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308" r:id="rId4"/>
    <p:sldId id="263" r:id="rId5"/>
    <p:sldId id="262" r:id="rId6"/>
    <p:sldId id="313" r:id="rId7"/>
    <p:sldId id="356" r:id="rId8"/>
    <p:sldId id="341" r:id="rId9"/>
    <p:sldId id="358" r:id="rId10"/>
    <p:sldId id="289" r:id="rId11"/>
    <p:sldId id="301" r:id="rId12"/>
    <p:sldId id="292" r:id="rId13"/>
    <p:sldId id="352" r:id="rId14"/>
    <p:sldId id="353" r:id="rId15"/>
    <p:sldId id="354" r:id="rId16"/>
    <p:sldId id="317" r:id="rId17"/>
    <p:sldId id="355" r:id="rId18"/>
    <p:sldId id="296" r:id="rId19"/>
    <p:sldId id="319" r:id="rId20"/>
    <p:sldId id="320" r:id="rId21"/>
    <p:sldId id="350" r:id="rId22"/>
    <p:sldId id="299" r:id="rId23"/>
    <p:sldId id="321" r:id="rId24"/>
    <p:sldId id="307" r:id="rId25"/>
    <p:sldId id="335" r:id="rId26"/>
    <p:sldId id="342" r:id="rId27"/>
    <p:sldId id="344" r:id="rId28"/>
    <p:sldId id="343" r:id="rId29"/>
    <p:sldId id="345" r:id="rId30"/>
    <p:sldId id="346" r:id="rId31"/>
    <p:sldId id="347" r:id="rId32"/>
    <p:sldId id="280" r:id="rId33"/>
    <p:sldId id="305" r:id="rId34"/>
    <p:sldId id="357" r:id="rId35"/>
    <p:sldId id="310" r:id="rId36"/>
    <p:sldId id="311" r:id="rId37"/>
    <p:sldId id="302" r:id="rId38"/>
    <p:sldId id="303" r:id="rId39"/>
    <p:sldId id="309" r:id="rId40"/>
    <p:sldId id="304" r:id="rId41"/>
    <p:sldId id="278" r:id="rId42"/>
    <p:sldId id="349" r:id="rId43"/>
    <p:sldId id="275" r:id="rId44"/>
    <p:sldId id="28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da, Deanna ACBH" initials="KDA [2]" lastIdx="17" clrIdx="0">
    <p:extLst>
      <p:ext uri="{19B8F6BF-5375-455C-9EA6-DF929625EA0E}">
        <p15:presenceInfo xmlns:p15="http://schemas.microsoft.com/office/powerpoint/2012/main" userId="S-1-5-21-1123561945-1035525444-725345543-632156" providerId="AD"/>
      </p:ext>
    </p:extLst>
  </p:cmAuthor>
  <p:cmAuthor id="2" name="Schrick, Juliene, ACBH" initials="SJA" lastIdx="3" clrIdx="1">
    <p:extLst>
      <p:ext uri="{19B8F6BF-5375-455C-9EA6-DF929625EA0E}">
        <p15:presenceInfo xmlns:p15="http://schemas.microsoft.com/office/powerpoint/2012/main" userId="S-1-5-21-1123561945-1035525444-725345543-632437" providerId="AD"/>
      </p:ext>
    </p:extLst>
  </p:cmAuthor>
  <p:cmAuthor id="3" name="Kolda, Deanna ACBH" initials="KDA" lastIdx="2" clrIdx="2">
    <p:extLst>
      <p:ext uri="{19B8F6BF-5375-455C-9EA6-DF929625EA0E}">
        <p15:presenceInfo xmlns:p15="http://schemas.microsoft.com/office/powerpoint/2012/main" userId="S::Deanna.Kolda@acgov.org::52cf9536-aec6-4df7-9fd4-c03dbd736e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09E"/>
    <a:srgbClr val="25B781"/>
    <a:srgbClr val="323232"/>
    <a:srgbClr val="A5D1F1"/>
    <a:srgbClr val="69B3E7"/>
    <a:srgbClr val="33AB7E"/>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4"/>
    <p:restoredTop sz="94686"/>
  </p:normalViewPr>
  <p:slideViewPr>
    <p:cSldViewPr snapToGrid="0" snapToObjects="1">
      <p:cViewPr varScale="1">
        <p:scale>
          <a:sx n="108" d="100"/>
          <a:sy n="108" d="100"/>
        </p:scale>
        <p:origin x="132" y="102"/>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7/13/2023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7/13/2023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already, every program needs to develop these documents and be able to provide them to auditors for review</a:t>
            </a:r>
            <a:r>
              <a:rPr lang="en-US" baseline="0" dirty="0"/>
              <a:t> during audits.</a:t>
            </a:r>
            <a:endParaRPr lang="en-US" dirty="0"/>
          </a:p>
        </p:txBody>
      </p:sp>
      <p:sp>
        <p:nvSpPr>
          <p:cNvPr id="4" name="Slide Number Placeholder 3"/>
          <p:cNvSpPr>
            <a:spLocks noGrp="1"/>
          </p:cNvSpPr>
          <p:nvPr>
            <p:ph type="sldNum" sz="quarter" idx="10"/>
          </p:nvPr>
        </p:nvSpPr>
        <p:spPr/>
        <p:txBody>
          <a:bodyPr/>
          <a:lstStyle/>
          <a:p>
            <a:fld id="{59E620E4-18B6-4050-A81E-FC14B8E9B904}" type="slidenum">
              <a:rPr lang="en-US" smtClean="0"/>
              <a:pPr/>
              <a:t>25</a:t>
            </a:fld>
            <a:endParaRPr lang="en-US" dirty="0"/>
          </a:p>
        </p:txBody>
      </p:sp>
    </p:spTree>
    <p:extLst>
      <p:ext uri="{BB962C8B-B14F-4D97-AF65-F5344CB8AC3E}">
        <p14:creationId xmlns:p14="http://schemas.microsoft.com/office/powerpoint/2010/main" val="156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FTE per 16 clients served.  I believe this refers to total staff employed by the program and not staff required to be available each shift.</a:t>
            </a:r>
          </a:p>
          <a:p>
            <a:endParaRPr lang="en-US" dirty="0"/>
          </a:p>
        </p:txBody>
      </p:sp>
      <p:sp>
        <p:nvSpPr>
          <p:cNvPr id="4" name="Slide Number Placeholder 3"/>
          <p:cNvSpPr>
            <a:spLocks noGrp="1"/>
          </p:cNvSpPr>
          <p:nvPr>
            <p:ph type="sldNum" sz="quarter" idx="5"/>
          </p:nvPr>
        </p:nvSpPr>
        <p:spPr/>
        <p:txBody>
          <a:bodyPr/>
          <a:lstStyle/>
          <a:p>
            <a:fld id="{736230FD-9C40-4654-B6EA-EC51D0A7C852}" type="slidenum">
              <a:rPr lang="en-US" smtClean="0"/>
              <a:t>38</a:t>
            </a:fld>
            <a:endParaRPr lang="en-US" dirty="0"/>
          </a:p>
        </p:txBody>
      </p:sp>
    </p:spTree>
    <p:extLst>
      <p:ext uri="{BB962C8B-B14F-4D97-AF65-F5344CB8AC3E}">
        <p14:creationId xmlns:p14="http://schemas.microsoft.com/office/powerpoint/2010/main" val="287714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employment</a:t>
            </a:r>
          </a:p>
        </p:txBody>
      </p:sp>
      <p:sp>
        <p:nvSpPr>
          <p:cNvPr id="4" name="Slide Number Placeholder 3"/>
          <p:cNvSpPr>
            <a:spLocks noGrp="1"/>
          </p:cNvSpPr>
          <p:nvPr>
            <p:ph type="sldNum" sz="quarter" idx="5"/>
          </p:nvPr>
        </p:nvSpPr>
        <p:spPr/>
        <p:txBody>
          <a:bodyPr/>
          <a:lstStyle/>
          <a:p>
            <a:fld id="{736230FD-9C40-4654-B6EA-EC51D0A7C852}" type="slidenum">
              <a:rPr lang="en-US" smtClean="0"/>
              <a:t>39</a:t>
            </a:fld>
            <a:endParaRPr lang="en-US" dirty="0"/>
          </a:p>
        </p:txBody>
      </p:sp>
    </p:spTree>
    <p:extLst>
      <p:ext uri="{BB962C8B-B14F-4D97-AF65-F5344CB8AC3E}">
        <p14:creationId xmlns:p14="http://schemas.microsoft.com/office/powerpoint/2010/main" val="325337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plan = rehabilitation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230FD-9C40-4654-B6EA-EC51D0A7C8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8774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7/13/2023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7/13/2023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7/13/2023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7/13/2023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65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800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7/13/2023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7/13/2023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7/13/2023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7/13/2023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7/13/2023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hyperlink" Target="mailto:CRTAuth@acgov.org"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acbhcs.org/providers/QA/qa_manual.htm"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hyperlink" Target="https://aspe.hhs.gov/sites/default/files/2021-08/StateBHCond-California.pdf" TargetMode="External"/><Relationship Id="rId3" Type="http://schemas.openxmlformats.org/officeDocument/2006/relationships/hyperlink" Target="https://www.dhcs.ca.gov/Documents/BHIN-22-019-Documentation-Requirements-for-all-SMHS-DMC-and-DMC-ODS-Services.pdf" TargetMode="External"/><Relationship Id="rId7" Type="http://schemas.openxmlformats.org/officeDocument/2006/relationships/hyperlink" Target="https://www.dhcs.ca.gov/Documents/CSD_YV/BHIN/BHIN-21-031.pdf" TargetMode="External"/><Relationship Id="rId2" Type="http://schemas.openxmlformats.org/officeDocument/2006/relationships/hyperlink" Target="https://www.dhcs.ca.gov/Documents/BHIN-22-016-Authorization-of-Outpatient-Specialty-Mental-Health-Services.pdf" TargetMode="External"/><Relationship Id="rId1" Type="http://schemas.openxmlformats.org/officeDocument/2006/relationships/slideLayout" Target="../slideLayouts/slideLayout4.xml"/><Relationship Id="rId6" Type="http://schemas.openxmlformats.org/officeDocument/2006/relationships/hyperlink" Target="https://www.cdss.ca.gov/Portals/9/Regs/CCL-19-02.pdf?ver=2022-03-07-092745-613" TargetMode="External"/><Relationship Id="rId5" Type="http://schemas.openxmlformats.org/officeDocument/2006/relationships/hyperlink" Target="https://www.dhcs.ca.gov/Documents/SMHS-Billing-Manual-v-1-4.pdf" TargetMode="External"/><Relationship Id="rId4" Type="http://schemas.openxmlformats.org/officeDocument/2006/relationships/hyperlink" Target="https://www.dhcs.ca.gov/formsandpubs/MHArchives/InfoNotice01-04.pdf" TargetMode="External"/><Relationship Id="rId9" Type="http://schemas.openxmlformats.org/officeDocument/2006/relationships/hyperlink" Target="https://www.dhcs.ca.gov/formsandpubs/laws/Documents/Supplement%202%20to%20Attachment%203.1-B.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dhcs.ca.gov/Documents/BHIN-22-016-Authorization-of-Outpatient-Specialty-Mental-Health-Services.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8180388" cy="1138773"/>
          </a:xfrm>
        </p:spPr>
        <p:txBody>
          <a:bodyPr/>
          <a:lstStyle/>
          <a:p>
            <a:r>
              <a:rPr lang="en-US" dirty="0"/>
              <a:t>ACBH SMHS Crisis Residential Treatment</a:t>
            </a:r>
            <a:br>
              <a:rPr lang="en-US" dirty="0"/>
            </a:br>
            <a:r>
              <a:rPr lang="en-US" sz="2000" dirty="0"/>
              <a:t>Authorization and Documentation Requirements</a:t>
            </a:r>
            <a:br>
              <a:rPr lang="en-US" sz="2000" dirty="0"/>
            </a:br>
            <a:r>
              <a:rPr lang="en-US" sz="2000" dirty="0"/>
              <a:t>Specialty Mental Health Services</a:t>
            </a:r>
          </a:p>
        </p:txBody>
      </p:sp>
      <p:sp>
        <p:nvSpPr>
          <p:cNvPr id="5" name="Subtitle 4"/>
          <p:cNvSpPr>
            <a:spLocks noGrp="1"/>
          </p:cNvSpPr>
          <p:nvPr>
            <p:ph type="subTitle" idx="1"/>
          </p:nvPr>
        </p:nvSpPr>
        <p:spPr>
          <a:xfrm>
            <a:off x="2973033" y="3107810"/>
            <a:ext cx="7307943" cy="701346"/>
          </a:xfrm>
        </p:spPr>
        <p:txBody>
          <a:bodyPr/>
          <a:lstStyle/>
          <a:p>
            <a:r>
              <a:rPr lang="en-US" dirty="0"/>
              <a:t>Deanna Kolda, LCSW, Clinical Review Specialist Supervisor</a:t>
            </a:r>
          </a:p>
          <a:p>
            <a:r>
              <a:rPr lang="en-US" dirty="0"/>
              <a:t>Amy Saucier, LMFT, Clinical Review Specialist Supervisor</a:t>
            </a:r>
            <a:endParaRPr lang="en-US" dirty="0">
              <a:solidFill>
                <a:schemeClr val="tx1"/>
              </a:solidFill>
              <a:highlight>
                <a:srgbClr val="FFFF00"/>
              </a:highlight>
            </a:endParaRPr>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68FBE8-EA61-4C0D-A156-E9A614EABC1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dirty="0">
                <a:solidFill>
                  <a:schemeClr val="tx1"/>
                </a:solidFill>
                <a:latin typeface="+mj-lt"/>
                <a:ea typeface="+mj-ea"/>
                <a:cs typeface="+mj-cs"/>
              </a:rPr>
              <a:t>Admission Notification/Service Authorization Request (SAR)</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F70444-15F5-4D7C-B526-1D75DB4DD1D7}"/>
              </a:ext>
            </a:extLst>
          </p:cNvPr>
          <p:cNvSpPr>
            <a:spLocks noGrp="1"/>
          </p:cNvSpPr>
          <p:nvPr>
            <p:ph sz="half" idx="1"/>
          </p:nvPr>
        </p:nvSpPr>
        <p:spPr>
          <a:xfrm>
            <a:off x="613292" y="2630984"/>
            <a:ext cx="5686338" cy="3668215"/>
          </a:xfrm>
        </p:spPr>
        <p:txBody>
          <a:bodyPr vert="horz" lIns="91440" tIns="45720" rIns="91440" bIns="45720" rtlCol="0" anchor="t">
            <a:noAutofit/>
          </a:bodyPr>
          <a:lstStyle/>
          <a:p>
            <a:pPr>
              <a:lnSpc>
                <a:spcPct val="100000"/>
              </a:lnSpc>
              <a:spcAft>
                <a:spcPts val="600"/>
              </a:spcAft>
              <a:buFont typeface="Arial" panose="020B0604020202020204" pitchFamily="34" charset="0"/>
              <a:buChar char="•"/>
            </a:pPr>
            <a:r>
              <a:rPr lang="en-US" sz="1800" dirty="0"/>
              <a:t>Within one business day of admission, the provider submits the following information to ACBH:</a:t>
            </a:r>
          </a:p>
          <a:p>
            <a:pPr lvl="1">
              <a:lnSpc>
                <a:spcPct val="100000"/>
              </a:lnSpc>
              <a:buFont typeface="Arial" panose="020B0604020202020204" pitchFamily="34" charset="0"/>
              <a:buChar char="•"/>
            </a:pPr>
            <a:r>
              <a:rPr lang="en-US" dirty="0"/>
              <a:t>Admission notification using the Service Authorization Request (SAR) form</a:t>
            </a:r>
          </a:p>
          <a:p>
            <a:pPr lvl="1">
              <a:lnSpc>
                <a:spcPct val="100000"/>
              </a:lnSpc>
              <a:buFont typeface="Arial" panose="020B0604020202020204" pitchFamily="34" charset="0"/>
              <a:buChar char="•"/>
            </a:pPr>
            <a:r>
              <a:rPr lang="en-US" dirty="0"/>
              <a:t>Completed Referral Form used by program</a:t>
            </a:r>
          </a:p>
          <a:p>
            <a:pPr lvl="1">
              <a:lnSpc>
                <a:spcPct val="100000"/>
              </a:lnSpc>
              <a:buFont typeface="Arial" panose="020B0604020202020204" pitchFamily="34" charset="0"/>
              <a:buChar char="•"/>
            </a:pPr>
            <a:r>
              <a:rPr lang="en-US" dirty="0"/>
              <a:t>Level of Care Determination Tool to support medical necessity</a:t>
            </a:r>
          </a:p>
          <a:p>
            <a:pPr>
              <a:lnSpc>
                <a:spcPct val="100000"/>
              </a:lnSpc>
              <a:buFont typeface="Arial" panose="020B0604020202020204" pitchFamily="34" charset="0"/>
              <a:buChar char="•"/>
            </a:pPr>
            <a:r>
              <a:rPr lang="en-US" sz="1800" dirty="0"/>
              <a:t>All </a:t>
            </a:r>
            <a:r>
              <a:rPr lang="en-US" sz="1800" dirty="0">
                <a:solidFill>
                  <a:schemeClr val="tx1"/>
                </a:solidFill>
              </a:rPr>
              <a:t>initial authorization requests for Crisis Residential Programs should be sent to Dean Chambers at </a:t>
            </a:r>
            <a:r>
              <a:rPr lang="en-US" sz="1800" dirty="0">
                <a:solidFill>
                  <a:schemeClr val="tx1"/>
                </a:solidFill>
                <a:hlinkClick r:id="rId2"/>
              </a:rPr>
              <a:t>CRTAuth@acgov.org</a:t>
            </a:r>
            <a:r>
              <a:rPr lang="en-US" sz="1800" dirty="0">
                <a:solidFill>
                  <a:schemeClr val="tx1"/>
                </a:solidFill>
              </a:rPr>
              <a:t> using secure delivery.  This email address is monitored in Dean’s absence.</a:t>
            </a:r>
            <a:endParaRPr lang="en-US" sz="1800" dirty="0">
              <a:highlight>
                <a:srgbClr val="FFFF00"/>
              </a:highlight>
            </a:endParaRPr>
          </a:p>
        </p:txBody>
      </p:sp>
      <p:pic>
        <p:nvPicPr>
          <p:cNvPr id="6" name="Content Placeholder 5">
            <a:extLst>
              <a:ext uri="{FF2B5EF4-FFF2-40B4-BE49-F238E27FC236}">
                <a16:creationId xmlns:a16="http://schemas.microsoft.com/office/drawing/2014/main" id="{CE64D267-F075-45CC-81F4-850B6A08D63E}"/>
              </a:ext>
            </a:extLst>
          </p:cNvPr>
          <p:cNvPicPr>
            <a:picLocks noGrp="1" noChangeAspect="1"/>
          </p:cNvPicPr>
          <p:nvPr>
            <p:ph sz="half" idx="2"/>
          </p:nvPr>
        </p:nvPicPr>
        <p:blipFill>
          <a:blip r:embed="rId3"/>
          <a:stretch>
            <a:fillRect/>
          </a:stretch>
        </p:blipFill>
        <p:spPr>
          <a:xfrm>
            <a:off x="6299630" y="871446"/>
            <a:ext cx="5033298" cy="5761623"/>
          </a:xfrm>
          <a:prstGeom prst="rect">
            <a:avLst/>
          </a:prstGeom>
        </p:spPr>
      </p:pic>
    </p:spTree>
    <p:extLst>
      <p:ext uri="{BB962C8B-B14F-4D97-AF65-F5344CB8AC3E}">
        <p14:creationId xmlns:p14="http://schemas.microsoft.com/office/powerpoint/2010/main" val="254752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C48D-7924-4098-88EB-940935FAA29F}"/>
              </a:ext>
            </a:extLst>
          </p:cNvPr>
          <p:cNvSpPr>
            <a:spLocks noGrp="1"/>
          </p:cNvSpPr>
          <p:nvPr>
            <p:ph type="title"/>
          </p:nvPr>
        </p:nvSpPr>
        <p:spPr>
          <a:xfrm>
            <a:off x="712573" y="465354"/>
            <a:ext cx="6455508" cy="864778"/>
          </a:xfrm>
        </p:spPr>
        <p:txBody>
          <a:bodyPr>
            <a:noAutofit/>
          </a:bodyPr>
          <a:lstStyle/>
          <a:p>
            <a:r>
              <a:rPr lang="en-US" sz="3600" dirty="0">
                <a:solidFill>
                  <a:schemeClr val="tx1"/>
                </a:solidFill>
                <a:latin typeface="+mj-lt"/>
              </a:rPr>
              <a:t>Level of Care Determination Tool</a:t>
            </a:r>
          </a:p>
        </p:txBody>
      </p:sp>
      <p:sp>
        <p:nvSpPr>
          <p:cNvPr id="3" name="Content Placeholder 2">
            <a:extLst>
              <a:ext uri="{FF2B5EF4-FFF2-40B4-BE49-F238E27FC236}">
                <a16:creationId xmlns:a16="http://schemas.microsoft.com/office/drawing/2014/main" id="{C76DF330-B04F-4C4E-91C9-909A745B238E}"/>
              </a:ext>
            </a:extLst>
          </p:cNvPr>
          <p:cNvSpPr>
            <a:spLocks noGrp="1"/>
          </p:cNvSpPr>
          <p:nvPr>
            <p:ph idx="1"/>
          </p:nvPr>
        </p:nvSpPr>
        <p:spPr>
          <a:xfrm>
            <a:off x="506271" y="1598146"/>
            <a:ext cx="4854214" cy="3862596"/>
          </a:xfrm>
        </p:spPr>
        <p:txBody>
          <a:bodyPr/>
          <a:lstStyle/>
          <a:p>
            <a:pPr indent="228600">
              <a:lnSpc>
                <a:spcPct val="100000"/>
              </a:lnSpc>
              <a:spcAft>
                <a:spcPts val="600"/>
              </a:spcAft>
            </a:pPr>
            <a:r>
              <a:rPr lang="en-US" sz="2000" dirty="0">
                <a:solidFill>
                  <a:schemeClr val="tx1"/>
                </a:solidFill>
                <a:latin typeface="+mn-lt"/>
              </a:rPr>
              <a:t>This tool was created to replace the Brief Screening Tool.</a:t>
            </a:r>
          </a:p>
          <a:p>
            <a:pPr indent="228600">
              <a:lnSpc>
                <a:spcPct val="100000"/>
              </a:lnSpc>
            </a:pPr>
            <a:r>
              <a:rPr lang="en-US" sz="2000" dirty="0">
                <a:solidFill>
                  <a:schemeClr val="tx1"/>
                </a:solidFill>
                <a:latin typeface="+mn-lt"/>
              </a:rPr>
              <a:t>It includes two sections:</a:t>
            </a:r>
          </a:p>
          <a:p>
            <a:pPr lvl="1" indent="228600">
              <a:lnSpc>
                <a:spcPct val="100000"/>
              </a:lnSpc>
              <a:spcBef>
                <a:spcPts val="600"/>
              </a:spcBef>
            </a:pPr>
            <a:r>
              <a:rPr lang="en-US" sz="2000" i="0" dirty="0">
                <a:solidFill>
                  <a:schemeClr val="tx1"/>
                </a:solidFill>
                <a:latin typeface="+mn-lt"/>
              </a:rPr>
              <a:t>Adult Residential</a:t>
            </a:r>
          </a:p>
          <a:p>
            <a:pPr lvl="1" indent="228600">
              <a:lnSpc>
                <a:spcPct val="100000"/>
              </a:lnSpc>
              <a:spcBef>
                <a:spcPts val="600"/>
              </a:spcBef>
            </a:pPr>
            <a:r>
              <a:rPr lang="en-US" sz="2000" i="0" dirty="0">
                <a:solidFill>
                  <a:schemeClr val="tx1"/>
                </a:solidFill>
                <a:latin typeface="+mn-lt"/>
              </a:rPr>
              <a:t>Crisis Residential</a:t>
            </a:r>
          </a:p>
          <a:p>
            <a:pPr indent="228600">
              <a:lnSpc>
                <a:spcPct val="100000"/>
              </a:lnSpc>
              <a:spcAft>
                <a:spcPts val="600"/>
              </a:spcAft>
            </a:pPr>
            <a:r>
              <a:rPr lang="en-US" sz="2000" dirty="0">
                <a:solidFill>
                  <a:schemeClr val="tx1"/>
                </a:solidFill>
                <a:latin typeface="+mn-lt"/>
              </a:rPr>
              <a:t>Complete the section that applies to your program type.  </a:t>
            </a:r>
          </a:p>
          <a:p>
            <a:pPr indent="228600">
              <a:lnSpc>
                <a:spcPct val="100000"/>
              </a:lnSpc>
              <a:spcAft>
                <a:spcPts val="600"/>
              </a:spcAft>
            </a:pPr>
            <a:r>
              <a:rPr lang="en-US" sz="2000" dirty="0">
                <a:solidFill>
                  <a:schemeClr val="tx1"/>
                </a:solidFill>
                <a:latin typeface="+mn-lt"/>
              </a:rPr>
              <a:t>The bottom section labeled “Pertinent Current/Past Information” should be completed by everyone.</a:t>
            </a:r>
          </a:p>
        </p:txBody>
      </p:sp>
      <p:pic>
        <p:nvPicPr>
          <p:cNvPr id="9" name="Picture 8">
            <a:extLst>
              <a:ext uri="{FF2B5EF4-FFF2-40B4-BE49-F238E27FC236}">
                <a16:creationId xmlns:a16="http://schemas.microsoft.com/office/drawing/2014/main" id="{9728C70D-F9CB-4BB1-B3C5-67E96FC65BAD}"/>
              </a:ext>
            </a:extLst>
          </p:cNvPr>
          <p:cNvPicPr>
            <a:picLocks noChangeAspect="1"/>
          </p:cNvPicPr>
          <p:nvPr/>
        </p:nvPicPr>
        <p:blipFill>
          <a:blip r:embed="rId2"/>
          <a:stretch>
            <a:fillRect/>
          </a:stretch>
        </p:blipFill>
        <p:spPr>
          <a:xfrm>
            <a:off x="5474032" y="1598146"/>
            <a:ext cx="6455508" cy="4103458"/>
          </a:xfrm>
          <a:prstGeom prst="rect">
            <a:avLst/>
          </a:prstGeom>
        </p:spPr>
      </p:pic>
    </p:spTree>
    <p:extLst>
      <p:ext uri="{BB962C8B-B14F-4D97-AF65-F5344CB8AC3E}">
        <p14:creationId xmlns:p14="http://schemas.microsoft.com/office/powerpoint/2010/main" val="85265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2CE730-EB12-459C-B342-7826D3065319}"/>
              </a:ext>
            </a:extLst>
          </p:cNvPr>
          <p:cNvSpPr>
            <a:spLocks noGrp="1"/>
          </p:cNvSpPr>
          <p:nvPr>
            <p:ph type="title"/>
          </p:nvPr>
        </p:nvSpPr>
        <p:spPr>
          <a:xfrm>
            <a:off x="643278" y="1004771"/>
            <a:ext cx="5165806" cy="924990"/>
          </a:xfrm>
        </p:spPr>
        <p:txBody>
          <a:bodyPr vert="horz" lIns="91440" tIns="45720" rIns="91440" bIns="45720" rtlCol="0" anchor="b">
            <a:normAutofit/>
          </a:bodyPr>
          <a:lstStyle/>
          <a:p>
            <a:r>
              <a:rPr lang="en-US" sz="4000" kern="1200" dirty="0">
                <a:solidFill>
                  <a:schemeClr val="tx1"/>
                </a:solidFill>
                <a:latin typeface="+mj-lt"/>
                <a:ea typeface="+mj-ea"/>
                <a:cs typeface="+mj-cs"/>
              </a:rPr>
              <a:t>ACBH Review</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4E5066-1FA2-42AE-A80A-5A5343994EF8}"/>
              </a:ext>
            </a:extLst>
          </p:cNvPr>
          <p:cNvSpPr>
            <a:spLocks noGrp="1"/>
          </p:cNvSpPr>
          <p:nvPr>
            <p:ph sz="half" idx="1"/>
          </p:nvPr>
        </p:nvSpPr>
        <p:spPr>
          <a:xfrm>
            <a:off x="630935" y="2807208"/>
            <a:ext cx="6379465" cy="3410712"/>
          </a:xfrm>
        </p:spPr>
        <p:txBody>
          <a:bodyPr vert="horz" lIns="91440" tIns="45720" rIns="91440" bIns="45720" rtlCol="0" anchor="t">
            <a:normAutofit/>
          </a:bodyPr>
          <a:lstStyle/>
          <a:p>
            <a:pPr>
              <a:lnSpc>
                <a:spcPct val="100000"/>
              </a:lnSpc>
              <a:spcAft>
                <a:spcPts val="600"/>
              </a:spcAft>
              <a:buFont typeface="Arial" panose="020B0604020202020204" pitchFamily="34" charset="0"/>
              <a:buChar char="•"/>
            </a:pPr>
            <a:r>
              <a:rPr lang="en-US" dirty="0"/>
              <a:t>Upon receipt of the initial SAR and related paperwork, the appointed MHP delegate(s) will review the paperwork and make a medical necessity determination.</a:t>
            </a:r>
          </a:p>
          <a:p>
            <a:pPr>
              <a:lnSpc>
                <a:spcPct val="100000"/>
              </a:lnSpc>
              <a:spcAft>
                <a:spcPts val="600"/>
              </a:spcAft>
              <a:buFont typeface="Arial" panose="020B0604020202020204" pitchFamily="34" charset="0"/>
              <a:buChar char="•"/>
            </a:pPr>
            <a:r>
              <a:rPr lang="en-US" dirty="0"/>
              <a:t>Within 5 business days, the MHP delegate will render a decision and send the decision to the program in writing, via the Authorization Decision Form.</a:t>
            </a:r>
          </a:p>
          <a:p>
            <a:pPr>
              <a:buFont typeface="Arial" panose="020B0604020202020204" pitchFamily="34" charset="0"/>
              <a:buChar char="•"/>
            </a:pPr>
            <a:r>
              <a:rPr lang="en-US" dirty="0"/>
              <a:t>Initial Authorization will be up to 5 days.</a:t>
            </a:r>
          </a:p>
          <a:p>
            <a:pPr>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53E48AF6-2FF4-45AF-B7C4-B025FF6E31A4}"/>
              </a:ext>
            </a:extLst>
          </p:cNvPr>
          <p:cNvPicPr>
            <a:picLocks noGrp="1" noChangeAspect="1"/>
          </p:cNvPicPr>
          <p:nvPr>
            <p:ph sz="half" idx="2"/>
          </p:nvPr>
        </p:nvPicPr>
        <p:blipFill>
          <a:blip r:embed="rId2"/>
          <a:stretch>
            <a:fillRect/>
          </a:stretch>
        </p:blipFill>
        <p:spPr>
          <a:xfrm>
            <a:off x="7485639" y="925158"/>
            <a:ext cx="4075425" cy="5292762"/>
          </a:xfrm>
          <a:prstGeom prst="rect">
            <a:avLst/>
          </a:prstGeom>
        </p:spPr>
      </p:pic>
    </p:spTree>
    <p:extLst>
      <p:ext uri="{BB962C8B-B14F-4D97-AF65-F5344CB8AC3E}">
        <p14:creationId xmlns:p14="http://schemas.microsoft.com/office/powerpoint/2010/main" val="281563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C46376-B147-3378-AF44-7FCCFA65DFC8}"/>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6" name="Title 5">
            <a:extLst>
              <a:ext uri="{FF2B5EF4-FFF2-40B4-BE49-F238E27FC236}">
                <a16:creationId xmlns:a16="http://schemas.microsoft.com/office/drawing/2014/main" id="{728A5940-1548-8440-73D1-094ED68225CB}"/>
              </a:ext>
            </a:extLst>
          </p:cNvPr>
          <p:cNvSpPr>
            <a:spLocks noGrp="1"/>
          </p:cNvSpPr>
          <p:nvPr>
            <p:ph type="title"/>
          </p:nvPr>
        </p:nvSpPr>
        <p:spPr/>
        <p:txBody>
          <a:bodyPr/>
          <a:lstStyle/>
          <a:p>
            <a:r>
              <a:rPr lang="en-US" sz="4000" dirty="0">
                <a:latin typeface="+mj-lt"/>
              </a:rPr>
              <a:t>SMHS Access Criteria</a:t>
            </a:r>
          </a:p>
        </p:txBody>
      </p:sp>
      <p:pic>
        <p:nvPicPr>
          <p:cNvPr id="8" name="Picture 7">
            <a:extLst>
              <a:ext uri="{FF2B5EF4-FFF2-40B4-BE49-F238E27FC236}">
                <a16:creationId xmlns:a16="http://schemas.microsoft.com/office/drawing/2014/main" id="{D355C286-BD93-A22F-DAB5-403FCBAB534E}"/>
              </a:ext>
            </a:extLst>
          </p:cNvPr>
          <p:cNvPicPr>
            <a:picLocks noChangeAspect="1"/>
          </p:cNvPicPr>
          <p:nvPr/>
        </p:nvPicPr>
        <p:blipFill>
          <a:blip r:embed="rId2"/>
          <a:stretch>
            <a:fillRect/>
          </a:stretch>
        </p:blipFill>
        <p:spPr>
          <a:xfrm>
            <a:off x="559670" y="1741915"/>
            <a:ext cx="11072659" cy="3710582"/>
          </a:xfrm>
          <a:prstGeom prst="rect">
            <a:avLst/>
          </a:prstGeom>
        </p:spPr>
      </p:pic>
    </p:spTree>
    <p:extLst>
      <p:ext uri="{BB962C8B-B14F-4D97-AF65-F5344CB8AC3E}">
        <p14:creationId xmlns:p14="http://schemas.microsoft.com/office/powerpoint/2010/main" val="289102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C2EE0-FBFD-2870-4821-32425226E87A}"/>
              </a:ext>
            </a:extLst>
          </p:cNvPr>
          <p:cNvSpPr>
            <a:spLocks noGrp="1"/>
          </p:cNvSpPr>
          <p:nvPr>
            <p:ph type="sldNum" sz="quarter" idx="12"/>
          </p:nvPr>
        </p:nvSpPr>
        <p:spPr/>
        <p:txBody>
          <a:bodyPr/>
          <a:lstStyle/>
          <a:p>
            <a:fld id="{6E9F442E-095D-414B-A3C1-4D7C903EC540}" type="slidenum">
              <a:rPr lang="uk-UA" smtClean="0"/>
              <a:pPr/>
              <a:t>14</a:t>
            </a:fld>
            <a:endParaRPr lang="uk-UA" dirty="0"/>
          </a:p>
        </p:txBody>
      </p:sp>
      <p:sp>
        <p:nvSpPr>
          <p:cNvPr id="3" name="Title 2">
            <a:extLst>
              <a:ext uri="{FF2B5EF4-FFF2-40B4-BE49-F238E27FC236}">
                <a16:creationId xmlns:a16="http://schemas.microsoft.com/office/drawing/2014/main" id="{70C8584D-EE53-E15F-4975-2FD2415AF34B}"/>
              </a:ext>
            </a:extLst>
          </p:cNvPr>
          <p:cNvSpPr>
            <a:spLocks noGrp="1"/>
          </p:cNvSpPr>
          <p:nvPr>
            <p:ph type="title"/>
          </p:nvPr>
        </p:nvSpPr>
        <p:spPr>
          <a:xfrm>
            <a:off x="442380" y="220945"/>
            <a:ext cx="10515600" cy="699400"/>
          </a:xfrm>
        </p:spPr>
        <p:txBody>
          <a:bodyPr>
            <a:normAutofit/>
          </a:bodyPr>
          <a:lstStyle/>
          <a:p>
            <a:r>
              <a:rPr lang="en-US" sz="4000" dirty="0">
                <a:latin typeface="+mj-lt"/>
              </a:rPr>
              <a:t>SMHS Access Criteria</a:t>
            </a:r>
            <a:endParaRPr lang="en-US" sz="4000" dirty="0"/>
          </a:p>
        </p:txBody>
      </p:sp>
      <p:sp>
        <p:nvSpPr>
          <p:cNvPr id="6" name="Content Placeholder 1">
            <a:extLst>
              <a:ext uri="{FF2B5EF4-FFF2-40B4-BE49-F238E27FC236}">
                <a16:creationId xmlns:a16="http://schemas.microsoft.com/office/drawing/2014/main" id="{B21B18DD-E182-85DC-5E3E-9E93B0B83F5C}"/>
              </a:ext>
            </a:extLst>
          </p:cNvPr>
          <p:cNvSpPr txBox="1">
            <a:spLocks/>
          </p:cNvSpPr>
          <p:nvPr/>
        </p:nvSpPr>
        <p:spPr>
          <a:xfrm>
            <a:off x="329202" y="2141169"/>
            <a:ext cx="4414814" cy="2977225"/>
          </a:xfrm>
          <a:prstGeom prst="rect">
            <a:avLst/>
          </a:prstGeom>
          <a:ln>
            <a:solidFill>
              <a:schemeClr val="tx1">
                <a:lumMod val="85000"/>
                <a:lumOff val="15000"/>
              </a:schemeClr>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a:solidFill>
                  <a:schemeClr val="tx1">
                    <a:lumMod val="85000"/>
                    <a:lumOff val="15000"/>
                  </a:schemeClr>
                </a:solidFill>
              </a:rPr>
              <a:t>The beneficiary has a condition placing them at high risk for a mental health disorder due to experience of trauma as evidenced by </a:t>
            </a:r>
            <a:r>
              <a:rPr lang="en-US" sz="1600" i="1">
                <a:solidFill>
                  <a:schemeClr val="accent2"/>
                </a:solidFill>
              </a:rPr>
              <a:t>any</a:t>
            </a:r>
            <a:r>
              <a:rPr lang="en-US" sz="1600">
                <a:solidFill>
                  <a:schemeClr val="tx1">
                    <a:lumMod val="85000"/>
                    <a:lumOff val="15000"/>
                  </a:schemeClr>
                </a:solidFill>
              </a:rPr>
              <a:t> of the following: </a:t>
            </a:r>
          </a:p>
          <a:p>
            <a:pPr marL="285750" indent="-285750"/>
            <a:r>
              <a:rPr lang="en-US" sz="1600">
                <a:solidFill>
                  <a:schemeClr val="tx1">
                    <a:lumMod val="85000"/>
                    <a:lumOff val="15000"/>
                  </a:schemeClr>
                </a:solidFill>
              </a:rPr>
              <a:t>Scoring in the high-risk range under a trauma screening tool approved by the department </a:t>
            </a:r>
          </a:p>
          <a:p>
            <a:pPr marL="285750" indent="-285750"/>
            <a:r>
              <a:rPr lang="en-US" sz="1600">
                <a:solidFill>
                  <a:schemeClr val="tx1">
                    <a:lumMod val="85000"/>
                    <a:lumOff val="15000"/>
                  </a:schemeClr>
                </a:solidFill>
              </a:rPr>
              <a:t>Involvement in the child welfare system</a:t>
            </a:r>
          </a:p>
          <a:p>
            <a:pPr marL="285750" indent="-285750"/>
            <a:r>
              <a:rPr lang="en-US" sz="1600">
                <a:solidFill>
                  <a:schemeClr val="tx1">
                    <a:lumMod val="85000"/>
                    <a:lumOff val="15000"/>
                  </a:schemeClr>
                </a:solidFill>
              </a:rPr>
              <a:t>Juvenile justice involvement</a:t>
            </a:r>
          </a:p>
          <a:p>
            <a:pPr marL="285750" indent="-285750"/>
            <a:r>
              <a:rPr lang="en-US" sz="1600">
                <a:solidFill>
                  <a:schemeClr val="tx1">
                    <a:lumMod val="85000"/>
                    <a:lumOff val="15000"/>
                  </a:schemeClr>
                </a:solidFill>
              </a:rPr>
              <a:t>Experiencing homelessness</a:t>
            </a:r>
          </a:p>
          <a:p>
            <a:pPr indent="0">
              <a:buFont typeface="Arial"/>
              <a:buNone/>
            </a:pPr>
            <a:endParaRPr lang="en-US" sz="1800" dirty="0">
              <a:solidFill>
                <a:schemeClr val="tx1">
                  <a:lumMod val="85000"/>
                  <a:lumOff val="15000"/>
                </a:schemeClr>
              </a:solidFill>
            </a:endParaRPr>
          </a:p>
        </p:txBody>
      </p:sp>
      <p:sp>
        <p:nvSpPr>
          <p:cNvPr id="7" name="TextBox 6">
            <a:extLst>
              <a:ext uri="{FF2B5EF4-FFF2-40B4-BE49-F238E27FC236}">
                <a16:creationId xmlns:a16="http://schemas.microsoft.com/office/drawing/2014/main" id="{7DE226D1-9F2B-AEBC-9293-CB98A1395BA6}"/>
              </a:ext>
            </a:extLst>
          </p:cNvPr>
          <p:cNvSpPr txBox="1"/>
          <p:nvPr/>
        </p:nvSpPr>
        <p:spPr>
          <a:xfrm>
            <a:off x="5241956" y="1861549"/>
            <a:ext cx="6762939" cy="4278094"/>
          </a:xfrm>
          <a:prstGeom prst="rect">
            <a:avLst/>
          </a:prstGeom>
          <a:noFill/>
          <a:ln>
            <a:solidFill>
              <a:schemeClr val="tx1">
                <a:lumMod val="85000"/>
                <a:lumOff val="15000"/>
              </a:schemeClr>
            </a:solidFill>
          </a:ln>
        </p:spPr>
        <p:txBody>
          <a:bodyPr wrap="square" rtlCol="0">
            <a:spAutoFit/>
          </a:bodyPr>
          <a:lstStyle/>
          <a:p>
            <a:pPr lvl="0"/>
            <a:r>
              <a:rPr lang="en-US" sz="1600" dirty="0">
                <a:solidFill>
                  <a:schemeClr val="tx1">
                    <a:lumMod val="85000"/>
                    <a:lumOff val="15000"/>
                  </a:schemeClr>
                </a:solidFill>
              </a:rPr>
              <a:t>The beneficiary meets </a:t>
            </a:r>
            <a:r>
              <a:rPr lang="en-US" sz="1600" i="1" dirty="0">
                <a:solidFill>
                  <a:schemeClr val="accent2"/>
                </a:solidFill>
              </a:rPr>
              <a:t>both</a:t>
            </a:r>
            <a:r>
              <a:rPr lang="en-US" sz="1600" dirty="0">
                <a:solidFill>
                  <a:schemeClr val="tx1">
                    <a:lumMod val="85000"/>
                    <a:lumOff val="15000"/>
                  </a:schemeClr>
                </a:solidFill>
              </a:rPr>
              <a:t> of the following requirements</a:t>
            </a:r>
          </a:p>
          <a:p>
            <a:r>
              <a:rPr lang="en-US" sz="1600" dirty="0">
                <a:solidFill>
                  <a:schemeClr val="tx1">
                    <a:lumMod val="85000"/>
                    <a:lumOff val="15000"/>
                  </a:schemeClr>
                </a:solidFill>
              </a:rPr>
              <a:t> </a:t>
            </a:r>
          </a:p>
          <a:p>
            <a:pPr lvl="0"/>
            <a:r>
              <a:rPr lang="en-US" sz="1600" dirty="0">
                <a:solidFill>
                  <a:schemeClr val="tx1">
                    <a:lumMod val="85000"/>
                    <a:lumOff val="15000"/>
                  </a:schemeClr>
                </a:solidFill>
              </a:rPr>
              <a:t>The beneficiary has at least </a:t>
            </a:r>
            <a:r>
              <a:rPr lang="en-US" sz="1600" i="1" dirty="0">
                <a:solidFill>
                  <a:schemeClr val="accent2"/>
                </a:solidFill>
              </a:rPr>
              <a:t>one</a:t>
            </a:r>
            <a:r>
              <a:rPr lang="en-US" sz="1600" dirty="0">
                <a:solidFill>
                  <a:schemeClr val="tx1">
                    <a:lumMod val="85000"/>
                    <a:lumOff val="15000"/>
                  </a:schemeClr>
                </a:solidFill>
              </a:rPr>
              <a:t> of the following: </a:t>
            </a:r>
          </a:p>
          <a:p>
            <a:pPr marL="285750" lvl="0" indent="-285750">
              <a:buFont typeface="Arial" panose="020B0604020202020204" pitchFamily="34" charset="0"/>
              <a:buChar char="•"/>
            </a:pPr>
            <a:r>
              <a:rPr lang="en-US" sz="1600" dirty="0">
                <a:solidFill>
                  <a:schemeClr val="tx1">
                    <a:lumMod val="85000"/>
                    <a:lumOff val="15000"/>
                  </a:schemeClr>
                </a:solidFill>
              </a:rPr>
              <a:t>A significant impairment </a:t>
            </a:r>
          </a:p>
          <a:p>
            <a:pPr marL="285750" lvl="0" indent="-285750">
              <a:buFont typeface="Arial" panose="020B0604020202020204" pitchFamily="34" charset="0"/>
              <a:buChar char="•"/>
            </a:pPr>
            <a:r>
              <a:rPr lang="en-US" sz="1600" dirty="0">
                <a:solidFill>
                  <a:schemeClr val="tx1">
                    <a:lumMod val="85000"/>
                    <a:lumOff val="15000"/>
                  </a:schemeClr>
                </a:solidFill>
              </a:rPr>
              <a:t>A reasonable probability of significant deterioration in an important area of life functioning </a:t>
            </a:r>
          </a:p>
          <a:p>
            <a:pPr marL="285750" lvl="0" indent="-285750">
              <a:buFont typeface="Arial" panose="020B0604020202020204" pitchFamily="34" charset="0"/>
              <a:buChar char="•"/>
            </a:pPr>
            <a:r>
              <a:rPr lang="en-US" sz="1600" dirty="0">
                <a:solidFill>
                  <a:schemeClr val="tx1">
                    <a:lumMod val="85000"/>
                    <a:lumOff val="15000"/>
                  </a:schemeClr>
                </a:solidFill>
              </a:rPr>
              <a:t>A reasonable probability of not progressing developmentally as appropriate. </a:t>
            </a:r>
          </a:p>
          <a:p>
            <a:pPr marL="285750" lvl="0" indent="-285750">
              <a:buFont typeface="Arial" panose="020B0604020202020204" pitchFamily="34" charset="0"/>
              <a:buChar char="•"/>
            </a:pPr>
            <a:r>
              <a:rPr lang="en-US" sz="1600" dirty="0">
                <a:solidFill>
                  <a:schemeClr val="tx1">
                    <a:lumMod val="85000"/>
                    <a:lumOff val="15000"/>
                  </a:schemeClr>
                </a:solidFill>
              </a:rPr>
              <a:t>A need for specialty mental health services, regardless of presence of impairment, that are not included within the mental health benefits that a Medi-Cal managed care plan is required to provide. </a:t>
            </a:r>
          </a:p>
          <a:p>
            <a:pPr lvl="0"/>
            <a:r>
              <a:rPr lang="en-US" sz="1600" i="1" dirty="0">
                <a:solidFill>
                  <a:schemeClr val="accent2"/>
                </a:solidFill>
              </a:rPr>
              <a:t>and</a:t>
            </a:r>
          </a:p>
          <a:p>
            <a:pPr marL="285750" indent="-285750">
              <a:buFont typeface="Arial" panose="020B0604020202020204" pitchFamily="34" charset="0"/>
              <a:buChar char="•"/>
            </a:pPr>
            <a:r>
              <a:rPr lang="en-US" sz="1600" dirty="0">
                <a:solidFill>
                  <a:schemeClr val="tx1">
                    <a:lumMod val="85000"/>
                    <a:lumOff val="15000"/>
                  </a:schemeClr>
                </a:solidFill>
              </a:rPr>
              <a:t>The beneficiary’s condition is due to </a:t>
            </a:r>
            <a:r>
              <a:rPr lang="en-US" sz="1600" i="1" dirty="0">
                <a:solidFill>
                  <a:schemeClr val="accent2"/>
                </a:solidFill>
              </a:rPr>
              <a:t>one</a:t>
            </a:r>
            <a:r>
              <a:rPr lang="en-US" sz="1600" dirty="0">
                <a:solidFill>
                  <a:schemeClr val="tx1">
                    <a:lumMod val="85000"/>
                    <a:lumOff val="15000"/>
                  </a:schemeClr>
                </a:solidFill>
              </a:rPr>
              <a:t> of the following: </a:t>
            </a:r>
          </a:p>
          <a:p>
            <a:pPr marL="285750" indent="-285750">
              <a:buFont typeface="Arial" panose="020B0604020202020204" pitchFamily="34" charset="0"/>
              <a:buChar char="•"/>
            </a:pPr>
            <a:r>
              <a:rPr lang="en-US" sz="1600" dirty="0">
                <a:solidFill>
                  <a:schemeClr val="tx1">
                    <a:lumMod val="85000"/>
                    <a:lumOff val="15000"/>
                  </a:schemeClr>
                </a:solidFill>
              </a:rPr>
              <a:t>A diagnosed mental health disorder</a:t>
            </a:r>
          </a:p>
          <a:p>
            <a:pPr marL="285750" indent="-285750">
              <a:buFont typeface="Arial" panose="020B0604020202020204" pitchFamily="34" charset="0"/>
              <a:buChar char="•"/>
            </a:pPr>
            <a:r>
              <a:rPr lang="en-US" sz="1600" dirty="0">
                <a:solidFill>
                  <a:schemeClr val="tx1">
                    <a:lumMod val="85000"/>
                    <a:lumOff val="15000"/>
                  </a:schemeClr>
                </a:solidFill>
              </a:rPr>
              <a:t>A suspected mental health disorder that has not yet been diagnosed. </a:t>
            </a:r>
          </a:p>
          <a:p>
            <a:pPr marL="285750" indent="-285750">
              <a:buFont typeface="Arial" panose="020B0604020202020204" pitchFamily="34" charset="0"/>
              <a:buChar char="•"/>
            </a:pPr>
            <a:r>
              <a:rPr lang="en-US" sz="1600" dirty="0">
                <a:solidFill>
                  <a:schemeClr val="tx1">
                    <a:lumMod val="85000"/>
                    <a:lumOff val="15000"/>
                  </a:schemeClr>
                </a:solidFill>
              </a:rPr>
              <a:t>Significant trauma placing the beneficiary at risk of a future mental health condition, based on the assessment of a licensed mental health professional.</a:t>
            </a:r>
          </a:p>
        </p:txBody>
      </p:sp>
      <p:sp>
        <p:nvSpPr>
          <p:cNvPr id="9" name="TextBox 8">
            <a:extLst>
              <a:ext uri="{FF2B5EF4-FFF2-40B4-BE49-F238E27FC236}">
                <a16:creationId xmlns:a16="http://schemas.microsoft.com/office/drawing/2014/main" id="{4BA5B35C-C7AD-85B5-E2B4-5E3E04C2B5D1}"/>
              </a:ext>
            </a:extLst>
          </p:cNvPr>
          <p:cNvSpPr txBox="1"/>
          <p:nvPr/>
        </p:nvSpPr>
        <p:spPr>
          <a:xfrm>
            <a:off x="3929203" y="1408037"/>
            <a:ext cx="4135235" cy="369332"/>
          </a:xfrm>
          <a:prstGeom prst="rect">
            <a:avLst/>
          </a:prstGeom>
          <a:noFill/>
        </p:spPr>
        <p:txBody>
          <a:bodyPr wrap="none" rtlCol="0">
            <a:spAutoFit/>
          </a:bodyPr>
          <a:lstStyle/>
          <a:p>
            <a:r>
              <a:rPr lang="en-US" dirty="0">
                <a:solidFill>
                  <a:schemeClr val="tx1">
                    <a:lumMod val="85000"/>
                    <a:lumOff val="15000"/>
                  </a:schemeClr>
                </a:solidFill>
              </a:rPr>
              <a:t>Must meet </a:t>
            </a:r>
            <a:r>
              <a:rPr lang="en-US" i="1" dirty="0">
                <a:solidFill>
                  <a:schemeClr val="accent2"/>
                </a:solidFill>
              </a:rPr>
              <a:t>either</a:t>
            </a:r>
            <a:r>
              <a:rPr lang="en-US" dirty="0">
                <a:solidFill>
                  <a:schemeClr val="tx1">
                    <a:lumMod val="85000"/>
                    <a:lumOff val="15000"/>
                  </a:schemeClr>
                </a:solidFill>
              </a:rPr>
              <a:t> of the following criteria:</a:t>
            </a:r>
          </a:p>
        </p:txBody>
      </p:sp>
      <p:sp>
        <p:nvSpPr>
          <p:cNvPr id="10" name="Title 1">
            <a:extLst>
              <a:ext uri="{FF2B5EF4-FFF2-40B4-BE49-F238E27FC236}">
                <a16:creationId xmlns:a16="http://schemas.microsoft.com/office/drawing/2014/main" id="{AF11D5FF-7E7C-2E5B-3BB3-4B57B607319E}"/>
              </a:ext>
            </a:extLst>
          </p:cNvPr>
          <p:cNvSpPr txBox="1">
            <a:spLocks/>
          </p:cNvSpPr>
          <p:nvPr/>
        </p:nvSpPr>
        <p:spPr>
          <a:xfrm>
            <a:off x="3136519" y="1004525"/>
            <a:ext cx="5383994"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pPr algn="ctr"/>
            <a:r>
              <a:rPr lang="en-US" sz="2000" dirty="0">
                <a:solidFill>
                  <a:schemeClr val="accent2"/>
                </a:solidFill>
                <a:latin typeface="Fira Sans Condensed" panose="020B0503050000020004" pitchFamily="34" charset="0"/>
              </a:rPr>
              <a:t>Youth Under Age 21 </a:t>
            </a:r>
          </a:p>
        </p:txBody>
      </p:sp>
    </p:spTree>
    <p:extLst>
      <p:ext uri="{BB962C8B-B14F-4D97-AF65-F5344CB8AC3E}">
        <p14:creationId xmlns:p14="http://schemas.microsoft.com/office/powerpoint/2010/main" val="283476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C276E2-DDED-53F1-659D-026496A2CA8B}"/>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4" name="Title 3">
            <a:extLst>
              <a:ext uri="{FF2B5EF4-FFF2-40B4-BE49-F238E27FC236}">
                <a16:creationId xmlns:a16="http://schemas.microsoft.com/office/drawing/2014/main" id="{81BCA60E-6CE0-2C93-A770-8D0C43E0DE01}"/>
              </a:ext>
            </a:extLst>
          </p:cNvPr>
          <p:cNvSpPr>
            <a:spLocks noGrp="1"/>
          </p:cNvSpPr>
          <p:nvPr>
            <p:ph type="title"/>
          </p:nvPr>
        </p:nvSpPr>
        <p:spPr/>
        <p:txBody>
          <a:bodyPr>
            <a:normAutofit/>
          </a:bodyPr>
          <a:lstStyle/>
          <a:p>
            <a:r>
              <a:rPr lang="en-US" sz="4000" dirty="0">
                <a:solidFill>
                  <a:schemeClr val="tx1"/>
                </a:solidFill>
                <a:latin typeface="+mj-lt"/>
              </a:rPr>
              <a:t>Medical Necessity Criteria</a:t>
            </a:r>
            <a:endParaRPr lang="en-US" sz="4000" dirty="0"/>
          </a:p>
        </p:txBody>
      </p:sp>
      <p:pic>
        <p:nvPicPr>
          <p:cNvPr id="6" name="Picture 5">
            <a:extLst>
              <a:ext uri="{FF2B5EF4-FFF2-40B4-BE49-F238E27FC236}">
                <a16:creationId xmlns:a16="http://schemas.microsoft.com/office/drawing/2014/main" id="{8D29547C-724B-B734-CBDF-9F67F196E6B1}"/>
              </a:ext>
            </a:extLst>
          </p:cNvPr>
          <p:cNvPicPr>
            <a:picLocks noChangeAspect="1"/>
          </p:cNvPicPr>
          <p:nvPr/>
        </p:nvPicPr>
        <p:blipFill rotWithShape="1">
          <a:blip r:embed="rId2"/>
          <a:srcRect t="15304"/>
          <a:stretch/>
        </p:blipFill>
        <p:spPr>
          <a:xfrm>
            <a:off x="2754489" y="1735845"/>
            <a:ext cx="7299367" cy="3825166"/>
          </a:xfrm>
          <a:prstGeom prst="rect">
            <a:avLst/>
          </a:prstGeom>
          <a:ln>
            <a:solidFill>
              <a:schemeClr val="tx1"/>
            </a:solidFill>
          </a:ln>
        </p:spPr>
      </p:pic>
    </p:spTree>
    <p:extLst>
      <p:ext uri="{BB962C8B-B14F-4D97-AF65-F5344CB8AC3E}">
        <p14:creationId xmlns:p14="http://schemas.microsoft.com/office/powerpoint/2010/main" val="90585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F6471-5EF6-4E4A-8B9B-8A83766B7153}"/>
              </a:ext>
            </a:extLst>
          </p:cNvPr>
          <p:cNvSpPr>
            <a:spLocks noGrp="1"/>
          </p:cNvSpPr>
          <p:nvPr>
            <p:ph idx="1"/>
          </p:nvPr>
        </p:nvSpPr>
        <p:spPr>
          <a:xfrm>
            <a:off x="921120" y="1598146"/>
            <a:ext cx="9400418" cy="4201150"/>
          </a:xfrm>
        </p:spPr>
        <p:txBody>
          <a:bodyPr lIns="0" tIns="91440" rIns="182880"/>
          <a:lstStyle/>
          <a:p>
            <a:pPr lvl="1">
              <a:spcAft>
                <a:spcPts val="600"/>
              </a:spcAft>
            </a:pPr>
            <a:r>
              <a:rPr lang="en-US" sz="2000" i="0" dirty="0">
                <a:solidFill>
                  <a:schemeClr val="tx1"/>
                </a:solidFill>
                <a:latin typeface="+mn-lt"/>
              </a:rPr>
              <a:t>The beneficiary (or guardian, as appropriate) is willing to participate in treatment voluntarily and </a:t>
            </a:r>
          </a:p>
          <a:p>
            <a:pPr lvl="2"/>
            <a:r>
              <a:rPr lang="en-US" sz="2000" i="0" dirty="0">
                <a:solidFill>
                  <a:schemeClr val="tx1"/>
                </a:solidFill>
                <a:latin typeface="+mn-lt"/>
              </a:rPr>
              <a:t>Requires a 24-hour structured setting and if not admitted, will likely require acute psychiatric hospitalization</a:t>
            </a:r>
          </a:p>
          <a:p>
            <a:pPr lvl="2"/>
            <a:r>
              <a:rPr lang="en-US" sz="2000" i="0" dirty="0">
                <a:solidFill>
                  <a:schemeClr val="tx1"/>
                </a:solidFill>
                <a:latin typeface="+mn-lt"/>
              </a:rPr>
              <a:t>Is not presenting with imminent risk to self or others requiring a higher level of care (i.e. acute psychiatric hospitalization)</a:t>
            </a:r>
          </a:p>
          <a:p>
            <a:pPr lvl="2"/>
            <a:r>
              <a:rPr lang="en-US" sz="2000" i="0" dirty="0">
                <a:solidFill>
                  <a:schemeClr val="tx1"/>
                </a:solidFill>
                <a:latin typeface="+mn-lt"/>
              </a:rPr>
              <a:t>Cannot be safely treated in a less restrictive setting</a:t>
            </a:r>
          </a:p>
          <a:p>
            <a:pPr lvl="2"/>
            <a:r>
              <a:rPr lang="en-US" sz="2000" i="0" dirty="0">
                <a:solidFill>
                  <a:schemeClr val="tx1"/>
                </a:solidFill>
                <a:latin typeface="+mn-lt"/>
                <a:ea typeface="+mn-ea"/>
                <a:cs typeface="+mn-cs"/>
              </a:rPr>
              <a:t>D</a:t>
            </a:r>
            <a:r>
              <a:rPr kumimoji="0" lang="en-US" sz="2000" b="0" i="0" u="none" strike="noStrike" kern="1200" cap="none" spc="0" normalizeH="0" baseline="0" noProof="0" dirty="0" err="1">
                <a:ln>
                  <a:noFill/>
                </a:ln>
                <a:solidFill>
                  <a:schemeClr val="tx1"/>
                </a:solidFill>
                <a:effectLst/>
                <a:uLnTx/>
                <a:uFillTx/>
                <a:latin typeface="+mn-lt"/>
                <a:ea typeface="+mn-ea"/>
                <a:cs typeface="+mn-cs"/>
              </a:rPr>
              <a:t>oes</a:t>
            </a:r>
            <a:r>
              <a:rPr kumimoji="0" lang="en-US" sz="2000" b="0" i="0" u="none" strike="noStrike" kern="1200" cap="none" spc="0" normalizeH="0" baseline="0" noProof="0" dirty="0">
                <a:ln>
                  <a:noFill/>
                </a:ln>
                <a:solidFill>
                  <a:schemeClr val="tx1"/>
                </a:solidFill>
                <a:effectLst/>
                <a:uLnTx/>
                <a:uFillTx/>
                <a:latin typeface="+mn-lt"/>
                <a:ea typeface="+mn-ea"/>
                <a:cs typeface="+mn-cs"/>
              </a:rPr>
              <a:t> not have medical complications that can only be treated at a medical/surgical setting, or require nursing care</a:t>
            </a:r>
          </a:p>
          <a:p>
            <a:pPr marL="457200" lvl="1" indent="0">
              <a:buNone/>
            </a:pPr>
            <a:endParaRPr lang="en-US" sz="2000" i="0" dirty="0">
              <a:solidFill>
                <a:schemeClr val="tx1"/>
              </a:solidFill>
              <a:latin typeface="+mn-lt"/>
            </a:endParaRPr>
          </a:p>
          <a:p>
            <a:pPr lvl="1"/>
            <a:r>
              <a:rPr lang="en-US" sz="2000" i="0" dirty="0">
                <a:solidFill>
                  <a:schemeClr val="tx1"/>
                </a:solidFill>
                <a:latin typeface="+mn-lt"/>
              </a:rPr>
              <a:t>It is expected that the proposed intervention will significantly diminish the impairment or prevent significant deterioration in an important area of life functioning. </a:t>
            </a:r>
            <a:endParaRPr lang="en-US" sz="2000" dirty="0">
              <a:solidFill>
                <a:schemeClr val="tx1"/>
              </a:solidFill>
              <a:latin typeface="+mn-lt"/>
            </a:endParaRPr>
          </a:p>
        </p:txBody>
      </p:sp>
      <p:sp>
        <p:nvSpPr>
          <p:cNvPr id="3" name="Slide Number Placeholder 2">
            <a:extLst>
              <a:ext uri="{FF2B5EF4-FFF2-40B4-BE49-F238E27FC236}">
                <a16:creationId xmlns:a16="http://schemas.microsoft.com/office/drawing/2014/main" id="{644C018C-A55A-4489-9237-9CF631177D65}"/>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4" name="Title 3">
            <a:extLst>
              <a:ext uri="{FF2B5EF4-FFF2-40B4-BE49-F238E27FC236}">
                <a16:creationId xmlns:a16="http://schemas.microsoft.com/office/drawing/2014/main" id="{597FAADB-8738-4D9E-B5B8-F5F83E433E34}"/>
              </a:ext>
            </a:extLst>
          </p:cNvPr>
          <p:cNvSpPr>
            <a:spLocks noGrp="1"/>
          </p:cNvSpPr>
          <p:nvPr>
            <p:ph type="title"/>
          </p:nvPr>
        </p:nvSpPr>
        <p:spPr>
          <a:xfrm>
            <a:off x="921120" y="568729"/>
            <a:ext cx="8816438" cy="864778"/>
          </a:xfrm>
        </p:spPr>
        <p:txBody>
          <a:bodyPr>
            <a:normAutofit fontScale="90000"/>
          </a:bodyPr>
          <a:lstStyle/>
          <a:p>
            <a:r>
              <a:rPr lang="en-US" sz="3600" dirty="0">
                <a:solidFill>
                  <a:schemeClr val="tx1"/>
                </a:solidFill>
                <a:latin typeface="+mj-lt"/>
              </a:rPr>
              <a:t>Medical Necessity Criteria for Residential Services</a:t>
            </a:r>
          </a:p>
        </p:txBody>
      </p:sp>
    </p:spTree>
    <p:extLst>
      <p:ext uri="{BB962C8B-B14F-4D97-AF65-F5344CB8AC3E}">
        <p14:creationId xmlns:p14="http://schemas.microsoft.com/office/powerpoint/2010/main" val="345458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0C606F4-907C-EE59-B118-2EED377C72ED}"/>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pPr algn="r">
              <a:lnSpc>
                <a:spcPct val="90000"/>
              </a:lnSpc>
            </a:pPr>
            <a:r>
              <a:rPr lang="en-US" sz="6000" kern="1200">
                <a:solidFill>
                  <a:schemeClr val="tx1"/>
                </a:solidFill>
                <a:latin typeface="+mj-lt"/>
                <a:ea typeface="+mj-ea"/>
                <a:cs typeface="+mj-cs"/>
              </a:rPr>
              <a:t>Continuation Authorization</a:t>
            </a:r>
          </a:p>
        </p:txBody>
      </p:sp>
      <p:sp>
        <p:nvSpPr>
          <p:cNvPr id="2" name="Slide Number Placeholder 1">
            <a:extLst>
              <a:ext uri="{FF2B5EF4-FFF2-40B4-BE49-F238E27FC236}">
                <a16:creationId xmlns:a16="http://schemas.microsoft.com/office/drawing/2014/main" id="{745A5016-DE56-A474-8178-2927C4AD00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342"/>
              </a:spcAft>
            </a:pPr>
            <a:fld id="{6E9F442E-095D-414B-A3C1-4D7C903EC540}" type="slidenum">
              <a:rPr lang="en-US" smtClean="0"/>
              <a:pPr>
                <a:spcAft>
                  <a:spcPts val="342"/>
                </a:spcAft>
              </a:pPr>
              <a:t>17</a:t>
            </a:fld>
            <a:endParaRPr lang="en-US"/>
          </a:p>
        </p:txBody>
      </p:sp>
    </p:spTree>
    <p:extLst>
      <p:ext uri="{BB962C8B-B14F-4D97-AF65-F5344CB8AC3E}">
        <p14:creationId xmlns:p14="http://schemas.microsoft.com/office/powerpoint/2010/main" val="25266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141F-C53F-4AF1-AE1B-19BF87753D6C}"/>
              </a:ext>
            </a:extLst>
          </p:cNvPr>
          <p:cNvSpPr>
            <a:spLocks noGrp="1"/>
          </p:cNvSpPr>
          <p:nvPr>
            <p:ph idx="1"/>
          </p:nvPr>
        </p:nvSpPr>
        <p:spPr>
          <a:xfrm>
            <a:off x="1375668" y="2000971"/>
            <a:ext cx="8410016" cy="2074927"/>
          </a:xfrm>
        </p:spPr>
        <p:txBody>
          <a:bodyPr/>
          <a:lstStyle/>
          <a:p>
            <a:pPr indent="182880"/>
            <a:r>
              <a:rPr lang="en-US" sz="2000" dirty="0">
                <a:solidFill>
                  <a:schemeClr val="tx1"/>
                </a:solidFill>
                <a:latin typeface="+mn-lt"/>
                <a:ea typeface="Verdana" panose="020B0604030504040204" pitchFamily="34" charset="0"/>
              </a:rPr>
              <a:t>Before the current authorization expires, the program submits a new SAR along with the following:</a:t>
            </a:r>
          </a:p>
          <a:p>
            <a:endParaRPr lang="en-US" sz="2000" dirty="0">
              <a:solidFill>
                <a:schemeClr val="tx1"/>
              </a:solidFill>
              <a:latin typeface="+mn-lt"/>
              <a:ea typeface="Verdana" panose="020B0604030504040204" pitchFamily="34" charset="0"/>
            </a:endParaRPr>
          </a:p>
          <a:p>
            <a:pPr lvl="1"/>
            <a:r>
              <a:rPr lang="en-US" sz="2000" i="0" dirty="0">
                <a:solidFill>
                  <a:schemeClr val="tx1"/>
                </a:solidFill>
                <a:latin typeface="+mn-lt"/>
                <a:ea typeface="Verdana" panose="020B0604030504040204" pitchFamily="34" charset="0"/>
              </a:rPr>
              <a:t>Progress notes documenting services since the last authorization cycle</a:t>
            </a:r>
          </a:p>
          <a:p>
            <a:pPr lvl="1"/>
            <a:r>
              <a:rPr lang="en-US" sz="2000" i="0" dirty="0">
                <a:solidFill>
                  <a:schemeClr val="tx1"/>
                </a:solidFill>
                <a:latin typeface="+mn-lt"/>
                <a:ea typeface="Verdana" panose="020B0604030504040204" pitchFamily="34" charset="0"/>
              </a:rPr>
              <a:t>Problem List (only if updated since last authorization cycle)</a:t>
            </a:r>
          </a:p>
          <a:p>
            <a:pPr lvl="1"/>
            <a:r>
              <a:rPr lang="en-US" sz="2000" i="0" dirty="0">
                <a:solidFill>
                  <a:schemeClr val="tx1"/>
                </a:solidFill>
                <a:latin typeface="+mn-lt"/>
                <a:ea typeface="Verdana" panose="020B0604030504040204" pitchFamily="34" charset="0"/>
              </a:rPr>
              <a:t>Assessment (only if updated since last authorization cycle)</a:t>
            </a:r>
          </a:p>
        </p:txBody>
      </p:sp>
      <p:sp>
        <p:nvSpPr>
          <p:cNvPr id="4" name="Title 3">
            <a:extLst>
              <a:ext uri="{FF2B5EF4-FFF2-40B4-BE49-F238E27FC236}">
                <a16:creationId xmlns:a16="http://schemas.microsoft.com/office/drawing/2014/main" id="{104985DF-7382-EF66-13EA-7FCA309F1203}"/>
              </a:ext>
            </a:extLst>
          </p:cNvPr>
          <p:cNvSpPr txBox="1">
            <a:spLocks/>
          </p:cNvSpPr>
          <p:nvPr/>
        </p:nvSpPr>
        <p:spPr>
          <a:xfrm>
            <a:off x="1087955" y="649365"/>
            <a:ext cx="8697729" cy="1019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r>
              <a:rPr lang="en-US" sz="4000" dirty="0">
                <a:solidFill>
                  <a:schemeClr val="tx1"/>
                </a:solidFill>
                <a:latin typeface="+mj-lt"/>
              </a:rPr>
              <a:t>Requesting Continuation Authorization</a:t>
            </a:r>
          </a:p>
        </p:txBody>
      </p:sp>
    </p:spTree>
    <p:extLst>
      <p:ext uri="{BB962C8B-B14F-4D97-AF65-F5344CB8AC3E}">
        <p14:creationId xmlns:p14="http://schemas.microsoft.com/office/powerpoint/2010/main" val="59616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27C159-61BB-4CF2-B623-D094E5049BFE}"/>
              </a:ext>
            </a:extLst>
          </p:cNvPr>
          <p:cNvSpPr>
            <a:spLocks noGrp="1"/>
          </p:cNvSpPr>
          <p:nvPr>
            <p:ph idx="1"/>
          </p:nvPr>
        </p:nvSpPr>
        <p:spPr>
          <a:xfrm>
            <a:off x="712573" y="1906155"/>
            <a:ext cx="10126521" cy="3983142"/>
          </a:xfrm>
        </p:spPr>
        <p:txBody>
          <a:bodyPr/>
          <a:lstStyle/>
          <a:p>
            <a:pPr indent="182880"/>
            <a:r>
              <a:rPr lang="en-US" sz="2000" u="sng" dirty="0">
                <a:solidFill>
                  <a:schemeClr val="tx1"/>
                </a:solidFill>
                <a:latin typeface="+mn-lt"/>
              </a:rPr>
              <a:t>All</a:t>
            </a:r>
            <a:r>
              <a:rPr lang="en-US" sz="2000" dirty="0">
                <a:solidFill>
                  <a:schemeClr val="tx1"/>
                </a:solidFill>
                <a:latin typeface="+mn-lt"/>
              </a:rPr>
              <a:t> of the following criteria must be met:</a:t>
            </a:r>
          </a:p>
          <a:p>
            <a:pPr lvl="1">
              <a:lnSpc>
                <a:spcPct val="100000"/>
              </a:lnSpc>
              <a:spcAft>
                <a:spcPts val="600"/>
              </a:spcAft>
            </a:pPr>
            <a:r>
              <a:rPr lang="en-US" sz="2000" i="0" dirty="0">
                <a:solidFill>
                  <a:schemeClr val="tx1"/>
                </a:solidFill>
                <a:latin typeface="+mn-lt"/>
              </a:rPr>
              <a:t>Beneficiary continues to meet admission criteria.</a:t>
            </a:r>
          </a:p>
          <a:p>
            <a:pPr lvl="1">
              <a:lnSpc>
                <a:spcPct val="100000"/>
              </a:lnSpc>
              <a:spcAft>
                <a:spcPts val="600"/>
              </a:spcAft>
            </a:pPr>
            <a:r>
              <a:rPr lang="en-US" sz="2000" i="0" dirty="0">
                <a:solidFill>
                  <a:schemeClr val="tx1"/>
                </a:solidFill>
                <a:latin typeface="+mn-lt"/>
              </a:rPr>
              <a:t>A less restrictive level of care would not be adequate to safely and effectively treat the beneficiary’s current condition.</a:t>
            </a:r>
          </a:p>
          <a:p>
            <a:pPr lvl="1">
              <a:lnSpc>
                <a:spcPct val="100000"/>
              </a:lnSpc>
              <a:spcAft>
                <a:spcPts val="600"/>
              </a:spcAft>
            </a:pPr>
            <a:r>
              <a:rPr lang="en-US" sz="2000" i="0" dirty="0">
                <a:solidFill>
                  <a:schemeClr val="tx1"/>
                </a:solidFill>
                <a:latin typeface="+mn-lt"/>
              </a:rPr>
              <a:t>Treatment is still necessary to reduce symptoms and improve functioning, so that beneficiary may be treated in a less restrictive level of care.</a:t>
            </a:r>
          </a:p>
          <a:p>
            <a:pPr lvl="1">
              <a:lnSpc>
                <a:spcPct val="100000"/>
              </a:lnSpc>
              <a:spcAft>
                <a:spcPts val="600"/>
              </a:spcAft>
            </a:pPr>
            <a:r>
              <a:rPr lang="en-US" sz="2000" i="0" dirty="0">
                <a:solidFill>
                  <a:schemeClr val="tx1"/>
                </a:solidFill>
                <a:latin typeface="+mn-lt"/>
              </a:rPr>
              <a:t>There is evidence of progress towards resolution of the symptoms that are preventing treatment from continuing in a less restrictive level of care.</a:t>
            </a:r>
          </a:p>
          <a:p>
            <a:pPr lvl="1"/>
            <a:r>
              <a:rPr lang="en-US" sz="2000" i="0" dirty="0">
                <a:solidFill>
                  <a:schemeClr val="tx1"/>
                </a:solidFill>
                <a:latin typeface="+mn-lt"/>
              </a:rPr>
              <a:t>Beneficiary progress is monitored regularly, and the </a:t>
            </a:r>
            <a:r>
              <a:rPr lang="en-US" sz="2000" i="0">
                <a:solidFill>
                  <a:schemeClr val="tx1"/>
                </a:solidFill>
                <a:latin typeface="+mn-lt"/>
              </a:rPr>
              <a:t>treatment plan is </a:t>
            </a:r>
            <a:r>
              <a:rPr lang="en-US" sz="2000" i="0" dirty="0">
                <a:solidFill>
                  <a:schemeClr val="tx1"/>
                </a:solidFill>
                <a:latin typeface="+mn-lt"/>
              </a:rPr>
              <a:t>modified if the beneficiary is not making substantial progress toward a set of clearly defined and measurable goals.</a:t>
            </a:r>
          </a:p>
        </p:txBody>
      </p:sp>
      <p:sp>
        <p:nvSpPr>
          <p:cNvPr id="3" name="Slide Number Placeholder 2">
            <a:extLst>
              <a:ext uri="{FF2B5EF4-FFF2-40B4-BE49-F238E27FC236}">
                <a16:creationId xmlns:a16="http://schemas.microsoft.com/office/drawing/2014/main" id="{D243AA6E-6694-47B0-8700-078F2846202D}"/>
              </a:ext>
            </a:extLst>
          </p:cNvPr>
          <p:cNvSpPr>
            <a:spLocks noGrp="1"/>
          </p:cNvSpPr>
          <p:nvPr>
            <p:ph type="sldNum" sz="quarter" idx="12"/>
          </p:nvPr>
        </p:nvSpPr>
        <p:spPr/>
        <p:txBody>
          <a:bodyPr/>
          <a:lstStyle/>
          <a:p>
            <a:fld id="{6E9F442E-095D-414B-A3C1-4D7C903EC540}" type="slidenum">
              <a:rPr lang="uk-UA" smtClean="0"/>
              <a:pPr/>
              <a:t>19</a:t>
            </a:fld>
            <a:endParaRPr lang="uk-UA" dirty="0"/>
          </a:p>
        </p:txBody>
      </p:sp>
      <p:sp>
        <p:nvSpPr>
          <p:cNvPr id="4" name="Title 3">
            <a:extLst>
              <a:ext uri="{FF2B5EF4-FFF2-40B4-BE49-F238E27FC236}">
                <a16:creationId xmlns:a16="http://schemas.microsoft.com/office/drawing/2014/main" id="{A2A03F8A-0BCE-41E2-AE67-24D3C2FDE0C2}"/>
              </a:ext>
            </a:extLst>
          </p:cNvPr>
          <p:cNvSpPr>
            <a:spLocks noGrp="1"/>
          </p:cNvSpPr>
          <p:nvPr>
            <p:ph type="title"/>
          </p:nvPr>
        </p:nvSpPr>
        <p:spPr>
          <a:xfrm>
            <a:off x="712573" y="733368"/>
            <a:ext cx="9217490" cy="864778"/>
          </a:xfrm>
        </p:spPr>
        <p:txBody>
          <a:bodyPr>
            <a:noAutofit/>
          </a:bodyPr>
          <a:lstStyle/>
          <a:p>
            <a:r>
              <a:rPr lang="en-US" sz="3200" dirty="0">
                <a:solidFill>
                  <a:schemeClr val="tx1"/>
                </a:solidFill>
                <a:latin typeface="+mj-lt"/>
              </a:rPr>
              <a:t>Medical Necessity Criteria for Continued Residential Services</a:t>
            </a:r>
          </a:p>
        </p:txBody>
      </p:sp>
    </p:spTree>
    <p:extLst>
      <p:ext uri="{BB962C8B-B14F-4D97-AF65-F5344CB8AC3E}">
        <p14:creationId xmlns:p14="http://schemas.microsoft.com/office/powerpoint/2010/main" val="388207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2375A5-D188-4182-8839-3F3187DB90F2}"/>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000" kern="1200" dirty="0">
                <a:solidFill>
                  <a:schemeClr val="tx1"/>
                </a:solidFill>
                <a:latin typeface="+mj-lt"/>
                <a:ea typeface="+mj-ea"/>
                <a:cs typeface="+mj-cs"/>
              </a:rPr>
              <a:t>Crisis Residential Treatment (CRT)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F335F7-31D0-47D6-80CA-55A08CC1429B}"/>
              </a:ext>
            </a:extLst>
          </p:cNvPr>
          <p:cNvSpPr>
            <a:spLocks noGrp="1"/>
          </p:cNvSpPr>
          <p:nvPr>
            <p:ph idx="1"/>
          </p:nvPr>
        </p:nvSpPr>
        <p:spPr>
          <a:xfrm>
            <a:off x="5103910" y="1027579"/>
            <a:ext cx="6224335" cy="4207078"/>
          </a:xfrm>
        </p:spPr>
        <p:txBody>
          <a:bodyPr vert="horz" lIns="91440" tIns="45720" rIns="91440" bIns="45720" rtlCol="0" anchor="ctr">
            <a:normAutofit/>
          </a:bodyPr>
          <a:lstStyle/>
          <a:p>
            <a:pPr indent="-228600">
              <a:lnSpc>
                <a:spcPct val="100000"/>
              </a:lnSpc>
              <a:spcAft>
                <a:spcPts val="600"/>
              </a:spcAft>
              <a:buFont typeface="Arial" panose="020B0604020202020204" pitchFamily="34" charset="0"/>
              <a:buChar char="•"/>
            </a:pPr>
            <a:r>
              <a:rPr lang="en-US" sz="2000" dirty="0">
                <a:solidFill>
                  <a:schemeClr val="tx1"/>
                </a:solidFill>
                <a:latin typeface="+mn-lt"/>
              </a:rPr>
              <a:t>Therapeutic or rehabilitative services provided in a non-institutional residential setting. </a:t>
            </a:r>
          </a:p>
          <a:p>
            <a:pPr indent="-228600">
              <a:lnSpc>
                <a:spcPct val="100000"/>
              </a:lnSpc>
              <a:spcAft>
                <a:spcPts val="600"/>
              </a:spcAft>
              <a:buFont typeface="Arial" panose="020B0604020202020204" pitchFamily="34" charset="0"/>
              <a:buChar char="•"/>
            </a:pPr>
            <a:r>
              <a:rPr lang="en-US" sz="2000" dirty="0">
                <a:solidFill>
                  <a:schemeClr val="tx1"/>
                </a:solidFill>
                <a:latin typeface="+mn-lt"/>
              </a:rPr>
              <a:t>A structured program as an alternative to hospitalization for beneficiaries experiencing an acute psychiatric episode or crisis. </a:t>
            </a:r>
          </a:p>
          <a:p>
            <a:pPr indent="-228600">
              <a:buFont typeface="Arial" panose="020B0604020202020204" pitchFamily="34" charset="0"/>
              <a:buChar char="•"/>
            </a:pPr>
            <a:r>
              <a:rPr lang="en-US" sz="2000" dirty="0">
                <a:solidFill>
                  <a:schemeClr val="tx1"/>
                </a:solidFill>
                <a:latin typeface="+mn-lt"/>
              </a:rPr>
              <a:t>For beneficiaries who do not have medical complications requiring nursing care. </a:t>
            </a:r>
          </a:p>
        </p:txBody>
      </p:sp>
    </p:spTree>
    <p:extLst>
      <p:ext uri="{BB962C8B-B14F-4D97-AF65-F5344CB8AC3E}">
        <p14:creationId xmlns:p14="http://schemas.microsoft.com/office/powerpoint/2010/main" val="1890632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304E3-6D8E-452C-B669-EEEFD3870785}"/>
              </a:ext>
            </a:extLst>
          </p:cNvPr>
          <p:cNvSpPr>
            <a:spLocks noGrp="1"/>
          </p:cNvSpPr>
          <p:nvPr>
            <p:ph idx="1"/>
          </p:nvPr>
        </p:nvSpPr>
        <p:spPr>
          <a:xfrm>
            <a:off x="605647" y="1773402"/>
            <a:ext cx="9549006" cy="4349909"/>
          </a:xfrm>
        </p:spPr>
        <p:txBody>
          <a:bodyPr/>
          <a:lstStyle/>
          <a:p>
            <a:pPr lvl="1">
              <a:lnSpc>
                <a:spcPct val="100000"/>
              </a:lnSpc>
              <a:spcAft>
                <a:spcPts val="600"/>
              </a:spcAft>
            </a:pPr>
            <a:r>
              <a:rPr lang="en-US" sz="2000" i="0" dirty="0">
                <a:solidFill>
                  <a:schemeClr val="tx1"/>
                </a:solidFill>
                <a:latin typeface="+mn-lt"/>
              </a:rPr>
              <a:t>Beneficiary is engaged in treatment and amenable to goals/interventions set forth by the treatment team.</a:t>
            </a:r>
          </a:p>
          <a:p>
            <a:pPr lvl="1">
              <a:lnSpc>
                <a:spcPct val="100000"/>
              </a:lnSpc>
              <a:spcAft>
                <a:spcPts val="600"/>
              </a:spcAft>
            </a:pPr>
            <a:r>
              <a:rPr lang="en-US" sz="2000" i="0" dirty="0">
                <a:solidFill>
                  <a:schemeClr val="tx1"/>
                </a:solidFill>
                <a:latin typeface="+mn-lt"/>
              </a:rPr>
              <a:t>Family/guardian/caregiver/significant others are participating in treatment as clinically indicated and appropriate, or engagement is underway.</a:t>
            </a:r>
          </a:p>
          <a:p>
            <a:pPr lvl="1">
              <a:lnSpc>
                <a:spcPct val="100000"/>
              </a:lnSpc>
              <a:spcAft>
                <a:spcPts val="600"/>
              </a:spcAft>
            </a:pPr>
            <a:r>
              <a:rPr lang="en-US" sz="2000" i="0" dirty="0">
                <a:solidFill>
                  <a:schemeClr val="tx1"/>
                </a:solidFill>
                <a:latin typeface="+mn-lt"/>
              </a:rPr>
              <a:t>Medication assessment has been completed, when appropriate, and medication trials have been initiated or ruled out.</a:t>
            </a:r>
          </a:p>
          <a:p>
            <a:pPr lvl="1">
              <a:lnSpc>
                <a:spcPct val="100000"/>
              </a:lnSpc>
              <a:spcAft>
                <a:spcPts val="600"/>
              </a:spcAft>
            </a:pPr>
            <a:r>
              <a:rPr lang="en-US" sz="2000" i="0" dirty="0">
                <a:solidFill>
                  <a:schemeClr val="tx1"/>
                </a:solidFill>
                <a:latin typeface="+mn-lt"/>
              </a:rPr>
              <a:t>There is evidence of coordination of care and active discharge planning to a less intensive level of care, with beneficiary’s active involvement, beginning from admission. </a:t>
            </a:r>
          </a:p>
          <a:p>
            <a:pPr lvl="1">
              <a:lnSpc>
                <a:spcPct val="100000"/>
              </a:lnSpc>
            </a:pPr>
            <a:r>
              <a:rPr lang="en-US" sz="2000" i="0" dirty="0">
                <a:solidFill>
                  <a:schemeClr val="tx1"/>
                </a:solidFill>
                <a:latin typeface="+mn-lt"/>
              </a:rPr>
              <a:t>Coordination of care and discharge planning activities involve provider referral/linkage, teaching/coaching, development and connection to appropriate aftercare and non-mental health community supports.</a:t>
            </a:r>
            <a:endParaRPr lang="en-US" sz="2000" dirty="0">
              <a:latin typeface="+mn-lt"/>
            </a:endParaRPr>
          </a:p>
        </p:txBody>
      </p:sp>
      <p:sp>
        <p:nvSpPr>
          <p:cNvPr id="3" name="Slide Number Placeholder 2">
            <a:extLst>
              <a:ext uri="{FF2B5EF4-FFF2-40B4-BE49-F238E27FC236}">
                <a16:creationId xmlns:a16="http://schemas.microsoft.com/office/drawing/2014/main" id="{3226F1DC-D9EC-4374-9D90-E612DE5BC3F2}"/>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
        <p:nvSpPr>
          <p:cNvPr id="4" name="Title 3">
            <a:extLst>
              <a:ext uri="{FF2B5EF4-FFF2-40B4-BE49-F238E27FC236}">
                <a16:creationId xmlns:a16="http://schemas.microsoft.com/office/drawing/2014/main" id="{FEE2CB36-10B5-4D3B-AA1F-0365EC15B3BB}"/>
              </a:ext>
            </a:extLst>
          </p:cNvPr>
          <p:cNvSpPr>
            <a:spLocks noGrp="1"/>
          </p:cNvSpPr>
          <p:nvPr>
            <p:ph type="title"/>
          </p:nvPr>
        </p:nvSpPr>
        <p:spPr>
          <a:xfrm>
            <a:off x="712573" y="733367"/>
            <a:ext cx="8816438" cy="918969"/>
          </a:xfrm>
        </p:spPr>
        <p:txBody>
          <a:bodyPr>
            <a:noAutofit/>
          </a:bodyPr>
          <a:lstStyle/>
          <a:p>
            <a:r>
              <a:rPr lang="en-US" sz="3200" dirty="0">
                <a:solidFill>
                  <a:schemeClr val="tx1"/>
                </a:solidFill>
                <a:latin typeface="+mj-lt"/>
              </a:rPr>
              <a:t>Medical Necessity Criteria for Continued Residential Services (Cont’d)</a:t>
            </a:r>
          </a:p>
        </p:txBody>
      </p:sp>
      <p:sp>
        <p:nvSpPr>
          <p:cNvPr id="6" name="Title 3">
            <a:extLst>
              <a:ext uri="{FF2B5EF4-FFF2-40B4-BE49-F238E27FC236}">
                <a16:creationId xmlns:a16="http://schemas.microsoft.com/office/drawing/2014/main" id="{DA264CFF-EF01-1717-B0E4-F700069E04D9}"/>
              </a:ext>
            </a:extLst>
          </p:cNvPr>
          <p:cNvSpPr txBox="1">
            <a:spLocks/>
          </p:cNvSpPr>
          <p:nvPr/>
        </p:nvSpPr>
        <p:spPr>
          <a:xfrm>
            <a:off x="712573" y="733367"/>
            <a:ext cx="9217490" cy="9189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endParaRPr lang="en-US" sz="4000" dirty="0">
              <a:solidFill>
                <a:schemeClr val="tx1"/>
              </a:solidFill>
              <a:latin typeface="+mj-lt"/>
            </a:endParaRPr>
          </a:p>
        </p:txBody>
      </p:sp>
    </p:spTree>
    <p:extLst>
      <p:ext uri="{BB962C8B-B14F-4D97-AF65-F5344CB8AC3E}">
        <p14:creationId xmlns:p14="http://schemas.microsoft.com/office/powerpoint/2010/main" val="358130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30CC6EE-5E2B-40A2-7414-62CE962E3C2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Discharge</a:t>
            </a: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sp>
        <p:nvSpPr>
          <p:cNvPr id="2" name="Slide Number Placeholder 1">
            <a:extLst>
              <a:ext uri="{FF2B5EF4-FFF2-40B4-BE49-F238E27FC236}">
                <a16:creationId xmlns:a16="http://schemas.microsoft.com/office/drawing/2014/main" id="{8F8F0B31-00AE-3589-0EB2-57A779C49E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21</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043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4D31-5462-4C83-A8F9-45ED41157F5C}"/>
              </a:ext>
            </a:extLst>
          </p:cNvPr>
          <p:cNvSpPr>
            <a:spLocks noGrp="1"/>
          </p:cNvSpPr>
          <p:nvPr>
            <p:ph type="title"/>
          </p:nvPr>
        </p:nvSpPr>
        <p:spPr>
          <a:xfrm>
            <a:off x="712572" y="417279"/>
            <a:ext cx="7939937" cy="864778"/>
          </a:xfrm>
        </p:spPr>
        <p:txBody>
          <a:bodyPr>
            <a:normAutofit/>
          </a:bodyPr>
          <a:lstStyle/>
          <a:p>
            <a:r>
              <a:rPr lang="en-US" sz="3200" dirty="0">
                <a:solidFill>
                  <a:schemeClr val="tx1"/>
                </a:solidFill>
                <a:latin typeface="+mj-lt"/>
              </a:rPr>
              <a:t>Medical Necessity Discharge Criteria</a:t>
            </a:r>
          </a:p>
        </p:txBody>
      </p:sp>
      <p:sp>
        <p:nvSpPr>
          <p:cNvPr id="3" name="Content Placeholder 2">
            <a:extLst>
              <a:ext uri="{FF2B5EF4-FFF2-40B4-BE49-F238E27FC236}">
                <a16:creationId xmlns:a16="http://schemas.microsoft.com/office/drawing/2014/main" id="{514B45CC-5193-4AFD-94D5-CE6A929833DA}"/>
              </a:ext>
            </a:extLst>
          </p:cNvPr>
          <p:cNvSpPr>
            <a:spLocks noGrp="1"/>
          </p:cNvSpPr>
          <p:nvPr>
            <p:ph idx="1"/>
          </p:nvPr>
        </p:nvSpPr>
        <p:spPr>
          <a:xfrm>
            <a:off x="801790" y="1339324"/>
            <a:ext cx="9798477" cy="5209118"/>
          </a:xfrm>
        </p:spPr>
        <p:txBody>
          <a:bodyPr/>
          <a:lstStyle/>
          <a:p>
            <a:pPr indent="182880"/>
            <a:r>
              <a:rPr lang="en-US" sz="2000" u="sng" dirty="0">
                <a:solidFill>
                  <a:schemeClr val="tx1"/>
                </a:solidFill>
                <a:latin typeface="+mn-lt"/>
                <a:ea typeface="Verdana" panose="020B0604030504040204" pitchFamily="34" charset="0"/>
              </a:rPr>
              <a:t>Any one </a:t>
            </a:r>
            <a:r>
              <a:rPr lang="en-US" sz="2000" dirty="0">
                <a:solidFill>
                  <a:schemeClr val="tx1"/>
                </a:solidFill>
                <a:latin typeface="+mn-lt"/>
                <a:ea typeface="Verdana" panose="020B0604030504040204" pitchFamily="34" charset="0"/>
              </a:rPr>
              <a:t>of the following criteria must be met for discharge to occur:</a:t>
            </a:r>
          </a:p>
          <a:p>
            <a:pPr lvl="1">
              <a:lnSpc>
                <a:spcPct val="100000"/>
              </a:lnSpc>
              <a:spcAft>
                <a:spcPts val="600"/>
              </a:spcAft>
            </a:pPr>
            <a:r>
              <a:rPr lang="en-US" sz="2000" i="0" dirty="0">
                <a:solidFill>
                  <a:schemeClr val="tx1"/>
                </a:solidFill>
                <a:latin typeface="+mn-lt"/>
                <a:ea typeface="Verdana" panose="020B0604030504040204" pitchFamily="34" charset="0"/>
              </a:rPr>
              <a:t>Beneficiary no longer meets admission criteria and/or meets criteria for another level of care, either more or less intensive.</a:t>
            </a:r>
          </a:p>
          <a:p>
            <a:pPr lvl="1">
              <a:lnSpc>
                <a:spcPct val="100000"/>
              </a:lnSpc>
              <a:spcAft>
                <a:spcPts val="600"/>
              </a:spcAft>
            </a:pPr>
            <a:r>
              <a:rPr lang="en-US" sz="2000" i="0" dirty="0">
                <a:solidFill>
                  <a:schemeClr val="tx1"/>
                </a:solidFill>
                <a:latin typeface="+mn-lt"/>
                <a:ea typeface="Verdana" panose="020B0604030504040204" pitchFamily="34" charset="0"/>
              </a:rPr>
              <a:t>Beneficiary or parent/guardian withdraws consent for treatment and the beneficiary does not meet criteria for involuntary/mandated treatment. </a:t>
            </a:r>
          </a:p>
          <a:p>
            <a:pPr lvl="1">
              <a:lnSpc>
                <a:spcPct val="100000"/>
              </a:lnSpc>
              <a:spcAft>
                <a:spcPts val="600"/>
              </a:spcAft>
            </a:pPr>
            <a:r>
              <a:rPr lang="en-US" sz="2000" i="0" dirty="0">
                <a:solidFill>
                  <a:schemeClr val="tx1"/>
                </a:solidFill>
                <a:latin typeface="+mn-lt"/>
                <a:ea typeface="Verdana" panose="020B0604030504040204" pitchFamily="34" charset="0"/>
              </a:rPr>
              <a:t>Beneficiary does not appear to be participating in the treatment plan. </a:t>
            </a:r>
          </a:p>
          <a:p>
            <a:pPr lvl="1">
              <a:lnSpc>
                <a:spcPct val="100000"/>
              </a:lnSpc>
              <a:spcAft>
                <a:spcPts val="600"/>
              </a:spcAft>
            </a:pPr>
            <a:r>
              <a:rPr lang="en-US" sz="2000" i="0" dirty="0">
                <a:solidFill>
                  <a:schemeClr val="tx1"/>
                </a:solidFill>
                <a:latin typeface="+mn-lt"/>
                <a:ea typeface="Verdana" panose="020B0604030504040204" pitchFamily="34" charset="0"/>
              </a:rPr>
              <a:t>Beneficiary is not making progress toward goals, nor is there expectation of any progress.</a:t>
            </a:r>
          </a:p>
          <a:p>
            <a:pPr lvl="1">
              <a:lnSpc>
                <a:spcPct val="100000"/>
              </a:lnSpc>
              <a:spcAft>
                <a:spcPts val="600"/>
              </a:spcAft>
            </a:pPr>
            <a:r>
              <a:rPr lang="en-US" sz="2000" i="0" dirty="0">
                <a:solidFill>
                  <a:schemeClr val="tx1"/>
                </a:solidFill>
                <a:latin typeface="+mn-lt"/>
                <a:ea typeface="Verdana" panose="020B0604030504040204" pitchFamily="34" charset="0"/>
              </a:rPr>
              <a:t>Beneficiary’s individual treatment plan and goals have been met, and when indicated, beneficiary’s support systems are in agreement with the aftercare treatment plan.</a:t>
            </a:r>
          </a:p>
          <a:p>
            <a:pPr lvl="1"/>
            <a:endParaRPr lang="en-US" sz="2000" i="0" dirty="0">
              <a:solidFill>
                <a:schemeClr val="tx1"/>
              </a:solidFill>
              <a:latin typeface="+mn-lt"/>
              <a:ea typeface="Verdana" panose="020B0604030504040204" pitchFamily="34" charset="0"/>
            </a:endParaRPr>
          </a:p>
          <a:p>
            <a:pPr marL="274320" lvl="1" indent="0" algn="ctr">
              <a:buNone/>
            </a:pPr>
            <a:r>
              <a:rPr lang="en-US" sz="2000" b="1" i="0" dirty="0">
                <a:solidFill>
                  <a:schemeClr val="tx1"/>
                </a:solidFill>
                <a:latin typeface="+mn-lt"/>
                <a:ea typeface="Verdana" panose="020B0604030504040204" pitchFamily="34" charset="0"/>
              </a:rPr>
              <a:t>Note – </a:t>
            </a:r>
            <a:r>
              <a:rPr lang="en-US" sz="2000" i="0" dirty="0">
                <a:solidFill>
                  <a:schemeClr val="tx1"/>
                </a:solidFill>
                <a:latin typeface="+mn-lt"/>
                <a:ea typeface="Verdana" panose="020B0604030504040204" pitchFamily="34" charset="0"/>
              </a:rPr>
              <a:t>Discharge Criteria listed above are limited to Medical Necessity scenarios only.  There may be additional reasons for discharge unrelated to medical necessity criteria.</a:t>
            </a:r>
          </a:p>
          <a:p>
            <a:endParaRPr lang="en-US" sz="2000" dirty="0">
              <a:solidFill>
                <a:schemeClr val="tx1"/>
              </a:solidFill>
              <a:latin typeface="+mn-lt"/>
            </a:endParaRPr>
          </a:p>
        </p:txBody>
      </p:sp>
    </p:spTree>
    <p:extLst>
      <p:ext uri="{BB962C8B-B14F-4D97-AF65-F5344CB8AC3E}">
        <p14:creationId xmlns:p14="http://schemas.microsoft.com/office/powerpoint/2010/main" val="145699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9BA84-8BF3-426A-A479-7A5EA008C500}"/>
              </a:ext>
            </a:extLst>
          </p:cNvPr>
          <p:cNvSpPr>
            <a:spLocks noGrp="1"/>
          </p:cNvSpPr>
          <p:nvPr>
            <p:ph type="sldNum" sz="quarter" idx="12"/>
          </p:nvPr>
        </p:nvSpPr>
        <p:spPr/>
        <p:txBody>
          <a:bodyPr/>
          <a:lstStyle/>
          <a:p>
            <a:fld id="{6E9F442E-095D-414B-A3C1-4D7C903EC540}" type="slidenum">
              <a:rPr lang="uk-UA" smtClean="0"/>
              <a:pPr/>
              <a:t>23</a:t>
            </a:fld>
            <a:endParaRPr lang="uk-UA" dirty="0"/>
          </a:p>
        </p:txBody>
      </p:sp>
      <p:pic>
        <p:nvPicPr>
          <p:cNvPr id="5" name="Picture 4">
            <a:extLst>
              <a:ext uri="{FF2B5EF4-FFF2-40B4-BE49-F238E27FC236}">
                <a16:creationId xmlns:a16="http://schemas.microsoft.com/office/drawing/2014/main" id="{9B463A87-063C-446C-B7E3-DEE43256AFCB}"/>
              </a:ext>
            </a:extLst>
          </p:cNvPr>
          <p:cNvPicPr>
            <a:picLocks noChangeAspect="1"/>
          </p:cNvPicPr>
          <p:nvPr/>
        </p:nvPicPr>
        <p:blipFill rotWithShape="1">
          <a:blip r:embed="rId2"/>
          <a:srcRect b="19590"/>
          <a:stretch/>
        </p:blipFill>
        <p:spPr>
          <a:xfrm>
            <a:off x="442123" y="2142131"/>
            <a:ext cx="11307753" cy="2573738"/>
          </a:xfrm>
          <a:prstGeom prst="rect">
            <a:avLst/>
          </a:prstGeom>
        </p:spPr>
      </p:pic>
      <p:sp>
        <p:nvSpPr>
          <p:cNvPr id="3" name="Title 1">
            <a:extLst>
              <a:ext uri="{FF2B5EF4-FFF2-40B4-BE49-F238E27FC236}">
                <a16:creationId xmlns:a16="http://schemas.microsoft.com/office/drawing/2014/main" id="{2B2A066A-8CC5-9002-8DEF-B0093455D83A}"/>
              </a:ext>
            </a:extLst>
          </p:cNvPr>
          <p:cNvSpPr>
            <a:spLocks noGrp="1"/>
          </p:cNvSpPr>
          <p:nvPr>
            <p:ph type="title"/>
          </p:nvPr>
        </p:nvSpPr>
        <p:spPr>
          <a:xfrm>
            <a:off x="1446350" y="699985"/>
            <a:ext cx="9537739" cy="864778"/>
          </a:xfrm>
        </p:spPr>
        <p:txBody>
          <a:bodyPr>
            <a:normAutofit fontScale="90000"/>
          </a:bodyPr>
          <a:lstStyle/>
          <a:p>
            <a:r>
              <a:rPr lang="en-US" sz="3200" dirty="0">
                <a:solidFill>
                  <a:schemeClr val="tx1"/>
                </a:solidFill>
                <a:latin typeface="+mj-lt"/>
              </a:rPr>
              <a:t>ACBH Documentation Requirement Timelines for Authorization</a:t>
            </a:r>
          </a:p>
        </p:txBody>
      </p:sp>
    </p:spTree>
    <p:extLst>
      <p:ext uri="{BB962C8B-B14F-4D97-AF65-F5344CB8AC3E}">
        <p14:creationId xmlns:p14="http://schemas.microsoft.com/office/powerpoint/2010/main" val="185729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7DF4409-B9F9-4A84-BC80-EF92B886F7F5}"/>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Documentation Standards</a:t>
            </a:r>
          </a:p>
        </p:txBody>
      </p:sp>
      <p:sp>
        <p:nvSpPr>
          <p:cNvPr id="2" name="Slide Number Placeholder 1">
            <a:extLst>
              <a:ext uri="{FF2B5EF4-FFF2-40B4-BE49-F238E27FC236}">
                <a16:creationId xmlns:a16="http://schemas.microsoft.com/office/drawing/2014/main" id="{91DE5277-24EE-4E28-9E2D-911CE5A66F9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a:solidFill>
                  <a:schemeClr val="tx1">
                    <a:tint val="75000"/>
                  </a:schemeClr>
                </a:solidFill>
                <a:latin typeface="+mn-lt"/>
                <a:ea typeface="+mn-ea"/>
                <a:cs typeface="+mn-cs"/>
              </a:rPr>
              <a:pPr>
                <a:spcAft>
                  <a:spcPts val="600"/>
                </a:spcAft>
              </a:pPr>
              <a:t>24</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1359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584" y="1336496"/>
            <a:ext cx="10563096" cy="4607104"/>
          </a:xfrm>
        </p:spPr>
        <p:txBody>
          <a:bodyPr vert="horz" lIns="91440" tIns="45720" rIns="91440" bIns="45720" rtlCol="0">
            <a:normAutofit fontScale="92500" lnSpcReduction="20000"/>
          </a:bodyPr>
          <a:lstStyle/>
          <a:p>
            <a:pPr marL="285750" indent="-228600">
              <a:lnSpc>
                <a:spcPct val="100000"/>
              </a:lnSpc>
              <a:spcAft>
                <a:spcPts val="600"/>
              </a:spcAft>
              <a:buFont typeface="Arial" panose="020B0604020202020204" pitchFamily="34" charset="0"/>
              <a:buChar char="•"/>
            </a:pPr>
            <a:r>
              <a:rPr lang="en-US" sz="2000" dirty="0">
                <a:solidFill>
                  <a:schemeClr val="tx1"/>
                </a:solidFill>
                <a:latin typeface="+mn-lt"/>
              </a:rPr>
              <a:t>ACBH and DHCS perform periodic audits of programs, involving service and documentation review.  </a:t>
            </a:r>
          </a:p>
          <a:p>
            <a:pPr marL="285750" indent="-228600">
              <a:lnSpc>
                <a:spcPct val="110000"/>
              </a:lnSpc>
              <a:spcAft>
                <a:spcPts val="600"/>
              </a:spcAft>
              <a:buFont typeface="Arial" panose="020B0604020202020204" pitchFamily="34" charset="0"/>
              <a:buChar char="•"/>
            </a:pPr>
            <a:r>
              <a:rPr lang="en-US" sz="2000" dirty="0">
                <a:solidFill>
                  <a:schemeClr val="tx1"/>
                </a:solidFill>
                <a:latin typeface="+mn-lt"/>
              </a:rPr>
              <a:t>Chart audits typically involve review of daily progress notes, documentation of monthly contact with support person(s), documentation of total number of minutes or hours of program attendance, as well as other required documentation details. </a:t>
            </a:r>
          </a:p>
          <a:p>
            <a:pPr marL="285750" indent="-228600">
              <a:lnSpc>
                <a:spcPct val="110000"/>
              </a:lnSpc>
              <a:spcAft>
                <a:spcPts val="600"/>
              </a:spcAft>
              <a:buFont typeface="Arial" panose="020B0604020202020204" pitchFamily="34" charset="0"/>
              <a:buChar char="•"/>
            </a:pPr>
            <a:r>
              <a:rPr lang="en-US" sz="2000" dirty="0">
                <a:solidFill>
                  <a:schemeClr val="tx1"/>
                </a:solidFill>
                <a:latin typeface="+mn-lt"/>
              </a:rPr>
              <a:t>In addition to the above, the following documents are required from residential programs during audits: </a:t>
            </a:r>
          </a:p>
          <a:p>
            <a:pPr lvl="1">
              <a:lnSpc>
                <a:spcPct val="110000"/>
              </a:lnSpc>
              <a:buFont typeface="Arial" panose="020B0604020202020204" pitchFamily="34" charset="0"/>
              <a:buChar char="•"/>
            </a:pPr>
            <a:r>
              <a:rPr lang="en-US" sz="2100" i="0" dirty="0">
                <a:solidFill>
                  <a:schemeClr val="tx1"/>
                </a:solidFill>
                <a:latin typeface="+mn-lt"/>
                <a:ea typeface="+mn-ea"/>
                <a:cs typeface="+mn-cs"/>
              </a:rPr>
              <a:t>Assessments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Problem Lists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Progress Notes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Discharge Summaries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Policies and Procedures</a:t>
            </a:r>
          </a:p>
          <a:p>
            <a:pPr lvl="1">
              <a:lnSpc>
                <a:spcPct val="110000"/>
              </a:lnSpc>
              <a:spcAft>
                <a:spcPts val="600"/>
              </a:spcAft>
              <a:buFont typeface="Arial" panose="020B0604020202020204" pitchFamily="34" charset="0"/>
              <a:buChar char="•"/>
            </a:pPr>
            <a:r>
              <a:rPr lang="en-US" sz="2100" i="0" dirty="0">
                <a:solidFill>
                  <a:schemeClr val="tx1"/>
                </a:solidFill>
                <a:latin typeface="+mn-lt"/>
                <a:ea typeface="+mn-ea"/>
                <a:cs typeface="+mn-cs"/>
              </a:rPr>
              <a:t>CQRT Checklists/Tracking Tool</a:t>
            </a:r>
          </a:p>
          <a:p>
            <a:pPr marL="0" indent="-228600">
              <a:buFont typeface="Arial" panose="020B0604020202020204" pitchFamily="34" charset="0"/>
              <a:buChar char="•"/>
            </a:pPr>
            <a:r>
              <a:rPr lang="en-US" sz="2000" i="0" dirty="0">
                <a:solidFill>
                  <a:schemeClr val="tx1"/>
                </a:solidFill>
                <a:latin typeface="+mn-lt"/>
              </a:rPr>
              <a:t>The following slides provide additional information regarding these requirements. </a:t>
            </a:r>
          </a:p>
          <a:p>
            <a:pPr lvl="0" indent="-228600">
              <a:buFont typeface="Arial" panose="020B0604020202020204" pitchFamily="34" charset="0"/>
              <a:buChar char="•"/>
            </a:pPr>
            <a:endParaRPr lang="en-US" sz="1700" dirty="0">
              <a:solidFill>
                <a:schemeClr val="tx1"/>
              </a:solidFill>
              <a:latin typeface="+mn-lt"/>
            </a:endParaRP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299FD6E5-BE93-4F42-8599-AF3EA2588FFA}" type="slidenum">
              <a:rPr lang="en-US" sz="1200" smtClean="0">
                <a:solidFill>
                  <a:schemeClr val="tx1">
                    <a:tint val="75000"/>
                  </a:schemeClr>
                </a:solidFill>
                <a:latin typeface="+mn-lt"/>
                <a:ea typeface="+mn-ea"/>
                <a:cs typeface="+mn-cs"/>
              </a:rPr>
              <a:pPr>
                <a:spcAft>
                  <a:spcPts val="600"/>
                </a:spcAft>
              </a:pPr>
              <a:t>25</a:t>
            </a:fld>
            <a:endParaRPr lang="en-US" sz="1200" dirty="0">
              <a:solidFill>
                <a:schemeClr val="tx1">
                  <a:tint val="75000"/>
                </a:schemeClr>
              </a:solidFill>
              <a:latin typeface="+mn-lt"/>
              <a:ea typeface="+mn-ea"/>
              <a:cs typeface="+mn-cs"/>
            </a:endParaRPr>
          </a:p>
        </p:txBody>
      </p:sp>
      <p:sp>
        <p:nvSpPr>
          <p:cNvPr id="2" name="Title 1"/>
          <p:cNvSpPr>
            <a:spLocks noGrp="1"/>
          </p:cNvSpPr>
          <p:nvPr>
            <p:ph type="title"/>
          </p:nvPr>
        </p:nvSpPr>
        <p:spPr>
          <a:xfrm>
            <a:off x="712572" y="432922"/>
            <a:ext cx="10090411" cy="864778"/>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Documents Required During ACBH and DHCS Chart Audits</a:t>
            </a:r>
          </a:p>
        </p:txBody>
      </p:sp>
    </p:spTree>
    <p:extLst>
      <p:ext uri="{BB962C8B-B14F-4D97-AF65-F5344CB8AC3E}">
        <p14:creationId xmlns:p14="http://schemas.microsoft.com/office/powerpoint/2010/main" val="277883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3ED582-D873-9D71-27C5-BA4E8614E0D9}"/>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A9059C0E-1389-3A82-530E-5C2DB176D651}"/>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Assessment </a:t>
            </a:r>
          </a:p>
        </p:txBody>
      </p:sp>
      <p:sp>
        <p:nvSpPr>
          <p:cNvPr id="2" name="TextBox 1">
            <a:extLst>
              <a:ext uri="{FF2B5EF4-FFF2-40B4-BE49-F238E27FC236}">
                <a16:creationId xmlns:a16="http://schemas.microsoft.com/office/drawing/2014/main" id="{9D18B550-7626-824A-2FB0-7AB85FC4BFC6}"/>
              </a:ext>
            </a:extLst>
          </p:cNvPr>
          <p:cNvSpPr txBox="1"/>
          <p:nvPr/>
        </p:nvSpPr>
        <p:spPr>
          <a:xfrm>
            <a:off x="1383632" y="1997839"/>
            <a:ext cx="8598568" cy="28623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The assessment template was updated with 7 Domains to match CalMHSA documentation guidance. </a:t>
            </a:r>
          </a:p>
          <a:p>
            <a:pPr marL="285750" indent="-285750">
              <a:spcAft>
                <a:spcPts val="600"/>
              </a:spcAft>
              <a:buFont typeface="Arial" panose="020B0604020202020204" pitchFamily="34" charset="0"/>
              <a:buChar char="•"/>
            </a:pPr>
            <a:r>
              <a:rPr lang="en-US" sz="2000" dirty="0"/>
              <a:t>At this time, there is no new assessment template in Clinician’s Gateway.</a:t>
            </a:r>
          </a:p>
          <a:p>
            <a:pPr marL="285750" indent="-285750">
              <a:spcAft>
                <a:spcPts val="600"/>
              </a:spcAft>
              <a:buFont typeface="Arial" panose="020B0604020202020204" pitchFamily="34" charset="0"/>
              <a:buChar char="•"/>
            </a:pPr>
            <a:r>
              <a:rPr lang="en-US" sz="2000" dirty="0"/>
              <a:t>It is recommended that providers use the ACBH Assessment template provided in WORD and PDF formats.</a:t>
            </a:r>
          </a:p>
          <a:p>
            <a:pPr marL="285750" indent="-285750">
              <a:spcAft>
                <a:spcPts val="600"/>
              </a:spcAft>
              <a:buFont typeface="Arial" panose="020B0604020202020204" pitchFamily="34" charset="0"/>
              <a:buChar char="•"/>
            </a:pPr>
            <a:r>
              <a:rPr lang="en-US" sz="2000" dirty="0"/>
              <a:t>Templates are fillable and available on the ACBH Provider website.</a:t>
            </a:r>
          </a:p>
          <a:p>
            <a:pPr marL="285750" indent="-285750">
              <a:buFont typeface="Arial" panose="020B0604020202020204" pitchFamily="34" charset="0"/>
              <a:buChar char="•"/>
            </a:pPr>
            <a:r>
              <a:rPr lang="en-US" sz="2000" dirty="0"/>
              <a:t>If using an Electronic Health Record, you may add, but not remove items from the assessment template.  </a:t>
            </a:r>
          </a:p>
        </p:txBody>
      </p:sp>
    </p:spTree>
    <p:extLst>
      <p:ext uri="{BB962C8B-B14F-4D97-AF65-F5344CB8AC3E}">
        <p14:creationId xmlns:p14="http://schemas.microsoft.com/office/powerpoint/2010/main" val="294753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07A5F3-8B4D-4013-AD9A-92D6D177B5D8}"/>
              </a:ext>
            </a:extLst>
          </p:cNvPr>
          <p:cNvSpPr>
            <a:spLocks noGrp="1"/>
          </p:cNvSpPr>
          <p:nvPr>
            <p:ph type="title"/>
          </p:nvPr>
        </p:nvSpPr>
        <p:spPr>
          <a:xfrm>
            <a:off x="630936" y="1498126"/>
            <a:ext cx="3429000" cy="860466"/>
          </a:xfrm>
        </p:spPr>
        <p:txBody>
          <a:bodyPr vert="horz" lIns="91440" tIns="45720" rIns="91440" bIns="45720" rtlCol="0" anchor="b">
            <a:normAutofit/>
          </a:bodyPr>
          <a:lstStyle/>
          <a:p>
            <a:r>
              <a:rPr lang="en-US" sz="4000" dirty="0">
                <a:solidFill>
                  <a:schemeClr val="tx1"/>
                </a:solidFill>
                <a:latin typeface="+mj-lt"/>
              </a:rPr>
              <a:t>Problem List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F0BFF7E-D77C-4046-9BBC-F0099FC6B258}"/>
              </a:ext>
            </a:extLst>
          </p:cNvPr>
          <p:cNvSpPr>
            <a:spLocks noGrp="1"/>
          </p:cNvSpPr>
          <p:nvPr>
            <p:ph idx="1"/>
          </p:nvPr>
        </p:nvSpPr>
        <p:spPr>
          <a:xfrm>
            <a:off x="630936" y="2807208"/>
            <a:ext cx="3429000" cy="3410712"/>
          </a:xfrm>
        </p:spPr>
        <p:txBody>
          <a:bodyPr vert="horz" lIns="91440" tIns="45720" rIns="91440" bIns="45720" rtlCol="0" anchor="t">
            <a:normAutofit/>
          </a:bodyPr>
          <a:lstStyle/>
          <a:p>
            <a:pPr lvl="0" indent="-228600">
              <a:lnSpc>
                <a:spcPct val="100000"/>
              </a:lnSpc>
              <a:spcAft>
                <a:spcPts val="600"/>
              </a:spcAft>
              <a:buFont typeface="Arial" panose="020B0604020202020204" pitchFamily="34" charset="0"/>
              <a:buChar char="•"/>
            </a:pPr>
            <a:r>
              <a:rPr lang="en-US" sz="1700" dirty="0">
                <a:solidFill>
                  <a:schemeClr val="tx1"/>
                </a:solidFill>
                <a:latin typeface="+mn-lt"/>
              </a:rPr>
              <a:t>The Problem List is a dynamic log and should be updated initially when the client is admitted, and as new problems are identified, or existing problems are deferred or resolved.</a:t>
            </a:r>
          </a:p>
          <a:p>
            <a:pPr indent="-228600">
              <a:lnSpc>
                <a:spcPct val="100000"/>
              </a:lnSpc>
              <a:buFont typeface="Arial" panose="020B0604020202020204" pitchFamily="34" charset="0"/>
              <a:buChar char="•"/>
            </a:pPr>
            <a:r>
              <a:rPr lang="en-US" sz="1700" dirty="0">
                <a:solidFill>
                  <a:schemeClr val="tx1"/>
                </a:solidFill>
                <a:latin typeface="+mn-lt"/>
              </a:rPr>
              <a:t>By adding your initials or name to the Added By and Ended By fields, you are attesting that to the best of your knowledge, the information you entered is accurate.</a:t>
            </a:r>
          </a:p>
        </p:txBody>
      </p:sp>
      <p:pic>
        <p:nvPicPr>
          <p:cNvPr id="7" name="Picture 6">
            <a:extLst>
              <a:ext uri="{FF2B5EF4-FFF2-40B4-BE49-F238E27FC236}">
                <a16:creationId xmlns:a16="http://schemas.microsoft.com/office/drawing/2014/main" id="{C2AD6707-97EC-E424-CD67-30CB2D7035BF}"/>
              </a:ext>
            </a:extLst>
          </p:cNvPr>
          <p:cNvPicPr>
            <a:picLocks noChangeAspect="1"/>
          </p:cNvPicPr>
          <p:nvPr/>
        </p:nvPicPr>
        <p:blipFill>
          <a:blip r:embed="rId2"/>
          <a:stretch>
            <a:fillRect/>
          </a:stretch>
        </p:blipFill>
        <p:spPr>
          <a:xfrm>
            <a:off x="4413433" y="1443262"/>
            <a:ext cx="7586632" cy="4589912"/>
          </a:xfrm>
          <a:prstGeom prst="rect">
            <a:avLst/>
          </a:prstGeom>
        </p:spPr>
      </p:pic>
      <p:sp>
        <p:nvSpPr>
          <p:cNvPr id="3" name="Slide Number Placeholder 2">
            <a:extLst>
              <a:ext uri="{FF2B5EF4-FFF2-40B4-BE49-F238E27FC236}">
                <a16:creationId xmlns:a16="http://schemas.microsoft.com/office/drawing/2014/main" id="{6FA85160-DA5E-4AC5-B3CF-380C4B425E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E9F442E-095D-414B-A3C1-4D7C903EC540}" type="slidenum">
              <a:rPr kumimoji="0" lang="en-US" sz="1200" b="0" i="0" u="none" strike="noStrike" cap="none" spc="0" normalizeH="0" baseline="0" noProof="0" smtClean="0">
                <a:ln>
                  <a:noFill/>
                </a:ln>
                <a:solidFill>
                  <a:schemeClr val="tx1">
                    <a:tint val="75000"/>
                  </a:schemeClr>
                </a:solidFill>
                <a:effectLst/>
                <a:uLnTx/>
                <a:uFillTx/>
                <a:latin typeface="+mn-lt"/>
                <a:ea typeface="+mn-ea"/>
                <a:cs typeface="+mn-cs"/>
              </a:rPr>
              <a:pPr marR="0" lvl="0" indent="0" fontAlgn="auto">
                <a:spcBef>
                  <a:spcPts val="0"/>
                </a:spcBef>
                <a:spcAft>
                  <a:spcPts val="600"/>
                </a:spcAft>
                <a:buClrTx/>
                <a:buSzTx/>
                <a:buFontTx/>
                <a:buNone/>
                <a:tabLst/>
                <a:defRPr/>
              </a:pPr>
              <a:t>27</a:t>
            </a:fld>
            <a:endParaRPr kumimoji="0" lang="en-US" sz="1200" b="0" i="0" u="none" strike="noStrike"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2679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3E579-3F57-4A07-88ED-596914649B8E}"/>
              </a:ext>
            </a:extLst>
          </p:cNvPr>
          <p:cNvSpPr>
            <a:spLocks noGrp="1"/>
          </p:cNvSpPr>
          <p:nvPr>
            <p:ph idx="1"/>
          </p:nvPr>
        </p:nvSpPr>
        <p:spPr>
          <a:xfrm>
            <a:off x="869244" y="1267116"/>
            <a:ext cx="10419644" cy="4137755"/>
          </a:xfrm>
        </p:spPr>
        <p:txBody>
          <a:bodyPr vert="horz" lIns="91440" tIns="45720" rIns="91440" bIns="45720" rtlCol="0" anchor="t">
            <a:noAutofit/>
          </a:bodyPr>
          <a:lstStyle/>
          <a:p>
            <a:pPr indent="-228600">
              <a:buFont typeface="Arial" panose="020B0604020202020204" pitchFamily="34" charset="0"/>
              <a:buChar char="•"/>
            </a:pPr>
            <a:r>
              <a:rPr lang="en-US" sz="1800" dirty="0">
                <a:solidFill>
                  <a:schemeClr val="tx1"/>
                </a:solidFill>
                <a:latin typeface="+mn-lt"/>
              </a:rPr>
              <a:t>Date services are provided</a:t>
            </a:r>
          </a:p>
          <a:p>
            <a:pPr lvl="0" indent="-228600">
              <a:buFont typeface="Arial" panose="020B0604020202020204" pitchFamily="34" charset="0"/>
              <a:buChar char="•"/>
            </a:pPr>
            <a:r>
              <a:rPr lang="en-US" sz="1800" dirty="0">
                <a:solidFill>
                  <a:schemeClr val="tx1"/>
                </a:solidFill>
                <a:latin typeface="+mn-lt"/>
              </a:rPr>
              <a:t>Type of services (assessment, therapy, groups, collateral) provided throughout the day </a:t>
            </a:r>
          </a:p>
          <a:p>
            <a:pPr lvl="0" indent="-228600">
              <a:buFont typeface="Arial" panose="020B0604020202020204" pitchFamily="34" charset="0"/>
              <a:buChar char="•"/>
            </a:pPr>
            <a:r>
              <a:rPr lang="en-US" sz="1800" dirty="0">
                <a:solidFill>
                  <a:schemeClr val="tx1"/>
                </a:solidFill>
                <a:latin typeface="+mn-lt"/>
              </a:rPr>
              <a:t>ICD 10 code</a:t>
            </a:r>
          </a:p>
          <a:p>
            <a:pPr lvl="0" indent="-228600">
              <a:buFont typeface="Arial" panose="020B0604020202020204" pitchFamily="34" charset="0"/>
              <a:buChar char="•"/>
            </a:pPr>
            <a:r>
              <a:rPr lang="en-US" sz="1800" dirty="0">
                <a:solidFill>
                  <a:schemeClr val="tx1"/>
                </a:solidFill>
                <a:latin typeface="+mn-lt"/>
              </a:rPr>
              <a:t>Current Procedural Terminology (CPT) code or Healthcare Common Procedure Coding System (HCPCS) code</a:t>
            </a:r>
          </a:p>
          <a:p>
            <a:pPr lvl="0" indent="-228600">
              <a:buFont typeface="Arial" panose="020B0604020202020204" pitchFamily="34" charset="0"/>
              <a:buChar char="•"/>
            </a:pPr>
            <a:r>
              <a:rPr lang="en-US" sz="1800" dirty="0">
                <a:solidFill>
                  <a:schemeClr val="tx1"/>
                </a:solidFill>
                <a:latin typeface="+mn-lt"/>
              </a:rPr>
              <a:t>The service provider’s typed or legibly printed name, Medi-Cal credential, signature and date of signature </a:t>
            </a:r>
          </a:p>
          <a:p>
            <a:pPr lvl="0" indent="-228600">
              <a:buFont typeface="Arial" panose="020B0604020202020204" pitchFamily="34" charset="0"/>
              <a:buChar char="•"/>
            </a:pPr>
            <a:r>
              <a:rPr lang="en-US" sz="1800" dirty="0">
                <a:solidFill>
                  <a:schemeClr val="tx1"/>
                </a:solidFill>
                <a:latin typeface="+mn-lt"/>
              </a:rPr>
              <a:t>Narrative sections to include the following: </a:t>
            </a:r>
          </a:p>
          <a:p>
            <a:pPr lvl="1">
              <a:buFont typeface="Arial" panose="020B0604020202020204" pitchFamily="34" charset="0"/>
              <a:buChar char="•"/>
            </a:pPr>
            <a:r>
              <a:rPr lang="en-US" sz="1600" i="0" dirty="0">
                <a:solidFill>
                  <a:schemeClr val="tx1"/>
                </a:solidFill>
                <a:latin typeface="+mn-lt"/>
                <a:ea typeface="+mn-ea"/>
                <a:cs typeface="+mn-cs"/>
              </a:rPr>
              <a:t>Description of services provided throughout the day, including how the services addressed the person’s behavioral health needs (e.g. symptom, condition, diagnosis and/or risk factors). </a:t>
            </a:r>
          </a:p>
          <a:p>
            <a:pPr lvl="1">
              <a:buFont typeface="Arial" panose="020B0604020202020204" pitchFamily="34" charset="0"/>
              <a:buChar char="•"/>
            </a:pPr>
            <a:r>
              <a:rPr lang="en-US" sz="1600" i="0" dirty="0">
                <a:solidFill>
                  <a:schemeClr val="tx1"/>
                </a:solidFill>
                <a:latin typeface="+mn-lt"/>
                <a:ea typeface="+mn-ea"/>
                <a:cs typeface="+mn-cs"/>
              </a:rPr>
              <a:t>Treatment plan changes or progress made towards achieving treatment goals. </a:t>
            </a:r>
          </a:p>
          <a:p>
            <a:pPr lvl="1">
              <a:buFont typeface="Arial" panose="020B0604020202020204" pitchFamily="34" charset="0"/>
              <a:buChar char="•"/>
            </a:pPr>
            <a:r>
              <a:rPr lang="en-US" sz="1600" i="0" dirty="0">
                <a:solidFill>
                  <a:schemeClr val="tx1"/>
                </a:solidFill>
                <a:latin typeface="+mn-lt"/>
                <a:ea typeface="+mn-ea"/>
                <a:cs typeface="+mn-cs"/>
              </a:rPr>
              <a:t>Groups attended, significant information shared during groups, concerns about participation, insights or progress made during groups.</a:t>
            </a:r>
          </a:p>
          <a:p>
            <a:pPr lvl="1">
              <a:buFont typeface="Arial" panose="020B0604020202020204" pitchFamily="34" charset="0"/>
              <a:buChar char="•"/>
            </a:pPr>
            <a:r>
              <a:rPr lang="en-US" sz="1600" i="0" dirty="0">
                <a:solidFill>
                  <a:schemeClr val="tx1"/>
                </a:solidFill>
                <a:latin typeface="+mn-lt"/>
                <a:ea typeface="+mn-ea"/>
                <a:cs typeface="+mn-cs"/>
              </a:rPr>
              <a:t>Next steps, including but not limited to planned action steps by the provider or client, collaboration with the client, other providers, family or significant others and any updates to the problem list, as appropriate.</a:t>
            </a:r>
          </a:p>
          <a:p>
            <a:pPr marL="457200" lvl="1" indent="0">
              <a:buNone/>
            </a:pPr>
            <a:endParaRPr lang="en-US" sz="16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FCF64F7D-C470-4C53-9800-7CC718A065D4}"/>
              </a:ext>
            </a:extLst>
          </p:cNvPr>
          <p:cNvSpPr>
            <a:spLocks noGrp="1"/>
          </p:cNvSpPr>
          <p:nvPr>
            <p:ph type="title"/>
          </p:nvPr>
        </p:nvSpPr>
        <p:spPr>
          <a:xfrm>
            <a:off x="711200" y="300979"/>
            <a:ext cx="5894832" cy="864778"/>
          </a:xfrm>
        </p:spPr>
        <p:txBody>
          <a:bodyPr vert="horz" lIns="91440" tIns="45720" rIns="91440" bIns="45720" rtlCol="0" anchor="b">
            <a:normAutofit/>
          </a:bodyPr>
          <a:lstStyle/>
          <a:p>
            <a:r>
              <a:rPr lang="en-US" sz="4000" dirty="0">
                <a:solidFill>
                  <a:schemeClr val="tx1"/>
                </a:solidFill>
                <a:latin typeface="+mj-lt"/>
              </a:rPr>
              <a:t>Progress Notes</a:t>
            </a:r>
          </a:p>
        </p:txBody>
      </p:sp>
      <p:pic>
        <p:nvPicPr>
          <p:cNvPr id="4" name="Picture 3">
            <a:extLst>
              <a:ext uri="{FF2B5EF4-FFF2-40B4-BE49-F238E27FC236}">
                <a16:creationId xmlns:a16="http://schemas.microsoft.com/office/drawing/2014/main" id="{A070317B-89E5-4752-9A45-B6023E4C2F52}"/>
              </a:ext>
            </a:extLst>
          </p:cNvPr>
          <p:cNvPicPr>
            <a:picLocks noChangeAspect="1"/>
          </p:cNvPicPr>
          <p:nvPr/>
        </p:nvPicPr>
        <p:blipFill rotWithShape="1">
          <a:blip r:embed="rId2"/>
          <a:srcRect l="1866" r="1930" b="2"/>
          <a:stretch/>
        </p:blipFill>
        <p:spPr>
          <a:xfrm>
            <a:off x="10284178" y="300978"/>
            <a:ext cx="1505150" cy="1564519"/>
          </a:xfrm>
          <a:prstGeom prst="rect">
            <a:avLst/>
          </a:prstGeom>
        </p:spPr>
      </p:pic>
      <p:sp>
        <p:nvSpPr>
          <p:cNvPr id="7" name="TextBox 6">
            <a:extLst>
              <a:ext uri="{FF2B5EF4-FFF2-40B4-BE49-F238E27FC236}">
                <a16:creationId xmlns:a16="http://schemas.microsoft.com/office/drawing/2014/main" id="{49C0EA2A-962C-8F8B-8F2E-3D7A0B71A8C8}"/>
              </a:ext>
            </a:extLst>
          </p:cNvPr>
          <p:cNvSpPr txBox="1"/>
          <p:nvPr/>
        </p:nvSpPr>
        <p:spPr>
          <a:xfrm>
            <a:off x="711200" y="5523013"/>
            <a:ext cx="10419644" cy="584775"/>
          </a:xfrm>
          <a:prstGeom prst="rect">
            <a:avLst/>
          </a:prstGeom>
          <a:noFill/>
          <a:ln w="28575">
            <a:solidFill>
              <a:srgbClr val="66C09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Residential programs are required to create treatment plans based on Community Care Licensing regulations.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ACBH does not review treatment plans from residential treatment programs during provider audits.</a:t>
            </a:r>
          </a:p>
        </p:txBody>
      </p:sp>
    </p:spTree>
    <p:extLst>
      <p:ext uri="{BB962C8B-B14F-4D97-AF65-F5344CB8AC3E}">
        <p14:creationId xmlns:p14="http://schemas.microsoft.com/office/powerpoint/2010/main" val="424898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27B4D7-200E-F2C1-DED2-DB1858CDD0D6}"/>
              </a:ext>
            </a:extLst>
          </p:cNvPr>
          <p:cNvSpPr>
            <a:spLocks noGrp="1"/>
          </p:cNvSpPr>
          <p:nvPr>
            <p:ph type="title"/>
          </p:nvPr>
        </p:nvSpPr>
        <p:spPr>
          <a:xfrm>
            <a:off x="838200" y="676656"/>
            <a:ext cx="10515600" cy="865364"/>
          </a:xfrm>
        </p:spPr>
        <p:txBody>
          <a:bodyPr vert="horz" lIns="91440" tIns="45720" rIns="91440" bIns="45720" rtlCol="0" anchor="ctr">
            <a:normAutofit/>
          </a:bodyPr>
          <a:lstStyle/>
          <a:p>
            <a:r>
              <a:rPr lang="en-US" sz="4000" kern="1200" dirty="0">
                <a:solidFill>
                  <a:schemeClr val="tx1">
                    <a:lumMod val="85000"/>
                    <a:lumOff val="15000"/>
                  </a:schemeClr>
                </a:solidFill>
                <a:latin typeface="+mj-lt"/>
                <a:ea typeface="+mj-ea"/>
                <a:cs typeface="+mj-cs"/>
              </a:rPr>
              <a:t>Discharge Notes and Summaries</a:t>
            </a:r>
          </a:p>
        </p:txBody>
      </p:sp>
      <p:sp>
        <p:nvSpPr>
          <p:cNvPr id="3" name="Slide Number Placeholder 2">
            <a:extLst>
              <a:ext uri="{FF2B5EF4-FFF2-40B4-BE49-F238E27FC236}">
                <a16:creationId xmlns:a16="http://schemas.microsoft.com/office/drawing/2014/main" id="{F5774300-A5BA-EA1F-0391-CCFF96E6ADD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2" name="Content Placeholder 1">
            <a:extLst>
              <a:ext uri="{FF2B5EF4-FFF2-40B4-BE49-F238E27FC236}">
                <a16:creationId xmlns:a16="http://schemas.microsoft.com/office/drawing/2014/main" id="{D6E949FA-7378-B461-230D-3BDDEB1D4E82}"/>
              </a:ext>
            </a:extLst>
          </p:cNvPr>
          <p:cNvSpPr>
            <a:spLocks noGrp="1"/>
          </p:cNvSpPr>
          <p:nvPr>
            <p:ph idx="1"/>
          </p:nvPr>
        </p:nvSpPr>
        <p:spPr>
          <a:xfrm>
            <a:off x="1190897" y="1929384"/>
            <a:ext cx="9434689" cy="2665194"/>
          </a:xfrm>
        </p:spPr>
        <p:txBody>
          <a:bodyPr vert="horz" lIns="91440" tIns="45720" rIns="91440" bIns="45720" rtlCol="0">
            <a:normAutofit/>
          </a:bodyPr>
          <a:lstStyle/>
          <a:p>
            <a:pPr indent="-228600">
              <a:lnSpc>
                <a:spcPct val="100000"/>
              </a:lnSpc>
              <a:spcAft>
                <a:spcPts val="600"/>
              </a:spcAft>
              <a:buFont typeface="Arial" panose="020B0604020202020204" pitchFamily="34" charset="0"/>
              <a:buChar char="•"/>
            </a:pPr>
            <a:r>
              <a:rPr lang="en-US" sz="2000" dirty="0">
                <a:solidFill>
                  <a:schemeClr val="tx1"/>
                </a:solidFill>
                <a:latin typeface="+mn-lt"/>
              </a:rPr>
              <a:t>Discharge Notes and Discharge Summaries are two distinct note types.</a:t>
            </a:r>
          </a:p>
          <a:p>
            <a:pPr indent="-228600">
              <a:lnSpc>
                <a:spcPct val="100000"/>
              </a:lnSpc>
              <a:spcAft>
                <a:spcPts val="600"/>
              </a:spcAft>
              <a:buFont typeface="Arial" panose="020B0604020202020204" pitchFamily="34" charset="0"/>
              <a:buChar char="•"/>
            </a:pPr>
            <a:r>
              <a:rPr lang="en-US" sz="2000" dirty="0">
                <a:solidFill>
                  <a:schemeClr val="tx1"/>
                </a:solidFill>
                <a:latin typeface="+mn-lt"/>
              </a:rPr>
              <a:t>Only one is required in a chart.</a:t>
            </a:r>
          </a:p>
          <a:p>
            <a:pPr indent="-228600">
              <a:lnSpc>
                <a:spcPct val="100000"/>
              </a:lnSpc>
              <a:spcAft>
                <a:spcPts val="600"/>
              </a:spcAft>
              <a:buFont typeface="Arial" panose="020B0604020202020204" pitchFamily="34" charset="0"/>
              <a:buChar char="•"/>
            </a:pPr>
            <a:r>
              <a:rPr lang="en-US" sz="2000" dirty="0">
                <a:solidFill>
                  <a:schemeClr val="tx1"/>
                </a:solidFill>
                <a:latin typeface="+mn-lt"/>
              </a:rPr>
              <a:t>Discharge Summaries are primarily used to transition a beneficiary from one program to another and include relevant information that will be useful in the transition. </a:t>
            </a:r>
          </a:p>
          <a:p>
            <a:pPr marL="0" indent="0">
              <a:lnSpc>
                <a:spcPct val="100000"/>
              </a:lnSpc>
              <a:spcAft>
                <a:spcPts val="600"/>
              </a:spcAft>
              <a:buNone/>
            </a:pPr>
            <a:endParaRPr lang="en-US" sz="2000" dirty="0">
              <a:solidFill>
                <a:schemeClr val="tx1"/>
              </a:solidFill>
              <a:latin typeface="+mn-lt"/>
            </a:endParaRPr>
          </a:p>
        </p:txBody>
      </p:sp>
    </p:spTree>
    <p:extLst>
      <p:ext uri="{BB962C8B-B14F-4D97-AF65-F5344CB8AC3E}">
        <p14:creationId xmlns:p14="http://schemas.microsoft.com/office/powerpoint/2010/main" val="112388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20930-1989-488D-B13E-4428466B843A}"/>
              </a:ext>
            </a:extLst>
          </p:cNvPr>
          <p:cNvSpPr>
            <a:spLocks noGrp="1"/>
          </p:cNvSpPr>
          <p:nvPr>
            <p:ph idx="1"/>
          </p:nvPr>
        </p:nvSpPr>
        <p:spPr>
          <a:xfrm>
            <a:off x="992509" y="1987062"/>
            <a:ext cx="8116322" cy="3341077"/>
          </a:xfrm>
        </p:spPr>
        <p:txBody>
          <a:bodyPr vert="horz" lIns="91440" tIns="45720" rIns="91440" bIns="45720" rtlCol="0" anchor="t">
            <a:noAutofit/>
          </a:bodyPr>
          <a:lstStyle/>
          <a:p>
            <a:pPr indent="-228600">
              <a:lnSpc>
                <a:spcPct val="100000"/>
              </a:lnSpc>
              <a:spcAft>
                <a:spcPts val="1200"/>
              </a:spcAft>
              <a:buFont typeface="Arial" panose="020B0604020202020204" pitchFamily="34" charset="0"/>
              <a:buChar char="•"/>
            </a:pPr>
            <a:r>
              <a:rPr lang="en-US" sz="2000" dirty="0">
                <a:solidFill>
                  <a:schemeClr val="tx1"/>
                </a:solidFill>
                <a:latin typeface="+mn-lt"/>
              </a:rPr>
              <a:t>A range of activities and services that support beneficiaries in their efforts to restore, maintain, and apply interpersonal and independent living skills, and to access community support systems. </a:t>
            </a:r>
          </a:p>
          <a:p>
            <a:pPr indent="-228600">
              <a:lnSpc>
                <a:spcPct val="100000"/>
              </a:lnSpc>
              <a:spcAft>
                <a:spcPts val="1200"/>
              </a:spcAft>
              <a:buFont typeface="Arial" panose="020B0604020202020204" pitchFamily="34" charset="0"/>
              <a:buChar char="•"/>
            </a:pPr>
            <a:r>
              <a:rPr lang="en-US" sz="2000" dirty="0">
                <a:solidFill>
                  <a:schemeClr val="tx1"/>
                </a:solidFill>
                <a:latin typeface="+mn-lt"/>
              </a:rPr>
              <a:t>Available 24 hours a day, 7 days a week.</a:t>
            </a:r>
          </a:p>
          <a:p>
            <a:pPr indent="-228600">
              <a:lnSpc>
                <a:spcPct val="100000"/>
              </a:lnSpc>
              <a:buFont typeface="Arial" panose="020B0604020202020204" pitchFamily="34" charset="0"/>
              <a:buChar char="•"/>
            </a:pPr>
            <a:r>
              <a:rPr lang="en-US" sz="2000" dirty="0">
                <a:solidFill>
                  <a:schemeClr val="tx1"/>
                </a:solidFill>
                <a:latin typeface="+mn-lt"/>
              </a:rPr>
              <a:t>May include but are not limited to assessment, plan development, therapy, rehabilitation, collateral, and crisis intervention.</a:t>
            </a:r>
          </a:p>
        </p:txBody>
      </p:sp>
      <p:sp>
        <p:nvSpPr>
          <p:cNvPr id="2" name="Title 1">
            <a:extLst>
              <a:ext uri="{FF2B5EF4-FFF2-40B4-BE49-F238E27FC236}">
                <a16:creationId xmlns:a16="http://schemas.microsoft.com/office/drawing/2014/main" id="{D1AEEB76-31AA-4056-BD6D-951D394679DF}"/>
              </a:ext>
            </a:extLst>
          </p:cNvPr>
          <p:cNvSpPr>
            <a:spLocks noGrp="1"/>
          </p:cNvSpPr>
          <p:nvPr>
            <p:ph type="title"/>
          </p:nvPr>
        </p:nvSpPr>
        <p:spPr>
          <a:xfrm>
            <a:off x="712573" y="575106"/>
            <a:ext cx="5894832" cy="864778"/>
          </a:xfrm>
        </p:spPr>
        <p:txBody>
          <a:bodyPr vert="horz" lIns="91440" tIns="45720" rIns="91440" bIns="45720" rtlCol="0" anchor="b">
            <a:noAutofit/>
          </a:bodyPr>
          <a:lstStyle/>
          <a:p>
            <a:r>
              <a:rPr lang="en-US" sz="4000" kern="1200" dirty="0">
                <a:solidFill>
                  <a:schemeClr val="tx1"/>
                </a:solidFill>
                <a:latin typeface="+mj-lt"/>
                <a:ea typeface="+mj-ea"/>
                <a:cs typeface="+mj-cs"/>
              </a:rPr>
              <a:t>CRT Services</a:t>
            </a:r>
          </a:p>
        </p:txBody>
      </p:sp>
      <p:pic>
        <p:nvPicPr>
          <p:cNvPr id="4" name="Picture 3">
            <a:extLst>
              <a:ext uri="{FF2B5EF4-FFF2-40B4-BE49-F238E27FC236}">
                <a16:creationId xmlns:a16="http://schemas.microsoft.com/office/drawing/2014/main" id="{E06C52D7-8F07-44B6-8B92-C506882E0B4F}"/>
              </a:ext>
            </a:extLst>
          </p:cNvPr>
          <p:cNvPicPr>
            <a:picLocks noChangeAspect="1"/>
          </p:cNvPicPr>
          <p:nvPr/>
        </p:nvPicPr>
        <p:blipFill>
          <a:blip r:embed="rId2"/>
          <a:stretch>
            <a:fillRect/>
          </a:stretch>
        </p:blipFill>
        <p:spPr>
          <a:xfrm>
            <a:off x="9319846" y="408497"/>
            <a:ext cx="2396430" cy="1733780"/>
          </a:xfrm>
          <a:prstGeom prst="rect">
            <a:avLst/>
          </a:prstGeom>
        </p:spPr>
      </p:pic>
    </p:spTree>
    <p:extLst>
      <p:ext uri="{BB962C8B-B14F-4D97-AF65-F5344CB8AC3E}">
        <p14:creationId xmlns:p14="http://schemas.microsoft.com/office/powerpoint/2010/main" val="341209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949FA-7378-B461-230D-3BDDEB1D4E82}"/>
              </a:ext>
            </a:extLst>
          </p:cNvPr>
          <p:cNvSpPr>
            <a:spLocks noGrp="1"/>
          </p:cNvSpPr>
          <p:nvPr>
            <p:ph idx="1"/>
          </p:nvPr>
        </p:nvSpPr>
        <p:spPr>
          <a:xfrm>
            <a:off x="1234841" y="2026638"/>
            <a:ext cx="8747359" cy="3172379"/>
          </a:xfrm>
        </p:spPr>
        <p:txBody>
          <a:bodyPr vert="horz" lIns="91440" tIns="45720" rIns="91440" bIns="45720" rtlCol="0">
            <a:noAutofit/>
          </a:bodyPr>
          <a:lstStyle/>
          <a:p>
            <a:pPr marL="0" indent="0">
              <a:spcAft>
                <a:spcPts val="600"/>
              </a:spcAft>
              <a:buNone/>
            </a:pPr>
            <a:r>
              <a:rPr lang="en-US" sz="2000" dirty="0">
                <a:solidFill>
                  <a:schemeClr val="tx1"/>
                </a:solidFill>
                <a:latin typeface="+mn-lt"/>
              </a:rPr>
              <a:t>A Discharge Note must contain the following:</a:t>
            </a:r>
          </a:p>
          <a:p>
            <a:pPr marL="457200" indent="-228600">
              <a:buFont typeface="Arial" panose="020B0604020202020204" pitchFamily="34" charset="0"/>
              <a:buChar char="•"/>
            </a:pPr>
            <a:r>
              <a:rPr lang="en-US" sz="2000" dirty="0">
                <a:solidFill>
                  <a:schemeClr val="tx1"/>
                </a:solidFill>
                <a:latin typeface="+mn-lt"/>
              </a:rPr>
              <a:t>Reason for discharge/transfer</a:t>
            </a:r>
          </a:p>
          <a:p>
            <a:pPr marL="457200" indent="-228600">
              <a:buFont typeface="Arial" panose="020B0604020202020204" pitchFamily="34" charset="0"/>
              <a:buChar char="•"/>
            </a:pPr>
            <a:r>
              <a:rPr lang="en-US" sz="2000" dirty="0">
                <a:solidFill>
                  <a:schemeClr val="tx1"/>
                </a:solidFill>
                <a:latin typeface="+mn-lt"/>
              </a:rPr>
              <a:t>Date of discharge/transfer</a:t>
            </a:r>
          </a:p>
          <a:p>
            <a:pPr marL="457200" indent="-228600">
              <a:buFont typeface="Arial" panose="020B0604020202020204" pitchFamily="34" charset="0"/>
              <a:buChar char="•"/>
            </a:pPr>
            <a:r>
              <a:rPr lang="en-US" sz="2000" dirty="0">
                <a:solidFill>
                  <a:schemeClr val="tx1"/>
                </a:solidFill>
                <a:latin typeface="+mn-lt"/>
              </a:rPr>
              <a:t>Referrals made, if applicable</a:t>
            </a:r>
          </a:p>
          <a:p>
            <a:pPr marL="457200" indent="-228600">
              <a:buFont typeface="Arial" panose="020B0604020202020204" pitchFamily="34" charset="0"/>
              <a:buChar char="•"/>
            </a:pPr>
            <a:r>
              <a:rPr lang="en-US" sz="2000" dirty="0">
                <a:solidFill>
                  <a:schemeClr val="tx1"/>
                </a:solidFill>
                <a:latin typeface="+mn-lt"/>
              </a:rPr>
              <a:t>Follow-up care plan</a:t>
            </a:r>
          </a:p>
        </p:txBody>
      </p:sp>
      <p:sp>
        <p:nvSpPr>
          <p:cNvPr id="3" name="Slide Number Placeholder 2">
            <a:extLst>
              <a:ext uri="{FF2B5EF4-FFF2-40B4-BE49-F238E27FC236}">
                <a16:creationId xmlns:a16="http://schemas.microsoft.com/office/drawing/2014/main" id="{F5774300-A5BA-EA1F-0391-CCFF96E6ADD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FA27B4D7-200E-F2C1-DED2-DB1858CDD0D6}"/>
              </a:ext>
            </a:extLst>
          </p:cNvPr>
          <p:cNvSpPr>
            <a:spLocks noGrp="1"/>
          </p:cNvSpPr>
          <p:nvPr>
            <p:ph type="title"/>
          </p:nvPr>
        </p:nvSpPr>
        <p:spPr/>
        <p:txBody>
          <a:bodyPr vert="horz" lIns="91440" tIns="45720" rIns="91440" bIns="45720" rtlCol="0" anchor="ctr">
            <a:normAutofit/>
          </a:bodyPr>
          <a:lstStyle/>
          <a:p>
            <a:r>
              <a:rPr lang="en-US" sz="4800" kern="1200" dirty="0">
                <a:solidFill>
                  <a:schemeClr val="tx1"/>
                </a:solidFill>
                <a:latin typeface="+mj-lt"/>
                <a:ea typeface="+mj-ea"/>
                <a:cs typeface="+mj-cs"/>
              </a:rPr>
              <a:t>Discharge </a:t>
            </a:r>
            <a:r>
              <a:rPr lang="en-US" sz="4800" kern="1200" dirty="0">
                <a:solidFill>
                  <a:srgbClr val="00B050"/>
                </a:solidFill>
                <a:latin typeface="+mj-lt"/>
                <a:ea typeface="+mj-ea"/>
                <a:cs typeface="+mj-cs"/>
              </a:rPr>
              <a:t>Note</a:t>
            </a:r>
          </a:p>
        </p:txBody>
      </p:sp>
    </p:spTree>
    <p:extLst>
      <p:ext uri="{BB962C8B-B14F-4D97-AF65-F5344CB8AC3E}">
        <p14:creationId xmlns:p14="http://schemas.microsoft.com/office/powerpoint/2010/main" val="4168173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90AB4-9EEB-52A5-1C27-70B8A49025F8}"/>
              </a:ext>
            </a:extLst>
          </p:cNvPr>
          <p:cNvSpPr>
            <a:spLocks noGrp="1"/>
          </p:cNvSpPr>
          <p:nvPr>
            <p:ph idx="1"/>
          </p:nvPr>
        </p:nvSpPr>
        <p:spPr>
          <a:xfrm>
            <a:off x="1201783" y="2039701"/>
            <a:ext cx="10306593" cy="3459762"/>
          </a:xfrm>
        </p:spPr>
        <p:txBody>
          <a:bodyPr vert="horz" lIns="91440" tIns="45720" rIns="91440" bIns="45720" rtlCol="0">
            <a:noAutofit/>
          </a:bodyPr>
          <a:lstStyle/>
          <a:p>
            <a:pPr marL="0" indent="0">
              <a:spcAft>
                <a:spcPts val="600"/>
              </a:spcAft>
              <a:buNone/>
            </a:pPr>
            <a:r>
              <a:rPr lang="en-US" sz="2000" dirty="0">
                <a:solidFill>
                  <a:schemeClr val="tx1"/>
                </a:solidFill>
                <a:latin typeface="+mn-lt"/>
              </a:rPr>
              <a:t>A Discharge Summary must include all the components of a Discharge Note, as well as a summary of the following: </a:t>
            </a:r>
          </a:p>
          <a:p>
            <a:pPr indent="-228600">
              <a:buFont typeface="Arial" panose="020B0604020202020204" pitchFamily="34" charset="0"/>
              <a:buChar char="•"/>
            </a:pPr>
            <a:r>
              <a:rPr lang="en-US" sz="2000" dirty="0">
                <a:solidFill>
                  <a:schemeClr val="tx1"/>
                </a:solidFill>
                <a:latin typeface="+mn-lt"/>
              </a:rPr>
              <a:t>Treatment provided </a:t>
            </a:r>
          </a:p>
          <a:p>
            <a:pPr indent="-228600">
              <a:buFont typeface="Arial" panose="020B0604020202020204" pitchFamily="34" charset="0"/>
              <a:buChar char="•"/>
            </a:pPr>
            <a:r>
              <a:rPr lang="en-US" sz="2000" dirty="0">
                <a:solidFill>
                  <a:schemeClr val="tx1"/>
                </a:solidFill>
                <a:latin typeface="+mn-lt"/>
              </a:rPr>
              <a:t>Overall efficacy of interventions (including medications, their side effects/sensitivities and dosage schedules)</a:t>
            </a:r>
          </a:p>
          <a:p>
            <a:pPr indent="-228600">
              <a:buFont typeface="Arial" panose="020B0604020202020204" pitchFamily="34" charset="0"/>
              <a:buChar char="•"/>
            </a:pPr>
            <a:r>
              <a:rPr lang="en-US" sz="2000" dirty="0">
                <a:solidFill>
                  <a:schemeClr val="tx1"/>
                </a:solidFill>
                <a:latin typeface="+mn-lt"/>
              </a:rPr>
              <a:t>Progress made toward the mental health goals/objectives </a:t>
            </a:r>
          </a:p>
          <a:p>
            <a:pPr indent="-228600">
              <a:buFont typeface="Arial" panose="020B0604020202020204" pitchFamily="34" charset="0"/>
              <a:buChar char="•"/>
            </a:pPr>
            <a:r>
              <a:rPr lang="en-US" sz="2000" dirty="0">
                <a:solidFill>
                  <a:schemeClr val="tx1"/>
                </a:solidFill>
                <a:latin typeface="+mn-lt"/>
              </a:rPr>
              <a:t>Clinical decisions/interventions: Treatment planning recommendations for future services relevant to the final Client Plan, and/or referral(s) for aftercare/community support services</a:t>
            </a:r>
          </a:p>
        </p:txBody>
      </p:sp>
      <p:sp>
        <p:nvSpPr>
          <p:cNvPr id="3" name="Slide Number Placeholder 2">
            <a:extLst>
              <a:ext uri="{FF2B5EF4-FFF2-40B4-BE49-F238E27FC236}">
                <a16:creationId xmlns:a16="http://schemas.microsoft.com/office/drawing/2014/main" id="{3D7845DC-4545-F7E5-3367-024B64ABD3B3}"/>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DFFEE277-1E5B-6B65-2D26-9EB306C66A16}"/>
              </a:ext>
            </a:extLst>
          </p:cNvPr>
          <p:cNvSpPr>
            <a:spLocks noGrp="1"/>
          </p:cNvSpPr>
          <p:nvPr>
            <p:ph type="title"/>
          </p:nvPr>
        </p:nvSpPr>
        <p:spPr/>
        <p:txBody>
          <a:bodyPr vert="horz" lIns="91440" tIns="45720" rIns="91440" bIns="45720" rtlCol="0" anchor="ctr">
            <a:normAutofit/>
          </a:bodyPr>
          <a:lstStyle/>
          <a:p>
            <a:r>
              <a:rPr lang="en-US" sz="4400" kern="1200" dirty="0">
                <a:solidFill>
                  <a:schemeClr val="tx1"/>
                </a:solidFill>
                <a:latin typeface="+mj-lt"/>
                <a:ea typeface="+mj-ea"/>
                <a:cs typeface="+mj-cs"/>
              </a:rPr>
              <a:t>Discharge </a:t>
            </a:r>
            <a:r>
              <a:rPr lang="en-US" sz="4400" kern="1200" dirty="0">
                <a:solidFill>
                  <a:srgbClr val="00B050"/>
                </a:solidFill>
                <a:latin typeface="+mj-lt"/>
                <a:ea typeface="+mj-ea"/>
                <a:cs typeface="+mj-cs"/>
              </a:rPr>
              <a:t>Summary</a:t>
            </a:r>
          </a:p>
        </p:txBody>
      </p:sp>
    </p:spTree>
    <p:extLst>
      <p:ext uri="{BB962C8B-B14F-4D97-AF65-F5344CB8AC3E}">
        <p14:creationId xmlns:p14="http://schemas.microsoft.com/office/powerpoint/2010/main" val="970462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3096-ADAD-4EEE-A5E5-CD22E762D6EC}"/>
              </a:ext>
            </a:extLst>
          </p:cNvPr>
          <p:cNvSpPr>
            <a:spLocks noGrp="1"/>
          </p:cNvSpPr>
          <p:nvPr>
            <p:ph type="title"/>
          </p:nvPr>
        </p:nvSpPr>
        <p:spPr>
          <a:xfrm>
            <a:off x="712573" y="323411"/>
            <a:ext cx="5894832" cy="864778"/>
          </a:xfrm>
        </p:spPr>
        <p:txBody>
          <a:bodyPr>
            <a:normAutofit/>
          </a:bodyPr>
          <a:lstStyle/>
          <a:p>
            <a:r>
              <a:rPr lang="en-US" sz="4000" dirty="0">
                <a:solidFill>
                  <a:schemeClr val="tx1"/>
                </a:solidFill>
                <a:latin typeface="+mj-lt"/>
              </a:rPr>
              <a:t> Policies and Procedures</a:t>
            </a:r>
          </a:p>
        </p:txBody>
      </p:sp>
      <p:sp>
        <p:nvSpPr>
          <p:cNvPr id="3" name="Content Placeholder 2">
            <a:extLst>
              <a:ext uri="{FF2B5EF4-FFF2-40B4-BE49-F238E27FC236}">
                <a16:creationId xmlns:a16="http://schemas.microsoft.com/office/drawing/2014/main" id="{FE1BCFB6-2A66-4536-A4CE-058EF02F42DB}"/>
              </a:ext>
            </a:extLst>
          </p:cNvPr>
          <p:cNvSpPr>
            <a:spLocks noGrp="1"/>
          </p:cNvSpPr>
          <p:nvPr>
            <p:ph idx="1"/>
          </p:nvPr>
        </p:nvSpPr>
        <p:spPr>
          <a:xfrm>
            <a:off x="854301" y="1204926"/>
            <a:ext cx="11062422" cy="4645788"/>
          </a:xfrm>
        </p:spPr>
        <p:txBody>
          <a:bodyPr anchor="ctr">
            <a:normAutofit fontScale="25000" lnSpcReduction="20000"/>
          </a:bodyPr>
          <a:lstStyle/>
          <a:p>
            <a:pPr marL="45720" lvl="1" indent="0">
              <a:buNone/>
            </a:pPr>
            <a:endParaRPr lang="en-US" sz="8000" i="0" dirty="0">
              <a:solidFill>
                <a:schemeClr val="tx1"/>
              </a:solidFill>
              <a:latin typeface="+mn-lt"/>
            </a:endParaRPr>
          </a:p>
          <a:p>
            <a:pPr marL="274320" lvl="2">
              <a:lnSpc>
                <a:spcPct val="120000"/>
              </a:lnSpc>
            </a:pPr>
            <a:r>
              <a:rPr lang="en-US" sz="8000" i="0" dirty="0">
                <a:solidFill>
                  <a:schemeClr val="tx1"/>
                </a:solidFill>
                <a:latin typeface="+mn-lt"/>
              </a:rPr>
              <a:t>Providers must </a:t>
            </a:r>
          </a:p>
          <a:p>
            <a:pPr marL="548640" lvl="3">
              <a:lnSpc>
                <a:spcPct val="120000"/>
              </a:lnSpc>
            </a:pPr>
            <a:r>
              <a:rPr lang="en-US" sz="8000" i="0" dirty="0">
                <a:solidFill>
                  <a:schemeClr val="tx1"/>
                </a:solidFill>
                <a:latin typeface="+mn-lt"/>
              </a:rPr>
              <a:t>Have written policies defining the purpose, goals, and services of the program.</a:t>
            </a:r>
          </a:p>
          <a:p>
            <a:pPr marL="548640" lvl="3">
              <a:lnSpc>
                <a:spcPct val="120000"/>
              </a:lnSpc>
            </a:pPr>
            <a:r>
              <a:rPr lang="en-US" sz="8000" i="0" dirty="0">
                <a:solidFill>
                  <a:schemeClr val="tx1"/>
                </a:solidFill>
                <a:latin typeface="+mn-lt"/>
              </a:rPr>
              <a:t>Establish and maintain financial records in accordance with generally accepted accounting principles and an annual budget.</a:t>
            </a:r>
          </a:p>
          <a:p>
            <a:pPr marL="274320" lvl="1">
              <a:lnSpc>
                <a:spcPct val="120000"/>
              </a:lnSpc>
            </a:pPr>
            <a:r>
              <a:rPr lang="en-US" sz="8000" i="0" dirty="0">
                <a:solidFill>
                  <a:schemeClr val="tx1"/>
                </a:solidFill>
                <a:latin typeface="+mn-lt"/>
              </a:rPr>
              <a:t>Each program must </a:t>
            </a:r>
          </a:p>
          <a:p>
            <a:pPr marL="548640" lvl="2">
              <a:lnSpc>
                <a:spcPct val="120000"/>
              </a:lnSpc>
            </a:pPr>
            <a:r>
              <a:rPr lang="en-US" sz="8000" i="0" dirty="0">
                <a:solidFill>
                  <a:schemeClr val="tx1"/>
                </a:solidFill>
                <a:latin typeface="+mn-lt"/>
              </a:rPr>
              <a:t>Be directed by a designated individual who is responsible for its overall administration and management.</a:t>
            </a:r>
          </a:p>
          <a:p>
            <a:pPr marL="548640" lvl="2">
              <a:lnSpc>
                <a:spcPct val="120000"/>
              </a:lnSpc>
            </a:pPr>
            <a:r>
              <a:rPr lang="en-US" sz="8000" i="0" dirty="0">
                <a:solidFill>
                  <a:schemeClr val="tx1"/>
                </a:solidFill>
                <a:latin typeface="+mn-lt"/>
              </a:rPr>
              <a:t>Have an individual(s) designated as the administrator of the facility. </a:t>
            </a:r>
          </a:p>
          <a:p>
            <a:pPr marL="548640" lvl="2">
              <a:lnSpc>
                <a:spcPct val="120000"/>
              </a:lnSpc>
            </a:pPr>
            <a:r>
              <a:rPr lang="en-US" sz="8000" i="0" dirty="0">
                <a:solidFill>
                  <a:schemeClr val="tx1"/>
                </a:solidFill>
                <a:latin typeface="+mn-lt"/>
              </a:rPr>
              <a:t>Identify the qualifications, experience, skills, and knowledge required of an individual who is designated the facility administrator.  These requirements must at least satisfy the minimum requirements established by the Community Care Licensing Division of the Department of Social Services for this position.</a:t>
            </a:r>
          </a:p>
          <a:p>
            <a:pPr marL="548640" lvl="2">
              <a:lnSpc>
                <a:spcPct val="120000"/>
              </a:lnSpc>
            </a:pPr>
            <a:r>
              <a:rPr lang="en-US" sz="8000" i="0" dirty="0">
                <a:solidFill>
                  <a:schemeClr val="tx1"/>
                </a:solidFill>
                <a:latin typeface="+mn-lt"/>
              </a:rPr>
              <a:t>Have a financial plan of operation that is consistent with the goals and purpose of the organization and in accordance with generally accepted accounting practices and legal requirements.</a:t>
            </a:r>
          </a:p>
          <a:p>
            <a:pPr marL="274320"/>
            <a:endParaRPr lang="en-US" dirty="0">
              <a:solidFill>
                <a:schemeClr val="tx1"/>
              </a:solidFill>
              <a:latin typeface="+mn-lt"/>
            </a:endParaRPr>
          </a:p>
        </p:txBody>
      </p:sp>
      <p:pic>
        <p:nvPicPr>
          <p:cNvPr id="4" name="Picture 3">
            <a:extLst>
              <a:ext uri="{FF2B5EF4-FFF2-40B4-BE49-F238E27FC236}">
                <a16:creationId xmlns:a16="http://schemas.microsoft.com/office/drawing/2014/main" id="{5C3C37F6-60E9-42C8-AB68-0771A697C029}"/>
              </a:ext>
            </a:extLst>
          </p:cNvPr>
          <p:cNvPicPr>
            <a:picLocks noChangeAspect="1"/>
          </p:cNvPicPr>
          <p:nvPr/>
        </p:nvPicPr>
        <p:blipFill>
          <a:blip r:embed="rId2"/>
          <a:stretch>
            <a:fillRect/>
          </a:stretch>
        </p:blipFill>
        <p:spPr>
          <a:xfrm>
            <a:off x="9516998" y="163368"/>
            <a:ext cx="2399725" cy="1184864"/>
          </a:xfrm>
          <a:prstGeom prst="rect">
            <a:avLst/>
          </a:prstGeom>
        </p:spPr>
      </p:pic>
    </p:spTree>
    <p:extLst>
      <p:ext uri="{BB962C8B-B14F-4D97-AF65-F5344CB8AC3E}">
        <p14:creationId xmlns:p14="http://schemas.microsoft.com/office/powerpoint/2010/main" val="399204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5DB-9CF9-43BF-870D-5AD59DD86654}"/>
              </a:ext>
            </a:extLst>
          </p:cNvPr>
          <p:cNvSpPr>
            <a:spLocks noGrp="1"/>
          </p:cNvSpPr>
          <p:nvPr>
            <p:ph idx="1"/>
          </p:nvPr>
        </p:nvSpPr>
        <p:spPr>
          <a:xfrm>
            <a:off x="1051908" y="1799035"/>
            <a:ext cx="10088184" cy="3683060"/>
          </a:xfrm>
        </p:spPr>
        <p:txBody>
          <a:bodyPr/>
          <a:lstStyle/>
          <a:p>
            <a:pPr marL="285750" lvl="0" indent="-285750">
              <a:spcAft>
                <a:spcPts val="600"/>
              </a:spcAft>
            </a:pPr>
            <a:r>
              <a:rPr lang="en-US" sz="2000" dirty="0">
                <a:solidFill>
                  <a:schemeClr val="tx1"/>
                </a:solidFill>
                <a:latin typeface="+mn-lt"/>
                <a:ea typeface="Verdana" panose="020B0604030504040204" pitchFamily="34" charset="0"/>
              </a:rPr>
              <a:t>Department of Health Care Services requires ACBH to certify that all services billed to Medi-Cal meet the State’s requirements. </a:t>
            </a:r>
          </a:p>
          <a:p>
            <a:pPr marL="285750" lvl="0" indent="-285750">
              <a:spcAft>
                <a:spcPts val="600"/>
              </a:spcAft>
            </a:pPr>
            <a:r>
              <a:rPr lang="en-US" sz="2000" dirty="0">
                <a:solidFill>
                  <a:schemeClr val="tx1"/>
                </a:solidFill>
                <a:latin typeface="+mn-lt"/>
                <a:ea typeface="Verdana" panose="020B0604030504040204" pitchFamily="34" charset="0"/>
              </a:rPr>
              <a:t>To meet this expectation, ACBH requires providers to participate in the County’s CQRT program.</a:t>
            </a:r>
          </a:p>
          <a:p>
            <a:pPr marL="285750" lvl="0" indent="-285750">
              <a:spcAft>
                <a:spcPts val="600"/>
              </a:spcAft>
            </a:pPr>
            <a:r>
              <a:rPr lang="en-US" sz="2000" dirty="0">
                <a:solidFill>
                  <a:schemeClr val="tx1"/>
                </a:solidFill>
                <a:latin typeface="+mn-lt"/>
                <a:ea typeface="Verdana" panose="020B0604030504040204" pitchFamily="34" charset="0"/>
              </a:rPr>
              <a:t>The CQRT process involves monthly chart review by providers to ensure compliance with the State’s requirements.</a:t>
            </a:r>
          </a:p>
          <a:p>
            <a:pPr marL="285750" lvl="0" indent="-285750">
              <a:spcAft>
                <a:spcPts val="600"/>
              </a:spcAft>
            </a:pPr>
            <a:r>
              <a:rPr lang="en-US" sz="2000" dirty="0">
                <a:solidFill>
                  <a:schemeClr val="tx1"/>
                </a:solidFill>
                <a:latin typeface="+mn-lt"/>
                <a:ea typeface="Verdana" panose="020B0604030504040204" pitchFamily="34" charset="0"/>
              </a:rPr>
              <a:t>All new Residential programs participate in the ACBH supervised CQRT process until training is completed and the agency is released to begin the CQRT process independently.</a:t>
            </a:r>
          </a:p>
          <a:p>
            <a:pPr marL="285750" lvl="0" indent="-285750"/>
            <a:r>
              <a:rPr lang="en-US" sz="2000" dirty="0">
                <a:solidFill>
                  <a:schemeClr val="tx1"/>
                </a:solidFill>
                <a:latin typeface="+mn-lt"/>
                <a:ea typeface="Verdana" panose="020B0604030504040204" pitchFamily="34" charset="0"/>
              </a:rPr>
              <a:t>See Section 8 of the provider manual for more details regarding the CQRT process and expectations: </a:t>
            </a:r>
            <a:r>
              <a:rPr lang="en-US" sz="2000" dirty="0">
                <a:solidFill>
                  <a:schemeClr val="tx1"/>
                </a:solidFill>
                <a:latin typeface="+mn-lt"/>
                <a:ea typeface="Verdana" panose="020B0604030504040204" pitchFamily="34" charset="0"/>
                <a:hlinkClick r:id="rId2">
                  <a:extLst>
                    <a:ext uri="{A12FA001-AC4F-418D-AE19-62706E023703}">
                      <ahyp:hlinkClr xmlns:ahyp="http://schemas.microsoft.com/office/drawing/2018/hyperlinkcolor" val="tx"/>
                    </a:ext>
                  </a:extLst>
                </a:hlinkClick>
              </a:rPr>
              <a:t>BHCS Providers Website (acbhcs.org)</a:t>
            </a:r>
            <a:r>
              <a:rPr lang="en-US" sz="2000" dirty="0">
                <a:solidFill>
                  <a:schemeClr val="tx1"/>
                </a:solidFill>
                <a:latin typeface="+mn-lt"/>
                <a:ea typeface="Verdana" panose="020B0604030504040204" pitchFamily="34" charset="0"/>
              </a:rPr>
              <a:t>.</a:t>
            </a:r>
            <a:endParaRPr lang="en-US" dirty="0">
              <a:solidFill>
                <a:schemeClr val="tx1"/>
              </a:solidFill>
              <a:latin typeface="+mn-lt"/>
            </a:endParaRPr>
          </a:p>
        </p:txBody>
      </p:sp>
      <p:sp>
        <p:nvSpPr>
          <p:cNvPr id="3" name="Slide Number Placeholder 2">
            <a:extLst>
              <a:ext uri="{FF2B5EF4-FFF2-40B4-BE49-F238E27FC236}">
                <a16:creationId xmlns:a16="http://schemas.microsoft.com/office/drawing/2014/main" id="{6D9B397A-4A93-48D8-8E82-6AD1D9CCD7CE}"/>
              </a:ext>
            </a:extLst>
          </p:cNvPr>
          <p:cNvSpPr>
            <a:spLocks noGrp="1"/>
          </p:cNvSpPr>
          <p:nvPr>
            <p:ph type="sldNum" sz="quarter" idx="12"/>
          </p:nvPr>
        </p:nvSpPr>
        <p:spPr/>
        <p:txBody>
          <a:bodyPr/>
          <a:lstStyle/>
          <a:p>
            <a:fld id="{6E9F442E-095D-414B-A3C1-4D7C903EC540}" type="slidenum">
              <a:rPr lang="uk-UA" smtClean="0"/>
              <a:pPr/>
              <a:t>33</a:t>
            </a:fld>
            <a:endParaRPr lang="uk-UA" dirty="0"/>
          </a:p>
        </p:txBody>
      </p:sp>
      <p:sp>
        <p:nvSpPr>
          <p:cNvPr id="4" name="Title 3">
            <a:extLst>
              <a:ext uri="{FF2B5EF4-FFF2-40B4-BE49-F238E27FC236}">
                <a16:creationId xmlns:a16="http://schemas.microsoft.com/office/drawing/2014/main" id="{8111B7D5-B730-4C47-852A-F76F1E66D581}"/>
              </a:ext>
            </a:extLst>
          </p:cNvPr>
          <p:cNvSpPr>
            <a:spLocks noGrp="1"/>
          </p:cNvSpPr>
          <p:nvPr>
            <p:ph type="title"/>
          </p:nvPr>
        </p:nvSpPr>
        <p:spPr>
          <a:xfrm>
            <a:off x="712573" y="733368"/>
            <a:ext cx="7419056" cy="864778"/>
          </a:xfrm>
        </p:spPr>
        <p:txBody>
          <a:bodyPr>
            <a:normAutofit/>
          </a:bodyPr>
          <a:lstStyle/>
          <a:p>
            <a:r>
              <a:rPr lang="en-US" sz="4400" dirty="0">
                <a:solidFill>
                  <a:schemeClr val="tx1"/>
                </a:solidFill>
                <a:latin typeface="+mj-lt"/>
              </a:rPr>
              <a:t>Clinical Quality Review Team</a:t>
            </a:r>
          </a:p>
        </p:txBody>
      </p:sp>
    </p:spTree>
    <p:extLst>
      <p:ext uri="{BB962C8B-B14F-4D97-AF65-F5344CB8AC3E}">
        <p14:creationId xmlns:p14="http://schemas.microsoft.com/office/powerpoint/2010/main" val="4220492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7932123-42E4-DB59-30D9-F5F20FC6D55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Community Care Licensing Requirements</a:t>
            </a:r>
          </a:p>
        </p:txBody>
      </p:sp>
      <p:sp>
        <p:nvSpPr>
          <p:cNvPr id="3" name="Slide Number Placeholder 2">
            <a:extLst>
              <a:ext uri="{FF2B5EF4-FFF2-40B4-BE49-F238E27FC236}">
                <a16:creationId xmlns:a16="http://schemas.microsoft.com/office/drawing/2014/main" id="{C1F01AD3-930D-F97D-CC70-F5EA8E4B52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34</a:t>
            </a:fld>
            <a:endParaRPr lang="en-US" sz="1200" dirty="0">
              <a:solidFill>
                <a:schemeClr val="tx1">
                  <a:tint val="75000"/>
                </a:schemeClr>
              </a:solidFill>
              <a:latin typeface="+mn-lt"/>
              <a:ea typeface="+mn-ea"/>
              <a:cs typeface="+mn-cs"/>
            </a:endParaRPr>
          </a:p>
        </p:txBody>
      </p:sp>
      <p:sp>
        <p:nvSpPr>
          <p:cNvPr id="2" name="TextBox 1">
            <a:extLst>
              <a:ext uri="{FF2B5EF4-FFF2-40B4-BE49-F238E27FC236}">
                <a16:creationId xmlns:a16="http://schemas.microsoft.com/office/drawing/2014/main" id="{44AA2754-309D-C957-A760-AC1DE288A7FA}"/>
              </a:ext>
            </a:extLst>
          </p:cNvPr>
          <p:cNvSpPr txBox="1"/>
          <p:nvPr/>
        </p:nvSpPr>
        <p:spPr>
          <a:xfrm>
            <a:off x="3107605" y="5788238"/>
            <a:ext cx="8746265" cy="646331"/>
          </a:xfrm>
          <a:prstGeom prst="rect">
            <a:avLst/>
          </a:prstGeom>
          <a:noFill/>
        </p:spPr>
        <p:txBody>
          <a:bodyPr wrap="square">
            <a:spAutoFit/>
          </a:bodyPr>
          <a:lstStyle/>
          <a:p>
            <a:pPr algn="ctr"/>
            <a:r>
              <a:rPr lang="en-US" sz="1800" b="1" dirty="0">
                <a:solidFill>
                  <a:schemeClr val="tx1"/>
                </a:solidFill>
                <a:latin typeface="+mn-lt"/>
              </a:rPr>
              <a:t>NOTE: </a:t>
            </a:r>
            <a:r>
              <a:rPr lang="en-US" sz="1800" dirty="0">
                <a:solidFill>
                  <a:schemeClr val="tx1"/>
                </a:solidFill>
                <a:latin typeface="+mn-lt"/>
              </a:rPr>
              <a:t>ACBH does not audit for these requirements, but they should be followed to comply with CCL regulations.</a:t>
            </a:r>
          </a:p>
        </p:txBody>
      </p:sp>
    </p:spTree>
    <p:extLst>
      <p:ext uri="{BB962C8B-B14F-4D97-AF65-F5344CB8AC3E}">
        <p14:creationId xmlns:p14="http://schemas.microsoft.com/office/powerpoint/2010/main" val="12010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5913B-7EDF-4BFD-BFE3-DF8A68427E03}"/>
              </a:ext>
            </a:extLst>
          </p:cNvPr>
          <p:cNvSpPr>
            <a:spLocks noGrp="1"/>
          </p:cNvSpPr>
          <p:nvPr>
            <p:ph idx="1"/>
          </p:nvPr>
        </p:nvSpPr>
        <p:spPr>
          <a:xfrm>
            <a:off x="986892" y="1833598"/>
            <a:ext cx="9685462" cy="3564265"/>
          </a:xfrm>
        </p:spPr>
        <p:txBody>
          <a:bodyPr vert="horz" lIns="91440" tIns="45720" rIns="91440" bIns="45720" rtlCol="0">
            <a:normAutofit/>
          </a:bodyPr>
          <a:lstStyle/>
          <a:p>
            <a:pPr lvl="0" indent="-228600">
              <a:lnSpc>
                <a:spcPct val="100000"/>
              </a:lnSpc>
              <a:spcAft>
                <a:spcPts val="600"/>
              </a:spcAft>
              <a:buFont typeface="Arial" panose="020B0604020202020204" pitchFamily="34" charset="0"/>
              <a:buChar char="•"/>
            </a:pPr>
            <a:r>
              <a:rPr lang="en-US" sz="2000" dirty="0">
                <a:solidFill>
                  <a:schemeClr val="tx1"/>
                </a:solidFill>
                <a:latin typeface="+mn-lt"/>
              </a:rPr>
              <a:t>Clients must be involved in the development and implementation of their treatment/care plan.</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Clients must be involved, depending on capability, in the operation of the household. This includes participation in the formulation and monitoring of house rules, as well as in the daily operation of the facility, including but not limited to cooking, cleaning, menu planning and activity planning.</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Clients must be encouraged to participate in program evaluations and reviews.</a:t>
            </a:r>
          </a:p>
          <a:p>
            <a:pPr indent="-228600">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0083CE30-0170-4BCD-A053-E137E06413B3}"/>
              </a:ext>
            </a:extLst>
          </p:cNvPr>
          <p:cNvSpPr>
            <a:spLocks noGrp="1"/>
          </p:cNvSpPr>
          <p:nvPr>
            <p:ph type="title"/>
          </p:nvPr>
        </p:nvSpPr>
        <p:spPr>
          <a:xfrm>
            <a:off x="712572" y="733368"/>
            <a:ext cx="7856661" cy="864778"/>
          </a:xfrm>
        </p:spPr>
        <p:txBody>
          <a:bodyPr vert="horz" lIns="91440" tIns="45720" rIns="91440" bIns="45720" rtlCol="0" anchor="ctr">
            <a:normAutofit/>
          </a:bodyPr>
          <a:lstStyle/>
          <a:p>
            <a:r>
              <a:rPr lang="en-US" sz="4000" kern="1200" dirty="0">
                <a:solidFill>
                  <a:schemeClr val="tx1"/>
                </a:solidFill>
                <a:latin typeface="+mj-lt"/>
                <a:ea typeface="+mj-ea"/>
                <a:cs typeface="+mj-cs"/>
              </a:rPr>
              <a:t>Client Involvement Requirements</a:t>
            </a:r>
          </a:p>
        </p:txBody>
      </p:sp>
    </p:spTree>
    <p:extLst>
      <p:ext uri="{BB962C8B-B14F-4D97-AF65-F5344CB8AC3E}">
        <p14:creationId xmlns:p14="http://schemas.microsoft.com/office/powerpoint/2010/main" val="668520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64BD-630B-473E-82B3-7E456D507BCF}"/>
              </a:ext>
            </a:extLst>
          </p:cNvPr>
          <p:cNvSpPr>
            <a:spLocks noGrp="1"/>
          </p:cNvSpPr>
          <p:nvPr>
            <p:ph type="title"/>
          </p:nvPr>
        </p:nvSpPr>
        <p:spPr>
          <a:xfrm>
            <a:off x="674473" y="207235"/>
            <a:ext cx="5894832" cy="864778"/>
          </a:xfrm>
        </p:spPr>
        <p:txBody>
          <a:bodyPr>
            <a:normAutofit/>
          </a:bodyPr>
          <a:lstStyle/>
          <a:p>
            <a:r>
              <a:rPr lang="en-US" sz="3600" dirty="0">
                <a:solidFill>
                  <a:schemeClr val="tx1"/>
                </a:solidFill>
                <a:latin typeface="+mj-lt"/>
              </a:rPr>
              <a:t>Medical Requirements</a:t>
            </a:r>
          </a:p>
        </p:txBody>
      </p:sp>
      <p:sp>
        <p:nvSpPr>
          <p:cNvPr id="3" name="Content Placeholder 2">
            <a:extLst>
              <a:ext uri="{FF2B5EF4-FFF2-40B4-BE49-F238E27FC236}">
                <a16:creationId xmlns:a16="http://schemas.microsoft.com/office/drawing/2014/main" id="{99A17C33-5120-4BF0-9CFA-3161484F4695}"/>
              </a:ext>
            </a:extLst>
          </p:cNvPr>
          <p:cNvSpPr>
            <a:spLocks noGrp="1"/>
          </p:cNvSpPr>
          <p:nvPr>
            <p:ph idx="1"/>
          </p:nvPr>
        </p:nvSpPr>
        <p:spPr>
          <a:xfrm>
            <a:off x="674474" y="928295"/>
            <a:ext cx="11021658" cy="5295084"/>
          </a:xfrm>
        </p:spPr>
        <p:txBody>
          <a:bodyPr>
            <a:noAutofit/>
          </a:bodyPr>
          <a:lstStyle/>
          <a:p>
            <a:pPr lvl="0" indent="0">
              <a:buNone/>
            </a:pPr>
            <a:r>
              <a:rPr lang="en-US" sz="1800" dirty="0">
                <a:solidFill>
                  <a:schemeClr val="tx1"/>
                </a:solidFill>
                <a:latin typeface="+mn-lt"/>
                <a:ea typeface="Verdana" panose="020B0604030504040204" pitchFamily="34" charset="0"/>
              </a:rPr>
              <a:t>Providers are required to maintain up-to-date written medical and psychiatric policies and practices for their programs. These policies </a:t>
            </a:r>
            <a:r>
              <a:rPr lang="en-US" sz="1800" u="sng" dirty="0">
                <a:solidFill>
                  <a:schemeClr val="tx1"/>
                </a:solidFill>
                <a:latin typeface="+mn-lt"/>
                <a:ea typeface="Verdana" panose="020B0604030504040204" pitchFamily="34" charset="0"/>
              </a:rPr>
              <a:t>must include</a:t>
            </a:r>
            <a:r>
              <a:rPr lang="en-US" sz="1800" dirty="0">
                <a:solidFill>
                  <a:schemeClr val="tx1"/>
                </a:solidFill>
                <a:latin typeface="+mn-lt"/>
                <a:ea typeface="Verdana" panose="020B0604030504040204" pitchFamily="34" charset="0"/>
              </a:rPr>
              <a:t>, but are not be limited to:</a:t>
            </a:r>
          </a:p>
          <a:p>
            <a:pPr marL="640080" lvl="1" indent="-182880">
              <a:lnSpc>
                <a:spcPct val="100000"/>
              </a:lnSpc>
            </a:pPr>
            <a:r>
              <a:rPr lang="en-US" sz="1800" i="0" dirty="0">
                <a:solidFill>
                  <a:schemeClr val="tx1"/>
                </a:solidFill>
                <a:latin typeface="+mn-lt"/>
                <a:ea typeface="Verdana" panose="020B0604030504040204" pitchFamily="34" charset="0"/>
              </a:rPr>
              <a:t>A plan for monitoring of medications by a person licensed to prescribe or dispense prescription drugs, which will include, but not be limited to, the name and qualifications of the person(s) who will conduct the monitoring, its frequency and procedures.</a:t>
            </a:r>
          </a:p>
          <a:p>
            <a:pPr marL="640080" lvl="1" indent="-182880">
              <a:lnSpc>
                <a:spcPct val="100000"/>
              </a:lnSpc>
            </a:pPr>
            <a:r>
              <a:rPr lang="en-US" sz="1800" i="0" dirty="0">
                <a:solidFill>
                  <a:schemeClr val="tx1"/>
                </a:solidFill>
                <a:latin typeface="+mn-lt"/>
                <a:ea typeface="Verdana" panose="020B0604030504040204" pitchFamily="34" charset="0"/>
              </a:rPr>
              <a:t>Screening for medical complications which may contribute to disability, conducted by a physician, nurse practitioner or physician's assistant and a plan for follow-up. The screening for medical complications must occur within 30 calendar days prior to, or after admission. If a client refuses a screening, the program must document the refusal in the client case record.</a:t>
            </a:r>
          </a:p>
          <a:p>
            <a:pPr marL="640080" lvl="1" indent="-182880">
              <a:lnSpc>
                <a:spcPct val="100000"/>
              </a:lnSpc>
            </a:pPr>
            <a:r>
              <a:rPr lang="en-US" sz="1800" i="0" dirty="0">
                <a:solidFill>
                  <a:schemeClr val="tx1"/>
                </a:solidFill>
                <a:latin typeface="+mn-lt"/>
                <a:ea typeface="Verdana" panose="020B0604030504040204" pitchFamily="34" charset="0"/>
              </a:rPr>
              <a:t>Client education, provided by program staff or consultants, about the role of medications and their potential side effects, with the goal of enabling the client to become responsible for their own medication.</a:t>
            </a:r>
          </a:p>
          <a:p>
            <a:pPr marL="640080" lvl="1" indent="-182880">
              <a:lnSpc>
                <a:spcPct val="100000"/>
              </a:lnSpc>
            </a:pPr>
            <a:r>
              <a:rPr lang="en-US" sz="1800" i="0" dirty="0">
                <a:solidFill>
                  <a:schemeClr val="tx1"/>
                </a:solidFill>
                <a:latin typeface="+mn-lt"/>
                <a:ea typeface="Verdana" panose="020B0604030504040204" pitchFamily="34" charset="0"/>
              </a:rPr>
              <a:t>Entries in client case records indicating all prescribed and non-prescribed medications.</a:t>
            </a:r>
          </a:p>
          <a:p>
            <a:pPr marL="640080" lvl="1" indent="-182880">
              <a:lnSpc>
                <a:spcPct val="100000"/>
              </a:lnSpc>
            </a:pPr>
            <a:r>
              <a:rPr lang="en-US" sz="1800" i="0" dirty="0">
                <a:solidFill>
                  <a:schemeClr val="tx1"/>
                </a:solidFill>
                <a:latin typeface="+mn-lt"/>
                <a:ea typeface="Verdana" panose="020B0604030504040204" pitchFamily="34" charset="0"/>
              </a:rPr>
              <a:t>Provisions for program staff to discuss medication issues with a person licensed to prescribe or dispense prescription drugs.</a:t>
            </a:r>
          </a:p>
          <a:p>
            <a:pPr marL="640080" lvl="1" indent="-182880">
              <a:lnSpc>
                <a:spcPct val="100000"/>
              </a:lnSpc>
            </a:pPr>
            <a:r>
              <a:rPr lang="en-US" sz="1800" i="0" dirty="0">
                <a:solidFill>
                  <a:schemeClr val="tx1"/>
                </a:solidFill>
                <a:latin typeface="+mn-lt"/>
                <a:ea typeface="Verdana" panose="020B0604030504040204" pitchFamily="34" charset="0"/>
              </a:rPr>
              <a:t>Provisions for central storage of medication when necessary.</a:t>
            </a:r>
          </a:p>
          <a:p>
            <a:pPr marL="640080" lvl="1" indent="-182880">
              <a:lnSpc>
                <a:spcPct val="100000"/>
              </a:lnSpc>
            </a:pPr>
            <a:r>
              <a:rPr lang="en-US" sz="1800" i="0" dirty="0">
                <a:solidFill>
                  <a:schemeClr val="tx1"/>
                </a:solidFill>
                <a:latin typeface="+mn-lt"/>
                <a:ea typeface="Verdana" panose="020B0604030504040204" pitchFamily="34" charset="0"/>
              </a:rPr>
              <a:t>Encouragement to clients, when part of the treatment/rehabilitation plan, to be personally responsible for holding, managing and safeguarding all of their medications.</a:t>
            </a:r>
            <a:endParaRPr lang="en-US" sz="1800" dirty="0">
              <a:latin typeface="+mn-lt"/>
            </a:endParaRPr>
          </a:p>
        </p:txBody>
      </p:sp>
    </p:spTree>
    <p:extLst>
      <p:ext uri="{BB962C8B-B14F-4D97-AF65-F5344CB8AC3E}">
        <p14:creationId xmlns:p14="http://schemas.microsoft.com/office/powerpoint/2010/main" val="205999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C4D05-3F06-4760-857E-3E482836A1B3}"/>
              </a:ext>
            </a:extLst>
          </p:cNvPr>
          <p:cNvSpPr>
            <a:spLocks noGrp="1"/>
          </p:cNvSpPr>
          <p:nvPr>
            <p:ph idx="1"/>
          </p:nvPr>
        </p:nvSpPr>
        <p:spPr>
          <a:xfrm>
            <a:off x="1101835" y="1199444"/>
            <a:ext cx="9988330" cy="4459112"/>
          </a:xfrm>
        </p:spPr>
        <p:txBody>
          <a:bodyPr vert="horz" lIns="91440" tIns="45720" rIns="91440" bIns="45720" rtlCol="0">
            <a:noAutofit/>
          </a:bodyPr>
          <a:lstStyle/>
          <a:p>
            <a:pPr lvl="0" indent="-228600">
              <a:buFont typeface="Arial" panose="020B0604020202020204" pitchFamily="34" charset="0"/>
              <a:buChar char="•"/>
            </a:pPr>
            <a:r>
              <a:rPr lang="en-US" sz="1800" dirty="0">
                <a:solidFill>
                  <a:schemeClr val="tx1"/>
                </a:solidFill>
                <a:latin typeface="+mn-lt"/>
              </a:rPr>
              <a:t>The program must document the use of multi-disciplinary professional consultation and staff, when necessary, to meet the specific diagnostic and treatment needs of the clients. </a:t>
            </a:r>
          </a:p>
          <a:p>
            <a:pPr lvl="0" indent="-228600">
              <a:buFont typeface="Arial" panose="020B0604020202020204" pitchFamily="34" charset="0"/>
              <a:buChar char="•"/>
            </a:pPr>
            <a:r>
              <a:rPr lang="en-US" sz="1800" dirty="0">
                <a:solidFill>
                  <a:schemeClr val="tx1"/>
                </a:solidFill>
                <a:latin typeface="+mn-lt"/>
              </a:rPr>
              <a:t>Paraprofessionals and persons who have been consumers of mental health services must be utilized in the program when consistent with the program design and services provided.</a:t>
            </a:r>
          </a:p>
          <a:p>
            <a:pPr lvl="0" indent="-228600">
              <a:buFont typeface="Arial" panose="020B0604020202020204" pitchFamily="34" charset="0"/>
              <a:buChar char="•"/>
            </a:pPr>
            <a:r>
              <a:rPr lang="en-US" sz="1800" dirty="0">
                <a:solidFill>
                  <a:schemeClr val="tx1"/>
                </a:solidFill>
                <a:latin typeface="+mn-lt"/>
              </a:rPr>
              <a:t>All direct care staff must have graduated from high school or possess a GED and have a minimum of one (1) year of full-time experience, or its part-time equivalent, working in a program serving persons with mental disabilities. Such experience must be in the direct provision of services to clients. If the employee does not have the required experience, the program must document a specific plan of supervision and in-service training for the employee which will guarantee the ongoing qualification of the employee to perform the job. The plan must include, but not be limited to, the frequency and number of hours of training, the subjects to be covered, and a description of the supervision to be provided, written by the Program Director.</a:t>
            </a:r>
          </a:p>
          <a:p>
            <a:pPr lvl="0" indent="-228600">
              <a:buFont typeface="Arial" panose="020B0604020202020204" pitchFamily="34" charset="0"/>
              <a:buChar char="•"/>
            </a:pPr>
            <a:r>
              <a:rPr lang="en-US" sz="1800" dirty="0">
                <a:solidFill>
                  <a:schemeClr val="tx1"/>
                </a:solidFill>
                <a:latin typeface="+mn-lt"/>
              </a:rPr>
              <a:t>All social rehabilitation facilities must have a program director.</a:t>
            </a:r>
          </a:p>
          <a:p>
            <a:pPr lvl="0" indent="-228600">
              <a:buFont typeface="Arial" panose="020B0604020202020204" pitchFamily="34" charset="0"/>
              <a:buChar char="•"/>
            </a:pPr>
            <a:r>
              <a:rPr lang="en-US" sz="1800" dirty="0">
                <a:solidFill>
                  <a:schemeClr val="tx1"/>
                </a:solidFill>
                <a:latin typeface="+mn-lt"/>
              </a:rPr>
              <a:t>The program director must be on the premises the number of hours necessary to manage and administer the program component of the facility in compliance with applicable laws and regulations.</a:t>
            </a:r>
          </a:p>
          <a:p>
            <a:pPr lvl="0" indent="-228600">
              <a:buFont typeface="Arial" panose="020B0604020202020204" pitchFamily="34" charset="0"/>
              <a:buChar char="•"/>
            </a:pPr>
            <a:endParaRPr lang="en-US" sz="1800" dirty="0">
              <a:solidFill>
                <a:schemeClr val="tx1"/>
              </a:solidFill>
              <a:latin typeface="+mn-lt"/>
            </a:endParaRPr>
          </a:p>
          <a:p>
            <a:pPr marL="0" indent="-228600">
              <a:buFont typeface="Arial" panose="020B0604020202020204" pitchFamily="34" charset="0"/>
              <a:buChar char="•"/>
            </a:pPr>
            <a:endParaRPr lang="en-US" sz="1800" dirty="0">
              <a:solidFill>
                <a:schemeClr val="tx1"/>
              </a:solidFill>
              <a:latin typeface="+mn-lt"/>
            </a:endParaRPr>
          </a:p>
        </p:txBody>
      </p:sp>
      <p:sp>
        <p:nvSpPr>
          <p:cNvPr id="2" name="Title 1">
            <a:extLst>
              <a:ext uri="{FF2B5EF4-FFF2-40B4-BE49-F238E27FC236}">
                <a16:creationId xmlns:a16="http://schemas.microsoft.com/office/drawing/2014/main" id="{24E6BC28-401B-4010-8940-45FE6FBF6447}"/>
              </a:ext>
            </a:extLst>
          </p:cNvPr>
          <p:cNvSpPr>
            <a:spLocks noGrp="1"/>
          </p:cNvSpPr>
          <p:nvPr>
            <p:ph type="title"/>
          </p:nvPr>
        </p:nvSpPr>
        <p:spPr>
          <a:xfrm>
            <a:off x="712573" y="300979"/>
            <a:ext cx="5894832" cy="864778"/>
          </a:xfrm>
        </p:spPr>
        <p:txBody>
          <a:bodyPr vert="horz" lIns="91440" tIns="45720" rIns="91440" bIns="45720" rtlCol="0" anchor="ctr">
            <a:normAutofit/>
          </a:bodyPr>
          <a:lstStyle/>
          <a:p>
            <a:r>
              <a:rPr lang="en-US" sz="4000" kern="1200" dirty="0">
                <a:solidFill>
                  <a:schemeClr val="tx1"/>
                </a:solidFill>
                <a:latin typeface="+mj-lt"/>
                <a:ea typeface="+mj-ea"/>
                <a:cs typeface="+mj-cs"/>
              </a:rPr>
              <a:t>Staffing</a:t>
            </a:r>
            <a:r>
              <a:rPr lang="en-US" sz="4000" b="0" kern="1200" dirty="0">
                <a:solidFill>
                  <a:schemeClr val="tx1"/>
                </a:solidFill>
                <a:latin typeface="+mj-lt"/>
                <a:ea typeface="+mj-ea"/>
                <a:cs typeface="+mj-cs"/>
              </a:rPr>
              <a:t> </a:t>
            </a:r>
            <a:r>
              <a:rPr lang="en-US" sz="4000" dirty="0">
                <a:solidFill>
                  <a:schemeClr val="tx1"/>
                </a:solidFill>
                <a:latin typeface="+mj-lt"/>
              </a:rPr>
              <a:t>R</a:t>
            </a:r>
            <a:r>
              <a:rPr lang="en-US" sz="4000" kern="1200" dirty="0">
                <a:solidFill>
                  <a:schemeClr val="tx1"/>
                </a:solidFill>
                <a:latin typeface="+mj-lt"/>
                <a:ea typeface="+mj-ea"/>
                <a:cs typeface="+mj-cs"/>
              </a:rPr>
              <a:t>equirements</a:t>
            </a:r>
          </a:p>
        </p:txBody>
      </p:sp>
    </p:spTree>
    <p:extLst>
      <p:ext uri="{BB962C8B-B14F-4D97-AF65-F5344CB8AC3E}">
        <p14:creationId xmlns:p14="http://schemas.microsoft.com/office/powerpoint/2010/main" val="265863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D8CC6-9D9F-4CE1-909B-0A2F7EE84AA5}"/>
              </a:ext>
            </a:extLst>
          </p:cNvPr>
          <p:cNvSpPr>
            <a:spLocks noGrp="1"/>
          </p:cNvSpPr>
          <p:nvPr>
            <p:ph idx="1"/>
          </p:nvPr>
        </p:nvSpPr>
        <p:spPr>
          <a:xfrm>
            <a:off x="937776" y="1657715"/>
            <a:ext cx="9538888" cy="3542570"/>
          </a:xfrm>
        </p:spPr>
        <p:txBody>
          <a:bodyPr vert="horz" lIns="91440" tIns="45720" rIns="91440" bIns="45720" rtlCol="0">
            <a:noAutofit/>
          </a:bodyPr>
          <a:lstStyle/>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At least two (2) staff members must be on duty 24 hours a day, seven (7) days per week. </a:t>
            </a:r>
          </a:p>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If program design results in some clients not being in the facility during specific hours of the day, scheduling adjustments may be made so that coverage is consistent with and related to the number and needs of clients in the facility. </a:t>
            </a:r>
          </a:p>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During the night time hours, when clients are sleeping, only one (1) of the two (2) on duty staff members need be awake, providing the program does not accept admissions at that time. </a:t>
            </a:r>
          </a:p>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There must be a staffing ratio of at least one (1) full-time equivalent direct service staff for each 1.6 clients served. </a:t>
            </a:r>
          </a:p>
          <a:p>
            <a:pPr marL="274320" indent="-228600">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BDF8D96C-670C-48F9-9641-DE4B5AA311CA}"/>
              </a:ext>
            </a:extLst>
          </p:cNvPr>
          <p:cNvSpPr>
            <a:spLocks noGrp="1"/>
          </p:cNvSpPr>
          <p:nvPr>
            <p:ph type="title"/>
          </p:nvPr>
        </p:nvSpPr>
        <p:spPr>
          <a:xfrm>
            <a:off x="712573" y="733368"/>
            <a:ext cx="9989294" cy="864778"/>
          </a:xfrm>
        </p:spPr>
        <p:txBody>
          <a:bodyPr vert="horz" lIns="91440" tIns="45720" rIns="91440" bIns="45720" rtlCol="0" anchor="ctr">
            <a:normAutofit fontScale="90000"/>
          </a:bodyPr>
          <a:lstStyle/>
          <a:p>
            <a:r>
              <a:rPr lang="en-US" sz="4200" kern="1200" dirty="0">
                <a:solidFill>
                  <a:schemeClr val="tx1"/>
                </a:solidFill>
                <a:latin typeface="+mj-lt"/>
                <a:ea typeface="+mj-ea"/>
                <a:cs typeface="+mj-cs"/>
              </a:rPr>
              <a:t>Additional Staffing Requirements for Crisis Services</a:t>
            </a:r>
          </a:p>
        </p:txBody>
      </p:sp>
    </p:spTree>
    <p:extLst>
      <p:ext uri="{BB962C8B-B14F-4D97-AF65-F5344CB8AC3E}">
        <p14:creationId xmlns:p14="http://schemas.microsoft.com/office/powerpoint/2010/main" val="312990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53F5-AC60-4CE1-8FE8-67A475BE9FAC}"/>
              </a:ext>
            </a:extLst>
          </p:cNvPr>
          <p:cNvSpPr>
            <a:spLocks noGrp="1"/>
          </p:cNvSpPr>
          <p:nvPr>
            <p:ph type="title"/>
          </p:nvPr>
        </p:nvSpPr>
        <p:spPr>
          <a:xfrm>
            <a:off x="712572" y="249247"/>
            <a:ext cx="9687021" cy="864778"/>
          </a:xfrm>
        </p:spPr>
        <p:txBody>
          <a:bodyPr>
            <a:noAutofit/>
          </a:bodyPr>
          <a:lstStyle/>
          <a:p>
            <a:r>
              <a:rPr lang="en-US" sz="3800" dirty="0">
                <a:solidFill>
                  <a:schemeClr val="tx1"/>
                </a:solidFill>
                <a:latin typeface="+mj-lt"/>
              </a:rPr>
              <a:t>Program Director Requirements for Crisis Services</a:t>
            </a:r>
          </a:p>
        </p:txBody>
      </p:sp>
      <p:sp>
        <p:nvSpPr>
          <p:cNvPr id="3" name="Content Placeholder 2">
            <a:extLst>
              <a:ext uri="{FF2B5EF4-FFF2-40B4-BE49-F238E27FC236}">
                <a16:creationId xmlns:a16="http://schemas.microsoft.com/office/drawing/2014/main" id="{C93E6EE9-C4AB-49A8-B649-031145E24B74}"/>
              </a:ext>
            </a:extLst>
          </p:cNvPr>
          <p:cNvSpPr>
            <a:spLocks noGrp="1"/>
          </p:cNvSpPr>
          <p:nvPr>
            <p:ph idx="1"/>
          </p:nvPr>
        </p:nvSpPr>
        <p:spPr>
          <a:xfrm>
            <a:off x="1190730" y="1131013"/>
            <a:ext cx="9810539" cy="4398640"/>
          </a:xfrm>
        </p:spPr>
        <p:txBody>
          <a:bodyPr/>
          <a:lstStyle/>
          <a:p>
            <a:pPr marL="228600" lvl="2" indent="-182880">
              <a:spcAft>
                <a:spcPts val="600"/>
              </a:spcAft>
            </a:pPr>
            <a:r>
              <a:rPr lang="en-US" sz="2000" i="0" dirty="0">
                <a:solidFill>
                  <a:schemeClr val="tx1"/>
                </a:solidFill>
                <a:latin typeface="+mn-lt"/>
              </a:rPr>
              <a:t>A Bachelor's Degree in Psychology, Social Work or any other major which includes at least 24 semester college units in one or more of the following subject areas: Psychology, Social Work, Sociology, Behavioral Sciences, Psychiatric Nursing; </a:t>
            </a:r>
          </a:p>
          <a:p>
            <a:pPr marL="45720" lvl="2" indent="0">
              <a:spcAft>
                <a:spcPts val="600"/>
              </a:spcAft>
              <a:buNone/>
            </a:pPr>
            <a:r>
              <a:rPr lang="en-US" sz="2000" b="1" i="0" dirty="0">
                <a:solidFill>
                  <a:schemeClr val="tx1"/>
                </a:solidFill>
                <a:latin typeface="+mn-lt"/>
              </a:rPr>
              <a:t>and</a:t>
            </a:r>
          </a:p>
          <a:p>
            <a:pPr marL="228600" lvl="2" indent="-182880">
              <a:spcAft>
                <a:spcPts val="600"/>
              </a:spcAft>
            </a:pPr>
            <a:r>
              <a:rPr lang="en-US" sz="2000" i="0" dirty="0">
                <a:solidFill>
                  <a:schemeClr val="tx1"/>
                </a:solidFill>
                <a:latin typeface="+mn-lt"/>
              </a:rPr>
              <a:t>Two (2) years of full-time work experience in a community program that serves clients who have a mental illness. Such experience must be in the direct provision of services to clients, of which one (1) year must be in the position of supervising direct care staff.</a:t>
            </a:r>
          </a:p>
          <a:p>
            <a:pPr marL="45720" lvl="2" indent="0">
              <a:spcAft>
                <a:spcPts val="600"/>
              </a:spcAft>
              <a:buNone/>
            </a:pPr>
            <a:endParaRPr lang="en-US" sz="2000" b="1" i="0" dirty="0">
              <a:solidFill>
                <a:schemeClr val="tx1"/>
              </a:solidFill>
              <a:latin typeface="+mn-lt"/>
            </a:endParaRPr>
          </a:p>
          <a:p>
            <a:pPr marL="45720" lvl="2" indent="0">
              <a:spcAft>
                <a:spcPts val="600"/>
              </a:spcAft>
              <a:buNone/>
            </a:pPr>
            <a:r>
              <a:rPr lang="en-US" sz="2000" b="1" i="0" dirty="0">
                <a:solidFill>
                  <a:schemeClr val="tx1"/>
                </a:solidFill>
                <a:latin typeface="+mn-lt"/>
              </a:rPr>
              <a:t>OR</a:t>
            </a:r>
          </a:p>
          <a:p>
            <a:pPr marL="228600" lvl="2" indent="-182880"/>
            <a:r>
              <a:rPr lang="en-US" sz="2000" i="0" dirty="0">
                <a:solidFill>
                  <a:schemeClr val="tx1"/>
                </a:solidFill>
                <a:latin typeface="+mn-lt"/>
              </a:rPr>
              <a:t>As an alternative to the Bachelor’s degree and experience requirement described above, possession of a GED or High School diploma and a total of four (4) years of experience in a community program providing direct services to persons with mental disabilities, of which one (1) year must be in the position of supervising direct care staff.</a:t>
            </a:r>
            <a:endParaRPr lang="en-US" sz="2000" dirty="0">
              <a:latin typeface="+mn-lt"/>
            </a:endParaRPr>
          </a:p>
        </p:txBody>
      </p:sp>
    </p:spTree>
    <p:extLst>
      <p:ext uri="{BB962C8B-B14F-4D97-AF65-F5344CB8AC3E}">
        <p14:creationId xmlns:p14="http://schemas.microsoft.com/office/powerpoint/2010/main" val="3867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9F8A-97F1-44C6-ADBC-B5DAB58DD2E1}"/>
              </a:ext>
            </a:extLst>
          </p:cNvPr>
          <p:cNvSpPr>
            <a:spLocks noGrp="1"/>
          </p:cNvSpPr>
          <p:nvPr>
            <p:ph type="title"/>
          </p:nvPr>
        </p:nvSpPr>
        <p:spPr>
          <a:xfrm>
            <a:off x="712573" y="372240"/>
            <a:ext cx="5894832" cy="864778"/>
          </a:xfrm>
        </p:spPr>
        <p:txBody>
          <a:bodyPr>
            <a:normAutofit/>
          </a:bodyPr>
          <a:lstStyle/>
          <a:p>
            <a:r>
              <a:rPr lang="en-US" sz="3600" dirty="0">
                <a:solidFill>
                  <a:schemeClr val="tx1"/>
                </a:solidFill>
                <a:latin typeface="+mj-lt"/>
              </a:rPr>
              <a:t>CRT Service components </a:t>
            </a:r>
          </a:p>
        </p:txBody>
      </p:sp>
      <p:sp>
        <p:nvSpPr>
          <p:cNvPr id="3" name="Content Placeholder 2">
            <a:extLst>
              <a:ext uri="{FF2B5EF4-FFF2-40B4-BE49-F238E27FC236}">
                <a16:creationId xmlns:a16="http://schemas.microsoft.com/office/drawing/2014/main" id="{D0ACD240-05E1-429F-ACFD-373B69262671}"/>
              </a:ext>
            </a:extLst>
          </p:cNvPr>
          <p:cNvSpPr>
            <a:spLocks noGrp="1"/>
          </p:cNvSpPr>
          <p:nvPr>
            <p:ph idx="1"/>
          </p:nvPr>
        </p:nvSpPr>
        <p:spPr>
          <a:xfrm>
            <a:off x="842713" y="1407121"/>
            <a:ext cx="9305997" cy="4632435"/>
          </a:xfrm>
        </p:spPr>
        <p:txBody>
          <a:bodyPr>
            <a:noAutofit/>
          </a:bodyPr>
          <a:lstStyle/>
          <a:p>
            <a:pPr lvl="1"/>
            <a:r>
              <a:rPr lang="en-US" sz="2000" i="0" dirty="0">
                <a:solidFill>
                  <a:schemeClr val="tx1"/>
                </a:solidFill>
                <a:latin typeface="+mn-lt"/>
              </a:rPr>
              <a:t>Individual and group counseling</a:t>
            </a:r>
          </a:p>
          <a:p>
            <a:pPr lvl="1"/>
            <a:r>
              <a:rPr lang="en-US" sz="2000" i="0" dirty="0">
                <a:solidFill>
                  <a:schemeClr val="tx1"/>
                </a:solidFill>
                <a:latin typeface="+mn-lt"/>
              </a:rPr>
              <a:t>Crisis intervention</a:t>
            </a:r>
          </a:p>
          <a:p>
            <a:pPr lvl="1"/>
            <a:r>
              <a:rPr lang="en-US" sz="2000" i="0" dirty="0">
                <a:solidFill>
                  <a:schemeClr val="tx1"/>
                </a:solidFill>
                <a:latin typeface="+mn-lt"/>
              </a:rPr>
              <a:t>Planned activities</a:t>
            </a:r>
          </a:p>
          <a:p>
            <a:pPr lvl="1"/>
            <a:r>
              <a:rPr lang="en-US" sz="2000" i="0" dirty="0">
                <a:solidFill>
                  <a:schemeClr val="tx1"/>
                </a:solidFill>
                <a:latin typeface="+mn-lt"/>
              </a:rPr>
              <a:t>Counseling with available members of the client’s family, when indicated in the client’s treatment/care plan</a:t>
            </a:r>
          </a:p>
          <a:p>
            <a:pPr lvl="1"/>
            <a:r>
              <a:rPr lang="en-US" sz="2000" i="0" dirty="0">
                <a:solidFill>
                  <a:schemeClr val="tx1"/>
                </a:solidFill>
                <a:latin typeface="+mn-lt"/>
              </a:rPr>
              <a:t>Development of community support systems for client to maximize their utilization of non-mental health community resources </a:t>
            </a:r>
          </a:p>
          <a:p>
            <a:pPr lvl="1"/>
            <a:r>
              <a:rPr lang="en-US" sz="2000" i="0" dirty="0">
                <a:solidFill>
                  <a:schemeClr val="tx1"/>
                </a:solidFill>
                <a:latin typeface="+mn-lt"/>
              </a:rPr>
              <a:t>Pre-vocational or vocational counseling</a:t>
            </a:r>
          </a:p>
          <a:p>
            <a:pPr lvl="1"/>
            <a:r>
              <a:rPr lang="en-US" sz="2000" i="0" dirty="0">
                <a:solidFill>
                  <a:schemeClr val="tx1"/>
                </a:solidFill>
                <a:latin typeface="+mn-lt"/>
              </a:rPr>
              <a:t>Client advocacy, including assisting client to develop their own advocacy skills</a:t>
            </a:r>
          </a:p>
          <a:p>
            <a:pPr lvl="1"/>
            <a:r>
              <a:rPr lang="en-US" sz="2000" i="0" dirty="0">
                <a:solidFill>
                  <a:schemeClr val="tx1"/>
                </a:solidFill>
                <a:latin typeface="+mn-lt"/>
              </a:rPr>
              <a:t>An activity program that encourages socialization within the program and general community, and which links the client to resources that are available after leaving the program </a:t>
            </a:r>
          </a:p>
          <a:p>
            <a:pPr lvl="1"/>
            <a:r>
              <a:rPr lang="en-US" sz="2000" i="0" dirty="0">
                <a:solidFill>
                  <a:schemeClr val="tx1"/>
                </a:solidFill>
                <a:latin typeface="+mn-lt"/>
              </a:rPr>
              <a:t>Use of the residential environment to assist client in the acquisition, testing, and/or refinement of community living and interpersonal skills</a:t>
            </a:r>
          </a:p>
          <a:p>
            <a:endParaRPr lang="en-US" sz="2000" dirty="0">
              <a:solidFill>
                <a:schemeClr val="tx1"/>
              </a:solidFill>
              <a:latin typeface="+mn-lt"/>
            </a:endParaRPr>
          </a:p>
        </p:txBody>
      </p:sp>
      <p:pic>
        <p:nvPicPr>
          <p:cNvPr id="4" name="Picture 3">
            <a:extLst>
              <a:ext uri="{FF2B5EF4-FFF2-40B4-BE49-F238E27FC236}">
                <a16:creationId xmlns:a16="http://schemas.microsoft.com/office/drawing/2014/main" id="{77D88D68-57EC-43F5-B18B-43034D8F3394}"/>
              </a:ext>
            </a:extLst>
          </p:cNvPr>
          <p:cNvPicPr>
            <a:picLocks noChangeAspect="1"/>
          </p:cNvPicPr>
          <p:nvPr/>
        </p:nvPicPr>
        <p:blipFill>
          <a:blip r:embed="rId2"/>
          <a:stretch>
            <a:fillRect/>
          </a:stretch>
        </p:blipFill>
        <p:spPr>
          <a:xfrm>
            <a:off x="9177855" y="346431"/>
            <a:ext cx="2571750" cy="1781175"/>
          </a:xfrm>
          <a:prstGeom prst="rect">
            <a:avLst/>
          </a:prstGeom>
        </p:spPr>
      </p:pic>
    </p:spTree>
    <p:extLst>
      <p:ext uri="{BB962C8B-B14F-4D97-AF65-F5344CB8AC3E}">
        <p14:creationId xmlns:p14="http://schemas.microsoft.com/office/powerpoint/2010/main" val="641178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DB9B8-6140-440C-8A0A-96CF97ABEB06}"/>
              </a:ext>
            </a:extLst>
          </p:cNvPr>
          <p:cNvSpPr>
            <a:spLocks noGrp="1"/>
          </p:cNvSpPr>
          <p:nvPr>
            <p:ph type="title"/>
          </p:nvPr>
        </p:nvSpPr>
        <p:spPr>
          <a:xfrm>
            <a:off x="585216" y="606494"/>
            <a:ext cx="11018520" cy="853775"/>
          </a:xfrm>
        </p:spPr>
        <p:txBody>
          <a:bodyPr vert="horz" lIns="91440" tIns="45720" rIns="91440" bIns="45720" rtlCol="0" anchor="b">
            <a:normAutofit/>
          </a:bodyPr>
          <a:lstStyle/>
          <a:p>
            <a:r>
              <a:rPr lang="en-US" sz="4000" dirty="0">
                <a:solidFill>
                  <a:schemeClr val="tx1"/>
                </a:solidFill>
                <a:latin typeface="+mj-lt"/>
              </a:rPr>
              <a:t>Admission Agreement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205FAE-840A-4E07-9923-93E579A1B6BB}"/>
              </a:ext>
            </a:extLst>
          </p:cNvPr>
          <p:cNvSpPr>
            <a:spLocks noGrp="1"/>
          </p:cNvSpPr>
          <p:nvPr>
            <p:ph idx="1"/>
          </p:nvPr>
        </p:nvSpPr>
        <p:spPr>
          <a:xfrm>
            <a:off x="572493" y="1921107"/>
            <a:ext cx="6713552" cy="4343245"/>
          </a:xfrm>
        </p:spPr>
        <p:txBody>
          <a:bodyPr vert="horz" lIns="91440" tIns="45720" rIns="91440" bIns="45720" rtlCol="0" anchor="t">
            <a:noAutofit/>
          </a:bodyPr>
          <a:lstStyle/>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Each program must have an admission agreement.</a:t>
            </a:r>
          </a:p>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The admission agreement must be signed on entry by the client or an authorized representative, and program representative.</a:t>
            </a:r>
          </a:p>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The agreement must describe the </a:t>
            </a:r>
          </a:p>
          <a:p>
            <a:pPr lvl="1">
              <a:lnSpc>
                <a:spcPct val="100000"/>
              </a:lnSpc>
              <a:spcBef>
                <a:spcPts val="0"/>
              </a:spcBef>
              <a:buFont typeface="Arial" panose="020B0604020202020204" pitchFamily="34" charset="0"/>
              <a:buChar char="•"/>
            </a:pPr>
            <a:r>
              <a:rPr lang="en-US" sz="2000" i="0" dirty="0">
                <a:solidFill>
                  <a:schemeClr val="tx1"/>
                </a:solidFill>
                <a:latin typeface="+mn-lt"/>
              </a:rPr>
              <a:t>Services to be provided  </a:t>
            </a:r>
          </a:p>
          <a:p>
            <a:pPr lvl="1">
              <a:lnSpc>
                <a:spcPct val="100000"/>
              </a:lnSpc>
              <a:spcBef>
                <a:spcPts val="0"/>
              </a:spcBef>
              <a:buFont typeface="Arial" panose="020B0604020202020204" pitchFamily="34" charset="0"/>
              <a:buChar char="•"/>
            </a:pPr>
            <a:r>
              <a:rPr lang="en-US" sz="2000" i="0" dirty="0">
                <a:solidFill>
                  <a:schemeClr val="tx1"/>
                </a:solidFill>
                <a:latin typeface="+mn-lt"/>
              </a:rPr>
              <a:t>Expectations and rights of the client regarding house rules</a:t>
            </a:r>
          </a:p>
          <a:p>
            <a:pPr lvl="1">
              <a:lnSpc>
                <a:spcPct val="100000"/>
              </a:lnSpc>
              <a:spcBef>
                <a:spcPts val="0"/>
              </a:spcBef>
              <a:buFont typeface="Arial" panose="020B0604020202020204" pitchFamily="34" charset="0"/>
              <a:buChar char="•"/>
            </a:pPr>
            <a:r>
              <a:rPr lang="en-US" sz="2000" i="0" dirty="0">
                <a:solidFill>
                  <a:schemeClr val="tx1"/>
                </a:solidFill>
                <a:latin typeface="+mn-lt"/>
              </a:rPr>
              <a:t>Expectations of client involvement in the program</a:t>
            </a:r>
          </a:p>
          <a:p>
            <a:pPr lvl="1">
              <a:lnSpc>
                <a:spcPct val="100000"/>
              </a:lnSpc>
              <a:spcBef>
                <a:spcPts val="0"/>
              </a:spcBef>
              <a:buFont typeface="Arial" panose="020B0604020202020204" pitchFamily="34" charset="0"/>
              <a:buChar char="•"/>
            </a:pPr>
            <a:r>
              <a:rPr lang="en-US" sz="2000" i="0" dirty="0">
                <a:solidFill>
                  <a:schemeClr val="tx1"/>
                </a:solidFill>
                <a:latin typeface="+mn-lt"/>
              </a:rPr>
              <a:t>Program fees </a:t>
            </a:r>
          </a:p>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The client must receive a copy of the signed admission agreement.</a:t>
            </a:r>
          </a:p>
        </p:txBody>
      </p:sp>
      <p:pic>
        <p:nvPicPr>
          <p:cNvPr id="4" name="Picture 3">
            <a:extLst>
              <a:ext uri="{FF2B5EF4-FFF2-40B4-BE49-F238E27FC236}">
                <a16:creationId xmlns:a16="http://schemas.microsoft.com/office/drawing/2014/main" id="{86E8759D-789C-40E2-9830-D5159943A0E9}"/>
              </a:ext>
            </a:extLst>
          </p:cNvPr>
          <p:cNvPicPr>
            <a:picLocks noChangeAspect="1"/>
          </p:cNvPicPr>
          <p:nvPr/>
        </p:nvPicPr>
        <p:blipFill rotWithShape="1">
          <a:blip r:embed="rId2"/>
          <a:srcRect l="6654" r="6881" b="8419"/>
          <a:stretch/>
        </p:blipFill>
        <p:spPr>
          <a:xfrm>
            <a:off x="7678443" y="2066763"/>
            <a:ext cx="3941064" cy="3751561"/>
          </a:xfrm>
          <a:prstGeom prst="rect">
            <a:avLst/>
          </a:prstGeom>
        </p:spPr>
      </p:pic>
    </p:spTree>
    <p:extLst>
      <p:ext uri="{BB962C8B-B14F-4D97-AF65-F5344CB8AC3E}">
        <p14:creationId xmlns:p14="http://schemas.microsoft.com/office/powerpoint/2010/main" val="436085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E46FD7-0733-4921-8147-F3440C6084BE}"/>
              </a:ext>
            </a:extLst>
          </p:cNvPr>
          <p:cNvSpPr>
            <a:spLocks noGrp="1"/>
          </p:cNvSpPr>
          <p:nvPr>
            <p:ph idx="1"/>
          </p:nvPr>
        </p:nvSpPr>
        <p:spPr>
          <a:xfrm>
            <a:off x="1056023" y="1366134"/>
            <a:ext cx="9589230" cy="4526486"/>
          </a:xfrm>
        </p:spPr>
        <p:txBody>
          <a:bodyPr vert="horz" lIns="91440" tIns="45720" rIns="91440" bIns="45720" rtlCol="0">
            <a:noAutofit/>
          </a:bodyPr>
          <a:lstStyle/>
          <a:p>
            <a:pPr lvl="0" indent="-228600">
              <a:lnSpc>
                <a:spcPct val="100000"/>
              </a:lnSpc>
              <a:spcAft>
                <a:spcPts val="600"/>
              </a:spcAft>
              <a:buFont typeface="Arial" panose="020B0604020202020204" pitchFamily="34" charset="0"/>
              <a:buChar char="•"/>
            </a:pPr>
            <a:r>
              <a:rPr lang="en-US" sz="2000" dirty="0">
                <a:solidFill>
                  <a:schemeClr val="tx1"/>
                </a:solidFill>
                <a:latin typeface="+mn-lt"/>
              </a:rPr>
              <a:t>Admission and discharge criteria of all programs must be written and consistent with program goals.</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program's exclusionary criteria must also be written and clearly defined.</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program must have written policies and procedures for orienting new clients to the service.</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range of services provided must be discussed prior to admission with the prospective client or an authorized representative so that the program's services are clearly understood.</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A written discharge summary must be prepared by staff and client, which includes an outline of services provided, goals accomplished, reason and plan for discharge, and referral follow-up plans.</a:t>
            </a:r>
          </a:p>
          <a:p>
            <a:pPr indent="-228600">
              <a:lnSpc>
                <a:spcPct val="100000"/>
              </a:lnSpc>
              <a:spcAft>
                <a:spcPts val="600"/>
              </a:spcAft>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D54167E9-00AD-4B64-9ECB-F595BDBBB9D4}"/>
              </a:ext>
            </a:extLst>
          </p:cNvPr>
          <p:cNvSpPr>
            <a:spLocks noGrp="1"/>
          </p:cNvSpPr>
          <p:nvPr>
            <p:ph type="title"/>
          </p:nvPr>
        </p:nvSpPr>
        <p:spPr>
          <a:xfrm>
            <a:off x="712573" y="501356"/>
            <a:ext cx="5894832" cy="864778"/>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Admission/Discharge </a:t>
            </a:r>
            <a:r>
              <a:rPr lang="en-US" sz="4000" dirty="0">
                <a:solidFill>
                  <a:schemeClr val="tx1"/>
                </a:solidFill>
                <a:latin typeface="+mj-lt"/>
              </a:rPr>
              <a:t>C</a:t>
            </a:r>
            <a:r>
              <a:rPr lang="en-US" sz="4000" kern="1200" dirty="0">
                <a:solidFill>
                  <a:schemeClr val="tx1"/>
                </a:solidFill>
                <a:latin typeface="+mj-lt"/>
                <a:ea typeface="+mj-ea"/>
                <a:cs typeface="+mj-cs"/>
              </a:rPr>
              <a:t>riteria</a:t>
            </a:r>
          </a:p>
        </p:txBody>
      </p:sp>
    </p:spTree>
    <p:extLst>
      <p:ext uri="{BB962C8B-B14F-4D97-AF65-F5344CB8AC3E}">
        <p14:creationId xmlns:p14="http://schemas.microsoft.com/office/powerpoint/2010/main" val="1281188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C94B-2385-471D-997E-6F27BF9795C5}"/>
              </a:ext>
            </a:extLst>
          </p:cNvPr>
          <p:cNvSpPr>
            <a:spLocks noGrp="1"/>
          </p:cNvSpPr>
          <p:nvPr>
            <p:ph type="title"/>
          </p:nvPr>
        </p:nvSpPr>
        <p:spPr>
          <a:xfrm>
            <a:off x="838200" y="265925"/>
            <a:ext cx="10515600" cy="854075"/>
          </a:xfrm>
        </p:spPr>
        <p:txBody>
          <a:bodyPr>
            <a:normAutofit/>
          </a:bodyPr>
          <a:lstStyle/>
          <a:p>
            <a:r>
              <a:rPr lang="en-US" sz="3600" dirty="0">
                <a:latin typeface="+mj-lt"/>
              </a:rPr>
              <a:t>Documentation Training Requirements</a:t>
            </a:r>
          </a:p>
        </p:txBody>
      </p:sp>
      <p:sp>
        <p:nvSpPr>
          <p:cNvPr id="4" name="Content Placeholder 3">
            <a:extLst>
              <a:ext uri="{FF2B5EF4-FFF2-40B4-BE49-F238E27FC236}">
                <a16:creationId xmlns:a16="http://schemas.microsoft.com/office/drawing/2014/main" id="{0F79BCB4-11E2-4F0F-A133-F5ABB7C290EF}"/>
              </a:ext>
            </a:extLst>
          </p:cNvPr>
          <p:cNvSpPr>
            <a:spLocks noGrp="1"/>
          </p:cNvSpPr>
          <p:nvPr>
            <p:ph sz="half" idx="4294967295"/>
          </p:nvPr>
        </p:nvSpPr>
        <p:spPr>
          <a:xfrm>
            <a:off x="7765576" y="2367989"/>
            <a:ext cx="3985146" cy="3070225"/>
          </a:xfrm>
          <a:ln>
            <a:solidFill>
              <a:srgbClr val="25B781"/>
            </a:solidFill>
          </a:ln>
        </p:spPr>
        <p:txBody>
          <a:bodyPr>
            <a:normAutofit fontScale="62500" lnSpcReduction="20000"/>
          </a:bodyPr>
          <a:lstStyle/>
          <a:p>
            <a:pPr marL="182880" lvl="2" indent="0">
              <a:buNone/>
            </a:pPr>
            <a:endParaRPr lang="en-US" sz="2900" b="1" dirty="0">
              <a:ea typeface="Verdana" panose="020B0604030504040204" pitchFamily="34" charset="0"/>
            </a:endParaRPr>
          </a:p>
          <a:p>
            <a:pPr marL="182880" lvl="2" indent="0">
              <a:buNone/>
            </a:pPr>
            <a:r>
              <a:rPr lang="en-US" sz="2600" b="1" dirty="0">
                <a:ea typeface="Verdana" panose="020B0604030504040204" pitchFamily="34" charset="0"/>
              </a:rPr>
              <a:t>Presentation Methods</a:t>
            </a:r>
          </a:p>
          <a:p>
            <a:pPr marL="0" lvl="2" indent="0">
              <a:buNone/>
            </a:pPr>
            <a:endParaRPr lang="en-US" sz="2600" dirty="0">
              <a:ea typeface="Verdana" panose="020B0604030504040204" pitchFamily="34" charset="0"/>
            </a:endParaRPr>
          </a:p>
          <a:p>
            <a:pPr marL="182880" lvl="2">
              <a:lnSpc>
                <a:spcPct val="120000"/>
              </a:lnSpc>
            </a:pPr>
            <a:r>
              <a:rPr lang="en-US" sz="2600" dirty="0">
                <a:ea typeface="Verdana" panose="020B0604030504040204" pitchFamily="34" charset="0"/>
              </a:rPr>
              <a:t>Formal classroom instruction</a:t>
            </a:r>
          </a:p>
          <a:p>
            <a:pPr marL="182880" lvl="2">
              <a:lnSpc>
                <a:spcPct val="120000"/>
              </a:lnSpc>
            </a:pPr>
            <a:r>
              <a:rPr lang="en-US" sz="2600" dirty="0">
                <a:ea typeface="Verdana" panose="020B0604030504040204" pitchFamily="34" charset="0"/>
              </a:rPr>
              <a:t>Oral presentation</a:t>
            </a:r>
          </a:p>
          <a:p>
            <a:pPr marL="182880" lvl="2">
              <a:lnSpc>
                <a:spcPct val="120000"/>
              </a:lnSpc>
            </a:pPr>
            <a:r>
              <a:rPr lang="en-US" sz="2600" dirty="0">
                <a:ea typeface="Verdana" panose="020B0604030504040204" pitchFamily="34" charset="0"/>
              </a:rPr>
              <a:t>Videotape, film, or audiovisual presentation</a:t>
            </a:r>
          </a:p>
          <a:p>
            <a:pPr marL="182880" lvl="2">
              <a:lnSpc>
                <a:spcPct val="120000"/>
              </a:lnSpc>
            </a:pPr>
            <a:r>
              <a:rPr lang="en-US" sz="2600" dirty="0">
                <a:ea typeface="Verdana" panose="020B0604030504040204" pitchFamily="34" charset="0"/>
              </a:rPr>
              <a:t>Audiotape presentation; or</a:t>
            </a:r>
          </a:p>
          <a:p>
            <a:pPr marL="182880" lvl="2">
              <a:lnSpc>
                <a:spcPct val="120000"/>
              </a:lnSpc>
            </a:pPr>
            <a:r>
              <a:rPr lang="en-US" sz="2600" dirty="0">
                <a:ea typeface="Verdana" panose="020B0604030504040204" pitchFamily="34" charset="0"/>
              </a:rPr>
              <a:t>Performing the duties, on the job, under the direct supervision of the instructor.</a:t>
            </a:r>
          </a:p>
          <a:p>
            <a:pPr marL="182880"/>
            <a:endParaRPr lang="en-US" dirty="0"/>
          </a:p>
        </p:txBody>
      </p:sp>
      <p:sp>
        <p:nvSpPr>
          <p:cNvPr id="3" name="Content Placeholder 2">
            <a:extLst>
              <a:ext uri="{FF2B5EF4-FFF2-40B4-BE49-F238E27FC236}">
                <a16:creationId xmlns:a16="http://schemas.microsoft.com/office/drawing/2014/main" id="{83E5183D-4D98-4AA0-82B7-45A13C6B2715}"/>
              </a:ext>
            </a:extLst>
          </p:cNvPr>
          <p:cNvSpPr>
            <a:spLocks noGrp="1"/>
          </p:cNvSpPr>
          <p:nvPr>
            <p:ph sz="half" idx="4294967295"/>
          </p:nvPr>
        </p:nvSpPr>
        <p:spPr>
          <a:xfrm>
            <a:off x="838199" y="2032001"/>
            <a:ext cx="6481566" cy="3877480"/>
          </a:xfrm>
        </p:spPr>
        <p:txBody>
          <a:bodyPr>
            <a:noAutofit/>
          </a:bodyPr>
          <a:lstStyle/>
          <a:p>
            <a:pPr marL="274320" lvl="2">
              <a:spcAft>
                <a:spcPts val="600"/>
              </a:spcAft>
            </a:pPr>
            <a:r>
              <a:rPr lang="en-US" dirty="0">
                <a:ea typeface="Verdana" panose="020B0604030504040204" pitchFamily="34" charset="0"/>
              </a:rPr>
              <a:t>A minimum of one hour of instruction on the development and preparation of the admission assessment.</a:t>
            </a:r>
          </a:p>
          <a:p>
            <a:pPr marL="274320" lvl="2">
              <a:spcAft>
                <a:spcPts val="600"/>
              </a:spcAft>
            </a:pPr>
            <a:r>
              <a:rPr lang="en-US" dirty="0">
                <a:ea typeface="Verdana" panose="020B0604030504040204" pitchFamily="34" charset="0"/>
              </a:rPr>
              <a:t>A minimum of one hour of instruction on the development and preparation of the treatment/care plan.</a:t>
            </a:r>
          </a:p>
          <a:p>
            <a:pPr marL="274320" lvl="2">
              <a:spcAft>
                <a:spcPts val="600"/>
              </a:spcAft>
            </a:pPr>
            <a:r>
              <a:rPr lang="en-US" dirty="0">
                <a:ea typeface="Verdana" panose="020B0604030504040204" pitchFamily="34" charset="0"/>
              </a:rPr>
              <a:t>A minimum of one hour of instruction on the development and preparation of the discharge summary.</a:t>
            </a:r>
          </a:p>
          <a:p>
            <a:pPr marL="274320" lvl="2"/>
            <a:r>
              <a:rPr lang="en-US" dirty="0">
                <a:ea typeface="Verdana" panose="020B0604030504040204" pitchFamily="34" charset="0"/>
              </a:rPr>
              <a:t>This training must include guidance regarding the expected content of documentation, methods used to prepare the document, timeframes for completion of documentation, and resources to be consulted in preparing the document.</a:t>
            </a:r>
            <a:endParaRPr lang="en-US" sz="2000" dirty="0"/>
          </a:p>
        </p:txBody>
      </p:sp>
      <p:sp>
        <p:nvSpPr>
          <p:cNvPr id="5" name="TextBox 4">
            <a:extLst>
              <a:ext uri="{FF2B5EF4-FFF2-40B4-BE49-F238E27FC236}">
                <a16:creationId xmlns:a16="http://schemas.microsoft.com/office/drawing/2014/main" id="{76F609E0-7582-406D-B08C-BF8AD29C396D}"/>
              </a:ext>
            </a:extLst>
          </p:cNvPr>
          <p:cNvSpPr txBox="1"/>
          <p:nvPr/>
        </p:nvSpPr>
        <p:spPr>
          <a:xfrm>
            <a:off x="838200" y="1068774"/>
            <a:ext cx="100492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effectLst/>
                <a:uLnTx/>
                <a:uFillTx/>
                <a:latin typeface="Calibri" panose="020F0502020204030204" pitchFamily="34" charset="0"/>
                <a:ea typeface="Verdana" panose="020B0604030504040204" pitchFamily="34" charset="0"/>
                <a:cs typeface="Calibri" panose="020F0502020204030204" pitchFamily="34" charset="0"/>
              </a:rPr>
              <a:t>The admission assessment, treatment/care plan, and discharge summary must be prepared by staff who have received training in the development and preparation of these documents.</a:t>
            </a:r>
          </a:p>
        </p:txBody>
      </p:sp>
    </p:spTree>
    <p:extLst>
      <p:ext uri="{BB962C8B-B14F-4D97-AF65-F5344CB8AC3E}">
        <p14:creationId xmlns:p14="http://schemas.microsoft.com/office/powerpoint/2010/main" val="192456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References	</a:t>
            </a:r>
          </a:p>
        </p:txBody>
      </p:sp>
      <p:sp>
        <p:nvSpPr>
          <p:cNvPr id="4" name="Subtitle 3"/>
          <p:cNvSpPr>
            <a:spLocks noGrp="1"/>
          </p:cNvSpPr>
          <p:nvPr>
            <p:ph type="subTitle" idx="1"/>
          </p:nvPr>
        </p:nvSpPr>
        <p:spPr>
          <a:xfrm>
            <a:off x="2415822" y="1734828"/>
            <a:ext cx="8678333" cy="425196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u="sng" dirty="0">
                <a:solidFill>
                  <a:schemeClr val="tx1"/>
                </a:solidFill>
                <a:latin typeface="+mj-lt"/>
                <a:hlinkClick r:id="rId2"/>
              </a:rPr>
              <a:t>BHIN-22-016 Authorization of Outpatient Specialty Mental Health Services</a:t>
            </a:r>
          </a:p>
          <a:p>
            <a:pPr indent="-228600">
              <a:lnSpc>
                <a:spcPct val="90000"/>
              </a:lnSpc>
              <a:buFont typeface="Arial" panose="020B0604020202020204" pitchFamily="34" charset="0"/>
              <a:buChar char="•"/>
            </a:pPr>
            <a:r>
              <a:rPr lang="fr-FR" sz="2000" dirty="0">
                <a:latin typeface="+mj-lt"/>
                <a:hlinkClick r:id="rId3"/>
              </a:rPr>
              <a:t>BHIN 22-019 SMHS Documentation Requirements</a:t>
            </a:r>
            <a:endParaRPr lang="en-US" sz="2000" u="sng" dirty="0">
              <a:solidFill>
                <a:schemeClr val="tx1"/>
              </a:solidFill>
              <a:latin typeface="+mj-lt"/>
              <a:hlinkClick r:id="rId2"/>
            </a:endParaRPr>
          </a:p>
          <a:p>
            <a:pPr indent="-228600">
              <a:lnSpc>
                <a:spcPct val="90000"/>
              </a:lnSpc>
              <a:buFont typeface="Arial" panose="020B0604020202020204" pitchFamily="34" charset="0"/>
              <a:buChar char="•"/>
            </a:pPr>
            <a:r>
              <a:rPr lang="en-US" sz="2000" u="sng" dirty="0">
                <a:solidFill>
                  <a:schemeClr val="tx1"/>
                </a:solidFill>
                <a:latin typeface="+mj-lt"/>
                <a:hlinkClick r:id="rId4"/>
              </a:rPr>
              <a:t>DMH Information Notice No: 01-04</a:t>
            </a:r>
            <a:endParaRPr lang="en-US" sz="2000" u="sng" dirty="0">
              <a:solidFill>
                <a:schemeClr val="tx1"/>
              </a:solidFill>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5"/>
              </a:rPr>
              <a:t>SMHS-Billing-Manual-v-1-4</a:t>
            </a:r>
            <a:endParaRPr lang="en-US" sz="2000" i="0" dirty="0">
              <a:solidFill>
                <a:schemeClr val="tx1"/>
              </a:solidFill>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6"/>
              </a:rPr>
              <a:t>CDSS Community Care Licensing Manual</a:t>
            </a:r>
            <a:endParaRPr lang="en-US" sz="2000" i="0" dirty="0">
              <a:solidFill>
                <a:schemeClr val="tx1"/>
              </a:solidFill>
              <a:latin typeface="+mj-lt"/>
            </a:endParaRPr>
          </a:p>
          <a:p>
            <a:pPr indent="-228600">
              <a:lnSpc>
                <a:spcPct val="90000"/>
              </a:lnSpc>
              <a:buFont typeface="Arial" panose="020B0604020202020204" pitchFamily="34" charset="0"/>
              <a:buChar char="•"/>
            </a:pPr>
            <a:r>
              <a:rPr lang="en-US" sz="2000" dirty="0">
                <a:latin typeface="+mj-lt"/>
                <a:hlinkClick r:id="rId7"/>
              </a:rPr>
              <a:t>BHIN 21-031 Notification of Change of Program Director</a:t>
            </a:r>
            <a:endParaRPr lang="en-US" sz="2000" dirty="0">
              <a:latin typeface="+mj-lt"/>
            </a:endParaRPr>
          </a:p>
          <a:p>
            <a:pPr indent="-228600">
              <a:lnSpc>
                <a:spcPct val="90000"/>
              </a:lnSpc>
              <a:buFont typeface="Arial" panose="020B0604020202020204" pitchFamily="34" charset="0"/>
              <a:buChar char="•"/>
            </a:pPr>
            <a:r>
              <a:rPr lang="en-US" sz="2000" dirty="0">
                <a:latin typeface="+mj-lt"/>
                <a:hlinkClick r:id="rId8"/>
              </a:rPr>
              <a:t>California Summary -- State Residential Treatment for Behavioral Health Conditions: Regulation and Policy (hhs.gov)</a:t>
            </a:r>
            <a:endParaRPr lang="en-US" sz="2000" dirty="0">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9"/>
              </a:rPr>
              <a:t>Supplement 2 to Attachment 3.1-B Rehabilitative Mental Health Services (Medically Needy)</a:t>
            </a:r>
            <a:endParaRPr lang="en-US" sz="2000" i="0" dirty="0">
              <a:solidFill>
                <a:schemeClr val="tx1"/>
              </a:solidFill>
              <a:latin typeface="+mj-lt"/>
            </a:endParaRPr>
          </a:p>
          <a:p>
            <a:pPr indent="-228600">
              <a:lnSpc>
                <a:spcPct val="90000"/>
              </a:lnSpc>
              <a:buFont typeface="Arial" panose="020B0604020202020204" pitchFamily="34" charset="0"/>
              <a:buChar char="•"/>
            </a:pPr>
            <a:endParaRPr lang="en-US" sz="1600" i="0" dirty="0">
              <a:solidFill>
                <a:schemeClr val="tx1"/>
              </a:solidFill>
              <a:latin typeface="+mn-lt"/>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43</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47684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F2C0F-AEEB-4B29-A11C-0066CF923B5B}"/>
              </a:ext>
            </a:extLst>
          </p:cNvPr>
          <p:cNvPicPr>
            <a:picLocks noChangeAspect="1"/>
          </p:cNvPicPr>
          <p:nvPr/>
        </p:nvPicPr>
        <p:blipFill>
          <a:blip r:embed="rId2"/>
          <a:stretch>
            <a:fillRect/>
          </a:stretch>
        </p:blipFill>
        <p:spPr>
          <a:xfrm>
            <a:off x="4805321" y="3429000"/>
            <a:ext cx="2581356" cy="1754492"/>
          </a:xfrm>
          <a:prstGeom prst="rect">
            <a:avLst/>
          </a:prstGeom>
        </p:spPr>
      </p:pic>
      <p:sp>
        <p:nvSpPr>
          <p:cNvPr id="3" name="Title 2">
            <a:extLst>
              <a:ext uri="{FF2B5EF4-FFF2-40B4-BE49-F238E27FC236}">
                <a16:creationId xmlns:a16="http://schemas.microsoft.com/office/drawing/2014/main" id="{14972893-2339-09B2-9A3F-5D9DBE425CCC}"/>
              </a:ext>
            </a:extLst>
          </p:cNvPr>
          <p:cNvSpPr>
            <a:spLocks noGrp="1"/>
          </p:cNvSpPr>
          <p:nvPr>
            <p:ph type="title"/>
          </p:nvPr>
        </p:nvSpPr>
        <p:spPr>
          <a:xfrm>
            <a:off x="2857499" y="2838966"/>
            <a:ext cx="6477000" cy="658020"/>
          </a:xfrm>
        </p:spPr>
        <p:txBody>
          <a:bodyPr/>
          <a:lstStyle/>
          <a:p>
            <a:r>
              <a:rPr lang="en-US" dirty="0"/>
              <a:t>For questions, contact QATA@acgov.org</a:t>
            </a:r>
          </a:p>
        </p:txBody>
      </p:sp>
    </p:spTree>
    <p:extLst>
      <p:ext uri="{BB962C8B-B14F-4D97-AF65-F5344CB8AC3E}">
        <p14:creationId xmlns:p14="http://schemas.microsoft.com/office/powerpoint/2010/main" val="10217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0ACE-9616-4112-BA7D-51E0EEC49D4E}"/>
              </a:ext>
            </a:extLst>
          </p:cNvPr>
          <p:cNvSpPr>
            <a:spLocks noGrp="1"/>
          </p:cNvSpPr>
          <p:nvPr>
            <p:ph idx="1"/>
          </p:nvPr>
        </p:nvSpPr>
        <p:spPr>
          <a:xfrm>
            <a:off x="1070869" y="2322732"/>
            <a:ext cx="8746900" cy="2503249"/>
          </a:xfrm>
        </p:spPr>
        <p:txBody>
          <a:bodyPr anchor="ctr"/>
          <a:lstStyle/>
          <a:p>
            <a:pPr>
              <a:lnSpc>
                <a:spcPct val="100000"/>
              </a:lnSpc>
            </a:pPr>
            <a:r>
              <a:rPr lang="en-US" sz="2000" dirty="0">
                <a:solidFill>
                  <a:schemeClr val="tx1"/>
                </a:solidFill>
                <a:latin typeface="+mn-lt"/>
              </a:rPr>
              <a:t>The Department of Health Care Services </a:t>
            </a:r>
            <a:r>
              <a:rPr lang="en-US" sz="2000" dirty="0">
                <a:latin typeface="+mn-lt"/>
                <a:hlinkClick r:id="rId2"/>
              </a:rPr>
              <a:t>BHIN 22-016 </a:t>
            </a:r>
            <a:r>
              <a:rPr lang="en-US" sz="2000" dirty="0">
                <a:solidFill>
                  <a:schemeClr val="tx1"/>
                </a:solidFill>
                <a:latin typeface="+mn-lt"/>
              </a:rPr>
              <a:t>states that Mental Health Plans must utilize referral and/or concurrent review and authorization for all Crisis Residential Treatment Services (CRTS) and Adult Residential Treatment Services (ARTS).</a:t>
            </a:r>
          </a:p>
          <a:p>
            <a:pPr indent="0">
              <a:lnSpc>
                <a:spcPct val="100000"/>
              </a:lnSpc>
              <a:buNone/>
            </a:pPr>
            <a:endParaRPr lang="en-US" sz="2000" dirty="0">
              <a:solidFill>
                <a:schemeClr val="tx1"/>
              </a:solidFill>
              <a:latin typeface="+mn-lt"/>
            </a:endParaRPr>
          </a:p>
          <a:p>
            <a:pPr lvl="0">
              <a:lnSpc>
                <a:spcPct val="100000"/>
              </a:lnSpc>
            </a:pPr>
            <a:r>
              <a:rPr lang="en-US" sz="2000" dirty="0">
                <a:solidFill>
                  <a:schemeClr val="tx1"/>
                </a:solidFill>
                <a:latin typeface="+mn-lt"/>
              </a:rPr>
              <a:t>This Information Notice further states that Mental Health Plans may not require prior authorization.</a:t>
            </a:r>
          </a:p>
        </p:txBody>
      </p:sp>
      <p:sp>
        <p:nvSpPr>
          <p:cNvPr id="2" name="Title 1">
            <a:extLst>
              <a:ext uri="{FF2B5EF4-FFF2-40B4-BE49-F238E27FC236}">
                <a16:creationId xmlns:a16="http://schemas.microsoft.com/office/drawing/2014/main" id="{D06147B9-F3DA-4571-BD5B-F45707AFBC8B}"/>
              </a:ext>
            </a:extLst>
          </p:cNvPr>
          <p:cNvSpPr>
            <a:spLocks noGrp="1"/>
          </p:cNvSpPr>
          <p:nvPr>
            <p:ph type="title"/>
          </p:nvPr>
        </p:nvSpPr>
        <p:spPr>
          <a:xfrm>
            <a:off x="605647" y="781141"/>
            <a:ext cx="5894832" cy="864778"/>
          </a:xfrm>
        </p:spPr>
        <p:txBody>
          <a:bodyPr>
            <a:noAutofit/>
          </a:bodyPr>
          <a:lstStyle/>
          <a:p>
            <a:r>
              <a:rPr lang="en-US" sz="3600" dirty="0">
                <a:solidFill>
                  <a:schemeClr val="tx1"/>
                </a:solidFill>
                <a:latin typeface="+mj-lt"/>
              </a:rPr>
              <a:t>Authorization</a:t>
            </a:r>
          </a:p>
        </p:txBody>
      </p:sp>
      <p:pic>
        <p:nvPicPr>
          <p:cNvPr id="4" name="Picture 3">
            <a:extLst>
              <a:ext uri="{FF2B5EF4-FFF2-40B4-BE49-F238E27FC236}">
                <a16:creationId xmlns:a16="http://schemas.microsoft.com/office/drawing/2014/main" id="{A4412D61-F153-4FEC-B5C8-24ED4549867F}"/>
              </a:ext>
            </a:extLst>
          </p:cNvPr>
          <p:cNvPicPr>
            <a:picLocks noChangeAspect="1"/>
          </p:cNvPicPr>
          <p:nvPr/>
        </p:nvPicPr>
        <p:blipFill>
          <a:blip r:embed="rId3"/>
          <a:stretch>
            <a:fillRect/>
          </a:stretch>
        </p:blipFill>
        <p:spPr>
          <a:xfrm>
            <a:off x="8761082" y="228951"/>
            <a:ext cx="2619375" cy="1743075"/>
          </a:xfrm>
          <a:prstGeom prst="rect">
            <a:avLst/>
          </a:prstGeom>
        </p:spPr>
      </p:pic>
    </p:spTree>
    <p:extLst>
      <p:ext uri="{BB962C8B-B14F-4D97-AF65-F5344CB8AC3E}">
        <p14:creationId xmlns:p14="http://schemas.microsoft.com/office/powerpoint/2010/main" val="15711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6A43C-CD64-1B23-4390-30D44E8EFCAD}"/>
              </a:ext>
            </a:extLst>
          </p:cNvPr>
          <p:cNvSpPr>
            <a:spLocks noGrp="1"/>
          </p:cNvSpPr>
          <p:nvPr>
            <p:ph type="ctrTitle"/>
          </p:nvPr>
        </p:nvSpPr>
        <p:spPr>
          <a:xfrm>
            <a:off x="697493" y="685286"/>
            <a:ext cx="7307943" cy="590931"/>
          </a:xfrm>
        </p:spPr>
        <p:txBody>
          <a:bodyPr/>
          <a:lstStyle/>
          <a:p>
            <a:r>
              <a:rPr lang="en-US" sz="3600" dirty="0">
                <a:solidFill>
                  <a:schemeClr val="tx1"/>
                </a:solidFill>
                <a:latin typeface="+mj-lt"/>
              </a:rPr>
              <a:t>Authorization: MHP Referral</a:t>
            </a:r>
          </a:p>
        </p:txBody>
      </p:sp>
      <p:sp>
        <p:nvSpPr>
          <p:cNvPr id="4" name="Subtitle 3">
            <a:extLst>
              <a:ext uri="{FF2B5EF4-FFF2-40B4-BE49-F238E27FC236}">
                <a16:creationId xmlns:a16="http://schemas.microsoft.com/office/drawing/2014/main" id="{84BC0877-52BD-B4DE-74DA-BE410C6D24B3}"/>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1773E9C1-5774-4F89-A229-DA0B8DF715CF}"/>
              </a:ext>
            </a:extLst>
          </p:cNvPr>
          <p:cNvSpPr>
            <a:spLocks noGrp="1"/>
          </p:cNvSpPr>
          <p:nvPr>
            <p:ph type="sldNum" sz="quarter" idx="12"/>
          </p:nvPr>
        </p:nvSpPr>
        <p:spPr/>
        <p:txBody>
          <a:bodyPr/>
          <a:lstStyle/>
          <a:p>
            <a:fld id="{6E9F442E-095D-414B-A3C1-4D7C903EC540}" type="slidenum">
              <a:rPr lang="uk-UA" smtClean="0"/>
              <a:pPr/>
              <a:t>6</a:t>
            </a:fld>
            <a:endParaRPr lang="uk-UA" dirty="0"/>
          </a:p>
        </p:txBody>
      </p:sp>
      <p:pic>
        <p:nvPicPr>
          <p:cNvPr id="5" name="Picture 4">
            <a:extLst>
              <a:ext uri="{FF2B5EF4-FFF2-40B4-BE49-F238E27FC236}">
                <a16:creationId xmlns:a16="http://schemas.microsoft.com/office/drawing/2014/main" id="{9457E1C6-A889-4E3F-AD84-45150D0A7284}"/>
              </a:ext>
            </a:extLst>
          </p:cNvPr>
          <p:cNvPicPr>
            <a:picLocks noChangeAspect="1"/>
          </p:cNvPicPr>
          <p:nvPr/>
        </p:nvPicPr>
        <p:blipFill>
          <a:blip r:embed="rId2"/>
          <a:stretch>
            <a:fillRect/>
          </a:stretch>
        </p:blipFill>
        <p:spPr>
          <a:xfrm>
            <a:off x="496438" y="1821296"/>
            <a:ext cx="10993384" cy="2705478"/>
          </a:xfrm>
          <a:prstGeom prst="rect">
            <a:avLst/>
          </a:prstGeom>
        </p:spPr>
      </p:pic>
      <p:sp>
        <p:nvSpPr>
          <p:cNvPr id="7" name="Rectangle 6">
            <a:extLst>
              <a:ext uri="{FF2B5EF4-FFF2-40B4-BE49-F238E27FC236}">
                <a16:creationId xmlns:a16="http://schemas.microsoft.com/office/drawing/2014/main" id="{BA70D80C-4EE3-483F-B8A4-0F83AECE6350}"/>
              </a:ext>
            </a:extLst>
          </p:cNvPr>
          <p:cNvSpPr/>
          <p:nvPr/>
        </p:nvSpPr>
        <p:spPr>
          <a:xfrm>
            <a:off x="1222159" y="4956662"/>
            <a:ext cx="9747682" cy="369332"/>
          </a:xfrm>
          <a:prstGeom prst="rect">
            <a:avLst/>
          </a:prstGeom>
        </p:spPr>
        <p:txBody>
          <a:bodyPr wrap="square">
            <a:spAutoFit/>
          </a:bodyPr>
          <a:lstStyle/>
          <a:p>
            <a:r>
              <a:rPr lang="en-US" b="1" dirty="0"/>
              <a:t>NOTE</a:t>
            </a:r>
            <a:r>
              <a:rPr lang="en-US" dirty="0"/>
              <a:t>: This is not a current ACBH process, however, it will be implemented in the future. </a:t>
            </a:r>
          </a:p>
        </p:txBody>
      </p:sp>
    </p:spTree>
    <p:extLst>
      <p:ext uri="{BB962C8B-B14F-4D97-AF65-F5344CB8AC3E}">
        <p14:creationId xmlns:p14="http://schemas.microsoft.com/office/powerpoint/2010/main" val="321767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E89B9-A7E1-3DC3-AC00-96B52BECD5BF}"/>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
        <p:nvSpPr>
          <p:cNvPr id="6" name="Title 2">
            <a:extLst>
              <a:ext uri="{FF2B5EF4-FFF2-40B4-BE49-F238E27FC236}">
                <a16:creationId xmlns:a16="http://schemas.microsoft.com/office/drawing/2014/main" id="{CD324D2F-605B-2380-2C36-DB971B667F6A}"/>
              </a:ext>
            </a:extLst>
          </p:cNvPr>
          <p:cNvSpPr txBox="1">
            <a:spLocks/>
          </p:cNvSpPr>
          <p:nvPr/>
        </p:nvSpPr>
        <p:spPr>
          <a:xfrm>
            <a:off x="697493" y="685286"/>
            <a:ext cx="7307943" cy="590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a:lstStyle>
          <a:p>
            <a:r>
              <a:rPr lang="en-US" sz="3600" dirty="0">
                <a:latin typeface="+mj-lt"/>
              </a:rPr>
              <a:t>Authorization: CRT Provider Admission</a:t>
            </a:r>
          </a:p>
        </p:txBody>
      </p:sp>
      <p:pic>
        <p:nvPicPr>
          <p:cNvPr id="3" name="Picture 2" descr="Diagram, text&#10;&#10;Description automatically generated">
            <a:extLst>
              <a:ext uri="{FF2B5EF4-FFF2-40B4-BE49-F238E27FC236}">
                <a16:creationId xmlns:a16="http://schemas.microsoft.com/office/drawing/2014/main" id="{035FD4C6-4FE5-1D21-A0FA-63D403F0583F}"/>
              </a:ext>
            </a:extLst>
          </p:cNvPr>
          <p:cNvPicPr>
            <a:picLocks noChangeAspect="1"/>
          </p:cNvPicPr>
          <p:nvPr/>
        </p:nvPicPr>
        <p:blipFill>
          <a:blip r:embed="rId2"/>
          <a:stretch>
            <a:fillRect/>
          </a:stretch>
        </p:blipFill>
        <p:spPr>
          <a:xfrm>
            <a:off x="1159326" y="2225615"/>
            <a:ext cx="10121072" cy="2467155"/>
          </a:xfrm>
          <a:prstGeom prst="rect">
            <a:avLst/>
          </a:prstGeom>
        </p:spPr>
      </p:pic>
    </p:spTree>
    <p:extLst>
      <p:ext uri="{BB962C8B-B14F-4D97-AF65-F5344CB8AC3E}">
        <p14:creationId xmlns:p14="http://schemas.microsoft.com/office/powerpoint/2010/main" val="37587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0C606F4-907C-EE59-B118-2EED377C72E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Initial Authorization</a:t>
            </a:r>
          </a:p>
        </p:txBody>
      </p:sp>
      <p:sp>
        <p:nvSpPr>
          <p:cNvPr id="2" name="Slide Number Placeholder 1">
            <a:extLst>
              <a:ext uri="{FF2B5EF4-FFF2-40B4-BE49-F238E27FC236}">
                <a16:creationId xmlns:a16="http://schemas.microsoft.com/office/drawing/2014/main" id="{745A5016-DE56-A474-8178-2927C4AD00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8</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029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5AF20A2-C1BC-34EE-C1B5-8BB134D1B5E5}"/>
              </a:ext>
            </a:extLst>
          </p:cNvPr>
          <p:cNvSpPr>
            <a:spLocks noGrp="1"/>
          </p:cNvSpPr>
          <p:nvPr>
            <p:ph idx="1"/>
          </p:nvPr>
        </p:nvSpPr>
        <p:spPr>
          <a:xfrm>
            <a:off x="1274618" y="1724609"/>
            <a:ext cx="8312727" cy="2827954"/>
          </a:xfrm>
        </p:spPr>
        <p:txBody>
          <a:bodyPr/>
          <a:lstStyle/>
          <a:p>
            <a:pPr marL="182880" indent="-182880">
              <a:spcAft>
                <a:spcPts val="600"/>
              </a:spcAft>
              <a:buFont typeface="Arial" panose="020B0604020202020204" pitchFamily="34" charset="0"/>
              <a:buChar char="•"/>
            </a:pPr>
            <a:r>
              <a:rPr lang="en-US" sz="2000" dirty="0">
                <a:solidFill>
                  <a:schemeClr val="tx1"/>
                </a:solidFill>
                <a:latin typeface="+mn-lt"/>
              </a:rPr>
              <a:t>There are a number of forms that are used by providers to request initial or concurrent authorizations. These include the following: </a:t>
            </a:r>
          </a:p>
          <a:p>
            <a:pPr marL="800100" lvl="1" indent="-342900" algn="l">
              <a:buFont typeface="Arial" panose="020B0604020202020204" pitchFamily="34" charset="0"/>
              <a:buChar char="•"/>
            </a:pPr>
            <a:r>
              <a:rPr lang="en-US" sz="2000" i="0" dirty="0">
                <a:solidFill>
                  <a:schemeClr val="tx1"/>
                </a:solidFill>
                <a:latin typeface="+mn-lt"/>
              </a:rPr>
              <a:t>Admission Notification/Service Authorization Request (SAR)</a:t>
            </a:r>
          </a:p>
          <a:p>
            <a:pPr marL="800100" lvl="1" indent="-342900" algn="l">
              <a:buFont typeface="Arial" panose="020B0604020202020204" pitchFamily="34" charset="0"/>
              <a:buChar char="•"/>
            </a:pPr>
            <a:r>
              <a:rPr lang="en-US" sz="2000" i="0" dirty="0">
                <a:solidFill>
                  <a:schemeClr val="tx1"/>
                </a:solidFill>
                <a:latin typeface="+mn-lt"/>
              </a:rPr>
              <a:t>Level of Care Determination tool</a:t>
            </a:r>
          </a:p>
          <a:p>
            <a:pPr marL="800100" lvl="1" indent="-342900" algn="l">
              <a:spcAft>
                <a:spcPts val="600"/>
              </a:spcAft>
              <a:buFont typeface="Arial" panose="020B0604020202020204" pitchFamily="34" charset="0"/>
              <a:buChar char="•"/>
            </a:pPr>
            <a:r>
              <a:rPr lang="en-US" sz="2000" i="0" dirty="0">
                <a:solidFill>
                  <a:schemeClr val="tx1"/>
                </a:solidFill>
                <a:latin typeface="+mn-lt"/>
              </a:rPr>
              <a:t>Completed referral form</a:t>
            </a:r>
          </a:p>
          <a:p>
            <a:pPr marL="182880" indent="-182880">
              <a:buFont typeface="Arial" panose="020B0604020202020204" pitchFamily="34" charset="0"/>
              <a:buChar char="•"/>
            </a:pPr>
            <a:r>
              <a:rPr lang="en-US" sz="2000" dirty="0">
                <a:solidFill>
                  <a:schemeClr val="tx1"/>
                </a:solidFill>
                <a:latin typeface="+mn-lt"/>
              </a:rPr>
              <a:t>Additionally, the MHP uses the Authorization Decision Form to render an authorization decision</a:t>
            </a:r>
          </a:p>
          <a:p>
            <a:pPr marL="108000" indent="0">
              <a:buNone/>
            </a:pPr>
            <a:endParaRPr lang="en-US" dirty="0"/>
          </a:p>
        </p:txBody>
      </p:sp>
      <p:sp>
        <p:nvSpPr>
          <p:cNvPr id="2" name="Slide Number Placeholder 1">
            <a:extLst>
              <a:ext uri="{FF2B5EF4-FFF2-40B4-BE49-F238E27FC236}">
                <a16:creationId xmlns:a16="http://schemas.microsoft.com/office/drawing/2014/main" id="{1A806E2B-4EE9-B8AA-A832-9FD2C7458E68}"/>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3" name="Title 3">
            <a:extLst>
              <a:ext uri="{FF2B5EF4-FFF2-40B4-BE49-F238E27FC236}">
                <a16:creationId xmlns:a16="http://schemas.microsoft.com/office/drawing/2014/main" id="{499932C9-3F8A-9582-5E0C-6EF51C86E89B}"/>
              </a:ext>
            </a:extLst>
          </p:cNvPr>
          <p:cNvSpPr txBox="1">
            <a:spLocks/>
          </p:cNvSpPr>
          <p:nvPr/>
        </p:nvSpPr>
        <p:spPr>
          <a:xfrm>
            <a:off x="948668" y="428568"/>
            <a:ext cx="5894832" cy="864778"/>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r>
              <a:rPr lang="en-US" sz="3600" dirty="0">
                <a:solidFill>
                  <a:schemeClr val="tx1"/>
                </a:solidFill>
                <a:latin typeface="+mj-lt"/>
              </a:rPr>
              <a:t>Requesting Initial Authorization</a:t>
            </a:r>
          </a:p>
        </p:txBody>
      </p:sp>
    </p:spTree>
    <p:extLst>
      <p:ext uri="{BB962C8B-B14F-4D97-AF65-F5344CB8AC3E}">
        <p14:creationId xmlns:p14="http://schemas.microsoft.com/office/powerpoint/2010/main" val="4215224236"/>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TotalTime>
  <Words>3648</Words>
  <Application>Microsoft Office PowerPoint</Application>
  <PresentationFormat>Widescreen</PresentationFormat>
  <Paragraphs>283</Paragraphs>
  <Slides>44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Fira Sans Condensed</vt:lpstr>
      <vt:lpstr>Georgia</vt:lpstr>
      <vt:lpstr>verdana</vt:lpstr>
      <vt:lpstr>verdana</vt:lpstr>
      <vt:lpstr>ACHBCS Slide Theme</vt:lpstr>
      <vt:lpstr>ACBH SMHS Crisis Residential Treatment Authorization and Documentation Requirements Specialty Mental Health Services</vt:lpstr>
      <vt:lpstr>Crisis Residential Treatment (CRT)</vt:lpstr>
      <vt:lpstr>CRT Services</vt:lpstr>
      <vt:lpstr>CRT Service components </vt:lpstr>
      <vt:lpstr>Authorization</vt:lpstr>
      <vt:lpstr>Authorization: MHP Referral</vt:lpstr>
      <vt:lpstr>PowerPoint Presentation</vt:lpstr>
      <vt:lpstr>Initial Authorization</vt:lpstr>
      <vt:lpstr>PowerPoint Presentation</vt:lpstr>
      <vt:lpstr>Admission Notification/Service Authorization Request (SAR)</vt:lpstr>
      <vt:lpstr>Level of Care Determination Tool</vt:lpstr>
      <vt:lpstr>ACBH Review</vt:lpstr>
      <vt:lpstr>SMHS Access Criteria</vt:lpstr>
      <vt:lpstr>SMHS Access Criteria</vt:lpstr>
      <vt:lpstr>Medical Necessity Criteria</vt:lpstr>
      <vt:lpstr>Medical Necessity Criteria for Residential Services</vt:lpstr>
      <vt:lpstr>Continuation Authorization</vt:lpstr>
      <vt:lpstr>PowerPoint Presentation</vt:lpstr>
      <vt:lpstr>Medical Necessity Criteria for Continued Residential Services</vt:lpstr>
      <vt:lpstr>Medical Necessity Criteria for Continued Residential Services (Cont’d)</vt:lpstr>
      <vt:lpstr>Discharge </vt:lpstr>
      <vt:lpstr>Medical Necessity Discharge Criteria</vt:lpstr>
      <vt:lpstr>ACBH Documentation Requirement Timelines for Authorization</vt:lpstr>
      <vt:lpstr>Documentation Standards</vt:lpstr>
      <vt:lpstr>Documents Required During ACBH and DHCS Chart Audits</vt:lpstr>
      <vt:lpstr>Assessment </vt:lpstr>
      <vt:lpstr>Problem List</vt:lpstr>
      <vt:lpstr>Progress Notes</vt:lpstr>
      <vt:lpstr>Discharge Notes and Summaries</vt:lpstr>
      <vt:lpstr>Discharge Note</vt:lpstr>
      <vt:lpstr>Discharge Summary</vt:lpstr>
      <vt:lpstr> Policies and Procedures</vt:lpstr>
      <vt:lpstr>Clinical Quality Review Team</vt:lpstr>
      <vt:lpstr>Community Care Licensing Requirements</vt:lpstr>
      <vt:lpstr>Client Involvement Requirements</vt:lpstr>
      <vt:lpstr>Medical Requirements</vt:lpstr>
      <vt:lpstr>Staffing Requirements</vt:lpstr>
      <vt:lpstr>Additional Staffing Requirements for Crisis Services</vt:lpstr>
      <vt:lpstr>Program Director Requirements for Crisis Services</vt:lpstr>
      <vt:lpstr>Admission Agreement</vt:lpstr>
      <vt:lpstr>Admission/Discharge Criteria</vt:lpstr>
      <vt:lpstr>Documentation Training Requirements</vt:lpstr>
      <vt:lpstr>References </vt:lpstr>
      <vt:lpstr>For questions, contact QATA@acgov.org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Kolda, Deanna ACBH</cp:lastModifiedBy>
  <cp:revision>190</cp:revision>
  <dcterms:created xsi:type="dcterms:W3CDTF">2018-09-18T06:33:21Z</dcterms:created>
  <dcterms:modified xsi:type="dcterms:W3CDTF">2023-07-13T17:49:08Z</dcterms:modified>
</cp:coreProperties>
</file>