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9"/>
  </p:notesMasterIdLst>
  <p:handoutMasterIdLst>
    <p:handoutMasterId r:id="rId20"/>
  </p:handoutMasterIdLst>
  <p:sldIdLst>
    <p:sldId id="256" r:id="rId2"/>
    <p:sldId id="269" r:id="rId3"/>
    <p:sldId id="262" r:id="rId4"/>
    <p:sldId id="264" r:id="rId5"/>
    <p:sldId id="259" r:id="rId6"/>
    <p:sldId id="260" r:id="rId7"/>
    <p:sldId id="261" r:id="rId8"/>
    <p:sldId id="267" r:id="rId9"/>
    <p:sldId id="268" r:id="rId10"/>
    <p:sldId id="270" r:id="rId11"/>
    <p:sldId id="265" r:id="rId12"/>
    <p:sldId id="266" r:id="rId13"/>
    <p:sldId id="279" r:id="rId14"/>
    <p:sldId id="272" r:id="rId15"/>
    <p:sldId id="277" r:id="rId16"/>
    <p:sldId id="278" r:id="rId17"/>
    <p:sldId id="273" r:id="rId18"/>
  </p:sldIdLst>
  <p:sldSz cx="12192000" cy="6858000"/>
  <p:notesSz cx="6985000" cy="92837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06" autoAdjust="0"/>
    <p:restoredTop sz="78836" autoAdjust="0"/>
  </p:normalViewPr>
  <p:slideViewPr>
    <p:cSldViewPr snapToGrid="0">
      <p:cViewPr varScale="1">
        <p:scale>
          <a:sx n="104" d="100"/>
          <a:sy n="104" d="100"/>
        </p:scale>
        <p:origin x="75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5797"/>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sz="quarter" idx="1"/>
          </p:nvPr>
        </p:nvSpPr>
        <p:spPr>
          <a:xfrm>
            <a:off x="3956550" y="0"/>
            <a:ext cx="3026833" cy="465797"/>
          </a:xfrm>
          <a:prstGeom prst="rect">
            <a:avLst/>
          </a:prstGeom>
        </p:spPr>
        <p:txBody>
          <a:bodyPr vert="horz" lIns="92958" tIns="46479" rIns="92958" bIns="46479" rtlCol="0"/>
          <a:lstStyle>
            <a:lvl1pPr algn="r">
              <a:defRPr sz="1200"/>
            </a:lvl1pPr>
          </a:lstStyle>
          <a:p>
            <a:fld id="{183FACBE-84CB-47AC-88AB-307B079926CE}" type="datetimeFigureOut">
              <a:rPr lang="en-US" smtClean="0"/>
              <a:t>6/26/2018</a:t>
            </a:fld>
            <a:endParaRPr lang="en-US"/>
          </a:p>
        </p:txBody>
      </p:sp>
      <p:sp>
        <p:nvSpPr>
          <p:cNvPr id="4" name="Footer Placeholder 3"/>
          <p:cNvSpPr>
            <a:spLocks noGrp="1"/>
          </p:cNvSpPr>
          <p:nvPr>
            <p:ph type="ftr" sz="quarter" idx="2"/>
          </p:nvPr>
        </p:nvSpPr>
        <p:spPr>
          <a:xfrm>
            <a:off x="0" y="8817904"/>
            <a:ext cx="3026833" cy="465796"/>
          </a:xfrm>
          <a:prstGeom prst="rect">
            <a:avLst/>
          </a:prstGeom>
        </p:spPr>
        <p:txBody>
          <a:bodyPr vert="horz" lIns="92958" tIns="46479" rIns="92958" bIns="46479" rtlCol="0" anchor="b"/>
          <a:lstStyle>
            <a:lvl1pPr algn="l">
              <a:defRPr sz="1200"/>
            </a:lvl1pPr>
          </a:lstStyle>
          <a:p>
            <a:endParaRPr lang="en-US"/>
          </a:p>
        </p:txBody>
      </p:sp>
      <p:sp>
        <p:nvSpPr>
          <p:cNvPr id="5" name="Slide Number Placeholder 4"/>
          <p:cNvSpPr>
            <a:spLocks noGrp="1"/>
          </p:cNvSpPr>
          <p:nvPr>
            <p:ph type="sldNum" sz="quarter" idx="3"/>
          </p:nvPr>
        </p:nvSpPr>
        <p:spPr>
          <a:xfrm>
            <a:off x="3956550" y="8817904"/>
            <a:ext cx="3026833" cy="465796"/>
          </a:xfrm>
          <a:prstGeom prst="rect">
            <a:avLst/>
          </a:prstGeom>
        </p:spPr>
        <p:txBody>
          <a:bodyPr vert="horz" lIns="92958" tIns="46479" rIns="92958" bIns="46479" rtlCol="0" anchor="b"/>
          <a:lstStyle>
            <a:lvl1pPr algn="r">
              <a:defRPr sz="1200"/>
            </a:lvl1pPr>
          </a:lstStyle>
          <a:p>
            <a:fld id="{F0140A3F-7F2B-471D-B245-AC4965DFC0CA}" type="slidenum">
              <a:rPr lang="en-US" smtClean="0"/>
              <a:t>‹#›</a:t>
            </a:fld>
            <a:endParaRPr lang="en-US"/>
          </a:p>
        </p:txBody>
      </p:sp>
    </p:spTree>
    <p:extLst>
      <p:ext uri="{BB962C8B-B14F-4D97-AF65-F5344CB8AC3E}">
        <p14:creationId xmlns:p14="http://schemas.microsoft.com/office/powerpoint/2010/main" val="22498328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5797"/>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idx="1"/>
          </p:nvPr>
        </p:nvSpPr>
        <p:spPr>
          <a:xfrm>
            <a:off x="3956550" y="0"/>
            <a:ext cx="3026833" cy="465797"/>
          </a:xfrm>
          <a:prstGeom prst="rect">
            <a:avLst/>
          </a:prstGeom>
        </p:spPr>
        <p:txBody>
          <a:bodyPr vert="horz" lIns="92958" tIns="46479" rIns="92958" bIns="46479" rtlCol="0"/>
          <a:lstStyle>
            <a:lvl1pPr algn="r">
              <a:defRPr sz="1200"/>
            </a:lvl1pPr>
          </a:lstStyle>
          <a:p>
            <a:fld id="{62AF587E-4788-4742-AE37-BFE3790FAA11}" type="datetimeFigureOut">
              <a:rPr lang="en-US" smtClean="0"/>
              <a:t>6/26/2018</a:t>
            </a:fld>
            <a:endParaRPr lang="en-US"/>
          </a:p>
        </p:txBody>
      </p:sp>
      <p:sp>
        <p:nvSpPr>
          <p:cNvPr id="4" name="Slide Image Placeholder 3"/>
          <p:cNvSpPr>
            <a:spLocks noGrp="1" noRot="1" noChangeAspect="1"/>
          </p:cNvSpPr>
          <p:nvPr>
            <p:ph type="sldImg" idx="2"/>
          </p:nvPr>
        </p:nvSpPr>
        <p:spPr>
          <a:xfrm>
            <a:off x="706438" y="1160463"/>
            <a:ext cx="5572125" cy="3133725"/>
          </a:xfrm>
          <a:prstGeom prst="rect">
            <a:avLst/>
          </a:prstGeom>
          <a:noFill/>
          <a:ln w="12700">
            <a:solidFill>
              <a:prstClr val="black"/>
            </a:solidFill>
          </a:ln>
        </p:spPr>
        <p:txBody>
          <a:bodyPr vert="horz" lIns="92958" tIns="46479" rIns="92958" bIns="46479" rtlCol="0" anchor="ctr"/>
          <a:lstStyle/>
          <a:p>
            <a:endParaRPr lang="en-US"/>
          </a:p>
        </p:txBody>
      </p:sp>
      <p:sp>
        <p:nvSpPr>
          <p:cNvPr id="5" name="Notes Placeholder 4"/>
          <p:cNvSpPr>
            <a:spLocks noGrp="1"/>
          </p:cNvSpPr>
          <p:nvPr>
            <p:ph type="body" sz="quarter" idx="3"/>
          </p:nvPr>
        </p:nvSpPr>
        <p:spPr>
          <a:xfrm>
            <a:off x="698500" y="4467781"/>
            <a:ext cx="5588000" cy="3655457"/>
          </a:xfrm>
          <a:prstGeom prst="rect">
            <a:avLst/>
          </a:prstGeom>
        </p:spPr>
        <p:txBody>
          <a:bodyPr vert="horz" lIns="92958" tIns="46479" rIns="92958" bIns="4647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17904"/>
            <a:ext cx="3026833" cy="465796"/>
          </a:xfrm>
          <a:prstGeom prst="rect">
            <a:avLst/>
          </a:prstGeom>
        </p:spPr>
        <p:txBody>
          <a:bodyPr vert="horz" lIns="92958" tIns="46479" rIns="92958" bIns="46479" rtlCol="0" anchor="b"/>
          <a:lstStyle>
            <a:lvl1pPr algn="l">
              <a:defRPr sz="1200"/>
            </a:lvl1pPr>
          </a:lstStyle>
          <a:p>
            <a:endParaRPr lang="en-US"/>
          </a:p>
        </p:txBody>
      </p:sp>
      <p:sp>
        <p:nvSpPr>
          <p:cNvPr id="7" name="Slide Number Placeholder 6"/>
          <p:cNvSpPr>
            <a:spLocks noGrp="1"/>
          </p:cNvSpPr>
          <p:nvPr>
            <p:ph type="sldNum" sz="quarter" idx="5"/>
          </p:nvPr>
        </p:nvSpPr>
        <p:spPr>
          <a:xfrm>
            <a:off x="3956550" y="8817904"/>
            <a:ext cx="3026833" cy="465796"/>
          </a:xfrm>
          <a:prstGeom prst="rect">
            <a:avLst/>
          </a:prstGeom>
        </p:spPr>
        <p:txBody>
          <a:bodyPr vert="horz" lIns="92958" tIns="46479" rIns="92958" bIns="46479" rtlCol="0" anchor="b"/>
          <a:lstStyle>
            <a:lvl1pPr algn="r">
              <a:defRPr sz="1200"/>
            </a:lvl1pPr>
          </a:lstStyle>
          <a:p>
            <a:fld id="{60368BA7-EB43-4321-B7DF-09C61CAC2117}" type="slidenum">
              <a:rPr lang="en-US" smtClean="0"/>
              <a:t>‹#›</a:t>
            </a:fld>
            <a:endParaRPr lang="en-US"/>
          </a:p>
        </p:txBody>
      </p:sp>
    </p:spTree>
    <p:extLst>
      <p:ext uri="{BB962C8B-B14F-4D97-AF65-F5344CB8AC3E}">
        <p14:creationId xmlns:p14="http://schemas.microsoft.com/office/powerpoint/2010/main" val="36169810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368BA7-EB43-4321-B7DF-09C61CAC2117}" type="slidenum">
              <a:rPr lang="en-US" smtClean="0"/>
              <a:t>1</a:t>
            </a:fld>
            <a:endParaRPr lang="en-US"/>
          </a:p>
        </p:txBody>
      </p:sp>
    </p:spTree>
    <p:extLst>
      <p:ext uri="{BB962C8B-B14F-4D97-AF65-F5344CB8AC3E}">
        <p14:creationId xmlns:p14="http://schemas.microsoft.com/office/powerpoint/2010/main" val="9932661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368BA7-EB43-4321-B7DF-09C61CAC2117}" type="slidenum">
              <a:rPr lang="en-US" smtClean="0"/>
              <a:t>10</a:t>
            </a:fld>
            <a:endParaRPr lang="en-US"/>
          </a:p>
        </p:txBody>
      </p:sp>
    </p:spTree>
    <p:extLst>
      <p:ext uri="{BB962C8B-B14F-4D97-AF65-F5344CB8AC3E}">
        <p14:creationId xmlns:p14="http://schemas.microsoft.com/office/powerpoint/2010/main" val="544567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368BA7-EB43-4321-B7DF-09C61CAC2117}" type="slidenum">
              <a:rPr lang="en-US" smtClean="0"/>
              <a:t>11</a:t>
            </a:fld>
            <a:endParaRPr lang="en-US"/>
          </a:p>
        </p:txBody>
      </p:sp>
    </p:spTree>
    <p:extLst>
      <p:ext uri="{BB962C8B-B14F-4D97-AF65-F5344CB8AC3E}">
        <p14:creationId xmlns:p14="http://schemas.microsoft.com/office/powerpoint/2010/main" val="40972088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368BA7-EB43-4321-B7DF-09C61CAC2117}" type="slidenum">
              <a:rPr lang="en-US" smtClean="0"/>
              <a:t>12</a:t>
            </a:fld>
            <a:endParaRPr lang="en-US"/>
          </a:p>
        </p:txBody>
      </p:sp>
    </p:spTree>
    <p:extLst>
      <p:ext uri="{BB962C8B-B14F-4D97-AF65-F5344CB8AC3E}">
        <p14:creationId xmlns:p14="http://schemas.microsoft.com/office/powerpoint/2010/main" val="4129147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368BA7-EB43-4321-B7DF-09C61CAC2117}" type="slidenum">
              <a:rPr lang="en-US" smtClean="0"/>
              <a:t>13</a:t>
            </a:fld>
            <a:endParaRPr lang="en-US"/>
          </a:p>
        </p:txBody>
      </p:sp>
    </p:spTree>
    <p:extLst>
      <p:ext uri="{BB962C8B-B14F-4D97-AF65-F5344CB8AC3E}">
        <p14:creationId xmlns:p14="http://schemas.microsoft.com/office/powerpoint/2010/main" val="19713745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579"/>
            <a:r>
              <a:rPr lang="en-US" dirty="0"/>
              <a:t>Community becomes a therapeutic agent through which patients are empowered and prepared to manage their health &amp; health care. </a:t>
            </a:r>
          </a:p>
          <a:p>
            <a:endParaRPr lang="en-US" dirty="0"/>
          </a:p>
        </p:txBody>
      </p:sp>
      <p:sp>
        <p:nvSpPr>
          <p:cNvPr id="4" name="Slide Number Placeholder 3"/>
          <p:cNvSpPr>
            <a:spLocks noGrp="1"/>
          </p:cNvSpPr>
          <p:nvPr>
            <p:ph type="sldNum" sz="quarter" idx="10"/>
          </p:nvPr>
        </p:nvSpPr>
        <p:spPr/>
        <p:txBody>
          <a:bodyPr/>
          <a:lstStyle/>
          <a:p>
            <a:fld id="{60368BA7-EB43-4321-B7DF-09C61CAC2117}" type="slidenum">
              <a:rPr lang="en-US" smtClean="0"/>
              <a:t>14</a:t>
            </a:fld>
            <a:endParaRPr lang="en-US"/>
          </a:p>
        </p:txBody>
      </p:sp>
    </p:spTree>
    <p:extLst>
      <p:ext uri="{BB962C8B-B14F-4D97-AF65-F5344CB8AC3E}">
        <p14:creationId xmlns:p14="http://schemas.microsoft.com/office/powerpoint/2010/main" val="22294913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368BA7-EB43-4321-B7DF-09C61CAC2117}" type="slidenum">
              <a:rPr lang="en-US" smtClean="0"/>
              <a:t>15</a:t>
            </a:fld>
            <a:endParaRPr lang="en-US"/>
          </a:p>
        </p:txBody>
      </p:sp>
    </p:spTree>
    <p:extLst>
      <p:ext uri="{BB962C8B-B14F-4D97-AF65-F5344CB8AC3E}">
        <p14:creationId xmlns:p14="http://schemas.microsoft.com/office/powerpoint/2010/main" val="19315338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368BA7-EB43-4321-B7DF-09C61CAC2117}" type="slidenum">
              <a:rPr lang="en-US" smtClean="0"/>
              <a:t>16</a:t>
            </a:fld>
            <a:endParaRPr lang="en-US"/>
          </a:p>
        </p:txBody>
      </p:sp>
    </p:spTree>
    <p:extLst>
      <p:ext uri="{BB962C8B-B14F-4D97-AF65-F5344CB8AC3E}">
        <p14:creationId xmlns:p14="http://schemas.microsoft.com/office/powerpoint/2010/main" val="2122826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368BA7-EB43-4321-B7DF-09C61CAC2117}" type="slidenum">
              <a:rPr lang="en-US" smtClean="0"/>
              <a:t>17</a:t>
            </a:fld>
            <a:endParaRPr lang="en-US"/>
          </a:p>
        </p:txBody>
      </p:sp>
    </p:spTree>
    <p:extLst>
      <p:ext uri="{BB962C8B-B14F-4D97-AF65-F5344CB8AC3E}">
        <p14:creationId xmlns:p14="http://schemas.microsoft.com/office/powerpoint/2010/main" val="28564285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368BA7-EB43-4321-B7DF-09C61CAC2117}" type="slidenum">
              <a:rPr lang="en-US" smtClean="0"/>
              <a:t>2</a:t>
            </a:fld>
            <a:endParaRPr lang="en-US"/>
          </a:p>
        </p:txBody>
      </p:sp>
    </p:spTree>
    <p:extLst>
      <p:ext uri="{BB962C8B-B14F-4D97-AF65-F5344CB8AC3E}">
        <p14:creationId xmlns:p14="http://schemas.microsoft.com/office/powerpoint/2010/main" val="42030541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368BA7-EB43-4321-B7DF-09C61CAC2117}" type="slidenum">
              <a:rPr lang="en-US" smtClean="0"/>
              <a:t>3</a:t>
            </a:fld>
            <a:endParaRPr lang="en-US"/>
          </a:p>
        </p:txBody>
      </p:sp>
    </p:spTree>
    <p:extLst>
      <p:ext uri="{BB962C8B-B14F-4D97-AF65-F5344CB8AC3E}">
        <p14:creationId xmlns:p14="http://schemas.microsoft.com/office/powerpoint/2010/main" val="19357547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a:t>At every access point in Alameda County, beneficiaries will be triaged for risk and for other needs for assistance to address potential barriers to successful engagement and retention in SUD services and will be advised of the benefits to which they are entitled under the DMC-ODS waiver. Initial screenings will be completed using a universal screening tool based on the ASAM dimensions (BHCS approved brief ASAM tool) by trained screening staff. </a:t>
            </a:r>
          </a:p>
          <a:p>
            <a:endParaRPr lang="en-US" dirty="0"/>
          </a:p>
        </p:txBody>
      </p:sp>
      <p:sp>
        <p:nvSpPr>
          <p:cNvPr id="4" name="Slide Number Placeholder 3"/>
          <p:cNvSpPr>
            <a:spLocks noGrp="1"/>
          </p:cNvSpPr>
          <p:nvPr>
            <p:ph type="sldNum" sz="quarter" idx="10"/>
          </p:nvPr>
        </p:nvSpPr>
        <p:spPr/>
        <p:txBody>
          <a:bodyPr/>
          <a:lstStyle/>
          <a:p>
            <a:fld id="{60368BA7-EB43-4321-B7DF-09C61CAC2117}" type="slidenum">
              <a:rPr lang="en-US" smtClean="0"/>
              <a:t>4</a:t>
            </a:fld>
            <a:endParaRPr lang="en-US"/>
          </a:p>
        </p:txBody>
      </p:sp>
    </p:spTree>
    <p:extLst>
      <p:ext uri="{BB962C8B-B14F-4D97-AF65-F5344CB8AC3E}">
        <p14:creationId xmlns:p14="http://schemas.microsoft.com/office/powerpoint/2010/main" val="16124777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579">
              <a:defRPr/>
            </a:pPr>
            <a:r>
              <a:rPr lang="en-US" dirty="0"/>
              <a:t>Access Points:   Beneficiaries can be linked to all levels of care within the DMC-ODS through the SUD Helpline.  Additional DMC-ODS access points have been developed for special populations, and include: Center Point’s Criminal Justice Case Management Program (AB109), Drug Court, and Cherry Hill Detox.  Referrals may come through a variety of community sources including, specialty mental health treatment providers, managed care plans, Emergency Rooms, Integrated Behavioral Health Coordinators at FQHCs, providers of homeless assistance/outreach, housing resource centers, Child Welfare, and Alameda County Care Connect care managers. </a:t>
            </a:r>
          </a:p>
          <a:p>
            <a:endParaRPr lang="en-US" dirty="0"/>
          </a:p>
        </p:txBody>
      </p:sp>
      <p:sp>
        <p:nvSpPr>
          <p:cNvPr id="4" name="Slide Number Placeholder 3"/>
          <p:cNvSpPr>
            <a:spLocks noGrp="1"/>
          </p:cNvSpPr>
          <p:nvPr>
            <p:ph type="sldNum" sz="quarter" idx="10"/>
          </p:nvPr>
        </p:nvSpPr>
        <p:spPr/>
        <p:txBody>
          <a:bodyPr/>
          <a:lstStyle/>
          <a:p>
            <a:fld id="{60368BA7-EB43-4321-B7DF-09C61CAC2117}" type="slidenum">
              <a:rPr lang="en-US" smtClean="0"/>
              <a:t>5</a:t>
            </a:fld>
            <a:endParaRPr lang="en-US"/>
          </a:p>
        </p:txBody>
      </p:sp>
    </p:spTree>
    <p:extLst>
      <p:ext uri="{BB962C8B-B14F-4D97-AF65-F5344CB8AC3E}">
        <p14:creationId xmlns:p14="http://schemas.microsoft.com/office/powerpoint/2010/main" val="33403560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Once beneficiary arrives at your program, there is one </a:t>
            </a:r>
            <a:r>
              <a:rPr lang="en-US"/>
              <a:t>designated coordinator</a:t>
            </a:r>
            <a:endParaRPr lang="en-US" dirty="0"/>
          </a:p>
        </p:txBody>
      </p:sp>
      <p:sp>
        <p:nvSpPr>
          <p:cNvPr id="4" name="Slide Number Placeholder 3"/>
          <p:cNvSpPr>
            <a:spLocks noGrp="1"/>
          </p:cNvSpPr>
          <p:nvPr>
            <p:ph type="sldNum" sz="quarter" idx="10"/>
          </p:nvPr>
        </p:nvSpPr>
        <p:spPr/>
        <p:txBody>
          <a:bodyPr/>
          <a:lstStyle/>
          <a:p>
            <a:fld id="{60368BA7-EB43-4321-B7DF-09C61CAC2117}" type="slidenum">
              <a:rPr lang="en-US" smtClean="0"/>
              <a:t>6</a:t>
            </a:fld>
            <a:endParaRPr lang="en-US"/>
          </a:p>
        </p:txBody>
      </p:sp>
    </p:spTree>
    <p:extLst>
      <p:ext uri="{BB962C8B-B14F-4D97-AF65-F5344CB8AC3E}">
        <p14:creationId xmlns:p14="http://schemas.microsoft.com/office/powerpoint/2010/main" val="20402605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368BA7-EB43-4321-B7DF-09C61CAC2117}" type="slidenum">
              <a:rPr lang="en-US" smtClean="0"/>
              <a:t>7</a:t>
            </a:fld>
            <a:endParaRPr lang="en-US"/>
          </a:p>
        </p:txBody>
      </p:sp>
    </p:spTree>
    <p:extLst>
      <p:ext uri="{BB962C8B-B14F-4D97-AF65-F5344CB8AC3E}">
        <p14:creationId xmlns:p14="http://schemas.microsoft.com/office/powerpoint/2010/main" val="33548452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Assessment and Treatment Plans</a:t>
            </a:r>
          </a:p>
        </p:txBody>
      </p:sp>
      <p:sp>
        <p:nvSpPr>
          <p:cNvPr id="4" name="Slide Number Placeholder 3"/>
          <p:cNvSpPr>
            <a:spLocks noGrp="1"/>
          </p:cNvSpPr>
          <p:nvPr>
            <p:ph type="sldNum" sz="quarter" idx="10"/>
          </p:nvPr>
        </p:nvSpPr>
        <p:spPr/>
        <p:txBody>
          <a:bodyPr/>
          <a:lstStyle/>
          <a:p>
            <a:fld id="{60368BA7-EB43-4321-B7DF-09C61CAC2117}" type="slidenum">
              <a:rPr lang="en-US" smtClean="0"/>
              <a:t>8</a:t>
            </a:fld>
            <a:endParaRPr lang="en-US"/>
          </a:p>
        </p:txBody>
      </p:sp>
    </p:spTree>
    <p:extLst>
      <p:ext uri="{BB962C8B-B14F-4D97-AF65-F5344CB8AC3E}">
        <p14:creationId xmlns:p14="http://schemas.microsoft.com/office/powerpoint/2010/main" val="30186054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368BA7-EB43-4321-B7DF-09C61CAC2117}" type="slidenum">
              <a:rPr lang="en-US" smtClean="0"/>
              <a:t>9</a:t>
            </a:fld>
            <a:endParaRPr lang="en-US"/>
          </a:p>
        </p:txBody>
      </p:sp>
    </p:spTree>
    <p:extLst>
      <p:ext uri="{BB962C8B-B14F-4D97-AF65-F5344CB8AC3E}">
        <p14:creationId xmlns:p14="http://schemas.microsoft.com/office/powerpoint/2010/main" val="39916649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6/26/2018</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6/26/2018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6/26/2018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6/26/2018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6/26/2018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6/26/2018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6/26/2018</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6/26/2018</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coolcatteacher.blogspot.com/2012/06/we-need-education-victory-garden-iste12.html"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impresavda.blogspot.com/2014/02/delibere-di-giunta-segnalazioni-per-le_21.html"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doceelementos.blogspot.com/2011/06/origen-proximamente.html"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www.adaptistration.com/blog/2014/06/12/enough-already/"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www.law.cornell.edu/cfr/text/42/441.303" TargetMode="External"/><Relationship Id="rId4" Type="http://schemas.openxmlformats.org/officeDocument/2006/relationships/hyperlink" Target="http://mstinsonbc.wikispaces.com/1-2+-+Wellness+Triangle"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mstinsonbc.wikispaces.com/1-2+-+Wellness+Triangl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BADB92-34ED-4285-A266-043FB7CDE932}"/>
              </a:ext>
            </a:extLst>
          </p:cNvPr>
          <p:cNvSpPr>
            <a:spLocks noGrp="1"/>
          </p:cNvSpPr>
          <p:nvPr>
            <p:ph type="ctrTitle"/>
          </p:nvPr>
        </p:nvSpPr>
        <p:spPr/>
        <p:txBody>
          <a:bodyPr/>
          <a:lstStyle/>
          <a:p>
            <a:r>
              <a:rPr lang="en-US" dirty="0"/>
              <a:t>Case management</a:t>
            </a:r>
          </a:p>
        </p:txBody>
      </p:sp>
      <p:sp>
        <p:nvSpPr>
          <p:cNvPr id="3" name="Subtitle 2">
            <a:extLst>
              <a:ext uri="{FF2B5EF4-FFF2-40B4-BE49-F238E27FC236}">
                <a16:creationId xmlns:a16="http://schemas.microsoft.com/office/drawing/2014/main" xmlns="" id="{C48200DB-A93D-4AC3-AFDB-6920895B1D3E}"/>
              </a:ext>
            </a:extLst>
          </p:cNvPr>
          <p:cNvSpPr>
            <a:spLocks noGrp="1"/>
          </p:cNvSpPr>
          <p:nvPr>
            <p:ph type="subTitle" idx="1"/>
          </p:nvPr>
        </p:nvSpPr>
        <p:spPr/>
        <p:txBody>
          <a:bodyPr/>
          <a:lstStyle/>
          <a:p>
            <a:r>
              <a:rPr lang="en-US" dirty="0"/>
              <a:t>alameda county drug </a:t>
            </a:r>
            <a:r>
              <a:rPr lang="en-US" dirty="0" err="1"/>
              <a:t>medi-cal</a:t>
            </a:r>
            <a:r>
              <a:rPr lang="en-US" dirty="0"/>
              <a:t> organized delivery system</a:t>
            </a:r>
          </a:p>
        </p:txBody>
      </p:sp>
    </p:spTree>
    <p:extLst>
      <p:ext uri="{BB962C8B-B14F-4D97-AF65-F5344CB8AC3E}">
        <p14:creationId xmlns:p14="http://schemas.microsoft.com/office/powerpoint/2010/main" val="11141866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xmlns="" id="{61CDD342-ECC7-48A3-A0EC-9D2E9E33D387}"/>
              </a:ext>
            </a:extLst>
          </p:cNvPr>
          <p:cNvPicPr>
            <a:picLocks noChangeAspect="1"/>
          </p:cNvPicPr>
          <p:nvPr/>
        </p:nvPicPr>
        <p:blipFill>
          <a:blip r:embed="rId3">
            <a:extLst>
              <a:ext uri="{837473B0-CC2E-450A-ABE3-18F120FF3D39}">
                <a1611:picAttrSrcUrl xmlns:a1611="http://schemas.microsoft.com/office/drawing/2016/11/main" xmlns="" r:id="rId4"/>
              </a:ext>
            </a:extLst>
          </a:blip>
          <a:stretch>
            <a:fillRect/>
          </a:stretch>
        </p:blipFill>
        <p:spPr>
          <a:xfrm>
            <a:off x="8625240" y="0"/>
            <a:ext cx="3126788" cy="2345090"/>
          </a:xfrm>
          <a:prstGeom prst="rect">
            <a:avLst/>
          </a:prstGeom>
        </p:spPr>
      </p:pic>
      <p:sp>
        <p:nvSpPr>
          <p:cNvPr id="2" name="Title 1">
            <a:extLst>
              <a:ext uri="{FF2B5EF4-FFF2-40B4-BE49-F238E27FC236}">
                <a16:creationId xmlns:a16="http://schemas.microsoft.com/office/drawing/2014/main" xmlns="" id="{CAE6321A-6BBF-410E-BF63-11BAF0A6860B}"/>
              </a:ext>
            </a:extLst>
          </p:cNvPr>
          <p:cNvSpPr>
            <a:spLocks noGrp="1"/>
          </p:cNvSpPr>
          <p:nvPr>
            <p:ph type="title"/>
          </p:nvPr>
        </p:nvSpPr>
        <p:spPr>
          <a:xfrm>
            <a:off x="619520" y="980332"/>
            <a:ext cx="10861482" cy="1049235"/>
          </a:xfrm>
        </p:spPr>
        <p:txBody>
          <a:bodyPr/>
          <a:lstStyle/>
          <a:p>
            <a:r>
              <a:rPr lang="en-US" dirty="0"/>
              <a:t>Role of care navigators</a:t>
            </a:r>
          </a:p>
        </p:txBody>
      </p:sp>
      <p:sp>
        <p:nvSpPr>
          <p:cNvPr id="3" name="Content Placeholder 2">
            <a:extLst>
              <a:ext uri="{FF2B5EF4-FFF2-40B4-BE49-F238E27FC236}">
                <a16:creationId xmlns:a16="http://schemas.microsoft.com/office/drawing/2014/main" xmlns="" id="{2616C059-55E2-47E9-B304-942115E39056}"/>
              </a:ext>
            </a:extLst>
          </p:cNvPr>
          <p:cNvSpPr>
            <a:spLocks noGrp="1"/>
          </p:cNvSpPr>
          <p:nvPr>
            <p:ph idx="1"/>
          </p:nvPr>
        </p:nvSpPr>
        <p:spPr>
          <a:xfrm>
            <a:off x="890546" y="1753384"/>
            <a:ext cx="9946389" cy="3450613"/>
          </a:xfrm>
        </p:spPr>
        <p:txBody>
          <a:bodyPr>
            <a:normAutofit fontScale="85000" lnSpcReduction="20000"/>
          </a:bodyPr>
          <a:lstStyle/>
          <a:p>
            <a:r>
              <a:rPr lang="en-US" dirty="0"/>
              <a:t>The Care Navigator will maintain at least monthly contact with the beneficiary through the time that he/she is engaged in </a:t>
            </a:r>
            <a:r>
              <a:rPr lang="en-US" b="1" dirty="0"/>
              <a:t>Residential treatment </a:t>
            </a:r>
            <a:r>
              <a:rPr lang="en-US" dirty="0"/>
              <a:t>or </a:t>
            </a:r>
            <a:r>
              <a:rPr lang="en-US" b="1" dirty="0"/>
              <a:t>Recovery Residences</a:t>
            </a:r>
            <a:r>
              <a:rPr lang="en-US" dirty="0"/>
              <a:t>. </a:t>
            </a:r>
          </a:p>
          <a:p>
            <a:r>
              <a:rPr lang="en-US" dirty="0"/>
              <a:t>The primary job of the Care Navigator will be to ensure that the beneficiary successfully connects with and engages in treatment; </a:t>
            </a:r>
          </a:p>
          <a:p>
            <a:r>
              <a:rPr lang="en-US" dirty="0"/>
              <a:t>Ensure that the beneficiary successfully connects with subsequent treatment services recommended post-residential.  </a:t>
            </a:r>
          </a:p>
          <a:p>
            <a:r>
              <a:rPr lang="en-US" dirty="0"/>
              <a:t>For a beneficiary who is experiencing homelessness at the time of entry into residential treatment, the Care Navigator will ensure that the beneficiary is assessed for potential housing assistance that may be accessed through a Housing Resource Center (Alameda County’s coordinated entry system for homeless assistance).</a:t>
            </a:r>
          </a:p>
          <a:p>
            <a:r>
              <a:rPr lang="en-US" dirty="0"/>
              <a:t>In the event that a beneficiary is placed on a residential waitlist, the Care Navigator will ensure that interim services are provided during the period of time that the beneficiary is waiting for SUD treatment. </a:t>
            </a:r>
          </a:p>
        </p:txBody>
      </p:sp>
    </p:spTree>
    <p:extLst>
      <p:ext uri="{BB962C8B-B14F-4D97-AF65-F5344CB8AC3E}">
        <p14:creationId xmlns:p14="http://schemas.microsoft.com/office/powerpoint/2010/main" val="25039995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9817396C-E40C-4822-ABAB-5512DEDF5B5E}"/>
              </a:ext>
            </a:extLst>
          </p:cNvPr>
          <p:cNvPicPr>
            <a:picLocks noChangeAspect="1"/>
          </p:cNvPicPr>
          <p:nvPr/>
        </p:nvPicPr>
        <p:blipFill>
          <a:blip r:embed="rId3">
            <a:extLst>
              <a:ext uri="{837473B0-CC2E-450A-ABE3-18F120FF3D39}">
                <a1611:picAttrSrcUrl xmlns:a1611="http://schemas.microsoft.com/office/drawing/2016/11/main" xmlns="" r:id="rId4"/>
              </a:ext>
            </a:extLst>
          </a:blip>
          <a:stretch>
            <a:fillRect/>
          </a:stretch>
        </p:blipFill>
        <p:spPr>
          <a:xfrm>
            <a:off x="9598998" y="208927"/>
            <a:ext cx="2209800" cy="2066925"/>
          </a:xfrm>
          <a:prstGeom prst="rect">
            <a:avLst/>
          </a:prstGeom>
        </p:spPr>
      </p:pic>
      <p:sp>
        <p:nvSpPr>
          <p:cNvPr id="2" name="Title 1">
            <a:extLst>
              <a:ext uri="{FF2B5EF4-FFF2-40B4-BE49-F238E27FC236}">
                <a16:creationId xmlns:a16="http://schemas.microsoft.com/office/drawing/2014/main" xmlns="" id="{CAE6321A-6BBF-410E-BF63-11BAF0A6860B}"/>
              </a:ext>
            </a:extLst>
          </p:cNvPr>
          <p:cNvSpPr>
            <a:spLocks noGrp="1"/>
          </p:cNvSpPr>
          <p:nvPr>
            <p:ph type="title"/>
          </p:nvPr>
        </p:nvSpPr>
        <p:spPr>
          <a:xfrm>
            <a:off x="947316" y="980332"/>
            <a:ext cx="10861482" cy="1049235"/>
          </a:xfrm>
        </p:spPr>
        <p:txBody>
          <a:bodyPr/>
          <a:lstStyle/>
          <a:p>
            <a:r>
              <a:rPr lang="en-US" dirty="0"/>
              <a:t>Coordinating requires Sharing information</a:t>
            </a:r>
          </a:p>
        </p:txBody>
      </p:sp>
      <p:sp>
        <p:nvSpPr>
          <p:cNvPr id="3" name="Content Placeholder 2">
            <a:extLst>
              <a:ext uri="{FF2B5EF4-FFF2-40B4-BE49-F238E27FC236}">
                <a16:creationId xmlns:a16="http://schemas.microsoft.com/office/drawing/2014/main" xmlns="" id="{2616C059-55E2-47E9-B304-942115E39056}"/>
              </a:ext>
            </a:extLst>
          </p:cNvPr>
          <p:cNvSpPr>
            <a:spLocks noGrp="1"/>
          </p:cNvSpPr>
          <p:nvPr>
            <p:ph idx="1"/>
          </p:nvPr>
        </p:nvSpPr>
        <p:spPr>
          <a:xfrm>
            <a:off x="1233660" y="1753384"/>
            <a:ext cx="9603275" cy="3450613"/>
          </a:xfrm>
        </p:spPr>
        <p:txBody>
          <a:bodyPr>
            <a:normAutofit fontScale="92500" lnSpcReduction="20000"/>
          </a:bodyPr>
          <a:lstStyle/>
          <a:p>
            <a:pPr lvl="0"/>
            <a:r>
              <a:rPr lang="en-US" dirty="0"/>
              <a:t>BHCS and its contracted providers may share with DHCS or other managed care organizations or providers of care management serving the beneficiary the results of any identification and assessment of the beneficiary’s needs to facilitate effective care coordination, and to prevent duplication of case management activities or other services, with appropriate client Release of Information in place. </a:t>
            </a:r>
          </a:p>
          <a:p>
            <a:pPr lvl="0"/>
            <a:r>
              <a:rPr lang="en-US" dirty="0"/>
              <a:t>Each provider furnishing services to beneficiaries will maintain and share, as appropriate, a beneficiary’s health record in accordance with lawful and professional standards. </a:t>
            </a:r>
          </a:p>
          <a:p>
            <a:pPr lvl="0"/>
            <a:r>
              <a:rPr lang="en-US" dirty="0"/>
              <a:t>In the process of coordinating care, each beneficiary’s privacy will be protected in accordance with privacy requirements in 45 C.F.R. parts 160 and 164 subparts A and E and 42 CFR Part 2, to the extent that they are applicable. </a:t>
            </a:r>
          </a:p>
        </p:txBody>
      </p:sp>
    </p:spTree>
    <p:extLst>
      <p:ext uri="{BB962C8B-B14F-4D97-AF65-F5344CB8AC3E}">
        <p14:creationId xmlns:p14="http://schemas.microsoft.com/office/powerpoint/2010/main" val="6458699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xmlns="" id="{B3D961D7-11FE-4741-8FE5-D46FE7F85E77}"/>
              </a:ext>
            </a:extLst>
          </p:cNvPr>
          <p:cNvPicPr>
            <a:picLocks noChangeAspect="1"/>
          </p:cNvPicPr>
          <p:nvPr/>
        </p:nvPicPr>
        <p:blipFill>
          <a:blip r:embed="rId3">
            <a:extLst>
              <a:ext uri="{837473B0-CC2E-450A-ABE3-18F120FF3D39}">
                <a1611:picAttrSrcUrl xmlns:a1611="http://schemas.microsoft.com/office/drawing/2016/11/main" xmlns="" r:id="rId4"/>
              </a:ext>
            </a:extLst>
          </a:blip>
          <a:stretch>
            <a:fillRect/>
          </a:stretch>
        </p:blipFill>
        <p:spPr>
          <a:xfrm>
            <a:off x="7962811" y="550754"/>
            <a:ext cx="3860146" cy="2574235"/>
          </a:xfrm>
          <a:prstGeom prst="rect">
            <a:avLst/>
          </a:prstGeom>
        </p:spPr>
      </p:pic>
      <p:sp>
        <p:nvSpPr>
          <p:cNvPr id="2" name="Title 1">
            <a:extLst>
              <a:ext uri="{FF2B5EF4-FFF2-40B4-BE49-F238E27FC236}">
                <a16:creationId xmlns:a16="http://schemas.microsoft.com/office/drawing/2014/main" xmlns="" id="{CAE6321A-6BBF-410E-BF63-11BAF0A6860B}"/>
              </a:ext>
            </a:extLst>
          </p:cNvPr>
          <p:cNvSpPr>
            <a:spLocks noGrp="1"/>
          </p:cNvSpPr>
          <p:nvPr>
            <p:ph type="title"/>
          </p:nvPr>
        </p:nvSpPr>
        <p:spPr>
          <a:xfrm>
            <a:off x="2144231" y="550754"/>
            <a:ext cx="10861482" cy="1049235"/>
          </a:xfrm>
        </p:spPr>
        <p:txBody>
          <a:bodyPr/>
          <a:lstStyle/>
          <a:p>
            <a:r>
              <a:rPr lang="en-US" dirty="0"/>
              <a:t>Discharge &amp; Transitions in treatment</a:t>
            </a:r>
          </a:p>
        </p:txBody>
      </p:sp>
      <p:sp>
        <p:nvSpPr>
          <p:cNvPr id="3" name="Content Placeholder 2">
            <a:extLst>
              <a:ext uri="{FF2B5EF4-FFF2-40B4-BE49-F238E27FC236}">
                <a16:creationId xmlns:a16="http://schemas.microsoft.com/office/drawing/2014/main" xmlns="" id="{2616C059-55E2-47E9-B304-942115E39056}"/>
              </a:ext>
            </a:extLst>
          </p:cNvPr>
          <p:cNvSpPr>
            <a:spLocks noGrp="1"/>
          </p:cNvSpPr>
          <p:nvPr>
            <p:ph idx="1"/>
          </p:nvPr>
        </p:nvSpPr>
        <p:spPr>
          <a:xfrm>
            <a:off x="1003802" y="1279349"/>
            <a:ext cx="6959009" cy="2378251"/>
          </a:xfrm>
        </p:spPr>
        <p:txBody>
          <a:bodyPr>
            <a:normAutofit/>
          </a:bodyPr>
          <a:lstStyle/>
          <a:p>
            <a:pPr lvl="0"/>
            <a:r>
              <a:rPr lang="en-US" dirty="0"/>
              <a:t>At Program exit, whether due to a change in LOC based on re-assessment, or treatment completion, the SUD treatment provider staff from the existing program will coordinate with the “new” SUD treatment provider to help facilitate transfer of care and provide support while the beneficiary engages in the new LOC services. </a:t>
            </a:r>
          </a:p>
        </p:txBody>
      </p:sp>
      <p:sp>
        <p:nvSpPr>
          <p:cNvPr id="8" name="Rectangle 7">
            <a:extLst>
              <a:ext uri="{FF2B5EF4-FFF2-40B4-BE49-F238E27FC236}">
                <a16:creationId xmlns:a16="http://schemas.microsoft.com/office/drawing/2014/main" xmlns="" id="{EFFCFEFC-7943-468C-9062-916BB2D4C094}"/>
              </a:ext>
            </a:extLst>
          </p:cNvPr>
          <p:cNvSpPr/>
          <p:nvPr/>
        </p:nvSpPr>
        <p:spPr>
          <a:xfrm>
            <a:off x="924289" y="3657600"/>
            <a:ext cx="10861482" cy="2246769"/>
          </a:xfrm>
          <a:prstGeom prst="rect">
            <a:avLst/>
          </a:prstGeom>
        </p:spPr>
        <p:txBody>
          <a:bodyPr wrap="square">
            <a:spAutoFit/>
          </a:bodyPr>
          <a:lstStyle/>
          <a:p>
            <a:pPr marL="285750" lvl="0" indent="-285750">
              <a:buFont typeface="Arial" panose="020B0604020202020204" pitchFamily="34" charset="0"/>
              <a:buChar char="•"/>
            </a:pPr>
            <a:r>
              <a:rPr lang="en-US" sz="2000" dirty="0"/>
              <a:t>Case managers must facilitate “warm hand-offs” between LOC, which may require collaboration from staff at both SUD programs. This collaboration may include, but is not limited to, communication though emails or phone calls, transportation or other practical supports.</a:t>
            </a:r>
          </a:p>
          <a:p>
            <a:pPr lvl="0"/>
            <a:endParaRPr lang="en-US" sz="2000" dirty="0"/>
          </a:p>
          <a:p>
            <a:pPr marL="285750" lvl="0" indent="-285750">
              <a:buFont typeface="Arial" panose="020B0604020202020204" pitchFamily="34" charset="0"/>
              <a:buChar char="•"/>
            </a:pPr>
            <a:r>
              <a:rPr lang="en-US" sz="2000" dirty="0"/>
              <a:t>For beneficiaries exiting the DMC-ODS, the treatment provider should coordinate and communicate with other care providers or care managers still serving the beneficiary for the purpose of facilitating a “smooth landing” and to prevent negative outcomes such as victimization, crisis, or homelessness. </a:t>
            </a:r>
          </a:p>
        </p:txBody>
      </p:sp>
    </p:spTree>
    <p:extLst>
      <p:ext uri="{BB962C8B-B14F-4D97-AF65-F5344CB8AC3E}">
        <p14:creationId xmlns:p14="http://schemas.microsoft.com/office/powerpoint/2010/main" val="33442454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BADB92-34ED-4285-A266-043FB7CDE932}"/>
              </a:ext>
            </a:extLst>
          </p:cNvPr>
          <p:cNvSpPr>
            <a:spLocks noGrp="1"/>
          </p:cNvSpPr>
          <p:nvPr>
            <p:ph type="ctrTitle"/>
          </p:nvPr>
        </p:nvSpPr>
        <p:spPr/>
        <p:txBody>
          <a:bodyPr/>
          <a:lstStyle/>
          <a:p>
            <a:r>
              <a:rPr lang="en-US" dirty="0" smtClean="0"/>
              <a:t>Recovery support services</a:t>
            </a:r>
            <a:endParaRPr lang="en-US" dirty="0"/>
          </a:p>
        </p:txBody>
      </p:sp>
      <p:sp>
        <p:nvSpPr>
          <p:cNvPr id="3" name="Subtitle 2">
            <a:extLst>
              <a:ext uri="{FF2B5EF4-FFF2-40B4-BE49-F238E27FC236}">
                <a16:creationId xmlns:a16="http://schemas.microsoft.com/office/drawing/2014/main" xmlns="" id="{C48200DB-A93D-4AC3-AFDB-6920895B1D3E}"/>
              </a:ext>
            </a:extLst>
          </p:cNvPr>
          <p:cNvSpPr>
            <a:spLocks noGrp="1"/>
          </p:cNvSpPr>
          <p:nvPr>
            <p:ph type="subTitle" idx="1"/>
          </p:nvPr>
        </p:nvSpPr>
        <p:spPr/>
        <p:txBody>
          <a:bodyPr/>
          <a:lstStyle/>
          <a:p>
            <a:r>
              <a:rPr lang="en-US" dirty="0"/>
              <a:t>alameda county drug </a:t>
            </a:r>
            <a:r>
              <a:rPr lang="en-US" dirty="0" err="1"/>
              <a:t>medi-cal</a:t>
            </a:r>
            <a:r>
              <a:rPr lang="en-US" dirty="0"/>
              <a:t> organized delivery system</a:t>
            </a:r>
          </a:p>
        </p:txBody>
      </p:sp>
    </p:spTree>
    <p:extLst>
      <p:ext uri="{BB962C8B-B14F-4D97-AF65-F5344CB8AC3E}">
        <p14:creationId xmlns:p14="http://schemas.microsoft.com/office/powerpoint/2010/main" val="28052532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E6321A-6BBF-410E-BF63-11BAF0A6860B}"/>
              </a:ext>
            </a:extLst>
          </p:cNvPr>
          <p:cNvSpPr>
            <a:spLocks noGrp="1"/>
          </p:cNvSpPr>
          <p:nvPr>
            <p:ph type="title"/>
          </p:nvPr>
        </p:nvSpPr>
        <p:spPr>
          <a:xfrm>
            <a:off x="947316" y="980332"/>
            <a:ext cx="10861482" cy="1049235"/>
          </a:xfrm>
        </p:spPr>
        <p:txBody>
          <a:bodyPr/>
          <a:lstStyle/>
          <a:p>
            <a:r>
              <a:rPr lang="en-US" dirty="0" smtClean="0"/>
              <a:t>Recovery support services (</a:t>
            </a:r>
            <a:r>
              <a:rPr lang="en-US" dirty="0" err="1" smtClean="0"/>
              <a:t>rss</a:t>
            </a:r>
            <a:r>
              <a:rPr lang="en-US" dirty="0"/>
              <a:t>)</a:t>
            </a:r>
          </a:p>
        </p:txBody>
      </p:sp>
      <p:sp>
        <p:nvSpPr>
          <p:cNvPr id="3" name="Content Placeholder 2">
            <a:extLst>
              <a:ext uri="{FF2B5EF4-FFF2-40B4-BE49-F238E27FC236}">
                <a16:creationId xmlns:a16="http://schemas.microsoft.com/office/drawing/2014/main" xmlns="" id="{2616C059-55E2-47E9-B304-942115E39056}"/>
              </a:ext>
            </a:extLst>
          </p:cNvPr>
          <p:cNvSpPr>
            <a:spLocks noGrp="1"/>
          </p:cNvSpPr>
          <p:nvPr>
            <p:ph idx="1"/>
          </p:nvPr>
        </p:nvSpPr>
        <p:spPr>
          <a:xfrm>
            <a:off x="947316" y="1710354"/>
            <a:ext cx="10309810" cy="4902882"/>
          </a:xfrm>
        </p:spPr>
        <p:txBody>
          <a:bodyPr>
            <a:normAutofit lnSpcReduction="10000"/>
          </a:bodyPr>
          <a:lstStyle/>
          <a:p>
            <a:pPr marL="0" indent="0">
              <a:buNone/>
            </a:pPr>
            <a:r>
              <a:rPr lang="en-US" sz="1800" b="1" dirty="0" smtClean="0"/>
              <a:t>Recovery Services –  </a:t>
            </a:r>
            <a:r>
              <a:rPr lang="en-US" sz="1800" dirty="0" smtClean="0"/>
              <a:t>Promote the beneficiary’s role in managing their own health, develop effective internal coping and self-management resources, and an external network of support to sustain recovery.  Available as medically necessary after completing formal course of treatment.  Services are available to beneficiaries whether they are:</a:t>
            </a:r>
          </a:p>
          <a:p>
            <a:pPr lvl="2"/>
            <a:r>
              <a:rPr lang="en-US" dirty="0" smtClean="0"/>
              <a:t>Triggered,</a:t>
            </a:r>
          </a:p>
          <a:p>
            <a:pPr lvl="2"/>
            <a:r>
              <a:rPr lang="en-US" dirty="0" smtClean="0"/>
              <a:t>Have relapsed, or</a:t>
            </a:r>
          </a:p>
          <a:p>
            <a:pPr lvl="2"/>
            <a:r>
              <a:rPr lang="en-US" dirty="0" smtClean="0"/>
              <a:t>As a preventative measure to prevent relapse</a:t>
            </a:r>
          </a:p>
          <a:p>
            <a:pPr marL="0" indent="0">
              <a:buNone/>
            </a:pPr>
            <a:r>
              <a:rPr lang="en-US" sz="1800" b="1" dirty="0" smtClean="0"/>
              <a:t>Person-centered </a:t>
            </a:r>
            <a:r>
              <a:rPr lang="en-US" sz="1800" b="1" dirty="0"/>
              <a:t>Recovery Plan – </a:t>
            </a:r>
            <a:r>
              <a:rPr lang="en-US" sz="1800" dirty="0" smtClean="0"/>
              <a:t>for ongoing recovery and relapse prevention that builds on treatment discharge plan. Characteristics of this plan include:</a:t>
            </a:r>
          </a:p>
          <a:p>
            <a:pPr lvl="2"/>
            <a:r>
              <a:rPr lang="en-US" dirty="0" smtClean="0"/>
              <a:t>Individualized </a:t>
            </a:r>
            <a:r>
              <a:rPr lang="en-US" dirty="0"/>
              <a:t>plan that includes specific goals and </a:t>
            </a:r>
            <a:r>
              <a:rPr lang="en-US" dirty="0" smtClean="0"/>
              <a:t>objectives</a:t>
            </a:r>
          </a:p>
          <a:p>
            <a:pPr lvl="2"/>
            <a:r>
              <a:rPr lang="en-US" dirty="0" smtClean="0"/>
              <a:t>Transition from treatment to Recovery Support Services</a:t>
            </a:r>
          </a:p>
          <a:p>
            <a:pPr lvl="2"/>
            <a:r>
              <a:rPr lang="en-US" dirty="0" smtClean="0"/>
              <a:t>Include plan </a:t>
            </a:r>
            <a:r>
              <a:rPr lang="en-US" dirty="0"/>
              <a:t>for </a:t>
            </a:r>
            <a:r>
              <a:rPr lang="en-US" dirty="0" smtClean="0"/>
              <a:t>recovery </a:t>
            </a:r>
            <a:r>
              <a:rPr lang="en-US" dirty="0"/>
              <a:t>and relapse prevention </a:t>
            </a:r>
            <a:r>
              <a:rPr lang="en-US" dirty="0" smtClean="0"/>
              <a:t>developed </a:t>
            </a:r>
            <a:r>
              <a:rPr lang="en-US" dirty="0"/>
              <a:t>during discharge planning when treatment was completed.</a:t>
            </a:r>
          </a:p>
          <a:p>
            <a:pPr lvl="2"/>
            <a:r>
              <a:rPr lang="en-US" dirty="0" smtClean="0"/>
              <a:t>Development of a personal network of support</a:t>
            </a:r>
          </a:p>
          <a:p>
            <a:endParaRPr lang="en-US" sz="1900" dirty="0" smtClean="0"/>
          </a:p>
          <a:p>
            <a:endParaRPr lang="en-US" sz="1900" dirty="0"/>
          </a:p>
          <a:p>
            <a:endParaRPr lang="en-US" sz="1900" dirty="0"/>
          </a:p>
          <a:p>
            <a:pPr lvl="0"/>
            <a:endParaRPr lang="en-US" dirty="0"/>
          </a:p>
        </p:txBody>
      </p:sp>
    </p:spTree>
    <p:extLst>
      <p:ext uri="{BB962C8B-B14F-4D97-AF65-F5344CB8AC3E}">
        <p14:creationId xmlns:p14="http://schemas.microsoft.com/office/powerpoint/2010/main" val="20625516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E6321A-6BBF-410E-BF63-11BAF0A6860B}"/>
              </a:ext>
            </a:extLst>
          </p:cNvPr>
          <p:cNvSpPr>
            <a:spLocks noGrp="1"/>
          </p:cNvSpPr>
          <p:nvPr>
            <p:ph type="title"/>
          </p:nvPr>
        </p:nvSpPr>
        <p:spPr>
          <a:xfrm>
            <a:off x="947316" y="980332"/>
            <a:ext cx="10861482" cy="1049235"/>
          </a:xfrm>
        </p:spPr>
        <p:txBody>
          <a:bodyPr/>
          <a:lstStyle/>
          <a:p>
            <a:r>
              <a:rPr lang="en-US" dirty="0" smtClean="0"/>
              <a:t>Components of Recovery support services (</a:t>
            </a:r>
            <a:r>
              <a:rPr lang="en-US" dirty="0" err="1" smtClean="0"/>
              <a:t>rss</a:t>
            </a:r>
            <a:r>
              <a:rPr lang="en-US" dirty="0"/>
              <a:t>)</a:t>
            </a:r>
          </a:p>
        </p:txBody>
      </p:sp>
      <p:sp>
        <p:nvSpPr>
          <p:cNvPr id="3" name="Content Placeholder 2">
            <a:extLst>
              <a:ext uri="{FF2B5EF4-FFF2-40B4-BE49-F238E27FC236}">
                <a16:creationId xmlns:a16="http://schemas.microsoft.com/office/drawing/2014/main" xmlns="" id="{2616C059-55E2-47E9-B304-942115E39056}"/>
              </a:ext>
            </a:extLst>
          </p:cNvPr>
          <p:cNvSpPr>
            <a:spLocks noGrp="1"/>
          </p:cNvSpPr>
          <p:nvPr>
            <p:ph idx="1"/>
          </p:nvPr>
        </p:nvSpPr>
        <p:spPr>
          <a:xfrm>
            <a:off x="947316" y="1710353"/>
            <a:ext cx="10309810" cy="4604385"/>
          </a:xfrm>
        </p:spPr>
        <p:txBody>
          <a:bodyPr>
            <a:normAutofit/>
          </a:bodyPr>
          <a:lstStyle/>
          <a:p>
            <a:pPr marL="0" indent="0">
              <a:buNone/>
            </a:pPr>
            <a:r>
              <a:rPr lang="en-US" sz="1800" b="1" dirty="0" smtClean="0"/>
              <a:t>Outpatient Counseling – </a:t>
            </a:r>
            <a:r>
              <a:rPr lang="en-US" sz="1800" dirty="0" smtClean="0"/>
              <a:t>Individual or group counseling to stabilize beneficiary, then reassess if further care is needed.</a:t>
            </a:r>
          </a:p>
          <a:p>
            <a:pPr marL="0" indent="0">
              <a:buNone/>
            </a:pPr>
            <a:r>
              <a:rPr lang="en-US" sz="1800" b="1" dirty="0"/>
              <a:t>Recovery Monitoring – </a:t>
            </a:r>
            <a:r>
              <a:rPr lang="en-US" sz="1800" dirty="0" smtClean="0"/>
              <a:t>Includes recovery coaching and monitoring via telephone/telehealth.</a:t>
            </a:r>
            <a:endParaRPr lang="en-US" sz="1800" b="1" dirty="0" smtClean="0"/>
          </a:p>
          <a:p>
            <a:pPr marL="0" indent="0">
              <a:buNone/>
            </a:pPr>
            <a:r>
              <a:rPr lang="en-US" sz="1800" b="1" dirty="0"/>
              <a:t>Substance Abuse Assistance </a:t>
            </a:r>
            <a:r>
              <a:rPr lang="en-US" dirty="0" smtClean="0"/>
              <a:t>– </a:t>
            </a:r>
            <a:r>
              <a:rPr lang="en-US" sz="1800" dirty="0"/>
              <a:t>Peer to peer services and relapse prevention. </a:t>
            </a:r>
            <a:r>
              <a:rPr lang="en-US" sz="1600" dirty="0" smtClean="0"/>
              <a:t>(</a:t>
            </a:r>
            <a:r>
              <a:rPr lang="en-US" sz="1600" dirty="0" smtClean="0">
                <a:solidFill>
                  <a:srgbClr val="FF0000"/>
                </a:solidFill>
              </a:rPr>
              <a:t>Pending </a:t>
            </a:r>
            <a:r>
              <a:rPr lang="en-US" sz="1600" dirty="0">
                <a:solidFill>
                  <a:srgbClr val="FF0000"/>
                </a:solidFill>
              </a:rPr>
              <a:t>State </a:t>
            </a:r>
            <a:r>
              <a:rPr lang="en-US" sz="1600" dirty="0" smtClean="0">
                <a:solidFill>
                  <a:srgbClr val="FF0000"/>
                </a:solidFill>
              </a:rPr>
              <a:t>approval</a:t>
            </a:r>
            <a:r>
              <a:rPr lang="en-US" sz="1600" dirty="0" smtClean="0"/>
              <a:t>)</a:t>
            </a:r>
            <a:endParaRPr lang="en-US" sz="1800" dirty="0" smtClean="0"/>
          </a:p>
          <a:p>
            <a:pPr marL="0" indent="0">
              <a:buNone/>
            </a:pPr>
            <a:r>
              <a:rPr lang="en-US" sz="1800" b="1" dirty="0" smtClean="0"/>
              <a:t>Support for Education &amp;  Job Skills </a:t>
            </a:r>
            <a:r>
              <a:rPr lang="en-US" sz="1800" dirty="0" smtClean="0"/>
              <a:t>– Linkages to life skills, employment services, job training, and education services. </a:t>
            </a:r>
            <a:endParaRPr lang="en-US" sz="1800" dirty="0"/>
          </a:p>
          <a:p>
            <a:pPr marL="0" indent="0">
              <a:buNone/>
            </a:pPr>
            <a:r>
              <a:rPr lang="en-US" sz="1800" b="1" dirty="0" smtClean="0"/>
              <a:t>Family Support </a:t>
            </a:r>
            <a:r>
              <a:rPr lang="en-US" sz="1800" dirty="0" smtClean="0"/>
              <a:t>– Linkages to childcare, parent education, child development support services, and family/marriage education.</a:t>
            </a:r>
          </a:p>
          <a:p>
            <a:pPr marL="0" indent="0">
              <a:buNone/>
            </a:pPr>
            <a:r>
              <a:rPr lang="en-US" sz="1800" b="1" dirty="0" smtClean="0"/>
              <a:t>Support Groups </a:t>
            </a:r>
            <a:r>
              <a:rPr lang="en-US" sz="1800" dirty="0" smtClean="0"/>
              <a:t>– Linkages to self-help and faith-based support.</a:t>
            </a:r>
            <a:endParaRPr lang="en-US" sz="1800" dirty="0"/>
          </a:p>
          <a:p>
            <a:pPr marL="0" indent="0">
              <a:buNone/>
            </a:pPr>
            <a:r>
              <a:rPr lang="en-US" sz="1800" b="1" dirty="0" smtClean="0"/>
              <a:t>Ancillary Services </a:t>
            </a:r>
            <a:r>
              <a:rPr lang="en-US" sz="1800" dirty="0" smtClean="0"/>
              <a:t>– Linkages to housing assistance, transportation, case management, and individual services coordination.</a:t>
            </a:r>
            <a:endParaRPr lang="en-US" sz="1800" dirty="0"/>
          </a:p>
          <a:p>
            <a:pPr marL="0" indent="0">
              <a:buNone/>
            </a:pPr>
            <a:endParaRPr lang="en-US" sz="1800" dirty="0"/>
          </a:p>
          <a:p>
            <a:endParaRPr lang="en-US" sz="1800" dirty="0"/>
          </a:p>
          <a:p>
            <a:endParaRPr lang="en-US" sz="1900" dirty="0" smtClean="0"/>
          </a:p>
          <a:p>
            <a:endParaRPr lang="en-US" sz="1900" dirty="0"/>
          </a:p>
          <a:p>
            <a:endParaRPr lang="en-US" sz="1900" dirty="0"/>
          </a:p>
          <a:p>
            <a:pPr lvl="0"/>
            <a:endParaRPr lang="en-US" dirty="0"/>
          </a:p>
        </p:txBody>
      </p:sp>
    </p:spTree>
    <p:extLst>
      <p:ext uri="{BB962C8B-B14F-4D97-AF65-F5344CB8AC3E}">
        <p14:creationId xmlns:p14="http://schemas.microsoft.com/office/powerpoint/2010/main" val="23743571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E6321A-6BBF-410E-BF63-11BAF0A6860B}"/>
              </a:ext>
            </a:extLst>
          </p:cNvPr>
          <p:cNvSpPr>
            <a:spLocks noGrp="1"/>
          </p:cNvSpPr>
          <p:nvPr>
            <p:ph type="title"/>
          </p:nvPr>
        </p:nvSpPr>
        <p:spPr>
          <a:xfrm>
            <a:off x="947316" y="980332"/>
            <a:ext cx="10861482" cy="1049235"/>
          </a:xfrm>
        </p:spPr>
        <p:txBody>
          <a:bodyPr/>
          <a:lstStyle/>
          <a:p>
            <a:r>
              <a:rPr lang="en-US" dirty="0" smtClean="0"/>
              <a:t>Treatment settings &amp; staff</a:t>
            </a:r>
            <a:endParaRPr lang="en-US" dirty="0"/>
          </a:p>
        </p:txBody>
      </p:sp>
      <p:sp>
        <p:nvSpPr>
          <p:cNvPr id="3" name="Content Placeholder 2">
            <a:extLst>
              <a:ext uri="{FF2B5EF4-FFF2-40B4-BE49-F238E27FC236}">
                <a16:creationId xmlns:a16="http://schemas.microsoft.com/office/drawing/2014/main" xmlns="" id="{2616C059-55E2-47E9-B304-942115E39056}"/>
              </a:ext>
            </a:extLst>
          </p:cNvPr>
          <p:cNvSpPr>
            <a:spLocks noGrp="1"/>
          </p:cNvSpPr>
          <p:nvPr>
            <p:ph idx="1"/>
          </p:nvPr>
        </p:nvSpPr>
        <p:spPr>
          <a:xfrm>
            <a:off x="947316" y="1710353"/>
            <a:ext cx="10309810" cy="4604385"/>
          </a:xfrm>
        </p:spPr>
        <p:txBody>
          <a:bodyPr>
            <a:normAutofit/>
          </a:bodyPr>
          <a:lstStyle/>
          <a:p>
            <a:pPr marL="457200" lvl="1" indent="0">
              <a:buNone/>
            </a:pPr>
            <a:r>
              <a:rPr lang="en-US" b="1" dirty="0" smtClean="0"/>
              <a:t>Service Delivery.  </a:t>
            </a:r>
            <a:r>
              <a:rPr lang="en-US" dirty="0" smtClean="0"/>
              <a:t>Recovery Services can be provided in the following ways:</a:t>
            </a:r>
          </a:p>
          <a:p>
            <a:pPr lvl="2"/>
            <a:r>
              <a:rPr lang="en-US" dirty="0" smtClean="0"/>
              <a:t>Face-to-Face</a:t>
            </a:r>
          </a:p>
          <a:p>
            <a:pPr lvl="2"/>
            <a:r>
              <a:rPr lang="en-US" dirty="0" smtClean="0"/>
              <a:t>Telephone</a:t>
            </a:r>
          </a:p>
          <a:p>
            <a:pPr lvl="2"/>
            <a:r>
              <a:rPr lang="en-US" dirty="0" smtClean="0"/>
              <a:t>Telehealth</a:t>
            </a:r>
          </a:p>
          <a:p>
            <a:pPr lvl="2"/>
            <a:r>
              <a:rPr lang="en-US" dirty="0" smtClean="0"/>
              <a:t>In the community </a:t>
            </a:r>
          </a:p>
          <a:p>
            <a:pPr marL="457200" lvl="1" indent="0">
              <a:buNone/>
            </a:pPr>
            <a:r>
              <a:rPr lang="en-US" b="1" dirty="0" smtClean="0"/>
              <a:t>Broad Range of Providers</a:t>
            </a:r>
            <a:r>
              <a:rPr lang="en-US" dirty="0" smtClean="0"/>
              <a:t>. Recovery Services may be provided by:</a:t>
            </a:r>
          </a:p>
          <a:p>
            <a:pPr lvl="2"/>
            <a:r>
              <a:rPr lang="en-US" dirty="0" smtClean="0"/>
              <a:t>Licensed Practitioner of Health Arts (LPHA)</a:t>
            </a:r>
            <a:endParaRPr lang="en-US" dirty="0"/>
          </a:p>
          <a:p>
            <a:pPr lvl="2"/>
            <a:r>
              <a:rPr lang="en-US" dirty="0" smtClean="0"/>
              <a:t>Certified Counselor</a:t>
            </a:r>
            <a:endParaRPr lang="en-US" dirty="0"/>
          </a:p>
          <a:p>
            <a:pPr lvl="2"/>
            <a:r>
              <a:rPr lang="en-US" dirty="0" smtClean="0"/>
              <a:t>Peer Counselor (when provided as substance abuse assistance services as a component of recovery support services) </a:t>
            </a:r>
            <a:r>
              <a:rPr lang="en-US" dirty="0"/>
              <a:t>(</a:t>
            </a:r>
            <a:r>
              <a:rPr lang="en-US" dirty="0">
                <a:solidFill>
                  <a:srgbClr val="FF0000"/>
                </a:solidFill>
              </a:rPr>
              <a:t>Pending State approval</a:t>
            </a:r>
            <a:r>
              <a:rPr lang="en-US" dirty="0"/>
              <a:t>)</a:t>
            </a:r>
          </a:p>
          <a:p>
            <a:pPr marL="0" indent="0">
              <a:buNone/>
            </a:pPr>
            <a:endParaRPr lang="en-US" sz="1800" dirty="0"/>
          </a:p>
          <a:p>
            <a:endParaRPr lang="en-US" sz="1800" dirty="0"/>
          </a:p>
          <a:p>
            <a:endParaRPr lang="en-US" sz="1900" dirty="0" smtClean="0"/>
          </a:p>
          <a:p>
            <a:endParaRPr lang="en-US" sz="1900" dirty="0"/>
          </a:p>
          <a:p>
            <a:endParaRPr lang="en-US" sz="1900" dirty="0"/>
          </a:p>
          <a:p>
            <a:pPr lvl="0"/>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76435" y="414127"/>
            <a:ext cx="2438400" cy="1615440"/>
          </a:xfrm>
          <a:prstGeom prst="rect">
            <a:avLst/>
          </a:prstGeom>
        </p:spPr>
      </p:pic>
    </p:spTree>
    <p:extLst>
      <p:ext uri="{BB962C8B-B14F-4D97-AF65-F5344CB8AC3E}">
        <p14:creationId xmlns:p14="http://schemas.microsoft.com/office/powerpoint/2010/main" val="205363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E6321A-6BBF-410E-BF63-11BAF0A6860B}"/>
              </a:ext>
            </a:extLst>
          </p:cNvPr>
          <p:cNvSpPr>
            <a:spLocks noGrp="1"/>
          </p:cNvSpPr>
          <p:nvPr>
            <p:ph type="title"/>
          </p:nvPr>
        </p:nvSpPr>
        <p:spPr>
          <a:xfrm>
            <a:off x="947316" y="980332"/>
            <a:ext cx="10861482" cy="1049235"/>
          </a:xfrm>
        </p:spPr>
        <p:txBody>
          <a:bodyPr/>
          <a:lstStyle/>
          <a:p>
            <a:r>
              <a:rPr lang="en-US" dirty="0" smtClean="0"/>
              <a:t>When to use Recovery support services</a:t>
            </a:r>
            <a:endParaRPr lang="en-US" dirty="0"/>
          </a:p>
        </p:txBody>
      </p:sp>
      <p:sp>
        <p:nvSpPr>
          <p:cNvPr id="3" name="Content Placeholder 2">
            <a:extLst>
              <a:ext uri="{FF2B5EF4-FFF2-40B4-BE49-F238E27FC236}">
                <a16:creationId xmlns:a16="http://schemas.microsoft.com/office/drawing/2014/main" xmlns="" id="{2616C059-55E2-47E9-B304-942115E39056}"/>
              </a:ext>
            </a:extLst>
          </p:cNvPr>
          <p:cNvSpPr>
            <a:spLocks noGrp="1"/>
          </p:cNvSpPr>
          <p:nvPr>
            <p:ph idx="1"/>
          </p:nvPr>
        </p:nvSpPr>
        <p:spPr>
          <a:xfrm>
            <a:off x="1233660" y="1753384"/>
            <a:ext cx="9603275" cy="4819538"/>
          </a:xfrm>
        </p:spPr>
        <p:txBody>
          <a:bodyPr>
            <a:normAutofit fontScale="85000" lnSpcReduction="20000"/>
          </a:bodyPr>
          <a:lstStyle/>
          <a:p>
            <a:r>
              <a:rPr lang="en-US" sz="2900" b="1" dirty="0" smtClean="0"/>
              <a:t>Post-Treatment</a:t>
            </a:r>
            <a:r>
              <a:rPr lang="en-US" sz="2900" b="1" dirty="0"/>
              <a:t>. </a:t>
            </a:r>
            <a:r>
              <a:rPr lang="en-US" sz="2900" dirty="0"/>
              <a:t>Recovery Services are made available to eligible beneficiaries after they complete their course of treatment.</a:t>
            </a:r>
          </a:p>
          <a:p>
            <a:r>
              <a:rPr lang="en-US" sz="2900" b="1" dirty="0"/>
              <a:t>Relapse Prevention and / or Early Intervention. </a:t>
            </a:r>
            <a:r>
              <a:rPr lang="en-US" sz="2900" b="1" dirty="0" smtClean="0"/>
              <a:t> </a:t>
            </a:r>
            <a:r>
              <a:rPr lang="en-US" sz="2900" dirty="0" smtClean="0"/>
              <a:t>Whether </a:t>
            </a:r>
            <a:r>
              <a:rPr lang="en-US" sz="2900" dirty="0"/>
              <a:t>they are triggered, have relapsed, or as a preventative measure to prevent relapse.</a:t>
            </a:r>
          </a:p>
          <a:p>
            <a:r>
              <a:rPr lang="en-US" sz="2900" b="1" dirty="0" smtClean="0"/>
              <a:t>Recovery Environment. </a:t>
            </a:r>
            <a:r>
              <a:rPr lang="en-US" sz="2900" dirty="0" smtClean="0"/>
              <a:t>When assessment </a:t>
            </a:r>
            <a:r>
              <a:rPr lang="en-US" sz="2900" dirty="0"/>
              <a:t>and treatment needs of Dimension 6, Recovery Environment of the ASAM Criteria are met and during the transfer/transition planning process.</a:t>
            </a:r>
          </a:p>
          <a:p>
            <a:r>
              <a:rPr lang="en-US" sz="2900" b="1" dirty="0" smtClean="0"/>
              <a:t>Medically Necessary.  </a:t>
            </a:r>
            <a:r>
              <a:rPr lang="en-US" sz="2900" dirty="0" smtClean="0"/>
              <a:t>When </a:t>
            </a:r>
            <a:r>
              <a:rPr lang="en-US" sz="2900" dirty="0"/>
              <a:t>a Medical Director or LPHA has determined that recovery services are medically necessary and, after the DMC-ODS beneficiary is discharged from SUD treatment </a:t>
            </a:r>
            <a:r>
              <a:rPr lang="en-US" sz="2900" dirty="0" smtClean="0"/>
              <a:t>services.</a:t>
            </a:r>
          </a:p>
          <a:p>
            <a:endParaRPr lang="en-US" sz="1800" dirty="0"/>
          </a:p>
          <a:p>
            <a:endParaRPr lang="en-US" sz="1800" dirty="0"/>
          </a:p>
          <a:p>
            <a:endParaRPr lang="en-US" sz="1900" dirty="0" smtClean="0"/>
          </a:p>
          <a:p>
            <a:endParaRPr lang="en-US" sz="1900" dirty="0"/>
          </a:p>
          <a:p>
            <a:endParaRPr lang="en-US" sz="1900" dirty="0"/>
          </a:p>
          <a:p>
            <a:pPr lvl="0"/>
            <a:endParaRPr lang="en-US" dirty="0"/>
          </a:p>
        </p:txBody>
      </p:sp>
    </p:spTree>
    <p:extLst>
      <p:ext uri="{BB962C8B-B14F-4D97-AF65-F5344CB8AC3E}">
        <p14:creationId xmlns:p14="http://schemas.microsoft.com/office/powerpoint/2010/main" val="8270694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xmlns="" id="{FB829C27-395A-48A1-8125-9C2375949373}"/>
              </a:ext>
            </a:extLst>
          </p:cNvPr>
          <p:cNvSpPr>
            <a:spLocks noGrp="1"/>
          </p:cNvSpPr>
          <p:nvPr>
            <p:ph type="title"/>
          </p:nvPr>
        </p:nvSpPr>
        <p:spPr/>
        <p:txBody>
          <a:bodyPr/>
          <a:lstStyle/>
          <a:p>
            <a:r>
              <a:rPr lang="en-US" dirty="0"/>
              <a:t>What is case management?</a:t>
            </a:r>
          </a:p>
        </p:txBody>
      </p:sp>
      <p:sp>
        <p:nvSpPr>
          <p:cNvPr id="10" name="Rectangle 9">
            <a:extLst>
              <a:ext uri="{FF2B5EF4-FFF2-40B4-BE49-F238E27FC236}">
                <a16:creationId xmlns:a16="http://schemas.microsoft.com/office/drawing/2014/main" xmlns="" id="{269B4AF4-B94C-48C4-99CB-88FE4EB808A8}"/>
              </a:ext>
            </a:extLst>
          </p:cNvPr>
          <p:cNvSpPr/>
          <p:nvPr/>
        </p:nvSpPr>
        <p:spPr>
          <a:xfrm>
            <a:off x="1595120" y="1587927"/>
            <a:ext cx="9895840" cy="4154984"/>
          </a:xfrm>
          <a:prstGeom prst="rect">
            <a:avLst/>
          </a:prstGeom>
        </p:spPr>
        <p:txBody>
          <a:bodyPr wrap="square">
            <a:spAutoFit/>
          </a:bodyPr>
          <a:lstStyle/>
          <a:p>
            <a:pPr marL="285750" indent="-285750">
              <a:buFont typeface="Arial" panose="020B0604020202020204" pitchFamily="34" charset="0"/>
              <a:buChar char="•"/>
            </a:pPr>
            <a:r>
              <a:rPr lang="en-US" sz="2400" dirty="0"/>
              <a:t>Service that assist a beneficiary to access needed medical, educational, social, prevocational, vocational, rehabilitative, or other community services. </a:t>
            </a:r>
          </a:p>
          <a:p>
            <a:endParaRPr lang="en-US" sz="2400" dirty="0"/>
          </a:p>
          <a:p>
            <a:pPr marL="285750" indent="-285750">
              <a:buFont typeface="Arial" panose="020B0604020202020204" pitchFamily="34" charset="0"/>
              <a:buChar char="•"/>
            </a:pPr>
            <a:r>
              <a:rPr lang="en-US" sz="2400" dirty="0"/>
              <a:t>Focus on coordination of SUD care, integration around primary care especially for beneficiaries with a chronic substance use disorder, and interaction with the criminal justice system, if needed. </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Provided by a LPHA or a certified counselor. </a:t>
            </a:r>
          </a:p>
          <a:p>
            <a:endParaRPr lang="en-US" sz="2400" dirty="0"/>
          </a:p>
          <a:p>
            <a:pPr marL="285750" indent="-285750">
              <a:buFont typeface="Arial" panose="020B0604020202020204" pitchFamily="34" charset="0"/>
              <a:buChar char="•"/>
            </a:pPr>
            <a:r>
              <a:rPr lang="en-US" sz="2400" dirty="0"/>
              <a:t>Provided face-to-face, by telephone, or by telehealth with the beneficiary and may be provided anywhere in the community</a:t>
            </a:r>
          </a:p>
        </p:txBody>
      </p:sp>
      <p:cxnSp>
        <p:nvCxnSpPr>
          <p:cNvPr id="11" name="Straight Connector 10">
            <a:extLst>
              <a:ext uri="{FF2B5EF4-FFF2-40B4-BE49-F238E27FC236}">
                <a16:creationId xmlns:a16="http://schemas.microsoft.com/office/drawing/2014/main" xmlns="" id="{EE1D0943-6FEA-4B3E-B12F-0F38BB520B0A}"/>
              </a:ext>
            </a:extLst>
          </p:cNvPr>
          <p:cNvCxnSpPr>
            <a:cxnSpLocks/>
          </p:cNvCxnSpPr>
          <p:nvPr/>
        </p:nvCxnSpPr>
        <p:spPr>
          <a:xfrm>
            <a:off x="1239520" y="1422400"/>
            <a:ext cx="10119360" cy="0"/>
          </a:xfrm>
          <a:prstGeom prst="line">
            <a:avLst/>
          </a:prstGeom>
          <a:ln w="508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3460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5AB56982-2E84-4EFA-9EC7-1449FFA29898}"/>
              </a:ext>
            </a:extLst>
          </p:cNvPr>
          <p:cNvSpPr>
            <a:spLocks noGrp="1"/>
          </p:cNvSpPr>
          <p:nvPr>
            <p:ph idx="1"/>
          </p:nvPr>
        </p:nvSpPr>
        <p:spPr>
          <a:xfrm>
            <a:off x="1869440" y="4158216"/>
            <a:ext cx="9603275" cy="1413086"/>
          </a:xfrm>
        </p:spPr>
        <p:txBody>
          <a:bodyPr/>
          <a:lstStyle/>
          <a:p>
            <a:r>
              <a:rPr lang="en-US" b="1" dirty="0"/>
              <a:t>Care Coordination</a:t>
            </a:r>
            <a:r>
              <a:rPr lang="en-US" dirty="0"/>
              <a:t> – Activities associated with providing for seamless transitions of care for beneficiaries in the DMC-ODS system of care without disruption of services.</a:t>
            </a:r>
          </a:p>
          <a:p>
            <a:endParaRPr lang="en-US" dirty="0"/>
          </a:p>
        </p:txBody>
      </p:sp>
      <p:sp>
        <p:nvSpPr>
          <p:cNvPr id="5" name="Content Placeholder 2">
            <a:extLst>
              <a:ext uri="{FF2B5EF4-FFF2-40B4-BE49-F238E27FC236}">
                <a16:creationId xmlns:a16="http://schemas.microsoft.com/office/drawing/2014/main" xmlns="" id="{AE776C3B-9B89-4B08-8820-682FAA7C414B}"/>
              </a:ext>
            </a:extLst>
          </p:cNvPr>
          <p:cNvSpPr txBox="1">
            <a:spLocks/>
          </p:cNvSpPr>
          <p:nvPr/>
        </p:nvSpPr>
        <p:spPr>
          <a:xfrm>
            <a:off x="1869440" y="5170594"/>
            <a:ext cx="9603275" cy="1453726"/>
          </a:xfrm>
          <a:prstGeom prst="rect">
            <a:avLst/>
          </a:prstGeom>
        </p:spPr>
        <p:txBody>
          <a:bodyPr vert="horz" lIns="91440" tIns="45720" rIns="91440" bIns="45720" rtlCol="0" anchor="t">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r>
              <a:rPr lang="en-US" b="1" dirty="0"/>
              <a:t>Service Coordination</a:t>
            </a:r>
            <a:r>
              <a:rPr lang="en-US" dirty="0"/>
              <a:t> – Services that assist beneficiaries to access needed medical, mental health, housing, educational, social, prevocational, vocational, rehabilitative or other community services. </a:t>
            </a:r>
          </a:p>
          <a:p>
            <a:endParaRPr lang="en-US" dirty="0"/>
          </a:p>
        </p:txBody>
      </p:sp>
      <p:sp>
        <p:nvSpPr>
          <p:cNvPr id="6" name="Title 1">
            <a:extLst>
              <a:ext uri="{FF2B5EF4-FFF2-40B4-BE49-F238E27FC236}">
                <a16:creationId xmlns:a16="http://schemas.microsoft.com/office/drawing/2014/main" xmlns="" id="{C5890AC2-6600-486F-A00A-B386B087FEDB}"/>
              </a:ext>
            </a:extLst>
          </p:cNvPr>
          <p:cNvSpPr txBox="1">
            <a:spLocks/>
          </p:cNvSpPr>
          <p:nvPr/>
        </p:nvSpPr>
        <p:spPr>
          <a:xfrm>
            <a:off x="508001" y="681697"/>
            <a:ext cx="11287760" cy="3148623"/>
          </a:xfrm>
          <a:prstGeom prst="rect">
            <a:avLst/>
          </a:prstGeom>
        </p:spPr>
        <p:txBody>
          <a:bodyPr vert="horz" lIns="91440" tIns="45720" rIns="91440" bIns="45720" rtlCol="0" anchor="t">
            <a:normAutofit fontScale="85000" lnSpcReduction="20000"/>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r>
              <a:rPr lang="en-US" sz="4300" dirty="0"/>
              <a:t>		1. Care coordination </a:t>
            </a:r>
          </a:p>
          <a:p>
            <a:endParaRPr lang="en-US" sz="4300" dirty="0"/>
          </a:p>
          <a:p>
            <a:r>
              <a:rPr lang="en-US" sz="4300" dirty="0"/>
              <a:t>					</a:t>
            </a:r>
            <a:r>
              <a:rPr lang="en-US" sz="6400" dirty="0"/>
              <a:t>+</a:t>
            </a:r>
          </a:p>
          <a:p>
            <a:r>
              <a:rPr lang="en-US" sz="4300" dirty="0"/>
              <a:t> </a:t>
            </a:r>
          </a:p>
          <a:p>
            <a:r>
              <a:rPr lang="en-US" sz="4300" dirty="0"/>
              <a:t>		2. service Coordination  </a:t>
            </a:r>
            <a:r>
              <a:rPr lang="en-US" sz="4300" b="1" dirty="0"/>
              <a:t>=</a:t>
            </a:r>
          </a:p>
          <a:p>
            <a:pPr algn="ctr"/>
            <a:endParaRPr lang="en-US" sz="4300" dirty="0"/>
          </a:p>
          <a:p>
            <a:r>
              <a:rPr lang="en-US" sz="4300" dirty="0"/>
              <a:t>		3. Case management</a:t>
            </a:r>
          </a:p>
        </p:txBody>
      </p:sp>
      <p:cxnSp>
        <p:nvCxnSpPr>
          <p:cNvPr id="13" name="Straight Connector 12">
            <a:extLst>
              <a:ext uri="{FF2B5EF4-FFF2-40B4-BE49-F238E27FC236}">
                <a16:creationId xmlns:a16="http://schemas.microsoft.com/office/drawing/2014/main" xmlns="" id="{87A74C5E-7340-4056-A4BF-4E00E38FE278}"/>
              </a:ext>
            </a:extLst>
          </p:cNvPr>
          <p:cNvCxnSpPr>
            <a:cxnSpLocks/>
          </p:cNvCxnSpPr>
          <p:nvPr/>
        </p:nvCxnSpPr>
        <p:spPr>
          <a:xfrm>
            <a:off x="1290320" y="3007360"/>
            <a:ext cx="10038080" cy="0"/>
          </a:xfrm>
          <a:prstGeom prst="line">
            <a:avLst/>
          </a:prstGeom>
          <a:ln w="508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0103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E6321A-6BBF-410E-BF63-11BAF0A6860B}"/>
              </a:ext>
            </a:extLst>
          </p:cNvPr>
          <p:cNvSpPr>
            <a:spLocks noGrp="1"/>
          </p:cNvSpPr>
          <p:nvPr>
            <p:ph type="title"/>
          </p:nvPr>
        </p:nvSpPr>
        <p:spPr>
          <a:xfrm>
            <a:off x="1013254" y="1354970"/>
            <a:ext cx="10373013" cy="1049235"/>
          </a:xfrm>
        </p:spPr>
        <p:txBody>
          <a:bodyPr>
            <a:normAutofit/>
          </a:bodyPr>
          <a:lstStyle/>
          <a:p>
            <a:r>
              <a:rPr lang="en-US" dirty="0"/>
              <a:t>Care coordination begins at the “front door”</a:t>
            </a:r>
          </a:p>
        </p:txBody>
      </p:sp>
      <p:sp>
        <p:nvSpPr>
          <p:cNvPr id="3" name="Content Placeholder 2">
            <a:extLst>
              <a:ext uri="{FF2B5EF4-FFF2-40B4-BE49-F238E27FC236}">
                <a16:creationId xmlns:a16="http://schemas.microsoft.com/office/drawing/2014/main" xmlns="" id="{2616C059-55E2-47E9-B304-942115E39056}"/>
              </a:ext>
            </a:extLst>
          </p:cNvPr>
          <p:cNvSpPr>
            <a:spLocks noGrp="1"/>
          </p:cNvSpPr>
          <p:nvPr>
            <p:ph idx="1"/>
          </p:nvPr>
        </p:nvSpPr>
        <p:spPr>
          <a:xfrm>
            <a:off x="1013254" y="1971923"/>
            <a:ext cx="9603275" cy="4784477"/>
          </a:xfrm>
        </p:spPr>
        <p:txBody>
          <a:bodyPr>
            <a:normAutofit fontScale="77500" lnSpcReduction="20000"/>
          </a:bodyPr>
          <a:lstStyle/>
          <a:p>
            <a:pPr lvl="1"/>
            <a:r>
              <a:rPr lang="en-US" sz="2600" dirty="0"/>
              <a:t>Upon screening, the beneficiary will be referred/linked to the appropriate ASAM level of care (LOC).</a:t>
            </a:r>
          </a:p>
          <a:p>
            <a:pPr lvl="1"/>
            <a:r>
              <a:rPr lang="en-US" sz="2600" dirty="0"/>
              <a:t>Placement considerations include results from the ASAM screening, geographic accessibility, threshold language needs, and the beneficiary’s preferences.  </a:t>
            </a:r>
          </a:p>
          <a:p>
            <a:pPr lvl="1"/>
            <a:r>
              <a:rPr lang="en-US" sz="2600" dirty="0"/>
              <a:t>The beneficiary will be referred to BHCS SUD network providers for an intake appointment for the following services:</a:t>
            </a:r>
          </a:p>
          <a:p>
            <a:pPr marL="1604963" lvl="2" indent="-344488">
              <a:buFont typeface="Wingdings" panose="05000000000000000000" pitchFamily="2" charset="2"/>
              <a:buChar char="Ø"/>
            </a:pPr>
            <a:r>
              <a:rPr lang="en-US" sz="2100" dirty="0"/>
              <a:t>ASAM 1.0 and 2.1Outpatient, Intensive Outpatient, and Recovery Support Services</a:t>
            </a:r>
          </a:p>
          <a:p>
            <a:pPr marL="1604963" lvl="2" indent="-344488">
              <a:buFont typeface="Wingdings" panose="05000000000000000000" pitchFamily="2" charset="2"/>
              <a:buChar char="Ø"/>
            </a:pPr>
            <a:r>
              <a:rPr lang="en-US" sz="2100" dirty="0"/>
              <a:t>ASAM 1.0 and 2.1 Perinatal Outpatient, Intensive Outpatient, and Recovery Support Services</a:t>
            </a:r>
          </a:p>
          <a:p>
            <a:pPr marL="1604963" lvl="2" indent="-344488">
              <a:buFont typeface="Wingdings" panose="05000000000000000000" pitchFamily="2" charset="2"/>
              <a:buChar char="Ø"/>
            </a:pPr>
            <a:r>
              <a:rPr lang="en-US" sz="2100" dirty="0"/>
              <a:t>ASAM OTP 1.0 Opioid Treatment Programs</a:t>
            </a:r>
          </a:p>
          <a:p>
            <a:pPr marL="1604963" lvl="2" indent="-344488">
              <a:buFont typeface="Wingdings" panose="05000000000000000000" pitchFamily="2" charset="2"/>
              <a:buChar char="Ø"/>
            </a:pPr>
            <a:r>
              <a:rPr lang="en-US" sz="2100" dirty="0"/>
              <a:t>ASAM 3.2 Residential Withdrawal Management</a:t>
            </a:r>
          </a:p>
          <a:p>
            <a:pPr marL="1604963" lvl="2" indent="-344488">
              <a:buFont typeface="Wingdings" panose="05000000000000000000" pitchFamily="2" charset="2"/>
              <a:buChar char="Ø"/>
            </a:pPr>
            <a:r>
              <a:rPr lang="en-US" sz="2100" dirty="0"/>
              <a:t>ASAM 3.1, 3.3 or 3.5 - Residential services</a:t>
            </a:r>
          </a:p>
          <a:p>
            <a:pPr marL="1604963" lvl="2" indent="-344488">
              <a:buFont typeface="Wingdings" panose="05000000000000000000" pitchFamily="2" charset="2"/>
              <a:buChar char="Ø"/>
            </a:pPr>
            <a:r>
              <a:rPr lang="en-US" sz="2100" dirty="0"/>
              <a:t>ASAM 3.1, 3.3 or 3.5 -  Perinatal/Parenting Residential </a:t>
            </a:r>
          </a:p>
          <a:p>
            <a:pPr marL="1604963" lvl="2" indent="-344488">
              <a:buFont typeface="Wingdings" panose="05000000000000000000" pitchFamily="2" charset="2"/>
              <a:buChar char="Ø"/>
            </a:pPr>
            <a:r>
              <a:rPr lang="en-US" sz="2100" dirty="0"/>
              <a:t>Recovery Residence (adjunct to outpatient, intensive outpatient or recovery support)</a:t>
            </a:r>
          </a:p>
        </p:txBody>
      </p:sp>
      <p:sp>
        <p:nvSpPr>
          <p:cNvPr id="5" name="Rectangle 4">
            <a:extLst>
              <a:ext uri="{FF2B5EF4-FFF2-40B4-BE49-F238E27FC236}">
                <a16:creationId xmlns:a16="http://schemas.microsoft.com/office/drawing/2014/main" xmlns="" id="{9205A338-5A04-4083-BBB1-E6030FEE00E8}"/>
              </a:ext>
            </a:extLst>
          </p:cNvPr>
          <p:cNvSpPr/>
          <p:nvPr/>
        </p:nvSpPr>
        <p:spPr>
          <a:xfrm>
            <a:off x="921814" y="280374"/>
            <a:ext cx="10190205" cy="7661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 name="Rectangle 5">
            <a:extLst>
              <a:ext uri="{FF2B5EF4-FFF2-40B4-BE49-F238E27FC236}">
                <a16:creationId xmlns:a16="http://schemas.microsoft.com/office/drawing/2014/main" xmlns="" id="{C83F2E91-A67F-455A-9E95-E90FD907DCBF}"/>
              </a:ext>
            </a:extLst>
          </p:cNvPr>
          <p:cNvSpPr/>
          <p:nvPr/>
        </p:nvSpPr>
        <p:spPr>
          <a:xfrm>
            <a:off x="1207000" y="391232"/>
            <a:ext cx="9792937" cy="523220"/>
          </a:xfrm>
          <a:prstGeom prst="rect">
            <a:avLst/>
          </a:prstGeom>
        </p:spPr>
        <p:txBody>
          <a:bodyPr wrap="none">
            <a:spAutoFit/>
          </a:bodyPr>
          <a:lstStyle/>
          <a:p>
            <a:r>
              <a:rPr lang="en-US" sz="2800" b="1" i="1" dirty="0">
                <a:solidFill>
                  <a:schemeClr val="bg1"/>
                </a:solidFill>
              </a:rPr>
              <a:t>GOAL:  Right care, at the Right Time,  with the Right Provider</a:t>
            </a:r>
          </a:p>
        </p:txBody>
      </p:sp>
    </p:spTree>
    <p:extLst>
      <p:ext uri="{BB962C8B-B14F-4D97-AF65-F5344CB8AC3E}">
        <p14:creationId xmlns:p14="http://schemas.microsoft.com/office/powerpoint/2010/main" val="19190868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E6321A-6BBF-410E-BF63-11BAF0A6860B}"/>
              </a:ext>
            </a:extLst>
          </p:cNvPr>
          <p:cNvSpPr>
            <a:spLocks noGrp="1"/>
          </p:cNvSpPr>
          <p:nvPr>
            <p:ph type="title"/>
          </p:nvPr>
        </p:nvSpPr>
        <p:spPr>
          <a:xfrm>
            <a:off x="3675735" y="1354970"/>
            <a:ext cx="4840531" cy="1049235"/>
          </a:xfrm>
        </p:spPr>
        <p:txBody>
          <a:bodyPr/>
          <a:lstStyle/>
          <a:p>
            <a:pPr algn="ctr"/>
            <a:r>
              <a:rPr lang="en-US" dirty="0"/>
              <a:t>Level of care</a:t>
            </a:r>
          </a:p>
        </p:txBody>
      </p:sp>
      <p:sp>
        <p:nvSpPr>
          <p:cNvPr id="3" name="Content Placeholder 2">
            <a:extLst>
              <a:ext uri="{FF2B5EF4-FFF2-40B4-BE49-F238E27FC236}">
                <a16:creationId xmlns:a16="http://schemas.microsoft.com/office/drawing/2014/main" xmlns="" id="{2616C059-55E2-47E9-B304-942115E39056}"/>
              </a:ext>
            </a:extLst>
          </p:cNvPr>
          <p:cNvSpPr>
            <a:spLocks noGrp="1"/>
          </p:cNvSpPr>
          <p:nvPr>
            <p:ph idx="1"/>
          </p:nvPr>
        </p:nvSpPr>
        <p:spPr>
          <a:xfrm>
            <a:off x="675862" y="1884459"/>
            <a:ext cx="10992678" cy="4238045"/>
          </a:xfrm>
        </p:spPr>
        <p:txBody>
          <a:bodyPr>
            <a:normAutofit fontScale="92500"/>
          </a:bodyPr>
          <a:lstStyle/>
          <a:p>
            <a:r>
              <a:rPr lang="en-US" dirty="0"/>
              <a:t>The final LOC determination for placement is based on the comprehensive assessment, and may override the determination from the initial screening process. </a:t>
            </a:r>
          </a:p>
          <a:p>
            <a:r>
              <a:rPr lang="en-US" dirty="0"/>
              <a:t>In the event that a full comprehensive assessment yields a different LOC, the </a:t>
            </a:r>
            <a:r>
              <a:rPr lang="en-US" u="sng" dirty="0"/>
              <a:t>provider shall be responsible for transitioning the beneficiary to the appropriate level of care</a:t>
            </a:r>
            <a:r>
              <a:rPr lang="en-US" dirty="0"/>
              <a:t>, which may include transitioning (and providing or arranging transportation) to another provider facility.   For residential cases, the provider may work with the beneficiary’s Care Navigator to successfully transition to a new provider.</a:t>
            </a:r>
          </a:p>
          <a:p>
            <a:r>
              <a:rPr lang="en-US" dirty="0"/>
              <a:t>Treatment services are to be coordinated across Levels of Care (LOC); from the initial point of contact, first call or in-person visit, first offered appointment, referral, intake/assessment and determination of medical necessity, treatment planning, transition planning, discharge, and recovery support services. </a:t>
            </a:r>
          </a:p>
          <a:p>
            <a:r>
              <a:rPr lang="en-US" dirty="0"/>
              <a:t>Prior to any changes in the LOC, the SUD service provider must conduct an A-LOC re-assessment. </a:t>
            </a:r>
          </a:p>
          <a:p>
            <a:endParaRPr lang="en-US" dirty="0"/>
          </a:p>
        </p:txBody>
      </p:sp>
      <p:sp>
        <p:nvSpPr>
          <p:cNvPr id="5" name="Rectangle 4">
            <a:extLst>
              <a:ext uri="{FF2B5EF4-FFF2-40B4-BE49-F238E27FC236}">
                <a16:creationId xmlns:a16="http://schemas.microsoft.com/office/drawing/2014/main" xmlns="" id="{9205A338-5A04-4083-BBB1-E6030FEE00E8}"/>
              </a:ext>
            </a:extLst>
          </p:cNvPr>
          <p:cNvSpPr/>
          <p:nvPr/>
        </p:nvSpPr>
        <p:spPr>
          <a:xfrm>
            <a:off x="1013254" y="230659"/>
            <a:ext cx="10190205" cy="7661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 name="Rectangle 5">
            <a:extLst>
              <a:ext uri="{FF2B5EF4-FFF2-40B4-BE49-F238E27FC236}">
                <a16:creationId xmlns:a16="http://schemas.microsoft.com/office/drawing/2014/main" xmlns="" id="{C83F2E91-A67F-455A-9E95-E90FD907DCBF}"/>
              </a:ext>
            </a:extLst>
          </p:cNvPr>
          <p:cNvSpPr/>
          <p:nvPr/>
        </p:nvSpPr>
        <p:spPr>
          <a:xfrm>
            <a:off x="1298440" y="341517"/>
            <a:ext cx="9792937" cy="523220"/>
          </a:xfrm>
          <a:prstGeom prst="rect">
            <a:avLst/>
          </a:prstGeom>
        </p:spPr>
        <p:txBody>
          <a:bodyPr wrap="none">
            <a:spAutoFit/>
          </a:bodyPr>
          <a:lstStyle/>
          <a:p>
            <a:r>
              <a:rPr lang="en-US" sz="2800" b="1" i="1" dirty="0">
                <a:solidFill>
                  <a:schemeClr val="bg1"/>
                </a:solidFill>
              </a:rPr>
              <a:t>GOAL:  Right care, at the Right Time,  with the Right Provider</a:t>
            </a:r>
          </a:p>
        </p:txBody>
      </p:sp>
    </p:spTree>
    <p:extLst>
      <p:ext uri="{BB962C8B-B14F-4D97-AF65-F5344CB8AC3E}">
        <p14:creationId xmlns:p14="http://schemas.microsoft.com/office/powerpoint/2010/main" val="8131371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EED3122F-83BE-4583-B758-8A13F05050EA}"/>
              </a:ext>
            </a:extLst>
          </p:cNvPr>
          <p:cNvPicPr>
            <a:picLocks noChangeAspect="1"/>
          </p:cNvPicPr>
          <p:nvPr/>
        </p:nvPicPr>
        <p:blipFill>
          <a:blip r:embed="rId3">
            <a:extLst>
              <a:ext uri="{837473B0-CC2E-450A-ABE3-18F120FF3D39}">
                <a1611:picAttrSrcUrl xmlns:a1611="http://schemas.microsoft.com/office/drawing/2016/11/main" xmlns="" r:id="rId4"/>
              </a:ext>
            </a:extLst>
          </a:blip>
          <a:stretch>
            <a:fillRect/>
          </a:stretch>
        </p:blipFill>
        <p:spPr>
          <a:xfrm>
            <a:off x="4742483" y="3781824"/>
            <a:ext cx="2945572" cy="2937083"/>
          </a:xfrm>
          <a:prstGeom prst="rect">
            <a:avLst/>
          </a:prstGeom>
        </p:spPr>
      </p:pic>
      <p:sp>
        <p:nvSpPr>
          <p:cNvPr id="2" name="Title 1">
            <a:extLst>
              <a:ext uri="{FF2B5EF4-FFF2-40B4-BE49-F238E27FC236}">
                <a16:creationId xmlns:a16="http://schemas.microsoft.com/office/drawing/2014/main" xmlns="" id="{CAE6321A-6BBF-410E-BF63-11BAF0A6860B}"/>
              </a:ext>
            </a:extLst>
          </p:cNvPr>
          <p:cNvSpPr>
            <a:spLocks noGrp="1"/>
          </p:cNvSpPr>
          <p:nvPr>
            <p:ph type="title"/>
          </p:nvPr>
        </p:nvSpPr>
        <p:spPr>
          <a:xfrm>
            <a:off x="2858495" y="895572"/>
            <a:ext cx="8468139" cy="1049235"/>
          </a:xfrm>
        </p:spPr>
        <p:txBody>
          <a:bodyPr/>
          <a:lstStyle/>
          <a:p>
            <a:r>
              <a:rPr lang="en-US" dirty="0"/>
              <a:t>one DESIGNATED coordinator</a:t>
            </a:r>
          </a:p>
        </p:txBody>
      </p:sp>
      <p:sp>
        <p:nvSpPr>
          <p:cNvPr id="3" name="Content Placeholder 2">
            <a:extLst>
              <a:ext uri="{FF2B5EF4-FFF2-40B4-BE49-F238E27FC236}">
                <a16:creationId xmlns:a16="http://schemas.microsoft.com/office/drawing/2014/main" xmlns="" id="{2616C059-55E2-47E9-B304-942115E39056}"/>
              </a:ext>
            </a:extLst>
          </p:cNvPr>
          <p:cNvSpPr>
            <a:spLocks noGrp="1"/>
          </p:cNvSpPr>
          <p:nvPr>
            <p:ph idx="1"/>
          </p:nvPr>
        </p:nvSpPr>
        <p:spPr>
          <a:xfrm>
            <a:off x="1413631" y="1579439"/>
            <a:ext cx="9603275" cy="3450613"/>
          </a:xfrm>
        </p:spPr>
        <p:txBody>
          <a:bodyPr/>
          <a:lstStyle/>
          <a:p>
            <a:pPr lvl="0"/>
            <a:r>
              <a:rPr lang="en-US" dirty="0"/>
              <a:t>All beneficiaries shall have an ongoing source of care appropriate to their needs with an SUD provider case manager </a:t>
            </a:r>
            <a:r>
              <a:rPr lang="en-US" u="sng" dirty="0"/>
              <a:t>designated as primarily responsible for coordinating services</a:t>
            </a:r>
            <a:r>
              <a:rPr lang="en-US" dirty="0"/>
              <a:t>. </a:t>
            </a:r>
          </a:p>
          <a:p>
            <a:pPr lvl="0"/>
            <a:r>
              <a:rPr lang="en-US" dirty="0"/>
              <a:t>Beneficiaries will be informed as to whom to contact, and how to contact, their designated case manager </a:t>
            </a:r>
            <a:r>
              <a:rPr lang="en-US" u="sng" dirty="0"/>
              <a:t>upon initial intake into an SUD treatment program</a:t>
            </a:r>
            <a:r>
              <a:rPr lang="en-US" dirty="0"/>
              <a:t>.  </a:t>
            </a:r>
          </a:p>
          <a:p>
            <a:pPr lvl="0"/>
            <a:r>
              <a:rPr lang="en-US" dirty="0"/>
              <a:t>For Narcotic Treatment Programs, the individual counselors will provide this function. </a:t>
            </a:r>
          </a:p>
        </p:txBody>
      </p:sp>
    </p:spTree>
    <p:extLst>
      <p:ext uri="{BB962C8B-B14F-4D97-AF65-F5344CB8AC3E}">
        <p14:creationId xmlns:p14="http://schemas.microsoft.com/office/powerpoint/2010/main" val="42104873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E6321A-6BBF-410E-BF63-11BAF0A6860B}"/>
              </a:ext>
            </a:extLst>
          </p:cNvPr>
          <p:cNvSpPr>
            <a:spLocks noGrp="1"/>
          </p:cNvSpPr>
          <p:nvPr>
            <p:ph type="title"/>
          </p:nvPr>
        </p:nvSpPr>
        <p:spPr>
          <a:xfrm>
            <a:off x="996564" y="980561"/>
            <a:ext cx="11036410" cy="1049235"/>
          </a:xfrm>
        </p:spPr>
        <p:txBody>
          <a:bodyPr/>
          <a:lstStyle/>
          <a:p>
            <a:r>
              <a:rPr lang="en-US" dirty="0"/>
              <a:t>When does care Coordination occur?</a:t>
            </a:r>
          </a:p>
        </p:txBody>
      </p:sp>
      <p:sp>
        <p:nvSpPr>
          <p:cNvPr id="3" name="Content Placeholder 2">
            <a:extLst>
              <a:ext uri="{FF2B5EF4-FFF2-40B4-BE49-F238E27FC236}">
                <a16:creationId xmlns:a16="http://schemas.microsoft.com/office/drawing/2014/main" xmlns="" id="{2616C059-55E2-47E9-B304-942115E39056}"/>
              </a:ext>
            </a:extLst>
          </p:cNvPr>
          <p:cNvSpPr>
            <a:spLocks noGrp="1"/>
          </p:cNvSpPr>
          <p:nvPr>
            <p:ph idx="1"/>
          </p:nvPr>
        </p:nvSpPr>
        <p:spPr>
          <a:xfrm>
            <a:off x="1274109" y="1640517"/>
            <a:ext cx="9603275" cy="1383402"/>
          </a:xfrm>
        </p:spPr>
        <p:txBody>
          <a:bodyPr>
            <a:normAutofit/>
          </a:bodyPr>
          <a:lstStyle/>
          <a:p>
            <a:pPr lvl="1"/>
            <a:r>
              <a:rPr lang="en-US" sz="2000" dirty="0"/>
              <a:t>Throughout treatment –AND– between settings of care</a:t>
            </a:r>
          </a:p>
          <a:p>
            <a:pPr lvl="1"/>
            <a:r>
              <a:rPr lang="en-US" sz="2000" dirty="0"/>
              <a:t>Includes appropriate discharge planning for short term and long-term hospital and institutional stays. </a:t>
            </a:r>
          </a:p>
        </p:txBody>
      </p:sp>
      <p:sp>
        <p:nvSpPr>
          <p:cNvPr id="8" name="Title 1">
            <a:extLst>
              <a:ext uri="{FF2B5EF4-FFF2-40B4-BE49-F238E27FC236}">
                <a16:creationId xmlns:a16="http://schemas.microsoft.com/office/drawing/2014/main" xmlns="" id="{9EFFBF2D-D1AF-4E1E-A3EE-E7F63897EDC9}"/>
              </a:ext>
            </a:extLst>
          </p:cNvPr>
          <p:cNvSpPr txBox="1">
            <a:spLocks/>
          </p:cNvSpPr>
          <p:nvPr/>
        </p:nvSpPr>
        <p:spPr>
          <a:xfrm>
            <a:off x="996564" y="3329778"/>
            <a:ext cx="11036410"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r>
              <a:rPr lang="en-US" dirty="0"/>
              <a:t>Who does care coordination occur with?</a:t>
            </a:r>
          </a:p>
        </p:txBody>
      </p:sp>
      <p:sp>
        <p:nvSpPr>
          <p:cNvPr id="9" name="Rectangle 8">
            <a:extLst>
              <a:ext uri="{FF2B5EF4-FFF2-40B4-BE49-F238E27FC236}">
                <a16:creationId xmlns:a16="http://schemas.microsoft.com/office/drawing/2014/main" xmlns="" id="{0E6FE18F-DF2B-4EAF-A386-1B5818D5F103}"/>
              </a:ext>
            </a:extLst>
          </p:cNvPr>
          <p:cNvSpPr/>
          <p:nvPr/>
        </p:nvSpPr>
        <p:spPr>
          <a:xfrm>
            <a:off x="1418359" y="3938447"/>
            <a:ext cx="9777077" cy="1938992"/>
          </a:xfrm>
          <a:prstGeom prst="rect">
            <a:avLst/>
          </a:prstGeom>
        </p:spPr>
        <p:txBody>
          <a:bodyPr wrap="square">
            <a:spAutoFit/>
          </a:bodyPr>
          <a:lstStyle/>
          <a:p>
            <a:pPr marL="800100" lvl="1" indent="-342900">
              <a:buFont typeface="Arial" panose="020B0604020202020204" pitchFamily="34" charset="0"/>
              <a:buChar char="•"/>
            </a:pPr>
            <a:r>
              <a:rPr lang="en-US" sz="2000" dirty="0"/>
              <a:t>Beneficiary</a:t>
            </a:r>
          </a:p>
          <a:p>
            <a:pPr marL="800100" lvl="1" indent="-342900">
              <a:buFont typeface="Arial" panose="020B0604020202020204" pitchFamily="34" charset="0"/>
              <a:buChar char="•"/>
            </a:pPr>
            <a:r>
              <a:rPr lang="en-US" sz="2000" dirty="0"/>
              <a:t>Other SUD providers in BHCS network serving the beneficiary</a:t>
            </a:r>
          </a:p>
          <a:p>
            <a:pPr marL="800100" lvl="1" indent="-342900">
              <a:buFont typeface="Arial" panose="020B0604020202020204" pitchFamily="34" charset="0"/>
              <a:buChar char="•"/>
            </a:pPr>
            <a:r>
              <a:rPr lang="en-US" sz="2000" dirty="0"/>
              <a:t>Services beneficiary receives from any other managed care organizations or provider of health services, including primary care, Specialty Mental Health Services, and care management / health home services.</a:t>
            </a:r>
          </a:p>
          <a:p>
            <a:pPr marL="800100" lvl="1" indent="-342900">
              <a:buFont typeface="Arial" panose="020B0604020202020204" pitchFamily="34" charset="0"/>
              <a:buChar char="•"/>
            </a:pPr>
            <a:r>
              <a:rPr lang="en-US" sz="2000" dirty="0"/>
              <a:t>Services the beneficiary receives from the community and social support providers.</a:t>
            </a:r>
          </a:p>
        </p:txBody>
      </p:sp>
    </p:spTree>
    <p:extLst>
      <p:ext uri="{BB962C8B-B14F-4D97-AF65-F5344CB8AC3E}">
        <p14:creationId xmlns:p14="http://schemas.microsoft.com/office/powerpoint/2010/main" val="22122674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9554FF02-F29C-4199-B021-B6283781A585}"/>
              </a:ext>
            </a:extLst>
          </p:cNvPr>
          <p:cNvSpPr>
            <a:spLocks noGrp="1"/>
          </p:cNvSpPr>
          <p:nvPr>
            <p:ph type="title"/>
          </p:nvPr>
        </p:nvSpPr>
        <p:spPr>
          <a:xfrm>
            <a:off x="865170" y="837043"/>
            <a:ext cx="9603275" cy="1049235"/>
          </a:xfrm>
        </p:spPr>
        <p:txBody>
          <a:bodyPr/>
          <a:lstStyle/>
          <a:p>
            <a:r>
              <a:rPr lang="en-US" dirty="0"/>
              <a:t>Co-occurring needs &amp; other services</a:t>
            </a:r>
          </a:p>
        </p:txBody>
      </p:sp>
      <p:pic>
        <p:nvPicPr>
          <p:cNvPr id="14" name="Picture 13">
            <a:extLst>
              <a:ext uri="{FF2B5EF4-FFF2-40B4-BE49-F238E27FC236}">
                <a16:creationId xmlns:a16="http://schemas.microsoft.com/office/drawing/2014/main" xmlns="" id="{489EFE40-6989-4F13-B3F0-7CD402266B89}"/>
              </a:ext>
            </a:extLst>
          </p:cNvPr>
          <p:cNvPicPr>
            <a:picLocks noChangeAspect="1"/>
          </p:cNvPicPr>
          <p:nvPr/>
        </p:nvPicPr>
        <p:blipFill>
          <a:blip r:embed="rId3">
            <a:extLst>
              <a:ext uri="{837473B0-CC2E-450A-ABE3-18F120FF3D39}">
                <a1611:picAttrSrcUrl xmlns:a1611="http://schemas.microsoft.com/office/drawing/2016/11/main" xmlns="" r:id="rId4"/>
              </a:ext>
            </a:extLst>
          </a:blip>
          <a:stretch>
            <a:fillRect/>
          </a:stretch>
        </p:blipFill>
        <p:spPr>
          <a:xfrm>
            <a:off x="9450979" y="85310"/>
            <a:ext cx="2647950" cy="2552700"/>
          </a:xfrm>
          <a:prstGeom prst="rect">
            <a:avLst/>
          </a:prstGeom>
        </p:spPr>
      </p:pic>
      <p:sp>
        <p:nvSpPr>
          <p:cNvPr id="7" name="Content Placeholder 6">
            <a:extLst>
              <a:ext uri="{FF2B5EF4-FFF2-40B4-BE49-F238E27FC236}">
                <a16:creationId xmlns:a16="http://schemas.microsoft.com/office/drawing/2014/main" xmlns="" id="{8A3DBE82-5B34-4B79-9B90-CA0783315A63}"/>
              </a:ext>
            </a:extLst>
          </p:cNvPr>
          <p:cNvSpPr>
            <a:spLocks noGrp="1"/>
          </p:cNvSpPr>
          <p:nvPr>
            <p:ph idx="1"/>
          </p:nvPr>
        </p:nvSpPr>
        <p:spPr>
          <a:xfrm>
            <a:off x="606287" y="1480931"/>
            <a:ext cx="8637104" cy="1232452"/>
          </a:xfrm>
        </p:spPr>
        <p:txBody>
          <a:bodyPr>
            <a:normAutofit/>
          </a:bodyPr>
          <a:lstStyle/>
          <a:p>
            <a:pPr lvl="1"/>
            <a:r>
              <a:rPr lang="en-US" dirty="0"/>
              <a:t>At intake, and ongoing throughout SUD treatment,  providers will assess to identify any ongoing conditions that may require treatment for co-occurring disorders or additional needs requiring services delivered by other care providers. </a:t>
            </a:r>
          </a:p>
        </p:txBody>
      </p:sp>
      <p:sp>
        <p:nvSpPr>
          <p:cNvPr id="17" name="Rectangle 16">
            <a:extLst>
              <a:ext uri="{FF2B5EF4-FFF2-40B4-BE49-F238E27FC236}">
                <a16:creationId xmlns:a16="http://schemas.microsoft.com/office/drawing/2014/main" xmlns="" id="{55854CAB-A0DF-4975-9FF6-545F2E219F03}"/>
              </a:ext>
            </a:extLst>
          </p:cNvPr>
          <p:cNvSpPr/>
          <p:nvPr/>
        </p:nvSpPr>
        <p:spPr>
          <a:xfrm>
            <a:off x="606287" y="2681907"/>
            <a:ext cx="11111482" cy="3416320"/>
          </a:xfrm>
          <a:prstGeom prst="rect">
            <a:avLst/>
          </a:prstGeom>
        </p:spPr>
        <p:txBody>
          <a:bodyPr wrap="square">
            <a:spAutoFit/>
          </a:bodyPr>
          <a:lstStyle/>
          <a:p>
            <a:pPr marL="742950" lvl="1" indent="-285750">
              <a:buFont typeface="Arial" panose="020B0604020202020204" pitchFamily="34" charset="0"/>
              <a:buChar char="•"/>
            </a:pPr>
            <a:r>
              <a:rPr lang="en-US" dirty="0"/>
              <a:t>The assessment will indicate such conditions in the treatment plan and will </a:t>
            </a:r>
            <a:r>
              <a:rPr lang="en-US" u="sng" dirty="0"/>
              <a:t>ensure linkage to the appropriate service providers.</a:t>
            </a:r>
          </a:p>
          <a:p>
            <a:pPr lvl="1"/>
            <a:endParaRPr lang="en-US" dirty="0"/>
          </a:p>
          <a:p>
            <a:pPr marL="742950" lvl="1" indent="-285750">
              <a:buFont typeface="Arial" panose="020B0604020202020204" pitchFamily="34" charset="0"/>
              <a:buChar char="•"/>
            </a:pPr>
            <a:r>
              <a:rPr lang="en-US" dirty="0"/>
              <a:t>Treatment plans for beneficiaries with co-occurring mental health, physical health, or other needs requiring supportive services (e.g. housing, child welfare, probation) shall be:</a:t>
            </a:r>
          </a:p>
          <a:p>
            <a:pPr marL="1200150" lvl="2" indent="-285750">
              <a:buFont typeface="Arial" panose="020B0604020202020204" pitchFamily="34" charset="0"/>
              <a:buChar char="•"/>
            </a:pPr>
            <a:r>
              <a:rPr lang="en-US" dirty="0"/>
              <a:t>Developed with beneficiary participation, and in consultation with any providers of care or care management for the beneficiary;</a:t>
            </a:r>
          </a:p>
          <a:p>
            <a:pPr marL="1200150" lvl="2" indent="-285750">
              <a:buFont typeface="Arial" panose="020B0604020202020204" pitchFamily="34" charset="0"/>
              <a:buChar char="•"/>
            </a:pPr>
            <a:r>
              <a:rPr lang="en-US" dirty="0"/>
              <a:t>Developed by a person trained in person-centered planning using a person-centered process and a plan as defined in 42 CFR </a:t>
            </a:r>
            <a:r>
              <a:rPr lang="en-US" dirty="0">
                <a:hlinkClick r:id="rId5" tooltip="§ 441.303"/>
              </a:rPr>
              <a:t>§</a:t>
            </a:r>
            <a:r>
              <a:rPr lang="en-US" dirty="0"/>
              <a:t>441.301(c)(1);</a:t>
            </a:r>
          </a:p>
          <a:p>
            <a:pPr marL="1200150" lvl="2" indent="-285750">
              <a:buFont typeface="Arial" panose="020B0604020202020204" pitchFamily="34" charset="0"/>
              <a:buChar char="•"/>
            </a:pPr>
            <a:r>
              <a:rPr lang="en-US" dirty="0"/>
              <a:t>Reviewed and revised upon reassessment of functional need, at least every 90 days, or when the beneficiary’s circumstances or needs change significantly, or at the request of the beneficiary per 42 CFR </a:t>
            </a:r>
            <a:r>
              <a:rPr lang="en-US" dirty="0">
                <a:hlinkClick r:id="rId5" tooltip="§ 441.303"/>
              </a:rPr>
              <a:t>§</a:t>
            </a:r>
            <a:r>
              <a:rPr lang="en-US" dirty="0"/>
              <a:t>441.301(c)(3)</a:t>
            </a:r>
          </a:p>
        </p:txBody>
      </p:sp>
    </p:spTree>
    <p:extLst>
      <p:ext uri="{BB962C8B-B14F-4D97-AF65-F5344CB8AC3E}">
        <p14:creationId xmlns:p14="http://schemas.microsoft.com/office/powerpoint/2010/main" val="5380092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9554FF02-F29C-4199-B021-B6283781A585}"/>
              </a:ext>
            </a:extLst>
          </p:cNvPr>
          <p:cNvSpPr>
            <a:spLocks noGrp="1"/>
          </p:cNvSpPr>
          <p:nvPr>
            <p:ph type="title"/>
          </p:nvPr>
        </p:nvSpPr>
        <p:spPr>
          <a:xfrm>
            <a:off x="865170" y="837043"/>
            <a:ext cx="9603275" cy="1049235"/>
          </a:xfrm>
        </p:spPr>
        <p:txBody>
          <a:bodyPr/>
          <a:lstStyle/>
          <a:p>
            <a:r>
              <a:rPr lang="en-US" dirty="0"/>
              <a:t>Linking, referring, &amp; coordinating</a:t>
            </a:r>
          </a:p>
        </p:txBody>
      </p:sp>
      <p:pic>
        <p:nvPicPr>
          <p:cNvPr id="14" name="Picture 13">
            <a:extLst>
              <a:ext uri="{FF2B5EF4-FFF2-40B4-BE49-F238E27FC236}">
                <a16:creationId xmlns:a16="http://schemas.microsoft.com/office/drawing/2014/main" xmlns="" id="{489EFE40-6989-4F13-B3F0-7CD402266B89}"/>
              </a:ext>
            </a:extLst>
          </p:cNvPr>
          <p:cNvPicPr>
            <a:picLocks noChangeAspect="1"/>
          </p:cNvPicPr>
          <p:nvPr/>
        </p:nvPicPr>
        <p:blipFill>
          <a:blip r:embed="rId3">
            <a:extLst>
              <a:ext uri="{837473B0-CC2E-450A-ABE3-18F120FF3D39}">
                <a1611:picAttrSrcUrl xmlns:a1611="http://schemas.microsoft.com/office/drawing/2016/11/main" xmlns="" r:id="rId4"/>
              </a:ext>
            </a:extLst>
          </a:blip>
          <a:stretch>
            <a:fillRect/>
          </a:stretch>
        </p:blipFill>
        <p:spPr>
          <a:xfrm>
            <a:off x="9450979" y="85310"/>
            <a:ext cx="2647950" cy="2552700"/>
          </a:xfrm>
          <a:prstGeom prst="rect">
            <a:avLst/>
          </a:prstGeom>
        </p:spPr>
      </p:pic>
      <p:sp>
        <p:nvSpPr>
          <p:cNvPr id="17" name="Rectangle 16">
            <a:extLst>
              <a:ext uri="{FF2B5EF4-FFF2-40B4-BE49-F238E27FC236}">
                <a16:creationId xmlns:a16="http://schemas.microsoft.com/office/drawing/2014/main" xmlns="" id="{55854CAB-A0DF-4975-9FF6-545F2E219F03}"/>
              </a:ext>
            </a:extLst>
          </p:cNvPr>
          <p:cNvSpPr/>
          <p:nvPr/>
        </p:nvSpPr>
        <p:spPr>
          <a:xfrm>
            <a:off x="726658" y="1403835"/>
            <a:ext cx="8862833" cy="1938992"/>
          </a:xfrm>
          <a:prstGeom prst="rect">
            <a:avLst/>
          </a:prstGeom>
        </p:spPr>
        <p:txBody>
          <a:bodyPr wrap="square">
            <a:spAutoFit/>
          </a:bodyPr>
          <a:lstStyle/>
          <a:p>
            <a:pPr marL="742950" lvl="1" indent="-285750">
              <a:buFont typeface="Arial" panose="020B0604020202020204" pitchFamily="34" charset="0"/>
              <a:buChar char="•"/>
            </a:pPr>
            <a:r>
              <a:rPr lang="en-US" sz="2400" dirty="0"/>
              <a:t>SUD Providers will ensure that beneficiaries who need treatment for co-occurring mental health or physical health needs,  have access to services from other qualified providers as appropriate for the beneficiary’s condition(s).   </a:t>
            </a:r>
          </a:p>
          <a:p>
            <a:pPr marL="742950" lvl="1" indent="-285750">
              <a:buFont typeface="Arial" panose="020B0604020202020204" pitchFamily="34" charset="0"/>
              <a:buChar char="•"/>
            </a:pPr>
            <a:endParaRPr lang="en-US" sz="2400" dirty="0"/>
          </a:p>
        </p:txBody>
      </p:sp>
      <p:sp>
        <p:nvSpPr>
          <p:cNvPr id="4" name="TextBox 3">
            <a:extLst>
              <a:ext uri="{FF2B5EF4-FFF2-40B4-BE49-F238E27FC236}">
                <a16:creationId xmlns:a16="http://schemas.microsoft.com/office/drawing/2014/main" xmlns="" id="{898297CD-3198-422C-A45C-5EEB6B5993F0}"/>
              </a:ext>
            </a:extLst>
          </p:cNvPr>
          <p:cNvSpPr txBox="1"/>
          <p:nvPr/>
        </p:nvSpPr>
        <p:spPr>
          <a:xfrm>
            <a:off x="726658" y="3108959"/>
            <a:ext cx="10474960" cy="3323987"/>
          </a:xfrm>
          <a:prstGeom prst="rect">
            <a:avLst/>
          </a:prstGeom>
          <a:noFill/>
        </p:spPr>
        <p:txBody>
          <a:bodyPr wrap="square" rtlCol="0">
            <a:spAutoFit/>
          </a:bodyPr>
          <a:lstStyle/>
          <a:p>
            <a:pPr marL="742950" lvl="1" indent="-285750">
              <a:buFont typeface="Arial" panose="020B0604020202020204" pitchFamily="34" charset="0"/>
              <a:buChar char="•"/>
            </a:pPr>
            <a:r>
              <a:rPr lang="en-US" sz="2400" dirty="0"/>
              <a:t>SUD Provider will refer to managed care plan, primary care provider, Federally Qualified Health Center, provider of Care Management / Health Home Services, homeless assistance, supportive housing, the BHCS ACCESS line for specialty mental health services, or other agencies.  </a:t>
            </a:r>
          </a:p>
          <a:p>
            <a:pPr marL="742950" lvl="1" indent="-285750">
              <a:buFont typeface="Arial" panose="020B0604020202020204" pitchFamily="34" charset="0"/>
              <a:buChar char="•"/>
            </a:pPr>
            <a:endParaRPr lang="en-US" sz="2400" dirty="0"/>
          </a:p>
          <a:p>
            <a:pPr marL="742950" lvl="1" indent="-285750">
              <a:buFont typeface="Arial" panose="020B0604020202020204" pitchFamily="34" charset="0"/>
              <a:buChar char="•"/>
            </a:pPr>
            <a:r>
              <a:rPr lang="en-US" sz="2400" dirty="0"/>
              <a:t>SUD treatment providers will be responsible for coordinating SUD treatment with the other agencies and services to which the beneficiary is referred during the beneficiary’s episode of SUD treatment.  </a:t>
            </a:r>
          </a:p>
          <a:p>
            <a:endParaRPr lang="en-US" dirty="0"/>
          </a:p>
        </p:txBody>
      </p:sp>
    </p:spTree>
    <p:extLst>
      <p:ext uri="{BB962C8B-B14F-4D97-AF65-F5344CB8AC3E}">
        <p14:creationId xmlns:p14="http://schemas.microsoft.com/office/powerpoint/2010/main" val="2931902501"/>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597</TotalTime>
  <Words>2002</Words>
  <Application>Microsoft Office PowerPoint</Application>
  <PresentationFormat>Widescreen</PresentationFormat>
  <Paragraphs>148</Paragraphs>
  <Slides>17</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Gill Sans MT</vt:lpstr>
      <vt:lpstr>Wingdings</vt:lpstr>
      <vt:lpstr>Gallery</vt:lpstr>
      <vt:lpstr>Case management</vt:lpstr>
      <vt:lpstr>What is case management?</vt:lpstr>
      <vt:lpstr>PowerPoint Presentation</vt:lpstr>
      <vt:lpstr>Care coordination begins at the “front door”</vt:lpstr>
      <vt:lpstr>Level of care</vt:lpstr>
      <vt:lpstr>one DESIGNATED coordinator</vt:lpstr>
      <vt:lpstr>When does care Coordination occur?</vt:lpstr>
      <vt:lpstr>Co-occurring needs &amp; other services</vt:lpstr>
      <vt:lpstr>Linking, referring, &amp; coordinating</vt:lpstr>
      <vt:lpstr>Role of care navigators</vt:lpstr>
      <vt:lpstr>Coordinating requires Sharing information</vt:lpstr>
      <vt:lpstr>Discharge &amp; Transitions in treatment</vt:lpstr>
      <vt:lpstr>Recovery support services</vt:lpstr>
      <vt:lpstr>Recovery support services (rss)</vt:lpstr>
      <vt:lpstr>Components of Recovery support services (rss)</vt:lpstr>
      <vt:lpstr>Treatment settings &amp; staff</vt:lpstr>
      <vt:lpstr>When to use Recovery support services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 Coordination</dc:title>
  <dc:creator>Nathan Hobbs</dc:creator>
  <cp:lastModifiedBy>Nathan Lee Hobbs</cp:lastModifiedBy>
  <cp:revision>56</cp:revision>
  <cp:lastPrinted>2018-06-26T02:09:29Z</cp:lastPrinted>
  <dcterms:created xsi:type="dcterms:W3CDTF">2018-06-24T20:29:12Z</dcterms:created>
  <dcterms:modified xsi:type="dcterms:W3CDTF">2018-06-26T16:18:51Z</dcterms:modified>
</cp:coreProperties>
</file>