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3"/>
  </p:notesMasterIdLst>
  <p:sldIdLst>
    <p:sldId id="256" r:id="rId2"/>
    <p:sldId id="1322" r:id="rId3"/>
    <p:sldId id="1323" r:id="rId4"/>
    <p:sldId id="266" r:id="rId5"/>
    <p:sldId id="1321" r:id="rId6"/>
    <p:sldId id="257" r:id="rId7"/>
    <p:sldId id="265" r:id="rId8"/>
    <p:sldId id="264" r:id="rId9"/>
    <p:sldId id="263" r:id="rId10"/>
    <p:sldId id="261" r:id="rId11"/>
    <p:sldId id="262" r:id="rId12"/>
    <p:sldId id="258" r:id="rId13"/>
    <p:sldId id="259" r:id="rId14"/>
    <p:sldId id="269" r:id="rId15"/>
    <p:sldId id="1324" r:id="rId16"/>
    <p:sldId id="268" r:id="rId17"/>
    <p:sldId id="281" r:id="rId18"/>
    <p:sldId id="280" r:id="rId19"/>
    <p:sldId id="279" r:id="rId20"/>
    <p:sldId id="283" r:id="rId21"/>
    <p:sldId id="278" r:id="rId22"/>
    <p:sldId id="277" r:id="rId23"/>
    <p:sldId id="270" r:id="rId24"/>
    <p:sldId id="272" r:id="rId25"/>
    <p:sldId id="1325" r:id="rId26"/>
    <p:sldId id="1315" r:id="rId27"/>
    <p:sldId id="1320" r:id="rId28"/>
    <p:sldId id="1316" r:id="rId29"/>
    <p:sldId id="1318" r:id="rId30"/>
    <p:sldId id="1314" r:id="rId31"/>
    <p:sldId id="28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autoAdjust="0"/>
    <p:restoredTop sz="90884" autoAdjust="0"/>
  </p:normalViewPr>
  <p:slideViewPr>
    <p:cSldViewPr snapToGrid="0">
      <p:cViewPr varScale="1">
        <p:scale>
          <a:sx n="76" d="100"/>
          <a:sy n="76" d="100"/>
        </p:scale>
        <p:origin x="108"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5.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a:solidFill>
                  <a:schemeClr val="tx1"/>
                </a:solidFill>
              </a:rPr>
              <a:t>Drug Overdose Deaths by Year</a:t>
            </a:r>
          </a:p>
          <a:p>
            <a:pPr>
              <a:defRPr sz="1800">
                <a:solidFill>
                  <a:schemeClr val="tx1"/>
                </a:solidFill>
              </a:defRPr>
            </a:pPr>
            <a:r>
              <a:rPr lang="en-US" sz="1800">
                <a:solidFill>
                  <a:schemeClr val="tx1"/>
                </a:solidFill>
              </a:rPr>
              <a:t>Alameda County</a:t>
            </a:r>
            <a:r>
              <a:rPr lang="en-US" sz="1800" baseline="0">
                <a:solidFill>
                  <a:schemeClr val="tx1"/>
                </a:solidFill>
              </a:rPr>
              <a:t> Residents</a:t>
            </a:r>
            <a:endParaRPr lang="en-US" sz="1800">
              <a:solidFill>
                <a:schemeClr val="tx1"/>
              </a:solidFill>
            </a:endParaRPr>
          </a:p>
          <a:p>
            <a:pPr>
              <a:defRPr sz="1800">
                <a:solidFill>
                  <a:schemeClr val="tx1"/>
                </a:solidFill>
              </a:defRPr>
            </a:pPr>
            <a:r>
              <a:rPr lang="en-US" sz="1800">
                <a:solidFill>
                  <a:schemeClr val="tx1"/>
                </a:solidFill>
              </a:rPr>
              <a:t>2005-2021 </a:t>
            </a:r>
          </a:p>
        </c:rich>
      </c:tx>
      <c:layout>
        <c:manualLayout>
          <c:xMode val="edge"/>
          <c:yMode val="edge"/>
          <c:x val="0.36250886892259282"/>
          <c:y val="2.014116849408118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1080491707139319"/>
          <c:y val="0.25756870470801968"/>
          <c:w val="0.87262407026773636"/>
          <c:h val="0.57918533930857874"/>
        </c:manualLayout>
      </c:layout>
      <c:lineChart>
        <c:grouping val="standard"/>
        <c:varyColors val="0"/>
        <c:ser>
          <c:idx val="1"/>
          <c:order val="0"/>
          <c:tx>
            <c:strRef>
              <c:f>'Drugpois&amp;Opioid2005-2020'!$C$76</c:f>
              <c:strCache>
                <c:ptCount val="1"/>
                <c:pt idx="0">
                  <c:v>Drug Poisoning  </c:v>
                </c:pt>
              </c:strCache>
            </c:strRef>
          </c:tx>
          <c:spPr>
            <a:ln w="44450" cap="rnd">
              <a:solidFill>
                <a:schemeClr val="accent2"/>
              </a:solidFill>
              <a:round/>
            </a:ln>
            <a:effectLst/>
          </c:spPr>
          <c:marker>
            <c:symbol val="none"/>
          </c:marker>
          <c:cat>
            <c:numRef>
              <c:f>'Drugpois&amp;Opioid2005-2020'!$A$77:$A$93</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'Drugpois&amp;Opioid2005-2020'!$C$77:$C$93</c:f>
              <c:numCache>
                <c:formatCode>#0.0</c:formatCode>
                <c:ptCount val="17"/>
                <c:pt idx="0">
                  <c:v>10.917738213998248</c:v>
                </c:pt>
                <c:pt idx="1">
                  <c:v>10.579214417061534</c:v>
                </c:pt>
                <c:pt idx="2">
                  <c:v>12.19114997329488</c:v>
                </c:pt>
                <c:pt idx="3">
                  <c:v>9.9669934310579791</c:v>
                </c:pt>
                <c:pt idx="4">
                  <c:v>9.0557728796353576</c:v>
                </c:pt>
                <c:pt idx="5">
                  <c:v>7.9587844796116247</c:v>
                </c:pt>
                <c:pt idx="6">
                  <c:v>9.865333729121863</c:v>
                </c:pt>
                <c:pt idx="7">
                  <c:v>8.0975897863309232</c:v>
                </c:pt>
                <c:pt idx="8">
                  <c:v>10.310558263402465</c:v>
                </c:pt>
                <c:pt idx="9">
                  <c:v>9.6403672751954748</c:v>
                </c:pt>
                <c:pt idx="10">
                  <c:v>11.803295484906794</c:v>
                </c:pt>
                <c:pt idx="11">
                  <c:v>9.3071419729774512</c:v>
                </c:pt>
                <c:pt idx="12">
                  <c:v>7.271489177914078</c:v>
                </c:pt>
                <c:pt idx="13">
                  <c:v>10.943836327101719</c:v>
                </c:pt>
                <c:pt idx="14">
                  <c:v>14.845667943429641</c:v>
                </c:pt>
                <c:pt idx="15">
                  <c:v>19.87307293447596</c:v>
                </c:pt>
                <c:pt idx="16">
                  <c:v>19.990544954720004</c:v>
                </c:pt>
              </c:numCache>
            </c:numRef>
          </c:val>
          <c:smooth val="0"/>
          <c:extLst>
            <c:ext xmlns:c16="http://schemas.microsoft.com/office/drawing/2014/chart" uri="{C3380CC4-5D6E-409C-BE32-E72D297353CC}">
              <c16:uniqueId val="{00000000-28A2-4698-A6C8-BFF479A483AB}"/>
            </c:ext>
          </c:extLst>
        </c:ser>
        <c:ser>
          <c:idx val="0"/>
          <c:order val="1"/>
          <c:tx>
            <c:strRef>
              <c:f>'Drugpois&amp;Opioid2005-2020'!$B$76</c:f>
              <c:strCache>
                <c:ptCount val="1"/>
                <c:pt idx="0">
                  <c:v>Any Opioid  </c:v>
                </c:pt>
              </c:strCache>
            </c:strRef>
          </c:tx>
          <c:spPr>
            <a:ln w="44450" cap="rnd">
              <a:solidFill>
                <a:schemeClr val="accent1"/>
              </a:solidFill>
              <a:round/>
            </a:ln>
            <a:effectLst/>
          </c:spPr>
          <c:marker>
            <c:symbol val="none"/>
          </c:marker>
          <c:cat>
            <c:numRef>
              <c:f>'Drugpois&amp;Opioid2005-2020'!$A$77:$A$93</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'Drugpois&amp;Opioid2005-2020'!$B$77:$B$93</c:f>
              <c:numCache>
                <c:formatCode>#0.0</c:formatCode>
                <c:ptCount val="17"/>
                <c:pt idx="0">
                  <c:v>0.95444377890104359</c:v>
                </c:pt>
                <c:pt idx="1">
                  <c:v>1.1566813728853202</c:v>
                </c:pt>
                <c:pt idx="2">
                  <c:v>1.1791961478746011</c:v>
                </c:pt>
                <c:pt idx="3">
                  <c:v>1.361701869100445</c:v>
                </c:pt>
                <c:pt idx="4">
                  <c:v>1.5473401064044496</c:v>
                </c:pt>
                <c:pt idx="5">
                  <c:v>2.3193942825224472</c:v>
                </c:pt>
                <c:pt idx="6">
                  <c:v>2.4421255713487979</c:v>
                </c:pt>
                <c:pt idx="7">
                  <c:v>1.9479197844818035</c:v>
                </c:pt>
                <c:pt idx="8">
                  <c:v>2.4606406512457988</c:v>
                </c:pt>
                <c:pt idx="9">
                  <c:v>2.9795232058116605</c:v>
                </c:pt>
                <c:pt idx="10">
                  <c:v>4.1177990430937381</c:v>
                </c:pt>
                <c:pt idx="11">
                  <c:v>2.949946982729923</c:v>
                </c:pt>
                <c:pt idx="12">
                  <c:v>2.0944272565570472</c:v>
                </c:pt>
                <c:pt idx="13">
                  <c:v>3.3712976946421898</c:v>
                </c:pt>
                <c:pt idx="14">
                  <c:v>6.2367388279534941</c:v>
                </c:pt>
                <c:pt idx="15">
                  <c:v>9.1244726593487435</c:v>
                </c:pt>
                <c:pt idx="16">
                  <c:v>12.643426301441874</c:v>
                </c:pt>
              </c:numCache>
            </c:numRef>
          </c:val>
          <c:smooth val="0"/>
          <c:extLst>
            <c:ext xmlns:c16="http://schemas.microsoft.com/office/drawing/2014/chart" uri="{C3380CC4-5D6E-409C-BE32-E72D297353CC}">
              <c16:uniqueId val="{00000001-28A2-4698-A6C8-BFF479A483AB}"/>
            </c:ext>
          </c:extLst>
        </c:ser>
        <c:dLbls>
          <c:showLegendKey val="0"/>
          <c:showVal val="0"/>
          <c:showCatName val="0"/>
          <c:showSerName val="0"/>
          <c:showPercent val="0"/>
          <c:showBubbleSize val="0"/>
        </c:dLbls>
        <c:smooth val="0"/>
        <c:axId val="1538710400"/>
        <c:axId val="1538710728"/>
      </c:lineChart>
      <c:catAx>
        <c:axId val="153871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538710728"/>
        <c:crosses val="autoZero"/>
        <c:auto val="1"/>
        <c:lblAlgn val="ctr"/>
        <c:lblOffset val="100"/>
        <c:noMultiLvlLbl val="0"/>
      </c:catAx>
      <c:valAx>
        <c:axId val="15387107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dirty="0">
                    <a:solidFill>
                      <a:schemeClr val="tx1"/>
                    </a:solidFill>
                  </a:rPr>
                  <a:t>Age-Adjusted Rate per 100,000 Population</a:t>
                </a:r>
              </a:p>
            </c:rich>
          </c:tx>
          <c:layout>
            <c:manualLayout>
              <c:xMode val="edge"/>
              <c:yMode val="edge"/>
              <c:x val="9.1909642381709442E-3"/>
              <c:y val="0.2168414416789404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538710400"/>
        <c:crosses val="autoZero"/>
        <c:crossBetween val="between"/>
      </c:valAx>
      <c:spPr>
        <a:noFill/>
        <a:ln>
          <a:noFill/>
        </a:ln>
        <a:effectLst/>
      </c:spPr>
    </c:plotArea>
    <c:legend>
      <c:legendPos val="b"/>
      <c:layout>
        <c:manualLayout>
          <c:xMode val="edge"/>
          <c:yMode val="edge"/>
          <c:x val="0.19593861049699082"/>
          <c:y val="0.25703107572887218"/>
          <c:w val="0.18191923315476949"/>
          <c:h val="0.17366665103888007"/>
        </c:manualLayout>
      </c:layout>
      <c:overlay val="0"/>
      <c:spPr>
        <a:solidFill>
          <a:schemeClr val="lt1"/>
        </a:solidFill>
        <a:ln w="12700" cap="flat" cmpd="sng" algn="ctr">
          <a:solidFill>
            <a:schemeClr val="dk1"/>
          </a:solidFill>
          <a:prstDash val="solid"/>
          <a:miter lim="800000"/>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en-US"/>
              <a:t>Drug Overdose Deaths by Gender</a:t>
            </a:r>
          </a:p>
          <a:p>
            <a:pPr>
              <a:defRPr/>
            </a:pPr>
            <a:r>
              <a:rPr lang="en-US"/>
              <a:t>2019-2021 </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'Drugpois&amp;Opioid2019-2021Gen'!$J$20</c:f>
              <c:strCache>
                <c:ptCount val="1"/>
                <c:pt idx="0">
                  <c:v>Any Opioid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'Drugpois&amp;Opioid2019-2021Gen'!$I$21:$I$23</c:f>
              <c:strCache>
                <c:ptCount val="3"/>
                <c:pt idx="0">
                  <c:v>Total</c:v>
                </c:pt>
                <c:pt idx="1">
                  <c:v>Male</c:v>
                </c:pt>
                <c:pt idx="2">
                  <c:v>Female</c:v>
                </c:pt>
              </c:strCache>
            </c:strRef>
          </c:cat>
          <c:val>
            <c:numRef>
              <c:f>'Drugpois&amp;Opioid2019-2021Gen'!$J$21:$J$23</c:f>
              <c:numCache>
                <c:formatCode>#0.0</c:formatCode>
                <c:ptCount val="3"/>
                <c:pt idx="0">
                  <c:v>9.3637009273611564</c:v>
                </c:pt>
                <c:pt idx="1">
                  <c:v>15.380551305698617</c:v>
                </c:pt>
                <c:pt idx="2">
                  <c:v>3.5141202076340061</c:v>
                </c:pt>
              </c:numCache>
            </c:numRef>
          </c:val>
          <c:extLst>
            <c:ext xmlns:c16="http://schemas.microsoft.com/office/drawing/2014/chart" uri="{C3380CC4-5D6E-409C-BE32-E72D297353CC}">
              <c16:uniqueId val="{00000000-8BB4-4DBC-A312-0484180C7C06}"/>
            </c:ext>
          </c:extLst>
        </c:ser>
        <c:ser>
          <c:idx val="1"/>
          <c:order val="1"/>
          <c:tx>
            <c:strRef>
              <c:f>'Drugpois&amp;Opioid2019-2021Gen'!$K$20</c:f>
              <c:strCache>
                <c:ptCount val="1"/>
                <c:pt idx="0">
                  <c:v>Drug Poisoning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'Drugpois&amp;Opioid2019-2021Gen'!$I$21:$I$23</c:f>
              <c:strCache>
                <c:ptCount val="3"/>
                <c:pt idx="0">
                  <c:v>Total</c:v>
                </c:pt>
                <c:pt idx="1">
                  <c:v>Male</c:v>
                </c:pt>
                <c:pt idx="2">
                  <c:v>Female</c:v>
                </c:pt>
              </c:strCache>
            </c:strRef>
          </c:cat>
          <c:val>
            <c:numRef>
              <c:f>'Drugpois&amp;Opioid2019-2021Gen'!$K$21:$K$23</c:f>
              <c:numCache>
                <c:formatCode>#0.0</c:formatCode>
                <c:ptCount val="3"/>
                <c:pt idx="0">
                  <c:v>18.293274393951044</c:v>
                </c:pt>
                <c:pt idx="1">
                  <c:v>28.068803183564903</c:v>
                </c:pt>
                <c:pt idx="2">
                  <c:v>8.8268328239512481</c:v>
                </c:pt>
              </c:numCache>
            </c:numRef>
          </c:val>
          <c:extLst>
            <c:ext xmlns:c16="http://schemas.microsoft.com/office/drawing/2014/chart" uri="{C3380CC4-5D6E-409C-BE32-E72D297353CC}">
              <c16:uniqueId val="{00000001-8BB4-4DBC-A312-0484180C7C06}"/>
            </c:ext>
          </c:extLst>
        </c:ser>
        <c:dLbls>
          <c:showLegendKey val="0"/>
          <c:showVal val="0"/>
          <c:showCatName val="0"/>
          <c:showSerName val="0"/>
          <c:showPercent val="0"/>
          <c:showBubbleSize val="0"/>
        </c:dLbls>
        <c:gapWidth val="80"/>
        <c:overlap val="-27"/>
        <c:axId val="827387032"/>
        <c:axId val="827379488"/>
      </c:barChart>
      <c:catAx>
        <c:axId val="827387032"/>
        <c:scaling>
          <c:orientation val="minMax"/>
        </c:scaling>
        <c:delete val="0"/>
        <c:axPos val="b"/>
        <c:numFmt formatCode="General" sourceLinked="1"/>
        <c:majorTickMark val="none"/>
        <c:minorTickMark val="none"/>
        <c:tickLblPos val="nextTo"/>
        <c:spPr>
          <a:noFill/>
          <a:ln w="9525" cap="flat" cmpd="sng" algn="ctr">
            <a:solidFill>
              <a:schemeClr val="dk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27379488"/>
        <c:crosses val="autoZero"/>
        <c:auto val="1"/>
        <c:lblAlgn val="ctr"/>
        <c:lblOffset val="100"/>
        <c:noMultiLvlLbl val="0"/>
      </c:catAx>
      <c:valAx>
        <c:axId val="827379488"/>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t>Age-Adjusted  Rate per 100,000 Population</a:t>
                </a:r>
              </a:p>
            </c:rich>
          </c:tx>
          <c:layout>
            <c:manualLayout>
              <c:xMode val="edge"/>
              <c:yMode val="edge"/>
              <c:x val="1.0319067391940016E-2"/>
              <c:y val="0.16876799009847115"/>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chemeClr val="dk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27387032"/>
        <c:crosses val="autoZero"/>
        <c:crossBetween val="between"/>
      </c:valAx>
      <c:spPr>
        <a:noFill/>
        <a:ln>
          <a:noFill/>
        </a:ln>
        <a:effectLst/>
      </c:spPr>
    </c:plotArea>
    <c:legend>
      <c:legendPos val="b"/>
      <c:layout>
        <c:manualLayout>
          <c:xMode val="edge"/>
          <c:yMode val="edge"/>
          <c:x val="0.13047316929814726"/>
          <c:y val="0.22372899550898664"/>
          <c:w val="0.33434253931678487"/>
          <c:h val="6.447034587901062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en-US"/>
              <a:t>Drug Overdose Deaths by Age Group</a:t>
            </a:r>
          </a:p>
          <a:p>
            <a:pPr>
              <a:defRPr/>
            </a:pPr>
            <a:r>
              <a:rPr lang="en-US"/>
              <a:t>2019-2021 </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4155675865884818"/>
          <c:y val="0.19220841086107709"/>
          <c:w val="0.84299380271137603"/>
          <c:h val="0.6581896214384173"/>
        </c:manualLayout>
      </c:layout>
      <c:barChart>
        <c:barDir val="col"/>
        <c:grouping val="clustered"/>
        <c:varyColors val="0"/>
        <c:ser>
          <c:idx val="0"/>
          <c:order val="0"/>
          <c:tx>
            <c:strRef>
              <c:f>'Drugpois&amp;Opioid2019-2021Age'!$A$3</c:f>
              <c:strCache>
                <c:ptCount val="1"/>
                <c:pt idx="0">
                  <c:v>Any Opioid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'Drugpois&amp;Opioid2019-2021Age'!$B$2:$G$2</c:f>
              <c:strCache>
                <c:ptCount val="6"/>
                <c:pt idx="0">
                  <c:v> 15-24</c:v>
                </c:pt>
                <c:pt idx="1">
                  <c:v> 25-34</c:v>
                </c:pt>
                <c:pt idx="2">
                  <c:v> 35-44</c:v>
                </c:pt>
                <c:pt idx="3">
                  <c:v> 45-54</c:v>
                </c:pt>
                <c:pt idx="4">
                  <c:v> 55-64</c:v>
                </c:pt>
                <c:pt idx="5">
                  <c:v> 65-74</c:v>
                </c:pt>
              </c:strCache>
            </c:strRef>
          </c:cat>
          <c:val>
            <c:numRef>
              <c:f>'Drugpois&amp;Opioid2019-2021Age'!$B$3:$G$3</c:f>
              <c:numCache>
                <c:formatCode>#0.0</c:formatCode>
                <c:ptCount val="6"/>
                <c:pt idx="0">
                  <c:v>6.9241529476673236</c:v>
                </c:pt>
                <c:pt idx="1">
                  <c:v>17.689254410788855</c:v>
                </c:pt>
                <c:pt idx="2">
                  <c:v>14.963751259604493</c:v>
                </c:pt>
                <c:pt idx="3">
                  <c:v>13.913443980960869</c:v>
                </c:pt>
                <c:pt idx="4">
                  <c:v>13.449832608058633</c:v>
                </c:pt>
                <c:pt idx="5">
                  <c:v>6.9697327394848463</c:v>
                </c:pt>
              </c:numCache>
            </c:numRef>
          </c:val>
          <c:extLst>
            <c:ext xmlns:c16="http://schemas.microsoft.com/office/drawing/2014/chart" uri="{C3380CC4-5D6E-409C-BE32-E72D297353CC}">
              <c16:uniqueId val="{00000000-1160-42BE-9789-0C328E3D918E}"/>
            </c:ext>
          </c:extLst>
        </c:ser>
        <c:ser>
          <c:idx val="1"/>
          <c:order val="1"/>
          <c:tx>
            <c:strRef>
              <c:f>'Drugpois&amp;Opioid2019-2021Age'!$A$4</c:f>
              <c:strCache>
                <c:ptCount val="1"/>
                <c:pt idx="0">
                  <c:v>Drug Poisoning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'Drugpois&amp;Opioid2019-2021Age'!$B$2:$G$2</c:f>
              <c:strCache>
                <c:ptCount val="6"/>
                <c:pt idx="0">
                  <c:v> 15-24</c:v>
                </c:pt>
                <c:pt idx="1">
                  <c:v> 25-34</c:v>
                </c:pt>
                <c:pt idx="2">
                  <c:v> 35-44</c:v>
                </c:pt>
                <c:pt idx="3">
                  <c:v> 45-54</c:v>
                </c:pt>
                <c:pt idx="4">
                  <c:v> 55-64</c:v>
                </c:pt>
                <c:pt idx="5">
                  <c:v> 65-74</c:v>
                </c:pt>
              </c:strCache>
            </c:strRef>
          </c:cat>
          <c:val>
            <c:numRef>
              <c:f>'Drugpois&amp;Opioid2019-2021Age'!$B$4:$G$4</c:f>
              <c:numCache>
                <c:formatCode>#0.0</c:formatCode>
                <c:ptCount val="6"/>
                <c:pt idx="0">
                  <c:v>11.386384847275155</c:v>
                </c:pt>
                <c:pt idx="1">
                  <c:v>28.110830652803994</c:v>
                </c:pt>
                <c:pt idx="2">
                  <c:v>27.893594581010316</c:v>
                </c:pt>
                <c:pt idx="3">
                  <c:v>30.884787737957094</c:v>
                </c:pt>
                <c:pt idx="4">
                  <c:v>32.247189024140575</c:v>
                </c:pt>
                <c:pt idx="5">
                  <c:v>17.19200742406262</c:v>
                </c:pt>
              </c:numCache>
            </c:numRef>
          </c:val>
          <c:extLst>
            <c:ext xmlns:c16="http://schemas.microsoft.com/office/drawing/2014/chart" uri="{C3380CC4-5D6E-409C-BE32-E72D297353CC}">
              <c16:uniqueId val="{00000001-1160-42BE-9789-0C328E3D918E}"/>
            </c:ext>
          </c:extLst>
        </c:ser>
        <c:dLbls>
          <c:showLegendKey val="0"/>
          <c:showVal val="0"/>
          <c:showCatName val="0"/>
          <c:showSerName val="0"/>
          <c:showPercent val="0"/>
          <c:showBubbleSize val="0"/>
        </c:dLbls>
        <c:gapWidth val="80"/>
        <c:overlap val="-27"/>
        <c:axId val="2115218928"/>
        <c:axId val="2115222536"/>
      </c:barChart>
      <c:catAx>
        <c:axId val="2115218928"/>
        <c:scaling>
          <c:orientation val="minMax"/>
        </c:scaling>
        <c:delete val="0"/>
        <c:axPos val="b"/>
        <c:numFmt formatCode="General" sourceLinked="1"/>
        <c:majorTickMark val="none"/>
        <c:minorTickMark val="none"/>
        <c:tickLblPos val="nextTo"/>
        <c:spPr>
          <a:noFill/>
          <a:ln w="9525" cap="flat" cmpd="sng" algn="ctr">
            <a:solidFill>
              <a:schemeClr val="dk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115222536"/>
        <c:crosses val="autoZero"/>
        <c:auto val="1"/>
        <c:lblAlgn val="ctr"/>
        <c:lblOffset val="100"/>
        <c:noMultiLvlLbl val="0"/>
      </c:catAx>
      <c:valAx>
        <c:axId val="2115222536"/>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solidFill>
                      <a:schemeClr val="tx1"/>
                    </a:solidFill>
                  </a:rPr>
                  <a:t>Age-Adjusted  Rate per 100,000 Population</a:t>
                </a:r>
              </a:p>
            </c:rich>
          </c:tx>
          <c:layout>
            <c:manualLayout>
              <c:xMode val="edge"/>
              <c:yMode val="edge"/>
              <c:x val="2.4767857104618304E-2"/>
              <c:y val="0.1238132685282537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chemeClr val="dk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115218928"/>
        <c:crosses val="autoZero"/>
        <c:crossBetween val="between"/>
      </c:valAx>
      <c:spPr>
        <a:noFill/>
        <a:ln>
          <a:noFill/>
        </a:ln>
        <a:effectLst/>
      </c:spPr>
    </c:plotArea>
    <c:legend>
      <c:legendPos val="b"/>
      <c:layout>
        <c:manualLayout>
          <c:xMode val="edge"/>
          <c:yMode val="edge"/>
          <c:x val="0.13585246457215494"/>
          <c:y val="0.18113466687838356"/>
          <c:w val="0.30222902080984909"/>
          <c:h val="5.584646620309417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en-US"/>
              <a:t>Overdose Deaths by Race/Ethnicity</a:t>
            </a:r>
          </a:p>
          <a:p>
            <a:pPr>
              <a:defRPr/>
            </a:pPr>
            <a:r>
              <a:rPr lang="en-US"/>
              <a:t>2019-2021 </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9.7765762515755361E-2"/>
          <c:y val="0.17872571420901398"/>
          <c:w val="0.88593578905206538"/>
          <c:h val="0.64483272914625323"/>
        </c:manualLayout>
      </c:layout>
      <c:barChart>
        <c:barDir val="col"/>
        <c:grouping val="clustered"/>
        <c:varyColors val="0"/>
        <c:ser>
          <c:idx val="0"/>
          <c:order val="0"/>
          <c:tx>
            <c:strRef>
              <c:f>'Drugpois&amp;Opioid2019-2021RE'!$H$30</c:f>
              <c:strCache>
                <c:ptCount val="1"/>
                <c:pt idx="0">
                  <c:v>Any Opioid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'Drugpois&amp;Opioid2019-2021RE'!$G$31:$G$35</c:f>
              <c:strCache>
                <c:ptCount val="5"/>
                <c:pt idx="0">
                  <c:v>All Races</c:v>
                </c:pt>
                <c:pt idx="1">
                  <c:v>African American/
Black</c:v>
                </c:pt>
                <c:pt idx="2">
                  <c:v>White</c:v>
                </c:pt>
                <c:pt idx="3">
                  <c:v>Hispanic/Latino</c:v>
                </c:pt>
                <c:pt idx="4">
                  <c:v>All Other Races</c:v>
                </c:pt>
              </c:strCache>
            </c:strRef>
          </c:cat>
          <c:val>
            <c:numRef>
              <c:f>'Drugpois&amp;Opioid2019-2021RE'!$H$31:$H$35</c:f>
              <c:numCache>
                <c:formatCode>#0.0</c:formatCode>
                <c:ptCount val="5"/>
                <c:pt idx="0">
                  <c:v>9.3637009273611564</c:v>
                </c:pt>
                <c:pt idx="1">
                  <c:v>27.441790713392781</c:v>
                </c:pt>
                <c:pt idx="2">
                  <c:v>11.261090586250804</c:v>
                </c:pt>
                <c:pt idx="3">
                  <c:v>10.993930216631941</c:v>
                </c:pt>
                <c:pt idx="4" formatCode="0.0">
                  <c:v>9.0838724543171256</c:v>
                </c:pt>
              </c:numCache>
            </c:numRef>
          </c:val>
          <c:extLst>
            <c:ext xmlns:c16="http://schemas.microsoft.com/office/drawing/2014/chart" uri="{C3380CC4-5D6E-409C-BE32-E72D297353CC}">
              <c16:uniqueId val="{00000000-1E8F-47C0-BD89-9547A8196F24}"/>
            </c:ext>
          </c:extLst>
        </c:ser>
        <c:ser>
          <c:idx val="1"/>
          <c:order val="1"/>
          <c:tx>
            <c:strRef>
              <c:f>'Drugpois&amp;Opioid2019-2021RE'!$I$30</c:f>
              <c:strCache>
                <c:ptCount val="1"/>
                <c:pt idx="0">
                  <c:v>Any Drug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'Drugpois&amp;Opioid2019-2021RE'!$G$31:$G$35</c:f>
              <c:strCache>
                <c:ptCount val="5"/>
                <c:pt idx="0">
                  <c:v>All Races</c:v>
                </c:pt>
                <c:pt idx="1">
                  <c:v>African American/
Black</c:v>
                </c:pt>
                <c:pt idx="2">
                  <c:v>White</c:v>
                </c:pt>
                <c:pt idx="3">
                  <c:v>Hispanic/Latino</c:v>
                </c:pt>
                <c:pt idx="4">
                  <c:v>All Other Races</c:v>
                </c:pt>
              </c:strCache>
            </c:strRef>
          </c:cat>
          <c:val>
            <c:numRef>
              <c:f>'Drugpois&amp;Opioid2019-2021RE'!$I$31:$I$35</c:f>
              <c:numCache>
                <c:formatCode>#0.0</c:formatCode>
                <c:ptCount val="5"/>
                <c:pt idx="0">
                  <c:v>18.293274393951044</c:v>
                </c:pt>
                <c:pt idx="1">
                  <c:v>55.29039491001879</c:v>
                </c:pt>
                <c:pt idx="2">
                  <c:v>22.366610371072891</c:v>
                </c:pt>
                <c:pt idx="3">
                  <c:v>17.955042034183101</c:v>
                </c:pt>
                <c:pt idx="4" formatCode="0.0">
                  <c:v>19.222460219846411</c:v>
                </c:pt>
              </c:numCache>
            </c:numRef>
          </c:val>
          <c:extLst>
            <c:ext xmlns:c16="http://schemas.microsoft.com/office/drawing/2014/chart" uri="{C3380CC4-5D6E-409C-BE32-E72D297353CC}">
              <c16:uniqueId val="{00000001-1E8F-47C0-BD89-9547A8196F24}"/>
            </c:ext>
          </c:extLst>
        </c:ser>
        <c:dLbls>
          <c:showLegendKey val="0"/>
          <c:showVal val="0"/>
          <c:showCatName val="0"/>
          <c:showSerName val="0"/>
          <c:showPercent val="0"/>
          <c:showBubbleSize val="0"/>
        </c:dLbls>
        <c:gapWidth val="80"/>
        <c:overlap val="-27"/>
        <c:axId val="215573632"/>
        <c:axId val="215570352"/>
      </c:barChart>
      <c:catAx>
        <c:axId val="21557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15570352"/>
        <c:crosses val="autoZero"/>
        <c:auto val="1"/>
        <c:lblAlgn val="ctr"/>
        <c:lblOffset val="100"/>
        <c:noMultiLvlLbl val="0"/>
      </c:catAx>
      <c:valAx>
        <c:axId val="215570352"/>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Age-Adjusted Mortality Rate per 100,000 Population</a:t>
                </a:r>
              </a:p>
            </c:rich>
          </c:tx>
          <c:layout>
            <c:manualLayout>
              <c:xMode val="edge"/>
              <c:yMode val="edge"/>
              <c:x val="1.1282579240764911E-2"/>
              <c:y val="9.4652672155664863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chemeClr val="bg2">
                <a:lumMod val="90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15573632"/>
        <c:crosses val="autoZero"/>
        <c:crossBetween val="between"/>
      </c:valAx>
      <c:spPr>
        <a:noFill/>
        <a:ln>
          <a:noFill/>
        </a:ln>
        <a:effectLst/>
      </c:spPr>
    </c:plotArea>
    <c:legend>
      <c:legendPos val="b"/>
      <c:layout>
        <c:manualLayout>
          <c:xMode val="edge"/>
          <c:yMode val="edge"/>
          <c:x val="0.56851647662691251"/>
          <c:y val="0.1850503161517974"/>
          <c:w val="0.35923630772073623"/>
          <c:h val="7.832649001686771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en-US"/>
              <a:t>Non-Fatal Opioid-Related Hospitalizations and ED Visits</a:t>
            </a:r>
          </a:p>
          <a:p>
            <a:pPr>
              <a:defRPr/>
            </a:pPr>
            <a:r>
              <a:rPr lang="en-US"/>
              <a:t>2019-2020</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6038976182870788"/>
          <c:y val="0.18407677494712252"/>
          <c:w val="0.63897720237747557"/>
          <c:h val="0.63354208784794563"/>
        </c:manualLayout>
      </c:layout>
      <c:barChart>
        <c:barDir val="bar"/>
        <c:grouping val="clustered"/>
        <c:varyColors val="0"/>
        <c:ser>
          <c:idx val="0"/>
          <c:order val="0"/>
          <c:tx>
            <c:strRef>
              <c:f>Charts!$C$18</c:f>
              <c:strCache>
                <c:ptCount val="1"/>
                <c:pt idx="0">
                  <c:v>Age-adjusted rate</c:v>
                </c:pt>
              </c:strCache>
            </c:strRef>
          </c:tx>
          <c:spPr>
            <a:solidFill>
              <a:schemeClr val="accent1"/>
            </a:solidFill>
            <a:ln>
              <a:noFill/>
            </a:ln>
            <a:effectLst/>
          </c:spPr>
          <c:invertIfNegative val="0"/>
          <c:dPt>
            <c:idx val="7"/>
            <c:invertIfNegative val="0"/>
            <c:bubble3D val="0"/>
            <c:spPr>
              <a:solidFill>
                <a:schemeClr val="accent2"/>
              </a:solidFill>
              <a:ln>
                <a:noFill/>
              </a:ln>
              <a:effectLst/>
            </c:spPr>
            <c:extLst>
              <c:ext xmlns:c16="http://schemas.microsoft.com/office/drawing/2014/chart" uri="{C3380CC4-5D6E-409C-BE32-E72D297353CC}">
                <c16:uniqueId val="{00000001-D391-4D6B-A7FC-1F760EFDD94E}"/>
              </c:ext>
            </c:extLst>
          </c:dPt>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Charts!$B$19:$B$26</c:f>
              <c:strCache>
                <c:ptCount val="8"/>
                <c:pt idx="0">
                  <c:v>Asian</c:v>
                </c:pt>
                <c:pt idx="1">
                  <c:v>Pacific Islander</c:v>
                </c:pt>
                <c:pt idx="2">
                  <c:v>Hispanic/Latino</c:v>
                </c:pt>
                <c:pt idx="3">
                  <c:v>Native American</c:v>
                </c:pt>
                <c:pt idx="4">
                  <c:v>Multirace</c:v>
                </c:pt>
                <c:pt idx="5">
                  <c:v>White</c:v>
                </c:pt>
                <c:pt idx="6">
                  <c:v>African American/Black</c:v>
                </c:pt>
                <c:pt idx="7">
                  <c:v>All Races</c:v>
                </c:pt>
              </c:strCache>
            </c:strRef>
          </c:cat>
          <c:val>
            <c:numRef>
              <c:f>Charts!$C$19:$C$26</c:f>
              <c:numCache>
                <c:formatCode>#0.0</c:formatCode>
                <c:ptCount val="8"/>
                <c:pt idx="0">
                  <c:v>21.274132481278009</c:v>
                </c:pt>
                <c:pt idx="1">
                  <c:v>113.06956847847871</c:v>
                </c:pt>
                <c:pt idx="2">
                  <c:v>262.04036529596891</c:v>
                </c:pt>
                <c:pt idx="3">
                  <c:v>365.7969680198608</c:v>
                </c:pt>
                <c:pt idx="4">
                  <c:v>374.02020961294403</c:v>
                </c:pt>
                <c:pt idx="5">
                  <c:v>386.83417778991054</c:v>
                </c:pt>
                <c:pt idx="6">
                  <c:v>1311.5699957636816</c:v>
                </c:pt>
                <c:pt idx="7">
                  <c:v>341.23062571512338</c:v>
                </c:pt>
              </c:numCache>
            </c:numRef>
          </c:val>
          <c:extLst>
            <c:ext xmlns:c16="http://schemas.microsoft.com/office/drawing/2014/chart" uri="{C3380CC4-5D6E-409C-BE32-E72D297353CC}">
              <c16:uniqueId val="{00000002-D391-4D6B-A7FC-1F760EFDD94E}"/>
            </c:ext>
          </c:extLst>
        </c:ser>
        <c:dLbls>
          <c:showLegendKey val="0"/>
          <c:showVal val="0"/>
          <c:showCatName val="0"/>
          <c:showSerName val="0"/>
          <c:showPercent val="0"/>
          <c:showBubbleSize val="0"/>
        </c:dLbls>
        <c:gapWidth val="50"/>
        <c:axId val="930213224"/>
        <c:axId val="930216832"/>
      </c:barChart>
      <c:catAx>
        <c:axId val="930213224"/>
        <c:scaling>
          <c:orientation val="minMax"/>
        </c:scaling>
        <c:delete val="0"/>
        <c:axPos val="l"/>
        <c:numFmt formatCode="General" sourceLinked="1"/>
        <c:majorTickMark val="none"/>
        <c:minorTickMark val="none"/>
        <c:tickLblPos val="nextTo"/>
        <c:spPr>
          <a:noFill/>
          <a:ln w="9525" cap="flat" cmpd="sng" algn="ctr">
            <a:solidFill>
              <a:schemeClr val="bg2">
                <a:lumMod val="50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930216832"/>
        <c:crosses val="autoZero"/>
        <c:auto val="1"/>
        <c:lblAlgn val="ctr"/>
        <c:lblOffset val="100"/>
        <c:noMultiLvlLbl val="0"/>
      </c:catAx>
      <c:valAx>
        <c:axId val="930216832"/>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a:t>Age-Adjusted Rate per 100,000 Population</a:t>
                </a:r>
              </a:p>
            </c:rich>
          </c:tx>
          <c:layout>
            <c:manualLayout>
              <c:xMode val="edge"/>
              <c:yMode val="edge"/>
              <c:x val="0.38723970480566361"/>
              <c:y val="0.9250805478996664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chemeClr val="bg2">
                <a:lumMod val="50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930213224"/>
        <c:crosses val="autoZero"/>
        <c:crossBetween val="between"/>
      </c:valAx>
      <c:spPr>
        <a:noFill/>
        <a:ln w="25400">
          <a:noFill/>
        </a:ln>
        <a:effectLst/>
      </c:spPr>
    </c:plotArea>
    <c:plotVisOnly val="1"/>
    <c:dispBlanksAs val="gap"/>
    <c:showDLblsOverMax val="0"/>
  </c:chart>
  <c:spPr>
    <a:noFill/>
    <a:ln>
      <a:noFill/>
    </a:ln>
    <a:effectLst/>
  </c:spPr>
  <c:txPr>
    <a:bodyPr/>
    <a:lstStyle/>
    <a:p>
      <a:pPr>
        <a:defRPr sz="16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49BE6E-A77D-4039-B2E2-849E9647420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E18E9D6-0775-464F-BC1E-CC6142EA485B}">
      <dgm:prSet phldrT="[Text]" custT="1"/>
      <dgm:spPr/>
      <dgm:t>
        <a:bodyPr/>
        <a:lstStyle/>
        <a:p>
          <a:r>
            <a:rPr lang="en-US" sz="2400" b="1" dirty="0"/>
            <a:t>Communities Most Impacted</a:t>
          </a:r>
        </a:p>
      </dgm:t>
    </dgm:pt>
    <dgm:pt modelId="{EF5D8F46-0A9F-4D62-A9D9-B4BAC0A1377E}" type="parTrans" cxnId="{DA6EA0E5-0C04-4FDD-A012-6D955322902B}">
      <dgm:prSet/>
      <dgm:spPr/>
      <dgm:t>
        <a:bodyPr/>
        <a:lstStyle/>
        <a:p>
          <a:endParaRPr lang="en-US"/>
        </a:p>
      </dgm:t>
    </dgm:pt>
    <dgm:pt modelId="{A5565428-E60D-4D53-A745-797168FB0C54}" type="sibTrans" cxnId="{DA6EA0E5-0C04-4FDD-A012-6D955322902B}">
      <dgm:prSet/>
      <dgm:spPr/>
      <dgm:t>
        <a:bodyPr/>
        <a:lstStyle/>
        <a:p>
          <a:endParaRPr lang="en-US"/>
        </a:p>
      </dgm:t>
    </dgm:pt>
    <dgm:pt modelId="{B1CE8376-60FA-442A-B8EC-CEA239CD01D1}">
      <dgm:prSet phldrT="[Text]"/>
      <dgm:spPr/>
      <dgm:t>
        <a:bodyPr/>
        <a:lstStyle/>
        <a:p>
          <a:r>
            <a:rPr lang="en-US" dirty="0"/>
            <a:t>People Experiencing Homelessness;</a:t>
          </a:r>
        </a:p>
      </dgm:t>
    </dgm:pt>
    <dgm:pt modelId="{C64DDFE6-934C-45D1-A126-B0812F7B1A78}" type="parTrans" cxnId="{FB22646C-1E42-4B22-9E17-EFFCBA382E2E}">
      <dgm:prSet/>
      <dgm:spPr/>
      <dgm:t>
        <a:bodyPr/>
        <a:lstStyle/>
        <a:p>
          <a:endParaRPr lang="en-US"/>
        </a:p>
      </dgm:t>
    </dgm:pt>
    <dgm:pt modelId="{8446D3C3-F284-4C5A-A742-BB1880EE1CC0}" type="sibTrans" cxnId="{FB22646C-1E42-4B22-9E17-EFFCBA382E2E}">
      <dgm:prSet/>
      <dgm:spPr/>
      <dgm:t>
        <a:bodyPr/>
        <a:lstStyle/>
        <a:p>
          <a:endParaRPr lang="en-US"/>
        </a:p>
      </dgm:t>
    </dgm:pt>
    <dgm:pt modelId="{DB0CF8C9-D13A-4EAC-8D7C-78E31260DE59}">
      <dgm:prSet phldrT="[Text]" custT="1"/>
      <dgm:spPr/>
      <dgm:t>
        <a:bodyPr/>
        <a:lstStyle/>
        <a:p>
          <a:r>
            <a:rPr lang="en-US" sz="2400" b="1" dirty="0"/>
            <a:t>Stakeholder Process</a:t>
          </a:r>
        </a:p>
      </dgm:t>
    </dgm:pt>
    <dgm:pt modelId="{FA934906-997D-44E2-A533-FB60CF4F77E3}" type="parTrans" cxnId="{C3B60E64-1D98-4791-8CE9-D36774425DE4}">
      <dgm:prSet/>
      <dgm:spPr/>
      <dgm:t>
        <a:bodyPr/>
        <a:lstStyle/>
        <a:p>
          <a:endParaRPr lang="en-US"/>
        </a:p>
      </dgm:t>
    </dgm:pt>
    <dgm:pt modelId="{DB2AA44B-A33C-41AE-9D60-E6FE610BA550}" type="sibTrans" cxnId="{C3B60E64-1D98-4791-8CE9-D36774425DE4}">
      <dgm:prSet/>
      <dgm:spPr/>
      <dgm:t>
        <a:bodyPr/>
        <a:lstStyle/>
        <a:p>
          <a:endParaRPr lang="en-US"/>
        </a:p>
      </dgm:t>
    </dgm:pt>
    <dgm:pt modelId="{46C48CD1-35E6-4441-9313-DABFD6826201}">
      <dgm:prSet phldrT="[Text]"/>
      <dgm:spPr/>
      <dgm:t>
        <a:bodyPr/>
        <a:lstStyle/>
        <a:p>
          <a:endParaRPr lang="en-US" dirty="0"/>
        </a:p>
      </dgm:t>
    </dgm:pt>
    <dgm:pt modelId="{CDB2177F-4D54-42C3-96CB-ABE479E7EA86}" type="parTrans" cxnId="{2115CB51-10AF-4ED1-A1CD-EF776C135D18}">
      <dgm:prSet/>
      <dgm:spPr/>
      <dgm:t>
        <a:bodyPr/>
        <a:lstStyle/>
        <a:p>
          <a:endParaRPr lang="en-US"/>
        </a:p>
      </dgm:t>
    </dgm:pt>
    <dgm:pt modelId="{56B83DEC-E7C2-43EE-9133-CA795B8B407E}" type="sibTrans" cxnId="{2115CB51-10AF-4ED1-A1CD-EF776C135D18}">
      <dgm:prSet/>
      <dgm:spPr/>
      <dgm:t>
        <a:bodyPr/>
        <a:lstStyle/>
        <a:p>
          <a:endParaRPr lang="en-US"/>
        </a:p>
      </dgm:t>
    </dgm:pt>
    <dgm:pt modelId="{334FC20E-40B6-4718-8FD2-97D321CB5AA2}">
      <dgm:prSet/>
      <dgm:spPr/>
      <dgm:t>
        <a:bodyPr/>
        <a:lstStyle/>
        <a:p>
          <a:r>
            <a:rPr lang="en-US" dirty="0"/>
            <a:t>Chronic Substance-Dependent individuals;</a:t>
          </a:r>
        </a:p>
      </dgm:t>
    </dgm:pt>
    <dgm:pt modelId="{357A03B9-4049-4C8E-95D7-B10EBA8002DA}" type="parTrans" cxnId="{B77696B9-25B0-4147-9778-1DD6D1468DAF}">
      <dgm:prSet/>
      <dgm:spPr/>
      <dgm:t>
        <a:bodyPr/>
        <a:lstStyle/>
        <a:p>
          <a:endParaRPr lang="en-US"/>
        </a:p>
      </dgm:t>
    </dgm:pt>
    <dgm:pt modelId="{7FBA3B46-2287-42C4-80D1-6D42BB67283C}" type="sibTrans" cxnId="{B77696B9-25B0-4147-9778-1DD6D1468DAF}">
      <dgm:prSet/>
      <dgm:spPr/>
      <dgm:t>
        <a:bodyPr/>
        <a:lstStyle/>
        <a:p>
          <a:endParaRPr lang="en-US"/>
        </a:p>
      </dgm:t>
    </dgm:pt>
    <dgm:pt modelId="{226931BF-1BC5-4A95-80AC-319AF133E9BA}">
      <dgm:prSet/>
      <dgm:spPr/>
      <dgm:t>
        <a:bodyPr/>
        <a:lstStyle/>
        <a:p>
          <a:r>
            <a:rPr lang="en-US" dirty="0"/>
            <a:t>Incarcerated; and</a:t>
          </a:r>
        </a:p>
      </dgm:t>
    </dgm:pt>
    <dgm:pt modelId="{BE8D90FA-B8F9-4AF6-BF77-839730DA92AA}" type="parTrans" cxnId="{4EE0C1BE-D2E6-4B57-9732-4852BDCA0651}">
      <dgm:prSet/>
      <dgm:spPr/>
      <dgm:t>
        <a:bodyPr/>
        <a:lstStyle/>
        <a:p>
          <a:endParaRPr lang="en-US"/>
        </a:p>
      </dgm:t>
    </dgm:pt>
    <dgm:pt modelId="{25DB6CB5-8E48-4B6D-8E7B-E5B5294A9889}" type="sibTrans" cxnId="{4EE0C1BE-D2E6-4B57-9732-4852BDCA0651}">
      <dgm:prSet/>
      <dgm:spPr/>
      <dgm:t>
        <a:bodyPr/>
        <a:lstStyle/>
        <a:p>
          <a:endParaRPr lang="en-US"/>
        </a:p>
      </dgm:t>
    </dgm:pt>
    <dgm:pt modelId="{66C014E8-2057-49CE-AF26-E3048B81547D}">
      <dgm:prSet/>
      <dgm:spPr/>
      <dgm:t>
        <a:bodyPr/>
        <a:lstStyle/>
        <a:p>
          <a:r>
            <a:rPr lang="en-US" dirty="0"/>
            <a:t>Black/African American</a:t>
          </a:r>
        </a:p>
      </dgm:t>
    </dgm:pt>
    <dgm:pt modelId="{13E534A2-2314-4F7A-8495-517073456462}" type="parTrans" cxnId="{71A24361-1BA7-4A73-A4EB-30CD9A989E33}">
      <dgm:prSet/>
      <dgm:spPr/>
      <dgm:t>
        <a:bodyPr/>
        <a:lstStyle/>
        <a:p>
          <a:endParaRPr lang="en-US"/>
        </a:p>
      </dgm:t>
    </dgm:pt>
    <dgm:pt modelId="{43246E28-0457-4661-BB20-5EE71B83FB5A}" type="sibTrans" cxnId="{71A24361-1BA7-4A73-A4EB-30CD9A989E33}">
      <dgm:prSet/>
      <dgm:spPr/>
      <dgm:t>
        <a:bodyPr/>
        <a:lstStyle/>
        <a:p>
          <a:endParaRPr lang="en-US"/>
        </a:p>
      </dgm:t>
    </dgm:pt>
    <dgm:pt modelId="{3CF0AAD2-F5F4-4B0D-ADFC-6BBAC1E9CD8B}">
      <dgm:prSet phldrT="[Text]"/>
      <dgm:spPr/>
      <dgm:t>
        <a:bodyPr/>
        <a:lstStyle/>
        <a:p>
          <a:endParaRPr lang="en-US" dirty="0"/>
        </a:p>
      </dgm:t>
    </dgm:pt>
    <dgm:pt modelId="{4311D325-59A2-4EF8-BDA6-184C64E43651}" type="parTrans" cxnId="{C1DD757D-4434-48B5-9D95-CB7E62AA43B9}">
      <dgm:prSet/>
      <dgm:spPr/>
      <dgm:t>
        <a:bodyPr/>
        <a:lstStyle/>
        <a:p>
          <a:endParaRPr lang="en-US"/>
        </a:p>
      </dgm:t>
    </dgm:pt>
    <dgm:pt modelId="{12772C45-66E7-49B0-985E-54A00F37F666}" type="sibTrans" cxnId="{C1DD757D-4434-48B5-9D95-CB7E62AA43B9}">
      <dgm:prSet/>
      <dgm:spPr/>
      <dgm:t>
        <a:bodyPr/>
        <a:lstStyle/>
        <a:p>
          <a:endParaRPr lang="en-US"/>
        </a:p>
      </dgm:t>
    </dgm:pt>
    <dgm:pt modelId="{C365CB9C-A8D7-46D7-A014-ACFE49CBAEB4}">
      <dgm:prSet/>
      <dgm:spPr/>
      <dgm:t>
        <a:bodyPr/>
        <a:lstStyle/>
        <a:p>
          <a:endParaRPr lang="en-US" dirty="0"/>
        </a:p>
      </dgm:t>
    </dgm:pt>
    <dgm:pt modelId="{414B7338-C2F6-4775-B5C6-4CEBBCD596DE}" type="parTrans" cxnId="{1186A3C9-A456-4153-8782-5639C98B7303}">
      <dgm:prSet/>
      <dgm:spPr/>
      <dgm:t>
        <a:bodyPr/>
        <a:lstStyle/>
        <a:p>
          <a:endParaRPr lang="en-US"/>
        </a:p>
      </dgm:t>
    </dgm:pt>
    <dgm:pt modelId="{D9F5622D-7105-4C4E-9D2E-2106E29DC181}" type="sibTrans" cxnId="{1186A3C9-A456-4153-8782-5639C98B7303}">
      <dgm:prSet/>
      <dgm:spPr/>
      <dgm:t>
        <a:bodyPr/>
        <a:lstStyle/>
        <a:p>
          <a:endParaRPr lang="en-US"/>
        </a:p>
      </dgm:t>
    </dgm:pt>
    <dgm:pt modelId="{592F627C-7338-4390-B287-0C33801AEF22}">
      <dgm:prSet/>
      <dgm:spPr/>
      <dgm:t>
        <a:bodyPr/>
        <a:lstStyle/>
        <a:p>
          <a:endParaRPr lang="en-US" dirty="0"/>
        </a:p>
      </dgm:t>
    </dgm:pt>
    <dgm:pt modelId="{D5169754-9F19-45D1-948A-3C65F7F552A0}" type="parTrans" cxnId="{7DE77C6A-F3FF-4A12-B779-735C02E66DD3}">
      <dgm:prSet/>
      <dgm:spPr/>
      <dgm:t>
        <a:bodyPr/>
        <a:lstStyle/>
        <a:p>
          <a:endParaRPr lang="en-US"/>
        </a:p>
      </dgm:t>
    </dgm:pt>
    <dgm:pt modelId="{303974F3-F884-4D70-ABFD-4A9CDE3E6F9D}" type="sibTrans" cxnId="{7DE77C6A-F3FF-4A12-B779-735C02E66DD3}">
      <dgm:prSet/>
      <dgm:spPr/>
      <dgm:t>
        <a:bodyPr/>
        <a:lstStyle/>
        <a:p>
          <a:endParaRPr lang="en-US"/>
        </a:p>
      </dgm:t>
    </dgm:pt>
    <dgm:pt modelId="{38AAF64D-EED6-48A5-AAB5-509ECDCF550E}">
      <dgm:prSet/>
      <dgm:spPr/>
      <dgm:t>
        <a:bodyPr/>
        <a:lstStyle/>
        <a:p>
          <a:r>
            <a:rPr lang="en-US" dirty="0"/>
            <a:t>Periodic Public Updates Overtime</a:t>
          </a:r>
        </a:p>
      </dgm:t>
    </dgm:pt>
    <dgm:pt modelId="{4699C62F-9174-46B5-948E-0335840D979C}" type="parTrans" cxnId="{6FF16187-77B2-4CE1-BCF3-8E297774A8AE}">
      <dgm:prSet/>
      <dgm:spPr/>
    </dgm:pt>
    <dgm:pt modelId="{4E74A55C-5A96-4458-9C8B-DD1A8AE0196C}" type="sibTrans" cxnId="{6FF16187-77B2-4CE1-BCF3-8E297774A8AE}">
      <dgm:prSet/>
      <dgm:spPr/>
    </dgm:pt>
    <dgm:pt modelId="{D1D1D6CF-5773-4DC1-959C-A79BE36DAB4B}">
      <dgm:prSet phldrT="[Text]"/>
      <dgm:spPr/>
      <dgm:t>
        <a:bodyPr/>
        <a:lstStyle/>
        <a:p>
          <a:endParaRPr lang="en-US" dirty="0"/>
        </a:p>
      </dgm:t>
    </dgm:pt>
    <dgm:pt modelId="{885FA47F-AFA0-40D8-A050-60A283B33B38}" type="parTrans" cxnId="{E215F67C-38D9-46CD-88EB-672B2985BC88}">
      <dgm:prSet/>
      <dgm:spPr/>
    </dgm:pt>
    <dgm:pt modelId="{DE99E970-3C1A-4952-9F71-24F05333159A}" type="sibTrans" cxnId="{E215F67C-38D9-46CD-88EB-672B2985BC88}">
      <dgm:prSet/>
      <dgm:spPr/>
    </dgm:pt>
    <dgm:pt modelId="{A41CB964-9A59-48E1-9BBC-A1B4263CDEF5}" type="pres">
      <dgm:prSet presAssocID="{6C49BE6E-A77D-4039-B2E2-849E96474208}" presName="Name0" presStyleCnt="0">
        <dgm:presLayoutVars>
          <dgm:dir/>
          <dgm:animLvl val="lvl"/>
          <dgm:resizeHandles val="exact"/>
        </dgm:presLayoutVars>
      </dgm:prSet>
      <dgm:spPr/>
    </dgm:pt>
    <dgm:pt modelId="{F1BB1DC9-534F-4947-AF6A-89540C541D28}" type="pres">
      <dgm:prSet presAssocID="{EE18E9D6-0775-464F-BC1E-CC6142EA485B}" presName="composite" presStyleCnt="0"/>
      <dgm:spPr/>
    </dgm:pt>
    <dgm:pt modelId="{07F68193-E6DC-457F-9CDB-384CDB73D161}" type="pres">
      <dgm:prSet presAssocID="{EE18E9D6-0775-464F-BC1E-CC6142EA485B}" presName="parTx" presStyleLbl="alignNode1" presStyleIdx="0" presStyleCnt="2">
        <dgm:presLayoutVars>
          <dgm:chMax val="0"/>
          <dgm:chPref val="0"/>
          <dgm:bulletEnabled val="1"/>
        </dgm:presLayoutVars>
      </dgm:prSet>
      <dgm:spPr/>
    </dgm:pt>
    <dgm:pt modelId="{65E97B03-A9C8-45F3-BAC2-C2871DE2346C}" type="pres">
      <dgm:prSet presAssocID="{EE18E9D6-0775-464F-BC1E-CC6142EA485B}" presName="desTx" presStyleLbl="alignAccFollowNode1" presStyleIdx="0" presStyleCnt="2">
        <dgm:presLayoutVars>
          <dgm:bulletEnabled val="1"/>
        </dgm:presLayoutVars>
      </dgm:prSet>
      <dgm:spPr/>
    </dgm:pt>
    <dgm:pt modelId="{EADDB5E4-D32B-44F3-B188-7A5E8827A598}" type="pres">
      <dgm:prSet presAssocID="{A5565428-E60D-4D53-A745-797168FB0C54}" presName="space" presStyleCnt="0"/>
      <dgm:spPr/>
    </dgm:pt>
    <dgm:pt modelId="{1534B646-4D18-4F50-AEEB-4BB83F7FF2D7}" type="pres">
      <dgm:prSet presAssocID="{DB0CF8C9-D13A-4EAC-8D7C-78E31260DE59}" presName="composite" presStyleCnt="0"/>
      <dgm:spPr/>
    </dgm:pt>
    <dgm:pt modelId="{F6FBFCB1-46A5-481E-AB70-6D9334A3445D}" type="pres">
      <dgm:prSet presAssocID="{DB0CF8C9-D13A-4EAC-8D7C-78E31260DE59}" presName="parTx" presStyleLbl="alignNode1" presStyleIdx="1" presStyleCnt="2">
        <dgm:presLayoutVars>
          <dgm:chMax val="0"/>
          <dgm:chPref val="0"/>
          <dgm:bulletEnabled val="1"/>
        </dgm:presLayoutVars>
      </dgm:prSet>
      <dgm:spPr/>
    </dgm:pt>
    <dgm:pt modelId="{2EC8871F-152A-4B25-9CC6-AE331CAECA06}" type="pres">
      <dgm:prSet presAssocID="{DB0CF8C9-D13A-4EAC-8D7C-78E31260DE59}" presName="desTx" presStyleLbl="alignAccFollowNode1" presStyleIdx="1" presStyleCnt="2">
        <dgm:presLayoutVars>
          <dgm:bulletEnabled val="1"/>
        </dgm:presLayoutVars>
      </dgm:prSet>
      <dgm:spPr/>
    </dgm:pt>
  </dgm:ptLst>
  <dgm:cxnLst>
    <dgm:cxn modelId="{FA3A2D01-F27C-4150-960A-8A3C4D643162}" type="presOf" srcId="{DB0CF8C9-D13A-4EAC-8D7C-78E31260DE59}" destId="{F6FBFCB1-46A5-481E-AB70-6D9334A3445D}" srcOrd="0" destOrd="0" presId="urn:microsoft.com/office/officeart/2005/8/layout/hList1"/>
    <dgm:cxn modelId="{429CB514-307D-4B8E-B5D2-04EABE9B8AD9}" type="presOf" srcId="{38AAF64D-EED6-48A5-AAB5-509ECDCF550E}" destId="{2EC8871F-152A-4B25-9CC6-AE331CAECA06}" srcOrd="0" destOrd="2" presId="urn:microsoft.com/office/officeart/2005/8/layout/hList1"/>
    <dgm:cxn modelId="{59DC6A3F-474A-4E2E-8038-41FE9643E836}" type="presOf" srcId="{226931BF-1BC5-4A95-80AC-319AF133E9BA}" destId="{65E97B03-A9C8-45F3-BAC2-C2871DE2346C}" srcOrd="0" destOrd="4" presId="urn:microsoft.com/office/officeart/2005/8/layout/hList1"/>
    <dgm:cxn modelId="{71A24361-1BA7-4A73-A4EB-30CD9A989E33}" srcId="{EE18E9D6-0775-464F-BC1E-CC6142EA485B}" destId="{66C014E8-2057-49CE-AF26-E3048B81547D}" srcOrd="6" destOrd="0" parTransId="{13E534A2-2314-4F7A-8495-517073456462}" sibTransId="{43246E28-0457-4661-BB20-5EE71B83FB5A}"/>
    <dgm:cxn modelId="{C3B60E64-1D98-4791-8CE9-D36774425DE4}" srcId="{6C49BE6E-A77D-4039-B2E2-849E96474208}" destId="{DB0CF8C9-D13A-4EAC-8D7C-78E31260DE59}" srcOrd="1" destOrd="0" parTransId="{FA934906-997D-44E2-A533-FB60CF4F77E3}" sibTransId="{DB2AA44B-A33C-41AE-9D60-E6FE610BA550}"/>
    <dgm:cxn modelId="{7DE77C6A-F3FF-4A12-B779-735C02E66DD3}" srcId="{EE18E9D6-0775-464F-BC1E-CC6142EA485B}" destId="{592F627C-7338-4390-B287-0C33801AEF22}" srcOrd="5" destOrd="0" parTransId="{D5169754-9F19-45D1-948A-3C65F7F552A0}" sibTransId="{303974F3-F884-4D70-ABFD-4A9CDE3E6F9D}"/>
    <dgm:cxn modelId="{FB22646C-1E42-4B22-9E17-EFFCBA382E2E}" srcId="{EE18E9D6-0775-464F-BC1E-CC6142EA485B}" destId="{B1CE8376-60FA-442A-B8EC-CEA239CD01D1}" srcOrd="0" destOrd="0" parTransId="{C64DDFE6-934C-45D1-A126-B0812F7B1A78}" sibTransId="{8446D3C3-F284-4C5A-A742-BB1880EE1CC0}"/>
    <dgm:cxn modelId="{3CF2516D-D8B2-4BF6-814A-DF69F0166EE3}" type="presOf" srcId="{66C014E8-2057-49CE-AF26-E3048B81547D}" destId="{65E97B03-A9C8-45F3-BAC2-C2871DE2346C}" srcOrd="0" destOrd="6" presId="urn:microsoft.com/office/officeart/2005/8/layout/hList1"/>
    <dgm:cxn modelId="{2115CB51-10AF-4ED1-A1CD-EF776C135D18}" srcId="{DB0CF8C9-D13A-4EAC-8D7C-78E31260DE59}" destId="{46C48CD1-35E6-4441-9313-DABFD6826201}" srcOrd="0" destOrd="0" parTransId="{CDB2177F-4D54-42C3-96CB-ABE479E7EA86}" sibTransId="{56B83DEC-E7C2-43EE-9133-CA795B8B407E}"/>
    <dgm:cxn modelId="{9B55865A-B835-4FBB-9191-DF63C36F4EBA}" type="presOf" srcId="{D1D1D6CF-5773-4DC1-959C-A79BE36DAB4B}" destId="{2EC8871F-152A-4B25-9CC6-AE331CAECA06}" srcOrd="0" destOrd="1" presId="urn:microsoft.com/office/officeart/2005/8/layout/hList1"/>
    <dgm:cxn modelId="{E215F67C-38D9-46CD-88EB-672B2985BC88}" srcId="{DB0CF8C9-D13A-4EAC-8D7C-78E31260DE59}" destId="{D1D1D6CF-5773-4DC1-959C-A79BE36DAB4B}" srcOrd="1" destOrd="0" parTransId="{885FA47F-AFA0-40D8-A050-60A283B33B38}" sibTransId="{DE99E970-3C1A-4952-9F71-24F05333159A}"/>
    <dgm:cxn modelId="{C1DD757D-4434-48B5-9D95-CB7E62AA43B9}" srcId="{EE18E9D6-0775-464F-BC1E-CC6142EA485B}" destId="{3CF0AAD2-F5F4-4B0D-ADFC-6BBAC1E9CD8B}" srcOrd="1" destOrd="0" parTransId="{4311D325-59A2-4EF8-BDA6-184C64E43651}" sibTransId="{12772C45-66E7-49B0-985E-54A00F37F666}"/>
    <dgm:cxn modelId="{6FF16187-77B2-4CE1-BCF3-8E297774A8AE}" srcId="{DB0CF8C9-D13A-4EAC-8D7C-78E31260DE59}" destId="{38AAF64D-EED6-48A5-AAB5-509ECDCF550E}" srcOrd="2" destOrd="0" parTransId="{4699C62F-9174-46B5-948E-0335840D979C}" sibTransId="{4E74A55C-5A96-4458-9C8B-DD1A8AE0196C}"/>
    <dgm:cxn modelId="{4E4526B2-D701-4925-90D0-D5439C0FFF41}" type="presOf" srcId="{592F627C-7338-4390-B287-0C33801AEF22}" destId="{65E97B03-A9C8-45F3-BAC2-C2871DE2346C}" srcOrd="0" destOrd="5" presId="urn:microsoft.com/office/officeart/2005/8/layout/hList1"/>
    <dgm:cxn modelId="{B77696B9-25B0-4147-9778-1DD6D1468DAF}" srcId="{EE18E9D6-0775-464F-BC1E-CC6142EA485B}" destId="{334FC20E-40B6-4718-8FD2-97D321CB5AA2}" srcOrd="2" destOrd="0" parTransId="{357A03B9-4049-4C8E-95D7-B10EBA8002DA}" sibTransId="{7FBA3B46-2287-42C4-80D1-6D42BB67283C}"/>
    <dgm:cxn modelId="{4EE0C1BE-D2E6-4B57-9732-4852BDCA0651}" srcId="{EE18E9D6-0775-464F-BC1E-CC6142EA485B}" destId="{226931BF-1BC5-4A95-80AC-319AF133E9BA}" srcOrd="4" destOrd="0" parTransId="{BE8D90FA-B8F9-4AF6-BF77-839730DA92AA}" sibTransId="{25DB6CB5-8E48-4B6D-8E7B-E5B5294A9889}"/>
    <dgm:cxn modelId="{1186A3C9-A456-4153-8782-5639C98B7303}" srcId="{EE18E9D6-0775-464F-BC1E-CC6142EA485B}" destId="{C365CB9C-A8D7-46D7-A014-ACFE49CBAEB4}" srcOrd="3" destOrd="0" parTransId="{414B7338-C2F6-4775-B5C6-4CEBBCD596DE}" sibTransId="{D9F5622D-7105-4C4E-9D2E-2106E29DC181}"/>
    <dgm:cxn modelId="{F77761D7-6932-49C0-A0E4-854D732995E0}" type="presOf" srcId="{C365CB9C-A8D7-46D7-A014-ACFE49CBAEB4}" destId="{65E97B03-A9C8-45F3-BAC2-C2871DE2346C}" srcOrd="0" destOrd="3" presId="urn:microsoft.com/office/officeart/2005/8/layout/hList1"/>
    <dgm:cxn modelId="{8BEAFDDD-1A73-4472-88F3-38C7AD7D3EB1}" type="presOf" srcId="{B1CE8376-60FA-442A-B8EC-CEA239CD01D1}" destId="{65E97B03-A9C8-45F3-BAC2-C2871DE2346C}" srcOrd="0" destOrd="0" presId="urn:microsoft.com/office/officeart/2005/8/layout/hList1"/>
    <dgm:cxn modelId="{B0C327E2-01CE-4715-B9BB-F017673A755A}" type="presOf" srcId="{EE18E9D6-0775-464F-BC1E-CC6142EA485B}" destId="{07F68193-E6DC-457F-9CDB-384CDB73D161}" srcOrd="0" destOrd="0" presId="urn:microsoft.com/office/officeart/2005/8/layout/hList1"/>
    <dgm:cxn modelId="{DA6EA0E5-0C04-4FDD-A012-6D955322902B}" srcId="{6C49BE6E-A77D-4039-B2E2-849E96474208}" destId="{EE18E9D6-0775-464F-BC1E-CC6142EA485B}" srcOrd="0" destOrd="0" parTransId="{EF5D8F46-0A9F-4D62-A9D9-B4BAC0A1377E}" sibTransId="{A5565428-E60D-4D53-A745-797168FB0C54}"/>
    <dgm:cxn modelId="{16440CE8-34BB-4C97-A2C6-1F99CDA4E316}" type="presOf" srcId="{334FC20E-40B6-4718-8FD2-97D321CB5AA2}" destId="{65E97B03-A9C8-45F3-BAC2-C2871DE2346C}" srcOrd="0" destOrd="2" presId="urn:microsoft.com/office/officeart/2005/8/layout/hList1"/>
    <dgm:cxn modelId="{C72A1EE9-9A3E-4B7A-BBF4-32BB9B6E4B63}" type="presOf" srcId="{6C49BE6E-A77D-4039-B2E2-849E96474208}" destId="{A41CB964-9A59-48E1-9BBC-A1B4263CDEF5}" srcOrd="0" destOrd="0" presId="urn:microsoft.com/office/officeart/2005/8/layout/hList1"/>
    <dgm:cxn modelId="{66724CF8-C6F1-4143-B7AA-FC050676095B}" type="presOf" srcId="{3CF0AAD2-F5F4-4B0D-ADFC-6BBAC1E9CD8B}" destId="{65E97B03-A9C8-45F3-BAC2-C2871DE2346C}" srcOrd="0" destOrd="1" presId="urn:microsoft.com/office/officeart/2005/8/layout/hList1"/>
    <dgm:cxn modelId="{4B17B9F9-8F42-43BE-8A04-1347ABE8B8FD}" type="presOf" srcId="{46C48CD1-35E6-4441-9313-DABFD6826201}" destId="{2EC8871F-152A-4B25-9CC6-AE331CAECA06}" srcOrd="0" destOrd="0" presId="urn:microsoft.com/office/officeart/2005/8/layout/hList1"/>
    <dgm:cxn modelId="{1DF6B3BA-29FC-4BC6-8A84-073A96FDD20F}" type="presParOf" srcId="{A41CB964-9A59-48E1-9BBC-A1B4263CDEF5}" destId="{F1BB1DC9-534F-4947-AF6A-89540C541D28}" srcOrd="0" destOrd="0" presId="urn:microsoft.com/office/officeart/2005/8/layout/hList1"/>
    <dgm:cxn modelId="{D7D824E2-447D-4405-88BF-F4F46B9EFD97}" type="presParOf" srcId="{F1BB1DC9-534F-4947-AF6A-89540C541D28}" destId="{07F68193-E6DC-457F-9CDB-384CDB73D161}" srcOrd="0" destOrd="0" presId="urn:microsoft.com/office/officeart/2005/8/layout/hList1"/>
    <dgm:cxn modelId="{B6F2ED2A-00C4-4A75-97B9-65114C36402A}" type="presParOf" srcId="{F1BB1DC9-534F-4947-AF6A-89540C541D28}" destId="{65E97B03-A9C8-45F3-BAC2-C2871DE2346C}" srcOrd="1" destOrd="0" presId="urn:microsoft.com/office/officeart/2005/8/layout/hList1"/>
    <dgm:cxn modelId="{C3144AD3-084B-4E27-9D9F-702B02E5C94A}" type="presParOf" srcId="{A41CB964-9A59-48E1-9BBC-A1B4263CDEF5}" destId="{EADDB5E4-D32B-44F3-B188-7A5E8827A598}" srcOrd="1" destOrd="0" presId="urn:microsoft.com/office/officeart/2005/8/layout/hList1"/>
    <dgm:cxn modelId="{3A500F9B-56CE-4F2B-A4FE-F25DC616D8F3}" type="presParOf" srcId="{A41CB964-9A59-48E1-9BBC-A1B4263CDEF5}" destId="{1534B646-4D18-4F50-AEEB-4BB83F7FF2D7}" srcOrd="2" destOrd="0" presId="urn:microsoft.com/office/officeart/2005/8/layout/hList1"/>
    <dgm:cxn modelId="{3869BF45-DFCF-4F7A-AC5B-B21525F01482}" type="presParOf" srcId="{1534B646-4D18-4F50-AEEB-4BB83F7FF2D7}" destId="{F6FBFCB1-46A5-481E-AB70-6D9334A3445D}" srcOrd="0" destOrd="0" presId="urn:microsoft.com/office/officeart/2005/8/layout/hList1"/>
    <dgm:cxn modelId="{0EF3E9AD-4C8A-4B2B-A7F0-BB8CB0F133BD}" type="presParOf" srcId="{1534B646-4D18-4F50-AEEB-4BB83F7FF2D7}" destId="{2EC8871F-152A-4B25-9CC6-AE331CAECA06}"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E59B49-3E46-40AF-9BE6-A857A164D9DB}" type="doc">
      <dgm:prSet loTypeId="urn:microsoft.com/office/officeart/2005/8/layout/chevron1" loCatId="process" qsTypeId="urn:microsoft.com/office/officeart/2005/8/quickstyle/simple4" qsCatId="simple" csTypeId="urn:microsoft.com/office/officeart/2005/8/colors/colorful1" csCatId="colorful" phldr="1"/>
      <dgm:spPr/>
      <dgm:t>
        <a:bodyPr/>
        <a:lstStyle/>
        <a:p>
          <a:endParaRPr lang="en-US"/>
        </a:p>
      </dgm:t>
    </dgm:pt>
    <dgm:pt modelId="{3DBBFE0B-E798-40B1-A9CA-3B2DDD5BFAD2}">
      <dgm:prSet custT="1"/>
      <dgm:spPr/>
      <dgm:t>
        <a:bodyPr/>
        <a:lstStyle/>
        <a:p>
          <a:pPr>
            <a:lnSpc>
              <a:spcPct val="100000"/>
            </a:lnSpc>
          </a:pPr>
          <a:r>
            <a:rPr lang="en-US" sz="1400" b="1" dirty="0">
              <a:solidFill>
                <a:schemeClr val="bg1"/>
              </a:solidFill>
            </a:rPr>
            <a:t>BOS Priorities</a:t>
          </a:r>
        </a:p>
      </dgm:t>
    </dgm:pt>
    <dgm:pt modelId="{030046FC-E1CE-4C30-A45F-743E15324AF8}" type="parTrans" cxnId="{4B5A5877-7243-4056-95E1-0E973F0B42B3}">
      <dgm:prSet/>
      <dgm:spPr/>
      <dgm:t>
        <a:bodyPr/>
        <a:lstStyle/>
        <a:p>
          <a:endParaRPr lang="en-US" b="1">
            <a:solidFill>
              <a:schemeClr val="tx1"/>
            </a:solidFill>
          </a:endParaRPr>
        </a:p>
      </dgm:t>
    </dgm:pt>
    <dgm:pt modelId="{8BEEA1C6-79BA-471B-A393-9625CFC9BA71}" type="sibTrans" cxnId="{4B5A5877-7243-4056-95E1-0E973F0B42B3}">
      <dgm:prSet/>
      <dgm:spPr/>
      <dgm:t>
        <a:bodyPr/>
        <a:lstStyle/>
        <a:p>
          <a:pPr>
            <a:lnSpc>
              <a:spcPct val="100000"/>
            </a:lnSpc>
          </a:pPr>
          <a:endParaRPr lang="en-US" b="1">
            <a:solidFill>
              <a:schemeClr val="tx1"/>
            </a:solidFill>
          </a:endParaRPr>
        </a:p>
      </dgm:t>
    </dgm:pt>
    <dgm:pt modelId="{3D7394FA-E0E2-4CEE-858F-0917431FC352}">
      <dgm:prSet custT="1"/>
      <dgm:spPr/>
      <dgm:t>
        <a:bodyPr/>
        <a:lstStyle/>
        <a:p>
          <a:pPr>
            <a:lnSpc>
              <a:spcPct val="100000"/>
            </a:lnSpc>
          </a:pPr>
          <a:r>
            <a:rPr lang="en-US" sz="1400" b="1" dirty="0">
              <a:solidFill>
                <a:schemeClr val="bg1"/>
              </a:solidFill>
            </a:rPr>
            <a:t>Planning, Location/ Districts</a:t>
          </a:r>
        </a:p>
      </dgm:t>
    </dgm:pt>
    <dgm:pt modelId="{42AD1950-3EF4-4961-AC72-C8BF91EB12F3}" type="parTrans" cxnId="{5CD5DE08-3E21-4393-A3C9-1FC853D5689F}">
      <dgm:prSet/>
      <dgm:spPr/>
      <dgm:t>
        <a:bodyPr/>
        <a:lstStyle/>
        <a:p>
          <a:endParaRPr lang="en-US" b="1">
            <a:solidFill>
              <a:schemeClr val="tx1"/>
            </a:solidFill>
          </a:endParaRPr>
        </a:p>
      </dgm:t>
    </dgm:pt>
    <dgm:pt modelId="{A6F72F65-8B8E-4844-91FB-A09A25106168}" type="sibTrans" cxnId="{5CD5DE08-3E21-4393-A3C9-1FC853D5689F}">
      <dgm:prSet/>
      <dgm:spPr/>
      <dgm:t>
        <a:bodyPr/>
        <a:lstStyle/>
        <a:p>
          <a:pPr>
            <a:lnSpc>
              <a:spcPct val="100000"/>
            </a:lnSpc>
          </a:pPr>
          <a:endParaRPr lang="en-US" b="1">
            <a:solidFill>
              <a:schemeClr val="tx1"/>
            </a:solidFill>
          </a:endParaRPr>
        </a:p>
      </dgm:t>
    </dgm:pt>
    <dgm:pt modelId="{575EB5F7-DAE3-4274-B36F-A219AC8CC924}">
      <dgm:prSet custT="1"/>
      <dgm:spPr/>
      <dgm:t>
        <a:bodyPr/>
        <a:lstStyle/>
        <a:p>
          <a:pPr>
            <a:lnSpc>
              <a:spcPct val="100000"/>
            </a:lnSpc>
          </a:pPr>
          <a:r>
            <a:rPr lang="en-US" sz="1400" b="1" dirty="0">
              <a:solidFill>
                <a:schemeClr val="bg1"/>
              </a:solidFill>
            </a:rPr>
            <a:t>Long-Term Sustainability</a:t>
          </a:r>
        </a:p>
      </dgm:t>
    </dgm:pt>
    <dgm:pt modelId="{21110D67-8E7D-4A16-B5E3-780734F5B108}" type="parTrans" cxnId="{F638B0AB-1F46-47A8-925F-4B14C44588A8}">
      <dgm:prSet/>
      <dgm:spPr/>
      <dgm:t>
        <a:bodyPr/>
        <a:lstStyle/>
        <a:p>
          <a:endParaRPr lang="en-US" b="1">
            <a:solidFill>
              <a:schemeClr val="tx1"/>
            </a:solidFill>
          </a:endParaRPr>
        </a:p>
      </dgm:t>
    </dgm:pt>
    <dgm:pt modelId="{9F0DA1EE-2628-4800-9704-2FD13A8C88DB}" type="sibTrans" cxnId="{F638B0AB-1F46-47A8-925F-4B14C44588A8}">
      <dgm:prSet/>
      <dgm:spPr/>
      <dgm:t>
        <a:bodyPr/>
        <a:lstStyle/>
        <a:p>
          <a:pPr>
            <a:lnSpc>
              <a:spcPct val="100000"/>
            </a:lnSpc>
          </a:pPr>
          <a:endParaRPr lang="en-US" b="1">
            <a:solidFill>
              <a:schemeClr val="tx1"/>
            </a:solidFill>
          </a:endParaRPr>
        </a:p>
      </dgm:t>
    </dgm:pt>
    <dgm:pt modelId="{2D64D9E4-DCDF-4E1E-A1E5-43D0ECF61416}">
      <dgm:prSet custT="1"/>
      <dgm:spPr/>
      <dgm:t>
        <a:bodyPr/>
        <a:lstStyle/>
        <a:p>
          <a:pPr>
            <a:lnSpc>
              <a:spcPct val="100000"/>
            </a:lnSpc>
          </a:pPr>
          <a:r>
            <a:rPr lang="en-US" sz="1400" b="1" dirty="0">
              <a:solidFill>
                <a:schemeClr val="bg1"/>
              </a:solidFill>
            </a:rPr>
            <a:t>Community Input</a:t>
          </a:r>
        </a:p>
      </dgm:t>
    </dgm:pt>
    <dgm:pt modelId="{8E7D6CD8-D5CF-4AF2-9B58-C334E7FE2C9E}" type="parTrans" cxnId="{01133B0D-55A3-4ABC-8DDD-F2A0308E5F22}">
      <dgm:prSet/>
      <dgm:spPr/>
      <dgm:t>
        <a:bodyPr/>
        <a:lstStyle/>
        <a:p>
          <a:endParaRPr lang="en-US" b="1">
            <a:solidFill>
              <a:schemeClr val="tx1"/>
            </a:solidFill>
          </a:endParaRPr>
        </a:p>
      </dgm:t>
    </dgm:pt>
    <dgm:pt modelId="{902C9FED-BE4D-4946-BAD2-259970A7B933}" type="sibTrans" cxnId="{01133B0D-55A3-4ABC-8DDD-F2A0308E5F22}">
      <dgm:prSet/>
      <dgm:spPr/>
      <dgm:t>
        <a:bodyPr/>
        <a:lstStyle/>
        <a:p>
          <a:pPr>
            <a:lnSpc>
              <a:spcPct val="100000"/>
            </a:lnSpc>
          </a:pPr>
          <a:endParaRPr lang="en-US" b="1">
            <a:solidFill>
              <a:schemeClr val="tx1"/>
            </a:solidFill>
          </a:endParaRPr>
        </a:p>
      </dgm:t>
    </dgm:pt>
    <dgm:pt modelId="{B281504B-E8BE-4F03-8210-3AB74DFE40DA}">
      <dgm:prSet custT="1"/>
      <dgm:spPr/>
      <dgm:t>
        <a:bodyPr/>
        <a:lstStyle/>
        <a:p>
          <a:pPr>
            <a:lnSpc>
              <a:spcPct val="100000"/>
            </a:lnSpc>
          </a:pPr>
          <a:r>
            <a:rPr lang="en-US" sz="1400" b="1" dirty="0">
              <a:solidFill>
                <a:schemeClr val="bg1"/>
              </a:solidFill>
            </a:rPr>
            <a:t>System, Program, CBO, and Agency Integration</a:t>
          </a:r>
        </a:p>
      </dgm:t>
    </dgm:pt>
    <dgm:pt modelId="{2AA69AE7-9183-434F-A987-A0F277BE9337}" type="parTrans" cxnId="{53F4785B-4CFE-45F4-B53F-6F92D6343586}">
      <dgm:prSet/>
      <dgm:spPr/>
      <dgm:t>
        <a:bodyPr/>
        <a:lstStyle/>
        <a:p>
          <a:endParaRPr lang="en-US" b="1">
            <a:solidFill>
              <a:schemeClr val="tx1"/>
            </a:solidFill>
          </a:endParaRPr>
        </a:p>
      </dgm:t>
    </dgm:pt>
    <dgm:pt modelId="{B7B42766-E835-4D9C-9C55-77F4ABA1C59E}" type="sibTrans" cxnId="{53F4785B-4CFE-45F4-B53F-6F92D6343586}">
      <dgm:prSet/>
      <dgm:spPr/>
      <dgm:t>
        <a:bodyPr/>
        <a:lstStyle/>
        <a:p>
          <a:pPr>
            <a:lnSpc>
              <a:spcPct val="100000"/>
            </a:lnSpc>
          </a:pPr>
          <a:endParaRPr lang="en-US" b="1">
            <a:solidFill>
              <a:schemeClr val="tx1"/>
            </a:solidFill>
          </a:endParaRPr>
        </a:p>
      </dgm:t>
    </dgm:pt>
    <dgm:pt modelId="{4EB3E4E3-7AE2-4908-9B3B-64851F3BFA83}">
      <dgm:prSet custT="1"/>
      <dgm:spPr/>
      <dgm:t>
        <a:bodyPr/>
        <a:lstStyle/>
        <a:p>
          <a:pPr>
            <a:lnSpc>
              <a:spcPct val="100000"/>
            </a:lnSpc>
          </a:pPr>
          <a:r>
            <a:rPr lang="en-US" sz="1400" b="1" dirty="0">
              <a:solidFill>
                <a:schemeClr val="bg1"/>
              </a:solidFill>
            </a:rPr>
            <a:t>Implementation</a:t>
          </a:r>
        </a:p>
      </dgm:t>
    </dgm:pt>
    <dgm:pt modelId="{C2D6D2D3-6997-4E3E-B79A-DEA9715BF1A1}" type="parTrans" cxnId="{ADBB0EA6-9FC3-427C-B80D-8D0BBE7BB17D}">
      <dgm:prSet/>
      <dgm:spPr/>
      <dgm:t>
        <a:bodyPr/>
        <a:lstStyle/>
        <a:p>
          <a:endParaRPr lang="en-US" b="1">
            <a:solidFill>
              <a:schemeClr val="tx1"/>
            </a:solidFill>
          </a:endParaRPr>
        </a:p>
      </dgm:t>
    </dgm:pt>
    <dgm:pt modelId="{36F5B85C-5894-467D-AFA0-D8047615280D}" type="sibTrans" cxnId="{ADBB0EA6-9FC3-427C-B80D-8D0BBE7BB17D}">
      <dgm:prSet/>
      <dgm:spPr/>
      <dgm:t>
        <a:bodyPr/>
        <a:lstStyle/>
        <a:p>
          <a:endParaRPr lang="en-US" b="1">
            <a:solidFill>
              <a:schemeClr val="tx1"/>
            </a:solidFill>
          </a:endParaRPr>
        </a:p>
      </dgm:t>
    </dgm:pt>
    <dgm:pt modelId="{DA97A028-D4E3-4CD8-A5D1-29FA2F3CEFC9}" type="pres">
      <dgm:prSet presAssocID="{78E59B49-3E46-40AF-9BE6-A857A164D9DB}" presName="Name0" presStyleCnt="0">
        <dgm:presLayoutVars>
          <dgm:dir/>
          <dgm:animLvl val="lvl"/>
          <dgm:resizeHandles val="exact"/>
        </dgm:presLayoutVars>
      </dgm:prSet>
      <dgm:spPr/>
    </dgm:pt>
    <dgm:pt modelId="{294794F1-673B-4D96-AD6A-3EA3051131C3}" type="pres">
      <dgm:prSet presAssocID="{2D64D9E4-DCDF-4E1E-A1E5-43D0ECF61416}" presName="parTxOnly" presStyleLbl="node1" presStyleIdx="0" presStyleCnt="6" custScaleX="222663" custScaleY="238391">
        <dgm:presLayoutVars>
          <dgm:chMax val="0"/>
          <dgm:chPref val="0"/>
          <dgm:bulletEnabled val="1"/>
        </dgm:presLayoutVars>
      </dgm:prSet>
      <dgm:spPr/>
    </dgm:pt>
    <dgm:pt modelId="{5440D725-0561-42F9-BF49-767A1F820941}" type="pres">
      <dgm:prSet presAssocID="{902C9FED-BE4D-4946-BAD2-259970A7B933}" presName="parTxOnlySpace" presStyleCnt="0"/>
      <dgm:spPr/>
    </dgm:pt>
    <dgm:pt modelId="{9BC56EB7-3527-4BF9-A370-A82064478514}" type="pres">
      <dgm:prSet presAssocID="{3DBBFE0B-E798-40B1-A9CA-3B2DDD5BFAD2}" presName="parTxOnly" presStyleLbl="node1" presStyleIdx="1" presStyleCnt="6" custScaleX="219231" custScaleY="233486">
        <dgm:presLayoutVars>
          <dgm:chMax val="0"/>
          <dgm:chPref val="0"/>
          <dgm:bulletEnabled val="1"/>
        </dgm:presLayoutVars>
      </dgm:prSet>
      <dgm:spPr/>
    </dgm:pt>
    <dgm:pt modelId="{DBFF3B73-5E07-456B-A9B7-743CFCB2C431}" type="pres">
      <dgm:prSet presAssocID="{8BEEA1C6-79BA-471B-A393-9625CFC9BA71}" presName="parTxOnlySpace" presStyleCnt="0"/>
      <dgm:spPr/>
    </dgm:pt>
    <dgm:pt modelId="{C55DDAEC-81FC-421E-A121-8278B59FA024}" type="pres">
      <dgm:prSet presAssocID="{3D7394FA-E0E2-4CEE-858F-0917431FC352}" presName="parTxOnly" presStyleLbl="node1" presStyleIdx="2" presStyleCnt="6" custScaleX="231387" custScaleY="228581">
        <dgm:presLayoutVars>
          <dgm:chMax val="0"/>
          <dgm:chPref val="0"/>
          <dgm:bulletEnabled val="1"/>
        </dgm:presLayoutVars>
      </dgm:prSet>
      <dgm:spPr/>
    </dgm:pt>
    <dgm:pt modelId="{A8CE942B-BCDE-4C1E-B8CE-C606DBA69B8D}" type="pres">
      <dgm:prSet presAssocID="{A6F72F65-8B8E-4844-91FB-A09A25106168}" presName="parTxOnlySpace" presStyleCnt="0"/>
      <dgm:spPr/>
    </dgm:pt>
    <dgm:pt modelId="{178FF0D0-1951-4F6C-AA1C-AB9DC11D8C36}" type="pres">
      <dgm:prSet presAssocID="{575EB5F7-DAE3-4274-B36F-A219AC8CC924}" presName="parTxOnly" presStyleLbl="node1" presStyleIdx="3" presStyleCnt="6" custScaleX="240749" custScaleY="228582">
        <dgm:presLayoutVars>
          <dgm:chMax val="0"/>
          <dgm:chPref val="0"/>
          <dgm:bulletEnabled val="1"/>
        </dgm:presLayoutVars>
      </dgm:prSet>
      <dgm:spPr/>
    </dgm:pt>
    <dgm:pt modelId="{66FE402F-94E7-4146-94EB-E5C692E0F005}" type="pres">
      <dgm:prSet presAssocID="{9F0DA1EE-2628-4800-9704-2FD13A8C88DB}" presName="parTxOnlySpace" presStyleCnt="0"/>
      <dgm:spPr/>
    </dgm:pt>
    <dgm:pt modelId="{8234AAC5-2A4A-4CA8-A927-C546CE778A5E}" type="pres">
      <dgm:prSet presAssocID="{B281504B-E8BE-4F03-8210-3AB74DFE40DA}" presName="parTxOnly" presStyleLbl="node1" presStyleIdx="4" presStyleCnt="6" custScaleX="261930" custScaleY="223677">
        <dgm:presLayoutVars>
          <dgm:chMax val="0"/>
          <dgm:chPref val="0"/>
          <dgm:bulletEnabled val="1"/>
        </dgm:presLayoutVars>
      </dgm:prSet>
      <dgm:spPr/>
    </dgm:pt>
    <dgm:pt modelId="{3EB16F9B-5473-43C5-95F5-924CB34AC92B}" type="pres">
      <dgm:prSet presAssocID="{B7B42766-E835-4D9C-9C55-77F4ABA1C59E}" presName="parTxOnlySpace" presStyleCnt="0"/>
      <dgm:spPr/>
    </dgm:pt>
    <dgm:pt modelId="{AF29ACCA-38F4-42C1-81E3-F2FDA1E25A09}" type="pres">
      <dgm:prSet presAssocID="{4EB3E4E3-7AE2-4908-9B3B-64851F3BFA83}" presName="parTxOnly" presStyleLbl="node1" presStyleIdx="5" presStyleCnt="6" custScaleX="245598" custScaleY="218773">
        <dgm:presLayoutVars>
          <dgm:chMax val="0"/>
          <dgm:chPref val="0"/>
          <dgm:bulletEnabled val="1"/>
        </dgm:presLayoutVars>
      </dgm:prSet>
      <dgm:spPr/>
    </dgm:pt>
  </dgm:ptLst>
  <dgm:cxnLst>
    <dgm:cxn modelId="{C5360204-377D-4CCE-A548-85FAE889E641}" type="presOf" srcId="{4EB3E4E3-7AE2-4908-9B3B-64851F3BFA83}" destId="{AF29ACCA-38F4-42C1-81E3-F2FDA1E25A09}" srcOrd="0" destOrd="0" presId="urn:microsoft.com/office/officeart/2005/8/layout/chevron1"/>
    <dgm:cxn modelId="{5CD5DE08-3E21-4393-A3C9-1FC853D5689F}" srcId="{78E59B49-3E46-40AF-9BE6-A857A164D9DB}" destId="{3D7394FA-E0E2-4CEE-858F-0917431FC352}" srcOrd="2" destOrd="0" parTransId="{42AD1950-3EF4-4961-AC72-C8BF91EB12F3}" sibTransId="{A6F72F65-8B8E-4844-91FB-A09A25106168}"/>
    <dgm:cxn modelId="{01133B0D-55A3-4ABC-8DDD-F2A0308E5F22}" srcId="{78E59B49-3E46-40AF-9BE6-A857A164D9DB}" destId="{2D64D9E4-DCDF-4E1E-A1E5-43D0ECF61416}" srcOrd="0" destOrd="0" parTransId="{8E7D6CD8-D5CF-4AF2-9B58-C334E7FE2C9E}" sibTransId="{902C9FED-BE4D-4946-BAD2-259970A7B933}"/>
    <dgm:cxn modelId="{F469E23F-4967-4918-9871-991B9B4C1098}" type="presOf" srcId="{78E59B49-3E46-40AF-9BE6-A857A164D9DB}" destId="{DA97A028-D4E3-4CD8-A5D1-29FA2F3CEFC9}" srcOrd="0" destOrd="0" presId="urn:microsoft.com/office/officeart/2005/8/layout/chevron1"/>
    <dgm:cxn modelId="{53F4785B-4CFE-45F4-B53F-6F92D6343586}" srcId="{78E59B49-3E46-40AF-9BE6-A857A164D9DB}" destId="{B281504B-E8BE-4F03-8210-3AB74DFE40DA}" srcOrd="4" destOrd="0" parTransId="{2AA69AE7-9183-434F-A987-A0F277BE9337}" sibTransId="{B7B42766-E835-4D9C-9C55-77F4ABA1C59E}"/>
    <dgm:cxn modelId="{1929AF48-22AB-4F6B-8D66-9B00E6B22803}" type="presOf" srcId="{3DBBFE0B-E798-40B1-A9CA-3B2DDD5BFAD2}" destId="{9BC56EB7-3527-4BF9-A370-A82064478514}" srcOrd="0" destOrd="0" presId="urn:microsoft.com/office/officeart/2005/8/layout/chevron1"/>
    <dgm:cxn modelId="{C9A32154-9EAE-4F1D-B139-ADC51EC15283}" type="presOf" srcId="{3D7394FA-E0E2-4CEE-858F-0917431FC352}" destId="{C55DDAEC-81FC-421E-A121-8278B59FA024}" srcOrd="0" destOrd="0" presId="urn:microsoft.com/office/officeart/2005/8/layout/chevron1"/>
    <dgm:cxn modelId="{4B5A5877-7243-4056-95E1-0E973F0B42B3}" srcId="{78E59B49-3E46-40AF-9BE6-A857A164D9DB}" destId="{3DBBFE0B-E798-40B1-A9CA-3B2DDD5BFAD2}" srcOrd="1" destOrd="0" parTransId="{030046FC-E1CE-4C30-A45F-743E15324AF8}" sibTransId="{8BEEA1C6-79BA-471B-A393-9625CFC9BA71}"/>
    <dgm:cxn modelId="{C81B9DA0-71E9-4D37-A0C1-55D5B5B81D1E}" type="presOf" srcId="{2D64D9E4-DCDF-4E1E-A1E5-43D0ECF61416}" destId="{294794F1-673B-4D96-AD6A-3EA3051131C3}" srcOrd="0" destOrd="0" presId="urn:microsoft.com/office/officeart/2005/8/layout/chevron1"/>
    <dgm:cxn modelId="{ADBB0EA6-9FC3-427C-B80D-8D0BBE7BB17D}" srcId="{78E59B49-3E46-40AF-9BE6-A857A164D9DB}" destId="{4EB3E4E3-7AE2-4908-9B3B-64851F3BFA83}" srcOrd="5" destOrd="0" parTransId="{C2D6D2D3-6997-4E3E-B79A-DEA9715BF1A1}" sibTransId="{36F5B85C-5894-467D-AFA0-D8047615280D}"/>
    <dgm:cxn modelId="{F638B0AB-1F46-47A8-925F-4B14C44588A8}" srcId="{78E59B49-3E46-40AF-9BE6-A857A164D9DB}" destId="{575EB5F7-DAE3-4274-B36F-A219AC8CC924}" srcOrd="3" destOrd="0" parTransId="{21110D67-8E7D-4A16-B5E3-780734F5B108}" sibTransId="{9F0DA1EE-2628-4800-9704-2FD13A8C88DB}"/>
    <dgm:cxn modelId="{79A9F6BF-6CE1-42D0-97DF-1FDDC58608C5}" type="presOf" srcId="{575EB5F7-DAE3-4274-B36F-A219AC8CC924}" destId="{178FF0D0-1951-4F6C-AA1C-AB9DC11D8C36}" srcOrd="0" destOrd="0" presId="urn:microsoft.com/office/officeart/2005/8/layout/chevron1"/>
    <dgm:cxn modelId="{F00A54E4-CEFE-495D-A02D-1C7B3C19A933}" type="presOf" srcId="{B281504B-E8BE-4F03-8210-3AB74DFE40DA}" destId="{8234AAC5-2A4A-4CA8-A927-C546CE778A5E}" srcOrd="0" destOrd="0" presId="urn:microsoft.com/office/officeart/2005/8/layout/chevron1"/>
    <dgm:cxn modelId="{94D79B7F-FB19-426A-AC84-5C2DE7D5DF58}" type="presParOf" srcId="{DA97A028-D4E3-4CD8-A5D1-29FA2F3CEFC9}" destId="{294794F1-673B-4D96-AD6A-3EA3051131C3}" srcOrd="0" destOrd="0" presId="urn:microsoft.com/office/officeart/2005/8/layout/chevron1"/>
    <dgm:cxn modelId="{70F8ADE6-FF66-4660-B9C3-5EB1D014220F}" type="presParOf" srcId="{DA97A028-D4E3-4CD8-A5D1-29FA2F3CEFC9}" destId="{5440D725-0561-42F9-BF49-767A1F820941}" srcOrd="1" destOrd="0" presId="urn:microsoft.com/office/officeart/2005/8/layout/chevron1"/>
    <dgm:cxn modelId="{F14595E7-6CA1-4F3B-A4F5-0EBC066150CA}" type="presParOf" srcId="{DA97A028-D4E3-4CD8-A5D1-29FA2F3CEFC9}" destId="{9BC56EB7-3527-4BF9-A370-A82064478514}" srcOrd="2" destOrd="0" presId="urn:microsoft.com/office/officeart/2005/8/layout/chevron1"/>
    <dgm:cxn modelId="{B0E45A71-1F17-4C19-B880-8DC5027FD7DD}" type="presParOf" srcId="{DA97A028-D4E3-4CD8-A5D1-29FA2F3CEFC9}" destId="{DBFF3B73-5E07-456B-A9B7-743CFCB2C431}" srcOrd="3" destOrd="0" presId="urn:microsoft.com/office/officeart/2005/8/layout/chevron1"/>
    <dgm:cxn modelId="{C3714B5E-2D59-4B71-B3EA-9B5FC3C3E8F0}" type="presParOf" srcId="{DA97A028-D4E3-4CD8-A5D1-29FA2F3CEFC9}" destId="{C55DDAEC-81FC-421E-A121-8278B59FA024}" srcOrd="4" destOrd="0" presId="urn:microsoft.com/office/officeart/2005/8/layout/chevron1"/>
    <dgm:cxn modelId="{958611A3-31EE-4C12-A387-DD1EC44D726D}" type="presParOf" srcId="{DA97A028-D4E3-4CD8-A5D1-29FA2F3CEFC9}" destId="{A8CE942B-BCDE-4C1E-B8CE-C606DBA69B8D}" srcOrd="5" destOrd="0" presId="urn:microsoft.com/office/officeart/2005/8/layout/chevron1"/>
    <dgm:cxn modelId="{2CD4F56C-3BDB-4CAC-B19F-3349168990AF}" type="presParOf" srcId="{DA97A028-D4E3-4CD8-A5D1-29FA2F3CEFC9}" destId="{178FF0D0-1951-4F6C-AA1C-AB9DC11D8C36}" srcOrd="6" destOrd="0" presId="urn:microsoft.com/office/officeart/2005/8/layout/chevron1"/>
    <dgm:cxn modelId="{AF530852-15ED-4501-9765-453E393AA69F}" type="presParOf" srcId="{DA97A028-D4E3-4CD8-A5D1-29FA2F3CEFC9}" destId="{66FE402F-94E7-4146-94EB-E5C692E0F005}" srcOrd="7" destOrd="0" presId="urn:microsoft.com/office/officeart/2005/8/layout/chevron1"/>
    <dgm:cxn modelId="{005C3ACB-6E06-4EF9-BC80-D36E247CB51F}" type="presParOf" srcId="{DA97A028-D4E3-4CD8-A5D1-29FA2F3CEFC9}" destId="{8234AAC5-2A4A-4CA8-A927-C546CE778A5E}" srcOrd="8" destOrd="0" presId="urn:microsoft.com/office/officeart/2005/8/layout/chevron1"/>
    <dgm:cxn modelId="{116DBBDE-AFB8-420E-B0E1-F16F50629AD0}" type="presParOf" srcId="{DA97A028-D4E3-4CD8-A5D1-29FA2F3CEFC9}" destId="{3EB16F9B-5473-43C5-95F5-924CB34AC92B}" srcOrd="9" destOrd="0" presId="urn:microsoft.com/office/officeart/2005/8/layout/chevron1"/>
    <dgm:cxn modelId="{799A8B20-849E-4C9D-9328-C537D58A5335}" type="presParOf" srcId="{DA97A028-D4E3-4CD8-A5D1-29FA2F3CEFC9}" destId="{AF29ACCA-38F4-42C1-81E3-F2FDA1E25A09}" srcOrd="10"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DF67C6-10A0-4DD5-ABBF-2EC13E923282}"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1E363205-1EA7-4C7A-A735-DD083C20832D}">
      <dgm:prSet phldrT="[Text]" custT="1"/>
      <dgm:spPr/>
      <dgm:t>
        <a:bodyPr/>
        <a:lstStyle/>
        <a:p>
          <a:r>
            <a:rPr lang="en-US" sz="1600" b="1" dirty="0"/>
            <a:t>Education</a:t>
          </a:r>
        </a:p>
      </dgm:t>
    </dgm:pt>
    <dgm:pt modelId="{C4C439E5-B60F-441D-9A99-9F03D647D97A}" type="parTrans" cxnId="{5FECE0DC-ACED-4ECE-960D-2C702D63AD45}">
      <dgm:prSet/>
      <dgm:spPr/>
      <dgm:t>
        <a:bodyPr/>
        <a:lstStyle/>
        <a:p>
          <a:endParaRPr lang="en-US"/>
        </a:p>
      </dgm:t>
    </dgm:pt>
    <dgm:pt modelId="{5EE5C68C-9B0A-4A01-A58E-4FCE8C3CD5C6}" type="sibTrans" cxnId="{5FECE0DC-ACED-4ECE-960D-2C702D63AD45}">
      <dgm:prSet/>
      <dgm:spPr/>
      <dgm:t>
        <a:bodyPr/>
        <a:lstStyle/>
        <a:p>
          <a:endParaRPr lang="en-US"/>
        </a:p>
      </dgm:t>
    </dgm:pt>
    <dgm:pt modelId="{A5F77C14-D5EC-464B-ADE6-116D7435F946}">
      <dgm:prSet phldrT="[Text]" custT="1"/>
      <dgm:spPr/>
      <dgm:t>
        <a:bodyPr/>
        <a:lstStyle/>
        <a:p>
          <a:r>
            <a:rPr lang="en-US" sz="1800" b="1" dirty="0"/>
            <a:t>Race</a:t>
          </a:r>
        </a:p>
      </dgm:t>
    </dgm:pt>
    <dgm:pt modelId="{FC54872E-52D9-4D66-A127-BF25A6E09532}" type="parTrans" cxnId="{7EB5CBE0-044C-4765-B4C0-40C04A8A100E}">
      <dgm:prSet/>
      <dgm:spPr/>
      <dgm:t>
        <a:bodyPr/>
        <a:lstStyle/>
        <a:p>
          <a:endParaRPr lang="en-US"/>
        </a:p>
      </dgm:t>
    </dgm:pt>
    <dgm:pt modelId="{42A88B7A-AF38-4CE0-BADD-D829D3C61A70}" type="sibTrans" cxnId="{7EB5CBE0-044C-4765-B4C0-40C04A8A100E}">
      <dgm:prSet/>
      <dgm:spPr/>
      <dgm:t>
        <a:bodyPr/>
        <a:lstStyle/>
        <a:p>
          <a:endParaRPr lang="en-US"/>
        </a:p>
      </dgm:t>
    </dgm:pt>
    <dgm:pt modelId="{A5EEE233-F60F-4562-BE9F-F97F9B890C3F}">
      <dgm:prSet phldrT="[Text]" custT="1"/>
      <dgm:spPr/>
      <dgm:t>
        <a:bodyPr/>
        <a:lstStyle/>
        <a:p>
          <a:r>
            <a:rPr lang="en-US" sz="1800" b="1" dirty="0"/>
            <a:t>Gender</a:t>
          </a:r>
        </a:p>
      </dgm:t>
    </dgm:pt>
    <dgm:pt modelId="{70667882-D068-41EF-9520-DE6EFFE746D7}" type="parTrans" cxnId="{9B2456D0-4732-4920-A618-05378C109B40}">
      <dgm:prSet/>
      <dgm:spPr/>
      <dgm:t>
        <a:bodyPr/>
        <a:lstStyle/>
        <a:p>
          <a:endParaRPr lang="en-US"/>
        </a:p>
      </dgm:t>
    </dgm:pt>
    <dgm:pt modelId="{6E862758-F06B-4F61-B283-56D7FD347EA9}" type="sibTrans" cxnId="{9B2456D0-4732-4920-A618-05378C109B40}">
      <dgm:prSet/>
      <dgm:spPr/>
      <dgm:t>
        <a:bodyPr/>
        <a:lstStyle/>
        <a:p>
          <a:endParaRPr lang="en-US"/>
        </a:p>
      </dgm:t>
    </dgm:pt>
    <dgm:pt modelId="{6B65B55F-A8CD-4065-91FE-007F26663E65}">
      <dgm:prSet phldrT="[Text]" custT="1"/>
      <dgm:spPr/>
      <dgm:t>
        <a:bodyPr/>
        <a:lstStyle/>
        <a:p>
          <a:r>
            <a:rPr lang="en-US" sz="1800" b="1" dirty="0"/>
            <a:t>Health Care System</a:t>
          </a:r>
        </a:p>
      </dgm:t>
    </dgm:pt>
    <dgm:pt modelId="{1104B745-8BCF-4378-A8EF-7E14F37A22F1}" type="parTrans" cxnId="{EFCD2A79-2732-489E-90F8-01C4D1B36F4E}">
      <dgm:prSet/>
      <dgm:spPr/>
      <dgm:t>
        <a:bodyPr/>
        <a:lstStyle/>
        <a:p>
          <a:endParaRPr lang="en-US"/>
        </a:p>
      </dgm:t>
    </dgm:pt>
    <dgm:pt modelId="{E0C9DAFD-3420-4490-8D9E-331E9339F5EB}" type="sibTrans" cxnId="{EFCD2A79-2732-489E-90F8-01C4D1B36F4E}">
      <dgm:prSet/>
      <dgm:spPr/>
      <dgm:t>
        <a:bodyPr/>
        <a:lstStyle/>
        <a:p>
          <a:endParaRPr lang="en-US"/>
        </a:p>
      </dgm:t>
    </dgm:pt>
    <dgm:pt modelId="{FEDAF40D-DA87-4BA1-BB5C-E749ACD121F8}">
      <dgm:prSet phldrT="[Text]" custT="1"/>
      <dgm:spPr/>
      <dgm:t>
        <a:bodyPr/>
        <a:lstStyle/>
        <a:p>
          <a:r>
            <a:rPr lang="en-US" sz="1800" b="1" dirty="0"/>
            <a:t>Social Support</a:t>
          </a:r>
        </a:p>
      </dgm:t>
    </dgm:pt>
    <dgm:pt modelId="{9A0E0596-5FF2-43EC-B756-B27CB253CC8B}" type="parTrans" cxnId="{2F6BAD1C-1A6C-412A-8113-A0FE456A13DB}">
      <dgm:prSet/>
      <dgm:spPr/>
      <dgm:t>
        <a:bodyPr/>
        <a:lstStyle/>
        <a:p>
          <a:endParaRPr lang="en-US"/>
        </a:p>
      </dgm:t>
    </dgm:pt>
    <dgm:pt modelId="{E248F606-3D1D-4D3B-9136-EE70E629F9C8}" type="sibTrans" cxnId="{2F6BAD1C-1A6C-412A-8113-A0FE456A13DB}">
      <dgm:prSet/>
      <dgm:spPr/>
      <dgm:t>
        <a:bodyPr/>
        <a:lstStyle/>
        <a:p>
          <a:endParaRPr lang="en-US"/>
        </a:p>
      </dgm:t>
    </dgm:pt>
    <dgm:pt modelId="{D5B2F4A3-EC24-4A64-820E-2A741132659B}">
      <dgm:prSet custT="1"/>
      <dgm:spPr/>
      <dgm:t>
        <a:bodyPr/>
        <a:lstStyle/>
        <a:p>
          <a:r>
            <a:rPr lang="en-US" sz="1400" b="1" dirty="0"/>
            <a:t>Neighborhood &amp; Built Environment</a:t>
          </a:r>
        </a:p>
      </dgm:t>
    </dgm:pt>
    <dgm:pt modelId="{D4A70F90-BABB-43D5-80D1-EBFF275463B4}" type="parTrans" cxnId="{2E27A5F2-69F5-4E4F-8B3B-61D58913E34F}">
      <dgm:prSet/>
      <dgm:spPr/>
      <dgm:t>
        <a:bodyPr/>
        <a:lstStyle/>
        <a:p>
          <a:endParaRPr lang="en-US"/>
        </a:p>
      </dgm:t>
    </dgm:pt>
    <dgm:pt modelId="{FFC115DB-D22B-4584-8182-9AC37E044883}" type="sibTrans" cxnId="{2E27A5F2-69F5-4E4F-8B3B-61D58913E34F}">
      <dgm:prSet/>
      <dgm:spPr/>
      <dgm:t>
        <a:bodyPr/>
        <a:lstStyle/>
        <a:p>
          <a:endParaRPr lang="en-US"/>
        </a:p>
      </dgm:t>
    </dgm:pt>
    <dgm:pt modelId="{7918DAAE-8036-46ED-8B90-48121F74A352}">
      <dgm:prSet custT="1"/>
      <dgm:spPr/>
      <dgm:t>
        <a:bodyPr/>
        <a:lstStyle/>
        <a:p>
          <a:r>
            <a:rPr lang="en-US" sz="1600" b="1" dirty="0"/>
            <a:t>Social &amp; Community Context</a:t>
          </a:r>
        </a:p>
      </dgm:t>
    </dgm:pt>
    <dgm:pt modelId="{2CDAB9B3-F1FE-426A-9392-D9E48DA81F4A}" type="parTrans" cxnId="{0CE409C3-574A-43E8-887F-C95A622E8CCD}">
      <dgm:prSet/>
      <dgm:spPr/>
      <dgm:t>
        <a:bodyPr/>
        <a:lstStyle/>
        <a:p>
          <a:endParaRPr lang="en-US"/>
        </a:p>
      </dgm:t>
    </dgm:pt>
    <dgm:pt modelId="{1EB52696-0131-4201-8D75-83F302E3BF1E}" type="sibTrans" cxnId="{0CE409C3-574A-43E8-887F-C95A622E8CCD}">
      <dgm:prSet/>
      <dgm:spPr/>
      <dgm:t>
        <a:bodyPr/>
        <a:lstStyle/>
        <a:p>
          <a:endParaRPr lang="en-US"/>
        </a:p>
      </dgm:t>
    </dgm:pt>
    <dgm:pt modelId="{9D5A474D-AEA1-4EFB-9876-6EA128BA748C}" type="pres">
      <dgm:prSet presAssocID="{5CDF67C6-10A0-4DD5-ABBF-2EC13E923282}" presName="cycle" presStyleCnt="0">
        <dgm:presLayoutVars>
          <dgm:dir/>
          <dgm:resizeHandles val="exact"/>
        </dgm:presLayoutVars>
      </dgm:prSet>
      <dgm:spPr/>
    </dgm:pt>
    <dgm:pt modelId="{C4A93136-AD33-408F-AEB4-4BA2746E3FCC}" type="pres">
      <dgm:prSet presAssocID="{1E363205-1EA7-4C7A-A735-DD083C20832D}" presName="node" presStyleLbl="node1" presStyleIdx="0" presStyleCnt="7" custScaleX="105372" custRadScaleRad="98145" custRadScaleInc="-1400">
        <dgm:presLayoutVars>
          <dgm:bulletEnabled val="1"/>
        </dgm:presLayoutVars>
      </dgm:prSet>
      <dgm:spPr/>
    </dgm:pt>
    <dgm:pt modelId="{9A320FDE-A173-470B-9F8C-5BC4C94DD31B}" type="pres">
      <dgm:prSet presAssocID="{5EE5C68C-9B0A-4A01-A58E-4FCE8C3CD5C6}" presName="sibTrans" presStyleLbl="sibTrans2D1" presStyleIdx="0" presStyleCnt="7"/>
      <dgm:spPr/>
    </dgm:pt>
    <dgm:pt modelId="{98A7E533-E751-495E-BE1B-9E44C3F473B7}" type="pres">
      <dgm:prSet presAssocID="{5EE5C68C-9B0A-4A01-A58E-4FCE8C3CD5C6}" presName="connectorText" presStyleLbl="sibTrans2D1" presStyleIdx="0" presStyleCnt="7"/>
      <dgm:spPr/>
    </dgm:pt>
    <dgm:pt modelId="{A8B0A2CE-E000-46DC-BF6A-156581E77941}" type="pres">
      <dgm:prSet presAssocID="{A5F77C14-D5EC-464B-ADE6-116D7435F946}" presName="node" presStyleLbl="node1" presStyleIdx="1" presStyleCnt="7" custScaleX="104594">
        <dgm:presLayoutVars>
          <dgm:bulletEnabled val="1"/>
        </dgm:presLayoutVars>
      </dgm:prSet>
      <dgm:spPr/>
    </dgm:pt>
    <dgm:pt modelId="{CB93A616-9E72-4F07-9498-C4DAE57C72B3}" type="pres">
      <dgm:prSet presAssocID="{42A88B7A-AF38-4CE0-BADD-D829D3C61A70}" presName="sibTrans" presStyleLbl="sibTrans2D1" presStyleIdx="1" presStyleCnt="7"/>
      <dgm:spPr/>
    </dgm:pt>
    <dgm:pt modelId="{AE9799B9-E6C1-4BBD-9E5B-62E8EE3CE991}" type="pres">
      <dgm:prSet presAssocID="{42A88B7A-AF38-4CE0-BADD-D829D3C61A70}" presName="connectorText" presStyleLbl="sibTrans2D1" presStyleIdx="1" presStyleCnt="7"/>
      <dgm:spPr/>
    </dgm:pt>
    <dgm:pt modelId="{F0F98BAC-226E-4078-8479-53A1F44EB7EC}" type="pres">
      <dgm:prSet presAssocID="{A5EEE233-F60F-4562-BE9F-F97F9B890C3F}" presName="node" presStyleLbl="node1" presStyleIdx="2" presStyleCnt="7" custScaleX="103608" custRadScaleRad="101406" custRadScaleInc="-705">
        <dgm:presLayoutVars>
          <dgm:bulletEnabled val="1"/>
        </dgm:presLayoutVars>
      </dgm:prSet>
      <dgm:spPr/>
    </dgm:pt>
    <dgm:pt modelId="{253A099F-CE0D-4C3A-A925-6A755106C9D3}" type="pres">
      <dgm:prSet presAssocID="{6E862758-F06B-4F61-B283-56D7FD347EA9}" presName="sibTrans" presStyleLbl="sibTrans2D1" presStyleIdx="2" presStyleCnt="7" custLinFactNeighborX="30516" custLinFactNeighborY="14781"/>
      <dgm:spPr/>
    </dgm:pt>
    <dgm:pt modelId="{E8AE8FE4-DCA5-4EBD-BE4D-1760F04A6D29}" type="pres">
      <dgm:prSet presAssocID="{6E862758-F06B-4F61-B283-56D7FD347EA9}" presName="connectorText" presStyleLbl="sibTrans2D1" presStyleIdx="2" presStyleCnt="7"/>
      <dgm:spPr/>
    </dgm:pt>
    <dgm:pt modelId="{A4DF93A8-F41B-4B29-AC85-B2BC636385EB}" type="pres">
      <dgm:prSet presAssocID="{6B65B55F-A8CD-4065-91FE-007F26663E65}" presName="node" presStyleLbl="node1" presStyleIdx="3" presStyleCnt="7" custScaleX="109537" custRadScaleRad="97773" custRadScaleInc="-819">
        <dgm:presLayoutVars>
          <dgm:bulletEnabled val="1"/>
        </dgm:presLayoutVars>
      </dgm:prSet>
      <dgm:spPr/>
    </dgm:pt>
    <dgm:pt modelId="{55933C85-1762-4C57-8ECF-C35A4EDC5C0D}" type="pres">
      <dgm:prSet presAssocID="{E0C9DAFD-3420-4490-8D9E-331E9339F5EB}" presName="sibTrans" presStyleLbl="sibTrans2D1" presStyleIdx="3" presStyleCnt="7" custScaleX="148610" custLinFactNeighborX="-3067" custLinFactNeighborY="1848"/>
      <dgm:spPr/>
    </dgm:pt>
    <dgm:pt modelId="{5F6EAC81-9A49-4F77-889D-BEFC3F1061D3}" type="pres">
      <dgm:prSet presAssocID="{E0C9DAFD-3420-4490-8D9E-331E9339F5EB}" presName="connectorText" presStyleLbl="sibTrans2D1" presStyleIdx="3" presStyleCnt="7"/>
      <dgm:spPr/>
    </dgm:pt>
    <dgm:pt modelId="{0314893A-66DF-410E-B059-75760B2C9306}" type="pres">
      <dgm:prSet presAssocID="{FEDAF40D-DA87-4BA1-BB5C-E749ACD121F8}" presName="node" presStyleLbl="node1" presStyleIdx="4" presStyleCnt="7" custScaleX="118729" custRadScaleRad="99448" custRadScaleInc="13361">
        <dgm:presLayoutVars>
          <dgm:bulletEnabled val="1"/>
        </dgm:presLayoutVars>
      </dgm:prSet>
      <dgm:spPr/>
    </dgm:pt>
    <dgm:pt modelId="{35D28C11-E718-4BA7-A85A-0FC00E0A71DD}" type="pres">
      <dgm:prSet presAssocID="{E248F606-3D1D-4D3B-9136-EE70E629F9C8}" presName="sibTrans" presStyleLbl="sibTrans2D1" presStyleIdx="4" presStyleCnt="7" custScaleX="122484" custLinFactNeighborX="-39125"/>
      <dgm:spPr/>
    </dgm:pt>
    <dgm:pt modelId="{4FF819DD-8444-4D5A-BABD-6038764B6440}" type="pres">
      <dgm:prSet presAssocID="{E248F606-3D1D-4D3B-9136-EE70E629F9C8}" presName="connectorText" presStyleLbl="sibTrans2D1" presStyleIdx="4" presStyleCnt="7"/>
      <dgm:spPr/>
    </dgm:pt>
    <dgm:pt modelId="{C1C5CF9B-B28F-45AD-8BEA-72299B14B8E0}" type="pres">
      <dgm:prSet presAssocID="{D5B2F4A3-EC24-4A64-820E-2A741132659B}" presName="node" presStyleLbl="node1" presStyleIdx="5" presStyleCnt="7" custScaleX="128457" custRadScaleRad="97933" custRadScaleInc="6404">
        <dgm:presLayoutVars>
          <dgm:bulletEnabled val="1"/>
        </dgm:presLayoutVars>
      </dgm:prSet>
      <dgm:spPr/>
    </dgm:pt>
    <dgm:pt modelId="{6D598679-E5EF-4CAC-A1AB-6FDCB1DBF2B7}" type="pres">
      <dgm:prSet presAssocID="{FFC115DB-D22B-4584-8182-9AC37E044883}" presName="sibTrans" presStyleLbl="sibTrans2D1" presStyleIdx="5" presStyleCnt="7" custLinFactNeighborX="-14552" custLinFactNeighborY="-18292"/>
      <dgm:spPr/>
    </dgm:pt>
    <dgm:pt modelId="{09BF3F45-D259-44AF-A27F-C7C187AD393A}" type="pres">
      <dgm:prSet presAssocID="{FFC115DB-D22B-4584-8182-9AC37E044883}" presName="connectorText" presStyleLbl="sibTrans2D1" presStyleIdx="5" presStyleCnt="7"/>
      <dgm:spPr/>
    </dgm:pt>
    <dgm:pt modelId="{2CCC6CF6-3E05-49AC-8EEE-1DA3560B99D2}" type="pres">
      <dgm:prSet presAssocID="{7918DAAE-8036-46ED-8B90-48121F74A352}" presName="node" presStyleLbl="node1" presStyleIdx="6" presStyleCnt="7" custScaleX="123257" custRadScaleRad="99171" custRadScaleInc="-6941">
        <dgm:presLayoutVars>
          <dgm:bulletEnabled val="1"/>
        </dgm:presLayoutVars>
      </dgm:prSet>
      <dgm:spPr/>
    </dgm:pt>
    <dgm:pt modelId="{A3F05B28-05EE-470C-A8B1-12F8C149D2F3}" type="pres">
      <dgm:prSet presAssocID="{1EB52696-0131-4201-8D75-83F302E3BF1E}" presName="sibTrans" presStyleLbl="sibTrans2D1" presStyleIdx="6" presStyleCnt="7"/>
      <dgm:spPr/>
    </dgm:pt>
    <dgm:pt modelId="{E698CB45-71C9-4ED7-913C-C65D42AE5082}" type="pres">
      <dgm:prSet presAssocID="{1EB52696-0131-4201-8D75-83F302E3BF1E}" presName="connectorText" presStyleLbl="sibTrans2D1" presStyleIdx="6" presStyleCnt="7"/>
      <dgm:spPr/>
    </dgm:pt>
  </dgm:ptLst>
  <dgm:cxnLst>
    <dgm:cxn modelId="{512BD40C-47EE-4120-B649-4A5813C030D0}" type="presOf" srcId="{5CDF67C6-10A0-4DD5-ABBF-2EC13E923282}" destId="{9D5A474D-AEA1-4EFB-9876-6EA128BA748C}" srcOrd="0" destOrd="0" presId="urn:microsoft.com/office/officeart/2005/8/layout/cycle2"/>
    <dgm:cxn modelId="{4E18FB13-F388-4757-AD06-821E4323EAB6}" type="presOf" srcId="{6E862758-F06B-4F61-B283-56D7FD347EA9}" destId="{E8AE8FE4-DCA5-4EBD-BE4D-1760F04A6D29}" srcOrd="1" destOrd="0" presId="urn:microsoft.com/office/officeart/2005/8/layout/cycle2"/>
    <dgm:cxn modelId="{56EDAE19-8416-495D-963C-5E0120EBB88D}" type="presOf" srcId="{42A88B7A-AF38-4CE0-BADD-D829D3C61A70}" destId="{AE9799B9-E6C1-4BBD-9E5B-62E8EE3CE991}" srcOrd="1" destOrd="0" presId="urn:microsoft.com/office/officeart/2005/8/layout/cycle2"/>
    <dgm:cxn modelId="{40B7981B-EA90-470E-A2A9-9EDE652D0974}" type="presOf" srcId="{E248F606-3D1D-4D3B-9136-EE70E629F9C8}" destId="{35D28C11-E718-4BA7-A85A-0FC00E0A71DD}" srcOrd="0" destOrd="0" presId="urn:microsoft.com/office/officeart/2005/8/layout/cycle2"/>
    <dgm:cxn modelId="{2F6BAD1C-1A6C-412A-8113-A0FE456A13DB}" srcId="{5CDF67C6-10A0-4DD5-ABBF-2EC13E923282}" destId="{FEDAF40D-DA87-4BA1-BB5C-E749ACD121F8}" srcOrd="4" destOrd="0" parTransId="{9A0E0596-5FF2-43EC-B756-B27CB253CC8B}" sibTransId="{E248F606-3D1D-4D3B-9136-EE70E629F9C8}"/>
    <dgm:cxn modelId="{7F64BF27-A315-48D7-B0C5-F95234C6EB21}" type="presOf" srcId="{A5EEE233-F60F-4562-BE9F-F97F9B890C3F}" destId="{F0F98BAC-226E-4078-8479-53A1F44EB7EC}" srcOrd="0" destOrd="0" presId="urn:microsoft.com/office/officeart/2005/8/layout/cycle2"/>
    <dgm:cxn modelId="{BDA4C12C-FBB8-4DFC-B8E8-89DE3B7FA651}" type="presOf" srcId="{1E363205-1EA7-4C7A-A735-DD083C20832D}" destId="{C4A93136-AD33-408F-AEB4-4BA2746E3FCC}" srcOrd="0" destOrd="0" presId="urn:microsoft.com/office/officeart/2005/8/layout/cycle2"/>
    <dgm:cxn modelId="{5AF70D3D-3001-412D-BA52-E1837B474F42}" type="presOf" srcId="{1EB52696-0131-4201-8D75-83F302E3BF1E}" destId="{E698CB45-71C9-4ED7-913C-C65D42AE5082}" srcOrd="1" destOrd="0" presId="urn:microsoft.com/office/officeart/2005/8/layout/cycle2"/>
    <dgm:cxn modelId="{47D87042-C7A9-48AE-8FCD-DA821CC00B33}" type="presOf" srcId="{E0C9DAFD-3420-4490-8D9E-331E9339F5EB}" destId="{5F6EAC81-9A49-4F77-889D-BEFC3F1061D3}" srcOrd="1" destOrd="0" presId="urn:microsoft.com/office/officeart/2005/8/layout/cycle2"/>
    <dgm:cxn modelId="{7C841A44-EC18-4F82-A1CB-C161728C2301}" type="presOf" srcId="{E248F606-3D1D-4D3B-9136-EE70E629F9C8}" destId="{4FF819DD-8444-4D5A-BABD-6038764B6440}" srcOrd="1" destOrd="0" presId="urn:microsoft.com/office/officeart/2005/8/layout/cycle2"/>
    <dgm:cxn modelId="{15AEF954-4C1D-4CF4-BCAE-594159284162}" type="presOf" srcId="{1EB52696-0131-4201-8D75-83F302E3BF1E}" destId="{A3F05B28-05EE-470C-A8B1-12F8C149D2F3}" srcOrd="0" destOrd="0" presId="urn:microsoft.com/office/officeart/2005/8/layout/cycle2"/>
    <dgm:cxn modelId="{EFCD2A79-2732-489E-90F8-01C4D1B36F4E}" srcId="{5CDF67C6-10A0-4DD5-ABBF-2EC13E923282}" destId="{6B65B55F-A8CD-4065-91FE-007F26663E65}" srcOrd="3" destOrd="0" parTransId="{1104B745-8BCF-4378-A8EF-7E14F37A22F1}" sibTransId="{E0C9DAFD-3420-4490-8D9E-331E9339F5EB}"/>
    <dgm:cxn modelId="{F11A648F-54C1-4B41-AC50-5A0AE19E1625}" type="presOf" srcId="{A5F77C14-D5EC-464B-ADE6-116D7435F946}" destId="{A8B0A2CE-E000-46DC-BF6A-156581E77941}" srcOrd="0" destOrd="0" presId="urn:microsoft.com/office/officeart/2005/8/layout/cycle2"/>
    <dgm:cxn modelId="{AD0F3FAA-CCD0-4F05-891C-4F38533CA664}" type="presOf" srcId="{6E862758-F06B-4F61-B283-56D7FD347EA9}" destId="{253A099F-CE0D-4C3A-A925-6A755106C9D3}" srcOrd="0" destOrd="0" presId="urn:microsoft.com/office/officeart/2005/8/layout/cycle2"/>
    <dgm:cxn modelId="{89140EAD-4C79-4111-B0C3-7DF9992E217E}" type="presOf" srcId="{E0C9DAFD-3420-4490-8D9E-331E9339F5EB}" destId="{55933C85-1762-4C57-8ECF-C35A4EDC5C0D}" srcOrd="0" destOrd="0" presId="urn:microsoft.com/office/officeart/2005/8/layout/cycle2"/>
    <dgm:cxn modelId="{7DD7DDB9-6B58-4F4D-9B39-627A1406A2C2}" type="presOf" srcId="{7918DAAE-8036-46ED-8B90-48121F74A352}" destId="{2CCC6CF6-3E05-49AC-8EEE-1DA3560B99D2}" srcOrd="0" destOrd="0" presId="urn:microsoft.com/office/officeart/2005/8/layout/cycle2"/>
    <dgm:cxn modelId="{3C81F7BC-7443-46E9-9CDC-103FD3C25CE8}" type="presOf" srcId="{FEDAF40D-DA87-4BA1-BB5C-E749ACD121F8}" destId="{0314893A-66DF-410E-B059-75760B2C9306}" srcOrd="0" destOrd="0" presId="urn:microsoft.com/office/officeart/2005/8/layout/cycle2"/>
    <dgm:cxn modelId="{0CE409C3-574A-43E8-887F-C95A622E8CCD}" srcId="{5CDF67C6-10A0-4DD5-ABBF-2EC13E923282}" destId="{7918DAAE-8036-46ED-8B90-48121F74A352}" srcOrd="6" destOrd="0" parTransId="{2CDAB9B3-F1FE-426A-9392-D9E48DA81F4A}" sibTransId="{1EB52696-0131-4201-8D75-83F302E3BF1E}"/>
    <dgm:cxn modelId="{2959B0CC-EEBC-4CDB-8BA0-7D4BA35E2635}" type="presOf" srcId="{42A88B7A-AF38-4CE0-BADD-D829D3C61A70}" destId="{CB93A616-9E72-4F07-9498-C4DAE57C72B3}" srcOrd="0" destOrd="0" presId="urn:microsoft.com/office/officeart/2005/8/layout/cycle2"/>
    <dgm:cxn modelId="{4546BDCC-FC94-4E23-A7BF-27BC349D97D3}" type="presOf" srcId="{FFC115DB-D22B-4584-8182-9AC37E044883}" destId="{09BF3F45-D259-44AF-A27F-C7C187AD393A}" srcOrd="1" destOrd="0" presId="urn:microsoft.com/office/officeart/2005/8/layout/cycle2"/>
    <dgm:cxn modelId="{9B2456D0-4732-4920-A618-05378C109B40}" srcId="{5CDF67C6-10A0-4DD5-ABBF-2EC13E923282}" destId="{A5EEE233-F60F-4562-BE9F-F97F9B890C3F}" srcOrd="2" destOrd="0" parTransId="{70667882-D068-41EF-9520-DE6EFFE746D7}" sibTransId="{6E862758-F06B-4F61-B283-56D7FD347EA9}"/>
    <dgm:cxn modelId="{5FECE0DC-ACED-4ECE-960D-2C702D63AD45}" srcId="{5CDF67C6-10A0-4DD5-ABBF-2EC13E923282}" destId="{1E363205-1EA7-4C7A-A735-DD083C20832D}" srcOrd="0" destOrd="0" parTransId="{C4C439E5-B60F-441D-9A99-9F03D647D97A}" sibTransId="{5EE5C68C-9B0A-4A01-A58E-4FCE8C3CD5C6}"/>
    <dgm:cxn modelId="{7EB5CBE0-044C-4765-B4C0-40C04A8A100E}" srcId="{5CDF67C6-10A0-4DD5-ABBF-2EC13E923282}" destId="{A5F77C14-D5EC-464B-ADE6-116D7435F946}" srcOrd="1" destOrd="0" parTransId="{FC54872E-52D9-4D66-A127-BF25A6E09532}" sibTransId="{42A88B7A-AF38-4CE0-BADD-D829D3C61A70}"/>
    <dgm:cxn modelId="{2E27A5F2-69F5-4E4F-8B3B-61D58913E34F}" srcId="{5CDF67C6-10A0-4DD5-ABBF-2EC13E923282}" destId="{D5B2F4A3-EC24-4A64-820E-2A741132659B}" srcOrd="5" destOrd="0" parTransId="{D4A70F90-BABB-43D5-80D1-EBFF275463B4}" sibTransId="{FFC115DB-D22B-4584-8182-9AC37E044883}"/>
    <dgm:cxn modelId="{585F19F4-8FC6-42D0-B510-504C807F3752}" type="presOf" srcId="{FFC115DB-D22B-4584-8182-9AC37E044883}" destId="{6D598679-E5EF-4CAC-A1AB-6FDCB1DBF2B7}" srcOrd="0" destOrd="0" presId="urn:microsoft.com/office/officeart/2005/8/layout/cycle2"/>
    <dgm:cxn modelId="{C3789CF7-D91F-4D0A-8CDA-DF3AD597205F}" type="presOf" srcId="{6B65B55F-A8CD-4065-91FE-007F26663E65}" destId="{A4DF93A8-F41B-4B29-AC85-B2BC636385EB}" srcOrd="0" destOrd="0" presId="urn:microsoft.com/office/officeart/2005/8/layout/cycle2"/>
    <dgm:cxn modelId="{8B32E1F7-2147-472A-9CC3-5D5F27597D10}" type="presOf" srcId="{5EE5C68C-9B0A-4A01-A58E-4FCE8C3CD5C6}" destId="{98A7E533-E751-495E-BE1B-9E44C3F473B7}" srcOrd="1" destOrd="0" presId="urn:microsoft.com/office/officeart/2005/8/layout/cycle2"/>
    <dgm:cxn modelId="{050092FB-F52E-47A0-8A7D-0D175385574D}" type="presOf" srcId="{D5B2F4A3-EC24-4A64-820E-2A741132659B}" destId="{C1C5CF9B-B28F-45AD-8BEA-72299B14B8E0}" srcOrd="0" destOrd="0" presId="urn:microsoft.com/office/officeart/2005/8/layout/cycle2"/>
    <dgm:cxn modelId="{12B380FC-3444-461D-A461-76F53962051F}" type="presOf" srcId="{5EE5C68C-9B0A-4A01-A58E-4FCE8C3CD5C6}" destId="{9A320FDE-A173-470B-9F8C-5BC4C94DD31B}" srcOrd="0" destOrd="0" presId="urn:microsoft.com/office/officeart/2005/8/layout/cycle2"/>
    <dgm:cxn modelId="{0969424D-0CD7-4B30-ADD3-9B34332A1436}" type="presParOf" srcId="{9D5A474D-AEA1-4EFB-9876-6EA128BA748C}" destId="{C4A93136-AD33-408F-AEB4-4BA2746E3FCC}" srcOrd="0" destOrd="0" presId="urn:microsoft.com/office/officeart/2005/8/layout/cycle2"/>
    <dgm:cxn modelId="{DEBCF885-84D8-4DAA-89CA-CBE078C336A6}" type="presParOf" srcId="{9D5A474D-AEA1-4EFB-9876-6EA128BA748C}" destId="{9A320FDE-A173-470B-9F8C-5BC4C94DD31B}" srcOrd="1" destOrd="0" presId="urn:microsoft.com/office/officeart/2005/8/layout/cycle2"/>
    <dgm:cxn modelId="{3F5BDA9B-5AD7-410F-9CFB-4B768F36FB19}" type="presParOf" srcId="{9A320FDE-A173-470B-9F8C-5BC4C94DD31B}" destId="{98A7E533-E751-495E-BE1B-9E44C3F473B7}" srcOrd="0" destOrd="0" presId="urn:microsoft.com/office/officeart/2005/8/layout/cycle2"/>
    <dgm:cxn modelId="{4FE30F8C-BD25-4BC6-A7BC-7086C9C75934}" type="presParOf" srcId="{9D5A474D-AEA1-4EFB-9876-6EA128BA748C}" destId="{A8B0A2CE-E000-46DC-BF6A-156581E77941}" srcOrd="2" destOrd="0" presId="urn:microsoft.com/office/officeart/2005/8/layout/cycle2"/>
    <dgm:cxn modelId="{1095204E-7B4C-4058-BE06-97636445A4A3}" type="presParOf" srcId="{9D5A474D-AEA1-4EFB-9876-6EA128BA748C}" destId="{CB93A616-9E72-4F07-9498-C4DAE57C72B3}" srcOrd="3" destOrd="0" presId="urn:microsoft.com/office/officeart/2005/8/layout/cycle2"/>
    <dgm:cxn modelId="{F60E73C3-EBED-40A0-BAB6-B4906956D661}" type="presParOf" srcId="{CB93A616-9E72-4F07-9498-C4DAE57C72B3}" destId="{AE9799B9-E6C1-4BBD-9E5B-62E8EE3CE991}" srcOrd="0" destOrd="0" presId="urn:microsoft.com/office/officeart/2005/8/layout/cycle2"/>
    <dgm:cxn modelId="{A0BBBF1F-6C3E-4CA4-B9FC-EDE357616757}" type="presParOf" srcId="{9D5A474D-AEA1-4EFB-9876-6EA128BA748C}" destId="{F0F98BAC-226E-4078-8479-53A1F44EB7EC}" srcOrd="4" destOrd="0" presId="urn:microsoft.com/office/officeart/2005/8/layout/cycle2"/>
    <dgm:cxn modelId="{67C09CF6-403A-4D8C-B14B-1616C57EA477}" type="presParOf" srcId="{9D5A474D-AEA1-4EFB-9876-6EA128BA748C}" destId="{253A099F-CE0D-4C3A-A925-6A755106C9D3}" srcOrd="5" destOrd="0" presId="urn:microsoft.com/office/officeart/2005/8/layout/cycle2"/>
    <dgm:cxn modelId="{5B0E7B3B-DD8E-43A2-BC72-171B6429604D}" type="presParOf" srcId="{253A099F-CE0D-4C3A-A925-6A755106C9D3}" destId="{E8AE8FE4-DCA5-4EBD-BE4D-1760F04A6D29}" srcOrd="0" destOrd="0" presId="urn:microsoft.com/office/officeart/2005/8/layout/cycle2"/>
    <dgm:cxn modelId="{7DCC1643-4EC6-4F65-A57F-AA42D244C834}" type="presParOf" srcId="{9D5A474D-AEA1-4EFB-9876-6EA128BA748C}" destId="{A4DF93A8-F41B-4B29-AC85-B2BC636385EB}" srcOrd="6" destOrd="0" presId="urn:microsoft.com/office/officeart/2005/8/layout/cycle2"/>
    <dgm:cxn modelId="{8DAF4E55-2738-4710-BBB2-383EB3DD1479}" type="presParOf" srcId="{9D5A474D-AEA1-4EFB-9876-6EA128BA748C}" destId="{55933C85-1762-4C57-8ECF-C35A4EDC5C0D}" srcOrd="7" destOrd="0" presId="urn:microsoft.com/office/officeart/2005/8/layout/cycle2"/>
    <dgm:cxn modelId="{77A3C66E-FFC4-4074-B88C-FC339DBC90F5}" type="presParOf" srcId="{55933C85-1762-4C57-8ECF-C35A4EDC5C0D}" destId="{5F6EAC81-9A49-4F77-889D-BEFC3F1061D3}" srcOrd="0" destOrd="0" presId="urn:microsoft.com/office/officeart/2005/8/layout/cycle2"/>
    <dgm:cxn modelId="{D01800D5-B691-48BE-BF7C-5EE185E9B675}" type="presParOf" srcId="{9D5A474D-AEA1-4EFB-9876-6EA128BA748C}" destId="{0314893A-66DF-410E-B059-75760B2C9306}" srcOrd="8" destOrd="0" presId="urn:microsoft.com/office/officeart/2005/8/layout/cycle2"/>
    <dgm:cxn modelId="{70F51269-A3CD-4AB8-86C4-EBA02F7B3371}" type="presParOf" srcId="{9D5A474D-AEA1-4EFB-9876-6EA128BA748C}" destId="{35D28C11-E718-4BA7-A85A-0FC00E0A71DD}" srcOrd="9" destOrd="0" presId="urn:microsoft.com/office/officeart/2005/8/layout/cycle2"/>
    <dgm:cxn modelId="{CF8C99EC-D86D-4E08-BCCE-CD038C0EB247}" type="presParOf" srcId="{35D28C11-E718-4BA7-A85A-0FC00E0A71DD}" destId="{4FF819DD-8444-4D5A-BABD-6038764B6440}" srcOrd="0" destOrd="0" presId="urn:microsoft.com/office/officeart/2005/8/layout/cycle2"/>
    <dgm:cxn modelId="{32E25974-6EFB-4C41-A6C9-8C044711905B}" type="presParOf" srcId="{9D5A474D-AEA1-4EFB-9876-6EA128BA748C}" destId="{C1C5CF9B-B28F-45AD-8BEA-72299B14B8E0}" srcOrd="10" destOrd="0" presId="urn:microsoft.com/office/officeart/2005/8/layout/cycle2"/>
    <dgm:cxn modelId="{2B545FAD-9653-4CDB-B9C9-538CB9BAD8AE}" type="presParOf" srcId="{9D5A474D-AEA1-4EFB-9876-6EA128BA748C}" destId="{6D598679-E5EF-4CAC-A1AB-6FDCB1DBF2B7}" srcOrd="11" destOrd="0" presId="urn:microsoft.com/office/officeart/2005/8/layout/cycle2"/>
    <dgm:cxn modelId="{6506D1ED-384F-4890-848B-A0C73809C4D5}" type="presParOf" srcId="{6D598679-E5EF-4CAC-A1AB-6FDCB1DBF2B7}" destId="{09BF3F45-D259-44AF-A27F-C7C187AD393A}" srcOrd="0" destOrd="0" presId="urn:microsoft.com/office/officeart/2005/8/layout/cycle2"/>
    <dgm:cxn modelId="{63A7E7AB-BF6A-4970-B9E3-FC869746ED0B}" type="presParOf" srcId="{9D5A474D-AEA1-4EFB-9876-6EA128BA748C}" destId="{2CCC6CF6-3E05-49AC-8EEE-1DA3560B99D2}" srcOrd="12" destOrd="0" presId="urn:microsoft.com/office/officeart/2005/8/layout/cycle2"/>
    <dgm:cxn modelId="{60F9B827-ADB9-4A73-9024-B439CC9F366E}" type="presParOf" srcId="{9D5A474D-AEA1-4EFB-9876-6EA128BA748C}" destId="{A3F05B28-05EE-470C-A8B1-12F8C149D2F3}" srcOrd="13" destOrd="0" presId="urn:microsoft.com/office/officeart/2005/8/layout/cycle2"/>
    <dgm:cxn modelId="{ED32F66F-2294-40CD-B977-7D5B058FF53A}" type="presParOf" srcId="{A3F05B28-05EE-470C-A8B1-12F8C149D2F3}" destId="{E698CB45-71C9-4ED7-913C-C65D42AE5082}" srcOrd="0" destOrd="0" presId="urn:microsoft.com/office/officeart/2005/8/layout/cycle2"/>
  </dgm:cxnLst>
  <dgm:bg>
    <a:solidFill>
      <a:schemeClr val="accent2">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68193-E6DC-457F-9CDB-384CDB73D161}">
      <dsp:nvSpPr>
        <dsp:cNvPr id="0" name=""/>
        <dsp:cNvSpPr/>
      </dsp:nvSpPr>
      <dsp:spPr>
        <a:xfrm>
          <a:off x="50" y="227838"/>
          <a:ext cx="4836664" cy="662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Communities Most Impacted</a:t>
          </a:r>
        </a:p>
      </dsp:txBody>
      <dsp:txXfrm>
        <a:off x="50" y="227838"/>
        <a:ext cx="4836664" cy="662400"/>
      </dsp:txXfrm>
    </dsp:sp>
    <dsp:sp modelId="{65E97B03-A9C8-45F3-BAC2-C2871DE2346C}">
      <dsp:nvSpPr>
        <dsp:cNvPr id="0" name=""/>
        <dsp:cNvSpPr/>
      </dsp:nvSpPr>
      <dsp:spPr>
        <a:xfrm>
          <a:off x="50" y="890238"/>
          <a:ext cx="4836664" cy="321988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People Experiencing Homelessness;</a:t>
          </a:r>
        </a:p>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r>
            <a:rPr lang="en-US" sz="2300" kern="1200" dirty="0"/>
            <a:t>Chronic Substance-Dependent individuals;</a:t>
          </a:r>
        </a:p>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r>
            <a:rPr lang="en-US" sz="2300" kern="1200" dirty="0"/>
            <a:t>Incarcerated; and</a:t>
          </a:r>
        </a:p>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r>
            <a:rPr lang="en-US" sz="2300" kern="1200" dirty="0"/>
            <a:t>Black/African American</a:t>
          </a:r>
        </a:p>
      </dsp:txBody>
      <dsp:txXfrm>
        <a:off x="50" y="890238"/>
        <a:ext cx="4836664" cy="3219885"/>
      </dsp:txXfrm>
    </dsp:sp>
    <dsp:sp modelId="{F6FBFCB1-46A5-481E-AB70-6D9334A3445D}">
      <dsp:nvSpPr>
        <dsp:cNvPr id="0" name=""/>
        <dsp:cNvSpPr/>
      </dsp:nvSpPr>
      <dsp:spPr>
        <a:xfrm>
          <a:off x="5513848" y="227838"/>
          <a:ext cx="4836664" cy="662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Stakeholder Process</a:t>
          </a:r>
        </a:p>
      </dsp:txBody>
      <dsp:txXfrm>
        <a:off x="5513848" y="227838"/>
        <a:ext cx="4836664" cy="662400"/>
      </dsp:txXfrm>
    </dsp:sp>
    <dsp:sp modelId="{2EC8871F-152A-4B25-9CC6-AE331CAECA06}">
      <dsp:nvSpPr>
        <dsp:cNvPr id="0" name=""/>
        <dsp:cNvSpPr/>
      </dsp:nvSpPr>
      <dsp:spPr>
        <a:xfrm>
          <a:off x="5513848" y="890238"/>
          <a:ext cx="4836664" cy="321988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r>
            <a:rPr lang="en-US" sz="2300" kern="1200" dirty="0"/>
            <a:t>Periodic Public Updates Overtime</a:t>
          </a:r>
        </a:p>
      </dsp:txBody>
      <dsp:txXfrm>
        <a:off x="5513848" y="890238"/>
        <a:ext cx="4836664" cy="3219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794F1-673B-4D96-AD6A-3EA3051131C3}">
      <dsp:nvSpPr>
        <dsp:cNvPr id="0" name=""/>
        <dsp:cNvSpPr/>
      </dsp:nvSpPr>
      <dsp:spPr>
        <a:xfrm>
          <a:off x="2647" y="2653394"/>
          <a:ext cx="1853207" cy="793644"/>
        </a:xfrm>
        <a:prstGeom prst="chevron">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100000"/>
            </a:lnSpc>
            <a:spcBef>
              <a:spcPct val="0"/>
            </a:spcBef>
            <a:spcAft>
              <a:spcPct val="35000"/>
            </a:spcAft>
            <a:buNone/>
          </a:pPr>
          <a:r>
            <a:rPr lang="en-US" sz="1400" b="1" kern="1200" dirty="0">
              <a:solidFill>
                <a:schemeClr val="bg1"/>
              </a:solidFill>
            </a:rPr>
            <a:t>Community Input</a:t>
          </a:r>
        </a:p>
      </dsp:txBody>
      <dsp:txXfrm>
        <a:off x="399469" y="2653394"/>
        <a:ext cx="1059563" cy="793644"/>
      </dsp:txXfrm>
    </dsp:sp>
    <dsp:sp modelId="{9BC56EB7-3527-4BF9-A370-A82064478514}">
      <dsp:nvSpPr>
        <dsp:cNvPr id="0" name=""/>
        <dsp:cNvSpPr/>
      </dsp:nvSpPr>
      <dsp:spPr>
        <a:xfrm>
          <a:off x="1772625" y="2661559"/>
          <a:ext cx="1824642" cy="777314"/>
        </a:xfrm>
        <a:prstGeom prst="chevron">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100000"/>
            </a:lnSpc>
            <a:spcBef>
              <a:spcPct val="0"/>
            </a:spcBef>
            <a:spcAft>
              <a:spcPct val="35000"/>
            </a:spcAft>
            <a:buNone/>
          </a:pPr>
          <a:r>
            <a:rPr lang="en-US" sz="1400" b="1" kern="1200" dirty="0">
              <a:solidFill>
                <a:schemeClr val="bg1"/>
              </a:solidFill>
            </a:rPr>
            <a:t>BOS Priorities</a:t>
          </a:r>
        </a:p>
      </dsp:txBody>
      <dsp:txXfrm>
        <a:off x="2161282" y="2661559"/>
        <a:ext cx="1047328" cy="777314"/>
      </dsp:txXfrm>
    </dsp:sp>
    <dsp:sp modelId="{C55DDAEC-81FC-421E-A121-8278B59FA024}">
      <dsp:nvSpPr>
        <dsp:cNvPr id="0" name=""/>
        <dsp:cNvSpPr/>
      </dsp:nvSpPr>
      <dsp:spPr>
        <a:xfrm>
          <a:off x="3514039" y="2669724"/>
          <a:ext cx="1925816" cy="760984"/>
        </a:xfrm>
        <a:prstGeom prst="chevron">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100000"/>
            </a:lnSpc>
            <a:spcBef>
              <a:spcPct val="0"/>
            </a:spcBef>
            <a:spcAft>
              <a:spcPct val="35000"/>
            </a:spcAft>
            <a:buNone/>
          </a:pPr>
          <a:r>
            <a:rPr lang="en-US" sz="1400" b="1" kern="1200" dirty="0">
              <a:solidFill>
                <a:schemeClr val="bg1"/>
              </a:solidFill>
            </a:rPr>
            <a:t>Planning, Location/ Districts</a:t>
          </a:r>
        </a:p>
      </dsp:txBody>
      <dsp:txXfrm>
        <a:off x="3894531" y="2669724"/>
        <a:ext cx="1164832" cy="760984"/>
      </dsp:txXfrm>
    </dsp:sp>
    <dsp:sp modelId="{178FF0D0-1951-4F6C-AA1C-AB9DC11D8C36}">
      <dsp:nvSpPr>
        <dsp:cNvPr id="0" name=""/>
        <dsp:cNvSpPr/>
      </dsp:nvSpPr>
      <dsp:spPr>
        <a:xfrm>
          <a:off x="5356626" y="2669722"/>
          <a:ext cx="2003735" cy="760988"/>
        </a:xfrm>
        <a:prstGeom prst="chevron">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100000"/>
            </a:lnSpc>
            <a:spcBef>
              <a:spcPct val="0"/>
            </a:spcBef>
            <a:spcAft>
              <a:spcPct val="35000"/>
            </a:spcAft>
            <a:buNone/>
          </a:pPr>
          <a:r>
            <a:rPr lang="en-US" sz="1400" b="1" kern="1200" dirty="0">
              <a:solidFill>
                <a:schemeClr val="bg1"/>
              </a:solidFill>
            </a:rPr>
            <a:t>Long-Term Sustainability</a:t>
          </a:r>
        </a:p>
      </dsp:txBody>
      <dsp:txXfrm>
        <a:off x="5737120" y="2669722"/>
        <a:ext cx="1242747" cy="760988"/>
      </dsp:txXfrm>
    </dsp:sp>
    <dsp:sp modelId="{8234AAC5-2A4A-4CA8-A927-C546CE778A5E}">
      <dsp:nvSpPr>
        <dsp:cNvPr id="0" name=""/>
        <dsp:cNvSpPr/>
      </dsp:nvSpPr>
      <dsp:spPr>
        <a:xfrm>
          <a:off x="7277133" y="2677887"/>
          <a:ext cx="2180023" cy="744658"/>
        </a:xfrm>
        <a:prstGeom prst="chevron">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100000"/>
            </a:lnSpc>
            <a:spcBef>
              <a:spcPct val="0"/>
            </a:spcBef>
            <a:spcAft>
              <a:spcPct val="35000"/>
            </a:spcAft>
            <a:buNone/>
          </a:pPr>
          <a:r>
            <a:rPr lang="en-US" sz="1400" b="1" kern="1200" dirty="0">
              <a:solidFill>
                <a:schemeClr val="bg1"/>
              </a:solidFill>
            </a:rPr>
            <a:t>System, Program, CBO, and Agency Integration</a:t>
          </a:r>
        </a:p>
      </dsp:txBody>
      <dsp:txXfrm>
        <a:off x="7649462" y="2677887"/>
        <a:ext cx="1435365" cy="744658"/>
      </dsp:txXfrm>
    </dsp:sp>
    <dsp:sp modelId="{AF29ACCA-38F4-42C1-81E3-F2FDA1E25A09}">
      <dsp:nvSpPr>
        <dsp:cNvPr id="0" name=""/>
        <dsp:cNvSpPr/>
      </dsp:nvSpPr>
      <dsp:spPr>
        <a:xfrm>
          <a:off x="9373927" y="2686050"/>
          <a:ext cx="2044093" cy="728332"/>
        </a:xfrm>
        <a:prstGeom prst="chevron">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100000"/>
            </a:lnSpc>
            <a:spcBef>
              <a:spcPct val="0"/>
            </a:spcBef>
            <a:spcAft>
              <a:spcPct val="35000"/>
            </a:spcAft>
            <a:buNone/>
          </a:pPr>
          <a:r>
            <a:rPr lang="en-US" sz="1400" b="1" kern="1200" dirty="0">
              <a:solidFill>
                <a:schemeClr val="bg1"/>
              </a:solidFill>
            </a:rPr>
            <a:t>Implementation</a:t>
          </a:r>
        </a:p>
      </dsp:txBody>
      <dsp:txXfrm>
        <a:off x="9738093" y="2686050"/>
        <a:ext cx="1315761" cy="7283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93136-AD33-408F-AEB4-4BA2746E3FCC}">
      <dsp:nvSpPr>
        <dsp:cNvPr id="0" name=""/>
        <dsp:cNvSpPr/>
      </dsp:nvSpPr>
      <dsp:spPr>
        <a:xfrm>
          <a:off x="4619189" y="44317"/>
          <a:ext cx="1393218" cy="1322190"/>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Education</a:t>
          </a:r>
        </a:p>
      </dsp:txBody>
      <dsp:txXfrm>
        <a:off x="4823221" y="237947"/>
        <a:ext cx="985154" cy="934930"/>
      </dsp:txXfrm>
    </dsp:sp>
    <dsp:sp modelId="{9A320FDE-A173-470B-9F8C-5BC4C94DD31B}">
      <dsp:nvSpPr>
        <dsp:cNvPr id="0" name=""/>
        <dsp:cNvSpPr/>
      </dsp:nvSpPr>
      <dsp:spPr>
        <a:xfrm rot="1465769">
          <a:off x="6050675" y="888728"/>
          <a:ext cx="319764" cy="44623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054969" y="958139"/>
        <a:ext cx="223835" cy="267743"/>
      </dsp:txXfrm>
    </dsp:sp>
    <dsp:sp modelId="{A8B0A2CE-E000-46DC-BF6A-156581E77941}">
      <dsp:nvSpPr>
        <dsp:cNvPr id="0" name=""/>
        <dsp:cNvSpPr/>
      </dsp:nvSpPr>
      <dsp:spPr>
        <a:xfrm>
          <a:off x="6426547" y="862956"/>
          <a:ext cx="1382932" cy="1322190"/>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Race</a:t>
          </a:r>
        </a:p>
      </dsp:txBody>
      <dsp:txXfrm>
        <a:off x="6629073" y="1056586"/>
        <a:ext cx="977880" cy="934930"/>
      </dsp:txXfrm>
    </dsp:sp>
    <dsp:sp modelId="{CB93A616-9E72-4F07-9498-C4DAE57C72B3}">
      <dsp:nvSpPr>
        <dsp:cNvPr id="0" name=""/>
        <dsp:cNvSpPr/>
      </dsp:nvSpPr>
      <dsp:spPr>
        <a:xfrm rot="4573100">
          <a:off x="7176173" y="2258819"/>
          <a:ext cx="353591" cy="44623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7216577" y="2296555"/>
        <a:ext cx="247514" cy="267743"/>
      </dsp:txXfrm>
    </dsp:sp>
    <dsp:sp modelId="{F0F98BAC-226E-4078-8479-53A1F44EB7EC}">
      <dsp:nvSpPr>
        <dsp:cNvPr id="0" name=""/>
        <dsp:cNvSpPr/>
      </dsp:nvSpPr>
      <dsp:spPr>
        <a:xfrm>
          <a:off x="6907664" y="2797849"/>
          <a:ext cx="1369895" cy="1322190"/>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Gender</a:t>
          </a:r>
        </a:p>
      </dsp:txBody>
      <dsp:txXfrm>
        <a:off x="7108280" y="2991479"/>
        <a:ext cx="968663" cy="934930"/>
      </dsp:txXfrm>
    </dsp:sp>
    <dsp:sp modelId="{253A099F-CE0D-4C3A-A925-6A755106C9D3}">
      <dsp:nvSpPr>
        <dsp:cNvPr id="0" name=""/>
        <dsp:cNvSpPr/>
      </dsp:nvSpPr>
      <dsp:spPr>
        <a:xfrm rot="7832758">
          <a:off x="6896869" y="4040189"/>
          <a:ext cx="328782" cy="44623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6978246" y="4091961"/>
        <a:ext cx="230147" cy="267743"/>
      </dsp:txXfrm>
    </dsp:sp>
    <dsp:sp modelId="{A4DF93A8-F41B-4B29-AC85-B2BC636385EB}">
      <dsp:nvSpPr>
        <dsp:cNvPr id="0" name=""/>
        <dsp:cNvSpPr/>
      </dsp:nvSpPr>
      <dsp:spPr>
        <a:xfrm>
          <a:off x="5583385" y="4300046"/>
          <a:ext cx="1448288" cy="1322190"/>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Health Care System</a:t>
          </a:r>
        </a:p>
      </dsp:txBody>
      <dsp:txXfrm>
        <a:off x="5795482" y="4493676"/>
        <a:ext cx="1024094" cy="934930"/>
      </dsp:txXfrm>
    </dsp:sp>
    <dsp:sp modelId="{55933C85-1762-4C57-8ECF-C35A4EDC5C0D}">
      <dsp:nvSpPr>
        <dsp:cNvPr id="0" name=""/>
        <dsp:cNvSpPr/>
      </dsp:nvSpPr>
      <dsp:spPr>
        <a:xfrm rot="10840760">
          <a:off x="5067340" y="4734367"/>
          <a:ext cx="454173" cy="44623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5201207" y="4824409"/>
        <a:ext cx="320301" cy="267743"/>
      </dsp:txXfrm>
    </dsp:sp>
    <dsp:sp modelId="{0314893A-66DF-410E-B059-75760B2C9306}">
      <dsp:nvSpPr>
        <dsp:cNvPr id="0" name=""/>
        <dsp:cNvSpPr/>
      </dsp:nvSpPr>
      <dsp:spPr>
        <a:xfrm>
          <a:off x="3437109" y="4275318"/>
          <a:ext cx="1569823" cy="1322190"/>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Social Support</a:t>
          </a:r>
        </a:p>
      </dsp:txBody>
      <dsp:txXfrm>
        <a:off x="3667004" y="4468948"/>
        <a:ext cx="1110033" cy="934930"/>
      </dsp:txXfrm>
    </dsp:sp>
    <dsp:sp modelId="{35D28C11-E718-4BA7-A85A-0FC00E0A71DD}">
      <dsp:nvSpPr>
        <dsp:cNvPr id="0" name=""/>
        <dsp:cNvSpPr/>
      </dsp:nvSpPr>
      <dsp:spPr>
        <a:xfrm rot="14095236">
          <a:off x="3424323" y="3949379"/>
          <a:ext cx="318782" cy="446239"/>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3499622" y="4077759"/>
        <a:ext cx="223147" cy="267743"/>
      </dsp:txXfrm>
    </dsp:sp>
    <dsp:sp modelId="{C1C5CF9B-B28F-45AD-8BEA-72299B14B8E0}">
      <dsp:nvSpPr>
        <dsp:cNvPr id="0" name=""/>
        <dsp:cNvSpPr/>
      </dsp:nvSpPr>
      <dsp:spPr>
        <a:xfrm>
          <a:off x="2283609" y="2724373"/>
          <a:ext cx="1698446" cy="1322190"/>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Neighborhood &amp; Built Environment</a:t>
          </a:r>
        </a:p>
      </dsp:txBody>
      <dsp:txXfrm>
        <a:off x="2532341" y="2918003"/>
        <a:ext cx="1200982" cy="934930"/>
      </dsp:txXfrm>
    </dsp:sp>
    <dsp:sp modelId="{6D598679-E5EF-4CAC-A1AB-6FDCB1DBF2B7}">
      <dsp:nvSpPr>
        <dsp:cNvPr id="0" name=""/>
        <dsp:cNvSpPr/>
      </dsp:nvSpPr>
      <dsp:spPr>
        <a:xfrm rot="16918789">
          <a:off x="3150308" y="2190860"/>
          <a:ext cx="265433" cy="44623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3181859" y="2319056"/>
        <a:ext cx="185803" cy="267743"/>
      </dsp:txXfrm>
    </dsp:sp>
    <dsp:sp modelId="{2CCC6CF6-3E05-49AC-8EEE-1DA3560B99D2}">
      <dsp:nvSpPr>
        <dsp:cNvPr id="0" name=""/>
        <dsp:cNvSpPr/>
      </dsp:nvSpPr>
      <dsp:spPr>
        <a:xfrm>
          <a:off x="2698583" y="930694"/>
          <a:ext cx="1629692" cy="1322190"/>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Social &amp; Community Context</a:t>
          </a:r>
        </a:p>
      </dsp:txBody>
      <dsp:txXfrm>
        <a:off x="2937246" y="1124324"/>
        <a:ext cx="1152366" cy="934930"/>
      </dsp:txXfrm>
    </dsp:sp>
    <dsp:sp modelId="{A3F05B28-05EE-470C-A8B1-12F8C149D2F3}">
      <dsp:nvSpPr>
        <dsp:cNvPr id="0" name=""/>
        <dsp:cNvSpPr/>
      </dsp:nvSpPr>
      <dsp:spPr>
        <a:xfrm rot="20028765">
          <a:off x="4302641" y="909814"/>
          <a:ext cx="287661" cy="44623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4307070" y="1018104"/>
        <a:ext cx="201363" cy="26774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0.6615</cdr:x>
      <cdr:y>0.92904</cdr:y>
    </cdr:from>
    <cdr:to>
      <cdr:x>1</cdr:x>
      <cdr:y>1</cdr:y>
    </cdr:to>
    <cdr:sp macro="" textlink="">
      <cdr:nvSpPr>
        <cdr:cNvPr id="2" name="TextBox 2">
          <a:extLst xmlns:a="http://schemas.openxmlformats.org/drawingml/2006/main">
            <a:ext uri="{FF2B5EF4-FFF2-40B4-BE49-F238E27FC236}">
              <a16:creationId xmlns:a16="http://schemas.microsoft.com/office/drawing/2014/main" id="{12CB3E61-BB2C-479F-4108-2DEBFA365F3E}"/>
            </a:ext>
          </a:extLst>
        </cdr:cNvPr>
        <cdr:cNvSpPr txBox="1"/>
      </cdr:nvSpPr>
      <cdr:spPr>
        <a:xfrm xmlns:a="http://schemas.openxmlformats.org/drawingml/2006/main">
          <a:off x="8790061" y="5998060"/>
          <a:ext cx="3381567"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dirty="0"/>
            <a:t>Source: ACPHD CAPE, with data from VRBIS.</a:t>
          </a:r>
        </a:p>
      </cdr:txBody>
    </cdr:sp>
  </cdr:relSizeAnchor>
</c:userShapes>
</file>

<file path=ppt/drawings/drawing2.xml><?xml version="1.0" encoding="utf-8"?>
<c:userShapes xmlns:c="http://schemas.openxmlformats.org/drawingml/2006/chart">
  <cdr:relSizeAnchor xmlns:cdr="http://schemas.openxmlformats.org/drawingml/2006/chartDrawing">
    <cdr:from>
      <cdr:x>0.66598</cdr:x>
      <cdr:y>0.93038</cdr:y>
    </cdr:from>
    <cdr:to>
      <cdr:x>1</cdr:x>
      <cdr:y>1</cdr:y>
    </cdr:to>
    <cdr:sp macro="" textlink="">
      <cdr:nvSpPr>
        <cdr:cNvPr id="2" name="TextBox 2">
          <a:extLst xmlns:a="http://schemas.openxmlformats.org/drawingml/2006/main">
            <a:ext uri="{FF2B5EF4-FFF2-40B4-BE49-F238E27FC236}">
              <a16:creationId xmlns:a16="http://schemas.microsoft.com/office/drawing/2014/main" id="{12CB3E61-BB2C-479F-4108-2DEBFA365F3E}"/>
            </a:ext>
          </a:extLst>
        </cdr:cNvPr>
        <cdr:cNvSpPr txBox="1"/>
      </cdr:nvSpPr>
      <cdr:spPr>
        <a:xfrm xmlns:a="http://schemas.openxmlformats.org/drawingml/2006/main">
          <a:off x="8790061" y="5998060"/>
          <a:ext cx="3381567"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dirty="0"/>
            <a:t>Source: ACPHD CAPE, with data from VRBIS.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2E4E18-28C9-4A91-8A1B-53C94A1834D4}" type="datetimeFigureOut">
              <a:rPr lang="en-US" smtClean="0"/>
              <a:t>10/19/2023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18F02-1CDD-48AF-ACE7-A87A4DAC14C1}" type="slidenum">
              <a:rPr lang="en-US" smtClean="0"/>
              <a:t>‹#›</a:t>
            </a:fld>
            <a:endParaRPr lang="en-US"/>
          </a:p>
        </p:txBody>
      </p:sp>
    </p:spTree>
    <p:extLst>
      <p:ext uri="{BB962C8B-B14F-4D97-AF65-F5344CB8AC3E}">
        <p14:creationId xmlns:p14="http://schemas.microsoft.com/office/powerpoint/2010/main" val="957271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Too few deaths in the “other” category to allow for breakout</a:t>
            </a:r>
          </a:p>
          <a:p>
            <a:endParaRPr lang="en-US" dirty="0"/>
          </a:p>
        </p:txBody>
      </p:sp>
      <p:sp>
        <p:nvSpPr>
          <p:cNvPr id="4" name="Slide Number Placeholder 3"/>
          <p:cNvSpPr>
            <a:spLocks noGrp="1"/>
          </p:cNvSpPr>
          <p:nvPr>
            <p:ph type="sldNum" sz="quarter" idx="5"/>
          </p:nvPr>
        </p:nvSpPr>
        <p:spPr/>
        <p:txBody>
          <a:bodyPr/>
          <a:lstStyle/>
          <a:p>
            <a:fld id="{76918F02-1CDD-48AF-ACE7-A87A4DAC14C1}" type="slidenum">
              <a:rPr lang="en-US" smtClean="0"/>
              <a:t>10</a:t>
            </a:fld>
            <a:endParaRPr lang="en-US"/>
          </a:p>
        </p:txBody>
      </p:sp>
    </p:spTree>
    <p:extLst>
      <p:ext uri="{BB962C8B-B14F-4D97-AF65-F5344CB8AC3E}">
        <p14:creationId xmlns:p14="http://schemas.microsoft.com/office/powerpoint/2010/main" val="3780908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18F02-1CDD-48AF-ACE7-A87A4DAC14C1}" type="slidenum">
              <a:rPr lang="en-US" smtClean="0"/>
              <a:t>27</a:t>
            </a:fld>
            <a:endParaRPr lang="en-US"/>
          </a:p>
        </p:txBody>
      </p:sp>
    </p:spTree>
    <p:extLst>
      <p:ext uri="{BB962C8B-B14F-4D97-AF65-F5344CB8AC3E}">
        <p14:creationId xmlns:p14="http://schemas.microsoft.com/office/powerpoint/2010/main" val="1292084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18F02-1CDD-48AF-ACE7-A87A4DAC14C1}" type="slidenum">
              <a:rPr lang="en-US" smtClean="0"/>
              <a:t>28</a:t>
            </a:fld>
            <a:endParaRPr lang="en-US"/>
          </a:p>
        </p:txBody>
      </p:sp>
    </p:spTree>
    <p:extLst>
      <p:ext uri="{BB962C8B-B14F-4D97-AF65-F5344CB8AC3E}">
        <p14:creationId xmlns:p14="http://schemas.microsoft.com/office/powerpoint/2010/main" val="3969948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18F02-1CDD-48AF-ACE7-A87A4DAC14C1}" type="slidenum">
              <a:rPr lang="en-US" smtClean="0"/>
              <a:t>29</a:t>
            </a:fld>
            <a:endParaRPr lang="en-US"/>
          </a:p>
        </p:txBody>
      </p:sp>
    </p:spTree>
    <p:extLst>
      <p:ext uri="{BB962C8B-B14F-4D97-AF65-F5344CB8AC3E}">
        <p14:creationId xmlns:p14="http://schemas.microsoft.com/office/powerpoint/2010/main" val="3667867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F52423-913A-4EAA-8313-98F05CAA1E45}" type="slidenum">
              <a:rPr lang="en-US" smtClean="0"/>
              <a:t>30</a:t>
            </a:fld>
            <a:endParaRPr lang="en-US"/>
          </a:p>
        </p:txBody>
      </p:sp>
    </p:spTree>
    <p:extLst>
      <p:ext uri="{BB962C8B-B14F-4D97-AF65-F5344CB8AC3E}">
        <p14:creationId xmlns:p14="http://schemas.microsoft.com/office/powerpoint/2010/main" val="2728493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18F02-1CDD-48AF-ACE7-A87A4DAC14C1}" type="slidenum">
              <a:rPr lang="en-US" smtClean="0"/>
              <a:t>31</a:t>
            </a:fld>
            <a:endParaRPr lang="en-US"/>
          </a:p>
        </p:txBody>
      </p:sp>
    </p:spTree>
    <p:extLst>
      <p:ext uri="{BB962C8B-B14F-4D97-AF65-F5344CB8AC3E}">
        <p14:creationId xmlns:p14="http://schemas.microsoft.com/office/powerpoint/2010/main" val="302032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18F02-1CDD-48AF-ACE7-A87A4DAC14C1}" type="slidenum">
              <a:rPr lang="en-US" smtClean="0"/>
              <a:t>14</a:t>
            </a:fld>
            <a:endParaRPr lang="en-US"/>
          </a:p>
        </p:txBody>
      </p:sp>
    </p:spTree>
    <p:extLst>
      <p:ext uri="{BB962C8B-B14F-4D97-AF65-F5344CB8AC3E}">
        <p14:creationId xmlns:p14="http://schemas.microsoft.com/office/powerpoint/2010/main" val="2682651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Unmet demand in each of these areas.</a:t>
            </a:r>
          </a:p>
          <a:p>
            <a:r>
              <a:rPr lang="en-US" dirty="0"/>
              <a:t>Each has its part to play, given the continuum of readiness that people experience when suffering from an addiction.</a:t>
            </a:r>
          </a:p>
        </p:txBody>
      </p:sp>
      <p:sp>
        <p:nvSpPr>
          <p:cNvPr id="4" name="Slide Number Placeholder 3"/>
          <p:cNvSpPr>
            <a:spLocks noGrp="1"/>
          </p:cNvSpPr>
          <p:nvPr>
            <p:ph type="sldNum" sz="quarter" idx="5"/>
          </p:nvPr>
        </p:nvSpPr>
        <p:spPr/>
        <p:txBody>
          <a:bodyPr/>
          <a:lstStyle/>
          <a:p>
            <a:fld id="{76918F02-1CDD-48AF-ACE7-A87A4DAC14C1}" type="slidenum">
              <a:rPr lang="en-US" smtClean="0"/>
              <a:t>16</a:t>
            </a:fld>
            <a:endParaRPr lang="en-US"/>
          </a:p>
        </p:txBody>
      </p:sp>
    </p:spTree>
    <p:extLst>
      <p:ext uri="{BB962C8B-B14F-4D97-AF65-F5344CB8AC3E}">
        <p14:creationId xmlns:p14="http://schemas.microsoft.com/office/powerpoint/2010/main" val="703904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918F02-1CDD-48AF-ACE7-A87A4DAC14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136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000"/>
              </a:spcBef>
              <a:spcAft>
                <a:spcPts val="0"/>
              </a:spcAft>
              <a:buFont typeface="Arial"/>
              <a:buNone/>
            </a:pPr>
            <a:r>
              <a:rPr lang="en-US" dirty="0"/>
              <a:t>In addition to providing billions of dollars for abatement, the settlements also impose changes in the way the settling defendants conduct their business. For example:</a:t>
            </a:r>
          </a:p>
          <a:p>
            <a:pPr lvl="1" indent="-340995">
              <a:lnSpc>
                <a:spcPct val="90000"/>
              </a:lnSpc>
              <a:spcBef>
                <a:spcPts val="500"/>
              </a:spcBef>
              <a:spcAft>
                <a:spcPts val="0"/>
              </a:spcAft>
              <a:buFont typeface="Arial"/>
              <a:buChar char="•"/>
            </a:pPr>
            <a:r>
              <a:rPr lang="en-US" dirty="0"/>
              <a:t>The </a:t>
            </a:r>
            <a:r>
              <a:rPr lang="en-US" b="1" dirty="0"/>
              <a:t>Distributors </a:t>
            </a:r>
            <a:r>
              <a:rPr lang="en-US" dirty="0"/>
              <a:t>are required to account not only for their own shipments, but also the shipments of the other distributors, in order to detect, stop, and report suspicious opioids orders;</a:t>
            </a:r>
            <a:endParaRPr lang="en-US" dirty="0">
              <a:ea typeface="Calibri"/>
              <a:cs typeface="Calibri"/>
            </a:endParaRPr>
          </a:p>
          <a:p>
            <a:pPr lvl="1" indent="-340995">
              <a:lnSpc>
                <a:spcPct val="90000"/>
              </a:lnSpc>
              <a:spcBef>
                <a:spcPts val="500"/>
              </a:spcBef>
              <a:spcAft>
                <a:spcPts val="0"/>
              </a:spcAft>
              <a:buFont typeface="Arial"/>
              <a:buChar char="•"/>
            </a:pPr>
            <a:r>
              <a:rPr lang="en-US" b="1" dirty="0"/>
              <a:t>J&amp;J </a:t>
            </a:r>
            <a:r>
              <a:rPr lang="en-US" dirty="0"/>
              <a:t>(which ceased marketing Opioids in 2015 and ceased selling Opioids in 2020) will not market, sell or lobby for any opioid products in the next ten years.</a:t>
            </a:r>
            <a:endParaRPr lang="en-US" dirty="0">
              <a:ea typeface="Calibri"/>
              <a:cs typeface="Calibri"/>
            </a:endParaRPr>
          </a:p>
          <a:p>
            <a:pPr lvl="1" indent="-340995">
              <a:lnSpc>
                <a:spcPct val="90000"/>
              </a:lnSpc>
              <a:spcBef>
                <a:spcPts val="500"/>
              </a:spcBef>
              <a:spcAft>
                <a:spcPts val="0"/>
              </a:spcAft>
              <a:buFont typeface="Arial"/>
              <a:buChar char="•"/>
            </a:pPr>
            <a:r>
              <a:rPr lang="en-US" b="1" dirty="0"/>
              <a:t>Teva and Allergan </a:t>
            </a:r>
            <a:r>
              <a:rPr lang="en-US" dirty="0"/>
              <a:t>have agreed to strict limitations on their marketing, promotion, sale, and distribution of opioids, including a ban on: (1) promotion and lobbying; (2) rewarding or disciplining employees based on volume of opioid sale</a:t>
            </a:r>
            <a:endParaRPr lang="en-US" dirty="0">
              <a:ea typeface="Calibri"/>
              <a:cs typeface="Calibri"/>
            </a:endParaRPr>
          </a:p>
          <a:p>
            <a:pPr lvl="1" indent="-340995">
              <a:lnSpc>
                <a:spcPct val="90000"/>
              </a:lnSpc>
              <a:spcBef>
                <a:spcPts val="500"/>
              </a:spcBef>
              <a:spcAft>
                <a:spcPts val="0"/>
              </a:spcAft>
              <a:buFont typeface="Arial"/>
              <a:buChar char="•"/>
            </a:pPr>
            <a:r>
              <a:rPr lang="en-US" b="1" dirty="0"/>
              <a:t>Walmart, CVS, and Walgreens </a:t>
            </a:r>
            <a:r>
              <a:rPr lang="en-US" dirty="0"/>
              <a:t>are required to address opioid diversion prevention, suspicious order monitoring, and reporting on red-flag processes, as well as blocked and potentially problematic prescribers.</a:t>
            </a:r>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76918F02-1CDD-48AF-ACE7-A87A4DAC14C1}" type="slidenum">
              <a:rPr lang="en-US" smtClean="0"/>
              <a:t>18</a:t>
            </a:fld>
            <a:endParaRPr lang="en-US"/>
          </a:p>
        </p:txBody>
      </p:sp>
    </p:spTree>
    <p:extLst>
      <p:ext uri="{BB962C8B-B14F-4D97-AF65-F5344CB8AC3E}">
        <p14:creationId xmlns:p14="http://schemas.microsoft.com/office/powerpoint/2010/main" val="3338719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000"/>
              </a:spcBef>
              <a:spcAft>
                <a:spcPts val="0"/>
              </a:spcAft>
              <a:buFont typeface="Arial"/>
              <a:buNone/>
            </a:pPr>
            <a:r>
              <a:rPr lang="en-US" dirty="0"/>
              <a:t>In addition to providing billions of dollars for abatement, the settlements also impose changes in the way the settling defendants conduct their business. For example:</a:t>
            </a:r>
          </a:p>
          <a:p>
            <a:pPr lvl="1" indent="-340995">
              <a:lnSpc>
                <a:spcPct val="90000"/>
              </a:lnSpc>
              <a:spcBef>
                <a:spcPts val="500"/>
              </a:spcBef>
              <a:spcAft>
                <a:spcPts val="0"/>
              </a:spcAft>
              <a:buFont typeface="Arial"/>
              <a:buChar char="•"/>
            </a:pPr>
            <a:r>
              <a:rPr lang="en-US" dirty="0"/>
              <a:t>The </a:t>
            </a:r>
            <a:r>
              <a:rPr lang="en-US" b="1" dirty="0"/>
              <a:t>Distributors </a:t>
            </a:r>
            <a:r>
              <a:rPr lang="en-US" dirty="0"/>
              <a:t>are required to account not only for their own shipments, but also the shipments of the other distributors, in order to detect, stop, and report suspicious opioids orders;</a:t>
            </a:r>
            <a:endParaRPr lang="en-US" dirty="0">
              <a:ea typeface="Calibri"/>
              <a:cs typeface="Calibri"/>
            </a:endParaRPr>
          </a:p>
          <a:p>
            <a:pPr lvl="1" indent="-340995">
              <a:lnSpc>
                <a:spcPct val="90000"/>
              </a:lnSpc>
              <a:spcBef>
                <a:spcPts val="500"/>
              </a:spcBef>
              <a:spcAft>
                <a:spcPts val="0"/>
              </a:spcAft>
              <a:buFont typeface="Arial"/>
              <a:buChar char="•"/>
            </a:pPr>
            <a:r>
              <a:rPr lang="en-US" b="1" dirty="0"/>
              <a:t>J&amp;J </a:t>
            </a:r>
            <a:r>
              <a:rPr lang="en-US" dirty="0"/>
              <a:t>(which ceased marketing Opioids in 2015 and ceased selling Opioids in 2020) will not market, sell or lobby for any opioid products in the next ten years.</a:t>
            </a:r>
            <a:endParaRPr lang="en-US" dirty="0">
              <a:ea typeface="Calibri"/>
              <a:cs typeface="Calibri"/>
            </a:endParaRPr>
          </a:p>
          <a:p>
            <a:pPr lvl="1" indent="-340995">
              <a:lnSpc>
                <a:spcPct val="90000"/>
              </a:lnSpc>
              <a:spcBef>
                <a:spcPts val="500"/>
              </a:spcBef>
              <a:spcAft>
                <a:spcPts val="0"/>
              </a:spcAft>
              <a:buFont typeface="Arial"/>
              <a:buChar char="•"/>
            </a:pPr>
            <a:r>
              <a:rPr lang="en-US" b="1" dirty="0"/>
              <a:t>Teva and Allergan </a:t>
            </a:r>
            <a:r>
              <a:rPr lang="en-US" dirty="0"/>
              <a:t>have agreed to strict limitations on their marketing, promotion, sale, and distribution of opioids, including a ban on: (1) promotion and lobbying; (2) rewarding or disciplining employees based on volume of opioid sale</a:t>
            </a:r>
            <a:endParaRPr lang="en-US" dirty="0">
              <a:ea typeface="Calibri"/>
              <a:cs typeface="Calibri"/>
            </a:endParaRPr>
          </a:p>
          <a:p>
            <a:pPr lvl="1" indent="-340995">
              <a:lnSpc>
                <a:spcPct val="90000"/>
              </a:lnSpc>
              <a:spcBef>
                <a:spcPts val="500"/>
              </a:spcBef>
              <a:spcAft>
                <a:spcPts val="0"/>
              </a:spcAft>
              <a:buFont typeface="Arial"/>
              <a:buChar char="•"/>
            </a:pPr>
            <a:r>
              <a:rPr lang="en-US" b="1" dirty="0"/>
              <a:t>Walmart, CVS, and Walgreens </a:t>
            </a:r>
            <a:r>
              <a:rPr lang="en-US" dirty="0"/>
              <a:t>are required to address opioid diversion prevention, suspicious order monitoring, and reporting on red-flag processes, as well as blocked and potentially problematic prescribers.</a:t>
            </a:r>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76918F02-1CDD-48AF-ACE7-A87A4DAC14C1}" type="slidenum">
              <a:rPr lang="en-US" smtClean="0"/>
              <a:t>19</a:t>
            </a:fld>
            <a:endParaRPr lang="en-US"/>
          </a:p>
        </p:txBody>
      </p:sp>
    </p:spTree>
    <p:extLst>
      <p:ext uri="{BB962C8B-B14F-4D97-AF65-F5344CB8AC3E}">
        <p14:creationId xmlns:p14="http://schemas.microsoft.com/office/powerpoint/2010/main" val="3932128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918F02-1CDD-48AF-ACE7-A87A4DAC14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889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18F02-1CDD-48AF-ACE7-A87A4DAC14C1}" type="slidenum">
              <a:rPr lang="en-US" smtClean="0"/>
              <a:t>24</a:t>
            </a:fld>
            <a:endParaRPr lang="en-US"/>
          </a:p>
        </p:txBody>
      </p:sp>
    </p:spTree>
    <p:extLst>
      <p:ext uri="{BB962C8B-B14F-4D97-AF65-F5344CB8AC3E}">
        <p14:creationId xmlns:p14="http://schemas.microsoft.com/office/powerpoint/2010/main" val="1438364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Tahoma" panose="020B0604030504040204" pitchFamily="34" charset="0"/>
                <a:ea typeface="Calibri" panose="020F0502020204030204" pitchFamily="34" charset="0"/>
              </a:rPr>
              <a:t>Even with the above planning there is still more money to allocate from the settlement for other activities</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6918F02-1CDD-48AF-ACE7-A87A4DAC14C1}" type="slidenum">
              <a:rPr lang="en-US" smtClean="0"/>
              <a:t>25</a:t>
            </a:fld>
            <a:endParaRPr lang="en-US"/>
          </a:p>
        </p:txBody>
      </p:sp>
    </p:spTree>
    <p:extLst>
      <p:ext uri="{BB962C8B-B14F-4D97-AF65-F5344CB8AC3E}">
        <p14:creationId xmlns:p14="http://schemas.microsoft.com/office/powerpoint/2010/main" val="1885898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BB50DC-FC9B-45FE-9A10-81CF8471066E}" type="datetime1">
              <a:rPr lang="en-US" smtClean="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0AD5AF-79B4-4917-A26A-2F5676B853CD}" type="datetime1">
              <a:rPr lang="en-US" smtClean="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AB8138-0ADA-4380-8398-37907E3B422F}" type="datetime1">
              <a:rPr lang="en-US" smtClean="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F3BE4E-0E11-4B35-9BAE-B446DE096934}" type="datetime1">
              <a:rPr lang="en-US" smtClean="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5BE604-EC5D-48BE-997B-E32BB4335DA6}" type="datetime1">
              <a:rPr lang="en-US" smtClean="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420B63-36C7-4BFC-B788-389A422605F1}" type="datetime1">
              <a:rPr lang="en-US" smtClean="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3694FD-25B6-4A74-8A5D-DB7985473BF0}" type="datetime1">
              <a:rPr lang="en-US" smtClean="0"/>
              <a:t>10/19/2023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7A07BD-ADAB-489D-B9C8-EDA40B704D51}" type="datetime1">
              <a:rPr lang="en-US" smtClean="0"/>
              <a:t>10/19/2023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7866F61-F5AC-48E6-9893-ECD705849546}" type="datetime1">
              <a:rPr lang="en-US" smtClean="0"/>
              <a:t>10/19/2023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9557BA5-59A1-416B-9939-767E569AB683}" type="datetime1">
              <a:rPr lang="en-US" smtClean="0"/>
              <a:t>10/19/2023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A75B00-A8F1-4714-8272-4963FA4012CE}" type="datetime1">
              <a:rPr lang="en-US" smtClean="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E41A5C7-9C95-4715-8790-810335D34090}" type="datetime1">
              <a:rPr lang="en-US" smtClean="0"/>
              <a:t>10/19/2023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image" Target="../media/image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naag.org/issues/opioids/" TargetMode="External"/><Relationship Id="rId5" Type="http://schemas.microsoft.com/office/2007/relationships/hdphoto" Target="../media/hdphoto1.wdp"/><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png"/><Relationship Id="rId7" Type="http://schemas.openxmlformats.org/officeDocument/2006/relationships/diagramLayout" Target="../diagrams/layout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microsoft.com/office/2007/relationships/hdphoto" Target="../media/hdphoto1.wdp"/><Relationship Id="rId10" Type="http://schemas.microsoft.com/office/2007/relationships/diagramDrawing" Target="../diagrams/drawing2.xml"/><Relationship Id="rId4" Type="http://schemas.openxmlformats.org/officeDocument/2006/relationships/image" Target="../media/image3.png"/><Relationship Id="rId9" Type="http://schemas.openxmlformats.org/officeDocument/2006/relationships/diagramColors" Target="../diagrams/colors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2.png"/><Relationship Id="rId4" Type="http://schemas.openxmlformats.org/officeDocument/2006/relationships/diagramLayout" Target="../diagrams/layout3.xml"/><Relationship Id="rId9"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jp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creativecommons.org/licenses/by-nc-nd/3.0/" TargetMode="External"/><Relationship Id="rId4" Type="http://schemas.openxmlformats.org/officeDocument/2006/relationships/hyperlink" Target="https://www.flickr.com/photos/11547353@N00/399963895/"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C23EB-A625-46D6-8317-ADEC947C4608}"/>
              </a:ext>
            </a:extLst>
          </p:cNvPr>
          <p:cNvSpPr>
            <a:spLocks noGrp="1"/>
          </p:cNvSpPr>
          <p:nvPr>
            <p:ph type="ctrTitle"/>
          </p:nvPr>
        </p:nvSpPr>
        <p:spPr>
          <a:xfrm>
            <a:off x="1097280" y="758951"/>
            <a:ext cx="10058400" cy="2784349"/>
          </a:xfrm>
        </p:spPr>
        <p:txBody>
          <a:bodyPr>
            <a:normAutofit/>
          </a:bodyPr>
          <a:lstStyle/>
          <a:p>
            <a:pPr algn="ctr"/>
            <a:r>
              <a:rPr lang="en-US" sz="4400" b="1" dirty="0"/>
              <a:t>Alameda County Behavioral Health (ACBH)</a:t>
            </a:r>
            <a:br>
              <a:rPr lang="en-US" sz="4400" b="1" dirty="0"/>
            </a:br>
            <a:r>
              <a:rPr lang="en-US" sz="3600" b="1" dirty="0">
                <a:solidFill>
                  <a:schemeClr val="accent2"/>
                </a:solidFill>
              </a:rPr>
              <a:t>Opioid Settlement- Listening Session</a:t>
            </a:r>
            <a:br>
              <a:rPr lang="en-US" sz="3200" b="1" dirty="0"/>
            </a:br>
            <a:br>
              <a:rPr lang="en-US" sz="3200" b="1" dirty="0"/>
            </a:br>
            <a:r>
              <a:rPr lang="en-US" sz="2400" b="1" dirty="0"/>
              <a:t>[September 26, 2023]</a:t>
            </a:r>
          </a:p>
        </p:txBody>
      </p:sp>
      <p:pic>
        <p:nvPicPr>
          <p:cNvPr id="4" name="그림 13">
            <a:extLst>
              <a:ext uri="{FF2B5EF4-FFF2-40B4-BE49-F238E27FC236}">
                <a16:creationId xmlns:a16="http://schemas.microsoft.com/office/drawing/2014/main" id="{E88629C6-2EEB-452E-B3C9-079E1A81B3BC}"/>
              </a:ext>
            </a:extLst>
          </p:cNvPr>
          <p:cNvPicPr/>
          <p:nvPr/>
        </p:nvPicPr>
        <p:blipFill>
          <a:blip r:embed="rId2">
            <a:extLst>
              <a:ext uri="{28A0092B-C50C-407E-A947-70E740481C1C}">
                <a14:useLocalDpi xmlns:a14="http://schemas.microsoft.com/office/drawing/2010/main" val="0"/>
              </a:ext>
            </a:extLst>
          </a:blip>
          <a:stretch>
            <a:fillRect/>
          </a:stretch>
        </p:blipFill>
        <p:spPr>
          <a:xfrm>
            <a:off x="436862" y="393191"/>
            <a:ext cx="831850" cy="365760"/>
          </a:xfrm>
          <a:prstGeom prst="rect">
            <a:avLst/>
          </a:prstGeom>
        </p:spPr>
      </p:pic>
      <p:pic>
        <p:nvPicPr>
          <p:cNvPr id="5" name="Picture 4">
            <a:extLst>
              <a:ext uri="{FF2B5EF4-FFF2-40B4-BE49-F238E27FC236}">
                <a16:creationId xmlns:a16="http://schemas.microsoft.com/office/drawing/2014/main" id="{092A2F7C-F399-49DE-BAF6-4FDFE7CE3D0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445973" y="6436522"/>
            <a:ext cx="2941901" cy="316696"/>
          </a:xfrm>
          <a:prstGeom prst="rect">
            <a:avLst/>
          </a:prstGeom>
        </p:spPr>
      </p:pic>
      <p:sp>
        <p:nvSpPr>
          <p:cNvPr id="6" name="Title 1">
            <a:extLst>
              <a:ext uri="{FF2B5EF4-FFF2-40B4-BE49-F238E27FC236}">
                <a16:creationId xmlns:a16="http://schemas.microsoft.com/office/drawing/2014/main" id="{74AAA250-0194-42EC-A4FC-EF60EC221779}"/>
              </a:ext>
            </a:extLst>
          </p:cNvPr>
          <p:cNvSpPr txBox="1">
            <a:spLocks/>
          </p:cNvSpPr>
          <p:nvPr/>
        </p:nvSpPr>
        <p:spPr>
          <a:xfrm>
            <a:off x="1268712" y="4267778"/>
            <a:ext cx="10218438" cy="297161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sz="2800" b="1" dirty="0">
                <a:solidFill>
                  <a:schemeClr val="accent2"/>
                </a:solidFill>
                <a:latin typeface="+mn-lt"/>
              </a:rPr>
              <a:t>Presenters</a:t>
            </a:r>
          </a:p>
          <a:p>
            <a:pPr marL="685800" indent="-685800">
              <a:lnSpc>
                <a:spcPct val="120000"/>
              </a:lnSpc>
              <a:buFont typeface="Wingdings" panose="05000000000000000000" pitchFamily="2" charset="2"/>
              <a:buChar char="§"/>
            </a:pPr>
            <a:r>
              <a:rPr lang="en-US" sz="2200" b="1" dirty="0">
                <a:solidFill>
                  <a:schemeClr val="tx1"/>
                </a:solidFill>
                <a:latin typeface="+mn-lt"/>
              </a:rPr>
              <a:t>Dr. Kathleen Clanon </a:t>
            </a:r>
            <a:r>
              <a:rPr lang="en-US" sz="2200" dirty="0">
                <a:solidFill>
                  <a:schemeClr val="tx1"/>
                </a:solidFill>
                <a:latin typeface="+mn-lt"/>
              </a:rPr>
              <a:t>(</a:t>
            </a:r>
            <a:r>
              <a:rPr lang="en-US" sz="2200" kern="1400" dirty="0">
                <a:ln>
                  <a:noFill/>
                </a:ln>
                <a:solidFill>
                  <a:srgbClr val="000000"/>
                </a:solidFill>
                <a:effectLst/>
                <a:latin typeface="+mn-lt"/>
              </a:rPr>
              <a:t>Medical Director, Alameda County Health Care Services Agency)</a:t>
            </a:r>
          </a:p>
          <a:p>
            <a:pPr marL="685800" indent="-685800">
              <a:lnSpc>
                <a:spcPct val="120000"/>
              </a:lnSpc>
              <a:spcBef>
                <a:spcPts val="0"/>
              </a:spcBef>
              <a:spcAft>
                <a:spcPts val="0"/>
              </a:spcAft>
              <a:buFont typeface="Wingdings" panose="05000000000000000000" pitchFamily="2" charset="2"/>
              <a:buChar char="§"/>
            </a:pPr>
            <a:r>
              <a:rPr lang="en-US" sz="2200" b="1" dirty="0">
                <a:solidFill>
                  <a:schemeClr val="tx1"/>
                </a:solidFill>
                <a:latin typeface="+mn-lt"/>
              </a:rPr>
              <a:t>Stephanie Montgomery </a:t>
            </a:r>
            <a:r>
              <a:rPr lang="en-US" sz="2200" dirty="0">
                <a:solidFill>
                  <a:schemeClr val="tx1"/>
                </a:solidFill>
                <a:latin typeface="+mn-lt"/>
              </a:rPr>
              <a:t>(</a:t>
            </a:r>
            <a:r>
              <a:rPr lang="en-US" sz="2200" dirty="0">
                <a:solidFill>
                  <a:srgbClr val="000000"/>
                </a:solidFill>
                <a:effectLst/>
                <a:latin typeface="+mn-lt"/>
                <a:ea typeface="Calibri" panose="020F0502020204030204" pitchFamily="34" charset="0"/>
              </a:rPr>
              <a:t>Health Equity Division Director/Health Equity Officer) </a:t>
            </a:r>
            <a:endParaRPr lang="en-US" sz="2200" dirty="0">
              <a:effectLst/>
              <a:latin typeface="+mn-lt"/>
              <a:ea typeface="Calibri" panose="020F0502020204030204" pitchFamily="34" charset="0"/>
            </a:endParaRPr>
          </a:p>
          <a:p>
            <a:pPr marL="685800" marR="0" indent="-685800" algn="l">
              <a:lnSpc>
                <a:spcPct val="110000"/>
              </a:lnSpc>
              <a:spcBef>
                <a:spcPts val="0"/>
              </a:spcBef>
              <a:spcAft>
                <a:spcPts val="0"/>
              </a:spcAft>
              <a:buFont typeface="Wingdings" panose="05000000000000000000" pitchFamily="2" charset="2"/>
              <a:buChar char="§"/>
            </a:pPr>
            <a:endParaRPr lang="en-US" sz="9600" b="1" dirty="0">
              <a:solidFill>
                <a:schemeClr val="tx1"/>
              </a:solidFill>
              <a:latin typeface="+mn-lt"/>
            </a:endParaRPr>
          </a:p>
        </p:txBody>
      </p:sp>
    </p:spTree>
    <p:extLst>
      <p:ext uri="{BB962C8B-B14F-4D97-AF65-F5344CB8AC3E}">
        <p14:creationId xmlns:p14="http://schemas.microsoft.com/office/powerpoint/2010/main" val="3773624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AC80D-3DAD-4AFC-93D8-5259122103BF}"/>
              </a:ext>
            </a:extLst>
          </p:cNvPr>
          <p:cNvSpPr>
            <a:spLocks noGrp="1"/>
          </p:cNvSpPr>
          <p:nvPr>
            <p:ph type="title"/>
          </p:nvPr>
        </p:nvSpPr>
        <p:spPr>
          <a:xfrm>
            <a:off x="1154083" y="605385"/>
            <a:ext cx="10058400" cy="1072414"/>
          </a:xfrm>
        </p:spPr>
        <p:txBody>
          <a:bodyPr>
            <a:normAutofit/>
          </a:bodyPr>
          <a:lstStyle/>
          <a:p>
            <a:pPr algn="ctr"/>
            <a:r>
              <a:rPr lang="en-US" sz="3200" b="1" dirty="0">
                <a:cs typeface="Calibri"/>
              </a:rPr>
              <a:t>Overdose deaths disproportionately high among Black residents</a:t>
            </a:r>
            <a:br>
              <a:rPr lang="en-US" sz="3200" b="1" dirty="0"/>
            </a:br>
            <a:endParaRPr lang="en-US" sz="3200" b="1" dirty="0"/>
          </a:p>
        </p:txBody>
      </p:sp>
      <p:pic>
        <p:nvPicPr>
          <p:cNvPr id="4" name="Picture 3">
            <a:extLst>
              <a:ext uri="{FF2B5EF4-FFF2-40B4-BE49-F238E27FC236}">
                <a16:creationId xmlns:a16="http://schemas.microsoft.com/office/drawing/2014/main" id="{C042C939-55F5-4A7B-B402-8EEF06F0C88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379298" y="6541304"/>
            <a:ext cx="2941901" cy="316696"/>
          </a:xfrm>
          <a:prstGeom prst="rect">
            <a:avLst/>
          </a:prstGeom>
        </p:spPr>
      </p:pic>
      <p:pic>
        <p:nvPicPr>
          <p:cNvPr id="5" name="그림 13">
            <a:extLst>
              <a:ext uri="{FF2B5EF4-FFF2-40B4-BE49-F238E27FC236}">
                <a16:creationId xmlns:a16="http://schemas.microsoft.com/office/drawing/2014/main" id="{692C5CD2-B36A-475B-9938-472C7CFE4CFF}"/>
              </a:ext>
            </a:extLst>
          </p:cNvPr>
          <p:cNvPicPr/>
          <p:nvPr/>
        </p:nvPicPr>
        <p:blipFill>
          <a:blip r:embed="rId5">
            <a:extLst>
              <a:ext uri="{28A0092B-C50C-407E-A947-70E740481C1C}">
                <a14:useLocalDpi xmlns:a14="http://schemas.microsoft.com/office/drawing/2010/main" val="0"/>
              </a:ext>
            </a:extLst>
          </a:blip>
          <a:stretch>
            <a:fillRect/>
          </a:stretch>
        </p:blipFill>
        <p:spPr>
          <a:xfrm>
            <a:off x="126120" y="103723"/>
            <a:ext cx="831850" cy="365760"/>
          </a:xfrm>
          <a:prstGeom prst="rect">
            <a:avLst/>
          </a:prstGeom>
        </p:spPr>
      </p:pic>
      <p:sp>
        <p:nvSpPr>
          <p:cNvPr id="6" name="Date Placeholder 5">
            <a:extLst>
              <a:ext uri="{FF2B5EF4-FFF2-40B4-BE49-F238E27FC236}">
                <a16:creationId xmlns:a16="http://schemas.microsoft.com/office/drawing/2014/main" id="{53E1F8E8-E571-4B8D-A465-06A1D679212C}"/>
              </a:ext>
            </a:extLst>
          </p:cNvPr>
          <p:cNvSpPr>
            <a:spLocks noGrp="1"/>
          </p:cNvSpPr>
          <p:nvPr>
            <p:ph type="dt" sz="half" idx="10"/>
          </p:nvPr>
        </p:nvSpPr>
        <p:spPr/>
        <p:txBody>
          <a:bodyPr/>
          <a:lstStyle/>
          <a:p>
            <a:fld id="{2CD05631-9B1D-4EC7-9BA8-3B75387EE87F}" type="datetime1">
              <a:rPr lang="en-US" smtClean="0"/>
              <a:t>10/19/2023</a:t>
            </a:fld>
            <a:endParaRPr lang="en-US" dirty="0"/>
          </a:p>
        </p:txBody>
      </p:sp>
      <p:sp>
        <p:nvSpPr>
          <p:cNvPr id="7" name="Slide Number Placeholder 6">
            <a:extLst>
              <a:ext uri="{FF2B5EF4-FFF2-40B4-BE49-F238E27FC236}">
                <a16:creationId xmlns:a16="http://schemas.microsoft.com/office/drawing/2014/main" id="{F31024B1-4166-499A-B251-7C0336B69D53}"/>
              </a:ext>
            </a:extLst>
          </p:cNvPr>
          <p:cNvSpPr>
            <a:spLocks noGrp="1"/>
          </p:cNvSpPr>
          <p:nvPr>
            <p:ph type="sldNum" sz="quarter" idx="12"/>
          </p:nvPr>
        </p:nvSpPr>
        <p:spPr/>
        <p:txBody>
          <a:bodyPr/>
          <a:lstStyle/>
          <a:p>
            <a:fld id="{6113E31D-E2AB-40D1-8B51-AFA5AFEF393A}" type="slidenum">
              <a:rPr lang="en-US" smtClean="0"/>
              <a:t>10</a:t>
            </a:fld>
            <a:endParaRPr lang="en-US" dirty="0"/>
          </a:p>
        </p:txBody>
      </p:sp>
      <p:graphicFrame>
        <p:nvGraphicFramePr>
          <p:cNvPr id="9" name="Chart 8">
            <a:extLst>
              <a:ext uri="{FF2B5EF4-FFF2-40B4-BE49-F238E27FC236}">
                <a16:creationId xmlns:a16="http://schemas.microsoft.com/office/drawing/2014/main" id="{E0906EEF-97CD-CFAB-959B-8D63510D1EC8}"/>
              </a:ext>
            </a:extLst>
          </p:cNvPr>
          <p:cNvGraphicFramePr>
            <a:graphicFrameLocks/>
          </p:cNvGraphicFramePr>
          <p:nvPr>
            <p:extLst>
              <p:ext uri="{D42A27DB-BD31-4B8C-83A1-F6EECF244321}">
                <p14:modId xmlns:p14="http://schemas.microsoft.com/office/powerpoint/2010/main" val="2990670716"/>
              </p:ext>
            </p:extLst>
          </p:nvPr>
        </p:nvGraphicFramePr>
        <p:xfrm>
          <a:off x="1097281" y="1912691"/>
          <a:ext cx="10001354" cy="3874076"/>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DE7E984A-C7A5-E73D-49D8-96B967EC94B5}"/>
              </a:ext>
            </a:extLst>
          </p:cNvPr>
          <p:cNvSpPr txBox="1"/>
          <p:nvPr/>
        </p:nvSpPr>
        <p:spPr>
          <a:xfrm>
            <a:off x="452125" y="5761600"/>
            <a:ext cx="5034275" cy="461665"/>
          </a:xfrm>
          <a:prstGeom prst="rect">
            <a:avLst/>
          </a:prstGeom>
          <a:noFill/>
        </p:spPr>
        <p:txBody>
          <a:bodyPr wrap="square" rtlCol="0">
            <a:spAutoFit/>
          </a:bodyPr>
          <a:lstStyle/>
          <a:p>
            <a:r>
              <a:rPr lang="en-US" sz="1200" dirty="0"/>
              <a:t>Notes: (1) All other races includes Asian, Native American, Pacific Islander, </a:t>
            </a:r>
            <a:br>
              <a:rPr lang="en-US" sz="1200" dirty="0"/>
            </a:br>
            <a:r>
              <a:rPr lang="en-US" sz="1200" dirty="0"/>
              <a:t>and Multi-race.</a:t>
            </a:r>
          </a:p>
        </p:txBody>
      </p:sp>
      <p:sp>
        <p:nvSpPr>
          <p:cNvPr id="11" name="TextBox 10">
            <a:extLst>
              <a:ext uri="{FF2B5EF4-FFF2-40B4-BE49-F238E27FC236}">
                <a16:creationId xmlns:a16="http://schemas.microsoft.com/office/drawing/2014/main" id="{2B7622D5-04B3-7C89-F72E-EB467B8F09DE}"/>
              </a:ext>
            </a:extLst>
          </p:cNvPr>
          <p:cNvSpPr txBox="1"/>
          <p:nvPr/>
        </p:nvSpPr>
        <p:spPr>
          <a:xfrm>
            <a:off x="5777000" y="5761600"/>
            <a:ext cx="5931817" cy="461665"/>
          </a:xfrm>
          <a:prstGeom prst="rect">
            <a:avLst/>
          </a:prstGeom>
          <a:noFill/>
        </p:spPr>
        <p:txBody>
          <a:bodyPr wrap="none" rtlCol="0">
            <a:spAutoFit/>
          </a:bodyPr>
          <a:lstStyle/>
          <a:p>
            <a:r>
              <a:rPr lang="en-US" sz="1200" dirty="0"/>
              <a:t>(2) Deaths of Alameda County residents, no matter where they occurred.</a:t>
            </a:r>
          </a:p>
          <a:p>
            <a:r>
              <a:rPr lang="en-US" sz="1200" dirty="0"/>
              <a:t>Source: ACPHD CAPE, with data from VRBIS, CA’s Vital Records Business Information System.</a:t>
            </a:r>
          </a:p>
        </p:txBody>
      </p:sp>
    </p:spTree>
    <p:extLst>
      <p:ext uri="{BB962C8B-B14F-4D97-AF65-F5344CB8AC3E}">
        <p14:creationId xmlns:p14="http://schemas.microsoft.com/office/powerpoint/2010/main" val="41515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42C939-55F5-4A7B-B402-8EEF06F0C88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379298" y="6541304"/>
            <a:ext cx="2941901" cy="316696"/>
          </a:xfrm>
          <a:prstGeom prst="rect">
            <a:avLst/>
          </a:prstGeom>
        </p:spPr>
      </p:pic>
      <p:pic>
        <p:nvPicPr>
          <p:cNvPr id="5" name="그림 13">
            <a:extLst>
              <a:ext uri="{FF2B5EF4-FFF2-40B4-BE49-F238E27FC236}">
                <a16:creationId xmlns:a16="http://schemas.microsoft.com/office/drawing/2014/main" id="{692C5CD2-B36A-475B-9938-472C7CFE4CFF}"/>
              </a:ext>
            </a:extLst>
          </p:cNvPr>
          <p:cNvPicPr/>
          <p:nvPr/>
        </p:nvPicPr>
        <p:blipFill>
          <a:blip r:embed="rId4">
            <a:extLst>
              <a:ext uri="{28A0092B-C50C-407E-A947-70E740481C1C}">
                <a14:useLocalDpi xmlns:a14="http://schemas.microsoft.com/office/drawing/2010/main" val="0"/>
              </a:ext>
            </a:extLst>
          </a:blip>
          <a:stretch>
            <a:fillRect/>
          </a:stretch>
        </p:blipFill>
        <p:spPr>
          <a:xfrm>
            <a:off x="126120" y="103723"/>
            <a:ext cx="831850" cy="365760"/>
          </a:xfrm>
          <a:prstGeom prst="rect">
            <a:avLst/>
          </a:prstGeom>
        </p:spPr>
      </p:pic>
      <p:sp>
        <p:nvSpPr>
          <p:cNvPr id="6" name="Date Placeholder 5">
            <a:extLst>
              <a:ext uri="{FF2B5EF4-FFF2-40B4-BE49-F238E27FC236}">
                <a16:creationId xmlns:a16="http://schemas.microsoft.com/office/drawing/2014/main" id="{53E1F8E8-E571-4B8D-A465-06A1D679212C}"/>
              </a:ext>
            </a:extLst>
          </p:cNvPr>
          <p:cNvSpPr>
            <a:spLocks noGrp="1"/>
          </p:cNvSpPr>
          <p:nvPr>
            <p:ph type="dt" sz="half" idx="10"/>
          </p:nvPr>
        </p:nvSpPr>
        <p:spPr/>
        <p:txBody>
          <a:bodyPr/>
          <a:lstStyle/>
          <a:p>
            <a:fld id="{2CD05631-9B1D-4EC7-9BA8-3B75387EE87F}" type="datetime1">
              <a:rPr lang="en-US" smtClean="0"/>
              <a:t>10/19/2023</a:t>
            </a:fld>
            <a:endParaRPr lang="en-US" dirty="0"/>
          </a:p>
        </p:txBody>
      </p:sp>
      <p:sp>
        <p:nvSpPr>
          <p:cNvPr id="7" name="Slide Number Placeholder 6">
            <a:extLst>
              <a:ext uri="{FF2B5EF4-FFF2-40B4-BE49-F238E27FC236}">
                <a16:creationId xmlns:a16="http://schemas.microsoft.com/office/drawing/2014/main" id="{F31024B1-4166-499A-B251-7C0336B69D53}"/>
              </a:ext>
            </a:extLst>
          </p:cNvPr>
          <p:cNvSpPr>
            <a:spLocks noGrp="1"/>
          </p:cNvSpPr>
          <p:nvPr>
            <p:ph type="sldNum" sz="quarter" idx="12"/>
          </p:nvPr>
        </p:nvSpPr>
        <p:spPr/>
        <p:txBody>
          <a:bodyPr/>
          <a:lstStyle/>
          <a:p>
            <a:fld id="{6113E31D-E2AB-40D1-8B51-AFA5AFEF393A}" type="slidenum">
              <a:rPr lang="en-US" smtClean="0"/>
              <a:t>11</a:t>
            </a:fld>
            <a:endParaRPr lang="en-US" dirty="0"/>
          </a:p>
        </p:txBody>
      </p:sp>
      <p:sp>
        <p:nvSpPr>
          <p:cNvPr id="8" name="Title 7">
            <a:extLst>
              <a:ext uri="{FF2B5EF4-FFF2-40B4-BE49-F238E27FC236}">
                <a16:creationId xmlns:a16="http://schemas.microsoft.com/office/drawing/2014/main" id="{4D7794A3-4D54-71EC-DBBE-A6A789F11AA9}"/>
              </a:ext>
            </a:extLst>
          </p:cNvPr>
          <p:cNvSpPr txBox="1">
            <a:spLocks noGrp="1"/>
          </p:cNvSpPr>
          <p:nvPr>
            <p:ph type="title"/>
          </p:nvPr>
        </p:nvSpPr>
        <p:spPr>
          <a:xfrm>
            <a:off x="1154083" y="629337"/>
            <a:ext cx="10058400" cy="933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cs typeface="Calibri"/>
              </a:rPr>
              <a:t>Opioid-related ER visits also disproportionately high among Black residents</a:t>
            </a:r>
            <a:endParaRPr lang="en-US" sz="3200" b="1" dirty="0"/>
          </a:p>
        </p:txBody>
      </p:sp>
      <p:graphicFrame>
        <p:nvGraphicFramePr>
          <p:cNvPr id="10" name="Chart 9">
            <a:extLst>
              <a:ext uri="{FF2B5EF4-FFF2-40B4-BE49-F238E27FC236}">
                <a16:creationId xmlns:a16="http://schemas.microsoft.com/office/drawing/2014/main" id="{3A7D8868-7368-24C1-1BC7-6399B84A980F}"/>
              </a:ext>
            </a:extLst>
          </p:cNvPr>
          <p:cNvGraphicFramePr>
            <a:graphicFrameLocks/>
          </p:cNvGraphicFramePr>
          <p:nvPr>
            <p:extLst>
              <p:ext uri="{D42A27DB-BD31-4B8C-83A1-F6EECF244321}">
                <p14:modId xmlns:p14="http://schemas.microsoft.com/office/powerpoint/2010/main" val="2223815601"/>
              </p:ext>
            </p:extLst>
          </p:nvPr>
        </p:nvGraphicFramePr>
        <p:xfrm>
          <a:off x="1464464" y="1737795"/>
          <a:ext cx="9748019" cy="4139152"/>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A86805DA-D47C-E8B8-91D0-C020CD8F703D}"/>
              </a:ext>
            </a:extLst>
          </p:cNvPr>
          <p:cNvSpPr txBox="1"/>
          <p:nvPr/>
        </p:nvSpPr>
        <p:spPr>
          <a:xfrm>
            <a:off x="126120" y="5865997"/>
            <a:ext cx="8295220" cy="523220"/>
          </a:xfrm>
          <a:prstGeom prst="rect">
            <a:avLst/>
          </a:prstGeom>
          <a:noFill/>
        </p:spPr>
        <p:txBody>
          <a:bodyPr wrap="none" rtlCol="0">
            <a:spAutoFit/>
          </a:bodyPr>
          <a:lstStyle/>
          <a:p>
            <a:r>
              <a:rPr lang="en-US" sz="1400" dirty="0"/>
              <a:t>Notes: (1) The race/ethnicity coding changed in 2019, so the data shown for race/ethnicity span only two years.</a:t>
            </a:r>
          </a:p>
          <a:p>
            <a:r>
              <a:rPr lang="en-US" sz="1400" dirty="0"/>
              <a:t>(2) Hospital visits of Alameda County residents, no matter where they occurred.</a:t>
            </a:r>
          </a:p>
        </p:txBody>
      </p:sp>
      <p:sp>
        <p:nvSpPr>
          <p:cNvPr id="12" name="TextBox 11">
            <a:extLst>
              <a:ext uri="{FF2B5EF4-FFF2-40B4-BE49-F238E27FC236}">
                <a16:creationId xmlns:a16="http://schemas.microsoft.com/office/drawing/2014/main" id="{1D54F74C-075C-3657-25B3-E590F1E6D122}"/>
              </a:ext>
            </a:extLst>
          </p:cNvPr>
          <p:cNvSpPr txBox="1"/>
          <p:nvPr/>
        </p:nvSpPr>
        <p:spPr>
          <a:xfrm>
            <a:off x="8810917" y="5976754"/>
            <a:ext cx="3314241" cy="307777"/>
          </a:xfrm>
          <a:prstGeom prst="rect">
            <a:avLst/>
          </a:prstGeom>
          <a:noFill/>
        </p:spPr>
        <p:txBody>
          <a:bodyPr wrap="none" rtlCol="0">
            <a:spAutoFit/>
          </a:bodyPr>
          <a:lstStyle/>
          <a:p>
            <a:r>
              <a:rPr lang="en-US" sz="1400" dirty="0"/>
              <a:t>Source: ACPHD CAPE, with data from HCAI.</a:t>
            </a:r>
          </a:p>
        </p:txBody>
      </p:sp>
    </p:spTree>
    <p:extLst>
      <p:ext uri="{BB962C8B-B14F-4D97-AF65-F5344CB8AC3E}">
        <p14:creationId xmlns:p14="http://schemas.microsoft.com/office/powerpoint/2010/main" val="826196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42C939-55F5-4A7B-B402-8EEF06F0C88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379298" y="6541304"/>
            <a:ext cx="2941901" cy="316696"/>
          </a:xfrm>
          <a:prstGeom prst="rect">
            <a:avLst/>
          </a:prstGeom>
        </p:spPr>
      </p:pic>
      <p:pic>
        <p:nvPicPr>
          <p:cNvPr id="5" name="그림 13">
            <a:extLst>
              <a:ext uri="{FF2B5EF4-FFF2-40B4-BE49-F238E27FC236}">
                <a16:creationId xmlns:a16="http://schemas.microsoft.com/office/drawing/2014/main" id="{692C5CD2-B36A-475B-9938-472C7CFE4CFF}"/>
              </a:ext>
            </a:extLst>
          </p:cNvPr>
          <p:cNvPicPr/>
          <p:nvPr/>
        </p:nvPicPr>
        <p:blipFill>
          <a:blip r:embed="rId4">
            <a:extLst>
              <a:ext uri="{28A0092B-C50C-407E-A947-70E740481C1C}">
                <a14:useLocalDpi xmlns:a14="http://schemas.microsoft.com/office/drawing/2010/main" val="0"/>
              </a:ext>
            </a:extLst>
          </a:blip>
          <a:stretch>
            <a:fillRect/>
          </a:stretch>
        </p:blipFill>
        <p:spPr>
          <a:xfrm>
            <a:off x="126120" y="103723"/>
            <a:ext cx="831850" cy="365760"/>
          </a:xfrm>
          <a:prstGeom prst="rect">
            <a:avLst/>
          </a:prstGeom>
        </p:spPr>
      </p:pic>
      <p:sp>
        <p:nvSpPr>
          <p:cNvPr id="6" name="Date Placeholder 5">
            <a:extLst>
              <a:ext uri="{FF2B5EF4-FFF2-40B4-BE49-F238E27FC236}">
                <a16:creationId xmlns:a16="http://schemas.microsoft.com/office/drawing/2014/main" id="{53E1F8E8-E571-4B8D-A465-06A1D679212C}"/>
              </a:ext>
            </a:extLst>
          </p:cNvPr>
          <p:cNvSpPr>
            <a:spLocks noGrp="1"/>
          </p:cNvSpPr>
          <p:nvPr>
            <p:ph type="dt" sz="half" idx="10"/>
          </p:nvPr>
        </p:nvSpPr>
        <p:spPr/>
        <p:txBody>
          <a:bodyPr/>
          <a:lstStyle/>
          <a:p>
            <a:fld id="{2CD05631-9B1D-4EC7-9BA8-3B75387EE87F}" type="datetime1">
              <a:rPr lang="en-US" smtClean="0"/>
              <a:t>10/19/2023</a:t>
            </a:fld>
            <a:endParaRPr lang="en-US" dirty="0"/>
          </a:p>
        </p:txBody>
      </p:sp>
      <p:sp>
        <p:nvSpPr>
          <p:cNvPr id="7" name="Slide Number Placeholder 6">
            <a:extLst>
              <a:ext uri="{FF2B5EF4-FFF2-40B4-BE49-F238E27FC236}">
                <a16:creationId xmlns:a16="http://schemas.microsoft.com/office/drawing/2014/main" id="{F31024B1-4166-499A-B251-7C0336B69D53}"/>
              </a:ext>
            </a:extLst>
          </p:cNvPr>
          <p:cNvSpPr>
            <a:spLocks noGrp="1"/>
          </p:cNvSpPr>
          <p:nvPr>
            <p:ph type="sldNum" sz="quarter" idx="12"/>
          </p:nvPr>
        </p:nvSpPr>
        <p:spPr/>
        <p:txBody>
          <a:bodyPr/>
          <a:lstStyle/>
          <a:p>
            <a:fld id="{6113E31D-E2AB-40D1-8B51-AFA5AFEF393A}" type="slidenum">
              <a:rPr lang="en-US" smtClean="0"/>
              <a:t>12</a:t>
            </a:fld>
            <a:endParaRPr lang="en-US" dirty="0"/>
          </a:p>
        </p:txBody>
      </p:sp>
      <p:sp>
        <p:nvSpPr>
          <p:cNvPr id="8" name="Title 1">
            <a:extLst>
              <a:ext uri="{FF2B5EF4-FFF2-40B4-BE49-F238E27FC236}">
                <a16:creationId xmlns:a16="http://schemas.microsoft.com/office/drawing/2014/main" id="{27B7D0DE-49C8-EB5C-D5CE-E4741CA26C8B}"/>
              </a:ext>
            </a:extLst>
          </p:cNvPr>
          <p:cNvSpPr>
            <a:spLocks noGrp="1"/>
          </p:cNvSpPr>
          <p:nvPr>
            <p:ph type="title"/>
          </p:nvPr>
        </p:nvSpPr>
        <p:spPr>
          <a:xfrm>
            <a:off x="1096963" y="287339"/>
            <a:ext cx="10058400" cy="1239458"/>
          </a:xfrm>
        </p:spPr>
        <p:txBody>
          <a:bodyPr>
            <a:normAutofit/>
          </a:bodyPr>
          <a:lstStyle/>
          <a:p>
            <a:pPr algn="ctr"/>
            <a:r>
              <a:rPr lang="en-US" sz="3600" b="1" dirty="0">
                <a:ea typeface="Calibri"/>
                <a:cs typeface="Calibri"/>
              </a:rPr>
              <a:t>Opioids driving overdose deaths among PEH</a:t>
            </a:r>
          </a:p>
        </p:txBody>
      </p:sp>
      <p:pic>
        <p:nvPicPr>
          <p:cNvPr id="10" name="Picture 4">
            <a:extLst>
              <a:ext uri="{FF2B5EF4-FFF2-40B4-BE49-F238E27FC236}">
                <a16:creationId xmlns:a16="http://schemas.microsoft.com/office/drawing/2014/main" id="{C6C155FA-ABFF-5CCC-90EA-917E0FCCA99A}"/>
              </a:ext>
            </a:extLst>
          </p:cNvPr>
          <p:cNvPicPr>
            <a:picLocks noChangeAspect="1"/>
          </p:cNvPicPr>
          <p:nvPr/>
        </p:nvPicPr>
        <p:blipFill rotWithShape="1">
          <a:blip r:embed="rId5"/>
          <a:srcRect l="1829" t="52833" r="33536" b="2910"/>
          <a:stretch/>
        </p:blipFill>
        <p:spPr>
          <a:xfrm>
            <a:off x="5751601" y="1795244"/>
            <a:ext cx="5548370" cy="3699592"/>
          </a:xfrm>
          <a:prstGeom prst="rect">
            <a:avLst/>
          </a:prstGeom>
        </p:spPr>
      </p:pic>
      <p:sp>
        <p:nvSpPr>
          <p:cNvPr id="11" name="Content Placeholder 2">
            <a:extLst>
              <a:ext uri="{FF2B5EF4-FFF2-40B4-BE49-F238E27FC236}">
                <a16:creationId xmlns:a16="http://schemas.microsoft.com/office/drawing/2014/main" id="{E5B75FE9-E3BC-08AC-14DC-A8C1F57AA251}"/>
              </a:ext>
            </a:extLst>
          </p:cNvPr>
          <p:cNvSpPr>
            <a:spLocks noGrp="1"/>
          </p:cNvSpPr>
          <p:nvPr>
            <p:ph idx="1"/>
          </p:nvPr>
        </p:nvSpPr>
        <p:spPr>
          <a:xfrm>
            <a:off x="825432" y="1878616"/>
            <a:ext cx="5024816" cy="4179684"/>
          </a:xfrm>
        </p:spPr>
        <p:txBody>
          <a:bodyPr vert="horz" lIns="0" tIns="45720" rIns="0" bIns="45720" rtlCol="0" anchor="t">
            <a:normAutofit/>
          </a:bodyPr>
          <a:lstStyle/>
          <a:p>
            <a:pPr>
              <a:buClrTx/>
              <a:buFont typeface="Wingdings" panose="05000000000000000000" pitchFamily="2" charset="2"/>
              <a:buChar char="q"/>
            </a:pPr>
            <a:r>
              <a:rPr lang="en-US" sz="2800" dirty="0"/>
              <a:t>Overdose deaths are increasing each year with People Experiencing homelessness (PEH) accounting for about 30% of all overdose deaths. </a:t>
            </a:r>
          </a:p>
          <a:p>
            <a:pPr>
              <a:buClrTx/>
              <a:buFont typeface="Wingdings" panose="05000000000000000000" pitchFamily="2" charset="2"/>
              <a:buChar char="q"/>
            </a:pPr>
            <a:r>
              <a:rPr lang="en-US" sz="2800" dirty="0">
                <a:cs typeface="Calibri"/>
              </a:rPr>
              <a:t> Polydrug overdoses including opiates have sharply increased between 2020 and 2021.</a:t>
            </a:r>
          </a:p>
        </p:txBody>
      </p:sp>
    </p:spTree>
    <p:extLst>
      <p:ext uri="{BB962C8B-B14F-4D97-AF65-F5344CB8AC3E}">
        <p14:creationId xmlns:p14="http://schemas.microsoft.com/office/powerpoint/2010/main" val="859048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AC80D-3DAD-4AFC-93D8-5259122103BF}"/>
              </a:ext>
            </a:extLst>
          </p:cNvPr>
          <p:cNvSpPr>
            <a:spLocks noGrp="1"/>
          </p:cNvSpPr>
          <p:nvPr>
            <p:ph type="title"/>
          </p:nvPr>
        </p:nvSpPr>
        <p:spPr>
          <a:xfrm>
            <a:off x="1097280" y="745474"/>
            <a:ext cx="10058400" cy="764155"/>
          </a:xfrm>
        </p:spPr>
        <p:txBody>
          <a:bodyPr>
            <a:normAutofit/>
          </a:bodyPr>
          <a:lstStyle/>
          <a:p>
            <a:pPr algn="ctr"/>
            <a:r>
              <a:rPr lang="en-US" sz="3600" b="1" dirty="0"/>
              <a:t>Conclusions from the data</a:t>
            </a:r>
          </a:p>
        </p:txBody>
      </p:sp>
      <p:sp>
        <p:nvSpPr>
          <p:cNvPr id="3" name="Content Placeholder 2">
            <a:extLst>
              <a:ext uri="{FF2B5EF4-FFF2-40B4-BE49-F238E27FC236}">
                <a16:creationId xmlns:a16="http://schemas.microsoft.com/office/drawing/2014/main" id="{1D0E408A-340D-4290-A5C9-30F34ACB26C5}"/>
              </a:ext>
            </a:extLst>
          </p:cNvPr>
          <p:cNvSpPr>
            <a:spLocks noGrp="1"/>
          </p:cNvSpPr>
          <p:nvPr>
            <p:ph idx="1"/>
          </p:nvPr>
        </p:nvSpPr>
        <p:spPr/>
        <p:txBody>
          <a:bodyPr>
            <a:normAutofit lnSpcReduction="10000"/>
          </a:body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333333"/>
                </a:solidFill>
                <a:effectLst/>
                <a:uLnTx/>
                <a:uFillTx/>
                <a:latin typeface="Calibri" panose="020F0502020204030204"/>
                <a:ea typeface="Calibri"/>
                <a:cs typeface="Calibri"/>
              </a:rPr>
              <a:t> Opioid poisoning deaths in Alameda County are continuing to rise</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solidFill>
                <a:srgbClr val="333333"/>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333333"/>
                </a:solidFill>
                <a:effectLst/>
                <a:uLnTx/>
                <a:uFillTx/>
                <a:latin typeface="Calibri" panose="020F0502020204030204"/>
                <a:ea typeface="+mn-lt"/>
                <a:cs typeface="Calibri" panose="020F0502020204030204"/>
              </a:rPr>
              <a:t> Opioids alone and in combination are driving that increase.</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solidFill>
                <a:srgbClr val="333333"/>
              </a:solidFill>
              <a:effectLst/>
              <a:uLnTx/>
              <a:uFillTx/>
              <a:latin typeface="Calibri" panose="020F0502020204030204"/>
              <a:ea typeface="+mn-lt"/>
              <a:cs typeface="Calibri" panose="020F0502020204030204"/>
            </a:endParaRP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333333"/>
                </a:solidFill>
                <a:effectLst/>
                <a:uLnTx/>
                <a:uFillTx/>
                <a:latin typeface="Calibri" panose="020F0502020204030204"/>
                <a:ea typeface="Calibri"/>
                <a:cs typeface="Calibri"/>
              </a:rPr>
              <a:t> Overdose deaths disproportionately impact African Americans, men, and people experiencing homelessness.</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solidFill>
                <a:srgbClr val="333333"/>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333333"/>
                </a:solidFill>
                <a:effectLst/>
                <a:uLnTx/>
                <a:uFillTx/>
                <a:latin typeface="Calibri" panose="020F0502020204030204"/>
                <a:ea typeface="Calibri"/>
                <a:cs typeface="Calibri"/>
              </a:rPr>
              <a:t> People experiencing homelessness account for about 30% of all overdose deaths.</a:t>
            </a:r>
          </a:p>
          <a:p>
            <a:pPr marL="344170" marR="0" lvl="0" indent="-34417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333333"/>
              </a:solidFill>
              <a:effectLst/>
              <a:uLnTx/>
              <a:uFillTx/>
              <a:latin typeface="Calibri" panose="020F0502020204030204"/>
              <a:ea typeface="+mn-ea"/>
              <a:cs typeface="+mn-cs"/>
            </a:endParaRPr>
          </a:p>
          <a:p>
            <a:endParaRPr lang="en-US" dirty="0"/>
          </a:p>
        </p:txBody>
      </p:sp>
      <p:pic>
        <p:nvPicPr>
          <p:cNvPr id="4" name="Picture 3">
            <a:extLst>
              <a:ext uri="{FF2B5EF4-FFF2-40B4-BE49-F238E27FC236}">
                <a16:creationId xmlns:a16="http://schemas.microsoft.com/office/drawing/2014/main" id="{C042C939-55F5-4A7B-B402-8EEF06F0C88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379298" y="6541304"/>
            <a:ext cx="2941901" cy="316696"/>
          </a:xfrm>
          <a:prstGeom prst="rect">
            <a:avLst/>
          </a:prstGeom>
        </p:spPr>
      </p:pic>
      <p:pic>
        <p:nvPicPr>
          <p:cNvPr id="5" name="그림 13">
            <a:extLst>
              <a:ext uri="{FF2B5EF4-FFF2-40B4-BE49-F238E27FC236}">
                <a16:creationId xmlns:a16="http://schemas.microsoft.com/office/drawing/2014/main" id="{692C5CD2-B36A-475B-9938-472C7CFE4CFF}"/>
              </a:ext>
            </a:extLst>
          </p:cNvPr>
          <p:cNvPicPr/>
          <p:nvPr/>
        </p:nvPicPr>
        <p:blipFill>
          <a:blip r:embed="rId4">
            <a:extLst>
              <a:ext uri="{28A0092B-C50C-407E-A947-70E740481C1C}">
                <a14:useLocalDpi xmlns:a14="http://schemas.microsoft.com/office/drawing/2010/main" val="0"/>
              </a:ext>
            </a:extLst>
          </a:blip>
          <a:stretch>
            <a:fillRect/>
          </a:stretch>
        </p:blipFill>
        <p:spPr>
          <a:xfrm>
            <a:off x="126120" y="103723"/>
            <a:ext cx="831850" cy="365760"/>
          </a:xfrm>
          <a:prstGeom prst="rect">
            <a:avLst/>
          </a:prstGeom>
        </p:spPr>
      </p:pic>
      <p:sp>
        <p:nvSpPr>
          <p:cNvPr id="6" name="Date Placeholder 5">
            <a:extLst>
              <a:ext uri="{FF2B5EF4-FFF2-40B4-BE49-F238E27FC236}">
                <a16:creationId xmlns:a16="http://schemas.microsoft.com/office/drawing/2014/main" id="{53E1F8E8-E571-4B8D-A465-06A1D679212C}"/>
              </a:ext>
            </a:extLst>
          </p:cNvPr>
          <p:cNvSpPr>
            <a:spLocks noGrp="1"/>
          </p:cNvSpPr>
          <p:nvPr>
            <p:ph type="dt" sz="half" idx="10"/>
          </p:nvPr>
        </p:nvSpPr>
        <p:spPr/>
        <p:txBody>
          <a:bodyPr/>
          <a:lstStyle/>
          <a:p>
            <a:fld id="{2CD05631-9B1D-4EC7-9BA8-3B75387EE87F}" type="datetime1">
              <a:rPr lang="en-US" smtClean="0"/>
              <a:t>10/19/2023</a:t>
            </a:fld>
            <a:endParaRPr lang="en-US" dirty="0"/>
          </a:p>
        </p:txBody>
      </p:sp>
      <p:sp>
        <p:nvSpPr>
          <p:cNvPr id="7" name="Slide Number Placeholder 6">
            <a:extLst>
              <a:ext uri="{FF2B5EF4-FFF2-40B4-BE49-F238E27FC236}">
                <a16:creationId xmlns:a16="http://schemas.microsoft.com/office/drawing/2014/main" id="{F31024B1-4166-499A-B251-7C0336B69D53}"/>
              </a:ext>
            </a:extLst>
          </p:cNvPr>
          <p:cNvSpPr>
            <a:spLocks noGrp="1"/>
          </p:cNvSpPr>
          <p:nvPr>
            <p:ph type="sldNum" sz="quarter" idx="12"/>
          </p:nvPr>
        </p:nvSpPr>
        <p:spPr/>
        <p:txBody>
          <a:bodyPr/>
          <a:lstStyle/>
          <a:p>
            <a:fld id="{6113E31D-E2AB-40D1-8B51-AFA5AFEF393A}" type="slidenum">
              <a:rPr lang="en-US" smtClean="0"/>
              <a:t>13</a:t>
            </a:fld>
            <a:endParaRPr lang="en-US" dirty="0"/>
          </a:p>
        </p:txBody>
      </p:sp>
    </p:spTree>
    <p:extLst>
      <p:ext uri="{BB962C8B-B14F-4D97-AF65-F5344CB8AC3E}">
        <p14:creationId xmlns:p14="http://schemas.microsoft.com/office/powerpoint/2010/main" val="1862521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36">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9" name="Rectangle 38">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D2F4AE5-AB8E-B9E8-533E-A3C426E04DCA}"/>
              </a:ext>
            </a:extLst>
          </p:cNvPr>
          <p:cNvSpPr>
            <a:spLocks noGrp="1"/>
          </p:cNvSpPr>
          <p:nvPr>
            <p:ph type="title"/>
          </p:nvPr>
        </p:nvSpPr>
        <p:spPr>
          <a:xfrm>
            <a:off x="352649" y="1270179"/>
            <a:ext cx="10058400" cy="3124769"/>
          </a:xfrm>
        </p:spPr>
        <p:txBody>
          <a:bodyPr vert="horz" lIns="91440" tIns="45720" rIns="91440" bIns="45720" rtlCol="0" anchor="b">
            <a:normAutofit/>
          </a:bodyPr>
          <a:lstStyle/>
          <a:p>
            <a:r>
              <a:rPr lang="en-US" b="1" dirty="0">
                <a:solidFill>
                  <a:schemeClr val="tx1">
                    <a:lumMod val="85000"/>
                    <a:lumOff val="15000"/>
                  </a:schemeClr>
                </a:solidFill>
              </a:rPr>
              <a:t>Overview of Approach</a:t>
            </a:r>
          </a:p>
        </p:txBody>
      </p:sp>
      <p:sp>
        <p:nvSpPr>
          <p:cNvPr id="41" name="Rectangle 40">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a:extLst>
              <a:ext uri="{FF2B5EF4-FFF2-40B4-BE49-F238E27FC236}">
                <a16:creationId xmlns:a16="http://schemas.microsoft.com/office/drawing/2014/main" id="{FA073FB4-D0E2-6D43-56C3-8BA6391CEC0A}"/>
              </a:ext>
            </a:extLst>
          </p:cNvPr>
          <p:cNvSpPr>
            <a:spLocks noGrp="1"/>
          </p:cNvSpPr>
          <p:nvPr>
            <p:ph type="dt" sz="half" idx="10"/>
          </p:nvPr>
        </p:nvSpPr>
        <p:spPr>
          <a:xfrm>
            <a:off x="1097280" y="6459785"/>
            <a:ext cx="2472271"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CBF3BE4E-0E11-4B35-9BAE-B446DE096934}"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10/19/2023</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58F83EDC-C0DD-A5B4-ED87-436C38418B57}"/>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113E31D-E2AB-40D1-8B51-AFA5AFEF393A}" type="slidenum">
              <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14</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C7988C4-3F7E-314B-9D1E-C76ADA25498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445973" y="6436522"/>
            <a:ext cx="2941901" cy="316696"/>
          </a:xfrm>
          <a:prstGeom prst="rect">
            <a:avLst/>
          </a:prstGeom>
        </p:spPr>
      </p:pic>
      <p:pic>
        <p:nvPicPr>
          <p:cNvPr id="6" name="그림 13">
            <a:extLst>
              <a:ext uri="{FF2B5EF4-FFF2-40B4-BE49-F238E27FC236}">
                <a16:creationId xmlns:a16="http://schemas.microsoft.com/office/drawing/2014/main" id="{EF79818B-8EB6-DC63-ECAC-88EA3D5CB94A}"/>
              </a:ext>
            </a:extLst>
          </p:cNvPr>
          <p:cNvPicPr/>
          <p:nvPr/>
        </p:nvPicPr>
        <p:blipFill>
          <a:blip r:embed="rId5">
            <a:extLst>
              <a:ext uri="{28A0092B-C50C-407E-A947-70E740481C1C}">
                <a14:useLocalDpi xmlns:a14="http://schemas.microsoft.com/office/drawing/2010/main" val="0"/>
              </a:ext>
            </a:extLst>
          </a:blip>
          <a:stretch>
            <a:fillRect/>
          </a:stretch>
        </p:blipFill>
        <p:spPr>
          <a:xfrm>
            <a:off x="436862" y="393191"/>
            <a:ext cx="831850" cy="365760"/>
          </a:xfrm>
          <a:prstGeom prst="rect">
            <a:avLst/>
          </a:prstGeom>
        </p:spPr>
      </p:pic>
    </p:spTree>
    <p:extLst>
      <p:ext uri="{BB962C8B-B14F-4D97-AF65-F5344CB8AC3E}">
        <p14:creationId xmlns:p14="http://schemas.microsoft.com/office/powerpoint/2010/main" val="1248616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F7EEF-F271-7391-B27E-56CA0F52AC28}"/>
              </a:ext>
            </a:extLst>
          </p:cNvPr>
          <p:cNvSpPr>
            <a:spLocks noGrp="1"/>
          </p:cNvSpPr>
          <p:nvPr>
            <p:ph type="title"/>
          </p:nvPr>
        </p:nvSpPr>
        <p:spPr>
          <a:xfrm>
            <a:off x="1325880" y="229453"/>
            <a:ext cx="10058400" cy="1450757"/>
          </a:xfrm>
        </p:spPr>
        <p:txBody>
          <a:bodyPr>
            <a:normAutofit/>
          </a:bodyPr>
          <a:lstStyle/>
          <a:p>
            <a:pPr algn="ctr"/>
            <a:r>
              <a:rPr lang="en-US" sz="4400" b="1" dirty="0"/>
              <a:t>Evidence-based interventions to reduce opioid overdose deaths</a:t>
            </a:r>
          </a:p>
        </p:txBody>
      </p:sp>
      <p:pic>
        <p:nvPicPr>
          <p:cNvPr id="1026" name="Picture 2">
            <a:extLst>
              <a:ext uri="{FF2B5EF4-FFF2-40B4-BE49-F238E27FC236}">
                <a16:creationId xmlns:a16="http://schemas.microsoft.com/office/drawing/2014/main" id="{854A8F70-45F7-4CC3-2B1F-89A7846C66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634" y="2042917"/>
            <a:ext cx="3767203" cy="3724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088E720-8752-1254-0863-A5268C7DF43B}"/>
              </a:ext>
            </a:extLst>
          </p:cNvPr>
          <p:cNvSpPr txBox="1"/>
          <p:nvPr/>
        </p:nvSpPr>
        <p:spPr>
          <a:xfrm>
            <a:off x="4902381" y="1737360"/>
            <a:ext cx="6705599" cy="4401205"/>
          </a:xfrm>
          <a:prstGeom prst="rect">
            <a:avLst/>
          </a:prstGeom>
          <a:noFill/>
        </p:spPr>
        <p:txBody>
          <a:bodyPr wrap="square" rtlCol="0">
            <a:spAutoFit/>
          </a:bodyPr>
          <a:lstStyle/>
          <a:p>
            <a:pPr marL="342900" indent="-342900" algn="l">
              <a:buClr>
                <a:schemeClr val="accent1"/>
              </a:buClr>
              <a:buFont typeface="Wingdings" panose="05000000000000000000" pitchFamily="2" charset="2"/>
              <a:buChar char="§"/>
            </a:pPr>
            <a:r>
              <a:rPr lang="en-US" sz="2000" dirty="0"/>
              <a:t>Targeted Naloxone distribution e.g., transitional housing, treatment centers, and in criminal justice settings </a:t>
            </a:r>
          </a:p>
          <a:p>
            <a:pPr marL="342900" indent="-342900" algn="l">
              <a:buClr>
                <a:schemeClr val="accent1"/>
              </a:buClr>
              <a:buFont typeface="Wingdings" panose="05000000000000000000" pitchFamily="2" charset="2"/>
              <a:buChar char="§"/>
            </a:pPr>
            <a:r>
              <a:rPr lang="en-US" sz="2000" dirty="0"/>
              <a:t>Medication-Assisted Treatment (MAT)  </a:t>
            </a:r>
          </a:p>
          <a:p>
            <a:pPr marL="342900" indent="-342900" algn="l">
              <a:buClr>
                <a:schemeClr val="accent1"/>
              </a:buClr>
              <a:buFont typeface="Wingdings" panose="05000000000000000000" pitchFamily="2" charset="2"/>
              <a:buChar char="§"/>
            </a:pPr>
            <a:r>
              <a:rPr lang="en-US" sz="2000" dirty="0"/>
              <a:t>Healthcare provider education on screening for and diagnosing Substance Use Disorder and connecting people to treatment. </a:t>
            </a:r>
          </a:p>
          <a:p>
            <a:pPr marL="342900" indent="-342900" algn="l">
              <a:buClr>
                <a:schemeClr val="accent1"/>
              </a:buClr>
              <a:buFont typeface="Wingdings" panose="05000000000000000000" pitchFamily="2" charset="2"/>
              <a:buChar char="§"/>
            </a:pPr>
            <a:r>
              <a:rPr lang="en-US" sz="2000" dirty="0"/>
              <a:t>Eliminating insurance barriers for medications for opioid use disorder  </a:t>
            </a:r>
          </a:p>
          <a:p>
            <a:pPr marL="342900" indent="-342900" algn="l">
              <a:buClr>
                <a:schemeClr val="accent1"/>
              </a:buClr>
              <a:buFont typeface="Wingdings" panose="05000000000000000000" pitchFamily="2" charset="2"/>
              <a:buChar char="§"/>
            </a:pPr>
            <a:r>
              <a:rPr lang="en-US" sz="2000" dirty="0"/>
              <a:t>Screening for fentanyl in routine lab tests  </a:t>
            </a:r>
          </a:p>
          <a:p>
            <a:pPr marL="342900" indent="-342900" algn="l">
              <a:buClr>
                <a:schemeClr val="accent1"/>
              </a:buClr>
              <a:buFont typeface="Wingdings" panose="05000000000000000000" pitchFamily="2" charset="2"/>
              <a:buChar char="§"/>
            </a:pPr>
            <a:r>
              <a:rPr lang="en-US" sz="2000" dirty="0"/>
              <a:t>911 ‘Good Samaritan’ laws  </a:t>
            </a:r>
          </a:p>
          <a:p>
            <a:pPr marL="342900" indent="-342900" algn="l">
              <a:buClr>
                <a:schemeClr val="accent1"/>
              </a:buClr>
              <a:buFont typeface="Wingdings" panose="05000000000000000000" pitchFamily="2" charset="2"/>
              <a:buChar char="§"/>
            </a:pPr>
            <a:r>
              <a:rPr lang="en-US" sz="2000" dirty="0"/>
              <a:t>MAT in criminal justice settings and on release  </a:t>
            </a:r>
          </a:p>
          <a:p>
            <a:pPr marL="342900" indent="-342900" algn="l">
              <a:buClr>
                <a:schemeClr val="accent1"/>
              </a:buClr>
              <a:buFont typeface="Wingdings" panose="05000000000000000000" pitchFamily="2" charset="2"/>
              <a:buChar char="§"/>
            </a:pPr>
            <a:r>
              <a:rPr lang="en-US" sz="2000" dirty="0"/>
              <a:t>Starting suboxone/buprenorphine-based MAT in Emergency Departments  </a:t>
            </a:r>
          </a:p>
          <a:p>
            <a:pPr marL="342900" indent="-342900" algn="l">
              <a:buClr>
                <a:schemeClr val="accent1"/>
              </a:buClr>
              <a:buFont typeface="Wingdings" panose="05000000000000000000" pitchFamily="2" charset="2"/>
              <a:buChar char="§"/>
            </a:pPr>
            <a:r>
              <a:rPr lang="en-US" sz="2000" dirty="0"/>
              <a:t>Syringe services programs </a:t>
            </a:r>
          </a:p>
        </p:txBody>
      </p:sp>
    </p:spTree>
    <p:extLst>
      <p:ext uri="{BB962C8B-B14F-4D97-AF65-F5344CB8AC3E}">
        <p14:creationId xmlns:p14="http://schemas.microsoft.com/office/powerpoint/2010/main" val="4108117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A073FB4-D0E2-6D43-56C3-8BA6391CEC0A}"/>
              </a:ext>
            </a:extLst>
          </p:cNvPr>
          <p:cNvSpPr>
            <a:spLocks noGrp="1"/>
          </p:cNvSpPr>
          <p:nvPr>
            <p:ph type="dt" sz="half" idx="10"/>
          </p:nvPr>
        </p:nvSpPr>
        <p:spPr>
          <a:xfrm>
            <a:off x="1097280" y="6459785"/>
            <a:ext cx="2472271" cy="365125"/>
          </a:xfrm>
        </p:spPr>
        <p:txBody>
          <a:bodyPr vert="horz" lIns="91440" tIns="45720" rIns="91440" bIns="45720" rtlCol="0" anchor="ctr">
            <a:normAutofit/>
          </a:bodyPr>
          <a:lstStyle/>
          <a:p>
            <a:pPr>
              <a:spcAft>
                <a:spcPts val="600"/>
              </a:spcAft>
            </a:pPr>
            <a:fld id="{CBF3BE4E-0E11-4B35-9BAE-B446DE096934}" type="datetime1">
              <a:rPr lang="en-US" smtClean="0"/>
              <a:pPr>
                <a:spcAft>
                  <a:spcPts val="600"/>
                </a:spcAft>
              </a:pPr>
              <a:t>10/19/2023</a:t>
            </a:fld>
            <a:endParaRPr lang="en-US"/>
          </a:p>
        </p:txBody>
      </p:sp>
      <p:sp>
        <p:nvSpPr>
          <p:cNvPr id="5" name="Slide Number Placeholder 4">
            <a:extLst>
              <a:ext uri="{FF2B5EF4-FFF2-40B4-BE49-F238E27FC236}">
                <a16:creationId xmlns:a16="http://schemas.microsoft.com/office/drawing/2014/main" id="{58F83EDC-C0DD-A5B4-ED87-436C38418B57}"/>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6113E31D-E2AB-40D1-8B51-AFA5AFEF393A}" type="slidenum">
              <a:rPr lang="en-US"/>
              <a:pPr>
                <a:spcAft>
                  <a:spcPts val="600"/>
                </a:spcAft>
              </a:pPr>
              <a:t>16</a:t>
            </a:fld>
            <a:endParaRPr lang="en-US"/>
          </a:p>
        </p:txBody>
      </p:sp>
      <p:pic>
        <p:nvPicPr>
          <p:cNvPr id="3" name="Picture 2">
            <a:extLst>
              <a:ext uri="{FF2B5EF4-FFF2-40B4-BE49-F238E27FC236}">
                <a16:creationId xmlns:a16="http://schemas.microsoft.com/office/drawing/2014/main" id="{EC7988C4-3F7E-314B-9D1E-C76ADA25498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438310" y="6508214"/>
            <a:ext cx="2941901" cy="316696"/>
          </a:xfrm>
          <a:prstGeom prst="rect">
            <a:avLst/>
          </a:prstGeom>
        </p:spPr>
      </p:pic>
      <p:pic>
        <p:nvPicPr>
          <p:cNvPr id="6" name="그림 13">
            <a:extLst>
              <a:ext uri="{FF2B5EF4-FFF2-40B4-BE49-F238E27FC236}">
                <a16:creationId xmlns:a16="http://schemas.microsoft.com/office/drawing/2014/main" id="{EF79818B-8EB6-DC63-ECAC-88EA3D5CB94A}"/>
              </a:ext>
            </a:extLst>
          </p:cNvPr>
          <p:cNvPicPr/>
          <p:nvPr/>
        </p:nvPicPr>
        <p:blipFill>
          <a:blip r:embed="rId5">
            <a:extLst>
              <a:ext uri="{28A0092B-C50C-407E-A947-70E740481C1C}">
                <a14:useLocalDpi xmlns:a14="http://schemas.microsoft.com/office/drawing/2010/main" val="0"/>
              </a:ext>
            </a:extLst>
          </a:blip>
          <a:stretch>
            <a:fillRect/>
          </a:stretch>
        </p:blipFill>
        <p:spPr>
          <a:xfrm>
            <a:off x="436862" y="393191"/>
            <a:ext cx="831850" cy="365760"/>
          </a:xfrm>
          <a:prstGeom prst="rect">
            <a:avLst/>
          </a:prstGeom>
        </p:spPr>
      </p:pic>
      <p:sp>
        <p:nvSpPr>
          <p:cNvPr id="8" name="TextBox 7">
            <a:extLst>
              <a:ext uri="{FF2B5EF4-FFF2-40B4-BE49-F238E27FC236}">
                <a16:creationId xmlns:a16="http://schemas.microsoft.com/office/drawing/2014/main" id="{BFD73767-5F86-411B-A4D6-9F2148AFC49D}"/>
              </a:ext>
            </a:extLst>
          </p:cNvPr>
          <p:cNvSpPr txBox="1"/>
          <p:nvPr/>
        </p:nvSpPr>
        <p:spPr>
          <a:xfrm>
            <a:off x="3033557" y="799259"/>
            <a:ext cx="6265498" cy="622478"/>
          </a:xfrm>
          <a:prstGeom prst="rect">
            <a:avLst/>
          </a:prstGeom>
          <a:noFill/>
        </p:spPr>
        <p:txBody>
          <a:bodyPr wrap="none" rtlCol="0" anchor="b">
            <a:spAutoFit/>
          </a:bodyPr>
          <a:lstStyle/>
          <a:p>
            <a:pPr algn="ctr">
              <a:lnSpc>
                <a:spcPts val="4440"/>
              </a:lnSpc>
            </a:pPr>
            <a:r>
              <a:rPr lang="en-US" sz="3200" b="1" spc="-145" dirty="0">
                <a:latin typeface="Source Sans Pro" panose="020B0503030403020204" pitchFamily="34" charset="0"/>
                <a:ea typeface="Source Sans Pro" panose="020B0503030403020204" pitchFamily="34" charset="0"/>
              </a:rPr>
              <a:t>Opioid Overdose Intervention Points</a:t>
            </a:r>
          </a:p>
        </p:txBody>
      </p:sp>
      <p:sp>
        <p:nvSpPr>
          <p:cNvPr id="10" name="TextBox 9">
            <a:extLst>
              <a:ext uri="{FF2B5EF4-FFF2-40B4-BE49-F238E27FC236}">
                <a16:creationId xmlns:a16="http://schemas.microsoft.com/office/drawing/2014/main" id="{7BD03C23-D725-423C-BDD0-C892DF2A768C}"/>
              </a:ext>
            </a:extLst>
          </p:cNvPr>
          <p:cNvSpPr txBox="1"/>
          <p:nvPr/>
        </p:nvSpPr>
        <p:spPr>
          <a:xfrm>
            <a:off x="1314094" y="1805198"/>
            <a:ext cx="2902718" cy="364074"/>
          </a:xfrm>
          <a:prstGeom prst="rect">
            <a:avLst/>
          </a:prstGeom>
          <a:noFill/>
        </p:spPr>
        <p:txBody>
          <a:bodyPr wrap="none" rtlCol="0" anchor="b">
            <a:spAutoFit/>
          </a:bodyPr>
          <a:lstStyle/>
          <a:p>
            <a:pPr algn="r">
              <a:lnSpc>
                <a:spcPts val="2160"/>
              </a:lnSpc>
            </a:pPr>
            <a:r>
              <a:rPr lang="en-US" b="1" spc="-15" dirty="0">
                <a:solidFill>
                  <a:srgbClr val="C00000"/>
                </a:solidFill>
                <a:latin typeface="Source Sans Pro" panose="020B0503030403020204" pitchFamily="34" charset="0"/>
                <a:ea typeface="Source Sans Pro" panose="020B0503030403020204" pitchFamily="34" charset="0"/>
              </a:rPr>
              <a:t>REDUCE OPIOID EXPOSURE</a:t>
            </a:r>
          </a:p>
        </p:txBody>
      </p:sp>
      <p:sp>
        <p:nvSpPr>
          <p:cNvPr id="11" name="TextBox 10">
            <a:extLst>
              <a:ext uri="{FF2B5EF4-FFF2-40B4-BE49-F238E27FC236}">
                <a16:creationId xmlns:a16="http://schemas.microsoft.com/office/drawing/2014/main" id="{A800EC89-B29E-4BA3-831C-18F51035D7C1}"/>
              </a:ext>
            </a:extLst>
          </p:cNvPr>
          <p:cNvSpPr txBox="1"/>
          <p:nvPr/>
        </p:nvSpPr>
        <p:spPr>
          <a:xfrm>
            <a:off x="1617452" y="2191207"/>
            <a:ext cx="3014316" cy="787267"/>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n-US" sz="1600" spc="-15" dirty="0">
                <a:latin typeface="Source Sans Pro" panose="020B0503030403020204" pitchFamily="34" charset="0"/>
                <a:ea typeface="Source Sans Pro" panose="020B0503030403020204" pitchFamily="34" charset="0"/>
              </a:rPr>
              <a:t>Public education</a:t>
            </a:r>
          </a:p>
          <a:p>
            <a:pPr marL="285750" indent="-285750">
              <a:lnSpc>
                <a:spcPts val="1800"/>
              </a:lnSpc>
              <a:buFont typeface="Arial" panose="020B0604020202020204" pitchFamily="34" charset="0"/>
              <a:buChar char="•"/>
            </a:pPr>
            <a:r>
              <a:rPr lang="en-US" sz="1600" spc="-15" dirty="0">
                <a:latin typeface="Source Sans Pro" panose="020B0503030403020204" pitchFamily="34" charset="0"/>
                <a:ea typeface="Source Sans Pro" panose="020B0503030403020204" pitchFamily="34" charset="0"/>
              </a:rPr>
              <a:t>Collect unwanted meds</a:t>
            </a:r>
          </a:p>
          <a:p>
            <a:pPr marL="285750" indent="-285750">
              <a:lnSpc>
                <a:spcPts val="1800"/>
              </a:lnSpc>
              <a:buFont typeface="Arial" panose="020B0604020202020204" pitchFamily="34" charset="0"/>
              <a:buChar char="•"/>
            </a:pPr>
            <a:r>
              <a:rPr lang="en-US" sz="1600" spc="-15" dirty="0">
                <a:latin typeface="Source Sans Pro" panose="020B0503030403020204" pitchFamily="34" charset="0"/>
                <a:ea typeface="Source Sans Pro" panose="020B0503030403020204" pitchFamily="34" charset="0"/>
              </a:rPr>
              <a:t>Stigma reduction</a:t>
            </a:r>
          </a:p>
        </p:txBody>
      </p:sp>
      <p:sp>
        <p:nvSpPr>
          <p:cNvPr id="12" name="Freeform 26">
            <a:extLst>
              <a:ext uri="{FF2B5EF4-FFF2-40B4-BE49-F238E27FC236}">
                <a16:creationId xmlns:a16="http://schemas.microsoft.com/office/drawing/2014/main" id="{1316DD59-ECC1-443F-B41C-2FC62B036328}"/>
              </a:ext>
            </a:extLst>
          </p:cNvPr>
          <p:cNvSpPr>
            <a:spLocks noChangeArrowheads="1"/>
          </p:cNvSpPr>
          <p:nvPr/>
        </p:nvSpPr>
        <p:spPr bwMode="auto">
          <a:xfrm>
            <a:off x="3198283" y="3037298"/>
            <a:ext cx="45719" cy="787267"/>
          </a:xfrm>
          <a:custGeom>
            <a:avLst/>
            <a:gdLst>
              <a:gd name="connsiteX0" fmla="*/ 31694 w 64655"/>
              <a:gd name="connsiteY0" fmla="*/ 1214095 h 1355665"/>
              <a:gd name="connsiteX1" fmla="*/ 64655 w 64655"/>
              <a:gd name="connsiteY1" fmla="*/ 1245696 h 1355665"/>
              <a:gd name="connsiteX2" fmla="*/ 64655 w 64655"/>
              <a:gd name="connsiteY2" fmla="*/ 1322801 h 1355665"/>
              <a:gd name="connsiteX3" fmla="*/ 31694 w 64655"/>
              <a:gd name="connsiteY3" fmla="*/ 1355665 h 1355665"/>
              <a:gd name="connsiteX4" fmla="*/ 0 w 64655"/>
              <a:gd name="connsiteY4" fmla="*/ 1322801 h 1355665"/>
              <a:gd name="connsiteX5" fmla="*/ 0 w 64655"/>
              <a:gd name="connsiteY5" fmla="*/ 1245696 h 1355665"/>
              <a:gd name="connsiteX6" fmla="*/ 31694 w 64655"/>
              <a:gd name="connsiteY6" fmla="*/ 1214095 h 1355665"/>
              <a:gd name="connsiteX7" fmla="*/ 31694 w 64655"/>
              <a:gd name="connsiteY7" fmla="*/ 888615 h 1355665"/>
              <a:gd name="connsiteX8" fmla="*/ 64655 w 64655"/>
              <a:gd name="connsiteY8" fmla="*/ 919740 h 1355665"/>
              <a:gd name="connsiteX9" fmla="*/ 64655 w 64655"/>
              <a:gd name="connsiteY9" fmla="*/ 1081592 h 1355665"/>
              <a:gd name="connsiteX10" fmla="*/ 31694 w 64655"/>
              <a:gd name="connsiteY10" fmla="*/ 1113962 h 1355665"/>
              <a:gd name="connsiteX11" fmla="*/ 0 w 64655"/>
              <a:gd name="connsiteY11" fmla="*/ 1081592 h 1355665"/>
              <a:gd name="connsiteX12" fmla="*/ 0 w 64655"/>
              <a:gd name="connsiteY12" fmla="*/ 919740 h 1355665"/>
              <a:gd name="connsiteX13" fmla="*/ 31694 w 64655"/>
              <a:gd name="connsiteY13" fmla="*/ 888615 h 1355665"/>
              <a:gd name="connsiteX14" fmla="*/ 31694 w 64655"/>
              <a:gd name="connsiteY14" fmla="*/ 561177 h 1355665"/>
              <a:gd name="connsiteX15" fmla="*/ 64655 w 64655"/>
              <a:gd name="connsiteY15" fmla="*/ 593547 h 1355665"/>
              <a:gd name="connsiteX16" fmla="*/ 64655 w 64655"/>
              <a:gd name="connsiteY16" fmla="*/ 756644 h 1355665"/>
              <a:gd name="connsiteX17" fmla="*/ 31694 w 64655"/>
              <a:gd name="connsiteY17" fmla="*/ 787769 h 1355665"/>
              <a:gd name="connsiteX18" fmla="*/ 0 w 64655"/>
              <a:gd name="connsiteY18" fmla="*/ 756644 h 1355665"/>
              <a:gd name="connsiteX19" fmla="*/ 0 w 64655"/>
              <a:gd name="connsiteY19" fmla="*/ 593547 h 1355665"/>
              <a:gd name="connsiteX20" fmla="*/ 31694 w 64655"/>
              <a:gd name="connsiteY20" fmla="*/ 561177 h 1355665"/>
              <a:gd name="connsiteX21" fmla="*/ 31694 w 64655"/>
              <a:gd name="connsiteY21" fmla="*/ 236228 h 1355665"/>
              <a:gd name="connsiteX22" fmla="*/ 64655 w 64655"/>
              <a:gd name="connsiteY22" fmla="*/ 267354 h 1355665"/>
              <a:gd name="connsiteX23" fmla="*/ 64655 w 64655"/>
              <a:gd name="connsiteY23" fmla="*/ 430450 h 1355665"/>
              <a:gd name="connsiteX24" fmla="*/ 31694 w 64655"/>
              <a:gd name="connsiteY24" fmla="*/ 462821 h 1355665"/>
              <a:gd name="connsiteX25" fmla="*/ 0 w 64655"/>
              <a:gd name="connsiteY25" fmla="*/ 430450 h 1355665"/>
              <a:gd name="connsiteX26" fmla="*/ 0 w 64655"/>
              <a:gd name="connsiteY26" fmla="*/ 267354 h 1355665"/>
              <a:gd name="connsiteX27" fmla="*/ 31694 w 64655"/>
              <a:gd name="connsiteY27" fmla="*/ 236228 h 1355665"/>
              <a:gd name="connsiteX28" fmla="*/ 31694 w 64655"/>
              <a:gd name="connsiteY28" fmla="*/ 0 h 1355665"/>
              <a:gd name="connsiteX29" fmla="*/ 64655 w 64655"/>
              <a:gd name="connsiteY29" fmla="*/ 30657 h 1355665"/>
              <a:gd name="connsiteX30" fmla="*/ 64655 w 64655"/>
              <a:gd name="connsiteY30" fmla="*/ 105459 h 1355665"/>
              <a:gd name="connsiteX31" fmla="*/ 31694 w 64655"/>
              <a:gd name="connsiteY31" fmla="*/ 136116 h 1355665"/>
              <a:gd name="connsiteX32" fmla="*/ 0 w 64655"/>
              <a:gd name="connsiteY32" fmla="*/ 105459 h 1355665"/>
              <a:gd name="connsiteX33" fmla="*/ 0 w 64655"/>
              <a:gd name="connsiteY33" fmla="*/ 30657 h 1355665"/>
              <a:gd name="connsiteX34" fmla="*/ 31694 w 64655"/>
              <a:gd name="connsiteY34" fmla="*/ 0 h 135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655" h="1355665">
                <a:moveTo>
                  <a:pt x="31694" y="1214095"/>
                </a:moveTo>
                <a:cubicBezTo>
                  <a:pt x="49442" y="1214095"/>
                  <a:pt x="64655" y="1227999"/>
                  <a:pt x="64655" y="1245696"/>
                </a:cubicBezTo>
                <a:lnTo>
                  <a:pt x="64655" y="1322801"/>
                </a:lnTo>
                <a:cubicBezTo>
                  <a:pt x="64655" y="1340497"/>
                  <a:pt x="49442" y="1355665"/>
                  <a:pt x="31694" y="1355665"/>
                </a:cubicBezTo>
                <a:cubicBezTo>
                  <a:pt x="13945" y="1355665"/>
                  <a:pt x="0" y="1340497"/>
                  <a:pt x="0" y="1322801"/>
                </a:cubicBezTo>
                <a:lnTo>
                  <a:pt x="0" y="1245696"/>
                </a:lnTo>
                <a:cubicBezTo>
                  <a:pt x="0" y="1227999"/>
                  <a:pt x="13945" y="1214095"/>
                  <a:pt x="31694" y="1214095"/>
                </a:cubicBezTo>
                <a:close/>
                <a:moveTo>
                  <a:pt x="31694" y="888615"/>
                </a:moveTo>
                <a:cubicBezTo>
                  <a:pt x="49442" y="888615"/>
                  <a:pt x="64655" y="902310"/>
                  <a:pt x="64655" y="919740"/>
                </a:cubicBezTo>
                <a:lnTo>
                  <a:pt x="64655" y="1081592"/>
                </a:lnTo>
                <a:cubicBezTo>
                  <a:pt x="64655" y="1099022"/>
                  <a:pt x="49442" y="1113962"/>
                  <a:pt x="31694" y="1113962"/>
                </a:cubicBezTo>
                <a:cubicBezTo>
                  <a:pt x="13945" y="1113962"/>
                  <a:pt x="0" y="1099022"/>
                  <a:pt x="0" y="1081592"/>
                </a:cubicBezTo>
                <a:lnTo>
                  <a:pt x="0" y="919740"/>
                </a:lnTo>
                <a:cubicBezTo>
                  <a:pt x="0" y="902310"/>
                  <a:pt x="13945" y="888615"/>
                  <a:pt x="31694" y="888615"/>
                </a:cubicBezTo>
                <a:close/>
                <a:moveTo>
                  <a:pt x="31694" y="561177"/>
                </a:moveTo>
                <a:cubicBezTo>
                  <a:pt x="49442" y="561177"/>
                  <a:pt x="64655" y="576117"/>
                  <a:pt x="64655" y="593547"/>
                </a:cubicBezTo>
                <a:lnTo>
                  <a:pt x="64655" y="756644"/>
                </a:lnTo>
                <a:cubicBezTo>
                  <a:pt x="64655" y="774074"/>
                  <a:pt x="49442" y="787769"/>
                  <a:pt x="31694" y="787769"/>
                </a:cubicBezTo>
                <a:cubicBezTo>
                  <a:pt x="13945" y="787769"/>
                  <a:pt x="0" y="774074"/>
                  <a:pt x="0" y="756644"/>
                </a:cubicBezTo>
                <a:lnTo>
                  <a:pt x="0" y="593547"/>
                </a:lnTo>
                <a:cubicBezTo>
                  <a:pt x="0" y="576117"/>
                  <a:pt x="13945" y="561177"/>
                  <a:pt x="31694" y="561177"/>
                </a:cubicBezTo>
                <a:close/>
                <a:moveTo>
                  <a:pt x="31694" y="236228"/>
                </a:moveTo>
                <a:cubicBezTo>
                  <a:pt x="49442" y="236228"/>
                  <a:pt x="64655" y="249923"/>
                  <a:pt x="64655" y="267354"/>
                </a:cubicBezTo>
                <a:lnTo>
                  <a:pt x="64655" y="430450"/>
                </a:lnTo>
                <a:cubicBezTo>
                  <a:pt x="64655" y="447880"/>
                  <a:pt x="49442" y="462821"/>
                  <a:pt x="31694" y="462821"/>
                </a:cubicBezTo>
                <a:cubicBezTo>
                  <a:pt x="13945" y="462821"/>
                  <a:pt x="0" y="447880"/>
                  <a:pt x="0" y="430450"/>
                </a:cubicBezTo>
                <a:lnTo>
                  <a:pt x="0" y="267354"/>
                </a:lnTo>
                <a:cubicBezTo>
                  <a:pt x="0" y="249923"/>
                  <a:pt x="13945" y="236228"/>
                  <a:pt x="31694" y="236228"/>
                </a:cubicBezTo>
                <a:close/>
                <a:moveTo>
                  <a:pt x="31694" y="0"/>
                </a:moveTo>
                <a:cubicBezTo>
                  <a:pt x="49442" y="0"/>
                  <a:pt x="64655" y="13489"/>
                  <a:pt x="64655" y="30657"/>
                </a:cubicBezTo>
                <a:lnTo>
                  <a:pt x="64655" y="105459"/>
                </a:lnTo>
                <a:cubicBezTo>
                  <a:pt x="64655" y="122627"/>
                  <a:pt x="49442" y="136116"/>
                  <a:pt x="31694" y="136116"/>
                </a:cubicBezTo>
                <a:cubicBezTo>
                  <a:pt x="13945" y="136116"/>
                  <a:pt x="0" y="122627"/>
                  <a:pt x="0" y="105459"/>
                </a:cubicBezTo>
                <a:lnTo>
                  <a:pt x="0" y="30657"/>
                </a:lnTo>
                <a:cubicBezTo>
                  <a:pt x="0" y="13489"/>
                  <a:pt x="13945" y="0"/>
                  <a:pt x="31694" y="0"/>
                </a:cubicBezTo>
                <a:close/>
              </a:path>
            </a:pathLst>
          </a:custGeom>
          <a:solidFill>
            <a:schemeClr val="accent1"/>
          </a:solidFill>
          <a:ln>
            <a:noFill/>
          </a:ln>
          <a:effectLst/>
        </p:spPr>
        <p:txBody>
          <a:bodyPr wrap="square" anchor="ctr">
            <a:noAutofit/>
          </a:bodyPr>
          <a:lstStyle/>
          <a:p>
            <a:endParaRPr lang="en-US" sz="3265"/>
          </a:p>
        </p:txBody>
      </p:sp>
      <p:sp>
        <p:nvSpPr>
          <p:cNvPr id="13" name="Freeform 2">
            <a:extLst>
              <a:ext uri="{FF2B5EF4-FFF2-40B4-BE49-F238E27FC236}">
                <a16:creationId xmlns:a16="http://schemas.microsoft.com/office/drawing/2014/main" id="{F379ACFA-E43A-4237-AAFC-93889B75BFE4}"/>
              </a:ext>
            </a:extLst>
          </p:cNvPr>
          <p:cNvSpPr>
            <a:spLocks noChangeArrowheads="1"/>
          </p:cNvSpPr>
          <p:nvPr/>
        </p:nvSpPr>
        <p:spPr bwMode="auto">
          <a:xfrm>
            <a:off x="2339600" y="3838327"/>
            <a:ext cx="2069768" cy="1135781"/>
          </a:xfrm>
          <a:custGeom>
            <a:avLst/>
            <a:gdLst>
              <a:gd name="T0" fmla="*/ 3009 w 3372"/>
              <a:gd name="T1" fmla="*/ 894 h 2885"/>
              <a:gd name="T2" fmla="*/ 3018 w 3372"/>
              <a:gd name="T3" fmla="*/ 832 h 2885"/>
              <a:gd name="T4" fmla="*/ 3020 w 3372"/>
              <a:gd name="T5" fmla="*/ 827 h 2885"/>
              <a:gd name="T6" fmla="*/ 3103 w 3372"/>
              <a:gd name="T7" fmla="*/ 774 h 2885"/>
              <a:gd name="T8" fmla="*/ 3206 w 3372"/>
              <a:gd name="T9" fmla="*/ 761 h 2885"/>
              <a:gd name="T10" fmla="*/ 3284 w 3372"/>
              <a:gd name="T11" fmla="*/ 732 h 2885"/>
              <a:gd name="T12" fmla="*/ 3292 w 3372"/>
              <a:gd name="T13" fmla="*/ 726 h 2885"/>
              <a:gd name="T14" fmla="*/ 3346 w 3372"/>
              <a:gd name="T15" fmla="*/ 671 h 2885"/>
              <a:gd name="T16" fmla="*/ 3349 w 3372"/>
              <a:gd name="T17" fmla="*/ 665 h 2885"/>
              <a:gd name="T18" fmla="*/ 3352 w 3372"/>
              <a:gd name="T19" fmla="*/ 659 h 2885"/>
              <a:gd name="T20" fmla="*/ 3354 w 3372"/>
              <a:gd name="T21" fmla="*/ 655 h 2885"/>
              <a:gd name="T22" fmla="*/ 3355 w 3372"/>
              <a:gd name="T23" fmla="*/ 653 h 2885"/>
              <a:gd name="T24" fmla="*/ 3364 w 3372"/>
              <a:gd name="T25" fmla="*/ 622 h 2885"/>
              <a:gd name="T26" fmla="*/ 3331 w 3372"/>
              <a:gd name="T27" fmla="*/ 477 h 2885"/>
              <a:gd name="T28" fmla="*/ 3211 w 3372"/>
              <a:gd name="T29" fmla="*/ 373 h 2885"/>
              <a:gd name="T30" fmla="*/ 3138 w 3372"/>
              <a:gd name="T31" fmla="*/ 370 h 2885"/>
              <a:gd name="T32" fmla="*/ 3088 w 3372"/>
              <a:gd name="T33" fmla="*/ 390 h 2885"/>
              <a:gd name="T34" fmla="*/ 2960 w 3372"/>
              <a:gd name="T35" fmla="*/ 527 h 2885"/>
              <a:gd name="T36" fmla="*/ 2873 w 3372"/>
              <a:gd name="T37" fmla="*/ 572 h 2885"/>
              <a:gd name="T38" fmla="*/ 2867 w 3372"/>
              <a:gd name="T39" fmla="*/ 571 h 2885"/>
              <a:gd name="T40" fmla="*/ 2818 w 3372"/>
              <a:gd name="T41" fmla="*/ 554 h 2885"/>
              <a:gd name="T42" fmla="*/ 2813 w 3372"/>
              <a:gd name="T43" fmla="*/ 549 h 2885"/>
              <a:gd name="T44" fmla="*/ 2812 w 3372"/>
              <a:gd name="T45" fmla="*/ 546 h 2885"/>
              <a:gd name="T46" fmla="*/ 2805 w 3372"/>
              <a:gd name="T47" fmla="*/ 541 h 2885"/>
              <a:gd name="T48" fmla="*/ 2492 w 3372"/>
              <a:gd name="T49" fmla="*/ 0 h 2885"/>
              <a:gd name="T50" fmla="*/ 521 w 3372"/>
              <a:gd name="T51" fmla="*/ 541 h 2885"/>
              <a:gd name="T52" fmla="*/ 527 w 3372"/>
              <a:gd name="T53" fmla="*/ 581 h 2885"/>
              <a:gd name="T54" fmla="*/ 528 w 3372"/>
              <a:gd name="T55" fmla="*/ 582 h 2885"/>
              <a:gd name="T56" fmla="*/ 529 w 3372"/>
              <a:gd name="T57" fmla="*/ 585 h 2885"/>
              <a:gd name="T58" fmla="*/ 587 w 3372"/>
              <a:gd name="T59" fmla="*/ 622 h 2885"/>
              <a:gd name="T60" fmla="*/ 786 w 3372"/>
              <a:gd name="T61" fmla="*/ 668 h 2885"/>
              <a:gd name="T62" fmla="*/ 836 w 3372"/>
              <a:gd name="T63" fmla="*/ 708 h 2885"/>
              <a:gd name="T64" fmla="*/ 878 w 3372"/>
              <a:gd name="T65" fmla="*/ 787 h 2885"/>
              <a:gd name="T66" fmla="*/ 845 w 3372"/>
              <a:gd name="T67" fmla="*/ 968 h 2885"/>
              <a:gd name="T68" fmla="*/ 719 w 3372"/>
              <a:gd name="T69" fmla="*/ 1084 h 2885"/>
              <a:gd name="T70" fmla="*/ 677 w 3372"/>
              <a:gd name="T71" fmla="*/ 1095 h 2885"/>
              <a:gd name="T72" fmla="*/ 672 w 3372"/>
              <a:gd name="T73" fmla="*/ 1095 h 2885"/>
              <a:gd name="T74" fmla="*/ 671 w 3372"/>
              <a:gd name="T75" fmla="*/ 1095 h 2885"/>
              <a:gd name="T76" fmla="*/ 663 w 3372"/>
              <a:gd name="T77" fmla="*/ 1096 h 2885"/>
              <a:gd name="T78" fmla="*/ 656 w 3372"/>
              <a:gd name="T79" fmla="*/ 1096 h 2885"/>
              <a:gd name="T80" fmla="*/ 565 w 3372"/>
              <a:gd name="T81" fmla="*/ 1073 h 2885"/>
              <a:gd name="T82" fmla="*/ 556 w 3372"/>
              <a:gd name="T83" fmla="*/ 1068 h 2885"/>
              <a:gd name="T84" fmla="*/ 414 w 3372"/>
              <a:gd name="T85" fmla="*/ 922 h 2885"/>
              <a:gd name="T86" fmla="*/ 351 w 3372"/>
              <a:gd name="T87" fmla="*/ 891 h 2885"/>
              <a:gd name="T88" fmla="*/ 309 w 3372"/>
              <a:gd name="T89" fmla="*/ 907 h 2885"/>
              <a:gd name="T90" fmla="*/ 833 w 3372"/>
              <a:gd name="T91" fmla="*/ 2884 h 2885"/>
              <a:gd name="T92" fmla="*/ 3326 w 3372"/>
              <a:gd name="T93" fmla="*/ 1446 h 2885"/>
              <a:gd name="T94" fmla="*/ 3010 w 3372"/>
              <a:gd name="T95" fmla="*/ 899 h 2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72" h="2885">
                <a:moveTo>
                  <a:pt x="3009" y="894"/>
                </a:moveTo>
                <a:lnTo>
                  <a:pt x="3009" y="894"/>
                </a:lnTo>
                <a:cubicBezTo>
                  <a:pt x="3005" y="873"/>
                  <a:pt x="3008" y="852"/>
                  <a:pt x="3017" y="833"/>
                </a:cubicBezTo>
                <a:lnTo>
                  <a:pt x="3018" y="832"/>
                </a:lnTo>
                <a:lnTo>
                  <a:pt x="3018" y="832"/>
                </a:lnTo>
                <a:cubicBezTo>
                  <a:pt x="3018" y="830"/>
                  <a:pt x="3019" y="828"/>
                  <a:pt x="3020" y="827"/>
                </a:cubicBezTo>
                <a:lnTo>
                  <a:pt x="3020" y="827"/>
                </a:lnTo>
                <a:cubicBezTo>
                  <a:pt x="3037" y="796"/>
                  <a:pt x="3068" y="776"/>
                  <a:pt x="3103" y="774"/>
                </a:cubicBezTo>
                <a:lnTo>
                  <a:pt x="3103" y="774"/>
                </a:lnTo>
                <a:cubicBezTo>
                  <a:pt x="3140" y="772"/>
                  <a:pt x="3175" y="768"/>
                  <a:pt x="3206" y="761"/>
                </a:cubicBezTo>
                <a:lnTo>
                  <a:pt x="3206" y="761"/>
                </a:lnTo>
                <a:cubicBezTo>
                  <a:pt x="3237" y="753"/>
                  <a:pt x="3264" y="743"/>
                  <a:pt x="3284" y="732"/>
                </a:cubicBezTo>
                <a:lnTo>
                  <a:pt x="3284" y="732"/>
                </a:lnTo>
                <a:cubicBezTo>
                  <a:pt x="3287" y="730"/>
                  <a:pt x="3290" y="728"/>
                  <a:pt x="3292" y="726"/>
                </a:cubicBezTo>
                <a:lnTo>
                  <a:pt x="3292" y="726"/>
                </a:lnTo>
                <a:cubicBezTo>
                  <a:pt x="3316" y="711"/>
                  <a:pt x="3334" y="693"/>
                  <a:pt x="3346" y="671"/>
                </a:cubicBezTo>
                <a:lnTo>
                  <a:pt x="3346" y="671"/>
                </a:lnTo>
                <a:cubicBezTo>
                  <a:pt x="3347" y="669"/>
                  <a:pt x="3348" y="668"/>
                  <a:pt x="3349" y="665"/>
                </a:cubicBezTo>
                <a:lnTo>
                  <a:pt x="3352" y="659"/>
                </a:lnTo>
                <a:lnTo>
                  <a:pt x="3352" y="659"/>
                </a:lnTo>
                <a:cubicBezTo>
                  <a:pt x="3353" y="658"/>
                  <a:pt x="3353" y="657"/>
                  <a:pt x="3354" y="655"/>
                </a:cubicBezTo>
                <a:lnTo>
                  <a:pt x="3354" y="655"/>
                </a:lnTo>
                <a:lnTo>
                  <a:pt x="3355" y="653"/>
                </a:lnTo>
                <a:lnTo>
                  <a:pt x="3355" y="653"/>
                </a:lnTo>
                <a:cubicBezTo>
                  <a:pt x="3359" y="644"/>
                  <a:pt x="3362" y="633"/>
                  <a:pt x="3364" y="622"/>
                </a:cubicBezTo>
                <a:lnTo>
                  <a:pt x="3364" y="622"/>
                </a:lnTo>
                <a:cubicBezTo>
                  <a:pt x="3371" y="578"/>
                  <a:pt x="3359" y="526"/>
                  <a:pt x="3331" y="477"/>
                </a:cubicBezTo>
                <a:lnTo>
                  <a:pt x="3331" y="477"/>
                </a:lnTo>
                <a:cubicBezTo>
                  <a:pt x="3299" y="422"/>
                  <a:pt x="3257" y="386"/>
                  <a:pt x="3211" y="373"/>
                </a:cubicBezTo>
                <a:lnTo>
                  <a:pt x="3211" y="373"/>
                </a:lnTo>
                <a:cubicBezTo>
                  <a:pt x="3187" y="365"/>
                  <a:pt x="3162" y="365"/>
                  <a:pt x="3138" y="370"/>
                </a:cubicBezTo>
                <a:lnTo>
                  <a:pt x="3138" y="370"/>
                </a:lnTo>
                <a:cubicBezTo>
                  <a:pt x="3120" y="374"/>
                  <a:pt x="3104" y="381"/>
                  <a:pt x="3088" y="390"/>
                </a:cubicBezTo>
                <a:lnTo>
                  <a:pt x="3088" y="390"/>
                </a:lnTo>
                <a:cubicBezTo>
                  <a:pt x="3048" y="412"/>
                  <a:pt x="3001" y="464"/>
                  <a:pt x="2960" y="527"/>
                </a:cubicBezTo>
                <a:lnTo>
                  <a:pt x="2960" y="527"/>
                </a:lnTo>
                <a:cubicBezTo>
                  <a:pt x="2941" y="556"/>
                  <a:pt x="2908" y="573"/>
                  <a:pt x="2873" y="572"/>
                </a:cubicBezTo>
                <a:lnTo>
                  <a:pt x="2873" y="572"/>
                </a:lnTo>
                <a:cubicBezTo>
                  <a:pt x="2872" y="572"/>
                  <a:pt x="2870" y="572"/>
                  <a:pt x="2868" y="572"/>
                </a:cubicBezTo>
                <a:lnTo>
                  <a:pt x="2867" y="571"/>
                </a:lnTo>
                <a:lnTo>
                  <a:pt x="2867" y="571"/>
                </a:lnTo>
                <a:cubicBezTo>
                  <a:pt x="2849" y="570"/>
                  <a:pt x="2832" y="564"/>
                  <a:pt x="2818" y="554"/>
                </a:cubicBezTo>
                <a:lnTo>
                  <a:pt x="2818" y="554"/>
                </a:lnTo>
                <a:cubicBezTo>
                  <a:pt x="2816" y="553"/>
                  <a:pt x="2814" y="551"/>
                  <a:pt x="2813" y="549"/>
                </a:cubicBezTo>
                <a:lnTo>
                  <a:pt x="2812" y="546"/>
                </a:lnTo>
                <a:lnTo>
                  <a:pt x="2812" y="546"/>
                </a:lnTo>
                <a:cubicBezTo>
                  <a:pt x="2809" y="544"/>
                  <a:pt x="2807" y="543"/>
                  <a:pt x="2805" y="541"/>
                </a:cubicBezTo>
                <a:lnTo>
                  <a:pt x="2805" y="541"/>
                </a:lnTo>
                <a:cubicBezTo>
                  <a:pt x="2804" y="540"/>
                  <a:pt x="2803" y="538"/>
                  <a:pt x="2802" y="537"/>
                </a:cubicBezTo>
                <a:lnTo>
                  <a:pt x="2492" y="0"/>
                </a:lnTo>
                <a:lnTo>
                  <a:pt x="832" y="1"/>
                </a:lnTo>
                <a:lnTo>
                  <a:pt x="521" y="541"/>
                </a:lnTo>
                <a:lnTo>
                  <a:pt x="521" y="541"/>
                </a:lnTo>
                <a:cubicBezTo>
                  <a:pt x="519" y="554"/>
                  <a:pt x="521" y="568"/>
                  <a:pt x="527" y="581"/>
                </a:cubicBezTo>
                <a:lnTo>
                  <a:pt x="528" y="582"/>
                </a:lnTo>
                <a:lnTo>
                  <a:pt x="528" y="582"/>
                </a:lnTo>
                <a:cubicBezTo>
                  <a:pt x="528" y="584"/>
                  <a:pt x="529" y="584"/>
                  <a:pt x="529" y="585"/>
                </a:cubicBezTo>
                <a:lnTo>
                  <a:pt x="529" y="585"/>
                </a:lnTo>
                <a:cubicBezTo>
                  <a:pt x="541" y="607"/>
                  <a:pt x="562" y="620"/>
                  <a:pt x="587" y="622"/>
                </a:cubicBezTo>
                <a:lnTo>
                  <a:pt x="587" y="622"/>
                </a:lnTo>
                <a:cubicBezTo>
                  <a:pt x="668" y="626"/>
                  <a:pt x="743" y="644"/>
                  <a:pt x="786" y="668"/>
                </a:cubicBezTo>
                <a:lnTo>
                  <a:pt x="786" y="668"/>
                </a:lnTo>
                <a:cubicBezTo>
                  <a:pt x="805" y="680"/>
                  <a:pt x="822" y="693"/>
                  <a:pt x="836" y="708"/>
                </a:cubicBezTo>
                <a:lnTo>
                  <a:pt x="836" y="708"/>
                </a:lnTo>
                <a:cubicBezTo>
                  <a:pt x="857" y="731"/>
                  <a:pt x="871" y="757"/>
                  <a:pt x="878" y="787"/>
                </a:cubicBezTo>
                <a:lnTo>
                  <a:pt x="878" y="787"/>
                </a:lnTo>
                <a:cubicBezTo>
                  <a:pt x="892" y="843"/>
                  <a:pt x="881" y="906"/>
                  <a:pt x="845" y="968"/>
                </a:cubicBezTo>
                <a:lnTo>
                  <a:pt x="845" y="968"/>
                </a:lnTo>
                <a:cubicBezTo>
                  <a:pt x="813" y="1024"/>
                  <a:pt x="768" y="1066"/>
                  <a:pt x="719" y="1084"/>
                </a:cubicBezTo>
                <a:lnTo>
                  <a:pt x="719" y="1084"/>
                </a:lnTo>
                <a:cubicBezTo>
                  <a:pt x="706" y="1089"/>
                  <a:pt x="693" y="1093"/>
                  <a:pt x="680" y="1094"/>
                </a:cubicBezTo>
                <a:lnTo>
                  <a:pt x="677" y="1095"/>
                </a:lnTo>
                <a:lnTo>
                  <a:pt x="677" y="1095"/>
                </a:lnTo>
                <a:cubicBezTo>
                  <a:pt x="676" y="1095"/>
                  <a:pt x="674" y="1095"/>
                  <a:pt x="672" y="1095"/>
                </a:cubicBezTo>
                <a:lnTo>
                  <a:pt x="671" y="1095"/>
                </a:lnTo>
                <a:lnTo>
                  <a:pt x="671" y="1095"/>
                </a:lnTo>
                <a:cubicBezTo>
                  <a:pt x="669" y="1095"/>
                  <a:pt x="668" y="1095"/>
                  <a:pt x="667" y="1095"/>
                </a:cubicBezTo>
                <a:lnTo>
                  <a:pt x="663" y="1096"/>
                </a:lnTo>
                <a:lnTo>
                  <a:pt x="663" y="1096"/>
                </a:lnTo>
                <a:cubicBezTo>
                  <a:pt x="661" y="1096"/>
                  <a:pt x="658" y="1096"/>
                  <a:pt x="656" y="1096"/>
                </a:cubicBezTo>
                <a:lnTo>
                  <a:pt x="656" y="1096"/>
                </a:lnTo>
                <a:cubicBezTo>
                  <a:pt x="625" y="1096"/>
                  <a:pt x="595" y="1089"/>
                  <a:pt x="565" y="1073"/>
                </a:cubicBezTo>
                <a:lnTo>
                  <a:pt x="565" y="1073"/>
                </a:lnTo>
                <a:cubicBezTo>
                  <a:pt x="562" y="1072"/>
                  <a:pt x="559" y="1071"/>
                  <a:pt x="556" y="1068"/>
                </a:cubicBezTo>
                <a:lnTo>
                  <a:pt x="556" y="1068"/>
                </a:lnTo>
                <a:cubicBezTo>
                  <a:pt x="512" y="1043"/>
                  <a:pt x="458" y="989"/>
                  <a:pt x="414" y="922"/>
                </a:cubicBezTo>
                <a:lnTo>
                  <a:pt x="414" y="922"/>
                </a:lnTo>
                <a:cubicBezTo>
                  <a:pt x="400" y="902"/>
                  <a:pt x="376" y="890"/>
                  <a:pt x="351" y="891"/>
                </a:cubicBezTo>
                <a:lnTo>
                  <a:pt x="351" y="891"/>
                </a:lnTo>
                <a:cubicBezTo>
                  <a:pt x="336" y="891"/>
                  <a:pt x="321" y="897"/>
                  <a:pt x="309" y="907"/>
                </a:cubicBezTo>
                <a:lnTo>
                  <a:pt x="0" y="1443"/>
                </a:lnTo>
                <a:lnTo>
                  <a:pt x="833" y="2884"/>
                </a:lnTo>
                <a:lnTo>
                  <a:pt x="2497" y="2883"/>
                </a:lnTo>
                <a:lnTo>
                  <a:pt x="3326" y="1446"/>
                </a:lnTo>
                <a:lnTo>
                  <a:pt x="3010" y="899"/>
                </a:lnTo>
                <a:lnTo>
                  <a:pt x="3010" y="899"/>
                </a:lnTo>
                <a:cubicBezTo>
                  <a:pt x="3010" y="898"/>
                  <a:pt x="3009" y="895"/>
                  <a:pt x="3009" y="894"/>
                </a:cubicBezTo>
              </a:path>
            </a:pathLst>
          </a:custGeom>
          <a:solidFill>
            <a:schemeClr val="accent1"/>
          </a:solidFill>
          <a:ln>
            <a:noFill/>
          </a:ln>
          <a:effectLst/>
        </p:spPr>
        <p:txBody>
          <a:bodyPr wrap="none" anchor="ctr"/>
          <a:lstStyle/>
          <a:p>
            <a:endParaRPr lang="en-US" sz="3265"/>
          </a:p>
        </p:txBody>
      </p:sp>
      <p:sp>
        <p:nvSpPr>
          <p:cNvPr id="14" name="TextBox 13">
            <a:extLst>
              <a:ext uri="{FF2B5EF4-FFF2-40B4-BE49-F238E27FC236}">
                <a16:creationId xmlns:a16="http://schemas.microsoft.com/office/drawing/2014/main" id="{304D0C2A-D68D-4D86-89E1-964F6E3771E3}"/>
              </a:ext>
            </a:extLst>
          </p:cNvPr>
          <p:cNvSpPr txBox="1"/>
          <p:nvPr/>
        </p:nvSpPr>
        <p:spPr>
          <a:xfrm>
            <a:off x="2901272" y="3720817"/>
            <a:ext cx="988091" cy="844975"/>
          </a:xfrm>
          <a:prstGeom prst="rect">
            <a:avLst/>
          </a:prstGeom>
          <a:noFill/>
        </p:spPr>
        <p:txBody>
          <a:bodyPr wrap="none" rtlCol="0" anchor="ctr">
            <a:spAutoFit/>
          </a:bodyPr>
          <a:lstStyle/>
          <a:p>
            <a:pPr algn="ctr">
              <a:lnSpc>
                <a:spcPts val="7200"/>
              </a:lnSpc>
            </a:pPr>
            <a:r>
              <a:rPr lang="en-US" b="1" spc="-145" dirty="0">
                <a:solidFill>
                  <a:schemeClr val="bg1"/>
                </a:solidFill>
                <a:latin typeface="Source Sans Pro" panose="020B0503030403020204" pitchFamily="34" charset="0"/>
                <a:ea typeface="Source Sans Pro" panose="020B0503030403020204" pitchFamily="34" charset="0"/>
              </a:rPr>
              <a:t>Exposure</a:t>
            </a:r>
          </a:p>
        </p:txBody>
      </p:sp>
      <p:sp>
        <p:nvSpPr>
          <p:cNvPr id="15" name="Freeform 4">
            <a:extLst>
              <a:ext uri="{FF2B5EF4-FFF2-40B4-BE49-F238E27FC236}">
                <a16:creationId xmlns:a16="http://schemas.microsoft.com/office/drawing/2014/main" id="{AF5C1920-7EBF-462F-B03E-AE738434376A}"/>
              </a:ext>
            </a:extLst>
          </p:cNvPr>
          <p:cNvSpPr>
            <a:spLocks noChangeArrowheads="1"/>
          </p:cNvSpPr>
          <p:nvPr/>
        </p:nvSpPr>
        <p:spPr bwMode="auto">
          <a:xfrm>
            <a:off x="3895909" y="3202022"/>
            <a:ext cx="2009870" cy="1210856"/>
          </a:xfrm>
          <a:custGeom>
            <a:avLst/>
            <a:gdLst>
              <a:gd name="T0" fmla="*/ 2815 w 3370"/>
              <a:gd name="T1" fmla="*/ 2329 h 2883"/>
              <a:gd name="T2" fmla="*/ 2866 w 3370"/>
              <a:gd name="T3" fmla="*/ 2310 h 2883"/>
              <a:gd name="T4" fmla="*/ 2871 w 3370"/>
              <a:gd name="T5" fmla="*/ 2310 h 2883"/>
              <a:gd name="T6" fmla="*/ 2957 w 3370"/>
              <a:gd name="T7" fmla="*/ 2356 h 2883"/>
              <a:gd name="T8" fmla="*/ 3085 w 3370"/>
              <a:gd name="T9" fmla="*/ 2492 h 2883"/>
              <a:gd name="T10" fmla="*/ 3135 w 3370"/>
              <a:gd name="T11" fmla="*/ 2512 h 2883"/>
              <a:gd name="T12" fmla="*/ 3209 w 3370"/>
              <a:gd name="T13" fmla="*/ 2510 h 2883"/>
              <a:gd name="T14" fmla="*/ 3329 w 3370"/>
              <a:gd name="T15" fmla="*/ 2405 h 2883"/>
              <a:gd name="T16" fmla="*/ 3362 w 3370"/>
              <a:gd name="T17" fmla="*/ 2261 h 2883"/>
              <a:gd name="T18" fmla="*/ 3353 w 3370"/>
              <a:gd name="T19" fmla="*/ 2229 h 2883"/>
              <a:gd name="T20" fmla="*/ 3352 w 3370"/>
              <a:gd name="T21" fmla="*/ 2228 h 2883"/>
              <a:gd name="T22" fmla="*/ 3351 w 3370"/>
              <a:gd name="T23" fmla="*/ 2224 h 2883"/>
              <a:gd name="T24" fmla="*/ 3349 w 3370"/>
              <a:gd name="T25" fmla="*/ 2222 h 2883"/>
              <a:gd name="T26" fmla="*/ 3348 w 3370"/>
              <a:gd name="T27" fmla="*/ 2218 h 2883"/>
              <a:gd name="T28" fmla="*/ 3347 w 3370"/>
              <a:gd name="T29" fmla="*/ 2217 h 2883"/>
              <a:gd name="T30" fmla="*/ 3345 w 3370"/>
              <a:gd name="T31" fmla="*/ 2211 h 2883"/>
              <a:gd name="T32" fmla="*/ 3290 w 3370"/>
              <a:gd name="T33" fmla="*/ 2156 h 2883"/>
              <a:gd name="T34" fmla="*/ 3282 w 3370"/>
              <a:gd name="T35" fmla="*/ 2151 h 2883"/>
              <a:gd name="T36" fmla="*/ 3208 w 3370"/>
              <a:gd name="T37" fmla="*/ 2123 h 2883"/>
              <a:gd name="T38" fmla="*/ 3101 w 3370"/>
              <a:gd name="T39" fmla="*/ 2108 h 2883"/>
              <a:gd name="T40" fmla="*/ 3017 w 3370"/>
              <a:gd name="T41" fmla="*/ 2056 h 2883"/>
              <a:gd name="T42" fmla="*/ 3014 w 3370"/>
              <a:gd name="T43" fmla="*/ 2051 h 2883"/>
              <a:gd name="T44" fmla="*/ 3014 w 3370"/>
              <a:gd name="T45" fmla="*/ 2050 h 2883"/>
              <a:gd name="T46" fmla="*/ 3006 w 3370"/>
              <a:gd name="T47" fmla="*/ 1989 h 2883"/>
              <a:gd name="T48" fmla="*/ 3324 w 3370"/>
              <a:gd name="T49" fmla="*/ 1436 h 2883"/>
              <a:gd name="T50" fmla="*/ 831 w 3370"/>
              <a:gd name="T51" fmla="*/ 0 h 2883"/>
              <a:gd name="T52" fmla="*/ 314 w 3370"/>
              <a:gd name="T53" fmla="*/ 1980 h 2883"/>
              <a:gd name="T54" fmla="*/ 349 w 3370"/>
              <a:gd name="T55" fmla="*/ 1991 h 2883"/>
              <a:gd name="T56" fmla="*/ 412 w 3370"/>
              <a:gd name="T57" fmla="*/ 1959 h 2883"/>
              <a:gd name="T58" fmla="*/ 553 w 3370"/>
              <a:gd name="T59" fmla="*/ 1814 h 2883"/>
              <a:gd name="T60" fmla="*/ 563 w 3370"/>
              <a:gd name="T61" fmla="*/ 1809 h 2883"/>
              <a:gd name="T62" fmla="*/ 653 w 3370"/>
              <a:gd name="T63" fmla="*/ 1786 h 2883"/>
              <a:gd name="T64" fmla="*/ 653 w 3370"/>
              <a:gd name="T65" fmla="*/ 1786 h 2883"/>
              <a:gd name="T66" fmla="*/ 665 w 3370"/>
              <a:gd name="T67" fmla="*/ 1786 h 2883"/>
              <a:gd name="T68" fmla="*/ 668 w 3370"/>
              <a:gd name="T69" fmla="*/ 1787 h 2883"/>
              <a:gd name="T70" fmla="*/ 670 w 3370"/>
              <a:gd name="T71" fmla="*/ 1787 h 2883"/>
              <a:gd name="T72" fmla="*/ 678 w 3370"/>
              <a:gd name="T73" fmla="*/ 1788 h 2883"/>
              <a:gd name="T74" fmla="*/ 717 w 3370"/>
              <a:gd name="T75" fmla="*/ 1798 h 2883"/>
              <a:gd name="T76" fmla="*/ 843 w 3370"/>
              <a:gd name="T77" fmla="*/ 1914 h 2883"/>
              <a:gd name="T78" fmla="*/ 877 w 3370"/>
              <a:gd name="T79" fmla="*/ 2095 h 2883"/>
              <a:gd name="T80" fmla="*/ 834 w 3370"/>
              <a:gd name="T81" fmla="*/ 2174 h 2883"/>
              <a:gd name="T82" fmla="*/ 783 w 3370"/>
              <a:gd name="T83" fmla="*/ 2214 h 2883"/>
              <a:gd name="T84" fmla="*/ 693 w 3370"/>
              <a:gd name="T85" fmla="*/ 2246 h 2883"/>
              <a:gd name="T86" fmla="*/ 585 w 3370"/>
              <a:gd name="T87" fmla="*/ 2263 h 2883"/>
              <a:gd name="T88" fmla="*/ 528 w 3370"/>
              <a:gd name="T89" fmla="*/ 2300 h 2883"/>
              <a:gd name="T90" fmla="*/ 520 w 3370"/>
              <a:gd name="T91" fmla="*/ 2336 h 2883"/>
              <a:gd name="T92" fmla="*/ 2490 w 3370"/>
              <a:gd name="T93" fmla="*/ 2882 h 2883"/>
              <a:gd name="T94" fmla="*/ 2799 w 3370"/>
              <a:gd name="T95" fmla="*/ 2345 h 2883"/>
              <a:gd name="T96" fmla="*/ 2802 w 3370"/>
              <a:gd name="T97" fmla="*/ 2342 h 2883"/>
              <a:gd name="T98" fmla="*/ 2811 w 3370"/>
              <a:gd name="T99" fmla="*/ 2334 h 2883"/>
              <a:gd name="T100" fmla="*/ 2815 w 3370"/>
              <a:gd name="T101" fmla="*/ 2329 h 2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70" h="2883">
                <a:moveTo>
                  <a:pt x="2815" y="2329"/>
                </a:moveTo>
                <a:lnTo>
                  <a:pt x="2815" y="2329"/>
                </a:lnTo>
                <a:cubicBezTo>
                  <a:pt x="2830" y="2319"/>
                  <a:pt x="2847" y="2312"/>
                  <a:pt x="2865" y="2310"/>
                </a:cubicBezTo>
                <a:lnTo>
                  <a:pt x="2866" y="2310"/>
                </a:lnTo>
                <a:lnTo>
                  <a:pt x="2866" y="2310"/>
                </a:lnTo>
                <a:cubicBezTo>
                  <a:pt x="2867" y="2310"/>
                  <a:pt x="2870" y="2310"/>
                  <a:pt x="2871" y="2310"/>
                </a:cubicBezTo>
                <a:lnTo>
                  <a:pt x="2871" y="2310"/>
                </a:lnTo>
                <a:cubicBezTo>
                  <a:pt x="2906" y="2309"/>
                  <a:pt x="2939" y="2326"/>
                  <a:pt x="2957" y="2356"/>
                </a:cubicBezTo>
                <a:lnTo>
                  <a:pt x="2957" y="2356"/>
                </a:lnTo>
                <a:cubicBezTo>
                  <a:pt x="2999" y="2419"/>
                  <a:pt x="3047" y="2470"/>
                  <a:pt x="3085" y="2492"/>
                </a:cubicBezTo>
                <a:lnTo>
                  <a:pt x="3085" y="2492"/>
                </a:lnTo>
                <a:cubicBezTo>
                  <a:pt x="3102" y="2502"/>
                  <a:pt x="3118" y="2509"/>
                  <a:pt x="3135" y="2512"/>
                </a:cubicBezTo>
                <a:lnTo>
                  <a:pt x="3135" y="2512"/>
                </a:lnTo>
                <a:cubicBezTo>
                  <a:pt x="3160" y="2518"/>
                  <a:pt x="3185" y="2517"/>
                  <a:pt x="3209" y="2510"/>
                </a:cubicBezTo>
                <a:lnTo>
                  <a:pt x="3209" y="2510"/>
                </a:lnTo>
                <a:cubicBezTo>
                  <a:pt x="3255" y="2497"/>
                  <a:pt x="3297" y="2460"/>
                  <a:pt x="3329" y="2405"/>
                </a:cubicBezTo>
                <a:lnTo>
                  <a:pt x="3329" y="2405"/>
                </a:lnTo>
                <a:cubicBezTo>
                  <a:pt x="3357" y="2356"/>
                  <a:pt x="3369" y="2305"/>
                  <a:pt x="3362" y="2261"/>
                </a:cubicBezTo>
                <a:lnTo>
                  <a:pt x="3362" y="2261"/>
                </a:lnTo>
                <a:cubicBezTo>
                  <a:pt x="3360" y="2250"/>
                  <a:pt x="3357" y="2239"/>
                  <a:pt x="3353" y="2229"/>
                </a:cubicBezTo>
                <a:lnTo>
                  <a:pt x="3353" y="2229"/>
                </a:lnTo>
                <a:lnTo>
                  <a:pt x="3352" y="2228"/>
                </a:lnTo>
                <a:lnTo>
                  <a:pt x="3352" y="2228"/>
                </a:lnTo>
                <a:cubicBezTo>
                  <a:pt x="3352" y="2226"/>
                  <a:pt x="3351" y="2225"/>
                  <a:pt x="3351" y="2224"/>
                </a:cubicBezTo>
                <a:lnTo>
                  <a:pt x="3349" y="2222"/>
                </a:lnTo>
                <a:lnTo>
                  <a:pt x="3349" y="2222"/>
                </a:lnTo>
                <a:cubicBezTo>
                  <a:pt x="3349" y="2221"/>
                  <a:pt x="3349" y="2220"/>
                  <a:pt x="3348" y="2219"/>
                </a:cubicBezTo>
                <a:lnTo>
                  <a:pt x="3348" y="2218"/>
                </a:lnTo>
                <a:lnTo>
                  <a:pt x="3348" y="2218"/>
                </a:lnTo>
                <a:lnTo>
                  <a:pt x="3347" y="2217"/>
                </a:lnTo>
                <a:lnTo>
                  <a:pt x="3347" y="2217"/>
                </a:lnTo>
                <a:cubicBezTo>
                  <a:pt x="3347" y="2215"/>
                  <a:pt x="3345" y="2213"/>
                  <a:pt x="3345" y="2211"/>
                </a:cubicBezTo>
                <a:lnTo>
                  <a:pt x="3345" y="2211"/>
                </a:lnTo>
                <a:cubicBezTo>
                  <a:pt x="3332" y="2189"/>
                  <a:pt x="3313" y="2171"/>
                  <a:pt x="3290" y="2156"/>
                </a:cubicBezTo>
                <a:lnTo>
                  <a:pt x="3290" y="2156"/>
                </a:lnTo>
                <a:cubicBezTo>
                  <a:pt x="3288" y="2155"/>
                  <a:pt x="3285" y="2153"/>
                  <a:pt x="3282" y="2151"/>
                </a:cubicBezTo>
                <a:lnTo>
                  <a:pt x="3282" y="2151"/>
                </a:lnTo>
                <a:cubicBezTo>
                  <a:pt x="3263" y="2140"/>
                  <a:pt x="3238" y="2131"/>
                  <a:pt x="3208" y="2123"/>
                </a:cubicBezTo>
                <a:lnTo>
                  <a:pt x="3208" y="2123"/>
                </a:lnTo>
                <a:cubicBezTo>
                  <a:pt x="3176" y="2115"/>
                  <a:pt x="3139" y="2111"/>
                  <a:pt x="3101" y="2108"/>
                </a:cubicBezTo>
                <a:lnTo>
                  <a:pt x="3101" y="2108"/>
                </a:lnTo>
                <a:cubicBezTo>
                  <a:pt x="3065" y="2106"/>
                  <a:pt x="3034" y="2087"/>
                  <a:pt x="3017" y="2056"/>
                </a:cubicBezTo>
                <a:lnTo>
                  <a:pt x="3017" y="2056"/>
                </a:lnTo>
                <a:cubicBezTo>
                  <a:pt x="3016" y="2054"/>
                  <a:pt x="3015" y="2052"/>
                  <a:pt x="3014" y="2051"/>
                </a:cubicBezTo>
                <a:lnTo>
                  <a:pt x="3014" y="2050"/>
                </a:lnTo>
                <a:lnTo>
                  <a:pt x="3014" y="2050"/>
                </a:lnTo>
                <a:cubicBezTo>
                  <a:pt x="3005" y="2030"/>
                  <a:pt x="3002" y="2009"/>
                  <a:pt x="3006" y="1989"/>
                </a:cubicBezTo>
                <a:lnTo>
                  <a:pt x="3006" y="1989"/>
                </a:lnTo>
                <a:cubicBezTo>
                  <a:pt x="3006" y="1987"/>
                  <a:pt x="3007" y="1985"/>
                  <a:pt x="3008" y="1984"/>
                </a:cubicBezTo>
                <a:lnTo>
                  <a:pt x="3324" y="1436"/>
                </a:lnTo>
                <a:lnTo>
                  <a:pt x="2495" y="0"/>
                </a:lnTo>
                <a:lnTo>
                  <a:pt x="831" y="0"/>
                </a:lnTo>
                <a:lnTo>
                  <a:pt x="0" y="1437"/>
                </a:lnTo>
                <a:lnTo>
                  <a:pt x="314" y="1980"/>
                </a:lnTo>
                <a:lnTo>
                  <a:pt x="314" y="1980"/>
                </a:lnTo>
                <a:cubicBezTo>
                  <a:pt x="325" y="1987"/>
                  <a:pt x="337" y="1991"/>
                  <a:pt x="349" y="1991"/>
                </a:cubicBezTo>
                <a:lnTo>
                  <a:pt x="349" y="1991"/>
                </a:lnTo>
                <a:cubicBezTo>
                  <a:pt x="375" y="1993"/>
                  <a:pt x="397" y="1980"/>
                  <a:pt x="412" y="1959"/>
                </a:cubicBezTo>
                <a:lnTo>
                  <a:pt x="412" y="1959"/>
                </a:lnTo>
                <a:cubicBezTo>
                  <a:pt x="456" y="1894"/>
                  <a:pt x="509" y="1840"/>
                  <a:pt x="553" y="1814"/>
                </a:cubicBezTo>
                <a:lnTo>
                  <a:pt x="553" y="1814"/>
                </a:lnTo>
                <a:cubicBezTo>
                  <a:pt x="557" y="1812"/>
                  <a:pt x="560" y="1810"/>
                  <a:pt x="563" y="1809"/>
                </a:cubicBezTo>
                <a:lnTo>
                  <a:pt x="563" y="1809"/>
                </a:lnTo>
                <a:cubicBezTo>
                  <a:pt x="592" y="1794"/>
                  <a:pt x="622" y="1786"/>
                  <a:pt x="653" y="1786"/>
                </a:cubicBezTo>
                <a:lnTo>
                  <a:pt x="653" y="1786"/>
                </a:lnTo>
                <a:lnTo>
                  <a:pt x="653" y="1786"/>
                </a:lnTo>
                <a:cubicBezTo>
                  <a:pt x="656" y="1786"/>
                  <a:pt x="659" y="1786"/>
                  <a:pt x="660" y="1786"/>
                </a:cubicBezTo>
                <a:lnTo>
                  <a:pt x="665" y="1786"/>
                </a:lnTo>
                <a:lnTo>
                  <a:pt x="665" y="1786"/>
                </a:lnTo>
                <a:cubicBezTo>
                  <a:pt x="666" y="1787"/>
                  <a:pt x="667" y="1787"/>
                  <a:pt x="668" y="1787"/>
                </a:cubicBezTo>
                <a:lnTo>
                  <a:pt x="670" y="1787"/>
                </a:lnTo>
                <a:lnTo>
                  <a:pt x="670" y="1787"/>
                </a:lnTo>
                <a:cubicBezTo>
                  <a:pt x="672" y="1787"/>
                  <a:pt x="674" y="1788"/>
                  <a:pt x="676" y="1788"/>
                </a:cubicBezTo>
                <a:lnTo>
                  <a:pt x="678" y="1788"/>
                </a:lnTo>
                <a:lnTo>
                  <a:pt x="678" y="1788"/>
                </a:lnTo>
                <a:cubicBezTo>
                  <a:pt x="691" y="1790"/>
                  <a:pt x="704" y="1793"/>
                  <a:pt x="717" y="1798"/>
                </a:cubicBezTo>
                <a:lnTo>
                  <a:pt x="717" y="1798"/>
                </a:lnTo>
                <a:cubicBezTo>
                  <a:pt x="765" y="1817"/>
                  <a:pt x="811" y="1858"/>
                  <a:pt x="843" y="1914"/>
                </a:cubicBezTo>
                <a:lnTo>
                  <a:pt x="843" y="1914"/>
                </a:lnTo>
                <a:cubicBezTo>
                  <a:pt x="879" y="1977"/>
                  <a:pt x="890" y="2040"/>
                  <a:pt x="877" y="2095"/>
                </a:cubicBezTo>
                <a:lnTo>
                  <a:pt x="877" y="2095"/>
                </a:lnTo>
                <a:cubicBezTo>
                  <a:pt x="869" y="2125"/>
                  <a:pt x="855" y="2152"/>
                  <a:pt x="834" y="2174"/>
                </a:cubicBezTo>
                <a:lnTo>
                  <a:pt x="834" y="2174"/>
                </a:lnTo>
                <a:cubicBezTo>
                  <a:pt x="820" y="2189"/>
                  <a:pt x="803" y="2203"/>
                  <a:pt x="783" y="2214"/>
                </a:cubicBezTo>
                <a:lnTo>
                  <a:pt x="783" y="2214"/>
                </a:lnTo>
                <a:cubicBezTo>
                  <a:pt x="761" y="2228"/>
                  <a:pt x="730" y="2239"/>
                  <a:pt x="693" y="2246"/>
                </a:cubicBezTo>
                <a:lnTo>
                  <a:pt x="693" y="2246"/>
                </a:lnTo>
                <a:cubicBezTo>
                  <a:pt x="660" y="2254"/>
                  <a:pt x="623" y="2260"/>
                  <a:pt x="585" y="2263"/>
                </a:cubicBezTo>
                <a:lnTo>
                  <a:pt x="585" y="2263"/>
                </a:lnTo>
                <a:cubicBezTo>
                  <a:pt x="561" y="2265"/>
                  <a:pt x="539" y="2279"/>
                  <a:pt x="528" y="2300"/>
                </a:cubicBezTo>
                <a:lnTo>
                  <a:pt x="528" y="2300"/>
                </a:lnTo>
                <a:cubicBezTo>
                  <a:pt x="522" y="2311"/>
                  <a:pt x="519" y="2323"/>
                  <a:pt x="520" y="2336"/>
                </a:cubicBezTo>
                <a:lnTo>
                  <a:pt x="835" y="2881"/>
                </a:lnTo>
                <a:lnTo>
                  <a:pt x="2490" y="2882"/>
                </a:lnTo>
                <a:lnTo>
                  <a:pt x="2799" y="2345"/>
                </a:lnTo>
                <a:lnTo>
                  <a:pt x="2799" y="2345"/>
                </a:lnTo>
                <a:cubicBezTo>
                  <a:pt x="2800" y="2344"/>
                  <a:pt x="2801" y="2343"/>
                  <a:pt x="2802" y="2342"/>
                </a:cubicBezTo>
                <a:lnTo>
                  <a:pt x="2802" y="2342"/>
                </a:lnTo>
                <a:cubicBezTo>
                  <a:pt x="2804" y="2339"/>
                  <a:pt x="2807" y="2338"/>
                  <a:pt x="2810" y="2336"/>
                </a:cubicBezTo>
                <a:lnTo>
                  <a:pt x="2811" y="2334"/>
                </a:lnTo>
                <a:lnTo>
                  <a:pt x="2811" y="2334"/>
                </a:lnTo>
                <a:cubicBezTo>
                  <a:pt x="2812" y="2332"/>
                  <a:pt x="2814" y="2330"/>
                  <a:pt x="2815" y="2329"/>
                </a:cubicBezTo>
              </a:path>
            </a:pathLst>
          </a:custGeom>
          <a:solidFill>
            <a:schemeClr val="accent2"/>
          </a:solidFill>
          <a:ln>
            <a:noFill/>
          </a:ln>
          <a:effectLst/>
        </p:spPr>
        <p:txBody>
          <a:bodyPr wrap="none" anchor="ctr"/>
          <a:lstStyle/>
          <a:p>
            <a:endParaRPr lang="en-US" sz="2000" dirty="0"/>
          </a:p>
        </p:txBody>
      </p:sp>
      <p:sp>
        <p:nvSpPr>
          <p:cNvPr id="17" name="Freeform 3">
            <a:extLst>
              <a:ext uri="{FF2B5EF4-FFF2-40B4-BE49-F238E27FC236}">
                <a16:creationId xmlns:a16="http://schemas.microsoft.com/office/drawing/2014/main" id="{A3D910AF-0780-4701-B2AF-EE62A6F92AFA}"/>
              </a:ext>
            </a:extLst>
          </p:cNvPr>
          <p:cNvSpPr>
            <a:spLocks noChangeArrowheads="1"/>
          </p:cNvSpPr>
          <p:nvPr/>
        </p:nvSpPr>
        <p:spPr bwMode="auto">
          <a:xfrm>
            <a:off x="5411426" y="3838326"/>
            <a:ext cx="1919902" cy="1135782"/>
          </a:xfrm>
          <a:custGeom>
            <a:avLst/>
            <a:gdLst>
              <a:gd name="T0" fmla="*/ 520 w 3368"/>
              <a:gd name="T1" fmla="*/ 547 h 2885"/>
              <a:gd name="T2" fmla="*/ 527 w 3368"/>
              <a:gd name="T3" fmla="*/ 582 h 2885"/>
              <a:gd name="T4" fmla="*/ 585 w 3368"/>
              <a:gd name="T5" fmla="*/ 620 h 2885"/>
              <a:gd name="T6" fmla="*/ 698 w 3368"/>
              <a:gd name="T7" fmla="*/ 637 h 2885"/>
              <a:gd name="T8" fmla="*/ 783 w 3368"/>
              <a:gd name="T9" fmla="*/ 668 h 2885"/>
              <a:gd name="T10" fmla="*/ 833 w 3368"/>
              <a:gd name="T11" fmla="*/ 708 h 2885"/>
              <a:gd name="T12" fmla="*/ 876 w 3368"/>
              <a:gd name="T13" fmla="*/ 787 h 2885"/>
              <a:gd name="T14" fmla="*/ 842 w 3368"/>
              <a:gd name="T15" fmla="*/ 968 h 2885"/>
              <a:gd name="T16" fmla="*/ 716 w 3368"/>
              <a:gd name="T17" fmla="*/ 1084 h 2885"/>
              <a:gd name="T18" fmla="*/ 674 w 3368"/>
              <a:gd name="T19" fmla="*/ 1095 h 2885"/>
              <a:gd name="T20" fmla="*/ 669 w 3368"/>
              <a:gd name="T21" fmla="*/ 1095 h 2885"/>
              <a:gd name="T22" fmla="*/ 668 w 3368"/>
              <a:gd name="T23" fmla="*/ 1095 h 2885"/>
              <a:gd name="T24" fmla="*/ 660 w 3368"/>
              <a:gd name="T25" fmla="*/ 1096 h 2885"/>
              <a:gd name="T26" fmla="*/ 653 w 3368"/>
              <a:gd name="T27" fmla="*/ 1096 h 2885"/>
              <a:gd name="T28" fmla="*/ 562 w 3368"/>
              <a:gd name="T29" fmla="*/ 1073 h 2885"/>
              <a:gd name="T30" fmla="*/ 553 w 3368"/>
              <a:gd name="T31" fmla="*/ 1068 h 2885"/>
              <a:gd name="T32" fmla="*/ 411 w 3368"/>
              <a:gd name="T33" fmla="*/ 922 h 2885"/>
              <a:gd name="T34" fmla="*/ 348 w 3368"/>
              <a:gd name="T35" fmla="*/ 891 h 2885"/>
              <a:gd name="T36" fmla="*/ 315 w 3368"/>
              <a:gd name="T37" fmla="*/ 901 h 2885"/>
              <a:gd name="T38" fmla="*/ 830 w 3368"/>
              <a:gd name="T39" fmla="*/ 2884 h 2885"/>
              <a:gd name="T40" fmla="*/ 3321 w 3368"/>
              <a:gd name="T41" fmla="*/ 1448 h 2885"/>
              <a:gd name="T42" fmla="*/ 3006 w 3368"/>
              <a:gd name="T43" fmla="*/ 904 h 2885"/>
              <a:gd name="T44" fmla="*/ 3005 w 3368"/>
              <a:gd name="T45" fmla="*/ 899 h 2885"/>
              <a:gd name="T46" fmla="*/ 3014 w 3368"/>
              <a:gd name="T47" fmla="*/ 837 h 2885"/>
              <a:gd name="T48" fmla="*/ 3015 w 3368"/>
              <a:gd name="T49" fmla="*/ 833 h 2885"/>
              <a:gd name="T50" fmla="*/ 3017 w 3368"/>
              <a:gd name="T51" fmla="*/ 830 h 2885"/>
              <a:gd name="T52" fmla="*/ 3099 w 3368"/>
              <a:gd name="T53" fmla="*/ 776 h 2885"/>
              <a:gd name="T54" fmla="*/ 3280 w 3368"/>
              <a:gd name="T55" fmla="*/ 732 h 2885"/>
              <a:gd name="T56" fmla="*/ 3288 w 3368"/>
              <a:gd name="T57" fmla="*/ 726 h 2885"/>
              <a:gd name="T58" fmla="*/ 3342 w 3368"/>
              <a:gd name="T59" fmla="*/ 671 h 2885"/>
              <a:gd name="T60" fmla="*/ 3345 w 3368"/>
              <a:gd name="T61" fmla="*/ 665 h 2885"/>
              <a:gd name="T62" fmla="*/ 3346 w 3368"/>
              <a:gd name="T63" fmla="*/ 664 h 2885"/>
              <a:gd name="T64" fmla="*/ 3348 w 3368"/>
              <a:gd name="T65" fmla="*/ 659 h 2885"/>
              <a:gd name="T66" fmla="*/ 3350 w 3368"/>
              <a:gd name="T67" fmla="*/ 655 h 2885"/>
              <a:gd name="T68" fmla="*/ 3351 w 3368"/>
              <a:gd name="T69" fmla="*/ 653 h 2885"/>
              <a:gd name="T70" fmla="*/ 3360 w 3368"/>
              <a:gd name="T71" fmla="*/ 622 h 2885"/>
              <a:gd name="T72" fmla="*/ 3327 w 3368"/>
              <a:gd name="T73" fmla="*/ 477 h 2885"/>
              <a:gd name="T74" fmla="*/ 3207 w 3368"/>
              <a:gd name="T75" fmla="*/ 373 h 2885"/>
              <a:gd name="T76" fmla="*/ 3134 w 3368"/>
              <a:gd name="T77" fmla="*/ 370 h 2885"/>
              <a:gd name="T78" fmla="*/ 3133 w 3368"/>
              <a:gd name="T79" fmla="*/ 370 h 2885"/>
              <a:gd name="T80" fmla="*/ 3126 w 3368"/>
              <a:gd name="T81" fmla="*/ 372 h 2885"/>
              <a:gd name="T82" fmla="*/ 3093 w 3368"/>
              <a:gd name="T83" fmla="*/ 385 h 2885"/>
              <a:gd name="T84" fmla="*/ 3085 w 3368"/>
              <a:gd name="T85" fmla="*/ 390 h 2885"/>
              <a:gd name="T86" fmla="*/ 3041 w 3368"/>
              <a:gd name="T87" fmla="*/ 422 h 2885"/>
              <a:gd name="T88" fmla="*/ 2956 w 3368"/>
              <a:gd name="T89" fmla="*/ 527 h 2885"/>
              <a:gd name="T90" fmla="*/ 2869 w 3368"/>
              <a:gd name="T91" fmla="*/ 572 h 2885"/>
              <a:gd name="T92" fmla="*/ 2863 w 3368"/>
              <a:gd name="T93" fmla="*/ 571 h 2885"/>
              <a:gd name="T94" fmla="*/ 2849 w 3368"/>
              <a:gd name="T95" fmla="*/ 570 h 2885"/>
              <a:gd name="T96" fmla="*/ 2801 w 3368"/>
              <a:gd name="T97" fmla="*/ 546 h 2885"/>
              <a:gd name="T98" fmla="*/ 2798 w 3368"/>
              <a:gd name="T99" fmla="*/ 542 h 2885"/>
              <a:gd name="T100" fmla="*/ 835 w 3368"/>
              <a:gd name="T101" fmla="*/ 1 h 2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68" h="2885">
                <a:moveTo>
                  <a:pt x="520" y="547"/>
                </a:moveTo>
                <a:lnTo>
                  <a:pt x="520" y="547"/>
                </a:lnTo>
                <a:cubicBezTo>
                  <a:pt x="519" y="559"/>
                  <a:pt x="522" y="571"/>
                  <a:pt x="527" y="582"/>
                </a:cubicBezTo>
                <a:lnTo>
                  <a:pt x="527" y="582"/>
                </a:lnTo>
                <a:cubicBezTo>
                  <a:pt x="539" y="604"/>
                  <a:pt x="560" y="618"/>
                  <a:pt x="585" y="620"/>
                </a:cubicBezTo>
                <a:lnTo>
                  <a:pt x="585" y="620"/>
                </a:lnTo>
                <a:cubicBezTo>
                  <a:pt x="625" y="622"/>
                  <a:pt x="664" y="629"/>
                  <a:pt x="698" y="637"/>
                </a:cubicBezTo>
                <a:lnTo>
                  <a:pt x="698" y="637"/>
                </a:lnTo>
                <a:cubicBezTo>
                  <a:pt x="732" y="645"/>
                  <a:pt x="761" y="656"/>
                  <a:pt x="783" y="668"/>
                </a:cubicBezTo>
                <a:lnTo>
                  <a:pt x="783" y="668"/>
                </a:lnTo>
                <a:cubicBezTo>
                  <a:pt x="802" y="680"/>
                  <a:pt x="819" y="693"/>
                  <a:pt x="833" y="708"/>
                </a:cubicBezTo>
                <a:lnTo>
                  <a:pt x="833" y="708"/>
                </a:lnTo>
                <a:cubicBezTo>
                  <a:pt x="854" y="731"/>
                  <a:pt x="868" y="757"/>
                  <a:pt x="876" y="787"/>
                </a:cubicBezTo>
                <a:lnTo>
                  <a:pt x="876" y="787"/>
                </a:lnTo>
                <a:cubicBezTo>
                  <a:pt x="890" y="843"/>
                  <a:pt x="878" y="906"/>
                  <a:pt x="842" y="968"/>
                </a:cubicBezTo>
                <a:lnTo>
                  <a:pt x="842" y="968"/>
                </a:lnTo>
                <a:cubicBezTo>
                  <a:pt x="809" y="1024"/>
                  <a:pt x="765" y="1066"/>
                  <a:pt x="716" y="1084"/>
                </a:cubicBezTo>
                <a:lnTo>
                  <a:pt x="716" y="1084"/>
                </a:lnTo>
                <a:cubicBezTo>
                  <a:pt x="703" y="1089"/>
                  <a:pt x="690" y="1093"/>
                  <a:pt x="677" y="1094"/>
                </a:cubicBezTo>
                <a:lnTo>
                  <a:pt x="674" y="1095"/>
                </a:lnTo>
                <a:lnTo>
                  <a:pt x="674" y="1095"/>
                </a:lnTo>
                <a:cubicBezTo>
                  <a:pt x="673" y="1095"/>
                  <a:pt x="671" y="1095"/>
                  <a:pt x="669" y="1095"/>
                </a:cubicBezTo>
                <a:lnTo>
                  <a:pt x="668" y="1095"/>
                </a:lnTo>
                <a:lnTo>
                  <a:pt x="668" y="1095"/>
                </a:lnTo>
                <a:cubicBezTo>
                  <a:pt x="666" y="1095"/>
                  <a:pt x="665" y="1095"/>
                  <a:pt x="663" y="1095"/>
                </a:cubicBezTo>
                <a:lnTo>
                  <a:pt x="660" y="1096"/>
                </a:lnTo>
                <a:lnTo>
                  <a:pt x="660" y="1096"/>
                </a:lnTo>
                <a:cubicBezTo>
                  <a:pt x="658" y="1096"/>
                  <a:pt x="655" y="1096"/>
                  <a:pt x="653" y="1096"/>
                </a:cubicBezTo>
                <a:lnTo>
                  <a:pt x="653" y="1096"/>
                </a:lnTo>
                <a:cubicBezTo>
                  <a:pt x="622" y="1096"/>
                  <a:pt x="592" y="1089"/>
                  <a:pt x="562" y="1073"/>
                </a:cubicBezTo>
                <a:lnTo>
                  <a:pt x="562" y="1073"/>
                </a:lnTo>
                <a:cubicBezTo>
                  <a:pt x="559" y="1072"/>
                  <a:pt x="556" y="1071"/>
                  <a:pt x="553" y="1068"/>
                </a:cubicBezTo>
                <a:lnTo>
                  <a:pt x="553" y="1068"/>
                </a:lnTo>
                <a:cubicBezTo>
                  <a:pt x="509" y="1043"/>
                  <a:pt x="455" y="989"/>
                  <a:pt x="411" y="922"/>
                </a:cubicBezTo>
                <a:lnTo>
                  <a:pt x="411" y="922"/>
                </a:lnTo>
                <a:cubicBezTo>
                  <a:pt x="397" y="902"/>
                  <a:pt x="373" y="890"/>
                  <a:pt x="348" y="891"/>
                </a:cubicBezTo>
                <a:lnTo>
                  <a:pt x="348" y="891"/>
                </a:lnTo>
                <a:cubicBezTo>
                  <a:pt x="336" y="891"/>
                  <a:pt x="325" y="895"/>
                  <a:pt x="315" y="901"/>
                </a:cubicBezTo>
                <a:lnTo>
                  <a:pt x="0" y="1446"/>
                </a:lnTo>
                <a:lnTo>
                  <a:pt x="830" y="2884"/>
                </a:lnTo>
                <a:lnTo>
                  <a:pt x="2493" y="2883"/>
                </a:lnTo>
                <a:lnTo>
                  <a:pt x="3321" y="1448"/>
                </a:lnTo>
                <a:lnTo>
                  <a:pt x="3006" y="904"/>
                </a:lnTo>
                <a:lnTo>
                  <a:pt x="3006" y="904"/>
                </a:lnTo>
                <a:cubicBezTo>
                  <a:pt x="3006" y="902"/>
                  <a:pt x="3005" y="900"/>
                  <a:pt x="3005" y="899"/>
                </a:cubicBezTo>
                <a:lnTo>
                  <a:pt x="3005" y="899"/>
                </a:lnTo>
                <a:cubicBezTo>
                  <a:pt x="3002" y="878"/>
                  <a:pt x="3004" y="857"/>
                  <a:pt x="3013" y="838"/>
                </a:cubicBezTo>
                <a:lnTo>
                  <a:pt x="3014" y="837"/>
                </a:lnTo>
                <a:lnTo>
                  <a:pt x="3014" y="837"/>
                </a:lnTo>
                <a:cubicBezTo>
                  <a:pt x="3014" y="836"/>
                  <a:pt x="3015" y="835"/>
                  <a:pt x="3015" y="833"/>
                </a:cubicBezTo>
                <a:lnTo>
                  <a:pt x="3015" y="833"/>
                </a:lnTo>
                <a:cubicBezTo>
                  <a:pt x="3016" y="832"/>
                  <a:pt x="3016" y="831"/>
                  <a:pt x="3017" y="830"/>
                </a:cubicBezTo>
                <a:lnTo>
                  <a:pt x="3017" y="830"/>
                </a:lnTo>
                <a:cubicBezTo>
                  <a:pt x="3033" y="799"/>
                  <a:pt x="3064" y="779"/>
                  <a:pt x="3099" y="776"/>
                </a:cubicBezTo>
                <a:lnTo>
                  <a:pt x="3099" y="776"/>
                </a:lnTo>
                <a:cubicBezTo>
                  <a:pt x="3173" y="772"/>
                  <a:pt x="3241" y="754"/>
                  <a:pt x="3280" y="732"/>
                </a:cubicBezTo>
                <a:lnTo>
                  <a:pt x="3280" y="732"/>
                </a:lnTo>
                <a:cubicBezTo>
                  <a:pt x="3283" y="730"/>
                  <a:pt x="3286" y="728"/>
                  <a:pt x="3288" y="726"/>
                </a:cubicBezTo>
                <a:lnTo>
                  <a:pt x="3288" y="726"/>
                </a:lnTo>
                <a:cubicBezTo>
                  <a:pt x="3312" y="711"/>
                  <a:pt x="3330" y="693"/>
                  <a:pt x="3342" y="671"/>
                </a:cubicBezTo>
                <a:lnTo>
                  <a:pt x="3342" y="671"/>
                </a:lnTo>
                <a:cubicBezTo>
                  <a:pt x="3343" y="669"/>
                  <a:pt x="3345" y="668"/>
                  <a:pt x="3345" y="665"/>
                </a:cubicBezTo>
                <a:lnTo>
                  <a:pt x="3345" y="665"/>
                </a:lnTo>
                <a:cubicBezTo>
                  <a:pt x="3345" y="665"/>
                  <a:pt x="3346" y="665"/>
                  <a:pt x="3346" y="664"/>
                </a:cubicBezTo>
                <a:lnTo>
                  <a:pt x="3348" y="659"/>
                </a:lnTo>
                <a:lnTo>
                  <a:pt x="3348" y="659"/>
                </a:lnTo>
                <a:cubicBezTo>
                  <a:pt x="3349" y="658"/>
                  <a:pt x="3349" y="657"/>
                  <a:pt x="3350" y="655"/>
                </a:cubicBezTo>
                <a:lnTo>
                  <a:pt x="3350" y="655"/>
                </a:lnTo>
                <a:lnTo>
                  <a:pt x="3351" y="653"/>
                </a:lnTo>
                <a:lnTo>
                  <a:pt x="3351" y="653"/>
                </a:lnTo>
                <a:cubicBezTo>
                  <a:pt x="3355" y="643"/>
                  <a:pt x="3358" y="633"/>
                  <a:pt x="3360" y="622"/>
                </a:cubicBezTo>
                <a:lnTo>
                  <a:pt x="3360" y="622"/>
                </a:lnTo>
                <a:cubicBezTo>
                  <a:pt x="3367" y="578"/>
                  <a:pt x="3355" y="526"/>
                  <a:pt x="3327" y="477"/>
                </a:cubicBezTo>
                <a:lnTo>
                  <a:pt x="3327" y="477"/>
                </a:lnTo>
                <a:cubicBezTo>
                  <a:pt x="3295" y="422"/>
                  <a:pt x="3253" y="386"/>
                  <a:pt x="3207" y="373"/>
                </a:cubicBezTo>
                <a:lnTo>
                  <a:pt x="3207" y="373"/>
                </a:lnTo>
                <a:cubicBezTo>
                  <a:pt x="3183" y="365"/>
                  <a:pt x="3159" y="365"/>
                  <a:pt x="3134" y="370"/>
                </a:cubicBezTo>
                <a:lnTo>
                  <a:pt x="3134" y="370"/>
                </a:lnTo>
                <a:cubicBezTo>
                  <a:pt x="3134" y="370"/>
                  <a:pt x="3134" y="370"/>
                  <a:pt x="3133" y="370"/>
                </a:cubicBezTo>
                <a:lnTo>
                  <a:pt x="3133" y="370"/>
                </a:lnTo>
                <a:cubicBezTo>
                  <a:pt x="3131" y="371"/>
                  <a:pt x="3128" y="371"/>
                  <a:pt x="3126" y="372"/>
                </a:cubicBezTo>
                <a:lnTo>
                  <a:pt x="3126" y="372"/>
                </a:lnTo>
                <a:cubicBezTo>
                  <a:pt x="3115" y="376"/>
                  <a:pt x="3104" y="380"/>
                  <a:pt x="3093" y="385"/>
                </a:cubicBezTo>
                <a:lnTo>
                  <a:pt x="3093" y="385"/>
                </a:lnTo>
                <a:cubicBezTo>
                  <a:pt x="3090" y="387"/>
                  <a:pt x="3088" y="388"/>
                  <a:pt x="3085" y="390"/>
                </a:cubicBezTo>
                <a:lnTo>
                  <a:pt x="3085" y="390"/>
                </a:lnTo>
                <a:cubicBezTo>
                  <a:pt x="3071" y="398"/>
                  <a:pt x="3057" y="409"/>
                  <a:pt x="3041" y="422"/>
                </a:cubicBezTo>
                <a:lnTo>
                  <a:pt x="3041" y="422"/>
                </a:lnTo>
                <a:cubicBezTo>
                  <a:pt x="3013" y="449"/>
                  <a:pt x="2983" y="485"/>
                  <a:pt x="2956" y="527"/>
                </a:cubicBezTo>
                <a:lnTo>
                  <a:pt x="2956" y="527"/>
                </a:lnTo>
                <a:cubicBezTo>
                  <a:pt x="2937" y="556"/>
                  <a:pt x="2904" y="573"/>
                  <a:pt x="2869" y="572"/>
                </a:cubicBezTo>
                <a:lnTo>
                  <a:pt x="2869" y="572"/>
                </a:lnTo>
                <a:cubicBezTo>
                  <a:pt x="2868" y="572"/>
                  <a:pt x="2866" y="572"/>
                  <a:pt x="2864" y="572"/>
                </a:cubicBezTo>
                <a:lnTo>
                  <a:pt x="2863" y="571"/>
                </a:lnTo>
                <a:lnTo>
                  <a:pt x="2863" y="571"/>
                </a:lnTo>
                <a:cubicBezTo>
                  <a:pt x="2858" y="571"/>
                  <a:pt x="2854" y="570"/>
                  <a:pt x="2849" y="570"/>
                </a:cubicBezTo>
                <a:lnTo>
                  <a:pt x="2849" y="570"/>
                </a:lnTo>
                <a:cubicBezTo>
                  <a:pt x="2831" y="566"/>
                  <a:pt x="2814" y="558"/>
                  <a:pt x="2801" y="546"/>
                </a:cubicBezTo>
                <a:lnTo>
                  <a:pt x="2801" y="546"/>
                </a:lnTo>
                <a:cubicBezTo>
                  <a:pt x="2800" y="545"/>
                  <a:pt x="2799" y="543"/>
                  <a:pt x="2798" y="542"/>
                </a:cubicBezTo>
                <a:lnTo>
                  <a:pt x="2485" y="0"/>
                </a:lnTo>
                <a:lnTo>
                  <a:pt x="835" y="1"/>
                </a:lnTo>
                <a:lnTo>
                  <a:pt x="520" y="547"/>
                </a:lnTo>
              </a:path>
            </a:pathLst>
          </a:custGeom>
          <a:solidFill>
            <a:schemeClr val="accent3"/>
          </a:solidFill>
          <a:ln>
            <a:noFill/>
          </a:ln>
          <a:effectLst/>
        </p:spPr>
        <p:txBody>
          <a:bodyPr wrap="none" anchor="ctr"/>
          <a:lstStyle/>
          <a:p>
            <a:endParaRPr lang="en-US" sz="3265"/>
          </a:p>
        </p:txBody>
      </p:sp>
      <p:sp>
        <p:nvSpPr>
          <p:cNvPr id="18" name="Freeform 5">
            <a:extLst>
              <a:ext uri="{FF2B5EF4-FFF2-40B4-BE49-F238E27FC236}">
                <a16:creationId xmlns:a16="http://schemas.microsoft.com/office/drawing/2014/main" id="{AF91968B-64F8-43CB-9EAF-85DDF8887C72}"/>
              </a:ext>
            </a:extLst>
          </p:cNvPr>
          <p:cNvSpPr>
            <a:spLocks noChangeArrowheads="1"/>
          </p:cNvSpPr>
          <p:nvPr/>
        </p:nvSpPr>
        <p:spPr bwMode="auto">
          <a:xfrm>
            <a:off x="6838441" y="3272272"/>
            <a:ext cx="1906094" cy="1144532"/>
          </a:xfrm>
          <a:custGeom>
            <a:avLst/>
            <a:gdLst>
              <a:gd name="T0" fmla="*/ 2814 w 3368"/>
              <a:gd name="T1" fmla="*/ 2329 h 2883"/>
              <a:gd name="T2" fmla="*/ 2864 w 3368"/>
              <a:gd name="T3" fmla="*/ 2311 h 2883"/>
              <a:gd name="T4" fmla="*/ 2869 w 3368"/>
              <a:gd name="T5" fmla="*/ 2310 h 2883"/>
              <a:gd name="T6" fmla="*/ 2872 w 3368"/>
              <a:gd name="T7" fmla="*/ 2310 h 2883"/>
              <a:gd name="T8" fmla="*/ 2955 w 3368"/>
              <a:gd name="T9" fmla="*/ 2356 h 2883"/>
              <a:gd name="T10" fmla="*/ 3083 w 3368"/>
              <a:gd name="T11" fmla="*/ 2492 h 2883"/>
              <a:gd name="T12" fmla="*/ 3133 w 3368"/>
              <a:gd name="T13" fmla="*/ 2512 h 2883"/>
              <a:gd name="T14" fmla="*/ 3207 w 3368"/>
              <a:gd name="T15" fmla="*/ 2510 h 2883"/>
              <a:gd name="T16" fmla="*/ 3327 w 3368"/>
              <a:gd name="T17" fmla="*/ 2406 h 2883"/>
              <a:gd name="T18" fmla="*/ 3360 w 3368"/>
              <a:gd name="T19" fmla="*/ 2261 h 2883"/>
              <a:gd name="T20" fmla="*/ 3351 w 3368"/>
              <a:gd name="T21" fmla="*/ 2229 h 2883"/>
              <a:gd name="T22" fmla="*/ 3351 w 3368"/>
              <a:gd name="T23" fmla="*/ 2228 h 2883"/>
              <a:gd name="T24" fmla="*/ 3349 w 3368"/>
              <a:gd name="T25" fmla="*/ 2224 h 2883"/>
              <a:gd name="T26" fmla="*/ 3347 w 3368"/>
              <a:gd name="T27" fmla="*/ 2223 h 2883"/>
              <a:gd name="T28" fmla="*/ 3345 w 3368"/>
              <a:gd name="T29" fmla="*/ 2217 h 2883"/>
              <a:gd name="T30" fmla="*/ 3343 w 3368"/>
              <a:gd name="T31" fmla="*/ 2211 h 2883"/>
              <a:gd name="T32" fmla="*/ 3332 w 3368"/>
              <a:gd name="T33" fmla="*/ 2196 h 2883"/>
              <a:gd name="T34" fmla="*/ 3330 w 3368"/>
              <a:gd name="T35" fmla="*/ 2194 h 2883"/>
              <a:gd name="T36" fmla="*/ 3326 w 3368"/>
              <a:gd name="T37" fmla="*/ 2189 h 2883"/>
              <a:gd name="T38" fmla="*/ 3284 w 3368"/>
              <a:gd name="T39" fmla="*/ 2156 h 2883"/>
              <a:gd name="T40" fmla="*/ 3099 w 3368"/>
              <a:gd name="T41" fmla="*/ 2114 h 2883"/>
              <a:gd name="T42" fmla="*/ 3015 w 3368"/>
              <a:gd name="T43" fmla="*/ 2061 h 2883"/>
              <a:gd name="T44" fmla="*/ 3013 w 3368"/>
              <a:gd name="T45" fmla="*/ 2056 h 2883"/>
              <a:gd name="T46" fmla="*/ 3012 w 3368"/>
              <a:gd name="T47" fmla="*/ 2055 h 2883"/>
              <a:gd name="T48" fmla="*/ 3004 w 3368"/>
              <a:gd name="T49" fmla="*/ 1994 h 2883"/>
              <a:gd name="T50" fmla="*/ 3324 w 3368"/>
              <a:gd name="T51" fmla="*/ 1440 h 2883"/>
              <a:gd name="T52" fmla="*/ 3324 w 3368"/>
              <a:gd name="T53" fmla="*/ 1439 h 2883"/>
              <a:gd name="T54" fmla="*/ 829 w 3368"/>
              <a:gd name="T55" fmla="*/ 0 h 2883"/>
              <a:gd name="T56" fmla="*/ 316 w 3368"/>
              <a:gd name="T57" fmla="*/ 1982 h 2883"/>
              <a:gd name="T58" fmla="*/ 337 w 3368"/>
              <a:gd name="T59" fmla="*/ 1991 h 2883"/>
              <a:gd name="T60" fmla="*/ 347 w 3368"/>
              <a:gd name="T61" fmla="*/ 1992 h 2883"/>
              <a:gd name="T62" fmla="*/ 347 w 3368"/>
              <a:gd name="T63" fmla="*/ 1992 h 2883"/>
              <a:gd name="T64" fmla="*/ 410 w 3368"/>
              <a:gd name="T65" fmla="*/ 1960 h 2883"/>
              <a:gd name="T66" fmla="*/ 504 w 3368"/>
              <a:gd name="T67" fmla="*/ 1850 h 2883"/>
              <a:gd name="T68" fmla="*/ 550 w 3368"/>
              <a:gd name="T69" fmla="*/ 1815 h 2883"/>
              <a:gd name="T70" fmla="*/ 598 w 3368"/>
              <a:gd name="T71" fmla="*/ 1794 h 2883"/>
              <a:gd name="T72" fmla="*/ 651 w 3368"/>
              <a:gd name="T73" fmla="*/ 1786 h 2883"/>
              <a:gd name="T74" fmla="*/ 662 w 3368"/>
              <a:gd name="T75" fmla="*/ 1787 h 2883"/>
              <a:gd name="T76" fmla="*/ 666 w 3368"/>
              <a:gd name="T77" fmla="*/ 1787 h 2883"/>
              <a:gd name="T78" fmla="*/ 668 w 3368"/>
              <a:gd name="T79" fmla="*/ 1787 h 2883"/>
              <a:gd name="T80" fmla="*/ 674 w 3368"/>
              <a:gd name="T81" fmla="*/ 1788 h 2883"/>
              <a:gd name="T82" fmla="*/ 675 w 3368"/>
              <a:gd name="T83" fmla="*/ 1788 h 2883"/>
              <a:gd name="T84" fmla="*/ 715 w 3368"/>
              <a:gd name="T85" fmla="*/ 1799 h 2883"/>
              <a:gd name="T86" fmla="*/ 841 w 3368"/>
              <a:gd name="T87" fmla="*/ 1914 h 2883"/>
              <a:gd name="T88" fmla="*/ 874 w 3368"/>
              <a:gd name="T89" fmla="*/ 2096 h 2883"/>
              <a:gd name="T90" fmla="*/ 832 w 3368"/>
              <a:gd name="T91" fmla="*/ 2175 h 2883"/>
              <a:gd name="T92" fmla="*/ 781 w 3368"/>
              <a:gd name="T93" fmla="*/ 2214 h 2883"/>
              <a:gd name="T94" fmla="*/ 583 w 3368"/>
              <a:gd name="T95" fmla="*/ 2261 h 2883"/>
              <a:gd name="T96" fmla="*/ 525 w 3368"/>
              <a:gd name="T97" fmla="*/ 2298 h 2883"/>
              <a:gd name="T98" fmla="*/ 524 w 3368"/>
              <a:gd name="T99" fmla="*/ 2299 h 2883"/>
              <a:gd name="T100" fmla="*/ 523 w 3368"/>
              <a:gd name="T101" fmla="*/ 2302 h 2883"/>
              <a:gd name="T102" fmla="*/ 521 w 3368"/>
              <a:gd name="T103" fmla="*/ 2305 h 2883"/>
              <a:gd name="T104" fmla="*/ 836 w 3368"/>
              <a:gd name="T105" fmla="*/ 2882 h 2883"/>
              <a:gd name="T106" fmla="*/ 2798 w 3368"/>
              <a:gd name="T107" fmla="*/ 2351 h 2883"/>
              <a:gd name="T108" fmla="*/ 2801 w 3368"/>
              <a:gd name="T109" fmla="*/ 2347 h 2883"/>
              <a:gd name="T110" fmla="*/ 2802 w 3368"/>
              <a:gd name="T111" fmla="*/ 2346 h 2883"/>
              <a:gd name="T112" fmla="*/ 2809 w 3368"/>
              <a:gd name="T113" fmla="*/ 2334 h 2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68" h="2883">
                <a:moveTo>
                  <a:pt x="2814" y="2329"/>
                </a:moveTo>
                <a:lnTo>
                  <a:pt x="2814" y="2329"/>
                </a:lnTo>
                <a:cubicBezTo>
                  <a:pt x="2828" y="2319"/>
                  <a:pt x="2845" y="2312"/>
                  <a:pt x="2863" y="2311"/>
                </a:cubicBezTo>
                <a:lnTo>
                  <a:pt x="2864" y="2311"/>
                </a:lnTo>
                <a:lnTo>
                  <a:pt x="2864" y="2311"/>
                </a:lnTo>
                <a:cubicBezTo>
                  <a:pt x="2866" y="2310"/>
                  <a:pt x="2868" y="2310"/>
                  <a:pt x="2869" y="2310"/>
                </a:cubicBezTo>
                <a:lnTo>
                  <a:pt x="2869" y="2310"/>
                </a:lnTo>
                <a:cubicBezTo>
                  <a:pt x="2870" y="2310"/>
                  <a:pt x="2871" y="2310"/>
                  <a:pt x="2872" y="2310"/>
                </a:cubicBezTo>
                <a:lnTo>
                  <a:pt x="2872" y="2310"/>
                </a:lnTo>
                <a:cubicBezTo>
                  <a:pt x="2906" y="2310"/>
                  <a:pt x="2937" y="2327"/>
                  <a:pt x="2955" y="2356"/>
                </a:cubicBezTo>
                <a:lnTo>
                  <a:pt x="2955" y="2356"/>
                </a:lnTo>
                <a:cubicBezTo>
                  <a:pt x="2997" y="2419"/>
                  <a:pt x="3044" y="2470"/>
                  <a:pt x="3083" y="2492"/>
                </a:cubicBezTo>
                <a:lnTo>
                  <a:pt x="3083" y="2492"/>
                </a:lnTo>
                <a:cubicBezTo>
                  <a:pt x="3100" y="2502"/>
                  <a:pt x="3116" y="2509"/>
                  <a:pt x="3133" y="2512"/>
                </a:cubicBezTo>
                <a:lnTo>
                  <a:pt x="3133" y="2512"/>
                </a:lnTo>
                <a:cubicBezTo>
                  <a:pt x="3158" y="2518"/>
                  <a:pt x="3183" y="2517"/>
                  <a:pt x="3207" y="2510"/>
                </a:cubicBezTo>
                <a:lnTo>
                  <a:pt x="3207" y="2510"/>
                </a:lnTo>
                <a:cubicBezTo>
                  <a:pt x="3253" y="2497"/>
                  <a:pt x="3295" y="2460"/>
                  <a:pt x="3327" y="2406"/>
                </a:cubicBezTo>
                <a:lnTo>
                  <a:pt x="3327" y="2406"/>
                </a:lnTo>
                <a:cubicBezTo>
                  <a:pt x="3355" y="2357"/>
                  <a:pt x="3367" y="2305"/>
                  <a:pt x="3360" y="2261"/>
                </a:cubicBezTo>
                <a:lnTo>
                  <a:pt x="3360" y="2261"/>
                </a:lnTo>
                <a:cubicBezTo>
                  <a:pt x="3358" y="2250"/>
                  <a:pt x="3355" y="2240"/>
                  <a:pt x="3351" y="2229"/>
                </a:cubicBezTo>
                <a:lnTo>
                  <a:pt x="3351" y="2229"/>
                </a:lnTo>
                <a:lnTo>
                  <a:pt x="3351" y="2228"/>
                </a:lnTo>
                <a:lnTo>
                  <a:pt x="3351" y="2228"/>
                </a:lnTo>
                <a:cubicBezTo>
                  <a:pt x="3350" y="2226"/>
                  <a:pt x="3349" y="2225"/>
                  <a:pt x="3349" y="2224"/>
                </a:cubicBezTo>
                <a:lnTo>
                  <a:pt x="3347" y="2223"/>
                </a:lnTo>
                <a:lnTo>
                  <a:pt x="3347" y="2223"/>
                </a:lnTo>
                <a:cubicBezTo>
                  <a:pt x="3347" y="2221"/>
                  <a:pt x="3347" y="2221"/>
                  <a:pt x="3346" y="2219"/>
                </a:cubicBezTo>
                <a:lnTo>
                  <a:pt x="3345" y="2217"/>
                </a:lnTo>
                <a:lnTo>
                  <a:pt x="3345" y="2217"/>
                </a:lnTo>
                <a:cubicBezTo>
                  <a:pt x="3345" y="2215"/>
                  <a:pt x="3343" y="2213"/>
                  <a:pt x="3343" y="2211"/>
                </a:cubicBezTo>
                <a:lnTo>
                  <a:pt x="3343" y="2211"/>
                </a:lnTo>
                <a:cubicBezTo>
                  <a:pt x="3340" y="2206"/>
                  <a:pt x="3336" y="2201"/>
                  <a:pt x="3332" y="2196"/>
                </a:cubicBezTo>
                <a:lnTo>
                  <a:pt x="3332" y="2196"/>
                </a:lnTo>
                <a:cubicBezTo>
                  <a:pt x="3332" y="2195"/>
                  <a:pt x="3331" y="2195"/>
                  <a:pt x="3330" y="2194"/>
                </a:cubicBezTo>
                <a:lnTo>
                  <a:pt x="3330" y="2194"/>
                </a:lnTo>
                <a:cubicBezTo>
                  <a:pt x="3329" y="2192"/>
                  <a:pt x="3327" y="2190"/>
                  <a:pt x="3326" y="2189"/>
                </a:cubicBezTo>
                <a:lnTo>
                  <a:pt x="3326" y="2189"/>
                </a:lnTo>
                <a:cubicBezTo>
                  <a:pt x="3314" y="2177"/>
                  <a:pt x="3300" y="2166"/>
                  <a:pt x="3284" y="2156"/>
                </a:cubicBezTo>
                <a:lnTo>
                  <a:pt x="3284" y="2156"/>
                </a:lnTo>
                <a:cubicBezTo>
                  <a:pt x="3245" y="2134"/>
                  <a:pt x="3176" y="2118"/>
                  <a:pt x="3099" y="2114"/>
                </a:cubicBezTo>
                <a:lnTo>
                  <a:pt x="3099" y="2114"/>
                </a:lnTo>
                <a:cubicBezTo>
                  <a:pt x="3064" y="2112"/>
                  <a:pt x="3033" y="2092"/>
                  <a:pt x="3015" y="2061"/>
                </a:cubicBezTo>
                <a:lnTo>
                  <a:pt x="3015" y="2061"/>
                </a:lnTo>
                <a:cubicBezTo>
                  <a:pt x="3015" y="2059"/>
                  <a:pt x="3014" y="2058"/>
                  <a:pt x="3013" y="2056"/>
                </a:cubicBezTo>
                <a:lnTo>
                  <a:pt x="3012" y="2055"/>
                </a:lnTo>
                <a:lnTo>
                  <a:pt x="3012" y="2055"/>
                </a:lnTo>
                <a:cubicBezTo>
                  <a:pt x="3004" y="2035"/>
                  <a:pt x="3001" y="2015"/>
                  <a:pt x="3004" y="1994"/>
                </a:cubicBezTo>
                <a:lnTo>
                  <a:pt x="3004" y="1994"/>
                </a:lnTo>
                <a:cubicBezTo>
                  <a:pt x="3005" y="1993"/>
                  <a:pt x="3006" y="1991"/>
                  <a:pt x="3006" y="1989"/>
                </a:cubicBezTo>
                <a:lnTo>
                  <a:pt x="3324" y="1440"/>
                </a:lnTo>
                <a:lnTo>
                  <a:pt x="3324" y="1440"/>
                </a:lnTo>
                <a:cubicBezTo>
                  <a:pt x="3324" y="1439"/>
                  <a:pt x="3324" y="1439"/>
                  <a:pt x="3324" y="1439"/>
                </a:cubicBezTo>
                <a:lnTo>
                  <a:pt x="2493" y="0"/>
                </a:lnTo>
                <a:lnTo>
                  <a:pt x="829" y="0"/>
                </a:lnTo>
                <a:lnTo>
                  <a:pt x="0" y="1434"/>
                </a:lnTo>
                <a:lnTo>
                  <a:pt x="316" y="1982"/>
                </a:lnTo>
                <a:lnTo>
                  <a:pt x="316" y="1982"/>
                </a:lnTo>
                <a:cubicBezTo>
                  <a:pt x="323" y="1986"/>
                  <a:pt x="330" y="1989"/>
                  <a:pt x="337" y="1991"/>
                </a:cubicBezTo>
                <a:lnTo>
                  <a:pt x="337" y="1991"/>
                </a:lnTo>
                <a:cubicBezTo>
                  <a:pt x="340" y="1991"/>
                  <a:pt x="344" y="1992"/>
                  <a:pt x="347" y="1992"/>
                </a:cubicBezTo>
                <a:lnTo>
                  <a:pt x="347" y="1992"/>
                </a:lnTo>
                <a:lnTo>
                  <a:pt x="347" y="1992"/>
                </a:lnTo>
                <a:cubicBezTo>
                  <a:pt x="372" y="1993"/>
                  <a:pt x="395" y="1981"/>
                  <a:pt x="410" y="1960"/>
                </a:cubicBezTo>
                <a:lnTo>
                  <a:pt x="410" y="1960"/>
                </a:lnTo>
                <a:cubicBezTo>
                  <a:pt x="439" y="1917"/>
                  <a:pt x="472" y="1879"/>
                  <a:pt x="504" y="1850"/>
                </a:cubicBezTo>
                <a:lnTo>
                  <a:pt x="504" y="1850"/>
                </a:lnTo>
                <a:cubicBezTo>
                  <a:pt x="520" y="1835"/>
                  <a:pt x="536" y="1823"/>
                  <a:pt x="550" y="1815"/>
                </a:cubicBezTo>
                <a:lnTo>
                  <a:pt x="550" y="1815"/>
                </a:lnTo>
                <a:cubicBezTo>
                  <a:pt x="566" y="1806"/>
                  <a:pt x="581" y="1799"/>
                  <a:pt x="598" y="1794"/>
                </a:cubicBezTo>
                <a:lnTo>
                  <a:pt x="598" y="1794"/>
                </a:lnTo>
                <a:cubicBezTo>
                  <a:pt x="616" y="1789"/>
                  <a:pt x="633" y="1786"/>
                  <a:pt x="651" y="1786"/>
                </a:cubicBezTo>
                <a:lnTo>
                  <a:pt x="651" y="1786"/>
                </a:lnTo>
                <a:cubicBezTo>
                  <a:pt x="654" y="1786"/>
                  <a:pt x="656" y="1786"/>
                  <a:pt x="658" y="1786"/>
                </a:cubicBezTo>
                <a:lnTo>
                  <a:pt x="662" y="1787"/>
                </a:lnTo>
                <a:lnTo>
                  <a:pt x="662" y="1787"/>
                </a:lnTo>
                <a:cubicBezTo>
                  <a:pt x="664" y="1787"/>
                  <a:pt x="665" y="1787"/>
                  <a:pt x="666" y="1787"/>
                </a:cubicBezTo>
                <a:lnTo>
                  <a:pt x="668" y="1787"/>
                </a:lnTo>
                <a:lnTo>
                  <a:pt x="668" y="1787"/>
                </a:lnTo>
                <a:cubicBezTo>
                  <a:pt x="670" y="1788"/>
                  <a:pt x="672" y="1788"/>
                  <a:pt x="674" y="1788"/>
                </a:cubicBezTo>
                <a:lnTo>
                  <a:pt x="674" y="1788"/>
                </a:lnTo>
                <a:cubicBezTo>
                  <a:pt x="674" y="1788"/>
                  <a:pt x="674" y="1788"/>
                  <a:pt x="675" y="1788"/>
                </a:cubicBezTo>
                <a:lnTo>
                  <a:pt x="675" y="1788"/>
                </a:lnTo>
                <a:cubicBezTo>
                  <a:pt x="689" y="1790"/>
                  <a:pt x="702" y="1794"/>
                  <a:pt x="715" y="1799"/>
                </a:cubicBezTo>
                <a:lnTo>
                  <a:pt x="715" y="1799"/>
                </a:lnTo>
                <a:cubicBezTo>
                  <a:pt x="764" y="1817"/>
                  <a:pt x="809" y="1858"/>
                  <a:pt x="841" y="1914"/>
                </a:cubicBezTo>
                <a:lnTo>
                  <a:pt x="841" y="1914"/>
                </a:lnTo>
                <a:cubicBezTo>
                  <a:pt x="877" y="1977"/>
                  <a:pt x="888" y="2040"/>
                  <a:pt x="874" y="2096"/>
                </a:cubicBezTo>
                <a:lnTo>
                  <a:pt x="874" y="2096"/>
                </a:lnTo>
                <a:cubicBezTo>
                  <a:pt x="867" y="2125"/>
                  <a:pt x="853" y="2151"/>
                  <a:pt x="832" y="2175"/>
                </a:cubicBezTo>
                <a:lnTo>
                  <a:pt x="832" y="2175"/>
                </a:lnTo>
                <a:cubicBezTo>
                  <a:pt x="818" y="2190"/>
                  <a:pt x="801" y="2203"/>
                  <a:pt x="781" y="2214"/>
                </a:cubicBezTo>
                <a:lnTo>
                  <a:pt x="781" y="2214"/>
                </a:lnTo>
                <a:cubicBezTo>
                  <a:pt x="739" y="2239"/>
                  <a:pt x="664" y="2257"/>
                  <a:pt x="583" y="2261"/>
                </a:cubicBezTo>
                <a:lnTo>
                  <a:pt x="583" y="2261"/>
                </a:lnTo>
                <a:cubicBezTo>
                  <a:pt x="558" y="2262"/>
                  <a:pt x="537" y="2276"/>
                  <a:pt x="525" y="2298"/>
                </a:cubicBezTo>
                <a:lnTo>
                  <a:pt x="525" y="2298"/>
                </a:lnTo>
                <a:lnTo>
                  <a:pt x="524" y="2299"/>
                </a:lnTo>
                <a:lnTo>
                  <a:pt x="524" y="2299"/>
                </a:lnTo>
                <a:cubicBezTo>
                  <a:pt x="523" y="2301"/>
                  <a:pt x="523" y="2301"/>
                  <a:pt x="523" y="2302"/>
                </a:cubicBezTo>
                <a:lnTo>
                  <a:pt x="523" y="2302"/>
                </a:lnTo>
                <a:cubicBezTo>
                  <a:pt x="522" y="2303"/>
                  <a:pt x="522" y="2304"/>
                  <a:pt x="521" y="2305"/>
                </a:cubicBezTo>
                <a:lnTo>
                  <a:pt x="521" y="2305"/>
                </a:lnTo>
                <a:cubicBezTo>
                  <a:pt x="518" y="2313"/>
                  <a:pt x="517" y="2322"/>
                  <a:pt x="518" y="2331"/>
                </a:cubicBezTo>
                <a:lnTo>
                  <a:pt x="836" y="2882"/>
                </a:lnTo>
                <a:lnTo>
                  <a:pt x="2491" y="2882"/>
                </a:lnTo>
                <a:lnTo>
                  <a:pt x="2798" y="2351"/>
                </a:lnTo>
                <a:lnTo>
                  <a:pt x="2798" y="2351"/>
                </a:lnTo>
                <a:cubicBezTo>
                  <a:pt x="2798" y="2349"/>
                  <a:pt x="2800" y="2348"/>
                  <a:pt x="2801" y="2347"/>
                </a:cubicBezTo>
                <a:lnTo>
                  <a:pt x="2801" y="2347"/>
                </a:lnTo>
                <a:cubicBezTo>
                  <a:pt x="2801" y="2346"/>
                  <a:pt x="2801" y="2346"/>
                  <a:pt x="2802" y="2346"/>
                </a:cubicBezTo>
                <a:lnTo>
                  <a:pt x="2809" y="2334"/>
                </a:lnTo>
                <a:lnTo>
                  <a:pt x="2809" y="2334"/>
                </a:lnTo>
                <a:cubicBezTo>
                  <a:pt x="2810" y="2332"/>
                  <a:pt x="2812" y="2330"/>
                  <a:pt x="2814" y="2329"/>
                </a:cubicBezTo>
              </a:path>
            </a:pathLst>
          </a:custGeom>
          <a:solidFill>
            <a:schemeClr val="accent4"/>
          </a:solidFill>
          <a:ln>
            <a:noFill/>
          </a:ln>
          <a:effectLst/>
        </p:spPr>
        <p:txBody>
          <a:bodyPr wrap="none" anchor="ctr"/>
          <a:lstStyle/>
          <a:p>
            <a:endParaRPr lang="en-US" sz="3265"/>
          </a:p>
        </p:txBody>
      </p:sp>
      <p:sp>
        <p:nvSpPr>
          <p:cNvPr id="21" name="Freeform 6">
            <a:extLst>
              <a:ext uri="{FF2B5EF4-FFF2-40B4-BE49-F238E27FC236}">
                <a16:creationId xmlns:a16="http://schemas.microsoft.com/office/drawing/2014/main" id="{78FFBE08-3B7E-4B45-85C5-B38C9046B884}"/>
              </a:ext>
            </a:extLst>
          </p:cNvPr>
          <p:cNvSpPr>
            <a:spLocks noChangeArrowheads="1"/>
          </p:cNvSpPr>
          <p:nvPr/>
        </p:nvSpPr>
        <p:spPr bwMode="auto">
          <a:xfrm>
            <a:off x="8252846" y="3855600"/>
            <a:ext cx="1906094" cy="1109115"/>
          </a:xfrm>
          <a:custGeom>
            <a:avLst/>
            <a:gdLst>
              <a:gd name="T0" fmla="*/ 844 w 3371"/>
              <a:gd name="T1" fmla="*/ 968 h 2884"/>
              <a:gd name="T2" fmla="*/ 718 w 3371"/>
              <a:gd name="T3" fmla="*/ 1083 h 2884"/>
              <a:gd name="T4" fmla="*/ 677 w 3371"/>
              <a:gd name="T5" fmla="*/ 1094 h 2884"/>
              <a:gd name="T6" fmla="*/ 671 w 3371"/>
              <a:gd name="T7" fmla="*/ 1094 h 2884"/>
              <a:gd name="T8" fmla="*/ 670 w 3371"/>
              <a:gd name="T9" fmla="*/ 1095 h 2884"/>
              <a:gd name="T10" fmla="*/ 663 w 3371"/>
              <a:gd name="T11" fmla="*/ 1095 h 2884"/>
              <a:gd name="T12" fmla="*/ 655 w 3371"/>
              <a:gd name="T13" fmla="*/ 1095 h 2884"/>
              <a:gd name="T14" fmla="*/ 655 w 3371"/>
              <a:gd name="T15" fmla="*/ 1095 h 2884"/>
              <a:gd name="T16" fmla="*/ 565 w 3371"/>
              <a:gd name="T17" fmla="*/ 1073 h 2884"/>
              <a:gd name="T18" fmla="*/ 555 w 3371"/>
              <a:gd name="T19" fmla="*/ 1067 h 2884"/>
              <a:gd name="T20" fmla="*/ 413 w 3371"/>
              <a:gd name="T21" fmla="*/ 922 h 2884"/>
              <a:gd name="T22" fmla="*/ 351 w 3371"/>
              <a:gd name="T23" fmla="*/ 890 h 2884"/>
              <a:gd name="T24" fmla="*/ 0 w 3371"/>
              <a:gd name="T25" fmla="*/ 1443 h 2884"/>
              <a:gd name="T26" fmla="*/ 2497 w 3371"/>
              <a:gd name="T27" fmla="*/ 2882 h 2884"/>
              <a:gd name="T28" fmla="*/ 3011 w 3371"/>
              <a:gd name="T29" fmla="*/ 891 h 2884"/>
              <a:gd name="T30" fmla="*/ 3009 w 3371"/>
              <a:gd name="T31" fmla="*/ 885 h 2884"/>
              <a:gd name="T32" fmla="*/ 3020 w 3371"/>
              <a:gd name="T33" fmla="*/ 829 h 2884"/>
              <a:gd name="T34" fmla="*/ 3103 w 3371"/>
              <a:gd name="T35" fmla="*/ 776 h 2884"/>
              <a:gd name="T36" fmla="*/ 3284 w 3371"/>
              <a:gd name="T37" fmla="*/ 730 h 2884"/>
              <a:gd name="T38" fmla="*/ 3292 w 3371"/>
              <a:gd name="T39" fmla="*/ 726 h 2884"/>
              <a:gd name="T40" fmla="*/ 3346 w 3371"/>
              <a:gd name="T41" fmla="*/ 670 h 2884"/>
              <a:gd name="T42" fmla="*/ 3349 w 3371"/>
              <a:gd name="T43" fmla="*/ 665 h 2884"/>
              <a:gd name="T44" fmla="*/ 3352 w 3371"/>
              <a:gd name="T45" fmla="*/ 658 h 2884"/>
              <a:gd name="T46" fmla="*/ 3369 w 3371"/>
              <a:gd name="T47" fmla="*/ 659 h 2884"/>
              <a:gd name="T48" fmla="*/ 3354 w 3371"/>
              <a:gd name="T49" fmla="*/ 653 h 2884"/>
              <a:gd name="T50" fmla="*/ 3363 w 3371"/>
              <a:gd name="T51" fmla="*/ 621 h 2884"/>
              <a:gd name="T52" fmla="*/ 3330 w 3371"/>
              <a:gd name="T53" fmla="*/ 476 h 2884"/>
              <a:gd name="T54" fmla="*/ 3210 w 3371"/>
              <a:gd name="T55" fmla="*/ 371 h 2884"/>
              <a:gd name="T56" fmla="*/ 3137 w 3371"/>
              <a:gd name="T57" fmla="*/ 370 h 2884"/>
              <a:gd name="T58" fmla="*/ 3087 w 3371"/>
              <a:gd name="T59" fmla="*/ 389 h 2884"/>
              <a:gd name="T60" fmla="*/ 2959 w 3371"/>
              <a:gd name="T61" fmla="*/ 526 h 2884"/>
              <a:gd name="T62" fmla="*/ 2873 w 3371"/>
              <a:gd name="T63" fmla="*/ 571 h 2884"/>
              <a:gd name="T64" fmla="*/ 2866 w 3371"/>
              <a:gd name="T65" fmla="*/ 571 h 2884"/>
              <a:gd name="T66" fmla="*/ 2817 w 3371"/>
              <a:gd name="T67" fmla="*/ 553 h 2884"/>
              <a:gd name="T68" fmla="*/ 2813 w 3371"/>
              <a:gd name="T69" fmla="*/ 548 h 2884"/>
              <a:gd name="T70" fmla="*/ 834 w 3371"/>
              <a:gd name="T71" fmla="*/ 0 h 2884"/>
              <a:gd name="T72" fmla="*/ 522 w 3371"/>
              <a:gd name="T73" fmla="*/ 541 h 2884"/>
              <a:gd name="T74" fmla="*/ 530 w 3371"/>
              <a:gd name="T75" fmla="*/ 576 h 2884"/>
              <a:gd name="T76" fmla="*/ 587 w 3371"/>
              <a:gd name="T77" fmla="*/ 614 h 2884"/>
              <a:gd name="T78" fmla="*/ 781 w 3371"/>
              <a:gd name="T79" fmla="*/ 663 h 2884"/>
              <a:gd name="T80" fmla="*/ 791 w 3371"/>
              <a:gd name="T81" fmla="*/ 669 h 2884"/>
              <a:gd name="T82" fmla="*/ 839 w 3371"/>
              <a:gd name="T83" fmla="*/ 711 h 2884"/>
              <a:gd name="T84" fmla="*/ 878 w 3371"/>
              <a:gd name="T85" fmla="*/ 786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71" h="2884">
                <a:moveTo>
                  <a:pt x="844" y="968"/>
                </a:moveTo>
                <a:lnTo>
                  <a:pt x="844" y="968"/>
                </a:lnTo>
                <a:cubicBezTo>
                  <a:pt x="812" y="1023"/>
                  <a:pt x="768" y="1064"/>
                  <a:pt x="718" y="1083"/>
                </a:cubicBezTo>
                <a:lnTo>
                  <a:pt x="718" y="1083"/>
                </a:lnTo>
                <a:cubicBezTo>
                  <a:pt x="706" y="1088"/>
                  <a:pt x="692" y="1092"/>
                  <a:pt x="679" y="1094"/>
                </a:cubicBezTo>
                <a:lnTo>
                  <a:pt x="677" y="1094"/>
                </a:lnTo>
                <a:lnTo>
                  <a:pt x="677" y="1094"/>
                </a:lnTo>
                <a:cubicBezTo>
                  <a:pt x="675" y="1094"/>
                  <a:pt x="673" y="1094"/>
                  <a:pt x="671" y="1094"/>
                </a:cubicBezTo>
                <a:lnTo>
                  <a:pt x="670" y="1095"/>
                </a:lnTo>
                <a:lnTo>
                  <a:pt x="670" y="1095"/>
                </a:lnTo>
                <a:cubicBezTo>
                  <a:pt x="668" y="1095"/>
                  <a:pt x="667" y="1095"/>
                  <a:pt x="666" y="1095"/>
                </a:cubicBezTo>
                <a:lnTo>
                  <a:pt x="663" y="1095"/>
                </a:lnTo>
                <a:lnTo>
                  <a:pt x="663" y="1095"/>
                </a:lnTo>
                <a:cubicBezTo>
                  <a:pt x="660" y="1095"/>
                  <a:pt x="658" y="1095"/>
                  <a:pt x="655" y="1095"/>
                </a:cubicBezTo>
                <a:lnTo>
                  <a:pt x="655" y="1095"/>
                </a:lnTo>
                <a:lnTo>
                  <a:pt x="655" y="1095"/>
                </a:lnTo>
                <a:cubicBezTo>
                  <a:pt x="624" y="1095"/>
                  <a:pt x="595" y="1088"/>
                  <a:pt x="565" y="1073"/>
                </a:cubicBezTo>
                <a:lnTo>
                  <a:pt x="565" y="1073"/>
                </a:lnTo>
                <a:cubicBezTo>
                  <a:pt x="562" y="1071"/>
                  <a:pt x="558" y="1069"/>
                  <a:pt x="555" y="1067"/>
                </a:cubicBezTo>
                <a:lnTo>
                  <a:pt x="555" y="1067"/>
                </a:lnTo>
                <a:cubicBezTo>
                  <a:pt x="511" y="1042"/>
                  <a:pt x="458" y="988"/>
                  <a:pt x="413" y="922"/>
                </a:cubicBezTo>
                <a:lnTo>
                  <a:pt x="413" y="922"/>
                </a:lnTo>
                <a:cubicBezTo>
                  <a:pt x="399" y="901"/>
                  <a:pt x="375" y="889"/>
                  <a:pt x="351" y="890"/>
                </a:cubicBezTo>
                <a:lnTo>
                  <a:pt x="351" y="890"/>
                </a:lnTo>
                <a:cubicBezTo>
                  <a:pt x="336" y="891"/>
                  <a:pt x="323" y="895"/>
                  <a:pt x="311" y="904"/>
                </a:cubicBezTo>
                <a:lnTo>
                  <a:pt x="0" y="1443"/>
                </a:lnTo>
                <a:lnTo>
                  <a:pt x="832" y="2883"/>
                </a:lnTo>
                <a:lnTo>
                  <a:pt x="2497" y="2882"/>
                </a:lnTo>
                <a:lnTo>
                  <a:pt x="3329" y="1440"/>
                </a:lnTo>
                <a:lnTo>
                  <a:pt x="3011" y="891"/>
                </a:lnTo>
                <a:lnTo>
                  <a:pt x="3011" y="891"/>
                </a:lnTo>
                <a:cubicBezTo>
                  <a:pt x="3010" y="889"/>
                  <a:pt x="3009" y="887"/>
                  <a:pt x="3009" y="885"/>
                </a:cubicBezTo>
                <a:lnTo>
                  <a:pt x="3009" y="885"/>
                </a:lnTo>
                <a:cubicBezTo>
                  <a:pt x="3007" y="866"/>
                  <a:pt x="3011" y="846"/>
                  <a:pt x="3020" y="829"/>
                </a:cubicBezTo>
                <a:lnTo>
                  <a:pt x="3020" y="829"/>
                </a:lnTo>
                <a:cubicBezTo>
                  <a:pt x="3036" y="798"/>
                  <a:pt x="3068" y="778"/>
                  <a:pt x="3103" y="776"/>
                </a:cubicBezTo>
                <a:lnTo>
                  <a:pt x="3103" y="776"/>
                </a:lnTo>
                <a:cubicBezTo>
                  <a:pt x="3176" y="770"/>
                  <a:pt x="3244" y="754"/>
                  <a:pt x="3284" y="730"/>
                </a:cubicBezTo>
                <a:lnTo>
                  <a:pt x="3284" y="730"/>
                </a:lnTo>
                <a:cubicBezTo>
                  <a:pt x="3287" y="729"/>
                  <a:pt x="3289" y="727"/>
                  <a:pt x="3292" y="726"/>
                </a:cubicBezTo>
                <a:lnTo>
                  <a:pt x="3292" y="726"/>
                </a:lnTo>
                <a:cubicBezTo>
                  <a:pt x="3315" y="711"/>
                  <a:pt x="3333" y="692"/>
                  <a:pt x="3346" y="670"/>
                </a:cubicBezTo>
                <a:lnTo>
                  <a:pt x="3346" y="670"/>
                </a:lnTo>
                <a:cubicBezTo>
                  <a:pt x="3347" y="669"/>
                  <a:pt x="3348" y="667"/>
                  <a:pt x="3349" y="665"/>
                </a:cubicBezTo>
                <a:lnTo>
                  <a:pt x="3352" y="658"/>
                </a:lnTo>
                <a:lnTo>
                  <a:pt x="3352" y="658"/>
                </a:lnTo>
                <a:cubicBezTo>
                  <a:pt x="3352" y="657"/>
                  <a:pt x="3353" y="655"/>
                  <a:pt x="3354" y="654"/>
                </a:cubicBezTo>
                <a:lnTo>
                  <a:pt x="3369" y="659"/>
                </a:lnTo>
                <a:lnTo>
                  <a:pt x="3354" y="653"/>
                </a:lnTo>
                <a:lnTo>
                  <a:pt x="3354" y="653"/>
                </a:lnTo>
                <a:cubicBezTo>
                  <a:pt x="3359" y="642"/>
                  <a:pt x="3362" y="632"/>
                  <a:pt x="3363" y="621"/>
                </a:cubicBezTo>
                <a:lnTo>
                  <a:pt x="3363" y="621"/>
                </a:lnTo>
                <a:cubicBezTo>
                  <a:pt x="3370" y="576"/>
                  <a:pt x="3359" y="525"/>
                  <a:pt x="3330" y="476"/>
                </a:cubicBezTo>
                <a:lnTo>
                  <a:pt x="3330" y="476"/>
                </a:lnTo>
                <a:cubicBezTo>
                  <a:pt x="3299" y="421"/>
                  <a:pt x="3257" y="385"/>
                  <a:pt x="3210" y="371"/>
                </a:cubicBezTo>
                <a:lnTo>
                  <a:pt x="3210" y="371"/>
                </a:lnTo>
                <a:cubicBezTo>
                  <a:pt x="3186" y="365"/>
                  <a:pt x="3162" y="364"/>
                  <a:pt x="3137" y="370"/>
                </a:cubicBezTo>
                <a:lnTo>
                  <a:pt x="3137" y="370"/>
                </a:lnTo>
                <a:cubicBezTo>
                  <a:pt x="3120" y="373"/>
                  <a:pt x="3103" y="380"/>
                  <a:pt x="3087" y="389"/>
                </a:cubicBezTo>
                <a:lnTo>
                  <a:pt x="3087" y="389"/>
                </a:lnTo>
                <a:cubicBezTo>
                  <a:pt x="3048" y="412"/>
                  <a:pt x="3000" y="463"/>
                  <a:pt x="2959" y="526"/>
                </a:cubicBezTo>
                <a:lnTo>
                  <a:pt x="2959" y="526"/>
                </a:lnTo>
                <a:cubicBezTo>
                  <a:pt x="2940" y="555"/>
                  <a:pt x="2908" y="573"/>
                  <a:pt x="2873" y="571"/>
                </a:cubicBezTo>
                <a:lnTo>
                  <a:pt x="2873" y="571"/>
                </a:lnTo>
                <a:cubicBezTo>
                  <a:pt x="2871" y="571"/>
                  <a:pt x="2869" y="571"/>
                  <a:pt x="2868" y="571"/>
                </a:cubicBezTo>
                <a:lnTo>
                  <a:pt x="2866" y="571"/>
                </a:lnTo>
                <a:lnTo>
                  <a:pt x="2866" y="571"/>
                </a:lnTo>
                <a:cubicBezTo>
                  <a:pt x="2849" y="569"/>
                  <a:pt x="2831" y="563"/>
                  <a:pt x="2817" y="553"/>
                </a:cubicBezTo>
                <a:lnTo>
                  <a:pt x="2817" y="553"/>
                </a:lnTo>
                <a:cubicBezTo>
                  <a:pt x="2815" y="552"/>
                  <a:pt x="2814" y="550"/>
                  <a:pt x="2813" y="548"/>
                </a:cubicBezTo>
                <a:lnTo>
                  <a:pt x="2496" y="0"/>
                </a:lnTo>
                <a:lnTo>
                  <a:pt x="834" y="0"/>
                </a:lnTo>
                <a:lnTo>
                  <a:pt x="522" y="541"/>
                </a:lnTo>
                <a:lnTo>
                  <a:pt x="522" y="541"/>
                </a:lnTo>
                <a:cubicBezTo>
                  <a:pt x="521" y="553"/>
                  <a:pt x="523" y="565"/>
                  <a:pt x="530" y="576"/>
                </a:cubicBezTo>
                <a:lnTo>
                  <a:pt x="530" y="576"/>
                </a:lnTo>
                <a:cubicBezTo>
                  <a:pt x="541" y="598"/>
                  <a:pt x="563" y="612"/>
                  <a:pt x="587" y="614"/>
                </a:cubicBezTo>
                <a:lnTo>
                  <a:pt x="587" y="614"/>
                </a:lnTo>
                <a:cubicBezTo>
                  <a:pt x="665" y="619"/>
                  <a:pt x="738" y="637"/>
                  <a:pt x="781" y="663"/>
                </a:cubicBezTo>
                <a:lnTo>
                  <a:pt x="781" y="663"/>
                </a:lnTo>
                <a:cubicBezTo>
                  <a:pt x="785" y="664"/>
                  <a:pt x="788" y="667"/>
                  <a:pt x="791" y="669"/>
                </a:cubicBezTo>
                <a:lnTo>
                  <a:pt x="791" y="669"/>
                </a:lnTo>
                <a:cubicBezTo>
                  <a:pt x="810" y="681"/>
                  <a:pt x="826" y="695"/>
                  <a:pt x="839" y="711"/>
                </a:cubicBezTo>
                <a:lnTo>
                  <a:pt x="839" y="711"/>
                </a:lnTo>
                <a:cubicBezTo>
                  <a:pt x="858" y="733"/>
                  <a:pt x="871" y="758"/>
                  <a:pt x="878" y="786"/>
                </a:cubicBezTo>
                <a:lnTo>
                  <a:pt x="878" y="786"/>
                </a:lnTo>
                <a:cubicBezTo>
                  <a:pt x="892" y="842"/>
                  <a:pt x="881" y="905"/>
                  <a:pt x="844" y="968"/>
                </a:cubicBezTo>
              </a:path>
            </a:pathLst>
          </a:custGeom>
          <a:solidFill>
            <a:srgbClr val="D92116"/>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65" b="0" i="0" u="none" strike="noStrike" kern="0" cap="none" spc="0" normalizeH="0" baseline="0" noProof="0">
              <a:ln>
                <a:noFill/>
              </a:ln>
              <a:solidFill>
                <a:srgbClr val="333333"/>
              </a:solidFill>
              <a:effectLst/>
              <a:uLnTx/>
              <a:uFillTx/>
            </a:endParaRPr>
          </a:p>
        </p:txBody>
      </p:sp>
      <p:sp>
        <p:nvSpPr>
          <p:cNvPr id="22" name="TextBox 21">
            <a:extLst>
              <a:ext uri="{FF2B5EF4-FFF2-40B4-BE49-F238E27FC236}">
                <a16:creationId xmlns:a16="http://schemas.microsoft.com/office/drawing/2014/main" id="{4E08D342-558F-4E69-B22E-77153E5DCCFB}"/>
              </a:ext>
            </a:extLst>
          </p:cNvPr>
          <p:cNvSpPr txBox="1"/>
          <p:nvPr/>
        </p:nvSpPr>
        <p:spPr>
          <a:xfrm>
            <a:off x="4583998" y="3164977"/>
            <a:ext cx="784830" cy="844975"/>
          </a:xfrm>
          <a:prstGeom prst="rect">
            <a:avLst/>
          </a:prstGeom>
          <a:noFill/>
        </p:spPr>
        <p:txBody>
          <a:bodyPr wrap="none" rtlCol="0" anchor="ctr">
            <a:spAutoFit/>
          </a:bodyPr>
          <a:lstStyle/>
          <a:p>
            <a:pPr algn="ctr">
              <a:lnSpc>
                <a:spcPts val="7200"/>
              </a:lnSpc>
            </a:pPr>
            <a:r>
              <a:rPr lang="en-US" b="1" spc="-145" dirty="0">
                <a:solidFill>
                  <a:schemeClr val="bg1"/>
                </a:solidFill>
                <a:latin typeface="Source Sans Pro" panose="020B0503030403020204" pitchFamily="34" charset="0"/>
                <a:ea typeface="Source Sans Pro" panose="020B0503030403020204" pitchFamily="34" charset="0"/>
              </a:rPr>
              <a:t>Supply</a:t>
            </a:r>
          </a:p>
        </p:txBody>
      </p:sp>
      <p:sp>
        <p:nvSpPr>
          <p:cNvPr id="23" name="TextBox 22">
            <a:extLst>
              <a:ext uri="{FF2B5EF4-FFF2-40B4-BE49-F238E27FC236}">
                <a16:creationId xmlns:a16="http://schemas.microsoft.com/office/drawing/2014/main" id="{CDED0ADB-2195-46F7-AE30-55C82E987D41}"/>
              </a:ext>
            </a:extLst>
          </p:cNvPr>
          <p:cNvSpPr txBox="1"/>
          <p:nvPr/>
        </p:nvSpPr>
        <p:spPr>
          <a:xfrm>
            <a:off x="5835486" y="3693151"/>
            <a:ext cx="1104148" cy="844975"/>
          </a:xfrm>
          <a:prstGeom prst="rect">
            <a:avLst/>
          </a:prstGeom>
          <a:noFill/>
        </p:spPr>
        <p:txBody>
          <a:bodyPr wrap="none" rtlCol="0" anchor="ctr">
            <a:spAutoFit/>
          </a:bodyPr>
          <a:lstStyle/>
          <a:p>
            <a:pPr algn="ctr">
              <a:lnSpc>
                <a:spcPts val="7200"/>
              </a:lnSpc>
            </a:pPr>
            <a:r>
              <a:rPr lang="en-US" b="1" spc="-145" dirty="0">
                <a:solidFill>
                  <a:schemeClr val="bg1"/>
                </a:solidFill>
                <a:latin typeface="Source Sans Pro" panose="020B0503030403020204" pitchFamily="34" charset="0"/>
                <a:ea typeface="Source Sans Pro" panose="020B0503030403020204" pitchFamily="34" charset="0"/>
              </a:rPr>
              <a:t>Treatment</a:t>
            </a:r>
          </a:p>
        </p:txBody>
      </p:sp>
      <p:sp>
        <p:nvSpPr>
          <p:cNvPr id="24" name="TextBox 23">
            <a:extLst>
              <a:ext uri="{FF2B5EF4-FFF2-40B4-BE49-F238E27FC236}">
                <a16:creationId xmlns:a16="http://schemas.microsoft.com/office/drawing/2014/main" id="{23A47167-7836-4E41-9429-D980DF954346}"/>
              </a:ext>
            </a:extLst>
          </p:cNvPr>
          <p:cNvSpPr txBox="1"/>
          <p:nvPr/>
        </p:nvSpPr>
        <p:spPr>
          <a:xfrm>
            <a:off x="7329917" y="3437651"/>
            <a:ext cx="1062470" cy="646331"/>
          </a:xfrm>
          <a:prstGeom prst="rect">
            <a:avLst/>
          </a:prstGeom>
          <a:noFill/>
        </p:spPr>
        <p:txBody>
          <a:bodyPr wrap="none" lIns="91440" tIns="45720" rIns="91440" bIns="45720" rtlCol="0" anchor="ctr">
            <a:spAutoFit/>
          </a:bodyPr>
          <a:lstStyle/>
          <a:p>
            <a:pPr algn="ctr"/>
            <a:r>
              <a:rPr lang="en-US" b="1" spc="-145" dirty="0">
                <a:solidFill>
                  <a:schemeClr val="bg1"/>
                </a:solidFill>
                <a:latin typeface="Source Sans Pro"/>
                <a:ea typeface="Source Sans Pro"/>
              </a:rPr>
              <a:t>Harm </a:t>
            </a:r>
            <a:endParaRPr lang="en-US" dirty="0"/>
          </a:p>
          <a:p>
            <a:pPr algn="ctr"/>
            <a:r>
              <a:rPr lang="en-US" b="1" spc="-145" dirty="0">
                <a:solidFill>
                  <a:schemeClr val="bg1"/>
                </a:solidFill>
                <a:latin typeface="Source Sans Pro"/>
                <a:ea typeface="Source Sans Pro"/>
              </a:rPr>
              <a:t>Reduction</a:t>
            </a:r>
          </a:p>
        </p:txBody>
      </p:sp>
      <p:sp>
        <p:nvSpPr>
          <p:cNvPr id="25" name="TextBox 24">
            <a:extLst>
              <a:ext uri="{FF2B5EF4-FFF2-40B4-BE49-F238E27FC236}">
                <a16:creationId xmlns:a16="http://schemas.microsoft.com/office/drawing/2014/main" id="{381E2B08-6E0B-4348-A071-50576240F01D}"/>
              </a:ext>
            </a:extLst>
          </p:cNvPr>
          <p:cNvSpPr txBox="1"/>
          <p:nvPr/>
        </p:nvSpPr>
        <p:spPr>
          <a:xfrm>
            <a:off x="8895383" y="3727518"/>
            <a:ext cx="796052" cy="844975"/>
          </a:xfrm>
          <a:prstGeom prst="rect">
            <a:avLst/>
          </a:prstGeom>
          <a:noFill/>
        </p:spPr>
        <p:txBody>
          <a:bodyPr wrap="none" rtlCol="0" anchor="ctr">
            <a:spAutoFit/>
          </a:bodyPr>
          <a:lstStyle/>
          <a:p>
            <a:pPr algn="ctr">
              <a:lnSpc>
                <a:spcPts val="7200"/>
              </a:lnSpc>
            </a:pPr>
            <a:r>
              <a:rPr lang="en-US" b="1" spc="-145" dirty="0">
                <a:solidFill>
                  <a:schemeClr val="bg1"/>
                </a:solidFill>
                <a:latin typeface="Source Sans Pro" panose="020B0503030403020204" pitchFamily="34" charset="0"/>
                <a:ea typeface="Source Sans Pro" panose="020B0503030403020204" pitchFamily="34" charset="0"/>
              </a:rPr>
              <a:t>Rescue</a:t>
            </a:r>
          </a:p>
        </p:txBody>
      </p:sp>
      <p:sp>
        <p:nvSpPr>
          <p:cNvPr id="26" name="Freeform 27">
            <a:extLst>
              <a:ext uri="{FF2B5EF4-FFF2-40B4-BE49-F238E27FC236}">
                <a16:creationId xmlns:a16="http://schemas.microsoft.com/office/drawing/2014/main" id="{375054B9-1E4C-43E7-89FC-7A9CF8225806}"/>
              </a:ext>
            </a:extLst>
          </p:cNvPr>
          <p:cNvSpPr>
            <a:spLocks noChangeArrowheads="1"/>
          </p:cNvSpPr>
          <p:nvPr/>
        </p:nvSpPr>
        <p:spPr bwMode="auto">
          <a:xfrm flipH="1">
            <a:off x="4835878" y="4024583"/>
            <a:ext cx="45719" cy="1033753"/>
          </a:xfrm>
          <a:custGeom>
            <a:avLst/>
            <a:gdLst>
              <a:gd name="connsiteX0" fmla="*/ 32962 w 64655"/>
              <a:gd name="connsiteY0" fmla="*/ 1219583 h 1361164"/>
              <a:gd name="connsiteX1" fmla="*/ 64655 w 64655"/>
              <a:gd name="connsiteY1" fmla="*/ 1252159 h 1361164"/>
              <a:gd name="connsiteX2" fmla="*/ 64655 w 64655"/>
              <a:gd name="connsiteY2" fmla="*/ 1328588 h 1361164"/>
              <a:gd name="connsiteX3" fmla="*/ 32962 w 64655"/>
              <a:gd name="connsiteY3" fmla="*/ 1361164 h 1361164"/>
              <a:gd name="connsiteX4" fmla="*/ 0 w 64655"/>
              <a:gd name="connsiteY4" fmla="*/ 1328588 h 1361164"/>
              <a:gd name="connsiteX5" fmla="*/ 0 w 64655"/>
              <a:gd name="connsiteY5" fmla="*/ 1252159 h 1361164"/>
              <a:gd name="connsiteX6" fmla="*/ 32962 w 64655"/>
              <a:gd name="connsiteY6" fmla="*/ 1219583 h 1361164"/>
              <a:gd name="connsiteX7" fmla="*/ 32962 w 64655"/>
              <a:gd name="connsiteY7" fmla="*/ 894102 h 1361164"/>
              <a:gd name="connsiteX8" fmla="*/ 64655 w 64655"/>
              <a:gd name="connsiteY8" fmla="*/ 925227 h 1361164"/>
              <a:gd name="connsiteX9" fmla="*/ 64655 w 64655"/>
              <a:gd name="connsiteY9" fmla="*/ 1088324 h 1361164"/>
              <a:gd name="connsiteX10" fmla="*/ 32962 w 64655"/>
              <a:gd name="connsiteY10" fmla="*/ 1119449 h 1361164"/>
              <a:gd name="connsiteX11" fmla="*/ 0 w 64655"/>
              <a:gd name="connsiteY11" fmla="*/ 1088324 h 1361164"/>
              <a:gd name="connsiteX12" fmla="*/ 0 w 64655"/>
              <a:gd name="connsiteY12" fmla="*/ 925227 h 1361164"/>
              <a:gd name="connsiteX13" fmla="*/ 32962 w 64655"/>
              <a:gd name="connsiteY13" fmla="*/ 894102 h 1361164"/>
              <a:gd name="connsiteX14" fmla="*/ 32962 w 64655"/>
              <a:gd name="connsiteY14" fmla="*/ 566663 h 1361164"/>
              <a:gd name="connsiteX15" fmla="*/ 64655 w 64655"/>
              <a:gd name="connsiteY15" fmla="*/ 599034 h 1361164"/>
              <a:gd name="connsiteX16" fmla="*/ 64655 w 64655"/>
              <a:gd name="connsiteY16" fmla="*/ 762130 h 1361164"/>
              <a:gd name="connsiteX17" fmla="*/ 32962 w 64655"/>
              <a:gd name="connsiteY17" fmla="*/ 794501 h 1361164"/>
              <a:gd name="connsiteX18" fmla="*/ 0 w 64655"/>
              <a:gd name="connsiteY18" fmla="*/ 762130 h 1361164"/>
              <a:gd name="connsiteX19" fmla="*/ 0 w 64655"/>
              <a:gd name="connsiteY19" fmla="*/ 599034 h 1361164"/>
              <a:gd name="connsiteX20" fmla="*/ 32962 w 64655"/>
              <a:gd name="connsiteY20" fmla="*/ 566663 h 1361164"/>
              <a:gd name="connsiteX21" fmla="*/ 32962 w 64655"/>
              <a:gd name="connsiteY21" fmla="*/ 241715 h 1361164"/>
              <a:gd name="connsiteX22" fmla="*/ 64655 w 64655"/>
              <a:gd name="connsiteY22" fmla="*/ 272840 h 1361164"/>
              <a:gd name="connsiteX23" fmla="*/ 64655 w 64655"/>
              <a:gd name="connsiteY23" fmla="*/ 435937 h 1361164"/>
              <a:gd name="connsiteX24" fmla="*/ 32962 w 64655"/>
              <a:gd name="connsiteY24" fmla="*/ 467062 h 1361164"/>
              <a:gd name="connsiteX25" fmla="*/ 0 w 64655"/>
              <a:gd name="connsiteY25" fmla="*/ 435937 h 1361164"/>
              <a:gd name="connsiteX26" fmla="*/ 0 w 64655"/>
              <a:gd name="connsiteY26" fmla="*/ 272840 h 1361164"/>
              <a:gd name="connsiteX27" fmla="*/ 32962 w 64655"/>
              <a:gd name="connsiteY27" fmla="*/ 241715 h 1361164"/>
              <a:gd name="connsiteX28" fmla="*/ 32962 w 64655"/>
              <a:gd name="connsiteY28" fmla="*/ 0 h 1361164"/>
              <a:gd name="connsiteX29" fmla="*/ 64655 w 64655"/>
              <a:gd name="connsiteY29" fmla="*/ 32864 h 1361164"/>
              <a:gd name="connsiteX30" fmla="*/ 64655 w 64655"/>
              <a:gd name="connsiteY30" fmla="*/ 109970 h 1361164"/>
              <a:gd name="connsiteX31" fmla="*/ 32962 w 64655"/>
              <a:gd name="connsiteY31" fmla="*/ 141570 h 1361164"/>
              <a:gd name="connsiteX32" fmla="*/ 0 w 64655"/>
              <a:gd name="connsiteY32" fmla="*/ 109970 h 1361164"/>
              <a:gd name="connsiteX33" fmla="*/ 0 w 64655"/>
              <a:gd name="connsiteY33" fmla="*/ 32864 h 1361164"/>
              <a:gd name="connsiteX34" fmla="*/ 32962 w 64655"/>
              <a:gd name="connsiteY34" fmla="*/ 0 h 136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655" h="1361164">
                <a:moveTo>
                  <a:pt x="32962" y="1219583"/>
                </a:moveTo>
                <a:cubicBezTo>
                  <a:pt x="50710" y="1219583"/>
                  <a:pt x="64655" y="1234618"/>
                  <a:pt x="64655" y="1252159"/>
                </a:cubicBezTo>
                <a:lnTo>
                  <a:pt x="64655" y="1328588"/>
                </a:lnTo>
                <a:cubicBezTo>
                  <a:pt x="64655" y="1347382"/>
                  <a:pt x="50710" y="1361164"/>
                  <a:pt x="32962" y="1361164"/>
                </a:cubicBezTo>
                <a:cubicBezTo>
                  <a:pt x="15213" y="1361164"/>
                  <a:pt x="0" y="1347382"/>
                  <a:pt x="0" y="1328588"/>
                </a:cubicBezTo>
                <a:lnTo>
                  <a:pt x="0" y="1252159"/>
                </a:lnTo>
                <a:cubicBezTo>
                  <a:pt x="0" y="1234618"/>
                  <a:pt x="15213" y="1219583"/>
                  <a:pt x="32962" y="1219583"/>
                </a:cubicBezTo>
                <a:close/>
                <a:moveTo>
                  <a:pt x="32962" y="894102"/>
                </a:moveTo>
                <a:cubicBezTo>
                  <a:pt x="50710" y="894102"/>
                  <a:pt x="64655" y="907797"/>
                  <a:pt x="64655" y="925227"/>
                </a:cubicBezTo>
                <a:lnTo>
                  <a:pt x="64655" y="1088324"/>
                </a:lnTo>
                <a:cubicBezTo>
                  <a:pt x="64655" y="1105754"/>
                  <a:pt x="50710" y="1119449"/>
                  <a:pt x="32962" y="1119449"/>
                </a:cubicBezTo>
                <a:cubicBezTo>
                  <a:pt x="15213" y="1119449"/>
                  <a:pt x="0" y="1105754"/>
                  <a:pt x="0" y="1088324"/>
                </a:cubicBezTo>
                <a:lnTo>
                  <a:pt x="0" y="925227"/>
                </a:lnTo>
                <a:cubicBezTo>
                  <a:pt x="0" y="907797"/>
                  <a:pt x="15213" y="894102"/>
                  <a:pt x="32962" y="894102"/>
                </a:cubicBezTo>
                <a:close/>
                <a:moveTo>
                  <a:pt x="32962" y="566663"/>
                </a:moveTo>
                <a:cubicBezTo>
                  <a:pt x="50710" y="566663"/>
                  <a:pt x="64655" y="581603"/>
                  <a:pt x="64655" y="599034"/>
                </a:cubicBezTo>
                <a:lnTo>
                  <a:pt x="64655" y="762130"/>
                </a:lnTo>
                <a:cubicBezTo>
                  <a:pt x="64655" y="779560"/>
                  <a:pt x="50710" y="794501"/>
                  <a:pt x="32962" y="794501"/>
                </a:cubicBezTo>
                <a:cubicBezTo>
                  <a:pt x="15213" y="794501"/>
                  <a:pt x="0" y="779560"/>
                  <a:pt x="0" y="762130"/>
                </a:cubicBezTo>
                <a:lnTo>
                  <a:pt x="0" y="599034"/>
                </a:lnTo>
                <a:cubicBezTo>
                  <a:pt x="0" y="581603"/>
                  <a:pt x="15213" y="566663"/>
                  <a:pt x="32962" y="566663"/>
                </a:cubicBezTo>
                <a:close/>
                <a:moveTo>
                  <a:pt x="32962" y="241715"/>
                </a:moveTo>
                <a:cubicBezTo>
                  <a:pt x="50710" y="241715"/>
                  <a:pt x="64655" y="255410"/>
                  <a:pt x="64655" y="272840"/>
                </a:cubicBezTo>
                <a:lnTo>
                  <a:pt x="64655" y="435937"/>
                </a:lnTo>
                <a:cubicBezTo>
                  <a:pt x="64655" y="453367"/>
                  <a:pt x="50710" y="467062"/>
                  <a:pt x="32962" y="467062"/>
                </a:cubicBezTo>
                <a:cubicBezTo>
                  <a:pt x="15213" y="467062"/>
                  <a:pt x="0" y="453367"/>
                  <a:pt x="0" y="435937"/>
                </a:cubicBezTo>
                <a:lnTo>
                  <a:pt x="0" y="272840"/>
                </a:lnTo>
                <a:cubicBezTo>
                  <a:pt x="0" y="255410"/>
                  <a:pt x="15213" y="241715"/>
                  <a:pt x="32962" y="241715"/>
                </a:cubicBezTo>
                <a:close/>
                <a:moveTo>
                  <a:pt x="32962" y="0"/>
                </a:moveTo>
                <a:cubicBezTo>
                  <a:pt x="50710" y="0"/>
                  <a:pt x="64655" y="15168"/>
                  <a:pt x="64655" y="32864"/>
                </a:cubicBezTo>
                <a:lnTo>
                  <a:pt x="64655" y="109970"/>
                </a:lnTo>
                <a:cubicBezTo>
                  <a:pt x="64655" y="127666"/>
                  <a:pt x="50710" y="141570"/>
                  <a:pt x="32962" y="141570"/>
                </a:cubicBezTo>
                <a:cubicBezTo>
                  <a:pt x="15213" y="141570"/>
                  <a:pt x="0" y="127666"/>
                  <a:pt x="0" y="109970"/>
                </a:cubicBezTo>
                <a:lnTo>
                  <a:pt x="0" y="32864"/>
                </a:lnTo>
                <a:cubicBezTo>
                  <a:pt x="0" y="15168"/>
                  <a:pt x="15213" y="0"/>
                  <a:pt x="32962" y="0"/>
                </a:cubicBezTo>
                <a:close/>
              </a:path>
            </a:pathLst>
          </a:custGeom>
          <a:solidFill>
            <a:schemeClr val="accent2"/>
          </a:solidFill>
          <a:ln>
            <a:noFill/>
          </a:ln>
          <a:effectLst/>
        </p:spPr>
        <p:txBody>
          <a:bodyPr wrap="square" anchor="ctr">
            <a:noAutofit/>
          </a:bodyPr>
          <a:lstStyle/>
          <a:p>
            <a:endParaRPr lang="en-US" sz="3265"/>
          </a:p>
        </p:txBody>
      </p:sp>
      <p:sp>
        <p:nvSpPr>
          <p:cNvPr id="27" name="TextBox 26">
            <a:extLst>
              <a:ext uri="{FF2B5EF4-FFF2-40B4-BE49-F238E27FC236}">
                <a16:creationId xmlns:a16="http://schemas.microsoft.com/office/drawing/2014/main" id="{21597993-6A59-4559-BF23-C641BEB7B8DC}"/>
              </a:ext>
            </a:extLst>
          </p:cNvPr>
          <p:cNvSpPr txBox="1"/>
          <p:nvPr/>
        </p:nvSpPr>
        <p:spPr>
          <a:xfrm>
            <a:off x="3653581" y="5001447"/>
            <a:ext cx="2712569" cy="364074"/>
          </a:xfrm>
          <a:prstGeom prst="rect">
            <a:avLst/>
          </a:prstGeom>
          <a:noFill/>
        </p:spPr>
        <p:txBody>
          <a:bodyPr wrap="square" rtlCol="0" anchor="b">
            <a:spAutoFit/>
          </a:bodyPr>
          <a:lstStyle/>
          <a:p>
            <a:pPr>
              <a:lnSpc>
                <a:spcPts val="2160"/>
              </a:lnSpc>
            </a:pPr>
            <a:r>
              <a:rPr lang="en-US" b="1" spc="-15" dirty="0">
                <a:solidFill>
                  <a:srgbClr val="C00000"/>
                </a:solidFill>
                <a:latin typeface="Source Sans Pro" panose="020B0503030403020204" pitchFamily="34" charset="0"/>
                <a:ea typeface="Source Sans Pro" panose="020B0503030403020204" pitchFamily="34" charset="0"/>
              </a:rPr>
              <a:t>REDUCE OPIOID SUPPLY</a:t>
            </a:r>
          </a:p>
        </p:txBody>
      </p:sp>
      <p:sp>
        <p:nvSpPr>
          <p:cNvPr id="28" name="TextBox 27">
            <a:extLst>
              <a:ext uri="{FF2B5EF4-FFF2-40B4-BE49-F238E27FC236}">
                <a16:creationId xmlns:a16="http://schemas.microsoft.com/office/drawing/2014/main" id="{9C1B363E-699D-4A57-99F6-D75CCE082914}"/>
              </a:ext>
            </a:extLst>
          </p:cNvPr>
          <p:cNvSpPr txBox="1"/>
          <p:nvPr/>
        </p:nvSpPr>
        <p:spPr>
          <a:xfrm>
            <a:off x="3404472" y="5388586"/>
            <a:ext cx="3419558" cy="787267"/>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n-US" sz="1600" spc="-15" dirty="0">
                <a:latin typeface="Source Sans Pro" panose="020B0503030403020204" pitchFamily="34" charset="0"/>
                <a:ea typeface="Source Sans Pro" panose="020B0503030403020204" pitchFamily="34" charset="0"/>
              </a:rPr>
              <a:t>Public protection partners</a:t>
            </a:r>
          </a:p>
          <a:p>
            <a:pPr marL="285750" indent="-285750">
              <a:lnSpc>
                <a:spcPts val="1800"/>
              </a:lnSpc>
              <a:buFont typeface="Arial" panose="020B0604020202020204" pitchFamily="34" charset="0"/>
              <a:buChar char="•"/>
            </a:pPr>
            <a:r>
              <a:rPr lang="en-US" sz="1600" spc="-15" dirty="0">
                <a:latin typeface="Source Sans Pro" panose="020B0503030403020204" pitchFamily="34" charset="0"/>
                <a:ea typeface="Source Sans Pro" panose="020B0503030403020204" pitchFamily="34" charset="0"/>
              </a:rPr>
              <a:t>Prescriber education</a:t>
            </a:r>
          </a:p>
          <a:p>
            <a:pPr marL="285750" indent="-285750">
              <a:lnSpc>
                <a:spcPts val="1800"/>
              </a:lnSpc>
              <a:buFont typeface="Arial" panose="020B0604020202020204" pitchFamily="34" charset="0"/>
              <a:buChar char="•"/>
            </a:pPr>
            <a:r>
              <a:rPr lang="en-US" sz="1600" spc="-15" dirty="0">
                <a:latin typeface="Source Sans Pro" panose="020B0503030403020204" pitchFamily="34" charset="0"/>
                <a:ea typeface="Source Sans Pro" panose="020B0503030403020204" pitchFamily="34" charset="0"/>
              </a:rPr>
              <a:t>Prescriber accountability</a:t>
            </a:r>
          </a:p>
        </p:txBody>
      </p:sp>
      <p:sp>
        <p:nvSpPr>
          <p:cNvPr id="29" name="Freeform 28">
            <a:extLst>
              <a:ext uri="{FF2B5EF4-FFF2-40B4-BE49-F238E27FC236}">
                <a16:creationId xmlns:a16="http://schemas.microsoft.com/office/drawing/2014/main" id="{C3FF6584-6901-4574-9A0A-3E8E5340F0BA}"/>
              </a:ext>
            </a:extLst>
          </p:cNvPr>
          <p:cNvSpPr>
            <a:spLocks noChangeArrowheads="1"/>
          </p:cNvSpPr>
          <p:nvPr/>
        </p:nvSpPr>
        <p:spPr bwMode="auto">
          <a:xfrm flipH="1">
            <a:off x="6343290" y="3051059"/>
            <a:ext cx="45719" cy="787267"/>
          </a:xfrm>
          <a:custGeom>
            <a:avLst/>
            <a:gdLst>
              <a:gd name="connsiteX0" fmla="*/ 32962 w 64655"/>
              <a:gd name="connsiteY0" fmla="*/ 1214095 h 1355665"/>
              <a:gd name="connsiteX1" fmla="*/ 64655 w 64655"/>
              <a:gd name="connsiteY1" fmla="*/ 1245696 h 1355665"/>
              <a:gd name="connsiteX2" fmla="*/ 64655 w 64655"/>
              <a:gd name="connsiteY2" fmla="*/ 1322801 h 1355665"/>
              <a:gd name="connsiteX3" fmla="*/ 32962 w 64655"/>
              <a:gd name="connsiteY3" fmla="*/ 1355665 h 1355665"/>
              <a:gd name="connsiteX4" fmla="*/ 0 w 64655"/>
              <a:gd name="connsiteY4" fmla="*/ 1322801 h 1355665"/>
              <a:gd name="connsiteX5" fmla="*/ 0 w 64655"/>
              <a:gd name="connsiteY5" fmla="*/ 1245696 h 1355665"/>
              <a:gd name="connsiteX6" fmla="*/ 32962 w 64655"/>
              <a:gd name="connsiteY6" fmla="*/ 1214095 h 1355665"/>
              <a:gd name="connsiteX7" fmla="*/ 32962 w 64655"/>
              <a:gd name="connsiteY7" fmla="*/ 888615 h 1355665"/>
              <a:gd name="connsiteX8" fmla="*/ 64655 w 64655"/>
              <a:gd name="connsiteY8" fmla="*/ 919740 h 1355665"/>
              <a:gd name="connsiteX9" fmla="*/ 64655 w 64655"/>
              <a:gd name="connsiteY9" fmla="*/ 1081592 h 1355665"/>
              <a:gd name="connsiteX10" fmla="*/ 32962 w 64655"/>
              <a:gd name="connsiteY10" fmla="*/ 1113962 h 1355665"/>
              <a:gd name="connsiteX11" fmla="*/ 0 w 64655"/>
              <a:gd name="connsiteY11" fmla="*/ 1081592 h 1355665"/>
              <a:gd name="connsiteX12" fmla="*/ 0 w 64655"/>
              <a:gd name="connsiteY12" fmla="*/ 919740 h 1355665"/>
              <a:gd name="connsiteX13" fmla="*/ 32962 w 64655"/>
              <a:gd name="connsiteY13" fmla="*/ 888615 h 1355665"/>
              <a:gd name="connsiteX14" fmla="*/ 32962 w 64655"/>
              <a:gd name="connsiteY14" fmla="*/ 561177 h 1355665"/>
              <a:gd name="connsiteX15" fmla="*/ 64655 w 64655"/>
              <a:gd name="connsiteY15" fmla="*/ 593547 h 1355665"/>
              <a:gd name="connsiteX16" fmla="*/ 64655 w 64655"/>
              <a:gd name="connsiteY16" fmla="*/ 756644 h 1355665"/>
              <a:gd name="connsiteX17" fmla="*/ 32962 w 64655"/>
              <a:gd name="connsiteY17" fmla="*/ 787769 h 1355665"/>
              <a:gd name="connsiteX18" fmla="*/ 0 w 64655"/>
              <a:gd name="connsiteY18" fmla="*/ 756644 h 1355665"/>
              <a:gd name="connsiteX19" fmla="*/ 0 w 64655"/>
              <a:gd name="connsiteY19" fmla="*/ 593547 h 1355665"/>
              <a:gd name="connsiteX20" fmla="*/ 32962 w 64655"/>
              <a:gd name="connsiteY20" fmla="*/ 561177 h 1355665"/>
              <a:gd name="connsiteX21" fmla="*/ 32962 w 64655"/>
              <a:gd name="connsiteY21" fmla="*/ 236228 h 1355665"/>
              <a:gd name="connsiteX22" fmla="*/ 64655 w 64655"/>
              <a:gd name="connsiteY22" fmla="*/ 267354 h 1355665"/>
              <a:gd name="connsiteX23" fmla="*/ 64655 w 64655"/>
              <a:gd name="connsiteY23" fmla="*/ 430450 h 1355665"/>
              <a:gd name="connsiteX24" fmla="*/ 32962 w 64655"/>
              <a:gd name="connsiteY24" fmla="*/ 462821 h 1355665"/>
              <a:gd name="connsiteX25" fmla="*/ 0 w 64655"/>
              <a:gd name="connsiteY25" fmla="*/ 430450 h 1355665"/>
              <a:gd name="connsiteX26" fmla="*/ 0 w 64655"/>
              <a:gd name="connsiteY26" fmla="*/ 267354 h 1355665"/>
              <a:gd name="connsiteX27" fmla="*/ 32962 w 64655"/>
              <a:gd name="connsiteY27" fmla="*/ 236228 h 1355665"/>
              <a:gd name="connsiteX28" fmla="*/ 32962 w 64655"/>
              <a:gd name="connsiteY28" fmla="*/ 0 h 1355665"/>
              <a:gd name="connsiteX29" fmla="*/ 64655 w 64655"/>
              <a:gd name="connsiteY29" fmla="*/ 30657 h 1355665"/>
              <a:gd name="connsiteX30" fmla="*/ 64655 w 64655"/>
              <a:gd name="connsiteY30" fmla="*/ 105459 h 1355665"/>
              <a:gd name="connsiteX31" fmla="*/ 32962 w 64655"/>
              <a:gd name="connsiteY31" fmla="*/ 136116 h 1355665"/>
              <a:gd name="connsiteX32" fmla="*/ 0 w 64655"/>
              <a:gd name="connsiteY32" fmla="*/ 105459 h 1355665"/>
              <a:gd name="connsiteX33" fmla="*/ 0 w 64655"/>
              <a:gd name="connsiteY33" fmla="*/ 30657 h 1355665"/>
              <a:gd name="connsiteX34" fmla="*/ 32962 w 64655"/>
              <a:gd name="connsiteY34" fmla="*/ 0 h 135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655" h="1355665">
                <a:moveTo>
                  <a:pt x="32962" y="1214095"/>
                </a:moveTo>
                <a:cubicBezTo>
                  <a:pt x="49442" y="1214095"/>
                  <a:pt x="64655" y="1227999"/>
                  <a:pt x="64655" y="1245696"/>
                </a:cubicBezTo>
                <a:lnTo>
                  <a:pt x="64655" y="1322801"/>
                </a:lnTo>
                <a:cubicBezTo>
                  <a:pt x="64655" y="1340497"/>
                  <a:pt x="49442" y="1355665"/>
                  <a:pt x="32962" y="1355665"/>
                </a:cubicBezTo>
                <a:cubicBezTo>
                  <a:pt x="15213" y="1355665"/>
                  <a:pt x="0" y="1340497"/>
                  <a:pt x="0" y="1322801"/>
                </a:cubicBezTo>
                <a:lnTo>
                  <a:pt x="0" y="1245696"/>
                </a:lnTo>
                <a:cubicBezTo>
                  <a:pt x="0" y="1227999"/>
                  <a:pt x="15213" y="1214095"/>
                  <a:pt x="32962" y="1214095"/>
                </a:cubicBezTo>
                <a:close/>
                <a:moveTo>
                  <a:pt x="32962" y="888615"/>
                </a:moveTo>
                <a:cubicBezTo>
                  <a:pt x="49442" y="888615"/>
                  <a:pt x="64655" y="902310"/>
                  <a:pt x="64655" y="919740"/>
                </a:cubicBezTo>
                <a:lnTo>
                  <a:pt x="64655" y="1081592"/>
                </a:lnTo>
                <a:cubicBezTo>
                  <a:pt x="64655" y="1099022"/>
                  <a:pt x="49442" y="1113962"/>
                  <a:pt x="32962" y="1113962"/>
                </a:cubicBezTo>
                <a:cubicBezTo>
                  <a:pt x="15213" y="1113962"/>
                  <a:pt x="0" y="1099022"/>
                  <a:pt x="0" y="1081592"/>
                </a:cubicBezTo>
                <a:lnTo>
                  <a:pt x="0" y="919740"/>
                </a:lnTo>
                <a:cubicBezTo>
                  <a:pt x="0" y="902310"/>
                  <a:pt x="15213" y="888615"/>
                  <a:pt x="32962" y="888615"/>
                </a:cubicBezTo>
                <a:close/>
                <a:moveTo>
                  <a:pt x="32962" y="561177"/>
                </a:moveTo>
                <a:cubicBezTo>
                  <a:pt x="49442" y="561177"/>
                  <a:pt x="64655" y="576117"/>
                  <a:pt x="64655" y="593547"/>
                </a:cubicBezTo>
                <a:lnTo>
                  <a:pt x="64655" y="756644"/>
                </a:lnTo>
                <a:cubicBezTo>
                  <a:pt x="64655" y="774074"/>
                  <a:pt x="49442" y="787769"/>
                  <a:pt x="32962" y="787769"/>
                </a:cubicBezTo>
                <a:cubicBezTo>
                  <a:pt x="15213" y="787769"/>
                  <a:pt x="0" y="774074"/>
                  <a:pt x="0" y="756644"/>
                </a:cubicBezTo>
                <a:lnTo>
                  <a:pt x="0" y="593547"/>
                </a:lnTo>
                <a:cubicBezTo>
                  <a:pt x="0" y="576117"/>
                  <a:pt x="15213" y="561177"/>
                  <a:pt x="32962" y="561177"/>
                </a:cubicBezTo>
                <a:close/>
                <a:moveTo>
                  <a:pt x="32962" y="236228"/>
                </a:moveTo>
                <a:cubicBezTo>
                  <a:pt x="49442" y="236228"/>
                  <a:pt x="64655" y="249923"/>
                  <a:pt x="64655" y="267354"/>
                </a:cubicBezTo>
                <a:lnTo>
                  <a:pt x="64655" y="430450"/>
                </a:lnTo>
                <a:cubicBezTo>
                  <a:pt x="64655" y="447880"/>
                  <a:pt x="49442" y="462821"/>
                  <a:pt x="32962" y="462821"/>
                </a:cubicBezTo>
                <a:cubicBezTo>
                  <a:pt x="15213" y="462821"/>
                  <a:pt x="0" y="447880"/>
                  <a:pt x="0" y="430450"/>
                </a:cubicBezTo>
                <a:lnTo>
                  <a:pt x="0" y="267354"/>
                </a:lnTo>
                <a:cubicBezTo>
                  <a:pt x="0" y="249923"/>
                  <a:pt x="15213" y="236228"/>
                  <a:pt x="32962" y="236228"/>
                </a:cubicBezTo>
                <a:close/>
                <a:moveTo>
                  <a:pt x="32962" y="0"/>
                </a:moveTo>
                <a:cubicBezTo>
                  <a:pt x="49442" y="0"/>
                  <a:pt x="64655" y="13489"/>
                  <a:pt x="64655" y="30657"/>
                </a:cubicBezTo>
                <a:lnTo>
                  <a:pt x="64655" y="105459"/>
                </a:lnTo>
                <a:cubicBezTo>
                  <a:pt x="64655" y="122627"/>
                  <a:pt x="49442" y="136116"/>
                  <a:pt x="32962" y="136116"/>
                </a:cubicBezTo>
                <a:cubicBezTo>
                  <a:pt x="15213" y="136116"/>
                  <a:pt x="0" y="122627"/>
                  <a:pt x="0" y="105459"/>
                </a:cubicBezTo>
                <a:lnTo>
                  <a:pt x="0" y="30657"/>
                </a:lnTo>
                <a:cubicBezTo>
                  <a:pt x="0" y="13489"/>
                  <a:pt x="15213" y="0"/>
                  <a:pt x="32962" y="0"/>
                </a:cubicBezTo>
                <a:close/>
              </a:path>
            </a:pathLst>
          </a:custGeom>
          <a:solidFill>
            <a:schemeClr val="accent3"/>
          </a:solidFill>
          <a:ln>
            <a:noFill/>
          </a:ln>
          <a:effectLst/>
        </p:spPr>
        <p:txBody>
          <a:bodyPr wrap="square" anchor="ctr">
            <a:noAutofit/>
          </a:bodyPr>
          <a:lstStyle/>
          <a:p>
            <a:endParaRPr lang="en-US" sz="3265"/>
          </a:p>
        </p:txBody>
      </p:sp>
      <p:sp>
        <p:nvSpPr>
          <p:cNvPr id="30" name="TextBox 29">
            <a:extLst>
              <a:ext uri="{FF2B5EF4-FFF2-40B4-BE49-F238E27FC236}">
                <a16:creationId xmlns:a16="http://schemas.microsoft.com/office/drawing/2014/main" id="{B925284A-A153-4CB0-AED1-F58DC724C120}"/>
              </a:ext>
            </a:extLst>
          </p:cNvPr>
          <p:cNvSpPr txBox="1"/>
          <p:nvPr/>
        </p:nvSpPr>
        <p:spPr>
          <a:xfrm>
            <a:off x="4957482" y="2040567"/>
            <a:ext cx="3681204" cy="1018099"/>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n-US" sz="1600" spc="-15" dirty="0">
                <a:latin typeface="Source Sans Pro" panose="020B0503030403020204" pitchFamily="34" charset="0"/>
                <a:ea typeface="Source Sans Pro" panose="020B0503030403020204" pitchFamily="34" charset="0"/>
              </a:rPr>
              <a:t>Recovery Housing</a:t>
            </a:r>
          </a:p>
          <a:p>
            <a:pPr marL="285750" indent="-285750">
              <a:lnSpc>
                <a:spcPts val="1800"/>
              </a:lnSpc>
              <a:buFont typeface="Arial" panose="020B0604020202020204" pitchFamily="34" charset="0"/>
              <a:buChar char="•"/>
            </a:pPr>
            <a:r>
              <a:rPr lang="en-US" sz="1600" spc="-15" dirty="0">
                <a:latin typeface="Source Sans Pro" panose="020B0503030403020204" pitchFamily="34" charset="0"/>
                <a:ea typeface="Source Sans Pro" panose="020B0503030403020204" pitchFamily="34" charset="0"/>
              </a:rPr>
              <a:t>Detox facilities</a:t>
            </a:r>
          </a:p>
          <a:p>
            <a:pPr marL="285750" indent="-285750">
              <a:lnSpc>
                <a:spcPts val="1800"/>
              </a:lnSpc>
              <a:buFont typeface="Arial" panose="020B0604020202020204" pitchFamily="34" charset="0"/>
              <a:buChar char="•"/>
            </a:pPr>
            <a:r>
              <a:rPr lang="en-US" sz="1600" spc="-15" dirty="0">
                <a:latin typeface="Source Sans Pro" panose="020B0503030403020204" pitchFamily="34" charset="0"/>
                <a:ea typeface="Source Sans Pro" panose="020B0503030403020204" pitchFamily="34" charset="0"/>
              </a:rPr>
              <a:t>Long-acting injectable MAT</a:t>
            </a:r>
          </a:p>
          <a:p>
            <a:pPr marL="285750" indent="-285750">
              <a:lnSpc>
                <a:spcPts val="1800"/>
              </a:lnSpc>
              <a:buFont typeface="Arial" panose="020B0604020202020204" pitchFamily="34" charset="0"/>
              <a:buChar char="•"/>
            </a:pPr>
            <a:r>
              <a:rPr lang="en-US" sz="1600" spc="-15" dirty="0">
                <a:latin typeface="Source Sans Pro" panose="020B0503030403020204" pitchFamily="34" charset="0"/>
                <a:ea typeface="Source Sans Pro" panose="020B0503030403020204" pitchFamily="34" charset="0"/>
              </a:rPr>
              <a:t>Medication Assisted Treatment (MAT)</a:t>
            </a:r>
          </a:p>
        </p:txBody>
      </p:sp>
      <p:sp>
        <p:nvSpPr>
          <p:cNvPr id="31" name="TextBox 30">
            <a:extLst>
              <a:ext uri="{FF2B5EF4-FFF2-40B4-BE49-F238E27FC236}">
                <a16:creationId xmlns:a16="http://schemas.microsoft.com/office/drawing/2014/main" id="{AD42FBC8-49C5-418A-9F4C-6FFC3375D961}"/>
              </a:ext>
            </a:extLst>
          </p:cNvPr>
          <p:cNvSpPr txBox="1"/>
          <p:nvPr/>
        </p:nvSpPr>
        <p:spPr>
          <a:xfrm>
            <a:off x="4713570" y="1743041"/>
            <a:ext cx="2764859" cy="364074"/>
          </a:xfrm>
          <a:prstGeom prst="rect">
            <a:avLst/>
          </a:prstGeom>
          <a:noFill/>
        </p:spPr>
        <p:txBody>
          <a:bodyPr wrap="none" rtlCol="0" anchor="b">
            <a:spAutoFit/>
          </a:bodyPr>
          <a:lstStyle/>
          <a:p>
            <a:pPr algn="r">
              <a:lnSpc>
                <a:spcPts val="2160"/>
              </a:lnSpc>
            </a:pPr>
            <a:r>
              <a:rPr lang="en-US" b="1" spc="-15" dirty="0">
                <a:solidFill>
                  <a:srgbClr val="C00000"/>
                </a:solidFill>
                <a:latin typeface="Source Sans Pro" panose="020B0503030403020204" pitchFamily="34" charset="0"/>
                <a:ea typeface="Source Sans Pro" panose="020B0503030403020204" pitchFamily="34" charset="0"/>
              </a:rPr>
              <a:t>TREAT OPIOID ADDICTION</a:t>
            </a:r>
          </a:p>
        </p:txBody>
      </p:sp>
      <p:sp>
        <p:nvSpPr>
          <p:cNvPr id="32" name="Freeform 29">
            <a:extLst>
              <a:ext uri="{FF2B5EF4-FFF2-40B4-BE49-F238E27FC236}">
                <a16:creationId xmlns:a16="http://schemas.microsoft.com/office/drawing/2014/main" id="{2B46CF16-7EBF-49AA-ABA4-F28F3DC7BDB2}"/>
              </a:ext>
            </a:extLst>
          </p:cNvPr>
          <p:cNvSpPr>
            <a:spLocks noChangeArrowheads="1"/>
          </p:cNvSpPr>
          <p:nvPr/>
        </p:nvSpPr>
        <p:spPr bwMode="auto">
          <a:xfrm>
            <a:off x="7819364" y="4449645"/>
            <a:ext cx="45719" cy="551802"/>
          </a:xfrm>
          <a:custGeom>
            <a:avLst/>
            <a:gdLst>
              <a:gd name="connsiteX0" fmla="*/ 32340 w 64679"/>
              <a:gd name="connsiteY0" fmla="*/ 1219583 h 1361164"/>
              <a:gd name="connsiteX1" fmla="*/ 64679 w 64679"/>
              <a:gd name="connsiteY1" fmla="*/ 1252159 h 1361164"/>
              <a:gd name="connsiteX2" fmla="*/ 64679 w 64679"/>
              <a:gd name="connsiteY2" fmla="*/ 1328588 h 1361164"/>
              <a:gd name="connsiteX3" fmla="*/ 32340 w 64679"/>
              <a:gd name="connsiteY3" fmla="*/ 1361164 h 1361164"/>
              <a:gd name="connsiteX4" fmla="*/ 0 w 64679"/>
              <a:gd name="connsiteY4" fmla="*/ 1328588 h 1361164"/>
              <a:gd name="connsiteX5" fmla="*/ 0 w 64679"/>
              <a:gd name="connsiteY5" fmla="*/ 1252159 h 1361164"/>
              <a:gd name="connsiteX6" fmla="*/ 32340 w 64679"/>
              <a:gd name="connsiteY6" fmla="*/ 1219583 h 1361164"/>
              <a:gd name="connsiteX7" fmla="*/ 32340 w 64679"/>
              <a:gd name="connsiteY7" fmla="*/ 894102 h 1361164"/>
              <a:gd name="connsiteX8" fmla="*/ 64679 w 64679"/>
              <a:gd name="connsiteY8" fmla="*/ 925227 h 1361164"/>
              <a:gd name="connsiteX9" fmla="*/ 64679 w 64679"/>
              <a:gd name="connsiteY9" fmla="*/ 1088324 h 1361164"/>
              <a:gd name="connsiteX10" fmla="*/ 32340 w 64679"/>
              <a:gd name="connsiteY10" fmla="*/ 1119449 h 1361164"/>
              <a:gd name="connsiteX11" fmla="*/ 0 w 64679"/>
              <a:gd name="connsiteY11" fmla="*/ 1088324 h 1361164"/>
              <a:gd name="connsiteX12" fmla="*/ 0 w 64679"/>
              <a:gd name="connsiteY12" fmla="*/ 925227 h 1361164"/>
              <a:gd name="connsiteX13" fmla="*/ 32340 w 64679"/>
              <a:gd name="connsiteY13" fmla="*/ 894102 h 1361164"/>
              <a:gd name="connsiteX14" fmla="*/ 32340 w 64679"/>
              <a:gd name="connsiteY14" fmla="*/ 566663 h 1361164"/>
              <a:gd name="connsiteX15" fmla="*/ 64679 w 64679"/>
              <a:gd name="connsiteY15" fmla="*/ 599034 h 1361164"/>
              <a:gd name="connsiteX16" fmla="*/ 64679 w 64679"/>
              <a:gd name="connsiteY16" fmla="*/ 762130 h 1361164"/>
              <a:gd name="connsiteX17" fmla="*/ 32340 w 64679"/>
              <a:gd name="connsiteY17" fmla="*/ 794501 h 1361164"/>
              <a:gd name="connsiteX18" fmla="*/ 0 w 64679"/>
              <a:gd name="connsiteY18" fmla="*/ 762130 h 1361164"/>
              <a:gd name="connsiteX19" fmla="*/ 0 w 64679"/>
              <a:gd name="connsiteY19" fmla="*/ 599034 h 1361164"/>
              <a:gd name="connsiteX20" fmla="*/ 32340 w 64679"/>
              <a:gd name="connsiteY20" fmla="*/ 566663 h 1361164"/>
              <a:gd name="connsiteX21" fmla="*/ 32340 w 64679"/>
              <a:gd name="connsiteY21" fmla="*/ 241715 h 1361164"/>
              <a:gd name="connsiteX22" fmla="*/ 64679 w 64679"/>
              <a:gd name="connsiteY22" fmla="*/ 272840 h 1361164"/>
              <a:gd name="connsiteX23" fmla="*/ 64679 w 64679"/>
              <a:gd name="connsiteY23" fmla="*/ 435937 h 1361164"/>
              <a:gd name="connsiteX24" fmla="*/ 32340 w 64679"/>
              <a:gd name="connsiteY24" fmla="*/ 467062 h 1361164"/>
              <a:gd name="connsiteX25" fmla="*/ 0 w 64679"/>
              <a:gd name="connsiteY25" fmla="*/ 435937 h 1361164"/>
              <a:gd name="connsiteX26" fmla="*/ 0 w 64679"/>
              <a:gd name="connsiteY26" fmla="*/ 272840 h 1361164"/>
              <a:gd name="connsiteX27" fmla="*/ 32340 w 64679"/>
              <a:gd name="connsiteY27" fmla="*/ 241715 h 1361164"/>
              <a:gd name="connsiteX28" fmla="*/ 32340 w 64679"/>
              <a:gd name="connsiteY28" fmla="*/ 0 h 1361164"/>
              <a:gd name="connsiteX29" fmla="*/ 64679 w 64679"/>
              <a:gd name="connsiteY29" fmla="*/ 32864 h 1361164"/>
              <a:gd name="connsiteX30" fmla="*/ 64679 w 64679"/>
              <a:gd name="connsiteY30" fmla="*/ 109970 h 1361164"/>
              <a:gd name="connsiteX31" fmla="*/ 32340 w 64679"/>
              <a:gd name="connsiteY31" fmla="*/ 141570 h 1361164"/>
              <a:gd name="connsiteX32" fmla="*/ 0 w 64679"/>
              <a:gd name="connsiteY32" fmla="*/ 109970 h 1361164"/>
              <a:gd name="connsiteX33" fmla="*/ 0 w 64679"/>
              <a:gd name="connsiteY33" fmla="*/ 32864 h 1361164"/>
              <a:gd name="connsiteX34" fmla="*/ 32340 w 64679"/>
              <a:gd name="connsiteY34" fmla="*/ 0 h 136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679" h="1361164">
                <a:moveTo>
                  <a:pt x="32340" y="1219583"/>
                </a:moveTo>
                <a:cubicBezTo>
                  <a:pt x="49753" y="1219583"/>
                  <a:pt x="64679" y="1234618"/>
                  <a:pt x="64679" y="1252159"/>
                </a:cubicBezTo>
                <a:lnTo>
                  <a:pt x="64679" y="1328588"/>
                </a:lnTo>
                <a:cubicBezTo>
                  <a:pt x="64679" y="1347382"/>
                  <a:pt x="49753" y="1361164"/>
                  <a:pt x="32340" y="1361164"/>
                </a:cubicBezTo>
                <a:cubicBezTo>
                  <a:pt x="14926" y="1361164"/>
                  <a:pt x="0" y="1347382"/>
                  <a:pt x="0" y="1328588"/>
                </a:cubicBezTo>
                <a:lnTo>
                  <a:pt x="0" y="1252159"/>
                </a:lnTo>
                <a:cubicBezTo>
                  <a:pt x="0" y="1234618"/>
                  <a:pt x="14926" y="1219583"/>
                  <a:pt x="32340" y="1219583"/>
                </a:cubicBezTo>
                <a:close/>
                <a:moveTo>
                  <a:pt x="32340" y="894102"/>
                </a:moveTo>
                <a:cubicBezTo>
                  <a:pt x="49753" y="894102"/>
                  <a:pt x="64679" y="907797"/>
                  <a:pt x="64679" y="925227"/>
                </a:cubicBezTo>
                <a:lnTo>
                  <a:pt x="64679" y="1088324"/>
                </a:lnTo>
                <a:cubicBezTo>
                  <a:pt x="64679" y="1105754"/>
                  <a:pt x="49753" y="1119449"/>
                  <a:pt x="32340" y="1119449"/>
                </a:cubicBezTo>
                <a:cubicBezTo>
                  <a:pt x="14926" y="1119449"/>
                  <a:pt x="0" y="1105754"/>
                  <a:pt x="0" y="1088324"/>
                </a:cubicBezTo>
                <a:lnTo>
                  <a:pt x="0" y="925227"/>
                </a:lnTo>
                <a:cubicBezTo>
                  <a:pt x="0" y="907797"/>
                  <a:pt x="14926" y="894102"/>
                  <a:pt x="32340" y="894102"/>
                </a:cubicBezTo>
                <a:close/>
                <a:moveTo>
                  <a:pt x="32340" y="566663"/>
                </a:moveTo>
                <a:cubicBezTo>
                  <a:pt x="49753" y="566663"/>
                  <a:pt x="64679" y="581603"/>
                  <a:pt x="64679" y="599034"/>
                </a:cubicBezTo>
                <a:lnTo>
                  <a:pt x="64679" y="762130"/>
                </a:lnTo>
                <a:cubicBezTo>
                  <a:pt x="64679" y="779560"/>
                  <a:pt x="49753" y="794501"/>
                  <a:pt x="32340" y="794501"/>
                </a:cubicBezTo>
                <a:cubicBezTo>
                  <a:pt x="14926" y="794501"/>
                  <a:pt x="0" y="779560"/>
                  <a:pt x="0" y="762130"/>
                </a:cubicBezTo>
                <a:lnTo>
                  <a:pt x="0" y="599034"/>
                </a:lnTo>
                <a:cubicBezTo>
                  <a:pt x="0" y="581603"/>
                  <a:pt x="14926" y="566663"/>
                  <a:pt x="32340" y="566663"/>
                </a:cubicBezTo>
                <a:close/>
                <a:moveTo>
                  <a:pt x="32340" y="241715"/>
                </a:moveTo>
                <a:cubicBezTo>
                  <a:pt x="49753" y="241715"/>
                  <a:pt x="64679" y="255410"/>
                  <a:pt x="64679" y="272840"/>
                </a:cubicBezTo>
                <a:lnTo>
                  <a:pt x="64679" y="435937"/>
                </a:lnTo>
                <a:cubicBezTo>
                  <a:pt x="64679" y="453367"/>
                  <a:pt x="49753" y="467062"/>
                  <a:pt x="32340" y="467062"/>
                </a:cubicBezTo>
                <a:cubicBezTo>
                  <a:pt x="14926" y="467062"/>
                  <a:pt x="0" y="453367"/>
                  <a:pt x="0" y="435937"/>
                </a:cubicBezTo>
                <a:lnTo>
                  <a:pt x="0" y="272840"/>
                </a:lnTo>
                <a:cubicBezTo>
                  <a:pt x="0" y="255410"/>
                  <a:pt x="14926" y="241715"/>
                  <a:pt x="32340" y="241715"/>
                </a:cubicBezTo>
                <a:close/>
                <a:moveTo>
                  <a:pt x="32340" y="0"/>
                </a:moveTo>
                <a:cubicBezTo>
                  <a:pt x="49753" y="0"/>
                  <a:pt x="64679" y="15168"/>
                  <a:pt x="64679" y="32864"/>
                </a:cubicBezTo>
                <a:lnTo>
                  <a:pt x="64679" y="109970"/>
                </a:lnTo>
                <a:cubicBezTo>
                  <a:pt x="64679" y="127666"/>
                  <a:pt x="49753" y="141570"/>
                  <a:pt x="32340" y="141570"/>
                </a:cubicBezTo>
                <a:cubicBezTo>
                  <a:pt x="14926" y="141570"/>
                  <a:pt x="0" y="127666"/>
                  <a:pt x="0" y="109970"/>
                </a:cubicBezTo>
                <a:lnTo>
                  <a:pt x="0" y="32864"/>
                </a:lnTo>
                <a:cubicBezTo>
                  <a:pt x="0" y="15168"/>
                  <a:pt x="14926" y="0"/>
                  <a:pt x="32340" y="0"/>
                </a:cubicBezTo>
                <a:close/>
              </a:path>
            </a:pathLst>
          </a:custGeom>
          <a:solidFill>
            <a:schemeClr val="accent4"/>
          </a:solidFill>
          <a:ln>
            <a:noFill/>
          </a:ln>
          <a:effectLst/>
        </p:spPr>
        <p:txBody>
          <a:bodyPr wrap="square" anchor="ctr">
            <a:noAutofit/>
          </a:bodyPr>
          <a:lstStyle/>
          <a:p>
            <a:endParaRPr lang="en-US" sz="3265"/>
          </a:p>
        </p:txBody>
      </p:sp>
      <p:sp>
        <p:nvSpPr>
          <p:cNvPr id="33" name="TextBox 32">
            <a:extLst>
              <a:ext uri="{FF2B5EF4-FFF2-40B4-BE49-F238E27FC236}">
                <a16:creationId xmlns:a16="http://schemas.microsoft.com/office/drawing/2014/main" id="{ED3DEF73-5D78-4CD5-89D8-925B5CDA9FBE}"/>
              </a:ext>
            </a:extLst>
          </p:cNvPr>
          <p:cNvSpPr txBox="1"/>
          <p:nvPr/>
        </p:nvSpPr>
        <p:spPr>
          <a:xfrm>
            <a:off x="7052806" y="4979339"/>
            <a:ext cx="1644681" cy="364074"/>
          </a:xfrm>
          <a:prstGeom prst="rect">
            <a:avLst/>
          </a:prstGeom>
          <a:noFill/>
        </p:spPr>
        <p:txBody>
          <a:bodyPr wrap="none" rtlCol="0" anchor="b">
            <a:spAutoFit/>
          </a:bodyPr>
          <a:lstStyle/>
          <a:p>
            <a:pPr>
              <a:lnSpc>
                <a:spcPts val="2160"/>
              </a:lnSpc>
            </a:pPr>
            <a:r>
              <a:rPr lang="en-US" b="1" spc="-15" dirty="0">
                <a:solidFill>
                  <a:srgbClr val="C00000"/>
                </a:solidFill>
                <a:latin typeface="Source Sans Pro" panose="020B0503030403020204" pitchFamily="34" charset="0"/>
                <a:ea typeface="Source Sans Pro" panose="020B0503030403020204" pitchFamily="34" charset="0"/>
              </a:rPr>
              <a:t>REDUCE HARM</a:t>
            </a:r>
          </a:p>
        </p:txBody>
      </p:sp>
      <p:sp>
        <p:nvSpPr>
          <p:cNvPr id="34" name="TextBox 33">
            <a:extLst>
              <a:ext uri="{FF2B5EF4-FFF2-40B4-BE49-F238E27FC236}">
                <a16:creationId xmlns:a16="http://schemas.microsoft.com/office/drawing/2014/main" id="{661FEFEB-722C-411B-AFE5-E17A4C018E47}"/>
              </a:ext>
            </a:extLst>
          </p:cNvPr>
          <p:cNvSpPr txBox="1"/>
          <p:nvPr/>
        </p:nvSpPr>
        <p:spPr>
          <a:xfrm>
            <a:off x="6824030" y="5310802"/>
            <a:ext cx="3444874" cy="1018099"/>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n-US" sz="1600" spc="-15" dirty="0">
                <a:latin typeface="Source Sans Pro" panose="020B0503030403020204" pitchFamily="34" charset="0"/>
                <a:ea typeface="Source Sans Pro" panose="020B0503030403020204" pitchFamily="34" charset="0"/>
              </a:rPr>
              <a:t>Drug checking</a:t>
            </a:r>
          </a:p>
          <a:p>
            <a:pPr marL="285750" indent="-285750">
              <a:lnSpc>
                <a:spcPts val="1800"/>
              </a:lnSpc>
              <a:buFont typeface="Arial" panose="020B0604020202020204" pitchFamily="34" charset="0"/>
              <a:buChar char="•"/>
            </a:pPr>
            <a:r>
              <a:rPr lang="en-US" sz="1600" spc="-15" dirty="0">
                <a:latin typeface="Source Sans Pro" panose="020B0503030403020204" pitchFamily="34" charset="0"/>
                <a:ea typeface="Source Sans Pro" panose="020B0503030403020204" pitchFamily="34" charset="0"/>
              </a:rPr>
              <a:t>Supervised use</a:t>
            </a:r>
          </a:p>
          <a:p>
            <a:pPr marL="285750" indent="-285750">
              <a:lnSpc>
                <a:spcPts val="1800"/>
              </a:lnSpc>
              <a:buFont typeface="Arial" panose="020B0604020202020204" pitchFamily="34" charset="0"/>
              <a:buChar char="•"/>
            </a:pPr>
            <a:r>
              <a:rPr lang="en-US" sz="1600" spc="-15" dirty="0">
                <a:latin typeface="Source Sans Pro" panose="020B0503030403020204" pitchFamily="34" charset="0"/>
                <a:ea typeface="Source Sans Pro" panose="020B0503030403020204" pitchFamily="34" charset="0"/>
              </a:rPr>
              <a:t>Test strips</a:t>
            </a:r>
          </a:p>
          <a:p>
            <a:pPr marL="285750" indent="-285750">
              <a:lnSpc>
                <a:spcPts val="1800"/>
              </a:lnSpc>
              <a:buFont typeface="Arial" panose="020B0604020202020204" pitchFamily="34" charset="0"/>
              <a:buChar char="•"/>
            </a:pPr>
            <a:r>
              <a:rPr lang="en-US" sz="1600" spc="-15" dirty="0">
                <a:latin typeface="Source Sans Pro" panose="020B0503030403020204" pitchFamily="34" charset="0"/>
                <a:ea typeface="Source Sans Pro" panose="020B0503030403020204" pitchFamily="34" charset="0"/>
              </a:rPr>
              <a:t>Syringe Service Programs</a:t>
            </a:r>
          </a:p>
        </p:txBody>
      </p:sp>
      <p:sp>
        <p:nvSpPr>
          <p:cNvPr id="35" name="Freeform 30">
            <a:extLst>
              <a:ext uri="{FF2B5EF4-FFF2-40B4-BE49-F238E27FC236}">
                <a16:creationId xmlns:a16="http://schemas.microsoft.com/office/drawing/2014/main" id="{35DD0E2F-D950-43EB-B239-015E52FB590A}"/>
              </a:ext>
            </a:extLst>
          </p:cNvPr>
          <p:cNvSpPr>
            <a:spLocks noChangeArrowheads="1"/>
          </p:cNvSpPr>
          <p:nvPr/>
        </p:nvSpPr>
        <p:spPr bwMode="auto">
          <a:xfrm flipH="1">
            <a:off x="9442161" y="2877894"/>
            <a:ext cx="45719" cy="937725"/>
          </a:xfrm>
          <a:custGeom>
            <a:avLst/>
            <a:gdLst>
              <a:gd name="connsiteX0" fmla="*/ 32962 w 64656"/>
              <a:gd name="connsiteY0" fmla="*/ 1214095 h 1355665"/>
              <a:gd name="connsiteX1" fmla="*/ 64656 w 64656"/>
              <a:gd name="connsiteY1" fmla="*/ 1245696 h 1355665"/>
              <a:gd name="connsiteX2" fmla="*/ 64656 w 64656"/>
              <a:gd name="connsiteY2" fmla="*/ 1322801 h 1355665"/>
              <a:gd name="connsiteX3" fmla="*/ 32962 w 64656"/>
              <a:gd name="connsiteY3" fmla="*/ 1355665 h 1355665"/>
              <a:gd name="connsiteX4" fmla="*/ 0 w 64656"/>
              <a:gd name="connsiteY4" fmla="*/ 1322801 h 1355665"/>
              <a:gd name="connsiteX5" fmla="*/ 0 w 64656"/>
              <a:gd name="connsiteY5" fmla="*/ 1245696 h 1355665"/>
              <a:gd name="connsiteX6" fmla="*/ 32962 w 64656"/>
              <a:gd name="connsiteY6" fmla="*/ 1214095 h 1355665"/>
              <a:gd name="connsiteX7" fmla="*/ 32962 w 64656"/>
              <a:gd name="connsiteY7" fmla="*/ 888615 h 1355665"/>
              <a:gd name="connsiteX8" fmla="*/ 64656 w 64656"/>
              <a:gd name="connsiteY8" fmla="*/ 919740 h 1355665"/>
              <a:gd name="connsiteX9" fmla="*/ 64656 w 64656"/>
              <a:gd name="connsiteY9" fmla="*/ 1081592 h 1355665"/>
              <a:gd name="connsiteX10" fmla="*/ 32962 w 64656"/>
              <a:gd name="connsiteY10" fmla="*/ 1113962 h 1355665"/>
              <a:gd name="connsiteX11" fmla="*/ 0 w 64656"/>
              <a:gd name="connsiteY11" fmla="*/ 1081592 h 1355665"/>
              <a:gd name="connsiteX12" fmla="*/ 0 w 64656"/>
              <a:gd name="connsiteY12" fmla="*/ 919740 h 1355665"/>
              <a:gd name="connsiteX13" fmla="*/ 32962 w 64656"/>
              <a:gd name="connsiteY13" fmla="*/ 888615 h 1355665"/>
              <a:gd name="connsiteX14" fmla="*/ 32962 w 64656"/>
              <a:gd name="connsiteY14" fmla="*/ 561177 h 1355665"/>
              <a:gd name="connsiteX15" fmla="*/ 64656 w 64656"/>
              <a:gd name="connsiteY15" fmla="*/ 593547 h 1355665"/>
              <a:gd name="connsiteX16" fmla="*/ 64656 w 64656"/>
              <a:gd name="connsiteY16" fmla="*/ 756644 h 1355665"/>
              <a:gd name="connsiteX17" fmla="*/ 32962 w 64656"/>
              <a:gd name="connsiteY17" fmla="*/ 787769 h 1355665"/>
              <a:gd name="connsiteX18" fmla="*/ 0 w 64656"/>
              <a:gd name="connsiteY18" fmla="*/ 756644 h 1355665"/>
              <a:gd name="connsiteX19" fmla="*/ 0 w 64656"/>
              <a:gd name="connsiteY19" fmla="*/ 593547 h 1355665"/>
              <a:gd name="connsiteX20" fmla="*/ 32962 w 64656"/>
              <a:gd name="connsiteY20" fmla="*/ 561177 h 1355665"/>
              <a:gd name="connsiteX21" fmla="*/ 32962 w 64656"/>
              <a:gd name="connsiteY21" fmla="*/ 236228 h 1355665"/>
              <a:gd name="connsiteX22" fmla="*/ 64656 w 64656"/>
              <a:gd name="connsiteY22" fmla="*/ 267354 h 1355665"/>
              <a:gd name="connsiteX23" fmla="*/ 64656 w 64656"/>
              <a:gd name="connsiteY23" fmla="*/ 430450 h 1355665"/>
              <a:gd name="connsiteX24" fmla="*/ 32962 w 64656"/>
              <a:gd name="connsiteY24" fmla="*/ 462821 h 1355665"/>
              <a:gd name="connsiteX25" fmla="*/ 0 w 64656"/>
              <a:gd name="connsiteY25" fmla="*/ 430450 h 1355665"/>
              <a:gd name="connsiteX26" fmla="*/ 0 w 64656"/>
              <a:gd name="connsiteY26" fmla="*/ 267354 h 1355665"/>
              <a:gd name="connsiteX27" fmla="*/ 32962 w 64656"/>
              <a:gd name="connsiteY27" fmla="*/ 236228 h 1355665"/>
              <a:gd name="connsiteX28" fmla="*/ 32962 w 64656"/>
              <a:gd name="connsiteY28" fmla="*/ 0 h 1355665"/>
              <a:gd name="connsiteX29" fmla="*/ 64656 w 64656"/>
              <a:gd name="connsiteY29" fmla="*/ 30657 h 1355665"/>
              <a:gd name="connsiteX30" fmla="*/ 64656 w 64656"/>
              <a:gd name="connsiteY30" fmla="*/ 105459 h 1355665"/>
              <a:gd name="connsiteX31" fmla="*/ 32962 w 64656"/>
              <a:gd name="connsiteY31" fmla="*/ 136116 h 1355665"/>
              <a:gd name="connsiteX32" fmla="*/ 0 w 64656"/>
              <a:gd name="connsiteY32" fmla="*/ 105459 h 1355665"/>
              <a:gd name="connsiteX33" fmla="*/ 0 w 64656"/>
              <a:gd name="connsiteY33" fmla="*/ 30657 h 1355665"/>
              <a:gd name="connsiteX34" fmla="*/ 32962 w 64656"/>
              <a:gd name="connsiteY34" fmla="*/ 0 h 135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656" h="1355665">
                <a:moveTo>
                  <a:pt x="32962" y="1214095"/>
                </a:moveTo>
                <a:cubicBezTo>
                  <a:pt x="50710" y="1214095"/>
                  <a:pt x="64656" y="1227999"/>
                  <a:pt x="64656" y="1245696"/>
                </a:cubicBezTo>
                <a:lnTo>
                  <a:pt x="64656" y="1322801"/>
                </a:lnTo>
                <a:cubicBezTo>
                  <a:pt x="64656" y="1340497"/>
                  <a:pt x="50710" y="1355665"/>
                  <a:pt x="32962" y="1355665"/>
                </a:cubicBezTo>
                <a:cubicBezTo>
                  <a:pt x="15212" y="1355665"/>
                  <a:pt x="0" y="1340497"/>
                  <a:pt x="0" y="1322801"/>
                </a:cubicBezTo>
                <a:lnTo>
                  <a:pt x="0" y="1245696"/>
                </a:lnTo>
                <a:cubicBezTo>
                  <a:pt x="0" y="1227999"/>
                  <a:pt x="15212" y="1214095"/>
                  <a:pt x="32962" y="1214095"/>
                </a:cubicBezTo>
                <a:close/>
                <a:moveTo>
                  <a:pt x="32962" y="888615"/>
                </a:moveTo>
                <a:cubicBezTo>
                  <a:pt x="50710" y="888615"/>
                  <a:pt x="64656" y="902310"/>
                  <a:pt x="64656" y="919740"/>
                </a:cubicBezTo>
                <a:lnTo>
                  <a:pt x="64656" y="1081592"/>
                </a:lnTo>
                <a:cubicBezTo>
                  <a:pt x="64656" y="1099022"/>
                  <a:pt x="50710" y="1113962"/>
                  <a:pt x="32962" y="1113962"/>
                </a:cubicBezTo>
                <a:cubicBezTo>
                  <a:pt x="15212" y="1113962"/>
                  <a:pt x="0" y="1099022"/>
                  <a:pt x="0" y="1081592"/>
                </a:cubicBezTo>
                <a:lnTo>
                  <a:pt x="0" y="919740"/>
                </a:lnTo>
                <a:cubicBezTo>
                  <a:pt x="0" y="902310"/>
                  <a:pt x="15212" y="888615"/>
                  <a:pt x="32962" y="888615"/>
                </a:cubicBezTo>
                <a:close/>
                <a:moveTo>
                  <a:pt x="32962" y="561177"/>
                </a:moveTo>
                <a:cubicBezTo>
                  <a:pt x="50710" y="561177"/>
                  <a:pt x="64656" y="576117"/>
                  <a:pt x="64656" y="593547"/>
                </a:cubicBezTo>
                <a:lnTo>
                  <a:pt x="64656" y="756644"/>
                </a:lnTo>
                <a:cubicBezTo>
                  <a:pt x="64656" y="774074"/>
                  <a:pt x="50710" y="787769"/>
                  <a:pt x="32962" y="787769"/>
                </a:cubicBezTo>
                <a:cubicBezTo>
                  <a:pt x="15212" y="787769"/>
                  <a:pt x="0" y="774074"/>
                  <a:pt x="0" y="756644"/>
                </a:cubicBezTo>
                <a:lnTo>
                  <a:pt x="0" y="593547"/>
                </a:lnTo>
                <a:cubicBezTo>
                  <a:pt x="0" y="576117"/>
                  <a:pt x="15212" y="561177"/>
                  <a:pt x="32962" y="561177"/>
                </a:cubicBezTo>
                <a:close/>
                <a:moveTo>
                  <a:pt x="32962" y="236228"/>
                </a:moveTo>
                <a:cubicBezTo>
                  <a:pt x="50710" y="236228"/>
                  <a:pt x="64656" y="249923"/>
                  <a:pt x="64656" y="267354"/>
                </a:cubicBezTo>
                <a:lnTo>
                  <a:pt x="64656" y="430450"/>
                </a:lnTo>
                <a:cubicBezTo>
                  <a:pt x="64656" y="447880"/>
                  <a:pt x="50710" y="462821"/>
                  <a:pt x="32962" y="462821"/>
                </a:cubicBezTo>
                <a:cubicBezTo>
                  <a:pt x="15212" y="462821"/>
                  <a:pt x="0" y="447880"/>
                  <a:pt x="0" y="430450"/>
                </a:cubicBezTo>
                <a:lnTo>
                  <a:pt x="0" y="267354"/>
                </a:lnTo>
                <a:cubicBezTo>
                  <a:pt x="0" y="249923"/>
                  <a:pt x="15212" y="236228"/>
                  <a:pt x="32962" y="236228"/>
                </a:cubicBezTo>
                <a:close/>
                <a:moveTo>
                  <a:pt x="32962" y="0"/>
                </a:moveTo>
                <a:cubicBezTo>
                  <a:pt x="50710" y="0"/>
                  <a:pt x="64656" y="13489"/>
                  <a:pt x="64656" y="30657"/>
                </a:cubicBezTo>
                <a:lnTo>
                  <a:pt x="64656" y="105459"/>
                </a:lnTo>
                <a:cubicBezTo>
                  <a:pt x="64656" y="122627"/>
                  <a:pt x="50710" y="136116"/>
                  <a:pt x="32962" y="136116"/>
                </a:cubicBezTo>
                <a:cubicBezTo>
                  <a:pt x="15212" y="136116"/>
                  <a:pt x="0" y="122627"/>
                  <a:pt x="0" y="105459"/>
                </a:cubicBezTo>
                <a:lnTo>
                  <a:pt x="0" y="30657"/>
                </a:lnTo>
                <a:cubicBezTo>
                  <a:pt x="0" y="13489"/>
                  <a:pt x="15212" y="0"/>
                  <a:pt x="32962" y="0"/>
                </a:cubicBezTo>
                <a:close/>
              </a:path>
            </a:pathLst>
          </a:custGeom>
          <a:solidFill>
            <a:schemeClr val="accent5"/>
          </a:solidFill>
          <a:ln>
            <a:noFill/>
          </a:ln>
          <a:effectLst/>
        </p:spPr>
        <p:txBody>
          <a:bodyPr wrap="square" anchor="ctr">
            <a:noAutofit/>
          </a:bodyPr>
          <a:lstStyle/>
          <a:p>
            <a:endParaRPr lang="en-US" sz="3265"/>
          </a:p>
        </p:txBody>
      </p:sp>
      <p:sp>
        <p:nvSpPr>
          <p:cNvPr id="36" name="TextBox 35">
            <a:extLst>
              <a:ext uri="{FF2B5EF4-FFF2-40B4-BE49-F238E27FC236}">
                <a16:creationId xmlns:a16="http://schemas.microsoft.com/office/drawing/2014/main" id="{7BE1282C-2313-4E3D-BD43-492681BD8136}"/>
              </a:ext>
            </a:extLst>
          </p:cNvPr>
          <p:cNvSpPr txBox="1"/>
          <p:nvPr/>
        </p:nvSpPr>
        <p:spPr>
          <a:xfrm>
            <a:off x="9198387" y="2020759"/>
            <a:ext cx="984244" cy="364074"/>
          </a:xfrm>
          <a:prstGeom prst="rect">
            <a:avLst/>
          </a:prstGeom>
          <a:noFill/>
        </p:spPr>
        <p:txBody>
          <a:bodyPr wrap="none" rtlCol="0" anchor="b">
            <a:spAutoFit/>
          </a:bodyPr>
          <a:lstStyle/>
          <a:p>
            <a:pPr>
              <a:lnSpc>
                <a:spcPts val="2160"/>
              </a:lnSpc>
            </a:pPr>
            <a:r>
              <a:rPr lang="en-US" b="1" spc="-15" dirty="0">
                <a:solidFill>
                  <a:srgbClr val="C00000"/>
                </a:solidFill>
                <a:latin typeface="Source Sans Pro" panose="020B0503030403020204" pitchFamily="34" charset="0"/>
                <a:ea typeface="Source Sans Pro" panose="020B0503030403020204" pitchFamily="34" charset="0"/>
              </a:rPr>
              <a:t>RESCUE</a:t>
            </a:r>
          </a:p>
        </p:txBody>
      </p:sp>
      <p:sp>
        <p:nvSpPr>
          <p:cNvPr id="37" name="TextBox 36">
            <a:extLst>
              <a:ext uri="{FF2B5EF4-FFF2-40B4-BE49-F238E27FC236}">
                <a16:creationId xmlns:a16="http://schemas.microsoft.com/office/drawing/2014/main" id="{598813CB-93DD-4433-9AF4-99F6A39508FF}"/>
              </a:ext>
            </a:extLst>
          </p:cNvPr>
          <p:cNvSpPr txBox="1"/>
          <p:nvPr/>
        </p:nvSpPr>
        <p:spPr>
          <a:xfrm>
            <a:off x="8697487" y="2328287"/>
            <a:ext cx="3125869" cy="556434"/>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n-US" sz="1600" spc="-15" dirty="0">
                <a:latin typeface="Source Sans Pro" panose="020B0503030403020204" pitchFamily="34" charset="0"/>
                <a:ea typeface="Source Sans Pro" panose="020B0503030403020204" pitchFamily="34" charset="0"/>
              </a:rPr>
              <a:t>Naloxone use training</a:t>
            </a:r>
          </a:p>
          <a:p>
            <a:pPr marL="285750" indent="-285750">
              <a:lnSpc>
                <a:spcPts val="1800"/>
              </a:lnSpc>
              <a:buFont typeface="Arial" panose="020B0604020202020204" pitchFamily="34" charset="0"/>
              <a:buChar char="•"/>
            </a:pPr>
            <a:r>
              <a:rPr lang="en-US" sz="1600" spc="-15" dirty="0">
                <a:latin typeface="Source Sans Pro" panose="020B0503030403020204" pitchFamily="34" charset="0"/>
                <a:ea typeface="Source Sans Pro" panose="020B0503030403020204" pitchFamily="34" charset="0"/>
              </a:rPr>
              <a:t>Naloxone distribution</a:t>
            </a:r>
          </a:p>
        </p:txBody>
      </p:sp>
    </p:spTree>
    <p:extLst>
      <p:ext uri="{BB962C8B-B14F-4D97-AF65-F5344CB8AC3E}">
        <p14:creationId xmlns:p14="http://schemas.microsoft.com/office/powerpoint/2010/main" val="2944865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36">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9" name="Rectangle 38">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D2F4AE5-AB8E-B9E8-533E-A3C426E04DCA}"/>
              </a:ext>
            </a:extLst>
          </p:cNvPr>
          <p:cNvSpPr>
            <a:spLocks noGrp="1"/>
          </p:cNvSpPr>
          <p:nvPr>
            <p:ph type="title"/>
          </p:nvPr>
        </p:nvSpPr>
        <p:spPr>
          <a:xfrm>
            <a:off x="287335" y="1308831"/>
            <a:ext cx="10058400" cy="2753181"/>
          </a:xfrm>
        </p:spPr>
        <p:txBody>
          <a:bodyPr vert="horz" lIns="91440" tIns="45720" rIns="91440" bIns="45720" rtlCol="0" anchor="b">
            <a:normAutofit/>
          </a:bodyPr>
          <a:lstStyle/>
          <a:p>
            <a:r>
              <a:rPr lang="en-US" b="1" dirty="0">
                <a:solidFill>
                  <a:schemeClr val="tx1"/>
                </a:solidFill>
                <a:cs typeface="Calibri"/>
              </a:rPr>
              <a:t>Opioid Litigation Settlement Update</a:t>
            </a:r>
            <a:endParaRPr lang="en-US" b="1" dirty="0">
              <a:solidFill>
                <a:schemeClr val="tx1"/>
              </a:solidFill>
            </a:endParaRPr>
          </a:p>
        </p:txBody>
      </p:sp>
      <p:sp>
        <p:nvSpPr>
          <p:cNvPr id="41" name="Rectangle 40">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a:extLst>
              <a:ext uri="{FF2B5EF4-FFF2-40B4-BE49-F238E27FC236}">
                <a16:creationId xmlns:a16="http://schemas.microsoft.com/office/drawing/2014/main" id="{FA073FB4-D0E2-6D43-56C3-8BA6391CEC0A}"/>
              </a:ext>
            </a:extLst>
          </p:cNvPr>
          <p:cNvSpPr>
            <a:spLocks noGrp="1"/>
          </p:cNvSpPr>
          <p:nvPr>
            <p:ph type="dt" sz="half" idx="10"/>
          </p:nvPr>
        </p:nvSpPr>
        <p:spPr>
          <a:xfrm>
            <a:off x="1097280" y="6459785"/>
            <a:ext cx="2472271"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CBF3BE4E-0E11-4B35-9BAE-B446DE096934}"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10/19/2023</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58F83EDC-C0DD-A5B4-ED87-436C38418B57}"/>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113E31D-E2AB-40D1-8B51-AFA5AFEF393A}" type="slidenum">
              <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17</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C7988C4-3F7E-314B-9D1E-C76ADA25498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445973" y="6436522"/>
            <a:ext cx="2941901" cy="316696"/>
          </a:xfrm>
          <a:prstGeom prst="rect">
            <a:avLst/>
          </a:prstGeom>
        </p:spPr>
      </p:pic>
      <p:pic>
        <p:nvPicPr>
          <p:cNvPr id="6" name="그림 13">
            <a:extLst>
              <a:ext uri="{FF2B5EF4-FFF2-40B4-BE49-F238E27FC236}">
                <a16:creationId xmlns:a16="http://schemas.microsoft.com/office/drawing/2014/main" id="{EF79818B-8EB6-DC63-ECAC-88EA3D5CB94A}"/>
              </a:ext>
            </a:extLst>
          </p:cNvPr>
          <p:cNvPicPr/>
          <p:nvPr/>
        </p:nvPicPr>
        <p:blipFill>
          <a:blip r:embed="rId5">
            <a:extLst>
              <a:ext uri="{28A0092B-C50C-407E-A947-70E740481C1C}">
                <a14:useLocalDpi xmlns:a14="http://schemas.microsoft.com/office/drawing/2010/main" val="0"/>
              </a:ext>
            </a:extLst>
          </a:blip>
          <a:stretch>
            <a:fillRect/>
          </a:stretch>
        </p:blipFill>
        <p:spPr>
          <a:xfrm>
            <a:off x="436862" y="393191"/>
            <a:ext cx="831850" cy="365760"/>
          </a:xfrm>
          <a:prstGeom prst="rect">
            <a:avLst/>
          </a:prstGeom>
        </p:spPr>
      </p:pic>
    </p:spTree>
    <p:extLst>
      <p:ext uri="{BB962C8B-B14F-4D97-AF65-F5344CB8AC3E}">
        <p14:creationId xmlns:p14="http://schemas.microsoft.com/office/powerpoint/2010/main" val="2052305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02F52-F372-48FC-BC4F-D029FCFB0B9C}"/>
              </a:ext>
            </a:extLst>
          </p:cNvPr>
          <p:cNvSpPr>
            <a:spLocks noGrp="1"/>
          </p:cNvSpPr>
          <p:nvPr>
            <p:ph type="title"/>
          </p:nvPr>
        </p:nvSpPr>
        <p:spPr>
          <a:xfrm>
            <a:off x="1097280" y="549401"/>
            <a:ext cx="10058400" cy="947705"/>
          </a:xfrm>
        </p:spPr>
        <p:txBody>
          <a:bodyPr>
            <a:normAutofit/>
          </a:bodyPr>
          <a:lstStyle/>
          <a:p>
            <a:pPr algn="ctr"/>
            <a:r>
              <a:rPr lang="en-US" sz="4400" b="1" dirty="0">
                <a:solidFill>
                  <a:schemeClr val="tx1"/>
                </a:solidFill>
              </a:rPr>
              <a:t>Key National Settlement Terms </a:t>
            </a:r>
          </a:p>
        </p:txBody>
      </p:sp>
      <p:sp>
        <p:nvSpPr>
          <p:cNvPr id="4" name="Date Placeholder 3">
            <a:extLst>
              <a:ext uri="{FF2B5EF4-FFF2-40B4-BE49-F238E27FC236}">
                <a16:creationId xmlns:a16="http://schemas.microsoft.com/office/drawing/2014/main" id="{76EA35C2-8FF3-4E2F-912A-FC9950A10F05}"/>
              </a:ext>
            </a:extLst>
          </p:cNvPr>
          <p:cNvSpPr>
            <a:spLocks noGrp="1"/>
          </p:cNvSpPr>
          <p:nvPr>
            <p:ph type="dt" sz="half" idx="10"/>
          </p:nvPr>
        </p:nvSpPr>
        <p:spPr/>
        <p:txBody>
          <a:bodyPr/>
          <a:lstStyle/>
          <a:p>
            <a:fld id="{CBF3BE4E-0E11-4B35-9BAE-B446DE096934}" type="datetime1">
              <a:rPr lang="en-US" smtClean="0"/>
              <a:t>10/19/2023</a:t>
            </a:fld>
            <a:endParaRPr lang="en-US" dirty="0"/>
          </a:p>
        </p:txBody>
      </p:sp>
      <p:sp>
        <p:nvSpPr>
          <p:cNvPr id="5" name="Slide Number Placeholder 4">
            <a:extLst>
              <a:ext uri="{FF2B5EF4-FFF2-40B4-BE49-F238E27FC236}">
                <a16:creationId xmlns:a16="http://schemas.microsoft.com/office/drawing/2014/main" id="{5D5B467F-E6BE-4911-9A82-306BACA83148}"/>
              </a:ext>
            </a:extLst>
          </p:cNvPr>
          <p:cNvSpPr>
            <a:spLocks noGrp="1"/>
          </p:cNvSpPr>
          <p:nvPr>
            <p:ph type="sldNum" sz="quarter" idx="12"/>
          </p:nvPr>
        </p:nvSpPr>
        <p:spPr/>
        <p:txBody>
          <a:bodyPr/>
          <a:lstStyle/>
          <a:p>
            <a:fld id="{6113E31D-E2AB-40D1-8B51-AFA5AFEF393A}" type="slidenum">
              <a:rPr lang="en-US" smtClean="0"/>
              <a:t>18</a:t>
            </a:fld>
            <a:endParaRPr lang="en-US" dirty="0"/>
          </a:p>
        </p:txBody>
      </p:sp>
      <p:pic>
        <p:nvPicPr>
          <p:cNvPr id="6" name="그림 13">
            <a:extLst>
              <a:ext uri="{FF2B5EF4-FFF2-40B4-BE49-F238E27FC236}">
                <a16:creationId xmlns:a16="http://schemas.microsoft.com/office/drawing/2014/main" id="{1AFE64CA-C40D-4BE3-A823-2CBAFD0235D4}"/>
              </a:ext>
            </a:extLst>
          </p:cNvPr>
          <p:cNvPicPr/>
          <p:nvPr/>
        </p:nvPicPr>
        <p:blipFill>
          <a:blip r:embed="rId3">
            <a:extLst>
              <a:ext uri="{28A0092B-C50C-407E-A947-70E740481C1C}">
                <a14:useLocalDpi xmlns:a14="http://schemas.microsoft.com/office/drawing/2010/main" val="0"/>
              </a:ext>
            </a:extLst>
          </a:blip>
          <a:stretch>
            <a:fillRect/>
          </a:stretch>
        </p:blipFill>
        <p:spPr>
          <a:xfrm>
            <a:off x="204470" y="183641"/>
            <a:ext cx="831850" cy="365760"/>
          </a:xfrm>
          <a:prstGeom prst="rect">
            <a:avLst/>
          </a:prstGeom>
        </p:spPr>
      </p:pic>
      <p:pic>
        <p:nvPicPr>
          <p:cNvPr id="7" name="Picture 6">
            <a:extLst>
              <a:ext uri="{FF2B5EF4-FFF2-40B4-BE49-F238E27FC236}">
                <a16:creationId xmlns:a16="http://schemas.microsoft.com/office/drawing/2014/main" id="{9ED2E536-94A7-43BC-8776-82CB0651C86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379298" y="6541304"/>
            <a:ext cx="2941901" cy="316696"/>
          </a:xfrm>
          <a:prstGeom prst="rect">
            <a:avLst/>
          </a:prstGeom>
        </p:spPr>
      </p:pic>
      <p:sp>
        <p:nvSpPr>
          <p:cNvPr id="8" name="TextBox 7">
            <a:extLst>
              <a:ext uri="{FF2B5EF4-FFF2-40B4-BE49-F238E27FC236}">
                <a16:creationId xmlns:a16="http://schemas.microsoft.com/office/drawing/2014/main" id="{F9C929BC-29B8-4AAB-BF3A-9392B01A62FE}"/>
              </a:ext>
            </a:extLst>
          </p:cNvPr>
          <p:cNvSpPr txBox="1"/>
          <p:nvPr/>
        </p:nvSpPr>
        <p:spPr>
          <a:xfrm>
            <a:off x="1189703" y="1828817"/>
            <a:ext cx="9965976" cy="4647426"/>
          </a:xfrm>
          <a:prstGeom prst="rect">
            <a:avLst/>
          </a:prstGeom>
          <a:noFill/>
        </p:spPr>
        <p:txBody>
          <a:bodyPr wrap="square">
            <a:spAutoFit/>
          </a:bodyPr>
          <a:lstStyle/>
          <a:p>
            <a:pPr marL="285750" indent="-285750">
              <a:buFont typeface="Wingdings" panose="05000000000000000000" pitchFamily="2" charset="2"/>
              <a:buChar char="§"/>
            </a:pPr>
            <a:r>
              <a:rPr lang="en-US" sz="2000" dirty="0"/>
              <a:t>More than 3,000 state and local governments have targeted opioid makers and distributors in hopes of recouping billions in tax dollars spent dealing with the opioid epidemic [</a:t>
            </a:r>
            <a:r>
              <a:rPr lang="en-US" sz="2000" dirty="0">
                <a:hlinkClick r:id="rId6"/>
              </a:rPr>
              <a:t>Opioids - National Association of Attorneys General (naag.org)</a:t>
            </a:r>
            <a:r>
              <a:rPr lang="en-US" sz="2000" dirty="0"/>
              <a:t>]. In 2018, the County of Alameda and several cities also decided to join.  </a:t>
            </a:r>
          </a:p>
          <a:p>
            <a:endParaRPr lang="en-US" sz="2000" dirty="0"/>
          </a:p>
          <a:p>
            <a:pPr marL="285750" indent="-285750">
              <a:buFont typeface="Wingdings" panose="05000000000000000000" pitchFamily="2" charset="2"/>
              <a:buChar char="§"/>
            </a:pPr>
            <a:r>
              <a:rPr kumimoji="0" lang="en-US" sz="2000" b="0" i="0" u="none" strike="noStrike" kern="1200" cap="none" spc="0" normalizeH="0" baseline="0" noProof="0" dirty="0">
                <a:ln>
                  <a:noFill/>
                </a:ln>
                <a:solidFill>
                  <a:srgbClr val="333333"/>
                </a:solidFill>
                <a:effectLst/>
                <a:uLnTx/>
                <a:uFillTx/>
                <a:ea typeface="+mn-ea"/>
                <a:cs typeface="+mn-cs"/>
              </a:rPr>
              <a:t>In 2021 and late 2022 nationwide settlements were reached to resolve all opioid litigation against the three largest pharmaceutical distributors, a major producer, and three pharmacy chains.</a:t>
            </a:r>
          </a:p>
          <a:p>
            <a:pPr marL="285750" indent="-285750">
              <a:buFont typeface="Wingdings" panose="05000000000000000000" pitchFamily="2" charset="2"/>
              <a:buChar char="§"/>
            </a:pPr>
            <a:endParaRPr kumimoji="0" lang="en-US" sz="2000" b="0" i="0" u="none" strike="noStrike" kern="1200" cap="none" spc="0" normalizeH="0" baseline="0" noProof="0" dirty="0">
              <a:ln>
                <a:noFill/>
              </a:ln>
              <a:solidFill>
                <a:srgbClr val="333333"/>
              </a:solidFill>
              <a:effectLst/>
              <a:uLnTx/>
              <a:uFillTx/>
              <a:ea typeface="+mn-ea"/>
              <a:cs typeface="+mn-cs"/>
            </a:endParaRPr>
          </a:p>
          <a:p>
            <a:pPr marL="285750" indent="-285750">
              <a:buFont typeface="Wingdings" panose="05000000000000000000" pitchFamily="2" charset="2"/>
              <a:buChar char="§"/>
            </a:pPr>
            <a:r>
              <a:rPr kumimoji="0" lang="en-US" sz="2000" b="0" i="0" u="none" strike="noStrike" kern="1200" cap="none" spc="0" normalizeH="0" baseline="0" noProof="0" dirty="0">
                <a:ln>
                  <a:noFill/>
                </a:ln>
                <a:solidFill>
                  <a:srgbClr val="333333"/>
                </a:solidFill>
                <a:effectLst/>
                <a:uLnTx/>
                <a:uFillTx/>
                <a:ea typeface="+mn-ea"/>
                <a:cs typeface="+mn-cs"/>
              </a:rPr>
              <a:t>Funds will be paid overtime, from 6 to 18 years, depending on the settlement.</a:t>
            </a:r>
          </a:p>
          <a:p>
            <a:pPr marL="285750" indent="-285750">
              <a:buFont typeface="Wingdings" panose="05000000000000000000" pitchFamily="2" charset="2"/>
              <a:buChar char="§"/>
            </a:pPr>
            <a:endParaRPr kumimoji="0" lang="en-US" sz="2000" b="0" i="0" u="none" strike="noStrike" kern="1200" cap="none" spc="0" normalizeH="0" baseline="0" noProof="0" dirty="0">
              <a:ln>
                <a:noFill/>
              </a:ln>
              <a:solidFill>
                <a:srgbClr val="333333"/>
              </a:solidFill>
              <a:effectLst/>
              <a:uLnTx/>
              <a:uFillTx/>
              <a:ea typeface="+mn-ea"/>
              <a:cs typeface="+mn-cs"/>
            </a:endParaRPr>
          </a:p>
          <a:p>
            <a:pPr marL="285750" indent="-285750">
              <a:buFont typeface="Wingdings" panose="05000000000000000000" pitchFamily="2" charset="2"/>
              <a:buChar char="§"/>
            </a:pPr>
            <a:r>
              <a:rPr kumimoji="0" lang="en-US" sz="2000" b="0" i="0" u="none" strike="noStrike" kern="1200" cap="none" spc="0" normalizeH="0" baseline="0" noProof="0" dirty="0">
                <a:ln>
                  <a:noFill/>
                </a:ln>
                <a:solidFill>
                  <a:srgbClr val="333333"/>
                </a:solidFill>
                <a:effectLst/>
                <a:uLnTx/>
                <a:uFillTx/>
                <a:ea typeface="+mn-ea"/>
                <a:cs typeface="+mn-cs"/>
              </a:rPr>
              <a:t>At least 85% of the funds must be used for opioid abatement, for the County almost all funds being received are restricted to funding future abatement efforts.</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610528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02F52-F372-48FC-BC4F-D029FCFB0B9C}"/>
              </a:ext>
            </a:extLst>
          </p:cNvPr>
          <p:cNvSpPr>
            <a:spLocks noGrp="1"/>
          </p:cNvSpPr>
          <p:nvPr>
            <p:ph type="title"/>
          </p:nvPr>
        </p:nvSpPr>
        <p:spPr>
          <a:xfrm>
            <a:off x="1097280" y="286603"/>
            <a:ext cx="10058400" cy="1210503"/>
          </a:xfrm>
        </p:spPr>
        <p:txBody>
          <a:bodyPr>
            <a:normAutofit/>
          </a:bodyPr>
          <a:lstStyle/>
          <a:p>
            <a:pPr algn="ctr"/>
            <a:r>
              <a:rPr lang="en-US" sz="4400" b="1" dirty="0"/>
              <a:t>CA Opioid Abatement Priority Areas</a:t>
            </a:r>
          </a:p>
        </p:txBody>
      </p:sp>
      <p:sp>
        <p:nvSpPr>
          <p:cNvPr id="4" name="Date Placeholder 3">
            <a:extLst>
              <a:ext uri="{FF2B5EF4-FFF2-40B4-BE49-F238E27FC236}">
                <a16:creationId xmlns:a16="http://schemas.microsoft.com/office/drawing/2014/main" id="{76EA35C2-8FF3-4E2F-912A-FC9950A10F05}"/>
              </a:ext>
            </a:extLst>
          </p:cNvPr>
          <p:cNvSpPr>
            <a:spLocks noGrp="1"/>
          </p:cNvSpPr>
          <p:nvPr>
            <p:ph type="dt" sz="half" idx="10"/>
          </p:nvPr>
        </p:nvSpPr>
        <p:spPr/>
        <p:txBody>
          <a:bodyPr/>
          <a:lstStyle/>
          <a:p>
            <a:fld id="{CBF3BE4E-0E11-4B35-9BAE-B446DE096934}" type="datetime1">
              <a:rPr lang="en-US" smtClean="0"/>
              <a:t>10/19/2023</a:t>
            </a:fld>
            <a:endParaRPr lang="en-US" dirty="0"/>
          </a:p>
        </p:txBody>
      </p:sp>
      <p:sp>
        <p:nvSpPr>
          <p:cNvPr id="5" name="Slide Number Placeholder 4">
            <a:extLst>
              <a:ext uri="{FF2B5EF4-FFF2-40B4-BE49-F238E27FC236}">
                <a16:creationId xmlns:a16="http://schemas.microsoft.com/office/drawing/2014/main" id="{5D5B467F-E6BE-4911-9A82-306BACA83148}"/>
              </a:ext>
            </a:extLst>
          </p:cNvPr>
          <p:cNvSpPr>
            <a:spLocks noGrp="1"/>
          </p:cNvSpPr>
          <p:nvPr>
            <p:ph type="sldNum" sz="quarter" idx="12"/>
          </p:nvPr>
        </p:nvSpPr>
        <p:spPr/>
        <p:txBody>
          <a:bodyPr/>
          <a:lstStyle/>
          <a:p>
            <a:fld id="{6113E31D-E2AB-40D1-8B51-AFA5AFEF393A}" type="slidenum">
              <a:rPr lang="en-US" smtClean="0"/>
              <a:t>19</a:t>
            </a:fld>
            <a:endParaRPr lang="en-US" dirty="0"/>
          </a:p>
        </p:txBody>
      </p:sp>
      <p:pic>
        <p:nvPicPr>
          <p:cNvPr id="6" name="그림 13">
            <a:extLst>
              <a:ext uri="{FF2B5EF4-FFF2-40B4-BE49-F238E27FC236}">
                <a16:creationId xmlns:a16="http://schemas.microsoft.com/office/drawing/2014/main" id="{1AFE64CA-C40D-4BE3-A823-2CBAFD0235D4}"/>
              </a:ext>
            </a:extLst>
          </p:cNvPr>
          <p:cNvPicPr/>
          <p:nvPr/>
        </p:nvPicPr>
        <p:blipFill>
          <a:blip r:embed="rId3">
            <a:extLst>
              <a:ext uri="{28A0092B-C50C-407E-A947-70E740481C1C}">
                <a14:useLocalDpi xmlns:a14="http://schemas.microsoft.com/office/drawing/2010/main" val="0"/>
              </a:ext>
            </a:extLst>
          </a:blip>
          <a:stretch>
            <a:fillRect/>
          </a:stretch>
        </p:blipFill>
        <p:spPr>
          <a:xfrm>
            <a:off x="204470" y="183641"/>
            <a:ext cx="831850" cy="365760"/>
          </a:xfrm>
          <a:prstGeom prst="rect">
            <a:avLst/>
          </a:prstGeom>
        </p:spPr>
      </p:pic>
      <p:pic>
        <p:nvPicPr>
          <p:cNvPr id="7" name="Picture 6">
            <a:extLst>
              <a:ext uri="{FF2B5EF4-FFF2-40B4-BE49-F238E27FC236}">
                <a16:creationId xmlns:a16="http://schemas.microsoft.com/office/drawing/2014/main" id="{9ED2E536-94A7-43BC-8776-82CB0651C86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379298" y="6541304"/>
            <a:ext cx="2941901" cy="316696"/>
          </a:xfrm>
          <a:prstGeom prst="rect">
            <a:avLst/>
          </a:prstGeom>
        </p:spPr>
      </p:pic>
      <p:sp>
        <p:nvSpPr>
          <p:cNvPr id="8" name="Content Placeholder 2">
            <a:extLst>
              <a:ext uri="{FF2B5EF4-FFF2-40B4-BE49-F238E27FC236}">
                <a16:creationId xmlns:a16="http://schemas.microsoft.com/office/drawing/2014/main" id="{C05599E6-1101-4501-A198-1CF1080AD082}"/>
              </a:ext>
            </a:extLst>
          </p:cNvPr>
          <p:cNvSpPr>
            <a:spLocks noGrp="1"/>
          </p:cNvSpPr>
          <p:nvPr>
            <p:ph idx="1"/>
          </p:nvPr>
        </p:nvSpPr>
        <p:spPr>
          <a:xfrm>
            <a:off x="1036319" y="1838633"/>
            <a:ext cx="10732893" cy="4109884"/>
          </a:xfrm>
        </p:spPr>
        <p:txBody>
          <a:bodyPr>
            <a:normAutofit/>
          </a:bodyPr>
          <a:lstStyle/>
          <a:p>
            <a:pPr marL="690562" lvl="1" indent="-342900">
              <a:buClrTx/>
              <a:buFont typeface="+mj-lt"/>
              <a:buAutoNum type="arabicParenR"/>
            </a:pPr>
            <a:r>
              <a:rPr lang="en-US" sz="2200" dirty="0">
                <a:solidFill>
                  <a:schemeClr val="tx1"/>
                </a:solidFill>
              </a:rPr>
              <a:t>Creating new or expanded Substance Use Disorder (SUD) treatment infrastructure. </a:t>
            </a:r>
          </a:p>
          <a:p>
            <a:pPr marL="690562" lvl="1" indent="-342900">
              <a:buClrTx/>
              <a:buFont typeface="+mj-lt"/>
              <a:buAutoNum type="arabicParenR"/>
            </a:pPr>
            <a:r>
              <a:rPr lang="en-US" sz="2200" dirty="0">
                <a:solidFill>
                  <a:schemeClr val="tx1"/>
                </a:solidFill>
              </a:rPr>
              <a:t>Matching existing funds for SUD within the Behavioral Health Continuum Infrastructure</a:t>
            </a:r>
          </a:p>
          <a:p>
            <a:pPr marL="690562" lvl="1" indent="-342900">
              <a:buClrTx/>
              <a:buFont typeface="+mj-lt"/>
              <a:buAutoNum type="arabicParenR"/>
            </a:pPr>
            <a:r>
              <a:rPr lang="en-US" sz="2200" dirty="0">
                <a:solidFill>
                  <a:schemeClr val="tx1"/>
                </a:solidFill>
              </a:rPr>
              <a:t>Addressing the needs of communities of color and vulnerable populations (including sheltered and unsheltered homeless populations) that are disproportionately impacted by SUD.</a:t>
            </a:r>
          </a:p>
          <a:p>
            <a:pPr marL="690562" lvl="1" indent="-342900">
              <a:buClrTx/>
              <a:buFont typeface="+mj-lt"/>
              <a:buAutoNum type="arabicParenR"/>
            </a:pPr>
            <a:r>
              <a:rPr lang="en-US" sz="2200" dirty="0">
                <a:solidFill>
                  <a:schemeClr val="tx1"/>
                </a:solidFill>
              </a:rPr>
              <a:t>Diversion of people with SUD from the justice system into treatment, including by providing training and resources to first and early responders and implementing best practices for outreach, diversion and deflection, employability, restorative justice, and harm reduction. </a:t>
            </a:r>
          </a:p>
          <a:p>
            <a:pPr marL="690562" lvl="1" indent="-342900">
              <a:buClrTx/>
              <a:buFont typeface="+mj-lt"/>
              <a:buAutoNum type="arabicParenR"/>
            </a:pPr>
            <a:r>
              <a:rPr lang="en-US" sz="2200" dirty="0">
                <a:solidFill>
                  <a:schemeClr val="tx1"/>
                </a:solidFill>
              </a:rPr>
              <a:t>Interventions to prevent drug addiction in vulnerable youth. </a:t>
            </a:r>
          </a:p>
          <a:p>
            <a:pPr marL="514350" indent="-514350">
              <a:buFont typeface="+mj-lt"/>
              <a:buAutoNum type="arabicPeriod"/>
            </a:pPr>
            <a:endParaRPr lang="en-US" dirty="0">
              <a:solidFill>
                <a:schemeClr val="tx1"/>
              </a:solidFill>
            </a:endParaRPr>
          </a:p>
          <a:p>
            <a:endParaRPr lang="en-US" dirty="0"/>
          </a:p>
        </p:txBody>
      </p:sp>
    </p:spTree>
    <p:extLst>
      <p:ext uri="{BB962C8B-B14F-4D97-AF65-F5344CB8AC3E}">
        <p14:creationId xmlns:p14="http://schemas.microsoft.com/office/powerpoint/2010/main" val="3478175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BBC1A-AFDB-7571-E52E-A6EC26283D42}"/>
              </a:ext>
            </a:extLst>
          </p:cNvPr>
          <p:cNvSpPr>
            <a:spLocks noGrp="1"/>
          </p:cNvSpPr>
          <p:nvPr>
            <p:ph type="title"/>
          </p:nvPr>
        </p:nvSpPr>
        <p:spPr>
          <a:xfrm>
            <a:off x="705394" y="224991"/>
            <a:ext cx="10058400" cy="1450757"/>
          </a:xfrm>
        </p:spPr>
        <p:txBody>
          <a:bodyPr>
            <a:normAutofit/>
          </a:bodyPr>
          <a:lstStyle/>
          <a:p>
            <a:pPr algn="ctr"/>
            <a:r>
              <a:rPr lang="en-US" sz="4400" b="1" dirty="0">
                <a:solidFill>
                  <a:schemeClr val="tx1"/>
                </a:solidFill>
              </a:rPr>
              <a:t>Definition: Opioid </a:t>
            </a:r>
          </a:p>
        </p:txBody>
      </p:sp>
      <p:sp>
        <p:nvSpPr>
          <p:cNvPr id="3" name="Content Placeholder 2">
            <a:extLst>
              <a:ext uri="{FF2B5EF4-FFF2-40B4-BE49-F238E27FC236}">
                <a16:creationId xmlns:a16="http://schemas.microsoft.com/office/drawing/2014/main" id="{B2B71305-BC05-F3C8-0540-72499D32E2E7}"/>
              </a:ext>
            </a:extLst>
          </p:cNvPr>
          <p:cNvSpPr>
            <a:spLocks noGrp="1"/>
          </p:cNvSpPr>
          <p:nvPr>
            <p:ph idx="1"/>
          </p:nvPr>
        </p:nvSpPr>
        <p:spPr>
          <a:xfrm>
            <a:off x="838200" y="1883401"/>
            <a:ext cx="10515600" cy="1566763"/>
          </a:xfrm>
        </p:spPr>
        <p:txBody>
          <a:bodyPr>
            <a:normAutofit/>
          </a:bodyPr>
          <a:lstStyle/>
          <a:p>
            <a:pPr marL="0" indent="0">
              <a:buNone/>
            </a:pPr>
            <a:r>
              <a:rPr lang="en-US" dirty="0">
                <a:solidFill>
                  <a:schemeClr val="tx1"/>
                </a:solidFill>
              </a:rPr>
              <a:t>Opioids are a broad class of drugs, natural and man-made, that act on body and brain to reduce the signals and feelings of pain. At higher doses, they can also cause sleep and can cause people to stop breathing.</a:t>
            </a:r>
          </a:p>
          <a:p>
            <a:endParaRPr lang="en-US" dirty="0"/>
          </a:p>
          <a:p>
            <a:endParaRPr lang="en-US" dirty="0"/>
          </a:p>
        </p:txBody>
      </p:sp>
      <p:graphicFrame>
        <p:nvGraphicFramePr>
          <p:cNvPr id="4" name="Table 4">
            <a:extLst>
              <a:ext uri="{FF2B5EF4-FFF2-40B4-BE49-F238E27FC236}">
                <a16:creationId xmlns:a16="http://schemas.microsoft.com/office/drawing/2014/main" id="{08EC48EE-E1C8-4D29-ECB1-0F0711617D2A}"/>
              </a:ext>
            </a:extLst>
          </p:cNvPr>
          <p:cNvGraphicFramePr>
            <a:graphicFrameLocks noGrp="1"/>
          </p:cNvGraphicFramePr>
          <p:nvPr>
            <p:extLst>
              <p:ext uri="{D42A27DB-BD31-4B8C-83A1-F6EECF244321}">
                <p14:modId xmlns:p14="http://schemas.microsoft.com/office/powerpoint/2010/main" val="3850405358"/>
              </p:ext>
            </p:extLst>
          </p:nvPr>
        </p:nvGraphicFramePr>
        <p:xfrm>
          <a:off x="2330086" y="2890110"/>
          <a:ext cx="8433708" cy="3017520"/>
        </p:xfrm>
        <a:graphic>
          <a:graphicData uri="http://schemas.openxmlformats.org/drawingml/2006/table">
            <a:tbl>
              <a:tblPr firstRow="1" bandRow="1">
                <a:tableStyleId>{5C22544A-7EE6-4342-B048-85BDC9FD1C3A}</a:tableStyleId>
              </a:tblPr>
              <a:tblGrid>
                <a:gridCol w="4216854">
                  <a:extLst>
                    <a:ext uri="{9D8B030D-6E8A-4147-A177-3AD203B41FA5}">
                      <a16:colId xmlns:a16="http://schemas.microsoft.com/office/drawing/2014/main" val="3093997339"/>
                    </a:ext>
                  </a:extLst>
                </a:gridCol>
                <a:gridCol w="4216854">
                  <a:extLst>
                    <a:ext uri="{9D8B030D-6E8A-4147-A177-3AD203B41FA5}">
                      <a16:colId xmlns:a16="http://schemas.microsoft.com/office/drawing/2014/main" val="2433397945"/>
                    </a:ext>
                  </a:extLst>
                </a:gridCol>
              </a:tblGrid>
              <a:tr h="370840">
                <a:tc>
                  <a:txBody>
                    <a:bodyPr/>
                    <a:lstStyle/>
                    <a:p>
                      <a:r>
                        <a:rPr lang="en-US" sz="2400" dirty="0">
                          <a:solidFill>
                            <a:schemeClr val="tx1"/>
                          </a:solidFill>
                        </a:rPr>
                        <a:t>Norco</a:t>
                      </a:r>
                    </a:p>
                    <a:p>
                      <a:r>
                        <a:rPr lang="en-US" sz="2400" dirty="0">
                          <a:solidFill>
                            <a:schemeClr val="tx1"/>
                          </a:solidFill>
                        </a:rPr>
                        <a:t>OxyContin</a:t>
                      </a:r>
                    </a:p>
                    <a:p>
                      <a:r>
                        <a:rPr lang="en-US" sz="2400" dirty="0">
                          <a:solidFill>
                            <a:schemeClr val="tx1"/>
                          </a:solidFill>
                        </a:rPr>
                        <a:t>Morphine</a:t>
                      </a:r>
                    </a:p>
                    <a:p>
                      <a:r>
                        <a:rPr lang="en-US" sz="2400" dirty="0">
                          <a:solidFill>
                            <a:schemeClr val="tx1"/>
                          </a:solidFill>
                        </a:rPr>
                        <a:t>Methadone</a:t>
                      </a:r>
                    </a:p>
                    <a:p>
                      <a:r>
                        <a:rPr lang="en-US" sz="2400" dirty="0">
                          <a:solidFill>
                            <a:schemeClr val="tx1"/>
                          </a:solidFill>
                        </a:rPr>
                        <a:t>Fentanyl </a:t>
                      </a:r>
                    </a:p>
                    <a:p>
                      <a:r>
                        <a:rPr lang="en-US" sz="2400" dirty="0">
                          <a:solidFill>
                            <a:schemeClr val="tx1"/>
                          </a:solidFill>
                        </a:rPr>
                        <a:t>Oxycodone</a:t>
                      </a:r>
                    </a:p>
                    <a:p>
                      <a:r>
                        <a:rPr lang="en-US" sz="2400" dirty="0">
                          <a:solidFill>
                            <a:schemeClr val="tx1"/>
                          </a:solidFill>
                        </a:rPr>
                        <a:t>Tramadol</a:t>
                      </a:r>
                    </a:p>
                    <a:p>
                      <a:r>
                        <a:rPr lang="en-US" sz="2400" dirty="0" err="1">
                          <a:solidFill>
                            <a:schemeClr val="tx1"/>
                          </a:solidFill>
                        </a:rPr>
                        <a:t>Carfentanyl</a:t>
                      </a:r>
                      <a:endParaRPr lang="en-US" sz="2400" dirty="0">
                        <a:solidFill>
                          <a:schemeClr val="tx1"/>
                        </a:solidFill>
                      </a:endParaRPr>
                    </a:p>
                  </a:txBody>
                  <a:tcPr>
                    <a:noFill/>
                  </a:tcPr>
                </a:tc>
                <a:tc>
                  <a:txBody>
                    <a:bodyPr/>
                    <a:lstStyle/>
                    <a:p>
                      <a:r>
                        <a:rPr lang="en-US" sz="2400" dirty="0">
                          <a:solidFill>
                            <a:schemeClr val="tx1"/>
                          </a:solidFill>
                        </a:rPr>
                        <a:t>Percocet</a:t>
                      </a:r>
                    </a:p>
                    <a:p>
                      <a:r>
                        <a:rPr lang="en-US" sz="2400" dirty="0">
                          <a:solidFill>
                            <a:schemeClr val="tx1"/>
                          </a:solidFill>
                        </a:rPr>
                        <a:t>Hydrocodone</a:t>
                      </a:r>
                    </a:p>
                    <a:p>
                      <a:r>
                        <a:rPr lang="en-US" sz="2400" dirty="0">
                          <a:solidFill>
                            <a:schemeClr val="tx1"/>
                          </a:solidFill>
                        </a:rPr>
                        <a:t>Vicodin</a:t>
                      </a:r>
                    </a:p>
                    <a:p>
                      <a:r>
                        <a:rPr lang="en-US" sz="2400" dirty="0">
                          <a:solidFill>
                            <a:schemeClr val="tx1"/>
                          </a:solidFill>
                        </a:rPr>
                        <a:t>Oxymorphone</a:t>
                      </a:r>
                    </a:p>
                    <a:p>
                      <a:r>
                        <a:rPr lang="en-US" sz="2400" dirty="0">
                          <a:solidFill>
                            <a:schemeClr val="tx1"/>
                          </a:solidFill>
                        </a:rPr>
                        <a:t>Codeine</a:t>
                      </a:r>
                    </a:p>
                    <a:p>
                      <a:r>
                        <a:rPr lang="en-US" sz="2400" dirty="0" err="1">
                          <a:solidFill>
                            <a:schemeClr val="tx1"/>
                          </a:solidFill>
                        </a:rPr>
                        <a:t>Dilaudid</a:t>
                      </a:r>
                      <a:endParaRPr lang="en-US" sz="2400" dirty="0">
                        <a:solidFill>
                          <a:schemeClr val="tx1"/>
                        </a:solidFill>
                      </a:endParaRPr>
                    </a:p>
                    <a:p>
                      <a:r>
                        <a:rPr lang="en-US" sz="2400" dirty="0">
                          <a:solidFill>
                            <a:schemeClr val="tx1"/>
                          </a:solidFill>
                        </a:rPr>
                        <a:t>Hydromorphone</a:t>
                      </a:r>
                    </a:p>
                    <a:p>
                      <a:r>
                        <a:rPr lang="en-US" sz="2400" dirty="0">
                          <a:solidFill>
                            <a:schemeClr val="tx1"/>
                          </a:solidFill>
                        </a:rPr>
                        <a:t>Heroin</a:t>
                      </a:r>
                    </a:p>
                  </a:txBody>
                  <a:tcPr>
                    <a:noFill/>
                  </a:tcPr>
                </a:tc>
                <a:extLst>
                  <a:ext uri="{0D108BD9-81ED-4DB2-BD59-A6C34878D82A}">
                    <a16:rowId xmlns:a16="http://schemas.microsoft.com/office/drawing/2014/main" val="1433162879"/>
                  </a:ext>
                </a:extLst>
              </a:tr>
            </a:tbl>
          </a:graphicData>
        </a:graphic>
      </p:graphicFrame>
    </p:spTree>
    <p:extLst>
      <p:ext uri="{BB962C8B-B14F-4D97-AF65-F5344CB8AC3E}">
        <p14:creationId xmlns:p14="http://schemas.microsoft.com/office/powerpoint/2010/main" val="913696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36">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9" name="Rectangle 38">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D2F4AE5-AB8E-B9E8-533E-A3C426E04DCA}"/>
              </a:ext>
            </a:extLst>
          </p:cNvPr>
          <p:cNvSpPr>
            <a:spLocks noGrp="1"/>
          </p:cNvSpPr>
          <p:nvPr>
            <p:ph type="title"/>
          </p:nvPr>
        </p:nvSpPr>
        <p:spPr>
          <a:xfrm>
            <a:off x="353961" y="1045750"/>
            <a:ext cx="10141301" cy="3040131"/>
          </a:xfrm>
        </p:spPr>
        <p:txBody>
          <a:bodyPr vert="horz" lIns="91440" tIns="45720" rIns="91440" bIns="45720" rtlCol="0" anchor="b">
            <a:normAutofit/>
          </a:bodyPr>
          <a:lstStyle/>
          <a:p>
            <a:r>
              <a:rPr lang="en-US" sz="4400" b="1" dirty="0">
                <a:solidFill>
                  <a:schemeClr val="tx1"/>
                </a:solidFill>
                <a:cs typeface="Calibri"/>
              </a:rPr>
              <a:t>ACBH Opioid Settlement Program Planning</a:t>
            </a:r>
            <a:endParaRPr lang="en-US" sz="3600" b="1" dirty="0">
              <a:solidFill>
                <a:schemeClr val="tx1"/>
              </a:solidFill>
            </a:endParaRPr>
          </a:p>
        </p:txBody>
      </p:sp>
      <p:sp>
        <p:nvSpPr>
          <p:cNvPr id="41" name="Rectangle 40">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a:extLst>
              <a:ext uri="{FF2B5EF4-FFF2-40B4-BE49-F238E27FC236}">
                <a16:creationId xmlns:a16="http://schemas.microsoft.com/office/drawing/2014/main" id="{FA073FB4-D0E2-6D43-56C3-8BA6391CEC0A}"/>
              </a:ext>
            </a:extLst>
          </p:cNvPr>
          <p:cNvSpPr>
            <a:spLocks noGrp="1"/>
          </p:cNvSpPr>
          <p:nvPr>
            <p:ph type="dt" sz="half" idx="10"/>
          </p:nvPr>
        </p:nvSpPr>
        <p:spPr>
          <a:xfrm>
            <a:off x="1097280" y="6459785"/>
            <a:ext cx="2472271"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CBF3BE4E-0E11-4B35-9BAE-B446DE096934}"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10/19/2023</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58F83EDC-C0DD-A5B4-ED87-436C38418B57}"/>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113E31D-E2AB-40D1-8B51-AFA5AFEF393A}" type="slidenum">
              <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20</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C7988C4-3F7E-314B-9D1E-C76ADA25498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445973" y="6436522"/>
            <a:ext cx="2941901" cy="316696"/>
          </a:xfrm>
          <a:prstGeom prst="rect">
            <a:avLst/>
          </a:prstGeom>
        </p:spPr>
      </p:pic>
      <p:pic>
        <p:nvPicPr>
          <p:cNvPr id="6" name="그림 13">
            <a:extLst>
              <a:ext uri="{FF2B5EF4-FFF2-40B4-BE49-F238E27FC236}">
                <a16:creationId xmlns:a16="http://schemas.microsoft.com/office/drawing/2014/main" id="{EF79818B-8EB6-DC63-ECAC-88EA3D5CB94A}"/>
              </a:ext>
            </a:extLst>
          </p:cNvPr>
          <p:cNvPicPr/>
          <p:nvPr/>
        </p:nvPicPr>
        <p:blipFill>
          <a:blip r:embed="rId5">
            <a:extLst>
              <a:ext uri="{28A0092B-C50C-407E-A947-70E740481C1C}">
                <a14:useLocalDpi xmlns:a14="http://schemas.microsoft.com/office/drawing/2010/main" val="0"/>
              </a:ext>
            </a:extLst>
          </a:blip>
          <a:stretch>
            <a:fillRect/>
          </a:stretch>
        </p:blipFill>
        <p:spPr>
          <a:xfrm>
            <a:off x="436862" y="393191"/>
            <a:ext cx="831850" cy="365760"/>
          </a:xfrm>
          <a:prstGeom prst="rect">
            <a:avLst/>
          </a:prstGeom>
        </p:spPr>
      </p:pic>
    </p:spTree>
    <p:extLst>
      <p:ext uri="{BB962C8B-B14F-4D97-AF65-F5344CB8AC3E}">
        <p14:creationId xmlns:p14="http://schemas.microsoft.com/office/powerpoint/2010/main" val="3665486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02F52-F372-48FC-BC4F-D029FCFB0B9C}"/>
              </a:ext>
            </a:extLst>
          </p:cNvPr>
          <p:cNvSpPr>
            <a:spLocks noGrp="1"/>
          </p:cNvSpPr>
          <p:nvPr>
            <p:ph type="title"/>
          </p:nvPr>
        </p:nvSpPr>
        <p:spPr>
          <a:xfrm>
            <a:off x="1097280" y="286603"/>
            <a:ext cx="8961120" cy="1210503"/>
          </a:xfrm>
        </p:spPr>
        <p:txBody>
          <a:bodyPr>
            <a:normAutofit/>
          </a:bodyPr>
          <a:lstStyle/>
          <a:p>
            <a:pPr algn="ctr"/>
            <a:r>
              <a:rPr lang="en-US" sz="4400" b="1" dirty="0">
                <a:solidFill>
                  <a:schemeClr val="tx1"/>
                </a:solidFill>
                <a:cs typeface="Calibri"/>
              </a:rPr>
              <a:t>Goals</a:t>
            </a:r>
            <a:endParaRPr lang="en-US" sz="4400" b="1" dirty="0">
              <a:solidFill>
                <a:schemeClr val="tx1"/>
              </a:solidFill>
            </a:endParaRPr>
          </a:p>
        </p:txBody>
      </p:sp>
      <p:sp>
        <p:nvSpPr>
          <p:cNvPr id="4" name="Date Placeholder 3">
            <a:extLst>
              <a:ext uri="{FF2B5EF4-FFF2-40B4-BE49-F238E27FC236}">
                <a16:creationId xmlns:a16="http://schemas.microsoft.com/office/drawing/2014/main" id="{76EA35C2-8FF3-4E2F-912A-FC9950A10F05}"/>
              </a:ext>
            </a:extLst>
          </p:cNvPr>
          <p:cNvSpPr>
            <a:spLocks noGrp="1"/>
          </p:cNvSpPr>
          <p:nvPr>
            <p:ph type="dt" sz="half" idx="10"/>
          </p:nvPr>
        </p:nvSpPr>
        <p:spPr/>
        <p:txBody>
          <a:bodyPr/>
          <a:lstStyle/>
          <a:p>
            <a:fld id="{CBF3BE4E-0E11-4B35-9BAE-B446DE096934}" type="datetime1">
              <a:rPr lang="en-US" smtClean="0"/>
              <a:t>10/19/2023</a:t>
            </a:fld>
            <a:endParaRPr lang="en-US" dirty="0"/>
          </a:p>
        </p:txBody>
      </p:sp>
      <p:sp>
        <p:nvSpPr>
          <p:cNvPr id="5" name="Slide Number Placeholder 4">
            <a:extLst>
              <a:ext uri="{FF2B5EF4-FFF2-40B4-BE49-F238E27FC236}">
                <a16:creationId xmlns:a16="http://schemas.microsoft.com/office/drawing/2014/main" id="{5D5B467F-E6BE-4911-9A82-306BACA83148}"/>
              </a:ext>
            </a:extLst>
          </p:cNvPr>
          <p:cNvSpPr>
            <a:spLocks noGrp="1"/>
          </p:cNvSpPr>
          <p:nvPr>
            <p:ph type="sldNum" sz="quarter" idx="12"/>
          </p:nvPr>
        </p:nvSpPr>
        <p:spPr/>
        <p:txBody>
          <a:bodyPr/>
          <a:lstStyle/>
          <a:p>
            <a:fld id="{6113E31D-E2AB-40D1-8B51-AFA5AFEF393A}" type="slidenum">
              <a:rPr lang="en-US" smtClean="0"/>
              <a:t>21</a:t>
            </a:fld>
            <a:endParaRPr lang="en-US" dirty="0"/>
          </a:p>
        </p:txBody>
      </p:sp>
      <p:pic>
        <p:nvPicPr>
          <p:cNvPr id="6" name="그림 13">
            <a:extLst>
              <a:ext uri="{FF2B5EF4-FFF2-40B4-BE49-F238E27FC236}">
                <a16:creationId xmlns:a16="http://schemas.microsoft.com/office/drawing/2014/main" id="{1AFE64CA-C40D-4BE3-A823-2CBAFD0235D4}"/>
              </a:ext>
            </a:extLst>
          </p:cNvPr>
          <p:cNvPicPr/>
          <p:nvPr/>
        </p:nvPicPr>
        <p:blipFill>
          <a:blip r:embed="rId2">
            <a:extLst>
              <a:ext uri="{28A0092B-C50C-407E-A947-70E740481C1C}">
                <a14:useLocalDpi xmlns:a14="http://schemas.microsoft.com/office/drawing/2010/main" val="0"/>
              </a:ext>
            </a:extLst>
          </a:blip>
          <a:stretch>
            <a:fillRect/>
          </a:stretch>
        </p:blipFill>
        <p:spPr>
          <a:xfrm>
            <a:off x="204470" y="183641"/>
            <a:ext cx="831850" cy="365760"/>
          </a:xfrm>
          <a:prstGeom prst="rect">
            <a:avLst/>
          </a:prstGeom>
        </p:spPr>
      </p:pic>
      <p:pic>
        <p:nvPicPr>
          <p:cNvPr id="7" name="Picture 6">
            <a:extLst>
              <a:ext uri="{FF2B5EF4-FFF2-40B4-BE49-F238E27FC236}">
                <a16:creationId xmlns:a16="http://schemas.microsoft.com/office/drawing/2014/main" id="{9ED2E536-94A7-43BC-8776-82CB0651C86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379298" y="6541304"/>
            <a:ext cx="2941901" cy="316696"/>
          </a:xfrm>
          <a:prstGeom prst="rect">
            <a:avLst/>
          </a:prstGeom>
        </p:spPr>
      </p:pic>
      <p:sp>
        <p:nvSpPr>
          <p:cNvPr id="8" name="Content Placeholder 1">
            <a:extLst>
              <a:ext uri="{FF2B5EF4-FFF2-40B4-BE49-F238E27FC236}">
                <a16:creationId xmlns:a16="http://schemas.microsoft.com/office/drawing/2014/main" id="{5C4EB5ED-F753-4E4E-882D-EAE2FD472FC8}"/>
              </a:ext>
            </a:extLst>
          </p:cNvPr>
          <p:cNvSpPr>
            <a:spLocks noGrp="1"/>
          </p:cNvSpPr>
          <p:nvPr>
            <p:ph idx="1"/>
          </p:nvPr>
        </p:nvSpPr>
        <p:spPr>
          <a:xfrm>
            <a:off x="898071" y="1755321"/>
            <a:ext cx="10540094" cy="4376057"/>
          </a:xfrm>
        </p:spPr>
        <p:txBody>
          <a:bodyPr vert="horz" lIns="0" tIns="45720" rIns="0" bIns="45720" rtlCol="0" anchor="t">
            <a:normAutofit fontScale="92500"/>
          </a:bodyPr>
          <a:lstStyle/>
          <a:p>
            <a:pPr>
              <a:buClr>
                <a:schemeClr val="tx1"/>
              </a:buClr>
              <a:buFont typeface="Wingdings" panose="05000000000000000000" pitchFamily="2" charset="2"/>
              <a:buChar char="q"/>
            </a:pPr>
            <a:r>
              <a:rPr lang="en-US" sz="2400" dirty="0">
                <a:solidFill>
                  <a:schemeClr val="tx1"/>
                </a:solidFill>
              </a:rPr>
              <a:t>Expenditure of Opioid Settlement funds to address opioid crises in Alameda County.</a:t>
            </a:r>
          </a:p>
          <a:p>
            <a:pPr marL="0" indent="0">
              <a:buClr>
                <a:schemeClr val="tx1"/>
              </a:buClr>
              <a:buNone/>
            </a:pPr>
            <a:endParaRPr lang="en-US" sz="2400" dirty="0">
              <a:solidFill>
                <a:schemeClr val="tx1"/>
              </a:solidFill>
            </a:endParaRPr>
          </a:p>
          <a:p>
            <a:pPr>
              <a:buClr>
                <a:schemeClr val="tx1"/>
              </a:buClr>
              <a:buFont typeface="Wingdings" panose="05000000000000000000" pitchFamily="2" charset="2"/>
              <a:buChar char="q"/>
            </a:pPr>
            <a:r>
              <a:rPr lang="en-US" sz="2400" dirty="0">
                <a:solidFill>
                  <a:schemeClr val="tx1"/>
                </a:solidFill>
              </a:rPr>
              <a:t>Expand and enhance Substance Use System of Care with targeted investment from the opioid settlement. </a:t>
            </a:r>
          </a:p>
          <a:p>
            <a:pPr marL="0" indent="0">
              <a:buClr>
                <a:schemeClr val="tx1"/>
              </a:buClr>
              <a:buNone/>
            </a:pPr>
            <a:endParaRPr lang="en-US" sz="2400" dirty="0">
              <a:solidFill>
                <a:schemeClr val="tx1"/>
              </a:solidFill>
            </a:endParaRPr>
          </a:p>
          <a:p>
            <a:pPr>
              <a:buClr>
                <a:schemeClr val="tx1"/>
              </a:buClr>
              <a:buFont typeface="Wingdings" panose="05000000000000000000" pitchFamily="2" charset="2"/>
              <a:buChar char="q"/>
            </a:pPr>
            <a:r>
              <a:rPr lang="en-US" sz="2400" dirty="0">
                <a:solidFill>
                  <a:schemeClr val="tx1"/>
                </a:solidFill>
              </a:rPr>
              <a:t>Periodic Stakeholder process to inform, educate and update on ACBH’s settlement funding planning and to receive community feedback and input.</a:t>
            </a:r>
          </a:p>
          <a:p>
            <a:pPr marL="0" indent="0">
              <a:buClr>
                <a:schemeClr val="tx1"/>
              </a:buClr>
              <a:buNone/>
            </a:pPr>
            <a:endParaRPr lang="en-US" sz="2400" dirty="0">
              <a:solidFill>
                <a:schemeClr val="tx1"/>
              </a:solidFill>
            </a:endParaRPr>
          </a:p>
          <a:p>
            <a:pPr>
              <a:buClr>
                <a:schemeClr val="tx1"/>
              </a:buClr>
              <a:buFont typeface="Wingdings" panose="05000000000000000000" pitchFamily="2" charset="2"/>
              <a:buChar char="q"/>
            </a:pPr>
            <a:r>
              <a:rPr lang="en-US" sz="2400" dirty="0">
                <a:solidFill>
                  <a:schemeClr val="tx1"/>
                </a:solidFill>
              </a:rPr>
              <a:t>Expend settlement funding on prevention efforts such as public media campaign to address opioid misuse and to educate on Substance Use Services in Alameda County.</a:t>
            </a:r>
          </a:p>
          <a:p>
            <a:pPr>
              <a:buClr>
                <a:schemeClr val="tx1"/>
              </a:buClr>
              <a:buFont typeface="Wingdings" panose="05000000000000000000" pitchFamily="2" charset="2"/>
              <a:buChar char="q"/>
            </a:pPr>
            <a:endParaRPr lang="en-US" dirty="0">
              <a:cs typeface="Calibri"/>
            </a:endParaRPr>
          </a:p>
          <a:p>
            <a:pPr marL="0" indent="0">
              <a:buNone/>
            </a:pPr>
            <a:endParaRPr lang="en-US" dirty="0"/>
          </a:p>
          <a:p>
            <a:endParaRPr lang="en-US" dirty="0"/>
          </a:p>
        </p:txBody>
      </p:sp>
    </p:spTree>
    <p:extLst>
      <p:ext uri="{BB962C8B-B14F-4D97-AF65-F5344CB8AC3E}">
        <p14:creationId xmlns:p14="http://schemas.microsoft.com/office/powerpoint/2010/main" val="2279908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EA35C2-8FF3-4E2F-912A-FC9950A10F05}"/>
              </a:ext>
            </a:extLst>
          </p:cNvPr>
          <p:cNvSpPr>
            <a:spLocks noGrp="1"/>
          </p:cNvSpPr>
          <p:nvPr>
            <p:ph type="dt" sz="half" idx="10"/>
          </p:nvPr>
        </p:nvSpPr>
        <p:spPr/>
        <p:txBody>
          <a:bodyPr/>
          <a:lstStyle/>
          <a:p>
            <a:fld id="{CBF3BE4E-0E11-4B35-9BAE-B446DE096934}" type="datetime1">
              <a:rPr lang="en-US" smtClean="0"/>
              <a:t>10/19/2023</a:t>
            </a:fld>
            <a:endParaRPr lang="en-US" dirty="0"/>
          </a:p>
        </p:txBody>
      </p:sp>
      <p:sp>
        <p:nvSpPr>
          <p:cNvPr id="5" name="Slide Number Placeholder 4">
            <a:extLst>
              <a:ext uri="{FF2B5EF4-FFF2-40B4-BE49-F238E27FC236}">
                <a16:creationId xmlns:a16="http://schemas.microsoft.com/office/drawing/2014/main" id="{5D5B467F-E6BE-4911-9A82-306BACA83148}"/>
              </a:ext>
            </a:extLst>
          </p:cNvPr>
          <p:cNvSpPr>
            <a:spLocks noGrp="1"/>
          </p:cNvSpPr>
          <p:nvPr>
            <p:ph type="sldNum" sz="quarter" idx="12"/>
          </p:nvPr>
        </p:nvSpPr>
        <p:spPr/>
        <p:txBody>
          <a:bodyPr/>
          <a:lstStyle/>
          <a:p>
            <a:fld id="{6113E31D-E2AB-40D1-8B51-AFA5AFEF393A}" type="slidenum">
              <a:rPr lang="en-US" smtClean="0"/>
              <a:t>22</a:t>
            </a:fld>
            <a:endParaRPr lang="en-US" dirty="0"/>
          </a:p>
        </p:txBody>
      </p:sp>
      <p:pic>
        <p:nvPicPr>
          <p:cNvPr id="6" name="그림 13">
            <a:extLst>
              <a:ext uri="{FF2B5EF4-FFF2-40B4-BE49-F238E27FC236}">
                <a16:creationId xmlns:a16="http://schemas.microsoft.com/office/drawing/2014/main" id="{1AFE64CA-C40D-4BE3-A823-2CBAFD0235D4}"/>
              </a:ext>
            </a:extLst>
          </p:cNvPr>
          <p:cNvPicPr/>
          <p:nvPr/>
        </p:nvPicPr>
        <p:blipFill>
          <a:blip r:embed="rId2">
            <a:extLst>
              <a:ext uri="{28A0092B-C50C-407E-A947-70E740481C1C}">
                <a14:useLocalDpi xmlns:a14="http://schemas.microsoft.com/office/drawing/2010/main" val="0"/>
              </a:ext>
            </a:extLst>
          </a:blip>
          <a:stretch>
            <a:fillRect/>
          </a:stretch>
        </p:blipFill>
        <p:spPr>
          <a:xfrm>
            <a:off x="204470" y="183641"/>
            <a:ext cx="831850" cy="365760"/>
          </a:xfrm>
          <a:prstGeom prst="rect">
            <a:avLst/>
          </a:prstGeom>
        </p:spPr>
      </p:pic>
      <p:pic>
        <p:nvPicPr>
          <p:cNvPr id="7" name="Picture 6">
            <a:extLst>
              <a:ext uri="{FF2B5EF4-FFF2-40B4-BE49-F238E27FC236}">
                <a16:creationId xmlns:a16="http://schemas.microsoft.com/office/drawing/2014/main" id="{9ED2E536-94A7-43BC-8776-82CB0651C86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379298" y="6541304"/>
            <a:ext cx="2941901" cy="316696"/>
          </a:xfrm>
          <a:prstGeom prst="rect">
            <a:avLst/>
          </a:prstGeom>
        </p:spPr>
      </p:pic>
      <p:sp>
        <p:nvSpPr>
          <p:cNvPr id="8" name="TextBox 7">
            <a:extLst>
              <a:ext uri="{FF2B5EF4-FFF2-40B4-BE49-F238E27FC236}">
                <a16:creationId xmlns:a16="http://schemas.microsoft.com/office/drawing/2014/main" id="{7C2DC3F4-8496-AFFA-9638-E539FBD29D6B}"/>
              </a:ext>
            </a:extLst>
          </p:cNvPr>
          <p:cNvSpPr txBox="1"/>
          <p:nvPr/>
        </p:nvSpPr>
        <p:spPr>
          <a:xfrm>
            <a:off x="1110244" y="2178730"/>
            <a:ext cx="9971512" cy="2123658"/>
          </a:xfrm>
          <a:prstGeom prst="rect">
            <a:avLst/>
          </a:prstGeom>
          <a:noFill/>
        </p:spPr>
        <p:txBody>
          <a:bodyPr wrap="square">
            <a:spAutoFit/>
          </a:bodyPr>
          <a:lstStyle/>
          <a:p>
            <a:endParaRPr lang="en-US" sz="2800" dirty="0"/>
          </a:p>
          <a:p>
            <a:pPr algn="ctr"/>
            <a:r>
              <a:rPr lang="en-US" sz="4000" b="1" dirty="0">
                <a:cs typeface="Calibri"/>
              </a:rPr>
              <a:t>Opioid Settlement Planning </a:t>
            </a:r>
          </a:p>
          <a:p>
            <a:pPr algn="ctr"/>
            <a:r>
              <a:rPr lang="en-US" sz="3600" b="1" dirty="0">
                <a:solidFill>
                  <a:schemeClr val="accent2"/>
                </a:solidFill>
                <a:cs typeface="Calibri"/>
              </a:rPr>
              <a:t>An Integrated Approach</a:t>
            </a:r>
            <a:endParaRPr lang="en-US" sz="3600" dirty="0">
              <a:solidFill>
                <a:schemeClr val="accent2"/>
              </a:solidFill>
            </a:endParaRPr>
          </a:p>
          <a:p>
            <a:endParaRPr lang="en-US" sz="2800" dirty="0"/>
          </a:p>
        </p:txBody>
      </p:sp>
    </p:spTree>
    <p:extLst>
      <p:ext uri="{BB962C8B-B14F-4D97-AF65-F5344CB8AC3E}">
        <p14:creationId xmlns:p14="http://schemas.microsoft.com/office/powerpoint/2010/main" val="1568491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02F52-F372-48FC-BC4F-D029FCFB0B9C}"/>
              </a:ext>
            </a:extLst>
          </p:cNvPr>
          <p:cNvSpPr>
            <a:spLocks noGrp="1"/>
          </p:cNvSpPr>
          <p:nvPr>
            <p:ph type="title"/>
          </p:nvPr>
        </p:nvSpPr>
        <p:spPr>
          <a:xfrm>
            <a:off x="1097280" y="286603"/>
            <a:ext cx="10058400" cy="1210503"/>
          </a:xfrm>
        </p:spPr>
        <p:txBody>
          <a:bodyPr>
            <a:normAutofit/>
          </a:bodyPr>
          <a:lstStyle/>
          <a:p>
            <a:pPr algn="ctr"/>
            <a:r>
              <a:rPr lang="en-US" sz="5400" b="1" dirty="0"/>
              <a:t>Process</a:t>
            </a:r>
          </a:p>
        </p:txBody>
      </p:sp>
      <p:sp>
        <p:nvSpPr>
          <p:cNvPr id="4" name="Date Placeholder 3">
            <a:extLst>
              <a:ext uri="{FF2B5EF4-FFF2-40B4-BE49-F238E27FC236}">
                <a16:creationId xmlns:a16="http://schemas.microsoft.com/office/drawing/2014/main" id="{76EA35C2-8FF3-4E2F-912A-FC9950A10F05}"/>
              </a:ext>
            </a:extLst>
          </p:cNvPr>
          <p:cNvSpPr>
            <a:spLocks noGrp="1"/>
          </p:cNvSpPr>
          <p:nvPr>
            <p:ph type="dt" sz="half" idx="10"/>
          </p:nvPr>
        </p:nvSpPr>
        <p:spPr/>
        <p:txBody>
          <a:bodyPr/>
          <a:lstStyle/>
          <a:p>
            <a:fld id="{CBF3BE4E-0E11-4B35-9BAE-B446DE096934}" type="datetime1">
              <a:rPr lang="en-US" smtClean="0"/>
              <a:t>10/19/2023</a:t>
            </a:fld>
            <a:endParaRPr lang="en-US" dirty="0"/>
          </a:p>
        </p:txBody>
      </p:sp>
      <p:sp>
        <p:nvSpPr>
          <p:cNvPr id="5" name="Slide Number Placeholder 4">
            <a:extLst>
              <a:ext uri="{FF2B5EF4-FFF2-40B4-BE49-F238E27FC236}">
                <a16:creationId xmlns:a16="http://schemas.microsoft.com/office/drawing/2014/main" id="{5D5B467F-E6BE-4911-9A82-306BACA83148}"/>
              </a:ext>
            </a:extLst>
          </p:cNvPr>
          <p:cNvSpPr>
            <a:spLocks noGrp="1"/>
          </p:cNvSpPr>
          <p:nvPr>
            <p:ph type="sldNum" sz="quarter" idx="12"/>
          </p:nvPr>
        </p:nvSpPr>
        <p:spPr/>
        <p:txBody>
          <a:bodyPr/>
          <a:lstStyle/>
          <a:p>
            <a:fld id="{6113E31D-E2AB-40D1-8B51-AFA5AFEF393A}" type="slidenum">
              <a:rPr lang="en-US" smtClean="0"/>
              <a:t>23</a:t>
            </a:fld>
            <a:endParaRPr lang="en-US" dirty="0"/>
          </a:p>
        </p:txBody>
      </p:sp>
      <p:pic>
        <p:nvPicPr>
          <p:cNvPr id="6" name="그림 13">
            <a:extLst>
              <a:ext uri="{FF2B5EF4-FFF2-40B4-BE49-F238E27FC236}">
                <a16:creationId xmlns:a16="http://schemas.microsoft.com/office/drawing/2014/main" id="{1AFE64CA-C40D-4BE3-A823-2CBAFD0235D4}"/>
              </a:ext>
            </a:extLst>
          </p:cNvPr>
          <p:cNvPicPr/>
          <p:nvPr/>
        </p:nvPicPr>
        <p:blipFill>
          <a:blip r:embed="rId2">
            <a:extLst>
              <a:ext uri="{28A0092B-C50C-407E-A947-70E740481C1C}">
                <a14:useLocalDpi xmlns:a14="http://schemas.microsoft.com/office/drawing/2010/main" val="0"/>
              </a:ext>
            </a:extLst>
          </a:blip>
          <a:stretch>
            <a:fillRect/>
          </a:stretch>
        </p:blipFill>
        <p:spPr>
          <a:xfrm>
            <a:off x="204470" y="183641"/>
            <a:ext cx="831850" cy="365760"/>
          </a:xfrm>
          <a:prstGeom prst="rect">
            <a:avLst/>
          </a:prstGeom>
        </p:spPr>
      </p:pic>
      <p:pic>
        <p:nvPicPr>
          <p:cNvPr id="7" name="Picture 6">
            <a:extLst>
              <a:ext uri="{FF2B5EF4-FFF2-40B4-BE49-F238E27FC236}">
                <a16:creationId xmlns:a16="http://schemas.microsoft.com/office/drawing/2014/main" id="{9ED2E536-94A7-43BC-8776-82CB0651C86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379298" y="6541304"/>
            <a:ext cx="2941901" cy="316696"/>
          </a:xfrm>
          <a:prstGeom prst="rect">
            <a:avLst/>
          </a:prstGeom>
        </p:spPr>
      </p:pic>
      <p:graphicFrame>
        <p:nvGraphicFramePr>
          <p:cNvPr id="3" name="Diagram 2">
            <a:extLst>
              <a:ext uri="{FF2B5EF4-FFF2-40B4-BE49-F238E27FC236}">
                <a16:creationId xmlns:a16="http://schemas.microsoft.com/office/drawing/2014/main" id="{A82A5E87-F4EB-41DF-EC66-DD1F592CC668}"/>
              </a:ext>
            </a:extLst>
          </p:cNvPr>
          <p:cNvGraphicFramePr/>
          <p:nvPr>
            <p:extLst>
              <p:ext uri="{D42A27DB-BD31-4B8C-83A1-F6EECF244321}">
                <p14:modId xmlns:p14="http://schemas.microsoft.com/office/powerpoint/2010/main" val="1815885391"/>
              </p:ext>
            </p:extLst>
          </p:nvPr>
        </p:nvGraphicFramePr>
        <p:xfrm>
          <a:off x="951198" y="1857565"/>
          <a:ext cx="10350564" cy="43379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49973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02F52-F372-48FC-BC4F-D029FCFB0B9C}"/>
              </a:ext>
            </a:extLst>
          </p:cNvPr>
          <p:cNvSpPr>
            <a:spLocks noGrp="1"/>
          </p:cNvSpPr>
          <p:nvPr>
            <p:ph type="title"/>
          </p:nvPr>
        </p:nvSpPr>
        <p:spPr>
          <a:xfrm>
            <a:off x="1097280" y="286603"/>
            <a:ext cx="10058400" cy="1210503"/>
          </a:xfrm>
        </p:spPr>
        <p:txBody>
          <a:bodyPr>
            <a:normAutofit/>
          </a:bodyPr>
          <a:lstStyle/>
          <a:p>
            <a:pPr algn="ctr"/>
            <a:r>
              <a:rPr lang="en-US" sz="4800" b="1" dirty="0"/>
              <a:t>Opioid Settlement Planning</a:t>
            </a:r>
            <a:endParaRPr lang="en-US" dirty="0"/>
          </a:p>
        </p:txBody>
      </p:sp>
      <p:sp>
        <p:nvSpPr>
          <p:cNvPr id="4" name="Date Placeholder 3">
            <a:extLst>
              <a:ext uri="{FF2B5EF4-FFF2-40B4-BE49-F238E27FC236}">
                <a16:creationId xmlns:a16="http://schemas.microsoft.com/office/drawing/2014/main" id="{76EA35C2-8FF3-4E2F-912A-FC9950A10F05}"/>
              </a:ext>
            </a:extLst>
          </p:cNvPr>
          <p:cNvSpPr>
            <a:spLocks noGrp="1"/>
          </p:cNvSpPr>
          <p:nvPr>
            <p:ph type="dt" sz="half" idx="10"/>
          </p:nvPr>
        </p:nvSpPr>
        <p:spPr/>
        <p:txBody>
          <a:bodyPr/>
          <a:lstStyle/>
          <a:p>
            <a:fld id="{CBF3BE4E-0E11-4B35-9BAE-B446DE096934}" type="datetime1">
              <a:rPr lang="en-US" smtClean="0"/>
              <a:t>10/19/2023</a:t>
            </a:fld>
            <a:endParaRPr lang="en-US" dirty="0"/>
          </a:p>
        </p:txBody>
      </p:sp>
      <p:sp>
        <p:nvSpPr>
          <p:cNvPr id="5" name="Slide Number Placeholder 4">
            <a:extLst>
              <a:ext uri="{FF2B5EF4-FFF2-40B4-BE49-F238E27FC236}">
                <a16:creationId xmlns:a16="http://schemas.microsoft.com/office/drawing/2014/main" id="{5D5B467F-E6BE-4911-9A82-306BACA83148}"/>
              </a:ext>
            </a:extLst>
          </p:cNvPr>
          <p:cNvSpPr>
            <a:spLocks noGrp="1"/>
          </p:cNvSpPr>
          <p:nvPr>
            <p:ph type="sldNum" sz="quarter" idx="12"/>
          </p:nvPr>
        </p:nvSpPr>
        <p:spPr/>
        <p:txBody>
          <a:bodyPr/>
          <a:lstStyle/>
          <a:p>
            <a:fld id="{6113E31D-E2AB-40D1-8B51-AFA5AFEF393A}" type="slidenum">
              <a:rPr lang="en-US" smtClean="0"/>
              <a:t>24</a:t>
            </a:fld>
            <a:endParaRPr lang="en-US" dirty="0"/>
          </a:p>
        </p:txBody>
      </p:sp>
      <p:pic>
        <p:nvPicPr>
          <p:cNvPr id="6" name="그림 13">
            <a:extLst>
              <a:ext uri="{FF2B5EF4-FFF2-40B4-BE49-F238E27FC236}">
                <a16:creationId xmlns:a16="http://schemas.microsoft.com/office/drawing/2014/main" id="{1AFE64CA-C40D-4BE3-A823-2CBAFD0235D4}"/>
              </a:ext>
            </a:extLst>
          </p:cNvPr>
          <p:cNvPicPr/>
          <p:nvPr/>
        </p:nvPicPr>
        <p:blipFill>
          <a:blip r:embed="rId3">
            <a:extLst>
              <a:ext uri="{28A0092B-C50C-407E-A947-70E740481C1C}">
                <a14:useLocalDpi xmlns:a14="http://schemas.microsoft.com/office/drawing/2010/main" val="0"/>
              </a:ext>
            </a:extLst>
          </a:blip>
          <a:stretch>
            <a:fillRect/>
          </a:stretch>
        </p:blipFill>
        <p:spPr>
          <a:xfrm>
            <a:off x="204470" y="183641"/>
            <a:ext cx="831850" cy="365760"/>
          </a:xfrm>
          <a:prstGeom prst="rect">
            <a:avLst/>
          </a:prstGeom>
        </p:spPr>
      </p:pic>
      <p:pic>
        <p:nvPicPr>
          <p:cNvPr id="7" name="Picture 6">
            <a:extLst>
              <a:ext uri="{FF2B5EF4-FFF2-40B4-BE49-F238E27FC236}">
                <a16:creationId xmlns:a16="http://schemas.microsoft.com/office/drawing/2014/main" id="{9ED2E536-94A7-43BC-8776-82CB0651C86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379298" y="6541304"/>
            <a:ext cx="2941901" cy="316696"/>
          </a:xfrm>
          <a:prstGeom prst="rect">
            <a:avLst/>
          </a:prstGeom>
        </p:spPr>
      </p:pic>
      <p:graphicFrame>
        <p:nvGraphicFramePr>
          <p:cNvPr id="3" name="Content Placeholder 2">
            <a:extLst>
              <a:ext uri="{FF2B5EF4-FFF2-40B4-BE49-F238E27FC236}">
                <a16:creationId xmlns:a16="http://schemas.microsoft.com/office/drawing/2014/main" id="{7B093333-2DD8-90D5-94E3-6338EAC0C17A}"/>
              </a:ext>
            </a:extLst>
          </p:cNvPr>
          <p:cNvGraphicFramePr>
            <a:graphicFrameLocks noGrp="1"/>
          </p:cNvGraphicFramePr>
          <p:nvPr>
            <p:ph idx="1"/>
            <p:extLst>
              <p:ext uri="{D42A27DB-BD31-4B8C-83A1-F6EECF244321}">
                <p14:modId xmlns:p14="http://schemas.microsoft.com/office/powerpoint/2010/main" val="1958114378"/>
              </p:ext>
            </p:extLst>
          </p:nvPr>
        </p:nvGraphicFramePr>
        <p:xfrm>
          <a:off x="501006" y="440871"/>
          <a:ext cx="11420669" cy="61004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096255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02F52-F372-48FC-BC4F-D029FCFB0B9C}"/>
              </a:ext>
            </a:extLst>
          </p:cNvPr>
          <p:cNvSpPr>
            <a:spLocks noGrp="1"/>
          </p:cNvSpPr>
          <p:nvPr>
            <p:ph type="title"/>
          </p:nvPr>
        </p:nvSpPr>
        <p:spPr>
          <a:xfrm>
            <a:off x="917666" y="299126"/>
            <a:ext cx="10058400" cy="1210503"/>
          </a:xfrm>
        </p:spPr>
        <p:txBody>
          <a:bodyPr>
            <a:normAutofit/>
          </a:bodyPr>
          <a:lstStyle/>
          <a:p>
            <a:pPr algn="ctr"/>
            <a:br>
              <a:rPr lang="en-US" sz="1800" dirty="0">
                <a:effectLst/>
                <a:latin typeface="Calibri" panose="020F0502020204030204" pitchFamily="34" charset="0"/>
                <a:ea typeface="Calibri" panose="020F0502020204030204" pitchFamily="34" charset="0"/>
              </a:rPr>
            </a:br>
            <a:r>
              <a:rPr lang="en-US" sz="4000" b="1" dirty="0">
                <a:effectLst/>
                <a:latin typeface="+mn-lt"/>
                <a:ea typeface="Calibri" panose="020F0502020204030204" pitchFamily="34" charset="0"/>
              </a:rPr>
              <a:t>ACBH Plans for </a:t>
            </a:r>
            <a:r>
              <a:rPr lang="en-US" sz="4000" b="1" dirty="0">
                <a:latin typeface="+mn-lt"/>
              </a:rPr>
              <a:t>Opioid Settlement Dollars</a:t>
            </a:r>
          </a:p>
        </p:txBody>
      </p:sp>
      <p:sp>
        <p:nvSpPr>
          <p:cNvPr id="4" name="Date Placeholder 3">
            <a:extLst>
              <a:ext uri="{FF2B5EF4-FFF2-40B4-BE49-F238E27FC236}">
                <a16:creationId xmlns:a16="http://schemas.microsoft.com/office/drawing/2014/main" id="{76EA35C2-8FF3-4E2F-912A-FC9950A10F05}"/>
              </a:ext>
            </a:extLst>
          </p:cNvPr>
          <p:cNvSpPr>
            <a:spLocks noGrp="1"/>
          </p:cNvSpPr>
          <p:nvPr>
            <p:ph type="dt" sz="half" idx="10"/>
          </p:nvPr>
        </p:nvSpPr>
        <p:spPr/>
        <p:txBody>
          <a:bodyPr/>
          <a:lstStyle/>
          <a:p>
            <a:fld id="{CBF3BE4E-0E11-4B35-9BAE-B446DE096934}" type="datetime1">
              <a:rPr lang="en-US" smtClean="0"/>
              <a:t>10/19/2023</a:t>
            </a:fld>
            <a:endParaRPr lang="en-US" dirty="0"/>
          </a:p>
        </p:txBody>
      </p:sp>
      <p:sp>
        <p:nvSpPr>
          <p:cNvPr id="5" name="Slide Number Placeholder 4">
            <a:extLst>
              <a:ext uri="{FF2B5EF4-FFF2-40B4-BE49-F238E27FC236}">
                <a16:creationId xmlns:a16="http://schemas.microsoft.com/office/drawing/2014/main" id="{5D5B467F-E6BE-4911-9A82-306BACA83148}"/>
              </a:ext>
            </a:extLst>
          </p:cNvPr>
          <p:cNvSpPr>
            <a:spLocks noGrp="1"/>
          </p:cNvSpPr>
          <p:nvPr>
            <p:ph type="sldNum" sz="quarter" idx="12"/>
          </p:nvPr>
        </p:nvSpPr>
        <p:spPr/>
        <p:txBody>
          <a:bodyPr/>
          <a:lstStyle/>
          <a:p>
            <a:fld id="{6113E31D-E2AB-40D1-8B51-AFA5AFEF393A}" type="slidenum">
              <a:rPr lang="en-US" smtClean="0"/>
              <a:t>25</a:t>
            </a:fld>
            <a:endParaRPr lang="en-US" dirty="0"/>
          </a:p>
        </p:txBody>
      </p:sp>
      <p:pic>
        <p:nvPicPr>
          <p:cNvPr id="6" name="그림 13">
            <a:extLst>
              <a:ext uri="{FF2B5EF4-FFF2-40B4-BE49-F238E27FC236}">
                <a16:creationId xmlns:a16="http://schemas.microsoft.com/office/drawing/2014/main" id="{1AFE64CA-C40D-4BE3-A823-2CBAFD0235D4}"/>
              </a:ext>
            </a:extLst>
          </p:cNvPr>
          <p:cNvPicPr/>
          <p:nvPr/>
        </p:nvPicPr>
        <p:blipFill>
          <a:blip r:embed="rId3">
            <a:extLst>
              <a:ext uri="{28A0092B-C50C-407E-A947-70E740481C1C}">
                <a14:useLocalDpi xmlns:a14="http://schemas.microsoft.com/office/drawing/2010/main" val="0"/>
              </a:ext>
            </a:extLst>
          </a:blip>
          <a:stretch>
            <a:fillRect/>
          </a:stretch>
        </p:blipFill>
        <p:spPr>
          <a:xfrm>
            <a:off x="204470" y="183641"/>
            <a:ext cx="831850" cy="365760"/>
          </a:xfrm>
          <a:prstGeom prst="rect">
            <a:avLst/>
          </a:prstGeom>
        </p:spPr>
      </p:pic>
      <p:pic>
        <p:nvPicPr>
          <p:cNvPr id="7" name="Picture 6">
            <a:extLst>
              <a:ext uri="{FF2B5EF4-FFF2-40B4-BE49-F238E27FC236}">
                <a16:creationId xmlns:a16="http://schemas.microsoft.com/office/drawing/2014/main" id="{9ED2E536-94A7-43BC-8776-82CB0651C86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379298" y="6541304"/>
            <a:ext cx="2941901" cy="316696"/>
          </a:xfrm>
          <a:prstGeom prst="rect">
            <a:avLst/>
          </a:prstGeom>
        </p:spPr>
      </p:pic>
      <p:sp>
        <p:nvSpPr>
          <p:cNvPr id="9" name="Content Placeholder 8">
            <a:extLst>
              <a:ext uri="{FF2B5EF4-FFF2-40B4-BE49-F238E27FC236}">
                <a16:creationId xmlns:a16="http://schemas.microsoft.com/office/drawing/2014/main" id="{CC38A1AF-15F8-402F-8D67-A744B240D284}"/>
              </a:ext>
            </a:extLst>
          </p:cNvPr>
          <p:cNvSpPr>
            <a:spLocks noGrp="1"/>
          </p:cNvSpPr>
          <p:nvPr>
            <p:ph idx="1"/>
          </p:nvPr>
        </p:nvSpPr>
        <p:spPr>
          <a:xfrm>
            <a:off x="1163782" y="1845734"/>
            <a:ext cx="9991898" cy="4023360"/>
          </a:xfrm>
        </p:spPr>
        <p:txBody>
          <a:bodyPr/>
          <a:lstStyle/>
          <a:p>
            <a:pPr marR="0" lvl="0">
              <a:spcBef>
                <a:spcPts val="0"/>
              </a:spcBef>
              <a:spcAft>
                <a:spcPts val="0"/>
              </a:spcAft>
              <a:buFont typeface="Wingdings" panose="05000000000000000000" pitchFamily="2" charset="2"/>
              <a:buChar char="§"/>
            </a:pPr>
            <a:r>
              <a:rPr lang="en-US" sz="3200" dirty="0">
                <a:effectLst/>
                <a:ea typeface="Times New Roman" panose="02020603050405020304" pitchFamily="18" charset="0"/>
              </a:rPr>
              <a:t> Public media campaign regarding the opioid crisis </a:t>
            </a:r>
          </a:p>
          <a:p>
            <a:pPr marR="0" lvl="0">
              <a:spcBef>
                <a:spcPts val="0"/>
              </a:spcBef>
              <a:spcAft>
                <a:spcPts val="0"/>
              </a:spcAft>
              <a:buFont typeface="Wingdings" panose="05000000000000000000" pitchFamily="2" charset="2"/>
              <a:buChar char="§"/>
            </a:pPr>
            <a:endParaRPr lang="en-US" sz="3200" dirty="0">
              <a:effectLst/>
              <a:ea typeface="Calibri" panose="020F0502020204030204" pitchFamily="34" charset="0"/>
            </a:endParaRPr>
          </a:p>
          <a:p>
            <a:pPr marR="0" lvl="0">
              <a:spcBef>
                <a:spcPts val="0"/>
              </a:spcBef>
              <a:spcAft>
                <a:spcPts val="0"/>
              </a:spcAft>
              <a:buFont typeface="Wingdings" panose="05000000000000000000" pitchFamily="2" charset="2"/>
              <a:buChar char="§"/>
            </a:pPr>
            <a:r>
              <a:rPr lang="en-US" sz="3200" dirty="0">
                <a:effectLst/>
                <a:ea typeface="Times New Roman" panose="02020603050405020304" pitchFamily="18" charset="0"/>
              </a:rPr>
              <a:t> Fund more Medication Assisted Treatment (MAT) services. </a:t>
            </a:r>
          </a:p>
          <a:p>
            <a:pPr marR="0" lvl="0">
              <a:spcBef>
                <a:spcPts val="0"/>
              </a:spcBef>
              <a:spcAft>
                <a:spcPts val="0"/>
              </a:spcAft>
              <a:buFont typeface="Wingdings" panose="05000000000000000000" pitchFamily="2" charset="2"/>
              <a:buChar char="§"/>
            </a:pPr>
            <a:endParaRPr lang="en-US" sz="3200" dirty="0">
              <a:effectLst/>
              <a:ea typeface="Calibri" panose="020F0502020204030204" pitchFamily="34" charset="0"/>
            </a:endParaRPr>
          </a:p>
          <a:p>
            <a:pPr marR="0" lvl="0">
              <a:spcBef>
                <a:spcPts val="0"/>
              </a:spcBef>
              <a:spcAft>
                <a:spcPts val="0"/>
              </a:spcAft>
              <a:buFont typeface="Wingdings" panose="05000000000000000000" pitchFamily="2" charset="2"/>
              <a:buChar char="§"/>
            </a:pPr>
            <a:r>
              <a:rPr lang="en-US" sz="3200" dirty="0">
                <a:effectLst/>
                <a:ea typeface="Times New Roman" panose="02020603050405020304" pitchFamily="18" charset="0"/>
              </a:rPr>
              <a:t> Establish hospital based medical detoxification beds. </a:t>
            </a:r>
          </a:p>
          <a:p>
            <a:pPr marR="0" lvl="0">
              <a:spcBef>
                <a:spcPts val="0"/>
              </a:spcBef>
              <a:spcAft>
                <a:spcPts val="0"/>
              </a:spcAft>
              <a:buFont typeface="Wingdings" panose="05000000000000000000" pitchFamily="2" charset="2"/>
              <a:buChar char="§"/>
            </a:pPr>
            <a:endParaRPr lang="en-US" sz="3200" dirty="0">
              <a:effectLst/>
              <a:ea typeface="Calibri" panose="020F0502020204030204" pitchFamily="34" charset="0"/>
            </a:endParaRPr>
          </a:p>
          <a:p>
            <a:pPr marR="0" lvl="0">
              <a:spcBef>
                <a:spcPts val="0"/>
              </a:spcBef>
              <a:spcAft>
                <a:spcPts val="0"/>
              </a:spcAft>
              <a:buFont typeface="Wingdings" panose="05000000000000000000" pitchFamily="2" charset="2"/>
              <a:buChar char="§"/>
            </a:pPr>
            <a:r>
              <a:rPr lang="en-US" sz="3200" dirty="0">
                <a:effectLst/>
                <a:ea typeface="Times New Roman" panose="02020603050405020304" pitchFamily="18" charset="0"/>
              </a:rPr>
              <a:t> Mini grants to community organizations to address opioid crisis.</a:t>
            </a:r>
            <a:endParaRPr lang="en-US" sz="3200" dirty="0">
              <a:effectLst/>
              <a:ea typeface="Calibri" panose="020F0502020204030204" pitchFamily="34" charset="0"/>
            </a:endParaRPr>
          </a:p>
          <a:p>
            <a:endParaRPr lang="en-US" dirty="0"/>
          </a:p>
        </p:txBody>
      </p:sp>
    </p:spTree>
    <p:extLst>
      <p:ext uri="{BB962C8B-B14F-4D97-AF65-F5344CB8AC3E}">
        <p14:creationId xmlns:p14="http://schemas.microsoft.com/office/powerpoint/2010/main" val="421073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EA0B47A-519E-D73E-2B63-4F0A750904A7}"/>
              </a:ext>
            </a:extLst>
          </p:cNvPr>
          <p:cNvSpPr txBox="1"/>
          <p:nvPr/>
        </p:nvSpPr>
        <p:spPr>
          <a:xfrm>
            <a:off x="8009164" y="634946"/>
            <a:ext cx="3734344" cy="5055904"/>
          </a:xfrm>
          <a:prstGeom prst="rect">
            <a:avLst/>
          </a:prstGeom>
        </p:spPr>
        <p:txBody>
          <a:bodyPr vert="horz" lIns="91440" tIns="45720" rIns="91440" bIns="45720" rtlCol="0" anchor="ctr">
            <a:normAutofit/>
          </a:bodyPr>
          <a:lstStyle/>
          <a:p>
            <a:pPr defTabSz="914400">
              <a:lnSpc>
                <a:spcPct val="85000"/>
              </a:lnSpc>
              <a:spcBef>
                <a:spcPct val="0"/>
              </a:spcBef>
              <a:spcAft>
                <a:spcPts val="600"/>
              </a:spcAft>
            </a:pPr>
            <a:r>
              <a:rPr lang="en-US" sz="4800" b="1" spc="-50" dirty="0">
                <a:solidFill>
                  <a:schemeClr val="tx1">
                    <a:lumMod val="75000"/>
                    <a:lumOff val="25000"/>
                  </a:schemeClr>
                </a:solidFill>
                <a:latin typeface="+mj-lt"/>
                <a:ea typeface="+mj-ea"/>
                <a:cs typeface="+mj-cs"/>
              </a:rPr>
              <a:t>Social Determinants of Health </a:t>
            </a:r>
          </a:p>
        </p:txBody>
      </p:sp>
      <p:cxnSp>
        <p:nvCxnSpPr>
          <p:cNvPr id="16" name="Straight Connector 15">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a:extLst>
              <a:ext uri="{FF2B5EF4-FFF2-40B4-BE49-F238E27FC236}">
                <a16:creationId xmlns:a16="http://schemas.microsoft.com/office/drawing/2014/main" id="{4AC1EC94-B694-80EB-6EE4-837B0A99C80A}"/>
              </a:ext>
            </a:extLst>
          </p:cNvPr>
          <p:cNvSpPr>
            <a:spLocks noGrp="1"/>
          </p:cNvSpPr>
          <p:nvPr>
            <p:ph type="dt" sz="half" idx="10"/>
          </p:nvPr>
        </p:nvSpPr>
        <p:spPr>
          <a:xfrm>
            <a:off x="633413" y="4564061"/>
            <a:ext cx="1688977" cy="249442"/>
          </a:xfrm>
        </p:spPr>
        <p:txBody>
          <a:bodyPr/>
          <a:lstStyle/>
          <a:p>
            <a:pPr defTabSz="310896">
              <a:spcAft>
                <a:spcPts val="600"/>
              </a:spcAft>
            </a:pPr>
            <a:fld id="{CBF3BE4E-0E11-4B35-9BAE-B446DE096934}" type="datetime1">
              <a:rPr lang="en-US" sz="612" kern="1200">
                <a:solidFill>
                  <a:srgbClr val="FFFFFF"/>
                </a:solidFill>
                <a:latin typeface="+mn-lt"/>
                <a:ea typeface="+mn-ea"/>
                <a:cs typeface="+mn-cs"/>
              </a:rPr>
              <a:pPr defTabSz="310896">
                <a:spcAft>
                  <a:spcPts val="600"/>
                </a:spcAft>
              </a:pPr>
              <a:t>10/19/2023</a:t>
            </a:fld>
            <a:endParaRPr lang="en-US"/>
          </a:p>
        </p:txBody>
      </p:sp>
      <p:sp>
        <p:nvSpPr>
          <p:cNvPr id="5" name="Slide Number Placeholder 4">
            <a:extLst>
              <a:ext uri="{FF2B5EF4-FFF2-40B4-BE49-F238E27FC236}">
                <a16:creationId xmlns:a16="http://schemas.microsoft.com/office/drawing/2014/main" id="{76CB8BE4-60F1-7461-1D1F-E312B469E9BA}"/>
              </a:ext>
            </a:extLst>
          </p:cNvPr>
          <p:cNvSpPr>
            <a:spLocks noGrp="1"/>
          </p:cNvSpPr>
          <p:nvPr>
            <p:ph type="sldNum" sz="quarter" idx="12"/>
          </p:nvPr>
        </p:nvSpPr>
        <p:spPr>
          <a:xfrm>
            <a:off x="6647466" y="4564061"/>
            <a:ext cx="896334" cy="249442"/>
          </a:xfrm>
        </p:spPr>
        <p:txBody>
          <a:bodyPr/>
          <a:lstStyle/>
          <a:p>
            <a:pPr defTabSz="310896">
              <a:spcAft>
                <a:spcPts val="600"/>
              </a:spcAft>
            </a:pPr>
            <a:fld id="{6113E31D-E2AB-40D1-8B51-AFA5AFEF393A}" type="slidenum">
              <a:rPr lang="en-US" sz="714" kern="1200">
                <a:solidFill>
                  <a:srgbClr val="FFFFFF"/>
                </a:solidFill>
                <a:latin typeface="+mn-lt"/>
                <a:ea typeface="+mn-ea"/>
                <a:cs typeface="+mn-cs"/>
              </a:rPr>
              <a:pPr defTabSz="310896">
                <a:spcAft>
                  <a:spcPts val="600"/>
                </a:spcAft>
              </a:pPr>
              <a:t>26</a:t>
            </a:fld>
            <a:endParaRPr lang="en-US"/>
          </a:p>
        </p:txBody>
      </p:sp>
      <p:pic>
        <p:nvPicPr>
          <p:cNvPr id="8" name="Picture 7">
            <a:extLst>
              <a:ext uri="{FF2B5EF4-FFF2-40B4-BE49-F238E27FC236}">
                <a16:creationId xmlns:a16="http://schemas.microsoft.com/office/drawing/2014/main" id="{D52E6FD4-8400-4606-CFC4-218C22DA6D97}"/>
              </a:ext>
            </a:extLst>
          </p:cNvPr>
          <p:cNvPicPr>
            <a:picLocks noChangeAspect="1"/>
          </p:cNvPicPr>
          <p:nvPr/>
        </p:nvPicPr>
        <p:blipFill>
          <a:blip r:embed="rId2"/>
          <a:stretch>
            <a:fillRect/>
          </a:stretch>
        </p:blipFill>
        <p:spPr>
          <a:xfrm>
            <a:off x="730902" y="1461160"/>
            <a:ext cx="3357704" cy="1952154"/>
          </a:xfrm>
          <a:prstGeom prst="rect">
            <a:avLst/>
          </a:prstGeom>
        </p:spPr>
      </p:pic>
      <p:pic>
        <p:nvPicPr>
          <p:cNvPr id="9" name="Picture 8">
            <a:extLst>
              <a:ext uri="{FF2B5EF4-FFF2-40B4-BE49-F238E27FC236}">
                <a16:creationId xmlns:a16="http://schemas.microsoft.com/office/drawing/2014/main" id="{9294EB52-FAFF-90B9-C637-2A491EEC309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401906" y="6486728"/>
            <a:ext cx="2650651" cy="285343"/>
          </a:xfrm>
          <a:prstGeom prst="rect">
            <a:avLst/>
          </a:prstGeom>
        </p:spPr>
      </p:pic>
      <p:pic>
        <p:nvPicPr>
          <p:cNvPr id="10" name="그림 13">
            <a:extLst>
              <a:ext uri="{FF2B5EF4-FFF2-40B4-BE49-F238E27FC236}">
                <a16:creationId xmlns:a16="http://schemas.microsoft.com/office/drawing/2014/main" id="{17B8D9BE-DA45-184A-8053-1C04187F7B38}"/>
              </a:ext>
            </a:extLst>
          </p:cNvPr>
          <p:cNvPicPr/>
          <p:nvPr/>
        </p:nvPicPr>
        <p:blipFill>
          <a:blip r:embed="rId5">
            <a:extLst>
              <a:ext uri="{28A0092B-C50C-407E-A947-70E740481C1C}">
                <a14:useLocalDpi xmlns:a14="http://schemas.microsoft.com/office/drawing/2010/main" val="0"/>
              </a:ext>
            </a:extLst>
          </a:blip>
          <a:stretch>
            <a:fillRect/>
          </a:stretch>
        </p:blipFill>
        <p:spPr>
          <a:xfrm>
            <a:off x="204470" y="183641"/>
            <a:ext cx="831850" cy="365760"/>
          </a:xfrm>
          <a:prstGeom prst="rect">
            <a:avLst/>
          </a:prstGeom>
        </p:spPr>
      </p:pic>
      <p:sp>
        <p:nvSpPr>
          <p:cNvPr id="11" name="TextBox 10">
            <a:extLst>
              <a:ext uri="{FF2B5EF4-FFF2-40B4-BE49-F238E27FC236}">
                <a16:creationId xmlns:a16="http://schemas.microsoft.com/office/drawing/2014/main" id="{34F8BFE8-8402-FAD7-B022-0B46BDC9201F}"/>
              </a:ext>
            </a:extLst>
          </p:cNvPr>
          <p:cNvSpPr txBox="1"/>
          <p:nvPr/>
        </p:nvSpPr>
        <p:spPr>
          <a:xfrm>
            <a:off x="633413" y="3673119"/>
            <a:ext cx="6507478" cy="1754326"/>
          </a:xfrm>
          <a:prstGeom prst="rect">
            <a:avLst/>
          </a:prstGeom>
          <a:noFill/>
        </p:spPr>
        <p:txBody>
          <a:bodyPr wrap="square" rtlCol="0">
            <a:spAutoFit/>
          </a:bodyPr>
          <a:lstStyle/>
          <a:p>
            <a:r>
              <a:rPr lang="en-US" dirty="0"/>
              <a:t>Our own data clearly indicates that African American males are disproportionately represented compared to other demographics.  </a:t>
            </a:r>
          </a:p>
          <a:p>
            <a:endParaRPr lang="en-US" dirty="0"/>
          </a:p>
          <a:p>
            <a:r>
              <a:rPr lang="en-US" dirty="0"/>
              <a:t>Understanding  SDOH can support strategies that will support and </a:t>
            </a:r>
          </a:p>
          <a:p>
            <a:r>
              <a:rPr lang="en-US" dirty="0"/>
              <a:t>pave the way for better outcomes for those most impacted within our system of care.</a:t>
            </a:r>
          </a:p>
        </p:txBody>
      </p:sp>
    </p:spTree>
    <p:extLst>
      <p:ext uri="{BB962C8B-B14F-4D97-AF65-F5344CB8AC3E}">
        <p14:creationId xmlns:p14="http://schemas.microsoft.com/office/powerpoint/2010/main" val="77729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432B1EF-57DE-C2BC-0261-179058E8152A}"/>
              </a:ext>
            </a:extLst>
          </p:cNvPr>
          <p:cNvSpPr>
            <a:spLocks noGrp="1"/>
          </p:cNvSpPr>
          <p:nvPr>
            <p:ph type="dt" sz="half" idx="10"/>
          </p:nvPr>
        </p:nvSpPr>
        <p:spPr/>
        <p:txBody>
          <a:bodyPr/>
          <a:lstStyle/>
          <a:p>
            <a:fld id="{CBF3BE4E-0E11-4B35-9BAE-B446DE096934}" type="datetime1">
              <a:rPr lang="en-US" smtClean="0"/>
              <a:t>10/19/2023</a:t>
            </a:fld>
            <a:endParaRPr lang="en-US" dirty="0"/>
          </a:p>
        </p:txBody>
      </p:sp>
      <p:sp>
        <p:nvSpPr>
          <p:cNvPr id="5" name="Slide Number Placeholder 4">
            <a:extLst>
              <a:ext uri="{FF2B5EF4-FFF2-40B4-BE49-F238E27FC236}">
                <a16:creationId xmlns:a16="http://schemas.microsoft.com/office/drawing/2014/main" id="{8675C3EF-2E46-FBCF-E719-65C7986B3368}"/>
              </a:ext>
            </a:extLst>
          </p:cNvPr>
          <p:cNvSpPr>
            <a:spLocks noGrp="1"/>
          </p:cNvSpPr>
          <p:nvPr>
            <p:ph type="sldNum" sz="quarter" idx="12"/>
          </p:nvPr>
        </p:nvSpPr>
        <p:spPr/>
        <p:txBody>
          <a:bodyPr/>
          <a:lstStyle/>
          <a:p>
            <a:fld id="{6113E31D-E2AB-40D1-8B51-AFA5AFEF393A}" type="slidenum">
              <a:rPr lang="en-US" smtClean="0"/>
              <a:t>27</a:t>
            </a:fld>
            <a:endParaRPr lang="en-US" dirty="0"/>
          </a:p>
        </p:txBody>
      </p:sp>
      <p:graphicFrame>
        <p:nvGraphicFramePr>
          <p:cNvPr id="6" name="Diagram 5">
            <a:extLst>
              <a:ext uri="{FF2B5EF4-FFF2-40B4-BE49-F238E27FC236}">
                <a16:creationId xmlns:a16="http://schemas.microsoft.com/office/drawing/2014/main" id="{4B8BB448-B46A-4409-A501-A9823CFFD7D1}"/>
              </a:ext>
            </a:extLst>
          </p:cNvPr>
          <p:cNvGraphicFramePr/>
          <p:nvPr>
            <p:extLst>
              <p:ext uri="{D42A27DB-BD31-4B8C-83A1-F6EECF244321}">
                <p14:modId xmlns:p14="http://schemas.microsoft.com/office/powerpoint/2010/main" val="1052186316"/>
              </p:ext>
            </p:extLst>
          </p:nvPr>
        </p:nvGraphicFramePr>
        <p:xfrm>
          <a:off x="958963" y="506810"/>
          <a:ext cx="10495530" cy="5673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5B377D20-29CA-4D32-808C-4BECED4037F0}"/>
              </a:ext>
            </a:extLst>
          </p:cNvPr>
          <p:cNvSpPr txBox="1"/>
          <p:nvPr/>
        </p:nvSpPr>
        <p:spPr>
          <a:xfrm>
            <a:off x="5225143" y="2736502"/>
            <a:ext cx="2458175" cy="1384995"/>
          </a:xfrm>
          <a:prstGeom prst="rect">
            <a:avLst/>
          </a:prstGeom>
          <a:effectLst>
            <a:glow rad="101600">
              <a:schemeClr val="accent2">
                <a:alpha val="60000"/>
              </a:schemeClr>
            </a:glo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t>Social Determinants of Health</a:t>
            </a:r>
          </a:p>
        </p:txBody>
      </p:sp>
      <p:pic>
        <p:nvPicPr>
          <p:cNvPr id="9" name="Picture 8">
            <a:extLst>
              <a:ext uri="{FF2B5EF4-FFF2-40B4-BE49-F238E27FC236}">
                <a16:creationId xmlns:a16="http://schemas.microsoft.com/office/drawing/2014/main" id="{75B40FA8-F0CB-4F3C-B0A9-185BAF19652F}"/>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401906" y="6486728"/>
            <a:ext cx="2650651" cy="285343"/>
          </a:xfrm>
          <a:prstGeom prst="rect">
            <a:avLst/>
          </a:prstGeom>
        </p:spPr>
      </p:pic>
      <p:pic>
        <p:nvPicPr>
          <p:cNvPr id="10" name="그림 13">
            <a:extLst>
              <a:ext uri="{FF2B5EF4-FFF2-40B4-BE49-F238E27FC236}">
                <a16:creationId xmlns:a16="http://schemas.microsoft.com/office/drawing/2014/main" id="{C586A90D-6627-4B1F-8AFA-ED06284DAB62}"/>
              </a:ext>
            </a:extLst>
          </p:cNvPr>
          <p:cNvPicPr/>
          <p:nvPr/>
        </p:nvPicPr>
        <p:blipFill>
          <a:blip r:embed="rId10">
            <a:extLst>
              <a:ext uri="{28A0092B-C50C-407E-A947-70E740481C1C}">
                <a14:useLocalDpi xmlns:a14="http://schemas.microsoft.com/office/drawing/2010/main" val="0"/>
              </a:ext>
            </a:extLst>
          </a:blip>
          <a:stretch>
            <a:fillRect/>
          </a:stretch>
        </p:blipFill>
        <p:spPr>
          <a:xfrm>
            <a:off x="204470" y="183641"/>
            <a:ext cx="831850" cy="365760"/>
          </a:xfrm>
          <a:prstGeom prst="rect">
            <a:avLst/>
          </a:prstGeom>
        </p:spPr>
      </p:pic>
    </p:spTree>
    <p:extLst>
      <p:ext uri="{BB962C8B-B14F-4D97-AF65-F5344CB8AC3E}">
        <p14:creationId xmlns:p14="http://schemas.microsoft.com/office/powerpoint/2010/main" val="1238215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A069BEF-6A81-7A0B-BA23-73602C9B99B9}"/>
              </a:ext>
            </a:extLst>
          </p:cNvPr>
          <p:cNvSpPr>
            <a:spLocks noGrp="1"/>
          </p:cNvSpPr>
          <p:nvPr>
            <p:ph type="dt" sz="half" idx="10"/>
          </p:nvPr>
        </p:nvSpPr>
        <p:spPr/>
        <p:txBody>
          <a:bodyPr/>
          <a:lstStyle/>
          <a:p>
            <a:fld id="{CBF3BE4E-0E11-4B35-9BAE-B446DE096934}" type="datetime1">
              <a:rPr lang="en-US" smtClean="0"/>
              <a:t>10/19/2023</a:t>
            </a:fld>
            <a:endParaRPr lang="en-US" dirty="0"/>
          </a:p>
        </p:txBody>
      </p:sp>
      <p:sp>
        <p:nvSpPr>
          <p:cNvPr id="5" name="Slide Number Placeholder 4">
            <a:extLst>
              <a:ext uri="{FF2B5EF4-FFF2-40B4-BE49-F238E27FC236}">
                <a16:creationId xmlns:a16="http://schemas.microsoft.com/office/drawing/2014/main" id="{BE2E571F-40A6-1A9C-DCFB-D0A17D3D8F1E}"/>
              </a:ext>
            </a:extLst>
          </p:cNvPr>
          <p:cNvSpPr>
            <a:spLocks noGrp="1"/>
          </p:cNvSpPr>
          <p:nvPr>
            <p:ph type="sldNum" sz="quarter" idx="12"/>
          </p:nvPr>
        </p:nvSpPr>
        <p:spPr/>
        <p:txBody>
          <a:bodyPr/>
          <a:lstStyle/>
          <a:p>
            <a:fld id="{6113E31D-E2AB-40D1-8B51-AFA5AFEF393A}" type="slidenum">
              <a:rPr lang="en-US" smtClean="0"/>
              <a:t>28</a:t>
            </a:fld>
            <a:endParaRPr lang="en-US" dirty="0"/>
          </a:p>
        </p:txBody>
      </p:sp>
      <p:sp>
        <p:nvSpPr>
          <p:cNvPr id="6" name="TextBox 5">
            <a:extLst>
              <a:ext uri="{FF2B5EF4-FFF2-40B4-BE49-F238E27FC236}">
                <a16:creationId xmlns:a16="http://schemas.microsoft.com/office/drawing/2014/main" id="{CA1EE3F8-48BB-30FC-A714-0D6A7AC74759}"/>
              </a:ext>
            </a:extLst>
          </p:cNvPr>
          <p:cNvSpPr txBox="1"/>
          <p:nvPr/>
        </p:nvSpPr>
        <p:spPr>
          <a:xfrm>
            <a:off x="3890212" y="797155"/>
            <a:ext cx="3766352" cy="830997"/>
          </a:xfrm>
          <a:prstGeom prst="rect">
            <a:avLst/>
          </a:prstGeom>
          <a:noFill/>
        </p:spPr>
        <p:txBody>
          <a:bodyPr wrap="none" rtlCol="0">
            <a:spAutoFit/>
          </a:bodyPr>
          <a:lstStyle/>
          <a:p>
            <a:pPr algn="ctr"/>
            <a:r>
              <a:rPr lang="en-US" sz="4800" dirty="0"/>
              <a:t>Health Equity </a:t>
            </a:r>
          </a:p>
        </p:txBody>
      </p:sp>
      <p:pic>
        <p:nvPicPr>
          <p:cNvPr id="7" name="Picture 6">
            <a:extLst>
              <a:ext uri="{FF2B5EF4-FFF2-40B4-BE49-F238E27FC236}">
                <a16:creationId xmlns:a16="http://schemas.microsoft.com/office/drawing/2014/main" id="{EA6A6079-2B62-A378-658D-1C452157ACE0}"/>
              </a:ext>
            </a:extLst>
          </p:cNvPr>
          <p:cNvPicPr>
            <a:picLocks noChangeAspect="1"/>
          </p:cNvPicPr>
          <p:nvPr/>
        </p:nvPicPr>
        <p:blipFill>
          <a:blip r:embed="rId3"/>
          <a:stretch>
            <a:fillRect/>
          </a:stretch>
        </p:blipFill>
        <p:spPr>
          <a:xfrm>
            <a:off x="1187817" y="1823775"/>
            <a:ext cx="1962820" cy="2432852"/>
          </a:xfrm>
          <a:prstGeom prst="rect">
            <a:avLst/>
          </a:prstGeom>
        </p:spPr>
      </p:pic>
      <p:pic>
        <p:nvPicPr>
          <p:cNvPr id="8" name="Picture 7">
            <a:extLst>
              <a:ext uri="{FF2B5EF4-FFF2-40B4-BE49-F238E27FC236}">
                <a16:creationId xmlns:a16="http://schemas.microsoft.com/office/drawing/2014/main" id="{D4AAD3BB-4C41-70E5-220D-BBB4853A446E}"/>
              </a:ext>
            </a:extLst>
          </p:cNvPr>
          <p:cNvPicPr>
            <a:picLocks noChangeAspect="1"/>
          </p:cNvPicPr>
          <p:nvPr/>
        </p:nvPicPr>
        <p:blipFill>
          <a:blip r:embed="rId4"/>
          <a:stretch>
            <a:fillRect/>
          </a:stretch>
        </p:blipFill>
        <p:spPr>
          <a:xfrm>
            <a:off x="3150637" y="1823775"/>
            <a:ext cx="1962820" cy="2432852"/>
          </a:xfrm>
          <a:prstGeom prst="rect">
            <a:avLst/>
          </a:prstGeom>
        </p:spPr>
      </p:pic>
      <p:pic>
        <p:nvPicPr>
          <p:cNvPr id="9" name="Picture 8">
            <a:extLst>
              <a:ext uri="{FF2B5EF4-FFF2-40B4-BE49-F238E27FC236}">
                <a16:creationId xmlns:a16="http://schemas.microsoft.com/office/drawing/2014/main" id="{4595E797-7F4E-7022-CD5A-66F60281F1D2}"/>
              </a:ext>
            </a:extLst>
          </p:cNvPr>
          <p:cNvPicPr>
            <a:picLocks noChangeAspect="1"/>
          </p:cNvPicPr>
          <p:nvPr/>
        </p:nvPicPr>
        <p:blipFill>
          <a:blip r:embed="rId5"/>
          <a:stretch>
            <a:fillRect/>
          </a:stretch>
        </p:blipFill>
        <p:spPr>
          <a:xfrm>
            <a:off x="5113457" y="1823775"/>
            <a:ext cx="1962820" cy="2432852"/>
          </a:xfrm>
          <a:prstGeom prst="rect">
            <a:avLst/>
          </a:prstGeom>
        </p:spPr>
      </p:pic>
      <p:sp>
        <p:nvSpPr>
          <p:cNvPr id="10" name="TextBox 9">
            <a:extLst>
              <a:ext uri="{FF2B5EF4-FFF2-40B4-BE49-F238E27FC236}">
                <a16:creationId xmlns:a16="http://schemas.microsoft.com/office/drawing/2014/main" id="{3198332F-9F31-D736-890A-1CFC30175BEC}"/>
              </a:ext>
            </a:extLst>
          </p:cNvPr>
          <p:cNvSpPr txBox="1"/>
          <p:nvPr/>
        </p:nvSpPr>
        <p:spPr>
          <a:xfrm>
            <a:off x="5245732" y="5962449"/>
            <a:ext cx="6910252" cy="246221"/>
          </a:xfrm>
          <a:prstGeom prst="rect">
            <a:avLst/>
          </a:prstGeom>
          <a:noFill/>
        </p:spPr>
        <p:txBody>
          <a:bodyPr wrap="square" rtlCol="0">
            <a:spAutoFit/>
          </a:bodyPr>
          <a:lstStyle/>
          <a:p>
            <a:r>
              <a:rPr lang="en-US" sz="1000" b="0" i="1" u="none" strike="noStrike" dirty="0">
                <a:solidFill>
                  <a:srgbClr val="000000"/>
                </a:solidFill>
                <a:effectLst/>
                <a:latin typeface="Libre Franklin" panose="020F0502020204030204" pitchFamily="34" charset="0"/>
              </a:rPr>
              <a:t>Image Credit: A collaboration between Center for Story-based Strategy &amp; Interaction Institute for Social Change.</a:t>
            </a:r>
            <a:endParaRPr lang="en-US" sz="1000" dirty="0"/>
          </a:p>
        </p:txBody>
      </p:sp>
      <p:pic>
        <p:nvPicPr>
          <p:cNvPr id="11" name="Picture 10">
            <a:extLst>
              <a:ext uri="{FF2B5EF4-FFF2-40B4-BE49-F238E27FC236}">
                <a16:creationId xmlns:a16="http://schemas.microsoft.com/office/drawing/2014/main" id="{96557328-A645-FF19-A833-F9D29A1C1CF8}"/>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179272" y="6508214"/>
            <a:ext cx="2941901" cy="316696"/>
          </a:xfrm>
          <a:prstGeom prst="rect">
            <a:avLst/>
          </a:prstGeom>
        </p:spPr>
      </p:pic>
      <p:pic>
        <p:nvPicPr>
          <p:cNvPr id="12" name="그림 13">
            <a:extLst>
              <a:ext uri="{FF2B5EF4-FFF2-40B4-BE49-F238E27FC236}">
                <a16:creationId xmlns:a16="http://schemas.microsoft.com/office/drawing/2014/main" id="{2BE7D374-464E-8DCD-5792-2438FA2C446F}"/>
              </a:ext>
            </a:extLst>
          </p:cNvPr>
          <p:cNvPicPr/>
          <p:nvPr/>
        </p:nvPicPr>
        <p:blipFill>
          <a:blip r:embed="rId8">
            <a:extLst>
              <a:ext uri="{28A0092B-C50C-407E-A947-70E740481C1C}">
                <a14:useLocalDpi xmlns:a14="http://schemas.microsoft.com/office/drawing/2010/main" val="0"/>
              </a:ext>
            </a:extLst>
          </a:blip>
          <a:stretch>
            <a:fillRect/>
          </a:stretch>
        </p:blipFill>
        <p:spPr>
          <a:xfrm>
            <a:off x="204470" y="183641"/>
            <a:ext cx="831850" cy="365760"/>
          </a:xfrm>
          <a:prstGeom prst="rect">
            <a:avLst/>
          </a:prstGeom>
        </p:spPr>
      </p:pic>
      <p:sp>
        <p:nvSpPr>
          <p:cNvPr id="16" name="TextBox 15">
            <a:extLst>
              <a:ext uri="{FF2B5EF4-FFF2-40B4-BE49-F238E27FC236}">
                <a16:creationId xmlns:a16="http://schemas.microsoft.com/office/drawing/2014/main" id="{0153D9FA-339A-593E-38D3-0364EDD57EF4}"/>
              </a:ext>
            </a:extLst>
          </p:cNvPr>
          <p:cNvSpPr txBox="1"/>
          <p:nvPr/>
        </p:nvSpPr>
        <p:spPr>
          <a:xfrm>
            <a:off x="1097280" y="4647873"/>
            <a:ext cx="10024666" cy="923330"/>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It's important to acknowledge how institutional and structural racism affect the care and support of individuals most affected by opioid use. We need to actively strive to break down these barriers and develop a new, culturally sensitive approach to care that is inclusive and supportive for those who need it.</a:t>
            </a:r>
            <a:r>
              <a:rPr lang="en-US" dirty="0">
                <a:effectLst/>
              </a:rPr>
              <a:t> </a:t>
            </a:r>
            <a:endParaRPr lang="en-US" dirty="0"/>
          </a:p>
        </p:txBody>
      </p:sp>
    </p:spTree>
    <p:extLst>
      <p:ext uri="{BB962C8B-B14F-4D97-AF65-F5344CB8AC3E}">
        <p14:creationId xmlns:p14="http://schemas.microsoft.com/office/powerpoint/2010/main" val="528314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432B1EF-57DE-C2BC-0261-179058E8152A}"/>
              </a:ext>
            </a:extLst>
          </p:cNvPr>
          <p:cNvSpPr>
            <a:spLocks noGrp="1"/>
          </p:cNvSpPr>
          <p:nvPr>
            <p:ph type="dt" sz="half" idx="10"/>
          </p:nvPr>
        </p:nvSpPr>
        <p:spPr/>
        <p:txBody>
          <a:bodyPr/>
          <a:lstStyle/>
          <a:p>
            <a:fld id="{CBF3BE4E-0E11-4B35-9BAE-B446DE096934}" type="datetime1">
              <a:rPr lang="en-US" smtClean="0"/>
              <a:t>10/19/2023</a:t>
            </a:fld>
            <a:endParaRPr lang="en-US" dirty="0"/>
          </a:p>
        </p:txBody>
      </p:sp>
      <p:sp>
        <p:nvSpPr>
          <p:cNvPr id="5" name="Slide Number Placeholder 4">
            <a:extLst>
              <a:ext uri="{FF2B5EF4-FFF2-40B4-BE49-F238E27FC236}">
                <a16:creationId xmlns:a16="http://schemas.microsoft.com/office/drawing/2014/main" id="{8675C3EF-2E46-FBCF-E719-65C7986B3368}"/>
              </a:ext>
            </a:extLst>
          </p:cNvPr>
          <p:cNvSpPr>
            <a:spLocks noGrp="1"/>
          </p:cNvSpPr>
          <p:nvPr>
            <p:ph type="sldNum" sz="quarter" idx="12"/>
          </p:nvPr>
        </p:nvSpPr>
        <p:spPr/>
        <p:txBody>
          <a:bodyPr/>
          <a:lstStyle/>
          <a:p>
            <a:fld id="{6113E31D-E2AB-40D1-8B51-AFA5AFEF393A}" type="slidenum">
              <a:rPr lang="en-US" smtClean="0"/>
              <a:t>29</a:t>
            </a:fld>
            <a:endParaRPr lang="en-US" dirty="0"/>
          </a:p>
        </p:txBody>
      </p:sp>
      <p:pic>
        <p:nvPicPr>
          <p:cNvPr id="1032" name="Picture 8" descr="MOVING OUT OF MEH — The Causeway Coaching">
            <a:extLst>
              <a:ext uri="{FF2B5EF4-FFF2-40B4-BE49-F238E27FC236}">
                <a16:creationId xmlns:a16="http://schemas.microsoft.com/office/drawing/2014/main" id="{60AA1507-8E0C-4065-BA1F-E89B86DD0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607" y="0"/>
            <a:ext cx="10436876" cy="64597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619CCCAE-7AF1-4FC2-9C7E-EF970B0472A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401906" y="6547757"/>
            <a:ext cx="2650651" cy="224314"/>
          </a:xfrm>
          <a:prstGeom prst="rect">
            <a:avLst/>
          </a:prstGeom>
        </p:spPr>
      </p:pic>
      <p:pic>
        <p:nvPicPr>
          <p:cNvPr id="19" name="그림 13">
            <a:extLst>
              <a:ext uri="{FF2B5EF4-FFF2-40B4-BE49-F238E27FC236}">
                <a16:creationId xmlns:a16="http://schemas.microsoft.com/office/drawing/2014/main" id="{8122CCE2-A65A-4022-99D2-C6832A61071D}"/>
              </a:ext>
            </a:extLst>
          </p:cNvPr>
          <p:cNvPicPr/>
          <p:nvPr/>
        </p:nvPicPr>
        <p:blipFill>
          <a:blip r:embed="rId6">
            <a:extLst>
              <a:ext uri="{28A0092B-C50C-407E-A947-70E740481C1C}">
                <a14:useLocalDpi xmlns:a14="http://schemas.microsoft.com/office/drawing/2010/main" val="0"/>
              </a:ext>
            </a:extLst>
          </a:blip>
          <a:stretch>
            <a:fillRect/>
          </a:stretch>
        </p:blipFill>
        <p:spPr>
          <a:xfrm>
            <a:off x="204470" y="183641"/>
            <a:ext cx="831850" cy="365760"/>
          </a:xfrm>
          <a:prstGeom prst="rect">
            <a:avLst/>
          </a:prstGeom>
        </p:spPr>
      </p:pic>
    </p:spTree>
    <p:extLst>
      <p:ext uri="{BB962C8B-B14F-4D97-AF65-F5344CB8AC3E}">
        <p14:creationId xmlns:p14="http://schemas.microsoft.com/office/powerpoint/2010/main" val="1339242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61DA5-7675-B2AB-1C33-3557963C9419}"/>
              </a:ext>
            </a:extLst>
          </p:cNvPr>
          <p:cNvSpPr>
            <a:spLocks noGrp="1"/>
          </p:cNvSpPr>
          <p:nvPr>
            <p:ph type="title"/>
          </p:nvPr>
        </p:nvSpPr>
        <p:spPr>
          <a:xfrm>
            <a:off x="1097280" y="164138"/>
            <a:ext cx="10058400" cy="1450757"/>
          </a:xfrm>
        </p:spPr>
        <p:txBody>
          <a:bodyPr>
            <a:normAutofit/>
          </a:bodyPr>
          <a:lstStyle/>
          <a:p>
            <a:pPr algn="ctr"/>
            <a:r>
              <a:rPr lang="en-US" sz="4400" b="1" dirty="0">
                <a:solidFill>
                  <a:schemeClr val="tx1"/>
                </a:solidFill>
              </a:rPr>
              <a:t>Medication-assisted treatment (MAT)</a:t>
            </a:r>
          </a:p>
        </p:txBody>
      </p:sp>
      <p:sp>
        <p:nvSpPr>
          <p:cNvPr id="3" name="Content Placeholder 2">
            <a:extLst>
              <a:ext uri="{FF2B5EF4-FFF2-40B4-BE49-F238E27FC236}">
                <a16:creationId xmlns:a16="http://schemas.microsoft.com/office/drawing/2014/main" id="{CF529757-ACF7-60BB-A2E4-3C776DDB971B}"/>
              </a:ext>
            </a:extLst>
          </p:cNvPr>
          <p:cNvSpPr>
            <a:spLocks noGrp="1"/>
          </p:cNvSpPr>
          <p:nvPr>
            <p:ph idx="1"/>
          </p:nvPr>
        </p:nvSpPr>
        <p:spPr/>
        <p:txBody>
          <a:bodyPr>
            <a:normAutofit/>
          </a:bodyPr>
          <a:lstStyle/>
          <a:p>
            <a:pPr>
              <a:buFont typeface="Wingdings" panose="05000000000000000000" pitchFamily="2" charset="2"/>
              <a:buChar char="q"/>
            </a:pPr>
            <a:r>
              <a:rPr lang="en-US" sz="2400" b="0" i="0" dirty="0">
                <a:solidFill>
                  <a:srgbClr val="000000"/>
                </a:solidFill>
                <a:effectLst/>
              </a:rPr>
              <a:t>MAT, sometimes referred to as Medication for Addiction Treatment, is a treatment for opioid use disorder combining the use of medications such as </a:t>
            </a:r>
            <a:r>
              <a:rPr lang="en-US" sz="2400" b="1" i="0" dirty="0">
                <a:solidFill>
                  <a:srgbClr val="000000"/>
                </a:solidFill>
                <a:effectLst/>
              </a:rPr>
              <a:t>methadone</a:t>
            </a:r>
            <a:r>
              <a:rPr lang="en-US" sz="2400" b="1" dirty="0">
                <a:solidFill>
                  <a:srgbClr val="000000"/>
                </a:solidFill>
              </a:rPr>
              <a:t> and </a:t>
            </a:r>
            <a:r>
              <a:rPr lang="en-US" sz="2400" b="1" i="0" dirty="0">
                <a:solidFill>
                  <a:srgbClr val="000000"/>
                </a:solidFill>
                <a:effectLst/>
              </a:rPr>
              <a:t>buprenorphine (AKA Suboxone)</a:t>
            </a:r>
            <a:r>
              <a:rPr lang="en-US" sz="2400" b="0" i="0" dirty="0">
                <a:solidFill>
                  <a:srgbClr val="000000"/>
                </a:solidFill>
                <a:effectLst/>
              </a:rPr>
              <a:t> with counseling and behavioral treatments.</a:t>
            </a:r>
          </a:p>
          <a:p>
            <a:pPr>
              <a:buFont typeface="Wingdings" panose="05000000000000000000" pitchFamily="2" charset="2"/>
              <a:buChar char="q"/>
            </a:pPr>
            <a:endParaRPr lang="en-US" sz="2400" dirty="0">
              <a:solidFill>
                <a:srgbClr val="000000"/>
              </a:solidFill>
            </a:endParaRPr>
          </a:p>
          <a:p>
            <a:pPr>
              <a:buFont typeface="Wingdings" panose="05000000000000000000" pitchFamily="2" charset="2"/>
              <a:buChar char="q"/>
            </a:pPr>
            <a:r>
              <a:rPr lang="en-US" sz="2400" dirty="0">
                <a:solidFill>
                  <a:srgbClr val="000000"/>
                </a:solidFill>
                <a:effectLst/>
                <a:ea typeface="Calibri" panose="020F0502020204030204" pitchFamily="34" charset="0"/>
              </a:rPr>
              <a:t>MAT is used to decrease withdrawal symptom</a:t>
            </a:r>
            <a:r>
              <a:rPr lang="en-US" sz="2400" dirty="0">
                <a:solidFill>
                  <a:srgbClr val="000000"/>
                </a:solidFill>
                <a:ea typeface="Calibri" panose="020F0502020204030204" pitchFamily="34" charset="0"/>
              </a:rPr>
              <a:t>s and </a:t>
            </a:r>
            <a:r>
              <a:rPr lang="en-US" sz="2400" dirty="0">
                <a:solidFill>
                  <a:srgbClr val="000000"/>
                </a:solidFill>
                <a:effectLst/>
                <a:ea typeface="Calibri" panose="020F0502020204030204" pitchFamily="34" charset="0"/>
              </a:rPr>
              <a:t>cravings, to reduce the chances of relapse, and help people stay in a treatment program. If relapse does happen, people on buprenorphine MAT have lower rates of fatal overdose because their body is still used to having opioids on board.</a:t>
            </a:r>
          </a:p>
          <a:p>
            <a:pPr marL="0" indent="0">
              <a:buNone/>
            </a:pPr>
            <a:endParaRPr lang="en-US" dirty="0"/>
          </a:p>
        </p:txBody>
      </p:sp>
    </p:spTree>
    <p:extLst>
      <p:ext uri="{BB962C8B-B14F-4D97-AF65-F5344CB8AC3E}">
        <p14:creationId xmlns:p14="http://schemas.microsoft.com/office/powerpoint/2010/main" val="3585114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rock, close, soil, vegetable&#10;&#10;Description automatically generated">
            <a:extLst>
              <a:ext uri="{FF2B5EF4-FFF2-40B4-BE49-F238E27FC236}">
                <a16:creationId xmlns:a16="http://schemas.microsoft.com/office/drawing/2014/main" id="{D337C02E-AA00-4B71-A64B-FF89B70081C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 y="1"/>
            <a:ext cx="12006470" cy="3649362"/>
          </a:xfrm>
          <a:prstGeom prst="rect">
            <a:avLst/>
          </a:prstGeom>
        </p:spPr>
      </p:pic>
      <p:sp>
        <p:nvSpPr>
          <p:cNvPr id="4" name="Slide Number Placeholder 3">
            <a:extLst>
              <a:ext uri="{FF2B5EF4-FFF2-40B4-BE49-F238E27FC236}">
                <a16:creationId xmlns:a16="http://schemas.microsoft.com/office/drawing/2014/main" id="{21652155-F12A-A732-265F-1673A0E2472B}"/>
              </a:ext>
            </a:extLst>
          </p:cNvPr>
          <p:cNvSpPr>
            <a:spLocks noGrp="1"/>
          </p:cNvSpPr>
          <p:nvPr>
            <p:ph type="sldNum" sz="quarter" idx="12"/>
          </p:nvPr>
        </p:nvSpPr>
        <p:spPr/>
        <p:txBody>
          <a:bodyPr/>
          <a:lstStyle/>
          <a:p>
            <a:fld id="{7A851DFF-83A4-4613-AC0C-771E85EC166F}" type="slidenum">
              <a:rPr lang="en-US" smtClean="0"/>
              <a:t>30</a:t>
            </a:fld>
            <a:endParaRPr lang="en-US" dirty="0"/>
          </a:p>
        </p:txBody>
      </p:sp>
      <p:sp>
        <p:nvSpPr>
          <p:cNvPr id="21" name="TextBox 20">
            <a:extLst>
              <a:ext uri="{FF2B5EF4-FFF2-40B4-BE49-F238E27FC236}">
                <a16:creationId xmlns:a16="http://schemas.microsoft.com/office/drawing/2014/main" id="{8ED52982-02E2-498E-A6F9-2F873E356A60}"/>
              </a:ext>
            </a:extLst>
          </p:cNvPr>
          <p:cNvSpPr txBox="1"/>
          <p:nvPr/>
        </p:nvSpPr>
        <p:spPr>
          <a:xfrm>
            <a:off x="1431236" y="6020427"/>
            <a:ext cx="9144000" cy="230832"/>
          </a:xfrm>
          <a:prstGeom prst="rect">
            <a:avLst/>
          </a:prstGeom>
          <a:noFill/>
        </p:spPr>
        <p:txBody>
          <a:bodyPr wrap="square" rtlCol="0">
            <a:spAutoFit/>
          </a:bodyPr>
          <a:lstStyle/>
          <a:p>
            <a:r>
              <a:rPr lang="en-US" sz="900" dirty="0">
                <a:hlinkClick r:id="rId4" tooltip="https://www.flickr.com/photos/11547353@N00/399963895/"/>
              </a:rPr>
              <a:t>This Photo</a:t>
            </a:r>
            <a:r>
              <a:rPr lang="en-US" sz="900" dirty="0"/>
              <a:t> by Unknown Author is licensed under </a:t>
            </a:r>
            <a:r>
              <a:rPr lang="en-US" sz="900" dirty="0">
                <a:hlinkClick r:id="rId5" tooltip="https://creativecommons.org/licenses/by-nc-nd/3.0/"/>
              </a:rPr>
              <a:t>CC BY-NC-ND</a:t>
            </a:r>
            <a:endParaRPr lang="en-US" sz="900" dirty="0"/>
          </a:p>
        </p:txBody>
      </p:sp>
      <p:sp>
        <p:nvSpPr>
          <p:cNvPr id="22" name="TextBox 21">
            <a:extLst>
              <a:ext uri="{FF2B5EF4-FFF2-40B4-BE49-F238E27FC236}">
                <a16:creationId xmlns:a16="http://schemas.microsoft.com/office/drawing/2014/main" id="{38FC58F2-8481-43C1-980C-219185A24393}"/>
              </a:ext>
            </a:extLst>
          </p:cNvPr>
          <p:cNvSpPr txBox="1"/>
          <p:nvPr/>
        </p:nvSpPr>
        <p:spPr>
          <a:xfrm>
            <a:off x="2469760" y="3991924"/>
            <a:ext cx="6268995"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a:latin typeface="Gabriola" panose="04040605051002020D02" pitchFamily="82" charset="0"/>
              </a:rPr>
              <a:t>Community Input &amp; Feedback</a:t>
            </a:r>
            <a:endParaRPr lang="en-US" sz="3600" dirty="0">
              <a:solidFill>
                <a:schemeClr val="bg1"/>
              </a:solidFill>
              <a:latin typeface="Gabriola" panose="04040605051002020D02" pitchFamily="82" charset="0"/>
            </a:endParaRPr>
          </a:p>
        </p:txBody>
      </p:sp>
      <p:pic>
        <p:nvPicPr>
          <p:cNvPr id="2" name="그림 13">
            <a:extLst>
              <a:ext uri="{FF2B5EF4-FFF2-40B4-BE49-F238E27FC236}">
                <a16:creationId xmlns:a16="http://schemas.microsoft.com/office/drawing/2014/main" id="{BB89FC8C-5F30-CFC1-F9CF-00CD8BB8B84E}"/>
              </a:ext>
            </a:extLst>
          </p:cNvPr>
          <p:cNvPicPr/>
          <p:nvPr/>
        </p:nvPicPr>
        <p:blipFill>
          <a:blip r:embed="rId6">
            <a:extLst>
              <a:ext uri="{28A0092B-C50C-407E-A947-70E740481C1C}">
                <a14:useLocalDpi xmlns:a14="http://schemas.microsoft.com/office/drawing/2010/main" val="0"/>
              </a:ext>
            </a:extLst>
          </a:blip>
          <a:stretch>
            <a:fillRect/>
          </a:stretch>
        </p:blipFill>
        <p:spPr>
          <a:xfrm>
            <a:off x="204470" y="183641"/>
            <a:ext cx="831850" cy="365760"/>
          </a:xfrm>
          <a:prstGeom prst="rect">
            <a:avLst/>
          </a:prstGeom>
        </p:spPr>
      </p:pic>
      <p:pic>
        <p:nvPicPr>
          <p:cNvPr id="7" name="Picture 6">
            <a:extLst>
              <a:ext uri="{FF2B5EF4-FFF2-40B4-BE49-F238E27FC236}">
                <a16:creationId xmlns:a16="http://schemas.microsoft.com/office/drawing/2014/main" id="{D703C539-EB9E-47FD-BB40-3D1D9913B31D}"/>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401906" y="6459785"/>
            <a:ext cx="2650651" cy="312286"/>
          </a:xfrm>
          <a:prstGeom prst="rect">
            <a:avLst/>
          </a:prstGeom>
        </p:spPr>
      </p:pic>
    </p:spTree>
    <p:extLst>
      <p:ext uri="{BB962C8B-B14F-4D97-AF65-F5344CB8AC3E}">
        <p14:creationId xmlns:p14="http://schemas.microsoft.com/office/powerpoint/2010/main" val="1685011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Rectangle 1040">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3" name="Rectangle 1042">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5" name="Rectangle 1044">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Rectangle 1046">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ectangle 1048">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ank You to our June Sponsors - Law Technology Today">
            <a:extLst>
              <a:ext uri="{FF2B5EF4-FFF2-40B4-BE49-F238E27FC236}">
                <a16:creationId xmlns:a16="http://schemas.microsoft.com/office/drawing/2014/main" id="{0AC5B34C-D055-2820-B3CB-1B08E70D98E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6045"/>
          <a:stretch/>
        </p:blipFill>
        <p:spPr bwMode="auto">
          <a:xfrm>
            <a:off x="1632233" y="905933"/>
            <a:ext cx="8959537" cy="503972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B5568B33-A144-CCE8-47E4-4355625BB7D7}"/>
              </a:ext>
            </a:extLst>
          </p:cNvPr>
          <p:cNvSpPr>
            <a:spLocks noGrp="1"/>
          </p:cNvSpPr>
          <p:nvPr>
            <p:ph type="dt" sz="half" idx="10"/>
          </p:nvPr>
        </p:nvSpPr>
        <p:spPr>
          <a:xfrm>
            <a:off x="1097280" y="6459785"/>
            <a:ext cx="2472271" cy="365125"/>
          </a:xfrm>
        </p:spPr>
        <p:txBody>
          <a:bodyPr vert="horz" lIns="91440" tIns="45720" rIns="91440" bIns="45720" rtlCol="0" anchor="ctr">
            <a:normAutofit/>
          </a:bodyPr>
          <a:lstStyle/>
          <a:p>
            <a:pPr>
              <a:spcAft>
                <a:spcPts val="600"/>
              </a:spcAft>
            </a:pPr>
            <a:fld id="{CBF3BE4E-0E11-4B35-9BAE-B446DE096934}" type="datetime1">
              <a:rPr lang="en-US" smtClean="0"/>
              <a:pPr>
                <a:spcAft>
                  <a:spcPts val="600"/>
                </a:spcAft>
              </a:pPr>
              <a:t>10/19/2023</a:t>
            </a:fld>
            <a:endParaRPr lang="en-US"/>
          </a:p>
        </p:txBody>
      </p:sp>
      <p:sp>
        <p:nvSpPr>
          <p:cNvPr id="5" name="Slide Number Placeholder 4">
            <a:extLst>
              <a:ext uri="{FF2B5EF4-FFF2-40B4-BE49-F238E27FC236}">
                <a16:creationId xmlns:a16="http://schemas.microsoft.com/office/drawing/2014/main" id="{AA44B85D-69B7-B464-BF70-78FB5C5513F2}"/>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6113E31D-E2AB-40D1-8B51-AFA5AFEF393A}" type="slidenum">
              <a:rPr lang="en-US" smtClean="0"/>
              <a:pPr>
                <a:spcAft>
                  <a:spcPts val="600"/>
                </a:spcAft>
              </a:pPr>
              <a:t>31</a:t>
            </a:fld>
            <a:endParaRPr lang="en-US"/>
          </a:p>
        </p:txBody>
      </p:sp>
      <p:pic>
        <p:nvPicPr>
          <p:cNvPr id="10" name="Picture 9">
            <a:extLst>
              <a:ext uri="{FF2B5EF4-FFF2-40B4-BE49-F238E27FC236}">
                <a16:creationId xmlns:a16="http://schemas.microsoft.com/office/drawing/2014/main" id="{A399448B-764F-463C-ACE1-635AB0B04EC6}"/>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401906" y="6459785"/>
            <a:ext cx="2650651" cy="312286"/>
          </a:xfrm>
          <a:prstGeom prst="rect">
            <a:avLst/>
          </a:prstGeom>
        </p:spPr>
      </p:pic>
      <p:pic>
        <p:nvPicPr>
          <p:cNvPr id="11" name="그림 13">
            <a:extLst>
              <a:ext uri="{FF2B5EF4-FFF2-40B4-BE49-F238E27FC236}">
                <a16:creationId xmlns:a16="http://schemas.microsoft.com/office/drawing/2014/main" id="{241B8652-4484-46BF-B2D7-454B6FD2AA21}"/>
              </a:ext>
            </a:extLst>
          </p:cNvPr>
          <p:cNvPicPr/>
          <p:nvPr/>
        </p:nvPicPr>
        <p:blipFill>
          <a:blip r:embed="rId6">
            <a:extLst>
              <a:ext uri="{28A0092B-C50C-407E-A947-70E740481C1C}">
                <a14:useLocalDpi xmlns:a14="http://schemas.microsoft.com/office/drawing/2010/main" val="0"/>
              </a:ext>
            </a:extLst>
          </a:blip>
          <a:stretch>
            <a:fillRect/>
          </a:stretch>
        </p:blipFill>
        <p:spPr>
          <a:xfrm>
            <a:off x="106807" y="91440"/>
            <a:ext cx="831850" cy="365760"/>
          </a:xfrm>
          <a:prstGeom prst="rect">
            <a:avLst/>
          </a:prstGeom>
        </p:spPr>
      </p:pic>
    </p:spTree>
    <p:extLst>
      <p:ext uri="{BB962C8B-B14F-4D97-AF65-F5344CB8AC3E}">
        <p14:creationId xmlns:p14="http://schemas.microsoft.com/office/powerpoint/2010/main" val="2622090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36">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9" name="Rectangle 38">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2F4AE5-AB8E-B9E8-533E-A3C426E04DCA}"/>
              </a:ext>
            </a:extLst>
          </p:cNvPr>
          <p:cNvSpPr>
            <a:spLocks noGrp="1"/>
          </p:cNvSpPr>
          <p:nvPr>
            <p:ph type="title"/>
          </p:nvPr>
        </p:nvSpPr>
        <p:spPr>
          <a:xfrm>
            <a:off x="325755" y="1368555"/>
            <a:ext cx="10058400" cy="3124769"/>
          </a:xfrm>
        </p:spPr>
        <p:txBody>
          <a:bodyPr vert="horz" lIns="91440" tIns="45720" rIns="91440" bIns="45720" rtlCol="0" anchor="b">
            <a:normAutofit/>
          </a:bodyPr>
          <a:lstStyle/>
          <a:p>
            <a:r>
              <a:rPr lang="en-US" sz="8000" b="1" dirty="0">
                <a:solidFill>
                  <a:schemeClr val="tx1">
                    <a:lumMod val="85000"/>
                    <a:lumOff val="15000"/>
                  </a:schemeClr>
                </a:solidFill>
              </a:rPr>
              <a:t>Current Data</a:t>
            </a:r>
          </a:p>
        </p:txBody>
      </p:sp>
      <p:sp>
        <p:nvSpPr>
          <p:cNvPr id="41" name="Rectangle 40">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a:extLst>
              <a:ext uri="{FF2B5EF4-FFF2-40B4-BE49-F238E27FC236}">
                <a16:creationId xmlns:a16="http://schemas.microsoft.com/office/drawing/2014/main" id="{FA073FB4-D0E2-6D43-56C3-8BA6391CEC0A}"/>
              </a:ext>
            </a:extLst>
          </p:cNvPr>
          <p:cNvSpPr>
            <a:spLocks noGrp="1"/>
          </p:cNvSpPr>
          <p:nvPr>
            <p:ph type="dt" sz="half" idx="10"/>
          </p:nvPr>
        </p:nvSpPr>
        <p:spPr>
          <a:xfrm>
            <a:off x="1097280" y="6459785"/>
            <a:ext cx="2472271" cy="365125"/>
          </a:xfrm>
        </p:spPr>
        <p:txBody>
          <a:bodyPr vert="horz" lIns="91440" tIns="45720" rIns="91440" bIns="45720" rtlCol="0" anchor="ctr">
            <a:normAutofit/>
          </a:bodyPr>
          <a:lstStyle/>
          <a:p>
            <a:pPr>
              <a:spcAft>
                <a:spcPts val="600"/>
              </a:spcAft>
            </a:pPr>
            <a:fld id="{CBF3BE4E-0E11-4B35-9BAE-B446DE096934}" type="datetime1">
              <a:rPr lang="en-US" smtClean="0"/>
              <a:pPr>
                <a:spcAft>
                  <a:spcPts val="600"/>
                </a:spcAft>
              </a:pPr>
              <a:t>10/19/2023</a:t>
            </a:fld>
            <a:endParaRPr lang="en-US"/>
          </a:p>
        </p:txBody>
      </p:sp>
      <p:sp>
        <p:nvSpPr>
          <p:cNvPr id="5" name="Slide Number Placeholder 4">
            <a:extLst>
              <a:ext uri="{FF2B5EF4-FFF2-40B4-BE49-F238E27FC236}">
                <a16:creationId xmlns:a16="http://schemas.microsoft.com/office/drawing/2014/main" id="{58F83EDC-C0DD-A5B4-ED87-436C38418B57}"/>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6113E31D-E2AB-40D1-8B51-AFA5AFEF393A}" type="slidenum">
              <a:rPr lang="en-US"/>
              <a:pPr>
                <a:spcAft>
                  <a:spcPts val="600"/>
                </a:spcAft>
              </a:pPr>
              <a:t>4</a:t>
            </a:fld>
            <a:endParaRPr lang="en-US"/>
          </a:p>
        </p:txBody>
      </p:sp>
      <p:pic>
        <p:nvPicPr>
          <p:cNvPr id="3" name="Picture 2">
            <a:extLst>
              <a:ext uri="{FF2B5EF4-FFF2-40B4-BE49-F238E27FC236}">
                <a16:creationId xmlns:a16="http://schemas.microsoft.com/office/drawing/2014/main" id="{EC7988C4-3F7E-314B-9D1E-C76ADA25498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445973" y="6436522"/>
            <a:ext cx="2941901" cy="316696"/>
          </a:xfrm>
          <a:prstGeom prst="rect">
            <a:avLst/>
          </a:prstGeom>
        </p:spPr>
      </p:pic>
      <p:pic>
        <p:nvPicPr>
          <p:cNvPr id="6" name="그림 13">
            <a:extLst>
              <a:ext uri="{FF2B5EF4-FFF2-40B4-BE49-F238E27FC236}">
                <a16:creationId xmlns:a16="http://schemas.microsoft.com/office/drawing/2014/main" id="{EF79818B-8EB6-DC63-ECAC-88EA3D5CB94A}"/>
              </a:ext>
            </a:extLst>
          </p:cNvPr>
          <p:cNvPicPr/>
          <p:nvPr/>
        </p:nvPicPr>
        <p:blipFill>
          <a:blip r:embed="rId4">
            <a:extLst>
              <a:ext uri="{28A0092B-C50C-407E-A947-70E740481C1C}">
                <a14:useLocalDpi xmlns:a14="http://schemas.microsoft.com/office/drawing/2010/main" val="0"/>
              </a:ext>
            </a:extLst>
          </a:blip>
          <a:stretch>
            <a:fillRect/>
          </a:stretch>
        </p:blipFill>
        <p:spPr>
          <a:xfrm>
            <a:off x="436862" y="393191"/>
            <a:ext cx="831850" cy="365760"/>
          </a:xfrm>
          <a:prstGeom prst="rect">
            <a:avLst/>
          </a:prstGeom>
        </p:spPr>
      </p:pic>
    </p:spTree>
    <p:extLst>
      <p:ext uri="{BB962C8B-B14F-4D97-AF65-F5344CB8AC3E}">
        <p14:creationId xmlns:p14="http://schemas.microsoft.com/office/powerpoint/2010/main" val="1365161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3B2905B-929B-3A20-C390-249413A9BCE9}"/>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76E2D63-0F08-DB5E-AAC5-D75CF5B654EC}"/>
              </a:ext>
            </a:extLst>
          </p:cNvPr>
          <p:cNvPicPr>
            <a:picLocks noChangeAspect="1"/>
          </p:cNvPicPr>
          <p:nvPr/>
        </p:nvPicPr>
        <p:blipFill rotWithShape="1">
          <a:blip r:embed="rId2"/>
          <a:srcRect l="496"/>
          <a:stretch/>
        </p:blipFill>
        <p:spPr>
          <a:xfrm>
            <a:off x="131806" y="176310"/>
            <a:ext cx="11780108" cy="6044059"/>
          </a:xfrm>
          <a:prstGeom prst="rect">
            <a:avLst/>
          </a:prstGeom>
        </p:spPr>
      </p:pic>
    </p:spTree>
    <p:extLst>
      <p:ext uri="{BB962C8B-B14F-4D97-AF65-F5344CB8AC3E}">
        <p14:creationId xmlns:p14="http://schemas.microsoft.com/office/powerpoint/2010/main" val="4154671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AC80D-3DAD-4AFC-93D8-5259122103BF}"/>
              </a:ext>
            </a:extLst>
          </p:cNvPr>
          <p:cNvSpPr>
            <a:spLocks noGrp="1"/>
          </p:cNvSpPr>
          <p:nvPr>
            <p:ph type="title"/>
          </p:nvPr>
        </p:nvSpPr>
        <p:spPr>
          <a:xfrm>
            <a:off x="1154083" y="496825"/>
            <a:ext cx="10058400" cy="1123629"/>
          </a:xfrm>
        </p:spPr>
        <p:txBody>
          <a:bodyPr>
            <a:normAutofit/>
          </a:bodyPr>
          <a:lstStyle/>
          <a:p>
            <a:r>
              <a:rPr lang="en-US" sz="3600" b="1" dirty="0">
                <a:ea typeface="Calibri"/>
                <a:cs typeface="Calibri"/>
              </a:rPr>
              <a:t>All overdose deaths are increasing – driven by opioids</a:t>
            </a:r>
            <a:endParaRPr lang="en-US" sz="3600" b="1" dirty="0"/>
          </a:p>
        </p:txBody>
      </p:sp>
      <p:pic>
        <p:nvPicPr>
          <p:cNvPr id="4" name="Picture 3">
            <a:extLst>
              <a:ext uri="{FF2B5EF4-FFF2-40B4-BE49-F238E27FC236}">
                <a16:creationId xmlns:a16="http://schemas.microsoft.com/office/drawing/2014/main" id="{C042C939-55F5-4A7B-B402-8EEF06F0C88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379298" y="6541304"/>
            <a:ext cx="2941901" cy="316696"/>
          </a:xfrm>
          <a:prstGeom prst="rect">
            <a:avLst/>
          </a:prstGeom>
        </p:spPr>
      </p:pic>
      <p:pic>
        <p:nvPicPr>
          <p:cNvPr id="5" name="그림 13">
            <a:extLst>
              <a:ext uri="{FF2B5EF4-FFF2-40B4-BE49-F238E27FC236}">
                <a16:creationId xmlns:a16="http://schemas.microsoft.com/office/drawing/2014/main" id="{692C5CD2-B36A-475B-9938-472C7CFE4CFF}"/>
              </a:ext>
            </a:extLst>
          </p:cNvPr>
          <p:cNvPicPr/>
          <p:nvPr/>
        </p:nvPicPr>
        <p:blipFill>
          <a:blip r:embed="rId4">
            <a:extLst>
              <a:ext uri="{28A0092B-C50C-407E-A947-70E740481C1C}">
                <a14:useLocalDpi xmlns:a14="http://schemas.microsoft.com/office/drawing/2010/main" val="0"/>
              </a:ext>
            </a:extLst>
          </a:blip>
          <a:stretch>
            <a:fillRect/>
          </a:stretch>
        </p:blipFill>
        <p:spPr>
          <a:xfrm>
            <a:off x="126120" y="103723"/>
            <a:ext cx="831850" cy="365760"/>
          </a:xfrm>
          <a:prstGeom prst="rect">
            <a:avLst/>
          </a:prstGeom>
        </p:spPr>
      </p:pic>
      <p:sp>
        <p:nvSpPr>
          <p:cNvPr id="6" name="Date Placeholder 5">
            <a:extLst>
              <a:ext uri="{FF2B5EF4-FFF2-40B4-BE49-F238E27FC236}">
                <a16:creationId xmlns:a16="http://schemas.microsoft.com/office/drawing/2014/main" id="{53E1F8E8-E571-4B8D-A465-06A1D679212C}"/>
              </a:ext>
            </a:extLst>
          </p:cNvPr>
          <p:cNvSpPr>
            <a:spLocks noGrp="1"/>
          </p:cNvSpPr>
          <p:nvPr>
            <p:ph type="dt" sz="half" idx="10"/>
          </p:nvPr>
        </p:nvSpPr>
        <p:spPr/>
        <p:txBody>
          <a:bodyPr/>
          <a:lstStyle/>
          <a:p>
            <a:fld id="{2CD05631-9B1D-4EC7-9BA8-3B75387EE87F}" type="datetime1">
              <a:rPr lang="en-US" smtClean="0"/>
              <a:t>10/19/2023</a:t>
            </a:fld>
            <a:endParaRPr lang="en-US" dirty="0"/>
          </a:p>
        </p:txBody>
      </p:sp>
      <p:sp>
        <p:nvSpPr>
          <p:cNvPr id="7" name="Slide Number Placeholder 6">
            <a:extLst>
              <a:ext uri="{FF2B5EF4-FFF2-40B4-BE49-F238E27FC236}">
                <a16:creationId xmlns:a16="http://schemas.microsoft.com/office/drawing/2014/main" id="{F31024B1-4166-499A-B251-7C0336B69D53}"/>
              </a:ext>
            </a:extLst>
          </p:cNvPr>
          <p:cNvSpPr>
            <a:spLocks noGrp="1"/>
          </p:cNvSpPr>
          <p:nvPr>
            <p:ph type="sldNum" sz="quarter" idx="12"/>
          </p:nvPr>
        </p:nvSpPr>
        <p:spPr/>
        <p:txBody>
          <a:bodyPr/>
          <a:lstStyle/>
          <a:p>
            <a:fld id="{6113E31D-E2AB-40D1-8B51-AFA5AFEF393A}" type="slidenum">
              <a:rPr lang="en-US" smtClean="0"/>
              <a:t>6</a:t>
            </a:fld>
            <a:endParaRPr lang="en-US" dirty="0"/>
          </a:p>
        </p:txBody>
      </p:sp>
      <p:pic>
        <p:nvPicPr>
          <p:cNvPr id="8" name="Picture 4">
            <a:extLst>
              <a:ext uri="{FF2B5EF4-FFF2-40B4-BE49-F238E27FC236}">
                <a16:creationId xmlns:a16="http://schemas.microsoft.com/office/drawing/2014/main" id="{8B53DDF7-C41B-A044-8F92-7B3C5940ABC9}"/>
              </a:ext>
            </a:extLst>
          </p:cNvPr>
          <p:cNvPicPr>
            <a:picLocks noGrp="1" noChangeAspect="1"/>
          </p:cNvPicPr>
          <p:nvPr>
            <p:ph idx="1"/>
          </p:nvPr>
        </p:nvPicPr>
        <p:blipFill rotWithShape="1">
          <a:blip r:embed="rId5"/>
          <a:srcRect l="41163" t="52797" r="78" b="2729"/>
          <a:stretch/>
        </p:blipFill>
        <p:spPr>
          <a:xfrm>
            <a:off x="6096000" y="1968534"/>
            <a:ext cx="5788519" cy="3742634"/>
          </a:xfrm>
          <a:prstGeom prst="rect">
            <a:avLst/>
          </a:prstGeom>
        </p:spPr>
      </p:pic>
      <p:sp>
        <p:nvSpPr>
          <p:cNvPr id="10" name="Content Placeholder 2">
            <a:extLst>
              <a:ext uri="{FF2B5EF4-FFF2-40B4-BE49-F238E27FC236}">
                <a16:creationId xmlns:a16="http://schemas.microsoft.com/office/drawing/2014/main" id="{48774850-502C-8A1B-F758-AA8F6DEF3005}"/>
              </a:ext>
            </a:extLst>
          </p:cNvPr>
          <p:cNvSpPr txBox="1">
            <a:spLocks/>
          </p:cNvSpPr>
          <p:nvPr/>
        </p:nvSpPr>
        <p:spPr>
          <a:xfrm>
            <a:off x="521054" y="1869621"/>
            <a:ext cx="5329194" cy="3887183"/>
          </a:xfrm>
          <a:prstGeom prst="rect">
            <a:avLst/>
          </a:prstGeom>
        </p:spPr>
        <p:style>
          <a:lnRef idx="2">
            <a:schemeClr val="accent2"/>
          </a:lnRef>
          <a:fillRef idx="1">
            <a:schemeClr val="lt1"/>
          </a:fillRef>
          <a:effectRef idx="0">
            <a:schemeClr val="accent2"/>
          </a:effectRef>
          <a:fontRef idx="minor">
            <a:schemeClr val="dk1"/>
          </a:fontRef>
        </p:style>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chemeClr val="tx1"/>
              </a:buClr>
              <a:buFont typeface="Wingdings" panose="05000000000000000000" pitchFamily="2" charset="2"/>
              <a:buChar char="q"/>
            </a:pPr>
            <a:r>
              <a:rPr lang="en-US" dirty="0">
                <a:cs typeface="Calibri"/>
              </a:rPr>
              <a:t> </a:t>
            </a:r>
            <a:r>
              <a:rPr lang="en-US" sz="2400" dirty="0">
                <a:cs typeface="Calibri"/>
              </a:rPr>
              <a:t>Overdose deaths are increasing each   year.</a:t>
            </a:r>
            <a:endParaRPr lang="en-US" sz="2400" dirty="0"/>
          </a:p>
          <a:p>
            <a:pPr>
              <a:buClr>
                <a:schemeClr val="tx1"/>
              </a:buClr>
              <a:buFont typeface="Wingdings" panose="05000000000000000000" pitchFamily="2" charset="2"/>
              <a:buChar char="q"/>
            </a:pPr>
            <a:r>
              <a:rPr lang="en-US" sz="2400" dirty="0">
                <a:cs typeface="Calibri"/>
              </a:rPr>
              <a:t> Opioid deaths are increasing as a  proportion of overall overdoses. </a:t>
            </a:r>
          </a:p>
          <a:p>
            <a:pPr>
              <a:buClr>
                <a:schemeClr val="tx1"/>
              </a:buClr>
              <a:buFont typeface="Wingdings" panose="05000000000000000000" pitchFamily="2" charset="2"/>
              <a:buChar char="q"/>
            </a:pPr>
            <a:r>
              <a:rPr lang="en-US" sz="2400" dirty="0">
                <a:cs typeface="Calibri"/>
              </a:rPr>
              <a:t> Polydrug overdoses that include opioids and stimulants are the fastest growing segment.</a:t>
            </a:r>
          </a:p>
        </p:txBody>
      </p:sp>
    </p:spTree>
    <p:extLst>
      <p:ext uri="{BB962C8B-B14F-4D97-AF65-F5344CB8AC3E}">
        <p14:creationId xmlns:p14="http://schemas.microsoft.com/office/powerpoint/2010/main" val="3282078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42C939-55F5-4A7B-B402-8EEF06F0C88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379298" y="6541304"/>
            <a:ext cx="2941901" cy="316696"/>
          </a:xfrm>
          <a:prstGeom prst="rect">
            <a:avLst/>
          </a:prstGeom>
        </p:spPr>
      </p:pic>
      <p:pic>
        <p:nvPicPr>
          <p:cNvPr id="5" name="그림 13">
            <a:extLst>
              <a:ext uri="{FF2B5EF4-FFF2-40B4-BE49-F238E27FC236}">
                <a16:creationId xmlns:a16="http://schemas.microsoft.com/office/drawing/2014/main" id="{692C5CD2-B36A-475B-9938-472C7CFE4CFF}"/>
              </a:ext>
            </a:extLst>
          </p:cNvPr>
          <p:cNvPicPr/>
          <p:nvPr/>
        </p:nvPicPr>
        <p:blipFill>
          <a:blip r:embed="rId4">
            <a:extLst>
              <a:ext uri="{28A0092B-C50C-407E-A947-70E740481C1C}">
                <a14:useLocalDpi xmlns:a14="http://schemas.microsoft.com/office/drawing/2010/main" val="0"/>
              </a:ext>
            </a:extLst>
          </a:blip>
          <a:stretch>
            <a:fillRect/>
          </a:stretch>
        </p:blipFill>
        <p:spPr>
          <a:xfrm>
            <a:off x="126120" y="103723"/>
            <a:ext cx="831850" cy="365760"/>
          </a:xfrm>
          <a:prstGeom prst="rect">
            <a:avLst/>
          </a:prstGeom>
        </p:spPr>
      </p:pic>
      <p:sp>
        <p:nvSpPr>
          <p:cNvPr id="6" name="Date Placeholder 5">
            <a:extLst>
              <a:ext uri="{FF2B5EF4-FFF2-40B4-BE49-F238E27FC236}">
                <a16:creationId xmlns:a16="http://schemas.microsoft.com/office/drawing/2014/main" id="{53E1F8E8-E571-4B8D-A465-06A1D679212C}"/>
              </a:ext>
            </a:extLst>
          </p:cNvPr>
          <p:cNvSpPr>
            <a:spLocks noGrp="1"/>
          </p:cNvSpPr>
          <p:nvPr>
            <p:ph type="dt" sz="half" idx="10"/>
          </p:nvPr>
        </p:nvSpPr>
        <p:spPr/>
        <p:txBody>
          <a:bodyPr/>
          <a:lstStyle/>
          <a:p>
            <a:fld id="{2CD05631-9B1D-4EC7-9BA8-3B75387EE87F}" type="datetime1">
              <a:rPr lang="en-US" smtClean="0"/>
              <a:t>10/19/2023</a:t>
            </a:fld>
            <a:endParaRPr lang="en-US" dirty="0"/>
          </a:p>
        </p:txBody>
      </p:sp>
      <p:sp>
        <p:nvSpPr>
          <p:cNvPr id="7" name="Slide Number Placeholder 6">
            <a:extLst>
              <a:ext uri="{FF2B5EF4-FFF2-40B4-BE49-F238E27FC236}">
                <a16:creationId xmlns:a16="http://schemas.microsoft.com/office/drawing/2014/main" id="{F31024B1-4166-499A-B251-7C0336B69D53}"/>
              </a:ext>
            </a:extLst>
          </p:cNvPr>
          <p:cNvSpPr>
            <a:spLocks noGrp="1"/>
          </p:cNvSpPr>
          <p:nvPr>
            <p:ph type="sldNum" sz="quarter" idx="12"/>
          </p:nvPr>
        </p:nvSpPr>
        <p:spPr/>
        <p:txBody>
          <a:bodyPr/>
          <a:lstStyle/>
          <a:p>
            <a:fld id="{6113E31D-E2AB-40D1-8B51-AFA5AFEF393A}" type="slidenum">
              <a:rPr lang="en-US" smtClean="0"/>
              <a:t>7</a:t>
            </a:fld>
            <a:endParaRPr lang="en-US" dirty="0"/>
          </a:p>
        </p:txBody>
      </p:sp>
      <p:graphicFrame>
        <p:nvGraphicFramePr>
          <p:cNvPr id="11" name="Chart 10">
            <a:extLst>
              <a:ext uri="{FF2B5EF4-FFF2-40B4-BE49-F238E27FC236}">
                <a16:creationId xmlns:a16="http://schemas.microsoft.com/office/drawing/2014/main" id="{E8608218-A0B7-8EA2-69AE-F730B492E618}"/>
              </a:ext>
            </a:extLst>
          </p:cNvPr>
          <p:cNvGraphicFramePr>
            <a:graphicFrameLocks/>
          </p:cNvGraphicFramePr>
          <p:nvPr>
            <p:extLst>
              <p:ext uri="{D42A27DB-BD31-4B8C-83A1-F6EECF244321}">
                <p14:modId xmlns:p14="http://schemas.microsoft.com/office/powerpoint/2010/main" val="3365231221"/>
              </p:ext>
            </p:extLst>
          </p:nvPr>
        </p:nvGraphicFramePr>
        <p:xfrm>
          <a:off x="1191110" y="1886074"/>
          <a:ext cx="9964570" cy="3976383"/>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27887A50-AC72-61B8-E362-D12D22AF959F}"/>
              </a:ext>
            </a:extLst>
          </p:cNvPr>
          <p:cNvSpPr txBox="1"/>
          <p:nvPr/>
        </p:nvSpPr>
        <p:spPr>
          <a:xfrm>
            <a:off x="1694577" y="5869398"/>
            <a:ext cx="9784566" cy="307777"/>
          </a:xfrm>
          <a:prstGeom prst="rect">
            <a:avLst/>
          </a:prstGeom>
          <a:noFill/>
        </p:spPr>
        <p:txBody>
          <a:bodyPr wrap="square" lIns="91440" tIns="45720" rIns="91440" bIns="45720" rtlCol="0" anchor="t">
            <a:spAutoFit/>
          </a:bodyPr>
          <a:lstStyle/>
          <a:p>
            <a:r>
              <a:rPr lang="en-US" sz="1400" dirty="0"/>
              <a:t>Notes: (1) Deaths of Alameda County residents, no matter where they occurred.  (2) An overdose is a fatal poisoning.</a:t>
            </a:r>
            <a:endParaRPr lang="en-US" dirty="0"/>
          </a:p>
        </p:txBody>
      </p:sp>
      <p:sp>
        <p:nvSpPr>
          <p:cNvPr id="13" name="Title 12">
            <a:extLst>
              <a:ext uri="{FF2B5EF4-FFF2-40B4-BE49-F238E27FC236}">
                <a16:creationId xmlns:a16="http://schemas.microsoft.com/office/drawing/2014/main" id="{F12E020D-1B69-7430-4FD4-2A291A9AE593}"/>
              </a:ext>
            </a:extLst>
          </p:cNvPr>
          <p:cNvSpPr txBox="1">
            <a:spLocks noGrp="1"/>
          </p:cNvSpPr>
          <p:nvPr>
            <p:ph type="title"/>
          </p:nvPr>
        </p:nvSpPr>
        <p:spPr>
          <a:xfrm>
            <a:off x="1066800" y="847936"/>
            <a:ext cx="10058400" cy="5673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cs typeface="Calibri"/>
              </a:rPr>
              <a:t>Rapid increase in overdose deaths starting in 2017</a:t>
            </a:r>
          </a:p>
        </p:txBody>
      </p:sp>
    </p:spTree>
    <p:extLst>
      <p:ext uri="{BB962C8B-B14F-4D97-AF65-F5344CB8AC3E}">
        <p14:creationId xmlns:p14="http://schemas.microsoft.com/office/powerpoint/2010/main" val="2392348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AC80D-3DAD-4AFC-93D8-5259122103BF}"/>
              </a:ext>
            </a:extLst>
          </p:cNvPr>
          <p:cNvSpPr>
            <a:spLocks noGrp="1"/>
          </p:cNvSpPr>
          <p:nvPr>
            <p:ph type="title"/>
          </p:nvPr>
        </p:nvSpPr>
        <p:spPr>
          <a:xfrm>
            <a:off x="1154083" y="103724"/>
            <a:ext cx="10058400" cy="1993524"/>
          </a:xfrm>
        </p:spPr>
        <p:txBody>
          <a:bodyPr>
            <a:normAutofit/>
          </a:bodyPr>
          <a:lstStyle/>
          <a:p>
            <a:pPr algn="ctr"/>
            <a:r>
              <a:rPr lang="en-US" sz="4000" b="1" dirty="0">
                <a:cs typeface="Calibri"/>
              </a:rPr>
              <a:t>Opioid Poisoning deaths higher among Men</a:t>
            </a:r>
            <a:br>
              <a:rPr lang="en-US" dirty="0"/>
            </a:br>
            <a:endParaRPr lang="en-US" dirty="0"/>
          </a:p>
        </p:txBody>
      </p:sp>
      <p:pic>
        <p:nvPicPr>
          <p:cNvPr id="4" name="Picture 3">
            <a:extLst>
              <a:ext uri="{FF2B5EF4-FFF2-40B4-BE49-F238E27FC236}">
                <a16:creationId xmlns:a16="http://schemas.microsoft.com/office/drawing/2014/main" id="{C042C939-55F5-4A7B-B402-8EEF06F0C88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379298" y="6541304"/>
            <a:ext cx="2941901" cy="316696"/>
          </a:xfrm>
          <a:prstGeom prst="rect">
            <a:avLst/>
          </a:prstGeom>
        </p:spPr>
      </p:pic>
      <p:pic>
        <p:nvPicPr>
          <p:cNvPr id="5" name="그림 13">
            <a:extLst>
              <a:ext uri="{FF2B5EF4-FFF2-40B4-BE49-F238E27FC236}">
                <a16:creationId xmlns:a16="http://schemas.microsoft.com/office/drawing/2014/main" id="{692C5CD2-B36A-475B-9938-472C7CFE4CFF}"/>
              </a:ext>
            </a:extLst>
          </p:cNvPr>
          <p:cNvPicPr/>
          <p:nvPr/>
        </p:nvPicPr>
        <p:blipFill>
          <a:blip r:embed="rId4">
            <a:extLst>
              <a:ext uri="{28A0092B-C50C-407E-A947-70E740481C1C}">
                <a14:useLocalDpi xmlns:a14="http://schemas.microsoft.com/office/drawing/2010/main" val="0"/>
              </a:ext>
            </a:extLst>
          </a:blip>
          <a:stretch>
            <a:fillRect/>
          </a:stretch>
        </p:blipFill>
        <p:spPr>
          <a:xfrm>
            <a:off x="126120" y="103723"/>
            <a:ext cx="831850" cy="365760"/>
          </a:xfrm>
          <a:prstGeom prst="rect">
            <a:avLst/>
          </a:prstGeom>
        </p:spPr>
      </p:pic>
      <p:sp>
        <p:nvSpPr>
          <p:cNvPr id="6" name="Date Placeholder 5">
            <a:extLst>
              <a:ext uri="{FF2B5EF4-FFF2-40B4-BE49-F238E27FC236}">
                <a16:creationId xmlns:a16="http://schemas.microsoft.com/office/drawing/2014/main" id="{53E1F8E8-E571-4B8D-A465-06A1D679212C}"/>
              </a:ext>
            </a:extLst>
          </p:cNvPr>
          <p:cNvSpPr>
            <a:spLocks noGrp="1"/>
          </p:cNvSpPr>
          <p:nvPr>
            <p:ph type="dt" sz="half" idx="10"/>
          </p:nvPr>
        </p:nvSpPr>
        <p:spPr/>
        <p:txBody>
          <a:bodyPr/>
          <a:lstStyle/>
          <a:p>
            <a:fld id="{2CD05631-9B1D-4EC7-9BA8-3B75387EE87F}" type="datetime1">
              <a:rPr lang="en-US" smtClean="0"/>
              <a:t>10/19/2023</a:t>
            </a:fld>
            <a:endParaRPr lang="en-US" dirty="0"/>
          </a:p>
        </p:txBody>
      </p:sp>
      <p:sp>
        <p:nvSpPr>
          <p:cNvPr id="7" name="Slide Number Placeholder 6">
            <a:extLst>
              <a:ext uri="{FF2B5EF4-FFF2-40B4-BE49-F238E27FC236}">
                <a16:creationId xmlns:a16="http://schemas.microsoft.com/office/drawing/2014/main" id="{F31024B1-4166-499A-B251-7C0336B69D53}"/>
              </a:ext>
            </a:extLst>
          </p:cNvPr>
          <p:cNvSpPr>
            <a:spLocks noGrp="1"/>
          </p:cNvSpPr>
          <p:nvPr>
            <p:ph type="sldNum" sz="quarter" idx="12"/>
          </p:nvPr>
        </p:nvSpPr>
        <p:spPr/>
        <p:txBody>
          <a:bodyPr/>
          <a:lstStyle/>
          <a:p>
            <a:fld id="{6113E31D-E2AB-40D1-8B51-AFA5AFEF393A}" type="slidenum">
              <a:rPr lang="en-US" smtClean="0"/>
              <a:t>8</a:t>
            </a:fld>
            <a:endParaRPr lang="en-US" dirty="0"/>
          </a:p>
        </p:txBody>
      </p:sp>
      <p:graphicFrame>
        <p:nvGraphicFramePr>
          <p:cNvPr id="9" name="Chart 8">
            <a:extLst>
              <a:ext uri="{FF2B5EF4-FFF2-40B4-BE49-F238E27FC236}">
                <a16:creationId xmlns:a16="http://schemas.microsoft.com/office/drawing/2014/main" id="{52B7A840-63A2-CB6D-5632-8859AD3E0B20}"/>
              </a:ext>
            </a:extLst>
          </p:cNvPr>
          <p:cNvGraphicFramePr>
            <a:graphicFrameLocks/>
          </p:cNvGraphicFramePr>
          <p:nvPr>
            <p:extLst>
              <p:ext uri="{D42A27DB-BD31-4B8C-83A1-F6EECF244321}">
                <p14:modId xmlns:p14="http://schemas.microsoft.com/office/powerpoint/2010/main" val="1855947667"/>
              </p:ext>
            </p:extLst>
          </p:nvPr>
        </p:nvGraphicFramePr>
        <p:xfrm>
          <a:off x="1418761" y="1929468"/>
          <a:ext cx="9989835" cy="43371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04280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42C939-55F5-4A7B-B402-8EEF06F0C88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379298" y="6541304"/>
            <a:ext cx="2941901" cy="316696"/>
          </a:xfrm>
          <a:prstGeom prst="rect">
            <a:avLst/>
          </a:prstGeom>
        </p:spPr>
      </p:pic>
      <p:pic>
        <p:nvPicPr>
          <p:cNvPr id="5" name="그림 13">
            <a:extLst>
              <a:ext uri="{FF2B5EF4-FFF2-40B4-BE49-F238E27FC236}">
                <a16:creationId xmlns:a16="http://schemas.microsoft.com/office/drawing/2014/main" id="{692C5CD2-B36A-475B-9938-472C7CFE4CFF}"/>
              </a:ext>
            </a:extLst>
          </p:cNvPr>
          <p:cNvPicPr/>
          <p:nvPr/>
        </p:nvPicPr>
        <p:blipFill>
          <a:blip r:embed="rId4">
            <a:extLst>
              <a:ext uri="{28A0092B-C50C-407E-A947-70E740481C1C}">
                <a14:useLocalDpi xmlns:a14="http://schemas.microsoft.com/office/drawing/2010/main" val="0"/>
              </a:ext>
            </a:extLst>
          </a:blip>
          <a:stretch>
            <a:fillRect/>
          </a:stretch>
        </p:blipFill>
        <p:spPr>
          <a:xfrm>
            <a:off x="126120" y="103723"/>
            <a:ext cx="831850" cy="365760"/>
          </a:xfrm>
          <a:prstGeom prst="rect">
            <a:avLst/>
          </a:prstGeom>
        </p:spPr>
      </p:pic>
      <p:sp>
        <p:nvSpPr>
          <p:cNvPr id="6" name="Date Placeholder 5">
            <a:extLst>
              <a:ext uri="{FF2B5EF4-FFF2-40B4-BE49-F238E27FC236}">
                <a16:creationId xmlns:a16="http://schemas.microsoft.com/office/drawing/2014/main" id="{53E1F8E8-E571-4B8D-A465-06A1D679212C}"/>
              </a:ext>
            </a:extLst>
          </p:cNvPr>
          <p:cNvSpPr>
            <a:spLocks noGrp="1"/>
          </p:cNvSpPr>
          <p:nvPr>
            <p:ph type="dt" sz="half" idx="10"/>
          </p:nvPr>
        </p:nvSpPr>
        <p:spPr/>
        <p:txBody>
          <a:bodyPr/>
          <a:lstStyle/>
          <a:p>
            <a:fld id="{2CD05631-9B1D-4EC7-9BA8-3B75387EE87F}" type="datetime1">
              <a:rPr lang="en-US" smtClean="0"/>
              <a:t>10/19/2023</a:t>
            </a:fld>
            <a:endParaRPr lang="en-US" dirty="0"/>
          </a:p>
        </p:txBody>
      </p:sp>
      <p:sp>
        <p:nvSpPr>
          <p:cNvPr id="7" name="Slide Number Placeholder 6">
            <a:extLst>
              <a:ext uri="{FF2B5EF4-FFF2-40B4-BE49-F238E27FC236}">
                <a16:creationId xmlns:a16="http://schemas.microsoft.com/office/drawing/2014/main" id="{F31024B1-4166-499A-B251-7C0336B69D53}"/>
              </a:ext>
            </a:extLst>
          </p:cNvPr>
          <p:cNvSpPr>
            <a:spLocks noGrp="1"/>
          </p:cNvSpPr>
          <p:nvPr>
            <p:ph type="sldNum" sz="quarter" idx="12"/>
          </p:nvPr>
        </p:nvSpPr>
        <p:spPr/>
        <p:txBody>
          <a:bodyPr/>
          <a:lstStyle/>
          <a:p>
            <a:fld id="{6113E31D-E2AB-40D1-8B51-AFA5AFEF393A}" type="slidenum">
              <a:rPr lang="en-US" smtClean="0"/>
              <a:t>9</a:t>
            </a:fld>
            <a:endParaRPr lang="en-US" dirty="0"/>
          </a:p>
        </p:txBody>
      </p:sp>
      <p:graphicFrame>
        <p:nvGraphicFramePr>
          <p:cNvPr id="9" name="Chart 8">
            <a:extLst>
              <a:ext uri="{FF2B5EF4-FFF2-40B4-BE49-F238E27FC236}">
                <a16:creationId xmlns:a16="http://schemas.microsoft.com/office/drawing/2014/main" id="{6A16B156-6B9C-0D6D-8E64-B16053583C42}"/>
              </a:ext>
            </a:extLst>
          </p:cNvPr>
          <p:cNvGraphicFramePr>
            <a:graphicFrameLocks/>
          </p:cNvGraphicFramePr>
          <p:nvPr>
            <p:extLst>
              <p:ext uri="{D42A27DB-BD31-4B8C-83A1-F6EECF244321}">
                <p14:modId xmlns:p14="http://schemas.microsoft.com/office/powerpoint/2010/main" val="2969568401"/>
              </p:ext>
            </p:extLst>
          </p:nvPr>
        </p:nvGraphicFramePr>
        <p:xfrm>
          <a:off x="957970" y="1845578"/>
          <a:ext cx="10123887" cy="4420998"/>
        </p:xfrm>
        <a:graphic>
          <a:graphicData uri="http://schemas.openxmlformats.org/drawingml/2006/chart">
            <c:chart xmlns:c="http://schemas.openxmlformats.org/drawingml/2006/chart" xmlns:r="http://schemas.openxmlformats.org/officeDocument/2006/relationships" r:id="rId5"/>
          </a:graphicData>
        </a:graphic>
      </p:graphicFrame>
      <p:sp>
        <p:nvSpPr>
          <p:cNvPr id="10" name="Title 9">
            <a:extLst>
              <a:ext uri="{FF2B5EF4-FFF2-40B4-BE49-F238E27FC236}">
                <a16:creationId xmlns:a16="http://schemas.microsoft.com/office/drawing/2014/main" id="{5226D551-28C1-BF26-6E8E-BC650842185E}"/>
              </a:ext>
            </a:extLst>
          </p:cNvPr>
          <p:cNvSpPr txBox="1">
            <a:spLocks noGrp="1"/>
          </p:cNvSpPr>
          <p:nvPr>
            <p:ph type="title"/>
          </p:nvPr>
        </p:nvSpPr>
        <p:spPr>
          <a:xfrm>
            <a:off x="1023457" y="740343"/>
            <a:ext cx="10058400" cy="5673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cs typeface="Calibri"/>
              </a:rPr>
              <a:t>Opioid Poisoning deaths affect adults of all ages</a:t>
            </a:r>
          </a:p>
        </p:txBody>
      </p:sp>
    </p:spTree>
    <p:extLst>
      <p:ext uri="{BB962C8B-B14F-4D97-AF65-F5344CB8AC3E}">
        <p14:creationId xmlns:p14="http://schemas.microsoft.com/office/powerpoint/2010/main" val="215285577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lameda County HCSA">
    <a:dk1>
      <a:srgbClr val="333333"/>
    </a:dk1>
    <a:lt1>
      <a:sysClr val="window" lastClr="FFFFFF"/>
    </a:lt1>
    <a:dk2>
      <a:srgbClr val="5A86B3"/>
    </a:dk2>
    <a:lt2>
      <a:srgbClr val="E5EAF0"/>
    </a:lt2>
    <a:accent1>
      <a:srgbClr val="5A86B3"/>
    </a:accent1>
    <a:accent2>
      <a:srgbClr val="FFBB00"/>
    </a:accent2>
    <a:accent3>
      <a:srgbClr val="666666"/>
    </a:accent3>
    <a:accent4>
      <a:srgbClr val="3D6A8E"/>
    </a:accent4>
    <a:accent5>
      <a:srgbClr val="D92116"/>
    </a:accent5>
    <a:accent6>
      <a:srgbClr val="2782DD"/>
    </a:accent6>
    <a:hlink>
      <a:srgbClr val="2782DD"/>
    </a:hlink>
    <a:folHlink>
      <a:srgbClr val="2782D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Alameda County HCSA">
    <a:dk1>
      <a:srgbClr val="333333"/>
    </a:dk1>
    <a:lt1>
      <a:sysClr val="window" lastClr="FFFFFF"/>
    </a:lt1>
    <a:dk2>
      <a:srgbClr val="5A86B3"/>
    </a:dk2>
    <a:lt2>
      <a:srgbClr val="E5EAF0"/>
    </a:lt2>
    <a:accent1>
      <a:srgbClr val="5A86B3"/>
    </a:accent1>
    <a:accent2>
      <a:srgbClr val="FFBB00"/>
    </a:accent2>
    <a:accent3>
      <a:srgbClr val="666666"/>
    </a:accent3>
    <a:accent4>
      <a:srgbClr val="3D6A8E"/>
    </a:accent4>
    <a:accent5>
      <a:srgbClr val="D92116"/>
    </a:accent5>
    <a:accent6>
      <a:srgbClr val="2782DD"/>
    </a:accent6>
    <a:hlink>
      <a:srgbClr val="2782DD"/>
    </a:hlink>
    <a:folHlink>
      <a:srgbClr val="2782D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Alameda County HCSA">
    <a:dk1>
      <a:srgbClr val="333333"/>
    </a:dk1>
    <a:lt1>
      <a:sysClr val="window" lastClr="FFFFFF"/>
    </a:lt1>
    <a:dk2>
      <a:srgbClr val="5A86B3"/>
    </a:dk2>
    <a:lt2>
      <a:srgbClr val="E5EAF0"/>
    </a:lt2>
    <a:accent1>
      <a:srgbClr val="5A86B3"/>
    </a:accent1>
    <a:accent2>
      <a:srgbClr val="FFBB00"/>
    </a:accent2>
    <a:accent3>
      <a:srgbClr val="666666"/>
    </a:accent3>
    <a:accent4>
      <a:srgbClr val="3D6A8E"/>
    </a:accent4>
    <a:accent5>
      <a:srgbClr val="D92116"/>
    </a:accent5>
    <a:accent6>
      <a:srgbClr val="2782DD"/>
    </a:accent6>
    <a:hlink>
      <a:srgbClr val="2782DD"/>
    </a:hlink>
    <a:folHlink>
      <a:srgbClr val="2782D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Alameda County HCSA">
    <a:dk1>
      <a:srgbClr val="333333"/>
    </a:dk1>
    <a:lt1>
      <a:sysClr val="window" lastClr="FFFFFF"/>
    </a:lt1>
    <a:dk2>
      <a:srgbClr val="5A86B3"/>
    </a:dk2>
    <a:lt2>
      <a:srgbClr val="E5EAF0"/>
    </a:lt2>
    <a:accent1>
      <a:srgbClr val="5A86B3"/>
    </a:accent1>
    <a:accent2>
      <a:srgbClr val="FFBB00"/>
    </a:accent2>
    <a:accent3>
      <a:srgbClr val="666666"/>
    </a:accent3>
    <a:accent4>
      <a:srgbClr val="3D6A8E"/>
    </a:accent4>
    <a:accent5>
      <a:srgbClr val="D92116"/>
    </a:accent5>
    <a:accent6>
      <a:srgbClr val="2782DD"/>
    </a:accent6>
    <a:hlink>
      <a:srgbClr val="2782DD"/>
    </a:hlink>
    <a:folHlink>
      <a:srgbClr val="2782D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Alameda County HCSA">
    <a:dk1>
      <a:srgbClr val="333333"/>
    </a:dk1>
    <a:lt1>
      <a:sysClr val="window" lastClr="FFFFFF"/>
    </a:lt1>
    <a:dk2>
      <a:srgbClr val="5A86B3"/>
    </a:dk2>
    <a:lt2>
      <a:srgbClr val="E5EAF0"/>
    </a:lt2>
    <a:accent1>
      <a:srgbClr val="5A86B3"/>
    </a:accent1>
    <a:accent2>
      <a:srgbClr val="FFBB00"/>
    </a:accent2>
    <a:accent3>
      <a:srgbClr val="666666"/>
    </a:accent3>
    <a:accent4>
      <a:srgbClr val="3D6A8E"/>
    </a:accent4>
    <a:accent5>
      <a:srgbClr val="D92116"/>
    </a:accent5>
    <a:accent6>
      <a:srgbClr val="2782DD"/>
    </a:accent6>
    <a:hlink>
      <a:srgbClr val="2782DD"/>
    </a:hlink>
    <a:folHlink>
      <a:srgbClr val="2782D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5845</TotalTime>
  <Words>1816</Words>
  <Application>Microsoft Office PowerPoint</Application>
  <PresentationFormat>Widescreen</PresentationFormat>
  <Paragraphs>259</Paragraphs>
  <Slides>31</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Calibri Light</vt:lpstr>
      <vt:lpstr>Gabriola</vt:lpstr>
      <vt:lpstr>Libre Franklin</vt:lpstr>
      <vt:lpstr>Source Sans Pro</vt:lpstr>
      <vt:lpstr>Tahoma</vt:lpstr>
      <vt:lpstr>Wingdings</vt:lpstr>
      <vt:lpstr>Retrospect</vt:lpstr>
      <vt:lpstr>Alameda County Behavioral Health (ACBH) Opioid Settlement- Listening Session  [September 26, 2023]</vt:lpstr>
      <vt:lpstr>Definition: Opioid </vt:lpstr>
      <vt:lpstr>Medication-assisted treatment (MAT)</vt:lpstr>
      <vt:lpstr>Current Data</vt:lpstr>
      <vt:lpstr>PowerPoint Presentation</vt:lpstr>
      <vt:lpstr>All overdose deaths are increasing – driven by opioids</vt:lpstr>
      <vt:lpstr>Rapid increase in overdose deaths starting in 2017</vt:lpstr>
      <vt:lpstr>Opioid Poisoning deaths higher among Men </vt:lpstr>
      <vt:lpstr>Opioid Poisoning deaths affect adults of all ages</vt:lpstr>
      <vt:lpstr>Overdose deaths disproportionately high among Black residents </vt:lpstr>
      <vt:lpstr>Opioid-related ER visits also disproportionately high among Black residents</vt:lpstr>
      <vt:lpstr>Opioids driving overdose deaths among PEH</vt:lpstr>
      <vt:lpstr>Conclusions from the data</vt:lpstr>
      <vt:lpstr>Overview of Approach</vt:lpstr>
      <vt:lpstr>Evidence-based interventions to reduce opioid overdose deaths</vt:lpstr>
      <vt:lpstr>PowerPoint Presentation</vt:lpstr>
      <vt:lpstr>Opioid Litigation Settlement Update</vt:lpstr>
      <vt:lpstr>Key National Settlement Terms </vt:lpstr>
      <vt:lpstr>CA Opioid Abatement Priority Areas</vt:lpstr>
      <vt:lpstr>ACBH Opioid Settlement Program Planning</vt:lpstr>
      <vt:lpstr>Goals</vt:lpstr>
      <vt:lpstr>PowerPoint Presentation</vt:lpstr>
      <vt:lpstr>Process</vt:lpstr>
      <vt:lpstr>Opioid Settlement Planning</vt:lpstr>
      <vt:lpstr> ACBH Plans for Opioid Settlement Dollars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Chand, Anuja, ACBH</dc:creator>
  <cp:lastModifiedBy>Chand, Anuja, ACBH</cp:lastModifiedBy>
  <cp:revision>244</cp:revision>
  <dcterms:created xsi:type="dcterms:W3CDTF">2023-04-19T21:28:48Z</dcterms:created>
  <dcterms:modified xsi:type="dcterms:W3CDTF">2023-10-19T22:22:03Z</dcterms:modified>
</cp:coreProperties>
</file>