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916" r:id="rId1"/>
    <p:sldMasterId id="2147483930" r:id="rId2"/>
    <p:sldMasterId id="2147483941" r:id="rId3"/>
  </p:sldMasterIdLst>
  <p:notesMasterIdLst>
    <p:notesMasterId r:id="rId11"/>
  </p:notesMasterIdLst>
  <p:sldIdLst>
    <p:sldId id="376" r:id="rId4"/>
    <p:sldId id="331" r:id="rId5"/>
    <p:sldId id="428" r:id="rId6"/>
    <p:sldId id="429" r:id="rId7"/>
    <p:sldId id="430" r:id="rId8"/>
    <p:sldId id="431" r:id="rId9"/>
    <p:sldId id="414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Corbel" panose="020B0503020204020204" pitchFamily="34" charset="0"/>
      <p:regular r:id="rId18"/>
      <p:bold r:id="rId19"/>
      <p:italic r:id="rId20"/>
      <p:boldItalic r:id="rId21"/>
    </p:embeddedFont>
    <p:embeddedFont>
      <p:font typeface="Open Sans" panose="020B0606030504020204" pitchFamily="34" charset="0"/>
      <p:regular r:id="rId22"/>
      <p:bold r:id="rId23"/>
    </p:embeddedFont>
    <p:embeddedFont>
      <p:font typeface="Open Sans Light" panose="020B0306030504020204" pitchFamily="3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96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102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0.fntdata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Angie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1087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San Francisco State University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1087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E8D62-D41F-6042-BCDF-79D228EFA1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r" defTabSz="1087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438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Angie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1087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San Francisco State University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1087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E8D62-D41F-6042-BCDF-79D228EFA1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r" defTabSz="1087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567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Angie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1087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San Francisco State University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1087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E8D62-D41F-6042-BCDF-79D228EFA1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r" defTabSz="1087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961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B646-32C4-4796-9E1B-19F227ACD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73DD43-9F8D-4C54-81D5-A14F314E67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51AA0-AB2B-4CE5-81FB-E92CE5C2C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46075-C1CC-4AD1-988D-8B3F61824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C0CA5-1C3F-404A-B91E-CB7970012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95616229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3481E-8B92-49F5-9934-E6C5DE26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23437F-050E-4ED0-9707-0298F32C68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4CF7B-1D28-4306-8AA0-9DA814234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1B490-4A2C-48EB-8C89-EB24879EA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F021D-B26D-47A4-BE7D-CB293D5EB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71040780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8E33AA-39F7-43F8-8FE5-7DC712D650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882BA9-C6BE-465F-BAEA-F564B372D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375AF-1F7A-47BA-8CAC-5D0EBF155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2BC31-D60F-4FD1-95C5-E8A024DA9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9B800-6F43-481E-B237-C9EB1294A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96562857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3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Drag / Drop / Send to Back</a:t>
            </a:r>
          </a:p>
        </p:txBody>
      </p:sp>
    </p:spTree>
    <p:extLst>
      <p:ext uri="{BB962C8B-B14F-4D97-AF65-F5344CB8AC3E}">
        <p14:creationId xmlns:p14="http://schemas.microsoft.com/office/powerpoint/2010/main" val="310553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43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159032" y="1390070"/>
            <a:ext cx="2205668" cy="2916386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050" y="35912"/>
            <a:ext cx="309263" cy="484344"/>
          </a:xfrm>
        </p:spPr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5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6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3788016" y="1589797"/>
            <a:ext cx="1567917" cy="2750118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050" y="35912"/>
            <a:ext cx="309263" cy="484344"/>
          </a:xfrm>
        </p:spPr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4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050" y="35912"/>
            <a:ext cx="309263" cy="484344"/>
          </a:xfrm>
        </p:spPr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3246870" y="1589797"/>
            <a:ext cx="2619143" cy="3648402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61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050" y="35912"/>
            <a:ext cx="309263" cy="484344"/>
          </a:xfrm>
        </p:spPr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080936" y="1417439"/>
            <a:ext cx="2969032" cy="187047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48774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050" y="35912"/>
            <a:ext cx="309263" cy="484344"/>
          </a:xfrm>
        </p:spPr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028556" y="1406129"/>
            <a:ext cx="2969032" cy="1641871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50945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89F9E-1A37-4E9E-B215-B049E4699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DFC76-D8E9-4465-B438-4BF31358E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060C7-534D-4AC9-BD0E-9327E23CD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F406-F22F-4037-A1D3-41B58324AF58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8343A-CF1F-4CBD-8271-7718F9B41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16055-254A-437E-8040-589A9E114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EA29-B614-4CFE-9E7D-75662A09E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343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050" y="35912"/>
            <a:ext cx="309263" cy="484344"/>
          </a:xfrm>
        </p:spPr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244613"/>
            <a:ext cx="9144000" cy="2219167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29354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125B-6D6B-4F14-9877-3C624A14922E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5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125B-6D6B-4F14-9877-3C624A14922E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50732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125B-6D6B-4F14-9877-3C624A14922E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86966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125B-6D6B-4F14-9877-3C624A14922E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1980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125B-6D6B-4F14-9877-3C624A14922E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4252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125B-6D6B-4F14-9877-3C624A14922E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8043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125B-6D6B-4F14-9877-3C624A14922E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C971-0DA5-43C1-B782-FE7F00907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6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125B-6D6B-4F14-9877-3C624A14922E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67926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125B-6D6B-4F14-9877-3C624A14922E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0667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382E5-A15D-4E49-A208-4436696C2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809225-479D-4F98-9F16-E707008A3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A86A4-4D1B-44EA-B70E-36BC797C0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1A850-63E2-4AB0-84B9-0335891E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61FA2-8D77-42E1-88B5-558ECF8ED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555412074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125B-6D6B-4F14-9877-3C624A14922E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79350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125B-6D6B-4F14-9877-3C624A14922E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56873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3667611" y="594550"/>
            <a:ext cx="1808778" cy="1809014"/>
          </a:xfrm>
          <a:prstGeom prst="ellipse">
            <a:avLst/>
          </a:prstGeom>
        </p:spPr>
        <p:txBody>
          <a:bodyPr/>
          <a:lstStyle/>
          <a:p>
            <a:r>
              <a:rPr lang="en-US" dirty="0"/>
              <a:t>Drag and Drop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784426" y="2553605"/>
            <a:ext cx="5575148" cy="446408"/>
          </a:xfrm>
        </p:spPr>
        <p:txBody>
          <a:bodyPr>
            <a:noAutofit/>
          </a:bodyPr>
          <a:lstStyle/>
          <a:p>
            <a:r>
              <a:rPr lang="en-US">
                <a:solidFill>
                  <a:schemeClr val="bg2"/>
                </a:solidFill>
              </a:rPr>
              <a:t>Click to edit Master title style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239336"/>
            <a:ext cx="6400800" cy="1046460"/>
          </a:xfrm>
        </p:spPr>
        <p:txBody>
          <a:bodyPr>
            <a:noAutofit/>
          </a:bodyPr>
          <a:lstStyle/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29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5849969" cy="51435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Drag / Drop / Send to Back</a:t>
            </a:r>
          </a:p>
        </p:txBody>
      </p:sp>
    </p:spTree>
    <p:extLst>
      <p:ext uri="{BB962C8B-B14F-4D97-AF65-F5344CB8AC3E}">
        <p14:creationId xmlns:p14="http://schemas.microsoft.com/office/powerpoint/2010/main" val="300268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33959" y="1547479"/>
            <a:ext cx="1493445" cy="1493639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965508" y="1547479"/>
            <a:ext cx="1493445" cy="1493639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718874" y="1547479"/>
            <a:ext cx="1493445" cy="1493639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472070" y="1547479"/>
            <a:ext cx="1493445" cy="1493639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12914"/>
            <a:ext cx="7772400" cy="425069"/>
          </a:xfrm>
        </p:spPr>
        <p:txBody>
          <a:bodyPr>
            <a:noAutofit/>
          </a:bodyPr>
          <a:lstStyle/>
          <a:p>
            <a:r>
              <a:rPr lang="en-US">
                <a:solidFill>
                  <a:schemeClr val="bg2"/>
                </a:solidFill>
              </a:rPr>
              <a:t>Click to edit Master title style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99517" y="554578"/>
            <a:ext cx="7744968" cy="314669"/>
          </a:xfrm>
          <a:prstGeom prst="rect">
            <a:avLst/>
          </a:prstGeom>
        </p:spPr>
        <p:txBody>
          <a:bodyPr vert="horz" lIns="81548" tIns="40774" rIns="81548" bIns="40774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63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699517" y="554578"/>
            <a:ext cx="7744968" cy="314669"/>
          </a:xfrm>
          <a:prstGeom prst="rect">
            <a:avLst/>
          </a:prstGeom>
        </p:spPr>
        <p:txBody>
          <a:bodyPr vert="horz" lIns="81548" tIns="40774" rIns="81548" bIns="40774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63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4653772"/>
            <a:ext cx="9144000" cy="4897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Open Sans Light"/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94754" y="537394"/>
            <a:ext cx="7744968" cy="403455"/>
          </a:xfrm>
        </p:spPr>
        <p:txBody>
          <a:bodyPr>
            <a:noAutofit/>
          </a:bodyPr>
          <a:lstStyle>
            <a:lvl1pPr>
              <a:defRPr sz="1163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050" y="35912"/>
            <a:ext cx="309263" cy="484344"/>
          </a:xfrm>
          <a:prstGeom prst="rect">
            <a:avLst/>
          </a:prstGeom>
          <a:solidFill>
            <a:schemeClr val="bg2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75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9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03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 w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12914"/>
            <a:ext cx="7772400" cy="425069"/>
          </a:xfrm>
        </p:spPr>
        <p:txBody>
          <a:bodyPr>
            <a:noAutofit/>
          </a:bodyPr>
          <a:lstStyle/>
          <a:p>
            <a:r>
              <a:rPr lang="en-US">
                <a:solidFill>
                  <a:schemeClr val="bg2"/>
                </a:solidFill>
              </a:rPr>
              <a:t>Click to edit Master title style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99517" y="554578"/>
            <a:ext cx="7744968" cy="314669"/>
          </a:xfrm>
          <a:prstGeom prst="rect">
            <a:avLst/>
          </a:prstGeom>
        </p:spPr>
        <p:txBody>
          <a:bodyPr vert="horz" lIns="81548" tIns="40774" rIns="81548" bIns="40774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63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699517" y="554578"/>
            <a:ext cx="7744968" cy="314669"/>
          </a:xfrm>
          <a:prstGeom prst="rect">
            <a:avLst/>
          </a:prstGeom>
        </p:spPr>
        <p:txBody>
          <a:bodyPr vert="horz" lIns="81548" tIns="40774" rIns="81548" bIns="40774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63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94754" y="537394"/>
            <a:ext cx="7744968" cy="403455"/>
          </a:xfrm>
        </p:spPr>
        <p:txBody>
          <a:bodyPr>
            <a:noAutofit/>
          </a:bodyPr>
          <a:lstStyle>
            <a:lvl1pPr>
              <a:defRPr sz="1163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0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 txBox="1">
            <a:spLocks/>
          </p:cNvSpPr>
          <p:nvPr userDrawn="1"/>
        </p:nvSpPr>
        <p:spPr>
          <a:xfrm>
            <a:off x="699517" y="554578"/>
            <a:ext cx="7744968" cy="314669"/>
          </a:xfrm>
          <a:prstGeom prst="rect">
            <a:avLst/>
          </a:prstGeom>
        </p:spPr>
        <p:txBody>
          <a:bodyPr vert="horz" lIns="81548" tIns="40774" rIns="81548" bIns="40774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63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699517" y="554578"/>
            <a:ext cx="7744968" cy="314669"/>
          </a:xfrm>
          <a:prstGeom prst="rect">
            <a:avLst/>
          </a:prstGeom>
        </p:spPr>
        <p:txBody>
          <a:bodyPr vert="horz" lIns="81548" tIns="40774" rIns="81548" bIns="40774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63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4653772"/>
            <a:ext cx="9144000" cy="4897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Open Sans Ligh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99401" y="990600"/>
            <a:ext cx="1833919" cy="324704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2429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159032" y="1390070"/>
            <a:ext cx="2205668" cy="2916386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050" y="191422"/>
            <a:ext cx="309263" cy="173324"/>
          </a:xfrm>
        </p:spPr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4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6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3788016" y="1589797"/>
            <a:ext cx="1567917" cy="2750118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050" y="191422"/>
            <a:ext cx="309263" cy="173324"/>
          </a:xfrm>
        </p:spPr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3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B6E5-592D-42A3-BFD8-A9EB7A3BF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8ED2E-0F21-4652-80D1-30D0546FF4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A216B-47AC-4FDA-BDF4-DC4611344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134B0F-68FC-4A8E-AF8E-A108A4645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F406-F22F-4037-A1D3-41B58324AF58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E472E-BB00-423E-946A-C20A027C1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0DCFC-B594-4EDA-9C7C-A2A7A737B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EA29-B614-4CFE-9E7D-75662A09E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5913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050" y="191422"/>
            <a:ext cx="309263" cy="173324"/>
          </a:xfrm>
        </p:spPr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3246870" y="1589797"/>
            <a:ext cx="2619143" cy="3648402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01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050" y="191422"/>
            <a:ext cx="309263" cy="173324"/>
          </a:xfrm>
        </p:spPr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080936" y="1417439"/>
            <a:ext cx="2969032" cy="187047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8882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050" y="191422"/>
            <a:ext cx="309263" cy="173324"/>
          </a:xfrm>
        </p:spPr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244613"/>
            <a:ext cx="9144000" cy="221916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8220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A2A12-9BC7-47DB-8BEA-1902CFECE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B4960-A02B-4BFA-94FD-850C5BA28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9F5D92-6665-4AC7-82AE-0255D5C2F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EF259C-565D-4A88-AFF1-AB980E22F7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F2E728-00D6-4889-B1DD-9A4A3BA4D7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E6920A-BB73-4DD3-9134-DC47AA990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123678-7DE0-4C1B-850A-C5F9D625C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62FA30-F309-402E-889C-06EB58DAB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76010774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1BC02-1BB4-4FEE-8FBC-9089110A3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9EF088-61EA-48EB-ADEB-43B081F35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F80EC6-ED09-4817-A460-574E90B70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5C5E17-4CDB-43C0-8B3B-A8E57971F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78408103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153D48-505D-407B-8B24-A882F1F6D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088AFE-9816-474F-9D94-BBFB8C495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B57F2-E680-4F20-AE21-1F35D009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8993485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B67C1-50E2-4DA9-A16D-8491456F8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813C4-8D32-4761-AD58-329D20F5B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FF8554-0AE8-4950-9346-E7CD7AFE2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150EF2-8AEB-4445-BCA4-4DB4B4F2C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F406-F22F-4037-A1D3-41B58324AF58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482597-21A9-42C9-9F1A-E06092D7E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CD769-DB4D-4811-B9C4-2B6630A4C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EA29-B614-4CFE-9E7D-75662A09E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935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7076E-87BD-47B2-A775-A886A2862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867CA6-DA6F-45C8-8302-3D409B24BC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8086F-E0AD-4E0D-B5B3-AF3C6D6C14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A5C34D-65F9-41B0-86FE-AA59B1DB1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E0854-8635-4479-AF15-F89E98FB7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BA2254-EDBD-4A21-A900-6BD68CDE9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02706203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4B4BF2-332D-4B40-9A8B-8DA53ECB3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695C1-1C04-4AF9-A6FF-82107733C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52A54-A250-479D-83E8-D1B1C97A21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41E01-118C-4F07-B3B0-91AEB2182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82638-515C-4D8E-A8C8-F8D99D515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87763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217490" tIns="108745" rIns="217490" bIns="108745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217490" tIns="108745" rIns="217490" bIns="108745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050" y="35912"/>
            <a:ext cx="309263" cy="484344"/>
          </a:xfrm>
          <a:prstGeom prst="rect">
            <a:avLst/>
          </a:prstGeom>
          <a:solidFill>
            <a:schemeClr val="bg2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75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-10823" y="5101795"/>
            <a:ext cx="9200801" cy="68036"/>
            <a:chOff x="606161" y="2106824"/>
            <a:chExt cx="6205940" cy="1241188"/>
          </a:xfrm>
        </p:grpSpPr>
        <p:sp>
          <p:nvSpPr>
            <p:cNvPr id="7" name="Rectangle 6"/>
            <p:cNvSpPr/>
            <p:nvPr userDrawn="1"/>
          </p:nvSpPr>
          <p:spPr>
            <a:xfrm>
              <a:off x="606161" y="2106824"/>
              <a:ext cx="1241188" cy="12411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latin typeface="Open Sans Light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47349" y="2106824"/>
              <a:ext cx="1241188" cy="12411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latin typeface="Open Sans Light"/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088537" y="2106824"/>
              <a:ext cx="1241188" cy="12411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latin typeface="Open Sans Light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4329725" y="2106824"/>
              <a:ext cx="1241188" cy="12411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latin typeface="Open Sans Light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5570913" y="2106824"/>
              <a:ext cx="1241188" cy="124118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latin typeface="Open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335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sldNum="0" hdr="0" ftr="0" dt="0"/>
  <p:txStyles>
    <p:titleStyle>
      <a:lvl1pPr algn="ctr" defTabSz="407792" rtl="0" eaLnBrk="1" latinLnBrk="0" hangingPunct="1">
        <a:spcBef>
          <a:spcPct val="0"/>
        </a:spcBef>
        <a:buNone/>
        <a:defRPr sz="2250" kern="1200">
          <a:solidFill>
            <a:schemeClr val="bg2"/>
          </a:solidFill>
          <a:latin typeface="Open Sans"/>
          <a:ea typeface="+mj-ea"/>
          <a:cs typeface="Open Sans"/>
        </a:defRPr>
      </a:lvl1pPr>
    </p:titleStyle>
    <p:bodyStyle>
      <a:lvl1pPr marL="0" indent="0" algn="ctr" defTabSz="407792" rtl="0" eaLnBrk="1" latinLnBrk="0" hangingPunct="1">
        <a:lnSpc>
          <a:spcPct val="130000"/>
        </a:lnSpc>
        <a:spcBef>
          <a:spcPct val="20000"/>
        </a:spcBef>
        <a:buFont typeface="Arial"/>
        <a:buNone/>
        <a:defRPr sz="900" kern="1200">
          <a:solidFill>
            <a:schemeClr val="tx2"/>
          </a:solidFill>
          <a:latin typeface="Open Sans Light"/>
          <a:ea typeface="+mn-ea"/>
          <a:cs typeface="Open Sans Light"/>
        </a:defRPr>
      </a:lvl1pPr>
      <a:lvl2pPr marL="407792" indent="0" algn="ctr" defTabSz="407792" rtl="0" eaLnBrk="1" latinLnBrk="0" hangingPunct="1">
        <a:lnSpc>
          <a:spcPct val="130000"/>
        </a:lnSpc>
        <a:spcBef>
          <a:spcPct val="20000"/>
        </a:spcBef>
        <a:buFont typeface="Arial"/>
        <a:buNone/>
        <a:defRPr sz="1163" kern="1200">
          <a:solidFill>
            <a:schemeClr val="tx2"/>
          </a:solidFill>
          <a:latin typeface="Open Sans"/>
          <a:ea typeface="+mn-ea"/>
          <a:cs typeface="Open Sans"/>
        </a:defRPr>
      </a:lvl2pPr>
      <a:lvl3pPr marL="815583" indent="0" algn="ctr" defTabSz="407792" rtl="0" eaLnBrk="1" latinLnBrk="0" hangingPunct="1">
        <a:lnSpc>
          <a:spcPct val="130000"/>
        </a:lnSpc>
        <a:spcBef>
          <a:spcPct val="20000"/>
        </a:spcBef>
        <a:buFont typeface="Arial"/>
        <a:buNone/>
        <a:defRPr sz="1163" kern="1200">
          <a:solidFill>
            <a:schemeClr val="tx2"/>
          </a:solidFill>
          <a:latin typeface="Open Sans"/>
          <a:ea typeface="+mn-ea"/>
          <a:cs typeface="Open Sans"/>
        </a:defRPr>
      </a:lvl3pPr>
      <a:lvl4pPr marL="1223377" indent="0" algn="ctr" defTabSz="407792" rtl="0" eaLnBrk="1" latinLnBrk="0" hangingPunct="1">
        <a:lnSpc>
          <a:spcPct val="130000"/>
        </a:lnSpc>
        <a:spcBef>
          <a:spcPct val="20000"/>
        </a:spcBef>
        <a:buFont typeface="Arial"/>
        <a:buNone/>
        <a:defRPr sz="1163" kern="1200">
          <a:solidFill>
            <a:schemeClr val="tx2"/>
          </a:solidFill>
          <a:latin typeface="Open Sans"/>
          <a:ea typeface="+mn-ea"/>
          <a:cs typeface="Open Sans"/>
        </a:defRPr>
      </a:lvl4pPr>
      <a:lvl5pPr marL="1631167" indent="0" algn="ctr" defTabSz="407792" rtl="0" eaLnBrk="1" latinLnBrk="0" hangingPunct="1">
        <a:lnSpc>
          <a:spcPct val="130000"/>
        </a:lnSpc>
        <a:spcBef>
          <a:spcPct val="20000"/>
        </a:spcBef>
        <a:buFont typeface="Arial"/>
        <a:buNone/>
        <a:defRPr sz="1163" kern="1200">
          <a:solidFill>
            <a:schemeClr val="tx2"/>
          </a:solidFill>
          <a:latin typeface="Open Sans"/>
          <a:ea typeface="+mn-ea"/>
          <a:cs typeface="Open Sans"/>
        </a:defRPr>
      </a:lvl5pPr>
      <a:lvl6pPr marL="2242855" indent="-203897" algn="l" defTabSz="40779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0647" indent="-203897" algn="l" defTabSz="40779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8440" indent="-203897" algn="l" defTabSz="40779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6232" indent="-203897" algn="l" defTabSz="40779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7792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1pPr>
      <a:lvl2pPr marL="407792" algn="l" defTabSz="407792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2pPr>
      <a:lvl3pPr marL="815583" algn="l" defTabSz="407792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3pPr>
      <a:lvl4pPr marL="1223377" algn="l" defTabSz="407792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4pPr>
      <a:lvl5pPr marL="1631167" algn="l" defTabSz="407792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5pPr>
      <a:lvl6pPr marL="2038959" algn="l" defTabSz="407792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6pPr>
      <a:lvl7pPr marL="2446752" algn="l" defTabSz="407792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7pPr>
      <a:lvl8pPr marL="2854543" algn="l" defTabSz="407792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8pPr>
      <a:lvl9pPr marL="3262334" algn="l" defTabSz="407792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F125B-6D6B-4F14-9877-3C624A14922E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  <p:sldLayoutId id="2147483958" r:id="rId17"/>
    <p:sldLayoutId id="2147483959" r:id="rId18"/>
    <p:sldLayoutId id="2147483960" r:id="rId19"/>
    <p:sldLayoutId id="2147483961" r:id="rId20"/>
    <p:sldLayoutId id="2147483962" r:id="rId21"/>
    <p:sldLayoutId id="2147483963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doi.org/10.1037/aap0000247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11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360264" y="1254399"/>
            <a:ext cx="6423471" cy="462240"/>
          </a:xfrm>
          <a:prstGeom prst="rect">
            <a:avLst/>
          </a:prstGeom>
        </p:spPr>
        <p:txBody>
          <a:bodyPr lIns="34280" tIns="17140" rIns="34280" bIns="17140"/>
          <a:lstStyle>
            <a:lvl1pPr algn="ctr" defTabSz="1087636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defTabSz="407864">
              <a:lnSpc>
                <a:spcPct val="90000"/>
              </a:lnSpc>
              <a:tabLst>
                <a:tab pos="1868952" algn="l"/>
              </a:tabLst>
            </a:pPr>
            <a:r>
              <a:rPr lang="en-US" sz="3600" b="1" dirty="0">
                <a:solidFill>
                  <a:srgbClr val="FFFF00"/>
                </a:solidFill>
              </a:rPr>
              <a:t>The Yellow/Dusky Peril  and Anti-Asian Hate</a:t>
            </a:r>
          </a:p>
          <a:p>
            <a:pPr defTabSz="407864">
              <a:lnSpc>
                <a:spcPct val="90000"/>
              </a:lnSpc>
              <a:tabLst>
                <a:tab pos="1868952" algn="l"/>
              </a:tabLst>
            </a:pPr>
            <a:endParaRPr lang="en-US" sz="2000" b="1" dirty="0">
              <a:solidFill>
                <a:prstClr val="white"/>
              </a:solidFill>
            </a:endParaRPr>
          </a:p>
          <a:p>
            <a:pPr defTabSz="407864">
              <a:lnSpc>
                <a:spcPct val="90000"/>
              </a:lnSpc>
              <a:tabLst>
                <a:tab pos="1868952" algn="l"/>
              </a:tabLst>
            </a:pPr>
            <a:endParaRPr lang="en-US" sz="1800" b="1" dirty="0">
              <a:solidFill>
                <a:prstClr val="white"/>
              </a:solidFill>
            </a:endParaRPr>
          </a:p>
          <a:p>
            <a:pPr defTabSz="407864">
              <a:lnSpc>
                <a:spcPct val="90000"/>
              </a:lnSpc>
              <a:tabLst>
                <a:tab pos="1868952" algn="l"/>
              </a:tabLst>
            </a:pPr>
            <a:endParaRPr lang="en-US" sz="1800" b="1" dirty="0">
              <a:solidFill>
                <a:prstClr val="white"/>
              </a:solidFill>
            </a:endParaRPr>
          </a:p>
          <a:p>
            <a:pPr defTabSz="407864">
              <a:lnSpc>
                <a:spcPct val="90000"/>
              </a:lnSpc>
              <a:tabLst>
                <a:tab pos="1868952" algn="l"/>
              </a:tabLst>
            </a:pPr>
            <a:endParaRPr lang="en-US" sz="1800" b="1" dirty="0">
              <a:solidFill>
                <a:prstClr val="white"/>
              </a:solidFill>
            </a:endParaRPr>
          </a:p>
          <a:p>
            <a:pPr defTabSz="407864">
              <a:lnSpc>
                <a:spcPct val="90000"/>
              </a:lnSpc>
              <a:tabLst>
                <a:tab pos="1868952" algn="l"/>
              </a:tabLst>
            </a:pPr>
            <a:endParaRPr lang="en-US" sz="1800" b="1" dirty="0">
              <a:solidFill>
                <a:prstClr val="white"/>
              </a:solidFill>
            </a:endParaRPr>
          </a:p>
          <a:p>
            <a:pPr defTabSz="407864">
              <a:lnSpc>
                <a:spcPct val="90000"/>
              </a:lnSpc>
              <a:tabLst>
                <a:tab pos="1868952" algn="l"/>
              </a:tabLst>
            </a:pPr>
            <a:r>
              <a:rPr lang="en-US" sz="1800" b="1" dirty="0">
                <a:solidFill>
                  <a:prstClr val="white"/>
                </a:solidFill>
              </a:rPr>
              <a:t>Professor Russell Jeung</a:t>
            </a:r>
          </a:p>
          <a:p>
            <a:pPr defTabSz="407864">
              <a:lnSpc>
                <a:spcPct val="90000"/>
              </a:lnSpc>
              <a:tabLst>
                <a:tab pos="1868952" algn="l"/>
              </a:tabLst>
            </a:pPr>
            <a:r>
              <a:rPr lang="en-US" sz="1800" b="1" dirty="0">
                <a:solidFill>
                  <a:prstClr val="white"/>
                </a:solidFill>
              </a:rPr>
              <a:t>San Francisco State University Asian American Studies</a:t>
            </a:r>
          </a:p>
          <a:p>
            <a:pPr defTabSz="407864">
              <a:lnSpc>
                <a:spcPct val="90000"/>
              </a:lnSpc>
              <a:tabLst>
                <a:tab pos="1868952" algn="l"/>
              </a:tabLst>
            </a:pPr>
            <a:endParaRPr lang="en-US" sz="1800" b="1" i="1" dirty="0"/>
          </a:p>
          <a:p>
            <a:pPr defTabSz="407864">
              <a:lnSpc>
                <a:spcPct val="90000"/>
              </a:lnSpc>
              <a:tabLst>
                <a:tab pos="1868952" algn="l"/>
              </a:tabLst>
            </a:pPr>
            <a:endParaRPr lang="en-US" sz="1200" b="1" i="1" dirty="0"/>
          </a:p>
          <a:p>
            <a:pPr defTabSz="407864">
              <a:lnSpc>
                <a:spcPct val="90000"/>
              </a:lnSpc>
              <a:tabLst>
                <a:tab pos="1868952" algn="l"/>
              </a:tabLst>
            </a:pPr>
            <a:endParaRPr lang="en-US" sz="1200" b="1" i="1" dirty="0"/>
          </a:p>
          <a:p>
            <a:pPr defTabSz="407864">
              <a:lnSpc>
                <a:spcPct val="90000"/>
              </a:lnSpc>
              <a:tabLst>
                <a:tab pos="1868952" algn="l"/>
              </a:tabLst>
            </a:pPr>
            <a:endParaRPr lang="en-US" sz="1200" b="1" i="1" dirty="0"/>
          </a:p>
          <a:p>
            <a:pPr defTabSz="407864">
              <a:lnSpc>
                <a:spcPct val="90000"/>
              </a:lnSpc>
              <a:tabLst>
                <a:tab pos="1868952" algn="l"/>
              </a:tabLst>
            </a:pPr>
            <a:endParaRPr lang="en-US" sz="1200" b="1" i="1" dirty="0"/>
          </a:p>
          <a:p>
            <a:pPr defTabSz="407864">
              <a:lnSpc>
                <a:spcPct val="90000"/>
              </a:lnSpc>
              <a:tabLst>
                <a:tab pos="1868952" algn="l"/>
              </a:tabLst>
            </a:pPr>
            <a:endParaRPr 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262269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1719"/>
            <a:ext cx="9080205" cy="904450"/>
          </a:xfrm>
          <a:prstGeom prst="rect">
            <a:avLst/>
          </a:prstGeom>
          <a:solidFill>
            <a:srgbClr val="231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/>
          <a:lstStyle/>
          <a:p>
            <a:pPr marL="407792" lvl="1" defTabSz="407792">
              <a:defRPr/>
            </a:pPr>
            <a:r>
              <a:rPr lang="en-US" sz="2400" b="1" spc="225" dirty="0">
                <a:solidFill>
                  <a:srgbClr val="FFFF00"/>
                </a:solidFill>
                <a:latin typeface="Open Sans" panose="020B0606030504020204"/>
              </a:rPr>
              <a:t>Litany of Lament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DB6E3E-50E9-47AB-A9DB-7DC6AFC9B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7886700" cy="3263504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</a:rPr>
              <a:t>Roommate told me that the Chinese are filthy people who all deserve to die of COVID-19, and said it is no wonder all plagues spread from China. Said that the Chinese were selfish and horribly overpopulated, and </a:t>
            </a:r>
            <a:r>
              <a:rPr lang="en-US" sz="2000" b="1" dirty="0">
                <a:solidFill>
                  <a:schemeClr val="accent2"/>
                </a:solidFill>
                <a:latin typeface="Arial" panose="020B0604020202020204" pitchFamily="34" charset="0"/>
              </a:rPr>
              <a:t>they should have issued a 0-child policy</a:t>
            </a:r>
            <a:r>
              <a:rPr lang="en-US" sz="2000" dirty="0">
                <a:latin typeface="Arial" panose="020B0604020202020204" pitchFamily="34" charset="0"/>
              </a:rPr>
              <a:t> so they could not proliferate.</a:t>
            </a:r>
          </a:p>
          <a:p>
            <a:r>
              <a:rPr lang="en-US" sz="2000" dirty="0">
                <a:latin typeface="Arial" panose="020B0604020202020204" pitchFamily="34" charset="0"/>
              </a:rPr>
              <a:t>A man right outside of the main Massachusetts General Hospital entrance yelled at me, “</a:t>
            </a:r>
            <a:r>
              <a:rPr lang="en-US" sz="2000" b="1" dirty="0">
                <a:solidFill>
                  <a:schemeClr val="accent2"/>
                </a:solidFill>
                <a:latin typeface="Arial" panose="020B0604020202020204" pitchFamily="34" charset="0"/>
              </a:rPr>
              <a:t>Why are you Chinese people killing everyone?</a:t>
            </a:r>
            <a:r>
              <a:rPr lang="en-US" sz="2000" dirty="0">
                <a:latin typeface="Arial" panose="020B0604020202020204" pitchFamily="34" charset="0"/>
              </a:rPr>
              <a:t> What is wrong with you? Why the f**k are you killing us?”</a:t>
            </a:r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45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1719"/>
            <a:ext cx="9080205" cy="904450"/>
          </a:xfrm>
          <a:prstGeom prst="rect">
            <a:avLst/>
          </a:prstGeom>
          <a:solidFill>
            <a:srgbClr val="231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/>
          <a:lstStyle/>
          <a:p>
            <a:pPr marL="407792" lvl="1" defTabSz="407792">
              <a:defRPr/>
            </a:pPr>
            <a:r>
              <a:rPr lang="en-US" sz="2400" b="1" spc="225" dirty="0">
                <a:solidFill>
                  <a:srgbClr val="FFFF00"/>
                </a:solidFill>
                <a:latin typeface="Open Sans" panose="020B0606030504020204"/>
              </a:rPr>
              <a:t>Litany of Lament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DB6E3E-50E9-47AB-A9DB-7DC6AFC9B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7886700" cy="3263504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While I was at the grocery store, another patron referred to me as "another one of those damn Chinese trying to </a:t>
            </a:r>
            <a:r>
              <a:rPr lang="en-US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infect everyone into communism."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 received the following voicemail message: "I just wanted to let you know that China has lost their best customer, America. </a:t>
            </a:r>
            <a:r>
              <a:rPr lang="en-US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Everybody in America is not going to buy Chinese anymore, so I hope that your country struggles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and everybody has no money. I think it's pretty ignorant for your government not to protect that virus; to let that virus come out and ruin the world. Thanks, China."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13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1719"/>
            <a:ext cx="9080205" cy="904450"/>
          </a:xfrm>
          <a:prstGeom prst="rect">
            <a:avLst/>
          </a:prstGeom>
          <a:solidFill>
            <a:srgbClr val="231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/>
          <a:lstStyle/>
          <a:p>
            <a:pPr marL="407792" lvl="1" defTabSz="407792">
              <a:defRPr/>
            </a:pPr>
            <a:r>
              <a:rPr lang="en-US" sz="2400" b="1" spc="225" dirty="0">
                <a:solidFill>
                  <a:srgbClr val="FFFF00"/>
                </a:solidFill>
                <a:latin typeface="Open Sans" panose="020B0606030504020204"/>
              </a:rPr>
              <a:t>Litany of Lament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DB6E3E-50E9-47AB-A9DB-7DC6AFC9B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7886700" cy="3263504"/>
          </a:xfrm>
        </p:spPr>
        <p:txBody>
          <a:bodyPr>
            <a:normAutofit/>
          </a:bodyPr>
          <a:lstStyle/>
          <a:p>
            <a:r>
              <a:rPr lang="en-US" sz="2000" dirty="0"/>
              <a:t>“I was in line at the pharmacy when a woman approached me and sprayed Lysol all over me. She was yelling out, “</a:t>
            </a:r>
            <a:r>
              <a:rPr lang="en-US" sz="2000" b="1" dirty="0">
                <a:solidFill>
                  <a:schemeClr val="accent2"/>
                </a:solidFill>
              </a:rPr>
              <a:t>You’re the infection! Go home! </a:t>
            </a:r>
            <a:r>
              <a:rPr lang="en-US" sz="2000" dirty="0"/>
              <a:t>We don’t want you here!” I was in shock and cried as I left the building. No one came to my help.” </a:t>
            </a:r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36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D1336-6BC6-4754-A25E-58C2085AEA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200" dirty="0"/>
              <a:t>Lu, Y., &amp; Wang, C. (2022). Asian Americans’ racial discrimination experiences during COVID-19: Social support and locus of control as moderators. </a:t>
            </a:r>
            <a:r>
              <a:rPr lang="en-US" sz="2200" i="1" dirty="0"/>
              <a:t>Asian American Journal of Psychology, 13</a:t>
            </a:r>
            <a:r>
              <a:rPr lang="en-US" sz="2200" dirty="0"/>
              <a:t>(3), 283–294. </a:t>
            </a:r>
            <a:r>
              <a:rPr lang="en-US" sz="2200" dirty="0">
                <a:hlinkClick r:id="rId2"/>
              </a:rPr>
              <a:t>https://doi.org/10.1037/aap0000247</a:t>
            </a:r>
            <a:endParaRPr lang="en-US" sz="2200" dirty="0"/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2200" dirty="0" err="1"/>
              <a:t>Zhuo</a:t>
            </a:r>
            <a:r>
              <a:rPr lang="en-US" sz="2200" dirty="0"/>
              <a:t> Chen, Grace X. Ma, </a:t>
            </a:r>
            <a:r>
              <a:rPr lang="en-US" sz="2200" dirty="0" err="1"/>
              <a:t>Xinzhi</a:t>
            </a:r>
            <a:r>
              <a:rPr lang="en-US" sz="2200" dirty="0"/>
              <a:t> Zhang, and Monica R. McLemore. Community Engagement Is Key to Promoting Asian American, Native Hawaiian, and Pacific Islander Health. </a:t>
            </a:r>
            <a:r>
              <a:rPr lang="en-US" sz="2200" i="1" dirty="0"/>
              <a:t>Health Equity</a:t>
            </a:r>
            <a:r>
              <a:rPr lang="en-US" sz="2200" dirty="0"/>
              <a:t>. Dec 2022.681-683 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2200" dirty="0" err="1"/>
              <a:t>Kormendi</a:t>
            </a:r>
            <a:r>
              <a:rPr lang="en-US" sz="2200" dirty="0"/>
              <a:t>, N. M., &amp; Brown, A. D. (2021). Asian American mental health during COVID-19: a call for task-sharing interventions. </a:t>
            </a:r>
            <a:r>
              <a:rPr lang="en-US" sz="2200" i="1" dirty="0"/>
              <a:t>SSM-Mental Health</a:t>
            </a:r>
            <a:r>
              <a:rPr lang="en-US" sz="2200" dirty="0"/>
              <a:t>, </a:t>
            </a:r>
            <a:r>
              <a:rPr lang="en-US" sz="2200" i="1" dirty="0"/>
              <a:t>1</a:t>
            </a:r>
            <a:r>
              <a:rPr lang="en-US" sz="2200" dirty="0"/>
              <a:t>, 100006.</a:t>
            </a:r>
          </a:p>
          <a:p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62C39F-7978-401B-9D5A-CEF754EEC1CE}"/>
              </a:ext>
            </a:extLst>
          </p:cNvPr>
          <p:cNvSpPr/>
          <p:nvPr/>
        </p:nvSpPr>
        <p:spPr>
          <a:xfrm>
            <a:off x="0" y="1719"/>
            <a:ext cx="9144000" cy="685711"/>
          </a:xfrm>
          <a:prstGeom prst="rect">
            <a:avLst/>
          </a:prstGeom>
          <a:solidFill>
            <a:srgbClr val="231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/>
          <a:lstStyle/>
          <a:p>
            <a:pPr marL="407792" lvl="1" defTabSz="407792">
              <a:defRPr/>
            </a:pPr>
            <a:r>
              <a:rPr lang="en-US" sz="2475" b="1" spc="225" dirty="0">
                <a:solidFill>
                  <a:srgbClr val="FFFF00"/>
                </a:solidFill>
                <a:latin typeface="Myriad Pro headings"/>
              </a:rPr>
              <a:t>Conclusion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ED0B62E-FE16-4F56-9887-F90DAED175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34104" y="2206633"/>
            <a:ext cx="3120587" cy="207660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D2209DE-492D-418F-B058-441DB26452DC}"/>
              </a:ext>
            </a:extLst>
          </p:cNvPr>
          <p:cNvSpPr/>
          <p:nvPr/>
        </p:nvSpPr>
        <p:spPr>
          <a:xfrm>
            <a:off x="774833" y="108536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Flocking as a Protective and Healing Mechanism</a:t>
            </a:r>
            <a:r>
              <a:rPr lang="en-US" sz="2400" baseline="30000" dirty="0">
                <a:solidFill>
                  <a:srgbClr val="7030A0"/>
                </a:solidFill>
              </a:rPr>
              <a:t>1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328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D1336-6BC6-4754-A25E-58C2085AE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33499" y="939998"/>
            <a:ext cx="388620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7030A0"/>
                </a:solidFill>
              </a:rPr>
              <a:t>Learning from and Integrating Asian Healing and Well-being Practices</a:t>
            </a:r>
            <a:r>
              <a:rPr lang="en-US" sz="2400" baseline="30000" dirty="0">
                <a:solidFill>
                  <a:srgbClr val="7030A0"/>
                </a:solidFill>
              </a:rPr>
              <a:t>2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62C39F-7978-401B-9D5A-CEF754EEC1CE}"/>
              </a:ext>
            </a:extLst>
          </p:cNvPr>
          <p:cNvSpPr/>
          <p:nvPr/>
        </p:nvSpPr>
        <p:spPr>
          <a:xfrm>
            <a:off x="0" y="1719"/>
            <a:ext cx="9144000" cy="685711"/>
          </a:xfrm>
          <a:prstGeom prst="rect">
            <a:avLst/>
          </a:prstGeom>
          <a:solidFill>
            <a:srgbClr val="231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/>
          <a:lstStyle/>
          <a:p>
            <a:pPr marL="407792" lvl="1" defTabSz="407792">
              <a:defRPr/>
            </a:pPr>
            <a:r>
              <a:rPr lang="en-US" sz="2475" b="1" spc="225" dirty="0">
                <a:solidFill>
                  <a:srgbClr val="FFFF00"/>
                </a:solidFill>
                <a:latin typeface="Myriad Pro headings"/>
              </a:rPr>
              <a:t>Recommendations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32D8AE8-2A99-4D30-BF52-2AFAC168576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5271" t="14398" r="10930" b="6667"/>
          <a:stretch/>
        </p:blipFill>
        <p:spPr>
          <a:xfrm>
            <a:off x="5065897" y="2409939"/>
            <a:ext cx="2576562" cy="20669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60531E-4F5E-4E28-B192-355C2C52C596}"/>
              </a:ext>
            </a:extLst>
          </p:cNvPr>
          <p:cNvSpPr/>
          <p:nvPr/>
        </p:nvSpPr>
        <p:spPr>
          <a:xfrm>
            <a:off x="481265" y="1723589"/>
            <a:ext cx="3596839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 startAt="2"/>
            </a:pPr>
            <a:r>
              <a:rPr lang="en-US" sz="1200" dirty="0"/>
              <a:t>Raghavan, S. S., &amp; </a:t>
            </a:r>
            <a:r>
              <a:rPr lang="en-US" sz="1200" dirty="0" err="1"/>
              <a:t>Sandanapitchai</a:t>
            </a:r>
            <a:r>
              <a:rPr lang="en-US" sz="1200" dirty="0"/>
              <a:t>, P. (2019). Cultural predictors of resilience in a multinational sample of trauma survivors. </a:t>
            </a:r>
            <a:r>
              <a:rPr lang="en-US" sz="1200" i="1" dirty="0"/>
              <a:t>Frontiers in Psychology</a:t>
            </a:r>
            <a:r>
              <a:rPr lang="en-US" sz="1200" dirty="0"/>
              <a:t>, </a:t>
            </a:r>
            <a:r>
              <a:rPr lang="en-US" sz="1200" i="1" dirty="0"/>
              <a:t>10</a:t>
            </a:r>
            <a:r>
              <a:rPr lang="en-US" sz="1200" dirty="0"/>
              <a:t>, 131.</a:t>
            </a:r>
          </a:p>
          <a:p>
            <a:pPr lvl="1">
              <a:spcAft>
                <a:spcPts val="600"/>
              </a:spcAft>
            </a:pPr>
            <a:r>
              <a:rPr lang="en-US" sz="1200" dirty="0"/>
              <a:t>Lehmann, C., &amp; Steele, E. (2020). Going beyond positive and negative: Clarifying relationships of specific religious coping styles with posttraumatic outcomes. </a:t>
            </a:r>
            <a:r>
              <a:rPr lang="en-US" sz="1200" i="1" dirty="0"/>
              <a:t>Psychology of Religion and Spirituality</a:t>
            </a:r>
            <a:r>
              <a:rPr lang="en-US" sz="1200" dirty="0"/>
              <a:t>, </a:t>
            </a:r>
            <a:r>
              <a:rPr lang="en-US" sz="1200" i="1" dirty="0"/>
              <a:t>12</a:t>
            </a:r>
            <a:r>
              <a:rPr lang="en-US" sz="1200" dirty="0"/>
              <a:t>(3), 345.</a:t>
            </a:r>
          </a:p>
          <a:p>
            <a:pPr lvl="1">
              <a:spcAft>
                <a:spcPts val="600"/>
              </a:spcAft>
            </a:pPr>
            <a:r>
              <a:rPr lang="en-US" sz="1200" dirty="0" err="1"/>
              <a:t>Litam</a:t>
            </a:r>
            <a:r>
              <a:rPr lang="en-US" sz="1200" dirty="0"/>
              <a:t>, S. D. A., &amp; Oh, S. (2022). Ethnic identity and coping strategies as moderators of COVID-19 racial discrimination experiences among Chinese Americans. </a:t>
            </a:r>
            <a:r>
              <a:rPr lang="en-US" sz="1200" i="1" dirty="0"/>
              <a:t>Counseling Outcome Research and Evaluation</a:t>
            </a:r>
            <a:r>
              <a:rPr lang="en-US" sz="1200" dirty="0"/>
              <a:t>, </a:t>
            </a:r>
            <a:r>
              <a:rPr lang="en-US" sz="1200" i="1" dirty="0"/>
              <a:t>13</a:t>
            </a:r>
            <a:r>
              <a:rPr lang="en-US" sz="1200" dirty="0"/>
              <a:t>(2), 101-115.</a:t>
            </a:r>
          </a:p>
        </p:txBody>
      </p:sp>
    </p:spTree>
    <p:extLst>
      <p:ext uri="{BB962C8B-B14F-4D97-AF65-F5344CB8AC3E}">
        <p14:creationId xmlns:p14="http://schemas.microsoft.com/office/powerpoint/2010/main" val="1023583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462C39F-7978-401B-9D5A-CEF754EEC1CE}"/>
              </a:ext>
            </a:extLst>
          </p:cNvPr>
          <p:cNvSpPr/>
          <p:nvPr/>
        </p:nvSpPr>
        <p:spPr>
          <a:xfrm>
            <a:off x="0" y="1719"/>
            <a:ext cx="9144000" cy="685711"/>
          </a:xfrm>
          <a:prstGeom prst="rect">
            <a:avLst/>
          </a:prstGeom>
          <a:solidFill>
            <a:srgbClr val="231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/>
          <a:lstStyle/>
          <a:p>
            <a:pPr marL="407792" lvl="1" defTabSz="407792">
              <a:defRPr/>
            </a:pPr>
            <a:r>
              <a:rPr lang="en-US" sz="2475" b="1" spc="225" dirty="0">
                <a:solidFill>
                  <a:srgbClr val="FFFF00"/>
                </a:solidFill>
                <a:latin typeface="Myriad Pro headings"/>
              </a:rPr>
              <a:t>Recommendations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CFA57A-64C1-43C9-B129-FC8675BEDF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70896" y="1369219"/>
            <a:ext cx="3144453" cy="2452010"/>
          </a:xfrm>
        </p:spPr>
        <p:txBody>
          <a:bodyPr>
            <a:normAutofit fontScale="92500" lnSpcReduction="10000"/>
          </a:bodyPr>
          <a:lstStyle/>
          <a:p>
            <a:pPr marL="800100" lvl="1" indent="-228600">
              <a:spcAft>
                <a:spcPts val="600"/>
              </a:spcAft>
              <a:buFont typeface="+mj-lt"/>
              <a:buAutoNum type="arabicPeriod" startAt="3"/>
            </a:pPr>
            <a:r>
              <a:rPr lang="en-US" sz="1200" dirty="0"/>
              <a:t>Hyun, S., Wong, G. T. F., Levy-Carrick, N. C., </a:t>
            </a:r>
            <a:r>
              <a:rPr lang="en-US" sz="1200" dirty="0" err="1"/>
              <a:t>Charmaraman</a:t>
            </a:r>
            <a:r>
              <a:rPr lang="en-US" sz="1200" dirty="0"/>
              <a:t>, L., Cozier, Y., Yip, T., &amp; Liu, C. H. (2021). Psychosocial correlates of posttraumatic growth among US young adults during the COVID-19 pandemic. </a:t>
            </a:r>
            <a:r>
              <a:rPr lang="en-US" sz="1200" i="1" dirty="0"/>
              <a:t>Psychiatry Research</a:t>
            </a:r>
            <a:r>
              <a:rPr lang="en-US" sz="1200" dirty="0"/>
              <a:t>, </a:t>
            </a:r>
            <a:r>
              <a:rPr lang="en-US" sz="1200" i="1" dirty="0"/>
              <a:t>302</a:t>
            </a:r>
            <a:r>
              <a:rPr lang="en-US" sz="1200" dirty="0"/>
              <a:t>, 114035.</a:t>
            </a:r>
          </a:p>
          <a:p>
            <a:pPr marL="800100" lvl="2" indent="0">
              <a:spcAft>
                <a:spcPts val="600"/>
              </a:spcAft>
              <a:buNone/>
            </a:pPr>
            <a:r>
              <a:rPr lang="en-US" sz="1200" dirty="0"/>
              <a:t>Oh, S., </a:t>
            </a:r>
            <a:r>
              <a:rPr lang="en-US" sz="1200" dirty="0" err="1"/>
              <a:t>Litam</a:t>
            </a:r>
            <a:r>
              <a:rPr lang="en-US" sz="1200" dirty="0"/>
              <a:t>, S. D. A., &amp; Chang, C. Y. (2022). Racism and Stress-Related Growth Among Asian Internationals: Ethnic Identity, Resilience, and Coping During COVID-19. </a:t>
            </a:r>
            <a:r>
              <a:rPr lang="en-US" sz="1200" i="1" dirty="0"/>
              <a:t>International Journal for the Advancement of Counselling</a:t>
            </a:r>
            <a:r>
              <a:rPr lang="en-US" sz="1200" dirty="0"/>
              <a:t>, 1-23.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48E97A-1D9C-4A21-B2AF-CE5D9B7ECA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008148"/>
            <a:ext cx="4685096" cy="32635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7030A0"/>
                </a:solidFill>
              </a:rPr>
              <a:t>Healed People Heal People; Restored People Restore People</a:t>
            </a:r>
            <a:r>
              <a:rPr lang="en-US" sz="2600" baseline="30000" dirty="0">
                <a:solidFill>
                  <a:srgbClr val="7030A0"/>
                </a:solidFill>
              </a:rPr>
              <a:t>3</a:t>
            </a:r>
            <a:endParaRPr lang="en-US" sz="2600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58A086-65FD-4277-82BB-57EE3E295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683" y="1822999"/>
            <a:ext cx="3014133" cy="1695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3DC15E-978E-47A5-B906-E74FFF1D4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683" y="3592573"/>
            <a:ext cx="3112767" cy="133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51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ppt presentation">
  <a:themeElements>
    <a:clrScheme name="Yellow 01">
      <a:dk1>
        <a:sysClr val="windowText" lastClr="000000"/>
      </a:dk1>
      <a:lt1>
        <a:sysClr val="window" lastClr="FFFFFF"/>
      </a:lt1>
      <a:dk2>
        <a:srgbClr val="797979"/>
      </a:dk2>
      <a:lt2>
        <a:srgbClr val="F2B200"/>
      </a:lt2>
      <a:accent1>
        <a:srgbClr val="EDC100"/>
      </a:accent1>
      <a:accent2>
        <a:srgbClr val="F2B200"/>
      </a:accent2>
      <a:accent3>
        <a:srgbClr val="FFDB2B"/>
      </a:accent3>
      <a:accent4>
        <a:srgbClr val="FFCC66"/>
      </a:accent4>
      <a:accent5>
        <a:srgbClr val="FFE791"/>
      </a:accent5>
      <a:accent6>
        <a:srgbClr val="C7C7C7"/>
      </a:accent6>
      <a:hlink>
        <a:srgbClr val="FFCC66"/>
      </a:hlink>
      <a:folHlink>
        <a:srgbClr val="FFE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 dirty="0">
            <a:latin typeface="Open Sans Ligh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AT Theme">
      <a:dk1>
        <a:sysClr val="windowText" lastClr="000000"/>
      </a:dk1>
      <a:lt1>
        <a:sysClr val="window" lastClr="FFFFFF"/>
      </a:lt1>
      <a:dk2>
        <a:srgbClr val="53565A"/>
      </a:dk2>
      <a:lt2>
        <a:srgbClr val="E8BF6A"/>
      </a:lt2>
      <a:accent1>
        <a:srgbClr val="231161"/>
      </a:accent1>
      <a:accent2>
        <a:srgbClr val="463077"/>
      </a:accent2>
      <a:accent3>
        <a:srgbClr val="C99700"/>
      </a:accent3>
      <a:accent4>
        <a:srgbClr val="60319F"/>
      </a:accent4>
      <a:accent5>
        <a:srgbClr val="3794CD"/>
      </a:accent5>
      <a:accent6>
        <a:srgbClr val="3BC396"/>
      </a:accent6>
      <a:hlink>
        <a:srgbClr val="60319F"/>
      </a:hlink>
      <a:folHlink>
        <a:srgbClr val="3794CD"/>
      </a:folHlink>
    </a:clrScheme>
    <a:fontScheme name="AT Theme">
      <a:majorFont>
        <a:latin typeface="Myriad Pro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pyright-oer-workshop-v2" id="{C6B51F50-5726-5B47-B105-0D6F756C8273}" vid="{4D9AE4DD-5FDD-DF4B-9546-7F2B1CA778B3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10178</TotalTime>
  <Words>680</Words>
  <Application>Microsoft Office PowerPoint</Application>
  <PresentationFormat>On-screen Show (16:9)</PresentationFormat>
  <Paragraphs>46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Corbel</vt:lpstr>
      <vt:lpstr>Open Sans Light</vt:lpstr>
      <vt:lpstr>Open Sans</vt:lpstr>
      <vt:lpstr>Calibri</vt:lpstr>
      <vt:lpstr>Arial</vt:lpstr>
      <vt:lpstr>Calibri Light</vt:lpstr>
      <vt:lpstr>Myriad Pro</vt:lpstr>
      <vt:lpstr>Myriad Pro headings</vt:lpstr>
      <vt:lpstr>Office Theme</vt:lpstr>
      <vt:lpstr>Simple ppt presentation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Russell M Jeung</dc:creator>
  <cp:lastModifiedBy>Chiang, Katy, ACBH</cp:lastModifiedBy>
  <cp:revision>189</cp:revision>
  <dcterms:modified xsi:type="dcterms:W3CDTF">2023-05-30T21:50:02Z</dcterms:modified>
</cp:coreProperties>
</file>