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7.xml" ContentType="application/vnd.openxmlformats-officedocument.presentationml.comments+xml"/>
  <Override PartName="/ppt/notesSlides/notesSlide25.xml" ContentType="application/vnd.openxmlformats-officedocument.presentationml.notesSlide+xml"/>
  <Override PartName="/ppt/comments/comment8.xml" ContentType="application/vnd.openxmlformats-officedocument.presentationml.comments+xml"/>
  <Override PartName="/ppt/notesSlides/notesSlide26.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27.xml" ContentType="application/vnd.openxmlformats-officedocument.presentationml.notesSlide+xml"/>
  <Override PartName="/ppt/comments/comment1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2.xml" ContentType="application/vnd.openxmlformats-officedocument.presentationml.comments+xml"/>
  <Override PartName="/ppt/notesSlides/notesSlide30.xml" ContentType="application/vnd.openxmlformats-officedocument.presentationml.notesSlide+xml"/>
  <Override PartName="/ppt/comments/comment1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4.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5.xml" ContentType="application/vnd.openxmlformats-officedocument.presentationml.comments+xml"/>
  <Override PartName="/ppt/comments/comment16.xml" ContentType="application/vnd.openxmlformats-officedocument.presentationml.comments+xml"/>
  <Override PartName="/ppt/notesSlides/notesSlide35.xml" ContentType="application/vnd.openxmlformats-officedocument.presentationml.notesSlide+xml"/>
  <Override PartName="/ppt/comments/comment17.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2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22.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23.xml" ContentType="application/vnd.openxmlformats-officedocument.presentationml.comments+xml"/>
  <Override PartName="/ppt/comments/comment24.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25.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26.xml" ContentType="application/vnd.openxmlformats-officedocument.presentationml.comments+xml"/>
  <Override PartName="/ppt/notesSlides/notesSlide57.xml" ContentType="application/vnd.openxmlformats-officedocument.presentationml.notesSlide+xml"/>
  <Override PartName="/ppt/comments/comment27.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28.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comment29.xml" ContentType="application/vnd.openxmlformats-officedocument.presentationml.comments+xml"/>
  <Override PartName="/ppt/notesSlides/notesSlide68.xml" ContentType="application/vnd.openxmlformats-officedocument.presentationml.notesSlide+xml"/>
  <Override PartName="/ppt/comments/comment30.xml" ContentType="application/vnd.openxmlformats-officedocument.presentationml.comments+xml"/>
  <Override PartName="/ppt/notesSlides/notesSlide69.xml" ContentType="application/vnd.openxmlformats-officedocument.presentationml.notesSlide+xml"/>
  <Override PartName="/ppt/comments/comment31.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comment32.xml" ContentType="application/vnd.openxmlformats-officedocument.presentationml.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33.xml" ContentType="application/vnd.openxmlformats-officedocument.presentationml.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34.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35.xml" ContentType="application/vnd.openxmlformats-officedocument.presentationml.comments+xml"/>
  <Override PartName="/ppt/notesSlides/notesSlide80.xml" ContentType="application/vnd.openxmlformats-officedocument.presentationml.notesSlide+xml"/>
  <Override PartName="/ppt/comments/comment36.xml" ContentType="application/vnd.openxmlformats-officedocument.presentationml.comments+xml"/>
  <Override PartName="/ppt/notesSlides/notesSlide81.xml" ContentType="application/vnd.openxmlformats-officedocument.presentationml.notesSlide+xml"/>
  <Override PartName="/ppt/comments/comment37.xml" ContentType="application/vnd.openxmlformats-officedocument.presentationml.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omments/comment38.xml" ContentType="application/vnd.openxmlformats-officedocument.presentationml.comment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omments/comment39.xml" ContentType="application/vnd.openxmlformats-officedocument.presentationml.comment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comment40.xml" ContentType="application/vnd.openxmlformats-officedocument.presentationml.comments+xml"/>
  <Override PartName="/ppt/notesSlides/notesSlide99.xml" ContentType="application/vnd.openxmlformats-officedocument.presentationml.notesSlide+xml"/>
  <Override PartName="/ppt/comments/comment41.xml" ContentType="application/vnd.openxmlformats-officedocument.presentationml.comments+xml"/>
  <Override PartName="/ppt/notesSlides/notesSlide100.xml" ContentType="application/vnd.openxmlformats-officedocument.presentationml.notesSlide+xml"/>
  <Override PartName="/ppt/comments/comment42.xml" ContentType="application/vnd.openxmlformats-officedocument.presentationml.comments+xml"/>
  <Override PartName="/ppt/notesSlides/notesSlide101.xml" ContentType="application/vnd.openxmlformats-officedocument.presentationml.notesSlide+xml"/>
  <Override PartName="/ppt/comments/comment43.xml" ContentType="application/vnd.openxmlformats-officedocument.presentationml.comments+xml"/>
  <Override PartName="/ppt/notesSlides/notesSlide102.xml" ContentType="application/vnd.openxmlformats-officedocument.presentationml.notesSlide+xml"/>
  <Override PartName="/ppt/comments/comment44.xml" ContentType="application/vnd.openxmlformats-officedocument.presentationml.comments+xml"/>
  <Override PartName="/ppt/comments/comment45.xml" ContentType="application/vnd.openxmlformats-officedocument.presentationml.comments+xml"/>
  <Override PartName="/ppt/notesSlides/notesSlide103.xml" ContentType="application/vnd.openxmlformats-officedocument.presentationml.notesSlide+xml"/>
  <Override PartName="/ppt/comments/comment46.xml" ContentType="application/vnd.openxmlformats-officedocument.presentationml.comment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omments/comment47.xml" ContentType="application/vnd.openxmlformats-officedocument.presentationml.comment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omments/comment48.xml" ContentType="application/vnd.openxmlformats-officedocument.presentationml.comment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omments/comment49.xml" ContentType="application/vnd.openxmlformats-officedocument.presentationml.comments+xml"/>
  <Override PartName="/ppt/notesSlides/notesSlide120.xml" ContentType="application/vnd.openxmlformats-officedocument.presentationml.notesSlide+xml"/>
  <Override PartName="/ppt/comments/comment50.xml" ContentType="application/vnd.openxmlformats-officedocument.presentationml.comment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omments/comment51.xml" ContentType="application/vnd.openxmlformats-officedocument.presentationml.comments+xml"/>
  <Override PartName="/ppt/notesSlides/notesSlide125.xml" ContentType="application/vnd.openxmlformats-officedocument.presentationml.notesSlide+xml"/>
  <Override PartName="/ppt/comments/comment52.xml" ContentType="application/vnd.openxmlformats-officedocument.presentationml.comments+xml"/>
  <Override PartName="/ppt/notesSlides/notesSlide126.xml" ContentType="application/vnd.openxmlformats-officedocument.presentationml.notesSlide+xml"/>
  <Override PartName="/ppt/comments/comment53.xml" ContentType="application/vnd.openxmlformats-officedocument.presentationml.comment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omments/comment54.xml" ContentType="application/vnd.openxmlformats-officedocument.presentationml.comments+xml"/>
  <Override PartName="/ppt/notesSlides/notesSlide129.xml" ContentType="application/vnd.openxmlformats-officedocument.presentationml.notesSlide+xml"/>
  <Override PartName="/ppt/comments/comment55.xml" ContentType="application/vnd.openxmlformats-officedocument.presentationml.comment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comments/comment56.xml" ContentType="application/vnd.openxmlformats-officedocument.presentationml.comments+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omments/comment57.xml" ContentType="application/vnd.openxmlformats-officedocument.presentationml.comment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comments/comment58.xml" ContentType="application/vnd.openxmlformats-officedocument.presentationml.comment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comments/comment59.xml" ContentType="application/vnd.openxmlformats-officedocument.presentationml.comments+xml"/>
  <Override PartName="/ppt/notesSlides/notesSlide143.xml" ContentType="application/vnd.openxmlformats-officedocument.presentationml.notesSlide+xml"/>
  <Override PartName="/ppt/comments/comment60.xml" ContentType="application/vnd.openxmlformats-officedocument.presentationml.comments+xml"/>
  <Override PartName="/ppt/notesSlides/notesSlide144.xml" ContentType="application/vnd.openxmlformats-officedocument.presentationml.notesSlide+xml"/>
  <Override PartName="/ppt/comments/comment61.xml" ContentType="application/vnd.openxmlformats-officedocument.presentationml.comments+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omments/comment62.xml" ContentType="application/vnd.openxmlformats-officedocument.presentationml.comment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omments/comment63.xml" ContentType="application/vnd.openxmlformats-officedocument.presentationml.comments+xml"/>
  <Override PartName="/ppt/comments/comment64.xml" ContentType="application/vnd.openxmlformats-officedocument.presentationml.comments+xml"/>
  <Override PartName="/ppt/comments/comment65.xml" ContentType="application/vnd.openxmlformats-officedocument.presentationml.comments+xml"/>
  <Override PartName="/ppt/notesSlides/notesSlide151.xml" ContentType="application/vnd.openxmlformats-officedocument.presentationml.notesSlide+xml"/>
  <Override PartName="/ppt/comments/comment66.xml" ContentType="application/vnd.openxmlformats-officedocument.presentationml.comments+xml"/>
  <Override PartName="/ppt/comments/comment67.xml" ContentType="application/vnd.openxmlformats-officedocument.presentationml.comments+xml"/>
  <Override PartName="/ppt/comments/comment68.xml" ContentType="application/vnd.openxmlformats-officedocument.presentationml.comments+xml"/>
  <Override PartName="/ppt/comments/comment69.xml" ContentType="application/vnd.openxmlformats-officedocument.presentationml.comments+xml"/>
  <Override PartName="/ppt/comments/comment70.xml" ContentType="application/vnd.openxmlformats-officedocument.presentationml.comments+xml"/>
  <Override PartName="/ppt/comments/comment71.xml" ContentType="application/vnd.openxmlformats-officedocument.presentationml.comments+xml"/>
  <Override PartName="/ppt/comments/comment72.xml" ContentType="application/vnd.openxmlformats-officedocument.presentationml.comments+xml"/>
  <Override PartName="/ppt/comments/comment73.xml" ContentType="application/vnd.openxmlformats-officedocument.presentationml.comment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omments/comment74.xml" ContentType="application/vnd.openxmlformats-officedocument.presentationml.comments+xml"/>
  <Override PartName="/ppt/comments/comment75.xml" ContentType="application/vnd.openxmlformats-officedocument.presentationml.comments+xml"/>
  <Override PartName="/ppt/comments/comment76.xml" ContentType="application/vnd.openxmlformats-officedocument.presentationml.comments+xml"/>
  <Override PartName="/ppt/comments/comment77.xml" ContentType="application/vnd.openxmlformats-officedocument.presentationml.comments+xml"/>
  <Override PartName="/ppt/comments/comment78.xml" ContentType="application/vnd.openxmlformats-officedocument.presentationml.comments+xml"/>
  <Override PartName="/ppt/comments/comment79.xml" ContentType="application/vnd.openxmlformats-officedocument.presentationml.comments+xml"/>
  <Override PartName="/ppt/comments/comment80.xml" ContentType="application/vnd.openxmlformats-officedocument.presentationml.comments+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comments/comment81.xml" ContentType="application/vnd.openxmlformats-officedocument.presentationml.comments+xml"/>
  <Override PartName="/ppt/comments/comment82.xml" ContentType="application/vnd.openxmlformats-officedocument.presentationml.comments+xml"/>
  <Override PartName="/ppt/comments/comment83.xml" ContentType="application/vnd.openxmlformats-officedocument.presentationml.comments+xml"/>
  <Override PartName="/ppt/comments/comment84.xml" ContentType="application/vnd.openxmlformats-officedocument.presentationml.comments+xml"/>
  <Override PartName="/ppt/comments/comment85.xml" ContentType="application/vnd.openxmlformats-officedocument.presentationml.comments+xml"/>
  <Override PartName="/ppt/comments/comment86.xml" ContentType="application/vnd.openxmlformats-officedocument.presentationml.comments+xml"/>
  <Override PartName="/ppt/comments/comment87.xml" ContentType="application/vnd.openxmlformats-officedocument.presentationml.comments+xml"/>
  <Override PartName="/ppt/notesSlides/notesSlide171.xml" ContentType="application/vnd.openxmlformats-officedocument.presentationml.notesSlide+xml"/>
  <Override PartName="/ppt/comments/comment88.xml" ContentType="application/vnd.openxmlformats-officedocument.presentationml.comment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comments/comment89.xml" ContentType="application/vnd.openxmlformats-officedocument.presentationml.comments+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5">
  <p:sldMasterIdLst>
    <p:sldMasterId id="2147483839" r:id="rId1"/>
  </p:sldMasterIdLst>
  <p:notesMasterIdLst>
    <p:notesMasterId r:id="rId282"/>
  </p:notesMasterIdLst>
  <p:handoutMasterIdLst>
    <p:handoutMasterId r:id="rId283"/>
  </p:handoutMasterIdLst>
  <p:sldIdLst>
    <p:sldId id="778" r:id="rId2"/>
    <p:sldId id="716" r:id="rId3"/>
    <p:sldId id="353" r:id="rId4"/>
    <p:sldId id="726" r:id="rId5"/>
    <p:sldId id="750" r:id="rId6"/>
    <p:sldId id="469" r:id="rId7"/>
    <p:sldId id="703" r:id="rId8"/>
    <p:sldId id="470" r:id="rId9"/>
    <p:sldId id="682" r:id="rId10"/>
    <p:sldId id="704" r:id="rId11"/>
    <p:sldId id="779" r:id="rId12"/>
    <p:sldId id="607" r:id="rId13"/>
    <p:sldId id="937" r:id="rId14"/>
    <p:sldId id="523" r:id="rId15"/>
    <p:sldId id="499" r:id="rId16"/>
    <p:sldId id="780" r:id="rId17"/>
    <p:sldId id="781" r:id="rId18"/>
    <p:sldId id="581" r:id="rId19"/>
    <p:sldId id="574" r:id="rId20"/>
    <p:sldId id="508" r:id="rId21"/>
    <p:sldId id="782" r:id="rId22"/>
    <p:sldId id="891" r:id="rId23"/>
    <p:sldId id="893" r:id="rId24"/>
    <p:sldId id="894" r:id="rId25"/>
    <p:sldId id="895" r:id="rId26"/>
    <p:sldId id="933" r:id="rId27"/>
    <p:sldId id="824" r:id="rId28"/>
    <p:sldId id="509" r:id="rId29"/>
    <p:sldId id="657" r:id="rId30"/>
    <p:sldId id="573" r:id="rId31"/>
    <p:sldId id="656" r:id="rId32"/>
    <p:sldId id="714" r:id="rId33"/>
    <p:sldId id="756" r:id="rId34"/>
    <p:sldId id="510" r:id="rId35"/>
    <p:sldId id="658" r:id="rId36"/>
    <p:sldId id="758" r:id="rId37"/>
    <p:sldId id="575" r:id="rId38"/>
    <p:sldId id="515" r:id="rId39"/>
    <p:sldId id="527" r:id="rId40"/>
    <p:sldId id="757" r:id="rId41"/>
    <p:sldId id="577" r:id="rId42"/>
    <p:sldId id="439" r:id="rId43"/>
    <p:sldId id="801" r:id="rId44"/>
    <p:sldId id="802" r:id="rId45"/>
    <p:sldId id="803" r:id="rId46"/>
    <p:sldId id="804" r:id="rId47"/>
    <p:sldId id="459" r:id="rId48"/>
    <p:sldId id="805" r:id="rId49"/>
    <p:sldId id="588" r:id="rId50"/>
    <p:sldId id="783" r:id="rId51"/>
    <p:sldId id="935" r:id="rId52"/>
    <p:sldId id="784" r:id="rId53"/>
    <p:sldId id="785" r:id="rId54"/>
    <p:sldId id="787" r:id="rId55"/>
    <p:sldId id="786" r:id="rId56"/>
    <p:sldId id="763" r:id="rId57"/>
    <p:sldId id="907" r:id="rId58"/>
    <p:sldId id="872" r:id="rId59"/>
    <p:sldId id="789" r:id="rId60"/>
    <p:sldId id="790" r:id="rId61"/>
    <p:sldId id="914" r:id="rId62"/>
    <p:sldId id="795" r:id="rId63"/>
    <p:sldId id="796" r:id="rId64"/>
    <p:sldId id="791" r:id="rId65"/>
    <p:sldId id="793" r:id="rId66"/>
    <p:sldId id="621" r:id="rId67"/>
    <p:sldId id="908" r:id="rId68"/>
    <p:sldId id="830" r:id="rId69"/>
    <p:sldId id="909" r:id="rId70"/>
    <p:sldId id="829" r:id="rId71"/>
    <p:sldId id="533" r:id="rId72"/>
    <p:sldId id="722" r:id="rId73"/>
    <p:sldId id="853" r:id="rId74"/>
    <p:sldId id="809" r:id="rId75"/>
    <p:sldId id="838" r:id="rId76"/>
    <p:sldId id="812" r:id="rId77"/>
    <p:sldId id="841" r:id="rId78"/>
    <p:sldId id="932" r:id="rId79"/>
    <p:sldId id="839" r:id="rId80"/>
    <p:sldId id="815" r:id="rId81"/>
    <p:sldId id="836" r:id="rId82"/>
    <p:sldId id="837" r:id="rId83"/>
    <p:sldId id="840" r:id="rId84"/>
    <p:sldId id="480" r:id="rId85"/>
    <p:sldId id="649" r:id="rId86"/>
    <p:sldId id="490" r:id="rId87"/>
    <p:sldId id="842" r:id="rId88"/>
    <p:sldId id="852" r:id="rId89"/>
    <p:sldId id="851" r:id="rId90"/>
    <p:sldId id="821" r:id="rId91"/>
    <p:sldId id="844" r:id="rId92"/>
    <p:sldId id="845" r:id="rId93"/>
    <p:sldId id="846" r:id="rId94"/>
    <p:sldId id="938" r:id="rId95"/>
    <p:sldId id="939" r:id="rId96"/>
    <p:sldId id="807" r:id="rId97"/>
    <p:sldId id="625" r:id="rId98"/>
    <p:sldId id="715" r:id="rId99"/>
    <p:sldId id="624" r:id="rId100"/>
    <p:sldId id="481" r:id="rId101"/>
    <p:sldId id="749" r:id="rId102"/>
    <p:sldId id="833" r:id="rId103"/>
    <p:sldId id="457" r:id="rId104"/>
    <p:sldId id="619" r:id="rId105"/>
    <p:sldId id="618" r:id="rId106"/>
    <p:sldId id="702" r:id="rId107"/>
    <p:sldId id="662" r:id="rId108"/>
    <p:sldId id="650" r:id="rId109"/>
    <p:sldId id="919" r:id="rId110"/>
    <p:sldId id="534" r:id="rId111"/>
    <p:sldId id="404" r:id="rId112"/>
    <p:sldId id="535" r:id="rId113"/>
    <p:sldId id="474" r:id="rId114"/>
    <p:sldId id="816" r:id="rId115"/>
    <p:sldId id="855" r:id="rId116"/>
    <p:sldId id="428" r:id="rId117"/>
    <p:sldId id="620" r:id="rId118"/>
    <p:sldId id="854" r:id="rId119"/>
    <p:sldId id="608" r:id="rId120"/>
    <p:sldId id="923" r:id="rId121"/>
    <p:sldId id="924" r:id="rId122"/>
    <p:sldId id="507" r:id="rId123"/>
    <p:sldId id="478" r:id="rId124"/>
    <p:sldId id="633" r:id="rId125"/>
    <p:sldId id="856" r:id="rId126"/>
    <p:sldId id="632" r:id="rId127"/>
    <p:sldId id="517" r:id="rId128"/>
    <p:sldId id="733" r:id="rId129"/>
    <p:sldId id="526" r:id="rId130"/>
    <p:sldId id="634" r:id="rId131"/>
    <p:sldId id="734" r:id="rId132"/>
    <p:sldId id="631" r:id="rId133"/>
    <p:sldId id="934" r:id="rId134"/>
    <p:sldId id="713" r:id="rId135"/>
    <p:sldId id="888" r:id="rId136"/>
    <p:sldId id="890" r:id="rId137"/>
    <p:sldId id="764" r:id="rId138"/>
    <p:sldId id="858" r:id="rId139"/>
    <p:sldId id="434" r:id="rId140"/>
    <p:sldId id="652" r:id="rId141"/>
    <p:sldId id="738" r:id="rId142"/>
    <p:sldId id="736" r:id="rId143"/>
    <p:sldId id="268" r:id="rId144"/>
    <p:sldId id="346" r:id="rId145"/>
    <p:sldId id="542" r:id="rId146"/>
    <p:sldId id="414" r:id="rId147"/>
    <p:sldId id="444" r:id="rId148"/>
    <p:sldId id="539" r:id="rId149"/>
    <p:sldId id="866" r:id="rId150"/>
    <p:sldId id="865" r:id="rId151"/>
    <p:sldId id="861" r:id="rId152"/>
    <p:sldId id="418" r:id="rId153"/>
    <p:sldId id="482" r:id="rId154"/>
    <p:sldId id="483" r:id="rId155"/>
    <p:sldId id="421" r:id="rId156"/>
    <p:sldId id="422" r:id="rId157"/>
    <p:sldId id="723" r:id="rId158"/>
    <p:sldId id="484" r:id="rId159"/>
    <p:sldId id="597" r:id="rId160"/>
    <p:sldId id="931" r:id="rId161"/>
    <p:sldId id="368" r:id="rId162"/>
    <p:sldId id="863" r:id="rId163"/>
    <p:sldId id="741" r:id="rId164"/>
    <p:sldId id="867" r:id="rId165"/>
    <p:sldId id="739" r:id="rId166"/>
    <p:sldId id="740" r:id="rId167"/>
    <p:sldId id="627" r:id="rId168"/>
    <p:sldId id="274" r:id="rId169"/>
    <p:sldId id="355" r:id="rId170"/>
    <p:sldId id="370" r:id="rId171"/>
    <p:sldId id="609" r:id="rId172"/>
    <p:sldId id="724" r:id="rId173"/>
    <p:sldId id="742" r:id="rId174"/>
    <p:sldId id="596" r:id="rId175"/>
    <p:sldId id="595" r:id="rId176"/>
    <p:sldId id="583" r:id="rId177"/>
    <p:sldId id="645" r:id="rId178"/>
    <p:sldId id="701" r:id="rId179"/>
    <p:sldId id="881" r:id="rId180"/>
    <p:sldId id="880" r:id="rId181"/>
    <p:sldId id="882" r:id="rId182"/>
    <p:sldId id="585" r:id="rId183"/>
    <p:sldId id="878" r:id="rId184"/>
    <p:sldId id="879" r:id="rId185"/>
    <p:sldId id="922" r:id="rId186"/>
    <p:sldId id="586" r:id="rId187"/>
    <p:sldId id="587" r:id="rId188"/>
    <p:sldId id="610" r:id="rId189"/>
    <p:sldId id="884" r:id="rId190"/>
    <p:sldId id="777" r:id="rId191"/>
    <p:sldId id="646" r:id="rId192"/>
    <p:sldId id="883" r:id="rId193"/>
    <p:sldId id="692" r:id="rId194"/>
    <p:sldId id="512" r:id="rId195"/>
    <p:sldId id="693" r:id="rId196"/>
    <p:sldId id="615" r:id="rId197"/>
    <p:sldId id="699" r:id="rId198"/>
    <p:sldId id="759" r:id="rId199"/>
    <p:sldId id="541" r:id="rId200"/>
    <p:sldId id="648" r:id="rId201"/>
    <p:sldId id="885" r:id="rId202"/>
    <p:sldId id="887" r:id="rId203"/>
    <p:sldId id="886" r:id="rId204"/>
    <p:sldId id="638" r:id="rId205"/>
    <p:sldId id="544" r:id="rId206"/>
    <p:sldId id="916" r:id="rId207"/>
    <p:sldId id="663" r:id="rId208"/>
    <p:sldId id="545" r:id="rId209"/>
    <p:sldId id="576" r:id="rId210"/>
    <p:sldId id="746" r:id="rId211"/>
    <p:sldId id="560" r:id="rId212"/>
    <p:sldId id="761" r:id="rId213"/>
    <p:sldId id="551" r:id="rId214"/>
    <p:sldId id="552" r:id="rId215"/>
    <p:sldId id="725" r:id="rId216"/>
    <p:sldId id="553" r:id="rId217"/>
    <p:sldId id="350" r:id="rId218"/>
    <p:sldId id="874" r:id="rId219"/>
    <p:sldId id="873" r:id="rId220"/>
    <p:sldId id="875" r:id="rId221"/>
    <p:sldId id="876" r:id="rId222"/>
    <p:sldId id="896" r:id="rId223"/>
    <p:sldId id="925" r:id="rId224"/>
    <p:sldId id="897" r:id="rId225"/>
    <p:sldId id="899" r:id="rId226"/>
    <p:sldId id="900" r:id="rId227"/>
    <p:sldId id="901" r:id="rId228"/>
    <p:sldId id="902" r:id="rId229"/>
    <p:sldId id="903" r:id="rId230"/>
    <p:sldId id="904" r:id="rId231"/>
    <p:sldId id="540" r:id="rId232"/>
    <p:sldId id="913" r:id="rId233"/>
    <p:sldId id="554" r:id="rId234"/>
    <p:sldId id="906" r:id="rId235"/>
    <p:sldId id="911" r:id="rId236"/>
    <p:sldId id="912" r:id="rId237"/>
    <p:sldId id="556" r:id="rId238"/>
    <p:sldId id="557" r:id="rId239"/>
    <p:sldId id="382" r:id="rId240"/>
    <p:sldId id="493" r:id="rId241"/>
    <p:sldId id="492" r:id="rId242"/>
    <p:sldId id="930" r:id="rId243"/>
    <p:sldId id="616" r:id="rId244"/>
    <p:sldId id="917" r:id="rId245"/>
    <p:sldId id="926" r:id="rId246"/>
    <p:sldId id="927" r:id="rId247"/>
    <p:sldId id="928" r:id="rId248"/>
    <p:sldId id="936" r:id="rId249"/>
    <p:sldId id="929" r:id="rId250"/>
    <p:sldId id="563" r:id="rId251"/>
    <p:sldId id="712" r:id="rId252"/>
    <p:sldId id="565" r:id="rId253"/>
    <p:sldId id="564" r:id="rId254"/>
    <p:sldId id="614" r:id="rId255"/>
    <p:sldId id="661" r:id="rId256"/>
    <p:sldId id="660" r:id="rId257"/>
    <p:sldId id="566" r:id="rId258"/>
    <p:sldId id="940" r:id="rId259"/>
    <p:sldId id="847" r:id="rId260"/>
    <p:sldId id="848" r:id="rId261"/>
    <p:sldId id="849" r:id="rId262"/>
    <p:sldId id="769" r:id="rId263"/>
    <p:sldId id="806" r:id="rId264"/>
    <p:sldId id="765" r:id="rId265"/>
    <p:sldId id="768" r:id="rId266"/>
    <p:sldId id="426" r:id="rId267"/>
    <p:sldId id="747" r:id="rId268"/>
    <p:sldId id="599" r:id="rId269"/>
    <p:sldId id="766" r:id="rId270"/>
    <p:sldId id="494" r:id="rId271"/>
    <p:sldId id="356" r:id="rId272"/>
    <p:sldId id="589" r:id="rId273"/>
    <p:sldId id="735" r:id="rId274"/>
    <p:sldId id="659" r:id="rId275"/>
    <p:sldId id="600" r:id="rId276"/>
    <p:sldId id="601" r:id="rId277"/>
    <p:sldId id="602" r:id="rId278"/>
    <p:sldId id="603" r:id="rId279"/>
    <p:sldId id="604" r:id="rId280"/>
    <p:sldId id="605" r:id="rId28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166EE5-76D8-B24D-A03A-EFF68D1FC62C}">
          <p14:sldIdLst>
            <p14:sldId id="778"/>
            <p14:sldId id="716"/>
            <p14:sldId id="353"/>
            <p14:sldId id="726"/>
            <p14:sldId id="750"/>
            <p14:sldId id="469"/>
            <p14:sldId id="703"/>
            <p14:sldId id="470"/>
            <p14:sldId id="682"/>
            <p14:sldId id="704"/>
            <p14:sldId id="779"/>
            <p14:sldId id="607"/>
            <p14:sldId id="937"/>
            <p14:sldId id="523"/>
            <p14:sldId id="499"/>
            <p14:sldId id="780"/>
            <p14:sldId id="781"/>
            <p14:sldId id="581"/>
            <p14:sldId id="574"/>
            <p14:sldId id="508"/>
            <p14:sldId id="782"/>
            <p14:sldId id="891"/>
            <p14:sldId id="893"/>
            <p14:sldId id="894"/>
            <p14:sldId id="895"/>
            <p14:sldId id="933"/>
            <p14:sldId id="824"/>
            <p14:sldId id="509"/>
            <p14:sldId id="657"/>
            <p14:sldId id="573"/>
            <p14:sldId id="656"/>
            <p14:sldId id="714"/>
            <p14:sldId id="756"/>
            <p14:sldId id="510"/>
            <p14:sldId id="658"/>
            <p14:sldId id="758"/>
            <p14:sldId id="575"/>
            <p14:sldId id="515"/>
            <p14:sldId id="527"/>
            <p14:sldId id="757"/>
            <p14:sldId id="577"/>
            <p14:sldId id="439"/>
            <p14:sldId id="801"/>
            <p14:sldId id="802"/>
            <p14:sldId id="803"/>
            <p14:sldId id="804"/>
            <p14:sldId id="459"/>
            <p14:sldId id="805"/>
            <p14:sldId id="588"/>
            <p14:sldId id="783"/>
            <p14:sldId id="935"/>
            <p14:sldId id="784"/>
            <p14:sldId id="785"/>
            <p14:sldId id="787"/>
            <p14:sldId id="786"/>
            <p14:sldId id="763"/>
            <p14:sldId id="907"/>
            <p14:sldId id="872"/>
            <p14:sldId id="789"/>
            <p14:sldId id="790"/>
            <p14:sldId id="914"/>
            <p14:sldId id="795"/>
            <p14:sldId id="796"/>
            <p14:sldId id="791"/>
            <p14:sldId id="793"/>
            <p14:sldId id="621"/>
            <p14:sldId id="908"/>
            <p14:sldId id="830"/>
            <p14:sldId id="909"/>
            <p14:sldId id="829"/>
            <p14:sldId id="533"/>
            <p14:sldId id="722"/>
            <p14:sldId id="853"/>
            <p14:sldId id="809"/>
            <p14:sldId id="838"/>
            <p14:sldId id="812"/>
            <p14:sldId id="841"/>
            <p14:sldId id="932"/>
            <p14:sldId id="839"/>
            <p14:sldId id="815"/>
            <p14:sldId id="836"/>
            <p14:sldId id="837"/>
            <p14:sldId id="840"/>
            <p14:sldId id="480"/>
            <p14:sldId id="649"/>
            <p14:sldId id="490"/>
            <p14:sldId id="842"/>
            <p14:sldId id="852"/>
            <p14:sldId id="851"/>
            <p14:sldId id="821"/>
            <p14:sldId id="844"/>
            <p14:sldId id="845"/>
            <p14:sldId id="846"/>
            <p14:sldId id="938"/>
            <p14:sldId id="939"/>
            <p14:sldId id="807"/>
            <p14:sldId id="625"/>
            <p14:sldId id="715"/>
            <p14:sldId id="624"/>
            <p14:sldId id="481"/>
            <p14:sldId id="749"/>
            <p14:sldId id="833"/>
            <p14:sldId id="457"/>
            <p14:sldId id="619"/>
            <p14:sldId id="618"/>
            <p14:sldId id="702"/>
            <p14:sldId id="662"/>
            <p14:sldId id="650"/>
            <p14:sldId id="919"/>
            <p14:sldId id="534"/>
            <p14:sldId id="404"/>
            <p14:sldId id="535"/>
            <p14:sldId id="474"/>
            <p14:sldId id="816"/>
            <p14:sldId id="855"/>
            <p14:sldId id="428"/>
            <p14:sldId id="620"/>
            <p14:sldId id="854"/>
            <p14:sldId id="608"/>
            <p14:sldId id="923"/>
            <p14:sldId id="924"/>
            <p14:sldId id="507"/>
            <p14:sldId id="478"/>
            <p14:sldId id="633"/>
            <p14:sldId id="856"/>
            <p14:sldId id="632"/>
            <p14:sldId id="517"/>
            <p14:sldId id="733"/>
            <p14:sldId id="526"/>
            <p14:sldId id="634"/>
            <p14:sldId id="734"/>
            <p14:sldId id="631"/>
            <p14:sldId id="934"/>
            <p14:sldId id="713"/>
            <p14:sldId id="888"/>
            <p14:sldId id="890"/>
            <p14:sldId id="764"/>
            <p14:sldId id="858"/>
            <p14:sldId id="434"/>
            <p14:sldId id="652"/>
            <p14:sldId id="738"/>
            <p14:sldId id="736"/>
            <p14:sldId id="268"/>
            <p14:sldId id="346"/>
            <p14:sldId id="542"/>
            <p14:sldId id="414"/>
            <p14:sldId id="444"/>
            <p14:sldId id="539"/>
            <p14:sldId id="866"/>
            <p14:sldId id="865"/>
            <p14:sldId id="861"/>
            <p14:sldId id="418"/>
            <p14:sldId id="482"/>
            <p14:sldId id="483"/>
            <p14:sldId id="421"/>
            <p14:sldId id="422"/>
            <p14:sldId id="723"/>
            <p14:sldId id="484"/>
            <p14:sldId id="597"/>
            <p14:sldId id="931"/>
            <p14:sldId id="368"/>
            <p14:sldId id="863"/>
            <p14:sldId id="741"/>
            <p14:sldId id="867"/>
            <p14:sldId id="739"/>
            <p14:sldId id="740"/>
            <p14:sldId id="627"/>
            <p14:sldId id="274"/>
            <p14:sldId id="355"/>
            <p14:sldId id="370"/>
            <p14:sldId id="609"/>
            <p14:sldId id="724"/>
            <p14:sldId id="742"/>
            <p14:sldId id="596"/>
            <p14:sldId id="595"/>
            <p14:sldId id="583"/>
            <p14:sldId id="645"/>
            <p14:sldId id="701"/>
            <p14:sldId id="881"/>
            <p14:sldId id="880"/>
            <p14:sldId id="882"/>
            <p14:sldId id="585"/>
            <p14:sldId id="878"/>
            <p14:sldId id="879"/>
            <p14:sldId id="922"/>
            <p14:sldId id="586"/>
            <p14:sldId id="587"/>
            <p14:sldId id="610"/>
            <p14:sldId id="884"/>
            <p14:sldId id="777"/>
            <p14:sldId id="646"/>
            <p14:sldId id="883"/>
            <p14:sldId id="692"/>
            <p14:sldId id="512"/>
            <p14:sldId id="693"/>
            <p14:sldId id="615"/>
            <p14:sldId id="699"/>
            <p14:sldId id="759"/>
            <p14:sldId id="541"/>
            <p14:sldId id="648"/>
            <p14:sldId id="885"/>
            <p14:sldId id="887"/>
            <p14:sldId id="886"/>
            <p14:sldId id="638"/>
            <p14:sldId id="544"/>
            <p14:sldId id="916"/>
            <p14:sldId id="663"/>
            <p14:sldId id="545"/>
            <p14:sldId id="576"/>
            <p14:sldId id="746"/>
            <p14:sldId id="560"/>
            <p14:sldId id="761"/>
            <p14:sldId id="551"/>
            <p14:sldId id="552"/>
            <p14:sldId id="725"/>
            <p14:sldId id="553"/>
            <p14:sldId id="350"/>
            <p14:sldId id="874"/>
            <p14:sldId id="873"/>
            <p14:sldId id="875"/>
            <p14:sldId id="876"/>
            <p14:sldId id="896"/>
            <p14:sldId id="925"/>
            <p14:sldId id="897"/>
            <p14:sldId id="899"/>
            <p14:sldId id="900"/>
            <p14:sldId id="901"/>
            <p14:sldId id="902"/>
            <p14:sldId id="903"/>
            <p14:sldId id="904"/>
            <p14:sldId id="540"/>
            <p14:sldId id="913"/>
            <p14:sldId id="554"/>
            <p14:sldId id="906"/>
            <p14:sldId id="911"/>
            <p14:sldId id="912"/>
            <p14:sldId id="556"/>
            <p14:sldId id="557"/>
            <p14:sldId id="382"/>
            <p14:sldId id="493"/>
            <p14:sldId id="492"/>
            <p14:sldId id="930"/>
            <p14:sldId id="616"/>
            <p14:sldId id="917"/>
            <p14:sldId id="926"/>
            <p14:sldId id="927"/>
            <p14:sldId id="928"/>
            <p14:sldId id="936"/>
            <p14:sldId id="929"/>
            <p14:sldId id="563"/>
            <p14:sldId id="712"/>
            <p14:sldId id="565"/>
            <p14:sldId id="564"/>
            <p14:sldId id="614"/>
            <p14:sldId id="661"/>
            <p14:sldId id="660"/>
            <p14:sldId id="566"/>
            <p14:sldId id="940"/>
            <p14:sldId id="847"/>
            <p14:sldId id="848"/>
            <p14:sldId id="849"/>
            <p14:sldId id="769"/>
            <p14:sldId id="806"/>
            <p14:sldId id="765"/>
            <p14:sldId id="768"/>
            <p14:sldId id="426"/>
            <p14:sldId id="747"/>
            <p14:sldId id="599"/>
            <p14:sldId id="766"/>
            <p14:sldId id="494"/>
            <p14:sldId id="356"/>
            <p14:sldId id="589"/>
            <p14:sldId id="735"/>
            <p14:sldId id="659"/>
            <p14:sldId id="600"/>
            <p14:sldId id="601"/>
            <p14:sldId id="602"/>
            <p14:sldId id="603"/>
            <p14:sldId id="604"/>
            <p14:sldId id="605"/>
          </p14:sldIdLst>
        </p14:section>
      </p14:sectionLst>
    </p:ext>
    <p:ext uri="{EFAFB233-063F-42B5-8137-9DF3F51BA10A}">
      <p15:sldGuideLst xmlns:p15="http://schemas.microsoft.com/office/powerpoint/2012/main">
        <p15:guide id="1" orient="horz" pos="2088" userDrawn="1">
          <p15:clr>
            <a:srgbClr val="A4A3A4"/>
          </p15:clr>
        </p15:guide>
        <p15:guide id="2" pos="3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on Phipps" initials="BP" lastIdx="459" clrIdx="0">
    <p:extLst/>
  </p:cmAuthor>
  <p:cmAuthor id="2" name="R. Anthony Sanders- Pfeifer" initials="RASP" lastIdx="2" clrIdx="1"/>
  <p:cmAuthor id="3" name="Laptop" initials="L" lastIdx="3" clrIdx="2">
    <p:extLst>
      <p:ext uri="{19B8F6BF-5375-455C-9EA6-DF929625EA0E}">
        <p15:presenceInfo xmlns:p15="http://schemas.microsoft.com/office/powerpoint/2012/main" userId="Laptop" providerId="None"/>
      </p:ext>
    </p:extLst>
  </p:cmAuthor>
  <p:cmAuthor id="4" name="brion phipps" initials="bp" lastIdx="73" clrIdx="3">
    <p:extLst>
      <p:ext uri="{19B8F6BF-5375-455C-9EA6-DF929625EA0E}">
        <p15:presenceInfo xmlns:p15="http://schemas.microsoft.com/office/powerpoint/2012/main" userId="3c3f820a3c0b217e" providerId="Windows Live"/>
      </p:ext>
    </p:extLst>
  </p:cmAuthor>
  <p:cmAuthor id="5" name="Nathan Lee Hobbs" initials="NLH" lastIdx="21" clrIdx="4">
    <p:extLst>
      <p:ext uri="{19B8F6BF-5375-455C-9EA6-DF929625EA0E}">
        <p15:presenceInfo xmlns:p15="http://schemas.microsoft.com/office/powerpoint/2012/main" userId="S-1-5-21-44243306-1802261150-1097818727-10888" providerId="AD"/>
      </p:ext>
    </p:extLst>
  </p:cmAuthor>
  <p:cmAuthor id="6" name="Sharon Loveseth" initials="SL" lastIdx="43" clrIdx="5">
    <p:extLst>
      <p:ext uri="{19B8F6BF-5375-455C-9EA6-DF929625EA0E}">
        <p15:presenceInfo xmlns:p15="http://schemas.microsoft.com/office/powerpoint/2012/main" userId="S-1-5-21-44243306-1802261150-1097818727-10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770"/>
    <a:srgbClr val="F0E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1478" autoAdjust="0"/>
  </p:normalViewPr>
  <p:slideViewPr>
    <p:cSldViewPr snapToGrid="0">
      <p:cViewPr varScale="1">
        <p:scale>
          <a:sx n="90" d="100"/>
          <a:sy n="90" d="100"/>
        </p:scale>
        <p:origin x="114" y="876"/>
      </p:cViewPr>
      <p:guideLst>
        <p:guide orient="horz" pos="2088"/>
        <p:guide pos="3216"/>
      </p:guideLst>
    </p:cSldViewPr>
  </p:slideViewPr>
  <p:outlineViewPr>
    <p:cViewPr>
      <p:scale>
        <a:sx n="33" d="100"/>
        <a:sy n="33" d="100"/>
      </p:scale>
      <p:origin x="0" y="-74376"/>
    </p:cViewPr>
  </p:outlineViewPr>
  <p:notesTextViewPr>
    <p:cViewPr>
      <p:scale>
        <a:sx n="1" d="1"/>
        <a:sy n="1" d="1"/>
      </p:scale>
      <p:origin x="0" y="0"/>
    </p:cViewPr>
  </p:notesTextViewPr>
  <p:sorterViewPr>
    <p:cViewPr>
      <p:scale>
        <a:sx n="100" d="100"/>
        <a:sy n="100" d="100"/>
      </p:scale>
      <p:origin x="0" y="-7770"/>
    </p:cViewPr>
  </p:sorterViewPr>
  <p:notesViewPr>
    <p:cSldViewPr snapToGrid="0">
      <p:cViewPr varScale="1">
        <p:scale>
          <a:sx n="82" d="100"/>
          <a:sy n="82" d="100"/>
        </p:scale>
        <p:origin x="372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notesMaster" Target="notesMasters/notes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handoutMaster" Target="handoutMasters/handout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commentAuthors" Target="commentAuthor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5T13:52:07.808" idx="449">
    <p:pos x="7530" y="612"/>
    <p:text>new slide, thoughts?</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2-26T14:37:55.412" idx="312">
    <p:pos x="10" y="10"/>
    <p:text>add new screenshot when workflows are finalized</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8-02T13:52:12.721" idx="378">
    <p:pos x="10" y="10"/>
    <p:text>when are we going to start requiring CQRT for OTPs?</p:text>
    <p:extLst>
      <p:ext uri="{C676402C-5697-4E1C-873F-D02D1690AC5C}">
        <p15:threadingInfo xmlns:p15="http://schemas.microsoft.com/office/powerpoint/2012/main" timeZoneBias="420"/>
      </p:ext>
    </p:extLst>
  </p:cm>
  <p:cm authorId="1" dt="2019-08-05T16:16:44.020" idx="406">
    <p:pos x="106" y="106"/>
    <p:text>accoring to DHCS ppt, prior auth is not required for OTPs. but what about concurrent auth?</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2-26T14:38:07.102" idx="313">
    <p:pos x="10" y="10"/>
    <p:text>add new screenshot when workflows are finalized</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6" dt="2018-10-04T10:57:08.540" idx="7">
    <p:pos x="4713" y="1728"/>
    <p:text>I believe Jacqlyn Murillo has developed BHCS standards. Need to check...</p:text>
    <p:extLst>
      <p:ext uri="{C676402C-5697-4E1C-873F-D02D1690AC5C}">
        <p15:threadingInfo xmlns:p15="http://schemas.microsoft.com/office/powerpoint/2012/main" timeZoneBias="420"/>
      </p:ext>
    </p:extLst>
  </p:cm>
  <p:cm authorId="6" dt="2018-10-04T12:30:19.084" idx="8">
    <p:pos x="4713" y="1824"/>
    <p:text>10/4 I sent an email to Jacqline.</p:text>
    <p:extLst>
      <p:ext uri="{C676402C-5697-4E1C-873F-D02D1690AC5C}">
        <p15:threadingInfo xmlns:p15="http://schemas.microsoft.com/office/powerpoint/2012/main" timeZoneBias="420">
          <p15:parentCm authorId="6" idx="7"/>
        </p15:threadingInfo>
      </p:ext>
    </p:extLst>
  </p:cm>
  <p:cm authorId="4" dt="2019-01-22T20:42:00.297" idx="67">
    <p:pos x="4443" y="2962"/>
    <p:text>If RSS isn't a "treatment service" does that mean that someone in a RR must be in either OS or IOS?</p:text>
    <p:extLst>
      <p:ext uri="{C676402C-5697-4E1C-873F-D02D1690AC5C}">
        <p15:threadingInfo xmlns:p15="http://schemas.microsoft.com/office/powerpoint/2012/main" timeZoneBias="480"/>
      </p:ext>
    </p:extLst>
  </p:cm>
  <p:cm authorId="6" dt="2019-01-23T10:01:21.346" idx="28">
    <p:pos x="4443" y="3058"/>
    <p:text>RSS is an extension of IOS or OS and MN is requried - I see it as an extension of tx.</p:text>
    <p:extLst>
      <p:ext uri="{C676402C-5697-4E1C-873F-D02D1690AC5C}">
        <p15:threadingInfo xmlns:p15="http://schemas.microsoft.com/office/powerpoint/2012/main" timeZoneBias="480">
          <p15:parentCm authorId="4" idx="67"/>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9-08-14T10:29:06.450" idx="440">
    <p:pos x="10" y="10"/>
    <p:text>need to determine if CURES applies to OTPs</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9-07-12T11:40:49.637" idx="336">
    <p:pos x="5840" y="2328"/>
    <p:text>ask nathan if this is still accurate</p:text>
    <p:extLst mod="1">
      <p:ext uri="{C676402C-5697-4E1C-873F-D02D1690AC5C}">
        <p15:threadingInfo xmlns:p15="http://schemas.microsoft.com/office/powerpoint/2012/main" timeZoneBias="420"/>
      </p:ext>
    </p:extLst>
  </p:cm>
  <p:cm authorId="1" dt="2019-07-25T15:20:36.482" idx="352">
    <p:pos x="5840" y="2424"/>
    <p:text>They also might need to joint commission and CARF accredation. this should be being monitored by the network office.</p:text>
    <p:extLst mod="1">
      <p:ext uri="{C676402C-5697-4E1C-873F-D02D1690AC5C}">
        <p15:threadingInfo xmlns:p15="http://schemas.microsoft.com/office/powerpoint/2012/main" timeZoneBias="420">
          <p15:parentCm authorId="1" idx="336"/>
        </p15:threadingInfo>
      </p:ext>
    </p:extLst>
  </p:cm>
  <p:cm authorId="1" dt="2019-07-25T15:20:49.952" idx="353">
    <p:pos x="5840" y="2520"/>
    <p:text>DEA</p:text>
    <p:extLst mod="1">
      <p:ext uri="{C676402C-5697-4E1C-873F-D02D1690AC5C}">
        <p15:threadingInfo xmlns:p15="http://schemas.microsoft.com/office/powerpoint/2012/main" timeZoneBias="420">
          <p15:parentCm authorId="1" idx="336"/>
        </p15:threadingInfo>
      </p:ext>
    </p:extLst>
  </p:cm>
  <p:cm authorId="1" dt="2019-08-02T13:54:16.281" idx="379">
    <p:pos x="5840" y="2616"/>
    <p:text>accredation is required by licenscing. may either be CARF or Joint Comission</p:text>
    <p:extLst>
      <p:ext uri="{C676402C-5697-4E1C-873F-D02D1690AC5C}">
        <p15:threadingInfo xmlns:p15="http://schemas.microsoft.com/office/powerpoint/2012/main" timeZoneBias="420">
          <p15:parentCm authorId="1" idx="336"/>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9-08-06T16:11:30.484" idx="419">
    <p:pos x="4316" y="3158"/>
    <p:text>new slide</p:text>
    <p:extLst>
      <p:ext uri="{C676402C-5697-4E1C-873F-D02D1690AC5C}">
        <p15:threadingInfo xmlns:p15="http://schemas.microsoft.com/office/powerpoint/2012/main" timeZoneBias="420"/>
      </p:ext>
    </p:extLst>
  </p:cm>
  <p:cm authorId="1" dt="2019-08-06T16:14:49.779" idx="420">
    <p:pos x="4316" y="3254"/>
    <p:text>needs some clarifying</p:text>
    <p:extLst>
      <p:ext uri="{C676402C-5697-4E1C-873F-D02D1690AC5C}">
        <p15:threadingInfo xmlns:p15="http://schemas.microsoft.com/office/powerpoint/2012/main" timeZoneBias="420">
          <p15:parentCm authorId="1" idx="419"/>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9-07-11T13:40:49.246" idx="332">
    <p:pos x="10" y="10"/>
    <p:text>think about editing this slide</p:text>
    <p:extLst>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9-08-14T11:05:01.149" idx="441">
    <p:pos x="3700" y="3383"/>
    <p:text>new statement, check its accuracy</p:text>
    <p:extLst mod="1">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9-07-29T17:24:31.985" idx="371">
    <p:pos x="928" y="2824"/>
    <p:text>do all staff who dispense require DEA registration?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6T14:29:54.139" idx="250">
    <p:pos x="10" y="10"/>
    <p:text>Additionally Early intervention services are not claimable under DMC-ODS. Alameda County has contracted with Alameda Alliance and Anthem to provide these services to MC beneficiaries. May be referred to them through Center Point? MOUs are on the DMC-ODS drive.</p:text>
    <p:extLst>
      <p:ext uri="{C676402C-5697-4E1C-873F-D02D1690AC5C}">
        <p15:threadingInfo xmlns:p15="http://schemas.microsoft.com/office/powerpoint/2012/main" timeZoneBias="420"/>
      </p:ext>
    </p:extLst>
  </p:cm>
  <p:cm authorId="1" dt="2018-09-24T17:22:33.498" idx="264">
    <p:pos x="10" y="106"/>
    <p:text>this slide might need some assitance</p:text>
    <p:extLst>
      <p:ext uri="{C676402C-5697-4E1C-873F-D02D1690AC5C}">
        <p15:threadingInfo xmlns:p15="http://schemas.microsoft.com/office/powerpoint/2012/main" timeZoneBias="420">
          <p15:parentCm authorId="1" idx="250"/>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9-02-27T11:34:01.358" idx="322">
    <p:pos x="1103" y="1391"/>
    <p:text>this slide may need to be removed</p:text>
    <p:extLst>
      <p:ext uri="{C676402C-5697-4E1C-873F-D02D1690AC5C}">
        <p15:threadingInfo xmlns:p15="http://schemas.microsoft.com/office/powerpoint/2012/main" timeZoneBias="4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9-07-11T15:19:50.945" idx="333">
    <p:pos x="4867" y="1104"/>
    <p:text>clean up the language here some</p:text>
    <p:extLst>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9-09-16T12:05:11.172" idx="454">
    <p:pos x="3518" y="1775"/>
    <p:text>42 CFR § 8.12(e)(1) and 9 CCR § 10270 seem to state different things with the CCR being a higher standard. Adding this quesiton to the list of quesions for DHCS.</p:text>
    <p:extLst>
      <p:ext uri="{C676402C-5697-4E1C-873F-D02D1690AC5C}">
        <p15:threadingInfo xmlns:p15="http://schemas.microsoft.com/office/powerpoint/2012/main" timeZoneBias="4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9-08-14T11:17:26.139" idx="442">
    <p:pos x="6041" y="1381"/>
    <p:text>check to see if this is still true</p:text>
    <p:extLst>
      <p:ext uri="{C676402C-5697-4E1C-873F-D02D1690AC5C}">
        <p15:threadingInfo xmlns:p15="http://schemas.microsoft.com/office/powerpoint/2012/main" timeZoneBias="42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9-09-16T12:45:46.977" idx="456">
    <p:pos x="3666" y="2755"/>
    <p:text>asking DHCS if these questions about daily dose of 100 milligrams of methdaone still are required.</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9-07-11T16:26:37.314" idx="335">
    <p:pos x="5509" y="1990"/>
    <p:text>since otps start services on day 1, perhaps this should be the date signed by.</p:text>
    <p:extLst>
      <p:ext uri="{C676402C-5697-4E1C-873F-D02D1690AC5C}">
        <p15:threadingInfo xmlns:p15="http://schemas.microsoft.com/office/powerpoint/2012/main" timeZoneBias="4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9-08-16T15:15:14.392" idx="452">
    <p:pos x="5830" y="2655"/>
    <p:text>looking into 42 CFR concerns related to inputting information into CURES</p:text>
    <p:extLst mod="1">
      <p:ext uri="{C676402C-5697-4E1C-873F-D02D1690AC5C}">
        <p15:threadingInfo xmlns:p15="http://schemas.microsoft.com/office/powerpoint/2012/main" timeZoneBias="420"/>
      </p:ext>
    </p:extLst>
  </p:cm>
  <p:cm authorId="1" dt="2019-08-16T16:18:29.872" idx="453">
    <p:pos x="6151" y="2245"/>
    <p:text>may need to reword this, depending on interpretation of this regulation</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19-02-05T11:24:15.585" idx="289">
    <p:pos x="2386" y="3259"/>
    <p:text>add citation</p:text>
    <p:extLst mod="1">
      <p:ext uri="{C676402C-5697-4E1C-873F-D02D1690AC5C}">
        <p15:threadingInfo xmlns:p15="http://schemas.microsoft.com/office/powerpoint/2012/main" timeZoneBias="48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19-08-06T11:23:30.802" idx="410">
    <p:pos x="7595" y="1389"/>
    <p:text>new info</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19-08-06T11:28:30.782" idx="411">
    <p:pos x="5920" y="1832"/>
    <p:text>how would this apply to OTPs?</p:text>
    <p:extLst>
      <p:ext uri="{C676402C-5697-4E1C-873F-D02D1690AC5C}">
        <p15:threadingInfo xmlns:p15="http://schemas.microsoft.com/office/powerpoint/2012/main" timeZoneBias="420"/>
      </p:ext>
    </p:extLst>
  </p:cm>
  <p:cm authorId="1" dt="2019-08-06T11:30:01.509" idx="412">
    <p:pos x="5920" y="1928"/>
    <p:text>may need to ask DHCS about this one</p:text>
    <p:extLst>
      <p:ext uri="{C676402C-5697-4E1C-873F-D02D1690AC5C}">
        <p15:threadingInfo xmlns:p15="http://schemas.microsoft.com/office/powerpoint/2012/main" timeZoneBias="420">
          <p15:parentCm authorId="1" idx="41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1-25T10:44:23.973" idx="273">
    <p:pos x="10" y="10"/>
    <p:text>need to determine which non-DMC contracts are providing treatment services</p:text>
    <p:extLst>
      <p:ext uri="{C676402C-5697-4E1C-873F-D02D1690AC5C}">
        <p15:threadingInfo xmlns:p15="http://schemas.microsoft.com/office/powerpoint/2012/main" timeZoneBias="48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19-02-27T15:48:46.331" idx="328">
    <p:pos x="10" y="10"/>
    <p:text>would this have to be co-signed by the medical director?</p:text>
    <p:extLst>
      <p:ext uri="{C676402C-5697-4E1C-873F-D02D1690AC5C}">
        <p15:threadingInfo xmlns:p15="http://schemas.microsoft.com/office/powerpoint/2012/main" timeZoneBias="480"/>
      </p:ext>
    </p:extLst>
  </p:cm>
  <p:cm authorId="1" dt="2019-02-27T15:50:22.155" idx="329">
    <p:pos x="10" y="106"/>
    <p:text>or LPHA?</p:text>
    <p:extLst>
      <p:ext uri="{C676402C-5697-4E1C-873F-D02D1690AC5C}">
        <p15:threadingInfo xmlns:p15="http://schemas.microsoft.com/office/powerpoint/2012/main" timeZoneBias="480">
          <p15:parentCm authorId="1" idx="328"/>
        </p15:threadingInfo>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19-08-06T11:33:57.792" idx="413">
    <p:pos x="10" y="10"/>
    <p:text>can OTPs do individual counseling and dosing on the first day of services?</p:text>
    <p:extLst>
      <p:ext uri="{C676402C-5697-4E1C-873F-D02D1690AC5C}">
        <p15:threadingInfo xmlns:p15="http://schemas.microsoft.com/office/powerpoint/2012/main" timeZoneBias="420"/>
      </p:ext>
    </p:extLst>
  </p:cm>
  <p:cm authorId="1" dt="2019-08-09T13:27:52.285" idx="426">
    <p:pos x="5640" y="3256"/>
    <p:text>documentaiton time is only attached to services</p:text>
    <p:extLst>
      <p:ext uri="{C676402C-5697-4E1C-873F-D02D1690AC5C}">
        <p15:threadingInfo xmlns:p15="http://schemas.microsoft.com/office/powerpoint/2012/main" timeZoneBias="42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19-08-06T11:46:26.812" idx="414">
    <p:pos x="2912" y="2160"/>
    <p:text>clarify this slide some</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19-08-02T10:44:45.174" idx="373">
    <p:pos x="5984" y="2160"/>
    <p:text>updated this slide</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4" dt="2019-01-22T08:55:00.290" idx="47">
    <p:pos x="10" y="10"/>
    <p:text>There isn't a comment field in the ALOC on CG. This will need to be added to the CG version.</p:text>
    <p:extLst>
      <p:ext uri="{C676402C-5697-4E1C-873F-D02D1690AC5C}">
        <p15:threadingInfo xmlns:p15="http://schemas.microsoft.com/office/powerpoint/2012/main" timeZoneBias="48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19-08-07T09:06:08.077" idx="423">
    <p:pos x="10" y="10"/>
    <p:text>what are OTP authorization requirements?</p:text>
    <p:extLst>
      <p:ext uri="{C676402C-5697-4E1C-873F-D02D1690AC5C}">
        <p15:threadingInfo xmlns:p15="http://schemas.microsoft.com/office/powerpoint/2012/main" timeZoneBias="420"/>
      </p:ext>
    </p:extLst>
  </p:cm>
  <p:cm authorId="1" dt="2019-08-07T09:13:40.574" idx="424">
    <p:pos x="2221" y="1698"/>
    <p:text>added some additional information and clarification to this slide</p:text>
    <p:extLst>
      <p:ext uri="{C676402C-5697-4E1C-873F-D02D1690AC5C}">
        <p15:threadingInfo xmlns:p15="http://schemas.microsoft.com/office/powerpoint/2012/main" timeZoneBias="42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19-08-06T11:13:02.478" idx="407">
    <p:pos x="10" y="10"/>
    <p:text>new slide</p:text>
    <p:extLst>
      <p:ext uri="{C676402C-5697-4E1C-873F-D02D1690AC5C}">
        <p15:threadingInfo xmlns:p15="http://schemas.microsoft.com/office/powerpoint/2012/main" timeZoneBias="42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19-02-13T16:31:44.235" idx="302">
    <p:pos x="5538" y="294"/>
    <p:text>would we want an LPHA to review ALOCs that indicate a different LOC than the client is currently enrolled in? Since it's part of medical necesssity, it seems like changes to that need to happen with concurrence from the LPHA. Same for discharge.</p:text>
    <p:extLst mod="1">
      <p:ext uri="{C676402C-5697-4E1C-873F-D02D1690AC5C}">
        <p15:threadingInfo xmlns:p15="http://schemas.microsoft.com/office/powerpoint/2012/main" timeZoneBias="48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19-07-24T11:47:05.446" idx="349">
    <p:pos x="10" y="10"/>
    <p:text>Title 9 does not stipulate a timeframe for detoxication treatment plans</p:text>
    <p:extLst>
      <p:ext uri="{C676402C-5697-4E1C-873F-D02D1690AC5C}">
        <p15:threadingInfo xmlns:p15="http://schemas.microsoft.com/office/powerpoint/2012/main" timeZoneBias="42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19-07-18T17:01:47.229" idx="348">
    <p:pos x="10" y="10"/>
    <p:text>fix this number</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8-06T11:16:10.526" idx="408">
    <p:pos x="4360" y="3080"/>
    <p:text>can OTPs provide case managemen services off-site or on the phone with another provider?</p:text>
    <p:extLst>
      <p:ext uri="{C676402C-5697-4E1C-873F-D02D1690AC5C}">
        <p15:threadingInfo xmlns:p15="http://schemas.microsoft.com/office/powerpoint/2012/main" timeZoneBias="42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19-08-02T13:05:33.763" idx="376">
    <p:pos x="5135" y="1752"/>
    <p:text>checking with the state on what planned services need to be in the OTP plan.</p:text>
    <p:extLst>
      <p:ext uri="{C676402C-5697-4E1C-873F-D02D1690AC5C}">
        <p15:threadingInfo xmlns:p15="http://schemas.microsoft.com/office/powerpoint/2012/main" timeZoneBias="42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19-08-05T13:03:28.599" idx="402">
    <p:pos x="3672" y="1000"/>
    <p:text>do we want to require this of OTP clients?</p:text>
    <p:extLst>
      <p:ext uri="{C676402C-5697-4E1C-873F-D02D1690AC5C}">
        <p15:threadingInfo xmlns:p15="http://schemas.microsoft.com/office/powerpoint/2012/main" timeZoneBias="42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19-08-15T11:16:33.539" idx="448">
    <p:pos x="5612" y="2503"/>
    <p:text>added in this text about the diagnosis</p:text>
    <p:extLst>
      <p:ext uri="{C676402C-5697-4E1C-873F-D02D1690AC5C}">
        <p15:threadingInfo xmlns:p15="http://schemas.microsoft.com/office/powerpoint/2012/main" timeZoneBias="42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19-02-07T09:19:36.503" idx="292">
    <p:pos x="6807" y="1580"/>
    <p:text>new slide, is this correct?</p:text>
    <p:extLst>
      <p:ext uri="{C676402C-5697-4E1C-873F-D02D1690AC5C}">
        <p15:threadingInfo xmlns:p15="http://schemas.microsoft.com/office/powerpoint/2012/main" timeZoneBias="480"/>
      </p:ext>
    </p:extLst>
  </p:cm>
  <p:cm authorId="1" dt="2019-08-15T11:11:13.979" idx="447">
    <p:pos x="10" y="10"/>
    <p:text>we could maybe extend the client signature date to 30 days from admission. the IA says 30 days.</p:text>
    <p:extLst>
      <p:ext uri="{C676402C-5697-4E1C-873F-D02D1690AC5C}">
        <p15:threadingInfo xmlns:p15="http://schemas.microsoft.com/office/powerpoint/2012/main" timeZoneBias="42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19-02-07T17:19:32.224" idx="293">
    <p:pos x="10" y="10"/>
    <p:text>CG doesn't allow the client signtuare to be completed after the LPHA signature.</p:text>
    <p:extLst>
      <p:ext uri="{C676402C-5697-4E1C-873F-D02D1690AC5C}">
        <p15:threadingInfo xmlns:p15="http://schemas.microsoft.com/office/powerpoint/2012/main" timeZoneBias="480"/>
      </p:ext>
    </p:extLst>
  </p:cm>
  <p:cm authorId="1" dt="2019-02-25T08:56:08.823" idx="308">
    <p:pos x="10" y="106"/>
    <p:text>yes it does. see CG manual</p:text>
    <p:extLst>
      <p:ext uri="{C676402C-5697-4E1C-873F-D02D1690AC5C}">
        <p15:threadingInfo xmlns:p15="http://schemas.microsoft.com/office/powerpoint/2012/main" timeZoneBias="480">
          <p15:parentCm authorId="1" idx="293"/>
        </p15:threadingInfo>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19-08-15T09:03:41.047" idx="446">
    <p:pos x="3375" y="3271"/>
    <p:text>OTPs expressed significant concern about this with regard to</p:text>
    <p:extLst>
      <p:ext uri="{C676402C-5697-4E1C-873F-D02D1690AC5C}">
        <p15:threadingInfo xmlns:p15="http://schemas.microsoft.com/office/powerpoint/2012/main" timeZoneBias="42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1" dt="2019-08-02T13:39:43.289" idx="377">
    <p:pos x="4760" y="2128"/>
    <p:text>checking on this</p:text>
    <p:extLst>
      <p:ext uri="{C676402C-5697-4E1C-873F-D02D1690AC5C}">
        <p15:threadingInfo xmlns:p15="http://schemas.microsoft.com/office/powerpoint/2012/main" timeZoneBias="42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1" dt="2019-07-26T11:53:05.460" idx="357">
    <p:pos x="4352" y="3468"/>
    <p:text>verify this</p:text>
    <p:extLst mod="1">
      <p:ext uri="{C676402C-5697-4E1C-873F-D02D1690AC5C}">
        <p15:threadingInfo xmlns:p15="http://schemas.microsoft.com/office/powerpoint/2012/main" timeZoneBias="42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1" dt="2019-08-02T16:45:07.855" idx="390">
    <p:pos x="5736" y="2912"/>
    <p:text>planned services addition</p:text>
    <p:extLst>
      <p:ext uri="{C676402C-5697-4E1C-873F-D02D1690AC5C}">
        <p15:threadingInfo xmlns:p15="http://schemas.microsoft.com/office/powerpoint/2012/main" timeZoneBias="420"/>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1" dt="2019-07-26T12:46:49.375" idx="358">
    <p:pos x="3979" y="2263"/>
    <p:text>check on the accuracy of this</p:text>
    <p:extLst mod="1">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2-26T14:28:10.465" idx="311">
    <p:pos x="7394" y="42"/>
    <p:text>have sharon and tony review this workflow</p:text>
    <p:extLst mod="1">
      <p:ext uri="{C676402C-5697-4E1C-873F-D02D1690AC5C}">
        <p15:threadingInfo xmlns:p15="http://schemas.microsoft.com/office/powerpoint/2012/main" timeZoneBias="480"/>
      </p:ext>
    </p:extLst>
  </p:cm>
  <p:cm authorId="1" dt="2019-08-14T10:25:03.859" idx="439">
    <p:pos x="7394" y="138"/>
    <p:text>CURES is in red because I don't know if it applies to OTPs</p:text>
    <p:extLst>
      <p:ext uri="{C676402C-5697-4E1C-873F-D02D1690AC5C}">
        <p15:threadingInfo xmlns:p15="http://schemas.microsoft.com/office/powerpoint/2012/main" timeZoneBias="420">
          <p15:parentCm authorId="1" idx="311"/>
        </p15:threadingInfo>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1" dt="2019-08-06T16:53:02.317" idx="422">
    <p:pos x="6933" y="3789"/>
    <p:text>may collateral services at OTPs be provided over the phone or off-site</p:text>
    <p:extLst>
      <p:ext uri="{C676402C-5697-4E1C-873F-D02D1690AC5C}">
        <p15:threadingInfo xmlns:p15="http://schemas.microsoft.com/office/powerpoint/2012/main" timeZoneBias="420"/>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1" dt="2019-08-02T16:46:10.328" idx="391">
    <p:pos x="5730" y="2026"/>
    <p:text>review this slide</p:text>
    <p:extLst mod="1">
      <p:ext uri="{C676402C-5697-4E1C-873F-D02D1690AC5C}">
        <p15:threadingInfo xmlns:p15="http://schemas.microsoft.com/office/powerpoint/2012/main" timeZoneBias="420"/>
      </p:ext>
    </p:extLst>
  </p:cm>
  <p:cm authorId="1" dt="2019-08-13T14:07:08.614" idx="432">
    <p:pos x="5730" y="2122"/>
    <p:text>may need to add MAT is contract specific</p:text>
    <p:extLst>
      <p:ext uri="{C676402C-5697-4E1C-873F-D02D1690AC5C}">
        <p15:threadingInfo xmlns:p15="http://schemas.microsoft.com/office/powerpoint/2012/main" timeZoneBias="420">
          <p15:parentCm authorId="1" idx="391"/>
        </p15:threadingInfo>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1" dt="2019-02-26T15:39:17.473" idx="316">
    <p:pos x="10" y="10"/>
    <p:text>and this one</p:text>
    <p:extLst mod="1">
      <p:ext uri="{C676402C-5697-4E1C-873F-D02D1690AC5C}">
        <p15:threadingInfo xmlns:p15="http://schemas.microsoft.com/office/powerpoint/2012/main" timeZoneBias="480"/>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1" dt="2019-02-26T15:39:17.473" idx="316">
    <p:pos x="10" y="10"/>
    <p:text>is this code for prescribing? It rolls up to the same HCPC as Ind. Counseling</p:text>
    <p:extLst mod="1">
      <p:ext uri="{C676402C-5697-4E1C-873F-D02D1690AC5C}">
        <p15:threadingInfo xmlns:p15="http://schemas.microsoft.com/office/powerpoint/2012/main" timeZoneBias="480"/>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1" dt="2019-02-25T08:48:42.631" idx="307">
    <p:pos x="10" y="10"/>
    <p:text>added OTP by contract</p:text>
    <p:extLst>
      <p:ext uri="{C676402C-5697-4E1C-873F-D02D1690AC5C}">
        <p15:threadingInfo xmlns:p15="http://schemas.microsoft.com/office/powerpoint/2012/main" timeZoneBias="480"/>
      </p:ext>
    </p:extLst>
  </p:cm>
  <p:cm authorId="1" dt="2019-08-02T16:34:39.719" idx="385">
    <p:pos x="5792" y="2304"/>
    <p:text>is this true for OTPs?</p:text>
    <p:extLst>
      <p:ext uri="{C676402C-5697-4E1C-873F-D02D1690AC5C}">
        <p15:threadingInfo xmlns:p15="http://schemas.microsoft.com/office/powerpoint/2012/main" timeZoneBias="420"/>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1" dt="2019-08-02T16:46:34.614" idx="392">
    <p:pos x="10" y="10"/>
    <p:text>need to add OTP procedure codes</p:text>
    <p:extLst>
      <p:ext uri="{C676402C-5697-4E1C-873F-D02D1690AC5C}">
        <p15:threadingInfo xmlns:p15="http://schemas.microsoft.com/office/powerpoint/2012/main" timeZoneBias="420"/>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1" dt="2019-02-26T09:04:14.161" idx="309">
    <p:pos x="10" y="10"/>
    <p:text>this might need to be made more clear.</p:text>
    <p:extLst>
      <p:ext uri="{C676402C-5697-4E1C-873F-D02D1690AC5C}">
        <p15:threadingInfo xmlns:p15="http://schemas.microsoft.com/office/powerpoint/2012/main" timeZoneBias="480"/>
      </p:ext>
    </p:extLst>
  </p:cm>
</p:cmLst>
</file>

<file path=ppt/comments/comment57.xml><?xml version="1.0" encoding="utf-8"?>
<p:cmLst xmlns:a="http://schemas.openxmlformats.org/drawingml/2006/main" xmlns:r="http://schemas.openxmlformats.org/officeDocument/2006/relationships" xmlns:p="http://schemas.openxmlformats.org/presentationml/2006/main">
  <p:cm authorId="1" dt="2019-08-14T12:11:22.691" idx="443">
    <p:pos x="886" y="3065"/>
    <p:text>removed: Identify if services were provided in- person, by telephone, or by telehealth</p:text>
    <p:extLst>
      <p:ext uri="{C676402C-5697-4E1C-873F-D02D1690AC5C}">
        <p15:threadingInfo xmlns:p15="http://schemas.microsoft.com/office/powerpoint/2012/main" timeZoneBias="420"/>
      </p:ext>
    </p:extLst>
  </p:cm>
  <p:cm authorId="1" dt="2019-08-14T12:11:59.809" idx="444">
    <p:pos x="886" y="3161"/>
    <p:text>and: If services were provided in the community, identify the location and how the provider ensured confidentiality</p:text>
    <p:extLst>
      <p:ext uri="{C676402C-5697-4E1C-873F-D02D1690AC5C}">
        <p15:threadingInfo xmlns:p15="http://schemas.microsoft.com/office/powerpoint/2012/main" timeZoneBias="420">
          <p15:parentCm authorId="1" idx="443"/>
        </p15:threadingInfo>
      </p:ext>
    </p:extLst>
  </p:cm>
</p:cmLst>
</file>

<file path=ppt/comments/comment58.xml><?xml version="1.0" encoding="utf-8"?>
<p:cmLst xmlns:a="http://schemas.openxmlformats.org/drawingml/2006/main" xmlns:r="http://schemas.openxmlformats.org/officeDocument/2006/relationships" xmlns:p="http://schemas.openxmlformats.org/presentationml/2006/main">
  <p:cm authorId="1" dt="2019-08-14T12:12:22.592" idx="445">
    <p:pos x="10" y="10"/>
    <p:text>slide needs more information</p:text>
    <p:extLst>
      <p:ext uri="{C676402C-5697-4E1C-873F-D02D1690AC5C}">
        <p15:threadingInfo xmlns:p15="http://schemas.microsoft.com/office/powerpoint/2012/main" timeZoneBias="420"/>
      </p:ext>
    </p:extLst>
  </p:cm>
</p:cmLst>
</file>

<file path=ppt/comments/comment59.xml><?xml version="1.0" encoding="utf-8"?>
<p:cmLst xmlns:a="http://schemas.openxmlformats.org/drawingml/2006/main" xmlns:r="http://schemas.openxmlformats.org/officeDocument/2006/relationships" xmlns:p="http://schemas.openxmlformats.org/presentationml/2006/main">
  <p:cm authorId="1" dt="2019-08-05T15:45:38.154" idx="405">
    <p:pos x="3408" y="3600"/>
    <p:text>updated with this text in red.</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8-13T14:47:02.887" idx="433">
    <p:pos x="1424" y="1560"/>
    <p:text>asking the state clarification around this. we were told this isn't totally true, but IN 17-034 seems to clearly indicate that a remission diagnosis is required.</p:text>
    <p:extLst>
      <p:ext uri="{C676402C-5697-4E1C-873F-D02D1690AC5C}">
        <p15:threadingInfo xmlns:p15="http://schemas.microsoft.com/office/powerpoint/2012/main" timeZoneBias="420"/>
      </p:ext>
    </p:extLst>
  </p:cm>
</p:cmLst>
</file>

<file path=ppt/comments/comment60.xml><?xml version="1.0" encoding="utf-8"?>
<p:cmLst xmlns:a="http://schemas.openxmlformats.org/drawingml/2006/main" xmlns:r="http://schemas.openxmlformats.org/officeDocument/2006/relationships" xmlns:p="http://schemas.openxmlformats.org/presentationml/2006/main">
  <p:cm authorId="1" dt="2019-08-02T16:34:52.958" idx="386">
    <p:pos x="5664" y="2712"/>
    <p:text>is this needed for OTPs?</p:text>
    <p:extLst>
      <p:ext uri="{C676402C-5697-4E1C-873F-D02D1690AC5C}">
        <p15:threadingInfo xmlns:p15="http://schemas.microsoft.com/office/powerpoint/2012/main" timeZoneBias="420"/>
      </p:ext>
    </p:extLst>
  </p:cm>
</p:cmLst>
</file>

<file path=ppt/comments/comment61.xml><?xml version="1.0" encoding="utf-8"?>
<p:cmLst xmlns:a="http://schemas.openxmlformats.org/drawingml/2006/main" xmlns:r="http://schemas.openxmlformats.org/officeDocument/2006/relationships" xmlns:p="http://schemas.openxmlformats.org/presentationml/2006/main">
  <p:cm authorId="1" dt="2019-08-06T15:32:28.009" idx="417">
    <p:pos x="10" y="10"/>
    <p:text>need to ask this question to DHCS. TO see if OTPs can provide community based case management services.</p:text>
    <p:extLst>
      <p:ext uri="{C676402C-5697-4E1C-873F-D02D1690AC5C}">
        <p15:threadingInfo xmlns:p15="http://schemas.microsoft.com/office/powerpoint/2012/main" timeZoneBias="420"/>
      </p:ext>
    </p:extLst>
  </p:cm>
</p:cmLst>
</file>

<file path=ppt/comments/comment62.xml><?xml version="1.0" encoding="utf-8"?>
<p:cmLst xmlns:a="http://schemas.openxmlformats.org/drawingml/2006/main" xmlns:r="http://schemas.openxmlformats.org/officeDocument/2006/relationships" xmlns:p="http://schemas.openxmlformats.org/presentationml/2006/main">
  <p:cm authorId="1" dt="2019-08-02T16:35:24.334" idx="387">
    <p:pos x="5952" y="1384"/>
    <p:text>check on this for OTPs, this seems like a place where 9 CCR has a higher standard</p:text>
    <p:extLst>
      <p:ext uri="{C676402C-5697-4E1C-873F-D02D1690AC5C}">
        <p15:threadingInfo xmlns:p15="http://schemas.microsoft.com/office/powerpoint/2012/main" timeZoneBias="420"/>
      </p:ext>
    </p:extLst>
  </p:cm>
</p:cmLst>
</file>

<file path=ppt/comments/comment63.xml><?xml version="1.0" encoding="utf-8"?>
<p:cmLst xmlns:a="http://schemas.openxmlformats.org/drawingml/2006/main" xmlns:r="http://schemas.openxmlformats.org/officeDocument/2006/relationships" xmlns:p="http://schemas.openxmlformats.org/presentationml/2006/main">
  <p:cm authorId="1" dt="2019-07-25T16:27:00.094" idx="354">
    <p:pos x="6344" y="384"/>
    <p:text>methadone</p:text>
    <p:extLst>
      <p:ext uri="{C676402C-5697-4E1C-873F-D02D1690AC5C}">
        <p15:threadingInfo xmlns:p15="http://schemas.microsoft.com/office/powerpoint/2012/main" timeZoneBias="420"/>
      </p:ext>
    </p:extLst>
  </p:cm>
  <p:cm authorId="1" dt="2019-07-25T16:27:18.905" idx="355">
    <p:pos x="6344" y="480"/>
    <p:text>buphenorphine</p:text>
    <p:extLst>
      <p:ext uri="{C676402C-5697-4E1C-873F-D02D1690AC5C}">
        <p15:threadingInfo xmlns:p15="http://schemas.microsoft.com/office/powerpoint/2012/main" timeZoneBias="420">
          <p15:parentCm authorId="1" idx="354"/>
        </p15:threadingInfo>
      </p:ext>
    </p:extLst>
  </p:cm>
  <p:cm authorId="1" dt="2019-07-25T16:28:48.439" idx="356">
    <p:pos x="10" y="10"/>
    <p:text>may need to move this slide to a more appropriate locatoin</p:text>
    <p:extLst>
      <p:ext uri="{C676402C-5697-4E1C-873F-D02D1690AC5C}">
        <p15:threadingInfo xmlns:p15="http://schemas.microsoft.com/office/powerpoint/2012/main" timeZoneBias="420"/>
      </p:ext>
    </p:extLst>
  </p:cm>
  <p:cm authorId="1" dt="2019-07-29T17:36:27.155" idx="372">
    <p:pos x="106" y="106"/>
    <p:text>does everyone who administers methadone require DEA registration</p:text>
    <p:extLst>
      <p:ext uri="{C676402C-5697-4E1C-873F-D02D1690AC5C}">
        <p15:threadingInfo xmlns:p15="http://schemas.microsoft.com/office/powerpoint/2012/main" timeZoneBias="420"/>
      </p:ext>
    </p:extLst>
  </p:cm>
  <p:cm authorId="1" dt="2019-08-05T09:53:29.005" idx="393">
    <p:pos x="106" y="202"/>
    <p:text>the OTPs say that i the entity may have a DEA registration which covers their medical staff. However it is unclear if that is enough or if the physician has to have a DEA registration in addition to the entity</p:text>
    <p:extLst>
      <p:ext uri="{C676402C-5697-4E1C-873F-D02D1690AC5C}">
        <p15:threadingInfo xmlns:p15="http://schemas.microsoft.com/office/powerpoint/2012/main" timeZoneBias="420">
          <p15:parentCm authorId="1" idx="372"/>
        </p15:threadingInfo>
      </p:ext>
    </p:extLst>
  </p:cm>
</p:cmLst>
</file>

<file path=ppt/comments/comment64.xml><?xml version="1.0" encoding="utf-8"?>
<p:cmLst xmlns:a="http://schemas.openxmlformats.org/drawingml/2006/main" xmlns:r="http://schemas.openxmlformats.org/officeDocument/2006/relationships" xmlns:p="http://schemas.openxmlformats.org/presentationml/2006/main">
  <p:cm authorId="1" dt="2019-08-05T10:35:28.488" idx="394">
    <p:pos x="10" y="10"/>
    <p:text>updated slide with 21 CFR info</p:text>
    <p:extLst>
      <p:ext uri="{C676402C-5697-4E1C-873F-D02D1690AC5C}">
        <p15:threadingInfo xmlns:p15="http://schemas.microsoft.com/office/powerpoint/2012/main" timeZoneBias="420"/>
      </p:ext>
    </p:extLst>
  </p:cm>
  <p:cm authorId="1" dt="2019-08-05T11:11:07.491" idx="395">
    <p:pos x="10" y="106"/>
    <p:text>DEA regulations</p:text>
    <p:extLst>
      <p:ext uri="{C676402C-5697-4E1C-873F-D02D1690AC5C}">
        <p15:threadingInfo xmlns:p15="http://schemas.microsoft.com/office/powerpoint/2012/main" timeZoneBias="420">
          <p15:parentCm authorId="1" idx="394"/>
        </p15:threadingInfo>
      </p:ext>
    </p:extLst>
  </p:cm>
</p:cmLst>
</file>

<file path=ppt/comments/comment65.xml><?xml version="1.0" encoding="utf-8"?>
<p:cmLst xmlns:a="http://schemas.openxmlformats.org/drawingml/2006/main" xmlns:r="http://schemas.openxmlformats.org/officeDocument/2006/relationships" xmlns:p="http://schemas.openxmlformats.org/presentationml/2006/main">
  <p:cm authorId="1" dt="2019-08-02T11:39:57.379" idx="374">
    <p:pos x="5688" y="1624"/>
    <p:text>There is no edit in the system for who makes the claim.  Any of the people you listed can be on the claim.</p:text>
    <p:extLst mod="1">
      <p:ext uri="{C676402C-5697-4E1C-873F-D02D1690AC5C}">
        <p15:threadingInfo xmlns:p15="http://schemas.microsoft.com/office/powerpoint/2012/main" timeZoneBias="420"/>
      </p:ext>
    </p:extLst>
  </p:cm>
  <p:cm authorId="1" dt="2019-08-13T12:05:21.601" idx="430">
    <p:pos x="5688" y="1720"/>
    <p:text>This is what DHCS said, the text in red has been updated to reflect this</p:text>
    <p:extLst>
      <p:ext uri="{C676402C-5697-4E1C-873F-D02D1690AC5C}">
        <p15:threadingInfo xmlns:p15="http://schemas.microsoft.com/office/powerpoint/2012/main" timeZoneBias="420">
          <p15:parentCm authorId="1" idx="374"/>
        </p15:threadingInfo>
      </p:ext>
    </p:extLst>
  </p:cm>
</p:cmLst>
</file>

<file path=ppt/comments/comment66.xml><?xml version="1.0" encoding="utf-8"?>
<p:cmLst xmlns:a="http://schemas.openxmlformats.org/drawingml/2006/main" xmlns:r="http://schemas.openxmlformats.org/officeDocument/2006/relationships" xmlns:p="http://schemas.openxmlformats.org/presentationml/2006/main">
  <p:cm authorId="1" dt="2019-08-02T16:40:39.691" idx="388">
    <p:pos x="5120" y="408"/>
    <p:text>new slide needs clarification</p:text>
    <p:extLst>
      <p:ext uri="{C676402C-5697-4E1C-873F-D02D1690AC5C}">
        <p15:threadingInfo xmlns:p15="http://schemas.microsoft.com/office/powerpoint/2012/main" timeZoneBias="420"/>
      </p:ext>
    </p:extLst>
  </p:cm>
</p:cmLst>
</file>

<file path=ppt/comments/comment67.xml><?xml version="1.0" encoding="utf-8"?>
<p:cmLst xmlns:a="http://schemas.openxmlformats.org/drawingml/2006/main" xmlns:r="http://schemas.openxmlformats.org/officeDocument/2006/relationships" xmlns:p="http://schemas.openxmlformats.org/presentationml/2006/main">
  <p:cm authorId="1" dt="2019-08-02T16:40:59.671" idx="389">
    <p:pos x="5536" y="2616"/>
    <p:text>the providers said this is no longer a requirement. need a source.</p:text>
    <p:extLst mod="1">
      <p:ext uri="{C676402C-5697-4E1C-873F-D02D1690AC5C}">
        <p15:threadingInfo xmlns:p15="http://schemas.microsoft.com/office/powerpoint/2012/main" timeZoneBias="420"/>
      </p:ext>
    </p:extLst>
  </p:cm>
  <p:cm authorId="1" dt="2019-08-06T15:49:53.237" idx="418">
    <p:pos x="5536" y="2712"/>
    <p:text>i found this in 14-026 but that hasn't been approved yet.</p:text>
    <p:extLst>
      <p:ext uri="{C676402C-5697-4E1C-873F-D02D1690AC5C}">
        <p15:threadingInfo xmlns:p15="http://schemas.microsoft.com/office/powerpoint/2012/main" timeZoneBias="420">
          <p15:parentCm authorId="1" idx="389"/>
        </p15:threadingInfo>
      </p:ext>
    </p:extLst>
  </p:cm>
  <p:cm authorId="1" dt="2019-09-16T12:32:26.140" idx="455">
    <p:pos x="5536" y="2808"/>
    <p:text>asking DHCS this question at their site visit</p:text>
    <p:extLst>
      <p:ext uri="{C676402C-5697-4E1C-873F-D02D1690AC5C}">
        <p15:threadingInfo xmlns:p15="http://schemas.microsoft.com/office/powerpoint/2012/main" timeZoneBias="420">
          <p15:parentCm authorId="1" idx="389"/>
        </p15:threadingInfo>
      </p:ext>
    </p:extLst>
  </p:cm>
</p:cmLst>
</file>

<file path=ppt/comments/comment68.xml><?xml version="1.0" encoding="utf-8"?>
<p:cmLst xmlns:a="http://schemas.openxmlformats.org/drawingml/2006/main" xmlns:r="http://schemas.openxmlformats.org/officeDocument/2006/relationships" xmlns:p="http://schemas.openxmlformats.org/presentationml/2006/main">
  <p:cm authorId="1" dt="2019-07-26T17:54:45.902" idx="359">
    <p:pos x="10" y="10"/>
    <p:text>these are the regs, need to trim these down</p:text>
    <p:extLst>
      <p:ext uri="{C676402C-5697-4E1C-873F-D02D1690AC5C}">
        <p15:threadingInfo xmlns:p15="http://schemas.microsoft.com/office/powerpoint/2012/main" timeZoneBias="420"/>
      </p:ext>
    </p:extLst>
  </p:cm>
</p:cmLst>
</file>

<file path=ppt/comments/comment69.xml><?xml version="1.0" encoding="utf-8"?>
<p:cmLst xmlns:a="http://schemas.openxmlformats.org/drawingml/2006/main" xmlns:r="http://schemas.openxmlformats.org/officeDocument/2006/relationships" xmlns:p="http://schemas.openxmlformats.org/presentationml/2006/main">
  <p:cm authorId="1" dt="2019-07-26T17:55:02.916" idx="360">
    <p:pos x="10" y="10"/>
    <p:text>these are the regs, need to trim these down</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2-26T14:28:10.465" idx="311">
    <p:pos x="10" y="10"/>
    <p:text>add new screenshot when workflows are finalized</p:text>
    <p:extLst>
      <p:ext uri="{C676402C-5697-4E1C-873F-D02D1690AC5C}">
        <p15:threadingInfo xmlns:p15="http://schemas.microsoft.com/office/powerpoint/2012/main" timeZoneBias="480"/>
      </p:ext>
    </p:extLst>
  </p:cm>
</p:cmLst>
</file>

<file path=ppt/comments/comment70.xml><?xml version="1.0" encoding="utf-8"?>
<p:cmLst xmlns:a="http://schemas.openxmlformats.org/drawingml/2006/main" xmlns:r="http://schemas.openxmlformats.org/officeDocument/2006/relationships" xmlns:p="http://schemas.openxmlformats.org/presentationml/2006/main">
  <p:cm authorId="1" dt="2019-07-26T17:55:06.091" idx="361">
    <p:pos x="10" y="10"/>
    <p:text>these are the regs, need to trim these down</p:text>
    <p:extLst>
      <p:ext uri="{C676402C-5697-4E1C-873F-D02D1690AC5C}">
        <p15:threadingInfo xmlns:p15="http://schemas.microsoft.com/office/powerpoint/2012/main" timeZoneBias="420"/>
      </p:ext>
    </p:extLst>
  </p:cm>
</p:cmLst>
</file>

<file path=ppt/comments/comment71.xml><?xml version="1.0" encoding="utf-8"?>
<p:cmLst xmlns:a="http://schemas.openxmlformats.org/drawingml/2006/main" xmlns:r="http://schemas.openxmlformats.org/officeDocument/2006/relationships" xmlns:p="http://schemas.openxmlformats.org/presentationml/2006/main">
  <p:cm authorId="1" dt="2019-07-26T17:55:10.303" idx="362">
    <p:pos x="10" y="10"/>
    <p:text>these are the regs, need to trim these down</p:text>
    <p:extLst>
      <p:ext uri="{C676402C-5697-4E1C-873F-D02D1690AC5C}">
        <p15:threadingInfo xmlns:p15="http://schemas.microsoft.com/office/powerpoint/2012/main" timeZoneBias="420"/>
      </p:ext>
    </p:extLst>
  </p:cm>
</p:cmLst>
</file>

<file path=ppt/comments/comment72.xml><?xml version="1.0" encoding="utf-8"?>
<p:cmLst xmlns:a="http://schemas.openxmlformats.org/drawingml/2006/main" xmlns:r="http://schemas.openxmlformats.org/officeDocument/2006/relationships" xmlns:p="http://schemas.openxmlformats.org/presentationml/2006/main">
  <p:cm authorId="1" dt="2019-07-26T17:55:13.969" idx="363">
    <p:pos x="10" y="10"/>
    <p:text>these are the regs, need to trim these down</p:text>
    <p:extLst>
      <p:ext uri="{C676402C-5697-4E1C-873F-D02D1690AC5C}">
        <p15:threadingInfo xmlns:p15="http://schemas.microsoft.com/office/powerpoint/2012/main" timeZoneBias="420"/>
      </p:ext>
    </p:extLst>
  </p:cm>
</p:cmLst>
</file>

<file path=ppt/comments/comment73.xml><?xml version="1.0" encoding="utf-8"?>
<p:cmLst xmlns:a="http://schemas.openxmlformats.org/drawingml/2006/main" xmlns:r="http://schemas.openxmlformats.org/officeDocument/2006/relationships" xmlns:p="http://schemas.openxmlformats.org/presentationml/2006/main">
  <p:cm authorId="1" dt="2019-07-26T17:55:18.446" idx="364">
    <p:pos x="10" y="10"/>
    <p:text>these are the regs, need to trim these down</p:text>
    <p:extLst>
      <p:ext uri="{C676402C-5697-4E1C-873F-D02D1690AC5C}">
        <p15:threadingInfo xmlns:p15="http://schemas.microsoft.com/office/powerpoint/2012/main" timeZoneBias="420"/>
      </p:ext>
    </p:extLst>
  </p:cm>
</p:cmLst>
</file>

<file path=ppt/comments/comment74.xml><?xml version="1.0" encoding="utf-8"?>
<p:cmLst xmlns:a="http://schemas.openxmlformats.org/drawingml/2006/main" xmlns:r="http://schemas.openxmlformats.org/officeDocument/2006/relationships" xmlns:p="http://schemas.openxmlformats.org/presentationml/2006/main">
  <p:cm authorId="1" dt="2019-08-05T11:31:29.048" idx="396">
    <p:pos x="2792" y="3560"/>
    <p:text>is this true for OTPs? Can they get reimbursement for the drug tests as it's in their regulations?</p:text>
    <p:extLst>
      <p:ext uri="{C676402C-5697-4E1C-873F-D02D1690AC5C}">
        <p15:threadingInfo xmlns:p15="http://schemas.microsoft.com/office/powerpoint/2012/main" timeZoneBias="420"/>
      </p:ext>
    </p:extLst>
  </p:cm>
  <p:cm authorId="1" dt="2019-08-05T11:34:23.735" idx="397">
    <p:pos x="2792" y="3656"/>
    <p:text>may need to ask the state</p:text>
    <p:extLst>
      <p:ext uri="{C676402C-5697-4E1C-873F-D02D1690AC5C}">
        <p15:threadingInfo xmlns:p15="http://schemas.microsoft.com/office/powerpoint/2012/main" timeZoneBias="420">
          <p15:parentCm authorId="1" idx="396"/>
        </p15:threadingInfo>
      </p:ext>
    </p:extLst>
  </p:cm>
</p:cmLst>
</file>

<file path=ppt/comments/comment75.xml><?xml version="1.0" encoding="utf-8"?>
<p:cmLst xmlns:a="http://schemas.openxmlformats.org/drawingml/2006/main" xmlns:r="http://schemas.openxmlformats.org/officeDocument/2006/relationships" xmlns:p="http://schemas.openxmlformats.org/presentationml/2006/main">
  <p:cm authorId="1" dt="2019-08-05T11:54:29.541" idx="401">
    <p:pos x="10" y="10"/>
    <p:text>new slide</p:text>
    <p:extLst>
      <p:ext uri="{C676402C-5697-4E1C-873F-D02D1690AC5C}">
        <p15:threadingInfo xmlns:p15="http://schemas.microsoft.com/office/powerpoint/2012/main" timeZoneBias="420"/>
      </p:ext>
    </p:extLst>
  </p:cm>
</p:cmLst>
</file>

<file path=ppt/comments/comment76.xml><?xml version="1.0" encoding="utf-8"?>
<p:cmLst xmlns:a="http://schemas.openxmlformats.org/drawingml/2006/main" xmlns:r="http://schemas.openxmlformats.org/officeDocument/2006/relationships" xmlns:p="http://schemas.openxmlformats.org/presentationml/2006/main">
  <p:cm authorId="1" dt="2019-08-05T11:54:23.256" idx="400">
    <p:pos x="10" y="10"/>
    <p:text>new slide</p:text>
    <p:extLst>
      <p:ext uri="{C676402C-5697-4E1C-873F-D02D1690AC5C}">
        <p15:threadingInfo xmlns:p15="http://schemas.microsoft.com/office/powerpoint/2012/main" timeZoneBias="420"/>
      </p:ext>
    </p:extLst>
  </p:cm>
</p:cmLst>
</file>

<file path=ppt/comments/comment77.xml><?xml version="1.0" encoding="utf-8"?>
<p:cmLst xmlns:a="http://schemas.openxmlformats.org/drawingml/2006/main" xmlns:r="http://schemas.openxmlformats.org/officeDocument/2006/relationships" xmlns:p="http://schemas.openxmlformats.org/presentationml/2006/main">
  <p:cm authorId="1" dt="2019-08-05T11:54:14.749" idx="399">
    <p:pos x="10" y="10"/>
    <p:text>new slide</p:text>
    <p:extLst>
      <p:ext uri="{C676402C-5697-4E1C-873F-D02D1690AC5C}">
        <p15:threadingInfo xmlns:p15="http://schemas.microsoft.com/office/powerpoint/2012/main" timeZoneBias="420"/>
      </p:ext>
    </p:extLst>
  </p:cm>
</p:cmLst>
</file>

<file path=ppt/comments/comment78.xml><?xml version="1.0" encoding="utf-8"?>
<p:cmLst xmlns:a="http://schemas.openxmlformats.org/drawingml/2006/main" xmlns:r="http://schemas.openxmlformats.org/officeDocument/2006/relationships" xmlns:p="http://schemas.openxmlformats.org/presentationml/2006/main">
  <p:cm authorId="1" dt="2019-08-05T11:54:08.977" idx="398">
    <p:pos x="1544" y="3376"/>
    <p:text>new slide</p:text>
    <p:extLst>
      <p:ext uri="{C676402C-5697-4E1C-873F-D02D1690AC5C}">
        <p15:threadingInfo xmlns:p15="http://schemas.microsoft.com/office/powerpoint/2012/main" timeZoneBias="420"/>
      </p:ext>
    </p:extLst>
  </p:cm>
</p:cmLst>
</file>

<file path=ppt/comments/comment79.xml><?xml version="1.0" encoding="utf-8"?>
<p:cmLst xmlns:a="http://schemas.openxmlformats.org/drawingml/2006/main" xmlns:r="http://schemas.openxmlformats.org/officeDocument/2006/relationships" xmlns:p="http://schemas.openxmlformats.org/presentationml/2006/main">
  <p:cm authorId="1" dt="2019-08-13T15:05:20.188" idx="434">
    <p:pos x="696" y="2504"/>
    <p:text>is this the correct list for OTPs??</p:text>
    <p:extLst>
      <p:ext uri="{C676402C-5697-4E1C-873F-D02D1690AC5C}">
        <p15:threadingInfo xmlns:p15="http://schemas.microsoft.com/office/powerpoint/2012/main" timeZoneBias="420"/>
      </p:ext>
    </p:extLst>
  </p:cm>
  <p:cm authorId="1" dt="2019-08-13T15:14:24.447" idx="435">
    <p:pos x="5856" y="1384"/>
    <p:text>new slide since trainng</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1-25T11:12:45.580" idx="274">
    <p:pos x="10" y="10"/>
    <p:text>need to find out maximum LOS for WM RES. update in PPT and CG WM RES Plan</p:text>
    <p:extLst>
      <p:ext uri="{C676402C-5697-4E1C-873F-D02D1690AC5C}">
        <p15:threadingInfo xmlns:p15="http://schemas.microsoft.com/office/powerpoint/2012/main" timeZoneBias="480"/>
      </p:ext>
    </p:extLst>
  </p:cm>
</p:cmLst>
</file>

<file path=ppt/comments/comment80.xml><?xml version="1.0" encoding="utf-8"?>
<p:cmLst xmlns:a="http://schemas.openxmlformats.org/drawingml/2006/main" xmlns:r="http://schemas.openxmlformats.org/officeDocument/2006/relationships" xmlns:p="http://schemas.openxmlformats.org/presentationml/2006/main">
  <p:cm authorId="1" dt="2019-08-05T11:54:08.977" idx="398">
    <p:pos x="1544" y="3376"/>
    <p:text>new slide</p:text>
    <p:extLst>
      <p:ext uri="{C676402C-5697-4E1C-873F-D02D1690AC5C}">
        <p15:threadingInfo xmlns:p15="http://schemas.microsoft.com/office/powerpoint/2012/main" timeZoneBias="420"/>
      </p:ext>
    </p:extLst>
  </p:cm>
</p:cmLst>
</file>

<file path=ppt/comments/comment81.xml><?xml version="1.0" encoding="utf-8"?>
<p:cmLst xmlns:a="http://schemas.openxmlformats.org/drawingml/2006/main" xmlns:r="http://schemas.openxmlformats.org/officeDocument/2006/relationships" xmlns:p="http://schemas.openxmlformats.org/presentationml/2006/main">
  <p:cm authorId="1" dt="2019-07-15T11:12:31.452" idx="340">
    <p:pos x="320" y="155"/>
    <p:text>needs work</p:text>
    <p:extLst mod="1">
      <p:ext uri="{C676402C-5697-4E1C-873F-D02D1690AC5C}">
        <p15:threadingInfo xmlns:p15="http://schemas.microsoft.com/office/powerpoint/2012/main" timeZoneBias="420"/>
      </p:ext>
    </p:extLst>
  </p:cm>
</p:cmLst>
</file>

<file path=ppt/comments/comment82.xml><?xml version="1.0" encoding="utf-8"?>
<p:cmLst xmlns:a="http://schemas.openxmlformats.org/drawingml/2006/main" xmlns:r="http://schemas.openxmlformats.org/officeDocument/2006/relationships" xmlns:p="http://schemas.openxmlformats.org/presentationml/2006/main">
  <p:cm authorId="1" dt="2019-07-15T11:12:31.452" idx="340">
    <p:pos x="5691" y="1361"/>
    <p:text>needs work</p:text>
    <p:extLst mod="1">
      <p:ext uri="{C676402C-5697-4E1C-873F-D02D1690AC5C}">
        <p15:threadingInfo xmlns:p15="http://schemas.microsoft.com/office/powerpoint/2012/main" timeZoneBias="420"/>
      </p:ext>
    </p:extLst>
  </p:cm>
</p:cmLst>
</file>

<file path=ppt/comments/comment83.xml><?xml version="1.0" encoding="utf-8"?>
<p:cmLst xmlns:a="http://schemas.openxmlformats.org/drawingml/2006/main" xmlns:r="http://schemas.openxmlformats.org/officeDocument/2006/relationships" xmlns:p="http://schemas.openxmlformats.org/presentationml/2006/main">
  <p:cm authorId="1" dt="2019-07-15T11:12:31.452" idx="340">
    <p:pos x="4954" y="2713"/>
    <p:text>are take homes allowed for visitng clients?</p:text>
    <p:extLst mod="1">
      <p:ext uri="{C676402C-5697-4E1C-873F-D02D1690AC5C}">
        <p15:threadingInfo xmlns:p15="http://schemas.microsoft.com/office/powerpoint/2012/main" timeZoneBias="420"/>
      </p:ext>
    </p:extLst>
  </p:cm>
  <p:cm authorId="1" dt="2019-09-27T11:42:47.968" idx="458">
    <p:pos x="6036" y="1361"/>
    <p:text>how does billing work for visiting clients from OOC?</p:text>
    <p:extLst>
      <p:ext uri="{C676402C-5697-4E1C-873F-D02D1690AC5C}">
        <p15:threadingInfo xmlns:p15="http://schemas.microsoft.com/office/powerpoint/2012/main" timeZoneBias="420"/>
      </p:ext>
    </p:extLst>
  </p:cm>
  <p:cm authorId="1" dt="2019-09-27T11:43:16.984" idx="459">
    <p:pos x="6036" y="1457"/>
    <p:text>can they only receive methadone or other medications</p:text>
    <p:extLst>
      <p:ext uri="{C676402C-5697-4E1C-873F-D02D1690AC5C}">
        <p15:threadingInfo xmlns:p15="http://schemas.microsoft.com/office/powerpoint/2012/main" timeZoneBias="420">
          <p15:parentCm authorId="1" idx="458"/>
        </p15:threadingInfo>
      </p:ext>
    </p:extLst>
  </p:cm>
</p:cmLst>
</file>

<file path=ppt/comments/comment84.xml><?xml version="1.0" encoding="utf-8"?>
<p:cmLst xmlns:a="http://schemas.openxmlformats.org/drawingml/2006/main" xmlns:r="http://schemas.openxmlformats.org/officeDocument/2006/relationships" xmlns:p="http://schemas.openxmlformats.org/presentationml/2006/main">
  <p:cm authorId="1" dt="2019-07-15T11:12:31.452" idx="340">
    <p:pos x="6952" y="4000"/>
    <p:text>I don't think this slide is correct. I don't believe they have to do an intake if they've met all other visiting client rerequirements.</p:text>
    <p:extLst mod="1">
      <p:ext uri="{C676402C-5697-4E1C-873F-D02D1690AC5C}">
        <p15:threadingInfo xmlns:p15="http://schemas.microsoft.com/office/powerpoint/2012/main" timeZoneBias="420"/>
      </p:ext>
    </p:extLst>
  </p:cm>
  <p:cm authorId="1" dt="2019-09-27T10:49:35.861" idx="457">
    <p:pos x="6952" y="4096"/>
    <p:text>applicable regs to visiting dosing:
§ 10205
§ 10210
§ 10295</p:text>
    <p:extLst>
      <p:ext uri="{C676402C-5697-4E1C-873F-D02D1690AC5C}">
        <p15:threadingInfo xmlns:p15="http://schemas.microsoft.com/office/powerpoint/2012/main" timeZoneBias="420">
          <p15:parentCm authorId="1" idx="340"/>
        </p15:threadingInfo>
      </p:ext>
    </p:extLst>
  </p:cm>
</p:cmLst>
</file>

<file path=ppt/comments/comment85.xml><?xml version="1.0" encoding="utf-8"?>
<p:cmLst xmlns:a="http://schemas.openxmlformats.org/drawingml/2006/main" xmlns:r="http://schemas.openxmlformats.org/officeDocument/2006/relationships" xmlns:p="http://schemas.openxmlformats.org/presentationml/2006/main">
  <p:cm authorId="1" dt="2019-02-13T15:23:38.029" idx="297">
    <p:pos x="10" y="10"/>
    <p:text>new slide needs to be clarifed. Tony asked DMC answers about it.</p:text>
    <p:extLst>
      <p:ext uri="{C676402C-5697-4E1C-873F-D02D1690AC5C}">
        <p15:threadingInfo xmlns:p15="http://schemas.microsoft.com/office/powerpoint/2012/main" timeZoneBias="480"/>
      </p:ext>
    </p:extLst>
  </p:cm>
</p:cmLst>
</file>

<file path=ppt/comments/comment86.xml><?xml version="1.0" encoding="utf-8"?>
<p:cmLst xmlns:a="http://schemas.openxmlformats.org/drawingml/2006/main" xmlns:r="http://schemas.openxmlformats.org/officeDocument/2006/relationships" xmlns:p="http://schemas.openxmlformats.org/presentationml/2006/main">
  <p:cm authorId="1" dt="2019-02-27T12:13:30.810" idx="326">
    <p:pos x="10" y="10"/>
    <p:text>new slide, verify contents</p:text>
    <p:extLst>
      <p:ext uri="{C676402C-5697-4E1C-873F-D02D1690AC5C}">
        <p15:threadingInfo xmlns:p15="http://schemas.microsoft.com/office/powerpoint/2012/main" timeZoneBias="480"/>
      </p:ext>
    </p:extLst>
  </p:cm>
</p:cmLst>
</file>

<file path=ppt/comments/comment87.xml><?xml version="1.0" encoding="utf-8"?>
<p:cmLst xmlns:a="http://schemas.openxmlformats.org/drawingml/2006/main" xmlns:r="http://schemas.openxmlformats.org/officeDocument/2006/relationships" xmlns:p="http://schemas.openxmlformats.org/presentationml/2006/main">
  <p:cm authorId="1" dt="2019-02-07T17:22:18.389" idx="294">
    <p:pos x="871" y="696"/>
    <p:text>need to complete</p:text>
    <p:extLst mod="1">
      <p:ext uri="{C676402C-5697-4E1C-873F-D02D1690AC5C}">
        <p15:threadingInfo xmlns:p15="http://schemas.microsoft.com/office/powerpoint/2012/main" timeZoneBias="480"/>
      </p:ext>
    </p:extLst>
  </p:cm>
</p:cmLst>
</file>

<file path=ppt/comments/comment88.xml><?xml version="1.0" encoding="utf-8"?>
<p:cmLst xmlns:a="http://schemas.openxmlformats.org/drawingml/2006/main" xmlns:r="http://schemas.openxmlformats.org/officeDocument/2006/relationships" xmlns:p="http://schemas.openxmlformats.org/presentationml/2006/main">
  <p:cm authorId="6" dt="2019-01-23T13:56:01.910" idx="42">
    <p:pos x="6691" y="819"/>
    <p:text>I believe it is call "HIT staff" who assist with benefit transfers-they are ACBH staff.</p:text>
    <p:extLst mod="1">
      <p:ext uri="{C676402C-5697-4E1C-873F-D02D1690AC5C}">
        <p15:threadingInfo xmlns:p15="http://schemas.microsoft.com/office/powerpoint/2012/main" timeZoneBias="480"/>
      </p:ext>
    </p:extLst>
  </p:cm>
</p:cmLst>
</file>

<file path=ppt/comments/comment89.xml><?xml version="1.0" encoding="utf-8"?>
<p:cmLst xmlns:a="http://schemas.openxmlformats.org/drawingml/2006/main" xmlns:r="http://schemas.openxmlformats.org/officeDocument/2006/relationships" xmlns:p="http://schemas.openxmlformats.org/presentationml/2006/main">
  <p:cm authorId="1" dt="2019-02-07T17:29:32.957" idx="295">
    <p:pos x="6442" y="1560"/>
    <p:text>new slide confirm for accuracy</p:text>
    <p:extLst mod="1">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6" dt="2019-01-23T09:46:49.458" idx="25">
    <p:pos x="10" y="10"/>
    <p:text>Update to reflect the plan documentation inlcuded as part of Intake. Add today's decisions on drop downs and notes for WM</p:text>
    <p:extLst>
      <p:ext uri="{C676402C-5697-4E1C-873F-D02D1690AC5C}">
        <p15:threadingInfo xmlns:p15="http://schemas.microsoft.com/office/powerpoint/2012/main" timeZoneBias="480"/>
      </p:ext>
    </p:extLst>
  </p:cm>
  <p:cm authorId="1" dt="2019-01-25T11:17:40.484" idx="275">
    <p:pos x="3591" y="2854"/>
    <p:text>figure out what care coordination means?</p:text>
    <p:extLst mod="1">
      <p:ext uri="{C676402C-5697-4E1C-873F-D02D1690AC5C}">
        <p15:threadingInfo xmlns:p15="http://schemas.microsoft.com/office/powerpoint/2012/main" timeZoneBias="480"/>
      </p:ext>
    </p:extLst>
  </p:cm>
  <p:cm authorId="1" dt="2019-01-29T12:00:17.236" idx="285">
    <p:pos x="106" y="106"/>
    <p:text>need to determine which non-DMC contracts are providing treatment services</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8372" cy="464183"/>
          </a:xfrm>
          <a:prstGeom prst="rect">
            <a:avLst/>
          </a:prstGeom>
        </p:spPr>
        <p:txBody>
          <a:bodyPr vert="horz" lIns="91570" tIns="45785" rIns="91570" bIns="45785" rtlCol="0"/>
          <a:lstStyle>
            <a:lvl1pPr algn="l">
              <a:defRPr sz="1200"/>
            </a:lvl1pPr>
          </a:lstStyle>
          <a:p>
            <a:endParaRPr lang="en-US"/>
          </a:p>
        </p:txBody>
      </p:sp>
      <p:sp>
        <p:nvSpPr>
          <p:cNvPr id="3" name="Date Placeholder 2"/>
          <p:cNvSpPr>
            <a:spLocks noGrp="1"/>
          </p:cNvSpPr>
          <p:nvPr>
            <p:ph type="dt" sz="quarter" idx="1"/>
          </p:nvPr>
        </p:nvSpPr>
        <p:spPr>
          <a:xfrm>
            <a:off x="3970445" y="5"/>
            <a:ext cx="3038372" cy="464183"/>
          </a:xfrm>
          <a:prstGeom prst="rect">
            <a:avLst/>
          </a:prstGeom>
        </p:spPr>
        <p:txBody>
          <a:bodyPr vert="horz" lIns="91570" tIns="45785" rIns="91570" bIns="45785" rtlCol="0"/>
          <a:lstStyle>
            <a:lvl1pPr algn="r">
              <a:defRPr sz="1200"/>
            </a:lvl1pPr>
          </a:lstStyle>
          <a:p>
            <a:fld id="{0660374A-EEB1-4246-B911-D69207787DC9}" type="datetimeFigureOut">
              <a:rPr lang="en-US" smtClean="0"/>
              <a:t>9/30/2019</a:t>
            </a:fld>
            <a:endParaRPr lang="en-US"/>
          </a:p>
        </p:txBody>
      </p:sp>
      <p:sp>
        <p:nvSpPr>
          <p:cNvPr id="4" name="Footer Placeholder 3"/>
          <p:cNvSpPr>
            <a:spLocks noGrp="1"/>
          </p:cNvSpPr>
          <p:nvPr>
            <p:ph type="ftr" sz="quarter" idx="2"/>
          </p:nvPr>
        </p:nvSpPr>
        <p:spPr>
          <a:xfrm>
            <a:off x="0" y="8830633"/>
            <a:ext cx="3038372" cy="464183"/>
          </a:xfrm>
          <a:prstGeom prst="rect">
            <a:avLst/>
          </a:prstGeom>
        </p:spPr>
        <p:txBody>
          <a:bodyPr vert="horz" lIns="91570" tIns="45785" rIns="91570"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0445" y="8830633"/>
            <a:ext cx="3038372" cy="464183"/>
          </a:xfrm>
          <a:prstGeom prst="rect">
            <a:avLst/>
          </a:prstGeom>
        </p:spPr>
        <p:txBody>
          <a:bodyPr vert="horz" lIns="91570" tIns="45785" rIns="91570" bIns="45785" rtlCol="0" anchor="b"/>
          <a:lstStyle>
            <a:lvl1pPr algn="r">
              <a:defRPr sz="1200"/>
            </a:lvl1pPr>
          </a:lstStyle>
          <a:p>
            <a:fld id="{585B26E8-5889-4E4E-82E1-4330643CEC3A}" type="slidenum">
              <a:rPr lang="en-US" smtClean="0"/>
              <a:t>‹#›</a:t>
            </a:fld>
            <a:endParaRPr lang="en-US"/>
          </a:p>
        </p:txBody>
      </p:sp>
    </p:spTree>
    <p:extLst>
      <p:ext uri="{BB962C8B-B14F-4D97-AF65-F5344CB8AC3E}">
        <p14:creationId xmlns:p14="http://schemas.microsoft.com/office/powerpoint/2010/main" val="12185876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8372" cy="465773"/>
          </a:xfrm>
          <a:prstGeom prst="rect">
            <a:avLst/>
          </a:prstGeom>
        </p:spPr>
        <p:txBody>
          <a:bodyPr vert="horz" lIns="91570" tIns="45785" rIns="91570" bIns="45785" rtlCol="0"/>
          <a:lstStyle>
            <a:lvl1pPr algn="l">
              <a:defRPr sz="1200"/>
            </a:lvl1pPr>
          </a:lstStyle>
          <a:p>
            <a:endParaRPr lang="en-US"/>
          </a:p>
        </p:txBody>
      </p:sp>
      <p:sp>
        <p:nvSpPr>
          <p:cNvPr id="3" name="Date Placeholder 2"/>
          <p:cNvSpPr>
            <a:spLocks noGrp="1"/>
          </p:cNvSpPr>
          <p:nvPr>
            <p:ph type="dt" idx="1"/>
          </p:nvPr>
        </p:nvSpPr>
        <p:spPr>
          <a:xfrm>
            <a:off x="3970445" y="6"/>
            <a:ext cx="3038372" cy="465773"/>
          </a:xfrm>
          <a:prstGeom prst="rect">
            <a:avLst/>
          </a:prstGeom>
        </p:spPr>
        <p:txBody>
          <a:bodyPr vert="horz" lIns="91570" tIns="45785" rIns="91570" bIns="45785" rtlCol="0"/>
          <a:lstStyle>
            <a:lvl1pPr algn="r">
              <a:defRPr sz="1200"/>
            </a:lvl1pPr>
          </a:lstStyle>
          <a:p>
            <a:fld id="{945DA545-D5D2-4EC9-8A85-608728363FBB}" type="datetimeFigureOut">
              <a:rPr lang="en-US" smtClean="0"/>
              <a:t>9/30/2019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570" tIns="45785" rIns="91570" bIns="45785" rtlCol="0" anchor="ctr"/>
          <a:lstStyle/>
          <a:p>
            <a:endParaRPr lang="en-US"/>
          </a:p>
        </p:txBody>
      </p:sp>
      <p:sp>
        <p:nvSpPr>
          <p:cNvPr id="5" name="Notes Placeholder 4"/>
          <p:cNvSpPr>
            <a:spLocks noGrp="1"/>
          </p:cNvSpPr>
          <p:nvPr>
            <p:ph type="body" sz="quarter" idx="3"/>
          </p:nvPr>
        </p:nvSpPr>
        <p:spPr>
          <a:xfrm>
            <a:off x="701040" y="4473345"/>
            <a:ext cx="5608320" cy="3661014"/>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36"/>
            <a:ext cx="3038372" cy="465773"/>
          </a:xfrm>
          <a:prstGeom prst="rect">
            <a:avLst/>
          </a:prstGeom>
        </p:spPr>
        <p:txBody>
          <a:bodyPr vert="horz" lIns="91570" tIns="45785" rIns="91570" bIns="45785" rtlCol="0" anchor="b"/>
          <a:lstStyle>
            <a:lvl1pPr algn="l">
              <a:defRPr sz="1200"/>
            </a:lvl1pPr>
          </a:lstStyle>
          <a:p>
            <a:endParaRPr lang="en-US"/>
          </a:p>
        </p:txBody>
      </p:sp>
      <p:sp>
        <p:nvSpPr>
          <p:cNvPr id="7" name="Slide Number Placeholder 6"/>
          <p:cNvSpPr>
            <a:spLocks noGrp="1"/>
          </p:cNvSpPr>
          <p:nvPr>
            <p:ph type="sldNum" sz="quarter" idx="5"/>
          </p:nvPr>
        </p:nvSpPr>
        <p:spPr>
          <a:xfrm>
            <a:off x="3970445" y="8830636"/>
            <a:ext cx="3038372" cy="465773"/>
          </a:xfrm>
          <a:prstGeom prst="rect">
            <a:avLst/>
          </a:prstGeom>
        </p:spPr>
        <p:txBody>
          <a:bodyPr vert="horz" lIns="91570" tIns="45785" rIns="91570" bIns="45785" rtlCol="0" anchor="b"/>
          <a:lstStyle>
            <a:lvl1pPr algn="r">
              <a:defRPr sz="1200"/>
            </a:lvl1pPr>
          </a:lstStyle>
          <a:p>
            <a:fld id="{7764DAC1-2A57-40D4-8157-515E1321974F}" type="slidenum">
              <a:rPr lang="en-US" smtClean="0"/>
              <a:t>‹#›</a:t>
            </a:fld>
            <a:endParaRPr lang="en-US"/>
          </a:p>
        </p:txBody>
      </p:sp>
    </p:spTree>
    <p:extLst>
      <p:ext uri="{BB962C8B-B14F-4D97-AF65-F5344CB8AC3E}">
        <p14:creationId xmlns:p14="http://schemas.microsoft.com/office/powerpoint/2010/main" val="15386832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a:t>
            </a:fld>
            <a:endParaRPr lang="en-US"/>
          </a:p>
        </p:txBody>
      </p:sp>
    </p:spTree>
    <p:extLst>
      <p:ext uri="{BB962C8B-B14F-4D97-AF65-F5344CB8AC3E}">
        <p14:creationId xmlns:p14="http://schemas.microsoft.com/office/powerpoint/2010/main" val="40043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a:t>
            </a:fld>
            <a:endParaRPr lang="en-US"/>
          </a:p>
        </p:txBody>
      </p:sp>
    </p:spTree>
    <p:extLst>
      <p:ext uri="{BB962C8B-B14F-4D97-AF65-F5344CB8AC3E}">
        <p14:creationId xmlns:p14="http://schemas.microsoft.com/office/powerpoint/2010/main" val="34265619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161</a:t>
            </a:fld>
            <a:endParaRPr lang="en-US"/>
          </a:p>
        </p:txBody>
      </p:sp>
    </p:spTree>
    <p:extLst>
      <p:ext uri="{BB962C8B-B14F-4D97-AF65-F5344CB8AC3E}">
        <p14:creationId xmlns:p14="http://schemas.microsoft.com/office/powerpoint/2010/main" val="37767374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164</a:t>
            </a:fld>
            <a:endParaRPr lang="en-US"/>
          </a:p>
        </p:txBody>
      </p:sp>
    </p:spTree>
    <p:extLst>
      <p:ext uri="{BB962C8B-B14F-4D97-AF65-F5344CB8AC3E}">
        <p14:creationId xmlns:p14="http://schemas.microsoft.com/office/powerpoint/2010/main" val="26456734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165</a:t>
            </a:fld>
            <a:endParaRPr lang="en-US"/>
          </a:p>
        </p:txBody>
      </p:sp>
    </p:spTree>
    <p:extLst>
      <p:ext uri="{BB962C8B-B14F-4D97-AF65-F5344CB8AC3E}">
        <p14:creationId xmlns:p14="http://schemas.microsoft.com/office/powerpoint/2010/main" val="16898999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167</a:t>
            </a:fld>
            <a:endParaRPr lang="en-US"/>
          </a:p>
        </p:txBody>
      </p:sp>
    </p:spTree>
    <p:extLst>
      <p:ext uri="{BB962C8B-B14F-4D97-AF65-F5344CB8AC3E}">
        <p14:creationId xmlns:p14="http://schemas.microsoft.com/office/powerpoint/2010/main" val="3130349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168</a:t>
            </a:fld>
            <a:endParaRPr lang="en-US"/>
          </a:p>
        </p:txBody>
      </p:sp>
    </p:spTree>
    <p:extLst>
      <p:ext uri="{BB962C8B-B14F-4D97-AF65-F5344CB8AC3E}">
        <p14:creationId xmlns:p14="http://schemas.microsoft.com/office/powerpoint/2010/main" val="1677532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169</a:t>
            </a:fld>
            <a:endParaRPr lang="en-US"/>
          </a:p>
        </p:txBody>
      </p:sp>
    </p:spTree>
    <p:extLst>
      <p:ext uri="{BB962C8B-B14F-4D97-AF65-F5344CB8AC3E}">
        <p14:creationId xmlns:p14="http://schemas.microsoft.com/office/powerpoint/2010/main" val="22639975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170</a:t>
            </a:fld>
            <a:endParaRPr lang="en-US"/>
          </a:p>
        </p:txBody>
      </p:sp>
    </p:spTree>
    <p:extLst>
      <p:ext uri="{BB962C8B-B14F-4D97-AF65-F5344CB8AC3E}">
        <p14:creationId xmlns:p14="http://schemas.microsoft.com/office/powerpoint/2010/main" val="34928089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171</a:t>
            </a:fld>
            <a:endParaRPr lang="en-US"/>
          </a:p>
        </p:txBody>
      </p:sp>
    </p:spTree>
    <p:extLst>
      <p:ext uri="{BB962C8B-B14F-4D97-AF65-F5344CB8AC3E}">
        <p14:creationId xmlns:p14="http://schemas.microsoft.com/office/powerpoint/2010/main" val="39103210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172</a:t>
            </a:fld>
            <a:endParaRPr lang="en-US"/>
          </a:p>
        </p:txBody>
      </p:sp>
    </p:spTree>
    <p:extLst>
      <p:ext uri="{BB962C8B-B14F-4D97-AF65-F5344CB8AC3E}">
        <p14:creationId xmlns:p14="http://schemas.microsoft.com/office/powerpoint/2010/main" val="37783606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174</a:t>
            </a:fld>
            <a:endParaRPr lang="en-US"/>
          </a:p>
        </p:txBody>
      </p:sp>
    </p:spTree>
    <p:extLst>
      <p:ext uri="{BB962C8B-B14F-4D97-AF65-F5344CB8AC3E}">
        <p14:creationId xmlns:p14="http://schemas.microsoft.com/office/powerpoint/2010/main" val="2766501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slide even necessary?</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11</a:t>
            </a:fld>
            <a:endParaRPr lang="en-US"/>
          </a:p>
        </p:txBody>
      </p:sp>
    </p:spTree>
    <p:extLst>
      <p:ext uri="{BB962C8B-B14F-4D97-AF65-F5344CB8AC3E}">
        <p14:creationId xmlns:p14="http://schemas.microsoft.com/office/powerpoint/2010/main" val="279713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175</a:t>
            </a:fld>
            <a:endParaRPr lang="en-US"/>
          </a:p>
        </p:txBody>
      </p:sp>
    </p:spTree>
    <p:extLst>
      <p:ext uri="{BB962C8B-B14F-4D97-AF65-F5344CB8AC3E}">
        <p14:creationId xmlns:p14="http://schemas.microsoft.com/office/powerpoint/2010/main" val="20202563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176</a:t>
            </a:fld>
            <a:endParaRPr lang="en-US"/>
          </a:p>
        </p:txBody>
      </p:sp>
    </p:spTree>
    <p:extLst>
      <p:ext uri="{BB962C8B-B14F-4D97-AF65-F5344CB8AC3E}">
        <p14:creationId xmlns:p14="http://schemas.microsoft.com/office/powerpoint/2010/main" val="33841568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177</a:t>
            </a:fld>
            <a:endParaRPr lang="en-US"/>
          </a:p>
        </p:txBody>
      </p:sp>
    </p:spTree>
    <p:extLst>
      <p:ext uri="{BB962C8B-B14F-4D97-AF65-F5344CB8AC3E}">
        <p14:creationId xmlns:p14="http://schemas.microsoft.com/office/powerpoint/2010/main" val="11414484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178</a:t>
            </a:fld>
            <a:endParaRPr lang="en-US"/>
          </a:p>
        </p:txBody>
      </p:sp>
    </p:spTree>
    <p:extLst>
      <p:ext uri="{BB962C8B-B14F-4D97-AF65-F5344CB8AC3E}">
        <p14:creationId xmlns:p14="http://schemas.microsoft.com/office/powerpoint/2010/main" val="29605538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179</a:t>
            </a:fld>
            <a:endParaRPr lang="en-US"/>
          </a:p>
        </p:txBody>
      </p:sp>
    </p:spTree>
    <p:extLst>
      <p:ext uri="{BB962C8B-B14F-4D97-AF65-F5344CB8AC3E}">
        <p14:creationId xmlns:p14="http://schemas.microsoft.com/office/powerpoint/2010/main" val="828697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180</a:t>
            </a:fld>
            <a:endParaRPr lang="en-US"/>
          </a:p>
        </p:txBody>
      </p:sp>
    </p:spTree>
    <p:extLst>
      <p:ext uri="{BB962C8B-B14F-4D97-AF65-F5344CB8AC3E}">
        <p14:creationId xmlns:p14="http://schemas.microsoft.com/office/powerpoint/2010/main" val="2485634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181</a:t>
            </a:fld>
            <a:endParaRPr lang="en-US"/>
          </a:p>
        </p:txBody>
      </p:sp>
    </p:spTree>
    <p:extLst>
      <p:ext uri="{BB962C8B-B14F-4D97-AF65-F5344CB8AC3E}">
        <p14:creationId xmlns:p14="http://schemas.microsoft.com/office/powerpoint/2010/main" val="17061870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182</a:t>
            </a:fld>
            <a:endParaRPr lang="en-US"/>
          </a:p>
        </p:txBody>
      </p:sp>
    </p:spTree>
    <p:extLst>
      <p:ext uri="{BB962C8B-B14F-4D97-AF65-F5344CB8AC3E}">
        <p14:creationId xmlns:p14="http://schemas.microsoft.com/office/powerpoint/2010/main" val="12015874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183</a:t>
            </a:fld>
            <a:endParaRPr lang="en-US"/>
          </a:p>
        </p:txBody>
      </p:sp>
    </p:spTree>
    <p:extLst>
      <p:ext uri="{BB962C8B-B14F-4D97-AF65-F5344CB8AC3E}">
        <p14:creationId xmlns:p14="http://schemas.microsoft.com/office/powerpoint/2010/main" val="36687567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184</a:t>
            </a:fld>
            <a:endParaRPr lang="en-US"/>
          </a:p>
        </p:txBody>
      </p:sp>
    </p:spTree>
    <p:extLst>
      <p:ext uri="{BB962C8B-B14F-4D97-AF65-F5344CB8AC3E}">
        <p14:creationId xmlns:p14="http://schemas.microsoft.com/office/powerpoint/2010/main" val="3676935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a:t>
            </a:fld>
            <a:endParaRPr lang="en-US"/>
          </a:p>
        </p:txBody>
      </p:sp>
    </p:spTree>
    <p:extLst>
      <p:ext uri="{BB962C8B-B14F-4D97-AF65-F5344CB8AC3E}">
        <p14:creationId xmlns:p14="http://schemas.microsoft.com/office/powerpoint/2010/main" val="5697353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186</a:t>
            </a:fld>
            <a:endParaRPr lang="en-US"/>
          </a:p>
        </p:txBody>
      </p:sp>
    </p:spTree>
    <p:extLst>
      <p:ext uri="{BB962C8B-B14F-4D97-AF65-F5344CB8AC3E}">
        <p14:creationId xmlns:p14="http://schemas.microsoft.com/office/powerpoint/2010/main" val="12889285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187</a:t>
            </a:fld>
            <a:endParaRPr lang="en-US"/>
          </a:p>
        </p:txBody>
      </p:sp>
    </p:spTree>
    <p:extLst>
      <p:ext uri="{BB962C8B-B14F-4D97-AF65-F5344CB8AC3E}">
        <p14:creationId xmlns:p14="http://schemas.microsoft.com/office/powerpoint/2010/main" val="23493709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188</a:t>
            </a:fld>
            <a:endParaRPr lang="en-US"/>
          </a:p>
        </p:txBody>
      </p:sp>
    </p:spTree>
    <p:extLst>
      <p:ext uri="{BB962C8B-B14F-4D97-AF65-F5344CB8AC3E}">
        <p14:creationId xmlns:p14="http://schemas.microsoft.com/office/powerpoint/2010/main" val="3715389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189</a:t>
            </a:fld>
            <a:endParaRPr lang="en-US"/>
          </a:p>
        </p:txBody>
      </p:sp>
    </p:spTree>
    <p:extLst>
      <p:ext uri="{BB962C8B-B14F-4D97-AF65-F5344CB8AC3E}">
        <p14:creationId xmlns:p14="http://schemas.microsoft.com/office/powerpoint/2010/main" val="39082336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190</a:t>
            </a:fld>
            <a:endParaRPr lang="en-US"/>
          </a:p>
        </p:txBody>
      </p:sp>
    </p:spTree>
    <p:extLst>
      <p:ext uri="{BB962C8B-B14F-4D97-AF65-F5344CB8AC3E}">
        <p14:creationId xmlns:p14="http://schemas.microsoft.com/office/powerpoint/2010/main" val="40660353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191</a:t>
            </a:fld>
            <a:endParaRPr lang="en-US"/>
          </a:p>
        </p:txBody>
      </p:sp>
    </p:spTree>
    <p:extLst>
      <p:ext uri="{BB962C8B-B14F-4D97-AF65-F5344CB8AC3E}">
        <p14:creationId xmlns:p14="http://schemas.microsoft.com/office/powerpoint/2010/main" val="16232996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192</a:t>
            </a:fld>
            <a:endParaRPr lang="en-US"/>
          </a:p>
        </p:txBody>
      </p:sp>
    </p:spTree>
    <p:extLst>
      <p:ext uri="{BB962C8B-B14F-4D97-AF65-F5344CB8AC3E}">
        <p14:creationId xmlns:p14="http://schemas.microsoft.com/office/powerpoint/2010/main" val="35853336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193</a:t>
            </a:fld>
            <a:endParaRPr lang="en-US"/>
          </a:p>
        </p:txBody>
      </p:sp>
    </p:spTree>
    <p:extLst>
      <p:ext uri="{BB962C8B-B14F-4D97-AF65-F5344CB8AC3E}">
        <p14:creationId xmlns:p14="http://schemas.microsoft.com/office/powerpoint/2010/main" val="35381561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194</a:t>
            </a:fld>
            <a:endParaRPr lang="en-US"/>
          </a:p>
        </p:txBody>
      </p:sp>
    </p:spTree>
    <p:extLst>
      <p:ext uri="{BB962C8B-B14F-4D97-AF65-F5344CB8AC3E}">
        <p14:creationId xmlns:p14="http://schemas.microsoft.com/office/powerpoint/2010/main" val="35205826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195</a:t>
            </a:fld>
            <a:endParaRPr lang="en-US"/>
          </a:p>
        </p:txBody>
      </p:sp>
    </p:spTree>
    <p:extLst>
      <p:ext uri="{BB962C8B-B14F-4D97-AF65-F5344CB8AC3E}">
        <p14:creationId xmlns:p14="http://schemas.microsoft.com/office/powerpoint/2010/main" val="178292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a:t>
            </a:fld>
            <a:endParaRPr lang="en-US"/>
          </a:p>
        </p:txBody>
      </p:sp>
    </p:spTree>
    <p:extLst>
      <p:ext uri="{BB962C8B-B14F-4D97-AF65-F5344CB8AC3E}">
        <p14:creationId xmlns:p14="http://schemas.microsoft.com/office/powerpoint/2010/main" val="30642439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196</a:t>
            </a:fld>
            <a:endParaRPr lang="en-US"/>
          </a:p>
        </p:txBody>
      </p:sp>
    </p:spTree>
    <p:extLst>
      <p:ext uri="{BB962C8B-B14F-4D97-AF65-F5344CB8AC3E}">
        <p14:creationId xmlns:p14="http://schemas.microsoft.com/office/powerpoint/2010/main" val="5302386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197</a:t>
            </a:fld>
            <a:endParaRPr lang="en-US"/>
          </a:p>
        </p:txBody>
      </p:sp>
    </p:spTree>
    <p:extLst>
      <p:ext uri="{BB962C8B-B14F-4D97-AF65-F5344CB8AC3E}">
        <p14:creationId xmlns:p14="http://schemas.microsoft.com/office/powerpoint/2010/main" val="41510321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199</a:t>
            </a:fld>
            <a:endParaRPr lang="en-US"/>
          </a:p>
        </p:txBody>
      </p:sp>
    </p:spTree>
    <p:extLst>
      <p:ext uri="{BB962C8B-B14F-4D97-AF65-F5344CB8AC3E}">
        <p14:creationId xmlns:p14="http://schemas.microsoft.com/office/powerpoint/2010/main" val="842759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200</a:t>
            </a:fld>
            <a:endParaRPr lang="en-US"/>
          </a:p>
        </p:txBody>
      </p:sp>
    </p:spTree>
    <p:extLst>
      <p:ext uri="{BB962C8B-B14F-4D97-AF65-F5344CB8AC3E}">
        <p14:creationId xmlns:p14="http://schemas.microsoft.com/office/powerpoint/2010/main" val="18163110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201</a:t>
            </a:fld>
            <a:endParaRPr lang="en-US"/>
          </a:p>
        </p:txBody>
      </p:sp>
    </p:spTree>
    <p:extLst>
      <p:ext uri="{BB962C8B-B14F-4D97-AF65-F5344CB8AC3E}">
        <p14:creationId xmlns:p14="http://schemas.microsoft.com/office/powerpoint/2010/main" val="8692538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202</a:t>
            </a:fld>
            <a:endParaRPr lang="en-US"/>
          </a:p>
        </p:txBody>
      </p:sp>
    </p:spTree>
    <p:extLst>
      <p:ext uri="{BB962C8B-B14F-4D97-AF65-F5344CB8AC3E}">
        <p14:creationId xmlns:p14="http://schemas.microsoft.com/office/powerpoint/2010/main" val="26928114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203</a:t>
            </a:fld>
            <a:endParaRPr lang="en-US"/>
          </a:p>
        </p:txBody>
      </p:sp>
    </p:spTree>
    <p:extLst>
      <p:ext uri="{BB962C8B-B14F-4D97-AF65-F5344CB8AC3E}">
        <p14:creationId xmlns:p14="http://schemas.microsoft.com/office/powerpoint/2010/main" val="42649711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204</a:t>
            </a:fld>
            <a:endParaRPr lang="en-US"/>
          </a:p>
        </p:txBody>
      </p:sp>
    </p:spTree>
    <p:extLst>
      <p:ext uri="{BB962C8B-B14F-4D97-AF65-F5344CB8AC3E}">
        <p14:creationId xmlns:p14="http://schemas.microsoft.com/office/powerpoint/2010/main" val="35249526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205</a:t>
            </a:fld>
            <a:endParaRPr lang="en-US"/>
          </a:p>
        </p:txBody>
      </p:sp>
    </p:spTree>
    <p:extLst>
      <p:ext uri="{BB962C8B-B14F-4D97-AF65-F5344CB8AC3E}">
        <p14:creationId xmlns:p14="http://schemas.microsoft.com/office/powerpoint/2010/main" val="1726142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206</a:t>
            </a:fld>
            <a:endParaRPr lang="en-US"/>
          </a:p>
        </p:txBody>
      </p:sp>
    </p:spTree>
    <p:extLst>
      <p:ext uri="{BB962C8B-B14F-4D97-AF65-F5344CB8AC3E}">
        <p14:creationId xmlns:p14="http://schemas.microsoft.com/office/powerpoint/2010/main" val="216686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a:t>
            </a:fld>
            <a:endParaRPr lang="en-US"/>
          </a:p>
        </p:txBody>
      </p:sp>
    </p:spTree>
    <p:extLst>
      <p:ext uri="{BB962C8B-B14F-4D97-AF65-F5344CB8AC3E}">
        <p14:creationId xmlns:p14="http://schemas.microsoft.com/office/powerpoint/2010/main" val="4822978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207</a:t>
            </a:fld>
            <a:endParaRPr lang="en-US"/>
          </a:p>
        </p:txBody>
      </p:sp>
    </p:spTree>
    <p:extLst>
      <p:ext uri="{BB962C8B-B14F-4D97-AF65-F5344CB8AC3E}">
        <p14:creationId xmlns:p14="http://schemas.microsoft.com/office/powerpoint/2010/main" val="27071136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208</a:t>
            </a:fld>
            <a:endParaRPr lang="en-US"/>
          </a:p>
        </p:txBody>
      </p:sp>
    </p:spTree>
    <p:extLst>
      <p:ext uri="{BB962C8B-B14F-4D97-AF65-F5344CB8AC3E}">
        <p14:creationId xmlns:p14="http://schemas.microsoft.com/office/powerpoint/2010/main" val="28694182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209</a:t>
            </a:fld>
            <a:endParaRPr lang="en-US"/>
          </a:p>
        </p:txBody>
      </p:sp>
    </p:spTree>
    <p:extLst>
      <p:ext uri="{BB962C8B-B14F-4D97-AF65-F5344CB8AC3E}">
        <p14:creationId xmlns:p14="http://schemas.microsoft.com/office/powerpoint/2010/main" val="6577428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210</a:t>
            </a:fld>
            <a:endParaRPr lang="en-US"/>
          </a:p>
        </p:txBody>
      </p:sp>
    </p:spTree>
    <p:extLst>
      <p:ext uri="{BB962C8B-B14F-4D97-AF65-F5344CB8AC3E}">
        <p14:creationId xmlns:p14="http://schemas.microsoft.com/office/powerpoint/2010/main" val="27417457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211</a:t>
            </a:fld>
            <a:endParaRPr lang="en-US"/>
          </a:p>
        </p:txBody>
      </p:sp>
    </p:spTree>
    <p:extLst>
      <p:ext uri="{BB962C8B-B14F-4D97-AF65-F5344CB8AC3E}">
        <p14:creationId xmlns:p14="http://schemas.microsoft.com/office/powerpoint/2010/main" val="16409324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213</a:t>
            </a:fld>
            <a:endParaRPr lang="en-US"/>
          </a:p>
        </p:txBody>
      </p:sp>
    </p:spTree>
    <p:extLst>
      <p:ext uri="{BB962C8B-B14F-4D97-AF65-F5344CB8AC3E}">
        <p14:creationId xmlns:p14="http://schemas.microsoft.com/office/powerpoint/2010/main" val="20313836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214</a:t>
            </a:fld>
            <a:endParaRPr lang="en-US"/>
          </a:p>
        </p:txBody>
      </p:sp>
    </p:spTree>
    <p:extLst>
      <p:ext uri="{BB962C8B-B14F-4D97-AF65-F5344CB8AC3E}">
        <p14:creationId xmlns:p14="http://schemas.microsoft.com/office/powerpoint/2010/main" val="42242033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215</a:t>
            </a:fld>
            <a:endParaRPr lang="en-US"/>
          </a:p>
        </p:txBody>
      </p:sp>
    </p:spTree>
    <p:extLst>
      <p:ext uri="{BB962C8B-B14F-4D97-AF65-F5344CB8AC3E}">
        <p14:creationId xmlns:p14="http://schemas.microsoft.com/office/powerpoint/2010/main" val="3248630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216</a:t>
            </a:fld>
            <a:endParaRPr lang="en-US"/>
          </a:p>
        </p:txBody>
      </p:sp>
    </p:spTree>
    <p:extLst>
      <p:ext uri="{BB962C8B-B14F-4D97-AF65-F5344CB8AC3E}">
        <p14:creationId xmlns:p14="http://schemas.microsoft.com/office/powerpoint/2010/main" val="40507387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217</a:t>
            </a:fld>
            <a:endParaRPr lang="en-US"/>
          </a:p>
        </p:txBody>
      </p:sp>
    </p:spTree>
    <p:extLst>
      <p:ext uri="{BB962C8B-B14F-4D97-AF65-F5344CB8AC3E}">
        <p14:creationId xmlns:p14="http://schemas.microsoft.com/office/powerpoint/2010/main" val="1495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a:t>
            </a:fld>
            <a:endParaRPr lang="en-US"/>
          </a:p>
        </p:txBody>
      </p:sp>
    </p:spTree>
    <p:extLst>
      <p:ext uri="{BB962C8B-B14F-4D97-AF65-F5344CB8AC3E}">
        <p14:creationId xmlns:p14="http://schemas.microsoft.com/office/powerpoint/2010/main" val="40169541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218</a:t>
            </a:fld>
            <a:endParaRPr lang="en-US"/>
          </a:p>
        </p:txBody>
      </p:sp>
    </p:spTree>
    <p:extLst>
      <p:ext uri="{BB962C8B-B14F-4D97-AF65-F5344CB8AC3E}">
        <p14:creationId xmlns:p14="http://schemas.microsoft.com/office/powerpoint/2010/main" val="26486053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222</a:t>
            </a:fld>
            <a:endParaRPr lang="en-US"/>
          </a:p>
        </p:txBody>
      </p:sp>
    </p:spTree>
    <p:extLst>
      <p:ext uri="{BB962C8B-B14F-4D97-AF65-F5344CB8AC3E}">
        <p14:creationId xmlns:p14="http://schemas.microsoft.com/office/powerpoint/2010/main" val="28353002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231</a:t>
            </a:fld>
            <a:endParaRPr lang="en-US"/>
          </a:p>
        </p:txBody>
      </p:sp>
    </p:spTree>
    <p:extLst>
      <p:ext uri="{BB962C8B-B14F-4D97-AF65-F5344CB8AC3E}">
        <p14:creationId xmlns:p14="http://schemas.microsoft.com/office/powerpoint/2010/main" val="31770885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233</a:t>
            </a:fld>
            <a:endParaRPr lang="en-US"/>
          </a:p>
        </p:txBody>
      </p:sp>
    </p:spTree>
    <p:extLst>
      <p:ext uri="{BB962C8B-B14F-4D97-AF65-F5344CB8AC3E}">
        <p14:creationId xmlns:p14="http://schemas.microsoft.com/office/powerpoint/2010/main" val="39088499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234</a:t>
            </a:fld>
            <a:endParaRPr lang="en-US"/>
          </a:p>
        </p:txBody>
      </p:sp>
    </p:spTree>
    <p:extLst>
      <p:ext uri="{BB962C8B-B14F-4D97-AF65-F5344CB8AC3E}">
        <p14:creationId xmlns:p14="http://schemas.microsoft.com/office/powerpoint/2010/main" val="41063997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235</a:t>
            </a:fld>
            <a:endParaRPr lang="en-US"/>
          </a:p>
        </p:txBody>
      </p:sp>
    </p:spTree>
    <p:extLst>
      <p:ext uri="{BB962C8B-B14F-4D97-AF65-F5344CB8AC3E}">
        <p14:creationId xmlns:p14="http://schemas.microsoft.com/office/powerpoint/2010/main" val="383408097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236</a:t>
            </a:fld>
            <a:endParaRPr lang="en-US"/>
          </a:p>
        </p:txBody>
      </p:sp>
    </p:spTree>
    <p:extLst>
      <p:ext uri="{BB962C8B-B14F-4D97-AF65-F5344CB8AC3E}">
        <p14:creationId xmlns:p14="http://schemas.microsoft.com/office/powerpoint/2010/main" val="29313411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237</a:t>
            </a:fld>
            <a:endParaRPr lang="en-US"/>
          </a:p>
        </p:txBody>
      </p:sp>
    </p:spTree>
    <p:extLst>
      <p:ext uri="{BB962C8B-B14F-4D97-AF65-F5344CB8AC3E}">
        <p14:creationId xmlns:p14="http://schemas.microsoft.com/office/powerpoint/2010/main" val="21668738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238</a:t>
            </a:fld>
            <a:endParaRPr lang="en-US"/>
          </a:p>
        </p:txBody>
      </p:sp>
    </p:spTree>
    <p:extLst>
      <p:ext uri="{BB962C8B-B14F-4D97-AF65-F5344CB8AC3E}">
        <p14:creationId xmlns:p14="http://schemas.microsoft.com/office/powerpoint/2010/main" val="42749401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239</a:t>
            </a:fld>
            <a:endParaRPr lang="en-US"/>
          </a:p>
        </p:txBody>
      </p:sp>
    </p:spTree>
    <p:extLst>
      <p:ext uri="{BB962C8B-B14F-4D97-AF65-F5344CB8AC3E}">
        <p14:creationId xmlns:p14="http://schemas.microsoft.com/office/powerpoint/2010/main" val="2143272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a:t>
            </a:fld>
            <a:endParaRPr lang="en-US"/>
          </a:p>
        </p:txBody>
      </p:sp>
    </p:spTree>
    <p:extLst>
      <p:ext uri="{BB962C8B-B14F-4D97-AF65-F5344CB8AC3E}">
        <p14:creationId xmlns:p14="http://schemas.microsoft.com/office/powerpoint/2010/main" val="4228478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240</a:t>
            </a:fld>
            <a:endParaRPr lang="en-US"/>
          </a:p>
        </p:txBody>
      </p:sp>
    </p:spTree>
    <p:extLst>
      <p:ext uri="{BB962C8B-B14F-4D97-AF65-F5344CB8AC3E}">
        <p14:creationId xmlns:p14="http://schemas.microsoft.com/office/powerpoint/2010/main" val="15095773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241</a:t>
            </a:fld>
            <a:endParaRPr lang="en-US"/>
          </a:p>
        </p:txBody>
      </p:sp>
    </p:spTree>
    <p:extLst>
      <p:ext uri="{BB962C8B-B14F-4D97-AF65-F5344CB8AC3E}">
        <p14:creationId xmlns:p14="http://schemas.microsoft.com/office/powerpoint/2010/main" val="5522537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243</a:t>
            </a:fld>
            <a:endParaRPr lang="en-US"/>
          </a:p>
        </p:txBody>
      </p:sp>
    </p:spTree>
    <p:extLst>
      <p:ext uri="{BB962C8B-B14F-4D97-AF65-F5344CB8AC3E}">
        <p14:creationId xmlns:p14="http://schemas.microsoft.com/office/powerpoint/2010/main" val="26911828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250</a:t>
            </a:fld>
            <a:endParaRPr lang="en-US"/>
          </a:p>
        </p:txBody>
      </p:sp>
    </p:spTree>
    <p:extLst>
      <p:ext uri="{BB962C8B-B14F-4D97-AF65-F5344CB8AC3E}">
        <p14:creationId xmlns:p14="http://schemas.microsoft.com/office/powerpoint/2010/main" val="31985210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251</a:t>
            </a:fld>
            <a:endParaRPr lang="en-US"/>
          </a:p>
        </p:txBody>
      </p:sp>
    </p:spTree>
    <p:extLst>
      <p:ext uri="{BB962C8B-B14F-4D97-AF65-F5344CB8AC3E}">
        <p14:creationId xmlns:p14="http://schemas.microsoft.com/office/powerpoint/2010/main" val="257470952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252</a:t>
            </a:fld>
            <a:endParaRPr lang="en-US"/>
          </a:p>
        </p:txBody>
      </p:sp>
    </p:spTree>
    <p:extLst>
      <p:ext uri="{BB962C8B-B14F-4D97-AF65-F5344CB8AC3E}">
        <p14:creationId xmlns:p14="http://schemas.microsoft.com/office/powerpoint/2010/main" val="231368679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253</a:t>
            </a:fld>
            <a:endParaRPr lang="en-US"/>
          </a:p>
        </p:txBody>
      </p:sp>
    </p:spTree>
    <p:extLst>
      <p:ext uri="{BB962C8B-B14F-4D97-AF65-F5344CB8AC3E}">
        <p14:creationId xmlns:p14="http://schemas.microsoft.com/office/powerpoint/2010/main" val="17426393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254</a:t>
            </a:fld>
            <a:endParaRPr lang="en-US"/>
          </a:p>
        </p:txBody>
      </p:sp>
    </p:spTree>
    <p:extLst>
      <p:ext uri="{BB962C8B-B14F-4D97-AF65-F5344CB8AC3E}">
        <p14:creationId xmlns:p14="http://schemas.microsoft.com/office/powerpoint/2010/main" val="25139761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255</a:t>
            </a:fld>
            <a:endParaRPr lang="en-US"/>
          </a:p>
        </p:txBody>
      </p:sp>
    </p:spTree>
    <p:extLst>
      <p:ext uri="{BB962C8B-B14F-4D97-AF65-F5344CB8AC3E}">
        <p14:creationId xmlns:p14="http://schemas.microsoft.com/office/powerpoint/2010/main" val="50793467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256</a:t>
            </a:fld>
            <a:endParaRPr lang="en-US"/>
          </a:p>
        </p:txBody>
      </p:sp>
    </p:spTree>
    <p:extLst>
      <p:ext uri="{BB962C8B-B14F-4D97-AF65-F5344CB8AC3E}">
        <p14:creationId xmlns:p14="http://schemas.microsoft.com/office/powerpoint/2010/main" val="319413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a:t>
            </a:fld>
            <a:endParaRPr lang="en-US"/>
          </a:p>
        </p:txBody>
      </p:sp>
    </p:spTree>
    <p:extLst>
      <p:ext uri="{BB962C8B-B14F-4D97-AF65-F5344CB8AC3E}">
        <p14:creationId xmlns:p14="http://schemas.microsoft.com/office/powerpoint/2010/main" val="36726713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257</a:t>
            </a:fld>
            <a:endParaRPr lang="en-US"/>
          </a:p>
        </p:txBody>
      </p:sp>
    </p:spTree>
    <p:extLst>
      <p:ext uri="{BB962C8B-B14F-4D97-AF65-F5344CB8AC3E}">
        <p14:creationId xmlns:p14="http://schemas.microsoft.com/office/powerpoint/2010/main" val="123164442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266</a:t>
            </a:fld>
            <a:endParaRPr lang="en-US"/>
          </a:p>
        </p:txBody>
      </p:sp>
    </p:spTree>
    <p:extLst>
      <p:ext uri="{BB962C8B-B14F-4D97-AF65-F5344CB8AC3E}">
        <p14:creationId xmlns:p14="http://schemas.microsoft.com/office/powerpoint/2010/main" val="42818350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268</a:t>
            </a:fld>
            <a:endParaRPr lang="en-US"/>
          </a:p>
        </p:txBody>
      </p:sp>
    </p:spTree>
    <p:extLst>
      <p:ext uri="{BB962C8B-B14F-4D97-AF65-F5344CB8AC3E}">
        <p14:creationId xmlns:p14="http://schemas.microsoft.com/office/powerpoint/2010/main" val="38977851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269</a:t>
            </a:fld>
            <a:endParaRPr lang="en-US"/>
          </a:p>
        </p:txBody>
      </p:sp>
    </p:spTree>
    <p:extLst>
      <p:ext uri="{BB962C8B-B14F-4D97-AF65-F5344CB8AC3E}">
        <p14:creationId xmlns:p14="http://schemas.microsoft.com/office/powerpoint/2010/main" val="300132095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270</a:t>
            </a:fld>
            <a:endParaRPr lang="en-US"/>
          </a:p>
        </p:txBody>
      </p:sp>
    </p:spTree>
    <p:extLst>
      <p:ext uri="{BB962C8B-B14F-4D97-AF65-F5344CB8AC3E}">
        <p14:creationId xmlns:p14="http://schemas.microsoft.com/office/powerpoint/2010/main" val="246471258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271</a:t>
            </a:fld>
            <a:endParaRPr lang="en-US"/>
          </a:p>
        </p:txBody>
      </p:sp>
    </p:spTree>
    <p:extLst>
      <p:ext uri="{BB962C8B-B14F-4D97-AF65-F5344CB8AC3E}">
        <p14:creationId xmlns:p14="http://schemas.microsoft.com/office/powerpoint/2010/main" val="309322614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272</a:t>
            </a:fld>
            <a:endParaRPr lang="en-US"/>
          </a:p>
        </p:txBody>
      </p:sp>
    </p:spTree>
    <p:extLst>
      <p:ext uri="{BB962C8B-B14F-4D97-AF65-F5344CB8AC3E}">
        <p14:creationId xmlns:p14="http://schemas.microsoft.com/office/powerpoint/2010/main" val="13283892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274</a:t>
            </a:fld>
            <a:endParaRPr lang="en-US"/>
          </a:p>
        </p:txBody>
      </p:sp>
    </p:spTree>
    <p:extLst>
      <p:ext uri="{BB962C8B-B14F-4D97-AF65-F5344CB8AC3E}">
        <p14:creationId xmlns:p14="http://schemas.microsoft.com/office/powerpoint/2010/main" val="9156377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275</a:t>
            </a:fld>
            <a:endParaRPr lang="en-US"/>
          </a:p>
        </p:txBody>
      </p:sp>
    </p:spTree>
    <p:extLst>
      <p:ext uri="{BB962C8B-B14F-4D97-AF65-F5344CB8AC3E}">
        <p14:creationId xmlns:p14="http://schemas.microsoft.com/office/powerpoint/2010/main" val="130768210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276</a:t>
            </a:fld>
            <a:endParaRPr lang="en-US"/>
          </a:p>
        </p:txBody>
      </p:sp>
    </p:spTree>
    <p:extLst>
      <p:ext uri="{BB962C8B-B14F-4D97-AF65-F5344CB8AC3E}">
        <p14:creationId xmlns:p14="http://schemas.microsoft.com/office/powerpoint/2010/main" val="2141054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a:t>
            </a:fld>
            <a:endParaRPr lang="en-US"/>
          </a:p>
        </p:txBody>
      </p:sp>
    </p:spTree>
    <p:extLst>
      <p:ext uri="{BB962C8B-B14F-4D97-AF65-F5344CB8AC3E}">
        <p14:creationId xmlns:p14="http://schemas.microsoft.com/office/powerpoint/2010/main" val="102304877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277</a:t>
            </a:fld>
            <a:endParaRPr lang="en-US"/>
          </a:p>
        </p:txBody>
      </p:sp>
    </p:spTree>
    <p:extLst>
      <p:ext uri="{BB962C8B-B14F-4D97-AF65-F5344CB8AC3E}">
        <p14:creationId xmlns:p14="http://schemas.microsoft.com/office/powerpoint/2010/main" val="410649333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278</a:t>
            </a:fld>
            <a:endParaRPr lang="en-US"/>
          </a:p>
        </p:txBody>
      </p:sp>
    </p:spTree>
    <p:extLst>
      <p:ext uri="{BB962C8B-B14F-4D97-AF65-F5344CB8AC3E}">
        <p14:creationId xmlns:p14="http://schemas.microsoft.com/office/powerpoint/2010/main" val="251257385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279</a:t>
            </a:fld>
            <a:endParaRPr lang="en-US"/>
          </a:p>
        </p:txBody>
      </p:sp>
    </p:spTree>
    <p:extLst>
      <p:ext uri="{BB962C8B-B14F-4D97-AF65-F5344CB8AC3E}">
        <p14:creationId xmlns:p14="http://schemas.microsoft.com/office/powerpoint/2010/main" val="162408994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280</a:t>
            </a:fld>
            <a:endParaRPr lang="en-US"/>
          </a:p>
        </p:txBody>
      </p:sp>
    </p:spTree>
    <p:extLst>
      <p:ext uri="{BB962C8B-B14F-4D97-AF65-F5344CB8AC3E}">
        <p14:creationId xmlns:p14="http://schemas.microsoft.com/office/powerpoint/2010/main" val="139800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a:t>
            </a:fld>
            <a:endParaRPr lang="en-US"/>
          </a:p>
        </p:txBody>
      </p:sp>
    </p:spTree>
    <p:extLst>
      <p:ext uri="{BB962C8B-B14F-4D97-AF65-F5344CB8AC3E}">
        <p14:creationId xmlns:p14="http://schemas.microsoft.com/office/powerpoint/2010/main" val="22505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a:t>
            </a:fld>
            <a:endParaRPr lang="en-US"/>
          </a:p>
        </p:txBody>
      </p:sp>
    </p:spTree>
    <p:extLst>
      <p:ext uri="{BB962C8B-B14F-4D97-AF65-F5344CB8AC3E}">
        <p14:creationId xmlns:p14="http://schemas.microsoft.com/office/powerpoint/2010/main" val="134883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28</a:t>
            </a:fld>
            <a:endParaRPr lang="en-US"/>
          </a:p>
        </p:txBody>
      </p:sp>
    </p:spTree>
    <p:extLst>
      <p:ext uri="{BB962C8B-B14F-4D97-AF65-F5344CB8AC3E}">
        <p14:creationId xmlns:p14="http://schemas.microsoft.com/office/powerpoint/2010/main" val="77900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29</a:t>
            </a:fld>
            <a:endParaRPr lang="en-US"/>
          </a:p>
        </p:txBody>
      </p:sp>
    </p:spTree>
    <p:extLst>
      <p:ext uri="{BB962C8B-B14F-4D97-AF65-F5344CB8AC3E}">
        <p14:creationId xmlns:p14="http://schemas.microsoft.com/office/powerpoint/2010/main" val="406911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30</a:t>
            </a:fld>
            <a:endParaRPr lang="en-US"/>
          </a:p>
        </p:txBody>
      </p:sp>
    </p:spTree>
    <p:extLst>
      <p:ext uri="{BB962C8B-B14F-4D97-AF65-F5344CB8AC3E}">
        <p14:creationId xmlns:p14="http://schemas.microsoft.com/office/powerpoint/2010/main" val="8451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31</a:t>
            </a:fld>
            <a:endParaRPr lang="en-US"/>
          </a:p>
        </p:txBody>
      </p:sp>
    </p:spTree>
    <p:extLst>
      <p:ext uri="{BB962C8B-B14F-4D97-AF65-F5344CB8AC3E}">
        <p14:creationId xmlns:p14="http://schemas.microsoft.com/office/powerpoint/2010/main" val="100380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32</a:t>
            </a:fld>
            <a:endParaRPr lang="en-US"/>
          </a:p>
        </p:txBody>
      </p:sp>
    </p:spTree>
    <p:extLst>
      <p:ext uri="{BB962C8B-B14F-4D97-AF65-F5344CB8AC3E}">
        <p14:creationId xmlns:p14="http://schemas.microsoft.com/office/powerpoint/2010/main" val="247802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34</a:t>
            </a:fld>
            <a:endParaRPr lang="en-US"/>
          </a:p>
        </p:txBody>
      </p:sp>
    </p:spTree>
    <p:extLst>
      <p:ext uri="{BB962C8B-B14F-4D97-AF65-F5344CB8AC3E}">
        <p14:creationId xmlns:p14="http://schemas.microsoft.com/office/powerpoint/2010/main" val="2827357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35</a:t>
            </a:fld>
            <a:endParaRPr lang="en-US"/>
          </a:p>
        </p:txBody>
      </p:sp>
    </p:spTree>
    <p:extLst>
      <p:ext uri="{BB962C8B-B14F-4D97-AF65-F5344CB8AC3E}">
        <p14:creationId xmlns:p14="http://schemas.microsoft.com/office/powerpoint/2010/main" val="3897660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37</a:t>
            </a:fld>
            <a:endParaRPr lang="en-US"/>
          </a:p>
        </p:txBody>
      </p:sp>
    </p:spTree>
    <p:extLst>
      <p:ext uri="{BB962C8B-B14F-4D97-AF65-F5344CB8AC3E}">
        <p14:creationId xmlns:p14="http://schemas.microsoft.com/office/powerpoint/2010/main" val="2620936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38</a:t>
            </a:fld>
            <a:endParaRPr lang="en-US"/>
          </a:p>
        </p:txBody>
      </p:sp>
    </p:spTree>
    <p:extLst>
      <p:ext uri="{BB962C8B-B14F-4D97-AF65-F5344CB8AC3E}">
        <p14:creationId xmlns:p14="http://schemas.microsoft.com/office/powerpoint/2010/main" val="41000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39</a:t>
            </a:fld>
            <a:endParaRPr lang="en-US"/>
          </a:p>
        </p:txBody>
      </p:sp>
    </p:spTree>
    <p:extLst>
      <p:ext uri="{BB962C8B-B14F-4D97-AF65-F5344CB8AC3E}">
        <p14:creationId xmlns:p14="http://schemas.microsoft.com/office/powerpoint/2010/main" val="300908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a:t>
            </a:fld>
            <a:endParaRPr lang="en-US"/>
          </a:p>
        </p:txBody>
      </p:sp>
    </p:spTree>
    <p:extLst>
      <p:ext uri="{BB962C8B-B14F-4D97-AF65-F5344CB8AC3E}">
        <p14:creationId xmlns:p14="http://schemas.microsoft.com/office/powerpoint/2010/main" val="2980216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41</a:t>
            </a:fld>
            <a:endParaRPr lang="en-US"/>
          </a:p>
        </p:txBody>
      </p:sp>
    </p:spTree>
    <p:extLst>
      <p:ext uri="{BB962C8B-B14F-4D97-AF65-F5344CB8AC3E}">
        <p14:creationId xmlns:p14="http://schemas.microsoft.com/office/powerpoint/2010/main" val="182703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42</a:t>
            </a:fld>
            <a:endParaRPr lang="en-US"/>
          </a:p>
        </p:txBody>
      </p:sp>
    </p:spTree>
    <p:extLst>
      <p:ext uri="{BB962C8B-B14F-4D97-AF65-F5344CB8AC3E}">
        <p14:creationId xmlns:p14="http://schemas.microsoft.com/office/powerpoint/2010/main" val="4015875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43</a:t>
            </a:fld>
            <a:endParaRPr lang="en-US"/>
          </a:p>
        </p:txBody>
      </p:sp>
    </p:spTree>
    <p:extLst>
      <p:ext uri="{BB962C8B-B14F-4D97-AF65-F5344CB8AC3E}">
        <p14:creationId xmlns:p14="http://schemas.microsoft.com/office/powerpoint/2010/main" val="4078353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47</a:t>
            </a:fld>
            <a:endParaRPr lang="en-US"/>
          </a:p>
        </p:txBody>
      </p:sp>
    </p:spTree>
    <p:extLst>
      <p:ext uri="{BB962C8B-B14F-4D97-AF65-F5344CB8AC3E}">
        <p14:creationId xmlns:p14="http://schemas.microsoft.com/office/powerpoint/2010/main" val="2348899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49</a:t>
            </a:fld>
            <a:endParaRPr lang="en-US"/>
          </a:p>
        </p:txBody>
      </p:sp>
    </p:spTree>
    <p:extLst>
      <p:ext uri="{BB962C8B-B14F-4D97-AF65-F5344CB8AC3E}">
        <p14:creationId xmlns:p14="http://schemas.microsoft.com/office/powerpoint/2010/main" val="76116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52</a:t>
            </a:fld>
            <a:endParaRPr lang="en-US"/>
          </a:p>
        </p:txBody>
      </p:sp>
    </p:spTree>
    <p:extLst>
      <p:ext uri="{BB962C8B-B14F-4D97-AF65-F5344CB8AC3E}">
        <p14:creationId xmlns:p14="http://schemas.microsoft.com/office/powerpoint/2010/main" val="3060620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54</a:t>
            </a:fld>
            <a:endParaRPr lang="en-US"/>
          </a:p>
        </p:txBody>
      </p:sp>
    </p:spTree>
    <p:extLst>
      <p:ext uri="{BB962C8B-B14F-4D97-AF65-F5344CB8AC3E}">
        <p14:creationId xmlns:p14="http://schemas.microsoft.com/office/powerpoint/2010/main" val="36667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55</a:t>
            </a:fld>
            <a:endParaRPr lang="en-US"/>
          </a:p>
        </p:txBody>
      </p:sp>
    </p:spTree>
    <p:extLst>
      <p:ext uri="{BB962C8B-B14F-4D97-AF65-F5344CB8AC3E}">
        <p14:creationId xmlns:p14="http://schemas.microsoft.com/office/powerpoint/2010/main" val="2883385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66</a:t>
            </a:fld>
            <a:endParaRPr lang="en-US"/>
          </a:p>
        </p:txBody>
      </p:sp>
    </p:spTree>
    <p:extLst>
      <p:ext uri="{BB962C8B-B14F-4D97-AF65-F5344CB8AC3E}">
        <p14:creationId xmlns:p14="http://schemas.microsoft.com/office/powerpoint/2010/main" val="259135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71</a:t>
            </a:fld>
            <a:endParaRPr lang="en-US"/>
          </a:p>
        </p:txBody>
      </p:sp>
    </p:spTree>
    <p:extLst>
      <p:ext uri="{BB962C8B-B14F-4D97-AF65-F5344CB8AC3E}">
        <p14:creationId xmlns:p14="http://schemas.microsoft.com/office/powerpoint/2010/main" val="10100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a:t>
            </a:fld>
            <a:endParaRPr lang="en-US"/>
          </a:p>
        </p:txBody>
      </p:sp>
    </p:spTree>
    <p:extLst>
      <p:ext uri="{BB962C8B-B14F-4D97-AF65-F5344CB8AC3E}">
        <p14:creationId xmlns:p14="http://schemas.microsoft.com/office/powerpoint/2010/main" val="4088882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72</a:t>
            </a:fld>
            <a:endParaRPr lang="en-US"/>
          </a:p>
        </p:txBody>
      </p:sp>
    </p:spTree>
    <p:extLst>
      <p:ext uri="{BB962C8B-B14F-4D97-AF65-F5344CB8AC3E}">
        <p14:creationId xmlns:p14="http://schemas.microsoft.com/office/powerpoint/2010/main" val="145786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73</a:t>
            </a:fld>
            <a:endParaRPr lang="en-US"/>
          </a:p>
        </p:txBody>
      </p:sp>
    </p:spTree>
    <p:extLst>
      <p:ext uri="{BB962C8B-B14F-4D97-AF65-F5344CB8AC3E}">
        <p14:creationId xmlns:p14="http://schemas.microsoft.com/office/powerpoint/2010/main" val="1125709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74</a:t>
            </a:fld>
            <a:endParaRPr lang="en-US"/>
          </a:p>
        </p:txBody>
      </p:sp>
    </p:spTree>
    <p:extLst>
      <p:ext uri="{BB962C8B-B14F-4D97-AF65-F5344CB8AC3E}">
        <p14:creationId xmlns:p14="http://schemas.microsoft.com/office/powerpoint/2010/main" val="238137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75</a:t>
            </a:fld>
            <a:endParaRPr lang="en-US"/>
          </a:p>
        </p:txBody>
      </p:sp>
    </p:spTree>
    <p:extLst>
      <p:ext uri="{BB962C8B-B14F-4D97-AF65-F5344CB8AC3E}">
        <p14:creationId xmlns:p14="http://schemas.microsoft.com/office/powerpoint/2010/main" val="2592177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79</a:t>
            </a:fld>
            <a:endParaRPr lang="en-US"/>
          </a:p>
        </p:txBody>
      </p:sp>
    </p:spTree>
    <p:extLst>
      <p:ext uri="{BB962C8B-B14F-4D97-AF65-F5344CB8AC3E}">
        <p14:creationId xmlns:p14="http://schemas.microsoft.com/office/powerpoint/2010/main" val="3663776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through title 9, I did not see anything specific to a narrative evaluation. Will we still want this to apply to OTP as well? </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80</a:t>
            </a:fld>
            <a:endParaRPr lang="en-US"/>
          </a:p>
        </p:txBody>
      </p:sp>
    </p:spTree>
    <p:extLst>
      <p:ext uri="{BB962C8B-B14F-4D97-AF65-F5344CB8AC3E}">
        <p14:creationId xmlns:p14="http://schemas.microsoft.com/office/powerpoint/2010/main" val="40203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through title 9, I did not see anything specific to a narrative evaluation. Will we still want this to apply to OTP as well? </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81</a:t>
            </a:fld>
            <a:endParaRPr lang="en-US"/>
          </a:p>
        </p:txBody>
      </p:sp>
    </p:spTree>
    <p:extLst>
      <p:ext uri="{BB962C8B-B14F-4D97-AF65-F5344CB8AC3E}">
        <p14:creationId xmlns:p14="http://schemas.microsoft.com/office/powerpoint/2010/main" val="3834977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82</a:t>
            </a:fld>
            <a:endParaRPr lang="en-US"/>
          </a:p>
        </p:txBody>
      </p:sp>
    </p:spTree>
    <p:extLst>
      <p:ext uri="{BB962C8B-B14F-4D97-AF65-F5344CB8AC3E}">
        <p14:creationId xmlns:p14="http://schemas.microsoft.com/office/powerpoint/2010/main" val="1300644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83</a:t>
            </a:fld>
            <a:endParaRPr lang="en-US"/>
          </a:p>
        </p:txBody>
      </p:sp>
    </p:spTree>
    <p:extLst>
      <p:ext uri="{BB962C8B-B14F-4D97-AF65-F5344CB8AC3E}">
        <p14:creationId xmlns:p14="http://schemas.microsoft.com/office/powerpoint/2010/main" val="4031123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84</a:t>
            </a:fld>
            <a:endParaRPr lang="en-US"/>
          </a:p>
        </p:txBody>
      </p:sp>
    </p:spTree>
    <p:extLst>
      <p:ext uri="{BB962C8B-B14F-4D97-AF65-F5344CB8AC3E}">
        <p14:creationId xmlns:p14="http://schemas.microsoft.com/office/powerpoint/2010/main" val="354487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a:t>
            </a:fld>
            <a:endParaRPr lang="en-US"/>
          </a:p>
        </p:txBody>
      </p:sp>
    </p:spTree>
    <p:extLst>
      <p:ext uri="{BB962C8B-B14F-4D97-AF65-F5344CB8AC3E}">
        <p14:creationId xmlns:p14="http://schemas.microsoft.com/office/powerpoint/2010/main" val="2056746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08266-6123-4866-A171-923E363D2CB8}" type="slidenum">
              <a:rPr lang="en-US" smtClean="0"/>
              <a:t>85</a:t>
            </a:fld>
            <a:endParaRPr lang="en-US"/>
          </a:p>
        </p:txBody>
      </p:sp>
    </p:spTree>
    <p:extLst>
      <p:ext uri="{BB962C8B-B14F-4D97-AF65-F5344CB8AC3E}">
        <p14:creationId xmlns:p14="http://schemas.microsoft.com/office/powerpoint/2010/main" val="328122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86</a:t>
            </a:fld>
            <a:endParaRPr lang="en-US"/>
          </a:p>
        </p:txBody>
      </p:sp>
    </p:spTree>
    <p:extLst>
      <p:ext uri="{BB962C8B-B14F-4D97-AF65-F5344CB8AC3E}">
        <p14:creationId xmlns:p14="http://schemas.microsoft.com/office/powerpoint/2010/main" val="1293360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96</a:t>
            </a:fld>
            <a:endParaRPr lang="en-US"/>
          </a:p>
        </p:txBody>
      </p:sp>
    </p:spTree>
    <p:extLst>
      <p:ext uri="{BB962C8B-B14F-4D97-AF65-F5344CB8AC3E}">
        <p14:creationId xmlns:p14="http://schemas.microsoft.com/office/powerpoint/2010/main" val="484281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97</a:t>
            </a:fld>
            <a:endParaRPr lang="en-US"/>
          </a:p>
        </p:txBody>
      </p:sp>
    </p:spTree>
    <p:extLst>
      <p:ext uri="{BB962C8B-B14F-4D97-AF65-F5344CB8AC3E}">
        <p14:creationId xmlns:p14="http://schemas.microsoft.com/office/powerpoint/2010/main" val="2495415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98</a:t>
            </a:fld>
            <a:endParaRPr lang="en-US"/>
          </a:p>
        </p:txBody>
      </p:sp>
    </p:spTree>
    <p:extLst>
      <p:ext uri="{BB962C8B-B14F-4D97-AF65-F5344CB8AC3E}">
        <p14:creationId xmlns:p14="http://schemas.microsoft.com/office/powerpoint/2010/main" val="579603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99</a:t>
            </a:fld>
            <a:endParaRPr lang="en-US"/>
          </a:p>
        </p:txBody>
      </p:sp>
    </p:spTree>
    <p:extLst>
      <p:ext uri="{BB962C8B-B14F-4D97-AF65-F5344CB8AC3E}">
        <p14:creationId xmlns:p14="http://schemas.microsoft.com/office/powerpoint/2010/main" val="3754602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100</a:t>
            </a:fld>
            <a:endParaRPr lang="en-US"/>
          </a:p>
        </p:txBody>
      </p:sp>
    </p:spTree>
    <p:extLst>
      <p:ext uri="{BB962C8B-B14F-4D97-AF65-F5344CB8AC3E}">
        <p14:creationId xmlns:p14="http://schemas.microsoft.com/office/powerpoint/2010/main" val="301731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103</a:t>
            </a:fld>
            <a:endParaRPr lang="en-US"/>
          </a:p>
        </p:txBody>
      </p:sp>
    </p:spTree>
    <p:extLst>
      <p:ext uri="{BB962C8B-B14F-4D97-AF65-F5344CB8AC3E}">
        <p14:creationId xmlns:p14="http://schemas.microsoft.com/office/powerpoint/2010/main" val="3668318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104</a:t>
            </a:fld>
            <a:endParaRPr lang="en-US"/>
          </a:p>
        </p:txBody>
      </p:sp>
    </p:spTree>
    <p:extLst>
      <p:ext uri="{BB962C8B-B14F-4D97-AF65-F5344CB8AC3E}">
        <p14:creationId xmlns:p14="http://schemas.microsoft.com/office/powerpoint/2010/main" val="3948223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105</a:t>
            </a:fld>
            <a:endParaRPr lang="en-US"/>
          </a:p>
        </p:txBody>
      </p:sp>
    </p:spTree>
    <p:extLst>
      <p:ext uri="{BB962C8B-B14F-4D97-AF65-F5344CB8AC3E}">
        <p14:creationId xmlns:p14="http://schemas.microsoft.com/office/powerpoint/2010/main" val="291092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a:t>
            </a:r>
            <a:r>
              <a:rPr lang="en-US" baseline="0" dirty="0"/>
              <a:t> to answer the following questions:</a:t>
            </a:r>
          </a:p>
          <a:p>
            <a:r>
              <a:rPr lang="en-US" baseline="0" dirty="0"/>
              <a:t>Raise hands if you are LPHA, Medical Staff, Counselor, Peers</a:t>
            </a:r>
          </a:p>
          <a:p>
            <a:endParaRPr lang="en-US" baseline="0" dirty="0"/>
          </a:p>
          <a:p>
            <a:r>
              <a:rPr lang="en-US" baseline="0" dirty="0"/>
              <a:t>Is this your first time attending on these trainings?</a:t>
            </a:r>
          </a:p>
        </p:txBody>
      </p:sp>
      <p:sp>
        <p:nvSpPr>
          <p:cNvPr id="4" name="Slide Number Placeholder 3"/>
          <p:cNvSpPr>
            <a:spLocks noGrp="1"/>
          </p:cNvSpPr>
          <p:nvPr>
            <p:ph type="sldNum" sz="quarter" idx="10"/>
          </p:nvPr>
        </p:nvSpPr>
        <p:spPr/>
        <p:txBody>
          <a:bodyPr/>
          <a:lstStyle/>
          <a:p>
            <a:fld id="{7764DAC1-2A57-40D4-8157-515E1321974F}" type="slidenum">
              <a:rPr lang="en-US" smtClean="0"/>
              <a:t>6</a:t>
            </a:fld>
            <a:endParaRPr lang="en-US"/>
          </a:p>
        </p:txBody>
      </p:sp>
    </p:spTree>
    <p:extLst>
      <p:ext uri="{BB962C8B-B14F-4D97-AF65-F5344CB8AC3E}">
        <p14:creationId xmlns:p14="http://schemas.microsoft.com/office/powerpoint/2010/main" val="130536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106</a:t>
            </a:fld>
            <a:endParaRPr lang="en-US"/>
          </a:p>
        </p:txBody>
      </p:sp>
    </p:spTree>
    <p:extLst>
      <p:ext uri="{BB962C8B-B14F-4D97-AF65-F5344CB8AC3E}">
        <p14:creationId xmlns:p14="http://schemas.microsoft.com/office/powerpoint/2010/main" val="2467182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107</a:t>
            </a:fld>
            <a:endParaRPr lang="en-US"/>
          </a:p>
        </p:txBody>
      </p:sp>
    </p:spTree>
    <p:extLst>
      <p:ext uri="{BB962C8B-B14F-4D97-AF65-F5344CB8AC3E}">
        <p14:creationId xmlns:p14="http://schemas.microsoft.com/office/powerpoint/2010/main" val="3017581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108</a:t>
            </a:fld>
            <a:endParaRPr lang="en-US"/>
          </a:p>
        </p:txBody>
      </p:sp>
    </p:spTree>
    <p:extLst>
      <p:ext uri="{BB962C8B-B14F-4D97-AF65-F5344CB8AC3E}">
        <p14:creationId xmlns:p14="http://schemas.microsoft.com/office/powerpoint/2010/main" val="1295461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110</a:t>
            </a:fld>
            <a:endParaRPr lang="en-US"/>
          </a:p>
        </p:txBody>
      </p:sp>
    </p:spTree>
    <p:extLst>
      <p:ext uri="{BB962C8B-B14F-4D97-AF65-F5344CB8AC3E}">
        <p14:creationId xmlns:p14="http://schemas.microsoft.com/office/powerpoint/2010/main" val="1947385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111</a:t>
            </a:fld>
            <a:endParaRPr lang="en-US"/>
          </a:p>
        </p:txBody>
      </p:sp>
    </p:spTree>
    <p:extLst>
      <p:ext uri="{BB962C8B-B14F-4D97-AF65-F5344CB8AC3E}">
        <p14:creationId xmlns:p14="http://schemas.microsoft.com/office/powerpoint/2010/main" val="1731079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112</a:t>
            </a:fld>
            <a:endParaRPr lang="en-US"/>
          </a:p>
        </p:txBody>
      </p:sp>
    </p:spTree>
    <p:extLst>
      <p:ext uri="{BB962C8B-B14F-4D97-AF65-F5344CB8AC3E}">
        <p14:creationId xmlns:p14="http://schemas.microsoft.com/office/powerpoint/2010/main" val="3581219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113</a:t>
            </a:fld>
            <a:endParaRPr lang="en-US"/>
          </a:p>
        </p:txBody>
      </p:sp>
    </p:spTree>
    <p:extLst>
      <p:ext uri="{BB962C8B-B14F-4D97-AF65-F5344CB8AC3E}">
        <p14:creationId xmlns:p14="http://schemas.microsoft.com/office/powerpoint/2010/main" val="1323658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116</a:t>
            </a:fld>
            <a:endParaRPr lang="en-US"/>
          </a:p>
        </p:txBody>
      </p:sp>
    </p:spTree>
    <p:extLst>
      <p:ext uri="{BB962C8B-B14F-4D97-AF65-F5344CB8AC3E}">
        <p14:creationId xmlns:p14="http://schemas.microsoft.com/office/powerpoint/2010/main" val="2263997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117</a:t>
            </a:fld>
            <a:endParaRPr lang="en-US"/>
          </a:p>
        </p:txBody>
      </p:sp>
    </p:spTree>
    <p:extLst>
      <p:ext uri="{BB962C8B-B14F-4D97-AF65-F5344CB8AC3E}">
        <p14:creationId xmlns:p14="http://schemas.microsoft.com/office/powerpoint/2010/main" val="25194213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119</a:t>
            </a:fld>
            <a:endParaRPr lang="en-US"/>
          </a:p>
        </p:txBody>
      </p:sp>
    </p:spTree>
    <p:extLst>
      <p:ext uri="{BB962C8B-B14F-4D97-AF65-F5344CB8AC3E}">
        <p14:creationId xmlns:p14="http://schemas.microsoft.com/office/powerpoint/2010/main" val="352780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a:t>
            </a:fld>
            <a:endParaRPr lang="en-US"/>
          </a:p>
        </p:txBody>
      </p:sp>
    </p:spTree>
    <p:extLst>
      <p:ext uri="{BB962C8B-B14F-4D97-AF65-F5344CB8AC3E}">
        <p14:creationId xmlns:p14="http://schemas.microsoft.com/office/powerpoint/2010/main" val="105853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120</a:t>
            </a:fld>
            <a:endParaRPr lang="en-US"/>
          </a:p>
        </p:txBody>
      </p:sp>
    </p:spTree>
    <p:extLst>
      <p:ext uri="{BB962C8B-B14F-4D97-AF65-F5344CB8AC3E}">
        <p14:creationId xmlns:p14="http://schemas.microsoft.com/office/powerpoint/2010/main" val="1544657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122</a:t>
            </a:fld>
            <a:endParaRPr lang="en-US"/>
          </a:p>
        </p:txBody>
      </p:sp>
    </p:spTree>
    <p:extLst>
      <p:ext uri="{BB962C8B-B14F-4D97-AF65-F5344CB8AC3E}">
        <p14:creationId xmlns:p14="http://schemas.microsoft.com/office/powerpoint/2010/main" val="12498839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123</a:t>
            </a:fld>
            <a:endParaRPr lang="en-US"/>
          </a:p>
        </p:txBody>
      </p:sp>
    </p:spTree>
    <p:extLst>
      <p:ext uri="{BB962C8B-B14F-4D97-AF65-F5344CB8AC3E}">
        <p14:creationId xmlns:p14="http://schemas.microsoft.com/office/powerpoint/2010/main" val="43790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124</a:t>
            </a:fld>
            <a:endParaRPr lang="en-US"/>
          </a:p>
        </p:txBody>
      </p:sp>
    </p:spTree>
    <p:extLst>
      <p:ext uri="{BB962C8B-B14F-4D97-AF65-F5344CB8AC3E}">
        <p14:creationId xmlns:p14="http://schemas.microsoft.com/office/powerpoint/2010/main" val="1430155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126</a:t>
            </a:fld>
            <a:endParaRPr lang="en-US"/>
          </a:p>
        </p:txBody>
      </p:sp>
    </p:spTree>
    <p:extLst>
      <p:ext uri="{BB962C8B-B14F-4D97-AF65-F5344CB8AC3E}">
        <p14:creationId xmlns:p14="http://schemas.microsoft.com/office/powerpoint/2010/main" val="926665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127</a:t>
            </a:fld>
            <a:endParaRPr lang="en-US"/>
          </a:p>
        </p:txBody>
      </p:sp>
    </p:spTree>
    <p:extLst>
      <p:ext uri="{BB962C8B-B14F-4D97-AF65-F5344CB8AC3E}">
        <p14:creationId xmlns:p14="http://schemas.microsoft.com/office/powerpoint/2010/main" val="22121156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129</a:t>
            </a:fld>
            <a:endParaRPr lang="en-US"/>
          </a:p>
        </p:txBody>
      </p:sp>
    </p:spTree>
    <p:extLst>
      <p:ext uri="{BB962C8B-B14F-4D97-AF65-F5344CB8AC3E}">
        <p14:creationId xmlns:p14="http://schemas.microsoft.com/office/powerpoint/2010/main" val="2704248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130</a:t>
            </a:fld>
            <a:endParaRPr lang="en-US"/>
          </a:p>
        </p:txBody>
      </p:sp>
    </p:spTree>
    <p:extLst>
      <p:ext uri="{BB962C8B-B14F-4D97-AF65-F5344CB8AC3E}">
        <p14:creationId xmlns:p14="http://schemas.microsoft.com/office/powerpoint/2010/main" val="2997820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132</a:t>
            </a:fld>
            <a:endParaRPr lang="en-US"/>
          </a:p>
        </p:txBody>
      </p:sp>
    </p:spTree>
    <p:extLst>
      <p:ext uri="{BB962C8B-B14F-4D97-AF65-F5344CB8AC3E}">
        <p14:creationId xmlns:p14="http://schemas.microsoft.com/office/powerpoint/2010/main" val="2547099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133</a:t>
            </a:fld>
            <a:endParaRPr lang="en-US"/>
          </a:p>
        </p:txBody>
      </p:sp>
    </p:spTree>
    <p:extLst>
      <p:ext uri="{BB962C8B-B14F-4D97-AF65-F5344CB8AC3E}">
        <p14:creationId xmlns:p14="http://schemas.microsoft.com/office/powerpoint/2010/main" val="319818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a:t>
            </a:fld>
            <a:endParaRPr lang="en-US"/>
          </a:p>
        </p:txBody>
      </p:sp>
    </p:spTree>
    <p:extLst>
      <p:ext uri="{BB962C8B-B14F-4D97-AF65-F5344CB8AC3E}">
        <p14:creationId xmlns:p14="http://schemas.microsoft.com/office/powerpoint/2010/main" val="1272629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134</a:t>
            </a:fld>
            <a:endParaRPr lang="en-US"/>
          </a:p>
        </p:txBody>
      </p:sp>
    </p:spTree>
    <p:extLst>
      <p:ext uri="{BB962C8B-B14F-4D97-AF65-F5344CB8AC3E}">
        <p14:creationId xmlns:p14="http://schemas.microsoft.com/office/powerpoint/2010/main" val="29269455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137</a:t>
            </a:fld>
            <a:endParaRPr lang="en-US"/>
          </a:p>
        </p:txBody>
      </p:sp>
    </p:spTree>
    <p:extLst>
      <p:ext uri="{BB962C8B-B14F-4D97-AF65-F5344CB8AC3E}">
        <p14:creationId xmlns:p14="http://schemas.microsoft.com/office/powerpoint/2010/main" val="1716863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139</a:t>
            </a:fld>
            <a:endParaRPr lang="en-US"/>
          </a:p>
        </p:txBody>
      </p:sp>
    </p:spTree>
    <p:extLst>
      <p:ext uri="{BB962C8B-B14F-4D97-AF65-F5344CB8AC3E}">
        <p14:creationId xmlns:p14="http://schemas.microsoft.com/office/powerpoint/2010/main" val="1043833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140</a:t>
            </a:fld>
            <a:endParaRPr lang="en-US"/>
          </a:p>
        </p:txBody>
      </p:sp>
    </p:spTree>
    <p:extLst>
      <p:ext uri="{BB962C8B-B14F-4D97-AF65-F5344CB8AC3E}">
        <p14:creationId xmlns:p14="http://schemas.microsoft.com/office/powerpoint/2010/main" val="997408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143</a:t>
            </a:fld>
            <a:endParaRPr lang="en-US"/>
          </a:p>
        </p:txBody>
      </p:sp>
    </p:spTree>
    <p:extLst>
      <p:ext uri="{BB962C8B-B14F-4D97-AF65-F5344CB8AC3E}">
        <p14:creationId xmlns:p14="http://schemas.microsoft.com/office/powerpoint/2010/main" val="1703145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144</a:t>
            </a:fld>
            <a:endParaRPr lang="en-US"/>
          </a:p>
        </p:txBody>
      </p:sp>
    </p:spTree>
    <p:extLst>
      <p:ext uri="{BB962C8B-B14F-4D97-AF65-F5344CB8AC3E}">
        <p14:creationId xmlns:p14="http://schemas.microsoft.com/office/powerpoint/2010/main" val="3297678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145</a:t>
            </a:fld>
            <a:endParaRPr lang="en-US"/>
          </a:p>
        </p:txBody>
      </p:sp>
    </p:spTree>
    <p:extLst>
      <p:ext uri="{BB962C8B-B14F-4D97-AF65-F5344CB8AC3E}">
        <p14:creationId xmlns:p14="http://schemas.microsoft.com/office/powerpoint/2010/main" val="15073561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146</a:t>
            </a:fld>
            <a:endParaRPr lang="en-US"/>
          </a:p>
        </p:txBody>
      </p:sp>
    </p:spTree>
    <p:extLst>
      <p:ext uri="{BB962C8B-B14F-4D97-AF65-F5344CB8AC3E}">
        <p14:creationId xmlns:p14="http://schemas.microsoft.com/office/powerpoint/2010/main" val="17334287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147</a:t>
            </a:fld>
            <a:endParaRPr lang="en-US"/>
          </a:p>
        </p:txBody>
      </p:sp>
    </p:spTree>
    <p:extLst>
      <p:ext uri="{BB962C8B-B14F-4D97-AF65-F5344CB8AC3E}">
        <p14:creationId xmlns:p14="http://schemas.microsoft.com/office/powerpoint/2010/main" val="1334673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148</a:t>
            </a:fld>
            <a:endParaRPr lang="en-US"/>
          </a:p>
        </p:txBody>
      </p:sp>
    </p:spTree>
    <p:extLst>
      <p:ext uri="{BB962C8B-B14F-4D97-AF65-F5344CB8AC3E}">
        <p14:creationId xmlns:p14="http://schemas.microsoft.com/office/powerpoint/2010/main" val="132312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a:t>
            </a:fld>
            <a:endParaRPr lang="en-US"/>
          </a:p>
        </p:txBody>
      </p:sp>
    </p:spTree>
    <p:extLst>
      <p:ext uri="{BB962C8B-B14F-4D97-AF65-F5344CB8AC3E}">
        <p14:creationId xmlns:p14="http://schemas.microsoft.com/office/powerpoint/2010/main" val="37846054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151</a:t>
            </a:fld>
            <a:endParaRPr lang="en-US"/>
          </a:p>
        </p:txBody>
      </p:sp>
    </p:spTree>
    <p:extLst>
      <p:ext uri="{BB962C8B-B14F-4D97-AF65-F5344CB8AC3E}">
        <p14:creationId xmlns:p14="http://schemas.microsoft.com/office/powerpoint/2010/main" val="28590880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152</a:t>
            </a:fld>
            <a:endParaRPr lang="en-US"/>
          </a:p>
        </p:txBody>
      </p:sp>
    </p:spTree>
    <p:extLst>
      <p:ext uri="{BB962C8B-B14F-4D97-AF65-F5344CB8AC3E}">
        <p14:creationId xmlns:p14="http://schemas.microsoft.com/office/powerpoint/2010/main" val="3776737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153</a:t>
            </a:fld>
            <a:endParaRPr lang="en-US"/>
          </a:p>
        </p:txBody>
      </p:sp>
    </p:spTree>
    <p:extLst>
      <p:ext uri="{BB962C8B-B14F-4D97-AF65-F5344CB8AC3E}">
        <p14:creationId xmlns:p14="http://schemas.microsoft.com/office/powerpoint/2010/main" val="31844185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154</a:t>
            </a:fld>
            <a:endParaRPr lang="en-US"/>
          </a:p>
        </p:txBody>
      </p:sp>
    </p:spTree>
    <p:extLst>
      <p:ext uri="{BB962C8B-B14F-4D97-AF65-F5344CB8AC3E}">
        <p14:creationId xmlns:p14="http://schemas.microsoft.com/office/powerpoint/2010/main" val="40046751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155</a:t>
            </a:fld>
            <a:endParaRPr lang="en-US"/>
          </a:p>
        </p:txBody>
      </p:sp>
    </p:spTree>
    <p:extLst>
      <p:ext uri="{BB962C8B-B14F-4D97-AF65-F5344CB8AC3E}">
        <p14:creationId xmlns:p14="http://schemas.microsoft.com/office/powerpoint/2010/main" val="41362855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156</a:t>
            </a:fld>
            <a:endParaRPr lang="en-US"/>
          </a:p>
        </p:txBody>
      </p:sp>
    </p:spTree>
    <p:extLst>
      <p:ext uri="{BB962C8B-B14F-4D97-AF65-F5344CB8AC3E}">
        <p14:creationId xmlns:p14="http://schemas.microsoft.com/office/powerpoint/2010/main" val="27225283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157</a:t>
            </a:fld>
            <a:endParaRPr lang="en-US"/>
          </a:p>
        </p:txBody>
      </p:sp>
    </p:spTree>
    <p:extLst>
      <p:ext uri="{BB962C8B-B14F-4D97-AF65-F5344CB8AC3E}">
        <p14:creationId xmlns:p14="http://schemas.microsoft.com/office/powerpoint/2010/main" val="23587246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158</a:t>
            </a:fld>
            <a:endParaRPr lang="en-US"/>
          </a:p>
        </p:txBody>
      </p:sp>
    </p:spTree>
    <p:extLst>
      <p:ext uri="{BB962C8B-B14F-4D97-AF65-F5344CB8AC3E}">
        <p14:creationId xmlns:p14="http://schemas.microsoft.com/office/powerpoint/2010/main" val="10506839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159</a:t>
            </a:fld>
            <a:endParaRPr lang="en-US"/>
          </a:p>
        </p:txBody>
      </p:sp>
    </p:spTree>
    <p:extLst>
      <p:ext uri="{BB962C8B-B14F-4D97-AF65-F5344CB8AC3E}">
        <p14:creationId xmlns:p14="http://schemas.microsoft.com/office/powerpoint/2010/main" val="3530769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160</a:t>
            </a:fld>
            <a:endParaRPr lang="en-US"/>
          </a:p>
        </p:txBody>
      </p:sp>
    </p:spTree>
    <p:extLst>
      <p:ext uri="{BB962C8B-B14F-4D97-AF65-F5344CB8AC3E}">
        <p14:creationId xmlns:p14="http://schemas.microsoft.com/office/powerpoint/2010/main" val="372917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3114435"/>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57575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936447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92709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39707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37554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53894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491429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904411" cy="3880773"/>
          </a:xfrm>
        </p:spPr>
        <p:txBody>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256372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cxnSp>
        <p:nvCxnSpPr>
          <p:cNvPr id="7" name="Straight Connector 6"/>
          <p:cNvCxnSpPr/>
          <p:nvPr userDrawn="1"/>
        </p:nvCxnSpPr>
        <p:spPr>
          <a:xfrm>
            <a:off x="1358271" y="3778680"/>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048096"/>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marL="342900" indent="-342900">
              <a:buSzPct val="125000"/>
              <a:buFont typeface="Arial" panose="020B0604020202020204" pitchFamily="34" charset="0"/>
              <a:buChar char="•"/>
              <a:defRPr/>
            </a:lvl1pPr>
            <a:lvl2pPr marL="800100" indent="-342900">
              <a:buSzPct val="125000"/>
              <a:buFont typeface="Arial" panose="020B0604020202020204" pitchFamily="34" charset="0"/>
              <a:buChar char="•"/>
              <a:defRPr/>
            </a:lvl2pPr>
            <a:lvl3pPr marL="1257300" indent="-3429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562057"/>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marL="285750" indent="-28575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200150" indent="-285750">
              <a:buSzPct val="125000"/>
              <a:buFont typeface="Arial" panose="020B0604020202020204" pitchFamily="34" charset="0"/>
              <a:buChar char="•"/>
              <a:defRPr/>
            </a:lvl3pPr>
            <a:lvl4pPr marL="1543050" indent="-171450">
              <a:buSzPct val="125000"/>
              <a:buFont typeface="Arial" panose="020B0604020202020204" pitchFamily="34" charset="0"/>
              <a:buChar char="•"/>
              <a:defRPr/>
            </a:lvl4pPr>
            <a:lvl5pPr marL="2000250" indent="-17145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marL="285750" indent="-28575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200150" indent="-285750">
              <a:buSzPct val="125000"/>
              <a:buFont typeface="Arial" panose="020B0604020202020204" pitchFamily="34" charset="0"/>
              <a:buChar char="•"/>
              <a:defRPr/>
            </a:lvl3pPr>
            <a:lvl4pPr marL="1543050" indent="-171450">
              <a:buSzPct val="125000"/>
              <a:buFont typeface="Arial" panose="020B0604020202020204" pitchFamily="34" charset="0"/>
              <a:buChar char="•"/>
              <a:defRPr/>
            </a:lvl4pPr>
            <a:lvl5pPr marL="2000250" indent="-17145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smtClean="0"/>
              <a:t>updated 7/30/19</a:t>
            </a:r>
            <a:endParaRPr lang="en-US" dirty="0"/>
          </a:p>
        </p:txBody>
      </p:sp>
      <p:sp>
        <p:nvSpPr>
          <p:cNvPr id="9" name="Slide Number Placeholder 8"/>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6043411"/>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640947"/>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4237294"/>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0110649"/>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844102"/>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92293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updated 7/30/19</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1800">
                <a:solidFill>
                  <a:schemeClr val="accent1"/>
                </a:solidFill>
              </a:defRPr>
            </a:lvl1pPr>
          </a:lstStyle>
          <a:p>
            <a:fld id="{D57F1E4F-1CFF-5643-939E-217C01CDF565}" type="slidenum">
              <a:rPr lang="en-US" smtClean="0"/>
              <a:pPr/>
              <a:t>‹#›</a:t>
            </a:fld>
            <a:endParaRPr lang="en-US" dirty="0"/>
          </a:p>
        </p:txBody>
      </p:sp>
      <p:sp>
        <p:nvSpPr>
          <p:cNvPr id="18" name="TextBox 17"/>
          <p:cNvSpPr txBox="1"/>
          <p:nvPr userDrawn="1"/>
        </p:nvSpPr>
        <p:spPr>
          <a:xfrm>
            <a:off x="5365687" y="6519333"/>
            <a:ext cx="1457450" cy="230832"/>
          </a:xfrm>
          <a:prstGeom prst="rect">
            <a:avLst/>
          </a:prstGeom>
          <a:noFill/>
        </p:spPr>
        <p:txBody>
          <a:bodyPr wrap="none" rtlCol="0">
            <a:spAutoFit/>
          </a:bodyPr>
          <a:lstStyle/>
          <a:p>
            <a:r>
              <a:rPr lang="en-US" sz="900" dirty="0">
                <a:solidFill>
                  <a:schemeClr val="tx2">
                    <a:lumMod val="75000"/>
                    <a:lumOff val="25000"/>
                  </a:schemeClr>
                </a:solidFill>
              </a:rPr>
              <a:t>Your Success</a:t>
            </a:r>
            <a:r>
              <a:rPr lang="en-US" sz="900" baseline="0" dirty="0">
                <a:solidFill>
                  <a:schemeClr val="tx2">
                    <a:lumMod val="75000"/>
                    <a:lumOff val="25000"/>
                  </a:schemeClr>
                </a:solidFill>
              </a:rPr>
              <a:t> is Our Success</a:t>
            </a:r>
            <a:endParaRPr lang="en-US" sz="900" dirty="0">
              <a:solidFill>
                <a:schemeClr val="tx2">
                  <a:lumMod val="75000"/>
                  <a:lumOff val="25000"/>
                </a:schemeClr>
              </a:solidFill>
            </a:endParaRPr>
          </a:p>
        </p:txBody>
      </p:sp>
    </p:spTree>
    <p:extLst>
      <p:ext uri="{BB962C8B-B14F-4D97-AF65-F5344CB8AC3E}">
        <p14:creationId xmlns:p14="http://schemas.microsoft.com/office/powerpoint/2010/main" val="27962720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Lst>
  <p:transition spd="slow">
    <p:push dir="u"/>
  </p:transition>
  <p:timing>
    <p:tnLst>
      <p:par>
        <p:cTn id="1" dur="indefinite" restart="never" nodeType="tmRoot"/>
      </p:par>
    </p:tnLst>
  </p:timing>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125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125000"/>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ag.ca.gov/cures" TargetMode="External"/><Relationship Id="rId1" Type="http://schemas.openxmlformats.org/officeDocument/2006/relationships/slideLayout" Target="../slideLayouts/slideLayout2.xml"/><Relationship Id="rId4" Type="http://schemas.openxmlformats.org/officeDocument/2006/relationships/comments" Target="../comments/commen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comments" Target="../comments/commen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37.tmp"/><Relationship Id="rId7" Type="http://schemas.openxmlformats.org/officeDocument/2006/relationships/image" Target="../media/image39.tmp"/><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38.tmp"/><Relationship Id="rId9" Type="http://schemas.openxmlformats.org/officeDocument/2006/relationships/image" Target="../media/image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comments" Target="../comments/comment2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3.tmp"/></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omments" Target="../comments/comment31.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23.xml.rels><?xml version="1.0" encoding="UTF-8" standalone="yes"?>
<Relationships xmlns="http://schemas.openxmlformats.org/package/2006/relationships"><Relationship Id="rId3" Type="http://schemas.openxmlformats.org/officeDocument/2006/relationships/comments" Target="../comments/comment32.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comments" Target="../comments/comment3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0.jpe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comments" Target="../comments/comment35.xml"/></Relationships>
</file>

<file path=ppt/slides/_rels/slide1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comments" Target="../comments/comment36.xml"/><Relationship Id="rId5" Type="http://schemas.openxmlformats.org/officeDocument/2006/relationships/hyperlink" Target="https://www.changecompanies.net/etraining/" TargetMode="External"/><Relationship Id="rId4" Type="http://schemas.openxmlformats.org/officeDocument/2006/relationships/image" Target="../media/image5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comments" Target="../comments/comment37.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comments" Target="../comments/comment38.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comments" Target="../comments/comment40.xm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comments" Target="../comments/comment41.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comments" Target="../comments/comment42.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comments" Target="../comments/comment43.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omments" Target="../comments/comment44.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comments" Target="../comments/comment4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comments" Target="../comments/comment46.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comments" Target="../comments/comment47.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comments" Target="../comments/comment48.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hcs.ca.gov/provgovpart/Documents/DHCS_AOD_Certification_Standards_5_._30_._17.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comments" Target="../comments/comment49.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comments" Target="../comments/comment50.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comments" Target="../comments/comment51.xml"/></Relationships>
</file>

<file path=ppt/slides/_rels/slide191.xml.rels><?xml version="1.0" encoding="UTF-8" standalone="yes"?>
<Relationships xmlns="http://schemas.openxmlformats.org/package/2006/relationships"><Relationship Id="rId3" Type="http://schemas.openxmlformats.org/officeDocument/2006/relationships/comments" Target="../comments/comment52.xm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comments" Target="../comments/comment53.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comments" Target="../comments/comment54.xml"/></Relationships>
</file>

<file path=ppt/slides/_rels/slide1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comments" Target="../comments/comment5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comments" Target="../comments/comment56.xm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comments" Target="../comments/comment57.xm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comments" Target="../comments/comment58.xm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comments" Target="../comments/comment59.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comments" Target="../comments/comment60.xml"/><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comments" Target="../comments/comment6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comments" Target="../comments/comment62.xm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comments" Target="../comments/comment6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comments" Target="../comments/comment6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comments" Target="../comments/comment6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comments" Target="../comments/comment66.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comments" Target="../comments/comment6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comments" Target="../comments/comment6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comments" Target="../comments/comment6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comments" Target="../comments/comment70.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comments" Target="../comments/comment71.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comments" Target="../comments/comment7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comments" Target="../comments/comment73.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66.tmp"/></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comments" Target="../comments/comment74.xml"/><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comments" Target="../comments/comment75.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comments" Target="../comments/comment76.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comments" Target="../comments/comment77.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comments" Target="../comments/comment78.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comments" Target="../comments/comment79.xml"/><Relationship Id="rId2" Type="http://schemas.openxmlformats.org/officeDocument/2006/relationships/hyperlink" Target="https://www.cdph.ca.gov/Programs/CEH/DFDCS/Pages/MLRP.aspx"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comments" Target="../comments/comment8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70.tmp"/><Relationship Id="rId4" Type="http://schemas.openxmlformats.org/officeDocument/2006/relationships/image" Target="../media/image69.tmp"/></Relationships>
</file>

<file path=ppt/slides/_rels/slide256.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comments" Target="../comments/comment81.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comments" Target="../comments/comment8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comments" Target="../comments/comment83.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comments" Target="../comments/comment84.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comments" Target="../comments/comment85.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comments" Target="../comments/comment86.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comments" Target="../comments/comment87.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comments" Target="../comments/comment88.xml"/><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comments" Target="../comments/comment89.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75.tmp"/></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s://www.federalregister.gov/documents/2017/01/18/2017-00719/confidentiality-of-substance-use-disorder-patient-records" TargetMode="External"/><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s://lac.org/wp-content/uploads/2017/02/Part-2-Final-Rule-Summary.pdf" TargetMode="External"/></Relationships>
</file>

<file path=ppt/slides/_rels/slide273.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79.tmp"/></Relationships>
</file>

<file path=ppt/slides/_rels/slide2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79.tmp"/></Relationships>
</file>

<file path=ppt/slides/_rels/slide2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haron.Loveseth@acgov.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Tony.Sanders@acgov.org" TargetMode="External"/><Relationship Id="rId4" Type="http://schemas.openxmlformats.org/officeDocument/2006/relationships/hyperlink" Target="mailto:Brion.Phipps@acgov.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dev.caade.org/" TargetMode="External"/><Relationship Id="rId3" Type="http://schemas.openxmlformats.org/officeDocument/2006/relationships/image" Target="../media/image26.png"/><Relationship Id="rId7" Type="http://schemas.openxmlformats.org/officeDocument/2006/relationships/hyperlink" Target="mailto:office@ccapp.us"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ccapp.us/" TargetMode="External"/><Relationship Id="rId5" Type="http://schemas.openxmlformats.org/officeDocument/2006/relationships/hyperlink" Target="mailto:info@cadtp.org" TargetMode="External"/><Relationship Id="rId10" Type="http://schemas.openxmlformats.org/officeDocument/2006/relationships/image" Target="../media/image27.png"/><Relationship Id="rId4" Type="http://schemas.openxmlformats.org/officeDocument/2006/relationships/hyperlink" Target="http://www.cadtp.org/" TargetMode="External"/><Relationship Id="rId9" Type="http://schemas.openxmlformats.org/officeDocument/2006/relationships/hyperlink" Target="mailto:office@accbc.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otp-extranet.samhsa.gov/login.aspx?ReturnUr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7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omments" Target="../comments/commen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slide" Target="slide2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omments" Target="../comments/comment2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omments" Target="../comments/comment2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27565"/>
            <a:ext cx="10951285" cy="4251720"/>
          </a:xfrm>
        </p:spPr>
        <p:txBody>
          <a:bodyPr>
            <a:noAutofit/>
          </a:bodyPr>
          <a:lstStyle/>
          <a:p>
            <a:pPr algn="ctr">
              <a:spcAft>
                <a:spcPts val="600"/>
              </a:spcAft>
            </a:pPr>
            <a:r>
              <a:rPr lang="en-US" sz="4800" dirty="0">
                <a:solidFill>
                  <a:schemeClr val="tx1"/>
                </a:solidFill>
              </a:rPr>
              <a:t>Substance Use Disorder (SUD) Documentation </a:t>
            </a:r>
            <a:r>
              <a:rPr lang="en-US" sz="4800" dirty="0" smtClean="0">
                <a:solidFill>
                  <a:schemeClr val="tx1"/>
                </a:solidFill>
              </a:rPr>
              <a:t>Training</a:t>
            </a:r>
          </a:p>
          <a:p>
            <a:pPr algn="ctr">
              <a:spcBef>
                <a:spcPts val="0"/>
              </a:spcBef>
            </a:pPr>
            <a:r>
              <a:rPr lang="en-US" sz="4800" dirty="0" smtClean="0">
                <a:solidFill>
                  <a:schemeClr val="tx1"/>
                </a:solidFill>
              </a:rPr>
              <a:t>Opioid Treatment Providers</a:t>
            </a:r>
          </a:p>
          <a:p>
            <a:pPr algn="ctr">
              <a:spcBef>
                <a:spcPts val="1200"/>
              </a:spcBef>
            </a:pPr>
            <a:r>
              <a:rPr lang="en-US" sz="4800" dirty="0" smtClean="0">
                <a:solidFill>
                  <a:schemeClr val="tx1"/>
                </a:solidFill>
              </a:rPr>
              <a:t>July 30, 2019</a:t>
            </a:r>
          </a:p>
          <a:p>
            <a:pPr algn="ctr">
              <a:spcBef>
                <a:spcPts val="1200"/>
              </a:spcBef>
            </a:pPr>
            <a:r>
              <a:rPr lang="en-US" sz="4800" dirty="0" smtClean="0">
                <a:solidFill>
                  <a:schemeClr val="tx1"/>
                </a:solidFill>
              </a:rPr>
              <a:t>9am to 4:30pm</a:t>
            </a:r>
            <a:endParaRPr lang="en-US" sz="4800" dirty="0">
              <a:solidFill>
                <a:schemeClr val="tx1"/>
              </a:solidFill>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r="66151" b="-10663"/>
          <a:stretch/>
        </p:blipFill>
        <p:spPr bwMode="auto">
          <a:xfrm>
            <a:off x="1210536" y="374232"/>
            <a:ext cx="1975066" cy="105180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3185602" y="484637"/>
            <a:ext cx="6082223" cy="830997"/>
          </a:xfrm>
          <a:prstGeom prst="rect">
            <a:avLst/>
          </a:prstGeom>
          <a:solidFill>
            <a:srgbClr val="3C9770"/>
          </a:solidFill>
        </p:spPr>
        <p:txBody>
          <a:bodyPr wrap="square" rtlCol="0">
            <a:spAutoFit/>
          </a:bodyPr>
          <a:lstStyle/>
          <a:p>
            <a:pPr algn="ctr"/>
            <a:r>
              <a:rPr lang="en-US" sz="2800" b="1" i="1" dirty="0">
                <a:solidFill>
                  <a:schemeClr val="bg1"/>
                </a:solidFill>
              </a:rPr>
              <a:t>Alameda County Behavioral Health</a:t>
            </a:r>
          </a:p>
          <a:p>
            <a:pPr algn="ctr"/>
            <a:r>
              <a:rPr lang="en-US" sz="2000" dirty="0">
                <a:solidFill>
                  <a:schemeClr val="bg1"/>
                </a:solidFill>
              </a:rPr>
              <a:t>Mental Health &amp; Substance Use Services</a:t>
            </a:r>
          </a:p>
        </p:txBody>
      </p:sp>
    </p:spTree>
    <p:extLst>
      <p:ext uri="{BB962C8B-B14F-4D97-AF65-F5344CB8AC3E}">
        <p14:creationId xmlns:p14="http://schemas.microsoft.com/office/powerpoint/2010/main" val="36713779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72" y="619993"/>
            <a:ext cx="10866405" cy="1775081"/>
          </a:xfrm>
        </p:spPr>
        <p:txBody>
          <a:bodyPr>
            <a:normAutofit/>
          </a:bodyPr>
          <a:lstStyle/>
          <a:p>
            <a:r>
              <a:rPr lang="en-US" dirty="0"/>
              <a:t>ACBH SUD QA Webpage</a:t>
            </a:r>
            <a:br>
              <a:rPr lang="en-US" dirty="0"/>
            </a:br>
            <a:r>
              <a:rPr lang="en-US" sz="2000" dirty="0"/>
              <a:t>http://www.ACBH.org/providers/QA/aod.htm</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descr="BHCS Providers Websit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259" y="1675049"/>
            <a:ext cx="7242288" cy="45488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12" y="3314700"/>
            <a:ext cx="2513244" cy="43498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7516012" y="524735"/>
            <a:ext cx="2149302" cy="923330"/>
          </a:xfrm>
          <a:prstGeom prst="rect">
            <a:avLst/>
          </a:prstGeom>
        </p:spPr>
        <p:txBody>
          <a:bodyPr wrap="square">
            <a:spAutoFit/>
          </a:bodyPr>
          <a:lstStyle/>
          <a:p>
            <a:r>
              <a:rPr lang="en-US" dirty="0">
                <a:solidFill>
                  <a:srgbClr val="FF0000"/>
                </a:solidFill>
              </a:rPr>
              <a:t>To subscribe to ACBH email lists, click on this </a:t>
            </a:r>
            <a:r>
              <a:rPr lang="en-US" dirty="0" smtClean="0">
                <a:solidFill>
                  <a:srgbClr val="FF0000"/>
                </a:solidFill>
              </a:rPr>
              <a:t>icon</a:t>
            </a:r>
            <a:endParaRPr lang="en-US" dirty="0">
              <a:solidFill>
                <a:srgbClr val="FF0000"/>
              </a:solidFill>
            </a:endParaRPr>
          </a:p>
        </p:txBody>
      </p:sp>
      <p:cxnSp>
        <p:nvCxnSpPr>
          <p:cNvPr id="10" name="Straight Arrow Connector 9"/>
          <p:cNvCxnSpPr/>
          <p:nvPr/>
        </p:nvCxnSpPr>
        <p:spPr>
          <a:xfrm>
            <a:off x="8590663" y="1507533"/>
            <a:ext cx="0" cy="17322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58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62F02FD-A5F3-074D-8F06-0B6772304A3B}"/>
              </a:ext>
            </a:extLst>
          </p:cNvPr>
          <p:cNvSpPr>
            <a:spLocks noGrp="1"/>
          </p:cNvSpPr>
          <p:nvPr>
            <p:ph type="title"/>
          </p:nvPr>
        </p:nvSpPr>
        <p:spPr/>
        <p:txBody>
          <a:bodyPr/>
          <a:lstStyle/>
          <a:p>
            <a:r>
              <a:rPr lang="en-US" smtClean="0"/>
              <a:t>Incidental Disclosures</a:t>
            </a:r>
            <a:endParaRPr lang="en-US" dirty="0"/>
          </a:p>
        </p:txBody>
      </p:sp>
      <p:sp>
        <p:nvSpPr>
          <p:cNvPr id="9" name="Content Placeholder 8"/>
          <p:cNvSpPr>
            <a:spLocks noGrp="1"/>
          </p:cNvSpPr>
          <p:nvPr>
            <p:ph idx="1"/>
          </p:nvPr>
        </p:nvSpPr>
        <p:spPr>
          <a:xfrm>
            <a:off x="677334" y="2160589"/>
            <a:ext cx="9050866" cy="3880773"/>
          </a:xfrm>
        </p:spPr>
        <p:txBody>
          <a:bodyPr>
            <a:normAutofit/>
          </a:bodyPr>
          <a:lstStyle/>
          <a:p>
            <a:pPr lvl="0"/>
            <a:r>
              <a:rPr lang="en-US" dirty="0" smtClean="0"/>
              <a:t>42 CFR, Part 2 does not allow providers to unintentionally disclose PHI (called incidental disclosures) that may occur through conversations with their co-workers in such places as hallways or breakrooms.</a:t>
            </a:r>
          </a:p>
          <a:p>
            <a:pPr lvl="0"/>
            <a:r>
              <a:rPr lang="en-US" dirty="0" smtClean="0"/>
              <a:t>Beneficiaries may unintentionally disclose personal information during casual conversations, “free talk,” with other beneficiaries (clients) outside of the treatment room or provider environment.  42 CFR, Part 2 does not regulate beneficiaries’ conversations. However, the Incidental Disclosure Information form reminds clients about the importance of privacy for others and promotes respect and confidentiality.  The Incidental Disclosure form must be reviewed upon admission and be completed for each beneficiary.</a:t>
            </a:r>
          </a:p>
          <a:p>
            <a:pPr lvl="0"/>
            <a:r>
              <a:rPr lang="en-US" dirty="0" smtClean="0"/>
              <a:t>These documents shall be in the beneficiary’s chart and ACBH will be auditing to this standard.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100</a:t>
            </a:fld>
            <a:endParaRPr lang="en-US" dirty="0"/>
          </a:p>
        </p:txBody>
      </p:sp>
      <p:sp>
        <p:nvSpPr>
          <p:cNvPr id="3" name="Rectangle 2"/>
          <p:cNvSpPr/>
          <p:nvPr/>
        </p:nvSpPr>
        <p:spPr>
          <a:xfrm>
            <a:off x="9563100" y="5931537"/>
            <a:ext cx="2202370" cy="646331"/>
          </a:xfrm>
          <a:prstGeom prst="rect">
            <a:avLst/>
          </a:prstGeom>
        </p:spPr>
        <p:txBody>
          <a:bodyPr wrap="square">
            <a:spAutoFit/>
          </a:bodyPr>
          <a:lstStyle/>
          <a:p>
            <a:pPr marR="0" lvl="0" algn="r">
              <a:spcBef>
                <a:spcPts val="0"/>
              </a:spcBef>
              <a:spcAft>
                <a:spcPts val="0"/>
              </a:spcAft>
              <a:tabLst>
                <a:tab pos="457200" algn="l"/>
              </a:tabLst>
            </a:pPr>
            <a:r>
              <a:rPr lang="en-US" dirty="0"/>
              <a:t>42 CFR, Part </a:t>
            </a:r>
            <a:r>
              <a:rPr lang="en-US" dirty="0" smtClean="0"/>
              <a:t>2</a:t>
            </a:r>
          </a:p>
          <a:p>
            <a:pPr marR="0" lvl="0" algn="r">
              <a:spcBef>
                <a:spcPts val="0"/>
              </a:spcBef>
              <a:spcAft>
                <a:spcPts val="0"/>
              </a:spcAft>
              <a:tabLst>
                <a:tab pos="457200" algn="l"/>
              </a:tabLst>
            </a:pPr>
            <a:r>
              <a:rPr lang="en-US" dirty="0" smtClean="0"/>
              <a:t>DHCS </a:t>
            </a:r>
            <a:r>
              <a:rPr lang="en-US" dirty="0"/>
              <a:t>DMC FAQ</a:t>
            </a:r>
          </a:p>
        </p:txBody>
      </p:sp>
    </p:spTree>
    <p:extLst>
      <p:ext uri="{BB962C8B-B14F-4D97-AF65-F5344CB8AC3E}">
        <p14:creationId xmlns:p14="http://schemas.microsoft.com/office/powerpoint/2010/main" val="375922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C2BED-B94E-5746-AEB0-1A4EB4C54692}"/>
              </a:ext>
            </a:extLst>
          </p:cNvPr>
          <p:cNvSpPr>
            <a:spLocks noGrp="1"/>
          </p:cNvSpPr>
          <p:nvPr>
            <p:ph type="title"/>
          </p:nvPr>
        </p:nvSpPr>
        <p:spPr/>
        <p:txBody>
          <a:bodyPr/>
          <a:lstStyle/>
          <a:p>
            <a:r>
              <a:rPr lang="en-US" dirty="0"/>
              <a:t>Incidental Disclosures Form</a:t>
            </a:r>
          </a:p>
        </p:txBody>
      </p:sp>
      <p:sp>
        <p:nvSpPr>
          <p:cNvPr id="3" name="Content Placeholder 2">
            <a:extLst>
              <a:ext uri="{FF2B5EF4-FFF2-40B4-BE49-F238E27FC236}">
                <a16:creationId xmlns="" xmlns:a16="http://schemas.microsoft.com/office/drawing/2014/main" id="{DF0B0F20-957A-0B46-A151-BDD89222237C}"/>
              </a:ext>
            </a:extLst>
          </p:cNvPr>
          <p:cNvSpPr>
            <a:spLocks noGrp="1"/>
          </p:cNvSpPr>
          <p:nvPr>
            <p:ph idx="1"/>
          </p:nvPr>
        </p:nvSpPr>
        <p:spPr>
          <a:xfrm>
            <a:off x="1293740" y="3076370"/>
            <a:ext cx="2928052" cy="1343887"/>
          </a:xfrm>
        </p:spPr>
        <p:txBody>
          <a:bodyPr>
            <a:normAutofit/>
          </a:bodyPr>
          <a:lstStyle/>
          <a:p>
            <a:pPr marL="0" indent="0">
              <a:buNone/>
            </a:pPr>
            <a:r>
              <a:rPr lang="en-US" dirty="0"/>
              <a:t>This additional disclosure is required by ACBH and must be maintained in client’s chart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101</a:t>
            </a:fld>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198" y="1638300"/>
            <a:ext cx="3540177" cy="4522124"/>
          </a:xfrm>
          <a:prstGeom prst="rect">
            <a:avLst/>
          </a:prstGeom>
          <a:ln w="19050">
            <a:solidFill>
              <a:schemeClr val="tx1"/>
            </a:solidFill>
          </a:ln>
        </p:spPr>
      </p:pic>
    </p:spTree>
    <p:extLst>
      <p:ext uri="{BB962C8B-B14F-4D97-AF65-F5344CB8AC3E}">
        <p14:creationId xmlns:p14="http://schemas.microsoft.com/office/powerpoint/2010/main" val="149901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Controlled Substance Utilization Review and Evaluation System</a:t>
            </a:r>
            <a:endParaRPr lang="en-US" dirty="0"/>
          </a:p>
        </p:txBody>
      </p:sp>
      <p:sp>
        <p:nvSpPr>
          <p:cNvPr id="6" name="Content Placeholder 5"/>
          <p:cNvSpPr>
            <a:spLocks noGrp="1"/>
          </p:cNvSpPr>
          <p:nvPr>
            <p:ph idx="1"/>
          </p:nvPr>
        </p:nvSpPr>
        <p:spPr>
          <a:xfrm>
            <a:off x="677333" y="2160589"/>
            <a:ext cx="9393424" cy="3880773"/>
          </a:xfrm>
        </p:spPr>
        <p:txBody>
          <a:bodyPr>
            <a:normAutofit fontScale="85000" lnSpcReduction="20000"/>
          </a:bodyPr>
          <a:lstStyle/>
          <a:p>
            <a:pPr marL="0" indent="0">
              <a:buNone/>
            </a:pPr>
            <a:r>
              <a:rPr lang="en-US" sz="1900" dirty="0" smtClean="0">
                <a:solidFill>
                  <a:srgbClr val="FF0000"/>
                </a:solidFill>
              </a:rPr>
              <a:t>CURES is a database of Schedule II, III and IV controlled substance prescriptions dispensed in California serving the public health, regulatory oversight agencies, and law enforcement. CURES is intended to reduce prescription drug abuse and diversion without affecting legitimate medical practice or client care.</a:t>
            </a:r>
          </a:p>
          <a:p>
            <a:r>
              <a:rPr lang="en-US" dirty="0" smtClean="0">
                <a:solidFill>
                  <a:srgbClr val="FF0000"/>
                </a:solidFill>
              </a:rPr>
              <a:t>Prescribers at OTPs are not required to check CURES prior to starting the first Schedule II, III, IV controlled substance </a:t>
            </a:r>
            <a:r>
              <a:rPr lang="en-US" dirty="0">
                <a:solidFill>
                  <a:srgbClr val="FF0000"/>
                </a:solidFill>
                <a:sym typeface="Wingdings" panose="05000000000000000000" pitchFamily="2" charset="2"/>
              </a:rPr>
              <a:t> </a:t>
            </a:r>
            <a:r>
              <a:rPr lang="en-US" dirty="0">
                <a:solidFill>
                  <a:srgbClr val="FF0000"/>
                </a:solidFill>
              </a:rPr>
              <a:t>(c)(1</a:t>
            </a:r>
            <a:r>
              <a:rPr lang="en-US" dirty="0" smtClean="0">
                <a:solidFill>
                  <a:srgbClr val="FF0000"/>
                </a:solidFill>
              </a:rPr>
              <a:t>)</a:t>
            </a:r>
          </a:p>
          <a:p>
            <a:r>
              <a:rPr lang="en-US" dirty="0" smtClean="0">
                <a:solidFill>
                  <a:srgbClr val="FF0000"/>
                </a:solidFill>
              </a:rPr>
              <a:t>For OTPs, CURES checks are required prior to and every four months when prescribing, ordering, administering, or furnishing Schedule II, III, and IV controlled substances in the following situations:</a:t>
            </a:r>
          </a:p>
          <a:p>
            <a:pPr marL="800100" lvl="1" indent="-342900">
              <a:buFont typeface="+mj-lt"/>
              <a:buAutoNum type="arabicPeriod"/>
            </a:pPr>
            <a:r>
              <a:rPr lang="en-US" dirty="0" smtClean="0">
                <a:solidFill>
                  <a:srgbClr val="FF0000"/>
                </a:solidFill>
              </a:rPr>
              <a:t>Prior to starting any subsequent controlled medications </a:t>
            </a:r>
            <a:r>
              <a:rPr lang="en-US" dirty="0" smtClean="0">
                <a:solidFill>
                  <a:srgbClr val="FF0000"/>
                </a:solidFill>
                <a:sym typeface="Wingdings" panose="05000000000000000000" pitchFamily="2" charset="2"/>
              </a:rPr>
              <a:t></a:t>
            </a:r>
            <a:r>
              <a:rPr lang="en-US" dirty="0" smtClean="0">
                <a:solidFill>
                  <a:srgbClr val="FF0000"/>
                </a:solidFill>
              </a:rPr>
              <a:t> (a)(1)(A)(ii)</a:t>
            </a:r>
          </a:p>
          <a:p>
            <a:pPr marL="800100" lvl="1" indent="-342900">
              <a:buFont typeface="+mj-lt"/>
              <a:buAutoNum type="arabicPeriod"/>
            </a:pPr>
            <a:r>
              <a:rPr lang="en-US" dirty="0">
                <a:solidFill>
                  <a:srgbClr val="FF0000"/>
                </a:solidFill>
              </a:rPr>
              <a:t>P</a:t>
            </a:r>
            <a:r>
              <a:rPr lang="en-US" dirty="0" smtClean="0">
                <a:solidFill>
                  <a:srgbClr val="FF0000"/>
                </a:solidFill>
              </a:rPr>
              <a:t>rior to starting take-home medication privileges </a:t>
            </a:r>
            <a:r>
              <a:rPr lang="en-US" dirty="0" smtClean="0">
                <a:solidFill>
                  <a:srgbClr val="FF0000"/>
                </a:solidFill>
                <a:sym typeface="Wingdings" panose="05000000000000000000" pitchFamily="2" charset="2"/>
              </a:rPr>
              <a:t> (c)(1)</a:t>
            </a:r>
            <a:endParaRPr lang="en-US" dirty="0" smtClean="0">
              <a:solidFill>
                <a:srgbClr val="FF0000"/>
              </a:solidFill>
            </a:endParaRPr>
          </a:p>
          <a:p>
            <a:r>
              <a:rPr lang="en-US" dirty="0" smtClean="0">
                <a:solidFill>
                  <a:srgbClr val="FF0000"/>
                </a:solidFill>
              </a:rPr>
              <a:t>Due to 42 CFR, Part 2 privacy protections substance use treatment information may not be entered into CURES </a:t>
            </a:r>
            <a:r>
              <a:rPr lang="en-US" dirty="0" smtClean="0">
                <a:solidFill>
                  <a:srgbClr val="FF0000"/>
                </a:solidFill>
                <a:sym typeface="Wingdings" panose="05000000000000000000" pitchFamily="2" charset="2"/>
              </a:rPr>
              <a:t> </a:t>
            </a:r>
            <a:r>
              <a:rPr lang="en-US" dirty="0" smtClean="0">
                <a:solidFill>
                  <a:srgbClr val="FF0000"/>
                </a:solidFill>
              </a:rPr>
              <a:t>(f)</a:t>
            </a:r>
          </a:p>
          <a:p>
            <a:pPr marL="0" indent="0">
              <a:buNone/>
            </a:pPr>
            <a:r>
              <a:rPr lang="en-US" sz="1900" dirty="0" smtClean="0">
                <a:solidFill>
                  <a:srgbClr val="FF0000"/>
                </a:solidFill>
              </a:rPr>
              <a:t>Regardless, ACBH </a:t>
            </a:r>
            <a:r>
              <a:rPr lang="en-US" sz="1900" u="sng" dirty="0" smtClean="0">
                <a:solidFill>
                  <a:srgbClr val="FF0000"/>
                </a:solidFill>
              </a:rPr>
              <a:t>highly</a:t>
            </a:r>
            <a:r>
              <a:rPr lang="en-US" sz="1900" dirty="0" smtClean="0">
                <a:solidFill>
                  <a:srgbClr val="FF0000"/>
                </a:solidFill>
              </a:rPr>
              <a:t> recommends all OTPs check CURES for all clients upon admission and whenever indicated</a:t>
            </a:r>
          </a:p>
          <a:p>
            <a:pPr marL="0" indent="0">
              <a:buNone/>
            </a:pPr>
            <a:r>
              <a:rPr lang="en-US" sz="1900" dirty="0">
                <a:solidFill>
                  <a:srgbClr val="FF0000"/>
                </a:solidFill>
                <a:hlinkClick r:id="rId2"/>
              </a:rPr>
              <a:t>https://</a:t>
            </a:r>
            <a:r>
              <a:rPr lang="en-US" sz="1900" dirty="0" smtClean="0">
                <a:solidFill>
                  <a:srgbClr val="FF0000"/>
                </a:solidFill>
                <a:hlinkClick r:id="rId2"/>
              </a:rPr>
              <a:t>oag.ca.gov/cures</a:t>
            </a:r>
            <a:endParaRPr lang="en-US" sz="1900" dirty="0">
              <a:solidFill>
                <a:srgbClr val="FF0000"/>
              </a:solidFill>
            </a:endParaRPr>
          </a:p>
        </p:txBody>
      </p:sp>
      <p:sp>
        <p:nvSpPr>
          <p:cNvPr id="2" name="Footer Placeholder 1"/>
          <p:cNvSpPr>
            <a:spLocks noGrp="1"/>
          </p:cNvSpPr>
          <p:nvPr>
            <p:ph type="ftr" sz="quarter" idx="11"/>
          </p:nvPr>
        </p:nvSpPr>
        <p:spPr/>
        <p:txBody>
          <a:bodyPr/>
          <a:lstStyle/>
          <a:p>
            <a:r>
              <a:rPr lang="en-US" dirty="0" smtClean="0"/>
              <a:t>updated 7/30/19</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102</a:t>
            </a:fld>
            <a:endParaRPr lang="en-US" dirty="0"/>
          </a:p>
        </p:txBody>
      </p:sp>
      <p:pic>
        <p:nvPicPr>
          <p:cNvPr id="1026" name="Picture 2" descr="CURES 2.0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261" y="1275265"/>
            <a:ext cx="2550846" cy="7297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82554" y="6039258"/>
            <a:ext cx="1632178" cy="369332"/>
          </a:xfrm>
          <a:prstGeom prst="rect">
            <a:avLst/>
          </a:prstGeom>
          <a:noFill/>
        </p:spPr>
        <p:txBody>
          <a:bodyPr wrap="none" rtlCol="0">
            <a:spAutoFit/>
          </a:bodyPr>
          <a:lstStyle/>
          <a:p>
            <a:r>
              <a:rPr lang="en-US" dirty="0" smtClean="0"/>
              <a:t>H&amp;SC 11165.4</a:t>
            </a:r>
            <a:endParaRPr lang="en-US" dirty="0"/>
          </a:p>
        </p:txBody>
      </p:sp>
    </p:spTree>
    <p:extLst>
      <p:ext uri="{BB962C8B-B14F-4D97-AF65-F5344CB8AC3E}">
        <p14:creationId xmlns:p14="http://schemas.microsoft.com/office/powerpoint/2010/main" val="3247138587"/>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4D7DFF91-6C76-F349-8580-7268D169AD5F}"/>
              </a:ext>
            </a:extLst>
          </p:cNvPr>
          <p:cNvSpPr>
            <a:spLocks noGrp="1"/>
          </p:cNvSpPr>
          <p:nvPr>
            <p:ph type="title"/>
          </p:nvPr>
        </p:nvSpPr>
        <p:spPr/>
        <p:txBody>
          <a:bodyPr/>
          <a:lstStyle/>
          <a:p>
            <a:r>
              <a:rPr lang="en-US" dirty="0" smtClean="0"/>
              <a:t>Releases of Information (ROIs)</a:t>
            </a:r>
            <a:endParaRPr lang="en-US" dirty="0"/>
          </a:p>
        </p:txBody>
      </p:sp>
      <p:sp>
        <p:nvSpPr>
          <p:cNvPr id="3" name="Content Placeholder 2"/>
          <p:cNvSpPr>
            <a:spLocks noGrp="1"/>
          </p:cNvSpPr>
          <p:nvPr>
            <p:ph idx="1"/>
          </p:nvPr>
        </p:nvSpPr>
        <p:spPr>
          <a:xfrm>
            <a:off x="677334" y="2160589"/>
            <a:ext cx="9190566" cy="1655283"/>
          </a:xfrm>
        </p:spPr>
        <p:txBody>
          <a:bodyPr>
            <a:normAutofit/>
          </a:bodyPr>
          <a:lstStyle/>
          <a:p>
            <a:pPr>
              <a:buSzPct val="100000"/>
              <a:buFont typeface="Arial" panose="020B0604020202020204" pitchFamily="34" charset="0"/>
              <a:buChar char="•"/>
            </a:pPr>
            <a:r>
              <a:rPr lang="en-US" dirty="0" smtClean="0"/>
              <a:t>Health Information is protected by law; Protected Health Information (PHI)</a:t>
            </a:r>
          </a:p>
          <a:p>
            <a:pPr>
              <a:buSzPct val="100000"/>
              <a:buFont typeface="Arial" panose="020B0604020202020204" pitchFamily="34" charset="0"/>
              <a:buChar char="•"/>
            </a:pPr>
            <a:r>
              <a:rPr lang="en-US" dirty="0" smtClean="0"/>
              <a:t>Must include 42 CFR, Part 2 Final Rule, HIPAA, HITECH requirements</a:t>
            </a:r>
          </a:p>
          <a:p>
            <a:pPr>
              <a:buSzPct val="100000"/>
              <a:buFont typeface="Arial" panose="020B0604020202020204" pitchFamily="34" charset="0"/>
              <a:buChar char="•"/>
            </a:pPr>
            <a:r>
              <a:rPr lang="en-US" dirty="0" smtClean="0"/>
              <a:t>Best practice is to get a ROI even if contact with an external individual is allowed by law</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103</a:t>
            </a:fld>
            <a:endParaRPr lang="en-US" dirty="0"/>
          </a:p>
        </p:txBody>
      </p:sp>
      <p:sp>
        <p:nvSpPr>
          <p:cNvPr id="4" name="Rectangle 3"/>
          <p:cNvSpPr/>
          <p:nvPr/>
        </p:nvSpPr>
        <p:spPr>
          <a:xfrm>
            <a:off x="667606" y="3650025"/>
            <a:ext cx="7844096" cy="2267287"/>
          </a:xfrm>
          <a:prstGeom prst="rect">
            <a:avLst/>
          </a:prstGeom>
        </p:spPr>
        <p:txBody>
          <a:bodyPr wrap="square">
            <a:spAutoFit/>
          </a:bodyPr>
          <a:lstStyle/>
          <a:p>
            <a:pPr marL="342900" indent="-342900">
              <a:spcBef>
                <a:spcPts val="1000"/>
              </a:spcBef>
              <a:buClr>
                <a:schemeClr val="accent1"/>
              </a:buClr>
              <a:buFont typeface="Arial" panose="020B0604020202020204" pitchFamily="34" charset="0"/>
              <a:buChar char="•"/>
            </a:pPr>
            <a:r>
              <a:rPr lang="en-US" dirty="0">
                <a:solidFill>
                  <a:schemeClr val="tx1">
                    <a:lumMod val="75000"/>
                    <a:lumOff val="25000"/>
                  </a:schemeClr>
                </a:solidFill>
              </a:rPr>
              <a:t>ROIs protect both the beneficiary and the agency</a:t>
            </a:r>
          </a:p>
          <a:p>
            <a:pPr marL="342900" indent="-342900">
              <a:spcBef>
                <a:spcPts val="1000"/>
              </a:spcBef>
              <a:buClr>
                <a:schemeClr val="accent1"/>
              </a:buClr>
              <a:buFont typeface="Arial" panose="020B0604020202020204" pitchFamily="34" charset="0"/>
              <a:buChar char="•"/>
            </a:pPr>
            <a:r>
              <a:rPr lang="en-US" dirty="0" smtClean="0">
                <a:solidFill>
                  <a:schemeClr val="tx1">
                    <a:lumMod val="75000"/>
                    <a:lumOff val="25000"/>
                  </a:schemeClr>
                </a:solidFill>
              </a:rPr>
              <a:t>ROIs are valid for dates specified</a:t>
            </a:r>
            <a:endParaRPr lang="en-US" dirty="0">
              <a:solidFill>
                <a:schemeClr val="tx1">
                  <a:lumMod val="75000"/>
                  <a:lumOff val="25000"/>
                </a:schemeClr>
              </a:solidFill>
            </a:endParaRPr>
          </a:p>
          <a:p>
            <a:pPr marL="342900" indent="-342900">
              <a:spcBef>
                <a:spcPts val="1000"/>
              </a:spcBef>
              <a:spcAft>
                <a:spcPts val="0"/>
              </a:spcAft>
              <a:buClr>
                <a:schemeClr val="accent1"/>
              </a:buClr>
              <a:buFont typeface="Arial" panose="020B0604020202020204" pitchFamily="34" charset="0"/>
              <a:buChar char="•"/>
            </a:pPr>
            <a:r>
              <a:rPr lang="en-US" dirty="0">
                <a:solidFill>
                  <a:schemeClr val="tx1">
                    <a:lumMod val="75000"/>
                    <a:lumOff val="25000"/>
                  </a:schemeClr>
                </a:solidFill>
              </a:rPr>
              <a:t>Statements such </a:t>
            </a:r>
            <a:r>
              <a:rPr lang="en-US" dirty="0" smtClean="0">
                <a:solidFill>
                  <a:schemeClr val="tx1">
                    <a:lumMod val="75000"/>
                    <a:lumOff val="25000"/>
                  </a:schemeClr>
                </a:solidFill>
              </a:rPr>
              <a:t>as, </a:t>
            </a:r>
            <a:r>
              <a:rPr lang="en-US" dirty="0">
                <a:solidFill>
                  <a:schemeClr val="tx1">
                    <a:lumMod val="75000"/>
                    <a:lumOff val="25000"/>
                  </a:schemeClr>
                </a:solidFill>
              </a:rPr>
              <a:t>“to the end of treatment” are not </a:t>
            </a:r>
            <a:endParaRPr lang="en-US" dirty="0" smtClean="0">
              <a:solidFill>
                <a:schemeClr val="tx1">
                  <a:lumMod val="75000"/>
                  <a:lumOff val="25000"/>
                </a:schemeClr>
              </a:solidFill>
            </a:endParaRPr>
          </a:p>
          <a:p>
            <a:pPr>
              <a:spcAft>
                <a:spcPts val="0"/>
              </a:spcAft>
              <a:buClr>
                <a:schemeClr val="accent1"/>
              </a:buClr>
              <a:tabLst>
                <a:tab pos="339725" algn="l"/>
              </a:tabLst>
            </a:pPr>
            <a:r>
              <a:rPr lang="en-US" dirty="0">
                <a:solidFill>
                  <a:schemeClr val="tx1">
                    <a:lumMod val="75000"/>
                    <a:lumOff val="25000"/>
                  </a:schemeClr>
                </a:solidFill>
              </a:rPr>
              <a:t>	</a:t>
            </a:r>
            <a:r>
              <a:rPr lang="en-US" dirty="0" smtClean="0">
                <a:solidFill>
                  <a:schemeClr val="tx1">
                    <a:lumMod val="75000"/>
                    <a:lumOff val="25000"/>
                  </a:schemeClr>
                </a:solidFill>
              </a:rPr>
              <a:t>considered specific dates</a:t>
            </a:r>
          </a:p>
          <a:p>
            <a:pPr marL="342900" indent="-342900">
              <a:spcBef>
                <a:spcPts val="1000"/>
              </a:spcBef>
              <a:spcAft>
                <a:spcPts val="0"/>
              </a:spcAft>
              <a:buClr>
                <a:schemeClr val="accent1"/>
              </a:buClr>
              <a:buFont typeface="Arial" panose="020B0604020202020204" pitchFamily="34" charset="0"/>
              <a:buChar char="•"/>
            </a:pPr>
            <a:r>
              <a:rPr lang="en-US" dirty="0" smtClean="0">
                <a:solidFill>
                  <a:schemeClr val="tx1">
                    <a:lumMod val="75000"/>
                    <a:lumOff val="25000"/>
                  </a:schemeClr>
                </a:solidFill>
              </a:rPr>
              <a:t>It is highly recommended that specific expiration dates be indicated </a:t>
            </a:r>
            <a:endParaRPr lang="en-US" dirty="0">
              <a:solidFill>
                <a:schemeClr val="tx1">
                  <a:lumMod val="75000"/>
                  <a:lumOff val="25000"/>
                </a:schemeClr>
              </a:solidFill>
            </a:endParaRPr>
          </a:p>
          <a:p>
            <a:pPr marL="342900" indent="-342900">
              <a:spcBef>
                <a:spcPts val="1000"/>
              </a:spcBef>
              <a:spcAft>
                <a:spcPts val="0"/>
              </a:spcAft>
              <a:buClr>
                <a:schemeClr val="accent1"/>
              </a:buClr>
              <a:buFont typeface="Arial" panose="020B0604020202020204" pitchFamily="34" charset="0"/>
              <a:buChar char="•"/>
            </a:pPr>
            <a:r>
              <a:rPr lang="en-US" dirty="0" smtClean="0">
                <a:solidFill>
                  <a:schemeClr val="tx1">
                    <a:lumMod val="75000"/>
                    <a:lumOff val="25000"/>
                  </a:schemeClr>
                </a:solidFill>
              </a:rPr>
              <a:t>ROIs with non-specific end dates automatically expire after 12 months</a:t>
            </a:r>
            <a:endParaRPr lang="en-US" dirty="0">
              <a:solidFill>
                <a:schemeClr val="tx1">
                  <a:lumMod val="75000"/>
                  <a:lumOff val="25000"/>
                </a:schemeClr>
              </a:solidFill>
            </a:endParaRPr>
          </a:p>
        </p:txBody>
      </p:sp>
      <p:pic>
        <p:nvPicPr>
          <p:cNvPr id="9" name="Picture 2" descr="Image result for release of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35" y="3525975"/>
            <a:ext cx="3946530" cy="17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82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Releases of Information (ROIs), Cont.</a:t>
            </a:r>
            <a:endParaRPr lang="en-US" dirty="0"/>
          </a:p>
        </p:txBody>
      </p:sp>
      <p:sp>
        <p:nvSpPr>
          <p:cNvPr id="3" name="Content Placeholder 2"/>
          <p:cNvSpPr>
            <a:spLocks noGrp="1"/>
          </p:cNvSpPr>
          <p:nvPr>
            <p:ph idx="1"/>
          </p:nvPr>
        </p:nvSpPr>
        <p:spPr>
          <a:xfrm>
            <a:off x="677334" y="2160589"/>
            <a:ext cx="9228666" cy="3880773"/>
          </a:xfrm>
        </p:spPr>
        <p:txBody>
          <a:bodyPr>
            <a:normAutofit/>
          </a:bodyPr>
          <a:lstStyle/>
          <a:p>
            <a:r>
              <a:rPr lang="en-US" sz="2400" dirty="0" smtClean="0"/>
              <a:t>Required for any contact outside of your agency</a:t>
            </a:r>
          </a:p>
          <a:p>
            <a:r>
              <a:rPr lang="en-US" sz="2400" dirty="0" smtClean="0"/>
              <a:t>Required ACBH ROIs have been approved by Alameda County Counsel</a:t>
            </a:r>
          </a:p>
          <a:p>
            <a:r>
              <a:rPr lang="en-US" sz="2400" dirty="0" smtClean="0"/>
              <a:t>ACBH currently has three approved versions of this two page form:</a:t>
            </a:r>
          </a:p>
          <a:p>
            <a:pPr lvl="1"/>
            <a:r>
              <a:rPr lang="en-US" sz="2000" dirty="0"/>
              <a:t>SUD Programs </a:t>
            </a:r>
            <a:r>
              <a:rPr lang="en-US" sz="2000" dirty="0" smtClean="0"/>
              <a:t>ROI</a:t>
            </a:r>
          </a:p>
          <a:p>
            <a:pPr lvl="1"/>
            <a:r>
              <a:rPr lang="en-US" sz="2000" dirty="0" smtClean="0"/>
              <a:t>Emergency Contact ROI</a:t>
            </a:r>
          </a:p>
          <a:p>
            <a:pPr lvl="1"/>
            <a:r>
              <a:rPr lang="en-US" sz="2000" dirty="0" smtClean="0"/>
              <a:t>Criminal Justice ROI</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104</a:t>
            </a:fld>
            <a:endParaRPr lang="en-US" dirty="0"/>
          </a:p>
        </p:txBody>
      </p:sp>
      <p:pic>
        <p:nvPicPr>
          <p:cNvPr id="7" name="Picture 2" descr="Image result for release of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470" y="4313394"/>
            <a:ext cx="4175130" cy="17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8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47" y="3347616"/>
            <a:ext cx="2079863" cy="2684707"/>
          </a:xfrm>
          <a:prstGeom prst="rect">
            <a:avLst/>
          </a:prstGeom>
          <a:ln>
            <a:solidFill>
              <a:schemeClr val="tx1"/>
            </a:solidFill>
          </a:ln>
        </p:spPr>
      </p:pic>
      <p:sp>
        <p:nvSpPr>
          <p:cNvPr id="2" name="Title 1"/>
          <p:cNvSpPr>
            <a:spLocks noGrp="1"/>
          </p:cNvSpPr>
          <p:nvPr>
            <p:ph type="title"/>
          </p:nvPr>
        </p:nvSpPr>
        <p:spPr/>
        <p:txBody>
          <a:bodyPr/>
          <a:lstStyle/>
          <a:p>
            <a:r>
              <a:rPr lang="en-US" dirty="0"/>
              <a:t>ACBH ROI Screenshots</a:t>
            </a:r>
          </a:p>
        </p:txBody>
      </p:sp>
      <p:sp>
        <p:nvSpPr>
          <p:cNvPr id="10" name="Footer Placeholder 9"/>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105</a:t>
            </a:fld>
            <a:endParaRPr lang="en-US"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90" y="3347616"/>
            <a:ext cx="2090702" cy="2684708"/>
          </a:xfrm>
          <a:prstGeom prst="rect">
            <a:avLst/>
          </a:prstGeom>
          <a:ln>
            <a:solidFill>
              <a:schemeClr val="tx1"/>
            </a:solidFill>
          </a:ln>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342" y="3357160"/>
            <a:ext cx="2091900" cy="2677910"/>
          </a:xfrm>
          <a:prstGeom prst="rect">
            <a:avLst/>
          </a:prstGeom>
          <a:ln>
            <a:solidFill>
              <a:schemeClr val="tx1"/>
            </a:solidFill>
          </a:ln>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87" y="2036360"/>
            <a:ext cx="2095250" cy="2684708"/>
          </a:xfrm>
          <a:prstGeom prst="rect">
            <a:avLst/>
          </a:prstGeom>
          <a:ln>
            <a:solidFill>
              <a:schemeClr val="tx1"/>
            </a:solidFill>
          </a:ln>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6618" y="2028415"/>
            <a:ext cx="2087352" cy="2684708"/>
          </a:xfrm>
          <a:prstGeom prst="rect">
            <a:avLst/>
          </a:prstGeom>
          <a:ln>
            <a:solidFill>
              <a:schemeClr val="tx1"/>
            </a:solidFill>
          </a:ln>
        </p:spPr>
      </p:pic>
      <p:sp>
        <p:nvSpPr>
          <p:cNvPr id="15" name="TextBox 14"/>
          <p:cNvSpPr txBox="1"/>
          <p:nvPr/>
        </p:nvSpPr>
        <p:spPr>
          <a:xfrm>
            <a:off x="6389494" y="1659083"/>
            <a:ext cx="2641600" cy="369332"/>
          </a:xfrm>
          <a:prstGeom prst="rect">
            <a:avLst/>
          </a:prstGeom>
          <a:noFill/>
        </p:spPr>
        <p:txBody>
          <a:bodyPr wrap="square" rtlCol="0">
            <a:spAutoFit/>
          </a:bodyPr>
          <a:lstStyle/>
          <a:p>
            <a:r>
              <a:rPr lang="en-US" dirty="0">
                <a:solidFill>
                  <a:srgbClr val="FF0000"/>
                </a:solidFill>
              </a:rPr>
              <a:t>Emergency Contact ROI</a:t>
            </a:r>
          </a:p>
        </p:txBody>
      </p:sp>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7790" y="2029563"/>
            <a:ext cx="2098575" cy="2684707"/>
          </a:xfrm>
          <a:prstGeom prst="rect">
            <a:avLst/>
          </a:prstGeom>
          <a:ln>
            <a:solidFill>
              <a:schemeClr val="tx1"/>
            </a:solidFill>
          </a:ln>
        </p:spPr>
      </p:pic>
      <p:sp>
        <p:nvSpPr>
          <p:cNvPr id="18" name="TextBox 17"/>
          <p:cNvSpPr txBox="1"/>
          <p:nvPr/>
        </p:nvSpPr>
        <p:spPr>
          <a:xfrm>
            <a:off x="3627157" y="1647832"/>
            <a:ext cx="2279839" cy="369332"/>
          </a:xfrm>
          <a:prstGeom prst="rect">
            <a:avLst/>
          </a:prstGeom>
          <a:noFill/>
        </p:spPr>
        <p:txBody>
          <a:bodyPr wrap="square" rtlCol="0">
            <a:spAutoFit/>
          </a:bodyPr>
          <a:lstStyle/>
          <a:p>
            <a:r>
              <a:rPr lang="en-US" dirty="0" smtClean="0">
                <a:solidFill>
                  <a:srgbClr val="FF0000"/>
                </a:solidFill>
              </a:rPr>
              <a:t>Criminal Justice </a:t>
            </a:r>
            <a:r>
              <a:rPr lang="en-US" dirty="0">
                <a:solidFill>
                  <a:srgbClr val="FF0000"/>
                </a:solidFill>
              </a:rPr>
              <a:t>ROI</a:t>
            </a:r>
          </a:p>
        </p:txBody>
      </p:sp>
      <p:pic>
        <p:nvPicPr>
          <p:cNvPr id="17" name="Picture 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81689">
            <a:off x="9594190" y="388298"/>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119" y="1650767"/>
            <a:ext cx="2089418" cy="369332"/>
          </a:xfrm>
          <a:prstGeom prst="rect">
            <a:avLst/>
          </a:prstGeom>
        </p:spPr>
        <p:txBody>
          <a:bodyPr wrap="none">
            <a:spAutoFit/>
          </a:bodyPr>
          <a:lstStyle/>
          <a:p>
            <a:r>
              <a:rPr lang="en-US" dirty="0">
                <a:solidFill>
                  <a:srgbClr val="FF0000"/>
                </a:solidFill>
              </a:rPr>
              <a:t>SUD Programs ROI </a:t>
            </a:r>
            <a:endParaRPr lang="en-US" dirty="0"/>
          </a:p>
        </p:txBody>
      </p:sp>
      <p:sp>
        <p:nvSpPr>
          <p:cNvPr id="3" name="TextBox 2"/>
          <p:cNvSpPr txBox="1"/>
          <p:nvPr/>
        </p:nvSpPr>
        <p:spPr>
          <a:xfrm>
            <a:off x="5548546" y="218433"/>
            <a:ext cx="3946707" cy="1323439"/>
          </a:xfrm>
          <a:prstGeom prst="rect">
            <a:avLst/>
          </a:prstGeom>
          <a:noFill/>
        </p:spPr>
        <p:txBody>
          <a:bodyPr wrap="square" rtlCol="0">
            <a:spAutoFit/>
          </a:bodyPr>
          <a:lstStyle/>
          <a:p>
            <a:r>
              <a:rPr lang="en-US" sz="1600" dirty="0" smtClean="0">
                <a:solidFill>
                  <a:srgbClr val="FF0000"/>
                </a:solidFill>
              </a:rPr>
              <a:t>QA highly recommends 2 page ROIs are printed as </a:t>
            </a:r>
            <a:r>
              <a:rPr lang="en-US" sz="1600" u="sng" dirty="0" smtClean="0">
                <a:solidFill>
                  <a:srgbClr val="FF0000"/>
                </a:solidFill>
              </a:rPr>
              <a:t>double sided</a:t>
            </a:r>
            <a:r>
              <a:rPr lang="en-US" sz="1600" dirty="0" smtClean="0">
                <a:solidFill>
                  <a:srgbClr val="FF0000"/>
                </a:solidFill>
              </a:rPr>
              <a:t>. There is a high risk that the second page will get separated and/or be unclear as to which ROI it applies</a:t>
            </a:r>
            <a:endParaRPr lang="en-US" sz="1600" dirty="0">
              <a:solidFill>
                <a:srgbClr val="FF0000"/>
              </a:solidFill>
            </a:endParaRPr>
          </a:p>
        </p:txBody>
      </p:sp>
    </p:spTree>
    <p:extLst>
      <p:ext uri="{BB962C8B-B14F-4D97-AF65-F5344CB8AC3E}">
        <p14:creationId xmlns:p14="http://schemas.microsoft.com/office/powerpoint/2010/main" val="356997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ROI Tracker Log Requirements</a:t>
            </a:r>
            <a:endParaRPr lang="en-US" dirty="0"/>
          </a:p>
        </p:txBody>
      </p:sp>
      <p:sp>
        <p:nvSpPr>
          <p:cNvPr id="3" name="Content Placeholder 2"/>
          <p:cNvSpPr>
            <a:spLocks noGrp="1"/>
          </p:cNvSpPr>
          <p:nvPr>
            <p:ph idx="1"/>
          </p:nvPr>
        </p:nvSpPr>
        <p:spPr/>
        <p:txBody>
          <a:bodyPr>
            <a:normAutofit lnSpcReduction="10000"/>
          </a:bodyPr>
          <a:lstStyle/>
          <a:p>
            <a:r>
              <a:rPr lang="en-US" dirty="0" smtClean="0"/>
              <a:t>With some exceptions, an individual has a right to receive an accounting of disclosures of protected health information made by a covered entity in the six years prior to the date on which the accounting is requested.</a:t>
            </a:r>
          </a:p>
          <a:p>
            <a:r>
              <a:rPr lang="en-US" dirty="0" smtClean="0"/>
              <a:t>Required components:</a:t>
            </a:r>
          </a:p>
          <a:p>
            <a:pPr lvl="1"/>
            <a:r>
              <a:rPr lang="en-US" dirty="0" smtClean="0"/>
              <a:t>The date of the disclosure</a:t>
            </a:r>
          </a:p>
          <a:p>
            <a:pPr lvl="1"/>
            <a:r>
              <a:rPr lang="en-US" dirty="0" smtClean="0"/>
              <a:t>The name of the entity or person who received the protected health information and, if known, the address of such entity or person</a:t>
            </a:r>
          </a:p>
          <a:p>
            <a:pPr lvl="1"/>
            <a:r>
              <a:rPr lang="en-US" dirty="0" smtClean="0"/>
              <a:t>A brief description of the protected health information disclosed</a:t>
            </a:r>
          </a:p>
          <a:p>
            <a:pPr lvl="1"/>
            <a:r>
              <a:rPr lang="en-US" dirty="0" smtClean="0"/>
              <a:t>A brief statement of the purpose of the disclosure that reasonably informs the individual of the basis for the disclosure</a:t>
            </a:r>
          </a:p>
          <a:p>
            <a:pPr lvl="1"/>
            <a:r>
              <a:rPr lang="en-US" dirty="0" smtClean="0"/>
              <a:t>For multiple disclosures to the same entity, the frequency, periodicity, or number of the disclosures made during the accounting period and the date of the last such disclosure during the accounting period are required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106</a:t>
            </a:fld>
            <a:endParaRPr lang="en-US" dirty="0"/>
          </a:p>
        </p:txBody>
      </p:sp>
      <p:sp>
        <p:nvSpPr>
          <p:cNvPr id="8" name="TextBox 7"/>
          <p:cNvSpPr txBox="1"/>
          <p:nvPr/>
        </p:nvSpPr>
        <p:spPr>
          <a:xfrm>
            <a:off x="9783458" y="6037155"/>
            <a:ext cx="2018501" cy="369332"/>
          </a:xfrm>
          <a:prstGeom prst="rect">
            <a:avLst/>
          </a:prstGeom>
          <a:noFill/>
        </p:spPr>
        <p:txBody>
          <a:bodyPr wrap="none" rtlCol="0">
            <a:spAutoFit/>
          </a:bodyPr>
          <a:lstStyle/>
          <a:p>
            <a:r>
              <a:rPr lang="en-US" dirty="0">
                <a:solidFill>
                  <a:schemeClr val="tx1">
                    <a:lumMod val="75000"/>
                    <a:lumOff val="25000"/>
                  </a:schemeClr>
                </a:solidFill>
              </a:rPr>
              <a:t>45 CFR </a:t>
            </a:r>
            <a:r>
              <a:rPr lang="en-US" dirty="0" smtClean="0">
                <a:solidFill>
                  <a:schemeClr val="tx1">
                    <a:lumMod val="75000"/>
                    <a:lumOff val="25000"/>
                  </a:schemeClr>
                </a:solidFill>
              </a:rPr>
              <a:t>§ 164.528</a:t>
            </a:r>
            <a:r>
              <a:rPr lang="en-US" dirty="0">
                <a:solidFill>
                  <a:schemeClr val="tx1">
                    <a:lumMod val="75000"/>
                    <a:lumOff val="25000"/>
                  </a:schemeClr>
                </a:solidFill>
              </a:rPr>
              <a:t> </a:t>
            </a:r>
          </a:p>
        </p:txBody>
      </p:sp>
    </p:spTree>
    <p:extLst>
      <p:ext uri="{BB962C8B-B14F-4D97-AF65-F5344CB8AC3E}">
        <p14:creationId xmlns:p14="http://schemas.microsoft.com/office/powerpoint/2010/main" val="422707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ROI Tracker Log</a:t>
            </a:r>
            <a:br>
              <a:rPr lang="en-US" dirty="0" smtClean="0"/>
            </a:br>
            <a:r>
              <a:rPr lang="en-US" sz="2800" dirty="0" smtClean="0"/>
              <a:t>Meets HIPAA Disclosure Tracking Requirements</a:t>
            </a:r>
            <a:endParaRPr lang="en-US" sz="2800"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6168" y="1833964"/>
            <a:ext cx="6962778" cy="4242514"/>
          </a:xfrm>
          <a:ln>
            <a:solidFill>
              <a:schemeClr val="tx1"/>
            </a:solidFill>
          </a:ln>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107</a:t>
            </a:fld>
            <a:endParaRPr lang="en-US" dirty="0"/>
          </a:p>
        </p:txBody>
      </p:sp>
      <p:sp>
        <p:nvSpPr>
          <p:cNvPr id="7" name="TextBox 6"/>
          <p:cNvSpPr txBox="1"/>
          <p:nvPr/>
        </p:nvSpPr>
        <p:spPr>
          <a:xfrm>
            <a:off x="8077642" y="2205545"/>
            <a:ext cx="3980042" cy="2862322"/>
          </a:xfrm>
          <a:prstGeom prst="rect">
            <a:avLst/>
          </a:prstGeom>
          <a:noFill/>
        </p:spPr>
        <p:txBody>
          <a:bodyPr wrap="square" rtlCol="0">
            <a:spAutoFit/>
          </a:bodyPr>
          <a:lstStyle/>
          <a:p>
            <a:r>
              <a:rPr lang="en-US" sz="2000" dirty="0" smtClean="0">
                <a:solidFill>
                  <a:srgbClr val="FF0000"/>
                </a:solidFill>
              </a:rPr>
              <a:t>Providers may use their own tracking system and/or log as long as the required information can be provided when requested (by the client or other individual).</a:t>
            </a:r>
          </a:p>
          <a:p>
            <a:endParaRPr lang="en-US" sz="2000" dirty="0">
              <a:solidFill>
                <a:srgbClr val="FF0000"/>
              </a:solidFill>
            </a:endParaRPr>
          </a:p>
          <a:p>
            <a:r>
              <a:rPr lang="en-US" sz="2000" dirty="0" smtClean="0">
                <a:solidFill>
                  <a:srgbClr val="FF0000"/>
                </a:solidFill>
              </a:rPr>
              <a:t>Tracker </a:t>
            </a:r>
            <a:r>
              <a:rPr lang="en-US" sz="2000" dirty="0">
                <a:solidFill>
                  <a:srgbClr val="FF0000"/>
                </a:solidFill>
              </a:rPr>
              <a:t>log will be requested for audits</a:t>
            </a:r>
          </a:p>
        </p:txBody>
      </p:sp>
      <p:sp>
        <p:nvSpPr>
          <p:cNvPr id="10" name="TextBox 9"/>
          <p:cNvSpPr txBox="1"/>
          <p:nvPr/>
        </p:nvSpPr>
        <p:spPr>
          <a:xfrm>
            <a:off x="9783458" y="6037155"/>
            <a:ext cx="2018501" cy="369332"/>
          </a:xfrm>
          <a:prstGeom prst="rect">
            <a:avLst/>
          </a:prstGeom>
          <a:noFill/>
        </p:spPr>
        <p:txBody>
          <a:bodyPr wrap="none" rtlCol="0">
            <a:spAutoFit/>
          </a:bodyPr>
          <a:lstStyle/>
          <a:p>
            <a:r>
              <a:rPr lang="en-US" dirty="0">
                <a:solidFill>
                  <a:schemeClr val="tx1">
                    <a:lumMod val="75000"/>
                    <a:lumOff val="25000"/>
                  </a:schemeClr>
                </a:solidFill>
              </a:rPr>
              <a:t>45 CFR </a:t>
            </a:r>
            <a:r>
              <a:rPr lang="en-US" dirty="0" smtClean="0">
                <a:solidFill>
                  <a:schemeClr val="tx1">
                    <a:lumMod val="75000"/>
                    <a:lumOff val="25000"/>
                  </a:schemeClr>
                </a:solidFill>
              </a:rPr>
              <a:t>§ 164.528</a:t>
            </a:r>
            <a:r>
              <a:rPr lang="en-US" dirty="0">
                <a:solidFill>
                  <a:schemeClr val="tx1">
                    <a:lumMod val="75000"/>
                    <a:lumOff val="25000"/>
                  </a:schemeClr>
                </a:solidFill>
              </a:rPr>
              <a:t> </a:t>
            </a:r>
          </a:p>
        </p:txBody>
      </p:sp>
    </p:spTree>
    <p:extLst>
      <p:ext uri="{BB962C8B-B14F-4D97-AF65-F5344CB8AC3E}">
        <p14:creationId xmlns:p14="http://schemas.microsoft.com/office/powerpoint/2010/main" val="101796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Physical Health and SUD Treatment</a:t>
            </a:r>
            <a:endParaRPr lang="en-US" dirty="0"/>
          </a:p>
        </p:txBody>
      </p:sp>
      <p:sp>
        <p:nvSpPr>
          <p:cNvPr id="7" name="Text Placeholder 6"/>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108</a:t>
            </a:fld>
            <a:endParaRPr lang="en-US" dirty="0"/>
          </a:p>
        </p:txBody>
      </p:sp>
    </p:spTree>
    <p:extLst>
      <p:ext uri="{BB962C8B-B14F-4D97-AF65-F5344CB8AC3E}">
        <p14:creationId xmlns:p14="http://schemas.microsoft.com/office/powerpoint/2010/main" val="114896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Physical Health Considerations</a:t>
            </a:r>
            <a:endParaRPr lang="en-US" dirty="0"/>
          </a:p>
        </p:txBody>
      </p:sp>
      <p:sp>
        <p:nvSpPr>
          <p:cNvPr id="7" name="Content Placeholder 6"/>
          <p:cNvSpPr>
            <a:spLocks noGrp="1"/>
          </p:cNvSpPr>
          <p:nvPr>
            <p:ph idx="1"/>
          </p:nvPr>
        </p:nvSpPr>
        <p:spPr/>
        <p:txBody>
          <a:bodyPr/>
          <a:lstStyle/>
          <a:p>
            <a:r>
              <a:rPr lang="en-US" dirty="0" smtClean="0"/>
              <a:t>Clients who request DMC-ODS services may have significant physical health issues</a:t>
            </a:r>
          </a:p>
          <a:p>
            <a:r>
              <a:rPr lang="en-US" dirty="0" smtClean="0"/>
              <a:t>Coordination with physical health providers is required to meet the physical health needs of our clients</a:t>
            </a:r>
          </a:p>
          <a:p>
            <a:r>
              <a:rPr lang="en-US" dirty="0" smtClean="0">
                <a:solidFill>
                  <a:srgbClr val="FF0000"/>
                </a:solidFill>
              </a:rPr>
              <a:t>For OTPs the physical exam conducted at admission is one component of the client’s health assessment</a:t>
            </a:r>
          </a:p>
          <a:p>
            <a:r>
              <a:rPr lang="en-US" dirty="0" smtClean="0"/>
              <a:t>When identified physical health issues must be included in plan goals/action steps whenever possible</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201513834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Who is this training for?</a:t>
            </a:r>
            <a:endParaRPr lang="en-US" dirty="0"/>
          </a:p>
        </p:txBody>
      </p:sp>
      <p:sp>
        <p:nvSpPr>
          <p:cNvPr id="3" name="Content Placeholder 2"/>
          <p:cNvSpPr>
            <a:spLocks noGrp="1"/>
          </p:cNvSpPr>
          <p:nvPr>
            <p:ph idx="1"/>
          </p:nvPr>
        </p:nvSpPr>
        <p:spPr>
          <a:xfrm>
            <a:off x="677334" y="2160589"/>
            <a:ext cx="9139766" cy="3880773"/>
          </a:xfrm>
        </p:spPr>
        <p:txBody>
          <a:bodyPr>
            <a:normAutofit/>
          </a:bodyPr>
          <a:lstStyle/>
          <a:p>
            <a:r>
              <a:rPr lang="en-US" sz="2800" dirty="0" smtClean="0"/>
              <a:t>All Alameda County subcontracted Opioid Treatment Programs</a:t>
            </a:r>
          </a:p>
          <a:p>
            <a:pPr lvl="1"/>
            <a:r>
              <a:rPr lang="en-US" sz="2400" dirty="0" smtClean="0"/>
              <a:t>Both in and out of county</a:t>
            </a:r>
          </a:p>
          <a:p>
            <a:r>
              <a:rPr lang="en-US" sz="2800" dirty="0" smtClean="0"/>
              <a:t>ACBH staff</a:t>
            </a:r>
          </a:p>
          <a:p>
            <a:pPr marL="0" indent="0">
              <a:buNone/>
            </a:pPr>
            <a:endParaRPr lang="en-US" sz="2800" dirty="0" smtClean="0"/>
          </a:p>
          <a:p>
            <a:pPr marL="0" indent="0">
              <a:buNone/>
            </a:pPr>
            <a:r>
              <a:rPr lang="en-US" sz="2800" dirty="0" smtClean="0"/>
              <a:t>Please alert trainer if you are not employed at one of these entities</a:t>
            </a:r>
          </a:p>
          <a:p>
            <a:endParaRPr lang="en-US" sz="28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995012074"/>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23FCAD-800A-9B4A-8646-42E492C910E8}"/>
              </a:ext>
            </a:extLst>
          </p:cNvPr>
          <p:cNvSpPr>
            <a:spLocks noGrp="1"/>
          </p:cNvSpPr>
          <p:nvPr>
            <p:ph type="title"/>
          </p:nvPr>
        </p:nvSpPr>
        <p:spPr/>
        <p:txBody>
          <a:bodyPr/>
          <a:lstStyle/>
          <a:p>
            <a:r>
              <a:rPr lang="en-US" dirty="0" smtClean="0"/>
              <a:t>Health Screening / Questionnaire</a:t>
            </a:r>
            <a:br>
              <a:rPr lang="en-US" dirty="0" smtClean="0"/>
            </a:br>
            <a:r>
              <a:rPr lang="en-US" sz="2800" dirty="0" smtClean="0"/>
              <a:t>Highly recommended for OTPs</a:t>
            </a:r>
            <a:endParaRPr lang="en-US" sz="2800" dirty="0"/>
          </a:p>
        </p:txBody>
      </p:sp>
      <p:sp>
        <p:nvSpPr>
          <p:cNvPr id="3" name="Content Placeholder 2">
            <a:extLst>
              <a:ext uri="{FF2B5EF4-FFF2-40B4-BE49-F238E27FC236}">
                <a16:creationId xmlns="" xmlns:a16="http://schemas.microsoft.com/office/drawing/2014/main" id="{BCCB4A63-EBA7-514F-AE1D-DFCB0340EA3E}"/>
              </a:ext>
            </a:extLst>
          </p:cNvPr>
          <p:cNvSpPr>
            <a:spLocks noGrp="1"/>
          </p:cNvSpPr>
          <p:nvPr>
            <p:ph idx="1"/>
          </p:nvPr>
        </p:nvSpPr>
        <p:spPr>
          <a:xfrm>
            <a:off x="677334" y="2160589"/>
            <a:ext cx="8822266" cy="3880773"/>
          </a:xfrm>
        </p:spPr>
        <p:txBody>
          <a:bodyPr>
            <a:normAutofit fontScale="92500" lnSpcReduction="10000"/>
          </a:bodyPr>
          <a:lstStyle/>
          <a:p>
            <a:pPr marL="292100" lvl="1"/>
            <a:r>
              <a:rPr lang="en-US" dirty="0" smtClean="0"/>
              <a:t>AOD Certified/Licensed programs may use DHCS Form 5103 for the health questionnaire or may develop their own health questionnaire provided it contains, at a minimum, the information in DHCS Form 5103 </a:t>
            </a:r>
          </a:p>
          <a:p>
            <a:pPr marL="292100" lvl="1"/>
            <a:r>
              <a:rPr lang="en-US" dirty="0" smtClean="0"/>
              <a:t>The health questionnaire is a client's self-assessment of their current health status. The health questionnaire is completed and signed prior to the client's admission and retained in the file. Program staff must review each completed health questionnaire. When appropriate, the client must be referred to licensed medical professionals for physical, psychiatric, and laboratory examinations</a:t>
            </a:r>
          </a:p>
          <a:p>
            <a:pPr marL="692150" lvl="2"/>
            <a:r>
              <a:rPr lang="en-US" dirty="0" smtClean="0"/>
              <a:t>Unless the client needs assistance, this is a questionnaire for them to complete independently</a:t>
            </a:r>
          </a:p>
          <a:p>
            <a:pPr marL="292100" lvl="1"/>
            <a:r>
              <a:rPr lang="en-US" dirty="0" smtClean="0"/>
              <a:t>Health Questionnaire requirement is intended to be a client self-report document that provides information for the treatment staff conducting the intake assessment. </a:t>
            </a:r>
            <a:r>
              <a:rPr lang="en-US" u="sng" dirty="0" smtClean="0"/>
              <a:t>It is not a medical history screening or assessment</a:t>
            </a:r>
            <a:r>
              <a:rPr lang="en-US" dirty="0" smtClean="0"/>
              <a:t>.</a:t>
            </a:r>
          </a:p>
          <a:p>
            <a:pPr marL="292100" lvl="1"/>
            <a:r>
              <a:rPr lang="en-US" dirty="0" smtClean="0"/>
              <a:t>Client’s self-report is used to determine if client has immediate medical needs that would impact their ability to safely participate in SUD Treatment. Non-AOD certified/licensed providers are recommended to have the client self-report their medical history using DHCS 5103 in addition to gathering required medical history</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110</a:t>
            </a:fld>
            <a:endParaRPr lang="en-US" dirty="0"/>
          </a:p>
        </p:txBody>
      </p:sp>
      <p:sp>
        <p:nvSpPr>
          <p:cNvPr id="5" name="TextBox 4"/>
          <p:cNvSpPr txBox="1"/>
          <p:nvPr/>
        </p:nvSpPr>
        <p:spPr>
          <a:xfrm>
            <a:off x="9855201" y="5900758"/>
            <a:ext cx="2044699" cy="646331"/>
          </a:xfrm>
          <a:prstGeom prst="rect">
            <a:avLst/>
          </a:prstGeom>
          <a:noFill/>
        </p:spPr>
        <p:txBody>
          <a:bodyPr wrap="square" rtlCol="0">
            <a:spAutoFit/>
          </a:bodyPr>
          <a:lstStyle/>
          <a:p>
            <a:r>
              <a:rPr lang="en-US" dirty="0" smtClean="0">
                <a:solidFill>
                  <a:schemeClr val="tx1">
                    <a:lumMod val="85000"/>
                    <a:lumOff val="15000"/>
                  </a:schemeClr>
                </a:solidFill>
              </a:rPr>
              <a:t>AOD Certification Standards (05/17)</a:t>
            </a:r>
            <a:endParaRPr lang="en-US" dirty="0">
              <a:solidFill>
                <a:schemeClr val="tx1">
                  <a:lumMod val="85000"/>
                  <a:lumOff val="15000"/>
                </a:schemeClr>
              </a:solidFill>
            </a:endParaRPr>
          </a:p>
        </p:txBody>
      </p:sp>
    </p:spTree>
    <p:extLst>
      <p:ext uri="{BB962C8B-B14F-4D97-AF65-F5344CB8AC3E}">
        <p14:creationId xmlns:p14="http://schemas.microsoft.com/office/powerpoint/2010/main" val="185595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062" y="3818279"/>
            <a:ext cx="1940006" cy="2588208"/>
          </a:xfrm>
          <a:prstGeom prst="rect">
            <a:avLst/>
          </a:prstGeom>
          <a:ln>
            <a:solidFill>
              <a:schemeClr val="tx1"/>
            </a:solidFill>
          </a:ln>
        </p:spPr>
      </p:pic>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70" y="3818278"/>
            <a:ext cx="1940007" cy="2588209"/>
          </a:xfrm>
          <a:prstGeom prst="rect">
            <a:avLst/>
          </a:prstGeom>
          <a:ln>
            <a:solidFill>
              <a:schemeClr val="tx1"/>
            </a:solidFill>
          </a:ln>
        </p:spPr>
      </p:pic>
      <p:sp>
        <p:nvSpPr>
          <p:cNvPr id="3" name="TextBox 2"/>
          <p:cNvSpPr txBox="1"/>
          <p:nvPr/>
        </p:nvSpPr>
        <p:spPr>
          <a:xfrm>
            <a:off x="8156339" y="4129110"/>
            <a:ext cx="1578676" cy="1015663"/>
          </a:xfrm>
          <a:prstGeom prst="rect">
            <a:avLst/>
          </a:prstGeom>
          <a:noFill/>
        </p:spPr>
        <p:txBody>
          <a:bodyPr wrap="square" rtlCol="0">
            <a:spAutoFit/>
          </a:bodyPr>
          <a:lstStyle/>
          <a:p>
            <a:r>
              <a:rPr lang="en-US" sz="2000" dirty="0">
                <a:solidFill>
                  <a:srgbClr val="FF0000"/>
                </a:solidFill>
              </a:rPr>
              <a:t>Available in handout section!</a:t>
            </a:r>
          </a:p>
        </p:txBody>
      </p:sp>
      <p:sp>
        <p:nvSpPr>
          <p:cNvPr id="5" name="Right Arrow 4"/>
          <p:cNvSpPr/>
          <p:nvPr/>
        </p:nvSpPr>
        <p:spPr>
          <a:xfrm>
            <a:off x="4569313" y="4887753"/>
            <a:ext cx="613675" cy="434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US" sz="4000" dirty="0"/>
              <a:t>DHCS Form </a:t>
            </a:r>
            <a:r>
              <a:rPr lang="en-US" sz="4000" dirty="0" smtClean="0"/>
              <a:t>5103</a:t>
            </a:r>
            <a:r>
              <a:rPr lang="en-US" dirty="0"/>
              <a:t/>
            </a:r>
            <a:br>
              <a:rPr lang="en-US" dirty="0"/>
            </a:br>
            <a:r>
              <a:rPr lang="en-US" sz="3100" dirty="0"/>
              <a:t>Health Screening Questionnaire</a:t>
            </a:r>
            <a:r>
              <a:rPr lang="en-US" dirty="0"/>
              <a:t/>
            </a:r>
            <a:br>
              <a:rPr lang="en-US" dirty="0"/>
            </a:br>
            <a:endParaRPr lang="en-US" dirty="0"/>
          </a:p>
        </p:txBody>
      </p:sp>
      <p:sp>
        <p:nvSpPr>
          <p:cNvPr id="8" name="Content Placeholder 7"/>
          <p:cNvSpPr>
            <a:spLocks noGrp="1"/>
          </p:cNvSpPr>
          <p:nvPr>
            <p:ph idx="1"/>
          </p:nvPr>
        </p:nvSpPr>
        <p:spPr>
          <a:xfrm>
            <a:off x="677334" y="2160589"/>
            <a:ext cx="8596668" cy="1845861"/>
          </a:xfrm>
        </p:spPr>
        <p:txBody>
          <a:bodyPr/>
          <a:lstStyle/>
          <a:p>
            <a:pPr marL="0" lvl="1" indent="0">
              <a:buNone/>
            </a:pPr>
            <a:r>
              <a:rPr lang="en-US" sz="2200" dirty="0">
                <a:solidFill>
                  <a:srgbClr val="FF0000"/>
                </a:solidFill>
              </a:rPr>
              <a:t>Meets requirements AOD Alcohol And Drug Certification Standards Section 12020</a:t>
            </a:r>
          </a:p>
          <a:p>
            <a:pPr lvl="1"/>
            <a:r>
              <a:rPr lang="en-US" dirty="0" smtClean="0"/>
              <a:t>DHCS </a:t>
            </a:r>
            <a:r>
              <a:rPr lang="en-US" dirty="0"/>
              <a:t>Form 5103, Version (06/16) this is a 10 page form:</a:t>
            </a:r>
          </a:p>
          <a:p>
            <a:pPr lvl="1"/>
            <a:r>
              <a:rPr lang="en-US" dirty="0"/>
              <a:t>http://</a:t>
            </a:r>
            <a:r>
              <a:rPr lang="en-US" dirty="0" smtClean="0"/>
              <a:t>www.dhcs.ca.gov/provgovpart/Documents/DHCS_5103.pdf</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111</a:t>
            </a:fld>
            <a:endParaRPr lang="en-US" dirty="0"/>
          </a:p>
        </p:txBody>
      </p:sp>
    </p:spTree>
    <p:extLst>
      <p:ext uri="{BB962C8B-B14F-4D97-AF65-F5344CB8AC3E}">
        <p14:creationId xmlns:p14="http://schemas.microsoft.com/office/powerpoint/2010/main" val="103394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E34E7-44B1-8748-B101-252FF5AED7EA}"/>
              </a:ext>
            </a:extLst>
          </p:cNvPr>
          <p:cNvSpPr>
            <a:spLocks noGrp="1"/>
          </p:cNvSpPr>
          <p:nvPr>
            <p:ph type="title"/>
          </p:nvPr>
        </p:nvSpPr>
        <p:spPr/>
        <p:txBody>
          <a:bodyPr/>
          <a:lstStyle/>
          <a:p>
            <a:r>
              <a:rPr lang="en-US" dirty="0" smtClean="0"/>
              <a:t>OTP Assessment Requirements</a:t>
            </a:r>
            <a:endParaRPr lang="en-US" dirty="0"/>
          </a:p>
        </p:txBody>
      </p:sp>
      <p:sp>
        <p:nvSpPr>
          <p:cNvPr id="3" name="Text Placeholder 2">
            <a:extLst>
              <a:ext uri="{FF2B5EF4-FFF2-40B4-BE49-F238E27FC236}">
                <a16:creationId xmlns="" xmlns:a16="http://schemas.microsoft.com/office/drawing/2014/main" id="{5B8B0012-D4B3-0345-99D0-CB942BBE23B9}"/>
              </a:ext>
            </a:extLst>
          </p:cNvPr>
          <p:cNvSpPr>
            <a:spLocks noGrp="1"/>
          </p:cNvSpPr>
          <p:nvPr>
            <p:ph type="body" idx="1"/>
          </p:nvPr>
        </p:nvSpPr>
        <p:spPr/>
        <p:txBody>
          <a:bodyPr/>
          <a:lstStyle/>
          <a:p>
            <a:r>
              <a:rPr lang="en-US" dirty="0"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112</a:t>
            </a:fld>
            <a:endParaRPr lang="en-US" dirty="0"/>
          </a:p>
        </p:txBody>
      </p:sp>
    </p:spTree>
    <p:extLst>
      <p:ext uri="{BB962C8B-B14F-4D97-AF65-F5344CB8AC3E}">
        <p14:creationId xmlns:p14="http://schemas.microsoft.com/office/powerpoint/2010/main" val="257856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079509" cy="1320800"/>
          </a:xfrm>
        </p:spPr>
        <p:txBody>
          <a:bodyPr/>
          <a:lstStyle/>
          <a:p>
            <a:r>
              <a:rPr lang="en-US" dirty="0" smtClean="0"/>
              <a:t>Assessments: The Foundation of Treatment</a:t>
            </a:r>
            <a:endParaRPr lang="en-US" dirty="0"/>
          </a:p>
        </p:txBody>
      </p:sp>
      <p:sp>
        <p:nvSpPr>
          <p:cNvPr id="3" name="Content Placeholder 2"/>
          <p:cNvSpPr>
            <a:spLocks noGrp="1"/>
          </p:cNvSpPr>
          <p:nvPr>
            <p:ph idx="1"/>
          </p:nvPr>
        </p:nvSpPr>
        <p:spPr>
          <a:xfrm>
            <a:off x="677333" y="2160589"/>
            <a:ext cx="9079509" cy="3880773"/>
          </a:xfrm>
        </p:spPr>
        <p:txBody>
          <a:bodyPr>
            <a:normAutofit fontScale="92500" lnSpcReduction="10000"/>
          </a:bodyPr>
          <a:lstStyle/>
          <a:p>
            <a:r>
              <a:rPr lang="en-US" dirty="0"/>
              <a:t>The assessment process is </a:t>
            </a:r>
            <a:r>
              <a:rPr lang="en-US" dirty="0" smtClean="0"/>
              <a:t>the a key element in </a:t>
            </a:r>
            <a:r>
              <a:rPr lang="en-US" dirty="0"/>
              <a:t>the development of a trusting, helping relationship with the beneficiary</a:t>
            </a:r>
          </a:p>
          <a:p>
            <a:r>
              <a:rPr lang="en-US" dirty="0" smtClean="0"/>
              <a:t>As the assessment process unfolds, important areas will need to be explored in-depth. Document specific information in the assessment document</a:t>
            </a:r>
          </a:p>
          <a:p>
            <a:r>
              <a:rPr lang="en-US" dirty="0" smtClean="0"/>
              <a:t>It is expected that the assessment process can take several sessions to complete</a:t>
            </a:r>
          </a:p>
          <a:p>
            <a:r>
              <a:rPr lang="en-US" dirty="0" smtClean="0"/>
              <a:t>The problems or challenges identified during the assessment process are used to inform the client’s plan</a:t>
            </a:r>
          </a:p>
          <a:p>
            <a:pPr lvl="1"/>
            <a:r>
              <a:rPr lang="en-US" dirty="0" smtClean="0"/>
              <a:t>This will be explored more extensively in the client plan section of this training</a:t>
            </a:r>
          </a:p>
          <a:p>
            <a:r>
              <a:rPr lang="en-US" dirty="0" smtClean="0"/>
              <a:t>Detailed comments are required for each assessed component</a:t>
            </a:r>
          </a:p>
          <a:p>
            <a:r>
              <a:rPr lang="en-US" dirty="0" smtClean="0"/>
              <a:t>If comment sections and/or checkboxes are left blank, it cannot be determined if that section was assessed and no credit will be given. When it is not clinically appropriate to assess a particular component, indicate the reason why. As treatment progresses, update the assessment information as necessary.</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113</a:t>
            </a:fld>
            <a:endParaRPr lang="en-US" dirty="0"/>
          </a:p>
        </p:txBody>
      </p:sp>
      <p:pic>
        <p:nvPicPr>
          <p:cNvPr id="1026" name="Picture 2" descr="Image result for substance use assessmen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790" y="2337289"/>
            <a:ext cx="1780134" cy="195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99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Maintenance Treatment Assessment</a:t>
            </a:r>
            <a:br>
              <a:rPr lang="en-US" dirty="0" smtClean="0"/>
            </a:br>
            <a:r>
              <a:rPr lang="en-US" sz="2800" dirty="0" smtClean="0"/>
              <a:t>Required Assessment Components 1</a:t>
            </a:r>
            <a:endParaRPr lang="en-US" sz="2800" dirty="0"/>
          </a:p>
        </p:txBody>
      </p:sp>
      <p:sp>
        <p:nvSpPr>
          <p:cNvPr id="3" name="Content Placeholder 2"/>
          <p:cNvSpPr>
            <a:spLocks noGrp="1"/>
          </p:cNvSpPr>
          <p:nvPr>
            <p:ph idx="1"/>
          </p:nvPr>
        </p:nvSpPr>
        <p:spPr>
          <a:xfrm>
            <a:off x="3530600" y="2884668"/>
            <a:ext cx="5611979" cy="3262311"/>
          </a:xfrm>
        </p:spPr>
        <p:txBody>
          <a:bodyPr>
            <a:noAutofit/>
          </a:bodyPr>
          <a:lstStyle/>
          <a:p>
            <a:r>
              <a:rPr lang="en-US" sz="1400" dirty="0" smtClean="0"/>
              <a:t>Health care as recorded within the overall impression portion of the physical examination</a:t>
            </a:r>
          </a:p>
          <a:p>
            <a:pPr>
              <a:lnSpc>
                <a:spcPct val="134000"/>
              </a:lnSpc>
              <a:spcBef>
                <a:spcPts val="0"/>
              </a:spcBef>
            </a:pPr>
            <a:r>
              <a:rPr lang="en-US" sz="1400" dirty="0" smtClean="0"/>
              <a:t>Drug/Alcohol </a:t>
            </a:r>
            <a:r>
              <a:rPr lang="en-US" sz="1400" dirty="0"/>
              <a:t>use </a:t>
            </a:r>
            <a:r>
              <a:rPr lang="en-US" sz="1400" dirty="0" smtClean="0"/>
              <a:t>history / Prior addiction history</a:t>
            </a:r>
          </a:p>
          <a:p>
            <a:pPr>
              <a:lnSpc>
                <a:spcPct val="134000"/>
              </a:lnSpc>
              <a:spcBef>
                <a:spcPts val="0"/>
              </a:spcBef>
            </a:pPr>
            <a:r>
              <a:rPr lang="en-US" sz="1400" dirty="0" smtClean="0"/>
              <a:t>Previous </a:t>
            </a:r>
            <a:r>
              <a:rPr lang="en-US" sz="1400" dirty="0"/>
              <a:t>SUD treatment </a:t>
            </a:r>
            <a:r>
              <a:rPr lang="en-US" sz="1400" dirty="0" smtClean="0"/>
              <a:t>history / Prior treatment failure</a:t>
            </a:r>
          </a:p>
          <a:p>
            <a:pPr>
              <a:lnSpc>
                <a:spcPct val="134000"/>
              </a:lnSpc>
              <a:spcBef>
                <a:spcPts val="0"/>
              </a:spcBef>
            </a:pPr>
            <a:r>
              <a:rPr lang="en-US" sz="1400" dirty="0" smtClean="0"/>
              <a:t>Medical history</a:t>
            </a:r>
            <a:endParaRPr lang="en-US" sz="1400" dirty="0"/>
          </a:p>
          <a:p>
            <a:pPr>
              <a:lnSpc>
                <a:spcPct val="134000"/>
              </a:lnSpc>
              <a:spcBef>
                <a:spcPts val="0"/>
              </a:spcBef>
            </a:pPr>
            <a:r>
              <a:rPr lang="en-US" sz="1400" dirty="0" smtClean="0"/>
              <a:t>Family history</a:t>
            </a:r>
            <a:endParaRPr lang="en-US" sz="1400" dirty="0"/>
          </a:p>
          <a:p>
            <a:pPr>
              <a:lnSpc>
                <a:spcPct val="134000"/>
              </a:lnSpc>
              <a:spcBef>
                <a:spcPts val="0"/>
              </a:spcBef>
            </a:pPr>
            <a:r>
              <a:rPr lang="en-US" sz="1400" dirty="0" smtClean="0"/>
              <a:t>Psychiatric/psychological history</a:t>
            </a:r>
            <a:endParaRPr lang="en-US" sz="1400" dirty="0"/>
          </a:p>
          <a:p>
            <a:pPr>
              <a:lnSpc>
                <a:spcPct val="134000"/>
              </a:lnSpc>
              <a:spcBef>
                <a:spcPts val="0"/>
              </a:spcBef>
            </a:pPr>
            <a:r>
              <a:rPr lang="en-US" sz="1400" dirty="0" smtClean="0"/>
              <a:t>Social/recreational history</a:t>
            </a:r>
            <a:endParaRPr lang="en-US" sz="1400" dirty="0"/>
          </a:p>
          <a:p>
            <a:pPr>
              <a:lnSpc>
                <a:spcPct val="134000"/>
              </a:lnSpc>
              <a:spcBef>
                <a:spcPts val="0"/>
              </a:spcBef>
            </a:pPr>
            <a:r>
              <a:rPr lang="en-US" sz="1400" dirty="0" smtClean="0"/>
              <a:t>Financial status/Economic history</a:t>
            </a:r>
            <a:endParaRPr lang="en-US" sz="1400" dirty="0"/>
          </a:p>
          <a:p>
            <a:pPr>
              <a:lnSpc>
                <a:spcPct val="134000"/>
              </a:lnSpc>
              <a:spcBef>
                <a:spcPts val="0"/>
              </a:spcBef>
            </a:pPr>
            <a:r>
              <a:rPr lang="en-US" sz="1400" dirty="0" smtClean="0"/>
              <a:t>Educational/Vocational/Rehabilitation</a:t>
            </a:r>
            <a:endParaRPr lang="en-US" sz="1400" dirty="0"/>
          </a:p>
          <a:p>
            <a:pPr>
              <a:lnSpc>
                <a:spcPct val="134000"/>
              </a:lnSpc>
              <a:spcBef>
                <a:spcPts val="0"/>
              </a:spcBef>
            </a:pPr>
            <a:r>
              <a:rPr lang="en-US" sz="1400" dirty="0" smtClean="0"/>
              <a:t>Employment history</a:t>
            </a:r>
            <a:endParaRPr lang="en-US" sz="1400" dirty="0"/>
          </a:p>
          <a:p>
            <a:pPr>
              <a:lnSpc>
                <a:spcPct val="134000"/>
              </a:lnSpc>
              <a:spcBef>
                <a:spcPts val="0"/>
              </a:spcBef>
            </a:pPr>
            <a:r>
              <a:rPr lang="en-US" sz="1400" dirty="0" smtClean="0"/>
              <a:t>Criminal </a:t>
            </a:r>
            <a:r>
              <a:rPr lang="en-US" sz="1400" dirty="0"/>
              <a:t>history, legal </a:t>
            </a:r>
            <a:r>
              <a:rPr lang="en-US" sz="1400" dirty="0" smtClean="0"/>
              <a:t>status</a:t>
            </a:r>
            <a:endParaRPr lang="en-US" sz="1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114</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089661" y="5823814"/>
            <a:ext cx="1850185" cy="923330"/>
          </a:xfrm>
          <a:prstGeom prst="rect">
            <a:avLst/>
          </a:prstGeom>
        </p:spPr>
        <p:txBody>
          <a:bodyPr wrap="none">
            <a:spAutoFit/>
          </a:bodyPr>
          <a:lstStyle/>
          <a:p>
            <a:pPr algn="r">
              <a:spcBef>
                <a:spcPts val="1200"/>
              </a:spcBef>
            </a:pPr>
            <a:r>
              <a:rPr lang="en-US" dirty="0" smtClean="0"/>
              <a:t>IA.III.PP.8.a</a:t>
            </a:r>
          </a:p>
          <a:p>
            <a:pPr algn="r"/>
            <a:r>
              <a:rPr lang="en-US" dirty="0" smtClean="0"/>
              <a:t>9 CCR § 10305.d</a:t>
            </a:r>
          </a:p>
          <a:p>
            <a:pPr algn="r"/>
            <a:r>
              <a:rPr lang="en-US" dirty="0" smtClean="0"/>
              <a:t>9 CCR § 10165</a:t>
            </a:r>
            <a:endParaRPr lang="en-US" dirty="0"/>
          </a:p>
        </p:txBody>
      </p:sp>
      <p:sp>
        <p:nvSpPr>
          <p:cNvPr id="10" name="Right Brace 9"/>
          <p:cNvSpPr/>
          <p:nvPr/>
        </p:nvSpPr>
        <p:spPr>
          <a:xfrm flipH="1">
            <a:off x="2868420" y="2884668"/>
            <a:ext cx="765733" cy="1300470"/>
          </a:xfrm>
          <a:prstGeom prst="rightBrace">
            <a:avLst>
              <a:gd name="adj1" fmla="val 30408"/>
              <a:gd name="adj2" fmla="val 5038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677334" y="1989772"/>
            <a:ext cx="8911166" cy="738664"/>
          </a:xfrm>
          <a:prstGeom prst="rect">
            <a:avLst/>
          </a:prstGeom>
        </p:spPr>
        <p:txBody>
          <a:bodyPr wrap="square">
            <a:spAutoFit/>
          </a:bodyPr>
          <a:lstStyle/>
          <a:p>
            <a:pPr lvl="0"/>
            <a:r>
              <a:rPr lang="en-US" sz="1400" dirty="0"/>
              <a:t>Within 28 days of admission and prior to the treatment plan being completed, all clients receiving maintenance treatment must receive a comprehensive needs assessment. The following elements must be included in the assessment:</a:t>
            </a:r>
          </a:p>
        </p:txBody>
      </p:sp>
      <p:sp>
        <p:nvSpPr>
          <p:cNvPr id="12" name="TextBox 11"/>
          <p:cNvSpPr txBox="1"/>
          <p:nvPr/>
        </p:nvSpPr>
        <p:spPr>
          <a:xfrm>
            <a:off x="870938" y="2894365"/>
            <a:ext cx="2091266" cy="1384995"/>
          </a:xfrm>
          <a:prstGeom prst="rect">
            <a:avLst/>
          </a:prstGeom>
          <a:noFill/>
        </p:spPr>
        <p:txBody>
          <a:bodyPr wrap="square" rtlCol="0">
            <a:spAutoFit/>
          </a:bodyPr>
          <a:lstStyle/>
          <a:p>
            <a:r>
              <a:rPr lang="en-US" sz="1400" dirty="0" smtClean="0"/>
              <a:t>These items will likely be part of the day 1 admission assessment requirements, but should be expanded upon if necessary</a:t>
            </a:r>
            <a:endParaRPr lang="en-US" sz="1400" dirty="0"/>
          </a:p>
        </p:txBody>
      </p:sp>
    </p:spTree>
    <p:extLst>
      <p:ext uri="{BB962C8B-B14F-4D97-AF65-F5344CB8AC3E}">
        <p14:creationId xmlns:p14="http://schemas.microsoft.com/office/powerpoint/2010/main" val="3463063157"/>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Maintenance Treatment Assessment</a:t>
            </a:r>
            <a:br>
              <a:rPr lang="en-US" dirty="0" smtClean="0"/>
            </a:br>
            <a:r>
              <a:rPr lang="en-US" sz="2800" dirty="0" smtClean="0"/>
              <a:t>Required Assessment Components 2</a:t>
            </a:r>
            <a:endParaRPr lang="en-US" sz="2800" dirty="0"/>
          </a:p>
        </p:txBody>
      </p:sp>
      <p:sp>
        <p:nvSpPr>
          <p:cNvPr id="3" name="Content Placeholder 2"/>
          <p:cNvSpPr>
            <a:spLocks noGrp="1"/>
          </p:cNvSpPr>
          <p:nvPr>
            <p:ph idx="1"/>
          </p:nvPr>
        </p:nvSpPr>
        <p:spPr/>
        <p:txBody>
          <a:bodyPr>
            <a:noAutofit/>
          </a:bodyPr>
          <a:lstStyle/>
          <a:p>
            <a:pPr>
              <a:lnSpc>
                <a:spcPct val="120000"/>
              </a:lnSpc>
              <a:spcBef>
                <a:spcPts val="0"/>
              </a:spcBef>
            </a:pPr>
            <a:r>
              <a:rPr lang="en-US" dirty="0"/>
              <a:t>The needs assessment must include a narrative evaluation or analysis of the client and their functioning, including a summary of the </a:t>
            </a:r>
            <a:r>
              <a:rPr lang="en-US" dirty="0" smtClean="0"/>
              <a:t>client's </a:t>
            </a:r>
            <a:r>
              <a:rPr lang="en-US" dirty="0"/>
              <a:t>psychological and sociological background. </a:t>
            </a:r>
            <a:endParaRPr lang="en-US" dirty="0" smtClean="0"/>
          </a:p>
          <a:p>
            <a:pPr>
              <a:lnSpc>
                <a:spcPct val="120000"/>
              </a:lnSpc>
              <a:spcBef>
                <a:spcPts val="0"/>
              </a:spcBef>
            </a:pPr>
            <a:endParaRPr lang="en-US" dirty="0"/>
          </a:p>
          <a:p>
            <a:pPr>
              <a:lnSpc>
                <a:spcPct val="120000"/>
              </a:lnSpc>
              <a:spcBef>
                <a:spcPts val="0"/>
              </a:spcBef>
            </a:pPr>
            <a:r>
              <a:rPr lang="en-US" dirty="0" smtClean="0"/>
              <a:t>Areas </a:t>
            </a:r>
            <a:r>
              <a:rPr lang="en-US" dirty="0"/>
              <a:t>identified as significant to the client must be comprehensively explored and documented in the assessment</a:t>
            </a:r>
            <a:r>
              <a:rPr lang="en-US" dirty="0" smtClean="0"/>
              <a:t>.</a:t>
            </a:r>
          </a:p>
          <a:p>
            <a:pPr>
              <a:lnSpc>
                <a:spcPct val="120000"/>
              </a:lnSpc>
              <a:spcBef>
                <a:spcPts val="0"/>
              </a:spcBef>
            </a:pPr>
            <a:endParaRPr lang="en-US" dirty="0"/>
          </a:p>
          <a:p>
            <a:pPr>
              <a:lnSpc>
                <a:spcPct val="120000"/>
              </a:lnSpc>
              <a:spcBef>
                <a:spcPts val="0"/>
              </a:spcBef>
            </a:pPr>
            <a:r>
              <a:rPr lang="en-US" dirty="0" smtClean="0"/>
              <a:t>The needs assessment must be completed by a treatment staff (SUD Counselor, LPHA) working within their training and scope of practice. This is an assessment document and not a questionnaire the client completes.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115</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882873" y="5823814"/>
            <a:ext cx="2056973" cy="646331"/>
          </a:xfrm>
          <a:prstGeom prst="rect">
            <a:avLst/>
          </a:prstGeom>
        </p:spPr>
        <p:txBody>
          <a:bodyPr wrap="none">
            <a:spAutoFit/>
          </a:bodyPr>
          <a:lstStyle/>
          <a:p>
            <a:pPr algn="r">
              <a:spcBef>
                <a:spcPts val="1200"/>
              </a:spcBef>
            </a:pPr>
            <a:r>
              <a:rPr lang="en-US" dirty="0" smtClean="0"/>
              <a:t>IA.IV.45</a:t>
            </a:r>
          </a:p>
          <a:p>
            <a:pPr algn="r"/>
            <a:r>
              <a:rPr lang="en-US" dirty="0" smtClean="0"/>
              <a:t>9 CCR § 10305.d.1</a:t>
            </a:r>
            <a:endParaRPr lang="en-US" dirty="0"/>
          </a:p>
        </p:txBody>
      </p:sp>
    </p:spTree>
    <p:extLst>
      <p:ext uri="{BB962C8B-B14F-4D97-AF65-F5344CB8AC3E}">
        <p14:creationId xmlns:p14="http://schemas.microsoft.com/office/powerpoint/2010/main" val="3597157549"/>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Perinatal Assessment Items</a:t>
            </a:r>
            <a:br>
              <a:rPr lang="en-US" dirty="0" smtClean="0"/>
            </a:br>
            <a:r>
              <a:rPr lang="en-US" sz="2800" dirty="0" smtClean="0"/>
              <a:t>Required for all LOCs</a:t>
            </a:r>
            <a:endParaRPr lang="en-US" sz="2800"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Perinatal services </a:t>
            </a:r>
            <a:r>
              <a:rPr lang="en-US" dirty="0" smtClean="0"/>
              <a:t>must address </a:t>
            </a:r>
            <a:r>
              <a:rPr lang="en-US" dirty="0"/>
              <a:t>treatment and recovery issues specific to pregnant and postpartum women, such as relationships, sexual and physical abuse, and development of parenting skills.</a:t>
            </a:r>
            <a:endParaRPr lang="en-US" dirty="0" smtClean="0"/>
          </a:p>
          <a:p>
            <a:r>
              <a:rPr lang="en-US" dirty="0" smtClean="0">
                <a:solidFill>
                  <a:srgbClr val="FF0000"/>
                </a:solidFill>
              </a:rPr>
              <a:t>Mother/child </a:t>
            </a:r>
            <a:r>
              <a:rPr lang="en-US" dirty="0" err="1" smtClean="0">
                <a:solidFill>
                  <a:srgbClr val="FF0000"/>
                </a:solidFill>
              </a:rPr>
              <a:t>habilitative</a:t>
            </a:r>
            <a:r>
              <a:rPr lang="en-US" dirty="0" smtClean="0">
                <a:solidFill>
                  <a:srgbClr val="FF0000"/>
                </a:solidFill>
              </a:rPr>
              <a:t> and rehabilitative service needs (i.e., development of parenting skills, training in child development, which may include the provision of cooperative child care pursuant to Health and Safety Code Section 1596.792)</a:t>
            </a:r>
          </a:p>
          <a:p>
            <a:r>
              <a:rPr lang="en-US" dirty="0" smtClean="0">
                <a:solidFill>
                  <a:srgbClr val="FF0000"/>
                </a:solidFill>
              </a:rPr>
              <a:t>Service access needs (i.e., provision of or arrangement for transportation to and from medically necessary treatment)</a:t>
            </a:r>
          </a:p>
          <a:p>
            <a:r>
              <a:rPr lang="en-US" dirty="0" smtClean="0"/>
              <a:t>Need for education to reduce harmful effects of alcohol and drugs on the mother and fetus or the mother and infant</a:t>
            </a:r>
          </a:p>
          <a:p>
            <a:r>
              <a:rPr lang="en-US" dirty="0" smtClean="0"/>
              <a:t>Needs related to coordination of ancillary services (i.e., assistance in accessing and completing dental services, social services, community services, educational/vocational training and other services which are medically necessary to prevent risk to fetus or infant).</a:t>
            </a:r>
          </a:p>
          <a:p>
            <a:r>
              <a:rPr lang="en-US" dirty="0" smtClean="0"/>
              <a:t>If any of these items are endorsed by the client, then it must be indicated in the client plan</a:t>
            </a:r>
          </a:p>
          <a:p>
            <a:pPr lvl="1"/>
            <a:r>
              <a:rPr lang="en-US" dirty="0" smtClean="0"/>
              <a:t>Must provide transportation when needed (i.e. client cannot access transportation). Indicate reason</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116</a:t>
            </a:fld>
            <a:endParaRPr lang="en-US" dirty="0"/>
          </a:p>
        </p:txBody>
      </p:sp>
      <p:sp>
        <p:nvSpPr>
          <p:cNvPr id="7" name="Rectangle 6"/>
          <p:cNvSpPr/>
          <p:nvPr/>
        </p:nvSpPr>
        <p:spPr>
          <a:xfrm>
            <a:off x="10218063" y="6037155"/>
            <a:ext cx="1165511" cy="369332"/>
          </a:xfrm>
          <a:prstGeom prst="rect">
            <a:avLst/>
          </a:prstGeom>
        </p:spPr>
        <p:txBody>
          <a:bodyPr wrap="none">
            <a:spAutoFit/>
          </a:bodyPr>
          <a:lstStyle/>
          <a:p>
            <a:pPr algn="r"/>
            <a:r>
              <a:rPr lang="en-US" dirty="0" smtClean="0"/>
              <a:t>IA.III.PP.2</a:t>
            </a:r>
            <a:endParaRPr lang="en-US" dirty="0"/>
          </a:p>
        </p:txBody>
      </p:sp>
    </p:spTree>
    <p:extLst>
      <p:ext uri="{BB962C8B-B14F-4D97-AF65-F5344CB8AC3E}">
        <p14:creationId xmlns:p14="http://schemas.microsoft.com/office/powerpoint/2010/main" val="4216259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Intake Assessment Review Due Dates</a:t>
            </a:r>
            <a:br>
              <a:rPr lang="en-US" dirty="0" smtClean="0"/>
            </a:br>
            <a:r>
              <a:rPr lang="en-US" sz="2800" dirty="0" smtClean="0"/>
              <a:t>For Maintenance Treatment</a:t>
            </a:r>
            <a:endParaRPr lang="en-US" sz="2800" dirty="0"/>
          </a:p>
        </p:txBody>
      </p:sp>
      <p:sp>
        <p:nvSpPr>
          <p:cNvPr id="3" name="Content Placeholder 2"/>
          <p:cNvSpPr>
            <a:spLocks noGrp="1"/>
          </p:cNvSpPr>
          <p:nvPr>
            <p:ph idx="1"/>
          </p:nvPr>
        </p:nvSpPr>
        <p:spPr/>
        <p:txBody>
          <a:bodyPr/>
          <a:lstStyle/>
          <a:p>
            <a:r>
              <a:rPr lang="en-US" dirty="0" smtClean="0"/>
              <a:t>The needs assessment must be completed within 28 days from admission</a:t>
            </a:r>
          </a:p>
          <a:p>
            <a:pPr lvl="1"/>
            <a:r>
              <a:rPr lang="en-US" dirty="0" smtClean="0"/>
              <a:t>As indicated by the complete signature of the LPHA or Counselor who conducted the assessment</a:t>
            </a:r>
          </a:p>
          <a:p>
            <a:r>
              <a:rPr lang="en-US" dirty="0" smtClean="0"/>
              <a:t>The supervising counselor and medical director must review and co-sign the Needs Assessment document within 14 days from the document’s author’s signature date</a:t>
            </a:r>
          </a:p>
          <a:p>
            <a:r>
              <a:rPr lang="en-US" dirty="0" smtClean="0"/>
              <a:t>If during their review, the medical director or supervising counselor determines that the assessment is incomplete or needs additional information then the assessment must be revised. The completion date on the assessment will be the date when all required signatures are present. </a:t>
            </a:r>
          </a:p>
          <a:p>
            <a:pPr lvl="1"/>
            <a:r>
              <a:rPr lang="en-US" dirty="0" smtClean="0"/>
              <a:t>Revisions do not change the assessment due date</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117</a:t>
            </a:fld>
            <a:endParaRPr lang="en-US" dirty="0"/>
          </a:p>
        </p:txBody>
      </p:sp>
      <p:sp>
        <p:nvSpPr>
          <p:cNvPr id="6" name="Rectangle 5">
            <a:extLst>
              <a:ext uri="{FF2B5EF4-FFF2-40B4-BE49-F238E27FC236}">
                <a16:creationId xmlns="" xmlns:a16="http://schemas.microsoft.com/office/drawing/2014/main" id="{49D2D662-15CB-DA46-B060-B340F881624E}"/>
              </a:ext>
            </a:extLst>
          </p:cNvPr>
          <p:cNvSpPr/>
          <p:nvPr/>
        </p:nvSpPr>
        <p:spPr>
          <a:xfrm>
            <a:off x="10185840" y="6030142"/>
            <a:ext cx="1564724" cy="369332"/>
          </a:xfrm>
          <a:prstGeom prst="rect">
            <a:avLst/>
          </a:prstGeom>
        </p:spPr>
        <p:txBody>
          <a:bodyPr wrap="none">
            <a:spAutoFit/>
          </a:bodyPr>
          <a:lstStyle/>
          <a:p>
            <a:pPr algn="r">
              <a:spcBef>
                <a:spcPts val="1200"/>
              </a:spcBef>
            </a:pPr>
            <a:r>
              <a:rPr lang="en-US" dirty="0" smtClean="0"/>
              <a:t>IA.V.B.2.b.i.1</a:t>
            </a:r>
            <a:endParaRPr lang="en-US" dirty="0"/>
          </a:p>
        </p:txBody>
      </p:sp>
    </p:spTree>
    <p:extLst>
      <p:ext uri="{BB962C8B-B14F-4D97-AF65-F5344CB8AC3E}">
        <p14:creationId xmlns:p14="http://schemas.microsoft.com/office/powerpoint/2010/main" val="1333065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34966" cy="1320800"/>
          </a:xfrm>
        </p:spPr>
        <p:txBody>
          <a:bodyPr>
            <a:normAutofit fontScale="90000"/>
          </a:bodyPr>
          <a:lstStyle/>
          <a:p>
            <a:r>
              <a:rPr lang="en-US" sz="4000" dirty="0" smtClean="0"/>
              <a:t>OTP Detoxification Treatment Assessment</a:t>
            </a:r>
            <a:r>
              <a:rPr lang="en-US" dirty="0" smtClean="0"/>
              <a:t/>
            </a:r>
            <a:br>
              <a:rPr lang="en-US" dirty="0" smtClean="0"/>
            </a:br>
            <a:r>
              <a:rPr lang="en-US" sz="3100" dirty="0" smtClean="0"/>
              <a:t>Required Assessment Components</a:t>
            </a:r>
            <a:endParaRPr lang="en-US" sz="3100" dirty="0"/>
          </a:p>
        </p:txBody>
      </p:sp>
      <p:sp>
        <p:nvSpPr>
          <p:cNvPr id="3" name="Content Placeholder 2"/>
          <p:cNvSpPr>
            <a:spLocks noGrp="1"/>
          </p:cNvSpPr>
          <p:nvPr>
            <p:ph idx="1"/>
          </p:nvPr>
        </p:nvSpPr>
        <p:spPr/>
        <p:txBody>
          <a:bodyPr/>
          <a:lstStyle/>
          <a:p>
            <a:pPr lvl="0"/>
            <a:r>
              <a:rPr lang="en-US" dirty="0" smtClean="0"/>
              <a:t>For Detoxification services, Title 9 regulations do not specify additional assessment requirements beyond what is required prior to admission</a:t>
            </a:r>
          </a:p>
          <a:p>
            <a:pPr lvl="0"/>
            <a:r>
              <a:rPr lang="en-US" dirty="0" smtClean="0"/>
              <a:t>When medically necessary and indicated, a needs assessment should be completed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118</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089661" y="5823814"/>
            <a:ext cx="1850185" cy="646331"/>
          </a:xfrm>
          <a:prstGeom prst="rect">
            <a:avLst/>
          </a:prstGeom>
        </p:spPr>
        <p:txBody>
          <a:bodyPr wrap="none">
            <a:spAutoFit/>
          </a:bodyPr>
          <a:lstStyle/>
          <a:p>
            <a:pPr algn="r">
              <a:spcBef>
                <a:spcPts val="1200"/>
              </a:spcBef>
            </a:pPr>
            <a:r>
              <a:rPr lang="en-US" dirty="0" smtClean="0"/>
              <a:t>IA.III.PP.8.a</a:t>
            </a:r>
          </a:p>
          <a:p>
            <a:pPr algn="r"/>
            <a:r>
              <a:rPr lang="en-US" dirty="0" smtClean="0"/>
              <a:t>9 CCR § 10305.b</a:t>
            </a:r>
            <a:endParaRPr lang="en-US" dirty="0"/>
          </a:p>
        </p:txBody>
      </p:sp>
    </p:spTree>
    <p:extLst>
      <p:ext uri="{BB962C8B-B14F-4D97-AF65-F5344CB8AC3E}">
        <p14:creationId xmlns:p14="http://schemas.microsoft.com/office/powerpoint/2010/main" val="1006045948"/>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for Completing the Assessment</a:t>
            </a:r>
            <a:endParaRPr lang="en-US" sz="2800" dirty="0"/>
          </a:p>
        </p:txBody>
      </p:sp>
      <p:sp>
        <p:nvSpPr>
          <p:cNvPr id="3" name="Content Placeholder 2"/>
          <p:cNvSpPr>
            <a:spLocks noGrp="1"/>
          </p:cNvSpPr>
          <p:nvPr>
            <p:ph idx="1"/>
          </p:nvPr>
        </p:nvSpPr>
        <p:spPr>
          <a:xfrm>
            <a:off x="677334" y="2160589"/>
            <a:ext cx="8936566" cy="3880773"/>
          </a:xfrm>
        </p:spPr>
        <p:txBody>
          <a:bodyPr>
            <a:normAutofit fontScale="85000" lnSpcReduction="20000"/>
          </a:bodyPr>
          <a:lstStyle/>
          <a:p>
            <a:r>
              <a:rPr lang="en-US" dirty="0" smtClean="0"/>
              <a:t>If an assessment is completed in one session, both the gathering of assessment information and completion of the assessment form, one progress note may document the claim. In the progress note, make reference to the assessment form (“see assessment form dated xx/xx/xx”). It is not necessary to repeat all gathered information in both the note and form. The progress note documentation time includes both the time writing the Assessment form and completing the progress note.</a:t>
            </a:r>
          </a:p>
          <a:p>
            <a:r>
              <a:rPr lang="en-US" dirty="0" smtClean="0"/>
              <a:t>If an assessment is completed over multiple sessions, each progress note must clearly indicate what information was gathered in each session. The Information gathered in each session must be indicated in the progress note, or the progress note must link to specific sections of the assessment. Time spent completing the assessment form may be spread out over each session, or at the last assessment session. </a:t>
            </a:r>
          </a:p>
          <a:p>
            <a:pPr lvl="1"/>
            <a:r>
              <a:rPr lang="en-US" dirty="0" smtClean="0"/>
              <a:t>An auditor or other individual reviewing the note/claim must be able to determine precisely what information was gathered for each claimed service</a:t>
            </a:r>
          </a:p>
          <a:p>
            <a:r>
              <a:rPr lang="en-US" dirty="0" smtClean="0"/>
              <a:t>All activities (face-to-face, PN documentation, completing the form, etc.), require dates, start, and end times.</a:t>
            </a:r>
          </a:p>
          <a:p>
            <a:r>
              <a:rPr lang="en-US" dirty="0" smtClean="0"/>
              <a:t>Documentation time may not be claimed separate from a direct service (exceptions given for OTPs with EHR limitations)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119</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489451" y="6017442"/>
            <a:ext cx="1287340" cy="369332"/>
          </a:xfrm>
          <a:prstGeom prst="rect">
            <a:avLst/>
          </a:prstGeom>
        </p:spPr>
        <p:txBody>
          <a:bodyPr wrap="none">
            <a:spAutoFit/>
          </a:bodyPr>
          <a:lstStyle/>
          <a:p>
            <a:pPr algn="r">
              <a:spcBef>
                <a:spcPts val="1200"/>
              </a:spcBef>
            </a:pPr>
            <a:r>
              <a:rPr lang="en-US" dirty="0" smtClean="0"/>
              <a:t>IA.III.PP.17</a:t>
            </a:r>
            <a:endParaRPr lang="en-US" dirty="0"/>
          </a:p>
        </p:txBody>
      </p:sp>
    </p:spTree>
    <p:extLst>
      <p:ext uri="{BB962C8B-B14F-4D97-AF65-F5344CB8AC3E}">
        <p14:creationId xmlns:p14="http://schemas.microsoft.com/office/powerpoint/2010/main" val="260967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Some things to keep in mind…</a:t>
            </a:r>
            <a:endParaRPr lang="en-US" dirty="0"/>
          </a:p>
        </p:txBody>
      </p:sp>
      <p:sp>
        <p:nvSpPr>
          <p:cNvPr id="3" name="Content Placeholder 2"/>
          <p:cNvSpPr>
            <a:spLocks noGrp="1"/>
          </p:cNvSpPr>
          <p:nvPr>
            <p:ph idx="1"/>
          </p:nvPr>
        </p:nvSpPr>
        <p:spPr/>
        <p:txBody>
          <a:bodyPr>
            <a:noAutofit/>
          </a:bodyPr>
          <a:lstStyle/>
          <a:p>
            <a:r>
              <a:rPr lang="en-US" sz="2400" dirty="0" smtClean="0"/>
              <a:t>Regardless of program certification standards or contract, all subcontracted SUD providers will be audited to ACBH QA clinical documentation standards</a:t>
            </a:r>
          </a:p>
          <a:p>
            <a:r>
              <a:rPr lang="en-US" sz="2400" dirty="0" smtClean="0"/>
              <a:t>ACBH may have additional standards not specified in associated regulations</a:t>
            </a:r>
          </a:p>
          <a:p>
            <a:r>
              <a:rPr lang="en-US" sz="2400" dirty="0" smtClean="0"/>
              <a:t>All days indicated in this training are to be considered calendar days, unless specifically noted otherwise</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802371" y="472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43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507543-91BE-F745-B626-5F6EEF132227}"/>
              </a:ext>
            </a:extLst>
          </p:cNvPr>
          <p:cNvSpPr>
            <a:spLocks noGrp="1"/>
          </p:cNvSpPr>
          <p:nvPr>
            <p:ph type="title"/>
          </p:nvPr>
        </p:nvSpPr>
        <p:spPr/>
        <p:txBody>
          <a:bodyPr>
            <a:normAutofit/>
          </a:bodyPr>
          <a:lstStyle/>
          <a:p>
            <a:r>
              <a:rPr lang="en-US" sz="3200" dirty="0" smtClean="0"/>
              <a:t>Additional Medical Necessity Requirements</a:t>
            </a:r>
            <a:endParaRPr lang="en-US" sz="3200" dirty="0"/>
          </a:p>
        </p:txBody>
      </p:sp>
      <p:sp>
        <p:nvSpPr>
          <p:cNvPr id="3" name="Text Placeholder 2">
            <a:extLst>
              <a:ext uri="{FF2B5EF4-FFF2-40B4-BE49-F238E27FC236}">
                <a16:creationId xmlns="" xmlns:a16="http://schemas.microsoft.com/office/drawing/2014/main" id="{EF107B67-3566-DE49-8BF0-EF649E1D0840}"/>
              </a:ext>
            </a:extLst>
          </p:cNvPr>
          <p:cNvSpPr>
            <a:spLocks noGrp="1"/>
          </p:cNvSpPr>
          <p:nvPr>
            <p:ph type="body" idx="1"/>
          </p:nvPr>
        </p:nvSpPr>
        <p:spPr/>
        <p:txBody>
          <a:bodyPr/>
          <a:lstStyle/>
          <a:p>
            <a:r>
              <a:rPr lang="en-US" dirty="0" smtClean="0"/>
              <a:t>Additional MN requirements for OTPs as indicated in the IA</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16244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4" y="609600"/>
            <a:ext cx="8904410" cy="1320800"/>
          </a:xfrm>
        </p:spPr>
        <p:txBody>
          <a:bodyPr>
            <a:noAutofit/>
          </a:bodyPr>
          <a:lstStyle/>
          <a:p>
            <a:r>
              <a:rPr lang="en-US" sz="3200" dirty="0" smtClean="0"/>
              <a:t>Overview of IA Medical Necessity Requirements</a:t>
            </a:r>
            <a:br>
              <a:rPr lang="en-US" sz="3200" dirty="0" smtClean="0"/>
            </a:br>
            <a:r>
              <a:rPr lang="en-US" sz="3200" dirty="0" smtClean="0"/>
              <a:t>In addition to Title 9 MN Requirements</a:t>
            </a:r>
            <a:endParaRPr lang="en-US" sz="3200" dirty="0"/>
          </a:p>
        </p:txBody>
      </p:sp>
      <p:sp>
        <p:nvSpPr>
          <p:cNvPr id="7" name="Content Placeholder 6"/>
          <p:cNvSpPr>
            <a:spLocks noGrp="1"/>
          </p:cNvSpPr>
          <p:nvPr>
            <p:ph idx="1"/>
          </p:nvPr>
        </p:nvSpPr>
        <p:spPr/>
        <p:txBody>
          <a:bodyPr/>
          <a:lstStyle/>
          <a:p>
            <a:pPr>
              <a:buFont typeface="+mj-lt"/>
              <a:buAutoNum type="arabicPeriod"/>
            </a:pPr>
            <a:r>
              <a:rPr lang="en-US" dirty="0" smtClean="0"/>
              <a:t>ASAM Level of Care Determination (ALOC)</a:t>
            </a:r>
          </a:p>
          <a:p>
            <a:pPr>
              <a:buFont typeface="+mj-lt"/>
              <a:buAutoNum type="arabicPeriod"/>
            </a:pPr>
            <a:r>
              <a:rPr lang="en-US" dirty="0" smtClean="0"/>
              <a:t>An included DSM-5 SUD diagnosis, that includes an individualized written basis of the client’s specific signs and symptoms and impairment to functioning</a:t>
            </a:r>
          </a:p>
          <a:p>
            <a:pPr>
              <a:buFont typeface="+mj-lt"/>
              <a:buAutoNum type="arabicPeriod"/>
            </a:pPr>
            <a:r>
              <a:rPr lang="en-US" dirty="0" smtClean="0"/>
              <a:t>Ensure that services are, “…are </a:t>
            </a:r>
            <a:r>
              <a:rPr lang="en-US" dirty="0"/>
              <a:t>reasonable and necessary to protect life, to prevent significant illness or significant disability, or to alleviate severe pain through the diagnosis or treatment of disease, illness or injury are covered by the </a:t>
            </a:r>
            <a:r>
              <a:rPr lang="en-US" dirty="0" err="1"/>
              <a:t>Medi</a:t>
            </a:r>
            <a:r>
              <a:rPr lang="en-US" dirty="0"/>
              <a:t>-Cal program, subject to utilization controls</a:t>
            </a:r>
            <a:r>
              <a:rPr lang="en-US" dirty="0" smtClean="0"/>
              <a:t>…”</a:t>
            </a:r>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121</a:t>
            </a:fld>
            <a:endParaRPr lang="en-US" dirty="0"/>
          </a:p>
        </p:txBody>
      </p:sp>
      <p:sp>
        <p:nvSpPr>
          <p:cNvPr id="8" name="Rectangle 7"/>
          <p:cNvSpPr/>
          <p:nvPr/>
        </p:nvSpPr>
        <p:spPr>
          <a:xfrm>
            <a:off x="9900970" y="5441197"/>
            <a:ext cx="1977497" cy="1200329"/>
          </a:xfrm>
          <a:prstGeom prst="rect">
            <a:avLst/>
          </a:prstGeom>
        </p:spPr>
        <p:txBody>
          <a:bodyPr wrap="square">
            <a:spAutoFit/>
          </a:bodyPr>
          <a:lstStyle/>
          <a:p>
            <a:r>
              <a:rPr lang="en-US" dirty="0" smtClean="0">
                <a:solidFill>
                  <a:srgbClr val="000000"/>
                </a:solidFill>
                <a:latin typeface="+mj-lt"/>
              </a:rPr>
              <a:t>IA.III.B.2</a:t>
            </a:r>
          </a:p>
          <a:p>
            <a:r>
              <a:rPr lang="en-US" dirty="0" smtClean="0">
                <a:solidFill>
                  <a:srgbClr val="000000"/>
                </a:solidFill>
                <a:latin typeface="+mj-lt"/>
              </a:rPr>
              <a:t>IA.III.PP.10.i.a</a:t>
            </a:r>
          </a:p>
          <a:p>
            <a:r>
              <a:rPr lang="en-US" dirty="0" smtClean="0">
                <a:solidFill>
                  <a:srgbClr val="000000"/>
                </a:solidFill>
                <a:latin typeface="+mj-lt"/>
              </a:rPr>
              <a:t>22 CCR § 51303</a:t>
            </a:r>
          </a:p>
          <a:p>
            <a:r>
              <a:rPr lang="en-US" dirty="0" smtClean="0">
                <a:solidFill>
                  <a:srgbClr val="000000"/>
                </a:solidFill>
                <a:latin typeface="+mj-lt"/>
              </a:rPr>
              <a:t>22 CCR § 51340.1</a:t>
            </a:r>
            <a:endParaRPr lang="en-US" dirty="0">
              <a:latin typeface="+mj-lt"/>
            </a:endParaRPr>
          </a:p>
        </p:txBody>
      </p:sp>
    </p:spTree>
    <p:extLst>
      <p:ext uri="{BB962C8B-B14F-4D97-AF65-F5344CB8AC3E}">
        <p14:creationId xmlns:p14="http://schemas.microsoft.com/office/powerpoint/2010/main" val="1742030124"/>
      </p:ext>
    </p:extLst>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7B6C1E2-01BE-9045-A97F-F99A6C48DCEC}"/>
              </a:ext>
            </a:extLst>
          </p:cNvPr>
          <p:cNvPicPr>
            <a:picLocks noChangeAspect="1"/>
          </p:cNvPicPr>
          <p:nvPr/>
        </p:nvPicPr>
        <p:blipFill>
          <a:blip r:embed="rId3"/>
          <a:stretch>
            <a:fillRect/>
          </a:stretch>
        </p:blipFill>
        <p:spPr>
          <a:xfrm>
            <a:off x="788924" y="544894"/>
            <a:ext cx="4089570" cy="861402"/>
          </a:xfrm>
          <a:prstGeom prst="rect">
            <a:avLst/>
          </a:prstGeo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122</a:t>
            </a:fld>
            <a:endParaRPr lang="en-US" dirty="0"/>
          </a:p>
        </p:txBody>
      </p:sp>
      <p:pic>
        <p:nvPicPr>
          <p:cNvPr id="6146" name="Picture 2" descr="https://asamcontinuum.org/wp-content/uploads/2015/05/P105_ASAM-Continuum-of-Care_700px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730" y="1593621"/>
            <a:ext cx="7124527" cy="44477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88810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2" y="609600"/>
            <a:ext cx="8911168" cy="1320800"/>
          </a:xfrm>
        </p:spPr>
        <p:txBody>
          <a:bodyPr>
            <a:normAutofit/>
          </a:bodyPr>
          <a:lstStyle/>
          <a:p>
            <a:r>
              <a:rPr lang="en-US" dirty="0" smtClean="0"/>
              <a:t>ASAM LOC Assessments </a:t>
            </a:r>
            <a:r>
              <a:rPr lang="en-US" dirty="0"/>
              <a:t>(</a:t>
            </a:r>
            <a:r>
              <a:rPr lang="en-US" dirty="0" smtClean="0"/>
              <a:t>ALOCs) 1</a:t>
            </a:r>
            <a:br>
              <a:rPr lang="en-US" dirty="0" smtClean="0"/>
            </a:br>
            <a:endParaRPr lang="en-US" dirty="0"/>
          </a:p>
        </p:txBody>
      </p:sp>
      <p:sp>
        <p:nvSpPr>
          <p:cNvPr id="7" name="Content Placeholder 2">
            <a:extLst>
              <a:ext uri="{FF2B5EF4-FFF2-40B4-BE49-F238E27FC236}">
                <a16:creationId xmlns="" xmlns:a16="http://schemas.microsoft.com/office/drawing/2014/main" id="{9BDB407B-9449-BD42-B2D3-8EDF3A02BC0C}"/>
              </a:ext>
            </a:extLst>
          </p:cNvPr>
          <p:cNvSpPr>
            <a:spLocks noGrp="1"/>
          </p:cNvSpPr>
          <p:nvPr>
            <p:ph idx="1"/>
          </p:nvPr>
        </p:nvSpPr>
        <p:spPr>
          <a:xfrm>
            <a:off x="677334" y="2160589"/>
            <a:ext cx="8911166" cy="3880773"/>
          </a:xfrm>
        </p:spPr>
        <p:txBody>
          <a:bodyPr>
            <a:normAutofit/>
          </a:bodyPr>
          <a:lstStyle/>
          <a:p>
            <a:r>
              <a:rPr lang="en-US" dirty="0" smtClean="0"/>
              <a:t>Under the IA, the ALOC assessment is a core component of establishment of medical necessity in the SUD system</a:t>
            </a:r>
          </a:p>
          <a:p>
            <a:r>
              <a:rPr lang="en-US" dirty="0"/>
              <a:t>I</a:t>
            </a:r>
            <a:r>
              <a:rPr lang="en-US" dirty="0" smtClean="0"/>
              <a:t>t is vital that providers complete the ALOC accurately and correctly. </a:t>
            </a:r>
            <a:r>
              <a:rPr lang="en-US" dirty="0" smtClean="0">
                <a:solidFill>
                  <a:srgbClr val="FF0000"/>
                </a:solidFill>
              </a:rPr>
              <a:t>Issues with the level of care assessment can cause full chart disallowances as medical necessity would not be supported.</a:t>
            </a:r>
          </a:p>
          <a:p>
            <a:r>
              <a:rPr lang="en-US" dirty="0" smtClean="0"/>
              <a:t>ALOCs must be consistent with the client’s functioning and presentation and include </a:t>
            </a:r>
            <a:r>
              <a:rPr lang="en-US" u="sng" dirty="0" smtClean="0"/>
              <a:t>all LOCs</a:t>
            </a:r>
            <a:r>
              <a:rPr lang="en-US" dirty="0" smtClean="0"/>
              <a:t> the client meets criteria for</a:t>
            </a:r>
          </a:p>
          <a:p>
            <a:r>
              <a:rPr lang="en-US" dirty="0" smtClean="0"/>
              <a:t>Providers must complete the ASAM Level of Care (ALOC) accurately to the client’s needs, We are finding that often the ALOC confirms the level of care of the provider (e.g. IOS providers determine client needs ASAM 2.1) and is not consistent with the individual’s documented presentation and assessment. ACBH will be monitoring ALOCs closely for accuracy.</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123</a:t>
            </a:fld>
            <a:endParaRPr lang="en-US" dirty="0"/>
          </a:p>
        </p:txBody>
      </p:sp>
      <p:sp>
        <p:nvSpPr>
          <p:cNvPr id="9" name="Title 1">
            <a:extLst>
              <a:ext uri="{FF2B5EF4-FFF2-40B4-BE49-F238E27FC236}">
                <a16:creationId xmlns="" xmlns:a16="http://schemas.microsoft.com/office/drawing/2014/main" id="{FC512161-540C-774B-83B0-B464F1B791C7}"/>
              </a:ext>
            </a:extLst>
          </p:cNvPr>
          <p:cNvSpPr txBox="1">
            <a:spLocks/>
          </p:cNvSpPr>
          <p:nvPr/>
        </p:nvSpPr>
        <p:spPr>
          <a:xfrm>
            <a:off x="677333" y="609600"/>
            <a:ext cx="10848360" cy="1854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800" dirty="0">
              <a:solidFill>
                <a:srgbClr val="FF0000"/>
              </a:solidFill>
            </a:endParaRPr>
          </a:p>
        </p:txBody>
      </p:sp>
      <p:sp>
        <p:nvSpPr>
          <p:cNvPr id="10" name="Rectangle 9">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458926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0C91A-8702-3D4C-A13E-3CB2D574E1D0}"/>
              </a:ext>
            </a:extLst>
          </p:cNvPr>
          <p:cNvSpPr>
            <a:spLocks noGrp="1"/>
          </p:cNvSpPr>
          <p:nvPr>
            <p:ph type="title"/>
          </p:nvPr>
        </p:nvSpPr>
        <p:spPr/>
        <p:txBody>
          <a:bodyPr/>
          <a:lstStyle/>
          <a:p>
            <a:r>
              <a:rPr lang="en-US" dirty="0"/>
              <a:t>ASAM LOC Assessments (ALOCs</a:t>
            </a:r>
            <a:r>
              <a:rPr lang="en-US" dirty="0" smtClean="0"/>
              <a:t>) 2</a:t>
            </a:r>
            <a:endParaRPr lang="en-US" dirty="0"/>
          </a:p>
        </p:txBody>
      </p:sp>
      <p:sp>
        <p:nvSpPr>
          <p:cNvPr id="3" name="Content Placeholder 2">
            <a:extLst>
              <a:ext uri="{FF2B5EF4-FFF2-40B4-BE49-F238E27FC236}">
                <a16:creationId xmlns="" xmlns:a16="http://schemas.microsoft.com/office/drawing/2014/main" id="{0FD5FC15-E58E-FD4D-8BC9-255E3EF4234A}"/>
              </a:ext>
            </a:extLst>
          </p:cNvPr>
          <p:cNvSpPr>
            <a:spLocks noGrp="1"/>
          </p:cNvSpPr>
          <p:nvPr>
            <p:ph idx="1"/>
          </p:nvPr>
        </p:nvSpPr>
        <p:spPr>
          <a:xfrm>
            <a:off x="677334" y="2160589"/>
            <a:ext cx="9101666" cy="3880773"/>
          </a:xfrm>
        </p:spPr>
        <p:txBody>
          <a:bodyPr>
            <a:normAutofit/>
          </a:bodyPr>
          <a:lstStyle/>
          <a:p>
            <a:pPr marL="0" indent="0">
              <a:buNone/>
            </a:pPr>
            <a:r>
              <a:rPr lang="en-US" sz="2400" dirty="0" smtClean="0"/>
              <a:t>If the beneficiary is referred to SUD services through one of the portals, a brief ALOC screening </a:t>
            </a:r>
            <a:r>
              <a:rPr lang="en-US" sz="2400" dirty="0" smtClean="0">
                <a:solidFill>
                  <a:schemeClr val="tx1"/>
                </a:solidFill>
              </a:rPr>
              <a:t>will have been completed</a:t>
            </a:r>
          </a:p>
          <a:p>
            <a:pPr marL="571500"/>
            <a:r>
              <a:rPr lang="en-US" sz="2600" dirty="0" smtClean="0">
                <a:solidFill>
                  <a:schemeClr val="tx1"/>
                </a:solidFill>
              </a:rPr>
              <a:t>Often the portals’ screening will have incomplete information</a:t>
            </a:r>
          </a:p>
          <a:p>
            <a:pPr marL="571500"/>
            <a:r>
              <a:rPr lang="en-US" sz="2600" dirty="0" smtClean="0">
                <a:solidFill>
                  <a:schemeClr val="tx1"/>
                </a:solidFill>
              </a:rPr>
              <a:t>May have been a phone screening</a:t>
            </a:r>
          </a:p>
          <a:p>
            <a:pPr marL="571500"/>
            <a:r>
              <a:rPr lang="en-US" sz="2600" dirty="0" smtClean="0">
                <a:solidFill>
                  <a:schemeClr val="tx1"/>
                </a:solidFill>
              </a:rPr>
              <a:t>Providers </a:t>
            </a:r>
            <a:r>
              <a:rPr lang="en-US" sz="2600" u="sng" dirty="0" smtClean="0">
                <a:solidFill>
                  <a:schemeClr val="tx1"/>
                </a:solidFill>
              </a:rPr>
              <a:t>must</a:t>
            </a:r>
            <a:r>
              <a:rPr lang="en-US" sz="2600" dirty="0" smtClean="0">
                <a:solidFill>
                  <a:schemeClr val="tx1"/>
                </a:solidFill>
              </a:rPr>
              <a:t> complete the full ALOC within established medical necessity timelines</a:t>
            </a:r>
          </a:p>
          <a:p>
            <a:pPr marL="457200" lvl="1" indent="0">
              <a:buNone/>
            </a:pPr>
            <a:endParaRPr lang="en-US" sz="18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124</a:t>
            </a:fld>
            <a:endParaRPr lang="en-US" dirty="0"/>
          </a:p>
        </p:txBody>
      </p:sp>
      <p:sp>
        <p:nvSpPr>
          <p:cNvPr id="9" name="Rectangle 8">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43364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ASAM LOC Assessments (ALOCs</a:t>
            </a:r>
            <a:r>
              <a:rPr lang="en-US" dirty="0" smtClean="0"/>
              <a:t>) 3</a:t>
            </a:r>
            <a:endParaRPr lang="en-US" dirty="0"/>
          </a:p>
        </p:txBody>
      </p:sp>
      <p:sp>
        <p:nvSpPr>
          <p:cNvPr id="6" name="Content Placeholder 5"/>
          <p:cNvSpPr>
            <a:spLocks noGrp="1"/>
          </p:cNvSpPr>
          <p:nvPr>
            <p:ph idx="1"/>
          </p:nvPr>
        </p:nvSpPr>
        <p:spPr>
          <a:xfrm>
            <a:off x="677334" y="2160589"/>
            <a:ext cx="9254066" cy="3880773"/>
          </a:xfrm>
        </p:spPr>
        <p:txBody>
          <a:bodyPr>
            <a:noAutofit/>
          </a:bodyPr>
          <a:lstStyle/>
          <a:p>
            <a:r>
              <a:rPr lang="en-US" sz="2400" dirty="0"/>
              <a:t>The ASAM Criteria </a:t>
            </a:r>
            <a:r>
              <a:rPr lang="en-US" sz="2400" dirty="0" smtClean="0"/>
              <a:t>describes </a:t>
            </a:r>
            <a:r>
              <a:rPr lang="en-US" sz="2400" dirty="0"/>
              <a:t>treatment as a continuum marked by four broad levels of service and an early intervention level. Within the five broad levels of care, decimal numbers are used to further express gradations of intensity of services</a:t>
            </a:r>
            <a:r>
              <a:rPr lang="en-US" sz="2400" dirty="0" smtClean="0"/>
              <a:t>. </a:t>
            </a:r>
          </a:p>
          <a:p>
            <a:r>
              <a:rPr lang="en-US" sz="2400" dirty="0" smtClean="0"/>
              <a:t>The </a:t>
            </a:r>
            <a:r>
              <a:rPr lang="en-US" sz="2400" dirty="0"/>
              <a:t>levels of care provide a standard nomenclature for describing the continuum of recovery-oriented addiction services. </a:t>
            </a:r>
            <a:r>
              <a:rPr lang="en-US" sz="2400" dirty="0" smtClean="0"/>
              <a:t>Using the ASAM assessment clinicians </a:t>
            </a:r>
            <a:r>
              <a:rPr lang="en-US" sz="2400" dirty="0"/>
              <a:t>are able to conduct a multidimensional assessment that explores individual risks and needs, as well as strengths, skills and resources. </a:t>
            </a:r>
            <a:endParaRPr lang="en-US" sz="2400" dirty="0" smtClean="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125</a:t>
            </a:fld>
            <a:endParaRPr lang="en-US" dirty="0"/>
          </a:p>
        </p:txBody>
      </p:sp>
      <p:sp>
        <p:nvSpPr>
          <p:cNvPr id="9" name="Rectangle 8">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788397655"/>
      </p:ext>
    </p:extLst>
  </p:cSld>
  <p:clrMapOvr>
    <a:masterClrMapping/>
  </p:clrMapOvr>
  <p:transition spd="slow">
    <p:push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ASAM LOC Assessments (ALOCs</a:t>
            </a:r>
            <a:r>
              <a:rPr lang="en-US" dirty="0" smtClean="0"/>
              <a:t>) 4</a:t>
            </a:r>
            <a:endParaRPr lang="en-US" dirty="0"/>
          </a:p>
        </p:txBody>
      </p:sp>
      <p:sp>
        <p:nvSpPr>
          <p:cNvPr id="3" name="Content Placeholder 2"/>
          <p:cNvSpPr>
            <a:spLocks noGrp="1"/>
          </p:cNvSpPr>
          <p:nvPr>
            <p:ph idx="1"/>
          </p:nvPr>
        </p:nvSpPr>
        <p:spPr>
          <a:xfrm>
            <a:off x="677334" y="2160589"/>
            <a:ext cx="9114366" cy="3880773"/>
          </a:xfrm>
        </p:spPr>
        <p:txBody>
          <a:bodyPr>
            <a:normAutofit/>
          </a:bodyPr>
          <a:lstStyle/>
          <a:p>
            <a:r>
              <a:rPr lang="en-US" sz="2400" dirty="0" smtClean="0"/>
              <a:t>Portals – Use </a:t>
            </a:r>
            <a:r>
              <a:rPr lang="en-US" sz="2400" i="1" dirty="0" smtClean="0"/>
              <a:t>ASAM ALOC Screening Form</a:t>
            </a:r>
          </a:p>
          <a:p>
            <a:pPr>
              <a:spcAft>
                <a:spcPts val="1000"/>
              </a:spcAft>
            </a:pPr>
            <a:r>
              <a:rPr lang="en-US" sz="2400" dirty="0" smtClean="0"/>
              <a:t>All other providers use ASAM Level of Care Assessment (ALOC)</a:t>
            </a:r>
          </a:p>
          <a:p>
            <a:pPr lvl="1">
              <a:spcBef>
                <a:spcPts val="0"/>
              </a:spcBef>
            </a:pPr>
            <a:r>
              <a:rPr lang="en-US" sz="2000" i="1" dirty="0" smtClean="0"/>
              <a:t>ALOC Initial </a:t>
            </a:r>
            <a:r>
              <a:rPr lang="en-US" sz="2000" dirty="0" smtClean="0"/>
              <a:t>(first one in any episode)</a:t>
            </a:r>
          </a:p>
          <a:p>
            <a:pPr lvl="1">
              <a:spcBef>
                <a:spcPts val="0"/>
              </a:spcBef>
            </a:pPr>
            <a:r>
              <a:rPr lang="en-US" sz="2000" i="1" dirty="0" smtClean="0"/>
              <a:t>ALOC Review</a:t>
            </a:r>
          </a:p>
          <a:p>
            <a:r>
              <a:rPr lang="en-US" sz="2200" dirty="0" smtClean="0"/>
              <a:t>These forms are identical and have different names for tracking purposes</a:t>
            </a:r>
          </a:p>
          <a:p>
            <a:pPr lvl="1"/>
            <a:r>
              <a:rPr lang="en-US" sz="2000" dirty="0" smtClean="0"/>
              <a:t>Using identical ALOCs allows for direct comparison across treatment time frames</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126</a:t>
            </a:fld>
            <a:endParaRPr lang="en-US" dirty="0"/>
          </a:p>
        </p:txBody>
      </p:sp>
      <p:sp>
        <p:nvSpPr>
          <p:cNvPr id="9" name="Rectangle 8">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50503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Alameda County Residential ASAM LOCs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3459129"/>
              </p:ext>
            </p:extLst>
          </p:nvPr>
        </p:nvGraphicFramePr>
        <p:xfrm>
          <a:off x="507999" y="1435100"/>
          <a:ext cx="9626601" cy="4484853"/>
        </p:xfrm>
        <a:graphic>
          <a:graphicData uri="http://schemas.openxmlformats.org/drawingml/2006/table">
            <a:tbl>
              <a:tblPr firstRow="1" bandRow="1">
                <a:tableStyleId>{5C22544A-7EE6-4342-B048-85BDC9FD1C3A}</a:tableStyleId>
              </a:tblPr>
              <a:tblGrid>
                <a:gridCol w="901701">
                  <a:extLst>
                    <a:ext uri="{9D8B030D-6E8A-4147-A177-3AD203B41FA5}">
                      <a16:colId xmlns="" xmlns:a16="http://schemas.microsoft.com/office/drawing/2014/main" val="20000"/>
                    </a:ext>
                  </a:extLst>
                </a:gridCol>
                <a:gridCol w="2578100">
                  <a:extLst>
                    <a:ext uri="{9D8B030D-6E8A-4147-A177-3AD203B41FA5}">
                      <a16:colId xmlns="" xmlns:a16="http://schemas.microsoft.com/office/drawing/2014/main" val="20001"/>
                    </a:ext>
                  </a:extLst>
                </a:gridCol>
                <a:gridCol w="6146800">
                  <a:extLst>
                    <a:ext uri="{9D8B030D-6E8A-4147-A177-3AD203B41FA5}">
                      <a16:colId xmlns="" xmlns:a16="http://schemas.microsoft.com/office/drawing/2014/main" val="20002"/>
                    </a:ext>
                  </a:extLst>
                </a:gridCol>
              </a:tblGrid>
              <a:tr h="248725">
                <a:tc>
                  <a:txBody>
                    <a:bodyPr/>
                    <a:lstStyle/>
                    <a:p>
                      <a:pPr algn="ctr"/>
                      <a:r>
                        <a:rPr lang="en-US" sz="1400" dirty="0"/>
                        <a:t>ASAM LOC</a:t>
                      </a:r>
                    </a:p>
                  </a:txBody>
                  <a:tcPr/>
                </a:tc>
                <a:tc>
                  <a:txBody>
                    <a:bodyPr/>
                    <a:lstStyle/>
                    <a:p>
                      <a:pPr algn="ctr" fontAlgn="ctr"/>
                      <a:r>
                        <a:rPr lang="en-US" dirty="0"/>
                        <a:t>Service</a:t>
                      </a:r>
                      <a:r>
                        <a:rPr lang="en-US" baseline="0" dirty="0"/>
                        <a:t> Name</a:t>
                      </a:r>
                      <a:endParaRPr lang="en-US" dirty="0"/>
                    </a:p>
                  </a:txBody>
                  <a:tcPr/>
                </a:tc>
                <a:tc>
                  <a:txBody>
                    <a:bodyPr/>
                    <a:lstStyle/>
                    <a:p>
                      <a:pPr algn="ctr"/>
                      <a:r>
                        <a:rPr lang="en-US" dirty="0"/>
                        <a:t>Description of Care</a:t>
                      </a:r>
                    </a:p>
                  </a:txBody>
                  <a:tcPr/>
                </a:tc>
                <a:extLst>
                  <a:ext uri="{0D108BD9-81ED-4DB2-BD59-A6C34878D82A}">
                    <a16:rowId xmlns="" xmlns:a16="http://schemas.microsoft.com/office/drawing/2014/main" val="10000"/>
                  </a:ext>
                </a:extLst>
              </a:tr>
              <a:tr h="466360">
                <a:tc>
                  <a:txBody>
                    <a:bodyPr/>
                    <a:lstStyle/>
                    <a:p>
                      <a:pPr algn="ctr"/>
                      <a:r>
                        <a:rPr lang="en-US" sz="1300" dirty="0"/>
                        <a:t>3.1</a:t>
                      </a:r>
                    </a:p>
                  </a:txBody>
                  <a:tcPr/>
                </a:tc>
                <a:tc>
                  <a:txBody>
                    <a:bodyPr/>
                    <a:lstStyle/>
                    <a:p>
                      <a:r>
                        <a:rPr lang="en-US" sz="1300" dirty="0"/>
                        <a:t>Clinically Managed Low-Intensity Residential Services</a:t>
                      </a:r>
                    </a:p>
                  </a:txBody>
                  <a:tcPr/>
                </a:tc>
                <a:tc>
                  <a:txBody>
                    <a:bodyPr/>
                    <a:lstStyle/>
                    <a:p>
                      <a:r>
                        <a:rPr lang="en-US" sz="1300" dirty="0"/>
                        <a:t>24-hour structure with available trained personnel; at least 5 hours of clinical service per week and preparation for </a:t>
                      </a:r>
                      <a:r>
                        <a:rPr lang="en-US" sz="1300" dirty="0" smtClean="0"/>
                        <a:t>outpatient </a:t>
                      </a:r>
                      <a:r>
                        <a:rPr lang="en-US" sz="1300" dirty="0"/>
                        <a:t>treatment.</a:t>
                      </a:r>
                    </a:p>
                  </a:txBody>
                  <a:tcPr/>
                </a:tc>
                <a:extLst>
                  <a:ext uri="{0D108BD9-81ED-4DB2-BD59-A6C34878D82A}">
                    <a16:rowId xmlns="" xmlns:a16="http://schemas.microsoft.com/office/drawing/2014/main" val="10001"/>
                  </a:ext>
                </a:extLst>
              </a:tr>
              <a:tr h="735813">
                <a:tc>
                  <a:txBody>
                    <a:bodyPr/>
                    <a:lstStyle/>
                    <a:p>
                      <a:pPr algn="ctr"/>
                      <a:r>
                        <a:rPr lang="en-US" sz="1300" dirty="0" smtClean="0"/>
                        <a:t>3.2</a:t>
                      </a:r>
                      <a:endParaRPr lang="en-US" sz="1300" dirty="0"/>
                    </a:p>
                  </a:txBody>
                  <a:tcPr/>
                </a:tc>
                <a:tc>
                  <a:txBody>
                    <a:bodyPr/>
                    <a:lstStyle/>
                    <a:p>
                      <a:r>
                        <a:rPr lang="en-US" sz="1300" dirty="0" smtClean="0"/>
                        <a:t>Withdrawal Management (clinically-managed) residential withdrawal management</a:t>
                      </a:r>
                      <a:endParaRPr lang="en-US" sz="1300" dirty="0"/>
                    </a:p>
                  </a:txBody>
                  <a:tcPr/>
                </a:tc>
                <a:tc>
                  <a:txBody>
                    <a:bodyPr/>
                    <a:lstStyle/>
                    <a:p>
                      <a:r>
                        <a:rPr lang="en-US" sz="1300" dirty="0" smtClean="0"/>
                        <a:t>24 –hour supervision, observation, and support for clients who are intoxicated or experiencing withdrawal. </a:t>
                      </a:r>
                      <a:endParaRPr lang="en-US" sz="1300" dirty="0"/>
                    </a:p>
                  </a:txBody>
                  <a:tcPr/>
                </a:tc>
              </a:tr>
              <a:tr h="870539">
                <a:tc>
                  <a:txBody>
                    <a:bodyPr/>
                    <a:lstStyle/>
                    <a:p>
                      <a:pPr algn="ctr"/>
                      <a:r>
                        <a:rPr lang="en-US" sz="1300" dirty="0"/>
                        <a:t>3.3</a:t>
                      </a:r>
                    </a:p>
                  </a:txBody>
                  <a:tcPr/>
                </a:tc>
                <a:tc>
                  <a:txBody>
                    <a:bodyPr/>
                    <a:lstStyle/>
                    <a:p>
                      <a:r>
                        <a:rPr lang="en-US" sz="1300" dirty="0"/>
                        <a:t>Clinically Managed Population-Specific High-Intensity Residential Services</a:t>
                      </a:r>
                    </a:p>
                  </a:txBody>
                  <a:tcPr/>
                </a:tc>
                <a:tc>
                  <a:txBody>
                    <a:bodyPr/>
                    <a:lstStyle/>
                    <a:p>
                      <a:r>
                        <a:rPr lang="en-US" sz="1300" dirty="0"/>
                        <a:t>24-hour care with trained counselors to stabilize multidimensional imminent danger. Less intense milieu and group treatment for those with cognitive or other impairments unable to use the full active milieu or therapeutic community and preparation for </a:t>
                      </a:r>
                      <a:r>
                        <a:rPr lang="en-US" sz="1300" dirty="0" smtClean="0"/>
                        <a:t>outpatient </a:t>
                      </a:r>
                      <a:r>
                        <a:rPr lang="en-US" sz="1300" dirty="0"/>
                        <a:t>treatment. (Note: This level is not designated for adolescents). (Currently</a:t>
                      </a:r>
                      <a:r>
                        <a:rPr lang="en-US" sz="1300" baseline="0" dirty="0"/>
                        <a:t> in development)</a:t>
                      </a:r>
                      <a:endParaRPr lang="en-US" sz="1300" dirty="0"/>
                    </a:p>
                  </a:txBody>
                  <a:tcPr/>
                </a:tc>
                <a:extLst>
                  <a:ext uri="{0D108BD9-81ED-4DB2-BD59-A6C34878D82A}">
                    <a16:rowId xmlns="" xmlns:a16="http://schemas.microsoft.com/office/drawing/2014/main" val="10002"/>
                  </a:ext>
                </a:extLst>
              </a:tr>
              <a:tr h="466360">
                <a:tc>
                  <a:txBody>
                    <a:bodyPr/>
                    <a:lstStyle/>
                    <a:p>
                      <a:pPr algn="ctr"/>
                      <a:r>
                        <a:rPr lang="en-US" sz="1300" dirty="0"/>
                        <a:t>3.5</a:t>
                      </a:r>
                    </a:p>
                  </a:txBody>
                  <a:tcPr/>
                </a:tc>
                <a:tc>
                  <a:txBody>
                    <a:bodyPr/>
                    <a:lstStyle/>
                    <a:p>
                      <a:r>
                        <a:rPr lang="en-US" sz="1300" dirty="0"/>
                        <a:t>Clinically Managed High-Intensity Residential Services</a:t>
                      </a:r>
                    </a:p>
                  </a:txBody>
                  <a:tcPr/>
                </a:tc>
                <a:tc>
                  <a:txBody>
                    <a:bodyPr/>
                    <a:lstStyle/>
                    <a:p>
                      <a:r>
                        <a:rPr lang="en-US" sz="1300" dirty="0"/>
                        <a:t>24-hour care with trained counselors to stabilize multidimensional imminent danger and preparation for </a:t>
                      </a:r>
                      <a:r>
                        <a:rPr lang="en-US" sz="1300" dirty="0" smtClean="0"/>
                        <a:t>outpatient </a:t>
                      </a:r>
                      <a:r>
                        <a:rPr lang="en-US" sz="1300" dirty="0"/>
                        <a:t>treatment. Able to tolerate and use the full milieu or therapeutic community.</a:t>
                      </a:r>
                    </a:p>
                  </a:txBody>
                  <a:tcPr/>
                </a:tc>
                <a:extLst>
                  <a:ext uri="{0D108BD9-81ED-4DB2-BD59-A6C34878D82A}">
                    <a16:rowId xmlns="" xmlns:a16="http://schemas.microsoft.com/office/drawing/2014/main" val="10003"/>
                  </a:ext>
                </a:extLst>
              </a:tr>
              <a:tr h="466360">
                <a:tc>
                  <a:txBody>
                    <a:bodyPr/>
                    <a:lstStyle/>
                    <a:p>
                      <a:pPr algn="ctr"/>
                      <a:r>
                        <a:rPr lang="en-US" sz="1300" dirty="0"/>
                        <a:t>3.7</a:t>
                      </a:r>
                    </a:p>
                    <a:p>
                      <a:pPr algn="ctr"/>
                      <a:r>
                        <a:rPr lang="en-US" sz="1300" dirty="0"/>
                        <a:t>(referral)</a:t>
                      </a:r>
                    </a:p>
                  </a:txBody>
                  <a:tcPr/>
                </a:tc>
                <a:tc>
                  <a:txBody>
                    <a:bodyPr/>
                    <a:lstStyle/>
                    <a:p>
                      <a:r>
                        <a:rPr lang="en-US" sz="1300" dirty="0"/>
                        <a:t>Medically Monitored Intensive </a:t>
                      </a:r>
                      <a:r>
                        <a:rPr lang="en-US" sz="1300" dirty="0" smtClean="0"/>
                        <a:t>Inpatient </a:t>
                      </a:r>
                      <a:r>
                        <a:rPr lang="en-US" sz="1300" dirty="0"/>
                        <a:t>Services</a:t>
                      </a:r>
                    </a:p>
                  </a:txBody>
                  <a:tcPr/>
                </a:tc>
                <a:tc>
                  <a:txBody>
                    <a:bodyPr/>
                    <a:lstStyle/>
                    <a:p>
                      <a:r>
                        <a:rPr lang="en-US" sz="1300" dirty="0"/>
                        <a:t>24-hour nursing care with physician availability for significant problems. 16 hour/day counselor availability. (N/A</a:t>
                      </a:r>
                      <a:r>
                        <a:rPr lang="en-US" sz="1300" baseline="0" dirty="0"/>
                        <a:t> to this training)</a:t>
                      </a:r>
                      <a:endParaRPr lang="en-US" sz="1300" dirty="0"/>
                    </a:p>
                  </a:txBody>
                  <a:tcPr/>
                </a:tc>
                <a:extLst>
                  <a:ext uri="{0D108BD9-81ED-4DB2-BD59-A6C34878D82A}">
                    <a16:rowId xmlns="" xmlns:a16="http://schemas.microsoft.com/office/drawing/2014/main" val="3479236869"/>
                  </a:ext>
                </a:extLst>
              </a:tr>
              <a:tr h="466360">
                <a:tc>
                  <a:txBody>
                    <a:bodyPr/>
                    <a:lstStyle/>
                    <a:p>
                      <a:pPr algn="ctr"/>
                      <a:r>
                        <a:rPr lang="en-US" sz="1300" dirty="0"/>
                        <a:t>4</a:t>
                      </a:r>
                    </a:p>
                    <a:p>
                      <a:pPr algn="ctr"/>
                      <a:r>
                        <a:rPr lang="en-US" sz="1300" dirty="0"/>
                        <a:t>(referral)</a:t>
                      </a:r>
                    </a:p>
                  </a:txBody>
                  <a:tcPr/>
                </a:tc>
                <a:tc>
                  <a:txBody>
                    <a:bodyPr/>
                    <a:lstStyle/>
                    <a:p>
                      <a:r>
                        <a:rPr lang="en-US" sz="1300" dirty="0"/>
                        <a:t>Medically Managed Intensive </a:t>
                      </a:r>
                      <a:r>
                        <a:rPr lang="en-US" sz="1300" dirty="0" smtClean="0"/>
                        <a:t>Inpatient </a:t>
                      </a:r>
                      <a:r>
                        <a:rPr lang="en-US" sz="1300" dirty="0"/>
                        <a:t>Services</a:t>
                      </a:r>
                    </a:p>
                  </a:txBody>
                  <a:tcPr/>
                </a:tc>
                <a:tc>
                  <a:txBody>
                    <a:bodyPr/>
                    <a:lstStyle/>
                    <a:p>
                      <a:r>
                        <a:rPr lang="en-US" sz="1300" dirty="0"/>
                        <a:t>24-hour nursing care with daily physician care for severe, unstable problems. Counseling available to engage </a:t>
                      </a:r>
                      <a:r>
                        <a:rPr lang="en-US" sz="1300" dirty="0" smtClean="0"/>
                        <a:t>client </a:t>
                      </a:r>
                      <a:r>
                        <a:rPr lang="en-US" sz="1300" dirty="0"/>
                        <a:t>in treatment. (N/A to</a:t>
                      </a:r>
                      <a:r>
                        <a:rPr lang="en-US" sz="1300" baseline="0" dirty="0"/>
                        <a:t> this training)</a:t>
                      </a:r>
                      <a:endParaRPr lang="en-US" sz="1300" dirty="0"/>
                    </a:p>
                  </a:txBody>
                  <a:tcPr/>
                </a:tc>
                <a:extLst>
                  <a:ext uri="{0D108BD9-81ED-4DB2-BD59-A6C34878D82A}">
                    <a16:rowId xmlns="" xmlns:a16="http://schemas.microsoft.com/office/drawing/2014/main" val="3190184477"/>
                  </a:ext>
                </a:extLst>
              </a:tr>
            </a:tbl>
          </a:graphicData>
        </a:graphic>
      </p:graphicFrame>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127</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092829" y="16865"/>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E2C73D16-9A93-F44E-A2AD-AA2463C2D5B8}"/>
              </a:ext>
            </a:extLst>
          </p:cNvPr>
          <p:cNvSpPr/>
          <p:nvPr/>
        </p:nvSpPr>
        <p:spPr>
          <a:xfrm>
            <a:off x="10196770" y="6037155"/>
            <a:ext cx="1641476" cy="369332"/>
          </a:xfrm>
          <a:prstGeom prst="rect">
            <a:avLst/>
          </a:prstGeom>
        </p:spPr>
        <p:txBody>
          <a:bodyPr wrap="none">
            <a:spAutoFit/>
          </a:bodyPr>
          <a:lstStyle/>
          <a:p>
            <a:pPr algn="r">
              <a:spcBef>
                <a:spcPts val="1200"/>
              </a:spcBef>
            </a:pPr>
            <a:r>
              <a:rPr lang="en-US" b="1" dirty="0" smtClean="0"/>
              <a:t>IA.V.B.ii.b.i.2</a:t>
            </a:r>
          </a:p>
        </p:txBody>
      </p:sp>
    </p:spTree>
    <p:extLst>
      <p:ext uri="{BB962C8B-B14F-4D97-AF65-F5344CB8AC3E}">
        <p14:creationId xmlns:p14="http://schemas.microsoft.com/office/powerpoint/2010/main" val="320149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ASAM Dimensions 1</a:t>
            </a:r>
            <a:endParaRPr lang="en-US" dirty="0"/>
          </a:p>
        </p:txBody>
      </p:sp>
      <p:sp>
        <p:nvSpPr>
          <p:cNvPr id="3" name="Content Placeholder 2"/>
          <p:cNvSpPr>
            <a:spLocks noGrp="1"/>
          </p:cNvSpPr>
          <p:nvPr>
            <p:ph idx="1"/>
          </p:nvPr>
        </p:nvSpPr>
        <p:spPr/>
        <p:txBody>
          <a:bodyPr>
            <a:normAutofit fontScale="85000" lnSpcReduction="10000"/>
          </a:bodyPr>
          <a:lstStyle/>
          <a:p>
            <a:pPr>
              <a:spcBef>
                <a:spcPts val="600"/>
              </a:spcBef>
            </a:pPr>
            <a:r>
              <a:rPr lang="en-US" dirty="0" smtClean="0">
                <a:solidFill>
                  <a:srgbClr val="FF0000"/>
                </a:solidFill>
              </a:rPr>
              <a:t>Each of the six (6) ASAM dimensions require assessment. Make sure to fully document the specific, individualized assessment elements in the comments.</a:t>
            </a:r>
          </a:p>
          <a:p>
            <a:pPr>
              <a:spcBef>
                <a:spcPts val="600"/>
              </a:spcBef>
            </a:pPr>
            <a:r>
              <a:rPr lang="en-US" dirty="0" smtClean="0">
                <a:solidFill>
                  <a:srgbClr val="FF0000"/>
                </a:solidFill>
              </a:rPr>
              <a:t>ALOC risk ratings are based on client presentation and should be similar regardless of the LOC conducting the assessment</a:t>
            </a:r>
          </a:p>
          <a:p>
            <a:pPr>
              <a:spcBef>
                <a:spcPts val="600"/>
              </a:spcBef>
            </a:pPr>
            <a:r>
              <a:rPr lang="en-US" dirty="0" smtClean="0">
                <a:solidFill>
                  <a:srgbClr val="FF0000"/>
                </a:solidFill>
              </a:rPr>
              <a:t>For OTPs, for clients on a stable dose of medication without other functional concerns </a:t>
            </a:r>
            <a:r>
              <a:rPr lang="en-US" i="1" dirty="0" smtClean="0">
                <a:solidFill>
                  <a:srgbClr val="FF0000"/>
                </a:solidFill>
              </a:rPr>
              <a:t>Dimension 1 </a:t>
            </a:r>
            <a:r>
              <a:rPr lang="en-US" dirty="0" smtClean="0">
                <a:solidFill>
                  <a:srgbClr val="FF0000"/>
                </a:solidFill>
              </a:rPr>
              <a:t>may be scored as </a:t>
            </a:r>
            <a:r>
              <a:rPr lang="en-US" i="1" dirty="0" smtClean="0">
                <a:solidFill>
                  <a:srgbClr val="FF0000"/>
                </a:solidFill>
              </a:rPr>
              <a:t>No Risk/Stable </a:t>
            </a:r>
            <a:r>
              <a:rPr lang="en-US" dirty="0" smtClean="0">
                <a:solidFill>
                  <a:srgbClr val="FF0000"/>
                </a:solidFill>
              </a:rPr>
              <a:t>(OTPs must provide a detailed comment) and </a:t>
            </a:r>
            <a:r>
              <a:rPr lang="en-US" i="1" dirty="0" smtClean="0">
                <a:solidFill>
                  <a:srgbClr val="FF0000"/>
                </a:solidFill>
              </a:rPr>
              <a:t>Dimension 5 </a:t>
            </a:r>
            <a:r>
              <a:rPr lang="en-US" dirty="0" smtClean="0">
                <a:solidFill>
                  <a:srgbClr val="FF0000"/>
                </a:solidFill>
              </a:rPr>
              <a:t>must have at least a risk rating of </a:t>
            </a:r>
            <a:r>
              <a:rPr lang="en-US" i="1" dirty="0" smtClean="0">
                <a:solidFill>
                  <a:srgbClr val="FF0000"/>
                </a:solidFill>
              </a:rPr>
              <a:t>Mild</a:t>
            </a:r>
            <a:r>
              <a:rPr lang="en-US" dirty="0" smtClean="0">
                <a:solidFill>
                  <a:srgbClr val="FF0000"/>
                </a:solidFill>
              </a:rPr>
              <a:t>, but should be assessed at the appropriate risk rating.</a:t>
            </a:r>
          </a:p>
          <a:p>
            <a:pPr>
              <a:spcBef>
                <a:spcPts val="600"/>
              </a:spcBef>
            </a:pPr>
            <a:r>
              <a:rPr lang="en-US" dirty="0" smtClean="0">
                <a:solidFill>
                  <a:srgbClr val="FF0000"/>
                </a:solidFill>
              </a:rPr>
              <a:t>Except for </a:t>
            </a:r>
            <a:r>
              <a:rPr lang="en-US" i="1" dirty="0" smtClean="0">
                <a:solidFill>
                  <a:srgbClr val="FF0000"/>
                </a:solidFill>
              </a:rPr>
              <a:t>Dimension 1 </a:t>
            </a:r>
            <a:r>
              <a:rPr lang="en-US" dirty="0" smtClean="0">
                <a:solidFill>
                  <a:srgbClr val="FF0000"/>
                </a:solidFill>
              </a:rPr>
              <a:t>above, detailed comments are not required for dimensions with risk ratings of </a:t>
            </a:r>
            <a:r>
              <a:rPr lang="en-US" i="1" dirty="0" smtClean="0">
                <a:solidFill>
                  <a:srgbClr val="FF0000"/>
                </a:solidFill>
              </a:rPr>
              <a:t>No Risk/Stable. </a:t>
            </a:r>
            <a:r>
              <a:rPr lang="en-US" dirty="0" smtClean="0">
                <a:solidFill>
                  <a:srgbClr val="FF0000"/>
                </a:solidFill>
              </a:rPr>
              <a:t>However, some </a:t>
            </a:r>
            <a:r>
              <a:rPr lang="en-US" i="1" dirty="0" smtClean="0">
                <a:solidFill>
                  <a:srgbClr val="FF0000"/>
                </a:solidFill>
              </a:rPr>
              <a:t>No Risk/Stable</a:t>
            </a:r>
            <a:r>
              <a:rPr lang="en-US" dirty="0" smtClean="0">
                <a:solidFill>
                  <a:srgbClr val="FF0000"/>
                </a:solidFill>
              </a:rPr>
              <a:t> ratings may necessitate comments.</a:t>
            </a:r>
          </a:p>
          <a:p>
            <a:pPr>
              <a:spcBef>
                <a:spcPts val="600"/>
              </a:spcBef>
            </a:pPr>
            <a:r>
              <a:rPr lang="en-US" dirty="0" smtClean="0"/>
              <a:t>Depending on how the intake is completed, information from the Assessment is used to inform the ASAM and vice versa</a:t>
            </a:r>
          </a:p>
          <a:p>
            <a:pPr>
              <a:spcBef>
                <a:spcPts val="600"/>
              </a:spcBef>
            </a:pPr>
            <a:r>
              <a:rPr lang="en-US" dirty="0" smtClean="0"/>
              <a:t>Regardless there must be a congruence between the intake assessment documents, medical necessity, and ASAM</a:t>
            </a:r>
          </a:p>
          <a:p>
            <a:pPr>
              <a:spcBef>
                <a:spcPts val="600"/>
              </a:spcBef>
            </a:pPr>
            <a:r>
              <a:rPr lang="en-US" dirty="0" smtClean="0">
                <a:solidFill>
                  <a:srgbClr val="FF0000"/>
                </a:solidFill>
              </a:rPr>
              <a:t>Train your staff to write detailed comments for each relevant dimension, regardless of the risk rating</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128</a:t>
            </a:fld>
            <a:endParaRPr lang="en-US" dirty="0"/>
          </a:p>
        </p:txBody>
      </p:sp>
      <p:sp>
        <p:nvSpPr>
          <p:cNvPr id="12" name="Rectangle 11">
            <a:extLst>
              <a:ext uri="{FF2B5EF4-FFF2-40B4-BE49-F238E27FC236}">
                <a16:creationId xmlns:a16="http://schemas.microsoft.com/office/drawing/2014/main" xmlns="" id="{E2C73D16-9A93-F44E-A2AD-AA2463C2D5B8}"/>
              </a:ext>
            </a:extLst>
          </p:cNvPr>
          <p:cNvSpPr/>
          <p:nvPr/>
        </p:nvSpPr>
        <p:spPr>
          <a:xfrm>
            <a:off x="8015936" y="6083321"/>
            <a:ext cx="3607078" cy="646331"/>
          </a:xfrm>
          <a:prstGeom prst="rect">
            <a:avLst/>
          </a:prstGeom>
        </p:spPr>
        <p:txBody>
          <a:bodyPr wrap="none">
            <a:spAutoFit/>
          </a:bodyPr>
          <a:lstStyle/>
          <a:p>
            <a:pPr algn="r"/>
            <a:r>
              <a:rPr lang="en-US" dirty="0" smtClean="0"/>
              <a:t>IA.V.B.ii.b.i.2</a:t>
            </a:r>
          </a:p>
          <a:p>
            <a:pPr algn="r"/>
            <a:r>
              <a:rPr lang="en-US" dirty="0" smtClean="0"/>
              <a:t>ASAM Criteria, 3</a:t>
            </a:r>
            <a:r>
              <a:rPr lang="en-US" baseline="30000" dirty="0" smtClean="0"/>
              <a:t>rd</a:t>
            </a:r>
            <a:r>
              <a:rPr lang="en-US" dirty="0" smtClean="0"/>
              <a:t> Ed. p.86 &amp; 175</a:t>
            </a:r>
          </a:p>
        </p:txBody>
      </p:sp>
    </p:spTree>
    <p:extLst>
      <p:ext uri="{BB962C8B-B14F-4D97-AF65-F5344CB8AC3E}">
        <p14:creationId xmlns:p14="http://schemas.microsoft.com/office/powerpoint/2010/main" val="368100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ASAM Dimensions 2</a:t>
            </a:r>
            <a:endParaRPr lang="en-US" dirty="0"/>
          </a:p>
        </p:txBody>
      </p:sp>
      <p:sp>
        <p:nvSpPr>
          <p:cNvPr id="5" name="Content Placeholder 4"/>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129</a:t>
            </a:fld>
            <a:endParaRPr lang="en-US" dirty="0"/>
          </a:p>
        </p:txBody>
      </p:sp>
      <p:pic>
        <p:nvPicPr>
          <p:cNvPr id="11" name="Picture 3" descr="ASAM Criteria Six Dimen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003" y="1405605"/>
            <a:ext cx="5039057" cy="50008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4238238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865251" cy="1320800"/>
          </a:xfrm>
        </p:spPr>
        <p:txBody>
          <a:bodyPr/>
          <a:lstStyle/>
          <a:p>
            <a:r>
              <a:rPr lang="en-US" dirty="0" smtClean="0"/>
              <a:t>The Changing State of SUD Services in CA</a:t>
            </a:r>
            <a:endParaRPr lang="en-US" dirty="0"/>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1028" name="Picture 4" descr="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537" y="4332388"/>
            <a:ext cx="1667061" cy="1667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ange is g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967" y="4386088"/>
            <a:ext cx="2006932" cy="1762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852245" y="4591925"/>
            <a:ext cx="2570085" cy="1351130"/>
          </a:xfrm>
          <a:prstGeom prst="rect">
            <a:avLst/>
          </a:prstGeom>
        </p:spPr>
      </p:pic>
      <p:pic>
        <p:nvPicPr>
          <p:cNvPr id="1038" name="Picture 14" descr="Featured Image for Do Your Employees Resist Change? Here&amp;#39;s Why That&amp;#39;s a Good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236" y="4671482"/>
            <a:ext cx="2283704" cy="95827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p:cNvSpPr>
            <a:spLocks noGrp="1"/>
          </p:cNvSpPr>
          <p:nvPr>
            <p:ph idx="1"/>
          </p:nvPr>
        </p:nvSpPr>
        <p:spPr>
          <a:xfrm>
            <a:off x="677333" y="2160590"/>
            <a:ext cx="9662421" cy="2171798"/>
          </a:xfrm>
        </p:spPr>
        <p:txBody>
          <a:bodyPr/>
          <a:lstStyle/>
          <a:p>
            <a:r>
              <a:rPr lang="en-US" dirty="0" smtClean="0"/>
              <a:t>With the implementation of the DMC-ODS, delivery of substance use treatment services in California and Alameda County are changing</a:t>
            </a:r>
          </a:p>
          <a:p>
            <a:r>
              <a:rPr lang="en-US" dirty="0" smtClean="0"/>
              <a:t>The way all SUD services operate, including service delivery, is also changing. It is changing for the state, the counties, the providers, and our clients</a:t>
            </a:r>
          </a:p>
          <a:p>
            <a:r>
              <a:rPr lang="en-US" dirty="0" smtClean="0"/>
              <a:t>For us to make this new system work, we all need to collaboratively work together and be open to change and the growth of our system</a:t>
            </a:r>
            <a:endParaRPr lang="en-US" dirty="0"/>
          </a:p>
        </p:txBody>
      </p:sp>
    </p:spTree>
    <p:extLst>
      <p:ext uri="{BB962C8B-B14F-4D97-AF65-F5344CB8AC3E}">
        <p14:creationId xmlns:p14="http://schemas.microsoft.com/office/powerpoint/2010/main" val="2251574767"/>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ASAM Clinical Placement Scoring Summary</a:t>
            </a:r>
            <a:endParaRPr lang="en-US" dirty="0"/>
          </a:p>
        </p:txBody>
      </p:sp>
      <p:sp>
        <p:nvSpPr>
          <p:cNvPr id="8" name="Content Placeholder 7"/>
          <p:cNvSpPr>
            <a:spLocks noGrp="1"/>
          </p:cNvSpPr>
          <p:nvPr>
            <p:ph idx="1"/>
          </p:nvPr>
        </p:nvSpPr>
        <p:spPr>
          <a:xfrm>
            <a:off x="677334" y="2160589"/>
            <a:ext cx="5990166" cy="3880773"/>
          </a:xfrm>
        </p:spPr>
        <p:txBody>
          <a:bodyPr/>
          <a:lstStyle/>
          <a:p>
            <a:r>
              <a:rPr lang="en-US" dirty="0" smtClean="0"/>
              <a:t>Be mindful that only one Risk Rating is required for each dimension (score one row per column)</a:t>
            </a:r>
          </a:p>
          <a:p>
            <a:r>
              <a:rPr lang="en-US" dirty="0" smtClean="0"/>
              <a:t>A detailed narrative written description is required to explain the Key Findings Supporting the Placement Decision</a:t>
            </a:r>
          </a:p>
          <a:p>
            <a:r>
              <a:rPr lang="en-US" dirty="0" smtClean="0"/>
              <a:t>Refer to ASAM training materials and guidance to assist in determining the Level of Care accurately and consistently</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130</a:t>
            </a:fld>
            <a:endParaRPr lang="en-US"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b="22806"/>
          <a:stretch/>
        </p:blipFill>
        <p:spPr>
          <a:xfrm>
            <a:off x="7421526" y="2000299"/>
            <a:ext cx="3620627" cy="3875569"/>
          </a:xfrm>
          <a:prstGeom prst="rect">
            <a:avLst/>
          </a:prstGeom>
          <a:ln>
            <a:solidFill>
              <a:schemeClr val="tx1"/>
            </a:solidFill>
          </a:ln>
        </p:spPr>
      </p:pic>
      <p:cxnSp>
        <p:nvCxnSpPr>
          <p:cNvPr id="15" name="Straight Arrow Connector 14"/>
          <p:cNvCxnSpPr/>
          <p:nvPr/>
        </p:nvCxnSpPr>
        <p:spPr>
          <a:xfrm flipV="1">
            <a:off x="5854700" y="3091810"/>
            <a:ext cx="4054844" cy="222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388100" y="4368800"/>
            <a:ext cx="1995672" cy="6093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3345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Indicated / Referred LOC</a:t>
            </a:r>
            <a:endParaRPr lang="en-US" dirty="0"/>
          </a:p>
        </p:txBody>
      </p:sp>
      <p:sp>
        <p:nvSpPr>
          <p:cNvPr id="3" name="Content Placeholder 2"/>
          <p:cNvSpPr>
            <a:spLocks noGrp="1"/>
          </p:cNvSpPr>
          <p:nvPr>
            <p:ph idx="1"/>
          </p:nvPr>
        </p:nvSpPr>
        <p:spPr>
          <a:xfrm>
            <a:off x="677335" y="2160589"/>
            <a:ext cx="6923426" cy="3880773"/>
          </a:xfrm>
        </p:spPr>
        <p:txBody>
          <a:bodyPr>
            <a:normAutofit/>
          </a:bodyPr>
          <a:lstStyle/>
          <a:p>
            <a:r>
              <a:rPr lang="en-US" sz="2000" dirty="0" smtClean="0"/>
              <a:t>The Indicated ASAM LOC is the beneficiary’s presentation at the time of assessment</a:t>
            </a:r>
          </a:p>
          <a:p>
            <a:r>
              <a:rPr lang="en-US" sz="2000" dirty="0" smtClean="0"/>
              <a:t>When the Indicated ASAM LOC differs from the Actual ASAM Level of Care to which referred, choose a reason from the dropdown menu. A more detailed explanation is required in the comment field.</a:t>
            </a:r>
          </a:p>
          <a:p>
            <a:r>
              <a:rPr lang="en-US" sz="2000" dirty="0" smtClean="0"/>
              <a:t>Beneficiaries may have up to 3 possible ASAM LOCs</a:t>
            </a:r>
          </a:p>
          <a:p>
            <a:r>
              <a:rPr lang="en-US" sz="2000" dirty="0" smtClean="0"/>
              <a:t>For example:</a:t>
            </a:r>
          </a:p>
          <a:p>
            <a:pPr marL="914400">
              <a:spcBef>
                <a:spcPts val="0"/>
              </a:spcBef>
            </a:pPr>
            <a:r>
              <a:rPr lang="en-US" sz="2000" dirty="0" smtClean="0"/>
              <a:t>Indicated: OTP</a:t>
            </a:r>
          </a:p>
          <a:p>
            <a:pPr marL="914400">
              <a:spcBef>
                <a:spcPts val="0"/>
              </a:spcBef>
            </a:pPr>
            <a:r>
              <a:rPr lang="en-US" sz="2000" dirty="0" smtClean="0"/>
              <a:t>Additional Indicated: OS/IOS</a:t>
            </a:r>
          </a:p>
          <a:p>
            <a:pPr marL="914400">
              <a:spcBef>
                <a:spcPts val="0"/>
              </a:spcBef>
            </a:pPr>
            <a:r>
              <a:rPr lang="en-US" sz="2000" dirty="0" smtClean="0"/>
              <a:t>Additional Indicated: Recovery Residence</a:t>
            </a:r>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131</a:t>
            </a:fld>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485" y="1297172"/>
            <a:ext cx="3383799" cy="4501707"/>
          </a:xfrm>
          <a:prstGeom prst="rect">
            <a:avLst/>
          </a:prstGeom>
          <a:ln>
            <a:solidFill>
              <a:schemeClr val="tx1"/>
            </a:solidFill>
          </a:ln>
        </p:spPr>
      </p:pic>
      <p:cxnSp>
        <p:nvCxnSpPr>
          <p:cNvPr id="7" name="Straight Arrow Connector 6"/>
          <p:cNvCxnSpPr>
            <a:cxnSpLocks/>
          </p:cNvCxnSpPr>
          <p:nvPr/>
        </p:nvCxnSpPr>
        <p:spPr>
          <a:xfrm>
            <a:off x="7487988" y="3581988"/>
            <a:ext cx="574405" cy="2826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E2C73D16-9A93-F44E-A2AD-AA2463C2D5B8}"/>
              </a:ext>
            </a:extLst>
          </p:cNvPr>
          <p:cNvSpPr/>
          <p:nvPr/>
        </p:nvSpPr>
        <p:spPr>
          <a:xfrm>
            <a:off x="10102548"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95980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ALOC Due Dates</a:t>
            </a:r>
            <a:endParaRPr lang="en-US" dirty="0"/>
          </a:p>
        </p:txBody>
      </p:sp>
      <p:sp>
        <p:nvSpPr>
          <p:cNvPr id="3" name="Content Placeholder 2"/>
          <p:cNvSpPr>
            <a:spLocks noGrp="1"/>
          </p:cNvSpPr>
          <p:nvPr>
            <p:ph idx="1"/>
          </p:nvPr>
        </p:nvSpPr>
        <p:spPr/>
        <p:txBody>
          <a:bodyPr>
            <a:normAutofit/>
          </a:bodyPr>
          <a:lstStyle/>
          <a:p>
            <a:r>
              <a:rPr lang="en-US" sz="2400" dirty="0" smtClean="0"/>
              <a:t>For OTPs ALOCs are due within 28 days from date of admission and then every 90 days from date of previous ALOC</a:t>
            </a:r>
          </a:p>
          <a:p>
            <a:r>
              <a:rPr lang="en-US" sz="2400" dirty="0" smtClean="0"/>
              <a:t>ALOCs </a:t>
            </a:r>
            <a:r>
              <a:rPr lang="en-US" sz="2400" dirty="0"/>
              <a:t>are due prior to every plan or plan update and whenever clinically indicated</a:t>
            </a:r>
          </a:p>
          <a:p>
            <a:pPr lvl="1"/>
            <a:r>
              <a:rPr lang="en-US" sz="2000" dirty="0"/>
              <a:t>ALOCs completed within 45 days of plan date may be used to meet this requirement, if there are clinical changes then the ALOC must be redone.</a:t>
            </a:r>
          </a:p>
          <a:p>
            <a:endParaRPr lang="en-US" sz="2400" dirty="0" smtClean="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132</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E2C73D16-9A93-F44E-A2AD-AA2463C2D5B8}"/>
              </a:ext>
            </a:extLst>
          </p:cNvPr>
          <p:cNvSpPr/>
          <p:nvPr/>
        </p:nvSpPr>
        <p:spPr>
          <a:xfrm>
            <a:off x="10005997" y="5900758"/>
            <a:ext cx="1574341" cy="646331"/>
          </a:xfrm>
          <a:prstGeom prst="rect">
            <a:avLst/>
          </a:prstGeom>
        </p:spPr>
        <p:txBody>
          <a:bodyPr wrap="none">
            <a:spAutoFit/>
          </a:bodyPr>
          <a:lstStyle/>
          <a:p>
            <a:pPr algn="r"/>
            <a:r>
              <a:rPr lang="en-US" dirty="0" smtClean="0"/>
              <a:t>IA.V.B.ii.b.i.2</a:t>
            </a:r>
          </a:p>
          <a:p>
            <a:pPr algn="r"/>
            <a:r>
              <a:rPr lang="en-US" dirty="0" smtClean="0"/>
              <a:t>IA.V.D.1.i.a</a:t>
            </a:r>
          </a:p>
        </p:txBody>
      </p:sp>
    </p:spTree>
    <p:extLst>
      <p:ext uri="{BB962C8B-B14F-4D97-AF65-F5344CB8AC3E}">
        <p14:creationId xmlns:p14="http://schemas.microsoft.com/office/powerpoint/2010/main" val="16345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Who may complete an intake assessment, ALOC, and participate in ACBH CQRT?</a:t>
            </a:r>
            <a:endParaRPr lang="en-US" dirty="0"/>
          </a:p>
        </p:txBody>
      </p:sp>
      <p:sp>
        <p:nvSpPr>
          <p:cNvPr id="8" name="Content Placeholder 7"/>
          <p:cNvSpPr>
            <a:spLocks noGrp="1"/>
          </p:cNvSpPr>
          <p:nvPr>
            <p:ph idx="1"/>
          </p:nvPr>
        </p:nvSpPr>
        <p:spPr>
          <a:xfrm>
            <a:off x="677333" y="2160589"/>
            <a:ext cx="9317567" cy="3880773"/>
          </a:xfrm>
        </p:spPr>
        <p:txBody>
          <a:bodyPr>
            <a:normAutofit fontScale="85000" lnSpcReduction="10000"/>
          </a:bodyPr>
          <a:lstStyle/>
          <a:p>
            <a:pPr>
              <a:lnSpc>
                <a:spcPct val="110000"/>
              </a:lnSpc>
              <a:spcBef>
                <a:spcPts val="600"/>
              </a:spcBef>
            </a:pPr>
            <a:r>
              <a:rPr lang="en-US" dirty="0">
                <a:solidFill>
                  <a:srgbClr val="FF0000"/>
                </a:solidFill>
              </a:rPr>
              <a:t>C</a:t>
            </a:r>
            <a:r>
              <a:rPr lang="en-US" dirty="0" smtClean="0">
                <a:solidFill>
                  <a:srgbClr val="FF0000"/>
                </a:solidFill>
              </a:rPr>
              <a:t>linical staff must work within their scope of practice, training, and experience</a:t>
            </a:r>
          </a:p>
          <a:p>
            <a:pPr>
              <a:lnSpc>
                <a:spcPct val="110000"/>
              </a:lnSpc>
              <a:spcBef>
                <a:spcPts val="600"/>
              </a:spcBef>
            </a:pPr>
            <a:r>
              <a:rPr lang="en-US" dirty="0" smtClean="0">
                <a:solidFill>
                  <a:srgbClr val="FF0000"/>
                </a:solidFill>
              </a:rPr>
              <a:t>Staff who conduct ASAM assessments must have completed the required ASAM trainings prior to conducting the ALOC (see next slide)</a:t>
            </a:r>
            <a:endParaRPr lang="en-US" dirty="0"/>
          </a:p>
          <a:p>
            <a:pPr>
              <a:lnSpc>
                <a:spcPct val="110000"/>
              </a:lnSpc>
              <a:spcBef>
                <a:spcPts val="600"/>
              </a:spcBef>
            </a:pPr>
            <a:r>
              <a:rPr lang="en-US" dirty="0" smtClean="0">
                <a:solidFill>
                  <a:srgbClr val="FF0000"/>
                </a:solidFill>
              </a:rPr>
              <a:t>Due to the complexity of assessment, medical necessity, and other related activities, ACBH highly recommends that these documents are completed by LPHAs and Certified SUD Counselors ONLY</a:t>
            </a:r>
          </a:p>
          <a:p>
            <a:pPr>
              <a:lnSpc>
                <a:spcPct val="110000"/>
              </a:lnSpc>
              <a:spcBef>
                <a:spcPts val="600"/>
              </a:spcBef>
            </a:pPr>
            <a:r>
              <a:rPr lang="en-US" dirty="0" smtClean="0"/>
              <a:t>When an agency has no other option, Registered SUD Counselors may complete these activities with the following minimum training and experience:</a:t>
            </a:r>
          </a:p>
          <a:p>
            <a:pPr lvl="1">
              <a:lnSpc>
                <a:spcPct val="110000"/>
              </a:lnSpc>
              <a:spcBef>
                <a:spcPts val="600"/>
              </a:spcBef>
            </a:pPr>
            <a:r>
              <a:rPr lang="en-US" dirty="0" smtClean="0"/>
              <a:t>Registered SUD Counselors who have one year full time equivalent SUD treatment experience; OR</a:t>
            </a:r>
          </a:p>
          <a:p>
            <a:pPr lvl="1">
              <a:lnSpc>
                <a:spcPct val="110000"/>
              </a:lnSpc>
              <a:spcBef>
                <a:spcPts val="600"/>
              </a:spcBef>
            </a:pPr>
            <a:r>
              <a:rPr lang="en-US" dirty="0" smtClean="0"/>
              <a:t>Registered SUD Counselors who have completed the following hours towards their certified credential (essentially the equivalent of half of CCAPP CADC-I requirement):</a:t>
            </a:r>
          </a:p>
          <a:p>
            <a:pPr lvl="2">
              <a:lnSpc>
                <a:spcPct val="110000"/>
              </a:lnSpc>
              <a:spcBef>
                <a:spcPts val="300"/>
              </a:spcBef>
            </a:pPr>
            <a:r>
              <a:rPr lang="en-US" dirty="0" smtClean="0"/>
              <a:t>158 hours of approved education</a:t>
            </a:r>
          </a:p>
          <a:p>
            <a:pPr lvl="2">
              <a:lnSpc>
                <a:spcPct val="110000"/>
              </a:lnSpc>
              <a:spcBef>
                <a:spcPts val="300"/>
              </a:spcBef>
            </a:pPr>
            <a:r>
              <a:rPr lang="en-US" dirty="0" smtClean="0"/>
              <a:t>127 practicum hours (internship experience)</a:t>
            </a:r>
          </a:p>
          <a:p>
            <a:pPr lvl="2">
              <a:lnSpc>
                <a:spcPct val="110000"/>
              </a:lnSpc>
              <a:spcBef>
                <a:spcPts val="300"/>
              </a:spcBef>
            </a:pPr>
            <a:r>
              <a:rPr lang="en-US" dirty="0" smtClean="0"/>
              <a:t>1500 hours of supervised work experience (includes practicum hours)</a:t>
            </a:r>
          </a:p>
          <a:p>
            <a:pPr lvl="2">
              <a:lnSpc>
                <a:spcPct val="110000"/>
              </a:lnSpc>
              <a:spcBef>
                <a:spcPts val="300"/>
              </a:spcBef>
            </a:pPr>
            <a:r>
              <a:rPr lang="en-US" dirty="0" smtClean="0"/>
              <a:t>AND Supervisor must provide an attestation of experience and knowledge to conduct Intake Assessments, ALOC </a:t>
            </a:r>
            <a:r>
              <a:rPr lang="en-US" dirty="0" smtClean="0">
                <a:sym typeface="Wingdings" panose="05000000000000000000" pitchFamily="2" charset="2"/>
              </a:rPr>
              <a:t> Maintain in employee’s personnel file. This will be requested during an audit.</a:t>
            </a:r>
            <a:endParaRPr lang="en-US" dirty="0" smtClean="0"/>
          </a:p>
          <a:p>
            <a:pPr lvl="1"/>
            <a:endParaRPr lang="en-US"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133</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15845" y="184523"/>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78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ASAM Training Modules</a:t>
            </a:r>
            <a:endParaRPr lang="en-US"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134</a:t>
            </a:fld>
            <a:endParaRPr lang="en-US" dirty="0"/>
          </a:p>
        </p:txBody>
      </p:sp>
      <p:grpSp>
        <p:nvGrpSpPr>
          <p:cNvPr id="22" name="Group 21"/>
          <p:cNvGrpSpPr/>
          <p:nvPr/>
        </p:nvGrpSpPr>
        <p:grpSpPr>
          <a:xfrm>
            <a:off x="600124" y="1650583"/>
            <a:ext cx="5000625" cy="4009033"/>
            <a:chOff x="380204" y="1668790"/>
            <a:chExt cx="5000625" cy="4009033"/>
          </a:xfrm>
        </p:grpSpPr>
        <p:grpSp>
          <p:nvGrpSpPr>
            <p:cNvPr id="11" name="Group 10"/>
            <p:cNvGrpSpPr/>
            <p:nvPr/>
          </p:nvGrpSpPr>
          <p:grpSpPr>
            <a:xfrm>
              <a:off x="380204" y="1668790"/>
              <a:ext cx="5000625" cy="4009033"/>
              <a:chOff x="534987" y="1849864"/>
              <a:chExt cx="5000625" cy="4009033"/>
            </a:xfrm>
          </p:grpSpPr>
          <p:pic>
            <p:nvPicPr>
              <p:cNvPr id="4" name="Picture 3"/>
              <p:cNvPicPr>
                <a:picLocks noChangeAspect="1"/>
              </p:cNvPicPr>
              <p:nvPr/>
            </p:nvPicPr>
            <p:blipFill>
              <a:blip r:embed="rId3"/>
              <a:stretch>
                <a:fillRect/>
              </a:stretch>
            </p:blipFill>
            <p:spPr>
              <a:xfrm>
                <a:off x="534987" y="2791847"/>
                <a:ext cx="5000625" cy="3067050"/>
              </a:xfrm>
              <a:prstGeom prst="rect">
                <a:avLst/>
              </a:prstGeom>
            </p:spPr>
          </p:pic>
          <p:sp>
            <p:nvSpPr>
              <p:cNvPr id="9" name="TextBox 8"/>
              <p:cNvSpPr txBox="1"/>
              <p:nvPr/>
            </p:nvSpPr>
            <p:spPr>
              <a:xfrm>
                <a:off x="2228090" y="1849864"/>
                <a:ext cx="1608004" cy="523220"/>
              </a:xfrm>
              <a:prstGeom prst="rect">
                <a:avLst/>
              </a:prstGeom>
              <a:noFill/>
            </p:spPr>
            <p:txBody>
              <a:bodyPr wrap="none" rtlCol="0">
                <a:spAutoFit/>
              </a:bodyPr>
              <a:lstStyle/>
              <a:p>
                <a:r>
                  <a:rPr lang="en-US" sz="2800" dirty="0" smtClean="0"/>
                  <a:t>Required</a:t>
                </a:r>
                <a:endParaRPr lang="en-US" sz="2800" dirty="0"/>
              </a:p>
            </p:txBody>
          </p:sp>
        </p:grpSp>
        <p:sp>
          <p:nvSpPr>
            <p:cNvPr id="13" name="Right Brace 12"/>
            <p:cNvSpPr/>
            <p:nvPr/>
          </p:nvSpPr>
          <p:spPr>
            <a:xfrm rot="16200000">
              <a:off x="2695921" y="1593500"/>
              <a:ext cx="362777" cy="1843018"/>
            </a:xfrm>
            <a:prstGeom prst="rightBrace">
              <a:avLst/>
            </a:prstGeom>
            <a:noFill/>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a:off x="6974946" y="1615397"/>
            <a:ext cx="2528128" cy="3989890"/>
            <a:chOff x="6956425" y="1687933"/>
            <a:chExt cx="2528128" cy="3989890"/>
          </a:xfrm>
        </p:grpSpPr>
        <p:grpSp>
          <p:nvGrpSpPr>
            <p:cNvPr id="12" name="Group 11"/>
            <p:cNvGrpSpPr/>
            <p:nvPr/>
          </p:nvGrpSpPr>
          <p:grpSpPr>
            <a:xfrm>
              <a:off x="6956425" y="1687933"/>
              <a:ext cx="2528128" cy="3989890"/>
              <a:chOff x="6875462" y="1324394"/>
              <a:chExt cx="2528128" cy="3989890"/>
            </a:xfrm>
          </p:grpSpPr>
          <p:pic>
            <p:nvPicPr>
              <p:cNvPr id="5" name="Picture 4"/>
              <p:cNvPicPr>
                <a:picLocks noChangeAspect="1"/>
              </p:cNvPicPr>
              <p:nvPr/>
            </p:nvPicPr>
            <p:blipFill>
              <a:blip r:embed="rId4"/>
              <a:stretch>
                <a:fillRect/>
              </a:stretch>
            </p:blipFill>
            <p:spPr>
              <a:xfrm>
                <a:off x="6875462" y="2513934"/>
                <a:ext cx="2276475" cy="2800350"/>
              </a:xfrm>
              <a:prstGeom prst="rect">
                <a:avLst/>
              </a:prstGeom>
            </p:spPr>
          </p:pic>
          <p:sp>
            <p:nvSpPr>
              <p:cNvPr id="10" name="TextBox 9"/>
              <p:cNvSpPr txBox="1"/>
              <p:nvPr/>
            </p:nvSpPr>
            <p:spPr>
              <a:xfrm>
                <a:off x="6875462" y="1324394"/>
                <a:ext cx="2528128" cy="523220"/>
              </a:xfrm>
              <a:prstGeom prst="rect">
                <a:avLst/>
              </a:prstGeom>
              <a:noFill/>
            </p:spPr>
            <p:txBody>
              <a:bodyPr wrap="none" rtlCol="0">
                <a:spAutoFit/>
              </a:bodyPr>
              <a:lstStyle/>
              <a:p>
                <a:r>
                  <a:rPr lang="en-US" sz="2800" dirty="0" smtClean="0"/>
                  <a:t>Recommended</a:t>
                </a:r>
                <a:endParaRPr lang="en-US" sz="2800" dirty="0"/>
              </a:p>
            </p:txBody>
          </p:sp>
        </p:grpSp>
        <p:cxnSp>
          <p:nvCxnSpPr>
            <p:cNvPr id="15" name="Straight Arrow Connector 14"/>
            <p:cNvCxnSpPr>
              <a:stCxn id="10" idx="2"/>
            </p:cNvCxnSpPr>
            <p:nvPr/>
          </p:nvCxnSpPr>
          <p:spPr>
            <a:xfrm>
              <a:off x="8220489" y="2211153"/>
              <a:ext cx="0" cy="7975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1292672" y="5726359"/>
            <a:ext cx="7365991" cy="369332"/>
          </a:xfrm>
          <a:prstGeom prst="rect">
            <a:avLst/>
          </a:prstGeom>
        </p:spPr>
        <p:txBody>
          <a:bodyPr wrap="none">
            <a:spAutoFit/>
          </a:bodyPr>
          <a:lstStyle/>
          <a:p>
            <a:r>
              <a:rPr lang="en-US" dirty="0" smtClean="0"/>
              <a:t>Trainings available on: </a:t>
            </a:r>
            <a:r>
              <a:rPr lang="en-US" dirty="0" smtClean="0">
                <a:hlinkClick r:id="rId5"/>
              </a:rPr>
              <a:t>https</a:t>
            </a:r>
            <a:r>
              <a:rPr lang="en-US" dirty="0">
                <a:hlinkClick r:id="rId5"/>
              </a:rPr>
              <a:t>://www.changecompanies.net/etraining/</a:t>
            </a:r>
            <a:endParaRPr lang="en-US" dirty="0"/>
          </a:p>
        </p:txBody>
      </p:sp>
      <p:sp>
        <p:nvSpPr>
          <p:cNvPr id="6" name="Rectangle 5"/>
          <p:cNvSpPr/>
          <p:nvPr/>
        </p:nvSpPr>
        <p:spPr>
          <a:xfrm>
            <a:off x="9822632" y="6036125"/>
            <a:ext cx="1688283" cy="369332"/>
          </a:xfrm>
          <a:prstGeom prst="rect">
            <a:avLst/>
          </a:prstGeom>
        </p:spPr>
        <p:txBody>
          <a:bodyPr wrap="none">
            <a:spAutoFit/>
          </a:bodyPr>
          <a:lstStyle/>
          <a:p>
            <a:r>
              <a:rPr lang="en-US" dirty="0" smtClean="0"/>
              <a:t>IA.III.GG.3.ii.a</a:t>
            </a:r>
            <a:endParaRPr lang="en-US" dirty="0"/>
          </a:p>
        </p:txBody>
      </p:sp>
    </p:spTree>
    <p:extLst>
      <p:ext uri="{BB962C8B-B14F-4D97-AF65-F5344CB8AC3E}">
        <p14:creationId xmlns:p14="http://schemas.microsoft.com/office/powerpoint/2010/main" val="105706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CG ALOC Data Entry </a:t>
            </a:r>
            <a:r>
              <a:rPr lang="en-US" dirty="0" smtClean="0"/>
              <a:t>Instructions 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OTPs are allowed to have data entry staff input data from completed ALOCs into Clinician’s Gateway</a:t>
            </a:r>
          </a:p>
          <a:p>
            <a:r>
              <a:rPr lang="en-US" dirty="0" smtClean="0"/>
              <a:t>The Counselor/LPHA completes the ALOC, then data entry staff enter the information into CG exactly as written on the completed ALOC form. The ALOC in CG must be identical to the completed ALOC.</a:t>
            </a:r>
          </a:p>
          <a:p>
            <a:r>
              <a:rPr lang="en-US" dirty="0" smtClean="0"/>
              <a:t>When creating the ALOC in CG the data entry staff must change the ownership of the ALOC to the treatment staff who completed/signed the ALOC. </a:t>
            </a:r>
            <a:r>
              <a:rPr lang="en-US" dirty="0" smtClean="0">
                <a:sym typeface="Wingdings" panose="05000000000000000000" pitchFamily="2" charset="2"/>
              </a:rPr>
              <a:t> </a:t>
            </a:r>
            <a:r>
              <a:rPr lang="en-US" dirty="0" smtClean="0"/>
              <a:t>For instructions, see next slide</a:t>
            </a:r>
          </a:p>
          <a:p>
            <a:r>
              <a:rPr lang="en-US" dirty="0" smtClean="0"/>
              <a:t>The assessment staff who completed the form, must then go into CG, review the form and confirm it’s accuracy, then sign the ALOC. The ALOC form in CG must be signed/finalized by a staff with the training and credentials to do so.</a:t>
            </a:r>
          </a:p>
          <a:p>
            <a:r>
              <a:rPr lang="en-US" dirty="0" smtClean="0"/>
              <a:t>If your agency uses this option, it is highly recommended that your confirm your data entry process with QA. To explore this option, contact ACBH SUD TA for guidance on developing the required validation checks.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135</a:t>
            </a:fld>
            <a:endParaRPr lang="en-US" dirty="0"/>
          </a:p>
        </p:txBody>
      </p:sp>
      <p:sp>
        <p:nvSpPr>
          <p:cNvPr id="6" name="Rectangle 2"/>
          <p:cNvSpPr>
            <a:spLocks noChangeArrowheads="1"/>
          </p:cNvSpPr>
          <p:nvPr/>
        </p:nvSpPr>
        <p:spPr bwMode="auto">
          <a:xfrm>
            <a:off x="3587046" y="3082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569156" y="17240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9919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ALOC Data Entry Instructions 2</a:t>
            </a:r>
            <a:br>
              <a:rPr lang="en-US" dirty="0" smtClean="0"/>
            </a:br>
            <a:r>
              <a:rPr lang="en-US" sz="2800" dirty="0" smtClean="0"/>
              <a:t>See handouts – This is the same process for ALOCs</a:t>
            </a:r>
            <a:endParaRPr lang="en-US" sz="2800" dirty="0"/>
          </a:p>
        </p:txBody>
      </p:sp>
      <p:sp>
        <p:nvSpPr>
          <p:cNvPr id="3" name="Content Placeholder 2"/>
          <p:cNvSpPr>
            <a:spLocks noGrp="1"/>
          </p:cNvSpPr>
          <p:nvPr>
            <p:ph idx="1"/>
          </p:nvPr>
        </p:nvSpPr>
        <p:spPr/>
        <p:txBody>
          <a:bodyPr>
            <a:normAutofit/>
          </a:bodyPr>
          <a:lstStyle/>
          <a:p>
            <a:endParaRPr lang="en-US" dirty="0"/>
          </a:p>
        </p:txBody>
      </p:sp>
      <p:sp>
        <p:nvSpPr>
          <p:cNvPr id="7" name="Footer Placeholder 6"/>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136</a:t>
            </a:fld>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838" y="1930400"/>
            <a:ext cx="3187527" cy="4166153"/>
          </a:xfrm>
          <a:prstGeom prst="rect">
            <a:avLst/>
          </a:prstGeom>
          <a:ln>
            <a:solidFill>
              <a:schemeClr val="tx1"/>
            </a:solidFill>
          </a:ln>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110" y="1930399"/>
            <a:ext cx="3187527" cy="4166153"/>
          </a:xfrm>
          <a:prstGeom prst="rect">
            <a:avLst/>
          </a:prstGeom>
          <a:ln>
            <a:solidFill>
              <a:schemeClr val="tx1"/>
            </a:solidFill>
          </a:ln>
        </p:spPr>
      </p:pic>
    </p:spTree>
    <p:extLst>
      <p:ext uri="{BB962C8B-B14F-4D97-AF65-F5344CB8AC3E}">
        <p14:creationId xmlns:p14="http://schemas.microsoft.com/office/powerpoint/2010/main" val="347244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Referrals to other Levels of Care</a:t>
            </a:r>
            <a:br>
              <a:rPr lang="en-US" dirty="0" smtClean="0"/>
            </a:br>
            <a:r>
              <a:rPr lang="en-US" dirty="0" smtClean="0"/>
              <a:t>OTP </a:t>
            </a:r>
            <a:r>
              <a:rPr lang="en-US" dirty="0" smtClean="0">
                <a:sym typeface="Wingdings" panose="05000000000000000000" pitchFamily="2" charset="2"/>
              </a:rPr>
              <a:t></a:t>
            </a:r>
            <a:r>
              <a:rPr lang="en-US" dirty="0" smtClean="0"/>
              <a:t> Other SUD LOCs</a:t>
            </a:r>
            <a:endParaRPr lang="en-US" dirty="0"/>
          </a:p>
        </p:txBody>
      </p:sp>
      <p:sp>
        <p:nvSpPr>
          <p:cNvPr id="8" name="Content Placeholder 2"/>
          <p:cNvSpPr>
            <a:spLocks noGrp="1"/>
          </p:cNvSpPr>
          <p:nvPr>
            <p:ph idx="1"/>
          </p:nvPr>
        </p:nvSpPr>
        <p:spPr/>
        <p:txBody>
          <a:bodyPr/>
          <a:lstStyle/>
          <a:p>
            <a:r>
              <a:rPr lang="en-US" dirty="0" smtClean="0"/>
              <a:t>Some SUD LOCs may </a:t>
            </a:r>
            <a:r>
              <a:rPr lang="en-US" dirty="0"/>
              <a:t>be provided simultaneously, such as OTP and OS, or OTP and RES, or OTP and RR and </a:t>
            </a:r>
            <a:r>
              <a:rPr lang="en-US" dirty="0" smtClean="0"/>
              <a:t>IOS</a:t>
            </a:r>
            <a:endParaRPr lang="en-US" dirty="0"/>
          </a:p>
          <a:p>
            <a:r>
              <a:rPr lang="en-US" dirty="0" smtClean="0"/>
              <a:t>When an ALOC indicates an additional or different level of care than is currently being provided, the provider conducting the ALOC should refer and assist the client to connect to the identified LOC</a:t>
            </a:r>
          </a:p>
          <a:p>
            <a:r>
              <a:rPr lang="en-US" dirty="0" smtClean="0"/>
              <a:t>Case Management services are provided to assist these referrals</a:t>
            </a:r>
          </a:p>
          <a:p>
            <a:r>
              <a:rPr lang="en-US" dirty="0" smtClean="0"/>
              <a:t>All referrals to residential services must go through one of the ACBH SUD Access Points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137</a:t>
            </a:fld>
            <a:endParaRPr lang="en-US" dirty="0"/>
          </a:p>
        </p:txBody>
      </p:sp>
      <p:sp>
        <p:nvSpPr>
          <p:cNvPr id="10" name="Rectangle 9">
            <a:extLst>
              <a:ext uri="{FF2B5EF4-FFF2-40B4-BE49-F238E27FC236}">
                <a16:creationId xmlns="" xmlns:a16="http://schemas.microsoft.com/office/drawing/2014/main" id="{49D2D662-15CB-DA46-B060-B340F881624E}"/>
              </a:ext>
            </a:extLst>
          </p:cNvPr>
          <p:cNvSpPr/>
          <p:nvPr/>
        </p:nvSpPr>
        <p:spPr>
          <a:xfrm>
            <a:off x="10406807" y="6037155"/>
            <a:ext cx="1369157" cy="369332"/>
          </a:xfrm>
          <a:prstGeom prst="rect">
            <a:avLst/>
          </a:prstGeom>
        </p:spPr>
        <p:txBody>
          <a:bodyPr wrap="none">
            <a:spAutoFit/>
          </a:bodyPr>
          <a:lstStyle/>
          <a:p>
            <a:pPr algn="r">
              <a:spcBef>
                <a:spcPts val="1200"/>
              </a:spcBef>
            </a:pPr>
            <a:r>
              <a:rPr lang="en-US" dirty="0" smtClean="0"/>
              <a:t>IA.V.D.2.i.b</a:t>
            </a:r>
            <a:endParaRPr lang="en-US" dirty="0"/>
          </a:p>
        </p:txBody>
      </p:sp>
    </p:spTree>
    <p:extLst>
      <p:ext uri="{BB962C8B-B14F-4D97-AF65-F5344CB8AC3E}">
        <p14:creationId xmlns:p14="http://schemas.microsoft.com/office/powerpoint/2010/main" val="234273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requirements for OTPs</a:t>
            </a:r>
            <a:br>
              <a:rPr lang="en-US" dirty="0" smtClean="0"/>
            </a:br>
            <a:r>
              <a:rPr lang="en-US" sz="2800" dirty="0" smtClean="0"/>
              <a:t>In addition to Title 9 Requirements</a:t>
            </a:r>
            <a:endParaRPr lang="en-US" sz="2800" dirty="0"/>
          </a:p>
        </p:txBody>
      </p:sp>
      <p:sp>
        <p:nvSpPr>
          <p:cNvPr id="3" name="Content Placeholder 2"/>
          <p:cNvSpPr>
            <a:spLocks noGrp="1"/>
          </p:cNvSpPr>
          <p:nvPr>
            <p:ph idx="1"/>
          </p:nvPr>
        </p:nvSpPr>
        <p:spPr/>
        <p:txBody>
          <a:bodyPr/>
          <a:lstStyle/>
          <a:p>
            <a:r>
              <a:rPr lang="en-US" dirty="0" smtClean="0"/>
              <a:t>Under DMC-ODS, OTPs are required to document the signs and symptoms for at least one included diagnosis that will be the primary focus of treatment</a:t>
            </a:r>
          </a:p>
          <a:p>
            <a:r>
              <a:rPr lang="en-US" dirty="0" smtClean="0"/>
              <a:t>OTPs, beneficiaries must be diagnosed with at least one included Opioid Use Disorder diagnosis</a:t>
            </a:r>
          </a:p>
          <a:p>
            <a:r>
              <a:rPr lang="en-US" dirty="0" smtClean="0">
                <a:solidFill>
                  <a:srgbClr val="FF0000"/>
                </a:solidFill>
              </a:rPr>
              <a:t>At this time, the individualized written bases for diagnoses are due by the treatment plan completion date</a:t>
            </a:r>
          </a:p>
          <a:p>
            <a:r>
              <a:rPr lang="en-US" dirty="0" smtClean="0"/>
              <a:t>The written basis for the diagnoses that are the focus of treatment must be documented separately from the treatment plan</a:t>
            </a:r>
          </a:p>
          <a:p>
            <a:r>
              <a:rPr lang="en-US" dirty="0" smtClean="0"/>
              <a:t>Diagnoses can only be completed by LPHAs within their training, experience and scope of practice. When the diagnosis is established by a registered/waivered LPHA, a Licensed LPHA co-signature required within the due date</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138</a:t>
            </a:fld>
            <a:endParaRPr lang="en-US" dirty="0"/>
          </a:p>
        </p:txBody>
      </p:sp>
      <p:sp>
        <p:nvSpPr>
          <p:cNvPr id="5" name="Rectangle 4">
            <a:extLst>
              <a:ext uri="{FF2B5EF4-FFF2-40B4-BE49-F238E27FC236}">
                <a16:creationId xmlns="" xmlns:a16="http://schemas.microsoft.com/office/drawing/2014/main" id="{9954E816-B24E-D04F-93ED-CEDEBDBDEB71}"/>
              </a:ext>
            </a:extLst>
          </p:cNvPr>
          <p:cNvSpPr/>
          <p:nvPr/>
        </p:nvSpPr>
        <p:spPr>
          <a:xfrm>
            <a:off x="10279359" y="6041362"/>
            <a:ext cx="1287340" cy="369332"/>
          </a:xfrm>
          <a:prstGeom prst="rect">
            <a:avLst/>
          </a:prstGeom>
        </p:spPr>
        <p:txBody>
          <a:bodyPr wrap="none">
            <a:spAutoFit/>
          </a:bodyPr>
          <a:lstStyle/>
          <a:p>
            <a:pPr algn="r"/>
            <a:r>
              <a:rPr lang="en-US" dirty="0" smtClean="0">
                <a:solidFill>
                  <a:schemeClr val="tx1">
                    <a:lumMod val="75000"/>
                    <a:lumOff val="25000"/>
                  </a:schemeClr>
                </a:solidFill>
              </a:rPr>
              <a:t>IA.III.PP.10</a:t>
            </a:r>
            <a:endParaRPr lang="en-US" dirty="0">
              <a:solidFill>
                <a:schemeClr val="tx1">
                  <a:lumMod val="75000"/>
                  <a:lumOff val="25000"/>
                </a:schemeClr>
              </a:solidFill>
            </a:endParaRPr>
          </a:p>
        </p:txBody>
      </p:sp>
    </p:spTree>
    <p:extLst>
      <p:ext uri="{BB962C8B-B14F-4D97-AF65-F5344CB8AC3E}">
        <p14:creationId xmlns:p14="http://schemas.microsoft.com/office/powerpoint/2010/main" val="1243891397"/>
      </p:ext>
    </p:extLst>
  </p:cSld>
  <p:clrMapOvr>
    <a:masterClrMapping/>
  </p:clrMapOvr>
  <p:transition spd="slow">
    <p:push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ACBH Initial </a:t>
            </a:r>
            <a:r>
              <a:rPr lang="en-US" dirty="0"/>
              <a:t>Medical Necessity </a:t>
            </a:r>
            <a:r>
              <a:rPr lang="en-US" dirty="0" smtClean="0"/>
              <a:t>Form</a:t>
            </a:r>
            <a:endParaRPr lang="en-US" sz="2800" dirty="0"/>
          </a:p>
        </p:txBody>
      </p:sp>
      <p:sp>
        <p:nvSpPr>
          <p:cNvPr id="3" name="Content Placeholder 2"/>
          <p:cNvSpPr>
            <a:spLocks noGrp="1"/>
          </p:cNvSpPr>
          <p:nvPr>
            <p:ph idx="1"/>
          </p:nvPr>
        </p:nvSpPr>
        <p:spPr>
          <a:xfrm>
            <a:off x="677333" y="2160589"/>
            <a:ext cx="9342967" cy="3880773"/>
          </a:xfrm>
        </p:spPr>
        <p:txBody>
          <a:bodyPr>
            <a:normAutofit/>
          </a:bodyPr>
          <a:lstStyle/>
          <a:p>
            <a:r>
              <a:rPr lang="en-US" dirty="0" smtClean="0"/>
              <a:t>The IMN form includes the additional med. </a:t>
            </a:r>
            <a:r>
              <a:rPr lang="en-US" dirty="0" err="1" smtClean="0"/>
              <a:t>nec</a:t>
            </a:r>
            <a:r>
              <a:rPr lang="en-US" dirty="0" smtClean="0"/>
              <a:t>. components required by the IA (except ALOC)</a:t>
            </a:r>
            <a:endParaRPr lang="en-US" dirty="0"/>
          </a:p>
          <a:p>
            <a:r>
              <a:rPr lang="en-US" dirty="0" smtClean="0"/>
              <a:t>This form documents the basis for SUD diagnosis in the client’s individual medical record</a:t>
            </a:r>
          </a:p>
          <a:p>
            <a:r>
              <a:rPr lang="en-US" dirty="0" smtClean="0"/>
              <a:t>Recommended for OTPs, or at a minimum include all of the elements of the form in the medical record</a:t>
            </a:r>
          </a:p>
          <a:p>
            <a:r>
              <a:rPr lang="en-US" dirty="0"/>
              <a:t>A</a:t>
            </a:r>
            <a:r>
              <a:rPr lang="en-US" dirty="0" smtClean="0"/>
              <a:t>n included diagnosis must be established by the initial plan due date (28 days) and by a LPHA. If the LPHA who establishes the diagnosis is registered with their respective licensing board, a licensed LPHA co-signature is required.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139</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41769" y="250135"/>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7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5" y="3702867"/>
            <a:ext cx="10892994" cy="824581"/>
          </a:xfrm>
        </p:spPr>
        <p:txBody>
          <a:bodyPr/>
          <a:lstStyle/>
          <a:p>
            <a:r>
              <a:rPr lang="en-US" dirty="0"/>
              <a:t>Alameda County SUD System Overview</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74196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5659"/>
          <a:stretch/>
        </p:blipFill>
        <p:spPr>
          <a:xfrm>
            <a:off x="6044457" y="2237213"/>
            <a:ext cx="3089278" cy="3332053"/>
          </a:xfrm>
          <a:prstGeom prst="rect">
            <a:avLst/>
          </a:prstGeom>
          <a:ln w="19050">
            <a:solidFill>
              <a:schemeClr val="tx1"/>
            </a:solidFill>
          </a:ln>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438" y="2243291"/>
            <a:ext cx="3087669" cy="3980633"/>
          </a:xfrm>
          <a:prstGeom prst="rect">
            <a:avLst/>
          </a:prstGeom>
          <a:ln w="19050">
            <a:solidFill>
              <a:schemeClr val="tx1"/>
            </a:solidFill>
          </a:ln>
        </p:spPr>
      </p:pic>
      <p:sp>
        <p:nvSpPr>
          <p:cNvPr id="10" name="TextBox 9">
            <a:extLst>
              <a:ext uri="{FF2B5EF4-FFF2-40B4-BE49-F238E27FC236}">
                <a16:creationId xmlns="" xmlns:a16="http://schemas.microsoft.com/office/drawing/2014/main" id="{79BFE23D-7A98-2B4B-860C-8DE7706AFF5F}"/>
              </a:ext>
            </a:extLst>
          </p:cNvPr>
          <p:cNvSpPr txBox="1"/>
          <p:nvPr/>
        </p:nvSpPr>
        <p:spPr>
          <a:xfrm>
            <a:off x="9601448" y="3119331"/>
            <a:ext cx="2274688" cy="3539430"/>
          </a:xfrm>
          <a:prstGeom prst="rect">
            <a:avLst/>
          </a:prstGeom>
          <a:noFill/>
        </p:spPr>
        <p:txBody>
          <a:bodyPr wrap="square" rtlCol="0">
            <a:spAutoFit/>
          </a:bodyPr>
          <a:lstStyle/>
          <a:p>
            <a:r>
              <a:rPr lang="en-US" sz="1600" dirty="0"/>
              <a:t>IMN may only be completed by an LPHA. If LPHA is registered or waivered, then a licensed LPHA must review and co-sign the form</a:t>
            </a:r>
          </a:p>
          <a:p>
            <a:endParaRPr lang="en-US" sz="1600" dirty="0"/>
          </a:p>
          <a:p>
            <a:r>
              <a:rPr lang="en-US" sz="1600" dirty="0"/>
              <a:t>If not, medical necessity will not have been established and claims will be disallowed</a:t>
            </a:r>
          </a:p>
        </p:txBody>
      </p:sp>
      <p:sp>
        <p:nvSpPr>
          <p:cNvPr id="11" name="TextBox 10">
            <a:extLst>
              <a:ext uri="{FF2B5EF4-FFF2-40B4-BE49-F238E27FC236}">
                <a16:creationId xmlns="" xmlns:a16="http://schemas.microsoft.com/office/drawing/2014/main" id="{E0DBC1DB-ACEA-9C47-91F8-C9B84065A996}"/>
              </a:ext>
            </a:extLst>
          </p:cNvPr>
          <p:cNvSpPr txBox="1"/>
          <p:nvPr/>
        </p:nvSpPr>
        <p:spPr>
          <a:xfrm>
            <a:off x="235760" y="3600941"/>
            <a:ext cx="2015893" cy="2554545"/>
          </a:xfrm>
          <a:prstGeom prst="rect">
            <a:avLst/>
          </a:prstGeom>
          <a:noFill/>
        </p:spPr>
        <p:txBody>
          <a:bodyPr wrap="square" rtlCol="0">
            <a:spAutoFit/>
          </a:bodyPr>
          <a:lstStyle/>
          <a:p>
            <a:r>
              <a:rPr lang="en-US" sz="1600" dirty="0"/>
              <a:t>LPHA must include the written basis for </a:t>
            </a:r>
            <a:r>
              <a:rPr lang="en-US" sz="1600" dirty="0" smtClean="0"/>
              <a:t>each treated diagnosis</a:t>
            </a:r>
            <a:r>
              <a:rPr lang="en-US" sz="1600" dirty="0"/>
              <a:t>. DSM-5 criteria must be individualized and include specific signs and symptoms for each SUD  diagnosis.</a:t>
            </a:r>
          </a:p>
        </p:txBody>
      </p:sp>
      <p:cxnSp>
        <p:nvCxnSpPr>
          <p:cNvPr id="6" name="Straight Arrow Connector 5"/>
          <p:cNvCxnSpPr/>
          <p:nvPr/>
        </p:nvCxnSpPr>
        <p:spPr>
          <a:xfrm>
            <a:off x="1778000" y="3430379"/>
            <a:ext cx="1151190" cy="8788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480900" y="4878215"/>
            <a:ext cx="2503597" cy="980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itle 25"/>
          <p:cNvSpPr>
            <a:spLocks noGrp="1"/>
          </p:cNvSpPr>
          <p:nvPr>
            <p:ph type="title"/>
          </p:nvPr>
        </p:nvSpPr>
        <p:spPr>
          <a:xfrm>
            <a:off x="574158" y="609594"/>
            <a:ext cx="10962168" cy="1676405"/>
          </a:xfrm>
        </p:spPr>
        <p:txBody>
          <a:bodyPr/>
          <a:lstStyle/>
          <a:p>
            <a:r>
              <a:rPr lang="en-US" dirty="0"/>
              <a:t>Initial Medical Necessity </a:t>
            </a:r>
            <a:r>
              <a:rPr lang="en-US" dirty="0" smtClean="0"/>
              <a:t>Form</a:t>
            </a:r>
            <a:br>
              <a:rPr lang="en-US" dirty="0" smtClean="0"/>
            </a:br>
            <a:r>
              <a:rPr lang="en-US" sz="2800" dirty="0" smtClean="0"/>
              <a:t>Covers the additional SUD Med. </a:t>
            </a:r>
            <a:r>
              <a:rPr lang="en-US" sz="2800" dirty="0" err="1" smtClean="0"/>
              <a:t>Nec</a:t>
            </a:r>
            <a:r>
              <a:rPr lang="en-US" sz="2800" dirty="0" smtClean="0"/>
              <a:t>. requirements</a:t>
            </a:r>
            <a:endParaRPr lang="en-US" sz="2800" dirty="0"/>
          </a:p>
        </p:txBody>
      </p:sp>
      <p:sp>
        <p:nvSpPr>
          <p:cNvPr id="7" name="Footer Placeholder 6"/>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140</a:t>
            </a:fld>
            <a:endParaRPr lang="en-US" dirty="0"/>
          </a:p>
        </p:txBody>
      </p:sp>
      <p:sp>
        <p:nvSpPr>
          <p:cNvPr id="5" name="Oval 4"/>
          <p:cNvSpPr/>
          <p:nvPr/>
        </p:nvSpPr>
        <p:spPr>
          <a:xfrm>
            <a:off x="8570703" y="3366458"/>
            <a:ext cx="622992" cy="9427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9193695" y="2285999"/>
            <a:ext cx="1004406" cy="11443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0DBC1DB-ACEA-9C47-91F8-C9B84065A996}"/>
              </a:ext>
            </a:extLst>
          </p:cNvPr>
          <p:cNvSpPr txBox="1"/>
          <p:nvPr/>
        </p:nvSpPr>
        <p:spPr>
          <a:xfrm>
            <a:off x="10349942" y="1431247"/>
            <a:ext cx="1650137" cy="1569660"/>
          </a:xfrm>
          <a:prstGeom prst="rect">
            <a:avLst/>
          </a:prstGeom>
          <a:noFill/>
        </p:spPr>
        <p:txBody>
          <a:bodyPr wrap="square" rtlCol="0">
            <a:spAutoFit/>
          </a:bodyPr>
          <a:lstStyle/>
          <a:p>
            <a:r>
              <a:rPr lang="en-US" sz="1600" dirty="0"/>
              <a:t>All must be determined as ‘Yes’ in order for medical necessity to be established.</a:t>
            </a:r>
          </a:p>
        </p:txBody>
      </p:sp>
      <p:sp>
        <p:nvSpPr>
          <p:cNvPr id="28" name="TextBox 27">
            <a:extLst>
              <a:ext uri="{FF2B5EF4-FFF2-40B4-BE49-F238E27FC236}">
                <a16:creationId xmlns="" xmlns:a16="http://schemas.microsoft.com/office/drawing/2014/main" id="{E0DBC1DB-ACEA-9C47-91F8-C9B84065A996}"/>
              </a:ext>
            </a:extLst>
          </p:cNvPr>
          <p:cNvSpPr txBox="1"/>
          <p:nvPr/>
        </p:nvSpPr>
        <p:spPr>
          <a:xfrm>
            <a:off x="9809161" y="356614"/>
            <a:ext cx="1957625" cy="830997"/>
          </a:xfrm>
          <a:prstGeom prst="rect">
            <a:avLst/>
          </a:prstGeom>
          <a:noFill/>
        </p:spPr>
        <p:txBody>
          <a:bodyPr wrap="square" rtlCol="0">
            <a:spAutoFit/>
          </a:bodyPr>
          <a:lstStyle/>
          <a:p>
            <a:r>
              <a:rPr lang="en-US" sz="1600" dirty="0"/>
              <a:t>LPHA </a:t>
            </a:r>
            <a:r>
              <a:rPr lang="en-US" sz="1600" dirty="0" smtClean="0"/>
              <a:t>enters </a:t>
            </a:r>
            <a:r>
              <a:rPr lang="en-US" sz="1600" dirty="0"/>
              <a:t>all ASAM levels of care here (up to 3)</a:t>
            </a:r>
          </a:p>
        </p:txBody>
      </p:sp>
      <p:cxnSp>
        <p:nvCxnSpPr>
          <p:cNvPr id="29" name="Straight Arrow Connector 28"/>
          <p:cNvCxnSpPr/>
          <p:nvPr/>
        </p:nvCxnSpPr>
        <p:spPr>
          <a:xfrm flipH="1">
            <a:off x="8882199" y="1239034"/>
            <a:ext cx="1006823" cy="1098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E0DBC1DB-ACEA-9C47-91F8-C9B84065A996}"/>
              </a:ext>
            </a:extLst>
          </p:cNvPr>
          <p:cNvSpPr txBox="1"/>
          <p:nvPr/>
        </p:nvSpPr>
        <p:spPr>
          <a:xfrm>
            <a:off x="253219" y="1759543"/>
            <a:ext cx="2027392" cy="1815882"/>
          </a:xfrm>
          <a:prstGeom prst="rect">
            <a:avLst/>
          </a:prstGeom>
          <a:noFill/>
        </p:spPr>
        <p:txBody>
          <a:bodyPr wrap="square" rtlCol="0">
            <a:spAutoFit/>
          </a:bodyPr>
          <a:lstStyle/>
          <a:p>
            <a:r>
              <a:rPr lang="en-US" sz="1600" dirty="0"/>
              <a:t>The LPHA indicates here if they met face-to-face with the beneficiary or the SUD Counselor who conducted the assessment</a:t>
            </a:r>
          </a:p>
        </p:txBody>
      </p:sp>
      <p:cxnSp>
        <p:nvCxnSpPr>
          <p:cNvPr id="27" name="Straight Arrow Connector 26"/>
          <p:cNvCxnSpPr/>
          <p:nvPr/>
        </p:nvCxnSpPr>
        <p:spPr>
          <a:xfrm>
            <a:off x="2045721" y="4868971"/>
            <a:ext cx="808855" cy="75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79BFE23D-7A98-2B4B-860C-8DE7706AFF5F}"/>
              </a:ext>
            </a:extLst>
          </p:cNvPr>
          <p:cNvSpPr txBox="1"/>
          <p:nvPr/>
        </p:nvSpPr>
        <p:spPr>
          <a:xfrm>
            <a:off x="5942605" y="5694835"/>
            <a:ext cx="2880187" cy="830997"/>
          </a:xfrm>
          <a:prstGeom prst="rect">
            <a:avLst/>
          </a:prstGeom>
          <a:noFill/>
        </p:spPr>
        <p:txBody>
          <a:bodyPr wrap="square" rtlCol="0">
            <a:spAutoFit/>
          </a:bodyPr>
          <a:lstStyle/>
          <a:p>
            <a:r>
              <a:rPr lang="en-US" sz="1600" dirty="0" smtClean="0"/>
              <a:t>In CG up </a:t>
            </a:r>
            <a:r>
              <a:rPr lang="en-US" sz="1600" dirty="0"/>
              <a:t>to 9 diagnoses may be added to the beneficiary’s medical record</a:t>
            </a:r>
          </a:p>
        </p:txBody>
      </p:sp>
    </p:spTree>
    <p:extLst>
      <p:ext uri="{BB962C8B-B14F-4D97-AF65-F5344CB8AC3E}">
        <p14:creationId xmlns:p14="http://schemas.microsoft.com/office/powerpoint/2010/main" val="269116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Levels of Care on IMN</a:t>
            </a:r>
            <a:endParaRPr lang="en-US" dirty="0"/>
          </a:p>
        </p:txBody>
      </p:sp>
      <p:sp>
        <p:nvSpPr>
          <p:cNvPr id="3" name="Content Placeholder 2"/>
          <p:cNvSpPr>
            <a:spLocks noGrp="1"/>
          </p:cNvSpPr>
          <p:nvPr>
            <p:ph idx="1"/>
          </p:nvPr>
        </p:nvSpPr>
        <p:spPr/>
        <p:txBody>
          <a:bodyPr>
            <a:normAutofit/>
          </a:bodyPr>
          <a:lstStyle/>
          <a:p>
            <a:r>
              <a:rPr lang="en-US" sz="2000" dirty="0" smtClean="0">
                <a:solidFill>
                  <a:srgbClr val="FF0000"/>
                </a:solidFill>
              </a:rPr>
              <a:t>As part of establishing medical necessity the LPHA must review the ASAM</a:t>
            </a:r>
          </a:p>
          <a:p>
            <a:r>
              <a:rPr lang="en-US" sz="2000" dirty="0" smtClean="0">
                <a:solidFill>
                  <a:srgbClr val="FF0000"/>
                </a:solidFill>
              </a:rPr>
              <a:t>The LPHA may require that the ALOC be redone if they feel it is not accurate or is missing elements</a:t>
            </a:r>
          </a:p>
          <a:p>
            <a:r>
              <a:rPr lang="en-US" sz="2000" dirty="0" smtClean="0">
                <a:solidFill>
                  <a:srgbClr val="FF0000"/>
                </a:solidFill>
              </a:rPr>
              <a:t>The LOC information from the ALOC is included in the IMN and indicates the LPHA concurs with the ALOC findings</a:t>
            </a:r>
          </a:p>
          <a:p>
            <a:r>
              <a:rPr lang="en-US" sz="2000" dirty="0" smtClean="0">
                <a:solidFill>
                  <a:srgbClr val="FF0000"/>
                </a:solidFill>
              </a:rPr>
              <a:t>By signing the IMN, the LPHA is attesting that medical necessity is met and they have reviewed the required components of the intake to inform their decision</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141</a:t>
            </a:fld>
            <a:endParaRPr lang="en-US" dirty="0"/>
          </a:p>
        </p:txBody>
      </p:sp>
    </p:spTree>
    <p:extLst>
      <p:ext uri="{BB962C8B-B14F-4D97-AF65-F5344CB8AC3E}">
        <p14:creationId xmlns:p14="http://schemas.microsoft.com/office/powerpoint/2010/main" val="96199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 few review questions are coming up, we know the answers are in your handout, they’re right there on the next page. Please don’t look so we can all figure them out together.</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142</a:t>
            </a:fld>
            <a:endParaRPr lang="en-US" dirty="0"/>
          </a:p>
        </p:txBody>
      </p:sp>
    </p:spTree>
    <p:extLst>
      <p:ext uri="{BB962C8B-B14F-4D97-AF65-F5344CB8AC3E}">
        <p14:creationId xmlns:p14="http://schemas.microsoft.com/office/powerpoint/2010/main" val="80999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Necessity &amp; Assessment Review Questions</a:t>
            </a:r>
            <a:endParaRPr lang="en-US" dirty="0"/>
          </a:p>
        </p:txBody>
      </p:sp>
      <p:sp>
        <p:nvSpPr>
          <p:cNvPr id="3" name="Content Placeholder 2"/>
          <p:cNvSpPr>
            <a:spLocks noGrp="1"/>
          </p:cNvSpPr>
          <p:nvPr>
            <p:ph idx="1"/>
          </p:nvPr>
        </p:nvSpPr>
        <p:spPr/>
        <p:txBody>
          <a:bodyPr>
            <a:normAutofit fontScale="92500" lnSpcReduction="20000"/>
          </a:bodyPr>
          <a:lstStyle/>
          <a:p>
            <a:pPr marL="0" indent="0">
              <a:spcBef>
                <a:spcPts val="0"/>
              </a:spcBef>
              <a:spcAft>
                <a:spcPts val="600"/>
              </a:spcAft>
              <a:buNone/>
            </a:pPr>
            <a:r>
              <a:rPr lang="en-US" b="1" dirty="0" smtClean="0"/>
              <a:t>What are the requirements to establish Medical Necessity for SUD services?</a:t>
            </a:r>
          </a:p>
          <a:p>
            <a:pPr marL="574675">
              <a:lnSpc>
                <a:spcPct val="120000"/>
              </a:lnSpc>
              <a:spcBef>
                <a:spcPts val="0"/>
              </a:spcBef>
            </a:pPr>
            <a:r>
              <a:rPr lang="en-US" dirty="0" smtClean="0"/>
              <a:t>Pre-Admission OTP requirements</a:t>
            </a:r>
          </a:p>
          <a:p>
            <a:pPr marL="574675">
              <a:lnSpc>
                <a:spcPct val="120000"/>
              </a:lnSpc>
              <a:spcBef>
                <a:spcPts val="0"/>
              </a:spcBef>
            </a:pPr>
            <a:r>
              <a:rPr lang="en-US" dirty="0" smtClean="0"/>
              <a:t>A DHCS included SUD diagnosis which is the Primary Focus of Treatment</a:t>
            </a:r>
          </a:p>
          <a:p>
            <a:pPr marL="574675">
              <a:lnSpc>
                <a:spcPct val="120000"/>
              </a:lnSpc>
              <a:spcBef>
                <a:spcPts val="0"/>
              </a:spcBef>
            </a:pPr>
            <a:r>
              <a:rPr lang="en-US" dirty="0" smtClean="0"/>
              <a:t>Appropriate ASAM LOC (ALOC)</a:t>
            </a:r>
          </a:p>
          <a:p>
            <a:pPr marL="0" indent="0">
              <a:buNone/>
            </a:pPr>
            <a:r>
              <a:rPr lang="en-US" b="1" dirty="0" smtClean="0">
                <a:solidFill>
                  <a:schemeClr val="tx1"/>
                </a:solidFill>
              </a:rPr>
              <a:t>Who may establish a diagnosis?</a:t>
            </a:r>
          </a:p>
          <a:p>
            <a:pPr marL="574675"/>
            <a:r>
              <a:rPr lang="en-US" dirty="0" smtClean="0">
                <a:solidFill>
                  <a:schemeClr val="tx1"/>
                </a:solidFill>
              </a:rPr>
              <a:t>LPHA (with co-signatures if registered/waivered LPHA). At OTPs diagnoses will probably be established prior to admission by a physician</a:t>
            </a:r>
          </a:p>
          <a:p>
            <a:pPr marL="0" indent="0">
              <a:buNone/>
            </a:pPr>
            <a:r>
              <a:rPr lang="en-US" b="1" dirty="0" smtClean="0"/>
              <a:t>Who may complete the ASAM?</a:t>
            </a:r>
          </a:p>
          <a:p>
            <a:pPr marL="574675"/>
            <a:r>
              <a:rPr lang="en-US" dirty="0"/>
              <a:t>LPHA</a:t>
            </a:r>
            <a:r>
              <a:rPr lang="en-US" dirty="0" smtClean="0"/>
              <a:t>, certified SUD Counselor. Registered SUD Counselor if they meet knowledge, experience, and ASAM training requirements</a:t>
            </a:r>
          </a:p>
          <a:p>
            <a:pPr marL="0" indent="0">
              <a:buNone/>
            </a:pPr>
            <a:r>
              <a:rPr lang="en-US" b="1" dirty="0" smtClean="0"/>
              <a:t>Who MAY NOT formulate a diagnosis?</a:t>
            </a:r>
          </a:p>
          <a:p>
            <a:pPr marL="574675"/>
            <a:r>
              <a:rPr lang="en-US" dirty="0" smtClean="0"/>
              <a:t>Certified/Registered SUD Counselor</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143</a:t>
            </a:fld>
            <a:endParaRPr lang="en-US" dirty="0"/>
          </a:p>
        </p:txBody>
      </p:sp>
    </p:spTree>
    <p:extLst>
      <p:ext uri="{BB962C8B-B14F-4D97-AF65-F5344CB8AC3E}">
        <p14:creationId xmlns:p14="http://schemas.microsoft.com/office/powerpoint/2010/main" val="258680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8884955" cy="3880773"/>
          </a:xfrm>
        </p:spPr>
        <p:txBody>
          <a:bodyPr>
            <a:normAutofit/>
          </a:bodyPr>
          <a:lstStyle/>
          <a:p>
            <a:pPr marL="0" indent="0">
              <a:buNone/>
            </a:pPr>
            <a:r>
              <a:rPr lang="en-US" b="1" dirty="0"/>
              <a:t>Does a checkbox list or simply restating the DSM-5 criteria for a SUD diagnosis suffice as a written basis for the diagnosis?</a:t>
            </a:r>
          </a:p>
          <a:p>
            <a:pPr marL="574675"/>
            <a:r>
              <a:rPr lang="en-US" dirty="0"/>
              <a:t>No. The written basis for the diagnosis completed by an LPHA must be individualized with timeframes indicated for all criteria.</a:t>
            </a:r>
          </a:p>
          <a:p>
            <a:pPr marL="0" indent="0">
              <a:buNone/>
            </a:pPr>
            <a:r>
              <a:rPr lang="en-US" b="1" dirty="0" smtClean="0"/>
              <a:t>What is the timeline for establishing medical necessity and on-going treatment for ACBH SUD programs?</a:t>
            </a:r>
          </a:p>
          <a:p>
            <a:pPr marL="574675"/>
            <a:r>
              <a:rPr lang="en-US" dirty="0" smtClean="0"/>
              <a:t>For OTPs medical necessity must be established prior to admission/initial dose and then annually thereafter.</a:t>
            </a:r>
          </a:p>
          <a:p>
            <a:pPr marL="0" indent="0">
              <a:buNone/>
            </a:pPr>
            <a:r>
              <a:rPr lang="en-US" b="1" dirty="0" smtClean="0"/>
              <a:t>Why would a medical necessity form need a co-signature?</a:t>
            </a:r>
          </a:p>
          <a:p>
            <a:pPr marL="574675"/>
            <a:r>
              <a:rPr lang="en-US" dirty="0" smtClean="0"/>
              <a:t>If the LPHA completing the form was registered or waivered with their respective board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144</a:t>
            </a:fld>
            <a:endParaRPr lang="en-US" dirty="0"/>
          </a:p>
        </p:txBody>
      </p:sp>
      <p:sp>
        <p:nvSpPr>
          <p:cNvPr id="9" name="Title 1"/>
          <p:cNvSpPr txBox="1">
            <a:spLocks/>
          </p:cNvSpPr>
          <p:nvPr/>
        </p:nvSpPr>
        <p:spPr>
          <a:xfrm>
            <a:off x="829734" y="762000"/>
            <a:ext cx="8596668" cy="132080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Medical Necessity &amp; Assessment Review Cont.</a:t>
            </a:r>
            <a:br>
              <a:rPr lang="en-US" dirty="0"/>
            </a:br>
            <a:r>
              <a:rPr lang="en-US" sz="2800" dirty="0">
                <a:solidFill>
                  <a:srgbClr val="FF0000"/>
                </a:solidFill>
              </a:rPr>
              <a:t>All are reasons for full chart non-compliance from the date of non-compliance until </a:t>
            </a:r>
            <a:r>
              <a:rPr lang="en-US" sz="2800" dirty="0" smtClean="0">
                <a:solidFill>
                  <a:srgbClr val="FF0000"/>
                </a:solidFill>
              </a:rPr>
              <a:t>completed</a:t>
            </a:r>
            <a:endParaRPr lang="en-US" sz="2800" dirty="0">
              <a:solidFill>
                <a:srgbClr val="FF0000"/>
              </a:solidFill>
            </a:endParaRPr>
          </a:p>
        </p:txBody>
      </p:sp>
    </p:spTree>
    <p:extLst>
      <p:ext uri="{BB962C8B-B14F-4D97-AF65-F5344CB8AC3E}">
        <p14:creationId xmlns:p14="http://schemas.microsoft.com/office/powerpoint/2010/main" val="1828750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164175-CF84-B34D-A6B0-BA09A8A71B49}"/>
              </a:ext>
            </a:extLst>
          </p:cNvPr>
          <p:cNvSpPr>
            <a:spLocks noGrp="1"/>
          </p:cNvSpPr>
          <p:nvPr>
            <p:ph type="title"/>
          </p:nvPr>
        </p:nvSpPr>
        <p:spPr/>
        <p:txBody>
          <a:bodyPr/>
          <a:lstStyle/>
          <a:p>
            <a:r>
              <a:rPr lang="en-US" smtClean="0"/>
              <a:t>Client Plans</a:t>
            </a:r>
            <a:endParaRPr lang="en-US" dirty="0"/>
          </a:p>
        </p:txBody>
      </p:sp>
      <p:sp>
        <p:nvSpPr>
          <p:cNvPr id="3" name="Text Placeholder 2">
            <a:extLst>
              <a:ext uri="{FF2B5EF4-FFF2-40B4-BE49-F238E27FC236}">
                <a16:creationId xmlns="" xmlns:a16="http://schemas.microsoft.com/office/drawing/2014/main" id="{20075806-97BA-2943-B68C-A538AAB85BE2}"/>
              </a:ext>
            </a:extLst>
          </p:cNvPr>
          <p:cNvSpPr>
            <a:spLocks noGrp="1"/>
          </p:cNvSpPr>
          <p:nvPr>
            <p:ph type="body" idx="1"/>
          </p:nvPr>
        </p:nvSpPr>
        <p:spPr/>
        <p:txBody>
          <a:bodyPr/>
          <a:lstStyle/>
          <a:p>
            <a:r>
              <a:rPr lang="en-US"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145</a:t>
            </a:fld>
            <a:endParaRPr lang="en-US" dirty="0"/>
          </a:p>
        </p:txBody>
      </p:sp>
    </p:spTree>
    <p:extLst>
      <p:ext uri="{BB962C8B-B14F-4D97-AF65-F5344CB8AC3E}">
        <p14:creationId xmlns:p14="http://schemas.microsoft.com/office/powerpoint/2010/main" val="220278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1" y="624110"/>
            <a:ext cx="9462452" cy="1280890"/>
          </a:xfrm>
        </p:spPr>
        <p:txBody>
          <a:bodyPr>
            <a:normAutofit/>
          </a:bodyPr>
          <a:lstStyle/>
          <a:p>
            <a:pPr algn="ctr"/>
            <a:r>
              <a:rPr lang="en-US" dirty="0"/>
              <a:t/>
            </a:r>
            <a:br>
              <a:rPr lang="en-US" dirty="0"/>
            </a:b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146</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8"/>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03780" y="3794176"/>
            <a:ext cx="6014180" cy="646331"/>
          </a:xfrm>
          <a:prstGeom prst="rect">
            <a:avLst/>
          </a:prstGeom>
          <a:noFill/>
        </p:spPr>
        <p:txBody>
          <a:bodyPr wrap="square" rtlCol="0">
            <a:spAutoFit/>
          </a:bodyPr>
          <a:lstStyle/>
          <a:p>
            <a:r>
              <a:rPr lang="en-US" sz="3600" dirty="0" smtClean="0">
                <a:solidFill>
                  <a:schemeClr val="bg1"/>
                </a:solidFill>
              </a:rPr>
              <a:t>Client Plans </a:t>
            </a:r>
            <a:r>
              <a:rPr lang="en-US" sz="3600" dirty="0">
                <a:solidFill>
                  <a:schemeClr val="bg1"/>
                </a:solidFill>
              </a:rPr>
              <a:t>&amp; Documentation</a:t>
            </a:r>
          </a:p>
        </p:txBody>
      </p:sp>
      <p:sp>
        <p:nvSpPr>
          <p:cNvPr id="4" name="TextBox 3"/>
          <p:cNvSpPr txBox="1"/>
          <p:nvPr/>
        </p:nvSpPr>
        <p:spPr>
          <a:xfrm>
            <a:off x="6744534" y="736462"/>
            <a:ext cx="2172876" cy="369332"/>
          </a:xfrm>
          <a:prstGeom prst="rect">
            <a:avLst/>
          </a:prstGeom>
          <a:noFill/>
        </p:spPr>
        <p:txBody>
          <a:bodyPr wrap="square" rtlCol="0">
            <a:spAutoFit/>
          </a:bodyPr>
          <a:lstStyle/>
          <a:p>
            <a:r>
              <a:rPr lang="en-US" dirty="0">
                <a:solidFill>
                  <a:schemeClr val="bg1"/>
                </a:solidFill>
              </a:rPr>
              <a:t>We are so in sync</a:t>
            </a:r>
          </a:p>
        </p:txBody>
      </p:sp>
    </p:spTree>
    <p:extLst>
      <p:ext uri="{BB962C8B-B14F-4D97-AF65-F5344CB8AC3E}">
        <p14:creationId xmlns:p14="http://schemas.microsoft.com/office/powerpoint/2010/main" val="273593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i.guim.co.uk/img/static/sys-images/Music/Pix/pictures/2009/10/1/1254391288456/N-Sync-in-1997-001.jpg?w=700&amp;q=55&amp;auto=format&amp;usm=12&amp;fit=max&amp;s=bc513a78065725ca20821a97920e90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12192000"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16831" y="173985"/>
            <a:ext cx="3127779" cy="461665"/>
          </a:xfrm>
          <a:prstGeom prst="rect">
            <a:avLst/>
          </a:prstGeom>
          <a:noFill/>
        </p:spPr>
        <p:txBody>
          <a:bodyPr wrap="none" rtlCol="0">
            <a:spAutoFit/>
          </a:bodyPr>
          <a:lstStyle/>
          <a:p>
            <a:r>
              <a:rPr lang="en-US" sz="2400" dirty="0"/>
              <a:t>“We are so *</a:t>
            </a:r>
            <a:r>
              <a:rPr lang="en-US" sz="2400" dirty="0" err="1"/>
              <a:t>NSync</a:t>
            </a:r>
            <a:r>
              <a:rPr lang="en-US" sz="2400" dirty="0"/>
              <a:t>”</a:t>
            </a:r>
          </a:p>
        </p:txBody>
      </p:sp>
      <p:sp>
        <p:nvSpPr>
          <p:cNvPr id="9" name="TextBox 8"/>
          <p:cNvSpPr txBox="1"/>
          <p:nvPr/>
        </p:nvSpPr>
        <p:spPr>
          <a:xfrm>
            <a:off x="2405034" y="5199895"/>
            <a:ext cx="6014180" cy="646331"/>
          </a:xfrm>
          <a:prstGeom prst="rect">
            <a:avLst/>
          </a:prstGeom>
          <a:noFill/>
        </p:spPr>
        <p:txBody>
          <a:bodyPr wrap="square" rtlCol="0">
            <a:spAutoFit/>
          </a:bodyPr>
          <a:lstStyle/>
          <a:p>
            <a:r>
              <a:rPr lang="en-US" sz="3600" dirty="0">
                <a:solidFill>
                  <a:schemeClr val="bg1"/>
                </a:solidFill>
              </a:rPr>
              <a:t>Client Plans &amp; Documentation</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147</a:t>
            </a:fld>
            <a:endParaRPr lang="en-US" dirty="0"/>
          </a:p>
        </p:txBody>
      </p:sp>
    </p:spTree>
    <p:extLst>
      <p:ext uri="{BB962C8B-B14F-4D97-AF65-F5344CB8AC3E}">
        <p14:creationId xmlns:p14="http://schemas.microsoft.com/office/powerpoint/2010/main" val="143092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7870F-5BD6-B348-A1E6-259C5F2454D7}"/>
              </a:ext>
            </a:extLst>
          </p:cNvPr>
          <p:cNvSpPr>
            <a:spLocks noGrp="1"/>
          </p:cNvSpPr>
          <p:nvPr>
            <p:ph type="title"/>
          </p:nvPr>
        </p:nvSpPr>
        <p:spPr/>
        <p:txBody>
          <a:bodyPr/>
          <a:lstStyle/>
          <a:p>
            <a:r>
              <a:rPr lang="en-US" dirty="0" smtClean="0"/>
              <a:t>SUD Client Plans 1</a:t>
            </a:r>
            <a:endParaRPr lang="en-US" dirty="0"/>
          </a:p>
        </p:txBody>
      </p:sp>
      <p:sp>
        <p:nvSpPr>
          <p:cNvPr id="3" name="Content Placeholder 2">
            <a:extLst>
              <a:ext uri="{FF2B5EF4-FFF2-40B4-BE49-F238E27FC236}">
                <a16:creationId xmlns="" xmlns:a16="http://schemas.microsoft.com/office/drawing/2014/main" id="{C6CCC259-93F5-FC40-B828-13039ED88857}"/>
              </a:ext>
            </a:extLst>
          </p:cNvPr>
          <p:cNvSpPr>
            <a:spLocks noGrp="1"/>
          </p:cNvSpPr>
          <p:nvPr>
            <p:ph idx="1"/>
          </p:nvPr>
        </p:nvSpPr>
        <p:spPr/>
        <p:txBody>
          <a:bodyPr>
            <a:normAutofit/>
          </a:bodyPr>
          <a:lstStyle/>
          <a:p>
            <a:r>
              <a:rPr lang="en-US" sz="2400" dirty="0" smtClean="0"/>
              <a:t>Each person admitted to treatment services must have an individually prepared client plan</a:t>
            </a:r>
          </a:p>
          <a:p>
            <a:pPr lvl="1"/>
            <a:r>
              <a:rPr lang="en-US" sz="2000" dirty="0" smtClean="0"/>
              <a:t>The development of the client plan should be, as much as possible, a collaborative process between the primary SUD Counselor/LPHA and the beneficiary</a:t>
            </a:r>
          </a:p>
          <a:p>
            <a:pPr lvl="1"/>
            <a:r>
              <a:rPr lang="en-US" sz="2000" dirty="0" smtClean="0"/>
              <a:t>The LPHA or SUD Counselor must attempt to engage the beneficiary to meaningfully participate in the preparation of the initial client plan and updated client plans.</a:t>
            </a:r>
          </a:p>
          <a:p>
            <a:pPr lvl="1"/>
            <a:r>
              <a:rPr lang="en-US" sz="2000" dirty="0" smtClean="0"/>
              <a:t>Plans should be specific and written in language the beneficiary understands (not overly clinical or with acronyms)</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148</a:t>
            </a:fld>
            <a:endParaRPr lang="en-US" dirty="0"/>
          </a:p>
        </p:txBody>
      </p:sp>
      <p:sp>
        <p:nvSpPr>
          <p:cNvPr id="8" name="Rectangle 7">
            <a:extLst>
              <a:ext uri="{FF2B5EF4-FFF2-40B4-BE49-F238E27FC236}">
                <a16:creationId xmlns="" xmlns:a16="http://schemas.microsoft.com/office/drawing/2014/main" id="{9954E816-B24E-D04F-93ED-CEDEBDBDEB71}"/>
              </a:ext>
            </a:extLst>
          </p:cNvPr>
          <p:cNvSpPr/>
          <p:nvPr/>
        </p:nvSpPr>
        <p:spPr>
          <a:xfrm>
            <a:off x="10293386" y="5900758"/>
            <a:ext cx="1636987" cy="646331"/>
          </a:xfrm>
          <a:prstGeom prst="rect">
            <a:avLst/>
          </a:prstGeom>
        </p:spPr>
        <p:txBody>
          <a:bodyPr wrap="none">
            <a:spAutoFit/>
          </a:bodyPr>
          <a:lstStyle/>
          <a:p>
            <a:pPr algn="r"/>
            <a:r>
              <a:rPr lang="en-US" dirty="0" smtClean="0"/>
              <a:t>IA.III.PP.12</a:t>
            </a:r>
          </a:p>
          <a:p>
            <a:pPr algn="r"/>
            <a:r>
              <a:rPr lang="en-US" dirty="0" smtClean="0"/>
              <a:t>9 CCR § 10305</a:t>
            </a:r>
            <a:endParaRPr lang="en-US" dirty="0"/>
          </a:p>
        </p:txBody>
      </p:sp>
    </p:spTree>
    <p:extLst>
      <p:ext uri="{BB962C8B-B14F-4D97-AF65-F5344CB8AC3E}">
        <p14:creationId xmlns:p14="http://schemas.microsoft.com/office/powerpoint/2010/main" val="293047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2</a:t>
            </a:r>
            <a:br>
              <a:rPr lang="en-US" dirty="0" smtClean="0"/>
            </a:br>
            <a:r>
              <a:rPr lang="en-US" sz="2800" dirty="0" smtClean="0"/>
              <a:t>Required components (except Detoxification OTP)</a:t>
            </a:r>
            <a:endParaRPr lang="en-US" sz="2800" dirty="0"/>
          </a:p>
        </p:txBody>
      </p:sp>
      <p:sp>
        <p:nvSpPr>
          <p:cNvPr id="3" name="Content Placeholder 2"/>
          <p:cNvSpPr>
            <a:spLocks noGrp="1"/>
          </p:cNvSpPr>
          <p:nvPr>
            <p:ph idx="1"/>
          </p:nvPr>
        </p:nvSpPr>
        <p:spPr>
          <a:xfrm>
            <a:off x="677333" y="2160589"/>
            <a:ext cx="9087990" cy="3880773"/>
          </a:xfrm>
        </p:spPr>
        <p:txBody>
          <a:bodyPr>
            <a:noAutofit/>
          </a:bodyPr>
          <a:lstStyle/>
          <a:p>
            <a:pPr>
              <a:spcBef>
                <a:spcPts val="600"/>
              </a:spcBef>
            </a:pPr>
            <a:r>
              <a:rPr lang="en-US" sz="1400" dirty="0"/>
              <a:t>A statement of problems identified through the ASAM, other assessment tool(s) or intake </a:t>
            </a:r>
            <a:r>
              <a:rPr lang="en-US" sz="1400" dirty="0" smtClean="0"/>
              <a:t>documentation</a:t>
            </a:r>
            <a:endParaRPr lang="en-US" sz="1400" dirty="0"/>
          </a:p>
          <a:p>
            <a:pPr>
              <a:spcBef>
                <a:spcPts val="600"/>
              </a:spcBef>
            </a:pPr>
            <a:r>
              <a:rPr lang="en-US" sz="1400" dirty="0" smtClean="0"/>
              <a:t>Goals </a:t>
            </a:r>
            <a:r>
              <a:rPr lang="en-US" sz="1400" dirty="0"/>
              <a:t>to be reached which address each </a:t>
            </a:r>
            <a:r>
              <a:rPr lang="en-US" sz="1400" dirty="0" smtClean="0"/>
              <a:t>problem</a:t>
            </a:r>
            <a:endParaRPr lang="en-US" sz="1400" dirty="0"/>
          </a:p>
          <a:p>
            <a:pPr>
              <a:spcBef>
                <a:spcPts val="600"/>
              </a:spcBef>
            </a:pPr>
            <a:r>
              <a:rPr lang="en-US" sz="1400" dirty="0" smtClean="0"/>
              <a:t>Action </a:t>
            </a:r>
            <a:r>
              <a:rPr lang="en-US" sz="1400" dirty="0"/>
              <a:t>steps that will be taken by the provider and/or beneficiary to accomplish identified </a:t>
            </a:r>
            <a:r>
              <a:rPr lang="en-US" sz="1400" dirty="0" smtClean="0"/>
              <a:t>goals</a:t>
            </a:r>
            <a:endParaRPr lang="en-US" sz="1400" dirty="0"/>
          </a:p>
          <a:p>
            <a:pPr>
              <a:spcBef>
                <a:spcPts val="600"/>
              </a:spcBef>
            </a:pPr>
            <a:r>
              <a:rPr lang="en-US" sz="1400" dirty="0" smtClean="0"/>
              <a:t>Target </a:t>
            </a:r>
            <a:r>
              <a:rPr lang="en-US" sz="1400" dirty="0"/>
              <a:t>dates for the accomplishment of action steps and </a:t>
            </a:r>
            <a:r>
              <a:rPr lang="en-US" sz="1400" dirty="0" smtClean="0"/>
              <a:t>goals</a:t>
            </a:r>
            <a:endParaRPr lang="en-US" sz="1400" dirty="0"/>
          </a:p>
          <a:p>
            <a:pPr>
              <a:spcBef>
                <a:spcPts val="600"/>
              </a:spcBef>
            </a:pPr>
            <a:r>
              <a:rPr lang="en-US" sz="1400" dirty="0" smtClean="0"/>
              <a:t>A </a:t>
            </a:r>
            <a:r>
              <a:rPr lang="en-US" sz="1400" dirty="0"/>
              <a:t>description of the services, including the type of counseling, to be provided and the frequency </a:t>
            </a:r>
            <a:r>
              <a:rPr lang="en-US" sz="1400" dirty="0" smtClean="0"/>
              <a:t>thereof</a:t>
            </a:r>
            <a:endParaRPr lang="en-US" sz="1400" dirty="0"/>
          </a:p>
          <a:p>
            <a:pPr>
              <a:spcBef>
                <a:spcPts val="600"/>
              </a:spcBef>
            </a:pPr>
            <a:r>
              <a:rPr lang="en-US" sz="1400" dirty="0" smtClean="0"/>
              <a:t>The </a:t>
            </a:r>
            <a:r>
              <a:rPr lang="en-US" sz="1400" dirty="0"/>
              <a:t>assignment of a primary therapist or </a:t>
            </a:r>
            <a:r>
              <a:rPr lang="en-US" sz="1400" dirty="0" smtClean="0"/>
              <a:t>counselor</a:t>
            </a:r>
            <a:endParaRPr lang="en-US" sz="1400" dirty="0"/>
          </a:p>
          <a:p>
            <a:pPr>
              <a:spcBef>
                <a:spcPts val="600"/>
              </a:spcBef>
            </a:pPr>
            <a:r>
              <a:rPr lang="en-US" sz="1400" dirty="0" smtClean="0"/>
              <a:t>The </a:t>
            </a:r>
            <a:r>
              <a:rPr lang="en-US" sz="1400" dirty="0"/>
              <a:t>beneficiary's </a:t>
            </a:r>
            <a:r>
              <a:rPr lang="en-US" sz="1400" dirty="0" smtClean="0"/>
              <a:t>DSM-5 diagnosis </a:t>
            </a:r>
            <a:r>
              <a:rPr lang="en-US" sz="1400" dirty="0"/>
              <a:t>as documented by the Medical Director or </a:t>
            </a:r>
            <a:r>
              <a:rPr lang="en-US" sz="1400" dirty="0" smtClean="0"/>
              <a:t>LPHA</a:t>
            </a:r>
            <a:endParaRPr lang="en-US" sz="1400" dirty="0"/>
          </a:p>
          <a:p>
            <a:pPr>
              <a:spcBef>
                <a:spcPts val="600"/>
              </a:spcBef>
            </a:pPr>
            <a:r>
              <a:rPr lang="en-US" sz="1400" dirty="0" smtClean="0"/>
              <a:t>If </a:t>
            </a:r>
            <a:r>
              <a:rPr lang="en-US" sz="1400" dirty="0"/>
              <a:t>a beneficiary has not had a physical examination within the 12-month period prior to the beneficiary's admission to treatment date, a goal that the beneficiary have a physical </a:t>
            </a:r>
            <a:r>
              <a:rPr lang="en-US" sz="1400" dirty="0" smtClean="0"/>
              <a:t>examination</a:t>
            </a:r>
            <a:endParaRPr lang="en-US" sz="1400" dirty="0"/>
          </a:p>
          <a:p>
            <a:pPr>
              <a:spcBef>
                <a:spcPts val="600"/>
              </a:spcBef>
            </a:pPr>
            <a:r>
              <a:rPr lang="en-US" sz="1400" dirty="0" smtClean="0"/>
              <a:t>If </a:t>
            </a:r>
            <a:r>
              <a:rPr lang="en-US" sz="1400" dirty="0"/>
              <a:t>documentation of a beneficiary's physical examination, which was performed during the prior twelve months, indicates a beneficiary has a significant medical illness, a goal that the beneficiary obtain appropriate treatment for the </a:t>
            </a:r>
            <a:r>
              <a:rPr lang="en-US" sz="1400" dirty="0" smtClean="0"/>
              <a:t>illness</a:t>
            </a:r>
            <a:endParaRPr lang="en-US" sz="14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149</a:t>
            </a:fld>
            <a:endParaRPr lang="en-US" dirty="0"/>
          </a:p>
        </p:txBody>
      </p:sp>
      <p:sp>
        <p:nvSpPr>
          <p:cNvPr id="5" name="Rectangle 4">
            <a:extLst>
              <a:ext uri="{FF2B5EF4-FFF2-40B4-BE49-F238E27FC236}">
                <a16:creationId xmlns="" xmlns:a16="http://schemas.microsoft.com/office/drawing/2014/main" id="{9954E816-B24E-D04F-93ED-CEDEBDBDEB71}"/>
              </a:ext>
            </a:extLst>
          </p:cNvPr>
          <p:cNvSpPr/>
          <p:nvPr/>
        </p:nvSpPr>
        <p:spPr>
          <a:xfrm>
            <a:off x="10071225" y="5900758"/>
            <a:ext cx="1636987" cy="646331"/>
          </a:xfrm>
          <a:prstGeom prst="rect">
            <a:avLst/>
          </a:prstGeom>
        </p:spPr>
        <p:txBody>
          <a:bodyPr wrap="none">
            <a:spAutoFit/>
          </a:bodyPr>
          <a:lstStyle/>
          <a:p>
            <a:pPr algn="r"/>
            <a:r>
              <a:rPr lang="en-US" dirty="0" smtClean="0"/>
              <a:t>IA.III.PP.12</a:t>
            </a:r>
          </a:p>
          <a:p>
            <a:pPr algn="r"/>
            <a:r>
              <a:rPr lang="en-US" dirty="0" smtClean="0"/>
              <a:t>9 CCR § 10305</a:t>
            </a:r>
            <a:endParaRPr lang="en-US" dirty="0"/>
          </a:p>
        </p:txBody>
      </p:sp>
    </p:spTree>
    <p:extLst>
      <p:ext uri="{BB962C8B-B14F-4D97-AF65-F5344CB8AC3E}">
        <p14:creationId xmlns:p14="http://schemas.microsoft.com/office/powerpoint/2010/main" val="114777913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DMC-ODS Waiver?</a:t>
            </a:r>
            <a:endParaRPr lang="en-US" dirty="0"/>
          </a:p>
        </p:txBody>
      </p:sp>
      <p:sp>
        <p:nvSpPr>
          <p:cNvPr id="3" name="Content Placeholder 2"/>
          <p:cNvSpPr>
            <a:spLocks noGrp="1"/>
          </p:cNvSpPr>
          <p:nvPr>
            <p:ph idx="1"/>
          </p:nvPr>
        </p:nvSpPr>
        <p:spPr>
          <a:xfrm>
            <a:off x="677334" y="2160589"/>
            <a:ext cx="9064004" cy="3880773"/>
          </a:xfrm>
        </p:spPr>
        <p:txBody>
          <a:bodyPr>
            <a:normAutofit/>
          </a:bodyPr>
          <a:lstStyle/>
          <a:p>
            <a:r>
              <a:rPr lang="en-US" sz="2000" dirty="0" smtClean="0"/>
              <a:t>The Drug </a:t>
            </a:r>
            <a:r>
              <a:rPr lang="en-US" sz="2000" dirty="0" err="1" smtClean="0"/>
              <a:t>Medi</a:t>
            </a:r>
            <a:r>
              <a:rPr lang="en-US" sz="2000" dirty="0" smtClean="0"/>
              <a:t>-Cal Organized Delivery System (DMC-ODS) provides a continuum of care modeled after the American Society of Addiction Medicine (ASAM) Criteria for substance use disorder treatment services, enables more local control and accountability, provides greater administrative oversight, creates utilization controls to improve care and efficient use of resources, implements evidenced based practices in substance abuse treatment, and coordinates with other systems of care.</a:t>
            </a:r>
          </a:p>
          <a:p>
            <a:r>
              <a:rPr lang="en-US" sz="2000" dirty="0" smtClean="0"/>
              <a:t>This approach provides the beneficiary with access to the care and system interaction needed in order to achieve sustainable recovery. DMC-ODS will demonstrate how organized substance use disorder care increases the success of DMC beneficiaries while decreasing other system health care costs.</a:t>
            </a: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915" y="5914360"/>
            <a:ext cx="3498562" cy="619128"/>
          </a:xfrm>
          <a:prstGeom prst="rect">
            <a:avLst/>
          </a:prstGeom>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10083183" y="37810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676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3</a:t>
            </a:r>
            <a:br>
              <a:rPr lang="en-US" dirty="0" smtClean="0"/>
            </a:br>
            <a:r>
              <a:rPr lang="en-US" sz="2800" dirty="0" smtClean="0"/>
              <a:t>Additional OTP Maintenance Requirements</a:t>
            </a:r>
            <a:endParaRPr lang="en-US" sz="2800" dirty="0"/>
          </a:p>
        </p:txBody>
      </p:sp>
      <p:sp>
        <p:nvSpPr>
          <p:cNvPr id="3" name="Content Placeholder 2"/>
          <p:cNvSpPr>
            <a:spLocks noGrp="1"/>
          </p:cNvSpPr>
          <p:nvPr>
            <p:ph idx="1"/>
          </p:nvPr>
        </p:nvSpPr>
        <p:spPr/>
        <p:txBody>
          <a:bodyPr>
            <a:normAutofit/>
          </a:bodyPr>
          <a:lstStyle/>
          <a:p>
            <a:r>
              <a:rPr lang="en-US" sz="2000" dirty="0"/>
              <a:t>Goals to be achieved by the </a:t>
            </a:r>
            <a:r>
              <a:rPr lang="en-US" sz="2000" dirty="0" smtClean="0"/>
              <a:t>client </a:t>
            </a:r>
            <a:r>
              <a:rPr lang="en-US" sz="2000" dirty="0"/>
              <a:t>based on the needs identified during the assessment process and with estimated target dates for attainment in accordance with the following:</a:t>
            </a:r>
          </a:p>
          <a:p>
            <a:pPr lvl="1"/>
            <a:r>
              <a:rPr lang="en-US" sz="1800" dirty="0"/>
              <a:t>Short-term goals are those which are estimated to require ninety (90) days or less for the </a:t>
            </a:r>
            <a:r>
              <a:rPr lang="en-US" sz="1800" dirty="0" smtClean="0"/>
              <a:t>client </a:t>
            </a:r>
            <a:r>
              <a:rPr lang="en-US" sz="1800" dirty="0"/>
              <a:t>to </a:t>
            </a:r>
            <a:r>
              <a:rPr lang="en-US" sz="1800" dirty="0" smtClean="0"/>
              <a:t>achieve</a:t>
            </a:r>
            <a:endParaRPr lang="en-US" sz="1800" dirty="0"/>
          </a:p>
          <a:p>
            <a:pPr lvl="1"/>
            <a:r>
              <a:rPr lang="en-US" sz="1800" dirty="0"/>
              <a:t>Long-term goals are those which are estimated to require a specified time exceeding </a:t>
            </a:r>
            <a:r>
              <a:rPr lang="en-US" sz="1800" dirty="0" smtClean="0"/>
              <a:t>ninety </a:t>
            </a:r>
            <a:r>
              <a:rPr lang="en-US" sz="1800" dirty="0"/>
              <a:t>(</a:t>
            </a:r>
            <a:r>
              <a:rPr lang="en-US" sz="1800" dirty="0" smtClean="0"/>
              <a:t>90) </a:t>
            </a:r>
            <a:r>
              <a:rPr lang="en-US" sz="1800" dirty="0"/>
              <a:t>days for the </a:t>
            </a:r>
            <a:r>
              <a:rPr lang="en-US" sz="1800" dirty="0" smtClean="0"/>
              <a:t>client </a:t>
            </a:r>
            <a:r>
              <a:rPr lang="en-US" sz="1800" dirty="0"/>
              <a:t>to achieve.</a:t>
            </a:r>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150</a:t>
            </a:fld>
            <a:endParaRPr lang="en-US" dirty="0"/>
          </a:p>
        </p:txBody>
      </p:sp>
      <p:sp>
        <p:nvSpPr>
          <p:cNvPr id="7" name="Title 1">
            <a:extLst>
              <a:ext uri="{FF2B5EF4-FFF2-40B4-BE49-F238E27FC236}">
                <a16:creationId xmlns="" xmlns:a16="http://schemas.microsoft.com/office/drawing/2014/main" id="{0450CFD2-0F71-4440-8C40-53A93B48497C}"/>
              </a:ext>
            </a:extLst>
          </p:cNvPr>
          <p:cNvSpPr txBox="1">
            <a:spLocks/>
          </p:cNvSpPr>
          <p:nvPr/>
        </p:nvSpPr>
        <p:spPr>
          <a:xfrm>
            <a:off x="10202491" y="5979526"/>
            <a:ext cx="1629586" cy="42696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9 CCR § 10305</a:t>
            </a:r>
            <a:endParaRPr lang="en-US" sz="1800" dirty="0"/>
          </a:p>
        </p:txBody>
      </p:sp>
    </p:spTree>
    <p:extLst>
      <p:ext uri="{BB962C8B-B14F-4D97-AF65-F5344CB8AC3E}">
        <p14:creationId xmlns:p14="http://schemas.microsoft.com/office/powerpoint/2010/main" val="3084992483"/>
      </p:ext>
    </p:extLst>
  </p:cSld>
  <p:clrMapOvr>
    <a:masterClrMapping/>
  </p:clrMapOvr>
  <p:transition spd="slow">
    <p:push dir="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4</a:t>
            </a:r>
            <a:br>
              <a:rPr lang="en-US" dirty="0" smtClean="0"/>
            </a:br>
            <a:r>
              <a:rPr lang="en-US" sz="2800" dirty="0" smtClean="0"/>
              <a:t>OTP Detoxification Services Plan Requirements</a:t>
            </a:r>
            <a:endParaRPr lang="en-US" sz="2800" dirty="0"/>
          </a:p>
        </p:txBody>
      </p:sp>
      <p:sp>
        <p:nvSpPr>
          <p:cNvPr id="3" name="Content Placeholder 2"/>
          <p:cNvSpPr>
            <a:spLocks noGrp="1"/>
          </p:cNvSpPr>
          <p:nvPr>
            <p:ph idx="1"/>
          </p:nvPr>
        </p:nvSpPr>
        <p:spPr/>
        <p:txBody>
          <a:bodyPr>
            <a:normAutofit/>
          </a:bodyPr>
          <a:lstStyle/>
          <a:p>
            <a:r>
              <a:rPr lang="en-US" sz="2000" dirty="0" smtClean="0"/>
              <a:t>Provisions </a:t>
            </a:r>
            <a:r>
              <a:rPr lang="en-US" sz="2000" dirty="0"/>
              <a:t>to assist the </a:t>
            </a:r>
            <a:r>
              <a:rPr lang="en-US" sz="2000" dirty="0" smtClean="0"/>
              <a:t>client </a:t>
            </a:r>
            <a:r>
              <a:rPr lang="en-US" sz="2000" dirty="0"/>
              <a:t>to understand illicit drug addictions and how to deal with </a:t>
            </a:r>
            <a:r>
              <a:rPr lang="en-US" sz="2000" dirty="0" smtClean="0"/>
              <a:t>them</a:t>
            </a:r>
            <a:endParaRPr lang="en-US" sz="2000" dirty="0"/>
          </a:p>
          <a:p>
            <a:r>
              <a:rPr lang="en-US" sz="2000" dirty="0" smtClean="0"/>
              <a:t>Provisions </a:t>
            </a:r>
            <a:r>
              <a:rPr lang="en-US" sz="2000" dirty="0"/>
              <a:t>for furnishing services to the </a:t>
            </a:r>
            <a:r>
              <a:rPr lang="en-US" sz="2000" dirty="0" smtClean="0"/>
              <a:t>client </a:t>
            </a:r>
            <a:r>
              <a:rPr lang="en-US" sz="2000" dirty="0"/>
              <a:t>as needed when the period of detoxification treatment is </a:t>
            </a:r>
            <a:r>
              <a:rPr lang="en-US" sz="2000" dirty="0" smtClean="0"/>
              <a:t>completed</a:t>
            </a:r>
            <a:endParaRPr lang="en-US" sz="2000" dirty="0"/>
          </a:p>
          <a:p>
            <a:r>
              <a:rPr lang="en-US" sz="2000" dirty="0" smtClean="0"/>
              <a:t>The </a:t>
            </a:r>
            <a:r>
              <a:rPr lang="en-US" sz="2000" dirty="0"/>
              <a:t>treatment services required and a description of the role they play in achieving the stated </a:t>
            </a:r>
            <a:r>
              <a:rPr lang="en-US" sz="2000" dirty="0" smtClean="0"/>
              <a:t>goals</a:t>
            </a:r>
            <a:endParaRPr lang="en-US" sz="2000" dirty="0"/>
          </a:p>
          <a:p>
            <a:r>
              <a:rPr lang="en-US" sz="2000" dirty="0" smtClean="0"/>
              <a:t>The </a:t>
            </a:r>
            <a:r>
              <a:rPr lang="en-US" sz="2000" dirty="0"/>
              <a:t>type and frequency of scheduled counseling </a:t>
            </a:r>
            <a:r>
              <a:rPr lang="en-US" sz="2000" dirty="0" smtClean="0"/>
              <a:t>services</a:t>
            </a: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151</a:t>
            </a:fld>
            <a:endParaRPr lang="en-US" dirty="0"/>
          </a:p>
        </p:txBody>
      </p:sp>
      <p:sp>
        <p:nvSpPr>
          <p:cNvPr id="5" name="Title 1">
            <a:extLst>
              <a:ext uri="{FF2B5EF4-FFF2-40B4-BE49-F238E27FC236}">
                <a16:creationId xmlns="" xmlns:a16="http://schemas.microsoft.com/office/drawing/2014/main" id="{C0A74A44-0534-A24A-B5D4-523FB36D2299}"/>
              </a:ext>
            </a:extLst>
          </p:cNvPr>
          <p:cNvSpPr txBox="1">
            <a:spLocks/>
          </p:cNvSpPr>
          <p:nvPr/>
        </p:nvSpPr>
        <p:spPr>
          <a:xfrm>
            <a:off x="9921922" y="5979526"/>
            <a:ext cx="183441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10305.b</a:t>
            </a:r>
            <a:endParaRPr lang="en-US" sz="1800" dirty="0"/>
          </a:p>
        </p:txBody>
      </p:sp>
    </p:spTree>
    <p:extLst>
      <p:ext uri="{BB962C8B-B14F-4D97-AF65-F5344CB8AC3E}">
        <p14:creationId xmlns:p14="http://schemas.microsoft.com/office/powerpoint/2010/main" val="1151505521"/>
      </p:ext>
    </p:extLst>
  </p:cSld>
  <p:clrMapOvr>
    <a:masterClrMapping/>
  </p:clrMapOvr>
  <p:transition spd="slow">
    <p:push dir="u"/>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0"/>
          <p:cNvSpPr>
            <a:spLocks noGrp="1"/>
          </p:cNvSpPr>
          <p:nvPr>
            <p:ph type="title"/>
          </p:nvPr>
        </p:nvSpPr>
        <p:spPr/>
        <p:txBody>
          <a:bodyPr/>
          <a:lstStyle/>
          <a:p>
            <a:r>
              <a:rPr lang="en-US" dirty="0" smtClean="0"/>
              <a:t>SUD Client Plans 5</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On the client plan, providers should attempt to link identified needs to the corresponding ASAM Dimension: </a:t>
            </a:r>
          </a:p>
          <a:p>
            <a:pPr marL="914400" indent="-457200">
              <a:buFont typeface="+mj-lt"/>
              <a:buAutoNum type="arabicPeriod"/>
            </a:pPr>
            <a:r>
              <a:rPr lang="en-US" sz="2000" dirty="0" smtClean="0"/>
              <a:t>Acute Intoxication and/or Withdrawal Potential</a:t>
            </a:r>
          </a:p>
          <a:p>
            <a:pPr marL="914400" indent="-457200">
              <a:buFont typeface="+mj-lt"/>
              <a:buAutoNum type="arabicPeriod"/>
            </a:pPr>
            <a:r>
              <a:rPr lang="en-US" sz="2000" dirty="0" smtClean="0"/>
              <a:t>Biomedical Conditions/Complications</a:t>
            </a:r>
          </a:p>
          <a:p>
            <a:pPr marL="914400" indent="-457200">
              <a:buFont typeface="+mj-lt"/>
              <a:buAutoNum type="arabicPeriod"/>
            </a:pPr>
            <a:r>
              <a:rPr lang="en-US" sz="2000" dirty="0" smtClean="0"/>
              <a:t>Emotional/Behavioral/Cognitive Conditions/Complications</a:t>
            </a:r>
          </a:p>
          <a:p>
            <a:pPr marL="914400" indent="-457200">
              <a:buFont typeface="+mj-lt"/>
              <a:buAutoNum type="arabicPeriod"/>
            </a:pPr>
            <a:r>
              <a:rPr lang="en-US" sz="2000" dirty="0" smtClean="0"/>
              <a:t>Readiness to Change</a:t>
            </a:r>
          </a:p>
          <a:p>
            <a:pPr marL="914400" indent="-457200">
              <a:buFont typeface="+mj-lt"/>
              <a:buAutoNum type="arabicPeriod"/>
            </a:pPr>
            <a:r>
              <a:rPr lang="en-US" sz="2000" dirty="0" smtClean="0"/>
              <a:t>Relapse/Continued Use/Continued Problem Potential</a:t>
            </a:r>
          </a:p>
          <a:p>
            <a:pPr marL="914400" indent="-457200">
              <a:buFont typeface="+mj-lt"/>
              <a:buAutoNum type="arabicPeriod"/>
            </a:pPr>
            <a:r>
              <a:rPr lang="en-US" sz="2000" dirty="0" smtClean="0"/>
              <a:t>Recovery Environment</a:t>
            </a: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152</a:t>
            </a:fld>
            <a:endParaRPr lang="en-US" dirty="0"/>
          </a:p>
        </p:txBody>
      </p:sp>
      <p:sp>
        <p:nvSpPr>
          <p:cNvPr id="6"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443410" cy="42696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61257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sz="4000" dirty="0"/>
              <a:t>SUD Client </a:t>
            </a:r>
            <a:r>
              <a:rPr lang="en-US" sz="4000" dirty="0" smtClean="0"/>
              <a:t>Plans 6</a:t>
            </a:r>
            <a:r>
              <a:rPr lang="en-US" dirty="0" smtClean="0"/>
              <a:t/>
            </a:r>
            <a:br>
              <a:rPr lang="en-US" dirty="0" smtClean="0"/>
            </a:br>
            <a:r>
              <a:rPr lang="en-US" sz="3100" dirty="0" smtClean="0"/>
              <a:t>Client </a:t>
            </a:r>
            <a:r>
              <a:rPr lang="en-US" sz="3100" dirty="0"/>
              <a:t>Plan Goals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000" dirty="0" smtClean="0"/>
              <a:t>Goals must be established collaboratively with the client that addresses each active problem (not deferred)</a:t>
            </a:r>
          </a:p>
          <a:p>
            <a:r>
              <a:rPr lang="en-US" sz="2000" dirty="0" smtClean="0"/>
              <a:t>Goals may focus on the client’s personal vision of recovery, wellness, and the life they envision for themselves</a:t>
            </a:r>
          </a:p>
          <a:p>
            <a:r>
              <a:rPr lang="en-US" sz="2000" dirty="0" smtClean="0"/>
              <a:t>ACBH recommends providers use S.M.A.R.T. (Specific, Measurable, Attainable, Realistic, and Time Bound) style goals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153</a:t>
            </a:fld>
            <a:endParaRPr lang="en-US" dirty="0"/>
          </a:p>
        </p:txBody>
      </p:sp>
      <p:sp>
        <p:nvSpPr>
          <p:cNvPr id="9" name="Title 1">
            <a:extLst>
              <a:ext uri="{FF2B5EF4-FFF2-40B4-BE49-F238E27FC236}">
                <a16:creationId xmlns="" xmlns:a16="http://schemas.microsoft.com/office/drawing/2014/main" id="{C0A74A44-0534-A24A-B5D4-523FB36D2299}"/>
              </a:ext>
            </a:extLst>
          </p:cNvPr>
          <p:cNvSpPr txBox="1">
            <a:spLocks/>
          </p:cNvSpPr>
          <p:nvPr/>
        </p:nvSpPr>
        <p:spPr>
          <a:xfrm>
            <a:off x="10028752" y="5979526"/>
            <a:ext cx="172758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a:t>
            </a:r>
            <a:endParaRPr lang="en-US" sz="1800" dirty="0"/>
          </a:p>
        </p:txBody>
      </p:sp>
      <p:sp>
        <p:nvSpPr>
          <p:cNvPr id="5" name="Flowchart: Alternate Process 4"/>
          <p:cNvSpPr/>
          <p:nvPr/>
        </p:nvSpPr>
        <p:spPr>
          <a:xfrm>
            <a:off x="3594667" y="4606928"/>
            <a:ext cx="3021465" cy="166462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Measurable and attainable goals create opportunity for success</a:t>
            </a:r>
          </a:p>
        </p:txBody>
      </p:sp>
    </p:spTree>
    <p:extLst>
      <p:ext uri="{BB962C8B-B14F-4D97-AF65-F5344CB8AC3E}">
        <p14:creationId xmlns:p14="http://schemas.microsoft.com/office/powerpoint/2010/main" val="82263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smtClean="0"/>
              <a:t>SUD Client Plans 7</a:t>
            </a:r>
            <a:r>
              <a:rPr lang="en-US" dirty="0"/>
              <a:t/>
            </a:r>
            <a:br>
              <a:rPr lang="en-US" dirty="0"/>
            </a:br>
            <a:r>
              <a:rPr lang="en-US" sz="2800" dirty="0"/>
              <a:t>Deferring Client Plan </a:t>
            </a:r>
            <a:r>
              <a:rPr lang="en-US" sz="2800" dirty="0" smtClean="0"/>
              <a:t>Goals</a:t>
            </a:r>
            <a:endParaRPr lang="en-US" sz="2800" dirty="0"/>
          </a:p>
        </p:txBody>
      </p:sp>
      <p:sp>
        <p:nvSpPr>
          <p:cNvPr id="3" name="Content Placeholder 2"/>
          <p:cNvSpPr>
            <a:spLocks noGrp="1"/>
          </p:cNvSpPr>
          <p:nvPr>
            <p:ph idx="1"/>
          </p:nvPr>
        </p:nvSpPr>
        <p:spPr/>
        <p:txBody>
          <a:bodyPr>
            <a:normAutofit/>
          </a:bodyPr>
          <a:lstStyle/>
          <a:p>
            <a:r>
              <a:rPr lang="en-US" sz="2400" dirty="0" smtClean="0"/>
              <a:t>If a challenge is not going to be addressed during the plan period it may be deferred</a:t>
            </a:r>
          </a:p>
          <a:p>
            <a:r>
              <a:rPr lang="en-US" sz="2400" dirty="0" smtClean="0"/>
              <a:t>Must indicate reason for each deferral on the plan</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154</a:t>
            </a:fld>
            <a:endParaRPr lang="en-US" dirty="0"/>
          </a:p>
        </p:txBody>
      </p:sp>
      <p:sp>
        <p:nvSpPr>
          <p:cNvPr id="7"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
        <p:nvSpPr>
          <p:cNvPr id="6" name="Rounded Rectangle 5"/>
          <p:cNvSpPr/>
          <p:nvPr/>
        </p:nvSpPr>
        <p:spPr>
          <a:xfrm>
            <a:off x="3598372" y="3810000"/>
            <a:ext cx="3014055" cy="1798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Name a few reasons why a goal would be deferred</a:t>
            </a:r>
            <a:endParaRPr lang="en-US" sz="2400" dirty="0"/>
          </a:p>
        </p:txBody>
      </p:sp>
    </p:spTree>
    <p:extLst>
      <p:ext uri="{BB962C8B-B14F-4D97-AF65-F5344CB8AC3E}">
        <p14:creationId xmlns:p14="http://schemas.microsoft.com/office/powerpoint/2010/main" val="297079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normAutofit fontScale="90000"/>
          </a:bodyPr>
          <a:lstStyle/>
          <a:p>
            <a:r>
              <a:rPr lang="en-US" sz="4000" dirty="0" smtClean="0"/>
              <a:t>SUD Client Plans 8</a:t>
            </a:r>
            <a:r>
              <a:rPr lang="en-US" dirty="0" smtClean="0"/>
              <a:t/>
            </a:r>
            <a:br>
              <a:rPr lang="en-US" dirty="0" smtClean="0"/>
            </a:br>
            <a:r>
              <a:rPr lang="en-US" sz="3100" dirty="0" smtClean="0"/>
              <a:t>Action Steps 1</a:t>
            </a: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p:txBody>
          <a:bodyPr>
            <a:normAutofit/>
          </a:bodyPr>
          <a:lstStyle/>
          <a:p>
            <a:r>
              <a:rPr lang="en-US" sz="2300" dirty="0" smtClean="0">
                <a:solidFill>
                  <a:schemeClr val="tx1"/>
                </a:solidFill>
              </a:rPr>
              <a:t>Steps </a:t>
            </a:r>
            <a:r>
              <a:rPr lang="en-US" sz="2300" dirty="0">
                <a:solidFill>
                  <a:schemeClr val="tx1"/>
                </a:solidFill>
              </a:rPr>
              <a:t>that will be taken by the provider and/or beneficiary to accomplish identified goals. </a:t>
            </a:r>
          </a:p>
          <a:p>
            <a:r>
              <a:rPr lang="en-US" sz="2300" dirty="0">
                <a:solidFill>
                  <a:schemeClr val="tx1"/>
                </a:solidFill>
              </a:rPr>
              <a:t>During the plan development process providers assist the client in developing the short-term action steps related his/her identified goal(s)</a:t>
            </a:r>
          </a:p>
          <a:p>
            <a:r>
              <a:rPr lang="en-US" sz="2300" dirty="0">
                <a:solidFill>
                  <a:schemeClr val="tx1"/>
                </a:solidFill>
              </a:rPr>
              <a:t>Instead </a:t>
            </a:r>
            <a:r>
              <a:rPr lang="en-US" sz="2300" dirty="0" smtClean="0">
                <a:solidFill>
                  <a:schemeClr val="tx1"/>
                </a:solidFill>
              </a:rPr>
              <a:t>of indicating that the </a:t>
            </a:r>
            <a:r>
              <a:rPr lang="en-US" sz="2300" dirty="0">
                <a:solidFill>
                  <a:schemeClr val="tx1"/>
                </a:solidFill>
              </a:rPr>
              <a:t>client will participate in groups or treatment, indicate what will be the expected benefit to client.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155</a:t>
            </a:fld>
            <a:endParaRPr lang="en-US" dirty="0"/>
          </a:p>
        </p:txBody>
      </p:sp>
      <p:sp>
        <p:nvSpPr>
          <p:cNvPr id="6" name="Title 1">
            <a:extLst>
              <a:ext uri="{FF2B5EF4-FFF2-40B4-BE49-F238E27FC236}">
                <a16:creationId xmlns="" xmlns:a16="http://schemas.microsoft.com/office/drawing/2014/main" id="{E840857B-3905-A843-8A18-DA2DB624A996}"/>
              </a:ext>
            </a:extLst>
          </p:cNvPr>
          <p:cNvSpPr txBox="1">
            <a:spLocks/>
          </p:cNvSpPr>
          <p:nvPr/>
        </p:nvSpPr>
        <p:spPr>
          <a:xfrm>
            <a:off x="9581744" y="6041362"/>
            <a:ext cx="2114956" cy="44977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IA.III.PP.12.i.a.i.3</a:t>
            </a:r>
            <a:endParaRPr lang="en-US" sz="1800" dirty="0"/>
          </a:p>
        </p:txBody>
      </p:sp>
    </p:spTree>
    <p:extLst>
      <p:ext uri="{BB962C8B-B14F-4D97-AF65-F5344CB8AC3E}">
        <p14:creationId xmlns:p14="http://schemas.microsoft.com/office/powerpoint/2010/main" val="141696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normAutofit fontScale="90000"/>
          </a:bodyPr>
          <a:lstStyle/>
          <a:p>
            <a:r>
              <a:rPr lang="en-US" sz="4000" dirty="0" smtClean="0"/>
              <a:t>SUD Client Plans 9</a:t>
            </a:r>
            <a:r>
              <a:rPr lang="en-US" dirty="0" smtClean="0"/>
              <a:t/>
            </a:r>
            <a:br>
              <a:rPr lang="en-US" dirty="0" smtClean="0"/>
            </a:br>
            <a:r>
              <a:rPr lang="en-US" sz="3100" dirty="0" smtClean="0"/>
              <a:t>Action </a:t>
            </a:r>
            <a:r>
              <a:rPr lang="en-US" sz="3100" dirty="0"/>
              <a:t>Steps </a:t>
            </a:r>
            <a:r>
              <a:rPr lang="en-US" sz="3100" dirty="0" smtClean="0"/>
              <a:t>2</a:t>
            </a: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p:txBody>
          <a:bodyPr>
            <a:normAutofit/>
          </a:bodyPr>
          <a:lstStyle/>
          <a:p>
            <a:r>
              <a:rPr lang="en-US" sz="2200" dirty="0" smtClean="0">
                <a:solidFill>
                  <a:schemeClr val="tx1"/>
                </a:solidFill>
              </a:rPr>
              <a:t>Provider </a:t>
            </a:r>
            <a:r>
              <a:rPr lang="en-US" sz="2200" dirty="0">
                <a:solidFill>
                  <a:schemeClr val="tx1"/>
                </a:solidFill>
              </a:rPr>
              <a:t>Action Steps must focus on helping the client achieve their treatment goals</a:t>
            </a:r>
          </a:p>
          <a:p>
            <a:r>
              <a:rPr lang="en-US" sz="2200" dirty="0">
                <a:solidFill>
                  <a:schemeClr val="tx1"/>
                </a:solidFill>
              </a:rPr>
              <a:t>Interventions for </a:t>
            </a:r>
            <a:r>
              <a:rPr lang="en-US" sz="2200" dirty="0" smtClean="0">
                <a:solidFill>
                  <a:schemeClr val="tx1"/>
                </a:solidFill>
              </a:rPr>
              <a:t>Collateral </a:t>
            </a:r>
            <a:r>
              <a:rPr lang="en-US" sz="2200" dirty="0">
                <a:solidFill>
                  <a:schemeClr val="tx1"/>
                </a:solidFill>
              </a:rPr>
              <a:t>should include listing significant others by their names and roles (professional relationships do not qualify for Collateral services) for whom contact is planned and indicating “others as needed”</a:t>
            </a:r>
          </a:p>
          <a:p>
            <a:r>
              <a:rPr lang="en-US" sz="2200" dirty="0">
                <a:solidFill>
                  <a:schemeClr val="tx1"/>
                </a:solidFill>
              </a:rPr>
              <a:t>Only approved ACBH abbreviations (acronyms) may be used in the Medical Record—see website for list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156</a:t>
            </a:fld>
            <a:endParaRPr lang="en-US" dirty="0"/>
          </a:p>
        </p:txBody>
      </p:sp>
      <p:sp>
        <p:nvSpPr>
          <p:cNvPr id="8"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385474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F9E627CB-F011-7143-9699-EEA672A3C044}"/>
              </a:ext>
            </a:extLst>
          </p:cNvPr>
          <p:cNvSpPr txBox="1">
            <a:spLocks/>
          </p:cNvSpPr>
          <p:nvPr/>
        </p:nvSpPr>
        <p:spPr>
          <a:xfrm>
            <a:off x="566261" y="2486240"/>
            <a:ext cx="4762499" cy="2817420"/>
          </a:xfrm>
          <a:prstGeom prst="rect">
            <a:avLst/>
          </a:prstGeom>
        </p:spPr>
        <p:txBody>
          <a:bodyPr vert="horz" lIns="91440" tIns="45720" rIns="91440" bIns="45720" numCol="1"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800" dirty="0">
                <a:solidFill>
                  <a:schemeClr val="tx1"/>
                </a:solidFill>
              </a:rPr>
              <a:t>Use This:</a:t>
            </a:r>
          </a:p>
          <a:p>
            <a:pPr marL="0" indent="0">
              <a:buFont typeface="Wingdings 3" charset="2"/>
              <a:buNone/>
            </a:pPr>
            <a:r>
              <a:rPr lang="en-US" sz="2400" dirty="0">
                <a:solidFill>
                  <a:schemeClr val="tx1"/>
                </a:solidFill>
              </a:rPr>
              <a:t>Client will be able to identify 5 personal relapse prevention skills.</a:t>
            </a:r>
          </a:p>
          <a:p>
            <a:pPr marL="0" indent="0">
              <a:buFont typeface="Wingdings 3" charset="2"/>
              <a:buNone/>
            </a:pPr>
            <a:endParaRPr lang="en-US" sz="2400" dirty="0">
              <a:solidFill>
                <a:schemeClr val="tx1"/>
              </a:solidFill>
            </a:endParaRPr>
          </a:p>
          <a:p>
            <a:pPr marL="0" indent="0">
              <a:buFont typeface="Wingdings 3" charset="2"/>
              <a:buNone/>
            </a:pPr>
            <a:r>
              <a:rPr lang="en-US" sz="2400" dirty="0">
                <a:solidFill>
                  <a:schemeClr val="tx1"/>
                </a:solidFill>
              </a:rPr>
              <a:t>Client will develop a safety plan and learn the three states of the domestic violence cycle of abuse.</a:t>
            </a:r>
            <a:endParaRPr lang="en-US" sz="2800" dirty="0">
              <a:solidFill>
                <a:schemeClr val="tx1"/>
              </a:solidFill>
            </a:endParaRPr>
          </a:p>
        </p:txBody>
      </p:sp>
      <p:sp>
        <p:nvSpPr>
          <p:cNvPr id="10" name="Content Placeholder 2">
            <a:extLst>
              <a:ext uri="{FF2B5EF4-FFF2-40B4-BE49-F238E27FC236}">
                <a16:creationId xmlns="" xmlns:a16="http://schemas.microsoft.com/office/drawing/2014/main" id="{FA307F90-A039-484F-9290-50BF21410B65}"/>
              </a:ext>
            </a:extLst>
          </p:cNvPr>
          <p:cNvSpPr txBox="1">
            <a:spLocks/>
          </p:cNvSpPr>
          <p:nvPr/>
        </p:nvSpPr>
        <p:spPr>
          <a:xfrm>
            <a:off x="5614347" y="2486240"/>
            <a:ext cx="4700363" cy="3123025"/>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800" dirty="0">
                <a:solidFill>
                  <a:schemeClr val="tx1"/>
                </a:solidFill>
              </a:rPr>
              <a:t>Not This:</a:t>
            </a:r>
          </a:p>
          <a:p>
            <a:pPr marL="0" indent="0">
              <a:buFont typeface="Wingdings 3" charset="2"/>
              <a:buNone/>
            </a:pPr>
            <a:r>
              <a:rPr lang="en-US" sz="2400" dirty="0">
                <a:solidFill>
                  <a:schemeClr val="tx1"/>
                </a:solidFill>
              </a:rPr>
              <a:t>Client will attend Relapse Prevention Group</a:t>
            </a:r>
          </a:p>
          <a:p>
            <a:pPr marL="0" indent="0">
              <a:buFont typeface="Wingdings 3" charset="2"/>
              <a:buNone/>
            </a:pPr>
            <a:endParaRPr lang="en-US" sz="2400" dirty="0">
              <a:solidFill>
                <a:schemeClr val="tx1"/>
              </a:solidFill>
            </a:endParaRPr>
          </a:p>
          <a:p>
            <a:pPr marL="0" indent="0">
              <a:buFont typeface="Wingdings 3" charset="2"/>
              <a:buNone/>
            </a:pPr>
            <a:r>
              <a:rPr lang="en-US" sz="2400" dirty="0">
                <a:solidFill>
                  <a:schemeClr val="tx1"/>
                </a:solidFill>
              </a:rPr>
              <a:t>Client will participate in individual counseling every week.</a:t>
            </a:r>
          </a:p>
        </p:txBody>
      </p:sp>
      <p:grpSp>
        <p:nvGrpSpPr>
          <p:cNvPr id="16" name="Group 15">
            <a:extLst>
              <a:ext uri="{FF2B5EF4-FFF2-40B4-BE49-F238E27FC236}">
                <a16:creationId xmlns="" xmlns:a16="http://schemas.microsoft.com/office/drawing/2014/main" id="{609A577A-5622-C042-9AB0-9BE0F21825DD}"/>
              </a:ext>
            </a:extLst>
          </p:cNvPr>
          <p:cNvGrpSpPr/>
          <p:nvPr/>
        </p:nvGrpSpPr>
        <p:grpSpPr>
          <a:xfrm>
            <a:off x="5105400" y="2303676"/>
            <a:ext cx="5157281" cy="3920247"/>
            <a:chOff x="5190979" y="2518433"/>
            <a:chExt cx="5245165" cy="3789578"/>
          </a:xfrm>
        </p:grpSpPr>
        <p:sp>
          <p:nvSpPr>
            <p:cNvPr id="4" name="Oval 3">
              <a:extLst>
                <a:ext uri="{FF2B5EF4-FFF2-40B4-BE49-F238E27FC236}">
                  <a16:creationId xmlns="" xmlns:a16="http://schemas.microsoft.com/office/drawing/2014/main" id="{8557C0A9-2DE6-054A-A6C1-4EF8616CEFF5}"/>
                </a:ext>
              </a:extLst>
            </p:cNvPr>
            <p:cNvSpPr/>
            <p:nvPr/>
          </p:nvSpPr>
          <p:spPr>
            <a:xfrm>
              <a:off x="5190979" y="2518433"/>
              <a:ext cx="5245165" cy="3789578"/>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 xmlns:a16="http://schemas.microsoft.com/office/drawing/2014/main" id="{851E284D-B72F-8C43-96B3-4AF1702D8C2B}"/>
                </a:ext>
              </a:extLst>
            </p:cNvPr>
            <p:cNvCxnSpPr>
              <a:cxnSpLocks/>
            </p:cNvCxnSpPr>
            <p:nvPr/>
          </p:nvCxnSpPr>
          <p:spPr>
            <a:xfrm>
              <a:off x="5852160" y="3157315"/>
              <a:ext cx="4149969" cy="22306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itle 10"/>
          <p:cNvSpPr>
            <a:spLocks noGrp="1"/>
          </p:cNvSpPr>
          <p:nvPr>
            <p:ph type="title"/>
          </p:nvPr>
        </p:nvSpPr>
        <p:spPr/>
        <p:txBody>
          <a:bodyPr>
            <a:normAutofit/>
          </a:bodyPr>
          <a:lstStyle/>
          <a:p>
            <a:r>
              <a:rPr lang="en-US" dirty="0" smtClean="0"/>
              <a:t>SUD Client Plans 10</a:t>
            </a:r>
            <a:br>
              <a:rPr lang="en-US" dirty="0" smtClean="0"/>
            </a:br>
            <a:r>
              <a:rPr lang="en-US" sz="2800" dirty="0"/>
              <a:t>Action Steps </a:t>
            </a:r>
            <a:r>
              <a:rPr lang="en-US" sz="2800" dirty="0" smtClean="0"/>
              <a:t>3</a:t>
            </a:r>
            <a:endParaRPr lang="en-US" sz="28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157</a:t>
            </a:fld>
            <a:endParaRPr lang="en-US" dirty="0"/>
          </a:p>
        </p:txBody>
      </p:sp>
      <p:sp>
        <p:nvSpPr>
          <p:cNvPr id="12"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421190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solidFill>
                  <a:schemeClr val="tx1"/>
                </a:solidFill>
              </a:rPr>
              <a:t>Use </a:t>
            </a:r>
            <a:r>
              <a:rPr lang="en-US" sz="2400" dirty="0">
                <a:solidFill>
                  <a:schemeClr val="tx1"/>
                </a:solidFill>
              </a:rPr>
              <a:t>specific expected frequency of services (e.g. 1x/week and as needed)</a:t>
            </a:r>
          </a:p>
          <a:p>
            <a:r>
              <a:rPr lang="en-US" sz="2400" dirty="0">
                <a:solidFill>
                  <a:schemeClr val="tx1"/>
                </a:solidFill>
              </a:rPr>
              <a:t>The frequency of services indicated in the plan must match the frequency of services provided</a:t>
            </a:r>
          </a:p>
          <a:p>
            <a:r>
              <a:rPr lang="en-US" sz="2400" dirty="0">
                <a:solidFill>
                  <a:schemeClr val="tx1"/>
                </a:solidFill>
              </a:rPr>
              <a:t>The </a:t>
            </a:r>
            <a:r>
              <a:rPr lang="en-US" sz="2400" dirty="0" smtClean="0">
                <a:solidFill>
                  <a:schemeClr val="tx1"/>
                </a:solidFill>
              </a:rPr>
              <a:t>Client Plan </a:t>
            </a:r>
            <a:r>
              <a:rPr lang="en-US" sz="2400" dirty="0">
                <a:solidFill>
                  <a:schemeClr val="tx1"/>
                </a:solidFill>
              </a:rPr>
              <a:t>should be updated if the planned frequency doesn’t correspond with the beneficiary’s actual use of services</a:t>
            </a:r>
          </a:p>
          <a:p>
            <a:r>
              <a:rPr lang="en-US" sz="2400" dirty="0">
                <a:solidFill>
                  <a:schemeClr val="tx1"/>
                </a:solidFill>
              </a:rPr>
              <a:t>ACBH will be checking this in upcoming audits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158</a:t>
            </a:fld>
            <a:endParaRPr lang="en-US" dirty="0"/>
          </a:p>
        </p:txBody>
      </p:sp>
      <p:sp>
        <p:nvSpPr>
          <p:cNvPr id="7"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
        <p:nvSpPr>
          <p:cNvPr id="5" name="Title 4"/>
          <p:cNvSpPr>
            <a:spLocks noGrp="1"/>
          </p:cNvSpPr>
          <p:nvPr>
            <p:ph type="title"/>
          </p:nvPr>
        </p:nvSpPr>
        <p:spPr/>
        <p:txBody>
          <a:bodyPr/>
          <a:lstStyle/>
          <a:p>
            <a:r>
              <a:rPr lang="en-US" dirty="0"/>
              <a:t>SUD Client Plans 11</a:t>
            </a:r>
            <a:br>
              <a:rPr lang="en-US" dirty="0"/>
            </a:br>
            <a:r>
              <a:rPr lang="en-US" sz="2800" dirty="0"/>
              <a:t>Frequency of Services</a:t>
            </a:r>
          </a:p>
        </p:txBody>
      </p:sp>
    </p:spTree>
    <p:extLst>
      <p:ext uri="{BB962C8B-B14F-4D97-AF65-F5344CB8AC3E}">
        <p14:creationId xmlns:p14="http://schemas.microsoft.com/office/powerpoint/2010/main" val="2291334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160589"/>
            <a:ext cx="8701128" cy="3880773"/>
          </a:xfrm>
        </p:spPr>
        <p:txBody>
          <a:bodyPr>
            <a:noAutofit/>
          </a:bodyPr>
          <a:lstStyle/>
          <a:p>
            <a:r>
              <a:rPr lang="en-US" dirty="0" smtClean="0">
                <a:solidFill>
                  <a:schemeClr val="tx1"/>
                </a:solidFill>
              </a:rPr>
              <a:t>The </a:t>
            </a:r>
            <a:r>
              <a:rPr lang="en-US" dirty="0">
                <a:solidFill>
                  <a:schemeClr val="tx1"/>
                </a:solidFill>
              </a:rPr>
              <a:t>following services types need to be </a:t>
            </a:r>
            <a:r>
              <a:rPr lang="en-US" dirty="0" smtClean="0">
                <a:solidFill>
                  <a:schemeClr val="tx1"/>
                </a:solidFill>
              </a:rPr>
              <a:t>identified in OTP plans:</a:t>
            </a: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Best </a:t>
            </a:r>
            <a:r>
              <a:rPr lang="en-US" dirty="0">
                <a:solidFill>
                  <a:schemeClr val="tx1"/>
                </a:solidFill>
              </a:rPr>
              <a:t>practice is to include a brief description of the type of services</a:t>
            </a:r>
          </a:p>
          <a:p>
            <a:r>
              <a:rPr lang="en-US" dirty="0">
                <a:solidFill>
                  <a:schemeClr val="tx1"/>
                </a:solidFill>
              </a:rPr>
              <a:t>Intake, treatment planning, physician consultation, crisis, and discharge planning do not need to be in the plan</a:t>
            </a:r>
            <a:r>
              <a:rPr lang="en-US" dirty="0" smtClean="0">
                <a:solidFill>
                  <a:schemeClr val="tx1"/>
                </a:solidFill>
              </a:rPr>
              <a:t>.</a:t>
            </a:r>
          </a:p>
          <a:p>
            <a:endParaRPr lang="en-US" sz="2000" dirty="0">
              <a:solidFill>
                <a:schemeClr val="tx1"/>
              </a:solidFill>
            </a:endParaRPr>
          </a:p>
          <a:p>
            <a:endParaRPr lang="en-US" sz="2000" dirty="0">
              <a:solidFill>
                <a:schemeClr val="tx1"/>
              </a:solidFill>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159</a:t>
            </a:fld>
            <a:endParaRPr lang="en-US" dirty="0"/>
          </a:p>
        </p:txBody>
      </p:sp>
      <p:sp>
        <p:nvSpPr>
          <p:cNvPr id="7" name="Title 1">
            <a:extLst>
              <a:ext uri="{FF2B5EF4-FFF2-40B4-BE49-F238E27FC236}">
                <a16:creationId xmlns="" xmlns:a16="http://schemas.microsoft.com/office/drawing/2014/main"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
        <p:nvSpPr>
          <p:cNvPr id="4" name="Rectangle 3"/>
          <p:cNvSpPr/>
          <p:nvPr/>
        </p:nvSpPr>
        <p:spPr>
          <a:xfrm>
            <a:off x="5027898" y="2655620"/>
            <a:ext cx="3288252"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Medication Services</a:t>
            </a:r>
          </a:p>
          <a:p>
            <a:pPr marL="285750" indent="-285750">
              <a:buFont typeface="Arial" panose="020B0604020202020204" pitchFamily="34" charset="0"/>
              <a:buChar char="•"/>
            </a:pPr>
            <a:r>
              <a:rPr lang="en-US" dirty="0" smtClean="0">
                <a:solidFill>
                  <a:srgbClr val="FF0000"/>
                </a:solidFill>
              </a:rPr>
              <a:t>Methadone Dispensing</a:t>
            </a:r>
            <a:endParaRPr lang="en-US" dirty="0">
              <a:solidFill>
                <a:srgbClr val="FF0000"/>
              </a:solidFill>
            </a:endParaRPr>
          </a:p>
          <a:p>
            <a:pPr marL="285750" indent="-285750">
              <a:spcBef>
                <a:spcPts val="0"/>
              </a:spcBef>
              <a:buFont typeface="Arial" panose="020B0604020202020204" pitchFamily="34" charset="0"/>
              <a:buChar char="•"/>
            </a:pPr>
            <a:r>
              <a:rPr lang="en-US" dirty="0" smtClean="0">
                <a:solidFill>
                  <a:srgbClr val="FF0000"/>
                </a:solidFill>
              </a:rPr>
              <a:t>Buprenorphine Dispensing</a:t>
            </a:r>
            <a:endParaRPr lang="en-US" dirty="0">
              <a:solidFill>
                <a:srgbClr val="FF0000"/>
              </a:solidFill>
            </a:endParaRPr>
          </a:p>
          <a:p>
            <a:pPr marL="285750" indent="-285750">
              <a:spcBef>
                <a:spcPts val="0"/>
              </a:spcBef>
              <a:buFont typeface="Arial" panose="020B0604020202020204" pitchFamily="34" charset="0"/>
              <a:buChar char="•"/>
            </a:pPr>
            <a:r>
              <a:rPr lang="en-US" dirty="0" smtClean="0">
                <a:solidFill>
                  <a:srgbClr val="FF0000"/>
                </a:solidFill>
              </a:rPr>
              <a:t>Disulfiram Dispensing</a:t>
            </a:r>
            <a:endParaRPr lang="en-US" dirty="0">
              <a:solidFill>
                <a:srgbClr val="FF0000"/>
              </a:solidFill>
            </a:endParaRPr>
          </a:p>
          <a:p>
            <a:pPr marL="285750" indent="-285750">
              <a:spcBef>
                <a:spcPts val="0"/>
              </a:spcBef>
              <a:buFont typeface="Arial" panose="020B0604020202020204" pitchFamily="34" charset="0"/>
              <a:buChar char="•"/>
            </a:pPr>
            <a:r>
              <a:rPr lang="en-US" dirty="0" err="1" smtClean="0">
                <a:solidFill>
                  <a:srgbClr val="FF0000"/>
                </a:solidFill>
              </a:rPr>
              <a:t>Bupr-Nalox</a:t>
            </a:r>
            <a:r>
              <a:rPr lang="en-US" dirty="0" smtClean="0">
                <a:solidFill>
                  <a:srgbClr val="FF0000"/>
                </a:solidFill>
              </a:rPr>
              <a:t> Administering</a:t>
            </a:r>
            <a:endParaRPr lang="en-US" dirty="0">
              <a:solidFill>
                <a:srgbClr val="FF0000"/>
              </a:solidFill>
            </a:endParaRPr>
          </a:p>
        </p:txBody>
      </p:sp>
      <p:sp>
        <p:nvSpPr>
          <p:cNvPr id="5" name="Rectangle 4"/>
          <p:cNvSpPr/>
          <p:nvPr/>
        </p:nvSpPr>
        <p:spPr>
          <a:xfrm>
            <a:off x="1252910" y="2655620"/>
            <a:ext cx="3333912" cy="2585323"/>
          </a:xfrm>
          <a:prstGeom prst="rect">
            <a:avLst/>
          </a:prstGeom>
        </p:spPr>
        <p:txBody>
          <a:bodyPr wrap="square">
            <a:spAutoFit/>
          </a:bodyPr>
          <a:lstStyle/>
          <a:p>
            <a:pPr marL="285750" indent="-285750">
              <a:spcBef>
                <a:spcPts val="0"/>
              </a:spcBef>
              <a:buFont typeface="Arial" panose="020B0604020202020204" pitchFamily="34" charset="0"/>
              <a:buChar char="•"/>
            </a:pPr>
            <a:r>
              <a:rPr lang="en-US" dirty="0" smtClean="0"/>
              <a:t>Individual </a:t>
            </a:r>
            <a:r>
              <a:rPr lang="en-US" dirty="0"/>
              <a:t>Counsel</a:t>
            </a:r>
          </a:p>
          <a:p>
            <a:pPr marL="285750" indent="-285750">
              <a:spcBef>
                <a:spcPts val="0"/>
              </a:spcBef>
              <a:buFont typeface="Arial" panose="020B0604020202020204" pitchFamily="34" charset="0"/>
              <a:buChar char="•"/>
            </a:pPr>
            <a:r>
              <a:rPr lang="it-IT" dirty="0" smtClean="0"/>
              <a:t>Collateral</a:t>
            </a:r>
            <a:endParaRPr lang="it-IT" dirty="0"/>
          </a:p>
          <a:p>
            <a:pPr marL="285750" indent="-285750">
              <a:spcBef>
                <a:spcPts val="0"/>
              </a:spcBef>
              <a:buFont typeface="Arial" panose="020B0604020202020204" pitchFamily="34" charset="0"/>
              <a:buChar char="•"/>
            </a:pPr>
            <a:r>
              <a:rPr lang="en-US" dirty="0" smtClean="0"/>
              <a:t>Medical </a:t>
            </a:r>
            <a:r>
              <a:rPr lang="en-US" dirty="0" err="1"/>
              <a:t>PsychoTX</a:t>
            </a:r>
            <a:r>
              <a:rPr lang="en-US" dirty="0"/>
              <a:t>	</a:t>
            </a:r>
          </a:p>
          <a:p>
            <a:pPr marL="285750" indent="-285750">
              <a:spcBef>
                <a:spcPts val="0"/>
              </a:spcBef>
              <a:buFont typeface="Arial" panose="020B0604020202020204" pitchFamily="34" charset="0"/>
              <a:buChar char="•"/>
            </a:pPr>
            <a:r>
              <a:rPr lang="en-US" dirty="0" smtClean="0"/>
              <a:t>Patient Education</a:t>
            </a:r>
            <a:endParaRPr lang="en-US" dirty="0"/>
          </a:p>
          <a:p>
            <a:pPr marL="285750" indent="-285750">
              <a:spcBef>
                <a:spcPts val="0"/>
              </a:spcBef>
              <a:buFont typeface="Arial" panose="020B0604020202020204" pitchFamily="34" charset="0"/>
              <a:buChar char="•"/>
            </a:pPr>
            <a:r>
              <a:rPr lang="en-US" dirty="0" smtClean="0"/>
              <a:t>Group Counsel</a:t>
            </a:r>
          </a:p>
          <a:p>
            <a:pPr marL="285750" indent="-285750">
              <a:spcBef>
                <a:spcPts val="0"/>
              </a:spcBef>
              <a:buClr>
                <a:schemeClr val="accent1"/>
              </a:buClr>
              <a:buSzPct val="115000"/>
              <a:buFont typeface="Arial" panose="020B0604020202020204" pitchFamily="34" charset="0"/>
              <a:buChar char="•"/>
            </a:pPr>
            <a:r>
              <a:rPr lang="en-US" dirty="0">
                <a:solidFill>
                  <a:srgbClr val="FF0000"/>
                </a:solidFill>
              </a:rPr>
              <a:t>Case Management</a:t>
            </a:r>
          </a:p>
          <a:p>
            <a:pPr marL="742950" lvl="1" indent="-285750">
              <a:spcBef>
                <a:spcPts val="0"/>
              </a:spcBef>
              <a:buClr>
                <a:schemeClr val="accent1"/>
              </a:buClr>
              <a:buSzPct val="115000"/>
              <a:buFont typeface="Arial" panose="020B0604020202020204" pitchFamily="34" charset="0"/>
              <a:buChar char="•"/>
            </a:pPr>
            <a:r>
              <a:rPr lang="en-US" dirty="0">
                <a:solidFill>
                  <a:srgbClr val="FF0000"/>
                </a:solidFill>
              </a:rPr>
              <a:t>Service Coordination</a:t>
            </a:r>
          </a:p>
          <a:p>
            <a:pPr marL="742950" lvl="1" indent="-285750">
              <a:spcBef>
                <a:spcPts val="0"/>
              </a:spcBef>
              <a:buClr>
                <a:schemeClr val="accent1"/>
              </a:buClr>
              <a:buSzPct val="115000"/>
              <a:buFont typeface="Arial" panose="020B0604020202020204" pitchFamily="34" charset="0"/>
              <a:buChar char="•"/>
            </a:pPr>
            <a:r>
              <a:rPr lang="en-US" dirty="0">
                <a:solidFill>
                  <a:srgbClr val="FF0000"/>
                </a:solidFill>
              </a:rPr>
              <a:t>Care </a:t>
            </a:r>
            <a:r>
              <a:rPr lang="en-US" dirty="0" smtClean="0">
                <a:solidFill>
                  <a:srgbClr val="FF0000"/>
                </a:solidFill>
              </a:rPr>
              <a:t>Coordination</a:t>
            </a:r>
            <a:endParaRPr lang="en-US" dirty="0">
              <a:solidFill>
                <a:srgbClr val="FF0000"/>
              </a:solidFill>
            </a:endParaRPr>
          </a:p>
          <a:p>
            <a:pPr marL="285750" indent="-285750">
              <a:spcBef>
                <a:spcPts val="0"/>
              </a:spcBef>
              <a:buFont typeface="Arial" panose="020B0604020202020204" pitchFamily="34" charset="0"/>
              <a:buChar char="•"/>
            </a:pPr>
            <a:endParaRPr lang="en-US" dirty="0"/>
          </a:p>
        </p:txBody>
      </p:sp>
      <p:sp>
        <p:nvSpPr>
          <p:cNvPr id="9" name="Title 8"/>
          <p:cNvSpPr>
            <a:spLocks noGrp="1"/>
          </p:cNvSpPr>
          <p:nvPr>
            <p:ph type="title"/>
          </p:nvPr>
        </p:nvSpPr>
        <p:spPr/>
        <p:txBody>
          <a:bodyPr/>
          <a:lstStyle/>
          <a:p>
            <a:r>
              <a:rPr lang="en-US" dirty="0"/>
              <a:t>SUD Client Plans 12</a:t>
            </a:r>
            <a:br>
              <a:rPr lang="en-US" dirty="0"/>
            </a:br>
            <a:r>
              <a:rPr lang="en-US" sz="2800" dirty="0"/>
              <a:t>Description of Services OTPs</a:t>
            </a:r>
          </a:p>
        </p:txBody>
      </p:sp>
    </p:spTree>
    <p:extLst>
      <p:ext uri="{BB962C8B-B14F-4D97-AF65-F5344CB8AC3E}">
        <p14:creationId xmlns:p14="http://schemas.microsoft.com/office/powerpoint/2010/main" val="417070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77334" y="379411"/>
            <a:ext cx="8952088" cy="1320800"/>
          </a:xfrm>
        </p:spPr>
        <p:txBody>
          <a:bodyPr>
            <a:normAutofit/>
          </a:bodyPr>
          <a:lstStyle/>
          <a:p>
            <a:r>
              <a:rPr lang="en-US" sz="4000" dirty="0" smtClean="0"/>
              <a:t>Applicable Regulations and Standards Covered in this Training </a:t>
            </a:r>
            <a:r>
              <a:rPr lang="en-US" sz="2400" dirty="0" smtClean="0"/>
              <a:t>(others may apply)</a:t>
            </a:r>
            <a:endParaRPr lang="en-US" sz="3100" dirty="0"/>
          </a:p>
        </p:txBody>
      </p:sp>
      <p:sp>
        <p:nvSpPr>
          <p:cNvPr id="3" name="Content Placeholder 2"/>
          <p:cNvSpPr>
            <a:spLocks noGrp="1"/>
          </p:cNvSpPr>
          <p:nvPr>
            <p:ph idx="1"/>
          </p:nvPr>
        </p:nvSpPr>
        <p:spPr>
          <a:xfrm>
            <a:off x="677333" y="2160589"/>
            <a:ext cx="9215967" cy="3880773"/>
          </a:xfrm>
        </p:spPr>
        <p:txBody>
          <a:bodyPr>
            <a:noAutofit/>
          </a:bodyPr>
          <a:lstStyle/>
          <a:p>
            <a:pPr>
              <a:spcBef>
                <a:spcPts val="0"/>
              </a:spcBef>
            </a:pPr>
            <a:r>
              <a:rPr lang="en-US" sz="1600" dirty="0" smtClean="0"/>
              <a:t>DMC-ODS Intergovernmental Agreement (Exhibit A, Attachment I)</a:t>
            </a:r>
          </a:p>
          <a:p>
            <a:pPr>
              <a:spcBef>
                <a:spcPts val="0"/>
              </a:spcBef>
            </a:pPr>
            <a:r>
              <a:rPr lang="en-US" sz="1600" dirty="0" smtClean="0"/>
              <a:t>Centers For Medicare &amp; Medicaid Services, Special Terms and Conditions</a:t>
            </a:r>
          </a:p>
          <a:p>
            <a:pPr lvl="1">
              <a:spcBef>
                <a:spcPts val="0"/>
              </a:spcBef>
            </a:pPr>
            <a:r>
              <a:rPr lang="en-US" sz="1400" dirty="0" smtClean="0"/>
              <a:t>Note: Refer to pages 96-127 and 376-407 for the DMC-ODS system. (Updated June 7, 2018)</a:t>
            </a:r>
          </a:p>
          <a:p>
            <a:pPr>
              <a:spcBef>
                <a:spcPts val="0"/>
              </a:spcBef>
            </a:pPr>
            <a:r>
              <a:rPr lang="en-US" sz="1600" dirty="0" smtClean="0"/>
              <a:t>Title 9 CCR, Ch. 4 and 42 CFR Part 8 - MAT for Opioid Use Disorders</a:t>
            </a:r>
          </a:p>
          <a:p>
            <a:pPr>
              <a:spcBef>
                <a:spcPts val="0"/>
              </a:spcBef>
            </a:pPr>
            <a:r>
              <a:rPr lang="en-US" sz="1600" dirty="0" smtClean="0"/>
              <a:t>Health &amp; Safety Code, Division 10.5, Part 2, Chapter 10</a:t>
            </a:r>
          </a:p>
          <a:p>
            <a:pPr lvl="0">
              <a:spcBef>
                <a:spcPts val="0"/>
              </a:spcBef>
            </a:pPr>
            <a:r>
              <a:rPr lang="en-US" sz="1600" dirty="0" smtClean="0"/>
              <a:t>Alameda County Behavioral Health Plan / ACBH QA Clinical Doc Standards</a:t>
            </a:r>
          </a:p>
          <a:p>
            <a:pPr lvl="1">
              <a:spcBef>
                <a:spcPts val="0"/>
              </a:spcBef>
            </a:pPr>
            <a:r>
              <a:rPr lang="en-US" sz="1400" dirty="0" smtClean="0"/>
              <a:t>ACBH SUD DMC-ODS RFP</a:t>
            </a:r>
          </a:p>
          <a:p>
            <a:pPr lvl="1">
              <a:spcBef>
                <a:spcPts val="0"/>
              </a:spcBef>
            </a:pPr>
            <a:r>
              <a:rPr lang="en-US" sz="1400" dirty="0" smtClean="0"/>
              <a:t>ACBH SUD DMC-ODS Implementation Plan</a:t>
            </a:r>
          </a:p>
          <a:p>
            <a:pPr lvl="1">
              <a:spcBef>
                <a:spcPts val="0"/>
              </a:spcBef>
            </a:pPr>
            <a:r>
              <a:rPr lang="en-US" sz="1400" dirty="0" smtClean="0"/>
              <a:t>Individual provider contracts</a:t>
            </a:r>
          </a:p>
          <a:p>
            <a:pPr>
              <a:spcBef>
                <a:spcPts val="0"/>
              </a:spcBef>
            </a:pPr>
            <a:r>
              <a:rPr lang="en-US" sz="1600" dirty="0" smtClean="0"/>
              <a:t>42 CFR, Part 2, HIPAA (PUBLIC LAW 104-191), HITECH</a:t>
            </a:r>
          </a:p>
          <a:p>
            <a:pPr>
              <a:spcBef>
                <a:spcPts val="0"/>
              </a:spcBef>
            </a:pPr>
            <a:r>
              <a:rPr lang="en-US" sz="1600" dirty="0" smtClean="0"/>
              <a:t>SAMHSA Block Grant Funds (SABG, SAPT)</a:t>
            </a:r>
          </a:p>
          <a:p>
            <a:pPr>
              <a:spcBef>
                <a:spcPts val="0"/>
              </a:spcBef>
            </a:pPr>
            <a:r>
              <a:rPr lang="en-US" sz="1600" dirty="0"/>
              <a:t>SAMHSA Guidelines</a:t>
            </a:r>
          </a:p>
          <a:p>
            <a:pPr>
              <a:spcBef>
                <a:spcPts val="0"/>
              </a:spcBef>
            </a:pPr>
            <a:r>
              <a:rPr lang="en-US" sz="1600" dirty="0"/>
              <a:t>Controlled Substances Act</a:t>
            </a:r>
          </a:p>
          <a:p>
            <a:pPr>
              <a:spcBef>
                <a:spcPts val="0"/>
              </a:spcBef>
            </a:pPr>
            <a:r>
              <a:rPr lang="en-US" sz="1600" dirty="0"/>
              <a:t>DATA 2000</a:t>
            </a:r>
          </a:p>
          <a:p>
            <a:pPr>
              <a:spcBef>
                <a:spcPts val="0"/>
              </a:spcBef>
            </a:pPr>
            <a:r>
              <a:rPr lang="en-US" sz="1600" dirty="0" smtClean="0"/>
              <a:t>Additional regulations may apply</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4102" name="Picture 6" descr="Image result for regulations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3796294"/>
            <a:ext cx="2524136" cy="2067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9839020" y="12375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18375"/>
      </p:ext>
    </p:extLst>
  </p:cSld>
  <p:clrMapOvr>
    <a:masterClrMapping/>
  </p:clrMapOvr>
  <p:transition spd="slow">
    <p:push dir="u"/>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lstStyle/>
          <a:p>
            <a:r>
              <a:rPr lang="en-US" dirty="0" smtClean="0"/>
              <a:t>SUD Client Plan 13</a:t>
            </a:r>
            <a:br>
              <a:rPr lang="en-US" dirty="0" smtClean="0"/>
            </a:br>
            <a:r>
              <a:rPr lang="en-US" sz="2800" dirty="0" smtClean="0"/>
              <a:t>Tentative Discharge Plan</a:t>
            </a:r>
            <a:endParaRPr lang="en-US" sz="2800" dirty="0"/>
          </a:p>
        </p:txBody>
      </p:sp>
      <p:sp>
        <p:nvSpPr>
          <p:cNvPr id="3" name="Content Placeholder 2"/>
          <p:cNvSpPr>
            <a:spLocks noGrp="1"/>
          </p:cNvSpPr>
          <p:nvPr>
            <p:ph idx="1"/>
          </p:nvPr>
        </p:nvSpPr>
        <p:spPr>
          <a:xfrm>
            <a:off x="677333" y="2160589"/>
            <a:ext cx="8904411" cy="3880773"/>
          </a:xfrm>
        </p:spPr>
        <p:txBody>
          <a:bodyPr>
            <a:noAutofit/>
          </a:bodyPr>
          <a:lstStyle/>
          <a:p>
            <a:r>
              <a:rPr lang="en-US" sz="2000" dirty="0" smtClean="0"/>
              <a:t>The </a:t>
            </a:r>
            <a:r>
              <a:rPr lang="en-US" sz="2000" dirty="0"/>
              <a:t>purpose of </a:t>
            </a:r>
            <a:r>
              <a:rPr lang="en-US" sz="2000" dirty="0" smtClean="0"/>
              <a:t>the tentative discharge is to map out a path for treatment and what the client’s life situation or presentation may be when they no longer require services</a:t>
            </a:r>
          </a:p>
          <a:p>
            <a:r>
              <a:rPr lang="en-US" sz="2000" dirty="0" smtClean="0"/>
              <a:t>Starting </a:t>
            </a:r>
            <a:r>
              <a:rPr lang="en-US" sz="2000" dirty="0"/>
              <a:t>this process early on in treatment maps out a path to work </a:t>
            </a:r>
            <a:r>
              <a:rPr lang="en-US" sz="2000" dirty="0" smtClean="0"/>
              <a:t>towards</a:t>
            </a:r>
          </a:p>
          <a:p>
            <a:r>
              <a:rPr lang="en-US" sz="2000" dirty="0" smtClean="0"/>
              <a:t>Like </a:t>
            </a:r>
            <a:r>
              <a:rPr lang="en-US" sz="2000" dirty="0"/>
              <a:t>all parts of the plan, the tentative discharge plan must be written in a way that is helpful to the client and uses language the client will readily </a:t>
            </a:r>
            <a:r>
              <a:rPr lang="en-US" sz="2000" dirty="0" smtClean="0"/>
              <a:t>understand</a:t>
            </a:r>
            <a:endParaRPr lang="en-US" sz="2000" dirty="0"/>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160</a:t>
            </a:fld>
            <a:endParaRPr lang="en-US" dirty="0"/>
          </a:p>
        </p:txBody>
      </p:sp>
      <p:sp>
        <p:nvSpPr>
          <p:cNvPr id="8" name="Title 1">
            <a:extLst>
              <a:ext uri="{FF2B5EF4-FFF2-40B4-BE49-F238E27FC236}">
                <a16:creationId xmlns="" xmlns:a16="http://schemas.microsoft.com/office/drawing/2014/main" id="{0450CFD2-0F71-4440-8C40-53A93B48497C}"/>
              </a:ext>
            </a:extLst>
          </p:cNvPr>
          <p:cNvSpPr txBox="1">
            <a:spLocks/>
          </p:cNvSpPr>
          <p:nvPr/>
        </p:nvSpPr>
        <p:spPr>
          <a:xfrm>
            <a:off x="9675528" y="5990350"/>
            <a:ext cx="2117887" cy="467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ACBH Requirement</a:t>
            </a:r>
            <a:endParaRPr lang="en-US" sz="1800" dirty="0"/>
          </a:p>
        </p:txBody>
      </p:sp>
    </p:spTree>
    <p:extLst>
      <p:ext uri="{BB962C8B-B14F-4D97-AF65-F5344CB8AC3E}">
        <p14:creationId xmlns:p14="http://schemas.microsoft.com/office/powerpoint/2010/main" val="390224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lstStyle/>
          <a:p>
            <a:r>
              <a:rPr lang="en-US" dirty="0" smtClean="0"/>
              <a:t>SUD Client Plan 14</a:t>
            </a:r>
            <a:br>
              <a:rPr lang="en-US" dirty="0" smtClean="0"/>
            </a:br>
            <a:r>
              <a:rPr lang="en-US" sz="2800" dirty="0" smtClean="0"/>
              <a:t>Additional Requirements</a:t>
            </a:r>
            <a:endParaRPr lang="en-US" sz="2800" dirty="0"/>
          </a:p>
        </p:txBody>
      </p:sp>
      <p:sp>
        <p:nvSpPr>
          <p:cNvPr id="3" name="Content Placeholder 2"/>
          <p:cNvSpPr>
            <a:spLocks noGrp="1"/>
          </p:cNvSpPr>
          <p:nvPr>
            <p:ph idx="1"/>
          </p:nvPr>
        </p:nvSpPr>
        <p:spPr>
          <a:xfrm>
            <a:off x="677333" y="2160589"/>
            <a:ext cx="8904411" cy="3880773"/>
          </a:xfrm>
        </p:spPr>
        <p:txBody>
          <a:bodyPr>
            <a:noAutofit/>
          </a:bodyPr>
          <a:lstStyle/>
          <a:p>
            <a:r>
              <a:rPr lang="en-US" sz="2000" dirty="0">
                <a:solidFill>
                  <a:schemeClr val="tx1"/>
                </a:solidFill>
              </a:rPr>
              <a:t>Plan must indicate the </a:t>
            </a:r>
            <a:r>
              <a:rPr lang="en-US" sz="2000" b="1" u="sng" dirty="0">
                <a:solidFill>
                  <a:schemeClr val="tx1"/>
                </a:solidFill>
              </a:rPr>
              <a:t>primary</a:t>
            </a:r>
            <a:r>
              <a:rPr lang="en-US" sz="2000" dirty="0">
                <a:solidFill>
                  <a:schemeClr val="tx1"/>
                </a:solidFill>
              </a:rPr>
              <a:t> SUD Counselor/LPHA.</a:t>
            </a:r>
            <a:r>
              <a:rPr lang="en-US" sz="2000" dirty="0">
                <a:solidFill>
                  <a:srgbClr val="FF0000"/>
                </a:solidFill>
              </a:rPr>
              <a:t> If this changes, indicate the change in a progress note and update on the next plan.</a:t>
            </a:r>
          </a:p>
          <a:p>
            <a:r>
              <a:rPr lang="en-US" sz="2000" dirty="0" smtClean="0">
                <a:solidFill>
                  <a:schemeClr val="tx1"/>
                </a:solidFill>
              </a:rPr>
              <a:t>If </a:t>
            </a:r>
            <a:r>
              <a:rPr lang="en-US" sz="2000" dirty="0">
                <a:solidFill>
                  <a:schemeClr val="tx1"/>
                </a:solidFill>
              </a:rPr>
              <a:t>a beneficiary has a significant medical illness, the plan must contain a goal to obtain appropriate treatment for the illness</a:t>
            </a:r>
          </a:p>
          <a:p>
            <a:r>
              <a:rPr lang="en-US" sz="2000" dirty="0">
                <a:solidFill>
                  <a:schemeClr val="tx1"/>
                </a:solidFill>
              </a:rPr>
              <a:t>DSM-5 SUD Diagnosis (both code and name with </a:t>
            </a:r>
            <a:r>
              <a:rPr lang="en-US" sz="2000" dirty="0">
                <a:solidFill>
                  <a:srgbClr val="FF0000"/>
                </a:solidFill>
              </a:rPr>
              <a:t>specifiers</a:t>
            </a:r>
            <a:r>
              <a:rPr lang="en-US" sz="2000" dirty="0">
                <a:solidFill>
                  <a:schemeClr val="tx1"/>
                </a:solidFill>
              </a:rPr>
              <a:t> are required</a:t>
            </a:r>
            <a:r>
              <a:rPr lang="en-US" sz="2000" dirty="0" smtClean="0">
                <a:solidFill>
                  <a:schemeClr val="tx1"/>
                </a:solidFill>
              </a:rPr>
              <a:t>)</a:t>
            </a:r>
          </a:p>
          <a:p>
            <a:pPr lvl="1"/>
            <a:r>
              <a:rPr lang="en-US" dirty="0" smtClean="0">
                <a:solidFill>
                  <a:srgbClr val="FF0000"/>
                </a:solidFill>
              </a:rPr>
              <a:t>The diagnosis must be completed/established prior to the plan being completed</a:t>
            </a:r>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161</a:t>
            </a:fld>
            <a:endParaRPr lang="en-US" dirty="0"/>
          </a:p>
        </p:txBody>
      </p:sp>
      <p:sp>
        <p:nvSpPr>
          <p:cNvPr id="8" name="Title 1">
            <a:extLst>
              <a:ext uri="{FF2B5EF4-FFF2-40B4-BE49-F238E27FC236}">
                <a16:creationId xmlns="" xmlns:a16="http://schemas.microsoft.com/office/drawing/2014/main" id="{0450CFD2-0F71-4440-8C40-53A93B48497C}"/>
              </a:ext>
            </a:extLst>
          </p:cNvPr>
          <p:cNvSpPr txBox="1">
            <a:spLocks/>
          </p:cNvSpPr>
          <p:nvPr/>
        </p:nvSpPr>
        <p:spPr>
          <a:xfrm>
            <a:off x="9839652" y="5891713"/>
            <a:ext cx="2267356" cy="6644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p>
          <a:p>
            <a:r>
              <a:rPr lang="en-US" sz="1800" dirty="0" smtClean="0"/>
              <a:t>ACBH Requirement</a:t>
            </a:r>
            <a:endParaRPr lang="en-US" sz="1800" dirty="0"/>
          </a:p>
        </p:txBody>
      </p:sp>
    </p:spTree>
    <p:extLst>
      <p:ext uri="{BB962C8B-B14F-4D97-AF65-F5344CB8AC3E}">
        <p14:creationId xmlns:p14="http://schemas.microsoft.com/office/powerpoint/2010/main" val="262843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Updating SUD Client Plans</a:t>
            </a:r>
            <a:br>
              <a:rPr lang="en-US" dirty="0" smtClean="0"/>
            </a:br>
            <a:r>
              <a:rPr lang="en-US" sz="2800" dirty="0" smtClean="0"/>
              <a:t>Additional OTP Maintenance Plan Requirements</a:t>
            </a:r>
            <a:endParaRPr lang="en-US" sz="2800" dirty="0"/>
          </a:p>
        </p:txBody>
      </p:sp>
      <p:sp>
        <p:nvSpPr>
          <p:cNvPr id="3" name="Content Placeholder 2"/>
          <p:cNvSpPr>
            <a:spLocks noGrp="1"/>
          </p:cNvSpPr>
          <p:nvPr>
            <p:ph idx="1"/>
          </p:nvPr>
        </p:nvSpPr>
        <p:spPr>
          <a:xfrm>
            <a:off x="677334" y="2160589"/>
            <a:ext cx="8917042" cy="3880773"/>
          </a:xfrm>
        </p:spPr>
        <p:txBody>
          <a:bodyPr>
            <a:normAutofit/>
          </a:bodyPr>
          <a:lstStyle/>
          <a:p>
            <a:r>
              <a:rPr lang="en-US" sz="2400" dirty="0" smtClean="0"/>
              <a:t>Updates occur whenever medically necessary or at least once every three (3) months from the date of admission</a:t>
            </a:r>
          </a:p>
          <a:p>
            <a:r>
              <a:rPr lang="en-US" sz="2400" dirty="0" smtClean="0"/>
              <a:t>A </a:t>
            </a:r>
            <a:r>
              <a:rPr lang="en-US" sz="2400" dirty="0"/>
              <a:t>summary of the </a:t>
            </a:r>
            <a:r>
              <a:rPr lang="en-US" sz="2400" dirty="0" smtClean="0"/>
              <a:t>client's </a:t>
            </a:r>
            <a:r>
              <a:rPr lang="en-US" sz="2400" dirty="0"/>
              <a:t>progress or lack of progress toward each goal identified on the previous treatment plan.</a:t>
            </a:r>
          </a:p>
          <a:p>
            <a:r>
              <a:rPr lang="en-US" sz="2400" dirty="0" smtClean="0"/>
              <a:t>New </a:t>
            </a:r>
            <a:r>
              <a:rPr lang="en-US" sz="2400" dirty="0"/>
              <a:t>goals and behavioral tasks for any newly identified needs, and related changes in the type and frequency of counseling </a:t>
            </a:r>
            <a:r>
              <a:rPr lang="en-US" sz="2400" dirty="0" smtClean="0"/>
              <a:t>services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162</a:t>
            </a:fld>
            <a:endParaRPr lang="en-US" dirty="0"/>
          </a:p>
        </p:txBody>
      </p:sp>
      <p:sp>
        <p:nvSpPr>
          <p:cNvPr id="5" name="Title 1">
            <a:extLst>
              <a:ext uri="{FF2B5EF4-FFF2-40B4-BE49-F238E27FC236}">
                <a16:creationId xmlns="" xmlns:a16="http://schemas.microsoft.com/office/drawing/2014/main" id="{C0A74A44-0534-A24A-B5D4-523FB36D2299}"/>
              </a:ext>
            </a:extLst>
          </p:cNvPr>
          <p:cNvSpPr txBox="1">
            <a:spLocks/>
          </p:cNvSpPr>
          <p:nvPr/>
        </p:nvSpPr>
        <p:spPr>
          <a:xfrm>
            <a:off x="9849660" y="5917692"/>
            <a:ext cx="184805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10305.f</a:t>
            </a:r>
            <a:endParaRPr lang="en-US" sz="1800" dirty="0"/>
          </a:p>
        </p:txBody>
      </p:sp>
    </p:spTree>
    <p:extLst>
      <p:ext uri="{BB962C8B-B14F-4D97-AF65-F5344CB8AC3E}">
        <p14:creationId xmlns:p14="http://schemas.microsoft.com/office/powerpoint/2010/main" val="473624522"/>
      </p:ext>
    </p:extLst>
  </p:cSld>
  <p:clrMapOvr>
    <a:masterClrMapping/>
  </p:clrMapOvr>
  <p:transition spd="slow">
    <p:push dir="u"/>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8651C-0B6C-874B-9A41-0FEB9E3BECE1}"/>
              </a:ext>
            </a:extLst>
          </p:cNvPr>
          <p:cNvSpPr>
            <a:spLocks noGrp="1"/>
          </p:cNvSpPr>
          <p:nvPr>
            <p:ph type="title"/>
          </p:nvPr>
        </p:nvSpPr>
        <p:spPr/>
        <p:txBody>
          <a:bodyPr/>
          <a:lstStyle/>
          <a:p>
            <a:r>
              <a:rPr lang="en-US" smtClean="0"/>
              <a:t>Signature Requirements Reminder</a:t>
            </a:r>
            <a:endParaRPr lang="en-US" dirty="0"/>
          </a:p>
        </p:txBody>
      </p:sp>
      <p:sp>
        <p:nvSpPr>
          <p:cNvPr id="3" name="Content Placeholder 2">
            <a:extLst>
              <a:ext uri="{FF2B5EF4-FFF2-40B4-BE49-F238E27FC236}">
                <a16:creationId xmlns="" xmlns:a16="http://schemas.microsoft.com/office/drawing/2014/main" id="{1CEC9BEA-6427-8547-BE5B-CEF53571D8A8}"/>
              </a:ext>
            </a:extLst>
          </p:cNvPr>
          <p:cNvSpPr>
            <a:spLocks noGrp="1"/>
          </p:cNvSpPr>
          <p:nvPr>
            <p:ph idx="1"/>
          </p:nvPr>
        </p:nvSpPr>
        <p:spPr>
          <a:xfrm>
            <a:off x="677334" y="2160589"/>
            <a:ext cx="8865500" cy="3880773"/>
          </a:xfrm>
        </p:spPr>
        <p:txBody>
          <a:bodyPr>
            <a:noAutofit/>
          </a:bodyPr>
          <a:lstStyle/>
          <a:p>
            <a:r>
              <a:rPr lang="en-US" sz="2000" dirty="0" smtClean="0"/>
              <a:t>All treatment staff signatures in SUD must include the printed name, credentials, legible signature, and date signed</a:t>
            </a:r>
          </a:p>
          <a:p>
            <a:r>
              <a:rPr lang="en-US" sz="2000" dirty="0" smtClean="0"/>
              <a:t>When beneficiaries are required to sign documents, ask that they print their name, sign legibly, and include that day’s date. If they have difficulty with this, note this on the progress note documenting the service.</a:t>
            </a:r>
          </a:p>
          <a:p>
            <a:r>
              <a:rPr lang="en-US" sz="2000" dirty="0" smtClean="0">
                <a:solidFill>
                  <a:srgbClr val="FF0000"/>
                </a:solidFill>
              </a:rPr>
              <a:t>One of the most common causes of non-compliance is due to incomplete signatures that did not contain all components – Will cause claims disallowances.</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163</a:t>
            </a:fld>
            <a:endParaRPr lang="en-US" dirty="0"/>
          </a:p>
        </p:txBody>
      </p:sp>
      <p:sp>
        <p:nvSpPr>
          <p:cNvPr id="6" name="Title 1">
            <a:extLst>
              <a:ext uri="{FF2B5EF4-FFF2-40B4-BE49-F238E27FC236}">
                <a16:creationId xmlns="" xmlns:a16="http://schemas.microsoft.com/office/drawing/2014/main" id="{C0A74A44-0534-A24A-B5D4-523FB36D2299}"/>
              </a:ext>
            </a:extLst>
          </p:cNvPr>
          <p:cNvSpPr txBox="1">
            <a:spLocks/>
          </p:cNvSpPr>
          <p:nvPr/>
        </p:nvSpPr>
        <p:spPr>
          <a:xfrm>
            <a:off x="9542834" y="5773495"/>
            <a:ext cx="2154883" cy="49805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a:t>
            </a:r>
          </a:p>
          <a:p>
            <a:pPr algn="r"/>
            <a:r>
              <a:rPr lang="en-US" sz="1800" dirty="0"/>
              <a:t>ACBH Requirement</a:t>
            </a:r>
          </a:p>
          <a:p>
            <a:pPr algn="r"/>
            <a:endParaRPr lang="en-US" sz="1800" dirty="0"/>
          </a:p>
        </p:txBody>
      </p:sp>
    </p:spTree>
    <p:extLst>
      <p:ext uri="{BB962C8B-B14F-4D97-AF65-F5344CB8AC3E}">
        <p14:creationId xmlns:p14="http://schemas.microsoft.com/office/powerpoint/2010/main" val="176815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Client Plan Completion Requirements 1</a:t>
            </a:r>
            <a:br>
              <a:rPr lang="en-US" dirty="0" smtClean="0"/>
            </a:br>
            <a:r>
              <a:rPr lang="en-US" sz="2800" dirty="0" smtClean="0"/>
              <a:t>Signatures for Initial Plan</a:t>
            </a:r>
            <a:endParaRPr lang="en-US" sz="2800" dirty="0"/>
          </a:p>
        </p:txBody>
      </p:sp>
      <p:sp>
        <p:nvSpPr>
          <p:cNvPr id="3" name="Content Placeholder 2"/>
          <p:cNvSpPr>
            <a:spLocks noGrp="1"/>
          </p:cNvSpPr>
          <p:nvPr>
            <p:ph idx="1"/>
          </p:nvPr>
        </p:nvSpPr>
        <p:spPr/>
        <p:txBody>
          <a:bodyPr>
            <a:normAutofit/>
          </a:bodyPr>
          <a:lstStyle/>
          <a:p>
            <a:r>
              <a:rPr lang="en-US" sz="2200" dirty="0" smtClean="0">
                <a:solidFill>
                  <a:srgbClr val="FF0000"/>
                </a:solidFill>
              </a:rPr>
              <a:t>The Initial Plan must be signed and completed within 28 days of admission</a:t>
            </a:r>
          </a:p>
          <a:p>
            <a:pPr lvl="1"/>
            <a:r>
              <a:rPr lang="en-US" sz="2000" dirty="0" smtClean="0">
                <a:solidFill>
                  <a:srgbClr val="FF0000"/>
                </a:solidFill>
              </a:rPr>
              <a:t>The completion date is the date the SUD Counselor or LPHA who completes the plan signs it. This is the plan date.</a:t>
            </a:r>
          </a:p>
          <a:p>
            <a:r>
              <a:rPr lang="en-US" sz="2200" dirty="0" smtClean="0">
                <a:solidFill>
                  <a:srgbClr val="FF0000"/>
                </a:solidFill>
              </a:rPr>
              <a:t>The client must sign also sign the plan within 28 days of admission</a:t>
            </a:r>
            <a:endParaRPr lang="en-US" sz="2000" dirty="0">
              <a:solidFill>
                <a:srgbClr val="FF0000"/>
              </a:solidFill>
            </a:endParaRPr>
          </a:p>
          <a:p>
            <a:pPr lvl="1"/>
            <a:r>
              <a:rPr lang="en-US" sz="2000" dirty="0" smtClean="0">
                <a:solidFill>
                  <a:srgbClr val="FF0000"/>
                </a:solidFill>
              </a:rPr>
              <a:t>See related slides </a:t>
            </a:r>
            <a:r>
              <a:rPr lang="en-US" sz="2000" dirty="0">
                <a:solidFill>
                  <a:srgbClr val="FF0000"/>
                </a:solidFill>
              </a:rPr>
              <a:t>for specific </a:t>
            </a:r>
            <a:r>
              <a:rPr lang="en-US" sz="2000" dirty="0" smtClean="0">
                <a:solidFill>
                  <a:srgbClr val="FF0000"/>
                </a:solidFill>
              </a:rPr>
              <a:t>requirements</a:t>
            </a:r>
          </a:p>
          <a:p>
            <a:r>
              <a:rPr lang="en-US" sz="2200" dirty="0" smtClean="0">
                <a:solidFill>
                  <a:srgbClr val="FF0000"/>
                </a:solidFill>
              </a:rPr>
              <a:t>For </a:t>
            </a:r>
            <a:r>
              <a:rPr lang="en-US" sz="2200" dirty="0">
                <a:solidFill>
                  <a:srgbClr val="FF0000"/>
                </a:solidFill>
              </a:rPr>
              <a:t>clients in OTP Maintenance, both the supervising counselor and Medical Director/Physician must review and co-sign the plan within 14 days from the plan’s effective date</a:t>
            </a:r>
          </a:p>
          <a:p>
            <a:pPr lvl="1"/>
            <a:endParaRPr lang="en-US" sz="2000" dirty="0"/>
          </a:p>
        </p:txBody>
      </p:sp>
      <p:sp>
        <p:nvSpPr>
          <p:cNvPr id="5" name="Footer Placeholder 4"/>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164</a:t>
            </a:fld>
            <a:endParaRPr lang="en-US" dirty="0"/>
          </a:p>
        </p:txBody>
      </p:sp>
      <p:sp>
        <p:nvSpPr>
          <p:cNvPr id="7" name="Title 1">
            <a:extLst>
              <a:ext uri="{FF2B5EF4-FFF2-40B4-BE49-F238E27FC236}">
                <a16:creationId xmlns="" xmlns:a16="http://schemas.microsoft.com/office/drawing/2014/main" id="{2D9399A5-7A55-2845-BD08-55D0139F5D23}"/>
              </a:ext>
            </a:extLst>
          </p:cNvPr>
          <p:cNvSpPr txBox="1">
            <a:spLocks/>
          </p:cNvSpPr>
          <p:nvPr/>
        </p:nvSpPr>
        <p:spPr>
          <a:xfrm>
            <a:off x="9753600" y="5999424"/>
            <a:ext cx="1808779" cy="34930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t>IA, </a:t>
            </a:r>
            <a:r>
              <a:rPr lang="en-US" sz="1800" dirty="0" smtClean="0"/>
              <a:t>III.PP.12.i</a:t>
            </a:r>
          </a:p>
          <a:p>
            <a:pPr algn="r"/>
            <a:r>
              <a:rPr lang="en-US" sz="1800" dirty="0" smtClean="0"/>
              <a:t>9 CCR § 10305</a:t>
            </a:r>
            <a:endParaRPr lang="en-US" sz="1800" dirty="0"/>
          </a:p>
        </p:txBody>
      </p:sp>
    </p:spTree>
    <p:extLst>
      <p:ext uri="{BB962C8B-B14F-4D97-AF65-F5344CB8AC3E}">
        <p14:creationId xmlns:p14="http://schemas.microsoft.com/office/powerpoint/2010/main" val="381333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Plan Completion Requirements 2</a:t>
            </a:r>
            <a:br>
              <a:rPr lang="en-US" dirty="0" smtClean="0"/>
            </a:br>
            <a:r>
              <a:rPr lang="en-US" sz="2800" dirty="0" smtClean="0"/>
              <a:t>Signatures for Plan Updates</a:t>
            </a:r>
            <a:endParaRPr lang="en-US" sz="2800" dirty="0"/>
          </a:p>
        </p:txBody>
      </p:sp>
      <p:sp>
        <p:nvSpPr>
          <p:cNvPr id="3" name="Content Placeholder 2"/>
          <p:cNvSpPr>
            <a:spLocks noGrp="1"/>
          </p:cNvSpPr>
          <p:nvPr>
            <p:ph idx="1"/>
          </p:nvPr>
        </p:nvSpPr>
        <p:spPr>
          <a:xfrm>
            <a:off x="677334" y="2160589"/>
            <a:ext cx="9000066" cy="3880773"/>
          </a:xfrm>
        </p:spPr>
        <p:txBody>
          <a:bodyPr>
            <a:noAutofit/>
          </a:bodyPr>
          <a:lstStyle/>
          <a:p>
            <a:r>
              <a:rPr lang="en-US" sz="2000" dirty="0" smtClean="0"/>
              <a:t>The SUD Counselor or LPHA who authored the plan update must complete it and sign it by the due date</a:t>
            </a:r>
          </a:p>
          <a:p>
            <a:pPr lvl="1"/>
            <a:r>
              <a:rPr lang="en-US" sz="1800" dirty="0" smtClean="0"/>
              <a:t>This date is the plan’s effective date</a:t>
            </a:r>
          </a:p>
          <a:p>
            <a:r>
              <a:rPr lang="en-US" sz="2000" dirty="0" smtClean="0">
                <a:solidFill>
                  <a:srgbClr val="FF0000"/>
                </a:solidFill>
              </a:rPr>
              <a:t>For clients in OTP Maintenance, both the supervising counselor and Medical Director/Physician must review and co-sign the plan update within 14 days from the plan’s effective date</a:t>
            </a:r>
          </a:p>
          <a:p>
            <a:r>
              <a:rPr lang="en-US" sz="2000" dirty="0" smtClean="0">
                <a:solidFill>
                  <a:srgbClr val="FF0000"/>
                </a:solidFill>
              </a:rPr>
              <a:t>The </a:t>
            </a:r>
            <a:r>
              <a:rPr lang="en-US" sz="2000" dirty="0">
                <a:solidFill>
                  <a:srgbClr val="FF0000"/>
                </a:solidFill>
              </a:rPr>
              <a:t>client’s signature on the plan update is due 30 days from the date the SUD Counselor/LPHA signed the plan</a:t>
            </a:r>
          </a:p>
          <a:p>
            <a:r>
              <a:rPr lang="en-US" sz="2000" dirty="0" smtClean="0">
                <a:solidFill>
                  <a:srgbClr val="FF0000"/>
                </a:solidFill>
              </a:rPr>
              <a:t>Plans </a:t>
            </a:r>
            <a:r>
              <a:rPr lang="en-US" sz="2000" dirty="0">
                <a:solidFill>
                  <a:srgbClr val="FF0000"/>
                </a:solidFill>
              </a:rPr>
              <a:t>may need to be updated more frequently based on beneficiary </a:t>
            </a:r>
            <a:r>
              <a:rPr lang="en-US" sz="2000" dirty="0" smtClean="0">
                <a:solidFill>
                  <a:srgbClr val="FF0000"/>
                </a:solidFill>
              </a:rPr>
              <a:t>status/functioning</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165</a:t>
            </a:fld>
            <a:endParaRPr lang="en-US" dirty="0"/>
          </a:p>
        </p:txBody>
      </p:sp>
      <p:sp>
        <p:nvSpPr>
          <p:cNvPr id="7" name="Title 1">
            <a:extLst>
              <a:ext uri="{FF2B5EF4-FFF2-40B4-BE49-F238E27FC236}">
                <a16:creationId xmlns="" xmlns:a16="http://schemas.microsoft.com/office/drawing/2014/main" id="{2D9399A5-7A55-2845-BD08-55D0139F5D23}"/>
              </a:ext>
            </a:extLst>
          </p:cNvPr>
          <p:cNvSpPr txBox="1">
            <a:spLocks/>
          </p:cNvSpPr>
          <p:nvPr/>
        </p:nvSpPr>
        <p:spPr>
          <a:xfrm>
            <a:off x="9997498" y="5917692"/>
            <a:ext cx="17844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IA.III.PP.12.ii</a:t>
            </a:r>
          </a:p>
          <a:p>
            <a:pPr algn="r"/>
            <a:r>
              <a:rPr lang="en-US" sz="1800" dirty="0" smtClean="0"/>
              <a:t>9 CCR § 10305</a:t>
            </a:r>
            <a:endParaRPr lang="en-US" sz="1800" dirty="0"/>
          </a:p>
        </p:txBody>
      </p:sp>
    </p:spTree>
    <p:extLst>
      <p:ext uri="{BB962C8B-B14F-4D97-AF65-F5344CB8AC3E}">
        <p14:creationId xmlns:p14="http://schemas.microsoft.com/office/powerpoint/2010/main" val="232933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6D5E8-603B-7141-B95D-7B4498479DC2}"/>
              </a:ext>
            </a:extLst>
          </p:cNvPr>
          <p:cNvSpPr>
            <a:spLocks noGrp="1"/>
          </p:cNvSpPr>
          <p:nvPr>
            <p:ph type="title"/>
          </p:nvPr>
        </p:nvSpPr>
        <p:spPr/>
        <p:txBody>
          <a:bodyPr/>
          <a:lstStyle/>
          <a:p>
            <a:r>
              <a:rPr lang="en-US" smtClean="0"/>
              <a:t>What if the beneficiary is unwilling or unable to sign the plan or plan update?</a:t>
            </a:r>
            <a:endParaRPr lang="en-US" dirty="0"/>
          </a:p>
        </p:txBody>
      </p:sp>
      <p:sp>
        <p:nvSpPr>
          <p:cNvPr id="3" name="Content Placeholder 2">
            <a:extLst>
              <a:ext uri="{FF2B5EF4-FFF2-40B4-BE49-F238E27FC236}">
                <a16:creationId xmlns="" xmlns:a16="http://schemas.microsoft.com/office/drawing/2014/main" id="{BA6A65A1-0DDA-744B-B72E-7ACCA97B977C}"/>
              </a:ext>
            </a:extLst>
          </p:cNvPr>
          <p:cNvSpPr>
            <a:spLocks noGrp="1"/>
          </p:cNvSpPr>
          <p:nvPr>
            <p:ph idx="1"/>
          </p:nvPr>
        </p:nvSpPr>
        <p:spPr>
          <a:xfrm>
            <a:off x="677334" y="2160589"/>
            <a:ext cx="8949266" cy="3880773"/>
          </a:xfrm>
        </p:spPr>
        <p:txBody>
          <a:bodyPr>
            <a:normAutofit/>
          </a:bodyPr>
          <a:lstStyle/>
          <a:p>
            <a:r>
              <a:rPr lang="en-US" sz="2000" dirty="0" smtClean="0"/>
              <a:t>The beneficiary’s signature is required on the plan and plan update. It is the formal attestation that the beneficiary has participated in the plan development and their agreement to the specifics of treatment.</a:t>
            </a:r>
          </a:p>
          <a:p>
            <a:r>
              <a:rPr lang="en-US" sz="2000" dirty="0" smtClean="0"/>
              <a:t>If the beneficiary refuses to sign the plan, the provider must document the reason for refusal and the provider's strategy to engage the beneficiary to participate in treatment – </a:t>
            </a:r>
            <a:r>
              <a:rPr lang="en-US" sz="2000" dirty="0" smtClean="0">
                <a:solidFill>
                  <a:srgbClr val="FF0000"/>
                </a:solidFill>
              </a:rPr>
              <a:t>if not may cause multiple claims disallowances</a:t>
            </a:r>
          </a:p>
          <a:p>
            <a:r>
              <a:rPr lang="en-US" sz="2000" dirty="0" smtClean="0">
                <a:solidFill>
                  <a:srgbClr val="FF0000"/>
                </a:solidFill>
              </a:rPr>
              <a:t>A beneficiary not being available to sign the plan or the provider forgetting to have the beneficiary sign are not valid reasons for non-signature on the plan or plan update</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166</a:t>
            </a:fld>
            <a:endParaRPr lang="en-US" dirty="0"/>
          </a:p>
        </p:txBody>
      </p:sp>
      <p:sp>
        <p:nvSpPr>
          <p:cNvPr id="6" name="Title 1">
            <a:extLst>
              <a:ext uri="{FF2B5EF4-FFF2-40B4-BE49-F238E27FC236}">
                <a16:creationId xmlns="" xmlns:a16="http://schemas.microsoft.com/office/drawing/2014/main" id="{2D9399A5-7A55-2845-BD08-55D0139F5D23}"/>
              </a:ext>
            </a:extLst>
          </p:cNvPr>
          <p:cNvSpPr txBox="1">
            <a:spLocks/>
          </p:cNvSpPr>
          <p:nvPr/>
        </p:nvSpPr>
        <p:spPr>
          <a:xfrm>
            <a:off x="9626601" y="5920154"/>
            <a:ext cx="2131646" cy="62132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a:t>
            </a:r>
            <a:endParaRPr lang="en-US" sz="1800" dirty="0"/>
          </a:p>
        </p:txBody>
      </p:sp>
    </p:spTree>
    <p:extLst>
      <p:ext uri="{BB962C8B-B14F-4D97-AF65-F5344CB8AC3E}">
        <p14:creationId xmlns:p14="http://schemas.microsoft.com/office/powerpoint/2010/main" val="217507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required to be listed in the Plan</a:t>
            </a:r>
            <a:endParaRPr lang="en-US" dirty="0"/>
          </a:p>
        </p:txBody>
      </p:sp>
      <p:sp>
        <p:nvSpPr>
          <p:cNvPr id="3" name="Content Placeholder 2"/>
          <p:cNvSpPr>
            <a:spLocks noGrp="1"/>
          </p:cNvSpPr>
          <p:nvPr>
            <p:ph idx="1"/>
          </p:nvPr>
        </p:nvSpPr>
        <p:spPr>
          <a:xfrm>
            <a:off x="677334" y="2160589"/>
            <a:ext cx="9457266" cy="3880773"/>
          </a:xfrm>
        </p:spPr>
        <p:txBody>
          <a:bodyPr>
            <a:normAutofit lnSpcReduction="10000"/>
          </a:bodyPr>
          <a:lstStyle/>
          <a:p>
            <a:pPr marL="0" indent="0">
              <a:lnSpc>
                <a:spcPct val="110000"/>
              </a:lnSpc>
              <a:spcBef>
                <a:spcPts val="600"/>
              </a:spcBef>
              <a:spcAft>
                <a:spcPts val="600"/>
              </a:spcAft>
              <a:buNone/>
            </a:pPr>
            <a:r>
              <a:rPr lang="en-US" sz="1900" b="1" dirty="0" smtClean="0"/>
              <a:t>What are unplanned services?</a:t>
            </a:r>
          </a:p>
          <a:p>
            <a:pPr>
              <a:lnSpc>
                <a:spcPct val="110000"/>
              </a:lnSpc>
              <a:spcBef>
                <a:spcPts val="0"/>
              </a:spcBef>
            </a:pPr>
            <a:r>
              <a:rPr lang="en-US" sz="1700" dirty="0" smtClean="0"/>
              <a:t>These are services that do not need to be included in the client plan in order to be provided</a:t>
            </a:r>
          </a:p>
          <a:p>
            <a:pPr>
              <a:lnSpc>
                <a:spcPct val="110000"/>
              </a:lnSpc>
              <a:spcBef>
                <a:spcPts val="0"/>
              </a:spcBef>
            </a:pPr>
            <a:r>
              <a:rPr lang="en-US" sz="1700" dirty="0" smtClean="0"/>
              <a:t>The only unplanned services are: Intake/Assessment, Treatment Planning, Crisis, Discharge, and Physician Consultation</a:t>
            </a:r>
          </a:p>
          <a:p>
            <a:pPr>
              <a:lnSpc>
                <a:spcPct val="110000"/>
              </a:lnSpc>
              <a:spcBef>
                <a:spcPts val="0"/>
              </a:spcBef>
            </a:pPr>
            <a:r>
              <a:rPr lang="en-US" sz="1700" dirty="0" smtClean="0">
                <a:solidFill>
                  <a:srgbClr val="FF0000"/>
                </a:solidFill>
              </a:rPr>
              <a:t>Dosing before completion of the Assessment and Plan 28 day due date</a:t>
            </a:r>
          </a:p>
          <a:p>
            <a:pPr marL="0" indent="0">
              <a:lnSpc>
                <a:spcPct val="110000"/>
              </a:lnSpc>
              <a:spcBef>
                <a:spcPts val="600"/>
              </a:spcBef>
              <a:spcAft>
                <a:spcPts val="600"/>
              </a:spcAft>
              <a:buNone/>
            </a:pPr>
            <a:r>
              <a:rPr lang="en-US" sz="1900" dirty="0" smtClean="0"/>
              <a:t>What are planned services?</a:t>
            </a:r>
          </a:p>
          <a:p>
            <a:pPr>
              <a:lnSpc>
                <a:spcPct val="110000"/>
              </a:lnSpc>
              <a:spcBef>
                <a:spcPts val="0"/>
              </a:spcBef>
            </a:pPr>
            <a:r>
              <a:rPr lang="en-US" sz="1700" dirty="0" smtClean="0"/>
              <a:t>Services that are required to be identified in the plan in order to be provided</a:t>
            </a:r>
          </a:p>
          <a:p>
            <a:pPr>
              <a:lnSpc>
                <a:spcPct val="110000"/>
              </a:lnSpc>
              <a:spcBef>
                <a:spcPts val="0"/>
              </a:spcBef>
            </a:pPr>
            <a:r>
              <a:rPr lang="en-US" sz="1700" dirty="0" smtClean="0"/>
              <a:t>Planned Services may be provided prior to the initial plan due date, if the initial plan has not yet been completed.</a:t>
            </a:r>
          </a:p>
          <a:p>
            <a:pPr>
              <a:lnSpc>
                <a:spcPct val="110000"/>
              </a:lnSpc>
              <a:spcBef>
                <a:spcPts val="0"/>
              </a:spcBef>
            </a:pPr>
            <a:r>
              <a:rPr lang="en-US" sz="1700" dirty="0" smtClean="0"/>
              <a:t>Once an initial plan is completed, regardless of the plan due date, only services identified in the plan may be provided. Adding other planned services requires a plan revision before they may be claimed.</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167</a:t>
            </a:fld>
            <a:endParaRPr lang="en-US" dirty="0"/>
          </a:p>
        </p:txBody>
      </p:sp>
      <p:sp>
        <p:nvSpPr>
          <p:cNvPr id="6" name="Title 1">
            <a:extLst>
              <a:ext uri="{FF2B5EF4-FFF2-40B4-BE49-F238E27FC236}">
                <a16:creationId xmlns="" xmlns:a16="http://schemas.microsoft.com/office/drawing/2014/main" id="{D6D5C639-CCCF-664F-A95C-388211044616}"/>
              </a:ext>
            </a:extLst>
          </p:cNvPr>
          <p:cNvSpPr txBox="1">
            <a:spLocks/>
          </p:cNvSpPr>
          <p:nvPr/>
        </p:nvSpPr>
        <p:spPr>
          <a:xfrm>
            <a:off x="9855201" y="6041362"/>
            <a:ext cx="1759918"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 </a:t>
            </a:r>
            <a:endParaRPr lang="en-US" sz="1800" dirty="0"/>
          </a:p>
        </p:txBody>
      </p:sp>
    </p:spTree>
    <p:extLst>
      <p:ext uri="{BB962C8B-B14F-4D97-AF65-F5344CB8AC3E}">
        <p14:creationId xmlns:p14="http://schemas.microsoft.com/office/powerpoint/2010/main" val="3255902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Client Plan Issues</a:t>
            </a:r>
            <a:br>
              <a:rPr lang="en-US" dirty="0" smtClean="0"/>
            </a:br>
            <a:r>
              <a:rPr lang="en-US" sz="2800" dirty="0" smtClean="0">
                <a:solidFill>
                  <a:srgbClr val="FF0000"/>
                </a:solidFill>
              </a:rPr>
              <a:t>Non-Compliance</a:t>
            </a:r>
            <a:endParaRPr lang="en-US" sz="28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lnSpc>
                <a:spcPct val="120000"/>
              </a:lnSpc>
              <a:spcBef>
                <a:spcPts val="600"/>
              </a:spcBef>
              <a:buNone/>
            </a:pPr>
            <a:r>
              <a:rPr lang="en-US" sz="1900" b="1" dirty="0" smtClean="0"/>
              <a:t>Services may be disallowed when:</a:t>
            </a:r>
          </a:p>
          <a:p>
            <a:pPr>
              <a:lnSpc>
                <a:spcPct val="120000"/>
              </a:lnSpc>
              <a:spcBef>
                <a:spcPts val="600"/>
              </a:spcBef>
            </a:pPr>
            <a:r>
              <a:rPr lang="en-US" dirty="0" smtClean="0"/>
              <a:t>Plan signatures are missing or incomplete</a:t>
            </a:r>
          </a:p>
          <a:p>
            <a:pPr>
              <a:lnSpc>
                <a:spcPct val="120000"/>
              </a:lnSpc>
              <a:spcBef>
                <a:spcPts val="600"/>
              </a:spcBef>
            </a:pPr>
            <a:r>
              <a:rPr lang="en-US" dirty="0" smtClean="0"/>
              <a:t>The additional Perinatal Assessment items were not addressed on the plan. (See Perinatal Slides)</a:t>
            </a:r>
          </a:p>
          <a:p>
            <a:pPr>
              <a:lnSpc>
                <a:spcPct val="120000"/>
              </a:lnSpc>
              <a:spcBef>
                <a:spcPts val="600"/>
              </a:spcBef>
            </a:pPr>
            <a:r>
              <a:rPr lang="en-US" dirty="0" smtClean="0"/>
              <a:t>Plan is not individualized</a:t>
            </a:r>
          </a:p>
          <a:p>
            <a:pPr marL="0" indent="0">
              <a:lnSpc>
                <a:spcPct val="120000"/>
              </a:lnSpc>
              <a:spcBef>
                <a:spcPts val="600"/>
              </a:spcBef>
              <a:buNone/>
            </a:pPr>
            <a:r>
              <a:rPr lang="en-US" sz="1900" b="1" dirty="0" smtClean="0"/>
              <a:t>What are some common reasons for client plan non-compliance?</a:t>
            </a:r>
          </a:p>
          <a:p>
            <a:pPr>
              <a:lnSpc>
                <a:spcPct val="110000"/>
              </a:lnSpc>
              <a:spcBef>
                <a:spcPts val="600"/>
              </a:spcBef>
            </a:pPr>
            <a:r>
              <a:rPr lang="en-US" dirty="0" smtClean="0"/>
              <a:t>Primary SUD Counselor/LPHA not identified in the plan</a:t>
            </a:r>
          </a:p>
          <a:p>
            <a:pPr>
              <a:lnSpc>
                <a:spcPct val="110000"/>
              </a:lnSpc>
              <a:spcBef>
                <a:spcPts val="600"/>
              </a:spcBef>
            </a:pPr>
            <a:r>
              <a:rPr lang="en-US" dirty="0" smtClean="0"/>
              <a:t>Target Dates of Goals/Action Steps not indicated or expired</a:t>
            </a:r>
          </a:p>
          <a:p>
            <a:pPr>
              <a:lnSpc>
                <a:spcPct val="110000"/>
              </a:lnSpc>
              <a:spcBef>
                <a:spcPts val="600"/>
              </a:spcBef>
            </a:pPr>
            <a:r>
              <a:rPr lang="en-US" dirty="0" smtClean="0"/>
              <a:t>Frequency and Type of Services (modalities) not specified</a:t>
            </a:r>
          </a:p>
          <a:p>
            <a:pPr>
              <a:lnSpc>
                <a:spcPct val="110000"/>
              </a:lnSpc>
              <a:spcBef>
                <a:spcPts val="600"/>
              </a:spcBef>
            </a:pPr>
            <a:r>
              <a:rPr lang="en-US" dirty="0" smtClean="0"/>
              <a:t>Goals, Objectives and Measurable Action Steps are missing or vague</a:t>
            </a:r>
          </a:p>
          <a:p>
            <a:pPr>
              <a:lnSpc>
                <a:spcPct val="110000"/>
              </a:lnSpc>
              <a:spcBef>
                <a:spcPts val="600"/>
              </a:spcBef>
            </a:pPr>
            <a:r>
              <a:rPr lang="en-US" dirty="0" smtClean="0"/>
              <a:t>Plan was not completed on time</a:t>
            </a:r>
          </a:p>
          <a:p>
            <a:pPr>
              <a:lnSpc>
                <a:spcPct val="110000"/>
              </a:lnSpc>
              <a:spcBef>
                <a:spcPts val="600"/>
              </a:spcBef>
            </a:pPr>
            <a:r>
              <a:rPr lang="en-US" dirty="0" smtClean="0"/>
              <a:t>DSM-5 diagnosis is not on the plan</a:t>
            </a:r>
          </a:p>
          <a:p>
            <a:pPr>
              <a:lnSpc>
                <a:spcPct val="120000"/>
              </a:lnSpc>
              <a:spcBef>
                <a:spcPts val="600"/>
              </a:spcBef>
            </a:pP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168</a:t>
            </a:fld>
            <a:endParaRPr lang="en-US" dirty="0"/>
          </a:p>
        </p:txBody>
      </p:sp>
      <p:sp>
        <p:nvSpPr>
          <p:cNvPr id="7" name="Title 1">
            <a:extLst>
              <a:ext uri="{FF2B5EF4-FFF2-40B4-BE49-F238E27FC236}">
                <a16:creationId xmlns="" xmlns:a16="http://schemas.microsoft.com/office/drawing/2014/main" id="{690967D1-5FA5-6E41-A4A2-9842B7CC7C4F}"/>
              </a:ext>
            </a:extLst>
          </p:cNvPr>
          <p:cNvSpPr txBox="1">
            <a:spLocks/>
          </p:cNvSpPr>
          <p:nvPr/>
        </p:nvSpPr>
        <p:spPr>
          <a:xfrm>
            <a:off x="10217059"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205807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Perinatal Client Plans</a:t>
            </a:r>
            <a:endParaRPr lang="en-US" dirty="0"/>
          </a:p>
        </p:txBody>
      </p:sp>
      <p:sp>
        <p:nvSpPr>
          <p:cNvPr id="3" name="Content Placeholder 2"/>
          <p:cNvSpPr>
            <a:spLocks noGrp="1"/>
          </p:cNvSpPr>
          <p:nvPr>
            <p:ph idx="1"/>
          </p:nvPr>
        </p:nvSpPr>
        <p:spPr>
          <a:xfrm>
            <a:off x="677334" y="2160589"/>
            <a:ext cx="9114366" cy="3880773"/>
          </a:xfrm>
        </p:spPr>
        <p:txBody>
          <a:bodyPr>
            <a:normAutofit/>
          </a:bodyPr>
          <a:lstStyle/>
          <a:p>
            <a:pPr marL="0" indent="0">
              <a:buNone/>
            </a:pPr>
            <a:r>
              <a:rPr lang="en-US" sz="2000" b="1" dirty="0" smtClean="0"/>
              <a:t>Additional requirements for perinatal beneficiaries:</a:t>
            </a:r>
          </a:p>
          <a:p>
            <a:r>
              <a:rPr lang="en-US" sz="2000" dirty="0" smtClean="0"/>
              <a:t>Prenatal exposure to substances harms developing fetuses. If this is identified as a need in the assessment there must be a goal to provide education to the mother, action steps, and target date must be included in the plan to address this problem.</a:t>
            </a:r>
          </a:p>
          <a:p>
            <a:r>
              <a:rPr lang="en-US" sz="2000" dirty="0" smtClean="0"/>
              <a:t>Does the mother need assistance in accessing ancillary services (dental, social, community, educational/vocational, and other services that are medically necessary to prevent risk to the fetus)? </a:t>
            </a:r>
          </a:p>
          <a:p>
            <a:pPr lvl="1"/>
            <a:r>
              <a:rPr lang="en-US" sz="1800" dirty="0" smtClean="0"/>
              <a:t>If yes, the plan must include a goal, action steps, and target date to accomplish this goal</a:t>
            </a:r>
          </a:p>
          <a:p>
            <a:endParaRPr lang="en-US" sz="2000" dirty="0" smtClean="0"/>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169</a:t>
            </a:fld>
            <a:endParaRPr lang="en-US" dirty="0"/>
          </a:p>
        </p:txBody>
      </p:sp>
      <p:sp>
        <p:nvSpPr>
          <p:cNvPr id="8" name="Title 1">
            <a:extLst>
              <a:ext uri="{FF2B5EF4-FFF2-40B4-BE49-F238E27FC236}">
                <a16:creationId xmlns="" xmlns:a16="http://schemas.microsoft.com/office/drawing/2014/main" id="{C50D1234-CB53-CB4B-9785-C637E598777C}"/>
              </a:ext>
            </a:extLst>
          </p:cNvPr>
          <p:cNvSpPr txBox="1">
            <a:spLocks/>
          </p:cNvSpPr>
          <p:nvPr/>
        </p:nvSpPr>
        <p:spPr>
          <a:xfrm>
            <a:off x="10329490"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IA.III.PP.2</a:t>
            </a:r>
            <a:endParaRPr lang="en-US" sz="1800" dirty="0"/>
          </a:p>
        </p:txBody>
      </p:sp>
      <p:pic>
        <p:nvPicPr>
          <p:cNvPr id="10" name="Picture 2" descr="Image result for pregnant woman">
            <a:extLst>
              <a:ext uri="{FF2B5EF4-FFF2-40B4-BE49-F238E27FC236}">
                <a16:creationId xmlns="" xmlns:a16="http://schemas.microsoft.com/office/drawing/2014/main" id="{BB127F10-9F9A-574A-8F23-730FFE22F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52" y="102564"/>
            <a:ext cx="2380232" cy="13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22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IA, STCs, Title 22, and Title 9</a:t>
            </a:r>
            <a:endParaRPr lang="en-US" dirty="0"/>
          </a:p>
        </p:txBody>
      </p:sp>
      <p:sp>
        <p:nvSpPr>
          <p:cNvPr id="3" name="Content Placeholder 2"/>
          <p:cNvSpPr>
            <a:spLocks noGrp="1"/>
          </p:cNvSpPr>
          <p:nvPr>
            <p:ph idx="1"/>
          </p:nvPr>
        </p:nvSpPr>
        <p:spPr>
          <a:xfrm>
            <a:off x="677334" y="2160589"/>
            <a:ext cx="9176892" cy="3880773"/>
          </a:xfrm>
        </p:spPr>
        <p:txBody>
          <a:bodyPr>
            <a:normAutofit/>
          </a:bodyPr>
          <a:lstStyle/>
          <a:p>
            <a:r>
              <a:rPr lang="en-US" dirty="0" smtClean="0"/>
              <a:t>By implementing the DMC-ODS Waiver, SUD services from 7/1/18 are regulated by the DMC-ODS Intergovernmental Agreement and the CMS Special Terms and Conditions. Title 22 § 51341.1 is no longer applicable in DMC-ODS counties. </a:t>
            </a:r>
          </a:p>
          <a:p>
            <a:r>
              <a:rPr lang="en-US" dirty="0" smtClean="0"/>
              <a:t>Other regulations still apply and the higher standard must be followed</a:t>
            </a:r>
          </a:p>
          <a:p>
            <a:r>
              <a:rPr lang="en-US" dirty="0" smtClean="0"/>
              <a:t>Additional requirements may be indicated in ACBH SUD RFP Specifications, ACBH SUD DMC-ODS Implementation Plan, and individual contracts.</a:t>
            </a:r>
          </a:p>
          <a:p>
            <a:pPr marL="0" indent="0">
              <a:buNone/>
            </a:pPr>
            <a:endParaRPr lang="en-US" dirty="0" smtClean="0"/>
          </a:p>
          <a:p>
            <a:pPr marL="0" indent="0">
              <a:buNone/>
            </a:pPr>
            <a:r>
              <a:rPr lang="en-US" dirty="0" smtClean="0"/>
              <a:t>DHCS has stated that the broad standards outlined in the IA are intended as a minimum standard of care. Counties have been told encouraged and are expected to set higher standards of care depending on specific county needs. In all areas, SUD Providers must follow the ACBH Guidelines described herein.</a:t>
            </a:r>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03620"/>
      </p:ext>
    </p:extLst>
  </p:cSld>
  <p:clrMapOvr>
    <a:masterClrMapping/>
  </p:clrMapOvr>
  <p:transition spd="slow">
    <p:push dir="u"/>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Perinatal Client Plans, cont.</a:t>
            </a:r>
            <a:endParaRPr lang="en-US" dirty="0"/>
          </a:p>
        </p:txBody>
      </p:sp>
      <p:sp>
        <p:nvSpPr>
          <p:cNvPr id="3" name="Content Placeholder 2"/>
          <p:cNvSpPr>
            <a:spLocks noGrp="1"/>
          </p:cNvSpPr>
          <p:nvPr>
            <p:ph idx="1"/>
          </p:nvPr>
        </p:nvSpPr>
        <p:spPr>
          <a:xfrm>
            <a:off x="677333" y="2160589"/>
            <a:ext cx="9014119" cy="3880773"/>
          </a:xfrm>
        </p:spPr>
        <p:txBody>
          <a:bodyPr>
            <a:noAutofit/>
          </a:bodyPr>
          <a:lstStyle/>
          <a:p>
            <a:r>
              <a:rPr lang="en-US" sz="2000" b="1" dirty="0" smtClean="0"/>
              <a:t>Was a need for mother/child </a:t>
            </a:r>
            <a:r>
              <a:rPr lang="en-US" sz="2000" b="1" dirty="0" err="1" smtClean="0"/>
              <a:t>habilitative</a:t>
            </a:r>
            <a:r>
              <a:rPr lang="en-US" sz="2000" b="1" dirty="0" smtClean="0"/>
              <a:t> services identified in the assessment?</a:t>
            </a:r>
          </a:p>
          <a:p>
            <a:pPr lvl="1"/>
            <a:r>
              <a:rPr lang="en-US" sz="1800" dirty="0" smtClean="0"/>
              <a:t>If yes, the plan must include a goal, action steps, and target date to accomplish this goal</a:t>
            </a:r>
          </a:p>
          <a:p>
            <a:r>
              <a:rPr lang="en-US" sz="2000" b="1" dirty="0" smtClean="0"/>
              <a:t>Were sexual or physical abuse issues identified in the assessment?</a:t>
            </a:r>
          </a:p>
          <a:p>
            <a:pPr lvl="1"/>
            <a:r>
              <a:rPr lang="en-US" sz="1800" dirty="0" smtClean="0"/>
              <a:t>If yes, the plan must include a goal, action steps, and target date to accomplish this goal</a:t>
            </a:r>
          </a:p>
          <a:p>
            <a:r>
              <a:rPr lang="en-US" sz="2000" b="1" dirty="0" smtClean="0"/>
              <a:t>Are there service access needs (i.e. transportation, financial, other barriers) identified in the assessment? </a:t>
            </a:r>
          </a:p>
          <a:p>
            <a:pPr lvl="1"/>
            <a:r>
              <a:rPr lang="en-US" sz="1800" dirty="0" smtClean="0"/>
              <a:t>If yes, the plan must include a goal, action steps, and target date to accomplish this goal</a:t>
            </a:r>
            <a:endParaRPr lang="en-US" sz="18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170</a:t>
            </a:fld>
            <a:endParaRPr lang="en-US" dirty="0"/>
          </a:p>
        </p:txBody>
      </p:sp>
      <p:sp>
        <p:nvSpPr>
          <p:cNvPr id="9" name="Title 1">
            <a:extLst>
              <a:ext uri="{FF2B5EF4-FFF2-40B4-BE49-F238E27FC236}">
                <a16:creationId xmlns="" xmlns:a16="http://schemas.microsoft.com/office/drawing/2014/main" id="{C50D1234-CB53-CB4B-9785-C637E598777C}"/>
              </a:ext>
            </a:extLst>
          </p:cNvPr>
          <p:cNvSpPr txBox="1">
            <a:spLocks/>
          </p:cNvSpPr>
          <p:nvPr/>
        </p:nvSpPr>
        <p:spPr>
          <a:xfrm>
            <a:off x="10316790" y="6162089"/>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IA.III.PP.2</a:t>
            </a:r>
            <a:endParaRPr lang="en-US" sz="1800" dirty="0"/>
          </a:p>
        </p:txBody>
      </p:sp>
      <p:pic>
        <p:nvPicPr>
          <p:cNvPr id="10" name="Picture 2" descr="Image result for pregnant 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52" y="102564"/>
            <a:ext cx="2380232" cy="13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08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73066" cy="1320800"/>
          </a:xfrm>
        </p:spPr>
        <p:txBody>
          <a:bodyPr>
            <a:normAutofit/>
          </a:bodyPr>
          <a:lstStyle/>
          <a:p>
            <a:r>
              <a:rPr lang="en-US" sz="4000" dirty="0" smtClean="0"/>
              <a:t>How to claim for writing the Client Plan 1</a:t>
            </a:r>
            <a:endParaRPr lang="en-US" sz="3200" dirty="0"/>
          </a:p>
        </p:txBody>
      </p:sp>
      <p:sp>
        <p:nvSpPr>
          <p:cNvPr id="3" name="Content Placeholder 2"/>
          <p:cNvSpPr>
            <a:spLocks noGrp="1"/>
          </p:cNvSpPr>
          <p:nvPr>
            <p:ph idx="1"/>
          </p:nvPr>
        </p:nvSpPr>
        <p:spPr/>
        <p:txBody>
          <a:bodyPr>
            <a:normAutofit/>
          </a:bodyPr>
          <a:lstStyle/>
          <a:p>
            <a:r>
              <a:rPr lang="en-US" sz="2000" dirty="0" smtClean="0"/>
              <a:t>If the plan is completed in one session (both face-to-face collaboration with the client) and writing the plan, it may be documented as one treatment planning session. Start and stop times for each component must be clearly documented.</a:t>
            </a:r>
          </a:p>
          <a:p>
            <a:pPr marL="0" indent="0">
              <a:buNone/>
            </a:pPr>
            <a:r>
              <a:rPr lang="en-US" sz="2000" dirty="0" smtClean="0"/>
              <a:t>Example:</a:t>
            </a:r>
          </a:p>
          <a:p>
            <a:r>
              <a:rPr lang="en-US" sz="2000" dirty="0" smtClean="0"/>
              <a:t>Interventions: Counselor and client met to discuss plan goals and action steps (60 minutes). Following the session, counselor used information gathered in the session to develop and write client plan (50 minutes). See plan dated 11/10/18. Counselor and client sign the plan at the next face-to-face meeting.</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171</a:t>
            </a:fld>
            <a:endParaRPr lang="en-US" dirty="0"/>
          </a:p>
        </p:txBody>
      </p:sp>
    </p:spTree>
    <p:extLst>
      <p:ext uri="{BB962C8B-B14F-4D97-AF65-F5344CB8AC3E}">
        <p14:creationId xmlns:p14="http://schemas.microsoft.com/office/powerpoint/2010/main" val="154493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22266" cy="1320800"/>
          </a:xfrm>
        </p:spPr>
        <p:txBody>
          <a:bodyPr>
            <a:normAutofit/>
          </a:bodyPr>
          <a:lstStyle/>
          <a:p>
            <a:r>
              <a:rPr lang="en-US" sz="4000" dirty="0" smtClean="0"/>
              <a:t>How to claim for writing the Client Plan 2</a:t>
            </a:r>
            <a:endParaRPr lang="en-US" sz="3100" dirty="0"/>
          </a:p>
        </p:txBody>
      </p:sp>
      <p:sp>
        <p:nvSpPr>
          <p:cNvPr id="3" name="Content Placeholder 2"/>
          <p:cNvSpPr>
            <a:spLocks noGrp="1"/>
          </p:cNvSpPr>
          <p:nvPr>
            <p:ph idx="1"/>
          </p:nvPr>
        </p:nvSpPr>
        <p:spPr/>
        <p:txBody>
          <a:bodyPr>
            <a:noAutofit/>
          </a:bodyPr>
          <a:lstStyle/>
          <a:p>
            <a:r>
              <a:rPr lang="en-US" sz="2400" dirty="0" smtClean="0"/>
              <a:t>If the development of the plan took place over several sessions, document each session separately. </a:t>
            </a:r>
          </a:p>
          <a:p>
            <a:pPr lvl="1"/>
            <a:r>
              <a:rPr lang="en-US" sz="2000" dirty="0" smtClean="0"/>
              <a:t>For the treatment planning sessions, indicate the sections of plan template that were completed in the progress note or write data in the note.</a:t>
            </a:r>
          </a:p>
          <a:p>
            <a:pPr lvl="1"/>
            <a:r>
              <a:rPr lang="en-US" sz="2000" dirty="0" smtClean="0"/>
              <a:t>After the last session, on the same day that the note is written for that service, also write the plan. Include the time (including date, start and end times) spent doing each activity: Session time, PN documentation, plan writing, travel time, etc.</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172</a:t>
            </a:fld>
            <a:endParaRPr lang="en-US" dirty="0"/>
          </a:p>
        </p:txBody>
      </p:sp>
    </p:spTree>
    <p:extLst>
      <p:ext uri="{BB962C8B-B14F-4D97-AF65-F5344CB8AC3E}">
        <p14:creationId xmlns:p14="http://schemas.microsoft.com/office/powerpoint/2010/main" val="5037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 few review questions are coming up, we know the answers are in your handout, they’re right there on the next page. Please don’t look so we can all figure them out together.</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173</a:t>
            </a:fld>
            <a:endParaRPr lang="en-US" dirty="0"/>
          </a:p>
        </p:txBody>
      </p:sp>
    </p:spTree>
    <p:extLst>
      <p:ext uri="{BB962C8B-B14F-4D97-AF65-F5344CB8AC3E}">
        <p14:creationId xmlns:p14="http://schemas.microsoft.com/office/powerpoint/2010/main" val="8919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53144"/>
            <a:ext cx="10900228" cy="1683656"/>
          </a:xfrm>
        </p:spPr>
        <p:txBody>
          <a:bodyPr>
            <a:normAutofit/>
          </a:bodyPr>
          <a:lstStyle/>
          <a:p>
            <a:r>
              <a:rPr lang="en-US" dirty="0" smtClean="0"/>
              <a:t>Client Plan </a:t>
            </a:r>
            <a:r>
              <a:rPr lang="en-US" dirty="0"/>
              <a:t>Review Questions</a:t>
            </a:r>
          </a:p>
        </p:txBody>
      </p:sp>
      <p:sp>
        <p:nvSpPr>
          <p:cNvPr id="3" name="Content Placeholder 2"/>
          <p:cNvSpPr>
            <a:spLocks noGrp="1"/>
          </p:cNvSpPr>
          <p:nvPr>
            <p:ph idx="1"/>
          </p:nvPr>
        </p:nvSpPr>
        <p:spPr/>
        <p:txBody>
          <a:bodyPr>
            <a:noAutofit/>
          </a:bodyPr>
          <a:lstStyle/>
          <a:p>
            <a:pPr marL="0" indent="0">
              <a:spcBef>
                <a:spcPts val="0"/>
              </a:spcBef>
              <a:spcAft>
                <a:spcPts val="600"/>
              </a:spcAft>
              <a:buNone/>
            </a:pPr>
            <a:r>
              <a:rPr lang="en-US" b="1" dirty="0"/>
              <a:t>If a service type or modality is not listed in the plan can those services be claimed?</a:t>
            </a:r>
          </a:p>
          <a:p>
            <a:pPr marL="574675">
              <a:spcBef>
                <a:spcPts val="0"/>
              </a:spcBef>
            </a:pPr>
            <a:r>
              <a:rPr lang="en-US" sz="1600" dirty="0"/>
              <a:t>Unplanned services (intake/assessment, treatment planning, crisis, physician consultation, discharge) may be provided at anytime, and do not need to be listed in the </a:t>
            </a:r>
            <a:r>
              <a:rPr lang="en-US" sz="1600" dirty="0" smtClean="0"/>
              <a:t>plan</a:t>
            </a:r>
            <a:endParaRPr lang="en-US" sz="1600" dirty="0"/>
          </a:p>
          <a:p>
            <a:pPr marL="574675">
              <a:spcBef>
                <a:spcPts val="0"/>
              </a:spcBef>
              <a:spcAft>
                <a:spcPts val="600"/>
              </a:spcAft>
            </a:pPr>
            <a:r>
              <a:rPr lang="en-US" sz="1600" dirty="0"/>
              <a:t>Planned services (group, individual, case management, medication, collateral, </a:t>
            </a:r>
            <a:r>
              <a:rPr lang="en-US" sz="1600" dirty="0" smtClean="0"/>
              <a:t>patient education</a:t>
            </a:r>
            <a:r>
              <a:rPr lang="en-US" sz="1600" dirty="0"/>
              <a:t>, </a:t>
            </a:r>
            <a:r>
              <a:rPr lang="en-US" sz="1600" dirty="0" smtClean="0"/>
              <a:t>dosing after 28 days </a:t>
            </a:r>
            <a:r>
              <a:rPr lang="en-US" sz="1600" dirty="0" err="1" smtClean="0"/>
              <a:t>etc</a:t>
            </a:r>
            <a:r>
              <a:rPr lang="en-US" sz="1600" dirty="0"/>
              <a:t>) may only be provided when included in the plan and after the initial plan due date. Planned services may be provided prior to the plan due </a:t>
            </a:r>
            <a:r>
              <a:rPr lang="en-US" sz="1600" dirty="0" smtClean="0"/>
              <a:t>date</a:t>
            </a:r>
            <a:endParaRPr lang="en-US" sz="1600" dirty="0"/>
          </a:p>
          <a:p>
            <a:pPr marL="0" indent="0">
              <a:spcBef>
                <a:spcPts val="0"/>
              </a:spcBef>
              <a:spcAft>
                <a:spcPts val="600"/>
              </a:spcAft>
              <a:buNone/>
            </a:pPr>
            <a:r>
              <a:rPr lang="en-US" b="1" dirty="0" smtClean="0"/>
              <a:t>When is a plan update due for a person receiving OTP Detoxification services?</a:t>
            </a:r>
          </a:p>
          <a:p>
            <a:pPr marL="574675">
              <a:spcBef>
                <a:spcPts val="0"/>
              </a:spcBef>
            </a:pPr>
            <a:r>
              <a:rPr lang="en-US" sz="1600" dirty="0" smtClean="0">
                <a:solidFill>
                  <a:srgbClr val="FF0000"/>
                </a:solidFill>
              </a:rPr>
              <a:t>For short-term detoxification services, it is unlikely a client would need a plan update</a:t>
            </a:r>
          </a:p>
          <a:p>
            <a:pPr marL="574675">
              <a:spcBef>
                <a:spcPts val="0"/>
              </a:spcBef>
              <a:spcAft>
                <a:spcPts val="600"/>
              </a:spcAft>
            </a:pPr>
            <a:r>
              <a:rPr lang="en-US" sz="1600" dirty="0" smtClean="0">
                <a:solidFill>
                  <a:srgbClr val="FF0000"/>
                </a:solidFill>
              </a:rPr>
              <a:t>For long-term detoxification services, a plan update may be required</a:t>
            </a:r>
          </a:p>
          <a:p>
            <a:pPr marL="0" indent="0">
              <a:spcBef>
                <a:spcPts val="0"/>
              </a:spcBef>
              <a:spcAft>
                <a:spcPts val="600"/>
              </a:spcAft>
              <a:buNone/>
            </a:pPr>
            <a:r>
              <a:rPr lang="en-US" b="1" dirty="0" smtClean="0"/>
              <a:t>What </a:t>
            </a:r>
            <a:r>
              <a:rPr lang="en-US" b="1" dirty="0"/>
              <a:t>part of the diagnosis needs to be listed on the plan?</a:t>
            </a:r>
          </a:p>
          <a:p>
            <a:pPr marL="574675">
              <a:spcBef>
                <a:spcPts val="0"/>
              </a:spcBef>
            </a:pPr>
            <a:r>
              <a:rPr lang="en-US" sz="1600" dirty="0"/>
              <a:t>The ICD-10 code and DSM-5 </a:t>
            </a:r>
            <a:r>
              <a:rPr lang="en-US" sz="1600" dirty="0" smtClean="0"/>
              <a:t>name (and any specifiers)</a:t>
            </a:r>
            <a:endParaRPr lang="en-US" sz="1600" dirty="0"/>
          </a:p>
        </p:txBody>
      </p:sp>
      <p:sp>
        <p:nvSpPr>
          <p:cNvPr id="5" name="Footer Placeholder 4"/>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174</a:t>
            </a:fld>
            <a:endParaRPr lang="en-US" dirty="0"/>
          </a:p>
        </p:txBody>
      </p:sp>
    </p:spTree>
    <p:extLst>
      <p:ext uri="{BB962C8B-B14F-4D97-AF65-F5344CB8AC3E}">
        <p14:creationId xmlns:p14="http://schemas.microsoft.com/office/powerpoint/2010/main" val="176891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53144"/>
            <a:ext cx="10885714" cy="1683656"/>
          </a:xfrm>
        </p:spPr>
        <p:txBody>
          <a:bodyPr>
            <a:normAutofit/>
          </a:bodyPr>
          <a:lstStyle/>
          <a:p>
            <a:r>
              <a:rPr lang="en-US" dirty="0" smtClean="0"/>
              <a:t>Client Plan </a:t>
            </a:r>
            <a:r>
              <a:rPr lang="en-US" dirty="0"/>
              <a:t>Review Questions</a:t>
            </a:r>
          </a:p>
        </p:txBody>
      </p:sp>
      <p:sp>
        <p:nvSpPr>
          <p:cNvPr id="3" name="Content Placeholder 2"/>
          <p:cNvSpPr>
            <a:spLocks noGrp="1"/>
          </p:cNvSpPr>
          <p:nvPr>
            <p:ph idx="1"/>
          </p:nvPr>
        </p:nvSpPr>
        <p:spPr/>
        <p:txBody>
          <a:bodyPr>
            <a:normAutofit/>
          </a:bodyPr>
          <a:lstStyle/>
          <a:p>
            <a:r>
              <a:rPr lang="en-US" sz="2000" b="1" dirty="0"/>
              <a:t>When does the </a:t>
            </a:r>
            <a:r>
              <a:rPr lang="en-US" sz="2000" b="1" dirty="0" smtClean="0"/>
              <a:t>plan </a:t>
            </a:r>
            <a:r>
              <a:rPr lang="en-US" sz="2000" b="1" dirty="0"/>
              <a:t>need to be updated?</a:t>
            </a:r>
          </a:p>
          <a:p>
            <a:pPr lvl="1"/>
            <a:r>
              <a:rPr lang="en-US" sz="1800" dirty="0" smtClean="0"/>
              <a:t>OTP Maintenance treatment requires plan updates once every 3 months from EOD (in the 3 month window). </a:t>
            </a:r>
            <a:r>
              <a:rPr lang="en-US" sz="1800" dirty="0" smtClean="0">
                <a:solidFill>
                  <a:srgbClr val="FF0000"/>
                </a:solidFill>
              </a:rPr>
              <a:t>Depending on the length of services, detoxification services may require a plan update.</a:t>
            </a:r>
            <a:endParaRPr lang="en-US" sz="1800" dirty="0">
              <a:solidFill>
                <a:srgbClr val="FF0000"/>
              </a:solidFill>
            </a:endParaRPr>
          </a:p>
          <a:p>
            <a:r>
              <a:rPr lang="en-US" sz="2000" b="1" dirty="0"/>
              <a:t>Can the time I spent writing the plan be claimed?</a:t>
            </a:r>
          </a:p>
          <a:p>
            <a:pPr lvl="1"/>
            <a:r>
              <a:rPr lang="en-US" sz="1800" dirty="0" smtClean="0"/>
              <a:t>For outpatient services, yes the time spent documenting is claimed along with the treatment plan services. </a:t>
            </a:r>
            <a:endParaRPr lang="en-US" sz="18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175</a:t>
            </a:fld>
            <a:endParaRPr lang="en-US" dirty="0"/>
          </a:p>
        </p:txBody>
      </p:sp>
    </p:spTree>
    <p:extLst>
      <p:ext uri="{BB962C8B-B14F-4D97-AF65-F5344CB8AC3E}">
        <p14:creationId xmlns:p14="http://schemas.microsoft.com/office/powerpoint/2010/main" val="222052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Service Types</a:t>
            </a:r>
            <a:endParaRPr lang="en-US" dirty="0"/>
          </a:p>
        </p:txBody>
      </p:sp>
      <p:sp>
        <p:nvSpPr>
          <p:cNvPr id="7" name="Text Placeholder 6"/>
          <p:cNvSpPr>
            <a:spLocks noGrp="1"/>
          </p:cNvSpPr>
          <p:nvPr>
            <p:ph type="body" idx="1"/>
          </p:nvPr>
        </p:nvSpPr>
        <p:spPr/>
        <p:txBody>
          <a:bodyPr/>
          <a:lstStyle/>
          <a:p>
            <a:r>
              <a:rPr lang="en-US" smtClean="0"/>
              <a:t>Including InSyst Procedure Codes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176</a:t>
            </a:fld>
            <a:endParaRPr lang="en-US" dirty="0"/>
          </a:p>
        </p:txBody>
      </p:sp>
    </p:spTree>
    <p:extLst>
      <p:ext uri="{BB962C8B-B14F-4D97-AF65-F5344CB8AC3E}">
        <p14:creationId xmlns:p14="http://schemas.microsoft.com/office/powerpoint/2010/main" val="181226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7657" y="638629"/>
            <a:ext cx="10900229" cy="1654627"/>
          </a:xfrm>
        </p:spPr>
        <p:txBody>
          <a:bodyPr/>
          <a:lstStyle/>
          <a:p>
            <a:r>
              <a:rPr lang="en-US" dirty="0" smtClean="0"/>
              <a:t>Intake/Assessment</a:t>
            </a:r>
            <a:br>
              <a:rPr lang="en-US" dirty="0" smtClean="0"/>
            </a:br>
            <a:r>
              <a:rPr lang="en-US" sz="2800" dirty="0" smtClean="0"/>
              <a:t>465 OTP-NTP Intake/Assessment</a:t>
            </a:r>
            <a:r>
              <a:rPr lang="en-US" dirty="0"/>
              <a:t/>
            </a:r>
            <a:br>
              <a:rPr lang="en-US" dirty="0"/>
            </a:br>
            <a:endParaRPr lang="en-US" sz="2800" dirty="0"/>
          </a:p>
        </p:txBody>
      </p:sp>
      <p:sp>
        <p:nvSpPr>
          <p:cNvPr id="7" name="Content Placeholder 6"/>
          <p:cNvSpPr>
            <a:spLocks noGrp="1"/>
          </p:cNvSpPr>
          <p:nvPr>
            <p:ph idx="1"/>
          </p:nvPr>
        </p:nvSpPr>
        <p:spPr/>
        <p:txBody>
          <a:bodyPr>
            <a:normAutofit lnSpcReduction="10000"/>
          </a:bodyPr>
          <a:lstStyle/>
          <a:p>
            <a:r>
              <a:rPr lang="en-US" dirty="0" smtClean="0"/>
              <a:t>Intake/Assessment services consist of the </a:t>
            </a:r>
            <a:r>
              <a:rPr lang="en-US" dirty="0"/>
              <a:t>evaluation or analysis of substance use disorders; the diagnosis of substance use disorders; and the assessment of treatment needs to provide medically necessary services. </a:t>
            </a:r>
          </a:p>
          <a:p>
            <a:r>
              <a:rPr lang="en-US" dirty="0" smtClean="0"/>
              <a:t>Intake/Assessment procedure codes at OTPs should be used for services related to completing the Intake Needs Assessment and other related assessment services</a:t>
            </a:r>
            <a:endParaRPr lang="en-US" dirty="0">
              <a:solidFill>
                <a:schemeClr val="tx1"/>
              </a:solidFill>
            </a:endParaRPr>
          </a:p>
          <a:p>
            <a:r>
              <a:rPr lang="en-US" dirty="0">
                <a:solidFill>
                  <a:schemeClr val="tx1"/>
                </a:solidFill>
              </a:rPr>
              <a:t>Intake/Assessment does not need to be in the plan in order to be provided</a:t>
            </a:r>
          </a:p>
          <a:p>
            <a:r>
              <a:rPr lang="en-US" dirty="0">
                <a:solidFill>
                  <a:schemeClr val="tx1"/>
                </a:solidFill>
              </a:rPr>
              <a:t>May be provided by SUD Counselors and LPHAs</a:t>
            </a:r>
          </a:p>
          <a:p>
            <a:r>
              <a:rPr lang="en-US" dirty="0" smtClean="0">
                <a:solidFill>
                  <a:srgbClr val="FF0000"/>
                </a:solidFill>
              </a:rPr>
              <a:t>Documentation time may be claimed for completing the needs assessment document as long as it is claimed along with a direct service session</a:t>
            </a:r>
          </a:p>
          <a:p>
            <a:r>
              <a:rPr lang="en-US" dirty="0" smtClean="0">
                <a:solidFill>
                  <a:srgbClr val="FF0000"/>
                </a:solidFill>
              </a:rPr>
              <a:t>Intake/Assessment may be claimed on the same day as the initial dosing claim if it is for the purposes of completing the intake needs assessment</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177</a:t>
            </a:fld>
            <a:endParaRPr lang="en-US" dirty="0"/>
          </a:p>
        </p:txBody>
      </p:sp>
      <p:sp>
        <p:nvSpPr>
          <p:cNvPr id="8" name="Rectangle 7"/>
          <p:cNvSpPr/>
          <p:nvPr/>
        </p:nvSpPr>
        <p:spPr>
          <a:xfrm>
            <a:off x="9930899" y="5762259"/>
            <a:ext cx="1636987" cy="923330"/>
          </a:xfrm>
          <a:prstGeom prst="rect">
            <a:avLst/>
          </a:prstGeom>
        </p:spPr>
        <p:txBody>
          <a:bodyPr wrap="none">
            <a:spAutoFit/>
          </a:bodyPr>
          <a:lstStyle/>
          <a:p>
            <a:r>
              <a:rPr lang="en-US" dirty="0" smtClean="0"/>
              <a:t>STC.X.135</a:t>
            </a:r>
          </a:p>
          <a:p>
            <a:r>
              <a:rPr lang="en-US" dirty="0" smtClean="0"/>
              <a:t>IA.III.PP.8</a:t>
            </a:r>
          </a:p>
          <a:p>
            <a:r>
              <a:rPr lang="en-US" dirty="0" smtClean="0"/>
              <a:t>9 CCR § 10305</a:t>
            </a:r>
            <a:endParaRPr lang="en-US" dirty="0"/>
          </a:p>
        </p:txBody>
      </p:sp>
    </p:spTree>
    <p:extLst>
      <p:ext uri="{BB962C8B-B14F-4D97-AF65-F5344CB8AC3E}">
        <p14:creationId xmlns:p14="http://schemas.microsoft.com/office/powerpoint/2010/main" val="2097618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30"/>
            <a:ext cx="10929257" cy="1825170"/>
          </a:xfrm>
        </p:spPr>
        <p:txBody>
          <a:bodyPr/>
          <a:lstStyle/>
          <a:p>
            <a:r>
              <a:rPr lang="en-US" dirty="0"/>
              <a:t>Treatment Planning</a:t>
            </a:r>
            <a:br>
              <a:rPr lang="en-US" dirty="0"/>
            </a:br>
            <a:r>
              <a:rPr lang="en-US" sz="2800" dirty="0" smtClean="0"/>
              <a:t>496 OTP-NTP Treatment Planning</a:t>
            </a:r>
            <a:endParaRPr lang="en-US" sz="2800" dirty="0"/>
          </a:p>
        </p:txBody>
      </p:sp>
      <p:sp>
        <p:nvSpPr>
          <p:cNvPr id="3" name="Content Placeholder 2"/>
          <p:cNvSpPr>
            <a:spLocks noGrp="1"/>
          </p:cNvSpPr>
          <p:nvPr>
            <p:ph idx="1"/>
          </p:nvPr>
        </p:nvSpPr>
        <p:spPr/>
        <p:txBody>
          <a:bodyPr>
            <a:normAutofit/>
          </a:bodyPr>
          <a:lstStyle/>
          <a:p>
            <a:r>
              <a:rPr lang="en-US" sz="2000" dirty="0"/>
              <a:t>For each beneficiary the provider must prepare an individualized written </a:t>
            </a:r>
            <a:r>
              <a:rPr lang="en-US" sz="2000" dirty="0" smtClean="0"/>
              <a:t>client plan</a:t>
            </a:r>
            <a:r>
              <a:rPr lang="en-US" sz="2000" dirty="0"/>
              <a:t>, based upon information obtained in the intake and assessment process. </a:t>
            </a:r>
            <a:r>
              <a:rPr lang="en-US" sz="2000" dirty="0" smtClean="0"/>
              <a:t>OTP plan are required to be completed within the first 28 days of intake, and then within every 3 months thereafter or whenever there is a change </a:t>
            </a:r>
            <a:r>
              <a:rPr lang="en-US" sz="2000" dirty="0"/>
              <a:t>in treatment modality or significant event that would then require a new </a:t>
            </a:r>
            <a:r>
              <a:rPr lang="en-US" sz="2000" dirty="0" smtClean="0"/>
              <a:t>plan.</a:t>
            </a:r>
          </a:p>
          <a:p>
            <a:r>
              <a:rPr lang="en-US" sz="2000" dirty="0" smtClean="0"/>
              <a:t>This code is used to claim for services related to developing, updating, or otherwise related to the client plan.</a:t>
            </a:r>
            <a:endParaRPr lang="en-US" sz="2000" dirty="0"/>
          </a:p>
          <a:p>
            <a:r>
              <a:rPr lang="en-US" sz="2000" dirty="0"/>
              <a:t>May be provided by SUD Counselors and </a:t>
            </a:r>
            <a:r>
              <a:rPr lang="en-US" sz="2000" dirty="0" smtClean="0"/>
              <a:t>LPHAs</a:t>
            </a:r>
            <a:r>
              <a:rPr lang="en-US" sz="2000" dirty="0"/>
              <a:t> </a:t>
            </a:r>
            <a:r>
              <a:rPr lang="en-US" sz="2000" dirty="0" smtClean="0"/>
              <a:t>with required co-signatures.</a:t>
            </a: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178</a:t>
            </a:fld>
            <a:endParaRPr lang="en-US" dirty="0"/>
          </a:p>
        </p:txBody>
      </p:sp>
      <p:sp>
        <p:nvSpPr>
          <p:cNvPr id="5" name="Rectangle 4"/>
          <p:cNvSpPr/>
          <p:nvPr/>
        </p:nvSpPr>
        <p:spPr>
          <a:xfrm>
            <a:off x="9770599" y="5869981"/>
            <a:ext cx="1797287" cy="707886"/>
          </a:xfrm>
          <a:prstGeom prst="rect">
            <a:avLst/>
          </a:prstGeom>
        </p:spPr>
        <p:txBody>
          <a:bodyPr wrap="none">
            <a:spAutoFit/>
          </a:bodyPr>
          <a:lstStyle/>
          <a:p>
            <a:r>
              <a:rPr lang="en-US" sz="2000" dirty="0" smtClean="0"/>
              <a:t>9 CCR § 10305</a:t>
            </a:r>
          </a:p>
          <a:p>
            <a:r>
              <a:rPr lang="en-US" sz="2000" dirty="0" smtClean="0"/>
              <a:t>IA.III.PP.12</a:t>
            </a:r>
            <a:endParaRPr lang="en-US" sz="2000" dirty="0"/>
          </a:p>
        </p:txBody>
      </p:sp>
    </p:spTree>
    <p:extLst>
      <p:ext uri="{BB962C8B-B14F-4D97-AF65-F5344CB8AC3E}">
        <p14:creationId xmlns:p14="http://schemas.microsoft.com/office/powerpoint/2010/main" val="318825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Counseling Services Available at OTPs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The primary counselor must arrange for between 50 and 200 minutes of counseling services each calendar month the client is receiving maintenance treatment services. By medical order, the medical director may adjust the minimum and maximum number of counseling services a specific client receives. </a:t>
            </a:r>
          </a:p>
          <a:p>
            <a:r>
              <a:rPr lang="en-US" dirty="0" smtClean="0"/>
              <a:t>The three types of counseling services available at OTPs and meet the counseling requirement are:</a:t>
            </a:r>
          </a:p>
          <a:p>
            <a:pPr marL="1149350">
              <a:spcBef>
                <a:spcPts val="600"/>
              </a:spcBef>
            </a:pPr>
            <a:r>
              <a:rPr lang="en-US" dirty="0" smtClean="0"/>
              <a:t>Individual Counseling</a:t>
            </a:r>
          </a:p>
          <a:p>
            <a:pPr marL="1149350">
              <a:spcBef>
                <a:spcPts val="600"/>
              </a:spcBef>
            </a:pPr>
            <a:r>
              <a:rPr lang="en-US" dirty="0" smtClean="0"/>
              <a:t>Group Counseling</a:t>
            </a:r>
          </a:p>
          <a:p>
            <a:pPr marL="1149350">
              <a:spcBef>
                <a:spcPts val="600"/>
              </a:spcBef>
            </a:pPr>
            <a:r>
              <a:rPr lang="en-US" dirty="0" smtClean="0"/>
              <a:t>Medical Psychotherapy</a:t>
            </a:r>
          </a:p>
          <a:p>
            <a:r>
              <a:rPr lang="en-US" dirty="0" smtClean="0"/>
              <a:t>Staff who provide counseling services must operate within their scope of practice, training, and have valid credentials at the time the service is provided</a:t>
            </a:r>
          </a:p>
          <a:p>
            <a:r>
              <a:rPr lang="en-US" dirty="0" smtClean="0">
                <a:solidFill>
                  <a:srgbClr val="FF0000"/>
                </a:solidFill>
              </a:rPr>
              <a:t>All counseling services are planned services and need to be identified in the client plan in order to be provided past the initial plan due/completion date </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179</a:t>
            </a:fld>
            <a:endParaRPr lang="en-US" dirty="0"/>
          </a:p>
        </p:txBody>
      </p:sp>
      <p:sp>
        <p:nvSpPr>
          <p:cNvPr id="6" name="Rectangle 5"/>
          <p:cNvSpPr/>
          <p:nvPr/>
        </p:nvSpPr>
        <p:spPr>
          <a:xfrm>
            <a:off x="9709107" y="5762259"/>
            <a:ext cx="2197100" cy="923330"/>
          </a:xfrm>
          <a:prstGeom prst="rect">
            <a:avLst/>
          </a:prstGeom>
        </p:spPr>
        <p:txBody>
          <a:bodyPr wrap="square">
            <a:spAutoFit/>
          </a:bodyPr>
          <a:lstStyle/>
          <a:p>
            <a:pPr marL="0" lvl="1"/>
            <a:r>
              <a:rPr lang="en-US" dirty="0" smtClean="0"/>
              <a:t>IA.IV.44</a:t>
            </a:r>
          </a:p>
          <a:p>
            <a:pPr marL="0" lvl="1"/>
            <a:r>
              <a:rPr lang="en-US" dirty="0" smtClean="0"/>
              <a:t>9 CCR § 10345</a:t>
            </a:r>
          </a:p>
          <a:p>
            <a:pPr marL="0" lvl="1"/>
            <a:r>
              <a:rPr lang="en-US" dirty="0" smtClean="0"/>
              <a:t>MHSUDS IN 15-028</a:t>
            </a:r>
            <a:endParaRPr lang="en-US" dirty="0"/>
          </a:p>
        </p:txBody>
      </p:sp>
    </p:spTree>
    <p:extLst>
      <p:ext uri="{BB962C8B-B14F-4D97-AF65-F5344CB8AC3E}">
        <p14:creationId xmlns:p14="http://schemas.microsoft.com/office/powerpoint/2010/main" val="2537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AOD Certification / License </a:t>
            </a:r>
            <a:r>
              <a:rPr lang="en-US" dirty="0" smtClean="0"/>
              <a:t>Standards</a:t>
            </a:r>
            <a:endParaRPr lang="en-US" dirty="0"/>
          </a:p>
        </p:txBody>
      </p:sp>
      <p:sp>
        <p:nvSpPr>
          <p:cNvPr id="3" name="Content Placeholder 2"/>
          <p:cNvSpPr>
            <a:spLocks noGrp="1"/>
          </p:cNvSpPr>
          <p:nvPr>
            <p:ph idx="1"/>
          </p:nvPr>
        </p:nvSpPr>
        <p:spPr/>
        <p:txBody>
          <a:bodyPr>
            <a:normAutofit lnSpcReduction="10000"/>
          </a:bodyPr>
          <a:lstStyle/>
          <a:p>
            <a:r>
              <a:rPr lang="en-US" dirty="0" smtClean="0"/>
              <a:t>DHCS Alcohol and/or Other Drug Program Certification Standards updated 5/2017: </a:t>
            </a:r>
          </a:p>
          <a:p>
            <a:pPr marL="457200" lvl="1" indent="0">
              <a:buNone/>
            </a:pPr>
            <a:r>
              <a:rPr lang="en-US" dirty="0" smtClean="0">
                <a:solidFill>
                  <a:schemeClr val="tx1"/>
                </a:solidFill>
                <a:hlinkClick r:id="rId3"/>
              </a:rPr>
              <a:t>http://www.dhcs.ca.gov/provgovpart/Documents/DHCS_AOD_Certification_Standards_5_._30_._17.pdf</a:t>
            </a:r>
            <a:endParaRPr lang="en-US" dirty="0" smtClean="0">
              <a:solidFill>
                <a:schemeClr val="tx1"/>
              </a:solidFill>
            </a:endParaRPr>
          </a:p>
          <a:p>
            <a:r>
              <a:rPr lang="en-US" dirty="0" smtClean="0"/>
              <a:t>All residential programs, including WM 3.2, are required to have AOD Certification Standard License</a:t>
            </a:r>
          </a:p>
          <a:p>
            <a:r>
              <a:rPr lang="en-US" dirty="0" smtClean="0"/>
              <a:t>At this time, OTPs and outpatient SUD providers are not required to have an AOD Certification or License</a:t>
            </a:r>
          </a:p>
          <a:p>
            <a:pPr lvl="1"/>
            <a:r>
              <a:rPr lang="en-US" dirty="0" smtClean="0"/>
              <a:t>Regardless, if an agency has an active AOD Certification / License, then that agency is required to follow those standards (if different or higher)</a:t>
            </a:r>
          </a:p>
          <a:p>
            <a:r>
              <a:rPr lang="en-US" dirty="0" smtClean="0"/>
              <a:t>ACBH will be requesting evidence of AOD Certification / License at the time of audits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sp>
        <p:nvSpPr>
          <p:cNvPr id="7" name="Title 1">
            <a:extLst>
              <a:ext uri="{FF2B5EF4-FFF2-40B4-BE49-F238E27FC236}">
                <a16:creationId xmlns="" xmlns:a16="http://schemas.microsoft.com/office/drawing/2014/main" id="{34A50315-8D56-454F-819A-597E5211A8CE}"/>
              </a:ext>
            </a:extLst>
          </p:cNvPr>
          <p:cNvSpPr txBox="1">
            <a:spLocks/>
          </p:cNvSpPr>
          <p:nvPr/>
        </p:nvSpPr>
        <p:spPr>
          <a:xfrm>
            <a:off x="-1" y="0"/>
            <a:ext cx="9902283" cy="24755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000" dirty="0"/>
          </a:p>
        </p:txBody>
      </p:sp>
      <p:pic>
        <p:nvPicPr>
          <p:cNvPr id="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10365406" y="-118604"/>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1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smtClean="0"/>
              <a:t>Counseling Services</a:t>
            </a:r>
            <a:br>
              <a:rPr lang="en-US" dirty="0" smtClean="0"/>
            </a:br>
            <a:r>
              <a:rPr lang="en-US" sz="2000" dirty="0" smtClean="0"/>
              <a:t>The </a:t>
            </a:r>
            <a:r>
              <a:rPr lang="en-US" sz="2000" dirty="0"/>
              <a:t>following </a:t>
            </a:r>
            <a:r>
              <a:rPr lang="en-US" sz="2000" u="sng" dirty="0"/>
              <a:t>does not</a:t>
            </a:r>
            <a:r>
              <a:rPr lang="en-US" sz="2000" dirty="0"/>
              <a:t> qualify as a counseling </a:t>
            </a:r>
            <a:r>
              <a:rPr lang="en-US" sz="2000" dirty="0" smtClean="0"/>
              <a:t>session</a:t>
            </a:r>
            <a:endParaRPr lang="en-US" sz="2000" dirty="0"/>
          </a:p>
        </p:txBody>
      </p:sp>
      <p:sp>
        <p:nvSpPr>
          <p:cNvPr id="3" name="Content Placeholder 2"/>
          <p:cNvSpPr>
            <a:spLocks noGrp="1"/>
          </p:cNvSpPr>
          <p:nvPr>
            <p:ph idx="1"/>
          </p:nvPr>
        </p:nvSpPr>
        <p:spPr/>
        <p:txBody>
          <a:bodyPr>
            <a:normAutofit/>
          </a:bodyPr>
          <a:lstStyle/>
          <a:p>
            <a:r>
              <a:rPr lang="en-US" sz="2000" dirty="0" smtClean="0"/>
              <a:t>Interactions </a:t>
            </a:r>
            <a:r>
              <a:rPr lang="en-US" sz="2000" dirty="0"/>
              <a:t>conducted with program staff in conjunction with dosage administration.</a:t>
            </a:r>
          </a:p>
          <a:p>
            <a:r>
              <a:rPr lang="en-US" sz="2000" dirty="0" smtClean="0"/>
              <a:t>Self-help </a:t>
            </a:r>
            <a:r>
              <a:rPr lang="en-US" sz="2000" dirty="0"/>
              <a:t>meetings, including the 12-step programs of Narcotics Anonymous, </a:t>
            </a:r>
            <a:r>
              <a:rPr lang="en-US" sz="2000" dirty="0">
                <a:solidFill>
                  <a:schemeClr val="tx1"/>
                </a:solidFill>
              </a:rPr>
              <a:t>Methadone Anonymous, Cocaine Anonymous, and Alcoholics Anonymous.</a:t>
            </a:r>
          </a:p>
          <a:p>
            <a:r>
              <a:rPr lang="en-US" sz="2000" dirty="0" smtClean="0">
                <a:solidFill>
                  <a:schemeClr val="tx1"/>
                </a:solidFill>
              </a:rPr>
              <a:t>Educational </a:t>
            </a:r>
            <a:r>
              <a:rPr lang="en-US" sz="2000" dirty="0">
                <a:solidFill>
                  <a:schemeClr val="tx1"/>
                </a:solidFill>
              </a:rPr>
              <a:t>sessions, including </a:t>
            </a:r>
            <a:r>
              <a:rPr lang="en-US" sz="2000" dirty="0" smtClean="0">
                <a:solidFill>
                  <a:schemeClr val="tx1"/>
                </a:solidFill>
              </a:rPr>
              <a:t>client </a:t>
            </a:r>
            <a:r>
              <a:rPr lang="en-US" sz="2000" dirty="0">
                <a:solidFill>
                  <a:schemeClr val="tx1"/>
                </a:solidFill>
              </a:rPr>
              <a:t>orientation </a:t>
            </a:r>
            <a:r>
              <a:rPr lang="en-US" sz="2000" dirty="0" smtClean="0">
                <a:solidFill>
                  <a:schemeClr val="tx1"/>
                </a:solidFill>
              </a:rPr>
              <a:t>sessions</a:t>
            </a:r>
            <a:endParaRPr lang="en-US" sz="2000" dirty="0">
              <a:solidFill>
                <a:schemeClr val="tx1"/>
              </a:solidFill>
            </a:endParaRPr>
          </a:p>
          <a:p>
            <a:r>
              <a:rPr lang="en-US" sz="2000" dirty="0" smtClean="0"/>
              <a:t>Administrative </a:t>
            </a:r>
            <a:r>
              <a:rPr lang="en-US" sz="2000" dirty="0"/>
              <a:t>intervention regarding payment of fees.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180</a:t>
            </a:fld>
            <a:endParaRPr lang="en-US" dirty="0"/>
          </a:p>
        </p:txBody>
      </p:sp>
      <p:sp>
        <p:nvSpPr>
          <p:cNvPr id="6" name="Rectangle 5"/>
          <p:cNvSpPr/>
          <p:nvPr/>
        </p:nvSpPr>
        <p:spPr>
          <a:xfrm>
            <a:off x="9906000" y="5900758"/>
            <a:ext cx="2197100" cy="646331"/>
          </a:xfrm>
          <a:prstGeom prst="rect">
            <a:avLst/>
          </a:prstGeom>
        </p:spPr>
        <p:txBody>
          <a:bodyPr wrap="square">
            <a:spAutoFit/>
          </a:bodyPr>
          <a:lstStyle/>
          <a:p>
            <a:pPr marL="0" lvl="1"/>
            <a:r>
              <a:rPr lang="en-US" dirty="0" smtClean="0"/>
              <a:t>IA.IV.44</a:t>
            </a:r>
          </a:p>
          <a:p>
            <a:pPr marL="0" lvl="1"/>
            <a:r>
              <a:rPr lang="en-US" dirty="0" smtClean="0"/>
              <a:t>9 CCR § 10345.c</a:t>
            </a:r>
            <a:endParaRPr lang="en-US" dirty="0"/>
          </a:p>
        </p:txBody>
      </p:sp>
    </p:spTree>
    <p:extLst>
      <p:ext uri="{BB962C8B-B14F-4D97-AF65-F5344CB8AC3E}">
        <p14:creationId xmlns:p14="http://schemas.microsoft.com/office/powerpoint/2010/main" val="290625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smtClean="0"/>
              <a:t>Individual Counseling</a:t>
            </a:r>
            <a:br>
              <a:rPr lang="en-US" dirty="0" smtClean="0"/>
            </a:br>
            <a:endParaRPr lang="en-US" sz="2000" dirty="0"/>
          </a:p>
        </p:txBody>
      </p:sp>
      <p:sp>
        <p:nvSpPr>
          <p:cNvPr id="3" name="Content Placeholder 2"/>
          <p:cNvSpPr>
            <a:spLocks noGrp="1"/>
          </p:cNvSpPr>
          <p:nvPr>
            <p:ph idx="1"/>
          </p:nvPr>
        </p:nvSpPr>
        <p:spPr/>
        <p:txBody>
          <a:bodyPr>
            <a:normAutofit/>
          </a:bodyPr>
          <a:lstStyle/>
          <a:p>
            <a:r>
              <a:rPr lang="en-US" sz="2000" dirty="0" smtClean="0"/>
              <a:t>Services are conducted </a:t>
            </a:r>
            <a:r>
              <a:rPr lang="en-US" sz="2000" dirty="0"/>
              <a:t>in a confidential setting so that individuals not participating in the counseling session cannot hear the comments of the beneficiary, SUD counselor or LPHA. </a:t>
            </a:r>
            <a:endParaRPr lang="en-US" sz="2000" dirty="0" smtClean="0"/>
          </a:p>
          <a:p>
            <a:r>
              <a:rPr lang="en-US" sz="2000" dirty="0" smtClean="0"/>
              <a:t>Individual </a:t>
            </a:r>
            <a:r>
              <a:rPr lang="en-US" sz="2000" dirty="0"/>
              <a:t>counseling focuses on reducing or stopping substance use, skill building, adherence to a recovery plan, and social, family, and professional/educational outcomes.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181</a:t>
            </a:fld>
            <a:endParaRPr lang="en-US" dirty="0"/>
          </a:p>
        </p:txBody>
      </p:sp>
      <p:sp>
        <p:nvSpPr>
          <p:cNvPr id="6" name="Rectangle 5"/>
          <p:cNvSpPr/>
          <p:nvPr/>
        </p:nvSpPr>
        <p:spPr>
          <a:xfrm>
            <a:off x="9906000" y="5900758"/>
            <a:ext cx="2197100" cy="646331"/>
          </a:xfrm>
          <a:prstGeom prst="rect">
            <a:avLst/>
          </a:prstGeom>
        </p:spPr>
        <p:txBody>
          <a:bodyPr wrap="square">
            <a:spAutoFit/>
          </a:bodyPr>
          <a:lstStyle/>
          <a:p>
            <a:pPr marL="0" lvl="1"/>
            <a:r>
              <a:rPr lang="en-US" dirty="0" smtClean="0"/>
              <a:t>IA.IV.44</a:t>
            </a:r>
          </a:p>
          <a:p>
            <a:pPr marL="0" lvl="1"/>
            <a:r>
              <a:rPr lang="en-US" dirty="0" smtClean="0"/>
              <a:t>9 CCR § 10345.c</a:t>
            </a:r>
            <a:endParaRPr lang="en-US" dirty="0"/>
          </a:p>
        </p:txBody>
      </p:sp>
    </p:spTree>
    <p:extLst>
      <p:ext uri="{BB962C8B-B14F-4D97-AF65-F5344CB8AC3E}">
        <p14:creationId xmlns:p14="http://schemas.microsoft.com/office/powerpoint/2010/main" val="2564010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a:t>Individual </a:t>
            </a:r>
            <a:r>
              <a:rPr lang="en-US" dirty="0" smtClean="0"/>
              <a:t>Counseling</a:t>
            </a:r>
            <a:br>
              <a:rPr lang="en-US" dirty="0" smtClean="0"/>
            </a:br>
            <a:r>
              <a:rPr lang="en-US" sz="2800" dirty="0" smtClean="0"/>
              <a:t>455 OTP-NTP Individual Counsel</a:t>
            </a:r>
            <a:endParaRPr lang="en-US" sz="2000" dirty="0"/>
          </a:p>
        </p:txBody>
      </p:sp>
      <p:sp>
        <p:nvSpPr>
          <p:cNvPr id="3" name="Content Placeholder 2"/>
          <p:cNvSpPr>
            <a:spLocks noGrp="1"/>
          </p:cNvSpPr>
          <p:nvPr>
            <p:ph idx="1"/>
          </p:nvPr>
        </p:nvSpPr>
        <p:spPr>
          <a:xfrm>
            <a:off x="677334" y="2160589"/>
            <a:ext cx="9101666" cy="3880773"/>
          </a:xfrm>
        </p:spPr>
        <p:txBody>
          <a:bodyPr>
            <a:normAutofit/>
          </a:bodyPr>
          <a:lstStyle/>
          <a:p>
            <a:r>
              <a:rPr lang="en-US" sz="2400" dirty="0">
                <a:solidFill>
                  <a:schemeClr val="tx1"/>
                </a:solidFill>
              </a:rPr>
              <a:t>S</a:t>
            </a:r>
            <a:r>
              <a:rPr lang="en-US" sz="2400" dirty="0" smtClean="0">
                <a:solidFill>
                  <a:schemeClr val="tx1"/>
                </a:solidFill>
              </a:rPr>
              <a:t>ession between </a:t>
            </a:r>
            <a:r>
              <a:rPr lang="en-US" sz="2400" dirty="0">
                <a:solidFill>
                  <a:schemeClr val="tx1"/>
                </a:solidFill>
              </a:rPr>
              <a:t>a beneficiary and a LPHA or SUD counselor</a:t>
            </a:r>
          </a:p>
          <a:p>
            <a:r>
              <a:rPr lang="en-US" sz="2400" dirty="0">
                <a:solidFill>
                  <a:schemeClr val="tx1"/>
                </a:solidFill>
              </a:rPr>
              <a:t>Individual Counseling must be indicated in </a:t>
            </a:r>
            <a:r>
              <a:rPr lang="en-US" sz="2400" dirty="0" smtClean="0">
                <a:solidFill>
                  <a:schemeClr val="tx1"/>
                </a:solidFill>
              </a:rPr>
              <a:t>Client Plan </a:t>
            </a:r>
            <a:r>
              <a:rPr lang="en-US" sz="2400" dirty="0">
                <a:solidFill>
                  <a:schemeClr val="tx1"/>
                </a:solidFill>
              </a:rPr>
              <a:t>with frequency (e.g. 1x/week)</a:t>
            </a:r>
          </a:p>
          <a:p>
            <a:r>
              <a:rPr lang="en-US" sz="2400" dirty="0" smtClean="0"/>
              <a:t>Is an individual </a:t>
            </a:r>
            <a:r>
              <a:rPr lang="en-US" sz="2400" dirty="0"/>
              <a:t>session, with face-to-face discussion with the patient, on a one-on-one basis, on issues identified in the </a:t>
            </a:r>
            <a:r>
              <a:rPr lang="en-US" sz="2400" dirty="0" smtClean="0"/>
              <a:t>client’s treatment plan</a:t>
            </a:r>
          </a:p>
          <a:p>
            <a:r>
              <a:rPr lang="en-US" sz="2400" dirty="0" smtClean="0">
                <a:solidFill>
                  <a:schemeClr val="tx1"/>
                </a:solidFill>
              </a:rPr>
              <a:t>May </a:t>
            </a:r>
            <a:r>
              <a:rPr lang="en-US" sz="2400" dirty="0">
                <a:solidFill>
                  <a:schemeClr val="tx1"/>
                </a:solidFill>
              </a:rPr>
              <a:t>be provided by SUD Counselors and </a:t>
            </a:r>
            <a:r>
              <a:rPr lang="en-US" sz="2400" dirty="0" smtClean="0">
                <a:solidFill>
                  <a:schemeClr val="tx1"/>
                </a:solidFill>
              </a:rPr>
              <a:t>LPHAs</a:t>
            </a:r>
            <a:endParaRPr lang="en-US" sz="2400"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182</a:t>
            </a:fld>
            <a:endParaRPr lang="en-US" dirty="0"/>
          </a:p>
        </p:txBody>
      </p:sp>
      <p:sp>
        <p:nvSpPr>
          <p:cNvPr id="6" name="Rectangle 5"/>
          <p:cNvSpPr/>
          <p:nvPr/>
        </p:nvSpPr>
        <p:spPr>
          <a:xfrm>
            <a:off x="9631433" y="5900758"/>
            <a:ext cx="2284711" cy="646331"/>
          </a:xfrm>
          <a:prstGeom prst="rect">
            <a:avLst/>
          </a:prstGeom>
        </p:spPr>
        <p:txBody>
          <a:bodyPr wrap="square">
            <a:spAutoFit/>
          </a:bodyPr>
          <a:lstStyle/>
          <a:p>
            <a:pPr marL="0" lvl="1"/>
            <a:r>
              <a:rPr lang="en-US" dirty="0" smtClean="0"/>
              <a:t>IA.IV.44</a:t>
            </a:r>
          </a:p>
          <a:p>
            <a:pPr marL="0" lvl="1"/>
            <a:r>
              <a:rPr lang="en-US" dirty="0" smtClean="0"/>
              <a:t>9 CCR § 10345.b.3.A</a:t>
            </a:r>
            <a:endParaRPr lang="en-US" dirty="0"/>
          </a:p>
        </p:txBody>
      </p:sp>
    </p:spTree>
    <p:extLst>
      <p:ext uri="{BB962C8B-B14F-4D97-AF65-F5344CB8AC3E}">
        <p14:creationId xmlns:p14="http://schemas.microsoft.com/office/powerpoint/2010/main" val="2514275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8629" y="624114"/>
            <a:ext cx="10929257" cy="1727200"/>
          </a:xfrm>
        </p:spPr>
        <p:txBody>
          <a:bodyPr/>
          <a:lstStyle/>
          <a:p>
            <a:r>
              <a:rPr lang="en-US" dirty="0"/>
              <a:t>Group </a:t>
            </a:r>
            <a:r>
              <a:rPr lang="en-US" dirty="0" smtClean="0"/>
              <a:t>Counseling</a:t>
            </a:r>
            <a:br>
              <a:rPr lang="en-US" dirty="0" smtClean="0"/>
            </a:br>
            <a:r>
              <a:rPr lang="en-US" sz="2800" dirty="0"/>
              <a:t>506 OTP NTP Group </a:t>
            </a:r>
            <a:r>
              <a:rPr lang="en-US" sz="2800" dirty="0" smtClean="0"/>
              <a:t>Counsel</a:t>
            </a:r>
            <a:endParaRPr lang="en-US" sz="2800" dirty="0"/>
          </a:p>
        </p:txBody>
      </p:sp>
      <p:sp>
        <p:nvSpPr>
          <p:cNvPr id="9" name="Content Placeholder 8"/>
          <p:cNvSpPr>
            <a:spLocks noGrp="1"/>
          </p:cNvSpPr>
          <p:nvPr>
            <p:ph idx="1"/>
          </p:nvPr>
        </p:nvSpPr>
        <p:spPr>
          <a:xfrm>
            <a:off x="677334" y="2160589"/>
            <a:ext cx="8974666" cy="3880773"/>
          </a:xfrm>
        </p:spPr>
        <p:txBody>
          <a:bodyPr>
            <a:normAutofit lnSpcReduction="10000"/>
          </a:bodyPr>
          <a:lstStyle/>
          <a:p>
            <a:r>
              <a:rPr lang="en-US" dirty="0" smtClean="0"/>
              <a:t>Group counseling services provided by 1-2 treatment staff, </a:t>
            </a:r>
            <a:r>
              <a:rPr lang="en-US" dirty="0"/>
              <a:t>with a minimum of four </a:t>
            </a:r>
            <a:r>
              <a:rPr lang="en-US" dirty="0" smtClean="0"/>
              <a:t>clients </a:t>
            </a:r>
            <a:r>
              <a:rPr lang="en-US" dirty="0"/>
              <a:t>and no more than ten </a:t>
            </a:r>
            <a:r>
              <a:rPr lang="en-US" dirty="0" smtClean="0"/>
              <a:t>clients </a:t>
            </a:r>
            <a:r>
              <a:rPr lang="en-US" dirty="0"/>
              <a:t>and having a clear goal and/or purpose that is a common issue identified in the treatment plans of all participating </a:t>
            </a:r>
            <a:r>
              <a:rPr lang="en-US" dirty="0" smtClean="0"/>
              <a:t>clients</a:t>
            </a:r>
          </a:p>
          <a:p>
            <a:r>
              <a:rPr lang="en-US" dirty="0" smtClean="0">
                <a:solidFill>
                  <a:srgbClr val="FF0000"/>
                </a:solidFill>
              </a:rPr>
              <a:t>Groups must have between 4 and 10 clients</a:t>
            </a:r>
          </a:p>
          <a:p>
            <a:r>
              <a:rPr lang="en-US" dirty="0" smtClean="0">
                <a:solidFill>
                  <a:srgbClr val="FF0000"/>
                </a:solidFill>
              </a:rPr>
              <a:t>Group </a:t>
            </a:r>
            <a:r>
              <a:rPr lang="en-US" dirty="0">
                <a:solidFill>
                  <a:srgbClr val="FF0000"/>
                </a:solidFill>
              </a:rPr>
              <a:t>Counseling must be indicated in Client Plan with frequency (e.g. 3x/week)</a:t>
            </a:r>
          </a:p>
          <a:p>
            <a:r>
              <a:rPr lang="en-US" dirty="0">
                <a:solidFill>
                  <a:schemeClr val="tx1"/>
                </a:solidFill>
              </a:rPr>
              <a:t>A beneficiary that is 17 years of age or younger shall not participate in-group counseling with any participants who are 18 years of age or older. However, a beneficiary who is 17 years of age or younger may participate in group counseling with participants who are 18 years of age or older when the counseling is at a provider's certified school site.</a:t>
            </a:r>
          </a:p>
          <a:p>
            <a:r>
              <a:rPr lang="en-US" dirty="0">
                <a:solidFill>
                  <a:schemeClr val="tx1"/>
                </a:solidFill>
              </a:rPr>
              <a:t>May be provided by SUD Counselors and </a:t>
            </a:r>
            <a:r>
              <a:rPr lang="en-US" dirty="0" smtClean="0">
                <a:solidFill>
                  <a:schemeClr val="tx1"/>
                </a:solidFill>
              </a:rPr>
              <a:t>LPHAs</a:t>
            </a:r>
            <a:endParaRPr lang="en-US" dirty="0"/>
          </a:p>
          <a:p>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183</a:t>
            </a:fld>
            <a:endParaRPr lang="en-US" dirty="0"/>
          </a:p>
        </p:txBody>
      </p:sp>
      <p:sp>
        <p:nvSpPr>
          <p:cNvPr id="6" name="Rectangle 5"/>
          <p:cNvSpPr/>
          <p:nvPr/>
        </p:nvSpPr>
        <p:spPr>
          <a:xfrm>
            <a:off x="9713686" y="5900758"/>
            <a:ext cx="1854200" cy="646331"/>
          </a:xfrm>
          <a:prstGeom prst="rect">
            <a:avLst/>
          </a:prstGeom>
        </p:spPr>
        <p:txBody>
          <a:bodyPr wrap="square">
            <a:spAutoFit/>
          </a:bodyPr>
          <a:lstStyle/>
          <a:p>
            <a:pPr marL="0" lvl="1"/>
            <a:r>
              <a:rPr lang="en-US" dirty="0" smtClean="0"/>
              <a:t>IA.IV.42</a:t>
            </a:r>
          </a:p>
          <a:p>
            <a:pPr marL="0" lvl="1"/>
            <a:r>
              <a:rPr lang="en-US" dirty="0" smtClean="0"/>
              <a:t>9 CCR § 10345</a:t>
            </a:r>
          </a:p>
        </p:txBody>
      </p:sp>
    </p:spTree>
    <p:extLst>
      <p:ext uri="{BB962C8B-B14F-4D97-AF65-F5344CB8AC3E}">
        <p14:creationId xmlns:p14="http://schemas.microsoft.com/office/powerpoint/2010/main" val="122852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8629" y="624114"/>
            <a:ext cx="10929257" cy="1727200"/>
          </a:xfrm>
        </p:spPr>
        <p:txBody>
          <a:bodyPr/>
          <a:lstStyle/>
          <a:p>
            <a:r>
              <a:rPr lang="en-US" dirty="0" smtClean="0"/>
              <a:t>OTP Medical Psychotherapy</a:t>
            </a:r>
            <a:br>
              <a:rPr lang="en-US" dirty="0" smtClean="0"/>
            </a:br>
            <a:r>
              <a:rPr lang="en-US" sz="2800" dirty="0" smtClean="0"/>
              <a:t>479 OTP-NTP </a:t>
            </a:r>
            <a:r>
              <a:rPr lang="en-US" sz="2800" dirty="0" err="1" smtClean="0"/>
              <a:t>MedicalPsychoTX</a:t>
            </a:r>
            <a:endParaRPr lang="en-US" sz="2800" dirty="0"/>
          </a:p>
        </p:txBody>
      </p:sp>
      <p:sp>
        <p:nvSpPr>
          <p:cNvPr id="9" name="Content Placeholder 8"/>
          <p:cNvSpPr>
            <a:spLocks noGrp="1"/>
          </p:cNvSpPr>
          <p:nvPr>
            <p:ph idx="1"/>
          </p:nvPr>
        </p:nvSpPr>
        <p:spPr/>
        <p:txBody>
          <a:bodyPr>
            <a:normAutofit/>
          </a:bodyPr>
          <a:lstStyle/>
          <a:p>
            <a:r>
              <a:rPr lang="en-US" sz="2400" dirty="0" smtClean="0"/>
              <a:t>Medical </a:t>
            </a:r>
            <a:r>
              <a:rPr lang="en-US" sz="2400" dirty="0"/>
              <a:t>psychotherapy session, with face-to-face discussion conducted by the medical </a:t>
            </a:r>
            <a:r>
              <a:rPr lang="en-US" sz="2400" dirty="0" smtClean="0"/>
              <a:t>director (or delegated physician) </a:t>
            </a:r>
            <a:r>
              <a:rPr lang="en-US" sz="2400" dirty="0"/>
              <a:t>on a one-on-one basis with the </a:t>
            </a:r>
            <a:r>
              <a:rPr lang="en-US" sz="2400" dirty="0" smtClean="0"/>
              <a:t>client, </a:t>
            </a:r>
            <a:r>
              <a:rPr lang="en-US" sz="2400" dirty="0"/>
              <a:t>on issues identified in the </a:t>
            </a:r>
            <a:r>
              <a:rPr lang="en-US" sz="2400" dirty="0" smtClean="0"/>
              <a:t>client's </a:t>
            </a:r>
            <a:r>
              <a:rPr lang="en-US" sz="2400" dirty="0"/>
              <a:t>treatment plan</a:t>
            </a:r>
            <a:r>
              <a:rPr lang="en-US" sz="2400" dirty="0" smtClean="0"/>
              <a:t>.</a:t>
            </a:r>
          </a:p>
          <a:p>
            <a:r>
              <a:rPr lang="en-US" sz="2400" dirty="0" smtClean="0"/>
              <a:t>May only be provided by a psychiatrist</a:t>
            </a:r>
          </a:p>
          <a:p>
            <a:r>
              <a:rPr lang="en-US" sz="2400" dirty="0" smtClean="0"/>
              <a:t>Must </a:t>
            </a:r>
            <a:r>
              <a:rPr lang="en-US" sz="2400" dirty="0"/>
              <a:t>be indicated in Client Plan with frequency (e.g. 2x/month</a:t>
            </a:r>
            <a:r>
              <a:rPr lang="en-US" sz="2400" dirty="0" smtClean="0"/>
              <a:t>)</a:t>
            </a:r>
            <a:endParaRPr lang="en-US" sz="24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184</a:t>
            </a:fld>
            <a:endParaRPr lang="en-US" dirty="0"/>
          </a:p>
        </p:txBody>
      </p:sp>
      <p:sp>
        <p:nvSpPr>
          <p:cNvPr id="6" name="Rectangle 5"/>
          <p:cNvSpPr/>
          <p:nvPr/>
        </p:nvSpPr>
        <p:spPr>
          <a:xfrm>
            <a:off x="9822375" y="5900758"/>
            <a:ext cx="1854200" cy="646331"/>
          </a:xfrm>
          <a:prstGeom prst="rect">
            <a:avLst/>
          </a:prstGeom>
        </p:spPr>
        <p:txBody>
          <a:bodyPr wrap="square">
            <a:spAutoFit/>
          </a:bodyPr>
          <a:lstStyle/>
          <a:p>
            <a:pPr marL="0" lvl="1"/>
            <a:r>
              <a:rPr lang="en-US" dirty="0" smtClean="0"/>
              <a:t>IA.IV.42</a:t>
            </a:r>
          </a:p>
          <a:p>
            <a:pPr marL="0" lvl="1"/>
            <a:r>
              <a:rPr lang="en-US" dirty="0" smtClean="0"/>
              <a:t>9 CCR § 10345</a:t>
            </a:r>
          </a:p>
        </p:txBody>
      </p:sp>
    </p:spTree>
    <p:extLst>
      <p:ext uri="{BB962C8B-B14F-4D97-AF65-F5344CB8AC3E}">
        <p14:creationId xmlns:p14="http://schemas.microsoft.com/office/powerpoint/2010/main" val="370675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Counseling Services</a:t>
            </a:r>
            <a:endParaRPr lang="en-US" dirty="0"/>
          </a:p>
        </p:txBody>
      </p:sp>
      <p:sp>
        <p:nvSpPr>
          <p:cNvPr id="3" name="Content Placeholder 2"/>
          <p:cNvSpPr>
            <a:spLocks noGrp="1"/>
          </p:cNvSpPr>
          <p:nvPr>
            <p:ph idx="1"/>
          </p:nvPr>
        </p:nvSpPr>
        <p:spPr/>
        <p:txBody>
          <a:bodyPr>
            <a:normAutofit/>
          </a:bodyPr>
          <a:lstStyle/>
          <a:p>
            <a:r>
              <a:rPr lang="en-US" sz="2000" dirty="0" smtClean="0"/>
              <a:t>All program staff who provide counseling services must be licensed, certified or registered to obtain certification or licensure from their respective California licensing board (e.g. Board of Behavioral Sciences, Board of Psychology, California Board of Registered Nursing, Board of Vocational Nursing and Psychiatric Technicians) when providing the service.</a:t>
            </a:r>
          </a:p>
          <a:p>
            <a:r>
              <a:rPr lang="en-US" sz="2000" dirty="0" smtClean="0"/>
              <a:t>Staff who may provide counseling services are nurses</a:t>
            </a:r>
            <a:r>
              <a:rPr lang="en-US" sz="2000" dirty="0"/>
              <a:t>, psychologists, social workers, psychiatric technicians, trained counselors, or others as long as they have training or experience in treating persons with an opiate addiction. </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185</a:t>
            </a:fld>
            <a:endParaRPr lang="en-US" dirty="0"/>
          </a:p>
        </p:txBody>
      </p:sp>
      <p:sp>
        <p:nvSpPr>
          <p:cNvPr id="6" name="Rectangle 5"/>
          <p:cNvSpPr/>
          <p:nvPr/>
        </p:nvSpPr>
        <p:spPr>
          <a:xfrm>
            <a:off x="9997879" y="6037155"/>
            <a:ext cx="1636987" cy="369332"/>
          </a:xfrm>
          <a:prstGeom prst="rect">
            <a:avLst/>
          </a:prstGeom>
        </p:spPr>
        <p:txBody>
          <a:bodyPr wrap="none">
            <a:spAutoFit/>
          </a:bodyPr>
          <a:lstStyle/>
          <a:p>
            <a:r>
              <a:rPr lang="en-US" dirty="0"/>
              <a:t>9 CCR § </a:t>
            </a:r>
            <a:r>
              <a:rPr lang="en-US" dirty="0" smtClean="0"/>
              <a:t>10125</a:t>
            </a:r>
            <a:endParaRPr lang="en-US" dirty="0"/>
          </a:p>
        </p:txBody>
      </p:sp>
    </p:spTree>
    <p:extLst>
      <p:ext uri="{BB962C8B-B14F-4D97-AF65-F5344CB8AC3E}">
        <p14:creationId xmlns:p14="http://schemas.microsoft.com/office/powerpoint/2010/main" val="3301059881"/>
      </p:ext>
    </p:extLst>
  </p:cSld>
  <p:clrMapOvr>
    <a:masterClrMapping/>
  </p:clrMapOvr>
  <p:transition spd="slow">
    <p:push dir="u"/>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24114" y="624114"/>
            <a:ext cx="10943772" cy="1727200"/>
          </a:xfrm>
        </p:spPr>
        <p:txBody>
          <a:bodyPr/>
          <a:lstStyle/>
          <a:p>
            <a:pPr>
              <a:buSzPct val="115000"/>
            </a:pPr>
            <a:r>
              <a:rPr lang="en-US" dirty="0"/>
              <a:t>Collateral</a:t>
            </a:r>
            <a:br>
              <a:rPr lang="en-US" dirty="0"/>
            </a:br>
            <a:r>
              <a:rPr lang="en-US" sz="2800" dirty="0" smtClean="0"/>
              <a:t>474 OTP </a:t>
            </a:r>
            <a:r>
              <a:rPr lang="en-US" sz="2800" dirty="0"/>
              <a:t>NTP </a:t>
            </a:r>
            <a:r>
              <a:rPr lang="en-US" sz="2800" dirty="0" smtClean="0"/>
              <a:t>Collateral</a:t>
            </a:r>
            <a:endParaRPr lang="en-US" sz="2800" dirty="0">
              <a:sym typeface="Wingdings" panose="05000000000000000000" pitchFamily="2" charset="2"/>
            </a:endParaRPr>
          </a:p>
        </p:txBody>
      </p:sp>
      <p:sp>
        <p:nvSpPr>
          <p:cNvPr id="3" name="Content Placeholder 2"/>
          <p:cNvSpPr>
            <a:spLocks noGrp="1"/>
          </p:cNvSpPr>
          <p:nvPr>
            <p:ph idx="1"/>
          </p:nvPr>
        </p:nvSpPr>
        <p:spPr>
          <a:xfrm>
            <a:off x="677334" y="2160589"/>
            <a:ext cx="9076266" cy="3880773"/>
          </a:xfrm>
        </p:spPr>
        <p:txBody>
          <a:bodyPr>
            <a:normAutofit/>
          </a:bodyPr>
          <a:lstStyle/>
          <a:p>
            <a:r>
              <a:rPr lang="en-US" dirty="0">
                <a:solidFill>
                  <a:schemeClr val="tx1"/>
                </a:solidFill>
              </a:rPr>
              <a:t>Sessions with LPHAs or counselors and significant persons in the life of a beneficiary, focused on the treatment needs of the beneficiary in terms of supporting the achievement of the beneficiary's treatment goals. </a:t>
            </a:r>
          </a:p>
          <a:p>
            <a:r>
              <a:rPr lang="en-US" dirty="0">
                <a:solidFill>
                  <a:schemeClr val="tx1"/>
                </a:solidFill>
              </a:rPr>
              <a:t>Significant persons are individuals that have a personal relationship (family member, non-paid advocate, sponsor, etc.), AND not an official or professional relationship (CWW, Probation Office, Teacher, etc.) with the beneficiary.</a:t>
            </a:r>
          </a:p>
          <a:p>
            <a:pPr lvl="1"/>
            <a:r>
              <a:rPr lang="en-US" dirty="0">
                <a:solidFill>
                  <a:schemeClr val="tx1"/>
                </a:solidFill>
              </a:rPr>
              <a:t>Teachers, outside therapists, probation workers, CWWs, etc. are considered professional relationships and cannot be claimed as collateral.</a:t>
            </a:r>
            <a:r>
              <a:rPr lang="en-US" dirty="0">
                <a:solidFill>
                  <a:srgbClr val="FF0000"/>
                </a:solidFill>
              </a:rPr>
              <a:t> Case Management may apply.</a:t>
            </a:r>
          </a:p>
          <a:p>
            <a:r>
              <a:rPr lang="en-US" dirty="0">
                <a:solidFill>
                  <a:schemeClr val="tx1"/>
                </a:solidFill>
              </a:rPr>
              <a:t>Releases of Information are required for collateral contacts</a:t>
            </a:r>
          </a:p>
          <a:p>
            <a:r>
              <a:rPr lang="en-US" dirty="0">
                <a:solidFill>
                  <a:schemeClr val="tx1"/>
                </a:solidFill>
              </a:rPr>
              <a:t>Collateral must be indicated in </a:t>
            </a:r>
            <a:r>
              <a:rPr lang="en-US" dirty="0" smtClean="0">
                <a:solidFill>
                  <a:schemeClr val="tx1"/>
                </a:solidFill>
              </a:rPr>
              <a:t>Client Plan </a:t>
            </a:r>
            <a:r>
              <a:rPr lang="en-US" dirty="0">
                <a:solidFill>
                  <a:schemeClr val="tx1"/>
                </a:solidFill>
              </a:rPr>
              <a:t>with frequency (e.g. 2x/month)</a:t>
            </a:r>
          </a:p>
          <a:p>
            <a:r>
              <a:rPr lang="en-US" dirty="0">
                <a:solidFill>
                  <a:schemeClr val="tx1"/>
                </a:solidFill>
              </a:rPr>
              <a:t>May be provided by SUD Counselors and </a:t>
            </a:r>
            <a:r>
              <a:rPr lang="en-US" dirty="0" smtClean="0">
                <a:solidFill>
                  <a:schemeClr val="tx1"/>
                </a:solidFill>
              </a:rPr>
              <a:t>LPHAs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186</a:t>
            </a:fld>
            <a:endParaRPr lang="en-US" dirty="0"/>
          </a:p>
        </p:txBody>
      </p:sp>
      <p:sp>
        <p:nvSpPr>
          <p:cNvPr id="7" name="Rectangle 6"/>
          <p:cNvSpPr/>
          <p:nvPr/>
        </p:nvSpPr>
        <p:spPr>
          <a:xfrm>
            <a:off x="10044793" y="6018779"/>
            <a:ext cx="1117600" cy="369332"/>
          </a:xfrm>
          <a:prstGeom prst="rect">
            <a:avLst/>
          </a:prstGeom>
        </p:spPr>
        <p:txBody>
          <a:bodyPr wrap="square">
            <a:spAutoFit/>
          </a:bodyPr>
          <a:lstStyle/>
          <a:p>
            <a:pPr marL="0" lvl="1"/>
            <a:r>
              <a:rPr lang="en-US" dirty="0" smtClean="0"/>
              <a:t>IA.IV.14</a:t>
            </a:r>
            <a:endParaRPr lang="en-US" dirty="0"/>
          </a:p>
        </p:txBody>
      </p:sp>
    </p:spTree>
    <p:extLst>
      <p:ext uri="{BB962C8B-B14F-4D97-AF65-F5344CB8AC3E}">
        <p14:creationId xmlns:p14="http://schemas.microsoft.com/office/powerpoint/2010/main" val="346593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Intervention</a:t>
            </a:r>
            <a:br>
              <a:rPr lang="en-US" dirty="0" smtClean="0"/>
            </a:br>
            <a:r>
              <a:rPr lang="en-US" sz="2800" dirty="0" smtClean="0"/>
              <a:t>491 OTP-NTP Crisis Intervention</a:t>
            </a:r>
            <a:endParaRPr lang="en-US" sz="2800" dirty="0"/>
          </a:p>
        </p:txBody>
      </p:sp>
      <p:sp>
        <p:nvSpPr>
          <p:cNvPr id="3" name="Content Placeholder 2"/>
          <p:cNvSpPr>
            <a:spLocks noGrp="1"/>
          </p:cNvSpPr>
          <p:nvPr>
            <p:ph idx="1"/>
          </p:nvPr>
        </p:nvSpPr>
        <p:spPr/>
        <p:txBody>
          <a:bodyPr/>
          <a:lstStyle/>
          <a:p>
            <a:r>
              <a:rPr lang="en-US" dirty="0" smtClean="0"/>
              <a:t>“Crisis intervention” is a face-to-face contact between a beneficiary who is at risk for imminent threat of relapse and a LPHA or counselor</a:t>
            </a:r>
          </a:p>
          <a:p>
            <a:r>
              <a:rPr lang="en-US" dirty="0" smtClean="0"/>
              <a:t>“Crisis” for SUD means an actual relapse or an unforeseen event or circumstance which presents to the beneficiary an imminent threat of relapse. Crisis intervention services shall be limited to stabilization of the beneficiary's emergency situation.</a:t>
            </a:r>
          </a:p>
          <a:p>
            <a:r>
              <a:rPr lang="en-US" dirty="0" smtClean="0"/>
              <a:t>Services must focus on alleviating crisis problems</a:t>
            </a:r>
          </a:p>
          <a:p>
            <a:r>
              <a:rPr lang="en-US" dirty="0" smtClean="0"/>
              <a:t>Not required to be in the plan as crises by definition are unplanned events</a:t>
            </a:r>
          </a:p>
          <a:p>
            <a:r>
              <a:rPr lang="en-US" dirty="0" smtClean="0"/>
              <a:t>As crises can happen anytime, and by definition are unexpected, it’s good practice to have signed ROIs in place in case of emergency</a:t>
            </a:r>
          </a:p>
          <a:p>
            <a:r>
              <a:rPr lang="en-US" dirty="0" smtClean="0"/>
              <a:t>May be provided by SUD Counselors and LPHAs</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187</a:t>
            </a:fld>
            <a:endParaRPr lang="en-US" dirty="0"/>
          </a:p>
        </p:txBody>
      </p:sp>
      <p:sp>
        <p:nvSpPr>
          <p:cNvPr id="5" name="Rectangle 4"/>
          <p:cNvSpPr/>
          <p:nvPr/>
        </p:nvSpPr>
        <p:spPr>
          <a:xfrm>
            <a:off x="10706100" y="6037155"/>
            <a:ext cx="1117600" cy="369332"/>
          </a:xfrm>
          <a:prstGeom prst="rect">
            <a:avLst/>
          </a:prstGeom>
        </p:spPr>
        <p:txBody>
          <a:bodyPr wrap="square">
            <a:spAutoFit/>
          </a:bodyPr>
          <a:lstStyle/>
          <a:p>
            <a:pPr marL="0" lvl="1"/>
            <a:r>
              <a:rPr lang="en-US" dirty="0" smtClean="0"/>
              <a:t>IA.IV.20</a:t>
            </a:r>
            <a:endParaRPr lang="en-US" dirty="0"/>
          </a:p>
        </p:txBody>
      </p:sp>
    </p:spTree>
    <p:extLst>
      <p:ext uri="{BB962C8B-B14F-4D97-AF65-F5344CB8AC3E}">
        <p14:creationId xmlns:p14="http://schemas.microsoft.com/office/powerpoint/2010/main" val="145184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	</a:t>
            </a:r>
            <a:br>
              <a:rPr lang="en-US" dirty="0" smtClean="0"/>
            </a:br>
            <a:r>
              <a:rPr lang="en-US" sz="2800" dirty="0" smtClean="0"/>
              <a:t>483 OTP-NTP Patient Education</a:t>
            </a:r>
            <a:endParaRPr lang="en-US" sz="2800" dirty="0"/>
          </a:p>
        </p:txBody>
      </p:sp>
      <p:sp>
        <p:nvSpPr>
          <p:cNvPr id="3" name="Content Placeholder 2"/>
          <p:cNvSpPr>
            <a:spLocks noGrp="1"/>
          </p:cNvSpPr>
          <p:nvPr>
            <p:ph idx="1"/>
          </p:nvPr>
        </p:nvSpPr>
        <p:spPr>
          <a:xfrm>
            <a:off x="677334" y="2160589"/>
            <a:ext cx="9393766" cy="3880773"/>
          </a:xfrm>
        </p:spPr>
        <p:txBody>
          <a:bodyPr/>
          <a:lstStyle/>
          <a:p>
            <a:r>
              <a:rPr lang="en-US" dirty="0" smtClean="0"/>
              <a:t>Means providing research based education on addiction, treatment, recovery and associated health risks</a:t>
            </a:r>
          </a:p>
          <a:p>
            <a:r>
              <a:rPr lang="en-US" dirty="0" smtClean="0"/>
              <a:t>May be provided as an individual or group service (group client ed. code coming soon)</a:t>
            </a:r>
          </a:p>
          <a:p>
            <a:r>
              <a:rPr lang="en-US" dirty="0" smtClean="0"/>
              <a:t>When documenting a Patient Education group (a non-clinical service), at a minimum, the service note for group patient education must always relate back to the individualized client plan. </a:t>
            </a:r>
          </a:p>
          <a:p>
            <a:r>
              <a:rPr lang="en-US" dirty="0" smtClean="0"/>
              <a:t>Patient Education must be indicated in Client Plan with frequency (e.g. 2x/month)</a:t>
            </a:r>
          </a:p>
          <a:p>
            <a:r>
              <a:rPr lang="en-US" dirty="0" smtClean="0"/>
              <a:t>Patient Education groups may only have 2-12 participants per group</a:t>
            </a:r>
          </a:p>
          <a:p>
            <a:r>
              <a:rPr lang="en-US" dirty="0" smtClean="0"/>
              <a:t>May be provided by SUD Counselors and LPHAs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188</a:t>
            </a:fld>
            <a:endParaRPr lang="en-US" dirty="0"/>
          </a:p>
        </p:txBody>
      </p:sp>
      <p:sp>
        <p:nvSpPr>
          <p:cNvPr id="6" name="Rectangle 5"/>
          <p:cNvSpPr/>
          <p:nvPr/>
        </p:nvSpPr>
        <p:spPr>
          <a:xfrm>
            <a:off x="10467231" y="6037155"/>
            <a:ext cx="1117600" cy="369332"/>
          </a:xfrm>
          <a:prstGeom prst="rect">
            <a:avLst/>
          </a:prstGeom>
        </p:spPr>
        <p:txBody>
          <a:bodyPr wrap="square">
            <a:spAutoFit/>
          </a:bodyPr>
          <a:lstStyle/>
          <a:p>
            <a:pPr marL="0" lvl="1"/>
            <a:r>
              <a:rPr lang="en-US" dirty="0" smtClean="0"/>
              <a:t>IA.IV.70</a:t>
            </a:r>
            <a:endParaRPr lang="en-US" dirty="0"/>
          </a:p>
        </p:txBody>
      </p:sp>
    </p:spTree>
    <p:extLst>
      <p:ext uri="{BB962C8B-B14F-4D97-AF65-F5344CB8AC3E}">
        <p14:creationId xmlns:p14="http://schemas.microsoft.com/office/powerpoint/2010/main" val="2818746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Consultation</a:t>
            </a:r>
            <a:br>
              <a:rPr lang="en-US" dirty="0" smtClean="0"/>
            </a:br>
            <a:r>
              <a:rPr lang="en-US" sz="2800" dirty="0" smtClean="0"/>
              <a:t>Code TBD</a:t>
            </a:r>
            <a:endParaRPr lang="en-US" sz="2800" dirty="0"/>
          </a:p>
        </p:txBody>
      </p:sp>
      <p:sp>
        <p:nvSpPr>
          <p:cNvPr id="3" name="Content Placeholder 2"/>
          <p:cNvSpPr>
            <a:spLocks noGrp="1"/>
          </p:cNvSpPr>
          <p:nvPr>
            <p:ph idx="1"/>
          </p:nvPr>
        </p:nvSpPr>
        <p:spPr>
          <a:xfrm>
            <a:off x="677334" y="2160589"/>
            <a:ext cx="9393766" cy="3880773"/>
          </a:xfrm>
        </p:spPr>
        <p:txBody>
          <a:bodyPr>
            <a:normAutofit/>
          </a:bodyPr>
          <a:lstStyle/>
          <a:p>
            <a:r>
              <a:rPr lang="en-US" dirty="0"/>
              <a:t>Are services to support DMC physicians with complex cases, which may address medication selection, dosing, side effect management, adherence, drug-drug interactions, or level of care considerations.</a:t>
            </a:r>
          </a:p>
          <a:p>
            <a:r>
              <a:rPr lang="en-US" dirty="0" smtClean="0"/>
              <a:t>Physician </a:t>
            </a:r>
            <a:r>
              <a:rPr lang="en-US" dirty="0"/>
              <a:t>Consultation Services include DMC physicians’ consulting with addiction medicine physicians, addiction psychiatrists or clinical pharmacists. Physician consultation services are designed to assist DMC physicians by allowing them to seek expert advice when developing treatment plans </a:t>
            </a:r>
            <a:r>
              <a:rPr lang="en-US" dirty="0" smtClean="0"/>
              <a:t>for DMC-ODS beneficiaries with complex cases. </a:t>
            </a:r>
          </a:p>
          <a:p>
            <a:r>
              <a:rPr lang="en-US" dirty="0" smtClean="0"/>
              <a:t>Physician </a:t>
            </a:r>
            <a:r>
              <a:rPr lang="en-US" dirty="0"/>
              <a:t>consultation services may address medication selection, dosing, side effect management, adherence, </a:t>
            </a:r>
            <a:r>
              <a:rPr lang="en-US" dirty="0" smtClean="0"/>
              <a:t>drug-to-drug </a:t>
            </a:r>
            <a:r>
              <a:rPr lang="en-US" dirty="0"/>
              <a:t>interactions, or level of care considerations.</a:t>
            </a:r>
          </a:p>
          <a:p>
            <a:r>
              <a:rPr lang="en-US" dirty="0" smtClean="0">
                <a:solidFill>
                  <a:srgbClr val="FF0000"/>
                </a:solidFill>
              </a:rPr>
              <a:t>ACBH is working to contract </a:t>
            </a:r>
            <a:r>
              <a:rPr lang="en-US" dirty="0">
                <a:solidFill>
                  <a:srgbClr val="FF0000"/>
                </a:solidFill>
              </a:rPr>
              <a:t>with one or more physicians or pharmacists in order to provide consultation services</a:t>
            </a:r>
            <a:r>
              <a:rPr lang="en-US" dirty="0" smtClean="0">
                <a:solidFill>
                  <a:srgbClr val="FF0000"/>
                </a:solidFill>
              </a:rPr>
              <a:t>.</a:t>
            </a:r>
            <a:r>
              <a:rPr lang="en-US" dirty="0">
                <a:solidFill>
                  <a:srgbClr val="FF0000"/>
                </a:solidFill>
              </a:rPr>
              <a:t> </a:t>
            </a:r>
            <a:r>
              <a:rPr lang="en-US" u="sng" dirty="0" smtClean="0">
                <a:solidFill>
                  <a:srgbClr val="FF0000"/>
                </a:solidFill>
              </a:rPr>
              <a:t>Until then this service may not be claimed.</a:t>
            </a:r>
            <a:endParaRPr lang="en-US" u="sng" dirty="0">
              <a:solidFill>
                <a:srgbClr val="FF0000"/>
              </a:solidFill>
            </a:endParaRP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189</a:t>
            </a:fld>
            <a:endParaRPr lang="en-US" dirty="0"/>
          </a:p>
        </p:txBody>
      </p:sp>
      <p:sp>
        <p:nvSpPr>
          <p:cNvPr id="6" name="Rectangle 5"/>
          <p:cNvSpPr/>
          <p:nvPr/>
        </p:nvSpPr>
        <p:spPr>
          <a:xfrm>
            <a:off x="10569217" y="5900758"/>
            <a:ext cx="1117600" cy="646331"/>
          </a:xfrm>
          <a:prstGeom prst="rect">
            <a:avLst/>
          </a:prstGeom>
        </p:spPr>
        <p:txBody>
          <a:bodyPr wrap="square">
            <a:spAutoFit/>
          </a:bodyPr>
          <a:lstStyle/>
          <a:p>
            <a:pPr marL="0" lvl="1"/>
            <a:r>
              <a:rPr lang="en-US" dirty="0" smtClean="0"/>
              <a:t>IA.III.S</a:t>
            </a:r>
          </a:p>
          <a:p>
            <a:pPr marL="0" lvl="1"/>
            <a:r>
              <a:rPr lang="en-US" dirty="0" smtClean="0"/>
              <a:t>IA.IV.76</a:t>
            </a:r>
            <a:endParaRPr lang="en-US" dirty="0"/>
          </a:p>
        </p:txBody>
      </p:sp>
    </p:spTree>
    <p:extLst>
      <p:ext uri="{BB962C8B-B14F-4D97-AF65-F5344CB8AC3E}">
        <p14:creationId xmlns:p14="http://schemas.microsoft.com/office/powerpoint/2010/main" val="235304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Intervention Services</a:t>
            </a:r>
            <a:br>
              <a:rPr lang="en-US" dirty="0" smtClean="0"/>
            </a:br>
            <a:r>
              <a:rPr lang="en-US" sz="3100" dirty="0" smtClean="0"/>
              <a:t>(ASAM Level 0.5) – contracted out services (not ODS claiming-a separate contract is required)</a:t>
            </a:r>
            <a:endParaRPr lang="en-US" sz="3100" dirty="0"/>
          </a:p>
        </p:txBody>
      </p:sp>
      <p:sp>
        <p:nvSpPr>
          <p:cNvPr id="3" name="Content Placeholder 2"/>
          <p:cNvSpPr>
            <a:spLocks noGrp="1"/>
          </p:cNvSpPr>
          <p:nvPr>
            <p:ph idx="1"/>
          </p:nvPr>
        </p:nvSpPr>
        <p:spPr>
          <a:xfrm>
            <a:off x="677334" y="2343151"/>
            <a:ext cx="8860366" cy="3880773"/>
          </a:xfrm>
        </p:spPr>
        <p:txBody>
          <a:bodyPr>
            <a:normAutofit fontScale="92500" lnSpcReduction="10000"/>
          </a:bodyPr>
          <a:lstStyle/>
          <a:p>
            <a:r>
              <a:rPr lang="en-US" dirty="0" smtClean="0"/>
              <a:t>Services include: screenings, brief treatment as medically necessary, and, when indicated, a referral to treatment with a formal linkage.</a:t>
            </a:r>
          </a:p>
          <a:p>
            <a:r>
              <a:rPr lang="en-US" dirty="0" smtClean="0"/>
              <a:t>Individuals, other than at-risk youth, refer to other prevention services in the community. </a:t>
            </a:r>
          </a:p>
          <a:p>
            <a:r>
              <a:rPr lang="en-US" dirty="0" smtClean="0"/>
              <a:t>Some types of Early Intervention Services include: Educational programs for DUI, Employee Assistance Programs, community based services, Transition to Treatment, primary prevention service providers</a:t>
            </a:r>
          </a:p>
          <a:p>
            <a:r>
              <a:rPr lang="en-US" dirty="0" smtClean="0"/>
              <a:t>Bridge to Treatment - For adolescents at risk of developing a substance use disorder or those with an existing substance use disorder.</a:t>
            </a:r>
          </a:p>
          <a:p>
            <a:r>
              <a:rPr lang="en-US" dirty="0" smtClean="0"/>
              <a:t>Transition to Treatment – For adults (and their families) experiencing problems related to substance use and who need treatment services but have not yet engaged in those services</a:t>
            </a:r>
          </a:p>
          <a:p>
            <a:r>
              <a:rPr lang="en-US" dirty="0" smtClean="0"/>
              <a:t>Early Interventions Services must be specified in your contract in order to be claimed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Rectangle 5"/>
          <p:cNvSpPr/>
          <p:nvPr/>
        </p:nvSpPr>
        <p:spPr>
          <a:xfrm>
            <a:off x="10527543" y="6068242"/>
            <a:ext cx="1171349" cy="369332"/>
          </a:xfrm>
          <a:prstGeom prst="rect">
            <a:avLst/>
          </a:prstGeom>
        </p:spPr>
        <p:txBody>
          <a:bodyPr wrap="square">
            <a:spAutoFit/>
          </a:bodyPr>
          <a:lstStyle/>
          <a:p>
            <a:pPr algn="r"/>
            <a:r>
              <a:rPr lang="en-US" dirty="0" smtClean="0"/>
              <a:t>IA.III.N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89855" y="-111722"/>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Medication Services and Medication Assisted Treatment (MAT)</a:t>
            </a:r>
            <a:endParaRPr lang="en-US" dirty="0"/>
          </a:p>
        </p:txBody>
      </p:sp>
      <p:sp>
        <p:nvSpPr>
          <p:cNvPr id="3" name="Content Placeholder 2"/>
          <p:cNvSpPr>
            <a:spLocks noGrp="1"/>
          </p:cNvSpPr>
          <p:nvPr>
            <p:ph idx="1"/>
          </p:nvPr>
        </p:nvSpPr>
        <p:spPr/>
        <p:txBody>
          <a:bodyPr>
            <a:normAutofit fontScale="92500"/>
          </a:bodyPr>
          <a:lstStyle/>
          <a:p>
            <a:pPr lvl="1"/>
            <a:r>
              <a:rPr lang="en-US" dirty="0" smtClean="0"/>
              <a:t>Methadone treatment is only allowed at OTPs</a:t>
            </a:r>
          </a:p>
          <a:p>
            <a:pPr lvl="1"/>
            <a:r>
              <a:rPr lang="en-US" dirty="0" smtClean="0"/>
              <a:t>OTP/NTPs are required to provide access to Buprenorphine, Naloxone, and Disulfiram</a:t>
            </a:r>
          </a:p>
          <a:p>
            <a:pPr lvl="1"/>
            <a:r>
              <a:rPr lang="en-US" dirty="0" smtClean="0"/>
              <a:t>Additional MAT may be provided at OTPs if the client meets OTP admission requirements</a:t>
            </a:r>
          </a:p>
          <a:p>
            <a:pPr lvl="1"/>
            <a:r>
              <a:rPr lang="en-US" dirty="0" smtClean="0"/>
              <a:t>OS/IOS/RES prescribers may claim for medication services if within their scope of practice and training. The prescribed medication needs to be picked up by the client at a local pharmacy</a:t>
            </a:r>
          </a:p>
          <a:p>
            <a:pPr lvl="2"/>
            <a:r>
              <a:rPr lang="en-US" dirty="0" smtClean="0"/>
              <a:t>Prescribed medication may not be methadone, buprenorphine, naloxone, and disulfiram for opioid treatment</a:t>
            </a:r>
          </a:p>
          <a:p>
            <a:pPr lvl="2"/>
            <a:r>
              <a:rPr lang="en-US" dirty="0" smtClean="0"/>
              <a:t>RES also requires IMS Certification to provide medication services</a:t>
            </a:r>
          </a:p>
          <a:p>
            <a:pPr lvl="1"/>
            <a:r>
              <a:rPr lang="en-US" dirty="0" smtClean="0"/>
              <a:t>Beneficiaries may also be referred to their primary care physician for medication services</a:t>
            </a:r>
          </a:p>
          <a:p>
            <a:pPr lvl="1"/>
            <a:r>
              <a:rPr lang="en-US" dirty="0" smtClean="0"/>
              <a:t>MAT is not available through Recovery Support Services programs, the client may receive MAT elsewhere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190</a:t>
            </a:fld>
            <a:endParaRPr lang="en-US" dirty="0"/>
          </a:p>
        </p:txBody>
      </p:sp>
      <p:sp>
        <p:nvSpPr>
          <p:cNvPr id="6" name="Rectangle 5"/>
          <p:cNvSpPr/>
          <p:nvPr/>
        </p:nvSpPr>
        <p:spPr>
          <a:xfrm>
            <a:off x="9513303" y="6040768"/>
            <a:ext cx="1752600" cy="369332"/>
          </a:xfrm>
          <a:prstGeom prst="rect">
            <a:avLst/>
          </a:prstGeom>
        </p:spPr>
        <p:txBody>
          <a:bodyPr wrap="square">
            <a:spAutoFit/>
          </a:bodyPr>
          <a:lstStyle/>
          <a:p>
            <a:pPr algn="r"/>
            <a:r>
              <a:rPr lang="en-US" dirty="0" smtClean="0"/>
              <a:t>IA.III.AA.3.11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211551" y="1246452"/>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9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Medication Services</a:t>
            </a:r>
            <a:br>
              <a:rPr lang="en-US" dirty="0" smtClean="0"/>
            </a:br>
            <a:r>
              <a:rPr lang="en-US" sz="2800" dirty="0" smtClean="0"/>
              <a:t>Allowed for all LOCs when specified in contract</a:t>
            </a:r>
            <a:endParaRPr lang="en-US" sz="2800" dirty="0"/>
          </a:p>
        </p:txBody>
      </p:sp>
      <p:sp>
        <p:nvSpPr>
          <p:cNvPr id="3" name="Content Placeholder 2"/>
          <p:cNvSpPr>
            <a:spLocks noGrp="1"/>
          </p:cNvSpPr>
          <p:nvPr>
            <p:ph idx="1"/>
          </p:nvPr>
        </p:nvSpPr>
        <p:spPr/>
        <p:txBody>
          <a:bodyPr>
            <a:normAutofit fontScale="92500" lnSpcReduction="20000"/>
          </a:bodyPr>
          <a:lstStyle/>
          <a:p>
            <a:r>
              <a:rPr lang="en-US" dirty="0" smtClean="0"/>
              <a:t>Definition: The prescription or administration of medication related to substance use treatment services, or the assessment of the side effects or results of that medication</a:t>
            </a:r>
          </a:p>
          <a:p>
            <a:r>
              <a:rPr lang="en-US" dirty="0" smtClean="0"/>
              <a:t>May only be conducted by staff lawfully authorized to provide such services and/or order laboratory testing within their scope of practice, licensure, training, and experience</a:t>
            </a:r>
          </a:p>
          <a:p>
            <a:r>
              <a:rPr lang="en-US" dirty="0" smtClean="0"/>
              <a:t>OS/IOS/RES providers may prescribe if within their scope of practice and training. The prescribed medication needs to be picked up by the client at a local pharmacy</a:t>
            </a:r>
          </a:p>
          <a:p>
            <a:pPr lvl="1"/>
            <a:r>
              <a:rPr lang="en-US" dirty="0" smtClean="0"/>
              <a:t>Prescribed medication currently may not be any medication for opioid treatment</a:t>
            </a:r>
          </a:p>
          <a:p>
            <a:pPr lvl="1"/>
            <a:r>
              <a:rPr lang="en-US" dirty="0" smtClean="0"/>
              <a:t>RES requires IMS Certification</a:t>
            </a:r>
          </a:p>
          <a:p>
            <a:r>
              <a:rPr lang="en-US" dirty="0" smtClean="0"/>
              <a:t>Prescription and administration of medications may occur at the following locations:</a:t>
            </a:r>
          </a:p>
          <a:p>
            <a:pPr lvl="1"/>
            <a:r>
              <a:rPr lang="en-US" dirty="0" smtClean="0"/>
              <a:t>OTPs (only certain medications)</a:t>
            </a:r>
          </a:p>
          <a:p>
            <a:pPr lvl="1"/>
            <a:r>
              <a:rPr lang="en-US" dirty="0" smtClean="0"/>
              <a:t>Fee-for-service primary care physicians</a:t>
            </a:r>
          </a:p>
          <a:p>
            <a:r>
              <a:rPr lang="en-US" dirty="0" smtClean="0"/>
              <a:t>Medication Services must be indicated in Client Plan with frequency (e.g. 2x/month)</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191</a:t>
            </a:fld>
            <a:endParaRPr lang="en-US" dirty="0"/>
          </a:p>
        </p:txBody>
      </p:sp>
      <p:sp>
        <p:nvSpPr>
          <p:cNvPr id="6" name="Rectangle 5"/>
          <p:cNvSpPr/>
          <p:nvPr/>
        </p:nvSpPr>
        <p:spPr>
          <a:xfrm>
            <a:off x="9880600" y="5936479"/>
            <a:ext cx="1872719" cy="369332"/>
          </a:xfrm>
          <a:prstGeom prst="rect">
            <a:avLst/>
          </a:prstGeom>
        </p:spPr>
        <p:txBody>
          <a:bodyPr wrap="square">
            <a:spAutoFit/>
          </a:bodyPr>
          <a:lstStyle/>
          <a:p>
            <a:pPr marL="0" lvl="1" algn="r"/>
            <a:r>
              <a:rPr lang="en-US" dirty="0" smtClean="0"/>
              <a:t>STC.X.135.a.f</a:t>
            </a:r>
            <a:endParaRPr lang="en-US" dirty="0"/>
          </a:p>
        </p:txBody>
      </p:sp>
    </p:spTree>
    <p:extLst>
      <p:ext uri="{BB962C8B-B14F-4D97-AF65-F5344CB8AC3E}">
        <p14:creationId xmlns:p14="http://schemas.microsoft.com/office/powerpoint/2010/main" val="333268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Medication Services</a:t>
            </a:r>
            <a:br>
              <a:rPr lang="en-US" dirty="0" smtClean="0"/>
            </a:br>
            <a:r>
              <a:rPr lang="en-US" sz="2800" dirty="0" smtClean="0"/>
              <a:t>486 OTP-NTP Medication Services</a:t>
            </a:r>
            <a:endParaRPr lang="en-US" dirty="0"/>
          </a:p>
        </p:txBody>
      </p:sp>
      <p:sp>
        <p:nvSpPr>
          <p:cNvPr id="3" name="Content Placeholder 2"/>
          <p:cNvSpPr>
            <a:spLocks noGrp="1"/>
          </p:cNvSpPr>
          <p:nvPr>
            <p:ph idx="1"/>
          </p:nvPr>
        </p:nvSpPr>
        <p:spPr/>
        <p:txBody>
          <a:bodyPr>
            <a:normAutofit/>
          </a:bodyPr>
          <a:lstStyle/>
          <a:p>
            <a:r>
              <a:rPr lang="en-US" dirty="0" smtClean="0"/>
              <a:t>Prescribing?</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192</a:t>
            </a:fld>
            <a:endParaRPr lang="en-US" dirty="0"/>
          </a:p>
        </p:txBody>
      </p:sp>
      <p:sp>
        <p:nvSpPr>
          <p:cNvPr id="6" name="Rectangle 5"/>
          <p:cNvSpPr/>
          <p:nvPr/>
        </p:nvSpPr>
        <p:spPr>
          <a:xfrm>
            <a:off x="9274002" y="6037155"/>
            <a:ext cx="2000656" cy="369332"/>
          </a:xfrm>
          <a:prstGeom prst="rect">
            <a:avLst/>
          </a:prstGeom>
        </p:spPr>
        <p:txBody>
          <a:bodyPr wrap="square">
            <a:spAutoFit/>
          </a:bodyPr>
          <a:lstStyle/>
          <a:p>
            <a:pPr marL="0" lvl="1" algn="r"/>
            <a:r>
              <a:rPr lang="en-US" dirty="0" smtClean="0"/>
              <a:t>STC.X.135.a.f</a:t>
            </a:r>
            <a:endParaRPr lang="en-US" dirty="0"/>
          </a:p>
        </p:txBody>
      </p:sp>
    </p:spTree>
    <p:extLst>
      <p:ext uri="{BB962C8B-B14F-4D97-AF65-F5344CB8AC3E}">
        <p14:creationId xmlns:p14="http://schemas.microsoft.com/office/powerpoint/2010/main" val="119591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Medication Services</a:t>
            </a:r>
            <a:br>
              <a:rPr lang="en-US" dirty="0" smtClean="0"/>
            </a:br>
            <a:r>
              <a:rPr lang="en-US" sz="2800" dirty="0" smtClean="0"/>
              <a:t>InSyst Procedure Codes</a:t>
            </a:r>
            <a:endParaRPr lang="en-US" sz="2800" dirty="0"/>
          </a:p>
        </p:txBody>
      </p:sp>
      <p:sp>
        <p:nvSpPr>
          <p:cNvPr id="3" name="Content Placeholder 2"/>
          <p:cNvSpPr>
            <a:spLocks noGrp="1"/>
          </p:cNvSpPr>
          <p:nvPr>
            <p:ph idx="1"/>
          </p:nvPr>
        </p:nvSpPr>
        <p:spPr>
          <a:xfrm>
            <a:off x="730088" y="2554719"/>
            <a:ext cx="4731941" cy="1945961"/>
          </a:xfrm>
        </p:spPr>
        <p:txBody>
          <a:bodyPr>
            <a:normAutofit/>
          </a:bodyPr>
          <a:lstStyle/>
          <a:p>
            <a:pPr>
              <a:spcBef>
                <a:spcPts val="600"/>
              </a:spcBef>
            </a:pPr>
            <a:r>
              <a:rPr lang="en-US" dirty="0" smtClean="0"/>
              <a:t>519	OTP-NTP Methadone Dosing</a:t>
            </a:r>
          </a:p>
          <a:p>
            <a:pPr>
              <a:spcBef>
                <a:spcPts val="600"/>
              </a:spcBef>
            </a:pPr>
            <a:r>
              <a:rPr lang="en-US" dirty="0" smtClean="0"/>
              <a:t>520</a:t>
            </a:r>
            <a:r>
              <a:rPr lang="en-US" dirty="0"/>
              <a:t>	OTP-NTP MAT Buprenorphine</a:t>
            </a:r>
          </a:p>
          <a:p>
            <a:pPr>
              <a:spcBef>
                <a:spcPts val="600"/>
              </a:spcBef>
            </a:pPr>
            <a:r>
              <a:rPr lang="en-US" dirty="0"/>
              <a:t>521	OTP-NTP MAT Buprenorphine Brand</a:t>
            </a:r>
          </a:p>
          <a:p>
            <a:pPr>
              <a:spcBef>
                <a:spcPts val="600"/>
              </a:spcBef>
            </a:pPr>
            <a:r>
              <a:rPr lang="en-US" dirty="0"/>
              <a:t>522	OTP-NTP MAT Disulfiram Generic</a:t>
            </a:r>
          </a:p>
          <a:p>
            <a:pPr>
              <a:spcBef>
                <a:spcPts val="600"/>
              </a:spcBef>
            </a:pPr>
            <a:r>
              <a:rPr lang="en-US" dirty="0"/>
              <a:t>523	OTP-NTP MAT Disulfiram </a:t>
            </a:r>
            <a:r>
              <a:rPr lang="en-US" dirty="0" smtClean="0"/>
              <a:t>Brand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193</a:t>
            </a:fld>
            <a:endParaRPr lang="en-US" dirty="0"/>
          </a:p>
        </p:txBody>
      </p:sp>
      <p:sp>
        <p:nvSpPr>
          <p:cNvPr id="6" name="Rectangle 5"/>
          <p:cNvSpPr/>
          <p:nvPr/>
        </p:nvSpPr>
        <p:spPr>
          <a:xfrm>
            <a:off x="9461500" y="5935021"/>
            <a:ext cx="2298700" cy="646331"/>
          </a:xfrm>
          <a:prstGeom prst="rect">
            <a:avLst/>
          </a:prstGeom>
        </p:spPr>
        <p:txBody>
          <a:bodyPr wrap="square">
            <a:spAutoFit/>
          </a:bodyPr>
          <a:lstStyle/>
          <a:p>
            <a:pPr marL="0" lvl="1" algn="r"/>
            <a:r>
              <a:rPr lang="en-US" dirty="0" smtClean="0"/>
              <a:t>9 CCR § 10305.b.3</a:t>
            </a:r>
          </a:p>
          <a:p>
            <a:pPr marL="0" lvl="1" algn="r"/>
            <a:r>
              <a:rPr lang="en-US" dirty="0" smtClean="0"/>
              <a:t>IA.III.PP.13.i.a.i.5</a:t>
            </a:r>
            <a:endParaRPr lang="en-US" dirty="0"/>
          </a:p>
        </p:txBody>
      </p:sp>
      <p:sp>
        <p:nvSpPr>
          <p:cNvPr id="7" name="Rectangle 6"/>
          <p:cNvSpPr/>
          <p:nvPr/>
        </p:nvSpPr>
        <p:spPr>
          <a:xfrm>
            <a:off x="5546480" y="2599119"/>
            <a:ext cx="4075813" cy="1431161"/>
          </a:xfrm>
          <a:prstGeom prst="rect">
            <a:avLst/>
          </a:prstGeom>
        </p:spPr>
        <p:txBody>
          <a:bodyPr wrap="square">
            <a:spAutoFit/>
          </a:bodyPr>
          <a:lstStyle/>
          <a:p>
            <a:pPr>
              <a:spcBef>
                <a:spcPts val="600"/>
              </a:spcBef>
            </a:pPr>
            <a:r>
              <a:rPr lang="en-US" dirty="0"/>
              <a:t>524	OTP-NTP MAT Naloxone Generic</a:t>
            </a:r>
          </a:p>
          <a:p>
            <a:pPr>
              <a:spcBef>
                <a:spcPts val="600"/>
              </a:spcBef>
            </a:pPr>
            <a:r>
              <a:rPr lang="en-US" dirty="0"/>
              <a:t>525	OTP-NTP MAT Naloxone Brand</a:t>
            </a:r>
          </a:p>
          <a:p>
            <a:pPr>
              <a:spcBef>
                <a:spcPts val="600"/>
              </a:spcBef>
            </a:pPr>
            <a:r>
              <a:rPr lang="en-US" dirty="0"/>
              <a:t>526	OTP-NTP MAT </a:t>
            </a:r>
            <a:r>
              <a:rPr lang="en-US" dirty="0" err="1"/>
              <a:t>Bupr-Nalox</a:t>
            </a:r>
            <a:r>
              <a:rPr lang="en-US" dirty="0"/>
              <a:t> Gen</a:t>
            </a:r>
          </a:p>
          <a:p>
            <a:pPr>
              <a:spcBef>
                <a:spcPts val="600"/>
              </a:spcBef>
            </a:pPr>
            <a:r>
              <a:rPr lang="en-US" dirty="0"/>
              <a:t>527	OTP-NTP MAT </a:t>
            </a:r>
            <a:r>
              <a:rPr lang="en-US" dirty="0" err="1"/>
              <a:t>Bupr-Nalox</a:t>
            </a:r>
            <a:r>
              <a:rPr lang="en-US" dirty="0"/>
              <a:t> Brand</a:t>
            </a:r>
          </a:p>
        </p:txBody>
      </p:sp>
      <p:sp>
        <p:nvSpPr>
          <p:cNvPr id="8" name="Rectangle 7"/>
          <p:cNvSpPr/>
          <p:nvPr/>
        </p:nvSpPr>
        <p:spPr>
          <a:xfrm>
            <a:off x="908254" y="4624689"/>
            <a:ext cx="8553246" cy="646331"/>
          </a:xfrm>
          <a:prstGeom prst="rect">
            <a:avLst/>
          </a:prstGeom>
        </p:spPr>
        <p:txBody>
          <a:bodyPr wrap="square">
            <a:spAutoFit/>
          </a:bodyPr>
          <a:lstStyle/>
          <a:p>
            <a:pPr>
              <a:spcBef>
                <a:spcPts val="600"/>
              </a:spcBef>
            </a:pPr>
            <a:r>
              <a:rPr lang="en-US" dirty="0">
                <a:solidFill>
                  <a:srgbClr val="FF0000"/>
                </a:solidFill>
              </a:rPr>
              <a:t>Dispensing or Dosing are planned services and must be indicated in the </a:t>
            </a:r>
            <a:r>
              <a:rPr lang="en-US" dirty="0" smtClean="0">
                <a:solidFill>
                  <a:srgbClr val="FF0000"/>
                </a:solidFill>
              </a:rPr>
              <a:t>plan, with frequency (e.g. daily)</a:t>
            </a:r>
            <a:endParaRPr lang="en-US" dirty="0">
              <a:solidFill>
                <a:srgbClr val="FF0000"/>
              </a:solidFill>
            </a:endParaRPr>
          </a:p>
        </p:txBody>
      </p:sp>
    </p:spTree>
    <p:extLst>
      <p:ext uri="{BB962C8B-B14F-4D97-AF65-F5344CB8AC3E}">
        <p14:creationId xmlns:p14="http://schemas.microsoft.com/office/powerpoint/2010/main" val="392374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Management Services</a:t>
            </a:r>
            <a:br>
              <a:rPr lang="en-US" dirty="0" smtClean="0"/>
            </a:br>
            <a:r>
              <a:rPr lang="en-US" sz="2800" dirty="0" smtClean="0"/>
              <a:t>Available at all LOCs</a:t>
            </a:r>
            <a:endParaRPr lang="en-US" sz="2800" dirty="0"/>
          </a:p>
        </p:txBody>
      </p:sp>
      <p:sp>
        <p:nvSpPr>
          <p:cNvPr id="3" name="Content Placeholder 2"/>
          <p:cNvSpPr>
            <a:spLocks noGrp="1"/>
          </p:cNvSpPr>
          <p:nvPr>
            <p:ph idx="1"/>
          </p:nvPr>
        </p:nvSpPr>
        <p:spPr/>
        <p:txBody>
          <a:bodyPr>
            <a:normAutofit lnSpcReduction="10000"/>
          </a:bodyPr>
          <a:lstStyle/>
          <a:p>
            <a:r>
              <a:rPr lang="en-US" dirty="0" smtClean="0"/>
              <a:t>To assist a beneficiary in being able to access medical, educational, social, prevocational, vocational, rehabilitative, and community services. </a:t>
            </a:r>
          </a:p>
          <a:p>
            <a:r>
              <a:rPr lang="en-US" dirty="0" smtClean="0"/>
              <a:t>Focus on coordination of SUD care and integration centered around primary care especially with beneficiaries with chronic SUD issues</a:t>
            </a:r>
          </a:p>
          <a:p>
            <a:pPr lvl="1"/>
            <a:r>
              <a:rPr lang="en-US" dirty="0" smtClean="0"/>
              <a:t>Interaction with the criminal justice system allowed, if needed</a:t>
            </a:r>
          </a:p>
          <a:p>
            <a:r>
              <a:rPr lang="en-US" dirty="0" smtClean="0">
                <a:solidFill>
                  <a:srgbClr val="FF0000"/>
                </a:solidFill>
              </a:rPr>
              <a:t>Case management services may be provided face-to-face, by telephone, or by telehealth with the beneficiary and may be provided anywhere in the community.</a:t>
            </a:r>
          </a:p>
          <a:p>
            <a:r>
              <a:rPr lang="en-US" dirty="0" smtClean="0"/>
              <a:t>Case management services may be provided by a LPHA or Registered/Certified SUD Counselor</a:t>
            </a:r>
          </a:p>
          <a:p>
            <a:r>
              <a:rPr lang="en-US" dirty="0" smtClean="0"/>
              <a:t>Case management services must be provided when transitioning beneficiaries between levels of care.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194</a:t>
            </a:fld>
            <a:endParaRPr lang="en-US" dirty="0"/>
          </a:p>
        </p:txBody>
      </p:sp>
      <p:sp>
        <p:nvSpPr>
          <p:cNvPr id="6" name="Rectangle 5"/>
          <p:cNvSpPr/>
          <p:nvPr/>
        </p:nvSpPr>
        <p:spPr>
          <a:xfrm>
            <a:off x="10362248" y="6030142"/>
            <a:ext cx="1054941" cy="369332"/>
          </a:xfrm>
          <a:prstGeom prst="rect">
            <a:avLst/>
          </a:prstGeom>
        </p:spPr>
        <p:txBody>
          <a:bodyPr wrap="square">
            <a:spAutoFit/>
          </a:bodyPr>
          <a:lstStyle/>
          <a:p>
            <a:r>
              <a:rPr lang="en-US" dirty="0" smtClean="0"/>
              <a:t>IA.III.R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63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OTP Case Management Services</a:t>
            </a:r>
            <a:br>
              <a:rPr lang="en-US" dirty="0" smtClean="0"/>
            </a:br>
            <a:r>
              <a:rPr lang="en-US" sz="2800" dirty="0"/>
              <a:t>511 Case Management: Care coordination</a:t>
            </a:r>
            <a:br>
              <a:rPr lang="en-US" sz="2800" dirty="0"/>
            </a:br>
            <a:r>
              <a:rPr lang="en-US" sz="2800" dirty="0"/>
              <a:t>512 Case Management: Service coordination</a:t>
            </a:r>
          </a:p>
        </p:txBody>
      </p:sp>
      <p:sp>
        <p:nvSpPr>
          <p:cNvPr id="6" name="Content Placeholder 5"/>
          <p:cNvSpPr>
            <a:spLocks noGrp="1"/>
          </p:cNvSpPr>
          <p:nvPr>
            <p:ph idx="1"/>
          </p:nvPr>
        </p:nvSpPr>
        <p:spPr>
          <a:xfrm>
            <a:off x="677333" y="2160589"/>
            <a:ext cx="5278299" cy="3880773"/>
          </a:xfrm>
        </p:spPr>
        <p:txBody>
          <a:bodyPr>
            <a:normAutofit/>
          </a:bodyPr>
          <a:lstStyle/>
          <a:p>
            <a:r>
              <a:rPr lang="en-US" sz="2000" dirty="0" smtClean="0"/>
              <a:t>Case Management Services do not count towards the counseling services requirement</a:t>
            </a:r>
          </a:p>
          <a:p>
            <a:r>
              <a:rPr lang="en-US" sz="2000" dirty="0" smtClean="0"/>
              <a:t>CM services are planned services and need to be identified in the client plan in order to be provided past the initial plan due/completion date (with frequency – e.g. 1x/week and as needed)</a:t>
            </a:r>
          </a:p>
          <a:p>
            <a:endParaRPr lang="en-US" sz="2000" dirty="0" smtClean="0"/>
          </a:p>
          <a:p>
            <a:endParaRPr lang="en-US" sz="20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195</a:t>
            </a:fld>
            <a:endParaRPr lang="en-US" dirty="0"/>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1606890"/>
            <a:ext cx="4573546"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50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Planning</a:t>
            </a:r>
            <a:br>
              <a:rPr lang="en-US" dirty="0" smtClean="0"/>
            </a:br>
            <a:r>
              <a:rPr lang="en-US" sz="2800" dirty="0" smtClean="0"/>
              <a:t>501 OTP-NTP Discharge Planning</a:t>
            </a:r>
            <a:endParaRPr lang="en-US" sz="2800" dirty="0"/>
          </a:p>
        </p:txBody>
      </p:sp>
      <p:sp>
        <p:nvSpPr>
          <p:cNvPr id="3" name="Content Placeholder 2"/>
          <p:cNvSpPr>
            <a:spLocks noGrp="1"/>
          </p:cNvSpPr>
          <p:nvPr>
            <p:ph idx="1"/>
          </p:nvPr>
        </p:nvSpPr>
        <p:spPr/>
        <p:txBody>
          <a:bodyPr>
            <a:normAutofit/>
          </a:bodyPr>
          <a:lstStyle/>
          <a:p>
            <a:r>
              <a:rPr lang="en-US" sz="2000" dirty="0" smtClean="0"/>
              <a:t>Process to prepare the beneficiary for referral into another level of care, post treatment return or reentry into the community, and/or the linkage of the individual to essential community treatment, housing and human services</a:t>
            </a:r>
          </a:p>
          <a:p>
            <a:r>
              <a:rPr lang="en-US" sz="2000" dirty="0" smtClean="0"/>
              <a:t>Discharge Services are not required to be in the plan in order to be claimed</a:t>
            </a:r>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196</a:t>
            </a:fld>
            <a:endParaRPr lang="en-US" dirty="0"/>
          </a:p>
        </p:txBody>
      </p:sp>
      <p:sp>
        <p:nvSpPr>
          <p:cNvPr id="6" name="Rectangle 5"/>
          <p:cNvSpPr/>
          <p:nvPr/>
        </p:nvSpPr>
        <p:spPr>
          <a:xfrm>
            <a:off x="10498249" y="6041362"/>
            <a:ext cx="1117600" cy="369332"/>
          </a:xfrm>
          <a:prstGeom prst="rect">
            <a:avLst/>
          </a:prstGeom>
        </p:spPr>
        <p:txBody>
          <a:bodyPr wrap="square">
            <a:spAutoFit/>
          </a:bodyPr>
          <a:lstStyle/>
          <a:p>
            <a:pPr marL="0" lvl="1"/>
            <a:r>
              <a:rPr lang="en-US" dirty="0" smtClean="0"/>
              <a:t>IA.IV.24</a:t>
            </a:r>
            <a:endParaRPr lang="en-US" dirty="0"/>
          </a:p>
        </p:txBody>
      </p:sp>
    </p:spTree>
    <p:extLst>
      <p:ext uri="{BB962C8B-B14F-4D97-AF65-F5344CB8AC3E}">
        <p14:creationId xmlns:p14="http://schemas.microsoft.com/office/powerpoint/2010/main" val="178900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24114"/>
            <a:ext cx="10914742" cy="1727200"/>
          </a:xfrm>
        </p:spPr>
        <p:txBody>
          <a:bodyPr/>
          <a:lstStyle/>
          <a:p>
            <a:r>
              <a:rPr lang="en-US" dirty="0"/>
              <a:t>Tracking Codes</a:t>
            </a:r>
            <a:br>
              <a:rPr lang="en-US" dirty="0"/>
            </a:br>
            <a:r>
              <a:rPr lang="en-US" sz="2800" dirty="0">
                <a:solidFill>
                  <a:srgbClr val="FF0000"/>
                </a:solidFill>
              </a:rPr>
              <a:t>Exist for each program type</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000" dirty="0">
                <a:solidFill>
                  <a:schemeClr val="tx1"/>
                </a:solidFill>
              </a:rPr>
              <a:t>On the procedure code table there are several “Tracking Codes”</a:t>
            </a:r>
          </a:p>
          <a:p>
            <a:r>
              <a:rPr lang="en-US" sz="2000" dirty="0">
                <a:solidFill>
                  <a:schemeClr val="tx1"/>
                </a:solidFill>
              </a:rPr>
              <a:t>These are not codes for billing and have no claim associations</a:t>
            </a:r>
          </a:p>
          <a:p>
            <a:r>
              <a:rPr lang="en-US" sz="2000" dirty="0">
                <a:solidFill>
                  <a:schemeClr val="tx1"/>
                </a:solidFill>
              </a:rPr>
              <a:t>Tracking codes are required by CG on forms only, they should automatically populate in the corresponding form</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197</a:t>
            </a:fld>
            <a:endParaRPr lang="en-US" dirty="0"/>
          </a:p>
        </p:txBody>
      </p:sp>
    </p:spTree>
    <p:extLst>
      <p:ext uri="{BB962C8B-B14F-4D97-AF65-F5344CB8AC3E}">
        <p14:creationId xmlns:p14="http://schemas.microsoft.com/office/powerpoint/2010/main" val="247534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SUD InSyst Procedure Code </a:t>
            </a:r>
            <a:r>
              <a:rPr lang="en-US" dirty="0" smtClean="0"/>
              <a:t>Table</a:t>
            </a:r>
            <a:endParaRPr lang="en-US" dirty="0"/>
          </a:p>
        </p:txBody>
      </p:sp>
      <p:sp>
        <p:nvSpPr>
          <p:cNvPr id="6" name="Content Placeholder 5"/>
          <p:cNvSpPr>
            <a:spLocks noGrp="1"/>
          </p:cNvSpPr>
          <p:nvPr>
            <p:ph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198</a:t>
            </a:fld>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307" y="1447135"/>
            <a:ext cx="6588456" cy="4959352"/>
          </a:xfrm>
          <a:prstGeom prst="rect">
            <a:avLst/>
          </a:prstGeom>
          <a:ln>
            <a:solidFill>
              <a:schemeClr val="tx1"/>
            </a:solidFill>
          </a:ln>
        </p:spPr>
      </p:pic>
      <p:sp>
        <p:nvSpPr>
          <p:cNvPr id="9" name="Oval 8"/>
          <p:cNvSpPr/>
          <p:nvPr/>
        </p:nvSpPr>
        <p:spPr>
          <a:xfrm>
            <a:off x="1193800" y="2449974"/>
            <a:ext cx="7061200" cy="34047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92523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6FD566-4505-314C-9C25-C075B163F4DD}"/>
              </a:ext>
            </a:extLst>
          </p:cNvPr>
          <p:cNvSpPr>
            <a:spLocks noGrp="1"/>
          </p:cNvSpPr>
          <p:nvPr>
            <p:ph type="title"/>
          </p:nvPr>
        </p:nvSpPr>
        <p:spPr/>
        <p:txBody>
          <a:bodyPr/>
          <a:lstStyle/>
          <a:p>
            <a:r>
              <a:rPr lang="en-US" smtClean="0"/>
              <a:t>Progress Notes</a:t>
            </a:r>
            <a:endParaRPr lang="en-US" dirty="0"/>
          </a:p>
        </p:txBody>
      </p:sp>
      <p:sp>
        <p:nvSpPr>
          <p:cNvPr id="3" name="Text Placeholder 2">
            <a:extLst>
              <a:ext uri="{FF2B5EF4-FFF2-40B4-BE49-F238E27FC236}">
                <a16:creationId xmlns="" xmlns:a16="http://schemas.microsoft.com/office/drawing/2014/main" id="{54809E7E-71F7-FC46-99D5-BBAC7C0F4C29}"/>
              </a:ext>
            </a:extLst>
          </p:cNvPr>
          <p:cNvSpPr>
            <a:spLocks noGrp="1"/>
          </p:cNvSpPr>
          <p:nvPr>
            <p:ph type="body" idx="1"/>
          </p:nvPr>
        </p:nvSpPr>
        <p:spPr/>
        <p:txBody>
          <a:bodyPr/>
          <a:lstStyle/>
          <a:p>
            <a:r>
              <a:rPr lang="en-US"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199</a:t>
            </a:fld>
            <a:endParaRPr lang="en-US" dirty="0"/>
          </a:p>
        </p:txBody>
      </p:sp>
    </p:spTree>
    <p:extLst>
      <p:ext uri="{BB962C8B-B14F-4D97-AF65-F5344CB8AC3E}">
        <p14:creationId xmlns:p14="http://schemas.microsoft.com/office/powerpoint/2010/main" val="4188978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5677"/>
            <a:ext cx="10392937" cy="1000539"/>
          </a:xfrm>
        </p:spPr>
        <p:txBody>
          <a:bodyPr/>
          <a:lstStyle/>
          <a:p>
            <a:pPr algn="ctr"/>
            <a:r>
              <a:rPr lang="en-US" smtClean="0">
                <a:solidFill>
                  <a:schemeClr val="tx1"/>
                </a:solidFill>
              </a:rPr>
              <a:t>ACBH Quality Assurance (QA) Staff</a:t>
            </a:r>
            <a:endParaRPr lang="en-US" dirty="0">
              <a:solidFill>
                <a:schemeClr val="tx1"/>
              </a:solidFill>
            </a:endParaRPr>
          </a:p>
        </p:txBody>
      </p:sp>
      <p:sp>
        <p:nvSpPr>
          <p:cNvPr id="3" name="Content Placeholder 2"/>
          <p:cNvSpPr>
            <a:spLocks noGrp="1"/>
          </p:cNvSpPr>
          <p:nvPr>
            <p:ph idx="1"/>
          </p:nvPr>
        </p:nvSpPr>
        <p:spPr>
          <a:xfrm>
            <a:off x="940526" y="1706216"/>
            <a:ext cx="8847908" cy="4542184"/>
          </a:xfrm>
        </p:spPr>
        <p:txBody>
          <a:bodyPr>
            <a:normAutofit/>
          </a:bodyPr>
          <a:lstStyle/>
          <a:p>
            <a:pPr marL="0" lvl="0" indent="0" algn="ctr" defTabSz="914400">
              <a:spcBef>
                <a:spcPct val="20000"/>
              </a:spcBef>
              <a:buClr>
                <a:srgbClr val="D16349"/>
              </a:buClr>
              <a:buSzPct val="85000"/>
              <a:buNone/>
            </a:pPr>
            <a:r>
              <a:rPr lang="en-US" sz="1600" b="1" cap="all" spc="250" dirty="0" smtClean="0">
                <a:solidFill>
                  <a:schemeClr val="tx1"/>
                </a:solidFill>
                <a:latin typeface="+mj-lt"/>
              </a:rPr>
              <a:t>Rudy </a:t>
            </a:r>
            <a:r>
              <a:rPr lang="en-US" sz="1600" b="1" cap="all" spc="250" dirty="0" err="1" smtClean="0">
                <a:solidFill>
                  <a:schemeClr val="tx1"/>
                </a:solidFill>
                <a:latin typeface="+mj-lt"/>
              </a:rPr>
              <a:t>arrieta</a:t>
            </a:r>
            <a:r>
              <a:rPr lang="en-US" sz="1600" b="1" cap="all" spc="250" dirty="0" smtClean="0">
                <a:solidFill>
                  <a:schemeClr val="tx1"/>
                </a:solidFill>
                <a:latin typeface="+mj-lt"/>
              </a:rPr>
              <a:t>, </a:t>
            </a:r>
            <a:r>
              <a:rPr lang="en-US" sz="1600" b="1" cap="all" spc="250" dirty="0" err="1" smtClean="0">
                <a:solidFill>
                  <a:schemeClr val="tx1"/>
                </a:solidFill>
                <a:latin typeface="+mj-lt"/>
              </a:rPr>
              <a:t>msw</a:t>
            </a:r>
            <a:endParaRPr lang="en-US" sz="1600" b="1" cap="all" spc="250" dirty="0" smtClean="0">
              <a:solidFill>
                <a:schemeClr val="tx1"/>
              </a:solidFill>
              <a:latin typeface="+mj-lt"/>
            </a:endParaRP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Quality management program director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Kim Coady, LCSW</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Interim Quality Assurance Administrator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Tony Sanders, </a:t>
            </a:r>
            <a:r>
              <a:rPr lang="en-US" sz="1600" b="1" cap="all" spc="250" dirty="0" err="1" smtClean="0">
                <a:solidFill>
                  <a:schemeClr val="tx1"/>
                </a:solidFill>
                <a:latin typeface="+mj-lt"/>
              </a:rPr>
              <a:t>Ph.D</a:t>
            </a:r>
            <a:r>
              <a:rPr lang="en-US" sz="1600" b="1" cap="all" spc="250" dirty="0" smtClean="0">
                <a:solidFill>
                  <a:schemeClr val="tx1"/>
                </a:solidFill>
                <a:latin typeface="+mj-lt"/>
              </a:rPr>
              <a:t>, LAADC</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Interim Quality assurance ASSOCIATE ADMINISTRATOR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JEFF SAMMIS, PSY.D</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Clinical Review Specialist Supervisor</a:t>
            </a:r>
          </a:p>
          <a:p>
            <a:pPr marL="0" indent="0" algn="ctr" defTabSz="914400">
              <a:spcBef>
                <a:spcPts val="0"/>
              </a:spcBef>
              <a:buClr>
                <a:srgbClr val="D16349"/>
              </a:buClr>
              <a:buSzPct val="85000"/>
              <a:buNone/>
            </a:pPr>
            <a:r>
              <a:rPr lang="en-US" sz="1600" b="1" cap="all" spc="250" dirty="0" smtClean="0">
                <a:solidFill>
                  <a:schemeClr val="tx1"/>
                </a:solidFill>
                <a:latin typeface="+mj-lt"/>
              </a:rPr>
              <a:t>Sharon Loveseth, CADCII, LAADC</a:t>
            </a:r>
          </a:p>
          <a:p>
            <a:pPr mar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SUD Program specialist</a:t>
            </a:r>
          </a:p>
          <a:p>
            <a:pPr marL="0" indent="0" algn="ctr" defTabSz="914400">
              <a:spcBef>
                <a:spcPts val="0"/>
              </a:spcBef>
              <a:buClr>
                <a:srgbClr val="D16349"/>
              </a:buClr>
              <a:buSzPct val="85000"/>
              <a:buNone/>
            </a:pPr>
            <a:r>
              <a:rPr lang="en-US" sz="1600" b="1" cap="all" spc="250" dirty="0" smtClean="0">
                <a:solidFill>
                  <a:schemeClr val="tx1"/>
                </a:solidFill>
                <a:latin typeface="+mj-lt"/>
              </a:rPr>
              <a:t>Brion Phipps, LCSW</a:t>
            </a:r>
          </a:p>
          <a:p>
            <a:pPr mar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Clinical Review Specialist</a:t>
            </a:r>
          </a:p>
          <a:p>
            <a:pPr marL="0" indent="0" algn="ctr" defTabSz="914400">
              <a:spcBef>
                <a:spcPts val="0"/>
              </a:spcBef>
              <a:buClr>
                <a:srgbClr val="D16349"/>
              </a:buClr>
              <a:buSzPct val="85000"/>
              <a:buNone/>
            </a:pPr>
            <a:r>
              <a:rPr lang="en-US" sz="1600" b="1" cap="all" spc="250" dirty="0" smtClean="0">
                <a:solidFill>
                  <a:schemeClr val="tx1"/>
                </a:solidFill>
                <a:latin typeface="+mj-lt"/>
              </a:rPr>
              <a:t>CAMMIE DUVALL, LMFT</a:t>
            </a:r>
          </a:p>
          <a:p>
            <a:pPr marL="0" lvl="0" indent="0" algn="ctr" defTabSz="914400">
              <a:spcBef>
                <a:spcPts val="0"/>
              </a:spcBef>
              <a:buClr>
                <a:srgbClr val="D16349"/>
              </a:buClr>
              <a:buSzPct val="85000"/>
              <a:buNone/>
            </a:pPr>
            <a:r>
              <a:rPr lang="en-US" sz="1600" cap="all" spc="250" dirty="0" smtClean="0">
                <a:solidFill>
                  <a:schemeClr val="tx1"/>
                </a:solidFill>
                <a:latin typeface="+mj-lt"/>
              </a:rPr>
              <a:t>QA CLINICIAN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969348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Services (OS)</a:t>
            </a:r>
            <a:br>
              <a:rPr lang="en-US" dirty="0" smtClean="0"/>
            </a:br>
            <a:r>
              <a:rPr lang="en-US" sz="2800" dirty="0" smtClean="0"/>
              <a:t>(ASAM Level 1.0) – Outpatient contracts</a:t>
            </a:r>
            <a:endParaRPr lang="en-US" sz="2800" dirty="0"/>
          </a:p>
        </p:txBody>
      </p:sp>
      <p:sp>
        <p:nvSpPr>
          <p:cNvPr id="3" name="Content Placeholder 2"/>
          <p:cNvSpPr>
            <a:spLocks noGrp="1"/>
          </p:cNvSpPr>
          <p:nvPr>
            <p:ph idx="1"/>
          </p:nvPr>
        </p:nvSpPr>
        <p:spPr/>
        <p:txBody>
          <a:bodyPr>
            <a:normAutofit/>
          </a:bodyPr>
          <a:lstStyle/>
          <a:p>
            <a:pPr marL="0" indent="0">
              <a:buNone/>
            </a:pPr>
            <a:r>
              <a:rPr lang="en-US" dirty="0" smtClean="0"/>
              <a:t>Outpatient treatment services using recovery </a:t>
            </a:r>
            <a:r>
              <a:rPr lang="en-US" dirty="0"/>
              <a:t>or motivational enhancement therapies and strategies. </a:t>
            </a:r>
            <a:r>
              <a:rPr lang="en-US" dirty="0" smtClean="0"/>
              <a:t>ASAM Level 1 </a:t>
            </a:r>
            <a:r>
              <a:rPr lang="en-US" dirty="0"/>
              <a:t>encompasses organized services that may be delivered in a wide variety of settings. A detailed description </a:t>
            </a:r>
            <a:r>
              <a:rPr lang="en-US" dirty="0" smtClean="0"/>
              <a:t>begins </a:t>
            </a:r>
            <a:r>
              <a:rPr lang="en-US" dirty="0"/>
              <a:t>on page 184 of </a:t>
            </a:r>
            <a:r>
              <a:rPr lang="en-US" i="1" dirty="0"/>
              <a:t>The ASAM Criteria: Treatment Criteria for Addictive, Substance-Related, and Co-Occurring Conditions (2013</a:t>
            </a:r>
            <a:r>
              <a:rPr lang="en-US" i="1" dirty="0" smtClean="0"/>
              <a:t>)</a:t>
            </a:r>
          </a:p>
          <a:p>
            <a:r>
              <a:rPr lang="en-US" dirty="0" smtClean="0"/>
              <a:t>Adults = Up to 9 hours of medically necessary services</a:t>
            </a:r>
          </a:p>
          <a:p>
            <a:r>
              <a:rPr lang="en-US" dirty="0" smtClean="0"/>
              <a:t>Adolescents = Less than 6 hours of medically necessary services</a:t>
            </a:r>
          </a:p>
          <a:p>
            <a:r>
              <a:rPr lang="en-US" dirty="0" smtClean="0"/>
              <a:t>Not limited to DMC certified sites (e.g. special population contracts – older adults, youth prevention)</a:t>
            </a:r>
          </a:p>
          <a:p>
            <a:r>
              <a:rPr lang="en-US" dirty="0" smtClean="0"/>
              <a:t>Services can be provided in-person, by telephone, by telehealth (except group), and in any appropriate setting in the community</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
        <p:nvSpPr>
          <p:cNvPr id="6" name="Rectangle 5"/>
          <p:cNvSpPr/>
          <p:nvPr/>
        </p:nvSpPr>
        <p:spPr>
          <a:xfrm>
            <a:off x="10669990" y="6037155"/>
            <a:ext cx="1054941" cy="369332"/>
          </a:xfrm>
          <a:prstGeom prst="rect">
            <a:avLst/>
          </a:prstGeom>
        </p:spPr>
        <p:txBody>
          <a:bodyPr wrap="square">
            <a:spAutoFit/>
          </a:bodyPr>
          <a:lstStyle/>
          <a:p>
            <a:r>
              <a:rPr lang="en-US" dirty="0" smtClean="0"/>
              <a:t>IA.III.O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91421" y="35394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93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171" y="667658"/>
            <a:ext cx="10885715" cy="1669142"/>
          </a:xfrm>
        </p:spPr>
        <p:txBody>
          <a:bodyPr/>
          <a:lstStyle/>
          <a:p>
            <a:r>
              <a:rPr lang="en-US" dirty="0"/>
              <a:t>Claiming using </a:t>
            </a:r>
            <a:r>
              <a:rPr lang="en-US" dirty="0" smtClean="0"/>
              <a:t>Progress Notes</a:t>
            </a:r>
            <a:endParaRPr lang="en-US" dirty="0"/>
          </a:p>
        </p:txBody>
      </p:sp>
      <p:sp>
        <p:nvSpPr>
          <p:cNvPr id="3" name="Content Placeholder 2"/>
          <p:cNvSpPr>
            <a:spLocks noGrp="1"/>
          </p:cNvSpPr>
          <p:nvPr>
            <p:ph idx="1"/>
          </p:nvPr>
        </p:nvSpPr>
        <p:spPr/>
        <p:txBody>
          <a:bodyPr>
            <a:normAutofit fontScale="85000" lnSpcReduction="10000"/>
          </a:bodyPr>
          <a:lstStyle/>
          <a:p>
            <a:r>
              <a:rPr lang="en-US" sz="2400" dirty="0" smtClean="0">
                <a:solidFill>
                  <a:srgbClr val="FF0000"/>
                </a:solidFill>
              </a:rPr>
              <a:t>Progress notes are the backbone of claiming and ongoing documentation in the clinical record</a:t>
            </a:r>
          </a:p>
          <a:p>
            <a:r>
              <a:rPr lang="en-US" sz="2400" dirty="0" smtClean="0"/>
              <a:t>In </a:t>
            </a:r>
            <a:r>
              <a:rPr lang="en-US" sz="2400" dirty="0"/>
              <a:t>order to </a:t>
            </a:r>
            <a:r>
              <a:rPr lang="en-US" sz="2400" dirty="0" smtClean="0"/>
              <a:t>claim for all services except dispensing, </a:t>
            </a:r>
            <a:r>
              <a:rPr lang="en-US" sz="2400" dirty="0"/>
              <a:t>a progress note is required</a:t>
            </a:r>
          </a:p>
          <a:p>
            <a:r>
              <a:rPr lang="en-US" sz="2400" dirty="0"/>
              <a:t>Forms </a:t>
            </a:r>
            <a:r>
              <a:rPr lang="en-US" sz="2400" dirty="0" smtClean="0"/>
              <a:t>such as the Client Plan are </a:t>
            </a:r>
            <a:r>
              <a:rPr lang="en-US" sz="2400" dirty="0"/>
              <a:t>not for </a:t>
            </a:r>
            <a:r>
              <a:rPr lang="en-US" sz="2400" dirty="0" smtClean="0"/>
              <a:t>claiming</a:t>
            </a:r>
            <a:endParaRPr lang="en-US" sz="2400" dirty="0"/>
          </a:p>
          <a:p>
            <a:pPr lvl="1"/>
            <a:r>
              <a:rPr lang="en-US" sz="2000" dirty="0"/>
              <a:t>For example, if a </a:t>
            </a:r>
            <a:r>
              <a:rPr lang="en-US" sz="2000" dirty="0" smtClean="0"/>
              <a:t>OTP </a:t>
            </a:r>
            <a:r>
              <a:rPr lang="en-US" sz="2000" dirty="0"/>
              <a:t>SUD Counselor and a beneficiary meet to develop the </a:t>
            </a:r>
            <a:r>
              <a:rPr lang="en-US" sz="2000" dirty="0" smtClean="0"/>
              <a:t>client plan</a:t>
            </a:r>
            <a:r>
              <a:rPr lang="en-US" sz="2000" dirty="0"/>
              <a:t>, the SUD Counselor might meet with the beneficiary to discuss </a:t>
            </a:r>
            <a:r>
              <a:rPr lang="en-US" sz="2000" dirty="0" smtClean="0"/>
              <a:t>plan </a:t>
            </a:r>
            <a:r>
              <a:rPr lang="en-US" sz="2000" dirty="0"/>
              <a:t>goals, then later that day or the next day the SUD Counselor sits down to write the plan. The SUD Counselor would document that this way:</a:t>
            </a:r>
          </a:p>
          <a:p>
            <a:pPr lvl="2"/>
            <a:r>
              <a:rPr lang="en-US" sz="1800" dirty="0"/>
              <a:t>Possible to write one note</a:t>
            </a:r>
          </a:p>
          <a:p>
            <a:pPr lvl="3"/>
            <a:r>
              <a:rPr lang="en-US" sz="1600" dirty="0"/>
              <a:t>Document the face-to-face session with dates and times of service</a:t>
            </a:r>
          </a:p>
          <a:p>
            <a:pPr lvl="3"/>
            <a:r>
              <a:rPr lang="en-US" sz="1600" dirty="0"/>
              <a:t>Include documentation date/time for writing the progress note and writing the plan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200</a:t>
            </a:fld>
            <a:endParaRPr lang="en-US" dirty="0"/>
          </a:p>
        </p:txBody>
      </p:sp>
    </p:spTree>
    <p:extLst>
      <p:ext uri="{BB962C8B-B14F-4D97-AF65-F5344CB8AC3E}">
        <p14:creationId xmlns:p14="http://schemas.microsoft.com/office/powerpoint/2010/main" val="233574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1</a:t>
            </a:r>
          </a:p>
        </p:txBody>
      </p:sp>
      <p:sp>
        <p:nvSpPr>
          <p:cNvPr id="3" name="Content Placeholder 2"/>
          <p:cNvSpPr>
            <a:spLocks noGrp="1"/>
          </p:cNvSpPr>
          <p:nvPr>
            <p:ph idx="1"/>
          </p:nvPr>
        </p:nvSpPr>
        <p:spPr>
          <a:xfrm>
            <a:off x="677334" y="2160589"/>
            <a:ext cx="8873066" cy="3880773"/>
          </a:xfrm>
        </p:spPr>
        <p:txBody>
          <a:bodyPr>
            <a:normAutofit fontScale="92500" lnSpcReduction="10000"/>
          </a:bodyPr>
          <a:lstStyle/>
          <a:p>
            <a:r>
              <a:rPr lang="en-US" sz="2800" dirty="0"/>
              <a:t>Required for each claim for each unique service made for SUD services</a:t>
            </a:r>
          </a:p>
          <a:p>
            <a:r>
              <a:rPr lang="en-US" sz="2800" dirty="0"/>
              <a:t>For example, two groups on the same day require separate group notes – two (2) notes on that day</a:t>
            </a:r>
          </a:p>
          <a:p>
            <a:r>
              <a:rPr lang="en-US" sz="2800" dirty="0"/>
              <a:t>Must be completed by the staff that provided the service within 7 calendar days of the service </a:t>
            </a:r>
            <a:r>
              <a:rPr lang="en-US" sz="2800" dirty="0">
                <a:solidFill>
                  <a:srgbClr val="FF0000"/>
                </a:solidFill>
              </a:rPr>
              <a:t>(the date of service is day 1)</a:t>
            </a:r>
          </a:p>
          <a:p>
            <a:r>
              <a:rPr lang="en-US" sz="2800" dirty="0"/>
              <a:t>Providers must enter the actual time and minutes on the service note, InSyst will calculate correct </a:t>
            </a:r>
            <a:r>
              <a:rPr lang="en-US" sz="2800" dirty="0" smtClean="0"/>
              <a:t>claiming</a:t>
            </a:r>
            <a:endParaRPr lang="en-US" sz="28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201</a:t>
            </a:fld>
            <a:endParaRPr lang="en-US" dirty="0"/>
          </a:p>
        </p:txBody>
      </p:sp>
      <p:sp>
        <p:nvSpPr>
          <p:cNvPr id="5" name="Title 1">
            <a:extLst>
              <a:ext uri="{FF2B5EF4-FFF2-40B4-BE49-F238E27FC236}">
                <a16:creationId xmlns="" xmlns:a16="http://schemas.microsoft.com/office/drawing/2014/main"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409023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2</a:t>
            </a:r>
          </a:p>
        </p:txBody>
      </p:sp>
      <p:sp>
        <p:nvSpPr>
          <p:cNvPr id="3" name="Content Placeholder 2"/>
          <p:cNvSpPr>
            <a:spLocks noGrp="1"/>
          </p:cNvSpPr>
          <p:nvPr>
            <p:ph idx="1"/>
          </p:nvPr>
        </p:nvSpPr>
        <p:spPr>
          <a:xfrm>
            <a:off x="677334" y="2160589"/>
            <a:ext cx="8936566" cy="3880773"/>
          </a:xfrm>
        </p:spPr>
        <p:txBody>
          <a:bodyPr>
            <a:noAutofit/>
          </a:bodyPr>
          <a:lstStyle/>
          <a:p>
            <a:pPr marL="0" indent="0">
              <a:buNone/>
            </a:pPr>
            <a:r>
              <a:rPr lang="en-US" sz="2000" dirty="0"/>
              <a:t>Progress notes are individual narrative summaries and </a:t>
            </a:r>
            <a:r>
              <a:rPr lang="en-US" sz="2000" dirty="0" smtClean="0"/>
              <a:t>must include </a:t>
            </a:r>
            <a:r>
              <a:rPr lang="en-US" sz="2000" dirty="0"/>
              <a:t>all of the following:</a:t>
            </a:r>
          </a:p>
          <a:p>
            <a:pPr marL="574675"/>
            <a:r>
              <a:rPr lang="en-US" sz="2000" dirty="0"/>
              <a:t>The topic of the session or purpose of the </a:t>
            </a:r>
            <a:r>
              <a:rPr lang="en-US" sz="2000" dirty="0" smtClean="0"/>
              <a:t>service</a:t>
            </a:r>
            <a:endParaRPr lang="en-US" sz="2000" dirty="0"/>
          </a:p>
          <a:p>
            <a:pPr marL="574675"/>
            <a:r>
              <a:rPr lang="en-US" sz="2000" dirty="0"/>
              <a:t>Type of counseling format (i.e., individual, group, or medical psychotherapy</a:t>
            </a:r>
            <a:r>
              <a:rPr lang="en-US" sz="2000" dirty="0" smtClean="0"/>
              <a:t>) – Must either be the exact code Name or code.</a:t>
            </a:r>
          </a:p>
          <a:p>
            <a:pPr marL="974725" lvl="2" indent="-342900"/>
            <a:r>
              <a:rPr lang="en-US" sz="1800" dirty="0" smtClean="0"/>
              <a:t>Recommend that providers use the Procedure Code and Name on notes</a:t>
            </a:r>
            <a:endParaRPr lang="en-US" sz="1800" dirty="0"/>
          </a:p>
          <a:p>
            <a:pPr marL="574675"/>
            <a:r>
              <a:rPr lang="en-US" sz="2000" dirty="0"/>
              <a:t>Information on the beneficiary's attendance, including the date, start and end times of each individual and group counseling session or treatment </a:t>
            </a:r>
            <a:r>
              <a:rPr lang="en-US" sz="2000" dirty="0" smtClean="0"/>
              <a:t>service</a:t>
            </a:r>
            <a:endParaRPr lang="en-US" sz="2000" dirty="0"/>
          </a:p>
        </p:txBody>
      </p:sp>
      <p:sp>
        <p:nvSpPr>
          <p:cNvPr id="6" name="Footer Placeholder 5"/>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202</a:t>
            </a:fld>
            <a:endParaRPr lang="en-US" dirty="0"/>
          </a:p>
        </p:txBody>
      </p:sp>
      <p:sp>
        <p:nvSpPr>
          <p:cNvPr id="5" name="Title 1">
            <a:extLst>
              <a:ext uri="{FF2B5EF4-FFF2-40B4-BE49-F238E27FC236}">
                <a16:creationId xmlns="" xmlns:a16="http://schemas.microsoft.com/office/drawing/2014/main"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26164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3</a:t>
            </a:r>
          </a:p>
        </p:txBody>
      </p:sp>
      <p:sp>
        <p:nvSpPr>
          <p:cNvPr id="3" name="Content Placeholder 2"/>
          <p:cNvSpPr>
            <a:spLocks noGrp="1"/>
          </p:cNvSpPr>
          <p:nvPr>
            <p:ph idx="1"/>
          </p:nvPr>
        </p:nvSpPr>
        <p:spPr/>
        <p:txBody>
          <a:bodyPr>
            <a:noAutofit/>
          </a:bodyPr>
          <a:lstStyle/>
          <a:p>
            <a:pPr marL="0" indent="0">
              <a:buNone/>
            </a:pPr>
            <a:r>
              <a:rPr lang="en-US" sz="2000" dirty="0" smtClean="0"/>
              <a:t>A </a:t>
            </a:r>
            <a:r>
              <a:rPr lang="en-US" sz="2000" dirty="0"/>
              <a:t>description of the beneficiary's progress on the treatment plan problems, goals, action steps, objectives, and/or </a:t>
            </a:r>
            <a:r>
              <a:rPr lang="en-US" sz="2000" dirty="0" smtClean="0"/>
              <a:t>referrals, including:</a:t>
            </a:r>
            <a:endParaRPr lang="en-US" sz="2000" dirty="0"/>
          </a:p>
          <a:p>
            <a:pPr marL="574675"/>
            <a:r>
              <a:rPr lang="en-US" sz="2000" dirty="0" smtClean="0"/>
              <a:t>Response </a:t>
            </a:r>
            <a:r>
              <a:rPr lang="en-US" sz="2000" dirty="0"/>
              <a:t>to a drug-screening specimen which is positive for illicit drugs or is negative for the replacement narcotic therapy medication dispensed by the </a:t>
            </a:r>
            <a:r>
              <a:rPr lang="en-US" sz="2000" dirty="0" smtClean="0"/>
              <a:t>program</a:t>
            </a:r>
            <a:endParaRPr lang="en-US" sz="2000" dirty="0"/>
          </a:p>
          <a:p>
            <a:pPr marL="574675"/>
            <a:r>
              <a:rPr lang="en-US" sz="2000" dirty="0"/>
              <a:t>New issue or problem that affects the </a:t>
            </a:r>
            <a:r>
              <a:rPr lang="en-US" sz="2000" dirty="0" smtClean="0"/>
              <a:t>client's treatment</a:t>
            </a:r>
            <a:endParaRPr lang="en-US" sz="2000" dirty="0"/>
          </a:p>
          <a:p>
            <a:pPr marL="574675"/>
            <a:r>
              <a:rPr lang="en-US" sz="2000" dirty="0"/>
              <a:t>Nature of prenatal support provided by the program or other appropriate health care </a:t>
            </a:r>
            <a:r>
              <a:rPr lang="en-US" sz="2000" dirty="0" smtClean="0"/>
              <a:t>provider</a:t>
            </a:r>
            <a:endParaRPr lang="en-US" sz="2000" dirty="0"/>
          </a:p>
          <a:p>
            <a:pPr marL="574675"/>
            <a:r>
              <a:rPr lang="en-US" sz="2000" dirty="0"/>
              <a:t>Goal and/or purpose of the group session, the subjects discussed, and a brief summary of the </a:t>
            </a:r>
            <a:r>
              <a:rPr lang="en-US" sz="2000" dirty="0" smtClean="0"/>
              <a:t>client's participation</a:t>
            </a:r>
            <a:endParaRPr lang="en-US" sz="2000" dirty="0"/>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203</a:t>
            </a:fld>
            <a:endParaRPr lang="en-US" dirty="0"/>
          </a:p>
        </p:txBody>
      </p:sp>
      <p:sp>
        <p:nvSpPr>
          <p:cNvPr id="5" name="Title 1">
            <a:extLst>
              <a:ext uri="{FF2B5EF4-FFF2-40B4-BE49-F238E27FC236}">
                <a16:creationId xmlns="" xmlns:a16="http://schemas.microsoft.com/office/drawing/2014/main"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422745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OTP Group Claiming</a:t>
            </a:r>
            <a:br>
              <a:rPr lang="en-US" smtClean="0"/>
            </a:br>
            <a:r>
              <a:rPr lang="en-US" smtClean="0"/>
              <a:t>Using ACBH Template As An Example</a:t>
            </a:r>
            <a:endParaRPr lang="en-US" dirty="0"/>
          </a:p>
        </p:txBody>
      </p:sp>
      <p:sp>
        <p:nvSpPr>
          <p:cNvPr id="10" name="Content Placeholder 9"/>
          <p:cNvSpPr>
            <a:spLocks noGrp="1"/>
          </p:cNvSpPr>
          <p:nvPr>
            <p:ph idx="1"/>
          </p:nvPr>
        </p:nvSpPr>
        <p:spPr/>
        <p:txBody>
          <a:bodyPr/>
          <a:lstStyle/>
          <a:p>
            <a:r>
              <a:rPr lang="en-US" dirty="0" smtClean="0"/>
              <a:t>How are OTPs currently claiming for group services?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204</a:t>
            </a:fld>
            <a:endParaRPr lang="en-US" dirty="0"/>
          </a:p>
        </p:txBody>
      </p:sp>
    </p:spTree>
    <p:extLst>
      <p:ext uri="{BB962C8B-B14F-4D97-AF65-F5344CB8AC3E}">
        <p14:creationId xmlns:p14="http://schemas.microsoft.com/office/powerpoint/2010/main" val="64513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638630"/>
            <a:ext cx="10914743" cy="1825170"/>
          </a:xfrm>
        </p:spPr>
        <p:txBody>
          <a:bodyPr>
            <a:normAutofit/>
          </a:bodyPr>
          <a:lstStyle/>
          <a:p>
            <a:r>
              <a:rPr lang="en-US" dirty="0"/>
              <a:t>Reimbursement of Documentation </a:t>
            </a:r>
            <a:r>
              <a:rPr lang="en-US" dirty="0" smtClean="0"/>
              <a:t>Time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Medical </a:t>
            </a:r>
            <a:r>
              <a:rPr lang="en-US" dirty="0"/>
              <a:t>Director, LPHA, or counselor </a:t>
            </a:r>
            <a:r>
              <a:rPr lang="en-US" dirty="0" smtClean="0"/>
              <a:t>who provided the service may claim for time spent documenting that service</a:t>
            </a:r>
          </a:p>
          <a:p>
            <a:r>
              <a:rPr lang="en-US" dirty="0" smtClean="0"/>
              <a:t>Documentation time related to dosing activities is not claimable</a:t>
            </a:r>
            <a:endParaRPr lang="en-US" dirty="0"/>
          </a:p>
          <a:p>
            <a:r>
              <a:rPr lang="en-US" dirty="0" smtClean="0"/>
              <a:t>Reimbursable documentation activities include:</a:t>
            </a:r>
            <a:endParaRPr lang="en-US" dirty="0"/>
          </a:p>
          <a:p>
            <a:pPr lvl="1"/>
            <a:r>
              <a:rPr lang="en-US" dirty="0"/>
              <a:t>Time spent completing progress notes, </a:t>
            </a:r>
            <a:r>
              <a:rPr lang="en-US" dirty="0" smtClean="0"/>
              <a:t>client plans</a:t>
            </a:r>
            <a:r>
              <a:rPr lang="en-US" dirty="0"/>
              <a:t>, continuing services justification, and discharge documentation is reimbursable</a:t>
            </a:r>
          </a:p>
          <a:p>
            <a:r>
              <a:rPr lang="en-US" dirty="0" smtClean="0"/>
              <a:t>Typical </a:t>
            </a:r>
            <a:r>
              <a:rPr lang="en-US" dirty="0"/>
              <a:t>time spent documenting a 50 minute service is 10 minutes, but the content of the note must substantiate the time claimed for documentation</a:t>
            </a:r>
          </a:p>
          <a:p>
            <a:r>
              <a:rPr lang="en-US" dirty="0">
                <a:solidFill>
                  <a:srgbClr val="FF0000"/>
                </a:solidFill>
              </a:rPr>
              <a:t>Writing of the Assessment, IMN/CSJ, </a:t>
            </a:r>
            <a:r>
              <a:rPr lang="en-US" dirty="0" smtClean="0">
                <a:solidFill>
                  <a:srgbClr val="FF0000"/>
                </a:solidFill>
              </a:rPr>
              <a:t>Client Plans</a:t>
            </a:r>
            <a:r>
              <a:rPr lang="en-US" dirty="0">
                <a:solidFill>
                  <a:srgbClr val="FF0000"/>
                </a:solidFill>
              </a:rPr>
              <a:t>, </a:t>
            </a:r>
            <a:r>
              <a:rPr lang="en-US" dirty="0" smtClean="0">
                <a:solidFill>
                  <a:srgbClr val="FF0000"/>
                </a:solidFill>
              </a:rPr>
              <a:t>etc. </a:t>
            </a:r>
            <a:r>
              <a:rPr lang="en-US" dirty="0">
                <a:solidFill>
                  <a:srgbClr val="FF0000"/>
                </a:solidFill>
              </a:rPr>
              <a:t>may take longer than 20% of total face-to-face and doc time.</a:t>
            </a:r>
          </a:p>
          <a:p>
            <a:r>
              <a:rPr lang="en-US" dirty="0">
                <a:solidFill>
                  <a:srgbClr val="FF0000"/>
                </a:solidFill>
              </a:rPr>
              <a:t>Documentation alone is not </a:t>
            </a:r>
            <a:r>
              <a:rPr lang="en-US" dirty="0" smtClean="0">
                <a:solidFill>
                  <a:srgbClr val="FF0000"/>
                </a:solidFill>
              </a:rPr>
              <a:t>reimbursable, there must be a claimed contact service</a:t>
            </a:r>
            <a:endParaRPr lang="en-US" dirty="0">
              <a:solidFill>
                <a:srgbClr val="FF0000"/>
              </a:solidFill>
            </a:endParaRPr>
          </a:p>
          <a:p>
            <a:r>
              <a:rPr lang="en-US" dirty="0" smtClean="0"/>
              <a:t>Must </a:t>
            </a:r>
            <a:r>
              <a:rPr lang="en-US" dirty="0"/>
              <a:t>include date and start/end times for all claimed </a:t>
            </a:r>
            <a:r>
              <a:rPr lang="en-US" dirty="0" smtClean="0"/>
              <a:t>time, including documentation times, </a:t>
            </a:r>
            <a:r>
              <a:rPr lang="en-US" dirty="0"/>
              <a:t>an auditor must be able to reconstruct all of the claimed time by reading the </a:t>
            </a:r>
            <a:r>
              <a:rPr lang="en-US" dirty="0" smtClean="0"/>
              <a:t>note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205</a:t>
            </a:fld>
            <a:endParaRPr lang="en-US" dirty="0"/>
          </a:p>
        </p:txBody>
      </p:sp>
      <p:sp>
        <p:nvSpPr>
          <p:cNvPr id="6" name="Title 1">
            <a:extLst>
              <a:ext uri="{FF2B5EF4-FFF2-40B4-BE49-F238E27FC236}">
                <a16:creationId xmlns="" xmlns:a16="http://schemas.microsoft.com/office/drawing/2014/main" id="{798097B6-8EE2-AF4D-A9E2-33399F633083}"/>
              </a:ext>
            </a:extLst>
          </p:cNvPr>
          <p:cNvSpPr txBox="1">
            <a:spLocks/>
          </p:cNvSpPr>
          <p:nvPr/>
        </p:nvSpPr>
        <p:spPr>
          <a:xfrm>
            <a:off x="10389815" y="5979526"/>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IA.III.PP.17</a:t>
            </a:r>
            <a:endParaRPr lang="en-US" sz="1800" dirty="0"/>
          </a:p>
        </p:txBody>
      </p:sp>
    </p:spTree>
    <p:extLst>
      <p:ext uri="{BB962C8B-B14F-4D97-AF65-F5344CB8AC3E}">
        <p14:creationId xmlns:p14="http://schemas.microsoft.com/office/powerpoint/2010/main" val="163710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638630"/>
            <a:ext cx="10914743" cy="1825170"/>
          </a:xfrm>
        </p:spPr>
        <p:txBody>
          <a:bodyPr>
            <a:normAutofit/>
          </a:bodyPr>
          <a:lstStyle/>
          <a:p>
            <a:r>
              <a:rPr lang="en-US" dirty="0"/>
              <a:t>Reimbursement of Documentation </a:t>
            </a:r>
            <a:r>
              <a:rPr lang="en-US" dirty="0" smtClean="0"/>
              <a:t>Time 2</a:t>
            </a:r>
            <a:endParaRPr lang="en-US" dirty="0"/>
          </a:p>
        </p:txBody>
      </p:sp>
      <p:sp>
        <p:nvSpPr>
          <p:cNvPr id="3" name="Content Placeholder 2"/>
          <p:cNvSpPr>
            <a:spLocks noGrp="1"/>
          </p:cNvSpPr>
          <p:nvPr>
            <p:ph idx="1"/>
          </p:nvPr>
        </p:nvSpPr>
        <p:spPr/>
        <p:txBody>
          <a:bodyPr>
            <a:normAutofit/>
          </a:bodyPr>
          <a:lstStyle/>
          <a:p>
            <a:r>
              <a:rPr lang="en-US" dirty="0" smtClean="0"/>
              <a:t>For OTPs who have technological/EHR limitations that do not allow for non-continuous claiming, a second note that claims for service documentation time may claimed and included in the medical record.</a:t>
            </a:r>
          </a:p>
          <a:p>
            <a:r>
              <a:rPr lang="en-US" dirty="0" smtClean="0"/>
              <a:t>In these situations, two notes are required. One to claim for the service, the other to claim for the documentation time.</a:t>
            </a:r>
          </a:p>
          <a:p>
            <a:r>
              <a:rPr lang="en-US" dirty="0"/>
              <a:t>T</a:t>
            </a:r>
            <a:r>
              <a:rPr lang="en-US" dirty="0" smtClean="0"/>
              <a:t>he progress note for the service (e.g. Ind. Counseling) must include </a:t>
            </a:r>
            <a:r>
              <a:rPr lang="en-US" dirty="0"/>
              <a:t>the documentation time in the body of the </a:t>
            </a:r>
            <a:r>
              <a:rPr lang="en-US" dirty="0" smtClean="0"/>
              <a:t>note, but this time is not included in the claimed time.</a:t>
            </a:r>
            <a:endParaRPr lang="en-US" dirty="0"/>
          </a:p>
          <a:p>
            <a:r>
              <a:rPr lang="en-US" dirty="0" smtClean="0"/>
              <a:t>The documentation time note may be brief but must clearly indicate what note the documentation time refers to.</a:t>
            </a:r>
          </a:p>
          <a:p>
            <a:pPr lvl="1"/>
            <a:r>
              <a:rPr lang="en-US" dirty="0" smtClean="0"/>
              <a:t>For example, “Claiming 10 minutes to document 5/14/19 Individual Counseling service, see 5/14/19 progress note.”</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206</a:t>
            </a:fld>
            <a:endParaRPr lang="en-US" dirty="0"/>
          </a:p>
        </p:txBody>
      </p:sp>
      <p:sp>
        <p:nvSpPr>
          <p:cNvPr id="6" name="Title 1">
            <a:extLst>
              <a:ext uri="{FF2B5EF4-FFF2-40B4-BE49-F238E27FC236}">
                <a16:creationId xmlns="" xmlns:a16="http://schemas.microsoft.com/office/drawing/2014/main" id="{798097B6-8EE2-AF4D-A9E2-33399F633083}"/>
              </a:ext>
            </a:extLst>
          </p:cNvPr>
          <p:cNvSpPr txBox="1">
            <a:spLocks/>
          </p:cNvSpPr>
          <p:nvPr/>
        </p:nvSpPr>
        <p:spPr>
          <a:xfrm>
            <a:off x="10326315" y="5979526"/>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IA.III.PP.17</a:t>
            </a:r>
            <a:endParaRPr lang="en-US" sz="1800" dirty="0"/>
          </a:p>
        </p:txBody>
      </p:sp>
    </p:spTree>
    <p:extLst>
      <p:ext uri="{BB962C8B-B14F-4D97-AF65-F5344CB8AC3E}">
        <p14:creationId xmlns:p14="http://schemas.microsoft.com/office/powerpoint/2010/main" val="172088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Documenting Case Management and Physician Consultation</a:t>
            </a:r>
            <a:endParaRPr lang="en-US" dirty="0"/>
          </a:p>
        </p:txBody>
      </p:sp>
      <p:sp>
        <p:nvSpPr>
          <p:cNvPr id="3" name="Content Placeholder 2"/>
          <p:cNvSpPr>
            <a:spLocks noGrp="1"/>
          </p:cNvSpPr>
          <p:nvPr>
            <p:ph idx="1"/>
          </p:nvPr>
        </p:nvSpPr>
        <p:spPr/>
        <p:txBody>
          <a:bodyPr>
            <a:normAutofit/>
          </a:bodyPr>
          <a:lstStyle/>
          <a:p>
            <a:r>
              <a:rPr lang="en-US" dirty="0" smtClean="0">
                <a:solidFill>
                  <a:srgbClr val="FF0000"/>
                </a:solidFill>
              </a:rPr>
              <a:t>FOR ALL SUD PROVIDERS: </a:t>
            </a:r>
            <a:r>
              <a:rPr lang="en-US" dirty="0" smtClean="0"/>
              <a:t>Case Management and Physician Consultation are separate services and need to be claimed and documented separately</a:t>
            </a:r>
            <a:endParaRPr lang="en-US" dirty="0" smtClean="0">
              <a:solidFill>
                <a:srgbClr val="FF0000"/>
              </a:solidFill>
              <a:sym typeface="Wingdings" panose="05000000000000000000" pitchFamily="2" charset="2"/>
            </a:endParaRPr>
          </a:p>
          <a:p>
            <a:r>
              <a:rPr lang="en-US" dirty="0" smtClean="0">
                <a:sym typeface="Wingdings" panose="05000000000000000000" pitchFamily="2" charset="2"/>
              </a:rPr>
              <a:t>The time spent providing Case Management and Physician Consultation services </a:t>
            </a:r>
            <a:r>
              <a:rPr lang="en-US" u="sng" dirty="0" smtClean="0">
                <a:sym typeface="Wingdings" panose="05000000000000000000" pitchFamily="2" charset="2"/>
              </a:rPr>
              <a:t>do not count</a:t>
            </a:r>
            <a:r>
              <a:rPr lang="en-US" dirty="0" smtClean="0">
                <a:sym typeface="Wingdings" panose="05000000000000000000" pitchFamily="2" charset="2"/>
              </a:rPr>
              <a:t> towards minimum or maximum service requirements as they are separate services.</a:t>
            </a:r>
          </a:p>
          <a:p>
            <a:pPr lvl="1"/>
            <a:r>
              <a:rPr lang="en-US" dirty="0" smtClean="0">
                <a:sym typeface="Wingdings" panose="05000000000000000000" pitchFamily="2" charset="2"/>
              </a:rPr>
              <a:t>For example, at OTPs, time spent providing Case Management services does not count towards the 50 minute minimum monthly counseling service requirement</a:t>
            </a:r>
          </a:p>
          <a:p>
            <a:r>
              <a:rPr lang="en-US" dirty="0" smtClean="0">
                <a:sym typeface="Wingdings" panose="05000000000000000000" pitchFamily="2" charset="2"/>
              </a:rPr>
              <a:t>Providers must use a single service progress note to separately document these services</a:t>
            </a:r>
          </a:p>
          <a:p>
            <a:r>
              <a:rPr lang="en-US" dirty="0" smtClean="0">
                <a:sym typeface="Wingdings" panose="05000000000000000000" pitchFamily="2" charset="2"/>
              </a:rPr>
              <a:t>Additionally, Case Management services may not be combined with other service types when claiming and must be claimed/documented separately</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207</a:t>
            </a:fld>
            <a:endParaRPr lang="en-US" dirty="0"/>
          </a:p>
        </p:txBody>
      </p:sp>
    </p:spTree>
    <p:extLst>
      <p:ext uri="{BB962C8B-B14F-4D97-AF65-F5344CB8AC3E}">
        <p14:creationId xmlns:p14="http://schemas.microsoft.com/office/powerpoint/2010/main" val="362520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Physician Consultation Notes</a:t>
            </a:r>
            <a:endParaRPr lang="en-US" dirty="0"/>
          </a:p>
        </p:txBody>
      </p:sp>
      <p:sp>
        <p:nvSpPr>
          <p:cNvPr id="3" name="Content Placeholder 2"/>
          <p:cNvSpPr>
            <a:spLocks noGrp="1"/>
          </p:cNvSpPr>
          <p:nvPr>
            <p:ph idx="1"/>
          </p:nvPr>
        </p:nvSpPr>
        <p:spPr/>
        <p:txBody>
          <a:bodyPr/>
          <a:lstStyle/>
          <a:p>
            <a:pPr marL="0" indent="0">
              <a:buNone/>
            </a:pPr>
            <a:r>
              <a:rPr lang="en-US" dirty="0" smtClean="0"/>
              <a:t>Physician Consultation notes must include all of the following:</a:t>
            </a:r>
          </a:p>
          <a:p>
            <a:pPr marL="574675">
              <a:spcBef>
                <a:spcPts val="600"/>
              </a:spcBef>
            </a:pPr>
            <a:r>
              <a:rPr lang="en-US" sz="1600" dirty="0" smtClean="0"/>
              <a:t>Beneficiary’s name</a:t>
            </a:r>
          </a:p>
          <a:p>
            <a:pPr marL="574675">
              <a:spcBef>
                <a:spcPts val="600"/>
              </a:spcBef>
            </a:pPr>
            <a:r>
              <a:rPr lang="en-US" sz="1600" dirty="0" smtClean="0"/>
              <a:t>The purpose of the service</a:t>
            </a:r>
          </a:p>
          <a:p>
            <a:pPr marL="574675">
              <a:spcBef>
                <a:spcPts val="600"/>
              </a:spcBef>
            </a:pPr>
            <a:r>
              <a:rPr lang="en-US" sz="1600" dirty="0" smtClean="0"/>
              <a:t>Date, start and end times of each service</a:t>
            </a:r>
          </a:p>
          <a:p>
            <a:pPr marL="574675">
              <a:spcBef>
                <a:spcPts val="600"/>
              </a:spcBef>
            </a:pPr>
            <a:r>
              <a:rPr lang="en-US" sz="1600" dirty="0" smtClean="0"/>
              <a:t>Identify if services were provided face-to-face, by telephone or by telehealth</a:t>
            </a:r>
          </a:p>
          <a:p>
            <a:pPr marL="574675">
              <a:spcBef>
                <a:spcPts val="600"/>
              </a:spcBef>
            </a:pPr>
            <a:r>
              <a:rPr lang="en-US" sz="1600" dirty="0" smtClean="0"/>
              <a:t>ACBH Consultants name and discipline. e.g. Charles, Smith, </a:t>
            </a:r>
            <a:r>
              <a:rPr lang="en-US" sz="1600" dirty="0" err="1" smtClean="0"/>
              <a:t>PharmD</a:t>
            </a:r>
            <a:endParaRPr lang="en-US" sz="1600" dirty="0" smtClean="0"/>
          </a:p>
          <a:p>
            <a:r>
              <a:rPr lang="en-US" dirty="0" smtClean="0"/>
              <a:t>The physician completing the note must sign their name and include their printed name, credentials, and date signed</a:t>
            </a:r>
          </a:p>
          <a:p>
            <a:r>
              <a:rPr lang="en-US" dirty="0"/>
              <a:t>P</a:t>
            </a:r>
            <a:r>
              <a:rPr lang="en-US" dirty="0" smtClean="0"/>
              <a:t>rogress notes must be completed within seven (7) calendar days of the service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208</a:t>
            </a:fld>
            <a:endParaRPr lang="en-US" dirty="0"/>
          </a:p>
        </p:txBody>
      </p:sp>
    </p:spTree>
    <p:extLst>
      <p:ext uri="{BB962C8B-B14F-4D97-AF65-F5344CB8AC3E}">
        <p14:creationId xmlns:p14="http://schemas.microsoft.com/office/powerpoint/2010/main" val="301863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Management Services, Cont.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Care Coordination</a:t>
            </a:r>
          </a:p>
          <a:p>
            <a:pPr lvl="1"/>
            <a:r>
              <a:rPr lang="en-US" dirty="0" smtClean="0"/>
              <a:t>Bringing together various providers and information systems to coordinate health services, client needs, and information to help better achieve the goals of treatment and care. </a:t>
            </a:r>
            <a:r>
              <a:rPr lang="en-US" dirty="0" smtClean="0">
                <a:solidFill>
                  <a:srgbClr val="FF0000"/>
                </a:solidFill>
              </a:rPr>
              <a:t>Use this code for the medically necessary coordination of services (linking/monitoring) within the Alameda County SUD Provider Network (SPN).</a:t>
            </a:r>
          </a:p>
          <a:p>
            <a:r>
              <a:rPr lang="en-US" dirty="0" smtClean="0"/>
              <a:t>Service Coordination</a:t>
            </a:r>
          </a:p>
          <a:p>
            <a:pPr lvl="1"/>
            <a:r>
              <a:rPr lang="en-US" dirty="0" smtClean="0"/>
              <a:t>A service to assist clients in accessing needed medical, educational, social, prevocational, vocational, rehabilitative, and/or other community services. Its is a collaborative process of assessment, planning, facilitation, care coordination, evaluation, and advocacy for options and services to meet an individual's and family's comprehensive health needs through communication and available resources to promote quality, cost effective outcomes. In order to link client with services and resources (e.g., financial, medical, or community services), case managers must have a working knowledge of the appropriate service needed for the client to optimize care through effective, relevant networks of support. </a:t>
            </a:r>
            <a:r>
              <a:rPr lang="en-US" dirty="0">
                <a:solidFill>
                  <a:srgbClr val="FF0000"/>
                </a:solidFill>
              </a:rPr>
              <a:t>Use this code for the medically necessary coordination of services (linking/monitoring) </a:t>
            </a:r>
            <a:r>
              <a:rPr lang="en-US" dirty="0" smtClean="0">
                <a:solidFill>
                  <a:srgbClr val="FF0000"/>
                </a:solidFill>
              </a:rPr>
              <a:t>outside of the </a:t>
            </a:r>
            <a:r>
              <a:rPr lang="en-US" dirty="0">
                <a:solidFill>
                  <a:srgbClr val="FF0000"/>
                </a:solidFill>
              </a:rPr>
              <a:t>Alameda County SUD Provider </a:t>
            </a:r>
            <a:r>
              <a:rPr lang="en-US" dirty="0" smtClean="0">
                <a:solidFill>
                  <a:srgbClr val="FF0000"/>
                </a:solidFill>
              </a:rPr>
              <a:t>Network (SPN).</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209</a:t>
            </a:fld>
            <a:endParaRPr lang="en-US" dirty="0"/>
          </a:p>
        </p:txBody>
      </p:sp>
      <p:sp>
        <p:nvSpPr>
          <p:cNvPr id="6" name="Rectangle 5"/>
          <p:cNvSpPr/>
          <p:nvPr/>
        </p:nvSpPr>
        <p:spPr>
          <a:xfrm>
            <a:off x="10669990" y="6041362"/>
            <a:ext cx="1054941" cy="369332"/>
          </a:xfrm>
          <a:prstGeom prst="rect">
            <a:avLst/>
          </a:prstGeom>
        </p:spPr>
        <p:txBody>
          <a:bodyPr wrap="square">
            <a:spAutoFit/>
          </a:bodyPr>
          <a:lstStyle/>
          <a:p>
            <a:r>
              <a:rPr lang="en-US" dirty="0" smtClean="0"/>
              <a:t>IA.III.R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60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a:xfrm>
            <a:off x="677334" y="2160589"/>
            <a:ext cx="8822266" cy="3880773"/>
          </a:xfrm>
        </p:spPr>
        <p:txBody>
          <a:bodyPr>
            <a:normAutofit fontScale="92500"/>
          </a:bodyPr>
          <a:lstStyle/>
          <a:p>
            <a:r>
              <a:rPr lang="en-US" dirty="0" smtClean="0"/>
              <a:t>Under DMC-ODS OTPs are required to have methadone, buprenorphine, disulfiram, naloxone available.</a:t>
            </a:r>
          </a:p>
          <a:p>
            <a:pPr lvl="1"/>
            <a:r>
              <a:rPr lang="en-US" dirty="0"/>
              <a:t>Note that licensed OTPs may prescribe other non-controlled medications approved by the FDA for </a:t>
            </a:r>
            <a:r>
              <a:rPr lang="en-US" dirty="0" smtClean="0"/>
              <a:t>MAT (e.g. Naltrexone and </a:t>
            </a:r>
            <a:r>
              <a:rPr lang="en-US" dirty="0" err="1" smtClean="0"/>
              <a:t>Acamprosate</a:t>
            </a:r>
            <a:r>
              <a:rPr lang="en-US" dirty="0" smtClean="0"/>
              <a:t>)</a:t>
            </a:r>
          </a:p>
          <a:p>
            <a:pPr lvl="1"/>
            <a:r>
              <a:rPr lang="en-US" dirty="0" smtClean="0"/>
              <a:t>Medications </a:t>
            </a:r>
            <a:r>
              <a:rPr lang="en-US" dirty="0"/>
              <a:t>approved by the FDA in the future would also be allowed to be utilized by </a:t>
            </a:r>
            <a:r>
              <a:rPr lang="en-US" dirty="0" smtClean="0"/>
              <a:t>OTPs</a:t>
            </a:r>
            <a:endParaRPr lang="en-US" dirty="0"/>
          </a:p>
          <a:p>
            <a:r>
              <a:rPr lang="en-US" dirty="0" smtClean="0"/>
              <a:t>Services </a:t>
            </a:r>
            <a:r>
              <a:rPr lang="en-US" dirty="0"/>
              <a:t>include methadone dosing, buprenorphine dosing, disulfiram dosing, and naloxone </a:t>
            </a:r>
            <a:r>
              <a:rPr lang="en-US" dirty="0" smtClean="0"/>
              <a:t>dispensing </a:t>
            </a:r>
            <a:r>
              <a:rPr lang="en-US" dirty="0"/>
              <a:t>along with counseling </a:t>
            </a:r>
            <a:r>
              <a:rPr lang="en-US" dirty="0" smtClean="0"/>
              <a:t>services to beneficiaries diagnosed with an Opioid Use Disorder</a:t>
            </a:r>
          </a:p>
          <a:p>
            <a:r>
              <a:rPr lang="en-US" dirty="0" smtClean="0"/>
              <a:t>At least 50 minutes of counseling services must be provided each calendar month  </a:t>
            </a:r>
          </a:p>
          <a:p>
            <a:r>
              <a:rPr lang="en-US" dirty="0" smtClean="0">
                <a:solidFill>
                  <a:srgbClr val="FF0000"/>
                </a:solidFill>
              </a:rPr>
              <a:t>OTP </a:t>
            </a:r>
            <a:r>
              <a:rPr lang="en-US" dirty="0">
                <a:solidFill>
                  <a:srgbClr val="FF0000"/>
                </a:solidFill>
              </a:rPr>
              <a:t>services may only be provided in </a:t>
            </a:r>
            <a:r>
              <a:rPr lang="en-US" dirty="0" smtClean="0">
                <a:solidFill>
                  <a:srgbClr val="FF0000"/>
                </a:solidFill>
              </a:rPr>
              <a:t>OTP-licensed settings</a:t>
            </a:r>
          </a:p>
          <a:p>
            <a:r>
              <a:rPr lang="en-US" dirty="0" smtClean="0"/>
              <a:t>When included in the provider contract, Case Management Services may also be provided</a:t>
            </a:r>
          </a:p>
          <a:p>
            <a:endParaRPr lang="en-US"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
        <p:nvSpPr>
          <p:cNvPr id="6" name="Rectangle 5"/>
          <p:cNvSpPr/>
          <p:nvPr/>
        </p:nvSpPr>
        <p:spPr>
          <a:xfrm>
            <a:off x="9412052" y="5762259"/>
            <a:ext cx="2479288" cy="923330"/>
          </a:xfrm>
          <a:prstGeom prst="rect">
            <a:avLst/>
          </a:prstGeom>
        </p:spPr>
        <p:txBody>
          <a:bodyPr wrap="square">
            <a:spAutoFit/>
          </a:bodyPr>
          <a:lstStyle/>
          <a:p>
            <a:r>
              <a:rPr lang="en-US" dirty="0"/>
              <a:t>Health and Safety Code Section </a:t>
            </a:r>
            <a:r>
              <a:rPr lang="en-US" dirty="0" smtClean="0"/>
              <a:t>11839.2</a:t>
            </a:r>
          </a:p>
          <a:p>
            <a:r>
              <a:rPr lang="en-US" dirty="0" smtClean="0"/>
              <a:t>9 CCR, Ch. 4</a:t>
            </a:r>
            <a:endParaRPr lang="en-US" dirty="0"/>
          </a:p>
        </p:txBody>
      </p:sp>
    </p:spTree>
    <p:extLst>
      <p:ext uri="{BB962C8B-B14F-4D97-AF65-F5344CB8AC3E}">
        <p14:creationId xmlns:p14="http://schemas.microsoft.com/office/powerpoint/2010/main" val="2239409047"/>
      </p:ext>
    </p:extLst>
  </p:cSld>
  <p:clrMapOvr>
    <a:masterClrMapping/>
  </p:clrMapOvr>
  <p:transition spd="slow">
    <p:push dir="u"/>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04410" cy="1320800"/>
          </a:xfrm>
        </p:spPr>
        <p:txBody>
          <a:bodyPr/>
          <a:lstStyle/>
          <a:p>
            <a:r>
              <a:rPr lang="en-US" dirty="0" smtClean="0"/>
              <a:t>Requirements for Case Management Notes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Case Management progress notes must include all of the following:</a:t>
            </a:r>
          </a:p>
          <a:p>
            <a:pPr marL="574675">
              <a:lnSpc>
                <a:spcPct val="120000"/>
              </a:lnSpc>
              <a:spcBef>
                <a:spcPts val="600"/>
              </a:spcBef>
            </a:pPr>
            <a:r>
              <a:rPr lang="en-US" dirty="0" smtClean="0"/>
              <a:t>Beneficiary’s name</a:t>
            </a:r>
          </a:p>
          <a:p>
            <a:pPr marL="574675">
              <a:lnSpc>
                <a:spcPct val="120000"/>
              </a:lnSpc>
              <a:spcBef>
                <a:spcPts val="600"/>
              </a:spcBef>
            </a:pPr>
            <a:r>
              <a:rPr lang="en-US" dirty="0" smtClean="0"/>
              <a:t>The purpose of the service</a:t>
            </a:r>
          </a:p>
          <a:p>
            <a:pPr marL="574675">
              <a:lnSpc>
                <a:spcPct val="120000"/>
              </a:lnSpc>
              <a:spcBef>
                <a:spcPts val="600"/>
              </a:spcBef>
            </a:pPr>
            <a:r>
              <a:rPr lang="en-US" dirty="0" smtClean="0"/>
              <a:t>A description of how the service relates to the beneficiary's client plan problems, goals, action steps, objectives, and/or referrals</a:t>
            </a:r>
          </a:p>
          <a:p>
            <a:pPr marL="574675">
              <a:lnSpc>
                <a:spcPct val="120000"/>
              </a:lnSpc>
              <a:spcBef>
                <a:spcPts val="600"/>
              </a:spcBef>
            </a:pPr>
            <a:r>
              <a:rPr lang="en-US" dirty="0" smtClean="0"/>
              <a:t>Date, start and end times of each service</a:t>
            </a:r>
          </a:p>
          <a:p>
            <a:pPr marL="574675">
              <a:lnSpc>
                <a:spcPct val="120000"/>
              </a:lnSpc>
              <a:spcBef>
                <a:spcPts val="600"/>
              </a:spcBef>
            </a:pPr>
            <a:r>
              <a:rPr lang="en-US" dirty="0" smtClean="0">
                <a:solidFill>
                  <a:srgbClr val="FF0000"/>
                </a:solidFill>
              </a:rPr>
              <a:t>Identify if services were provided in-person, by telephone, or by telehealth</a:t>
            </a:r>
          </a:p>
          <a:p>
            <a:pPr marL="574675">
              <a:lnSpc>
                <a:spcPct val="120000"/>
              </a:lnSpc>
              <a:spcBef>
                <a:spcPts val="600"/>
              </a:spcBef>
            </a:pPr>
            <a:r>
              <a:rPr lang="en-US" dirty="0" smtClean="0">
                <a:solidFill>
                  <a:srgbClr val="FF0000"/>
                </a:solidFill>
              </a:rPr>
              <a:t>If services were provided in the community, identify the location and how the provider ensured confidentiality. </a:t>
            </a:r>
          </a:p>
          <a:p>
            <a:pPr marL="574675">
              <a:lnSpc>
                <a:spcPct val="120000"/>
              </a:lnSpc>
              <a:spcBef>
                <a:spcPts val="600"/>
              </a:spcBef>
            </a:pPr>
            <a:r>
              <a:rPr lang="en-US" dirty="0" smtClean="0"/>
              <a:t>The SUD Counselor or LPHA completing the note must sign their name and include their printed name, credentials, and date signed</a:t>
            </a:r>
          </a:p>
          <a:p>
            <a:pPr marL="0" indent="0">
              <a:buNone/>
            </a:pPr>
            <a:r>
              <a:rPr lang="en-US" dirty="0" smtClean="0"/>
              <a:t>CM notes must be completed within seven (7) calendar days of the service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210</a:t>
            </a:fld>
            <a:endParaRPr lang="en-US" dirty="0"/>
          </a:p>
        </p:txBody>
      </p:sp>
    </p:spTree>
    <p:extLst>
      <p:ext uri="{BB962C8B-B14F-4D97-AF65-F5344CB8AC3E}">
        <p14:creationId xmlns:p14="http://schemas.microsoft.com/office/powerpoint/2010/main" val="388051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24114"/>
            <a:ext cx="10987314" cy="1727200"/>
          </a:xfrm>
        </p:spPr>
        <p:txBody>
          <a:bodyPr/>
          <a:lstStyle/>
          <a:p>
            <a:r>
              <a:rPr lang="en-US" dirty="0" smtClean="0"/>
              <a:t>Information </a:t>
            </a:r>
            <a:r>
              <a:rPr lang="en-US" dirty="0"/>
              <a:t>Only </a:t>
            </a:r>
            <a:r>
              <a:rPr lang="en-US" dirty="0" smtClean="0"/>
              <a:t>Note</a:t>
            </a:r>
            <a:r>
              <a:rPr lang="en-US" sz="3200" dirty="0" smtClean="0"/>
              <a:t/>
            </a:r>
            <a:br>
              <a:rPr lang="en-US" sz="3200" dirty="0" smtClean="0"/>
            </a:br>
            <a:r>
              <a:rPr lang="en-US" sz="2800" dirty="0" smtClean="0"/>
              <a:t>CG screenshot example</a:t>
            </a:r>
            <a:endParaRPr lang="en-US" sz="2800"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9474" y="2159925"/>
            <a:ext cx="4782058" cy="3881437"/>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211</a:t>
            </a:fld>
            <a:endParaRPr lang="en-US" dirty="0"/>
          </a:p>
        </p:txBody>
      </p:sp>
      <p:sp>
        <p:nvSpPr>
          <p:cNvPr id="5" name="TextBox 4">
            <a:extLst>
              <a:ext uri="{FF2B5EF4-FFF2-40B4-BE49-F238E27FC236}">
                <a16:creationId xmlns="" xmlns:a16="http://schemas.microsoft.com/office/drawing/2014/main" id="{62815114-308A-A241-9209-B8E550E805A2}"/>
              </a:ext>
            </a:extLst>
          </p:cNvPr>
          <p:cNvSpPr txBox="1"/>
          <p:nvPr/>
        </p:nvSpPr>
        <p:spPr>
          <a:xfrm>
            <a:off x="677334" y="2395844"/>
            <a:ext cx="3238500" cy="1200329"/>
          </a:xfrm>
          <a:prstGeom prst="rect">
            <a:avLst/>
          </a:prstGeom>
          <a:noFill/>
        </p:spPr>
        <p:txBody>
          <a:bodyPr wrap="square" rtlCol="0">
            <a:spAutoFit/>
          </a:bodyPr>
          <a:lstStyle/>
          <a:p>
            <a:r>
              <a:rPr lang="en-US" dirty="0"/>
              <a:t>Use this note for recording information that is not billable but needs to be documented in the client’s medical record.</a:t>
            </a:r>
          </a:p>
        </p:txBody>
      </p:sp>
    </p:spTree>
    <p:extLst>
      <p:ext uri="{BB962C8B-B14F-4D97-AF65-F5344CB8AC3E}">
        <p14:creationId xmlns:p14="http://schemas.microsoft.com/office/powerpoint/2010/main" val="326046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Transportation vs. Travel Time</a:t>
            </a:r>
            <a:endParaRPr lang="en-US" dirty="0"/>
          </a:p>
        </p:txBody>
      </p:sp>
      <p:sp>
        <p:nvSpPr>
          <p:cNvPr id="3" name="Content Placeholder 2"/>
          <p:cNvSpPr>
            <a:spLocks noGrp="1"/>
          </p:cNvSpPr>
          <p:nvPr>
            <p:ph idx="1"/>
          </p:nvPr>
        </p:nvSpPr>
        <p:spPr/>
        <p:txBody>
          <a:bodyPr/>
          <a:lstStyle/>
          <a:p>
            <a:r>
              <a:rPr lang="en-US" dirty="0" smtClean="0">
                <a:solidFill>
                  <a:srgbClr val="FF0000"/>
                </a:solidFill>
              </a:rPr>
              <a:t>Transportation is when a staff transports a beneficiary to an off-site location. It may be to an appointment,  a community resource, to pick up their medications, or any number of other off-site activities. Time transporting clients is not reimbursable, except at SUD RES programs (where it counts towards the required 20 hours of structured therapeutic activities per week). </a:t>
            </a:r>
          </a:p>
          <a:p>
            <a:r>
              <a:rPr lang="en-US" dirty="0" smtClean="0">
                <a:solidFill>
                  <a:srgbClr val="FF0000"/>
                </a:solidFill>
              </a:rPr>
              <a:t>A staff providing counseling or other treatment interventions while going 1:1 off-site with a beneficiary may claim only the actual time providing the treatment service. This must be documented clearly and be a medically necessary service.</a:t>
            </a:r>
          </a:p>
          <a:p>
            <a:r>
              <a:rPr lang="en-US" dirty="0" smtClean="0">
                <a:solidFill>
                  <a:srgbClr val="FF0000"/>
                </a:solidFill>
              </a:rPr>
              <a:t>Travel Time is the time a treatment staff spends traveling (one-way or round trip) to meet the beneficiary at their home and in the community. The beneficiary is not with the staff during time claimed as Travel Time.</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212</a:t>
            </a:fld>
            <a:endParaRPr lang="en-US" dirty="0"/>
          </a:p>
        </p:txBody>
      </p:sp>
    </p:spTree>
    <p:extLst>
      <p:ext uri="{BB962C8B-B14F-4D97-AF65-F5344CB8AC3E}">
        <p14:creationId xmlns:p14="http://schemas.microsoft.com/office/powerpoint/2010/main" val="150412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SUD Group Treatment Requirements</a:t>
            </a:r>
            <a:endParaRPr lang="en-US" dirty="0"/>
          </a:p>
        </p:txBody>
      </p:sp>
      <p:sp>
        <p:nvSpPr>
          <p:cNvPr id="8" name="Text Placeholder 7"/>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213</a:t>
            </a:fld>
            <a:endParaRPr lang="en-US" dirty="0"/>
          </a:p>
        </p:txBody>
      </p:sp>
    </p:spTree>
    <p:extLst>
      <p:ext uri="{BB962C8B-B14F-4D97-AF65-F5344CB8AC3E}">
        <p14:creationId xmlns:p14="http://schemas.microsoft.com/office/powerpoint/2010/main" val="236161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30"/>
            <a:ext cx="10929257" cy="1825170"/>
          </a:xfrm>
        </p:spPr>
        <p:txBody>
          <a:bodyPr/>
          <a:lstStyle/>
          <a:p>
            <a:r>
              <a:rPr lang="en-US" dirty="0" smtClean="0"/>
              <a:t>OTP Counseling Groups</a:t>
            </a:r>
            <a:endParaRPr lang="en-US" dirty="0"/>
          </a:p>
        </p:txBody>
      </p:sp>
      <p:sp>
        <p:nvSpPr>
          <p:cNvPr id="3" name="Content Placeholder 2"/>
          <p:cNvSpPr>
            <a:spLocks noGrp="1"/>
          </p:cNvSpPr>
          <p:nvPr>
            <p:ph idx="1"/>
          </p:nvPr>
        </p:nvSpPr>
        <p:spPr/>
        <p:txBody>
          <a:bodyPr>
            <a:normAutofit/>
          </a:bodyPr>
          <a:lstStyle/>
          <a:p>
            <a:r>
              <a:rPr lang="en-US" sz="1800" dirty="0" smtClean="0"/>
              <a:t>OTP counseling may </a:t>
            </a:r>
            <a:r>
              <a:rPr lang="en-US" sz="1800" dirty="0"/>
              <a:t>only be between </a:t>
            </a:r>
            <a:r>
              <a:rPr lang="en-US" sz="1800" dirty="0" smtClean="0"/>
              <a:t>4 </a:t>
            </a:r>
            <a:r>
              <a:rPr lang="en-US" sz="1800" dirty="0"/>
              <a:t>and </a:t>
            </a:r>
            <a:r>
              <a:rPr lang="en-US" sz="1800" dirty="0" smtClean="0"/>
              <a:t>10 </a:t>
            </a:r>
            <a:r>
              <a:rPr lang="en-US" sz="1800" dirty="0"/>
              <a:t>participants regardless of staffing </a:t>
            </a:r>
            <a:r>
              <a:rPr lang="en-US" sz="1800" dirty="0">
                <a:solidFill>
                  <a:srgbClr val="FF0000"/>
                </a:solidFill>
              </a:rPr>
              <a:t>— reason for non-compliance</a:t>
            </a:r>
          </a:p>
          <a:p>
            <a:pPr lvl="1"/>
            <a:r>
              <a:rPr lang="en-US" sz="1600" dirty="0" smtClean="0">
                <a:solidFill>
                  <a:schemeClr val="tx1"/>
                </a:solidFill>
              </a:rPr>
              <a:t>OTP Counseling Groups </a:t>
            </a:r>
            <a:r>
              <a:rPr lang="en-US" sz="1600" dirty="0">
                <a:solidFill>
                  <a:schemeClr val="tx1"/>
                </a:solidFill>
              </a:rPr>
              <a:t>larger than </a:t>
            </a:r>
            <a:r>
              <a:rPr lang="en-US" sz="1600" dirty="0" smtClean="0">
                <a:solidFill>
                  <a:schemeClr val="tx1"/>
                </a:solidFill>
              </a:rPr>
              <a:t>10 </a:t>
            </a:r>
            <a:r>
              <a:rPr lang="en-US" sz="1600" dirty="0">
                <a:solidFill>
                  <a:schemeClr val="tx1"/>
                </a:solidFill>
              </a:rPr>
              <a:t>participants must be divided into separate groups with different group facilitators (counselors/LPHAs)</a:t>
            </a:r>
          </a:p>
          <a:p>
            <a:pPr lvl="1"/>
            <a:r>
              <a:rPr lang="en-US" sz="1600" dirty="0" smtClean="0">
                <a:solidFill>
                  <a:schemeClr val="tx1"/>
                </a:solidFill>
              </a:rPr>
              <a:t>Groups </a:t>
            </a:r>
            <a:r>
              <a:rPr lang="en-US" sz="1600" dirty="0">
                <a:solidFill>
                  <a:schemeClr val="tx1"/>
                </a:solidFill>
              </a:rPr>
              <a:t>with more than </a:t>
            </a:r>
            <a:r>
              <a:rPr lang="en-US" sz="1600" dirty="0" smtClean="0">
                <a:solidFill>
                  <a:schemeClr val="tx1"/>
                </a:solidFill>
              </a:rPr>
              <a:t>10 </a:t>
            </a:r>
            <a:r>
              <a:rPr lang="en-US" sz="1600" dirty="0">
                <a:solidFill>
                  <a:schemeClr val="tx1"/>
                </a:solidFill>
              </a:rPr>
              <a:t>participants may not be claimed for any of the participants. Instead, a non-billable note would be completed for each group participant.</a:t>
            </a:r>
          </a:p>
          <a:p>
            <a:r>
              <a:rPr lang="en-US" sz="1800" dirty="0" smtClean="0"/>
              <a:t>A </a:t>
            </a:r>
            <a:r>
              <a:rPr lang="en-US" sz="1800" dirty="0"/>
              <a:t>client that is 17 years of age or younger may not participate in group counseling with any participants who are 18 years of age or older </a:t>
            </a:r>
            <a:r>
              <a:rPr lang="en-US" sz="1800" dirty="0">
                <a:solidFill>
                  <a:srgbClr val="FF0000"/>
                </a:solidFill>
              </a:rPr>
              <a:t>— reason for non-compliance for all group members.</a:t>
            </a:r>
            <a:endParaRPr lang="en-US" sz="1800" dirty="0"/>
          </a:p>
          <a:p>
            <a:r>
              <a:rPr lang="en-US" sz="1800" dirty="0"/>
              <a:t>However, a client who is 17 years of age or younger may participate in group counseling with participants who are 18 years of age or older when the counseling is at a provider's </a:t>
            </a:r>
            <a:r>
              <a:rPr lang="en-US" sz="1800" dirty="0" err="1"/>
              <a:t>Medi</a:t>
            </a:r>
            <a:r>
              <a:rPr lang="en-US" sz="1800" dirty="0"/>
              <a:t>-Cal certified school site.</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214</a:t>
            </a:fld>
            <a:endParaRPr lang="en-US" dirty="0"/>
          </a:p>
        </p:txBody>
      </p:sp>
      <p:sp>
        <p:nvSpPr>
          <p:cNvPr id="6" name="Title 1">
            <a:extLst>
              <a:ext uri="{FF2B5EF4-FFF2-40B4-BE49-F238E27FC236}">
                <a16:creationId xmlns="" xmlns:a16="http://schemas.microsoft.com/office/drawing/2014/main" id="{798097B6-8EE2-AF4D-A9E2-33399F633083}"/>
              </a:ext>
            </a:extLst>
          </p:cNvPr>
          <p:cNvSpPr txBox="1">
            <a:spLocks/>
          </p:cNvSpPr>
          <p:nvPr/>
        </p:nvSpPr>
        <p:spPr>
          <a:xfrm>
            <a:off x="8993643" y="5724017"/>
            <a:ext cx="2893557" cy="8926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IA.IV.42</a:t>
            </a:r>
          </a:p>
          <a:p>
            <a:pPr algn="r"/>
            <a:r>
              <a:rPr lang="en-US" sz="1800" dirty="0" smtClean="0"/>
              <a:t>9 CCR § 10345.b.3.B </a:t>
            </a:r>
            <a:endParaRPr lang="en-US" sz="1800" dirty="0"/>
          </a:p>
        </p:txBody>
      </p:sp>
    </p:spTree>
    <p:extLst>
      <p:ext uri="{BB962C8B-B14F-4D97-AF65-F5344CB8AC3E}">
        <p14:creationId xmlns:p14="http://schemas.microsoft.com/office/powerpoint/2010/main" val="294544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8BEB6-CAC3-CD42-B3AC-DC246B299170}"/>
              </a:ext>
            </a:extLst>
          </p:cNvPr>
          <p:cNvSpPr>
            <a:spLocks noGrp="1"/>
          </p:cNvSpPr>
          <p:nvPr>
            <p:ph type="title"/>
          </p:nvPr>
        </p:nvSpPr>
        <p:spPr/>
        <p:txBody>
          <a:bodyPr>
            <a:normAutofit/>
          </a:bodyPr>
          <a:lstStyle/>
          <a:p>
            <a:r>
              <a:rPr lang="en-US" dirty="0"/>
              <a:t>Claiming in InSyst for Co-Staffing</a:t>
            </a:r>
            <a:br>
              <a:rPr lang="en-US" dirty="0"/>
            </a:br>
            <a:endParaRPr lang="en-US" dirty="0">
              <a:solidFill>
                <a:srgbClr val="FF0000"/>
              </a:solidFill>
            </a:endParaRPr>
          </a:p>
        </p:txBody>
      </p:sp>
      <p:pic>
        <p:nvPicPr>
          <p:cNvPr id="7" name="Content Placeholder 6">
            <a:extLst>
              <a:ext uri="{FF2B5EF4-FFF2-40B4-BE49-F238E27FC236}">
                <a16:creationId xmlns="" xmlns:a16="http://schemas.microsoft.com/office/drawing/2014/main" id="{CEE42F68-9DBF-9C4C-8CB4-6AA94B0CF0D0}"/>
              </a:ext>
            </a:extLst>
          </p:cNvPr>
          <p:cNvPicPr>
            <a:picLocks noGrp="1" noChangeAspect="1"/>
          </p:cNvPicPr>
          <p:nvPr>
            <p:ph idx="1"/>
          </p:nvPr>
        </p:nvPicPr>
        <p:blipFill rotWithShape="1">
          <a:blip r:embed="rId3"/>
          <a:srcRect l="22513" t="19428" r="23512" b="6693"/>
          <a:stretch/>
        </p:blipFill>
        <p:spPr>
          <a:xfrm>
            <a:off x="1109183" y="2216421"/>
            <a:ext cx="2716957" cy="3469342"/>
          </a:xfrm>
          <a:ln>
            <a:solidFill>
              <a:schemeClr val="tx1"/>
            </a:solidFill>
          </a:ln>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215</a:t>
            </a:fld>
            <a:endParaRPr lang="en-US" dirty="0"/>
          </a:p>
        </p:txBody>
      </p:sp>
      <p:pic>
        <p:nvPicPr>
          <p:cNvPr id="9" name="Picture 8">
            <a:extLst>
              <a:ext uri="{FF2B5EF4-FFF2-40B4-BE49-F238E27FC236}">
                <a16:creationId xmlns="" xmlns:a16="http://schemas.microsoft.com/office/drawing/2014/main" id="{9ADB4679-D03F-414F-9506-57A91FFD3656}"/>
              </a:ext>
            </a:extLst>
          </p:cNvPr>
          <p:cNvPicPr>
            <a:picLocks noChangeAspect="1"/>
          </p:cNvPicPr>
          <p:nvPr/>
        </p:nvPicPr>
        <p:blipFill rotWithShape="1">
          <a:blip r:embed="rId4"/>
          <a:srcRect l="28898" t="19215" r="30115" b="6583"/>
          <a:stretch/>
        </p:blipFill>
        <p:spPr>
          <a:xfrm>
            <a:off x="4257989" y="2213777"/>
            <a:ext cx="2716957" cy="3469342"/>
          </a:xfrm>
          <a:prstGeom prst="rect">
            <a:avLst/>
          </a:prstGeom>
          <a:ln>
            <a:solidFill>
              <a:schemeClr val="tx1"/>
            </a:solidFill>
          </a:ln>
        </p:spPr>
      </p:pic>
      <p:sp>
        <p:nvSpPr>
          <p:cNvPr id="10" name="TextBox 9">
            <a:extLst>
              <a:ext uri="{FF2B5EF4-FFF2-40B4-BE49-F238E27FC236}">
                <a16:creationId xmlns="" xmlns:a16="http://schemas.microsoft.com/office/drawing/2014/main" id="{F350C1D1-6AB9-1C47-B03B-33B079334210}"/>
              </a:ext>
            </a:extLst>
          </p:cNvPr>
          <p:cNvSpPr txBox="1"/>
          <p:nvPr/>
        </p:nvSpPr>
        <p:spPr>
          <a:xfrm>
            <a:off x="7556417" y="2629748"/>
            <a:ext cx="2414601" cy="2308324"/>
          </a:xfrm>
          <a:prstGeom prst="rect">
            <a:avLst/>
          </a:prstGeom>
          <a:noFill/>
        </p:spPr>
        <p:txBody>
          <a:bodyPr wrap="square" rtlCol="0">
            <a:spAutoFit/>
          </a:bodyPr>
          <a:lstStyle/>
          <a:p>
            <a:r>
              <a:rPr lang="en-US" dirty="0"/>
              <a:t>Each staff claiming for group services must have separate claim lines in InSyst in order to comply with DHCS and OIG enforcement of 42 CFR Regulations. </a:t>
            </a:r>
          </a:p>
        </p:txBody>
      </p:sp>
    </p:spTree>
    <p:extLst>
      <p:ext uri="{BB962C8B-B14F-4D97-AF65-F5344CB8AC3E}">
        <p14:creationId xmlns:p14="http://schemas.microsoft.com/office/powerpoint/2010/main" val="275238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3467"/>
            <a:ext cx="9108832" cy="1713075"/>
          </a:xfrm>
        </p:spPr>
        <p:txBody>
          <a:bodyPr>
            <a:normAutofit/>
          </a:bodyPr>
          <a:lstStyle/>
          <a:p>
            <a:r>
              <a:rPr lang="en-US" dirty="0" smtClean="0"/>
              <a:t>Group Sign-In Sheets</a:t>
            </a:r>
            <a:br>
              <a:rPr lang="en-US" dirty="0" smtClean="0"/>
            </a:br>
            <a:r>
              <a:rPr lang="en-US" sz="2700" dirty="0" smtClean="0">
                <a:solidFill>
                  <a:srgbClr val="FF0000"/>
                </a:solidFill>
              </a:rPr>
              <a:t>Improper handling of group sign-in sheets was a frequent cause of non-compliance during prior SUD audits</a:t>
            </a:r>
            <a:endParaRPr lang="en-US" sz="3200" dirty="0">
              <a:solidFill>
                <a:srgbClr val="FF0000"/>
              </a:solidFill>
            </a:endParaRPr>
          </a:p>
        </p:txBody>
      </p:sp>
      <p:sp>
        <p:nvSpPr>
          <p:cNvPr id="3" name="Content Placeholder 2"/>
          <p:cNvSpPr>
            <a:spLocks noGrp="1"/>
          </p:cNvSpPr>
          <p:nvPr>
            <p:ph idx="1"/>
          </p:nvPr>
        </p:nvSpPr>
        <p:spPr>
          <a:xfrm>
            <a:off x="612427" y="2408190"/>
            <a:ext cx="8950673" cy="3564014"/>
          </a:xfrm>
        </p:spPr>
        <p:txBody>
          <a:bodyPr>
            <a:normAutofit fontScale="55000" lnSpcReduction="20000"/>
          </a:bodyPr>
          <a:lstStyle/>
          <a:p>
            <a:r>
              <a:rPr lang="en-US" sz="2600" dirty="0" smtClean="0"/>
              <a:t>For each group counseling session a sign-in sheet must be completed with these items:</a:t>
            </a:r>
          </a:p>
          <a:p>
            <a:pPr lvl="1"/>
            <a:r>
              <a:rPr lang="en-US" sz="2600" dirty="0" smtClean="0"/>
              <a:t>Date of the group session</a:t>
            </a:r>
          </a:p>
          <a:p>
            <a:pPr lvl="1"/>
            <a:r>
              <a:rPr lang="en-US" sz="2600" dirty="0" smtClean="0"/>
              <a:t>Topic of the group</a:t>
            </a:r>
          </a:p>
          <a:p>
            <a:pPr lvl="1"/>
            <a:r>
              <a:rPr lang="en-US" sz="2600" dirty="0" smtClean="0"/>
              <a:t>Start </a:t>
            </a:r>
            <a:r>
              <a:rPr lang="en-US" sz="2600" dirty="0" smtClean="0">
                <a:solidFill>
                  <a:schemeClr val="tx1"/>
                </a:solidFill>
              </a:rPr>
              <a:t>and End time for the group</a:t>
            </a:r>
          </a:p>
          <a:p>
            <a:pPr lvl="1"/>
            <a:r>
              <a:rPr lang="en-US" sz="2600" dirty="0" smtClean="0">
                <a:solidFill>
                  <a:schemeClr val="tx1"/>
                </a:solidFill>
              </a:rPr>
              <a:t>If an individual’s start and end time is different, note that as well</a:t>
            </a:r>
          </a:p>
          <a:p>
            <a:pPr lvl="1"/>
            <a:r>
              <a:rPr lang="en-US" sz="2600" dirty="0" smtClean="0">
                <a:solidFill>
                  <a:schemeClr val="tx1"/>
                </a:solidFill>
              </a:rPr>
              <a:t>A typed or legibly printed list of participants’ names attending the </a:t>
            </a:r>
            <a:r>
              <a:rPr lang="en-US" sz="2600" dirty="0" smtClean="0"/>
              <a:t>group (pre-typed ok)</a:t>
            </a:r>
          </a:p>
          <a:p>
            <a:pPr lvl="1"/>
            <a:r>
              <a:rPr lang="en-US" sz="2600" dirty="0" smtClean="0"/>
              <a:t>Signature of each participant who attended the session (must be clear that it matches the name — if not legible due to client’s writing inability, counselor must indicate)</a:t>
            </a:r>
          </a:p>
          <a:p>
            <a:pPr lvl="1"/>
            <a:r>
              <a:rPr lang="en-US" sz="2600" dirty="0" smtClean="0"/>
              <a:t>Legibly printed name and signature of LPHA(s)/counselor(s) </a:t>
            </a:r>
          </a:p>
          <a:p>
            <a:pPr lvl="2"/>
            <a:r>
              <a:rPr lang="en-US" sz="2200" dirty="0" smtClean="0"/>
              <a:t>Certifies it is accurate and complete</a:t>
            </a:r>
            <a:endParaRPr lang="en-US" sz="1900" dirty="0" smtClean="0"/>
          </a:p>
          <a:p>
            <a:r>
              <a:rPr lang="en-US" sz="2600" dirty="0" smtClean="0"/>
              <a:t>Group Sign-in sheets must be kept separate from the chart as it contains multiple clients’ PHI and provided to ACBH whenever a chart is audited</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216</a:t>
            </a:fld>
            <a:endParaRPr lang="en-US" dirty="0"/>
          </a:p>
        </p:txBody>
      </p:sp>
      <p:sp>
        <p:nvSpPr>
          <p:cNvPr id="6" name="Title 1">
            <a:extLst>
              <a:ext uri="{FF2B5EF4-FFF2-40B4-BE49-F238E27FC236}">
                <a16:creationId xmlns="" xmlns:a16="http://schemas.microsoft.com/office/drawing/2014/main" id="{798097B6-8EE2-AF4D-A9E2-33399F633083}"/>
              </a:ext>
            </a:extLst>
          </p:cNvPr>
          <p:cNvSpPr txBox="1">
            <a:spLocks/>
          </p:cNvSpPr>
          <p:nvPr/>
        </p:nvSpPr>
        <p:spPr>
          <a:xfrm>
            <a:off x="10103563" y="6041362"/>
            <a:ext cx="1572312" cy="4125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endParaRPr lang="en-US" sz="1800" dirty="0"/>
          </a:p>
        </p:txBody>
      </p:sp>
    </p:spTree>
    <p:extLst>
      <p:ext uri="{BB962C8B-B14F-4D97-AF65-F5344CB8AC3E}">
        <p14:creationId xmlns:p14="http://schemas.microsoft.com/office/powerpoint/2010/main" val="140007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331250"/>
            <a:ext cx="8596668" cy="1320800"/>
          </a:xfrm>
        </p:spPr>
        <p:txBody>
          <a:bodyPr/>
          <a:lstStyle/>
          <a:p>
            <a:r>
              <a:rPr lang="en-US" dirty="0"/>
              <a:t>Group Sign-In Sheets</a:t>
            </a:r>
          </a:p>
        </p:txBody>
      </p:sp>
      <p:pic>
        <p:nvPicPr>
          <p:cNvPr id="7" name="Content Placeholder 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2563" y="1409465"/>
            <a:ext cx="3542965" cy="4669811"/>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217</a:t>
            </a:fld>
            <a:endParaRPr lang="en-US" dirty="0"/>
          </a:p>
        </p:txBody>
      </p:sp>
      <p:cxnSp>
        <p:nvCxnSpPr>
          <p:cNvPr id="11" name="Straight Arrow Connector 10"/>
          <p:cNvCxnSpPr>
            <a:cxnSpLocks/>
          </p:cNvCxnSpPr>
          <p:nvPr/>
        </p:nvCxnSpPr>
        <p:spPr>
          <a:xfrm>
            <a:off x="2672862" y="2039815"/>
            <a:ext cx="1402427" cy="12304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589" y="1315130"/>
            <a:ext cx="2087382" cy="1077218"/>
          </a:xfrm>
          <a:prstGeom prst="rect">
            <a:avLst/>
          </a:prstGeom>
          <a:noFill/>
          <a:ln>
            <a:noFill/>
          </a:ln>
        </p:spPr>
        <p:txBody>
          <a:bodyPr wrap="square" rtlCol="0">
            <a:spAutoFit/>
          </a:bodyPr>
          <a:lstStyle/>
          <a:p>
            <a:r>
              <a:rPr lang="en-US" sz="1600" dirty="0"/>
              <a:t>Make sure members print their names legibly (pre-typed lists ok). </a:t>
            </a:r>
          </a:p>
        </p:txBody>
      </p:sp>
      <p:sp>
        <p:nvSpPr>
          <p:cNvPr id="15" name="TextBox 14"/>
          <p:cNvSpPr txBox="1"/>
          <p:nvPr/>
        </p:nvSpPr>
        <p:spPr>
          <a:xfrm>
            <a:off x="895632" y="2879100"/>
            <a:ext cx="2567302" cy="3539430"/>
          </a:xfrm>
          <a:prstGeom prst="rect">
            <a:avLst/>
          </a:prstGeom>
          <a:noFill/>
          <a:ln>
            <a:noFill/>
          </a:ln>
        </p:spPr>
        <p:txBody>
          <a:bodyPr wrap="square" rtlCol="0">
            <a:spAutoFit/>
          </a:bodyPr>
          <a:lstStyle/>
          <a:p>
            <a:r>
              <a:rPr lang="en-US" sz="1600" dirty="0"/>
              <a:t>Keep sign-in sheets separately from the chart in order to maintain confidentiality</a:t>
            </a:r>
          </a:p>
          <a:p>
            <a:endParaRPr lang="en-US" sz="1600" dirty="0"/>
          </a:p>
          <a:p>
            <a:endParaRPr lang="en-US" sz="1600" dirty="0"/>
          </a:p>
          <a:p>
            <a:r>
              <a:rPr lang="en-US" sz="1600" dirty="0"/>
              <a:t>When charts are requested for audit, remember to provide all corresponding sign-in sheets, otherwise the auditor is unable to confirm group compliance.</a:t>
            </a:r>
          </a:p>
        </p:txBody>
      </p:sp>
      <p:cxnSp>
        <p:nvCxnSpPr>
          <p:cNvPr id="16" name="Straight Arrow Connector 15"/>
          <p:cNvCxnSpPr>
            <a:stCxn id="18" idx="1"/>
          </p:cNvCxnSpPr>
          <p:nvPr/>
        </p:nvCxnSpPr>
        <p:spPr>
          <a:xfrm flipH="1">
            <a:off x="5667023" y="1646747"/>
            <a:ext cx="1816016" cy="7456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83039" y="1231248"/>
            <a:ext cx="3784490" cy="830997"/>
          </a:xfrm>
          <a:prstGeom prst="rect">
            <a:avLst/>
          </a:prstGeom>
          <a:noFill/>
          <a:ln>
            <a:noFill/>
          </a:ln>
        </p:spPr>
        <p:txBody>
          <a:bodyPr wrap="square" rtlCol="0">
            <a:spAutoFit/>
          </a:bodyPr>
          <a:lstStyle/>
          <a:p>
            <a:r>
              <a:rPr lang="en-US" sz="1600" dirty="0"/>
              <a:t>All facilitators must sign, attesting that the information on the sign-in sheet is accurate</a:t>
            </a:r>
          </a:p>
        </p:txBody>
      </p:sp>
      <p:cxnSp>
        <p:nvCxnSpPr>
          <p:cNvPr id="21" name="Straight Arrow Connector 20"/>
          <p:cNvCxnSpPr/>
          <p:nvPr/>
        </p:nvCxnSpPr>
        <p:spPr>
          <a:xfrm flipH="1">
            <a:off x="5994400" y="2472267"/>
            <a:ext cx="1409381"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30647" y="2138185"/>
            <a:ext cx="3784490" cy="1569660"/>
          </a:xfrm>
          <a:prstGeom prst="rect">
            <a:avLst/>
          </a:prstGeom>
          <a:noFill/>
          <a:ln>
            <a:noFill/>
          </a:ln>
        </p:spPr>
        <p:txBody>
          <a:bodyPr wrap="square" rtlCol="0">
            <a:spAutoFit/>
          </a:bodyPr>
          <a:lstStyle/>
          <a:p>
            <a:r>
              <a:rPr lang="en-US" sz="1600" dirty="0"/>
              <a:t>For each group member attending, they must sign their name, indicating they attended the group. If the time they attended is different than above, this must noted in the two right columns.</a:t>
            </a:r>
          </a:p>
        </p:txBody>
      </p:sp>
      <p:sp>
        <p:nvSpPr>
          <p:cNvPr id="23" name="TextBox 22"/>
          <p:cNvSpPr txBox="1"/>
          <p:nvPr/>
        </p:nvSpPr>
        <p:spPr>
          <a:xfrm>
            <a:off x="7617719" y="4017173"/>
            <a:ext cx="3784490" cy="2308324"/>
          </a:xfrm>
          <a:prstGeom prst="rect">
            <a:avLst/>
          </a:prstGeom>
          <a:noFill/>
          <a:ln>
            <a:noFill/>
          </a:ln>
        </p:spPr>
        <p:txBody>
          <a:bodyPr wrap="square" rtlCol="0">
            <a:spAutoFit/>
          </a:bodyPr>
          <a:lstStyle/>
          <a:p>
            <a:r>
              <a:rPr lang="en-US" sz="1600" dirty="0"/>
              <a:t>For Residential providers who use non-treatment staff to input data for daily notes, there are ADMIN columns to document their inputting of this data into the daily note and that the treatment staff who sign the note also confirms this information. Sees slide on transcribing requirements for additional information</a:t>
            </a:r>
          </a:p>
        </p:txBody>
      </p:sp>
      <p:cxnSp>
        <p:nvCxnSpPr>
          <p:cNvPr id="24" name="Straight Arrow Connector 23"/>
          <p:cNvCxnSpPr/>
          <p:nvPr/>
        </p:nvCxnSpPr>
        <p:spPr>
          <a:xfrm flipH="1" flipV="1">
            <a:off x="6655755" y="3135577"/>
            <a:ext cx="919365" cy="10790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05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Dispensing Requirements</a:t>
            </a:r>
            <a:endParaRPr lang="en-US" dirty="0"/>
          </a:p>
        </p:txBody>
      </p:sp>
      <p:sp>
        <p:nvSpPr>
          <p:cNvPr id="7" name="Text Placeholder 6"/>
          <p:cNvSpPr>
            <a:spLocks noGrp="1"/>
          </p:cNvSpPr>
          <p:nvPr>
            <p:ph type="body" idx="1"/>
          </p:nvPr>
        </p:nvSpPr>
        <p:spPr/>
        <p:txBody>
          <a:bodyPr/>
          <a:lstStyle/>
          <a:p>
            <a:r>
              <a:rPr lang="en-US" smtClean="0"/>
              <a:t>For controlled narcotic medications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218</a:t>
            </a:fld>
            <a:endParaRPr lang="en-US" dirty="0"/>
          </a:p>
        </p:txBody>
      </p:sp>
    </p:spTree>
    <p:extLst>
      <p:ext uri="{BB962C8B-B14F-4D97-AF65-F5344CB8AC3E}">
        <p14:creationId xmlns:p14="http://schemas.microsoft.com/office/powerpoint/2010/main" val="2014700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444566" cy="1320800"/>
          </a:xfrm>
        </p:spPr>
        <p:txBody>
          <a:bodyPr/>
          <a:lstStyle/>
          <a:p>
            <a:r>
              <a:rPr lang="en-US" dirty="0" smtClean="0"/>
              <a:t>Administering Narcotic Controlled Substances</a:t>
            </a:r>
            <a:endParaRPr lang="en-US" dirty="0"/>
          </a:p>
        </p:txBody>
      </p:sp>
      <p:sp>
        <p:nvSpPr>
          <p:cNvPr id="3" name="Content Placeholder 2"/>
          <p:cNvSpPr>
            <a:spLocks noGrp="1"/>
          </p:cNvSpPr>
          <p:nvPr>
            <p:ph idx="1"/>
          </p:nvPr>
        </p:nvSpPr>
        <p:spPr>
          <a:xfrm>
            <a:off x="677334" y="2160589"/>
            <a:ext cx="9063566" cy="3880773"/>
          </a:xfrm>
        </p:spPr>
        <p:txBody>
          <a:bodyPr>
            <a:normAutofit fontScale="92500" lnSpcReduction="10000"/>
          </a:bodyPr>
          <a:lstStyle/>
          <a:p>
            <a:r>
              <a:rPr lang="en-US" dirty="0" smtClean="0"/>
              <a:t>Every person or entity that handles controlled substances </a:t>
            </a:r>
            <a:r>
              <a:rPr lang="en-US" u="sng" dirty="0" smtClean="0"/>
              <a:t>must</a:t>
            </a:r>
            <a:r>
              <a:rPr lang="en-US" dirty="0" smtClean="0"/>
              <a:t> be registered with DEA or be exempt by regulation from registration</a:t>
            </a:r>
          </a:p>
          <a:p>
            <a:r>
              <a:rPr lang="en-US" dirty="0" smtClean="0"/>
              <a:t>Controlled narcotic substances used for treatment at OTPs may ONLY be administered by the following individuals (licenses pursuant to B&amp;PC):</a:t>
            </a:r>
          </a:p>
          <a:p>
            <a:pPr lvl="1">
              <a:spcBef>
                <a:spcPts val="600"/>
              </a:spcBef>
            </a:pPr>
            <a:r>
              <a:rPr lang="en-US" dirty="0" smtClean="0"/>
              <a:t>Physicians/Surgeons</a:t>
            </a:r>
            <a:endParaRPr lang="en-US" dirty="0"/>
          </a:p>
          <a:p>
            <a:pPr lvl="1">
              <a:spcBef>
                <a:spcPts val="600"/>
              </a:spcBef>
            </a:pPr>
            <a:r>
              <a:rPr lang="en-US" dirty="0"/>
              <a:t>R</a:t>
            </a:r>
            <a:r>
              <a:rPr lang="en-US" dirty="0" smtClean="0"/>
              <a:t>egistered Nurses </a:t>
            </a:r>
            <a:r>
              <a:rPr lang="en-US" dirty="0"/>
              <a:t>acting under the instruction of a </a:t>
            </a:r>
            <a:r>
              <a:rPr lang="en-US" dirty="0" smtClean="0"/>
              <a:t>physician/surgeon</a:t>
            </a:r>
            <a:endParaRPr lang="en-US" dirty="0"/>
          </a:p>
          <a:p>
            <a:pPr lvl="1">
              <a:spcBef>
                <a:spcPts val="600"/>
              </a:spcBef>
            </a:pPr>
            <a:r>
              <a:rPr lang="en-US" dirty="0"/>
              <a:t>P</a:t>
            </a:r>
            <a:r>
              <a:rPr lang="en-US" dirty="0" smtClean="0"/>
              <a:t>hysician Assistants acting </a:t>
            </a:r>
            <a:r>
              <a:rPr lang="en-US" dirty="0"/>
              <a:t>under the </a:t>
            </a:r>
            <a:r>
              <a:rPr lang="en-US" dirty="0" smtClean="0"/>
              <a:t>client-specific </a:t>
            </a:r>
            <a:r>
              <a:rPr lang="en-US" dirty="0"/>
              <a:t>authority </a:t>
            </a:r>
            <a:r>
              <a:rPr lang="en-US" dirty="0" smtClean="0"/>
              <a:t>of a physician/surgeon </a:t>
            </a:r>
            <a:r>
              <a:rPr lang="en-US" dirty="0"/>
              <a:t>supervisor </a:t>
            </a:r>
          </a:p>
          <a:p>
            <a:r>
              <a:rPr lang="en-US" dirty="0"/>
              <a:t>W</a:t>
            </a:r>
            <a:r>
              <a:rPr lang="en-US" dirty="0" smtClean="0"/>
              <a:t>hen </a:t>
            </a:r>
            <a:r>
              <a:rPr lang="en-US" dirty="0"/>
              <a:t>acting under the direction of a </a:t>
            </a:r>
            <a:r>
              <a:rPr lang="en-US" dirty="0" smtClean="0"/>
              <a:t>physician/surgeon</a:t>
            </a:r>
            <a:r>
              <a:rPr lang="en-US" dirty="0"/>
              <a:t>, the following </a:t>
            </a:r>
            <a:r>
              <a:rPr lang="en-US" dirty="0" smtClean="0"/>
              <a:t>individuals may also administer narcotic controlled</a:t>
            </a:r>
            <a:r>
              <a:rPr lang="en-US" dirty="0"/>
              <a:t> </a:t>
            </a:r>
            <a:r>
              <a:rPr lang="en-US" dirty="0" smtClean="0"/>
              <a:t>substances</a:t>
            </a:r>
            <a:r>
              <a:rPr lang="en-US" dirty="0"/>
              <a:t> orally (licenses pursuant to B&amp;PC</a:t>
            </a:r>
            <a:r>
              <a:rPr lang="en-US" dirty="0" smtClean="0"/>
              <a:t>):</a:t>
            </a:r>
          </a:p>
          <a:p>
            <a:pPr lvl="1">
              <a:spcBef>
                <a:spcPts val="600"/>
              </a:spcBef>
            </a:pPr>
            <a:r>
              <a:rPr lang="en-US" dirty="0"/>
              <a:t>P</a:t>
            </a:r>
            <a:r>
              <a:rPr lang="en-US" dirty="0" smtClean="0"/>
              <a:t>sychiatric Technicians </a:t>
            </a:r>
          </a:p>
          <a:p>
            <a:pPr lvl="1">
              <a:spcBef>
                <a:spcPts val="600"/>
              </a:spcBef>
            </a:pPr>
            <a:r>
              <a:rPr lang="en-US" dirty="0" smtClean="0"/>
              <a:t>Vocational Nurses</a:t>
            </a:r>
            <a:endParaRPr lang="en-US" dirty="0"/>
          </a:p>
          <a:p>
            <a:pPr lvl="1">
              <a:spcBef>
                <a:spcPts val="600"/>
              </a:spcBef>
            </a:pPr>
            <a:r>
              <a:rPr lang="en-US" dirty="0" smtClean="0"/>
              <a:t>Pharmacists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219</a:t>
            </a:fld>
            <a:endParaRPr lang="en-US" dirty="0"/>
          </a:p>
        </p:txBody>
      </p:sp>
      <p:sp>
        <p:nvSpPr>
          <p:cNvPr id="5" name="Rectangle 4"/>
          <p:cNvSpPr/>
          <p:nvPr/>
        </p:nvSpPr>
        <p:spPr>
          <a:xfrm>
            <a:off x="9437272" y="5199897"/>
            <a:ext cx="2754728" cy="1477328"/>
          </a:xfrm>
          <a:prstGeom prst="rect">
            <a:avLst/>
          </a:prstGeom>
        </p:spPr>
        <p:txBody>
          <a:bodyPr wrap="none">
            <a:spAutoFit/>
          </a:bodyPr>
          <a:lstStyle/>
          <a:p>
            <a:r>
              <a:rPr lang="en-US" dirty="0" smtClean="0"/>
              <a:t>9 CCR § 10260</a:t>
            </a:r>
          </a:p>
          <a:p>
            <a:r>
              <a:rPr lang="en-US" dirty="0" smtClean="0"/>
              <a:t>HSC § 11215</a:t>
            </a:r>
          </a:p>
          <a:p>
            <a:r>
              <a:rPr lang="en-US" dirty="0" smtClean="0"/>
              <a:t>DEA Practitioners Manual</a:t>
            </a:r>
          </a:p>
          <a:p>
            <a:r>
              <a:rPr lang="en-US" dirty="0" smtClean="0"/>
              <a:t>21 CFR § 1301.22.a</a:t>
            </a:r>
          </a:p>
          <a:p>
            <a:r>
              <a:rPr lang="en-US" dirty="0" smtClean="0"/>
              <a:t>21 CFR § 1301.12</a:t>
            </a:r>
            <a:endParaRPr lang="en-US" dirty="0"/>
          </a:p>
        </p:txBody>
      </p:sp>
    </p:spTree>
    <p:extLst>
      <p:ext uri="{BB962C8B-B14F-4D97-AF65-F5344CB8AC3E}">
        <p14:creationId xmlns:p14="http://schemas.microsoft.com/office/powerpoint/2010/main" val="10111191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p:txBody>
          <a:bodyPr>
            <a:normAutofit/>
          </a:bodyPr>
          <a:lstStyle/>
          <a:p>
            <a:pPr marL="0" indent="0">
              <a:buNone/>
            </a:pPr>
            <a:r>
              <a:rPr lang="en-US" dirty="0" smtClean="0"/>
              <a:t>Citizens of Alameda County have access to a comprehensive range of opioid specific treatment services:</a:t>
            </a:r>
          </a:p>
          <a:p>
            <a:pPr marL="0" indent="0">
              <a:buNone/>
            </a:pPr>
            <a:endParaRPr lang="en-US" dirty="0" smtClean="0"/>
          </a:p>
          <a:p>
            <a:pPr marL="0" indent="0">
              <a:buNone/>
            </a:pPr>
            <a:r>
              <a:rPr lang="en-US" dirty="0" err="1" smtClean="0"/>
              <a:t>Medi</a:t>
            </a:r>
            <a:r>
              <a:rPr lang="en-US" dirty="0" smtClean="0"/>
              <a:t>-Cal / DMC Clients</a:t>
            </a:r>
          </a:p>
          <a:p>
            <a:r>
              <a:rPr lang="en-US" i="1" dirty="0" smtClean="0">
                <a:solidFill>
                  <a:srgbClr val="FF0000"/>
                </a:solidFill>
              </a:rPr>
              <a:t>Short-term Detoxification Treatment</a:t>
            </a:r>
            <a:r>
              <a:rPr lang="en-US" dirty="0" smtClean="0">
                <a:solidFill>
                  <a:srgbClr val="FF0000"/>
                </a:solidFill>
              </a:rPr>
              <a:t>: 1 to 21 day detoxification</a:t>
            </a:r>
          </a:p>
          <a:p>
            <a:r>
              <a:rPr lang="en-US" i="1" dirty="0" smtClean="0">
                <a:solidFill>
                  <a:srgbClr val="FF0000"/>
                </a:solidFill>
              </a:rPr>
              <a:t>Long Term Detoxification Treatment</a:t>
            </a:r>
            <a:r>
              <a:rPr lang="en-US" dirty="0" smtClean="0">
                <a:solidFill>
                  <a:srgbClr val="FF0000"/>
                </a:solidFill>
              </a:rPr>
              <a:t>: 21 to 180 day detoxification</a:t>
            </a:r>
            <a:endParaRPr lang="en-US" dirty="0">
              <a:solidFill>
                <a:srgbClr val="FF0000"/>
              </a:solidFill>
            </a:endParaRPr>
          </a:p>
          <a:p>
            <a:r>
              <a:rPr lang="en-US" i="1" dirty="0" smtClean="0">
                <a:solidFill>
                  <a:srgbClr val="FF0000"/>
                </a:solidFill>
              </a:rPr>
              <a:t>Maintenance Treatment</a:t>
            </a:r>
            <a:r>
              <a:rPr lang="en-US" dirty="0" smtClean="0">
                <a:solidFill>
                  <a:srgbClr val="FF0000"/>
                </a:solidFill>
              </a:rPr>
              <a:t>: 21+ days for maintenance </a:t>
            </a:r>
            <a:r>
              <a:rPr lang="en-US" dirty="0">
                <a:solidFill>
                  <a:srgbClr val="FF0000"/>
                </a:solidFill>
              </a:rPr>
              <a:t>t</a:t>
            </a:r>
            <a:r>
              <a:rPr lang="en-US" dirty="0" smtClean="0">
                <a:solidFill>
                  <a:srgbClr val="FF0000"/>
                </a:solidFill>
              </a:rPr>
              <a:t>reatment purposes</a:t>
            </a:r>
          </a:p>
          <a:p>
            <a:pPr marL="0" indent="0">
              <a:buNone/>
            </a:pPr>
            <a:endParaRPr lang="en-US" dirty="0" smtClean="0"/>
          </a:p>
          <a:p>
            <a:pPr marL="0" indent="0">
              <a:buNone/>
            </a:pPr>
            <a:r>
              <a:rPr lang="en-US" dirty="0" smtClean="0"/>
              <a:t>Non-</a:t>
            </a:r>
            <a:r>
              <a:rPr lang="en-US" dirty="0" err="1" smtClean="0"/>
              <a:t>Medi</a:t>
            </a:r>
            <a:r>
              <a:rPr lang="en-US" dirty="0" smtClean="0"/>
              <a:t>-Cal Clients</a:t>
            </a:r>
          </a:p>
          <a:p>
            <a:r>
              <a:rPr lang="en-US" dirty="0" smtClean="0"/>
              <a:t>Non-DMC Opioid Treatment Services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
        <p:nvSpPr>
          <p:cNvPr id="6" name="Rectangle 5"/>
          <p:cNvSpPr/>
          <p:nvPr/>
        </p:nvSpPr>
        <p:spPr>
          <a:xfrm>
            <a:off x="9448800" y="5760156"/>
            <a:ext cx="2311400" cy="923330"/>
          </a:xfrm>
          <a:prstGeom prst="rect">
            <a:avLst/>
          </a:prstGeom>
        </p:spPr>
        <p:txBody>
          <a:bodyPr wrap="square">
            <a:spAutoFit/>
          </a:bodyPr>
          <a:lstStyle/>
          <a:p>
            <a:r>
              <a:rPr lang="en-US" dirty="0" smtClean="0"/>
              <a:t>9 CCR, Ch. 4</a:t>
            </a:r>
          </a:p>
          <a:p>
            <a:r>
              <a:rPr lang="en-US" dirty="0" smtClean="0"/>
              <a:t>ACBH OTP Contracts</a:t>
            </a:r>
          </a:p>
          <a:p>
            <a:r>
              <a:rPr lang="en-US" dirty="0" smtClean="0"/>
              <a:t>ADP Bulletin 05-11</a:t>
            </a:r>
            <a:endParaRPr lang="en-US" dirty="0"/>
          </a:p>
        </p:txBody>
      </p:sp>
    </p:spTree>
    <p:extLst>
      <p:ext uri="{BB962C8B-B14F-4D97-AF65-F5344CB8AC3E}">
        <p14:creationId xmlns:p14="http://schemas.microsoft.com/office/powerpoint/2010/main" val="2046830237"/>
      </p:ext>
    </p:extLst>
  </p:cSld>
  <p:clrMapOvr>
    <a:masterClrMapping/>
  </p:clrMapOvr>
  <p:transition spd="slow">
    <p:push dir="u"/>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Dosing/Dispensing Log Requirements</a:t>
            </a:r>
            <a:endParaRPr lang="en-US" dirty="0"/>
          </a:p>
        </p:txBody>
      </p:sp>
      <p:sp>
        <p:nvSpPr>
          <p:cNvPr id="3" name="Content Placeholder 2"/>
          <p:cNvSpPr>
            <a:spLocks noGrp="1"/>
          </p:cNvSpPr>
          <p:nvPr>
            <p:ph idx="1"/>
          </p:nvPr>
        </p:nvSpPr>
        <p:spPr>
          <a:xfrm>
            <a:off x="677333" y="2160589"/>
            <a:ext cx="9110599" cy="3880773"/>
          </a:xfrm>
        </p:spPr>
        <p:txBody>
          <a:bodyPr>
            <a:normAutofit fontScale="85000" lnSpcReduction="10000"/>
          </a:bodyPr>
          <a:lstStyle/>
          <a:p>
            <a:r>
              <a:rPr lang="en-US" dirty="0" smtClean="0">
                <a:solidFill>
                  <a:srgbClr val="212121"/>
                </a:solidFill>
                <a:latin typeface="+mj-lt"/>
                <a:ea typeface="Times New Roman" panose="02020603050405020304" pitchFamily="18" charset="0"/>
                <a:cs typeface="Arial" panose="020B0604020202020204" pitchFamily="34" charset="0"/>
              </a:rPr>
              <a:t>Each </a:t>
            </a:r>
            <a:r>
              <a:rPr lang="en-US" dirty="0">
                <a:solidFill>
                  <a:srgbClr val="212121"/>
                </a:solidFill>
                <a:latin typeface="+mj-lt"/>
                <a:ea typeface="Times New Roman" panose="02020603050405020304" pitchFamily="18" charset="0"/>
                <a:cs typeface="Arial" panose="020B0604020202020204" pitchFamily="34" charset="0"/>
              </a:rPr>
              <a:t>program </a:t>
            </a:r>
            <a:r>
              <a:rPr lang="en-US" dirty="0" smtClean="0">
                <a:solidFill>
                  <a:srgbClr val="212121"/>
                </a:solidFill>
                <a:latin typeface="+mj-lt"/>
                <a:ea typeface="Times New Roman" panose="02020603050405020304" pitchFamily="18" charset="0"/>
                <a:cs typeface="Arial" panose="020B0604020202020204" pitchFamily="34" charset="0"/>
              </a:rPr>
              <a:t>must maintain </a:t>
            </a:r>
            <a:r>
              <a:rPr lang="en-US" dirty="0">
                <a:solidFill>
                  <a:srgbClr val="212121"/>
                </a:solidFill>
                <a:latin typeface="+mj-lt"/>
                <a:ea typeface="Times New Roman" panose="02020603050405020304" pitchFamily="18" charset="0"/>
                <a:cs typeface="Arial" panose="020B0604020202020204" pitchFamily="34" charset="0"/>
              </a:rPr>
              <a:t>accurate records of medications used in replacement narcotic therapy traceable to specific </a:t>
            </a:r>
            <a:r>
              <a:rPr lang="en-US" dirty="0" smtClean="0">
                <a:solidFill>
                  <a:srgbClr val="212121"/>
                </a:solidFill>
                <a:latin typeface="+mj-lt"/>
                <a:ea typeface="Times New Roman" panose="02020603050405020304" pitchFamily="18" charset="0"/>
                <a:cs typeface="Arial" panose="020B0604020202020204" pitchFamily="34" charset="0"/>
              </a:rPr>
              <a:t>clients, records must include:</a:t>
            </a:r>
          </a:p>
          <a:p>
            <a:pPr lvl="1">
              <a:lnSpc>
                <a:spcPct val="120000"/>
              </a:lnSpc>
              <a:spcBef>
                <a:spcPts val="0"/>
              </a:spcBef>
            </a:pPr>
            <a:r>
              <a:rPr lang="en-US" dirty="0" smtClean="0"/>
              <a:t>Name </a:t>
            </a:r>
            <a:r>
              <a:rPr lang="en-US" dirty="0"/>
              <a:t>of </a:t>
            </a:r>
            <a:r>
              <a:rPr lang="en-US" dirty="0" smtClean="0"/>
              <a:t>substance</a:t>
            </a:r>
          </a:p>
          <a:p>
            <a:pPr lvl="1">
              <a:lnSpc>
                <a:spcPct val="120000"/>
              </a:lnSpc>
              <a:spcBef>
                <a:spcPts val="0"/>
              </a:spcBef>
            </a:pPr>
            <a:r>
              <a:rPr lang="en-US" dirty="0" smtClean="0">
                <a:solidFill>
                  <a:srgbClr val="212121"/>
                </a:solidFill>
                <a:latin typeface="+mj-lt"/>
                <a:ea typeface="Times New Roman" panose="02020603050405020304" pitchFamily="18" charset="0"/>
                <a:cs typeface="Arial" panose="020B0604020202020204" pitchFamily="34" charset="0"/>
              </a:rPr>
              <a:t>Batch </a:t>
            </a:r>
            <a:r>
              <a:rPr lang="en-US" dirty="0">
                <a:solidFill>
                  <a:srgbClr val="212121"/>
                </a:solidFill>
                <a:latin typeface="+mj-lt"/>
                <a:ea typeface="Times New Roman" panose="02020603050405020304" pitchFamily="18" charset="0"/>
                <a:cs typeface="Arial" panose="020B0604020202020204" pitchFamily="34" charset="0"/>
              </a:rPr>
              <a:t>code marks </a:t>
            </a:r>
            <a:endParaRPr lang="en-US" dirty="0"/>
          </a:p>
          <a:p>
            <a:pPr lvl="1">
              <a:lnSpc>
                <a:spcPct val="120000"/>
              </a:lnSpc>
              <a:spcBef>
                <a:spcPts val="0"/>
              </a:spcBef>
            </a:pPr>
            <a:r>
              <a:rPr lang="en-US" dirty="0" smtClean="0"/>
              <a:t>Strength </a:t>
            </a:r>
            <a:r>
              <a:rPr lang="en-US" dirty="0"/>
              <a:t>of substance</a:t>
            </a:r>
          </a:p>
          <a:p>
            <a:pPr lvl="1">
              <a:lnSpc>
                <a:spcPct val="120000"/>
              </a:lnSpc>
              <a:spcBef>
                <a:spcPts val="0"/>
              </a:spcBef>
            </a:pPr>
            <a:r>
              <a:rPr lang="en-US" dirty="0" smtClean="0"/>
              <a:t>Dosage </a:t>
            </a:r>
            <a:r>
              <a:rPr lang="en-US" dirty="0"/>
              <a:t>form</a:t>
            </a:r>
          </a:p>
          <a:p>
            <a:pPr lvl="1">
              <a:lnSpc>
                <a:spcPct val="120000"/>
              </a:lnSpc>
              <a:spcBef>
                <a:spcPts val="0"/>
              </a:spcBef>
            </a:pPr>
            <a:r>
              <a:rPr lang="en-US" dirty="0" smtClean="0"/>
              <a:t>Date </a:t>
            </a:r>
            <a:r>
              <a:rPr lang="en-US" dirty="0"/>
              <a:t>dispensed</a:t>
            </a:r>
          </a:p>
          <a:p>
            <a:pPr lvl="1">
              <a:lnSpc>
                <a:spcPct val="120000"/>
              </a:lnSpc>
              <a:spcBef>
                <a:spcPts val="0"/>
              </a:spcBef>
            </a:pPr>
            <a:r>
              <a:rPr lang="en-US" dirty="0" smtClean="0"/>
              <a:t>Adequate </a:t>
            </a:r>
            <a:r>
              <a:rPr lang="en-US" dirty="0"/>
              <a:t>identification of patient (consumer)</a:t>
            </a:r>
          </a:p>
          <a:p>
            <a:pPr lvl="1">
              <a:lnSpc>
                <a:spcPct val="120000"/>
              </a:lnSpc>
              <a:spcBef>
                <a:spcPts val="0"/>
              </a:spcBef>
            </a:pPr>
            <a:r>
              <a:rPr lang="en-US" dirty="0" smtClean="0"/>
              <a:t>Amount </a:t>
            </a:r>
            <a:r>
              <a:rPr lang="en-US" dirty="0"/>
              <a:t>consumed</a:t>
            </a:r>
          </a:p>
          <a:p>
            <a:pPr lvl="1">
              <a:lnSpc>
                <a:spcPct val="120000"/>
              </a:lnSpc>
              <a:spcBef>
                <a:spcPts val="0"/>
              </a:spcBef>
            </a:pPr>
            <a:r>
              <a:rPr lang="en-US" dirty="0" smtClean="0"/>
              <a:t>Amount </a:t>
            </a:r>
            <a:r>
              <a:rPr lang="en-US" dirty="0"/>
              <a:t>and dosage form taken home by patient</a:t>
            </a:r>
          </a:p>
          <a:p>
            <a:pPr lvl="1">
              <a:lnSpc>
                <a:spcPct val="120000"/>
              </a:lnSpc>
              <a:spcBef>
                <a:spcPts val="0"/>
              </a:spcBef>
            </a:pPr>
            <a:r>
              <a:rPr lang="en-US" dirty="0" smtClean="0"/>
              <a:t>Dispenser's </a:t>
            </a:r>
            <a:r>
              <a:rPr lang="en-US" dirty="0"/>
              <a:t>initials</a:t>
            </a:r>
          </a:p>
          <a:p>
            <a:r>
              <a:rPr lang="en-US" dirty="0" smtClean="0">
                <a:solidFill>
                  <a:srgbClr val="212121"/>
                </a:solidFill>
                <a:latin typeface="+mj-lt"/>
                <a:ea typeface="Times New Roman" panose="02020603050405020304" pitchFamily="18" charset="0"/>
                <a:cs typeface="Arial" panose="020B0604020202020204" pitchFamily="34" charset="0"/>
              </a:rPr>
              <a:t>These </a:t>
            </a:r>
            <a:r>
              <a:rPr lang="en-US" dirty="0">
                <a:solidFill>
                  <a:srgbClr val="212121"/>
                </a:solidFill>
                <a:latin typeface="+mj-lt"/>
                <a:ea typeface="Times New Roman" panose="02020603050405020304" pitchFamily="18" charset="0"/>
                <a:cs typeface="Arial" panose="020B0604020202020204" pitchFamily="34" charset="0"/>
              </a:rPr>
              <a:t>records </a:t>
            </a:r>
            <a:r>
              <a:rPr lang="en-US" dirty="0" smtClean="0">
                <a:solidFill>
                  <a:srgbClr val="212121"/>
                </a:solidFill>
                <a:latin typeface="+mj-lt"/>
                <a:ea typeface="Times New Roman" panose="02020603050405020304" pitchFamily="18" charset="0"/>
                <a:cs typeface="Arial" panose="020B0604020202020204" pitchFamily="34" charset="0"/>
              </a:rPr>
              <a:t>must be </a:t>
            </a:r>
            <a:r>
              <a:rPr lang="en-US" dirty="0">
                <a:solidFill>
                  <a:srgbClr val="212121"/>
                </a:solidFill>
                <a:latin typeface="+mj-lt"/>
                <a:ea typeface="Times New Roman" panose="02020603050405020304" pitchFamily="18" charset="0"/>
                <a:cs typeface="Arial" panose="020B0604020202020204" pitchFamily="34" charset="0"/>
              </a:rPr>
              <a:t>maintained by a physician, pharmacist, or health professional authorized to compound, administer or dispense medications used in replacement narcotic </a:t>
            </a:r>
            <a:r>
              <a:rPr lang="en-US" dirty="0" smtClean="0">
                <a:solidFill>
                  <a:srgbClr val="212121"/>
                </a:solidFill>
                <a:latin typeface="+mj-lt"/>
                <a:ea typeface="Times New Roman" panose="02020603050405020304" pitchFamily="18" charset="0"/>
                <a:cs typeface="Arial" panose="020B0604020202020204" pitchFamily="34" charset="0"/>
              </a:rPr>
              <a:t>therapy</a:t>
            </a:r>
          </a:p>
          <a:p>
            <a:pPr lvl="1"/>
            <a:r>
              <a:rPr lang="en-US" dirty="0" smtClean="0">
                <a:solidFill>
                  <a:srgbClr val="212121"/>
                </a:solidFill>
                <a:latin typeface="+mj-lt"/>
                <a:ea typeface="Times New Roman" panose="02020603050405020304" pitchFamily="18" charset="0"/>
                <a:cs typeface="Arial" panose="020B0604020202020204" pitchFamily="34" charset="0"/>
              </a:rPr>
              <a:t>The staff who administers the dose must initial the corresponding entry</a:t>
            </a:r>
            <a:endParaRPr lang="en-US" dirty="0">
              <a:solidFill>
                <a:srgbClr val="212121"/>
              </a:solidFill>
              <a:latin typeface="+mj-lt"/>
              <a:ea typeface="Times New Roman" panose="02020603050405020304" pitchFamily="18" charset="0"/>
              <a:cs typeface="Arial" panose="020B0604020202020204" pitchFamily="34" charset="0"/>
            </a:endParaRPr>
          </a:p>
          <a:p>
            <a:r>
              <a:rPr lang="en-US" dirty="0" smtClean="0">
                <a:solidFill>
                  <a:srgbClr val="212121"/>
                </a:solidFill>
                <a:latin typeface="+mj-lt"/>
                <a:ea typeface="Times New Roman" panose="02020603050405020304" pitchFamily="18" charset="0"/>
                <a:cs typeface="Arial" panose="020B0604020202020204" pitchFamily="34" charset="0"/>
              </a:rPr>
              <a:t>These </a:t>
            </a:r>
            <a:r>
              <a:rPr lang="en-US" dirty="0">
                <a:solidFill>
                  <a:srgbClr val="212121"/>
                </a:solidFill>
                <a:latin typeface="+mj-lt"/>
                <a:ea typeface="Times New Roman" panose="02020603050405020304" pitchFamily="18" charset="0"/>
                <a:cs typeface="Arial" panose="020B0604020202020204" pitchFamily="34" charset="0"/>
              </a:rPr>
              <a:t>records </a:t>
            </a:r>
            <a:r>
              <a:rPr lang="en-US" dirty="0" smtClean="0">
                <a:solidFill>
                  <a:srgbClr val="212121"/>
                </a:solidFill>
                <a:latin typeface="+mj-lt"/>
                <a:ea typeface="Times New Roman" panose="02020603050405020304" pitchFamily="18" charset="0"/>
                <a:cs typeface="Arial" panose="020B0604020202020204" pitchFamily="34" charset="0"/>
              </a:rPr>
              <a:t>must be </a:t>
            </a:r>
            <a:r>
              <a:rPr lang="en-US" dirty="0">
                <a:solidFill>
                  <a:srgbClr val="212121"/>
                </a:solidFill>
                <a:latin typeface="+mj-lt"/>
                <a:ea typeface="Times New Roman" panose="02020603050405020304" pitchFamily="18" charset="0"/>
                <a:cs typeface="Arial" panose="020B0604020202020204" pitchFamily="34" charset="0"/>
              </a:rPr>
              <a:t>retained for a period of three </a:t>
            </a:r>
            <a:r>
              <a:rPr lang="en-US" dirty="0" smtClean="0">
                <a:solidFill>
                  <a:srgbClr val="212121"/>
                </a:solidFill>
                <a:latin typeface="+mj-lt"/>
                <a:ea typeface="Times New Roman" panose="02020603050405020304" pitchFamily="18" charset="0"/>
                <a:cs typeface="Arial" panose="020B0604020202020204" pitchFamily="34" charset="0"/>
              </a:rPr>
              <a:t>years and be available at the time of an audit</a:t>
            </a:r>
          </a:p>
          <a:p>
            <a:endParaRPr lang="en-US" dirty="0">
              <a:solidFill>
                <a:srgbClr val="212121"/>
              </a:solidFill>
              <a:latin typeface="+mj-lt"/>
              <a:ea typeface="Times New Roman" panose="02020603050405020304" pitchFamily="18"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220</a:t>
            </a:fld>
            <a:endParaRPr lang="en-US" dirty="0"/>
          </a:p>
        </p:txBody>
      </p:sp>
      <p:sp>
        <p:nvSpPr>
          <p:cNvPr id="5" name="Rectangle 4"/>
          <p:cNvSpPr/>
          <p:nvPr/>
        </p:nvSpPr>
        <p:spPr>
          <a:xfrm>
            <a:off x="9787932" y="5900758"/>
            <a:ext cx="1949573" cy="646331"/>
          </a:xfrm>
          <a:prstGeom prst="rect">
            <a:avLst/>
          </a:prstGeom>
        </p:spPr>
        <p:txBody>
          <a:bodyPr wrap="none">
            <a:spAutoFit/>
          </a:bodyPr>
          <a:lstStyle/>
          <a:p>
            <a:r>
              <a:rPr lang="en-US" dirty="0" smtClean="0"/>
              <a:t>9 CCR § 10255</a:t>
            </a:r>
          </a:p>
          <a:p>
            <a:r>
              <a:rPr lang="en-US" dirty="0"/>
              <a:t>21 CFR § </a:t>
            </a:r>
            <a:r>
              <a:rPr lang="en-US" dirty="0" smtClean="0"/>
              <a:t>1304.24</a:t>
            </a:r>
            <a:endParaRPr lang="en-US" dirty="0"/>
          </a:p>
        </p:txBody>
      </p:sp>
    </p:spTree>
    <p:extLst>
      <p:ext uri="{BB962C8B-B14F-4D97-AF65-F5344CB8AC3E}">
        <p14:creationId xmlns:p14="http://schemas.microsoft.com/office/powerpoint/2010/main" val="2611549550"/>
      </p:ext>
    </p:extLst>
  </p:cSld>
  <p:clrMapOvr>
    <a:masterClrMapping/>
  </p:clrMapOvr>
  <p:transition spd="slow">
    <p:push dir="u"/>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for Dosing/</a:t>
            </a:r>
            <a:r>
              <a:rPr lang="en-US" dirty="0"/>
              <a:t>D</a:t>
            </a:r>
            <a:r>
              <a:rPr lang="en-US" dirty="0" smtClean="0"/>
              <a:t>ispensing</a:t>
            </a:r>
            <a:endParaRPr lang="en-US" dirty="0"/>
          </a:p>
        </p:txBody>
      </p:sp>
      <p:sp>
        <p:nvSpPr>
          <p:cNvPr id="3" name="Content Placeholder 2"/>
          <p:cNvSpPr>
            <a:spLocks noGrp="1"/>
          </p:cNvSpPr>
          <p:nvPr>
            <p:ph idx="1"/>
          </p:nvPr>
        </p:nvSpPr>
        <p:spPr>
          <a:xfrm>
            <a:off x="677334" y="2160589"/>
            <a:ext cx="8596668" cy="2095669"/>
          </a:xfrm>
        </p:spPr>
        <p:txBody>
          <a:bodyPr>
            <a:normAutofit/>
          </a:bodyPr>
          <a:lstStyle/>
          <a:p>
            <a:r>
              <a:rPr lang="en-US" dirty="0" smtClean="0"/>
              <a:t>Providers must use the corresponding procedure code for the medication being administered</a:t>
            </a:r>
          </a:p>
          <a:p>
            <a:r>
              <a:rPr lang="en-US" dirty="0" smtClean="0">
                <a:solidFill>
                  <a:srgbClr val="FF0000"/>
                </a:solidFill>
              </a:rPr>
              <a:t>Claim may be made either by the staff who administered the dose or the prescriber of the medication</a:t>
            </a:r>
            <a:endParaRPr lang="en-US" dirty="0">
              <a:solidFill>
                <a:srgbClr val="FF0000"/>
              </a:solidFill>
            </a:endParaRPr>
          </a:p>
          <a:p>
            <a:r>
              <a:rPr lang="en-US" dirty="0" smtClean="0"/>
              <a:t>These codes are only used when dispensing or administering and when the OTP provides the medication for allowable take home services:</a:t>
            </a:r>
          </a:p>
          <a:p>
            <a:endParaRPr lang="en-US" dirty="0"/>
          </a:p>
        </p:txBody>
      </p:sp>
      <p:sp>
        <p:nvSpPr>
          <p:cNvPr id="5" name="Footer Placeholder 4"/>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221</a:t>
            </a:fld>
            <a:endParaRPr lang="en-US" dirty="0"/>
          </a:p>
        </p:txBody>
      </p:sp>
      <p:sp>
        <p:nvSpPr>
          <p:cNvPr id="6" name="Rectangle 5"/>
          <p:cNvSpPr/>
          <p:nvPr/>
        </p:nvSpPr>
        <p:spPr>
          <a:xfrm>
            <a:off x="5518158" y="4256258"/>
            <a:ext cx="4191000" cy="1308050"/>
          </a:xfrm>
          <a:prstGeom prst="rect">
            <a:avLst/>
          </a:prstGeom>
        </p:spPr>
        <p:txBody>
          <a:bodyPr wrap="square">
            <a:spAutoFit/>
          </a:bodyPr>
          <a:lstStyle/>
          <a:p>
            <a:pPr marL="285750" lvl="1" indent="-285750">
              <a:spcBef>
                <a:spcPts val="600"/>
              </a:spcBef>
              <a:buFont typeface="Arial" panose="020B0604020202020204" pitchFamily="34" charset="0"/>
              <a:buChar char="•"/>
            </a:pPr>
            <a:r>
              <a:rPr lang="en-US" sz="1600" dirty="0"/>
              <a:t>524	</a:t>
            </a:r>
            <a:r>
              <a:rPr lang="en-US" sz="1600" dirty="0" smtClean="0"/>
              <a:t> OTP-NTP </a:t>
            </a:r>
            <a:r>
              <a:rPr lang="en-US" sz="1600" dirty="0"/>
              <a:t>MAT Naloxone Generic</a:t>
            </a:r>
          </a:p>
          <a:p>
            <a:pPr marL="285750" lvl="1" indent="-285750">
              <a:spcBef>
                <a:spcPts val="600"/>
              </a:spcBef>
              <a:buFont typeface="Arial" panose="020B0604020202020204" pitchFamily="34" charset="0"/>
              <a:buChar char="•"/>
            </a:pPr>
            <a:r>
              <a:rPr lang="en-US" sz="1600" dirty="0"/>
              <a:t>525	</a:t>
            </a:r>
            <a:r>
              <a:rPr lang="en-US" sz="1600" dirty="0" smtClean="0"/>
              <a:t> OTP-NTP </a:t>
            </a:r>
            <a:r>
              <a:rPr lang="en-US" sz="1600" dirty="0"/>
              <a:t>MAT Naloxone Brand</a:t>
            </a:r>
          </a:p>
          <a:p>
            <a:pPr marL="285750" lvl="1" indent="-285750">
              <a:spcBef>
                <a:spcPts val="600"/>
              </a:spcBef>
              <a:buFont typeface="Arial" panose="020B0604020202020204" pitchFamily="34" charset="0"/>
              <a:buChar char="•"/>
            </a:pPr>
            <a:r>
              <a:rPr lang="en-US" sz="1600" dirty="0"/>
              <a:t>526	</a:t>
            </a:r>
            <a:r>
              <a:rPr lang="en-US" sz="1600" dirty="0" smtClean="0"/>
              <a:t> OTP-NTP </a:t>
            </a:r>
            <a:r>
              <a:rPr lang="en-US" sz="1600" dirty="0"/>
              <a:t>MAT </a:t>
            </a:r>
            <a:r>
              <a:rPr lang="en-US" sz="1600" dirty="0" err="1"/>
              <a:t>Bupr-Nalox</a:t>
            </a:r>
            <a:r>
              <a:rPr lang="en-US" sz="1600" dirty="0"/>
              <a:t> Gen</a:t>
            </a:r>
          </a:p>
          <a:p>
            <a:pPr marL="285750" lvl="1" indent="-285750">
              <a:spcBef>
                <a:spcPts val="600"/>
              </a:spcBef>
              <a:buFont typeface="Arial" panose="020B0604020202020204" pitchFamily="34" charset="0"/>
              <a:buChar char="•"/>
            </a:pPr>
            <a:r>
              <a:rPr lang="en-US" sz="1600" dirty="0"/>
              <a:t>527	</a:t>
            </a:r>
            <a:r>
              <a:rPr lang="en-US" sz="1600" dirty="0" smtClean="0"/>
              <a:t> OTP-NTP </a:t>
            </a:r>
            <a:r>
              <a:rPr lang="en-US" sz="1600" dirty="0"/>
              <a:t>MAT </a:t>
            </a:r>
            <a:r>
              <a:rPr lang="en-US" sz="1600" dirty="0" err="1"/>
              <a:t>Bupr-Nalox</a:t>
            </a:r>
            <a:r>
              <a:rPr lang="en-US" sz="1600" dirty="0"/>
              <a:t> Brand</a:t>
            </a:r>
          </a:p>
        </p:txBody>
      </p:sp>
      <p:sp>
        <p:nvSpPr>
          <p:cNvPr id="7" name="Rectangle 6"/>
          <p:cNvSpPr/>
          <p:nvPr/>
        </p:nvSpPr>
        <p:spPr>
          <a:xfrm>
            <a:off x="1112490" y="4256258"/>
            <a:ext cx="4408839" cy="1631216"/>
          </a:xfrm>
          <a:prstGeom prst="rect">
            <a:avLst/>
          </a:prstGeom>
        </p:spPr>
        <p:txBody>
          <a:bodyPr wrap="square">
            <a:spAutoFit/>
          </a:bodyPr>
          <a:lstStyle/>
          <a:p>
            <a:pPr marL="285750" lvl="1" indent="-285750">
              <a:spcBef>
                <a:spcPts val="600"/>
              </a:spcBef>
              <a:buFont typeface="Arial" panose="020B0604020202020204" pitchFamily="34" charset="0"/>
              <a:buChar char="•"/>
            </a:pPr>
            <a:r>
              <a:rPr lang="en-US" sz="1600" dirty="0" smtClean="0"/>
              <a:t>519	 OTP-NTP </a:t>
            </a:r>
            <a:r>
              <a:rPr lang="en-US" sz="1600" dirty="0"/>
              <a:t>Methadone Dosing</a:t>
            </a:r>
          </a:p>
          <a:p>
            <a:pPr marL="285750" lvl="1" indent="-285750">
              <a:spcBef>
                <a:spcPts val="600"/>
              </a:spcBef>
              <a:buFont typeface="Arial" panose="020B0604020202020204" pitchFamily="34" charset="0"/>
              <a:buChar char="•"/>
            </a:pPr>
            <a:r>
              <a:rPr lang="en-US" sz="1600" dirty="0"/>
              <a:t>520	</a:t>
            </a:r>
            <a:r>
              <a:rPr lang="en-US" sz="1600" dirty="0" smtClean="0"/>
              <a:t> OTP-NTP </a:t>
            </a:r>
            <a:r>
              <a:rPr lang="en-US" sz="1600" dirty="0"/>
              <a:t>MAT Buprenorphine</a:t>
            </a:r>
          </a:p>
          <a:p>
            <a:pPr marL="285750" lvl="1" indent="-285750">
              <a:spcBef>
                <a:spcPts val="600"/>
              </a:spcBef>
              <a:buFont typeface="Arial" panose="020B0604020202020204" pitchFamily="34" charset="0"/>
              <a:buChar char="•"/>
            </a:pPr>
            <a:r>
              <a:rPr lang="en-US" sz="1600" dirty="0"/>
              <a:t>521	</a:t>
            </a:r>
            <a:r>
              <a:rPr lang="en-US" sz="1600" dirty="0" smtClean="0"/>
              <a:t> OTP-NTP </a:t>
            </a:r>
            <a:r>
              <a:rPr lang="en-US" sz="1600" dirty="0"/>
              <a:t>MAT Buprenorphine Brand</a:t>
            </a:r>
          </a:p>
          <a:p>
            <a:pPr marL="285750" lvl="1" indent="-285750">
              <a:spcBef>
                <a:spcPts val="600"/>
              </a:spcBef>
              <a:buFont typeface="Arial" panose="020B0604020202020204" pitchFamily="34" charset="0"/>
              <a:buChar char="•"/>
            </a:pPr>
            <a:r>
              <a:rPr lang="en-US" sz="1600" dirty="0"/>
              <a:t>522	</a:t>
            </a:r>
            <a:r>
              <a:rPr lang="en-US" sz="1600" dirty="0" smtClean="0"/>
              <a:t> OTP-NTP </a:t>
            </a:r>
            <a:r>
              <a:rPr lang="en-US" sz="1600" dirty="0"/>
              <a:t>MAT Disulfiram Generic</a:t>
            </a:r>
          </a:p>
          <a:p>
            <a:pPr marL="285750" lvl="1" indent="-285750">
              <a:spcBef>
                <a:spcPts val="600"/>
              </a:spcBef>
              <a:buFont typeface="Arial" panose="020B0604020202020204" pitchFamily="34" charset="0"/>
              <a:buChar char="•"/>
            </a:pPr>
            <a:r>
              <a:rPr lang="en-US" sz="1600" dirty="0"/>
              <a:t>523	</a:t>
            </a:r>
            <a:r>
              <a:rPr lang="en-US" sz="1600" dirty="0" smtClean="0"/>
              <a:t> OTP-NTP </a:t>
            </a:r>
            <a:r>
              <a:rPr lang="en-US" sz="1600" dirty="0"/>
              <a:t>MAT Disulfiram Brand</a:t>
            </a:r>
          </a:p>
        </p:txBody>
      </p:sp>
    </p:spTree>
    <p:extLst>
      <p:ext uri="{BB962C8B-B14F-4D97-AF65-F5344CB8AC3E}">
        <p14:creationId xmlns:p14="http://schemas.microsoft.com/office/powerpoint/2010/main" val="438060267"/>
      </p:ext>
    </p:extLst>
  </p:cSld>
  <p:clrMapOvr>
    <a:masterClrMapping/>
  </p:clrMapOvr>
  <p:transition spd="slow">
    <p:push dir="u"/>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Take Home Medications</a:t>
            </a:r>
            <a:endParaRPr lang="en-US" dirty="0"/>
          </a:p>
        </p:txBody>
      </p:sp>
      <p:sp>
        <p:nvSpPr>
          <p:cNvPr id="7" name="Text Placeholder 6"/>
          <p:cNvSpPr>
            <a:spLocks noGrp="1"/>
          </p:cNvSpPr>
          <p:nvPr>
            <p:ph type="body" idx="1"/>
          </p:nvPr>
        </p:nvSpPr>
        <p:spPr/>
        <p:txBody>
          <a:bodyPr/>
          <a:lstStyle/>
          <a:p>
            <a:r>
              <a:rPr lang="en-US" smtClean="0"/>
              <a:t>Rules, Requirements, and Exceptions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222</a:t>
            </a:fld>
            <a:endParaRPr lang="en-US" dirty="0"/>
          </a:p>
        </p:txBody>
      </p:sp>
    </p:spTree>
    <p:extLst>
      <p:ext uri="{BB962C8B-B14F-4D97-AF65-F5344CB8AC3E}">
        <p14:creationId xmlns:p14="http://schemas.microsoft.com/office/powerpoint/2010/main" val="18163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1</a:t>
            </a:r>
            <a:endParaRPr lang="en-US" dirty="0"/>
          </a:p>
        </p:txBody>
      </p:sp>
      <p:sp>
        <p:nvSpPr>
          <p:cNvPr id="3" name="Content Placeholder 2"/>
          <p:cNvSpPr>
            <a:spLocks noGrp="1"/>
          </p:cNvSpPr>
          <p:nvPr>
            <p:ph idx="1"/>
          </p:nvPr>
        </p:nvSpPr>
        <p:spPr>
          <a:xfrm>
            <a:off x="677334" y="2160589"/>
            <a:ext cx="8596668" cy="4245898"/>
          </a:xfrm>
        </p:spPr>
        <p:txBody>
          <a:bodyPr>
            <a:normAutofit/>
          </a:bodyPr>
          <a:lstStyle/>
          <a:p>
            <a:r>
              <a:rPr lang="en-US" dirty="0" smtClean="0"/>
              <a:t>For all dispensed medications except Methadone, the provider must follow the Take-Home Step Schedules identified in their approved Program Protocol</a:t>
            </a:r>
          </a:p>
          <a:p>
            <a:r>
              <a:rPr lang="en-US" dirty="0" smtClean="0"/>
              <a:t>Take-Home requirements for Methadone must follow Step requirements noted in ADP 12-10</a:t>
            </a:r>
          </a:p>
          <a:p>
            <a:r>
              <a:rPr lang="en-US" dirty="0" smtClean="0"/>
              <a:t>Any </a:t>
            </a:r>
            <a:r>
              <a:rPr lang="en-US" dirty="0"/>
              <a:t>patient in comprehensive maintenance treatment may receive a single take-home dose for a day that the clinic is closed for business, including Sundays and State and Federal holidays.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223</a:t>
            </a:fld>
            <a:endParaRPr lang="en-US" dirty="0"/>
          </a:p>
        </p:txBody>
      </p:sp>
      <p:sp>
        <p:nvSpPr>
          <p:cNvPr id="5" name="Rectangle 4"/>
          <p:cNvSpPr/>
          <p:nvPr/>
        </p:nvSpPr>
        <p:spPr>
          <a:xfrm>
            <a:off x="9799516" y="5900758"/>
            <a:ext cx="2180405" cy="646331"/>
          </a:xfrm>
          <a:prstGeom prst="rect">
            <a:avLst/>
          </a:prstGeom>
        </p:spPr>
        <p:txBody>
          <a:bodyPr wrap="none">
            <a:spAutoFit/>
          </a:bodyPr>
          <a:lstStyle/>
          <a:p>
            <a:r>
              <a:rPr lang="en-US" dirty="0" smtClean="0"/>
              <a:t>9 CCR § 10365</a:t>
            </a:r>
          </a:p>
          <a:p>
            <a:r>
              <a:rPr lang="en-US" dirty="0" smtClean="0"/>
              <a:t>42 CFR § 8.12 (</a:t>
            </a:r>
            <a:r>
              <a:rPr lang="en-US" dirty="0" err="1" smtClean="0"/>
              <a:t>i</a:t>
            </a:r>
            <a:r>
              <a:rPr lang="en-US" dirty="0" smtClean="0"/>
              <a:t>)(1)</a:t>
            </a:r>
          </a:p>
        </p:txBody>
      </p:sp>
    </p:spTree>
    <p:extLst>
      <p:ext uri="{BB962C8B-B14F-4D97-AF65-F5344CB8AC3E}">
        <p14:creationId xmlns:p14="http://schemas.microsoft.com/office/powerpoint/2010/main" val="2685033161"/>
      </p:ext>
    </p:extLst>
  </p:cSld>
  <p:clrMapOvr>
    <a:masterClrMapping/>
  </p:clrMapOvr>
  <p:transition spd="slow">
    <p:push dir="u"/>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2</a:t>
            </a:r>
            <a:endParaRPr lang="en-US" dirty="0"/>
          </a:p>
        </p:txBody>
      </p:sp>
      <p:sp>
        <p:nvSpPr>
          <p:cNvPr id="3" name="Content Placeholder 2"/>
          <p:cNvSpPr>
            <a:spLocks noGrp="1"/>
          </p:cNvSpPr>
          <p:nvPr>
            <p:ph idx="1"/>
          </p:nvPr>
        </p:nvSpPr>
        <p:spPr>
          <a:xfrm>
            <a:off x="677334" y="2160589"/>
            <a:ext cx="8596668" cy="4245898"/>
          </a:xfrm>
        </p:spPr>
        <p:txBody>
          <a:bodyPr>
            <a:normAutofit/>
          </a:bodyPr>
          <a:lstStyle/>
          <a:p>
            <a:r>
              <a:rPr lang="en-US" dirty="0" smtClean="0"/>
              <a:t>The medical director or physician will determine the quantity of take-home medications</a:t>
            </a:r>
          </a:p>
          <a:p>
            <a:r>
              <a:rPr lang="en-US" dirty="0" smtClean="0"/>
              <a:t>The program must instruct the client of their obligation to safeguard the medications</a:t>
            </a:r>
          </a:p>
          <a:p>
            <a:r>
              <a:rPr lang="en-US" dirty="0" smtClean="0"/>
              <a:t>The program must label each take-home dosage container per 9 CCR § 10365.d requirements</a:t>
            </a:r>
          </a:p>
          <a:p>
            <a:r>
              <a:rPr lang="en-US" dirty="0" smtClean="0">
                <a:solidFill>
                  <a:srgbClr val="FF0000"/>
                </a:solidFill>
              </a:rPr>
              <a:t>Clients on </a:t>
            </a:r>
            <a:r>
              <a:rPr lang="en-US" dirty="0">
                <a:solidFill>
                  <a:srgbClr val="FF0000"/>
                </a:solidFill>
              </a:rPr>
              <a:t>a daily dose of methadone above 100 milligrams are required to attend the program at least six days per week for observed ingestion unless the program has received prior written approval from the Department</a:t>
            </a:r>
            <a:r>
              <a:rPr lang="en-US" dirty="0" smtClean="0">
                <a:solidFill>
                  <a:srgbClr val="FF0000"/>
                </a:solidFill>
              </a:rPr>
              <a:t>.</a:t>
            </a:r>
            <a:endParaRPr lang="en-US" dirty="0">
              <a:solidFill>
                <a:srgbClr val="FF0000"/>
              </a:solidFill>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224</a:t>
            </a:fld>
            <a:endParaRPr lang="en-US" dirty="0"/>
          </a:p>
        </p:txBody>
      </p:sp>
      <p:sp>
        <p:nvSpPr>
          <p:cNvPr id="5" name="Rectangle 4"/>
          <p:cNvSpPr/>
          <p:nvPr/>
        </p:nvSpPr>
        <p:spPr>
          <a:xfrm>
            <a:off x="9836447" y="6037155"/>
            <a:ext cx="1636987" cy="369332"/>
          </a:xfrm>
          <a:prstGeom prst="rect">
            <a:avLst/>
          </a:prstGeom>
        </p:spPr>
        <p:txBody>
          <a:bodyPr wrap="none">
            <a:spAutoFit/>
          </a:bodyPr>
          <a:lstStyle/>
          <a:p>
            <a:r>
              <a:rPr lang="en-US" dirty="0" smtClean="0"/>
              <a:t>9 CCR § 10365</a:t>
            </a:r>
          </a:p>
        </p:txBody>
      </p:sp>
    </p:spTree>
    <p:extLst>
      <p:ext uri="{BB962C8B-B14F-4D97-AF65-F5344CB8AC3E}">
        <p14:creationId xmlns:p14="http://schemas.microsoft.com/office/powerpoint/2010/main" val="3409347938"/>
      </p:ext>
    </p:extLst>
  </p:cSld>
  <p:clrMapOvr>
    <a:masterClrMapping/>
  </p:clrMapOvr>
  <p:transition spd="slow">
    <p:push dir="u"/>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3</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Self-administered take-home medication can only be provided to a client if the medical director or program physician has determined, in their clinical judgment, that the client is responsible in handling narcotic medications, and has documented his or her rationale in the client's record. The rationale must be based on consideration of the following criteria:</a:t>
            </a:r>
          </a:p>
          <a:p>
            <a:pPr marL="574675"/>
            <a:r>
              <a:rPr lang="en-US" dirty="0" smtClean="0"/>
              <a:t>Absence of use of illicit drugs and abuse of other substances, including alcohol</a:t>
            </a:r>
          </a:p>
          <a:p>
            <a:pPr marL="574675"/>
            <a:r>
              <a:rPr lang="en-US" dirty="0" smtClean="0"/>
              <a:t>Regularity of program attendance for replacement narcotic therapy and counseling services</a:t>
            </a:r>
          </a:p>
          <a:p>
            <a:pPr marL="574675"/>
            <a:r>
              <a:rPr lang="en-US" dirty="0" smtClean="0"/>
              <a:t>Absence of serious behavioral problems while at the program</a:t>
            </a:r>
          </a:p>
          <a:p>
            <a:pPr marL="574675"/>
            <a:r>
              <a:rPr lang="en-US" dirty="0" smtClean="0"/>
              <a:t>Absence of known criminal activity, including the selling or distributing of illicit drugs</a:t>
            </a:r>
          </a:p>
          <a:p>
            <a:pPr marL="574675"/>
            <a:r>
              <a:rPr lang="en-US" dirty="0" smtClean="0"/>
              <a:t>Stability of the client's home environment and social relationships</a:t>
            </a:r>
          </a:p>
          <a:p>
            <a:pPr marL="574675"/>
            <a:r>
              <a:rPr lang="en-US" dirty="0" smtClean="0"/>
              <a:t>Length of time in maintenance treatment</a:t>
            </a:r>
          </a:p>
          <a:p>
            <a:pPr marL="574675"/>
            <a:r>
              <a:rPr lang="en-US" dirty="0" smtClean="0"/>
              <a:t>Assurance that take-home medication can be safely stored within the client's home</a:t>
            </a:r>
          </a:p>
          <a:p>
            <a:pPr marL="574675"/>
            <a:r>
              <a:rPr lang="en-US" dirty="0" smtClean="0"/>
              <a:t>Whether the rehabilitative benefit to the client derived from decreasing the frequency of program attendance outweighs the potential risks of diversion</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225</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10365</a:t>
            </a:r>
          </a:p>
        </p:txBody>
      </p:sp>
    </p:spTree>
    <p:extLst>
      <p:ext uri="{BB962C8B-B14F-4D97-AF65-F5344CB8AC3E}">
        <p14:creationId xmlns:p14="http://schemas.microsoft.com/office/powerpoint/2010/main" val="3461459669"/>
      </p:ext>
    </p:extLst>
  </p:cSld>
  <p:clrMapOvr>
    <a:masterClrMapping/>
  </p:clrMapOvr>
  <p:transition spd="slow">
    <p:push dir="u"/>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4</a:t>
            </a:r>
            <a:br>
              <a:rPr lang="en-US" dirty="0" smtClean="0"/>
            </a:br>
            <a:r>
              <a:rPr lang="en-US" sz="2800" dirty="0" smtClean="0"/>
              <a:t>Criteria for Take-Home Medications</a:t>
            </a:r>
            <a:endParaRPr lang="en-US" sz="2800" dirty="0"/>
          </a:p>
        </p:txBody>
      </p:sp>
      <p:sp>
        <p:nvSpPr>
          <p:cNvPr id="3" name="Content Placeholder 2"/>
          <p:cNvSpPr>
            <a:spLocks noGrp="1"/>
          </p:cNvSpPr>
          <p:nvPr>
            <p:ph idx="1"/>
          </p:nvPr>
        </p:nvSpPr>
        <p:spPr>
          <a:xfrm>
            <a:off x="677334" y="2160589"/>
            <a:ext cx="9025466" cy="4245898"/>
          </a:xfrm>
        </p:spPr>
        <p:txBody>
          <a:bodyPr>
            <a:normAutofit lnSpcReduction="10000"/>
          </a:bodyPr>
          <a:lstStyle/>
          <a:p>
            <a:pPr marL="0" indent="0">
              <a:buNone/>
            </a:pPr>
            <a:r>
              <a:rPr lang="en-US" dirty="0" smtClean="0"/>
              <a:t>The </a:t>
            </a:r>
            <a:r>
              <a:rPr lang="en-US" dirty="0"/>
              <a:t>medical director or program physician may place a </a:t>
            </a:r>
            <a:r>
              <a:rPr lang="en-US" dirty="0" smtClean="0"/>
              <a:t>client </a:t>
            </a:r>
            <a:r>
              <a:rPr lang="en-US" dirty="0"/>
              <a:t>on one of the six take-home medication </a:t>
            </a:r>
            <a:r>
              <a:rPr lang="en-US" dirty="0" smtClean="0"/>
              <a:t>schedules, </a:t>
            </a:r>
            <a:r>
              <a:rPr lang="en-US" dirty="0"/>
              <a:t>only when at least the additional following criteria have been met:</a:t>
            </a:r>
          </a:p>
          <a:p>
            <a:pPr marL="574675"/>
            <a:r>
              <a:rPr lang="en-US" dirty="0" smtClean="0"/>
              <a:t>Documentation </a:t>
            </a:r>
            <a:r>
              <a:rPr lang="en-US" dirty="0"/>
              <a:t>in the </a:t>
            </a:r>
            <a:r>
              <a:rPr lang="en-US" dirty="0" smtClean="0"/>
              <a:t>client's </a:t>
            </a:r>
            <a:r>
              <a:rPr lang="en-US" dirty="0"/>
              <a:t>record that the </a:t>
            </a:r>
            <a:r>
              <a:rPr lang="en-US" dirty="0" smtClean="0"/>
              <a:t>client </a:t>
            </a:r>
            <a:r>
              <a:rPr lang="en-US" dirty="0"/>
              <a:t>is participating in gainful vocational, educational, or responsible homemaking (i.e., primary care giver, retiree with household responsibilities, or volunteer helping others) activity and the </a:t>
            </a:r>
            <a:r>
              <a:rPr lang="en-US" dirty="0" smtClean="0"/>
              <a:t>client's </a:t>
            </a:r>
            <a:r>
              <a:rPr lang="en-US" dirty="0"/>
              <a:t>daily attendance at the program would be incompatible with such activity;</a:t>
            </a:r>
          </a:p>
          <a:p>
            <a:pPr marL="574675"/>
            <a:r>
              <a:rPr lang="en-US" dirty="0" smtClean="0"/>
              <a:t>Documentation </a:t>
            </a:r>
            <a:r>
              <a:rPr lang="en-US" dirty="0"/>
              <a:t>in the </a:t>
            </a:r>
            <a:r>
              <a:rPr lang="en-US" dirty="0" smtClean="0"/>
              <a:t>client's </a:t>
            </a:r>
            <a:r>
              <a:rPr lang="en-US" dirty="0"/>
              <a:t>record that the current monthly body specimen collected from the </a:t>
            </a:r>
            <a:r>
              <a:rPr lang="en-US" dirty="0" smtClean="0"/>
              <a:t>client </a:t>
            </a:r>
            <a:r>
              <a:rPr lang="en-US" dirty="0"/>
              <a:t>is both negative for illicit drugs and positive for the narcotic medication administered or dispensed by the program; and</a:t>
            </a:r>
          </a:p>
          <a:p>
            <a:pPr marL="574675"/>
            <a:r>
              <a:rPr lang="en-US" dirty="0" smtClean="0"/>
              <a:t>No </a:t>
            </a:r>
            <a:r>
              <a:rPr lang="en-US" dirty="0"/>
              <a:t>other evidence in the </a:t>
            </a:r>
            <a:r>
              <a:rPr lang="en-US" dirty="0" smtClean="0"/>
              <a:t>client's </a:t>
            </a:r>
            <a:r>
              <a:rPr lang="en-US" dirty="0"/>
              <a:t>record that he or she has used illicit drugs, abused alcohol, or engaged in criminal activity </a:t>
            </a:r>
            <a:r>
              <a:rPr lang="en-US" dirty="0" smtClean="0"/>
              <a:t>within the last 30 days (for Steps </a:t>
            </a:r>
            <a:r>
              <a:rPr lang="en-US" dirty="0"/>
              <a:t>I</a:t>
            </a:r>
            <a:r>
              <a:rPr lang="en-US" dirty="0" smtClean="0"/>
              <a:t>-V) and the last year for Step VI</a:t>
            </a:r>
            <a:endParaRPr lang="en-US" dirty="0"/>
          </a:p>
        </p:txBody>
      </p:sp>
      <p:sp>
        <p:nvSpPr>
          <p:cNvPr id="6" name="Footer Placeholder 5"/>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226</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10370</a:t>
            </a:r>
          </a:p>
        </p:txBody>
      </p:sp>
    </p:spTree>
    <p:extLst>
      <p:ext uri="{BB962C8B-B14F-4D97-AF65-F5344CB8AC3E}">
        <p14:creationId xmlns:p14="http://schemas.microsoft.com/office/powerpoint/2010/main" val="1556119591"/>
      </p:ext>
    </p:extLst>
  </p:cSld>
  <p:clrMapOvr>
    <a:masterClrMapping/>
  </p:clrMapOvr>
  <p:transition spd="slow">
    <p:push dir="u"/>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a:t>
            </a:r>
            <a:r>
              <a:rPr lang="en-US" dirty="0"/>
              <a:t>5</a:t>
            </a:r>
            <a:r>
              <a:rPr lang="en-US" dirty="0" smtClean="0"/>
              <a:t/>
            </a:r>
            <a:br>
              <a:rPr lang="en-US" dirty="0" smtClean="0"/>
            </a:br>
            <a:r>
              <a:rPr lang="en-US" sz="2800" dirty="0" smtClean="0"/>
              <a:t>Take-Home Step Levels</a:t>
            </a:r>
            <a:endParaRPr lang="en-US" sz="2800" dirty="0"/>
          </a:p>
        </p:txBody>
      </p:sp>
      <p:sp>
        <p:nvSpPr>
          <p:cNvPr id="3" name="Content Placeholder 2"/>
          <p:cNvSpPr>
            <a:spLocks noGrp="1"/>
          </p:cNvSpPr>
          <p:nvPr>
            <p:ph idx="1"/>
          </p:nvPr>
        </p:nvSpPr>
        <p:spPr>
          <a:xfrm>
            <a:off x="677334" y="2160589"/>
            <a:ext cx="8860366" cy="4245898"/>
          </a:xfrm>
        </p:spPr>
        <p:txBody>
          <a:bodyPr>
            <a:normAutofit/>
          </a:bodyPr>
          <a:lstStyle/>
          <a:p>
            <a:pPr>
              <a:spcBef>
                <a:spcPts val="1200"/>
              </a:spcBef>
            </a:pPr>
            <a:r>
              <a:rPr lang="en-US" sz="1600" dirty="0"/>
              <a:t>Step I Level </a:t>
            </a:r>
            <a:r>
              <a:rPr lang="en-US" sz="1600" dirty="0" smtClean="0"/>
              <a:t>– Administer a </a:t>
            </a:r>
            <a:r>
              <a:rPr lang="en-US" sz="1600" dirty="0"/>
              <a:t>single take home </a:t>
            </a:r>
            <a:r>
              <a:rPr lang="en-US" sz="1600" dirty="0" smtClean="0"/>
              <a:t>medication for State </a:t>
            </a:r>
            <a:r>
              <a:rPr lang="en-US" sz="1600" dirty="0"/>
              <a:t>approved </a:t>
            </a:r>
            <a:r>
              <a:rPr lang="en-US" sz="1600" dirty="0" smtClean="0"/>
              <a:t>holidays.</a:t>
            </a:r>
          </a:p>
          <a:p>
            <a:pPr>
              <a:spcBef>
                <a:spcPts val="1200"/>
              </a:spcBef>
            </a:pPr>
            <a:r>
              <a:rPr lang="en-US" sz="1600" dirty="0" smtClean="0"/>
              <a:t>Step </a:t>
            </a:r>
            <a:r>
              <a:rPr lang="en-US" sz="1600" dirty="0"/>
              <a:t>II Level </a:t>
            </a:r>
            <a:r>
              <a:rPr lang="en-US" sz="1600" dirty="0" smtClean="0"/>
              <a:t>–</a:t>
            </a:r>
            <a:r>
              <a:rPr lang="en-US" sz="1600" dirty="0"/>
              <a:t> </a:t>
            </a:r>
            <a:r>
              <a:rPr lang="en-US" sz="1600" dirty="0" smtClean="0"/>
              <a:t>After 90 </a:t>
            </a:r>
            <a:r>
              <a:rPr lang="en-US" sz="1600" dirty="0"/>
              <a:t>days of continuous maintenance </a:t>
            </a:r>
            <a:r>
              <a:rPr lang="en-US" sz="1600" dirty="0" smtClean="0"/>
              <a:t>treatment </a:t>
            </a:r>
            <a:r>
              <a:rPr lang="en-US" sz="1600" dirty="0" smtClean="0">
                <a:sym typeface="Wingdings" panose="05000000000000000000" pitchFamily="2" charset="2"/>
              </a:rPr>
              <a:t> 2* day take home supply + 5 days of clinic </a:t>
            </a:r>
            <a:r>
              <a:rPr lang="en-US" sz="1600" dirty="0" smtClean="0"/>
              <a:t>observed </a:t>
            </a:r>
            <a:r>
              <a:rPr lang="en-US" sz="1600" dirty="0"/>
              <a:t>ingestion</a:t>
            </a:r>
            <a:r>
              <a:rPr lang="en-US" sz="1600" dirty="0" smtClean="0"/>
              <a:t>.</a:t>
            </a:r>
          </a:p>
          <a:p>
            <a:pPr>
              <a:spcBef>
                <a:spcPts val="1200"/>
              </a:spcBef>
            </a:pPr>
            <a:r>
              <a:rPr lang="en-US" sz="1600" dirty="0"/>
              <a:t>Step </a:t>
            </a:r>
            <a:r>
              <a:rPr lang="en-US" sz="1600" dirty="0" smtClean="0"/>
              <a:t>III </a:t>
            </a:r>
            <a:r>
              <a:rPr lang="en-US" sz="1600" dirty="0"/>
              <a:t>Level – After </a:t>
            </a:r>
            <a:r>
              <a:rPr lang="en-US" sz="1600" dirty="0" smtClean="0"/>
              <a:t>180 </a:t>
            </a:r>
            <a:r>
              <a:rPr lang="en-US" sz="1600" dirty="0"/>
              <a:t>days of continuous maintenance treatment </a:t>
            </a:r>
            <a:r>
              <a:rPr lang="en-US" sz="1600" dirty="0">
                <a:sym typeface="Wingdings" panose="05000000000000000000" pitchFamily="2" charset="2"/>
              </a:rPr>
              <a:t> </a:t>
            </a:r>
            <a:r>
              <a:rPr lang="en-US" sz="1600" dirty="0" smtClean="0">
                <a:sym typeface="Wingdings" panose="05000000000000000000" pitchFamily="2" charset="2"/>
              </a:rPr>
              <a:t>3* </a:t>
            </a:r>
            <a:r>
              <a:rPr lang="en-US" sz="1600" dirty="0">
                <a:sym typeface="Wingdings" panose="05000000000000000000" pitchFamily="2" charset="2"/>
              </a:rPr>
              <a:t>day take home supply + </a:t>
            </a:r>
            <a:r>
              <a:rPr lang="en-US" sz="1600" dirty="0" smtClean="0">
                <a:sym typeface="Wingdings" panose="05000000000000000000" pitchFamily="2" charset="2"/>
              </a:rPr>
              <a:t>4 </a:t>
            </a:r>
            <a:r>
              <a:rPr lang="en-US" sz="1600" dirty="0">
                <a:sym typeface="Wingdings" panose="05000000000000000000" pitchFamily="2" charset="2"/>
              </a:rPr>
              <a:t>days of clinic </a:t>
            </a:r>
            <a:r>
              <a:rPr lang="en-US" sz="1600" dirty="0"/>
              <a:t>observed ingestion. </a:t>
            </a:r>
          </a:p>
          <a:p>
            <a:pPr>
              <a:spcBef>
                <a:spcPts val="1200"/>
              </a:spcBef>
            </a:pPr>
            <a:r>
              <a:rPr lang="en-US" sz="1600" dirty="0"/>
              <a:t>Step </a:t>
            </a:r>
            <a:r>
              <a:rPr lang="en-US" sz="1600" dirty="0" smtClean="0"/>
              <a:t>IV </a:t>
            </a:r>
            <a:r>
              <a:rPr lang="en-US" sz="1600" dirty="0"/>
              <a:t>Level – After </a:t>
            </a:r>
            <a:r>
              <a:rPr lang="en-US" sz="1600" dirty="0" smtClean="0"/>
              <a:t>270 </a:t>
            </a:r>
            <a:r>
              <a:rPr lang="en-US" sz="1600" dirty="0"/>
              <a:t>days of continuous maintenance treatment </a:t>
            </a:r>
            <a:r>
              <a:rPr lang="en-US" sz="1600" dirty="0">
                <a:sym typeface="Wingdings" panose="05000000000000000000" pitchFamily="2" charset="2"/>
              </a:rPr>
              <a:t> </a:t>
            </a:r>
            <a:r>
              <a:rPr lang="en-US" sz="1600" dirty="0" smtClean="0">
                <a:sym typeface="Wingdings" panose="05000000000000000000" pitchFamily="2" charset="2"/>
              </a:rPr>
              <a:t>6* </a:t>
            </a:r>
            <a:r>
              <a:rPr lang="en-US" sz="1600" dirty="0">
                <a:sym typeface="Wingdings" panose="05000000000000000000" pitchFamily="2" charset="2"/>
              </a:rPr>
              <a:t>day take home supply + </a:t>
            </a:r>
            <a:r>
              <a:rPr lang="en-US" sz="1600" dirty="0" smtClean="0">
                <a:sym typeface="Wingdings" panose="05000000000000000000" pitchFamily="2" charset="2"/>
              </a:rPr>
              <a:t>1 day </a:t>
            </a:r>
            <a:r>
              <a:rPr lang="en-US" sz="1600" dirty="0">
                <a:sym typeface="Wingdings" panose="05000000000000000000" pitchFamily="2" charset="2"/>
              </a:rPr>
              <a:t>of clinic </a:t>
            </a:r>
            <a:r>
              <a:rPr lang="en-US" sz="1600" dirty="0"/>
              <a:t>observed ingestion. </a:t>
            </a:r>
          </a:p>
          <a:p>
            <a:pPr>
              <a:spcBef>
                <a:spcPts val="1200"/>
              </a:spcBef>
            </a:pPr>
            <a:r>
              <a:rPr lang="en-US" sz="1600" dirty="0" smtClean="0"/>
              <a:t>Step </a:t>
            </a:r>
            <a:r>
              <a:rPr lang="en-US" sz="1600" dirty="0"/>
              <a:t>V Level </a:t>
            </a:r>
            <a:r>
              <a:rPr lang="en-US" sz="1600" dirty="0" smtClean="0"/>
              <a:t>– After 1 year </a:t>
            </a:r>
            <a:r>
              <a:rPr lang="en-US" sz="1600" dirty="0"/>
              <a:t>of continuous </a:t>
            </a:r>
            <a:r>
              <a:rPr lang="en-US" sz="1600" dirty="0" smtClean="0"/>
              <a:t>treatment </a:t>
            </a:r>
            <a:r>
              <a:rPr lang="en-US" sz="1600" dirty="0" smtClean="0">
                <a:sym typeface="Wingdings" panose="05000000000000000000" pitchFamily="2" charset="2"/>
              </a:rPr>
              <a:t> </a:t>
            </a:r>
            <a:r>
              <a:rPr lang="en-US" sz="1600" dirty="0" smtClean="0"/>
              <a:t>2* week supply </a:t>
            </a:r>
            <a:r>
              <a:rPr lang="en-US" sz="1600" dirty="0"/>
              <a:t>of </a:t>
            </a:r>
            <a:r>
              <a:rPr lang="en-US" sz="1600" dirty="0" smtClean="0"/>
              <a:t>medication + 2 times </a:t>
            </a:r>
            <a:r>
              <a:rPr lang="en-US" sz="1600" dirty="0"/>
              <a:t>a </a:t>
            </a:r>
            <a:r>
              <a:rPr lang="en-US" sz="1600" dirty="0" smtClean="0"/>
              <a:t>month of clinic </a:t>
            </a:r>
            <a:r>
              <a:rPr lang="en-US" sz="1600" dirty="0"/>
              <a:t>observed </a:t>
            </a:r>
            <a:r>
              <a:rPr lang="en-US" sz="1600" dirty="0" smtClean="0"/>
              <a:t>ingestion.</a:t>
            </a:r>
          </a:p>
          <a:p>
            <a:pPr>
              <a:spcBef>
                <a:spcPts val="1200"/>
              </a:spcBef>
            </a:pPr>
            <a:r>
              <a:rPr lang="en-US" sz="1600" dirty="0" smtClean="0"/>
              <a:t>Step </a:t>
            </a:r>
            <a:r>
              <a:rPr lang="en-US" sz="1600" dirty="0"/>
              <a:t>VI Level </a:t>
            </a:r>
            <a:r>
              <a:rPr lang="en-US" sz="1600" dirty="0" smtClean="0"/>
              <a:t>– After 2 years </a:t>
            </a:r>
            <a:r>
              <a:rPr lang="en-US" sz="1600" dirty="0"/>
              <a:t>of continuous </a:t>
            </a:r>
            <a:r>
              <a:rPr lang="en-US" sz="1600" dirty="0" smtClean="0"/>
              <a:t>treatment </a:t>
            </a:r>
            <a:r>
              <a:rPr lang="en-US" sz="1600" dirty="0" smtClean="0">
                <a:sym typeface="Wingdings" panose="05000000000000000000" pitchFamily="2" charset="2"/>
              </a:rPr>
              <a:t> 1</a:t>
            </a:r>
            <a:r>
              <a:rPr lang="en-US" sz="1600" dirty="0" smtClean="0"/>
              <a:t> </a:t>
            </a:r>
            <a:r>
              <a:rPr lang="en-US" sz="1600" dirty="0"/>
              <a:t>month take-home supply </a:t>
            </a:r>
            <a:r>
              <a:rPr lang="en-US" sz="1600" dirty="0" smtClean="0"/>
              <a:t>+ 1 clinic observed ingestion a month.</a:t>
            </a:r>
          </a:p>
          <a:p>
            <a:pPr marL="0" indent="0">
              <a:spcBef>
                <a:spcPts val="1200"/>
              </a:spcBef>
              <a:buNone/>
            </a:pPr>
            <a:r>
              <a:rPr lang="en-US" sz="1600" dirty="0" smtClean="0"/>
              <a:t>* Plus 1 day for state holiday</a:t>
            </a:r>
            <a:endParaRPr lang="en-US" sz="16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227</a:t>
            </a:fld>
            <a:endParaRPr lang="en-US" dirty="0"/>
          </a:p>
        </p:txBody>
      </p:sp>
      <p:sp>
        <p:nvSpPr>
          <p:cNvPr id="5" name="Rectangle 4"/>
          <p:cNvSpPr/>
          <p:nvPr/>
        </p:nvSpPr>
        <p:spPr>
          <a:xfrm>
            <a:off x="9730757" y="6041362"/>
            <a:ext cx="2097690" cy="369332"/>
          </a:xfrm>
          <a:prstGeom prst="rect">
            <a:avLst/>
          </a:prstGeom>
        </p:spPr>
        <p:txBody>
          <a:bodyPr wrap="none">
            <a:spAutoFit/>
          </a:bodyPr>
          <a:lstStyle/>
          <a:p>
            <a:r>
              <a:rPr lang="en-US" dirty="0" smtClean="0"/>
              <a:t>ADP Bulletin 12-10</a:t>
            </a:r>
          </a:p>
        </p:txBody>
      </p:sp>
    </p:spTree>
    <p:extLst>
      <p:ext uri="{BB962C8B-B14F-4D97-AF65-F5344CB8AC3E}">
        <p14:creationId xmlns:p14="http://schemas.microsoft.com/office/powerpoint/2010/main" val="1784101359"/>
      </p:ext>
    </p:extLst>
  </p:cSld>
  <p:clrMapOvr>
    <a:masterClrMapping/>
  </p:clrMapOvr>
  <p:transition spd="slow">
    <p:push dir="u"/>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6</a:t>
            </a:r>
            <a:br>
              <a:rPr lang="en-US" dirty="0" smtClean="0"/>
            </a:br>
            <a:r>
              <a:rPr lang="en-US" sz="3200" dirty="0" smtClean="0"/>
              <a:t>Exceptions to Take-Home Privileges</a:t>
            </a:r>
            <a:endParaRPr lang="en-US" sz="3200" dirty="0"/>
          </a:p>
        </p:txBody>
      </p:sp>
      <p:sp>
        <p:nvSpPr>
          <p:cNvPr id="3" name="Content Placeholder 2"/>
          <p:cNvSpPr>
            <a:spLocks noGrp="1"/>
          </p:cNvSpPr>
          <p:nvPr>
            <p:ph idx="1"/>
          </p:nvPr>
        </p:nvSpPr>
        <p:spPr>
          <a:xfrm>
            <a:off x="677334" y="2160589"/>
            <a:ext cx="9177866" cy="4245898"/>
          </a:xfrm>
        </p:spPr>
        <p:txBody>
          <a:bodyPr>
            <a:normAutofit/>
          </a:bodyPr>
          <a:lstStyle/>
          <a:p>
            <a:pPr marL="0" marR="0" indent="0">
              <a:spcBef>
                <a:spcPts val="600"/>
              </a:spcBef>
              <a:buNone/>
            </a:pPr>
            <a:r>
              <a:rPr lang="en-US" sz="1200" dirty="0" smtClean="0">
                <a:solidFill>
                  <a:srgbClr val="212121"/>
                </a:solidFill>
                <a:latin typeface="+mj-lt"/>
                <a:ea typeface="Times New Roman" panose="02020603050405020304" pitchFamily="18" charset="0"/>
                <a:cs typeface="Arial" panose="020B0604020202020204" pitchFamily="34" charset="0"/>
              </a:rPr>
              <a:t>The medical director or program physician may grant an exception to take-home medication criteria and dosage schedules for any of the following reasons:</a:t>
            </a:r>
            <a:endParaRPr lang="en-US" sz="1200" dirty="0" smtClean="0">
              <a:latin typeface="+mj-lt"/>
              <a:ea typeface="Calibri" panose="020F0502020204030204" pitchFamily="34" charset="0"/>
              <a:cs typeface="Times New Roman" panose="02020603050405020304" pitchFamily="18" charset="0"/>
            </a:endParaRP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has a physical disability or chronic, acute, or terminal illness that makes daily attendance at the program a hardship. The program must verify the </a:t>
            </a:r>
            <a:r>
              <a:rPr lang="en-US" sz="1200" dirty="0" smtClean="0">
                <a:latin typeface="+mj-lt"/>
              </a:rPr>
              <a:t>client's </a:t>
            </a:r>
            <a:r>
              <a:rPr lang="en-US" sz="1200" dirty="0">
                <a:latin typeface="+mj-lt"/>
              </a:rPr>
              <a:t>physical disability or illness, and include medical documentation of the disability or illness in the </a:t>
            </a:r>
            <a:r>
              <a:rPr lang="en-US" sz="1200" dirty="0" smtClean="0">
                <a:latin typeface="+mj-lt"/>
              </a:rPr>
              <a:t>client's </a:t>
            </a:r>
            <a:r>
              <a:rPr lang="en-US" sz="1200" dirty="0">
                <a:latin typeface="+mj-lt"/>
              </a:rPr>
              <a:t>record. The </a:t>
            </a:r>
            <a:r>
              <a:rPr lang="en-US" sz="1200" dirty="0" smtClean="0">
                <a:latin typeface="+mj-lt"/>
              </a:rPr>
              <a:t>client </a:t>
            </a:r>
            <a:r>
              <a:rPr lang="en-US" sz="1200" dirty="0">
                <a:latin typeface="+mj-lt"/>
              </a:rPr>
              <a:t>shall not be given at any one time, more than a two-week take-home supply of medication.</a:t>
            </a: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has an exceptional circumstance, such as a personal or family crisis, that makes daily attendance at the program a hardship. When the </a:t>
            </a:r>
            <a:r>
              <a:rPr lang="en-US" sz="1200" dirty="0" smtClean="0">
                <a:latin typeface="+mj-lt"/>
              </a:rPr>
              <a:t>client </a:t>
            </a:r>
            <a:r>
              <a:rPr lang="en-US" sz="1200" dirty="0">
                <a:latin typeface="+mj-lt"/>
              </a:rPr>
              <a:t>must travel out of the program area, the program shall attempt to arrange for the </a:t>
            </a:r>
            <a:r>
              <a:rPr lang="en-US" sz="1200" dirty="0" smtClean="0">
                <a:latin typeface="+mj-lt"/>
              </a:rPr>
              <a:t>client </a:t>
            </a:r>
            <a:r>
              <a:rPr lang="en-US" sz="1200" dirty="0">
                <a:latin typeface="+mj-lt"/>
              </a:rPr>
              <a:t>to receive his or her medication at a program in the </a:t>
            </a:r>
            <a:r>
              <a:rPr lang="en-US" sz="1200" dirty="0" smtClean="0">
                <a:latin typeface="+mj-lt"/>
              </a:rPr>
              <a:t>client's </a:t>
            </a:r>
            <a:r>
              <a:rPr lang="en-US" sz="1200" dirty="0">
                <a:latin typeface="+mj-lt"/>
              </a:rPr>
              <a:t>travel area. The program shall document such attempts in the </a:t>
            </a:r>
            <a:r>
              <a:rPr lang="en-US" sz="1200" dirty="0" smtClean="0">
                <a:latin typeface="+mj-lt"/>
              </a:rPr>
              <a:t>client's </a:t>
            </a:r>
            <a:r>
              <a:rPr lang="en-US" sz="1200" dirty="0">
                <a:latin typeface="+mj-lt"/>
              </a:rPr>
              <a:t>record. The </a:t>
            </a:r>
            <a:r>
              <a:rPr lang="en-US" sz="1200" dirty="0" smtClean="0">
                <a:latin typeface="+mj-lt"/>
              </a:rPr>
              <a:t>client </a:t>
            </a:r>
            <a:r>
              <a:rPr lang="en-US" sz="1200" dirty="0">
                <a:latin typeface="+mj-lt"/>
              </a:rPr>
              <a:t>shall not be given at any one time, more than a one-week take-home supply of medication.</a:t>
            </a: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would benefit, as determined by the medical director or program physician, from receiving his or her medication in two split doses, with one portion dispensed as a take-home dose, when the medical director or program physician has determined that split doses would be more effective in blocking opiate abstinence symptoms that an increased dosage level.</a:t>
            </a:r>
          </a:p>
          <a:p>
            <a:pPr marL="114300" indent="0">
              <a:spcBef>
                <a:spcPts val="600"/>
              </a:spcBef>
              <a:buNone/>
            </a:pPr>
            <a:r>
              <a:rPr lang="en-US" sz="1200" dirty="0" smtClean="0">
                <a:latin typeface="+mj-lt"/>
              </a:rPr>
              <a:t>The medical director or program physician must document in the client's record the granting of any exception and the facts justifying the exception.</a:t>
            </a:r>
          </a:p>
          <a:p>
            <a:pPr marL="114300" indent="0">
              <a:spcBef>
                <a:spcPts val="600"/>
              </a:spcBef>
              <a:buNone/>
            </a:pPr>
            <a:r>
              <a:rPr lang="en-US" sz="1200" dirty="0" smtClean="0">
                <a:solidFill>
                  <a:srgbClr val="FF0000"/>
                </a:solidFill>
                <a:latin typeface="+mj-lt"/>
              </a:rPr>
              <a:t>DHCS </a:t>
            </a:r>
            <a:r>
              <a:rPr lang="en-US" sz="1200" dirty="0">
                <a:solidFill>
                  <a:srgbClr val="FF0000"/>
                </a:solidFill>
                <a:latin typeface="+mj-lt"/>
              </a:rPr>
              <a:t>may grant temporary exceptions allowing </a:t>
            </a:r>
            <a:r>
              <a:rPr lang="en-US" sz="1200" dirty="0" smtClean="0">
                <a:solidFill>
                  <a:srgbClr val="FF0000"/>
                </a:solidFill>
                <a:latin typeface="+mj-lt"/>
              </a:rPr>
              <a:t>at most up </a:t>
            </a:r>
            <a:r>
              <a:rPr lang="en-US" sz="1200" dirty="0">
                <a:solidFill>
                  <a:srgbClr val="FF0000"/>
                </a:solidFill>
                <a:latin typeface="+mj-lt"/>
              </a:rPr>
              <a:t>to a month supply for clients with over two years of continuous treatment. Clients are required to attend the program at least once each month</a:t>
            </a:r>
            <a:r>
              <a:rPr lang="en-US" sz="1200" dirty="0" smtClean="0">
                <a:solidFill>
                  <a:srgbClr val="FF0000"/>
                </a:solidFill>
                <a:latin typeface="+mj-lt"/>
              </a:rPr>
              <a:t>.</a:t>
            </a:r>
            <a:endParaRPr lang="en-US" sz="1200" dirty="0">
              <a:solidFill>
                <a:srgbClr val="FF0000"/>
              </a:solidFill>
              <a:latin typeface="+mj-lt"/>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228</a:t>
            </a:fld>
            <a:endParaRPr lang="en-US" dirty="0"/>
          </a:p>
        </p:txBody>
      </p:sp>
      <p:sp>
        <p:nvSpPr>
          <p:cNvPr id="5" name="Rectangle 4"/>
          <p:cNvSpPr/>
          <p:nvPr/>
        </p:nvSpPr>
        <p:spPr>
          <a:xfrm>
            <a:off x="10302679" y="6037155"/>
            <a:ext cx="1636987" cy="646331"/>
          </a:xfrm>
          <a:prstGeom prst="rect">
            <a:avLst/>
          </a:prstGeom>
        </p:spPr>
        <p:txBody>
          <a:bodyPr wrap="none">
            <a:spAutoFit/>
          </a:bodyPr>
          <a:lstStyle/>
          <a:p>
            <a:r>
              <a:rPr lang="en-US" dirty="0" smtClean="0"/>
              <a:t>9 CCR § 10385</a:t>
            </a:r>
          </a:p>
          <a:p>
            <a:r>
              <a:rPr lang="en-US" dirty="0"/>
              <a:t>42 CFR </a:t>
            </a:r>
            <a:r>
              <a:rPr lang="en-US" dirty="0" smtClean="0"/>
              <a:t>8.12</a:t>
            </a:r>
            <a:endParaRPr lang="en-US" dirty="0"/>
          </a:p>
        </p:txBody>
      </p:sp>
    </p:spTree>
    <p:extLst>
      <p:ext uri="{BB962C8B-B14F-4D97-AF65-F5344CB8AC3E}">
        <p14:creationId xmlns:p14="http://schemas.microsoft.com/office/powerpoint/2010/main" val="3252372495"/>
      </p:ext>
    </p:extLst>
  </p:cSld>
  <p:clrMapOvr>
    <a:masterClrMapping/>
  </p:clrMapOvr>
  <p:transition spd="slow">
    <p:push dir="u"/>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7</a:t>
            </a:r>
            <a:br>
              <a:rPr lang="en-US" dirty="0" smtClean="0"/>
            </a:br>
            <a:r>
              <a:rPr lang="en-US" sz="2800" dirty="0" smtClean="0"/>
              <a:t>Restricting Take-Home Privileges</a:t>
            </a:r>
            <a:endParaRPr lang="en-US" sz="2800" dirty="0"/>
          </a:p>
        </p:txBody>
      </p:sp>
      <p:sp>
        <p:nvSpPr>
          <p:cNvPr id="3" name="Content Placeholder 2"/>
          <p:cNvSpPr>
            <a:spLocks noGrp="1"/>
          </p:cNvSpPr>
          <p:nvPr>
            <p:ph idx="1"/>
          </p:nvPr>
        </p:nvSpPr>
        <p:spPr>
          <a:xfrm>
            <a:off x="677334" y="2160589"/>
            <a:ext cx="9050866" cy="3876566"/>
          </a:xfrm>
        </p:spPr>
        <p:txBody>
          <a:bodyPr>
            <a:noAutofit/>
          </a:bodyPr>
          <a:lstStyle/>
          <a:p>
            <a:pPr marL="0" indent="0">
              <a:spcBef>
                <a:spcPts val="600"/>
              </a:spcBef>
              <a:buNone/>
            </a:pPr>
            <a:r>
              <a:rPr lang="en-US" sz="1200" dirty="0" smtClean="0"/>
              <a:t>The </a:t>
            </a:r>
            <a:r>
              <a:rPr lang="en-US" sz="1200" dirty="0"/>
              <a:t>medical director or program physician </a:t>
            </a:r>
            <a:r>
              <a:rPr lang="en-US" sz="1200" dirty="0" smtClean="0"/>
              <a:t>must restrict </a:t>
            </a:r>
            <a:r>
              <a:rPr lang="en-US" sz="1200" dirty="0"/>
              <a:t>a </a:t>
            </a:r>
            <a:r>
              <a:rPr lang="en-US" sz="1200" dirty="0" smtClean="0"/>
              <a:t>client's </a:t>
            </a:r>
            <a:r>
              <a:rPr lang="en-US" sz="1200" dirty="0"/>
              <a:t>take-home medication privileges by moving the </a:t>
            </a:r>
            <a:r>
              <a:rPr lang="en-US" sz="1200" dirty="0" smtClean="0"/>
              <a:t>client </a:t>
            </a:r>
            <a:r>
              <a:rPr lang="en-US" sz="1200" dirty="0"/>
              <a:t>back at least one step level on the take-home medication schedule for any of the following reasons:</a:t>
            </a:r>
          </a:p>
          <a:p>
            <a:pPr marL="574675">
              <a:spcBef>
                <a:spcPts val="600"/>
              </a:spcBef>
            </a:pPr>
            <a:r>
              <a:rPr lang="en-US" sz="1100" dirty="0" smtClean="0"/>
              <a:t>Clients </a:t>
            </a:r>
            <a:r>
              <a:rPr lang="en-US" sz="1100" dirty="0"/>
              <a:t>on step level schedules I through V who have submitted at least two consecutive monthly body specimens which have tested positive for illicit drugs and/or negative for the narcotic medication administered or dispensed by the program, unless the program physician invalidates the accuracy of the test </a:t>
            </a:r>
            <a:r>
              <a:rPr lang="en-US" sz="1100" dirty="0" smtClean="0"/>
              <a:t>results</a:t>
            </a:r>
            <a:endParaRPr lang="en-US" sz="1100" dirty="0"/>
          </a:p>
          <a:p>
            <a:pPr marL="574675">
              <a:spcBef>
                <a:spcPts val="600"/>
              </a:spcBef>
            </a:pPr>
            <a:r>
              <a:rPr lang="en-US" sz="1100" dirty="0" smtClean="0"/>
              <a:t>Clients </a:t>
            </a:r>
            <a:r>
              <a:rPr lang="en-US" sz="1100" dirty="0"/>
              <a:t>on step level schedule VI who have submitted at least two monthly body specimens within the last four consecutive months which have tested positive for illicit drugs and/or negative for the narcotic medication administered or dispensed by the program, unless the program physician invalidates the accuracy of the test </a:t>
            </a:r>
            <a:r>
              <a:rPr lang="en-US" sz="1100" dirty="0" smtClean="0"/>
              <a:t>results</a:t>
            </a:r>
            <a:endParaRPr lang="en-US" sz="1100" dirty="0"/>
          </a:p>
          <a:p>
            <a:pPr marL="574675">
              <a:spcBef>
                <a:spcPts val="600"/>
              </a:spcBef>
            </a:pPr>
            <a:r>
              <a:rPr lang="en-US" sz="1100" dirty="0" smtClean="0"/>
              <a:t>Clients</a:t>
            </a:r>
            <a:r>
              <a:rPr lang="en-US" sz="1100" dirty="0"/>
              <a:t>, after receiving a supply of take-home medication, are inexcusably absent from or miss a scheduled appointment with the program without authorization from the program </a:t>
            </a:r>
            <a:r>
              <a:rPr lang="en-US" sz="1100" dirty="0" smtClean="0"/>
              <a:t>staff</a:t>
            </a:r>
            <a:endParaRPr lang="en-US" sz="1100" dirty="0"/>
          </a:p>
          <a:p>
            <a:pPr marL="574675">
              <a:spcBef>
                <a:spcPts val="600"/>
              </a:spcBef>
            </a:pPr>
            <a:r>
              <a:rPr lang="en-US" sz="1100" dirty="0" smtClean="0"/>
              <a:t>The client </a:t>
            </a:r>
            <a:r>
              <a:rPr lang="en-US" sz="1100" dirty="0"/>
              <a:t>is no longer a suitable candidate for take-home medication privileges as presently scheduled, based on </a:t>
            </a:r>
            <a:r>
              <a:rPr lang="en-US" sz="1100" dirty="0" smtClean="0"/>
              <a:t>take home requirements</a:t>
            </a:r>
            <a:endParaRPr lang="en-US" sz="1100" dirty="0"/>
          </a:p>
          <a:p>
            <a:pPr marL="0" indent="0">
              <a:spcBef>
                <a:spcPts val="600"/>
              </a:spcBef>
              <a:buNone/>
            </a:pPr>
            <a:r>
              <a:rPr lang="en-US" sz="1200" dirty="0" smtClean="0"/>
              <a:t>Regardless, a medical director or physician may revoke take-home privileges for any reason, including:</a:t>
            </a:r>
            <a:endParaRPr lang="en-US" sz="1200" dirty="0"/>
          </a:p>
          <a:p>
            <a:pPr marL="574675">
              <a:spcBef>
                <a:spcPts val="600"/>
              </a:spcBef>
            </a:pPr>
            <a:r>
              <a:rPr lang="en-US" sz="1100" dirty="0" smtClean="0"/>
              <a:t>The client </a:t>
            </a:r>
            <a:r>
              <a:rPr lang="en-US" sz="1100" dirty="0"/>
              <a:t>is sharing, giving away, selling, or trading the medication administered or dispensed by the </a:t>
            </a:r>
            <a:r>
              <a:rPr lang="en-US" sz="1100" dirty="0" smtClean="0"/>
              <a:t>program</a:t>
            </a:r>
            <a:endParaRPr lang="en-US" sz="1100" dirty="0"/>
          </a:p>
          <a:p>
            <a:pPr marL="574675">
              <a:spcBef>
                <a:spcPts val="600"/>
              </a:spcBef>
            </a:pPr>
            <a:r>
              <a:rPr lang="en-US" sz="1100" dirty="0" smtClean="0"/>
              <a:t>The client </a:t>
            </a:r>
            <a:r>
              <a:rPr lang="en-US" sz="1100" dirty="0"/>
              <a:t>attempts to register in another narcotic treatment </a:t>
            </a:r>
            <a:r>
              <a:rPr lang="en-US" sz="1100" dirty="0" smtClean="0"/>
              <a:t>program</a:t>
            </a:r>
            <a:endParaRPr lang="en-US" sz="1100" dirty="0"/>
          </a:p>
          <a:p>
            <a:pPr marL="574675">
              <a:spcBef>
                <a:spcPts val="600"/>
              </a:spcBef>
            </a:pPr>
            <a:r>
              <a:rPr lang="en-US" sz="1100" dirty="0" smtClean="0"/>
              <a:t>The client </a:t>
            </a:r>
            <a:r>
              <a:rPr lang="en-US" sz="1100" dirty="0"/>
              <a:t>alters or attempts to alter a test or analysis for illicit drug </a:t>
            </a:r>
            <a:r>
              <a:rPr lang="en-US" sz="1100" dirty="0" smtClean="0"/>
              <a:t>use</a:t>
            </a:r>
            <a:endParaRPr lang="en-US" sz="1100" dirty="0"/>
          </a:p>
          <a:p>
            <a:pPr marL="0" indent="0">
              <a:spcBef>
                <a:spcPts val="600"/>
              </a:spcBef>
              <a:buNone/>
            </a:pPr>
            <a:r>
              <a:rPr lang="en-US" sz="1200" dirty="0" smtClean="0"/>
              <a:t>The </a:t>
            </a:r>
            <a:r>
              <a:rPr lang="en-US" sz="1200" dirty="0"/>
              <a:t>medical director or program physician shall order the restriction or revocation within fifteen (15) days from the date the program has obtained evidence for any of the </a:t>
            </a:r>
            <a:r>
              <a:rPr lang="en-US" sz="1200" dirty="0" smtClean="0"/>
              <a:t>reasons identified</a:t>
            </a:r>
            <a:endParaRPr lang="en-US" sz="12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229</a:t>
            </a:fld>
            <a:endParaRPr lang="en-US" dirty="0"/>
          </a:p>
        </p:txBody>
      </p:sp>
      <p:sp>
        <p:nvSpPr>
          <p:cNvPr id="5" name="Rectangle 4"/>
          <p:cNvSpPr/>
          <p:nvPr/>
        </p:nvSpPr>
        <p:spPr>
          <a:xfrm>
            <a:off x="10071225" y="6039258"/>
            <a:ext cx="1636987" cy="369332"/>
          </a:xfrm>
          <a:prstGeom prst="rect">
            <a:avLst/>
          </a:prstGeom>
        </p:spPr>
        <p:txBody>
          <a:bodyPr wrap="none">
            <a:spAutoFit/>
          </a:bodyPr>
          <a:lstStyle/>
          <a:p>
            <a:r>
              <a:rPr lang="en-US" dirty="0" smtClean="0"/>
              <a:t>9 CCR § 10390</a:t>
            </a:r>
          </a:p>
        </p:txBody>
      </p:sp>
    </p:spTree>
    <p:extLst>
      <p:ext uri="{BB962C8B-B14F-4D97-AF65-F5344CB8AC3E}">
        <p14:creationId xmlns:p14="http://schemas.microsoft.com/office/powerpoint/2010/main" val="201570095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Detoxification Treatment</a:t>
            </a:r>
            <a:endParaRPr lang="en-US" sz="2800" dirty="0"/>
          </a:p>
        </p:txBody>
      </p:sp>
      <p:sp>
        <p:nvSpPr>
          <p:cNvPr id="3" name="Content Placeholder 2"/>
          <p:cNvSpPr>
            <a:spLocks noGrp="1"/>
          </p:cNvSpPr>
          <p:nvPr>
            <p:ph idx="1"/>
          </p:nvPr>
        </p:nvSpPr>
        <p:spPr/>
        <p:txBody>
          <a:bodyPr>
            <a:normAutofit fontScale="92500" lnSpcReduction="10000"/>
          </a:bodyPr>
          <a:lstStyle/>
          <a:p>
            <a:r>
              <a:rPr lang="en-US" dirty="0" smtClean="0"/>
              <a:t>In </a:t>
            </a:r>
            <a:r>
              <a:rPr lang="en-US" i="1" dirty="0" smtClean="0"/>
              <a:t>Detoxification Treatment</a:t>
            </a:r>
            <a:r>
              <a:rPr lang="en-US" dirty="0"/>
              <a:t>, patients are provided with gradually reduced doses of narcotic replacement medication to prevent withdrawal symptoms. Detoxification is generally short-term, twenty-one (21) days, or long-term, up to 180 days. </a:t>
            </a:r>
            <a:endParaRPr lang="en-US" dirty="0" smtClean="0"/>
          </a:p>
          <a:p>
            <a:r>
              <a:rPr lang="en-US" dirty="0" smtClean="0"/>
              <a:t>During </a:t>
            </a:r>
            <a:r>
              <a:rPr lang="en-US" dirty="0"/>
              <a:t>detoxification treatment, a patient receives a narcotic replacement medication in decreasing dosages to ease adverse physical and psychological effects caused by withdrawal from the long-term use of an opiate.</a:t>
            </a:r>
            <a:endParaRPr lang="en-US" dirty="0">
              <a:solidFill>
                <a:srgbClr val="FF0000"/>
              </a:solidFill>
            </a:endParaRPr>
          </a:p>
          <a:p>
            <a:r>
              <a:rPr lang="en-US" dirty="0" smtClean="0"/>
              <a:t>The goal of </a:t>
            </a:r>
            <a:r>
              <a:rPr lang="en-US" i="1" dirty="0" smtClean="0"/>
              <a:t>Detoxification Treatment </a:t>
            </a:r>
            <a:r>
              <a:rPr lang="en-US" dirty="0" smtClean="0"/>
              <a:t>is to reduce </a:t>
            </a:r>
            <a:r>
              <a:rPr lang="en-US" dirty="0"/>
              <a:t>or eliminate opiate </a:t>
            </a:r>
            <a:r>
              <a:rPr lang="en-US" dirty="0" smtClean="0"/>
              <a:t>addiction</a:t>
            </a:r>
          </a:p>
          <a:p>
            <a:r>
              <a:rPr lang="en-US" dirty="0" smtClean="0">
                <a:solidFill>
                  <a:schemeClr val="tx1"/>
                </a:solidFill>
              </a:rPr>
              <a:t>Counseling and Case Management Services may be provided during the detoxification episode</a:t>
            </a:r>
          </a:p>
          <a:p>
            <a:r>
              <a:rPr lang="en-US" dirty="0" smtClean="0">
                <a:solidFill>
                  <a:schemeClr val="tx1"/>
                </a:solidFill>
              </a:rPr>
              <a:t>Clients </a:t>
            </a:r>
            <a:r>
              <a:rPr lang="en-US" dirty="0">
                <a:solidFill>
                  <a:schemeClr val="tx1"/>
                </a:solidFill>
              </a:rPr>
              <a:t>with two or more unsuccessful detoxification episodes within a 12-month period must be assessed by the OTP physician for other forms of treatment. A program </a:t>
            </a:r>
            <a:r>
              <a:rPr lang="en-US" dirty="0" smtClean="0">
                <a:solidFill>
                  <a:schemeClr val="tx1"/>
                </a:solidFill>
              </a:rPr>
              <a:t>cannot </a:t>
            </a:r>
            <a:r>
              <a:rPr lang="en-US" dirty="0">
                <a:solidFill>
                  <a:schemeClr val="tx1"/>
                </a:solidFill>
              </a:rPr>
              <a:t>admit a </a:t>
            </a:r>
            <a:r>
              <a:rPr lang="en-US" dirty="0" smtClean="0">
                <a:solidFill>
                  <a:schemeClr val="tx1"/>
                </a:solidFill>
              </a:rPr>
              <a:t>client </a:t>
            </a:r>
            <a:r>
              <a:rPr lang="en-US" dirty="0">
                <a:solidFill>
                  <a:schemeClr val="tx1"/>
                </a:solidFill>
              </a:rPr>
              <a:t>for more than two detoxification treatment episodes in one </a:t>
            </a:r>
            <a:r>
              <a:rPr lang="en-US" dirty="0" smtClean="0">
                <a:solidFill>
                  <a:schemeClr val="tx1"/>
                </a:solidFill>
              </a:rPr>
              <a:t>year </a:t>
            </a:r>
            <a:r>
              <a:rPr lang="en-US" dirty="0" smtClean="0">
                <a:solidFill>
                  <a:schemeClr val="tx1"/>
                </a:solidFill>
                <a:sym typeface="Wingdings" panose="05000000000000000000" pitchFamily="2" charset="2"/>
              </a:rPr>
              <a:t> </a:t>
            </a:r>
            <a:r>
              <a:rPr lang="en-US" dirty="0" smtClean="0">
                <a:solidFill>
                  <a:schemeClr val="tx1"/>
                </a:solidFill>
              </a:rPr>
              <a:t>Providers may request a DHCS exception</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sp>
        <p:nvSpPr>
          <p:cNvPr id="6" name="Rectangle 5"/>
          <p:cNvSpPr/>
          <p:nvPr/>
        </p:nvSpPr>
        <p:spPr>
          <a:xfrm>
            <a:off x="9650075" y="5762259"/>
            <a:ext cx="2479288" cy="923330"/>
          </a:xfrm>
          <a:prstGeom prst="rect">
            <a:avLst/>
          </a:prstGeom>
        </p:spPr>
        <p:txBody>
          <a:bodyPr wrap="square">
            <a:spAutoFit/>
          </a:bodyPr>
          <a:lstStyle/>
          <a:p>
            <a:r>
              <a:rPr lang="en-US" dirty="0" smtClean="0"/>
              <a:t>42 CFR § 8.2</a:t>
            </a:r>
          </a:p>
          <a:p>
            <a:r>
              <a:rPr lang="en-US" dirty="0" smtClean="0"/>
              <a:t>42 CFR § 8.12.e.4</a:t>
            </a:r>
          </a:p>
          <a:p>
            <a:r>
              <a:rPr lang="en-US" dirty="0" smtClean="0"/>
              <a:t>ADP Bulletin 05-11</a:t>
            </a:r>
            <a:endParaRPr lang="en-US" dirty="0"/>
          </a:p>
        </p:txBody>
      </p:sp>
    </p:spTree>
    <p:extLst>
      <p:ext uri="{BB962C8B-B14F-4D97-AF65-F5344CB8AC3E}">
        <p14:creationId xmlns:p14="http://schemas.microsoft.com/office/powerpoint/2010/main" val="3896212171"/>
      </p:ext>
    </p:extLst>
  </p:cSld>
  <p:clrMapOvr>
    <a:masterClrMapping/>
  </p:clrMapOvr>
  <p:transition spd="slow">
    <p:push dir="u"/>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71466" cy="1320800"/>
          </a:xfrm>
        </p:spPr>
        <p:txBody>
          <a:bodyPr>
            <a:normAutofit/>
          </a:bodyPr>
          <a:lstStyle/>
          <a:p>
            <a:r>
              <a:rPr lang="en-US" dirty="0" smtClean="0"/>
              <a:t>Take Home Medication Procedures 8</a:t>
            </a:r>
            <a:br>
              <a:rPr lang="en-US" dirty="0" smtClean="0"/>
            </a:br>
            <a:r>
              <a:rPr lang="en-US" sz="2800" dirty="0" smtClean="0"/>
              <a:t>Restoring Take-Home Medication Privileges</a:t>
            </a:r>
            <a:endParaRPr lang="en-US" sz="2800" dirty="0"/>
          </a:p>
        </p:txBody>
      </p:sp>
      <p:sp>
        <p:nvSpPr>
          <p:cNvPr id="3" name="Content Placeholder 2"/>
          <p:cNvSpPr>
            <a:spLocks noGrp="1"/>
          </p:cNvSpPr>
          <p:nvPr>
            <p:ph idx="1"/>
          </p:nvPr>
        </p:nvSpPr>
        <p:spPr>
          <a:xfrm>
            <a:off x="677334" y="2160589"/>
            <a:ext cx="9304866" cy="4245898"/>
          </a:xfrm>
        </p:spPr>
        <p:txBody>
          <a:bodyPr>
            <a:normAutofit/>
          </a:bodyPr>
          <a:lstStyle/>
          <a:p>
            <a:pPr>
              <a:spcBef>
                <a:spcPts val="600"/>
              </a:spcBef>
            </a:pPr>
            <a:r>
              <a:rPr lang="en-US" sz="1400" dirty="0" smtClean="0"/>
              <a:t>The </a:t>
            </a:r>
            <a:r>
              <a:rPr lang="en-US" sz="1400" dirty="0"/>
              <a:t>medical director or program physician, when restoring each step of a </a:t>
            </a:r>
            <a:r>
              <a:rPr lang="en-US" sz="1400" dirty="0" smtClean="0"/>
              <a:t>client's </a:t>
            </a:r>
            <a:r>
              <a:rPr lang="en-US" sz="1400" dirty="0"/>
              <a:t>restricted take-home medication privileges, </a:t>
            </a:r>
            <a:r>
              <a:rPr lang="en-US" sz="1400" dirty="0" smtClean="0"/>
              <a:t>must:</a:t>
            </a:r>
            <a:endParaRPr lang="en-US" sz="1400" dirty="0"/>
          </a:p>
          <a:p>
            <a:pPr lvl="1">
              <a:spcBef>
                <a:spcPts val="600"/>
              </a:spcBef>
            </a:pPr>
            <a:r>
              <a:rPr lang="en-US" sz="1200" dirty="0" smtClean="0"/>
              <a:t>Determine </a:t>
            </a:r>
            <a:r>
              <a:rPr lang="en-US" sz="1200" dirty="0"/>
              <a:t>that the </a:t>
            </a:r>
            <a:r>
              <a:rPr lang="en-US" sz="1200" dirty="0" smtClean="0"/>
              <a:t>client </a:t>
            </a:r>
            <a:r>
              <a:rPr lang="en-US" sz="1200" dirty="0"/>
              <a:t>is responsible for handling narcotic </a:t>
            </a:r>
            <a:r>
              <a:rPr lang="en-US" sz="1200" dirty="0" smtClean="0"/>
              <a:t>medications per take-home medication requirements</a:t>
            </a:r>
            <a:endParaRPr lang="en-US" sz="1200" dirty="0"/>
          </a:p>
          <a:p>
            <a:pPr lvl="1">
              <a:spcBef>
                <a:spcPts val="600"/>
              </a:spcBef>
            </a:pPr>
            <a:r>
              <a:rPr lang="en-US" sz="1200" dirty="0" smtClean="0"/>
              <a:t>Ensure </a:t>
            </a:r>
            <a:r>
              <a:rPr lang="en-US" sz="1200" dirty="0"/>
              <a:t>that the </a:t>
            </a:r>
            <a:r>
              <a:rPr lang="en-US" sz="1200" dirty="0" smtClean="0"/>
              <a:t>client </a:t>
            </a:r>
            <a:r>
              <a:rPr lang="en-US" sz="1200" dirty="0"/>
              <a:t>has completed at least a 30-day restriction, and the most recent monthly body specimen collected from the </a:t>
            </a:r>
            <a:r>
              <a:rPr lang="en-US" sz="1200" dirty="0" smtClean="0"/>
              <a:t>client </a:t>
            </a:r>
            <a:r>
              <a:rPr lang="en-US" sz="1200" dirty="0"/>
              <a:t>is both negative for illicit drugs and positive for the narcotic medication administered or dispensed by the program when restoring the following:</a:t>
            </a:r>
          </a:p>
          <a:p>
            <a:pPr lvl="2">
              <a:spcBef>
                <a:spcPts val="600"/>
              </a:spcBef>
            </a:pPr>
            <a:r>
              <a:rPr lang="en-US" sz="1100" dirty="0" smtClean="0"/>
              <a:t>Step </a:t>
            </a:r>
            <a:r>
              <a:rPr lang="en-US" sz="1100" dirty="0"/>
              <a:t>level schedules I through V which were restricted due to drug-screening test or analysis </a:t>
            </a:r>
            <a:r>
              <a:rPr lang="en-US" sz="1100" dirty="0" smtClean="0"/>
              <a:t>results</a:t>
            </a:r>
            <a:endParaRPr lang="en-US" sz="1100" dirty="0"/>
          </a:p>
          <a:p>
            <a:pPr lvl="1">
              <a:spcBef>
                <a:spcPts val="600"/>
              </a:spcBef>
            </a:pPr>
            <a:r>
              <a:rPr lang="en-US" sz="1200" dirty="0" smtClean="0"/>
              <a:t>Ensure </a:t>
            </a:r>
            <a:r>
              <a:rPr lang="en-US" sz="1200" dirty="0"/>
              <a:t>that at least the previous three (3) consecutive monthly body specimens collected from the </a:t>
            </a:r>
            <a:r>
              <a:rPr lang="en-US" sz="1200" dirty="0" smtClean="0"/>
              <a:t>client </a:t>
            </a:r>
            <a:r>
              <a:rPr lang="en-US" sz="1200" dirty="0"/>
              <a:t>are both negative for illicit drugs and positive for the narcotic medication administered or dispensed by the program when restoring the following:</a:t>
            </a:r>
          </a:p>
          <a:p>
            <a:pPr lvl="2">
              <a:spcBef>
                <a:spcPts val="600"/>
              </a:spcBef>
            </a:pPr>
            <a:r>
              <a:rPr lang="en-US" sz="1100" dirty="0" smtClean="0"/>
              <a:t>Step </a:t>
            </a:r>
            <a:r>
              <a:rPr lang="en-US" sz="1100" dirty="0"/>
              <a:t>level schedule VI which was restricted due to drug-screening test or analysis </a:t>
            </a:r>
            <a:r>
              <a:rPr lang="en-US" sz="1100" dirty="0" smtClean="0"/>
              <a:t>results</a:t>
            </a:r>
            <a:endParaRPr lang="en-US" sz="1100" dirty="0"/>
          </a:p>
          <a:p>
            <a:pPr lvl="2">
              <a:spcBef>
                <a:spcPts val="600"/>
              </a:spcBef>
            </a:pPr>
            <a:r>
              <a:rPr lang="en-US" sz="1100" dirty="0" smtClean="0"/>
              <a:t>Any </a:t>
            </a:r>
            <a:r>
              <a:rPr lang="en-US" sz="1100" dirty="0"/>
              <a:t>step which was restricted due to an unexcused absence after receiving a supply of take-home </a:t>
            </a:r>
            <a:r>
              <a:rPr lang="en-US" sz="1100" dirty="0" smtClean="0"/>
              <a:t>medication</a:t>
            </a:r>
            <a:endParaRPr lang="en-US" sz="1100" dirty="0"/>
          </a:p>
          <a:p>
            <a:pPr>
              <a:spcBef>
                <a:spcPts val="600"/>
              </a:spcBef>
            </a:pPr>
            <a:endParaRPr lang="en-US" sz="1400" dirty="0" smtClean="0"/>
          </a:p>
          <a:p>
            <a:pPr>
              <a:spcBef>
                <a:spcPts val="600"/>
              </a:spcBef>
            </a:pPr>
            <a:r>
              <a:rPr lang="en-US" sz="1400" dirty="0" smtClean="0"/>
              <a:t>Restoring take home medication privileges may not circumvent take-home requirements </a:t>
            </a:r>
          </a:p>
          <a:p>
            <a:pPr>
              <a:spcBef>
                <a:spcPts val="600"/>
              </a:spcBef>
            </a:pPr>
            <a:r>
              <a:rPr lang="en-US" sz="1400" dirty="0" smtClean="0"/>
              <a:t>Clients cannot advance </a:t>
            </a:r>
            <a:r>
              <a:rPr lang="en-US" sz="1400" dirty="0"/>
              <a:t>to a step level </a:t>
            </a:r>
            <a:r>
              <a:rPr lang="en-US" sz="1400" dirty="0" smtClean="0"/>
              <a:t>they have not previously </a:t>
            </a:r>
            <a:r>
              <a:rPr lang="en-US" sz="1400" dirty="0"/>
              <a:t>satisfied the requirements </a:t>
            </a:r>
            <a:r>
              <a:rPr lang="en-US" sz="1400" dirty="0" smtClean="0"/>
              <a:t>for that level</a:t>
            </a:r>
            <a:endParaRPr lang="en-US" sz="1400" dirty="0"/>
          </a:p>
          <a:p>
            <a:pPr>
              <a:spcBef>
                <a:spcPts val="600"/>
              </a:spcBef>
            </a:pPr>
            <a:endParaRPr lang="en-US" sz="1400" dirty="0"/>
          </a:p>
        </p:txBody>
      </p:sp>
      <p:sp>
        <p:nvSpPr>
          <p:cNvPr id="6" name="Footer Placeholder 5"/>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230</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10400</a:t>
            </a:r>
          </a:p>
        </p:txBody>
      </p:sp>
    </p:spTree>
    <p:extLst>
      <p:ext uri="{BB962C8B-B14F-4D97-AF65-F5344CB8AC3E}">
        <p14:creationId xmlns:p14="http://schemas.microsoft.com/office/powerpoint/2010/main" val="3081873741"/>
      </p:ext>
    </p:extLst>
  </p:cSld>
  <p:clrMapOvr>
    <a:masterClrMapping/>
  </p:clrMapOvr>
  <p:transition spd="slow">
    <p:push dir="u"/>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E82891-A87F-3142-BB20-0145A3D9247A}"/>
              </a:ext>
            </a:extLst>
          </p:cNvPr>
          <p:cNvSpPr>
            <a:spLocks noGrp="1"/>
          </p:cNvSpPr>
          <p:nvPr>
            <p:ph type="title"/>
          </p:nvPr>
        </p:nvSpPr>
        <p:spPr/>
        <p:txBody>
          <a:bodyPr/>
          <a:lstStyle/>
          <a:p>
            <a:r>
              <a:rPr lang="en-US" dirty="0"/>
              <a:t>Continuing SUD Services</a:t>
            </a:r>
          </a:p>
        </p:txBody>
      </p:sp>
      <p:sp>
        <p:nvSpPr>
          <p:cNvPr id="3" name="Text Placeholder 2">
            <a:extLst>
              <a:ext uri="{FF2B5EF4-FFF2-40B4-BE49-F238E27FC236}">
                <a16:creationId xmlns="" xmlns:a16="http://schemas.microsoft.com/office/drawing/2014/main" id="{A97DCA50-B125-914D-88A4-50DF858171CE}"/>
              </a:ext>
            </a:extLst>
          </p:cNvPr>
          <p:cNvSpPr>
            <a:spLocks noGrp="1"/>
          </p:cNvSpPr>
          <p:nvPr>
            <p:ph type="body" idx="1"/>
          </p:nvPr>
        </p:nvSpPr>
        <p:spPr/>
        <p:txBody>
          <a:bodyPr/>
          <a:lstStyle/>
          <a:p>
            <a:r>
              <a:rPr lang="en-US" dirty="0"/>
              <a:t>Beyond 6 months from date of admission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231</a:t>
            </a:fld>
            <a:endParaRPr lang="en-US" dirty="0"/>
          </a:p>
        </p:txBody>
      </p:sp>
    </p:spTree>
    <p:extLst>
      <p:ext uri="{BB962C8B-B14F-4D97-AF65-F5344CB8AC3E}">
        <p14:creationId xmlns:p14="http://schemas.microsoft.com/office/powerpoint/2010/main" val="318510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Continuing SUD Services</a:t>
            </a:r>
            <a:r>
              <a:rPr lang="en-US" dirty="0"/>
              <a:t/>
            </a:r>
            <a:br>
              <a:rPr lang="en-US" dirty="0"/>
            </a:br>
            <a:r>
              <a:rPr lang="en-US" sz="2800" dirty="0" smtClean="0"/>
              <a:t>No changes from Title 9 Requirements</a:t>
            </a:r>
            <a:endParaRPr lang="en-US" dirty="0"/>
          </a:p>
        </p:txBody>
      </p:sp>
      <p:sp>
        <p:nvSpPr>
          <p:cNvPr id="7" name="Content Placeholder 6"/>
          <p:cNvSpPr>
            <a:spLocks noGrp="1"/>
          </p:cNvSpPr>
          <p:nvPr>
            <p:ph idx="1"/>
          </p:nvPr>
        </p:nvSpPr>
        <p:spPr>
          <a:xfrm>
            <a:off x="677333" y="2160589"/>
            <a:ext cx="9431867" cy="3880773"/>
          </a:xfrm>
        </p:spPr>
        <p:txBody>
          <a:bodyPr>
            <a:noAutofit/>
          </a:bodyPr>
          <a:lstStyle/>
          <a:p>
            <a:pPr marL="0" indent="0">
              <a:spcBef>
                <a:spcPts val="600"/>
              </a:spcBef>
              <a:buNone/>
            </a:pPr>
            <a:r>
              <a:rPr lang="en-US" sz="1600" dirty="0" smtClean="0">
                <a:solidFill>
                  <a:srgbClr val="FF0000"/>
                </a:solidFill>
                <a:latin typeface="+mj-lt"/>
                <a:ea typeface="MS Gothic" panose="020B0609070205080204" pitchFamily="49" charset="-128"/>
              </a:rPr>
              <a:t>In order to continue treatment, Title </a:t>
            </a:r>
            <a:r>
              <a:rPr lang="en-US" sz="1600" dirty="0">
                <a:solidFill>
                  <a:srgbClr val="FF0000"/>
                </a:solidFill>
                <a:latin typeface="+mj-lt"/>
                <a:ea typeface="MS Gothic" panose="020B0609070205080204" pitchFamily="49" charset="-128"/>
              </a:rPr>
              <a:t>9, Ch. 4 requires </a:t>
            </a:r>
            <a:r>
              <a:rPr lang="en-US" sz="1600" dirty="0" smtClean="0">
                <a:solidFill>
                  <a:srgbClr val="FF0000"/>
                </a:solidFill>
                <a:latin typeface="+mj-lt"/>
                <a:ea typeface="MS Gothic" panose="020B0609070205080204" pitchFamily="49" charset="-128"/>
              </a:rPr>
              <a:t>the medical director or physician to document the following in the chart:</a:t>
            </a:r>
            <a:endParaRPr lang="en-US" sz="1600" dirty="0">
              <a:solidFill>
                <a:srgbClr val="FF0000"/>
              </a:solidFill>
              <a:latin typeface="+mj-lt"/>
              <a:ea typeface="MS Gothic" panose="020B0609070205080204" pitchFamily="49" charset="-128"/>
            </a:endParaRPr>
          </a:p>
          <a:p>
            <a:pPr>
              <a:spcBef>
                <a:spcPts val="600"/>
              </a:spcBef>
            </a:pPr>
            <a:r>
              <a:rPr lang="en-US" sz="1600" dirty="0" smtClean="0">
                <a:solidFill>
                  <a:srgbClr val="FF0000"/>
                </a:solidFill>
                <a:latin typeface="+mj-lt"/>
                <a:ea typeface="MS Gothic" panose="020B0609070205080204" pitchFamily="49" charset="-128"/>
              </a:rPr>
              <a:t>At least annually, the medical director or physician must complete a periodic review or evaluation</a:t>
            </a:r>
          </a:p>
          <a:p>
            <a:pPr>
              <a:spcBef>
                <a:spcPts val="600"/>
              </a:spcBef>
            </a:pPr>
            <a:r>
              <a:rPr lang="en-US" sz="1600" dirty="0" smtClean="0">
                <a:solidFill>
                  <a:srgbClr val="FF0000"/>
                </a:solidFill>
                <a:latin typeface="+mj-lt"/>
                <a:ea typeface="MS Gothic" panose="020B0609070205080204" pitchFamily="49" charset="-128"/>
              </a:rPr>
              <a:t>Then annually, after two </a:t>
            </a:r>
            <a:r>
              <a:rPr lang="en-US" sz="1600" dirty="0">
                <a:solidFill>
                  <a:srgbClr val="FF0000"/>
                </a:solidFill>
                <a:latin typeface="+mj-lt"/>
                <a:ea typeface="MS Gothic" panose="020B0609070205080204" pitchFamily="49" charset="-128"/>
              </a:rPr>
              <a:t>continuous years </a:t>
            </a:r>
            <a:r>
              <a:rPr lang="en-US" sz="1600" dirty="0" smtClean="0">
                <a:solidFill>
                  <a:srgbClr val="FF0000"/>
                </a:solidFill>
                <a:latin typeface="+mj-lt"/>
                <a:ea typeface="MS Gothic" panose="020B0609070205080204" pitchFamily="49" charset="-128"/>
              </a:rPr>
              <a:t>of treatment, the medical director or physician, must document an evaluation that includes:</a:t>
            </a:r>
          </a:p>
          <a:p>
            <a:pPr lvl="1">
              <a:spcBef>
                <a:spcPts val="600"/>
              </a:spcBef>
            </a:pPr>
            <a:r>
              <a:rPr lang="en-US" sz="1400" dirty="0" smtClean="0">
                <a:solidFill>
                  <a:srgbClr val="FF0000"/>
                </a:solidFill>
                <a:latin typeface="+mj-lt"/>
                <a:ea typeface="MS Gothic" panose="020B0609070205080204" pitchFamily="49" charset="-128"/>
              </a:rPr>
              <a:t>Evaluation of </a:t>
            </a:r>
            <a:r>
              <a:rPr lang="en-US" sz="1400" dirty="0">
                <a:solidFill>
                  <a:srgbClr val="FF0000"/>
                </a:solidFill>
                <a:latin typeface="+mj-lt"/>
                <a:ea typeface="MS Gothic" panose="020B0609070205080204" pitchFamily="49" charset="-128"/>
              </a:rPr>
              <a:t>the client's progress, or lack of progress in achieving their treatment goals</a:t>
            </a:r>
          </a:p>
          <a:p>
            <a:pPr lvl="1">
              <a:spcBef>
                <a:spcPts val="600"/>
              </a:spcBef>
            </a:pPr>
            <a:r>
              <a:rPr lang="en-US" sz="1400" dirty="0" smtClean="0">
                <a:solidFill>
                  <a:srgbClr val="FF0000"/>
                </a:solidFill>
                <a:latin typeface="+mj-lt"/>
                <a:ea typeface="MS Gothic" panose="020B0609070205080204" pitchFamily="49" charset="-128"/>
              </a:rPr>
              <a:t>Determination, </a:t>
            </a:r>
            <a:r>
              <a:rPr lang="en-US" sz="1400" dirty="0">
                <a:solidFill>
                  <a:srgbClr val="FF0000"/>
                </a:solidFill>
                <a:latin typeface="+mj-lt"/>
                <a:ea typeface="MS Gothic" panose="020B0609070205080204" pitchFamily="49" charset="-128"/>
              </a:rPr>
              <a:t>in their clinical judgment that the client's status indicates that such treatment should be continued for a longer period of time because discontinuance from treatment would lead to a return to opiate addiction</a:t>
            </a:r>
            <a:r>
              <a:rPr lang="en-US" sz="1400" dirty="0" smtClean="0">
                <a:solidFill>
                  <a:srgbClr val="FF0000"/>
                </a:solidFill>
                <a:latin typeface="+mj-lt"/>
                <a:ea typeface="MS Gothic" panose="020B0609070205080204" pitchFamily="49" charset="-128"/>
              </a:rPr>
              <a:t>.</a:t>
            </a:r>
            <a:endParaRPr lang="en-US" sz="1400" dirty="0" smtClean="0">
              <a:solidFill>
                <a:srgbClr val="FF0000"/>
              </a:solidFill>
            </a:endParaRPr>
          </a:p>
          <a:p>
            <a:pPr lvl="2">
              <a:spcBef>
                <a:spcPts val="600"/>
              </a:spcBef>
            </a:pPr>
            <a:endParaRPr lang="en-US" sz="1200"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232</a:t>
            </a:fld>
            <a:endParaRPr lang="en-US" dirty="0"/>
          </a:p>
        </p:txBody>
      </p:sp>
      <p:sp>
        <p:nvSpPr>
          <p:cNvPr id="8" name="Title 1">
            <a:extLst>
              <a:ext uri="{FF2B5EF4-FFF2-40B4-BE49-F238E27FC236}">
                <a16:creationId xmlns="" xmlns:a16="http://schemas.microsoft.com/office/drawing/2014/main" id="{798097B6-8EE2-AF4D-A9E2-33399F633083}"/>
              </a:ext>
            </a:extLst>
          </p:cNvPr>
          <p:cNvSpPr txBox="1">
            <a:spLocks/>
          </p:cNvSpPr>
          <p:nvPr/>
        </p:nvSpPr>
        <p:spPr>
          <a:xfrm>
            <a:off x="10019601" y="5740901"/>
            <a:ext cx="1740235" cy="6009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9 CCR § 10165</a:t>
            </a:r>
          </a:p>
          <a:p>
            <a:pPr algn="r"/>
            <a:r>
              <a:rPr lang="en-US" sz="1800" dirty="0" smtClean="0"/>
              <a:t>9 CCR § 10410</a:t>
            </a:r>
          </a:p>
          <a:p>
            <a:pPr algn="r"/>
            <a:endParaRPr lang="en-US" sz="1800" dirty="0"/>
          </a:p>
        </p:txBody>
      </p:sp>
    </p:spTree>
    <p:extLst>
      <p:ext uri="{BB962C8B-B14F-4D97-AF65-F5344CB8AC3E}">
        <p14:creationId xmlns:p14="http://schemas.microsoft.com/office/powerpoint/2010/main" val="2709744413"/>
      </p:ext>
    </p:extLst>
  </p:cSld>
  <p:clrMapOvr>
    <a:masterClrMapping/>
  </p:clrMapOvr>
  <p:transition spd="slow">
    <p:push dir="u"/>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Discharges from OTP Services</a:t>
            </a:r>
            <a:endParaRPr lang="en-US" dirty="0"/>
          </a:p>
        </p:txBody>
      </p:sp>
      <p:sp>
        <p:nvSpPr>
          <p:cNvPr id="12" name="Text Placeholder 11"/>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233</a:t>
            </a:fld>
            <a:endParaRPr lang="en-US" dirty="0"/>
          </a:p>
        </p:txBody>
      </p:sp>
    </p:spTree>
    <p:extLst>
      <p:ext uri="{BB962C8B-B14F-4D97-AF65-F5344CB8AC3E}">
        <p14:creationId xmlns:p14="http://schemas.microsoft.com/office/powerpoint/2010/main" val="47333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lstStyle/>
          <a:p>
            <a:r>
              <a:rPr lang="en-US" dirty="0" smtClean="0"/>
              <a:t>A client may voluntarily terminate participation in a program even though termination may be against the advice of the medical director or program physician</a:t>
            </a:r>
          </a:p>
          <a:p>
            <a:r>
              <a:rPr lang="en-US" dirty="0" smtClean="0"/>
              <a:t>If the medical director or program director determines that the client's continued participation in the program creates a physically threatening situation for staff or other clients, the client's participation may be terminated immediately</a:t>
            </a:r>
          </a:p>
          <a:p>
            <a:r>
              <a:rPr lang="en-US" dirty="0" smtClean="0"/>
              <a:t>A client's participation in a program may be involuntarily terminated by the medical director or program physician for cause</a:t>
            </a:r>
          </a:p>
          <a:p>
            <a:r>
              <a:rPr lang="en-US" dirty="0"/>
              <a:t>When discharge occurs on an involuntary basis, the provider must notify the beneficiary according to ACBH NOABD </a:t>
            </a:r>
            <a:r>
              <a:rPr lang="en-US" dirty="0" smtClean="0"/>
              <a:t>Policy</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234</a:t>
            </a:fld>
            <a:endParaRPr lang="en-US" dirty="0"/>
          </a:p>
        </p:txBody>
      </p:sp>
      <p:sp>
        <p:nvSpPr>
          <p:cNvPr id="11"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1711116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lstStyle/>
          <a:p>
            <a:r>
              <a:rPr lang="en-US" dirty="0" smtClean="0"/>
              <a:t>If a program utilizes disciplinary proceedings which include involuntary termination for cause, the program must include in its protocol reasons and procedures for involuntarily terminating a client's participation in the program. The procedures shall provide for:</a:t>
            </a:r>
          </a:p>
          <a:p>
            <a:pPr lvl="1"/>
            <a:r>
              <a:rPr lang="en-US" dirty="0" smtClean="0"/>
              <a:t>Explanation to the client of when participation may be terminated for cause</a:t>
            </a:r>
          </a:p>
          <a:p>
            <a:pPr lvl="1"/>
            <a:r>
              <a:rPr lang="en-US" dirty="0" smtClean="0"/>
              <a:t>Client notification of termination</a:t>
            </a:r>
          </a:p>
          <a:p>
            <a:pPr lvl="1"/>
            <a:r>
              <a:rPr lang="en-US" dirty="0" smtClean="0"/>
              <a:t>Client's right to hearing</a:t>
            </a:r>
          </a:p>
          <a:p>
            <a:pPr lvl="1"/>
            <a:r>
              <a:rPr lang="en-US" dirty="0" smtClean="0"/>
              <a:t>Client’s right to representation</a:t>
            </a:r>
          </a:p>
          <a:p>
            <a:r>
              <a:rPr lang="en-US" dirty="0" smtClean="0"/>
              <a:t>If the program elects not to terminate for cause, the protocol must state that clients shall not be involuntarily terminated for cause except for safety reasons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235</a:t>
            </a:fld>
            <a:endParaRPr lang="en-US" dirty="0"/>
          </a:p>
        </p:txBody>
      </p:sp>
      <p:sp>
        <p:nvSpPr>
          <p:cNvPr id="11"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160088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normAutofit/>
          </a:bodyPr>
          <a:lstStyle/>
          <a:p>
            <a:pPr marL="0" indent="0">
              <a:buNone/>
            </a:pPr>
            <a:r>
              <a:rPr lang="en-US" dirty="0" smtClean="0"/>
              <a:t>Except for safety reasons, either voluntary or involuntary termination must be individualized, under the direction of the medical director or program physician, and take place over a period of time not less than 15 days, unless:</a:t>
            </a:r>
          </a:p>
          <a:p>
            <a:pPr lvl="1"/>
            <a:r>
              <a:rPr lang="en-US" dirty="0" smtClean="0"/>
              <a:t>The medical director or program physician deems it clinically necessary to terminate participation sooner and documents why in the client's record</a:t>
            </a:r>
          </a:p>
          <a:p>
            <a:pPr lvl="1"/>
            <a:r>
              <a:rPr lang="en-US" dirty="0" smtClean="0"/>
              <a:t>The client requests in writing a shorter termination period</a:t>
            </a:r>
          </a:p>
          <a:p>
            <a:pPr lvl="1"/>
            <a:r>
              <a:rPr lang="en-US" dirty="0" smtClean="0"/>
              <a:t>The client is currently within a 21-day detoxification treatment episode</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236</a:t>
            </a:fld>
            <a:endParaRPr lang="en-US" dirty="0"/>
          </a:p>
        </p:txBody>
      </p:sp>
      <p:sp>
        <p:nvSpPr>
          <p:cNvPr id="11"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2668149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8629" y="638630"/>
            <a:ext cx="10885714" cy="1825170"/>
          </a:xfrm>
        </p:spPr>
        <p:txBody>
          <a:bodyPr>
            <a:normAutofit/>
          </a:bodyPr>
          <a:lstStyle/>
          <a:p>
            <a:r>
              <a:rPr lang="en-US" dirty="0" smtClean="0"/>
              <a:t>Discharge Summary or Discharge Plan?</a:t>
            </a:r>
            <a:endParaRPr lang="en-US" sz="2800" dirty="0"/>
          </a:p>
        </p:txBody>
      </p:sp>
      <p:sp>
        <p:nvSpPr>
          <p:cNvPr id="7" name="Content Placeholder 6"/>
          <p:cNvSpPr>
            <a:spLocks noGrp="1"/>
          </p:cNvSpPr>
          <p:nvPr>
            <p:ph idx="1"/>
          </p:nvPr>
        </p:nvSpPr>
        <p:spPr/>
        <p:txBody>
          <a:bodyPr>
            <a:normAutofit lnSpcReduction="10000"/>
          </a:bodyPr>
          <a:lstStyle/>
          <a:p>
            <a:pPr>
              <a:lnSpc>
                <a:spcPct val="110000"/>
              </a:lnSpc>
              <a:spcBef>
                <a:spcPts val="600"/>
              </a:spcBef>
            </a:pPr>
            <a:r>
              <a:rPr lang="en-US" dirty="0" smtClean="0">
                <a:solidFill>
                  <a:schemeClr val="tx1"/>
                </a:solidFill>
              </a:rPr>
              <a:t>Depending on the circumstances of the discharge, either a </a:t>
            </a:r>
            <a:r>
              <a:rPr lang="en-US" i="1" dirty="0" smtClean="0">
                <a:solidFill>
                  <a:schemeClr val="tx1"/>
                </a:solidFill>
              </a:rPr>
              <a:t>Discharge Plan </a:t>
            </a:r>
            <a:r>
              <a:rPr lang="en-US" dirty="0" smtClean="0">
                <a:solidFill>
                  <a:schemeClr val="tx1"/>
                </a:solidFill>
              </a:rPr>
              <a:t>or </a:t>
            </a:r>
            <a:r>
              <a:rPr lang="en-US" i="1" dirty="0" smtClean="0">
                <a:solidFill>
                  <a:schemeClr val="tx1"/>
                </a:solidFill>
              </a:rPr>
              <a:t>Discharge Summary </a:t>
            </a:r>
            <a:r>
              <a:rPr lang="en-US" dirty="0" smtClean="0">
                <a:solidFill>
                  <a:schemeClr val="tx1"/>
                </a:solidFill>
              </a:rPr>
              <a:t>must be completed</a:t>
            </a:r>
          </a:p>
          <a:p>
            <a:pPr>
              <a:lnSpc>
                <a:spcPct val="110000"/>
              </a:lnSpc>
              <a:spcBef>
                <a:spcPts val="600"/>
              </a:spcBef>
            </a:pPr>
            <a:r>
              <a:rPr lang="en-US" dirty="0">
                <a:solidFill>
                  <a:schemeClr val="tx1"/>
                </a:solidFill>
              </a:rPr>
              <a:t>A discharge summary is a summary of treatment services, progress, and prognosis — it is only used when contact with the client is lost, all other discharges require a discharge plan</a:t>
            </a:r>
          </a:p>
          <a:p>
            <a:pPr lvl="1">
              <a:lnSpc>
                <a:spcPct val="110000"/>
              </a:lnSpc>
              <a:spcBef>
                <a:spcPts val="600"/>
              </a:spcBef>
            </a:pPr>
            <a:r>
              <a:rPr lang="en-US" dirty="0">
                <a:solidFill>
                  <a:schemeClr val="tx1"/>
                </a:solidFill>
              </a:rPr>
              <a:t>Must be completed within 30 days of last face-to-face service	</a:t>
            </a:r>
          </a:p>
          <a:p>
            <a:pPr>
              <a:lnSpc>
                <a:spcPct val="110000"/>
              </a:lnSpc>
              <a:spcBef>
                <a:spcPts val="600"/>
              </a:spcBef>
            </a:pPr>
            <a:r>
              <a:rPr lang="en-US" dirty="0" smtClean="0">
                <a:solidFill>
                  <a:schemeClr val="tx1"/>
                </a:solidFill>
              </a:rPr>
              <a:t>A </a:t>
            </a:r>
            <a:r>
              <a:rPr lang="en-US" dirty="0">
                <a:solidFill>
                  <a:schemeClr val="tx1"/>
                </a:solidFill>
              </a:rPr>
              <a:t>discharge plan is a plan to support client’s discharge from the program</a:t>
            </a:r>
          </a:p>
          <a:p>
            <a:pPr lvl="1">
              <a:lnSpc>
                <a:spcPct val="110000"/>
              </a:lnSpc>
              <a:spcBef>
                <a:spcPts val="600"/>
              </a:spcBef>
            </a:pPr>
            <a:r>
              <a:rPr lang="en-US" dirty="0">
                <a:solidFill>
                  <a:schemeClr val="tx1"/>
                </a:solidFill>
              </a:rPr>
              <a:t>A plan is developed in conjunction with the client and is intended to transition client from treatment services</a:t>
            </a:r>
          </a:p>
          <a:p>
            <a:pPr lvl="1">
              <a:lnSpc>
                <a:spcPct val="110000"/>
              </a:lnSpc>
              <a:spcBef>
                <a:spcPts val="600"/>
              </a:spcBef>
            </a:pPr>
            <a:r>
              <a:rPr lang="en-US" dirty="0">
                <a:solidFill>
                  <a:schemeClr val="tx1"/>
                </a:solidFill>
              </a:rPr>
              <a:t>Can be claimed when completed face-to-face with client</a:t>
            </a:r>
          </a:p>
          <a:p>
            <a:pPr lvl="1">
              <a:lnSpc>
                <a:spcPct val="110000"/>
              </a:lnSpc>
              <a:spcBef>
                <a:spcPts val="600"/>
              </a:spcBef>
            </a:pPr>
            <a:r>
              <a:rPr lang="en-US" dirty="0">
                <a:solidFill>
                  <a:schemeClr val="tx1"/>
                </a:solidFill>
              </a:rPr>
              <a:t>In order to be claimed, discharge plans must be prepared (discussed and signed with client) within 30 days prior to the last face-to-face </a:t>
            </a:r>
            <a:r>
              <a:rPr lang="en-US" dirty="0" smtClean="0">
                <a:solidFill>
                  <a:schemeClr val="tx1"/>
                </a:solidFill>
              </a:rPr>
              <a:t>treatment</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237</a:t>
            </a:fld>
            <a:endParaRPr lang="en-US" dirty="0"/>
          </a:p>
        </p:txBody>
      </p:sp>
      <p:sp>
        <p:nvSpPr>
          <p:cNvPr id="9"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73664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Discharge Plan</a:t>
            </a:r>
            <a:endParaRPr lang="en-US" dirty="0"/>
          </a:p>
        </p:txBody>
      </p:sp>
      <p:sp>
        <p:nvSpPr>
          <p:cNvPr id="7" name="Content Placeholder 6"/>
          <p:cNvSpPr>
            <a:spLocks noGrp="1"/>
          </p:cNvSpPr>
          <p:nvPr>
            <p:ph idx="1"/>
          </p:nvPr>
        </p:nvSpPr>
        <p:spPr/>
        <p:txBody>
          <a:bodyPr>
            <a:normAutofit fontScale="77500" lnSpcReduction="20000"/>
          </a:bodyPr>
          <a:lstStyle/>
          <a:p>
            <a:pPr>
              <a:lnSpc>
                <a:spcPct val="120000"/>
              </a:lnSpc>
              <a:spcBef>
                <a:spcPts val="600"/>
              </a:spcBef>
            </a:pPr>
            <a:r>
              <a:rPr lang="en-US" sz="2400" dirty="0" smtClean="0"/>
              <a:t>Discharge Plans MUST include:</a:t>
            </a:r>
          </a:p>
          <a:p>
            <a:pPr lvl="1">
              <a:lnSpc>
                <a:spcPct val="120000"/>
              </a:lnSpc>
              <a:spcBef>
                <a:spcPts val="600"/>
              </a:spcBef>
            </a:pPr>
            <a:r>
              <a:rPr lang="en-US" sz="2000" dirty="0" smtClean="0"/>
              <a:t>The date of discharge</a:t>
            </a:r>
          </a:p>
          <a:p>
            <a:pPr lvl="1">
              <a:lnSpc>
                <a:spcPct val="120000"/>
              </a:lnSpc>
              <a:spcBef>
                <a:spcPts val="600"/>
              </a:spcBef>
            </a:pPr>
            <a:r>
              <a:rPr lang="en-US" sz="2000" dirty="0" smtClean="0"/>
              <a:t>The reason for the discharge</a:t>
            </a:r>
          </a:p>
          <a:p>
            <a:pPr lvl="1">
              <a:lnSpc>
                <a:spcPct val="120000"/>
              </a:lnSpc>
              <a:spcBef>
                <a:spcPts val="600"/>
              </a:spcBef>
            </a:pPr>
            <a:r>
              <a:rPr lang="en-US" sz="2000" dirty="0" smtClean="0"/>
              <a:t>A summary of the client's progress during treatment</a:t>
            </a:r>
          </a:p>
          <a:p>
            <a:pPr lvl="1">
              <a:lnSpc>
                <a:spcPct val="120000"/>
              </a:lnSpc>
              <a:spcBef>
                <a:spcPts val="600"/>
              </a:spcBef>
            </a:pPr>
            <a:r>
              <a:rPr lang="en-US" sz="2000" dirty="0" smtClean="0"/>
              <a:t>Description of each client’s triggers and a plan to assist the client to avoid relapse when confronted with triggers</a:t>
            </a:r>
          </a:p>
          <a:p>
            <a:pPr lvl="1">
              <a:lnSpc>
                <a:spcPct val="120000"/>
              </a:lnSpc>
              <a:spcBef>
                <a:spcPts val="600"/>
              </a:spcBef>
            </a:pPr>
            <a:r>
              <a:rPr lang="en-US" sz="2000" dirty="0" smtClean="0"/>
              <a:t>A support plan</a:t>
            </a:r>
          </a:p>
          <a:p>
            <a:pPr lvl="1">
              <a:lnSpc>
                <a:spcPct val="120000"/>
              </a:lnSpc>
              <a:spcBef>
                <a:spcPts val="600"/>
              </a:spcBef>
            </a:pPr>
            <a:r>
              <a:rPr lang="en-US" sz="2000" dirty="0" smtClean="0"/>
              <a:t>Complete signature of LPHA or counselor</a:t>
            </a:r>
          </a:p>
          <a:p>
            <a:pPr lvl="1">
              <a:lnSpc>
                <a:spcPct val="120000"/>
              </a:lnSpc>
              <a:spcBef>
                <a:spcPts val="600"/>
              </a:spcBef>
            </a:pPr>
            <a:r>
              <a:rPr lang="en-US" sz="2000" dirty="0" smtClean="0"/>
              <a:t>Client’s legibly printed name, date, and signature</a:t>
            </a:r>
          </a:p>
          <a:p>
            <a:pPr marL="342900" lvl="2" indent="-342900">
              <a:lnSpc>
                <a:spcPct val="120000"/>
              </a:lnSpc>
              <a:spcBef>
                <a:spcPts val="600"/>
              </a:spcBef>
            </a:pPr>
            <a:r>
              <a:rPr lang="en-US" sz="2000" dirty="0">
                <a:solidFill>
                  <a:schemeClr val="tx1"/>
                </a:solidFill>
              </a:rPr>
              <a:t>Must document that client was provided (or offered and reason for refusal) a copy of their discharge plan at the last face-to-face.</a:t>
            </a:r>
          </a:p>
          <a:p>
            <a:pPr marL="0" indent="0" algn="ctr">
              <a:lnSpc>
                <a:spcPct val="120000"/>
              </a:lnSpc>
              <a:spcBef>
                <a:spcPts val="600"/>
              </a:spcBef>
              <a:buNone/>
            </a:pPr>
            <a:r>
              <a:rPr lang="en-US" sz="2000" dirty="0" smtClean="0">
                <a:solidFill>
                  <a:schemeClr val="tx1"/>
                </a:solidFill>
              </a:rPr>
              <a:t>“</a:t>
            </a:r>
            <a:r>
              <a:rPr lang="en-US" sz="2000" dirty="0">
                <a:solidFill>
                  <a:schemeClr val="tx1"/>
                </a:solidFill>
              </a:rPr>
              <a:t>Client discharged from the program”  is not a discharge plan</a:t>
            </a:r>
            <a:r>
              <a:rPr lang="en-US" sz="2000" dirty="0" smtClean="0">
                <a:solidFill>
                  <a:schemeClr val="tx1"/>
                </a:solidFill>
              </a:rPr>
              <a:t>!</a:t>
            </a:r>
            <a:endParaRPr lang="en-US" sz="2000" dirty="0" smtClean="0"/>
          </a:p>
          <a:p>
            <a:pPr>
              <a:lnSpc>
                <a:spcPct val="120000"/>
              </a:lnSpc>
              <a:spcBef>
                <a:spcPts val="600"/>
              </a:spcBef>
            </a:pPr>
            <a:endParaRPr lang="en-US" sz="24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238</a:t>
            </a:fld>
            <a:endParaRPr lang="en-US" dirty="0"/>
          </a:p>
        </p:txBody>
      </p:sp>
      <p:sp>
        <p:nvSpPr>
          <p:cNvPr id="11"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414169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Summary</a:t>
            </a:r>
            <a:br>
              <a:rPr lang="en-US" dirty="0" smtClean="0"/>
            </a:br>
            <a:r>
              <a:rPr lang="en-US" sz="2800" dirty="0" smtClean="0"/>
              <a:t>Required when client contact is lost </a:t>
            </a:r>
            <a:endParaRPr lang="en-US" sz="2800" dirty="0"/>
          </a:p>
        </p:txBody>
      </p:sp>
      <p:sp>
        <p:nvSpPr>
          <p:cNvPr id="3" name="Content Placeholder 2"/>
          <p:cNvSpPr>
            <a:spLocks noGrp="1"/>
          </p:cNvSpPr>
          <p:nvPr>
            <p:ph idx="1"/>
          </p:nvPr>
        </p:nvSpPr>
        <p:spPr/>
        <p:txBody>
          <a:bodyPr>
            <a:normAutofit fontScale="92500" lnSpcReduction="10000"/>
          </a:bodyPr>
          <a:lstStyle/>
          <a:p>
            <a:pPr>
              <a:lnSpc>
                <a:spcPct val="110000"/>
              </a:lnSpc>
              <a:spcBef>
                <a:spcPts val="600"/>
              </a:spcBef>
            </a:pPr>
            <a:r>
              <a:rPr lang="en-US" dirty="0" smtClean="0"/>
              <a:t>The discharge summary must be completed within 30 calendar days of the last face-to-face contact with the beneficiary</a:t>
            </a:r>
          </a:p>
          <a:p>
            <a:pPr>
              <a:lnSpc>
                <a:spcPct val="110000"/>
              </a:lnSpc>
              <a:spcBef>
                <a:spcPts val="600"/>
              </a:spcBef>
            </a:pPr>
            <a:r>
              <a:rPr lang="en-US" dirty="0" smtClean="0"/>
              <a:t>Discharge Summary MUST include:</a:t>
            </a:r>
          </a:p>
          <a:p>
            <a:pPr lvl="1">
              <a:lnSpc>
                <a:spcPct val="110000"/>
              </a:lnSpc>
              <a:spcBef>
                <a:spcPts val="600"/>
              </a:spcBef>
            </a:pPr>
            <a:r>
              <a:rPr lang="en-US" dirty="0"/>
              <a:t>The client's </a:t>
            </a:r>
            <a:r>
              <a:rPr lang="en-US" dirty="0" smtClean="0"/>
              <a:t>name</a:t>
            </a:r>
          </a:p>
          <a:p>
            <a:pPr lvl="1">
              <a:lnSpc>
                <a:spcPct val="110000"/>
              </a:lnSpc>
              <a:spcBef>
                <a:spcPts val="600"/>
              </a:spcBef>
            </a:pPr>
            <a:r>
              <a:rPr lang="en-US" dirty="0" smtClean="0"/>
              <a:t>Date </a:t>
            </a:r>
            <a:r>
              <a:rPr lang="en-US" dirty="0"/>
              <a:t>of discharge</a:t>
            </a:r>
          </a:p>
          <a:p>
            <a:pPr lvl="1">
              <a:lnSpc>
                <a:spcPct val="110000"/>
              </a:lnSpc>
              <a:spcBef>
                <a:spcPts val="600"/>
              </a:spcBef>
            </a:pPr>
            <a:r>
              <a:rPr lang="en-US" dirty="0" smtClean="0"/>
              <a:t>Duration of treatment (admission date to date of last service)</a:t>
            </a:r>
          </a:p>
          <a:p>
            <a:pPr lvl="1">
              <a:lnSpc>
                <a:spcPct val="110000"/>
              </a:lnSpc>
              <a:spcBef>
                <a:spcPts val="600"/>
              </a:spcBef>
            </a:pPr>
            <a:r>
              <a:rPr lang="en-US" dirty="0" smtClean="0"/>
              <a:t>Reason for discharge and if discharge was involuntary or successful completion of SUD services</a:t>
            </a:r>
          </a:p>
          <a:p>
            <a:pPr lvl="1">
              <a:lnSpc>
                <a:spcPct val="110000"/>
              </a:lnSpc>
              <a:spcBef>
                <a:spcPts val="600"/>
              </a:spcBef>
            </a:pPr>
            <a:r>
              <a:rPr lang="en-US" dirty="0" smtClean="0"/>
              <a:t>A narrative summary of the treatment episode</a:t>
            </a:r>
          </a:p>
          <a:p>
            <a:pPr lvl="1">
              <a:lnSpc>
                <a:spcPct val="110000"/>
              </a:lnSpc>
              <a:spcBef>
                <a:spcPts val="600"/>
              </a:spcBef>
            </a:pPr>
            <a:r>
              <a:rPr lang="en-US" dirty="0" smtClean="0"/>
              <a:t>The client’s prognosis</a:t>
            </a:r>
          </a:p>
          <a:p>
            <a:pPr>
              <a:lnSpc>
                <a:spcPct val="110000"/>
              </a:lnSpc>
              <a:spcBef>
                <a:spcPts val="600"/>
              </a:spcBef>
            </a:pPr>
            <a:r>
              <a:rPr lang="en-US" dirty="0" smtClean="0"/>
              <a:t>A Discharge Summary is required (whenever contact is lost with a beneficiary) but it is not a claimable activity.</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239</a:t>
            </a:fld>
            <a:endParaRPr lang="en-US" dirty="0"/>
          </a:p>
        </p:txBody>
      </p:sp>
      <p:sp>
        <p:nvSpPr>
          <p:cNvPr id="7" name="Title 1">
            <a:extLst>
              <a:ext uri="{FF2B5EF4-FFF2-40B4-BE49-F238E27FC236}">
                <a16:creationId xmlns="" xmlns:a16="http://schemas.microsoft.com/office/drawing/2014/main"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326023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Maintenance Treatment</a:t>
            </a:r>
            <a:endParaRPr lang="en-US" sz="2800"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i="1" dirty="0" smtClean="0"/>
              <a:t>Maintenance Treatment: </a:t>
            </a:r>
            <a:r>
              <a:rPr lang="en-US" sz="2800" dirty="0"/>
              <a:t>This phase of treatment provides narcotic replacement medication to patients in sustained, stable, medically determined </a:t>
            </a:r>
            <a:r>
              <a:rPr lang="en-US" sz="2800" dirty="0" smtClean="0"/>
              <a:t>doses:</a:t>
            </a:r>
          </a:p>
          <a:p>
            <a:r>
              <a:rPr lang="en-US" sz="2800" dirty="0" smtClean="0"/>
              <a:t>The </a:t>
            </a:r>
            <a:r>
              <a:rPr lang="en-US" sz="2800" dirty="0"/>
              <a:t>purpose is to reduce or eliminate chronic illicit opiate addiction, while the patient is provided a comprehensive range of additional treatment </a:t>
            </a:r>
            <a:r>
              <a:rPr lang="en-US" sz="2800" dirty="0" smtClean="0"/>
              <a:t>services</a:t>
            </a:r>
          </a:p>
          <a:p>
            <a:r>
              <a:rPr lang="en-US" sz="2800" dirty="0" smtClean="0"/>
              <a:t>Once </a:t>
            </a:r>
            <a:r>
              <a:rPr lang="en-US" sz="2800" dirty="0"/>
              <a:t>the </a:t>
            </a:r>
            <a:r>
              <a:rPr lang="en-US" sz="2800" dirty="0" smtClean="0"/>
              <a:t>client is </a:t>
            </a:r>
            <a:r>
              <a:rPr lang="en-US" sz="2800" dirty="0"/>
              <a:t>stabilized on a satisfactory dosage, it is often possible to address his/her other chronic medical and psychiatric </a:t>
            </a:r>
            <a:r>
              <a:rPr lang="en-US" sz="2800" dirty="0" smtClean="0"/>
              <a:t>conditions</a:t>
            </a:r>
          </a:p>
          <a:p>
            <a:r>
              <a:rPr lang="en-US" sz="2800" dirty="0"/>
              <a:t>C</a:t>
            </a:r>
            <a:r>
              <a:rPr lang="en-US" sz="2800" dirty="0" smtClean="0"/>
              <a:t>lient dose is determined </a:t>
            </a:r>
            <a:r>
              <a:rPr lang="en-US" sz="2800" dirty="0"/>
              <a:t>by the </a:t>
            </a:r>
            <a:r>
              <a:rPr lang="en-US" sz="2800" dirty="0" smtClean="0"/>
              <a:t>treating OTP physician</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Rectangle 5"/>
          <p:cNvSpPr/>
          <p:nvPr/>
        </p:nvSpPr>
        <p:spPr>
          <a:xfrm>
            <a:off x="9702800" y="5918200"/>
            <a:ext cx="2133600" cy="646331"/>
          </a:xfrm>
          <a:prstGeom prst="rect">
            <a:avLst/>
          </a:prstGeom>
        </p:spPr>
        <p:txBody>
          <a:bodyPr wrap="square">
            <a:spAutoFit/>
          </a:bodyPr>
          <a:lstStyle/>
          <a:p>
            <a:r>
              <a:rPr lang="en-US" dirty="0" smtClean="0"/>
              <a:t>42 CFR § 8.2</a:t>
            </a:r>
          </a:p>
          <a:p>
            <a:r>
              <a:rPr lang="en-US" dirty="0" smtClean="0"/>
              <a:t>DHCS OTP FAQs</a:t>
            </a:r>
            <a:endParaRPr lang="en-US" dirty="0"/>
          </a:p>
        </p:txBody>
      </p:sp>
    </p:spTree>
    <p:extLst>
      <p:ext uri="{BB962C8B-B14F-4D97-AF65-F5344CB8AC3E}">
        <p14:creationId xmlns:p14="http://schemas.microsoft.com/office/powerpoint/2010/main" val="3219278032"/>
      </p:ext>
    </p:extLst>
  </p:cSld>
  <p:clrMapOvr>
    <a:masterClrMapping/>
  </p:clrMapOvr>
  <p:transition spd="slow">
    <p:push dir="u"/>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Discharge Codes</a:t>
            </a:r>
            <a:br>
              <a:rPr lang="en-US" smtClean="0"/>
            </a:br>
            <a:r>
              <a:rPr lang="en-US" smtClean="0"/>
              <a:t>California Outcome Measurements (CalOMS)</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3614" y="1905000"/>
            <a:ext cx="3081786" cy="4054955"/>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240</a:t>
            </a:fld>
            <a:endParaRPr lang="en-US"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77" y="2168969"/>
            <a:ext cx="3081786" cy="4054955"/>
          </a:xfrm>
          <a:prstGeom prst="rect">
            <a:avLst/>
          </a:prstGeom>
          <a:ln>
            <a:solidFill>
              <a:schemeClr val="tx1"/>
            </a:solidFill>
          </a:ln>
        </p:spPr>
      </p:pic>
      <p:sp>
        <p:nvSpPr>
          <p:cNvPr id="11" name="Title 1">
            <a:extLst>
              <a:ext uri="{FF2B5EF4-FFF2-40B4-BE49-F238E27FC236}">
                <a16:creationId xmlns="" xmlns:a16="http://schemas.microsoft.com/office/drawing/2014/main" id="{798097B6-8EE2-AF4D-A9E2-33399F633083}"/>
              </a:ext>
            </a:extLst>
          </p:cNvPr>
          <p:cNvSpPr txBox="1">
            <a:spLocks/>
          </p:cNvSpPr>
          <p:nvPr/>
        </p:nvSpPr>
        <p:spPr>
          <a:xfrm>
            <a:off x="10261069" y="6001710"/>
            <a:ext cx="125730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IA.III.FF.3</a:t>
            </a:r>
            <a:endParaRPr lang="en-US" sz="1800" dirty="0"/>
          </a:p>
        </p:txBody>
      </p:sp>
    </p:spTree>
    <p:extLst>
      <p:ext uri="{BB962C8B-B14F-4D97-AF65-F5344CB8AC3E}">
        <p14:creationId xmlns:p14="http://schemas.microsoft.com/office/powerpoint/2010/main" val="120006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Discharge Codes</a:t>
            </a:r>
            <a:br>
              <a:rPr lang="en-US" smtClean="0"/>
            </a:br>
            <a:r>
              <a:rPr lang="en-US" smtClean="0"/>
              <a:t>California Outcome Measurements (CalOMS)</a:t>
            </a: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2370595314"/>
              </p:ext>
            </p:extLst>
          </p:nvPr>
        </p:nvGraphicFramePr>
        <p:xfrm>
          <a:off x="956734" y="2599381"/>
          <a:ext cx="5715000" cy="1473835"/>
        </p:xfrm>
        <a:graphic>
          <a:graphicData uri="http://schemas.openxmlformats.org/drawingml/2006/table">
            <a:tbl>
              <a:tblPr firstRow="1" firstCol="1" bandRow="1"/>
              <a:tblGrid>
                <a:gridCol w="1819275">
                  <a:extLst>
                    <a:ext uri="{9D8B030D-6E8A-4147-A177-3AD203B41FA5}">
                      <a16:colId xmlns="" xmlns:a16="http://schemas.microsoft.com/office/drawing/2014/main" val="20000"/>
                    </a:ext>
                  </a:extLst>
                </a:gridCol>
                <a:gridCol w="3895725">
                  <a:extLst>
                    <a:ext uri="{9D8B030D-6E8A-4147-A177-3AD203B41FA5}">
                      <a16:colId xmlns="" xmlns:a16="http://schemas.microsoft.com/office/drawing/2014/main" val="20001"/>
                    </a:ext>
                  </a:extLst>
                </a:gridCol>
              </a:tblGrid>
              <a:tr h="336550">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Percent (%) of </a:t>
                      </a:r>
                      <a:r>
                        <a:rPr lang="en-US" sz="1000" b="1" dirty="0" err="1">
                          <a:effectLst/>
                          <a:latin typeface="Arial" panose="020B0604020202020204" pitchFamily="34" charset="0"/>
                          <a:ea typeface="Arial" panose="020B0604020202020204" pitchFamily="34" charset="0"/>
                        </a:rPr>
                        <a:t>Tx</a:t>
                      </a:r>
                      <a:r>
                        <a:rPr lang="en-US" sz="1000" b="1" dirty="0">
                          <a:effectLst/>
                          <a:latin typeface="Arial" panose="020B0604020202020204" pitchFamily="34" charset="0"/>
                          <a:ea typeface="Arial" panose="020B0604020202020204" pitchFamily="34" charset="0"/>
                        </a:rPr>
                        <a:t> Plan Goals Achieved</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Discharge Status Code and Description</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100-75%</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a:pPr>
                      <a:r>
                        <a:rPr lang="en-US" sz="1000" dirty="0">
                          <a:effectLst/>
                          <a:latin typeface="Arial" panose="020B0604020202020204" pitchFamily="34" charset="0"/>
                          <a:ea typeface="Arial" panose="020B0604020202020204" pitchFamily="34" charset="0"/>
                          <a:cs typeface="Times New Roman" panose="02020603050405020304" pitchFamily="18" charset="0"/>
                        </a:rPr>
                        <a:t>Completed </a:t>
                      </a:r>
                      <a:r>
                        <a:rPr lang="en-US" sz="1000" dirty="0" err="1">
                          <a:effectLst/>
                          <a:latin typeface="Arial" panose="020B0604020202020204" pitchFamily="34" charset="0"/>
                          <a:ea typeface="Arial" panose="020B0604020202020204" pitchFamily="34" charset="0"/>
                          <a:cs typeface="Times New Roman" panose="02020603050405020304" pitchFamily="18" charset="0"/>
                        </a:rPr>
                        <a:t>Tx</a:t>
                      </a:r>
                      <a:r>
                        <a:rPr lang="en-US" sz="1000" dirty="0">
                          <a:effectLst/>
                          <a:latin typeface="Arial" panose="020B0604020202020204" pitchFamily="34" charset="0"/>
                          <a:ea typeface="Arial" panose="020B0604020202020204" pitchFamily="34" charset="0"/>
                          <a:cs typeface="Times New Roman" panose="02020603050405020304" pitchFamily="18" charset="0"/>
                        </a:rPr>
                        <a:t>/Recovery Plan Goals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1775">
                <a:tc>
                  <a:txBody>
                    <a:bodyPr/>
                    <a:lstStyle/>
                    <a:p>
                      <a:pPr marL="0" marR="0" algn="ctr">
                        <a:spcBef>
                          <a:spcPts val="0"/>
                        </a:spcBef>
                        <a:spcAft>
                          <a:spcPts val="0"/>
                        </a:spcAft>
                      </a:pPr>
                      <a:r>
                        <a:rPr lang="en-US" sz="1000">
                          <a:effectLst/>
                          <a:latin typeface="Arial" panose="020B0604020202020204" pitchFamily="34" charset="0"/>
                          <a:ea typeface="Arial" panose="020B0604020202020204" pitchFamily="34" charset="0"/>
                        </a:rPr>
                        <a:t>100-75%</a:t>
                      </a:r>
                      <a:endParaRPr lang="en-US" sz="1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2"/>
                      </a:pPr>
                      <a:r>
                        <a:rPr lang="en-US" sz="1000" dirty="0">
                          <a:effectLst/>
                          <a:latin typeface="Arial" panose="020B0604020202020204" pitchFamily="34" charset="0"/>
                          <a:ea typeface="Arial" panose="020B0604020202020204" pitchFamily="34" charset="0"/>
                          <a:cs typeface="Times New Roman" panose="02020603050405020304" pitchFamily="18" charset="0"/>
                        </a:rPr>
                        <a:t>Completed Treatment/Recovery Plan Goals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77495">
                <a:tc>
                  <a:txBody>
                    <a:bodyPr/>
                    <a:lstStyle/>
                    <a:p>
                      <a:pPr marL="0" marR="0" algn="ctr">
                        <a:spcBef>
                          <a:spcPts val="0"/>
                        </a:spcBef>
                        <a:spcAft>
                          <a:spcPts val="0"/>
                        </a:spcAft>
                      </a:pPr>
                      <a:r>
                        <a:rPr lang="en-US" sz="1000">
                          <a:effectLst/>
                          <a:latin typeface="Arial" panose="020B0604020202020204" pitchFamily="34" charset="0"/>
                          <a:ea typeface="Arial" panose="020B0604020202020204" pitchFamily="34" charset="0"/>
                        </a:rPr>
                        <a:t>75-50%</a:t>
                      </a:r>
                      <a:endParaRPr lang="en-US" sz="1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3"/>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Satisfactory Progress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&lt;50%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5"/>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Unsatisfactory Progress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241</a:t>
            </a:fld>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309216768"/>
              </p:ext>
            </p:extLst>
          </p:nvPr>
        </p:nvGraphicFramePr>
        <p:xfrm>
          <a:off x="2844903" y="4805146"/>
          <a:ext cx="5726430" cy="1453515"/>
        </p:xfrm>
        <a:graphic>
          <a:graphicData uri="http://schemas.openxmlformats.org/drawingml/2006/table">
            <a:tbl>
              <a:tblPr firstRow="1" firstCol="1" bandRow="1"/>
              <a:tblGrid>
                <a:gridCol w="1802765">
                  <a:extLst>
                    <a:ext uri="{9D8B030D-6E8A-4147-A177-3AD203B41FA5}">
                      <a16:colId xmlns="" xmlns:a16="http://schemas.microsoft.com/office/drawing/2014/main" val="20000"/>
                    </a:ext>
                  </a:extLst>
                </a:gridCol>
                <a:gridCol w="3923665">
                  <a:extLst>
                    <a:ext uri="{9D8B030D-6E8A-4147-A177-3AD203B41FA5}">
                      <a16:colId xmlns="" xmlns:a16="http://schemas.microsoft.com/office/drawing/2014/main" val="20001"/>
                    </a:ext>
                  </a:extLst>
                </a:gridCol>
              </a:tblGrid>
              <a:tr h="347980">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Proposed % of </a:t>
                      </a:r>
                      <a:r>
                        <a:rPr lang="en-US" sz="1000" b="1" dirty="0" err="1">
                          <a:effectLst/>
                          <a:latin typeface="Arial" panose="020B0604020202020204" pitchFamily="34" charset="0"/>
                          <a:ea typeface="Arial" panose="020B0604020202020204" pitchFamily="34" charset="0"/>
                        </a:rPr>
                        <a:t>Tx</a:t>
                      </a:r>
                      <a:r>
                        <a:rPr lang="en-US" sz="1000" b="1" dirty="0">
                          <a:effectLst/>
                          <a:latin typeface="Arial" panose="020B0604020202020204" pitchFamily="34" charset="0"/>
                          <a:ea typeface="Arial" panose="020B0604020202020204" pitchFamily="34" charset="0"/>
                        </a:rPr>
                        <a:t> Plan Goals Achieved</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Discharge Status Code</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75-50%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4"/>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Satisfactory Progress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177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&lt;50%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6"/>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Unsatisfactory Progress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367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Death</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7"/>
                      </a:pPr>
                      <a:r>
                        <a:rPr lang="en-US" sz="1000" dirty="0">
                          <a:effectLst/>
                          <a:latin typeface="Arial" panose="020B0604020202020204" pitchFamily="34" charset="0"/>
                          <a:ea typeface="Arial" panose="020B0604020202020204" pitchFamily="34" charset="0"/>
                          <a:cs typeface="Times New Roman" panose="02020603050405020304" pitchFamily="18" charset="0"/>
                        </a:rPr>
                        <a:t>Death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10820">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Incarceration</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8"/>
                      </a:pPr>
                      <a:r>
                        <a:rPr lang="en-US" sz="1000" dirty="0">
                          <a:effectLst/>
                          <a:latin typeface="Arial" panose="020B0604020202020204" pitchFamily="34" charset="0"/>
                          <a:ea typeface="Arial" panose="020B0604020202020204" pitchFamily="34" charset="0"/>
                          <a:cs typeface="Times New Roman" panose="02020603050405020304" pitchFamily="18" charset="0"/>
                        </a:rPr>
                        <a:t>Incarceration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5" name="Rectangle 2"/>
          <p:cNvSpPr>
            <a:spLocks noChangeArrowheads="1"/>
          </p:cNvSpPr>
          <p:nvPr/>
        </p:nvSpPr>
        <p:spPr bwMode="auto">
          <a:xfrm>
            <a:off x="1983702" y="2113466"/>
            <a:ext cx="3661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Standard Discharge Codes-table 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6" name="Rectangle 15"/>
          <p:cNvSpPr/>
          <p:nvPr/>
        </p:nvSpPr>
        <p:spPr>
          <a:xfrm>
            <a:off x="3660121" y="4311259"/>
            <a:ext cx="4095993" cy="338554"/>
          </a:xfrm>
          <a:prstGeom prst="rect">
            <a:avLst/>
          </a:prstGeom>
        </p:spPr>
        <p:txBody>
          <a:bodyPr wrap="none">
            <a:spAutoFit/>
          </a:bodyPr>
          <a:lstStyle/>
          <a:p>
            <a:pPr lvl="0" defTabSz="914400" eaLnBrk="0" fontAlgn="base" hangingPunct="0">
              <a:spcBef>
                <a:spcPct val="0"/>
              </a:spcBef>
              <a:spcAft>
                <a:spcPct val="0"/>
              </a:spcAft>
            </a:pPr>
            <a:r>
              <a:rPr lang="en-US" altLang="en-US" sz="1600" b="1" dirty="0">
                <a:latin typeface="Arial" panose="020B0604020202020204" pitchFamily="34" charset="0"/>
                <a:ea typeface="Arial" panose="020B0604020202020204" pitchFamily="34" charset="0"/>
              </a:rPr>
              <a:t>Administrative Discharge Codes-table B</a:t>
            </a:r>
            <a:endParaRPr lang="en-US" altLang="en-US" sz="1600" dirty="0">
              <a:latin typeface="Arial" panose="020B0604020202020204" pitchFamily="34" charset="0"/>
              <a:ea typeface="Times New Roman" panose="02020603050405020304" pitchFamily="18" charset="0"/>
            </a:endParaRPr>
          </a:p>
        </p:txBody>
      </p:sp>
      <p:sp>
        <p:nvSpPr>
          <p:cNvPr id="17" name="Title 1">
            <a:extLst>
              <a:ext uri="{FF2B5EF4-FFF2-40B4-BE49-F238E27FC236}">
                <a16:creationId xmlns="" xmlns:a16="http://schemas.microsoft.com/office/drawing/2014/main" id="{798097B6-8EE2-AF4D-A9E2-33399F633083}"/>
              </a:ext>
            </a:extLst>
          </p:cNvPr>
          <p:cNvSpPr txBox="1">
            <a:spLocks/>
          </p:cNvSpPr>
          <p:nvPr/>
        </p:nvSpPr>
        <p:spPr>
          <a:xfrm>
            <a:off x="10261069" y="6162089"/>
            <a:ext cx="125730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IA.III.FF.3</a:t>
            </a:r>
            <a:endParaRPr lang="en-US" sz="1800" dirty="0"/>
          </a:p>
        </p:txBody>
      </p:sp>
    </p:spTree>
    <p:extLst>
      <p:ext uri="{BB962C8B-B14F-4D97-AF65-F5344CB8AC3E}">
        <p14:creationId xmlns:p14="http://schemas.microsoft.com/office/powerpoint/2010/main" val="330175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Required Drug Tests or Analyses</a:t>
            </a:r>
            <a:endParaRPr lang="en-US" dirty="0"/>
          </a:p>
        </p:txBody>
      </p:sp>
      <p:sp>
        <p:nvSpPr>
          <p:cNvPr id="7" name="Text Placeholder 6"/>
          <p:cNvSpPr>
            <a:spLocks noGrp="1"/>
          </p:cNvSpPr>
          <p:nvPr>
            <p:ph type="body" idx="1"/>
          </p:nvPr>
        </p:nvSpPr>
        <p:spPr/>
        <p:txBody>
          <a:bodyPr/>
          <a:lstStyle/>
          <a:p>
            <a:r>
              <a:rPr lang="en-US" dirty="0" smtClean="0"/>
              <a:t>For OTPs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242</a:t>
            </a:fld>
            <a:endParaRPr lang="en-US" dirty="0"/>
          </a:p>
        </p:txBody>
      </p:sp>
    </p:spTree>
    <p:extLst>
      <p:ext uri="{BB962C8B-B14F-4D97-AF65-F5344CB8AC3E}">
        <p14:creationId xmlns:p14="http://schemas.microsoft.com/office/powerpoint/2010/main" val="2990609645"/>
      </p:ext>
    </p:extLst>
  </p:cSld>
  <p:clrMapOvr>
    <a:masterClrMapping/>
  </p:clrMapOvr>
  <p:transition spd="slow">
    <p:push dir="u"/>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Drug Screening Requirements 1</a:t>
            </a:r>
            <a:endParaRPr lang="en-US" dirty="0"/>
          </a:p>
        </p:txBody>
      </p:sp>
      <p:sp>
        <p:nvSpPr>
          <p:cNvPr id="7" name="Content Placeholder 6"/>
          <p:cNvSpPr>
            <a:spLocks noGrp="1"/>
          </p:cNvSpPr>
          <p:nvPr>
            <p:ph idx="1"/>
          </p:nvPr>
        </p:nvSpPr>
        <p:spPr>
          <a:xfrm>
            <a:off x="677333" y="2160589"/>
            <a:ext cx="9114367" cy="3880773"/>
          </a:xfrm>
        </p:spPr>
        <p:txBody>
          <a:bodyPr>
            <a:normAutofit fontScale="92500"/>
          </a:bodyPr>
          <a:lstStyle/>
          <a:p>
            <a:r>
              <a:rPr lang="en-US" dirty="0" smtClean="0"/>
              <a:t>All OTP clients are required to submit body specimens for testing</a:t>
            </a:r>
          </a:p>
          <a:p>
            <a:pPr lvl="1"/>
            <a:r>
              <a:rPr lang="en-US" dirty="0" smtClean="0"/>
              <a:t>For clients receiving Detoxification treatment, drug tests are required prior to the first dose and any other time deemed necessary by the attending physician</a:t>
            </a:r>
          </a:p>
          <a:p>
            <a:pPr lvl="1"/>
            <a:r>
              <a:rPr lang="en-US" dirty="0" smtClean="0"/>
              <a:t>For clients receiving Maintenance treatment drug tests or analyses are required prior to the first dose and then at least random monthly tests</a:t>
            </a:r>
          </a:p>
          <a:p>
            <a:r>
              <a:rPr lang="en-US" dirty="0" smtClean="0"/>
              <a:t>Providers may claim for time spent collecting of urine samples when deemed “medically indicated” and it is part of the intake or individual session</a:t>
            </a:r>
          </a:p>
          <a:p>
            <a:r>
              <a:rPr lang="en-US" dirty="0" smtClean="0"/>
              <a:t>The provider must establish procedures which protect against falsification and/or contamination of the sample</a:t>
            </a:r>
          </a:p>
          <a:p>
            <a:r>
              <a:rPr lang="en-US" dirty="0" smtClean="0"/>
              <a:t>Document the results in the file and if part of an individual session, may claim documentation time for this.</a:t>
            </a:r>
          </a:p>
          <a:p>
            <a:pPr lvl="0"/>
            <a:r>
              <a:rPr lang="en-US" dirty="0" smtClean="0">
                <a:solidFill>
                  <a:srgbClr val="FF0000"/>
                </a:solidFill>
              </a:rPr>
              <a:t>For OTPs lab fees are included in the daily dosing rate and are not separately claimable</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243</a:t>
            </a:fld>
            <a:endParaRPr lang="en-US" dirty="0"/>
          </a:p>
        </p:txBody>
      </p:sp>
      <p:sp>
        <p:nvSpPr>
          <p:cNvPr id="8" name="Title 1">
            <a:extLst>
              <a:ext uri="{FF2B5EF4-FFF2-40B4-BE49-F238E27FC236}">
                <a16:creationId xmlns="" xmlns:a16="http://schemas.microsoft.com/office/drawing/2014/main" id="{798097B6-8EE2-AF4D-A9E2-33399F633083}"/>
              </a:ext>
            </a:extLst>
          </p:cNvPr>
          <p:cNvSpPr txBox="1">
            <a:spLocks/>
          </p:cNvSpPr>
          <p:nvPr/>
        </p:nvSpPr>
        <p:spPr>
          <a:xfrm>
            <a:off x="10054527" y="5917692"/>
            <a:ext cx="1670384"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IA.III.PP.7.viii</a:t>
            </a:r>
          </a:p>
          <a:p>
            <a:r>
              <a:rPr lang="en-US" sz="1800" dirty="0" smtClean="0"/>
              <a:t>9 CCR § 10310</a:t>
            </a:r>
            <a:endParaRPr lang="en-US" sz="1800" dirty="0"/>
          </a:p>
        </p:txBody>
      </p:sp>
    </p:spTree>
    <p:extLst>
      <p:ext uri="{BB962C8B-B14F-4D97-AF65-F5344CB8AC3E}">
        <p14:creationId xmlns:p14="http://schemas.microsoft.com/office/powerpoint/2010/main" val="289811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Drug Screening Requirements 2</a:t>
            </a:r>
            <a:br>
              <a:rPr lang="en-US" dirty="0" smtClean="0"/>
            </a:br>
            <a:r>
              <a:rPr lang="en-US" sz="2800" dirty="0" smtClean="0"/>
              <a:t>Initial Results: + for methadone or metabolites</a:t>
            </a:r>
            <a:endParaRPr lang="en-US" sz="2800" dirty="0"/>
          </a:p>
        </p:txBody>
      </p:sp>
      <p:sp>
        <p:nvSpPr>
          <p:cNvPr id="3" name="Content Placeholder 2"/>
          <p:cNvSpPr>
            <a:spLocks noGrp="1"/>
          </p:cNvSpPr>
          <p:nvPr>
            <p:ph idx="1"/>
          </p:nvPr>
        </p:nvSpPr>
        <p:spPr>
          <a:xfrm>
            <a:off x="677333" y="2160589"/>
            <a:ext cx="9212839" cy="3880773"/>
          </a:xfrm>
        </p:spPr>
        <p:txBody>
          <a:bodyPr>
            <a:noAutofit/>
          </a:bodyPr>
          <a:lstStyle/>
          <a:p>
            <a:pPr>
              <a:spcBef>
                <a:spcPts val="600"/>
              </a:spcBef>
            </a:pPr>
            <a:r>
              <a:rPr lang="en-US" sz="2400" dirty="0" smtClean="0"/>
              <a:t>If the initial test is positive for methadone or its metabolites, then the OTP has to attempt to determine where the client acquired the methadone</a:t>
            </a:r>
          </a:p>
          <a:p>
            <a:pPr lvl="1">
              <a:spcBef>
                <a:spcPts val="600"/>
              </a:spcBef>
            </a:pPr>
            <a:r>
              <a:rPr lang="en-US" sz="2000" dirty="0" smtClean="0"/>
              <a:t>From another provider (Hospital, other OTP, etc.) </a:t>
            </a:r>
            <a:r>
              <a:rPr lang="en-US" sz="2000" dirty="0" smtClean="0">
                <a:sym typeface="Wingdings" panose="05000000000000000000" pitchFamily="2" charset="2"/>
              </a:rPr>
              <a:t> Contact the other facility and verify (ROI required)</a:t>
            </a:r>
          </a:p>
          <a:p>
            <a:pPr lvl="2">
              <a:spcBef>
                <a:spcPts val="600"/>
              </a:spcBef>
            </a:pPr>
            <a:r>
              <a:rPr lang="en-US" sz="1800" dirty="0" smtClean="0">
                <a:sym typeface="Wingdings" panose="05000000000000000000" pitchFamily="2" charset="2"/>
              </a:rPr>
              <a:t>Visiting/Courtesy/Guest dosing OR former patient</a:t>
            </a:r>
          </a:p>
          <a:p>
            <a:pPr lvl="1">
              <a:spcBef>
                <a:spcPts val="600"/>
              </a:spcBef>
            </a:pPr>
            <a:r>
              <a:rPr lang="en-US" sz="2000" dirty="0" smtClean="0">
                <a:sym typeface="Wingdings" panose="05000000000000000000" pitchFamily="2" charset="2"/>
              </a:rPr>
              <a:t>Client does not report or states methadone is from the street  Provider still must confirm that the client is not receiving services at another OTP</a:t>
            </a:r>
          </a:p>
          <a:p>
            <a:pPr lvl="2">
              <a:spcBef>
                <a:spcPts val="600"/>
              </a:spcBef>
            </a:pPr>
            <a:r>
              <a:rPr lang="en-US" sz="1800" dirty="0" smtClean="0">
                <a:sym typeface="Wingdings" panose="05000000000000000000" pitchFamily="2" charset="2"/>
              </a:rPr>
              <a:t>Multiple registration checks to all OTPs in a 50 mile radius (ROI required)</a:t>
            </a:r>
            <a:endParaRPr lang="en-US" sz="1800" dirty="0"/>
          </a:p>
          <a:p>
            <a:pPr>
              <a:spcBef>
                <a:spcPts val="600"/>
              </a:spcBef>
            </a:pPr>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244</a:t>
            </a:fld>
            <a:endParaRPr lang="en-US" dirty="0"/>
          </a:p>
        </p:txBody>
      </p:sp>
      <p:sp>
        <p:nvSpPr>
          <p:cNvPr id="6" name="Rectangle 5"/>
          <p:cNvSpPr/>
          <p:nvPr/>
        </p:nvSpPr>
        <p:spPr>
          <a:xfrm>
            <a:off x="9890172" y="5696804"/>
            <a:ext cx="1999094" cy="923330"/>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10215</a:t>
            </a:r>
          </a:p>
          <a:p>
            <a:r>
              <a:rPr lang="en-US" dirty="0">
                <a:ea typeface="Times New Roman" panose="02020603050405020304" pitchFamily="18" charset="0"/>
                <a:cs typeface="Arial" panose="020B0604020202020204" pitchFamily="34" charset="0"/>
              </a:rPr>
              <a:t>9 CCR § </a:t>
            </a:r>
            <a:r>
              <a:rPr lang="en-US" dirty="0" smtClean="0">
                <a:ea typeface="Times New Roman" panose="02020603050405020304" pitchFamily="18" charset="0"/>
                <a:cs typeface="Arial" panose="020B0604020202020204" pitchFamily="34" charset="0"/>
              </a:rPr>
              <a:t>10220</a:t>
            </a:r>
            <a:endParaRPr lang="en-US" dirty="0">
              <a:ea typeface="Times New Roman" panose="02020603050405020304" pitchFamily="18" charset="0"/>
              <a:cs typeface="Arial" panose="020B0604020202020204" pitchFamily="34" charset="0"/>
            </a:endParaRPr>
          </a:p>
          <a:p>
            <a:r>
              <a:rPr lang="en-US" dirty="0" smtClean="0">
                <a:latin typeface="+mj-lt"/>
                <a:ea typeface="Times New Roman" panose="02020603050405020304" pitchFamily="18" charset="0"/>
                <a:cs typeface="Arial" panose="020B0604020202020204" pitchFamily="34" charset="0"/>
              </a:rPr>
              <a:t>9 CCR § 10310</a:t>
            </a:r>
            <a:endParaRPr lang="en-US" dirty="0">
              <a:latin typeface="+mj-lt"/>
            </a:endParaRPr>
          </a:p>
        </p:txBody>
      </p:sp>
      <p:sp>
        <p:nvSpPr>
          <p:cNvPr id="7" name="TextBox 6"/>
          <p:cNvSpPr txBox="1"/>
          <p:nvPr/>
        </p:nvSpPr>
        <p:spPr>
          <a:xfrm>
            <a:off x="10236200" y="2386677"/>
            <a:ext cx="1701800" cy="2554545"/>
          </a:xfrm>
          <a:prstGeom prst="rect">
            <a:avLst/>
          </a:prstGeom>
          <a:noFill/>
        </p:spPr>
        <p:txBody>
          <a:bodyPr wrap="square" rtlCol="0">
            <a:spAutoFit/>
          </a:bodyPr>
          <a:lstStyle/>
          <a:p>
            <a:pPr algn="ctr"/>
            <a:r>
              <a:rPr lang="en-US" sz="2000" dirty="0" smtClean="0"/>
              <a:t>If the client refuses to sign these ROIs, then the client cannot be admitted to the program</a:t>
            </a:r>
            <a:endParaRPr lang="en-US" sz="2000" dirty="0"/>
          </a:p>
        </p:txBody>
      </p:sp>
      <p:cxnSp>
        <p:nvCxnSpPr>
          <p:cNvPr id="9" name="Straight Arrow Connector 8"/>
          <p:cNvCxnSpPr/>
          <p:nvPr/>
        </p:nvCxnSpPr>
        <p:spPr>
          <a:xfrm flipH="1">
            <a:off x="5397500" y="3729501"/>
            <a:ext cx="4737100" cy="1185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393246" y="3759559"/>
            <a:ext cx="700126" cy="16192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0134600" y="2044700"/>
            <a:ext cx="1905000" cy="3238500"/>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986087"/>
      </p:ext>
    </p:extLst>
  </p:cSld>
  <p:clrMapOvr>
    <a:masterClrMapping/>
  </p:clrMapOvr>
  <p:transition spd="slow">
    <p:push dir="u"/>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Drug Screening Requirements </a:t>
            </a:r>
            <a:r>
              <a:rPr lang="en-US" dirty="0"/>
              <a:t>3</a:t>
            </a:r>
            <a:r>
              <a:rPr lang="en-US" dirty="0" smtClean="0"/>
              <a:t/>
            </a:r>
            <a:br>
              <a:rPr lang="en-US" dirty="0" smtClean="0"/>
            </a:br>
            <a:r>
              <a:rPr lang="en-US" sz="2800" dirty="0" smtClean="0"/>
              <a:t>Initial Results: + for other drugs</a:t>
            </a:r>
            <a:endParaRPr lang="en-US" sz="2800" dirty="0"/>
          </a:p>
        </p:txBody>
      </p:sp>
      <p:sp>
        <p:nvSpPr>
          <p:cNvPr id="3" name="Content Placeholder 2"/>
          <p:cNvSpPr>
            <a:spLocks noGrp="1"/>
          </p:cNvSpPr>
          <p:nvPr>
            <p:ph idx="1"/>
          </p:nvPr>
        </p:nvSpPr>
        <p:spPr>
          <a:xfrm>
            <a:off x="677333" y="2160589"/>
            <a:ext cx="8847667" cy="3880773"/>
          </a:xfrm>
        </p:spPr>
        <p:txBody>
          <a:bodyPr>
            <a:normAutofit/>
          </a:bodyPr>
          <a:lstStyle/>
          <a:p>
            <a:r>
              <a:rPr lang="en-US" sz="2400" dirty="0" smtClean="0"/>
              <a:t>If a client reports and/or tests positive for other substances, then the treating physician must be made aware of these substances and considered as part of the client’s physi</a:t>
            </a:r>
            <a:r>
              <a:rPr lang="en-US" sz="2200" dirty="0" smtClean="0"/>
              <a:t>cal fitness to receive methadone treatment</a:t>
            </a:r>
          </a:p>
          <a:p>
            <a:pPr lvl="1"/>
            <a:r>
              <a:rPr lang="en-US" sz="2000" dirty="0" smtClean="0"/>
              <a:t>Both legal, prescription, and illegal substances must be taken into consideration</a:t>
            </a:r>
          </a:p>
          <a:p>
            <a:r>
              <a:rPr lang="en-US" sz="2200" dirty="0" smtClean="0"/>
              <a:t>For clients with concerns about addiction to additional substances that the OTP is not or cannot treat, referrals to additional LOCs may be necessary</a:t>
            </a:r>
            <a:endParaRPr lang="en-US" sz="22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245</a:t>
            </a:fld>
            <a:endParaRPr lang="en-US" dirty="0"/>
          </a:p>
        </p:txBody>
      </p:sp>
      <p:sp>
        <p:nvSpPr>
          <p:cNvPr id="6" name="Rectangle 5"/>
          <p:cNvSpPr/>
          <p:nvPr/>
        </p:nvSpPr>
        <p:spPr>
          <a:xfrm>
            <a:off x="9890172" y="6020617"/>
            <a:ext cx="1999094" cy="369332"/>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10310</a:t>
            </a:r>
            <a:endParaRPr lang="en-US" dirty="0">
              <a:latin typeface="+mj-lt"/>
            </a:endParaRPr>
          </a:p>
        </p:txBody>
      </p:sp>
    </p:spTree>
    <p:extLst>
      <p:ext uri="{BB962C8B-B14F-4D97-AF65-F5344CB8AC3E}">
        <p14:creationId xmlns:p14="http://schemas.microsoft.com/office/powerpoint/2010/main" val="2911406705"/>
      </p:ext>
    </p:extLst>
  </p:cSld>
  <p:clrMapOvr>
    <a:masterClrMapping/>
  </p:clrMapOvr>
  <p:transition spd="slow">
    <p:push dir="u"/>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Drug Screening Requirements 4</a:t>
            </a:r>
            <a:br>
              <a:rPr lang="en-US" dirty="0" smtClean="0"/>
            </a:br>
            <a:r>
              <a:rPr lang="en-US" sz="2800" dirty="0" smtClean="0"/>
              <a:t>Random Results: + for methadone or metabolites</a:t>
            </a:r>
            <a:endParaRPr lang="en-US" sz="2800" dirty="0"/>
          </a:p>
        </p:txBody>
      </p:sp>
      <p:sp>
        <p:nvSpPr>
          <p:cNvPr id="3" name="Content Placeholder 2"/>
          <p:cNvSpPr>
            <a:spLocks noGrp="1"/>
          </p:cNvSpPr>
          <p:nvPr>
            <p:ph idx="1"/>
          </p:nvPr>
        </p:nvSpPr>
        <p:spPr>
          <a:xfrm>
            <a:off x="677333" y="2160589"/>
            <a:ext cx="8974667" cy="3880773"/>
          </a:xfrm>
        </p:spPr>
        <p:txBody>
          <a:bodyPr>
            <a:normAutofit/>
          </a:bodyPr>
          <a:lstStyle/>
          <a:p>
            <a:r>
              <a:rPr lang="en-US" sz="2400" dirty="0" smtClean="0"/>
              <a:t>Random monthly (or more) testing should indicate the client has the expected amount of methadone or its metabolites in the client’s system</a:t>
            </a:r>
          </a:p>
          <a:p>
            <a:r>
              <a:rPr lang="en-US" sz="2400" dirty="0" smtClean="0"/>
              <a:t>Deviations from the expected amounts (either more or less) must be addressed with the client</a:t>
            </a:r>
            <a:endParaRPr lang="en-US" sz="1800" dirty="0"/>
          </a:p>
          <a:p>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246</a:t>
            </a:fld>
            <a:endParaRPr lang="en-US" dirty="0"/>
          </a:p>
        </p:txBody>
      </p:sp>
      <p:sp>
        <p:nvSpPr>
          <p:cNvPr id="6" name="Rectangle 5"/>
          <p:cNvSpPr/>
          <p:nvPr/>
        </p:nvSpPr>
        <p:spPr>
          <a:xfrm>
            <a:off x="9890172" y="6020617"/>
            <a:ext cx="1999094" cy="369332"/>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10310</a:t>
            </a:r>
            <a:endParaRPr lang="en-US" dirty="0">
              <a:latin typeface="+mj-lt"/>
            </a:endParaRPr>
          </a:p>
        </p:txBody>
      </p:sp>
    </p:spTree>
    <p:extLst>
      <p:ext uri="{BB962C8B-B14F-4D97-AF65-F5344CB8AC3E}">
        <p14:creationId xmlns:p14="http://schemas.microsoft.com/office/powerpoint/2010/main" val="2995506032"/>
      </p:ext>
    </p:extLst>
  </p:cSld>
  <p:clrMapOvr>
    <a:masterClrMapping/>
  </p:clrMapOvr>
  <p:transition spd="slow">
    <p:push dir="u"/>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Drug Screening Requirements 5</a:t>
            </a:r>
            <a:br>
              <a:rPr lang="en-US" dirty="0" smtClean="0"/>
            </a:br>
            <a:r>
              <a:rPr lang="en-US" sz="2800" dirty="0" smtClean="0"/>
              <a:t>Random Results: + for other drugs</a:t>
            </a:r>
            <a:endParaRPr lang="en-US" sz="2800" dirty="0"/>
          </a:p>
        </p:txBody>
      </p:sp>
      <p:sp>
        <p:nvSpPr>
          <p:cNvPr id="3" name="Content Placeholder 2"/>
          <p:cNvSpPr>
            <a:spLocks noGrp="1"/>
          </p:cNvSpPr>
          <p:nvPr>
            <p:ph idx="1"/>
          </p:nvPr>
        </p:nvSpPr>
        <p:spPr>
          <a:xfrm>
            <a:off x="677333" y="2160589"/>
            <a:ext cx="8974667" cy="3880773"/>
          </a:xfrm>
        </p:spPr>
        <p:txBody>
          <a:bodyPr>
            <a:normAutofit fontScale="92500" lnSpcReduction="20000"/>
          </a:bodyPr>
          <a:lstStyle/>
          <a:p>
            <a:r>
              <a:rPr lang="en-US" sz="2400" dirty="0" smtClean="0"/>
              <a:t>Random monthly (or more) testing may indicate client has started or resumed using additional substances, providers are required (by regulation and good clinical practice) to address these changes in functioning:</a:t>
            </a:r>
          </a:p>
          <a:p>
            <a:pPr lvl="1"/>
            <a:r>
              <a:rPr lang="en-US" sz="2200" dirty="0" smtClean="0"/>
              <a:t>Inform physician or medical director of drug tests that are positive for additional, unknown (to this client), or otherwise concerning positive drug tests (increased or continued use). It is out of the scope of practice of non-medical staff to make medical decisions regarding medications or other medication related interactions.</a:t>
            </a:r>
          </a:p>
          <a:p>
            <a:pPr lvl="1"/>
            <a:r>
              <a:rPr lang="en-US" sz="2200" dirty="0" smtClean="0"/>
              <a:t>Consider referrals to additional SUD treatment at other LOCs</a:t>
            </a:r>
          </a:p>
          <a:p>
            <a:pPr lvl="1"/>
            <a:r>
              <a:rPr lang="en-US" sz="2200" dirty="0" smtClean="0"/>
              <a:t>Consider updating the client’s treatment plan</a:t>
            </a:r>
          </a:p>
          <a:p>
            <a:pPr marL="0" indent="0">
              <a:buNone/>
            </a:pPr>
            <a:r>
              <a:rPr lang="en-US" sz="2400" dirty="0" smtClean="0">
                <a:solidFill>
                  <a:srgbClr val="FF0000"/>
                </a:solidFill>
              </a:rPr>
              <a:t>As always, document the program’s response in the medical record</a:t>
            </a:r>
            <a:endParaRPr lang="en-US" sz="1800" dirty="0">
              <a:solidFill>
                <a:srgbClr val="FF0000"/>
              </a:solidFill>
            </a:endParaRPr>
          </a:p>
          <a:p>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247</a:t>
            </a:fld>
            <a:endParaRPr lang="en-US" dirty="0"/>
          </a:p>
        </p:txBody>
      </p:sp>
      <p:sp>
        <p:nvSpPr>
          <p:cNvPr id="6" name="Rectangle 5"/>
          <p:cNvSpPr/>
          <p:nvPr/>
        </p:nvSpPr>
        <p:spPr>
          <a:xfrm>
            <a:off x="9890172" y="6020617"/>
            <a:ext cx="1999094" cy="369332"/>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10310</a:t>
            </a:r>
            <a:endParaRPr lang="en-US" dirty="0">
              <a:latin typeface="+mj-lt"/>
            </a:endParaRPr>
          </a:p>
        </p:txBody>
      </p:sp>
    </p:spTree>
    <p:extLst>
      <p:ext uri="{BB962C8B-B14F-4D97-AF65-F5344CB8AC3E}">
        <p14:creationId xmlns:p14="http://schemas.microsoft.com/office/powerpoint/2010/main" val="1343547697"/>
      </p:ext>
    </p:extLst>
  </p:cSld>
  <p:clrMapOvr>
    <a:masterClrMapping/>
  </p:clrMapOvr>
  <p:transition spd="slow">
    <p:push dir="u"/>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Drug Screening Requirements 6</a:t>
            </a:r>
            <a:endParaRPr lang="en-US" dirty="0"/>
          </a:p>
        </p:txBody>
      </p:sp>
      <p:sp>
        <p:nvSpPr>
          <p:cNvPr id="7" name="Content Placeholder 6"/>
          <p:cNvSpPr>
            <a:spLocks noGrp="1"/>
          </p:cNvSpPr>
          <p:nvPr>
            <p:ph idx="1"/>
          </p:nvPr>
        </p:nvSpPr>
        <p:spPr/>
        <p:txBody>
          <a:bodyPr>
            <a:normAutofit/>
          </a:bodyPr>
          <a:lstStyle/>
          <a:p>
            <a:pPr marL="0" indent="0">
              <a:buNone/>
            </a:pPr>
            <a:r>
              <a:rPr lang="en-US" sz="2000" dirty="0" smtClean="0">
                <a:solidFill>
                  <a:srgbClr val="FF0000"/>
                </a:solidFill>
              </a:rPr>
              <a:t>Substance </a:t>
            </a:r>
            <a:r>
              <a:rPr lang="en-US" sz="2000" dirty="0">
                <a:solidFill>
                  <a:srgbClr val="FF0000"/>
                </a:solidFill>
              </a:rPr>
              <a:t>abuse testing for narcotic treatment programs operating in the state </a:t>
            </a:r>
            <a:r>
              <a:rPr lang="en-US" sz="2000" dirty="0" smtClean="0">
                <a:solidFill>
                  <a:srgbClr val="FF0000"/>
                </a:solidFill>
              </a:rPr>
              <a:t>can be </a:t>
            </a:r>
            <a:r>
              <a:rPr lang="en-US" sz="2000" dirty="0">
                <a:solidFill>
                  <a:srgbClr val="FF0000"/>
                </a:solidFill>
              </a:rPr>
              <a:t>performed only by a laboratory approved and licensed by the </a:t>
            </a:r>
            <a:r>
              <a:rPr lang="en-US" sz="2000" dirty="0" smtClean="0">
                <a:solidFill>
                  <a:srgbClr val="FF0000"/>
                </a:solidFill>
              </a:rPr>
              <a:t>CA Department </a:t>
            </a:r>
            <a:r>
              <a:rPr lang="en-US" sz="2000" dirty="0">
                <a:solidFill>
                  <a:srgbClr val="FF0000"/>
                </a:solidFill>
              </a:rPr>
              <a:t>of Public Health for the performance of those </a:t>
            </a:r>
            <a:r>
              <a:rPr lang="en-US" sz="2000" dirty="0" smtClean="0">
                <a:solidFill>
                  <a:srgbClr val="FF0000"/>
                </a:solidFill>
              </a:rPr>
              <a:t>tests</a:t>
            </a:r>
            <a:endParaRPr lang="en-US" sz="2000" dirty="0">
              <a:solidFill>
                <a:srgbClr val="FF0000"/>
              </a:solidFill>
            </a:endParaRPr>
          </a:p>
          <a:p>
            <a:pPr marL="0" indent="0">
              <a:buNone/>
            </a:pPr>
            <a:endParaRPr lang="en-US" sz="2000" dirty="0" smtClean="0"/>
          </a:p>
          <a:p>
            <a:pPr marL="0" indent="0">
              <a:buNone/>
            </a:pPr>
            <a:r>
              <a:rPr lang="en-US" sz="2000" dirty="0">
                <a:hlinkClick r:id="rId2"/>
              </a:rPr>
              <a:t>https://www.cdph.ca.gov/Programs/CEH/DFDCS/Pages/MLRP.aspx</a:t>
            </a: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248</a:t>
            </a:fld>
            <a:endParaRPr lang="en-US" dirty="0"/>
          </a:p>
        </p:txBody>
      </p:sp>
      <p:sp>
        <p:nvSpPr>
          <p:cNvPr id="8" name="Rectangle 7"/>
          <p:cNvSpPr/>
          <p:nvPr/>
        </p:nvSpPr>
        <p:spPr>
          <a:xfrm>
            <a:off x="9615905" y="5900758"/>
            <a:ext cx="2084289" cy="646331"/>
          </a:xfrm>
          <a:prstGeom prst="rect">
            <a:avLst/>
          </a:prstGeom>
        </p:spPr>
        <p:txBody>
          <a:bodyPr wrap="none">
            <a:spAutoFit/>
          </a:bodyPr>
          <a:lstStyle/>
          <a:p>
            <a:r>
              <a:rPr lang="en-US" dirty="0" smtClean="0"/>
              <a:t>CA H&amp;SC 11839.24</a:t>
            </a:r>
          </a:p>
          <a:p>
            <a:r>
              <a:rPr lang="en-US" dirty="0"/>
              <a:t>CA H&amp;SC </a:t>
            </a:r>
            <a:r>
              <a:rPr lang="en-US" dirty="0" smtClean="0"/>
              <a:t>11839.27</a:t>
            </a:r>
            <a:endParaRPr lang="en-US" dirty="0"/>
          </a:p>
        </p:txBody>
      </p:sp>
    </p:spTree>
    <p:extLst>
      <p:ext uri="{BB962C8B-B14F-4D97-AF65-F5344CB8AC3E}">
        <p14:creationId xmlns:p14="http://schemas.microsoft.com/office/powerpoint/2010/main" val="1684714385"/>
      </p:ext>
    </p:extLst>
  </p:cSld>
  <p:clrMapOvr>
    <a:masterClrMapping/>
  </p:clrMapOvr>
  <p:transition spd="slow">
    <p:push di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Drug Screening Requirements 7</a:t>
            </a:r>
            <a:br>
              <a:rPr lang="en-US" dirty="0" smtClean="0"/>
            </a:br>
            <a:r>
              <a:rPr lang="en-US" sz="2800" dirty="0" smtClean="0"/>
              <a:t>Client refusal or missed test</a:t>
            </a:r>
            <a:endParaRPr lang="en-US" sz="2800" dirty="0"/>
          </a:p>
        </p:txBody>
      </p:sp>
      <p:sp>
        <p:nvSpPr>
          <p:cNvPr id="3" name="Content Placeholder 2"/>
          <p:cNvSpPr>
            <a:spLocks noGrp="1"/>
          </p:cNvSpPr>
          <p:nvPr>
            <p:ph idx="1"/>
          </p:nvPr>
        </p:nvSpPr>
        <p:spPr>
          <a:xfrm>
            <a:off x="677333" y="2160589"/>
            <a:ext cx="8974667" cy="3880773"/>
          </a:xfrm>
        </p:spPr>
        <p:txBody>
          <a:bodyPr>
            <a:normAutofit/>
          </a:bodyPr>
          <a:lstStyle/>
          <a:p>
            <a:r>
              <a:rPr lang="en-US" sz="2400" dirty="0"/>
              <a:t>When a </a:t>
            </a:r>
            <a:r>
              <a:rPr lang="en-US" sz="2400" dirty="0" smtClean="0"/>
              <a:t>client fails </a:t>
            </a:r>
            <a:r>
              <a:rPr lang="en-US" sz="2400" dirty="0"/>
              <a:t>to provide a body specimen when required, the program </a:t>
            </a:r>
            <a:r>
              <a:rPr lang="en-US" sz="2400" dirty="0" smtClean="0"/>
              <a:t>must proceed </a:t>
            </a:r>
            <a:r>
              <a:rPr lang="en-US" sz="2400" dirty="0"/>
              <a:t>as though the </a:t>
            </a:r>
            <a:r>
              <a:rPr lang="en-US" sz="2400" dirty="0" smtClean="0"/>
              <a:t>client’s sample disclosed </a:t>
            </a:r>
            <a:r>
              <a:rPr lang="en-US" sz="2400" dirty="0"/>
              <a:t>the presence of an illicit drug(s</a:t>
            </a:r>
            <a:r>
              <a:rPr lang="en-US" sz="2400" dirty="0" smtClean="0"/>
              <a:t>)</a:t>
            </a:r>
          </a:p>
          <a:p>
            <a:r>
              <a:rPr lang="en-US" sz="2400" dirty="0" smtClean="0"/>
              <a:t>Such </a:t>
            </a:r>
            <a:r>
              <a:rPr lang="en-US" sz="2400" dirty="0"/>
              <a:t>failures </a:t>
            </a:r>
            <a:r>
              <a:rPr lang="en-US" sz="2400" dirty="0" smtClean="0"/>
              <a:t>must be documented in the client’s medical record</a:t>
            </a:r>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249</a:t>
            </a:fld>
            <a:endParaRPr lang="en-US" dirty="0"/>
          </a:p>
        </p:txBody>
      </p:sp>
      <p:sp>
        <p:nvSpPr>
          <p:cNvPr id="6" name="Rectangle 5"/>
          <p:cNvSpPr/>
          <p:nvPr/>
        </p:nvSpPr>
        <p:spPr>
          <a:xfrm>
            <a:off x="9890172" y="6020617"/>
            <a:ext cx="1999094" cy="369332"/>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10335</a:t>
            </a:r>
            <a:endParaRPr lang="en-US" dirty="0">
              <a:latin typeface="+mj-lt"/>
            </a:endParaRPr>
          </a:p>
        </p:txBody>
      </p:sp>
    </p:spTree>
    <p:extLst>
      <p:ext uri="{BB962C8B-B14F-4D97-AF65-F5344CB8AC3E}">
        <p14:creationId xmlns:p14="http://schemas.microsoft.com/office/powerpoint/2010/main" val="416403953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p:txBody>
          <a:bodyPr>
            <a:normAutofit/>
          </a:bodyPr>
          <a:lstStyle/>
          <a:p>
            <a:pPr marL="0" indent="0">
              <a:buNone/>
            </a:pPr>
            <a:r>
              <a:rPr lang="en-US" sz="2800" dirty="0" smtClean="0"/>
              <a:t>Non-</a:t>
            </a:r>
            <a:r>
              <a:rPr lang="en-US" sz="2800" dirty="0" err="1" smtClean="0"/>
              <a:t>Medi</a:t>
            </a:r>
            <a:r>
              <a:rPr lang="en-US" sz="2800" dirty="0" smtClean="0"/>
              <a:t>-Cal Clients</a:t>
            </a:r>
          </a:p>
          <a:p>
            <a:r>
              <a:rPr lang="en-US" sz="2800" dirty="0" smtClean="0"/>
              <a:t>Non-DMC Opioid Treatment Services</a:t>
            </a:r>
          </a:p>
          <a:p>
            <a:pPr lvl="1"/>
            <a:r>
              <a:rPr lang="en-US" sz="2600" dirty="0"/>
              <a:t>Determined by contract. More information to follow.</a:t>
            </a:r>
          </a:p>
          <a:p>
            <a:r>
              <a:rPr lang="en-US" sz="2800" dirty="0" smtClean="0"/>
              <a:t>Currently these are the OTP Detoxification RUs, these names may be changing</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a:t>
            </a:fld>
            <a:endParaRPr lang="en-US" dirty="0"/>
          </a:p>
        </p:txBody>
      </p:sp>
      <p:sp>
        <p:nvSpPr>
          <p:cNvPr id="6" name="Rectangle 5"/>
          <p:cNvSpPr/>
          <p:nvPr/>
        </p:nvSpPr>
        <p:spPr>
          <a:xfrm>
            <a:off x="9581744" y="5900758"/>
            <a:ext cx="2330856" cy="646331"/>
          </a:xfrm>
          <a:prstGeom prst="rect">
            <a:avLst/>
          </a:prstGeom>
        </p:spPr>
        <p:txBody>
          <a:bodyPr wrap="square">
            <a:spAutoFit/>
          </a:bodyPr>
          <a:lstStyle/>
          <a:p>
            <a:r>
              <a:rPr lang="en-US" dirty="0" smtClean="0"/>
              <a:t>9 CCR, Ch. 4</a:t>
            </a:r>
          </a:p>
          <a:p>
            <a:r>
              <a:rPr lang="en-US" dirty="0" smtClean="0"/>
              <a:t>ACBH OTP Contracts </a:t>
            </a:r>
            <a:endParaRPr lang="en-US" dirty="0"/>
          </a:p>
        </p:txBody>
      </p:sp>
    </p:spTree>
    <p:extLst>
      <p:ext uri="{BB962C8B-B14F-4D97-AF65-F5344CB8AC3E}">
        <p14:creationId xmlns:p14="http://schemas.microsoft.com/office/powerpoint/2010/main" val="1830066497"/>
      </p:ext>
    </p:extLst>
  </p:cSld>
  <p:clrMapOvr>
    <a:masterClrMapping/>
  </p:clrMapOvr>
  <p:transition spd="slow">
    <p:push dir="u"/>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NOABDs, Grievances, Appeals, Fair Hearings</a:t>
            </a:r>
            <a:endParaRPr lang="en-US" sz="3200" dirty="0"/>
          </a:p>
        </p:txBody>
      </p:sp>
      <p:sp>
        <p:nvSpPr>
          <p:cNvPr id="9" name="Text Placeholder 8"/>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250</a:t>
            </a:fld>
            <a:endParaRPr lang="en-US" dirty="0"/>
          </a:p>
        </p:txBody>
      </p:sp>
    </p:spTree>
    <p:extLst>
      <p:ext uri="{BB962C8B-B14F-4D97-AF65-F5344CB8AC3E}">
        <p14:creationId xmlns:p14="http://schemas.microsoft.com/office/powerpoint/2010/main" val="103063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Notice of Adverse Benefit Determination</a:t>
            </a:r>
            <a:br>
              <a:rPr lang="en-US" smtClean="0"/>
            </a:br>
            <a:r>
              <a:rPr lang="en-US" smtClean="0"/>
              <a:t>NOABD</a:t>
            </a:r>
            <a:endParaRPr lang="en-US" dirty="0"/>
          </a:p>
        </p:txBody>
      </p:sp>
      <p:sp>
        <p:nvSpPr>
          <p:cNvPr id="8" name="Content Placeholder 7"/>
          <p:cNvSpPr>
            <a:spLocks noGrp="1"/>
          </p:cNvSpPr>
          <p:nvPr>
            <p:ph idx="1"/>
          </p:nvPr>
        </p:nvSpPr>
        <p:spPr>
          <a:xfrm>
            <a:off x="677334" y="2160589"/>
            <a:ext cx="9368366" cy="3880773"/>
          </a:xfrm>
        </p:spPr>
        <p:txBody>
          <a:bodyPr/>
          <a:lstStyle/>
          <a:p>
            <a:r>
              <a:rPr lang="en-US" dirty="0" smtClean="0"/>
              <a:t>ACBH has recently updated it’s NOABD policy</a:t>
            </a:r>
          </a:p>
          <a:p>
            <a:r>
              <a:rPr lang="en-US" dirty="0" smtClean="0"/>
              <a:t>Please refer to ACBH NOABD training materials and policy updates from Summer 2019</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251</a:t>
            </a:fld>
            <a:endParaRPr lang="en-US" dirty="0"/>
          </a:p>
        </p:txBody>
      </p:sp>
      <p:sp>
        <p:nvSpPr>
          <p:cNvPr id="6" name="Title 1">
            <a:extLst>
              <a:ext uri="{FF2B5EF4-FFF2-40B4-BE49-F238E27FC236}">
                <a16:creationId xmlns="" xmlns:a16="http://schemas.microsoft.com/office/drawing/2014/main" id="{798097B6-8EE2-AF4D-A9E2-33399F633083}"/>
              </a:ext>
            </a:extLst>
          </p:cNvPr>
          <p:cNvSpPr txBox="1">
            <a:spLocks/>
          </p:cNvSpPr>
          <p:nvPr/>
        </p:nvSpPr>
        <p:spPr>
          <a:xfrm>
            <a:off x="10316098"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b="1" dirty="0" smtClean="0"/>
              <a:t>IA.II.G.2</a:t>
            </a:r>
            <a:endParaRPr lang="en-US" sz="1800" b="1" dirty="0"/>
          </a:p>
        </p:txBody>
      </p:sp>
      <p:pic>
        <p:nvPicPr>
          <p:cNvPr id="9" name="Picture 8"/>
          <p:cNvPicPr>
            <a:picLocks noChangeAspect="1"/>
          </p:cNvPicPr>
          <p:nvPr/>
        </p:nvPicPr>
        <p:blipFill>
          <a:blip r:embed="rId3"/>
          <a:stretch>
            <a:fillRect/>
          </a:stretch>
        </p:blipFill>
        <p:spPr>
          <a:xfrm>
            <a:off x="3528278" y="3592511"/>
            <a:ext cx="4254879" cy="2448851"/>
          </a:xfrm>
          <a:prstGeom prst="rect">
            <a:avLst/>
          </a:prstGeom>
          <a:ln>
            <a:solidFill>
              <a:schemeClr val="tx1"/>
            </a:solidFill>
          </a:ln>
        </p:spPr>
      </p:pic>
    </p:spTree>
    <p:extLst>
      <p:ext uri="{BB962C8B-B14F-4D97-AF65-F5344CB8AC3E}">
        <p14:creationId xmlns:p14="http://schemas.microsoft.com/office/powerpoint/2010/main" val="195568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What is a “grievance”?</a:t>
            </a:r>
            <a:endParaRPr lang="en-US" dirty="0"/>
          </a:p>
        </p:txBody>
      </p:sp>
      <p:sp>
        <p:nvSpPr>
          <p:cNvPr id="7" name="Content Placeholder 6"/>
          <p:cNvSpPr>
            <a:spLocks noGrp="1"/>
          </p:cNvSpPr>
          <p:nvPr>
            <p:ph idx="1"/>
          </p:nvPr>
        </p:nvSpPr>
        <p:spPr/>
        <p:txBody>
          <a:bodyPr>
            <a:noAutofit/>
          </a:bodyPr>
          <a:lstStyle/>
          <a:p>
            <a:r>
              <a:rPr lang="en-US" sz="2400" smtClean="0"/>
              <a:t>Is an expression of dissatisfaction about any matter other than an adverse benefit determination. </a:t>
            </a:r>
          </a:p>
          <a:p>
            <a:r>
              <a:rPr lang="en-US" sz="2400" smtClean="0"/>
              <a:t>Grievances may include, but are not limited to, the quality of care or services provided, and aspects of interpersonal relationships such as rudeness of a provider or employee, or failure to respect the enrollee's rights regardless of whether remedial action is requested. </a:t>
            </a:r>
          </a:p>
          <a:p>
            <a:r>
              <a:rPr lang="en-US" sz="2400" smtClean="0"/>
              <a:t>Grievance includes an enrollee's right to dispute an extension of time proposed by the MCO, PIHP or PAHP to make an authorization decision.</a:t>
            </a:r>
          </a:p>
          <a:p>
            <a:endParaRPr lang="en-US" sz="2400" smtClean="0"/>
          </a:p>
          <a:p>
            <a:endParaRPr lang="en-US" sz="24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252</a:t>
            </a:fld>
            <a:endParaRPr lang="en-US" dirty="0"/>
          </a:p>
        </p:txBody>
      </p:sp>
    </p:spTree>
    <p:extLst>
      <p:ext uri="{BB962C8B-B14F-4D97-AF65-F5344CB8AC3E}">
        <p14:creationId xmlns:p14="http://schemas.microsoft.com/office/powerpoint/2010/main" val="52973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1804" y="671804"/>
            <a:ext cx="10916816" cy="1791996"/>
          </a:xfrm>
        </p:spPr>
        <p:txBody>
          <a:bodyPr/>
          <a:lstStyle/>
          <a:p>
            <a:r>
              <a:rPr lang="en-US" dirty="0"/>
              <a:t>Grievances</a:t>
            </a:r>
            <a:endParaRPr lang="en-US" dirty="0">
              <a:solidFill>
                <a:srgbClr val="FF0000"/>
              </a:solidFill>
            </a:endParaRPr>
          </a:p>
        </p:txBody>
      </p:sp>
      <p:sp>
        <p:nvSpPr>
          <p:cNvPr id="7" name="Content Placeholder 6"/>
          <p:cNvSpPr>
            <a:spLocks noGrp="1"/>
          </p:cNvSpPr>
          <p:nvPr>
            <p:ph idx="1"/>
          </p:nvPr>
        </p:nvSpPr>
        <p:spPr/>
        <p:txBody>
          <a:bodyPr>
            <a:normAutofit/>
          </a:bodyPr>
          <a:lstStyle/>
          <a:p>
            <a:pPr marL="0" lvl="0" indent="0">
              <a:buNone/>
            </a:pPr>
            <a:r>
              <a:rPr lang="en-US" dirty="0">
                <a:solidFill>
                  <a:schemeClr val="tx1"/>
                </a:solidFill>
              </a:rPr>
              <a:t>Grievances may be filed by a consumer or their designated representative to ACBH as follows:</a:t>
            </a:r>
          </a:p>
          <a:p>
            <a:r>
              <a:rPr lang="en-US" dirty="0">
                <a:solidFill>
                  <a:schemeClr val="tx1"/>
                </a:solidFill>
              </a:rPr>
              <a:t>By phone: (800) 779-0787 Consumer Assistance Line</a:t>
            </a:r>
          </a:p>
          <a:p>
            <a:r>
              <a:rPr lang="en-US" dirty="0">
                <a:solidFill>
                  <a:schemeClr val="tx1"/>
                </a:solidFill>
              </a:rPr>
              <a:t>Via US mail:  </a:t>
            </a:r>
          </a:p>
          <a:p>
            <a:pPr marL="457200" lvl="1" indent="0">
              <a:spcBef>
                <a:spcPts val="0"/>
              </a:spcBef>
              <a:buNone/>
            </a:pPr>
            <a:r>
              <a:rPr lang="en-US" dirty="0">
                <a:solidFill>
                  <a:schemeClr val="tx1"/>
                </a:solidFill>
              </a:rPr>
              <a:t>2000 Embarcadero Cove, Suite 400</a:t>
            </a:r>
          </a:p>
          <a:p>
            <a:pPr marL="457200" lvl="1" indent="0">
              <a:spcBef>
                <a:spcPts val="0"/>
              </a:spcBef>
              <a:buNone/>
            </a:pPr>
            <a:r>
              <a:rPr lang="en-US" dirty="0">
                <a:solidFill>
                  <a:schemeClr val="tx1"/>
                </a:solidFill>
              </a:rPr>
              <a:t>Oakland, CA 94606</a:t>
            </a:r>
          </a:p>
          <a:p>
            <a:r>
              <a:rPr lang="en-US" dirty="0">
                <a:solidFill>
                  <a:schemeClr val="tx1"/>
                </a:solidFill>
              </a:rPr>
              <a:t>In person: </a:t>
            </a:r>
          </a:p>
          <a:p>
            <a:pPr lvl="1"/>
            <a:r>
              <a:rPr lang="en-US" dirty="0">
                <a:solidFill>
                  <a:schemeClr val="tx1"/>
                </a:solidFill>
              </a:rPr>
              <a:t>By visiting the provider site to obtain forms and assistance</a:t>
            </a:r>
          </a:p>
          <a:p>
            <a:pPr lvl="1"/>
            <a:r>
              <a:rPr lang="en-US" dirty="0">
                <a:solidFill>
                  <a:schemeClr val="tx1"/>
                </a:solidFill>
              </a:rPr>
              <a:t>By visiting Consumer Assistance at Mental Health Association, 954-60</a:t>
            </a:r>
            <a:r>
              <a:rPr lang="en-US" baseline="30000" dirty="0">
                <a:solidFill>
                  <a:schemeClr val="tx1"/>
                </a:solidFill>
              </a:rPr>
              <a:t>th</a:t>
            </a:r>
            <a:r>
              <a:rPr lang="en-US" dirty="0">
                <a:solidFill>
                  <a:schemeClr val="tx1"/>
                </a:solidFill>
              </a:rPr>
              <a:t> Street, Suite 10, Oakland, CA 94608 </a:t>
            </a: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253</a:t>
            </a:fld>
            <a:endParaRPr lang="en-US" dirty="0"/>
          </a:p>
        </p:txBody>
      </p:sp>
    </p:spTree>
    <p:extLst>
      <p:ext uri="{BB962C8B-B14F-4D97-AF65-F5344CB8AC3E}">
        <p14:creationId xmlns:p14="http://schemas.microsoft.com/office/powerpoint/2010/main" val="368217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Grievances, cont.</a:t>
            </a:r>
            <a:endParaRPr lang="en-US" dirty="0"/>
          </a:p>
        </p:txBody>
      </p:sp>
      <p:sp>
        <p:nvSpPr>
          <p:cNvPr id="3" name="Content Placeholder 2"/>
          <p:cNvSpPr>
            <a:spLocks noGrp="1"/>
          </p:cNvSpPr>
          <p:nvPr>
            <p:ph idx="1"/>
          </p:nvPr>
        </p:nvSpPr>
        <p:spPr/>
        <p:txBody>
          <a:bodyPr>
            <a:normAutofit/>
          </a:bodyPr>
          <a:lstStyle/>
          <a:p>
            <a:r>
              <a:rPr lang="en-US" sz="2400" dirty="0" smtClean="0"/>
              <a:t>Draft ACBH P&amp;P is in the handouts provided or on the providers’ website</a:t>
            </a:r>
          </a:p>
          <a:p>
            <a:endParaRPr lang="en-US" sz="2400" dirty="0" smtClean="0"/>
          </a:p>
          <a:p>
            <a:r>
              <a:rPr lang="en-US" sz="2400" dirty="0" smtClean="0"/>
              <a:t>ACBH encourages providers to utilize the ACBH grievance process instead of an internal grievance process</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254</a:t>
            </a:fld>
            <a:endParaRPr lang="en-US" dirty="0"/>
          </a:p>
        </p:txBody>
      </p:sp>
    </p:spTree>
    <p:extLst>
      <p:ext uri="{BB962C8B-B14F-4D97-AF65-F5344CB8AC3E}">
        <p14:creationId xmlns:p14="http://schemas.microsoft.com/office/powerpoint/2010/main" val="134473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 &amp; Appeal Process</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4362" y="2159925"/>
            <a:ext cx="2960489" cy="3881437"/>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255</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264" y="2166036"/>
            <a:ext cx="2832563" cy="3713716"/>
          </a:xfrm>
          <a:prstGeom prst="rect">
            <a:avLst/>
          </a:prstGeom>
          <a:ln w="12700">
            <a:solidFill>
              <a:schemeClr val="tx1"/>
            </a:solidFill>
          </a:ln>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240" y="2165376"/>
            <a:ext cx="2832562" cy="3714376"/>
          </a:xfrm>
          <a:prstGeom prst="rect">
            <a:avLst/>
          </a:prstGeom>
          <a:ln w="12700">
            <a:solidFill>
              <a:schemeClr val="tx1"/>
            </a:solidFill>
          </a:ln>
        </p:spPr>
      </p:pic>
    </p:spTree>
    <p:extLst>
      <p:ext uri="{BB962C8B-B14F-4D97-AF65-F5344CB8AC3E}">
        <p14:creationId xmlns:p14="http://schemas.microsoft.com/office/powerpoint/2010/main" val="86840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Grievances</a:t>
            </a:r>
            <a:endParaRPr lang="en-US" dirty="0"/>
          </a:p>
        </p:txBody>
      </p:sp>
      <p:sp>
        <p:nvSpPr>
          <p:cNvPr id="3" name="Content Placeholder 2"/>
          <p:cNvSpPr>
            <a:spLocks noGrp="1"/>
          </p:cNvSpPr>
          <p:nvPr>
            <p:ph idx="1"/>
          </p:nvPr>
        </p:nvSpPr>
        <p:spPr>
          <a:xfrm>
            <a:off x="677333" y="2160589"/>
            <a:ext cx="6599767" cy="3880773"/>
          </a:xfrm>
        </p:spPr>
        <p:txBody>
          <a:bodyPr/>
          <a:lstStyle/>
          <a:p>
            <a:r>
              <a:rPr lang="en-US" dirty="0" smtClean="0"/>
              <a:t>All of the following ACBH Grievance materials must be posted and available in the lobby:</a:t>
            </a:r>
          </a:p>
          <a:p>
            <a:pPr lvl="1"/>
            <a:r>
              <a:rPr lang="en-US" dirty="0" smtClean="0"/>
              <a:t>Poster</a:t>
            </a:r>
          </a:p>
          <a:p>
            <a:pPr lvl="1"/>
            <a:r>
              <a:rPr lang="en-US" dirty="0" smtClean="0"/>
              <a:t>Forms</a:t>
            </a:r>
          </a:p>
          <a:p>
            <a:pPr lvl="1"/>
            <a:r>
              <a:rPr lang="en-US" dirty="0" smtClean="0"/>
              <a:t>Envelopes </a:t>
            </a:r>
          </a:p>
          <a:p>
            <a:r>
              <a:rPr lang="en-US" dirty="0" smtClean="0"/>
              <a:t>Beneficiaries with Grievances &amp; Complaints of any type must be referred to the ACBH Grievance Line, see poster for more information</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256</a:t>
            </a:fld>
            <a:endParaRPr lang="en-US" dirty="0"/>
          </a:p>
        </p:txBody>
      </p:sp>
      <p:pic>
        <p:nvPicPr>
          <p:cNvPr id="6" name="Content Placeholder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088" y="814181"/>
            <a:ext cx="3319509" cy="5136439"/>
          </a:xfrm>
          <a:prstGeom prst="rect">
            <a:avLst/>
          </a:prstGeom>
          <a:ln>
            <a:solidFill>
              <a:schemeClr val="tx1"/>
            </a:solidFill>
          </a:ln>
        </p:spPr>
      </p:pic>
    </p:spTree>
    <p:extLst>
      <p:ext uri="{BB962C8B-B14F-4D97-AF65-F5344CB8AC3E}">
        <p14:creationId xmlns:p14="http://schemas.microsoft.com/office/powerpoint/2010/main" val="4041326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Miscellaneous Items</a:t>
            </a:r>
            <a:endParaRPr lang="en-US" dirty="0"/>
          </a:p>
        </p:txBody>
      </p:sp>
      <p:sp>
        <p:nvSpPr>
          <p:cNvPr id="7" name="Text Placeholder 6"/>
          <p:cNvSpPr>
            <a:spLocks noGrp="1"/>
          </p:cNvSpPr>
          <p:nvPr>
            <p:ph type="body"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257</a:t>
            </a:fld>
            <a:endParaRPr lang="en-US" dirty="0"/>
          </a:p>
        </p:txBody>
      </p:sp>
    </p:spTree>
    <p:extLst>
      <p:ext uri="{BB962C8B-B14F-4D97-AF65-F5344CB8AC3E}">
        <p14:creationId xmlns:p14="http://schemas.microsoft.com/office/powerpoint/2010/main" val="57479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Visiting or Courtesy Dosing Requirements</a:t>
            </a:r>
            <a:r>
              <a:rPr lang="en-US" dirty="0" smtClean="0"/>
              <a:t/>
            </a:r>
            <a:br>
              <a:rPr lang="en-US" dirty="0" smtClean="0"/>
            </a:br>
            <a:r>
              <a:rPr lang="en-US" sz="3100" dirty="0" smtClean="0"/>
              <a:t>All must be documented in the medical record</a:t>
            </a:r>
            <a:r>
              <a:rPr lang="en-US" dirty="0"/>
              <a:t/>
            </a:r>
            <a:br>
              <a:rPr lang="en-US" dirty="0"/>
            </a:br>
            <a:endParaRPr lang="en-US" dirty="0"/>
          </a:p>
        </p:txBody>
      </p:sp>
      <p:sp>
        <p:nvSpPr>
          <p:cNvPr id="3" name="Content Placeholder 2"/>
          <p:cNvSpPr>
            <a:spLocks noGrp="1"/>
          </p:cNvSpPr>
          <p:nvPr>
            <p:ph idx="1"/>
          </p:nvPr>
        </p:nvSpPr>
        <p:spPr>
          <a:xfrm>
            <a:off x="677333" y="2160589"/>
            <a:ext cx="9133931" cy="3880773"/>
          </a:xfrm>
        </p:spPr>
        <p:txBody>
          <a:bodyPr>
            <a:normAutofit lnSpcReduction="10000"/>
          </a:bodyPr>
          <a:lstStyle/>
          <a:p>
            <a:pPr marL="0" indent="0">
              <a:buNone/>
            </a:pPr>
            <a:r>
              <a:rPr lang="en-US" dirty="0" smtClean="0"/>
              <a:t>When a client requests temporary/visiting services, OTPs must complete the follow steps prior to admission:</a:t>
            </a:r>
          </a:p>
          <a:p>
            <a:pPr marL="400050">
              <a:buFont typeface="+mj-lt"/>
              <a:buAutoNum type="arabicPeriod"/>
            </a:pPr>
            <a:r>
              <a:rPr lang="en-US" dirty="0" smtClean="0"/>
              <a:t>The client signs a ROI allowing the temporary OTP to contact primary OTP</a:t>
            </a:r>
          </a:p>
          <a:p>
            <a:pPr marL="400050">
              <a:buFont typeface="+mj-lt"/>
              <a:buAutoNum type="arabicPeriod"/>
            </a:pPr>
            <a:r>
              <a:rPr lang="en-US" dirty="0" smtClean="0"/>
              <a:t>The temporary OTP contacts the primary OTP:</a:t>
            </a:r>
          </a:p>
          <a:p>
            <a:pPr marL="800100" lvl="1" indent="-342900">
              <a:buFont typeface="+mj-lt"/>
              <a:buAutoNum type="alphaLcPeriod"/>
            </a:pPr>
            <a:r>
              <a:rPr lang="en-US" dirty="0" smtClean="0"/>
              <a:t>Determines that the client has received prior approval to receive services on a temporary basis from another OTP. </a:t>
            </a:r>
            <a:r>
              <a:rPr lang="en-US" dirty="0" smtClean="0">
                <a:sym typeface="Wingdings" panose="05000000000000000000" pitchFamily="2" charset="2"/>
              </a:rPr>
              <a:t> Prior approval is required</a:t>
            </a:r>
            <a:endParaRPr lang="en-US" dirty="0" smtClean="0"/>
          </a:p>
          <a:p>
            <a:pPr marL="800100" lvl="1" indent="-342900">
              <a:buFont typeface="+mj-lt"/>
              <a:buAutoNum type="alphaLcPeriod"/>
            </a:pPr>
            <a:r>
              <a:rPr lang="en-US" dirty="0" smtClean="0"/>
              <a:t>Confirm that medication will not be provided for the same time period</a:t>
            </a:r>
          </a:p>
          <a:p>
            <a:pPr marL="800100" lvl="1" indent="-342900">
              <a:buFont typeface="+mj-lt"/>
              <a:buAutoNum type="alphaLcPeriod"/>
            </a:pPr>
            <a:r>
              <a:rPr lang="en-US" dirty="0" smtClean="0"/>
              <a:t>Documentation of a medication change order from the referring MD/physician permitting the client to receive temporary medications (not to exceed 30 days)</a:t>
            </a:r>
          </a:p>
          <a:p>
            <a:pPr marL="800100" lvl="1" indent="-342900">
              <a:buFont typeface="+mj-lt"/>
              <a:buAutoNum type="alphaLcPeriod"/>
            </a:pPr>
            <a:r>
              <a:rPr lang="en-US" dirty="0" smtClean="0"/>
              <a:t>Documentation that the MD/physician has accepted responsibility for this client, concurs with the referring MD’s dosing schedule, and will properly supervise medication administration</a:t>
            </a:r>
          </a:p>
          <a:p>
            <a:pPr lvl="2"/>
            <a:endParaRPr lang="en-US"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258</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274002" y="5762259"/>
            <a:ext cx="2381226" cy="923330"/>
          </a:xfrm>
          <a:prstGeom prst="rect">
            <a:avLst/>
          </a:prstGeom>
        </p:spPr>
        <p:txBody>
          <a:bodyPr wrap="square">
            <a:spAutoFit/>
          </a:bodyPr>
          <a:lstStyle/>
          <a:p>
            <a:pPr algn="r"/>
            <a:r>
              <a:rPr lang="en-US" dirty="0" smtClean="0"/>
              <a:t>9 CCR § 10295</a:t>
            </a:r>
          </a:p>
          <a:p>
            <a:pPr algn="r"/>
            <a:r>
              <a:rPr lang="en-US" dirty="0" smtClean="0"/>
              <a:t>9 CCR § 10205</a:t>
            </a:r>
          </a:p>
          <a:p>
            <a:pPr algn="r"/>
            <a:r>
              <a:rPr lang="en-US" dirty="0"/>
              <a:t>9 CCR </a:t>
            </a:r>
            <a:r>
              <a:rPr lang="en-US" dirty="0" smtClean="0"/>
              <a:t>§ 10210 </a:t>
            </a:r>
          </a:p>
        </p:txBody>
      </p:sp>
    </p:spTree>
    <p:extLst>
      <p:ext uri="{BB962C8B-B14F-4D97-AF65-F5344CB8AC3E}">
        <p14:creationId xmlns:p14="http://schemas.microsoft.com/office/powerpoint/2010/main" val="1466353813"/>
      </p:ext>
    </p:extLst>
  </p:cSld>
  <p:clrMapOvr>
    <a:masterClrMapping/>
  </p:clrMapOvr>
  <p:transition spd="slow">
    <p:push dir="u"/>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Visiting or Courtesy Dosing Requirements</a:t>
            </a:r>
            <a:r>
              <a:rPr lang="en-US" dirty="0" smtClean="0"/>
              <a:t/>
            </a:r>
            <a:br>
              <a:rPr lang="en-US" dirty="0" smtClean="0"/>
            </a:br>
            <a:r>
              <a:rPr lang="en-US" sz="3100" dirty="0" smtClean="0"/>
              <a:t>Additional Documentation </a:t>
            </a:r>
            <a:r>
              <a:rPr lang="en-US" sz="3100" dirty="0"/>
              <a:t>R</a:t>
            </a:r>
            <a:r>
              <a:rPr lang="en-US" sz="3100" dirty="0" smtClean="0"/>
              <a:t>equirements</a:t>
            </a:r>
            <a:r>
              <a:rPr lang="en-US" dirty="0"/>
              <a:t/>
            </a:r>
            <a:br>
              <a:rPr lang="en-US" dirty="0"/>
            </a:br>
            <a:endParaRPr lang="en-US" dirty="0"/>
          </a:p>
        </p:txBody>
      </p:sp>
      <p:sp>
        <p:nvSpPr>
          <p:cNvPr id="3" name="Content Placeholder 2"/>
          <p:cNvSpPr>
            <a:spLocks noGrp="1"/>
          </p:cNvSpPr>
          <p:nvPr>
            <p:ph idx="1"/>
          </p:nvPr>
        </p:nvSpPr>
        <p:spPr>
          <a:xfrm>
            <a:off x="677334" y="2160589"/>
            <a:ext cx="9012766" cy="3880773"/>
          </a:xfrm>
        </p:spPr>
        <p:txBody>
          <a:bodyPr>
            <a:normAutofit/>
          </a:bodyPr>
          <a:lstStyle/>
          <a:p>
            <a:pPr marL="0" indent="0">
              <a:buNone/>
            </a:pPr>
            <a:r>
              <a:rPr lang="en-US" sz="2400" dirty="0" smtClean="0"/>
              <a:t>Documentation of services for clients receiving temporary services must include:</a:t>
            </a:r>
          </a:p>
          <a:p>
            <a:r>
              <a:rPr lang="en-US" sz="2400" dirty="0" smtClean="0"/>
              <a:t>The </a:t>
            </a:r>
            <a:r>
              <a:rPr lang="en-US" sz="2400" dirty="0"/>
              <a:t>name of the program </a:t>
            </a:r>
            <a:r>
              <a:rPr lang="en-US" sz="2400" dirty="0" smtClean="0"/>
              <a:t>contacted</a:t>
            </a:r>
            <a:endParaRPr lang="en-US" sz="2400" dirty="0"/>
          </a:p>
          <a:p>
            <a:r>
              <a:rPr lang="en-US" sz="2400" dirty="0" smtClean="0"/>
              <a:t>The </a:t>
            </a:r>
            <a:r>
              <a:rPr lang="en-US" sz="2400" dirty="0"/>
              <a:t>date and time of the </a:t>
            </a:r>
            <a:r>
              <a:rPr lang="en-US" sz="2400" dirty="0" smtClean="0"/>
              <a:t>contact</a:t>
            </a:r>
            <a:endParaRPr lang="en-US" sz="2400" dirty="0"/>
          </a:p>
          <a:p>
            <a:r>
              <a:rPr lang="en-US" sz="2400" dirty="0" smtClean="0"/>
              <a:t>The </a:t>
            </a:r>
            <a:r>
              <a:rPr lang="en-US" sz="2400" dirty="0"/>
              <a:t>name of the program staff member </a:t>
            </a:r>
            <a:r>
              <a:rPr lang="en-US" sz="2400" dirty="0" smtClean="0"/>
              <a:t>contacted</a:t>
            </a:r>
            <a:endParaRPr lang="en-US" sz="2400" dirty="0"/>
          </a:p>
          <a:p>
            <a:r>
              <a:rPr lang="en-US" sz="2400" dirty="0" smtClean="0"/>
              <a:t>The </a:t>
            </a:r>
            <a:r>
              <a:rPr lang="en-US" sz="2400" dirty="0"/>
              <a:t>results of the </a:t>
            </a:r>
            <a:r>
              <a:rPr lang="en-US" sz="2400" dirty="0" smtClean="0"/>
              <a:t>contact</a:t>
            </a:r>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259</a:t>
            </a:fld>
            <a:endParaRPr lang="en-US" dirty="0"/>
          </a:p>
        </p:txBody>
      </p:sp>
      <p:sp>
        <p:nvSpPr>
          <p:cNvPr id="7" name="Rectangle 6">
            <a:extLst>
              <a:ext uri="{FF2B5EF4-FFF2-40B4-BE49-F238E27FC236}">
                <a16:creationId xmlns:a16="http://schemas.microsoft.com/office/drawing/2014/main" xmlns="" id="{E2C73D16-9A93-F44E-A2AD-AA2463C2D5B8}"/>
              </a:ext>
            </a:extLst>
          </p:cNvPr>
          <p:cNvSpPr/>
          <p:nvPr/>
        </p:nvSpPr>
        <p:spPr>
          <a:xfrm>
            <a:off x="9430914" y="5762259"/>
            <a:ext cx="2381226" cy="923330"/>
          </a:xfrm>
          <a:prstGeom prst="rect">
            <a:avLst/>
          </a:prstGeom>
        </p:spPr>
        <p:txBody>
          <a:bodyPr wrap="square">
            <a:spAutoFit/>
          </a:bodyPr>
          <a:lstStyle/>
          <a:p>
            <a:pPr algn="r"/>
            <a:r>
              <a:rPr lang="en-US" dirty="0" smtClean="0"/>
              <a:t>9 CCR § 10295</a:t>
            </a:r>
          </a:p>
          <a:p>
            <a:pPr algn="r"/>
            <a:r>
              <a:rPr lang="en-US" dirty="0" smtClean="0"/>
              <a:t>9 CCR § 10205</a:t>
            </a:r>
          </a:p>
          <a:p>
            <a:pPr algn="r"/>
            <a:r>
              <a:rPr lang="en-US" dirty="0"/>
              <a:t>9 CCR </a:t>
            </a:r>
            <a:r>
              <a:rPr lang="en-US" dirty="0" smtClean="0"/>
              <a:t>§ 10210 </a:t>
            </a:r>
          </a:p>
        </p:txBody>
      </p:sp>
    </p:spTree>
    <p:extLst>
      <p:ext uri="{BB962C8B-B14F-4D97-AF65-F5344CB8AC3E}">
        <p14:creationId xmlns:p14="http://schemas.microsoft.com/office/powerpoint/2010/main" val="375159447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What are the differences between </a:t>
            </a:r>
            <a:r>
              <a:rPr lang="en-US" sz="3100" dirty="0" smtClean="0"/>
              <a:t>OTP </a:t>
            </a:r>
            <a:r>
              <a:rPr lang="en-US" sz="3100" dirty="0"/>
              <a:t>MAT services and </a:t>
            </a:r>
            <a:r>
              <a:rPr lang="en-US" sz="3100" dirty="0" smtClean="0"/>
              <a:t>non-OTP </a:t>
            </a:r>
            <a:r>
              <a:rPr lang="en-US" sz="3100" dirty="0"/>
              <a:t>MAT services? </a:t>
            </a:r>
            <a:endParaRPr lang="en-US" dirty="0"/>
          </a:p>
        </p:txBody>
      </p:sp>
      <p:sp>
        <p:nvSpPr>
          <p:cNvPr id="3" name="Content Placeholder 2"/>
          <p:cNvSpPr>
            <a:spLocks noGrp="1"/>
          </p:cNvSpPr>
          <p:nvPr>
            <p:ph idx="1"/>
          </p:nvPr>
        </p:nvSpPr>
        <p:spPr/>
        <p:txBody>
          <a:bodyPr>
            <a:noAutofit/>
          </a:bodyPr>
          <a:lstStyle/>
          <a:p>
            <a:r>
              <a:rPr lang="en-US" sz="2400" dirty="0" smtClean="0">
                <a:solidFill>
                  <a:srgbClr val="FF0000"/>
                </a:solidFill>
              </a:rPr>
              <a:t>OTP </a:t>
            </a:r>
            <a:r>
              <a:rPr lang="en-US" sz="2400" dirty="0">
                <a:solidFill>
                  <a:srgbClr val="FF0000"/>
                </a:solidFill>
              </a:rPr>
              <a:t>MAT services include methadone dosing, buprenorphine dosing, disulfiram dosing, and naloxone dispensing, along with counseling </a:t>
            </a:r>
            <a:r>
              <a:rPr lang="en-US" sz="2400" dirty="0" smtClean="0">
                <a:solidFill>
                  <a:srgbClr val="FF0000"/>
                </a:solidFill>
              </a:rPr>
              <a:t>services</a:t>
            </a:r>
          </a:p>
          <a:p>
            <a:pPr lvl="1"/>
            <a:r>
              <a:rPr lang="en-US" sz="2200" dirty="0" smtClean="0">
                <a:solidFill>
                  <a:srgbClr val="FF0000"/>
                </a:solidFill>
              </a:rPr>
              <a:t>Methadone may only be dispensed at a licensed OTP</a:t>
            </a:r>
          </a:p>
          <a:p>
            <a:r>
              <a:rPr lang="en-US" sz="2400" dirty="0" smtClean="0">
                <a:solidFill>
                  <a:srgbClr val="FF0000"/>
                </a:solidFill>
              </a:rPr>
              <a:t>Non-OTP </a:t>
            </a:r>
            <a:r>
              <a:rPr lang="en-US" sz="2400" dirty="0">
                <a:solidFill>
                  <a:srgbClr val="FF0000"/>
                </a:solidFill>
              </a:rPr>
              <a:t>MAT services are </a:t>
            </a:r>
            <a:r>
              <a:rPr lang="en-US" sz="2400" dirty="0" smtClean="0">
                <a:solidFill>
                  <a:srgbClr val="FF0000"/>
                </a:solidFill>
              </a:rPr>
              <a:t>known as “Additional </a:t>
            </a:r>
            <a:r>
              <a:rPr lang="en-US" sz="2400" dirty="0">
                <a:solidFill>
                  <a:srgbClr val="FF0000"/>
                </a:solidFill>
              </a:rPr>
              <a:t>MAT</a:t>
            </a:r>
            <a:r>
              <a:rPr lang="en-US" sz="2400" dirty="0" smtClean="0">
                <a:solidFill>
                  <a:srgbClr val="FF0000"/>
                </a:solidFill>
              </a:rPr>
              <a:t>” and must be indicated in providers’ contract</a:t>
            </a:r>
          </a:p>
          <a:p>
            <a:pPr lvl="1"/>
            <a:r>
              <a:rPr lang="en-US" sz="2200" dirty="0" smtClean="0">
                <a:solidFill>
                  <a:srgbClr val="FF0000"/>
                </a:solidFill>
              </a:rPr>
              <a:t>Additional </a:t>
            </a:r>
            <a:r>
              <a:rPr lang="en-US" sz="2200" dirty="0">
                <a:solidFill>
                  <a:srgbClr val="FF0000"/>
                </a:solidFill>
              </a:rPr>
              <a:t>MAT </a:t>
            </a:r>
            <a:r>
              <a:rPr lang="en-US" sz="2200" dirty="0" smtClean="0">
                <a:solidFill>
                  <a:srgbClr val="FF0000"/>
                </a:solidFill>
              </a:rPr>
              <a:t>includes medication </a:t>
            </a:r>
            <a:r>
              <a:rPr lang="en-US" sz="2200" dirty="0">
                <a:solidFill>
                  <a:srgbClr val="FF0000"/>
                </a:solidFill>
              </a:rPr>
              <a:t>management – which reimburses the MD for medication </a:t>
            </a:r>
            <a:r>
              <a:rPr lang="en-US" sz="2200" dirty="0" smtClean="0">
                <a:solidFill>
                  <a:srgbClr val="FF0000"/>
                </a:solidFill>
              </a:rPr>
              <a:t>management services </a:t>
            </a:r>
            <a:r>
              <a:rPr lang="en-US" sz="2200" dirty="0">
                <a:solidFill>
                  <a:srgbClr val="FF0000"/>
                </a:solidFill>
              </a:rPr>
              <a:t>and prescribing. </a:t>
            </a:r>
            <a:r>
              <a:rPr lang="en-US" sz="2200" dirty="0" smtClean="0">
                <a:solidFill>
                  <a:srgbClr val="FF0000"/>
                </a:solidFill>
              </a:rPr>
              <a:t>Prescriptions are </a:t>
            </a:r>
            <a:r>
              <a:rPr lang="en-US" sz="2200" dirty="0">
                <a:solidFill>
                  <a:srgbClr val="FF0000"/>
                </a:solidFill>
              </a:rPr>
              <a:t>filled by a pharmacy and </a:t>
            </a:r>
            <a:r>
              <a:rPr lang="en-US" sz="2200" dirty="0" smtClean="0">
                <a:solidFill>
                  <a:srgbClr val="FF0000"/>
                </a:solidFill>
              </a:rPr>
              <a:t>reimbursed </a:t>
            </a:r>
            <a:r>
              <a:rPr lang="en-US" sz="2200" dirty="0">
                <a:solidFill>
                  <a:srgbClr val="FF0000"/>
                </a:solidFill>
              </a:rPr>
              <a:t>through </a:t>
            </a:r>
            <a:r>
              <a:rPr lang="en-US" sz="2200" dirty="0" smtClean="0">
                <a:solidFill>
                  <a:srgbClr val="FF0000"/>
                </a:solidFill>
              </a:rPr>
              <a:t>a beneficiary’s </a:t>
            </a:r>
            <a:r>
              <a:rPr lang="en-US" sz="2200" dirty="0" err="1" smtClean="0">
                <a:solidFill>
                  <a:srgbClr val="FF0000"/>
                </a:solidFill>
              </a:rPr>
              <a:t>Medi</a:t>
            </a:r>
            <a:r>
              <a:rPr lang="en-US" sz="2200" dirty="0" smtClean="0">
                <a:solidFill>
                  <a:srgbClr val="FF0000"/>
                </a:solidFill>
              </a:rPr>
              <a:t>-Cal pharmacy benefit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a:t>
            </a:fld>
            <a:endParaRPr lang="en-US" dirty="0"/>
          </a:p>
        </p:txBody>
      </p:sp>
      <p:sp>
        <p:nvSpPr>
          <p:cNvPr id="6" name="Rectangle 5"/>
          <p:cNvSpPr/>
          <p:nvPr/>
        </p:nvSpPr>
        <p:spPr>
          <a:xfrm>
            <a:off x="9274002" y="6039258"/>
            <a:ext cx="2870200" cy="369332"/>
          </a:xfrm>
          <a:prstGeom prst="rect">
            <a:avLst/>
          </a:prstGeom>
        </p:spPr>
        <p:txBody>
          <a:bodyPr wrap="square">
            <a:spAutoFit/>
          </a:bodyPr>
          <a:lstStyle/>
          <a:p>
            <a:r>
              <a:rPr lang="en-US" dirty="0" smtClean="0"/>
              <a:t>DHCS DMC-ODS Fact Sheet</a:t>
            </a:r>
          </a:p>
        </p:txBody>
      </p:sp>
    </p:spTree>
    <p:extLst>
      <p:ext uri="{BB962C8B-B14F-4D97-AF65-F5344CB8AC3E}">
        <p14:creationId xmlns:p14="http://schemas.microsoft.com/office/powerpoint/2010/main" val="3090288335"/>
      </p:ext>
    </p:extLst>
  </p:cSld>
  <p:clrMapOvr>
    <a:masterClrMapping/>
  </p:clrMapOvr>
  <p:transition spd="slow">
    <p:push dir="u"/>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or Courtesy Dosing Requirements</a:t>
            </a:r>
            <a:r>
              <a:rPr lang="en-US" dirty="0"/>
              <a:t/>
            </a:r>
            <a:br>
              <a:rPr lang="en-US" dirty="0"/>
            </a:br>
            <a:r>
              <a:rPr lang="en-US" sz="2800" dirty="0" smtClean="0"/>
              <a:t>Billing Challenges</a:t>
            </a:r>
            <a:endParaRPr lang="en-US" sz="2800" dirty="0"/>
          </a:p>
        </p:txBody>
      </p:sp>
      <p:sp>
        <p:nvSpPr>
          <p:cNvPr id="3" name="Content Placeholder 2"/>
          <p:cNvSpPr>
            <a:spLocks noGrp="1"/>
          </p:cNvSpPr>
          <p:nvPr>
            <p:ph idx="1"/>
          </p:nvPr>
        </p:nvSpPr>
        <p:spPr>
          <a:xfrm>
            <a:off x="677333" y="2160589"/>
            <a:ext cx="8985651" cy="3880773"/>
          </a:xfrm>
        </p:spPr>
        <p:txBody>
          <a:bodyPr>
            <a:normAutofit/>
          </a:bodyPr>
          <a:lstStyle/>
          <a:p>
            <a:r>
              <a:rPr lang="en-US" sz="2400" dirty="0" smtClean="0"/>
              <a:t>Billing challenges can occur when a client has their </a:t>
            </a:r>
            <a:r>
              <a:rPr lang="en-US" sz="2400" dirty="0" err="1" smtClean="0"/>
              <a:t>Medi</a:t>
            </a:r>
            <a:r>
              <a:rPr lang="en-US" sz="2400" dirty="0" smtClean="0"/>
              <a:t>-Cal in another county</a:t>
            </a:r>
          </a:p>
          <a:p>
            <a:r>
              <a:rPr lang="en-US" sz="2400" dirty="0" smtClean="0"/>
              <a:t>Temporary services for visiting clients may not exceed 30 days of treatment</a:t>
            </a:r>
          </a:p>
          <a:p>
            <a:r>
              <a:rPr lang="en-US" sz="2400" dirty="0" smtClean="0"/>
              <a:t>Take-home medications are not allowed for visiting clients</a:t>
            </a:r>
          </a:p>
          <a:p>
            <a:r>
              <a:rPr lang="en-US" sz="2400" dirty="0" smtClean="0"/>
              <a:t>OOC </a:t>
            </a:r>
            <a:r>
              <a:rPr lang="en-US" sz="2400" dirty="0"/>
              <a:t>v</a:t>
            </a:r>
            <a:r>
              <a:rPr lang="en-US" sz="2400" dirty="0" smtClean="0"/>
              <a:t>isiting clients may only receive methadone</a:t>
            </a:r>
            <a:endParaRPr lang="en-US" sz="2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260</a:t>
            </a:fld>
            <a:endParaRPr lang="en-US" dirty="0"/>
          </a:p>
        </p:txBody>
      </p:sp>
      <p:sp>
        <p:nvSpPr>
          <p:cNvPr id="7" name="Rectangle 6">
            <a:extLst>
              <a:ext uri="{FF2B5EF4-FFF2-40B4-BE49-F238E27FC236}">
                <a16:creationId xmlns:a16="http://schemas.microsoft.com/office/drawing/2014/main" xmlns="" id="{E2C73D16-9A93-F44E-A2AD-AA2463C2D5B8}"/>
              </a:ext>
            </a:extLst>
          </p:cNvPr>
          <p:cNvSpPr/>
          <p:nvPr/>
        </p:nvSpPr>
        <p:spPr>
          <a:xfrm>
            <a:off x="9430914" y="5762259"/>
            <a:ext cx="2381226" cy="923330"/>
          </a:xfrm>
          <a:prstGeom prst="rect">
            <a:avLst/>
          </a:prstGeom>
        </p:spPr>
        <p:txBody>
          <a:bodyPr wrap="square">
            <a:spAutoFit/>
          </a:bodyPr>
          <a:lstStyle/>
          <a:p>
            <a:pPr algn="r"/>
            <a:r>
              <a:rPr lang="en-US" dirty="0" smtClean="0"/>
              <a:t>9 CCR § 10295</a:t>
            </a:r>
          </a:p>
          <a:p>
            <a:pPr algn="r"/>
            <a:r>
              <a:rPr lang="en-US" dirty="0" smtClean="0"/>
              <a:t>9 CCR § 10205</a:t>
            </a:r>
          </a:p>
          <a:p>
            <a:pPr algn="r"/>
            <a:r>
              <a:rPr lang="en-US" dirty="0"/>
              <a:t>9 CCR </a:t>
            </a:r>
            <a:r>
              <a:rPr lang="en-US" dirty="0" smtClean="0"/>
              <a:t>§ 10210 </a:t>
            </a:r>
          </a:p>
        </p:txBody>
      </p:sp>
    </p:spTree>
    <p:extLst>
      <p:ext uri="{BB962C8B-B14F-4D97-AF65-F5344CB8AC3E}">
        <p14:creationId xmlns:p14="http://schemas.microsoft.com/office/powerpoint/2010/main" val="4285572083"/>
      </p:ext>
    </p:extLst>
  </p:cSld>
  <p:clrMapOvr>
    <a:masterClrMapping/>
  </p:clrMapOvr>
  <p:transition spd="slow">
    <p:push dir="u"/>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or Courtesy Dosing Requirements</a:t>
            </a:r>
            <a:r>
              <a:rPr lang="en-US" dirty="0"/>
              <a:t/>
            </a:r>
            <a:br>
              <a:rPr lang="en-US" dirty="0"/>
            </a:br>
            <a:r>
              <a:rPr lang="en-US" sz="2800" dirty="0" smtClean="0"/>
              <a:t>Admission and Documentation Requirements</a:t>
            </a:r>
            <a:endParaRPr lang="en-US" sz="2800" dirty="0"/>
          </a:p>
        </p:txBody>
      </p:sp>
      <p:sp>
        <p:nvSpPr>
          <p:cNvPr id="3" name="Content Placeholder 2"/>
          <p:cNvSpPr>
            <a:spLocks noGrp="1"/>
          </p:cNvSpPr>
          <p:nvPr>
            <p:ph idx="1"/>
          </p:nvPr>
        </p:nvSpPr>
        <p:spPr/>
        <p:txBody>
          <a:bodyPr>
            <a:normAutofit/>
          </a:bodyPr>
          <a:lstStyle/>
          <a:p>
            <a:r>
              <a:rPr lang="en-US" dirty="0" smtClean="0"/>
              <a:t>Admission requirements do not change for visiting clients. Visiting clients’ services are considered temporary and may not exceed 30 days of services. </a:t>
            </a:r>
          </a:p>
          <a:p>
            <a:r>
              <a:rPr lang="en-US" dirty="0" smtClean="0"/>
              <a:t>In most cases the assessment and treatment plan is unlikely to be required, as the due date for those documents is within 28 days from admission.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261</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956801" y="6033317"/>
            <a:ext cx="1914414" cy="369332"/>
          </a:xfrm>
          <a:prstGeom prst="rect">
            <a:avLst/>
          </a:prstGeom>
        </p:spPr>
        <p:txBody>
          <a:bodyPr wrap="square">
            <a:spAutoFit/>
          </a:bodyPr>
          <a:lstStyle/>
          <a:p>
            <a:pPr algn="r"/>
            <a:r>
              <a:rPr lang="en-US" dirty="0" smtClean="0"/>
              <a:t>9 CCR § 10295</a:t>
            </a:r>
          </a:p>
        </p:txBody>
      </p:sp>
    </p:spTree>
    <p:extLst>
      <p:ext uri="{BB962C8B-B14F-4D97-AF65-F5344CB8AC3E}">
        <p14:creationId xmlns:p14="http://schemas.microsoft.com/office/powerpoint/2010/main" val="609256894"/>
      </p:ext>
    </p:extLst>
  </p:cSld>
  <p:clrMapOvr>
    <a:masterClrMapping/>
  </p:clrMapOvr>
  <p:transition spd="slow">
    <p:push dir="u"/>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Consent for SUD Services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rPr>
              <a:t>Family Code § 6929 allows for minors aged 12 – 17 to consent for services related to the treatment of a drug or alcohol related disorder</a:t>
            </a:r>
          </a:p>
          <a:p>
            <a:r>
              <a:rPr lang="en-US" dirty="0">
                <a:solidFill>
                  <a:schemeClr val="tx1"/>
                </a:solidFill>
              </a:rPr>
              <a:t>Medication services and other types of treatment services that pose a higher client risk are typically not allowed without parental/guardian consent</a:t>
            </a:r>
          </a:p>
          <a:p>
            <a:r>
              <a:rPr lang="en-US" dirty="0" smtClean="0">
                <a:solidFill>
                  <a:schemeClr val="tx1"/>
                </a:solidFill>
              </a:rPr>
              <a:t>DHCS </a:t>
            </a:r>
            <a:r>
              <a:rPr lang="en-US" dirty="0">
                <a:solidFill>
                  <a:schemeClr val="tx1"/>
                </a:solidFill>
              </a:rPr>
              <a:t>has provided guidance that in order for </a:t>
            </a:r>
            <a:r>
              <a:rPr lang="en-US" dirty="0" err="1">
                <a:solidFill>
                  <a:schemeClr val="tx1"/>
                </a:solidFill>
              </a:rPr>
              <a:t>Medi</a:t>
            </a:r>
            <a:r>
              <a:rPr lang="en-US" dirty="0">
                <a:solidFill>
                  <a:schemeClr val="tx1"/>
                </a:solidFill>
              </a:rPr>
              <a:t>-Cal to be claimed for services where the minor has consented to treatment, the </a:t>
            </a:r>
            <a:r>
              <a:rPr lang="en-US" i="1" dirty="0" err="1">
                <a:solidFill>
                  <a:schemeClr val="tx1"/>
                </a:solidFill>
              </a:rPr>
              <a:t>Medi</a:t>
            </a:r>
            <a:r>
              <a:rPr lang="en-US" i="1" dirty="0">
                <a:solidFill>
                  <a:schemeClr val="tx1"/>
                </a:solidFill>
              </a:rPr>
              <a:t>-Cal Minor Consent Program</a:t>
            </a:r>
            <a:r>
              <a:rPr lang="en-US" dirty="0">
                <a:solidFill>
                  <a:schemeClr val="tx1"/>
                </a:solidFill>
              </a:rPr>
              <a:t> must be used.</a:t>
            </a:r>
          </a:p>
          <a:p>
            <a:r>
              <a:rPr lang="en-US" dirty="0" smtClean="0">
                <a:solidFill>
                  <a:schemeClr val="tx1"/>
                </a:solidFill>
              </a:rPr>
              <a:t>Remember children </a:t>
            </a:r>
            <a:r>
              <a:rPr lang="en-US" dirty="0">
                <a:solidFill>
                  <a:schemeClr val="tx1"/>
                </a:solidFill>
              </a:rPr>
              <a:t>under 12 years old are NOT eligible for Minor Consent related to drug or alcohol abuse, a sexually transmitted disease or for </a:t>
            </a:r>
            <a:r>
              <a:rPr lang="en-US" dirty="0" smtClean="0">
                <a:solidFill>
                  <a:schemeClr val="tx1"/>
                </a:solidFill>
              </a:rPr>
              <a:t>outpatient </a:t>
            </a:r>
            <a:r>
              <a:rPr lang="en-US" dirty="0">
                <a:solidFill>
                  <a:schemeClr val="tx1"/>
                </a:solidFill>
              </a:rPr>
              <a:t>mental health care</a:t>
            </a:r>
            <a:r>
              <a:rPr lang="en-US" dirty="0" smtClean="0">
                <a:solidFill>
                  <a:schemeClr val="tx1"/>
                </a:solidFill>
              </a:rPr>
              <a: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262</a:t>
            </a:fld>
            <a:endParaRPr lang="en-US" dirty="0"/>
          </a:p>
        </p:txBody>
      </p:sp>
      <p:sp>
        <p:nvSpPr>
          <p:cNvPr id="6" name="Rectangle 5"/>
          <p:cNvSpPr/>
          <p:nvPr/>
        </p:nvSpPr>
        <p:spPr>
          <a:xfrm>
            <a:off x="9070802" y="5161797"/>
            <a:ext cx="2917998" cy="1477328"/>
          </a:xfrm>
          <a:prstGeom prst="rect">
            <a:avLst/>
          </a:prstGeom>
        </p:spPr>
        <p:txBody>
          <a:bodyPr wrap="square">
            <a:spAutoFit/>
          </a:bodyPr>
          <a:lstStyle/>
          <a:p>
            <a:pPr algn="r"/>
            <a:r>
              <a:rPr lang="en-US" dirty="0"/>
              <a:t>Cal. Family </a:t>
            </a:r>
            <a:r>
              <a:rPr lang="en-US" dirty="0" smtClean="0"/>
              <a:t>Code</a:t>
            </a:r>
            <a:r>
              <a:rPr lang="en-US" dirty="0"/>
              <a:t> </a:t>
            </a:r>
            <a:r>
              <a:rPr lang="en-US" dirty="0" smtClean="0"/>
              <a:t>§ 6929, MHSUDS IN 14-002,</a:t>
            </a:r>
          </a:p>
          <a:p>
            <a:pPr algn="r"/>
            <a:r>
              <a:rPr lang="en-US" dirty="0" smtClean="0"/>
              <a:t>MHSUDS IN 18-061,</a:t>
            </a:r>
          </a:p>
          <a:p>
            <a:pPr algn="r"/>
            <a:r>
              <a:rPr lang="en-US" dirty="0"/>
              <a:t>22 CCR § </a:t>
            </a:r>
            <a:r>
              <a:rPr lang="en-US" dirty="0" smtClean="0"/>
              <a:t>50147.1,</a:t>
            </a:r>
          </a:p>
          <a:p>
            <a:pPr algn="r"/>
            <a:r>
              <a:rPr lang="en-US" dirty="0" smtClean="0"/>
              <a:t>22 CCR § 51473.2, </a:t>
            </a:r>
            <a:endParaRPr lang="en-US" dirty="0"/>
          </a:p>
        </p:txBody>
      </p:sp>
    </p:spTree>
    <p:extLst>
      <p:ext uri="{BB962C8B-B14F-4D97-AF65-F5344CB8AC3E}">
        <p14:creationId xmlns:p14="http://schemas.microsoft.com/office/powerpoint/2010/main" val="2591536231"/>
      </p:ext>
    </p:extLst>
  </p:cSld>
  <p:clrMapOvr>
    <a:masterClrMapping/>
  </p:clrMapOvr>
  <p:transition spd="slow">
    <p:push dir="u"/>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Treatment of Minors</a:t>
            </a:r>
            <a:endParaRPr lang="en-US" dirty="0"/>
          </a:p>
        </p:txBody>
      </p:sp>
      <p:sp>
        <p:nvSpPr>
          <p:cNvPr id="3" name="Content Placeholder 2"/>
          <p:cNvSpPr>
            <a:spLocks noGrp="1"/>
          </p:cNvSpPr>
          <p:nvPr>
            <p:ph idx="1"/>
          </p:nvPr>
        </p:nvSpPr>
        <p:spPr>
          <a:xfrm>
            <a:off x="677334" y="2160589"/>
            <a:ext cx="9202646" cy="3880773"/>
          </a:xfrm>
        </p:spPr>
        <p:txBody>
          <a:bodyPr>
            <a:normAutofit lnSpcReduction="10000"/>
          </a:bodyPr>
          <a:lstStyle/>
          <a:p>
            <a:r>
              <a:rPr lang="en-US" dirty="0" smtClean="0"/>
              <a:t>Detoxification </a:t>
            </a:r>
            <a:r>
              <a:rPr lang="en-US" dirty="0"/>
              <a:t>treatment for individuals who are under 18 years of age requires written consent of their parent(s) or guardian prior to the administration of the first medication </a:t>
            </a:r>
            <a:r>
              <a:rPr lang="en-US" dirty="0" smtClean="0"/>
              <a:t>dose </a:t>
            </a:r>
          </a:p>
          <a:p>
            <a:r>
              <a:rPr lang="en-US" dirty="0" smtClean="0"/>
              <a:t>State </a:t>
            </a:r>
            <a:r>
              <a:rPr lang="en-US" dirty="0"/>
              <a:t>regulations do not allow maintenance treatment for individuals who are under 18 years of </a:t>
            </a:r>
            <a:r>
              <a:rPr lang="en-US" dirty="0" smtClean="0"/>
              <a:t>age. </a:t>
            </a:r>
            <a:r>
              <a:rPr lang="en-US" dirty="0"/>
              <a:t>DHCS will review temporary exceptions to this rule with or without written consent of their parent(s) or guardian. </a:t>
            </a:r>
            <a:endParaRPr lang="en-US" dirty="0" smtClean="0"/>
          </a:p>
          <a:p>
            <a:r>
              <a:rPr lang="en-US" dirty="0" smtClean="0"/>
              <a:t>OTPs </a:t>
            </a:r>
            <a:r>
              <a:rPr lang="en-US" dirty="0"/>
              <a:t>may seek </a:t>
            </a:r>
            <a:r>
              <a:rPr lang="en-US" dirty="0" smtClean="0"/>
              <a:t>exceptions </a:t>
            </a:r>
            <a:r>
              <a:rPr lang="en-US" dirty="0"/>
              <a:t>to </a:t>
            </a:r>
            <a:r>
              <a:rPr lang="en-US" dirty="0" smtClean="0"/>
              <a:t>these </a:t>
            </a:r>
            <a:r>
              <a:rPr lang="en-US" dirty="0"/>
              <a:t>requirement on an individual </a:t>
            </a:r>
            <a:r>
              <a:rPr lang="en-US" dirty="0" smtClean="0"/>
              <a:t>client </a:t>
            </a:r>
            <a:r>
              <a:rPr lang="en-US" dirty="0"/>
              <a:t>basis by submitting a temporary exception request to DHCS. </a:t>
            </a:r>
          </a:p>
          <a:p>
            <a:r>
              <a:rPr lang="en-US" dirty="0" smtClean="0"/>
              <a:t>Licensed OTPs </a:t>
            </a:r>
            <a:r>
              <a:rPr lang="en-US" dirty="0"/>
              <a:t>may submit exception requests using Form SMA-168: Exception Request and Record of Justification. This form must be submitted to DHCS and the Substance Abuse and Mental Health Services Administration (SAMHSA) via the SAMHSA OTP Extranet website. In order to access Form SMA-168, </a:t>
            </a:r>
            <a:r>
              <a:rPr lang="en-US" dirty="0" smtClean="0"/>
              <a:t>OTPs </a:t>
            </a:r>
            <a:r>
              <a:rPr lang="en-US" dirty="0"/>
              <a:t>must be logged into the Extranet website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263</a:t>
            </a:fld>
            <a:endParaRPr lang="en-US" dirty="0"/>
          </a:p>
        </p:txBody>
      </p:sp>
      <p:sp>
        <p:nvSpPr>
          <p:cNvPr id="5" name="Rectangle 4"/>
          <p:cNvSpPr/>
          <p:nvPr/>
        </p:nvSpPr>
        <p:spPr>
          <a:xfrm>
            <a:off x="9851604" y="5809886"/>
            <a:ext cx="2076229" cy="923330"/>
          </a:xfrm>
          <a:prstGeom prst="rect">
            <a:avLst/>
          </a:prstGeom>
        </p:spPr>
        <p:txBody>
          <a:bodyPr wrap="square">
            <a:spAutoFit/>
          </a:bodyPr>
          <a:lstStyle/>
          <a:p>
            <a:r>
              <a:rPr lang="en-US" dirty="0" smtClean="0"/>
              <a:t>9 CCR § 10270</a:t>
            </a:r>
          </a:p>
          <a:p>
            <a:r>
              <a:rPr lang="en-US" dirty="0" smtClean="0"/>
              <a:t>MHSUDS IN 18-061</a:t>
            </a:r>
          </a:p>
          <a:p>
            <a:endParaRPr lang="en-US" dirty="0"/>
          </a:p>
        </p:txBody>
      </p:sp>
    </p:spTree>
    <p:extLst>
      <p:ext uri="{BB962C8B-B14F-4D97-AF65-F5344CB8AC3E}">
        <p14:creationId xmlns:p14="http://schemas.microsoft.com/office/powerpoint/2010/main" val="401749413"/>
      </p:ext>
    </p:extLst>
  </p:cSld>
  <p:clrMapOvr>
    <a:masterClrMapping/>
  </p:clrMapOvr>
  <p:transition spd="slow">
    <p:push dir="u"/>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SUD Lockouts</a:t>
            </a:r>
            <a:endParaRPr lang="en-US" dirty="0"/>
          </a:p>
        </p:txBody>
      </p:sp>
      <p:sp>
        <p:nvSpPr>
          <p:cNvPr id="9" name="Content Placeholder 8"/>
          <p:cNvSpPr>
            <a:spLocks noGrp="1"/>
          </p:cNvSpPr>
          <p:nvPr>
            <p:ph idx="1"/>
          </p:nvPr>
        </p:nvSpPr>
        <p:spPr/>
        <p:txBody>
          <a:bodyPr>
            <a:normAutofit lnSpcReduction="10000"/>
          </a:bodyPr>
          <a:lstStyle/>
          <a:p>
            <a:r>
              <a:rPr lang="en-US" dirty="0">
                <a:solidFill>
                  <a:schemeClr val="tx1"/>
                </a:solidFill>
              </a:rPr>
              <a:t>Beneficiaries with </a:t>
            </a:r>
            <a:r>
              <a:rPr lang="en-US" dirty="0" err="1">
                <a:solidFill>
                  <a:schemeClr val="tx1"/>
                </a:solidFill>
              </a:rPr>
              <a:t>Medi</a:t>
            </a:r>
            <a:r>
              <a:rPr lang="en-US" dirty="0">
                <a:solidFill>
                  <a:schemeClr val="tx1"/>
                </a:solidFill>
              </a:rPr>
              <a:t>-Cal and Medicare (</a:t>
            </a:r>
            <a:r>
              <a:rPr lang="en-US" dirty="0" err="1">
                <a:solidFill>
                  <a:schemeClr val="tx1"/>
                </a:solidFill>
              </a:rPr>
              <a:t>Medi-Medi</a:t>
            </a:r>
            <a:r>
              <a:rPr lang="en-US" dirty="0">
                <a:solidFill>
                  <a:schemeClr val="tx1"/>
                </a:solidFill>
              </a:rPr>
              <a:t>) are not eligible to receive SUD </a:t>
            </a:r>
            <a:r>
              <a:rPr lang="en-US" dirty="0" smtClean="0">
                <a:solidFill>
                  <a:schemeClr val="tx1"/>
                </a:solidFill>
              </a:rPr>
              <a:t>services. Refer the individual to </a:t>
            </a:r>
            <a:r>
              <a:rPr lang="en-US" dirty="0">
                <a:solidFill>
                  <a:schemeClr val="tx1"/>
                </a:solidFill>
              </a:rPr>
              <a:t>their </a:t>
            </a:r>
            <a:r>
              <a:rPr lang="en-US" dirty="0" smtClean="0">
                <a:solidFill>
                  <a:schemeClr val="tx1"/>
                </a:solidFill>
              </a:rPr>
              <a:t>Medicare or primary </a:t>
            </a:r>
            <a:r>
              <a:rPr lang="en-US" dirty="0">
                <a:solidFill>
                  <a:schemeClr val="tx1"/>
                </a:solidFill>
              </a:rPr>
              <a:t>care provider</a:t>
            </a:r>
            <a:r>
              <a:rPr lang="en-US" dirty="0" smtClean="0">
                <a:solidFill>
                  <a:schemeClr val="tx1"/>
                </a:solidFill>
              </a:rPr>
              <a:t>.</a:t>
            </a:r>
          </a:p>
          <a:p>
            <a:r>
              <a:rPr lang="en-US" dirty="0" smtClean="0">
                <a:solidFill>
                  <a:schemeClr val="tx1"/>
                </a:solidFill>
              </a:rPr>
              <a:t>If a </a:t>
            </a:r>
            <a:r>
              <a:rPr lang="en-US" dirty="0" err="1" smtClean="0">
                <a:solidFill>
                  <a:schemeClr val="tx1"/>
                </a:solidFill>
              </a:rPr>
              <a:t>Medi</a:t>
            </a:r>
            <a:r>
              <a:rPr lang="en-US" dirty="0" smtClean="0">
                <a:solidFill>
                  <a:schemeClr val="tx1"/>
                </a:solidFill>
              </a:rPr>
              <a:t>-Cal beneficiary is incarcerated, claiming is not allowed on the days of incarceration</a:t>
            </a:r>
          </a:p>
          <a:p>
            <a:pPr lvl="1"/>
            <a:r>
              <a:rPr lang="en-US" dirty="0" smtClean="0">
                <a:solidFill>
                  <a:schemeClr val="tx1"/>
                </a:solidFill>
              </a:rPr>
              <a:t>Services are allowed for adjudicated adolescents</a:t>
            </a:r>
          </a:p>
          <a:p>
            <a:r>
              <a:rPr lang="en-US" dirty="0" smtClean="0">
                <a:solidFill>
                  <a:schemeClr val="tx1"/>
                </a:solidFill>
              </a:rPr>
              <a:t>Claiming is locked out after 60 days from EOD if out-of-county </a:t>
            </a:r>
            <a:r>
              <a:rPr lang="en-US" dirty="0" err="1" smtClean="0">
                <a:solidFill>
                  <a:schemeClr val="tx1"/>
                </a:solidFill>
              </a:rPr>
              <a:t>Medi</a:t>
            </a:r>
            <a:r>
              <a:rPr lang="en-US" dirty="0" smtClean="0">
                <a:solidFill>
                  <a:schemeClr val="tx1"/>
                </a:solidFill>
              </a:rPr>
              <a:t>-Cal has not transferred to Alameda County</a:t>
            </a:r>
          </a:p>
          <a:p>
            <a:r>
              <a:rPr lang="en-US" dirty="0" smtClean="0">
                <a:solidFill>
                  <a:schemeClr val="tx1"/>
                </a:solidFill>
              </a:rPr>
              <a:t>SUD services additionally may not be allowed, due to duplication of service and same day billing considerations</a:t>
            </a:r>
            <a:endParaRPr lang="en-US" dirty="0">
              <a:solidFill>
                <a:schemeClr val="tx1"/>
              </a:solidFill>
            </a:endParaRPr>
          </a:p>
          <a:p>
            <a:r>
              <a:rPr lang="en-US" dirty="0">
                <a:solidFill>
                  <a:schemeClr val="tx1"/>
                </a:solidFill>
              </a:rPr>
              <a:t>SUD services are not locked out if the beneficiary is receiving mental health services, as long as there is not a duplication of services and the services provided remain medically necessary</a:t>
            </a: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264</a:t>
            </a:fld>
            <a:endParaRPr lang="en-US" dirty="0"/>
          </a:p>
        </p:txBody>
      </p:sp>
      <p:sp>
        <p:nvSpPr>
          <p:cNvPr id="6" name="Rectangle 5"/>
          <p:cNvSpPr/>
          <p:nvPr/>
        </p:nvSpPr>
        <p:spPr>
          <a:xfrm>
            <a:off x="9067979" y="6041362"/>
            <a:ext cx="2961067" cy="584775"/>
          </a:xfrm>
          <a:prstGeom prst="rect">
            <a:avLst/>
          </a:prstGeom>
        </p:spPr>
        <p:txBody>
          <a:bodyPr wrap="none">
            <a:spAutoFit/>
          </a:bodyPr>
          <a:lstStyle/>
          <a:p>
            <a:pPr marL="0" lvl="1" algn="r"/>
            <a:r>
              <a:rPr lang="en-US" sz="1600" dirty="0" smtClean="0"/>
              <a:t>DHCS MHSUDS 17-023</a:t>
            </a:r>
          </a:p>
          <a:p>
            <a:pPr marL="0" lvl="1" algn="r"/>
            <a:r>
              <a:rPr lang="en-US" sz="1600" dirty="0" smtClean="0"/>
              <a:t>DHCS DMC Billing Manual 2017</a:t>
            </a:r>
            <a:endParaRPr lang="en-US" sz="1600" dirty="0"/>
          </a:p>
        </p:txBody>
      </p:sp>
    </p:spTree>
    <p:extLst>
      <p:ext uri="{BB962C8B-B14F-4D97-AF65-F5344CB8AC3E}">
        <p14:creationId xmlns:p14="http://schemas.microsoft.com/office/powerpoint/2010/main" val="2065831813"/>
      </p:ext>
    </p:extLst>
  </p:cSld>
  <p:clrMapOvr>
    <a:masterClrMapping/>
  </p:clrMapOvr>
  <p:transition spd="slow">
    <p:push di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140" y="702135"/>
            <a:ext cx="6116081" cy="5225130"/>
          </a:xfrm>
          <a:ln w="28575">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265</a:t>
            </a:fld>
            <a:endParaRPr lang="en-US" dirty="0"/>
          </a:p>
        </p:txBody>
      </p:sp>
      <p:sp>
        <p:nvSpPr>
          <p:cNvPr id="7" name="TextBox 6"/>
          <p:cNvSpPr txBox="1"/>
          <p:nvPr/>
        </p:nvSpPr>
        <p:spPr>
          <a:xfrm>
            <a:off x="863411" y="2160116"/>
            <a:ext cx="2776652" cy="2862322"/>
          </a:xfrm>
          <a:prstGeom prst="rect">
            <a:avLst/>
          </a:prstGeom>
          <a:noFill/>
        </p:spPr>
        <p:txBody>
          <a:bodyPr wrap="square" rtlCol="0">
            <a:spAutoFit/>
          </a:bodyPr>
          <a:lstStyle/>
          <a:p>
            <a:r>
              <a:rPr lang="en-US" sz="3600" dirty="0" smtClean="0"/>
              <a:t>DMC-OS Same Day Billing Matrix</a:t>
            </a:r>
          </a:p>
          <a:p>
            <a:r>
              <a:rPr lang="en-US" sz="3600" dirty="0" smtClean="0"/>
              <a:t>(updated 5/25/2017)</a:t>
            </a:r>
            <a:endParaRPr lang="en-US" sz="3600" dirty="0"/>
          </a:p>
        </p:txBody>
      </p:sp>
      <p:sp>
        <p:nvSpPr>
          <p:cNvPr id="8" name="Rectangle 7"/>
          <p:cNvSpPr/>
          <p:nvPr/>
        </p:nvSpPr>
        <p:spPr>
          <a:xfrm>
            <a:off x="9067979" y="6041362"/>
            <a:ext cx="2961067" cy="584775"/>
          </a:xfrm>
          <a:prstGeom prst="rect">
            <a:avLst/>
          </a:prstGeom>
        </p:spPr>
        <p:txBody>
          <a:bodyPr wrap="none">
            <a:spAutoFit/>
          </a:bodyPr>
          <a:lstStyle/>
          <a:p>
            <a:pPr marL="0" lvl="1" algn="r"/>
            <a:r>
              <a:rPr lang="en-US" sz="1600" dirty="0" smtClean="0"/>
              <a:t>DHCS MHSUDS 17-023</a:t>
            </a:r>
          </a:p>
          <a:p>
            <a:pPr marL="0" lvl="1" algn="r"/>
            <a:r>
              <a:rPr lang="en-US" sz="1600" dirty="0" smtClean="0"/>
              <a:t>DHCS DMC Billing Manual 2017</a:t>
            </a:r>
            <a:endParaRPr lang="en-US" sz="1600" dirty="0"/>
          </a:p>
        </p:txBody>
      </p:sp>
    </p:spTree>
    <p:extLst>
      <p:ext uri="{BB962C8B-B14F-4D97-AF65-F5344CB8AC3E}">
        <p14:creationId xmlns:p14="http://schemas.microsoft.com/office/powerpoint/2010/main" val="398912559"/>
      </p:ext>
    </p:extLst>
  </p:cSld>
  <p:clrMapOvr>
    <a:masterClrMapping/>
  </p:clrMapOvr>
  <p:transition spd="slow">
    <p:push dir="u"/>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Drug Medi-Cal Eligibility</a:t>
            </a:r>
            <a:endParaRPr lang="en-US" dirty="0"/>
          </a:p>
        </p:txBody>
      </p:sp>
      <p:sp>
        <p:nvSpPr>
          <p:cNvPr id="3" name="Content Placeholder 2"/>
          <p:cNvSpPr>
            <a:spLocks noGrp="1"/>
          </p:cNvSpPr>
          <p:nvPr>
            <p:ph idx="1"/>
          </p:nvPr>
        </p:nvSpPr>
        <p:spPr/>
        <p:txBody>
          <a:bodyPr/>
          <a:lstStyle/>
          <a:p>
            <a:r>
              <a:rPr lang="en-US" smtClean="0"/>
              <a:t>Check Medi-Cal Eligibility at intake and the first week of each month (if any services are being claimed to Medi-Cal)</a:t>
            </a:r>
          </a:p>
          <a:p>
            <a:pPr lvl="1"/>
            <a:r>
              <a:rPr lang="en-US" smtClean="0"/>
              <a:t>If client loses Medi-Cal eligibility, the provider should assist the beneficiary in regaining Medi-Cal.</a:t>
            </a:r>
          </a:p>
          <a:p>
            <a:r>
              <a:rPr lang="en-US" smtClean="0"/>
              <a:t>If a beneficiary has out-of-county Medi-Cal but has moved to Alameda County, providers may begin SUD treatment but must immediately begin to work with the beneficiary to have their Medi-Cal switched to Alameda County. </a:t>
            </a:r>
          </a:p>
          <a:p>
            <a:pPr lvl="1"/>
            <a:r>
              <a:rPr lang="en-US" smtClean="0"/>
              <a:t>The ACBH Network office can assist with this process </a:t>
            </a:r>
            <a:r>
              <a:rPr lang="en-US" smtClean="0">
                <a:sym typeface="Wingdings" panose="05000000000000000000" pitchFamily="2" charset="2"/>
              </a:rPr>
              <a:t> </a:t>
            </a:r>
            <a:r>
              <a:rPr lang="en-US" smtClean="0"/>
              <a:t>Contact ASAP after determination</a:t>
            </a:r>
          </a:p>
          <a:p>
            <a:r>
              <a:rPr lang="en-US" smtClean="0"/>
              <a:t>No services can be claimed over 60 days for out-of-county Medi-Cal and all such services may not exceed the dollar amount indicated in the provider contract</a:t>
            </a:r>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266</a:t>
            </a:fld>
            <a:endParaRPr lang="en-US" dirty="0"/>
          </a:p>
        </p:txBody>
      </p:sp>
      <p:sp>
        <p:nvSpPr>
          <p:cNvPr id="4" name="Rectangle 3"/>
          <p:cNvSpPr/>
          <p:nvPr/>
        </p:nvSpPr>
        <p:spPr>
          <a:xfrm>
            <a:off x="9683073" y="6023869"/>
            <a:ext cx="2346348" cy="400110"/>
          </a:xfrm>
          <a:prstGeom prst="rect">
            <a:avLst/>
          </a:prstGeom>
        </p:spPr>
        <p:txBody>
          <a:bodyPr wrap="none">
            <a:spAutoFit/>
          </a:bodyPr>
          <a:lstStyle/>
          <a:p>
            <a:pPr marL="0" lvl="1" algn="r"/>
            <a:r>
              <a:rPr lang="en-US" sz="2000" dirty="0"/>
              <a:t>ACBH Requirement</a:t>
            </a:r>
          </a:p>
        </p:txBody>
      </p:sp>
    </p:spTree>
    <p:extLst>
      <p:ext uri="{BB962C8B-B14F-4D97-AF65-F5344CB8AC3E}">
        <p14:creationId xmlns:p14="http://schemas.microsoft.com/office/powerpoint/2010/main" val="346084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ACC50-B6B8-434E-87C6-DE03DE3903D1}"/>
              </a:ext>
            </a:extLst>
          </p:cNvPr>
          <p:cNvSpPr>
            <a:spLocks noGrp="1"/>
          </p:cNvSpPr>
          <p:nvPr>
            <p:ph type="title"/>
          </p:nvPr>
        </p:nvSpPr>
        <p:spPr/>
        <p:txBody>
          <a:bodyPr/>
          <a:lstStyle/>
          <a:p>
            <a:r>
              <a:rPr lang="en-US" smtClean="0"/>
              <a:t>Other Insurance or Private Pay</a:t>
            </a:r>
            <a:endParaRPr lang="en-US" dirty="0"/>
          </a:p>
        </p:txBody>
      </p:sp>
      <p:sp>
        <p:nvSpPr>
          <p:cNvPr id="3" name="Content Placeholder 2">
            <a:extLst>
              <a:ext uri="{FF2B5EF4-FFF2-40B4-BE49-F238E27FC236}">
                <a16:creationId xmlns="" xmlns:a16="http://schemas.microsoft.com/office/drawing/2014/main" id="{A5DA355D-A1E9-A949-83EB-E53416D1CF92}"/>
              </a:ext>
            </a:extLst>
          </p:cNvPr>
          <p:cNvSpPr>
            <a:spLocks noGrp="1"/>
          </p:cNvSpPr>
          <p:nvPr>
            <p:ph idx="1"/>
          </p:nvPr>
        </p:nvSpPr>
        <p:spPr/>
        <p:txBody>
          <a:bodyPr/>
          <a:lstStyle/>
          <a:p>
            <a:r>
              <a:rPr lang="en-US" smtClean="0"/>
              <a:t>If a beneficiary has another insurance, private pay, or funding source not directly or indirectly paid by Alameda County funds then those services are not subject to Alameda County SUD requirements. </a:t>
            </a:r>
          </a:p>
          <a:p>
            <a:r>
              <a:rPr lang="en-US" smtClean="0"/>
              <a:t>These services may have other requirements and providers will need to check with the funding source for those specific requirements.</a:t>
            </a:r>
          </a:p>
          <a:p>
            <a:r>
              <a:rPr lang="en-US" smtClean="0"/>
              <a:t>For questions, or to determine funding sources in complicated cases, contact ACBH (e.g. Kaiser Medi-Cal)</a:t>
            </a:r>
            <a:endParaRPr lang="en-US" dirty="0" smtClean="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267</a:t>
            </a:fld>
            <a:endParaRPr lang="en-US" dirty="0"/>
          </a:p>
        </p:txBody>
      </p:sp>
    </p:spTree>
    <p:extLst>
      <p:ext uri="{BB962C8B-B14F-4D97-AF65-F5344CB8AC3E}">
        <p14:creationId xmlns:p14="http://schemas.microsoft.com/office/powerpoint/2010/main" val="143815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0465" y="671804"/>
            <a:ext cx="10860833" cy="1706583"/>
          </a:xfrm>
        </p:spPr>
        <p:txBody>
          <a:bodyPr/>
          <a:lstStyle/>
          <a:p>
            <a:r>
              <a:rPr lang="en-US" dirty="0"/>
              <a:t>InSyst</a:t>
            </a:r>
          </a:p>
        </p:txBody>
      </p:sp>
      <p:sp>
        <p:nvSpPr>
          <p:cNvPr id="7" name="Content Placeholder 6"/>
          <p:cNvSpPr>
            <a:spLocks noGrp="1"/>
          </p:cNvSpPr>
          <p:nvPr>
            <p:ph idx="1"/>
          </p:nvPr>
        </p:nvSpPr>
        <p:spPr/>
        <p:txBody>
          <a:bodyPr>
            <a:normAutofit/>
          </a:bodyPr>
          <a:lstStyle/>
          <a:p>
            <a:r>
              <a:rPr lang="en-US" dirty="0">
                <a:solidFill>
                  <a:schemeClr val="tx1"/>
                </a:solidFill>
              </a:rPr>
              <a:t>All staff who will be claiming to DMC need to be enrolled in InSyst</a:t>
            </a:r>
          </a:p>
          <a:p>
            <a:r>
              <a:rPr lang="en-US" dirty="0">
                <a:solidFill>
                  <a:schemeClr val="tx1"/>
                </a:solidFill>
              </a:rPr>
              <a:t>Registered and Certified counselors must have their InSyst Staff </a:t>
            </a:r>
            <a:r>
              <a:rPr lang="en-US" dirty="0" smtClean="0">
                <a:solidFill>
                  <a:schemeClr val="tx1"/>
                </a:solidFill>
              </a:rPr>
              <a:t>Mask </a:t>
            </a:r>
            <a:r>
              <a:rPr lang="en-US" dirty="0">
                <a:solidFill>
                  <a:schemeClr val="tx1"/>
                </a:solidFill>
              </a:rPr>
              <a:t>indicate “Rehab Counselor” not “Unlicensed Staff”</a:t>
            </a:r>
          </a:p>
          <a:p>
            <a:endParaRPr lang="en-US" dirty="0">
              <a:solidFill>
                <a:schemeClr val="tx1"/>
              </a:solidFill>
            </a:endParaRPr>
          </a:p>
          <a:p>
            <a:r>
              <a:rPr lang="en-US" dirty="0">
                <a:solidFill>
                  <a:schemeClr val="tx1"/>
                </a:solidFill>
              </a:rPr>
              <a:t>Please refer to IS page on the ACBH provider website for more information about upcoming InSyst trainings and resources</a:t>
            </a:r>
          </a:p>
          <a:p>
            <a:endParaRPr lang="en-US" dirty="0">
              <a:solidFill>
                <a:schemeClr val="tx1"/>
              </a:solidFill>
            </a:endParaRPr>
          </a:p>
          <a:p>
            <a:pPr marL="0" indent="0">
              <a:buNone/>
            </a:pPr>
            <a:r>
              <a:rPr lang="en-US" dirty="0">
                <a:solidFill>
                  <a:schemeClr val="tx1"/>
                </a:solidFill>
              </a:rPr>
              <a:t>http://www.ACBH.org/providers/</a:t>
            </a:r>
            <a:r>
              <a:rPr lang="en-US" dirty="0" err="1">
                <a:solidFill>
                  <a:schemeClr val="tx1"/>
                </a:solidFill>
              </a:rPr>
              <a:t>Insyst</a:t>
            </a:r>
            <a:r>
              <a:rPr lang="en-US" dirty="0">
                <a:solidFill>
                  <a:schemeClr val="tx1"/>
                </a:solidFill>
              </a:rPr>
              <a:t>/</a:t>
            </a:r>
            <a:r>
              <a:rPr lang="en-US" dirty="0" err="1">
                <a:solidFill>
                  <a:schemeClr val="tx1"/>
                </a:solidFill>
              </a:rPr>
              <a:t>Insyst.htm</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268</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785" y="319199"/>
            <a:ext cx="3773893" cy="1627218"/>
          </a:xfrm>
          <a:prstGeom prst="rect">
            <a:avLst/>
          </a:prstGeom>
        </p:spPr>
      </p:pic>
    </p:spTree>
    <p:extLst>
      <p:ext uri="{BB962C8B-B14F-4D97-AF65-F5344CB8AC3E}">
        <p14:creationId xmlns:p14="http://schemas.microsoft.com/office/powerpoint/2010/main" val="2742256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0465" y="671804"/>
            <a:ext cx="10860833" cy="1706583"/>
          </a:xfrm>
        </p:spPr>
        <p:txBody>
          <a:bodyPr/>
          <a:lstStyle/>
          <a:p>
            <a:r>
              <a:rPr lang="en-US" dirty="0" smtClean="0"/>
              <a:t>Backing out Claims in CG/InSyst</a:t>
            </a:r>
            <a:endParaRPr lang="en-US" dirty="0"/>
          </a:p>
        </p:txBody>
      </p:sp>
      <p:sp>
        <p:nvSpPr>
          <p:cNvPr id="7" name="Content Placeholder 6"/>
          <p:cNvSpPr>
            <a:spLocks noGrp="1"/>
          </p:cNvSpPr>
          <p:nvPr>
            <p:ph idx="1"/>
          </p:nvPr>
        </p:nvSpPr>
        <p:spPr/>
        <p:txBody>
          <a:bodyPr>
            <a:normAutofit/>
          </a:bodyPr>
          <a:lstStyle/>
          <a:p>
            <a:r>
              <a:rPr lang="en-US" dirty="0" smtClean="0">
                <a:solidFill>
                  <a:schemeClr val="tx1"/>
                </a:solidFill>
              </a:rPr>
              <a:t>The process to back out claims depends on when the claim in question occurred</a:t>
            </a:r>
          </a:p>
          <a:p>
            <a:r>
              <a:rPr lang="en-US" dirty="0" smtClean="0">
                <a:solidFill>
                  <a:schemeClr val="tx1"/>
                </a:solidFill>
              </a:rPr>
              <a:t>When </a:t>
            </a:r>
            <a:r>
              <a:rPr lang="en-US" dirty="0">
                <a:solidFill>
                  <a:schemeClr val="tx1"/>
                </a:solidFill>
              </a:rPr>
              <a:t>a </a:t>
            </a:r>
            <a:r>
              <a:rPr lang="en-US" dirty="0" smtClean="0">
                <a:solidFill>
                  <a:schemeClr val="tx1"/>
                </a:solidFill>
              </a:rPr>
              <a:t>service has </a:t>
            </a:r>
            <a:r>
              <a:rPr lang="en-US" dirty="0">
                <a:solidFill>
                  <a:schemeClr val="tx1"/>
                </a:solidFill>
              </a:rPr>
              <a:t>already been </a:t>
            </a:r>
            <a:r>
              <a:rPr lang="en-US" dirty="0" smtClean="0">
                <a:solidFill>
                  <a:schemeClr val="tx1"/>
                </a:solidFill>
              </a:rPr>
              <a:t>claimed, follow </a:t>
            </a:r>
            <a:r>
              <a:rPr lang="en-US" dirty="0">
                <a:solidFill>
                  <a:schemeClr val="tx1"/>
                </a:solidFill>
              </a:rPr>
              <a:t>the Claims Correction </a:t>
            </a:r>
            <a:r>
              <a:rPr lang="en-US" dirty="0" smtClean="0">
                <a:solidFill>
                  <a:schemeClr val="tx1"/>
                </a:solidFill>
              </a:rPr>
              <a:t>instructions from ACBH Finance</a:t>
            </a:r>
            <a:r>
              <a:rPr lang="en-US" dirty="0">
                <a:solidFill>
                  <a:schemeClr val="tx1"/>
                </a:solidFill>
              </a:rPr>
              <a:t>.  </a:t>
            </a:r>
            <a:r>
              <a:rPr lang="en-US" dirty="0" smtClean="0">
                <a:solidFill>
                  <a:schemeClr val="tx1"/>
                </a:solidFill>
              </a:rPr>
              <a:t>Typically progress notes in CG must remain </a:t>
            </a:r>
            <a:r>
              <a:rPr lang="en-US" dirty="0">
                <a:solidFill>
                  <a:schemeClr val="tx1"/>
                </a:solidFill>
              </a:rPr>
              <a:t>in </a:t>
            </a:r>
            <a:r>
              <a:rPr lang="en-US" dirty="0" smtClean="0">
                <a:solidFill>
                  <a:schemeClr val="tx1"/>
                </a:solidFill>
              </a:rPr>
              <a:t>the EHR as </a:t>
            </a:r>
            <a:r>
              <a:rPr lang="en-US" dirty="0">
                <a:solidFill>
                  <a:schemeClr val="tx1"/>
                </a:solidFill>
              </a:rPr>
              <a:t>part of the evidentiary trail. </a:t>
            </a:r>
            <a:r>
              <a:rPr lang="en-US" dirty="0">
                <a:solidFill>
                  <a:schemeClr val="tx1"/>
                </a:solidFill>
                <a:sym typeface="Wingdings" panose="05000000000000000000" pitchFamily="2" charset="2"/>
              </a:rPr>
              <a:t> http://www.acbhcs.org/providers/Forms/Forms.htm#CCF</a:t>
            </a:r>
            <a:endParaRPr lang="en-US" dirty="0" smtClean="0">
              <a:solidFill>
                <a:schemeClr val="tx1"/>
              </a:solidFill>
            </a:endParaRPr>
          </a:p>
          <a:p>
            <a:r>
              <a:rPr lang="en-US" dirty="0" smtClean="0">
                <a:solidFill>
                  <a:schemeClr val="tx1"/>
                </a:solidFill>
              </a:rPr>
              <a:t>For backed out notes add </a:t>
            </a:r>
            <a:r>
              <a:rPr lang="en-US" dirty="0">
                <a:solidFill>
                  <a:schemeClr val="tx1"/>
                </a:solidFill>
              </a:rPr>
              <a:t>an addendum to the note explaining the situation and the </a:t>
            </a:r>
            <a:r>
              <a:rPr lang="en-US" dirty="0" smtClean="0">
                <a:solidFill>
                  <a:schemeClr val="tx1"/>
                </a:solidFill>
              </a:rPr>
              <a:t>solution</a:t>
            </a:r>
            <a:r>
              <a:rPr lang="en-US" dirty="0">
                <a:solidFill>
                  <a:schemeClr val="tx1"/>
                </a:solidFill>
              </a:rPr>
              <a:t> </a:t>
            </a:r>
            <a:r>
              <a:rPr lang="en-US" dirty="0" smtClean="0">
                <a:solidFill>
                  <a:schemeClr val="tx1"/>
                </a:solidFill>
              </a:rPr>
              <a:t>(i.e. service </a:t>
            </a:r>
            <a:r>
              <a:rPr lang="en-US" dirty="0">
                <a:solidFill>
                  <a:schemeClr val="tx1"/>
                </a:solidFill>
              </a:rPr>
              <a:t>was replaced, or disallowed, etc</a:t>
            </a:r>
            <a:r>
              <a:rPr lang="en-US" dirty="0" smtClean="0">
                <a:solidFill>
                  <a:schemeClr val="tx1"/>
                </a:solidFill>
              </a:rPr>
              <a:t>.).</a:t>
            </a:r>
            <a:endParaRPr lang="en-US" dirty="0">
              <a:solidFill>
                <a:schemeClr val="tx1"/>
              </a:solidFill>
            </a:endParaRPr>
          </a:p>
          <a:p>
            <a:r>
              <a:rPr lang="en-US" dirty="0" smtClean="0">
                <a:solidFill>
                  <a:schemeClr val="tx1"/>
                </a:solidFill>
              </a:rPr>
              <a:t>Always follow instructions from the IS, Network Office, or Finance regarding CG/InSyst. QA may not always have the most current information about InSyst/CG procedures.</a:t>
            </a:r>
          </a:p>
          <a:p>
            <a:r>
              <a:rPr lang="en-US" dirty="0" smtClean="0">
                <a:solidFill>
                  <a:schemeClr val="tx1"/>
                </a:solidFill>
              </a:rPr>
              <a:t>When </a:t>
            </a:r>
            <a:r>
              <a:rPr lang="en-US" dirty="0">
                <a:solidFill>
                  <a:schemeClr val="tx1"/>
                </a:solidFill>
              </a:rPr>
              <a:t>in doubt contact IS, Network Office, or </a:t>
            </a:r>
            <a:r>
              <a:rPr lang="en-US" dirty="0" smtClean="0">
                <a:solidFill>
                  <a:schemeClr val="tx1"/>
                </a:solidFill>
              </a:rPr>
              <a:t>Finance</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269</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485" y="356839"/>
            <a:ext cx="2252251" cy="971120"/>
          </a:xfrm>
          <a:prstGeom prst="rect">
            <a:avLst/>
          </a:prstGeom>
        </p:spPr>
      </p:pic>
    </p:spTree>
    <p:extLst>
      <p:ext uri="{BB962C8B-B14F-4D97-AF65-F5344CB8AC3E}">
        <p14:creationId xmlns:p14="http://schemas.microsoft.com/office/powerpoint/2010/main" val="3666411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83552"/>
            <a:ext cx="8596668" cy="1320800"/>
          </a:xfrm>
        </p:spPr>
        <p:txBody>
          <a:bodyPr/>
          <a:lstStyle/>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a:xfrm>
            <a:off x="10876561" y="6255011"/>
            <a:ext cx="683339" cy="365125"/>
          </a:xfrm>
        </p:spPr>
        <p:txBody>
          <a:bodyPr/>
          <a:lstStyle/>
          <a:p>
            <a:fld id="{D57F1E4F-1CFF-5643-939E-217C01CDF565}" type="slidenum">
              <a:rPr lang="en-US" smtClean="0"/>
              <a:pPr/>
              <a:t>27</a:t>
            </a:fld>
            <a:endParaRPr lang="en-US" dirty="0"/>
          </a:p>
        </p:txBody>
      </p:sp>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5212" y="0"/>
            <a:ext cx="8896864" cy="6858000"/>
          </a:xfrm>
        </p:spPr>
      </p:pic>
    </p:spTree>
    <p:extLst>
      <p:ext uri="{BB962C8B-B14F-4D97-AF65-F5344CB8AC3E}">
        <p14:creationId xmlns:p14="http://schemas.microsoft.com/office/powerpoint/2010/main" val="4748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7710"/>
            <a:ext cx="5574175" cy="1945870"/>
          </a:xfrm>
        </p:spPr>
        <p:txBody>
          <a:bodyPr>
            <a:normAutofit/>
          </a:bodyPr>
          <a:lstStyle/>
          <a:p>
            <a:r>
              <a:rPr lang="en-US" dirty="0"/>
              <a:t>Tobacco Guidelines for SUD Providers</a:t>
            </a:r>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1630" y="869591"/>
            <a:ext cx="2673524" cy="3793123"/>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270</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1225" y="2101232"/>
            <a:ext cx="2697877" cy="3793123"/>
          </a:xfrm>
          <a:prstGeom prst="rect">
            <a:avLst/>
          </a:prstGeom>
          <a:ln>
            <a:solidFill>
              <a:schemeClr val="tx1"/>
            </a:solidFill>
          </a:ln>
        </p:spPr>
      </p:pic>
      <p:sp>
        <p:nvSpPr>
          <p:cNvPr id="8" name="TextBox 7"/>
          <p:cNvSpPr txBox="1"/>
          <p:nvPr/>
        </p:nvSpPr>
        <p:spPr>
          <a:xfrm>
            <a:off x="1295401" y="3037127"/>
            <a:ext cx="4414934" cy="1938992"/>
          </a:xfrm>
          <a:prstGeom prst="rect">
            <a:avLst/>
          </a:prstGeom>
          <a:noFill/>
        </p:spPr>
        <p:txBody>
          <a:bodyPr wrap="square" rtlCol="0">
            <a:spAutoFit/>
          </a:bodyPr>
          <a:lstStyle/>
          <a:p>
            <a:r>
              <a:rPr lang="en-US" sz="2400" dirty="0"/>
              <a:t>ACBH released a memo on 1/12/18 outlining treatment options for SUD beneficiaries who use, or whose lives are impacted by, tobacco products</a:t>
            </a:r>
          </a:p>
        </p:txBody>
      </p:sp>
    </p:spTree>
    <p:extLst>
      <p:ext uri="{BB962C8B-B14F-4D97-AF65-F5344CB8AC3E}">
        <p14:creationId xmlns:p14="http://schemas.microsoft.com/office/powerpoint/2010/main" val="172730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34482"/>
            <a:ext cx="10855303" cy="1735494"/>
          </a:xfrm>
        </p:spPr>
        <p:txBody>
          <a:bodyPr/>
          <a:lstStyle/>
          <a:p>
            <a:r>
              <a:rPr lang="en-US" dirty="0"/>
              <a:t>Sources / Resources</a:t>
            </a:r>
          </a:p>
        </p:txBody>
      </p:sp>
      <p:sp>
        <p:nvSpPr>
          <p:cNvPr id="3" name="Content Placeholder 2"/>
          <p:cNvSpPr>
            <a:spLocks noGrp="1"/>
          </p:cNvSpPr>
          <p:nvPr>
            <p:ph idx="1"/>
          </p:nvPr>
        </p:nvSpPr>
        <p:spPr>
          <a:xfrm>
            <a:off x="677333" y="2502756"/>
            <a:ext cx="9193498" cy="3015799"/>
          </a:xfrm>
        </p:spPr>
        <p:txBody>
          <a:bodyPr>
            <a:normAutofit fontScale="85000" lnSpcReduction="10000"/>
          </a:bodyPr>
          <a:lstStyle/>
          <a:p>
            <a:pPr marL="0" indent="0">
              <a:buNone/>
            </a:pPr>
            <a:r>
              <a:rPr lang="en-US" dirty="0">
                <a:solidFill>
                  <a:schemeClr val="tx1"/>
                </a:solidFill>
              </a:rPr>
              <a:t>DHCS INs: http://www.dhcs.ca.gov/formsandpubs/Documents/Info%20Notice%202015/Enclosure%204_15_30.pdf</a:t>
            </a:r>
          </a:p>
          <a:p>
            <a:pPr marL="0" indent="0">
              <a:buNone/>
            </a:pPr>
            <a:r>
              <a:rPr lang="en-US" dirty="0">
                <a:solidFill>
                  <a:schemeClr val="tx1"/>
                </a:solidFill>
              </a:rPr>
              <a:t>42 CFR §: http://www.ecfr.gov/cgi-bin/text-idx?rgn=div5;node=42%3A1.0.1.1.2</a:t>
            </a:r>
          </a:p>
          <a:p>
            <a:pPr marL="0" indent="0">
              <a:buNone/>
            </a:pPr>
            <a:r>
              <a:rPr lang="en-US" dirty="0">
                <a:solidFill>
                  <a:schemeClr val="tx1"/>
                </a:solidFill>
              </a:rPr>
              <a:t>IA: http://www.dhcs.ca.gov/provgovpart/Documents/DMC-ODS_Waiver/DMC-ODS_ExhibitA_AttachmentI_Boilerplate.pdf</a:t>
            </a:r>
          </a:p>
          <a:p>
            <a:pPr marL="0" indent="0">
              <a:buNone/>
            </a:pPr>
            <a:r>
              <a:rPr lang="en-US" dirty="0">
                <a:solidFill>
                  <a:schemeClr val="tx1"/>
                </a:solidFill>
              </a:rPr>
              <a:t>CMS STC: http://www.dhcs.ca.gov/provgovpart/Documents/CAMedi-Cal2020STCsAmended04052018.pdf</a:t>
            </a:r>
          </a:p>
          <a:p>
            <a:pPr marL="0" indent="0">
              <a:buNone/>
            </a:pPr>
            <a:r>
              <a:rPr lang="en-US" dirty="0">
                <a:solidFill>
                  <a:schemeClr val="tx1"/>
                </a:solidFill>
              </a:rPr>
              <a:t>Want to learn more about the DMC-ODS Waiver?</a:t>
            </a:r>
          </a:p>
          <a:p>
            <a:r>
              <a:rPr lang="en-US" dirty="0">
                <a:solidFill>
                  <a:schemeClr val="tx1"/>
                </a:solidFill>
              </a:rPr>
              <a:t>http://www.dhcs.ca.gov/provgovpart/Documents/11.10.15_Revised_DMC_ODS_FACT_SHEET.pdf</a:t>
            </a:r>
          </a:p>
          <a:p>
            <a:r>
              <a:rPr lang="en-US" dirty="0">
                <a:solidFill>
                  <a:schemeClr val="tx1"/>
                </a:solidFill>
              </a:rPr>
              <a:t>http://www.ACBH.org/providers/SUD/medi-cal.htm</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271</a:t>
            </a:fld>
            <a:endParaRPr lang="en-US" dirty="0"/>
          </a:p>
        </p:txBody>
      </p:sp>
    </p:spTree>
    <p:extLst>
      <p:ext uri="{BB962C8B-B14F-4D97-AF65-F5344CB8AC3E}">
        <p14:creationId xmlns:p14="http://schemas.microsoft.com/office/powerpoint/2010/main" val="377078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24110"/>
            <a:ext cx="10855303" cy="1732164"/>
          </a:xfrm>
        </p:spPr>
        <p:txBody>
          <a:bodyPr>
            <a:normAutofit/>
          </a:bodyPr>
          <a:lstStyle/>
          <a:p>
            <a:r>
              <a:rPr lang="en-US" dirty="0"/>
              <a:t>42 CFR, Part 2 Final Rule Sources</a:t>
            </a:r>
          </a:p>
        </p:txBody>
      </p:sp>
      <p:sp>
        <p:nvSpPr>
          <p:cNvPr id="3" name="Content Placeholder 2"/>
          <p:cNvSpPr>
            <a:spLocks noGrp="1"/>
          </p:cNvSpPr>
          <p:nvPr>
            <p:ph idx="1"/>
          </p:nvPr>
        </p:nvSpPr>
        <p:spPr>
          <a:xfrm>
            <a:off x="782515" y="2356274"/>
            <a:ext cx="8982808" cy="3398710"/>
          </a:xfrm>
        </p:spPr>
        <p:txBody>
          <a:bodyPr>
            <a:normAutofit lnSpcReduction="10000"/>
          </a:bodyPr>
          <a:lstStyle/>
          <a:p>
            <a:pPr marL="0" indent="0">
              <a:buNone/>
            </a:pPr>
            <a:r>
              <a:rPr lang="en-US" dirty="0">
                <a:solidFill>
                  <a:schemeClr val="tx1"/>
                </a:solidFill>
              </a:rPr>
              <a:t>42 CFR Part 2, Final Rule is effective as of February 2, 2018. Some resources are provided below:</a:t>
            </a:r>
            <a:endParaRPr lang="en-US" dirty="0">
              <a:solidFill>
                <a:schemeClr val="tx1"/>
              </a:solidFill>
              <a:hlinkClick r:id="rId3">
                <a:extLst>
                  <a:ext uri="{A12FA001-AC4F-418D-AE19-62706E023703}">
                    <ahyp:hlinkClr xmlns="" xmlns:ahyp="http://schemas.microsoft.com/office/drawing/2018/hyperlinkcolor" val="tx"/>
                  </a:ext>
                </a:extLst>
              </a:hlinkClick>
            </a:endParaRPr>
          </a:p>
          <a:p>
            <a:r>
              <a:rPr lang="en-US" dirty="0">
                <a:solidFill>
                  <a:schemeClr val="tx1"/>
                </a:solidFill>
              </a:rPr>
              <a:t>https://</a:t>
            </a:r>
            <a:r>
              <a:rPr lang="en-US" dirty="0" smtClean="0">
                <a:solidFill>
                  <a:schemeClr val="tx1"/>
                </a:solidFill>
              </a:rPr>
              <a:t>www.federalregister.gov/documents/2018/01/03/2017-28400/confidentiality-of-substance-use-disorder-client-records</a:t>
            </a:r>
            <a:endParaRPr lang="en-US" dirty="0">
              <a:solidFill>
                <a:schemeClr val="tx1"/>
              </a:solidFill>
              <a:hlinkClick r:id="rId4">
                <a:extLst>
                  <a:ext uri="{A12FA001-AC4F-418D-AE19-62706E023703}">
                    <ahyp:hlinkClr xmlns="" xmlns:ahyp="http://schemas.microsoft.com/office/drawing/2018/hyperlinkcolor" val="tx"/>
                  </a:ext>
                </a:extLst>
              </a:hlinkClick>
            </a:endParaRPr>
          </a:p>
          <a:p>
            <a:r>
              <a:rPr lang="en-US" dirty="0">
                <a:solidFill>
                  <a:schemeClr val="tx1"/>
                </a:solidFill>
              </a:rPr>
              <a:t>https://lac.org/wp-content/uploads/2018/01/Jan-2018-Final-Rule-Synopsis.pdf</a:t>
            </a:r>
          </a:p>
          <a:p>
            <a:r>
              <a:rPr lang="en-US" dirty="0">
                <a:solidFill>
                  <a:schemeClr val="tx1"/>
                </a:solidFill>
              </a:rPr>
              <a:t>https://lac.org/samhsa-revises-42-cfr-part-2-new-final-rule-confidentiality-substance-use-disorder-treatment-information/</a:t>
            </a:r>
          </a:p>
          <a:p>
            <a:r>
              <a:rPr lang="en-US" dirty="0">
                <a:solidFill>
                  <a:schemeClr val="tx1"/>
                </a:solidFill>
              </a:rPr>
              <a:t>https://www.psychiatry.org/psychiatrists/practice/practice-management/hipaa/42-cfr-part-2</a:t>
            </a:r>
          </a:p>
          <a:p>
            <a:r>
              <a:rPr lang="en-US" dirty="0">
                <a:solidFill>
                  <a:schemeClr val="tx1"/>
                </a:solidFill>
              </a:rPr>
              <a:t>https://www.asam.org/advocacy/issues/confidentiality-(42-cfr-part-2)</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272</a:t>
            </a:fld>
            <a:endParaRPr lang="en-US" dirty="0"/>
          </a:p>
        </p:txBody>
      </p:sp>
    </p:spTree>
    <p:extLst>
      <p:ext uri="{BB962C8B-B14F-4D97-AF65-F5344CB8AC3E}">
        <p14:creationId xmlns:p14="http://schemas.microsoft.com/office/powerpoint/2010/main" val="369043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Printing in CG</a:t>
            </a:r>
            <a:endParaRPr lang="en-US" dirty="0"/>
          </a:p>
        </p:txBody>
      </p:sp>
      <p:sp>
        <p:nvSpPr>
          <p:cNvPr id="3" name="Content Placeholder 2"/>
          <p:cNvSpPr>
            <a:spLocks noGrp="1"/>
          </p:cNvSpPr>
          <p:nvPr>
            <p:ph idx="1"/>
          </p:nvPr>
        </p:nvSpPr>
        <p:spPr>
          <a:xfrm>
            <a:off x="677333" y="2160589"/>
            <a:ext cx="7031567" cy="3880773"/>
          </a:xfrm>
        </p:spPr>
        <p:txBody>
          <a:bodyPr/>
          <a:lstStyle/>
          <a:p>
            <a:r>
              <a:rPr lang="en-US" dirty="0" smtClean="0"/>
              <a:t>When printing documents in Clinician’s Gateway for CQRT or audit purposes, you must print using the proper print method.</a:t>
            </a:r>
          </a:p>
          <a:p>
            <a:r>
              <a:rPr lang="en-US" dirty="0" smtClean="0"/>
              <a:t>There is a PRINT button at the bottom of the screen</a:t>
            </a:r>
          </a:p>
          <a:p>
            <a:r>
              <a:rPr lang="en-US" dirty="0" smtClean="0"/>
              <a:t>Or you can search and tag</a:t>
            </a:r>
          </a:p>
          <a:p>
            <a:r>
              <a:rPr lang="en-US" dirty="0" smtClean="0"/>
              <a:t>Both of these methods essentially download the requested documents as PDF and then they can be printed as official documents.</a:t>
            </a:r>
          </a:p>
          <a:p>
            <a:r>
              <a:rPr lang="en-US" dirty="0" smtClean="0"/>
              <a:t>If printed using CTRL-P or the browser’s print dialogue a notification will be printed in red on the top of documents printed this way indicating they are not valid.</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273</a:t>
            </a:fld>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289" y="1990153"/>
            <a:ext cx="2985752" cy="4118547"/>
          </a:xfrm>
          <a:prstGeom prst="rect">
            <a:avLst/>
          </a:prstGeom>
          <a:ln w="19050">
            <a:solidFill>
              <a:schemeClr val="tx1"/>
            </a:solidFill>
          </a:ln>
        </p:spPr>
      </p:pic>
      <p:sp>
        <p:nvSpPr>
          <p:cNvPr id="7" name="Oval 6"/>
          <p:cNvSpPr/>
          <p:nvPr/>
        </p:nvSpPr>
        <p:spPr>
          <a:xfrm>
            <a:off x="8108165" y="2332652"/>
            <a:ext cx="3048000" cy="4980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8733692" y="1671438"/>
            <a:ext cx="534486" cy="885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86404" y="411356"/>
            <a:ext cx="3578578" cy="1200329"/>
          </a:xfrm>
          <a:prstGeom prst="rect">
            <a:avLst/>
          </a:prstGeom>
          <a:noFill/>
        </p:spPr>
        <p:txBody>
          <a:bodyPr wrap="square" rtlCol="0">
            <a:spAutoFit/>
          </a:bodyPr>
          <a:lstStyle/>
          <a:p>
            <a:r>
              <a:rPr lang="en-US" dirty="0">
                <a:solidFill>
                  <a:srgbClr val="FF0000"/>
                </a:solidFill>
              </a:rPr>
              <a:t>If you see this warning on printed CG notes, the note was not printed correctly and is not a valid clinical document</a:t>
            </a:r>
          </a:p>
        </p:txBody>
      </p:sp>
    </p:spTree>
    <p:extLst>
      <p:ext uri="{BB962C8B-B14F-4D97-AF65-F5344CB8AC3E}">
        <p14:creationId xmlns:p14="http://schemas.microsoft.com/office/powerpoint/2010/main" val="3171858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71804"/>
            <a:ext cx="10219264" cy="1614195"/>
          </a:xfrm>
        </p:spPr>
        <p:txBody>
          <a:bodyPr/>
          <a:lstStyle/>
          <a:p>
            <a:r>
              <a:rPr lang="en-US" dirty="0"/>
              <a:t>How to Print InSyst Face Sheet</a:t>
            </a:r>
          </a:p>
        </p:txBody>
      </p:sp>
      <p:sp>
        <p:nvSpPr>
          <p:cNvPr id="3" name="Content Placeholder 2"/>
          <p:cNvSpPr>
            <a:spLocks noGrp="1"/>
          </p:cNvSpPr>
          <p:nvPr>
            <p:ph idx="1"/>
          </p:nvPr>
        </p:nvSpPr>
        <p:spPr>
          <a:xfrm>
            <a:off x="1295400" y="2519265"/>
            <a:ext cx="5092699" cy="3522097"/>
          </a:xfrm>
        </p:spPr>
        <p:txBody>
          <a:bodyPr>
            <a:normAutofit/>
          </a:bodyPr>
          <a:lstStyle/>
          <a:p>
            <a:r>
              <a:rPr lang="en-US" dirty="0"/>
              <a:t>Navigate to the </a:t>
            </a:r>
            <a:r>
              <a:rPr lang="en-US" i="1" dirty="0"/>
              <a:t>InSyst Client Locator Screen </a:t>
            </a:r>
            <a:r>
              <a:rPr lang="en-US" dirty="0"/>
              <a:t>(1,7 from main menu)</a:t>
            </a:r>
          </a:p>
          <a:p>
            <a:r>
              <a:rPr lang="en-US" dirty="0"/>
              <a:t>With the client’s information on the </a:t>
            </a:r>
            <a:r>
              <a:rPr lang="en-US" i="1" dirty="0"/>
              <a:t>InSyst Client </a:t>
            </a:r>
            <a:r>
              <a:rPr lang="en-US" dirty="0"/>
              <a:t>Locator Screen press </a:t>
            </a:r>
            <a:r>
              <a:rPr lang="en-US" dirty="0" err="1"/>
              <a:t>Num</a:t>
            </a:r>
            <a:r>
              <a:rPr lang="en-US" dirty="0"/>
              <a:t>-Lock + F, then press F6</a:t>
            </a:r>
          </a:p>
          <a:p>
            <a:r>
              <a:rPr lang="en-US" dirty="0"/>
              <a:t>This will print the client’s </a:t>
            </a:r>
            <a:r>
              <a:rPr lang="en-US" i="1" dirty="0"/>
              <a:t>InSyst Face Sheet</a:t>
            </a:r>
            <a:r>
              <a:rPr lang="en-US" dirty="0"/>
              <a:t> to the designated printer</a:t>
            </a:r>
          </a:p>
          <a:p>
            <a:r>
              <a:rPr lang="en-US" dirty="0"/>
              <a:t>These instructions are also in the InSyst Mini-Manual</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274</a:t>
            </a:fld>
            <a:endParaRPr lang="en-US" dirty="0"/>
          </a:p>
        </p:txBody>
      </p:sp>
      <p:pic>
        <p:nvPicPr>
          <p:cNvPr id="6" name="Picture 5" descr="(A) TELNET (Insyst) - PowerTerm InterConn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00" y="1949708"/>
            <a:ext cx="5132788" cy="3786025"/>
          </a:xfrm>
          <a:prstGeom prst="rect">
            <a:avLst/>
          </a:prstGeom>
        </p:spPr>
      </p:pic>
    </p:spTree>
    <p:extLst>
      <p:ext uri="{BB962C8B-B14F-4D97-AF65-F5344CB8AC3E}">
        <p14:creationId xmlns:p14="http://schemas.microsoft.com/office/powerpoint/2010/main" val="29584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2213" y="2160588"/>
            <a:ext cx="6807612"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275</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463" y="3410636"/>
            <a:ext cx="2856795" cy="319875"/>
          </a:xfrm>
          <a:prstGeom prst="rect">
            <a:avLst/>
          </a:prstGeom>
        </p:spPr>
      </p:pic>
      <p:sp>
        <p:nvSpPr>
          <p:cNvPr id="5" name="Title 4"/>
          <p:cNvSpPr>
            <a:spLocks noGrp="1"/>
          </p:cNvSpPr>
          <p:nvPr>
            <p:ph type="title"/>
          </p:nvPr>
        </p:nvSpPr>
        <p:spPr/>
        <p:txBody>
          <a:bodyPr>
            <a:normAutofit/>
          </a:bodyPr>
          <a:lstStyle/>
          <a:p>
            <a:r>
              <a:rPr lang="en-US" dirty="0"/>
              <a:t>How to Update Emergency Contact </a:t>
            </a:r>
            <a:r>
              <a:rPr lang="en-US" dirty="0" smtClean="0"/>
              <a:t>Information</a:t>
            </a:r>
            <a:endParaRPr lang="en-US" dirty="0"/>
          </a:p>
        </p:txBody>
      </p:sp>
    </p:spTree>
    <p:extLst>
      <p:ext uri="{BB962C8B-B14F-4D97-AF65-F5344CB8AC3E}">
        <p14:creationId xmlns:p14="http://schemas.microsoft.com/office/powerpoint/2010/main" val="57756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77334" y="609600"/>
            <a:ext cx="8596668" cy="1320800"/>
          </a:xfrm>
        </p:spPr>
        <p:txBody>
          <a:bodyPr>
            <a:normAutofit/>
          </a:bodyPr>
          <a:lstStyle/>
          <a:p>
            <a:r>
              <a:rPr lang="en-US" dirty="0"/>
              <a:t>How to Update Emergency </a:t>
            </a:r>
            <a:r>
              <a:rPr lang="en-US" dirty="0" smtClean="0"/>
              <a:t>Contact Information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439" y="2160588"/>
            <a:ext cx="6917135"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276</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040" y="3304349"/>
            <a:ext cx="2508160" cy="280838"/>
          </a:xfrm>
          <a:prstGeom prst="rect">
            <a:avLst/>
          </a:prstGeom>
        </p:spPr>
      </p:pic>
    </p:spTree>
    <p:extLst>
      <p:ext uri="{BB962C8B-B14F-4D97-AF65-F5344CB8AC3E}">
        <p14:creationId xmlns:p14="http://schemas.microsoft.com/office/powerpoint/2010/main" val="238786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1041" y="2160588"/>
            <a:ext cx="7049956"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277</a:t>
            </a:fld>
            <a:endParaRPr lang="en-US" dirty="0"/>
          </a:p>
        </p:txBody>
      </p:sp>
      <p:sp>
        <p:nvSpPr>
          <p:cNvPr id="5" name="Title 4"/>
          <p:cNvSpPr>
            <a:spLocks noGrp="1"/>
          </p:cNvSpPr>
          <p:nvPr>
            <p:ph type="title"/>
          </p:nvPr>
        </p:nvSpPr>
        <p:spPr/>
        <p:txBody>
          <a:bodyPr>
            <a:normAutofit/>
          </a:bodyPr>
          <a:lstStyle/>
          <a:p>
            <a:r>
              <a:rPr lang="en-US" dirty="0"/>
              <a:t>How to Update Emergency Contact </a:t>
            </a:r>
            <a:r>
              <a:rPr lang="en-US" dirty="0" smtClean="0"/>
              <a:t>Information</a:t>
            </a:r>
            <a:endParaRPr lang="en-US" dirty="0"/>
          </a:p>
        </p:txBody>
      </p:sp>
    </p:spTree>
    <p:extLst>
      <p:ext uri="{BB962C8B-B14F-4D97-AF65-F5344CB8AC3E}">
        <p14:creationId xmlns:p14="http://schemas.microsoft.com/office/powerpoint/2010/main" val="170276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884" y="2160588"/>
            <a:ext cx="5708269" cy="3881437"/>
          </a:xfrm>
        </p:spPr>
      </p:pic>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278</a:t>
            </a:fld>
            <a:endParaRPr lang="en-US" dirty="0"/>
          </a:p>
        </p:txBody>
      </p:sp>
      <p:sp>
        <p:nvSpPr>
          <p:cNvPr id="6" name="Title 5"/>
          <p:cNvSpPr>
            <a:spLocks noGrp="1"/>
          </p:cNvSpPr>
          <p:nvPr>
            <p:ph type="title"/>
          </p:nvPr>
        </p:nvSpPr>
        <p:spPr/>
        <p:txBody>
          <a:bodyPr/>
          <a:lstStyle/>
          <a:p>
            <a:r>
              <a:rPr lang="en-US" dirty="0"/>
              <a:t>Inserting Significant Other Info if None was Entered at Episode Opening</a:t>
            </a:r>
          </a:p>
        </p:txBody>
      </p:sp>
    </p:spTree>
    <p:extLst>
      <p:ext uri="{BB962C8B-B14F-4D97-AF65-F5344CB8AC3E}">
        <p14:creationId xmlns:p14="http://schemas.microsoft.com/office/powerpoint/2010/main" val="366265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1842" y="2160588"/>
            <a:ext cx="7128353" cy="3881437"/>
          </a:xfrm>
        </p:spPr>
      </p:pic>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279</a:t>
            </a:fld>
            <a:endParaRPr lang="en-US" dirty="0"/>
          </a:p>
        </p:txBody>
      </p:sp>
      <p:sp>
        <p:nvSpPr>
          <p:cNvPr id="6" name="Title 5"/>
          <p:cNvSpPr>
            <a:spLocks noGrp="1"/>
          </p:cNvSpPr>
          <p:nvPr>
            <p:ph type="title"/>
          </p:nvPr>
        </p:nvSpPr>
        <p:spPr/>
        <p:txBody>
          <a:bodyPr/>
          <a:lstStyle/>
          <a:p>
            <a:r>
              <a:rPr lang="en-US" dirty="0"/>
              <a:t>Updating Significant Other Information that has already been entered</a:t>
            </a:r>
          </a:p>
        </p:txBody>
      </p:sp>
    </p:spTree>
    <p:extLst>
      <p:ext uri="{BB962C8B-B14F-4D97-AF65-F5344CB8AC3E}">
        <p14:creationId xmlns:p14="http://schemas.microsoft.com/office/powerpoint/2010/main" val="184889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01" y="613186"/>
            <a:ext cx="10908254" cy="1742739"/>
          </a:xfrm>
        </p:spPr>
        <p:txBody>
          <a:bodyPr/>
          <a:lstStyle/>
          <a:p>
            <a:r>
              <a:rPr lang="en-US" dirty="0"/>
              <a:t>Intensive </a:t>
            </a:r>
            <a:r>
              <a:rPr lang="en-US" dirty="0" smtClean="0"/>
              <a:t>Outpatient </a:t>
            </a:r>
            <a:r>
              <a:rPr lang="en-US" dirty="0"/>
              <a:t>Services (IOS)</a:t>
            </a:r>
            <a:br>
              <a:rPr lang="en-US" dirty="0"/>
            </a:br>
            <a:r>
              <a:rPr lang="en-US" sz="2800" dirty="0" smtClean="0"/>
              <a:t>ASAM </a:t>
            </a:r>
            <a:r>
              <a:rPr lang="en-US" sz="2800" dirty="0"/>
              <a:t>Level </a:t>
            </a:r>
            <a:r>
              <a:rPr lang="en-US" sz="2800" dirty="0" smtClean="0"/>
              <a:t>2.1</a:t>
            </a:r>
            <a:endParaRPr lang="en-US" sz="2800" dirty="0"/>
          </a:p>
        </p:txBody>
      </p:sp>
      <p:sp>
        <p:nvSpPr>
          <p:cNvPr id="3" name="Content Placeholder 2"/>
          <p:cNvSpPr>
            <a:spLocks noGrp="1"/>
          </p:cNvSpPr>
          <p:nvPr>
            <p:ph idx="1"/>
          </p:nvPr>
        </p:nvSpPr>
        <p:spPr>
          <a:xfrm>
            <a:off x="677334" y="2160589"/>
            <a:ext cx="9038166" cy="3880773"/>
          </a:xfrm>
        </p:spPr>
        <p:txBody>
          <a:bodyPr>
            <a:noAutofit/>
          </a:bodyPr>
          <a:lstStyle/>
          <a:p>
            <a:pPr marL="0" indent="0">
              <a:buNone/>
            </a:pPr>
            <a:r>
              <a:rPr lang="en-US" sz="1600" dirty="0" smtClean="0"/>
              <a:t>ASAM Level 2.1 encompasses </a:t>
            </a:r>
            <a:r>
              <a:rPr lang="en-US" sz="1600" dirty="0"/>
              <a:t>services that are capable of meeting the complex needs of people with addiction and co-occurring conditions. It is an organized </a:t>
            </a:r>
            <a:r>
              <a:rPr lang="en-US" sz="1600" dirty="0" smtClean="0"/>
              <a:t>outpatient </a:t>
            </a:r>
            <a:r>
              <a:rPr lang="en-US" sz="1600" dirty="0"/>
              <a:t>service that delivers treatment services during the day, before or after work or school, in the evening, and/or on weekends. A detailed description </a:t>
            </a:r>
            <a:r>
              <a:rPr lang="en-US" sz="1600" dirty="0" smtClean="0"/>
              <a:t>begins </a:t>
            </a:r>
            <a:r>
              <a:rPr lang="en-US" sz="1600" dirty="0"/>
              <a:t>on page 198 of </a:t>
            </a:r>
            <a:r>
              <a:rPr lang="en-US" sz="1600" i="1" dirty="0"/>
              <a:t>The ASAM Criteria: Treatment Criteria for Addictive, Substance-Related, and Co-Occurring Conditions (2013</a:t>
            </a:r>
            <a:r>
              <a:rPr lang="en-US" sz="1600" i="1" dirty="0" smtClean="0"/>
              <a:t>)</a:t>
            </a:r>
            <a:endParaRPr lang="en-US" sz="1600" dirty="0" smtClean="0"/>
          </a:p>
          <a:p>
            <a:r>
              <a:rPr lang="en-US" sz="1600" dirty="0" smtClean="0"/>
              <a:t>Adults </a:t>
            </a:r>
            <a:r>
              <a:rPr lang="en-US" sz="1600" dirty="0"/>
              <a:t>= min. of 9 hours, max. of 19 hours per week of medically necessary services</a:t>
            </a:r>
          </a:p>
          <a:p>
            <a:r>
              <a:rPr lang="en-US" sz="1600" dirty="0">
                <a:solidFill>
                  <a:schemeClr val="tx1"/>
                </a:solidFill>
              </a:rPr>
              <a:t>Adolescents = min. of 6 hours, max. of 19 hours per week of medically necessary services</a:t>
            </a:r>
          </a:p>
          <a:p>
            <a:pPr marL="0" indent="0">
              <a:buNone/>
            </a:pPr>
            <a:r>
              <a:rPr lang="en-US" sz="1600" dirty="0">
                <a:solidFill>
                  <a:schemeClr val="tx1"/>
                </a:solidFill>
              </a:rPr>
              <a:t>More than 19 hours per week may be provided when medically necessary. LPHA must document clinical reasoning in the chart and the </a:t>
            </a:r>
            <a:r>
              <a:rPr lang="en-US" sz="1600" dirty="0" smtClean="0">
                <a:solidFill>
                  <a:schemeClr val="tx1"/>
                </a:solidFill>
              </a:rPr>
              <a:t>client plan </a:t>
            </a:r>
            <a:r>
              <a:rPr lang="en-US" sz="1600" dirty="0">
                <a:solidFill>
                  <a:schemeClr val="tx1"/>
                </a:solidFill>
              </a:rPr>
              <a:t>must be updated to reflect the need for expanded IOS hours. In these cases, if ALOC indicates a higher level of care, then the ALOC and/or progress noted must describe the clinical reason why the beneficiary is receiving services at a lower level of care. </a:t>
            </a:r>
          </a:p>
          <a:p>
            <a:pPr marL="0" indent="0">
              <a:buNone/>
            </a:pPr>
            <a:r>
              <a:rPr lang="en-US" sz="1600" dirty="0"/>
              <a:t>Services can be provided in-person, by telephone, by telehealth (except group), and in any appropriate setting in the community. </a:t>
            </a:r>
          </a:p>
          <a:p>
            <a:endParaRPr lang="en-US" sz="16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
        <p:nvSpPr>
          <p:cNvPr id="6" name="Rectangle 5"/>
          <p:cNvSpPr/>
          <p:nvPr/>
        </p:nvSpPr>
        <p:spPr>
          <a:xfrm>
            <a:off x="9977313" y="5900758"/>
            <a:ext cx="1824811" cy="646331"/>
          </a:xfrm>
          <a:prstGeom prst="rect">
            <a:avLst/>
          </a:prstGeom>
        </p:spPr>
        <p:txBody>
          <a:bodyPr wrap="square">
            <a:spAutoFit/>
          </a:bodyPr>
          <a:lstStyle/>
          <a:p>
            <a:r>
              <a:rPr lang="en-US" dirty="0" smtClean="0"/>
              <a:t>IA.III.P</a:t>
            </a:r>
          </a:p>
          <a:p>
            <a:r>
              <a:rPr lang="en-US" dirty="0" smtClean="0"/>
              <a:t>IA.V.H.1.i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05864" y="568501"/>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1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1389" y="2160588"/>
            <a:ext cx="6729259"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280</a:t>
            </a:fld>
            <a:endParaRPr lang="en-US" dirty="0"/>
          </a:p>
        </p:txBody>
      </p:sp>
      <p:sp>
        <p:nvSpPr>
          <p:cNvPr id="6" name="Title 5"/>
          <p:cNvSpPr>
            <a:spLocks noGrp="1"/>
          </p:cNvSpPr>
          <p:nvPr>
            <p:ph type="title"/>
          </p:nvPr>
        </p:nvSpPr>
        <p:spPr/>
        <p:txBody>
          <a:bodyPr/>
          <a:lstStyle/>
          <a:p>
            <a:r>
              <a:rPr lang="en-US" dirty="0"/>
              <a:t>How to Update Emergency Contact Information</a:t>
            </a:r>
          </a:p>
        </p:txBody>
      </p:sp>
    </p:spTree>
    <p:extLst>
      <p:ext uri="{BB962C8B-B14F-4D97-AF65-F5344CB8AC3E}">
        <p14:creationId xmlns:p14="http://schemas.microsoft.com/office/powerpoint/2010/main" val="412615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Components of OS/IOS Services</a:t>
            </a:r>
            <a:br>
              <a:rPr lang="en-US" smtClean="0"/>
            </a:br>
            <a:r>
              <a:rPr lang="en-US" smtClean="0"/>
              <a:t>Allowable Services</a:t>
            </a:r>
            <a:endParaRPr lang="en-US" dirty="0"/>
          </a:p>
        </p:txBody>
      </p:sp>
      <p:sp>
        <p:nvSpPr>
          <p:cNvPr id="3" name="Content Placeholder 2"/>
          <p:cNvSpPr>
            <a:spLocks noGrp="1"/>
          </p:cNvSpPr>
          <p:nvPr>
            <p:ph idx="1"/>
          </p:nvPr>
        </p:nvSpPr>
        <p:spPr>
          <a:xfrm>
            <a:off x="677334" y="2471307"/>
            <a:ext cx="5832225" cy="3880773"/>
          </a:xfrm>
        </p:spPr>
        <p:txBody>
          <a:bodyPr>
            <a:normAutofit/>
          </a:bodyPr>
          <a:lstStyle/>
          <a:p>
            <a:pPr>
              <a:buSzPct val="100000"/>
              <a:buFont typeface="Arial" panose="020B0604020202020204" pitchFamily="34" charset="0"/>
              <a:buChar char="•"/>
            </a:pPr>
            <a:r>
              <a:rPr lang="en-US" sz="2000" dirty="0" smtClean="0"/>
              <a:t>Intake/Assessment</a:t>
            </a:r>
          </a:p>
          <a:p>
            <a:pPr>
              <a:buSzPct val="100000"/>
              <a:buFont typeface="Arial" panose="020B0604020202020204" pitchFamily="34" charset="0"/>
              <a:buChar char="•"/>
            </a:pPr>
            <a:r>
              <a:rPr lang="en-US" sz="2000" dirty="0" smtClean="0"/>
              <a:t>Treatment Planning</a:t>
            </a:r>
          </a:p>
          <a:p>
            <a:pPr>
              <a:buSzPct val="100000"/>
              <a:buFont typeface="Arial" panose="020B0604020202020204" pitchFamily="34" charset="0"/>
              <a:buChar char="•"/>
            </a:pPr>
            <a:r>
              <a:rPr lang="en-US" sz="2000" dirty="0" smtClean="0"/>
              <a:t>Individual and Group Counseling</a:t>
            </a:r>
          </a:p>
          <a:p>
            <a:pPr>
              <a:buSzPct val="100000"/>
              <a:buFont typeface="Arial" panose="020B0604020202020204" pitchFamily="34" charset="0"/>
              <a:buChar char="•"/>
            </a:pPr>
            <a:r>
              <a:rPr lang="en-US" sz="2000" dirty="0" smtClean="0"/>
              <a:t>Patient Education (Ind. or Group)</a:t>
            </a:r>
          </a:p>
          <a:p>
            <a:pPr>
              <a:buSzPct val="100000"/>
              <a:buFont typeface="Arial" panose="020B0604020202020204" pitchFamily="34" charset="0"/>
              <a:buChar char="•"/>
            </a:pPr>
            <a:r>
              <a:rPr lang="en-US" sz="2000" dirty="0" smtClean="0"/>
              <a:t>Family Therapy (LPHAs only)</a:t>
            </a:r>
          </a:p>
          <a:p>
            <a:pPr>
              <a:buSzPct val="100000"/>
              <a:buFont typeface="Arial" panose="020B0604020202020204" pitchFamily="34" charset="0"/>
              <a:buChar char="•"/>
            </a:pPr>
            <a:r>
              <a:rPr lang="en-US" sz="2000" dirty="0" smtClean="0"/>
              <a:t>Medication Services</a:t>
            </a:r>
          </a:p>
          <a:p>
            <a:pPr lvl="1">
              <a:buSzPct val="100000"/>
              <a:buFont typeface="Arial" panose="020B0604020202020204" pitchFamily="34" charset="0"/>
              <a:buChar char="•"/>
            </a:pPr>
            <a:r>
              <a:rPr lang="en-US" sz="1800" dirty="0" smtClean="0"/>
              <a:t>(Medical Providers MD, DO, NP, PA ONLY)</a:t>
            </a:r>
          </a:p>
          <a:p>
            <a:pPr lvl="1">
              <a:buSzPct val="100000"/>
              <a:buFont typeface="Arial" panose="020B0604020202020204" pitchFamily="34" charset="0"/>
              <a:buChar char="•"/>
            </a:pPr>
            <a:r>
              <a:rPr lang="en-US" sz="1800" dirty="0" smtClean="0"/>
              <a:t>More information available later in the presentation</a:t>
            </a:r>
          </a:p>
          <a:p>
            <a:pPr>
              <a:buSzPct val="100000"/>
              <a:buFont typeface="Arial" panose="020B0604020202020204" pitchFamily="34" charset="0"/>
              <a:buChar char="•"/>
            </a:pP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5" name="TextBox 4"/>
          <p:cNvSpPr txBox="1"/>
          <p:nvPr/>
        </p:nvSpPr>
        <p:spPr>
          <a:xfrm>
            <a:off x="5268986" y="2471307"/>
            <a:ext cx="4797778" cy="2185214"/>
          </a:xfrm>
          <a:prstGeom prst="rect">
            <a:avLst/>
          </a:prstGeom>
          <a:noFill/>
        </p:spPr>
        <p:txBody>
          <a:bodyPr wrap="square" rtlCol="0">
            <a:spAutoFit/>
          </a:bodyPr>
          <a:lstStyle/>
          <a:p>
            <a:pPr marL="285750" indent="-285750">
              <a:spcBef>
                <a:spcPct val="20000"/>
              </a:spcBef>
              <a:spcAft>
                <a:spcPts val="600"/>
              </a:spcAft>
              <a:buClr>
                <a:schemeClr val="accent1"/>
              </a:buClr>
              <a:buSzPct val="115000"/>
              <a:buFont typeface="Arial"/>
              <a:buChar char="•"/>
            </a:pPr>
            <a:r>
              <a:rPr lang="en-US" sz="2000" dirty="0"/>
              <a:t>Case Management</a:t>
            </a:r>
          </a:p>
          <a:p>
            <a:pPr marL="285750" indent="-285750">
              <a:spcBef>
                <a:spcPct val="20000"/>
              </a:spcBef>
              <a:spcAft>
                <a:spcPts val="600"/>
              </a:spcAft>
              <a:buClr>
                <a:schemeClr val="accent1"/>
              </a:buClr>
              <a:buSzPct val="115000"/>
              <a:buFont typeface="Arial"/>
              <a:buChar char="•"/>
            </a:pPr>
            <a:r>
              <a:rPr lang="en-US" sz="2000" dirty="0"/>
              <a:t>Physician Consultation</a:t>
            </a:r>
          </a:p>
          <a:p>
            <a:pPr marL="285750" indent="-285750">
              <a:spcBef>
                <a:spcPct val="20000"/>
              </a:spcBef>
              <a:spcAft>
                <a:spcPts val="600"/>
              </a:spcAft>
              <a:buClr>
                <a:schemeClr val="accent1"/>
              </a:buClr>
              <a:buSzPct val="115000"/>
              <a:buFont typeface="Arial"/>
              <a:buChar char="•"/>
            </a:pPr>
            <a:r>
              <a:rPr lang="en-US" sz="2000" dirty="0"/>
              <a:t>Collateral Services</a:t>
            </a:r>
          </a:p>
          <a:p>
            <a:pPr marL="285750" indent="-285750">
              <a:spcBef>
                <a:spcPct val="20000"/>
              </a:spcBef>
              <a:spcAft>
                <a:spcPts val="600"/>
              </a:spcAft>
              <a:buClr>
                <a:schemeClr val="accent1"/>
              </a:buClr>
              <a:buSzPct val="115000"/>
              <a:buFont typeface="Arial"/>
              <a:buChar char="•"/>
            </a:pPr>
            <a:r>
              <a:rPr lang="en-US" sz="2000" dirty="0"/>
              <a:t>Crisis intervention services</a:t>
            </a:r>
          </a:p>
          <a:p>
            <a:pPr marL="285750" indent="-285750">
              <a:spcBef>
                <a:spcPct val="20000"/>
              </a:spcBef>
              <a:spcAft>
                <a:spcPts val="600"/>
              </a:spcAft>
              <a:buClr>
                <a:schemeClr val="accent1"/>
              </a:buClr>
              <a:buSzPct val="115000"/>
              <a:buFont typeface="Arial"/>
              <a:buChar char="•"/>
            </a:pPr>
            <a:r>
              <a:rPr lang="en-US" sz="2000" dirty="0"/>
              <a:t>Discharge planning and coordination</a:t>
            </a:r>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15847" y="35394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420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Quality Assurance ACBH Contacts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07523757"/>
              </p:ext>
            </p:extLst>
          </p:nvPr>
        </p:nvGraphicFramePr>
        <p:xfrm>
          <a:off x="838200" y="2160587"/>
          <a:ext cx="8435802" cy="3529012"/>
        </p:xfrm>
        <a:graphic>
          <a:graphicData uri="http://schemas.openxmlformats.org/drawingml/2006/table">
            <a:tbl>
              <a:tblPr firstRow="1" bandRow="1">
                <a:tableStyleId>{5C22544A-7EE6-4342-B048-85BDC9FD1C3A}</a:tableStyleId>
              </a:tblPr>
              <a:tblGrid>
                <a:gridCol w="2740538">
                  <a:extLst>
                    <a:ext uri="{9D8B030D-6E8A-4147-A177-3AD203B41FA5}">
                      <a16:colId xmlns="" xmlns:a16="http://schemas.microsoft.com/office/drawing/2014/main" val="20000"/>
                    </a:ext>
                  </a:extLst>
                </a:gridCol>
                <a:gridCol w="5695264">
                  <a:extLst>
                    <a:ext uri="{9D8B030D-6E8A-4147-A177-3AD203B41FA5}">
                      <a16:colId xmlns="" xmlns:a16="http://schemas.microsoft.com/office/drawing/2014/main" val="20001"/>
                    </a:ext>
                  </a:extLst>
                </a:gridCol>
              </a:tblGrid>
              <a:tr h="466965">
                <a:tc>
                  <a:txBody>
                    <a:bodyPr/>
                    <a:lstStyle/>
                    <a:p>
                      <a:endParaRPr lang="en-US" sz="2400" dirty="0"/>
                    </a:p>
                  </a:txBody>
                  <a:tcPr>
                    <a:solidFill>
                      <a:schemeClr val="accent1">
                        <a:lumMod val="75000"/>
                      </a:schemeClr>
                    </a:solidFill>
                  </a:tcPr>
                </a:tc>
                <a:tc>
                  <a:txBody>
                    <a:bodyPr/>
                    <a:lstStyle/>
                    <a:p>
                      <a:endParaRPr lang="en-US" sz="2400" dirty="0"/>
                    </a:p>
                  </a:txBody>
                  <a:tcPr>
                    <a:solidFill>
                      <a:schemeClr val="accent1">
                        <a:lumMod val="75000"/>
                      </a:schemeClr>
                    </a:solidFill>
                  </a:tcPr>
                </a:tc>
                <a:extLst>
                  <a:ext uri="{0D108BD9-81ED-4DB2-BD59-A6C34878D82A}">
                    <a16:rowId xmlns="" xmlns:a16="http://schemas.microsoft.com/office/drawing/2014/main" val="10000"/>
                  </a:ext>
                </a:extLst>
              </a:tr>
              <a:tr h="887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SUD Technical Assistance</a:t>
                      </a:r>
                    </a:p>
                  </a:txBody>
                  <a:tcPr>
                    <a:solidFill>
                      <a:schemeClr val="accent2">
                        <a:lumMod val="20000"/>
                        <a:lumOff val="80000"/>
                      </a:schemeClr>
                    </a:solidFill>
                  </a:tcPr>
                </a:tc>
                <a:tc>
                  <a:txBody>
                    <a:bodyPr/>
                    <a:lstStyle/>
                    <a:p>
                      <a:r>
                        <a:rPr lang="en-US" sz="2000" dirty="0"/>
                        <a:t>Sharon Loveseth, LAADC </a:t>
                      </a:r>
                      <a:r>
                        <a:rPr lang="en-US" sz="2000" dirty="0" err="1"/>
                        <a:t>nr</a:t>
                      </a:r>
                      <a:r>
                        <a:rPr lang="en-US" sz="2000" dirty="0"/>
                        <a:t>; SUD Program Specialist </a:t>
                      </a:r>
                      <a:r>
                        <a:rPr lang="en-US" sz="2000" dirty="0">
                          <a:hlinkClick r:id="rId3"/>
                        </a:rPr>
                        <a:t>Sharon.Loveseth@acgov.org</a:t>
                      </a:r>
                      <a:endParaRPr lang="en-US" sz="2000" dirty="0">
                        <a:solidFill>
                          <a:schemeClr val="accent3"/>
                        </a:solidFill>
                      </a:endParaRPr>
                    </a:p>
                  </a:txBody>
                  <a:tcPr>
                    <a:solidFill>
                      <a:schemeClr val="accent2">
                        <a:lumMod val="20000"/>
                        <a:lumOff val="80000"/>
                      </a:schemeClr>
                    </a:solidFill>
                  </a:tcPr>
                </a:tc>
                <a:extLst>
                  <a:ext uri="{0D108BD9-81ED-4DB2-BD59-A6C34878D82A}">
                    <a16:rowId xmlns="" xmlns:a16="http://schemas.microsoft.com/office/drawing/2014/main" val="10001"/>
                  </a:ext>
                </a:extLst>
              </a:tr>
              <a:tr h="887281">
                <a:tc>
                  <a:txBody>
                    <a:bodyPr/>
                    <a:lstStyle/>
                    <a:p>
                      <a:r>
                        <a:rPr lang="en-US" sz="2000" dirty="0"/>
                        <a:t>SUD</a:t>
                      </a:r>
                      <a:r>
                        <a:rPr lang="en-US" sz="2000" baseline="0" dirty="0"/>
                        <a:t> Auditing, CQRT</a:t>
                      </a:r>
                      <a:endParaRPr lang="en-US" sz="2000" dirty="0"/>
                    </a:p>
                  </a:txBody>
                  <a:tcPr>
                    <a:solidFill>
                      <a:schemeClr val="accent2">
                        <a:lumMod val="20000"/>
                        <a:lumOff val="80000"/>
                      </a:schemeClr>
                    </a:solidFill>
                  </a:tcPr>
                </a:tc>
                <a:tc>
                  <a:txBody>
                    <a:bodyPr/>
                    <a:lstStyle/>
                    <a:p>
                      <a:r>
                        <a:rPr lang="en-US" sz="2000" dirty="0"/>
                        <a:t>Brion Phipps, LCSW; Clinical Review Specialist </a:t>
                      </a:r>
                      <a:r>
                        <a:rPr lang="en-US" sz="2000" dirty="0">
                          <a:hlinkClick r:id="rId4"/>
                        </a:rPr>
                        <a:t>Brion.Phipps@acgov.org</a:t>
                      </a:r>
                      <a:endParaRPr lang="en-US" sz="2000" dirty="0"/>
                    </a:p>
                  </a:txBody>
                  <a:tcPr>
                    <a:solidFill>
                      <a:schemeClr val="accent2">
                        <a:lumMod val="20000"/>
                        <a:lumOff val="80000"/>
                      </a:schemeClr>
                    </a:solidFill>
                  </a:tcPr>
                </a:tc>
                <a:extLst>
                  <a:ext uri="{0D108BD9-81ED-4DB2-BD59-A6C34878D82A}">
                    <a16:rowId xmlns="" xmlns:a16="http://schemas.microsoft.com/office/drawing/2014/main" val="10002"/>
                  </a:ext>
                </a:extLst>
              </a:tr>
              <a:tr h="1287485">
                <a:tc>
                  <a:txBody>
                    <a:bodyPr/>
                    <a:lstStyle/>
                    <a:p>
                      <a:r>
                        <a:rPr lang="en-US" sz="2000" dirty="0"/>
                        <a:t>Interim</a:t>
                      </a:r>
                      <a:r>
                        <a:rPr lang="en-US" sz="2000" baseline="0" dirty="0"/>
                        <a:t> QA Associate Administrator</a:t>
                      </a:r>
                      <a:endParaRPr lang="en-US" sz="2000" dirty="0"/>
                    </a:p>
                  </a:txBody>
                  <a:tcPr>
                    <a:solidFill>
                      <a:schemeClr val="accent2">
                        <a:lumMod val="20000"/>
                        <a:lumOff val="80000"/>
                      </a:schemeClr>
                    </a:solidFill>
                  </a:tcPr>
                </a:tc>
                <a:tc>
                  <a:txBody>
                    <a:bodyPr/>
                    <a:lstStyle/>
                    <a:p>
                      <a:r>
                        <a:rPr lang="en-US" sz="2000" dirty="0"/>
                        <a:t>Tony Sanders, PhD, Clinical Psychologist,</a:t>
                      </a:r>
                      <a:r>
                        <a:rPr lang="en-US" sz="2000" baseline="0" dirty="0"/>
                        <a:t> MFT, LAADCC</a:t>
                      </a:r>
                    </a:p>
                    <a:p>
                      <a:r>
                        <a:rPr lang="en-US" sz="2000" baseline="0" dirty="0">
                          <a:hlinkClick r:id="rId5"/>
                        </a:rPr>
                        <a:t>Tony.Sanders@acgov.org</a:t>
                      </a:r>
                      <a:endParaRPr lang="en-US" sz="2000" dirty="0"/>
                    </a:p>
                  </a:txBody>
                  <a:tcPr>
                    <a:solidFill>
                      <a:schemeClr val="accent2">
                        <a:lumMod val="20000"/>
                        <a:lumOff val="80000"/>
                      </a:schemeClr>
                    </a:solidFill>
                  </a:tcPr>
                </a:tc>
                <a:extLst>
                  <a:ext uri="{0D108BD9-81ED-4DB2-BD59-A6C34878D82A}">
                    <a16:rowId xmlns=""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8012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Support Services (RSS)</a:t>
            </a:r>
            <a:endParaRPr lang="en-US" dirty="0"/>
          </a:p>
        </p:txBody>
      </p:sp>
      <p:sp>
        <p:nvSpPr>
          <p:cNvPr id="3" name="Content Placeholder 2"/>
          <p:cNvSpPr>
            <a:spLocks noGrp="1"/>
          </p:cNvSpPr>
          <p:nvPr>
            <p:ph idx="1"/>
          </p:nvPr>
        </p:nvSpPr>
        <p:spPr/>
        <p:txBody>
          <a:bodyPr/>
          <a:lstStyle/>
          <a:p>
            <a:r>
              <a:rPr lang="en-US" dirty="0" smtClean="0"/>
              <a:t>Only may be provided at OS or IOS providers</a:t>
            </a:r>
          </a:p>
          <a:p>
            <a:r>
              <a:rPr lang="en-US" dirty="0" smtClean="0">
                <a:solidFill>
                  <a:srgbClr val="FF0000"/>
                </a:solidFill>
              </a:rPr>
              <a:t>Beneficiary is expected to be in remission and have a SUD remission diagnosis</a:t>
            </a:r>
          </a:p>
          <a:p>
            <a:r>
              <a:rPr lang="en-US" dirty="0" smtClean="0"/>
              <a:t>Are available after the beneficiary has completed a course of treatment and is in remission. </a:t>
            </a:r>
          </a:p>
          <a:p>
            <a:r>
              <a:rPr lang="en-US" dirty="0" smtClean="0"/>
              <a:t>Recovery Support Services emphasize the client’s central role in managing their health, use effective self-management support strategies, and organize internal and community resources to provide ongoing self-management support to clients.</a:t>
            </a:r>
          </a:p>
          <a:p>
            <a:r>
              <a:rPr lang="en-US" dirty="0" smtClean="0"/>
              <a:t>Current RSS documentation follows stated standards for OS</a:t>
            </a:r>
          </a:p>
          <a:p>
            <a:r>
              <a:rPr lang="en-US" dirty="0" smtClean="0"/>
              <a:t>ACBH is currently updating RSS standards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Rectangle 5"/>
          <p:cNvSpPr/>
          <p:nvPr/>
        </p:nvSpPr>
        <p:spPr>
          <a:xfrm>
            <a:off x="9581744" y="5900758"/>
            <a:ext cx="2143187" cy="646331"/>
          </a:xfrm>
          <a:prstGeom prst="rect">
            <a:avLst/>
          </a:prstGeom>
        </p:spPr>
        <p:txBody>
          <a:bodyPr wrap="square">
            <a:spAutoFit/>
          </a:bodyPr>
          <a:lstStyle/>
          <a:p>
            <a:r>
              <a:rPr lang="en-US" dirty="0" smtClean="0"/>
              <a:t>IA.III.T</a:t>
            </a:r>
          </a:p>
          <a:p>
            <a:r>
              <a:rPr lang="en-US" dirty="0" smtClean="0"/>
              <a:t>MHSUDS IN 17-034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2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73066" cy="1320800"/>
          </a:xfrm>
        </p:spPr>
        <p:txBody>
          <a:bodyPr/>
          <a:lstStyle/>
          <a:p>
            <a:r>
              <a:rPr lang="en-US" dirty="0" smtClean="0"/>
              <a:t>Components of Recovery Support Services</a:t>
            </a:r>
            <a:endParaRPr lang="en-US" dirty="0"/>
          </a:p>
        </p:txBody>
      </p:sp>
      <p:sp>
        <p:nvSpPr>
          <p:cNvPr id="3" name="Content Placeholder 2"/>
          <p:cNvSpPr>
            <a:spLocks noGrp="1"/>
          </p:cNvSpPr>
          <p:nvPr>
            <p:ph idx="1"/>
          </p:nvPr>
        </p:nvSpPr>
        <p:spPr>
          <a:xfrm>
            <a:off x="677334" y="2160589"/>
            <a:ext cx="8873066" cy="3880773"/>
          </a:xfrm>
        </p:spPr>
        <p:txBody>
          <a:bodyPr>
            <a:normAutofit/>
          </a:bodyPr>
          <a:lstStyle/>
          <a:p>
            <a:r>
              <a:rPr lang="en-US" dirty="0" smtClean="0"/>
              <a:t>Individual and group counseling, assessment, treatment planning, and:</a:t>
            </a:r>
          </a:p>
          <a:p>
            <a:r>
              <a:rPr lang="en-US" u="sng" dirty="0" smtClean="0"/>
              <a:t>Recovery Monitoring:</a:t>
            </a:r>
            <a:r>
              <a:rPr lang="en-US" dirty="0" smtClean="0"/>
              <a:t> Recovery coaching, monitoring via telephone and internet. </a:t>
            </a:r>
          </a:p>
          <a:p>
            <a:r>
              <a:rPr lang="en-US" u="sng" dirty="0" smtClean="0"/>
              <a:t>Substance Abuse Assistance:</a:t>
            </a:r>
            <a:r>
              <a:rPr lang="en-US" dirty="0" smtClean="0"/>
              <a:t> Peer-to-peer services and relapse prevention. </a:t>
            </a:r>
          </a:p>
          <a:p>
            <a:r>
              <a:rPr lang="en-US" u="sng" dirty="0" smtClean="0"/>
              <a:t>Education and Job Skills:</a:t>
            </a:r>
            <a:r>
              <a:rPr lang="en-US" dirty="0" smtClean="0"/>
              <a:t> Linkages to life skills, employment services, job training, and education services.</a:t>
            </a:r>
          </a:p>
          <a:p>
            <a:r>
              <a:rPr lang="en-US" u="sng" dirty="0" smtClean="0"/>
              <a:t>Family Support:</a:t>
            </a:r>
            <a:r>
              <a:rPr lang="en-US" dirty="0" smtClean="0"/>
              <a:t> Linkages to childcare, parent education, child development support services, family/marriage education.</a:t>
            </a:r>
          </a:p>
          <a:p>
            <a:r>
              <a:rPr lang="en-US" u="sng" dirty="0" smtClean="0"/>
              <a:t>Support Groups:</a:t>
            </a:r>
            <a:r>
              <a:rPr lang="en-US" dirty="0" smtClean="0"/>
              <a:t> Linkages to self-help and support, spiritual and faith-based support.</a:t>
            </a:r>
          </a:p>
          <a:p>
            <a:r>
              <a:rPr lang="en-US" u="sng" dirty="0" smtClean="0"/>
              <a:t>Ancillary Services:</a:t>
            </a:r>
            <a:r>
              <a:rPr lang="en-US" dirty="0" smtClean="0"/>
              <a:t> Linkages to housing assistance, transportation, case management, individual services coordination.</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sp>
        <p:nvSpPr>
          <p:cNvPr id="9" name="Rectangle 8"/>
          <p:cNvSpPr/>
          <p:nvPr/>
        </p:nvSpPr>
        <p:spPr>
          <a:xfrm>
            <a:off x="10550293" y="6047049"/>
            <a:ext cx="1054941" cy="369332"/>
          </a:xfrm>
          <a:prstGeom prst="rect">
            <a:avLst/>
          </a:prstGeom>
        </p:spPr>
        <p:txBody>
          <a:bodyPr wrap="square">
            <a:spAutoFit/>
          </a:bodyPr>
          <a:lstStyle/>
          <a:p>
            <a:r>
              <a:rPr lang="en-US" dirty="0" smtClean="0"/>
              <a:t>IA.III.T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687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Recovery Support Services Requirements</a:t>
            </a:r>
            <a:endParaRPr lang="en-US" dirty="0"/>
          </a:p>
        </p:txBody>
      </p:sp>
      <p:sp>
        <p:nvSpPr>
          <p:cNvPr id="3" name="Content Placeholder 2"/>
          <p:cNvSpPr>
            <a:spLocks noGrp="1"/>
          </p:cNvSpPr>
          <p:nvPr>
            <p:ph idx="1"/>
          </p:nvPr>
        </p:nvSpPr>
        <p:spPr/>
        <p:txBody>
          <a:bodyPr/>
          <a:lstStyle/>
          <a:p>
            <a:r>
              <a:rPr lang="en-US" smtClean="0"/>
              <a:t>Providers must attempt one (1) contact every 30 days unless LPHA clinically justifies reduced contact (in-person, telephone, or telehealth). Document this contact or attempt in the medical record.</a:t>
            </a:r>
          </a:p>
          <a:p>
            <a:r>
              <a:rPr lang="en-US" smtClean="0"/>
              <a:t>Medical Necessity shall be reassessed between 5-6 months from RSS episode opening date (EOD) or most recent Medical Necessity. The beneficiary must meet criteria for medical necessity to qualify for continuing services.</a:t>
            </a:r>
          </a:p>
          <a:p>
            <a:r>
              <a:rPr lang="en-US" smtClean="0"/>
              <a:t>Services may be delivered by an approved certified Peer Specialist (for substance abuse assistance services only) or SUD Counselor / LPHA</a:t>
            </a:r>
          </a:p>
          <a:p>
            <a:r>
              <a:rPr lang="en-US" smtClean="0"/>
              <a:t>Peers may not be concurrently receiving and providing SAA RSS</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8" name="Rectangle 7"/>
          <p:cNvSpPr/>
          <p:nvPr/>
        </p:nvSpPr>
        <p:spPr>
          <a:xfrm>
            <a:off x="10669990" y="6037155"/>
            <a:ext cx="1054941" cy="369332"/>
          </a:xfrm>
          <a:prstGeom prst="rect">
            <a:avLst/>
          </a:prstGeom>
        </p:spPr>
        <p:txBody>
          <a:bodyPr wrap="square">
            <a:spAutoFit/>
          </a:bodyPr>
          <a:lstStyle/>
          <a:p>
            <a:pPr algn="r"/>
            <a:r>
              <a:rPr lang="en-US" dirty="0" smtClean="0"/>
              <a:t>IA.III.T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1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034" y="-41223"/>
            <a:ext cx="8882572" cy="6861123"/>
          </a:xfrm>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49563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Level 3.2-WM - Clinically Managed Residential </a:t>
            </a:r>
            <a:r>
              <a:rPr lang="en-US" sz="3100" dirty="0" smtClean="0"/>
              <a:t>Withdrawal Management - Currently Cherry Hill</a:t>
            </a:r>
            <a:endParaRPr lang="en-US" sz="3100" dirty="0"/>
          </a:p>
        </p:txBody>
      </p:sp>
      <p:sp>
        <p:nvSpPr>
          <p:cNvPr id="3" name="Content Placeholder 2"/>
          <p:cNvSpPr>
            <a:spLocks noGrp="1"/>
          </p:cNvSpPr>
          <p:nvPr>
            <p:ph idx="1"/>
          </p:nvPr>
        </p:nvSpPr>
        <p:spPr>
          <a:xfrm>
            <a:off x="677334" y="2160589"/>
            <a:ext cx="9012766" cy="3880773"/>
          </a:xfrm>
        </p:spPr>
        <p:txBody>
          <a:bodyPr>
            <a:normAutofit fontScale="92500" lnSpcReduction="10000"/>
          </a:bodyPr>
          <a:lstStyle/>
          <a:p>
            <a:r>
              <a:rPr lang="en-US" dirty="0" smtClean="0"/>
              <a:t>Services delivered by appropriately trained staff, who provide 24 –hour supervision, observation, and support for clients who are intoxicated or experiencing withdrawal. </a:t>
            </a:r>
          </a:p>
          <a:p>
            <a:r>
              <a:rPr lang="en-US" dirty="0" smtClean="0"/>
              <a:t>WM 3.2 is characterized by its emphasis on peer and social support rather than medical and nursing care. This level provides care for clients whose intoxication/withdrawal signs and symptoms are sufficiently severe to require 24-hour structure and support.</a:t>
            </a:r>
          </a:p>
          <a:p>
            <a:r>
              <a:rPr lang="en-US" dirty="0" smtClean="0"/>
              <a:t>Individuals enter Withdrawal Management Services (Cherry Hill Detox) through the Sobering Center and may stay very briefly or as long as a few days. </a:t>
            </a:r>
          </a:p>
          <a:p>
            <a:r>
              <a:rPr lang="en-US" dirty="0" smtClean="0"/>
              <a:t>During the first 24-48 hours at Cherry Hill Detox, a assessment is completed addressing the six ASAM dimensions, and a withdrawal management plan is developed with the client. The plan addresses both withdrawal management considerations, and case management interventions for pre-discharge planning. Clients tend to stay in withdrawal management for an average of 4 days.</a:t>
            </a:r>
          </a:p>
          <a:p>
            <a:r>
              <a:rPr lang="en-US" dirty="0" smtClean="0"/>
              <a:t>Upon discharge, when determined by the ALOC, clients should be referred to an appropriate LOC within the SUD system of care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
        <p:nvSpPr>
          <p:cNvPr id="6" name="Rectangle 5"/>
          <p:cNvSpPr/>
          <p:nvPr/>
        </p:nvSpPr>
        <p:spPr>
          <a:xfrm>
            <a:off x="10550293" y="6059749"/>
            <a:ext cx="1054941" cy="369332"/>
          </a:xfrm>
          <a:prstGeom prst="rect">
            <a:avLst/>
          </a:prstGeom>
        </p:spPr>
        <p:txBody>
          <a:bodyPr wrap="square">
            <a:spAutoFit/>
          </a:bodyPr>
          <a:lstStyle/>
          <a:p>
            <a:pPr algn="r"/>
            <a:r>
              <a:rPr lang="en-US" dirty="0" smtClean="0"/>
              <a:t>IA.III.U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0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Withdrawal Management</a:t>
            </a:r>
            <a:r>
              <a:rPr lang="en-US" dirty="0" smtClean="0"/>
              <a:t/>
            </a:r>
            <a:br>
              <a:rPr lang="en-US" dirty="0" smtClean="0"/>
            </a:br>
            <a:r>
              <a:rPr lang="en-US" sz="2700" dirty="0" smtClean="0"/>
              <a:t>Components of Services</a:t>
            </a:r>
            <a:r>
              <a:rPr lang="en-US" dirty="0" smtClean="0"/>
              <a:t/>
            </a:r>
            <a:br>
              <a:rPr lang="en-US" dirty="0" smtClean="0"/>
            </a:br>
            <a:endParaRPr lang="en-US" sz="2800" dirty="0"/>
          </a:p>
        </p:txBody>
      </p:sp>
      <p:sp>
        <p:nvSpPr>
          <p:cNvPr id="3" name="Content Placeholder 2"/>
          <p:cNvSpPr>
            <a:spLocks noGrp="1"/>
          </p:cNvSpPr>
          <p:nvPr>
            <p:ph idx="1"/>
          </p:nvPr>
        </p:nvSpPr>
        <p:spPr>
          <a:xfrm>
            <a:off x="677334" y="2160589"/>
            <a:ext cx="8923866" cy="3880773"/>
          </a:xfrm>
        </p:spPr>
        <p:txBody>
          <a:bodyPr>
            <a:noAutofit/>
          </a:bodyPr>
          <a:lstStyle/>
          <a:p>
            <a:r>
              <a:rPr lang="en-US" sz="1300" b="1" dirty="0" smtClean="0"/>
              <a:t>Intake/Treatment Planning: </a:t>
            </a:r>
            <a:r>
              <a:rPr lang="en-US" sz="1300" dirty="0" smtClean="0"/>
              <a:t>The process of admitting a beneficiary into a substance use disorder treatment program. Intake includes the evaluation or analysis of substance use disorders; the diagnosis of substance use disorders; and the assessment of treatment needs to provide medically necessary services. Intake may include a physical examination and laboratory testing necessary for substance use disorder treatment.</a:t>
            </a:r>
          </a:p>
          <a:p>
            <a:r>
              <a:rPr lang="en-US" sz="1300" b="1" dirty="0" smtClean="0"/>
              <a:t>Observation/Monitoring: </a:t>
            </a:r>
            <a:r>
              <a:rPr lang="en-US" sz="1300" dirty="0" smtClean="0"/>
              <a:t>The process of monitoring the beneficiary’s course of withdrawal. To be conducted as frequently as deemed appropriate for the beneficiary and the level of care the beneficiary is receiving. This may include but is not limited to observation of the beneficiary’s health status. </a:t>
            </a:r>
          </a:p>
          <a:p>
            <a:r>
              <a:rPr lang="en-US" sz="1300" b="1" dirty="0" smtClean="0"/>
              <a:t>Medication Services: </a:t>
            </a:r>
            <a:r>
              <a:rPr lang="en-US" sz="1300" dirty="0" smtClean="0"/>
              <a:t>The prescription or administration related to substance use disorder treatment services, or the assessment of the side effects or results of that medication, conducted by staff lawfully authorized to provide such services within their scope of practice or license. </a:t>
            </a:r>
          </a:p>
          <a:p>
            <a:r>
              <a:rPr lang="en-US" sz="1300" b="1" dirty="0" smtClean="0"/>
              <a:t>Case Management/Care Coordination: </a:t>
            </a:r>
            <a:r>
              <a:rPr lang="en-US" sz="1300" dirty="0" smtClean="0"/>
              <a:t>See CM slides.</a:t>
            </a:r>
          </a:p>
          <a:p>
            <a:r>
              <a:rPr lang="en-US" sz="1300" b="1" dirty="0" smtClean="0"/>
              <a:t>Physician Consultation: </a:t>
            </a:r>
            <a:r>
              <a:rPr lang="en-US" sz="1300" dirty="0" smtClean="0"/>
              <a:t>Physician consultation between agency MD and ACBH approved addiction medicine physicians, addiction psychiatrists, or clinical pharmacists. Must be claimed separately in order to be reimbursed.</a:t>
            </a:r>
          </a:p>
          <a:p>
            <a:r>
              <a:rPr lang="en-US" sz="1300" b="1" dirty="0" smtClean="0"/>
              <a:t>Discharge/Transition Services: </a:t>
            </a:r>
            <a:r>
              <a:rPr lang="en-US" sz="1300" dirty="0" smtClean="0"/>
              <a:t>The process to prepare the beneficiary for referral into another level of care, post treatment return or reentry into the community, and/or the linkage of the individual to essential community treatment, housing and human services. </a:t>
            </a:r>
            <a:endParaRPr lang="en-US" sz="13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
        <p:nvSpPr>
          <p:cNvPr id="6" name="Rectangle 5"/>
          <p:cNvSpPr/>
          <p:nvPr/>
        </p:nvSpPr>
        <p:spPr>
          <a:xfrm>
            <a:off x="9896118" y="6037155"/>
            <a:ext cx="1749782" cy="369332"/>
          </a:xfrm>
          <a:prstGeom prst="rect">
            <a:avLst/>
          </a:prstGeom>
        </p:spPr>
        <p:txBody>
          <a:bodyPr wrap="square">
            <a:spAutoFit/>
          </a:bodyPr>
          <a:lstStyle/>
          <a:p>
            <a:pPr algn="r"/>
            <a:r>
              <a:rPr lang="en-US" dirty="0" smtClean="0"/>
              <a:t>STCs.X.139.a</a:t>
            </a:r>
            <a:endParaRPr lang="en-US" dirty="0"/>
          </a:p>
        </p:txBody>
      </p:sp>
    </p:spTree>
    <p:extLst>
      <p:ext uri="{BB962C8B-B14F-4D97-AF65-F5344CB8AC3E}">
        <p14:creationId xmlns:p14="http://schemas.microsoft.com/office/powerpoint/2010/main" val="21801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Cherry Hill Workflow</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46435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Quality Review Team (CQRT)</a:t>
            </a:r>
            <a:endParaRPr lang="en-US" dirty="0"/>
          </a:p>
        </p:txBody>
      </p:sp>
      <p:sp>
        <p:nvSpPr>
          <p:cNvPr id="3" name="Content Placeholder 2"/>
          <p:cNvSpPr>
            <a:spLocks noGrp="1"/>
          </p:cNvSpPr>
          <p:nvPr>
            <p:ph idx="1"/>
          </p:nvPr>
        </p:nvSpPr>
        <p:spPr>
          <a:xfrm>
            <a:off x="677333" y="2160589"/>
            <a:ext cx="9176893" cy="3880773"/>
          </a:xfrm>
        </p:spPr>
        <p:txBody>
          <a:bodyPr>
            <a:normAutofit lnSpcReduction="10000"/>
          </a:bodyPr>
          <a:lstStyle/>
          <a:p>
            <a:pPr>
              <a:lnSpc>
                <a:spcPct val="110000"/>
              </a:lnSpc>
              <a:spcBef>
                <a:spcPts val="600"/>
              </a:spcBef>
            </a:pPr>
            <a:r>
              <a:rPr lang="en-US" dirty="0" smtClean="0"/>
              <a:t>CQRT has two components:</a:t>
            </a:r>
          </a:p>
          <a:p>
            <a:pPr lvl="1">
              <a:lnSpc>
                <a:spcPct val="110000"/>
              </a:lnSpc>
              <a:spcBef>
                <a:spcPts val="600"/>
              </a:spcBef>
            </a:pPr>
            <a:r>
              <a:rPr lang="en-US" dirty="0" smtClean="0"/>
              <a:t>Services authorization (for OS/IOS/RSS) </a:t>
            </a:r>
            <a:r>
              <a:rPr lang="en-US" dirty="0" smtClean="0">
                <a:sym typeface="Wingdings" panose="05000000000000000000" pitchFamily="2" charset="2"/>
              </a:rPr>
              <a:t> </a:t>
            </a:r>
            <a:r>
              <a:rPr lang="en-US" dirty="0" smtClean="0"/>
              <a:t>For RES auth. fax to UM</a:t>
            </a:r>
          </a:p>
          <a:p>
            <a:pPr lvl="1">
              <a:lnSpc>
                <a:spcPct val="110000"/>
              </a:lnSpc>
              <a:spcBef>
                <a:spcPts val="600"/>
              </a:spcBef>
            </a:pPr>
            <a:r>
              <a:rPr lang="en-US" dirty="0" smtClean="0"/>
              <a:t>Chart review (for IOS/OS/RSS/RES)</a:t>
            </a:r>
          </a:p>
          <a:p>
            <a:pPr>
              <a:lnSpc>
                <a:spcPct val="110000"/>
              </a:lnSpc>
              <a:spcBef>
                <a:spcPts val="600"/>
              </a:spcBef>
            </a:pPr>
            <a:r>
              <a:rPr lang="en-US" dirty="0" smtClean="0"/>
              <a:t>CQRT is required for all IOS/OS/RSS/RES SUD providers and is part of Alameda County’s service authorization process</a:t>
            </a:r>
          </a:p>
          <a:p>
            <a:pPr>
              <a:lnSpc>
                <a:spcPct val="110000"/>
              </a:lnSpc>
              <a:spcBef>
                <a:spcPts val="600"/>
              </a:spcBef>
            </a:pPr>
            <a:r>
              <a:rPr lang="en-US" dirty="0" smtClean="0"/>
              <a:t>Providers will be trained by ACBH QA staff on CQRT procedure and will participate in ACBH QA facilitated CQRT meetings</a:t>
            </a:r>
          </a:p>
          <a:p>
            <a:pPr>
              <a:lnSpc>
                <a:spcPct val="110000"/>
              </a:lnSpc>
              <a:spcBef>
                <a:spcPts val="600"/>
              </a:spcBef>
            </a:pPr>
            <a:r>
              <a:rPr lang="en-US" dirty="0" smtClean="0"/>
              <a:t>Providers are required to participate in ACBH led CQRT</a:t>
            </a:r>
          </a:p>
          <a:p>
            <a:pPr>
              <a:lnSpc>
                <a:spcPct val="110000"/>
              </a:lnSpc>
              <a:spcBef>
                <a:spcPts val="600"/>
              </a:spcBef>
            </a:pPr>
            <a:r>
              <a:rPr lang="en-US" dirty="0" smtClean="0"/>
              <a:t>Providers should send at least one Licensed LPHA, additional staff may be Registered/Waivered LPHA, Certified SUD Counselors, and with QA ACBH approval Registered Counselors who meet ACBH requirements to conduct Intake/Assessment/ASAM.</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1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Residential Services</a:t>
            </a:r>
            <a:endParaRPr lang="en-US" dirty="0"/>
          </a:p>
        </p:txBody>
      </p:sp>
      <p:sp>
        <p:nvSpPr>
          <p:cNvPr id="3" name="Content Placeholder 2"/>
          <p:cNvSpPr>
            <a:spLocks noGrp="1"/>
          </p:cNvSpPr>
          <p:nvPr>
            <p:ph idx="1"/>
          </p:nvPr>
        </p:nvSpPr>
        <p:spPr/>
        <p:txBody>
          <a:bodyPr/>
          <a:lstStyle/>
          <a:p>
            <a:r>
              <a:rPr lang="en-US" dirty="0" smtClean="0"/>
              <a:t>Open to all populations per contract</a:t>
            </a:r>
          </a:p>
          <a:p>
            <a:r>
              <a:rPr lang="en-US" dirty="0" smtClean="0"/>
              <a:t>Based on assessed ASAM Level of Care (ALOC)</a:t>
            </a:r>
          </a:p>
          <a:p>
            <a:r>
              <a:rPr lang="en-US" dirty="0" smtClean="0"/>
              <a:t>There are limitations on length of stay</a:t>
            </a:r>
          </a:p>
          <a:p>
            <a:r>
              <a:rPr lang="en-US" dirty="0" smtClean="0"/>
              <a:t>Prior authorization required</a:t>
            </a:r>
          </a:p>
          <a:p>
            <a:pPr lvl="1"/>
            <a:r>
              <a:rPr lang="en-US" dirty="0" smtClean="0"/>
              <a:t>Referral from portal</a:t>
            </a:r>
          </a:p>
          <a:p>
            <a:pPr lvl="1"/>
            <a:r>
              <a:rPr lang="en-US" dirty="0" smtClean="0"/>
              <a:t>UM must authorize within 24 hours from admission, and then ongoing</a:t>
            </a:r>
          </a:p>
          <a:p>
            <a:r>
              <a:rPr lang="en-US" dirty="0" smtClean="0"/>
              <a:t>24-hour structure</a:t>
            </a:r>
          </a:p>
          <a:p>
            <a:r>
              <a:rPr lang="en-US" dirty="0" smtClean="0"/>
              <a:t>7 days a week</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sp>
        <p:nvSpPr>
          <p:cNvPr id="6" name="Rectangle 5"/>
          <p:cNvSpPr/>
          <p:nvPr/>
        </p:nvSpPr>
        <p:spPr>
          <a:xfrm>
            <a:off x="10550293" y="6037155"/>
            <a:ext cx="1054941" cy="369332"/>
          </a:xfrm>
          <a:prstGeom prst="rect">
            <a:avLst/>
          </a:prstGeom>
        </p:spPr>
        <p:txBody>
          <a:bodyPr wrap="square">
            <a:spAutoFit/>
          </a:bodyPr>
          <a:lstStyle/>
          <a:p>
            <a:r>
              <a:rPr lang="en-US" dirty="0"/>
              <a:t>IA, III.Q </a:t>
            </a:r>
          </a:p>
        </p:txBody>
      </p:sp>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9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2263C-E26A-1F43-9037-A8D8C0A88C1A}"/>
              </a:ext>
            </a:extLst>
          </p:cNvPr>
          <p:cNvSpPr>
            <a:spLocks noGrp="1"/>
          </p:cNvSpPr>
          <p:nvPr>
            <p:ph type="title"/>
          </p:nvPr>
        </p:nvSpPr>
        <p:spPr/>
        <p:txBody>
          <a:bodyPr/>
          <a:lstStyle/>
          <a:p>
            <a:r>
              <a:rPr lang="en-US" smtClean="0"/>
              <a:t>Referrals to Residential</a:t>
            </a:r>
            <a:endParaRPr lang="en-US" dirty="0"/>
          </a:p>
        </p:txBody>
      </p:sp>
      <p:sp>
        <p:nvSpPr>
          <p:cNvPr id="3" name="Content Placeholder 2">
            <a:extLst>
              <a:ext uri="{FF2B5EF4-FFF2-40B4-BE49-F238E27FC236}">
                <a16:creationId xmlns="" xmlns:a16="http://schemas.microsoft.com/office/drawing/2014/main" id="{EFB7C7F7-37D1-CC47-B2FA-A6D9D068A591}"/>
              </a:ext>
            </a:extLst>
          </p:cNvPr>
          <p:cNvSpPr>
            <a:spLocks noGrp="1"/>
          </p:cNvSpPr>
          <p:nvPr>
            <p:ph idx="1"/>
          </p:nvPr>
        </p:nvSpPr>
        <p:spPr/>
        <p:txBody>
          <a:bodyPr/>
          <a:lstStyle/>
          <a:p>
            <a:r>
              <a:rPr lang="en-US" dirty="0" smtClean="0"/>
              <a:t>Beneficiaries must be referred to a residential facility through one of the SUD access points</a:t>
            </a:r>
          </a:p>
          <a:p>
            <a:pPr lvl="1"/>
            <a:r>
              <a:rPr lang="en-US" dirty="0" smtClean="0"/>
              <a:t>CenterPoint aka Call Center </a:t>
            </a:r>
            <a:r>
              <a:rPr lang="en-US" dirty="0" smtClean="0">
                <a:sym typeface="Wingdings" panose="05000000000000000000" pitchFamily="2" charset="2"/>
              </a:rPr>
              <a:t> </a:t>
            </a:r>
            <a:r>
              <a:rPr lang="en-US" dirty="0" smtClean="0"/>
              <a:t>(844) 682-7215</a:t>
            </a:r>
          </a:p>
          <a:p>
            <a:pPr lvl="1"/>
            <a:r>
              <a:rPr lang="en-US" dirty="0" smtClean="0"/>
              <a:t>CenterPoint AB109 Criminal Justice Case Management Program</a:t>
            </a:r>
          </a:p>
          <a:p>
            <a:pPr lvl="1"/>
            <a:r>
              <a:rPr lang="en-US" dirty="0" smtClean="0"/>
              <a:t>Cherry Hill</a:t>
            </a:r>
          </a:p>
          <a:p>
            <a:pPr lvl="1"/>
            <a:r>
              <a:rPr lang="en-US" dirty="0" smtClean="0"/>
              <a:t>Drug Court</a:t>
            </a:r>
          </a:p>
          <a:p>
            <a:r>
              <a:rPr lang="en-US" dirty="0" smtClean="0"/>
              <a:t>The ASAM Level of Care (ALOC) screening is completed at one of the portals and referral information securely sent to the referred provider</a:t>
            </a:r>
          </a:p>
          <a:p>
            <a:r>
              <a:rPr lang="en-US" dirty="0" smtClean="0">
                <a:solidFill>
                  <a:srgbClr val="FF0000"/>
                </a:solidFill>
              </a:rPr>
              <a:t>Access points may also refer to other levels of care, depending on LOC determination</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Rectangle 5"/>
          <p:cNvSpPr/>
          <p:nvPr/>
        </p:nvSpPr>
        <p:spPr>
          <a:xfrm>
            <a:off x="10301233" y="6037155"/>
            <a:ext cx="1447800" cy="369332"/>
          </a:xfrm>
          <a:prstGeom prst="rect">
            <a:avLst/>
          </a:prstGeom>
        </p:spPr>
        <p:txBody>
          <a:bodyPr wrap="square">
            <a:spAutoFit/>
          </a:bodyPr>
          <a:lstStyle/>
          <a:p>
            <a:r>
              <a:rPr lang="en-US" dirty="0"/>
              <a:t>IA, III.F.3.iii</a:t>
            </a:r>
          </a:p>
        </p:txBody>
      </p:sp>
    </p:spTree>
    <p:extLst>
      <p:ext uri="{BB962C8B-B14F-4D97-AF65-F5344CB8AC3E}">
        <p14:creationId xmlns:p14="http://schemas.microsoft.com/office/powerpoint/2010/main" val="130605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19606209"/>
              </p:ext>
            </p:extLst>
          </p:nvPr>
        </p:nvGraphicFramePr>
        <p:xfrm>
          <a:off x="850901" y="2160588"/>
          <a:ext cx="8423102" cy="3495030"/>
        </p:xfrm>
        <a:graphic>
          <a:graphicData uri="http://schemas.openxmlformats.org/drawingml/2006/table">
            <a:tbl>
              <a:tblPr firstRow="1" bandRow="1">
                <a:tableStyleId>{5C22544A-7EE6-4342-B048-85BDC9FD1C3A}</a:tableStyleId>
              </a:tblPr>
              <a:tblGrid>
                <a:gridCol w="8423102">
                  <a:extLst>
                    <a:ext uri="{9D8B030D-6E8A-4147-A177-3AD203B41FA5}">
                      <a16:colId xmlns="" xmlns:a16="http://schemas.microsoft.com/office/drawing/2014/main" val="20001"/>
                    </a:ext>
                  </a:extLst>
                </a:gridCol>
              </a:tblGrid>
              <a:tr h="499290">
                <a:tc>
                  <a:txBody>
                    <a:bodyPr/>
                    <a:lstStyle/>
                    <a:p>
                      <a:pPr algn="ctr"/>
                      <a:r>
                        <a:rPr lang="en-US" dirty="0"/>
                        <a:t>Today’s Topics of Discussion</a:t>
                      </a:r>
                    </a:p>
                  </a:txBody>
                  <a:tcPr anchor="ctr">
                    <a:solidFill>
                      <a:schemeClr val="accent1">
                        <a:lumMod val="75000"/>
                      </a:schemeClr>
                    </a:solidFill>
                  </a:tcPr>
                </a:tc>
                <a:extLst>
                  <a:ext uri="{0D108BD9-81ED-4DB2-BD59-A6C34878D82A}">
                    <a16:rowId xmlns="" xmlns:a16="http://schemas.microsoft.com/office/drawing/2014/main" val="10000"/>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Overview of Training / Recommended</a:t>
                      </a:r>
                      <a:r>
                        <a:rPr lang="en-US" baseline="0" dirty="0"/>
                        <a:t> </a:t>
                      </a:r>
                      <a:r>
                        <a:rPr lang="en-US" dirty="0"/>
                        <a:t>Workflows</a:t>
                      </a:r>
                    </a:p>
                  </a:txBody>
                  <a:tcPr anchor="ctr">
                    <a:solidFill>
                      <a:schemeClr val="accent2">
                        <a:lumMod val="20000"/>
                        <a:lumOff val="80000"/>
                      </a:schemeClr>
                    </a:solidFill>
                  </a:tcPr>
                </a:tc>
                <a:extLst>
                  <a:ext uri="{0D108BD9-81ED-4DB2-BD59-A6C34878D82A}">
                    <a16:rowId xmlns="" xmlns:a16="http://schemas.microsoft.com/office/drawing/2014/main" val="10001"/>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Informing Materials and Clinical Intake and Assessment(s)</a:t>
                      </a:r>
                      <a:endParaRPr lang="en-US" dirty="0"/>
                    </a:p>
                  </a:txBody>
                  <a:tcPr anchor="ctr">
                    <a:solidFill>
                      <a:schemeClr val="accent2">
                        <a:lumMod val="20000"/>
                        <a:lumOff val="80000"/>
                      </a:schemeClr>
                    </a:solidFill>
                  </a:tcPr>
                </a:tc>
                <a:extLst>
                  <a:ext uri="{0D108BD9-81ED-4DB2-BD59-A6C34878D82A}">
                    <a16:rowId xmlns="" xmlns:a16="http://schemas.microsoft.com/office/drawing/2014/main" val="10003"/>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ASAM</a:t>
                      </a:r>
                      <a:r>
                        <a:rPr lang="en-US" baseline="0" dirty="0"/>
                        <a:t> Level of Care (ALOC) and Medical Necessity</a:t>
                      </a:r>
                      <a:endParaRPr lang="en-US" dirty="0"/>
                    </a:p>
                  </a:txBody>
                  <a:tcPr anchor="ctr">
                    <a:solidFill>
                      <a:schemeClr val="accent2">
                        <a:lumMod val="20000"/>
                        <a:lumOff val="80000"/>
                      </a:schemeClr>
                    </a:solidFill>
                  </a:tcPr>
                </a:tc>
                <a:extLst>
                  <a:ext uri="{0D108BD9-81ED-4DB2-BD59-A6C34878D82A}">
                    <a16:rowId xmlns="" xmlns:a16="http://schemas.microsoft.com/office/drawing/2014/main" val="10002"/>
                  </a:ext>
                </a:extLst>
              </a:tr>
              <a:tr h="499290">
                <a:tc>
                  <a:txBody>
                    <a:bodyPr/>
                    <a:lstStyle/>
                    <a:p>
                      <a:r>
                        <a:rPr lang="en-US" dirty="0" smtClean="0"/>
                        <a:t>Client</a:t>
                      </a:r>
                      <a:r>
                        <a:rPr lang="en-US" baseline="0" dirty="0" smtClean="0"/>
                        <a:t> </a:t>
                      </a:r>
                      <a:r>
                        <a:rPr lang="en-US" dirty="0" smtClean="0"/>
                        <a:t>Plans</a:t>
                      </a:r>
                      <a:endParaRPr lang="en-US" dirty="0"/>
                    </a:p>
                  </a:txBody>
                  <a:tcPr anchor="ctr">
                    <a:solidFill>
                      <a:schemeClr val="accent2">
                        <a:lumMod val="20000"/>
                        <a:lumOff val="80000"/>
                      </a:schemeClr>
                    </a:solidFill>
                  </a:tcPr>
                </a:tc>
                <a:extLst>
                  <a:ext uri="{0D108BD9-81ED-4DB2-BD59-A6C34878D82A}">
                    <a16:rowId xmlns="" xmlns:a16="http://schemas.microsoft.com/office/drawing/2014/main" val="10006"/>
                  </a:ext>
                </a:extLst>
              </a:tr>
              <a:tr h="499290">
                <a:tc>
                  <a:txBody>
                    <a:bodyPr/>
                    <a:lstStyle/>
                    <a:p>
                      <a:r>
                        <a:rPr lang="en-US" dirty="0"/>
                        <a:t>Case</a:t>
                      </a:r>
                      <a:r>
                        <a:rPr lang="en-US" baseline="0" dirty="0"/>
                        <a:t> Management and Progress Notes</a:t>
                      </a:r>
                      <a:endParaRPr lang="en-US" dirty="0"/>
                    </a:p>
                  </a:txBody>
                  <a:tcPr anchor="ctr">
                    <a:solidFill>
                      <a:schemeClr val="accent2">
                        <a:lumMod val="20000"/>
                        <a:lumOff val="80000"/>
                      </a:schemeClr>
                    </a:solidFill>
                  </a:tcPr>
                </a:tc>
                <a:extLst>
                  <a:ext uri="{0D108BD9-81ED-4DB2-BD59-A6C34878D82A}">
                    <a16:rowId xmlns="" xmlns:a16="http://schemas.microsoft.com/office/drawing/2014/main" val="10008"/>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Discharge Plan, Discharge Summary and Wrap-Up</a:t>
                      </a:r>
                    </a:p>
                  </a:txBody>
                  <a:tcPr anchor="ctr">
                    <a:solidFill>
                      <a:schemeClr val="accent2">
                        <a:lumMod val="20000"/>
                        <a:lumOff val="80000"/>
                      </a:schemeClr>
                    </a:solidFill>
                  </a:tcPr>
                </a:tc>
                <a:extLst>
                  <a:ext uri="{0D108BD9-81ED-4DB2-BD59-A6C34878D82A}">
                    <a16:rowId xmlns="" xmlns:a16="http://schemas.microsoft.com/office/drawing/2014/main" val="10010"/>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175077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2654" y="17314"/>
            <a:ext cx="8865646" cy="6840686"/>
          </a:xfrm>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a:xfrm>
            <a:off x="10673463" y="6223924"/>
            <a:ext cx="683339" cy="365125"/>
          </a:xfrm>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43022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Residences</a:t>
            </a:r>
            <a:endParaRPr lang="en-US" dirty="0"/>
          </a:p>
        </p:txBody>
      </p:sp>
      <p:sp>
        <p:nvSpPr>
          <p:cNvPr id="3" name="Content Placeholder 2"/>
          <p:cNvSpPr>
            <a:spLocks noGrp="1"/>
          </p:cNvSpPr>
          <p:nvPr>
            <p:ph idx="1"/>
          </p:nvPr>
        </p:nvSpPr>
        <p:spPr/>
        <p:txBody>
          <a:bodyPr/>
          <a:lstStyle/>
          <a:p>
            <a:r>
              <a:rPr lang="en-US" dirty="0" smtClean="0"/>
              <a:t>Are abstinence-based, peer supported housing with concurrent Alameda County SUD outpatient treatment</a:t>
            </a:r>
          </a:p>
          <a:p>
            <a:r>
              <a:rPr lang="en-US" dirty="0" smtClean="0"/>
              <a:t>Based on recommended CCAAP Recovery Residence models</a:t>
            </a:r>
          </a:p>
          <a:p>
            <a:r>
              <a:rPr lang="en-US" dirty="0" smtClean="0"/>
              <a:t>Short-term housing (6 month maximum) based on ACBH criteria</a:t>
            </a:r>
          </a:p>
          <a:p>
            <a:r>
              <a:rPr lang="en-US" dirty="0" smtClean="0"/>
              <a:t>Beneficiaries must be actively participating in OS/IOS/RSS treatment in order to be eligible for Recovery Residence services</a:t>
            </a:r>
          </a:p>
          <a:p>
            <a:r>
              <a:rPr lang="en-US" dirty="0" smtClean="0">
                <a:solidFill>
                  <a:srgbClr val="FF0000"/>
                </a:solidFill>
              </a:rPr>
              <a:t>Beneficiaries receiving OTP services must also be actively participating in OS/IOS/RSS treatment services to be RR eligible</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61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swstatic.com/gif/hipp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2274" cy="68682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77766"/>
            <a:ext cx="12182273" cy="1280890"/>
          </a:xfrm>
        </p:spPr>
        <p:txBody>
          <a:bodyPr>
            <a:noAutofit/>
          </a:bodyPr>
          <a:lstStyle/>
          <a:p>
            <a:pPr algn="ctr"/>
            <a:r>
              <a:rPr lang="en-US" sz="6000" dirty="0">
                <a:solidFill>
                  <a:schemeClr val="bg1"/>
                </a:solidFill>
                <a:effectLst>
                  <a:outerShdw blurRad="38100" dist="38100" dir="2700000" algn="tl">
                    <a:srgbClr val="000000">
                      <a:alpha val="43137"/>
                    </a:srgbClr>
                  </a:outerShdw>
                </a:effectLst>
              </a:rPr>
              <a:t>Medical Record Requirements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65592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185E477A-0521-6345-B73F-30ABA9A5CE2F}"/>
              </a:ext>
            </a:extLst>
          </p:cNvPr>
          <p:cNvSpPr>
            <a:spLocks noGrp="1"/>
          </p:cNvSpPr>
          <p:nvPr>
            <p:ph type="title"/>
          </p:nvPr>
        </p:nvSpPr>
        <p:spPr/>
        <p:txBody>
          <a:bodyPr/>
          <a:lstStyle/>
          <a:p>
            <a:r>
              <a:rPr lang="en-US" smtClean="0"/>
              <a:t>Charting Requirements</a:t>
            </a:r>
            <a:br>
              <a:rPr lang="en-US" smtClean="0"/>
            </a:br>
            <a:r>
              <a:rPr lang="en-US" smtClean="0"/>
              <a:t>Individual Client Record </a:t>
            </a:r>
            <a:endParaRPr lang="en-US" dirty="0"/>
          </a:p>
        </p:txBody>
      </p:sp>
      <p:sp>
        <p:nvSpPr>
          <p:cNvPr id="3" name="Content Placeholder 2"/>
          <p:cNvSpPr>
            <a:spLocks noGrp="1"/>
          </p:cNvSpPr>
          <p:nvPr>
            <p:ph idx="1"/>
          </p:nvPr>
        </p:nvSpPr>
        <p:spPr>
          <a:xfrm>
            <a:off x="677334" y="2160589"/>
            <a:ext cx="8974666" cy="3880773"/>
          </a:xfrm>
        </p:spPr>
        <p:txBody>
          <a:bodyPr>
            <a:normAutofit/>
          </a:bodyPr>
          <a:lstStyle/>
          <a:p>
            <a:r>
              <a:rPr lang="en-US" sz="2000" dirty="0" smtClean="0"/>
              <a:t>Each client must have an individual record that meets 42 CFR, Part 2 Final Rule, HIPAA, &amp; HITECH requirements </a:t>
            </a:r>
            <a:r>
              <a:rPr lang="en-US" sz="2000" dirty="0" smtClean="0">
                <a:sym typeface="Wingdings" panose="05000000000000000000" pitchFamily="2" charset="2"/>
              </a:rPr>
              <a:t> </a:t>
            </a:r>
            <a:r>
              <a:rPr lang="en-US" sz="2000" dirty="0" smtClean="0"/>
              <a:t>whichever is stricter</a:t>
            </a:r>
          </a:p>
          <a:p>
            <a:r>
              <a:rPr lang="en-US" sz="2000" dirty="0" smtClean="0"/>
              <a:t>NO other client identifying information is allowed in another client’s record</a:t>
            </a:r>
          </a:p>
          <a:p>
            <a:pPr lvl="1"/>
            <a:r>
              <a:rPr lang="en-US" sz="1800" dirty="0" smtClean="0"/>
              <a:t>In past audits, services were disallowed because they contained multiple client PHI  information, often in the form of combined group notes or group sign-in sheets</a:t>
            </a:r>
          </a:p>
          <a:p>
            <a:pPr lvl="1"/>
            <a:r>
              <a:rPr lang="en-US" sz="1800" dirty="0" smtClean="0"/>
              <a:t>As a result, the medical record was not considered unique</a:t>
            </a:r>
          </a:p>
          <a:p>
            <a:pPr lvl="1"/>
            <a:r>
              <a:rPr lang="en-US" sz="1800" dirty="0" smtClean="0"/>
              <a:t>References to other clients should happen only when absolutely necessary and done anonymously (e.g. “another client”)</a:t>
            </a:r>
          </a:p>
          <a:p>
            <a:pPr lvl="2"/>
            <a:r>
              <a:rPr lang="en-US" sz="1600" dirty="0" smtClean="0"/>
              <a:t>Never use other clients’ initials, names, nicknames, etc.</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3074" name="Picture 2" descr="https://ora.georgetown.edu/sites/ora/files/files/upload/HIP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31" y="539015"/>
            <a:ext cx="1829212" cy="938967"/>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026" name="Picture 2" descr="http://cfrpublications.com/wp-content/uploads/2016/10/placeholder-2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465" y="179383"/>
            <a:ext cx="1254271" cy="186611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 xmlns:a16="http://schemas.microsoft.com/office/drawing/2014/main" id="{290686A7-C930-A74D-9903-E60CF9FBE1C1}"/>
              </a:ext>
            </a:extLst>
          </p:cNvPr>
          <p:cNvSpPr txBox="1">
            <a:spLocks/>
          </p:cNvSpPr>
          <p:nvPr/>
        </p:nvSpPr>
        <p:spPr>
          <a:xfrm>
            <a:off x="9274002" y="5905819"/>
            <a:ext cx="2781300" cy="36573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IA.III.PP.9</a:t>
            </a:r>
            <a:r>
              <a:rPr lang="en-US" sz="1800" dirty="0"/>
              <a:t>, 42 CFR § 2, &amp; HIPAA (P.L. 104-191)</a:t>
            </a:r>
          </a:p>
        </p:txBody>
      </p:sp>
      <p:pic>
        <p:nvPicPr>
          <p:cNvPr id="9"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1689">
            <a:off x="10274879" y="-13748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6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mtClean="0"/>
              <a:t>Content of Client Records 1</a:t>
            </a:r>
            <a:endParaRPr lang="en-US" dirty="0"/>
          </a:p>
        </p:txBody>
      </p:sp>
      <p:sp>
        <p:nvSpPr>
          <p:cNvPr id="7" name="Content Placeholder 6"/>
          <p:cNvSpPr>
            <a:spLocks noGrp="1"/>
          </p:cNvSpPr>
          <p:nvPr>
            <p:ph idx="1"/>
          </p:nvPr>
        </p:nvSpPr>
        <p:spPr>
          <a:xfrm>
            <a:off x="677334" y="2140139"/>
            <a:ext cx="9177866" cy="3994884"/>
          </a:xfrm>
        </p:spPr>
        <p:txBody>
          <a:bodyPr>
            <a:noAutofit/>
          </a:bodyPr>
          <a:lstStyle/>
          <a:p>
            <a:pPr lvl="0">
              <a:lnSpc>
                <a:spcPct val="125000"/>
              </a:lnSpc>
              <a:spcBef>
                <a:spcPts val="0"/>
              </a:spcBef>
            </a:pPr>
            <a:r>
              <a:rPr lang="en-US" sz="1600" dirty="0" smtClean="0"/>
              <a:t>A unique identifier (e.g. name, client number, InSyst ID)</a:t>
            </a:r>
          </a:p>
          <a:p>
            <a:pPr>
              <a:lnSpc>
                <a:spcPct val="125000"/>
              </a:lnSpc>
              <a:spcBef>
                <a:spcPts val="0"/>
              </a:spcBef>
            </a:pPr>
            <a:r>
              <a:rPr lang="en-US" sz="1600" dirty="0" smtClean="0"/>
              <a:t>Date of admission and other admission data</a:t>
            </a:r>
          </a:p>
          <a:p>
            <a:pPr lvl="0">
              <a:lnSpc>
                <a:spcPct val="125000"/>
              </a:lnSpc>
              <a:spcBef>
                <a:spcPts val="0"/>
              </a:spcBef>
            </a:pPr>
            <a:endParaRPr lang="en-US" sz="1600" dirty="0" smtClean="0"/>
          </a:p>
          <a:p>
            <a:pPr lvl="0">
              <a:lnSpc>
                <a:spcPct val="125000"/>
              </a:lnSpc>
              <a:spcBef>
                <a:spcPts val="0"/>
              </a:spcBef>
            </a:pPr>
            <a:r>
              <a:rPr lang="en-US" sz="1600" dirty="0" smtClean="0"/>
              <a:t>Personal Information:</a:t>
            </a:r>
          </a:p>
          <a:p>
            <a:pPr marL="457200" lvl="1" indent="0">
              <a:lnSpc>
                <a:spcPct val="125000"/>
              </a:lnSpc>
              <a:spcBef>
                <a:spcPts val="0"/>
              </a:spcBef>
              <a:buNone/>
            </a:pPr>
            <a:r>
              <a:rPr lang="en-US" dirty="0" smtClean="0"/>
              <a:t>• Date of birth</a:t>
            </a:r>
            <a:r>
              <a:rPr lang="en-US" sz="1400" dirty="0" smtClean="0"/>
              <a:t>						</a:t>
            </a:r>
            <a:r>
              <a:rPr lang="en-US" dirty="0" smtClean="0"/>
              <a:t>	• Assigned gender at birth</a:t>
            </a:r>
          </a:p>
          <a:p>
            <a:pPr marL="457200" lvl="1" indent="0">
              <a:lnSpc>
                <a:spcPct val="125000"/>
              </a:lnSpc>
              <a:spcBef>
                <a:spcPts val="0"/>
              </a:spcBef>
              <a:buNone/>
            </a:pPr>
            <a:r>
              <a:rPr lang="en-US" dirty="0" smtClean="0"/>
              <a:t>• Telephone number (or indicate “none”) 	• Preferred pronoun</a:t>
            </a:r>
          </a:p>
          <a:p>
            <a:pPr marL="457200" lvl="1" indent="0">
              <a:lnSpc>
                <a:spcPct val="125000"/>
              </a:lnSpc>
              <a:spcBef>
                <a:spcPts val="0"/>
              </a:spcBef>
              <a:buNone/>
            </a:pPr>
            <a:r>
              <a:rPr lang="en-US" dirty="0" smtClean="0"/>
              <a:t>• Gender identity/expression				• Race, cultural, and/or ethnic information	</a:t>
            </a:r>
          </a:p>
          <a:p>
            <a:pPr marL="457200" lvl="1" indent="0">
              <a:lnSpc>
                <a:spcPct val="125000"/>
              </a:lnSpc>
              <a:spcBef>
                <a:spcPts val="0"/>
              </a:spcBef>
              <a:buNone/>
            </a:pPr>
            <a:r>
              <a:rPr lang="en-US" dirty="0" smtClean="0"/>
              <a:t>•</a:t>
            </a:r>
            <a:r>
              <a:rPr lang="en-US" sz="1200" dirty="0" smtClean="0"/>
              <a:t> </a:t>
            </a:r>
            <a:r>
              <a:rPr lang="en-US" dirty="0" smtClean="0"/>
              <a:t>Address (or indicate “homeless”) 		•</a:t>
            </a:r>
            <a:r>
              <a:rPr lang="en-US" sz="1200" dirty="0" smtClean="0"/>
              <a:t> </a:t>
            </a:r>
            <a:r>
              <a:rPr lang="en-US" dirty="0" smtClean="0"/>
              <a:t>Next of kin or emergency contact (with ROI)</a:t>
            </a:r>
          </a:p>
          <a:p>
            <a:pPr marL="457200" lvl="1" indent="0">
              <a:lnSpc>
                <a:spcPct val="125000"/>
              </a:lnSpc>
              <a:spcBef>
                <a:spcPts val="0"/>
              </a:spcBef>
              <a:buNone/>
            </a:pPr>
            <a:r>
              <a:rPr lang="en-US" dirty="0" smtClean="0"/>
              <a:t>• Preferred name 						• Sexual orientation</a:t>
            </a:r>
          </a:p>
          <a:p>
            <a:pPr marL="457200" lvl="1" indent="0">
              <a:lnSpc>
                <a:spcPct val="125000"/>
              </a:lnSpc>
              <a:spcBef>
                <a:spcPts val="0"/>
              </a:spcBef>
              <a:buNone/>
            </a:pPr>
            <a:r>
              <a:rPr lang="en-US" dirty="0" smtClean="0"/>
              <a:t>• Other pertinent personal information</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
        <p:nvSpPr>
          <p:cNvPr id="9" name="Rectangle 8"/>
          <p:cNvSpPr/>
          <p:nvPr/>
        </p:nvSpPr>
        <p:spPr>
          <a:xfrm>
            <a:off x="10071225" y="5900758"/>
            <a:ext cx="1636987" cy="646331"/>
          </a:xfrm>
          <a:prstGeom prst="rect">
            <a:avLst/>
          </a:prstGeom>
        </p:spPr>
        <p:txBody>
          <a:bodyPr wrap="none">
            <a:spAutoFit/>
          </a:bodyPr>
          <a:lstStyle/>
          <a:p>
            <a:r>
              <a:rPr lang="en-US" dirty="0" smtClean="0"/>
              <a:t>IA.III.PP.9</a:t>
            </a:r>
          </a:p>
          <a:p>
            <a:r>
              <a:rPr lang="en-US" dirty="0" smtClean="0"/>
              <a:t>9 </a:t>
            </a:r>
            <a:r>
              <a:rPr lang="en-US" dirty="0"/>
              <a:t>CCR § </a:t>
            </a:r>
            <a:r>
              <a:rPr lang="en-US" dirty="0" smtClean="0"/>
              <a:t>10165</a:t>
            </a:r>
          </a:p>
        </p:txBody>
      </p:sp>
    </p:spTree>
    <p:extLst>
      <p:ext uri="{BB962C8B-B14F-4D97-AF65-F5344CB8AC3E}">
        <p14:creationId xmlns:p14="http://schemas.microsoft.com/office/powerpoint/2010/main" val="4598603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Content of Client Records 2</a:t>
            </a:r>
            <a:endParaRPr lang="en-US" dirty="0"/>
          </a:p>
        </p:txBody>
      </p:sp>
      <p:sp>
        <p:nvSpPr>
          <p:cNvPr id="3" name="Text Placeholder 2"/>
          <p:cNvSpPr>
            <a:spLocks noGrp="1"/>
          </p:cNvSpPr>
          <p:nvPr>
            <p:ph idx="1"/>
          </p:nvPr>
        </p:nvSpPr>
        <p:spPr/>
        <p:txBody>
          <a:bodyPr>
            <a:normAutofit/>
          </a:bodyPr>
          <a:lstStyle/>
          <a:p>
            <a:r>
              <a:rPr lang="en-US" sz="1600" dirty="0" smtClean="0"/>
              <a:t>All treatment records also must include documentation of sessions, services, and treatment provided, as well as progress notes signed by the physician, nurse, or counselor, test or analysis results for illicit drug use. </a:t>
            </a:r>
          </a:p>
          <a:p>
            <a:r>
              <a:rPr lang="en-US" sz="1600" dirty="0" smtClean="0"/>
              <a:t>Documentation of services and treatment provided includes, but is not limited to, such documentation as: </a:t>
            </a:r>
            <a:endParaRPr lang="en-US" sz="16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sp>
        <p:nvSpPr>
          <p:cNvPr id="6" name="Rectangle 5"/>
          <p:cNvSpPr/>
          <p:nvPr/>
        </p:nvSpPr>
        <p:spPr>
          <a:xfrm>
            <a:off x="10080392" y="5900758"/>
            <a:ext cx="1636987" cy="646331"/>
          </a:xfrm>
          <a:prstGeom prst="rect">
            <a:avLst/>
          </a:prstGeom>
        </p:spPr>
        <p:txBody>
          <a:bodyPr wrap="none">
            <a:spAutoFit/>
          </a:bodyPr>
          <a:lstStyle/>
          <a:p>
            <a:r>
              <a:rPr lang="en-US" dirty="0"/>
              <a:t>9 CCR § </a:t>
            </a:r>
            <a:r>
              <a:rPr lang="en-US" dirty="0" smtClean="0"/>
              <a:t>10165</a:t>
            </a:r>
          </a:p>
          <a:p>
            <a:r>
              <a:rPr lang="en-US" dirty="0" smtClean="0"/>
              <a:t>IA.III.PP.9</a:t>
            </a:r>
            <a:endParaRPr lang="en-US" dirty="0"/>
          </a:p>
        </p:txBody>
      </p:sp>
      <p:sp>
        <p:nvSpPr>
          <p:cNvPr id="8" name="Rectangle 7"/>
          <p:cNvSpPr/>
          <p:nvPr/>
        </p:nvSpPr>
        <p:spPr>
          <a:xfrm>
            <a:off x="5639471" y="3702657"/>
            <a:ext cx="4174221" cy="2485489"/>
          </a:xfrm>
          <a:prstGeom prst="rect">
            <a:avLst/>
          </a:prstGeom>
        </p:spPr>
        <p:txBody>
          <a:bodyPr wrap="square">
            <a:spAutoFit/>
          </a:bodyPr>
          <a:lstStyle/>
          <a:p>
            <a:pPr marL="285750" indent="-285750">
              <a:lnSpc>
                <a:spcPct val="108000"/>
              </a:lnSpc>
              <a:buClr>
                <a:schemeClr val="accent1"/>
              </a:buClr>
              <a:buSzPct val="100000"/>
              <a:buFont typeface="Arial" panose="020B0604020202020204" pitchFamily="34" charset="0"/>
              <a:buChar char="•"/>
            </a:pPr>
            <a:r>
              <a:rPr lang="en-US" sz="1600" dirty="0" smtClean="0"/>
              <a:t>ROIs </a:t>
            </a:r>
            <a:r>
              <a:rPr lang="en-US" sz="1600" dirty="0"/>
              <a:t>and ROI </a:t>
            </a:r>
            <a:r>
              <a:rPr lang="en-US" sz="1600" dirty="0" smtClean="0"/>
              <a:t>tracker Log</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Physical examinations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Laboratory </a:t>
            </a:r>
            <a:r>
              <a:rPr lang="en-US" sz="1600" dirty="0"/>
              <a:t>test orders and results</a:t>
            </a:r>
          </a:p>
          <a:p>
            <a:pPr marL="285750" indent="-285750">
              <a:lnSpc>
                <a:spcPct val="108000"/>
              </a:lnSpc>
              <a:buClr>
                <a:schemeClr val="accent1"/>
              </a:buClr>
              <a:buSzPct val="100000"/>
              <a:buFont typeface="Arial" panose="020B0604020202020204" pitchFamily="34" charset="0"/>
              <a:buChar char="•"/>
            </a:pPr>
            <a:r>
              <a:rPr lang="en-US" sz="1600" dirty="0" smtClean="0"/>
              <a:t>Referrals</a:t>
            </a:r>
          </a:p>
          <a:p>
            <a:pPr marL="285750" indent="-285750">
              <a:lnSpc>
                <a:spcPct val="108000"/>
              </a:lnSpc>
              <a:buClr>
                <a:schemeClr val="accent1"/>
              </a:buClr>
              <a:buSzPct val="100000"/>
              <a:buFont typeface="Arial" panose="020B0604020202020204" pitchFamily="34" charset="0"/>
              <a:buChar char="•"/>
            </a:pPr>
            <a:r>
              <a:rPr lang="en-US" sz="1600" dirty="0" smtClean="0"/>
              <a:t>Reasons for med. changes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a:t>CQRT and authorization </a:t>
            </a:r>
            <a:r>
              <a:rPr lang="en-US" sz="1600" dirty="0" smtClean="0"/>
              <a:t>forms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Any </a:t>
            </a:r>
            <a:r>
              <a:rPr lang="en-US" sz="1600" dirty="0"/>
              <a:t>other information relating to </a:t>
            </a:r>
            <a:r>
              <a:rPr lang="en-US" sz="1600" dirty="0" smtClean="0"/>
              <a:t>the treatment </a:t>
            </a:r>
            <a:r>
              <a:rPr lang="en-US" sz="1600" dirty="0"/>
              <a:t>services rendered to the </a:t>
            </a:r>
            <a:r>
              <a:rPr lang="en-US" sz="1600" dirty="0" smtClean="0"/>
              <a:t>beneficiary</a:t>
            </a:r>
            <a:endParaRPr lang="en-US" sz="1600" dirty="0"/>
          </a:p>
        </p:txBody>
      </p:sp>
      <p:sp>
        <p:nvSpPr>
          <p:cNvPr id="10" name="Rectangle 9"/>
          <p:cNvSpPr/>
          <p:nvPr/>
        </p:nvSpPr>
        <p:spPr>
          <a:xfrm>
            <a:off x="993246" y="3715484"/>
            <a:ext cx="4646225" cy="2485489"/>
          </a:xfrm>
          <a:prstGeom prst="rect">
            <a:avLst/>
          </a:prstGeom>
        </p:spPr>
        <p:txBody>
          <a:bodyPr wrap="square">
            <a:spAutoFit/>
          </a:bodyPr>
          <a:lstStyle/>
          <a:p>
            <a:pPr marL="342900" lvl="1" indent="-285750">
              <a:lnSpc>
                <a:spcPct val="108000"/>
              </a:lnSpc>
              <a:buClr>
                <a:schemeClr val="accent1"/>
              </a:buClr>
              <a:buFont typeface="Arial" panose="020B0604020202020204" pitchFamily="34" charset="0"/>
              <a:buChar char="•"/>
            </a:pPr>
            <a:r>
              <a:rPr lang="en-US" sz="1600" dirty="0" smtClean="0"/>
              <a:t>Informing Materials/Consent </a:t>
            </a:r>
            <a:r>
              <a:rPr lang="en-US" sz="1600" dirty="0"/>
              <a:t>signature page</a:t>
            </a:r>
          </a:p>
          <a:p>
            <a:pPr marL="342900" lvl="1" indent="-285750">
              <a:lnSpc>
                <a:spcPct val="108000"/>
              </a:lnSpc>
              <a:buClr>
                <a:schemeClr val="accent1"/>
              </a:buClr>
              <a:buFont typeface="Arial" panose="020B0604020202020204" pitchFamily="34" charset="0"/>
              <a:buChar char="•"/>
            </a:pPr>
            <a:r>
              <a:rPr lang="en-US" sz="1600" dirty="0" smtClean="0"/>
              <a:t>ASAMs</a:t>
            </a:r>
            <a:endParaRPr lang="en-US" sz="1600" dirty="0"/>
          </a:p>
          <a:p>
            <a:pPr marL="342900" lvl="1" indent="-285750">
              <a:lnSpc>
                <a:spcPct val="108000"/>
              </a:lnSpc>
              <a:buClr>
                <a:schemeClr val="accent1"/>
              </a:buClr>
              <a:buFont typeface="Arial" panose="020B0604020202020204" pitchFamily="34" charset="0"/>
              <a:buChar char="•"/>
            </a:pPr>
            <a:r>
              <a:rPr lang="en-US" sz="1600" dirty="0"/>
              <a:t>Assessments</a:t>
            </a:r>
          </a:p>
          <a:p>
            <a:pPr marL="342900" lvl="1" indent="-285750">
              <a:lnSpc>
                <a:spcPct val="108000"/>
              </a:lnSpc>
              <a:buClr>
                <a:schemeClr val="accent1"/>
              </a:buClr>
              <a:buFont typeface="Arial" panose="020B0604020202020204" pitchFamily="34" charset="0"/>
              <a:buChar char="•"/>
            </a:pPr>
            <a:r>
              <a:rPr lang="en-US" sz="1600" dirty="0"/>
              <a:t>Medical </a:t>
            </a:r>
            <a:r>
              <a:rPr lang="en-US" sz="1600" dirty="0" smtClean="0"/>
              <a:t>necessity documents</a:t>
            </a:r>
            <a:endParaRPr lang="en-US" sz="1600" dirty="0"/>
          </a:p>
          <a:p>
            <a:pPr marL="342900" lvl="1" indent="-285750">
              <a:lnSpc>
                <a:spcPct val="108000"/>
              </a:lnSpc>
              <a:buClr>
                <a:schemeClr val="accent1"/>
              </a:buClr>
              <a:buFont typeface="Arial" panose="020B0604020202020204" pitchFamily="34" charset="0"/>
              <a:buChar char="•"/>
            </a:pPr>
            <a:r>
              <a:rPr lang="en-US" sz="1600" dirty="0"/>
              <a:t>Treatment plans</a:t>
            </a:r>
          </a:p>
          <a:p>
            <a:pPr marL="342900" lvl="1" indent="-285750">
              <a:lnSpc>
                <a:spcPct val="108000"/>
              </a:lnSpc>
              <a:buClr>
                <a:schemeClr val="accent1"/>
              </a:buClr>
              <a:buFont typeface="Arial" panose="020B0604020202020204" pitchFamily="34" charset="0"/>
              <a:buChar char="•"/>
            </a:pPr>
            <a:r>
              <a:rPr lang="en-US" sz="1600" dirty="0" smtClean="0"/>
              <a:t>Progress/Counseling notes</a:t>
            </a:r>
            <a:endParaRPr lang="en-US" sz="1600" dirty="0"/>
          </a:p>
          <a:p>
            <a:pPr marL="342900" lvl="1" indent="-285750">
              <a:lnSpc>
                <a:spcPct val="108000"/>
              </a:lnSpc>
              <a:buClr>
                <a:schemeClr val="accent1"/>
              </a:buClr>
              <a:buFont typeface="Arial" panose="020B0604020202020204" pitchFamily="34" charset="0"/>
              <a:buChar char="•"/>
            </a:pPr>
            <a:r>
              <a:rPr lang="en-US" sz="1600" dirty="0"/>
              <a:t>Continuing services </a:t>
            </a:r>
            <a:r>
              <a:rPr lang="en-US" sz="1600" dirty="0" smtClean="0"/>
              <a:t>justifications</a:t>
            </a:r>
            <a:endParaRPr lang="en-US" sz="1600" dirty="0"/>
          </a:p>
          <a:p>
            <a:pPr marL="342900" lvl="1" indent="-285750">
              <a:lnSpc>
                <a:spcPct val="108000"/>
              </a:lnSpc>
              <a:buClr>
                <a:schemeClr val="accent1"/>
              </a:buClr>
              <a:buFont typeface="Arial" panose="020B0604020202020204" pitchFamily="34" charset="0"/>
              <a:buChar char="•"/>
            </a:pPr>
            <a:r>
              <a:rPr lang="en-US" sz="1600" dirty="0"/>
              <a:t>Discharge </a:t>
            </a:r>
            <a:r>
              <a:rPr lang="en-US" sz="1600" dirty="0" smtClean="0"/>
              <a:t>plan/summary</a:t>
            </a:r>
          </a:p>
          <a:p>
            <a:pPr marL="342900" lvl="1" indent="-285750">
              <a:lnSpc>
                <a:spcPct val="108000"/>
              </a:lnSpc>
              <a:buClr>
                <a:schemeClr val="accent1"/>
              </a:buClr>
              <a:buFont typeface="Arial" panose="020B0604020202020204" pitchFamily="34" charset="0"/>
              <a:buChar char="•"/>
            </a:pPr>
            <a:r>
              <a:rPr lang="en-US" sz="1600" dirty="0" smtClean="0"/>
              <a:t>Prior addiction and treatment failure</a:t>
            </a:r>
          </a:p>
        </p:txBody>
      </p:sp>
    </p:spTree>
    <p:extLst>
      <p:ext uri="{BB962C8B-B14F-4D97-AF65-F5344CB8AC3E}">
        <p14:creationId xmlns:p14="http://schemas.microsoft.com/office/powerpoint/2010/main" val="1196375965"/>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Content of Client Records 3</a:t>
            </a:r>
            <a:br>
              <a:rPr lang="en-US" dirty="0" smtClean="0"/>
            </a:br>
            <a:r>
              <a:rPr lang="en-US" sz="2800" dirty="0" smtClean="0"/>
              <a:t>Additional Requirements for OTPs</a:t>
            </a:r>
            <a:endParaRPr lang="en-US" sz="2800" dirty="0"/>
          </a:p>
        </p:txBody>
      </p:sp>
      <p:sp>
        <p:nvSpPr>
          <p:cNvPr id="3" name="Text Placeholder 2"/>
          <p:cNvSpPr>
            <a:spLocks noGrp="1"/>
          </p:cNvSpPr>
          <p:nvPr>
            <p:ph idx="1"/>
          </p:nvPr>
        </p:nvSpPr>
        <p:spPr>
          <a:xfrm>
            <a:off x="677334" y="2156382"/>
            <a:ext cx="8596668" cy="3880773"/>
          </a:xfrm>
        </p:spPr>
        <p:txBody>
          <a:bodyPr>
            <a:normAutofit/>
          </a:bodyPr>
          <a:lstStyle/>
          <a:p>
            <a:pPr lvl="0">
              <a:lnSpc>
                <a:spcPct val="114000"/>
              </a:lnSpc>
              <a:spcBef>
                <a:spcPts val="600"/>
              </a:spcBef>
              <a:buSzPct val="100000"/>
              <a:buFont typeface="Arial" panose="020B0604020202020204" pitchFamily="34" charset="0"/>
              <a:buChar char="•"/>
            </a:pPr>
            <a:r>
              <a:rPr lang="en-US" dirty="0">
                <a:solidFill>
                  <a:schemeClr val="tx1"/>
                </a:solidFill>
              </a:rPr>
              <a:t>Program’s</a:t>
            </a:r>
            <a:r>
              <a:rPr lang="en-US" dirty="0" smtClean="0">
                <a:solidFill>
                  <a:schemeClr val="tx1"/>
                </a:solidFill>
              </a:rPr>
              <a:t> </a:t>
            </a:r>
            <a:r>
              <a:rPr lang="en-US" dirty="0">
                <a:solidFill>
                  <a:schemeClr val="tx1"/>
                </a:solidFill>
              </a:rPr>
              <a:t>response to a test or analysis for illicit drug use which disclose the absence of both methadone and its primary metabolite (when prescribed by the medical director and program physician)</a:t>
            </a:r>
          </a:p>
          <a:p>
            <a:pPr>
              <a:lnSpc>
                <a:spcPct val="114000"/>
              </a:lnSpc>
              <a:spcBef>
                <a:spcPts val="600"/>
              </a:spcBef>
              <a:buSzPct val="100000"/>
              <a:buFont typeface="Arial" panose="020B0604020202020204" pitchFamily="34" charset="0"/>
              <a:buChar char="•"/>
            </a:pPr>
            <a:r>
              <a:rPr lang="en-US" dirty="0">
                <a:solidFill>
                  <a:schemeClr val="tx1"/>
                </a:solidFill>
              </a:rPr>
              <a:t>Documentation</a:t>
            </a:r>
            <a:r>
              <a:rPr lang="en-US" dirty="0" smtClean="0">
                <a:solidFill>
                  <a:schemeClr val="tx1"/>
                </a:solidFill>
              </a:rPr>
              <a:t> </a:t>
            </a:r>
            <a:r>
              <a:rPr lang="en-US" dirty="0">
                <a:solidFill>
                  <a:schemeClr val="tx1"/>
                </a:solidFill>
              </a:rPr>
              <a:t>of approval or denial of any granted exceptions to required </a:t>
            </a:r>
            <a:r>
              <a:rPr lang="en-US" dirty="0" smtClean="0">
                <a:solidFill>
                  <a:schemeClr val="tx1"/>
                </a:solidFill>
              </a:rPr>
              <a:t>practices</a:t>
            </a:r>
          </a:p>
          <a:p>
            <a:pPr>
              <a:lnSpc>
                <a:spcPct val="114000"/>
              </a:lnSpc>
              <a:spcBef>
                <a:spcPts val="600"/>
              </a:spcBef>
              <a:buSzPct val="100000"/>
              <a:buFont typeface="Arial" panose="020B0604020202020204" pitchFamily="34" charset="0"/>
              <a:buChar char="•"/>
            </a:pPr>
            <a:r>
              <a:rPr lang="en-US" dirty="0" smtClean="0">
                <a:solidFill>
                  <a:schemeClr val="tx1"/>
                </a:solidFill>
              </a:rPr>
              <a:t>Documentation of the reasons for changes in medications and dosage levels, when applicable</a:t>
            </a:r>
          </a:p>
          <a:p>
            <a:pPr>
              <a:lnSpc>
                <a:spcPct val="114000"/>
              </a:lnSpc>
              <a:spcBef>
                <a:spcPts val="600"/>
              </a:spcBef>
              <a:buSzPct val="100000"/>
              <a:buFont typeface="Arial" panose="020B0604020202020204" pitchFamily="34" charset="0"/>
              <a:buChar char="•"/>
            </a:pPr>
            <a:r>
              <a:rPr lang="en-US" dirty="0" smtClean="0">
                <a:solidFill>
                  <a:schemeClr val="tx1"/>
                </a:solidFill>
              </a:rPr>
              <a:t>Documentation that the beneficiary received a copy of the program rules and instructions</a:t>
            </a:r>
            <a:r>
              <a:rPr lang="en-US" dirty="0">
                <a:solidFill>
                  <a:schemeClr val="tx1"/>
                </a:solidFill>
              </a:rPr>
              <a:t> </a:t>
            </a:r>
            <a:r>
              <a:rPr lang="en-US" dirty="0" smtClean="0">
                <a:solidFill>
                  <a:schemeClr val="tx1"/>
                </a:solidFill>
              </a:rPr>
              <a:t>prior to admission</a:t>
            </a:r>
          </a:p>
          <a:p>
            <a:pPr>
              <a:lnSpc>
                <a:spcPct val="114000"/>
              </a:lnSpc>
              <a:spcBef>
                <a:spcPts val="600"/>
              </a:spcBef>
              <a:buSzPct val="100000"/>
              <a:buFont typeface="Arial" panose="020B0604020202020204" pitchFamily="34" charset="0"/>
              <a:buChar char="•"/>
            </a:pPr>
            <a:r>
              <a:rPr lang="en-US" dirty="0" smtClean="0">
                <a:solidFill>
                  <a:srgbClr val="FF0000"/>
                </a:solidFill>
              </a:rPr>
              <a:t>CURES verifications (Effective 10/2/18)</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sp>
        <p:nvSpPr>
          <p:cNvPr id="6" name="Rectangle 5"/>
          <p:cNvSpPr/>
          <p:nvPr/>
        </p:nvSpPr>
        <p:spPr>
          <a:xfrm>
            <a:off x="9917962" y="5900758"/>
            <a:ext cx="1636987" cy="646331"/>
          </a:xfrm>
          <a:prstGeom prst="rect">
            <a:avLst/>
          </a:prstGeom>
        </p:spPr>
        <p:txBody>
          <a:bodyPr wrap="none">
            <a:spAutoFit/>
          </a:bodyPr>
          <a:lstStyle/>
          <a:p>
            <a:r>
              <a:rPr lang="en-US" dirty="0"/>
              <a:t>9 CCR § </a:t>
            </a:r>
            <a:r>
              <a:rPr lang="en-US" dirty="0" smtClean="0"/>
              <a:t>10165</a:t>
            </a:r>
          </a:p>
          <a:p>
            <a:r>
              <a:rPr lang="en-US" dirty="0" smtClean="0"/>
              <a:t>9 CCR § 10170</a:t>
            </a:r>
            <a:endParaRPr lang="en-US" dirty="0"/>
          </a:p>
        </p:txBody>
      </p:sp>
    </p:spTree>
    <p:extLst>
      <p:ext uri="{BB962C8B-B14F-4D97-AF65-F5344CB8AC3E}">
        <p14:creationId xmlns:p14="http://schemas.microsoft.com/office/powerpoint/2010/main" val="170371152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Medical Record Retention Policy</a:t>
            </a:r>
            <a:endParaRPr lang="en-US" dirty="0"/>
          </a:p>
        </p:txBody>
      </p:sp>
      <p:sp>
        <p:nvSpPr>
          <p:cNvPr id="3" name="Content Placeholder 2"/>
          <p:cNvSpPr>
            <a:spLocks noGrp="1"/>
          </p:cNvSpPr>
          <p:nvPr>
            <p:ph idx="1"/>
          </p:nvPr>
        </p:nvSpPr>
        <p:spPr>
          <a:xfrm>
            <a:off x="677334" y="1978026"/>
            <a:ext cx="9296858" cy="4245898"/>
          </a:xfrm>
        </p:spPr>
        <p:txBody>
          <a:bodyPr>
            <a:noAutofit/>
          </a:bodyPr>
          <a:lstStyle/>
          <a:p>
            <a:pPr>
              <a:spcBef>
                <a:spcPts val="600"/>
              </a:spcBef>
              <a:buSzPct val="100000"/>
              <a:buFont typeface="Arial" panose="020B0604020202020204" pitchFamily="34" charset="0"/>
              <a:buChar char="•"/>
            </a:pPr>
            <a:r>
              <a:rPr lang="en-US" sz="1600" dirty="0" smtClean="0">
                <a:solidFill>
                  <a:schemeClr val="tx1"/>
                </a:solidFill>
              </a:rPr>
              <a:t>Providers must maintain client records following discharge/termination with the following considerations:</a:t>
            </a:r>
          </a:p>
          <a:p>
            <a:pPr lvl="1">
              <a:spcBef>
                <a:spcPts val="600"/>
              </a:spcBef>
              <a:buSzPct val="100000"/>
              <a:buFont typeface="Arial" panose="020B0604020202020204" pitchFamily="34" charset="0"/>
              <a:buChar char="•"/>
            </a:pPr>
            <a:r>
              <a:rPr lang="en-US" dirty="0" smtClean="0">
                <a:solidFill>
                  <a:schemeClr val="tx1"/>
                </a:solidFill>
              </a:rPr>
              <a:t>For all clients, records (paper and electronic) must be maintained for a minimum of: 10 years after the last service OR 10 years after their 18 birthday, whichever is later.</a:t>
            </a:r>
          </a:p>
          <a:p>
            <a:pPr lvl="1">
              <a:spcBef>
                <a:spcPts val="600"/>
              </a:spcBef>
              <a:buSzPct val="100000"/>
              <a:buFont typeface="Arial" panose="020B0604020202020204" pitchFamily="34" charset="0"/>
              <a:buChar char="•"/>
            </a:pPr>
            <a:r>
              <a:rPr lang="en-US" dirty="0" smtClean="0">
                <a:solidFill>
                  <a:schemeClr val="tx1"/>
                </a:solidFill>
              </a:rPr>
              <a:t>Records must be retained until audit findings are resolved, potentially longer than 10 years from the last date of service </a:t>
            </a:r>
          </a:p>
          <a:p>
            <a:pPr lvl="1">
              <a:spcBef>
                <a:spcPts val="600"/>
              </a:spcBef>
              <a:buSzPct val="100000"/>
              <a:buFont typeface="Arial" panose="020B0604020202020204" pitchFamily="34" charset="0"/>
              <a:buChar char="•"/>
            </a:pPr>
            <a:r>
              <a:rPr lang="en-US" dirty="0" smtClean="0">
                <a:solidFill>
                  <a:schemeClr val="tx1"/>
                </a:solidFill>
              </a:rPr>
              <a:t>Records must also be retained until DHCS/ACBH finalizes cost settlement for the year in which the last service occurred</a:t>
            </a:r>
          </a:p>
          <a:p>
            <a:pPr lvl="1">
              <a:spcBef>
                <a:spcPts val="600"/>
              </a:spcBef>
              <a:buSzPct val="100000"/>
              <a:buFont typeface="Arial" panose="020B0604020202020204" pitchFamily="34" charset="0"/>
              <a:buChar char="•"/>
            </a:pPr>
            <a:r>
              <a:rPr lang="en-US" dirty="0" smtClean="0">
                <a:solidFill>
                  <a:schemeClr val="tx1"/>
                </a:solidFill>
              </a:rPr>
              <a:t>All records must be maintained through the end of the MHP contract in place 10 years from the date of the last service</a:t>
            </a:r>
          </a:p>
          <a:p>
            <a:pPr>
              <a:spcBef>
                <a:spcPts val="600"/>
              </a:spcBef>
              <a:buSzPct val="100000"/>
              <a:buFont typeface="Arial" panose="020B0604020202020204" pitchFamily="34" charset="0"/>
              <a:buChar char="•"/>
            </a:pPr>
            <a:r>
              <a:rPr lang="en-US" sz="1600" dirty="0" smtClean="0">
                <a:solidFill>
                  <a:schemeClr val="tx1"/>
                </a:solidFill>
              </a:rPr>
              <a:t>Also, consider that different disciplines have different record retention requirements and providers must adhere to the strictest standard</a:t>
            </a:r>
          </a:p>
          <a:p>
            <a:pPr>
              <a:spcBef>
                <a:spcPts val="600"/>
              </a:spcBef>
              <a:buSzPct val="100000"/>
              <a:buFont typeface="Arial" panose="020B0604020202020204" pitchFamily="34" charset="0"/>
              <a:buChar char="•"/>
            </a:pPr>
            <a:r>
              <a:rPr lang="en-US" sz="1600" dirty="0" smtClean="0">
                <a:solidFill>
                  <a:srgbClr val="FF0000"/>
                </a:solidFill>
              </a:rPr>
              <a:t>For these reasons ACBH recommends providers maintain all records for at least 15 years from the last date of service, or the client’s 18th birthday, whichever is later.</a:t>
            </a:r>
          </a:p>
          <a:p>
            <a:pPr>
              <a:spcBef>
                <a:spcPts val="600"/>
              </a:spcBef>
              <a:buSzPct val="100000"/>
              <a:buFont typeface="Arial" panose="020B0604020202020204" pitchFamily="34" charset="0"/>
              <a:buChar char="•"/>
            </a:pPr>
            <a:r>
              <a:rPr lang="en-US" sz="1600" dirty="0" smtClean="0">
                <a:solidFill>
                  <a:schemeClr val="tx1"/>
                </a:solidFill>
              </a:rPr>
              <a:t>Many hospitals and other medical services store records indefinitely</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2050" name="Picture 2" descr="Image result for medical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192" y="5278105"/>
            <a:ext cx="1834556" cy="12172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7714">
            <a:off x="9940183" y="155453"/>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0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Emergency Contact and Allergy Information</a:t>
            </a:r>
            <a:endParaRPr lang="en-US" dirty="0"/>
          </a:p>
        </p:txBody>
      </p:sp>
      <p:sp>
        <p:nvSpPr>
          <p:cNvPr id="3" name="Content Placeholder 2"/>
          <p:cNvSpPr>
            <a:spLocks noGrp="1"/>
          </p:cNvSpPr>
          <p:nvPr>
            <p:ph idx="1"/>
          </p:nvPr>
        </p:nvSpPr>
        <p:spPr>
          <a:xfrm>
            <a:off x="677334" y="2160589"/>
            <a:ext cx="8898466" cy="3880773"/>
          </a:xfrm>
        </p:spPr>
        <p:txBody>
          <a:bodyPr>
            <a:noAutofit/>
          </a:bodyPr>
          <a:lstStyle/>
          <a:p>
            <a:pPr>
              <a:buSzPct val="100000"/>
              <a:buFont typeface="Arial" panose="020B0604020202020204" pitchFamily="34" charset="0"/>
              <a:buChar char="•"/>
            </a:pPr>
            <a:r>
              <a:rPr lang="en-US" dirty="0" smtClean="0">
                <a:solidFill>
                  <a:schemeClr val="tx1"/>
                </a:solidFill>
              </a:rPr>
              <a:t>Emergency contact and allergy information must be posted in a prominent location in the medical that is easily located during an emergency situation</a:t>
            </a:r>
          </a:p>
          <a:p>
            <a:pPr>
              <a:buSzPct val="100000"/>
              <a:buFont typeface="Arial" panose="020B0604020202020204" pitchFamily="34" charset="0"/>
              <a:buChar char="•"/>
            </a:pPr>
            <a:r>
              <a:rPr lang="en-US" dirty="0" smtClean="0">
                <a:solidFill>
                  <a:schemeClr val="tx1"/>
                </a:solidFill>
              </a:rPr>
              <a:t>Allergy Information Requirements:</a:t>
            </a:r>
          </a:p>
          <a:p>
            <a:pPr lvl="1">
              <a:buSzPct val="100000"/>
              <a:buFont typeface="Arial" panose="020B0604020202020204" pitchFamily="34" charset="0"/>
              <a:buChar char="•"/>
            </a:pPr>
            <a:r>
              <a:rPr lang="en-US" dirty="0" smtClean="0">
                <a:solidFill>
                  <a:schemeClr val="tx1"/>
                </a:solidFill>
              </a:rPr>
              <a:t>Many providers use allergy stickers on the front of the chart</a:t>
            </a:r>
          </a:p>
          <a:p>
            <a:pPr lvl="1">
              <a:buSzPct val="100000"/>
              <a:buFont typeface="Arial" panose="020B0604020202020204" pitchFamily="34" charset="0"/>
              <a:buChar char="•"/>
            </a:pPr>
            <a:r>
              <a:rPr lang="en-US" dirty="0" smtClean="0">
                <a:solidFill>
                  <a:schemeClr val="tx1"/>
                </a:solidFill>
              </a:rPr>
              <a:t>If no allergies indicate, No Known Allergies or NKA</a:t>
            </a:r>
          </a:p>
          <a:p>
            <a:pPr>
              <a:buSzPct val="100000"/>
              <a:buFont typeface="Arial" panose="020B0604020202020204" pitchFamily="34" charset="0"/>
              <a:buChar char="•"/>
            </a:pPr>
            <a:r>
              <a:rPr lang="en-US" dirty="0" smtClean="0">
                <a:solidFill>
                  <a:schemeClr val="tx1"/>
                </a:solidFill>
              </a:rPr>
              <a:t>Emergency Contact Information Requirements:</a:t>
            </a:r>
          </a:p>
          <a:p>
            <a:pPr lvl="1">
              <a:buSzPct val="100000"/>
              <a:buFont typeface="Arial" panose="020B0604020202020204" pitchFamily="34" charset="0"/>
              <a:buChar char="•"/>
            </a:pPr>
            <a:r>
              <a:rPr lang="en-US" dirty="0" smtClean="0">
                <a:solidFill>
                  <a:schemeClr val="tx1"/>
                </a:solidFill>
              </a:rPr>
              <a:t>It’s impossible to predict an emergency situation so it’s best to get emergency contact information at the beginning of treatment and then update periodically</a:t>
            </a:r>
          </a:p>
          <a:p>
            <a:pPr lvl="1">
              <a:buSzPct val="100000"/>
              <a:buFont typeface="Arial" panose="020B0604020202020204" pitchFamily="34" charset="0"/>
              <a:buChar char="•"/>
            </a:pPr>
            <a:r>
              <a:rPr lang="en-US" dirty="0" smtClean="0">
                <a:solidFill>
                  <a:schemeClr val="tx1"/>
                </a:solidFill>
              </a:rPr>
              <a:t>Also have beneficiary sign an ROI for the contact and update this when the contact changes</a:t>
            </a:r>
          </a:p>
          <a:p>
            <a:pPr lvl="1">
              <a:buSzPct val="100000"/>
              <a:buFont typeface="Arial" panose="020B0604020202020204" pitchFamily="34" charset="0"/>
              <a:buChar char="•"/>
            </a:pPr>
            <a:r>
              <a:rPr lang="en-US" dirty="0" smtClean="0">
                <a:solidFill>
                  <a:schemeClr val="tx1"/>
                </a:solidFill>
              </a:rPr>
              <a:t>InSyst must be updated with the current Emergency Contact information (see slides at the end of this presentation for instructions)</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48</a:t>
            </a:fld>
            <a:endParaRPr lang="en-US" dirty="0"/>
          </a:p>
        </p:txBody>
      </p:sp>
      <p:pic>
        <p:nvPicPr>
          <p:cNvPr id="1026" name="Picture 2" descr="Image result for medical record allergy label"/>
          <p:cNvPicPr>
            <a:picLocks noChangeAspect="1" noChangeArrowheads="1"/>
          </p:cNvPicPr>
          <p:nvPr/>
        </p:nvPicPr>
        <p:blipFill rotWithShape="1">
          <a:blip r:embed="rId2">
            <a:extLst>
              <a:ext uri="{28A0092B-C50C-407E-A947-70E740481C1C}">
                <a14:useLocalDpi xmlns:a14="http://schemas.microsoft.com/office/drawing/2010/main" val="0"/>
              </a:ext>
            </a:extLst>
          </a:blip>
          <a:srcRect t="23860" b="24294"/>
          <a:stretch/>
        </p:blipFill>
        <p:spPr bwMode="auto">
          <a:xfrm>
            <a:off x="9274002" y="609600"/>
            <a:ext cx="2000250" cy="10370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75800" y="6037155"/>
            <a:ext cx="2134174" cy="369332"/>
          </a:xfrm>
          <a:prstGeom prst="rect">
            <a:avLst/>
          </a:prstGeom>
        </p:spPr>
        <p:txBody>
          <a:bodyPr wrap="none">
            <a:spAutoFit/>
          </a:bodyPr>
          <a:lstStyle/>
          <a:p>
            <a:r>
              <a:rPr lang="en-US" dirty="0" smtClean="0"/>
              <a:t>ACBH Requirement</a:t>
            </a:r>
            <a:endParaRPr lang="en-US" dirty="0"/>
          </a:p>
        </p:txBody>
      </p:sp>
    </p:spTree>
    <p:extLst>
      <p:ext uri="{BB962C8B-B14F-4D97-AF65-F5344CB8AC3E}">
        <p14:creationId xmlns:p14="http://schemas.microsoft.com/office/powerpoint/2010/main" val="279410701"/>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59935" y="2700867"/>
            <a:ext cx="8596668" cy="1826581"/>
          </a:xfrm>
        </p:spPr>
        <p:txBody>
          <a:bodyPr/>
          <a:lstStyle/>
          <a:p>
            <a:r>
              <a:rPr lang="en-US" dirty="0" smtClean="0"/>
              <a:t>SUD Personnel</a:t>
            </a:r>
            <a:endParaRPr lang="en-US" dirty="0"/>
          </a:p>
        </p:txBody>
      </p:sp>
      <p:sp>
        <p:nvSpPr>
          <p:cNvPr id="5" name="Text Placeholder 4"/>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47113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Break Schedule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8751717"/>
              </p:ext>
            </p:extLst>
          </p:nvPr>
        </p:nvGraphicFramePr>
        <p:xfrm>
          <a:off x="800099" y="2160588"/>
          <a:ext cx="8473903" cy="3438880"/>
        </p:xfrm>
        <a:graphic>
          <a:graphicData uri="http://schemas.openxmlformats.org/drawingml/2006/table">
            <a:tbl>
              <a:tblPr firstRow="1" bandRow="1">
                <a:tableStyleId>{5C22544A-7EE6-4342-B048-85BDC9FD1C3A}</a:tableStyleId>
              </a:tblPr>
              <a:tblGrid>
                <a:gridCol w="3597164">
                  <a:extLst>
                    <a:ext uri="{9D8B030D-6E8A-4147-A177-3AD203B41FA5}">
                      <a16:colId xmlns="" xmlns:a16="http://schemas.microsoft.com/office/drawing/2014/main" val="20000"/>
                    </a:ext>
                  </a:extLst>
                </a:gridCol>
                <a:gridCol w="4876739">
                  <a:extLst>
                    <a:ext uri="{9D8B030D-6E8A-4147-A177-3AD203B41FA5}">
                      <a16:colId xmlns="" xmlns:a16="http://schemas.microsoft.com/office/drawing/2014/main" val="20001"/>
                    </a:ext>
                  </a:extLst>
                </a:gridCol>
              </a:tblGrid>
              <a:tr h="557695">
                <a:tc>
                  <a:txBody>
                    <a:bodyPr/>
                    <a:lstStyle/>
                    <a:p>
                      <a:pPr algn="ctr"/>
                      <a:r>
                        <a:rPr lang="en-US" dirty="0">
                          <a:solidFill>
                            <a:schemeClr val="bg1"/>
                          </a:solidFill>
                        </a:rPr>
                        <a:t>Approximate Time</a:t>
                      </a:r>
                    </a:p>
                  </a:txBody>
                  <a:tcPr anchor="ctr">
                    <a:solidFill>
                      <a:schemeClr val="accent1">
                        <a:lumMod val="75000"/>
                      </a:schemeClr>
                    </a:solidFill>
                  </a:tcPr>
                </a:tc>
                <a:tc>
                  <a:txBody>
                    <a:bodyPr/>
                    <a:lstStyle/>
                    <a:p>
                      <a:pPr algn="ctr"/>
                      <a:r>
                        <a:rPr lang="en-US" dirty="0"/>
                        <a:t>Break Schedule</a:t>
                      </a:r>
                    </a:p>
                  </a:txBody>
                  <a:tcPr anchor="ctr">
                    <a:solidFill>
                      <a:schemeClr val="accent1">
                        <a:lumMod val="75000"/>
                      </a:schemeClr>
                    </a:solidFill>
                  </a:tcPr>
                </a:tc>
                <a:extLst>
                  <a:ext uri="{0D108BD9-81ED-4DB2-BD59-A6C34878D82A}">
                    <a16:rowId xmlns="" xmlns:a16="http://schemas.microsoft.com/office/drawing/2014/main" val="10000"/>
                  </a:ext>
                </a:extLst>
              </a:tr>
              <a:tr h="576237">
                <a:tc>
                  <a:txBody>
                    <a:bodyPr/>
                    <a:lstStyle/>
                    <a:p>
                      <a:pPr algn="ctr"/>
                      <a:r>
                        <a:rPr lang="en-US" dirty="0">
                          <a:solidFill>
                            <a:schemeClr val="tx1"/>
                          </a:solidFill>
                        </a:rPr>
                        <a:t>10:00 to 10:10 am</a:t>
                      </a:r>
                    </a:p>
                  </a:txBody>
                  <a:tcPr anchor="ctr">
                    <a:solidFill>
                      <a:schemeClr val="accent2">
                        <a:lumMod val="20000"/>
                        <a:lumOff val="80000"/>
                      </a:schemeClr>
                    </a:solidFill>
                  </a:tcPr>
                </a:tc>
                <a:tc>
                  <a:txBody>
                    <a:bodyPr/>
                    <a:lstStyle/>
                    <a:p>
                      <a:r>
                        <a:rPr lang="en-US" dirty="0"/>
                        <a:t>Break #1</a:t>
                      </a:r>
                    </a:p>
                  </a:txBody>
                  <a:tcPr anchor="ctr">
                    <a:solidFill>
                      <a:schemeClr val="accent2">
                        <a:lumMod val="20000"/>
                        <a:lumOff val="80000"/>
                      </a:schemeClr>
                    </a:solidFill>
                  </a:tcPr>
                </a:tc>
                <a:extLst>
                  <a:ext uri="{0D108BD9-81ED-4DB2-BD59-A6C34878D82A}">
                    <a16:rowId xmlns="" xmlns:a16="http://schemas.microsoft.com/office/drawing/2014/main" val="10003"/>
                  </a:ext>
                </a:extLst>
              </a:tr>
              <a:tr h="576237">
                <a:tc>
                  <a:txBody>
                    <a:bodyPr/>
                    <a:lstStyle/>
                    <a:p>
                      <a:pPr algn="ctr"/>
                      <a:r>
                        <a:rPr lang="en-US" dirty="0">
                          <a:solidFill>
                            <a:schemeClr val="tx1"/>
                          </a:solidFill>
                        </a:rPr>
                        <a:t>11:00</a:t>
                      </a:r>
                      <a:r>
                        <a:rPr lang="en-US" baseline="0" dirty="0">
                          <a:solidFill>
                            <a:schemeClr val="tx1"/>
                          </a:solidFill>
                        </a:rPr>
                        <a:t> to 11:10 am</a:t>
                      </a:r>
                      <a:endParaRPr lang="en-US" dirty="0">
                        <a:solidFill>
                          <a:schemeClr val="tx1"/>
                        </a:solidFill>
                      </a:endParaRPr>
                    </a:p>
                  </a:txBody>
                  <a:tcPr anchor="ct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Break #2</a:t>
                      </a:r>
                    </a:p>
                  </a:txBody>
                  <a:tcPr anchor="ctr">
                    <a:solidFill>
                      <a:schemeClr val="accent2">
                        <a:lumMod val="20000"/>
                        <a:lumOff val="80000"/>
                      </a:schemeClr>
                    </a:solidFill>
                  </a:tcPr>
                </a:tc>
                <a:extLst>
                  <a:ext uri="{0D108BD9-81ED-4DB2-BD59-A6C34878D82A}">
                    <a16:rowId xmlns="" xmlns:a16="http://schemas.microsoft.com/office/drawing/2014/main" val="10004"/>
                  </a:ext>
                </a:extLst>
              </a:tr>
              <a:tr h="576237">
                <a:tc>
                  <a:txBody>
                    <a:bodyPr/>
                    <a:lstStyle/>
                    <a:p>
                      <a:pPr algn="ctr"/>
                      <a:r>
                        <a:rPr lang="en-US" dirty="0">
                          <a:solidFill>
                            <a:schemeClr val="tx1"/>
                          </a:solidFill>
                        </a:rPr>
                        <a:t>12:00 to</a:t>
                      </a:r>
                      <a:r>
                        <a:rPr lang="en-US" baseline="0" dirty="0">
                          <a:solidFill>
                            <a:schemeClr val="tx1"/>
                          </a:solidFill>
                        </a:rPr>
                        <a:t> </a:t>
                      </a:r>
                      <a:r>
                        <a:rPr lang="en-US" dirty="0">
                          <a:solidFill>
                            <a:schemeClr val="tx1"/>
                          </a:solidFill>
                        </a:rPr>
                        <a:t>12:30 pm</a:t>
                      </a:r>
                    </a:p>
                  </a:txBody>
                  <a:tcPr anchor="ctr">
                    <a:solidFill>
                      <a:schemeClr val="accent2">
                        <a:lumMod val="20000"/>
                        <a:lumOff val="80000"/>
                      </a:schemeClr>
                    </a:solidFill>
                  </a:tcPr>
                </a:tc>
                <a:tc>
                  <a:txBody>
                    <a:bodyPr/>
                    <a:lstStyle/>
                    <a:p>
                      <a:r>
                        <a:rPr lang="en-US" dirty="0"/>
                        <a:t>Lunch</a:t>
                      </a:r>
                    </a:p>
                  </a:txBody>
                  <a:tcPr anchor="ctr">
                    <a:solidFill>
                      <a:schemeClr val="accent2">
                        <a:lumMod val="20000"/>
                        <a:lumOff val="80000"/>
                      </a:schemeClr>
                    </a:solidFill>
                  </a:tcPr>
                </a:tc>
                <a:extLst>
                  <a:ext uri="{0D108BD9-81ED-4DB2-BD59-A6C34878D82A}">
                    <a16:rowId xmlns="" xmlns:a16="http://schemas.microsoft.com/office/drawing/2014/main" val="10005"/>
                  </a:ext>
                </a:extLst>
              </a:tr>
              <a:tr h="576237">
                <a:tc>
                  <a:txBody>
                    <a:bodyPr/>
                    <a:lstStyle/>
                    <a:p>
                      <a:pPr algn="ctr"/>
                      <a:r>
                        <a:rPr lang="en-US" baseline="0" dirty="0">
                          <a:solidFill>
                            <a:schemeClr val="tx1"/>
                          </a:solidFill>
                        </a:rPr>
                        <a:t>  1:30 to   1:40 pm</a:t>
                      </a:r>
                      <a:endParaRPr lang="en-US" dirty="0">
                        <a:solidFill>
                          <a:schemeClr val="tx1"/>
                        </a:solidFill>
                      </a:endParaRPr>
                    </a:p>
                  </a:txBody>
                  <a:tcPr anchor="ctr">
                    <a:solidFill>
                      <a:schemeClr val="accent2">
                        <a:lumMod val="20000"/>
                        <a:lumOff val="80000"/>
                      </a:schemeClr>
                    </a:solidFill>
                  </a:tcPr>
                </a:tc>
                <a:tc>
                  <a:txBody>
                    <a:bodyPr/>
                    <a:lstStyle/>
                    <a:p>
                      <a:r>
                        <a:rPr lang="en-US" dirty="0"/>
                        <a:t>Break #3</a:t>
                      </a:r>
                    </a:p>
                  </a:txBody>
                  <a:tcPr anchor="ctr">
                    <a:solidFill>
                      <a:schemeClr val="accent2">
                        <a:lumMod val="20000"/>
                        <a:lumOff val="80000"/>
                      </a:schemeClr>
                    </a:solidFill>
                  </a:tcPr>
                </a:tc>
                <a:extLst>
                  <a:ext uri="{0D108BD9-81ED-4DB2-BD59-A6C34878D82A}">
                    <a16:rowId xmlns="" xmlns:a16="http://schemas.microsoft.com/office/drawing/2014/main" val="10007"/>
                  </a:ext>
                </a:extLst>
              </a:tr>
              <a:tr h="576237">
                <a:tc>
                  <a:txBody>
                    <a:bodyPr/>
                    <a:lstStyle/>
                    <a:p>
                      <a:pPr algn="ctr"/>
                      <a:r>
                        <a:rPr lang="en-US" dirty="0">
                          <a:solidFill>
                            <a:schemeClr val="tx1"/>
                          </a:solidFill>
                        </a:rPr>
                        <a:t>2:40 to</a:t>
                      </a:r>
                      <a:r>
                        <a:rPr lang="en-US" baseline="0" dirty="0">
                          <a:solidFill>
                            <a:schemeClr val="tx1"/>
                          </a:solidFill>
                        </a:rPr>
                        <a:t> 2:50 pm</a:t>
                      </a:r>
                      <a:endParaRPr lang="en-US" dirty="0">
                        <a:solidFill>
                          <a:schemeClr val="tx1"/>
                        </a:solidFill>
                      </a:endParaRPr>
                    </a:p>
                  </a:txBody>
                  <a:tcPr anchor="ctr">
                    <a:solidFill>
                      <a:schemeClr val="accent2">
                        <a:lumMod val="20000"/>
                        <a:lumOff val="80000"/>
                      </a:schemeClr>
                    </a:solidFill>
                  </a:tcPr>
                </a:tc>
                <a:tc>
                  <a:txBody>
                    <a:bodyPr/>
                    <a:lstStyle/>
                    <a:p>
                      <a:r>
                        <a:rPr lang="en-US" dirty="0"/>
                        <a:t>Break #4</a:t>
                      </a:r>
                    </a:p>
                  </a:txBody>
                  <a:tcPr anchor="ctr">
                    <a:solidFill>
                      <a:schemeClr val="accent2">
                        <a:lumMod val="20000"/>
                        <a:lumOff val="80000"/>
                      </a:schemeClr>
                    </a:solidFill>
                  </a:tcPr>
                </a:tc>
                <a:extLst>
                  <a:ext uri="{0D108BD9-81ED-4DB2-BD59-A6C34878D82A}">
                    <a16:rowId xmlns="" xmlns:a16="http://schemas.microsoft.com/office/drawing/2014/main" val="10008"/>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61315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OTP Licensing Requirements</a:t>
            </a:r>
            <a:endParaRPr lang="en-US" dirty="0"/>
          </a:p>
        </p:txBody>
      </p:sp>
      <p:sp>
        <p:nvSpPr>
          <p:cNvPr id="7" name="Content Placeholder 6"/>
          <p:cNvSpPr>
            <a:spLocks noGrp="1"/>
          </p:cNvSpPr>
          <p:nvPr>
            <p:ph idx="1"/>
          </p:nvPr>
        </p:nvSpPr>
        <p:spPr>
          <a:xfrm>
            <a:off x="677333" y="2160589"/>
            <a:ext cx="9076267" cy="3880773"/>
          </a:xfrm>
        </p:spPr>
        <p:txBody>
          <a:bodyPr>
            <a:normAutofit fontScale="92500" lnSpcReduction="20000"/>
          </a:bodyPr>
          <a:lstStyle/>
          <a:p>
            <a:r>
              <a:rPr lang="en-US" dirty="0" smtClean="0"/>
              <a:t>All OTP Programs operating in the State of California must be licensed by the California Department of Health Care Services (DHCS). </a:t>
            </a:r>
          </a:p>
          <a:p>
            <a:r>
              <a:rPr lang="en-US" dirty="0" smtClean="0"/>
              <a:t>Medication Units are required to additionally have approval from the FDA</a:t>
            </a:r>
          </a:p>
          <a:p>
            <a:r>
              <a:rPr lang="en-US" dirty="0" smtClean="0"/>
              <a:t>All OTP programs must renew their DHCS Narcotic Treatment Programs operating license annually. In order to complete the license renewal process the Alameda County AOD Administrator is required to complete and submit a Certification of Need for Continued Services and a recommendation of license renewal. </a:t>
            </a:r>
          </a:p>
          <a:p>
            <a:pPr lvl="1"/>
            <a:r>
              <a:rPr lang="en-US" dirty="0" smtClean="0"/>
              <a:t>A renewal application must be submitted to ACBH AOD Administrator and DHCS advance of license expiration as this process can take up to 3 months once all of the required elements are submitted to DHCS. It is imperative that OTP providers submit these documents in a timely manner as no services may be provided on an inactive license; regardless of when application documents were submitted. Note that DHCS assesses license fees in order to complete the license application and renewal process, applications without the required fee will be terminated.</a:t>
            </a:r>
          </a:p>
          <a:p>
            <a:r>
              <a:rPr lang="en-US" dirty="0" smtClean="0"/>
              <a:t>Additional licenses, accreditation may be required (COA, CARF, Joint Commission, DEA, NCQA, URAC, ACHC, etc.)</a:t>
            </a:r>
            <a:endParaRPr lang="en-US"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50</a:t>
            </a:fld>
            <a:endParaRPr lang="en-US" dirty="0"/>
          </a:p>
        </p:txBody>
      </p:sp>
      <p:sp>
        <p:nvSpPr>
          <p:cNvPr id="8" name="Rectangle 7"/>
          <p:cNvSpPr/>
          <p:nvPr/>
        </p:nvSpPr>
        <p:spPr>
          <a:xfrm>
            <a:off x="9274003" y="5769018"/>
            <a:ext cx="2740198" cy="923330"/>
          </a:xfrm>
          <a:prstGeom prst="rect">
            <a:avLst/>
          </a:prstGeom>
        </p:spPr>
        <p:txBody>
          <a:bodyPr wrap="square">
            <a:spAutoFit/>
          </a:bodyPr>
          <a:lstStyle/>
          <a:p>
            <a:r>
              <a:rPr lang="en-US" dirty="0"/>
              <a:t>9 CCR § </a:t>
            </a:r>
            <a:r>
              <a:rPr lang="en-US" dirty="0" smtClean="0"/>
              <a:t>10055, 9 </a:t>
            </a:r>
            <a:r>
              <a:rPr lang="en-US" dirty="0"/>
              <a:t>CCR § </a:t>
            </a:r>
            <a:r>
              <a:rPr lang="en-US" dirty="0" smtClean="0"/>
              <a:t>10020, </a:t>
            </a:r>
            <a:r>
              <a:rPr lang="en-US" dirty="0"/>
              <a:t>9 CCR § </a:t>
            </a:r>
            <a:r>
              <a:rPr lang="en-US" dirty="0" smtClean="0"/>
              <a:t>10010, Licensing Requirements</a:t>
            </a:r>
            <a:endParaRPr lang="en-US" dirty="0"/>
          </a:p>
        </p:txBody>
      </p:sp>
    </p:spTree>
    <p:extLst>
      <p:ext uri="{BB962C8B-B14F-4D97-AF65-F5344CB8AC3E}">
        <p14:creationId xmlns:p14="http://schemas.microsoft.com/office/powerpoint/2010/main" val="4023355944"/>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Certification/Accreditation</a:t>
            </a:r>
            <a:endParaRPr lang="en-US" dirty="0"/>
          </a:p>
        </p:txBody>
      </p:sp>
      <p:sp>
        <p:nvSpPr>
          <p:cNvPr id="3" name="Content Placeholder 2"/>
          <p:cNvSpPr>
            <a:spLocks noGrp="1"/>
          </p:cNvSpPr>
          <p:nvPr>
            <p:ph idx="1"/>
          </p:nvPr>
        </p:nvSpPr>
        <p:spPr/>
        <p:txBody>
          <a:bodyPr/>
          <a:lstStyle/>
          <a:p>
            <a:r>
              <a:rPr lang="en-US" dirty="0">
                <a:solidFill>
                  <a:srgbClr val="FF0000"/>
                </a:solidFill>
              </a:rPr>
              <a:t>OTPs must be certified by SAMHSA and accredited by an independent, SAMHSA-approved accrediting body to dispense opioid treatment </a:t>
            </a:r>
            <a:r>
              <a:rPr lang="en-US" dirty="0" smtClean="0">
                <a:solidFill>
                  <a:srgbClr val="FF0000"/>
                </a:solidFill>
              </a:rPr>
              <a:t>medications</a:t>
            </a:r>
          </a:p>
          <a:p>
            <a:r>
              <a:rPr lang="en-US" dirty="0" smtClean="0">
                <a:solidFill>
                  <a:srgbClr val="FF0000"/>
                </a:solidFill>
              </a:rPr>
              <a:t>All </a:t>
            </a:r>
            <a:r>
              <a:rPr lang="en-US" dirty="0">
                <a:solidFill>
                  <a:srgbClr val="FF0000"/>
                </a:solidFill>
              </a:rPr>
              <a:t>OTPs also must be licensed by the state in which they operate and must register with the Drug Enforcement Administration (DEA), through a local DEA </a:t>
            </a:r>
            <a:r>
              <a:rPr lang="en-US" dirty="0" smtClean="0">
                <a:solidFill>
                  <a:srgbClr val="FF0000"/>
                </a:solidFill>
              </a:rPr>
              <a:t>office</a:t>
            </a:r>
          </a:p>
          <a:p>
            <a:r>
              <a:rPr lang="en-US" dirty="0">
                <a:solidFill>
                  <a:srgbClr val="FF0000"/>
                </a:solidFill>
              </a:rPr>
              <a:t>Once an OTP is certified, its certification must be renewed annually or every three years depending on the accreditation </a:t>
            </a:r>
            <a:r>
              <a:rPr lang="en-US" dirty="0" smtClean="0">
                <a:solidFill>
                  <a:srgbClr val="FF0000"/>
                </a:solidFill>
              </a:rPr>
              <a:t>type</a:t>
            </a:r>
          </a:p>
          <a:p>
            <a:r>
              <a:rPr lang="en-US" dirty="0">
                <a:solidFill>
                  <a:srgbClr val="FF0000"/>
                </a:solidFill>
              </a:rPr>
              <a:t>Accreditation is a peer-review process that evaluates an OTP against SAMHSA’s opioid treatment standards and the accreditation standards of SAMHSA-approved accrediting bodies</a:t>
            </a:r>
            <a:r>
              <a:rPr lang="en-US" dirty="0" smtClean="0">
                <a:solidFill>
                  <a:srgbClr val="FF0000"/>
                </a:solidFill>
              </a:rPr>
              <a:t>. </a:t>
            </a:r>
            <a:r>
              <a:rPr lang="en-US" dirty="0" smtClean="0">
                <a:solidFill>
                  <a:srgbClr val="FF0000"/>
                </a:solidFill>
                <a:sym typeface="Wingdings" panose="05000000000000000000" pitchFamily="2" charset="2"/>
              </a:rPr>
              <a:t> CARF and Joint Commission</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51</a:t>
            </a:fld>
            <a:endParaRPr lang="en-US" dirty="0"/>
          </a:p>
        </p:txBody>
      </p:sp>
      <p:sp>
        <p:nvSpPr>
          <p:cNvPr id="6" name="TextBox 5"/>
          <p:cNvSpPr txBox="1"/>
          <p:nvPr/>
        </p:nvSpPr>
        <p:spPr>
          <a:xfrm>
            <a:off x="9698703" y="6037155"/>
            <a:ext cx="2130776" cy="369332"/>
          </a:xfrm>
          <a:prstGeom prst="rect">
            <a:avLst/>
          </a:prstGeom>
          <a:noFill/>
        </p:spPr>
        <p:txBody>
          <a:bodyPr wrap="none" rtlCol="0">
            <a:spAutoFit/>
          </a:bodyPr>
          <a:lstStyle/>
          <a:p>
            <a:r>
              <a:rPr lang="en-US" dirty="0" smtClean="0"/>
              <a:t>SAMHSA Guidelines</a:t>
            </a:r>
            <a:endParaRPr lang="en-US" dirty="0"/>
          </a:p>
        </p:txBody>
      </p:sp>
    </p:spTree>
    <p:extLst>
      <p:ext uri="{BB962C8B-B14F-4D97-AF65-F5344CB8AC3E}">
        <p14:creationId xmlns:p14="http://schemas.microsoft.com/office/powerpoint/2010/main" val="63221660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Agency Responsibilities</a:t>
            </a:r>
            <a:endParaRPr lang="en-US" dirty="0"/>
          </a:p>
        </p:txBody>
      </p:sp>
      <p:sp>
        <p:nvSpPr>
          <p:cNvPr id="3" name="Content Placeholder 2"/>
          <p:cNvSpPr>
            <a:spLocks noGrp="1"/>
          </p:cNvSpPr>
          <p:nvPr>
            <p:ph idx="1"/>
          </p:nvPr>
        </p:nvSpPr>
        <p:spPr>
          <a:xfrm>
            <a:off x="677334" y="2160589"/>
            <a:ext cx="9317566" cy="3880773"/>
          </a:xfrm>
        </p:spPr>
        <p:txBody>
          <a:bodyPr>
            <a:normAutofit/>
          </a:bodyPr>
          <a:lstStyle/>
          <a:p>
            <a:r>
              <a:rPr lang="en-US" dirty="0"/>
              <a:t>E</a:t>
            </a:r>
            <a:r>
              <a:rPr lang="en-US" dirty="0" smtClean="0"/>
              <a:t>nsure that staff know and follow ALL applicable regulations</a:t>
            </a:r>
          </a:p>
          <a:p>
            <a:r>
              <a:rPr lang="en-US" dirty="0" smtClean="0"/>
              <a:t>Employ qualified staff and ensure staff work within their scope of practice!</a:t>
            </a:r>
          </a:p>
          <a:p>
            <a:r>
              <a:rPr lang="en-US" dirty="0" smtClean="0"/>
              <a:t>Develop and document procedures for admission</a:t>
            </a:r>
          </a:p>
          <a:p>
            <a:r>
              <a:rPr lang="en-US" dirty="0" smtClean="0"/>
              <a:t>Ensure medical necessity is documented in beneficiary records</a:t>
            </a:r>
          </a:p>
          <a:p>
            <a:r>
              <a:rPr lang="en-US" dirty="0" smtClean="0"/>
              <a:t>Complete a personal, medical, and substance use history upon admission</a:t>
            </a:r>
          </a:p>
          <a:p>
            <a:r>
              <a:rPr lang="en-US" dirty="0" smtClean="0"/>
              <a:t>Ensure </a:t>
            </a:r>
            <a:r>
              <a:rPr lang="en-US" dirty="0"/>
              <a:t>that identified challenges are </a:t>
            </a:r>
            <a:r>
              <a:rPr lang="en-US" dirty="0" smtClean="0"/>
              <a:t>addressed in treatment plan and progress notes</a:t>
            </a:r>
          </a:p>
          <a:p>
            <a:r>
              <a:rPr lang="en-US" dirty="0" smtClean="0"/>
              <a:t>Complete discharge summary/plan upon discharge</a:t>
            </a:r>
          </a:p>
          <a:p>
            <a:r>
              <a:rPr lang="en-US" dirty="0" smtClean="0"/>
              <a:t>OTP Treatment MUST be provided under the direction of a Licensed Physician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1223156672"/>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990833" cy="1320800"/>
          </a:xfrm>
        </p:spPr>
        <p:txBody>
          <a:bodyPr/>
          <a:lstStyle/>
          <a:p>
            <a:r>
              <a:rPr lang="en-US" dirty="0" smtClean="0"/>
              <a:t>Requirements for </a:t>
            </a:r>
            <a:r>
              <a:rPr lang="en-US" dirty="0"/>
              <a:t>S</a:t>
            </a:r>
            <a:r>
              <a:rPr lang="en-US" dirty="0" smtClean="0"/>
              <a:t>UD Medical Director</a:t>
            </a:r>
            <a:endParaRPr lang="en-US" dirty="0"/>
          </a:p>
        </p:txBody>
      </p:sp>
      <p:sp>
        <p:nvSpPr>
          <p:cNvPr id="3" name="Content Placeholder 2"/>
          <p:cNvSpPr>
            <a:spLocks noGrp="1"/>
          </p:cNvSpPr>
          <p:nvPr>
            <p:ph idx="1"/>
          </p:nvPr>
        </p:nvSpPr>
        <p:spPr/>
        <p:txBody>
          <a:bodyPr/>
          <a:lstStyle/>
          <a:p>
            <a:r>
              <a:rPr lang="en-US" dirty="0" smtClean="0"/>
              <a:t>Physicians must be licensed by the </a:t>
            </a:r>
            <a:r>
              <a:rPr lang="en-US" i="1" dirty="0" smtClean="0"/>
              <a:t>Medical Board of California </a:t>
            </a:r>
            <a:r>
              <a:rPr lang="en-US" dirty="0" smtClean="0"/>
              <a:t>or the </a:t>
            </a:r>
            <a:r>
              <a:rPr lang="en-US" i="1" dirty="0" smtClean="0"/>
              <a:t>Osteopathic Medical Board of California</a:t>
            </a:r>
          </a:p>
          <a:p>
            <a:pPr lvl="1"/>
            <a:r>
              <a:rPr lang="en-US" dirty="0" smtClean="0"/>
              <a:t>Must not be excluded from participation in any State or Federal Medicare or Medicaid program</a:t>
            </a:r>
          </a:p>
          <a:p>
            <a:pPr lvl="1"/>
            <a:r>
              <a:rPr lang="en-US" dirty="0" smtClean="0"/>
              <a:t>Must be enrolled in </a:t>
            </a:r>
            <a:r>
              <a:rPr lang="en-US" dirty="0" err="1" smtClean="0"/>
              <a:t>Medi</a:t>
            </a:r>
            <a:r>
              <a:rPr lang="en-US" dirty="0" smtClean="0"/>
              <a:t>-Cal as a substance use disorder medical director</a:t>
            </a:r>
          </a:p>
          <a:p>
            <a:pPr lvl="1"/>
            <a:r>
              <a:rPr lang="en-US" dirty="0" smtClean="0"/>
              <a:t>Must be acting in compliance with all laws and requirements of the </a:t>
            </a:r>
            <a:r>
              <a:rPr lang="en-US" dirty="0" err="1" smtClean="0"/>
              <a:t>Medi</a:t>
            </a:r>
            <a:r>
              <a:rPr lang="en-US" dirty="0" smtClean="0"/>
              <a:t>-Cal program</a:t>
            </a:r>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717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675" y="4506912"/>
            <a:ext cx="190500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273502" y="4775200"/>
            <a:ext cx="4000500" cy="1143000"/>
          </a:xfrm>
          <a:prstGeom prst="rect">
            <a:avLst/>
          </a:prstGeom>
        </p:spPr>
      </p:pic>
      <p:sp>
        <p:nvSpPr>
          <p:cNvPr id="10" name="Rectangle 9"/>
          <p:cNvSpPr/>
          <p:nvPr/>
        </p:nvSpPr>
        <p:spPr>
          <a:xfrm>
            <a:off x="9668167" y="5856696"/>
            <a:ext cx="2379177" cy="646331"/>
          </a:xfrm>
          <a:prstGeom prst="rect">
            <a:avLst/>
          </a:prstGeom>
        </p:spPr>
        <p:txBody>
          <a:bodyPr wrap="none">
            <a:spAutoFit/>
          </a:bodyPr>
          <a:lstStyle/>
          <a:p>
            <a:r>
              <a:rPr lang="en-US" dirty="0">
                <a:latin typeface="+mj-lt"/>
              </a:rPr>
              <a:t>22 CCR § </a:t>
            </a:r>
            <a:r>
              <a:rPr lang="en-US" dirty="0" smtClean="0">
                <a:latin typeface="+mj-lt"/>
              </a:rPr>
              <a:t>51000.24.4,</a:t>
            </a:r>
            <a:endParaRPr lang="en-US" dirty="0">
              <a:latin typeface="+mj-lt"/>
            </a:endParaRPr>
          </a:p>
          <a:p>
            <a:r>
              <a:rPr lang="en-US" dirty="0">
                <a:latin typeface="+mj-lt"/>
              </a:rPr>
              <a:t>22 CCR § 51000.70</a:t>
            </a:r>
          </a:p>
        </p:txBody>
      </p:sp>
    </p:spTree>
    <p:extLst>
      <p:ext uri="{BB962C8B-B14F-4D97-AF65-F5344CB8AC3E}">
        <p14:creationId xmlns:p14="http://schemas.microsoft.com/office/powerpoint/2010/main" val="2917860929"/>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Medical Director Responsibilities 1</a:t>
            </a:r>
            <a:endParaRPr lang="en-US" dirty="0"/>
          </a:p>
        </p:txBody>
      </p:sp>
      <p:sp>
        <p:nvSpPr>
          <p:cNvPr id="3" name="Content Placeholder 2"/>
          <p:cNvSpPr>
            <a:spLocks noGrp="1"/>
          </p:cNvSpPr>
          <p:nvPr>
            <p:ph idx="1"/>
          </p:nvPr>
        </p:nvSpPr>
        <p:spPr>
          <a:xfrm>
            <a:off x="677333" y="2160589"/>
            <a:ext cx="9012767" cy="3880773"/>
          </a:xfrm>
        </p:spPr>
        <p:txBody>
          <a:bodyPr>
            <a:noAutofit/>
          </a:bodyPr>
          <a:lstStyle/>
          <a:p>
            <a:pPr>
              <a:spcBef>
                <a:spcPts val="600"/>
              </a:spcBef>
            </a:pPr>
            <a:r>
              <a:rPr lang="en-US" sz="1500" dirty="0" smtClean="0"/>
              <a:t>Each program must have a medical director who is a licensed physician in the State of California. The medical director may also serve as the program director. The medical director shall assume the medical responsibility for all program clients by:</a:t>
            </a:r>
          </a:p>
          <a:p>
            <a:pPr lvl="1">
              <a:spcBef>
                <a:spcPts val="600"/>
              </a:spcBef>
            </a:pPr>
            <a:r>
              <a:rPr lang="en-US" sz="1500" dirty="0" smtClean="0"/>
              <a:t>Documenting their services and signing their notes</a:t>
            </a:r>
          </a:p>
          <a:p>
            <a:pPr lvl="1">
              <a:spcBef>
                <a:spcPts val="600"/>
              </a:spcBef>
            </a:pPr>
            <a:r>
              <a:rPr lang="en-US" sz="1500" dirty="0" smtClean="0"/>
              <a:t>Placing clients in treatment</a:t>
            </a:r>
          </a:p>
          <a:p>
            <a:pPr lvl="1">
              <a:spcBef>
                <a:spcPts val="600"/>
              </a:spcBef>
            </a:pPr>
            <a:r>
              <a:rPr lang="en-US" sz="1500" dirty="0" smtClean="0"/>
              <a:t>Initiating, altering and terminating replacement narcotic therapy medications and dosage amounts</a:t>
            </a:r>
          </a:p>
          <a:p>
            <a:pPr lvl="1">
              <a:spcBef>
                <a:spcPts val="600"/>
              </a:spcBef>
            </a:pPr>
            <a:r>
              <a:rPr lang="en-US" sz="1500" dirty="0" smtClean="0"/>
              <a:t>Supervising the administration and dispensing of medications</a:t>
            </a:r>
          </a:p>
          <a:p>
            <a:pPr lvl="1">
              <a:spcBef>
                <a:spcPts val="600"/>
              </a:spcBef>
            </a:pPr>
            <a:r>
              <a:rPr lang="en-US" sz="1500" dirty="0" smtClean="0"/>
              <a:t>Planning and supervising provision of treatment including regular review and notes in the clients' records</a:t>
            </a:r>
          </a:p>
          <a:p>
            <a:pPr>
              <a:spcBef>
                <a:spcPts val="600"/>
              </a:spcBef>
            </a:pPr>
            <a:r>
              <a:rPr lang="en-US" sz="1500" dirty="0" smtClean="0"/>
              <a:t>Other duties and responsibilities of the medical director shall be set forth in the protocol.</a:t>
            </a:r>
          </a:p>
          <a:p>
            <a:pPr>
              <a:spcBef>
                <a:spcPts val="600"/>
              </a:spcBef>
            </a:pPr>
            <a:r>
              <a:rPr lang="en-US" sz="1500" dirty="0" smtClean="0"/>
              <a:t>The medical director may delegate duties as prescribed in the program protocol to another licensed program physician(s) but may not delegate his/her responsibility in above to physician extenders.</a:t>
            </a:r>
            <a:endParaRPr lang="en-US" sz="1500" dirty="0"/>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54</a:t>
            </a:fld>
            <a:endParaRPr lang="en-US" dirty="0"/>
          </a:p>
        </p:txBody>
      </p:sp>
      <p:sp>
        <p:nvSpPr>
          <p:cNvPr id="8" name="Rectangle 7"/>
          <p:cNvSpPr/>
          <p:nvPr/>
        </p:nvSpPr>
        <p:spPr>
          <a:xfrm>
            <a:off x="9816789" y="5932651"/>
            <a:ext cx="2092713" cy="369332"/>
          </a:xfrm>
          <a:prstGeom prst="rect">
            <a:avLst/>
          </a:prstGeom>
        </p:spPr>
        <p:txBody>
          <a:bodyPr wrap="square">
            <a:spAutoFit/>
          </a:bodyPr>
          <a:lstStyle/>
          <a:p>
            <a:r>
              <a:rPr lang="en-US" dirty="0">
                <a:latin typeface="+mj-lt"/>
                <a:ea typeface="Calibri" panose="020F0502020204030204" pitchFamily="34" charset="0"/>
              </a:rPr>
              <a:t>9 CCR § </a:t>
            </a:r>
            <a:r>
              <a:rPr lang="en-US" dirty="0" smtClean="0">
                <a:latin typeface="+mj-lt"/>
                <a:ea typeface="Calibri" panose="020F0502020204030204" pitchFamily="34" charset="0"/>
              </a:rPr>
              <a:t>10110</a:t>
            </a:r>
          </a:p>
        </p:txBody>
      </p:sp>
    </p:spTree>
    <p:extLst>
      <p:ext uri="{BB962C8B-B14F-4D97-AF65-F5344CB8AC3E}">
        <p14:creationId xmlns:p14="http://schemas.microsoft.com/office/powerpoint/2010/main" val="3085170300"/>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Medical Director Responsibilities 2</a:t>
            </a:r>
            <a:endParaRPr lang="en-US" dirty="0"/>
          </a:p>
        </p:txBody>
      </p:sp>
      <p:sp>
        <p:nvSpPr>
          <p:cNvPr id="3" name="Content Placeholder 2"/>
          <p:cNvSpPr>
            <a:spLocks noGrp="1"/>
          </p:cNvSpPr>
          <p:nvPr>
            <p:ph idx="1"/>
          </p:nvPr>
        </p:nvSpPr>
        <p:spPr>
          <a:xfrm>
            <a:off x="677334" y="2160589"/>
            <a:ext cx="8936566" cy="3880773"/>
          </a:xfrm>
        </p:spPr>
        <p:txBody>
          <a:bodyPr>
            <a:normAutofit fontScale="77500" lnSpcReduction="20000"/>
          </a:bodyPr>
          <a:lstStyle/>
          <a:p>
            <a:pPr>
              <a:lnSpc>
                <a:spcPct val="120000"/>
              </a:lnSpc>
              <a:spcBef>
                <a:spcPts val="600"/>
              </a:spcBef>
            </a:pPr>
            <a:r>
              <a:rPr lang="en-US" dirty="0" smtClean="0"/>
              <a:t>The substance use disorder medical director may delegate their responsibilities to a physician consistent with the provider's medical policies and standards; however, the substance use disorder medical director shall remain responsible for ensuring all delegated duties are properly performed.</a:t>
            </a:r>
          </a:p>
          <a:p>
            <a:pPr>
              <a:lnSpc>
                <a:spcPct val="120000"/>
              </a:lnSpc>
              <a:spcBef>
                <a:spcPts val="600"/>
              </a:spcBef>
            </a:pPr>
            <a:r>
              <a:rPr lang="en-US" dirty="0" smtClean="0"/>
              <a:t>Ensure that medical care provided by physicians, registered nurse practitioners, and physician assistants meets the applicable standard of care</a:t>
            </a:r>
          </a:p>
          <a:p>
            <a:pPr>
              <a:lnSpc>
                <a:spcPct val="120000"/>
              </a:lnSpc>
              <a:spcBef>
                <a:spcPts val="600"/>
              </a:spcBef>
            </a:pPr>
            <a:r>
              <a:rPr lang="en-US" dirty="0" smtClean="0"/>
              <a:t>Ensure that physicians do not delegate their duties to non- physician personnel</a:t>
            </a:r>
          </a:p>
          <a:p>
            <a:pPr>
              <a:lnSpc>
                <a:spcPct val="120000"/>
              </a:lnSpc>
              <a:spcBef>
                <a:spcPts val="600"/>
              </a:spcBef>
            </a:pPr>
            <a:r>
              <a:rPr lang="en-US" dirty="0" smtClean="0"/>
              <a:t>Develop and implement medical policies and standards for the provider. MD P&amp;P must be signed by the current Medical Director.</a:t>
            </a:r>
          </a:p>
          <a:p>
            <a:pPr>
              <a:lnSpc>
                <a:spcPct val="120000"/>
              </a:lnSpc>
              <a:spcBef>
                <a:spcPts val="600"/>
              </a:spcBef>
            </a:pPr>
            <a:r>
              <a:rPr lang="en-US" dirty="0" smtClean="0"/>
              <a:t>Ensure that physicians, registered nurse practitioners, and physician assistants follow the provider's medical policies and standards</a:t>
            </a:r>
          </a:p>
          <a:p>
            <a:pPr>
              <a:lnSpc>
                <a:spcPct val="120000"/>
              </a:lnSpc>
              <a:spcBef>
                <a:spcPts val="600"/>
              </a:spcBef>
            </a:pPr>
            <a:r>
              <a:rPr lang="en-US" dirty="0" smtClean="0"/>
              <a:t>Ensure that the medical decisions made by physicians are not influenced by fiscal considerations.</a:t>
            </a:r>
          </a:p>
          <a:p>
            <a:pPr>
              <a:lnSpc>
                <a:spcPct val="120000"/>
              </a:lnSpc>
              <a:spcBef>
                <a:spcPts val="600"/>
              </a:spcBef>
            </a:pPr>
            <a:r>
              <a:rPr lang="en-US" dirty="0" smtClean="0"/>
              <a:t>Ensure that provider's physicians and LPHAs are adequately trained to perform diagnosis of substance use disorders for beneficiaries, determine the medical necessity of treatment for beneficiaries</a:t>
            </a:r>
          </a:p>
          <a:p>
            <a:pPr>
              <a:lnSpc>
                <a:spcPct val="120000"/>
              </a:lnSpc>
              <a:spcBef>
                <a:spcPts val="600"/>
              </a:spcBef>
            </a:pPr>
            <a:r>
              <a:rPr lang="en-US" dirty="0" smtClean="0"/>
              <a:t>Ensure that provider's physicians are adequately trained to perform other physician duties, as outlined in this section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55</a:t>
            </a:fld>
            <a:endParaRPr lang="en-US" dirty="0"/>
          </a:p>
        </p:txBody>
      </p:sp>
      <p:sp>
        <p:nvSpPr>
          <p:cNvPr id="7" name="TextBox 6"/>
          <p:cNvSpPr txBox="1"/>
          <p:nvPr/>
        </p:nvSpPr>
        <p:spPr>
          <a:xfrm>
            <a:off x="9715117" y="5898160"/>
            <a:ext cx="2272444" cy="646331"/>
          </a:xfrm>
          <a:prstGeom prst="rect">
            <a:avLst/>
          </a:prstGeom>
          <a:noFill/>
        </p:spPr>
        <p:txBody>
          <a:bodyPr wrap="square" rtlCol="0">
            <a:spAutoFit/>
          </a:bodyPr>
          <a:lstStyle/>
          <a:p>
            <a:r>
              <a:rPr lang="en-US" dirty="0" smtClean="0">
                <a:latin typeface="+mj-lt"/>
              </a:rPr>
              <a:t>IA.III.PP.5.i,</a:t>
            </a:r>
          </a:p>
          <a:p>
            <a:r>
              <a:rPr lang="en-US" dirty="0">
                <a:latin typeface="+mj-lt"/>
                <a:ea typeface="Calibri" panose="020F0502020204030204" pitchFamily="34" charset="0"/>
              </a:rPr>
              <a:t>9 CCR § </a:t>
            </a:r>
            <a:r>
              <a:rPr lang="en-US" dirty="0" smtClean="0">
                <a:latin typeface="+mj-lt"/>
                <a:ea typeface="Calibri" panose="020F0502020204030204" pitchFamily="34" charset="0"/>
              </a:rPr>
              <a:t>10110</a:t>
            </a:r>
            <a:endParaRPr lang="en-US" dirty="0">
              <a:latin typeface="+mj-lt"/>
            </a:endParaRPr>
          </a:p>
        </p:txBody>
      </p:sp>
    </p:spTree>
    <p:extLst>
      <p:ext uri="{BB962C8B-B14F-4D97-AF65-F5344CB8AC3E}">
        <p14:creationId xmlns:p14="http://schemas.microsoft.com/office/powerpoint/2010/main" val="157082028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SUD Medical Policy and Standards 1</a:t>
            </a:r>
            <a:br>
              <a:rPr lang="en-US" dirty="0"/>
            </a:br>
            <a:r>
              <a:rPr lang="en-US" sz="2800" dirty="0"/>
              <a:t>AKA Program Protocol</a:t>
            </a:r>
            <a:endParaRPr lang="en-US" dirty="0"/>
          </a:p>
        </p:txBody>
      </p:sp>
      <p:sp>
        <p:nvSpPr>
          <p:cNvPr id="7" name="Content Placeholder 6"/>
          <p:cNvSpPr>
            <a:spLocks noGrp="1"/>
          </p:cNvSpPr>
          <p:nvPr>
            <p:ph idx="1"/>
          </p:nvPr>
        </p:nvSpPr>
        <p:spPr/>
        <p:txBody>
          <a:bodyPr>
            <a:normAutofit/>
          </a:bodyPr>
          <a:lstStyle/>
          <a:p>
            <a:r>
              <a:rPr lang="en-US" dirty="0"/>
              <a:t>Is written document which sets forth a program's treatment concept, organization, and operational </a:t>
            </a:r>
            <a:r>
              <a:rPr lang="en-US" dirty="0" smtClean="0"/>
              <a:t>procedures </a:t>
            </a:r>
            <a:r>
              <a:rPr lang="en-US" dirty="0" smtClean="0">
                <a:solidFill>
                  <a:srgbClr val="FF0000"/>
                </a:solidFill>
              </a:rPr>
              <a:t>and approved by DHCS</a:t>
            </a:r>
            <a:endParaRPr lang="en-US" dirty="0">
              <a:solidFill>
                <a:srgbClr val="FF0000"/>
              </a:solidFill>
            </a:endParaRPr>
          </a:p>
          <a:p>
            <a:r>
              <a:rPr lang="en-US" dirty="0" smtClean="0"/>
              <a:t>The Medical Director is required to develop program and/or agency policy and procedures</a:t>
            </a:r>
          </a:p>
          <a:p>
            <a:r>
              <a:rPr lang="en-US" dirty="0" smtClean="0"/>
              <a:t>These are common policies and procedures to guide on-site medical and related requirements. </a:t>
            </a:r>
            <a:r>
              <a:rPr lang="en-US" dirty="0" smtClean="0">
                <a:sym typeface="Wingdings" panose="05000000000000000000" pitchFamily="2" charset="2"/>
              </a:rPr>
              <a:t> </a:t>
            </a:r>
            <a:r>
              <a:rPr lang="en-US" dirty="0" smtClean="0"/>
              <a:t>Must be updated as necessary</a:t>
            </a:r>
          </a:p>
          <a:p>
            <a:r>
              <a:rPr lang="en-US" dirty="0" smtClean="0"/>
              <a:t>The </a:t>
            </a:r>
            <a:r>
              <a:rPr lang="en-US" dirty="0"/>
              <a:t>content of the </a:t>
            </a:r>
            <a:r>
              <a:rPr lang="en-US" dirty="0" smtClean="0"/>
              <a:t>P&amp;P is </a:t>
            </a:r>
            <a:r>
              <a:rPr lang="en-US" dirty="0"/>
              <a:t>a combination required elements and elements as determined by the Medical </a:t>
            </a:r>
            <a:r>
              <a:rPr lang="en-US" dirty="0" smtClean="0"/>
              <a:t>Director</a:t>
            </a:r>
          </a:p>
          <a:p>
            <a:r>
              <a:rPr lang="en-US" dirty="0" smtClean="0"/>
              <a:t>Much </a:t>
            </a:r>
            <a:r>
              <a:rPr lang="en-US" dirty="0"/>
              <a:t>of the content </a:t>
            </a:r>
            <a:r>
              <a:rPr lang="en-US" dirty="0" smtClean="0"/>
              <a:t>will be specific </a:t>
            </a:r>
            <a:r>
              <a:rPr lang="en-US" dirty="0"/>
              <a:t>application of the regulations to the </a:t>
            </a:r>
            <a:r>
              <a:rPr lang="en-US" dirty="0" smtClean="0"/>
              <a:t>agency</a:t>
            </a:r>
          </a:p>
          <a:p>
            <a:r>
              <a:rPr lang="en-US" dirty="0" smtClean="0">
                <a:solidFill>
                  <a:srgbClr val="FF0000"/>
                </a:solidFill>
              </a:rPr>
              <a:t>Current Medical Director signature must be present on the P&amp;P</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1026" name="Picture 2" descr="https://homecaremanuals.com/wp-content/uploads/2017/04/PP-200-300-200x300.png"/>
          <p:cNvPicPr>
            <a:picLocks noChangeAspect="1" noChangeArrowheads="1"/>
          </p:cNvPicPr>
          <p:nvPr/>
        </p:nvPicPr>
        <p:blipFill rotWithShape="1">
          <a:blip r:embed="rId2">
            <a:extLst>
              <a:ext uri="{28A0092B-C50C-407E-A947-70E740481C1C}">
                <a14:useLocalDpi xmlns:a14="http://schemas.microsoft.com/office/drawing/2010/main" val="0"/>
              </a:ext>
            </a:extLst>
          </a:blip>
          <a:srcRect t="22750"/>
          <a:stretch/>
        </p:blipFill>
        <p:spPr bwMode="auto">
          <a:xfrm>
            <a:off x="10023430" y="488901"/>
            <a:ext cx="1676814" cy="19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25615" y="5762259"/>
            <a:ext cx="2272444" cy="923330"/>
          </a:xfrm>
          <a:prstGeom prst="rect">
            <a:avLst/>
          </a:prstGeom>
          <a:noFill/>
        </p:spPr>
        <p:txBody>
          <a:bodyPr wrap="square" rtlCol="0">
            <a:spAutoFit/>
          </a:bodyPr>
          <a:lstStyle/>
          <a:p>
            <a:r>
              <a:rPr lang="en-US" dirty="0" smtClean="0">
                <a:latin typeface="+mj-lt"/>
              </a:rPr>
              <a:t>IA.III.PP.5.i,</a:t>
            </a:r>
          </a:p>
          <a:p>
            <a:r>
              <a:rPr lang="en-US" dirty="0">
                <a:latin typeface="+mj-lt"/>
                <a:ea typeface="Calibri" panose="020F0502020204030204" pitchFamily="34" charset="0"/>
              </a:rPr>
              <a:t>9 CCR § </a:t>
            </a:r>
            <a:r>
              <a:rPr lang="en-US" dirty="0" smtClean="0">
                <a:latin typeface="+mj-lt"/>
                <a:ea typeface="Calibri" panose="020F0502020204030204" pitchFamily="34" charset="0"/>
              </a:rPr>
              <a:t>10110</a:t>
            </a:r>
          </a:p>
          <a:p>
            <a:r>
              <a:rPr lang="en-US" dirty="0"/>
              <a:t>9 CCR § </a:t>
            </a:r>
            <a:r>
              <a:rPr lang="en-US" dirty="0" smtClean="0"/>
              <a:t>10175</a:t>
            </a:r>
            <a:endParaRPr lang="en-US" dirty="0"/>
          </a:p>
        </p:txBody>
      </p:sp>
    </p:spTree>
    <p:extLst>
      <p:ext uri="{BB962C8B-B14F-4D97-AF65-F5344CB8AC3E}">
        <p14:creationId xmlns:p14="http://schemas.microsoft.com/office/powerpoint/2010/main" val="3979130761"/>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SUD Medical Policy and </a:t>
            </a:r>
            <a:r>
              <a:rPr lang="en-US" dirty="0" smtClean="0"/>
              <a:t>Standards 2</a:t>
            </a:r>
            <a:br>
              <a:rPr lang="en-US" dirty="0" smtClean="0"/>
            </a:br>
            <a:r>
              <a:rPr lang="en-US" sz="2800" dirty="0" smtClean="0"/>
              <a:t>AKA Program Protocol</a:t>
            </a:r>
            <a:endParaRPr lang="en-US" sz="2800" dirty="0"/>
          </a:p>
        </p:txBody>
      </p:sp>
      <p:sp>
        <p:nvSpPr>
          <p:cNvPr id="3" name="Content Placeholder 2"/>
          <p:cNvSpPr>
            <a:spLocks noGrp="1"/>
          </p:cNvSpPr>
          <p:nvPr>
            <p:ph idx="1"/>
          </p:nvPr>
        </p:nvSpPr>
        <p:spPr/>
        <p:txBody>
          <a:bodyPr>
            <a:normAutofit fontScale="92500" lnSpcReduction="10000"/>
          </a:bodyPr>
          <a:lstStyle/>
          <a:p>
            <a:r>
              <a:rPr lang="en-US" sz="2000" u="sng" dirty="0" smtClean="0"/>
              <a:t>Some</a:t>
            </a:r>
            <a:r>
              <a:rPr lang="en-US" sz="2000" dirty="0" smtClean="0"/>
              <a:t> required elements include:</a:t>
            </a:r>
            <a:endParaRPr lang="en-US" sz="2000" dirty="0"/>
          </a:p>
          <a:p>
            <a:pPr lvl="1"/>
            <a:r>
              <a:rPr lang="en-US" sz="1800" dirty="0"/>
              <a:t>Medication Protocols, Plan for evaluating effectiveness of the program, Program administration, medical director duties/delegation of duties (physicians, physician extenders), caseload Information, </a:t>
            </a:r>
            <a:r>
              <a:rPr lang="en-US" sz="1800" dirty="0" smtClean="0"/>
              <a:t>multiple registration policies, program </a:t>
            </a:r>
            <a:r>
              <a:rPr lang="en-US" sz="1800" dirty="0"/>
              <a:t>rules, emergency/disaster plan, </a:t>
            </a:r>
            <a:r>
              <a:rPr lang="en-US" sz="1800" dirty="0" smtClean="0"/>
              <a:t>client </a:t>
            </a:r>
            <a:r>
              <a:rPr lang="en-US" sz="1800" dirty="0"/>
              <a:t>Identification, admission criteria, body specimen collection requirements, dosing policies, take home privileges policies, discharge/termination policies, fair hearing policies.</a:t>
            </a:r>
          </a:p>
          <a:p>
            <a:r>
              <a:rPr lang="en-US" sz="2000" dirty="0" smtClean="0"/>
              <a:t>Additional sections recommended by DHCS for inclusion are: </a:t>
            </a:r>
          </a:p>
          <a:p>
            <a:pPr lvl="1"/>
            <a:r>
              <a:rPr lang="en-US" sz="1800" dirty="0" smtClean="0"/>
              <a:t>Disease prevention, on-site injury response, on-site injury prevention, medication dosing procedures, emergency protocols, OD procedure, medical emergency procedure, infectious disease protocols (e.g. TB, lice, MRSA, scabies, </a:t>
            </a:r>
            <a:r>
              <a:rPr lang="en-US" sz="1800" dirty="0" err="1" smtClean="0"/>
              <a:t>etc</a:t>
            </a:r>
            <a:r>
              <a:rPr lang="en-US" sz="1800" dirty="0" smtClean="0"/>
              <a:t>), requirements for physical exam, procedure for when the client is under the influence, and more…</a:t>
            </a:r>
          </a:p>
          <a:p>
            <a:pPr lvl="1"/>
            <a:endParaRPr lang="en-US" sz="1800"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212" y="80509"/>
            <a:ext cx="3467890" cy="2680311"/>
          </a:xfrm>
          <a:prstGeom prst="rect">
            <a:avLst/>
          </a:prstGeom>
        </p:spPr>
      </p:pic>
      <p:sp>
        <p:nvSpPr>
          <p:cNvPr id="9" name="TextBox 8"/>
          <p:cNvSpPr txBox="1"/>
          <p:nvPr/>
        </p:nvSpPr>
        <p:spPr>
          <a:xfrm>
            <a:off x="10197157" y="6041362"/>
            <a:ext cx="1479892" cy="646331"/>
          </a:xfrm>
          <a:prstGeom prst="rect">
            <a:avLst/>
          </a:prstGeom>
          <a:noFill/>
        </p:spPr>
        <p:txBody>
          <a:bodyPr wrap="none" rtlCol="0">
            <a:spAutoFit/>
          </a:bodyPr>
          <a:lstStyle/>
          <a:p>
            <a:r>
              <a:rPr lang="en-US" dirty="0" smtClean="0"/>
              <a:t>9 CCR, Ch. 4</a:t>
            </a:r>
          </a:p>
          <a:p>
            <a:r>
              <a:rPr lang="en-US" dirty="0" smtClean="0"/>
              <a:t>IA.III.PP.5.i</a:t>
            </a:r>
            <a:endParaRPr lang="en-US" dirty="0"/>
          </a:p>
        </p:txBody>
      </p:sp>
    </p:spTree>
    <p:extLst>
      <p:ext uri="{BB962C8B-B14F-4D97-AF65-F5344CB8AC3E}">
        <p14:creationId xmlns:p14="http://schemas.microsoft.com/office/powerpoint/2010/main" val="170705738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Personnel Records</a:t>
            </a:r>
            <a:br>
              <a:rPr lang="en-US" dirty="0" smtClean="0"/>
            </a:br>
            <a:r>
              <a:rPr lang="en-US" sz="2800" dirty="0" smtClean="0"/>
              <a:t>Requirements</a:t>
            </a:r>
            <a:endParaRPr lang="en-US" sz="2800" dirty="0"/>
          </a:p>
        </p:txBody>
      </p:sp>
      <p:sp>
        <p:nvSpPr>
          <p:cNvPr id="3" name="Content Placeholder 2"/>
          <p:cNvSpPr>
            <a:spLocks noGrp="1"/>
          </p:cNvSpPr>
          <p:nvPr>
            <p:ph idx="1"/>
          </p:nvPr>
        </p:nvSpPr>
        <p:spPr>
          <a:xfrm>
            <a:off x="677334" y="2160589"/>
            <a:ext cx="8961966" cy="3880773"/>
          </a:xfrm>
        </p:spPr>
        <p:txBody>
          <a:bodyPr>
            <a:normAutofit lnSpcReduction="10000"/>
          </a:bodyPr>
          <a:lstStyle/>
          <a:p>
            <a:r>
              <a:rPr lang="en-US" sz="2000" dirty="0"/>
              <a:t>Opioid Treatment Programs employ a range of staff, each with distinct and overlapping responsibilities. </a:t>
            </a:r>
            <a:r>
              <a:rPr lang="en-US" sz="2000" dirty="0" smtClean="0"/>
              <a:t>These slides provide an </a:t>
            </a:r>
            <a:r>
              <a:rPr lang="en-US" sz="2000" dirty="0"/>
              <a:t>overview of providers, their roles, and responsibilities. Agencies must maintain personnel records for all staff that includes at least the following information:</a:t>
            </a:r>
          </a:p>
          <a:p>
            <a:pPr lvl="1"/>
            <a:r>
              <a:rPr lang="en-US" dirty="0" smtClean="0"/>
              <a:t>Name</a:t>
            </a:r>
            <a:r>
              <a:rPr lang="en-US" dirty="0"/>
              <a:t>, address, telephone number, position, duties, and date of </a:t>
            </a:r>
            <a:r>
              <a:rPr lang="en-US" dirty="0" smtClean="0"/>
              <a:t>employment</a:t>
            </a:r>
            <a:endParaRPr lang="en-US" dirty="0"/>
          </a:p>
          <a:p>
            <a:pPr lvl="1"/>
            <a:r>
              <a:rPr lang="en-US" dirty="0" smtClean="0"/>
              <a:t>Resumes</a:t>
            </a:r>
            <a:r>
              <a:rPr lang="en-US" dirty="0"/>
              <a:t>, applications, and/or transcripts documenting work experience and/or education used to meet the requirements of </a:t>
            </a:r>
            <a:r>
              <a:rPr lang="en-US" dirty="0" smtClean="0"/>
              <a:t>regulations</a:t>
            </a:r>
            <a:endParaRPr lang="en-US" dirty="0"/>
          </a:p>
          <a:p>
            <a:pPr lvl="1"/>
            <a:r>
              <a:rPr lang="en-US" dirty="0" smtClean="0">
                <a:solidFill>
                  <a:srgbClr val="FF0000"/>
                </a:solidFill>
              </a:rPr>
              <a:t>When applicable, copies of licensure</a:t>
            </a:r>
            <a:r>
              <a:rPr lang="en-US" dirty="0">
                <a:solidFill>
                  <a:srgbClr val="FF0000"/>
                </a:solidFill>
              </a:rPr>
              <a:t>, certification, or registration to obtain </a:t>
            </a:r>
            <a:r>
              <a:rPr lang="en-US" dirty="0" smtClean="0">
                <a:solidFill>
                  <a:srgbClr val="FF0000"/>
                </a:solidFill>
              </a:rPr>
              <a:t>certification for all staff who provide treatment services (including medical staff who administer medications) covering the duration of employment</a:t>
            </a:r>
          </a:p>
          <a:p>
            <a:pPr lvl="1"/>
            <a:r>
              <a:rPr lang="en-US" dirty="0" smtClean="0"/>
              <a:t>Staff </a:t>
            </a:r>
            <a:r>
              <a:rPr lang="en-US" dirty="0"/>
              <a:t>who provide counseling services must also include a copy of the code of </a:t>
            </a:r>
            <a:r>
              <a:rPr lang="en-US" dirty="0" smtClean="0"/>
              <a:t>conduct </a:t>
            </a:r>
            <a:r>
              <a:rPr lang="en-US" dirty="0"/>
              <a:t>of the registrant's or certified AOD counselor's certifying organization</a:t>
            </a:r>
          </a:p>
          <a:p>
            <a:endParaRPr lang="en-US" sz="2000" dirty="0"/>
          </a:p>
          <a:p>
            <a:endParaRPr lang="en-US" sz="2000" dirty="0"/>
          </a:p>
          <a:p>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58</a:t>
            </a:fld>
            <a:endParaRPr lang="en-US" dirty="0"/>
          </a:p>
        </p:txBody>
      </p:sp>
      <p:sp>
        <p:nvSpPr>
          <p:cNvPr id="5" name="Rectangle 4"/>
          <p:cNvSpPr/>
          <p:nvPr/>
        </p:nvSpPr>
        <p:spPr>
          <a:xfrm>
            <a:off x="9765406" y="5957817"/>
            <a:ext cx="1861407" cy="646331"/>
          </a:xfrm>
          <a:prstGeom prst="rect">
            <a:avLst/>
          </a:prstGeom>
        </p:spPr>
        <p:txBody>
          <a:bodyPr wrap="none">
            <a:spAutoFit/>
          </a:bodyPr>
          <a:lstStyle/>
          <a:p>
            <a:r>
              <a:rPr lang="en-US" kern="0" dirty="0" smtClean="0">
                <a:solidFill>
                  <a:srgbClr val="252525"/>
                </a:solidFill>
                <a:latin typeface="+mj-lt"/>
                <a:ea typeface="Times New Roman" panose="02020603050405020304" pitchFamily="18" charset="0"/>
                <a:cs typeface="Times New Roman" panose="02020603050405020304" pitchFamily="18" charset="0"/>
              </a:rPr>
              <a:t>9 CCR § 10125.d</a:t>
            </a:r>
          </a:p>
          <a:p>
            <a:r>
              <a:rPr lang="en-US" kern="0" dirty="0" smtClean="0">
                <a:solidFill>
                  <a:srgbClr val="252525"/>
                </a:solidFill>
                <a:effectLst/>
                <a:latin typeface="+mj-lt"/>
                <a:ea typeface="Times New Roman" panose="02020603050405020304" pitchFamily="18" charset="0"/>
                <a:cs typeface="Times New Roman" panose="02020603050405020304" pitchFamily="18" charset="0"/>
              </a:rPr>
              <a:t>9 CCR § 13005</a:t>
            </a:r>
            <a:endParaRPr lang="en-US" kern="0" dirty="0">
              <a:solidFill>
                <a:srgbClr val="2E74B5"/>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028301"/>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Physicians</a:t>
            </a:r>
            <a:endParaRPr lang="en-US" dirty="0"/>
          </a:p>
        </p:txBody>
      </p:sp>
      <p:sp>
        <p:nvSpPr>
          <p:cNvPr id="3" name="Content Placeholder 2"/>
          <p:cNvSpPr>
            <a:spLocks noGrp="1"/>
          </p:cNvSpPr>
          <p:nvPr>
            <p:ph idx="1"/>
          </p:nvPr>
        </p:nvSpPr>
        <p:spPr/>
        <p:txBody>
          <a:bodyPr>
            <a:normAutofit lnSpcReduction="10000"/>
          </a:bodyPr>
          <a:lstStyle/>
          <a:p>
            <a:pPr lvl="1"/>
            <a:r>
              <a:rPr lang="en-US" sz="1800" dirty="0" smtClean="0"/>
              <a:t>A program physician may delegate his/her duties under this subchapter to other appropriately licensed personnel who are members of the program staff. </a:t>
            </a:r>
          </a:p>
          <a:p>
            <a:pPr lvl="1"/>
            <a:r>
              <a:rPr lang="en-US" sz="1800" dirty="0" smtClean="0"/>
              <a:t>The nature and extent of such delegation of duties shall be set forth in the protocol</a:t>
            </a:r>
          </a:p>
          <a:p>
            <a:pPr lvl="1"/>
            <a:r>
              <a:rPr lang="en-US" sz="1800" dirty="0" smtClean="0"/>
              <a:t>Practitioners who administer and dispense approved Schedule II controlled substances (that is, methadone) for maintenance and detoxification treatment must obtain a DEA registration</a:t>
            </a:r>
          </a:p>
          <a:p>
            <a:pPr lvl="1"/>
            <a:r>
              <a:rPr lang="en-US" sz="1800" dirty="0" smtClean="0"/>
              <a:t>Other certifications, licenses, waivers may apply and must be followed</a:t>
            </a:r>
          </a:p>
          <a:p>
            <a:pPr lvl="1"/>
            <a:r>
              <a:rPr lang="en-US" sz="1800" dirty="0" smtClean="0">
                <a:solidFill>
                  <a:srgbClr val="FF0000"/>
                </a:solidFill>
              </a:rPr>
              <a:t>Physicians at OTPs </a:t>
            </a:r>
            <a:r>
              <a:rPr lang="en-US" sz="1800" dirty="0">
                <a:solidFill>
                  <a:srgbClr val="FF0000"/>
                </a:solidFill>
              </a:rPr>
              <a:t>are not required to apply for a buprenorphine waiver (DATA 2000), but </a:t>
            </a:r>
            <a:r>
              <a:rPr lang="en-US" sz="1800" dirty="0" smtClean="0">
                <a:solidFill>
                  <a:srgbClr val="FF0000"/>
                </a:solidFill>
              </a:rPr>
              <a:t>the OTP must </a:t>
            </a:r>
            <a:r>
              <a:rPr lang="en-US" sz="1800" dirty="0">
                <a:solidFill>
                  <a:srgbClr val="FF0000"/>
                </a:solidFill>
              </a:rPr>
              <a:t>be SAMHSA-certified. They also are not subject to patient limits as </a:t>
            </a:r>
            <a:r>
              <a:rPr lang="en-US" sz="1800" dirty="0" smtClean="0">
                <a:solidFill>
                  <a:srgbClr val="FF0000"/>
                </a:solidFill>
              </a:rPr>
              <a:t>physicians.</a:t>
            </a:r>
            <a:endParaRPr lang="en-US" sz="1800" dirty="0">
              <a:solidFill>
                <a:srgbClr val="FF0000"/>
              </a:solidFill>
            </a:endParaRPr>
          </a:p>
          <a:p>
            <a:pPr lvl="1"/>
            <a:endParaRPr lang="en-US" sz="18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59</a:t>
            </a:fld>
            <a:endParaRPr lang="en-US" dirty="0"/>
          </a:p>
        </p:txBody>
      </p:sp>
      <p:sp>
        <p:nvSpPr>
          <p:cNvPr id="6" name="Rectangle 5"/>
          <p:cNvSpPr/>
          <p:nvPr/>
        </p:nvSpPr>
        <p:spPr>
          <a:xfrm>
            <a:off x="9581744" y="5441197"/>
            <a:ext cx="2203480" cy="1200329"/>
          </a:xfrm>
          <a:prstGeom prst="rect">
            <a:avLst/>
          </a:prstGeom>
        </p:spPr>
        <p:txBody>
          <a:bodyPr wrap="square">
            <a:spAutoFit/>
          </a:bodyPr>
          <a:lstStyle/>
          <a:p>
            <a:r>
              <a:rPr lang="en-US" dirty="0">
                <a:latin typeface="+mj-lt"/>
                <a:ea typeface="Calibri" panose="020F0502020204030204" pitchFamily="34" charset="0"/>
              </a:rPr>
              <a:t>9 CCR § </a:t>
            </a:r>
            <a:r>
              <a:rPr lang="en-US" dirty="0" smtClean="0">
                <a:latin typeface="+mj-lt"/>
                <a:ea typeface="Calibri" panose="020F0502020204030204" pitchFamily="34" charset="0"/>
              </a:rPr>
              <a:t>10115,</a:t>
            </a:r>
            <a:br>
              <a:rPr lang="en-US" dirty="0" smtClean="0">
                <a:latin typeface="+mj-lt"/>
                <a:ea typeface="Calibri" panose="020F0502020204030204" pitchFamily="34" charset="0"/>
              </a:rPr>
            </a:br>
            <a:r>
              <a:rPr lang="en-US" dirty="0" smtClean="0">
                <a:latin typeface="+mj-lt"/>
              </a:rPr>
              <a:t>9 </a:t>
            </a:r>
            <a:r>
              <a:rPr lang="en-US" dirty="0">
                <a:latin typeface="+mj-lt"/>
              </a:rPr>
              <a:t>CCR § </a:t>
            </a:r>
            <a:r>
              <a:rPr lang="en-US" dirty="0" smtClean="0">
                <a:latin typeface="+mj-lt"/>
              </a:rPr>
              <a:t>10120,</a:t>
            </a:r>
          </a:p>
          <a:p>
            <a:r>
              <a:rPr lang="en-US" dirty="0" smtClean="0">
                <a:latin typeface="+mj-lt"/>
              </a:rPr>
              <a:t>DATA 2000,</a:t>
            </a:r>
          </a:p>
          <a:p>
            <a:r>
              <a:rPr lang="en-US" dirty="0" smtClean="0">
                <a:latin typeface="+mj-lt"/>
              </a:rPr>
              <a:t>SAMHSA Guidelines</a:t>
            </a:r>
            <a:endParaRPr lang="en-US" dirty="0">
              <a:latin typeface="+mj-lt"/>
            </a:endParaRPr>
          </a:p>
        </p:txBody>
      </p:sp>
    </p:spTree>
    <p:extLst>
      <p:ext uri="{BB962C8B-B14F-4D97-AF65-F5344CB8AC3E}">
        <p14:creationId xmlns:p14="http://schemas.microsoft.com/office/powerpoint/2010/main" val="19518591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09014"/>
          </a:xfrm>
        </p:spPr>
        <p:txBody>
          <a:bodyPr anchor="ctr">
            <a:normAutofit/>
          </a:bodyPr>
          <a:lstStyle/>
          <a:p>
            <a:pPr algn="ctr"/>
            <a:r>
              <a:rPr lang="en-US" sz="4800" dirty="0">
                <a:solidFill>
                  <a:schemeClr val="tx1"/>
                </a:solidFill>
              </a:rPr>
              <a:t>Introductions</a:t>
            </a:r>
          </a:p>
        </p:txBody>
      </p:sp>
      <p:sp>
        <p:nvSpPr>
          <p:cNvPr id="3" name="Content Placeholder 2"/>
          <p:cNvSpPr>
            <a:spLocks noGrp="1"/>
          </p:cNvSpPr>
          <p:nvPr>
            <p:ph idx="1"/>
          </p:nvPr>
        </p:nvSpPr>
        <p:spPr>
          <a:xfrm>
            <a:off x="677334" y="1909014"/>
            <a:ext cx="10873964" cy="4948986"/>
          </a:xfrm>
        </p:spPr>
        <p:txBody>
          <a:bodyPr>
            <a:noAutofit/>
          </a:bodyPr>
          <a:lstStyle/>
          <a:p>
            <a:pPr>
              <a:buClrTx/>
              <a:buFont typeface="Arial" panose="020B0604020202020204" pitchFamily="34" charset="0"/>
              <a:buChar char="•"/>
            </a:pPr>
            <a:r>
              <a:rPr lang="en-US" sz="3600" dirty="0" smtClean="0">
                <a:solidFill>
                  <a:schemeClr val="tx1"/>
                </a:solidFill>
              </a:rPr>
              <a:t>What agency/program are you with?</a:t>
            </a:r>
          </a:p>
          <a:p>
            <a:pPr>
              <a:buClrTx/>
              <a:buFont typeface="Arial" panose="020B0604020202020204" pitchFamily="34" charset="0"/>
              <a:buChar char="•"/>
            </a:pPr>
            <a:endParaRPr lang="en-US" sz="3600" dirty="0">
              <a:solidFill>
                <a:schemeClr val="tx1"/>
              </a:solidFill>
            </a:endParaRPr>
          </a:p>
          <a:p>
            <a:pPr>
              <a:buClrTx/>
              <a:buFont typeface="Arial" panose="020B0604020202020204" pitchFamily="34" charset="0"/>
              <a:buChar char="•"/>
            </a:pPr>
            <a:r>
              <a:rPr lang="en-US" sz="3600" dirty="0" smtClean="0">
                <a:solidFill>
                  <a:schemeClr val="tx1"/>
                </a:solidFill>
              </a:rPr>
              <a:t>What is your role/professional credential?</a:t>
            </a:r>
          </a:p>
          <a:p>
            <a:pPr>
              <a:buClrTx/>
              <a:buFont typeface="Arial" panose="020B0604020202020204" pitchFamily="34" charset="0"/>
              <a:buChar char="•"/>
            </a:pPr>
            <a:endParaRPr lang="en-US" sz="3600" dirty="0" smtClean="0">
              <a:solidFill>
                <a:schemeClr val="tx1"/>
              </a:solidFill>
            </a:endParaRPr>
          </a:p>
          <a:p>
            <a:pPr>
              <a:buClrTx/>
              <a:buFont typeface="Arial" panose="020B0604020202020204" pitchFamily="34" charset="0"/>
              <a:buChar char="•"/>
            </a:pPr>
            <a:r>
              <a:rPr lang="en-US" sz="3600" dirty="0" smtClean="0">
                <a:solidFill>
                  <a:schemeClr val="tx1"/>
                </a:solidFill>
              </a:rPr>
              <a:t>What </a:t>
            </a:r>
            <a:r>
              <a:rPr lang="en-US" sz="3600" dirty="0">
                <a:solidFill>
                  <a:schemeClr val="tx1"/>
                </a:solidFill>
              </a:rPr>
              <a:t>is one question you have about </a:t>
            </a:r>
            <a:r>
              <a:rPr lang="en-US" sz="3600" dirty="0" smtClean="0">
                <a:solidFill>
                  <a:schemeClr val="tx1"/>
                </a:solidFill>
              </a:rPr>
              <a:t>OTP </a:t>
            </a:r>
            <a:r>
              <a:rPr lang="en-US" sz="3600" dirty="0">
                <a:solidFill>
                  <a:schemeClr val="tx1"/>
                </a:solidFill>
              </a:rPr>
              <a:t>documentation you would like answered today?</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68476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Extenders</a:t>
            </a:r>
            <a:endParaRPr lang="en-US" dirty="0"/>
          </a:p>
        </p:txBody>
      </p:sp>
      <p:sp>
        <p:nvSpPr>
          <p:cNvPr id="3" name="Content Placeholder 2"/>
          <p:cNvSpPr>
            <a:spLocks noGrp="1"/>
          </p:cNvSpPr>
          <p:nvPr>
            <p:ph idx="1"/>
          </p:nvPr>
        </p:nvSpPr>
        <p:spPr/>
        <p:txBody>
          <a:bodyPr/>
          <a:lstStyle/>
          <a:p>
            <a:r>
              <a:rPr lang="en-US" dirty="0" smtClean="0"/>
              <a:t>The term “physician extender” refers to registered nurse practitioners and physicians' assistants only</a:t>
            </a:r>
          </a:p>
          <a:p>
            <a:r>
              <a:rPr lang="en-US" dirty="0" smtClean="0"/>
              <a:t>The protocol shall contain documentation satisfactory to the Department verifying that:</a:t>
            </a:r>
          </a:p>
          <a:p>
            <a:pPr lvl="1"/>
            <a:r>
              <a:rPr lang="en-US" dirty="0" smtClean="0"/>
              <a:t>Nurse practitioners are used as physician extenders in compliance with the licensing and scope of practice requirements listed in article 8 (commencing with section 2834), chapter 6, division 2, of the Business and Professions Code and corresponding regulations adopted by the Board of Registered Nurses, and</a:t>
            </a:r>
          </a:p>
          <a:p>
            <a:pPr lvl="1"/>
            <a:r>
              <a:rPr lang="en-US" dirty="0" smtClean="0"/>
              <a:t>Physicians' assistants are used as physician extenders in compliance with the licensing and scope of practice requirements listed in chapter 7.7 (commencing with section 3500), division 2, of the Business and Professions Code and corresponding regulations adopted by the Medical Board of California.</a:t>
            </a:r>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60</a:t>
            </a:fld>
            <a:endParaRPr lang="en-US" dirty="0"/>
          </a:p>
        </p:txBody>
      </p:sp>
      <p:sp>
        <p:nvSpPr>
          <p:cNvPr id="4" name="Rectangle 3"/>
          <p:cNvSpPr/>
          <p:nvPr/>
        </p:nvSpPr>
        <p:spPr>
          <a:xfrm>
            <a:off x="10109200" y="6037155"/>
            <a:ext cx="1930400" cy="369332"/>
          </a:xfrm>
          <a:prstGeom prst="rect">
            <a:avLst/>
          </a:prstGeom>
        </p:spPr>
        <p:txBody>
          <a:bodyPr wrap="square">
            <a:spAutoFit/>
          </a:bodyPr>
          <a:lstStyle/>
          <a:p>
            <a:r>
              <a:rPr lang="en-US" dirty="0">
                <a:solidFill>
                  <a:srgbClr val="212121"/>
                </a:solidFill>
                <a:latin typeface="+mj-lt"/>
              </a:rPr>
              <a:t>9 CCR § </a:t>
            </a:r>
            <a:r>
              <a:rPr lang="en-US" dirty="0" smtClean="0">
                <a:latin typeface="+mj-lt"/>
              </a:rPr>
              <a:t>10120</a:t>
            </a:r>
            <a:endParaRPr lang="en-US" i="0" dirty="0">
              <a:solidFill>
                <a:srgbClr val="252525"/>
              </a:solidFill>
              <a:effectLst/>
              <a:latin typeface="+mj-lt"/>
            </a:endParaRPr>
          </a:p>
        </p:txBody>
      </p:sp>
    </p:spTree>
    <p:extLst>
      <p:ext uri="{BB962C8B-B14F-4D97-AF65-F5344CB8AC3E}">
        <p14:creationId xmlns:p14="http://schemas.microsoft.com/office/powerpoint/2010/main" val="2124918812"/>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Medical Staff</a:t>
            </a:r>
            <a:br>
              <a:rPr lang="en-US" dirty="0" smtClean="0"/>
            </a:br>
            <a:r>
              <a:rPr lang="en-US" sz="2800" dirty="0" smtClean="0"/>
              <a:t>May work under physician surgeon supervision</a:t>
            </a:r>
            <a:endParaRPr lang="en-US" sz="2800" dirty="0"/>
          </a:p>
        </p:txBody>
      </p:sp>
      <p:sp>
        <p:nvSpPr>
          <p:cNvPr id="3" name="Content Placeholder 2"/>
          <p:cNvSpPr>
            <a:spLocks noGrp="1"/>
          </p:cNvSpPr>
          <p:nvPr>
            <p:ph idx="1"/>
          </p:nvPr>
        </p:nvSpPr>
        <p:spPr/>
        <p:txBody>
          <a:bodyPr/>
          <a:lstStyle/>
          <a:p>
            <a:r>
              <a:rPr lang="en-US" dirty="0" smtClean="0"/>
              <a:t>Registered Nurses</a:t>
            </a:r>
          </a:p>
          <a:p>
            <a:r>
              <a:rPr lang="en-US" dirty="0" smtClean="0"/>
              <a:t>Licensed Vocational Nurses</a:t>
            </a:r>
          </a:p>
          <a:p>
            <a:r>
              <a:rPr lang="en-US" dirty="0" smtClean="0"/>
              <a:t>Pharmacists</a:t>
            </a:r>
          </a:p>
          <a:p>
            <a:r>
              <a:rPr lang="en-US" dirty="0" smtClean="0"/>
              <a:t>Psychiatric Technician</a:t>
            </a:r>
          </a:p>
          <a:p>
            <a:endParaRPr lang="en-US" dirty="0"/>
          </a:p>
          <a:p>
            <a:pPr marL="0" indent="0">
              <a:buNone/>
            </a:pPr>
            <a:r>
              <a:rPr lang="en-US" dirty="0" smtClean="0"/>
              <a:t>Must work within their scope of practice and in accordance with regulations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61</a:t>
            </a:fld>
            <a:endParaRPr lang="en-US" dirty="0"/>
          </a:p>
        </p:txBody>
      </p:sp>
      <p:sp>
        <p:nvSpPr>
          <p:cNvPr id="6" name="Rectangle 5"/>
          <p:cNvSpPr/>
          <p:nvPr/>
        </p:nvSpPr>
        <p:spPr>
          <a:xfrm>
            <a:off x="10082229" y="6037155"/>
            <a:ext cx="1435008" cy="369332"/>
          </a:xfrm>
          <a:prstGeom prst="rect">
            <a:avLst/>
          </a:prstGeom>
        </p:spPr>
        <p:txBody>
          <a:bodyPr wrap="none">
            <a:spAutoFit/>
          </a:bodyPr>
          <a:lstStyle/>
          <a:p>
            <a:r>
              <a:rPr lang="en-US" dirty="0">
                <a:latin typeface="+mj-lt"/>
              </a:rPr>
              <a:t>HSC § 11215</a:t>
            </a:r>
            <a:endParaRPr lang="en-US" b="0" i="0" dirty="0">
              <a:effectLst/>
              <a:latin typeface="+mj-lt"/>
            </a:endParaRPr>
          </a:p>
        </p:txBody>
      </p:sp>
    </p:spTree>
    <p:extLst>
      <p:ext uri="{BB962C8B-B14F-4D97-AF65-F5344CB8AC3E}">
        <p14:creationId xmlns:p14="http://schemas.microsoft.com/office/powerpoint/2010/main" val="3483165704"/>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Licensed Practitioners of the Healing Arts (LPHAs)</a:t>
            </a:r>
            <a:endParaRPr lang="en-US" dirty="0"/>
          </a:p>
        </p:txBody>
      </p:sp>
      <p:sp>
        <p:nvSpPr>
          <p:cNvPr id="3" name="Content Placeholder 2"/>
          <p:cNvSpPr>
            <a:spLocks noGrp="1"/>
          </p:cNvSpPr>
          <p:nvPr>
            <p:ph idx="1"/>
          </p:nvPr>
        </p:nvSpPr>
        <p:spPr>
          <a:xfrm>
            <a:off x="677334" y="2160589"/>
            <a:ext cx="8847666" cy="3880773"/>
          </a:xfrm>
        </p:spPr>
        <p:txBody>
          <a:bodyPr>
            <a:normAutofit fontScale="77500" lnSpcReduction="20000"/>
          </a:bodyPr>
          <a:lstStyle/>
          <a:p>
            <a:pPr marL="0" indent="0">
              <a:buNone/>
            </a:pPr>
            <a:r>
              <a:rPr lang="en-US" dirty="0" smtClean="0"/>
              <a:t>LPHAs include: </a:t>
            </a:r>
          </a:p>
          <a:p>
            <a:r>
              <a:rPr lang="en-US" dirty="0" smtClean="0"/>
              <a:t>Physicians</a:t>
            </a:r>
          </a:p>
          <a:p>
            <a:r>
              <a:rPr lang="en-US" dirty="0" smtClean="0"/>
              <a:t>Nurse Practitioners </a:t>
            </a:r>
          </a:p>
          <a:p>
            <a:r>
              <a:rPr lang="en-US" dirty="0" smtClean="0"/>
              <a:t>Physician Assistants</a:t>
            </a:r>
          </a:p>
          <a:p>
            <a:r>
              <a:rPr lang="en-US" dirty="0" smtClean="0"/>
              <a:t>Registered Nurses</a:t>
            </a:r>
          </a:p>
          <a:p>
            <a:r>
              <a:rPr lang="en-US" dirty="0" smtClean="0"/>
              <a:t>Registered Pharmacists (May not diagnose or conduct MSE as it is not within their scope of practice)</a:t>
            </a:r>
          </a:p>
          <a:p>
            <a:r>
              <a:rPr lang="en-US" dirty="0" smtClean="0"/>
              <a:t>Licensed Clinical Psychologists</a:t>
            </a:r>
          </a:p>
          <a:p>
            <a:r>
              <a:rPr lang="en-US" dirty="0" smtClean="0"/>
              <a:t>Licensed Clinical Social Worker  </a:t>
            </a:r>
          </a:p>
          <a:p>
            <a:r>
              <a:rPr lang="en-US" dirty="0" smtClean="0"/>
              <a:t>Licensed Professional Clinical Counselor </a:t>
            </a:r>
          </a:p>
          <a:p>
            <a:r>
              <a:rPr lang="en-US" dirty="0" smtClean="0"/>
              <a:t>Licensed Marriage and Family Therapists </a:t>
            </a:r>
          </a:p>
          <a:p>
            <a:r>
              <a:rPr lang="en-US" dirty="0" smtClean="0"/>
              <a:t>License Eligible Practitioners (Registered/Waivered) working under the supervision of licensed clinicians</a:t>
            </a:r>
          </a:p>
          <a:p>
            <a:pPr lvl="1"/>
            <a:r>
              <a:rPr lang="en-US" dirty="0" smtClean="0"/>
              <a:t>Co-signatures required by licensed LPHA on diagnoses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62</a:t>
            </a:fld>
            <a:endParaRPr lang="en-US" dirty="0"/>
          </a:p>
        </p:txBody>
      </p:sp>
      <p:sp>
        <p:nvSpPr>
          <p:cNvPr id="6" name="TextBox 5"/>
          <p:cNvSpPr txBox="1"/>
          <p:nvPr/>
        </p:nvSpPr>
        <p:spPr>
          <a:xfrm>
            <a:off x="10112904" y="6037155"/>
            <a:ext cx="1484702" cy="369332"/>
          </a:xfrm>
          <a:prstGeom prst="rect">
            <a:avLst/>
          </a:prstGeom>
          <a:noFill/>
        </p:spPr>
        <p:txBody>
          <a:bodyPr wrap="none" rtlCol="0">
            <a:spAutoFit/>
          </a:bodyPr>
          <a:lstStyle/>
          <a:p>
            <a:r>
              <a:rPr lang="en-US" dirty="0" smtClean="0"/>
              <a:t>IA.III.A.1.i.a</a:t>
            </a:r>
            <a:endParaRPr lang="en-US" dirty="0"/>
          </a:p>
        </p:txBody>
      </p:sp>
    </p:spTree>
    <p:extLst>
      <p:ext uri="{BB962C8B-B14F-4D97-AF65-F5344CB8AC3E}">
        <p14:creationId xmlns:p14="http://schemas.microsoft.com/office/powerpoint/2010/main" val="1235018187"/>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SUD Counselor/LPHA Responsibilities</a:t>
            </a:r>
            <a:endParaRPr lang="en-US" dirty="0"/>
          </a:p>
        </p:txBody>
      </p:sp>
      <p:sp>
        <p:nvSpPr>
          <p:cNvPr id="3" name="Content Placeholder 2"/>
          <p:cNvSpPr>
            <a:spLocks noGrp="1"/>
          </p:cNvSpPr>
          <p:nvPr>
            <p:ph idx="1"/>
          </p:nvPr>
        </p:nvSpPr>
        <p:spPr/>
        <p:txBody>
          <a:bodyPr/>
          <a:lstStyle/>
          <a:p>
            <a:pPr marL="346075" lvl="2" indent="-339725"/>
            <a:r>
              <a:rPr lang="en-US" dirty="0" smtClean="0"/>
              <a:t>Each client must be assigned to a counselor</a:t>
            </a:r>
          </a:p>
          <a:p>
            <a:pPr marL="346075" lvl="2" indent="-339725"/>
            <a:r>
              <a:rPr lang="en-US" dirty="0" smtClean="0"/>
              <a:t>Assessment (Intake and ongoing as medically necessary)</a:t>
            </a:r>
          </a:p>
          <a:p>
            <a:pPr marL="346075" lvl="2" indent="-339725"/>
            <a:r>
              <a:rPr lang="en-US" dirty="0" smtClean="0"/>
              <a:t>ASAM/ALOC (LPHAs and Certified Counselors only)</a:t>
            </a:r>
          </a:p>
          <a:p>
            <a:pPr marL="346075" lvl="2" indent="-339725"/>
            <a:r>
              <a:rPr lang="en-US" dirty="0" smtClean="0"/>
              <a:t>Collaborating with the client to develop Initial &amp; Updated Treatment Plans</a:t>
            </a:r>
          </a:p>
          <a:p>
            <a:pPr marL="346075" lvl="2" indent="-339725"/>
            <a:r>
              <a:rPr lang="en-US" dirty="0" smtClean="0"/>
              <a:t>Facilitating Individual &amp; Group Counseling Sessions</a:t>
            </a:r>
          </a:p>
          <a:p>
            <a:pPr marL="346075" lvl="2" indent="-339725"/>
            <a:r>
              <a:rPr lang="en-US" dirty="0" smtClean="0"/>
              <a:t>Completing and Monitoring Sign-In Sheets</a:t>
            </a:r>
          </a:p>
          <a:p>
            <a:pPr marL="346075" lvl="2" indent="-339725"/>
            <a:r>
              <a:rPr lang="en-US" dirty="0" smtClean="0"/>
              <a:t>Providing Crisis Intervention Services</a:t>
            </a:r>
          </a:p>
          <a:p>
            <a:pPr marL="346075" lvl="2" indent="-339725"/>
            <a:r>
              <a:rPr lang="en-US" dirty="0" smtClean="0"/>
              <a:t>Providing Collateral Services</a:t>
            </a:r>
          </a:p>
          <a:p>
            <a:pPr marL="346075" lvl="2" indent="-339725"/>
            <a:r>
              <a:rPr lang="en-US" dirty="0" smtClean="0"/>
              <a:t>Documenting Services in Progress Notes</a:t>
            </a:r>
          </a:p>
          <a:p>
            <a:pPr marL="346075" lvl="2" indent="-339725"/>
            <a:r>
              <a:rPr lang="en-US" dirty="0" smtClean="0"/>
              <a:t>Providing Case Management Services</a:t>
            </a:r>
          </a:p>
          <a:p>
            <a:pPr marL="346075" lvl="2" indent="-339725"/>
            <a:r>
              <a:rPr lang="en-US" dirty="0" smtClean="0"/>
              <a:t>Discharge Planning</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63</a:t>
            </a:fld>
            <a:endParaRPr lang="en-US" dirty="0"/>
          </a:p>
        </p:txBody>
      </p:sp>
      <p:sp>
        <p:nvSpPr>
          <p:cNvPr id="6" name="TextBox 5"/>
          <p:cNvSpPr txBox="1"/>
          <p:nvPr/>
        </p:nvSpPr>
        <p:spPr>
          <a:xfrm>
            <a:off x="10065555" y="5762259"/>
            <a:ext cx="1837161" cy="646331"/>
          </a:xfrm>
          <a:prstGeom prst="rect">
            <a:avLst/>
          </a:prstGeom>
          <a:noFill/>
        </p:spPr>
        <p:txBody>
          <a:bodyPr wrap="square" rtlCol="0">
            <a:spAutoFit/>
          </a:bodyPr>
          <a:lstStyle/>
          <a:p>
            <a:r>
              <a:rPr lang="en-US" dirty="0" smtClean="0"/>
              <a:t>IA.III.PP.9.ii,</a:t>
            </a:r>
          </a:p>
          <a:p>
            <a:r>
              <a:rPr lang="en-US" dirty="0" smtClean="0"/>
              <a:t>9 CCR § 10125 </a:t>
            </a:r>
            <a:endParaRPr lang="en-US" dirty="0"/>
          </a:p>
        </p:txBody>
      </p:sp>
      <p:sp>
        <p:nvSpPr>
          <p:cNvPr id="7" name="Rectangle 6"/>
          <p:cNvSpPr/>
          <p:nvPr/>
        </p:nvSpPr>
        <p:spPr>
          <a:xfrm>
            <a:off x="7543800" y="1643967"/>
            <a:ext cx="2743200" cy="4278094"/>
          </a:xfrm>
          <a:prstGeom prst="rect">
            <a:avLst/>
          </a:prstGeom>
        </p:spPr>
        <p:txBody>
          <a:bodyPr wrap="square">
            <a:spAutoFit/>
          </a:bodyPr>
          <a:lstStyle/>
          <a:p>
            <a:pPr marL="0" lvl="3"/>
            <a:r>
              <a:rPr lang="en-US" sz="1600" dirty="0"/>
              <a:t>LPHA and Certified Counselors may conduct </a:t>
            </a:r>
            <a:r>
              <a:rPr lang="en-US" sz="1600" dirty="0" smtClean="0"/>
              <a:t>these</a:t>
            </a:r>
            <a:endParaRPr lang="en-US" sz="1600" dirty="0"/>
          </a:p>
          <a:p>
            <a:pPr marL="0" lvl="3"/>
            <a:endParaRPr lang="en-US" sz="1600" dirty="0"/>
          </a:p>
          <a:p>
            <a:pPr marL="0" lvl="3"/>
            <a:r>
              <a:rPr lang="en-US" sz="1600" dirty="0"/>
              <a:t>Registered Counselors with appropriate training and experience may complete Intake/Assessment and ALOCs. (See additional slides for specific training and experience requirements.)  </a:t>
            </a:r>
          </a:p>
          <a:p>
            <a:pPr marL="0" lvl="3"/>
            <a:endParaRPr lang="en-US" sz="1600" dirty="0"/>
          </a:p>
          <a:p>
            <a:pPr marL="0" lvl="3"/>
            <a:r>
              <a:rPr lang="en-US" sz="1600" dirty="0"/>
              <a:t>Also, see co-signature requirements for Intake/Assessment for all SUD Counselors.</a:t>
            </a:r>
          </a:p>
        </p:txBody>
      </p:sp>
      <p:cxnSp>
        <p:nvCxnSpPr>
          <p:cNvPr id="9" name="Straight Arrow Connector 8"/>
          <p:cNvCxnSpPr>
            <a:cxnSpLocks/>
          </p:cNvCxnSpPr>
          <p:nvPr/>
        </p:nvCxnSpPr>
        <p:spPr>
          <a:xfrm flipH="1">
            <a:off x="5296829" y="2020258"/>
            <a:ext cx="2246972" cy="9794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5609063" y="2020258"/>
            <a:ext cx="1934737" cy="5668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720236"/>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Counselors</a:t>
            </a:r>
            <a:br>
              <a:rPr lang="en-US" dirty="0" smtClean="0"/>
            </a:br>
            <a:r>
              <a:rPr lang="en-US" sz="2800" dirty="0" smtClean="0"/>
              <a:t>Code of Conduct Requirements</a:t>
            </a:r>
            <a:endParaRPr lang="en-US" sz="2800" dirty="0"/>
          </a:p>
        </p:txBody>
      </p:sp>
      <p:sp>
        <p:nvSpPr>
          <p:cNvPr id="3" name="Content Placeholder 2"/>
          <p:cNvSpPr>
            <a:spLocks noGrp="1"/>
          </p:cNvSpPr>
          <p:nvPr>
            <p:ph idx="1"/>
          </p:nvPr>
        </p:nvSpPr>
        <p:spPr>
          <a:xfrm>
            <a:off x="677334" y="2160589"/>
            <a:ext cx="9038166" cy="3880773"/>
          </a:xfrm>
        </p:spPr>
        <p:txBody>
          <a:bodyPr>
            <a:noAutofit/>
          </a:bodyPr>
          <a:lstStyle/>
          <a:p>
            <a:pPr marL="0" indent="0">
              <a:spcBef>
                <a:spcPts val="600"/>
              </a:spcBef>
              <a:buNone/>
            </a:pPr>
            <a:r>
              <a:rPr lang="en-US" sz="1600" dirty="0" smtClean="0"/>
              <a:t>Program staff that provide counseling services are required to have a signed copy of their certifying organization’s Code of Conduct in their personnel file. At a minimum, that Code of Conduct must prohibit counselors from:</a:t>
            </a:r>
          </a:p>
          <a:p>
            <a:pPr>
              <a:spcBef>
                <a:spcPts val="600"/>
              </a:spcBef>
            </a:pPr>
            <a:r>
              <a:rPr lang="en-US" sz="1400" dirty="0" smtClean="0"/>
              <a:t>Providing counseling services, attending any program services or activities, or being present on program premises while under the influence of any amount of alcohol or illicit drugs. Drugs or medications prescribed by a physician or other person authorized to prescribe drugs, and over-the-counter medications, used in the dosage and frequency indicated, are exempt from this prohibition.</a:t>
            </a:r>
          </a:p>
          <a:p>
            <a:pPr>
              <a:spcBef>
                <a:spcPts val="600"/>
              </a:spcBef>
            </a:pPr>
            <a:r>
              <a:rPr lang="en-US" sz="1400" dirty="0" smtClean="0"/>
              <a:t>Providing services beyond the scope of their license, registration, or certification </a:t>
            </a:r>
          </a:p>
          <a:p>
            <a:pPr>
              <a:spcBef>
                <a:spcPts val="600"/>
              </a:spcBef>
            </a:pPr>
            <a:r>
              <a:rPr lang="en-US" sz="1400" dirty="0" smtClean="0"/>
              <a:t>Discriminating against program participants, clients, residents, or other staff members, based on race, religion, age, gender, disability, national ancestry, sexual orientation, or economic condition;</a:t>
            </a:r>
          </a:p>
          <a:p>
            <a:pPr>
              <a:spcBef>
                <a:spcPts val="600"/>
              </a:spcBef>
            </a:pPr>
            <a:r>
              <a:rPr lang="en-US" sz="1400" dirty="0" smtClean="0"/>
              <a:t>Engaging in social or business relationships for personal gain with program participants, clients, or residents, their family members or other persons who are significant to them;</a:t>
            </a:r>
          </a:p>
          <a:p>
            <a:pPr>
              <a:spcBef>
                <a:spcPts val="600"/>
              </a:spcBef>
            </a:pPr>
            <a:r>
              <a:rPr lang="en-US" sz="1400" dirty="0" smtClean="0"/>
              <a:t>Engaging in sexual conduct with current participants, clients, residents, their family members, or other persons who are significant to them;</a:t>
            </a:r>
          </a:p>
          <a:p>
            <a:pPr>
              <a:spcBef>
                <a:spcPts val="600"/>
              </a:spcBef>
            </a:pPr>
            <a:r>
              <a:rPr lang="en-US" sz="1400" dirty="0" smtClean="0"/>
              <a:t>Verbally, physically, or sexually harassing, threatening, or abusing any participant, client, resident, their family members, other persons who are significant to them, or other staff members.</a:t>
            </a:r>
            <a:endParaRPr lang="en-US" sz="1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64</a:t>
            </a:fld>
            <a:endParaRPr lang="en-US" dirty="0"/>
          </a:p>
        </p:txBody>
      </p:sp>
      <p:sp>
        <p:nvSpPr>
          <p:cNvPr id="6" name="Rectangle 5"/>
          <p:cNvSpPr/>
          <p:nvPr/>
        </p:nvSpPr>
        <p:spPr>
          <a:xfrm>
            <a:off x="10061379" y="6024824"/>
            <a:ext cx="1636987" cy="369332"/>
          </a:xfrm>
          <a:prstGeom prst="rect">
            <a:avLst/>
          </a:prstGeom>
        </p:spPr>
        <p:txBody>
          <a:bodyPr wrap="none">
            <a:spAutoFit/>
          </a:bodyPr>
          <a:lstStyle/>
          <a:p>
            <a:r>
              <a:rPr lang="en-US" dirty="0" smtClean="0"/>
              <a:t>9 CCR § 13060</a:t>
            </a:r>
            <a:endParaRPr lang="en-US" dirty="0"/>
          </a:p>
        </p:txBody>
      </p:sp>
    </p:spTree>
    <p:extLst>
      <p:ext uri="{BB962C8B-B14F-4D97-AF65-F5344CB8AC3E}">
        <p14:creationId xmlns:p14="http://schemas.microsoft.com/office/powerpoint/2010/main" val="55367180"/>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57200"/>
            <a:ext cx="8904548" cy="1473200"/>
          </a:xfrm>
        </p:spPr>
        <p:txBody>
          <a:bodyPr anchor="ctr">
            <a:normAutofit/>
          </a:bodyPr>
          <a:lstStyle/>
          <a:p>
            <a:r>
              <a:rPr lang="en-US" dirty="0" smtClean="0"/>
              <a:t>SUD Counselor Certification Organizations</a:t>
            </a:r>
            <a:endParaRPr lang="en-US" dirty="0"/>
          </a:p>
        </p:txBody>
      </p:sp>
      <p:sp>
        <p:nvSpPr>
          <p:cNvPr id="3" name="Content Placeholder 2"/>
          <p:cNvSpPr>
            <a:spLocks noGrp="1"/>
          </p:cNvSpPr>
          <p:nvPr>
            <p:ph idx="1"/>
          </p:nvPr>
        </p:nvSpPr>
        <p:spPr>
          <a:xfrm>
            <a:off x="677334" y="1711180"/>
            <a:ext cx="8904548" cy="1317335"/>
          </a:xfrm>
        </p:spPr>
        <p:txBody>
          <a:bodyPr>
            <a:normAutofit/>
          </a:bodyPr>
          <a:lstStyle/>
          <a:p>
            <a:pPr marL="0" indent="0">
              <a:buNone/>
            </a:pPr>
            <a:r>
              <a:rPr lang="en-US" sz="1600" dirty="0" smtClean="0"/>
              <a:t>SUD Counselors are required to have an active certification or registration with a DHCS approved Counselor Certification Organization when providing the service. DHCS maintains a website of the current accepted Certification Organizations:</a:t>
            </a:r>
          </a:p>
          <a:p>
            <a:pPr marL="0" indent="0">
              <a:buNone/>
            </a:pPr>
            <a:r>
              <a:rPr lang="en-US" sz="1600" dirty="0" smtClean="0"/>
              <a:t> https://www.dhcs.ca.gov/provgovpart/Pages/CounselorCertificationOrganizations.aspx</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8" name="Picture 7"/>
          <p:cNvPicPr>
            <a:picLocks noChangeAspect="1"/>
          </p:cNvPicPr>
          <p:nvPr/>
        </p:nvPicPr>
        <p:blipFill rotWithShape="1">
          <a:blip r:embed="rId2"/>
          <a:srcRect l="1747" t="4167" r="1745" b="3333"/>
          <a:stretch/>
        </p:blipFill>
        <p:spPr>
          <a:xfrm>
            <a:off x="9980041" y="2766379"/>
            <a:ext cx="1945789" cy="947292"/>
          </a:xfrm>
          <a:prstGeom prst="rect">
            <a:avLst/>
          </a:prstGeom>
          <a:ln>
            <a:solidFill>
              <a:schemeClr val="tx1"/>
            </a:solidFill>
          </a:ln>
        </p:spPr>
      </p:pic>
      <p:pic>
        <p:nvPicPr>
          <p:cNvPr id="10" name="Picture 9"/>
          <p:cNvPicPr>
            <a:picLocks noChangeAspect="1"/>
          </p:cNvPicPr>
          <p:nvPr/>
        </p:nvPicPr>
        <p:blipFill rotWithShape="1">
          <a:blip r:embed="rId3"/>
          <a:srcRect l="11019" t="15316" r="11294" b="12594"/>
          <a:stretch/>
        </p:blipFill>
        <p:spPr>
          <a:xfrm>
            <a:off x="10244499" y="3972369"/>
            <a:ext cx="1416874" cy="1135508"/>
          </a:xfrm>
          <a:prstGeom prst="rect">
            <a:avLst/>
          </a:prstGeom>
          <a:ln>
            <a:solidFill>
              <a:schemeClr val="tx1"/>
            </a:solidFill>
          </a:ln>
        </p:spPr>
      </p:pic>
      <p:sp>
        <p:nvSpPr>
          <p:cNvPr id="6" name="Rectangle 5"/>
          <p:cNvSpPr/>
          <p:nvPr/>
        </p:nvSpPr>
        <p:spPr>
          <a:xfrm>
            <a:off x="677334" y="3117485"/>
            <a:ext cx="7913329" cy="3077766"/>
          </a:xfrm>
          <a:prstGeom prst="rect">
            <a:avLst/>
          </a:prstGeom>
        </p:spPr>
        <p:txBody>
          <a:bodyPr wrap="square">
            <a:spAutoFit/>
          </a:bodyPr>
          <a:lstStyle/>
          <a:p>
            <a:pPr algn="ctr">
              <a:spcAft>
                <a:spcPts val="1200"/>
              </a:spcAft>
            </a:pPr>
            <a:r>
              <a:rPr lang="en-US" sz="2800" dirty="0"/>
              <a:t>As of this training these are: </a:t>
            </a:r>
          </a:p>
          <a:p>
            <a:r>
              <a:rPr lang="en-US" sz="1600" dirty="0"/>
              <a:t>California Association of DUI Treatment Programs (CADTP)</a:t>
            </a:r>
          </a:p>
          <a:p>
            <a:pPr marL="400050" lvl="1" indent="0">
              <a:buNone/>
            </a:pPr>
            <a:r>
              <a:rPr lang="en-US" sz="1600" dirty="0" smtClean="0">
                <a:hlinkClick r:id="rId4"/>
              </a:rPr>
              <a:t>http</a:t>
            </a:r>
            <a:r>
              <a:rPr lang="en-US" sz="1600" dirty="0">
                <a:hlinkClick r:id="rId4"/>
              </a:rPr>
              <a:t>://www.cadtp.org/</a:t>
            </a:r>
            <a:endParaRPr lang="en-US" sz="1600" dirty="0"/>
          </a:p>
          <a:p>
            <a:pPr marL="400050" lvl="1" indent="0">
              <a:buNone/>
            </a:pPr>
            <a:r>
              <a:rPr lang="en-US" sz="1600" dirty="0" smtClean="0"/>
              <a:t>Email: </a:t>
            </a:r>
            <a:r>
              <a:rPr lang="en-US" sz="1600" dirty="0" smtClean="0">
                <a:hlinkClick r:id="rId5"/>
              </a:rPr>
              <a:t>info@cadtp.org</a:t>
            </a:r>
            <a:endParaRPr lang="en-US" sz="1600" dirty="0"/>
          </a:p>
          <a:p>
            <a:pPr>
              <a:spcBef>
                <a:spcPts val="600"/>
              </a:spcBef>
            </a:pPr>
            <a:r>
              <a:rPr lang="en-US" sz="1600" dirty="0"/>
              <a:t>California Consortium of Addiction Programs and Professionals (CCAPP)</a:t>
            </a:r>
          </a:p>
          <a:p>
            <a:pPr lvl="1"/>
            <a:r>
              <a:rPr lang="en-US" sz="1600" dirty="0" smtClean="0">
                <a:hlinkClick r:id="rId6"/>
              </a:rPr>
              <a:t>https</a:t>
            </a:r>
            <a:r>
              <a:rPr lang="en-US" sz="1600" dirty="0">
                <a:hlinkClick r:id="rId6"/>
              </a:rPr>
              <a:t>://www.ccapp.us</a:t>
            </a:r>
            <a:r>
              <a:rPr lang="en-US" sz="1600" dirty="0" smtClean="0">
                <a:hlinkClick r:id="rId6"/>
              </a:rPr>
              <a:t>/</a:t>
            </a:r>
            <a:endParaRPr lang="en-US" sz="1600" dirty="0" smtClean="0"/>
          </a:p>
          <a:p>
            <a:pPr lvl="1"/>
            <a:r>
              <a:rPr lang="en-US" sz="1600" dirty="0" smtClean="0"/>
              <a:t>Email</a:t>
            </a:r>
            <a:r>
              <a:rPr lang="en-US" sz="1600" dirty="0"/>
              <a:t>: </a:t>
            </a:r>
            <a:r>
              <a:rPr lang="en-US" sz="1600" dirty="0">
                <a:hlinkClick r:id="rId7"/>
              </a:rPr>
              <a:t>office@ccapp.us</a:t>
            </a:r>
            <a:endParaRPr lang="en-US" sz="1600" dirty="0"/>
          </a:p>
          <a:p>
            <a:pPr>
              <a:spcBef>
                <a:spcPts val="600"/>
              </a:spcBef>
            </a:pPr>
            <a:r>
              <a:rPr lang="en-US" sz="1600" dirty="0"/>
              <a:t>California Association for Drug/Alcohol </a:t>
            </a:r>
            <a:r>
              <a:rPr lang="en-US" sz="1600" dirty="0" smtClean="0"/>
              <a:t>Educators (CAADE) </a:t>
            </a:r>
            <a:r>
              <a:rPr lang="en-US" sz="1600" dirty="0" smtClean="0">
                <a:solidFill>
                  <a:srgbClr val="FF0000"/>
                </a:solidFill>
              </a:rPr>
              <a:t>(Must be after 3/11/19)</a:t>
            </a:r>
            <a:endParaRPr lang="en-US" sz="1600" dirty="0">
              <a:solidFill>
                <a:srgbClr val="FF0000"/>
              </a:solidFill>
            </a:endParaRPr>
          </a:p>
          <a:p>
            <a:r>
              <a:rPr lang="en-US" dirty="0" smtClean="0"/>
              <a:t>	</a:t>
            </a:r>
            <a:r>
              <a:rPr lang="en-US" sz="1600" dirty="0">
                <a:hlinkClick r:id="rId8"/>
              </a:rPr>
              <a:t>https://dev.caade.org/</a:t>
            </a:r>
            <a:endParaRPr lang="en-US" sz="1600" dirty="0"/>
          </a:p>
          <a:p>
            <a:pPr lvl="1"/>
            <a:r>
              <a:rPr lang="en-US" sz="1600" dirty="0" smtClean="0"/>
              <a:t>Email: </a:t>
            </a:r>
            <a:r>
              <a:rPr lang="en-US" sz="1600" dirty="0" smtClean="0">
                <a:hlinkClick r:id="rId9"/>
              </a:rPr>
              <a:t>office@accbc.org</a:t>
            </a:r>
            <a:endParaRPr lang="en-US" sz="1600" dirty="0" smtClean="0"/>
          </a:p>
        </p:txBody>
      </p:sp>
      <p:pic>
        <p:nvPicPr>
          <p:cNvPr id="1026" name="Picture 2" descr="Back 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4224" y="5366575"/>
            <a:ext cx="2257425"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61875"/>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Training Requirements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 LPHAs, including the SUD Medical Director, must receive a minimum of five (5) hours of continuing education related to addiction medicine each year</a:t>
            </a:r>
          </a:p>
          <a:p>
            <a:r>
              <a:rPr lang="en-US" dirty="0" smtClean="0"/>
              <a:t>All staff who provide ANY treatment services must keep up with their respective board or credentialing requirements and have an active credential at the time the service is provided. Any service provided by a staff without an active credential at the time of the service is not a valid service.</a:t>
            </a:r>
            <a:r>
              <a:rPr lang="en-US" dirty="0"/>
              <a:t> This includes claiming and non-claiming related treatment activities. </a:t>
            </a:r>
            <a:endParaRPr lang="en-US" dirty="0" smtClean="0"/>
          </a:p>
          <a:p>
            <a:r>
              <a:rPr lang="en-US" dirty="0" smtClean="0"/>
              <a:t>Registered and certified SUD counselors must adhere to all requirements in CCR Title 9, Chapter 8</a:t>
            </a:r>
          </a:p>
          <a:p>
            <a:r>
              <a:rPr lang="en-US" dirty="0" smtClean="0"/>
              <a:t>For ASAM, at a minimum all e-modules or equivalent in-person ASAM trainings are required</a:t>
            </a:r>
          </a:p>
          <a:p>
            <a:r>
              <a:rPr lang="en-US" dirty="0" smtClean="0"/>
              <a:t>Each contracted agency must have at least one representative attend every ACBH QA training</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494000" y="346717"/>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97879" y="5762259"/>
            <a:ext cx="1684693" cy="923330"/>
          </a:xfrm>
          <a:prstGeom prst="rect">
            <a:avLst/>
          </a:prstGeom>
        </p:spPr>
        <p:txBody>
          <a:bodyPr wrap="square">
            <a:spAutoFit/>
          </a:bodyPr>
          <a:lstStyle/>
          <a:p>
            <a:r>
              <a:rPr lang="en-US" dirty="0" smtClean="0"/>
              <a:t>IA.III.A.1.iv,</a:t>
            </a:r>
          </a:p>
          <a:p>
            <a:r>
              <a:rPr lang="en-US" dirty="0" smtClean="0"/>
              <a:t>IA.III.GG.3.ii</a:t>
            </a:r>
          </a:p>
          <a:p>
            <a:r>
              <a:rPr lang="en-US" dirty="0" smtClean="0"/>
              <a:t>9 CCR § 10105</a:t>
            </a:r>
            <a:endParaRPr lang="en-US" dirty="0"/>
          </a:p>
        </p:txBody>
      </p:sp>
    </p:spTree>
    <p:extLst>
      <p:ext uri="{BB962C8B-B14F-4D97-AF65-F5344CB8AC3E}">
        <p14:creationId xmlns:p14="http://schemas.microsoft.com/office/powerpoint/2010/main" val="359842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5" y="2700867"/>
            <a:ext cx="9241366" cy="1826581"/>
          </a:xfrm>
        </p:spPr>
        <p:txBody>
          <a:bodyPr>
            <a:normAutofit/>
          </a:bodyPr>
          <a:lstStyle/>
          <a:p>
            <a:r>
              <a:rPr lang="en-US" sz="3600" dirty="0" smtClean="0"/>
              <a:t>Temporary Exceptions to OTP Regulations</a:t>
            </a:r>
            <a:endParaRPr lang="en-US" sz="3600"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186598607"/>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9127067" cy="3880773"/>
          </a:xfrm>
        </p:spPr>
        <p:txBody>
          <a:bodyPr>
            <a:noAutofit/>
          </a:bodyPr>
          <a:lstStyle/>
          <a:p>
            <a:pPr marL="0" indent="0">
              <a:spcBef>
                <a:spcPts val="600"/>
              </a:spcBef>
              <a:buNone/>
            </a:pPr>
            <a:r>
              <a:rPr lang="en-US" sz="2000" dirty="0" smtClean="0"/>
              <a:t>DHCS may </a:t>
            </a:r>
            <a:r>
              <a:rPr lang="en-US" sz="2000" dirty="0"/>
              <a:t>grant temporary exceptions to </a:t>
            </a:r>
            <a:r>
              <a:rPr lang="en-US" sz="2000" dirty="0" smtClean="0"/>
              <a:t>Title 9, Ch. 4 requirements if </a:t>
            </a:r>
            <a:r>
              <a:rPr lang="en-US" sz="2000" dirty="0"/>
              <a:t>it determines that such action is justified and would improve treatment services or afford greater protections to the health, safety or welfare of </a:t>
            </a:r>
            <a:r>
              <a:rPr lang="en-US" sz="2000" dirty="0" smtClean="0"/>
              <a:t>clients</a:t>
            </a:r>
            <a:r>
              <a:rPr lang="en-US" sz="2000" dirty="0"/>
              <a:t>, the community, or the general public. No exception may be granted if it is contrary to or less stringent than the federal laws and regulations which govern narcotic treatment programs. </a:t>
            </a:r>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68</a:t>
            </a:fld>
            <a:endParaRPr lang="en-US" dirty="0"/>
          </a:p>
        </p:txBody>
      </p:sp>
      <p:sp>
        <p:nvSpPr>
          <p:cNvPr id="6" name="Title 1"/>
          <p:cNvSpPr txBox="1">
            <a:spLocks/>
          </p:cNvSpPr>
          <p:nvPr/>
        </p:nvSpPr>
        <p:spPr>
          <a:xfrm>
            <a:off x="448734" y="609600"/>
            <a:ext cx="908896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Temporary Exceptions to OTP Regulations 1</a:t>
            </a:r>
            <a:endParaRPr lang="en-US" dirty="0"/>
          </a:p>
        </p:txBody>
      </p:sp>
      <p:sp>
        <p:nvSpPr>
          <p:cNvPr id="7" name="Rectangle 6"/>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961313"/>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9127067" cy="3880773"/>
          </a:xfrm>
        </p:spPr>
        <p:txBody>
          <a:bodyPr>
            <a:noAutofit/>
          </a:bodyPr>
          <a:lstStyle/>
          <a:p>
            <a:pPr marL="0" indent="0">
              <a:spcBef>
                <a:spcPts val="600"/>
              </a:spcBef>
              <a:buNone/>
            </a:pPr>
            <a:r>
              <a:rPr lang="en-US" sz="1500" dirty="0" smtClean="0"/>
              <a:t>Exceptions are subject </a:t>
            </a:r>
            <a:r>
              <a:rPr lang="en-US" sz="1500" dirty="0"/>
              <a:t>to all of the following requirements:</a:t>
            </a:r>
          </a:p>
          <a:p>
            <a:pPr>
              <a:spcBef>
                <a:spcPts val="600"/>
              </a:spcBef>
            </a:pPr>
            <a:r>
              <a:rPr lang="en-US" sz="1500" dirty="0" smtClean="0"/>
              <a:t>Such </a:t>
            </a:r>
            <a:r>
              <a:rPr lang="en-US" sz="1500" dirty="0"/>
              <a:t>exceptions shall be limited to program licensees operating in compliance with applicable laws and </a:t>
            </a:r>
            <a:r>
              <a:rPr lang="en-US" sz="1500" dirty="0" smtClean="0"/>
              <a:t>regulations</a:t>
            </a:r>
            <a:endParaRPr lang="en-US" sz="1500" dirty="0"/>
          </a:p>
          <a:p>
            <a:pPr>
              <a:spcBef>
                <a:spcPts val="600"/>
              </a:spcBef>
            </a:pPr>
            <a:r>
              <a:rPr lang="en-US" sz="1500" dirty="0" smtClean="0"/>
              <a:t>Requests </a:t>
            </a:r>
            <a:r>
              <a:rPr lang="en-US" sz="1500" dirty="0"/>
              <a:t>for exceptions shall be formally submitted in writing to </a:t>
            </a:r>
            <a:r>
              <a:rPr lang="en-US" sz="1500" dirty="0" smtClean="0"/>
              <a:t>DHCS</a:t>
            </a:r>
            <a:endParaRPr lang="en-US" sz="1500" dirty="0"/>
          </a:p>
          <a:p>
            <a:pPr>
              <a:spcBef>
                <a:spcPts val="600"/>
              </a:spcBef>
            </a:pPr>
            <a:r>
              <a:rPr lang="en-US" sz="1500" dirty="0" smtClean="0"/>
              <a:t>Exceptions are limited </a:t>
            </a:r>
            <a:r>
              <a:rPr lang="en-US" sz="1500" dirty="0"/>
              <a:t>to a one-year period unless an extension is formally granted by </a:t>
            </a:r>
            <a:r>
              <a:rPr lang="en-US" sz="1500" dirty="0" smtClean="0"/>
              <a:t>DHCS</a:t>
            </a:r>
            <a:endParaRPr lang="en-US" sz="1500" dirty="0"/>
          </a:p>
          <a:p>
            <a:pPr>
              <a:spcBef>
                <a:spcPts val="600"/>
              </a:spcBef>
            </a:pPr>
            <a:r>
              <a:rPr lang="en-US" sz="1500" dirty="0" smtClean="0"/>
              <a:t>No </a:t>
            </a:r>
            <a:r>
              <a:rPr lang="en-US" sz="1500" dirty="0"/>
              <a:t>exception may be granted until </a:t>
            </a:r>
            <a:r>
              <a:rPr lang="en-US" sz="1500" dirty="0" smtClean="0"/>
              <a:t>DHCS has </a:t>
            </a:r>
            <a:r>
              <a:rPr lang="en-US" sz="1500" dirty="0"/>
              <a:t>requested and evaluated a recommendation from the applicable County Drug Program Administrator and all applicable fees have been </a:t>
            </a:r>
            <a:r>
              <a:rPr lang="en-US" sz="1500" dirty="0" smtClean="0"/>
              <a:t>received</a:t>
            </a:r>
            <a:endParaRPr lang="en-US" sz="1500" dirty="0"/>
          </a:p>
          <a:p>
            <a:pPr>
              <a:spcBef>
                <a:spcPts val="600"/>
              </a:spcBef>
            </a:pPr>
            <a:r>
              <a:rPr lang="en-US" sz="1500" dirty="0" smtClean="0"/>
              <a:t>The </a:t>
            </a:r>
            <a:r>
              <a:rPr lang="en-US" sz="1500" dirty="0"/>
              <a:t>program applicant shall comply with all Departmental requirements for maintaining appropriate records or otherwise documenting and reporting </a:t>
            </a:r>
            <a:r>
              <a:rPr lang="en-US" sz="1500" dirty="0" smtClean="0"/>
              <a:t>activity</a:t>
            </a:r>
            <a:endParaRPr lang="en-US" sz="1500" dirty="0"/>
          </a:p>
          <a:p>
            <a:pPr>
              <a:spcBef>
                <a:spcPts val="600"/>
              </a:spcBef>
            </a:pPr>
            <a:r>
              <a:rPr lang="en-US" sz="1500" dirty="0" smtClean="0"/>
              <a:t>The </a:t>
            </a:r>
            <a:r>
              <a:rPr lang="en-US" sz="1500" dirty="0"/>
              <a:t>formal approval </a:t>
            </a:r>
            <a:r>
              <a:rPr lang="en-US" sz="1500" dirty="0" smtClean="0"/>
              <a:t>by DHCS must contain </a:t>
            </a:r>
            <a:r>
              <a:rPr lang="en-US" sz="1500" dirty="0"/>
              <a:t>an accurate description of the exception(s) granted and the terms and conditions to be observed by the </a:t>
            </a:r>
            <a:r>
              <a:rPr lang="en-US" sz="1500" dirty="0" smtClean="0"/>
              <a:t>licensee</a:t>
            </a:r>
            <a:endParaRPr lang="en-US" sz="1500" dirty="0"/>
          </a:p>
          <a:p>
            <a:pPr>
              <a:spcBef>
                <a:spcPts val="600"/>
              </a:spcBef>
            </a:pPr>
            <a:r>
              <a:rPr lang="en-US" sz="1500" dirty="0" smtClean="0"/>
              <a:t>Exception(s</a:t>
            </a:r>
            <a:r>
              <a:rPr lang="en-US" sz="1500" dirty="0"/>
              <a:t>) shall be voided if the licensee fails to maintain compliance with this section or other applicable laws and regulations that govern narcotic treatment </a:t>
            </a:r>
            <a:r>
              <a:rPr lang="en-US" sz="1500" dirty="0" smtClean="0"/>
              <a:t>programs</a:t>
            </a:r>
            <a:endParaRPr lang="en-US" sz="1500"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69</a:t>
            </a:fld>
            <a:endParaRPr lang="en-US" dirty="0"/>
          </a:p>
        </p:txBody>
      </p:sp>
      <p:sp>
        <p:nvSpPr>
          <p:cNvPr id="6" name="Title 1"/>
          <p:cNvSpPr txBox="1">
            <a:spLocks/>
          </p:cNvSpPr>
          <p:nvPr/>
        </p:nvSpPr>
        <p:spPr>
          <a:xfrm>
            <a:off x="448734" y="609600"/>
            <a:ext cx="908896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Temporary Exceptions to OTP Regulations 2</a:t>
            </a:r>
            <a:endParaRPr lang="en-US" dirty="0"/>
          </a:p>
        </p:txBody>
      </p:sp>
      <p:sp>
        <p:nvSpPr>
          <p:cNvPr id="7" name="Rectangle 6"/>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05161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Audit Info &amp; SUD Claims</a:t>
            </a:r>
            <a:endParaRPr lang="en-US" dirty="0"/>
          </a:p>
        </p:txBody>
      </p:sp>
      <p:sp>
        <p:nvSpPr>
          <p:cNvPr id="3" name="Content Placeholder 2"/>
          <p:cNvSpPr>
            <a:spLocks noGrp="1"/>
          </p:cNvSpPr>
          <p:nvPr>
            <p:ph idx="1"/>
          </p:nvPr>
        </p:nvSpPr>
        <p:spPr>
          <a:xfrm>
            <a:off x="677333" y="2160589"/>
            <a:ext cx="9143167" cy="3880773"/>
          </a:xfrm>
        </p:spPr>
        <p:txBody>
          <a:bodyPr>
            <a:normAutofit/>
          </a:bodyPr>
          <a:lstStyle/>
          <a:p>
            <a:r>
              <a:rPr lang="en-US" sz="3200" dirty="0" smtClean="0"/>
              <a:t>CY 2018-2019 SUD SOC Audit is currently underway. Results will be forthcoming.</a:t>
            </a:r>
          </a:p>
          <a:p>
            <a:r>
              <a:rPr lang="en-US" sz="3200" dirty="0" smtClean="0"/>
              <a:t>Disallowances associated with fraud, waste, and abuse may result in recoupment of service amounts</a:t>
            </a:r>
            <a:endParaRPr lang="en-US" sz="32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62346" y="406957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9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609600"/>
            <a:ext cx="9230791" cy="1320800"/>
          </a:xfrm>
        </p:spPr>
        <p:txBody>
          <a:bodyPr/>
          <a:lstStyle/>
          <a:p>
            <a:r>
              <a:rPr lang="en-US" dirty="0" smtClean="0"/>
              <a:t>Temporary Exceptions to OTP Regulations 3</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0000"/>
                </a:solidFill>
              </a:rPr>
              <a:t>The </a:t>
            </a:r>
            <a:r>
              <a:rPr lang="en-US" dirty="0" smtClean="0">
                <a:solidFill>
                  <a:srgbClr val="FF0000"/>
                </a:solidFill>
              </a:rPr>
              <a:t>content of this training is based </a:t>
            </a:r>
            <a:r>
              <a:rPr lang="en-US" dirty="0">
                <a:solidFill>
                  <a:srgbClr val="FF0000"/>
                </a:solidFill>
              </a:rPr>
              <a:t>on the codified regulations, </a:t>
            </a:r>
            <a:r>
              <a:rPr lang="en-US" dirty="0" smtClean="0">
                <a:solidFill>
                  <a:srgbClr val="FF0000"/>
                </a:solidFill>
              </a:rPr>
              <a:t>specific agency and individual client requirements may differ</a:t>
            </a:r>
          </a:p>
          <a:p>
            <a:r>
              <a:rPr lang="en-US" dirty="0" smtClean="0">
                <a:solidFill>
                  <a:srgbClr val="FF0000"/>
                </a:solidFill>
              </a:rPr>
              <a:t>Providers are required to provide proof of all exceptions at the time of audits or other monitoring activities</a:t>
            </a:r>
            <a:endParaRPr lang="en-US" dirty="0">
              <a:solidFill>
                <a:srgbClr val="FF0000"/>
              </a:solidFill>
            </a:endParaRPr>
          </a:p>
          <a:p>
            <a:pPr marL="0" indent="0">
              <a:buNone/>
            </a:pPr>
            <a:r>
              <a:rPr lang="en-US" dirty="0" smtClean="0"/>
              <a:t>There are several types of exceptions to Opioid Treatment Regulations:</a:t>
            </a:r>
          </a:p>
          <a:p>
            <a:pPr>
              <a:lnSpc>
                <a:spcPct val="110000"/>
              </a:lnSpc>
              <a:spcBef>
                <a:spcPts val="600"/>
              </a:spcBef>
            </a:pPr>
            <a:r>
              <a:rPr lang="en-US" dirty="0" smtClean="0"/>
              <a:t>Statewide exceptions</a:t>
            </a:r>
          </a:p>
          <a:p>
            <a:pPr>
              <a:lnSpc>
                <a:spcPct val="110000"/>
              </a:lnSpc>
              <a:spcBef>
                <a:spcPts val="600"/>
              </a:spcBef>
            </a:pPr>
            <a:r>
              <a:rPr lang="en-US" dirty="0" smtClean="0"/>
              <a:t>Countywide exceptions</a:t>
            </a:r>
          </a:p>
          <a:p>
            <a:pPr>
              <a:lnSpc>
                <a:spcPct val="110000"/>
              </a:lnSpc>
              <a:spcBef>
                <a:spcPts val="600"/>
              </a:spcBef>
            </a:pPr>
            <a:r>
              <a:rPr lang="en-US" dirty="0" smtClean="0"/>
              <a:t>Agency level exceptions</a:t>
            </a:r>
          </a:p>
          <a:p>
            <a:pPr>
              <a:lnSpc>
                <a:spcPct val="110000"/>
              </a:lnSpc>
              <a:spcBef>
                <a:spcPts val="600"/>
              </a:spcBef>
            </a:pPr>
            <a:r>
              <a:rPr lang="en-US" dirty="0" smtClean="0"/>
              <a:t>Individual client exceptions (keep DHCS exception documents in the client’s record)</a:t>
            </a:r>
          </a:p>
          <a:p>
            <a:pPr marL="0" indent="0">
              <a:buNone/>
            </a:pPr>
            <a:r>
              <a:rPr lang="en-US" dirty="0" smtClean="0"/>
              <a:t>According to DHCS exception requests must be submitted to DHCS and SAMHSA via the SAMHSA/CSAT Opioid Treatment Program Extranet</a:t>
            </a:r>
          </a:p>
          <a:p>
            <a:r>
              <a:rPr lang="en-US" dirty="0" smtClean="0">
                <a:hlinkClick r:id="rId2"/>
              </a:rPr>
              <a:t>https://otp-extranet.samhsa.gov/login.aspx?ReturnUrl=%2f</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70</a:t>
            </a:fld>
            <a:endParaRPr lang="en-US" dirty="0"/>
          </a:p>
        </p:txBody>
      </p:sp>
      <p:sp>
        <p:nvSpPr>
          <p:cNvPr id="5" name="Rectangle 4"/>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0080928"/>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E34E7-44B1-8748-B101-252FF5AED7EA}"/>
              </a:ext>
            </a:extLst>
          </p:cNvPr>
          <p:cNvSpPr>
            <a:spLocks noGrp="1"/>
          </p:cNvSpPr>
          <p:nvPr>
            <p:ph type="title"/>
          </p:nvPr>
        </p:nvSpPr>
        <p:spPr/>
        <p:txBody>
          <a:bodyPr/>
          <a:lstStyle/>
          <a:p>
            <a:r>
              <a:rPr lang="en-US" smtClean="0"/>
              <a:t>OTP Admission Process</a:t>
            </a:r>
            <a:endParaRPr lang="en-US" dirty="0"/>
          </a:p>
        </p:txBody>
      </p:sp>
      <p:sp>
        <p:nvSpPr>
          <p:cNvPr id="4" name="Text Placeholder 3"/>
          <p:cNvSpPr>
            <a:spLocks noGrp="1"/>
          </p:cNvSpPr>
          <p:nvPr>
            <p:ph type="body" idx="1"/>
          </p:nvPr>
        </p:nvSpPr>
        <p:spPr/>
        <p:txBody>
          <a:bodyPr/>
          <a:lstStyle/>
          <a:p>
            <a:r>
              <a:rPr lang="en-US" dirty="0" smtClean="0"/>
              <a:t>Pre-Admission requirements (before the first dose)</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2954913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SUD Programs ROI</a:t>
            </a:r>
            <a:br>
              <a:rPr lang="en-US" dirty="0" smtClean="0"/>
            </a:br>
            <a:r>
              <a:rPr lang="en-US" sz="2800" dirty="0" smtClean="0">
                <a:solidFill>
                  <a:srgbClr val="FF0000"/>
                </a:solidFill>
              </a:rPr>
              <a:t>All open clients must have this signed</a:t>
            </a:r>
            <a:endParaRPr lang="en-US" sz="2800"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ACBH SUD Programs ROI is required for all ACBH contracted SUD providers and must be signed prior to entering any information into Clinician’s Gateway/InSyst and releasing </a:t>
            </a:r>
            <a:r>
              <a:rPr lang="en-US" dirty="0"/>
              <a:t>any information to the ACBH SUD Provider Network (SPN</a:t>
            </a:r>
            <a:r>
              <a:rPr lang="en-US" dirty="0" smtClean="0"/>
              <a:t>).</a:t>
            </a:r>
          </a:p>
          <a:p>
            <a:r>
              <a:rPr lang="en-US" dirty="0" smtClean="0"/>
              <a:t>When the beneficiary signs the ACBH SUD Programs ROI, this allows communication between ACBH contracted SUD programs (collectively the SPN)</a:t>
            </a:r>
          </a:p>
          <a:p>
            <a:pPr lvl="1"/>
            <a:r>
              <a:rPr lang="en-US" dirty="0"/>
              <a:t>Regardless best practice remains to discuss and have client sign a specific ROI whenever releasing information outside of your agency</a:t>
            </a:r>
          </a:p>
          <a:p>
            <a:pPr lvl="1"/>
            <a:r>
              <a:rPr lang="en-US" dirty="0" smtClean="0"/>
              <a:t>Use the ACBH SUD Provider Directory to determine which agencies are covered by the ACBH SUD Programs release:</a:t>
            </a:r>
          </a:p>
          <a:p>
            <a:pPr lvl="2"/>
            <a:r>
              <a:rPr lang="en-US" dirty="0" smtClean="0"/>
              <a:t>http://www.ACBH.org/SUD/docs/SUD_providers_dirctory.pdf</a:t>
            </a:r>
          </a:p>
          <a:p>
            <a:r>
              <a:rPr lang="en-US" dirty="0" smtClean="0"/>
              <a:t>If the beneficiary declines to sign the required SUD Programs ROI, </a:t>
            </a:r>
            <a:r>
              <a:rPr lang="en-US" sz="2200" u="sng" dirty="0" smtClean="0"/>
              <a:t>DO NOT OPEN EPISODE IN INSYST or CG</a:t>
            </a:r>
            <a:r>
              <a:rPr lang="en-US" dirty="0" smtClean="0"/>
              <a:t>. Indicate on ROI and consult with ACBH immediately.</a:t>
            </a:r>
          </a:p>
          <a:p>
            <a:pPr lvl="1"/>
            <a:endParaRPr lang="en-US" dirty="0" smtClean="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159" y="957064"/>
            <a:ext cx="1542076" cy="1975910"/>
          </a:xfrm>
          <a:prstGeom prst="rect">
            <a:avLst/>
          </a:prstGeom>
          <a:ln>
            <a:solidFill>
              <a:schemeClr val="tx1"/>
            </a:solidFill>
          </a:ln>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492193"/>
            <a:ext cx="1542076" cy="1975910"/>
          </a:xfrm>
          <a:prstGeom prst="rect">
            <a:avLst/>
          </a:prstGeom>
          <a:ln>
            <a:solidFill>
              <a:schemeClr val="tx1"/>
            </a:solidFill>
          </a:ln>
        </p:spPr>
      </p:pic>
    </p:spTree>
    <p:extLst>
      <p:ext uri="{BB962C8B-B14F-4D97-AF65-F5344CB8AC3E}">
        <p14:creationId xmlns:p14="http://schemas.microsoft.com/office/powerpoint/2010/main" val="243380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ACBH </a:t>
            </a:r>
            <a:r>
              <a:rPr lang="en-US" dirty="0" smtClean="0"/>
              <a:t>SUD Program ROI Screenshot</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73</a:t>
            </a:fld>
            <a:endParaRPr lang="en-US" dirty="0"/>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922" y="1607006"/>
            <a:ext cx="3332080" cy="4265505"/>
          </a:xfrm>
          <a:prstGeom prst="rect">
            <a:avLst/>
          </a:prstGeom>
          <a:ln>
            <a:solidFill>
              <a:schemeClr val="tx1"/>
            </a:solidFill>
          </a:ln>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221" y="1607006"/>
            <a:ext cx="3321981" cy="4256556"/>
          </a:xfrm>
          <a:prstGeom prst="rect">
            <a:avLst/>
          </a:prstGeom>
          <a:ln>
            <a:solidFill>
              <a:schemeClr val="tx1"/>
            </a:solidFill>
          </a:ln>
        </p:spPr>
      </p:pic>
      <p:sp>
        <p:nvSpPr>
          <p:cNvPr id="3" name="TextBox 2"/>
          <p:cNvSpPr txBox="1"/>
          <p:nvPr/>
        </p:nvSpPr>
        <p:spPr>
          <a:xfrm>
            <a:off x="233189" y="2228959"/>
            <a:ext cx="1986266" cy="1815882"/>
          </a:xfrm>
          <a:prstGeom prst="rect">
            <a:avLst/>
          </a:prstGeom>
          <a:noFill/>
        </p:spPr>
        <p:txBody>
          <a:bodyPr wrap="square" rtlCol="0">
            <a:spAutoFit/>
          </a:bodyPr>
          <a:lstStyle/>
          <a:p>
            <a:r>
              <a:rPr lang="en-US" sz="1600" dirty="0">
                <a:solidFill>
                  <a:srgbClr val="FF0000"/>
                </a:solidFill>
              </a:rPr>
              <a:t>SUD Programs ROI is </a:t>
            </a:r>
            <a:r>
              <a:rPr lang="en-US" sz="1600" u="sng" dirty="0">
                <a:solidFill>
                  <a:srgbClr val="FF0000"/>
                </a:solidFill>
              </a:rPr>
              <a:t>required on day one </a:t>
            </a:r>
            <a:r>
              <a:rPr lang="en-US" sz="1600" dirty="0">
                <a:solidFill>
                  <a:srgbClr val="FF0000"/>
                </a:solidFill>
              </a:rPr>
              <a:t>before any beneficiary information may be inputted in to Clinician’s Gateway and InSyst</a:t>
            </a:r>
          </a:p>
        </p:txBody>
      </p:sp>
      <p:pic>
        <p:nvPicPr>
          <p:cNvPr id="21" name="Picture 20" descr="Screen Clipping"/>
          <p:cNvPicPr>
            <a:picLocks noChangeAspect="1"/>
          </p:cNvPicPr>
          <p:nvPr/>
        </p:nvPicPr>
        <p:blipFill rotWithShape="1">
          <a:blip r:embed="rId4">
            <a:extLst>
              <a:ext uri="{28A0092B-C50C-407E-A947-70E740481C1C}">
                <a14:useLocalDpi xmlns:a14="http://schemas.microsoft.com/office/drawing/2010/main" val="0"/>
              </a:ext>
            </a:extLst>
          </a:blip>
          <a:srcRect l="62105" t="4085" r="791" b="85523"/>
          <a:stretch/>
        </p:blipFill>
        <p:spPr>
          <a:xfrm>
            <a:off x="3461812" y="1467837"/>
            <a:ext cx="2316250" cy="92512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9" name="Straight Arrow Connector 18"/>
          <p:cNvCxnSpPr/>
          <p:nvPr/>
        </p:nvCxnSpPr>
        <p:spPr>
          <a:xfrm flipV="1">
            <a:off x="2128361" y="2228959"/>
            <a:ext cx="2215039" cy="13660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529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smtClean="0"/>
              <a:t>Admission Components</a:t>
            </a:r>
            <a:endParaRPr lang="en-US" sz="2800" dirty="0"/>
          </a:p>
        </p:txBody>
      </p:sp>
      <p:sp>
        <p:nvSpPr>
          <p:cNvPr id="3" name="Content Placeholder 2"/>
          <p:cNvSpPr>
            <a:spLocks noGrp="1"/>
          </p:cNvSpPr>
          <p:nvPr>
            <p:ph idx="1"/>
          </p:nvPr>
        </p:nvSpPr>
        <p:spPr>
          <a:xfrm>
            <a:off x="677334" y="2160589"/>
            <a:ext cx="9237088" cy="3880773"/>
          </a:xfrm>
        </p:spPr>
        <p:txBody>
          <a:bodyPr>
            <a:normAutofit/>
          </a:bodyPr>
          <a:lstStyle/>
          <a:p>
            <a:pPr marL="0" lvl="1" indent="0">
              <a:buNone/>
            </a:pPr>
            <a:r>
              <a:rPr lang="en-US" sz="2800" dirty="0" smtClean="0"/>
              <a:t>Admission </a:t>
            </a:r>
            <a:r>
              <a:rPr lang="en-US" sz="2800" dirty="0"/>
              <a:t>to opioid treatment consists of </a:t>
            </a:r>
            <a:r>
              <a:rPr lang="en-US" sz="2800" u="sng" dirty="0" smtClean="0"/>
              <a:t>four core </a:t>
            </a:r>
            <a:r>
              <a:rPr lang="en-US" sz="2800" u="sng" dirty="0"/>
              <a:t>elements</a:t>
            </a:r>
            <a:r>
              <a:rPr lang="en-US" sz="2800" dirty="0"/>
              <a:t>:</a:t>
            </a:r>
          </a:p>
          <a:p>
            <a:pPr marL="571500" lvl="1" indent="-342900">
              <a:buSzPct val="100000"/>
              <a:buFont typeface="Wingdings 3" charset="2"/>
              <a:buAutoNum type="arabicPeriod"/>
            </a:pPr>
            <a:r>
              <a:rPr lang="en-US" sz="2400" dirty="0"/>
              <a:t>Determination of physical fitness to receive medication</a:t>
            </a:r>
          </a:p>
          <a:p>
            <a:pPr marL="571500" lvl="1" indent="-342900">
              <a:buSzPct val="100000"/>
              <a:buAutoNum type="arabicPeriod"/>
            </a:pPr>
            <a:r>
              <a:rPr lang="en-US" sz="2400" dirty="0" smtClean="0"/>
              <a:t>Determination </a:t>
            </a:r>
            <a:r>
              <a:rPr lang="en-US" sz="2400" dirty="0"/>
              <a:t>of physical addiction/dependence to opiates</a:t>
            </a:r>
          </a:p>
          <a:p>
            <a:pPr marL="571500" lvl="1" indent="-342900">
              <a:buSzPct val="100000"/>
              <a:buFont typeface="Wingdings 3" charset="2"/>
              <a:buAutoNum type="arabicPeriod"/>
            </a:pPr>
            <a:r>
              <a:rPr lang="en-US" sz="2400" dirty="0" smtClean="0"/>
              <a:t>Informed consent for medication assisted SUD treatment</a:t>
            </a:r>
          </a:p>
          <a:p>
            <a:pPr marL="571500" lvl="1" indent="-342900">
              <a:buSzPct val="100000"/>
              <a:buFont typeface="Wingdings 3" charset="2"/>
              <a:buAutoNum type="arabicPeriod"/>
            </a:pPr>
            <a:r>
              <a:rPr lang="en-US" sz="2400" dirty="0" smtClean="0"/>
              <a:t>Prevention of multiple registrations</a:t>
            </a:r>
          </a:p>
          <a:p>
            <a:pPr marL="342900" lvl="1" indent="-342900">
              <a:buFont typeface="Wingdings 3" charset="2"/>
              <a:buAutoNum type="arabicPeriod"/>
            </a:pPr>
            <a:endParaRPr lang="en-US" sz="2000" dirty="0"/>
          </a:p>
          <a:p>
            <a:pPr marL="0" lvl="1" indent="0">
              <a:buNone/>
            </a:pPr>
            <a:r>
              <a:rPr lang="en-US" sz="2400" dirty="0" smtClean="0"/>
              <a:t>Dosing </a:t>
            </a:r>
            <a:r>
              <a:rPr lang="en-US" sz="2400" dirty="0"/>
              <a:t>may not occur until the client is admitted to treatment</a:t>
            </a:r>
          </a:p>
          <a:p>
            <a:pPr marL="342900" lvl="1" indent="-342900">
              <a:buAutoNum type="arabicPeriod"/>
            </a:pP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74</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Tree>
    <p:extLst>
      <p:ext uri="{BB962C8B-B14F-4D97-AF65-F5344CB8AC3E}">
        <p14:creationId xmlns:p14="http://schemas.microsoft.com/office/powerpoint/2010/main" val="1481014508"/>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a:t>1</a:t>
            </a:r>
            <a:r>
              <a:rPr lang="en-US" sz="2800" dirty="0" smtClean="0"/>
              <a:t>. Determination of Physical Fitness</a:t>
            </a:r>
            <a:endParaRPr lang="en-US" sz="2800" dirty="0"/>
          </a:p>
        </p:txBody>
      </p:sp>
      <p:sp>
        <p:nvSpPr>
          <p:cNvPr id="3" name="Content Placeholder 2"/>
          <p:cNvSpPr>
            <a:spLocks noGrp="1"/>
          </p:cNvSpPr>
          <p:nvPr>
            <p:ph idx="1"/>
          </p:nvPr>
        </p:nvSpPr>
        <p:spPr>
          <a:xfrm>
            <a:off x="677334" y="2160589"/>
            <a:ext cx="9237088" cy="3880773"/>
          </a:xfrm>
        </p:spPr>
        <p:txBody>
          <a:bodyPr>
            <a:normAutofit/>
          </a:bodyPr>
          <a:lstStyle/>
          <a:p>
            <a:pPr marL="0" lvl="1" indent="0">
              <a:buNone/>
            </a:pPr>
            <a:r>
              <a:rPr lang="en-US" sz="1800" dirty="0" smtClean="0">
                <a:solidFill>
                  <a:srgbClr val="FF0000"/>
                </a:solidFill>
              </a:rPr>
              <a:t>While </a:t>
            </a:r>
            <a:r>
              <a:rPr lang="en-US" sz="1800" dirty="0">
                <a:solidFill>
                  <a:srgbClr val="FF0000"/>
                </a:solidFill>
              </a:rPr>
              <a:t>helpful for pain management, </a:t>
            </a:r>
            <a:r>
              <a:rPr lang="en-US" sz="1800" dirty="0" smtClean="0">
                <a:solidFill>
                  <a:srgbClr val="FF0000"/>
                </a:solidFill>
              </a:rPr>
              <a:t>opioid use</a:t>
            </a:r>
            <a:r>
              <a:rPr lang="en-US" sz="1800" dirty="0">
                <a:solidFill>
                  <a:srgbClr val="FF0000"/>
                </a:solidFill>
              </a:rPr>
              <a:t> can </a:t>
            </a:r>
            <a:r>
              <a:rPr lang="en-US" sz="1800" dirty="0" smtClean="0">
                <a:solidFill>
                  <a:srgbClr val="FF0000"/>
                </a:solidFill>
              </a:rPr>
              <a:t>have devastating side effects and are highly addictive substances. Both opioids and the medications used for treating them are powerful substances. Also, for a variety of reasons, individuals who are physically dependent on opioids, can have significant physical health related concerns. Moreover, some individuals who are addicted to opioids use other medications and street drugs. All of these factors need to be assessed and taken into consideration before a practitioner can prescribe MAT.</a:t>
            </a:r>
            <a:endParaRPr lang="en-US" sz="1800" dirty="0">
              <a:solidFill>
                <a:srgbClr val="FF0000"/>
              </a:solidFill>
            </a:endParaRPr>
          </a:p>
          <a:p>
            <a:pPr marL="0" lvl="1" indent="0">
              <a:buNone/>
            </a:pPr>
            <a:r>
              <a:rPr lang="en-US" sz="1800" dirty="0" smtClean="0"/>
              <a:t>As a result, the regulations require that, prior to admission, a medical evaluation containing at a minimum the following components must be completed:</a:t>
            </a:r>
          </a:p>
          <a:p>
            <a:pPr lvl="1"/>
            <a:r>
              <a:rPr lang="en-US" dirty="0" smtClean="0"/>
              <a:t>A medical history which includes the applicant's history of illicit drug use</a:t>
            </a:r>
          </a:p>
          <a:p>
            <a:pPr lvl="1"/>
            <a:r>
              <a:rPr lang="en-US" dirty="0" smtClean="0"/>
              <a:t>Laboratory tests for determination of narcotic drug use, tuberculosis, and syphilis </a:t>
            </a:r>
          </a:p>
          <a:p>
            <a:pPr lvl="1"/>
            <a:r>
              <a:rPr lang="en-US" dirty="0" smtClean="0"/>
              <a:t>A physical examination (See </a:t>
            </a:r>
            <a:r>
              <a:rPr lang="en-US" dirty="0" smtClean="0">
                <a:hlinkClick r:id="rId3" action="ppaction://hlinksldjump"/>
              </a:rPr>
              <a:t>physical examination slide </a:t>
            </a:r>
            <a:r>
              <a:rPr lang="en-US" dirty="0" smtClean="0"/>
              <a:t>for specific requirements)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75</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Tree>
    <p:extLst>
      <p:ext uri="{BB962C8B-B14F-4D97-AF65-F5344CB8AC3E}">
        <p14:creationId xmlns:p14="http://schemas.microsoft.com/office/powerpoint/2010/main" val="330718105"/>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Physical Examination Requirements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1900" dirty="0" smtClean="0"/>
              <a:t>The physical examination must </a:t>
            </a:r>
            <a:r>
              <a:rPr lang="en-US" sz="1900" u="sng" dirty="0" smtClean="0"/>
              <a:t>at a minimum </a:t>
            </a:r>
            <a:r>
              <a:rPr lang="en-US" sz="1900" dirty="0" smtClean="0"/>
              <a:t>contain:</a:t>
            </a:r>
          </a:p>
          <a:p>
            <a:r>
              <a:rPr lang="en-US" dirty="0" smtClean="0"/>
              <a:t>An </a:t>
            </a:r>
            <a:r>
              <a:rPr lang="en-US" dirty="0"/>
              <a:t>evaluation of the applicant's organ systems for possibility of infectious </a:t>
            </a:r>
            <a:r>
              <a:rPr lang="en-US" dirty="0" smtClean="0"/>
              <a:t>diseases; pulmonary</a:t>
            </a:r>
            <a:r>
              <a:rPr lang="en-US" dirty="0"/>
              <a:t>, liver, or cardiac abnormalities; and dermatologic sequelae of </a:t>
            </a:r>
            <a:r>
              <a:rPr lang="en-US" dirty="0" smtClean="0"/>
              <a:t>addiction</a:t>
            </a:r>
            <a:endParaRPr lang="en-US" dirty="0"/>
          </a:p>
          <a:p>
            <a:r>
              <a:rPr lang="en-US" dirty="0" smtClean="0"/>
              <a:t>A </a:t>
            </a:r>
            <a:r>
              <a:rPr lang="en-US" dirty="0"/>
              <a:t>record of the applicant's vital signs (temperature, pulse, blood pressure, and respiratory rate</a:t>
            </a:r>
            <a:r>
              <a:rPr lang="en-US" dirty="0" smtClean="0"/>
              <a:t>)</a:t>
            </a:r>
            <a:endParaRPr lang="en-US" dirty="0"/>
          </a:p>
          <a:p>
            <a:r>
              <a:rPr lang="en-US" dirty="0" smtClean="0"/>
              <a:t>An </a:t>
            </a:r>
            <a:r>
              <a:rPr lang="en-US" dirty="0"/>
              <a:t>examination of the applicant's head, ears, eyes, nose, throat (thyroid), chest (including heart, lungs, and breasts), abdomen, extremities, skin, and general </a:t>
            </a:r>
            <a:r>
              <a:rPr lang="en-US" dirty="0" smtClean="0"/>
              <a:t>appearance</a:t>
            </a:r>
            <a:endParaRPr lang="en-US" dirty="0"/>
          </a:p>
          <a:p>
            <a:r>
              <a:rPr lang="en-US" dirty="0" smtClean="0"/>
              <a:t>An </a:t>
            </a:r>
            <a:r>
              <a:rPr lang="en-US" dirty="0"/>
              <a:t>assessment of the applicant's neurological </a:t>
            </a:r>
            <a:r>
              <a:rPr lang="en-US" dirty="0" smtClean="0"/>
              <a:t>system</a:t>
            </a:r>
            <a:endParaRPr lang="en-US" dirty="0"/>
          </a:p>
          <a:p>
            <a:r>
              <a:rPr lang="en-US" dirty="0" smtClean="0"/>
              <a:t>A </a:t>
            </a:r>
            <a:r>
              <a:rPr lang="en-US" dirty="0"/>
              <a:t>record of an overall impression which identifies any medical condition or health problem for which treatment is </a:t>
            </a:r>
            <a:r>
              <a:rPr lang="en-US" dirty="0" smtClean="0"/>
              <a:t>warranted</a:t>
            </a:r>
          </a:p>
          <a:p>
            <a:pPr marL="0" indent="0">
              <a:buNone/>
            </a:pPr>
            <a:r>
              <a:rPr lang="en-US" sz="1900" dirty="0" smtClean="0">
                <a:solidFill>
                  <a:srgbClr val="FF0000"/>
                </a:solidFill>
              </a:rPr>
              <a:t>When a physical examination, completed in the prior 12 months, </a:t>
            </a:r>
            <a:r>
              <a:rPr lang="en-US" sz="1900" dirty="0">
                <a:solidFill>
                  <a:srgbClr val="FF0000"/>
                </a:solidFill>
              </a:rPr>
              <a:t>indicates a beneficiary has a significant medical illness, the client plan must include a goal that the beneficiary obtain appropriate treatment for the </a:t>
            </a:r>
            <a:r>
              <a:rPr lang="en-US" sz="1900" dirty="0" smtClean="0">
                <a:solidFill>
                  <a:srgbClr val="FF0000"/>
                </a:solidFill>
              </a:rPr>
              <a:t>illness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76</a:t>
            </a:fld>
            <a:endParaRPr lang="en-US" dirty="0"/>
          </a:p>
        </p:txBody>
      </p:sp>
      <p:sp>
        <p:nvSpPr>
          <p:cNvPr id="6" name="TextBox 5"/>
          <p:cNvSpPr txBox="1"/>
          <p:nvPr/>
        </p:nvSpPr>
        <p:spPr>
          <a:xfrm>
            <a:off x="9785468" y="5900758"/>
            <a:ext cx="2002279" cy="646331"/>
          </a:xfrm>
          <a:prstGeom prst="rect">
            <a:avLst/>
          </a:prstGeom>
          <a:noFill/>
        </p:spPr>
        <p:txBody>
          <a:bodyPr wrap="none" rtlCol="0">
            <a:spAutoFit/>
          </a:bodyPr>
          <a:lstStyle/>
          <a:p>
            <a:r>
              <a:rPr lang="en-US" dirty="0" smtClean="0"/>
              <a:t>9 CCR § 10270</a:t>
            </a:r>
          </a:p>
          <a:p>
            <a:r>
              <a:rPr lang="en-US" dirty="0" smtClean="0"/>
              <a:t>IA.III.PP.12.i.a.i.9</a:t>
            </a:r>
            <a:endParaRPr lang="en-US" dirty="0"/>
          </a:p>
        </p:txBody>
      </p:sp>
    </p:spTree>
    <p:extLst>
      <p:ext uri="{BB962C8B-B14F-4D97-AF65-F5344CB8AC3E}">
        <p14:creationId xmlns:p14="http://schemas.microsoft.com/office/powerpoint/2010/main" val="3744685924"/>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088966" cy="1320800"/>
          </a:xfrm>
        </p:spPr>
        <p:txBody>
          <a:bodyPr>
            <a:normAutofit fontScale="90000"/>
          </a:bodyPr>
          <a:lstStyle/>
          <a:p>
            <a:r>
              <a:rPr lang="en-US" sz="4000" dirty="0" smtClean="0"/>
              <a:t>OTP Admission/Client Selection</a:t>
            </a:r>
            <a:r>
              <a:rPr lang="en-US" dirty="0" smtClean="0"/>
              <a:t/>
            </a:r>
            <a:br>
              <a:rPr lang="en-US" dirty="0" smtClean="0"/>
            </a:br>
            <a:r>
              <a:rPr lang="en-US" sz="2800" dirty="0" smtClean="0"/>
              <a:t>2. Determination </a:t>
            </a:r>
            <a:r>
              <a:rPr lang="en-US" sz="2800" dirty="0"/>
              <a:t>of physical addiction/dependence to opiates</a:t>
            </a:r>
          </a:p>
        </p:txBody>
      </p:sp>
      <p:sp>
        <p:nvSpPr>
          <p:cNvPr id="3" name="Content Placeholder 2"/>
          <p:cNvSpPr>
            <a:spLocks noGrp="1"/>
          </p:cNvSpPr>
          <p:nvPr>
            <p:ph idx="1"/>
          </p:nvPr>
        </p:nvSpPr>
        <p:spPr/>
        <p:txBody>
          <a:bodyPr>
            <a:normAutofit/>
          </a:bodyPr>
          <a:lstStyle/>
          <a:p>
            <a:r>
              <a:rPr lang="en-US" dirty="0">
                <a:solidFill>
                  <a:schemeClr val="bg2">
                    <a:lumMod val="25000"/>
                  </a:schemeClr>
                </a:solidFill>
              </a:rPr>
              <a:t>Observed signs of physical </a:t>
            </a:r>
            <a:r>
              <a:rPr lang="en-US" dirty="0" smtClean="0">
                <a:solidFill>
                  <a:schemeClr val="bg2">
                    <a:lumMod val="25000"/>
                  </a:schemeClr>
                </a:solidFill>
              </a:rPr>
              <a:t>dependence, must be clearly </a:t>
            </a:r>
            <a:r>
              <a:rPr lang="en-US" dirty="0">
                <a:solidFill>
                  <a:schemeClr val="bg2">
                    <a:lumMod val="25000"/>
                  </a:schemeClr>
                </a:solidFill>
              </a:rPr>
              <a:t>and specifically noted in the </a:t>
            </a:r>
            <a:r>
              <a:rPr lang="en-US" dirty="0" smtClean="0">
                <a:solidFill>
                  <a:schemeClr val="bg2">
                    <a:lumMod val="25000"/>
                  </a:schemeClr>
                </a:solidFill>
              </a:rPr>
              <a:t>client's record</a:t>
            </a:r>
            <a:endParaRPr lang="en-US" dirty="0">
              <a:solidFill>
                <a:schemeClr val="bg2">
                  <a:lumMod val="25000"/>
                </a:schemeClr>
              </a:solidFill>
            </a:endParaRPr>
          </a:p>
          <a:p>
            <a:r>
              <a:rPr lang="en-US" dirty="0">
                <a:solidFill>
                  <a:schemeClr val="bg2">
                    <a:lumMod val="25000"/>
                  </a:schemeClr>
                </a:solidFill>
              </a:rPr>
              <a:t>Some of the common withdrawal effects associated with stopping the use of opioids include</a:t>
            </a:r>
            <a:r>
              <a:rPr lang="en-US" dirty="0" smtClean="0">
                <a:solidFill>
                  <a:schemeClr val="bg2">
                    <a:lumMod val="25000"/>
                  </a:schemeClr>
                </a:solidFill>
              </a:rPr>
              <a:t>:</a:t>
            </a:r>
            <a:endParaRPr lang="en-US" dirty="0">
              <a:solidFill>
                <a:schemeClr val="bg2">
                  <a:lumMod val="25000"/>
                </a:schemeClr>
              </a:solidFill>
            </a:endParaRPr>
          </a:p>
        </p:txBody>
      </p:sp>
      <p:sp>
        <p:nvSpPr>
          <p:cNvPr id="8" name="Footer Placeholder 7"/>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77</a:t>
            </a:fld>
            <a:endParaRPr lang="en-US" dirty="0"/>
          </a:p>
        </p:txBody>
      </p:sp>
      <p:sp>
        <p:nvSpPr>
          <p:cNvPr id="4" name="TextBox 3"/>
          <p:cNvSpPr txBox="1"/>
          <p:nvPr/>
        </p:nvSpPr>
        <p:spPr>
          <a:xfrm>
            <a:off x="1028700" y="3501648"/>
            <a:ext cx="4394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25000"/>
                  </a:schemeClr>
                </a:solidFill>
              </a:rPr>
              <a:t>Physical and psychological cravings </a:t>
            </a:r>
          </a:p>
          <a:p>
            <a:pPr marL="285750" indent="-285750">
              <a:buFont typeface="Arial" panose="020B0604020202020204" pitchFamily="34" charset="0"/>
              <a:buChar char="•"/>
            </a:pPr>
            <a:r>
              <a:rPr lang="en-US" dirty="0">
                <a:solidFill>
                  <a:schemeClr val="bg2">
                    <a:lumMod val="25000"/>
                  </a:schemeClr>
                </a:solidFill>
              </a:rPr>
              <a:t>Nausea</a:t>
            </a:r>
          </a:p>
          <a:p>
            <a:pPr marL="285750" indent="-285750">
              <a:buFont typeface="Arial" panose="020B0604020202020204" pitchFamily="34" charset="0"/>
              <a:buChar char="•"/>
            </a:pPr>
            <a:r>
              <a:rPr lang="en-US" dirty="0" smtClean="0">
                <a:solidFill>
                  <a:schemeClr val="bg2">
                    <a:lumMod val="25000"/>
                  </a:schemeClr>
                </a:solidFill>
              </a:rPr>
              <a:t>Stomach/Abdominal </a:t>
            </a:r>
            <a:r>
              <a:rPr lang="en-US" dirty="0">
                <a:solidFill>
                  <a:schemeClr val="bg2">
                    <a:lumMod val="25000"/>
                  </a:schemeClr>
                </a:solidFill>
              </a:rPr>
              <a:t>pain</a:t>
            </a:r>
          </a:p>
          <a:p>
            <a:pPr marL="285750" indent="-285750">
              <a:buFont typeface="Arial" panose="020B0604020202020204" pitchFamily="34" charset="0"/>
              <a:buChar char="•"/>
            </a:pPr>
            <a:r>
              <a:rPr lang="en-US" dirty="0">
                <a:solidFill>
                  <a:schemeClr val="bg2">
                    <a:lumMod val="25000"/>
                  </a:schemeClr>
                </a:solidFill>
              </a:rPr>
              <a:t>Cold </a:t>
            </a:r>
            <a:r>
              <a:rPr lang="en-US" dirty="0" smtClean="0">
                <a:solidFill>
                  <a:schemeClr val="bg2">
                    <a:lumMod val="25000"/>
                  </a:schemeClr>
                </a:solidFill>
              </a:rPr>
              <a:t>sweat / Sweating</a:t>
            </a:r>
            <a:endParaRPr lang="en-US" dirty="0">
              <a:solidFill>
                <a:schemeClr val="bg2">
                  <a:lumMod val="25000"/>
                </a:schemeClr>
              </a:solidFill>
            </a:endParaRPr>
          </a:p>
          <a:p>
            <a:pPr marL="285750" indent="-285750">
              <a:buFont typeface="Arial" panose="020B0604020202020204" pitchFamily="34" charset="0"/>
              <a:buChar char="•"/>
            </a:pPr>
            <a:r>
              <a:rPr lang="en-US" dirty="0">
                <a:solidFill>
                  <a:schemeClr val="bg2">
                    <a:lumMod val="25000"/>
                  </a:schemeClr>
                </a:solidFill>
              </a:rPr>
              <a:t>Chills</a:t>
            </a:r>
          </a:p>
          <a:p>
            <a:pPr marL="285750" indent="-285750">
              <a:buFont typeface="Arial" panose="020B0604020202020204" pitchFamily="34" charset="0"/>
              <a:buChar char="•"/>
            </a:pPr>
            <a:r>
              <a:rPr lang="en-US" dirty="0">
                <a:solidFill>
                  <a:schemeClr val="bg2">
                    <a:lumMod val="25000"/>
                  </a:schemeClr>
                </a:solidFill>
              </a:rPr>
              <a:t>Vomiting</a:t>
            </a:r>
          </a:p>
          <a:p>
            <a:pPr marL="285750" indent="-285750">
              <a:buFont typeface="Arial" panose="020B0604020202020204" pitchFamily="34" charset="0"/>
              <a:buChar char="•"/>
            </a:pPr>
            <a:r>
              <a:rPr lang="en-US" dirty="0" smtClean="0">
                <a:solidFill>
                  <a:schemeClr val="bg2">
                    <a:lumMod val="25000"/>
                  </a:schemeClr>
                </a:solidFill>
              </a:rPr>
              <a:t>Diarrhea</a:t>
            </a:r>
          </a:p>
          <a:p>
            <a:pPr marL="285750" indent="-285750">
              <a:buFont typeface="Arial" panose="020B0604020202020204" pitchFamily="34" charset="0"/>
              <a:buChar char="•"/>
            </a:pPr>
            <a:r>
              <a:rPr lang="en-US" dirty="0" smtClean="0">
                <a:solidFill>
                  <a:schemeClr val="bg2">
                    <a:lumMod val="25000"/>
                  </a:schemeClr>
                </a:solidFill>
              </a:rPr>
              <a:t>Dilated pupils</a:t>
            </a:r>
          </a:p>
          <a:p>
            <a:pPr marL="285750" indent="-285750">
              <a:buFont typeface="Arial" panose="020B0604020202020204" pitchFamily="34" charset="0"/>
              <a:buChar char="•"/>
            </a:pPr>
            <a:r>
              <a:rPr lang="en-US" dirty="0" smtClean="0">
                <a:solidFill>
                  <a:schemeClr val="bg2">
                    <a:lumMod val="25000"/>
                  </a:schemeClr>
                </a:solidFill>
              </a:rPr>
              <a:t>Runny nose</a:t>
            </a:r>
          </a:p>
        </p:txBody>
      </p:sp>
      <p:sp>
        <p:nvSpPr>
          <p:cNvPr id="6" name="Rectangle 5"/>
          <p:cNvSpPr/>
          <p:nvPr/>
        </p:nvSpPr>
        <p:spPr>
          <a:xfrm>
            <a:off x="6043966" y="3501648"/>
            <a:ext cx="3581402" cy="2862322"/>
          </a:xfrm>
          <a:prstGeom prst="rect">
            <a:avLst/>
          </a:prstGeom>
        </p:spPr>
        <p:txBody>
          <a:bodyPr wrap="square">
            <a:spAutoFit/>
          </a:bodyPr>
          <a:lstStyle/>
          <a:p>
            <a:pPr marL="285750" indent="-285750">
              <a:buFont typeface="Arial" panose="020B0604020202020204" pitchFamily="34" charset="0"/>
              <a:buChar char="•"/>
            </a:pPr>
            <a:r>
              <a:rPr lang="en-US" dirty="0">
                <a:solidFill>
                  <a:schemeClr val="bg2">
                    <a:lumMod val="25000"/>
                  </a:schemeClr>
                </a:solidFill>
              </a:rPr>
              <a:t>Agitation</a:t>
            </a:r>
          </a:p>
          <a:p>
            <a:pPr marL="285750" indent="-285750">
              <a:buFont typeface="Arial" panose="020B0604020202020204" pitchFamily="34" charset="0"/>
              <a:buChar char="•"/>
            </a:pPr>
            <a:r>
              <a:rPr lang="en-US" dirty="0">
                <a:solidFill>
                  <a:schemeClr val="bg2">
                    <a:lumMod val="25000"/>
                  </a:schemeClr>
                </a:solidFill>
              </a:rPr>
              <a:t>Anxiety</a:t>
            </a:r>
          </a:p>
          <a:p>
            <a:pPr marL="285750" indent="-285750">
              <a:buFont typeface="Arial" panose="020B0604020202020204" pitchFamily="34" charset="0"/>
              <a:buChar char="•"/>
            </a:pPr>
            <a:r>
              <a:rPr lang="en-US" dirty="0">
                <a:solidFill>
                  <a:schemeClr val="bg2">
                    <a:lumMod val="25000"/>
                  </a:schemeClr>
                </a:solidFill>
              </a:rPr>
              <a:t>Muscle tension</a:t>
            </a:r>
          </a:p>
          <a:p>
            <a:pPr marL="285750" indent="-285750">
              <a:buFont typeface="Arial" panose="020B0604020202020204" pitchFamily="34" charset="0"/>
              <a:buChar char="•"/>
            </a:pPr>
            <a:r>
              <a:rPr lang="en-US" dirty="0">
                <a:solidFill>
                  <a:schemeClr val="bg2">
                    <a:lumMod val="25000"/>
                  </a:schemeClr>
                </a:solidFill>
              </a:rPr>
              <a:t>Shaking or quivering</a:t>
            </a:r>
          </a:p>
          <a:p>
            <a:pPr marL="285750" indent="-285750">
              <a:buFont typeface="Arial" panose="020B0604020202020204" pitchFamily="34" charset="0"/>
              <a:buChar char="•"/>
            </a:pPr>
            <a:r>
              <a:rPr lang="en-US" dirty="0">
                <a:solidFill>
                  <a:schemeClr val="bg2">
                    <a:lumMod val="25000"/>
                  </a:schemeClr>
                </a:solidFill>
              </a:rPr>
              <a:t>Trouble sleeping</a:t>
            </a:r>
          </a:p>
          <a:p>
            <a:pPr marL="285750" indent="-285750">
              <a:buFont typeface="Arial" panose="020B0604020202020204" pitchFamily="34" charset="0"/>
              <a:buChar char="•"/>
            </a:pPr>
            <a:r>
              <a:rPr lang="en-US" dirty="0">
                <a:solidFill>
                  <a:schemeClr val="bg2">
                    <a:lumMod val="25000"/>
                  </a:schemeClr>
                </a:solidFill>
              </a:rPr>
              <a:t>Enlarged pupils</a:t>
            </a:r>
          </a:p>
          <a:p>
            <a:pPr marL="285750" indent="-285750">
              <a:buFont typeface="Arial" panose="020B0604020202020204" pitchFamily="34" charset="0"/>
              <a:buChar char="•"/>
            </a:pPr>
            <a:r>
              <a:rPr lang="en-US" dirty="0">
                <a:solidFill>
                  <a:schemeClr val="bg2">
                    <a:lumMod val="25000"/>
                  </a:schemeClr>
                </a:solidFill>
              </a:rPr>
              <a:t>Pain in the </a:t>
            </a:r>
            <a:r>
              <a:rPr lang="en-US" dirty="0" smtClean="0">
                <a:solidFill>
                  <a:schemeClr val="bg2">
                    <a:lumMod val="25000"/>
                  </a:schemeClr>
                </a:solidFill>
              </a:rPr>
              <a:t>bones</a:t>
            </a:r>
          </a:p>
          <a:p>
            <a:pPr marL="285750" indent="-285750">
              <a:buFont typeface="Arial" panose="020B0604020202020204" pitchFamily="34" charset="0"/>
              <a:buChar char="•"/>
            </a:pPr>
            <a:r>
              <a:rPr lang="en-US" dirty="0" smtClean="0">
                <a:solidFill>
                  <a:schemeClr val="bg2">
                    <a:lumMod val="25000"/>
                  </a:schemeClr>
                </a:solidFill>
              </a:rPr>
              <a:t>Goose bumps</a:t>
            </a:r>
          </a:p>
          <a:p>
            <a:pPr marL="285750" indent="-285750">
              <a:buFont typeface="Arial" panose="020B0604020202020204" pitchFamily="34" charset="0"/>
              <a:buChar char="•"/>
            </a:pPr>
            <a:r>
              <a:rPr lang="en-US" dirty="0" smtClean="0">
                <a:solidFill>
                  <a:schemeClr val="bg2">
                    <a:lumMod val="25000"/>
                  </a:schemeClr>
                </a:solidFill>
              </a:rPr>
              <a:t>Yawning</a:t>
            </a:r>
          </a:p>
          <a:p>
            <a:pPr marL="285750" indent="-285750">
              <a:buFont typeface="Arial" panose="020B0604020202020204" pitchFamily="34" charset="0"/>
              <a:buChar char="•"/>
            </a:pPr>
            <a:r>
              <a:rPr lang="en-US" dirty="0">
                <a:solidFill>
                  <a:schemeClr val="bg2">
                    <a:lumMod val="25000"/>
                  </a:schemeClr>
                </a:solidFill>
              </a:rPr>
              <a:t>Increased </a:t>
            </a:r>
            <a:r>
              <a:rPr lang="en-US" dirty="0" smtClean="0">
                <a:solidFill>
                  <a:schemeClr val="bg2">
                    <a:lumMod val="25000"/>
                  </a:schemeClr>
                </a:solidFill>
              </a:rPr>
              <a:t>tearing</a:t>
            </a:r>
            <a:endParaRPr lang="en-US" dirty="0">
              <a:solidFill>
                <a:schemeClr val="bg2">
                  <a:lumMod val="25000"/>
                </a:schemeClr>
              </a:solidFill>
            </a:endParaRPr>
          </a:p>
        </p:txBody>
      </p:sp>
      <p:sp>
        <p:nvSpPr>
          <p:cNvPr id="7" name="TextBox 6"/>
          <p:cNvSpPr txBox="1"/>
          <p:nvPr/>
        </p:nvSpPr>
        <p:spPr>
          <a:xfrm>
            <a:off x="9914422" y="6037155"/>
            <a:ext cx="1636987" cy="369332"/>
          </a:xfrm>
          <a:prstGeom prst="rect">
            <a:avLst/>
          </a:prstGeom>
          <a:noFill/>
        </p:spPr>
        <p:txBody>
          <a:bodyPr wrap="none" rtlCol="0">
            <a:spAutoFit/>
          </a:bodyPr>
          <a:lstStyle/>
          <a:p>
            <a:r>
              <a:rPr lang="en-US" dirty="0" smtClean="0"/>
              <a:t>9 CCR § 10270</a:t>
            </a:r>
            <a:endParaRPr lang="en-US" dirty="0"/>
          </a:p>
        </p:txBody>
      </p:sp>
    </p:spTree>
    <p:extLst>
      <p:ext uri="{BB962C8B-B14F-4D97-AF65-F5344CB8AC3E}">
        <p14:creationId xmlns:p14="http://schemas.microsoft.com/office/powerpoint/2010/main" val="2877874717"/>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br>
              <a:rPr lang="en-US" dirty="0" smtClean="0"/>
            </a:br>
            <a:r>
              <a:rPr lang="en-US" sz="2800" dirty="0" smtClean="0"/>
              <a:t>Pain Management</a:t>
            </a:r>
            <a:endParaRPr lang="en-US" sz="2800"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Individuals cannot be referred to OTPs for pain management, </a:t>
            </a:r>
            <a:r>
              <a:rPr lang="en-US" dirty="0">
                <a:solidFill>
                  <a:srgbClr val="FF0000"/>
                </a:solidFill>
              </a:rPr>
              <a:t>even if the patient </a:t>
            </a:r>
            <a:r>
              <a:rPr lang="en-US" dirty="0" smtClean="0">
                <a:solidFill>
                  <a:srgbClr val="FF0000"/>
                </a:solidFill>
              </a:rPr>
              <a:t>is physically </a:t>
            </a:r>
            <a:r>
              <a:rPr lang="en-US" dirty="0">
                <a:solidFill>
                  <a:srgbClr val="FF0000"/>
                </a:solidFill>
              </a:rPr>
              <a:t>dependent on the </a:t>
            </a:r>
            <a:r>
              <a:rPr lang="en-US" dirty="0" smtClean="0">
                <a:solidFill>
                  <a:srgbClr val="FF0000"/>
                </a:solidFill>
              </a:rPr>
              <a:t>pain medication</a:t>
            </a:r>
            <a:r>
              <a:rPr lang="en-US" dirty="0">
                <a:solidFill>
                  <a:srgbClr val="FF0000"/>
                </a:solidFill>
              </a:rPr>
              <a:t>. </a:t>
            </a:r>
            <a:r>
              <a:rPr lang="en-US" dirty="0" smtClean="0">
                <a:solidFill>
                  <a:srgbClr val="FF0000"/>
                </a:solidFill>
              </a:rPr>
              <a:t>The prospective client’s medical doctor may continue </a:t>
            </a:r>
            <a:r>
              <a:rPr lang="en-US" dirty="0">
                <a:solidFill>
                  <a:srgbClr val="FF0000"/>
                </a:solidFill>
              </a:rPr>
              <a:t>to prescribe narcotic medication for the treatment of pain. However, if treatment is for narcotic addiction, then the patient must be referred to an </a:t>
            </a:r>
            <a:r>
              <a:rPr lang="en-US" dirty="0" smtClean="0">
                <a:solidFill>
                  <a:srgbClr val="FF0000"/>
                </a:solidFill>
              </a:rPr>
              <a:t>OTP</a:t>
            </a:r>
            <a:r>
              <a:rPr lang="en-US" dirty="0">
                <a:solidFill>
                  <a:srgbClr val="FF0000"/>
                </a:solidFill>
              </a:rPr>
              <a:t>. The key issue is whether the doctor referred the patient to the </a:t>
            </a:r>
            <a:r>
              <a:rPr lang="en-US" dirty="0" smtClean="0">
                <a:solidFill>
                  <a:srgbClr val="FF0000"/>
                </a:solidFill>
              </a:rPr>
              <a:t>OTP </a:t>
            </a:r>
            <a:r>
              <a:rPr lang="en-US" dirty="0">
                <a:solidFill>
                  <a:srgbClr val="FF0000"/>
                </a:solidFill>
              </a:rPr>
              <a:t>because of pain or because of an addiction</a:t>
            </a:r>
            <a:r>
              <a:rPr lang="en-US" dirty="0" smtClean="0">
                <a:solidFill>
                  <a:srgbClr val="FF0000"/>
                </a:solidFill>
              </a:rPr>
              <a:t>.</a:t>
            </a:r>
          </a:p>
          <a:p>
            <a:endParaRPr lang="en-US" dirty="0">
              <a:solidFill>
                <a:srgbClr val="FF0000"/>
              </a:solidFill>
            </a:endParaRPr>
          </a:p>
          <a:p>
            <a:pPr marL="0" indent="0">
              <a:spcBef>
                <a:spcPts val="0"/>
              </a:spcBef>
              <a:buNone/>
            </a:pPr>
            <a:r>
              <a:rPr lang="en-US" dirty="0" smtClean="0">
                <a:solidFill>
                  <a:srgbClr val="FF0000"/>
                </a:solidFill>
              </a:rPr>
              <a:t>	US </a:t>
            </a:r>
            <a:r>
              <a:rPr lang="en-US" dirty="0">
                <a:solidFill>
                  <a:srgbClr val="FF0000"/>
                </a:solidFill>
              </a:rPr>
              <a:t>Dept. of Justice and </a:t>
            </a:r>
            <a:r>
              <a:rPr lang="en-US" dirty="0" smtClean="0">
                <a:solidFill>
                  <a:srgbClr val="FF0000"/>
                </a:solidFill>
              </a:rPr>
              <a:t>DEA,</a:t>
            </a:r>
          </a:p>
          <a:p>
            <a:pPr marL="0" indent="0">
              <a:spcBef>
                <a:spcPts val="0"/>
              </a:spcBef>
              <a:buNone/>
            </a:pPr>
            <a:r>
              <a:rPr lang="en-US" dirty="0" smtClean="0">
                <a:solidFill>
                  <a:srgbClr val="FF0000"/>
                </a:solidFill>
              </a:rPr>
              <a:t>	Narcotic </a:t>
            </a:r>
            <a:r>
              <a:rPr lang="en-US" dirty="0">
                <a:solidFill>
                  <a:srgbClr val="FF0000"/>
                </a:solidFill>
              </a:rPr>
              <a:t>Treatment Programs Best Practice </a:t>
            </a:r>
            <a:r>
              <a:rPr lang="en-US" dirty="0" smtClean="0">
                <a:solidFill>
                  <a:srgbClr val="FF0000"/>
                </a:solidFill>
              </a:rPr>
              <a:t>Guidelines</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2977985475"/>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smtClean="0"/>
              <a:t>Which staff can determine admission to OTP?</a:t>
            </a:r>
            <a:endParaRPr lang="en-US" sz="2000" dirty="0"/>
          </a:p>
        </p:txBody>
      </p:sp>
      <p:sp>
        <p:nvSpPr>
          <p:cNvPr id="3" name="Content Placeholder 2"/>
          <p:cNvSpPr>
            <a:spLocks noGrp="1"/>
          </p:cNvSpPr>
          <p:nvPr>
            <p:ph idx="1"/>
          </p:nvPr>
        </p:nvSpPr>
        <p:spPr>
          <a:xfrm>
            <a:off x="677334" y="2160589"/>
            <a:ext cx="9237088" cy="3880773"/>
          </a:xfrm>
        </p:spPr>
        <p:txBody>
          <a:bodyPr>
            <a:normAutofit/>
          </a:bodyPr>
          <a:lstStyle/>
          <a:p>
            <a:pPr marL="285750" lvl="1">
              <a:spcBef>
                <a:spcPts val="600"/>
              </a:spcBef>
              <a:buSzPct val="100000"/>
              <a:buFont typeface="Arial" panose="020B0604020202020204" pitchFamily="34" charset="0"/>
              <a:buChar char="•"/>
            </a:pPr>
            <a:r>
              <a:rPr lang="en-US" dirty="0" smtClean="0"/>
              <a:t>Medical Director</a:t>
            </a:r>
          </a:p>
          <a:p>
            <a:pPr marL="285750" lvl="1">
              <a:spcBef>
                <a:spcPts val="600"/>
              </a:spcBef>
              <a:buSzPct val="100000"/>
              <a:buFont typeface="Arial" panose="020B0604020202020204" pitchFamily="34" charset="0"/>
              <a:buChar char="•"/>
            </a:pPr>
            <a:r>
              <a:rPr lang="en-US" dirty="0" smtClean="0"/>
              <a:t>Physician</a:t>
            </a:r>
          </a:p>
          <a:p>
            <a:pPr marL="285750" lvl="1">
              <a:spcBef>
                <a:spcPts val="600"/>
              </a:spcBef>
              <a:buSzPct val="100000"/>
              <a:buFont typeface="Arial" panose="020B0604020202020204" pitchFamily="34" charset="0"/>
              <a:buChar char="•"/>
            </a:pPr>
            <a:r>
              <a:rPr lang="en-US" dirty="0" smtClean="0"/>
              <a:t>Physician’s Assistant</a:t>
            </a:r>
          </a:p>
          <a:p>
            <a:pPr marL="285750" lvl="1">
              <a:spcBef>
                <a:spcPts val="600"/>
              </a:spcBef>
              <a:buSzPct val="100000"/>
              <a:buFont typeface="Arial" panose="020B0604020202020204" pitchFamily="34" charset="0"/>
              <a:buChar char="•"/>
            </a:pPr>
            <a:r>
              <a:rPr lang="en-US" dirty="0" smtClean="0"/>
              <a:t>Nurse Practitioner</a:t>
            </a:r>
          </a:p>
          <a:p>
            <a:pPr marL="0" lvl="1" indent="0">
              <a:buNone/>
            </a:pPr>
            <a:endParaRPr lang="en-US" dirty="0" smtClean="0"/>
          </a:p>
          <a:p>
            <a:pPr marL="0" lvl="1" indent="0">
              <a:buNone/>
            </a:pPr>
            <a:r>
              <a:rPr lang="en-US" dirty="0"/>
              <a:t>Before admitting a client to treatment, </a:t>
            </a:r>
            <a:r>
              <a:rPr lang="en-US" dirty="0" smtClean="0"/>
              <a:t>the medical director must document the required elements of client selection in the medical record.</a:t>
            </a:r>
          </a:p>
          <a:p>
            <a:pPr marL="0" lvl="1" indent="0">
              <a:buNone/>
            </a:pPr>
            <a:endParaRPr lang="en-US" dirty="0"/>
          </a:p>
          <a:p>
            <a:pPr marL="0" lvl="1" indent="0">
              <a:buNone/>
            </a:pPr>
            <a:r>
              <a:rPr lang="en-US" dirty="0" smtClean="0"/>
              <a:t>If a physician’s assistant or nurse practitioner completes the medical evaluation and other requirements of admission, the medical director must also document their review and concurrence in the client’s medical record.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79</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
        <p:nvSpPr>
          <p:cNvPr id="16" name="TextBox 15"/>
          <p:cNvSpPr txBox="1"/>
          <p:nvPr/>
        </p:nvSpPr>
        <p:spPr>
          <a:xfrm>
            <a:off x="3982867" y="2995612"/>
            <a:ext cx="3459334" cy="36933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3" charset="2"/>
              <a:buChar char=""/>
              <a:defRPr>
                <a:solidFill>
                  <a:schemeClr val="tx1">
                    <a:lumMod val="75000"/>
                    <a:lumOff val="25000"/>
                  </a:schemeClr>
                </a:solidFill>
              </a:defRPr>
            </a:lvl1pPr>
            <a:lvl2pPr marL="0" lvl="1" indent="0">
              <a:spcBef>
                <a:spcPts val="1000"/>
              </a:spcBef>
              <a:spcAft>
                <a:spcPts val="0"/>
              </a:spcAft>
              <a:buClr>
                <a:schemeClr val="accent1"/>
              </a:buClr>
              <a:buSzPct val="80000"/>
              <a:buFont typeface="Wingdings 3" charset="2"/>
              <a:buNone/>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0" indent="0">
              <a:buNone/>
            </a:pPr>
            <a:r>
              <a:rPr lang="en-US" sz="1600" dirty="0" smtClean="0"/>
              <a:t>Also known as </a:t>
            </a:r>
            <a:r>
              <a:rPr lang="en-US" sz="1600" i="1" dirty="0" smtClean="0"/>
              <a:t>Physician </a:t>
            </a:r>
            <a:r>
              <a:rPr lang="en-US" sz="1600" i="1" dirty="0"/>
              <a:t>Extenders</a:t>
            </a:r>
          </a:p>
        </p:txBody>
      </p:sp>
      <p:sp>
        <p:nvSpPr>
          <p:cNvPr id="18" name="Right Brace 17"/>
          <p:cNvSpPr/>
          <p:nvPr/>
        </p:nvSpPr>
        <p:spPr>
          <a:xfrm>
            <a:off x="3073400" y="2971800"/>
            <a:ext cx="818292" cy="41695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396296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110010"/>
            <a:ext cx="8911687" cy="1280890"/>
          </a:xfrm>
        </p:spPr>
        <p:txBody>
          <a:bodyPr/>
          <a:lstStyle/>
          <a:p>
            <a:pPr algn="ctr"/>
            <a:r>
              <a:rPr lang="en-US" dirty="0"/>
              <a:t>Technical Assistance Feedback</a:t>
            </a:r>
          </a:p>
        </p:txBody>
      </p:sp>
      <p:sp>
        <p:nvSpPr>
          <p:cNvPr id="3" name="Content Placeholder 2"/>
          <p:cNvSpPr>
            <a:spLocks noGrp="1"/>
          </p:cNvSpPr>
          <p:nvPr>
            <p:ph idx="1"/>
          </p:nvPr>
        </p:nvSpPr>
        <p:spPr>
          <a:xfrm>
            <a:off x="677333" y="3155223"/>
            <a:ext cx="9321948" cy="2739335"/>
          </a:xfrm>
        </p:spPr>
        <p:txBody>
          <a:bodyPr>
            <a:normAutofit/>
          </a:bodyPr>
          <a:lstStyle/>
          <a:p>
            <a:r>
              <a:rPr lang="en-US" sz="2400" dirty="0"/>
              <a:t>DHCS </a:t>
            </a:r>
            <a:r>
              <a:rPr lang="en-US" sz="2400" dirty="0" smtClean="0"/>
              <a:t>and other entities are conducting technical assistance and monitoring independent </a:t>
            </a:r>
            <a:r>
              <a:rPr lang="en-US" sz="2400" dirty="0"/>
              <a:t>of ACBH</a:t>
            </a:r>
          </a:p>
          <a:p>
            <a:pPr lvl="2"/>
            <a:r>
              <a:rPr lang="en-US" sz="2000" dirty="0"/>
              <a:t>Please let Sharon know if </a:t>
            </a:r>
            <a:r>
              <a:rPr lang="en-US" sz="2000" dirty="0" smtClean="0"/>
              <a:t>DHCS or another agency </a:t>
            </a:r>
            <a:r>
              <a:rPr lang="en-US" sz="2000" dirty="0"/>
              <a:t>contacts your agency to conduct a </a:t>
            </a:r>
            <a:r>
              <a:rPr lang="en-US" sz="2000" dirty="0" smtClean="0"/>
              <a:t>review</a:t>
            </a:r>
            <a:endParaRPr lang="en-US" sz="2000" dirty="0"/>
          </a:p>
          <a:p>
            <a:pPr lvl="2"/>
            <a:r>
              <a:rPr lang="en-US" sz="2000" dirty="0"/>
              <a:t>This will assist us in providing accurate, consistent technical assistance to all of our providers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36233" y="571631"/>
            <a:ext cx="1846727" cy="1832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rotWithShape="1">
          <a:blip r:embed="rId4">
            <a:extLst>
              <a:ext uri="{28A0092B-C50C-407E-A947-70E740481C1C}">
                <a14:useLocalDpi xmlns:a14="http://schemas.microsoft.com/office/drawing/2010/main" val="0"/>
              </a:ext>
            </a:extLst>
          </a:blip>
          <a:srcRect r="66151" b="-10663"/>
          <a:stretch/>
        </p:blipFill>
        <p:spPr bwMode="auto">
          <a:xfrm>
            <a:off x="1079822" y="722575"/>
            <a:ext cx="1975066" cy="1051806"/>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3054888" y="832980"/>
            <a:ext cx="6082223" cy="830997"/>
          </a:xfrm>
          <a:prstGeom prst="rect">
            <a:avLst/>
          </a:prstGeom>
          <a:solidFill>
            <a:srgbClr val="3C9770"/>
          </a:solidFill>
        </p:spPr>
        <p:txBody>
          <a:bodyPr wrap="square" rtlCol="0">
            <a:spAutoFit/>
          </a:bodyPr>
          <a:lstStyle/>
          <a:p>
            <a:pPr algn="ctr"/>
            <a:r>
              <a:rPr lang="en-US" sz="2800" b="1" i="1" dirty="0">
                <a:solidFill>
                  <a:schemeClr val="bg1"/>
                </a:solidFill>
              </a:rPr>
              <a:t>Alameda County Behavioral Health</a:t>
            </a:r>
          </a:p>
          <a:p>
            <a:pPr algn="ctr"/>
            <a:r>
              <a:rPr lang="en-US" sz="2000" dirty="0">
                <a:solidFill>
                  <a:schemeClr val="bg1"/>
                </a:solidFill>
              </a:rPr>
              <a:t>Mental Health &amp; Substance Use Services</a:t>
            </a:r>
          </a:p>
        </p:txBody>
      </p:sp>
    </p:spTree>
    <p:extLst>
      <p:ext uri="{BB962C8B-B14F-4D97-AF65-F5344CB8AC3E}">
        <p14:creationId xmlns:p14="http://schemas.microsoft.com/office/powerpoint/2010/main" val="172760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Maintenance Admission Requirements 1</a:t>
            </a:r>
            <a:r>
              <a:rPr lang="en-US" sz="3200" dirty="0"/>
              <a:t/>
            </a:r>
            <a:br>
              <a:rPr lang="en-US" sz="3200" dirty="0"/>
            </a:br>
            <a:endParaRPr lang="en-US" dirty="0"/>
          </a:p>
        </p:txBody>
      </p:sp>
      <p:sp>
        <p:nvSpPr>
          <p:cNvPr id="3" name="Content Placeholder 2"/>
          <p:cNvSpPr>
            <a:spLocks noGrp="1"/>
          </p:cNvSpPr>
          <p:nvPr>
            <p:ph idx="1"/>
          </p:nvPr>
        </p:nvSpPr>
        <p:spPr>
          <a:xfrm>
            <a:off x="677333" y="2160589"/>
            <a:ext cx="8987367" cy="3880773"/>
          </a:xfrm>
        </p:spPr>
        <p:txBody>
          <a:bodyPr>
            <a:noAutofit/>
          </a:bodyPr>
          <a:lstStyle/>
          <a:p>
            <a:pPr>
              <a:spcBef>
                <a:spcPts val="600"/>
              </a:spcBef>
            </a:pPr>
            <a:r>
              <a:rPr lang="en-US" sz="1600" dirty="0" smtClean="0"/>
              <a:t>Confirmed </a:t>
            </a:r>
            <a:r>
              <a:rPr lang="en-US" sz="1600" dirty="0"/>
              <a:t>documented history of at least two years of addiction to </a:t>
            </a:r>
            <a:r>
              <a:rPr lang="en-US" sz="1600" dirty="0" smtClean="0"/>
              <a:t>opiates</a:t>
            </a:r>
          </a:p>
          <a:p>
            <a:pPr lvl="1">
              <a:spcBef>
                <a:spcPts val="600"/>
              </a:spcBef>
            </a:pPr>
            <a:r>
              <a:rPr lang="en-US" sz="1400" dirty="0" smtClean="0"/>
              <a:t>With </a:t>
            </a:r>
            <a:r>
              <a:rPr lang="en-US" sz="1400" dirty="0"/>
              <a:t>prior </a:t>
            </a:r>
            <a:r>
              <a:rPr lang="en-US" sz="1400" dirty="0" smtClean="0"/>
              <a:t>DHCS approval</a:t>
            </a:r>
            <a:r>
              <a:rPr lang="en-US" sz="1400" dirty="0"/>
              <a:t>, the program may make an exception to this requirement only if the program physician determines, based </a:t>
            </a:r>
            <a:r>
              <a:rPr lang="en-US" sz="1400" dirty="0" smtClean="0"/>
              <a:t>on their medical </a:t>
            </a:r>
            <a:r>
              <a:rPr lang="en-US" sz="1400" dirty="0"/>
              <a:t>training and expertise, that withholding treatment constitutes a life- or health-endangering </a:t>
            </a:r>
            <a:r>
              <a:rPr lang="en-US" sz="1400" dirty="0" smtClean="0"/>
              <a:t>situation</a:t>
            </a:r>
          </a:p>
          <a:p>
            <a:pPr>
              <a:spcBef>
                <a:spcPts val="600"/>
              </a:spcBef>
            </a:pPr>
            <a:r>
              <a:rPr lang="en-US" sz="1600" dirty="0" smtClean="0"/>
              <a:t>Confirmed </a:t>
            </a:r>
            <a:r>
              <a:rPr lang="en-US" sz="1600" dirty="0"/>
              <a:t>history of two or more unsuccessful attempts in withdrawal treatment with subsequent relapse to illicit opiate </a:t>
            </a:r>
            <a:r>
              <a:rPr lang="en-US" sz="1600" dirty="0" smtClean="0"/>
              <a:t>use</a:t>
            </a:r>
          </a:p>
          <a:p>
            <a:pPr>
              <a:spcBef>
                <a:spcPts val="600"/>
              </a:spcBef>
            </a:pPr>
            <a:r>
              <a:rPr lang="en-US" sz="1600" dirty="0" smtClean="0"/>
              <a:t>State </a:t>
            </a:r>
            <a:r>
              <a:rPr lang="en-US" sz="1600" dirty="0"/>
              <a:t>regulations do not allow maintenance treatment for individuals who are under 18 years of </a:t>
            </a:r>
            <a:r>
              <a:rPr lang="en-US" sz="1600" dirty="0" smtClean="0"/>
              <a:t>age. </a:t>
            </a:r>
            <a:r>
              <a:rPr lang="en-US" sz="1600" dirty="0"/>
              <a:t>DHCS will review temporary exceptions to this rule with or without written consent of their parent(s) or guardian. </a:t>
            </a:r>
            <a:r>
              <a:rPr lang="en-US" sz="1600" dirty="0" smtClean="0"/>
              <a:t>See Minor Consent slide for additional info.</a:t>
            </a:r>
          </a:p>
          <a:p>
            <a:pPr>
              <a:spcBef>
                <a:spcPts val="600"/>
              </a:spcBef>
            </a:pPr>
            <a:r>
              <a:rPr lang="en-US" sz="1600" dirty="0" smtClean="0"/>
              <a:t>Certification </a:t>
            </a:r>
            <a:r>
              <a:rPr lang="en-US" sz="1600" dirty="0"/>
              <a:t>by a physician of fitness for replacement narcotic therapy based upon physical examination, medical history, and indicated laboratory findings. Plans for correction of existing medical problems should be </a:t>
            </a:r>
            <a:r>
              <a:rPr lang="en-US" sz="1600" dirty="0" smtClean="0"/>
              <a:t>indicated.</a:t>
            </a:r>
            <a:endParaRPr lang="en-US" sz="1600" dirty="0"/>
          </a:p>
          <a:p>
            <a:pPr>
              <a:spcBef>
                <a:spcPts val="600"/>
              </a:spcBef>
            </a:pPr>
            <a:r>
              <a:rPr lang="en-US" sz="1600" dirty="0" smtClean="0"/>
              <a:t>Evidence </a:t>
            </a:r>
            <a:r>
              <a:rPr lang="en-US" sz="1600" dirty="0"/>
              <a:t>of observed signs of physical </a:t>
            </a:r>
            <a:r>
              <a:rPr lang="en-US" sz="1600" dirty="0" smtClean="0"/>
              <a:t>dependence</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80</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868361" y="5900758"/>
            <a:ext cx="1850185" cy="646331"/>
          </a:xfrm>
          <a:prstGeom prst="rect">
            <a:avLst/>
          </a:prstGeom>
        </p:spPr>
        <p:txBody>
          <a:bodyPr wrap="none">
            <a:spAutoFit/>
          </a:bodyPr>
          <a:lstStyle/>
          <a:p>
            <a:pPr algn="r"/>
            <a:r>
              <a:rPr lang="en-US" dirty="0" smtClean="0"/>
              <a:t>9 CCR § 10270.d</a:t>
            </a:r>
          </a:p>
          <a:p>
            <a:pPr algn="r"/>
            <a:r>
              <a:rPr lang="en-US" dirty="0" smtClean="0"/>
              <a:t>IN 18-061</a:t>
            </a:r>
            <a:endParaRPr lang="en-US" dirty="0"/>
          </a:p>
        </p:txBody>
      </p:sp>
    </p:spTree>
    <p:extLst>
      <p:ext uri="{BB962C8B-B14F-4D97-AF65-F5344CB8AC3E}">
        <p14:creationId xmlns:p14="http://schemas.microsoft.com/office/powerpoint/2010/main" val="194122886"/>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Maintenance Admission Requirements 2</a:t>
            </a:r>
            <a:r>
              <a:rPr lang="en-US" sz="3200" dirty="0"/>
              <a:t/>
            </a:r>
            <a:br>
              <a:rPr lang="en-US" sz="3200" dirty="0"/>
            </a:br>
            <a:endParaRPr lang="en-US" dirty="0"/>
          </a:p>
        </p:txBody>
      </p:sp>
      <p:sp>
        <p:nvSpPr>
          <p:cNvPr id="3" name="Content Placeholder 2"/>
          <p:cNvSpPr>
            <a:spLocks noGrp="1"/>
          </p:cNvSpPr>
          <p:nvPr>
            <p:ph idx="1"/>
          </p:nvPr>
        </p:nvSpPr>
        <p:spPr>
          <a:xfrm>
            <a:off x="677334" y="2160589"/>
            <a:ext cx="9457266" cy="3880773"/>
          </a:xfrm>
        </p:spPr>
        <p:txBody>
          <a:bodyPr>
            <a:noAutofit/>
          </a:bodyPr>
          <a:lstStyle/>
          <a:p>
            <a:pPr marL="0" indent="0">
              <a:buNone/>
            </a:pPr>
            <a:r>
              <a:rPr lang="en-US" sz="1600" dirty="0" smtClean="0"/>
              <a:t>Allowed exceptions when medically justified by the medical director or physician:</a:t>
            </a:r>
          </a:p>
          <a:p>
            <a:r>
              <a:rPr lang="en-US" sz="1600" dirty="0" smtClean="0"/>
              <a:t>An </a:t>
            </a:r>
            <a:r>
              <a:rPr lang="en-US" sz="1600" dirty="0"/>
              <a:t>applicant who has resided in a penal or chronic care institution for one month or longer may be admitted to </a:t>
            </a:r>
            <a:r>
              <a:rPr lang="en-US" sz="1600" dirty="0" smtClean="0"/>
              <a:t>treatment </a:t>
            </a:r>
            <a:r>
              <a:rPr lang="en-US" sz="1600" dirty="0"/>
              <a:t>within </a:t>
            </a:r>
            <a:r>
              <a:rPr lang="en-US" sz="1600" strike="sngStrike" dirty="0">
                <a:solidFill>
                  <a:srgbClr val="FF0000"/>
                </a:solidFill>
              </a:rPr>
              <a:t>one</a:t>
            </a:r>
            <a:r>
              <a:rPr lang="en-US" sz="1600" dirty="0">
                <a:solidFill>
                  <a:srgbClr val="FF0000"/>
                </a:solidFill>
              </a:rPr>
              <a:t> </a:t>
            </a:r>
            <a:r>
              <a:rPr lang="en-US" sz="1600" dirty="0" smtClean="0">
                <a:solidFill>
                  <a:srgbClr val="FF0000"/>
                </a:solidFill>
              </a:rPr>
              <a:t>six </a:t>
            </a:r>
            <a:r>
              <a:rPr lang="en-US" sz="1600" dirty="0" smtClean="0"/>
              <a:t>months </a:t>
            </a:r>
            <a:r>
              <a:rPr lang="en-US" sz="1600" dirty="0"/>
              <a:t>of release without documented evidence </a:t>
            </a:r>
            <a:r>
              <a:rPr lang="en-US" sz="1600" dirty="0" smtClean="0"/>
              <a:t>of physical </a:t>
            </a:r>
            <a:r>
              <a:rPr lang="en-US" sz="1600" dirty="0"/>
              <a:t>dependence, provided the person would have been eligible for admission before </a:t>
            </a:r>
            <a:r>
              <a:rPr lang="en-US" sz="1600" dirty="0" smtClean="0"/>
              <a:t>incarceration </a:t>
            </a:r>
            <a:r>
              <a:rPr lang="en-US" sz="1600" dirty="0"/>
              <a:t>or </a:t>
            </a:r>
            <a:r>
              <a:rPr lang="en-US" sz="1600" dirty="0" smtClean="0"/>
              <a:t>institutionalization.</a:t>
            </a:r>
          </a:p>
          <a:p>
            <a:r>
              <a:rPr lang="en-US" sz="1600" dirty="0" smtClean="0"/>
              <a:t>Previously </a:t>
            </a:r>
            <a:r>
              <a:rPr lang="en-US" sz="1600" dirty="0"/>
              <a:t>treated </a:t>
            </a:r>
            <a:r>
              <a:rPr lang="en-US" sz="1600" dirty="0" smtClean="0"/>
              <a:t>clients </a:t>
            </a:r>
            <a:r>
              <a:rPr lang="en-US" sz="1600" dirty="0"/>
              <a:t>who voluntarily detoxified from maintenance treatment may be admitted to </a:t>
            </a:r>
            <a:r>
              <a:rPr lang="en-US" sz="1600" dirty="0" smtClean="0"/>
              <a:t>treatment </a:t>
            </a:r>
            <a:r>
              <a:rPr lang="en-US" sz="1600" dirty="0"/>
              <a:t>without documentation of current physical dependence within six months after discharge, if the program is able to document prior maintenance treatment of </a:t>
            </a:r>
            <a:r>
              <a:rPr lang="en-US" sz="1600" dirty="0" smtClean="0"/>
              <a:t>6+ months. At the discretion of the medical director or physician may be </a:t>
            </a:r>
            <a:r>
              <a:rPr lang="en-US" sz="1600" dirty="0"/>
              <a:t>granted the same take-home step level they were on at the time of discharge.</a:t>
            </a:r>
          </a:p>
          <a:p>
            <a:r>
              <a:rPr lang="en-US" sz="1600" dirty="0" smtClean="0"/>
              <a:t>Pregnant clients </a:t>
            </a:r>
            <a:r>
              <a:rPr lang="en-US" sz="1600" dirty="0"/>
              <a:t>who are currently physically dependent on opiates and have had a documented history of addition to opiates in the past may be admitted to maintenance treatment without documentation of a two-year addiction history or two prior treatment </a:t>
            </a:r>
            <a:r>
              <a:rPr lang="en-US" sz="1600" dirty="0" smtClean="0"/>
              <a:t>failures.</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81</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449687" y="5872150"/>
            <a:ext cx="2300630" cy="646331"/>
          </a:xfrm>
          <a:prstGeom prst="rect">
            <a:avLst/>
          </a:prstGeom>
        </p:spPr>
        <p:txBody>
          <a:bodyPr wrap="none">
            <a:spAutoFit/>
          </a:bodyPr>
          <a:lstStyle/>
          <a:p>
            <a:pPr algn="r"/>
            <a:r>
              <a:rPr lang="en-US" dirty="0" smtClean="0"/>
              <a:t>9 CCR § 10270.d.5/6</a:t>
            </a:r>
          </a:p>
          <a:p>
            <a:pPr algn="r"/>
            <a:r>
              <a:rPr lang="en-US" dirty="0" smtClean="0"/>
              <a:t>42 CFR § 8.12(e)(3)</a:t>
            </a:r>
          </a:p>
        </p:txBody>
      </p:sp>
    </p:spTree>
    <p:extLst>
      <p:ext uri="{BB962C8B-B14F-4D97-AF65-F5344CB8AC3E}">
        <p14:creationId xmlns:p14="http://schemas.microsoft.com/office/powerpoint/2010/main" val="2379133546"/>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Detoxification Admission Requirements 1</a:t>
            </a:r>
            <a:r>
              <a:rPr lang="en-US" sz="3200" dirty="0"/>
              <a:t/>
            </a:r>
            <a:br>
              <a:rPr lang="en-US" sz="3200" dirty="0"/>
            </a:br>
            <a:endParaRPr lang="en-US" dirty="0"/>
          </a:p>
        </p:txBody>
      </p:sp>
      <p:sp>
        <p:nvSpPr>
          <p:cNvPr id="3" name="Content Placeholder 2"/>
          <p:cNvSpPr>
            <a:spLocks noGrp="1"/>
          </p:cNvSpPr>
          <p:nvPr>
            <p:ph idx="1"/>
          </p:nvPr>
        </p:nvSpPr>
        <p:spPr>
          <a:xfrm>
            <a:off x="677334" y="2160589"/>
            <a:ext cx="9215966" cy="3880773"/>
          </a:xfrm>
        </p:spPr>
        <p:txBody>
          <a:bodyPr>
            <a:noAutofit/>
          </a:bodyPr>
          <a:lstStyle/>
          <a:p>
            <a:r>
              <a:rPr lang="en-US" sz="2400" dirty="0"/>
              <a:t>Determination by a program physician that the </a:t>
            </a:r>
            <a:r>
              <a:rPr lang="en-US" sz="2400" dirty="0" smtClean="0"/>
              <a:t>client </a:t>
            </a:r>
            <a:r>
              <a:rPr lang="en-US" sz="2400" dirty="0"/>
              <a:t>is currently physically dependent on opiates. Evidence of current physical dependence </a:t>
            </a:r>
            <a:r>
              <a:rPr lang="en-US" sz="2400" dirty="0" smtClean="0"/>
              <a:t>must include</a:t>
            </a:r>
            <a:r>
              <a:rPr lang="en-US" sz="2400" dirty="0"/>
              <a:t>:</a:t>
            </a:r>
          </a:p>
          <a:p>
            <a:pPr lvl="1"/>
            <a:r>
              <a:rPr lang="en-US" sz="2000" dirty="0"/>
              <a:t>Observed signs of physical dependence, which </a:t>
            </a:r>
            <a:r>
              <a:rPr lang="en-US" sz="2000" dirty="0" smtClean="0"/>
              <a:t>must be </a:t>
            </a:r>
            <a:r>
              <a:rPr lang="en-US" sz="2000" dirty="0"/>
              <a:t>clearly and specifically noted in the </a:t>
            </a:r>
            <a:r>
              <a:rPr lang="en-US" sz="2000" dirty="0" smtClean="0"/>
              <a:t>client's </a:t>
            </a:r>
            <a:r>
              <a:rPr lang="en-US" sz="2000" dirty="0"/>
              <a:t>record.</a:t>
            </a:r>
          </a:p>
          <a:p>
            <a:pPr lvl="1"/>
            <a:r>
              <a:rPr lang="en-US" sz="2000" dirty="0"/>
              <a:t>Results of an initial test or analysis for illicit drug use shall be used to aid in determining current physical dependence, and </a:t>
            </a:r>
            <a:r>
              <a:rPr lang="en-US" sz="2000" dirty="0" smtClean="0"/>
              <a:t>must be </a:t>
            </a:r>
            <a:r>
              <a:rPr lang="en-US" sz="2000" dirty="0"/>
              <a:t>noted in the </a:t>
            </a:r>
            <a:r>
              <a:rPr lang="en-US" sz="2000" dirty="0" smtClean="0"/>
              <a:t>client's </a:t>
            </a:r>
            <a:r>
              <a:rPr lang="en-US" sz="2000" dirty="0"/>
              <a:t>record. Results of the initial test or analysis may be obtained after commencement of detoxification treatment.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82</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684016" y="6037155"/>
            <a:ext cx="2390398" cy="369332"/>
          </a:xfrm>
          <a:prstGeom prst="rect">
            <a:avLst/>
          </a:prstGeom>
        </p:spPr>
        <p:txBody>
          <a:bodyPr wrap="none">
            <a:spAutoFit/>
          </a:bodyPr>
          <a:lstStyle/>
          <a:p>
            <a:pPr algn="r">
              <a:spcBef>
                <a:spcPts val="1200"/>
              </a:spcBef>
            </a:pPr>
            <a:r>
              <a:rPr lang="en-US" dirty="0" smtClean="0"/>
              <a:t>9 CCR § 10270.d.5/6</a:t>
            </a:r>
          </a:p>
        </p:txBody>
      </p:sp>
    </p:spTree>
    <p:extLst>
      <p:ext uri="{BB962C8B-B14F-4D97-AF65-F5344CB8AC3E}">
        <p14:creationId xmlns:p14="http://schemas.microsoft.com/office/powerpoint/2010/main" val="230587019"/>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Detoxification Admission Requirements 2</a:t>
            </a:r>
            <a:r>
              <a:rPr lang="en-US" sz="3200" dirty="0"/>
              <a:t/>
            </a:r>
            <a:br>
              <a:rPr lang="en-US" sz="3200" dirty="0"/>
            </a:br>
            <a:endParaRPr lang="en-US" dirty="0"/>
          </a:p>
        </p:txBody>
      </p:sp>
      <p:sp>
        <p:nvSpPr>
          <p:cNvPr id="3" name="Content Placeholder 2"/>
          <p:cNvSpPr>
            <a:spLocks noGrp="1"/>
          </p:cNvSpPr>
          <p:nvPr>
            <p:ph idx="1"/>
          </p:nvPr>
        </p:nvSpPr>
        <p:spPr>
          <a:xfrm>
            <a:off x="677334" y="2160589"/>
            <a:ext cx="9457266" cy="3880773"/>
          </a:xfrm>
        </p:spPr>
        <p:txBody>
          <a:bodyPr>
            <a:noAutofit/>
          </a:bodyPr>
          <a:lstStyle/>
          <a:p>
            <a:r>
              <a:rPr lang="en-US" dirty="0">
                <a:solidFill>
                  <a:srgbClr val="FF0000"/>
                </a:solidFill>
              </a:rPr>
              <a:t>Detoxification treatment for individuals who are under 18 years of age requires written consent of their parent(s) or guardian prior to the administration of the first medication </a:t>
            </a:r>
            <a:r>
              <a:rPr lang="en-US" dirty="0" smtClean="0">
                <a:solidFill>
                  <a:srgbClr val="FF0000"/>
                </a:solidFill>
              </a:rPr>
              <a:t>dose. </a:t>
            </a:r>
            <a:r>
              <a:rPr lang="en-US" dirty="0">
                <a:solidFill>
                  <a:srgbClr val="FF0000"/>
                </a:solidFill>
              </a:rPr>
              <a:t>O</a:t>
            </a:r>
            <a:r>
              <a:rPr lang="en-US" dirty="0" smtClean="0">
                <a:solidFill>
                  <a:srgbClr val="FF0000"/>
                </a:solidFill>
              </a:rPr>
              <a:t>TPs </a:t>
            </a:r>
            <a:r>
              <a:rPr lang="en-US" dirty="0">
                <a:solidFill>
                  <a:srgbClr val="FF0000"/>
                </a:solidFill>
              </a:rPr>
              <a:t>may seek an exception to this requirement on an individual </a:t>
            </a:r>
            <a:r>
              <a:rPr lang="en-US" dirty="0" smtClean="0">
                <a:solidFill>
                  <a:srgbClr val="FF0000"/>
                </a:solidFill>
              </a:rPr>
              <a:t>client </a:t>
            </a:r>
            <a:r>
              <a:rPr lang="en-US" dirty="0">
                <a:solidFill>
                  <a:srgbClr val="FF0000"/>
                </a:solidFill>
              </a:rPr>
              <a:t>basis by submitting a temporary exception request to DHCS. </a:t>
            </a:r>
            <a:r>
              <a:rPr lang="en-US" dirty="0" smtClean="0">
                <a:solidFill>
                  <a:srgbClr val="FF0000"/>
                </a:solidFill>
              </a:rPr>
              <a:t>(see Minor Consent slide for additional information)</a:t>
            </a:r>
            <a:endParaRPr lang="en-US" dirty="0">
              <a:solidFill>
                <a:srgbClr val="FF0000"/>
              </a:solidFill>
            </a:endParaRPr>
          </a:p>
          <a:p>
            <a:r>
              <a:rPr lang="en-US" dirty="0" smtClean="0">
                <a:solidFill>
                  <a:srgbClr val="FF0000"/>
                </a:solidFill>
              </a:rPr>
              <a:t>The </a:t>
            </a:r>
            <a:r>
              <a:rPr lang="en-US" dirty="0">
                <a:solidFill>
                  <a:srgbClr val="FF0000"/>
                </a:solidFill>
              </a:rPr>
              <a:t>applicant </a:t>
            </a:r>
            <a:r>
              <a:rPr lang="en-US" dirty="0" smtClean="0">
                <a:solidFill>
                  <a:srgbClr val="FF0000"/>
                </a:solidFill>
              </a:rPr>
              <a:t>may not be in </a:t>
            </a:r>
            <a:r>
              <a:rPr lang="en-US" dirty="0">
                <a:solidFill>
                  <a:srgbClr val="FF0000"/>
                </a:solidFill>
              </a:rPr>
              <a:t>the last trimester of </a:t>
            </a:r>
            <a:r>
              <a:rPr lang="en-US" dirty="0" smtClean="0">
                <a:solidFill>
                  <a:srgbClr val="FF0000"/>
                </a:solidFill>
              </a:rPr>
              <a:t>pregnancy</a:t>
            </a:r>
          </a:p>
          <a:p>
            <a:r>
              <a:rPr lang="en-US" dirty="0">
                <a:solidFill>
                  <a:srgbClr val="FF0000"/>
                </a:solidFill>
              </a:rPr>
              <a:t>Clients with two or more unsuccessful detoxification episodes within a 12-month period must be assessed by the OTP physician for other forms of treatment. A program cannot admit a client for more than two detoxification treatment episodes in one year</a:t>
            </a:r>
            <a:r>
              <a:rPr lang="en-US" dirty="0" smtClean="0">
                <a:solidFill>
                  <a:srgbClr val="FF0000"/>
                </a:solidFill>
              </a:rPr>
              <a:t>.</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83</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619112" y="5539521"/>
            <a:ext cx="2263825" cy="1200329"/>
          </a:xfrm>
          <a:prstGeom prst="rect">
            <a:avLst/>
          </a:prstGeom>
        </p:spPr>
        <p:txBody>
          <a:bodyPr wrap="none">
            <a:spAutoFit/>
          </a:bodyPr>
          <a:lstStyle/>
          <a:p>
            <a:pPr algn="r"/>
            <a:r>
              <a:rPr lang="en-US" dirty="0" smtClean="0"/>
              <a:t>9 CCR § 10270.d.5,6</a:t>
            </a:r>
          </a:p>
          <a:p>
            <a:pPr algn="r"/>
            <a:r>
              <a:rPr lang="en-US" dirty="0" smtClean="0"/>
              <a:t>9 CCR § 10270.c.3</a:t>
            </a:r>
          </a:p>
          <a:p>
            <a:pPr algn="r"/>
            <a:r>
              <a:rPr lang="en-US" dirty="0" smtClean="0"/>
              <a:t>MHSUDS IN 18-061</a:t>
            </a:r>
          </a:p>
          <a:p>
            <a:pPr algn="r"/>
            <a:r>
              <a:rPr lang="en-US" dirty="0" smtClean="0"/>
              <a:t>42 CFR § 8.12.e.4</a:t>
            </a:r>
          </a:p>
        </p:txBody>
      </p:sp>
    </p:spTree>
    <p:extLst>
      <p:ext uri="{BB962C8B-B14F-4D97-AF65-F5344CB8AC3E}">
        <p14:creationId xmlns:p14="http://schemas.microsoft.com/office/powerpoint/2010/main" val="1106715065"/>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A0C468C3-B5FD-FE48-A8E3-FB8BD04788A2}"/>
              </a:ext>
            </a:extLst>
          </p:cNvPr>
          <p:cNvSpPr>
            <a:spLocks noGrp="1"/>
          </p:cNvSpPr>
          <p:nvPr>
            <p:ph type="title"/>
          </p:nvPr>
        </p:nvSpPr>
        <p:spPr/>
        <p:txBody>
          <a:bodyPr>
            <a:normAutofit/>
          </a:bodyPr>
          <a:lstStyle/>
          <a:p>
            <a:r>
              <a:rPr lang="en-US" dirty="0" smtClean="0"/>
              <a:t>Establishing an Included Diagnosis</a:t>
            </a:r>
            <a:br>
              <a:rPr lang="en-US" dirty="0" smtClean="0"/>
            </a:br>
            <a:r>
              <a:rPr lang="en-US" sz="2800" dirty="0" smtClean="0"/>
              <a:t>Diagnosis/Symptoms/Impairments</a:t>
            </a:r>
            <a:endParaRPr lang="en-US" dirty="0"/>
          </a:p>
        </p:txBody>
      </p:sp>
      <p:sp>
        <p:nvSpPr>
          <p:cNvPr id="3" name="Content Placeholder 2"/>
          <p:cNvSpPr>
            <a:spLocks noGrp="1"/>
          </p:cNvSpPr>
          <p:nvPr>
            <p:ph idx="1"/>
          </p:nvPr>
        </p:nvSpPr>
        <p:spPr>
          <a:xfrm>
            <a:off x="677334" y="2160589"/>
            <a:ext cx="8865500" cy="3880773"/>
          </a:xfrm>
        </p:spPr>
        <p:txBody>
          <a:bodyPr>
            <a:normAutofit fontScale="92500" lnSpcReduction="20000"/>
          </a:bodyPr>
          <a:lstStyle/>
          <a:p>
            <a:r>
              <a:rPr lang="en-US" dirty="0" smtClean="0"/>
              <a:t>Under DMC-ODS establishing a diagnosis is part of determining medical necessity</a:t>
            </a:r>
          </a:p>
          <a:p>
            <a:r>
              <a:rPr lang="en-US" dirty="0" smtClean="0"/>
              <a:t>Beneficiaries may be treated for multiple included SUD diagnoses. All SUD diagnoses to be treated must be fully established in the medical record</a:t>
            </a:r>
          </a:p>
          <a:p>
            <a:r>
              <a:rPr lang="en-US" dirty="0" smtClean="0">
                <a:solidFill>
                  <a:srgbClr val="FF0000"/>
                </a:solidFill>
              </a:rPr>
              <a:t>An opioid SUD diagnosis must occur prior to admission by the individual conducting the medical evaluation</a:t>
            </a:r>
          </a:p>
          <a:p>
            <a:r>
              <a:rPr lang="en-US" dirty="0" smtClean="0">
                <a:solidFill>
                  <a:srgbClr val="FF0000"/>
                </a:solidFill>
              </a:rPr>
              <a:t>The written basis for the diagnosis must be documented in the medical record by the client plan due date or completion date (whichever is earlier)</a:t>
            </a:r>
          </a:p>
          <a:p>
            <a:pPr lvl="1"/>
            <a:r>
              <a:rPr lang="en-US" dirty="0" smtClean="0"/>
              <a:t>Must include specific, individualized signs and symptoms for each diagnosis, including timeframes</a:t>
            </a:r>
          </a:p>
          <a:p>
            <a:pPr lvl="1"/>
            <a:r>
              <a:rPr lang="en-US" dirty="0" smtClean="0"/>
              <a:t>To be given a diagnosis, the beneficiary must meet the criteria as specified in the DSM-5 for each diagnosis given. ACBH does not determine criteria for diagnoses.</a:t>
            </a:r>
          </a:p>
          <a:p>
            <a:pPr lvl="1"/>
            <a:r>
              <a:rPr lang="en-US" dirty="0"/>
              <a:t>A good rule of thumb is that an individual reviewing the diagnosis should be able to determine the diagnosis from the written narrative </a:t>
            </a:r>
            <a:r>
              <a:rPr lang="en-US" dirty="0" smtClean="0"/>
              <a:t>alone</a:t>
            </a:r>
          </a:p>
          <a:p>
            <a:pPr lvl="1"/>
            <a:r>
              <a:rPr lang="en-US" dirty="0" smtClean="0">
                <a:solidFill>
                  <a:srgbClr val="FF0000"/>
                </a:solidFill>
              </a:rPr>
              <a:t>May be done by an LPHA with licensed LPHA co-signature</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84</a:t>
            </a:fld>
            <a:endParaRPr lang="en-US" dirty="0"/>
          </a:p>
        </p:txBody>
      </p:sp>
      <p:pic>
        <p:nvPicPr>
          <p:cNvPr id="6" name="Picture 4" descr="https://upload.wikimedia.org/wikipedia/en/9/96/DSM-5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629" y="609600"/>
            <a:ext cx="1268125" cy="1758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9954E816-B24E-D04F-93ED-CEDEBDBDEB71}"/>
              </a:ext>
            </a:extLst>
          </p:cNvPr>
          <p:cNvSpPr/>
          <p:nvPr/>
        </p:nvSpPr>
        <p:spPr>
          <a:xfrm>
            <a:off x="9686055" y="6041362"/>
            <a:ext cx="1880644" cy="646331"/>
          </a:xfrm>
          <a:prstGeom prst="rect">
            <a:avLst/>
          </a:prstGeom>
        </p:spPr>
        <p:txBody>
          <a:bodyPr wrap="none">
            <a:spAutoFit/>
          </a:bodyPr>
          <a:lstStyle/>
          <a:p>
            <a:pPr algn="r"/>
            <a:r>
              <a:rPr lang="en-US" dirty="0" smtClean="0">
                <a:solidFill>
                  <a:schemeClr val="tx1">
                    <a:lumMod val="75000"/>
                    <a:lumOff val="25000"/>
                  </a:schemeClr>
                </a:solidFill>
              </a:rPr>
              <a:t>IA.III.PP.10</a:t>
            </a:r>
          </a:p>
          <a:p>
            <a:pPr algn="r"/>
            <a:r>
              <a:rPr lang="en-US" dirty="0" smtClean="0">
                <a:solidFill>
                  <a:schemeClr val="tx1">
                    <a:lumMod val="75000"/>
                    <a:lumOff val="25000"/>
                  </a:schemeClr>
                </a:solidFill>
              </a:rPr>
              <a:t>42 CFR § 8.12(e)</a:t>
            </a:r>
            <a:endParaRPr lang="en-US" dirty="0">
              <a:solidFill>
                <a:schemeClr val="tx1">
                  <a:lumMod val="75000"/>
                  <a:lumOff val="25000"/>
                </a:schemeClr>
              </a:solidFill>
            </a:endParaRPr>
          </a:p>
        </p:txBody>
      </p:sp>
    </p:spTree>
    <p:extLst>
      <p:ext uri="{BB962C8B-B14F-4D97-AF65-F5344CB8AC3E}">
        <p14:creationId xmlns:p14="http://schemas.microsoft.com/office/powerpoint/2010/main" val="183567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D503EA-BFB6-5041-9A6D-1F5A49E1E5A1}"/>
              </a:ext>
            </a:extLst>
          </p:cNvPr>
          <p:cNvSpPr>
            <a:spLocks noGrp="1"/>
          </p:cNvSpPr>
          <p:nvPr>
            <p:ph type="title"/>
          </p:nvPr>
        </p:nvSpPr>
        <p:spPr/>
        <p:txBody>
          <a:bodyPr/>
          <a:lstStyle/>
          <a:p>
            <a:r>
              <a:rPr lang="en-US" smtClean="0"/>
              <a:t>	Included SUD Diagnoses</a:t>
            </a:r>
            <a:endParaRPr lang="en-US" dirty="0"/>
          </a:p>
        </p:txBody>
      </p:sp>
      <p:sp>
        <p:nvSpPr>
          <p:cNvPr id="3" name="Content Placeholder 2">
            <a:extLst>
              <a:ext uri="{FF2B5EF4-FFF2-40B4-BE49-F238E27FC236}">
                <a16:creationId xmlns="" xmlns:a16="http://schemas.microsoft.com/office/drawing/2014/main" id="{E420F1EF-1A33-CB4A-BD39-08E365365A8D}"/>
              </a:ext>
            </a:extLst>
          </p:cNvPr>
          <p:cNvSpPr>
            <a:spLocks noGrp="1"/>
          </p:cNvSpPr>
          <p:nvPr>
            <p:ph idx="1"/>
          </p:nvPr>
        </p:nvSpPr>
        <p:spPr>
          <a:xfrm>
            <a:off x="677333" y="2160589"/>
            <a:ext cx="9011415" cy="3880773"/>
          </a:xfrm>
        </p:spPr>
        <p:txBody>
          <a:bodyPr>
            <a:normAutofit/>
          </a:bodyPr>
          <a:lstStyle/>
          <a:p>
            <a:r>
              <a:rPr lang="en-US" sz="2000" dirty="0" smtClean="0"/>
              <a:t>Diagnoses that are treatable through DMC-ODS SUD treatment are indicated on the Alameda County SUD Diagnoses Included List</a:t>
            </a:r>
          </a:p>
          <a:p>
            <a:pPr lvl="1"/>
            <a:r>
              <a:rPr lang="en-US" sz="1800" dirty="0" smtClean="0"/>
              <a:t>Must use the most recent list published by ACBH</a:t>
            </a:r>
          </a:p>
          <a:p>
            <a:pPr lvl="1"/>
            <a:r>
              <a:rPr lang="en-US" sz="1800" dirty="0" smtClean="0"/>
              <a:t>Only the DSM-5 diagnoses on this list may be treated through SUD services</a:t>
            </a:r>
          </a:p>
          <a:p>
            <a:pPr lvl="1"/>
            <a:r>
              <a:rPr lang="en-US" sz="1800" dirty="0" smtClean="0"/>
              <a:t>Beneficiaries receiving OTP services must have at least one opioid SUD diagnosis that is being treated</a:t>
            </a:r>
          </a:p>
          <a:p>
            <a:r>
              <a:rPr lang="en-US" sz="2000" dirty="0" smtClean="0"/>
              <a:t>Include both the ICD-10 code and DSM-5 name (including specifier)</a:t>
            </a:r>
          </a:p>
          <a:p>
            <a:pPr lvl="1"/>
            <a:r>
              <a:rPr lang="en-US" sz="1800" dirty="0" smtClean="0"/>
              <a:t>e.g. In Early Remission, In Sustained Remission, In a Controlled Environment</a:t>
            </a:r>
          </a:p>
          <a:p>
            <a:r>
              <a:rPr lang="en-US" sz="2000" dirty="0" smtClean="0"/>
              <a:t>Differential diagnoses must be considered and documented as relevant</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85</a:t>
            </a:fld>
            <a:endParaRPr lang="en-US" dirty="0"/>
          </a:p>
        </p:txBody>
      </p:sp>
      <p:pic>
        <p:nvPicPr>
          <p:cNvPr id="7" name="Picture 4" descr="https://upload.wikimedia.org/wikipedia/en/9/96/DSM-5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629" y="609600"/>
            <a:ext cx="1268125" cy="175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035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EBAD4B8A-4E59-734D-A7DE-A49555D44DA8}"/>
              </a:ext>
            </a:extLst>
          </p:cNvPr>
          <p:cNvSpPr>
            <a:spLocks noGrp="1"/>
          </p:cNvSpPr>
          <p:nvPr>
            <p:ph type="title"/>
          </p:nvPr>
        </p:nvSpPr>
        <p:spPr>
          <a:xfrm>
            <a:off x="764567" y="724225"/>
            <a:ext cx="6236972" cy="1303867"/>
          </a:xfrm>
        </p:spPr>
        <p:txBody>
          <a:bodyPr>
            <a:normAutofit/>
          </a:bodyPr>
          <a:lstStyle/>
          <a:p>
            <a:pPr algn="l"/>
            <a:r>
              <a:rPr lang="en-US" dirty="0" smtClean="0"/>
              <a:t>ACBH SUD Included Diagnosis List </a:t>
            </a:r>
            <a:endParaRPr lang="en-US" dirty="0"/>
          </a:p>
        </p:txBody>
      </p:sp>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7998" y="873024"/>
            <a:ext cx="3980411" cy="5095976"/>
          </a:xfrm>
          <a:ln w="19050">
            <a:solidFill>
              <a:schemeClr val="tx1"/>
            </a:solidFill>
          </a:ln>
        </p:spPr>
      </p:pic>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86</a:t>
            </a:fld>
            <a:endParaRPr lang="en-US" dirty="0"/>
          </a:p>
        </p:txBody>
      </p:sp>
      <p:sp>
        <p:nvSpPr>
          <p:cNvPr id="7" name="TextBox 6"/>
          <p:cNvSpPr txBox="1"/>
          <p:nvPr/>
        </p:nvSpPr>
        <p:spPr>
          <a:xfrm>
            <a:off x="890954" y="2416371"/>
            <a:ext cx="6110585" cy="3600986"/>
          </a:xfrm>
          <a:prstGeom prst="rect">
            <a:avLst/>
          </a:prstGeom>
          <a:noFill/>
        </p:spPr>
        <p:txBody>
          <a:bodyPr wrap="square" rtlCol="0">
            <a:spAutoFit/>
          </a:bodyPr>
          <a:lstStyle/>
          <a:p>
            <a:r>
              <a:rPr lang="en-US" dirty="0"/>
              <a:t>Last updated on 11/1/2018 to include both DSM-5/APA coding updates and DHCS included diagnoses updates. The DSM-5 update added additional codes for remission SUD diagnoses. Alameda County’s list update includes both these additional codes and </a:t>
            </a:r>
            <a:r>
              <a:rPr lang="en-US" u="sng" dirty="0"/>
              <a:t>all possible specifiers</a:t>
            </a:r>
            <a:r>
              <a:rPr lang="en-US" dirty="0"/>
              <a:t> for all SUD included diagnoses. </a:t>
            </a:r>
            <a:endParaRPr lang="en-US" dirty="0" smtClean="0"/>
          </a:p>
          <a:p>
            <a:endParaRPr lang="en-US" sz="2400" b="1" dirty="0"/>
          </a:p>
          <a:p>
            <a:r>
              <a:rPr lang="en-US" sz="2000" b="1" dirty="0" smtClean="0"/>
              <a:t>Specifiers </a:t>
            </a:r>
            <a:r>
              <a:rPr lang="en-US" sz="2000" b="1" dirty="0"/>
              <a:t>must be used </a:t>
            </a:r>
            <a:r>
              <a:rPr lang="en-US" sz="2000" b="1" dirty="0" smtClean="0"/>
              <a:t>accurately</a:t>
            </a:r>
            <a:endParaRPr lang="en-US" sz="2000" b="1" dirty="0"/>
          </a:p>
          <a:p>
            <a:endParaRPr lang="en-US" dirty="0"/>
          </a:p>
          <a:p>
            <a:r>
              <a:rPr lang="en-US" dirty="0"/>
              <a:t>Alameda County SUD providers may only provide treatment for the DSM-5 diagnoses on this list.</a:t>
            </a:r>
          </a:p>
          <a:p>
            <a:endParaRPr lang="en-US" dirty="0"/>
          </a:p>
        </p:txBody>
      </p:sp>
    </p:spTree>
    <p:extLst>
      <p:ext uri="{BB962C8B-B14F-4D97-AF65-F5344CB8AC3E}">
        <p14:creationId xmlns:p14="http://schemas.microsoft.com/office/powerpoint/2010/main" val="928442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3. Informed Consent – Required Elements 1</a:t>
            </a:r>
            <a:endParaRPr lang="en-US" dirty="0"/>
          </a:p>
        </p:txBody>
      </p:sp>
      <p:sp>
        <p:nvSpPr>
          <p:cNvPr id="3" name="Content Placeholder 2"/>
          <p:cNvSpPr>
            <a:spLocks noGrp="1"/>
          </p:cNvSpPr>
          <p:nvPr>
            <p:ph idx="1"/>
          </p:nvPr>
        </p:nvSpPr>
        <p:spPr/>
        <p:txBody>
          <a:bodyPr/>
          <a:lstStyle/>
          <a:p>
            <a:r>
              <a:rPr lang="en-US" dirty="0" smtClean="0"/>
              <a:t>Each client shall attest to voluntary participation in a program by providing written documentation of his/her informed consent.</a:t>
            </a:r>
          </a:p>
          <a:p>
            <a:r>
              <a:rPr lang="en-US" dirty="0" smtClean="0"/>
              <a:t>The program shall ensure that the client reads and understands the consent form, explain program rules, and supply the client with copies of the consent form and program rules.</a:t>
            </a:r>
          </a:p>
          <a:p>
            <a:r>
              <a:rPr lang="en-US" dirty="0" smtClean="0"/>
              <a:t>If a client is admitted to a new treatment episode after a previous episode of treatment was terminated by the program physician and the discharge was noted in the client's record, the program shall reissue rules and instructions to the client and require that the client resign the consent form.</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87</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116109" y="6037155"/>
            <a:ext cx="1636987" cy="369332"/>
          </a:xfrm>
          <a:prstGeom prst="rect">
            <a:avLst/>
          </a:prstGeom>
        </p:spPr>
        <p:txBody>
          <a:bodyPr wrap="none">
            <a:spAutoFit/>
          </a:bodyPr>
          <a:lstStyle/>
          <a:p>
            <a:pPr algn="r">
              <a:spcBef>
                <a:spcPts val="1200"/>
              </a:spcBef>
            </a:pPr>
            <a:r>
              <a:rPr lang="en-US" dirty="0" smtClean="0"/>
              <a:t>9 CCR § 10290</a:t>
            </a:r>
          </a:p>
        </p:txBody>
      </p:sp>
    </p:spTree>
    <p:extLst>
      <p:ext uri="{BB962C8B-B14F-4D97-AF65-F5344CB8AC3E}">
        <p14:creationId xmlns:p14="http://schemas.microsoft.com/office/powerpoint/2010/main" val="1917448173"/>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3. Informed Consent – Required Elements 2</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88</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071225" y="6037155"/>
            <a:ext cx="1636987" cy="369332"/>
          </a:xfrm>
          <a:prstGeom prst="rect">
            <a:avLst/>
          </a:prstGeom>
        </p:spPr>
        <p:txBody>
          <a:bodyPr wrap="none">
            <a:spAutoFit/>
          </a:bodyPr>
          <a:lstStyle/>
          <a:p>
            <a:pPr algn="r"/>
            <a:r>
              <a:rPr lang="en-US" dirty="0" smtClean="0"/>
              <a:t>9 CCR § 10280</a:t>
            </a:r>
          </a:p>
        </p:txBody>
      </p:sp>
      <p:sp>
        <p:nvSpPr>
          <p:cNvPr id="7" name="Content Placeholder 2"/>
          <p:cNvSpPr txBox="1">
            <a:spLocks/>
          </p:cNvSpPr>
          <p:nvPr/>
        </p:nvSpPr>
        <p:spPr>
          <a:xfrm>
            <a:off x="677334" y="1970089"/>
            <a:ext cx="9152466" cy="4282966"/>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spcBef>
                <a:spcPts val="0"/>
              </a:spcBef>
              <a:buSzPct val="125000"/>
              <a:buFont typeface="Arial" panose="020B0604020202020204" pitchFamily="34" charset="0"/>
              <a:buChar char="•"/>
            </a:pPr>
            <a:r>
              <a:rPr lang="en-US" dirty="0" smtClean="0"/>
              <a:t>The addicting nature of medications used in replacement narcotic therapy</a:t>
            </a:r>
          </a:p>
          <a:p>
            <a:pPr>
              <a:lnSpc>
                <a:spcPct val="120000"/>
              </a:lnSpc>
              <a:spcBef>
                <a:spcPts val="0"/>
              </a:spcBef>
              <a:buSzPct val="125000"/>
              <a:buFont typeface="Arial" panose="020B0604020202020204" pitchFamily="34" charset="0"/>
              <a:buChar char="•"/>
            </a:pPr>
            <a:r>
              <a:rPr lang="en-US" dirty="0" smtClean="0"/>
              <a:t>The hazards and risks involved in replacement narcotic therapy</a:t>
            </a:r>
          </a:p>
          <a:p>
            <a:pPr>
              <a:lnSpc>
                <a:spcPct val="120000"/>
              </a:lnSpc>
              <a:spcBef>
                <a:spcPts val="0"/>
              </a:spcBef>
              <a:buSzPct val="125000"/>
              <a:buFont typeface="Arial" panose="020B0604020202020204" pitchFamily="34" charset="0"/>
              <a:buChar char="•"/>
            </a:pPr>
            <a:r>
              <a:rPr lang="en-US" dirty="0" smtClean="0"/>
              <a:t>The client's responsibility to the program</a:t>
            </a:r>
          </a:p>
          <a:p>
            <a:pPr>
              <a:lnSpc>
                <a:spcPct val="120000"/>
              </a:lnSpc>
              <a:spcBef>
                <a:spcPts val="0"/>
              </a:spcBef>
              <a:buSzPct val="125000"/>
              <a:buFont typeface="Arial" panose="020B0604020202020204" pitchFamily="34" charset="0"/>
              <a:buChar char="•"/>
            </a:pPr>
            <a:r>
              <a:rPr lang="en-US" dirty="0" smtClean="0"/>
              <a:t>The program's responsibility to the client</a:t>
            </a:r>
          </a:p>
          <a:p>
            <a:pPr>
              <a:lnSpc>
                <a:spcPct val="120000"/>
              </a:lnSpc>
              <a:spcBef>
                <a:spcPts val="0"/>
              </a:spcBef>
              <a:buSzPct val="125000"/>
              <a:buFont typeface="Arial" panose="020B0604020202020204" pitchFamily="34" charset="0"/>
              <a:buChar char="•"/>
            </a:pPr>
            <a:r>
              <a:rPr lang="en-US" dirty="0" smtClean="0"/>
              <a:t>The client's participation in the program is wholly voluntary and the client may terminate their participation in the program at any time without penalty</a:t>
            </a:r>
          </a:p>
          <a:p>
            <a:pPr>
              <a:lnSpc>
                <a:spcPct val="120000"/>
              </a:lnSpc>
              <a:spcBef>
                <a:spcPts val="0"/>
              </a:spcBef>
              <a:buSzPct val="125000"/>
              <a:buFont typeface="Arial" panose="020B0604020202020204" pitchFamily="34" charset="0"/>
              <a:buChar char="•"/>
            </a:pPr>
            <a:r>
              <a:rPr lang="en-US" dirty="0" smtClean="0"/>
              <a:t>The client will be tested for evidence of use of opiates and other illicit drugs</a:t>
            </a:r>
          </a:p>
          <a:p>
            <a:pPr>
              <a:lnSpc>
                <a:spcPct val="120000"/>
              </a:lnSpc>
              <a:spcBef>
                <a:spcPts val="0"/>
              </a:spcBef>
              <a:buSzPct val="125000"/>
              <a:buFont typeface="Arial" panose="020B0604020202020204" pitchFamily="34" charset="0"/>
              <a:buChar char="•"/>
            </a:pPr>
            <a:r>
              <a:rPr lang="en-US" dirty="0" smtClean="0">
                <a:solidFill>
                  <a:srgbClr val="FF0000"/>
                </a:solidFill>
              </a:rPr>
              <a:t>The client's medically determined dosage level may be adjusted without the client's knowledge, and at some later point the client's dose may contain no medications used in replacement narcotic therapy</a:t>
            </a:r>
          </a:p>
          <a:p>
            <a:pPr>
              <a:lnSpc>
                <a:spcPct val="120000"/>
              </a:lnSpc>
              <a:spcBef>
                <a:spcPts val="0"/>
              </a:spcBef>
              <a:buSzPct val="125000"/>
              <a:buFont typeface="Arial" panose="020B0604020202020204" pitchFamily="34" charset="0"/>
              <a:buChar char="•"/>
            </a:pPr>
            <a:r>
              <a:rPr lang="en-US" dirty="0" smtClean="0"/>
              <a:t>Take-home medication which may be dispensed to the client is only for the client's personal use</a:t>
            </a:r>
          </a:p>
          <a:p>
            <a:pPr>
              <a:lnSpc>
                <a:spcPct val="120000"/>
              </a:lnSpc>
              <a:spcBef>
                <a:spcPts val="0"/>
              </a:spcBef>
              <a:buSzPct val="125000"/>
              <a:buFont typeface="Arial" panose="020B0604020202020204" pitchFamily="34" charset="0"/>
              <a:buChar char="•"/>
            </a:pPr>
            <a:r>
              <a:rPr lang="en-US" dirty="0" smtClean="0"/>
              <a:t>Misuse of medications will result in specified penalties within the program and may also result in criminal prosecution</a:t>
            </a:r>
          </a:p>
          <a:p>
            <a:pPr>
              <a:lnSpc>
                <a:spcPct val="120000"/>
              </a:lnSpc>
              <a:spcBef>
                <a:spcPts val="0"/>
              </a:spcBef>
              <a:buSzPct val="125000"/>
              <a:buFont typeface="Arial" panose="020B0604020202020204" pitchFamily="34" charset="0"/>
              <a:buChar char="•"/>
            </a:pPr>
            <a:r>
              <a:rPr lang="en-US" dirty="0" smtClean="0"/>
              <a:t>The client has a right to a humane procedure of withdrawal from medications used in replacement narcotic therapy and a procedure for gradual withdrawal is available</a:t>
            </a:r>
          </a:p>
          <a:p>
            <a:pPr>
              <a:lnSpc>
                <a:spcPct val="120000"/>
              </a:lnSpc>
              <a:spcBef>
                <a:spcPts val="0"/>
              </a:spcBef>
              <a:buSzPct val="125000"/>
              <a:buFont typeface="Arial" panose="020B0604020202020204" pitchFamily="34" charset="0"/>
              <a:buChar char="•"/>
            </a:pPr>
            <a:r>
              <a:rPr lang="en-US" dirty="0" smtClean="0"/>
              <a:t>Possible adverse effects of abrupt withdrawal from medications used in replacement narcotic therapy</a:t>
            </a:r>
          </a:p>
          <a:p>
            <a:pPr>
              <a:lnSpc>
                <a:spcPct val="120000"/>
              </a:lnSpc>
              <a:spcBef>
                <a:spcPts val="0"/>
              </a:spcBef>
              <a:buSzPct val="125000"/>
              <a:buFont typeface="Arial" panose="020B0604020202020204" pitchFamily="34" charset="0"/>
              <a:buChar char="•"/>
            </a:pPr>
            <a:r>
              <a:rPr lang="en-US" dirty="0" smtClean="0"/>
              <a:t>Protection under the confidentiality requirements</a:t>
            </a:r>
            <a:endParaRPr lang="en-US" dirty="0"/>
          </a:p>
        </p:txBody>
      </p:sp>
    </p:spTree>
    <p:extLst>
      <p:ext uri="{BB962C8B-B14F-4D97-AF65-F5344CB8AC3E}">
        <p14:creationId xmlns:p14="http://schemas.microsoft.com/office/powerpoint/2010/main" val="2398416790"/>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OTP </a:t>
            </a:r>
            <a:r>
              <a:rPr lang="en-US" dirty="0" smtClean="0"/>
              <a:t>Admission/Client </a:t>
            </a:r>
            <a:r>
              <a:rPr lang="en-US" dirty="0"/>
              <a:t>Selection</a:t>
            </a:r>
            <a:br>
              <a:rPr lang="en-US" dirty="0"/>
            </a:br>
            <a:r>
              <a:rPr lang="en-US" sz="2800" dirty="0" smtClean="0"/>
              <a:t>3. Informed Consent – Required Elements 3</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89</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238134" y="6037155"/>
            <a:ext cx="1636987" cy="369332"/>
          </a:xfrm>
          <a:prstGeom prst="rect">
            <a:avLst/>
          </a:prstGeom>
        </p:spPr>
        <p:txBody>
          <a:bodyPr wrap="none">
            <a:spAutoFit/>
          </a:bodyPr>
          <a:lstStyle/>
          <a:p>
            <a:pPr algn="r">
              <a:spcBef>
                <a:spcPts val="1200"/>
              </a:spcBef>
            </a:pPr>
            <a:r>
              <a:rPr lang="en-US" dirty="0" smtClean="0"/>
              <a:t>9 CCR § 10285</a:t>
            </a:r>
          </a:p>
        </p:txBody>
      </p:sp>
      <p:sp>
        <p:nvSpPr>
          <p:cNvPr id="7" name="Content Placeholder 2"/>
          <p:cNvSpPr txBox="1">
            <a:spLocks/>
          </p:cNvSpPr>
          <p:nvPr/>
        </p:nvSpPr>
        <p:spPr>
          <a:xfrm>
            <a:off x="677334" y="2160589"/>
            <a:ext cx="9076266"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600" dirty="0"/>
              <a:t>Ind. of childbearing age (~12-51 </a:t>
            </a:r>
            <a:r>
              <a:rPr lang="en-US" sz="2600" dirty="0" err="1"/>
              <a:t>yrs</a:t>
            </a:r>
            <a:r>
              <a:rPr lang="en-US" sz="2600" dirty="0" smtClean="0"/>
              <a:t>)</a:t>
            </a:r>
          </a:p>
          <a:p>
            <a:pPr>
              <a:spcBef>
                <a:spcPts val="1800"/>
              </a:spcBef>
            </a:pPr>
            <a:r>
              <a:rPr lang="en-US" dirty="0" smtClean="0"/>
              <a:t>Knowledge </a:t>
            </a:r>
            <a:r>
              <a:rPr lang="en-US" dirty="0"/>
              <a:t>of the effects of medications used in replacement narcotic therapy on pregnant </a:t>
            </a:r>
            <a:r>
              <a:rPr lang="en-US" dirty="0" smtClean="0"/>
              <a:t>individuals and </a:t>
            </a:r>
            <a:r>
              <a:rPr lang="en-US" dirty="0"/>
              <a:t>their unborn children is presently inadequate to guarantee that these medications may not produce significant or serious side effects.</a:t>
            </a:r>
          </a:p>
          <a:p>
            <a:r>
              <a:rPr lang="en-US" dirty="0" smtClean="0"/>
              <a:t>These </a:t>
            </a:r>
            <a:r>
              <a:rPr lang="en-US" dirty="0"/>
              <a:t>medications are transmitted to the unborn child and may cause physical dependence.</a:t>
            </a:r>
          </a:p>
          <a:p>
            <a:r>
              <a:rPr lang="en-US" dirty="0" smtClean="0"/>
              <a:t>Abrupt </a:t>
            </a:r>
            <a:r>
              <a:rPr lang="en-US" dirty="0"/>
              <a:t>withdrawal from these medications may adversely affect the unborn child.</a:t>
            </a:r>
          </a:p>
          <a:p>
            <a:r>
              <a:rPr lang="en-US" dirty="0" smtClean="0"/>
              <a:t>The </a:t>
            </a:r>
            <a:r>
              <a:rPr lang="en-US" dirty="0"/>
              <a:t>use of other medications or illicit drugs in addition to medications used in replacement narcotic therapy may harm the </a:t>
            </a:r>
            <a:r>
              <a:rPr lang="en-US" dirty="0" smtClean="0"/>
              <a:t>client </a:t>
            </a:r>
            <a:r>
              <a:rPr lang="en-US" dirty="0"/>
              <a:t>and/or unborn child.</a:t>
            </a:r>
          </a:p>
          <a:p>
            <a:r>
              <a:rPr lang="en-US" dirty="0" smtClean="0"/>
              <a:t>The client </a:t>
            </a:r>
            <a:r>
              <a:rPr lang="en-US" dirty="0"/>
              <a:t>should consult with a physician before nursing.</a:t>
            </a:r>
          </a:p>
          <a:p>
            <a:r>
              <a:rPr lang="en-US" dirty="0" smtClean="0"/>
              <a:t>The </a:t>
            </a:r>
            <a:r>
              <a:rPr lang="en-US" dirty="0"/>
              <a:t>child may show irritability or other ill effects from the </a:t>
            </a:r>
            <a:r>
              <a:rPr lang="en-US" dirty="0" smtClean="0"/>
              <a:t>client's </a:t>
            </a:r>
            <a:r>
              <a:rPr lang="en-US" dirty="0"/>
              <a:t>use of these medications for a brief period following birth.</a:t>
            </a:r>
          </a:p>
          <a:p>
            <a:endParaRPr lang="en-US" dirty="0">
              <a:solidFill>
                <a:srgbClr val="FF0000"/>
              </a:solidFill>
            </a:endParaRPr>
          </a:p>
        </p:txBody>
      </p:sp>
    </p:spTree>
    <p:extLst>
      <p:ext uri="{BB962C8B-B14F-4D97-AF65-F5344CB8AC3E}">
        <p14:creationId xmlns:p14="http://schemas.microsoft.com/office/powerpoint/2010/main" val="204360750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43" y="609600"/>
            <a:ext cx="10918479" cy="1681732"/>
          </a:xfrm>
        </p:spPr>
        <p:txBody>
          <a:bodyPr>
            <a:normAutofit/>
          </a:bodyPr>
          <a:lstStyle/>
          <a:p>
            <a:r>
              <a:rPr lang="en-US" dirty="0"/>
              <a:t>ACBH SUD DMC-ODS Transition Website</a:t>
            </a:r>
            <a:br>
              <a:rPr lang="en-US" dirty="0"/>
            </a:br>
            <a:r>
              <a:rPr lang="en-US" sz="2000" dirty="0"/>
              <a:t>http://www.ACBH.org/providers/sud/Transition.htm</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704" y="1684701"/>
            <a:ext cx="6364021" cy="4721786"/>
          </a:xfrm>
          <a:prstGeom prst="rect">
            <a:avLst/>
          </a:prstGeom>
          <a:ln w="38100">
            <a:solidFill>
              <a:schemeClr val="tx1"/>
            </a:solidFill>
          </a:ln>
        </p:spPr>
      </p:pic>
      <p:pic>
        <p:nvPicPr>
          <p:cNvPr id="7"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9563393" y="355873"/>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741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1</a:t>
            </a:r>
            <a:endParaRPr lang="en-US" dirty="0"/>
          </a:p>
        </p:txBody>
      </p:sp>
      <p:sp>
        <p:nvSpPr>
          <p:cNvPr id="3" name="Content Placeholder 2"/>
          <p:cNvSpPr>
            <a:spLocks noGrp="1"/>
          </p:cNvSpPr>
          <p:nvPr>
            <p:ph idx="1"/>
          </p:nvPr>
        </p:nvSpPr>
        <p:spPr>
          <a:xfrm>
            <a:off x="677333" y="2160589"/>
            <a:ext cx="9005929" cy="3880773"/>
          </a:xfrm>
        </p:spPr>
        <p:txBody>
          <a:bodyPr>
            <a:normAutofit/>
          </a:bodyPr>
          <a:lstStyle/>
          <a:p>
            <a:r>
              <a:rPr lang="en-US" sz="2800" dirty="0" smtClean="0"/>
              <a:t>Clients may only be enrolled/registered at one OTP at a time. Providers must not provide OTP services if a client has open services at another OTP</a:t>
            </a:r>
          </a:p>
          <a:p>
            <a:pPr lvl="1"/>
            <a:r>
              <a:rPr lang="en-US" sz="2400" dirty="0" smtClean="0"/>
              <a:t>The only exception to this is if the client has had prior approval from their primary treatment provider to </a:t>
            </a:r>
            <a:r>
              <a:rPr lang="en-US" sz="2400" dirty="0"/>
              <a:t>receive services on a temporary </a:t>
            </a:r>
            <a:r>
              <a:rPr lang="en-US" sz="2400" dirty="0" smtClean="0"/>
              <a:t>basis.</a:t>
            </a:r>
          </a:p>
          <a:p>
            <a:pPr lvl="2"/>
            <a:r>
              <a:rPr lang="en-US" sz="2000" dirty="0" smtClean="0"/>
              <a:t>Both providers involved in visiting client services must follow all requirements, prior to visiting services being provided. </a:t>
            </a:r>
            <a:r>
              <a:rPr lang="en-US" sz="2000" dirty="0" smtClean="0">
                <a:solidFill>
                  <a:srgbClr val="FF0000"/>
                </a:solidFill>
              </a:rPr>
              <a:t>See </a:t>
            </a:r>
            <a:r>
              <a:rPr lang="en-US" sz="2000" dirty="0" smtClean="0">
                <a:solidFill>
                  <a:srgbClr val="FF0000"/>
                </a:solidFill>
                <a:hlinkClick r:id="rId2" action="ppaction://hlinksldjump"/>
              </a:rPr>
              <a:t>this slide</a:t>
            </a:r>
            <a:r>
              <a:rPr lang="en-US" sz="2000" dirty="0" smtClean="0">
                <a:solidFill>
                  <a:srgbClr val="FF0000"/>
                </a:solidFill>
              </a:rPr>
              <a:t> for more specific information on this subject. (9 CCR § 10295)</a:t>
            </a:r>
            <a:endParaRPr lang="en-US" sz="2000"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90</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956801" y="6033317"/>
            <a:ext cx="1914414" cy="646331"/>
          </a:xfrm>
          <a:prstGeom prst="rect">
            <a:avLst/>
          </a:prstGeom>
        </p:spPr>
        <p:txBody>
          <a:bodyPr wrap="square">
            <a:spAutoFit/>
          </a:bodyPr>
          <a:lstStyle/>
          <a:p>
            <a:pPr algn="r">
              <a:spcBef>
                <a:spcPts val="1200"/>
              </a:spcBef>
            </a:pPr>
            <a:r>
              <a:rPr lang="en-US" dirty="0" smtClean="0"/>
              <a:t>9 CCR § 10205</a:t>
            </a:r>
          </a:p>
          <a:p>
            <a:pPr algn="r"/>
            <a:r>
              <a:rPr lang="en-US" dirty="0" smtClean="0"/>
              <a:t>9 CCR § 10295</a:t>
            </a:r>
          </a:p>
        </p:txBody>
      </p:sp>
    </p:spTree>
    <p:extLst>
      <p:ext uri="{BB962C8B-B14F-4D97-AF65-F5344CB8AC3E}">
        <p14:creationId xmlns:p14="http://schemas.microsoft.com/office/powerpoint/2010/main" val="3207427192"/>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2</a:t>
            </a:r>
            <a:endParaRPr lang="en-US" dirty="0"/>
          </a:p>
        </p:txBody>
      </p:sp>
      <p:sp>
        <p:nvSpPr>
          <p:cNvPr id="3" name="Content Placeholder 2"/>
          <p:cNvSpPr>
            <a:spLocks noGrp="1"/>
          </p:cNvSpPr>
          <p:nvPr>
            <p:ph idx="1"/>
          </p:nvPr>
        </p:nvSpPr>
        <p:spPr>
          <a:xfrm>
            <a:off x="677334" y="2160589"/>
            <a:ext cx="9203266" cy="3880773"/>
          </a:xfrm>
        </p:spPr>
        <p:txBody>
          <a:bodyPr>
            <a:normAutofit fontScale="92500" lnSpcReduction="20000"/>
          </a:bodyPr>
          <a:lstStyle/>
          <a:p>
            <a:pPr marL="0" indent="0">
              <a:buNone/>
            </a:pPr>
            <a:r>
              <a:rPr lang="en-US" dirty="0" smtClean="0"/>
              <a:t>Prior to admission (including first dose), providers must complete the following tasks and document these in the chart:</a:t>
            </a:r>
          </a:p>
          <a:p>
            <a:pPr marL="574675">
              <a:buSzPct val="120000"/>
              <a:buFont typeface="+mj-lt"/>
              <a:buAutoNum type="arabicPeriod"/>
            </a:pPr>
            <a:r>
              <a:rPr lang="en-US" dirty="0" smtClean="0"/>
              <a:t>Notify all clients that they cannot receive replacement narcotic treatment at multiple providers</a:t>
            </a:r>
          </a:p>
          <a:p>
            <a:pPr marL="574675">
              <a:buSzPct val="120000"/>
              <a:buFont typeface="+mj-lt"/>
              <a:buAutoNum type="arabicPeriod"/>
            </a:pPr>
            <a:r>
              <a:rPr lang="en-US" dirty="0" smtClean="0"/>
              <a:t>Require that the client sign a written attestation they are not receiving any other replacement narcotic treatment </a:t>
            </a:r>
            <a:r>
              <a:rPr lang="en-US" dirty="0" smtClean="0">
                <a:solidFill>
                  <a:srgbClr val="FF0000"/>
                </a:solidFill>
              </a:rPr>
              <a:t>(If the client refuses to sign this attestation, they cannot be admitted into the program)</a:t>
            </a:r>
          </a:p>
          <a:p>
            <a:pPr marL="574675">
              <a:buSzPct val="120000"/>
              <a:buFont typeface="+mj-lt"/>
              <a:buAutoNum type="arabicPeriod"/>
            </a:pPr>
            <a:r>
              <a:rPr lang="en-US" dirty="0" smtClean="0"/>
              <a:t>Require the client provide the following demographic information: Full </a:t>
            </a:r>
            <a:r>
              <a:rPr lang="en-US" dirty="0"/>
              <a:t>name and any </a:t>
            </a:r>
            <a:r>
              <a:rPr lang="en-US" dirty="0" smtClean="0"/>
              <a:t>aliases, DOB, mother's </a:t>
            </a:r>
            <a:r>
              <a:rPr lang="en-US" dirty="0"/>
              <a:t>maiden name</a:t>
            </a:r>
            <a:r>
              <a:rPr lang="en-US" dirty="0" smtClean="0"/>
              <a:t>, sex, race,</a:t>
            </a:r>
            <a:r>
              <a:rPr lang="en-US" dirty="0"/>
              <a:t> </a:t>
            </a:r>
            <a:r>
              <a:rPr lang="en-US" dirty="0" smtClean="0"/>
              <a:t>height,</a:t>
            </a:r>
            <a:r>
              <a:rPr lang="en-US" dirty="0"/>
              <a:t> </a:t>
            </a:r>
            <a:r>
              <a:rPr lang="en-US" dirty="0" smtClean="0"/>
              <a:t>weight,</a:t>
            </a:r>
            <a:r>
              <a:rPr lang="en-US" dirty="0"/>
              <a:t> </a:t>
            </a:r>
            <a:r>
              <a:rPr lang="en-US" dirty="0" smtClean="0"/>
              <a:t>color </a:t>
            </a:r>
            <a:r>
              <a:rPr lang="en-US" dirty="0"/>
              <a:t>of </a:t>
            </a:r>
            <a:r>
              <a:rPr lang="en-US" dirty="0" smtClean="0"/>
              <a:t>hair,</a:t>
            </a:r>
            <a:r>
              <a:rPr lang="en-US" dirty="0"/>
              <a:t> </a:t>
            </a:r>
            <a:r>
              <a:rPr lang="en-US" dirty="0" smtClean="0"/>
              <a:t>color </a:t>
            </a:r>
            <a:r>
              <a:rPr lang="en-US" dirty="0"/>
              <a:t>of </a:t>
            </a:r>
            <a:r>
              <a:rPr lang="en-US" dirty="0" smtClean="0"/>
              <a:t>eyes,</a:t>
            </a:r>
            <a:r>
              <a:rPr lang="en-US" dirty="0"/>
              <a:t> </a:t>
            </a:r>
            <a:r>
              <a:rPr lang="en-US" dirty="0" smtClean="0"/>
              <a:t>distinguishing markings (such </a:t>
            </a:r>
            <a:r>
              <a:rPr lang="en-US" dirty="0"/>
              <a:t>as scars or </a:t>
            </a:r>
            <a:r>
              <a:rPr lang="en-US" dirty="0" smtClean="0"/>
              <a:t>tattoos).</a:t>
            </a:r>
            <a:endParaRPr lang="en-US" dirty="0"/>
          </a:p>
          <a:p>
            <a:pPr marL="574675">
              <a:buSzPct val="120000"/>
              <a:buFont typeface="+mj-lt"/>
              <a:buAutoNum type="arabicPeriod"/>
            </a:pPr>
            <a:r>
              <a:rPr lang="en-US" dirty="0" smtClean="0"/>
              <a:t>Request </a:t>
            </a:r>
            <a:r>
              <a:rPr lang="en-US" dirty="0"/>
              <a:t>that the client provide their Social Security number to aid in multiple registration checks</a:t>
            </a:r>
          </a:p>
          <a:p>
            <a:pPr marL="574675">
              <a:buSzPct val="120000"/>
              <a:buFont typeface="+mj-lt"/>
              <a:buAutoNum type="arabicPeriod"/>
            </a:pPr>
            <a:r>
              <a:rPr lang="en-US" dirty="0" smtClean="0"/>
              <a:t>Request that the client sign a ROI, allowing the OTP to contact other OTPs in a 50 mile radius to complete multiple registration checks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91</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234227" y="6033317"/>
            <a:ext cx="1636987" cy="369332"/>
          </a:xfrm>
          <a:prstGeom prst="rect">
            <a:avLst/>
          </a:prstGeom>
        </p:spPr>
        <p:txBody>
          <a:bodyPr wrap="none">
            <a:spAutoFit/>
          </a:bodyPr>
          <a:lstStyle/>
          <a:p>
            <a:pPr algn="r">
              <a:spcBef>
                <a:spcPts val="1200"/>
              </a:spcBef>
            </a:pPr>
            <a:r>
              <a:rPr lang="en-US" dirty="0" smtClean="0"/>
              <a:t>9 CCR § 10210</a:t>
            </a:r>
          </a:p>
        </p:txBody>
      </p:sp>
    </p:spTree>
    <p:extLst>
      <p:ext uri="{BB962C8B-B14F-4D97-AF65-F5344CB8AC3E}">
        <p14:creationId xmlns:p14="http://schemas.microsoft.com/office/powerpoint/2010/main" val="252446282"/>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3</a:t>
            </a:r>
            <a:endParaRPr lang="en-US" dirty="0"/>
          </a:p>
        </p:txBody>
      </p:sp>
      <p:sp>
        <p:nvSpPr>
          <p:cNvPr id="3" name="Content Placeholder 2"/>
          <p:cNvSpPr>
            <a:spLocks noGrp="1"/>
          </p:cNvSpPr>
          <p:nvPr>
            <p:ph idx="1"/>
          </p:nvPr>
        </p:nvSpPr>
        <p:spPr>
          <a:xfrm>
            <a:off x="677334" y="2160589"/>
            <a:ext cx="9139766" cy="4037011"/>
          </a:xfrm>
        </p:spPr>
        <p:txBody>
          <a:bodyPr>
            <a:normAutofit fontScale="85000" lnSpcReduction="10000"/>
          </a:bodyPr>
          <a:lstStyle/>
          <a:p>
            <a:pPr marL="0" indent="0">
              <a:buNone/>
            </a:pPr>
            <a:r>
              <a:rPr lang="en-US" dirty="0" smtClean="0"/>
              <a:t>Prior to admission, a specimen must be collected for drug testing. Often these results may not be available for a few days after admission. However, when </a:t>
            </a:r>
            <a:r>
              <a:rPr lang="en-US" dirty="0"/>
              <a:t>the client's initial drug </a:t>
            </a:r>
            <a:r>
              <a:rPr lang="en-US" dirty="0" smtClean="0"/>
              <a:t>analysis tests positive </a:t>
            </a:r>
            <a:r>
              <a:rPr lang="en-US" dirty="0"/>
              <a:t>for Methadone or its metabolite, the </a:t>
            </a:r>
            <a:r>
              <a:rPr lang="en-US" dirty="0" smtClean="0"/>
              <a:t>program must take steps to determine the methadone’s source:</a:t>
            </a:r>
          </a:p>
          <a:p>
            <a:r>
              <a:rPr lang="en-US" dirty="0" smtClean="0"/>
              <a:t>Discuss the results with the client: Have they received Methadone from another OTP or inpatient hospital (likely within the 72 hours prior to the sample collection date)?</a:t>
            </a:r>
          </a:p>
          <a:p>
            <a:r>
              <a:rPr lang="en-US" dirty="0" smtClean="0"/>
              <a:t>If the client identifies a specific OTP or inpatient hospital, have the client sign an ROI and verify that the client is no longer receiving OTP services from that program</a:t>
            </a:r>
          </a:p>
          <a:p>
            <a:pPr lvl="1"/>
            <a:r>
              <a:rPr lang="en-US" dirty="0" smtClean="0"/>
              <a:t>OTPs must coordinate with each other to ensure </a:t>
            </a:r>
            <a:r>
              <a:rPr lang="en-US" dirty="0"/>
              <a:t>only one is providing </a:t>
            </a:r>
            <a:r>
              <a:rPr lang="en-US" dirty="0" smtClean="0"/>
              <a:t>treatment</a:t>
            </a:r>
          </a:p>
          <a:p>
            <a:pPr lvl="1"/>
            <a:r>
              <a:rPr lang="en-US" dirty="0" smtClean="0"/>
              <a:t>Clients receiving </a:t>
            </a:r>
            <a:r>
              <a:rPr lang="en-US" dirty="0"/>
              <a:t>replacement therapy at another OTP must be discharged at the other OTP prior to being admitted for </a:t>
            </a:r>
            <a:r>
              <a:rPr lang="en-US" dirty="0" smtClean="0"/>
              <a:t>treatment </a:t>
            </a:r>
            <a:r>
              <a:rPr lang="en-US" dirty="0">
                <a:solidFill>
                  <a:srgbClr val="FF0000"/>
                </a:solidFill>
              </a:rPr>
              <a:t>(unless visiting </a:t>
            </a:r>
            <a:r>
              <a:rPr lang="en-US" dirty="0" smtClean="0">
                <a:solidFill>
                  <a:srgbClr val="FF0000"/>
                </a:solidFill>
              </a:rPr>
              <a:t>client requirements are met - see Visiting Client slides</a:t>
            </a:r>
            <a:r>
              <a:rPr lang="en-US" dirty="0">
                <a:solidFill>
                  <a:srgbClr val="FF0000"/>
                </a:solidFill>
              </a:rPr>
              <a:t>)</a:t>
            </a:r>
          </a:p>
          <a:p>
            <a:r>
              <a:rPr lang="en-US" dirty="0" smtClean="0"/>
              <a:t>If the client does not identify a specific OTP, inpatient hospital, or other entity as the source of the methadone, have them sign ROIs to allow the OTP to contact all OTPs in a 50 mile radius</a:t>
            </a:r>
          </a:p>
          <a:p>
            <a:pPr>
              <a:spcBef>
                <a:spcPts val="1200"/>
              </a:spcBef>
            </a:pPr>
            <a:r>
              <a:rPr lang="en-US" sz="1900" dirty="0" smtClean="0">
                <a:solidFill>
                  <a:srgbClr val="FF0000"/>
                </a:solidFill>
              </a:rPr>
              <a:t>Clients who refuses to sign the ROIs indicated on this slide have to be discharged immediately as there is a risk of simultaneous OTP services. No additional dosing services may be provided.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92</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234227" y="6033317"/>
            <a:ext cx="1636987" cy="646331"/>
          </a:xfrm>
          <a:prstGeom prst="rect">
            <a:avLst/>
          </a:prstGeom>
        </p:spPr>
        <p:txBody>
          <a:bodyPr wrap="none">
            <a:spAutoFit/>
          </a:bodyPr>
          <a:lstStyle/>
          <a:p>
            <a:pPr algn="r"/>
            <a:r>
              <a:rPr lang="en-US" dirty="0" smtClean="0"/>
              <a:t>9 CCR § 10215</a:t>
            </a:r>
            <a:endParaRPr lang="en-US" dirty="0"/>
          </a:p>
          <a:p>
            <a:pPr algn="r"/>
            <a:r>
              <a:rPr lang="en-US" dirty="0" smtClean="0"/>
              <a:t>9 CCR § 10310</a:t>
            </a:r>
          </a:p>
        </p:txBody>
      </p:sp>
    </p:spTree>
    <p:extLst>
      <p:ext uri="{BB962C8B-B14F-4D97-AF65-F5344CB8AC3E}">
        <p14:creationId xmlns:p14="http://schemas.microsoft.com/office/powerpoint/2010/main" val="1913850739"/>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 Ongoing</a:t>
            </a:r>
            <a:endParaRPr lang="en-US" dirty="0"/>
          </a:p>
        </p:txBody>
      </p:sp>
      <p:sp>
        <p:nvSpPr>
          <p:cNvPr id="3" name="Content Placeholder 2"/>
          <p:cNvSpPr>
            <a:spLocks noGrp="1"/>
          </p:cNvSpPr>
          <p:nvPr>
            <p:ph idx="1"/>
          </p:nvPr>
        </p:nvSpPr>
        <p:spPr>
          <a:xfrm>
            <a:off x="677334" y="2160589"/>
            <a:ext cx="9012766" cy="3880773"/>
          </a:xfrm>
        </p:spPr>
        <p:txBody>
          <a:bodyPr>
            <a:normAutofit fontScale="92500" lnSpcReduction="10000"/>
          </a:bodyPr>
          <a:lstStyle/>
          <a:p>
            <a:pPr marL="0" indent="0">
              <a:buNone/>
            </a:pPr>
            <a:r>
              <a:rPr lang="en-US" dirty="0" smtClean="0"/>
              <a:t>To help prevent multiple registrations, </a:t>
            </a:r>
            <a:r>
              <a:rPr lang="en-US" dirty="0" smtClean="0">
                <a:solidFill>
                  <a:srgbClr val="FF0000"/>
                </a:solidFill>
              </a:rPr>
              <a:t>DHCS has a client data system that alerts providers of potential multiple OTP registrations</a:t>
            </a:r>
          </a:p>
          <a:p>
            <a:r>
              <a:rPr lang="en-US" dirty="0" smtClean="0"/>
              <a:t>Providers report admission and discharge data to DHCS by the </a:t>
            </a:r>
            <a:r>
              <a:rPr lang="en-US" dirty="0"/>
              <a:t>sixth working day of the month following the month in which the program admits or discharges a </a:t>
            </a:r>
            <a:r>
              <a:rPr lang="en-US" dirty="0" smtClean="0"/>
              <a:t>client</a:t>
            </a:r>
          </a:p>
          <a:p>
            <a:r>
              <a:rPr lang="en-US" dirty="0" smtClean="0"/>
              <a:t>DHCS will notify each program when multiple client registrations are found.</a:t>
            </a:r>
          </a:p>
          <a:p>
            <a:r>
              <a:rPr lang="en-US" dirty="0" smtClean="0"/>
              <a:t>When </a:t>
            </a:r>
            <a:r>
              <a:rPr lang="en-US" dirty="0"/>
              <a:t>a program receives </a:t>
            </a:r>
            <a:r>
              <a:rPr lang="en-US" dirty="0" smtClean="0"/>
              <a:t>multiple registrations notification, they must do the following:</a:t>
            </a:r>
          </a:p>
          <a:p>
            <a:pPr lvl="1"/>
            <a:r>
              <a:rPr lang="en-US" dirty="0" smtClean="0"/>
              <a:t>If they are still providing services, they must immediately coordinate with the other identified programs to determine the sole treating provider</a:t>
            </a:r>
          </a:p>
          <a:p>
            <a:pPr lvl="1"/>
            <a:r>
              <a:rPr lang="en-US" dirty="0" smtClean="0"/>
              <a:t>If they are no longer providing services, the provider must notify DHCS and close any open services</a:t>
            </a:r>
          </a:p>
          <a:p>
            <a:r>
              <a:rPr lang="en-US" dirty="0" smtClean="0"/>
              <a:t>DHCS may need to help resolve situations when it is not clear who is the treatment provider</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93</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071225" y="5900758"/>
            <a:ext cx="1636987" cy="646331"/>
          </a:xfrm>
          <a:prstGeom prst="rect">
            <a:avLst/>
          </a:prstGeom>
        </p:spPr>
        <p:txBody>
          <a:bodyPr wrap="none">
            <a:spAutoFit/>
          </a:bodyPr>
          <a:lstStyle/>
          <a:p>
            <a:pPr algn="r">
              <a:spcBef>
                <a:spcPts val="1200"/>
              </a:spcBef>
            </a:pPr>
            <a:r>
              <a:rPr lang="en-US" dirty="0" smtClean="0"/>
              <a:t>9 CCR § 10220</a:t>
            </a:r>
          </a:p>
          <a:p>
            <a:pPr algn="r"/>
            <a:r>
              <a:rPr lang="en-US" dirty="0" smtClean="0"/>
              <a:t>9 CCR § 10225</a:t>
            </a:r>
          </a:p>
        </p:txBody>
      </p:sp>
    </p:spTree>
    <p:extLst>
      <p:ext uri="{BB962C8B-B14F-4D97-AF65-F5344CB8AC3E}">
        <p14:creationId xmlns:p14="http://schemas.microsoft.com/office/powerpoint/2010/main" val="1581593891"/>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Methadone Medication Dosage Levels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For both </a:t>
            </a:r>
            <a:r>
              <a:rPr lang="en-US" i="1" dirty="0" smtClean="0"/>
              <a:t>Detoxification</a:t>
            </a:r>
            <a:r>
              <a:rPr lang="en-US" dirty="0" smtClean="0"/>
              <a:t> and </a:t>
            </a:r>
            <a:r>
              <a:rPr lang="en-US" i="1" dirty="0" smtClean="0"/>
              <a:t>Maintenance</a:t>
            </a:r>
            <a:r>
              <a:rPr lang="en-US" dirty="0" smtClean="0"/>
              <a:t> treatment the </a:t>
            </a:r>
            <a:r>
              <a:rPr lang="en-US" dirty="0"/>
              <a:t>first-day dose of methadone </a:t>
            </a:r>
            <a:r>
              <a:rPr lang="en-US" dirty="0" smtClean="0"/>
              <a:t>must not </a:t>
            </a:r>
            <a:r>
              <a:rPr lang="en-US" dirty="0"/>
              <a:t>exceed 30 milligrams unless:</a:t>
            </a:r>
          </a:p>
          <a:p>
            <a:pPr lvl="1"/>
            <a:r>
              <a:rPr lang="en-US" dirty="0" smtClean="0"/>
              <a:t>The </a:t>
            </a:r>
            <a:r>
              <a:rPr lang="en-US" dirty="0"/>
              <a:t>dose is divided and the initial portion of the dose is not above 30 milligrams; and</a:t>
            </a:r>
          </a:p>
          <a:p>
            <a:pPr lvl="1"/>
            <a:r>
              <a:rPr lang="en-US" dirty="0" smtClean="0"/>
              <a:t>The </a:t>
            </a:r>
            <a:r>
              <a:rPr lang="en-US" dirty="0"/>
              <a:t>subsequent portion is administered to the patient separately after the observation period prescribed by the medical director or program physician.</a:t>
            </a:r>
          </a:p>
          <a:p>
            <a:r>
              <a:rPr lang="en-US" dirty="0" smtClean="0"/>
              <a:t>The </a:t>
            </a:r>
            <a:r>
              <a:rPr lang="en-US" dirty="0"/>
              <a:t>total dose of methadone for the first day </a:t>
            </a:r>
            <a:r>
              <a:rPr lang="en-US" dirty="0" smtClean="0"/>
              <a:t>must not </a:t>
            </a:r>
            <a:r>
              <a:rPr lang="en-US" dirty="0"/>
              <a:t>exceed 40 milligrams unless the medical director or program physician determines that 40 milligrams is not sufficient to suppress the </a:t>
            </a:r>
            <a:r>
              <a:rPr lang="en-US" dirty="0" smtClean="0"/>
              <a:t>client’s opiate </a:t>
            </a:r>
            <a:r>
              <a:rPr lang="en-US" dirty="0"/>
              <a:t>abstinence symptoms, and documents in the patient's record the basis for his/her </a:t>
            </a:r>
            <a:r>
              <a:rPr lang="en-US" dirty="0" smtClean="0"/>
              <a:t>determination.</a:t>
            </a:r>
          </a:p>
          <a:p>
            <a:r>
              <a:rPr lang="en-US" dirty="0" smtClean="0"/>
              <a:t>A </a:t>
            </a:r>
            <a:r>
              <a:rPr lang="en-US" dirty="0"/>
              <a:t>daily dose above 100 </a:t>
            </a:r>
            <a:r>
              <a:rPr lang="en-US" dirty="0" smtClean="0"/>
              <a:t>milligrams of Methadone </a:t>
            </a:r>
            <a:r>
              <a:rPr lang="en-US" dirty="0"/>
              <a:t>shall be justified by the medical director or program physician in the </a:t>
            </a:r>
            <a:r>
              <a:rPr lang="en-US" dirty="0" smtClean="0"/>
              <a:t>client’s record.</a:t>
            </a:r>
          </a:p>
          <a:p>
            <a:r>
              <a:rPr lang="en-US" dirty="0" smtClean="0"/>
              <a:t>Client’s on </a:t>
            </a:r>
            <a:r>
              <a:rPr lang="en-US" dirty="0"/>
              <a:t>a daily dose of methadone above 100 milligrams are required to attend the program at least six days per week for observed </a:t>
            </a:r>
            <a:r>
              <a:rPr lang="en-US" dirty="0" smtClean="0"/>
              <a:t>ingestion (unless </a:t>
            </a:r>
            <a:r>
              <a:rPr lang="en-US" dirty="0"/>
              <a:t>the program has received prior written approval from the </a:t>
            </a:r>
            <a:r>
              <a:rPr lang="en-US" dirty="0" smtClean="0"/>
              <a:t>Department)</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94</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581744" y="5762259"/>
            <a:ext cx="2473818" cy="923330"/>
          </a:xfrm>
          <a:prstGeom prst="rect">
            <a:avLst/>
          </a:prstGeom>
        </p:spPr>
        <p:txBody>
          <a:bodyPr wrap="none">
            <a:spAutoFit/>
          </a:bodyPr>
          <a:lstStyle/>
          <a:p>
            <a:pPr algn="ctr"/>
            <a:r>
              <a:rPr lang="en-US" dirty="0" smtClean="0"/>
              <a:t>9 CCR § 10355</a:t>
            </a:r>
          </a:p>
          <a:p>
            <a:pPr algn="ctr"/>
            <a:r>
              <a:rPr lang="en-US" dirty="0" smtClean="0"/>
              <a:t>9 CCR § 10370(c)</a:t>
            </a:r>
          </a:p>
          <a:p>
            <a:pPr algn="ctr"/>
            <a:r>
              <a:rPr lang="en-US" dirty="0" smtClean="0"/>
              <a:t>42 CFR § 8.12(h)(3)(ii)</a:t>
            </a:r>
          </a:p>
        </p:txBody>
      </p:sp>
    </p:spTree>
    <p:extLst>
      <p:ext uri="{BB962C8B-B14F-4D97-AF65-F5344CB8AC3E}">
        <p14:creationId xmlns:p14="http://schemas.microsoft.com/office/powerpoint/2010/main" val="877225095"/>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Dosage Levels 2</a:t>
            </a:r>
            <a:endParaRPr lang="en-US" dirty="0"/>
          </a:p>
        </p:txBody>
      </p:sp>
      <p:sp>
        <p:nvSpPr>
          <p:cNvPr id="3" name="Content Placeholder 2"/>
          <p:cNvSpPr>
            <a:spLocks noGrp="1"/>
          </p:cNvSpPr>
          <p:nvPr>
            <p:ph idx="1"/>
          </p:nvPr>
        </p:nvSpPr>
        <p:spPr/>
        <p:txBody>
          <a:bodyPr>
            <a:normAutofit/>
          </a:bodyPr>
          <a:lstStyle/>
          <a:p>
            <a:r>
              <a:rPr lang="en-US" dirty="0"/>
              <a:t>After a patient has missed three (3) or more consecutive doses of replacement narcotic therapy, the medical director or program physician shall provide a new medication order before continuation of treatment.</a:t>
            </a:r>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95</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9581745" y="6037155"/>
            <a:ext cx="2473754" cy="646331"/>
          </a:xfrm>
          <a:prstGeom prst="rect">
            <a:avLst/>
          </a:prstGeom>
        </p:spPr>
        <p:txBody>
          <a:bodyPr wrap="none">
            <a:spAutoFit/>
          </a:bodyPr>
          <a:lstStyle/>
          <a:p>
            <a:pPr algn="r"/>
            <a:r>
              <a:rPr lang="en-US" dirty="0" smtClean="0"/>
              <a:t>9 CCR § 10355(f)</a:t>
            </a:r>
          </a:p>
          <a:p>
            <a:pPr algn="r"/>
            <a:r>
              <a:rPr lang="en-US" dirty="0" smtClean="0"/>
              <a:t>42 CFR § 8.12(h)(3)(ii)</a:t>
            </a:r>
          </a:p>
        </p:txBody>
      </p:sp>
    </p:spTree>
    <p:extLst>
      <p:ext uri="{BB962C8B-B14F-4D97-AF65-F5344CB8AC3E}">
        <p14:creationId xmlns:p14="http://schemas.microsoft.com/office/powerpoint/2010/main" val="3335194228"/>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DE34E7-44B1-8748-B101-252FF5AED7EA}"/>
              </a:ext>
            </a:extLst>
          </p:cNvPr>
          <p:cNvSpPr>
            <a:spLocks noGrp="1"/>
          </p:cNvSpPr>
          <p:nvPr>
            <p:ph type="title"/>
          </p:nvPr>
        </p:nvSpPr>
        <p:spPr/>
        <p:txBody>
          <a:bodyPr/>
          <a:lstStyle/>
          <a:p>
            <a:r>
              <a:rPr lang="en-US" dirty="0" smtClean="0"/>
              <a:t>Alameda County SUD Providers’</a:t>
            </a:r>
            <a:endParaRPr lang="en-US" dirty="0"/>
          </a:p>
        </p:txBody>
      </p:sp>
      <p:sp>
        <p:nvSpPr>
          <p:cNvPr id="4" name="Text Placeholder 3"/>
          <p:cNvSpPr>
            <a:spLocks noGrp="1"/>
          </p:cNvSpPr>
          <p:nvPr>
            <p:ph type="body" idx="1"/>
          </p:nvPr>
        </p:nvSpPr>
        <p:spPr/>
        <p:txBody>
          <a:bodyPr/>
          <a:lstStyle/>
          <a:p>
            <a:r>
              <a:rPr lang="en-US" dirty="0" smtClean="0"/>
              <a:t>OTP Intake and Assessment Process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2665692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699" y="628650"/>
            <a:ext cx="10925175" cy="1657349"/>
          </a:xfrm>
        </p:spPr>
        <p:txBody>
          <a:bodyPr/>
          <a:lstStyle/>
          <a:p>
            <a:r>
              <a:rPr lang="en-US" dirty="0"/>
              <a:t>Components of </a:t>
            </a:r>
            <a:r>
              <a:rPr lang="en-US" dirty="0" smtClean="0"/>
              <a:t>ACBH Informing </a:t>
            </a:r>
            <a:r>
              <a:rPr lang="en-US" dirty="0"/>
              <a:t>Materials</a:t>
            </a:r>
          </a:p>
        </p:txBody>
      </p:sp>
      <p:sp>
        <p:nvSpPr>
          <p:cNvPr id="3" name="Content Placeholder 2"/>
          <p:cNvSpPr>
            <a:spLocks noGrp="1"/>
          </p:cNvSpPr>
          <p:nvPr>
            <p:ph idx="1"/>
          </p:nvPr>
        </p:nvSpPr>
        <p:spPr/>
        <p:txBody>
          <a:bodyPr>
            <a:normAutofit lnSpcReduction="10000"/>
          </a:bodyPr>
          <a:lstStyle/>
          <a:p>
            <a:r>
              <a:rPr lang="en-US" dirty="0"/>
              <a:t>Consent for Services</a:t>
            </a:r>
          </a:p>
          <a:p>
            <a:r>
              <a:rPr lang="en-US" dirty="0"/>
              <a:t>Freedom of Choice</a:t>
            </a:r>
          </a:p>
          <a:p>
            <a:r>
              <a:rPr lang="en-US" dirty="0"/>
              <a:t>Confidentiality &amp; Privacy</a:t>
            </a:r>
          </a:p>
          <a:p>
            <a:r>
              <a:rPr lang="en-US" dirty="0"/>
              <a:t>Maintaining a Welcoming &amp; Safe Place (not a State-required informing material)</a:t>
            </a:r>
          </a:p>
          <a:p>
            <a:r>
              <a:rPr lang="en-US" dirty="0"/>
              <a:t>“Guide to </a:t>
            </a:r>
            <a:r>
              <a:rPr lang="en-US" dirty="0" err="1"/>
              <a:t>Medi</a:t>
            </a:r>
            <a:r>
              <a:rPr lang="en-US" dirty="0"/>
              <a:t>-Cal Mental Health Services” OR “Guide to Drug </a:t>
            </a:r>
            <a:r>
              <a:rPr lang="en-US" dirty="0" err="1"/>
              <a:t>Medi</a:t>
            </a:r>
            <a:r>
              <a:rPr lang="en-US" dirty="0"/>
              <a:t>-Cal Services”</a:t>
            </a:r>
          </a:p>
          <a:p>
            <a:r>
              <a:rPr lang="en-US" dirty="0"/>
              <a:t>Provider Directory for Alameda County Behavioral Health Plan</a:t>
            </a:r>
          </a:p>
          <a:p>
            <a:r>
              <a:rPr lang="en-US" dirty="0"/>
              <a:t>Beneficiary Problem Resolution Information</a:t>
            </a:r>
          </a:p>
          <a:p>
            <a:r>
              <a:rPr lang="en-US" dirty="0"/>
              <a:t>Advance Directive Information (for age 18+ and when client turns 18)   </a:t>
            </a:r>
          </a:p>
          <a:p>
            <a:r>
              <a:rPr lang="en-US" dirty="0"/>
              <a:t>Notice of Information 42 CFR PART 2: Information on Drug and Alcohol </a:t>
            </a:r>
            <a:r>
              <a:rPr lang="en-US" dirty="0" smtClean="0"/>
              <a:t>client </a:t>
            </a:r>
            <a:r>
              <a:rPr lang="en-US" dirty="0"/>
              <a:t>Disclosure (for clients receiving Substance Use Treatment services only)</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97</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15845" y="346717"/>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E2C73D16-9A93-F44E-A2AD-AA2463C2D5B8}"/>
              </a:ext>
            </a:extLst>
          </p:cNvPr>
          <p:cNvSpPr/>
          <p:nvPr/>
        </p:nvSpPr>
        <p:spPr>
          <a:xfrm>
            <a:off x="9471800" y="6039259"/>
            <a:ext cx="2475614" cy="369332"/>
          </a:xfrm>
          <a:prstGeom prst="rect">
            <a:avLst/>
          </a:prstGeom>
        </p:spPr>
        <p:txBody>
          <a:bodyPr wrap="none">
            <a:spAutoFit/>
          </a:bodyPr>
          <a:lstStyle/>
          <a:p>
            <a:pPr algn="r">
              <a:spcBef>
                <a:spcPts val="1200"/>
              </a:spcBef>
            </a:pPr>
            <a:r>
              <a:rPr lang="en-US" dirty="0" err="1" smtClean="0"/>
              <a:t>Medi</a:t>
            </a:r>
            <a:r>
              <a:rPr lang="en-US" dirty="0" smtClean="0"/>
              <a:t>-Cal Requirement</a:t>
            </a:r>
          </a:p>
        </p:txBody>
      </p:sp>
    </p:spTree>
    <p:extLst>
      <p:ext uri="{BB962C8B-B14F-4D97-AF65-F5344CB8AC3E}">
        <p14:creationId xmlns:p14="http://schemas.microsoft.com/office/powerpoint/2010/main" val="299565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7334" y="609600"/>
            <a:ext cx="9076266" cy="1320800"/>
          </a:xfrm>
        </p:spPr>
        <p:txBody>
          <a:bodyPr>
            <a:normAutofit fontScale="90000"/>
          </a:bodyPr>
          <a:lstStyle/>
          <a:p>
            <a:r>
              <a:rPr lang="en-US" dirty="0" smtClean="0"/>
              <a:t>Informing Materials / Admission Criteria: </a:t>
            </a:r>
            <a:r>
              <a:rPr lang="en-US" sz="2700" dirty="0" smtClean="0"/>
              <a:t>Informing Materials, Incidental Disclosure, ROIs, and Payment Provisions</a:t>
            </a:r>
            <a:endParaRPr lang="en-US" sz="2700" dirty="0"/>
          </a:p>
        </p:txBody>
      </p:sp>
      <p:sp>
        <p:nvSpPr>
          <p:cNvPr id="3" name="Content Placeholder 2"/>
          <p:cNvSpPr>
            <a:spLocks noGrp="1"/>
          </p:cNvSpPr>
          <p:nvPr>
            <p:ph idx="1"/>
          </p:nvPr>
        </p:nvSpPr>
        <p:spPr>
          <a:xfrm>
            <a:off x="677334" y="2160589"/>
            <a:ext cx="9076266" cy="3880773"/>
          </a:xfrm>
        </p:spPr>
        <p:txBody>
          <a:bodyPr>
            <a:normAutofit fontScale="85000" lnSpcReduction="10000"/>
          </a:bodyPr>
          <a:lstStyle/>
          <a:p>
            <a:r>
              <a:rPr lang="en-US" dirty="0" smtClean="0"/>
              <a:t>All ACBH contracted treatment providers are required to review ACBH Informing Materials (aka Consent to Services and Acknowledgments) packet with the beneficiary (client) prior to signing the signature page. All are available in Alameda County threshold languages.</a:t>
            </a:r>
          </a:p>
          <a:p>
            <a:pPr lvl="1"/>
            <a:r>
              <a:rPr lang="en-US" dirty="0" smtClean="0"/>
              <a:t>http://www.acbhcs.org/providers/QA/General/informing.htm</a:t>
            </a:r>
          </a:p>
          <a:p>
            <a:r>
              <a:rPr lang="en-US" dirty="0"/>
              <a:t>Providers may not remove, modify, or contradict any components of the ACBH form</a:t>
            </a:r>
          </a:p>
          <a:p>
            <a:r>
              <a:rPr lang="en-US" dirty="0" smtClean="0"/>
              <a:t>OTP providers may have additional privacy notices, sliding scale, informing forms, etc. (see following slides for additional specific information)</a:t>
            </a:r>
          </a:p>
          <a:p>
            <a:r>
              <a:rPr lang="en-US" dirty="0" smtClean="0"/>
              <a:t>Discussions around informed consent should begin at admission and clients must sign the Informing Materials by the Assessment due date. Providers must retain the signature page in the beneficiary’s medical record. This must be completed initially and then reviewed annually.</a:t>
            </a:r>
          </a:p>
          <a:p>
            <a:r>
              <a:rPr lang="en-US" dirty="0" smtClean="0"/>
              <a:t>Having the Informing Materials’ signature page signed does not relieve the provider of their duties to have the Incidental Disclosure Acknowledgement, ROIs, Sliding Scale/Payment Provisions, etc. acknowledged (signed &amp; dated) and in place as required by regulations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385627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641" y="1868894"/>
            <a:ext cx="3220891" cy="4220308"/>
          </a:xfrm>
          <a:prstGeom prst="rect">
            <a:avLst/>
          </a:prstGeom>
          <a:ln>
            <a:solidFill>
              <a:schemeClr val="tx1"/>
            </a:solidFill>
          </a:ln>
        </p:spPr>
      </p:pic>
      <p:sp>
        <p:nvSpPr>
          <p:cNvPr id="12" name="Title 11"/>
          <p:cNvSpPr>
            <a:spLocks noGrp="1"/>
          </p:cNvSpPr>
          <p:nvPr>
            <p:ph type="title"/>
          </p:nvPr>
        </p:nvSpPr>
        <p:spPr/>
        <p:txBody>
          <a:bodyPr/>
          <a:lstStyle/>
          <a:p>
            <a:r>
              <a:rPr lang="en-US" dirty="0" smtClean="0"/>
              <a:t>ACBH Informing </a:t>
            </a:r>
            <a:r>
              <a:rPr lang="en-US" dirty="0"/>
              <a:t>Materials</a:t>
            </a:r>
          </a:p>
        </p:txBody>
      </p:sp>
      <p:pic>
        <p:nvPicPr>
          <p:cNvPr id="3" name="Content Placeholder 2"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7334" y="1868005"/>
            <a:ext cx="3228874" cy="4221197"/>
          </a:xfrm>
          <a:ln>
            <a:solidFill>
              <a:schemeClr val="tx1"/>
            </a:solidFill>
          </a:ln>
        </p:spPr>
      </p:pic>
      <p:sp>
        <p:nvSpPr>
          <p:cNvPr id="2" name="Footer Placeholder 1"/>
          <p:cNvSpPr>
            <a:spLocks noGrp="1"/>
          </p:cNvSpPr>
          <p:nvPr>
            <p:ph type="ftr" sz="quarter" idx="11"/>
          </p:nvPr>
        </p:nvSpPr>
        <p:spPr/>
        <p:txBody>
          <a:bodyPr/>
          <a:lstStyle/>
          <a:p>
            <a:r>
              <a:rPr lang="en-US" smtClean="0"/>
              <a:t>updated 7/30/19</a:t>
            </a:r>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99</a:t>
            </a:fld>
            <a:endParaRPr lang="en-US" dirty="0"/>
          </a:p>
        </p:txBody>
      </p:sp>
      <p:sp>
        <p:nvSpPr>
          <p:cNvPr id="6" name="Oval 5"/>
          <p:cNvSpPr/>
          <p:nvPr/>
        </p:nvSpPr>
        <p:spPr>
          <a:xfrm>
            <a:off x="6218797" y="3370249"/>
            <a:ext cx="3168949" cy="20137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FF0000"/>
              </a:solidFill>
            </a:endParaRPr>
          </a:p>
        </p:txBody>
      </p:sp>
      <p:cxnSp>
        <p:nvCxnSpPr>
          <p:cNvPr id="8" name="Straight Arrow Connector 7"/>
          <p:cNvCxnSpPr/>
          <p:nvPr/>
        </p:nvCxnSpPr>
        <p:spPr>
          <a:xfrm>
            <a:off x="5369668" y="3589506"/>
            <a:ext cx="849129"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56427" y="2155328"/>
            <a:ext cx="2220181" cy="1200329"/>
          </a:xfrm>
          <a:prstGeom prst="rect">
            <a:avLst/>
          </a:prstGeom>
          <a:noFill/>
        </p:spPr>
        <p:txBody>
          <a:bodyPr wrap="square" rtlCol="0">
            <a:spAutoFit/>
          </a:bodyPr>
          <a:lstStyle/>
          <a:p>
            <a:r>
              <a:rPr lang="en-US" dirty="0">
                <a:solidFill>
                  <a:srgbClr val="FF0000"/>
                </a:solidFill>
              </a:rPr>
              <a:t>Must review </a:t>
            </a:r>
            <a:r>
              <a:rPr lang="en-US" u="sng" dirty="0">
                <a:solidFill>
                  <a:srgbClr val="FF0000"/>
                </a:solidFill>
              </a:rPr>
              <a:t>all</a:t>
            </a:r>
            <a:r>
              <a:rPr lang="en-US" dirty="0">
                <a:solidFill>
                  <a:srgbClr val="FF0000"/>
                </a:solidFill>
              </a:rPr>
              <a:t> of these </a:t>
            </a:r>
            <a:r>
              <a:rPr lang="en-US" dirty="0" smtClean="0">
                <a:solidFill>
                  <a:srgbClr val="FF0000"/>
                </a:solidFill>
              </a:rPr>
              <a:t>items with the client </a:t>
            </a:r>
            <a:r>
              <a:rPr lang="en-US" dirty="0">
                <a:solidFill>
                  <a:srgbClr val="FF0000"/>
                </a:solidFill>
              </a:rPr>
              <a:t>and check </a:t>
            </a:r>
            <a:r>
              <a:rPr lang="en-US" dirty="0" smtClean="0">
                <a:solidFill>
                  <a:srgbClr val="FF0000"/>
                </a:solidFill>
              </a:rPr>
              <a:t>these boxes</a:t>
            </a:r>
            <a:endParaRPr lang="en-US" dirty="0">
              <a:solidFill>
                <a:srgbClr val="FF0000"/>
              </a:solidFill>
            </a:endParaRPr>
          </a:p>
        </p:txBody>
      </p:sp>
      <p:cxnSp>
        <p:nvCxnSpPr>
          <p:cNvPr id="14" name="Straight Arrow Connector 13"/>
          <p:cNvCxnSpPr>
            <a:stCxn id="15" idx="3"/>
          </p:cNvCxnSpPr>
          <p:nvPr/>
        </p:nvCxnSpPr>
        <p:spPr>
          <a:xfrm flipV="1">
            <a:off x="5810025" y="5383972"/>
            <a:ext cx="743175" cy="259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14980" y="5320519"/>
            <a:ext cx="1495045" cy="646331"/>
          </a:xfrm>
          <a:prstGeom prst="rect">
            <a:avLst/>
          </a:prstGeom>
          <a:noFill/>
        </p:spPr>
        <p:txBody>
          <a:bodyPr wrap="square" rtlCol="0">
            <a:spAutoFit/>
          </a:bodyPr>
          <a:lstStyle/>
          <a:p>
            <a:r>
              <a:rPr lang="en-US" dirty="0">
                <a:solidFill>
                  <a:srgbClr val="FF0000"/>
                </a:solidFill>
              </a:rPr>
              <a:t>Beneficiary signs here</a:t>
            </a:r>
          </a:p>
        </p:txBody>
      </p:sp>
      <p:sp>
        <p:nvSpPr>
          <p:cNvPr id="16" name="TextBox 15"/>
          <p:cNvSpPr txBox="1"/>
          <p:nvPr/>
        </p:nvSpPr>
        <p:spPr>
          <a:xfrm>
            <a:off x="6168642" y="144298"/>
            <a:ext cx="3457013" cy="1200329"/>
          </a:xfrm>
          <a:prstGeom prst="rect">
            <a:avLst/>
          </a:prstGeom>
          <a:noFill/>
        </p:spPr>
        <p:txBody>
          <a:bodyPr wrap="square" rtlCol="0">
            <a:spAutoFit/>
          </a:bodyPr>
          <a:lstStyle/>
          <a:p>
            <a:r>
              <a:rPr lang="en-US" dirty="0" smtClean="0">
                <a:solidFill>
                  <a:srgbClr val="FF0000"/>
                </a:solidFill>
              </a:rPr>
              <a:t>File the signature page in the chart and give the beneficiary the rest of the handbook for their reference</a:t>
            </a:r>
            <a:endParaRPr lang="en-US" dirty="0">
              <a:solidFill>
                <a:srgbClr val="FF0000"/>
              </a:solidFill>
            </a:endParaRPr>
          </a:p>
        </p:txBody>
      </p:sp>
      <p:sp>
        <p:nvSpPr>
          <p:cNvPr id="17" name="TextBox 16"/>
          <p:cNvSpPr txBox="1"/>
          <p:nvPr/>
        </p:nvSpPr>
        <p:spPr>
          <a:xfrm>
            <a:off x="677334" y="1485055"/>
            <a:ext cx="3228874" cy="369332"/>
          </a:xfrm>
          <a:prstGeom prst="rect">
            <a:avLst/>
          </a:prstGeom>
          <a:noFill/>
        </p:spPr>
        <p:txBody>
          <a:bodyPr wrap="square" rtlCol="0">
            <a:spAutoFit/>
          </a:bodyPr>
          <a:lstStyle/>
          <a:p>
            <a:pPr algn="ctr"/>
            <a:r>
              <a:rPr lang="en-US" dirty="0" smtClean="0">
                <a:solidFill>
                  <a:srgbClr val="FF0000"/>
                </a:solidFill>
              </a:rPr>
              <a:t>Give packet to client</a:t>
            </a:r>
            <a:endParaRPr lang="en-US" dirty="0">
              <a:solidFill>
                <a:srgbClr val="FF0000"/>
              </a:solidFill>
            </a:endParaRPr>
          </a:p>
        </p:txBody>
      </p:sp>
      <p:sp>
        <p:nvSpPr>
          <p:cNvPr id="18" name="TextBox 17"/>
          <p:cNvSpPr txBox="1"/>
          <p:nvPr/>
        </p:nvSpPr>
        <p:spPr>
          <a:xfrm>
            <a:off x="6338642" y="1488484"/>
            <a:ext cx="3220890" cy="369332"/>
          </a:xfrm>
          <a:prstGeom prst="rect">
            <a:avLst/>
          </a:prstGeom>
          <a:noFill/>
        </p:spPr>
        <p:txBody>
          <a:bodyPr wrap="square" rtlCol="0">
            <a:spAutoFit/>
          </a:bodyPr>
          <a:lstStyle/>
          <a:p>
            <a:pPr algn="ctr"/>
            <a:r>
              <a:rPr lang="en-US" dirty="0" smtClean="0">
                <a:solidFill>
                  <a:srgbClr val="FF0000"/>
                </a:solidFill>
              </a:rPr>
              <a:t>Retain sig. page in chart</a:t>
            </a:r>
            <a:endParaRPr lang="en-US" dirty="0">
              <a:solidFill>
                <a:srgbClr val="FF0000"/>
              </a:solidFill>
            </a:endParaRPr>
          </a:p>
        </p:txBody>
      </p:sp>
    </p:spTree>
    <p:extLst>
      <p:ext uri="{BB962C8B-B14F-4D97-AF65-F5344CB8AC3E}">
        <p14:creationId xmlns:p14="http://schemas.microsoft.com/office/powerpoint/2010/main" val="2100059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115038</TotalTime>
  <Words>25867</Words>
  <Application>Microsoft Office PowerPoint</Application>
  <PresentationFormat>Widescreen</PresentationFormat>
  <Paragraphs>2722</Paragraphs>
  <Slides>280</Slides>
  <Notes>183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280</vt:i4>
      </vt:variant>
    </vt:vector>
  </HeadingPairs>
  <TitlesOfParts>
    <vt:vector size="288" baseType="lpstr">
      <vt:lpstr>MS Gothic</vt:lpstr>
      <vt:lpstr>Arial</vt:lpstr>
      <vt:lpstr>Calibri</vt:lpstr>
      <vt:lpstr>Times New Roman</vt:lpstr>
      <vt:lpstr>Trebuchet MS</vt:lpstr>
      <vt:lpstr>Wingdings</vt:lpstr>
      <vt:lpstr>Wingdings 3</vt:lpstr>
      <vt:lpstr>Facet</vt:lpstr>
      <vt:lpstr>PowerPoint Presentation</vt:lpstr>
      <vt:lpstr>ACBH Quality Assurance (QA) Staff</vt:lpstr>
      <vt:lpstr>Quality Assurance ACBH Contacts</vt:lpstr>
      <vt:lpstr>Agenda</vt:lpstr>
      <vt:lpstr>Break Schedule</vt:lpstr>
      <vt:lpstr>Introductions</vt:lpstr>
      <vt:lpstr>ACBH Audit Info &amp; SUD Claims</vt:lpstr>
      <vt:lpstr>Technical Assistance Feedback</vt:lpstr>
      <vt:lpstr>ACBH SUD DMC-ODS Transition Website http://www.ACBH.org/providers/sud/Transition.htm</vt:lpstr>
      <vt:lpstr>ACBH SUD QA Webpage http://www.ACBH.org/providers/QA/aod.htm</vt:lpstr>
      <vt:lpstr>Who is this training for?</vt:lpstr>
      <vt:lpstr>Some things to keep in mind…</vt:lpstr>
      <vt:lpstr>The Changing State of SUD Services in CA</vt:lpstr>
      <vt:lpstr>Alameda County SUD System Overview</vt:lpstr>
      <vt:lpstr>What is the DMC-ODS Waiver?</vt:lpstr>
      <vt:lpstr>Applicable Regulations and Standards Covered in this Training (others may apply)</vt:lpstr>
      <vt:lpstr>The IA, STCs, Title 22, and Title 9</vt:lpstr>
      <vt:lpstr>AOD Certification / License Standards</vt:lpstr>
      <vt:lpstr>Early Intervention Services (ASAM Level 0.5) – contracted out services (not ODS claiming-a separate contract is required)</vt:lpstr>
      <vt:lpstr>Outpatient Services (OS) (ASAM Level 1.0) – Outpatient contracts</vt:lpstr>
      <vt:lpstr>Opioid Treatment Programs (OTPs) ASAM Level OTP 1</vt:lpstr>
      <vt:lpstr>Opioid Treatment Programs (OTPs) ASAM Level OTP 1</vt:lpstr>
      <vt:lpstr>Opioid Treatment Programs (OTPs) Detoxification Treatment</vt:lpstr>
      <vt:lpstr>Opioid Treatment Programs (OTPs) Maintenance Treatment</vt:lpstr>
      <vt:lpstr>Opioid Treatment Programs (OTPs) ASAM Level OTP 1</vt:lpstr>
      <vt:lpstr>What are the differences between OTP MAT services and non-OTP MAT services? </vt:lpstr>
      <vt:lpstr>PowerPoint Presentation</vt:lpstr>
      <vt:lpstr>Intensive Outpatient Services (IOS) ASAM Level 2.1</vt:lpstr>
      <vt:lpstr>Components of OS/IOS Services Allowable Services</vt:lpstr>
      <vt:lpstr>Recovery Support Services (RSS)</vt:lpstr>
      <vt:lpstr>Components of Recovery Support Services</vt:lpstr>
      <vt:lpstr>Recovery Support Services Requirements</vt:lpstr>
      <vt:lpstr>PowerPoint Presentation</vt:lpstr>
      <vt:lpstr>Level 3.2-WM - Clinically Managed Residential Withdrawal Management - Currently Cherry Hill</vt:lpstr>
      <vt:lpstr>Withdrawal Management Components of Services </vt:lpstr>
      <vt:lpstr>Cherry Hill Workflow</vt:lpstr>
      <vt:lpstr>Clinical Quality Review Team (CQRT)</vt:lpstr>
      <vt:lpstr>Residential Services</vt:lpstr>
      <vt:lpstr>Referrals to Residential</vt:lpstr>
      <vt:lpstr>PowerPoint Presentation</vt:lpstr>
      <vt:lpstr>Recovery Residences</vt:lpstr>
      <vt:lpstr>Medical Record Requirements</vt:lpstr>
      <vt:lpstr>Charting Requirements Individual Client Record </vt:lpstr>
      <vt:lpstr>Content of Client Records 1</vt:lpstr>
      <vt:lpstr>Content of Client Records 2</vt:lpstr>
      <vt:lpstr>Content of Client Records 3 Additional Requirements for OTPs</vt:lpstr>
      <vt:lpstr>ACBH Medical Record Retention Policy</vt:lpstr>
      <vt:lpstr>Emergency Contact and Allergy Information</vt:lpstr>
      <vt:lpstr>SUD Personnel</vt:lpstr>
      <vt:lpstr>OTP Licensing Requirements</vt:lpstr>
      <vt:lpstr>OTP Certification/Accreditation</vt:lpstr>
      <vt:lpstr>SUD Agency Responsibilities</vt:lpstr>
      <vt:lpstr>Requirements for SUD Medical Director</vt:lpstr>
      <vt:lpstr>SUD Medical Director Responsibilities 1</vt:lpstr>
      <vt:lpstr>SUD Medical Director Responsibilities 2</vt:lpstr>
      <vt:lpstr>SUD Medical Policy and Standards 1 AKA Program Protocol</vt:lpstr>
      <vt:lpstr>SUD Medical Policy and Standards 2 AKA Program Protocol</vt:lpstr>
      <vt:lpstr>Staff Personnel Records Requirements</vt:lpstr>
      <vt:lpstr>Physicians</vt:lpstr>
      <vt:lpstr>Physician Extenders</vt:lpstr>
      <vt:lpstr>Other Medical Staff May work under physician surgeon supervision</vt:lpstr>
      <vt:lpstr>Licensed Practitioners of the Healing Arts (LPHAs)</vt:lpstr>
      <vt:lpstr>SUD Counselor/LPHA Responsibilities</vt:lpstr>
      <vt:lpstr>SUD Counselors Code of Conduct Requirements</vt:lpstr>
      <vt:lpstr>SUD Counselor Certification Organizations</vt:lpstr>
      <vt:lpstr>Training Requirements </vt:lpstr>
      <vt:lpstr>Temporary Exceptions to OTP Regulations</vt:lpstr>
      <vt:lpstr>PowerPoint Presentation</vt:lpstr>
      <vt:lpstr>PowerPoint Presentation</vt:lpstr>
      <vt:lpstr>Temporary Exceptions to OTP Regulations 3</vt:lpstr>
      <vt:lpstr>OTP Admission Process</vt:lpstr>
      <vt:lpstr>ACBH SUD Programs ROI All open clients must have this signed</vt:lpstr>
      <vt:lpstr>ACBH SUD Program ROI Screenshot</vt:lpstr>
      <vt:lpstr>OTP Admission/Client Selection Admission Components</vt:lpstr>
      <vt:lpstr>OTP Admission/Client Selection 1. Determination of Physical Fitness</vt:lpstr>
      <vt:lpstr>OTP Admission/Client Selection Physical Examination Requirements</vt:lpstr>
      <vt:lpstr>OTP Admission/Client Selection 2. Determination of physical addiction/dependence to opiates</vt:lpstr>
      <vt:lpstr>OTP Admission/Client Selection Pain Management</vt:lpstr>
      <vt:lpstr>OTP Admission/Client Selection Which staff can determine admission to OTP?</vt:lpstr>
      <vt:lpstr>OTP Admission/Client Selection Maintenance Admission Requirements 1 </vt:lpstr>
      <vt:lpstr>OTP Admission/Client Selection Maintenance Admission Requirements 2 </vt:lpstr>
      <vt:lpstr>OTP Admission/Client Selection Detoxification Admission Requirements 1 </vt:lpstr>
      <vt:lpstr>OTP Admission/Client Selection Detoxification Admission Requirements 2 </vt:lpstr>
      <vt:lpstr>Establishing an Included Diagnosis Diagnosis/Symptoms/Impairments</vt:lpstr>
      <vt:lpstr> Included SUD Diagnoses</vt:lpstr>
      <vt:lpstr>ACBH SUD Included Diagnosis List </vt:lpstr>
      <vt:lpstr>OTP Admission/Client Selection 3. Informed Consent – Required Elements 1</vt:lpstr>
      <vt:lpstr>OTP Admission/Client Selection 3. Informed Consent – Required Elements 2</vt:lpstr>
      <vt:lpstr>OTP Admission/Client Selection 3. Informed Consent – Required Elements 3</vt:lpstr>
      <vt:lpstr>OTP Admission/Client Selection 4. Prevention of Multiple Registrations 1</vt:lpstr>
      <vt:lpstr>OTP Admission/Client Selection 4. Prevention of Multiple Registrations 2</vt:lpstr>
      <vt:lpstr>OTP Admission/Client Selection 4. Prevention of Multiple Registrations 3</vt:lpstr>
      <vt:lpstr>OTP Admission/Client Selection 4. Prevention of Multiple Registrations - Ongoing</vt:lpstr>
      <vt:lpstr>Methadone Medication Dosage Levels</vt:lpstr>
      <vt:lpstr>Medication Dosage Levels 2</vt:lpstr>
      <vt:lpstr>Alameda County SUD Providers’</vt:lpstr>
      <vt:lpstr>Components of ACBH Informing Materials</vt:lpstr>
      <vt:lpstr>Informing Materials / Admission Criteria: Informing Materials, Incidental Disclosure, ROIs, and Payment Provisions</vt:lpstr>
      <vt:lpstr>ACBH Informing Materials</vt:lpstr>
      <vt:lpstr>Incidental Disclosures</vt:lpstr>
      <vt:lpstr>Incidental Disclosures Form</vt:lpstr>
      <vt:lpstr>Controlled Substance Utilization Review and Evaluation System</vt:lpstr>
      <vt:lpstr>Releases of Information (ROIs)</vt:lpstr>
      <vt:lpstr>Releases of Information (ROIs), Cont.</vt:lpstr>
      <vt:lpstr>ACBH ROI Screenshots</vt:lpstr>
      <vt:lpstr>ROI Tracker Log Requirements</vt:lpstr>
      <vt:lpstr>ACBH ROI Tracker Log Meets HIPAA Disclosure Tracking Requirements</vt:lpstr>
      <vt:lpstr>Physical Health and SUD Treatment</vt:lpstr>
      <vt:lpstr>Physical Health Considerations</vt:lpstr>
      <vt:lpstr>Health Screening / Questionnaire Highly recommended for OTPs</vt:lpstr>
      <vt:lpstr>DHCS Form 5103 Health Screening Questionnaire </vt:lpstr>
      <vt:lpstr>OTP Assessment Requirements</vt:lpstr>
      <vt:lpstr>Assessments: The Foundation of Treatment</vt:lpstr>
      <vt:lpstr>OTP Maintenance Treatment Assessment Required Assessment Components 1</vt:lpstr>
      <vt:lpstr>OTP Maintenance Treatment Assessment Required Assessment Components 2</vt:lpstr>
      <vt:lpstr>Additional Perinatal Assessment Items Required for all LOCs</vt:lpstr>
      <vt:lpstr>Intake Assessment Review Due Dates For Maintenance Treatment</vt:lpstr>
      <vt:lpstr>OTP Detoxification Treatment Assessment Required Assessment Components</vt:lpstr>
      <vt:lpstr>Claiming for Completing the Assessment</vt:lpstr>
      <vt:lpstr>Additional Medical Necessity Requirements</vt:lpstr>
      <vt:lpstr>Overview of IA Medical Necessity Requirements In addition to Title 9 MN Requirements</vt:lpstr>
      <vt:lpstr>PowerPoint Presentation</vt:lpstr>
      <vt:lpstr>ASAM LOC Assessments (ALOCs) 1 </vt:lpstr>
      <vt:lpstr>ASAM LOC Assessments (ALOCs) 2</vt:lpstr>
      <vt:lpstr>ASAM LOC Assessments (ALOCs) 3</vt:lpstr>
      <vt:lpstr>ASAM LOC Assessments (ALOCs) 4</vt:lpstr>
      <vt:lpstr>Alameda County Residential ASAM LOCs</vt:lpstr>
      <vt:lpstr>ASAM Dimensions 1</vt:lpstr>
      <vt:lpstr>ASAM Dimensions 2</vt:lpstr>
      <vt:lpstr>ASAM Clinical Placement Scoring Summary</vt:lpstr>
      <vt:lpstr>Indicated / Referred LOC</vt:lpstr>
      <vt:lpstr>ALOC Due Dates</vt:lpstr>
      <vt:lpstr>Who may complete an intake assessment, ALOC, and participate in ACBH CQRT?</vt:lpstr>
      <vt:lpstr>ASAM Training Modules</vt:lpstr>
      <vt:lpstr>CG ALOC Data Entry Instructions 1</vt:lpstr>
      <vt:lpstr>CG ALOC Data Entry Instructions 2 See handouts – This is the same process for ALOCs</vt:lpstr>
      <vt:lpstr>Referrals to other Levels of Care OTP  Other SUD LOCs</vt:lpstr>
      <vt:lpstr>Diagnosis requirements for OTPs In addition to Title 9 Requirements</vt:lpstr>
      <vt:lpstr>ACBH Initial Medical Necessity Form</vt:lpstr>
      <vt:lpstr>Initial Medical Necessity Form Covers the additional SUD Med. Nec. requirements</vt:lpstr>
      <vt:lpstr>Levels of Care on IMN</vt:lpstr>
      <vt:lpstr>PowerPoint Presentation</vt:lpstr>
      <vt:lpstr>Medical Necessity &amp; Assessment Review Questions</vt:lpstr>
      <vt:lpstr>PowerPoint Presentation</vt:lpstr>
      <vt:lpstr>Client Plans</vt:lpstr>
      <vt:lpstr> </vt:lpstr>
      <vt:lpstr>PowerPoint Presentation</vt:lpstr>
      <vt:lpstr>SUD Client Plans 1</vt:lpstr>
      <vt:lpstr>SUD Client Plans 2 Required components (except Detoxification OTP)</vt:lpstr>
      <vt:lpstr>SUD Client Plans 3 Additional OTP Maintenance Requirements</vt:lpstr>
      <vt:lpstr>SUD Client Plans 4 OTP Detoxification Services Plan Requirements</vt:lpstr>
      <vt:lpstr>SUD Client Plans 5</vt:lpstr>
      <vt:lpstr>SUD Client Plans 6 Client Plan Goals </vt:lpstr>
      <vt:lpstr>SUD Client Plans 7 Deferring Client Plan Goals</vt:lpstr>
      <vt:lpstr>SUD Client Plans 8 Action Steps 1 </vt:lpstr>
      <vt:lpstr>SUD Client Plans 9 Action Steps 2 </vt:lpstr>
      <vt:lpstr>SUD Client Plans 10 Action Steps 3</vt:lpstr>
      <vt:lpstr>SUD Client Plans 11 Frequency of Services</vt:lpstr>
      <vt:lpstr>SUD Client Plans 12 Description of Services OTPs</vt:lpstr>
      <vt:lpstr>SUD Client Plan 13 Tentative Discharge Plan</vt:lpstr>
      <vt:lpstr>SUD Client Plan 14 Additional Requirements</vt:lpstr>
      <vt:lpstr>Updating SUD Client Plans Additional OTP Maintenance Plan Requirements</vt:lpstr>
      <vt:lpstr>Signature Requirements Reminder</vt:lpstr>
      <vt:lpstr>Client Plan Completion Requirements 1 Signatures for Initial Plan</vt:lpstr>
      <vt:lpstr>Client Plan Completion Requirements 2 Signatures for Plan Updates</vt:lpstr>
      <vt:lpstr>What if the beneficiary is unwilling or unable to sign the plan or plan update?</vt:lpstr>
      <vt:lpstr>Services required to be listed in the Plan</vt:lpstr>
      <vt:lpstr>Potential Client Plan Issues Non-Compliance</vt:lpstr>
      <vt:lpstr>Perinatal Client Plans</vt:lpstr>
      <vt:lpstr>Perinatal Client Plans, cont.</vt:lpstr>
      <vt:lpstr>How to claim for writing the Client Plan 1</vt:lpstr>
      <vt:lpstr>How to claim for writing the Client Plan 2</vt:lpstr>
      <vt:lpstr>PowerPoint Presentation</vt:lpstr>
      <vt:lpstr>Client Plan Review Questions</vt:lpstr>
      <vt:lpstr>Client Plan Review Questions</vt:lpstr>
      <vt:lpstr>Service Types</vt:lpstr>
      <vt:lpstr>Intake/Assessment 465 OTP-NTP Intake/Assessment </vt:lpstr>
      <vt:lpstr>Treatment Planning 496 OTP-NTP Treatment Planning</vt:lpstr>
      <vt:lpstr>Counseling Services Available at OTPs </vt:lpstr>
      <vt:lpstr>Counseling Services The following does not qualify as a counseling session</vt:lpstr>
      <vt:lpstr>Individual Counseling </vt:lpstr>
      <vt:lpstr>Individual Counseling 455 OTP-NTP Individual Counsel</vt:lpstr>
      <vt:lpstr>Group Counseling 506 OTP NTP Group Counsel</vt:lpstr>
      <vt:lpstr>OTP Medical Psychotherapy 479 OTP-NTP MedicalPsychoTX</vt:lpstr>
      <vt:lpstr>Counseling Services</vt:lpstr>
      <vt:lpstr>Collateral 474 OTP NTP Collateral</vt:lpstr>
      <vt:lpstr>Crisis Intervention 491 OTP-NTP Crisis Intervention</vt:lpstr>
      <vt:lpstr>Patient Education  483 OTP-NTP Patient Education</vt:lpstr>
      <vt:lpstr>Physician Consultation Code TBD</vt:lpstr>
      <vt:lpstr>Medication Services and Medication Assisted Treatment (MAT)</vt:lpstr>
      <vt:lpstr>Medication Services Allowed for all LOCs when specified in contract</vt:lpstr>
      <vt:lpstr>Medication Services 486 OTP-NTP Medication Services</vt:lpstr>
      <vt:lpstr>OTP Medication Services InSyst Procedure Codes</vt:lpstr>
      <vt:lpstr>Case Management Services Available at all LOCs</vt:lpstr>
      <vt:lpstr>OTP Case Management Services 511 Case Management: Care coordination 512 Case Management: Service coordination</vt:lpstr>
      <vt:lpstr>Discharge Planning 501 OTP-NTP Discharge Planning</vt:lpstr>
      <vt:lpstr>Tracking Codes Exist for each program type</vt:lpstr>
      <vt:lpstr>SUD InSyst Procedure Code Table</vt:lpstr>
      <vt:lpstr>Progress Notes</vt:lpstr>
      <vt:lpstr>Claiming using Progress Notes</vt:lpstr>
      <vt:lpstr>OTP Counseling Progress Notes 1</vt:lpstr>
      <vt:lpstr>OTP Counseling Progress Notes 2</vt:lpstr>
      <vt:lpstr>OTP Counseling Progress Notes 3</vt:lpstr>
      <vt:lpstr>OTP Group Claiming Using ACBH Template As An Example</vt:lpstr>
      <vt:lpstr>Reimbursement of Documentation Time 1</vt:lpstr>
      <vt:lpstr>Reimbursement of Documentation Time 2</vt:lpstr>
      <vt:lpstr>Documenting Case Management and Physician Consultation</vt:lpstr>
      <vt:lpstr>Requirements for Physician Consultation Notes</vt:lpstr>
      <vt:lpstr>Case Management Services, Cont.</vt:lpstr>
      <vt:lpstr>Requirements for Case Management Notes</vt:lpstr>
      <vt:lpstr>Information Only Note CG screenshot example</vt:lpstr>
      <vt:lpstr>Transportation vs. Travel Time</vt:lpstr>
      <vt:lpstr>SUD Group Treatment Requirements</vt:lpstr>
      <vt:lpstr>OTP Counseling Groups</vt:lpstr>
      <vt:lpstr>Claiming in InSyst for Co-Staffing </vt:lpstr>
      <vt:lpstr>Group Sign-In Sheets Improper handling of group sign-in sheets was a frequent cause of non-compliance during prior SUD audits</vt:lpstr>
      <vt:lpstr>Group Sign-In Sheets</vt:lpstr>
      <vt:lpstr>Dispensing Requirements</vt:lpstr>
      <vt:lpstr>Administering Narcotic Controlled Substances</vt:lpstr>
      <vt:lpstr>Dosing/Dispensing Log Requirements</vt:lpstr>
      <vt:lpstr>Claiming for Dosing/Dispensing</vt:lpstr>
      <vt:lpstr>Take Home Medications</vt:lpstr>
      <vt:lpstr>Take Home Medication Procedures 1</vt:lpstr>
      <vt:lpstr>Take Home Medication Procedures 2</vt:lpstr>
      <vt:lpstr>Take Home Medication Procedures 3</vt:lpstr>
      <vt:lpstr>Take Home Medication Procedures 4 Criteria for Take-Home Medications</vt:lpstr>
      <vt:lpstr>Take Home Medication Procedures 5 Take-Home Step Levels</vt:lpstr>
      <vt:lpstr>Take Home Medication Procedures 6 Exceptions to Take-Home Privileges</vt:lpstr>
      <vt:lpstr>Take Home Medication Procedures 7 Restricting Take-Home Privileges</vt:lpstr>
      <vt:lpstr>Take Home Medication Procedures 8 Restoring Take-Home Medication Privileges</vt:lpstr>
      <vt:lpstr>Continuing SUD Services</vt:lpstr>
      <vt:lpstr>Continuing SUD Services No changes from Title 9 Requirements</vt:lpstr>
      <vt:lpstr>Discharges from OTP Services</vt:lpstr>
      <vt:lpstr>Treatment Termination Procedures</vt:lpstr>
      <vt:lpstr>Treatment Termination Procedures</vt:lpstr>
      <vt:lpstr>Treatment Termination Procedures</vt:lpstr>
      <vt:lpstr>Discharge Summary or Discharge Plan?</vt:lpstr>
      <vt:lpstr>Discharge Plan</vt:lpstr>
      <vt:lpstr>Discharge Summary Required when client contact is lost </vt:lpstr>
      <vt:lpstr>Discharge Codes California Outcome Measurements (CalOMS)</vt:lpstr>
      <vt:lpstr>Discharge Codes California Outcome Measurements (CalOMS)</vt:lpstr>
      <vt:lpstr>Required Drug Tests or Analyses</vt:lpstr>
      <vt:lpstr>Drug Screening Requirements 1</vt:lpstr>
      <vt:lpstr>Drug Screening Requirements 2 Initial Results: + for methadone or metabolites</vt:lpstr>
      <vt:lpstr>Drug Screening Requirements 3 Initial Results: + for other drugs</vt:lpstr>
      <vt:lpstr>Drug Screening Requirements 4 Random Results: + for methadone or metabolites</vt:lpstr>
      <vt:lpstr>Drug Screening Requirements 5 Random Results: + for other drugs</vt:lpstr>
      <vt:lpstr>Drug Screening Requirements 6</vt:lpstr>
      <vt:lpstr>Drug Screening Requirements 7 Client refusal or missed test</vt:lpstr>
      <vt:lpstr>NOABDs, Grievances, Appeals, Fair Hearings</vt:lpstr>
      <vt:lpstr>Notice of Adverse Benefit Determination NOABD</vt:lpstr>
      <vt:lpstr>What is a “grievance”?</vt:lpstr>
      <vt:lpstr>Grievances</vt:lpstr>
      <vt:lpstr>Grievances, cont.</vt:lpstr>
      <vt:lpstr>Grievance &amp; Appeal Process</vt:lpstr>
      <vt:lpstr>Grievances</vt:lpstr>
      <vt:lpstr>Miscellaneous Items</vt:lpstr>
      <vt:lpstr>Visiting or Courtesy Dosing Requirements All must be documented in the medical record </vt:lpstr>
      <vt:lpstr>Visiting or Courtesy Dosing Requirements Additional Documentation Requirements </vt:lpstr>
      <vt:lpstr>Visiting or Courtesy Dosing Requirements Billing Challenges</vt:lpstr>
      <vt:lpstr>Visiting or Courtesy Dosing Requirements Admission and Documentation Requirements</vt:lpstr>
      <vt:lpstr>Minor Consent for SUD Services</vt:lpstr>
      <vt:lpstr>OTP Treatment of Minors</vt:lpstr>
      <vt:lpstr>SUD Lockouts</vt:lpstr>
      <vt:lpstr>PowerPoint Presentation</vt:lpstr>
      <vt:lpstr>Drug Medi-Cal Eligibility</vt:lpstr>
      <vt:lpstr>Other Insurance or Private Pay</vt:lpstr>
      <vt:lpstr>InSyst</vt:lpstr>
      <vt:lpstr>Backing out Claims in CG/InSyst</vt:lpstr>
      <vt:lpstr>Tobacco Guidelines for SUD Providers</vt:lpstr>
      <vt:lpstr>Sources / Resources</vt:lpstr>
      <vt:lpstr>42 CFR, Part 2 Final Rule Sources</vt:lpstr>
      <vt:lpstr>Printing in CG</vt:lpstr>
      <vt:lpstr>How to Print InSyst Face Sheet</vt:lpstr>
      <vt:lpstr>How to Update Emergency Contact Information</vt:lpstr>
      <vt:lpstr>How to Update Emergency Contact Information</vt:lpstr>
      <vt:lpstr>How to Update Emergency Contact Information</vt:lpstr>
      <vt:lpstr>Inserting Significant Other Info if None was Entered at Episode Opening</vt:lpstr>
      <vt:lpstr>Updating Significant Other Information that has already been entered</vt:lpstr>
      <vt:lpstr>How to Update Emergency 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Medi-Cal</dc:title>
  <dc:creator>Sharon Loveseth</dc:creator>
  <cp:lastModifiedBy>Brion Phipps</cp:lastModifiedBy>
  <cp:revision>1964</cp:revision>
  <cp:lastPrinted>2019-07-30T01:13:29Z</cp:lastPrinted>
  <dcterms:created xsi:type="dcterms:W3CDTF">2016-11-30T22:27:07Z</dcterms:created>
  <dcterms:modified xsi:type="dcterms:W3CDTF">2019-09-30T17:44:40Z</dcterms:modified>
</cp:coreProperties>
</file>