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91"/>
  </p:notesMasterIdLst>
  <p:handoutMasterIdLst>
    <p:handoutMasterId r:id="rId92"/>
  </p:handoutMasterIdLst>
  <p:sldIdLst>
    <p:sldId id="256" r:id="rId2"/>
    <p:sldId id="353" r:id="rId3"/>
    <p:sldId id="430" r:id="rId4"/>
    <p:sldId id="420" r:id="rId5"/>
    <p:sldId id="431" r:id="rId6"/>
    <p:sldId id="411" r:id="rId7"/>
    <p:sldId id="436" r:id="rId8"/>
    <p:sldId id="334" r:id="rId9"/>
    <p:sldId id="336" r:id="rId10"/>
    <p:sldId id="404" r:id="rId11"/>
    <p:sldId id="437" r:id="rId12"/>
    <p:sldId id="335" r:id="rId13"/>
    <p:sldId id="410" r:id="rId14"/>
    <p:sldId id="409" r:id="rId15"/>
    <p:sldId id="413" r:id="rId16"/>
    <p:sldId id="428" r:id="rId17"/>
    <p:sldId id="438" r:id="rId18"/>
    <p:sldId id="259" r:id="rId19"/>
    <p:sldId id="337" r:id="rId20"/>
    <p:sldId id="401" r:id="rId21"/>
    <p:sldId id="429" r:id="rId22"/>
    <p:sldId id="408" r:id="rId23"/>
    <p:sldId id="412" r:id="rId24"/>
    <p:sldId id="435" r:id="rId25"/>
    <p:sldId id="346" r:id="rId26"/>
    <p:sldId id="449" r:id="rId27"/>
    <p:sldId id="434" r:id="rId28"/>
    <p:sldId id="340" r:id="rId29"/>
    <p:sldId id="427" r:id="rId30"/>
    <p:sldId id="293" r:id="rId31"/>
    <p:sldId id="352" r:id="rId32"/>
    <p:sldId id="433" r:id="rId33"/>
    <p:sldId id="268" r:id="rId34"/>
    <p:sldId id="439" r:id="rId35"/>
    <p:sldId id="339" r:id="rId36"/>
    <p:sldId id="357" r:id="rId37"/>
    <p:sldId id="359" r:id="rId38"/>
    <p:sldId id="360" r:id="rId39"/>
    <p:sldId id="361" r:id="rId40"/>
    <p:sldId id="362" r:id="rId41"/>
    <p:sldId id="363" r:id="rId42"/>
    <p:sldId id="364" r:id="rId43"/>
    <p:sldId id="365" r:id="rId44"/>
    <p:sldId id="414" r:id="rId45"/>
    <p:sldId id="444" r:id="rId46"/>
    <p:sldId id="418" r:id="rId47"/>
    <p:sldId id="368" r:id="rId48"/>
    <p:sldId id="421" r:id="rId49"/>
    <p:sldId id="422" r:id="rId50"/>
    <p:sldId id="288" r:id="rId51"/>
    <p:sldId id="289" r:id="rId52"/>
    <p:sldId id="291" r:id="rId53"/>
    <p:sldId id="393" r:id="rId54"/>
    <p:sldId id="400" r:id="rId55"/>
    <p:sldId id="398" r:id="rId56"/>
    <p:sldId id="441" r:id="rId57"/>
    <p:sldId id="442" r:id="rId58"/>
    <p:sldId id="443" r:id="rId59"/>
    <p:sldId id="394" r:id="rId60"/>
    <p:sldId id="417" r:id="rId61"/>
    <p:sldId id="419" r:id="rId62"/>
    <p:sldId id="415" r:id="rId63"/>
    <p:sldId id="274" r:id="rId64"/>
    <p:sldId id="355" r:id="rId65"/>
    <p:sldId id="370" r:id="rId66"/>
    <p:sldId id="445" r:id="rId67"/>
    <p:sldId id="298" r:id="rId68"/>
    <p:sldId id="424" r:id="rId69"/>
    <p:sldId id="299" r:id="rId70"/>
    <p:sldId id="446" r:id="rId71"/>
    <p:sldId id="371" r:id="rId72"/>
    <p:sldId id="372" r:id="rId73"/>
    <p:sldId id="375" r:id="rId74"/>
    <p:sldId id="376" r:id="rId75"/>
    <p:sldId id="403" r:id="rId76"/>
    <p:sldId id="402" r:id="rId77"/>
    <p:sldId id="373" r:id="rId78"/>
    <p:sldId id="425" r:id="rId79"/>
    <p:sldId id="447" r:id="rId80"/>
    <p:sldId id="377" r:id="rId81"/>
    <p:sldId id="378" r:id="rId82"/>
    <p:sldId id="350" r:id="rId83"/>
    <p:sldId id="448" r:id="rId84"/>
    <p:sldId id="381" r:id="rId85"/>
    <p:sldId id="379" r:id="rId86"/>
    <p:sldId id="380" r:id="rId87"/>
    <p:sldId id="382" r:id="rId88"/>
    <p:sldId id="426" r:id="rId89"/>
    <p:sldId id="356" r:id="rId9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5464" autoAdjust="0"/>
    <p:restoredTop sz="94660"/>
  </p:normalViewPr>
  <p:slideViewPr>
    <p:cSldViewPr snapToGrid="0">
      <p:cViewPr>
        <p:scale>
          <a:sx n="70" d="100"/>
          <a:sy n="70" d="100"/>
        </p:scale>
        <p:origin x="-624" y="-51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028"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1640" tIns="45820" rIns="91640" bIns="45820" rtlCol="0"/>
          <a:lstStyle>
            <a:lvl1pPr algn="l">
              <a:defRPr sz="1200"/>
            </a:lvl1pPr>
          </a:lstStyle>
          <a:p>
            <a:endParaRPr lang="en-US"/>
          </a:p>
        </p:txBody>
      </p:sp>
      <p:sp>
        <p:nvSpPr>
          <p:cNvPr id="3" name="Date Placeholder 2"/>
          <p:cNvSpPr>
            <a:spLocks noGrp="1"/>
          </p:cNvSpPr>
          <p:nvPr>
            <p:ph type="dt" sz="quarter" idx="1"/>
          </p:nvPr>
        </p:nvSpPr>
        <p:spPr>
          <a:xfrm>
            <a:off x="3970437" y="0"/>
            <a:ext cx="3038372" cy="464184"/>
          </a:xfrm>
          <a:prstGeom prst="rect">
            <a:avLst/>
          </a:prstGeom>
        </p:spPr>
        <p:txBody>
          <a:bodyPr vert="horz" lIns="91640" tIns="45820" rIns="91640" bIns="45820" rtlCol="0"/>
          <a:lstStyle>
            <a:lvl1pPr algn="r">
              <a:defRPr sz="1200"/>
            </a:lvl1pPr>
          </a:lstStyle>
          <a:p>
            <a:fld id="{0660374A-EEB1-4246-B911-D69207787DC9}" type="datetimeFigureOut">
              <a:rPr lang="en-US" smtClean="0"/>
              <a:t>3/7/2017</a:t>
            </a:fld>
            <a:endParaRPr lang="en-US"/>
          </a:p>
        </p:txBody>
      </p:sp>
      <p:sp>
        <p:nvSpPr>
          <p:cNvPr id="4" name="Footer Placeholder 3"/>
          <p:cNvSpPr>
            <a:spLocks noGrp="1"/>
          </p:cNvSpPr>
          <p:nvPr>
            <p:ph type="ftr" sz="quarter" idx="2"/>
          </p:nvPr>
        </p:nvSpPr>
        <p:spPr>
          <a:xfrm>
            <a:off x="0" y="8830627"/>
            <a:ext cx="3038372" cy="464184"/>
          </a:xfrm>
          <a:prstGeom prst="rect">
            <a:avLst/>
          </a:prstGeom>
        </p:spPr>
        <p:txBody>
          <a:bodyPr vert="horz" lIns="91640" tIns="45820" rIns="91640" bIns="45820" rtlCol="0" anchor="b"/>
          <a:lstStyle>
            <a:lvl1pPr algn="l">
              <a:defRPr sz="1200"/>
            </a:lvl1pPr>
          </a:lstStyle>
          <a:p>
            <a:endParaRPr lang="en-US"/>
          </a:p>
        </p:txBody>
      </p:sp>
      <p:sp>
        <p:nvSpPr>
          <p:cNvPr id="5" name="Slide Number Placeholder 4"/>
          <p:cNvSpPr>
            <a:spLocks noGrp="1"/>
          </p:cNvSpPr>
          <p:nvPr>
            <p:ph type="sldNum" sz="quarter" idx="3"/>
          </p:nvPr>
        </p:nvSpPr>
        <p:spPr>
          <a:xfrm>
            <a:off x="3970437" y="8830627"/>
            <a:ext cx="3038372" cy="464184"/>
          </a:xfrm>
          <a:prstGeom prst="rect">
            <a:avLst/>
          </a:prstGeom>
        </p:spPr>
        <p:txBody>
          <a:bodyPr vert="horz" lIns="91640" tIns="45820" rIns="91640" bIns="45820" rtlCol="0" anchor="b"/>
          <a:lstStyle>
            <a:lvl1pPr algn="r">
              <a:defRPr sz="1200"/>
            </a:lvl1pPr>
          </a:lstStyle>
          <a:p>
            <a:fld id="{585B26E8-5889-4E4E-82E1-4330643CEC3A}" type="slidenum">
              <a:rPr lang="en-US" smtClean="0"/>
              <a:t>‹#›</a:t>
            </a:fld>
            <a:endParaRPr lang="en-US"/>
          </a:p>
        </p:txBody>
      </p:sp>
    </p:spTree>
    <p:extLst>
      <p:ext uri="{BB962C8B-B14F-4D97-AF65-F5344CB8AC3E}">
        <p14:creationId xmlns:p14="http://schemas.microsoft.com/office/powerpoint/2010/main" val="12185876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5774"/>
          </a:xfrm>
          <a:prstGeom prst="rect">
            <a:avLst/>
          </a:prstGeom>
        </p:spPr>
        <p:txBody>
          <a:bodyPr vert="horz" lIns="91640" tIns="45820" rIns="91640" bIns="45820" rtlCol="0"/>
          <a:lstStyle>
            <a:lvl1pPr algn="l">
              <a:defRPr sz="1200"/>
            </a:lvl1pPr>
          </a:lstStyle>
          <a:p>
            <a:endParaRPr lang="en-US"/>
          </a:p>
        </p:txBody>
      </p:sp>
      <p:sp>
        <p:nvSpPr>
          <p:cNvPr id="3" name="Date Placeholder 2"/>
          <p:cNvSpPr>
            <a:spLocks noGrp="1"/>
          </p:cNvSpPr>
          <p:nvPr>
            <p:ph type="dt" idx="1"/>
          </p:nvPr>
        </p:nvSpPr>
        <p:spPr>
          <a:xfrm>
            <a:off x="3970437" y="0"/>
            <a:ext cx="3038372" cy="465774"/>
          </a:xfrm>
          <a:prstGeom prst="rect">
            <a:avLst/>
          </a:prstGeom>
        </p:spPr>
        <p:txBody>
          <a:bodyPr vert="horz" lIns="91640" tIns="45820" rIns="91640" bIns="45820" rtlCol="0"/>
          <a:lstStyle>
            <a:lvl1pPr algn="r">
              <a:defRPr sz="1200"/>
            </a:lvl1pPr>
          </a:lstStyle>
          <a:p>
            <a:fld id="{945DA545-D5D2-4EC9-8A85-608728363FBB}" type="datetimeFigureOut">
              <a:rPr lang="en-US" smtClean="0"/>
              <a:t>3/7/2017</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640" tIns="45820" rIns="91640" bIns="45820" rtlCol="0" anchor="ctr"/>
          <a:lstStyle/>
          <a:p>
            <a:endParaRPr lang="en-US"/>
          </a:p>
        </p:txBody>
      </p:sp>
      <p:sp>
        <p:nvSpPr>
          <p:cNvPr id="5" name="Notes Placeholder 4"/>
          <p:cNvSpPr>
            <a:spLocks noGrp="1"/>
          </p:cNvSpPr>
          <p:nvPr>
            <p:ph type="body" sz="quarter" idx="3"/>
          </p:nvPr>
        </p:nvSpPr>
        <p:spPr>
          <a:xfrm>
            <a:off x="701040" y="4473338"/>
            <a:ext cx="5608320" cy="3661014"/>
          </a:xfrm>
          <a:prstGeom prst="rect">
            <a:avLst/>
          </a:prstGeom>
        </p:spPr>
        <p:txBody>
          <a:bodyPr vert="horz" lIns="91640" tIns="45820" rIns="91640" bIns="458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28"/>
            <a:ext cx="3038372" cy="465773"/>
          </a:xfrm>
          <a:prstGeom prst="rect">
            <a:avLst/>
          </a:prstGeom>
        </p:spPr>
        <p:txBody>
          <a:bodyPr vert="horz" lIns="91640" tIns="45820" rIns="91640" bIns="45820" rtlCol="0" anchor="b"/>
          <a:lstStyle>
            <a:lvl1pPr algn="l">
              <a:defRPr sz="1200"/>
            </a:lvl1pPr>
          </a:lstStyle>
          <a:p>
            <a:endParaRPr lang="en-US"/>
          </a:p>
        </p:txBody>
      </p:sp>
      <p:sp>
        <p:nvSpPr>
          <p:cNvPr id="7" name="Slide Number Placeholder 6"/>
          <p:cNvSpPr>
            <a:spLocks noGrp="1"/>
          </p:cNvSpPr>
          <p:nvPr>
            <p:ph type="sldNum" sz="quarter" idx="5"/>
          </p:nvPr>
        </p:nvSpPr>
        <p:spPr>
          <a:xfrm>
            <a:off x="3970437" y="8830628"/>
            <a:ext cx="3038372" cy="465773"/>
          </a:xfrm>
          <a:prstGeom prst="rect">
            <a:avLst/>
          </a:prstGeom>
        </p:spPr>
        <p:txBody>
          <a:bodyPr vert="horz" lIns="91640" tIns="45820" rIns="91640" bIns="45820" rtlCol="0" anchor="b"/>
          <a:lstStyle>
            <a:lvl1pPr algn="r">
              <a:defRPr sz="1200"/>
            </a:lvl1pPr>
          </a:lstStyle>
          <a:p>
            <a:fld id="{7764DAC1-2A57-40D4-8157-515E1321974F}" type="slidenum">
              <a:rPr lang="en-US" smtClean="0"/>
              <a:t>‹#›</a:t>
            </a:fld>
            <a:endParaRPr lang="en-US"/>
          </a:p>
        </p:txBody>
      </p:sp>
    </p:spTree>
    <p:extLst>
      <p:ext uri="{BB962C8B-B14F-4D97-AF65-F5344CB8AC3E}">
        <p14:creationId xmlns:p14="http://schemas.microsoft.com/office/powerpoint/2010/main" val="15386832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1</a:t>
            </a:fld>
            <a:endParaRPr lang="en-US"/>
          </a:p>
        </p:txBody>
      </p:sp>
    </p:spTree>
    <p:extLst>
      <p:ext uri="{BB962C8B-B14F-4D97-AF65-F5344CB8AC3E}">
        <p14:creationId xmlns:p14="http://schemas.microsoft.com/office/powerpoint/2010/main" val="1093891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23</a:t>
            </a:fld>
            <a:endParaRPr lang="en-US"/>
          </a:p>
        </p:txBody>
      </p:sp>
    </p:spTree>
    <p:extLst>
      <p:ext uri="{BB962C8B-B14F-4D97-AF65-F5344CB8AC3E}">
        <p14:creationId xmlns:p14="http://schemas.microsoft.com/office/powerpoint/2010/main" val="208608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29</a:t>
            </a:fld>
            <a:endParaRPr lang="en-US"/>
          </a:p>
        </p:txBody>
      </p:sp>
    </p:spTree>
    <p:extLst>
      <p:ext uri="{BB962C8B-B14F-4D97-AF65-F5344CB8AC3E}">
        <p14:creationId xmlns:p14="http://schemas.microsoft.com/office/powerpoint/2010/main" val="208608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30</a:t>
            </a:fld>
            <a:endParaRPr lang="en-US"/>
          </a:p>
        </p:txBody>
      </p:sp>
    </p:spTree>
    <p:extLst>
      <p:ext uri="{BB962C8B-B14F-4D97-AF65-F5344CB8AC3E}">
        <p14:creationId xmlns:p14="http://schemas.microsoft.com/office/powerpoint/2010/main" val="3698141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31</a:t>
            </a:fld>
            <a:endParaRPr lang="en-US"/>
          </a:p>
        </p:txBody>
      </p:sp>
    </p:spTree>
    <p:extLst>
      <p:ext uri="{BB962C8B-B14F-4D97-AF65-F5344CB8AC3E}">
        <p14:creationId xmlns:p14="http://schemas.microsoft.com/office/powerpoint/2010/main" val="1619768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35</a:t>
            </a:fld>
            <a:endParaRPr lang="en-US"/>
          </a:p>
        </p:txBody>
      </p:sp>
    </p:spTree>
    <p:extLst>
      <p:ext uri="{BB962C8B-B14F-4D97-AF65-F5344CB8AC3E}">
        <p14:creationId xmlns:p14="http://schemas.microsoft.com/office/powerpoint/2010/main" val="1467580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36</a:t>
            </a:fld>
            <a:endParaRPr lang="en-US"/>
          </a:p>
        </p:txBody>
      </p:sp>
    </p:spTree>
    <p:extLst>
      <p:ext uri="{BB962C8B-B14F-4D97-AF65-F5344CB8AC3E}">
        <p14:creationId xmlns:p14="http://schemas.microsoft.com/office/powerpoint/2010/main" val="328669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46</a:t>
            </a:fld>
            <a:endParaRPr lang="en-US"/>
          </a:p>
        </p:txBody>
      </p:sp>
    </p:spTree>
    <p:extLst>
      <p:ext uri="{BB962C8B-B14F-4D97-AF65-F5344CB8AC3E}">
        <p14:creationId xmlns:p14="http://schemas.microsoft.com/office/powerpoint/2010/main" val="3776737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47</a:t>
            </a:fld>
            <a:endParaRPr lang="en-US"/>
          </a:p>
        </p:txBody>
      </p:sp>
    </p:spTree>
    <p:extLst>
      <p:ext uri="{BB962C8B-B14F-4D97-AF65-F5344CB8AC3E}">
        <p14:creationId xmlns:p14="http://schemas.microsoft.com/office/powerpoint/2010/main" val="3776737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52</a:t>
            </a:fld>
            <a:endParaRPr lang="en-US"/>
          </a:p>
        </p:txBody>
      </p:sp>
    </p:spTree>
    <p:extLst>
      <p:ext uri="{BB962C8B-B14F-4D97-AF65-F5344CB8AC3E}">
        <p14:creationId xmlns:p14="http://schemas.microsoft.com/office/powerpoint/2010/main" val="3421629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60</a:t>
            </a:fld>
            <a:endParaRPr lang="en-US"/>
          </a:p>
        </p:txBody>
      </p:sp>
    </p:spTree>
    <p:extLst>
      <p:ext uri="{BB962C8B-B14F-4D97-AF65-F5344CB8AC3E}">
        <p14:creationId xmlns:p14="http://schemas.microsoft.com/office/powerpoint/2010/main" val="2987828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2</a:t>
            </a:fld>
            <a:endParaRPr lang="en-US"/>
          </a:p>
        </p:txBody>
      </p:sp>
    </p:spTree>
    <p:extLst>
      <p:ext uri="{BB962C8B-B14F-4D97-AF65-F5344CB8AC3E}">
        <p14:creationId xmlns:p14="http://schemas.microsoft.com/office/powerpoint/2010/main" val="2980216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61</a:t>
            </a:fld>
            <a:endParaRPr lang="en-US"/>
          </a:p>
        </p:txBody>
      </p:sp>
    </p:spTree>
    <p:extLst>
      <p:ext uri="{BB962C8B-B14F-4D97-AF65-F5344CB8AC3E}">
        <p14:creationId xmlns:p14="http://schemas.microsoft.com/office/powerpoint/2010/main" val="2987828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62</a:t>
            </a:fld>
            <a:endParaRPr lang="en-US"/>
          </a:p>
        </p:txBody>
      </p:sp>
    </p:spTree>
    <p:extLst>
      <p:ext uri="{BB962C8B-B14F-4D97-AF65-F5344CB8AC3E}">
        <p14:creationId xmlns:p14="http://schemas.microsoft.com/office/powerpoint/2010/main" val="4205869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64</a:t>
            </a:fld>
            <a:endParaRPr lang="en-US"/>
          </a:p>
        </p:txBody>
      </p:sp>
    </p:spTree>
    <p:extLst>
      <p:ext uri="{BB962C8B-B14F-4D97-AF65-F5344CB8AC3E}">
        <p14:creationId xmlns:p14="http://schemas.microsoft.com/office/powerpoint/2010/main" val="2263997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65</a:t>
            </a:fld>
            <a:endParaRPr lang="en-US"/>
          </a:p>
        </p:txBody>
      </p:sp>
    </p:spTree>
    <p:extLst>
      <p:ext uri="{BB962C8B-B14F-4D97-AF65-F5344CB8AC3E}">
        <p14:creationId xmlns:p14="http://schemas.microsoft.com/office/powerpoint/2010/main" val="3492808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71</a:t>
            </a:fld>
            <a:endParaRPr lang="en-US"/>
          </a:p>
        </p:txBody>
      </p:sp>
    </p:spTree>
    <p:extLst>
      <p:ext uri="{BB962C8B-B14F-4D97-AF65-F5344CB8AC3E}">
        <p14:creationId xmlns:p14="http://schemas.microsoft.com/office/powerpoint/2010/main" val="3789170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72</a:t>
            </a:fld>
            <a:endParaRPr lang="en-US"/>
          </a:p>
        </p:txBody>
      </p:sp>
    </p:spTree>
    <p:extLst>
      <p:ext uri="{BB962C8B-B14F-4D97-AF65-F5344CB8AC3E}">
        <p14:creationId xmlns:p14="http://schemas.microsoft.com/office/powerpoint/2010/main" val="530664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73</a:t>
            </a:fld>
            <a:endParaRPr lang="en-US"/>
          </a:p>
        </p:txBody>
      </p:sp>
    </p:spTree>
    <p:extLst>
      <p:ext uri="{BB962C8B-B14F-4D97-AF65-F5344CB8AC3E}">
        <p14:creationId xmlns:p14="http://schemas.microsoft.com/office/powerpoint/2010/main" val="3948088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74</a:t>
            </a:fld>
            <a:endParaRPr lang="en-US"/>
          </a:p>
        </p:txBody>
      </p:sp>
    </p:spTree>
    <p:extLst>
      <p:ext uri="{BB962C8B-B14F-4D97-AF65-F5344CB8AC3E}">
        <p14:creationId xmlns:p14="http://schemas.microsoft.com/office/powerpoint/2010/main" val="3524212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77</a:t>
            </a:fld>
            <a:endParaRPr lang="en-US"/>
          </a:p>
        </p:txBody>
      </p:sp>
    </p:spTree>
    <p:extLst>
      <p:ext uri="{BB962C8B-B14F-4D97-AF65-F5344CB8AC3E}">
        <p14:creationId xmlns:p14="http://schemas.microsoft.com/office/powerpoint/2010/main" val="2518397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80</a:t>
            </a:fld>
            <a:endParaRPr lang="en-US"/>
          </a:p>
        </p:txBody>
      </p:sp>
    </p:spTree>
    <p:extLst>
      <p:ext uri="{BB962C8B-B14F-4D97-AF65-F5344CB8AC3E}">
        <p14:creationId xmlns:p14="http://schemas.microsoft.com/office/powerpoint/2010/main" val="252018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4</a:t>
            </a:fld>
            <a:endParaRPr lang="en-US"/>
          </a:p>
        </p:txBody>
      </p:sp>
    </p:spTree>
    <p:extLst>
      <p:ext uri="{BB962C8B-B14F-4D97-AF65-F5344CB8AC3E}">
        <p14:creationId xmlns:p14="http://schemas.microsoft.com/office/powerpoint/2010/main" val="2980216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85</a:t>
            </a:fld>
            <a:endParaRPr lang="en-US"/>
          </a:p>
        </p:txBody>
      </p:sp>
    </p:spTree>
    <p:extLst>
      <p:ext uri="{BB962C8B-B14F-4D97-AF65-F5344CB8AC3E}">
        <p14:creationId xmlns:p14="http://schemas.microsoft.com/office/powerpoint/2010/main" val="384639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6</a:t>
            </a:fld>
            <a:endParaRPr lang="en-US"/>
          </a:p>
        </p:txBody>
      </p:sp>
    </p:spTree>
    <p:extLst>
      <p:ext uri="{BB962C8B-B14F-4D97-AF65-F5344CB8AC3E}">
        <p14:creationId xmlns:p14="http://schemas.microsoft.com/office/powerpoint/2010/main" val="171527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8</a:t>
            </a:fld>
            <a:endParaRPr lang="en-US"/>
          </a:p>
        </p:txBody>
      </p:sp>
    </p:spTree>
    <p:extLst>
      <p:ext uri="{BB962C8B-B14F-4D97-AF65-F5344CB8AC3E}">
        <p14:creationId xmlns:p14="http://schemas.microsoft.com/office/powerpoint/2010/main" val="255667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9</a:t>
            </a:fld>
            <a:endParaRPr lang="en-US"/>
          </a:p>
        </p:txBody>
      </p:sp>
    </p:spTree>
    <p:extLst>
      <p:ext uri="{BB962C8B-B14F-4D97-AF65-F5344CB8AC3E}">
        <p14:creationId xmlns:p14="http://schemas.microsoft.com/office/powerpoint/2010/main" val="247432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12</a:t>
            </a:fld>
            <a:endParaRPr lang="en-US"/>
          </a:p>
        </p:txBody>
      </p:sp>
    </p:spTree>
    <p:extLst>
      <p:ext uri="{BB962C8B-B14F-4D97-AF65-F5344CB8AC3E}">
        <p14:creationId xmlns:p14="http://schemas.microsoft.com/office/powerpoint/2010/main" val="625963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16</a:t>
            </a:fld>
            <a:endParaRPr lang="en-US"/>
          </a:p>
        </p:txBody>
      </p:sp>
    </p:spTree>
    <p:extLst>
      <p:ext uri="{BB962C8B-B14F-4D97-AF65-F5344CB8AC3E}">
        <p14:creationId xmlns:p14="http://schemas.microsoft.com/office/powerpoint/2010/main" val="2263997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64DAC1-2A57-40D4-8157-515E1321974F}" type="slidenum">
              <a:rPr lang="en-US" smtClean="0"/>
              <a:t>22</a:t>
            </a:fld>
            <a:endParaRPr lang="en-US"/>
          </a:p>
        </p:txBody>
      </p:sp>
    </p:spTree>
    <p:extLst>
      <p:ext uri="{BB962C8B-B14F-4D97-AF65-F5344CB8AC3E}">
        <p14:creationId xmlns:p14="http://schemas.microsoft.com/office/powerpoint/2010/main" val="3632921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E0F0FC-F906-42B9-BC87-AF0D7E5B9880}" type="datetime1">
              <a:rPr lang="en-US" smtClean="0"/>
              <a:t>3/7/2017</a:t>
            </a:fld>
            <a:endParaRPr lang="en-US" dirty="0"/>
          </a:p>
        </p:txBody>
      </p:sp>
      <p:sp>
        <p:nvSpPr>
          <p:cNvPr id="5" name="Footer Placeholder 4"/>
          <p:cNvSpPr>
            <a:spLocks noGrp="1"/>
          </p:cNvSpPr>
          <p:nvPr>
            <p:ph type="ftr" sz="quarter" idx="11"/>
          </p:nvPr>
        </p:nvSpPr>
        <p:spPr/>
        <p:txBody>
          <a:bodyPr/>
          <a:lstStyle/>
          <a:p>
            <a:r>
              <a:rPr lang="en-US" smtClean="0"/>
              <a:t>version 3.7.2017                                                                       "Your Success is Our Success"</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BA10BF-8CDF-4E55-9B27-7D8481E69A50}" type="datetime1">
              <a:rPr lang="en-US" smtClean="0"/>
              <a:t>3/7/2017</a:t>
            </a:fld>
            <a:endParaRPr lang="en-US" dirty="0"/>
          </a:p>
        </p:txBody>
      </p:sp>
      <p:sp>
        <p:nvSpPr>
          <p:cNvPr id="5" name="Footer Placeholder 4"/>
          <p:cNvSpPr>
            <a:spLocks noGrp="1"/>
          </p:cNvSpPr>
          <p:nvPr>
            <p:ph type="ftr" sz="quarter" idx="11"/>
          </p:nvPr>
        </p:nvSpPr>
        <p:spPr/>
        <p:txBody>
          <a:bodyPr/>
          <a:lstStyle/>
          <a:p>
            <a:r>
              <a:rPr lang="en-US" smtClean="0"/>
              <a:t>version 3.7.2017                                                                       "Your Success is Our Success"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AB77F-8E69-429C-8D34-3741CC5BDA61}" type="datetime1">
              <a:rPr lang="en-US" smtClean="0"/>
              <a:t>3/7/2017</a:t>
            </a:fld>
            <a:endParaRPr lang="en-US" dirty="0"/>
          </a:p>
        </p:txBody>
      </p:sp>
      <p:sp>
        <p:nvSpPr>
          <p:cNvPr id="5" name="Footer Placeholder 4"/>
          <p:cNvSpPr>
            <a:spLocks noGrp="1"/>
          </p:cNvSpPr>
          <p:nvPr>
            <p:ph type="ftr" sz="quarter" idx="11"/>
          </p:nvPr>
        </p:nvSpPr>
        <p:spPr/>
        <p:txBody>
          <a:bodyPr/>
          <a:lstStyle/>
          <a:p>
            <a:r>
              <a:rPr lang="en-US" smtClean="0"/>
              <a:t>version 3.7.2017                                                                       "Your Success is Our Success"</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E9CFB20-56CA-45AF-B4A7-5FBA8BDDC66F}" type="datetime1">
              <a:rPr lang="en-US" smtClean="0"/>
              <a:t>3/7/2017</a:t>
            </a:fld>
            <a:endParaRPr lang="en-US" dirty="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BFB22A3-B649-403F-86F4-7CBDA0B99E53}" type="datetime1">
              <a:rPr lang="en-US" smtClean="0"/>
              <a:t>3/7/2017</a:t>
            </a:fld>
            <a:endParaRPr lang="en-US" dirty="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435CB52-2032-4B8B-A174-E12A7A4A924C}" type="datetime1">
              <a:rPr lang="en-US" smtClean="0"/>
              <a:t>3/7/2017</a:t>
            </a:fld>
            <a:endParaRPr lang="en-US" dirty="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B590EB-F680-457E-B5F9-875363D64D19}" type="datetime1">
              <a:rPr lang="en-US" smtClean="0"/>
              <a:t>3/7/2017</a:t>
            </a:fld>
            <a:endParaRPr lang="en-US" dirty="0"/>
          </a:p>
        </p:txBody>
      </p:sp>
      <p:sp>
        <p:nvSpPr>
          <p:cNvPr id="5" name="Footer Placeholder 4"/>
          <p:cNvSpPr>
            <a:spLocks noGrp="1"/>
          </p:cNvSpPr>
          <p:nvPr>
            <p:ph type="ftr" sz="quarter" idx="11"/>
          </p:nvPr>
        </p:nvSpPr>
        <p:spPr/>
        <p:txBody>
          <a:bodyPr/>
          <a:lstStyle/>
          <a:p>
            <a:r>
              <a:rPr lang="en-US" smtClean="0"/>
              <a:t>version 3.7.2017                                                                       "Your Success is Our Success"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99244A-A8DF-453C-922D-EE48AC10227A}" type="datetime1">
              <a:rPr lang="en-US" smtClean="0"/>
              <a:t>3/7/2017</a:t>
            </a:fld>
            <a:endParaRPr lang="en-US" dirty="0"/>
          </a:p>
        </p:txBody>
      </p:sp>
      <p:sp>
        <p:nvSpPr>
          <p:cNvPr id="5" name="Footer Placeholder 4"/>
          <p:cNvSpPr>
            <a:spLocks noGrp="1"/>
          </p:cNvSpPr>
          <p:nvPr>
            <p:ph type="ftr" sz="quarter" idx="11"/>
          </p:nvPr>
        </p:nvSpPr>
        <p:spPr/>
        <p:txBody>
          <a:bodyPr/>
          <a:lstStyle/>
          <a:p>
            <a:r>
              <a:rPr lang="en-US" smtClean="0"/>
              <a:t>version 3.7.2017                                                                       "Your Success is Our Success"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E05C13-EE0D-456A-8742-52DF7CD6311F}" type="datetime1">
              <a:rPr lang="en-US" smtClean="0"/>
              <a:t>3/7/2017</a:t>
            </a:fld>
            <a:endParaRPr lang="en-US" dirty="0"/>
          </a:p>
        </p:txBody>
      </p:sp>
      <p:sp>
        <p:nvSpPr>
          <p:cNvPr id="5" name="Footer Placeholder 4"/>
          <p:cNvSpPr>
            <a:spLocks noGrp="1"/>
          </p:cNvSpPr>
          <p:nvPr>
            <p:ph type="ftr" sz="quarter" idx="11"/>
          </p:nvPr>
        </p:nvSpPr>
        <p:spPr/>
        <p:txBody>
          <a:bodyPr/>
          <a:lstStyle/>
          <a:p>
            <a:r>
              <a:rPr lang="en-US" smtClean="0"/>
              <a:t>version 3.7.2017                                                                       "Your Success is Our Success"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561601-FA98-4E04-97D4-F01E9F91BE0A}" type="datetime1">
              <a:rPr lang="en-US" smtClean="0"/>
              <a:t>3/7/2017</a:t>
            </a:fld>
            <a:endParaRPr lang="en-US" dirty="0"/>
          </a:p>
        </p:txBody>
      </p:sp>
      <p:sp>
        <p:nvSpPr>
          <p:cNvPr id="5" name="Footer Placeholder 4"/>
          <p:cNvSpPr>
            <a:spLocks noGrp="1"/>
          </p:cNvSpPr>
          <p:nvPr>
            <p:ph type="ftr" sz="quarter" idx="11"/>
          </p:nvPr>
        </p:nvSpPr>
        <p:spPr/>
        <p:txBody>
          <a:bodyPr/>
          <a:lstStyle/>
          <a:p>
            <a:r>
              <a:rPr lang="en-US" smtClean="0"/>
              <a:t>version 3.7.2017                                                                       "Your Success is Our Success"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3FFE46-B29A-4213-B7BB-5F82F373B882}" type="datetime1">
              <a:rPr lang="en-US" smtClean="0"/>
              <a:t>3/7/2017</a:t>
            </a:fld>
            <a:endParaRPr lang="en-US" dirty="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FB5CA9-8E38-41D5-ACF4-6F04E17F2385}" type="datetime1">
              <a:rPr lang="en-US" smtClean="0"/>
              <a:t>3/7/2017</a:t>
            </a:fld>
            <a:endParaRPr lang="en-US" dirty="0"/>
          </a:p>
        </p:txBody>
      </p:sp>
      <p:sp>
        <p:nvSpPr>
          <p:cNvPr id="8" name="Footer Placeholder 7"/>
          <p:cNvSpPr>
            <a:spLocks noGrp="1"/>
          </p:cNvSpPr>
          <p:nvPr>
            <p:ph type="ftr" sz="quarter" idx="11"/>
          </p:nvPr>
        </p:nvSpPr>
        <p:spPr/>
        <p:txBody>
          <a:bodyPr/>
          <a:lstStyle/>
          <a:p>
            <a:r>
              <a:rPr lang="en-US" smtClean="0"/>
              <a:t>version 3.7.2017                                                                       "Your Success is Our Success"</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CB7EC-491E-41D3-89CD-43AC9A90DDDA}" type="datetime1">
              <a:rPr lang="en-US" smtClean="0"/>
              <a:t>3/7/2017</a:t>
            </a:fld>
            <a:endParaRPr lang="en-US" dirty="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44321-A0D8-46DD-99B5-E43A57E2314E}" type="datetime1">
              <a:rPr lang="en-US" smtClean="0"/>
              <a:t>3/7/2017</a:t>
            </a:fld>
            <a:endParaRPr lang="en-US" dirty="0"/>
          </a:p>
        </p:txBody>
      </p:sp>
      <p:sp>
        <p:nvSpPr>
          <p:cNvPr id="3" name="Footer Placeholder 2"/>
          <p:cNvSpPr>
            <a:spLocks noGrp="1"/>
          </p:cNvSpPr>
          <p:nvPr>
            <p:ph type="ftr" sz="quarter" idx="11"/>
          </p:nvPr>
        </p:nvSpPr>
        <p:spPr/>
        <p:txBody>
          <a:bodyPr/>
          <a:lstStyle/>
          <a:p>
            <a:r>
              <a:rPr lang="en-US" smtClean="0"/>
              <a:t>version 3.7.2017                                                                       "Your Success is Our Success"</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BE481-4160-4BD4-8A71-44F2AE9DD543}" type="datetime1">
              <a:rPr lang="en-US" smtClean="0"/>
              <a:t>3/7/2017</a:t>
            </a:fld>
            <a:endParaRPr lang="en-US" dirty="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DBA01-1A61-4DDF-8568-E9F936980275}" type="datetime1">
              <a:rPr lang="en-US" smtClean="0"/>
              <a:t>3/7/2017</a:t>
            </a:fld>
            <a:endParaRPr lang="en-US" dirty="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B344777-7B86-4840-85A8-805CFA92EBC6}" type="datetime1">
              <a:rPr lang="en-US" smtClean="0"/>
              <a:t>3/7/2017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version 3.7.2017                                                                       "Your Success is Our Success"</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ransition spd="slow">
    <p:push dir="u"/>
  </p:transition>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haron.Loveseth@acbhcs.org" TargetMode="External"/><Relationship Id="rId7"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Jeffery.Sammis@acgov.org" TargetMode="External"/><Relationship Id="rId5" Type="http://schemas.openxmlformats.org/officeDocument/2006/relationships/hyperlink" Target="mailto:Brion.Phipps@acgov.org" TargetMode="External"/><Relationship Id="rId4" Type="http://schemas.openxmlformats.org/officeDocument/2006/relationships/hyperlink" Target="mailto:Tony.Sanders@acbhcs.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govt.westlaw.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www.sfdph.org/dph/files/CBHSdocs/SUD-Treatment-Provider-Manual.pdf" TargetMode="External"/><Relationship Id="rId2" Type="http://schemas.openxmlformats.org/officeDocument/2006/relationships/hyperlink" Target="http://bit.ly/2hwel56" TargetMode="External"/><Relationship Id="rId1" Type="http://schemas.openxmlformats.org/officeDocument/2006/relationships/slideLayout" Target="../slideLayouts/slideLayout2.xml"/><Relationship Id="rId4" Type="http://schemas.openxmlformats.org/officeDocument/2006/relationships/hyperlink" Target="http://www.dhcs.ca.gov/formsandpubs/Documents/Info%20Notice%202015/Enclosure%204_15_30.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7422" y="1523430"/>
            <a:ext cx="12014578" cy="1611063"/>
          </a:xfrm>
        </p:spPr>
        <p:txBody>
          <a:bodyPr>
            <a:noAutofit/>
          </a:bodyPr>
          <a:lstStyle/>
          <a:p>
            <a:pPr algn="ctr"/>
            <a:r>
              <a:rPr lang="en-US" sz="4800" dirty="0" smtClean="0"/>
              <a:t>Alameda County</a:t>
            </a:r>
          </a:p>
          <a:p>
            <a:pPr algn="ctr"/>
            <a:r>
              <a:rPr lang="en-US" sz="4800" dirty="0" smtClean="0"/>
              <a:t>BHCS – Substance Use Disorder (SUD)</a:t>
            </a:r>
          </a:p>
          <a:p>
            <a:pPr algn="ctr"/>
            <a:r>
              <a:rPr lang="en-US" sz="4800" dirty="0" smtClean="0"/>
              <a:t>Documentation Training</a:t>
            </a:r>
          </a:p>
          <a:p>
            <a:pPr algn="ctr"/>
            <a:endParaRPr lang="en-US" sz="4800" dirty="0"/>
          </a:p>
          <a:p>
            <a:pPr algn="ctr"/>
            <a:r>
              <a:rPr lang="en-US" sz="4800" dirty="0" smtClean="0"/>
              <a:t>March 8, 2017</a:t>
            </a:r>
          </a:p>
        </p:txBody>
      </p:sp>
    </p:spTree>
    <p:extLst>
      <p:ext uri="{BB962C8B-B14F-4D97-AF65-F5344CB8AC3E}">
        <p14:creationId xmlns:p14="http://schemas.microsoft.com/office/powerpoint/2010/main" val="119788713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005" y="532670"/>
            <a:ext cx="10156589" cy="1280890"/>
          </a:xfrm>
        </p:spPr>
        <p:txBody>
          <a:bodyPr/>
          <a:lstStyle/>
          <a:p>
            <a:r>
              <a:rPr lang="en-US" dirty="0" smtClean="0"/>
              <a:t>DHCS Form 5103: Health Screening Questionnaire</a:t>
            </a:r>
            <a:endParaRPr lang="en-US" dirty="0"/>
          </a:p>
        </p:txBody>
      </p:sp>
      <p:sp>
        <p:nvSpPr>
          <p:cNvPr id="4" name="TextBox 3"/>
          <p:cNvSpPr txBox="1"/>
          <p:nvPr/>
        </p:nvSpPr>
        <p:spPr>
          <a:xfrm>
            <a:off x="2636304" y="1857023"/>
            <a:ext cx="8996063" cy="1600438"/>
          </a:xfrm>
          <a:prstGeom prst="rect">
            <a:avLst/>
          </a:prstGeom>
          <a:noFill/>
        </p:spPr>
        <p:txBody>
          <a:bodyPr wrap="square" rtlCol="0">
            <a:spAutoFit/>
          </a:bodyPr>
          <a:lstStyle/>
          <a:p>
            <a:pPr marL="0" lvl="1"/>
            <a:r>
              <a:rPr lang="en-US" sz="2200" dirty="0">
                <a:solidFill>
                  <a:srgbClr val="FF0000"/>
                </a:solidFill>
              </a:rPr>
              <a:t>Meets requirements of Title </a:t>
            </a:r>
            <a:r>
              <a:rPr lang="en-US" sz="2000" dirty="0">
                <a:solidFill>
                  <a:srgbClr val="FF0000"/>
                </a:solidFill>
              </a:rPr>
              <a:t>22 CCR §51341.1 (h)(1)(A)(ii)&amp;(iii) and </a:t>
            </a:r>
            <a:r>
              <a:rPr lang="en-US" sz="2200" dirty="0">
                <a:solidFill>
                  <a:srgbClr val="FF0000"/>
                </a:solidFill>
              </a:rPr>
              <a:t>AOD Alcohol And Drug Certification Standards Section 12020</a:t>
            </a:r>
          </a:p>
          <a:p>
            <a:endParaRPr lang="en-US" dirty="0" smtClean="0"/>
          </a:p>
          <a:p>
            <a:r>
              <a:rPr lang="en-US" dirty="0" smtClean="0"/>
              <a:t>DHCS Form 5103, Version (06/16) this is a 10 page form:</a:t>
            </a:r>
          </a:p>
          <a:p>
            <a:r>
              <a:rPr lang="en-US" dirty="0"/>
              <a:t>http://www.dhcs.ca.gov/provgovpart/Documents/DHCS_5103.pdf</a:t>
            </a:r>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180" y="3565112"/>
            <a:ext cx="2157439" cy="2790718"/>
          </a:xfrm>
          <a:prstGeom prst="rect">
            <a:avLst/>
          </a:prstGeom>
        </p:spPr>
      </p:pic>
      <p:pic>
        <p:nvPicPr>
          <p:cNvPr id="14" name="Picture 1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261" y="3565112"/>
            <a:ext cx="2157439" cy="2790718"/>
          </a:xfrm>
          <a:prstGeom prst="rect">
            <a:avLst/>
          </a:prstGeom>
        </p:spPr>
      </p:pic>
      <p:sp>
        <p:nvSpPr>
          <p:cNvPr id="3" name="TextBox 2"/>
          <p:cNvSpPr txBox="1"/>
          <p:nvPr/>
        </p:nvSpPr>
        <p:spPr>
          <a:xfrm>
            <a:off x="7809876" y="4212236"/>
            <a:ext cx="3467616" cy="369332"/>
          </a:xfrm>
          <a:prstGeom prst="rect">
            <a:avLst/>
          </a:prstGeom>
          <a:noFill/>
        </p:spPr>
        <p:txBody>
          <a:bodyPr wrap="none" rtlCol="0">
            <a:spAutoFit/>
          </a:bodyPr>
          <a:lstStyle/>
          <a:p>
            <a:r>
              <a:rPr lang="en-US" dirty="0" smtClean="0">
                <a:solidFill>
                  <a:srgbClr val="FF0000"/>
                </a:solidFill>
              </a:rPr>
              <a:t>Available in handout section!</a:t>
            </a:r>
            <a:endParaRPr lang="en-US" dirty="0">
              <a:solidFill>
                <a:srgbClr val="FF0000"/>
              </a:solidFill>
            </a:endParaRPr>
          </a:p>
        </p:txBody>
      </p:sp>
      <p:sp>
        <p:nvSpPr>
          <p:cNvPr id="6" name="Footer Placeholder 5"/>
          <p:cNvSpPr>
            <a:spLocks noGrp="1"/>
          </p:cNvSpPr>
          <p:nvPr>
            <p:ph type="ftr" sz="quarter" idx="11"/>
          </p:nvPr>
        </p:nvSpPr>
        <p:spPr>
          <a:xfrm>
            <a:off x="2659980" y="6355830"/>
            <a:ext cx="7619999" cy="365125"/>
          </a:xfrm>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03394676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121" y="2602810"/>
            <a:ext cx="6970426" cy="1909229"/>
          </a:xfrm>
        </p:spPr>
        <p:txBody>
          <a:bodyPr>
            <a:normAutofit/>
          </a:bodyPr>
          <a:lstStyle/>
          <a:p>
            <a:pPr algn="ctr"/>
            <a:r>
              <a:rPr lang="en-US" dirty="0" smtClean="0"/>
              <a:t>Intake and Assessment of Substance Use Disorders under DMC </a:t>
            </a:r>
            <a:endParaRPr lang="en-US" dirty="0"/>
          </a:p>
        </p:txBody>
      </p:sp>
      <p:sp>
        <p:nvSpPr>
          <p:cNvPr id="3" name="Footer Placeholder 2"/>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95320392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263" y="394372"/>
            <a:ext cx="8911687" cy="1280890"/>
          </a:xfrm>
        </p:spPr>
        <p:txBody>
          <a:bodyPr>
            <a:normAutofit fontScale="90000"/>
          </a:bodyPr>
          <a:lstStyle/>
          <a:p>
            <a:pPr algn="ctr"/>
            <a:r>
              <a:rPr lang="en-US" dirty="0" smtClean="0"/>
              <a:t>Intake Assessment</a:t>
            </a:r>
            <a:br>
              <a:rPr lang="en-US" dirty="0" smtClean="0"/>
            </a:br>
            <a:r>
              <a:rPr lang="en-US" sz="2200" dirty="0" smtClean="0">
                <a:solidFill>
                  <a:srgbClr val="FF0000"/>
                </a:solidFill>
              </a:rPr>
              <a:t>--AC BHCS Form </a:t>
            </a:r>
            <a:r>
              <a:rPr lang="en-US" sz="2200" dirty="0">
                <a:solidFill>
                  <a:srgbClr val="FF0000"/>
                </a:solidFill>
              </a:rPr>
              <a:t>Highly Recommended--</a:t>
            </a:r>
            <a:r>
              <a:rPr lang="en-US" dirty="0" smtClean="0"/>
              <a:t/>
            </a:r>
            <a:br>
              <a:rPr lang="en-US" dirty="0" smtClean="0"/>
            </a:br>
            <a:endParaRPr lang="en-US" dirty="0"/>
          </a:p>
        </p:txBody>
      </p:sp>
      <p:sp>
        <p:nvSpPr>
          <p:cNvPr id="3" name="Content Placeholder 2"/>
          <p:cNvSpPr>
            <a:spLocks noGrp="1"/>
          </p:cNvSpPr>
          <p:nvPr>
            <p:ph idx="1"/>
          </p:nvPr>
        </p:nvSpPr>
        <p:spPr>
          <a:xfrm>
            <a:off x="1880550" y="1469958"/>
            <a:ext cx="9336089" cy="4780178"/>
          </a:xfrm>
        </p:spPr>
        <p:txBody>
          <a:bodyPr>
            <a:normAutofit fontScale="70000" lnSpcReduction="20000"/>
          </a:bodyPr>
          <a:lstStyle/>
          <a:p>
            <a:r>
              <a:rPr lang="en-US" sz="2400" dirty="0" smtClean="0"/>
              <a:t>Providers must complete </a:t>
            </a:r>
            <a:r>
              <a:rPr lang="en-US" sz="2400" dirty="0"/>
              <a:t>a personal, medical, and substance use history for each beneficiary </a:t>
            </a:r>
            <a:r>
              <a:rPr lang="en-US" sz="2400" dirty="0" smtClean="0"/>
              <a:t>at admission</a:t>
            </a:r>
          </a:p>
          <a:p>
            <a:pPr lvl="1"/>
            <a:r>
              <a:rPr lang="en-US" sz="1900" dirty="0" smtClean="0"/>
              <a:t>Physician must </a:t>
            </a:r>
            <a:r>
              <a:rPr lang="en-US" sz="1900" dirty="0"/>
              <a:t>review within 30 days of episode opening </a:t>
            </a:r>
            <a:r>
              <a:rPr lang="en-US" sz="1900" dirty="0" smtClean="0"/>
              <a:t>date </a:t>
            </a:r>
            <a:r>
              <a:rPr lang="en-US" dirty="0"/>
              <a:t> - source: 22 CCR §51341.1 (h)(1)(A)(iii</a:t>
            </a:r>
            <a:r>
              <a:rPr lang="en-US" dirty="0" smtClean="0"/>
              <a:t>)</a:t>
            </a:r>
            <a:endParaRPr lang="en-US" sz="1900" dirty="0"/>
          </a:p>
          <a:p>
            <a:r>
              <a:rPr lang="en-US" sz="2400" dirty="0" smtClean="0"/>
              <a:t>Required components of admission/intake </a:t>
            </a:r>
            <a:r>
              <a:rPr lang="en-US" dirty="0"/>
              <a:t> - source: 22 CCR §51341.1 </a:t>
            </a:r>
            <a:r>
              <a:rPr lang="en-US" dirty="0" smtClean="0"/>
              <a:t>(b)(13)</a:t>
            </a:r>
            <a:endParaRPr lang="en-US" sz="2400" dirty="0" smtClean="0"/>
          </a:p>
          <a:p>
            <a:pPr lvl="1"/>
            <a:r>
              <a:rPr lang="en-US" sz="2200" dirty="0" smtClean="0"/>
              <a:t>Social, economic, family, education, employment, criminal, and medical history</a:t>
            </a:r>
          </a:p>
          <a:p>
            <a:pPr lvl="1"/>
            <a:r>
              <a:rPr lang="en-US" sz="2200" dirty="0" smtClean="0"/>
              <a:t>Legal status and previous treatment history</a:t>
            </a:r>
          </a:p>
          <a:p>
            <a:pPr lvl="1"/>
            <a:r>
              <a:rPr lang="en-US" sz="2200" dirty="0"/>
              <a:t>Client substance use history</a:t>
            </a:r>
          </a:p>
          <a:p>
            <a:pPr lvl="1"/>
            <a:r>
              <a:rPr lang="en-US" sz="2200" dirty="0" smtClean="0"/>
              <a:t>Evaluation or analysis of the cause or nature of mental , emotional, psychological, behavioral, and substance use disorder(s), the diagnosis of substance use disorders, and the assessment of treatment needs</a:t>
            </a:r>
          </a:p>
          <a:p>
            <a:pPr lvl="1"/>
            <a:r>
              <a:rPr lang="en-US" sz="2200" dirty="0" smtClean="0">
                <a:solidFill>
                  <a:srgbClr val="FF0000"/>
                </a:solidFill>
              </a:rPr>
              <a:t>Perinatal programs (DMC or non-DMC) have additional requirements (see Perinatal slide)</a:t>
            </a:r>
          </a:p>
          <a:p>
            <a:pPr marL="457200" lvl="1" indent="0">
              <a:buNone/>
            </a:pPr>
            <a:endParaRPr lang="en-US" sz="2200" dirty="0" smtClean="0"/>
          </a:p>
          <a:p>
            <a:r>
              <a:rPr lang="en-US" sz="2400" dirty="0" smtClean="0"/>
              <a:t>ACBHCS has created a 12 page AOD/SUD Intake and Assessment Form that fulfills DMC requirements.</a:t>
            </a:r>
          </a:p>
          <a:p>
            <a:pPr lvl="2"/>
            <a:r>
              <a:rPr lang="en-US" sz="2000" dirty="0" smtClean="0"/>
              <a:t>This form is available in the included documents</a:t>
            </a:r>
            <a:r>
              <a:rPr lang="en-US" sz="2000" dirty="0" smtClean="0">
                <a:solidFill>
                  <a:srgbClr val="FF0000"/>
                </a:solidFill>
              </a:rPr>
              <a:t>—is highly recommended for compliance</a:t>
            </a:r>
          </a:p>
          <a:p>
            <a:pPr lvl="2"/>
            <a:r>
              <a:rPr lang="en-US" sz="2000" dirty="0" smtClean="0"/>
              <a:t> and on the ACBHCS provider website (coming soon!)</a:t>
            </a:r>
            <a:endParaRPr lang="en-US" sz="2000" dirty="0"/>
          </a:p>
          <a:p>
            <a:pPr lvl="1"/>
            <a:endParaRPr lang="en-US" sz="1800" dirty="0" smtClean="0"/>
          </a:p>
          <a:p>
            <a:pPr lvl="1"/>
            <a:endParaRPr lang="en-US" dirty="0" smtClean="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238433241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8895" y="1708879"/>
            <a:ext cx="3674209" cy="4577726"/>
          </a:xfrm>
        </p:spPr>
      </p:pic>
      <p:sp>
        <p:nvSpPr>
          <p:cNvPr id="2" name="Title 1"/>
          <p:cNvSpPr>
            <a:spLocks noGrp="1"/>
          </p:cNvSpPr>
          <p:nvPr>
            <p:ph type="title"/>
          </p:nvPr>
        </p:nvSpPr>
        <p:spPr>
          <a:xfrm>
            <a:off x="2922708" y="624110"/>
            <a:ext cx="8911687" cy="1280890"/>
          </a:xfrm>
        </p:spPr>
        <p:txBody>
          <a:bodyPr/>
          <a:lstStyle/>
          <a:p>
            <a:r>
              <a:rPr lang="en-US" dirty="0" smtClean="0"/>
              <a:t>AOD/SUD Intake Assessment</a:t>
            </a:r>
            <a:endParaRPr lang="en-US" dirty="0"/>
          </a:p>
        </p:txBody>
      </p:sp>
      <p:sp>
        <p:nvSpPr>
          <p:cNvPr id="9" name="Oval 8"/>
          <p:cNvSpPr/>
          <p:nvPr/>
        </p:nvSpPr>
        <p:spPr>
          <a:xfrm>
            <a:off x="4461164" y="2493819"/>
            <a:ext cx="3269672" cy="9282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854593" y="2757055"/>
            <a:ext cx="555116" cy="1446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547321" y="2295390"/>
            <a:ext cx="2951018" cy="923330"/>
          </a:xfrm>
          <a:prstGeom prst="rect">
            <a:avLst/>
          </a:prstGeom>
          <a:noFill/>
        </p:spPr>
        <p:txBody>
          <a:bodyPr wrap="square" rtlCol="0">
            <a:spAutoFit/>
          </a:bodyPr>
          <a:lstStyle/>
          <a:p>
            <a:r>
              <a:rPr lang="en-US" dirty="0" smtClean="0">
                <a:solidFill>
                  <a:srgbClr val="FF0000"/>
                </a:solidFill>
              </a:rPr>
              <a:t>Instructions and regulations included in the form</a:t>
            </a:r>
            <a:endParaRPr lang="en-US" dirty="0">
              <a:solidFill>
                <a:srgbClr val="FF0000"/>
              </a:solidFill>
            </a:endParaRPr>
          </a:p>
        </p:txBody>
      </p:sp>
      <p:sp>
        <p:nvSpPr>
          <p:cNvPr id="17" name="Oval 16"/>
          <p:cNvSpPr/>
          <p:nvPr/>
        </p:nvSpPr>
        <p:spPr>
          <a:xfrm>
            <a:off x="4461164" y="4585007"/>
            <a:ext cx="3269672" cy="9282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7830948" y="4779819"/>
            <a:ext cx="555116" cy="1446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547321" y="4318154"/>
            <a:ext cx="2951018" cy="923330"/>
          </a:xfrm>
          <a:prstGeom prst="rect">
            <a:avLst/>
          </a:prstGeom>
          <a:noFill/>
        </p:spPr>
        <p:txBody>
          <a:bodyPr wrap="square" rtlCol="0">
            <a:spAutoFit/>
          </a:bodyPr>
          <a:lstStyle/>
          <a:p>
            <a:r>
              <a:rPr lang="en-US" dirty="0" smtClean="0">
                <a:solidFill>
                  <a:srgbClr val="FF0000"/>
                </a:solidFill>
              </a:rPr>
              <a:t>Emergency contact information included in the form</a:t>
            </a:r>
            <a:endParaRPr lang="en-US" dirty="0">
              <a:solidFill>
                <a:srgbClr val="FF0000"/>
              </a:solidFill>
            </a:endParaRPr>
          </a:p>
        </p:txBody>
      </p:sp>
      <p:sp>
        <p:nvSpPr>
          <p:cNvPr id="13" name="Oval 12"/>
          <p:cNvSpPr/>
          <p:nvPr/>
        </p:nvSpPr>
        <p:spPr>
          <a:xfrm>
            <a:off x="6668051" y="5898999"/>
            <a:ext cx="1191705" cy="352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3777521" y="5902562"/>
            <a:ext cx="2773181" cy="1728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12640" y="5437334"/>
            <a:ext cx="1684803" cy="923330"/>
          </a:xfrm>
          <a:prstGeom prst="rect">
            <a:avLst/>
          </a:prstGeom>
          <a:noFill/>
        </p:spPr>
        <p:txBody>
          <a:bodyPr wrap="square" rtlCol="0">
            <a:spAutoFit/>
          </a:bodyPr>
          <a:lstStyle/>
          <a:p>
            <a:r>
              <a:rPr lang="en-US" dirty="0" smtClean="0">
                <a:solidFill>
                  <a:srgbClr val="FF0000"/>
                </a:solidFill>
              </a:rPr>
              <a:t>12 page form available in handouts</a:t>
            </a:r>
            <a:endParaRPr lang="en-US" dirty="0">
              <a:solidFill>
                <a:srgbClr val="FF0000"/>
              </a:solidFill>
            </a:endParaRPr>
          </a:p>
        </p:txBody>
      </p:sp>
      <p:sp>
        <p:nvSpPr>
          <p:cNvPr id="20" name="Footer Placeholder 19"/>
          <p:cNvSpPr>
            <a:spLocks noGrp="1"/>
          </p:cNvSpPr>
          <p:nvPr>
            <p:ph type="ftr" sz="quarter" idx="11"/>
          </p:nvPr>
        </p:nvSpPr>
        <p:spPr>
          <a:xfrm>
            <a:off x="2589212" y="6360664"/>
            <a:ext cx="7619999" cy="365125"/>
          </a:xfrm>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261518397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482" y="1441612"/>
            <a:ext cx="2442857" cy="2902294"/>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860" y="1589694"/>
            <a:ext cx="2618342" cy="3091488"/>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394" y="2163678"/>
            <a:ext cx="2828070" cy="3411360"/>
          </a:xfrm>
          <a:prstGeom prst="rect">
            <a:avLst/>
          </a:prstGeom>
        </p:spPr>
      </p:pic>
      <p:sp>
        <p:nvSpPr>
          <p:cNvPr id="12" name="Title 1"/>
          <p:cNvSpPr>
            <a:spLocks noGrp="1"/>
          </p:cNvSpPr>
          <p:nvPr>
            <p:ph type="title"/>
          </p:nvPr>
        </p:nvSpPr>
        <p:spPr>
          <a:xfrm>
            <a:off x="2592925" y="624110"/>
            <a:ext cx="8911687" cy="1280890"/>
          </a:xfrm>
        </p:spPr>
        <p:txBody>
          <a:bodyPr/>
          <a:lstStyle/>
          <a:p>
            <a:r>
              <a:rPr lang="en-US" dirty="0" smtClean="0"/>
              <a:t>AOD/SUD Intake Assessment</a:t>
            </a:r>
            <a:endParaRPr lang="en-US" dirty="0"/>
          </a:p>
        </p:txBody>
      </p:sp>
      <p:sp>
        <p:nvSpPr>
          <p:cNvPr id="13" name="Oval 12"/>
          <p:cNvSpPr/>
          <p:nvPr/>
        </p:nvSpPr>
        <p:spPr>
          <a:xfrm>
            <a:off x="2487764" y="1787236"/>
            <a:ext cx="2688438" cy="7528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798820" y="1999838"/>
            <a:ext cx="639580" cy="1337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1541" y="1563513"/>
            <a:ext cx="2056223" cy="2031325"/>
          </a:xfrm>
          <a:prstGeom prst="rect">
            <a:avLst/>
          </a:prstGeom>
          <a:noFill/>
        </p:spPr>
        <p:txBody>
          <a:bodyPr wrap="square" rtlCol="0">
            <a:spAutoFit/>
          </a:bodyPr>
          <a:lstStyle/>
          <a:p>
            <a:r>
              <a:rPr lang="en-US" dirty="0" smtClean="0">
                <a:solidFill>
                  <a:srgbClr val="FF0000"/>
                </a:solidFill>
              </a:rPr>
              <a:t>Form includes space for reported/ proposed/ historical DSM-5 diagnosis and code</a:t>
            </a:r>
            <a:endParaRPr lang="en-US" dirty="0">
              <a:solidFill>
                <a:srgbClr val="FF0000"/>
              </a:solidFill>
            </a:endParaRPr>
          </a:p>
        </p:txBody>
      </p:sp>
      <p:sp>
        <p:nvSpPr>
          <p:cNvPr id="18" name="TextBox 17"/>
          <p:cNvSpPr txBox="1"/>
          <p:nvPr/>
        </p:nvSpPr>
        <p:spPr>
          <a:xfrm>
            <a:off x="563176" y="4006245"/>
            <a:ext cx="2116182" cy="2308324"/>
          </a:xfrm>
          <a:prstGeom prst="rect">
            <a:avLst/>
          </a:prstGeom>
          <a:noFill/>
        </p:spPr>
        <p:txBody>
          <a:bodyPr wrap="square" rtlCol="0">
            <a:spAutoFit/>
          </a:bodyPr>
          <a:lstStyle/>
          <a:p>
            <a:r>
              <a:rPr lang="en-US" dirty="0" smtClean="0">
                <a:solidFill>
                  <a:srgbClr val="FF0000"/>
                </a:solidFill>
              </a:rPr>
              <a:t>To complete basis for diagnosis, simply check the appropriate check boxes and corresponding fields</a:t>
            </a:r>
            <a:endParaRPr lang="en-US" dirty="0">
              <a:solidFill>
                <a:srgbClr val="FF0000"/>
              </a:solidFill>
            </a:endParaRPr>
          </a:p>
        </p:txBody>
      </p:sp>
      <p:cxnSp>
        <p:nvCxnSpPr>
          <p:cNvPr id="21" name="Straight Arrow Connector 20"/>
          <p:cNvCxnSpPr/>
          <p:nvPr/>
        </p:nvCxnSpPr>
        <p:spPr>
          <a:xfrm flipV="1">
            <a:off x="2438400" y="3665853"/>
            <a:ext cx="240958" cy="14945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438400" y="3665853"/>
            <a:ext cx="1698885" cy="14945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237861" y="1397871"/>
            <a:ext cx="2569478" cy="12439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6585909" y="2761915"/>
            <a:ext cx="1" cy="20580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641392" y="4985067"/>
            <a:ext cx="2165947" cy="1477328"/>
          </a:xfrm>
          <a:prstGeom prst="rect">
            <a:avLst/>
          </a:prstGeom>
          <a:noFill/>
        </p:spPr>
        <p:txBody>
          <a:bodyPr wrap="square" rtlCol="0">
            <a:spAutoFit/>
          </a:bodyPr>
          <a:lstStyle/>
          <a:p>
            <a:r>
              <a:rPr lang="en-US" dirty="0" smtClean="0">
                <a:solidFill>
                  <a:srgbClr val="FF0000"/>
                </a:solidFill>
              </a:rPr>
              <a:t>Severity can be determined by following the instructions in this section</a:t>
            </a:r>
            <a:endParaRPr lang="en-US" dirty="0">
              <a:solidFill>
                <a:srgbClr val="FF0000"/>
              </a:solidFill>
            </a:endParaRPr>
          </a:p>
        </p:txBody>
      </p:sp>
      <p:sp>
        <p:nvSpPr>
          <p:cNvPr id="36" name="Oval 35"/>
          <p:cNvSpPr/>
          <p:nvPr/>
        </p:nvSpPr>
        <p:spPr>
          <a:xfrm>
            <a:off x="8167690" y="2761915"/>
            <a:ext cx="2569478" cy="25595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flipH="1">
            <a:off x="10358733" y="1807829"/>
            <a:ext cx="378435" cy="10849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275759" y="515791"/>
            <a:ext cx="2165947" cy="1200329"/>
          </a:xfrm>
          <a:prstGeom prst="rect">
            <a:avLst/>
          </a:prstGeom>
          <a:noFill/>
        </p:spPr>
        <p:txBody>
          <a:bodyPr wrap="square" rtlCol="0">
            <a:spAutoFit/>
          </a:bodyPr>
          <a:lstStyle/>
          <a:p>
            <a:r>
              <a:rPr lang="en-US" dirty="0" smtClean="0">
                <a:solidFill>
                  <a:srgbClr val="FF0000"/>
                </a:solidFill>
              </a:rPr>
              <a:t>Space to write the clinical formulation for diagnosis</a:t>
            </a:r>
            <a:endParaRPr lang="en-US" dirty="0">
              <a:solidFill>
                <a:srgbClr val="FF0000"/>
              </a:solidFill>
            </a:endParaRPr>
          </a:p>
        </p:txBody>
      </p:sp>
      <p:sp>
        <p:nvSpPr>
          <p:cNvPr id="45" name="Footer Placeholder 44"/>
          <p:cNvSpPr>
            <a:spLocks noGrp="1"/>
          </p:cNvSpPr>
          <p:nvPr>
            <p:ph type="ftr" sz="quarter" idx="11"/>
          </p:nvPr>
        </p:nvSpPr>
        <p:spPr>
          <a:xfrm>
            <a:off x="2590159" y="6419059"/>
            <a:ext cx="7619999" cy="365125"/>
          </a:xfrm>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34367053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765" y="517430"/>
            <a:ext cx="8911687" cy="1280890"/>
          </a:xfrm>
        </p:spPr>
        <p:txBody>
          <a:bodyPr/>
          <a:lstStyle/>
          <a:p>
            <a:pPr algn="ctr"/>
            <a:r>
              <a:rPr lang="en-US" dirty="0" smtClean="0"/>
              <a:t>Consent to Treat</a:t>
            </a:r>
            <a:endParaRPr lang="en-US" dirty="0"/>
          </a:p>
        </p:txBody>
      </p:sp>
      <p:sp>
        <p:nvSpPr>
          <p:cNvPr id="3" name="Content Placeholder 2"/>
          <p:cNvSpPr>
            <a:spLocks noGrp="1"/>
          </p:cNvSpPr>
          <p:nvPr>
            <p:ph idx="1"/>
          </p:nvPr>
        </p:nvSpPr>
        <p:spPr>
          <a:xfrm>
            <a:off x="1978226" y="1961803"/>
            <a:ext cx="5315313" cy="3981797"/>
          </a:xfrm>
        </p:spPr>
        <p:txBody>
          <a:bodyPr>
            <a:normAutofit/>
          </a:bodyPr>
          <a:lstStyle/>
          <a:p>
            <a:r>
              <a:rPr lang="en-US" dirty="0"/>
              <a:t>Written consent </a:t>
            </a:r>
            <a:r>
              <a:rPr lang="en-US" dirty="0">
                <a:solidFill>
                  <a:schemeClr val="tx1"/>
                </a:solidFill>
              </a:rPr>
              <a:t>for </a:t>
            </a:r>
            <a:r>
              <a:rPr lang="en-US" dirty="0" smtClean="0">
                <a:solidFill>
                  <a:schemeClr val="tx1"/>
                </a:solidFill>
              </a:rPr>
              <a:t>treatment </a:t>
            </a:r>
            <a:r>
              <a:rPr lang="en-US" dirty="0" smtClean="0">
                <a:solidFill>
                  <a:srgbClr val="FF0000"/>
                </a:solidFill>
              </a:rPr>
              <a:t>IS</a:t>
            </a:r>
            <a:r>
              <a:rPr lang="en-US" dirty="0" smtClean="0">
                <a:solidFill>
                  <a:schemeClr val="tx1"/>
                </a:solidFill>
              </a:rPr>
              <a:t> </a:t>
            </a:r>
            <a:r>
              <a:rPr lang="en-US" dirty="0">
                <a:solidFill>
                  <a:schemeClr val="tx1"/>
                </a:solidFill>
              </a:rPr>
              <a:t>a requirement of ACBHCS </a:t>
            </a:r>
            <a:endParaRPr lang="en-US" dirty="0" smtClean="0">
              <a:solidFill>
                <a:schemeClr val="tx1"/>
              </a:solidFill>
            </a:endParaRPr>
          </a:p>
          <a:p>
            <a:endParaRPr lang="en-US" dirty="0" smtClean="0">
              <a:solidFill>
                <a:srgbClr val="FF0000"/>
              </a:solidFill>
            </a:endParaRPr>
          </a:p>
          <a:p>
            <a:r>
              <a:rPr lang="en-US" dirty="0" smtClean="0"/>
              <a:t>If </a:t>
            </a:r>
            <a:r>
              <a:rPr lang="en-US" dirty="0"/>
              <a:t>missing/not completed at the time of admission will result in a </a:t>
            </a:r>
            <a:r>
              <a:rPr lang="en-US" dirty="0" smtClean="0">
                <a:solidFill>
                  <a:srgbClr val="FF0000"/>
                </a:solidFill>
              </a:rPr>
              <a:t>fully non-compliant chart.</a:t>
            </a:r>
          </a:p>
          <a:p>
            <a:endParaRPr lang="en-US" dirty="0" smtClean="0">
              <a:solidFill>
                <a:srgbClr val="FF0000"/>
              </a:solidFill>
            </a:endParaRPr>
          </a:p>
          <a:p>
            <a:r>
              <a:rPr lang="en-US" dirty="0" smtClean="0"/>
              <a:t>Consent to treat MUST be signed by the client, demonstrating informed consent has been reviewed</a:t>
            </a:r>
            <a:endParaRPr lang="en-US" dirty="0"/>
          </a:p>
        </p:txBody>
      </p:sp>
      <p:pic>
        <p:nvPicPr>
          <p:cNvPr id="7" name="Picture 2" descr="http://affordablehousinginstitute.org/blogs/us/wp-content/uploads/denied_stamp-300x300.jpg"/>
          <p:cNvPicPr>
            <a:picLocks noChangeAspect="1" noChangeArrowheads="1"/>
          </p:cNvPicPr>
          <p:nvPr/>
        </p:nvPicPr>
        <p:blipFill rotWithShape="1">
          <a:blip r:embed="rId2">
            <a:extLst>
              <a:ext uri="{28A0092B-C50C-407E-A947-70E740481C1C}">
                <a14:useLocalDpi xmlns:a14="http://schemas.microsoft.com/office/drawing/2010/main" val="0"/>
              </a:ext>
            </a:extLst>
          </a:blip>
          <a:srcRect l="7846" b="4858"/>
          <a:stretch/>
        </p:blipFill>
        <p:spPr bwMode="auto">
          <a:xfrm>
            <a:off x="8689367" y="2527069"/>
            <a:ext cx="1731109" cy="1787236"/>
          </a:xfrm>
          <a:prstGeom prst="rect">
            <a:avLst/>
          </a:prstGeom>
          <a:noFill/>
          <a:effectLst>
            <a:glow>
              <a:schemeClr val="bg1"/>
            </a:glow>
            <a:reflection endPos="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2645733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Perinatal Residential Assessment</a:t>
            </a:r>
            <a:endParaRPr lang="en-US" dirty="0"/>
          </a:p>
        </p:txBody>
      </p:sp>
      <p:sp>
        <p:nvSpPr>
          <p:cNvPr id="3" name="Content Placeholder 2"/>
          <p:cNvSpPr>
            <a:spLocks noGrp="1"/>
          </p:cNvSpPr>
          <p:nvPr>
            <p:ph idx="1"/>
          </p:nvPr>
        </p:nvSpPr>
        <p:spPr>
          <a:xfrm>
            <a:off x="1654629" y="1625597"/>
            <a:ext cx="9853696" cy="4379418"/>
          </a:xfrm>
        </p:spPr>
        <p:txBody>
          <a:bodyPr>
            <a:normAutofit lnSpcReduction="10000"/>
          </a:bodyPr>
          <a:lstStyle/>
          <a:p>
            <a:pPr marL="0" indent="0">
              <a:buNone/>
            </a:pPr>
            <a:r>
              <a:rPr lang="en-US" dirty="0" smtClean="0"/>
              <a:t>Additional specific DMC requirements for Perinatal Residential treatment plans apply to </a:t>
            </a:r>
            <a:r>
              <a:rPr lang="en-US" u="sng" dirty="0" smtClean="0"/>
              <a:t>both Drug Medi-Cal and Non-Drug </a:t>
            </a:r>
            <a:r>
              <a:rPr lang="en-US" u="sng" dirty="0" err="1" smtClean="0"/>
              <a:t>Medi</a:t>
            </a:r>
            <a:r>
              <a:rPr lang="en-US" u="sng" dirty="0" smtClean="0"/>
              <a:t>-Cal Perinatal programs.</a:t>
            </a:r>
          </a:p>
          <a:p>
            <a:r>
              <a:rPr lang="en-US" dirty="0" smtClean="0"/>
              <a:t>Was a need for mother/child habilitative services assessed in the Intake?</a:t>
            </a:r>
          </a:p>
          <a:p>
            <a:r>
              <a:rPr lang="en-US" dirty="0" smtClean="0"/>
              <a:t>Does </a:t>
            </a:r>
            <a:r>
              <a:rPr lang="en-US" dirty="0"/>
              <a:t>the mother need assistance in accessing ancillary services (dental, social, community, educational/vocational, and other services that are medically necessary to prevent risk to the fetus)? </a:t>
            </a:r>
            <a:endParaRPr lang="en-US" dirty="0" smtClean="0"/>
          </a:p>
          <a:p>
            <a:r>
              <a:rPr lang="en-US" dirty="0"/>
              <a:t>Prenatal exposure to substances harms developing fetuses. </a:t>
            </a:r>
            <a:r>
              <a:rPr lang="en-US" dirty="0" smtClean="0"/>
              <a:t>Was this assessed in the Intake?</a:t>
            </a:r>
            <a:endParaRPr lang="en-US" dirty="0"/>
          </a:p>
          <a:p>
            <a:r>
              <a:rPr lang="en-US" dirty="0" smtClean="0"/>
              <a:t>Were </a:t>
            </a:r>
            <a:r>
              <a:rPr lang="en-US" dirty="0"/>
              <a:t>sexual or physical abuse issues </a:t>
            </a:r>
            <a:r>
              <a:rPr lang="en-US" dirty="0" smtClean="0"/>
              <a:t>assessed </a:t>
            </a:r>
            <a:r>
              <a:rPr lang="en-US" dirty="0"/>
              <a:t>in the </a:t>
            </a:r>
            <a:r>
              <a:rPr lang="en-US" dirty="0" smtClean="0"/>
              <a:t>Intake?</a:t>
            </a:r>
            <a:endParaRPr lang="en-US" dirty="0"/>
          </a:p>
          <a:p>
            <a:r>
              <a:rPr lang="en-US" dirty="0" smtClean="0"/>
              <a:t>Were service </a:t>
            </a:r>
            <a:r>
              <a:rPr lang="en-US" dirty="0"/>
              <a:t>access needs (i.e. transportation, financial, other barriers) </a:t>
            </a:r>
            <a:r>
              <a:rPr lang="en-US" dirty="0" smtClean="0"/>
              <a:t>assessed </a:t>
            </a:r>
            <a:r>
              <a:rPr lang="en-US" dirty="0"/>
              <a:t>in </a:t>
            </a:r>
            <a:r>
              <a:rPr lang="en-US" dirty="0" smtClean="0"/>
              <a:t>the Intake? </a:t>
            </a:r>
            <a:endParaRPr lang="en-US" dirty="0"/>
          </a:p>
          <a:p>
            <a:endParaRPr lang="en-US" dirty="0"/>
          </a:p>
          <a:p>
            <a:pPr marL="0" indent="0">
              <a:buNone/>
            </a:pPr>
            <a:r>
              <a:rPr lang="en-US" dirty="0" smtClean="0"/>
              <a:t>Source: 22 </a:t>
            </a:r>
            <a:r>
              <a:rPr lang="en-US" dirty="0"/>
              <a:t>CCR § </a:t>
            </a:r>
            <a:r>
              <a:rPr lang="en-US" dirty="0" smtClean="0"/>
              <a:t>51341.1</a:t>
            </a:r>
            <a:r>
              <a:rPr lang="en-US" dirty="0"/>
              <a:t> </a:t>
            </a:r>
            <a:r>
              <a:rPr lang="en-US" dirty="0" smtClean="0"/>
              <a:t>(c)(4)</a:t>
            </a:r>
            <a:endParaRPr lang="en-US" dirty="0"/>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421625919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3358" y="2793164"/>
            <a:ext cx="7929796" cy="1748853"/>
          </a:xfrm>
        </p:spPr>
        <p:txBody>
          <a:bodyPr>
            <a:noAutofit/>
          </a:bodyPr>
          <a:lstStyle/>
          <a:p>
            <a:pPr marL="0" indent="0" algn="ctr">
              <a:buNone/>
            </a:pPr>
            <a:r>
              <a:rPr lang="en-US" sz="3600" dirty="0" smtClean="0"/>
              <a:t>Establishing Medical Necessity for SUD under DMC</a:t>
            </a:r>
            <a:endParaRPr lang="en-US" sz="3600" dirty="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34794279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752" y="460335"/>
            <a:ext cx="8911687" cy="1280890"/>
          </a:xfrm>
        </p:spPr>
        <p:txBody>
          <a:bodyPr/>
          <a:lstStyle/>
          <a:p>
            <a:pPr algn="ctr"/>
            <a:r>
              <a:rPr lang="en-US" dirty="0" smtClean="0"/>
              <a:t>Relevance of Medical Necessity for Documentation – </a:t>
            </a:r>
            <a:r>
              <a:rPr lang="en-US" dirty="0" smtClean="0">
                <a:solidFill>
                  <a:srgbClr val="FFC000"/>
                </a:solidFill>
              </a:rPr>
              <a:t>GOLDEN THREAD</a:t>
            </a:r>
            <a:endParaRPr lang="en-US" dirty="0">
              <a:solidFill>
                <a:srgbClr val="FFC000"/>
              </a:solidFill>
            </a:endParaRPr>
          </a:p>
        </p:txBody>
      </p:sp>
      <p:sp>
        <p:nvSpPr>
          <p:cNvPr id="3" name="Content Placeholder 2"/>
          <p:cNvSpPr>
            <a:spLocks noGrp="1"/>
          </p:cNvSpPr>
          <p:nvPr>
            <p:ph idx="1"/>
          </p:nvPr>
        </p:nvSpPr>
        <p:spPr>
          <a:xfrm>
            <a:off x="2153450" y="1817086"/>
            <a:ext cx="8688840" cy="4276974"/>
          </a:xfrm>
        </p:spPr>
        <p:txBody>
          <a:bodyPr>
            <a:noAutofit/>
          </a:bodyPr>
          <a:lstStyle/>
          <a:p>
            <a:pPr marL="0" indent="0">
              <a:buNone/>
            </a:pPr>
            <a:r>
              <a:rPr lang="en-US" sz="1600" dirty="0" smtClean="0"/>
              <a:t>Initial </a:t>
            </a:r>
            <a:r>
              <a:rPr lang="en-US" sz="1600" dirty="0"/>
              <a:t>assessment </a:t>
            </a:r>
            <a:r>
              <a:rPr lang="en-US" sz="1600" dirty="0" smtClean="0"/>
              <a:t>documentation identifies problems to be addressed in SUD treatment. The Physician establishes </a:t>
            </a:r>
            <a:r>
              <a:rPr lang="en-US" sz="1600" dirty="0"/>
              <a:t>Medical Necessity </a:t>
            </a:r>
            <a:r>
              <a:rPr lang="en-US" sz="1600" dirty="0" smtClean="0"/>
              <a:t>by reviewing all information and making the diagnosis, complete with a </a:t>
            </a:r>
            <a:r>
              <a:rPr lang="en-US" sz="1600" u="sng" dirty="0" smtClean="0">
                <a:solidFill>
                  <a:srgbClr val="FF0000"/>
                </a:solidFill>
              </a:rPr>
              <a:t>written basis </a:t>
            </a:r>
            <a:r>
              <a:rPr lang="en-US" sz="1600" dirty="0" smtClean="0"/>
              <a:t>for the diagnosis (see exceptions for completing written basis).</a:t>
            </a:r>
          </a:p>
          <a:p>
            <a:endParaRPr lang="en-US" sz="1600" dirty="0" smtClean="0"/>
          </a:p>
          <a:p>
            <a:pPr marL="0" indent="0">
              <a:buNone/>
            </a:pPr>
            <a:r>
              <a:rPr lang="en-US" sz="1600" dirty="0" smtClean="0"/>
              <a:t>Initial </a:t>
            </a:r>
            <a:r>
              <a:rPr lang="en-US" sz="1600" dirty="0"/>
              <a:t>client plans are based on the Initial </a:t>
            </a:r>
            <a:r>
              <a:rPr lang="en-US" sz="1600" dirty="0" smtClean="0"/>
              <a:t>Assessment and must indicate all identified problems that were identified unless counter indicated.  These may be prioritized for work during the Tx Plan period.</a:t>
            </a:r>
          </a:p>
          <a:p>
            <a:pPr marL="0" indent="0">
              <a:buNone/>
            </a:pPr>
            <a:endParaRPr lang="en-US" sz="1600" dirty="0"/>
          </a:p>
          <a:p>
            <a:pPr marL="0" indent="0">
              <a:buNone/>
            </a:pPr>
            <a:r>
              <a:rPr lang="en-US" sz="1600" dirty="0" smtClean="0"/>
              <a:t>Client/Treatment plan updates document the ongoing Medical Necessity and progress towards completion of the program.   </a:t>
            </a:r>
          </a:p>
          <a:p>
            <a:pPr marL="0" indent="0">
              <a:buNone/>
            </a:pPr>
            <a:endParaRPr lang="en-US" sz="1600" dirty="0"/>
          </a:p>
          <a:p>
            <a:pPr marL="0" indent="0">
              <a:buNone/>
            </a:pPr>
            <a:r>
              <a:rPr lang="en-US" sz="1600" dirty="0" smtClean="0"/>
              <a:t>Progress </a:t>
            </a:r>
            <a:r>
              <a:rPr lang="en-US" sz="1600" dirty="0"/>
              <a:t>Notes must contain evidence that the services claimed for reimbursement </a:t>
            </a:r>
            <a:r>
              <a:rPr lang="en-US" sz="1600" dirty="0" smtClean="0"/>
              <a:t>are helping client achieve their treatment plan. </a:t>
            </a:r>
            <a:endParaRPr lang="en-US" sz="1600" dirty="0"/>
          </a:p>
        </p:txBody>
      </p:sp>
      <p:sp>
        <p:nvSpPr>
          <p:cNvPr id="4" name="Down Arrow 3"/>
          <p:cNvSpPr/>
          <p:nvPr/>
        </p:nvSpPr>
        <p:spPr>
          <a:xfrm>
            <a:off x="5791200" y="2868304"/>
            <a:ext cx="204537" cy="494878"/>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780291" y="3927990"/>
            <a:ext cx="204537" cy="494878"/>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791200" y="5078104"/>
            <a:ext cx="204537" cy="494878"/>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222827643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725708"/>
            <a:ext cx="8911687" cy="885376"/>
          </a:xfrm>
        </p:spPr>
        <p:txBody>
          <a:bodyPr/>
          <a:lstStyle/>
          <a:p>
            <a:r>
              <a:rPr lang="en-US" dirty="0" smtClean="0"/>
              <a:t>Switch to               &amp;</a:t>
            </a:r>
            <a:endParaRPr lang="en-US" dirty="0"/>
          </a:p>
        </p:txBody>
      </p:sp>
      <p:sp>
        <p:nvSpPr>
          <p:cNvPr id="3" name="Content Placeholder 2"/>
          <p:cNvSpPr>
            <a:spLocks noGrp="1"/>
          </p:cNvSpPr>
          <p:nvPr>
            <p:ph idx="1"/>
          </p:nvPr>
        </p:nvSpPr>
        <p:spPr>
          <a:xfrm>
            <a:off x="2068281" y="2205910"/>
            <a:ext cx="8915400" cy="3777622"/>
          </a:xfrm>
        </p:spPr>
        <p:txBody>
          <a:bodyPr>
            <a:normAutofit lnSpcReduction="10000"/>
          </a:bodyPr>
          <a:lstStyle/>
          <a:p>
            <a:r>
              <a:rPr lang="en-US" sz="2200" dirty="0" smtClean="0">
                <a:solidFill>
                  <a:schemeClr val="tx1"/>
                </a:solidFill>
              </a:rPr>
              <a:t>On or before, April </a:t>
            </a:r>
            <a:r>
              <a:rPr lang="en-US" sz="2200" dirty="0">
                <a:solidFill>
                  <a:schemeClr val="tx1"/>
                </a:solidFill>
              </a:rPr>
              <a:t>1, 2017 </a:t>
            </a:r>
            <a:r>
              <a:rPr lang="en-US" sz="2200" dirty="0" smtClean="0">
                <a:solidFill>
                  <a:schemeClr val="tx1"/>
                </a:solidFill>
              </a:rPr>
              <a:t>DHCS </a:t>
            </a:r>
            <a:r>
              <a:rPr lang="en-US" sz="2200" dirty="0" smtClean="0"/>
              <a:t>and ACBHCS are switching from DSM-IV to DSM-5/ICD-10 for diagnosis and coding</a:t>
            </a:r>
          </a:p>
          <a:p>
            <a:r>
              <a:rPr lang="en-US" sz="2200" dirty="0" smtClean="0"/>
              <a:t>DSM-5 codes are ICD-10 codes; however they are not always identical in their description (name)</a:t>
            </a:r>
            <a:endParaRPr lang="en-US" sz="2200" dirty="0"/>
          </a:p>
          <a:p>
            <a:r>
              <a:rPr lang="en-US" sz="2200" dirty="0" smtClean="0"/>
              <a:t>ACBHCS has developed tools to assist in this transition</a:t>
            </a:r>
          </a:p>
          <a:p>
            <a:r>
              <a:rPr lang="en-US" sz="2200" dirty="0" smtClean="0">
                <a:solidFill>
                  <a:srgbClr val="FF0000"/>
                </a:solidFill>
              </a:rPr>
              <a:t>Any approved SUD diagnosis must be BOTH on the approved list AND in the DSM-5</a:t>
            </a:r>
          </a:p>
          <a:p>
            <a:r>
              <a:rPr lang="en-US" sz="2200" dirty="0" smtClean="0"/>
              <a:t>SUD DSM-5 DHCS included lists are available on BHCS provider website</a:t>
            </a:r>
          </a:p>
          <a:p>
            <a:pPr lvl="1"/>
            <a:r>
              <a:rPr lang="en-US" sz="2000" dirty="0"/>
              <a:t>http://</a:t>
            </a:r>
            <a:r>
              <a:rPr lang="en-US" sz="2000" dirty="0" smtClean="0"/>
              <a:t>www.acbhcs.org/providers/QA/memos.htm</a:t>
            </a:r>
            <a:endParaRPr lang="en-US" sz="2000" dirty="0"/>
          </a:p>
          <a:p>
            <a:endParaRPr lang="en-US" sz="2200" dirty="0"/>
          </a:p>
        </p:txBody>
      </p:sp>
      <p:pic>
        <p:nvPicPr>
          <p:cNvPr id="2052" name="Picture 4" descr="https://upload.wikimedia.org/wikipedia/en/9/96/DSM-5_Co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795" y="237923"/>
            <a:ext cx="1268125" cy="17585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tatic.aapc.com/aapc/images/icd10_fa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961" y="237923"/>
            <a:ext cx="2533650" cy="175851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52588950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139" y="444674"/>
            <a:ext cx="8911687" cy="1280890"/>
          </a:xfrm>
        </p:spPr>
        <p:txBody>
          <a:bodyPr/>
          <a:lstStyle/>
          <a:p>
            <a:pPr algn="ctr"/>
            <a:r>
              <a:rPr lang="en-US" dirty="0" smtClean="0"/>
              <a:t>BHCS QA Contacts</a:t>
            </a:r>
            <a:endParaRPr lang="en-US" dirty="0"/>
          </a:p>
        </p:txBody>
      </p:sp>
      <p:sp>
        <p:nvSpPr>
          <p:cNvPr id="3" name="Content Placeholder 2"/>
          <p:cNvSpPr>
            <a:spLocks noGrp="1"/>
          </p:cNvSpPr>
          <p:nvPr>
            <p:ph idx="1"/>
          </p:nvPr>
        </p:nvSpPr>
        <p:spPr>
          <a:xfrm>
            <a:off x="1941511" y="1280890"/>
            <a:ext cx="8915400" cy="4891310"/>
          </a:xfrm>
        </p:spPr>
        <p:txBody>
          <a:bodyPr>
            <a:noAutofit/>
          </a:bodyPr>
          <a:lstStyle/>
          <a:p>
            <a:r>
              <a:rPr lang="en-US" sz="2400" dirty="0" smtClean="0"/>
              <a:t>SUD Technical Assistance</a:t>
            </a:r>
          </a:p>
          <a:p>
            <a:pPr lvl="1"/>
            <a:r>
              <a:rPr lang="en-US" sz="2400" dirty="0" smtClean="0"/>
              <a:t>Sharon Loveseth, LAADC</a:t>
            </a:r>
          </a:p>
          <a:p>
            <a:pPr lvl="2"/>
            <a:r>
              <a:rPr lang="en-US" sz="2200" dirty="0" smtClean="0">
                <a:hlinkClick r:id="rId3"/>
              </a:rPr>
              <a:t>Sharon.Loveseth@acbhcs.org</a:t>
            </a:r>
            <a:endParaRPr lang="en-US" sz="2200" dirty="0"/>
          </a:p>
          <a:p>
            <a:r>
              <a:rPr lang="en-US" sz="2600" dirty="0" smtClean="0"/>
              <a:t>Medical Records Review Questions</a:t>
            </a:r>
          </a:p>
          <a:p>
            <a:pPr lvl="2"/>
            <a:r>
              <a:rPr lang="en-US" sz="2200" dirty="0" smtClean="0"/>
              <a:t>Tony Sanders, PhD, Clin Psychologist, MFT, LAADC</a:t>
            </a:r>
          </a:p>
          <a:p>
            <a:pPr lvl="1"/>
            <a:r>
              <a:rPr lang="en-US" sz="2400" dirty="0" smtClean="0">
                <a:hlinkClick r:id="rId4"/>
              </a:rPr>
              <a:t>Tony.Sanders@acbhcs.org</a:t>
            </a:r>
            <a:endParaRPr lang="en-US" sz="2400" dirty="0" smtClean="0"/>
          </a:p>
          <a:p>
            <a:r>
              <a:rPr lang="en-US" sz="2600" dirty="0" smtClean="0"/>
              <a:t>ACBHCS Clinical Review Specialists</a:t>
            </a:r>
          </a:p>
          <a:p>
            <a:pPr marL="457200" lvl="1" indent="0">
              <a:buNone/>
            </a:pPr>
            <a:r>
              <a:rPr lang="en-US" sz="2400" dirty="0" smtClean="0"/>
              <a:t>  Brion </a:t>
            </a:r>
            <a:r>
              <a:rPr lang="en-US" sz="2400" dirty="0"/>
              <a:t>Phipps, </a:t>
            </a:r>
            <a:r>
              <a:rPr lang="en-US" sz="2400" dirty="0" smtClean="0"/>
              <a:t>LCSW                    Jeffery </a:t>
            </a:r>
            <a:r>
              <a:rPr lang="en-US" sz="2400" dirty="0"/>
              <a:t>Sammis, </a:t>
            </a:r>
            <a:r>
              <a:rPr lang="en-US" sz="2400" dirty="0" err="1" smtClean="0"/>
              <a:t>Psy.D</a:t>
            </a:r>
            <a:endParaRPr lang="en-US" sz="2400" dirty="0"/>
          </a:p>
          <a:p>
            <a:pPr marL="457200" lvl="1" indent="0">
              <a:buNone/>
            </a:pPr>
            <a:r>
              <a:rPr lang="en-US" sz="2200" dirty="0" smtClean="0">
                <a:hlinkClick r:id="rId5"/>
              </a:rPr>
              <a:t>Brion.Phipps@acgov.org</a:t>
            </a:r>
            <a:r>
              <a:rPr lang="en-US" sz="2200" dirty="0" smtClean="0"/>
              <a:t>                </a:t>
            </a:r>
            <a:r>
              <a:rPr lang="en-US" sz="2000" dirty="0" smtClean="0">
                <a:hlinkClick r:id="rId6"/>
              </a:rPr>
              <a:t>Jeffery.Sammis@acgov.org</a:t>
            </a:r>
            <a:endParaRPr lang="en-US" sz="2000" dirty="0"/>
          </a:p>
          <a:p>
            <a:pPr lvl="2"/>
            <a:endParaRPr lang="en-US" sz="2200" b="1" dirty="0" smtClean="0"/>
          </a:p>
          <a:p>
            <a:pPr lvl="1"/>
            <a:endParaRPr lang="en-US" sz="2400" b="1" dirty="0"/>
          </a:p>
          <a:p>
            <a:pPr lvl="1">
              <a:buFont typeface="Wingdings" panose="05000000000000000000" pitchFamily="2" charset="2"/>
              <a:buChar char="ü"/>
            </a:pPr>
            <a:endParaRPr lang="en-US" sz="1800" dirty="0" smtClean="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7035" y="291544"/>
            <a:ext cx="1905897" cy="1978692"/>
          </a:xfrm>
          <a:prstGeom prst="rect">
            <a:avLst/>
          </a:prstGeom>
        </p:spPr>
      </p:pic>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48012628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670" y="787782"/>
            <a:ext cx="7499616" cy="1280890"/>
          </a:xfrm>
        </p:spPr>
        <p:txBody>
          <a:bodyPr/>
          <a:lstStyle/>
          <a:p>
            <a:r>
              <a:rPr lang="en-US" dirty="0" smtClean="0"/>
              <a:t>approved ICD-10 codes*</a:t>
            </a:r>
            <a:endParaRPr lang="en-US" dirty="0"/>
          </a:p>
        </p:txBody>
      </p:sp>
      <p:sp>
        <p:nvSpPr>
          <p:cNvPr id="9" name="TextBox 8"/>
          <p:cNvSpPr txBox="1"/>
          <p:nvPr/>
        </p:nvSpPr>
        <p:spPr>
          <a:xfrm>
            <a:off x="1454046" y="6006072"/>
            <a:ext cx="10445934" cy="369332"/>
          </a:xfrm>
          <a:prstGeom prst="rect">
            <a:avLst/>
          </a:prstGeom>
          <a:noFill/>
        </p:spPr>
        <p:txBody>
          <a:bodyPr wrap="square" rtlCol="0">
            <a:spAutoFit/>
          </a:bodyPr>
          <a:lstStyle/>
          <a:p>
            <a:r>
              <a:rPr lang="en-US" dirty="0" smtClean="0"/>
              <a:t>*ICD-10 diagnoses crossed out are not found in DSM-5 &amp; can not be basis for SUD treatment.</a:t>
            </a:r>
            <a:endParaRPr lang="en-US" dirty="0"/>
          </a:p>
        </p:txBody>
      </p:sp>
      <p:pic>
        <p:nvPicPr>
          <p:cNvPr id="10" name="Picture 9"/>
          <p:cNvPicPr>
            <a:picLocks noChangeAspect="1"/>
          </p:cNvPicPr>
          <p:nvPr/>
        </p:nvPicPr>
        <p:blipFill rotWithShape="1">
          <a:blip r:embed="rId2"/>
          <a:srcRect l="19166" t="10578" r="18497" b="9423"/>
          <a:stretch/>
        </p:blipFill>
        <p:spPr>
          <a:xfrm>
            <a:off x="2747274" y="503298"/>
            <a:ext cx="1171679" cy="1181443"/>
          </a:xfrm>
          <a:prstGeom prst="rect">
            <a:avLst/>
          </a:prstGeom>
        </p:spPr>
      </p:pic>
      <p:sp>
        <p:nvSpPr>
          <p:cNvPr id="4" name="Footer Placeholder 3"/>
          <p:cNvSpPr>
            <a:spLocks noGrp="1"/>
          </p:cNvSpPr>
          <p:nvPr>
            <p:ph type="ftr" sz="quarter" idx="11"/>
          </p:nvPr>
        </p:nvSpPr>
        <p:spPr>
          <a:xfrm>
            <a:off x="2576295" y="6401991"/>
            <a:ext cx="7619999" cy="365125"/>
          </a:xfrm>
        </p:spPr>
        <p:txBody>
          <a:bodyPr/>
          <a:lstStyle/>
          <a:p>
            <a:r>
              <a:rPr lang="en-US" smtClean="0"/>
              <a:t>version 3.7.2017                                                                       "Your Success is Our Success"</a:t>
            </a:r>
            <a:endParaRPr lang="en-US" dirty="0"/>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049" y="1989663"/>
            <a:ext cx="6909928" cy="3553097"/>
          </a:xfrm>
          <a:prstGeom prst="rect">
            <a:avLst/>
          </a:prstGeom>
        </p:spPr>
      </p:pic>
    </p:spTree>
    <p:extLst>
      <p:ext uri="{BB962C8B-B14F-4D97-AF65-F5344CB8AC3E}">
        <p14:creationId xmlns:p14="http://schemas.microsoft.com/office/powerpoint/2010/main" val="366541393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670" y="787782"/>
            <a:ext cx="7499616" cy="1280890"/>
          </a:xfrm>
        </p:spPr>
        <p:txBody>
          <a:bodyPr/>
          <a:lstStyle/>
          <a:p>
            <a:r>
              <a:rPr lang="en-US" dirty="0" smtClean="0"/>
              <a:t>approved ICD-10 codes*</a:t>
            </a:r>
            <a:endParaRPr lang="en-US" dirty="0"/>
          </a:p>
        </p:txBody>
      </p:sp>
      <p:pic>
        <p:nvPicPr>
          <p:cNvPr id="10" name="Picture 9"/>
          <p:cNvPicPr>
            <a:picLocks noChangeAspect="1"/>
          </p:cNvPicPr>
          <p:nvPr/>
        </p:nvPicPr>
        <p:blipFill rotWithShape="1">
          <a:blip r:embed="rId2"/>
          <a:srcRect l="19166" t="10578" r="18497" b="9423"/>
          <a:stretch/>
        </p:blipFill>
        <p:spPr>
          <a:xfrm>
            <a:off x="2747274" y="503298"/>
            <a:ext cx="1171679" cy="1181443"/>
          </a:xfrm>
          <a:prstGeom prst="rect">
            <a:avLst/>
          </a:prstGeom>
        </p:spPr>
      </p:pic>
      <p:sp>
        <p:nvSpPr>
          <p:cNvPr id="4" name="Footer Placeholder 3"/>
          <p:cNvSpPr>
            <a:spLocks noGrp="1"/>
          </p:cNvSpPr>
          <p:nvPr>
            <p:ph type="ftr" sz="quarter" idx="11"/>
          </p:nvPr>
        </p:nvSpPr>
        <p:spPr>
          <a:xfrm>
            <a:off x="2576295" y="6370441"/>
            <a:ext cx="7619999" cy="365125"/>
          </a:xfrm>
        </p:spPr>
        <p:txBody>
          <a:bodyPr/>
          <a:lstStyle/>
          <a:p>
            <a:r>
              <a:rPr lang="en-US" smtClean="0"/>
              <a:t>version 3.7.2017                                                                       "Your Success is Our Success"</a:t>
            </a:r>
            <a:endParaRPr lang="en-US" dirty="0"/>
          </a:p>
        </p:txBody>
      </p:sp>
      <p:sp>
        <p:nvSpPr>
          <p:cNvPr id="8" name="TextBox 7"/>
          <p:cNvSpPr txBox="1"/>
          <p:nvPr/>
        </p:nvSpPr>
        <p:spPr>
          <a:xfrm>
            <a:off x="1454046" y="6006072"/>
            <a:ext cx="10445934" cy="369332"/>
          </a:xfrm>
          <a:prstGeom prst="rect">
            <a:avLst/>
          </a:prstGeom>
          <a:noFill/>
        </p:spPr>
        <p:txBody>
          <a:bodyPr wrap="square" rtlCol="0">
            <a:spAutoFit/>
          </a:bodyPr>
          <a:lstStyle/>
          <a:p>
            <a:r>
              <a:rPr lang="en-US" dirty="0" smtClean="0"/>
              <a:t>*ICD-10 diagnoses crossed out are not found in DSM-5 &amp; can not be basis for SUD treatment.</a:t>
            </a:r>
            <a:endParaRPr lang="en-US" dirty="0"/>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049" y="1989470"/>
            <a:ext cx="6909928" cy="3553290"/>
          </a:xfrm>
          <a:prstGeom prst="rect">
            <a:avLst/>
          </a:prstGeom>
        </p:spPr>
      </p:pic>
    </p:spTree>
    <p:extLst>
      <p:ext uri="{BB962C8B-B14F-4D97-AF65-F5344CB8AC3E}">
        <p14:creationId xmlns:p14="http://schemas.microsoft.com/office/powerpoint/2010/main" val="79568870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761" y="414248"/>
            <a:ext cx="9645832" cy="1280890"/>
          </a:xfrm>
        </p:spPr>
        <p:txBody>
          <a:bodyPr>
            <a:normAutofit fontScale="90000"/>
          </a:bodyPr>
          <a:lstStyle/>
          <a:p>
            <a:pPr algn="ctr"/>
            <a:r>
              <a:rPr lang="en-US" dirty="0" smtClean="0"/>
              <a:t>DMC Physical Examination Requirements</a:t>
            </a:r>
            <a:br>
              <a:rPr lang="en-US" dirty="0" smtClean="0"/>
            </a:br>
            <a:r>
              <a:rPr lang="en-US" sz="2200" dirty="0">
                <a:solidFill>
                  <a:srgbClr val="FF0000"/>
                </a:solidFill>
              </a:rPr>
              <a:t>Physical Examinations are an integral part of DMC Treatment</a:t>
            </a:r>
            <a:r>
              <a:rPr lang="en-US" dirty="0">
                <a:solidFill>
                  <a:srgbClr val="FF0000"/>
                </a:solidFill>
              </a:rPr>
              <a:t/>
            </a:r>
            <a:br>
              <a:rPr lang="en-US" dirty="0">
                <a:solidFill>
                  <a:srgbClr val="FF0000"/>
                </a:solidFill>
              </a:rPr>
            </a:br>
            <a:endParaRPr lang="en-US" dirty="0"/>
          </a:p>
        </p:txBody>
      </p:sp>
      <p:sp>
        <p:nvSpPr>
          <p:cNvPr id="3" name="Content Placeholder 2"/>
          <p:cNvSpPr>
            <a:spLocks noGrp="1"/>
          </p:cNvSpPr>
          <p:nvPr>
            <p:ph idx="1"/>
          </p:nvPr>
        </p:nvSpPr>
        <p:spPr>
          <a:xfrm>
            <a:off x="1118507" y="1311044"/>
            <a:ext cx="10274018" cy="5546956"/>
          </a:xfrm>
        </p:spPr>
        <p:txBody>
          <a:bodyPr>
            <a:normAutofit fontScale="70000" lnSpcReduction="20000"/>
          </a:bodyPr>
          <a:lstStyle/>
          <a:p>
            <a:pPr marL="0" indent="0">
              <a:buNone/>
            </a:pPr>
            <a:r>
              <a:rPr lang="en-US" sz="2600" dirty="0" smtClean="0">
                <a:solidFill>
                  <a:schemeClr val="tx1"/>
                </a:solidFill>
              </a:rPr>
              <a:t>Scenario A:</a:t>
            </a:r>
          </a:p>
          <a:p>
            <a:pPr marL="0" indent="0">
              <a:lnSpc>
                <a:spcPct val="120000"/>
              </a:lnSpc>
              <a:spcBef>
                <a:spcPts val="0"/>
              </a:spcBef>
              <a:buNone/>
            </a:pPr>
            <a:r>
              <a:rPr lang="en-US" sz="2200" dirty="0" smtClean="0">
                <a:solidFill>
                  <a:schemeClr val="tx1"/>
                </a:solidFill>
              </a:rPr>
              <a:t>If the beneficiary has had a physical exam in the12 months prior to the date of admission, then the physician must review documentation of this exam. If the physician is unable to obtain documentation of this exam, then efforts to obtain should be documented.</a:t>
            </a:r>
          </a:p>
          <a:p>
            <a:pPr marL="0" indent="0">
              <a:buNone/>
            </a:pPr>
            <a:endParaRPr lang="en-US" sz="2100" dirty="0" smtClean="0">
              <a:solidFill>
                <a:schemeClr val="tx1"/>
              </a:solidFill>
            </a:endParaRPr>
          </a:p>
          <a:p>
            <a:pPr marL="0" indent="0">
              <a:lnSpc>
                <a:spcPct val="120000"/>
              </a:lnSpc>
              <a:spcBef>
                <a:spcPts val="0"/>
              </a:spcBef>
              <a:buNone/>
            </a:pPr>
            <a:r>
              <a:rPr lang="en-US" sz="2600" dirty="0" smtClean="0">
                <a:solidFill>
                  <a:schemeClr val="tx1"/>
                </a:solidFill>
              </a:rPr>
              <a:t>Scenario B:</a:t>
            </a:r>
          </a:p>
          <a:p>
            <a:pPr marL="0" indent="0">
              <a:lnSpc>
                <a:spcPct val="120000"/>
              </a:lnSpc>
              <a:spcBef>
                <a:spcPts val="0"/>
              </a:spcBef>
              <a:spcAft>
                <a:spcPts val="600"/>
              </a:spcAft>
              <a:buNone/>
            </a:pPr>
            <a:r>
              <a:rPr lang="en-US" sz="2200" dirty="0" smtClean="0">
                <a:solidFill>
                  <a:schemeClr val="tx1"/>
                </a:solidFill>
              </a:rPr>
              <a:t>If beneficiary has not had a physical exam in the 12 months before admission, a </a:t>
            </a:r>
            <a:r>
              <a:rPr lang="en-US" sz="2200" dirty="0">
                <a:solidFill>
                  <a:schemeClr val="tx1"/>
                </a:solidFill>
              </a:rPr>
              <a:t>physician, registered nurse practitioner, or physician’s assistant may perform a physical examination within 30 days of </a:t>
            </a:r>
            <a:r>
              <a:rPr lang="en-US" sz="2200" dirty="0" smtClean="0">
                <a:solidFill>
                  <a:schemeClr val="tx1"/>
                </a:solidFill>
              </a:rPr>
              <a:t>admission. The physician </a:t>
            </a:r>
            <a:r>
              <a:rPr lang="en-US" sz="2200" dirty="0" smtClean="0">
                <a:solidFill>
                  <a:srgbClr val="FF0000"/>
                </a:solidFill>
              </a:rPr>
              <a:t>MUST</a:t>
            </a:r>
            <a:r>
              <a:rPr lang="en-US" sz="2200" dirty="0" smtClean="0">
                <a:solidFill>
                  <a:schemeClr val="tx1"/>
                </a:solidFill>
              </a:rPr>
              <a:t> review </a:t>
            </a:r>
            <a:r>
              <a:rPr lang="en-US" sz="2200" dirty="0">
                <a:solidFill>
                  <a:schemeClr val="tx1"/>
                </a:solidFill>
              </a:rPr>
              <a:t>documentation of this exam within 30 days of episode opening</a:t>
            </a:r>
          </a:p>
          <a:p>
            <a:pPr marL="0" indent="0">
              <a:buNone/>
            </a:pPr>
            <a:endParaRPr lang="en-US" sz="2600" dirty="0" smtClean="0">
              <a:solidFill>
                <a:schemeClr val="tx1"/>
              </a:solidFill>
            </a:endParaRPr>
          </a:p>
          <a:p>
            <a:pPr marL="0" indent="0">
              <a:lnSpc>
                <a:spcPct val="120000"/>
              </a:lnSpc>
              <a:spcBef>
                <a:spcPts val="0"/>
              </a:spcBef>
              <a:buNone/>
            </a:pPr>
            <a:r>
              <a:rPr lang="en-US" sz="2600" dirty="0" smtClean="0">
                <a:solidFill>
                  <a:schemeClr val="tx1"/>
                </a:solidFill>
              </a:rPr>
              <a:t>Scenario C:</a:t>
            </a:r>
          </a:p>
          <a:p>
            <a:pPr marL="0" indent="0">
              <a:lnSpc>
                <a:spcPct val="120000"/>
              </a:lnSpc>
              <a:spcBef>
                <a:spcPts val="0"/>
              </a:spcBef>
              <a:spcAft>
                <a:spcPts val="600"/>
              </a:spcAft>
              <a:buNone/>
            </a:pPr>
            <a:r>
              <a:rPr lang="en-US" sz="2200" dirty="0" smtClean="0">
                <a:solidFill>
                  <a:schemeClr val="tx1"/>
                </a:solidFill>
              </a:rPr>
              <a:t>If a physical examination has not been completed within the last 12 months OR the physician does not review the exam record AND/OR new exam is not completed, then the initial treatment plan </a:t>
            </a:r>
            <a:r>
              <a:rPr lang="en-US" sz="2200" dirty="0" smtClean="0">
                <a:solidFill>
                  <a:srgbClr val="FF0000"/>
                </a:solidFill>
              </a:rPr>
              <a:t>MUST</a:t>
            </a:r>
            <a:r>
              <a:rPr lang="en-US" sz="2200" dirty="0" smtClean="0">
                <a:solidFill>
                  <a:schemeClr val="tx1"/>
                </a:solidFill>
              </a:rPr>
              <a:t> have a goal of obtaining a physical exam.</a:t>
            </a:r>
            <a:endParaRPr lang="en-US" sz="2200" dirty="0">
              <a:solidFill>
                <a:schemeClr val="tx1"/>
              </a:solidFill>
            </a:endParaRPr>
          </a:p>
          <a:p>
            <a:pPr marL="0" indent="0">
              <a:lnSpc>
                <a:spcPct val="120000"/>
              </a:lnSpc>
              <a:spcBef>
                <a:spcPts val="0"/>
              </a:spcBef>
              <a:spcAft>
                <a:spcPts val="600"/>
              </a:spcAft>
              <a:buNone/>
            </a:pPr>
            <a:endParaRPr lang="en-US" sz="2200" dirty="0" smtClean="0">
              <a:solidFill>
                <a:schemeClr val="tx1"/>
              </a:solidFill>
            </a:endParaRPr>
          </a:p>
          <a:p>
            <a:pPr marL="0" indent="0">
              <a:lnSpc>
                <a:spcPct val="120000"/>
              </a:lnSpc>
              <a:spcBef>
                <a:spcPts val="0"/>
              </a:spcBef>
              <a:spcAft>
                <a:spcPts val="600"/>
              </a:spcAft>
              <a:buNone/>
            </a:pPr>
            <a:endParaRPr lang="en-US" sz="2200" dirty="0">
              <a:solidFill>
                <a:schemeClr val="tx1"/>
              </a:solidFill>
            </a:endParaRPr>
          </a:p>
          <a:p>
            <a:pPr marL="0" indent="0">
              <a:lnSpc>
                <a:spcPct val="120000"/>
              </a:lnSpc>
              <a:spcBef>
                <a:spcPts val="0"/>
              </a:spcBef>
              <a:spcAft>
                <a:spcPts val="600"/>
              </a:spcAft>
              <a:buNone/>
            </a:pPr>
            <a:endParaRPr lang="en-US" sz="2200" dirty="0" smtClean="0">
              <a:solidFill>
                <a:schemeClr val="tx1"/>
              </a:solidFill>
            </a:endParaRPr>
          </a:p>
          <a:p>
            <a:pPr marL="0" indent="0">
              <a:lnSpc>
                <a:spcPct val="120000"/>
              </a:lnSpc>
              <a:spcBef>
                <a:spcPts val="0"/>
              </a:spcBef>
              <a:spcAft>
                <a:spcPts val="600"/>
              </a:spcAft>
              <a:buNone/>
            </a:pPr>
            <a:endParaRPr lang="en-US" sz="2200" dirty="0">
              <a:solidFill>
                <a:schemeClr val="tx1"/>
              </a:solidFill>
            </a:endParaRPr>
          </a:p>
          <a:p>
            <a:pPr marL="0" indent="0">
              <a:lnSpc>
                <a:spcPct val="120000"/>
              </a:lnSpc>
              <a:spcBef>
                <a:spcPts val="0"/>
              </a:spcBef>
              <a:spcAft>
                <a:spcPts val="600"/>
              </a:spcAft>
              <a:buNone/>
            </a:pPr>
            <a:endParaRPr lang="en-US" sz="2200" dirty="0" smtClean="0">
              <a:solidFill>
                <a:schemeClr val="tx1"/>
              </a:solidFill>
            </a:endParaRPr>
          </a:p>
          <a:p>
            <a:pPr marL="0" indent="0">
              <a:lnSpc>
                <a:spcPct val="120000"/>
              </a:lnSpc>
              <a:spcBef>
                <a:spcPts val="0"/>
              </a:spcBef>
              <a:spcAft>
                <a:spcPts val="600"/>
              </a:spcAft>
              <a:buNone/>
            </a:pPr>
            <a:r>
              <a:rPr lang="en-US" sz="2200" dirty="0" smtClean="0">
                <a:solidFill>
                  <a:schemeClr val="tx1"/>
                </a:solidFill>
              </a:rPr>
              <a:t>														    Source</a:t>
            </a:r>
            <a:r>
              <a:rPr lang="en-US" sz="2100" dirty="0" smtClean="0">
                <a:solidFill>
                  <a:schemeClr val="tx1"/>
                </a:solidFill>
              </a:rPr>
              <a:t>: </a:t>
            </a:r>
            <a:r>
              <a:rPr lang="en-US" sz="2100" dirty="0">
                <a:solidFill>
                  <a:schemeClr val="tx1"/>
                </a:solidFill>
              </a:rPr>
              <a:t>22 CCR § </a:t>
            </a:r>
            <a:r>
              <a:rPr lang="en-US" sz="2100" dirty="0" smtClean="0">
                <a:solidFill>
                  <a:schemeClr val="tx1"/>
                </a:solidFill>
              </a:rPr>
              <a:t>51341.1</a:t>
            </a:r>
            <a:r>
              <a:rPr lang="en-US" sz="2100" dirty="0">
                <a:solidFill>
                  <a:schemeClr val="tx1"/>
                </a:solidFill>
              </a:rPr>
              <a:t> </a:t>
            </a:r>
            <a:r>
              <a:rPr lang="en-US" sz="2100" dirty="0" smtClean="0">
                <a:solidFill>
                  <a:schemeClr val="tx1"/>
                </a:solidFill>
              </a:rPr>
              <a:t>(h)(1)(A)(iv)</a:t>
            </a:r>
            <a:endParaRPr lang="en-US" dirty="0"/>
          </a:p>
        </p:txBody>
      </p:sp>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58" y="5165767"/>
            <a:ext cx="1104900" cy="1000125"/>
          </a:xfrm>
          <a:prstGeom prst="rect">
            <a:avLst/>
          </a:prstGeom>
        </p:spPr>
      </p:pic>
      <p:sp>
        <p:nvSpPr>
          <p:cNvPr id="9" name="TextBox 8"/>
          <p:cNvSpPr txBox="1"/>
          <p:nvPr/>
        </p:nvSpPr>
        <p:spPr>
          <a:xfrm>
            <a:off x="2551407" y="5026987"/>
            <a:ext cx="8601276" cy="1477328"/>
          </a:xfrm>
          <a:prstGeom prst="rect">
            <a:avLst/>
          </a:prstGeom>
          <a:noFill/>
        </p:spPr>
        <p:txBody>
          <a:bodyPr wrap="square" rtlCol="0">
            <a:spAutoFit/>
          </a:bodyPr>
          <a:lstStyle/>
          <a:p>
            <a:r>
              <a:rPr lang="en-US" dirty="0">
                <a:solidFill>
                  <a:srgbClr val="FF0000"/>
                </a:solidFill>
              </a:rPr>
              <a:t>It is not acceptable to roll this </a:t>
            </a:r>
            <a:r>
              <a:rPr lang="en-US" dirty="0" smtClean="0">
                <a:solidFill>
                  <a:srgbClr val="FF0000"/>
                </a:solidFill>
              </a:rPr>
              <a:t>(or any other) goal over </a:t>
            </a:r>
            <a:r>
              <a:rPr lang="en-US" dirty="0">
                <a:solidFill>
                  <a:srgbClr val="FF0000"/>
                </a:solidFill>
              </a:rPr>
              <a:t>from one Plan to the next, without revisiting the current </a:t>
            </a:r>
            <a:r>
              <a:rPr lang="en-US" dirty="0" smtClean="0">
                <a:solidFill>
                  <a:srgbClr val="FF0000"/>
                </a:solidFill>
              </a:rPr>
              <a:t>obstacles </a:t>
            </a:r>
            <a:r>
              <a:rPr lang="en-US" dirty="0">
                <a:solidFill>
                  <a:srgbClr val="FF0000"/>
                </a:solidFill>
              </a:rPr>
              <a:t>and what modified action steps will allow for the goal to be met in the new Plan time </a:t>
            </a:r>
            <a:r>
              <a:rPr lang="en-US" dirty="0" smtClean="0">
                <a:solidFill>
                  <a:srgbClr val="FF0000"/>
                </a:solidFill>
              </a:rPr>
              <a:t>period</a:t>
            </a:r>
            <a:r>
              <a:rPr lang="en-US" dirty="0">
                <a:solidFill>
                  <a:srgbClr val="FF0000"/>
                </a:solidFill>
              </a:rPr>
              <a:t>.  (Reason for chart non-compliance from that Plan date and onward.)</a:t>
            </a:r>
          </a:p>
          <a:p>
            <a:endParaRPr lang="en-US" dirty="0"/>
          </a:p>
        </p:txBody>
      </p:sp>
      <p:sp>
        <p:nvSpPr>
          <p:cNvPr id="10" name="Footer Placeholder 9"/>
          <p:cNvSpPr>
            <a:spLocks noGrp="1"/>
          </p:cNvSpPr>
          <p:nvPr>
            <p:ph type="ftr" sz="quarter" idx="11"/>
          </p:nvPr>
        </p:nvSpPr>
        <p:spPr>
          <a:xfrm>
            <a:off x="2589212" y="6255728"/>
            <a:ext cx="7619999" cy="365125"/>
          </a:xfrm>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49279796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695" y="528576"/>
            <a:ext cx="8911687" cy="1280890"/>
          </a:xfrm>
        </p:spPr>
        <p:txBody>
          <a:bodyPr>
            <a:normAutofit/>
          </a:bodyPr>
          <a:lstStyle/>
          <a:p>
            <a:pPr algn="ctr"/>
            <a:r>
              <a:rPr lang="en-US" smtClean="0"/>
              <a:t>Physician Responsibilities</a:t>
            </a:r>
            <a:r>
              <a:rPr lang="en-US" sz="2000" smtClean="0"/>
              <a:t/>
            </a:r>
            <a:br>
              <a:rPr lang="en-US" sz="2000" smtClean="0"/>
            </a:br>
            <a:endParaRPr lang="en-US" sz="2000" dirty="0"/>
          </a:p>
        </p:txBody>
      </p:sp>
      <p:sp>
        <p:nvSpPr>
          <p:cNvPr id="3" name="Content Placeholder 2"/>
          <p:cNvSpPr>
            <a:spLocks noGrp="1"/>
          </p:cNvSpPr>
          <p:nvPr>
            <p:ph idx="1"/>
          </p:nvPr>
        </p:nvSpPr>
        <p:spPr>
          <a:xfrm>
            <a:off x="1445272" y="1424066"/>
            <a:ext cx="9782364" cy="4571999"/>
          </a:xfrm>
        </p:spPr>
        <p:txBody>
          <a:bodyPr>
            <a:noAutofit/>
          </a:bodyPr>
          <a:lstStyle/>
          <a:p>
            <a:endParaRPr lang="en-US" sz="1500" smtClean="0"/>
          </a:p>
          <a:p>
            <a:r>
              <a:rPr lang="en-US" sz="1600" smtClean="0"/>
              <a:t>“For a provider to receive reimbursement for Drug Medi-Cal substance use disorder services, those services shall be provided by or under the direction of a physician” - </a:t>
            </a:r>
            <a:r>
              <a:rPr lang="en-US" sz="1600" smtClean="0">
                <a:solidFill>
                  <a:schemeClr val="tx1"/>
                </a:solidFill>
              </a:rPr>
              <a:t>22 CCR § 51341.1 (h)</a:t>
            </a:r>
            <a:endParaRPr lang="en-US" sz="1600" smtClean="0"/>
          </a:p>
          <a:p>
            <a:r>
              <a:rPr lang="en-US" sz="1500" smtClean="0"/>
              <a:t>DMC physician </a:t>
            </a:r>
            <a:r>
              <a:rPr lang="en-US" sz="1500" smtClean="0">
                <a:solidFill>
                  <a:srgbClr val="FF0000"/>
                </a:solidFill>
              </a:rPr>
              <a:t>MUST</a:t>
            </a:r>
            <a:r>
              <a:rPr lang="en-US" sz="1500" smtClean="0"/>
              <a:t> be licensed by the Medical Board Of California or the Osteopathic Medical Board of California - </a:t>
            </a:r>
            <a:r>
              <a:rPr lang="en-US" sz="1400" smtClean="0">
                <a:solidFill>
                  <a:schemeClr val="tx1"/>
                </a:solidFill>
              </a:rPr>
              <a:t>22 CCR § 51341.1 (b)(21)</a:t>
            </a:r>
            <a:endParaRPr lang="en-US" sz="1300" smtClean="0"/>
          </a:p>
          <a:p>
            <a:r>
              <a:rPr lang="en-US" sz="1700" smtClean="0"/>
              <a:t>That treatment provided is known to be effective in improving health outcomes and in accordance with generally accepted standards.</a:t>
            </a:r>
          </a:p>
          <a:p>
            <a:r>
              <a:rPr lang="en-US" sz="1500" smtClean="0"/>
              <a:t>Ensure physical exam requirements are met</a:t>
            </a:r>
          </a:p>
          <a:p>
            <a:pPr lvl="1"/>
            <a:r>
              <a:rPr lang="en-US" sz="1500" smtClean="0"/>
              <a:t>Specific information on ‘DMC Physical Examination Requirements” slide</a:t>
            </a:r>
          </a:p>
          <a:p>
            <a:r>
              <a:rPr lang="en-US" sz="1500" smtClean="0"/>
              <a:t>Review, approve, and sign Treatment Plan and updates within accepted timelines</a:t>
            </a:r>
          </a:p>
          <a:p>
            <a:pPr lvl="1"/>
            <a:r>
              <a:rPr lang="en-US" sz="1500" smtClean="0"/>
              <a:t>For specific information see Treatment Plan section</a:t>
            </a:r>
          </a:p>
          <a:p>
            <a:r>
              <a:rPr lang="en-US" sz="1500" smtClean="0"/>
              <a:t>For specific physician responsibilities for Naltrexone Treatment Services see Naltrexone Treatment Services Section</a:t>
            </a:r>
          </a:p>
          <a:p>
            <a:pPr marL="0" indent="0">
              <a:buNone/>
            </a:pPr>
            <a:endParaRPr lang="en-US" sz="1500" dirty="0" smtClean="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4013404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Physician Responsibilities &amp; Medical Necessity</a:t>
            </a:r>
            <a:endParaRPr lang="en-US" dirty="0"/>
          </a:p>
        </p:txBody>
      </p:sp>
      <p:sp>
        <p:nvSpPr>
          <p:cNvPr id="3" name="Content Placeholder 2"/>
          <p:cNvSpPr>
            <a:spLocks noGrp="1"/>
          </p:cNvSpPr>
          <p:nvPr>
            <p:ph idx="1"/>
          </p:nvPr>
        </p:nvSpPr>
        <p:spPr/>
        <p:txBody>
          <a:bodyPr/>
          <a:lstStyle/>
          <a:p>
            <a:r>
              <a:rPr lang="en-US" smtClean="0"/>
              <a:t>The DMC physician MUST determine and document whether SUD services are medically necessary:</a:t>
            </a:r>
          </a:p>
          <a:p>
            <a:pPr lvl="1"/>
            <a:r>
              <a:rPr lang="en-US" smtClean="0"/>
              <a:t>SUD Services are “…reasonable and necessary to protect life, to prevent significant illness or significant disability, or to alleviate severe pain through the diagnosis or treatment of the disease, illness or injury covered by the Medi-Cal program.”</a:t>
            </a:r>
          </a:p>
          <a:p>
            <a:r>
              <a:rPr lang="en-US" smtClean="0"/>
              <a:t>Physician must indicate that they reviewed each client’s personal, medical, and substance abuse history – Source: 22 CCR § 51341.1(h)(1)(A)(iii)</a:t>
            </a:r>
          </a:p>
          <a:p>
            <a:pPr lvl="1"/>
            <a:r>
              <a:rPr lang="en-US" smtClean="0"/>
              <a:t>Document the basis for SUD diagnosis in the client’s individual patient record—the MD must specify the DSM criteria that is met for the Dx (unless Licensed or Registered LPHA specifies and then MD co-signs); Chart out of compliance if incomplete  - Source: 22 CCR § 51341.1 (h)(1)(A)(v)</a:t>
            </a:r>
          </a:p>
          <a:p>
            <a:pPr lvl="1"/>
            <a:endParaRPr lang="en-US" smtClean="0"/>
          </a:p>
          <a:p>
            <a:endParaRPr lang="en-US" dirty="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20635831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8409" y="1897040"/>
            <a:ext cx="8915400" cy="4135272"/>
          </a:xfrm>
        </p:spPr>
        <p:txBody>
          <a:bodyPr>
            <a:normAutofit/>
          </a:bodyPr>
          <a:lstStyle/>
          <a:p>
            <a:pPr marL="342900" lvl="1" indent="-342900"/>
            <a:r>
              <a:rPr lang="en-US" sz="1800" dirty="0" smtClean="0"/>
              <a:t>What is the timeline for establishing medical necessity and on-going treatment for AOD </a:t>
            </a:r>
            <a:r>
              <a:rPr lang="en-US" sz="1800" dirty="0" err="1" smtClean="0"/>
              <a:t>Medi</a:t>
            </a:r>
            <a:r>
              <a:rPr lang="en-US" sz="1800" dirty="0" smtClean="0"/>
              <a:t>-Cal programs?</a:t>
            </a:r>
          </a:p>
          <a:p>
            <a:pPr lvl="1"/>
            <a:r>
              <a:rPr lang="en-US" sz="1800" dirty="0" smtClean="0"/>
              <a:t>Within 30 days (NTP = 28 days, Residential = 14 days) of the Episode Opening Date (EOD);</a:t>
            </a:r>
          </a:p>
          <a:p>
            <a:pPr lvl="1"/>
            <a:r>
              <a:rPr lang="en-US" sz="1800" dirty="0" smtClean="0"/>
              <a:t>90 Days from therapist signing of the previous plan for Plan Update (Narcotic Treatment Programs at “least once every quarter --aka every three months)--from EOD”); and</a:t>
            </a:r>
          </a:p>
          <a:p>
            <a:pPr lvl="1"/>
            <a:r>
              <a:rPr lang="en-US" sz="1800" dirty="0" smtClean="0"/>
              <a:t>Between 5 and 6 months (from the Initial Medical Necessity or Last Justification for Continuing Treatment) the Justification for Continuing </a:t>
            </a:r>
            <a:r>
              <a:rPr lang="en-US" sz="1800" dirty="0" err="1" smtClean="0"/>
              <a:t>Tx</a:t>
            </a:r>
            <a:r>
              <a:rPr lang="en-US" sz="1800" dirty="0" smtClean="0"/>
              <a:t> must be established by the Physician with determination of Medical Necessity </a:t>
            </a:r>
            <a:r>
              <a:rPr lang="en-US" sz="1800" u="sng" dirty="0" smtClean="0"/>
              <a:t>and with a recommendation from the counselor </a:t>
            </a:r>
            <a:r>
              <a:rPr lang="en-US" sz="1800" dirty="0" smtClean="0"/>
              <a:t>or therapist to continue treatment (except NTP).</a:t>
            </a:r>
          </a:p>
          <a:p>
            <a:pPr marL="0" indent="0">
              <a:buNone/>
            </a:pPr>
            <a:endParaRPr lang="en-US" dirty="0"/>
          </a:p>
        </p:txBody>
      </p:sp>
      <p:sp>
        <p:nvSpPr>
          <p:cNvPr id="8" name="Title 1"/>
          <p:cNvSpPr>
            <a:spLocks noGrp="1"/>
          </p:cNvSpPr>
          <p:nvPr>
            <p:ph type="title"/>
          </p:nvPr>
        </p:nvSpPr>
        <p:spPr>
          <a:xfrm>
            <a:off x="1600201" y="624110"/>
            <a:ext cx="9904412" cy="931736"/>
          </a:xfrm>
        </p:spPr>
        <p:txBody>
          <a:bodyPr>
            <a:normAutofit fontScale="90000"/>
          </a:bodyPr>
          <a:lstStyle/>
          <a:p>
            <a:pPr lvl="1" algn="ctr" defTabSz="457200" rtl="0">
              <a:spcBef>
                <a:spcPct val="0"/>
              </a:spcBef>
            </a:pPr>
            <a:r>
              <a:rPr lang="en-US" sz="3600" dirty="0" smtClean="0"/>
              <a:t>Medical Necessity &amp; Assessment Review Cont.</a:t>
            </a:r>
            <a:r>
              <a:rPr lang="en-US" dirty="0" smtClean="0"/>
              <a:t/>
            </a:r>
            <a:br>
              <a:rPr lang="en-US" dirty="0" smtClean="0"/>
            </a:br>
            <a:r>
              <a:rPr lang="en-US" i="1" dirty="0" smtClean="0">
                <a:solidFill>
                  <a:srgbClr val="FF0000"/>
                </a:solidFill>
              </a:rPr>
              <a:t>All are reasons for full chart non-compliance from the date of non-compliance until completed.</a:t>
            </a:r>
            <a:r>
              <a:rPr lang="en-US" dirty="0" smtClean="0">
                <a:solidFill>
                  <a:srgbClr val="FF0000"/>
                </a:solidFill>
              </a:rPr>
              <a:t/>
            </a:r>
            <a:br>
              <a:rPr lang="en-US" dirty="0" smtClean="0">
                <a:solidFill>
                  <a:srgbClr val="FF0000"/>
                </a:solidFill>
              </a:rPr>
            </a:br>
            <a:endParaRPr lang="en-US" dirty="0"/>
          </a:p>
        </p:txBody>
      </p:sp>
      <p:sp>
        <p:nvSpPr>
          <p:cNvPr id="2" name="Footer Placeholder 1"/>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828750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027" y="624110"/>
            <a:ext cx="9839585" cy="1280890"/>
          </a:xfrm>
        </p:spPr>
        <p:txBody>
          <a:bodyPr/>
          <a:lstStyle/>
          <a:p>
            <a:pPr algn="ctr"/>
            <a:r>
              <a:rPr lang="en-US" dirty="0" smtClean="0"/>
              <a:t>Non-Drug </a:t>
            </a:r>
            <a:r>
              <a:rPr lang="en-US" dirty="0" err="1" smtClean="0"/>
              <a:t>Medi</a:t>
            </a:r>
            <a:r>
              <a:rPr lang="en-US" dirty="0" smtClean="0"/>
              <a:t>-Cal </a:t>
            </a:r>
            <a:br>
              <a:rPr lang="en-US" dirty="0" smtClean="0"/>
            </a:br>
            <a:r>
              <a:rPr lang="en-US" dirty="0" smtClean="0"/>
              <a:t>Medical Necessity Requirements</a:t>
            </a:r>
            <a:endParaRPr lang="en-US" dirty="0"/>
          </a:p>
        </p:txBody>
      </p:sp>
      <p:sp>
        <p:nvSpPr>
          <p:cNvPr id="3" name="Content Placeholder 2"/>
          <p:cNvSpPr>
            <a:spLocks noGrp="1"/>
          </p:cNvSpPr>
          <p:nvPr>
            <p:ph idx="1"/>
          </p:nvPr>
        </p:nvSpPr>
        <p:spPr>
          <a:xfrm>
            <a:off x="2138836" y="2106305"/>
            <a:ext cx="8915400" cy="3777622"/>
          </a:xfrm>
        </p:spPr>
        <p:txBody>
          <a:bodyPr/>
          <a:lstStyle/>
          <a:p>
            <a:pPr marL="285750" lvl="1"/>
            <a:r>
              <a:rPr lang="en-US" sz="1800" dirty="0">
                <a:solidFill>
                  <a:schemeClr val="tx1"/>
                </a:solidFill>
              </a:rPr>
              <a:t>For AOD Residential with non Drug </a:t>
            </a:r>
            <a:r>
              <a:rPr lang="en-US" sz="1800" dirty="0" err="1">
                <a:solidFill>
                  <a:schemeClr val="tx1"/>
                </a:solidFill>
              </a:rPr>
              <a:t>Medi</a:t>
            </a:r>
            <a:r>
              <a:rPr lang="en-US" sz="1800" dirty="0">
                <a:solidFill>
                  <a:schemeClr val="tx1"/>
                </a:solidFill>
              </a:rPr>
              <a:t>-Cal (DMC) Claiming—Medical Necessity is not required to be signed by the MD.  </a:t>
            </a:r>
            <a:endParaRPr lang="en-US" sz="1800" dirty="0" smtClean="0">
              <a:solidFill>
                <a:schemeClr val="tx1"/>
              </a:solidFill>
            </a:endParaRPr>
          </a:p>
          <a:p>
            <a:pPr marL="285750" lvl="1"/>
            <a:endParaRPr lang="en-US" sz="1800" dirty="0" smtClean="0">
              <a:solidFill>
                <a:schemeClr val="tx1"/>
              </a:solidFill>
            </a:endParaRPr>
          </a:p>
          <a:p>
            <a:pPr marL="285750" lvl="1"/>
            <a:r>
              <a:rPr lang="en-US" sz="1800" dirty="0" smtClean="0">
                <a:solidFill>
                  <a:schemeClr val="tx1"/>
                </a:solidFill>
              </a:rPr>
              <a:t>A </a:t>
            </a:r>
            <a:r>
              <a:rPr lang="en-US" sz="1800" dirty="0">
                <a:solidFill>
                  <a:schemeClr val="tx1"/>
                </a:solidFill>
              </a:rPr>
              <a:t>“Therapist” (Licensed or Registered with Board of Psychology or California Board of Behavioral Sciences) may sign.  </a:t>
            </a:r>
            <a:endParaRPr lang="en-US" sz="1800" dirty="0" smtClean="0">
              <a:solidFill>
                <a:schemeClr val="tx1"/>
              </a:solidFill>
            </a:endParaRPr>
          </a:p>
          <a:p>
            <a:pPr marL="285750" lvl="1"/>
            <a:endParaRPr lang="en-US" sz="1800" dirty="0">
              <a:solidFill>
                <a:schemeClr val="tx1"/>
              </a:solidFill>
            </a:endParaRPr>
          </a:p>
          <a:p>
            <a:pPr marL="285750" lvl="1"/>
            <a:r>
              <a:rPr lang="en-US" sz="1800" dirty="0" smtClean="0">
                <a:solidFill>
                  <a:schemeClr val="tx1"/>
                </a:solidFill>
              </a:rPr>
              <a:t>If </a:t>
            </a:r>
            <a:r>
              <a:rPr lang="en-US" sz="1800" dirty="0">
                <a:solidFill>
                  <a:schemeClr val="tx1"/>
                </a:solidFill>
              </a:rPr>
              <a:t>no such staff work for the agency indicate “Non DMC program” on signature line.</a:t>
            </a:r>
          </a:p>
          <a:p>
            <a:endParaRPr lang="en-US" dirty="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46034099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Medical Necessity Form</a:t>
            </a:r>
            <a:endParaRPr lang="en-US" dirty="0"/>
          </a:p>
        </p:txBody>
      </p:sp>
      <p:sp>
        <p:nvSpPr>
          <p:cNvPr id="3" name="Content Placeholder 2"/>
          <p:cNvSpPr>
            <a:spLocks noGrp="1"/>
          </p:cNvSpPr>
          <p:nvPr>
            <p:ph idx="1"/>
          </p:nvPr>
        </p:nvSpPr>
        <p:spPr>
          <a:xfrm>
            <a:off x="1959625" y="1459043"/>
            <a:ext cx="8915400" cy="4641954"/>
          </a:xfrm>
        </p:spPr>
        <p:txBody>
          <a:bodyPr>
            <a:normAutofit fontScale="92500" lnSpcReduction="10000"/>
          </a:bodyPr>
          <a:lstStyle/>
          <a:p>
            <a:pPr marL="0" indent="0" algn="ctr">
              <a:buNone/>
            </a:pPr>
            <a:r>
              <a:rPr lang="en-US" sz="2400" dirty="0">
                <a:solidFill>
                  <a:srgbClr val="FF0000"/>
                </a:solidFill>
              </a:rPr>
              <a:t>INITIAL MEDICAL NECESSITY FORM </a:t>
            </a:r>
            <a:r>
              <a:rPr lang="en-US" sz="2400" dirty="0" smtClean="0">
                <a:solidFill>
                  <a:srgbClr val="FF0000"/>
                </a:solidFill>
              </a:rPr>
              <a:t>IS REQUIRED BY BHCS</a:t>
            </a:r>
            <a:endParaRPr lang="en-US" sz="2400" dirty="0">
              <a:solidFill>
                <a:srgbClr val="FF0000"/>
              </a:solidFill>
            </a:endParaRPr>
          </a:p>
          <a:p>
            <a:endParaRPr lang="en-US" dirty="0" smtClean="0"/>
          </a:p>
          <a:p>
            <a:r>
              <a:rPr lang="en-US" dirty="0"/>
              <a:t>Physician </a:t>
            </a:r>
            <a:r>
              <a:rPr lang="en-US" dirty="0" smtClean="0">
                <a:solidFill>
                  <a:srgbClr val="FF0000"/>
                </a:solidFill>
              </a:rPr>
              <a:t>MUST</a:t>
            </a:r>
            <a:r>
              <a:rPr lang="en-US" dirty="0" smtClean="0"/>
              <a:t> indicate they have </a:t>
            </a:r>
            <a:r>
              <a:rPr lang="en-US" dirty="0"/>
              <a:t>reviewed each client’s personal, medical, and substance abuse </a:t>
            </a:r>
            <a:r>
              <a:rPr lang="en-US" dirty="0" smtClean="0"/>
              <a:t>history</a:t>
            </a:r>
          </a:p>
          <a:p>
            <a:r>
              <a:rPr lang="en-US" sz="1700" dirty="0">
                <a:solidFill>
                  <a:schemeClr val="tx1"/>
                </a:solidFill>
              </a:rPr>
              <a:t>Document the basis </a:t>
            </a:r>
            <a:r>
              <a:rPr lang="en-US" sz="1700" dirty="0"/>
              <a:t>for SUD diagnosis in the client’s individual patient record</a:t>
            </a:r>
            <a:r>
              <a:rPr lang="en-US" sz="1700" dirty="0">
                <a:solidFill>
                  <a:srgbClr val="FF0000"/>
                </a:solidFill>
              </a:rPr>
              <a:t>—the MD must specify the DSM criteria that is met for the </a:t>
            </a:r>
            <a:r>
              <a:rPr lang="en-US" sz="1700" dirty="0" err="1">
                <a:solidFill>
                  <a:srgbClr val="FF0000"/>
                </a:solidFill>
              </a:rPr>
              <a:t>Dx</a:t>
            </a:r>
            <a:r>
              <a:rPr lang="en-US" sz="1700" dirty="0">
                <a:solidFill>
                  <a:srgbClr val="FF0000"/>
                </a:solidFill>
              </a:rPr>
              <a:t> (unless Licensed or Registered LPHA specifies and then MD co-signs); Chart out of compliance if incomplete</a:t>
            </a:r>
            <a:endParaRPr lang="en-US" sz="1700" dirty="0"/>
          </a:p>
          <a:p>
            <a:r>
              <a:rPr lang="en-US" sz="1700" dirty="0"/>
              <a:t>Determine and document whether SUD services are medically necessary:</a:t>
            </a:r>
          </a:p>
          <a:p>
            <a:pPr lvl="1"/>
            <a:r>
              <a:rPr lang="en-US" sz="1700" dirty="0"/>
              <a:t>SUD Services are “…reasonable and necessary to protect life, to prevent significant illness or significant disability, or to alleviate severe pain through the diagnosis or treatment of the disease, illness or injury covered by the </a:t>
            </a:r>
            <a:r>
              <a:rPr lang="en-US" sz="1700" dirty="0" err="1"/>
              <a:t>Medi</a:t>
            </a:r>
            <a:r>
              <a:rPr lang="en-US" sz="1700" dirty="0"/>
              <a:t>-Cal program.”</a:t>
            </a:r>
          </a:p>
          <a:p>
            <a:r>
              <a:rPr lang="en-US" dirty="0" smtClean="0">
                <a:solidFill>
                  <a:srgbClr val="FF0000"/>
                </a:solidFill>
              </a:rPr>
              <a:t>MUST</a:t>
            </a:r>
            <a:r>
              <a:rPr lang="en-US" dirty="0" smtClean="0"/>
              <a:t> be completed within 30 days of the date of admission</a:t>
            </a:r>
          </a:p>
          <a:p>
            <a:r>
              <a:rPr lang="en-US" dirty="0" smtClean="0">
                <a:solidFill>
                  <a:srgbClr val="FF0000"/>
                </a:solidFill>
              </a:rPr>
              <a:t>MUST</a:t>
            </a:r>
            <a:r>
              <a:rPr lang="en-US" dirty="0" smtClean="0"/>
              <a:t> be signed by physician</a:t>
            </a:r>
          </a:p>
          <a:p>
            <a:pPr marL="0" lvl="1" indent="0">
              <a:buNone/>
            </a:pPr>
            <a:r>
              <a:rPr lang="en-US" sz="1400" dirty="0" smtClean="0">
                <a:solidFill>
                  <a:schemeClr val="tx1"/>
                </a:solidFill>
              </a:rPr>
              <a:t>												     Source</a:t>
            </a:r>
            <a:r>
              <a:rPr lang="en-US" sz="1400" dirty="0">
                <a:solidFill>
                  <a:schemeClr val="tx1"/>
                </a:solidFill>
              </a:rPr>
              <a:t>: 22 CCR § 51341.1 (h)(1)(A)(v)</a:t>
            </a:r>
            <a:endParaRPr lang="en-US" sz="1400" dirty="0"/>
          </a:p>
          <a:p>
            <a:endParaRPr lang="en-US" dirty="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59877673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74210"/>
            <a:ext cx="8911687" cy="1280890"/>
          </a:xfrm>
        </p:spPr>
        <p:txBody>
          <a:bodyPr/>
          <a:lstStyle/>
          <a:p>
            <a:r>
              <a:rPr lang="en-US" dirty="0" smtClean="0"/>
              <a:t>Use the ACBHCS Medical Necessity Form(s) and always be in compliance!</a:t>
            </a:r>
            <a:endParaRPr lang="en-US" dirty="0"/>
          </a:p>
        </p:txBody>
      </p:sp>
      <p:pic>
        <p:nvPicPr>
          <p:cNvPr id="6" name="Content Placeholder 5" descr="Med_Nec - Word"/>
          <p:cNvPicPr>
            <a:picLocks noGrp="1" noChangeAspect="1"/>
          </p:cNvPicPr>
          <p:nvPr>
            <p:ph idx="1"/>
          </p:nvPr>
        </p:nvPicPr>
        <p:blipFill rotWithShape="1">
          <a:blip r:embed="rId2">
            <a:extLst>
              <a:ext uri="{28A0092B-C50C-407E-A947-70E740481C1C}">
                <a14:useLocalDpi xmlns:a14="http://schemas.microsoft.com/office/drawing/2010/main" val="0"/>
              </a:ext>
            </a:extLst>
          </a:blip>
          <a:srcRect l="28741" t="19208" r="28460" b="3962"/>
          <a:stretch/>
        </p:blipFill>
        <p:spPr>
          <a:xfrm>
            <a:off x="3497943" y="1787213"/>
            <a:ext cx="3251198" cy="4393512"/>
          </a:xfrm>
        </p:spPr>
      </p:pic>
      <p:cxnSp>
        <p:nvCxnSpPr>
          <p:cNvPr id="9" name="Straight Arrow Connector 8"/>
          <p:cNvCxnSpPr/>
          <p:nvPr/>
        </p:nvCxnSpPr>
        <p:spPr>
          <a:xfrm flipH="1">
            <a:off x="6299201" y="2983043"/>
            <a:ext cx="1843314" cy="9593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42515" y="2093022"/>
            <a:ext cx="3352800" cy="2031325"/>
          </a:xfrm>
          <a:prstGeom prst="rect">
            <a:avLst/>
          </a:prstGeom>
          <a:noFill/>
        </p:spPr>
        <p:txBody>
          <a:bodyPr wrap="square" rtlCol="0">
            <a:spAutoFit/>
          </a:bodyPr>
          <a:lstStyle/>
          <a:p>
            <a:r>
              <a:rPr lang="en-US" dirty="0" smtClean="0">
                <a:solidFill>
                  <a:srgbClr val="FF0000"/>
                </a:solidFill>
              </a:rPr>
              <a:t>DMC requires ‘basis for diagnosis’ to be completed. This section can contain details that supports the SUD dx for the client</a:t>
            </a:r>
            <a:r>
              <a:rPr lang="en-US" u="sng" dirty="0" smtClean="0">
                <a:solidFill>
                  <a:srgbClr val="FF0000"/>
                </a:solidFill>
              </a:rPr>
              <a:t>—if </a:t>
            </a:r>
            <a:r>
              <a:rPr lang="en-US" b="1" u="sng" dirty="0" smtClean="0">
                <a:solidFill>
                  <a:srgbClr val="FF0000"/>
                </a:solidFill>
              </a:rPr>
              <a:t>NOT WRITTEN OUT </a:t>
            </a:r>
            <a:r>
              <a:rPr lang="en-US" u="sng" dirty="0" smtClean="0">
                <a:solidFill>
                  <a:srgbClr val="FF0000"/>
                </a:solidFill>
              </a:rPr>
              <a:t>full chart non-compliance!</a:t>
            </a:r>
            <a:endParaRPr lang="en-US" dirty="0">
              <a:solidFill>
                <a:srgbClr val="FF0000"/>
              </a:solidFill>
            </a:endParaRPr>
          </a:p>
        </p:txBody>
      </p:sp>
      <p:cxnSp>
        <p:nvCxnSpPr>
          <p:cNvPr id="13" name="Straight Arrow Connector 12"/>
          <p:cNvCxnSpPr/>
          <p:nvPr/>
        </p:nvCxnSpPr>
        <p:spPr>
          <a:xfrm>
            <a:off x="2925690" y="4360907"/>
            <a:ext cx="615795" cy="2560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85673" y="3622243"/>
            <a:ext cx="2055812" cy="923330"/>
          </a:xfrm>
          <a:prstGeom prst="rect">
            <a:avLst/>
          </a:prstGeom>
          <a:noFill/>
        </p:spPr>
        <p:txBody>
          <a:bodyPr wrap="square" rtlCol="0">
            <a:spAutoFit/>
          </a:bodyPr>
          <a:lstStyle/>
          <a:p>
            <a:r>
              <a:rPr lang="en-US" dirty="0" smtClean="0">
                <a:solidFill>
                  <a:srgbClr val="FF0000"/>
                </a:solidFill>
              </a:rPr>
              <a:t>DNF to complete this section too</a:t>
            </a:r>
            <a:endParaRPr lang="en-US" dirty="0">
              <a:solidFill>
                <a:srgbClr val="FF0000"/>
              </a:solidFill>
            </a:endParaRPr>
          </a:p>
        </p:txBody>
      </p:sp>
      <p:cxnSp>
        <p:nvCxnSpPr>
          <p:cNvPr id="17" name="Straight Arrow Connector 16"/>
          <p:cNvCxnSpPr/>
          <p:nvPr/>
        </p:nvCxnSpPr>
        <p:spPr>
          <a:xfrm flipH="1">
            <a:off x="6712062" y="5349922"/>
            <a:ext cx="740046" cy="2447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52108" y="4488949"/>
            <a:ext cx="4043207" cy="1477328"/>
          </a:xfrm>
          <a:prstGeom prst="rect">
            <a:avLst/>
          </a:prstGeom>
          <a:noFill/>
        </p:spPr>
        <p:txBody>
          <a:bodyPr wrap="square" rtlCol="0">
            <a:spAutoFit/>
          </a:bodyPr>
          <a:lstStyle/>
          <a:p>
            <a:r>
              <a:rPr lang="en-US" dirty="0" smtClean="0">
                <a:solidFill>
                  <a:srgbClr val="FF0000"/>
                </a:solidFill>
              </a:rPr>
              <a:t>Make sure ALL signatures are in compliance: legibly printed name, signature, and date MUST be included—</a:t>
            </a:r>
            <a:r>
              <a:rPr lang="en-US" u="sng" dirty="0" smtClean="0">
                <a:solidFill>
                  <a:srgbClr val="FF0000"/>
                </a:solidFill>
              </a:rPr>
              <a:t>if all </a:t>
            </a:r>
            <a:r>
              <a:rPr lang="en-US" b="1" u="sng" dirty="0" smtClean="0">
                <a:solidFill>
                  <a:srgbClr val="FF0000"/>
                </a:solidFill>
              </a:rPr>
              <a:t>three req’s</a:t>
            </a:r>
            <a:r>
              <a:rPr lang="en-US" u="sng" dirty="0" smtClean="0">
                <a:solidFill>
                  <a:srgbClr val="FF0000"/>
                </a:solidFill>
              </a:rPr>
              <a:t> not met; full chart non-compliance!</a:t>
            </a:r>
            <a:endParaRPr lang="en-US" u="sng" dirty="0">
              <a:solidFill>
                <a:srgbClr val="FF0000"/>
              </a:solidFill>
            </a:endParaRPr>
          </a:p>
        </p:txBody>
      </p:sp>
      <p:sp>
        <p:nvSpPr>
          <p:cNvPr id="3" name="Footer Placeholder 2"/>
          <p:cNvSpPr>
            <a:spLocks noGrp="1"/>
          </p:cNvSpPr>
          <p:nvPr>
            <p:ph type="ftr" sz="quarter" idx="11"/>
          </p:nvPr>
        </p:nvSpPr>
        <p:spPr>
          <a:xfrm>
            <a:off x="2589212" y="6285936"/>
            <a:ext cx="7619999" cy="365125"/>
          </a:xfrm>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76582586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5492" y="2035924"/>
            <a:ext cx="9821964" cy="4214973"/>
          </a:xfrm>
        </p:spPr>
        <p:txBody>
          <a:bodyPr>
            <a:noAutofit/>
          </a:bodyPr>
          <a:lstStyle/>
          <a:p>
            <a:r>
              <a:rPr lang="en-US" sz="1400" dirty="0" smtClean="0">
                <a:solidFill>
                  <a:schemeClr val="tx1"/>
                </a:solidFill>
              </a:rPr>
              <a:t>JCS Form </a:t>
            </a:r>
            <a:r>
              <a:rPr lang="en-US" sz="1400" dirty="0" smtClean="0">
                <a:solidFill>
                  <a:srgbClr val="FF0000"/>
                </a:solidFill>
              </a:rPr>
              <a:t>MUST</a:t>
            </a:r>
            <a:r>
              <a:rPr lang="en-US" sz="1400" dirty="0" smtClean="0"/>
              <a:t> </a:t>
            </a:r>
            <a:r>
              <a:rPr lang="en-US" sz="1400" dirty="0"/>
              <a:t>be </a:t>
            </a:r>
            <a:r>
              <a:rPr lang="en-US" sz="1400" dirty="0" smtClean="0"/>
              <a:t>signed by a physician no </a:t>
            </a:r>
            <a:r>
              <a:rPr lang="en-US" sz="1400" dirty="0"/>
              <a:t>sooner than 5 months and no later than 6 months from date of admission or previous medical necessity </a:t>
            </a:r>
            <a:r>
              <a:rPr lang="en-US" sz="1400" dirty="0" smtClean="0"/>
              <a:t>form</a:t>
            </a:r>
            <a:endParaRPr lang="en-US" sz="1400" dirty="0">
              <a:solidFill>
                <a:srgbClr val="FF0000"/>
              </a:solidFill>
            </a:endParaRPr>
          </a:p>
          <a:p>
            <a:r>
              <a:rPr lang="en-US" sz="1400" dirty="0" smtClean="0"/>
              <a:t>Physician </a:t>
            </a:r>
            <a:r>
              <a:rPr lang="en-US" sz="1400" dirty="0" smtClean="0">
                <a:solidFill>
                  <a:srgbClr val="FF0000"/>
                </a:solidFill>
              </a:rPr>
              <a:t>MUST</a:t>
            </a:r>
            <a:r>
              <a:rPr lang="en-US" sz="1400" dirty="0" smtClean="0"/>
              <a:t> indicate that they reviewed each client’s personal, medical, and substance abuse history</a:t>
            </a:r>
          </a:p>
          <a:p>
            <a:r>
              <a:rPr lang="en-US" sz="1400" dirty="0" smtClean="0">
                <a:solidFill>
                  <a:schemeClr val="tx1"/>
                </a:solidFill>
              </a:rPr>
              <a:t>Document the basis </a:t>
            </a:r>
            <a:r>
              <a:rPr lang="en-US" sz="1400" dirty="0" smtClean="0"/>
              <a:t>for SUD diagnosis in the client’s individual patient record</a:t>
            </a:r>
            <a:r>
              <a:rPr lang="en-US" sz="1400" dirty="0" smtClean="0">
                <a:solidFill>
                  <a:srgbClr val="FF0000"/>
                </a:solidFill>
              </a:rPr>
              <a:t>—the MD must specify the DSM criteria that is met for the Dx; if not complete chart non-compliance.  (Note, there is no exception to the written basis of the Dx by the MD if the Therapist does it as in the Initial Medical Necessity Form)</a:t>
            </a:r>
            <a:endParaRPr lang="en-US" sz="1400" dirty="0" smtClean="0"/>
          </a:p>
          <a:p>
            <a:r>
              <a:rPr lang="en-US" sz="1400" dirty="0" smtClean="0"/>
              <a:t>Used to determine and document whether continuing SUD services are medically necessary:</a:t>
            </a:r>
          </a:p>
          <a:p>
            <a:pPr lvl="1"/>
            <a:r>
              <a:rPr lang="en-US" sz="1400" dirty="0"/>
              <a:t>SUD Services are “…reasonable and necessary to protect life, to prevent significant illness or significant disability, or to alleviate severe pain through the diagnosis or treatment of the disease, illness or injury covered by the Medi-Cal program</a:t>
            </a:r>
            <a:r>
              <a:rPr lang="en-US" sz="1400" dirty="0" smtClean="0"/>
              <a:t>.”</a:t>
            </a:r>
          </a:p>
          <a:p>
            <a:r>
              <a:rPr lang="en-US" sz="1400" dirty="0" smtClean="0"/>
              <a:t>Signing of Treatment Plan Update by the physician DOES NOT meet requirement of Justification for Continuing Services</a:t>
            </a:r>
          </a:p>
          <a:p>
            <a:endParaRPr lang="en-US" sz="1400" dirty="0"/>
          </a:p>
          <a:p>
            <a:r>
              <a:rPr lang="en-US" sz="1400" dirty="0" smtClean="0"/>
              <a:t>Source: </a:t>
            </a:r>
            <a:r>
              <a:rPr lang="en-US" sz="1400" dirty="0">
                <a:solidFill>
                  <a:schemeClr val="tx1"/>
                </a:solidFill>
              </a:rPr>
              <a:t>22 CCR § 51341.1 </a:t>
            </a:r>
            <a:r>
              <a:rPr lang="en-US" sz="1400" dirty="0" smtClean="0">
                <a:solidFill>
                  <a:schemeClr val="tx1"/>
                </a:solidFill>
              </a:rPr>
              <a:t>(h)(5)(A)</a:t>
            </a:r>
            <a:endParaRPr lang="en-US" sz="1400" dirty="0" smtClean="0"/>
          </a:p>
        </p:txBody>
      </p:sp>
      <p:sp>
        <p:nvSpPr>
          <p:cNvPr id="7" name="Title 1"/>
          <p:cNvSpPr txBox="1">
            <a:spLocks/>
          </p:cNvSpPr>
          <p:nvPr/>
        </p:nvSpPr>
        <p:spPr>
          <a:xfrm>
            <a:off x="1555695" y="528576"/>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smtClean="0"/>
              <a:t/>
            </a:r>
            <a:br>
              <a:rPr lang="en-US" sz="2000" dirty="0" smtClean="0"/>
            </a:br>
            <a:endParaRPr lang="en-US" sz="2000" dirty="0"/>
          </a:p>
        </p:txBody>
      </p:sp>
      <p:sp>
        <p:nvSpPr>
          <p:cNvPr id="2" name="Rectangle 1"/>
          <p:cNvSpPr/>
          <p:nvPr/>
        </p:nvSpPr>
        <p:spPr>
          <a:xfrm>
            <a:off x="1723869" y="707356"/>
            <a:ext cx="9443803" cy="1328569"/>
          </a:xfrm>
          <a:prstGeom prst="rect">
            <a:avLst/>
          </a:prstGeom>
        </p:spPr>
        <p:txBody>
          <a:bodyPr wrap="square">
            <a:spAutoFit/>
          </a:bodyPr>
          <a:lstStyle/>
          <a:p>
            <a:pPr lvl="0" algn="ctr">
              <a:spcBef>
                <a:spcPts val="1000"/>
              </a:spcBef>
              <a:buClr>
                <a:srgbClr val="A53010"/>
              </a:buClr>
            </a:pPr>
            <a:r>
              <a:rPr lang="en-US" sz="3600" dirty="0" smtClean="0"/>
              <a:t>Justification For Continuing Services Form</a:t>
            </a:r>
          </a:p>
          <a:p>
            <a:pPr algn="ctr">
              <a:spcBef>
                <a:spcPts val="1000"/>
              </a:spcBef>
              <a:buClr>
                <a:srgbClr val="A53010"/>
              </a:buClr>
            </a:pPr>
            <a:r>
              <a:rPr lang="en-US" sz="3600" dirty="0" smtClean="0">
                <a:solidFill>
                  <a:srgbClr val="FF0000"/>
                </a:solidFill>
              </a:rPr>
              <a:t>*FORM REQUIRED </a:t>
            </a:r>
            <a:r>
              <a:rPr lang="en-US" sz="3600" dirty="0">
                <a:solidFill>
                  <a:srgbClr val="FF0000"/>
                </a:solidFill>
              </a:rPr>
              <a:t>BY </a:t>
            </a:r>
            <a:r>
              <a:rPr lang="en-US" sz="3600" dirty="0" smtClean="0">
                <a:solidFill>
                  <a:srgbClr val="FF0000"/>
                </a:solidFill>
              </a:rPr>
              <a:t>BHCS</a:t>
            </a:r>
            <a:r>
              <a:rPr lang="en-US" sz="3600" dirty="0">
                <a:solidFill>
                  <a:srgbClr val="FF0000"/>
                </a:solidFill>
              </a:rPr>
              <a:t>*</a:t>
            </a:r>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99720095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version 3.7.2017                                                                       "Your Success is Our Success"</a:t>
            </a:r>
            <a:endParaRPr lang="en-US" dirty="0"/>
          </a:p>
        </p:txBody>
      </p:sp>
      <p:sp>
        <p:nvSpPr>
          <p:cNvPr id="2" name="Title 1"/>
          <p:cNvSpPr>
            <a:spLocks noGrp="1"/>
          </p:cNvSpPr>
          <p:nvPr>
            <p:ph type="title"/>
          </p:nvPr>
        </p:nvSpPr>
        <p:spPr/>
        <p:txBody>
          <a:bodyPr/>
          <a:lstStyle/>
          <a:p>
            <a:pPr algn="ctr"/>
            <a:r>
              <a:rPr lang="en-US" dirty="0" smtClean="0"/>
              <a:t>Today’s Agenda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16309257"/>
              </p:ext>
            </p:extLst>
          </p:nvPr>
        </p:nvGraphicFramePr>
        <p:xfrm>
          <a:off x="2122454" y="1397303"/>
          <a:ext cx="8509152" cy="4702810"/>
        </p:xfrm>
        <a:graphic>
          <a:graphicData uri="http://schemas.openxmlformats.org/drawingml/2006/table">
            <a:tbl>
              <a:tblPr firstRow="1" bandRow="1">
                <a:tableStyleId>{5C22544A-7EE6-4342-B048-85BDC9FD1C3A}</a:tableStyleId>
              </a:tblPr>
              <a:tblGrid>
                <a:gridCol w="1822268"/>
                <a:gridCol w="6686884"/>
              </a:tblGrid>
              <a:tr h="3048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9:00-9:45a</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7"/>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Introductions</a:t>
                      </a:r>
                      <a:endParaRPr lang="en-US" sz="1800" b="0" kern="1200" dirty="0">
                        <a:solidFill>
                          <a:schemeClr val="dk1"/>
                        </a:solidFill>
                        <a:latin typeface="+mn-lt"/>
                        <a:ea typeface="+mn-ea"/>
                        <a:cs typeface="+mn-cs"/>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E8E7"/>
                    </a:solidFill>
                  </a:tcPr>
                </a:tc>
              </a:tr>
              <a:tr h="433705">
                <a:tc>
                  <a:txBody>
                    <a:bodyPr/>
                    <a:lstStyle/>
                    <a:p>
                      <a:pPr marL="0" algn="ctr" defTabSz="457200" rtl="0" eaLnBrk="1" latinLnBrk="0" hangingPunct="1"/>
                      <a:r>
                        <a:rPr lang="en-US" sz="1800" kern="1200" dirty="0" smtClean="0">
                          <a:solidFill>
                            <a:schemeClr val="dk1"/>
                          </a:solidFill>
                          <a:latin typeface="+mn-lt"/>
                          <a:ea typeface="+mn-ea"/>
                          <a:cs typeface="+mn-cs"/>
                        </a:rPr>
                        <a:t>9:45-10:15a</a:t>
                      </a:r>
                      <a:endParaRPr lang="en-US" sz="1800" kern="1200" dirty="0">
                        <a:solidFill>
                          <a:schemeClr val="dk1"/>
                        </a:solidFill>
                        <a:latin typeface="+mn-lt"/>
                        <a:ea typeface="+mn-ea"/>
                        <a:cs typeface="+mn-cs"/>
                      </a:endParaRPr>
                    </a:p>
                  </a:txBody>
                  <a:tcPr>
                    <a:lnT w="12700" cap="flat" cmpd="sng" algn="ctr">
                      <a:noFill/>
                      <a:prstDash val="solid"/>
                      <a:round/>
                      <a:headEnd type="none" w="med" len="med"/>
                      <a:tailEnd type="none" w="med" len="med"/>
                    </a:lnT>
                  </a:tcPr>
                </a:tc>
                <a:tc>
                  <a:txBody>
                    <a:bodyPr/>
                    <a:lstStyle/>
                    <a:p>
                      <a:pPr marL="0" algn="l" defTabSz="457200" rtl="0" eaLnBrk="1" latinLnBrk="0" hangingPunct="1"/>
                      <a:r>
                        <a:rPr lang="en-US" sz="1800" kern="1200" dirty="0" smtClean="0">
                          <a:solidFill>
                            <a:schemeClr val="dk1"/>
                          </a:solidFill>
                          <a:latin typeface="+mn-lt"/>
                          <a:ea typeface="+mn-ea"/>
                          <a:cs typeface="+mn-cs"/>
                        </a:rPr>
                        <a:t>SUD Regulations</a:t>
                      </a:r>
                      <a:endParaRPr lang="en-US" sz="1800" kern="1200" dirty="0">
                        <a:solidFill>
                          <a:schemeClr val="dk1"/>
                        </a:solidFill>
                        <a:latin typeface="+mn-lt"/>
                        <a:ea typeface="+mn-ea"/>
                        <a:cs typeface="+mn-cs"/>
                      </a:endParaRPr>
                    </a:p>
                  </a:txBody>
                  <a:tcPr>
                    <a:lnT w="12700" cap="flat" cmpd="sng" algn="ctr">
                      <a:noFill/>
                      <a:prstDash val="solid"/>
                      <a:round/>
                      <a:headEnd type="none" w="med" len="med"/>
                      <a:tailEnd type="none" w="med" len="med"/>
                    </a:lnT>
                  </a:tcPr>
                </a:tc>
              </a:tr>
              <a:tr h="433705">
                <a:tc>
                  <a:txBody>
                    <a:bodyPr/>
                    <a:lstStyle/>
                    <a:p>
                      <a:pPr algn="ctr"/>
                      <a:r>
                        <a:rPr lang="en-US" dirty="0" smtClean="0">
                          <a:solidFill>
                            <a:schemeClr val="tx1"/>
                          </a:solidFill>
                        </a:rPr>
                        <a:t>10:15-11:15a</a:t>
                      </a:r>
                      <a:endParaRPr lang="en-US" dirty="0">
                        <a:solidFill>
                          <a:schemeClr val="tx1"/>
                        </a:solidFill>
                      </a:endParaRPr>
                    </a:p>
                  </a:txBody>
                  <a:tcPr>
                    <a:solidFill>
                      <a:srgbClr val="F0E8E7"/>
                    </a:solidFill>
                  </a:tcPr>
                </a:tc>
                <a:tc>
                  <a:txBody>
                    <a:bodyPr/>
                    <a:lstStyle/>
                    <a:p>
                      <a:r>
                        <a:rPr lang="en-US" dirty="0" smtClean="0"/>
                        <a:t>Intake &amp;Admission</a:t>
                      </a:r>
                    </a:p>
                  </a:txBody>
                  <a:tcPr>
                    <a:solidFill>
                      <a:srgbClr val="F0E8E7"/>
                    </a:solidFill>
                  </a:tcPr>
                </a:tc>
              </a:tr>
              <a:tr h="433705">
                <a:tc>
                  <a:txBody>
                    <a:bodyPr/>
                    <a:lstStyle/>
                    <a:p>
                      <a:pPr algn="ctr"/>
                      <a:r>
                        <a:rPr lang="en-US" dirty="0" smtClean="0"/>
                        <a:t>11:00-11:15a</a:t>
                      </a:r>
                      <a:endParaRPr lang="en-US" dirty="0"/>
                    </a:p>
                  </a:txBody>
                  <a:tcPr/>
                </a:tc>
                <a:tc>
                  <a:txBody>
                    <a:bodyPr/>
                    <a:lstStyle/>
                    <a:p>
                      <a:r>
                        <a:rPr lang="en-US" dirty="0" smtClean="0"/>
                        <a:t>Morning</a:t>
                      </a:r>
                      <a:r>
                        <a:rPr lang="en-US" baseline="0" dirty="0" smtClean="0"/>
                        <a:t> Break</a:t>
                      </a:r>
                      <a:endParaRPr lang="en-US" dirty="0"/>
                    </a:p>
                  </a:txBody>
                  <a:tcPr/>
                </a:tc>
              </a:tr>
              <a:tr h="433705">
                <a:tc>
                  <a:txBody>
                    <a:bodyPr/>
                    <a:lstStyle/>
                    <a:p>
                      <a:pPr algn="ctr"/>
                      <a:r>
                        <a:rPr lang="en-US" dirty="0" smtClean="0"/>
                        <a:t>11:15-12:00p</a:t>
                      </a:r>
                      <a:endParaRPr lang="en-US" dirty="0"/>
                    </a:p>
                  </a:txBody>
                  <a:tcPr/>
                </a:tc>
                <a:tc>
                  <a:txBody>
                    <a:bodyPr/>
                    <a:lstStyle/>
                    <a:p>
                      <a:r>
                        <a:rPr lang="en-US" dirty="0" smtClean="0"/>
                        <a:t>Assessment</a:t>
                      </a:r>
                      <a:r>
                        <a:rPr lang="en-US" baseline="0" dirty="0" smtClean="0"/>
                        <a:t> &amp; Establishing Criteria For Medical Necessity</a:t>
                      </a:r>
                      <a:endParaRPr lang="en-US" dirty="0"/>
                    </a:p>
                  </a:txBody>
                  <a:tcPr/>
                </a:tc>
              </a:tr>
              <a:tr h="433705">
                <a:tc>
                  <a:txBody>
                    <a:bodyPr/>
                    <a:lstStyle/>
                    <a:p>
                      <a:pPr algn="ctr"/>
                      <a:r>
                        <a:rPr lang="en-US" dirty="0" smtClean="0"/>
                        <a:t>12:00p-12:30p</a:t>
                      </a:r>
                      <a:endParaRPr lang="en-US" dirty="0"/>
                    </a:p>
                  </a:txBody>
                  <a:tcPr/>
                </a:tc>
                <a:tc>
                  <a:txBody>
                    <a:bodyPr/>
                    <a:lstStyle/>
                    <a:p>
                      <a:r>
                        <a:rPr lang="en-US" dirty="0" smtClean="0"/>
                        <a:t>Lunch Break</a:t>
                      </a:r>
                      <a:endParaRPr lang="en-US" dirty="0"/>
                    </a:p>
                  </a:txBody>
                  <a:tcPr/>
                </a:tc>
              </a:tr>
              <a:tr h="433705">
                <a:tc>
                  <a:txBody>
                    <a:bodyPr/>
                    <a:lstStyle/>
                    <a:p>
                      <a:pPr algn="ctr"/>
                      <a:r>
                        <a:rPr lang="en-US" dirty="0" smtClean="0"/>
                        <a:t>12:30-1:45p</a:t>
                      </a:r>
                      <a:endParaRPr lang="en-US" dirty="0"/>
                    </a:p>
                  </a:txBody>
                  <a:tcPr/>
                </a:tc>
                <a:tc>
                  <a:txBody>
                    <a:bodyPr/>
                    <a:lstStyle/>
                    <a:p>
                      <a:r>
                        <a:rPr lang="en-US" dirty="0" smtClean="0"/>
                        <a:t>Treatment</a:t>
                      </a:r>
                      <a:r>
                        <a:rPr lang="en-US" baseline="0" dirty="0" smtClean="0"/>
                        <a:t> Plans</a:t>
                      </a:r>
                      <a:endParaRPr lang="en-US" dirty="0"/>
                    </a:p>
                  </a:txBody>
                  <a:tcPr/>
                </a:tc>
              </a:tr>
              <a:tr h="433705">
                <a:tc>
                  <a:txBody>
                    <a:bodyPr/>
                    <a:lstStyle/>
                    <a:p>
                      <a:pPr algn="ctr"/>
                      <a:r>
                        <a:rPr lang="en-US" dirty="0" smtClean="0"/>
                        <a:t>1:45p-2:00p</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Afternoon Break</a:t>
                      </a:r>
                    </a:p>
                  </a:txBody>
                  <a:tcPr/>
                </a:tc>
              </a:tr>
              <a:tr h="433705">
                <a:tc>
                  <a:txBody>
                    <a:bodyPr/>
                    <a:lstStyle/>
                    <a:p>
                      <a:pPr algn="ctr"/>
                      <a:r>
                        <a:rPr lang="en-US" dirty="0" smtClean="0"/>
                        <a:t>2:00p-3:00p</a:t>
                      </a:r>
                      <a:endParaRPr lang="en-US" dirty="0"/>
                    </a:p>
                  </a:txBody>
                  <a:tcPr/>
                </a:tc>
                <a:tc>
                  <a:txBody>
                    <a:bodyPr/>
                    <a:lstStyle/>
                    <a:p>
                      <a:r>
                        <a:rPr lang="en-US" dirty="0" smtClean="0"/>
                        <a:t>Progress Notes</a:t>
                      </a:r>
                      <a:endParaRPr lang="en-US" dirty="0"/>
                    </a:p>
                  </a:txBody>
                  <a:tcPr/>
                </a:tc>
              </a:tr>
              <a:tr h="433705">
                <a:tc>
                  <a:txBody>
                    <a:bodyPr/>
                    <a:lstStyle/>
                    <a:p>
                      <a:pPr algn="ctr"/>
                      <a:r>
                        <a:rPr lang="en-US" dirty="0" smtClean="0"/>
                        <a:t>3:00p-3:30p</a:t>
                      </a:r>
                      <a:endParaRPr lang="en-US" dirty="0"/>
                    </a:p>
                  </a:txBody>
                  <a:tcPr/>
                </a:tc>
                <a:tc>
                  <a:txBody>
                    <a:bodyPr/>
                    <a:lstStyle/>
                    <a:p>
                      <a:r>
                        <a:rPr lang="en-US" dirty="0" smtClean="0"/>
                        <a:t>Group Notes &amp; Requirements</a:t>
                      </a:r>
                      <a:endParaRPr lang="en-US" dirty="0"/>
                    </a:p>
                  </a:txBody>
                  <a:tcPr/>
                </a:tc>
              </a:tr>
              <a:tr h="433705">
                <a:tc>
                  <a:txBody>
                    <a:bodyPr/>
                    <a:lstStyle/>
                    <a:p>
                      <a:pPr algn="ctr"/>
                      <a:r>
                        <a:rPr lang="en-US" smtClean="0"/>
                        <a:t>3:30p-4:00p</a:t>
                      </a:r>
                      <a:endParaRPr lang="en-US" dirty="0"/>
                    </a:p>
                  </a:txBody>
                  <a:tcPr/>
                </a:tc>
                <a:tc>
                  <a:txBody>
                    <a:bodyPr/>
                    <a:lstStyle/>
                    <a:p>
                      <a:r>
                        <a:rPr lang="en-US" dirty="0" smtClean="0"/>
                        <a:t>Discharge Plans &amp; Summaries</a:t>
                      </a:r>
                      <a:endParaRPr lang="en-US" dirty="0"/>
                    </a:p>
                  </a:txBody>
                  <a:tcPr/>
                </a:tc>
              </a:tr>
            </a:tbl>
          </a:graphicData>
        </a:graphic>
      </p:graphicFrame>
    </p:spTree>
    <p:extLst>
      <p:ext uri="{BB962C8B-B14F-4D97-AF65-F5344CB8AC3E}">
        <p14:creationId xmlns:p14="http://schemas.microsoft.com/office/powerpoint/2010/main" val="275469963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0" y="602014"/>
            <a:ext cx="9252731" cy="1280890"/>
          </a:xfrm>
        </p:spPr>
        <p:txBody>
          <a:bodyPr>
            <a:normAutofit/>
          </a:bodyPr>
          <a:lstStyle/>
          <a:p>
            <a:pPr algn="ctr"/>
            <a:r>
              <a:rPr lang="en-US" dirty="0" smtClean="0"/>
              <a:t>Naltrexone Treatment Services (NTS)</a:t>
            </a:r>
            <a:br>
              <a:rPr lang="en-US" dirty="0" smtClean="0"/>
            </a:br>
            <a:r>
              <a:rPr lang="en-US" sz="2200" dirty="0" smtClean="0">
                <a:solidFill>
                  <a:srgbClr val="FF0000"/>
                </a:solidFill>
              </a:rPr>
              <a:t>--additional requirements of Medical Necessity Form--</a:t>
            </a:r>
            <a:endParaRPr lang="en-US" sz="2200" dirty="0"/>
          </a:p>
        </p:txBody>
      </p:sp>
      <p:sp>
        <p:nvSpPr>
          <p:cNvPr id="3" name="Content Placeholder 2"/>
          <p:cNvSpPr>
            <a:spLocks noGrp="1"/>
          </p:cNvSpPr>
          <p:nvPr>
            <p:ph idx="1"/>
          </p:nvPr>
        </p:nvSpPr>
        <p:spPr>
          <a:xfrm>
            <a:off x="2041625" y="2127655"/>
            <a:ext cx="8915400" cy="3728131"/>
          </a:xfrm>
        </p:spPr>
        <p:txBody>
          <a:bodyPr>
            <a:normAutofit lnSpcReduction="10000"/>
          </a:bodyPr>
          <a:lstStyle/>
          <a:p>
            <a:r>
              <a:rPr lang="en-US" dirty="0" smtClean="0"/>
              <a:t>Provider shall document / confirm that the client has a documented history of opiate addition. </a:t>
            </a:r>
          </a:p>
          <a:p>
            <a:r>
              <a:rPr lang="en-US" dirty="0" smtClean="0"/>
              <a:t>Is at least 18 years of age</a:t>
            </a:r>
          </a:p>
          <a:p>
            <a:r>
              <a:rPr lang="en-US" dirty="0" smtClean="0"/>
              <a:t>Has been opiate free for a period of time to be determined by physician based on physician’s clinical judgment</a:t>
            </a:r>
          </a:p>
          <a:p>
            <a:pPr lvl="1"/>
            <a:r>
              <a:rPr lang="en-US" dirty="0" smtClean="0"/>
              <a:t>Provider shall administer a body specimen to confirm client is opiate free</a:t>
            </a:r>
          </a:p>
          <a:p>
            <a:r>
              <a:rPr lang="en-US" dirty="0" smtClean="0"/>
              <a:t>The physician shall certify the beneficiary’s fitness for Naltrexone treatment based on medical history, physical examination, and laboratory results</a:t>
            </a:r>
          </a:p>
          <a:p>
            <a:r>
              <a:rPr lang="en-US" dirty="0" smtClean="0"/>
              <a:t>The physician shall advise the beneficiary of the overdose risk of using opiates while taking Naltrexone and ineffectiveness of opiate pain relievers</a:t>
            </a:r>
          </a:p>
          <a:p>
            <a:r>
              <a:rPr lang="en-US" dirty="0"/>
              <a:t>Source: 22 CCR § 51341.1 (h)(1)(B)(</a:t>
            </a:r>
            <a:r>
              <a:rPr lang="en-US" dirty="0" err="1"/>
              <a:t>i</a:t>
            </a:r>
            <a:r>
              <a:rPr lang="en-US" dirty="0"/>
              <a:t>)</a:t>
            </a:r>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0" y="1382842"/>
            <a:ext cx="1104900" cy="1000125"/>
          </a:xfrm>
          <a:prstGeom prst="rect">
            <a:avLst/>
          </a:prstGeom>
        </p:spPr>
      </p:pic>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2813600403"/>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428" y="568214"/>
            <a:ext cx="8911687" cy="986326"/>
          </a:xfrm>
        </p:spPr>
        <p:txBody>
          <a:bodyPr/>
          <a:lstStyle/>
          <a:p>
            <a:r>
              <a:rPr lang="en-US" dirty="0" smtClean="0"/>
              <a:t>Perinatal / Pregnancy Residential</a:t>
            </a:r>
            <a:endParaRPr lang="en-US" dirty="0"/>
          </a:p>
        </p:txBody>
      </p:sp>
      <p:sp>
        <p:nvSpPr>
          <p:cNvPr id="3" name="Content Placeholder 2"/>
          <p:cNvSpPr>
            <a:spLocks noGrp="1"/>
          </p:cNvSpPr>
          <p:nvPr>
            <p:ph idx="1"/>
          </p:nvPr>
        </p:nvSpPr>
        <p:spPr>
          <a:xfrm>
            <a:off x="1842515" y="1721424"/>
            <a:ext cx="8915400" cy="4349591"/>
          </a:xfrm>
        </p:spPr>
        <p:txBody>
          <a:bodyPr>
            <a:normAutofit fontScale="85000" lnSpcReduction="20000"/>
          </a:bodyPr>
          <a:lstStyle/>
          <a:p>
            <a:r>
              <a:rPr lang="en-US" sz="2400" dirty="0" smtClean="0"/>
              <a:t>Women in Perinatal Residential Treatment must be pregnant or less </a:t>
            </a:r>
            <a:r>
              <a:rPr lang="en-US" sz="2400" dirty="0"/>
              <a:t>than 2 months </a:t>
            </a:r>
            <a:r>
              <a:rPr lang="en-US" sz="2400" dirty="0" smtClean="0"/>
              <a:t>postpartum—to claim AOD Medi-Cal.</a:t>
            </a:r>
          </a:p>
          <a:p>
            <a:endParaRPr lang="en-US" sz="2400" dirty="0" smtClean="0"/>
          </a:p>
          <a:p>
            <a:r>
              <a:rPr lang="en-US" sz="1900" dirty="0" smtClean="0"/>
              <a:t>What COUNTS as </a:t>
            </a:r>
            <a:r>
              <a:rPr lang="en-US" sz="1900" dirty="0"/>
              <a:t>proof of </a:t>
            </a:r>
            <a:r>
              <a:rPr lang="en-US" sz="1900" dirty="0" smtClean="0"/>
              <a:t>pregnancy or last date of pregnancy?</a:t>
            </a:r>
            <a:endParaRPr lang="en-US" sz="1900" dirty="0"/>
          </a:p>
          <a:p>
            <a:pPr lvl="1"/>
            <a:r>
              <a:rPr lang="en-US" dirty="0" smtClean="0"/>
              <a:t>Hospital </a:t>
            </a:r>
            <a:r>
              <a:rPr lang="en-US" dirty="0"/>
              <a:t>discharge </a:t>
            </a:r>
            <a:r>
              <a:rPr lang="en-US" dirty="0" smtClean="0"/>
              <a:t>paperwork</a:t>
            </a:r>
          </a:p>
          <a:p>
            <a:pPr lvl="1"/>
            <a:r>
              <a:rPr lang="en-US" dirty="0" smtClean="0"/>
              <a:t>Forms </a:t>
            </a:r>
            <a:r>
              <a:rPr lang="en-US" dirty="0"/>
              <a:t>signed by a medical </a:t>
            </a:r>
            <a:r>
              <a:rPr lang="en-US" dirty="0" smtClean="0"/>
              <a:t>professional</a:t>
            </a:r>
          </a:p>
          <a:p>
            <a:endParaRPr lang="en-US" sz="2400" dirty="0" smtClean="0"/>
          </a:p>
          <a:p>
            <a:r>
              <a:rPr lang="en-US" sz="2400" dirty="0" smtClean="0"/>
              <a:t>What </a:t>
            </a:r>
            <a:r>
              <a:rPr lang="en-US" sz="2400" dirty="0"/>
              <a:t>does </a:t>
            </a:r>
            <a:r>
              <a:rPr lang="en-US" sz="2400" dirty="0">
                <a:solidFill>
                  <a:srgbClr val="FF0000"/>
                </a:solidFill>
              </a:rPr>
              <a:t>NOT</a:t>
            </a:r>
            <a:r>
              <a:rPr lang="en-US" sz="2400" dirty="0"/>
              <a:t> count?</a:t>
            </a:r>
          </a:p>
          <a:p>
            <a:pPr lvl="1"/>
            <a:r>
              <a:rPr lang="en-US" dirty="0"/>
              <a:t> </a:t>
            </a:r>
            <a:r>
              <a:rPr lang="en-US" strike="sngStrike" dirty="0"/>
              <a:t>Birth Certificates</a:t>
            </a:r>
          </a:p>
          <a:p>
            <a:pPr lvl="1"/>
            <a:r>
              <a:rPr lang="en-US" dirty="0"/>
              <a:t> </a:t>
            </a:r>
            <a:r>
              <a:rPr lang="en-US" strike="sngStrike" dirty="0"/>
              <a:t>Home Pregnancy </a:t>
            </a:r>
            <a:r>
              <a:rPr lang="en-US" strike="sngStrike" dirty="0" smtClean="0"/>
              <a:t>Tests</a:t>
            </a:r>
          </a:p>
          <a:p>
            <a:pPr marL="457200" lvl="1" indent="0">
              <a:buNone/>
            </a:pPr>
            <a:r>
              <a:rPr lang="en-US" dirty="0" smtClean="0">
                <a:solidFill>
                  <a:srgbClr val="FF0000"/>
                </a:solidFill>
              </a:rPr>
              <a:t>Both would result in full chart non-compliance.</a:t>
            </a:r>
          </a:p>
          <a:p>
            <a:pPr marL="457200" lvl="1" indent="0">
              <a:buNone/>
            </a:pPr>
            <a:endParaRPr lang="en-US" dirty="0">
              <a:solidFill>
                <a:srgbClr val="FF0000"/>
              </a:solidFill>
            </a:endParaRPr>
          </a:p>
          <a:p>
            <a:pPr marL="457200" lvl="1" indent="0">
              <a:buNone/>
            </a:pPr>
            <a:r>
              <a:rPr lang="en-US" dirty="0" smtClean="0">
                <a:solidFill>
                  <a:schemeClr val="tx1"/>
                </a:solidFill>
              </a:rPr>
              <a:t>Source: </a:t>
            </a:r>
            <a:r>
              <a:rPr lang="en-US" dirty="0">
                <a:solidFill>
                  <a:schemeClr val="tx1"/>
                </a:solidFill>
              </a:rPr>
              <a:t>22 CCR § </a:t>
            </a:r>
            <a:r>
              <a:rPr lang="en-US" dirty="0" smtClean="0">
                <a:solidFill>
                  <a:schemeClr val="tx1"/>
                </a:solidFill>
              </a:rPr>
              <a:t>51341.1</a:t>
            </a:r>
            <a:r>
              <a:rPr lang="en-US" dirty="0">
                <a:solidFill>
                  <a:schemeClr val="tx1"/>
                </a:solidFill>
              </a:rPr>
              <a:t> </a:t>
            </a:r>
            <a:r>
              <a:rPr lang="en-US" dirty="0" smtClean="0">
                <a:solidFill>
                  <a:schemeClr val="tx1"/>
                </a:solidFill>
              </a:rPr>
              <a:t>(g)(1)(A)(iii)</a:t>
            </a:r>
          </a:p>
          <a:p>
            <a:pPr lvl="1"/>
            <a:endParaRPr lang="en-US" dirty="0"/>
          </a:p>
        </p:txBody>
      </p:sp>
      <p:cxnSp>
        <p:nvCxnSpPr>
          <p:cNvPr id="8" name="Straight Arrow Connector 7"/>
          <p:cNvCxnSpPr/>
          <p:nvPr/>
        </p:nvCxnSpPr>
        <p:spPr>
          <a:xfrm flipH="1">
            <a:off x="6118154" y="3074147"/>
            <a:ext cx="2256970" cy="928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989012" y="3120588"/>
            <a:ext cx="1386112" cy="4450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549299" y="2842657"/>
            <a:ext cx="3077029" cy="923330"/>
          </a:xfrm>
          <a:prstGeom prst="rect">
            <a:avLst/>
          </a:prstGeom>
          <a:noFill/>
        </p:spPr>
        <p:txBody>
          <a:bodyPr wrap="square" rtlCol="0">
            <a:spAutoFit/>
          </a:bodyPr>
          <a:lstStyle/>
          <a:p>
            <a:r>
              <a:rPr lang="en-US" dirty="0" smtClean="0">
                <a:solidFill>
                  <a:srgbClr val="FF0000"/>
                </a:solidFill>
              </a:rPr>
              <a:t>DMC regulations ONLY permit these as proofs of pregnancy</a:t>
            </a:r>
            <a:r>
              <a:rPr lang="en-US" b="1" dirty="0" smtClean="0">
                <a:solidFill>
                  <a:srgbClr val="FF0000"/>
                </a:solidFill>
              </a:rPr>
              <a:t>.</a:t>
            </a:r>
            <a:endParaRPr lang="en-US" dirty="0">
              <a:solidFill>
                <a:srgbClr val="FF0000"/>
              </a:solidFill>
            </a:endParaRPr>
          </a:p>
        </p:txBody>
      </p:sp>
      <p:pic>
        <p:nvPicPr>
          <p:cNvPr id="1026" name="Picture 2" descr="http://www.firstresponse.com/~/media/First-Response/Product-Images/Ovulation-Plus-Pregnancy-Test/PTK_analogstick.ashx"/>
          <p:cNvPicPr>
            <a:picLocks noChangeAspect="1" noChangeArrowheads="1"/>
          </p:cNvPicPr>
          <p:nvPr/>
        </p:nvPicPr>
        <p:blipFill rotWithShape="1">
          <a:blip r:embed="rId3">
            <a:extLst>
              <a:ext uri="{28A0092B-C50C-407E-A947-70E740481C1C}">
                <a14:useLocalDpi xmlns:a14="http://schemas.microsoft.com/office/drawing/2010/main" val="0"/>
              </a:ext>
            </a:extLst>
          </a:blip>
          <a:srcRect l="2671" t="15118" r="2692" b="24020"/>
          <a:stretch/>
        </p:blipFill>
        <p:spPr bwMode="auto">
          <a:xfrm>
            <a:off x="7336971" y="4877297"/>
            <a:ext cx="3200400" cy="5334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7246639" y="4147300"/>
            <a:ext cx="3470614" cy="207790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9" idx="3"/>
          </p:cNvCxnSpPr>
          <p:nvPr/>
        </p:nvCxnSpPr>
        <p:spPr>
          <a:xfrm flipV="1">
            <a:off x="7754899" y="4445107"/>
            <a:ext cx="2302787" cy="14757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8" name="Picture 4" descr="http://crosswindsyouth.org/wp-content/uploads/2014/08/ResidentialTreat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1779" y="366271"/>
            <a:ext cx="2500509" cy="127075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2427533914"/>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062" y="609120"/>
            <a:ext cx="10558072" cy="1280890"/>
          </a:xfrm>
        </p:spPr>
        <p:txBody>
          <a:bodyPr>
            <a:normAutofit/>
          </a:bodyPr>
          <a:lstStyle/>
          <a:p>
            <a:pPr algn="ctr"/>
            <a:r>
              <a:rPr lang="en-US" dirty="0" smtClean="0"/>
              <a:t>Residential Treatment Programs</a:t>
            </a:r>
            <a:br>
              <a:rPr lang="en-US" dirty="0" smtClean="0"/>
            </a:br>
            <a:r>
              <a:rPr lang="en-US" dirty="0" smtClean="0"/>
              <a:t>Non-Perinatal</a:t>
            </a:r>
            <a:r>
              <a:rPr lang="en-US" dirty="0"/>
              <a:t>, Non-DMC </a:t>
            </a:r>
          </a:p>
        </p:txBody>
      </p:sp>
      <p:sp>
        <p:nvSpPr>
          <p:cNvPr id="3" name="Content Placeholder 2"/>
          <p:cNvSpPr>
            <a:spLocks noGrp="1"/>
          </p:cNvSpPr>
          <p:nvPr>
            <p:ph idx="1"/>
          </p:nvPr>
        </p:nvSpPr>
        <p:spPr>
          <a:xfrm>
            <a:off x="1899665" y="2133600"/>
            <a:ext cx="8915400" cy="3777622"/>
          </a:xfrm>
        </p:spPr>
        <p:txBody>
          <a:bodyPr/>
          <a:lstStyle/>
          <a:p>
            <a:r>
              <a:rPr lang="en-US" dirty="0" smtClean="0"/>
              <a:t>Similar charting requirements and documentation timelines as DMC perinatal residential</a:t>
            </a:r>
          </a:p>
          <a:p>
            <a:endParaRPr lang="en-US" dirty="0" smtClean="0"/>
          </a:p>
          <a:p>
            <a:pPr lvl="1"/>
            <a:r>
              <a:rPr lang="en-US" dirty="0" smtClean="0"/>
              <a:t>Justification For Continuing Services and Medical Necessity is required:</a:t>
            </a:r>
          </a:p>
          <a:p>
            <a:pPr lvl="2"/>
            <a:r>
              <a:rPr lang="en-US" dirty="0" smtClean="0"/>
              <a:t>May be signed by LPHA or physician/MD</a:t>
            </a:r>
          </a:p>
          <a:p>
            <a:pPr lvl="2"/>
            <a:r>
              <a:rPr lang="en-US" dirty="0" smtClean="0"/>
              <a:t>MD signature not required if no medications are being prescribed</a:t>
            </a:r>
          </a:p>
          <a:p>
            <a:pPr lvl="1"/>
            <a:r>
              <a:rPr lang="en-US" dirty="0" smtClean="0"/>
              <a:t>BHCS is seeking clarification regarding treatment plan requirements for non-perinatal residential programs.</a:t>
            </a:r>
          </a:p>
          <a:p>
            <a:pPr lvl="1"/>
            <a:endParaRPr lang="en-US" dirty="0"/>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648" y="5265295"/>
            <a:ext cx="1104900" cy="1000125"/>
          </a:xfrm>
          <a:prstGeom prst="rect">
            <a:avLst/>
          </a:prstGeom>
        </p:spPr>
      </p:pic>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38171980"/>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027" y="624109"/>
            <a:ext cx="10216957" cy="807609"/>
          </a:xfrm>
        </p:spPr>
        <p:txBody>
          <a:bodyPr>
            <a:normAutofit fontScale="90000"/>
          </a:bodyPr>
          <a:lstStyle/>
          <a:p>
            <a:r>
              <a:rPr lang="en-US" dirty="0"/>
              <a:t>Medical Necessity &amp; Assessment </a:t>
            </a:r>
            <a:r>
              <a:rPr lang="en-US" dirty="0" smtClean="0"/>
              <a:t>Review Questions</a:t>
            </a:r>
            <a:endParaRPr lang="en-US" dirty="0"/>
          </a:p>
        </p:txBody>
      </p:sp>
      <p:sp>
        <p:nvSpPr>
          <p:cNvPr id="3" name="Content Placeholder 2"/>
          <p:cNvSpPr>
            <a:spLocks noGrp="1"/>
          </p:cNvSpPr>
          <p:nvPr>
            <p:ph idx="1"/>
          </p:nvPr>
        </p:nvSpPr>
        <p:spPr>
          <a:xfrm>
            <a:off x="2046572" y="1575824"/>
            <a:ext cx="9465873" cy="4533652"/>
          </a:xfrm>
        </p:spPr>
        <p:txBody>
          <a:bodyPr>
            <a:noAutofit/>
          </a:bodyPr>
          <a:lstStyle/>
          <a:p>
            <a:r>
              <a:rPr lang="en-US" sz="1400" dirty="0" smtClean="0"/>
              <a:t>What are the three (3) </a:t>
            </a:r>
            <a:r>
              <a:rPr lang="en-US" sz="1400" dirty="0"/>
              <a:t>requirements for Medical </a:t>
            </a:r>
            <a:r>
              <a:rPr lang="en-US" sz="1400" dirty="0" smtClean="0"/>
              <a:t>Necessity?</a:t>
            </a:r>
            <a:endParaRPr lang="en-US" sz="1400" dirty="0"/>
          </a:p>
          <a:p>
            <a:pPr lvl="1"/>
            <a:r>
              <a:rPr lang="en-US" sz="1400" dirty="0" smtClean="0"/>
              <a:t>A </a:t>
            </a:r>
            <a:r>
              <a:rPr lang="en-US" sz="1400" dirty="0" smtClean="0">
                <a:solidFill>
                  <a:srgbClr val="FF0000"/>
                </a:solidFill>
              </a:rPr>
              <a:t>DHCS included SUD diagnosis </a:t>
            </a:r>
            <a:r>
              <a:rPr lang="en-US" sz="1400" dirty="0"/>
              <a:t>which is the Primary Focus of Treatment</a:t>
            </a:r>
          </a:p>
          <a:p>
            <a:pPr lvl="1"/>
            <a:r>
              <a:rPr lang="en-US" sz="1400" dirty="0" smtClean="0"/>
              <a:t>SUD Services are “…reasonable and necessary to protect life, to prevent significant illness or significant disability, or to alleviate severe pain through the diagnosis or treatment of the disease, illness or injury covered by the Medi-Cal program.?</a:t>
            </a:r>
            <a:endParaRPr lang="en-US" sz="1400" dirty="0"/>
          </a:p>
          <a:p>
            <a:pPr lvl="1"/>
            <a:r>
              <a:rPr lang="en-US" sz="1400" dirty="0" smtClean="0"/>
              <a:t>Treatment provided is known to be effective in improving health outcomes and in accordance with generally accepted standards.</a:t>
            </a:r>
            <a:endParaRPr lang="en-US" sz="1400" dirty="0"/>
          </a:p>
          <a:p>
            <a:r>
              <a:rPr lang="en-US" sz="1400" dirty="0" smtClean="0"/>
              <a:t>Who is the </a:t>
            </a:r>
            <a:r>
              <a:rPr lang="en-US" sz="1400" dirty="0" smtClean="0">
                <a:solidFill>
                  <a:srgbClr val="FF0000"/>
                </a:solidFill>
              </a:rPr>
              <a:t>ONLY</a:t>
            </a:r>
            <a:r>
              <a:rPr lang="en-US" sz="1400" dirty="0" smtClean="0"/>
              <a:t> </a:t>
            </a:r>
            <a:r>
              <a:rPr lang="en-US" sz="1400" dirty="0" smtClean="0">
                <a:solidFill>
                  <a:srgbClr val="FF0000"/>
                </a:solidFill>
              </a:rPr>
              <a:t>final</a:t>
            </a:r>
            <a:r>
              <a:rPr lang="en-US" sz="1400" dirty="0" smtClean="0"/>
              <a:t> authorized </a:t>
            </a:r>
            <a:r>
              <a:rPr lang="en-US" sz="1400" dirty="0"/>
              <a:t>signer for </a:t>
            </a:r>
            <a:r>
              <a:rPr lang="en-US" sz="1400" dirty="0" smtClean="0"/>
              <a:t>Initial Medical </a:t>
            </a:r>
            <a:r>
              <a:rPr lang="en-US" sz="1400" dirty="0"/>
              <a:t>Necessity?</a:t>
            </a:r>
          </a:p>
          <a:p>
            <a:pPr lvl="1"/>
            <a:r>
              <a:rPr lang="en-US" sz="1400" dirty="0" smtClean="0"/>
              <a:t>The Physician or Medical Director</a:t>
            </a:r>
          </a:p>
          <a:p>
            <a:pPr lvl="1"/>
            <a:r>
              <a:rPr lang="en-US" sz="1400" dirty="0" smtClean="0"/>
              <a:t>For the Initial Medical Necessity documentation ONLY ( not continuing justification) the Physician or Medical Director may co-sign the Therapist (</a:t>
            </a:r>
            <a:r>
              <a:rPr lang="en-US" sz="1400" u="sng" dirty="0" smtClean="0"/>
              <a:t>Licensed or Registered</a:t>
            </a:r>
            <a:r>
              <a:rPr lang="en-US" sz="1400" dirty="0" smtClean="0"/>
              <a:t>: Psychologist, Clinical Social Worker, Professional Clinical Counselor or Married and Family Therapist), PA, or NP’s Medical Necessity and Diagnosis (who must have described the basis for  Dx).</a:t>
            </a:r>
          </a:p>
          <a:p>
            <a:r>
              <a:rPr lang="en-US" sz="1400" dirty="0" smtClean="0"/>
              <a:t>Who </a:t>
            </a:r>
            <a:r>
              <a:rPr lang="en-US" sz="1400" dirty="0" smtClean="0">
                <a:solidFill>
                  <a:srgbClr val="FF0000"/>
                </a:solidFill>
              </a:rPr>
              <a:t>MAY NOT</a:t>
            </a:r>
            <a:r>
              <a:rPr lang="en-US" sz="1400" dirty="0" smtClean="0"/>
              <a:t> formulate </a:t>
            </a:r>
            <a:r>
              <a:rPr lang="en-US" sz="1400" dirty="0"/>
              <a:t>a diagnosis?</a:t>
            </a:r>
          </a:p>
          <a:p>
            <a:pPr lvl="1"/>
            <a:r>
              <a:rPr lang="en-US" sz="1400" dirty="0" smtClean="0"/>
              <a:t>Certified SUD </a:t>
            </a:r>
            <a:r>
              <a:rPr lang="en-US" sz="1400" dirty="0"/>
              <a:t>Counselor and/or Registered SUD Counselor</a:t>
            </a:r>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25868011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hswstatic.com/gif/hipp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2274" cy="68682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 y="2677766"/>
            <a:ext cx="12182273" cy="1280890"/>
          </a:xfrm>
        </p:spPr>
        <p:txBody>
          <a:bodyPr>
            <a:noAutofit/>
          </a:bodyPr>
          <a:lstStyle/>
          <a:p>
            <a:pPr algn="ctr"/>
            <a:r>
              <a:rPr lang="en-US" sz="6000" dirty="0" smtClean="0">
                <a:solidFill>
                  <a:schemeClr val="bg1"/>
                </a:solidFill>
                <a:effectLst>
                  <a:outerShdw blurRad="38100" dist="38100" dir="2700000" algn="tl">
                    <a:srgbClr val="000000">
                      <a:alpha val="43137"/>
                    </a:srgbClr>
                  </a:outerShdw>
                </a:effectLst>
              </a:rPr>
              <a:t>Medical Record Requirements</a:t>
            </a:r>
            <a:endParaRPr lang="en-US" sz="6000" dirty="0">
              <a:solidFill>
                <a:schemeClr val="bg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solidFill>
                  <a:schemeClr val="bg1"/>
                </a:solidFill>
              </a:rPr>
              <a:t>version 3.7.2017                                                                       "Your Success is Our Success"</a:t>
            </a:r>
            <a:endParaRPr lang="en-US" dirty="0">
              <a:solidFill>
                <a:srgbClr val="0070C0"/>
              </a:solidFill>
            </a:endParaRPr>
          </a:p>
        </p:txBody>
      </p:sp>
    </p:spTree>
    <p:extLst>
      <p:ext uri="{BB962C8B-B14F-4D97-AF65-F5344CB8AC3E}">
        <p14:creationId xmlns:p14="http://schemas.microsoft.com/office/powerpoint/2010/main" val="655921519"/>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71" y="474210"/>
            <a:ext cx="8911687" cy="1280890"/>
          </a:xfrm>
        </p:spPr>
        <p:txBody>
          <a:bodyPr/>
          <a:lstStyle/>
          <a:p>
            <a:pPr algn="ctr"/>
            <a:r>
              <a:rPr lang="en-US" dirty="0" smtClean="0"/>
              <a:t>Charting Requirements</a:t>
            </a:r>
            <a:br>
              <a:rPr lang="en-US" dirty="0" smtClean="0"/>
            </a:br>
            <a:r>
              <a:rPr lang="en-US" dirty="0" smtClean="0"/>
              <a:t>Individual Client Record </a:t>
            </a:r>
            <a:endParaRPr lang="en-US" dirty="0"/>
          </a:p>
        </p:txBody>
      </p:sp>
      <p:sp>
        <p:nvSpPr>
          <p:cNvPr id="3" name="Content Placeholder 2"/>
          <p:cNvSpPr>
            <a:spLocks noGrp="1"/>
          </p:cNvSpPr>
          <p:nvPr>
            <p:ph idx="1"/>
          </p:nvPr>
        </p:nvSpPr>
        <p:spPr>
          <a:xfrm>
            <a:off x="1705506" y="1906740"/>
            <a:ext cx="8915400" cy="4494060"/>
          </a:xfrm>
        </p:spPr>
        <p:txBody>
          <a:bodyPr>
            <a:normAutofit/>
          </a:bodyPr>
          <a:lstStyle/>
          <a:p>
            <a:r>
              <a:rPr lang="en-US" dirty="0" smtClean="0"/>
              <a:t>Each client must have an individual record that meets HIPAA compliance for confidentiality</a:t>
            </a:r>
          </a:p>
          <a:p>
            <a:r>
              <a:rPr lang="en-US" dirty="0" smtClean="0">
                <a:solidFill>
                  <a:srgbClr val="FF0000"/>
                </a:solidFill>
              </a:rPr>
              <a:t>NO</a:t>
            </a:r>
            <a:r>
              <a:rPr lang="en-US" dirty="0" smtClean="0"/>
              <a:t> other identifying information is allowed in another client’s record</a:t>
            </a:r>
          </a:p>
          <a:p>
            <a:pPr lvl="1"/>
            <a:r>
              <a:rPr lang="en-US" dirty="0" smtClean="0"/>
              <a:t>In past audits, charts were </a:t>
            </a:r>
            <a:r>
              <a:rPr lang="en-US" dirty="0" smtClean="0">
                <a:solidFill>
                  <a:srgbClr val="FF0000"/>
                </a:solidFill>
              </a:rPr>
              <a:t>fully disallowed </a:t>
            </a:r>
            <a:r>
              <a:rPr lang="en-US" dirty="0" smtClean="0"/>
              <a:t>because they contained multiple client information, often in the </a:t>
            </a:r>
            <a:r>
              <a:rPr lang="en-US" dirty="0" smtClean="0">
                <a:solidFill>
                  <a:srgbClr val="FF0000"/>
                </a:solidFill>
              </a:rPr>
              <a:t>form of combined group notes</a:t>
            </a:r>
          </a:p>
          <a:p>
            <a:pPr lvl="1"/>
            <a:r>
              <a:rPr lang="en-US" dirty="0" smtClean="0"/>
              <a:t>As a result, the patient record was not considered unique</a:t>
            </a:r>
          </a:p>
          <a:p>
            <a:pPr lvl="1"/>
            <a:r>
              <a:rPr lang="en-US" dirty="0" smtClean="0"/>
              <a:t>References to other clients should happen only when absolutely necessary and done anonymously (e.g. “another client”)</a:t>
            </a:r>
          </a:p>
          <a:p>
            <a:pPr lvl="2"/>
            <a:r>
              <a:rPr lang="en-US" dirty="0" smtClean="0"/>
              <a:t>Never use other clients’ initials, names, </a:t>
            </a:r>
          </a:p>
          <a:p>
            <a:pPr marL="914400" lvl="2" indent="0">
              <a:buNone/>
            </a:pPr>
            <a:r>
              <a:rPr lang="en-US" dirty="0"/>
              <a:t> </a:t>
            </a:r>
            <a:r>
              <a:rPr lang="en-US" dirty="0" smtClean="0"/>
              <a:t>    nicknames, etc.</a:t>
            </a:r>
          </a:p>
          <a:p>
            <a:pPr marL="914400" lvl="2" indent="0">
              <a:buNone/>
            </a:pPr>
            <a:endParaRPr lang="en-US" dirty="0" smtClean="0"/>
          </a:p>
          <a:p>
            <a:pPr marL="914400" lvl="2" indent="0">
              <a:buNone/>
            </a:pPr>
            <a:r>
              <a:rPr lang="en-US" dirty="0"/>
              <a:t>Source: 22 CCR § </a:t>
            </a:r>
            <a:r>
              <a:rPr lang="en-US" dirty="0" smtClean="0"/>
              <a:t>51341.1 (g)(1)(A)</a:t>
            </a:r>
            <a:endParaRPr lang="en-US" dirty="0"/>
          </a:p>
          <a:p>
            <a:pPr marL="914400" lvl="2" indent="0">
              <a:buNone/>
            </a:pPr>
            <a:endParaRPr lang="en-US" dirty="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pic>
        <p:nvPicPr>
          <p:cNvPr id="3074" name="Picture 2" descr="https://ora.georgetown.edu/sites/ora/files/files/upload/HIPA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598" y="4459651"/>
            <a:ext cx="3933825"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059616"/>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386" y="447972"/>
            <a:ext cx="6086380" cy="1280890"/>
          </a:xfrm>
        </p:spPr>
        <p:txBody>
          <a:bodyPr/>
          <a:lstStyle/>
          <a:p>
            <a:r>
              <a:rPr lang="en-US" dirty="0" smtClean="0">
                <a:solidFill>
                  <a:schemeClr val="tx1"/>
                </a:solidFill>
              </a:rPr>
              <a:t>Individual Client Record</a:t>
            </a:r>
            <a:endParaRPr lang="en-US" dirty="0">
              <a:solidFill>
                <a:schemeClr val="tx1"/>
              </a:solidFill>
            </a:endParaRPr>
          </a:p>
        </p:txBody>
      </p:sp>
      <p:sp>
        <p:nvSpPr>
          <p:cNvPr id="3" name="Content Placeholder 2"/>
          <p:cNvSpPr>
            <a:spLocks noGrp="1"/>
          </p:cNvSpPr>
          <p:nvPr>
            <p:ph idx="1"/>
          </p:nvPr>
        </p:nvSpPr>
        <p:spPr>
          <a:xfrm>
            <a:off x="2030186" y="1693889"/>
            <a:ext cx="8915400" cy="4242216"/>
          </a:xfrm>
        </p:spPr>
        <p:txBody>
          <a:bodyPr>
            <a:normAutofit lnSpcReduction="10000"/>
          </a:bodyPr>
          <a:lstStyle/>
          <a:p>
            <a:r>
              <a:rPr lang="en-US" dirty="0">
                <a:solidFill>
                  <a:schemeClr val="tx1"/>
                </a:solidFill>
              </a:rPr>
              <a:t>Client record MUST include:</a:t>
            </a:r>
          </a:p>
          <a:p>
            <a:pPr lvl="1"/>
            <a:r>
              <a:rPr lang="en-US" dirty="0" smtClean="0">
                <a:solidFill>
                  <a:schemeClr val="tx1"/>
                </a:solidFill>
              </a:rPr>
              <a:t>A unique identifier</a:t>
            </a:r>
            <a:endParaRPr lang="en-US" dirty="0">
              <a:solidFill>
                <a:schemeClr val="tx1"/>
              </a:solidFill>
            </a:endParaRPr>
          </a:p>
          <a:p>
            <a:pPr lvl="1"/>
            <a:r>
              <a:rPr lang="en-US" dirty="0">
                <a:solidFill>
                  <a:schemeClr val="tx1"/>
                </a:solidFill>
              </a:rPr>
              <a:t>C</a:t>
            </a:r>
            <a:r>
              <a:rPr lang="en-US" dirty="0" smtClean="0">
                <a:solidFill>
                  <a:schemeClr val="tx1"/>
                </a:solidFill>
              </a:rPr>
              <a:t>lient’s </a:t>
            </a:r>
            <a:r>
              <a:rPr lang="en-US" dirty="0" err="1">
                <a:solidFill>
                  <a:schemeClr val="tx1"/>
                </a:solidFill>
              </a:rPr>
              <a:t>InSyst</a:t>
            </a:r>
            <a:r>
              <a:rPr lang="en-US" dirty="0">
                <a:solidFill>
                  <a:schemeClr val="tx1"/>
                </a:solidFill>
              </a:rPr>
              <a:t> </a:t>
            </a:r>
            <a:r>
              <a:rPr lang="en-US" dirty="0" smtClean="0">
                <a:solidFill>
                  <a:schemeClr val="tx1"/>
                </a:solidFill>
              </a:rPr>
              <a:t>number</a:t>
            </a:r>
          </a:p>
          <a:p>
            <a:pPr lvl="1"/>
            <a:r>
              <a:rPr lang="en-US" dirty="0" smtClean="0">
                <a:solidFill>
                  <a:schemeClr val="tx1"/>
                </a:solidFill>
              </a:rPr>
              <a:t>Client’s DOB</a:t>
            </a:r>
          </a:p>
          <a:p>
            <a:pPr lvl="1"/>
            <a:r>
              <a:rPr lang="en-US" dirty="0" smtClean="0">
                <a:solidFill>
                  <a:schemeClr val="tx1"/>
                </a:solidFill>
              </a:rPr>
              <a:t>Client’s gender (aka sex), gender identity, sexual orientation and other cultural factors</a:t>
            </a:r>
          </a:p>
          <a:p>
            <a:pPr lvl="1"/>
            <a:r>
              <a:rPr lang="en-US" dirty="0" smtClean="0">
                <a:solidFill>
                  <a:schemeClr val="tx1"/>
                </a:solidFill>
              </a:rPr>
              <a:t>Client’s race or ethnicity</a:t>
            </a:r>
          </a:p>
          <a:p>
            <a:pPr lvl="1"/>
            <a:r>
              <a:rPr lang="en-US" dirty="0" smtClean="0">
                <a:solidFill>
                  <a:schemeClr val="tx1"/>
                </a:solidFill>
              </a:rPr>
              <a:t>Client’s address or indicate “homeless” for address</a:t>
            </a:r>
          </a:p>
          <a:p>
            <a:pPr lvl="1"/>
            <a:r>
              <a:rPr lang="en-US" dirty="0" smtClean="0">
                <a:solidFill>
                  <a:schemeClr val="tx1"/>
                </a:solidFill>
              </a:rPr>
              <a:t>Client’s telephone number or again indicate “homeless” for no telephone</a:t>
            </a:r>
          </a:p>
          <a:p>
            <a:pPr lvl="1"/>
            <a:r>
              <a:rPr lang="en-US" dirty="0" smtClean="0">
                <a:solidFill>
                  <a:schemeClr val="tx1"/>
                </a:solidFill>
              </a:rPr>
              <a:t>Client’s record and InSyst record must include emergency contact information with Release of Information (or reason why this was not provided)</a:t>
            </a:r>
          </a:p>
          <a:p>
            <a:pPr marL="457200" lvl="1" indent="0">
              <a:buNone/>
            </a:pPr>
            <a:endParaRPr lang="en-US" dirty="0" smtClean="0">
              <a:solidFill>
                <a:schemeClr val="tx1"/>
              </a:solidFill>
            </a:endParaRPr>
          </a:p>
          <a:p>
            <a:pPr marL="457200" lvl="1" indent="0">
              <a:buNone/>
            </a:pPr>
            <a:r>
              <a:rPr lang="en-US" dirty="0" smtClean="0">
                <a:solidFill>
                  <a:schemeClr val="tx1"/>
                </a:solidFill>
              </a:rPr>
              <a:t>Source</a:t>
            </a:r>
            <a:r>
              <a:rPr lang="en-US" dirty="0">
                <a:solidFill>
                  <a:schemeClr val="tx1"/>
                </a:solidFill>
              </a:rPr>
              <a:t>: 22 CCR § 51341.1 (g)(1)(A</a:t>
            </a:r>
            <a:r>
              <a:rPr lang="en-US" dirty="0" smtClean="0">
                <a:solidFill>
                  <a:schemeClr val="tx1"/>
                </a:solidFill>
              </a:rPr>
              <a:t>)</a:t>
            </a:r>
            <a:endParaRPr lang="en-US" dirty="0">
              <a:solidFill>
                <a:schemeClr val="tx1"/>
              </a:solidFill>
            </a:endParaRPr>
          </a:p>
        </p:txBody>
      </p:sp>
      <p:cxnSp>
        <p:nvCxnSpPr>
          <p:cNvPr id="8" name="Straight Arrow Connector 7"/>
          <p:cNvCxnSpPr>
            <a:endCxn id="11" idx="1"/>
          </p:cNvCxnSpPr>
          <p:nvPr/>
        </p:nvCxnSpPr>
        <p:spPr>
          <a:xfrm flipV="1">
            <a:off x="5244548" y="2201933"/>
            <a:ext cx="1074057" cy="2283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18605" y="1878767"/>
            <a:ext cx="4151086" cy="646331"/>
          </a:xfrm>
          <a:prstGeom prst="rect">
            <a:avLst/>
          </a:prstGeom>
          <a:noFill/>
        </p:spPr>
        <p:txBody>
          <a:bodyPr wrap="square" rtlCol="0">
            <a:spAutoFit/>
          </a:bodyPr>
          <a:lstStyle/>
          <a:p>
            <a:r>
              <a:rPr lang="en-US" dirty="0" smtClean="0">
                <a:solidFill>
                  <a:srgbClr val="FF0000"/>
                </a:solidFill>
              </a:rPr>
              <a:t>Without-will result in the entire chart being non-compliant</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pic>
        <p:nvPicPr>
          <p:cNvPr id="6146" name="Picture 2" descr="http://www.crmchealth.org/sites/default/files/images/medical-records/Medical_Records_0.png?13147138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7504" y="403504"/>
            <a:ext cx="2464373" cy="137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46877"/>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994" y="1142402"/>
            <a:ext cx="9102434" cy="5181599"/>
          </a:xfrm>
        </p:spPr>
      </p:pic>
      <p:sp>
        <p:nvSpPr>
          <p:cNvPr id="6" name="Title 1"/>
          <p:cNvSpPr>
            <a:spLocks noGrp="1"/>
          </p:cNvSpPr>
          <p:nvPr>
            <p:ph type="title"/>
          </p:nvPr>
        </p:nvSpPr>
        <p:spPr>
          <a:xfrm>
            <a:off x="1588585" y="234497"/>
            <a:ext cx="10515600" cy="563789"/>
          </a:xfrm>
        </p:spPr>
        <p:txBody>
          <a:bodyPr>
            <a:normAutofit fontScale="90000"/>
          </a:bodyPr>
          <a:lstStyle/>
          <a:p>
            <a:r>
              <a:rPr lang="en-US" dirty="0" smtClean="0"/>
              <a:t>How to Update Emergency Contact Information</a:t>
            </a:r>
            <a:endParaRPr lang="en-US" dirty="0"/>
          </a:p>
        </p:txBody>
      </p:sp>
      <p:sp>
        <p:nvSpPr>
          <p:cNvPr id="5" name="Footer Placeholder 4"/>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62723210"/>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585" y="234497"/>
            <a:ext cx="10515600" cy="563789"/>
          </a:xfrm>
        </p:spPr>
        <p:txBody>
          <a:bodyPr>
            <a:normAutofit fontScale="90000"/>
          </a:bodyPr>
          <a:lstStyle/>
          <a:p>
            <a:r>
              <a:rPr lang="en-US" dirty="0" smtClean="0"/>
              <a:t>How to Update Emergency Contact Information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4188" y="1152907"/>
            <a:ext cx="9210044" cy="5152570"/>
          </a:xfrm>
        </p:spPr>
      </p:pic>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964364600"/>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6529" y="996950"/>
            <a:ext cx="8903633" cy="5355772"/>
          </a:xfrm>
        </p:spPr>
      </p:pic>
      <p:sp>
        <p:nvSpPr>
          <p:cNvPr id="5" name="Title 1"/>
          <p:cNvSpPr>
            <a:spLocks noGrp="1"/>
          </p:cNvSpPr>
          <p:nvPr>
            <p:ph type="title"/>
          </p:nvPr>
        </p:nvSpPr>
        <p:spPr>
          <a:xfrm>
            <a:off x="1588585" y="234497"/>
            <a:ext cx="10515600" cy="563789"/>
          </a:xfrm>
        </p:spPr>
        <p:txBody>
          <a:bodyPr>
            <a:normAutofit fontScale="90000"/>
          </a:bodyPr>
          <a:lstStyle/>
          <a:p>
            <a:r>
              <a:rPr lang="en-US" dirty="0" smtClean="0"/>
              <a:t>How to Update Emergency Contact Information</a:t>
            </a:r>
            <a:endParaRPr lang="en-US" dirty="0"/>
          </a:p>
        </p:txBody>
      </p:sp>
      <p:sp>
        <p:nvSpPr>
          <p:cNvPr id="7" name="Footer Placeholder 6"/>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48127918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059" y="640445"/>
            <a:ext cx="8911687" cy="1280890"/>
          </a:xfrm>
        </p:spPr>
        <p:txBody>
          <a:bodyPr/>
          <a:lstStyle/>
          <a:p>
            <a:pPr algn="ctr"/>
            <a:r>
              <a:rPr lang="en-US" dirty="0" smtClean="0"/>
              <a:t>Introduction &amp; Auditing Plan-FY 16-17</a:t>
            </a:r>
            <a:endParaRPr lang="en-US" dirty="0"/>
          </a:p>
        </p:txBody>
      </p:sp>
      <p:sp>
        <p:nvSpPr>
          <p:cNvPr id="3" name="Content Placeholder 2"/>
          <p:cNvSpPr>
            <a:spLocks noGrp="1"/>
          </p:cNvSpPr>
          <p:nvPr>
            <p:ph idx="1"/>
          </p:nvPr>
        </p:nvSpPr>
        <p:spPr>
          <a:xfrm>
            <a:off x="1142602" y="1615440"/>
            <a:ext cx="8915401" cy="4724400"/>
          </a:xfrm>
        </p:spPr>
        <p:txBody>
          <a:bodyPr>
            <a:normAutofit/>
          </a:bodyPr>
          <a:lstStyle/>
          <a:p>
            <a:r>
              <a:rPr lang="en-US" b="1" dirty="0" smtClean="0"/>
              <a:t>Annual &amp; Quarterly; ACBHCS SUD System Of Care Medical Records Review</a:t>
            </a:r>
          </a:p>
          <a:p>
            <a:pPr lvl="1"/>
            <a:r>
              <a:rPr lang="en-US" sz="1800" b="1" dirty="0" smtClean="0"/>
              <a:t>Expected to begin 5/2017</a:t>
            </a:r>
          </a:p>
          <a:p>
            <a:pPr lvl="1"/>
            <a:r>
              <a:rPr lang="en-US" sz="1800" dirty="0" smtClean="0"/>
              <a:t>Minimum 2 charts from ALL SUD programs</a:t>
            </a:r>
          </a:p>
          <a:p>
            <a:pPr lvl="1"/>
            <a:r>
              <a:rPr lang="en-US" sz="1800" dirty="0" smtClean="0"/>
              <a:t>Technical Assistance Feedback</a:t>
            </a:r>
          </a:p>
          <a:p>
            <a:pPr marL="457200" lvl="1" indent="0">
              <a:buNone/>
            </a:pPr>
            <a:endParaRPr lang="en-US" sz="1800" dirty="0" smtClean="0"/>
          </a:p>
          <a:p>
            <a:pPr lvl="1"/>
            <a:r>
              <a:rPr lang="en-US" sz="1800" dirty="0" smtClean="0"/>
              <a:t>DHCS monitoring Unit is providing on-site technical assistance independent of BHCS</a:t>
            </a:r>
          </a:p>
          <a:p>
            <a:pPr lvl="2"/>
            <a:r>
              <a:rPr lang="en-US" sz="1800" dirty="0" smtClean="0"/>
              <a:t>Please let Sharon know if DHCS contacts your agency to conduct a chart review</a:t>
            </a:r>
          </a:p>
          <a:p>
            <a:pPr lvl="2"/>
            <a:r>
              <a:rPr lang="en-US" sz="1800" dirty="0" smtClean="0"/>
              <a:t>This will assist us in providing accurate technical assistance to all of our providers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003" y="291544"/>
            <a:ext cx="1744929" cy="1811576"/>
          </a:xfrm>
          <a:prstGeom prst="rect">
            <a:avLst/>
          </a:prstGeom>
        </p:spPr>
      </p:pic>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2073176251"/>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16000"/>
          </a:xfrm>
        </p:spPr>
        <p:txBody>
          <a:bodyPr>
            <a:normAutofit fontScale="90000"/>
          </a:bodyPr>
          <a:lstStyle/>
          <a:p>
            <a:pPr algn="ctr"/>
            <a:r>
              <a:rPr lang="en-US" dirty="0" smtClean="0"/>
              <a:t>Inserting Significant Other Info if None was Entered at Episode Opening.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4756" y="1154846"/>
            <a:ext cx="8935864" cy="5196115"/>
          </a:xfrm>
        </p:spPr>
      </p:pic>
      <p:sp>
        <p:nvSpPr>
          <p:cNvPr id="3" name="Footer Placeholder 2"/>
          <p:cNvSpPr>
            <a:spLocks noGrp="1"/>
          </p:cNvSpPr>
          <p:nvPr>
            <p:ph type="ftr" sz="quarter" idx="11"/>
          </p:nvPr>
        </p:nvSpPr>
        <p:spPr>
          <a:xfrm>
            <a:off x="2522689" y="6350961"/>
            <a:ext cx="7619999" cy="365125"/>
          </a:xfrm>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2293903128"/>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30514"/>
          </a:xfrm>
        </p:spPr>
        <p:txBody>
          <a:bodyPr>
            <a:normAutofit fontScale="90000"/>
          </a:bodyPr>
          <a:lstStyle/>
          <a:p>
            <a:pPr algn="ctr"/>
            <a:r>
              <a:rPr lang="en-US" dirty="0" smtClean="0"/>
              <a:t>Updating Significant Other Information that has already been entered.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9273" y="1148860"/>
            <a:ext cx="9126830" cy="5094513"/>
          </a:xfrm>
        </p:spPr>
      </p:pic>
      <p:sp>
        <p:nvSpPr>
          <p:cNvPr id="3" name="Footer Placeholder 2"/>
          <p:cNvSpPr>
            <a:spLocks noGrp="1"/>
          </p:cNvSpPr>
          <p:nvPr>
            <p:ph type="ftr" sz="quarter" idx="11"/>
          </p:nvPr>
        </p:nvSpPr>
        <p:spPr>
          <a:xfrm>
            <a:off x="2522689" y="6361719"/>
            <a:ext cx="7619999" cy="365125"/>
          </a:xfrm>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976609617"/>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2457" y="1314271"/>
            <a:ext cx="8981385" cy="4876800"/>
          </a:xfrm>
        </p:spPr>
      </p:pic>
      <p:sp>
        <p:nvSpPr>
          <p:cNvPr id="5" name="Title 1"/>
          <p:cNvSpPr>
            <a:spLocks noGrp="1"/>
          </p:cNvSpPr>
          <p:nvPr>
            <p:ph type="title"/>
          </p:nvPr>
        </p:nvSpPr>
        <p:spPr>
          <a:xfrm>
            <a:off x="1588585" y="234497"/>
            <a:ext cx="10515600" cy="563789"/>
          </a:xfrm>
        </p:spPr>
        <p:txBody>
          <a:bodyPr>
            <a:normAutofit fontScale="90000"/>
          </a:bodyPr>
          <a:lstStyle/>
          <a:p>
            <a:r>
              <a:rPr lang="en-US" dirty="0" smtClean="0"/>
              <a:t>How to Update Emergency Contact Information</a:t>
            </a:r>
            <a:endParaRPr lang="en-US" dirty="0"/>
          </a:p>
        </p:txBody>
      </p:sp>
      <p:sp>
        <p:nvSpPr>
          <p:cNvPr id="2" name="Footer Placeholder 1"/>
          <p:cNvSpPr>
            <a:spLocks noGrp="1"/>
          </p:cNvSpPr>
          <p:nvPr>
            <p:ph type="ftr" sz="quarter" idx="11"/>
          </p:nvPr>
        </p:nvSpPr>
        <p:spPr>
          <a:xfrm>
            <a:off x="2589210" y="6384328"/>
            <a:ext cx="7619999" cy="365125"/>
          </a:xfrm>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759646466"/>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5771"/>
            <a:ext cx="10515600" cy="1132114"/>
          </a:xfrm>
        </p:spPr>
        <p:txBody>
          <a:bodyPr>
            <a:normAutofit/>
          </a:bodyPr>
          <a:lstStyle/>
          <a:p>
            <a:r>
              <a:rPr lang="en-US" dirty="0"/>
              <a:t>F</a:t>
            </a:r>
            <a:r>
              <a:rPr lang="en-US" dirty="0" smtClean="0"/>
              <a:t>ace Sheet with Emergency Contact Info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6584" y="970344"/>
            <a:ext cx="9162060" cy="5233535"/>
          </a:xfrm>
        </p:spPr>
      </p:pic>
      <p:sp>
        <p:nvSpPr>
          <p:cNvPr id="3" name="Footer Placeholder 2"/>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446048636"/>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589212" y="6500833"/>
            <a:ext cx="7619999" cy="365125"/>
          </a:xfrm>
        </p:spPr>
        <p:txBody>
          <a:bodyPr/>
          <a:lstStyle/>
          <a:p>
            <a:r>
              <a:rPr lang="en-US" smtClean="0"/>
              <a:t>version 3.7.2017                                                                       "Your Success is Our Success"</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18"/>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42161" y="624110"/>
            <a:ext cx="9462452" cy="1280890"/>
          </a:xfrm>
        </p:spPr>
        <p:txBody>
          <a:bodyPr/>
          <a:lstStyle/>
          <a:p>
            <a:pPr algn="ctr"/>
            <a:r>
              <a:rPr lang="en-US" dirty="0" smtClean="0"/>
              <a:t/>
            </a:r>
            <a:br>
              <a:rPr lang="en-US" dirty="0" smtClean="0"/>
            </a:br>
            <a:endParaRPr lang="en-US" dirty="0"/>
          </a:p>
        </p:txBody>
      </p:sp>
      <p:sp>
        <p:nvSpPr>
          <p:cNvPr id="7" name="TextBox 6"/>
          <p:cNvSpPr txBox="1"/>
          <p:nvPr/>
        </p:nvSpPr>
        <p:spPr>
          <a:xfrm>
            <a:off x="903780" y="3794176"/>
            <a:ext cx="6014180" cy="1200329"/>
          </a:xfrm>
          <a:prstGeom prst="rect">
            <a:avLst/>
          </a:prstGeom>
          <a:noFill/>
        </p:spPr>
        <p:txBody>
          <a:bodyPr wrap="square" rtlCol="0">
            <a:spAutoFit/>
          </a:bodyPr>
          <a:lstStyle/>
          <a:p>
            <a:r>
              <a:rPr lang="en-US" sz="3600" dirty="0">
                <a:solidFill>
                  <a:schemeClr val="bg1"/>
                </a:solidFill>
              </a:rPr>
              <a:t>Treatment Plans &amp; </a:t>
            </a:r>
            <a:r>
              <a:rPr lang="en-US" sz="3600" dirty="0" smtClean="0">
                <a:solidFill>
                  <a:schemeClr val="bg1"/>
                </a:solidFill>
              </a:rPr>
              <a:t>Documentation</a:t>
            </a:r>
          </a:p>
        </p:txBody>
      </p:sp>
      <p:sp>
        <p:nvSpPr>
          <p:cNvPr id="4" name="TextBox 3"/>
          <p:cNvSpPr txBox="1"/>
          <p:nvPr/>
        </p:nvSpPr>
        <p:spPr>
          <a:xfrm>
            <a:off x="6744534" y="736462"/>
            <a:ext cx="2172876" cy="369332"/>
          </a:xfrm>
          <a:prstGeom prst="rect">
            <a:avLst/>
          </a:prstGeom>
          <a:noFill/>
        </p:spPr>
        <p:txBody>
          <a:bodyPr wrap="square" rtlCol="0">
            <a:spAutoFit/>
          </a:bodyPr>
          <a:lstStyle/>
          <a:p>
            <a:r>
              <a:rPr lang="en-US" dirty="0" smtClean="0">
                <a:solidFill>
                  <a:schemeClr val="bg1"/>
                </a:solidFill>
              </a:rPr>
              <a:t>We are so in sync</a:t>
            </a:r>
            <a:endParaRPr lang="en-US" dirty="0">
              <a:solidFill>
                <a:schemeClr val="bg1"/>
              </a:solidFill>
            </a:endParaRPr>
          </a:p>
        </p:txBody>
      </p:sp>
    </p:spTree>
    <p:extLst>
      <p:ext uri="{BB962C8B-B14F-4D97-AF65-F5344CB8AC3E}">
        <p14:creationId xmlns:p14="http://schemas.microsoft.com/office/powerpoint/2010/main" val="2735938891"/>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
        <p:nvSpPr>
          <p:cNvPr id="6" name="AutoShape 2" descr="https://i.guim.co.uk/img/static/sys-images/Music/Pix/pictures/2009/10/1/1254391288456/N-Sync-in-1997-001.jpg?w=700&amp;q=55&amp;auto=format&amp;usm=12&amp;fit=max&amp;s=bc513a78065725ca20821a97920e908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2192000"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916831" y="173985"/>
            <a:ext cx="3127779" cy="461665"/>
          </a:xfrm>
          <a:prstGeom prst="rect">
            <a:avLst/>
          </a:prstGeom>
          <a:noFill/>
        </p:spPr>
        <p:txBody>
          <a:bodyPr wrap="none" rtlCol="0">
            <a:spAutoFit/>
          </a:bodyPr>
          <a:lstStyle/>
          <a:p>
            <a:r>
              <a:rPr lang="en-US" sz="2400" dirty="0" smtClean="0"/>
              <a:t>“We are so *</a:t>
            </a:r>
            <a:r>
              <a:rPr lang="en-US" sz="2400" dirty="0" err="1" smtClean="0"/>
              <a:t>NSync</a:t>
            </a:r>
            <a:r>
              <a:rPr lang="en-US" sz="2400" dirty="0" smtClean="0"/>
              <a:t>”</a:t>
            </a:r>
            <a:endParaRPr lang="en-US" sz="2400" dirty="0"/>
          </a:p>
        </p:txBody>
      </p:sp>
      <p:sp>
        <p:nvSpPr>
          <p:cNvPr id="9" name="TextBox 8"/>
          <p:cNvSpPr txBox="1"/>
          <p:nvPr/>
        </p:nvSpPr>
        <p:spPr>
          <a:xfrm>
            <a:off x="2405034" y="5199895"/>
            <a:ext cx="6014180" cy="1200329"/>
          </a:xfrm>
          <a:prstGeom prst="rect">
            <a:avLst/>
          </a:prstGeom>
          <a:noFill/>
        </p:spPr>
        <p:txBody>
          <a:bodyPr wrap="square" rtlCol="0">
            <a:spAutoFit/>
          </a:bodyPr>
          <a:lstStyle/>
          <a:p>
            <a:r>
              <a:rPr lang="en-US" sz="3600" dirty="0">
                <a:solidFill>
                  <a:schemeClr val="bg1"/>
                </a:solidFill>
              </a:rPr>
              <a:t>Treatment Plans &amp; </a:t>
            </a:r>
            <a:r>
              <a:rPr lang="en-US" sz="3600" dirty="0" smtClean="0">
                <a:solidFill>
                  <a:schemeClr val="bg1"/>
                </a:solidFill>
              </a:rPr>
              <a:t>Documentation</a:t>
            </a:r>
          </a:p>
        </p:txBody>
      </p:sp>
    </p:spTree>
    <p:extLst>
      <p:ext uri="{BB962C8B-B14F-4D97-AF65-F5344CB8AC3E}">
        <p14:creationId xmlns:p14="http://schemas.microsoft.com/office/powerpoint/2010/main" val="1430921229"/>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066" y="618738"/>
            <a:ext cx="8911687" cy="1280890"/>
          </a:xfrm>
        </p:spPr>
        <p:txBody>
          <a:bodyPr>
            <a:normAutofit fontScale="90000"/>
          </a:bodyPr>
          <a:lstStyle/>
          <a:p>
            <a:pPr algn="ctr"/>
            <a:r>
              <a:rPr lang="en-US" dirty="0" smtClean="0"/>
              <a:t>DMC (And Non DMC Programs):  Required Parts of a Treatment Plan</a:t>
            </a:r>
            <a:br>
              <a:rPr lang="en-US" dirty="0" smtClean="0"/>
            </a:br>
            <a:r>
              <a:rPr lang="en-US" sz="2700" dirty="0" smtClean="0">
                <a:solidFill>
                  <a:srgbClr val="FF0000"/>
                </a:solidFill>
              </a:rPr>
              <a:t>--BHCS Treatment Plan Form </a:t>
            </a:r>
            <a:r>
              <a:rPr lang="en-US" sz="2700" dirty="0">
                <a:solidFill>
                  <a:srgbClr val="FF0000"/>
                </a:solidFill>
              </a:rPr>
              <a:t>Highly Recommended--</a:t>
            </a:r>
            <a:endParaRPr lang="en-US" sz="2700" dirty="0"/>
          </a:p>
        </p:txBody>
      </p:sp>
      <p:sp>
        <p:nvSpPr>
          <p:cNvPr id="3" name="Content Placeholder 2"/>
          <p:cNvSpPr>
            <a:spLocks noGrp="1"/>
          </p:cNvSpPr>
          <p:nvPr>
            <p:ph idx="1"/>
          </p:nvPr>
        </p:nvSpPr>
        <p:spPr>
          <a:xfrm>
            <a:off x="1985139" y="2181389"/>
            <a:ext cx="8993242" cy="4006901"/>
          </a:xfrm>
        </p:spPr>
        <p:txBody>
          <a:bodyPr>
            <a:normAutofit/>
          </a:bodyPr>
          <a:lstStyle/>
          <a:p>
            <a:r>
              <a:rPr lang="en-US" dirty="0" smtClean="0"/>
              <a:t>A statement </a:t>
            </a:r>
            <a:r>
              <a:rPr lang="en-US" dirty="0"/>
              <a:t>of </a:t>
            </a:r>
            <a:r>
              <a:rPr lang="en-US" dirty="0" smtClean="0"/>
              <a:t>problems </a:t>
            </a:r>
            <a:r>
              <a:rPr lang="en-US" dirty="0"/>
              <a:t>to be </a:t>
            </a:r>
            <a:r>
              <a:rPr lang="en-US" dirty="0" smtClean="0"/>
              <a:t>addressed </a:t>
            </a:r>
            <a:endParaRPr lang="en-US" dirty="0"/>
          </a:p>
          <a:p>
            <a:r>
              <a:rPr lang="en-US" dirty="0"/>
              <a:t>Attainable </a:t>
            </a:r>
            <a:r>
              <a:rPr lang="en-US" dirty="0" smtClean="0"/>
              <a:t>goals of </a:t>
            </a:r>
            <a:r>
              <a:rPr lang="en-US" dirty="0"/>
              <a:t>the </a:t>
            </a:r>
            <a:r>
              <a:rPr lang="en-US" dirty="0" smtClean="0"/>
              <a:t>client that focuses </a:t>
            </a:r>
            <a:r>
              <a:rPr lang="en-US" dirty="0"/>
              <a:t>upon their personal vision of recovery, wellness, and the life they envision for </a:t>
            </a:r>
            <a:r>
              <a:rPr lang="en-US" dirty="0" smtClean="0"/>
              <a:t>themselves</a:t>
            </a:r>
          </a:p>
          <a:p>
            <a:pPr lvl="1"/>
            <a:r>
              <a:rPr lang="en-US" sz="1800" dirty="0" smtClean="0"/>
              <a:t>Include strengths</a:t>
            </a:r>
          </a:p>
          <a:p>
            <a:r>
              <a:rPr lang="en-US" dirty="0" smtClean="0"/>
              <a:t>Challenges from reaching the goals which may include specific symptoms and impairments of the Approved </a:t>
            </a:r>
            <a:r>
              <a:rPr lang="en-US" dirty="0" err="1" smtClean="0"/>
              <a:t>Dx</a:t>
            </a:r>
            <a:endParaRPr lang="en-US" dirty="0"/>
          </a:p>
          <a:p>
            <a:r>
              <a:rPr lang="en-US" dirty="0"/>
              <a:t>Indicate Area(s) of Difficulty: Alcohol and-or Drugs / Family &amp; Social Skills / Legal / Employment &amp; Support / Recovery Environment / Emotional, Behavioral and/or Cognitive Conditions &amp; Complications</a:t>
            </a:r>
          </a:p>
          <a:p>
            <a:pPr lvl="1"/>
            <a:r>
              <a:rPr lang="en-US" sz="1800" dirty="0"/>
              <a:t>Indicate Level of Difficulty: Mild, Moderate, </a:t>
            </a:r>
            <a:r>
              <a:rPr lang="en-US" sz="1800" dirty="0" smtClean="0"/>
              <a:t>Severe</a:t>
            </a:r>
          </a:p>
          <a:p>
            <a:pPr marL="0" indent="0">
              <a:buNone/>
            </a:pPr>
            <a:r>
              <a:rPr lang="en-US" dirty="0" smtClean="0"/>
              <a:t>Source</a:t>
            </a:r>
            <a:r>
              <a:rPr lang="en-US" dirty="0"/>
              <a:t>: 22 CCR § 51341.1 (h</a:t>
            </a:r>
            <a:r>
              <a:rPr lang="en-US" dirty="0" smtClean="0"/>
              <a:t>)(2)</a:t>
            </a:r>
            <a:endParaRPr lang="en-US" dirty="0"/>
          </a:p>
          <a:p>
            <a:pPr lvl="1"/>
            <a:endParaRPr lang="en-US" sz="1800" dirty="0"/>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612575277"/>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34" y="550500"/>
            <a:ext cx="10232623" cy="1280890"/>
          </a:xfrm>
        </p:spPr>
        <p:txBody>
          <a:bodyPr>
            <a:normAutofit/>
          </a:bodyPr>
          <a:lstStyle/>
          <a:p>
            <a:r>
              <a:rPr lang="en-US" dirty="0"/>
              <a:t>DMC (And Non </a:t>
            </a:r>
            <a:r>
              <a:rPr lang="en-US" dirty="0" smtClean="0"/>
              <a:t>DMC Programs</a:t>
            </a:r>
            <a:r>
              <a:rPr lang="en-US" dirty="0"/>
              <a:t>)  Required Parts of a Treatment </a:t>
            </a:r>
            <a:r>
              <a:rPr lang="en-US" dirty="0" smtClean="0"/>
              <a:t>Plan Cont.</a:t>
            </a:r>
            <a:endParaRPr lang="en-US" dirty="0"/>
          </a:p>
        </p:txBody>
      </p:sp>
      <p:sp>
        <p:nvSpPr>
          <p:cNvPr id="3" name="Content Placeholder 2"/>
          <p:cNvSpPr>
            <a:spLocks noGrp="1"/>
          </p:cNvSpPr>
          <p:nvPr>
            <p:ph idx="1"/>
          </p:nvPr>
        </p:nvSpPr>
        <p:spPr>
          <a:xfrm>
            <a:off x="1941511" y="1972198"/>
            <a:ext cx="8993242" cy="4006901"/>
          </a:xfrm>
        </p:spPr>
        <p:txBody>
          <a:bodyPr>
            <a:normAutofit fontScale="92500"/>
          </a:bodyPr>
          <a:lstStyle/>
          <a:p>
            <a:r>
              <a:rPr lang="en-US" dirty="0" smtClean="0"/>
              <a:t>Assignment of a </a:t>
            </a:r>
            <a:r>
              <a:rPr lang="en-US" u="sng" dirty="0" smtClean="0">
                <a:solidFill>
                  <a:srgbClr val="FF0000"/>
                </a:solidFill>
              </a:rPr>
              <a:t>primary</a:t>
            </a:r>
            <a:r>
              <a:rPr lang="en-US" dirty="0" smtClean="0"/>
              <a:t> therapist or counselor</a:t>
            </a:r>
          </a:p>
          <a:p>
            <a:r>
              <a:rPr lang="en-US" dirty="0"/>
              <a:t>A </a:t>
            </a:r>
            <a:r>
              <a:rPr lang="en-US" dirty="0" smtClean="0"/>
              <a:t>description </a:t>
            </a:r>
            <a:r>
              <a:rPr lang="en-US" dirty="0"/>
              <a:t>of </a:t>
            </a:r>
            <a:r>
              <a:rPr lang="en-US" dirty="0" smtClean="0"/>
              <a:t>services</a:t>
            </a:r>
            <a:endParaRPr lang="en-US" dirty="0"/>
          </a:p>
          <a:p>
            <a:pPr lvl="1"/>
            <a:r>
              <a:rPr lang="en-US" dirty="0"/>
              <a:t>Frequency-per week or per month</a:t>
            </a:r>
          </a:p>
          <a:p>
            <a:pPr lvl="1"/>
            <a:r>
              <a:rPr lang="en-US" dirty="0"/>
              <a:t>Type of Service-group, </a:t>
            </a:r>
            <a:r>
              <a:rPr lang="en-US" dirty="0" smtClean="0"/>
              <a:t>individual (intake, crisis and only scheduled-treatment planning), collateral</a:t>
            </a:r>
          </a:p>
          <a:p>
            <a:r>
              <a:rPr lang="en-US" dirty="0"/>
              <a:t>If a beneficiary has not had a physical examination within the twelve month period prior to beneficiary‘s admission to treatment date, a goal that the beneficiary have a physical </a:t>
            </a:r>
            <a:r>
              <a:rPr lang="en-US" dirty="0" smtClean="0"/>
              <a:t>examination—if goal is carried over to the following Tx Plan, the current Barriers and needed Action Steps must be indicated.</a:t>
            </a:r>
            <a:endParaRPr lang="en-US" dirty="0"/>
          </a:p>
          <a:p>
            <a:r>
              <a:rPr lang="en-US" dirty="0" smtClean="0"/>
              <a:t>DSM/ICD </a:t>
            </a:r>
            <a:r>
              <a:rPr lang="en-US" dirty="0" err="1" smtClean="0"/>
              <a:t>Dx</a:t>
            </a:r>
            <a:endParaRPr lang="en-US" dirty="0"/>
          </a:p>
          <a:p>
            <a:endParaRPr lang="en-US" dirty="0" smtClean="0"/>
          </a:p>
          <a:p>
            <a:pPr marL="0" indent="0">
              <a:buNone/>
            </a:pPr>
            <a:r>
              <a:rPr lang="en-US" dirty="0"/>
              <a:t>Source: 22 CCR § 51341.1 (h)(2)</a:t>
            </a:r>
          </a:p>
          <a:p>
            <a:pPr marL="0" indent="0">
              <a:buNone/>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2628431584"/>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1" y="354842"/>
            <a:ext cx="9917112" cy="798065"/>
          </a:xfrm>
        </p:spPr>
        <p:txBody>
          <a:bodyPr>
            <a:noAutofit/>
          </a:bodyPr>
          <a:lstStyle/>
          <a:p>
            <a:pPr algn="ctr"/>
            <a:r>
              <a:rPr lang="en-US" dirty="0"/>
              <a:t>DMC (And </a:t>
            </a:r>
            <a:r>
              <a:rPr lang="en-US" dirty="0" smtClean="0"/>
              <a:t>DMC Programs</a:t>
            </a:r>
            <a:r>
              <a:rPr lang="en-US" dirty="0"/>
              <a:t>)  Required Parts of a Treatment Plan Cont.</a:t>
            </a:r>
          </a:p>
        </p:txBody>
      </p:sp>
      <p:sp>
        <p:nvSpPr>
          <p:cNvPr id="3" name="Content Placeholder 2"/>
          <p:cNvSpPr>
            <a:spLocks noGrp="1"/>
          </p:cNvSpPr>
          <p:nvPr>
            <p:ph idx="1"/>
          </p:nvPr>
        </p:nvSpPr>
        <p:spPr>
          <a:xfrm>
            <a:off x="1311579" y="1873770"/>
            <a:ext cx="9901064" cy="4317168"/>
          </a:xfrm>
        </p:spPr>
        <p:txBody>
          <a:bodyPr>
            <a:normAutofit fontScale="92500" lnSpcReduction="10000"/>
          </a:bodyPr>
          <a:lstStyle/>
          <a:p>
            <a:r>
              <a:rPr lang="en-US" sz="2200" dirty="0" smtClean="0"/>
              <a:t>Action Steps (by Client, family, significant other) with target dates for accomplishment (aka objectives)</a:t>
            </a:r>
            <a:endParaRPr lang="en-US" sz="2200" dirty="0"/>
          </a:p>
          <a:p>
            <a:pPr lvl="1"/>
            <a:r>
              <a:rPr lang="en-US" sz="2000" dirty="0"/>
              <a:t>Providers assist the client in developing the </a:t>
            </a:r>
            <a:r>
              <a:rPr lang="en-US" sz="2000" dirty="0" smtClean="0"/>
              <a:t>short-term action steps to </a:t>
            </a:r>
            <a:r>
              <a:rPr lang="en-US" sz="2000" dirty="0"/>
              <a:t>his/her identified goal(s) </a:t>
            </a:r>
            <a:endParaRPr lang="en-US" sz="2000" dirty="0" smtClean="0"/>
          </a:p>
          <a:p>
            <a:pPr lvl="1"/>
            <a:r>
              <a:rPr lang="en-US" sz="2000" dirty="0" smtClean="0"/>
              <a:t>Includes </a:t>
            </a:r>
            <a:r>
              <a:rPr lang="en-US" sz="2000" dirty="0"/>
              <a:t>Measurable Change in helping the client achieve his/her treatment </a:t>
            </a:r>
            <a:r>
              <a:rPr lang="en-US" sz="2000" dirty="0" smtClean="0"/>
              <a:t>goals;</a:t>
            </a:r>
            <a:endParaRPr lang="en-US" sz="2000" dirty="0"/>
          </a:p>
          <a:p>
            <a:pPr lvl="2"/>
            <a:r>
              <a:rPr lang="en-US" sz="1800" dirty="0"/>
              <a:t>Can address symptoms, behaviors and </a:t>
            </a:r>
            <a:r>
              <a:rPr lang="en-US" sz="1800" dirty="0" smtClean="0"/>
              <a:t>impairments (problems) identified </a:t>
            </a:r>
            <a:r>
              <a:rPr lang="en-US" sz="1800" dirty="0"/>
              <a:t>in the assessment</a:t>
            </a:r>
          </a:p>
          <a:p>
            <a:pPr lvl="2"/>
            <a:r>
              <a:rPr lang="en-US" sz="1800" dirty="0"/>
              <a:t>Strength based </a:t>
            </a:r>
            <a:r>
              <a:rPr lang="en-US" sz="1800" dirty="0" smtClean="0"/>
              <a:t>SUD objectives replace </a:t>
            </a:r>
            <a:r>
              <a:rPr lang="en-US" sz="1800" dirty="0"/>
              <a:t>problematic symptoms with positive coping skills/behaviors/ </a:t>
            </a:r>
            <a:r>
              <a:rPr lang="en-US" sz="1800" dirty="0" smtClean="0"/>
              <a:t>etc.</a:t>
            </a:r>
          </a:p>
          <a:p>
            <a:pPr lvl="1"/>
            <a:r>
              <a:rPr lang="en-US" b="1" dirty="0" smtClean="0"/>
              <a:t>SMART is ideal (but not required)</a:t>
            </a:r>
            <a:r>
              <a:rPr lang="en-US" dirty="0" smtClean="0"/>
              <a:t>: </a:t>
            </a:r>
            <a:r>
              <a:rPr lang="en-US" b="1" dirty="0"/>
              <a:t>S</a:t>
            </a:r>
            <a:r>
              <a:rPr lang="en-US" dirty="0"/>
              <a:t>pecific, </a:t>
            </a:r>
            <a:r>
              <a:rPr lang="en-US" b="1" dirty="0"/>
              <a:t>M</a:t>
            </a:r>
            <a:r>
              <a:rPr lang="en-US" dirty="0"/>
              <a:t>easurable, </a:t>
            </a:r>
            <a:r>
              <a:rPr lang="en-US" b="1" dirty="0"/>
              <a:t>A</a:t>
            </a:r>
            <a:r>
              <a:rPr lang="en-US" dirty="0"/>
              <a:t>ttainable, </a:t>
            </a:r>
            <a:r>
              <a:rPr lang="en-US" b="1" dirty="0"/>
              <a:t>R</a:t>
            </a:r>
            <a:r>
              <a:rPr lang="en-US" dirty="0"/>
              <a:t>ealistic, and </a:t>
            </a:r>
            <a:r>
              <a:rPr lang="en-US" b="1" dirty="0"/>
              <a:t>T</a:t>
            </a:r>
            <a:r>
              <a:rPr lang="en-US" dirty="0"/>
              <a:t>ime </a:t>
            </a:r>
            <a:r>
              <a:rPr lang="en-US" dirty="0" smtClean="0"/>
              <a:t>Bound</a:t>
            </a:r>
          </a:p>
          <a:p>
            <a:pPr lvl="1"/>
            <a:endParaRPr lang="en-US" dirty="0" smtClean="0"/>
          </a:p>
          <a:p>
            <a:pPr marL="0" indent="0">
              <a:buNone/>
            </a:pPr>
            <a:r>
              <a:rPr lang="en-US" dirty="0" smtClean="0"/>
              <a:t>Source</a:t>
            </a:r>
            <a:r>
              <a:rPr lang="en-US" dirty="0"/>
              <a:t>: 22 CCR § 51341.1 (h)(2)</a:t>
            </a:r>
          </a:p>
          <a:p>
            <a:pPr marL="457200" lvl="1" indent="0">
              <a:buNone/>
            </a:pPr>
            <a:endParaRPr lang="en-US" dirty="0"/>
          </a:p>
          <a:p>
            <a:pPr lvl="1"/>
            <a:endParaRPr lang="en-US" dirty="0" smtClean="0"/>
          </a:p>
        </p:txBody>
      </p:sp>
      <p:sp>
        <p:nvSpPr>
          <p:cNvPr id="7" name="Footer Placeholder 6"/>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416969531"/>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820" y="386481"/>
            <a:ext cx="8911687" cy="785590"/>
          </a:xfrm>
        </p:spPr>
        <p:txBody>
          <a:bodyPr>
            <a:normAutofit fontScale="90000"/>
          </a:bodyPr>
          <a:lstStyle/>
          <a:p>
            <a:pPr algn="ctr"/>
            <a:r>
              <a:rPr lang="en-US" dirty="0"/>
              <a:t>DMC (And </a:t>
            </a:r>
            <a:r>
              <a:rPr lang="en-US" dirty="0" smtClean="0"/>
              <a:t>DMC Programs</a:t>
            </a:r>
            <a:r>
              <a:rPr lang="en-US" dirty="0"/>
              <a:t>)  Required Parts of a Treatment Plan Cont.</a:t>
            </a:r>
          </a:p>
        </p:txBody>
      </p:sp>
      <p:sp>
        <p:nvSpPr>
          <p:cNvPr id="3" name="Content Placeholder 2"/>
          <p:cNvSpPr>
            <a:spLocks noGrp="1"/>
          </p:cNvSpPr>
          <p:nvPr>
            <p:ph idx="1"/>
          </p:nvPr>
        </p:nvSpPr>
        <p:spPr>
          <a:xfrm>
            <a:off x="1052124" y="2069991"/>
            <a:ext cx="10412412" cy="4065817"/>
          </a:xfrm>
        </p:spPr>
        <p:txBody>
          <a:bodyPr>
            <a:normAutofit/>
          </a:bodyPr>
          <a:lstStyle/>
          <a:p>
            <a:r>
              <a:rPr lang="en-US" sz="2000" dirty="0" smtClean="0"/>
              <a:t>Action Steps Continued—Provider’s Action Steps (aka Interventions)</a:t>
            </a:r>
          </a:p>
          <a:p>
            <a:pPr lvl="1"/>
            <a:r>
              <a:rPr lang="en-US" sz="2000" dirty="0" smtClean="0"/>
              <a:t>Provider Action Steps must focus upon and Problems identified in the Assessment and Intake process.</a:t>
            </a:r>
          </a:p>
          <a:p>
            <a:pPr lvl="1"/>
            <a:r>
              <a:rPr lang="en-US" sz="2000" dirty="0" smtClean="0"/>
              <a:t>Interventions for Collateral (see prior slides) should include listing significant others by their names and roles (professional relationships do not qualify for Collateral services) for whom contact is planned and indicating “others as needed”</a:t>
            </a:r>
          </a:p>
          <a:p>
            <a:endParaRPr lang="en-US" sz="2000" dirty="0"/>
          </a:p>
          <a:p>
            <a:r>
              <a:rPr lang="en-US" sz="2000" dirty="0"/>
              <a:t>Source: 22 CCR § 51341.1 (h)(2)</a:t>
            </a:r>
          </a:p>
          <a:p>
            <a:endParaRPr lang="en-US" sz="2000" dirty="0"/>
          </a:p>
        </p:txBody>
      </p:sp>
      <p:sp>
        <p:nvSpPr>
          <p:cNvPr id="7" name="Footer Placeholder 6"/>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85474264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765" y="626610"/>
            <a:ext cx="8911687" cy="692526"/>
          </a:xfrm>
        </p:spPr>
        <p:txBody>
          <a:bodyPr/>
          <a:lstStyle/>
          <a:p>
            <a:r>
              <a:rPr lang="en-US" dirty="0"/>
              <a:t>DMC Provider Responsibilities</a:t>
            </a:r>
          </a:p>
        </p:txBody>
      </p:sp>
      <p:sp>
        <p:nvSpPr>
          <p:cNvPr id="3" name="Content Placeholder 2"/>
          <p:cNvSpPr>
            <a:spLocks noGrp="1"/>
          </p:cNvSpPr>
          <p:nvPr>
            <p:ph idx="1"/>
          </p:nvPr>
        </p:nvSpPr>
        <p:spPr>
          <a:xfrm>
            <a:off x="1781492" y="1523000"/>
            <a:ext cx="9800908" cy="4622967"/>
          </a:xfrm>
        </p:spPr>
        <p:txBody>
          <a:bodyPr>
            <a:normAutofit/>
          </a:bodyPr>
          <a:lstStyle/>
          <a:p>
            <a:r>
              <a:rPr lang="en-US" dirty="0"/>
              <a:t>It is </a:t>
            </a:r>
            <a:r>
              <a:rPr lang="en-US" dirty="0" smtClean="0"/>
              <a:t>you </a:t>
            </a:r>
            <a:r>
              <a:rPr lang="en-US" dirty="0"/>
              <a:t>and your staffs’ responsibility to know and follow </a:t>
            </a:r>
            <a:r>
              <a:rPr lang="en-US" dirty="0" smtClean="0">
                <a:solidFill>
                  <a:srgbClr val="FF0000"/>
                </a:solidFill>
              </a:rPr>
              <a:t>ALL</a:t>
            </a:r>
            <a:r>
              <a:rPr lang="en-US" dirty="0" smtClean="0"/>
              <a:t> applicable regulations</a:t>
            </a:r>
          </a:p>
          <a:p>
            <a:pPr lvl="1"/>
            <a:r>
              <a:rPr lang="en-US" dirty="0" smtClean="0"/>
              <a:t>Title 22 § CCR 51341.1 can be </a:t>
            </a:r>
            <a:r>
              <a:rPr lang="en-US" dirty="0"/>
              <a:t>f</a:t>
            </a:r>
            <a:r>
              <a:rPr lang="en-US" dirty="0" smtClean="0"/>
              <a:t>ound here: </a:t>
            </a:r>
            <a:r>
              <a:rPr lang="en-US" dirty="0" smtClean="0">
                <a:hlinkClick r:id="rId2"/>
              </a:rPr>
              <a:t>https</a:t>
            </a:r>
            <a:r>
              <a:rPr lang="en-US" dirty="0">
                <a:hlinkClick r:id="rId2"/>
              </a:rPr>
              <a:t>://</a:t>
            </a:r>
            <a:r>
              <a:rPr lang="en-US" dirty="0" smtClean="0">
                <a:hlinkClick r:id="rId2"/>
              </a:rPr>
              <a:t>govt.westlaw.com/</a:t>
            </a:r>
            <a:endParaRPr lang="en-US" dirty="0" smtClean="0"/>
          </a:p>
          <a:p>
            <a:r>
              <a:rPr lang="en-US" dirty="0" smtClean="0"/>
              <a:t>Employ </a:t>
            </a:r>
            <a:r>
              <a:rPr lang="en-US" dirty="0"/>
              <a:t>qualified staff and make sure staff stay within their scope of </a:t>
            </a:r>
            <a:r>
              <a:rPr lang="en-US" dirty="0" smtClean="0"/>
              <a:t>practice!</a:t>
            </a:r>
          </a:p>
          <a:p>
            <a:r>
              <a:rPr lang="en-US" dirty="0" smtClean="0"/>
              <a:t>Develop </a:t>
            </a:r>
            <a:r>
              <a:rPr lang="en-US" dirty="0"/>
              <a:t>and document procedures for </a:t>
            </a:r>
            <a:r>
              <a:rPr lang="en-US" dirty="0" smtClean="0"/>
              <a:t>admission</a:t>
            </a:r>
          </a:p>
          <a:p>
            <a:r>
              <a:rPr lang="en-US" dirty="0" smtClean="0"/>
              <a:t>Establish </a:t>
            </a:r>
            <a:r>
              <a:rPr lang="en-US" dirty="0"/>
              <a:t>an individual record for every DMC beneficiary. Maintain record for a </a:t>
            </a:r>
            <a:r>
              <a:rPr lang="en-US" dirty="0" smtClean="0"/>
              <a:t>minimum of </a:t>
            </a:r>
            <a:r>
              <a:rPr lang="en-US" dirty="0"/>
              <a:t>3 years (or as required by law</a:t>
            </a:r>
            <a:r>
              <a:rPr lang="en-US" dirty="0" smtClean="0"/>
              <a:t>)</a:t>
            </a:r>
          </a:p>
          <a:p>
            <a:r>
              <a:rPr lang="en-US" dirty="0" smtClean="0"/>
              <a:t>Ensure </a:t>
            </a:r>
            <a:r>
              <a:rPr lang="en-US" dirty="0"/>
              <a:t>medical necessity is documented in beneficiary </a:t>
            </a:r>
            <a:r>
              <a:rPr lang="en-US" dirty="0" smtClean="0"/>
              <a:t>records</a:t>
            </a:r>
          </a:p>
          <a:p>
            <a:r>
              <a:rPr lang="en-US" dirty="0" smtClean="0"/>
              <a:t>Complete </a:t>
            </a:r>
            <a:r>
              <a:rPr lang="en-US" dirty="0"/>
              <a:t>a personal, medical, and substance use history upon </a:t>
            </a:r>
            <a:r>
              <a:rPr lang="en-US" dirty="0" smtClean="0"/>
              <a:t>admission</a:t>
            </a:r>
          </a:p>
          <a:p>
            <a:r>
              <a:rPr lang="en-US" dirty="0" smtClean="0"/>
              <a:t>Ensure </a:t>
            </a:r>
            <a:r>
              <a:rPr lang="en-US" dirty="0"/>
              <a:t>that client’s challenges identified are addressed in treatment plan and progress notes. </a:t>
            </a:r>
            <a:endParaRPr lang="en-US" dirty="0" smtClean="0"/>
          </a:p>
          <a:p>
            <a:r>
              <a:rPr lang="en-US" dirty="0" smtClean="0"/>
              <a:t>Complete </a:t>
            </a:r>
            <a:r>
              <a:rPr lang="en-US" dirty="0"/>
              <a:t>discharge plan </a:t>
            </a:r>
            <a:r>
              <a:rPr lang="en-US" dirty="0">
                <a:solidFill>
                  <a:srgbClr val="FF0000"/>
                </a:solidFill>
              </a:rPr>
              <a:t>OR</a:t>
            </a:r>
            <a:r>
              <a:rPr lang="en-US" dirty="0"/>
              <a:t> discharge summary upon </a:t>
            </a:r>
            <a:r>
              <a:rPr lang="en-US" dirty="0" smtClean="0"/>
              <a:t>discharge</a:t>
            </a:r>
          </a:p>
          <a:p>
            <a:r>
              <a:rPr lang="en-US" dirty="0" smtClean="0"/>
              <a:t>SUD Treatment </a:t>
            </a:r>
            <a:r>
              <a:rPr lang="en-US" dirty="0" smtClean="0">
                <a:solidFill>
                  <a:srgbClr val="FF0000"/>
                </a:solidFill>
              </a:rPr>
              <a:t>MUST</a:t>
            </a:r>
            <a:r>
              <a:rPr lang="en-US" dirty="0" smtClean="0"/>
              <a:t> be </a:t>
            </a:r>
            <a:r>
              <a:rPr lang="en-US" dirty="0"/>
              <a:t>provided under the direction of a </a:t>
            </a:r>
            <a:r>
              <a:rPr lang="en-US" dirty="0" smtClean="0"/>
              <a:t>licensed physician</a:t>
            </a:r>
            <a:endParaRPr lang="en-US" dirty="0"/>
          </a:p>
          <a:p>
            <a:endParaRPr lang="en-US" dirty="0" smtClean="0"/>
          </a:p>
          <a:p>
            <a:endParaRPr lang="en-US" dirty="0"/>
          </a:p>
        </p:txBody>
      </p:sp>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3400" y="351299"/>
            <a:ext cx="1104900" cy="1000125"/>
          </a:xfrm>
          <a:prstGeom prst="rect">
            <a:avLst/>
          </a:prstGeom>
        </p:spPr>
      </p:pic>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306512678"/>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Treatment Plan Signatures</a:t>
            </a:r>
            <a:endParaRPr lang="en-US" dirty="0"/>
          </a:p>
        </p:txBody>
      </p:sp>
      <p:sp>
        <p:nvSpPr>
          <p:cNvPr id="3" name="Content Placeholder 2"/>
          <p:cNvSpPr>
            <a:spLocks noGrp="1"/>
          </p:cNvSpPr>
          <p:nvPr>
            <p:ph idx="1"/>
          </p:nvPr>
        </p:nvSpPr>
        <p:spPr>
          <a:xfrm>
            <a:off x="1819955" y="1610436"/>
            <a:ext cx="8915400" cy="4645221"/>
          </a:xfrm>
        </p:spPr>
        <p:txBody>
          <a:bodyPr>
            <a:normAutofit fontScale="55000" lnSpcReduction="20000"/>
          </a:bodyPr>
          <a:lstStyle/>
          <a:p>
            <a:pPr marL="0" indent="0">
              <a:buNone/>
            </a:pPr>
            <a:r>
              <a:rPr lang="en-US" sz="2500" b="1" dirty="0" smtClean="0"/>
              <a:t>Which providers can sign SUD Initial Treatment Plans?</a:t>
            </a:r>
          </a:p>
          <a:p>
            <a:r>
              <a:rPr lang="en-US" sz="2500" dirty="0" smtClean="0"/>
              <a:t>Non-MD (</a:t>
            </a:r>
            <a:r>
              <a:rPr lang="en-US" sz="2500" dirty="0" smtClean="0">
                <a:solidFill>
                  <a:srgbClr val="FF0000"/>
                </a:solidFill>
              </a:rPr>
              <a:t>with MD co-signature, see upcoming slides with timelines--and exception for Plan Updates or Non-DMC programs</a:t>
            </a:r>
            <a:r>
              <a:rPr lang="en-US" sz="2500" dirty="0" smtClean="0"/>
              <a:t>).</a:t>
            </a:r>
          </a:p>
          <a:p>
            <a:pPr lvl="1"/>
            <a:r>
              <a:rPr lang="en-US" sz="2500" dirty="0" smtClean="0"/>
              <a:t>Therapist</a:t>
            </a:r>
          </a:p>
          <a:p>
            <a:pPr lvl="2"/>
            <a:r>
              <a:rPr lang="en-US" sz="2500" dirty="0" smtClean="0"/>
              <a:t>Psychologist licensed by CA Board of Psychology</a:t>
            </a:r>
          </a:p>
          <a:p>
            <a:pPr lvl="2"/>
            <a:r>
              <a:rPr lang="en-US" sz="2500" dirty="0" smtClean="0"/>
              <a:t>LCSW or MFT licensed by CA BBS</a:t>
            </a:r>
          </a:p>
          <a:p>
            <a:pPr lvl="2"/>
            <a:r>
              <a:rPr lang="en-US" sz="2500" dirty="0" smtClean="0"/>
              <a:t>Intern registered by the CA BBS or CA Board of Psychology</a:t>
            </a:r>
          </a:p>
          <a:p>
            <a:pPr lvl="1"/>
            <a:r>
              <a:rPr lang="en-US" sz="2500" dirty="0" smtClean="0"/>
              <a:t>Counselor</a:t>
            </a:r>
          </a:p>
          <a:p>
            <a:pPr lvl="2"/>
            <a:r>
              <a:rPr lang="en-US" sz="2500" dirty="0" smtClean="0"/>
              <a:t>Certified AOD Counselor or Registrant</a:t>
            </a:r>
          </a:p>
          <a:p>
            <a:r>
              <a:rPr lang="en-US" sz="2500" dirty="0" smtClean="0"/>
              <a:t>Or physician may be the sole Provider signer</a:t>
            </a:r>
          </a:p>
          <a:p>
            <a:r>
              <a:rPr lang="en-US" sz="2500" dirty="0" smtClean="0"/>
              <a:t>Non </a:t>
            </a:r>
            <a:r>
              <a:rPr lang="en-US" sz="2500" dirty="0"/>
              <a:t>AOD </a:t>
            </a:r>
            <a:r>
              <a:rPr lang="en-US" sz="2500" dirty="0" err="1" smtClean="0"/>
              <a:t>Medi</a:t>
            </a:r>
            <a:r>
              <a:rPr lang="en-US" sz="2500" dirty="0" smtClean="0"/>
              <a:t>-Cal </a:t>
            </a:r>
            <a:r>
              <a:rPr lang="en-US" sz="2500" dirty="0"/>
              <a:t>Programs require no Tx Plan signature by Physician or LPHA—SUD Counselor adequate.</a:t>
            </a:r>
          </a:p>
          <a:p>
            <a:r>
              <a:rPr lang="en-US" sz="2500" dirty="0" smtClean="0"/>
              <a:t>If </a:t>
            </a:r>
            <a:r>
              <a:rPr lang="en-US" sz="2500" dirty="0"/>
              <a:t>the beneficiary is </a:t>
            </a:r>
            <a:r>
              <a:rPr lang="en-US" sz="2500" dirty="0" smtClean="0">
                <a:solidFill>
                  <a:srgbClr val="FF0000"/>
                </a:solidFill>
              </a:rPr>
              <a:t>unable or unwilling </a:t>
            </a:r>
            <a:r>
              <a:rPr lang="en-US" sz="2500" dirty="0"/>
              <a:t>to sign the plan, the provider </a:t>
            </a:r>
            <a:r>
              <a:rPr lang="en-US" sz="2500" dirty="0">
                <a:solidFill>
                  <a:srgbClr val="FF0000"/>
                </a:solidFill>
              </a:rPr>
              <a:t>shall document the reason for refusal and the provider's strategy </a:t>
            </a:r>
            <a:r>
              <a:rPr lang="en-US" sz="2500" dirty="0"/>
              <a:t>to engage the beneficiary to participate in </a:t>
            </a:r>
            <a:r>
              <a:rPr lang="en-US" sz="2500" dirty="0" smtClean="0"/>
              <a:t>treatment</a:t>
            </a:r>
            <a:r>
              <a:rPr lang="en-US" sz="2500" dirty="0" smtClean="0">
                <a:solidFill>
                  <a:srgbClr val="FF0000"/>
                </a:solidFill>
              </a:rPr>
              <a:t>-if not full chart non-compliance.</a:t>
            </a:r>
          </a:p>
          <a:p>
            <a:endParaRPr lang="en-US" sz="2500" dirty="0"/>
          </a:p>
          <a:p>
            <a:pPr marL="0" indent="0">
              <a:buNone/>
            </a:pPr>
            <a:r>
              <a:rPr lang="en-US" sz="2500" dirty="0"/>
              <a:t>Source: 22 CCR § 51341.1 (h)(2)(A)(</a:t>
            </a:r>
            <a:r>
              <a:rPr lang="en-US" sz="2500" dirty="0" err="1"/>
              <a:t>i</a:t>
            </a:r>
            <a:r>
              <a:rPr lang="en-US" sz="2500" dirty="0"/>
              <a:t>)(h)(ii)</a:t>
            </a:r>
          </a:p>
          <a:p>
            <a:endParaRPr lang="en-US" sz="2500" dirty="0">
              <a:solidFill>
                <a:srgbClr val="FF0000"/>
              </a:solidFill>
            </a:endParaRPr>
          </a:p>
          <a:p>
            <a:endParaRPr lang="en-US" dirty="0" smtClean="0"/>
          </a:p>
          <a:p>
            <a:pPr marL="0" indent="0">
              <a:buNone/>
            </a:pPr>
            <a:endParaRPr lang="en-US" dirty="0"/>
          </a:p>
          <a:p>
            <a:endParaRPr lang="en-US" dirty="0" smtClean="0"/>
          </a:p>
          <a:p>
            <a:endParaRPr lang="en-US" dirty="0"/>
          </a:p>
          <a:p>
            <a:endParaRPr lang="en-US" dirty="0" smtClean="0"/>
          </a:p>
          <a:p>
            <a:endParaRPr lang="en-US" dirty="0" smtClean="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201474783"/>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Treatment Plan Signatures</a:t>
            </a:r>
            <a:endParaRPr lang="en-US" dirty="0"/>
          </a:p>
        </p:txBody>
      </p:sp>
      <p:sp>
        <p:nvSpPr>
          <p:cNvPr id="3" name="Content Placeholder 2"/>
          <p:cNvSpPr>
            <a:spLocks noGrp="1"/>
          </p:cNvSpPr>
          <p:nvPr>
            <p:ph idx="1"/>
          </p:nvPr>
        </p:nvSpPr>
        <p:spPr>
          <a:xfrm>
            <a:off x="1776412" y="1894113"/>
            <a:ext cx="8915400" cy="4056981"/>
          </a:xfrm>
        </p:spPr>
        <p:txBody>
          <a:bodyPr>
            <a:normAutofit fontScale="92500" lnSpcReduction="10000"/>
          </a:bodyPr>
          <a:lstStyle/>
          <a:p>
            <a:r>
              <a:rPr lang="en-US" sz="2000" dirty="0" smtClean="0"/>
              <a:t>Per Title 22 Reg. Treatment Plan signatures must include </a:t>
            </a:r>
            <a:r>
              <a:rPr lang="en-US" sz="2000" dirty="0" smtClean="0">
                <a:solidFill>
                  <a:srgbClr val="FF0000"/>
                </a:solidFill>
              </a:rPr>
              <a:t>ALL</a:t>
            </a:r>
            <a:r>
              <a:rPr lang="en-US" sz="2000" dirty="0" smtClean="0"/>
              <a:t> of the following parts for each individual, including the beneficiary, signing the plan:</a:t>
            </a:r>
          </a:p>
          <a:p>
            <a:pPr lvl="1"/>
            <a:r>
              <a:rPr lang="en-US" sz="1800" u="sng" dirty="0" smtClean="0"/>
              <a:t>Typed or legibly written name</a:t>
            </a:r>
          </a:p>
          <a:p>
            <a:pPr lvl="1"/>
            <a:r>
              <a:rPr lang="en-US" sz="1800" u="sng" dirty="0" smtClean="0"/>
              <a:t>Signature</a:t>
            </a:r>
          </a:p>
          <a:p>
            <a:pPr lvl="1"/>
            <a:r>
              <a:rPr lang="en-US" sz="1800" u="sng" dirty="0" smtClean="0"/>
              <a:t>Date</a:t>
            </a:r>
            <a:r>
              <a:rPr lang="en-US" sz="1800" dirty="0" smtClean="0"/>
              <a:t> - </a:t>
            </a:r>
            <a:r>
              <a:rPr lang="en-US" dirty="0">
                <a:solidFill>
                  <a:srgbClr val="FF0000"/>
                </a:solidFill>
              </a:rPr>
              <a:t>Note that beneficiaries MUST write in the date </a:t>
            </a:r>
            <a:r>
              <a:rPr lang="en-US" dirty="0" smtClean="0">
                <a:solidFill>
                  <a:srgbClr val="FF0000"/>
                </a:solidFill>
              </a:rPr>
              <a:t>themselves</a:t>
            </a:r>
            <a:endParaRPr lang="en-US" u="sng" dirty="0" smtClean="0"/>
          </a:p>
          <a:p>
            <a:pPr lvl="1"/>
            <a:r>
              <a:rPr lang="en-US" sz="1800" dirty="0"/>
              <a:t>Professional Credentials </a:t>
            </a:r>
            <a:r>
              <a:rPr lang="en-US" sz="1800" dirty="0" smtClean="0"/>
              <a:t>Recommended</a:t>
            </a:r>
          </a:p>
          <a:p>
            <a:pPr marL="457200" lvl="1" indent="0">
              <a:buNone/>
            </a:pPr>
            <a:r>
              <a:rPr lang="en-US" sz="1800" dirty="0" smtClean="0">
                <a:solidFill>
                  <a:srgbClr val="FF0000"/>
                </a:solidFill>
              </a:rPr>
              <a:t>Source: </a:t>
            </a:r>
            <a:r>
              <a:rPr lang="en-US" sz="1800" dirty="0">
                <a:solidFill>
                  <a:srgbClr val="FF0000"/>
                </a:solidFill>
              </a:rPr>
              <a:t>22 CCR § </a:t>
            </a:r>
            <a:r>
              <a:rPr lang="en-US" sz="1800" dirty="0" smtClean="0">
                <a:solidFill>
                  <a:srgbClr val="FF0000"/>
                </a:solidFill>
              </a:rPr>
              <a:t>51341.1 (h)(2)(A)(</a:t>
            </a:r>
            <a:r>
              <a:rPr lang="en-US" sz="1800" dirty="0" err="1" smtClean="0">
                <a:solidFill>
                  <a:srgbClr val="FF0000"/>
                </a:solidFill>
              </a:rPr>
              <a:t>i</a:t>
            </a:r>
            <a:r>
              <a:rPr lang="en-US" sz="1800" dirty="0" smtClean="0">
                <a:solidFill>
                  <a:srgbClr val="FF0000"/>
                </a:solidFill>
              </a:rPr>
              <a:t>)(h)(ii)(a),(b),&amp;(c)</a:t>
            </a:r>
            <a:endParaRPr lang="en-US" sz="1800" dirty="0" smtClean="0"/>
          </a:p>
          <a:p>
            <a:pPr lvl="1"/>
            <a:endParaRPr lang="en-US" dirty="0"/>
          </a:p>
          <a:p>
            <a:pPr marL="457200" lvl="1" indent="0">
              <a:buNone/>
            </a:pPr>
            <a:r>
              <a:rPr lang="en-US" dirty="0" smtClean="0"/>
              <a:t>	</a:t>
            </a:r>
            <a:r>
              <a:rPr lang="en-US" sz="1800" dirty="0" smtClean="0">
                <a:solidFill>
                  <a:srgbClr val="FF0000"/>
                </a:solidFill>
              </a:rPr>
              <a:t>One of the most common causes of non-compliance is due to 	incomplete signatures that did not contain all three above 	requirements—if not on Plan, full chart non-compliance.</a:t>
            </a:r>
            <a:endParaRPr lang="en-US" sz="1800" dirty="0">
              <a:solidFill>
                <a:srgbClr val="FF0000"/>
              </a:solidFill>
            </a:endParaRPr>
          </a:p>
          <a:p>
            <a:endParaRPr lang="en-US" dirty="0" smtClean="0"/>
          </a:p>
          <a:p>
            <a:endParaRPr lang="en-US" dirty="0"/>
          </a:p>
          <a:p>
            <a:endParaRPr lang="en-US" dirty="0" smtClean="0"/>
          </a:p>
          <a:p>
            <a:endParaRPr lang="en-US" dirty="0" smtClean="0"/>
          </a:p>
        </p:txBody>
      </p:sp>
      <p:sp>
        <p:nvSpPr>
          <p:cNvPr id="4" name="5-Point Star 3"/>
          <p:cNvSpPr/>
          <p:nvPr/>
        </p:nvSpPr>
        <p:spPr>
          <a:xfrm>
            <a:off x="2098485" y="4767944"/>
            <a:ext cx="459323" cy="420914"/>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0179565" y="4767944"/>
            <a:ext cx="459323" cy="420914"/>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672140724"/>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Treatment Plans: Physician Responsibilities</a:t>
            </a:r>
            <a:endParaRPr lang="en-US" dirty="0"/>
          </a:p>
        </p:txBody>
      </p:sp>
      <p:sp>
        <p:nvSpPr>
          <p:cNvPr id="3" name="Content Placeholder 2"/>
          <p:cNvSpPr>
            <a:spLocks noGrp="1"/>
          </p:cNvSpPr>
          <p:nvPr>
            <p:ph idx="1"/>
          </p:nvPr>
        </p:nvSpPr>
        <p:spPr>
          <a:xfrm>
            <a:off x="1545021" y="1986455"/>
            <a:ext cx="9614818" cy="3894786"/>
          </a:xfrm>
        </p:spPr>
        <p:txBody>
          <a:bodyPr>
            <a:normAutofit fontScale="85000" lnSpcReduction="20000"/>
          </a:bodyPr>
          <a:lstStyle/>
          <a:p>
            <a:r>
              <a:rPr lang="en-US" dirty="0" smtClean="0"/>
              <a:t>Physician </a:t>
            </a:r>
            <a:r>
              <a:rPr lang="en-US" dirty="0" smtClean="0">
                <a:solidFill>
                  <a:srgbClr val="FF0000"/>
                </a:solidFill>
              </a:rPr>
              <a:t>MUST </a:t>
            </a:r>
            <a:r>
              <a:rPr lang="en-US" dirty="0" smtClean="0"/>
              <a:t>review the treatment plan and determine if treatment outline in the plan is medically necessary. </a:t>
            </a:r>
          </a:p>
          <a:p>
            <a:pPr lvl="1"/>
            <a:r>
              <a:rPr lang="en-US" dirty="0" smtClean="0"/>
              <a:t>It is not required that the physician meet face to face with the client to develop the treatment plan.</a:t>
            </a:r>
          </a:p>
          <a:p>
            <a:r>
              <a:rPr lang="en-US" dirty="0" smtClean="0"/>
              <a:t>If </a:t>
            </a:r>
            <a:r>
              <a:rPr lang="en-US" dirty="0"/>
              <a:t>the physician determines the services in the initial treatment plan are medically necessary, </a:t>
            </a:r>
            <a:r>
              <a:rPr lang="en-US" dirty="0">
                <a:solidFill>
                  <a:srgbClr val="FF0000"/>
                </a:solidFill>
              </a:rPr>
              <a:t>the physician shall type or legibly print their name and sign and date the treatment plan within 15 days of signature by the therapist or counselor (but no more than 30 days from </a:t>
            </a:r>
            <a:r>
              <a:rPr lang="en-US" dirty="0" smtClean="0">
                <a:solidFill>
                  <a:srgbClr val="FF0000"/>
                </a:solidFill>
              </a:rPr>
              <a:t>EOD,)—if not full chart non-compliance.</a:t>
            </a:r>
          </a:p>
          <a:p>
            <a:pPr marL="0" indent="0">
              <a:buNone/>
            </a:pPr>
            <a:r>
              <a:rPr lang="en-US" dirty="0" smtClean="0"/>
              <a:t>Source</a:t>
            </a:r>
            <a:r>
              <a:rPr lang="en-US" dirty="0"/>
              <a:t>: 22 CCR § 51341.1 (h)(2)(A)(</a:t>
            </a:r>
            <a:r>
              <a:rPr lang="en-US" dirty="0" err="1"/>
              <a:t>i</a:t>
            </a:r>
            <a:r>
              <a:rPr lang="en-US" dirty="0"/>
              <a:t>)(h)(ii)(c)</a:t>
            </a:r>
            <a:endParaRPr lang="en-US" sz="2800" dirty="0">
              <a:solidFill>
                <a:srgbClr val="FF0000"/>
              </a:solidFill>
            </a:endParaRPr>
          </a:p>
          <a:p>
            <a:endParaRPr lang="en-US" dirty="0" smtClean="0">
              <a:solidFill>
                <a:srgbClr val="FF0000"/>
              </a:solidFill>
            </a:endParaRPr>
          </a:p>
          <a:p>
            <a:r>
              <a:rPr lang="en-US" dirty="0" smtClean="0"/>
              <a:t>Initial Narcotic Treatment Programs Treatment Plan is due within 28 calendar days and  </a:t>
            </a:r>
            <a:r>
              <a:rPr lang="en-US" dirty="0"/>
              <a:t>has an additional Plan Update due within 14 days of </a:t>
            </a:r>
            <a:r>
              <a:rPr lang="en-US" dirty="0" smtClean="0"/>
              <a:t>any confirmed </a:t>
            </a:r>
            <a:r>
              <a:rPr lang="en-US" dirty="0"/>
              <a:t>pregnancy</a:t>
            </a:r>
            <a:r>
              <a:rPr lang="en-US" dirty="0" smtClean="0"/>
              <a:t>.  MD has a full 14 days after the Counselor or Therapist’s signature to sign the Plans.</a:t>
            </a:r>
          </a:p>
          <a:p>
            <a:r>
              <a:rPr lang="en-US" dirty="0" smtClean="0">
                <a:solidFill>
                  <a:srgbClr val="7030A0"/>
                </a:solidFill>
              </a:rPr>
              <a:t>AOD Residential—non AOD M/C Claiming, Tx Plan is due within 14 days (of long-term programs 31 days or longer), and Updates no longer 90 days after prior Tx Plan.  (No MD co-signatures required).</a:t>
            </a:r>
          </a:p>
          <a:p>
            <a:pPr marL="0" indent="0">
              <a:buNone/>
            </a:pPr>
            <a:endParaRPr lang="en-US" dirty="0" smtClean="0"/>
          </a:p>
          <a:p>
            <a:endParaRPr lang="en-US" dirty="0">
              <a:solidFill>
                <a:srgbClr val="7030A0"/>
              </a:solidFill>
            </a:endParaRPr>
          </a:p>
          <a:p>
            <a:pPr lvl="1"/>
            <a:endParaRPr lang="en-US" dirty="0" smtClean="0">
              <a:solidFill>
                <a:srgbClr val="FF0000"/>
              </a:solidFill>
            </a:endParaRPr>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2740312636"/>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622" y="329899"/>
            <a:ext cx="6739761" cy="823008"/>
          </a:xfrm>
        </p:spPr>
        <p:txBody>
          <a:bodyPr>
            <a:normAutofit fontScale="90000"/>
          </a:bodyPr>
          <a:lstStyle/>
          <a:p>
            <a:pPr algn="ctr"/>
            <a:r>
              <a:rPr lang="en-US" dirty="0" smtClean="0"/>
              <a:t>Treatment Plan Template</a:t>
            </a:r>
            <a:br>
              <a:rPr lang="en-US" dirty="0" smtClean="0"/>
            </a:br>
            <a:r>
              <a:rPr lang="en-US" sz="2700" dirty="0">
                <a:solidFill>
                  <a:srgbClr val="FF0000"/>
                </a:solidFill>
              </a:rPr>
              <a:t>--Form Highly Recommended--</a:t>
            </a:r>
            <a:endParaRPr lang="en-US" sz="2700" dirty="0"/>
          </a:p>
        </p:txBody>
      </p:sp>
      <p:sp>
        <p:nvSpPr>
          <p:cNvPr id="6" name="TextBox 5"/>
          <p:cNvSpPr txBox="1"/>
          <p:nvPr/>
        </p:nvSpPr>
        <p:spPr>
          <a:xfrm>
            <a:off x="1136073" y="1995055"/>
            <a:ext cx="3671454" cy="2308324"/>
          </a:xfrm>
          <a:prstGeom prst="rect">
            <a:avLst/>
          </a:prstGeom>
          <a:noFill/>
        </p:spPr>
        <p:txBody>
          <a:bodyPr wrap="square" rtlCol="0">
            <a:spAutoFit/>
          </a:bodyPr>
          <a:lstStyle/>
          <a:p>
            <a:r>
              <a:rPr lang="en-US" dirty="0" smtClean="0">
                <a:solidFill>
                  <a:srgbClr val="FF0000"/>
                </a:solidFill>
              </a:rPr>
              <a:t>This treatment plan template is available as a handout in the binder and online at the BHCS Provider site—highly recommended to ensure compliance and avoid non-compliance.  Address every field and instructions.</a:t>
            </a:r>
            <a:endParaRPr lang="en-US" dirty="0">
              <a:solidFill>
                <a:srgbClr val="FF0000"/>
              </a:solidFill>
            </a:endParaRPr>
          </a:p>
        </p:txBody>
      </p:sp>
      <p:sp>
        <p:nvSpPr>
          <p:cNvPr id="3" name="Footer Placeholder 2"/>
          <p:cNvSpPr>
            <a:spLocks noGrp="1"/>
          </p:cNvSpPr>
          <p:nvPr>
            <p:ph type="ftr" sz="quarter" idx="11"/>
          </p:nvPr>
        </p:nvSpPr>
        <p:spPr/>
        <p:txBody>
          <a:bodyPr/>
          <a:lstStyle/>
          <a:p>
            <a:r>
              <a:rPr lang="en-US" smtClean="0"/>
              <a:t>version 3.7.2017                                                                       "Your Success is Our Success"</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6605" y="1450427"/>
            <a:ext cx="5955141" cy="4479026"/>
          </a:xfrm>
          <a:prstGeom prst="rect">
            <a:avLst/>
          </a:prstGeom>
        </p:spPr>
      </p:pic>
    </p:spTree>
    <p:extLst>
      <p:ext uri="{BB962C8B-B14F-4D97-AF65-F5344CB8AC3E}">
        <p14:creationId xmlns:p14="http://schemas.microsoft.com/office/powerpoint/2010/main" val="3715959147"/>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366" y="1548154"/>
            <a:ext cx="5955141" cy="4479026"/>
          </a:xfrm>
          <a:prstGeom prst="rect">
            <a:avLst/>
          </a:prstGeom>
        </p:spPr>
      </p:pic>
      <p:sp>
        <p:nvSpPr>
          <p:cNvPr id="2" name="Title 1"/>
          <p:cNvSpPr>
            <a:spLocks noGrp="1"/>
          </p:cNvSpPr>
          <p:nvPr>
            <p:ph type="title"/>
          </p:nvPr>
        </p:nvSpPr>
        <p:spPr>
          <a:xfrm>
            <a:off x="3041622" y="329899"/>
            <a:ext cx="6739761" cy="823008"/>
          </a:xfrm>
        </p:spPr>
        <p:txBody>
          <a:bodyPr>
            <a:normAutofit fontScale="90000"/>
          </a:bodyPr>
          <a:lstStyle/>
          <a:p>
            <a:r>
              <a:rPr lang="en-US" dirty="0" smtClean="0"/>
              <a:t>Treatment Plan </a:t>
            </a:r>
            <a:r>
              <a:rPr lang="en-US" u="sng" dirty="0" smtClean="0"/>
              <a:t>Example</a:t>
            </a:r>
            <a:r>
              <a:rPr lang="en-US" dirty="0" smtClean="0"/>
              <a:t>: Using BHCS Template</a:t>
            </a:r>
            <a:endParaRPr lang="en-US" dirty="0"/>
          </a:p>
        </p:txBody>
      </p:sp>
      <p:sp>
        <p:nvSpPr>
          <p:cNvPr id="23" name="Oval 22"/>
          <p:cNvSpPr/>
          <p:nvPr/>
        </p:nvSpPr>
        <p:spPr>
          <a:xfrm>
            <a:off x="5015889" y="2156537"/>
            <a:ext cx="1384910" cy="528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5708344" y="1212167"/>
            <a:ext cx="1893396" cy="8321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601740" y="1073668"/>
            <a:ext cx="3121365" cy="276999"/>
          </a:xfrm>
          <a:prstGeom prst="rect">
            <a:avLst/>
          </a:prstGeom>
          <a:noFill/>
        </p:spPr>
        <p:txBody>
          <a:bodyPr wrap="square" rtlCol="0">
            <a:spAutoFit/>
          </a:bodyPr>
          <a:lstStyle/>
          <a:p>
            <a:r>
              <a:rPr lang="en-US" sz="1200" dirty="0">
                <a:solidFill>
                  <a:srgbClr val="FF0000"/>
                </a:solidFill>
              </a:rPr>
              <a:t>Primary dx must be on the plan</a:t>
            </a:r>
          </a:p>
        </p:txBody>
      </p:sp>
      <p:sp>
        <p:nvSpPr>
          <p:cNvPr id="44" name="Oval 43"/>
          <p:cNvSpPr/>
          <p:nvPr/>
        </p:nvSpPr>
        <p:spPr>
          <a:xfrm>
            <a:off x="6013801" y="1856961"/>
            <a:ext cx="1666920" cy="374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a:stCxn id="62" idx="1"/>
          </p:cNvCxnSpPr>
          <p:nvPr/>
        </p:nvCxnSpPr>
        <p:spPr>
          <a:xfrm flipH="1" flipV="1">
            <a:off x="7680721" y="2258548"/>
            <a:ext cx="1731576" cy="8456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412297" y="2873367"/>
            <a:ext cx="2621617" cy="461665"/>
          </a:xfrm>
          <a:prstGeom prst="rect">
            <a:avLst/>
          </a:prstGeom>
          <a:noFill/>
        </p:spPr>
        <p:txBody>
          <a:bodyPr wrap="square" rtlCol="0">
            <a:spAutoFit/>
          </a:bodyPr>
          <a:lstStyle/>
          <a:p>
            <a:r>
              <a:rPr lang="en-US" sz="1200" u="sng" dirty="0" smtClean="0">
                <a:solidFill>
                  <a:srgbClr val="FF0000"/>
                </a:solidFill>
              </a:rPr>
              <a:t>Primary</a:t>
            </a:r>
            <a:r>
              <a:rPr lang="en-US" sz="1200" dirty="0" smtClean="0">
                <a:solidFill>
                  <a:srgbClr val="FF0000"/>
                </a:solidFill>
              </a:rPr>
              <a:t> counselor must be identified on the plan</a:t>
            </a:r>
            <a:endParaRPr lang="en-US" sz="1200" dirty="0">
              <a:solidFill>
                <a:srgbClr val="FF0000"/>
              </a:solidFill>
            </a:endParaRPr>
          </a:p>
        </p:txBody>
      </p:sp>
      <p:sp>
        <p:nvSpPr>
          <p:cNvPr id="80" name="TextBox 79"/>
          <p:cNvSpPr txBox="1"/>
          <p:nvPr/>
        </p:nvSpPr>
        <p:spPr>
          <a:xfrm>
            <a:off x="9753507" y="3559471"/>
            <a:ext cx="1261658" cy="1015663"/>
          </a:xfrm>
          <a:prstGeom prst="rect">
            <a:avLst/>
          </a:prstGeom>
          <a:noFill/>
        </p:spPr>
        <p:txBody>
          <a:bodyPr wrap="square" rtlCol="0">
            <a:spAutoFit/>
          </a:bodyPr>
          <a:lstStyle/>
          <a:p>
            <a:r>
              <a:rPr lang="en-US" sz="1200" dirty="0" smtClean="0">
                <a:solidFill>
                  <a:srgbClr val="FF0000"/>
                </a:solidFill>
              </a:rPr>
              <a:t>Client goals for treatment AND strengths to facilitate goals.</a:t>
            </a:r>
            <a:endParaRPr lang="en-US" sz="1200" dirty="0">
              <a:solidFill>
                <a:srgbClr val="FF0000"/>
              </a:solidFill>
            </a:endParaRPr>
          </a:p>
        </p:txBody>
      </p:sp>
      <p:cxnSp>
        <p:nvCxnSpPr>
          <p:cNvPr id="82" name="Straight Arrow Connector 81"/>
          <p:cNvCxnSpPr>
            <a:stCxn id="80" idx="1"/>
          </p:cNvCxnSpPr>
          <p:nvPr/>
        </p:nvCxnSpPr>
        <p:spPr>
          <a:xfrm flipH="1" flipV="1">
            <a:off x="6507917" y="3555582"/>
            <a:ext cx="3245590" cy="5117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4335517" y="3325105"/>
            <a:ext cx="2065282" cy="4609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version 3.7.2017                                                                       "Your Success is Our Success"</a:t>
            </a:r>
            <a:endParaRPr lang="en-US" dirty="0"/>
          </a:p>
        </p:txBody>
      </p:sp>
      <p:sp>
        <p:nvSpPr>
          <p:cNvPr id="27" name="Oval 26"/>
          <p:cNvSpPr/>
          <p:nvPr/>
        </p:nvSpPr>
        <p:spPr>
          <a:xfrm>
            <a:off x="6527338" y="5211712"/>
            <a:ext cx="2459007" cy="4609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30" idx="1"/>
          </p:cNvCxnSpPr>
          <p:nvPr/>
        </p:nvCxnSpPr>
        <p:spPr>
          <a:xfrm flipH="1">
            <a:off x="8986345" y="5272466"/>
            <a:ext cx="1088104" cy="69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074449" y="5041633"/>
            <a:ext cx="1812752" cy="461665"/>
          </a:xfrm>
          <a:prstGeom prst="rect">
            <a:avLst/>
          </a:prstGeom>
          <a:noFill/>
        </p:spPr>
        <p:txBody>
          <a:bodyPr wrap="square" rtlCol="0">
            <a:spAutoFit/>
          </a:bodyPr>
          <a:lstStyle/>
          <a:p>
            <a:r>
              <a:rPr lang="en-US" sz="1200" dirty="0" smtClean="0">
                <a:solidFill>
                  <a:srgbClr val="FF0000"/>
                </a:solidFill>
              </a:rPr>
              <a:t>Index of challenge codes</a:t>
            </a:r>
            <a:endParaRPr lang="en-US" sz="1200" dirty="0">
              <a:solidFill>
                <a:srgbClr val="FF0000"/>
              </a:solidFill>
            </a:endParaRPr>
          </a:p>
        </p:txBody>
      </p:sp>
      <p:cxnSp>
        <p:nvCxnSpPr>
          <p:cNvPr id="31" name="Straight Arrow Connector 30"/>
          <p:cNvCxnSpPr/>
          <p:nvPr/>
        </p:nvCxnSpPr>
        <p:spPr>
          <a:xfrm>
            <a:off x="2380593" y="3413862"/>
            <a:ext cx="1261241" cy="6534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rot="5400000">
            <a:off x="2719298" y="3990341"/>
            <a:ext cx="2306765" cy="2304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153336" y="2952197"/>
            <a:ext cx="1812752" cy="461665"/>
          </a:xfrm>
          <a:prstGeom prst="rect">
            <a:avLst/>
          </a:prstGeom>
          <a:noFill/>
        </p:spPr>
        <p:txBody>
          <a:bodyPr wrap="square" rtlCol="0">
            <a:spAutoFit/>
          </a:bodyPr>
          <a:lstStyle/>
          <a:p>
            <a:r>
              <a:rPr lang="en-US" sz="1200" dirty="0" smtClean="0">
                <a:solidFill>
                  <a:srgbClr val="FF0000"/>
                </a:solidFill>
              </a:rPr>
              <a:t>Put challenge code in this column</a:t>
            </a:r>
          </a:p>
        </p:txBody>
      </p:sp>
    </p:spTree>
    <p:extLst>
      <p:ext uri="{BB962C8B-B14F-4D97-AF65-F5344CB8AC3E}">
        <p14:creationId xmlns:p14="http://schemas.microsoft.com/office/powerpoint/2010/main" val="293688191"/>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366" y="1533251"/>
            <a:ext cx="5955141" cy="4479026"/>
          </a:xfrm>
          <a:prstGeom prst="rect">
            <a:avLst/>
          </a:prstGeom>
        </p:spPr>
      </p:pic>
      <p:sp>
        <p:nvSpPr>
          <p:cNvPr id="2" name="Title 1"/>
          <p:cNvSpPr>
            <a:spLocks noGrp="1"/>
          </p:cNvSpPr>
          <p:nvPr>
            <p:ph type="title"/>
          </p:nvPr>
        </p:nvSpPr>
        <p:spPr>
          <a:xfrm>
            <a:off x="3041622" y="329899"/>
            <a:ext cx="6739761" cy="823008"/>
          </a:xfrm>
        </p:spPr>
        <p:txBody>
          <a:bodyPr>
            <a:normAutofit fontScale="90000"/>
          </a:bodyPr>
          <a:lstStyle/>
          <a:p>
            <a:r>
              <a:rPr lang="en-US" dirty="0" smtClean="0"/>
              <a:t>Treatment Plan </a:t>
            </a:r>
            <a:r>
              <a:rPr lang="en-US" u="sng" dirty="0" smtClean="0"/>
              <a:t>Example</a:t>
            </a:r>
            <a:r>
              <a:rPr lang="en-US" dirty="0" smtClean="0"/>
              <a:t>: Using BHCS Template</a:t>
            </a:r>
            <a:endParaRPr lang="en-US" dirty="0"/>
          </a:p>
        </p:txBody>
      </p:sp>
      <p:sp>
        <p:nvSpPr>
          <p:cNvPr id="43" name="Oval 42"/>
          <p:cNvSpPr/>
          <p:nvPr/>
        </p:nvSpPr>
        <p:spPr>
          <a:xfrm>
            <a:off x="3521287" y="2039548"/>
            <a:ext cx="1419203" cy="289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605086" y="2910816"/>
            <a:ext cx="1384910" cy="4609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a:stCxn id="63" idx="3"/>
          </p:cNvCxnSpPr>
          <p:nvPr/>
        </p:nvCxnSpPr>
        <p:spPr>
          <a:xfrm>
            <a:off x="2702264" y="1757094"/>
            <a:ext cx="698476" cy="1911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65" idx="3"/>
          </p:cNvCxnSpPr>
          <p:nvPr/>
        </p:nvCxnSpPr>
        <p:spPr>
          <a:xfrm flipV="1">
            <a:off x="3085549" y="3386060"/>
            <a:ext cx="3331265" cy="17895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220176" y="2574071"/>
            <a:ext cx="1384910" cy="4609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a:stCxn id="64" idx="3"/>
          </p:cNvCxnSpPr>
          <p:nvPr/>
        </p:nvCxnSpPr>
        <p:spPr>
          <a:xfrm flipV="1">
            <a:off x="3060157" y="2973601"/>
            <a:ext cx="2129091" cy="10242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894734" y="1249262"/>
            <a:ext cx="1807530" cy="1015663"/>
          </a:xfrm>
          <a:prstGeom prst="rect">
            <a:avLst/>
          </a:prstGeom>
          <a:noFill/>
        </p:spPr>
        <p:txBody>
          <a:bodyPr wrap="square" rtlCol="0">
            <a:spAutoFit/>
          </a:bodyPr>
          <a:lstStyle/>
          <a:p>
            <a:r>
              <a:rPr lang="en-US" sz="1200" dirty="0">
                <a:solidFill>
                  <a:srgbClr val="FF0000"/>
                </a:solidFill>
              </a:rPr>
              <a:t>Indicate initial or update. Must have plan fully completed and signed by due date. </a:t>
            </a:r>
            <a:endParaRPr lang="en-US" sz="1200" dirty="0" smtClean="0">
              <a:solidFill>
                <a:srgbClr val="FF0000"/>
              </a:solidFill>
            </a:endParaRPr>
          </a:p>
        </p:txBody>
      </p:sp>
      <p:sp>
        <p:nvSpPr>
          <p:cNvPr id="64" name="TextBox 63"/>
          <p:cNvSpPr txBox="1"/>
          <p:nvPr/>
        </p:nvSpPr>
        <p:spPr>
          <a:xfrm>
            <a:off x="1798499" y="3582307"/>
            <a:ext cx="1261658" cy="830997"/>
          </a:xfrm>
          <a:prstGeom prst="rect">
            <a:avLst/>
          </a:prstGeom>
          <a:noFill/>
        </p:spPr>
        <p:txBody>
          <a:bodyPr wrap="square" rtlCol="0">
            <a:spAutoFit/>
          </a:bodyPr>
          <a:lstStyle/>
          <a:p>
            <a:r>
              <a:rPr lang="en-US" sz="1200" dirty="0" smtClean="0">
                <a:solidFill>
                  <a:srgbClr val="FF0000"/>
                </a:solidFill>
              </a:rPr>
              <a:t>What are the problems that require SUD treatment</a:t>
            </a:r>
            <a:endParaRPr lang="en-US" sz="1200" dirty="0">
              <a:solidFill>
                <a:srgbClr val="FF0000"/>
              </a:solidFill>
            </a:endParaRPr>
          </a:p>
        </p:txBody>
      </p:sp>
      <p:sp>
        <p:nvSpPr>
          <p:cNvPr id="65" name="TextBox 64"/>
          <p:cNvSpPr txBox="1"/>
          <p:nvPr/>
        </p:nvSpPr>
        <p:spPr>
          <a:xfrm>
            <a:off x="1546083" y="4760086"/>
            <a:ext cx="1539466" cy="830997"/>
          </a:xfrm>
          <a:prstGeom prst="rect">
            <a:avLst/>
          </a:prstGeom>
          <a:noFill/>
        </p:spPr>
        <p:txBody>
          <a:bodyPr wrap="square" rtlCol="0">
            <a:spAutoFit/>
          </a:bodyPr>
          <a:lstStyle/>
          <a:p>
            <a:r>
              <a:rPr lang="en-US" sz="1200" dirty="0" smtClean="0">
                <a:solidFill>
                  <a:srgbClr val="FF0000"/>
                </a:solidFill>
              </a:rPr>
              <a:t>Steps identified in order for client to accomplish plan goals</a:t>
            </a:r>
            <a:endParaRPr lang="en-US" sz="1200" dirty="0">
              <a:solidFill>
                <a:srgbClr val="FF0000"/>
              </a:solidFill>
            </a:endParaRPr>
          </a:p>
        </p:txBody>
      </p:sp>
      <p:sp>
        <p:nvSpPr>
          <p:cNvPr id="24" name="Oval 23"/>
          <p:cNvSpPr/>
          <p:nvPr/>
        </p:nvSpPr>
        <p:spPr>
          <a:xfrm>
            <a:off x="7452244" y="2053196"/>
            <a:ext cx="1578597" cy="579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H="1">
            <a:off x="8885237" y="1151465"/>
            <a:ext cx="816868" cy="9017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702105" y="805543"/>
            <a:ext cx="2007897" cy="461665"/>
          </a:xfrm>
          <a:prstGeom prst="rect">
            <a:avLst/>
          </a:prstGeom>
          <a:noFill/>
        </p:spPr>
        <p:txBody>
          <a:bodyPr wrap="square" rtlCol="0">
            <a:spAutoFit/>
          </a:bodyPr>
          <a:lstStyle/>
          <a:p>
            <a:r>
              <a:rPr lang="en-US" sz="1200" dirty="0" smtClean="0">
                <a:solidFill>
                  <a:srgbClr val="FF0000"/>
                </a:solidFill>
              </a:rPr>
              <a:t>Plan must include frequency of services</a:t>
            </a:r>
            <a:endParaRPr lang="en-US" sz="1200" dirty="0">
              <a:solidFill>
                <a:srgbClr val="FF0000"/>
              </a:solidFill>
            </a:endParaRPr>
          </a:p>
        </p:txBody>
      </p:sp>
      <p:sp>
        <p:nvSpPr>
          <p:cNvPr id="27" name="Oval 26"/>
          <p:cNvSpPr/>
          <p:nvPr/>
        </p:nvSpPr>
        <p:spPr>
          <a:xfrm>
            <a:off x="6508774" y="4028201"/>
            <a:ext cx="1732768" cy="612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H="1">
            <a:off x="8366078" y="4028201"/>
            <a:ext cx="1493720" cy="3060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859796" y="3780963"/>
            <a:ext cx="2007897" cy="646331"/>
          </a:xfrm>
          <a:prstGeom prst="rect">
            <a:avLst/>
          </a:prstGeom>
          <a:noFill/>
        </p:spPr>
        <p:txBody>
          <a:bodyPr wrap="square" rtlCol="0">
            <a:spAutoFit/>
          </a:bodyPr>
          <a:lstStyle/>
          <a:p>
            <a:r>
              <a:rPr lang="en-US" sz="1200" dirty="0" smtClean="0">
                <a:solidFill>
                  <a:srgbClr val="FF0000"/>
                </a:solidFill>
              </a:rPr>
              <a:t>Make sure modality is specified. Auditors can not assume if missing</a:t>
            </a:r>
            <a:endParaRPr lang="en-US" sz="1200" dirty="0">
              <a:solidFill>
                <a:srgbClr val="FF0000"/>
              </a:solidFill>
            </a:endParaRPr>
          </a:p>
        </p:txBody>
      </p:sp>
      <p:sp>
        <p:nvSpPr>
          <p:cNvPr id="3" name="Footer Placeholder 2"/>
          <p:cNvSpPr>
            <a:spLocks noGrp="1"/>
          </p:cNvSpPr>
          <p:nvPr>
            <p:ph type="ftr" sz="quarter" idx="11"/>
          </p:nvPr>
        </p:nvSpPr>
        <p:spPr/>
        <p:txBody>
          <a:bodyPr/>
          <a:lstStyle/>
          <a:p>
            <a:r>
              <a:rPr lang="en-US" smtClean="0"/>
              <a:t>version 3.7.2017                                                                       "Your Success is Our Success"</a:t>
            </a:r>
            <a:endParaRPr lang="en-US" dirty="0"/>
          </a:p>
        </p:txBody>
      </p:sp>
      <p:sp>
        <p:nvSpPr>
          <p:cNvPr id="21" name="TextBox 20"/>
          <p:cNvSpPr txBox="1"/>
          <p:nvPr/>
        </p:nvSpPr>
        <p:spPr>
          <a:xfrm>
            <a:off x="1083774" y="2402984"/>
            <a:ext cx="1807530" cy="1015663"/>
          </a:xfrm>
          <a:prstGeom prst="rect">
            <a:avLst/>
          </a:prstGeom>
          <a:noFill/>
        </p:spPr>
        <p:txBody>
          <a:bodyPr wrap="square" rtlCol="0">
            <a:spAutoFit/>
          </a:bodyPr>
          <a:lstStyle/>
          <a:p>
            <a:r>
              <a:rPr lang="en-US" sz="1200" dirty="0">
                <a:solidFill>
                  <a:srgbClr val="FF0000"/>
                </a:solidFill>
              </a:rPr>
              <a:t>Indicate initial or update. Must have plan fully completed and signed by due date. </a:t>
            </a:r>
            <a:endParaRPr lang="en-US" sz="1200" dirty="0" smtClean="0">
              <a:solidFill>
                <a:srgbClr val="FF0000"/>
              </a:solidFill>
            </a:endParaRPr>
          </a:p>
        </p:txBody>
      </p:sp>
    </p:spTree>
    <p:extLst>
      <p:ext uri="{BB962C8B-B14F-4D97-AF65-F5344CB8AC3E}">
        <p14:creationId xmlns:p14="http://schemas.microsoft.com/office/powerpoint/2010/main" val="65568235"/>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366" y="1548154"/>
            <a:ext cx="5955141" cy="4479026"/>
          </a:xfrm>
          <a:prstGeom prst="rect">
            <a:avLst/>
          </a:prstGeom>
        </p:spPr>
      </p:pic>
      <p:sp>
        <p:nvSpPr>
          <p:cNvPr id="2" name="Title 1"/>
          <p:cNvSpPr>
            <a:spLocks noGrp="1"/>
          </p:cNvSpPr>
          <p:nvPr>
            <p:ph type="title"/>
          </p:nvPr>
        </p:nvSpPr>
        <p:spPr>
          <a:xfrm>
            <a:off x="3041622" y="329899"/>
            <a:ext cx="6739761" cy="823008"/>
          </a:xfrm>
        </p:spPr>
        <p:txBody>
          <a:bodyPr>
            <a:normAutofit fontScale="90000"/>
          </a:bodyPr>
          <a:lstStyle/>
          <a:p>
            <a:r>
              <a:rPr lang="en-US" dirty="0" smtClean="0"/>
              <a:t>Treatment Plan </a:t>
            </a:r>
            <a:r>
              <a:rPr lang="en-US" u="sng" dirty="0" smtClean="0"/>
              <a:t>Example</a:t>
            </a:r>
            <a:r>
              <a:rPr lang="en-US" dirty="0" smtClean="0"/>
              <a:t>: Using BHCS Template</a:t>
            </a:r>
            <a:endParaRPr lang="en-US" dirty="0"/>
          </a:p>
        </p:txBody>
      </p:sp>
      <p:sp>
        <p:nvSpPr>
          <p:cNvPr id="23" name="Oval 22"/>
          <p:cNvSpPr/>
          <p:nvPr/>
        </p:nvSpPr>
        <p:spPr>
          <a:xfrm>
            <a:off x="5015889" y="2156537"/>
            <a:ext cx="1384910" cy="528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5708344" y="1212167"/>
            <a:ext cx="1893396" cy="8321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601740" y="1073668"/>
            <a:ext cx="3121365" cy="276999"/>
          </a:xfrm>
          <a:prstGeom prst="rect">
            <a:avLst/>
          </a:prstGeom>
          <a:noFill/>
        </p:spPr>
        <p:txBody>
          <a:bodyPr wrap="square" rtlCol="0">
            <a:spAutoFit/>
          </a:bodyPr>
          <a:lstStyle/>
          <a:p>
            <a:r>
              <a:rPr lang="en-US" sz="1200" dirty="0">
                <a:solidFill>
                  <a:srgbClr val="FF0000"/>
                </a:solidFill>
              </a:rPr>
              <a:t>Primary dx must be on the plan</a:t>
            </a:r>
          </a:p>
        </p:txBody>
      </p:sp>
      <p:sp>
        <p:nvSpPr>
          <p:cNvPr id="44" name="Oval 43"/>
          <p:cNvSpPr/>
          <p:nvPr/>
        </p:nvSpPr>
        <p:spPr>
          <a:xfrm>
            <a:off x="6013801" y="1856961"/>
            <a:ext cx="1666920" cy="374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a:stCxn id="62" idx="1"/>
          </p:cNvCxnSpPr>
          <p:nvPr/>
        </p:nvCxnSpPr>
        <p:spPr>
          <a:xfrm flipH="1" flipV="1">
            <a:off x="7756841" y="2044311"/>
            <a:ext cx="1616914" cy="3766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373755" y="2190098"/>
            <a:ext cx="2621617" cy="461665"/>
          </a:xfrm>
          <a:prstGeom prst="rect">
            <a:avLst/>
          </a:prstGeom>
          <a:noFill/>
        </p:spPr>
        <p:txBody>
          <a:bodyPr wrap="square" rtlCol="0">
            <a:spAutoFit/>
          </a:bodyPr>
          <a:lstStyle/>
          <a:p>
            <a:r>
              <a:rPr lang="en-US" sz="1200" u="sng" dirty="0" smtClean="0">
                <a:solidFill>
                  <a:srgbClr val="FF0000"/>
                </a:solidFill>
              </a:rPr>
              <a:t>Primary</a:t>
            </a:r>
            <a:r>
              <a:rPr lang="en-US" sz="1200" dirty="0" smtClean="0">
                <a:solidFill>
                  <a:srgbClr val="FF0000"/>
                </a:solidFill>
              </a:rPr>
              <a:t> counselor must be identified on the plan</a:t>
            </a:r>
            <a:endParaRPr lang="en-US" sz="1200" dirty="0">
              <a:solidFill>
                <a:srgbClr val="FF0000"/>
              </a:solidFill>
            </a:endParaRPr>
          </a:p>
        </p:txBody>
      </p:sp>
      <p:sp>
        <p:nvSpPr>
          <p:cNvPr id="80" name="TextBox 79"/>
          <p:cNvSpPr txBox="1"/>
          <p:nvPr/>
        </p:nvSpPr>
        <p:spPr>
          <a:xfrm>
            <a:off x="9753507" y="3559471"/>
            <a:ext cx="1261658" cy="1015663"/>
          </a:xfrm>
          <a:prstGeom prst="rect">
            <a:avLst/>
          </a:prstGeom>
          <a:noFill/>
        </p:spPr>
        <p:txBody>
          <a:bodyPr wrap="square" rtlCol="0">
            <a:spAutoFit/>
          </a:bodyPr>
          <a:lstStyle/>
          <a:p>
            <a:r>
              <a:rPr lang="en-US" sz="1200" dirty="0" smtClean="0">
                <a:solidFill>
                  <a:srgbClr val="FF0000"/>
                </a:solidFill>
              </a:rPr>
              <a:t>Client goals for treatment AND strengths to facilitate goals.</a:t>
            </a:r>
            <a:endParaRPr lang="en-US" sz="1200" dirty="0">
              <a:solidFill>
                <a:srgbClr val="FF0000"/>
              </a:solidFill>
            </a:endParaRPr>
          </a:p>
        </p:txBody>
      </p:sp>
      <p:cxnSp>
        <p:nvCxnSpPr>
          <p:cNvPr id="82" name="Straight Arrow Connector 81"/>
          <p:cNvCxnSpPr>
            <a:stCxn id="80" idx="1"/>
          </p:cNvCxnSpPr>
          <p:nvPr/>
        </p:nvCxnSpPr>
        <p:spPr>
          <a:xfrm flipH="1" flipV="1">
            <a:off x="6507917" y="3555582"/>
            <a:ext cx="3245590" cy="5117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4335517" y="3325105"/>
            <a:ext cx="2065282" cy="4609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version 3.7.2017                                                                       "Your Success is Our Success"</a:t>
            </a:r>
            <a:endParaRPr lang="en-US" dirty="0"/>
          </a:p>
        </p:txBody>
      </p:sp>
      <p:sp>
        <p:nvSpPr>
          <p:cNvPr id="27" name="Oval 26"/>
          <p:cNvSpPr/>
          <p:nvPr/>
        </p:nvSpPr>
        <p:spPr>
          <a:xfrm>
            <a:off x="6527338" y="5211712"/>
            <a:ext cx="2459007" cy="4609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30" idx="1"/>
          </p:cNvCxnSpPr>
          <p:nvPr/>
        </p:nvCxnSpPr>
        <p:spPr>
          <a:xfrm flipH="1">
            <a:off x="8986345" y="5272466"/>
            <a:ext cx="1088104" cy="69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074449" y="5041633"/>
            <a:ext cx="1812752" cy="461665"/>
          </a:xfrm>
          <a:prstGeom prst="rect">
            <a:avLst/>
          </a:prstGeom>
          <a:noFill/>
        </p:spPr>
        <p:txBody>
          <a:bodyPr wrap="square" rtlCol="0">
            <a:spAutoFit/>
          </a:bodyPr>
          <a:lstStyle/>
          <a:p>
            <a:r>
              <a:rPr lang="en-US" sz="1200" dirty="0" smtClean="0">
                <a:solidFill>
                  <a:srgbClr val="FF0000"/>
                </a:solidFill>
              </a:rPr>
              <a:t>Index of challenge codes</a:t>
            </a:r>
            <a:endParaRPr lang="en-US" sz="1200" dirty="0">
              <a:solidFill>
                <a:srgbClr val="FF0000"/>
              </a:solidFill>
            </a:endParaRPr>
          </a:p>
        </p:txBody>
      </p:sp>
      <p:cxnSp>
        <p:nvCxnSpPr>
          <p:cNvPr id="31" name="Straight Arrow Connector 30"/>
          <p:cNvCxnSpPr/>
          <p:nvPr/>
        </p:nvCxnSpPr>
        <p:spPr>
          <a:xfrm>
            <a:off x="2380593" y="3413862"/>
            <a:ext cx="1261241" cy="6534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rot="5400000">
            <a:off x="2719298" y="3990341"/>
            <a:ext cx="2306765" cy="2304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153336" y="2952197"/>
            <a:ext cx="1812752" cy="461665"/>
          </a:xfrm>
          <a:prstGeom prst="rect">
            <a:avLst/>
          </a:prstGeom>
          <a:noFill/>
        </p:spPr>
        <p:txBody>
          <a:bodyPr wrap="square" rtlCol="0">
            <a:spAutoFit/>
          </a:bodyPr>
          <a:lstStyle/>
          <a:p>
            <a:r>
              <a:rPr lang="en-US" sz="1200" dirty="0">
                <a:solidFill>
                  <a:srgbClr val="FF0000"/>
                </a:solidFill>
              </a:rPr>
              <a:t>C</a:t>
            </a:r>
            <a:r>
              <a:rPr lang="en-US" sz="1200" dirty="0" smtClean="0">
                <a:solidFill>
                  <a:srgbClr val="FF0000"/>
                </a:solidFill>
              </a:rPr>
              <a:t>hallenge code goes this column</a:t>
            </a:r>
          </a:p>
        </p:txBody>
      </p:sp>
    </p:spTree>
    <p:extLst>
      <p:ext uri="{BB962C8B-B14F-4D97-AF65-F5344CB8AC3E}">
        <p14:creationId xmlns:p14="http://schemas.microsoft.com/office/powerpoint/2010/main" val="3553899231"/>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366" y="1548154"/>
            <a:ext cx="5955141" cy="4479026"/>
          </a:xfrm>
          <a:prstGeom prst="rect">
            <a:avLst/>
          </a:prstGeom>
        </p:spPr>
      </p:pic>
      <p:sp>
        <p:nvSpPr>
          <p:cNvPr id="2" name="Title 1"/>
          <p:cNvSpPr>
            <a:spLocks noGrp="1"/>
          </p:cNvSpPr>
          <p:nvPr>
            <p:ph type="title"/>
          </p:nvPr>
        </p:nvSpPr>
        <p:spPr>
          <a:xfrm>
            <a:off x="3041622" y="329899"/>
            <a:ext cx="6739761" cy="823008"/>
          </a:xfrm>
        </p:spPr>
        <p:txBody>
          <a:bodyPr>
            <a:normAutofit fontScale="90000"/>
          </a:bodyPr>
          <a:lstStyle/>
          <a:p>
            <a:r>
              <a:rPr lang="en-US" dirty="0" smtClean="0"/>
              <a:t>Treatment Plan </a:t>
            </a:r>
            <a:r>
              <a:rPr lang="en-US" u="sng" dirty="0" smtClean="0"/>
              <a:t>Example</a:t>
            </a:r>
            <a:r>
              <a:rPr lang="en-US" dirty="0" smtClean="0"/>
              <a:t>: Deferring Challenges</a:t>
            </a:r>
            <a:endParaRPr lang="en-US" dirty="0"/>
          </a:p>
        </p:txBody>
      </p:sp>
      <p:cxnSp>
        <p:nvCxnSpPr>
          <p:cNvPr id="82" name="Straight Arrow Connector 81"/>
          <p:cNvCxnSpPr>
            <a:stCxn id="25" idx="1"/>
          </p:cNvCxnSpPr>
          <p:nvPr/>
        </p:nvCxnSpPr>
        <p:spPr>
          <a:xfrm flipH="1">
            <a:off x="8488583" y="4234403"/>
            <a:ext cx="843282" cy="2768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rot="5400000">
            <a:off x="3308139" y="4271763"/>
            <a:ext cx="1215046" cy="3567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version 3.7.2017                                                                       "Your Success is Our Success"</a:t>
            </a:r>
            <a:endParaRPr lang="en-US" dirty="0"/>
          </a:p>
        </p:txBody>
      </p:sp>
      <p:sp>
        <p:nvSpPr>
          <p:cNvPr id="27" name="Oval 26"/>
          <p:cNvSpPr/>
          <p:nvPr/>
        </p:nvSpPr>
        <p:spPr>
          <a:xfrm>
            <a:off x="6550924" y="4234404"/>
            <a:ext cx="1869745" cy="706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30" idx="1"/>
          </p:cNvCxnSpPr>
          <p:nvPr/>
        </p:nvCxnSpPr>
        <p:spPr>
          <a:xfrm flipH="1">
            <a:off x="8986345" y="5272466"/>
            <a:ext cx="1088104" cy="69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074449" y="5041633"/>
            <a:ext cx="1812752" cy="461665"/>
          </a:xfrm>
          <a:prstGeom prst="rect">
            <a:avLst/>
          </a:prstGeom>
          <a:noFill/>
        </p:spPr>
        <p:txBody>
          <a:bodyPr wrap="square" rtlCol="0">
            <a:spAutoFit/>
          </a:bodyPr>
          <a:lstStyle/>
          <a:p>
            <a:r>
              <a:rPr lang="en-US" sz="1200" dirty="0" smtClean="0">
                <a:solidFill>
                  <a:srgbClr val="FF0000"/>
                </a:solidFill>
              </a:rPr>
              <a:t>Deferred challenges index code</a:t>
            </a:r>
            <a:endParaRPr lang="en-US" sz="1200" dirty="0">
              <a:solidFill>
                <a:srgbClr val="FF0000"/>
              </a:solidFill>
            </a:endParaRPr>
          </a:p>
        </p:txBody>
      </p:sp>
      <p:cxnSp>
        <p:nvCxnSpPr>
          <p:cNvPr id="31" name="Straight Arrow Connector 30"/>
          <p:cNvCxnSpPr/>
          <p:nvPr/>
        </p:nvCxnSpPr>
        <p:spPr>
          <a:xfrm>
            <a:off x="2429301" y="2882596"/>
            <a:ext cx="2295353" cy="12941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217158" y="4220818"/>
            <a:ext cx="2259842" cy="7196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921324" y="2420931"/>
            <a:ext cx="1812752" cy="461665"/>
          </a:xfrm>
          <a:prstGeom prst="rect">
            <a:avLst/>
          </a:prstGeom>
          <a:noFill/>
        </p:spPr>
        <p:txBody>
          <a:bodyPr wrap="square" rtlCol="0">
            <a:spAutoFit/>
          </a:bodyPr>
          <a:lstStyle/>
          <a:p>
            <a:r>
              <a:rPr lang="en-US" sz="1200" dirty="0" smtClean="0">
                <a:solidFill>
                  <a:srgbClr val="FF0000"/>
                </a:solidFill>
              </a:rPr>
              <a:t>Description of the identified challenge</a:t>
            </a:r>
          </a:p>
        </p:txBody>
      </p:sp>
      <p:sp>
        <p:nvSpPr>
          <p:cNvPr id="22" name="Oval 21"/>
          <p:cNvSpPr/>
          <p:nvPr/>
        </p:nvSpPr>
        <p:spPr>
          <a:xfrm>
            <a:off x="7697336" y="5357244"/>
            <a:ext cx="964767" cy="3530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331865" y="4003570"/>
            <a:ext cx="2336971" cy="461665"/>
          </a:xfrm>
          <a:prstGeom prst="rect">
            <a:avLst/>
          </a:prstGeom>
          <a:noFill/>
        </p:spPr>
        <p:txBody>
          <a:bodyPr wrap="square" rtlCol="0">
            <a:spAutoFit/>
          </a:bodyPr>
          <a:lstStyle/>
          <a:p>
            <a:r>
              <a:rPr lang="en-US" sz="1200" dirty="0" smtClean="0">
                <a:solidFill>
                  <a:srgbClr val="FF0000"/>
                </a:solidFill>
              </a:rPr>
              <a:t>Clinical rationale why challenge is being deferred</a:t>
            </a:r>
            <a:endParaRPr lang="en-US" sz="1200" dirty="0">
              <a:solidFill>
                <a:srgbClr val="FF0000"/>
              </a:solidFill>
            </a:endParaRPr>
          </a:p>
        </p:txBody>
      </p:sp>
      <p:sp>
        <p:nvSpPr>
          <p:cNvPr id="26" name="TextBox 25"/>
          <p:cNvSpPr txBox="1"/>
          <p:nvPr/>
        </p:nvSpPr>
        <p:spPr>
          <a:xfrm>
            <a:off x="1264793" y="4176778"/>
            <a:ext cx="1812752" cy="461665"/>
          </a:xfrm>
          <a:prstGeom prst="rect">
            <a:avLst/>
          </a:prstGeom>
          <a:noFill/>
        </p:spPr>
        <p:txBody>
          <a:bodyPr wrap="square" rtlCol="0">
            <a:spAutoFit/>
          </a:bodyPr>
          <a:lstStyle/>
          <a:p>
            <a:r>
              <a:rPr lang="en-US" sz="1200" dirty="0">
                <a:solidFill>
                  <a:srgbClr val="FF0000"/>
                </a:solidFill>
              </a:rPr>
              <a:t>C</a:t>
            </a:r>
            <a:r>
              <a:rPr lang="en-US" sz="1200" dirty="0" smtClean="0">
                <a:solidFill>
                  <a:srgbClr val="FF0000"/>
                </a:solidFill>
              </a:rPr>
              <a:t>hallenge code goes this column</a:t>
            </a:r>
          </a:p>
        </p:txBody>
      </p:sp>
      <p:cxnSp>
        <p:nvCxnSpPr>
          <p:cNvPr id="29" name="Straight Arrow Connector 28"/>
          <p:cNvCxnSpPr/>
          <p:nvPr/>
        </p:nvCxnSpPr>
        <p:spPr>
          <a:xfrm>
            <a:off x="2320119" y="4465235"/>
            <a:ext cx="1256858" cy="460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279673" y="463680"/>
            <a:ext cx="2336971" cy="3323987"/>
          </a:xfrm>
          <a:prstGeom prst="rect">
            <a:avLst/>
          </a:prstGeom>
          <a:noFill/>
        </p:spPr>
        <p:txBody>
          <a:bodyPr wrap="square" rtlCol="0">
            <a:spAutoFit/>
          </a:bodyPr>
          <a:lstStyle/>
          <a:p>
            <a:r>
              <a:rPr lang="en-US" sz="1400" dirty="0" smtClean="0">
                <a:solidFill>
                  <a:srgbClr val="FF0000"/>
                </a:solidFill>
              </a:rPr>
              <a:t>Challenges identified in the assessment but not being addressed in the plan MUST be deferred. Include a clinical rationale what the challenge is and  why it is being deferred. </a:t>
            </a:r>
          </a:p>
          <a:p>
            <a:endParaRPr lang="en-US" sz="1400" dirty="0" smtClean="0">
              <a:solidFill>
                <a:srgbClr val="FF0000"/>
              </a:solidFill>
            </a:endParaRPr>
          </a:p>
          <a:p>
            <a:endParaRPr lang="en-US" sz="1400" dirty="0">
              <a:solidFill>
                <a:srgbClr val="FF0000"/>
              </a:solidFill>
            </a:endParaRPr>
          </a:p>
          <a:p>
            <a:r>
              <a:rPr lang="en-US" sz="1400" dirty="0" smtClean="0">
                <a:solidFill>
                  <a:srgbClr val="FF0000"/>
                </a:solidFill>
              </a:rPr>
              <a:t>Pro Tip: Include if any additional steps (referrals, plan for review at next plan update, etc.) will be taken.</a:t>
            </a:r>
            <a:endParaRPr lang="en-US" sz="1400" dirty="0">
              <a:solidFill>
                <a:srgbClr val="FF0000"/>
              </a:solidFill>
            </a:endParaRPr>
          </a:p>
        </p:txBody>
      </p:sp>
    </p:spTree>
    <p:extLst>
      <p:ext uri="{BB962C8B-B14F-4D97-AF65-F5344CB8AC3E}">
        <p14:creationId xmlns:p14="http://schemas.microsoft.com/office/powerpoint/2010/main" val="2238620121"/>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365" y="1548154"/>
            <a:ext cx="5955141" cy="4479026"/>
          </a:xfrm>
          <a:prstGeom prst="rect">
            <a:avLst/>
          </a:prstGeom>
        </p:spPr>
      </p:pic>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
        <p:nvSpPr>
          <p:cNvPr id="12" name="Oval 11"/>
          <p:cNvSpPr/>
          <p:nvPr/>
        </p:nvSpPr>
        <p:spPr>
          <a:xfrm>
            <a:off x="3630304" y="2151959"/>
            <a:ext cx="1617535" cy="5287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flipV="1">
            <a:off x="9429007" y="2245358"/>
            <a:ext cx="236673" cy="4724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793959" y="1870657"/>
            <a:ext cx="1666920" cy="374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2934269" y="2544742"/>
            <a:ext cx="819102" cy="3460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4651" y="2290619"/>
            <a:ext cx="2336971" cy="1384995"/>
          </a:xfrm>
          <a:prstGeom prst="rect">
            <a:avLst/>
          </a:prstGeom>
          <a:noFill/>
        </p:spPr>
        <p:txBody>
          <a:bodyPr wrap="square" rtlCol="0">
            <a:spAutoFit/>
          </a:bodyPr>
          <a:lstStyle/>
          <a:p>
            <a:r>
              <a:rPr lang="en-US" sz="1200" dirty="0" smtClean="0">
                <a:solidFill>
                  <a:srgbClr val="FF0000"/>
                </a:solidFill>
              </a:rPr>
              <a:t>Due date for next treatment plan update.</a:t>
            </a:r>
          </a:p>
          <a:p>
            <a:endParaRPr lang="en-US" sz="1200" dirty="0">
              <a:solidFill>
                <a:srgbClr val="FF0000"/>
              </a:solidFill>
            </a:endParaRPr>
          </a:p>
          <a:p>
            <a:r>
              <a:rPr lang="en-US" sz="1200" dirty="0" smtClean="0">
                <a:solidFill>
                  <a:srgbClr val="FF0000"/>
                </a:solidFill>
              </a:rPr>
              <a:t>Plan updates are due 90 days from the date the counselor signed the previous plan</a:t>
            </a:r>
            <a:endParaRPr lang="en-US" sz="1200" dirty="0">
              <a:solidFill>
                <a:srgbClr val="FF0000"/>
              </a:solidFill>
            </a:endParaRPr>
          </a:p>
        </p:txBody>
      </p:sp>
      <p:sp>
        <p:nvSpPr>
          <p:cNvPr id="19" name="Title 1"/>
          <p:cNvSpPr>
            <a:spLocks noGrp="1"/>
          </p:cNvSpPr>
          <p:nvPr>
            <p:ph type="title"/>
          </p:nvPr>
        </p:nvSpPr>
        <p:spPr>
          <a:xfrm>
            <a:off x="3041622" y="329899"/>
            <a:ext cx="6739761" cy="823008"/>
          </a:xfrm>
        </p:spPr>
        <p:txBody>
          <a:bodyPr>
            <a:normAutofit fontScale="90000"/>
          </a:bodyPr>
          <a:lstStyle/>
          <a:p>
            <a:r>
              <a:rPr lang="en-US" dirty="0" smtClean="0"/>
              <a:t>Treatment Plan </a:t>
            </a:r>
            <a:r>
              <a:rPr lang="en-US" u="sng" dirty="0" smtClean="0"/>
              <a:t>Example</a:t>
            </a:r>
            <a:r>
              <a:rPr lang="en-US" dirty="0" smtClean="0"/>
              <a:t>: Using BHCS Template</a:t>
            </a:r>
            <a:endParaRPr lang="en-US" dirty="0"/>
          </a:p>
        </p:txBody>
      </p:sp>
      <p:sp>
        <p:nvSpPr>
          <p:cNvPr id="16" name="TextBox 15"/>
          <p:cNvSpPr txBox="1"/>
          <p:nvPr/>
        </p:nvSpPr>
        <p:spPr>
          <a:xfrm>
            <a:off x="9460879" y="2717762"/>
            <a:ext cx="2336971" cy="461665"/>
          </a:xfrm>
          <a:prstGeom prst="rect">
            <a:avLst/>
          </a:prstGeom>
          <a:noFill/>
        </p:spPr>
        <p:txBody>
          <a:bodyPr wrap="square" rtlCol="0">
            <a:spAutoFit/>
          </a:bodyPr>
          <a:lstStyle/>
          <a:p>
            <a:r>
              <a:rPr lang="en-US" sz="1200" dirty="0" smtClean="0">
                <a:solidFill>
                  <a:srgbClr val="FF0000"/>
                </a:solidFill>
              </a:rPr>
              <a:t>Intake date field for reference</a:t>
            </a:r>
            <a:endParaRPr lang="en-US" sz="1200" dirty="0">
              <a:solidFill>
                <a:srgbClr val="FF0000"/>
              </a:solidFill>
            </a:endParaRPr>
          </a:p>
        </p:txBody>
      </p:sp>
      <p:sp>
        <p:nvSpPr>
          <p:cNvPr id="18" name="Oval 17"/>
          <p:cNvSpPr/>
          <p:nvPr/>
        </p:nvSpPr>
        <p:spPr>
          <a:xfrm>
            <a:off x="3521245" y="5082060"/>
            <a:ext cx="2852260" cy="6263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2934269" y="5191104"/>
            <a:ext cx="352096" cy="461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76283" y="4867939"/>
            <a:ext cx="2336971" cy="1015663"/>
          </a:xfrm>
          <a:prstGeom prst="rect">
            <a:avLst/>
          </a:prstGeom>
          <a:noFill/>
        </p:spPr>
        <p:txBody>
          <a:bodyPr wrap="square" rtlCol="0">
            <a:spAutoFit/>
          </a:bodyPr>
          <a:lstStyle/>
          <a:p>
            <a:r>
              <a:rPr lang="en-US" sz="1200" dirty="0" smtClean="0">
                <a:solidFill>
                  <a:srgbClr val="FF0000"/>
                </a:solidFill>
              </a:rPr>
              <a:t>Must put deferred treatment plan goals in the treatment plan. Identify deferred goals with Item #9 and provide a description</a:t>
            </a:r>
            <a:endParaRPr lang="en-US" sz="1200" dirty="0">
              <a:solidFill>
                <a:srgbClr val="FF0000"/>
              </a:solidFill>
            </a:endParaRPr>
          </a:p>
        </p:txBody>
      </p:sp>
      <p:sp>
        <p:nvSpPr>
          <p:cNvPr id="22" name="Oval 21"/>
          <p:cNvSpPr/>
          <p:nvPr/>
        </p:nvSpPr>
        <p:spPr>
          <a:xfrm>
            <a:off x="6555957" y="5179643"/>
            <a:ext cx="1696749" cy="627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H="1">
            <a:off x="8393373" y="5355684"/>
            <a:ext cx="848133" cy="72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29006" y="4976309"/>
            <a:ext cx="2336971" cy="646331"/>
          </a:xfrm>
          <a:prstGeom prst="rect">
            <a:avLst/>
          </a:prstGeom>
          <a:noFill/>
        </p:spPr>
        <p:txBody>
          <a:bodyPr wrap="square" rtlCol="0">
            <a:spAutoFit/>
          </a:bodyPr>
          <a:lstStyle/>
          <a:p>
            <a:r>
              <a:rPr lang="en-US" sz="1200" dirty="0" smtClean="0">
                <a:solidFill>
                  <a:srgbClr val="FF0000"/>
                </a:solidFill>
              </a:rPr>
              <a:t>Put the clinical reason for not addressing an identified need here</a:t>
            </a:r>
            <a:endParaRPr lang="en-US" sz="1200" dirty="0">
              <a:solidFill>
                <a:srgbClr val="FF0000"/>
              </a:solidFill>
            </a:endParaRPr>
          </a:p>
        </p:txBody>
      </p:sp>
    </p:spTree>
    <p:extLst>
      <p:ext uri="{BB962C8B-B14F-4D97-AF65-F5344CB8AC3E}">
        <p14:creationId xmlns:p14="http://schemas.microsoft.com/office/powerpoint/2010/main" val="529343333"/>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8968" y="2602907"/>
            <a:ext cx="6733974" cy="2772419"/>
          </a:xfrm>
        </p:spPr>
      </p:pic>
      <p:sp>
        <p:nvSpPr>
          <p:cNvPr id="2" name="Title 1"/>
          <p:cNvSpPr>
            <a:spLocks noGrp="1"/>
          </p:cNvSpPr>
          <p:nvPr>
            <p:ph type="title"/>
          </p:nvPr>
        </p:nvSpPr>
        <p:spPr>
          <a:xfrm>
            <a:off x="3041622" y="329899"/>
            <a:ext cx="6739761" cy="823008"/>
          </a:xfrm>
        </p:spPr>
        <p:txBody>
          <a:bodyPr>
            <a:normAutofit fontScale="90000"/>
          </a:bodyPr>
          <a:lstStyle/>
          <a:p>
            <a:r>
              <a:rPr lang="en-US" dirty="0" smtClean="0"/>
              <a:t>Treatment Plan </a:t>
            </a:r>
            <a:r>
              <a:rPr lang="en-US" u="sng" dirty="0" smtClean="0"/>
              <a:t>Example</a:t>
            </a:r>
            <a:r>
              <a:rPr lang="en-US" dirty="0" smtClean="0"/>
              <a:t>: Using BHCS Template</a:t>
            </a:r>
            <a:endParaRPr lang="en-US" dirty="0"/>
          </a:p>
        </p:txBody>
      </p:sp>
      <p:sp>
        <p:nvSpPr>
          <p:cNvPr id="14" name="TextBox 13"/>
          <p:cNvSpPr txBox="1"/>
          <p:nvPr/>
        </p:nvSpPr>
        <p:spPr>
          <a:xfrm>
            <a:off x="1164915" y="2428500"/>
            <a:ext cx="1653048" cy="830997"/>
          </a:xfrm>
          <a:prstGeom prst="rect">
            <a:avLst/>
          </a:prstGeom>
          <a:noFill/>
        </p:spPr>
        <p:txBody>
          <a:bodyPr wrap="square" rtlCol="0">
            <a:spAutoFit/>
          </a:bodyPr>
          <a:lstStyle/>
          <a:p>
            <a:r>
              <a:rPr lang="en-US" sz="1200" dirty="0">
                <a:solidFill>
                  <a:srgbClr val="FF0000"/>
                </a:solidFill>
              </a:rPr>
              <a:t>Complete, with legibly printed name, signature, and date. </a:t>
            </a:r>
          </a:p>
        </p:txBody>
      </p:sp>
      <p:sp>
        <p:nvSpPr>
          <p:cNvPr id="25" name="Oval 24"/>
          <p:cNvSpPr/>
          <p:nvPr/>
        </p:nvSpPr>
        <p:spPr>
          <a:xfrm>
            <a:off x="6273844" y="4040837"/>
            <a:ext cx="1955756" cy="4441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2578968" y="3003140"/>
            <a:ext cx="1338567" cy="10945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593677" y="3000864"/>
            <a:ext cx="3680167" cy="11255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780430" y="4485032"/>
            <a:ext cx="1842448" cy="4387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433036" y="1657704"/>
            <a:ext cx="2406316" cy="1015663"/>
          </a:xfrm>
          <a:prstGeom prst="rect">
            <a:avLst/>
          </a:prstGeom>
          <a:noFill/>
        </p:spPr>
        <p:txBody>
          <a:bodyPr wrap="square" rtlCol="0">
            <a:spAutoFit/>
          </a:bodyPr>
          <a:lstStyle/>
          <a:p>
            <a:r>
              <a:rPr lang="en-US" sz="1200" dirty="0">
                <a:solidFill>
                  <a:srgbClr val="FF0000"/>
                </a:solidFill>
              </a:rPr>
              <a:t>Physician reviewed/signed within 15 days of </a:t>
            </a:r>
            <a:r>
              <a:rPr lang="en-US" sz="1200" dirty="0" smtClean="0">
                <a:solidFill>
                  <a:srgbClr val="FF0000"/>
                </a:solidFill>
              </a:rPr>
              <a:t>counselor signature AND within 30 </a:t>
            </a:r>
            <a:r>
              <a:rPr lang="en-US" sz="1200" dirty="0">
                <a:solidFill>
                  <a:srgbClr val="FF0000"/>
                </a:solidFill>
              </a:rPr>
              <a:t>days </a:t>
            </a:r>
            <a:r>
              <a:rPr lang="en-US" sz="1200" dirty="0" smtClean="0">
                <a:solidFill>
                  <a:srgbClr val="FF0000"/>
                </a:solidFill>
              </a:rPr>
              <a:t>Intake/EOD</a:t>
            </a:r>
            <a:endParaRPr lang="en-US" sz="1200" dirty="0">
              <a:solidFill>
                <a:srgbClr val="FF0000"/>
              </a:solidFill>
            </a:endParaRPr>
          </a:p>
          <a:p>
            <a:endParaRPr lang="en-US" sz="1200" dirty="0">
              <a:solidFill>
                <a:srgbClr val="FF0000"/>
              </a:solidFill>
            </a:endParaRPr>
          </a:p>
        </p:txBody>
      </p:sp>
      <p:cxnSp>
        <p:nvCxnSpPr>
          <p:cNvPr id="45" name="Straight Arrow Connector 44"/>
          <p:cNvCxnSpPr>
            <a:stCxn id="7" idx="1"/>
          </p:cNvCxnSpPr>
          <p:nvPr/>
        </p:nvCxnSpPr>
        <p:spPr>
          <a:xfrm flipH="1">
            <a:off x="8842173" y="2165536"/>
            <a:ext cx="590863" cy="21183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578968" y="3014625"/>
            <a:ext cx="838074" cy="15504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7" idx="1"/>
          </p:cNvCxnSpPr>
          <p:nvPr/>
        </p:nvCxnSpPr>
        <p:spPr>
          <a:xfrm flipH="1">
            <a:off x="6150635" y="2165536"/>
            <a:ext cx="3282401" cy="24018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9580856" y="3284486"/>
            <a:ext cx="2258496" cy="2123658"/>
          </a:xfrm>
          <a:prstGeom prst="rect">
            <a:avLst/>
          </a:prstGeom>
          <a:noFill/>
        </p:spPr>
        <p:txBody>
          <a:bodyPr wrap="square" rtlCol="0">
            <a:spAutoFit/>
          </a:bodyPr>
          <a:lstStyle/>
          <a:p>
            <a:r>
              <a:rPr lang="en-US" sz="1200" dirty="0">
                <a:solidFill>
                  <a:srgbClr val="FF0000"/>
                </a:solidFill>
              </a:rPr>
              <a:t>Date of treatment </a:t>
            </a:r>
            <a:r>
              <a:rPr lang="en-US" sz="1200" dirty="0" smtClean="0">
                <a:solidFill>
                  <a:srgbClr val="FF0000"/>
                </a:solidFill>
              </a:rPr>
              <a:t>plan = Date signed by counselor</a:t>
            </a:r>
          </a:p>
          <a:p>
            <a:endParaRPr lang="en-US" sz="1200" dirty="0">
              <a:solidFill>
                <a:srgbClr val="FF0000"/>
              </a:solidFill>
            </a:endParaRPr>
          </a:p>
          <a:p>
            <a:r>
              <a:rPr lang="en-US" sz="1200" dirty="0" smtClean="0">
                <a:solidFill>
                  <a:srgbClr val="FF0000"/>
                </a:solidFill>
              </a:rPr>
              <a:t>Client MUST sign initial plan within 30 days of admission</a:t>
            </a:r>
          </a:p>
          <a:p>
            <a:endParaRPr lang="en-US" sz="1200" dirty="0">
              <a:solidFill>
                <a:srgbClr val="FF0000"/>
              </a:solidFill>
            </a:endParaRPr>
          </a:p>
          <a:p>
            <a:r>
              <a:rPr lang="en-US" sz="1200" dirty="0" smtClean="0">
                <a:solidFill>
                  <a:srgbClr val="FF0000"/>
                </a:solidFill>
              </a:rPr>
              <a:t>And for plan update MUST sign within 30 days of counselor and no more than 90 days from previous plan counselor signature </a:t>
            </a:r>
            <a:endParaRPr lang="en-US" sz="1200" dirty="0">
              <a:solidFill>
                <a:srgbClr val="FF0000"/>
              </a:solidFill>
            </a:endParaRPr>
          </a:p>
        </p:txBody>
      </p:sp>
      <p:cxnSp>
        <p:nvCxnSpPr>
          <p:cNvPr id="75" name="Straight Arrow Connector 74"/>
          <p:cNvCxnSpPr/>
          <p:nvPr/>
        </p:nvCxnSpPr>
        <p:spPr>
          <a:xfrm flipH="1" flipV="1">
            <a:off x="6273844" y="4722147"/>
            <a:ext cx="3307012" cy="924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smtClean="0"/>
              <a:t>version 3.7.2017                                                                       "Your Success is Our Success"</a:t>
            </a:r>
            <a:endParaRPr lang="en-US" dirty="0"/>
          </a:p>
        </p:txBody>
      </p:sp>
      <p:sp>
        <p:nvSpPr>
          <p:cNvPr id="32" name="Oval 31"/>
          <p:cNvSpPr/>
          <p:nvPr/>
        </p:nvSpPr>
        <p:spPr>
          <a:xfrm>
            <a:off x="3780430" y="4128682"/>
            <a:ext cx="1842448" cy="4387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519772" y="1738180"/>
            <a:ext cx="1976561" cy="646331"/>
          </a:xfrm>
          <a:prstGeom prst="rect">
            <a:avLst/>
          </a:prstGeom>
          <a:noFill/>
        </p:spPr>
        <p:txBody>
          <a:bodyPr wrap="square" rtlCol="0">
            <a:spAutoFit/>
          </a:bodyPr>
          <a:lstStyle/>
          <a:p>
            <a:r>
              <a:rPr lang="en-US" sz="1200" dirty="0" smtClean="0">
                <a:solidFill>
                  <a:srgbClr val="FF0000"/>
                </a:solidFill>
              </a:rPr>
              <a:t>Date client signed must be handwritten by client</a:t>
            </a:r>
            <a:endParaRPr lang="en-US" sz="1200" dirty="0">
              <a:solidFill>
                <a:srgbClr val="FF0000"/>
              </a:solidFill>
            </a:endParaRPr>
          </a:p>
        </p:txBody>
      </p:sp>
      <p:cxnSp>
        <p:nvCxnSpPr>
          <p:cNvPr id="49" name="Straight Arrow Connector 48"/>
          <p:cNvCxnSpPr/>
          <p:nvPr/>
        </p:nvCxnSpPr>
        <p:spPr>
          <a:xfrm>
            <a:off x="5346297" y="2201360"/>
            <a:ext cx="522240" cy="20615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11111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496" y="542991"/>
            <a:ext cx="8911687" cy="1280890"/>
          </a:xfrm>
        </p:spPr>
        <p:txBody>
          <a:bodyPr>
            <a:normAutofit/>
          </a:bodyPr>
          <a:lstStyle/>
          <a:p>
            <a:r>
              <a:rPr lang="en-US" dirty="0" smtClean="0"/>
              <a:t>Role of the SUD Medical Director</a:t>
            </a:r>
            <a:endParaRPr lang="en-US" dirty="0"/>
          </a:p>
        </p:txBody>
      </p:sp>
      <p:sp>
        <p:nvSpPr>
          <p:cNvPr id="3" name="Content Placeholder 2"/>
          <p:cNvSpPr>
            <a:spLocks noGrp="1"/>
          </p:cNvSpPr>
          <p:nvPr>
            <p:ph idx="1"/>
          </p:nvPr>
        </p:nvSpPr>
        <p:spPr>
          <a:xfrm>
            <a:off x="1727063" y="1535990"/>
            <a:ext cx="9428617" cy="4295182"/>
          </a:xfrm>
        </p:spPr>
        <p:txBody>
          <a:bodyPr wrap="square">
            <a:normAutofit/>
          </a:bodyPr>
          <a:lstStyle/>
          <a:p>
            <a:pPr marL="0" indent="0">
              <a:buNone/>
            </a:pPr>
            <a:r>
              <a:rPr lang="en-US" dirty="0" smtClean="0"/>
              <a:t>Each DMC provider must have a </a:t>
            </a:r>
            <a:r>
              <a:rPr lang="en-US" i="1" dirty="0" smtClean="0"/>
              <a:t>Medical Director who </a:t>
            </a:r>
            <a:r>
              <a:rPr lang="en-US" dirty="0" smtClean="0"/>
              <a:t>has medical responsibility for </a:t>
            </a:r>
            <a:r>
              <a:rPr lang="en-US" dirty="0" smtClean="0">
                <a:solidFill>
                  <a:srgbClr val="FF0000"/>
                </a:solidFill>
              </a:rPr>
              <a:t>ALL CLIENTS </a:t>
            </a:r>
            <a:r>
              <a:rPr lang="en-US" dirty="0" smtClean="0"/>
              <a:t>and </a:t>
            </a:r>
            <a:r>
              <a:rPr lang="en-US" dirty="0" smtClean="0">
                <a:solidFill>
                  <a:srgbClr val="FF0000"/>
                </a:solidFill>
              </a:rPr>
              <a:t>MUST</a:t>
            </a:r>
            <a:r>
              <a:rPr lang="en-US" dirty="0" smtClean="0"/>
              <a:t> be available on a regularly scheduled basis. Duties of a </a:t>
            </a:r>
            <a:r>
              <a:rPr lang="en-US" i="1" dirty="0" smtClean="0"/>
              <a:t>Medical Director </a:t>
            </a:r>
            <a:r>
              <a:rPr lang="en-US" dirty="0" smtClean="0"/>
              <a:t>may vary, but at a minimum, DMC certified treatment provider medical directors</a:t>
            </a:r>
            <a:r>
              <a:rPr lang="en-US" dirty="0" smtClean="0">
                <a:solidFill>
                  <a:schemeClr val="tx1"/>
                </a:solidFill>
              </a:rPr>
              <a:t> are </a:t>
            </a:r>
            <a:r>
              <a:rPr lang="en-US" dirty="0" smtClean="0"/>
              <a:t>responsible for:</a:t>
            </a:r>
          </a:p>
          <a:p>
            <a:r>
              <a:rPr lang="en-US" dirty="0" smtClean="0"/>
              <a:t>Establishing</a:t>
            </a:r>
            <a:r>
              <a:rPr lang="en-US" dirty="0"/>
              <a:t>, reviewing, </a:t>
            </a:r>
            <a:r>
              <a:rPr lang="en-US" dirty="0" smtClean="0"/>
              <a:t>&amp; maintaining </a:t>
            </a:r>
            <a:r>
              <a:rPr lang="en-US" dirty="0"/>
              <a:t>medical policies and standards </a:t>
            </a:r>
            <a:r>
              <a:rPr lang="en-US" dirty="0" smtClean="0"/>
              <a:t>- source: 22 </a:t>
            </a:r>
            <a:r>
              <a:rPr lang="en-US" dirty="0"/>
              <a:t>CCR §</a:t>
            </a:r>
            <a:r>
              <a:rPr lang="en-US" dirty="0" smtClean="0"/>
              <a:t>51341.1 (b)(28)(A)</a:t>
            </a:r>
            <a:endParaRPr lang="en-US" dirty="0"/>
          </a:p>
          <a:p>
            <a:r>
              <a:rPr lang="en-US" dirty="0" smtClean="0"/>
              <a:t>Ensuring </a:t>
            </a:r>
            <a:r>
              <a:rPr lang="en-US" dirty="0"/>
              <a:t>the quality of medical services provided to all clients </a:t>
            </a:r>
            <a:r>
              <a:rPr lang="en-US" dirty="0" smtClean="0"/>
              <a:t>- source</a:t>
            </a:r>
            <a:r>
              <a:rPr lang="en-US" dirty="0"/>
              <a:t>: 22 CCR §51341.1 (b)(28)(</a:t>
            </a:r>
            <a:r>
              <a:rPr lang="en-US" dirty="0" smtClean="0"/>
              <a:t>A)(</a:t>
            </a:r>
            <a:r>
              <a:rPr lang="en-US" dirty="0" err="1" smtClean="0"/>
              <a:t>i</a:t>
            </a:r>
            <a:r>
              <a:rPr lang="en-US" dirty="0" smtClean="0"/>
              <a:t>)(a)</a:t>
            </a:r>
            <a:endParaRPr lang="en-US" dirty="0"/>
          </a:p>
          <a:p>
            <a:r>
              <a:rPr lang="en-US" dirty="0" smtClean="0"/>
              <a:t>Ensuring </a:t>
            </a:r>
            <a:r>
              <a:rPr lang="en-US" dirty="0"/>
              <a:t>that a physician has assumed medical responsibility for all clients treated by the </a:t>
            </a:r>
            <a:r>
              <a:rPr lang="en-US" dirty="0" smtClean="0"/>
              <a:t>provider – </a:t>
            </a:r>
            <a:r>
              <a:rPr lang="en-US" dirty="0"/>
              <a:t>source: </a:t>
            </a:r>
            <a:r>
              <a:rPr lang="en-US" dirty="0" smtClean="0"/>
              <a:t>9 </a:t>
            </a:r>
            <a:r>
              <a:rPr lang="en-US" dirty="0"/>
              <a:t>CCR </a:t>
            </a:r>
            <a:r>
              <a:rPr lang="en-US" dirty="0" smtClean="0"/>
              <a:t>§ 10110</a:t>
            </a:r>
            <a:endParaRPr lang="en-US" dirty="0"/>
          </a:p>
          <a:p>
            <a:r>
              <a:rPr lang="en-US" b="1" dirty="0" smtClean="0">
                <a:solidFill>
                  <a:srgbClr val="7030A0"/>
                </a:solidFill>
              </a:rPr>
              <a:t>SUD Medical Director must obtain 5 hrs. continuing education in Addiction Medicine Annually. </a:t>
            </a:r>
            <a:r>
              <a:rPr lang="en-US" dirty="0"/>
              <a:t>- source: 22 CCR §51341.1 (b)(28</a:t>
            </a:r>
            <a:r>
              <a:rPr lang="en-US" dirty="0" smtClean="0"/>
              <a:t>)(A)(iii)</a:t>
            </a:r>
            <a:endParaRPr lang="en-US" b="1" dirty="0" smtClean="0">
              <a:solidFill>
                <a:srgbClr val="7030A0"/>
              </a:solidFill>
            </a:endParaRPr>
          </a:p>
          <a:p>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191577093"/>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861" y="624110"/>
            <a:ext cx="9589751" cy="1280890"/>
          </a:xfrm>
        </p:spPr>
        <p:txBody>
          <a:bodyPr>
            <a:normAutofit/>
          </a:bodyPr>
          <a:lstStyle/>
          <a:p>
            <a:pPr algn="ctr"/>
            <a:r>
              <a:rPr lang="en-US" sz="2800" dirty="0" smtClean="0"/>
              <a:t>Important Treatment Plan Update</a:t>
            </a:r>
            <a:br>
              <a:rPr lang="en-US" sz="2800" dirty="0" smtClean="0"/>
            </a:br>
            <a:r>
              <a:rPr lang="en-US" sz="2800" dirty="0" smtClean="0"/>
              <a:t>Timeline Requirements</a:t>
            </a:r>
            <a:br>
              <a:rPr lang="en-US" sz="2800" dirty="0" smtClean="0"/>
            </a:br>
            <a:r>
              <a:rPr lang="en-US" sz="2000" i="1" dirty="0" smtClean="0">
                <a:solidFill>
                  <a:srgbClr val="FF0000"/>
                </a:solidFill>
              </a:rPr>
              <a:t>All result in non-compliance if not met</a:t>
            </a:r>
            <a:endParaRPr lang="en-US" sz="2000" dirty="0"/>
          </a:p>
        </p:txBody>
      </p:sp>
      <p:sp>
        <p:nvSpPr>
          <p:cNvPr id="3" name="Content Placeholder 2"/>
          <p:cNvSpPr>
            <a:spLocks noGrp="1"/>
          </p:cNvSpPr>
          <p:nvPr>
            <p:ph idx="1"/>
          </p:nvPr>
        </p:nvSpPr>
        <p:spPr>
          <a:xfrm>
            <a:off x="1552271" y="1567543"/>
            <a:ext cx="9330587" cy="4562894"/>
          </a:xfrm>
        </p:spPr>
        <p:txBody>
          <a:bodyPr>
            <a:normAutofit fontScale="92500" lnSpcReduction="10000"/>
          </a:bodyPr>
          <a:lstStyle/>
          <a:p>
            <a:pPr marL="0" indent="0">
              <a:buNone/>
            </a:pPr>
            <a:endParaRPr lang="en-US" sz="2000" dirty="0" smtClean="0"/>
          </a:p>
          <a:p>
            <a:r>
              <a:rPr lang="en-US" sz="2000" dirty="0" smtClean="0"/>
              <a:t>Treatment Plan Updates</a:t>
            </a:r>
          </a:p>
          <a:p>
            <a:pPr lvl="1"/>
            <a:r>
              <a:rPr lang="en-US" sz="2000" dirty="0"/>
              <a:t>Treatment Plans must be updated as </a:t>
            </a:r>
            <a:r>
              <a:rPr lang="en-US" sz="2000" dirty="0" smtClean="0"/>
              <a:t>client’s </a:t>
            </a:r>
            <a:r>
              <a:rPr lang="en-US" sz="2000" dirty="0"/>
              <a:t>functioning changes; at a minimum every 90 </a:t>
            </a:r>
            <a:r>
              <a:rPr lang="en-US" sz="2000" dirty="0" smtClean="0"/>
              <a:t>days (pregnant NTP clients have an additional Tx Plan due within 14 days of established pregnancy)</a:t>
            </a:r>
            <a:endParaRPr lang="en-US" sz="2000" dirty="0"/>
          </a:p>
          <a:p>
            <a:pPr lvl="1"/>
            <a:r>
              <a:rPr lang="en-US" sz="2000" dirty="0" smtClean="0"/>
              <a:t>Therapist MUST complete the treatment plan update no later than 90 days after the signing of the previous treatment plan</a:t>
            </a:r>
            <a:endParaRPr lang="en-US" sz="2000" dirty="0"/>
          </a:p>
          <a:p>
            <a:pPr lvl="1"/>
            <a:r>
              <a:rPr lang="en-US" sz="2000" dirty="0"/>
              <a:t>The</a:t>
            </a:r>
            <a:r>
              <a:rPr lang="en-US" sz="2000" dirty="0" smtClean="0"/>
              <a:t> client must review and approve the update treatment plans within 30 days of the therapist or counselor signing the treatment plan </a:t>
            </a:r>
            <a:r>
              <a:rPr lang="en-US" sz="2000" dirty="0" smtClean="0">
                <a:solidFill>
                  <a:srgbClr val="FF0000"/>
                </a:solidFill>
              </a:rPr>
              <a:t>AND within the required 90 day timeline</a:t>
            </a:r>
          </a:p>
          <a:p>
            <a:pPr lvl="2"/>
            <a:r>
              <a:rPr lang="en-US" sz="2000" dirty="0" smtClean="0"/>
              <a:t>Remember </a:t>
            </a:r>
            <a:r>
              <a:rPr lang="en-US" sz="2000" dirty="0"/>
              <a:t>per </a:t>
            </a:r>
            <a:r>
              <a:rPr lang="en-US" sz="2000" dirty="0" smtClean="0"/>
              <a:t>DMC All Signatures: </a:t>
            </a:r>
            <a:r>
              <a:rPr lang="en-US" sz="2000" dirty="0"/>
              <a:t>must include not only a </a:t>
            </a:r>
            <a:r>
              <a:rPr lang="en-US" sz="2000" dirty="0" smtClean="0"/>
              <a:t>signature,  but also: date signed, and legibly printed or typed  name.  </a:t>
            </a:r>
            <a:r>
              <a:rPr lang="en-US" sz="2000" dirty="0" smtClean="0">
                <a:solidFill>
                  <a:srgbClr val="FF0000"/>
                </a:solidFill>
              </a:rPr>
              <a:t>Client must write-in the date of their signature themselves</a:t>
            </a:r>
            <a:r>
              <a:rPr lang="en-US" sz="2000" dirty="0" smtClean="0"/>
              <a:t>.</a:t>
            </a:r>
          </a:p>
          <a:p>
            <a:pPr marL="0" indent="0">
              <a:buNone/>
            </a:pPr>
            <a:r>
              <a:rPr lang="en-US" dirty="0"/>
              <a:t>Source: 22 CCR § 51341.1 (h)(2)(A)(</a:t>
            </a:r>
            <a:r>
              <a:rPr lang="en-US" dirty="0" err="1"/>
              <a:t>i</a:t>
            </a:r>
            <a:r>
              <a:rPr lang="en-US" dirty="0"/>
              <a:t>)(h</a:t>
            </a:r>
            <a:r>
              <a:rPr lang="en-US" dirty="0" smtClean="0"/>
              <a:t>)(iii</a:t>
            </a:r>
            <a:r>
              <a:rPr lang="en-US" dirty="0"/>
              <a:t>)</a:t>
            </a:r>
            <a:endParaRPr lang="en-US" sz="2800" dirty="0">
              <a:solidFill>
                <a:srgbClr val="FF0000"/>
              </a:solidFill>
            </a:endParaRPr>
          </a:p>
          <a:p>
            <a:pPr lvl="2"/>
            <a:endParaRPr lang="en-US" dirty="0" smtClean="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524848035"/>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861" y="624110"/>
            <a:ext cx="9589751" cy="1280890"/>
          </a:xfrm>
        </p:spPr>
        <p:txBody>
          <a:bodyPr>
            <a:normAutofit/>
          </a:bodyPr>
          <a:lstStyle/>
          <a:p>
            <a:pPr algn="ctr"/>
            <a:r>
              <a:rPr lang="en-US" sz="2800" dirty="0"/>
              <a:t>Important Treatment Plan Update</a:t>
            </a:r>
            <a:br>
              <a:rPr lang="en-US" sz="2800" dirty="0"/>
            </a:br>
            <a:r>
              <a:rPr lang="en-US" sz="2800" dirty="0"/>
              <a:t>Timeline </a:t>
            </a:r>
            <a:r>
              <a:rPr lang="en-US" sz="2800" dirty="0" smtClean="0"/>
              <a:t>Requirements Cont.</a:t>
            </a:r>
            <a:r>
              <a:rPr lang="en-US" sz="2800" dirty="0"/>
              <a:t/>
            </a:r>
            <a:br>
              <a:rPr lang="en-US" sz="2800" dirty="0"/>
            </a:br>
            <a:r>
              <a:rPr lang="en-US" sz="2000" i="1" dirty="0">
                <a:solidFill>
                  <a:srgbClr val="FF0000"/>
                </a:solidFill>
              </a:rPr>
              <a:t>All result in </a:t>
            </a:r>
            <a:r>
              <a:rPr lang="en-US" sz="2000" i="1" dirty="0" smtClean="0">
                <a:solidFill>
                  <a:srgbClr val="FF0000"/>
                </a:solidFill>
              </a:rPr>
              <a:t>non-compliance </a:t>
            </a:r>
            <a:r>
              <a:rPr lang="en-US" sz="2000" i="1" dirty="0">
                <a:solidFill>
                  <a:srgbClr val="FF0000"/>
                </a:solidFill>
              </a:rPr>
              <a:t>if not </a:t>
            </a:r>
            <a:r>
              <a:rPr lang="en-US" sz="2000" i="1" dirty="0" smtClean="0">
                <a:solidFill>
                  <a:srgbClr val="FF0000"/>
                </a:solidFill>
              </a:rPr>
              <a:t>met</a:t>
            </a:r>
            <a:endParaRPr lang="en-US" sz="2000" dirty="0"/>
          </a:p>
        </p:txBody>
      </p:sp>
      <p:sp>
        <p:nvSpPr>
          <p:cNvPr id="3" name="Content Placeholder 2"/>
          <p:cNvSpPr>
            <a:spLocks noGrp="1"/>
          </p:cNvSpPr>
          <p:nvPr>
            <p:ph idx="1"/>
          </p:nvPr>
        </p:nvSpPr>
        <p:spPr>
          <a:xfrm>
            <a:off x="1717164" y="2069312"/>
            <a:ext cx="9225656" cy="3896773"/>
          </a:xfrm>
        </p:spPr>
        <p:txBody>
          <a:bodyPr>
            <a:normAutofit fontScale="92500"/>
          </a:bodyPr>
          <a:lstStyle/>
          <a:p>
            <a:pPr lvl="1"/>
            <a:r>
              <a:rPr lang="en-US" sz="2400" dirty="0" smtClean="0"/>
              <a:t>The physician must review, sign, date, and legibly print their name within 15 days of the therapist or counselor’s completed signature.</a:t>
            </a:r>
          </a:p>
          <a:p>
            <a:pPr lvl="2"/>
            <a:r>
              <a:rPr lang="en-US" sz="2200" dirty="0" smtClean="0"/>
              <a:t>Non AOD M/C Programs do not require Physician signature—SUD Counselor is adequate.</a:t>
            </a:r>
          </a:p>
          <a:p>
            <a:pPr lvl="1"/>
            <a:r>
              <a:rPr lang="en-US" sz="2400" u="sng" dirty="0" smtClean="0">
                <a:solidFill>
                  <a:schemeClr val="tx1"/>
                </a:solidFill>
              </a:rPr>
              <a:t>If the MD has not prescribed medications</a:t>
            </a:r>
            <a:r>
              <a:rPr lang="en-US" sz="2400" dirty="0" smtClean="0">
                <a:solidFill>
                  <a:schemeClr val="tx1"/>
                </a:solidFill>
              </a:rPr>
              <a:t>, a CA state board licensed psychologist may sign the treatment plan update - </a:t>
            </a:r>
            <a:r>
              <a:rPr lang="en-US" sz="2400" dirty="0" smtClean="0"/>
              <a:t>Source</a:t>
            </a:r>
            <a:r>
              <a:rPr lang="en-US" sz="2400" dirty="0"/>
              <a:t>: 22 CCR § 51341.1 (h)(2)(A)(</a:t>
            </a:r>
            <a:r>
              <a:rPr lang="en-US" sz="2400" dirty="0" err="1"/>
              <a:t>i</a:t>
            </a:r>
            <a:r>
              <a:rPr lang="en-US" sz="2400" dirty="0"/>
              <a:t>)(h)(iii)(c</a:t>
            </a:r>
            <a:r>
              <a:rPr lang="en-US" sz="2400" dirty="0" smtClean="0"/>
              <a:t>)</a:t>
            </a:r>
            <a:endParaRPr lang="en-US" sz="3600" dirty="0" smtClean="0">
              <a:solidFill>
                <a:srgbClr val="FF0000"/>
              </a:solidFill>
            </a:endParaRPr>
          </a:p>
          <a:p>
            <a:pPr lvl="2"/>
            <a:r>
              <a:rPr lang="en-US" sz="2200" dirty="0" smtClean="0">
                <a:solidFill>
                  <a:schemeClr val="tx1"/>
                </a:solidFill>
              </a:rPr>
              <a:t>MUST review</a:t>
            </a:r>
            <a:r>
              <a:rPr lang="en-US" sz="2200" dirty="0">
                <a:solidFill>
                  <a:schemeClr val="tx1"/>
                </a:solidFill>
              </a:rPr>
              <a:t>, sign, date, and legibly print their name within 15 days of the therapist or counselor’s completed </a:t>
            </a:r>
            <a:r>
              <a:rPr lang="en-US" sz="2200" dirty="0" smtClean="0">
                <a:solidFill>
                  <a:schemeClr val="tx1"/>
                </a:solidFill>
              </a:rPr>
              <a:t>signature</a:t>
            </a:r>
            <a:endParaRPr lang="en-US" sz="3400" dirty="0">
              <a:solidFill>
                <a:srgbClr val="FF0000"/>
              </a:solidFill>
            </a:endParaRPr>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266031478"/>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Narcotic Treatment Programs (NTP) - Treatment Plans</a:t>
            </a:r>
            <a:endParaRPr lang="en-US" dirty="0"/>
          </a:p>
        </p:txBody>
      </p:sp>
      <p:sp>
        <p:nvSpPr>
          <p:cNvPr id="3" name="Content Placeholder 2"/>
          <p:cNvSpPr>
            <a:spLocks noGrp="1"/>
          </p:cNvSpPr>
          <p:nvPr>
            <p:ph idx="1"/>
          </p:nvPr>
        </p:nvSpPr>
        <p:spPr>
          <a:xfrm>
            <a:off x="2005706" y="1992429"/>
            <a:ext cx="8915400" cy="4077021"/>
          </a:xfrm>
        </p:spPr>
        <p:txBody>
          <a:bodyPr>
            <a:normAutofit/>
          </a:bodyPr>
          <a:lstStyle/>
          <a:p>
            <a:pPr marL="0" indent="0" algn="ctr">
              <a:buNone/>
            </a:pPr>
            <a:r>
              <a:rPr lang="en-US" sz="3200" dirty="0" smtClean="0"/>
              <a:t>Two key differences</a:t>
            </a:r>
          </a:p>
          <a:p>
            <a:endParaRPr lang="en-US" dirty="0" smtClean="0"/>
          </a:p>
          <a:p>
            <a:r>
              <a:rPr lang="en-US" dirty="0" smtClean="0"/>
              <a:t>Initial treatment plan must be completed within </a:t>
            </a:r>
            <a:r>
              <a:rPr lang="en-US" dirty="0" smtClean="0">
                <a:solidFill>
                  <a:srgbClr val="FF0000"/>
                </a:solidFill>
              </a:rPr>
              <a:t>28 days </a:t>
            </a:r>
            <a:r>
              <a:rPr lang="en-US" dirty="0" smtClean="0"/>
              <a:t>after initiation of maintenance treatment</a:t>
            </a:r>
          </a:p>
          <a:p>
            <a:pPr marL="342900" lvl="1" indent="-342900"/>
            <a:r>
              <a:rPr lang="en-US" sz="2000" dirty="0" smtClean="0"/>
              <a:t>Pregnant </a:t>
            </a:r>
            <a:r>
              <a:rPr lang="en-US" sz="2000" dirty="0"/>
              <a:t>NTP clients have an additional Tx Plan due within 14 days of established </a:t>
            </a:r>
            <a:r>
              <a:rPr lang="en-US" sz="2000" dirty="0" smtClean="0"/>
              <a:t>pregnancy</a:t>
            </a:r>
            <a:endParaRPr lang="en-US" dirty="0"/>
          </a:p>
          <a:p>
            <a:r>
              <a:rPr lang="en-US" dirty="0" smtClean="0"/>
              <a:t>Treatment plan updates are to be completed whenever necessary – due to changes in the client’s functioning – or </a:t>
            </a:r>
            <a:r>
              <a:rPr lang="en-US" dirty="0" smtClean="0">
                <a:solidFill>
                  <a:srgbClr val="FF0000"/>
                </a:solidFill>
              </a:rPr>
              <a:t>AT LEAST every 3 months</a:t>
            </a:r>
          </a:p>
          <a:p>
            <a:pPr lvl="1"/>
            <a:r>
              <a:rPr lang="en-US" dirty="0" smtClean="0">
                <a:solidFill>
                  <a:schemeClr val="tx1"/>
                </a:solidFill>
              </a:rPr>
              <a:t>The effective date is based on the primary counselor’s signature on the plan</a:t>
            </a:r>
            <a:endParaRPr lang="en-US" dirty="0">
              <a:solidFill>
                <a:schemeClr val="tx1"/>
              </a:solidFill>
            </a:endParaRPr>
          </a:p>
          <a:p>
            <a:pPr lvl="1"/>
            <a:r>
              <a:rPr lang="en-US" dirty="0" smtClean="0"/>
              <a:t>NTP Treatment Plans are governed by Title </a:t>
            </a:r>
            <a:r>
              <a:rPr lang="en-US" dirty="0"/>
              <a:t>9, CCR §10305</a:t>
            </a:r>
            <a:endParaRPr lang="en-US" dirty="0" smtClean="0">
              <a:solidFill>
                <a:schemeClr val="tx1"/>
              </a:solidFill>
            </a:endParaRPr>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3400" y="1341899"/>
            <a:ext cx="1104900" cy="1000125"/>
          </a:xfrm>
          <a:prstGeom prst="rect">
            <a:avLst/>
          </a:prstGeom>
        </p:spPr>
      </p:pic>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501370652"/>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012" y="624110"/>
            <a:ext cx="8911687" cy="683990"/>
          </a:xfrm>
        </p:spPr>
        <p:txBody>
          <a:bodyPr>
            <a:normAutofit fontScale="90000"/>
          </a:bodyPr>
          <a:lstStyle/>
          <a:p>
            <a:r>
              <a:rPr lang="en-US" dirty="0" smtClean="0"/>
              <a:t>Potential Treatment Plan non-compliance</a:t>
            </a:r>
            <a:endParaRPr lang="en-US" dirty="0"/>
          </a:p>
        </p:txBody>
      </p:sp>
      <p:sp>
        <p:nvSpPr>
          <p:cNvPr id="3" name="Content Placeholder 2"/>
          <p:cNvSpPr>
            <a:spLocks noGrp="1"/>
          </p:cNvSpPr>
          <p:nvPr>
            <p:ph idx="1"/>
          </p:nvPr>
        </p:nvSpPr>
        <p:spPr>
          <a:xfrm>
            <a:off x="1409700" y="1772555"/>
            <a:ext cx="10094912" cy="4352473"/>
          </a:xfrm>
        </p:spPr>
        <p:txBody>
          <a:bodyPr>
            <a:normAutofit fontScale="92500"/>
          </a:bodyPr>
          <a:lstStyle/>
          <a:p>
            <a:r>
              <a:rPr lang="en-US" sz="2200" dirty="0" smtClean="0">
                <a:solidFill>
                  <a:srgbClr val="FF0000"/>
                </a:solidFill>
              </a:rPr>
              <a:t>All services will be disallowed </a:t>
            </a:r>
            <a:r>
              <a:rPr lang="en-US" sz="2200" dirty="0" smtClean="0"/>
              <a:t>for the entire chart when:</a:t>
            </a:r>
          </a:p>
          <a:p>
            <a:pPr lvl="1"/>
            <a:r>
              <a:rPr lang="en-US" sz="2000" dirty="0" smtClean="0"/>
              <a:t>Treatment Plan signatures (MUST INCLUDE date signed &amp; printed/typed  names) are missing or incomplete</a:t>
            </a:r>
          </a:p>
          <a:p>
            <a:pPr lvl="1"/>
            <a:r>
              <a:rPr lang="en-US" sz="2200" dirty="0" smtClean="0"/>
              <a:t>The criteria for the diagnosis </a:t>
            </a:r>
            <a:r>
              <a:rPr lang="en-US" sz="2200" dirty="0"/>
              <a:t>with </a:t>
            </a:r>
            <a:r>
              <a:rPr lang="en-US" sz="2200" dirty="0" smtClean="0"/>
              <a:t>physician’s </a:t>
            </a:r>
            <a:r>
              <a:rPr lang="en-US" sz="2200" dirty="0"/>
              <a:t>c</a:t>
            </a:r>
            <a:r>
              <a:rPr lang="en-US" sz="2200" dirty="0" smtClean="0"/>
              <a:t>omplete signature is not present (see limited exceptions on prior slides)</a:t>
            </a:r>
          </a:p>
          <a:p>
            <a:pPr lvl="1"/>
            <a:r>
              <a:rPr lang="en-US" sz="2200" dirty="0" smtClean="0"/>
              <a:t>The additional Perinatal Assessment &amp; Plan items were not assessed and addressed. (See Perinatal Slides)</a:t>
            </a:r>
            <a:endParaRPr lang="en-US" sz="2200" dirty="0"/>
          </a:p>
          <a:p>
            <a:r>
              <a:rPr lang="en-US" sz="2200" dirty="0" smtClean="0"/>
              <a:t>What are </a:t>
            </a:r>
            <a:r>
              <a:rPr lang="en-US" sz="2200" dirty="0" smtClean="0">
                <a:solidFill>
                  <a:srgbClr val="FF0000"/>
                </a:solidFill>
              </a:rPr>
              <a:t>some common reasons for treatment plan non-compliance</a:t>
            </a:r>
            <a:r>
              <a:rPr lang="en-US" sz="2200" dirty="0" smtClean="0"/>
              <a:t>?</a:t>
            </a:r>
          </a:p>
          <a:p>
            <a:pPr lvl="1"/>
            <a:r>
              <a:rPr lang="en-US" sz="2200" dirty="0" smtClean="0">
                <a:solidFill>
                  <a:srgbClr val="FF0000"/>
                </a:solidFill>
              </a:rPr>
              <a:t>Primary</a:t>
            </a:r>
            <a:r>
              <a:rPr lang="en-US" sz="2200" dirty="0" smtClean="0"/>
              <a:t> counselor not identified in the treatment plan</a:t>
            </a:r>
            <a:endParaRPr lang="en-US" sz="2200" dirty="0"/>
          </a:p>
          <a:p>
            <a:pPr lvl="1"/>
            <a:r>
              <a:rPr lang="en-US" sz="2200" dirty="0"/>
              <a:t> Frequency, Duration and Type of </a:t>
            </a:r>
            <a:r>
              <a:rPr lang="en-US" sz="2200" dirty="0" smtClean="0"/>
              <a:t>Services (modalities) not specified</a:t>
            </a:r>
          </a:p>
          <a:p>
            <a:pPr lvl="1"/>
            <a:r>
              <a:rPr lang="en-US" sz="2200" dirty="0" smtClean="0"/>
              <a:t>Goals, Objectives and Measurable Action Steps are missing or vague</a:t>
            </a:r>
            <a:endParaRPr lang="en-US" sz="2200" dirty="0"/>
          </a:p>
          <a:p>
            <a:pPr lvl="1"/>
            <a:endParaRPr lang="en-US" sz="2200" dirty="0"/>
          </a:p>
          <a:p>
            <a:endParaRPr lang="en-US" sz="2200" dirty="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2058076361"/>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Perinatal Residential Treatment Plans</a:t>
            </a:r>
            <a:endParaRPr lang="en-US" dirty="0"/>
          </a:p>
        </p:txBody>
      </p:sp>
      <p:sp>
        <p:nvSpPr>
          <p:cNvPr id="3" name="Content Placeholder 2"/>
          <p:cNvSpPr>
            <a:spLocks noGrp="1"/>
          </p:cNvSpPr>
          <p:nvPr>
            <p:ph idx="1"/>
          </p:nvPr>
        </p:nvSpPr>
        <p:spPr>
          <a:xfrm>
            <a:off x="1654629" y="1625597"/>
            <a:ext cx="9853696" cy="4379418"/>
          </a:xfrm>
        </p:spPr>
        <p:txBody>
          <a:bodyPr>
            <a:normAutofit/>
          </a:bodyPr>
          <a:lstStyle/>
          <a:p>
            <a:pPr marL="0" indent="0">
              <a:buNone/>
            </a:pPr>
            <a:r>
              <a:rPr lang="en-US" dirty="0" smtClean="0"/>
              <a:t>Additional specific DMC requirements for Perinatal Residential treatment plans apply to </a:t>
            </a:r>
            <a:r>
              <a:rPr lang="en-US" u="sng" dirty="0" smtClean="0"/>
              <a:t>both Drug Medi-Cal and  Drug Non-Medi-Cal Perinatal programs.</a:t>
            </a:r>
          </a:p>
          <a:p>
            <a:r>
              <a:rPr lang="en-US" dirty="0" smtClean="0"/>
              <a:t>Was a need for mother/child habilitative services identified in the assessment?</a:t>
            </a:r>
          </a:p>
          <a:p>
            <a:pPr lvl="1"/>
            <a:r>
              <a:rPr lang="en-US" dirty="0"/>
              <a:t>If yes, the treatment plan must include a goal, action steps, and target date to accomplish this </a:t>
            </a:r>
            <a:r>
              <a:rPr lang="en-US" dirty="0" smtClean="0"/>
              <a:t>goal</a:t>
            </a:r>
          </a:p>
          <a:p>
            <a:r>
              <a:rPr lang="en-US" dirty="0"/>
              <a:t>Does the mother need assistance in accessing ancillary services (dental, social, community, educational/vocational, and other services that are medically necessary to prevent risk to the fetus)? </a:t>
            </a:r>
          </a:p>
          <a:p>
            <a:pPr lvl="1"/>
            <a:r>
              <a:rPr lang="en-US" dirty="0"/>
              <a:t>If yes, the treatment plan must include a goal, action steps, and target date to accomplish this goal</a:t>
            </a:r>
          </a:p>
          <a:p>
            <a:pPr marL="0" indent="0">
              <a:buNone/>
            </a:pPr>
            <a:endParaRPr lang="en-US" dirty="0"/>
          </a:p>
          <a:p>
            <a:pPr marL="0" indent="0">
              <a:buNone/>
            </a:pPr>
            <a:endParaRPr lang="en-US" dirty="0" smtClean="0"/>
          </a:p>
        </p:txBody>
      </p:sp>
      <p:sp>
        <p:nvSpPr>
          <p:cNvPr id="7" name="Footer Placeholder 3"/>
          <p:cNvSpPr>
            <a:spLocks noGrp="1"/>
          </p:cNvSpPr>
          <p:nvPr>
            <p:ph type="ftr" sz="quarter" idx="11"/>
          </p:nvPr>
        </p:nvSpPr>
        <p:spPr>
          <a:xfrm>
            <a:off x="2589212" y="6135808"/>
            <a:ext cx="7619999" cy="365125"/>
          </a:xfrm>
        </p:spPr>
        <p:txBody>
          <a:bodyPr/>
          <a:lstStyle/>
          <a:p>
            <a:r>
              <a:rPr lang="en-US" smtClean="0"/>
              <a:t>version 3.7.2017                                                                       "Your Success is Our Success"</a:t>
            </a:r>
            <a:endParaRPr lang="pt-BR" dirty="0"/>
          </a:p>
        </p:txBody>
      </p:sp>
    </p:spTree>
    <p:extLst>
      <p:ext uri="{BB962C8B-B14F-4D97-AF65-F5344CB8AC3E}">
        <p14:creationId xmlns:p14="http://schemas.microsoft.com/office/powerpoint/2010/main" val="1817622614"/>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461" y="624110"/>
            <a:ext cx="9430152" cy="1280890"/>
          </a:xfrm>
        </p:spPr>
        <p:txBody>
          <a:bodyPr/>
          <a:lstStyle/>
          <a:p>
            <a:r>
              <a:rPr lang="en-US" sz="3200" dirty="0" smtClean="0"/>
              <a:t>Perinatal Residential Treatment Plans Cont</a:t>
            </a:r>
            <a:r>
              <a:rPr lang="en-US" dirty="0" smtClean="0"/>
              <a:t>.</a:t>
            </a:r>
            <a:endParaRPr lang="en-US" dirty="0"/>
          </a:p>
        </p:txBody>
      </p:sp>
      <p:sp>
        <p:nvSpPr>
          <p:cNvPr id="3" name="Content Placeholder 2"/>
          <p:cNvSpPr>
            <a:spLocks noGrp="1"/>
          </p:cNvSpPr>
          <p:nvPr>
            <p:ph idx="1"/>
          </p:nvPr>
        </p:nvSpPr>
        <p:spPr>
          <a:xfrm>
            <a:off x="1654629" y="1407886"/>
            <a:ext cx="9853696" cy="5092947"/>
          </a:xfrm>
        </p:spPr>
        <p:txBody>
          <a:bodyPr>
            <a:normAutofit/>
          </a:bodyPr>
          <a:lstStyle/>
          <a:p>
            <a:r>
              <a:rPr lang="en-US" dirty="0"/>
              <a:t>Prenatal exposure to substances harms developing fetuses. If this is identified as a need in the assessment there must be a goal to provide education to the mother, action steps, and target date must be included in the treatment plan to address this </a:t>
            </a:r>
            <a:r>
              <a:rPr lang="en-US" dirty="0" smtClean="0"/>
              <a:t>problem.</a:t>
            </a:r>
          </a:p>
          <a:p>
            <a:endParaRPr lang="en-US" dirty="0" smtClean="0"/>
          </a:p>
          <a:p>
            <a:r>
              <a:rPr lang="en-US" dirty="0"/>
              <a:t>Were sexual or physical abuse issues identified in the assessment?</a:t>
            </a:r>
          </a:p>
          <a:p>
            <a:pPr lvl="1"/>
            <a:r>
              <a:rPr lang="en-US" dirty="0"/>
              <a:t>If yes, the treatment plan must include a goal, action steps, and target date to accomplish this goal</a:t>
            </a:r>
          </a:p>
          <a:p>
            <a:endParaRPr lang="en-US" dirty="0"/>
          </a:p>
          <a:p>
            <a:r>
              <a:rPr lang="en-US" dirty="0"/>
              <a:t>Are there service access needs (i.e. transportation, financial, other barriers) identified in the assessment? </a:t>
            </a:r>
          </a:p>
          <a:p>
            <a:pPr lvl="1"/>
            <a:r>
              <a:rPr lang="en-US" dirty="0"/>
              <a:t>If yes, the treatment plan must include a goal, action steps, and target date to accomplish this goal</a:t>
            </a:r>
          </a:p>
        </p:txBody>
      </p:sp>
      <p:sp>
        <p:nvSpPr>
          <p:cNvPr id="6" name="Footer Placeholder 3"/>
          <p:cNvSpPr>
            <a:spLocks noGrp="1"/>
          </p:cNvSpPr>
          <p:nvPr>
            <p:ph type="ftr" sz="quarter" idx="11"/>
          </p:nvPr>
        </p:nvSpPr>
        <p:spPr>
          <a:xfrm>
            <a:off x="2589212" y="6135808"/>
            <a:ext cx="7619999" cy="365125"/>
          </a:xfrm>
        </p:spPr>
        <p:txBody>
          <a:bodyPr/>
          <a:lstStyle/>
          <a:p>
            <a:r>
              <a:rPr lang="en-US" smtClean="0"/>
              <a:t>version 3.7.2017                                                                       "Your Success is Our Success"</a:t>
            </a:r>
            <a:endParaRPr lang="pt-BR" dirty="0" smtClean="0"/>
          </a:p>
        </p:txBody>
      </p:sp>
    </p:spTree>
    <p:extLst>
      <p:ext uri="{BB962C8B-B14F-4D97-AF65-F5344CB8AC3E}">
        <p14:creationId xmlns:p14="http://schemas.microsoft.com/office/powerpoint/2010/main" val="4143087748"/>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25" y="2201839"/>
            <a:ext cx="12041875" cy="2452048"/>
          </a:xfrm>
        </p:spPr>
        <p:txBody>
          <a:bodyPr>
            <a:noAutofit/>
          </a:bodyPr>
          <a:lstStyle/>
          <a:p>
            <a:pPr marL="0" indent="0" algn="ctr">
              <a:buNone/>
            </a:pPr>
            <a:r>
              <a:rPr lang="en-US" sz="4800" dirty="0" smtClean="0"/>
              <a:t>Continuing SUD Services</a:t>
            </a:r>
            <a:endParaRPr lang="en-US" sz="4800" dirty="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618242796"/>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925" y="624110"/>
            <a:ext cx="9525687" cy="1280890"/>
          </a:xfrm>
        </p:spPr>
        <p:txBody>
          <a:bodyPr/>
          <a:lstStyle/>
          <a:p>
            <a:pPr algn="ctr"/>
            <a:r>
              <a:rPr lang="en-US" dirty="0" smtClean="0"/>
              <a:t>Justification for Continuing SUD Treatment </a:t>
            </a:r>
            <a:r>
              <a:rPr lang="en-US" sz="2000" dirty="0" smtClean="0">
                <a:solidFill>
                  <a:srgbClr val="FF0000"/>
                </a:solidFill>
              </a:rPr>
              <a:t>— BHCS FORM REQUIRED --</a:t>
            </a:r>
            <a:endParaRPr lang="en-US" sz="2000" dirty="0">
              <a:solidFill>
                <a:srgbClr val="FF0000"/>
              </a:solidFill>
            </a:endParaRPr>
          </a:p>
        </p:txBody>
      </p:sp>
      <p:sp>
        <p:nvSpPr>
          <p:cNvPr id="3" name="Content Placeholder 2"/>
          <p:cNvSpPr>
            <a:spLocks noGrp="1"/>
          </p:cNvSpPr>
          <p:nvPr>
            <p:ph idx="1"/>
          </p:nvPr>
        </p:nvSpPr>
        <p:spPr>
          <a:xfrm>
            <a:off x="2270558" y="2429302"/>
            <a:ext cx="8915400" cy="2920621"/>
          </a:xfrm>
        </p:spPr>
        <p:txBody>
          <a:bodyPr>
            <a:normAutofit lnSpcReduction="10000"/>
          </a:bodyPr>
          <a:lstStyle/>
          <a:p>
            <a:r>
              <a:rPr lang="en-US" dirty="0" smtClean="0"/>
              <a:t>Must occur no sooner than five (5) months and no later than six (6) months from the date of admission / episode opening date</a:t>
            </a:r>
            <a:r>
              <a:rPr lang="en-US" dirty="0" smtClean="0">
                <a:solidFill>
                  <a:srgbClr val="FF0000"/>
                </a:solidFill>
              </a:rPr>
              <a:t>—if not full chart non-compliance after six months of EOD.</a:t>
            </a:r>
          </a:p>
          <a:p>
            <a:pPr lvl="1"/>
            <a:r>
              <a:rPr lang="en-US" dirty="0">
                <a:solidFill>
                  <a:srgbClr val="FF0000"/>
                </a:solidFill>
              </a:rPr>
              <a:t>R</a:t>
            </a:r>
            <a:r>
              <a:rPr lang="en-US" dirty="0" smtClean="0">
                <a:solidFill>
                  <a:srgbClr val="FF0000"/>
                </a:solidFill>
              </a:rPr>
              <a:t>equired for Narcotic Treatment Program Medical Director shall discontinue within 2 years of beginning of Tx unless completes the following: Evaluates progress of lack of progress of Tx Goals, and Determines in his/her clinical judgement that  such treatment should be continued. Source</a:t>
            </a:r>
            <a:r>
              <a:rPr lang="en-US" dirty="0">
                <a:solidFill>
                  <a:srgbClr val="FF0000"/>
                </a:solidFill>
              </a:rPr>
              <a:t>: 9</a:t>
            </a:r>
            <a:r>
              <a:rPr lang="en-US" dirty="0" smtClean="0">
                <a:solidFill>
                  <a:srgbClr val="FF0000"/>
                </a:solidFill>
              </a:rPr>
              <a:t> </a:t>
            </a:r>
            <a:r>
              <a:rPr lang="en-US" dirty="0">
                <a:solidFill>
                  <a:srgbClr val="FF0000"/>
                </a:solidFill>
              </a:rPr>
              <a:t>CCR § </a:t>
            </a:r>
            <a:r>
              <a:rPr lang="en-US" dirty="0" smtClean="0">
                <a:solidFill>
                  <a:srgbClr val="FF0000"/>
                </a:solidFill>
              </a:rPr>
              <a:t>Article 5, 10410</a:t>
            </a:r>
            <a:endParaRPr lang="en-US" dirty="0" smtClean="0"/>
          </a:p>
          <a:p>
            <a:pPr lvl="1"/>
            <a:r>
              <a:rPr lang="en-US" dirty="0" smtClean="0"/>
              <a:t>Therapist or counselor must review client’s progress and eligibility to continue treatment and document recommendations - Source</a:t>
            </a:r>
            <a:r>
              <a:rPr lang="en-US" dirty="0"/>
              <a:t>: 22 CCR § 51341.1 (h)(5)(A)(</a:t>
            </a:r>
            <a:r>
              <a:rPr lang="en-US" dirty="0" err="1"/>
              <a:t>i</a:t>
            </a:r>
            <a:r>
              <a:rPr lang="en-US" dirty="0"/>
              <a:t>)</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4119272407"/>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 for Continuing SUD Treatment Cont.</a:t>
            </a:r>
            <a:endParaRPr lang="en-US" dirty="0"/>
          </a:p>
        </p:txBody>
      </p:sp>
      <p:sp>
        <p:nvSpPr>
          <p:cNvPr id="3" name="Content Placeholder 2"/>
          <p:cNvSpPr>
            <a:spLocks noGrp="1"/>
          </p:cNvSpPr>
          <p:nvPr>
            <p:ph idx="1"/>
          </p:nvPr>
        </p:nvSpPr>
        <p:spPr>
          <a:xfrm>
            <a:off x="1929365" y="2197291"/>
            <a:ext cx="8915400" cy="3943937"/>
          </a:xfrm>
        </p:spPr>
        <p:txBody>
          <a:bodyPr>
            <a:normAutofit/>
          </a:bodyPr>
          <a:lstStyle/>
          <a:p>
            <a:pPr lvl="1"/>
            <a:r>
              <a:rPr lang="en-US" dirty="0" smtClean="0"/>
              <a:t>The physician must determine whether continued services are medically necessary (consistent with Title </a:t>
            </a:r>
            <a:r>
              <a:rPr lang="en-US" dirty="0"/>
              <a:t>22 CCR § </a:t>
            </a:r>
            <a:r>
              <a:rPr lang="en-US" dirty="0" smtClean="0"/>
              <a:t>51303) and </a:t>
            </a:r>
            <a:r>
              <a:rPr lang="en-US" u="sng" dirty="0" smtClean="0"/>
              <a:t>documented by the physician</a:t>
            </a:r>
            <a:r>
              <a:rPr lang="en-US" dirty="0" smtClean="0"/>
              <a:t> that the following has been considered:</a:t>
            </a:r>
          </a:p>
          <a:p>
            <a:pPr lvl="2"/>
            <a:r>
              <a:rPr lang="en-US" dirty="0" smtClean="0"/>
              <a:t>Client’s personal, medical, and substance use history</a:t>
            </a:r>
          </a:p>
          <a:p>
            <a:pPr lvl="2"/>
            <a:r>
              <a:rPr lang="en-US" dirty="0" smtClean="0"/>
              <a:t>Documentation of the client’s most recent physical exam</a:t>
            </a:r>
          </a:p>
          <a:p>
            <a:pPr lvl="2"/>
            <a:r>
              <a:rPr lang="en-US" dirty="0" smtClean="0"/>
              <a:t>Client’s progress notes and treatment plan goals</a:t>
            </a:r>
          </a:p>
          <a:p>
            <a:pPr lvl="2"/>
            <a:r>
              <a:rPr lang="en-US" dirty="0" smtClean="0"/>
              <a:t>Therapist or counselor’s recommendation</a:t>
            </a:r>
          </a:p>
          <a:p>
            <a:pPr lvl="2"/>
            <a:r>
              <a:rPr lang="en-US" dirty="0" smtClean="0"/>
              <a:t>Client’s progress</a:t>
            </a:r>
          </a:p>
          <a:p>
            <a:pPr lvl="2"/>
            <a:endParaRPr lang="en-US" dirty="0"/>
          </a:p>
          <a:p>
            <a:pPr marL="914400" lvl="2" indent="0">
              <a:buNone/>
            </a:pPr>
            <a:r>
              <a:rPr lang="en-US" dirty="0" smtClean="0"/>
              <a:t>Source</a:t>
            </a:r>
            <a:r>
              <a:rPr lang="en-US" dirty="0"/>
              <a:t>: 22 CCR § 51341.1 (h</a:t>
            </a:r>
            <a:r>
              <a:rPr lang="en-US" dirty="0" smtClean="0"/>
              <a:t>)(5)(A)(ii)</a:t>
            </a:r>
            <a:endParaRPr lang="en-US" sz="2000" dirty="0">
              <a:solidFill>
                <a:srgbClr val="FF0000"/>
              </a:solidFill>
            </a:endParaRPr>
          </a:p>
          <a:p>
            <a:pPr lvl="2"/>
            <a:endParaRPr lang="en-US" dirty="0" smtClean="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2447373135"/>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89" y="433041"/>
            <a:ext cx="8911687" cy="1280890"/>
          </a:xfrm>
        </p:spPr>
        <p:txBody>
          <a:bodyPr/>
          <a:lstStyle/>
          <a:p>
            <a:r>
              <a:rPr lang="en-US" dirty="0" smtClean="0"/>
              <a:t>Justification for Continuing SUD Treatment Cont.</a:t>
            </a:r>
            <a:endParaRPr lang="en-US" dirty="0"/>
          </a:p>
        </p:txBody>
      </p:sp>
      <p:pic>
        <p:nvPicPr>
          <p:cNvPr id="4" name="Picture 3" descr="Just_For_Tx (Protected View) - Word"/>
          <p:cNvPicPr>
            <a:picLocks noChangeAspect="1"/>
          </p:cNvPicPr>
          <p:nvPr/>
        </p:nvPicPr>
        <p:blipFill rotWithShape="1">
          <a:blip r:embed="rId2">
            <a:extLst>
              <a:ext uri="{28A0092B-C50C-407E-A947-70E740481C1C}">
                <a14:useLocalDpi xmlns:a14="http://schemas.microsoft.com/office/drawing/2010/main" val="0"/>
              </a:ext>
            </a:extLst>
          </a:blip>
          <a:srcRect l="25075" t="11868" r="24452" b="6154"/>
          <a:stretch/>
        </p:blipFill>
        <p:spPr>
          <a:xfrm>
            <a:off x="6212909" y="1508019"/>
            <a:ext cx="4203151" cy="4992914"/>
          </a:xfrm>
          <a:prstGeom prst="rect">
            <a:avLst/>
          </a:prstGeom>
        </p:spPr>
      </p:pic>
      <p:sp>
        <p:nvSpPr>
          <p:cNvPr id="7" name="TextBox 6"/>
          <p:cNvSpPr txBox="1"/>
          <p:nvPr/>
        </p:nvSpPr>
        <p:spPr>
          <a:xfrm>
            <a:off x="2119746" y="2410691"/>
            <a:ext cx="3629890" cy="2308324"/>
          </a:xfrm>
          <a:prstGeom prst="rect">
            <a:avLst/>
          </a:prstGeom>
          <a:noFill/>
        </p:spPr>
        <p:txBody>
          <a:bodyPr wrap="square" rtlCol="0">
            <a:spAutoFit/>
          </a:bodyPr>
          <a:lstStyle/>
          <a:p>
            <a:r>
              <a:rPr lang="en-US" dirty="0" smtClean="0">
                <a:solidFill>
                  <a:srgbClr val="FF0000"/>
                </a:solidFill>
              </a:rPr>
              <a:t>ACBHCS has created a form to assist with compliance for continued treatment. This form is available as a handout and on the BHCS provider website—</a:t>
            </a:r>
            <a:r>
              <a:rPr lang="en-US" u="sng" dirty="0" smtClean="0">
                <a:solidFill>
                  <a:srgbClr val="FF0000"/>
                </a:solidFill>
              </a:rPr>
              <a:t>required for compliance and to prevent non-compliance</a:t>
            </a:r>
            <a:r>
              <a:rPr lang="en-US" dirty="0" smtClean="0">
                <a:solidFill>
                  <a:srgbClr val="FF0000"/>
                </a:solidFill>
              </a:rPr>
              <a:t>.</a:t>
            </a:r>
            <a:endParaRPr lang="en-US" dirty="0"/>
          </a:p>
        </p:txBody>
      </p:sp>
      <p:sp>
        <p:nvSpPr>
          <p:cNvPr id="3" name="Footer Placeholder 2"/>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48776393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141" y="2932595"/>
            <a:ext cx="7585023" cy="1280890"/>
          </a:xfrm>
        </p:spPr>
        <p:txBody>
          <a:bodyPr>
            <a:normAutofit/>
          </a:bodyPr>
          <a:lstStyle/>
          <a:p>
            <a:r>
              <a:rPr lang="en-US" dirty="0" smtClean="0"/>
              <a:t>Alameda County SUD Providers’ Admission/Pre-Admission Process</a:t>
            </a:r>
            <a:endParaRPr lang="en-US" dirty="0"/>
          </a:p>
        </p:txBody>
      </p:sp>
      <p:sp>
        <p:nvSpPr>
          <p:cNvPr id="7" name="Footer Placeholder 6"/>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518755520"/>
      </p:ext>
    </p:extLst>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4937" y="2993409"/>
            <a:ext cx="8915400" cy="909851"/>
          </a:xfrm>
        </p:spPr>
        <p:txBody>
          <a:bodyPr>
            <a:normAutofit/>
          </a:bodyPr>
          <a:lstStyle/>
          <a:p>
            <a:pPr marL="0" indent="0" algn="ctr">
              <a:buNone/>
            </a:pPr>
            <a:r>
              <a:rPr lang="en-US" sz="4000" dirty="0" smtClean="0"/>
              <a:t>Progress Notes</a:t>
            </a:r>
            <a:endParaRPr lang="en-US" sz="4000" dirty="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107282406"/>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4416" y="1905000"/>
            <a:ext cx="8915400" cy="3777622"/>
          </a:xfrm>
        </p:spPr>
        <p:txBody>
          <a:bodyPr>
            <a:normAutofit lnSpcReduction="10000"/>
          </a:bodyPr>
          <a:lstStyle/>
          <a:p>
            <a:endParaRPr lang="en-US" dirty="0"/>
          </a:p>
          <a:p>
            <a:r>
              <a:rPr lang="en-US" sz="2000" dirty="0" smtClean="0"/>
              <a:t>For each claimed service, there must be an individual progress note documenting that service</a:t>
            </a:r>
          </a:p>
          <a:p>
            <a:r>
              <a:rPr lang="en-US" sz="2000" dirty="0" smtClean="0"/>
              <a:t>Group counseling notes must be completed for each session and specific to the individual client</a:t>
            </a:r>
          </a:p>
          <a:p>
            <a:pPr lvl="1"/>
            <a:r>
              <a:rPr lang="en-US" sz="2000" dirty="0" smtClean="0"/>
              <a:t>No other client information is allowed in another client’s chart/record</a:t>
            </a:r>
          </a:p>
          <a:p>
            <a:r>
              <a:rPr lang="en-US" sz="2000" dirty="0" smtClean="0"/>
              <a:t>Notes must be completed and signed </a:t>
            </a:r>
            <a:r>
              <a:rPr lang="en-US" sz="2000" dirty="0" smtClean="0">
                <a:solidFill>
                  <a:srgbClr val="FF0000"/>
                </a:solidFill>
              </a:rPr>
              <a:t>within seven (7) calendar days—and dated with date of signature (not just service date)—</a:t>
            </a:r>
            <a:r>
              <a:rPr lang="en-US" sz="2000" dirty="0">
                <a:solidFill>
                  <a:srgbClr val="FF0000"/>
                </a:solidFill>
              </a:rPr>
              <a:t> </a:t>
            </a:r>
            <a:r>
              <a:rPr lang="en-US" sz="2000" dirty="0" smtClean="0">
                <a:solidFill>
                  <a:srgbClr val="FF0000"/>
                </a:solidFill>
              </a:rPr>
              <a:t>if not out of compliance</a:t>
            </a:r>
          </a:p>
          <a:p>
            <a:pPr lvl="1"/>
            <a:r>
              <a:rPr lang="en-US" dirty="0" smtClean="0">
                <a:solidFill>
                  <a:srgbClr val="FF0000"/>
                </a:solidFill>
              </a:rPr>
              <a:t>Alameda County BHCS documentation requirement</a:t>
            </a:r>
            <a:endParaRPr lang="en-US" dirty="0" smtClean="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sp>
        <p:nvSpPr>
          <p:cNvPr id="8" name="Title 1"/>
          <p:cNvSpPr txBox="1">
            <a:spLocks/>
          </p:cNvSpPr>
          <p:nvPr/>
        </p:nvSpPr>
        <p:spPr>
          <a:xfrm>
            <a:off x="1555845" y="624110"/>
            <a:ext cx="10636155" cy="1280890"/>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100" dirty="0" smtClean="0"/>
              <a:t>Progress Notes - ODF and Naltrexone Treatment Services(and Non-DMC non-residential programs) </a:t>
            </a:r>
            <a:br>
              <a:rPr lang="en-US" sz="3100" dirty="0" smtClean="0"/>
            </a:br>
            <a:r>
              <a:rPr lang="en-US" sz="2800" i="1" dirty="0" smtClean="0">
                <a:solidFill>
                  <a:srgbClr val="FF0000"/>
                </a:solidFill>
              </a:rPr>
              <a:t>All reasons for non-compliance.</a:t>
            </a:r>
            <a:endParaRPr lang="en-US" sz="2800" dirty="0"/>
          </a:p>
        </p:txBody>
      </p:sp>
    </p:spTree>
    <p:extLst>
      <p:ext uri="{BB962C8B-B14F-4D97-AF65-F5344CB8AC3E}">
        <p14:creationId xmlns:p14="http://schemas.microsoft.com/office/powerpoint/2010/main" val="1779124842"/>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1846" y="2099131"/>
            <a:ext cx="8915400" cy="4074886"/>
          </a:xfrm>
        </p:spPr>
        <p:txBody>
          <a:bodyPr>
            <a:noAutofit/>
          </a:bodyPr>
          <a:lstStyle/>
          <a:p>
            <a:r>
              <a:rPr lang="en-US" dirty="0" smtClean="0"/>
              <a:t>Each note must contain:</a:t>
            </a:r>
          </a:p>
          <a:p>
            <a:pPr lvl="1"/>
            <a:r>
              <a:rPr lang="en-US" sz="1800" dirty="0" smtClean="0"/>
              <a:t>The topic of the session (Relapse Prevention, Relationships, etc.)</a:t>
            </a:r>
          </a:p>
          <a:p>
            <a:pPr lvl="1"/>
            <a:r>
              <a:rPr lang="en-US" sz="1800" dirty="0" smtClean="0"/>
              <a:t>A complete </a:t>
            </a:r>
            <a:r>
              <a:rPr lang="en-US" sz="1800" dirty="0"/>
              <a:t>signature of the therapist or counselor</a:t>
            </a:r>
          </a:p>
          <a:p>
            <a:pPr lvl="2"/>
            <a:r>
              <a:rPr lang="en-US" sz="1800" dirty="0"/>
              <a:t>If multiple notes are combined on a single page, each note must have all of the required parts</a:t>
            </a:r>
          </a:p>
          <a:p>
            <a:pPr lvl="1"/>
            <a:r>
              <a:rPr lang="en-US" sz="1800" dirty="0" smtClean="0"/>
              <a:t>The type of counseling format (i.e. individual, group, collateral, crisis)</a:t>
            </a:r>
          </a:p>
          <a:p>
            <a:pPr lvl="1"/>
            <a:r>
              <a:rPr lang="en-US" sz="1800" dirty="0" smtClean="0"/>
              <a:t>A </a:t>
            </a:r>
            <a:r>
              <a:rPr lang="en-US" sz="1800" u="sng" dirty="0" smtClean="0"/>
              <a:t>description of the client’s progress </a:t>
            </a:r>
            <a:r>
              <a:rPr lang="en-US" sz="1800" dirty="0" smtClean="0"/>
              <a:t>towards treatment plan challenges, goals, action steps, objectives, and or referrals</a:t>
            </a:r>
          </a:p>
          <a:p>
            <a:pPr lvl="1"/>
            <a:r>
              <a:rPr lang="en-US" sz="1800" dirty="0" smtClean="0"/>
              <a:t>Information about the client’s attendance in the group and individual counseling sessions—including </a:t>
            </a:r>
            <a:r>
              <a:rPr lang="en-US" sz="1800" u="sng" dirty="0" smtClean="0">
                <a:solidFill>
                  <a:srgbClr val="FF0000"/>
                </a:solidFill>
              </a:rPr>
              <a:t>Start and End Times </a:t>
            </a:r>
            <a:r>
              <a:rPr lang="en-US" sz="1800" u="sng" dirty="0" smtClean="0"/>
              <a:t>(not just total minutes).</a:t>
            </a:r>
          </a:p>
          <a:p>
            <a:pPr marL="457200" lvl="1" indent="0">
              <a:buNone/>
            </a:pPr>
            <a:r>
              <a:rPr lang="pt-BR" sz="1800" dirty="0" smtClean="0"/>
              <a:t>									     Source: 22 </a:t>
            </a:r>
            <a:r>
              <a:rPr lang="pt-BR" sz="1800" dirty="0"/>
              <a:t>CCR § 51341.1 (h</a:t>
            </a:r>
            <a:r>
              <a:rPr lang="pt-BR" sz="1800" dirty="0" smtClean="0"/>
              <a:t>)(3)(A)</a:t>
            </a:r>
            <a:endParaRPr lang="en-US" sz="1800" dirty="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72" y="3082611"/>
            <a:ext cx="1484537" cy="991671"/>
          </a:xfrm>
          <a:prstGeom prst="rect">
            <a:avLst/>
          </a:prstGeom>
        </p:spPr>
      </p:pic>
      <p:cxnSp>
        <p:nvCxnSpPr>
          <p:cNvPr id="14" name="Straight Arrow Connector 13"/>
          <p:cNvCxnSpPr/>
          <p:nvPr/>
        </p:nvCxnSpPr>
        <p:spPr>
          <a:xfrm>
            <a:off x="2211846" y="3623131"/>
            <a:ext cx="545870" cy="51344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Title 1"/>
          <p:cNvSpPr>
            <a:spLocks noGrp="1"/>
          </p:cNvSpPr>
          <p:nvPr>
            <p:ph type="title"/>
          </p:nvPr>
        </p:nvSpPr>
        <p:spPr>
          <a:xfrm>
            <a:off x="1555845" y="624110"/>
            <a:ext cx="10636155" cy="1280890"/>
          </a:xfrm>
        </p:spPr>
        <p:txBody>
          <a:bodyPr>
            <a:normAutofit fontScale="90000"/>
          </a:bodyPr>
          <a:lstStyle/>
          <a:p>
            <a:pPr algn="ctr"/>
            <a:r>
              <a:rPr lang="en-US" sz="3100" dirty="0" smtClean="0"/>
              <a:t>Progress Notes - </a:t>
            </a:r>
            <a:r>
              <a:rPr lang="en-US" sz="3100" dirty="0"/>
              <a:t>ODF and </a:t>
            </a:r>
            <a:r>
              <a:rPr lang="en-US" sz="3100" dirty="0" smtClean="0"/>
              <a:t>Naltrexone Treatment Services(and Non-DMC non-residential programs) Cont.</a:t>
            </a:r>
            <a:r>
              <a:rPr lang="en-US" sz="3100" dirty="0"/>
              <a:t/>
            </a:r>
            <a:br>
              <a:rPr lang="en-US" sz="3100" dirty="0"/>
            </a:br>
            <a:r>
              <a:rPr lang="en-US" sz="2800" i="1" dirty="0" smtClean="0">
                <a:solidFill>
                  <a:srgbClr val="FF0000"/>
                </a:solidFill>
              </a:rPr>
              <a:t>All reasons for non-compliance.</a:t>
            </a:r>
            <a:endParaRPr lang="en-US" sz="2800" dirty="0"/>
          </a:p>
        </p:txBody>
      </p:sp>
    </p:spTree>
    <p:extLst>
      <p:ext uri="{BB962C8B-B14F-4D97-AF65-F5344CB8AC3E}">
        <p14:creationId xmlns:p14="http://schemas.microsoft.com/office/powerpoint/2010/main" val="2485747547"/>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193" y="624110"/>
            <a:ext cx="9826419" cy="1280890"/>
          </a:xfrm>
        </p:spPr>
        <p:txBody>
          <a:bodyPr>
            <a:normAutofit fontScale="90000"/>
          </a:bodyPr>
          <a:lstStyle/>
          <a:p>
            <a:pPr algn="ctr"/>
            <a:r>
              <a:rPr lang="en-US" sz="2900" dirty="0" smtClean="0"/>
              <a:t>Progress Notes – IOT &amp; Perinatal Residential Programs </a:t>
            </a:r>
            <a:br>
              <a:rPr lang="en-US" sz="2900" dirty="0" smtClean="0"/>
            </a:br>
            <a:r>
              <a:rPr lang="en-US" sz="2900" dirty="0" smtClean="0"/>
              <a:t>(and-DMC  Residential)</a:t>
            </a:r>
            <a:br>
              <a:rPr lang="en-US" sz="2900" dirty="0" smtClean="0"/>
            </a:br>
            <a:r>
              <a:rPr lang="en-US" sz="2800" i="1" dirty="0">
                <a:solidFill>
                  <a:srgbClr val="FF0000"/>
                </a:solidFill>
              </a:rPr>
              <a:t>All reasons for </a:t>
            </a:r>
            <a:r>
              <a:rPr lang="en-US" sz="2800" i="1" dirty="0" smtClean="0">
                <a:solidFill>
                  <a:srgbClr val="FF0000"/>
                </a:solidFill>
              </a:rPr>
              <a:t>non-compliance.</a:t>
            </a:r>
            <a:endParaRPr lang="en-US" sz="2900" dirty="0"/>
          </a:p>
        </p:txBody>
      </p:sp>
      <p:sp>
        <p:nvSpPr>
          <p:cNvPr id="3" name="Content Placeholder 2"/>
          <p:cNvSpPr>
            <a:spLocks noGrp="1"/>
          </p:cNvSpPr>
          <p:nvPr>
            <p:ph idx="1"/>
          </p:nvPr>
        </p:nvSpPr>
        <p:spPr>
          <a:xfrm>
            <a:off x="2284416" y="2224314"/>
            <a:ext cx="8915400" cy="3494314"/>
          </a:xfrm>
        </p:spPr>
        <p:txBody>
          <a:bodyPr>
            <a:normAutofit lnSpcReduction="10000"/>
          </a:bodyPr>
          <a:lstStyle/>
          <a:p>
            <a:r>
              <a:rPr lang="en-US" dirty="0" smtClean="0"/>
              <a:t>Must have at least </a:t>
            </a:r>
            <a:r>
              <a:rPr lang="en-US" smtClean="0"/>
              <a:t>one (1) progress </a:t>
            </a:r>
            <a:r>
              <a:rPr lang="en-US" dirty="0" smtClean="0"/>
              <a:t>note per calendar week </a:t>
            </a:r>
            <a:r>
              <a:rPr lang="en-US" dirty="0" smtClean="0">
                <a:solidFill>
                  <a:srgbClr val="7030A0"/>
                </a:solidFill>
              </a:rPr>
              <a:t>(recommend short note for each service to inform the weekly note), </a:t>
            </a:r>
            <a:r>
              <a:rPr lang="en-US" dirty="0" smtClean="0"/>
              <a:t>containing:</a:t>
            </a:r>
          </a:p>
          <a:p>
            <a:pPr lvl="1"/>
            <a:r>
              <a:rPr lang="en-US" dirty="0"/>
              <a:t>A description of the client’s progress towards treatment plan challenges, goals, action steps, objectives, and or </a:t>
            </a:r>
            <a:r>
              <a:rPr lang="en-US" dirty="0" smtClean="0"/>
              <a:t>referrals</a:t>
            </a:r>
          </a:p>
          <a:p>
            <a:pPr lvl="1"/>
            <a:r>
              <a:rPr lang="en-US" dirty="0"/>
              <a:t>Information about client’s attendance </a:t>
            </a:r>
            <a:r>
              <a:rPr lang="en-US" dirty="0" smtClean="0"/>
              <a:t>at each session, including the date, start and end time, and topic of the session</a:t>
            </a:r>
            <a:endParaRPr lang="en-US" dirty="0"/>
          </a:p>
          <a:p>
            <a:pPr lvl="1"/>
            <a:r>
              <a:rPr lang="en-US" dirty="0" smtClean="0"/>
              <a:t>Each </a:t>
            </a:r>
            <a:r>
              <a:rPr lang="en-US" dirty="0"/>
              <a:t>note must have </a:t>
            </a:r>
            <a:r>
              <a:rPr lang="en-US" dirty="0" smtClean="0"/>
              <a:t>the </a:t>
            </a:r>
            <a:r>
              <a:rPr lang="en-US" dirty="0">
                <a:solidFill>
                  <a:srgbClr val="FF0000"/>
                </a:solidFill>
              </a:rPr>
              <a:t>complete</a:t>
            </a:r>
            <a:r>
              <a:rPr lang="en-US" dirty="0"/>
              <a:t> </a:t>
            </a:r>
            <a:r>
              <a:rPr lang="en-US" dirty="0" smtClean="0"/>
              <a:t>provider signature</a:t>
            </a:r>
            <a:endParaRPr lang="en-US" dirty="0"/>
          </a:p>
          <a:p>
            <a:pPr lvl="1"/>
            <a:r>
              <a:rPr lang="en-US" dirty="0" smtClean="0"/>
              <a:t>Notes must be completed and signed within the following calendar week of the services</a:t>
            </a:r>
          </a:p>
          <a:p>
            <a:pPr lvl="1"/>
            <a:endParaRPr lang="en-US" dirty="0"/>
          </a:p>
          <a:p>
            <a:pPr lvl="1"/>
            <a:r>
              <a:rPr lang="pt-BR" dirty="0"/>
              <a:t>22 CCR § 51341.1 (h</a:t>
            </a:r>
            <a:r>
              <a:rPr lang="pt-BR" dirty="0" smtClean="0"/>
              <a:t>)(3)(B)</a:t>
            </a:r>
            <a:endParaRPr lang="en-US" dirty="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72" y="3082611"/>
            <a:ext cx="1484537" cy="991671"/>
          </a:xfrm>
          <a:prstGeom prst="rect">
            <a:avLst/>
          </a:prstGeom>
        </p:spPr>
      </p:pic>
      <p:cxnSp>
        <p:nvCxnSpPr>
          <p:cNvPr id="14" name="Straight Arrow Connector 13"/>
          <p:cNvCxnSpPr/>
          <p:nvPr/>
        </p:nvCxnSpPr>
        <p:spPr>
          <a:xfrm flipV="1">
            <a:off x="2211846" y="2946400"/>
            <a:ext cx="850668" cy="6767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04313396"/>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normAutofit/>
          </a:bodyPr>
          <a:lstStyle/>
          <a:p>
            <a:pPr algn="ctr"/>
            <a:r>
              <a:rPr lang="en-US" sz="3200" dirty="0"/>
              <a:t>Progress Notes – </a:t>
            </a:r>
            <a:r>
              <a:rPr lang="en-US" sz="3200" dirty="0" smtClean="0"/>
              <a:t>IOT Only</a:t>
            </a:r>
            <a:r>
              <a:rPr lang="en-US" sz="3200" dirty="0"/>
              <a:t/>
            </a:r>
            <a:br>
              <a:rPr lang="en-US" sz="3200" dirty="0"/>
            </a:br>
            <a:r>
              <a:rPr lang="en-US" sz="3200" i="1" dirty="0">
                <a:solidFill>
                  <a:srgbClr val="FF0000"/>
                </a:solidFill>
              </a:rPr>
              <a:t>All reasons for </a:t>
            </a:r>
            <a:r>
              <a:rPr lang="en-US" sz="3200" i="1" dirty="0" smtClean="0">
                <a:solidFill>
                  <a:srgbClr val="FF0000"/>
                </a:solidFill>
              </a:rPr>
              <a:t>non-compliance.</a:t>
            </a:r>
            <a:endParaRPr lang="en-US" sz="2800" dirty="0"/>
          </a:p>
        </p:txBody>
      </p:sp>
      <p:sp>
        <p:nvSpPr>
          <p:cNvPr id="3" name="Content Placeholder 2"/>
          <p:cNvSpPr>
            <a:spLocks noGrp="1"/>
          </p:cNvSpPr>
          <p:nvPr>
            <p:ph idx="1"/>
          </p:nvPr>
        </p:nvSpPr>
        <p:spPr>
          <a:xfrm>
            <a:off x="1470646" y="1896767"/>
            <a:ext cx="8915400" cy="4080952"/>
          </a:xfrm>
        </p:spPr>
        <p:txBody>
          <a:bodyPr>
            <a:normAutofit fontScale="85000" lnSpcReduction="20000"/>
          </a:bodyPr>
          <a:lstStyle/>
          <a:p>
            <a:r>
              <a:rPr lang="en-US" dirty="0" smtClean="0"/>
              <a:t>The record must document a minimum of three (3) hours per day for three (3) days per week of individual or group sessions</a:t>
            </a:r>
          </a:p>
          <a:p>
            <a:pPr lvl="1"/>
            <a:r>
              <a:rPr lang="en-US" sz="1800" dirty="0" smtClean="0"/>
              <a:t>Or structured therapeutic activities were offered &amp; available (per schedule) AND one of the three</a:t>
            </a:r>
          </a:p>
          <a:p>
            <a:pPr marL="914400" lvl="2" indent="0">
              <a:buNone/>
            </a:pPr>
            <a:r>
              <a:rPr lang="en-US" sz="1800" dirty="0" smtClean="0"/>
              <a:t>1. Document the one-time occurrence as to why they didn’t attend or attended less than 3 hours—specific to any given day or week--with proof such as scheduling slip for MD appt conflict, etc.</a:t>
            </a:r>
          </a:p>
          <a:p>
            <a:pPr marL="914400" lvl="2" indent="0">
              <a:buNone/>
            </a:pPr>
            <a:r>
              <a:rPr lang="en-US" sz="1800" dirty="0" smtClean="0"/>
              <a:t>2. If difficulty engaging, assess nature of difficulties and  update Treatment Plan (within 1 – 2 weeks) with new action steps.  If Plan is not updated by end of week 2—step down to ODF.</a:t>
            </a:r>
          </a:p>
          <a:p>
            <a:pPr marL="914400" lvl="2" indent="0">
              <a:buNone/>
            </a:pPr>
            <a:r>
              <a:rPr lang="en-US" sz="1800" dirty="0" smtClean="0"/>
              <a:t>3. If  Plan is modified and client does not respond (by the end of 3</a:t>
            </a:r>
            <a:r>
              <a:rPr lang="en-US" sz="1800" baseline="30000" dirty="0" smtClean="0"/>
              <a:t>rd</a:t>
            </a:r>
            <a:r>
              <a:rPr lang="en-US" sz="1800" dirty="0" smtClean="0"/>
              <a:t> week) then step down to ODF or consider other referrals such as co-occurring IOT.</a:t>
            </a:r>
          </a:p>
          <a:p>
            <a:pPr lvl="1"/>
            <a:r>
              <a:rPr lang="en-US" sz="2000" dirty="0" smtClean="0">
                <a:solidFill>
                  <a:srgbClr val="FF0000"/>
                </a:solidFill>
              </a:rPr>
              <a:t>If IOT no longer clinically indicated, step down to ODF</a:t>
            </a:r>
            <a:endParaRPr lang="en-US" sz="2000" dirty="0" smtClean="0"/>
          </a:p>
          <a:p>
            <a:pPr lvl="2"/>
            <a:r>
              <a:rPr lang="en-US" sz="1800" dirty="0" smtClean="0"/>
              <a:t>See attached SUD-IOT Services document</a:t>
            </a:r>
          </a:p>
          <a:p>
            <a:pPr marL="914400" lvl="2" indent="0">
              <a:buNone/>
            </a:pPr>
            <a:r>
              <a:rPr lang="en-US" sz="1800" dirty="0"/>
              <a:t> </a:t>
            </a:r>
            <a:r>
              <a:rPr lang="en-US" sz="1800" dirty="0" smtClean="0"/>
              <a:t>    and see </a:t>
            </a:r>
            <a:r>
              <a:rPr lang="pt-BR" sz="1800" dirty="0" smtClean="0"/>
              <a:t>22 </a:t>
            </a:r>
            <a:r>
              <a:rPr lang="pt-BR" sz="1800" dirty="0"/>
              <a:t>CCR § 51341.1 (h</a:t>
            </a:r>
            <a:r>
              <a:rPr lang="pt-BR" sz="1800" dirty="0" smtClean="0"/>
              <a:t>)(4)(</a:t>
            </a:r>
            <a:r>
              <a:rPr lang="pt-BR" sz="1800" dirty="0"/>
              <a:t>A</a:t>
            </a:r>
            <a:r>
              <a:rPr lang="pt-BR" sz="1800" dirty="0" smtClean="0"/>
              <a:t>)(i),(ii)</a:t>
            </a:r>
            <a:endParaRPr lang="en-US" sz="1800" dirty="0" smtClean="0"/>
          </a:p>
          <a:p>
            <a:pPr lvl="2"/>
            <a:endParaRPr lang="en-US" sz="1800" dirty="0" smtClean="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pic>
        <p:nvPicPr>
          <p:cNvPr id="4" name="Picture 3"/>
          <p:cNvPicPr>
            <a:picLocks noChangeAspect="1"/>
          </p:cNvPicPr>
          <p:nvPr/>
        </p:nvPicPr>
        <p:blipFill>
          <a:blip r:embed="rId3"/>
          <a:stretch>
            <a:fillRect/>
          </a:stretch>
        </p:blipFill>
        <p:spPr>
          <a:xfrm>
            <a:off x="9123972" y="4913193"/>
            <a:ext cx="2524148" cy="1682765"/>
          </a:xfrm>
          <a:prstGeom prst="rect">
            <a:avLst/>
          </a:prstGeom>
        </p:spPr>
      </p:pic>
    </p:spTree>
    <p:extLst>
      <p:ext uri="{BB962C8B-B14F-4D97-AF65-F5344CB8AC3E}">
        <p14:creationId xmlns:p14="http://schemas.microsoft.com/office/powerpoint/2010/main" val="2947610341"/>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Notes</a:t>
            </a:r>
            <a:br>
              <a:rPr lang="en-US" dirty="0" smtClean="0"/>
            </a:br>
            <a:r>
              <a:rPr lang="en-US" sz="2000" dirty="0" smtClean="0">
                <a:solidFill>
                  <a:srgbClr val="FF0000"/>
                </a:solidFill>
              </a:rPr>
              <a:t>--Recommended form--</a:t>
            </a:r>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120" y="1152907"/>
            <a:ext cx="3822031" cy="4675617"/>
          </a:xfrm>
          <a:prstGeom prst="rect">
            <a:avLst/>
          </a:prstGeom>
        </p:spPr>
      </p:pic>
      <p:sp>
        <p:nvSpPr>
          <p:cNvPr id="9" name="TextBox 8"/>
          <p:cNvSpPr txBox="1"/>
          <p:nvPr/>
        </p:nvSpPr>
        <p:spPr>
          <a:xfrm>
            <a:off x="2483893" y="2524839"/>
            <a:ext cx="3848668" cy="1200329"/>
          </a:xfrm>
          <a:prstGeom prst="rect">
            <a:avLst/>
          </a:prstGeom>
          <a:noFill/>
        </p:spPr>
        <p:txBody>
          <a:bodyPr wrap="square" rtlCol="0">
            <a:spAutoFit/>
          </a:bodyPr>
          <a:lstStyle/>
          <a:p>
            <a:r>
              <a:rPr lang="en-US" dirty="0" smtClean="0"/>
              <a:t>ACBHCS has developed a progress note form for providers that is available on the BHCS Provider website</a:t>
            </a:r>
            <a:endParaRPr lang="en-US" dirty="0"/>
          </a:p>
        </p:txBody>
      </p:sp>
      <p:sp>
        <p:nvSpPr>
          <p:cNvPr id="3" name="Footer Placeholder 2"/>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211319262"/>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Progress Notes</a:t>
            </a:r>
            <a:endParaRPr lang="en-US" dirty="0"/>
          </a:p>
        </p:txBody>
      </p:sp>
      <p:sp>
        <p:nvSpPr>
          <p:cNvPr id="9" name="TextBox 8"/>
          <p:cNvSpPr txBox="1"/>
          <p:nvPr/>
        </p:nvSpPr>
        <p:spPr>
          <a:xfrm>
            <a:off x="1992573" y="1904999"/>
            <a:ext cx="4012442" cy="923330"/>
          </a:xfrm>
          <a:prstGeom prst="rect">
            <a:avLst/>
          </a:prstGeom>
          <a:noFill/>
        </p:spPr>
        <p:txBody>
          <a:bodyPr wrap="square" rtlCol="0">
            <a:spAutoFit/>
          </a:bodyPr>
          <a:lstStyle/>
          <a:p>
            <a:r>
              <a:rPr lang="en-US" dirty="0" smtClean="0"/>
              <a:t>Available as a handout in the rear of your binder</a:t>
            </a:r>
          </a:p>
          <a:p>
            <a:endParaRPr lang="en-US" dirty="0"/>
          </a:p>
        </p:txBody>
      </p:sp>
      <p:pic>
        <p:nvPicPr>
          <p:cNvPr id="13" name="Content Placeholder 12"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3207" y="1264555"/>
            <a:ext cx="4413115" cy="5279718"/>
          </a:xfrm>
        </p:spPr>
      </p:pic>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9436" y="296505"/>
            <a:ext cx="1104900" cy="1000125"/>
          </a:xfrm>
          <a:prstGeom prst="rect">
            <a:avLst/>
          </a:prstGeom>
        </p:spPr>
      </p:pic>
      <p:sp>
        <p:nvSpPr>
          <p:cNvPr id="3" name="Footer Placeholder 2"/>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802329366"/>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DMC Minimum Contact Requirements</a:t>
            </a:r>
            <a:r>
              <a:rPr lang="en-US" dirty="0"/>
              <a:t/>
            </a:r>
            <a:br>
              <a:rPr lang="en-US" dirty="0"/>
            </a:br>
            <a:r>
              <a:rPr lang="en-US" sz="2400" i="1" dirty="0">
                <a:solidFill>
                  <a:srgbClr val="FF0000"/>
                </a:solidFill>
              </a:rPr>
              <a:t>All reasons for </a:t>
            </a:r>
            <a:r>
              <a:rPr lang="en-US" sz="2400" i="1" dirty="0" smtClean="0">
                <a:solidFill>
                  <a:srgbClr val="FF0000"/>
                </a:solidFill>
              </a:rPr>
              <a:t>non-compliance.</a:t>
            </a:r>
            <a:endParaRPr lang="en-US" sz="2400" dirty="0"/>
          </a:p>
        </p:txBody>
      </p:sp>
      <p:sp>
        <p:nvSpPr>
          <p:cNvPr id="3" name="Content Placeholder 2"/>
          <p:cNvSpPr>
            <a:spLocks noGrp="1"/>
          </p:cNvSpPr>
          <p:nvPr>
            <p:ph idx="1"/>
          </p:nvPr>
        </p:nvSpPr>
        <p:spPr>
          <a:xfrm>
            <a:off x="2284416" y="1756229"/>
            <a:ext cx="8915400" cy="4379579"/>
          </a:xfrm>
        </p:spPr>
        <p:txBody>
          <a:bodyPr>
            <a:normAutofit fontScale="92500" lnSpcReduction="10000"/>
          </a:bodyPr>
          <a:lstStyle/>
          <a:p>
            <a:r>
              <a:rPr lang="en-US" dirty="0" smtClean="0"/>
              <a:t>For ODF and Naltrexone Treatment </a:t>
            </a:r>
            <a:r>
              <a:rPr lang="en-US" dirty="0"/>
              <a:t>S</a:t>
            </a:r>
            <a:r>
              <a:rPr lang="en-US" dirty="0" smtClean="0"/>
              <a:t>ervices, the record must document at least two face to face sessions per 30 day period</a:t>
            </a:r>
          </a:p>
          <a:p>
            <a:pPr lvl="1"/>
            <a:r>
              <a:rPr lang="en-US" dirty="0" smtClean="0"/>
              <a:t>If client does not meet this requirement, document close of services</a:t>
            </a:r>
          </a:p>
          <a:p>
            <a:pPr lvl="1"/>
            <a:r>
              <a:rPr lang="en-US" dirty="0" smtClean="0"/>
              <a:t>There are two exceptions to this regulation </a:t>
            </a:r>
            <a:r>
              <a:rPr lang="en-US" dirty="0" smtClean="0">
                <a:solidFill>
                  <a:srgbClr val="FF0000"/>
                </a:solidFill>
              </a:rPr>
              <a:t>if documented</a:t>
            </a:r>
            <a:r>
              <a:rPr lang="en-US" dirty="0" smtClean="0"/>
              <a:t>:</a:t>
            </a:r>
          </a:p>
          <a:p>
            <a:pPr lvl="2"/>
            <a:r>
              <a:rPr lang="en-US" dirty="0" smtClean="0"/>
              <a:t>Fewer contacts are deemed clinically appropriate</a:t>
            </a:r>
          </a:p>
          <a:p>
            <a:pPr lvl="2"/>
            <a:r>
              <a:rPr lang="en-US" dirty="0" smtClean="0"/>
              <a:t>Client is progressing toward treatment plan goals</a:t>
            </a:r>
          </a:p>
          <a:p>
            <a:pPr lvl="2"/>
            <a:r>
              <a:rPr lang="pt-BR" dirty="0" smtClean="0"/>
              <a:t>Source: 22 </a:t>
            </a:r>
            <a:r>
              <a:rPr lang="pt-BR" dirty="0"/>
              <a:t>CCR § 51341.1 (h)(4)(</a:t>
            </a:r>
            <a:r>
              <a:rPr lang="pt-BR" dirty="0" smtClean="0"/>
              <a:t>A</a:t>
            </a:r>
            <a:r>
              <a:rPr lang="pt-BR" dirty="0"/>
              <a:t>)</a:t>
            </a:r>
            <a:endParaRPr lang="en-US" dirty="0"/>
          </a:p>
          <a:p>
            <a:pPr marL="342900" lvl="2" indent="-342900"/>
            <a:r>
              <a:rPr lang="en-US" sz="1800" dirty="0"/>
              <a:t>For IOT attendance requirements see prior slides </a:t>
            </a:r>
            <a:r>
              <a:rPr lang="en-US" sz="1800" dirty="0" smtClean="0"/>
              <a:t>&amp; SUD-IOT </a:t>
            </a:r>
            <a:r>
              <a:rPr lang="en-US" sz="1800" dirty="0"/>
              <a:t>Requirements </a:t>
            </a:r>
            <a:r>
              <a:rPr lang="en-US" sz="1800" dirty="0" smtClean="0"/>
              <a:t>Doc.</a:t>
            </a:r>
            <a:endParaRPr lang="en-US" sz="1800" dirty="0"/>
          </a:p>
          <a:p>
            <a:pPr marL="800100" lvl="3" indent="-342900"/>
            <a:r>
              <a:rPr lang="pt-BR" dirty="0" smtClean="0"/>
              <a:t>Source: 22 </a:t>
            </a:r>
            <a:r>
              <a:rPr lang="pt-BR" dirty="0"/>
              <a:t>CCR § 51341.1 </a:t>
            </a:r>
            <a:r>
              <a:rPr lang="pt-BR" dirty="0" smtClean="0"/>
              <a:t>(b)(8)</a:t>
            </a:r>
            <a:endParaRPr lang="en-US" dirty="0" smtClean="0"/>
          </a:p>
          <a:p>
            <a:r>
              <a:rPr lang="en-US" dirty="0" smtClean="0"/>
              <a:t>Narcotic Treatment Programs</a:t>
            </a:r>
          </a:p>
          <a:p>
            <a:pPr lvl="1"/>
            <a:r>
              <a:rPr lang="en-US" dirty="0" smtClean="0"/>
              <a:t>Client shall receive a minimum of 50 minutes of counseling per month</a:t>
            </a:r>
          </a:p>
          <a:p>
            <a:pPr lvl="2"/>
            <a:r>
              <a:rPr lang="en-US" dirty="0" smtClean="0"/>
              <a:t>The Medical Director may adjust or waive this requirement and document the clinical rationale behind the waiver</a:t>
            </a:r>
          </a:p>
          <a:p>
            <a:pPr lvl="1"/>
            <a:r>
              <a:rPr lang="pt-BR" dirty="0" smtClean="0"/>
              <a:t>Source: 22 </a:t>
            </a:r>
            <a:r>
              <a:rPr lang="pt-BR" dirty="0"/>
              <a:t>CCR § 51341.1 (h)(4</a:t>
            </a:r>
            <a:r>
              <a:rPr lang="pt-BR" dirty="0" smtClean="0"/>
              <a:t>)(B)</a:t>
            </a:r>
            <a:endParaRPr lang="en-US" dirty="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452" y="4558349"/>
            <a:ext cx="527714" cy="477672"/>
          </a:xfrm>
          <a:prstGeom prst="rect">
            <a:avLst/>
          </a:prstGeom>
        </p:spPr>
      </p:pic>
    </p:spTree>
    <p:extLst>
      <p:ext uri="{BB962C8B-B14F-4D97-AF65-F5344CB8AC3E}">
        <p14:creationId xmlns:p14="http://schemas.microsoft.com/office/powerpoint/2010/main" val="1436405952"/>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Collateral Services	</a:t>
            </a:r>
            <a:endParaRPr lang="en-US" dirty="0"/>
          </a:p>
        </p:txBody>
      </p:sp>
      <p:sp>
        <p:nvSpPr>
          <p:cNvPr id="3" name="Content Placeholder 2"/>
          <p:cNvSpPr>
            <a:spLocks noGrp="1"/>
          </p:cNvSpPr>
          <p:nvPr>
            <p:ph idx="1"/>
          </p:nvPr>
        </p:nvSpPr>
        <p:spPr>
          <a:xfrm>
            <a:off x="2081212" y="2119086"/>
            <a:ext cx="8915400" cy="3777622"/>
          </a:xfrm>
        </p:spPr>
        <p:txBody>
          <a:bodyPr>
            <a:normAutofit/>
          </a:bodyPr>
          <a:lstStyle/>
          <a:p>
            <a:r>
              <a:rPr lang="en-US" dirty="0" smtClean="0"/>
              <a:t>Are </a:t>
            </a:r>
            <a:r>
              <a:rPr lang="en-US" u="sng" dirty="0" smtClean="0"/>
              <a:t>face to face</a:t>
            </a:r>
            <a:r>
              <a:rPr lang="en-US" dirty="0" smtClean="0"/>
              <a:t> sessions with the SUD therapists (or SUD counselor) and any significant persons in the life of a beneficiary, focusing on the treatment needs of the beneficiary in terms or supporting the achievement of the beneficiary’s treatment goals.   </a:t>
            </a:r>
          </a:p>
          <a:p>
            <a:endParaRPr lang="en-US" dirty="0"/>
          </a:p>
          <a:p>
            <a:r>
              <a:rPr lang="en-US" dirty="0" smtClean="0"/>
              <a:t>Significant persons are</a:t>
            </a:r>
            <a:r>
              <a:rPr lang="en-US" u="sng" dirty="0" smtClean="0"/>
              <a:t> individuals that have a </a:t>
            </a:r>
            <a:r>
              <a:rPr lang="en-US" dirty="0"/>
              <a:t>personal relationship</a:t>
            </a:r>
            <a:r>
              <a:rPr lang="en-US" dirty="0" smtClean="0"/>
              <a:t>(family </a:t>
            </a:r>
            <a:r>
              <a:rPr lang="en-US" dirty="0"/>
              <a:t>member, non-paid advocate, sponsor, etc</a:t>
            </a:r>
            <a:r>
              <a:rPr lang="en-US" dirty="0" smtClean="0"/>
              <a:t>.), AND  not an official or </a:t>
            </a:r>
            <a:r>
              <a:rPr lang="en-US" dirty="0"/>
              <a:t>professional </a:t>
            </a:r>
            <a:r>
              <a:rPr lang="en-US" u="sng" dirty="0" smtClean="0"/>
              <a:t>relationship</a:t>
            </a:r>
            <a:r>
              <a:rPr lang="en-US" dirty="0"/>
              <a:t> (CWW, Probation Office, Teacher, etc.) with </a:t>
            </a:r>
            <a:r>
              <a:rPr lang="en-US" dirty="0" smtClean="0"/>
              <a:t>the beneficiary.</a:t>
            </a:r>
          </a:p>
          <a:p>
            <a:endParaRPr lang="en-US" dirty="0"/>
          </a:p>
          <a:p>
            <a:r>
              <a:rPr lang="en-US" dirty="0" smtClean="0"/>
              <a:t>Must be indicated in Tx Plan with frequency (2x/month).</a:t>
            </a:r>
            <a:endParaRPr lang="en-US" dirty="0"/>
          </a:p>
        </p:txBody>
      </p:sp>
      <p:sp>
        <p:nvSpPr>
          <p:cNvPr id="4" name="Footer Placeholder 3"/>
          <p:cNvSpPr>
            <a:spLocks noGrp="1"/>
          </p:cNvSpPr>
          <p:nvPr>
            <p:ph type="ftr" sz="quarter" idx="11"/>
          </p:nvPr>
        </p:nvSpPr>
        <p:spPr>
          <a:xfrm>
            <a:off x="2589212" y="6150798"/>
            <a:ext cx="7619999" cy="365125"/>
          </a:xfrm>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491536394"/>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2226" y="3007057"/>
            <a:ext cx="5503910" cy="814316"/>
          </a:xfrm>
        </p:spPr>
        <p:txBody>
          <a:bodyPr>
            <a:normAutofit fontScale="92500"/>
          </a:bodyPr>
          <a:lstStyle/>
          <a:p>
            <a:pPr marL="0" indent="0">
              <a:buNone/>
            </a:pPr>
            <a:r>
              <a:rPr lang="en-US" sz="4000" dirty="0" smtClean="0"/>
              <a:t>SUD Group Treatment</a:t>
            </a:r>
            <a:endParaRPr lang="en-US" sz="4000" dirty="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224751098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a:xfrm>
            <a:off x="1813881" y="643359"/>
            <a:ext cx="4588925" cy="1280890"/>
          </a:xfrm>
        </p:spPr>
        <p:txBody>
          <a:bodyPr>
            <a:normAutofit/>
          </a:bodyPr>
          <a:lstStyle/>
          <a:p>
            <a:pPr algn="ctr"/>
            <a:r>
              <a:rPr lang="en-US" sz="2800" dirty="0" smtClean="0"/>
              <a:t>COMING SOON!!</a:t>
            </a:r>
            <a:r>
              <a:rPr lang="en-US" sz="2800" dirty="0">
                <a:solidFill>
                  <a:srgbClr val="FF0000"/>
                </a:solidFill>
              </a:rPr>
              <a:t/>
            </a:r>
            <a:br>
              <a:rPr lang="en-US" sz="2800" dirty="0">
                <a:solidFill>
                  <a:srgbClr val="FF0000"/>
                </a:solidFill>
              </a:rPr>
            </a:br>
            <a:endParaRPr lang="en-US" sz="2000" dirty="0"/>
          </a:p>
        </p:txBody>
      </p:sp>
      <p:sp>
        <p:nvSpPr>
          <p:cNvPr id="16" name="TextBox 15"/>
          <p:cNvSpPr txBox="1"/>
          <p:nvPr/>
        </p:nvSpPr>
        <p:spPr>
          <a:xfrm>
            <a:off x="1707702" y="1726130"/>
            <a:ext cx="5561166" cy="4310170"/>
          </a:xfrm>
          <a:prstGeom prst="rect">
            <a:avLst/>
          </a:prstGeom>
          <a:noFill/>
        </p:spPr>
        <p:txBody>
          <a:bodyPr wrap="square" rtlCol="0">
            <a:normAutofit/>
          </a:bodyPr>
          <a:lstStyle/>
          <a:p>
            <a:r>
              <a:rPr lang="en-US" sz="2400" dirty="0" smtClean="0"/>
              <a:t>Call </a:t>
            </a:r>
            <a:r>
              <a:rPr lang="en-US" sz="2400" dirty="0"/>
              <a:t>Screening Tool</a:t>
            </a:r>
            <a:r>
              <a:rPr lang="en-US" dirty="0"/>
              <a:t/>
            </a:r>
            <a:br>
              <a:rPr lang="en-US" dirty="0"/>
            </a:br>
            <a:r>
              <a:rPr lang="en-US" dirty="0">
                <a:solidFill>
                  <a:srgbClr val="FF0000"/>
                </a:solidFill>
              </a:rPr>
              <a:t>--Form Highly </a:t>
            </a:r>
            <a:r>
              <a:rPr lang="en-US" dirty="0" smtClean="0">
                <a:solidFill>
                  <a:srgbClr val="FF0000"/>
                </a:solidFill>
              </a:rPr>
              <a:t>Recommended—</a:t>
            </a:r>
          </a:p>
          <a:p>
            <a:endParaRPr lang="en-US" dirty="0">
              <a:solidFill>
                <a:srgbClr val="FF0000"/>
              </a:solidFill>
            </a:endParaRPr>
          </a:p>
          <a:p>
            <a:endParaRPr lang="en-US" dirty="0"/>
          </a:p>
          <a:p>
            <a:r>
              <a:rPr lang="en-US" dirty="0"/>
              <a:t>Three (3) page </a:t>
            </a:r>
            <a:r>
              <a:rPr lang="en-US" dirty="0" smtClean="0"/>
              <a:t>form that will comply with upcoming pre-admission screening requirements.</a:t>
            </a:r>
            <a:endParaRPr lang="en-US" dirty="0"/>
          </a:p>
          <a:p>
            <a:endParaRPr lang="en-US" dirty="0"/>
          </a:p>
          <a:p>
            <a:r>
              <a:rPr lang="en-US" dirty="0" smtClean="0"/>
              <a:t>This form is included with the handouts</a:t>
            </a:r>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868" y="739677"/>
            <a:ext cx="4186723" cy="5418543"/>
          </a:xfrm>
          <a:prstGeom prst="rect">
            <a:avLst/>
          </a:prstGeom>
        </p:spPr>
      </p:pic>
      <p:sp>
        <p:nvSpPr>
          <p:cNvPr id="7" name="Footer Placeholder 16"/>
          <p:cNvSpPr txBox="1">
            <a:spLocks/>
          </p:cNvSpPr>
          <p:nvPr/>
        </p:nvSpPr>
        <p:spPr>
          <a:xfrm>
            <a:off x="2741612" y="6288208"/>
            <a:ext cx="7619999"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 name="Footer Placeholder 1"/>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181801205"/>
      </p:ext>
    </p:extLst>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SUD Groups</a:t>
            </a:r>
            <a:endParaRPr lang="en-US" dirty="0"/>
          </a:p>
        </p:txBody>
      </p:sp>
      <p:sp>
        <p:nvSpPr>
          <p:cNvPr id="3" name="Content Placeholder 2"/>
          <p:cNvSpPr>
            <a:spLocks noGrp="1"/>
          </p:cNvSpPr>
          <p:nvPr>
            <p:ph idx="1"/>
          </p:nvPr>
        </p:nvSpPr>
        <p:spPr>
          <a:xfrm>
            <a:off x="2070597" y="1683224"/>
            <a:ext cx="8915400" cy="3777622"/>
          </a:xfrm>
        </p:spPr>
        <p:txBody>
          <a:bodyPr>
            <a:normAutofit fontScale="85000" lnSpcReduction="10000"/>
          </a:bodyPr>
          <a:lstStyle/>
          <a:p>
            <a:r>
              <a:rPr lang="en-US" dirty="0" smtClean="0"/>
              <a:t>SUD groups must be between 2 and 12 participants </a:t>
            </a:r>
            <a:r>
              <a:rPr lang="en-US" dirty="0" smtClean="0">
                <a:solidFill>
                  <a:srgbClr val="FF0000"/>
                </a:solidFill>
              </a:rPr>
              <a:t>— reason for non-compliance</a:t>
            </a:r>
          </a:p>
          <a:p>
            <a:pPr lvl="1"/>
            <a:r>
              <a:rPr lang="en-US" dirty="0" smtClean="0">
                <a:solidFill>
                  <a:srgbClr val="FF0000"/>
                </a:solidFill>
              </a:rPr>
              <a:t>Groups larger than 12 participants must be broken into two separate groups with different SUD Counselors.</a:t>
            </a:r>
          </a:p>
          <a:p>
            <a:pPr lvl="1"/>
            <a:r>
              <a:rPr lang="en-US" dirty="0" smtClean="0">
                <a:solidFill>
                  <a:schemeClr val="tx1"/>
                </a:solidFill>
              </a:rPr>
              <a:t>Group size updated by: CA State </a:t>
            </a:r>
            <a:r>
              <a:rPr lang="en-US" dirty="0">
                <a:solidFill>
                  <a:schemeClr val="tx1"/>
                </a:solidFill>
              </a:rPr>
              <a:t>Plan Amendment (SPA) 15-012 Substance Use Disorder Services </a:t>
            </a:r>
            <a:r>
              <a:rPr lang="en-US" dirty="0" smtClean="0">
                <a:solidFill>
                  <a:schemeClr val="tx1"/>
                </a:solidFill>
              </a:rPr>
              <a:t>Expansion and </a:t>
            </a:r>
            <a:r>
              <a:rPr lang="en-US" dirty="0">
                <a:solidFill>
                  <a:schemeClr val="tx1"/>
                </a:solidFill>
              </a:rPr>
              <a:t>Definition Changes</a:t>
            </a:r>
            <a:endParaRPr lang="en-US" dirty="0" smtClean="0">
              <a:solidFill>
                <a:schemeClr val="tx1"/>
              </a:solidFill>
            </a:endParaRPr>
          </a:p>
          <a:p>
            <a:endParaRPr lang="en-US" dirty="0"/>
          </a:p>
          <a:p>
            <a:r>
              <a:rPr lang="en-US" dirty="0"/>
              <a:t>A </a:t>
            </a:r>
            <a:r>
              <a:rPr lang="en-US" dirty="0" smtClean="0"/>
              <a:t>client that </a:t>
            </a:r>
            <a:r>
              <a:rPr lang="en-US" dirty="0"/>
              <a:t>is 17 years of age or younger </a:t>
            </a:r>
            <a:r>
              <a:rPr lang="en-US" dirty="0" smtClean="0"/>
              <a:t>can not </a:t>
            </a:r>
            <a:r>
              <a:rPr lang="en-US" dirty="0"/>
              <a:t>participate in group counseling with any participants who are 18 years of age or </a:t>
            </a:r>
            <a:r>
              <a:rPr lang="en-US" dirty="0" smtClean="0"/>
              <a:t>older</a:t>
            </a:r>
            <a:r>
              <a:rPr lang="en-US" dirty="0" smtClean="0">
                <a:solidFill>
                  <a:srgbClr val="FF0000"/>
                </a:solidFill>
              </a:rPr>
              <a:t>—reason for non-compliance</a:t>
            </a:r>
            <a:endParaRPr lang="en-US" dirty="0"/>
          </a:p>
          <a:p>
            <a:endParaRPr lang="en-US" dirty="0" smtClean="0"/>
          </a:p>
          <a:p>
            <a:r>
              <a:rPr lang="en-US" dirty="0" smtClean="0"/>
              <a:t>However</a:t>
            </a:r>
            <a:r>
              <a:rPr lang="en-US" dirty="0"/>
              <a:t>, a </a:t>
            </a:r>
            <a:r>
              <a:rPr lang="en-US" dirty="0" smtClean="0"/>
              <a:t>client who </a:t>
            </a:r>
            <a:r>
              <a:rPr lang="en-US" dirty="0"/>
              <a:t>is 17 years of age or younger may participate in group counseling with participants who are 18 years of age or older when the counseling is at a provider's certified school </a:t>
            </a:r>
            <a:r>
              <a:rPr lang="en-US" dirty="0" smtClean="0"/>
              <a:t>site</a:t>
            </a:r>
          </a:p>
          <a:p>
            <a:pPr marL="0" lvl="2" indent="0">
              <a:buNone/>
            </a:pPr>
            <a:r>
              <a:rPr lang="en-US" dirty="0" smtClean="0"/>
              <a:t>													   Source</a:t>
            </a:r>
            <a:r>
              <a:rPr lang="en-US" dirty="0"/>
              <a:t>: 22 CCR § 51341.1 </a:t>
            </a:r>
            <a:r>
              <a:rPr lang="en-US" dirty="0" smtClean="0"/>
              <a:t>(b)(11)</a:t>
            </a:r>
            <a:endParaRPr lang="en-US" sz="2000" dirty="0">
              <a:solidFill>
                <a:srgbClr val="FF0000"/>
              </a:solidFill>
            </a:endParaRPr>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60174396"/>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669" y="624110"/>
            <a:ext cx="9466943" cy="1280890"/>
          </a:xfrm>
        </p:spPr>
        <p:txBody>
          <a:bodyPr/>
          <a:lstStyle/>
          <a:p>
            <a:pPr algn="ctr"/>
            <a:r>
              <a:rPr lang="en-US" dirty="0" smtClean="0"/>
              <a:t>Group Sign-In Sheets</a:t>
            </a:r>
            <a:br>
              <a:rPr lang="en-US" dirty="0" smtClean="0"/>
            </a:br>
            <a:r>
              <a:rPr lang="en-US" sz="2800" i="1" dirty="0">
                <a:solidFill>
                  <a:srgbClr val="FF0000"/>
                </a:solidFill>
              </a:rPr>
              <a:t>All reasons for </a:t>
            </a:r>
            <a:r>
              <a:rPr lang="en-US" sz="2800" i="1" dirty="0" smtClean="0">
                <a:solidFill>
                  <a:srgbClr val="FF0000"/>
                </a:solidFill>
              </a:rPr>
              <a:t>non-compliance.</a:t>
            </a:r>
            <a:endParaRPr lang="en-US" sz="2800" dirty="0"/>
          </a:p>
        </p:txBody>
      </p:sp>
      <p:sp>
        <p:nvSpPr>
          <p:cNvPr id="3" name="Content Placeholder 2"/>
          <p:cNvSpPr>
            <a:spLocks noGrp="1"/>
          </p:cNvSpPr>
          <p:nvPr>
            <p:ph idx="1"/>
          </p:nvPr>
        </p:nvSpPr>
        <p:spPr>
          <a:xfrm>
            <a:off x="2037669" y="1727579"/>
            <a:ext cx="8915400" cy="4225437"/>
          </a:xfrm>
        </p:spPr>
        <p:txBody>
          <a:bodyPr>
            <a:noAutofit/>
          </a:bodyPr>
          <a:lstStyle/>
          <a:p>
            <a:r>
              <a:rPr lang="en-US" sz="1600" dirty="0" smtClean="0"/>
              <a:t>Improper handling of group sign-in sheets was a </a:t>
            </a:r>
            <a:r>
              <a:rPr lang="en-US" sz="1600" dirty="0" smtClean="0">
                <a:solidFill>
                  <a:srgbClr val="FF0000"/>
                </a:solidFill>
              </a:rPr>
              <a:t>frequent cause of non-compliance</a:t>
            </a:r>
            <a:r>
              <a:rPr lang="en-US" sz="1600" dirty="0" smtClean="0"/>
              <a:t> during prior SUD audits</a:t>
            </a:r>
          </a:p>
          <a:p>
            <a:endParaRPr lang="en-US" sz="1600" dirty="0"/>
          </a:p>
          <a:p>
            <a:r>
              <a:rPr lang="en-US" sz="1600" dirty="0" smtClean="0"/>
              <a:t>Required parts of group sign-in sheets </a:t>
            </a:r>
            <a:r>
              <a:rPr lang="en-US" sz="1600" dirty="0"/>
              <a:t>include (22 CCR § </a:t>
            </a:r>
            <a:r>
              <a:rPr lang="en-US" sz="1600" dirty="0" smtClean="0"/>
              <a:t>51341.1 (g)(2)):</a:t>
            </a:r>
          </a:p>
          <a:p>
            <a:pPr lvl="1"/>
            <a:r>
              <a:rPr lang="en-US" dirty="0" smtClean="0"/>
              <a:t>Date of the group session</a:t>
            </a:r>
          </a:p>
          <a:p>
            <a:pPr lvl="1"/>
            <a:r>
              <a:rPr lang="en-US" dirty="0" smtClean="0"/>
              <a:t>Topic of the group</a:t>
            </a:r>
          </a:p>
          <a:p>
            <a:pPr lvl="1"/>
            <a:r>
              <a:rPr lang="en-US" dirty="0" smtClean="0"/>
              <a:t>Start and End Times of the group</a:t>
            </a:r>
          </a:p>
          <a:p>
            <a:pPr lvl="1"/>
            <a:r>
              <a:rPr lang="en-US" dirty="0" smtClean="0"/>
              <a:t>Typed or legibly printed names of the participants (this can be pre-typed)</a:t>
            </a:r>
          </a:p>
          <a:p>
            <a:pPr lvl="1"/>
            <a:r>
              <a:rPr lang="en-US" dirty="0" smtClean="0"/>
              <a:t>Signature of each participant (must be clear that it matches the name—if not legible due to client’s writing inability, counselor must indicate.)</a:t>
            </a:r>
          </a:p>
          <a:p>
            <a:endParaRPr lang="en-US" sz="1600" dirty="0"/>
          </a:p>
          <a:p>
            <a:r>
              <a:rPr lang="en-US" sz="1600" dirty="0" smtClean="0"/>
              <a:t>Group sign-In sheets should be kept separate from the chart as it contains multiple clients’ PHI and provided to BHCS whenever a chart is audited</a:t>
            </a:r>
            <a:endParaRPr lang="en-US" sz="1600" dirty="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356675943"/>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Sign-In and signatures</a:t>
            </a:r>
            <a:endParaRPr lang="en-US" dirty="0"/>
          </a:p>
        </p:txBody>
      </p:sp>
      <p:pic>
        <p:nvPicPr>
          <p:cNvPr id="4" name="Content Placeholder 3" descr="Group Sign template 12-13-16 - Word"/>
          <p:cNvPicPr>
            <a:picLocks noGrp="1" noChangeAspect="1"/>
          </p:cNvPicPr>
          <p:nvPr>
            <p:ph idx="1"/>
          </p:nvPr>
        </p:nvPicPr>
        <p:blipFill rotWithShape="1">
          <a:blip r:embed="rId2">
            <a:extLst>
              <a:ext uri="{28A0092B-C50C-407E-A947-70E740481C1C}">
                <a14:useLocalDpi xmlns:a14="http://schemas.microsoft.com/office/drawing/2010/main" val="0"/>
              </a:ext>
            </a:extLst>
          </a:blip>
          <a:srcRect l="7342" t="19976" r="52752" b="3962"/>
          <a:stretch/>
        </p:blipFill>
        <p:spPr>
          <a:xfrm>
            <a:off x="3425372" y="2066076"/>
            <a:ext cx="3000938" cy="4305695"/>
          </a:xfrm>
        </p:spPr>
      </p:pic>
      <p:cxnSp>
        <p:nvCxnSpPr>
          <p:cNvPr id="6" name="Straight Arrow Connector 5"/>
          <p:cNvCxnSpPr>
            <a:stCxn id="10" idx="1"/>
          </p:cNvCxnSpPr>
          <p:nvPr/>
        </p:nvCxnSpPr>
        <p:spPr>
          <a:xfrm flipH="1">
            <a:off x="5841069" y="3343180"/>
            <a:ext cx="762542" cy="1692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03611" y="3173903"/>
            <a:ext cx="5588389" cy="338554"/>
          </a:xfrm>
          <a:prstGeom prst="rect">
            <a:avLst/>
          </a:prstGeom>
          <a:noFill/>
        </p:spPr>
        <p:txBody>
          <a:bodyPr wrap="none" rtlCol="0">
            <a:spAutoFit/>
          </a:bodyPr>
          <a:lstStyle/>
          <a:p>
            <a:r>
              <a:rPr lang="en-US" sz="1600" dirty="0">
                <a:solidFill>
                  <a:srgbClr val="FF0000"/>
                </a:solidFill>
              </a:rPr>
              <a:t>DMC SUD groups must be between 2 and 12 members</a:t>
            </a:r>
          </a:p>
        </p:txBody>
      </p:sp>
      <p:cxnSp>
        <p:nvCxnSpPr>
          <p:cNvPr id="11" name="Straight Arrow Connector 10"/>
          <p:cNvCxnSpPr/>
          <p:nvPr/>
        </p:nvCxnSpPr>
        <p:spPr>
          <a:xfrm>
            <a:off x="2680413" y="3323772"/>
            <a:ext cx="1431862" cy="5370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71282" y="2495659"/>
            <a:ext cx="2222600" cy="1077218"/>
          </a:xfrm>
          <a:prstGeom prst="rect">
            <a:avLst/>
          </a:prstGeom>
          <a:noFill/>
        </p:spPr>
        <p:txBody>
          <a:bodyPr wrap="square" rtlCol="0">
            <a:spAutoFit/>
          </a:bodyPr>
          <a:lstStyle/>
          <a:p>
            <a:r>
              <a:rPr lang="en-US" sz="1600" dirty="0" smtClean="0">
                <a:solidFill>
                  <a:srgbClr val="FF0000"/>
                </a:solidFill>
              </a:rPr>
              <a:t>Make sure members print their names legibly and sign their names.</a:t>
            </a:r>
            <a:endParaRPr lang="en-US" sz="1600" dirty="0">
              <a:solidFill>
                <a:srgbClr val="FF0000"/>
              </a:solidFill>
            </a:endParaRPr>
          </a:p>
        </p:txBody>
      </p:sp>
      <p:sp>
        <p:nvSpPr>
          <p:cNvPr id="15" name="TextBox 14"/>
          <p:cNvSpPr txBox="1"/>
          <p:nvPr/>
        </p:nvSpPr>
        <p:spPr>
          <a:xfrm>
            <a:off x="6671056" y="4156349"/>
            <a:ext cx="5167469" cy="2062103"/>
          </a:xfrm>
          <a:prstGeom prst="rect">
            <a:avLst/>
          </a:prstGeom>
          <a:noFill/>
        </p:spPr>
        <p:txBody>
          <a:bodyPr wrap="square" rtlCol="0">
            <a:spAutoFit/>
          </a:bodyPr>
          <a:lstStyle/>
          <a:p>
            <a:r>
              <a:rPr lang="en-US" sz="1600" dirty="0" smtClean="0">
                <a:solidFill>
                  <a:srgbClr val="FF0000"/>
                </a:solidFill>
              </a:rPr>
              <a:t>Keep sign-in sheets separately in order to maintain HIPAA compliance and confidentiality</a:t>
            </a:r>
          </a:p>
          <a:p>
            <a:endParaRPr lang="en-US" sz="1600" dirty="0" smtClean="0">
              <a:solidFill>
                <a:srgbClr val="FF0000"/>
              </a:solidFill>
            </a:endParaRPr>
          </a:p>
          <a:p>
            <a:endParaRPr lang="en-US" sz="1600" dirty="0">
              <a:solidFill>
                <a:srgbClr val="FF0000"/>
              </a:solidFill>
            </a:endParaRPr>
          </a:p>
          <a:p>
            <a:r>
              <a:rPr lang="en-US" sz="1600" dirty="0" smtClean="0">
                <a:solidFill>
                  <a:srgbClr val="FF0000"/>
                </a:solidFill>
              </a:rPr>
              <a:t>When charts are requested for audit, remember to provide all corresponding sign-in sheets, otherwise the auditor is unable to confirm group compliance.</a:t>
            </a:r>
            <a:endParaRPr lang="en-US" sz="1600" dirty="0">
              <a:solidFill>
                <a:srgbClr val="FF0000"/>
              </a:solidFill>
            </a:endParaRPr>
          </a:p>
        </p:txBody>
      </p:sp>
      <p:cxnSp>
        <p:nvCxnSpPr>
          <p:cNvPr id="16" name="Straight Arrow Connector 15"/>
          <p:cNvCxnSpPr/>
          <p:nvPr/>
        </p:nvCxnSpPr>
        <p:spPr>
          <a:xfrm flipH="1">
            <a:off x="5378201" y="2165475"/>
            <a:ext cx="1048109" cy="4177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26310" y="1735723"/>
            <a:ext cx="5078302" cy="1077218"/>
          </a:xfrm>
          <a:prstGeom prst="rect">
            <a:avLst/>
          </a:prstGeom>
          <a:noFill/>
        </p:spPr>
        <p:txBody>
          <a:bodyPr wrap="square" rtlCol="0">
            <a:spAutoFit/>
          </a:bodyPr>
          <a:lstStyle/>
          <a:p>
            <a:r>
              <a:rPr lang="en-US" sz="1600" dirty="0">
                <a:solidFill>
                  <a:srgbClr val="FF0000"/>
                </a:solidFill>
              </a:rPr>
              <a:t>Facilitators must enter </a:t>
            </a:r>
            <a:r>
              <a:rPr lang="en-US" sz="1600" b="1" dirty="0">
                <a:solidFill>
                  <a:srgbClr val="FF0000"/>
                </a:solidFill>
              </a:rPr>
              <a:t>date</a:t>
            </a:r>
            <a:r>
              <a:rPr lang="en-US" sz="1600" dirty="0">
                <a:solidFill>
                  <a:srgbClr val="FF0000"/>
                </a:solidFill>
              </a:rPr>
              <a:t> of group and </a:t>
            </a:r>
            <a:r>
              <a:rPr lang="en-US" sz="1600" b="1" dirty="0">
                <a:solidFill>
                  <a:srgbClr val="FF0000"/>
                </a:solidFill>
              </a:rPr>
              <a:t>start/end times </a:t>
            </a:r>
            <a:r>
              <a:rPr lang="en-US" sz="1600" dirty="0">
                <a:solidFill>
                  <a:srgbClr val="FF0000"/>
                </a:solidFill>
              </a:rPr>
              <a:t>to be in compliance. </a:t>
            </a:r>
            <a:r>
              <a:rPr lang="en-US" sz="1600" dirty="0">
                <a:solidFill>
                  <a:schemeClr val="tx1">
                    <a:lumMod val="75000"/>
                    <a:lumOff val="25000"/>
                  </a:schemeClr>
                </a:solidFill>
              </a:rPr>
              <a:t>(Recommend they also type, legibly print names of clients.)</a:t>
            </a:r>
          </a:p>
        </p:txBody>
      </p:sp>
      <p:sp>
        <p:nvSpPr>
          <p:cNvPr id="3" name="Footer Placeholder 2"/>
          <p:cNvSpPr>
            <a:spLocks noGrp="1"/>
          </p:cNvSpPr>
          <p:nvPr>
            <p:ph type="ftr" sz="quarter" idx="11"/>
          </p:nvPr>
        </p:nvSpPr>
        <p:spPr>
          <a:xfrm>
            <a:off x="2793611" y="6503818"/>
            <a:ext cx="7619999" cy="365125"/>
          </a:xfrm>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060056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0471" y="2092657"/>
            <a:ext cx="8915400" cy="3777622"/>
          </a:xfrm>
        </p:spPr>
        <p:txBody>
          <a:bodyPr>
            <a:normAutofit/>
          </a:bodyPr>
          <a:lstStyle/>
          <a:p>
            <a:pPr marL="0" indent="0" algn="ctr">
              <a:buNone/>
            </a:pPr>
            <a:r>
              <a:rPr lang="en-US" sz="4000" dirty="0" smtClean="0"/>
              <a:t>Discharge Summary </a:t>
            </a:r>
          </a:p>
          <a:p>
            <a:pPr marL="0" indent="0" algn="ctr">
              <a:buNone/>
            </a:pPr>
            <a:r>
              <a:rPr lang="en-US" sz="4000" dirty="0" smtClean="0"/>
              <a:t>&amp;</a:t>
            </a:r>
          </a:p>
          <a:p>
            <a:pPr marL="0" indent="0" algn="ctr">
              <a:buNone/>
            </a:pPr>
            <a:r>
              <a:rPr lang="en-US" sz="4000" dirty="0" smtClean="0"/>
              <a:t>Discharge Plan</a:t>
            </a:r>
            <a:endParaRPr lang="en-US" sz="4000" dirty="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87477022"/>
      </p:ext>
    </p:extLst>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561" y="596815"/>
            <a:ext cx="8911687" cy="1280890"/>
          </a:xfrm>
        </p:spPr>
        <p:txBody>
          <a:bodyPr/>
          <a:lstStyle/>
          <a:p>
            <a:pPr algn="ctr"/>
            <a:r>
              <a:rPr lang="en-US" dirty="0" smtClean="0"/>
              <a:t>Discharge: Summary v. Plan</a:t>
            </a:r>
            <a:br>
              <a:rPr lang="en-US" dirty="0" smtClean="0"/>
            </a:br>
            <a:r>
              <a:rPr lang="en-US" sz="2800" i="1" dirty="0" smtClean="0">
                <a:solidFill>
                  <a:srgbClr val="FF0000"/>
                </a:solidFill>
              </a:rPr>
              <a:t>--see highly recommended compliant forms--</a:t>
            </a:r>
            <a:endParaRPr lang="en-US" sz="2800" i="1" dirty="0"/>
          </a:p>
        </p:txBody>
      </p:sp>
      <p:sp>
        <p:nvSpPr>
          <p:cNvPr id="3" name="Content Placeholder 2"/>
          <p:cNvSpPr>
            <a:spLocks noGrp="1"/>
          </p:cNvSpPr>
          <p:nvPr>
            <p:ph idx="1"/>
          </p:nvPr>
        </p:nvSpPr>
        <p:spPr>
          <a:xfrm>
            <a:off x="2111540" y="1915236"/>
            <a:ext cx="8915400" cy="3777622"/>
          </a:xfrm>
        </p:spPr>
        <p:txBody>
          <a:bodyPr>
            <a:normAutofit fontScale="92500" lnSpcReduction="20000"/>
          </a:bodyPr>
          <a:lstStyle/>
          <a:p>
            <a:r>
              <a:rPr lang="en-US" dirty="0" smtClean="0"/>
              <a:t>A discharge plan is a plan to support client’s discharge from the program</a:t>
            </a:r>
          </a:p>
          <a:p>
            <a:pPr lvl="1"/>
            <a:r>
              <a:rPr lang="en-US" dirty="0" smtClean="0"/>
              <a:t>A plan is developed in conjunction with the client and is intended to transition client from treatment services</a:t>
            </a:r>
          </a:p>
          <a:p>
            <a:pPr lvl="1"/>
            <a:r>
              <a:rPr lang="en-US" dirty="0" smtClean="0"/>
              <a:t>Can be claimed when completed face-to-face with client</a:t>
            </a:r>
          </a:p>
          <a:p>
            <a:pPr lvl="1"/>
            <a:r>
              <a:rPr lang="en-US" dirty="0"/>
              <a:t>Discharge plans should be prepared (discussed and signed with client) within 30 days prior to the last face-to-face treatment with </a:t>
            </a:r>
            <a:r>
              <a:rPr lang="en-US" dirty="0" smtClean="0"/>
              <a:t>client in order to be claimed</a:t>
            </a:r>
            <a:endParaRPr lang="en-US" dirty="0"/>
          </a:p>
          <a:p>
            <a:pPr marL="0" indent="0">
              <a:buNone/>
            </a:pPr>
            <a:endParaRPr lang="en-US" dirty="0"/>
          </a:p>
          <a:p>
            <a:r>
              <a:rPr lang="en-US" dirty="0" smtClean="0"/>
              <a:t>A discharge summary is a summary of treatment services, progress, and prognosis—this is required when contact is lost with the client.</a:t>
            </a:r>
          </a:p>
          <a:p>
            <a:pPr lvl="1"/>
            <a:r>
              <a:rPr lang="en-US" dirty="0" smtClean="0"/>
              <a:t>Must be completed within 30 days of last face-to-face service</a:t>
            </a:r>
          </a:p>
          <a:p>
            <a:pPr lvl="1"/>
            <a:r>
              <a:rPr lang="en-US" dirty="0" smtClean="0"/>
              <a:t>Can be claimed if completed with the client face-to-face</a:t>
            </a:r>
          </a:p>
          <a:p>
            <a:pPr lvl="1"/>
            <a:r>
              <a:rPr lang="en-US" dirty="0" smtClean="0"/>
              <a:t>Otherwise, should be non-billable</a:t>
            </a:r>
          </a:p>
          <a:p>
            <a:pPr marL="0" indent="0">
              <a:buNone/>
            </a:pPr>
            <a:r>
              <a:rPr lang="en-US" dirty="0" smtClean="0"/>
              <a:t>											      Source</a:t>
            </a:r>
            <a:r>
              <a:rPr lang="en-US" dirty="0"/>
              <a:t>: 22 CCR § 51341.1 (h)(6</a:t>
            </a:r>
            <a:r>
              <a:rPr lang="en-US" dirty="0" smtClean="0"/>
              <a:t>)</a:t>
            </a:r>
            <a:endParaRPr lang="en-US" sz="2600" dirty="0">
              <a:solidFill>
                <a:srgbClr val="FF0000"/>
              </a:solidFill>
            </a:endParaRPr>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913114898"/>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Plans</a:t>
            </a:r>
            <a:endParaRPr lang="en-US" dirty="0"/>
          </a:p>
        </p:txBody>
      </p:sp>
      <p:sp>
        <p:nvSpPr>
          <p:cNvPr id="3" name="Content Placeholder 2"/>
          <p:cNvSpPr>
            <a:spLocks noGrp="1"/>
          </p:cNvSpPr>
          <p:nvPr>
            <p:ph idx="1"/>
          </p:nvPr>
        </p:nvSpPr>
        <p:spPr>
          <a:xfrm>
            <a:off x="2589212" y="1770743"/>
            <a:ext cx="8915400" cy="4140479"/>
          </a:xfrm>
        </p:spPr>
        <p:txBody>
          <a:bodyPr>
            <a:normAutofit lnSpcReduction="10000"/>
          </a:bodyPr>
          <a:lstStyle/>
          <a:p>
            <a:r>
              <a:rPr lang="en-US" dirty="0" smtClean="0"/>
              <a:t>Recent SUD Audit indicated that client discharges are not being documented or completed according to DMC requirements</a:t>
            </a:r>
          </a:p>
          <a:p>
            <a:endParaRPr lang="en-US" dirty="0"/>
          </a:p>
          <a:p>
            <a:r>
              <a:rPr lang="en-US" dirty="0" smtClean="0"/>
              <a:t>When provider has lost contact with client, a discharge plan is not required, but the circumstances should be documented in a non-billable note &amp; Discharge Summary.</a:t>
            </a:r>
          </a:p>
          <a:p>
            <a:endParaRPr lang="en-US" dirty="0" smtClean="0"/>
          </a:p>
          <a:p>
            <a:pPr marL="342900" lvl="2" indent="-342900"/>
            <a:r>
              <a:rPr lang="en-US" sz="1800" dirty="0" smtClean="0"/>
              <a:t>Must document that client was provided (or offered and reason for refusal) a copy of their discharge plan at the last face-to-face</a:t>
            </a:r>
            <a:r>
              <a:rPr lang="en-US" sz="1800" dirty="0"/>
              <a:t>. </a:t>
            </a:r>
            <a:r>
              <a:rPr lang="en-US" sz="1800" dirty="0" smtClean="0"/>
              <a:t> - Source</a:t>
            </a:r>
            <a:r>
              <a:rPr lang="en-US" sz="1800" dirty="0"/>
              <a:t>: 22 CCR § 51341.1 (h)(6</a:t>
            </a:r>
            <a:r>
              <a:rPr lang="en-US" sz="1800" dirty="0" smtClean="0"/>
              <a:t>)(A)(iii)</a:t>
            </a:r>
            <a:endParaRPr lang="en-US" sz="1800" dirty="0">
              <a:solidFill>
                <a:srgbClr val="FF0000"/>
              </a:solidFill>
            </a:endParaRPr>
          </a:p>
          <a:p>
            <a:endParaRPr lang="en-US" dirty="0" smtClean="0"/>
          </a:p>
          <a:p>
            <a:pPr marL="0" indent="0" algn="ctr">
              <a:buNone/>
            </a:pPr>
            <a:r>
              <a:rPr lang="en-US" sz="2400" dirty="0" smtClean="0">
                <a:solidFill>
                  <a:srgbClr val="FF0000"/>
                </a:solidFill>
              </a:rPr>
              <a:t>“Client discharged from the program</a:t>
            </a:r>
            <a:r>
              <a:rPr lang="en-US" dirty="0" smtClean="0"/>
              <a:t>”  Is not a discharge plan!</a:t>
            </a:r>
          </a:p>
          <a:p>
            <a:endParaRPr lang="en-US" dirty="0"/>
          </a:p>
          <a:p>
            <a:pPr lvl="1"/>
            <a:endParaRPr lang="en-US" dirty="0" smtClean="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789056109"/>
      </p:ext>
    </p:extLst>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Discharge Plans</a:t>
            </a:r>
            <a:br>
              <a:rPr lang="en-US" dirty="0" smtClean="0"/>
            </a:br>
            <a:r>
              <a:rPr lang="en-US" sz="2000" dirty="0" smtClean="0">
                <a:solidFill>
                  <a:srgbClr val="FF0000"/>
                </a:solidFill>
              </a:rPr>
              <a:t>--Form Highly Recommended--</a:t>
            </a:r>
            <a:endParaRPr lang="en-US" sz="2000" dirty="0">
              <a:solidFill>
                <a:srgbClr val="FF0000"/>
              </a:solidFill>
            </a:endParaRPr>
          </a:p>
        </p:txBody>
      </p:sp>
      <p:sp>
        <p:nvSpPr>
          <p:cNvPr id="3" name="Content Placeholder 2"/>
          <p:cNvSpPr>
            <a:spLocks noGrp="1"/>
          </p:cNvSpPr>
          <p:nvPr>
            <p:ph idx="1"/>
          </p:nvPr>
        </p:nvSpPr>
        <p:spPr>
          <a:xfrm>
            <a:off x="2589212" y="2133601"/>
            <a:ext cx="8915400" cy="3788228"/>
          </a:xfrm>
        </p:spPr>
        <p:txBody>
          <a:bodyPr>
            <a:normAutofit/>
          </a:bodyPr>
          <a:lstStyle/>
          <a:p>
            <a:r>
              <a:rPr lang="en-US" dirty="0"/>
              <a:t>Discharge plans </a:t>
            </a:r>
            <a:r>
              <a:rPr lang="en-US" dirty="0" smtClean="0"/>
              <a:t>MUST include:</a:t>
            </a:r>
          </a:p>
          <a:p>
            <a:endParaRPr lang="en-US" dirty="0"/>
          </a:p>
          <a:p>
            <a:pPr lvl="1"/>
            <a:r>
              <a:rPr lang="en-US" dirty="0"/>
              <a:t>Description of each client’s triggers and a plan to assist the client to avoid relapse when confronted with triggers</a:t>
            </a:r>
          </a:p>
          <a:p>
            <a:pPr lvl="1"/>
            <a:r>
              <a:rPr lang="en-US" dirty="0"/>
              <a:t>A support </a:t>
            </a:r>
            <a:r>
              <a:rPr lang="en-US" dirty="0" smtClean="0"/>
              <a:t>plan</a:t>
            </a:r>
            <a:endParaRPr lang="en-US" dirty="0"/>
          </a:p>
          <a:p>
            <a:pPr lvl="1"/>
            <a:r>
              <a:rPr lang="en-US" dirty="0"/>
              <a:t>Complete signature of therapist or counselor</a:t>
            </a:r>
          </a:p>
          <a:p>
            <a:pPr lvl="1"/>
            <a:r>
              <a:rPr lang="en-US" dirty="0"/>
              <a:t>Client’s </a:t>
            </a:r>
            <a:r>
              <a:rPr lang="en-US" dirty="0" smtClean="0"/>
              <a:t>legibly printed name</a:t>
            </a:r>
            <a:r>
              <a:rPr lang="en-US" dirty="0"/>
              <a:t>, date, and </a:t>
            </a:r>
            <a:r>
              <a:rPr lang="en-US" dirty="0" smtClean="0"/>
              <a:t>signature</a:t>
            </a:r>
            <a:endParaRPr lang="en-US" dirty="0"/>
          </a:p>
          <a:p>
            <a:pPr marL="0" indent="0">
              <a:buNone/>
            </a:pPr>
            <a:endParaRPr lang="en-US" dirty="0" smtClean="0"/>
          </a:p>
          <a:p>
            <a:pPr marL="0" lvl="2" indent="0">
              <a:buNone/>
            </a:pPr>
            <a:r>
              <a:rPr lang="en-US" dirty="0"/>
              <a:t>Source: 22 CCR § 51341.1 (h)(6</a:t>
            </a:r>
            <a:r>
              <a:rPr lang="en-US" dirty="0" smtClean="0"/>
              <a:t>)(A)(</a:t>
            </a:r>
            <a:r>
              <a:rPr lang="en-US" dirty="0" err="1" smtClean="0"/>
              <a:t>i</a:t>
            </a:r>
            <a:r>
              <a:rPr lang="en-US" dirty="0" smtClean="0"/>
              <a:t>)</a:t>
            </a:r>
            <a:endParaRPr lang="en-US" sz="2000" dirty="0">
              <a:solidFill>
                <a:srgbClr val="FF0000"/>
              </a:solidFill>
            </a:endParaRPr>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827343092"/>
      </p:ext>
    </p:extLst>
  </p:cSld>
  <p:clrMapOvr>
    <a:masterClrMapping/>
  </p:clrMapOvr>
  <p:transition spd="slow">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Discharge Summary</a:t>
            </a:r>
            <a:br>
              <a:rPr lang="en-US" dirty="0" smtClean="0"/>
            </a:br>
            <a:r>
              <a:rPr lang="en-US" dirty="0" smtClean="0"/>
              <a:t>Required when Client Contact Lost</a:t>
            </a:r>
            <a:br>
              <a:rPr lang="en-US" dirty="0" smtClean="0"/>
            </a:br>
            <a:r>
              <a:rPr lang="en-US" sz="2000" dirty="0">
                <a:solidFill>
                  <a:srgbClr val="FF0000"/>
                </a:solidFill>
              </a:rPr>
              <a:t>--Form Highly Recommended--</a:t>
            </a:r>
            <a:endParaRPr lang="en-US" sz="2000" dirty="0"/>
          </a:p>
        </p:txBody>
      </p:sp>
      <p:sp>
        <p:nvSpPr>
          <p:cNvPr id="3" name="Content Placeholder 2"/>
          <p:cNvSpPr>
            <a:spLocks noGrp="1"/>
          </p:cNvSpPr>
          <p:nvPr>
            <p:ph idx="1"/>
          </p:nvPr>
        </p:nvSpPr>
        <p:spPr>
          <a:xfrm>
            <a:off x="2261666" y="2119952"/>
            <a:ext cx="8915400" cy="3777622"/>
          </a:xfrm>
        </p:spPr>
        <p:txBody>
          <a:bodyPr/>
          <a:lstStyle/>
          <a:p>
            <a:r>
              <a:rPr lang="en-US" dirty="0" smtClean="0"/>
              <a:t>Discharge Summary MUST include:</a:t>
            </a:r>
          </a:p>
          <a:p>
            <a:pPr lvl="1"/>
            <a:r>
              <a:rPr lang="en-US" dirty="0"/>
              <a:t>Duration of treatment (admission date to date of last service)</a:t>
            </a:r>
          </a:p>
          <a:p>
            <a:pPr lvl="1"/>
            <a:r>
              <a:rPr lang="en-US" dirty="0"/>
              <a:t>Reason for discharge and if discharge was involuntary or successful completion of SUD services</a:t>
            </a:r>
          </a:p>
          <a:p>
            <a:pPr lvl="1"/>
            <a:r>
              <a:rPr lang="en-US" dirty="0"/>
              <a:t>Client prognosis</a:t>
            </a:r>
          </a:p>
          <a:p>
            <a:endParaRPr lang="en-US" dirty="0" smtClean="0"/>
          </a:p>
          <a:p>
            <a:r>
              <a:rPr lang="en-US" dirty="0" smtClean="0"/>
              <a:t>If the discharge summary was not completed face-to-face with client, it must be disallowed</a:t>
            </a:r>
          </a:p>
          <a:p>
            <a:pPr marL="342900" lvl="2" indent="-342900"/>
            <a:r>
              <a:rPr lang="en-US" dirty="0"/>
              <a:t>Source: 22 CCR § 51341.1 (h</a:t>
            </a:r>
            <a:r>
              <a:rPr lang="en-US" dirty="0" smtClean="0"/>
              <a:t>)(6)(B)</a:t>
            </a:r>
            <a:endParaRPr lang="en-US" sz="2000" dirty="0">
              <a:solidFill>
                <a:srgbClr val="FF0000"/>
              </a:solidFill>
            </a:endParaRPr>
          </a:p>
          <a:p>
            <a:pPr marL="0" indent="0">
              <a:buNone/>
            </a:pPr>
            <a:endParaRPr lang="en-US" dirty="0"/>
          </a:p>
          <a:p>
            <a:endParaRPr lang="en-US" dirty="0"/>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260235534"/>
      </p:ext>
    </p:extLst>
  </p:cSld>
  <p:clrMapOvr>
    <a:masterClrMapping/>
  </p:clrMapOvr>
  <p:transition spd="slow">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a:t>
            </a:r>
            <a:r>
              <a:rPr lang="en-US" dirty="0" err="1" smtClean="0"/>
              <a:t>Medi</a:t>
            </a:r>
            <a:r>
              <a:rPr lang="en-US" dirty="0" smtClean="0"/>
              <a:t>-Cal Eligibility</a:t>
            </a:r>
            <a:endParaRPr lang="en-US" dirty="0"/>
          </a:p>
        </p:txBody>
      </p:sp>
      <p:sp>
        <p:nvSpPr>
          <p:cNvPr id="3" name="Content Placeholder 2"/>
          <p:cNvSpPr>
            <a:spLocks noGrp="1"/>
          </p:cNvSpPr>
          <p:nvPr>
            <p:ph idx="1"/>
          </p:nvPr>
        </p:nvSpPr>
        <p:spPr>
          <a:xfrm>
            <a:off x="1783983" y="1724165"/>
            <a:ext cx="8915400" cy="4731224"/>
          </a:xfrm>
        </p:spPr>
        <p:txBody>
          <a:bodyPr>
            <a:noAutofit/>
          </a:bodyPr>
          <a:lstStyle/>
          <a:p>
            <a:r>
              <a:rPr lang="en-US" sz="2000" dirty="0" smtClean="0"/>
              <a:t>Check </a:t>
            </a:r>
            <a:r>
              <a:rPr lang="en-US" sz="2000" dirty="0" err="1"/>
              <a:t>Medi</a:t>
            </a:r>
            <a:r>
              <a:rPr lang="en-US" sz="2000" dirty="0"/>
              <a:t>-Cal </a:t>
            </a:r>
            <a:r>
              <a:rPr lang="en-US" sz="2000" dirty="0" smtClean="0"/>
              <a:t>Eligibility the first week of each month (if any services are being claimed to </a:t>
            </a:r>
            <a:r>
              <a:rPr lang="en-US" sz="2000" dirty="0" err="1"/>
              <a:t>Medi</a:t>
            </a:r>
            <a:r>
              <a:rPr lang="en-US" sz="2000" dirty="0"/>
              <a:t>-Cal).</a:t>
            </a:r>
            <a:endParaRPr lang="en-US" sz="2000" dirty="0" smtClean="0"/>
          </a:p>
          <a:p>
            <a:pPr lvl="1"/>
            <a:r>
              <a:rPr lang="en-US" sz="2000" dirty="0" smtClean="0"/>
              <a:t>If client loses </a:t>
            </a:r>
            <a:r>
              <a:rPr lang="en-US" sz="2000" dirty="0" err="1"/>
              <a:t>Medi</a:t>
            </a:r>
            <a:r>
              <a:rPr lang="en-US" sz="2000" dirty="0"/>
              <a:t>-Cal </a:t>
            </a:r>
            <a:r>
              <a:rPr lang="en-US" sz="2000" dirty="0" smtClean="0"/>
              <a:t>for a given month, or no longer meets </a:t>
            </a:r>
            <a:r>
              <a:rPr lang="en-US" sz="2000" dirty="0" err="1"/>
              <a:t>Medi</a:t>
            </a:r>
            <a:r>
              <a:rPr lang="en-US" sz="2000" dirty="0"/>
              <a:t>-Cal </a:t>
            </a:r>
            <a:r>
              <a:rPr lang="en-US" sz="2000" dirty="0" smtClean="0"/>
              <a:t>criteria (such as for Perinatal  IOT in Residential).</a:t>
            </a:r>
          </a:p>
          <a:p>
            <a:pPr lvl="2"/>
            <a:r>
              <a:rPr lang="en-US" sz="2000" dirty="0" smtClean="0"/>
              <a:t>Close case to </a:t>
            </a:r>
            <a:r>
              <a:rPr lang="en-US" sz="2000" dirty="0" err="1"/>
              <a:t>Medi</a:t>
            </a:r>
            <a:r>
              <a:rPr lang="en-US" sz="2000" dirty="0"/>
              <a:t>-Cal </a:t>
            </a:r>
            <a:r>
              <a:rPr lang="en-US" sz="2000" dirty="0" smtClean="0"/>
              <a:t>with D/C Summary and provide client with Fair Hear Notification.  Continue to serve client as if </a:t>
            </a:r>
            <a:r>
              <a:rPr lang="en-US" sz="2000" dirty="0" err="1"/>
              <a:t>Medi</a:t>
            </a:r>
            <a:r>
              <a:rPr lang="en-US" sz="2000" dirty="0"/>
              <a:t>-Cal </a:t>
            </a:r>
            <a:r>
              <a:rPr lang="en-US" sz="2000" dirty="0" smtClean="0"/>
              <a:t>is being claimed.  </a:t>
            </a:r>
          </a:p>
          <a:p>
            <a:pPr lvl="1"/>
            <a:r>
              <a:rPr lang="en-US" sz="2000" dirty="0" smtClean="0"/>
              <a:t>If </a:t>
            </a:r>
            <a:r>
              <a:rPr lang="en-US" sz="2000" dirty="0" err="1"/>
              <a:t>Medi</a:t>
            </a:r>
            <a:r>
              <a:rPr lang="en-US" sz="2000" dirty="0"/>
              <a:t>-Cal </a:t>
            </a:r>
            <a:r>
              <a:rPr lang="en-US" sz="2000" dirty="0" smtClean="0"/>
              <a:t>is regained—provide note in client’s chart that </a:t>
            </a:r>
            <a:r>
              <a:rPr lang="en-US" sz="2000" dirty="0" err="1"/>
              <a:t>Medi</a:t>
            </a:r>
            <a:r>
              <a:rPr lang="en-US" sz="2000" dirty="0"/>
              <a:t>-Cal </a:t>
            </a:r>
            <a:r>
              <a:rPr lang="en-US" sz="2000" dirty="0" smtClean="0"/>
              <a:t>case is reopened.</a:t>
            </a:r>
          </a:p>
          <a:p>
            <a:pPr marL="457200" lvl="1" indent="0">
              <a:buNone/>
            </a:pPr>
            <a:r>
              <a:rPr lang="en-US" sz="2000" dirty="0" smtClean="0">
                <a:solidFill>
                  <a:srgbClr val="FF0000"/>
                </a:solidFill>
              </a:rPr>
              <a:t>Alameda County BHCS requirement</a:t>
            </a:r>
            <a:endParaRPr lang="en-US" sz="2000" dirty="0">
              <a:solidFill>
                <a:srgbClr val="FF0000"/>
              </a:solidFill>
            </a:endParaRPr>
          </a:p>
        </p:txBody>
      </p:sp>
      <p:sp>
        <p:nvSpPr>
          <p:cNvPr id="6" name="Footer Placeholder 5"/>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460849577"/>
      </p:ext>
    </p:extLst>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 Resources</a:t>
            </a:r>
            <a:endParaRPr lang="en-US" dirty="0"/>
          </a:p>
        </p:txBody>
      </p:sp>
      <p:sp>
        <p:nvSpPr>
          <p:cNvPr id="3" name="Content Placeholder 2"/>
          <p:cNvSpPr>
            <a:spLocks noGrp="1"/>
          </p:cNvSpPr>
          <p:nvPr>
            <p:ph idx="1"/>
          </p:nvPr>
        </p:nvSpPr>
        <p:spPr/>
        <p:txBody>
          <a:bodyPr/>
          <a:lstStyle/>
          <a:p>
            <a:r>
              <a:rPr lang="en-US" dirty="0" smtClean="0"/>
              <a:t>CA CCR Title 22: </a:t>
            </a:r>
            <a:r>
              <a:rPr lang="en-US" dirty="0">
                <a:hlinkClick r:id="rId2"/>
              </a:rPr>
              <a:t>http://</a:t>
            </a:r>
            <a:r>
              <a:rPr lang="en-US" dirty="0" smtClean="0">
                <a:hlinkClick r:id="rId2"/>
              </a:rPr>
              <a:t>bit.ly/2hwel56</a:t>
            </a:r>
            <a:endParaRPr lang="en-US" dirty="0" smtClean="0"/>
          </a:p>
          <a:p>
            <a:r>
              <a:rPr lang="en-US" dirty="0">
                <a:hlinkClick r:id="rId3"/>
              </a:rPr>
              <a:t>https://</a:t>
            </a:r>
            <a:r>
              <a:rPr lang="en-US" dirty="0" smtClean="0">
                <a:hlinkClick r:id="rId3"/>
              </a:rPr>
              <a:t>www.sfdph.org/dph/files/CBHSdocs/SUD-Treatment-Provider-Manual.pdf</a:t>
            </a:r>
            <a:endParaRPr lang="en-US" dirty="0" smtClean="0"/>
          </a:p>
          <a:p>
            <a:r>
              <a:rPr lang="en-US" u="sng" dirty="0">
                <a:hlinkClick r:id="rId4"/>
              </a:rPr>
              <a:t>http://www.dhcs.ca.gov/formsandpubs/Documents/Info%20Notice%202015/Enclosure%204_15_30.pdf</a:t>
            </a:r>
            <a:endParaRPr lang="en-US" dirty="0"/>
          </a:p>
          <a:p>
            <a:endParaRPr lang="en-US" dirty="0"/>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377078320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092" y="497222"/>
            <a:ext cx="8911687" cy="1280890"/>
          </a:xfrm>
        </p:spPr>
        <p:txBody>
          <a:bodyPr/>
          <a:lstStyle/>
          <a:p>
            <a:pPr algn="ctr"/>
            <a:r>
              <a:rPr lang="en-US" dirty="0" smtClean="0"/>
              <a:t>Health Screening / Questionnaire</a:t>
            </a:r>
            <a:br>
              <a:rPr lang="en-US" dirty="0" smtClean="0"/>
            </a:br>
            <a:r>
              <a:rPr lang="en-US" dirty="0" smtClean="0">
                <a:solidFill>
                  <a:srgbClr val="FF0000"/>
                </a:solidFill>
              </a:rPr>
              <a:t>-</a:t>
            </a:r>
            <a:r>
              <a:rPr lang="en-US" sz="2400" dirty="0" smtClean="0">
                <a:solidFill>
                  <a:srgbClr val="FF0000"/>
                </a:solidFill>
              </a:rPr>
              <a:t>DHCS Form 5103 highly recommended-</a:t>
            </a:r>
            <a:endParaRPr lang="en-US" sz="2400" dirty="0">
              <a:solidFill>
                <a:srgbClr val="FF0000"/>
              </a:solidFill>
            </a:endParaRPr>
          </a:p>
        </p:txBody>
      </p:sp>
      <p:sp>
        <p:nvSpPr>
          <p:cNvPr id="3" name="Content Placeholder 2"/>
          <p:cNvSpPr>
            <a:spLocks noGrp="1"/>
          </p:cNvSpPr>
          <p:nvPr>
            <p:ph idx="1"/>
          </p:nvPr>
        </p:nvSpPr>
        <p:spPr>
          <a:xfrm>
            <a:off x="1467050" y="1980807"/>
            <a:ext cx="10177060" cy="4388762"/>
          </a:xfrm>
        </p:spPr>
        <p:txBody>
          <a:bodyPr>
            <a:normAutofit/>
          </a:bodyPr>
          <a:lstStyle/>
          <a:p>
            <a:pPr lvl="1"/>
            <a:r>
              <a:rPr lang="en-US" sz="2200" dirty="0" smtClean="0">
                <a:solidFill>
                  <a:srgbClr val="FF0000"/>
                </a:solidFill>
              </a:rPr>
              <a:t>REQUIRED </a:t>
            </a:r>
            <a:r>
              <a:rPr lang="en-US" sz="2200" dirty="0" smtClean="0"/>
              <a:t>be completed during admission process, </a:t>
            </a:r>
            <a:r>
              <a:rPr lang="en-US" sz="2200" b="1" u="sng" dirty="0" smtClean="0">
                <a:solidFill>
                  <a:srgbClr val="FF0000"/>
                </a:solidFill>
              </a:rPr>
              <a:t>PRIOR TO INTAKE</a:t>
            </a:r>
          </a:p>
          <a:p>
            <a:pPr lvl="1"/>
            <a:r>
              <a:rPr lang="en-US" sz="2200" dirty="0" smtClean="0"/>
              <a:t>AOD-Certified </a:t>
            </a:r>
            <a:r>
              <a:rPr lang="en-US" sz="2200" dirty="0"/>
              <a:t>programs' Health Questionnaire </a:t>
            </a:r>
            <a:r>
              <a:rPr lang="en-US" sz="2200" dirty="0" smtClean="0">
                <a:solidFill>
                  <a:srgbClr val="FF0000"/>
                </a:solidFill>
              </a:rPr>
              <a:t>MUST</a:t>
            </a:r>
            <a:r>
              <a:rPr lang="en-US" sz="2200" dirty="0" smtClean="0"/>
              <a:t> contain </a:t>
            </a:r>
            <a:r>
              <a:rPr lang="en-US" sz="2200" dirty="0"/>
              <a:t>at </a:t>
            </a:r>
            <a:r>
              <a:rPr lang="en-US" sz="2200" dirty="0" smtClean="0">
                <a:solidFill>
                  <a:schemeClr val="tx1"/>
                </a:solidFill>
              </a:rPr>
              <a:t>minimum </a:t>
            </a:r>
            <a:r>
              <a:rPr lang="en-US" sz="2200" dirty="0" smtClean="0"/>
              <a:t>the </a:t>
            </a:r>
            <a:r>
              <a:rPr lang="en-US" sz="2200" dirty="0"/>
              <a:t>information in the DHCS </a:t>
            </a:r>
            <a:r>
              <a:rPr lang="en-US" sz="2200" dirty="0" smtClean="0"/>
              <a:t>5103</a:t>
            </a:r>
          </a:p>
          <a:p>
            <a:pPr lvl="2"/>
            <a:r>
              <a:rPr lang="en-US" sz="2100" dirty="0" smtClean="0"/>
              <a:t>Client should complete on their own </a:t>
            </a:r>
            <a:r>
              <a:rPr lang="en-US" sz="2100" dirty="0" smtClean="0">
                <a:solidFill>
                  <a:srgbClr val="FF0000"/>
                </a:solidFill>
              </a:rPr>
              <a:t>unless they require assistance</a:t>
            </a:r>
          </a:p>
          <a:p>
            <a:pPr lvl="2"/>
            <a:r>
              <a:rPr lang="en-US" sz="2000" dirty="0" smtClean="0"/>
              <a:t>Must be reviewed and </a:t>
            </a:r>
            <a:r>
              <a:rPr lang="en-US" sz="2000" dirty="0" smtClean="0">
                <a:solidFill>
                  <a:srgbClr val="FF0000"/>
                </a:solidFill>
              </a:rPr>
              <a:t>signed</a:t>
            </a:r>
            <a:r>
              <a:rPr lang="en-US" sz="2000" dirty="0" smtClean="0"/>
              <a:t> by staff</a:t>
            </a:r>
          </a:p>
          <a:p>
            <a:pPr lvl="1"/>
            <a:r>
              <a:rPr lang="en-US" sz="2200" dirty="0" smtClean="0"/>
              <a:t>Used to help determine if client has immediate medical needs that would impact their ability to safely participate in SUD Treatment</a:t>
            </a:r>
          </a:p>
          <a:p>
            <a:pPr lvl="1"/>
            <a:r>
              <a:rPr lang="en-US" sz="2200" dirty="0" smtClean="0">
                <a:solidFill>
                  <a:srgbClr val="FF0000"/>
                </a:solidFill>
              </a:rPr>
              <a:t>Health Questionnaire requirement is </a:t>
            </a:r>
            <a:r>
              <a:rPr lang="en-US" sz="2200" dirty="0">
                <a:solidFill>
                  <a:srgbClr val="FF0000"/>
                </a:solidFill>
              </a:rPr>
              <a:t>NOT a substitute for medical history in </a:t>
            </a:r>
            <a:r>
              <a:rPr lang="en-US" sz="2200" dirty="0" smtClean="0">
                <a:solidFill>
                  <a:srgbClr val="FF0000"/>
                </a:solidFill>
              </a:rPr>
              <a:t>screening/assessment</a:t>
            </a:r>
            <a:endParaRPr lang="en-US" sz="2200" dirty="0">
              <a:solidFill>
                <a:srgbClr val="FF0000"/>
              </a:solidFill>
            </a:endParaRPr>
          </a:p>
        </p:txBody>
      </p:sp>
      <p:sp>
        <p:nvSpPr>
          <p:cNvPr id="4" name="Footer Placeholder 3"/>
          <p:cNvSpPr>
            <a:spLocks noGrp="1"/>
          </p:cNvSpPr>
          <p:nvPr>
            <p:ph type="ftr" sz="quarter" idx="11"/>
          </p:nvPr>
        </p:nvSpPr>
        <p:spPr/>
        <p:txBody>
          <a:bodyPr/>
          <a:lstStyle/>
          <a:p>
            <a:r>
              <a:rPr lang="en-US" smtClean="0"/>
              <a:t>version 3.7.2017                                                                       "Your Success is Our Success"</a:t>
            </a:r>
            <a:endParaRPr lang="en-US" dirty="0"/>
          </a:p>
        </p:txBody>
      </p:sp>
    </p:spTree>
    <p:extLst>
      <p:ext uri="{BB962C8B-B14F-4D97-AF65-F5344CB8AC3E}">
        <p14:creationId xmlns:p14="http://schemas.microsoft.com/office/powerpoint/2010/main" val="17110350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10015</TotalTime>
  <Words>7739</Words>
  <Application>Microsoft Office PowerPoint</Application>
  <PresentationFormat>Custom</PresentationFormat>
  <Paragraphs>718</Paragraphs>
  <Slides>89</Slides>
  <Notes>30</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Wisp</vt:lpstr>
      <vt:lpstr>PowerPoint Presentation</vt:lpstr>
      <vt:lpstr>BHCS QA Contacts</vt:lpstr>
      <vt:lpstr>Today’s Agenda</vt:lpstr>
      <vt:lpstr>Introduction &amp; Auditing Plan-FY 16-17</vt:lpstr>
      <vt:lpstr>DMC Provider Responsibilities</vt:lpstr>
      <vt:lpstr>Role of the SUD Medical Director</vt:lpstr>
      <vt:lpstr>Alameda County SUD Providers’ Admission/Pre-Admission Process</vt:lpstr>
      <vt:lpstr>COMING SOON!! </vt:lpstr>
      <vt:lpstr>Health Screening / Questionnaire -DHCS Form 5103 highly recommended-</vt:lpstr>
      <vt:lpstr>DHCS Form 5103: Health Screening Questionnaire</vt:lpstr>
      <vt:lpstr>Intake and Assessment of Substance Use Disorders under DMC </vt:lpstr>
      <vt:lpstr>Intake Assessment --AC BHCS Form Highly Recommended-- </vt:lpstr>
      <vt:lpstr>AOD/SUD Intake Assessment</vt:lpstr>
      <vt:lpstr>AOD/SUD Intake Assessment</vt:lpstr>
      <vt:lpstr>Consent to Treat</vt:lpstr>
      <vt:lpstr>Perinatal Residential Assessment</vt:lpstr>
      <vt:lpstr>PowerPoint Presentation</vt:lpstr>
      <vt:lpstr>Relevance of Medical Necessity for Documentation – GOLDEN THREAD</vt:lpstr>
      <vt:lpstr>Switch to               &amp;</vt:lpstr>
      <vt:lpstr>approved ICD-10 codes*</vt:lpstr>
      <vt:lpstr>approved ICD-10 codes*</vt:lpstr>
      <vt:lpstr>DMC Physical Examination Requirements Physical Examinations are an integral part of DMC Treatment </vt:lpstr>
      <vt:lpstr>Physician Responsibilities </vt:lpstr>
      <vt:lpstr>Physician Responsibilities &amp; Medical Necessity</vt:lpstr>
      <vt:lpstr>Medical Necessity &amp; Assessment Review Cont. All are reasons for full chart non-compliance from the date of non-compliance until completed. </vt:lpstr>
      <vt:lpstr>Non-Drug Medi-Cal  Medical Necessity Requirements</vt:lpstr>
      <vt:lpstr>Initial Medical Necessity Form</vt:lpstr>
      <vt:lpstr>Use the ACBHCS Medical Necessity Form(s) and always be in compliance!</vt:lpstr>
      <vt:lpstr>PowerPoint Presentation</vt:lpstr>
      <vt:lpstr>Naltrexone Treatment Services (NTS) --additional requirements of Medical Necessity Form--</vt:lpstr>
      <vt:lpstr>Perinatal / Pregnancy Residential</vt:lpstr>
      <vt:lpstr>Residential Treatment Programs Non-Perinatal, Non-DMC </vt:lpstr>
      <vt:lpstr>Medical Necessity &amp; Assessment Review Questions</vt:lpstr>
      <vt:lpstr>Medical Record Requirements</vt:lpstr>
      <vt:lpstr>Charting Requirements Individual Client Record </vt:lpstr>
      <vt:lpstr>Individual Client Record</vt:lpstr>
      <vt:lpstr>How to Update Emergency Contact Information</vt:lpstr>
      <vt:lpstr>How to Update Emergency Contact Information</vt:lpstr>
      <vt:lpstr>How to Update Emergency Contact Information</vt:lpstr>
      <vt:lpstr>Inserting Significant Other Info if None was Entered at Episode Opening. </vt:lpstr>
      <vt:lpstr>Updating Significant Other Information that has already been entered. </vt:lpstr>
      <vt:lpstr>How to Update Emergency Contact Information</vt:lpstr>
      <vt:lpstr>Face Sheet with Emergency Contact Info</vt:lpstr>
      <vt:lpstr> </vt:lpstr>
      <vt:lpstr>PowerPoint Presentation</vt:lpstr>
      <vt:lpstr>DMC (And Non DMC Programs):  Required Parts of a Treatment Plan --BHCS Treatment Plan Form Highly Recommended--</vt:lpstr>
      <vt:lpstr>DMC (And Non DMC Programs)  Required Parts of a Treatment Plan Cont.</vt:lpstr>
      <vt:lpstr>DMC (And DMC Programs)  Required Parts of a Treatment Plan Cont.</vt:lpstr>
      <vt:lpstr>DMC (And DMC Programs)  Required Parts of a Treatment Plan Cont.</vt:lpstr>
      <vt:lpstr>Initial Treatment Plan Signatures</vt:lpstr>
      <vt:lpstr>All Treatment Plan Signatures</vt:lpstr>
      <vt:lpstr>Initial Treatment Plans: Physician Responsibilities</vt:lpstr>
      <vt:lpstr>Treatment Plan Template --Form Highly Recommended--</vt:lpstr>
      <vt:lpstr>Treatment Plan Example: Using BHCS Template</vt:lpstr>
      <vt:lpstr>Treatment Plan Example: Using BHCS Template</vt:lpstr>
      <vt:lpstr>Treatment Plan Example: Using BHCS Template</vt:lpstr>
      <vt:lpstr>Treatment Plan Example: Deferring Challenges</vt:lpstr>
      <vt:lpstr>Treatment Plan Example: Using BHCS Template</vt:lpstr>
      <vt:lpstr>Treatment Plan Example: Using BHCS Template</vt:lpstr>
      <vt:lpstr>Important Treatment Plan Update Timeline Requirements All result in non-compliance if not met</vt:lpstr>
      <vt:lpstr>Important Treatment Plan Update Timeline Requirements Cont. All result in non-compliance if not met</vt:lpstr>
      <vt:lpstr>Narcotic Treatment Programs (NTP) - Treatment Plans</vt:lpstr>
      <vt:lpstr>Potential Treatment Plan non-compliance</vt:lpstr>
      <vt:lpstr>Perinatal Residential Treatment Plans</vt:lpstr>
      <vt:lpstr>Perinatal Residential Treatment Plans Cont.</vt:lpstr>
      <vt:lpstr>PowerPoint Presentation</vt:lpstr>
      <vt:lpstr>Justification for Continuing SUD Treatment — BHCS FORM REQUIRED --</vt:lpstr>
      <vt:lpstr>Justification for Continuing SUD Treatment Cont.</vt:lpstr>
      <vt:lpstr>Justification for Continuing SUD Treatment Cont.</vt:lpstr>
      <vt:lpstr>PowerPoint Presentation</vt:lpstr>
      <vt:lpstr>PowerPoint Presentation</vt:lpstr>
      <vt:lpstr>Progress Notes - ODF and Naltrexone Treatment Services(and Non-DMC non-residential programs) Cont. All reasons for non-compliance.</vt:lpstr>
      <vt:lpstr>Progress Notes – IOT &amp; Perinatal Residential Programs  (and-DMC  Residential) All reasons for non-compliance.</vt:lpstr>
      <vt:lpstr>Progress Notes – IOT Only All reasons for non-compliance.</vt:lpstr>
      <vt:lpstr>Progress Notes --Recommended form--</vt:lpstr>
      <vt:lpstr>Sample Progress Notes</vt:lpstr>
      <vt:lpstr>DMC Minimum Contact Requirements All reasons for non-compliance.</vt:lpstr>
      <vt:lpstr>Collateral Services </vt:lpstr>
      <vt:lpstr>PowerPoint Presentation</vt:lpstr>
      <vt:lpstr>SUD Groups</vt:lpstr>
      <vt:lpstr>Group Sign-In Sheets All reasons for non-compliance.</vt:lpstr>
      <vt:lpstr>Group Sign-In and signatures</vt:lpstr>
      <vt:lpstr>PowerPoint Presentation</vt:lpstr>
      <vt:lpstr>Discharge: Summary v. Plan --see highly recommended compliant forms--</vt:lpstr>
      <vt:lpstr>Discharge Plans</vt:lpstr>
      <vt:lpstr>Discharge Plans --Form Highly Recommended--</vt:lpstr>
      <vt:lpstr>Discharge Summary Required when Client Contact Lost --Form Highly Recommended--</vt:lpstr>
      <vt:lpstr>Drug Medi-Cal Eligibility</vt:lpstr>
      <vt:lpstr>Sources /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Medi-Cal</dc:title>
  <dc:creator>Sharon Loveseth</dc:creator>
  <cp:lastModifiedBy>Brion Phipps</cp:lastModifiedBy>
  <cp:revision>353</cp:revision>
  <cp:lastPrinted>2017-03-06T19:19:22Z</cp:lastPrinted>
  <dcterms:created xsi:type="dcterms:W3CDTF">2016-11-30T22:27:07Z</dcterms:created>
  <dcterms:modified xsi:type="dcterms:W3CDTF">2017-03-07T18:00:45Z</dcterms:modified>
</cp:coreProperties>
</file>