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A_6B3FA883.xml" ContentType="application/vnd.ms-powerpoint.comments+xml"/>
  <Override PartName="/ppt/comments/modernComment_2FA_CC6770D1.xml" ContentType="application/vnd.ms-powerpoint.comments+xml"/>
  <Override PartName="/ppt/comments/modernComment_114_490019E5.xml" ContentType="application/vnd.ms-powerpoint.comments+xml"/>
  <Override PartName="/ppt/comments/modernComment_115_7D73C02C.xml" ContentType="application/vnd.ms-powerpoint.comments+xml"/>
  <Override PartName="/ppt/comments/modernComment_112_FAD6943C.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6" r:id="rId2"/>
    <p:sldId id="282" r:id="rId3"/>
    <p:sldId id="266" r:id="rId4"/>
    <p:sldId id="762" r:id="rId5"/>
    <p:sldId id="276" r:id="rId6"/>
    <p:sldId id="277" r:id="rId7"/>
    <p:sldId id="287" r:id="rId8"/>
    <p:sldId id="265" r:id="rId9"/>
    <p:sldId id="291" r:id="rId10"/>
    <p:sldId id="286" r:id="rId11"/>
    <p:sldId id="280" r:id="rId12"/>
    <p:sldId id="281"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957DA2-159D-4170-90AC-E6EB6A6D4A38}">
          <p14:sldIdLst>
            <p14:sldId id="256"/>
            <p14:sldId id="282"/>
            <p14:sldId id="266"/>
            <p14:sldId id="762"/>
          </p14:sldIdLst>
        </p14:section>
        <p14:section name="Untitled Section" id="{3C2BFE9D-DB1D-48FB-9E5A-886F6B0F335D}">
          <p14:sldIdLst>
            <p14:sldId id="276"/>
            <p14:sldId id="277"/>
            <p14:sldId id="287"/>
            <p14:sldId id="265"/>
            <p14:sldId id="291"/>
            <p14:sldId id="286"/>
            <p14:sldId id="280"/>
            <p14:sldId id="281"/>
            <p14:sldId id="2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47485C-0617-8AD1-2931-A402B5A6E5D0}" name="Capece, Karen, ACBH" initials="CKA" userId="S::Karen.Capece2@acgov.org::fb100a8a-8b85-498b-86a5-32ea32c191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nce, Danielle, ACBH" initials="PDA" lastIdx="2" clrIdx="0">
    <p:extLst>
      <p:ext uri="{19B8F6BF-5375-455C-9EA6-DF929625EA0E}">
        <p15:presenceInfo xmlns:p15="http://schemas.microsoft.com/office/powerpoint/2012/main" userId="S-1-5-21-1123561945-1035525444-725345543-6544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AB7E"/>
    <a:srgbClr val="323232"/>
    <a:srgbClr val="A5D1F1"/>
    <a:srgbClr val="69B3E7"/>
    <a:srgbClr val="66C09E"/>
    <a:srgbClr val="25B781"/>
    <a:srgbClr val="E6E6E6"/>
    <a:srgbClr val="7DD4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54"/>
    <p:restoredTop sz="94686"/>
  </p:normalViewPr>
  <p:slideViewPr>
    <p:cSldViewPr snapToGrid="0" snapToObjects="1">
      <p:cViewPr varScale="1">
        <p:scale>
          <a:sx n="105" d="100"/>
          <a:sy n="105" d="100"/>
        </p:scale>
        <p:origin x="252"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48" d="100"/>
          <a:sy n="148" d="100"/>
        </p:scale>
        <p:origin x="460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omments/modernComment_10A_6B3FA883.xml><?xml version="1.0" encoding="utf-8"?>
<p188:cmLst xmlns:a="http://schemas.openxmlformats.org/drawingml/2006/main" xmlns:r="http://schemas.openxmlformats.org/officeDocument/2006/relationships" xmlns:p188="http://schemas.microsoft.com/office/powerpoint/2018/8/main">
  <p188:cm id="{A11B3BEE-31B7-4F13-A8DE-E1EBD3830D61}" authorId="{CF47485C-0617-8AD1-2931-A402B5A6E5D0}" created="2022-05-13T01:56:56.497">
    <pc:sldMkLst xmlns:pc="http://schemas.microsoft.com/office/powerpoint/2013/main/command">
      <pc:docMk/>
      <pc:sldMk cId="1799334019" sldId="266"/>
    </pc:sldMkLst>
    <p188:txBody>
      <a:bodyPr/>
      <a:lstStyle/>
      <a:p>
        <a:r>
          <a:rPr lang="en-US"/>
          <a:t>Added "UO" acronym since slide 4 title is "Examples of UOs."</a:t>
        </a:r>
      </a:p>
    </p188:txBody>
  </p188:cm>
</p188:cmLst>
</file>

<file path=ppt/comments/modernComment_112_FAD6943C.xml><?xml version="1.0" encoding="utf-8"?>
<p188:cmLst xmlns:a="http://schemas.openxmlformats.org/drawingml/2006/main" xmlns:r="http://schemas.openxmlformats.org/officeDocument/2006/relationships" xmlns:p188="http://schemas.microsoft.com/office/powerpoint/2018/8/main">
  <p188:cm id="{E10D2173-ED24-472D-AA56-43BAF8DB66A7}" authorId="{CF47485C-0617-8AD1-2931-A402B5A6E5D0}" created="2022-05-13T02:14:24.299">
    <ac:deMkLst xmlns:ac="http://schemas.microsoft.com/office/drawing/2013/main/command">
      <pc:docMk xmlns:pc="http://schemas.microsoft.com/office/powerpoint/2013/main/command"/>
      <pc:sldMk xmlns:pc="http://schemas.microsoft.com/office/powerpoint/2013/main/command" cId="4208366652" sldId="274"/>
      <ac:picMk id="5" creationId="{1C3D3E77-D954-4595-A89C-FCEC62E5808C}"/>
    </ac:deMkLst>
    <p188:txBody>
      <a:bodyPr/>
      <a:lstStyle/>
      <a:p>
        <a:r>
          <a:rPr lang="en-US"/>
          <a:t>Minions!!  Love it.  I appreciate all of the visual additions to the slide deck.  Thanks!</a:t>
        </a:r>
      </a:p>
    </p188:txBody>
  </p188:cm>
</p188:cmLst>
</file>

<file path=ppt/comments/modernComment_114_490019E5.xml><?xml version="1.0" encoding="utf-8"?>
<p188:cmLst xmlns:a="http://schemas.openxmlformats.org/drawingml/2006/main" xmlns:r="http://schemas.openxmlformats.org/officeDocument/2006/relationships" xmlns:p188="http://schemas.microsoft.com/office/powerpoint/2018/8/main">
  <p188:cm id="{68DE9C72-7F63-4560-B4FA-DE2223D0FCD1}" authorId="{CF47485C-0617-8AD1-2931-A402B5A6E5D0}" created="2022-05-13T02:06:45.716">
    <ac:txMkLst xmlns:ac="http://schemas.microsoft.com/office/drawing/2013/main/command">
      <pc:docMk xmlns:pc="http://schemas.microsoft.com/office/powerpoint/2013/main/command"/>
      <pc:sldMk xmlns:pc="http://schemas.microsoft.com/office/powerpoint/2013/main/command" cId="1224743397" sldId="276"/>
      <ac:spMk id="3" creationId="{3BABA123-7CC6-4A24-B6D3-4FE9184EC0E9}"/>
      <ac:txMk cp="117" len="238">
        <ac:context len="770" hash="3960810766"/>
      </ac:txMk>
    </ac:txMkLst>
    <p188:pos x="8072251" y="762002"/>
    <p188:txBody>
      <a:bodyPr/>
      <a:lstStyle/>
      <a:p>
        <a:r>
          <a:rPr lang="en-US"/>
          <a:t>Edited for clarity and congruence with ACBH QA review protocol and UO definition, which does not include deaths due to natural causes. </a:t>
        </a:r>
      </a:p>
    </p188:txBody>
  </p188:cm>
</p188:cmLst>
</file>

<file path=ppt/comments/modernComment_115_7D73C02C.xml><?xml version="1.0" encoding="utf-8"?>
<p188:cmLst xmlns:a="http://schemas.openxmlformats.org/drawingml/2006/main" xmlns:r="http://schemas.openxmlformats.org/officeDocument/2006/relationships" xmlns:p188="http://schemas.microsoft.com/office/powerpoint/2018/8/main">
  <p188:cm id="{67C8D9D0-5CEA-4613-9841-4A77448D02AB}" authorId="{CF47485C-0617-8AD1-2931-A402B5A6E5D0}" created="2022-05-13T02:09:01.616">
    <ac:txMkLst xmlns:ac="http://schemas.microsoft.com/office/drawing/2013/main/command">
      <pc:docMk xmlns:pc="http://schemas.microsoft.com/office/powerpoint/2013/main/command"/>
      <pc:sldMk xmlns:pc="http://schemas.microsoft.com/office/powerpoint/2013/main/command" cId="2104737836" sldId="277"/>
      <ac:spMk id="2" creationId="{BA3A0BDF-DE1A-4E26-8B76-503632190859}"/>
      <ac:txMk cp="0" len="38">
        <ac:context len="39" hash="1615337287"/>
      </ac:txMk>
    </ac:txMkLst>
    <p188:pos x="7165100" y="309225"/>
    <p188:txBody>
      <a:bodyPr/>
      <a:lstStyle/>
      <a:p>
        <a:r>
          <a:rPr lang="en-US"/>
          <a:t>Wonderful!  Always a good idea to indicate why we are doing this.  </a:t>
        </a:r>
      </a:p>
    </p188:txBody>
  </p188:cm>
</p188:cmLst>
</file>

<file path=ppt/comments/modernComment_2FA_CC6770D1.xml><?xml version="1.0" encoding="utf-8"?>
<p188:cmLst xmlns:a="http://schemas.openxmlformats.org/drawingml/2006/main" xmlns:r="http://schemas.openxmlformats.org/officeDocument/2006/relationships" xmlns:p188="http://schemas.microsoft.com/office/powerpoint/2018/8/main">
  <p188:cm id="{45010A2C-AC7D-4FCB-83A2-441C3A091FBE}" authorId="{CF47485C-0617-8AD1-2931-A402B5A6E5D0}" created="2022-05-13T01:59:16.414">
    <ac:txMkLst xmlns:ac="http://schemas.microsoft.com/office/drawing/2013/main/command">
      <pc:docMk xmlns:pc="http://schemas.microsoft.com/office/powerpoint/2013/main/command"/>
      <pc:sldMk xmlns:pc="http://schemas.microsoft.com/office/powerpoint/2013/main/command" cId="3429331153" sldId="762"/>
      <ac:spMk id="6" creationId="{993443A5-D519-4E45-BB9D-5A7E56D3325A}"/>
      <ac:txMk cp="39" len="73">
        <ac:context len="114" hash="1339570160"/>
      </ac:txMk>
    </ac:txMkLst>
    <p188:pos x="4687032" y="999159"/>
    <p188:replyLst>
      <p188:reply id="{994049B9-9A32-4128-9B5C-0580935186E3}" authorId="{CF47485C-0617-8AD1-2931-A402B5A6E5D0}" created="2022-05-13T02:04:26.747">
        <p188:txBody>
          <a:bodyPr/>
          <a:lstStyle/>
          <a:p>
            <a:r>
              <a:rPr lang="en-US"/>
              <a:t>After reviewing the following slide (5), I think I understand my initial confusion.  Since this slide provides examples of UOs, as Alameda County has defined, I think it best to delete the 4th bullet "deaths from natural causes or secondary to medical condition."  </a:t>
            </a:r>
          </a:p>
        </p188:txBody>
      </p188:reply>
    </p188:replyLst>
    <p188:txBody>
      <a:bodyPr/>
      <a:lstStyle/>
      <a:p>
        <a:r>
          <a:rPr lang="en-US"/>
          <a:t>Torfeh, I thought we clarified "unexpected deaths" constitute a UO.  Please verify definition/verbiage is consistent with updated UO P&amp;P and internal ACBH UO SOP.  Thanks!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30CCD1-221B-5545-B850-DB6FB9B4B8C1}" type="datetimeFigureOut">
              <a:rPr lang="en-US" smtClean="0"/>
              <a:t>5/16/2022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059BE7-361B-FC4F-928C-A807B0FB7DE6}" type="slidenum">
              <a:rPr lang="en-US" smtClean="0"/>
              <a:t>‹#›</a:t>
            </a:fld>
            <a:endParaRPr lang="en-US" dirty="0"/>
          </a:p>
        </p:txBody>
      </p:sp>
    </p:spTree>
    <p:extLst>
      <p:ext uri="{BB962C8B-B14F-4D97-AF65-F5344CB8AC3E}">
        <p14:creationId xmlns:p14="http://schemas.microsoft.com/office/powerpoint/2010/main" val="781132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DCE35-DFE1-534C-8467-5FAE052EA909}" type="datetimeFigureOut">
              <a:rPr lang="en-US" smtClean="0"/>
              <a:t>5/16/2022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44A01-6C60-4341-9D1B-EA7452D4C214}" type="slidenum">
              <a:rPr lang="en-US" smtClean="0"/>
              <a:t>‹#›</a:t>
            </a:fld>
            <a:endParaRPr lang="en-US" dirty="0"/>
          </a:p>
        </p:txBody>
      </p:sp>
    </p:spTree>
    <p:extLst>
      <p:ext uri="{BB962C8B-B14F-4D97-AF65-F5344CB8AC3E}">
        <p14:creationId xmlns:p14="http://schemas.microsoft.com/office/powerpoint/2010/main" val="104502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44A01-6C60-4341-9D1B-EA7452D4C214}" type="slidenum">
              <a:rPr lang="en-US" smtClean="0"/>
              <a:t>1</a:t>
            </a:fld>
            <a:endParaRPr lang="en-US" dirty="0"/>
          </a:p>
        </p:txBody>
      </p:sp>
    </p:spTree>
    <p:extLst>
      <p:ext uri="{BB962C8B-B14F-4D97-AF65-F5344CB8AC3E}">
        <p14:creationId xmlns:p14="http://schemas.microsoft.com/office/powerpoint/2010/main" val="158673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Had an emergency that was potential overdose</a:t>
            </a:r>
          </a:p>
          <a:p>
            <a:r>
              <a:rPr lang="en-US" dirty="0"/>
              <a:t>Had NarCan and someone on staff that is supposed to administer it</a:t>
            </a:r>
          </a:p>
          <a:p>
            <a:r>
              <a:rPr lang="en-US" dirty="0"/>
              <a:t>They called 911</a:t>
            </a:r>
          </a:p>
          <a:p>
            <a:r>
              <a:rPr lang="en-US" dirty="0"/>
              <a:t>One person conveyed the instructions from the telephone to the team.</a:t>
            </a:r>
          </a:p>
          <a:p>
            <a:r>
              <a:rPr lang="en-US" dirty="0"/>
              <a:t>The person that was assigned to do the NarCan got pulled into a different task </a:t>
            </a:r>
          </a:p>
          <a:p>
            <a:r>
              <a:rPr lang="en-US" dirty="0"/>
              <a:t>The person conveying instructions became anxious </a:t>
            </a:r>
          </a:p>
          <a:p>
            <a:r>
              <a:rPr lang="en-US" dirty="0"/>
              <a:t>The paramedics arrived, administered NarCan and then asked why someone had not already done it.</a:t>
            </a:r>
          </a:p>
          <a:p>
            <a:r>
              <a:rPr lang="en-US" dirty="0"/>
              <a:t>Internal review was done and determined to use the speakerphone instead of  the instruction conveyor and to have the NarCan administered prior to paramedics arriving</a:t>
            </a:r>
          </a:p>
        </p:txBody>
      </p:sp>
      <p:sp>
        <p:nvSpPr>
          <p:cNvPr id="4" name="Slide Number Placeholder 3"/>
          <p:cNvSpPr>
            <a:spLocks noGrp="1"/>
          </p:cNvSpPr>
          <p:nvPr>
            <p:ph type="sldNum" sz="quarter" idx="5"/>
          </p:nvPr>
        </p:nvSpPr>
        <p:spPr/>
        <p:txBody>
          <a:bodyPr/>
          <a:lstStyle/>
          <a:p>
            <a:fld id="{DFA44A01-6C60-4341-9D1B-EA7452D4C214}" type="slidenum">
              <a:rPr lang="en-US" smtClean="0"/>
              <a:t>11</a:t>
            </a:fld>
            <a:endParaRPr lang="en-US" dirty="0"/>
          </a:p>
        </p:txBody>
      </p:sp>
    </p:spTree>
    <p:extLst>
      <p:ext uri="{BB962C8B-B14F-4D97-AF65-F5344CB8AC3E}">
        <p14:creationId xmlns:p14="http://schemas.microsoft.com/office/powerpoint/2010/main" val="424994578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5/16/2022</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15"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6"/>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39922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_text">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01C1D24E-D088-5D49-938F-5F301CFBB26B}" type="datetime1">
              <a:rPr lang="en-US" smtClean="0"/>
              <a:t>5/16/2022</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0C1C1836-93C7-8A48-8F28-9A973927FC66}"/>
              </a:ext>
            </a:extLst>
          </p:cNvPr>
          <p:cNvPicPr>
            <a:picLocks noChangeAspect="1"/>
          </p:cNvPicPr>
          <p:nvPr userDrawn="1"/>
        </p:nvPicPr>
        <p:blipFill>
          <a:blip r:embed="rId2"/>
          <a:stretch>
            <a:fillRect/>
          </a:stretch>
        </p:blipFill>
        <p:spPr>
          <a:xfrm>
            <a:off x="4600269" y="5507605"/>
            <a:ext cx="2991460" cy="831131"/>
          </a:xfrm>
          <a:prstGeom prst="rect">
            <a:avLst/>
          </a:prstGeom>
        </p:spPr>
      </p:pic>
      <p:sp>
        <p:nvSpPr>
          <p:cNvPr id="12" name="Title 6">
            <a:extLst>
              <a:ext uri="{FF2B5EF4-FFF2-40B4-BE49-F238E27FC236}">
                <a16:creationId xmlns:a16="http://schemas.microsoft.com/office/drawing/2014/main" id="{EDBC0A48-D6D4-FF45-AF26-B44FBA7B9CEC}"/>
              </a:ext>
            </a:extLst>
          </p:cNvPr>
          <p:cNvSpPr>
            <a:spLocks noGrp="1"/>
          </p:cNvSpPr>
          <p:nvPr>
            <p:ph type="title"/>
          </p:nvPr>
        </p:nvSpPr>
        <p:spPr>
          <a:xfrm>
            <a:off x="2857499" y="3033255"/>
            <a:ext cx="6477000" cy="658020"/>
          </a:xfrm>
        </p:spPr>
        <p:txBody>
          <a:bodyPr anchor="t" anchorCtr="0">
            <a:noAutofit/>
          </a:bodyPr>
          <a:lstStyle>
            <a:lvl1pPr algn="ctr">
              <a:defRPr sz="2000" b="0" i="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3" name="Picture 12">
            <a:extLst>
              <a:ext uri="{FF2B5EF4-FFF2-40B4-BE49-F238E27FC236}">
                <a16:creationId xmlns:a16="http://schemas.microsoft.com/office/drawing/2014/main" id="{1E5357DD-4F17-B242-9EE5-72BB0171FC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7229" y="1942166"/>
            <a:ext cx="3757540" cy="798584"/>
          </a:xfrm>
          <a:prstGeom prst="rect">
            <a:avLst/>
          </a:prstGeom>
        </p:spPr>
      </p:pic>
    </p:spTree>
    <p:extLst>
      <p:ext uri="{BB962C8B-B14F-4D97-AF65-F5344CB8AC3E}">
        <p14:creationId xmlns:p14="http://schemas.microsoft.com/office/powerpoint/2010/main" val="364515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_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5/16/2022</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5BC507C8-89D7-DB40-91F9-27F61D33F59D}"/>
              </a:ext>
            </a:extLst>
          </p:cNvPr>
          <p:cNvPicPr>
            <a:picLocks noChangeAspect="1"/>
          </p:cNvPicPr>
          <p:nvPr userDrawn="1"/>
        </p:nvPicPr>
        <p:blipFill>
          <a:blip r:embed="rId6"/>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192417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5/16/2022</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271380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lue_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69B3E7"/>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5/16/2022</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2" name="Picture 11">
            <a:extLst>
              <a:ext uri="{FF2B5EF4-FFF2-40B4-BE49-F238E27FC236}">
                <a16:creationId xmlns:a16="http://schemas.microsoft.com/office/drawing/2014/main" id="{DAF192F4-C17A-F845-9D3F-6FABC40C32D9}"/>
              </a:ext>
            </a:extLst>
          </p:cNvPr>
          <p:cNvPicPr>
            <a:picLocks noChangeAspect="1"/>
          </p:cNvPicPr>
          <p:nvPr userDrawn="1"/>
        </p:nvPicPr>
        <p:blipFill>
          <a:blip r:embed="rId7"/>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77433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ue_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69B3E7"/>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9D148482-9DDE-3044-85B1-5FA2A2F100A5}"/>
              </a:ext>
            </a:extLst>
          </p:cNvPr>
          <p:cNvPicPr>
            <a:picLocks noChangeAspect="1"/>
          </p:cNvPicPr>
          <p:nvPr userDrawn="1"/>
        </p:nvPicPr>
        <p:blipFill>
          <a:blip r:embed="rId2"/>
          <a:stretch>
            <a:fillRect/>
          </a:stretch>
        </p:blipFill>
        <p:spPr>
          <a:xfrm>
            <a:off x="1706095" y="1829907"/>
            <a:ext cx="247647" cy="218014"/>
          </a:xfrm>
          <a:prstGeom prst="rect">
            <a:avLst/>
          </a:prstGeom>
        </p:spPr>
      </p:pic>
      <p:pic>
        <p:nvPicPr>
          <p:cNvPr id="7" name="Picture 6">
            <a:extLst>
              <a:ext uri="{FF2B5EF4-FFF2-40B4-BE49-F238E27FC236}">
                <a16:creationId xmlns:a16="http://schemas.microsoft.com/office/drawing/2014/main" id="{C814F4B8-56BB-8A42-8DA3-74DB3B648235}"/>
              </a:ext>
            </a:extLst>
          </p:cNvPr>
          <p:cNvPicPr>
            <a:picLocks noChangeAspect="1"/>
          </p:cNvPicPr>
          <p:nvPr userDrawn="1"/>
        </p:nvPicPr>
        <p:blipFill>
          <a:blip r:embed="rId3"/>
          <a:stretch>
            <a:fillRect/>
          </a:stretch>
        </p:blipFill>
        <p:spPr>
          <a:xfrm rot="16200000">
            <a:off x="1989226" y="1843781"/>
            <a:ext cx="274149" cy="19361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5/16/2022</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866695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_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5/16/2022</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2551709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_Title and Content 2 pics">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5/16/2022</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22" name="Picture 21">
            <a:extLst>
              <a:ext uri="{FF2B5EF4-FFF2-40B4-BE49-F238E27FC236}">
                <a16:creationId xmlns:a16="http://schemas.microsoft.com/office/drawing/2014/main" id="{A7CE4469-60CC-744D-BAFB-E58EFBF3AD82}"/>
              </a:ext>
            </a:extLst>
          </p:cNvPr>
          <p:cNvPicPr>
            <a:picLocks noChangeAspect="1"/>
          </p:cNvPicPr>
          <p:nvPr userDrawn="1"/>
        </p:nvPicPr>
        <p:blipFill>
          <a:blip r:embed="rId3">
            <a:alphaModFix amt="80000"/>
          </a:blip>
          <a:stretch>
            <a:fillRect/>
          </a:stretch>
        </p:blipFill>
        <p:spPr>
          <a:xfrm>
            <a:off x="7405388" y="3350044"/>
            <a:ext cx="582625" cy="411480"/>
          </a:xfrm>
          <a:prstGeom prst="rect">
            <a:avLst/>
          </a:prstGeom>
        </p:spPr>
      </p:pic>
      <p:pic>
        <p:nvPicPr>
          <p:cNvPr id="16" name="Picture 15">
            <a:extLst>
              <a:ext uri="{FF2B5EF4-FFF2-40B4-BE49-F238E27FC236}">
                <a16:creationId xmlns:a16="http://schemas.microsoft.com/office/drawing/2014/main" id="{A3B382F0-341A-0048-9444-C560BD487F50}"/>
              </a:ext>
            </a:extLst>
          </p:cNvPr>
          <p:cNvPicPr>
            <a:picLocks noChangeAspect="1"/>
          </p:cNvPicPr>
          <p:nvPr userDrawn="1"/>
        </p:nvPicPr>
        <p:blipFill>
          <a:blip r:embed="rId4">
            <a:alphaModFix/>
          </a:blip>
          <a:stretch>
            <a:fillRect/>
          </a:stretch>
        </p:blipFill>
        <p:spPr>
          <a:xfrm>
            <a:off x="10465002" y="2901336"/>
            <a:ext cx="503685" cy="443415"/>
          </a:xfrm>
          <a:prstGeom prst="rect">
            <a:avLst/>
          </a:prstGeom>
        </p:spPr>
      </p:pic>
    </p:spTree>
    <p:extLst>
      <p:ext uri="{BB962C8B-B14F-4D97-AF65-F5344CB8AC3E}">
        <p14:creationId xmlns:p14="http://schemas.microsoft.com/office/powerpoint/2010/main" val="862947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_Title and Content 1 pic">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3"/>
          <a:stretch>
            <a:fillRect/>
          </a:stretch>
        </p:blipFill>
        <p:spPr>
          <a:xfrm>
            <a:off x="5781838" y="3411912"/>
            <a:ext cx="563072" cy="397669"/>
          </a:xfrm>
          <a:prstGeom prst="rect">
            <a:avLst/>
          </a:prstGeom>
        </p:spPr>
      </p:pic>
      <p:pic>
        <p:nvPicPr>
          <p:cNvPr id="18" name="Picture 17"/>
          <p:cNvPicPr>
            <a:picLocks noChangeAspect="1"/>
          </p:cNvPicPr>
          <p:nvPr userDrawn="1"/>
        </p:nvPicPr>
        <p:blipFill>
          <a:blip r:embed="rId4"/>
          <a:stretch>
            <a:fillRect/>
          </a:stretch>
        </p:blipFill>
        <p:spPr>
          <a:xfrm>
            <a:off x="5835778" y="2197130"/>
            <a:ext cx="476122" cy="419150"/>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5/16/2022</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292732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5/16/2022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720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5/16/2022</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age Styl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33AB7E"/>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7"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3"/>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126227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33AB7E"/>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9995" y="1740023"/>
            <a:ext cx="798316" cy="429862"/>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5/16/2022</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17427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5/16/2022</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50975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5/16/2022</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17" name="Picture 16"/>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7418614" y="3305629"/>
            <a:ext cx="563072" cy="500508"/>
          </a:xfrm>
          <a:prstGeom prst="rect">
            <a:avLst/>
          </a:prstGeom>
        </p:spPr>
      </p:pic>
      <p:pic>
        <p:nvPicPr>
          <p:cNvPr id="18" name="Picture 17"/>
          <p:cNvPicPr>
            <a:picLocks noChangeAspect="1"/>
          </p:cNvPicPr>
          <p:nvPr userDrawn="1"/>
        </p:nvPicPr>
        <p:blipFill>
          <a:blip r:embed="rId4">
            <a:alphaModFix amt="80000"/>
            <a:extLst>
              <a:ext uri="{28A0092B-C50C-407E-A947-70E740481C1C}">
                <a14:useLocalDpi xmlns:a14="http://schemas.microsoft.com/office/drawing/2010/main" val="0"/>
              </a:ext>
            </a:extLst>
          </a:blip>
          <a:stretch>
            <a:fillRect/>
          </a:stretch>
        </p:blipFill>
        <p:spPr>
          <a:xfrm>
            <a:off x="10430892" y="2874770"/>
            <a:ext cx="541908" cy="481696"/>
          </a:xfrm>
          <a:prstGeom prst="rect">
            <a:avLst/>
          </a:prstGeom>
        </p:spPr>
      </p:pic>
    </p:spTree>
    <p:extLst>
      <p:ext uri="{BB962C8B-B14F-4D97-AF65-F5344CB8AC3E}">
        <p14:creationId xmlns:p14="http://schemas.microsoft.com/office/powerpoint/2010/main" val="92224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5781838" y="3360493"/>
            <a:ext cx="563072" cy="500508"/>
          </a:xfrm>
          <a:prstGeom prst="rect">
            <a:avLst/>
          </a:prstGeom>
        </p:spPr>
      </p:pic>
      <p:pic>
        <p:nvPicPr>
          <p:cNvPr id="18" name="Picture 17"/>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5804028" y="2143250"/>
            <a:ext cx="541908" cy="48169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5/16/2022</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33009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5/16/2022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32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0A4461-17FE-664E-8053-D85AA4257E65}"/>
              </a:ext>
            </a:extLst>
          </p:cNvPr>
          <p:cNvPicPr>
            <a:picLocks noChangeAspect="1"/>
          </p:cNvPicPr>
          <p:nvPr userDrawn="1"/>
        </p:nvPicPr>
        <p:blipFill rotWithShape="1">
          <a:blip r:embed="rId2"/>
          <a:srcRect t="4590"/>
          <a:stretch/>
        </p:blipFill>
        <p:spPr>
          <a:xfrm>
            <a:off x="203200" y="0"/>
            <a:ext cx="11805920" cy="6336030"/>
          </a:xfrm>
          <a:prstGeom prst="rect">
            <a:avLst/>
          </a:prstGeom>
        </p:spPr>
      </p:pic>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2798" y="5716007"/>
            <a:ext cx="2823335" cy="600038"/>
          </a:xfrm>
          <a:prstGeom prst="rect">
            <a:avLst/>
          </a:prstGeom>
        </p:spPr>
      </p:pic>
      <p:sp>
        <p:nvSpPr>
          <p:cNvPr id="41" name="Date Placeholder 40"/>
          <p:cNvSpPr>
            <a:spLocks noGrp="1"/>
          </p:cNvSpPr>
          <p:nvPr>
            <p:ph type="dt" sz="half" idx="10"/>
          </p:nvPr>
        </p:nvSpPr>
        <p:spPr/>
        <p:txBody>
          <a:bodyPr/>
          <a:lstStyle/>
          <a:p>
            <a:fld id="{01C1D24E-D088-5D49-938F-5F301CFBB26B}" type="datetime1">
              <a:rPr lang="en-US" smtClean="0"/>
              <a:t>5/16/2022</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45" name="Picture 6">
            <a:extLst>
              <a:ext uri="{FF2B5EF4-FFF2-40B4-BE49-F238E27FC236}">
                <a16:creationId xmlns:a16="http://schemas.microsoft.com/office/drawing/2014/main" id="{FDA2364E-2666-4158-B3B6-D3BA8899487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47" t="9875" r="-1"/>
          <a:stretch/>
        </p:blipFill>
        <p:spPr>
          <a:xfrm>
            <a:off x="1535145" y="5771334"/>
            <a:ext cx="3391530" cy="402046"/>
          </a:xfrm>
          <a:prstGeom prst="rect">
            <a:avLst/>
          </a:prstGeom>
        </p:spPr>
      </p:pic>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5174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5A1A1-EEEE-0E4C-99AA-DB1ABF597B59}" type="datetime1">
              <a:rPr lang="en-US" smtClean="0"/>
              <a:t>5/16/2022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F442E-095D-414B-A3C1-4D7C903EC540}"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9" r:id="rId3"/>
    <p:sldLayoutId id="2147483668" r:id="rId4"/>
    <p:sldLayoutId id="2147483650" r:id="rId5"/>
    <p:sldLayoutId id="2147483662" r:id="rId6"/>
    <p:sldLayoutId id="2147483664" r:id="rId7"/>
    <p:sldLayoutId id="2147483665" r:id="rId8"/>
    <p:sldLayoutId id="2147483670" r:id="rId9"/>
    <p:sldLayoutId id="214748368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l" defTabSz="914400" rtl="0" eaLnBrk="1" latinLnBrk="0" hangingPunct="1">
        <a:lnSpc>
          <a:spcPct val="90000"/>
        </a:lnSpc>
        <a:spcBef>
          <a:spcPct val="0"/>
        </a:spcBef>
        <a:buNone/>
        <a:defRPr lang="en-US" sz="2800" b="1" i="0" kern="1200" baseline="0" smtClean="0">
          <a:solidFill>
            <a:schemeClr val="tx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exels.com/photo/man-sitting-in-front-of-three-computers-4974915/" TargetMode="External"/><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pixabay.com/en/doll-follow-trailers-after-race-1820528/"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istockphoto.com/photo/any-questions-concept-on-chalkboard-gm493191330-76769341" TargetMode="External"/><Relationship Id="rId2" Type="http://schemas.openxmlformats.org/officeDocument/2006/relationships/image" Target="../media/image24.jpeg"/><Relationship Id="rId1" Type="http://schemas.openxmlformats.org/officeDocument/2006/relationships/slideLayout" Target="../slideLayouts/slideLayout4.xml"/><Relationship Id="rId5" Type="http://schemas.openxmlformats.org/officeDocument/2006/relationships/hyperlink" Target="https://www.momjunction.com/articles/science-quiz-for-kids_00458999/" TargetMode="Externa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hyperlink" Target="http://www.pngall.com/thank-you-png" TargetMode="External"/><Relationship Id="rId2" Type="http://schemas.openxmlformats.org/officeDocument/2006/relationships/image" Target="../media/image26.png"/><Relationship Id="rId1" Type="http://schemas.openxmlformats.org/officeDocument/2006/relationships/slideLayout" Target="../slideLayouts/slideLayout10.xml"/><Relationship Id="rId4" Type="http://schemas.microsoft.com/office/2018/10/relationships/comments" Target="../comments/modernComment_112_FAD6943C.xml"/></Relationships>
</file>

<file path=ppt/slides/_rels/slide2.xml.rels><?xml version="1.0" encoding="UTF-8" standalone="yes"?>
<Relationships xmlns="http://schemas.openxmlformats.org/package/2006/relationships"><Relationship Id="rId3" Type="http://schemas.openxmlformats.org/officeDocument/2006/relationships/hyperlink" Target="https://www.simtutor.com/blog/posts/2020/october/how-and-why-to-write-learning-objectives-for-your-online-course/" TargetMode="External"/><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scottschrantz/5099874280/in/photostream/" TargetMode="External"/><Relationship Id="rId2" Type="http://schemas.openxmlformats.org/officeDocument/2006/relationships/image" Target="../media/image18.jpg"/><Relationship Id="rId1" Type="http://schemas.openxmlformats.org/officeDocument/2006/relationships/slideLayout" Target="../slideLayouts/slideLayout4.xml"/><Relationship Id="rId5" Type="http://schemas.microsoft.com/office/2018/10/relationships/comments" Target="../comments/modernComment_10A_6B3FA883.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2" Type="http://schemas.microsoft.com/office/2018/10/relationships/comments" Target="../comments/modernComment_2FA_CC6770D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flickr.com/photos/bibbit/6187662743" TargetMode="External"/><Relationship Id="rId2" Type="http://schemas.openxmlformats.org/officeDocument/2006/relationships/image" Target="../media/image19.jpg"/><Relationship Id="rId1" Type="http://schemas.openxmlformats.org/officeDocument/2006/relationships/slideLayout" Target="../slideLayouts/slideLayout4.xml"/><Relationship Id="rId5" Type="http://schemas.microsoft.com/office/2018/10/relationships/comments" Target="../comments/modernComment_114_490019E5.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hrbartender.com/2020/career-development/360-feedback-review/" TargetMode="External"/><Relationship Id="rId2" Type="http://schemas.openxmlformats.org/officeDocument/2006/relationships/image" Target="../media/image20.png"/><Relationship Id="rId1" Type="http://schemas.openxmlformats.org/officeDocument/2006/relationships/slideLayout" Target="../slideLayouts/slideLayout4.xml"/><Relationship Id="rId5" Type="http://schemas.microsoft.com/office/2018/10/relationships/comments" Target="../comments/modernComment_115_7D73C02C.xml"/><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acbhcs.org/providers/QA/docs/qa_manual/6-1_UON%20form%20Rev.%202022.pdf" TargetMode="External"/><Relationship Id="rId2" Type="http://schemas.openxmlformats.org/officeDocument/2006/relationships/hyperlink" Target="https://www.acbhcs.org/providers/QA/docs/qa_manual/6-2_1603-4-1%20Unusual%20Occurrence%20and%20Death%20Reporting%20P&amp;P.pdf" TargetMode="Externa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hyperlink" Target="https://www.pexels.com/photo/man-sitting-in-front-of-three-computers-4974915/" TargetMode="External"/><Relationship Id="rId2" Type="http://schemas.openxmlformats.org/officeDocument/2006/relationships/image" Target="../media/image2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8FA991-A003-8B4E-BBEF-18F2E1D609A6}"/>
              </a:ext>
            </a:extLst>
          </p:cNvPr>
          <p:cNvSpPr>
            <a:spLocks noGrp="1"/>
          </p:cNvSpPr>
          <p:nvPr>
            <p:ph type="ctrTitle"/>
          </p:nvPr>
        </p:nvSpPr>
        <p:spPr>
          <a:xfrm>
            <a:off x="2973034" y="1402240"/>
            <a:ext cx="8452439" cy="954107"/>
          </a:xfrm>
        </p:spPr>
        <p:txBody>
          <a:bodyPr/>
          <a:lstStyle/>
          <a:p>
            <a:r>
              <a:rPr lang="en-US" dirty="0"/>
              <a:t>Unusual Occurrence: Policy, Reporting and Investigation</a:t>
            </a:r>
          </a:p>
        </p:txBody>
      </p:sp>
      <p:sp>
        <p:nvSpPr>
          <p:cNvPr id="5" name="Subtitle 4"/>
          <p:cNvSpPr>
            <a:spLocks noGrp="1"/>
          </p:cNvSpPr>
          <p:nvPr>
            <p:ph type="subTitle" idx="1"/>
          </p:nvPr>
        </p:nvSpPr>
        <p:spPr>
          <a:xfrm>
            <a:off x="2973033" y="3429000"/>
            <a:ext cx="9140504" cy="957826"/>
          </a:xfrm>
        </p:spPr>
        <p:txBody>
          <a:bodyPr/>
          <a:lstStyle/>
          <a:p>
            <a:r>
              <a:rPr lang="en-US" sz="1200" i="0" dirty="0"/>
              <a:t>Ray Carlson, LCSW				Dee Dee Terry, LMFT</a:t>
            </a:r>
            <a:br>
              <a:rPr lang="en-US" sz="1200" i="0" dirty="0"/>
            </a:br>
            <a:r>
              <a:rPr lang="en-US" sz="1200" i="0" dirty="0"/>
              <a:t>Quality Assurance, Clinical Review </a:t>
            </a:r>
            <a:r>
              <a:rPr lang="en-US" dirty="0"/>
              <a:t>Specialist		Quality Assurance, Clinical Review Specialist</a:t>
            </a:r>
          </a:p>
          <a:p>
            <a:endParaRPr lang="en-US" dirty="0"/>
          </a:p>
        </p:txBody>
      </p:sp>
      <p:sp>
        <p:nvSpPr>
          <p:cNvPr id="6" name="TextBox 5"/>
          <p:cNvSpPr txBox="1"/>
          <p:nvPr/>
        </p:nvSpPr>
        <p:spPr>
          <a:xfrm>
            <a:off x="12728448" y="2889504"/>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CC3368AA-9F95-4FA2-B44C-2EDA4232A01C}"/>
              </a:ext>
            </a:extLst>
          </p:cNvPr>
          <p:cNvSpPr txBox="1"/>
          <p:nvPr/>
        </p:nvSpPr>
        <p:spPr>
          <a:xfrm>
            <a:off x="10031240" y="4202160"/>
            <a:ext cx="1457963" cy="369332"/>
          </a:xfrm>
          <a:prstGeom prst="rect">
            <a:avLst/>
          </a:prstGeom>
          <a:noFill/>
        </p:spPr>
        <p:txBody>
          <a:bodyPr wrap="none" rtlCol="0">
            <a:spAutoFit/>
          </a:bodyPr>
          <a:lstStyle/>
          <a:p>
            <a:r>
              <a:rPr lang="en-US" dirty="0">
                <a:solidFill>
                  <a:schemeClr val="bg1"/>
                </a:solidFill>
              </a:rPr>
              <a:t>May 19, 2022</a:t>
            </a:r>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D2C4A56-A190-454C-8A0E-6E90FEC46AE8}"/>
              </a:ext>
            </a:extLst>
          </p:cNvPr>
          <p:cNvSpPr>
            <a:spLocks noGrp="1"/>
          </p:cNvSpPr>
          <p:nvPr>
            <p:ph type="subTitle" idx="1"/>
          </p:nvPr>
        </p:nvSpPr>
        <p:spPr>
          <a:xfrm>
            <a:off x="2720297" y="2135039"/>
            <a:ext cx="7906273" cy="3466142"/>
          </a:xfrm>
        </p:spPr>
        <p:txBody>
          <a:bodyPr/>
          <a:lstStyle/>
          <a:p>
            <a:pPr marL="742950" lvl="1" indent="-285750" algn="l">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In cases where the issues identified may represent a system-wide, agency, and/or provider trend, a Formalized Trend Review may be recommended by the QA team or the UO Committee. </a:t>
            </a:r>
          </a:p>
          <a:p>
            <a:pPr lvl="1" algn="l"/>
            <a:endParaRPr lang="en-US" sz="1400" dirty="0">
              <a:solidFill>
                <a:schemeClr val="bg2">
                  <a:lumMod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The role of the Formalized Trend Review committee is to review patterns and trends that may be impacting the quality of services provided to beneficiaries and make recommendations for addressing the identified issues. </a:t>
            </a:r>
          </a:p>
          <a:p>
            <a:pPr marL="742950" lvl="1" indent="-285750" algn="l">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742950" lvl="1" indent="-285750"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At the conclusion of the UO investigation, providers will receive a letter from the QA office noting whether there were any potential gaps identified. If so, the letter will include recommendations for improvement or a request for a Corrective Action Plan to address those gaps. </a:t>
            </a:r>
          </a:p>
          <a:p>
            <a:pPr marL="742950" lvl="1" indent="-285750" algn="l">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marL="108000" indent="0">
              <a:buNone/>
            </a:pPr>
            <a:r>
              <a:rPr lang="en-US" sz="1400" dirty="0">
                <a:latin typeface="Verdana" panose="020B0604030504040204" pitchFamily="34" charset="0"/>
                <a:ea typeface="Verdana" panose="020B0604030504040204" pitchFamily="34" charset="0"/>
              </a:rPr>
              <a:t> </a:t>
            </a:r>
          </a:p>
        </p:txBody>
      </p:sp>
      <p:sp>
        <p:nvSpPr>
          <p:cNvPr id="4" name="Slide Number Placeholder 3">
            <a:extLst>
              <a:ext uri="{FF2B5EF4-FFF2-40B4-BE49-F238E27FC236}">
                <a16:creationId xmlns:a16="http://schemas.microsoft.com/office/drawing/2014/main" id="{49D89501-8C57-4EE5-B58F-7784201E13BB}"/>
              </a:ext>
            </a:extLst>
          </p:cNvPr>
          <p:cNvSpPr>
            <a:spLocks noGrp="1"/>
          </p:cNvSpPr>
          <p:nvPr>
            <p:ph type="sldNum" sz="quarter" idx="12"/>
          </p:nvPr>
        </p:nvSpPr>
        <p:spPr/>
        <p:txBody>
          <a:bodyPr/>
          <a:lstStyle/>
          <a:p>
            <a:fld id="{6E9F442E-095D-414B-A3C1-4D7C903EC540}" type="slidenum">
              <a:rPr lang="uk-UA" smtClean="0"/>
              <a:pPr/>
              <a:t>10</a:t>
            </a:fld>
            <a:endParaRPr lang="uk-UA" dirty="0"/>
          </a:p>
        </p:txBody>
      </p:sp>
      <p:pic>
        <p:nvPicPr>
          <p:cNvPr id="12" name="Picture 11">
            <a:extLst>
              <a:ext uri="{FF2B5EF4-FFF2-40B4-BE49-F238E27FC236}">
                <a16:creationId xmlns:a16="http://schemas.microsoft.com/office/drawing/2014/main" id="{8B2C2DC4-E640-49E8-8CE7-D08F60A1B23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9986" y="2780523"/>
            <a:ext cx="2295329" cy="1873202"/>
          </a:xfrm>
          <a:prstGeom prst="rect">
            <a:avLst/>
          </a:prstGeom>
          <a:ln>
            <a:noFill/>
          </a:ln>
          <a:effectLst>
            <a:softEdge rad="112500"/>
          </a:effectLst>
          <a:scene3d>
            <a:camera prst="perspectiveRight"/>
            <a:lightRig rig="threePt" dir="t"/>
          </a:scene3d>
        </p:spPr>
      </p:pic>
      <p:sp>
        <p:nvSpPr>
          <p:cNvPr id="8" name="Title 1">
            <a:extLst>
              <a:ext uri="{FF2B5EF4-FFF2-40B4-BE49-F238E27FC236}">
                <a16:creationId xmlns:a16="http://schemas.microsoft.com/office/drawing/2014/main" id="{9B81E950-9B11-44B6-9E0A-DB8CA7B77BD0}"/>
              </a:ext>
            </a:extLst>
          </p:cNvPr>
          <p:cNvSpPr txBox="1">
            <a:spLocks/>
          </p:cNvSpPr>
          <p:nvPr/>
        </p:nvSpPr>
        <p:spPr>
          <a:xfrm>
            <a:off x="2605088" y="1654026"/>
            <a:ext cx="7308850" cy="481013"/>
          </a:xfrm>
          <a:prstGeom prst="rect">
            <a:avLst/>
          </a:prstGeom>
        </p:spPr>
        <p:txBody>
          <a:bodyPr vert="horz" wrap="square" lIns="91440" tIns="45720" rIns="91440" bIns="45720" rtlCol="0" anchor="b">
            <a:spAutoFit/>
          </a:bodyPr>
          <a:lstStyle>
            <a:lvl1pPr algn="l" defTabSz="914400" rtl="0" eaLnBrk="1" latinLnBrk="0" hangingPunct="1">
              <a:lnSpc>
                <a:spcPct val="90000"/>
              </a:lnSpc>
              <a:spcBef>
                <a:spcPct val="0"/>
              </a:spcBef>
              <a:buNone/>
              <a:defRPr lang="en-US" sz="2800" b="1" i="0" kern="1200" baseline="0">
                <a:solidFill>
                  <a:srgbClr val="33AB7E"/>
                </a:solidFill>
                <a:latin typeface="Georgia" charset="0"/>
                <a:ea typeface="+mj-ea"/>
                <a:cs typeface="+mj-cs"/>
              </a:defRPr>
            </a:lvl1pPr>
          </a:lstStyle>
          <a:p>
            <a:r>
              <a:rPr lang="en-US" dirty="0"/>
              <a:t>ACBH QA Investigation Process</a:t>
            </a:r>
          </a:p>
        </p:txBody>
      </p:sp>
    </p:spTree>
    <p:extLst>
      <p:ext uri="{BB962C8B-B14F-4D97-AF65-F5344CB8AC3E}">
        <p14:creationId xmlns:p14="http://schemas.microsoft.com/office/powerpoint/2010/main" val="816478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BE3A5-66D5-4778-BBEC-2C9172B037E8}"/>
              </a:ext>
            </a:extLst>
          </p:cNvPr>
          <p:cNvSpPr>
            <a:spLocks noGrp="1"/>
          </p:cNvSpPr>
          <p:nvPr>
            <p:ph type="ctrTitle"/>
          </p:nvPr>
        </p:nvSpPr>
        <p:spPr>
          <a:xfrm>
            <a:off x="2674257" y="1315276"/>
            <a:ext cx="7307943" cy="793765"/>
          </a:xfrm>
        </p:spPr>
        <p:txBody>
          <a:bodyPr/>
          <a:lstStyle/>
          <a:p>
            <a:r>
              <a:rPr lang="en-US" dirty="0"/>
              <a:t>Let’s Follow The Life of An Unusual Occurrence</a:t>
            </a:r>
          </a:p>
        </p:txBody>
      </p:sp>
      <p:sp>
        <p:nvSpPr>
          <p:cNvPr id="3" name="Subtitle 2">
            <a:extLst>
              <a:ext uri="{FF2B5EF4-FFF2-40B4-BE49-F238E27FC236}">
                <a16:creationId xmlns:a16="http://schemas.microsoft.com/office/drawing/2014/main" id="{529969AD-5691-46D8-8B71-5426037CF175}"/>
              </a:ext>
            </a:extLst>
          </p:cNvPr>
          <p:cNvSpPr>
            <a:spLocks noGrp="1"/>
          </p:cNvSpPr>
          <p:nvPr>
            <p:ph type="subTitle" idx="1"/>
          </p:nvPr>
        </p:nvSpPr>
        <p:spPr>
          <a:xfrm>
            <a:off x="3401352" y="2332172"/>
            <a:ext cx="7307943" cy="2913105"/>
          </a:xfrm>
        </p:spPr>
        <p:txBody>
          <a:bodyPr/>
          <a:lstStyle/>
          <a:p>
            <a:r>
              <a:rPr lang="en-US" sz="1400" dirty="0">
                <a:latin typeface="Verdana" panose="020B0604030504040204" pitchFamily="34" charset="0"/>
                <a:ea typeface="Verdana" panose="020B0604030504040204" pitchFamily="34" charset="0"/>
              </a:rPr>
              <a:t>Provider Example: </a:t>
            </a:r>
          </a:p>
          <a:p>
            <a:pPr lvl="1" algn="l"/>
            <a:r>
              <a:rPr lang="en-US" sz="1400" dirty="0">
                <a:solidFill>
                  <a:schemeClr val="bg2">
                    <a:lumMod val="50000"/>
                  </a:schemeClr>
                </a:solidFill>
                <a:latin typeface="Verdana" panose="020B0604030504040204" pitchFamily="34" charset="0"/>
                <a:ea typeface="Verdana" panose="020B0604030504040204" pitchFamily="34" charset="0"/>
              </a:rPr>
              <a:t>UO: Overdose in a residential facility</a:t>
            </a:r>
          </a:p>
          <a:p>
            <a:pPr lvl="1" algn="l"/>
            <a:r>
              <a:rPr lang="en-US" sz="1400" dirty="0">
                <a:solidFill>
                  <a:schemeClr val="bg2">
                    <a:lumMod val="50000"/>
                  </a:schemeClr>
                </a:solidFill>
                <a:latin typeface="Verdana" panose="020B0604030504040204" pitchFamily="34" charset="0"/>
                <a:ea typeface="Verdana" panose="020B0604030504040204" pitchFamily="34" charset="0"/>
              </a:rPr>
              <a:t>	Agency did their own internal review</a:t>
            </a:r>
          </a:p>
          <a:p>
            <a:pPr lvl="1" algn="l"/>
            <a:r>
              <a:rPr lang="en-US" sz="1400" dirty="0">
                <a:solidFill>
                  <a:schemeClr val="bg2">
                    <a:lumMod val="50000"/>
                  </a:schemeClr>
                </a:solidFill>
                <a:latin typeface="Verdana" panose="020B0604030504040204" pitchFamily="34" charset="0"/>
                <a:ea typeface="Verdana" panose="020B0604030504040204" pitchFamily="34" charset="0"/>
              </a:rPr>
              <a:t>	Took lessons learned to apply to other agencies within their umbrella</a:t>
            </a:r>
          </a:p>
          <a:p>
            <a:pPr lvl="1" algn="l"/>
            <a:r>
              <a:rPr lang="en-US" sz="1400" dirty="0">
                <a:solidFill>
                  <a:schemeClr val="bg2">
                    <a:lumMod val="50000"/>
                  </a:schemeClr>
                </a:solidFill>
                <a:latin typeface="Verdana" panose="020B0604030504040204" pitchFamily="34" charset="0"/>
                <a:ea typeface="Verdana" panose="020B0604030504040204" pitchFamily="34" charset="0"/>
              </a:rPr>
              <a:t>	Helped to facilitate process implementation at additional facilities </a:t>
            </a:r>
          </a:p>
          <a:p>
            <a:pPr lvl="1" algn="l"/>
            <a:r>
              <a:rPr lang="en-US" sz="1400" dirty="0">
                <a:solidFill>
                  <a:schemeClr val="bg2">
                    <a:lumMod val="50000"/>
                  </a:schemeClr>
                </a:solidFill>
                <a:latin typeface="Verdana" panose="020B0604030504040204" pitchFamily="34" charset="0"/>
                <a:ea typeface="Verdana" panose="020B0604030504040204" pitchFamily="34" charset="0"/>
              </a:rPr>
              <a:t>       QA able to generalize to support changes in system of care</a:t>
            </a:r>
          </a:p>
          <a:p>
            <a:pPr lvl="1" algn="l"/>
            <a:endParaRPr lang="en-US" sz="1400" dirty="0">
              <a:solidFill>
                <a:schemeClr val="bg2">
                  <a:lumMod val="50000"/>
                </a:schemeClr>
              </a:solidFill>
              <a:highlight>
                <a:srgbClr val="FFFF00"/>
              </a:highlight>
              <a:latin typeface="Verdana" panose="020B0604030504040204" pitchFamily="34" charset="0"/>
              <a:ea typeface="Verdana" panose="020B0604030504040204" pitchFamily="34" charset="0"/>
            </a:endParaRPr>
          </a:p>
          <a:p>
            <a:pPr lvl="0"/>
            <a:r>
              <a:rPr lang="en-US" sz="1400" dirty="0">
                <a:latin typeface="Verdana" panose="020B0604030504040204" pitchFamily="34" charset="0"/>
                <a:ea typeface="Verdana" panose="020B0604030504040204" pitchFamily="34" charset="0"/>
              </a:rPr>
              <a:t>This example demonstrates the value of a collaborative process in addressing Unusual Occurrences.</a:t>
            </a:r>
          </a:p>
          <a:p>
            <a:pPr lvl="1" algn="l"/>
            <a:endParaRPr lang="en-US" sz="1400" dirty="0">
              <a:solidFill>
                <a:schemeClr val="bg2">
                  <a:lumMod val="50000"/>
                </a:schemeClr>
              </a:solidFill>
              <a:latin typeface="Verdana" panose="020B0604030504040204" pitchFamily="34" charset="0"/>
              <a:ea typeface="Verdana" panose="020B0604030504040204" pitchFamily="34" charset="0"/>
            </a:endParaRPr>
          </a:p>
          <a:p>
            <a:pPr lvl="1" algn="l"/>
            <a:endParaRPr lang="en-US" sz="14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88D1E404-7873-49A8-8445-52B882E8CD50}"/>
              </a:ext>
            </a:extLst>
          </p:cNvPr>
          <p:cNvSpPr>
            <a:spLocks noGrp="1"/>
          </p:cNvSpPr>
          <p:nvPr>
            <p:ph type="sldNum" sz="quarter" idx="12"/>
          </p:nvPr>
        </p:nvSpPr>
        <p:spPr/>
        <p:txBody>
          <a:bodyPr/>
          <a:lstStyle/>
          <a:p>
            <a:fld id="{6E9F442E-095D-414B-A3C1-4D7C903EC540}" type="slidenum">
              <a:rPr lang="uk-UA" smtClean="0"/>
              <a:pPr/>
              <a:t>11</a:t>
            </a:fld>
            <a:endParaRPr lang="uk-UA" dirty="0"/>
          </a:p>
        </p:txBody>
      </p:sp>
      <p:pic>
        <p:nvPicPr>
          <p:cNvPr id="9" name="Picture 8">
            <a:extLst>
              <a:ext uri="{FF2B5EF4-FFF2-40B4-BE49-F238E27FC236}">
                <a16:creationId xmlns:a16="http://schemas.microsoft.com/office/drawing/2014/main" id="{04889B00-FDAB-4E3D-8698-93DA8A74A61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7190" y="2694167"/>
            <a:ext cx="3304162" cy="2189117"/>
          </a:xfrm>
          <a:prstGeom prst="rect">
            <a:avLst/>
          </a:prstGeom>
          <a:ln>
            <a:noFill/>
          </a:ln>
          <a:effectLst>
            <a:softEdge rad="112500"/>
          </a:effectLst>
          <a:scene3d>
            <a:camera prst="isometricOffAxis1Right"/>
            <a:lightRig rig="threePt" dir="t"/>
          </a:scene3d>
        </p:spPr>
      </p:pic>
    </p:spTree>
    <p:extLst>
      <p:ext uri="{BB962C8B-B14F-4D97-AF65-F5344CB8AC3E}">
        <p14:creationId xmlns:p14="http://schemas.microsoft.com/office/powerpoint/2010/main" val="1466179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D84B9-0ED6-42EA-B209-E59B10EB7E4A}"/>
              </a:ext>
            </a:extLst>
          </p:cNvPr>
          <p:cNvSpPr>
            <a:spLocks noGrp="1"/>
          </p:cNvSpPr>
          <p:nvPr>
            <p:ph type="ctrTitle"/>
          </p:nvPr>
        </p:nvSpPr>
        <p:spPr>
          <a:xfrm>
            <a:off x="2605315" y="1724145"/>
            <a:ext cx="7307943" cy="480131"/>
          </a:xfrm>
        </p:spPr>
        <p:txBody>
          <a:bodyPr/>
          <a:lstStyle/>
          <a:p>
            <a:r>
              <a:rPr lang="en-US" dirty="0"/>
              <a:t>Discussion/Questions</a:t>
            </a:r>
          </a:p>
        </p:txBody>
      </p:sp>
      <p:sp>
        <p:nvSpPr>
          <p:cNvPr id="4" name="Slide Number Placeholder 3">
            <a:extLst>
              <a:ext uri="{FF2B5EF4-FFF2-40B4-BE49-F238E27FC236}">
                <a16:creationId xmlns:a16="http://schemas.microsoft.com/office/drawing/2014/main" id="{CAE35BBF-30C7-4E23-BEC6-5C25F864EC56}"/>
              </a:ext>
            </a:extLst>
          </p:cNvPr>
          <p:cNvSpPr>
            <a:spLocks noGrp="1"/>
          </p:cNvSpPr>
          <p:nvPr>
            <p:ph type="sldNum" sz="quarter" idx="12"/>
          </p:nvPr>
        </p:nvSpPr>
        <p:spPr/>
        <p:txBody>
          <a:bodyPr/>
          <a:lstStyle/>
          <a:p>
            <a:fld id="{6E9F442E-095D-414B-A3C1-4D7C903EC540}" type="slidenum">
              <a:rPr lang="uk-UA" smtClean="0"/>
              <a:pPr/>
              <a:t>12</a:t>
            </a:fld>
            <a:endParaRPr lang="uk-UA" dirty="0"/>
          </a:p>
        </p:txBody>
      </p:sp>
      <p:pic>
        <p:nvPicPr>
          <p:cNvPr id="6" name="Picture 5">
            <a:extLst>
              <a:ext uri="{FF2B5EF4-FFF2-40B4-BE49-F238E27FC236}">
                <a16:creationId xmlns:a16="http://schemas.microsoft.com/office/drawing/2014/main" id="{072EE2B1-106B-4157-B59E-D4456378D2B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966323" y="2731325"/>
            <a:ext cx="3121152" cy="2078736"/>
          </a:xfrm>
          <a:prstGeom prst="rect">
            <a:avLst/>
          </a:prstGeom>
        </p:spPr>
      </p:pic>
      <p:pic>
        <p:nvPicPr>
          <p:cNvPr id="8" name="Picture 7">
            <a:extLst>
              <a:ext uri="{FF2B5EF4-FFF2-40B4-BE49-F238E27FC236}">
                <a16:creationId xmlns:a16="http://schemas.microsoft.com/office/drawing/2014/main" id="{426A6AF5-09AD-4F76-A282-2699380E070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299315" y="2731325"/>
            <a:ext cx="3045011" cy="2030007"/>
          </a:xfrm>
          <a:prstGeom prst="rect">
            <a:avLst/>
          </a:prstGeom>
        </p:spPr>
      </p:pic>
    </p:spTree>
    <p:extLst>
      <p:ext uri="{BB962C8B-B14F-4D97-AF65-F5344CB8AC3E}">
        <p14:creationId xmlns:p14="http://schemas.microsoft.com/office/powerpoint/2010/main" val="1565898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AE299E-6839-444F-AA2D-55C05BB3E648}"/>
              </a:ext>
            </a:extLst>
          </p:cNvPr>
          <p:cNvSpPr>
            <a:spLocks noGrp="1"/>
          </p:cNvSpPr>
          <p:nvPr>
            <p:ph type="sldNum" sz="quarter" idx="12"/>
          </p:nvPr>
        </p:nvSpPr>
        <p:spPr/>
        <p:txBody>
          <a:bodyPr/>
          <a:lstStyle/>
          <a:p>
            <a:fld id="{6E9F442E-095D-414B-A3C1-4D7C903EC540}" type="slidenum">
              <a:rPr lang="uk-UA" smtClean="0"/>
              <a:pPr/>
              <a:t>13</a:t>
            </a:fld>
            <a:endParaRPr lang="uk-UA" dirty="0"/>
          </a:p>
        </p:txBody>
      </p:sp>
      <p:sp>
        <p:nvSpPr>
          <p:cNvPr id="3" name="Title 2">
            <a:extLst>
              <a:ext uri="{FF2B5EF4-FFF2-40B4-BE49-F238E27FC236}">
                <a16:creationId xmlns:a16="http://schemas.microsoft.com/office/drawing/2014/main" id="{929BA761-CEA2-E94A-B6F8-E75AB23A7B49}"/>
              </a:ext>
            </a:extLst>
          </p:cNvPr>
          <p:cNvSpPr>
            <a:spLocks noGrp="1"/>
          </p:cNvSpPr>
          <p:nvPr>
            <p:ph type="title"/>
          </p:nvPr>
        </p:nvSpPr>
        <p:spPr/>
        <p:txBody>
          <a:bodyPr/>
          <a:lstStyle/>
          <a:p>
            <a:r>
              <a:rPr lang="en-US" dirty="0"/>
              <a:t>Contact QATA @acgov.org for more information</a:t>
            </a:r>
          </a:p>
        </p:txBody>
      </p:sp>
      <p:pic>
        <p:nvPicPr>
          <p:cNvPr id="5" name="Picture 4">
            <a:extLst>
              <a:ext uri="{FF2B5EF4-FFF2-40B4-BE49-F238E27FC236}">
                <a16:creationId xmlns:a16="http://schemas.microsoft.com/office/drawing/2014/main" id="{1C3D3E77-D954-4595-A89C-FCEC62E5808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141169" y="3257509"/>
            <a:ext cx="3599695" cy="1892812"/>
          </a:xfrm>
          <a:prstGeom prst="rect">
            <a:avLst/>
          </a:prstGeom>
        </p:spPr>
      </p:pic>
    </p:spTree>
    <p:extLst>
      <p:ext uri="{BB962C8B-B14F-4D97-AF65-F5344CB8AC3E}">
        <p14:creationId xmlns:p14="http://schemas.microsoft.com/office/powerpoint/2010/main" val="4208366652"/>
      </p:ext>
    </p:extLst>
  </p:cSld>
  <p:clrMapOvr>
    <a:masterClrMapping/>
  </p:clrMapOvr>
  <p:extLst>
    <p:ext uri="{6950BFC3-D8DA-4A85-94F7-54DA5524770B}">
      <p188:commentRel xmlns="" xmlns:p188="http://schemas.microsoft.com/office/powerpoint/2018/8/main" r:id="rId4"/>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7C11B-48A5-4274-A142-B357810E5CE9}"/>
              </a:ext>
            </a:extLst>
          </p:cNvPr>
          <p:cNvSpPr>
            <a:spLocks noGrp="1"/>
          </p:cNvSpPr>
          <p:nvPr>
            <p:ph type="ctrTitle"/>
          </p:nvPr>
        </p:nvSpPr>
        <p:spPr>
          <a:xfrm>
            <a:off x="3362915" y="1384086"/>
            <a:ext cx="7307943" cy="480131"/>
          </a:xfrm>
        </p:spPr>
        <p:txBody>
          <a:bodyPr/>
          <a:lstStyle/>
          <a:p>
            <a:r>
              <a:rPr lang="en-US" dirty="0"/>
              <a:t>Learning Objectives</a:t>
            </a:r>
          </a:p>
        </p:txBody>
      </p:sp>
      <p:sp>
        <p:nvSpPr>
          <p:cNvPr id="3" name="Subtitle 2">
            <a:extLst>
              <a:ext uri="{FF2B5EF4-FFF2-40B4-BE49-F238E27FC236}">
                <a16:creationId xmlns:a16="http://schemas.microsoft.com/office/drawing/2014/main" id="{A382EF2B-0531-4879-B8E7-A627C7B1C2F9}"/>
              </a:ext>
            </a:extLst>
          </p:cNvPr>
          <p:cNvSpPr>
            <a:spLocks noGrp="1"/>
          </p:cNvSpPr>
          <p:nvPr>
            <p:ph type="subTitle" idx="1"/>
          </p:nvPr>
        </p:nvSpPr>
        <p:spPr>
          <a:xfrm>
            <a:off x="3362915" y="2653576"/>
            <a:ext cx="6739138" cy="1713354"/>
          </a:xfrm>
        </p:spPr>
        <p:txBody>
          <a:bodyPr/>
          <a:lstStyle/>
          <a:p>
            <a:r>
              <a:rPr lang="en-US" sz="1400" dirty="0"/>
              <a:t>Understand what constitutes an Unusual Occurrence </a:t>
            </a:r>
          </a:p>
          <a:p>
            <a:pPr marL="108000" indent="0">
              <a:buNone/>
            </a:pPr>
            <a:endParaRPr lang="en-US" sz="1400" dirty="0"/>
          </a:p>
          <a:p>
            <a:r>
              <a:rPr lang="en-US" sz="1400" dirty="0"/>
              <a:t>Learn how to report an Unusual Occurrence</a:t>
            </a:r>
          </a:p>
          <a:p>
            <a:pPr marL="108000" indent="0">
              <a:buNone/>
            </a:pPr>
            <a:endParaRPr lang="en-US" sz="1400" dirty="0"/>
          </a:p>
          <a:p>
            <a:r>
              <a:rPr lang="en-US" sz="1400" dirty="0"/>
              <a:t>Understand ACBH Quality Assurance team’s process for investigating reported Unusual Occurrences</a:t>
            </a:r>
          </a:p>
        </p:txBody>
      </p:sp>
      <p:sp>
        <p:nvSpPr>
          <p:cNvPr id="4" name="Slide Number Placeholder 3">
            <a:extLst>
              <a:ext uri="{FF2B5EF4-FFF2-40B4-BE49-F238E27FC236}">
                <a16:creationId xmlns:a16="http://schemas.microsoft.com/office/drawing/2014/main" id="{840C0DB3-3DA3-47D6-AC01-FAA71A7494DC}"/>
              </a:ext>
            </a:extLst>
          </p:cNvPr>
          <p:cNvSpPr>
            <a:spLocks noGrp="1"/>
          </p:cNvSpPr>
          <p:nvPr>
            <p:ph type="sldNum" sz="quarter" idx="12"/>
          </p:nvPr>
        </p:nvSpPr>
        <p:spPr/>
        <p:txBody>
          <a:bodyPr/>
          <a:lstStyle/>
          <a:p>
            <a:fld id="{6E9F442E-095D-414B-A3C1-4D7C903EC540}" type="slidenum">
              <a:rPr lang="uk-UA" smtClean="0"/>
              <a:pPr/>
              <a:t>2</a:t>
            </a:fld>
            <a:endParaRPr lang="uk-UA" dirty="0"/>
          </a:p>
        </p:txBody>
      </p:sp>
      <p:pic>
        <p:nvPicPr>
          <p:cNvPr id="6" name="Picture 5">
            <a:extLst>
              <a:ext uri="{FF2B5EF4-FFF2-40B4-BE49-F238E27FC236}">
                <a16:creationId xmlns:a16="http://schemas.microsoft.com/office/drawing/2014/main" id="{48E7DF44-2A5F-43C0-AFD6-ED27BB22617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38903" y="2587697"/>
            <a:ext cx="2523909" cy="1682606"/>
          </a:xfrm>
          <a:prstGeom prst="rect">
            <a:avLst/>
          </a:prstGeom>
        </p:spPr>
      </p:pic>
    </p:spTree>
    <p:extLst>
      <p:ext uri="{BB962C8B-B14F-4D97-AF65-F5344CB8AC3E}">
        <p14:creationId xmlns:p14="http://schemas.microsoft.com/office/powerpoint/2010/main" val="144410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74257" y="1684145"/>
            <a:ext cx="7307943" cy="480131"/>
          </a:xfrm>
        </p:spPr>
        <p:txBody>
          <a:bodyPr/>
          <a:lstStyle/>
          <a:p>
            <a:r>
              <a:rPr lang="en-US" dirty="0"/>
              <a:t>What is an Unusual Occurrence (UO)?</a:t>
            </a:r>
          </a:p>
        </p:txBody>
      </p:sp>
      <p:sp>
        <p:nvSpPr>
          <p:cNvPr id="4" name="Subtitle 3"/>
          <p:cNvSpPr>
            <a:spLocks noGrp="1"/>
          </p:cNvSpPr>
          <p:nvPr>
            <p:ph type="subTitle" idx="1"/>
          </p:nvPr>
        </p:nvSpPr>
        <p:spPr>
          <a:xfrm>
            <a:off x="3063465" y="2518622"/>
            <a:ext cx="7307943" cy="2926314"/>
          </a:xfrm>
        </p:spPr>
        <p:txBody>
          <a:bodyPr anchor="t"/>
          <a:lstStyle/>
          <a:p>
            <a:pPr marL="457200" indent="-171450"/>
            <a:r>
              <a:rPr lang="en-US" sz="1400" dirty="0">
                <a:latin typeface="Verdana" panose="020B0604030504040204" pitchFamily="34" charset="0"/>
                <a:ea typeface="Verdana" panose="020B0604030504040204" pitchFamily="34" charset="0"/>
              </a:rPr>
              <a:t>Unexpected incidents involving death or serious physical and/or psychological injury, or the risk thereof, including those for which a recurrence would carry a significant risk of an adverse outcome, or adversely affect the quality of behavioral health care service or operations.</a:t>
            </a:r>
          </a:p>
          <a:p>
            <a:pPr indent="0">
              <a:buNone/>
            </a:pPr>
            <a:endParaRPr lang="en-US" sz="1400" dirty="0">
              <a:latin typeface="Verdana" panose="020B0604030504040204" pitchFamily="34" charset="0"/>
              <a:ea typeface="Verdana" panose="020B0604030504040204" pitchFamily="34" charset="0"/>
            </a:endParaRPr>
          </a:p>
          <a:p>
            <a:pPr marL="457200" indent="-171450"/>
            <a:r>
              <a:rPr lang="en-US" sz="1400" dirty="0">
                <a:latin typeface="Verdana" panose="020B0604030504040204" pitchFamily="34" charset="0"/>
                <a:ea typeface="Verdana" panose="020B0604030504040204" pitchFamily="34" charset="0"/>
              </a:rPr>
              <a:t>Can be witnessed by staff or reported by others.</a:t>
            </a:r>
          </a:p>
          <a:p>
            <a:pPr indent="0">
              <a:buNone/>
            </a:pPr>
            <a:endParaRPr lang="en-US" sz="1400" dirty="0">
              <a:latin typeface="Verdana" panose="020B0604030504040204" pitchFamily="34" charset="0"/>
              <a:ea typeface="Verdana" panose="020B0604030504040204" pitchFamily="34" charset="0"/>
            </a:endParaRPr>
          </a:p>
          <a:p>
            <a:pPr marL="457200" indent="-171450"/>
            <a:r>
              <a:rPr lang="en-US" sz="1400" dirty="0">
                <a:latin typeface="Verdana" panose="020B0604030504040204" pitchFamily="34" charset="0"/>
                <a:ea typeface="Verdana" panose="020B0604030504040204" pitchFamily="34" charset="0"/>
              </a:rPr>
              <a:t>The client must have received mental health or substance use disorder services through Alameda County within 12 months of the occurrence.</a:t>
            </a:r>
          </a:p>
          <a:p>
            <a:endParaRPr lang="en-US" i="0"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3</a:t>
            </a:fld>
            <a:endParaRPr lang="uk-UA" dirty="0"/>
          </a:p>
        </p:txBody>
      </p:sp>
      <p:pic>
        <p:nvPicPr>
          <p:cNvPr id="8" name="Picture 7">
            <a:extLst>
              <a:ext uri="{FF2B5EF4-FFF2-40B4-BE49-F238E27FC236}">
                <a16:creationId xmlns:a16="http://schemas.microsoft.com/office/drawing/2014/main" id="{2E61FF15-35B4-4C4D-B334-DD2F3DAC70B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62586" y="2914896"/>
            <a:ext cx="2848245" cy="1899749"/>
          </a:xfrm>
          <a:prstGeom prst="rect">
            <a:avLst/>
          </a:prstGeom>
        </p:spPr>
      </p:pic>
      <p:sp>
        <p:nvSpPr>
          <p:cNvPr id="9" name="TextBox 8">
            <a:extLst>
              <a:ext uri="{FF2B5EF4-FFF2-40B4-BE49-F238E27FC236}">
                <a16:creationId xmlns:a16="http://schemas.microsoft.com/office/drawing/2014/main" id="{E72E222D-BD95-4E9B-B7C9-EAFB84BD6E72}"/>
              </a:ext>
            </a:extLst>
          </p:cNvPr>
          <p:cNvSpPr txBox="1"/>
          <p:nvPr/>
        </p:nvSpPr>
        <p:spPr>
          <a:xfrm>
            <a:off x="232229" y="10571616"/>
            <a:ext cx="3108960" cy="230832"/>
          </a:xfrm>
          <a:prstGeom prst="rect">
            <a:avLst/>
          </a:prstGeom>
          <a:noFill/>
        </p:spPr>
        <p:txBody>
          <a:bodyPr wrap="square" rtlCol="0">
            <a:spAutoFit/>
          </a:bodyPr>
          <a:lstStyle/>
          <a:p>
            <a:r>
              <a:rPr lang="en-US" sz="900" dirty="0">
                <a:hlinkClick r:id="rId3" tooltip="https://www.flickr.com/photos/scottschrantz/5099874280/in/photostream/"/>
              </a:rPr>
              <a:t>This Photo</a:t>
            </a:r>
            <a:r>
              <a:rPr lang="en-US" sz="900" dirty="0"/>
              <a:t> by Unknown Author is licensed under </a:t>
            </a:r>
            <a:r>
              <a:rPr lang="en-US" sz="900" dirty="0">
                <a:hlinkClick r:id="rId4" tooltip="https://creativecommons.org/licenses/by-nc-sa/3.0/"/>
              </a:rPr>
              <a:t>CC BY-SA-NC</a:t>
            </a:r>
            <a:endParaRPr lang="en-US" sz="900" dirty="0"/>
          </a:p>
        </p:txBody>
      </p:sp>
      <p:sp>
        <p:nvSpPr>
          <p:cNvPr id="5" name="TextBox 4">
            <a:extLst>
              <a:ext uri="{FF2B5EF4-FFF2-40B4-BE49-F238E27FC236}">
                <a16:creationId xmlns:a16="http://schemas.microsoft.com/office/drawing/2014/main" id="{22D1F9E0-731D-45DC-9CE7-3C19DB132F04}"/>
              </a:ext>
            </a:extLst>
          </p:cNvPr>
          <p:cNvSpPr txBox="1"/>
          <p:nvPr/>
        </p:nvSpPr>
        <p:spPr>
          <a:xfrm>
            <a:off x="4937779" y="511121"/>
            <a:ext cx="6933884" cy="523220"/>
          </a:xfrm>
          <a:prstGeom prst="rect">
            <a:avLst/>
          </a:prstGeom>
          <a:solidFill>
            <a:schemeClr val="accent6">
              <a:lumMod val="20000"/>
              <a:lumOff val="80000"/>
            </a:schemeClr>
          </a:solidFill>
        </p:spPr>
        <p:txBody>
          <a:bodyPr wrap="square" rtlCol="0">
            <a:spAutoFit/>
          </a:bodyPr>
          <a:lstStyle/>
          <a:p>
            <a:pPr algn="ctr"/>
            <a:r>
              <a:rPr lang="en-US" sz="1400" dirty="0">
                <a:solidFill>
                  <a:schemeClr val="bg2">
                    <a:lumMod val="25000"/>
                  </a:schemeClr>
                </a:solidFill>
                <a:latin typeface="Segoe UI" panose="020B0502040204020203" pitchFamily="34" charset="0"/>
                <a:ea typeface="Verdana" panose="020B0604030504040204" pitchFamily="34" charset="0"/>
                <a:cs typeface="Segoe UI" panose="020B0502040204020203" pitchFamily="34" charset="0"/>
              </a:rPr>
              <a:t>All ACBH County Clinics and Contractors (MH and SUD programs) are required to submit UO Notifications to ACBH. </a:t>
            </a:r>
            <a:endParaRPr lang="en-US" sz="1400" dirty="0">
              <a:solidFill>
                <a:schemeClr val="bg2">
                  <a:lumMod val="25000"/>
                </a:schemeClr>
              </a:solidFill>
            </a:endParaRPr>
          </a:p>
        </p:txBody>
      </p:sp>
    </p:spTree>
    <p:extLst>
      <p:ext uri="{BB962C8B-B14F-4D97-AF65-F5344CB8AC3E}">
        <p14:creationId xmlns:p14="http://schemas.microsoft.com/office/powerpoint/2010/main" val="1799334019"/>
      </p:ext>
    </p:extLst>
  </p:cSld>
  <p:clrMapOvr>
    <a:masterClrMapping/>
  </p:clrMapOvr>
  <p:extLst>
    <p:ext uri="{6950BFC3-D8DA-4A85-94F7-54DA5524770B}">
      <p188:commentRel xmlns="" xmlns:p188="http://schemas.microsoft.com/office/powerpoint/2018/8/main" r:id="rId5"/>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93443A5-D519-4E45-BB9D-5A7E56D3325A}"/>
              </a:ext>
            </a:extLst>
          </p:cNvPr>
          <p:cNvSpPr>
            <a:spLocks noGrp="1"/>
          </p:cNvSpPr>
          <p:nvPr>
            <p:ph idx="15"/>
          </p:nvPr>
        </p:nvSpPr>
        <p:spPr>
          <a:xfrm>
            <a:off x="1600199" y="1831127"/>
            <a:ext cx="4105567" cy="1403974"/>
          </a:xfrm>
        </p:spPr>
        <p:txBody>
          <a:bodyPr/>
          <a:lstStyle/>
          <a:p>
            <a:pPr lvl="1"/>
            <a:r>
              <a:rPr lang="en-US" i="0" dirty="0">
                <a:latin typeface="Verdana" panose="020B0604030504040204" pitchFamily="34" charset="0"/>
                <a:ea typeface="Verdana" panose="020B0604030504040204" pitchFamily="34" charset="0"/>
              </a:rPr>
              <a:t>Suicides </a:t>
            </a:r>
          </a:p>
          <a:p>
            <a:pPr lvl="1"/>
            <a:r>
              <a:rPr lang="en-US" i="0" dirty="0">
                <a:latin typeface="Verdana" panose="020B0604030504040204" pitchFamily="34" charset="0"/>
                <a:ea typeface="Verdana" panose="020B0604030504040204" pitchFamily="34" charset="0"/>
              </a:rPr>
              <a:t>Homicides</a:t>
            </a:r>
          </a:p>
          <a:p>
            <a:pPr lvl="1"/>
            <a:r>
              <a:rPr lang="en-US" i="0" dirty="0">
                <a:latin typeface="Verdana" panose="020B0604030504040204" pitchFamily="34" charset="0"/>
                <a:ea typeface="Verdana" panose="020B0604030504040204" pitchFamily="34" charset="0"/>
              </a:rPr>
              <a:t>Accidental deaths </a:t>
            </a:r>
          </a:p>
          <a:p>
            <a:pPr lvl="1"/>
            <a:r>
              <a:rPr lang="en-US" i="0" dirty="0">
                <a:latin typeface="Verdana" panose="020B0604030504040204" pitchFamily="34" charset="0"/>
                <a:ea typeface="Verdana" panose="020B0604030504040204" pitchFamily="34" charset="0"/>
              </a:rPr>
              <a:t>Unexpected deaths</a:t>
            </a:r>
          </a:p>
          <a:p>
            <a:endParaRPr lang="en-US" dirty="0"/>
          </a:p>
        </p:txBody>
      </p:sp>
      <p:sp>
        <p:nvSpPr>
          <p:cNvPr id="4" name="Slide Number Placeholder 3">
            <a:extLst>
              <a:ext uri="{FF2B5EF4-FFF2-40B4-BE49-F238E27FC236}">
                <a16:creationId xmlns:a16="http://schemas.microsoft.com/office/drawing/2014/main" id="{B4288A75-5BAF-4D4A-B27D-B53DF610E997}"/>
              </a:ext>
            </a:extLst>
          </p:cNvPr>
          <p:cNvSpPr>
            <a:spLocks noGrp="1"/>
          </p:cNvSpPr>
          <p:nvPr>
            <p:ph type="sldNum" sz="quarter" idx="18"/>
          </p:nvPr>
        </p:nvSpPr>
        <p:spPr/>
        <p:txBody>
          <a:bodyPr/>
          <a:lstStyle/>
          <a:p>
            <a:fld id="{6E9F442E-095D-414B-A3C1-4D7C903EC540}" type="slidenum">
              <a:rPr lang="uk-UA" smtClean="0"/>
              <a:pPr/>
              <a:t>4</a:t>
            </a:fld>
            <a:endParaRPr lang="uk-UA" dirty="0"/>
          </a:p>
        </p:txBody>
      </p:sp>
      <p:sp>
        <p:nvSpPr>
          <p:cNvPr id="2" name="Title 1">
            <a:extLst>
              <a:ext uri="{FF2B5EF4-FFF2-40B4-BE49-F238E27FC236}">
                <a16:creationId xmlns:a16="http://schemas.microsoft.com/office/drawing/2014/main" id="{A6A8306D-072C-4642-8DAF-4B34D3A8137B}"/>
              </a:ext>
            </a:extLst>
          </p:cNvPr>
          <p:cNvSpPr>
            <a:spLocks noGrp="1"/>
          </p:cNvSpPr>
          <p:nvPr>
            <p:ph type="title"/>
          </p:nvPr>
        </p:nvSpPr>
        <p:spPr>
          <a:xfrm>
            <a:off x="3933820" y="366902"/>
            <a:ext cx="4993194" cy="864778"/>
          </a:xfrm>
        </p:spPr>
        <p:txBody>
          <a:bodyPr/>
          <a:lstStyle/>
          <a:p>
            <a:r>
              <a:rPr lang="en-US" dirty="0"/>
              <a:t>Examples of UOs</a:t>
            </a:r>
          </a:p>
        </p:txBody>
      </p:sp>
      <p:sp>
        <p:nvSpPr>
          <p:cNvPr id="10" name="TextBox 9">
            <a:extLst>
              <a:ext uri="{FF2B5EF4-FFF2-40B4-BE49-F238E27FC236}">
                <a16:creationId xmlns:a16="http://schemas.microsoft.com/office/drawing/2014/main" id="{4014542E-287A-4C25-BDDF-46C8EBB09F21}"/>
              </a:ext>
            </a:extLst>
          </p:cNvPr>
          <p:cNvSpPr txBox="1"/>
          <p:nvPr/>
        </p:nvSpPr>
        <p:spPr>
          <a:xfrm>
            <a:off x="2186232" y="1229758"/>
            <a:ext cx="916726" cy="369332"/>
          </a:xfrm>
          <a:prstGeom prst="rect">
            <a:avLst/>
          </a:prstGeom>
          <a:noFill/>
        </p:spPr>
        <p:txBody>
          <a:bodyPr wrap="none" rtlCol="0">
            <a:spAutoFit/>
          </a:bodyPr>
          <a:lstStyle/>
          <a:p>
            <a:r>
              <a:rPr lang="en-US" b="1" dirty="0">
                <a:solidFill>
                  <a:schemeClr val="bg2">
                    <a:lumMod val="50000"/>
                  </a:schemeClr>
                </a:solidFill>
              </a:rPr>
              <a:t>Deaths:</a:t>
            </a:r>
          </a:p>
        </p:txBody>
      </p:sp>
      <p:sp>
        <p:nvSpPr>
          <p:cNvPr id="11" name="Content Placeholder 5">
            <a:extLst>
              <a:ext uri="{FF2B5EF4-FFF2-40B4-BE49-F238E27FC236}">
                <a16:creationId xmlns:a16="http://schemas.microsoft.com/office/drawing/2014/main" id="{E97D02A2-71C4-42C6-A3C9-52CB806F5241}"/>
              </a:ext>
            </a:extLst>
          </p:cNvPr>
          <p:cNvSpPr txBox="1">
            <a:spLocks/>
          </p:cNvSpPr>
          <p:nvPr/>
        </p:nvSpPr>
        <p:spPr>
          <a:xfrm>
            <a:off x="6262344" y="1713989"/>
            <a:ext cx="5091456" cy="4390946"/>
          </a:xfrm>
          <a:prstGeom prst="rect">
            <a:avLst/>
          </a:prstGeom>
        </p:spPr>
        <p:txBody>
          <a:bodyPr vert="horz" wrap="square" lIns="108000" tIns="45720" rIns="91440" bIns="45720" rtlCol="0">
            <a:spAutoFit/>
          </a:bodyPr>
          <a:lstStyle>
            <a:lvl1pPr marL="108000" indent="0" algn="l" defTabSz="914400" rtl="0" eaLnBrk="1" latinLnBrk="0" hangingPunct="1">
              <a:lnSpc>
                <a:spcPct val="100000"/>
              </a:lnSpc>
              <a:spcBef>
                <a:spcPts val="1000"/>
              </a:spcBef>
              <a:buFont typeface="Arial"/>
              <a:buNone/>
              <a:defRPr lang="en-US" sz="1400" b="0" i="0" kern="1200" baseline="0" dirty="0" smtClean="0">
                <a:solidFill>
                  <a:schemeClr val="bg2">
                    <a:lumMod val="25000"/>
                  </a:schemeClr>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lang="en-US" sz="1400" i="1" kern="1200" dirty="0">
                <a:solidFill>
                  <a:schemeClr val="bg2">
                    <a:lumMod val="50000"/>
                  </a:schemeClr>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0900" indent="-342900">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Serious injuries </a:t>
            </a:r>
          </a:p>
          <a:p>
            <a:pPr marL="450900" indent="-342900">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Acts of self-harm resulting in injury</a:t>
            </a:r>
          </a:p>
          <a:p>
            <a:pPr marL="450900" indent="-342900">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Physical assault of a client or involving a client</a:t>
            </a:r>
          </a:p>
          <a:p>
            <a:pPr marL="450900" indent="-342900">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Problem involving seclusion and/or restraint of client</a:t>
            </a:r>
          </a:p>
          <a:p>
            <a:pPr marL="450900" indent="-342900">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Professional conduct allegations</a:t>
            </a:r>
          </a:p>
          <a:p>
            <a:pPr marL="450900" indent="-342900">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Medication prescription or administration errors</a:t>
            </a:r>
          </a:p>
          <a:p>
            <a:pPr marL="450900" indent="-342900">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Allegations of abuse, accidents, injuries, elopements</a:t>
            </a:r>
          </a:p>
          <a:p>
            <a:pPr marL="450900" indent="-342900">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Physical facility issues, property damage</a:t>
            </a:r>
          </a:p>
          <a:p>
            <a:pPr marL="450900" indent="-342900">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Epidemic outbreaks, poisonings, fires, major accidents</a:t>
            </a:r>
          </a:p>
          <a:p>
            <a:pPr marL="450900" indent="-342900">
              <a:buFont typeface="Arial" panose="020B0604020202020204" pitchFamily="34" charset="0"/>
              <a:buChar char="•"/>
            </a:pPr>
            <a:r>
              <a:rPr lang="en-US" dirty="0">
                <a:solidFill>
                  <a:schemeClr val="bg2">
                    <a:lumMod val="50000"/>
                  </a:schemeClr>
                </a:solidFill>
                <a:latin typeface="Verdana" panose="020B0604030504040204" pitchFamily="34" charset="0"/>
                <a:ea typeface="Verdana" panose="020B0604030504040204" pitchFamily="34" charset="0"/>
              </a:rPr>
              <a:t>High-profile events</a:t>
            </a:r>
          </a:p>
          <a:p>
            <a:endParaRPr lang="en-US" dirty="0"/>
          </a:p>
        </p:txBody>
      </p:sp>
      <p:sp>
        <p:nvSpPr>
          <p:cNvPr id="12" name="TextBox 11">
            <a:extLst>
              <a:ext uri="{FF2B5EF4-FFF2-40B4-BE49-F238E27FC236}">
                <a16:creationId xmlns:a16="http://schemas.microsoft.com/office/drawing/2014/main" id="{409D2B7E-3292-4E21-AC9F-5E89506D2E22}"/>
              </a:ext>
            </a:extLst>
          </p:cNvPr>
          <p:cNvSpPr txBox="1"/>
          <p:nvPr/>
        </p:nvSpPr>
        <p:spPr>
          <a:xfrm>
            <a:off x="6695506" y="1229758"/>
            <a:ext cx="4463017" cy="369332"/>
          </a:xfrm>
          <a:prstGeom prst="rect">
            <a:avLst/>
          </a:prstGeom>
          <a:noFill/>
        </p:spPr>
        <p:txBody>
          <a:bodyPr wrap="none" rtlCol="0">
            <a:spAutoFit/>
          </a:bodyPr>
          <a:lstStyle/>
          <a:p>
            <a:r>
              <a:rPr lang="en-US" b="1" dirty="0">
                <a:solidFill>
                  <a:schemeClr val="bg2">
                    <a:lumMod val="50000"/>
                  </a:schemeClr>
                </a:solidFill>
              </a:rPr>
              <a:t>Unusual Occurrences Not Resulting in Death:</a:t>
            </a:r>
          </a:p>
        </p:txBody>
      </p:sp>
    </p:spTree>
    <p:extLst>
      <p:ext uri="{BB962C8B-B14F-4D97-AF65-F5344CB8AC3E}">
        <p14:creationId xmlns:p14="http://schemas.microsoft.com/office/powerpoint/2010/main" val="3429331153"/>
      </p:ext>
    </p:extLst>
  </p:cSld>
  <p:clrMapOvr>
    <a:masterClrMapping/>
  </p:clrMapOvr>
  <p:extLst mod="1">
    <p:ext uri="{6950BFC3-D8DA-4A85-94F7-54DA5524770B}">
      <p188:commentRel xmlns=""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DB0A-0615-4AAF-9ED2-066AFF998C75}"/>
              </a:ext>
            </a:extLst>
          </p:cNvPr>
          <p:cNvSpPr>
            <a:spLocks noGrp="1"/>
          </p:cNvSpPr>
          <p:nvPr>
            <p:ph type="ctrTitle"/>
          </p:nvPr>
        </p:nvSpPr>
        <p:spPr>
          <a:xfrm>
            <a:off x="2767243" y="1858523"/>
            <a:ext cx="8748485" cy="480131"/>
          </a:xfrm>
        </p:spPr>
        <p:txBody>
          <a:bodyPr/>
          <a:lstStyle/>
          <a:p>
            <a:r>
              <a:rPr lang="en-US" dirty="0"/>
              <a:t>Applying the UO Definition To Your Agency</a:t>
            </a:r>
          </a:p>
        </p:txBody>
      </p:sp>
      <p:sp>
        <p:nvSpPr>
          <p:cNvPr id="3" name="Subtitle 2">
            <a:extLst>
              <a:ext uri="{FF2B5EF4-FFF2-40B4-BE49-F238E27FC236}">
                <a16:creationId xmlns:a16="http://schemas.microsoft.com/office/drawing/2014/main" id="{3BABA123-7CC6-4A24-B6D3-4FE9184EC0E9}"/>
              </a:ext>
            </a:extLst>
          </p:cNvPr>
          <p:cNvSpPr>
            <a:spLocks noGrp="1"/>
          </p:cNvSpPr>
          <p:nvPr>
            <p:ph type="subTitle" idx="1"/>
          </p:nvPr>
        </p:nvSpPr>
        <p:spPr>
          <a:xfrm>
            <a:off x="2541320" y="2588527"/>
            <a:ext cx="8812480" cy="3277885"/>
          </a:xfrm>
        </p:spPr>
        <p:txBody>
          <a:bodyPr/>
          <a:lstStyle/>
          <a:p>
            <a:pPr>
              <a:spcBef>
                <a:spcPts val="0"/>
              </a:spcBef>
              <a:spcAft>
                <a:spcPts val="800"/>
              </a:spcAft>
            </a:pPr>
            <a:r>
              <a:rPr lang="en-US" sz="1400" dirty="0"/>
              <a:t>Toddlers fall down a lot. A toddler falling would not be an unusual occurrence unless it results in a severe injury.</a:t>
            </a:r>
          </a:p>
          <a:p>
            <a:pPr>
              <a:spcAft>
                <a:spcPts val="800"/>
              </a:spcAft>
            </a:pPr>
            <a:r>
              <a:rPr lang="en-US" sz="1400" b="1" dirty="0"/>
              <a:t>All occurrences involving death or serious injury should be reported. </a:t>
            </a:r>
            <a:r>
              <a:rPr lang="en-US" sz="1400" dirty="0"/>
              <a:t>The QA team will review and close the case if the client’s death was determined to be due to natural causes and the client was receiving appropriate services. </a:t>
            </a:r>
          </a:p>
          <a:p>
            <a:pPr>
              <a:spcAft>
                <a:spcPts val="800"/>
              </a:spcAft>
            </a:pPr>
            <a:r>
              <a:rPr lang="en-US" sz="1400" dirty="0"/>
              <a:t>A physical altercation not resulting in serious injury would be an Unusual Occurrence in a residential program or Board and Care setting but may not be unusual at Santa Rita Jail or John George Psychiatric Hospital. </a:t>
            </a:r>
          </a:p>
          <a:p>
            <a:pPr>
              <a:spcAft>
                <a:spcPts val="800"/>
              </a:spcAft>
            </a:pPr>
            <a:r>
              <a:rPr lang="en-US" sz="1400" dirty="0"/>
              <a:t>Medication errors should always be reported, even if they don’t result in serious injury. </a:t>
            </a:r>
          </a:p>
          <a:p>
            <a:r>
              <a:rPr lang="en-US" sz="1400" b="1" dirty="0">
                <a:solidFill>
                  <a:srgbClr val="33AB7E"/>
                </a:solidFill>
              </a:rPr>
              <a:t>What would be an Unusual Occurrence, that does not result in serious injury or death, within your agency?</a:t>
            </a:r>
          </a:p>
        </p:txBody>
      </p:sp>
      <p:sp>
        <p:nvSpPr>
          <p:cNvPr id="4" name="Slide Number Placeholder 3">
            <a:extLst>
              <a:ext uri="{FF2B5EF4-FFF2-40B4-BE49-F238E27FC236}">
                <a16:creationId xmlns:a16="http://schemas.microsoft.com/office/drawing/2014/main" id="{5E064003-AB65-42B8-A097-5A6B6E2E3A66}"/>
              </a:ext>
            </a:extLst>
          </p:cNvPr>
          <p:cNvSpPr>
            <a:spLocks noGrp="1"/>
          </p:cNvSpPr>
          <p:nvPr>
            <p:ph type="sldNum" sz="quarter" idx="12"/>
          </p:nvPr>
        </p:nvSpPr>
        <p:spPr/>
        <p:txBody>
          <a:bodyPr/>
          <a:lstStyle/>
          <a:p>
            <a:fld id="{6E9F442E-095D-414B-A3C1-4D7C903EC540}" type="slidenum">
              <a:rPr lang="uk-UA" smtClean="0"/>
              <a:pPr/>
              <a:t>5</a:t>
            </a:fld>
            <a:endParaRPr lang="uk-UA" dirty="0"/>
          </a:p>
        </p:txBody>
      </p:sp>
      <p:pic>
        <p:nvPicPr>
          <p:cNvPr id="6" name="Picture 5">
            <a:extLst>
              <a:ext uri="{FF2B5EF4-FFF2-40B4-BE49-F238E27FC236}">
                <a16:creationId xmlns:a16="http://schemas.microsoft.com/office/drawing/2014/main" id="{37FE12D9-EC2C-4C1E-90DC-E8FA3971994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9832" y="2993995"/>
            <a:ext cx="1645920" cy="2466951"/>
          </a:xfrm>
          <a:prstGeom prst="rect">
            <a:avLst/>
          </a:prstGeom>
        </p:spPr>
      </p:pic>
      <p:sp>
        <p:nvSpPr>
          <p:cNvPr id="7" name="TextBox 6">
            <a:extLst>
              <a:ext uri="{FF2B5EF4-FFF2-40B4-BE49-F238E27FC236}">
                <a16:creationId xmlns:a16="http://schemas.microsoft.com/office/drawing/2014/main" id="{B377F75D-1D58-4FC9-A050-10966C9F8BBB}"/>
              </a:ext>
            </a:extLst>
          </p:cNvPr>
          <p:cNvSpPr txBox="1"/>
          <p:nvPr/>
        </p:nvSpPr>
        <p:spPr>
          <a:xfrm>
            <a:off x="513300" y="9524986"/>
            <a:ext cx="1645920" cy="230832"/>
          </a:xfrm>
          <a:prstGeom prst="rect">
            <a:avLst/>
          </a:prstGeom>
          <a:noFill/>
        </p:spPr>
        <p:txBody>
          <a:bodyPr wrap="square" rtlCol="0">
            <a:spAutoFit/>
          </a:bodyPr>
          <a:lstStyle/>
          <a:p>
            <a:r>
              <a:rPr lang="en-US" sz="900" dirty="0">
                <a:hlinkClick r:id="rId3" tooltip="http://flickr.com/photos/bibbit/6187662743"/>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5" name="Rectangle 4">
            <a:extLst>
              <a:ext uri="{FF2B5EF4-FFF2-40B4-BE49-F238E27FC236}">
                <a16:creationId xmlns:a16="http://schemas.microsoft.com/office/drawing/2014/main" id="{03BFBB2F-6E9F-492E-B6E3-95A65045F44F}"/>
              </a:ext>
            </a:extLst>
          </p:cNvPr>
          <p:cNvSpPr/>
          <p:nvPr/>
        </p:nvSpPr>
        <p:spPr>
          <a:xfrm>
            <a:off x="5007005" y="228559"/>
            <a:ext cx="7034814" cy="1384995"/>
          </a:xfrm>
          <a:prstGeom prst="rect">
            <a:avLst/>
          </a:prstGeom>
          <a:solidFill>
            <a:schemeClr val="accent6">
              <a:lumMod val="20000"/>
              <a:lumOff val="80000"/>
            </a:schemeClr>
          </a:solidFill>
        </p:spPr>
        <p:txBody>
          <a:bodyPr wrap="square">
            <a:spAutoFit/>
          </a:bodyPr>
          <a:lstStyle/>
          <a:p>
            <a:pPr marL="285750"/>
            <a:r>
              <a:rPr lang="en-US" sz="1200" b="1" dirty="0">
                <a:solidFill>
                  <a:schemeClr val="bg2">
                    <a:lumMod val="25000"/>
                  </a:schemeClr>
                </a:solidFill>
                <a:latin typeface="Segoe UI Symbol" panose="020B0502040204020203" pitchFamily="34" charset="0"/>
                <a:ea typeface="Segoe UI Symbol" panose="020B0502040204020203" pitchFamily="34" charset="0"/>
              </a:rPr>
              <a:t>UO Definition</a:t>
            </a:r>
            <a:r>
              <a:rPr lang="en-US" sz="1200" dirty="0">
                <a:solidFill>
                  <a:schemeClr val="bg2">
                    <a:lumMod val="25000"/>
                  </a:schemeClr>
                </a:solidFill>
                <a:latin typeface="Segoe UI Symbol" panose="020B0502040204020203" pitchFamily="34" charset="0"/>
                <a:ea typeface="Segoe UI Symbol" panose="020B0502040204020203" pitchFamily="34" charset="0"/>
              </a:rPr>
              <a:t> </a:t>
            </a:r>
          </a:p>
          <a:p>
            <a:pPr marL="457200" indent="-171450">
              <a:buFont typeface="Arial" panose="020B0604020202020204" pitchFamily="34" charset="0"/>
              <a:buChar char="•"/>
            </a:pPr>
            <a:r>
              <a:rPr lang="en-US" sz="1200" dirty="0">
                <a:solidFill>
                  <a:schemeClr val="bg2">
                    <a:lumMod val="25000"/>
                  </a:schemeClr>
                </a:solidFill>
                <a:latin typeface="Segoe UI Symbol" panose="020B0502040204020203" pitchFamily="34" charset="0"/>
                <a:ea typeface="Segoe UI Symbol" panose="020B0502040204020203" pitchFamily="34" charset="0"/>
              </a:rPr>
              <a:t>Unexpected incidents involving death or serious physical and/or psychological injury, or the risk thereof, including those for which a recurrence would carry a significant risk of an adverse outcome, or adversely affect the quality of behavioral health care service or operations.</a:t>
            </a:r>
          </a:p>
          <a:p>
            <a:pPr indent="0">
              <a:buNone/>
            </a:pPr>
            <a:endParaRPr lang="en-US" sz="1200" dirty="0">
              <a:solidFill>
                <a:schemeClr val="bg2">
                  <a:lumMod val="25000"/>
                </a:schemeClr>
              </a:solidFill>
              <a:latin typeface="Segoe UI Symbol" panose="020B0502040204020203" pitchFamily="34" charset="0"/>
              <a:ea typeface="Segoe UI Symbol" panose="020B0502040204020203" pitchFamily="34" charset="0"/>
            </a:endParaRPr>
          </a:p>
          <a:p>
            <a:pPr marL="457200" indent="-171450">
              <a:buFont typeface="Arial" panose="020B0604020202020204" pitchFamily="34" charset="0"/>
              <a:buChar char="•"/>
            </a:pPr>
            <a:r>
              <a:rPr lang="en-US" sz="1200" dirty="0">
                <a:solidFill>
                  <a:schemeClr val="bg2">
                    <a:lumMod val="25000"/>
                  </a:schemeClr>
                </a:solidFill>
                <a:latin typeface="Segoe UI Symbol" panose="020B0502040204020203" pitchFamily="34" charset="0"/>
                <a:ea typeface="Segoe UI Symbol" panose="020B0502040204020203" pitchFamily="34" charset="0"/>
              </a:rPr>
              <a:t>The client must have received mental health or substance use disorder services through Alameda County within 12 months of the occurrence</a:t>
            </a:r>
            <a:r>
              <a:rPr lang="en-US" sz="1100" dirty="0">
                <a:solidFill>
                  <a:schemeClr val="bg2">
                    <a:lumMod val="25000"/>
                  </a:schemeClr>
                </a:solidFill>
                <a:latin typeface="Segoe UI Symbol" panose="020B0502040204020203" pitchFamily="34" charset="0"/>
                <a:ea typeface="Segoe UI Symbol" panose="020B0502040204020203" pitchFamily="34" charset="0"/>
              </a:rPr>
              <a:t>.</a:t>
            </a:r>
          </a:p>
        </p:txBody>
      </p:sp>
    </p:spTree>
    <p:extLst>
      <p:ext uri="{BB962C8B-B14F-4D97-AF65-F5344CB8AC3E}">
        <p14:creationId xmlns:p14="http://schemas.microsoft.com/office/powerpoint/2010/main" val="1224743397"/>
      </p:ext>
    </p:extLst>
  </p:cSld>
  <p:clrMapOvr>
    <a:masterClrMapping/>
  </p:clrMapOvr>
  <p:extLst mod="1">
    <p:ext uri="{6950BFC3-D8DA-4A85-94F7-54DA5524770B}">
      <p188:commentRel xmlns="" xmlns:p188="http://schemas.microsoft.com/office/powerpoint/2018/8/main" r:id="rId5"/>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0BDF-DE1A-4E26-8B76-503632190859}"/>
              </a:ext>
            </a:extLst>
          </p:cNvPr>
          <p:cNvSpPr>
            <a:spLocks noGrp="1"/>
          </p:cNvSpPr>
          <p:nvPr>
            <p:ph type="ctrTitle"/>
          </p:nvPr>
        </p:nvSpPr>
        <p:spPr>
          <a:xfrm>
            <a:off x="2512300" y="1606661"/>
            <a:ext cx="8056767" cy="480131"/>
          </a:xfrm>
        </p:spPr>
        <p:txBody>
          <a:bodyPr/>
          <a:lstStyle/>
          <a:p>
            <a:r>
              <a:rPr lang="en-US" dirty="0"/>
              <a:t>Value of the UO Investigation process </a:t>
            </a:r>
          </a:p>
        </p:txBody>
      </p:sp>
      <p:sp>
        <p:nvSpPr>
          <p:cNvPr id="3" name="Subtitle 2">
            <a:extLst>
              <a:ext uri="{FF2B5EF4-FFF2-40B4-BE49-F238E27FC236}">
                <a16:creationId xmlns:a16="http://schemas.microsoft.com/office/drawing/2014/main" id="{9E4D80F3-FCDB-4693-9041-89E8E2B09323}"/>
              </a:ext>
            </a:extLst>
          </p:cNvPr>
          <p:cNvSpPr>
            <a:spLocks noGrp="1"/>
          </p:cNvSpPr>
          <p:nvPr>
            <p:ph type="subTitle" idx="1"/>
          </p:nvPr>
        </p:nvSpPr>
        <p:spPr>
          <a:xfrm>
            <a:off x="2886713" y="2439097"/>
            <a:ext cx="8467087" cy="3531736"/>
          </a:xfrm>
        </p:spPr>
        <p:txBody>
          <a:bodyPr/>
          <a:lstStyle/>
          <a:p>
            <a:pPr marL="108000" indent="0">
              <a:buNone/>
            </a:pPr>
            <a:r>
              <a:rPr lang="en-US" sz="1400" dirty="0">
                <a:latin typeface="Verdana" panose="020B0604030504040204" pitchFamily="34" charset="0"/>
                <a:ea typeface="Verdana" panose="020B0604030504040204" pitchFamily="34" charset="0"/>
              </a:rPr>
              <a:t>The goal of reviewing an unusual occurrence is:</a:t>
            </a:r>
          </a:p>
          <a:p>
            <a:pPr marL="108000" indent="0">
              <a:spcBef>
                <a:spcPts val="0"/>
              </a:spcBef>
              <a:buNone/>
            </a:pPr>
            <a:endParaRPr lang="en-US" sz="1400" dirty="0">
              <a:latin typeface="Verdana" panose="020B0604030504040204" pitchFamily="34" charset="0"/>
              <a:ea typeface="Verdana" panose="020B0604030504040204" pitchFamily="34" charset="0"/>
            </a:endParaRPr>
          </a:p>
          <a:p>
            <a:pPr>
              <a:buSzPct val="114000"/>
            </a:pPr>
            <a:r>
              <a:rPr lang="en-US" sz="1400" dirty="0">
                <a:latin typeface="Verdana" panose="020B0604030504040204" pitchFamily="34" charset="0"/>
                <a:ea typeface="Verdana" panose="020B0604030504040204" pitchFamily="34" charset="0"/>
              </a:rPr>
              <a:t>To minimize the possibility of something similar happening in the future by identifying and addressing process improvement opportunities.</a:t>
            </a:r>
          </a:p>
          <a:p>
            <a:pPr marL="108000" indent="0">
              <a:buSzPct val="114000"/>
              <a:buNone/>
            </a:pPr>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To ensure consistent application of the following best practices to support quality of care:</a:t>
            </a:r>
          </a:p>
          <a:p>
            <a:pPr marL="628650" lvl="1" indent="-171450" algn="l">
              <a:buFont typeface="Wingdings" panose="05000000000000000000" pitchFamily="2" charset="2"/>
              <a:buChar char="Ø"/>
            </a:pPr>
            <a:r>
              <a:rPr lang="en-US" sz="1400" dirty="0">
                <a:solidFill>
                  <a:schemeClr val="bg2">
                    <a:lumMod val="50000"/>
                  </a:schemeClr>
                </a:solidFill>
                <a:latin typeface="Verdana" panose="020B0604030504040204" pitchFamily="34" charset="0"/>
                <a:ea typeface="Verdana" panose="020B0604030504040204" pitchFamily="34" charset="0"/>
              </a:rPr>
              <a:t>Coordination of care</a:t>
            </a:r>
          </a:p>
          <a:p>
            <a:pPr marL="628650" lvl="1" indent="-171450" algn="l">
              <a:buFont typeface="Wingdings" panose="05000000000000000000" pitchFamily="2" charset="2"/>
              <a:buChar char="Ø"/>
            </a:pPr>
            <a:r>
              <a:rPr lang="en-US" sz="1400" dirty="0">
                <a:solidFill>
                  <a:schemeClr val="bg2">
                    <a:lumMod val="50000"/>
                  </a:schemeClr>
                </a:solidFill>
                <a:latin typeface="Verdana" panose="020B0604030504040204" pitchFamily="34" charset="0"/>
                <a:ea typeface="Verdana" panose="020B0604030504040204" pitchFamily="34" charset="0"/>
              </a:rPr>
              <a:t>Continuity of care</a:t>
            </a:r>
          </a:p>
          <a:p>
            <a:pPr marL="628650" lvl="1" indent="-171450" algn="l">
              <a:buFont typeface="Wingdings" panose="05000000000000000000" pitchFamily="2" charset="2"/>
              <a:buChar char="Ø"/>
            </a:pPr>
            <a:r>
              <a:rPr lang="en-US" sz="1400" dirty="0">
                <a:solidFill>
                  <a:schemeClr val="bg2">
                    <a:lumMod val="50000"/>
                  </a:schemeClr>
                </a:solidFill>
                <a:latin typeface="Verdana" panose="020B0604030504040204" pitchFamily="34" charset="0"/>
                <a:ea typeface="Verdana" panose="020B0604030504040204" pitchFamily="34" charset="0"/>
              </a:rPr>
              <a:t>Containment of emergent situations</a:t>
            </a:r>
          </a:p>
          <a:p>
            <a:pPr marL="628650" lvl="1" indent="-171450" algn="l">
              <a:buFont typeface="Wingdings" panose="05000000000000000000" pitchFamily="2" charset="2"/>
              <a:buChar char="Ø"/>
            </a:pPr>
            <a:r>
              <a:rPr lang="en-US" sz="1400" dirty="0">
                <a:solidFill>
                  <a:schemeClr val="bg2">
                    <a:lumMod val="50000"/>
                  </a:schemeClr>
                </a:solidFill>
                <a:latin typeface="Verdana" panose="020B0604030504040204" pitchFamily="34" charset="0"/>
                <a:ea typeface="Verdana" panose="020B0604030504040204" pitchFamily="34" charset="0"/>
              </a:rPr>
              <a:t>Adequate reporting</a:t>
            </a:r>
          </a:p>
          <a:p>
            <a:pPr marL="628650" lvl="1" indent="-171450" algn="l">
              <a:buFont typeface="Wingdings" panose="05000000000000000000" pitchFamily="2" charset="2"/>
              <a:buChar char="Ø"/>
            </a:pPr>
            <a:r>
              <a:rPr lang="en-US" sz="1400" dirty="0">
                <a:solidFill>
                  <a:schemeClr val="bg2">
                    <a:lumMod val="50000"/>
                  </a:schemeClr>
                </a:solidFill>
                <a:latin typeface="Verdana" panose="020B0604030504040204" pitchFamily="34" charset="0"/>
                <a:ea typeface="Verdana" panose="020B0604030504040204" pitchFamily="34" charset="0"/>
              </a:rPr>
              <a:t>Consistent application of Policy and Procedure</a:t>
            </a:r>
          </a:p>
          <a:p>
            <a:pPr lvl="1"/>
            <a:endParaRPr lang="en-US" dirty="0">
              <a:solidFill>
                <a:schemeClr val="bg2">
                  <a:lumMod val="50000"/>
                </a:schemeClr>
              </a:solidFill>
            </a:endParaRPr>
          </a:p>
        </p:txBody>
      </p:sp>
      <p:sp>
        <p:nvSpPr>
          <p:cNvPr id="4" name="Slide Number Placeholder 3">
            <a:extLst>
              <a:ext uri="{FF2B5EF4-FFF2-40B4-BE49-F238E27FC236}">
                <a16:creationId xmlns:a16="http://schemas.microsoft.com/office/drawing/2014/main" id="{21135B42-6AAF-4F50-884B-AA84D2BFDE81}"/>
              </a:ext>
            </a:extLst>
          </p:cNvPr>
          <p:cNvSpPr>
            <a:spLocks noGrp="1"/>
          </p:cNvSpPr>
          <p:nvPr>
            <p:ph type="sldNum" sz="quarter" idx="12"/>
          </p:nvPr>
        </p:nvSpPr>
        <p:spPr/>
        <p:txBody>
          <a:bodyPr/>
          <a:lstStyle/>
          <a:p>
            <a:fld id="{6E9F442E-095D-414B-A3C1-4D7C903EC540}" type="slidenum">
              <a:rPr lang="uk-UA" smtClean="0"/>
              <a:pPr/>
              <a:t>6</a:t>
            </a:fld>
            <a:endParaRPr lang="uk-UA" dirty="0"/>
          </a:p>
        </p:txBody>
      </p:sp>
      <p:pic>
        <p:nvPicPr>
          <p:cNvPr id="6" name="Picture 5">
            <a:extLst>
              <a:ext uri="{FF2B5EF4-FFF2-40B4-BE49-F238E27FC236}">
                <a16:creationId xmlns:a16="http://schemas.microsoft.com/office/drawing/2014/main" id="{8340EBDD-830F-4E5C-A947-0E194F92669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299053"/>
            <a:ext cx="3017520" cy="1697355"/>
          </a:xfrm>
          <a:prstGeom prst="rect">
            <a:avLst/>
          </a:prstGeom>
        </p:spPr>
      </p:pic>
      <p:sp>
        <p:nvSpPr>
          <p:cNvPr id="7" name="TextBox 6">
            <a:extLst>
              <a:ext uri="{FF2B5EF4-FFF2-40B4-BE49-F238E27FC236}">
                <a16:creationId xmlns:a16="http://schemas.microsoft.com/office/drawing/2014/main" id="{ACB1E178-4F21-4C34-929F-EB25DD4C0B47}"/>
              </a:ext>
            </a:extLst>
          </p:cNvPr>
          <p:cNvSpPr txBox="1"/>
          <p:nvPr/>
        </p:nvSpPr>
        <p:spPr>
          <a:xfrm>
            <a:off x="0" y="9879173"/>
            <a:ext cx="3017520" cy="230832"/>
          </a:xfrm>
          <a:prstGeom prst="rect">
            <a:avLst/>
          </a:prstGeom>
          <a:noFill/>
        </p:spPr>
        <p:txBody>
          <a:bodyPr wrap="square" rtlCol="0">
            <a:spAutoFit/>
          </a:bodyPr>
          <a:lstStyle/>
          <a:p>
            <a:r>
              <a:rPr lang="en-US" sz="900" dirty="0">
                <a:hlinkClick r:id="rId3" tooltip="https://www.hrbartender.com/2020/career-development/360-feedback-review/"/>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2104737836"/>
      </p:ext>
    </p:extLst>
  </p:cSld>
  <p:clrMapOvr>
    <a:masterClrMapping/>
  </p:clrMapOvr>
  <p:extLst>
    <p:ext uri="{6950BFC3-D8DA-4A85-94F7-54DA5524770B}">
      <p188:commentRel xmlns="" xmlns:p188="http://schemas.microsoft.com/office/powerpoint/2018/8/main" r:id="rId5"/>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A923-4BE9-4EDC-B093-BC25F1A8CAE1}"/>
              </a:ext>
            </a:extLst>
          </p:cNvPr>
          <p:cNvSpPr>
            <a:spLocks noGrp="1"/>
          </p:cNvSpPr>
          <p:nvPr>
            <p:ph type="ctrTitle"/>
          </p:nvPr>
        </p:nvSpPr>
        <p:spPr>
          <a:xfrm>
            <a:off x="2605315" y="1724145"/>
            <a:ext cx="7683904" cy="480131"/>
          </a:xfrm>
        </p:spPr>
        <p:txBody>
          <a:bodyPr/>
          <a:lstStyle/>
          <a:p>
            <a:r>
              <a:rPr lang="en-US" dirty="0"/>
              <a:t>Internal Reviews vs. ACBH UO Process</a:t>
            </a:r>
          </a:p>
        </p:txBody>
      </p:sp>
      <p:sp>
        <p:nvSpPr>
          <p:cNvPr id="3" name="Subtitle 2">
            <a:extLst>
              <a:ext uri="{FF2B5EF4-FFF2-40B4-BE49-F238E27FC236}">
                <a16:creationId xmlns:a16="http://schemas.microsoft.com/office/drawing/2014/main" id="{59823717-DBA2-4D59-8A85-C3BFDABF6C98}"/>
              </a:ext>
            </a:extLst>
          </p:cNvPr>
          <p:cNvSpPr>
            <a:spLocks noGrp="1"/>
          </p:cNvSpPr>
          <p:nvPr>
            <p:ph type="subTitle" idx="1"/>
          </p:nvPr>
        </p:nvSpPr>
        <p:spPr>
          <a:xfrm>
            <a:off x="2413519" y="2407034"/>
            <a:ext cx="8067496" cy="3457421"/>
          </a:xfrm>
        </p:spPr>
        <p:txBody>
          <a:bodyPr/>
          <a:lstStyle/>
          <a:p>
            <a:r>
              <a:rPr lang="en-US" sz="1400" dirty="0"/>
              <a:t>Internal Reviews are a best practice. They allow for oversight and implementation of positive changes at the agency level to address and minimize adverse occurrences. These are strongly recommended by ACBH. </a:t>
            </a:r>
          </a:p>
          <a:p>
            <a:pPr marL="108000" indent="0">
              <a:buNone/>
            </a:pPr>
            <a:endParaRPr lang="en-US" sz="1400" dirty="0"/>
          </a:p>
          <a:p>
            <a:r>
              <a:rPr lang="en-US" sz="1400" dirty="0"/>
              <a:t>Internal Reviews are to UOs as CQRT is to audits (policy/practice improvements).</a:t>
            </a:r>
          </a:p>
          <a:p>
            <a:pPr marL="108000" indent="0">
              <a:buNone/>
            </a:pPr>
            <a:endParaRPr lang="en-US" sz="1400" dirty="0"/>
          </a:p>
          <a:p>
            <a:r>
              <a:rPr lang="en-US" sz="1400" dirty="0"/>
              <a:t>Providers may also be required to report UOs to certifying or licensing bodies, the state or federal government, Joint Commission on Accreditation of Healthcare Organizations (JCAHO), Alameda County Risk Management, etc. </a:t>
            </a:r>
          </a:p>
          <a:p>
            <a:pPr marL="108000" indent="0">
              <a:buNone/>
            </a:pPr>
            <a:endParaRPr lang="en-US" sz="1400" dirty="0"/>
          </a:p>
          <a:p>
            <a:r>
              <a:rPr lang="en-US" sz="1400" b="1" dirty="0"/>
              <a:t>Submission of UO Notification forms to ACBH is required, even if an agency has their own internal review process or is required to submit reports to other external bodies. </a:t>
            </a:r>
            <a:endParaRPr lang="en-US" b="1" dirty="0"/>
          </a:p>
        </p:txBody>
      </p:sp>
      <p:sp>
        <p:nvSpPr>
          <p:cNvPr id="4" name="Slide Number Placeholder 3">
            <a:extLst>
              <a:ext uri="{FF2B5EF4-FFF2-40B4-BE49-F238E27FC236}">
                <a16:creationId xmlns:a16="http://schemas.microsoft.com/office/drawing/2014/main" id="{532B8058-8F59-40F7-B1A5-31C86A0C6F34}"/>
              </a:ext>
            </a:extLst>
          </p:cNvPr>
          <p:cNvSpPr>
            <a:spLocks noGrp="1"/>
          </p:cNvSpPr>
          <p:nvPr>
            <p:ph type="sldNum" sz="quarter" idx="12"/>
          </p:nvPr>
        </p:nvSpPr>
        <p:spPr/>
        <p:txBody>
          <a:bodyPr/>
          <a:lstStyle/>
          <a:p>
            <a:fld id="{6E9F442E-095D-414B-A3C1-4D7C903EC540}" type="slidenum">
              <a:rPr lang="uk-UA" smtClean="0"/>
              <a:pPr/>
              <a:t>7</a:t>
            </a:fld>
            <a:endParaRPr lang="uk-UA" dirty="0"/>
          </a:p>
        </p:txBody>
      </p:sp>
    </p:spTree>
    <p:extLst>
      <p:ext uri="{BB962C8B-B14F-4D97-AF65-F5344CB8AC3E}">
        <p14:creationId xmlns:p14="http://schemas.microsoft.com/office/powerpoint/2010/main" val="3965105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60653" y="1243506"/>
            <a:ext cx="7307943" cy="480131"/>
          </a:xfrm>
        </p:spPr>
        <p:txBody>
          <a:bodyPr/>
          <a:lstStyle/>
          <a:p>
            <a:r>
              <a:rPr lang="en-US" dirty="0"/>
              <a:t>Updated Process with Simplified Form</a:t>
            </a:r>
          </a:p>
        </p:txBody>
      </p:sp>
      <p:sp>
        <p:nvSpPr>
          <p:cNvPr id="4" name="Subtitle 3"/>
          <p:cNvSpPr>
            <a:spLocks noGrp="1"/>
          </p:cNvSpPr>
          <p:nvPr>
            <p:ph type="subTitle" idx="1"/>
          </p:nvPr>
        </p:nvSpPr>
        <p:spPr>
          <a:xfrm>
            <a:off x="4276574" y="2078772"/>
            <a:ext cx="7077226" cy="2367379"/>
          </a:xfrm>
        </p:spPr>
        <p:txBody>
          <a:bodyPr anchor="t"/>
          <a:lstStyle/>
          <a:p>
            <a:pPr marL="108000" indent="0">
              <a:buNone/>
            </a:pPr>
            <a:r>
              <a:rPr lang="en-US" sz="1400" dirty="0"/>
              <a:t>Changes to the UO Process became effective on July 1, 2021.</a:t>
            </a:r>
          </a:p>
          <a:p>
            <a:pPr marL="108000" indent="0">
              <a:buNone/>
            </a:pPr>
            <a:endParaRPr lang="en-US" sz="1400" dirty="0"/>
          </a:p>
          <a:p>
            <a:pPr marL="108000" indent="0">
              <a:buNone/>
            </a:pPr>
            <a:r>
              <a:rPr lang="en-US" sz="1400" dirty="0"/>
              <a:t>The updated UO process allows for:</a:t>
            </a:r>
          </a:p>
          <a:p>
            <a:pPr lvl="0">
              <a:buClr>
                <a:schemeClr val="bg2">
                  <a:lumMod val="50000"/>
                </a:schemeClr>
              </a:buClr>
            </a:pPr>
            <a:r>
              <a:rPr lang="en-US" sz="1400" dirty="0"/>
              <a:t>Collaboration and consensus-building</a:t>
            </a:r>
          </a:p>
          <a:p>
            <a:pPr lvl="0">
              <a:buClr>
                <a:schemeClr val="bg2">
                  <a:lumMod val="50000"/>
                </a:schemeClr>
              </a:buClr>
            </a:pPr>
            <a:r>
              <a:rPr lang="en-US" sz="1400" dirty="0"/>
              <a:t>Wider spectrum of available expertise</a:t>
            </a:r>
          </a:p>
          <a:p>
            <a:pPr lvl="0">
              <a:buClr>
                <a:schemeClr val="bg2">
                  <a:lumMod val="50000"/>
                </a:schemeClr>
              </a:buClr>
            </a:pPr>
            <a:r>
              <a:rPr lang="en-US" sz="1400" dirty="0"/>
              <a:t>Faster processing for appropriately handling of issues </a:t>
            </a:r>
          </a:p>
          <a:p>
            <a:pPr lvl="0">
              <a:buClr>
                <a:schemeClr val="bg2">
                  <a:lumMod val="50000"/>
                </a:schemeClr>
              </a:buClr>
            </a:pPr>
            <a:r>
              <a:rPr lang="en-US" sz="1400" dirty="0"/>
              <a:t>Targeting outliers and identifying trends </a:t>
            </a:r>
          </a:p>
          <a:p>
            <a:pPr lvl="0">
              <a:buClr>
                <a:schemeClr val="bg2">
                  <a:lumMod val="50000"/>
                </a:schemeClr>
              </a:buClr>
            </a:pPr>
            <a:endParaRPr lang="en-US" sz="1400"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8</a:t>
            </a:fld>
            <a:endParaRPr lang="uk-UA" dirty="0"/>
          </a:p>
        </p:txBody>
      </p:sp>
      <p:sp>
        <p:nvSpPr>
          <p:cNvPr id="5" name="TextBox 4">
            <a:extLst>
              <a:ext uri="{FF2B5EF4-FFF2-40B4-BE49-F238E27FC236}">
                <a16:creationId xmlns:a16="http://schemas.microsoft.com/office/drawing/2014/main" id="{0286F8C5-DF07-4E43-A0EC-D073054B3D6A}"/>
              </a:ext>
            </a:extLst>
          </p:cNvPr>
          <p:cNvSpPr txBox="1"/>
          <p:nvPr/>
        </p:nvSpPr>
        <p:spPr>
          <a:xfrm>
            <a:off x="4415717" y="4847252"/>
            <a:ext cx="7190586" cy="1107996"/>
          </a:xfrm>
          <a:prstGeom prst="rect">
            <a:avLst/>
          </a:prstGeom>
          <a:solidFill>
            <a:schemeClr val="accent6">
              <a:lumMod val="20000"/>
              <a:lumOff val="80000"/>
            </a:schemeClr>
          </a:solidFill>
        </p:spPr>
        <p:txBody>
          <a:bodyPr wrap="square" rtlCol="0">
            <a:spAutoFit/>
          </a:bodyPr>
          <a:lstStyle/>
          <a:p>
            <a:pPr lvl="1"/>
            <a:r>
              <a:rPr lang="en-US" sz="1200" b="1" dirty="0">
                <a:solidFill>
                  <a:schemeClr val="bg2">
                    <a:lumMod val="50000"/>
                  </a:schemeClr>
                </a:solidFill>
                <a:latin typeface="Verdana" panose="020B0604030504040204" pitchFamily="34" charset="0"/>
                <a:ea typeface="Verdana" panose="020B0604030504040204" pitchFamily="34" charset="0"/>
              </a:rPr>
              <a:t>Link to the UO Policy: </a:t>
            </a:r>
          </a:p>
          <a:p>
            <a:pPr lvl="1"/>
            <a:r>
              <a:rPr lang="en-US" sz="1200" dirty="0">
                <a:hlinkClick r:id="rId2"/>
              </a:rPr>
              <a:t>6-2_1603-4-1 Unusual Occurrence and Death Reporting P&amp;P.pdf (acbhcs.org)</a:t>
            </a:r>
            <a:endParaRPr lang="en-US" sz="1200" b="1" dirty="0">
              <a:solidFill>
                <a:schemeClr val="bg2">
                  <a:lumMod val="50000"/>
                </a:schemeClr>
              </a:solidFill>
              <a:latin typeface="Verdana" panose="020B0604030504040204" pitchFamily="34" charset="0"/>
              <a:ea typeface="Verdana" panose="020B0604030504040204" pitchFamily="34" charset="0"/>
            </a:endParaRPr>
          </a:p>
          <a:p>
            <a:pPr lvl="1"/>
            <a:endParaRPr lang="en-US" sz="1200" dirty="0">
              <a:latin typeface="Verdana" panose="020B0604030504040204" pitchFamily="34" charset="0"/>
              <a:ea typeface="Verdana" panose="020B0604030504040204" pitchFamily="34" charset="0"/>
            </a:endParaRPr>
          </a:p>
          <a:p>
            <a:pPr lvl="1"/>
            <a:r>
              <a:rPr lang="en-US" sz="1200" b="1" dirty="0">
                <a:solidFill>
                  <a:schemeClr val="bg2">
                    <a:lumMod val="50000"/>
                  </a:schemeClr>
                </a:solidFill>
                <a:latin typeface="Verdana" panose="020B0604030504040204" pitchFamily="34" charset="0"/>
                <a:ea typeface="Verdana" panose="020B0604030504040204" pitchFamily="34" charset="0"/>
              </a:rPr>
              <a:t>Link to the UO form: </a:t>
            </a:r>
            <a:r>
              <a:rPr lang="en-US" sz="1200" dirty="0">
                <a:hlinkClick r:id="rId3"/>
              </a:rPr>
              <a:t>UO Form</a:t>
            </a:r>
            <a:endParaRPr lang="en-US" sz="1200" b="1" dirty="0">
              <a:solidFill>
                <a:schemeClr val="bg2">
                  <a:lumMod val="50000"/>
                </a:schemeClr>
              </a:solidFill>
              <a:latin typeface="Verdana" panose="020B0604030504040204" pitchFamily="34" charset="0"/>
              <a:ea typeface="Verdana" panose="020B0604030504040204" pitchFamily="34" charset="0"/>
            </a:endParaRPr>
          </a:p>
          <a:p>
            <a:endParaRPr lang="en-US" dirty="0"/>
          </a:p>
        </p:txBody>
      </p:sp>
      <p:pic>
        <p:nvPicPr>
          <p:cNvPr id="7" name="Picture 6">
            <a:extLst>
              <a:ext uri="{FF2B5EF4-FFF2-40B4-BE49-F238E27FC236}">
                <a16:creationId xmlns:a16="http://schemas.microsoft.com/office/drawing/2014/main" id="{7A83B447-973D-4A5F-BA5C-39DED28E31EF}"/>
              </a:ext>
            </a:extLst>
          </p:cNvPr>
          <p:cNvPicPr>
            <a:picLocks noChangeAspect="1"/>
          </p:cNvPicPr>
          <p:nvPr/>
        </p:nvPicPr>
        <p:blipFill>
          <a:blip r:embed="rId4"/>
          <a:stretch>
            <a:fillRect/>
          </a:stretch>
        </p:blipFill>
        <p:spPr>
          <a:xfrm>
            <a:off x="304958" y="1884674"/>
            <a:ext cx="3971616" cy="4654238"/>
          </a:xfrm>
          <a:prstGeom prst="rect">
            <a:avLst/>
          </a:prstGeom>
        </p:spPr>
      </p:pic>
    </p:spTree>
    <p:extLst>
      <p:ext uri="{BB962C8B-B14F-4D97-AF65-F5344CB8AC3E}">
        <p14:creationId xmlns:p14="http://schemas.microsoft.com/office/powerpoint/2010/main" val="4103326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0DF55E-EFEE-4B00-B49E-6ECDC872C2C4}"/>
              </a:ext>
            </a:extLst>
          </p:cNvPr>
          <p:cNvSpPr>
            <a:spLocks noGrp="1"/>
          </p:cNvSpPr>
          <p:nvPr>
            <p:ph type="subTitle" idx="1"/>
          </p:nvPr>
        </p:nvSpPr>
        <p:spPr>
          <a:xfrm>
            <a:off x="2523564" y="2352026"/>
            <a:ext cx="8830236" cy="3792742"/>
          </a:xfrm>
        </p:spPr>
        <p:txBody>
          <a:bodyPr/>
          <a:lstStyle/>
          <a:p>
            <a:r>
              <a:rPr lang="en-US" sz="1400" dirty="0">
                <a:latin typeface="Verdana" panose="020B0604030504040204" pitchFamily="34" charset="0"/>
                <a:ea typeface="Verdana" panose="020B0604030504040204" pitchFamily="34" charset="0"/>
              </a:rPr>
              <a:t>The QA Office gathers relevant information to understand the details related to the event:</a:t>
            </a:r>
          </a:p>
          <a:p>
            <a:pPr marL="742950" lvl="1" indent="-285750"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Agency records, policies, etc.</a:t>
            </a:r>
          </a:p>
          <a:p>
            <a:pPr marL="742950" lvl="1" indent="-285750"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Additional materials may include: Police Department (PD) reports, Community Care Licensing (CCL) reports and Coroner’s reports. </a:t>
            </a:r>
          </a:p>
          <a:p>
            <a:pPr marL="742950" lvl="1" indent="-285750"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Additional records from secondary agencies</a:t>
            </a:r>
          </a:p>
          <a:p>
            <a:pPr lvl="1" algn="l"/>
            <a:endParaRPr lang="en-US" sz="1400" dirty="0">
              <a:solidFill>
                <a:schemeClr val="bg2">
                  <a:lumMod val="50000"/>
                </a:schemeClr>
              </a:solidFill>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QA staff reviews the documents and may reach out to providers directly to discuss and better understand the issues. </a:t>
            </a:r>
          </a:p>
          <a:p>
            <a:pPr marL="108000" indent="0">
              <a:buNone/>
            </a:pPr>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QA staff determines whether there were potential gaps in care or service that could, if addressed, minimize the risk of a future similar occurrence. </a:t>
            </a:r>
          </a:p>
          <a:p>
            <a:pPr marL="108000" indent="0">
              <a:buNone/>
            </a:pPr>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Depending on the level of potential gaps identified, the investigation is either completed by the QA team or referred to the UO Committee for review by a multi-disciplinary team.</a:t>
            </a:r>
          </a:p>
          <a:p>
            <a:endParaRPr lang="en-US" dirty="0"/>
          </a:p>
        </p:txBody>
      </p:sp>
      <p:sp>
        <p:nvSpPr>
          <p:cNvPr id="4" name="Slide Number Placeholder 3">
            <a:extLst>
              <a:ext uri="{FF2B5EF4-FFF2-40B4-BE49-F238E27FC236}">
                <a16:creationId xmlns:a16="http://schemas.microsoft.com/office/drawing/2014/main" id="{05736919-B7E6-4A57-AEB0-4C1F7122C7CB}"/>
              </a:ext>
            </a:extLst>
          </p:cNvPr>
          <p:cNvSpPr>
            <a:spLocks noGrp="1"/>
          </p:cNvSpPr>
          <p:nvPr>
            <p:ph type="sldNum" sz="quarter" idx="12"/>
          </p:nvPr>
        </p:nvSpPr>
        <p:spPr/>
        <p:txBody>
          <a:bodyPr/>
          <a:lstStyle/>
          <a:p>
            <a:fld id="{6E9F442E-095D-414B-A3C1-4D7C903EC540}" type="slidenum">
              <a:rPr lang="uk-UA" smtClean="0"/>
              <a:pPr/>
              <a:t>9</a:t>
            </a:fld>
            <a:endParaRPr lang="uk-UA" dirty="0"/>
          </a:p>
        </p:txBody>
      </p:sp>
      <p:sp>
        <p:nvSpPr>
          <p:cNvPr id="5" name="Title 1">
            <a:extLst>
              <a:ext uri="{FF2B5EF4-FFF2-40B4-BE49-F238E27FC236}">
                <a16:creationId xmlns:a16="http://schemas.microsoft.com/office/drawing/2014/main" id="{86349C76-5CD9-4A48-986B-96597D1B50DF}"/>
              </a:ext>
            </a:extLst>
          </p:cNvPr>
          <p:cNvSpPr>
            <a:spLocks noGrp="1"/>
          </p:cNvSpPr>
          <p:nvPr>
            <p:ph type="ctrTitle"/>
          </p:nvPr>
        </p:nvSpPr>
        <p:spPr>
          <a:xfrm>
            <a:off x="2605088" y="1626509"/>
            <a:ext cx="7308850" cy="481013"/>
          </a:xfrm>
        </p:spPr>
        <p:txBody>
          <a:bodyPr/>
          <a:lstStyle/>
          <a:p>
            <a:r>
              <a:rPr lang="en-US" dirty="0"/>
              <a:t>ACBH QA Investigation Process</a:t>
            </a:r>
          </a:p>
        </p:txBody>
      </p:sp>
      <p:pic>
        <p:nvPicPr>
          <p:cNvPr id="6" name="Picture 5">
            <a:extLst>
              <a:ext uri="{FF2B5EF4-FFF2-40B4-BE49-F238E27FC236}">
                <a16:creationId xmlns:a16="http://schemas.microsoft.com/office/drawing/2014/main" id="{44EC75AA-092F-414A-9029-9637498D867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5382" y="2425960"/>
            <a:ext cx="2295329" cy="1873202"/>
          </a:xfrm>
          <a:prstGeom prst="rect">
            <a:avLst/>
          </a:prstGeom>
          <a:ln>
            <a:noFill/>
          </a:ln>
          <a:effectLst>
            <a:softEdge rad="112500"/>
          </a:effectLst>
          <a:scene3d>
            <a:camera prst="perspectiveRight"/>
            <a:lightRig rig="threePt" dir="t"/>
          </a:scene3d>
        </p:spPr>
      </p:pic>
    </p:spTree>
    <p:extLst>
      <p:ext uri="{BB962C8B-B14F-4D97-AF65-F5344CB8AC3E}">
        <p14:creationId xmlns:p14="http://schemas.microsoft.com/office/powerpoint/2010/main" val="308104954"/>
      </p:ext>
    </p:extLst>
  </p:cSld>
  <p:clrMapOvr>
    <a:masterClrMapping/>
  </p:clrMapOvr>
</p:sld>
</file>

<file path=ppt/theme/theme1.xml><?xml version="1.0" encoding="utf-8"?>
<a:theme xmlns:a="http://schemas.openxmlformats.org/drawingml/2006/main" name="ACHBCS Slid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2129</TotalTime>
  <Words>1214</Words>
  <Application>Microsoft Office PowerPoint</Application>
  <PresentationFormat>Widescreen</PresentationFormat>
  <Paragraphs>130</Paragraphs>
  <Slides>13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Georgia</vt:lpstr>
      <vt:lpstr>Segoe UI</vt:lpstr>
      <vt:lpstr>Segoe UI Symbol</vt:lpstr>
      <vt:lpstr>Verdana</vt:lpstr>
      <vt:lpstr>Verdana</vt:lpstr>
      <vt:lpstr>Wingdings</vt:lpstr>
      <vt:lpstr>ACHBCS Slide Theme</vt:lpstr>
      <vt:lpstr>Unusual Occurrence: Policy, Reporting and Investigation</vt:lpstr>
      <vt:lpstr>Learning Objectives</vt:lpstr>
      <vt:lpstr>What is an Unusual Occurrence (UO)?</vt:lpstr>
      <vt:lpstr>Examples of UOs</vt:lpstr>
      <vt:lpstr>Applying the UO Definition To Your Agency</vt:lpstr>
      <vt:lpstr>Value of the UO Investigation process </vt:lpstr>
      <vt:lpstr>Internal Reviews vs. ACBH UO Process</vt:lpstr>
      <vt:lpstr>Updated Process with Simplified Form</vt:lpstr>
      <vt:lpstr>ACBH QA Investigation Process</vt:lpstr>
      <vt:lpstr>PowerPoint Presentation</vt:lpstr>
      <vt:lpstr>Let’s Follow The Life of An Unusual Occurrence</vt:lpstr>
      <vt:lpstr>Discussion/Questions</vt:lpstr>
      <vt:lpstr>Contact QATA @acgov.org 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Rejali, Torfeh, ACBH</cp:lastModifiedBy>
  <cp:revision>197</cp:revision>
  <dcterms:created xsi:type="dcterms:W3CDTF">2018-09-18T06:33:21Z</dcterms:created>
  <dcterms:modified xsi:type="dcterms:W3CDTF">2022-05-16T16:00:26Z</dcterms:modified>
</cp:coreProperties>
</file>