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68" r:id="rId3"/>
    <p:sldId id="257" r:id="rId4"/>
    <p:sldId id="382" r:id="rId5"/>
    <p:sldId id="385" r:id="rId6"/>
    <p:sldId id="361" r:id="rId7"/>
    <p:sldId id="326" r:id="rId8"/>
    <p:sldId id="328" r:id="rId9"/>
    <p:sldId id="343" r:id="rId10"/>
    <p:sldId id="344" r:id="rId11"/>
    <p:sldId id="366" r:id="rId12"/>
    <p:sldId id="367" r:id="rId13"/>
    <p:sldId id="383" r:id="rId14"/>
    <p:sldId id="387" r:id="rId15"/>
    <p:sldId id="388" r:id="rId16"/>
    <p:sldId id="391" r:id="rId17"/>
    <p:sldId id="265" r:id="rId18"/>
    <p:sldId id="376" r:id="rId19"/>
    <p:sldId id="378" r:id="rId20"/>
    <p:sldId id="390" r:id="rId21"/>
    <p:sldId id="348" r:id="rId22"/>
    <p:sldId id="392" r:id="rId23"/>
    <p:sldId id="356" r:id="rId24"/>
    <p:sldId id="2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232"/>
    <a:srgbClr val="A5D1F1"/>
    <a:srgbClr val="69B3E7"/>
    <a:srgbClr val="33AB7E"/>
    <a:srgbClr val="66C09E"/>
    <a:srgbClr val="25B781"/>
    <a:srgbClr val="E6E6E6"/>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54"/>
    <p:restoredTop sz="94686"/>
  </p:normalViewPr>
  <p:slideViewPr>
    <p:cSldViewPr snapToGrid="0" snapToObjects="1">
      <p:cViewPr varScale="1">
        <p:scale>
          <a:sx n="85" d="100"/>
          <a:sy n="85" d="100"/>
        </p:scale>
        <p:origin x="288" y="84"/>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4/18/2023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4/18/2023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Just adding that the reason for moving ahead with updating the Z codes for SUD was two-fold. One, as mentioned was the issue with SUD Counselors needing to have codes they can use to open episodes. The other was that SUD InSyst doesn’t have the CSI reporting algorithms built in, so we could add the Z codes without needing the InSyst developers. Sheryl Diedrick just needed to update a table. In the MH environment, CSI reporting requirements only until very recently only allowed F codes and Z03.89. Sheryl and I advocated very strongly to DHCS to change CSI reporting requirements and finally received a response and had a meeting with that team to discuss our concerns.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A44A01-6C60-4341-9D1B-EA7452D4C2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6051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CalMHSA is confirming with DHCS whether the superseded signature requirements noted in Attachment 2 of BHIN 22-019 apply to all services noted in Attachment 1 of BHIN 22-019. We plan to follow up with clarification in our future webinars/training materials</a:t>
            </a:r>
            <a:endParaRPr lang="en-US" dirty="0"/>
          </a:p>
        </p:txBody>
      </p:sp>
      <p:sp>
        <p:nvSpPr>
          <p:cNvPr id="4" name="Slide Number Placeholder 3"/>
          <p:cNvSpPr>
            <a:spLocks noGrp="1"/>
          </p:cNvSpPr>
          <p:nvPr>
            <p:ph type="sldNum" sz="quarter" idx="5"/>
          </p:nvPr>
        </p:nvSpPr>
        <p:spPr/>
        <p:txBody>
          <a:bodyPr/>
          <a:lstStyle/>
          <a:p>
            <a:fld id="{DFA44A01-6C60-4341-9D1B-EA7452D4C214}" type="slidenum">
              <a:rPr lang="en-US" smtClean="0"/>
              <a:t>15</a:t>
            </a:fld>
            <a:endParaRPr lang="en-US" dirty="0"/>
          </a:p>
        </p:txBody>
      </p:sp>
    </p:spTree>
    <p:extLst>
      <p:ext uri="{BB962C8B-B14F-4D97-AF65-F5344CB8AC3E}">
        <p14:creationId xmlns:p14="http://schemas.microsoft.com/office/powerpoint/2010/main" val="243694281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4/18/2023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4/18/2023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4/18/2023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4/18/2023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4/18/2023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4/18/2023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4/18/2023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4/18/2023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4/18/2023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4/18/2023</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4/18/2023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4/18/2023</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4/18/2023</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4/18/2023</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4/18/2023</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4/18/2023</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4/18/2023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cbhcs.org/providers/QA/memos/2022/Behavioral%20Health%20Screening%20Tool%20for%20Outpatient%20Services.pdf"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dhcs.ca.gov/Documents/BHIN-22-019-Documentation-Requirements-for-all-SMHS-DMC-and-DMC-ODS-Services.pdf" TargetMode="Externa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calmhsa.org/wp-content/uploads/CalMHSA-MHP-LPHA-Documentation-Guide-05182022.pdf"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bhcs.org/providers/network/provider_network.htm" TargetMode="External"/><Relationship Id="rId2" Type="http://schemas.openxmlformats.org/officeDocument/2006/relationships/hyperlink" Target="https://www.acbhcs.org/providers/network/docs/2023/FFS-Mental-Health-Assessment-Fillable-2023.03.31.pdf" TargetMode="Externa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hyperlink" Target="https://www.acbhcs.org/providers/QA/docs/2019/ped_sympton_chklst.pd.pdf"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bhcs.org/providers/network/provider_network.htm" TargetMode="External"/><Relationship Id="rId2" Type="http://schemas.openxmlformats.org/officeDocument/2006/relationships/hyperlink" Target="https://www.acbhcs.org/providers/network/docs/2023/FFS-Problem-List-Template-Fillable-2023.03.31.pdf"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acbhcs.org/providers/network/provider_network.htm"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mailto:QATA@acgov.or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www.acbhcs.org/providers/network/provider_network.ht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hyperlink" Target="https://www.dhcs.ca.gov/Documents/BHIN-22-011-No-Wrong-Door-for-Mental-Health-Services-Policy.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dhcs.ca.gov/Documents/BHIN-21-073-Criteria-for-Beneficiary-to-Specialty-MHS-Medical-Necessity-and-Other-Coverage-Req.pdf"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2973034" y="1402240"/>
            <a:ext cx="7307943" cy="1384995"/>
          </a:xfrm>
        </p:spPr>
        <p:txBody>
          <a:bodyPr/>
          <a:lstStyle/>
          <a:p>
            <a:r>
              <a:rPr lang="en-US" dirty="0"/>
              <a:t>Fee For Service Provider</a:t>
            </a:r>
            <a:br>
              <a:rPr lang="en-US" dirty="0"/>
            </a:br>
            <a:r>
              <a:rPr lang="en-US" dirty="0"/>
              <a:t>Cal-AIM Documentation Training </a:t>
            </a:r>
            <a:br>
              <a:rPr lang="en-US" dirty="0"/>
            </a:br>
            <a:endParaRPr lang="en-US" dirty="0"/>
          </a:p>
        </p:txBody>
      </p:sp>
      <p:sp>
        <p:nvSpPr>
          <p:cNvPr id="5" name="Subtitle 4"/>
          <p:cNvSpPr>
            <a:spLocks noGrp="1"/>
          </p:cNvSpPr>
          <p:nvPr>
            <p:ph type="subTitle" idx="1"/>
          </p:nvPr>
        </p:nvSpPr>
        <p:spPr>
          <a:xfrm>
            <a:off x="3019127" y="3597007"/>
            <a:ext cx="7307943" cy="957826"/>
          </a:xfrm>
        </p:spPr>
        <p:txBody>
          <a:bodyPr/>
          <a:lstStyle/>
          <a:p>
            <a:r>
              <a:rPr lang="en-US" sz="1400" i="0" dirty="0"/>
              <a:t>Amy Saucier, LMFT</a:t>
            </a:r>
            <a:br>
              <a:rPr lang="en-US" sz="1400" i="0" dirty="0"/>
            </a:br>
            <a:r>
              <a:rPr lang="en-US" sz="1400" dirty="0"/>
              <a:t>Danielle Pence, LCSW LPCC</a:t>
            </a:r>
          </a:p>
          <a:p>
            <a:r>
              <a:rPr lang="en-US" sz="1400" dirty="0"/>
              <a:t>Quality Assurance Department</a:t>
            </a:r>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F155BF8-B0EB-2745-9F89-ADFF587F79FC}"/>
              </a:ext>
            </a:extLst>
          </p:cNvPr>
          <p:cNvSpPr txBox="1"/>
          <p:nvPr/>
        </p:nvSpPr>
        <p:spPr>
          <a:xfrm>
            <a:off x="9787467" y="4163554"/>
            <a:ext cx="1941688" cy="369332"/>
          </a:xfrm>
          <a:prstGeom prst="rect">
            <a:avLst/>
          </a:prstGeom>
          <a:noFill/>
        </p:spPr>
        <p:txBody>
          <a:bodyPr wrap="square">
            <a:spAutoFit/>
          </a:bodyPr>
          <a:lstStyle/>
          <a:p>
            <a:r>
              <a:rPr lang="en-US" dirty="0">
                <a:solidFill>
                  <a:schemeClr val="bg1"/>
                </a:solidFill>
              </a:rPr>
              <a:t>April 2023</a:t>
            </a:r>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39ADA4-DA80-4ADD-A345-9555CBDB82F5}"/>
              </a:ext>
            </a:extLst>
          </p:cNvPr>
          <p:cNvSpPr>
            <a:spLocks noGrp="1"/>
          </p:cNvSpPr>
          <p:nvPr>
            <p:ph idx="1"/>
          </p:nvPr>
        </p:nvSpPr>
        <p:spPr>
          <a:xfrm>
            <a:off x="329202" y="2141169"/>
            <a:ext cx="4414814" cy="2977225"/>
          </a:xfrm>
          <a:ln>
            <a:solidFill>
              <a:schemeClr val="tx1">
                <a:lumMod val="85000"/>
                <a:lumOff val="15000"/>
              </a:schemeClr>
            </a:solidFill>
          </a:ln>
        </p:spPr>
        <p:txBody>
          <a:bodyPr/>
          <a:lstStyle/>
          <a:p>
            <a:pPr marL="0" indent="0">
              <a:buNone/>
            </a:pPr>
            <a:r>
              <a:rPr lang="en-US" sz="1600" dirty="0">
                <a:solidFill>
                  <a:schemeClr val="tx1">
                    <a:lumMod val="85000"/>
                    <a:lumOff val="15000"/>
                  </a:schemeClr>
                </a:solidFill>
                <a:latin typeface="+mn-lt"/>
              </a:rPr>
              <a:t>The beneficiary has a condition placing them at high risk for a mental health disorder due to experience of trauma as evidenced by </a:t>
            </a:r>
            <a:r>
              <a:rPr lang="en-US" sz="1600" i="1" dirty="0">
                <a:solidFill>
                  <a:schemeClr val="accent2"/>
                </a:solidFill>
                <a:latin typeface="+mn-lt"/>
              </a:rPr>
              <a:t>any</a:t>
            </a:r>
            <a:r>
              <a:rPr lang="en-US" sz="1600" dirty="0">
                <a:solidFill>
                  <a:schemeClr val="tx1">
                    <a:lumMod val="85000"/>
                    <a:lumOff val="15000"/>
                  </a:schemeClr>
                </a:solidFill>
                <a:latin typeface="+mn-lt"/>
              </a:rPr>
              <a:t> of the following: </a:t>
            </a:r>
          </a:p>
          <a:p>
            <a:pPr marL="285750" indent="-285750"/>
            <a:r>
              <a:rPr lang="en-US" sz="1600" dirty="0">
                <a:solidFill>
                  <a:schemeClr val="tx1">
                    <a:lumMod val="85000"/>
                    <a:lumOff val="15000"/>
                  </a:schemeClr>
                </a:solidFill>
                <a:latin typeface="+mn-lt"/>
              </a:rPr>
              <a:t>Scoring in the high-risk range under a trauma screening tool approved by the department </a:t>
            </a:r>
          </a:p>
          <a:p>
            <a:pPr marL="285750" indent="-285750"/>
            <a:r>
              <a:rPr lang="en-US" sz="1600" dirty="0">
                <a:solidFill>
                  <a:schemeClr val="tx1">
                    <a:lumMod val="85000"/>
                    <a:lumOff val="15000"/>
                  </a:schemeClr>
                </a:solidFill>
                <a:latin typeface="+mn-lt"/>
              </a:rPr>
              <a:t>Involvement in the child welfare system</a:t>
            </a:r>
          </a:p>
          <a:p>
            <a:pPr marL="285750" indent="-285750"/>
            <a:r>
              <a:rPr lang="en-US" sz="1600" dirty="0">
                <a:solidFill>
                  <a:schemeClr val="tx1">
                    <a:lumMod val="85000"/>
                    <a:lumOff val="15000"/>
                  </a:schemeClr>
                </a:solidFill>
                <a:latin typeface="+mn-lt"/>
              </a:rPr>
              <a:t>Juvenile justice involvement</a:t>
            </a:r>
          </a:p>
          <a:p>
            <a:pPr marL="285750" indent="-285750"/>
            <a:r>
              <a:rPr lang="en-US" sz="1600" dirty="0">
                <a:solidFill>
                  <a:schemeClr val="tx1">
                    <a:lumMod val="85000"/>
                    <a:lumOff val="15000"/>
                  </a:schemeClr>
                </a:solidFill>
                <a:latin typeface="+mn-lt"/>
              </a:rPr>
              <a:t>Experiencing homelessness</a:t>
            </a:r>
          </a:p>
          <a:p>
            <a:pPr indent="0">
              <a:buNone/>
            </a:pPr>
            <a:endParaRPr lang="en-US" sz="1800" dirty="0">
              <a:solidFill>
                <a:schemeClr val="tx1">
                  <a:lumMod val="85000"/>
                  <a:lumOff val="15000"/>
                </a:schemeClr>
              </a:solidFill>
              <a:latin typeface="+mn-lt"/>
            </a:endParaRPr>
          </a:p>
        </p:txBody>
      </p:sp>
      <p:sp>
        <p:nvSpPr>
          <p:cNvPr id="3" name="Slide Number Placeholder 2">
            <a:extLst>
              <a:ext uri="{FF2B5EF4-FFF2-40B4-BE49-F238E27FC236}">
                <a16:creationId xmlns:a16="http://schemas.microsoft.com/office/drawing/2014/main" id="{EC2EE1F1-E60D-44A6-9ACC-8318E39262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
        <p:nvSpPr>
          <p:cNvPr id="5" name="Title 4">
            <a:extLst>
              <a:ext uri="{FF2B5EF4-FFF2-40B4-BE49-F238E27FC236}">
                <a16:creationId xmlns:a16="http://schemas.microsoft.com/office/drawing/2014/main" id="{B3F781E0-ECCD-4B07-B5AD-02D38BDB0440}"/>
              </a:ext>
            </a:extLst>
          </p:cNvPr>
          <p:cNvSpPr>
            <a:spLocks noGrp="1"/>
          </p:cNvSpPr>
          <p:nvPr>
            <p:ph type="title"/>
          </p:nvPr>
        </p:nvSpPr>
        <p:spPr>
          <a:xfrm>
            <a:off x="691830" y="358634"/>
            <a:ext cx="10042729" cy="651423"/>
          </a:xfrm>
        </p:spPr>
        <p:txBody>
          <a:bodyPr>
            <a:normAutofit/>
          </a:bodyPr>
          <a:lstStyle/>
          <a:p>
            <a:pPr algn="ctr"/>
            <a:r>
              <a:rPr lang="en-US" sz="2800" dirty="0"/>
              <a:t>SMHS Access Criteria</a:t>
            </a:r>
          </a:p>
        </p:txBody>
      </p:sp>
      <p:sp>
        <p:nvSpPr>
          <p:cNvPr id="8" name="TextBox 7">
            <a:extLst>
              <a:ext uri="{FF2B5EF4-FFF2-40B4-BE49-F238E27FC236}">
                <a16:creationId xmlns:a16="http://schemas.microsoft.com/office/drawing/2014/main" id="{65F59514-E4A0-4BB9-A167-2801D69AFC80}"/>
              </a:ext>
            </a:extLst>
          </p:cNvPr>
          <p:cNvSpPr txBox="1"/>
          <p:nvPr/>
        </p:nvSpPr>
        <p:spPr>
          <a:xfrm>
            <a:off x="5241956" y="1861549"/>
            <a:ext cx="6762939" cy="4278094"/>
          </a:xfrm>
          <a:prstGeom prst="rect">
            <a:avLst/>
          </a:prstGeom>
          <a:noFill/>
          <a:ln>
            <a:solidFill>
              <a:schemeClr val="tx1">
                <a:lumMod val="85000"/>
                <a:lumOff val="1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The beneficiary meets </a:t>
            </a:r>
            <a:r>
              <a:rPr kumimoji="0" lang="en-US" sz="1600" b="0" i="1" u="none" strike="noStrike" kern="1200" cap="none" spc="0" normalizeH="0" baseline="0" noProof="0" dirty="0">
                <a:ln>
                  <a:noFill/>
                </a:ln>
                <a:solidFill>
                  <a:srgbClr val="ED7D31"/>
                </a:solidFill>
                <a:effectLst/>
                <a:uLnTx/>
                <a:uFillTx/>
                <a:latin typeface="Calibri" panose="020F0502020204030204"/>
                <a:ea typeface="+mn-ea"/>
                <a:cs typeface="+mn-cs"/>
              </a:rPr>
              <a:t>both</a:t>
            </a: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of the following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The beneficiary has at least </a:t>
            </a:r>
            <a:r>
              <a:rPr kumimoji="0" lang="en-US" sz="1600" b="0" i="1" u="none" strike="noStrike" kern="1200" cap="none" spc="0" normalizeH="0" baseline="0" noProof="0" dirty="0">
                <a:ln>
                  <a:noFill/>
                </a:ln>
                <a:solidFill>
                  <a:srgbClr val="ED7D31"/>
                </a:solidFill>
                <a:effectLst/>
                <a:uLnTx/>
                <a:uFillTx/>
                <a:latin typeface="Calibri" panose="020F0502020204030204"/>
                <a:ea typeface="+mn-ea"/>
                <a:cs typeface="+mn-cs"/>
              </a:rPr>
              <a:t>one</a:t>
            </a: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of the following: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significant impairment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reasonable probability of significant deterioration in an important area of life functioning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reasonable probability of not progressing developmentally as appropriate.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need for specialty mental health services, regardless of presence of impairment, that are not included within the mental health benefits that a Medi-Cal managed care plan is required to provide.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ED7D31"/>
                </a:solidFill>
                <a:effectLst/>
                <a:uLnTx/>
                <a:uFillTx/>
                <a:latin typeface="Calibri" panose="020F0502020204030204"/>
                <a:ea typeface="+mn-ea"/>
                <a:cs typeface="+mn-cs"/>
              </a:rPr>
              <a:t>and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The beneficiary’s condition is due to </a:t>
            </a:r>
            <a:r>
              <a:rPr kumimoji="0" lang="en-US" sz="1600" b="0" i="1" u="none" strike="noStrike" kern="1200" cap="none" spc="0" normalizeH="0" baseline="0" noProof="0" dirty="0">
                <a:ln>
                  <a:noFill/>
                </a:ln>
                <a:solidFill>
                  <a:srgbClr val="ED7D31"/>
                </a:solidFill>
                <a:effectLst/>
                <a:uLnTx/>
                <a:uFillTx/>
                <a:latin typeface="Calibri" panose="020F0502020204030204"/>
                <a:ea typeface="+mn-ea"/>
                <a:cs typeface="+mn-cs"/>
              </a:rPr>
              <a:t>one</a:t>
            </a: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of the following: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diagnosed mental health disorder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suspected mental health disorder that has not yet been diagnosed.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Significant trauma placing the beneficiary at risk of a future mental health condition, based on the assessment of a licensed mental health professional.</a:t>
            </a:r>
          </a:p>
        </p:txBody>
      </p:sp>
      <p:sp>
        <p:nvSpPr>
          <p:cNvPr id="4" name="TextBox 3">
            <a:extLst>
              <a:ext uri="{FF2B5EF4-FFF2-40B4-BE49-F238E27FC236}">
                <a16:creationId xmlns:a16="http://schemas.microsoft.com/office/drawing/2014/main" id="{B145398D-E539-4D5E-BBB5-B5B957F9B047}"/>
              </a:ext>
            </a:extLst>
          </p:cNvPr>
          <p:cNvSpPr txBox="1"/>
          <p:nvPr/>
        </p:nvSpPr>
        <p:spPr>
          <a:xfrm>
            <a:off x="3929203" y="1408037"/>
            <a:ext cx="413523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Must meet </a:t>
            </a:r>
            <a:r>
              <a:rPr kumimoji="0" lang="en-US" sz="1800" b="0" i="1" u="none" strike="noStrike" kern="1200" cap="none" spc="0" normalizeH="0" baseline="0" noProof="0" dirty="0">
                <a:ln>
                  <a:noFill/>
                </a:ln>
                <a:solidFill>
                  <a:srgbClr val="ED7D31"/>
                </a:solidFill>
                <a:effectLst/>
                <a:uLnTx/>
                <a:uFillTx/>
                <a:latin typeface="Calibri" panose="020F0502020204030204"/>
                <a:ea typeface="+mn-ea"/>
                <a:cs typeface="+mn-cs"/>
              </a:rPr>
              <a:t>either</a:t>
            </a: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of the following criteria:</a:t>
            </a:r>
          </a:p>
        </p:txBody>
      </p:sp>
      <p:sp>
        <p:nvSpPr>
          <p:cNvPr id="9" name="TextBox 8">
            <a:extLst>
              <a:ext uri="{FF2B5EF4-FFF2-40B4-BE49-F238E27FC236}">
                <a16:creationId xmlns:a16="http://schemas.microsoft.com/office/drawing/2014/main" id="{E0BADF47-EE89-451D-A201-6801DD222103}"/>
              </a:ext>
            </a:extLst>
          </p:cNvPr>
          <p:cNvSpPr txBox="1"/>
          <p:nvPr/>
        </p:nvSpPr>
        <p:spPr>
          <a:xfrm>
            <a:off x="4744016" y="3260450"/>
            <a:ext cx="38183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D7D31"/>
                </a:solidFill>
                <a:effectLst/>
                <a:uLnTx/>
                <a:uFillTx/>
                <a:latin typeface="Calibri" panose="020F0502020204030204"/>
                <a:ea typeface="+mn-ea"/>
                <a:cs typeface="+mn-cs"/>
              </a:rPr>
              <a:t>or</a:t>
            </a:r>
          </a:p>
        </p:txBody>
      </p:sp>
      <p:sp>
        <p:nvSpPr>
          <p:cNvPr id="10" name="Title 1">
            <a:extLst>
              <a:ext uri="{FF2B5EF4-FFF2-40B4-BE49-F238E27FC236}">
                <a16:creationId xmlns:a16="http://schemas.microsoft.com/office/drawing/2014/main" id="{9CEBC9B5-094E-4642-A6E9-ADD94AEB6274}"/>
              </a:ext>
            </a:extLst>
          </p:cNvPr>
          <p:cNvSpPr txBox="1">
            <a:spLocks/>
          </p:cNvSpPr>
          <p:nvPr/>
        </p:nvSpPr>
        <p:spPr>
          <a:xfrm>
            <a:off x="3136519" y="1004525"/>
            <a:ext cx="5383994" cy="3693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ED7D31"/>
                </a:solidFill>
                <a:effectLst/>
                <a:uLnTx/>
                <a:uFillTx/>
                <a:latin typeface="Fira Sans Condensed" panose="020B0503050000020004" pitchFamily="34" charset="0"/>
                <a:ea typeface="+mj-ea"/>
                <a:cs typeface="+mj-cs"/>
              </a:rPr>
              <a:t>Youth Under Age 21 </a:t>
            </a:r>
          </a:p>
        </p:txBody>
      </p:sp>
      <p:pic>
        <p:nvPicPr>
          <p:cNvPr id="12" name="Picture 11">
            <a:extLst>
              <a:ext uri="{FF2B5EF4-FFF2-40B4-BE49-F238E27FC236}">
                <a16:creationId xmlns:a16="http://schemas.microsoft.com/office/drawing/2014/main" id="{19F7A43A-4937-4487-A280-781EDC493087}"/>
              </a:ext>
            </a:extLst>
          </p:cNvPr>
          <p:cNvPicPr>
            <a:picLocks noChangeAspect="1"/>
          </p:cNvPicPr>
          <p:nvPr/>
        </p:nvPicPr>
        <p:blipFill>
          <a:blip r:embed="rId2"/>
          <a:stretch>
            <a:fillRect/>
          </a:stretch>
        </p:blipFill>
        <p:spPr>
          <a:xfrm>
            <a:off x="8428776" y="181982"/>
            <a:ext cx="3466174" cy="1595387"/>
          </a:xfrm>
          <a:prstGeom prst="rect">
            <a:avLst/>
          </a:prstGeom>
        </p:spPr>
      </p:pic>
      <p:sp>
        <p:nvSpPr>
          <p:cNvPr id="11" name="TextBox 10">
            <a:extLst>
              <a:ext uri="{FF2B5EF4-FFF2-40B4-BE49-F238E27FC236}">
                <a16:creationId xmlns:a16="http://schemas.microsoft.com/office/drawing/2014/main" id="{DB1CC3B1-8F32-46A1-9AB7-31CA2DFFC8DA}"/>
              </a:ext>
            </a:extLst>
          </p:cNvPr>
          <p:cNvSpPr txBox="1"/>
          <p:nvPr/>
        </p:nvSpPr>
        <p:spPr>
          <a:xfrm>
            <a:off x="329202" y="5250556"/>
            <a:ext cx="4414814" cy="646331"/>
          </a:xfrm>
          <a:prstGeom prst="rect">
            <a:avLst/>
          </a:prstGeom>
          <a:solidFill>
            <a:srgbClr val="7030A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mn-cs"/>
              </a:rPr>
              <a:t>Optional Trauma Screening tools: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Pediatric ACES and Related Life-Events Screener (PEARLS) tool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ACE Questionnaire</a:t>
            </a:r>
          </a:p>
        </p:txBody>
      </p:sp>
    </p:spTree>
    <p:extLst>
      <p:ext uri="{BB962C8B-B14F-4D97-AF65-F5344CB8AC3E}">
        <p14:creationId xmlns:p14="http://schemas.microsoft.com/office/powerpoint/2010/main" val="2868951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358594-3DDF-4C3A-BE01-92F6C4845C3A}"/>
              </a:ext>
            </a:extLst>
          </p:cNvPr>
          <p:cNvSpPr>
            <a:spLocks noGrp="1"/>
          </p:cNvSpPr>
          <p:nvPr>
            <p:ph idx="1"/>
          </p:nvPr>
        </p:nvSpPr>
        <p:spPr>
          <a:xfrm>
            <a:off x="1352164" y="1732016"/>
            <a:ext cx="9487672" cy="3717941"/>
          </a:xfrm>
          <a:ln>
            <a:noFill/>
          </a:ln>
        </p:spPr>
        <p:txBody>
          <a:bodyPr/>
          <a:lstStyle/>
          <a:p>
            <a:pPr indent="0">
              <a:buNone/>
            </a:pPr>
            <a:r>
              <a:rPr lang="en-US" sz="1800" dirty="0">
                <a:latin typeface="+mn-lt"/>
              </a:rPr>
              <a:t>During the assessment phase when a diagnosis has yet to be established, the following codes may be used:</a:t>
            </a:r>
          </a:p>
          <a:p>
            <a:pPr indent="0">
              <a:buNone/>
            </a:pPr>
            <a:r>
              <a:rPr lang="en-US" sz="1800" b="1" dirty="0">
                <a:solidFill>
                  <a:schemeClr val="accent2"/>
                </a:solidFill>
                <a:latin typeface="+mn-lt"/>
              </a:rPr>
              <a:t>ICD-10 codes Z55-Z65</a:t>
            </a:r>
            <a:r>
              <a:rPr lang="en-US" sz="1800" b="1" dirty="0">
                <a:latin typeface="+mn-lt"/>
              </a:rPr>
              <a:t>,</a:t>
            </a:r>
            <a:r>
              <a:rPr lang="en-US" sz="1800" dirty="0">
                <a:latin typeface="+mn-lt"/>
              </a:rPr>
              <a:t> “Persons with potential health hazards related to socioeconomic and psychosocial circumstances” may be used by all providers as appropriate during the assessment period prior to diagnosis and do not require certification as, or supervision of, a Licensed Practitioner of the Healing Arts (LPHA) or Licensed Mental Health Professional (LMHP). </a:t>
            </a:r>
          </a:p>
          <a:p>
            <a:pPr indent="0">
              <a:buNone/>
            </a:pPr>
            <a:r>
              <a:rPr lang="en-US" sz="1800" b="1" dirty="0">
                <a:solidFill>
                  <a:schemeClr val="accent2"/>
                </a:solidFill>
                <a:latin typeface="+mn-lt"/>
              </a:rPr>
              <a:t>ICD-10 code Z03.89</a:t>
            </a:r>
            <a:r>
              <a:rPr lang="en-US" sz="1800" dirty="0">
                <a:latin typeface="+mn-lt"/>
              </a:rPr>
              <a:t>, “Encounter for observation for other suspected diseases and conditions ruled out,” may be used by an LPHA or LMHP during the assessment phase of a beneficiary’s treatment when a diagnosis has yet to be established. </a:t>
            </a:r>
          </a:p>
          <a:p>
            <a:pPr indent="0">
              <a:buNone/>
            </a:pPr>
            <a:r>
              <a:rPr lang="en-US" sz="1800" dirty="0">
                <a:latin typeface="+mn-lt"/>
              </a:rPr>
              <a:t>In cases where services are provided due to a suspected disorder that has not yet been diagnosed, options are available for an LPHA or LMPH in the CMS approved ICD-10 diagnosis code list, which may include Z codes. For example, these include codes for </a:t>
            </a:r>
            <a:r>
              <a:rPr lang="en-US" sz="1800" dirty="0">
                <a:solidFill>
                  <a:schemeClr val="accent2"/>
                </a:solidFill>
                <a:latin typeface="+mn-lt"/>
              </a:rPr>
              <a:t>“Other specified”</a:t>
            </a:r>
            <a:r>
              <a:rPr lang="en-US" sz="1800" dirty="0">
                <a:latin typeface="+mn-lt"/>
              </a:rPr>
              <a:t> and “</a:t>
            </a:r>
            <a:r>
              <a:rPr lang="en-US" sz="1800" dirty="0">
                <a:solidFill>
                  <a:schemeClr val="accent2"/>
                </a:solidFill>
                <a:latin typeface="+mn-lt"/>
              </a:rPr>
              <a:t>Unspecified</a:t>
            </a:r>
            <a:r>
              <a:rPr lang="en-US" sz="1800" dirty="0">
                <a:latin typeface="+mn-lt"/>
              </a:rPr>
              <a:t>” disorders,” or “</a:t>
            </a:r>
            <a:r>
              <a:rPr lang="en-US" sz="1800" dirty="0">
                <a:solidFill>
                  <a:schemeClr val="accent2"/>
                </a:solidFill>
                <a:latin typeface="+mn-lt"/>
              </a:rPr>
              <a:t>Factors influencing health</a:t>
            </a:r>
            <a:r>
              <a:rPr lang="en-US" sz="1800" dirty="0">
                <a:latin typeface="+mn-lt"/>
              </a:rPr>
              <a:t> </a:t>
            </a:r>
            <a:r>
              <a:rPr lang="en-US" sz="1800" dirty="0">
                <a:solidFill>
                  <a:schemeClr val="accent2"/>
                </a:solidFill>
                <a:latin typeface="+mn-lt"/>
              </a:rPr>
              <a:t>status and contact with health services.”</a:t>
            </a:r>
          </a:p>
        </p:txBody>
      </p:sp>
      <p:sp>
        <p:nvSpPr>
          <p:cNvPr id="3" name="Slide Number Placeholder 2">
            <a:extLst>
              <a:ext uri="{FF2B5EF4-FFF2-40B4-BE49-F238E27FC236}">
                <a16:creationId xmlns:a16="http://schemas.microsoft.com/office/drawing/2014/main" id="{C7256FE8-5F6C-4434-9409-FFAC2D2310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
        <p:nvSpPr>
          <p:cNvPr id="4" name="Title 3">
            <a:extLst>
              <a:ext uri="{FF2B5EF4-FFF2-40B4-BE49-F238E27FC236}">
                <a16:creationId xmlns:a16="http://schemas.microsoft.com/office/drawing/2014/main" id="{D3BF9CD5-72B2-4143-BA7B-6062D6E5C1CB}"/>
              </a:ext>
            </a:extLst>
          </p:cNvPr>
          <p:cNvSpPr>
            <a:spLocks noGrp="1"/>
          </p:cNvSpPr>
          <p:nvPr>
            <p:ph type="title"/>
          </p:nvPr>
        </p:nvSpPr>
        <p:spPr>
          <a:xfrm>
            <a:off x="3148584" y="676430"/>
            <a:ext cx="5894832" cy="864778"/>
          </a:xfrm>
        </p:spPr>
        <p:txBody>
          <a:bodyPr>
            <a:normAutofit/>
          </a:bodyPr>
          <a:lstStyle/>
          <a:p>
            <a:pPr algn="ctr"/>
            <a:r>
              <a:rPr lang="en-US" sz="2800" dirty="0"/>
              <a:t>Z Codes</a:t>
            </a:r>
          </a:p>
        </p:txBody>
      </p:sp>
    </p:spTree>
    <p:extLst>
      <p:ext uri="{BB962C8B-B14F-4D97-AF65-F5344CB8AC3E}">
        <p14:creationId xmlns:p14="http://schemas.microsoft.com/office/powerpoint/2010/main" val="3161240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DB54AC09-6F10-4CFF-84AF-D6A2E4897F6A}"/>
              </a:ext>
            </a:extLst>
          </p:cNvPr>
          <p:cNvSpPr>
            <a:spLocks noGrp="1"/>
          </p:cNvSpPr>
          <p:nvPr>
            <p:ph type="title"/>
          </p:nvPr>
        </p:nvSpPr>
        <p:spPr>
          <a:xfrm>
            <a:off x="630936" y="639520"/>
            <a:ext cx="4245864" cy="1719072"/>
          </a:xfrm>
        </p:spPr>
        <p:txBody>
          <a:bodyPr vert="horz" lIns="91440" tIns="45720" rIns="91440" bIns="45720" rtlCol="0" anchor="b">
            <a:normAutofit/>
          </a:bodyPr>
          <a:lstStyle/>
          <a:p>
            <a:r>
              <a:rPr lang="en-US" sz="2800" dirty="0"/>
              <a:t>ACBH Screening Tool</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A2A65871-4C49-451B-B712-D4A594A8FB07}"/>
              </a:ext>
            </a:extLst>
          </p:cNvPr>
          <p:cNvSpPr>
            <a:spLocks noGrp="1"/>
          </p:cNvSpPr>
          <p:nvPr>
            <p:ph idx="1"/>
          </p:nvPr>
        </p:nvSpPr>
        <p:spPr>
          <a:xfrm>
            <a:off x="630935" y="2807208"/>
            <a:ext cx="5204570" cy="3731704"/>
          </a:xfrm>
        </p:spPr>
        <p:txBody>
          <a:bodyPr vert="horz" lIns="91440" tIns="45720" rIns="91440" bIns="45720" rtlCol="0" anchor="t">
            <a:normAutofit lnSpcReduction="10000"/>
          </a:bodyPr>
          <a:lstStyle/>
          <a:p>
            <a:pPr indent="-228600">
              <a:buFont typeface="Arial" panose="020B0604020202020204" pitchFamily="34" charset="0"/>
              <a:buChar char="•"/>
            </a:pPr>
            <a:r>
              <a:rPr lang="en-US" sz="1900" dirty="0">
                <a:solidFill>
                  <a:schemeClr val="tx1"/>
                </a:solidFill>
                <a:latin typeface="+mn-lt"/>
              </a:rPr>
              <a:t> </a:t>
            </a:r>
            <a:r>
              <a:rPr lang="en-US" sz="1900" dirty="0">
                <a:latin typeface="+mn-lt"/>
              </a:rPr>
              <a:t>To assist with establishing the Access Criteria, ACBH has developed a </a:t>
            </a:r>
            <a:r>
              <a:rPr lang="en-US" sz="1900" dirty="0">
                <a:solidFill>
                  <a:schemeClr val="tx1"/>
                </a:solidFill>
                <a:latin typeface="+mn-lt"/>
                <a:hlinkClick r:id="rId2"/>
              </a:rPr>
              <a:t>Behavioral Health Screening Tool </a:t>
            </a:r>
            <a:r>
              <a:rPr lang="en-US" sz="1900" dirty="0">
                <a:latin typeface="+mn-lt"/>
              </a:rPr>
              <a:t>for Outpatient Services.</a:t>
            </a:r>
          </a:p>
          <a:p>
            <a:pPr indent="-228600">
              <a:buFont typeface="Arial" panose="020B0604020202020204" pitchFamily="34" charset="0"/>
              <a:buChar char="•"/>
            </a:pPr>
            <a:r>
              <a:rPr lang="en-US" sz="1900" dirty="0">
                <a:latin typeface="+mn-lt"/>
              </a:rPr>
              <a:t>The tool serves as a Quick Reference Guide and includes the information noted in the previous slides. </a:t>
            </a:r>
          </a:p>
          <a:p>
            <a:pPr indent="-228600">
              <a:buFont typeface="Arial" panose="020B0604020202020204" pitchFamily="34" charset="0"/>
              <a:buChar char="•"/>
            </a:pPr>
            <a:r>
              <a:rPr lang="en-US" sz="1900" dirty="0">
                <a:latin typeface="+mn-lt"/>
              </a:rPr>
              <a:t>The use of this tool is optional but highly recommended.</a:t>
            </a:r>
          </a:p>
          <a:p>
            <a:pPr indent="-228600">
              <a:buFont typeface="Arial" panose="020B0604020202020204" pitchFamily="34" charset="0"/>
              <a:buChar char="•"/>
            </a:pPr>
            <a:r>
              <a:rPr lang="en-US" sz="1900" dirty="0">
                <a:latin typeface="+mn-lt"/>
              </a:rPr>
              <a:t>NOTE: This tool is different than the standardized Screening tool developed by DHCS. That tool is being used by Managed Care Plan and Mental Health Plan Call Centers when clients first contact them to request services. </a:t>
            </a:r>
          </a:p>
          <a:p>
            <a:pPr indent="-228600">
              <a:buFont typeface="Arial" panose="020B0604020202020204" pitchFamily="34" charset="0"/>
              <a:buChar char="•"/>
            </a:pPr>
            <a:endParaRPr lang="en-US" sz="1900" dirty="0">
              <a:solidFill>
                <a:schemeClr val="tx1"/>
              </a:solidFill>
              <a:latin typeface="+mn-lt"/>
            </a:endParaRPr>
          </a:p>
          <a:p>
            <a:pPr indent="-228600">
              <a:buFont typeface="Arial" panose="020B0604020202020204" pitchFamily="34" charset="0"/>
              <a:buChar char="•"/>
            </a:pPr>
            <a:endParaRPr lang="en-US" sz="1900" dirty="0">
              <a:solidFill>
                <a:schemeClr val="tx1"/>
              </a:solidFill>
              <a:latin typeface="+mn-lt"/>
            </a:endParaRPr>
          </a:p>
        </p:txBody>
      </p:sp>
      <p:pic>
        <p:nvPicPr>
          <p:cNvPr id="7" name="Picture 6">
            <a:extLst>
              <a:ext uri="{FF2B5EF4-FFF2-40B4-BE49-F238E27FC236}">
                <a16:creationId xmlns:a16="http://schemas.microsoft.com/office/drawing/2014/main" id="{7641A8D2-B62A-7839-9BC2-1B592191DB8A}"/>
              </a:ext>
            </a:extLst>
          </p:cNvPr>
          <p:cNvPicPr>
            <a:picLocks noChangeAspect="1"/>
          </p:cNvPicPr>
          <p:nvPr/>
        </p:nvPicPr>
        <p:blipFill>
          <a:blip r:embed="rId3"/>
          <a:stretch>
            <a:fillRect/>
          </a:stretch>
        </p:blipFill>
        <p:spPr>
          <a:xfrm>
            <a:off x="5977519" y="522514"/>
            <a:ext cx="5234267" cy="601639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18EA603E-10F9-4B04-B17E-1ECF5E75D91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12</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57427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AFB6A4E-9DD8-6B7A-EE1C-4E7C10C67F4B}"/>
              </a:ext>
            </a:extLst>
          </p:cNvPr>
          <p:cNvSpPr>
            <a:spLocks noGrp="1"/>
          </p:cNvSpPr>
          <p:nvPr>
            <p:ph type="title"/>
          </p:nvPr>
        </p:nvSpPr>
        <p:spPr>
          <a:xfrm>
            <a:off x="496711" y="639520"/>
            <a:ext cx="4233333" cy="1719072"/>
          </a:xfrm>
        </p:spPr>
        <p:txBody>
          <a:bodyPr vert="horz" lIns="91440" tIns="45720" rIns="91440" bIns="45720" rtlCol="0" anchor="b">
            <a:normAutofit/>
          </a:bodyPr>
          <a:lstStyle/>
          <a:p>
            <a:r>
              <a:rPr lang="en-US" sz="2800" dirty="0"/>
              <a:t>ACBH Screening Tool</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1">
            <a:extLst>
              <a:ext uri="{FF2B5EF4-FFF2-40B4-BE49-F238E27FC236}">
                <a16:creationId xmlns:a16="http://schemas.microsoft.com/office/drawing/2014/main" id="{A7638D68-3013-06CF-9453-39A889A8803E}"/>
              </a:ext>
            </a:extLst>
          </p:cNvPr>
          <p:cNvSpPr txBox="1">
            <a:spLocks/>
          </p:cNvSpPr>
          <p:nvPr/>
        </p:nvSpPr>
        <p:spPr>
          <a:xfrm>
            <a:off x="630935" y="2807208"/>
            <a:ext cx="3850753" cy="3410712"/>
          </a:xfrm>
          <a:prstGeom prst="rect">
            <a:avLst/>
          </a:prstGeom>
        </p:spPr>
        <p:txBody>
          <a:bodyPr vert="horz" lIns="91440" tIns="45720" rIns="91440" bIns="45720" rtlCol="0" anchor="t">
            <a:norm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228600">
              <a:buFont typeface="Arial" panose="020B0604020202020204" pitchFamily="34" charset="0"/>
              <a:buChar char="•"/>
              <a:defRPr/>
            </a:pPr>
            <a:r>
              <a:rPr lang="en-US" sz="1800" dirty="0">
                <a:latin typeface="+mn-lt"/>
              </a:rPr>
              <a:t>The second page of the tool contains the screener for Intensive Service Needs.</a:t>
            </a:r>
          </a:p>
          <a:p>
            <a:pPr indent="-228600">
              <a:buFont typeface="Arial" panose="020B0604020202020204" pitchFamily="34" charset="0"/>
              <a:buChar char="•"/>
              <a:defRPr/>
            </a:pPr>
            <a:r>
              <a:rPr lang="en-US" sz="1800" dirty="0">
                <a:latin typeface="+mn-lt"/>
              </a:rPr>
              <a:t>Screening for Intensive Care Coordination, Intensive Home Based Services and Therapeutic Foster Care is a Medi-Cal requirement for  ALL beneficiaries under 21 years old. </a:t>
            </a:r>
          </a:p>
          <a:p>
            <a:pPr marL="0" indent="0">
              <a:buNone/>
              <a:defRPr/>
            </a:pPr>
            <a:endParaRPr lang="en-US" sz="2200" dirty="0">
              <a:solidFill>
                <a:schemeClr val="tx1"/>
              </a:solidFill>
              <a:latin typeface="+mn-lt"/>
            </a:endParaRPr>
          </a:p>
        </p:txBody>
      </p:sp>
      <p:pic>
        <p:nvPicPr>
          <p:cNvPr id="6" name="Content Placeholder 5">
            <a:extLst>
              <a:ext uri="{FF2B5EF4-FFF2-40B4-BE49-F238E27FC236}">
                <a16:creationId xmlns:a16="http://schemas.microsoft.com/office/drawing/2014/main" id="{6CCD9F89-9125-C4C2-9A39-C6710304909E}"/>
              </a:ext>
            </a:extLst>
          </p:cNvPr>
          <p:cNvPicPr>
            <a:picLocks noGrp="1" noChangeAspect="1"/>
          </p:cNvPicPr>
          <p:nvPr>
            <p:ph idx="1"/>
          </p:nvPr>
        </p:nvPicPr>
        <p:blipFill>
          <a:blip r:embed="rId2"/>
          <a:stretch>
            <a:fillRect/>
          </a:stretch>
        </p:blipFill>
        <p:spPr>
          <a:xfrm>
            <a:off x="5009162" y="746724"/>
            <a:ext cx="6903720" cy="5471196"/>
          </a:xfrm>
          <a:prstGeom prst="rect">
            <a:avLst/>
          </a:prstGeom>
          <a:ln>
            <a:noFill/>
          </a:ln>
          <a:effectLst>
            <a:outerShdw blurRad="190500" algn="tl" rotWithShape="0">
              <a:srgbClr val="000000">
                <a:alpha val="70000"/>
              </a:srgbClr>
            </a:outerShdw>
          </a:effectLst>
        </p:spPr>
      </p:pic>
      <p:sp>
        <p:nvSpPr>
          <p:cNvPr id="3" name="Slide Number Placeholder 2">
            <a:extLst>
              <a:ext uri="{FF2B5EF4-FFF2-40B4-BE49-F238E27FC236}">
                <a16:creationId xmlns:a16="http://schemas.microsoft.com/office/drawing/2014/main" id="{33FF265D-D561-B34E-7D2C-531AC2FB320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13</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857995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4B2C0-E047-4CED-8F8D-476097AB3A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
        <p:nvSpPr>
          <p:cNvPr id="3" name="Title 2">
            <a:extLst>
              <a:ext uri="{FF2B5EF4-FFF2-40B4-BE49-F238E27FC236}">
                <a16:creationId xmlns:a16="http://schemas.microsoft.com/office/drawing/2014/main" id="{7D9CEE38-A980-4EA5-8737-AF840AF08F02}"/>
              </a:ext>
            </a:extLst>
          </p:cNvPr>
          <p:cNvSpPr>
            <a:spLocks noGrp="1"/>
          </p:cNvSpPr>
          <p:nvPr>
            <p:ph type="title"/>
          </p:nvPr>
        </p:nvSpPr>
        <p:spPr>
          <a:xfrm>
            <a:off x="2104899" y="2103437"/>
            <a:ext cx="8985354" cy="1325563"/>
          </a:xfrm>
        </p:spPr>
        <p:txBody>
          <a:bodyPr>
            <a:normAutofit/>
          </a:bodyPr>
          <a:lstStyle/>
          <a:p>
            <a:r>
              <a:rPr lang="en-US" sz="2400" dirty="0">
                <a:solidFill>
                  <a:schemeClr val="bg2">
                    <a:lumMod val="50000"/>
                  </a:schemeClr>
                </a:solidFill>
              </a:rPr>
              <a:t>Documentation Redesign</a:t>
            </a:r>
          </a:p>
        </p:txBody>
      </p:sp>
      <p:sp>
        <p:nvSpPr>
          <p:cNvPr id="7" name="Wave 6">
            <a:extLst>
              <a:ext uri="{FF2B5EF4-FFF2-40B4-BE49-F238E27FC236}">
                <a16:creationId xmlns:a16="http://schemas.microsoft.com/office/drawing/2014/main" id="{F578EDA0-3C0E-4933-8470-2757B28C3B4D}"/>
              </a:ext>
            </a:extLst>
          </p:cNvPr>
          <p:cNvSpPr/>
          <p:nvPr/>
        </p:nvSpPr>
        <p:spPr>
          <a:xfrm flipV="1">
            <a:off x="3642611" y="3209393"/>
            <a:ext cx="6625652" cy="365125"/>
          </a:xfrm>
          <a:prstGeom prst="wave">
            <a:avLst>
              <a:gd name="adj1" fmla="val 12500"/>
              <a:gd name="adj2" fmla="val 319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53D11B1-32E1-36F0-E16D-30F04BD26F5E}"/>
              </a:ext>
            </a:extLst>
          </p:cNvPr>
          <p:cNvSpPr txBox="1"/>
          <p:nvPr/>
        </p:nvSpPr>
        <p:spPr>
          <a:xfrm>
            <a:off x="8997244" y="5662978"/>
            <a:ext cx="1369286" cy="369332"/>
          </a:xfrm>
          <a:prstGeom prst="rect">
            <a:avLst/>
          </a:prstGeom>
          <a:noFill/>
        </p:spPr>
        <p:txBody>
          <a:bodyPr wrap="none" rtlCol="0">
            <a:spAutoFit/>
          </a:bodyPr>
          <a:lstStyle/>
          <a:p>
            <a:r>
              <a:rPr lang="en-US" dirty="0">
                <a:hlinkClick r:id="rId2"/>
              </a:rPr>
              <a:t>BHIN 22-019</a:t>
            </a:r>
            <a:endParaRPr lang="en-US" dirty="0"/>
          </a:p>
        </p:txBody>
      </p:sp>
    </p:spTree>
    <p:extLst>
      <p:ext uri="{BB962C8B-B14F-4D97-AF65-F5344CB8AC3E}">
        <p14:creationId xmlns:p14="http://schemas.microsoft.com/office/powerpoint/2010/main" val="3856138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3D092C-2DEC-43D9-BE7A-73790A62BF82}"/>
              </a:ext>
            </a:extLst>
          </p:cNvPr>
          <p:cNvSpPr>
            <a:spLocks noGrp="1"/>
          </p:cNvSpPr>
          <p:nvPr>
            <p:ph idx="1"/>
          </p:nvPr>
        </p:nvSpPr>
        <p:spPr>
          <a:xfrm>
            <a:off x="678076" y="1858057"/>
            <a:ext cx="5206678" cy="3141886"/>
          </a:xfrm>
          <a:ln>
            <a:noFill/>
          </a:ln>
        </p:spPr>
        <p:txBody>
          <a:bodyPr/>
          <a:lstStyle/>
          <a:p>
            <a:pPr indent="0">
              <a:buNone/>
            </a:pPr>
            <a:r>
              <a:rPr lang="en-US" sz="1600" b="1" dirty="0">
                <a:solidFill>
                  <a:schemeClr val="accent2"/>
                </a:solidFill>
                <a:latin typeface="+mn-lt"/>
              </a:rPr>
              <a:t>Changes:</a:t>
            </a:r>
          </a:p>
          <a:p>
            <a:r>
              <a:rPr lang="en-US" sz="1600" dirty="0">
                <a:latin typeface="+mn-lt"/>
              </a:rPr>
              <a:t> Standardized SMHS Assessment Requirements. </a:t>
            </a:r>
          </a:p>
          <a:p>
            <a:r>
              <a:rPr lang="en-US" sz="1600" dirty="0">
                <a:latin typeface="+mn-lt"/>
              </a:rPr>
              <a:t> Removal of set timeframes for assessments.</a:t>
            </a:r>
          </a:p>
          <a:p>
            <a:r>
              <a:rPr lang="en-US" sz="1600" dirty="0">
                <a:latin typeface="+mn-lt"/>
              </a:rPr>
              <a:t> Removal of the requirement to complete assessments and client plans prior to providing services.</a:t>
            </a:r>
          </a:p>
          <a:p>
            <a:r>
              <a:rPr lang="en-US" sz="1600" dirty="0">
                <a:latin typeface="+mn-lt"/>
              </a:rPr>
              <a:t>Introduction of a Dynamic Problem List.</a:t>
            </a:r>
          </a:p>
          <a:p>
            <a:r>
              <a:rPr lang="en-US" sz="1600" dirty="0">
                <a:latin typeface="+mn-lt"/>
              </a:rPr>
              <a:t>Removal of Client Plans for most services.</a:t>
            </a:r>
          </a:p>
          <a:p>
            <a:r>
              <a:rPr lang="en-US" sz="1600" dirty="0">
                <a:latin typeface="+mn-lt"/>
              </a:rPr>
              <a:t>Simplified Client Plans for </a:t>
            </a:r>
            <a:r>
              <a:rPr lang="en-US" sz="1600" dirty="0">
                <a:solidFill>
                  <a:schemeClr val="accent2"/>
                </a:solidFill>
                <a:latin typeface="+mn-lt"/>
              </a:rPr>
              <a:t>TCM and Peer Support:</a:t>
            </a:r>
            <a:r>
              <a:rPr lang="en-US" sz="1600" dirty="0">
                <a:solidFill>
                  <a:schemeClr val="tx1">
                    <a:lumMod val="85000"/>
                    <a:lumOff val="15000"/>
                  </a:schemeClr>
                </a:solidFill>
                <a:latin typeface="+mn-lt"/>
              </a:rPr>
              <a:t> </a:t>
            </a:r>
          </a:p>
          <a:p>
            <a:pPr lvl="1"/>
            <a:r>
              <a:rPr lang="en-US" sz="1600" i="0" dirty="0">
                <a:solidFill>
                  <a:schemeClr val="accent2"/>
                </a:solidFill>
                <a:latin typeface="+mn-lt"/>
              </a:rPr>
              <a:t>Client Plans for these services must be documented in a Progress Note.</a:t>
            </a:r>
          </a:p>
        </p:txBody>
      </p:sp>
      <p:sp>
        <p:nvSpPr>
          <p:cNvPr id="4" name="Slide Number Placeholder 3">
            <a:extLst>
              <a:ext uri="{FF2B5EF4-FFF2-40B4-BE49-F238E27FC236}">
                <a16:creationId xmlns:a16="http://schemas.microsoft.com/office/drawing/2014/main" id="{2B81DDA7-B64C-4873-9E22-C72F5CC9D5BB}"/>
              </a:ext>
            </a:extLst>
          </p:cNvPr>
          <p:cNvSpPr>
            <a:spLocks noGrp="1"/>
          </p:cNvSpPr>
          <p:nvPr>
            <p:ph type="sldNum" sz="quarter" idx="12"/>
          </p:nvPr>
        </p:nvSpPr>
        <p:spPr/>
        <p:txBody>
          <a:bodyPr/>
          <a:lstStyle/>
          <a:p>
            <a:fld id="{6E9F442E-095D-414B-A3C1-4D7C903EC540}" type="slidenum">
              <a:rPr lang="uk-UA" smtClean="0"/>
              <a:pPr/>
              <a:t>15</a:t>
            </a:fld>
            <a:endParaRPr lang="uk-UA" dirty="0"/>
          </a:p>
        </p:txBody>
      </p:sp>
      <p:sp>
        <p:nvSpPr>
          <p:cNvPr id="2" name="Title 1">
            <a:extLst>
              <a:ext uri="{FF2B5EF4-FFF2-40B4-BE49-F238E27FC236}">
                <a16:creationId xmlns:a16="http://schemas.microsoft.com/office/drawing/2014/main" id="{F26EE129-CCCE-48C6-9BBA-EBEC9125B46E}"/>
              </a:ext>
            </a:extLst>
          </p:cNvPr>
          <p:cNvSpPr>
            <a:spLocks noGrp="1"/>
          </p:cNvSpPr>
          <p:nvPr>
            <p:ph type="title"/>
          </p:nvPr>
        </p:nvSpPr>
        <p:spPr>
          <a:xfrm>
            <a:off x="461727" y="201725"/>
            <a:ext cx="10892073" cy="864778"/>
          </a:xfrm>
        </p:spPr>
        <p:txBody>
          <a:bodyPr/>
          <a:lstStyle/>
          <a:p>
            <a:pPr algn="ctr"/>
            <a:r>
              <a:rPr lang="en-US" dirty="0"/>
              <a:t>Documentation Redesign: Non-Hospital Services</a:t>
            </a:r>
          </a:p>
        </p:txBody>
      </p:sp>
      <p:sp>
        <p:nvSpPr>
          <p:cNvPr id="5" name="Subtitle 2">
            <a:extLst>
              <a:ext uri="{FF2B5EF4-FFF2-40B4-BE49-F238E27FC236}">
                <a16:creationId xmlns:a16="http://schemas.microsoft.com/office/drawing/2014/main" id="{CD4B8B2B-0AF8-4C46-9CDA-08DA25603971}"/>
              </a:ext>
            </a:extLst>
          </p:cNvPr>
          <p:cNvSpPr txBox="1">
            <a:spLocks/>
          </p:cNvSpPr>
          <p:nvPr/>
        </p:nvSpPr>
        <p:spPr>
          <a:xfrm>
            <a:off x="6183517" y="1158180"/>
            <a:ext cx="5493944" cy="4757200"/>
          </a:xfrm>
          <a:prstGeom prst="rect">
            <a:avLst/>
          </a:prstGeom>
          <a:ln>
            <a:solidFill>
              <a:schemeClr val="tx1">
                <a:lumMod val="85000"/>
                <a:lumOff val="15000"/>
              </a:schemeClr>
            </a:solidFill>
          </a:ln>
        </p:spPr>
        <p:txBody>
          <a:bodyPr vert="horz" wrap="square" lIns="108000" tIns="45720" rIns="91440" bIns="45720" rtlCol="0">
            <a:sp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buNone/>
            </a:pPr>
            <a:r>
              <a:rPr lang="en-US" sz="1600" b="1" dirty="0">
                <a:solidFill>
                  <a:schemeClr val="accent2"/>
                </a:solidFill>
                <a:latin typeface="+mn-lt"/>
              </a:rPr>
              <a:t>A Client Plan is still required for the following: </a:t>
            </a:r>
          </a:p>
          <a:p>
            <a:pPr lvl="1"/>
            <a:r>
              <a:rPr lang="en-US" sz="1600" i="0" dirty="0">
                <a:solidFill>
                  <a:schemeClr val="tx1">
                    <a:lumMod val="85000"/>
                    <a:lumOff val="15000"/>
                  </a:schemeClr>
                </a:solidFill>
                <a:latin typeface="+mn-lt"/>
              </a:rPr>
              <a:t>Targeted Case Management (TCM) = </a:t>
            </a:r>
            <a:r>
              <a:rPr lang="en-US" sz="1600" i="0" dirty="0">
                <a:solidFill>
                  <a:schemeClr val="accent2"/>
                </a:solidFill>
                <a:latin typeface="+mn-lt"/>
              </a:rPr>
              <a:t>Case Management</a:t>
            </a:r>
          </a:p>
          <a:p>
            <a:pPr lvl="1"/>
            <a:r>
              <a:rPr lang="en-US" sz="1600" i="0" dirty="0">
                <a:solidFill>
                  <a:schemeClr val="tx1">
                    <a:lumMod val="85000"/>
                    <a:lumOff val="15000"/>
                  </a:schemeClr>
                </a:solidFill>
                <a:latin typeface="+mn-lt"/>
              </a:rPr>
              <a:t>Intensive Care Coordination (ICC)</a:t>
            </a:r>
          </a:p>
          <a:p>
            <a:pPr lvl="1"/>
            <a:r>
              <a:rPr lang="en-US" sz="1600" i="0" dirty="0">
                <a:solidFill>
                  <a:schemeClr val="tx1">
                    <a:lumMod val="85000"/>
                    <a:lumOff val="15000"/>
                  </a:schemeClr>
                </a:solidFill>
                <a:latin typeface="+mn-lt"/>
              </a:rPr>
              <a:t>Intensive Home Based Services (IBHS)</a:t>
            </a:r>
          </a:p>
          <a:p>
            <a:pPr lvl="1"/>
            <a:r>
              <a:rPr lang="en-US" sz="1600" i="0" dirty="0">
                <a:solidFill>
                  <a:schemeClr val="tx1">
                    <a:lumMod val="85000"/>
                    <a:lumOff val="15000"/>
                  </a:schemeClr>
                </a:solidFill>
                <a:latin typeface="+mn-lt"/>
              </a:rPr>
              <a:t>Therapeutic Foster Care (TFC)</a:t>
            </a:r>
          </a:p>
          <a:p>
            <a:pPr lvl="1"/>
            <a:r>
              <a:rPr lang="en-US" sz="1600" i="0" dirty="0">
                <a:solidFill>
                  <a:schemeClr val="tx1">
                    <a:lumMod val="85000"/>
                    <a:lumOff val="15000"/>
                  </a:schemeClr>
                </a:solidFill>
                <a:latin typeface="+mn-lt"/>
              </a:rPr>
              <a:t>Therapeutic Behavioral Services (TBS)</a:t>
            </a:r>
          </a:p>
          <a:p>
            <a:pPr lvl="1"/>
            <a:r>
              <a:rPr lang="en-US" sz="1600" i="0" dirty="0">
                <a:solidFill>
                  <a:schemeClr val="tx1">
                    <a:lumMod val="85000"/>
                    <a:lumOff val="15000"/>
                  </a:schemeClr>
                </a:solidFill>
                <a:latin typeface="+mn-lt"/>
              </a:rPr>
              <a:t>Narcotic Treatment Programs (NTP)</a:t>
            </a:r>
          </a:p>
          <a:p>
            <a:pPr lvl="1"/>
            <a:r>
              <a:rPr lang="en-US" sz="1600" i="0" dirty="0">
                <a:solidFill>
                  <a:schemeClr val="tx1">
                    <a:lumMod val="85000"/>
                    <a:lumOff val="15000"/>
                  </a:schemeClr>
                </a:solidFill>
                <a:latin typeface="+mn-lt"/>
              </a:rPr>
              <a:t>Short-Term Residential Therapeutic Programs (STRTP)</a:t>
            </a:r>
          </a:p>
          <a:p>
            <a:pPr lvl="1"/>
            <a:r>
              <a:rPr lang="en-US" sz="1600" i="0" dirty="0">
                <a:solidFill>
                  <a:schemeClr val="tx1">
                    <a:lumMod val="85000"/>
                    <a:lumOff val="15000"/>
                  </a:schemeClr>
                </a:solidFill>
                <a:latin typeface="+mn-lt"/>
              </a:rPr>
              <a:t>Psychiatric Health Facilities (PHF)</a:t>
            </a:r>
          </a:p>
          <a:p>
            <a:pPr lvl="1"/>
            <a:r>
              <a:rPr lang="en-US" sz="1600" i="0" dirty="0">
                <a:solidFill>
                  <a:schemeClr val="tx1">
                    <a:lumMod val="85000"/>
                    <a:lumOff val="15000"/>
                  </a:schemeClr>
                </a:solidFill>
                <a:latin typeface="+mn-lt"/>
              </a:rPr>
              <a:t>Special Treatment Programs with Skilled Nursing Facilities (STP-SNF)</a:t>
            </a:r>
          </a:p>
          <a:p>
            <a:pPr lvl="1"/>
            <a:r>
              <a:rPr lang="en-US" sz="1600" i="0" dirty="0">
                <a:solidFill>
                  <a:schemeClr val="tx1">
                    <a:lumMod val="85000"/>
                    <a:lumOff val="15000"/>
                  </a:schemeClr>
                </a:solidFill>
                <a:latin typeface="+mn-lt"/>
              </a:rPr>
              <a:t>Mental Health Rehabilitation Centers (MHRC)</a:t>
            </a:r>
          </a:p>
          <a:p>
            <a:pPr lvl="1"/>
            <a:r>
              <a:rPr lang="en-US" sz="1600" i="0" dirty="0">
                <a:solidFill>
                  <a:schemeClr val="tx1">
                    <a:lumMod val="85000"/>
                    <a:lumOff val="15000"/>
                  </a:schemeClr>
                </a:solidFill>
                <a:latin typeface="+mn-lt"/>
              </a:rPr>
              <a:t>Community Treatment Facilities require a Needs and Services Plan (NSP)</a:t>
            </a:r>
          </a:p>
          <a:p>
            <a:pPr lvl="1"/>
            <a:r>
              <a:rPr lang="en-US" sz="1600" i="0" dirty="0">
                <a:solidFill>
                  <a:schemeClr val="tx1">
                    <a:lumMod val="85000"/>
                    <a:lumOff val="15000"/>
                  </a:schemeClr>
                </a:solidFill>
                <a:latin typeface="+mn-lt"/>
              </a:rPr>
              <a:t>Youth in Social Rehabilitation Programs</a:t>
            </a:r>
          </a:p>
          <a:p>
            <a:pPr lvl="1"/>
            <a:r>
              <a:rPr lang="en-US" sz="1600" i="0" dirty="0">
                <a:solidFill>
                  <a:schemeClr val="tx1">
                    <a:lumMod val="85000"/>
                    <a:lumOff val="15000"/>
                  </a:schemeClr>
                </a:solidFill>
                <a:latin typeface="+mn-lt"/>
              </a:rPr>
              <a:t>Peer Support Services</a:t>
            </a:r>
          </a:p>
          <a:p>
            <a:pPr lvl="1"/>
            <a:r>
              <a:rPr lang="en-US" sz="1600" i="0" dirty="0">
                <a:solidFill>
                  <a:schemeClr val="tx1">
                    <a:lumMod val="85000"/>
                    <a:lumOff val="15000"/>
                  </a:schemeClr>
                </a:solidFill>
                <a:latin typeface="+mn-lt"/>
              </a:rPr>
              <a:t>Discharge Care Plans</a:t>
            </a:r>
            <a:endParaRPr lang="en-US" sz="1800" dirty="0">
              <a:latin typeface="+mn-lt"/>
            </a:endParaRPr>
          </a:p>
        </p:txBody>
      </p:sp>
    </p:spTree>
    <p:extLst>
      <p:ext uri="{BB962C8B-B14F-4D97-AF65-F5344CB8AC3E}">
        <p14:creationId xmlns:p14="http://schemas.microsoft.com/office/powerpoint/2010/main" val="2110813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3D5DB4-1036-FF40-EDBE-19AEB0CFB05D}"/>
              </a:ext>
            </a:extLst>
          </p:cNvPr>
          <p:cNvSpPr>
            <a:spLocks noGrp="1"/>
          </p:cNvSpPr>
          <p:nvPr>
            <p:ph idx="1"/>
          </p:nvPr>
        </p:nvSpPr>
        <p:spPr>
          <a:xfrm>
            <a:off x="989470" y="1162757"/>
            <a:ext cx="4937197" cy="4795159"/>
          </a:xfrm>
        </p:spPr>
        <p:txBody>
          <a:bodyPr/>
          <a:lstStyle/>
          <a:p>
            <a:pPr marL="0" indent="0">
              <a:buNone/>
            </a:pPr>
            <a:r>
              <a:rPr lang="en-US" sz="1600" b="1" dirty="0">
                <a:solidFill>
                  <a:schemeClr val="accent2"/>
                </a:solidFill>
                <a:latin typeface="+mn-lt"/>
              </a:rPr>
              <a:t>Domain 1: Presenting Problem/Chief Complaint</a:t>
            </a:r>
          </a:p>
          <a:p>
            <a:pPr marL="0" indent="-274320">
              <a:lnSpc>
                <a:spcPct val="100000"/>
              </a:lnSpc>
              <a:spcBef>
                <a:spcPts val="0"/>
              </a:spcBef>
            </a:pPr>
            <a:r>
              <a:rPr lang="en-US" sz="1600" dirty="0">
                <a:solidFill>
                  <a:schemeClr val="tx1">
                    <a:lumMod val="85000"/>
                    <a:lumOff val="15000"/>
                  </a:schemeClr>
                </a:solidFill>
                <a:latin typeface="+mn-lt"/>
              </a:rPr>
              <a:t>Current and History of Presenting Problem</a:t>
            </a:r>
          </a:p>
          <a:p>
            <a:pPr marL="0" indent="-274320">
              <a:lnSpc>
                <a:spcPct val="100000"/>
              </a:lnSpc>
              <a:spcBef>
                <a:spcPts val="0"/>
              </a:spcBef>
            </a:pPr>
            <a:r>
              <a:rPr lang="en-US" sz="1600" dirty="0">
                <a:solidFill>
                  <a:schemeClr val="tx1">
                    <a:lumMod val="85000"/>
                    <a:lumOff val="15000"/>
                  </a:schemeClr>
                </a:solidFill>
                <a:latin typeface="+mn-lt"/>
              </a:rPr>
              <a:t>Current Mental Status</a:t>
            </a:r>
          </a:p>
          <a:p>
            <a:pPr marL="0" indent="-274320">
              <a:lnSpc>
                <a:spcPct val="100000"/>
              </a:lnSpc>
              <a:spcBef>
                <a:spcPts val="0"/>
              </a:spcBef>
              <a:spcAft>
                <a:spcPts val="600"/>
              </a:spcAft>
            </a:pPr>
            <a:r>
              <a:rPr lang="en-US" sz="1600" dirty="0">
                <a:solidFill>
                  <a:schemeClr val="tx1">
                    <a:lumMod val="85000"/>
                    <a:lumOff val="15000"/>
                  </a:schemeClr>
                </a:solidFill>
                <a:latin typeface="+mn-lt"/>
              </a:rPr>
              <a:t>Impairments in Functioning</a:t>
            </a:r>
          </a:p>
          <a:p>
            <a:pPr marL="0" indent="0">
              <a:buNone/>
            </a:pPr>
            <a:r>
              <a:rPr lang="en-US" sz="1600" b="1" dirty="0">
                <a:solidFill>
                  <a:schemeClr val="accent2"/>
                </a:solidFill>
                <a:latin typeface="+mn-lt"/>
              </a:rPr>
              <a:t>Domain 2: Trauma</a:t>
            </a:r>
          </a:p>
          <a:p>
            <a:pPr marL="274320" indent="-274320">
              <a:lnSpc>
                <a:spcPct val="100000"/>
              </a:lnSpc>
              <a:spcBef>
                <a:spcPts val="0"/>
              </a:spcBef>
            </a:pPr>
            <a:r>
              <a:rPr lang="en-US" sz="1600" dirty="0">
                <a:solidFill>
                  <a:schemeClr val="tx1">
                    <a:lumMod val="85000"/>
                    <a:lumOff val="15000"/>
                  </a:schemeClr>
                </a:solidFill>
                <a:latin typeface="+mn-lt"/>
              </a:rPr>
              <a:t>Trauma Exposures</a:t>
            </a:r>
          </a:p>
          <a:p>
            <a:pPr marL="274320" indent="-274320">
              <a:lnSpc>
                <a:spcPct val="100000"/>
              </a:lnSpc>
              <a:spcBef>
                <a:spcPts val="0"/>
              </a:spcBef>
            </a:pPr>
            <a:r>
              <a:rPr lang="en-US" sz="1600" dirty="0">
                <a:solidFill>
                  <a:schemeClr val="tx1">
                    <a:lumMod val="85000"/>
                    <a:lumOff val="15000"/>
                  </a:schemeClr>
                </a:solidFill>
                <a:latin typeface="+mn-lt"/>
              </a:rPr>
              <a:t>Trauma Reactions</a:t>
            </a:r>
          </a:p>
          <a:p>
            <a:pPr marL="274320" indent="-274320">
              <a:lnSpc>
                <a:spcPct val="100000"/>
              </a:lnSpc>
              <a:spcBef>
                <a:spcPts val="0"/>
              </a:spcBef>
            </a:pPr>
            <a:r>
              <a:rPr lang="en-US" sz="1600" dirty="0">
                <a:solidFill>
                  <a:schemeClr val="tx1">
                    <a:lumMod val="85000"/>
                    <a:lumOff val="15000"/>
                  </a:schemeClr>
                </a:solidFill>
                <a:latin typeface="+mn-lt"/>
              </a:rPr>
              <a:t>Trauma Screening</a:t>
            </a:r>
          </a:p>
          <a:p>
            <a:pPr marL="274320" indent="-274320">
              <a:lnSpc>
                <a:spcPct val="100000"/>
              </a:lnSpc>
              <a:spcBef>
                <a:spcPts val="0"/>
              </a:spcBef>
              <a:spcAft>
                <a:spcPts val="600"/>
              </a:spcAft>
            </a:pPr>
            <a:r>
              <a:rPr lang="en-US" sz="1600" dirty="0">
                <a:solidFill>
                  <a:schemeClr val="tx1">
                    <a:lumMod val="85000"/>
                    <a:lumOff val="15000"/>
                  </a:schemeClr>
                </a:solidFill>
                <a:latin typeface="+mn-lt"/>
              </a:rPr>
              <a:t>Systems Involvement</a:t>
            </a:r>
          </a:p>
          <a:p>
            <a:pPr marL="0" indent="0">
              <a:buNone/>
            </a:pPr>
            <a:r>
              <a:rPr lang="en-US" sz="1600" b="1" dirty="0">
                <a:solidFill>
                  <a:schemeClr val="accent2"/>
                </a:solidFill>
                <a:latin typeface="+mn-lt"/>
              </a:rPr>
              <a:t>Domain 3: Behavioral Health History</a:t>
            </a:r>
          </a:p>
          <a:p>
            <a:pPr marL="274320" indent="-274320">
              <a:lnSpc>
                <a:spcPct val="100000"/>
              </a:lnSpc>
              <a:spcBef>
                <a:spcPts val="0"/>
              </a:spcBef>
            </a:pPr>
            <a:r>
              <a:rPr lang="en-US" sz="1600" dirty="0">
                <a:solidFill>
                  <a:schemeClr val="tx1">
                    <a:lumMod val="85000"/>
                    <a:lumOff val="15000"/>
                  </a:schemeClr>
                </a:solidFill>
                <a:latin typeface="+mn-lt"/>
              </a:rPr>
              <a:t>Mental Health History</a:t>
            </a:r>
          </a:p>
          <a:p>
            <a:pPr marL="274320" indent="-274320">
              <a:lnSpc>
                <a:spcPct val="100000"/>
              </a:lnSpc>
              <a:spcBef>
                <a:spcPts val="0"/>
              </a:spcBef>
            </a:pPr>
            <a:r>
              <a:rPr lang="en-US" sz="1600" dirty="0">
                <a:solidFill>
                  <a:schemeClr val="tx1">
                    <a:lumMod val="85000"/>
                    <a:lumOff val="15000"/>
                  </a:schemeClr>
                </a:solidFill>
                <a:latin typeface="+mn-lt"/>
              </a:rPr>
              <a:t>Substance Use/Abuse</a:t>
            </a:r>
          </a:p>
          <a:p>
            <a:pPr marL="274320" indent="-274320">
              <a:lnSpc>
                <a:spcPct val="100000"/>
              </a:lnSpc>
              <a:spcBef>
                <a:spcPts val="0"/>
              </a:spcBef>
              <a:spcAft>
                <a:spcPts val="600"/>
              </a:spcAft>
            </a:pPr>
            <a:r>
              <a:rPr lang="en-US" sz="1600" dirty="0">
                <a:solidFill>
                  <a:schemeClr val="tx1">
                    <a:lumMod val="85000"/>
                    <a:lumOff val="15000"/>
                  </a:schemeClr>
                </a:solidFill>
                <a:latin typeface="+mn-lt"/>
              </a:rPr>
              <a:t>Previous Treatment Services</a:t>
            </a:r>
          </a:p>
          <a:p>
            <a:pPr marL="0" indent="0">
              <a:buFont typeface="Arial"/>
              <a:buNone/>
            </a:pPr>
            <a:r>
              <a:rPr lang="en-US" sz="1600" b="1" dirty="0">
                <a:solidFill>
                  <a:schemeClr val="accent2"/>
                </a:solidFill>
                <a:latin typeface="+mn-lt"/>
              </a:rPr>
              <a:t>Domain 4: Medical History and Medications</a:t>
            </a:r>
          </a:p>
          <a:p>
            <a:pPr marL="274320" indent="-274320">
              <a:lnSpc>
                <a:spcPct val="100000"/>
              </a:lnSpc>
              <a:spcBef>
                <a:spcPts val="0"/>
              </a:spcBef>
            </a:pPr>
            <a:r>
              <a:rPr lang="en-US" sz="1600" dirty="0">
                <a:solidFill>
                  <a:schemeClr val="tx1">
                    <a:lumMod val="85000"/>
                    <a:lumOff val="15000"/>
                  </a:schemeClr>
                </a:solidFill>
                <a:latin typeface="+mn-lt"/>
              </a:rPr>
              <a:t>Physical Health Conditions</a:t>
            </a:r>
          </a:p>
          <a:p>
            <a:pPr marL="274320" indent="-274320">
              <a:lnSpc>
                <a:spcPct val="100000"/>
              </a:lnSpc>
              <a:spcBef>
                <a:spcPts val="0"/>
              </a:spcBef>
            </a:pPr>
            <a:r>
              <a:rPr lang="en-US" sz="1600" dirty="0">
                <a:solidFill>
                  <a:schemeClr val="tx1">
                    <a:lumMod val="85000"/>
                    <a:lumOff val="15000"/>
                  </a:schemeClr>
                </a:solidFill>
                <a:latin typeface="+mn-lt"/>
              </a:rPr>
              <a:t>Current and past Medications</a:t>
            </a:r>
          </a:p>
          <a:p>
            <a:pPr marL="274320" indent="-274320">
              <a:lnSpc>
                <a:spcPct val="100000"/>
              </a:lnSpc>
              <a:spcBef>
                <a:spcPts val="0"/>
              </a:spcBef>
            </a:pPr>
            <a:r>
              <a:rPr lang="en-US" sz="1600" dirty="0">
                <a:solidFill>
                  <a:schemeClr val="tx1">
                    <a:lumMod val="85000"/>
                    <a:lumOff val="15000"/>
                  </a:schemeClr>
                </a:solidFill>
                <a:latin typeface="+mn-lt"/>
              </a:rPr>
              <a:t>Developmental History</a:t>
            </a:r>
            <a:endParaRPr lang="en-US" sz="1600" dirty="0"/>
          </a:p>
        </p:txBody>
      </p:sp>
      <p:sp>
        <p:nvSpPr>
          <p:cNvPr id="3" name="Slide Number Placeholder 2">
            <a:extLst>
              <a:ext uri="{FF2B5EF4-FFF2-40B4-BE49-F238E27FC236}">
                <a16:creationId xmlns:a16="http://schemas.microsoft.com/office/drawing/2014/main" id="{36156234-B779-D6D2-114B-DC662BCD9145}"/>
              </a:ext>
            </a:extLst>
          </p:cNvPr>
          <p:cNvSpPr>
            <a:spLocks noGrp="1"/>
          </p:cNvSpPr>
          <p:nvPr>
            <p:ph type="sldNum" sz="quarter" idx="12"/>
          </p:nvPr>
        </p:nvSpPr>
        <p:spPr/>
        <p:txBody>
          <a:bodyPr/>
          <a:lstStyle/>
          <a:p>
            <a:fld id="{6E9F442E-095D-414B-A3C1-4D7C903EC540}" type="slidenum">
              <a:rPr lang="uk-UA" smtClean="0"/>
              <a:pPr/>
              <a:t>16</a:t>
            </a:fld>
            <a:endParaRPr lang="uk-UA" dirty="0"/>
          </a:p>
        </p:txBody>
      </p:sp>
      <p:sp>
        <p:nvSpPr>
          <p:cNvPr id="4" name="Title 3">
            <a:extLst>
              <a:ext uri="{FF2B5EF4-FFF2-40B4-BE49-F238E27FC236}">
                <a16:creationId xmlns:a16="http://schemas.microsoft.com/office/drawing/2014/main" id="{C8FF06F0-0245-E743-7127-9E8AA82B3853}"/>
              </a:ext>
            </a:extLst>
          </p:cNvPr>
          <p:cNvSpPr>
            <a:spLocks noGrp="1"/>
          </p:cNvSpPr>
          <p:nvPr>
            <p:ph type="title"/>
          </p:nvPr>
        </p:nvSpPr>
        <p:spPr>
          <a:xfrm>
            <a:off x="3253589" y="212344"/>
            <a:ext cx="5894832" cy="864778"/>
          </a:xfrm>
        </p:spPr>
        <p:txBody>
          <a:bodyPr/>
          <a:lstStyle/>
          <a:p>
            <a:r>
              <a:rPr lang="en-US" sz="2800" dirty="0"/>
              <a:t>SMHS Assessment Domains</a:t>
            </a:r>
          </a:p>
        </p:txBody>
      </p:sp>
      <p:sp>
        <p:nvSpPr>
          <p:cNvPr id="6" name="TextBox 5">
            <a:extLst>
              <a:ext uri="{FF2B5EF4-FFF2-40B4-BE49-F238E27FC236}">
                <a16:creationId xmlns:a16="http://schemas.microsoft.com/office/drawing/2014/main" id="{AE198EFD-6E52-EDBC-A03F-588A35BB31F8}"/>
              </a:ext>
            </a:extLst>
          </p:cNvPr>
          <p:cNvSpPr txBox="1"/>
          <p:nvPr/>
        </p:nvSpPr>
        <p:spPr>
          <a:xfrm>
            <a:off x="6149622" y="1196078"/>
            <a:ext cx="4921956" cy="3693319"/>
          </a:xfrm>
          <a:prstGeom prst="rect">
            <a:avLst/>
          </a:prstGeom>
          <a:noFill/>
        </p:spPr>
        <p:txBody>
          <a:bodyPr wrap="square">
            <a:spAutoFit/>
          </a:bodyPr>
          <a:lstStyle/>
          <a:p>
            <a:pPr indent="0">
              <a:buNone/>
            </a:pPr>
            <a:r>
              <a:rPr lang="en-US" sz="1600" b="1" dirty="0">
                <a:solidFill>
                  <a:schemeClr val="accent2"/>
                </a:solidFill>
                <a:latin typeface="+mn-lt"/>
              </a:rPr>
              <a:t>Domain 5: Psychosocial Factors</a:t>
            </a:r>
          </a:p>
          <a:p>
            <a:pPr marL="274320" indent="-274320">
              <a:lnSpc>
                <a:spcPct val="100000"/>
              </a:lnSpc>
              <a:spcBef>
                <a:spcPts val="0"/>
              </a:spcBef>
              <a:buFont typeface="Arial" panose="020B0604020202020204" pitchFamily="34" charset="0"/>
              <a:buChar char="•"/>
            </a:pPr>
            <a:r>
              <a:rPr lang="en-US" sz="1600" dirty="0">
                <a:solidFill>
                  <a:schemeClr val="tx1">
                    <a:lumMod val="85000"/>
                    <a:lumOff val="15000"/>
                  </a:schemeClr>
                </a:solidFill>
                <a:latin typeface="+mn-lt"/>
              </a:rPr>
              <a:t>Family</a:t>
            </a:r>
          </a:p>
          <a:p>
            <a:pPr marL="274320" indent="-274320">
              <a:lnSpc>
                <a:spcPct val="100000"/>
              </a:lnSpc>
              <a:spcBef>
                <a:spcPts val="0"/>
              </a:spcBef>
              <a:buFont typeface="Arial" panose="020B0604020202020204" pitchFamily="34" charset="0"/>
              <a:buChar char="•"/>
            </a:pPr>
            <a:r>
              <a:rPr lang="en-US" sz="1600" dirty="0">
                <a:solidFill>
                  <a:schemeClr val="tx1">
                    <a:lumMod val="85000"/>
                    <a:lumOff val="15000"/>
                  </a:schemeClr>
                </a:solidFill>
                <a:latin typeface="+mn-lt"/>
              </a:rPr>
              <a:t>Social and Life Circumstances</a:t>
            </a:r>
          </a:p>
          <a:p>
            <a:pPr marL="274320" indent="-274320">
              <a:lnSpc>
                <a:spcPct val="100000"/>
              </a:lnSpc>
              <a:spcBef>
                <a:spcPts val="0"/>
              </a:spcBef>
              <a:spcAft>
                <a:spcPts val="600"/>
              </a:spcAft>
              <a:buFont typeface="Arial" panose="020B0604020202020204" pitchFamily="34" charset="0"/>
              <a:buChar char="•"/>
            </a:pPr>
            <a:r>
              <a:rPr lang="en-US" sz="1600" dirty="0">
                <a:solidFill>
                  <a:schemeClr val="tx1">
                    <a:lumMod val="85000"/>
                    <a:lumOff val="15000"/>
                  </a:schemeClr>
                </a:solidFill>
                <a:latin typeface="+mn-lt"/>
              </a:rPr>
              <a:t>Cultural Considerations</a:t>
            </a:r>
          </a:p>
          <a:p>
            <a:pPr indent="0">
              <a:buNone/>
            </a:pPr>
            <a:r>
              <a:rPr lang="en-US" sz="1600" b="1" dirty="0">
                <a:solidFill>
                  <a:schemeClr val="accent2"/>
                </a:solidFill>
                <a:latin typeface="+mn-lt"/>
              </a:rPr>
              <a:t>Domain 6: Strengths, Risks and Protective Factors</a:t>
            </a:r>
          </a:p>
          <a:p>
            <a:pPr marL="285750" indent="-285750">
              <a:lnSpc>
                <a:spcPct val="100000"/>
              </a:lnSpc>
              <a:spcBef>
                <a:spcPts val="0"/>
              </a:spcBef>
              <a:buFont typeface="Arial" panose="020B0604020202020204" pitchFamily="34" charset="0"/>
              <a:buChar char="•"/>
            </a:pPr>
            <a:r>
              <a:rPr lang="en-US" sz="1600" dirty="0">
                <a:solidFill>
                  <a:schemeClr val="tx1">
                    <a:lumMod val="85000"/>
                    <a:lumOff val="15000"/>
                  </a:schemeClr>
                </a:solidFill>
                <a:latin typeface="+mn-lt"/>
              </a:rPr>
              <a:t>Strengths and Protective Factors</a:t>
            </a:r>
          </a:p>
          <a:p>
            <a:pPr marL="285750" indent="-285750">
              <a:lnSpc>
                <a:spcPct val="100000"/>
              </a:lnSpc>
              <a:spcBef>
                <a:spcPts val="0"/>
              </a:spcBef>
              <a:buFont typeface="Arial" panose="020B0604020202020204" pitchFamily="34" charset="0"/>
              <a:buChar char="•"/>
            </a:pPr>
            <a:r>
              <a:rPr lang="en-US" sz="1600" dirty="0">
                <a:solidFill>
                  <a:schemeClr val="tx1">
                    <a:lumMod val="85000"/>
                    <a:lumOff val="15000"/>
                  </a:schemeClr>
                </a:solidFill>
                <a:latin typeface="+mn-lt"/>
              </a:rPr>
              <a:t>Risk Factors and Behaviors</a:t>
            </a:r>
          </a:p>
          <a:p>
            <a:pPr marL="285750" indent="-285750">
              <a:lnSpc>
                <a:spcPct val="100000"/>
              </a:lnSpc>
              <a:spcBef>
                <a:spcPts val="0"/>
              </a:spcBef>
              <a:spcAft>
                <a:spcPts val="600"/>
              </a:spcAft>
              <a:buFont typeface="Arial" panose="020B0604020202020204" pitchFamily="34" charset="0"/>
              <a:buChar char="•"/>
            </a:pPr>
            <a:r>
              <a:rPr lang="en-US" sz="1600" dirty="0">
                <a:solidFill>
                  <a:schemeClr val="tx1">
                    <a:lumMod val="85000"/>
                    <a:lumOff val="15000"/>
                  </a:schemeClr>
                </a:solidFill>
                <a:latin typeface="+mn-lt"/>
              </a:rPr>
              <a:t>Safety Planning</a:t>
            </a:r>
          </a:p>
          <a:p>
            <a:pPr indent="0">
              <a:buNone/>
            </a:pPr>
            <a:r>
              <a:rPr lang="en-US" sz="1600" b="1" dirty="0">
                <a:solidFill>
                  <a:schemeClr val="accent2"/>
                </a:solidFill>
                <a:latin typeface="+mn-lt"/>
              </a:rPr>
              <a:t>Domain 7: Clinical Summary, Treatment Recommendations, Level of Care Determination </a:t>
            </a:r>
          </a:p>
          <a:p>
            <a:pPr marL="285750" indent="-285750">
              <a:lnSpc>
                <a:spcPct val="100000"/>
              </a:lnSpc>
              <a:spcBef>
                <a:spcPts val="0"/>
              </a:spcBef>
              <a:buFont typeface="Arial" panose="020B0604020202020204" pitchFamily="34" charset="0"/>
              <a:buChar char="•"/>
            </a:pPr>
            <a:r>
              <a:rPr lang="en-US" sz="1600" dirty="0">
                <a:solidFill>
                  <a:schemeClr val="tx1">
                    <a:lumMod val="85000"/>
                    <a:lumOff val="15000"/>
                  </a:schemeClr>
                </a:solidFill>
                <a:latin typeface="+mn-lt"/>
              </a:rPr>
              <a:t>Clinical Impressions</a:t>
            </a:r>
          </a:p>
          <a:p>
            <a:pPr marL="285750" indent="-285750">
              <a:lnSpc>
                <a:spcPct val="100000"/>
              </a:lnSpc>
              <a:spcBef>
                <a:spcPts val="0"/>
              </a:spcBef>
              <a:buFont typeface="Arial" panose="020B0604020202020204" pitchFamily="34" charset="0"/>
              <a:buChar char="•"/>
            </a:pPr>
            <a:r>
              <a:rPr lang="en-US" sz="1600" dirty="0">
                <a:solidFill>
                  <a:schemeClr val="tx1">
                    <a:lumMod val="85000"/>
                    <a:lumOff val="15000"/>
                  </a:schemeClr>
                </a:solidFill>
                <a:latin typeface="+mn-lt"/>
              </a:rPr>
              <a:t>Diagnostic Impressions</a:t>
            </a:r>
          </a:p>
          <a:p>
            <a:pPr marL="285750" indent="-285750">
              <a:lnSpc>
                <a:spcPct val="100000"/>
              </a:lnSpc>
              <a:spcBef>
                <a:spcPts val="0"/>
              </a:spcBef>
              <a:buFont typeface="Arial" panose="020B0604020202020204" pitchFamily="34" charset="0"/>
              <a:buChar char="•"/>
            </a:pPr>
            <a:r>
              <a:rPr lang="en-US" sz="1600" dirty="0">
                <a:solidFill>
                  <a:schemeClr val="tx1">
                    <a:lumMod val="85000"/>
                    <a:lumOff val="15000"/>
                  </a:schemeClr>
                </a:solidFill>
                <a:latin typeface="+mn-lt"/>
              </a:rPr>
              <a:t>Treatment Recommendations</a:t>
            </a:r>
          </a:p>
          <a:p>
            <a:pPr>
              <a:lnSpc>
                <a:spcPct val="100000"/>
              </a:lnSpc>
              <a:spcBef>
                <a:spcPts val="0"/>
              </a:spcBef>
            </a:pPr>
            <a:endParaRPr lang="en-US" sz="1600" dirty="0">
              <a:solidFill>
                <a:schemeClr val="tx1">
                  <a:lumMod val="85000"/>
                  <a:lumOff val="15000"/>
                </a:schemeClr>
              </a:solidFill>
              <a:latin typeface="+mn-lt"/>
            </a:endParaRPr>
          </a:p>
        </p:txBody>
      </p:sp>
      <p:sp>
        <p:nvSpPr>
          <p:cNvPr id="7" name="Title 3">
            <a:extLst>
              <a:ext uri="{FF2B5EF4-FFF2-40B4-BE49-F238E27FC236}">
                <a16:creationId xmlns:a16="http://schemas.microsoft.com/office/drawing/2014/main" id="{4312E05D-0E35-F592-FEFC-C7439C208065}"/>
              </a:ext>
            </a:extLst>
          </p:cNvPr>
          <p:cNvSpPr txBox="1">
            <a:spLocks/>
          </p:cNvSpPr>
          <p:nvPr/>
        </p:nvSpPr>
        <p:spPr>
          <a:xfrm>
            <a:off x="5693554" y="5183913"/>
            <a:ext cx="5930095" cy="864778"/>
          </a:xfrm>
          <a:prstGeom prst="rect">
            <a:avLst/>
          </a:prstGeom>
          <a:solidFill>
            <a:srgbClr val="7030A0"/>
          </a:solidFill>
        </p:spPr>
        <p:txBody>
          <a:bodyPr vert="horz" lIns="91440" tIns="45720" rIns="91440" bIns="45720" rtlCol="0" anchor="ctr">
            <a:normAutofit/>
          </a:bodyPr>
          <a:lstStyle>
            <a:lvl1pPr algn="l" defTabSz="914400" rtl="0" eaLnBrk="1" latinLnBrk="0" hangingPunct="1">
              <a:lnSpc>
                <a:spcPct val="90000"/>
              </a:lnSpc>
              <a:spcBef>
                <a:spcPct val="0"/>
              </a:spcBef>
              <a:buNone/>
              <a:defRPr lang="en-US" sz="2400" b="1" i="0" kern="1200" baseline="0">
                <a:solidFill>
                  <a:srgbClr val="33AB7E"/>
                </a:solidFill>
                <a:latin typeface="Georgia" charset="0"/>
                <a:ea typeface="+mj-ea"/>
                <a:cs typeface="+mj-cs"/>
              </a:defRPr>
            </a:lvl1pPr>
          </a:lstStyle>
          <a:p>
            <a:r>
              <a:rPr lang="en-US" sz="1400" b="0" dirty="0">
                <a:solidFill>
                  <a:schemeClr val="bg1"/>
                </a:solidFill>
                <a:latin typeface="+mn-lt"/>
              </a:rPr>
              <a:t>Assessments and  re-assessments must be completed within a reasonable time frame and in accordance with generally accepted standards of practice.</a:t>
            </a:r>
          </a:p>
        </p:txBody>
      </p:sp>
      <p:sp>
        <p:nvSpPr>
          <p:cNvPr id="8" name="TextBox 7">
            <a:extLst>
              <a:ext uri="{FF2B5EF4-FFF2-40B4-BE49-F238E27FC236}">
                <a16:creationId xmlns:a16="http://schemas.microsoft.com/office/drawing/2014/main" id="{11A03B14-8AB7-4999-FE5F-BA7184C90F3D}"/>
              </a:ext>
            </a:extLst>
          </p:cNvPr>
          <p:cNvSpPr txBox="1"/>
          <p:nvPr/>
        </p:nvSpPr>
        <p:spPr>
          <a:xfrm>
            <a:off x="7331869" y="84016"/>
            <a:ext cx="4412490" cy="338554"/>
          </a:xfrm>
          <a:prstGeom prst="rect">
            <a:avLst/>
          </a:prstGeom>
          <a:noFill/>
        </p:spPr>
        <p:txBody>
          <a:bodyPr wrap="none" rtlCol="0">
            <a:spAutoFit/>
          </a:bodyPr>
          <a:lstStyle/>
          <a:p>
            <a:r>
              <a:rPr lang="en-US" sz="1600" dirty="0">
                <a:solidFill>
                  <a:schemeClr val="tx1">
                    <a:lumMod val="85000"/>
                    <a:lumOff val="15000"/>
                  </a:schemeClr>
                </a:solidFill>
              </a:rPr>
              <a:t>See </a:t>
            </a:r>
            <a:r>
              <a:rPr lang="en-US" sz="1600" dirty="0">
                <a:solidFill>
                  <a:schemeClr val="tx1">
                    <a:lumMod val="85000"/>
                    <a:lumOff val="15000"/>
                  </a:schemeClr>
                </a:solidFill>
                <a:hlinkClick r:id="rId2"/>
              </a:rPr>
              <a:t>SMHS Documentation Manual </a:t>
            </a:r>
            <a:r>
              <a:rPr lang="en-US" sz="1600" dirty="0">
                <a:solidFill>
                  <a:schemeClr val="tx1">
                    <a:lumMod val="85000"/>
                    <a:lumOff val="15000"/>
                  </a:schemeClr>
                </a:solidFill>
              </a:rPr>
              <a:t>for more details</a:t>
            </a:r>
          </a:p>
        </p:txBody>
      </p:sp>
    </p:spTree>
    <p:extLst>
      <p:ext uri="{BB962C8B-B14F-4D97-AF65-F5344CB8AC3E}">
        <p14:creationId xmlns:p14="http://schemas.microsoft.com/office/powerpoint/2010/main" val="378843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630935" y="639520"/>
            <a:ext cx="4460353" cy="1719072"/>
          </a:xfrm>
        </p:spPr>
        <p:txBody>
          <a:bodyPr vert="horz" lIns="91440" tIns="45720" rIns="91440" bIns="45720" rtlCol="0" anchor="b">
            <a:normAutofit/>
          </a:bodyPr>
          <a:lstStyle/>
          <a:p>
            <a:r>
              <a:rPr lang="en-US" sz="2800" dirty="0"/>
              <a:t>Assessment Template</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p:cNvSpPr>
            <a:spLocks noGrp="1"/>
          </p:cNvSpPr>
          <p:nvPr>
            <p:ph idx="1"/>
          </p:nvPr>
        </p:nvSpPr>
        <p:spPr>
          <a:xfrm>
            <a:off x="630935" y="2807208"/>
            <a:ext cx="4110881" cy="3003860"/>
          </a:xfrm>
        </p:spPr>
        <p:txBody>
          <a:bodyPr vert="horz" lIns="91440" tIns="45720" rIns="91440" bIns="45720" rtlCol="0" anchor="t">
            <a:normAutofit/>
          </a:bodyPr>
          <a:lstStyle/>
          <a:p>
            <a:pPr indent="-228600">
              <a:buFont typeface="Arial" panose="020B0604020202020204" pitchFamily="34" charset="0"/>
              <a:buChar char="•"/>
            </a:pPr>
            <a:r>
              <a:rPr lang="en-US" sz="1700" dirty="0">
                <a:latin typeface="+mn-lt"/>
              </a:rPr>
              <a:t>The</a:t>
            </a:r>
            <a:r>
              <a:rPr lang="en-US" sz="1700" dirty="0">
                <a:solidFill>
                  <a:schemeClr val="tx1"/>
                </a:solidFill>
                <a:latin typeface="+mn-lt"/>
              </a:rPr>
              <a:t> </a:t>
            </a:r>
            <a:r>
              <a:rPr lang="en-US" sz="1700" dirty="0">
                <a:solidFill>
                  <a:schemeClr val="tx1"/>
                </a:solidFill>
                <a:latin typeface="+mn-lt"/>
                <a:hlinkClick r:id="rId2"/>
              </a:rPr>
              <a:t>Assessment Template </a:t>
            </a:r>
            <a:r>
              <a:rPr lang="en-US" sz="1700" dirty="0">
                <a:latin typeface="+mn-lt"/>
              </a:rPr>
              <a:t>has been u</a:t>
            </a:r>
            <a:r>
              <a:rPr lang="en-US" sz="1700" i="0" dirty="0">
                <a:latin typeface="+mn-lt"/>
              </a:rPr>
              <a:t>pdated with the seven Domains.</a:t>
            </a:r>
          </a:p>
          <a:p>
            <a:pPr indent="-228600">
              <a:buFont typeface="Arial" panose="020B0604020202020204" pitchFamily="34" charset="0"/>
              <a:buChar char="•"/>
            </a:pPr>
            <a:r>
              <a:rPr lang="en-US" sz="1700" dirty="0">
                <a:latin typeface="+mn-lt"/>
              </a:rPr>
              <a:t> It’s use is optional but highly recommended.</a:t>
            </a:r>
          </a:p>
          <a:p>
            <a:pPr indent="-228600">
              <a:buFont typeface="Arial" panose="020B0604020202020204" pitchFamily="34" charset="0"/>
              <a:buChar char="•"/>
            </a:pPr>
            <a:r>
              <a:rPr lang="en-US" sz="1700" dirty="0">
                <a:latin typeface="+mn-lt"/>
              </a:rPr>
              <a:t> Forms are fillable and available on the FFS page of the </a:t>
            </a:r>
            <a:r>
              <a:rPr lang="en-US" sz="1700" dirty="0">
                <a:solidFill>
                  <a:schemeClr val="tx1"/>
                </a:solidFill>
                <a:latin typeface="+mn-lt"/>
                <a:hlinkClick r:id="rId3"/>
              </a:rPr>
              <a:t>ACBH Provider website</a:t>
            </a:r>
            <a:r>
              <a:rPr lang="en-US" sz="1700" dirty="0">
                <a:solidFill>
                  <a:schemeClr val="tx1"/>
                </a:solidFill>
                <a:latin typeface="+mn-lt"/>
              </a:rPr>
              <a:t>.</a:t>
            </a:r>
          </a:p>
          <a:p>
            <a:pPr indent="-228600">
              <a:buFont typeface="Arial" panose="020B0604020202020204" pitchFamily="34" charset="0"/>
              <a:buChar char="•"/>
            </a:pPr>
            <a:r>
              <a:rPr lang="en-US" sz="1700" dirty="0">
                <a:latin typeface="+mn-lt"/>
              </a:rPr>
              <a:t> If using an Electronic Health Record, you may add items but do not remove any items for the assessment template.</a:t>
            </a:r>
          </a:p>
        </p:txBody>
      </p:sp>
      <p:pic>
        <p:nvPicPr>
          <p:cNvPr id="6" name="Picture 5">
            <a:extLst>
              <a:ext uri="{FF2B5EF4-FFF2-40B4-BE49-F238E27FC236}">
                <a16:creationId xmlns:a16="http://schemas.microsoft.com/office/drawing/2014/main" id="{A819D95F-1D74-5047-A49B-450FAA38967B}"/>
              </a:ext>
            </a:extLst>
          </p:cNvPr>
          <p:cNvPicPr>
            <a:picLocks noChangeAspect="1"/>
          </p:cNvPicPr>
          <p:nvPr/>
        </p:nvPicPr>
        <p:blipFill>
          <a:blip r:embed="rId4"/>
          <a:stretch>
            <a:fillRect/>
          </a:stretch>
        </p:blipFill>
        <p:spPr>
          <a:xfrm>
            <a:off x="5201031" y="640080"/>
            <a:ext cx="5810249" cy="5577840"/>
          </a:xfrm>
          <a:prstGeom prst="rect">
            <a:avLst/>
          </a:prstGeom>
          <a:ln>
            <a:noFill/>
          </a:ln>
          <a:effectLst>
            <a:outerShdw blurRad="292100" dist="139700" dir="2700000" algn="tl" rotWithShape="0">
              <a:srgbClr val="333333">
                <a:alpha val="65000"/>
              </a:srgbClr>
            </a:outerShdw>
          </a:effectLst>
        </p:spPr>
      </p:pic>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17</a:t>
            </a:fld>
            <a:endParaRPr lang="en-US" sz="1200" dirty="0">
              <a:solidFill>
                <a:schemeClr val="tx1">
                  <a:tint val="75000"/>
                </a:schemeClr>
              </a:solidFill>
              <a:latin typeface="+mn-lt"/>
              <a:ea typeface="+mn-ea"/>
              <a:cs typeface="+mn-cs"/>
            </a:endParaRPr>
          </a:p>
        </p:txBody>
      </p:sp>
      <p:sp>
        <p:nvSpPr>
          <p:cNvPr id="8" name="TextBox 7">
            <a:extLst>
              <a:ext uri="{FF2B5EF4-FFF2-40B4-BE49-F238E27FC236}">
                <a16:creationId xmlns:a16="http://schemas.microsoft.com/office/drawing/2014/main" id="{9FA0D1B1-6460-9843-7319-64C72AACC6C1}"/>
              </a:ext>
            </a:extLst>
          </p:cNvPr>
          <p:cNvSpPr txBox="1"/>
          <p:nvPr/>
        </p:nvSpPr>
        <p:spPr>
          <a:xfrm>
            <a:off x="643278" y="6187388"/>
            <a:ext cx="3917433" cy="369332"/>
          </a:xfrm>
          <a:prstGeom prst="rect">
            <a:avLst/>
          </a:prstGeom>
          <a:noFill/>
        </p:spPr>
        <p:txBody>
          <a:bodyPr wrap="square">
            <a:spAutoFit/>
          </a:bodyPr>
          <a:lstStyle/>
          <a:p>
            <a:r>
              <a:rPr lang="en-US" sz="1800" i="1" dirty="0">
                <a:solidFill>
                  <a:schemeClr val="bg2">
                    <a:lumMod val="25000"/>
                  </a:schemeClr>
                </a:solidFill>
                <a:latin typeface="+mn-lt"/>
              </a:rPr>
              <a:t>Demo Assessment Template</a:t>
            </a:r>
          </a:p>
        </p:txBody>
      </p:sp>
    </p:spTree>
    <p:extLst>
      <p:ext uri="{BB962C8B-B14F-4D97-AF65-F5344CB8AC3E}">
        <p14:creationId xmlns:p14="http://schemas.microsoft.com/office/powerpoint/2010/main" val="1599908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8B64E1-CBAD-791D-CA66-A157C1D63AC7}"/>
              </a:ext>
            </a:extLst>
          </p:cNvPr>
          <p:cNvSpPr>
            <a:spLocks noGrp="1"/>
          </p:cNvSpPr>
          <p:nvPr>
            <p:ph idx="1"/>
          </p:nvPr>
        </p:nvSpPr>
        <p:spPr>
          <a:xfrm>
            <a:off x="817076" y="1968087"/>
            <a:ext cx="8868791" cy="3728200"/>
          </a:xfrm>
        </p:spPr>
        <p:txBody>
          <a:bodyPr/>
          <a:lstStyle/>
          <a:p>
            <a:pPr>
              <a:spcAft>
                <a:spcPts val="600"/>
              </a:spcAft>
            </a:pPr>
            <a:r>
              <a:rPr lang="en-US" sz="1800" dirty="0">
                <a:latin typeface="+mn-lt"/>
              </a:rPr>
              <a:t> There have been no changes to the requirement to complete the </a:t>
            </a:r>
            <a:r>
              <a:rPr lang="en-US" sz="1800" dirty="0">
                <a:latin typeface="+mn-lt"/>
                <a:hlinkClick r:id="rId2"/>
              </a:rPr>
              <a:t>PSC-35</a:t>
            </a:r>
            <a:r>
              <a:rPr lang="en-US" sz="1800" dirty="0">
                <a:latin typeface="+mn-lt"/>
              </a:rPr>
              <a:t>.</a:t>
            </a:r>
          </a:p>
          <a:p>
            <a:pPr>
              <a:spcAft>
                <a:spcPts val="600"/>
              </a:spcAft>
            </a:pPr>
            <a:r>
              <a:rPr lang="en-US" sz="1800" dirty="0">
                <a:latin typeface="+mn-lt"/>
              </a:rPr>
              <a:t> PSC-35 is a psychosocial screener designed to facilitate the recognition of cognitive, emotional, and behavioral problems so that appropriate interventions can be initiated as early as possible.</a:t>
            </a:r>
          </a:p>
          <a:p>
            <a:pPr>
              <a:spcAft>
                <a:spcPts val="600"/>
              </a:spcAft>
            </a:pPr>
            <a:r>
              <a:rPr lang="en-US" sz="1800" dirty="0">
                <a:latin typeface="+mn-lt"/>
              </a:rPr>
              <a:t> There are two versions. One to be completed by an adult/caregiver and the other for a youth over 11yrs old (Y-PSC-35).</a:t>
            </a:r>
          </a:p>
          <a:p>
            <a:pPr>
              <a:spcAft>
                <a:spcPts val="600"/>
              </a:spcAft>
            </a:pPr>
            <a:r>
              <a:rPr lang="en-US" sz="1800" dirty="0">
                <a:latin typeface="+mn-lt"/>
              </a:rPr>
              <a:t> The Pediatric Symptom Checklist (PSC35) must be completed by day 60 of Episode Opening, every 6 months and at discharge. </a:t>
            </a:r>
          </a:p>
          <a:p>
            <a:r>
              <a:rPr lang="en-US" sz="1800" dirty="0">
                <a:latin typeface="+mn-lt"/>
              </a:rPr>
              <a:t> If not completed, an explanation of barriers to completion should be documented in the notes. </a:t>
            </a:r>
          </a:p>
          <a:p>
            <a:pPr indent="0">
              <a:buNone/>
            </a:pPr>
            <a:endParaRPr lang="en-US" dirty="0"/>
          </a:p>
        </p:txBody>
      </p:sp>
      <p:sp>
        <p:nvSpPr>
          <p:cNvPr id="4" name="Slide Number Placeholder 3">
            <a:extLst>
              <a:ext uri="{FF2B5EF4-FFF2-40B4-BE49-F238E27FC236}">
                <a16:creationId xmlns:a16="http://schemas.microsoft.com/office/drawing/2014/main" id="{0B8C53D1-9AD4-9B42-F347-FA1B1CB347DA}"/>
              </a:ext>
            </a:extLst>
          </p:cNvPr>
          <p:cNvSpPr>
            <a:spLocks noGrp="1"/>
          </p:cNvSpPr>
          <p:nvPr>
            <p:ph type="sldNum" sz="quarter" idx="12"/>
          </p:nvPr>
        </p:nvSpPr>
        <p:spPr/>
        <p:txBody>
          <a:bodyPr/>
          <a:lstStyle/>
          <a:p>
            <a:fld id="{6E9F442E-095D-414B-A3C1-4D7C903EC540}" type="slidenum">
              <a:rPr lang="uk-UA" smtClean="0"/>
              <a:pPr/>
              <a:t>18</a:t>
            </a:fld>
            <a:endParaRPr lang="uk-UA" dirty="0"/>
          </a:p>
        </p:txBody>
      </p:sp>
      <p:sp>
        <p:nvSpPr>
          <p:cNvPr id="2" name="Title 1">
            <a:extLst>
              <a:ext uri="{FF2B5EF4-FFF2-40B4-BE49-F238E27FC236}">
                <a16:creationId xmlns:a16="http://schemas.microsoft.com/office/drawing/2014/main" id="{A552E930-B87C-7EF7-E11E-8C8280092462}"/>
              </a:ext>
            </a:extLst>
          </p:cNvPr>
          <p:cNvSpPr>
            <a:spLocks noGrp="1"/>
          </p:cNvSpPr>
          <p:nvPr>
            <p:ph type="title"/>
          </p:nvPr>
        </p:nvSpPr>
        <p:spPr>
          <a:xfrm>
            <a:off x="935490" y="850933"/>
            <a:ext cx="7675110" cy="864778"/>
          </a:xfrm>
        </p:spPr>
        <p:txBody>
          <a:bodyPr>
            <a:normAutofit/>
          </a:bodyPr>
          <a:lstStyle/>
          <a:p>
            <a:r>
              <a:rPr lang="en-US" sz="2800" dirty="0"/>
              <a:t>Pediatric Symptom Checklist (PSC-35)</a:t>
            </a:r>
          </a:p>
        </p:txBody>
      </p:sp>
    </p:spTree>
    <p:extLst>
      <p:ext uri="{BB962C8B-B14F-4D97-AF65-F5344CB8AC3E}">
        <p14:creationId xmlns:p14="http://schemas.microsoft.com/office/powerpoint/2010/main" val="64172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BD4996-58E9-47AF-F599-12A6522A81DD}"/>
              </a:ext>
            </a:extLst>
          </p:cNvPr>
          <p:cNvSpPr>
            <a:spLocks noGrp="1"/>
          </p:cNvSpPr>
          <p:nvPr>
            <p:ph type="ctrTitle"/>
          </p:nvPr>
        </p:nvSpPr>
        <p:spPr>
          <a:xfrm>
            <a:off x="630936" y="639520"/>
            <a:ext cx="3429000" cy="1719072"/>
          </a:xfrm>
        </p:spPr>
        <p:txBody>
          <a:bodyPr vert="horz" lIns="91440" tIns="45720" rIns="91440" bIns="45720" rtlCol="0" anchor="b">
            <a:normAutofit/>
          </a:bodyPr>
          <a:lstStyle/>
          <a:p>
            <a:r>
              <a:rPr lang="en-US" dirty="0"/>
              <a:t> </a:t>
            </a:r>
            <a:br>
              <a:rPr lang="en-US" dirty="0"/>
            </a:br>
            <a:r>
              <a:rPr lang="en-US" dirty="0"/>
              <a:t>Problem List</a:t>
            </a: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81829273-F041-3CCE-59E2-F5BCCA64FB35}"/>
              </a:ext>
            </a:extLst>
          </p:cNvPr>
          <p:cNvSpPr>
            <a:spLocks noGrp="1"/>
          </p:cNvSpPr>
          <p:nvPr>
            <p:ph type="subTitle" idx="1"/>
          </p:nvPr>
        </p:nvSpPr>
        <p:spPr>
          <a:xfrm>
            <a:off x="630935" y="2807208"/>
            <a:ext cx="4640975" cy="3410712"/>
          </a:xfrm>
        </p:spPr>
        <p:txBody>
          <a:bodyPr vert="horz" lIns="91440" tIns="45720" rIns="91440" bIns="45720" rtlCol="0" anchor="t">
            <a:noAutofit/>
          </a:bodyPr>
          <a:lstStyle/>
          <a:p>
            <a:pPr marL="285750" indent="-285750">
              <a:spcAft>
                <a:spcPts val="600"/>
              </a:spcAft>
              <a:buFont typeface="Arial" panose="020B0604020202020204" pitchFamily="34" charset="0"/>
              <a:buChar char="•"/>
            </a:pPr>
            <a:r>
              <a:rPr lang="en-US" sz="1800" dirty="0">
                <a:solidFill>
                  <a:schemeClr val="bg2">
                    <a:lumMod val="25000"/>
                  </a:schemeClr>
                </a:solidFill>
                <a:latin typeface="+mn-lt"/>
                <a:hlinkClick r:id="rId2"/>
              </a:rPr>
              <a:t>Problem Lists </a:t>
            </a:r>
            <a:r>
              <a:rPr lang="en-US" sz="1800" dirty="0">
                <a:solidFill>
                  <a:schemeClr val="bg2">
                    <a:lumMod val="25000"/>
                  </a:schemeClr>
                </a:solidFill>
                <a:latin typeface="+mn-lt"/>
              </a:rPr>
              <a:t>are a NEW requirement that must be included in every chart.</a:t>
            </a:r>
          </a:p>
          <a:p>
            <a:pPr indent="-285750">
              <a:spcAft>
                <a:spcPts val="600"/>
              </a:spcAft>
              <a:buFont typeface="Arial" panose="020B0604020202020204" pitchFamily="34" charset="0"/>
              <a:buChar char="•"/>
            </a:pPr>
            <a:r>
              <a:rPr lang="en-US" sz="1800" dirty="0">
                <a:solidFill>
                  <a:schemeClr val="bg2">
                    <a:lumMod val="25000"/>
                  </a:schemeClr>
                </a:solidFill>
                <a:latin typeface="+mn-lt"/>
              </a:rPr>
              <a:t>Fillable forms are available on the FFS page of the </a:t>
            </a:r>
            <a:r>
              <a:rPr lang="en-US" sz="1800" dirty="0">
                <a:solidFill>
                  <a:schemeClr val="tx1"/>
                </a:solidFill>
                <a:latin typeface="+mn-lt"/>
                <a:hlinkClick r:id="rId3"/>
              </a:rPr>
              <a:t>ACBH Provider website</a:t>
            </a:r>
            <a:r>
              <a:rPr lang="en-US" sz="1800" dirty="0">
                <a:solidFill>
                  <a:schemeClr val="tx1"/>
                </a:solidFill>
                <a:latin typeface="+mn-lt"/>
              </a:rPr>
              <a:t>.</a:t>
            </a:r>
            <a:endParaRPr lang="en-US" sz="1800" dirty="0">
              <a:solidFill>
                <a:schemeClr val="bg2">
                  <a:lumMod val="25000"/>
                </a:schemeClr>
              </a:solidFill>
              <a:latin typeface="+mn-lt"/>
            </a:endParaRPr>
          </a:p>
          <a:p>
            <a:pPr indent="-285750">
              <a:spcAft>
                <a:spcPts val="600"/>
              </a:spcAft>
              <a:buFont typeface="Arial" panose="020B0604020202020204" pitchFamily="34" charset="0"/>
              <a:buChar char="•"/>
            </a:pPr>
            <a:r>
              <a:rPr lang="en-US" sz="1800" dirty="0">
                <a:solidFill>
                  <a:schemeClr val="bg2">
                    <a:lumMod val="25000"/>
                  </a:schemeClr>
                </a:solidFill>
                <a:latin typeface="+mn-lt"/>
              </a:rPr>
              <a:t>These are a common tool in physical healthcare and function as a one stop shop to capture the client’s needs. </a:t>
            </a:r>
          </a:p>
          <a:p>
            <a:pPr indent="-228600">
              <a:lnSpc>
                <a:spcPct val="90000"/>
              </a:lnSpc>
              <a:buFont typeface="Arial" panose="020B0604020202020204" pitchFamily="34" charset="0"/>
              <a:buChar char="•"/>
            </a:pPr>
            <a:r>
              <a:rPr lang="en-US" sz="1800" dirty="0">
                <a:solidFill>
                  <a:schemeClr val="bg2">
                    <a:lumMod val="25000"/>
                  </a:schemeClr>
                </a:solidFill>
                <a:latin typeface="+mn-lt"/>
              </a:rPr>
              <a:t>The Problem List is a dynamic log and should be updated at the time of initial Intake and  as new problems are identified or existing problems are deferred or resolved.</a:t>
            </a:r>
          </a:p>
        </p:txBody>
      </p:sp>
      <p:sp>
        <p:nvSpPr>
          <p:cNvPr id="4" name="Slide Number Placeholder 3">
            <a:extLst>
              <a:ext uri="{FF2B5EF4-FFF2-40B4-BE49-F238E27FC236}">
                <a16:creationId xmlns:a16="http://schemas.microsoft.com/office/drawing/2014/main" id="{EB09EA1C-A25F-8B68-C7A6-16E6F616EA6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19</a:t>
            </a:fld>
            <a:endParaRPr lang="en-US" sz="1200" dirty="0">
              <a:solidFill>
                <a:schemeClr val="tx1">
                  <a:tint val="75000"/>
                </a:schemeClr>
              </a:solidFill>
              <a:latin typeface="+mn-lt"/>
              <a:ea typeface="+mn-ea"/>
              <a:cs typeface="+mn-cs"/>
            </a:endParaRPr>
          </a:p>
        </p:txBody>
      </p:sp>
      <p:pic>
        <p:nvPicPr>
          <p:cNvPr id="8" name="Picture 7">
            <a:extLst>
              <a:ext uri="{FF2B5EF4-FFF2-40B4-BE49-F238E27FC236}">
                <a16:creationId xmlns:a16="http://schemas.microsoft.com/office/drawing/2014/main" id="{4E3D3BA6-66E8-C14C-8D78-A4E11BF712E8}"/>
              </a:ext>
            </a:extLst>
          </p:cNvPr>
          <p:cNvPicPr>
            <a:picLocks noChangeAspect="1"/>
          </p:cNvPicPr>
          <p:nvPr/>
        </p:nvPicPr>
        <p:blipFill>
          <a:blip r:embed="rId4"/>
          <a:stretch>
            <a:fillRect/>
          </a:stretch>
        </p:blipFill>
        <p:spPr>
          <a:xfrm>
            <a:off x="5271910" y="1499056"/>
            <a:ext cx="6810334" cy="46119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9443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341C-2F42-3F41-BC06-7EF6A51D929E}"/>
              </a:ext>
            </a:extLst>
          </p:cNvPr>
          <p:cNvSpPr>
            <a:spLocks noGrp="1"/>
          </p:cNvSpPr>
          <p:nvPr>
            <p:ph type="ctrTitle"/>
          </p:nvPr>
        </p:nvSpPr>
        <p:spPr>
          <a:xfrm>
            <a:off x="2973034" y="1402240"/>
            <a:ext cx="7307943" cy="523220"/>
          </a:xfrm>
        </p:spPr>
        <p:txBody>
          <a:bodyPr/>
          <a:lstStyle/>
          <a:p>
            <a:r>
              <a:rPr lang="en-US" dirty="0"/>
              <a:t>Learning Objectives</a:t>
            </a:r>
          </a:p>
        </p:txBody>
      </p:sp>
      <p:sp>
        <p:nvSpPr>
          <p:cNvPr id="3" name="Subtitle 2">
            <a:extLst>
              <a:ext uri="{FF2B5EF4-FFF2-40B4-BE49-F238E27FC236}">
                <a16:creationId xmlns:a16="http://schemas.microsoft.com/office/drawing/2014/main" id="{1DB34C17-8958-454E-9348-769C6D6E61E2}"/>
              </a:ext>
            </a:extLst>
          </p:cNvPr>
          <p:cNvSpPr>
            <a:spLocks noGrp="1"/>
          </p:cNvSpPr>
          <p:nvPr>
            <p:ph type="subTitle" idx="1"/>
          </p:nvPr>
        </p:nvSpPr>
        <p:spPr>
          <a:xfrm>
            <a:off x="2973033" y="2092185"/>
            <a:ext cx="7307943" cy="1732590"/>
          </a:xfrm>
        </p:spPr>
        <p:txBody>
          <a:bodyPr/>
          <a:lstStyle/>
          <a:p>
            <a:r>
              <a:rPr lang="en-US" sz="1400" dirty="0"/>
              <a:t>At the conclusion of this training, participants will have a better understanding of the following:</a:t>
            </a:r>
          </a:p>
          <a:p>
            <a:pPr marL="285750" indent="-285750">
              <a:buFont typeface="Arial" panose="020B0604020202020204" pitchFamily="34" charset="0"/>
              <a:buChar char="•"/>
            </a:pPr>
            <a:r>
              <a:rPr lang="en-US" sz="1400" dirty="0"/>
              <a:t>Receiving client referrals</a:t>
            </a:r>
          </a:p>
          <a:p>
            <a:pPr marL="285750" indent="-285750">
              <a:buFont typeface="Arial" panose="020B0604020202020204" pitchFamily="34" charset="0"/>
              <a:buChar char="•"/>
            </a:pPr>
            <a:r>
              <a:rPr lang="en-US" sz="1400" dirty="0"/>
              <a:t>Cal-AIM Access Criteria and Medical Necessity definitions</a:t>
            </a:r>
          </a:p>
          <a:p>
            <a:pPr marL="285750" indent="-285750">
              <a:buFont typeface="Arial" panose="020B0604020202020204" pitchFamily="34" charset="0"/>
              <a:buChar char="•"/>
            </a:pPr>
            <a:r>
              <a:rPr lang="en-US" sz="1400" dirty="0"/>
              <a:t>New documentation templates</a:t>
            </a:r>
          </a:p>
        </p:txBody>
      </p:sp>
      <p:sp>
        <p:nvSpPr>
          <p:cNvPr id="4" name="Slide Number Placeholder 3">
            <a:extLst>
              <a:ext uri="{FF2B5EF4-FFF2-40B4-BE49-F238E27FC236}">
                <a16:creationId xmlns:a16="http://schemas.microsoft.com/office/drawing/2014/main" id="{3024FF3F-E491-9A46-ABE9-2D803CC0EA71}"/>
              </a:ext>
            </a:extLst>
          </p:cNvPr>
          <p:cNvSpPr>
            <a:spLocks noGrp="1"/>
          </p:cNvSpPr>
          <p:nvPr>
            <p:ph type="sldNum" sz="quarter" idx="12"/>
          </p:nvPr>
        </p:nvSpPr>
        <p:spPr/>
        <p:txBody>
          <a:bodyPr/>
          <a:lstStyle/>
          <a:p>
            <a:fld id="{6E9F442E-095D-414B-A3C1-4D7C903EC540}" type="slidenum">
              <a:rPr lang="en-US" smtClean="0"/>
              <a:t>2</a:t>
            </a:fld>
            <a:endParaRPr lang="en-US" dirty="0"/>
          </a:p>
        </p:txBody>
      </p:sp>
    </p:spTree>
    <p:extLst>
      <p:ext uri="{BB962C8B-B14F-4D97-AF65-F5344CB8AC3E}">
        <p14:creationId xmlns:p14="http://schemas.microsoft.com/office/powerpoint/2010/main" val="3515158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E9CBB4D-DD4F-3378-516E-64BCFE35F3C2}"/>
              </a:ext>
            </a:extLst>
          </p:cNvPr>
          <p:cNvSpPr>
            <a:spLocks noGrp="1"/>
          </p:cNvSpPr>
          <p:nvPr>
            <p:ph type="title"/>
          </p:nvPr>
        </p:nvSpPr>
        <p:spPr>
          <a:xfrm>
            <a:off x="838200" y="365125"/>
            <a:ext cx="10515600" cy="1306443"/>
          </a:xfrm>
        </p:spPr>
        <p:txBody>
          <a:bodyPr vert="horz" lIns="91440" tIns="45720" rIns="91440" bIns="45720" rtlCol="0" anchor="ctr">
            <a:normAutofit/>
          </a:bodyPr>
          <a:lstStyle/>
          <a:p>
            <a:r>
              <a:rPr lang="en-US" sz="2800" dirty="0"/>
              <a:t>Problem List Details</a:t>
            </a:r>
          </a:p>
        </p:txBody>
      </p:sp>
      <p:sp>
        <p:nvSpPr>
          <p:cNvPr id="6" name="Content Placeholder 5">
            <a:extLst>
              <a:ext uri="{FF2B5EF4-FFF2-40B4-BE49-F238E27FC236}">
                <a16:creationId xmlns:a16="http://schemas.microsoft.com/office/drawing/2014/main" id="{2533CB9E-FAE4-E306-41F7-041294FD055B}"/>
              </a:ext>
            </a:extLst>
          </p:cNvPr>
          <p:cNvSpPr>
            <a:spLocks noGrp="1"/>
          </p:cNvSpPr>
          <p:nvPr>
            <p:ph idx="1"/>
          </p:nvPr>
        </p:nvSpPr>
        <p:spPr>
          <a:xfrm>
            <a:off x="838200" y="1650864"/>
            <a:ext cx="4569823" cy="4652986"/>
          </a:xfrm>
        </p:spPr>
        <p:txBody>
          <a:bodyPr vert="horz" lIns="91440" tIns="45720" rIns="91440" bIns="45720" rtlCol="0">
            <a:normAutofit fontScale="62500" lnSpcReduction="20000"/>
          </a:bodyPr>
          <a:lstStyle/>
          <a:p>
            <a:pPr marL="285750" indent="-285750">
              <a:lnSpc>
                <a:spcPts val="1800"/>
              </a:lnSpc>
              <a:spcBef>
                <a:spcPts val="500"/>
              </a:spcBef>
              <a:spcAft>
                <a:spcPts val="600"/>
              </a:spcAft>
              <a:buClr>
                <a:schemeClr val="bg2">
                  <a:lumMod val="25000"/>
                </a:schemeClr>
              </a:buClr>
              <a:buSzPct val="130000"/>
              <a:buFont typeface="Arial" panose="020B0604020202020204" pitchFamily="34" charset="0"/>
              <a:buChar char="•"/>
            </a:pPr>
            <a:r>
              <a:rPr lang="en-US" sz="2600" dirty="0">
                <a:latin typeface="+mn-lt"/>
              </a:rPr>
              <a:t>All problems must be codified using ICD-10 Codes. </a:t>
            </a:r>
          </a:p>
          <a:p>
            <a:pPr marL="285750" indent="-285750">
              <a:lnSpc>
                <a:spcPts val="1800"/>
              </a:lnSpc>
              <a:spcBef>
                <a:spcPts val="500"/>
              </a:spcBef>
              <a:spcAft>
                <a:spcPts val="600"/>
              </a:spcAft>
              <a:buClr>
                <a:schemeClr val="bg2">
                  <a:lumMod val="25000"/>
                </a:schemeClr>
              </a:buClr>
              <a:buSzPct val="130000"/>
              <a:buFont typeface="Arial" panose="020B0604020202020204" pitchFamily="34" charset="0"/>
              <a:buChar char="•"/>
            </a:pPr>
            <a:r>
              <a:rPr lang="en-US" sz="2600" dirty="0">
                <a:latin typeface="+mn-lt"/>
              </a:rPr>
              <a:t>Diagnoses (ICD-10 codes) should be added by providers acting within their scope of practice.</a:t>
            </a:r>
          </a:p>
          <a:p>
            <a:pPr marL="285750" indent="-285750">
              <a:lnSpc>
                <a:spcPts val="1800"/>
              </a:lnSpc>
              <a:spcBef>
                <a:spcPts val="500"/>
              </a:spcBef>
              <a:spcAft>
                <a:spcPts val="600"/>
              </a:spcAft>
              <a:buClr>
                <a:schemeClr val="bg2">
                  <a:lumMod val="25000"/>
                </a:schemeClr>
              </a:buClr>
              <a:buSzPct val="130000"/>
              <a:buFont typeface="Arial" panose="020B0604020202020204" pitchFamily="34" charset="0"/>
              <a:buChar char="•"/>
            </a:pPr>
            <a:r>
              <a:rPr lang="en-US" sz="2600" dirty="0">
                <a:latin typeface="+mn-lt"/>
              </a:rPr>
              <a:t>If a relevant problem/diagnosis is outside the provider’s scope of practice (e.g. Diabetes) but was reported by the client, check the column for “Identified by Beneficiary or Support” when adding the problem.</a:t>
            </a:r>
          </a:p>
          <a:p>
            <a:pPr marL="285750" indent="-285750">
              <a:lnSpc>
                <a:spcPts val="1800"/>
              </a:lnSpc>
              <a:spcBef>
                <a:spcPts val="500"/>
              </a:spcBef>
              <a:spcAft>
                <a:spcPts val="600"/>
              </a:spcAft>
              <a:buClr>
                <a:schemeClr val="bg2">
                  <a:lumMod val="25000"/>
                </a:schemeClr>
              </a:buClr>
              <a:buSzPct val="130000"/>
              <a:buFont typeface="Arial" panose="020B0604020202020204" pitchFamily="34" charset="0"/>
              <a:buChar char="•"/>
            </a:pPr>
            <a:r>
              <a:rPr lang="en-US" sz="2600" dirty="0">
                <a:latin typeface="+mn-lt"/>
              </a:rPr>
              <a:t> The Description field must contain the ICD-10 Code description. </a:t>
            </a:r>
          </a:p>
          <a:p>
            <a:pPr marL="285750" indent="-285750">
              <a:lnSpc>
                <a:spcPts val="1800"/>
              </a:lnSpc>
              <a:spcBef>
                <a:spcPts val="500"/>
              </a:spcBef>
              <a:spcAft>
                <a:spcPts val="600"/>
              </a:spcAft>
              <a:buClr>
                <a:schemeClr val="bg2">
                  <a:lumMod val="25000"/>
                </a:schemeClr>
              </a:buClr>
              <a:buSzPct val="130000"/>
              <a:buFont typeface="Arial" panose="020B0604020202020204" pitchFamily="34" charset="0"/>
              <a:buChar char="•"/>
            </a:pPr>
            <a:r>
              <a:rPr lang="en-US" sz="2600" dirty="0">
                <a:latin typeface="+mn-lt"/>
              </a:rPr>
              <a:t>Indicate the name and title of the provider that added, or removed the problem.</a:t>
            </a:r>
          </a:p>
          <a:p>
            <a:pPr marL="285750" indent="-285750">
              <a:lnSpc>
                <a:spcPts val="1800"/>
              </a:lnSpc>
              <a:spcBef>
                <a:spcPts val="500"/>
              </a:spcBef>
              <a:spcAft>
                <a:spcPts val="600"/>
              </a:spcAft>
              <a:buClr>
                <a:schemeClr val="bg2">
                  <a:lumMod val="25000"/>
                </a:schemeClr>
              </a:buClr>
              <a:buSzPct val="130000"/>
              <a:buFont typeface="Arial" panose="020B0604020202020204" pitchFamily="34" charset="0"/>
              <a:buChar char="•"/>
            </a:pPr>
            <a:r>
              <a:rPr lang="en-US" sz="2600" dirty="0">
                <a:latin typeface="+mn-lt"/>
              </a:rPr>
              <a:t>Note the date the problem was added, or removed (resolved, deferred) from the list.</a:t>
            </a:r>
            <a:r>
              <a:rPr lang="en-US" sz="2600" dirty="0">
                <a:solidFill>
                  <a:schemeClr val="tx1"/>
                </a:solidFill>
                <a:latin typeface="+mn-lt"/>
              </a:rPr>
              <a:t> </a:t>
            </a:r>
          </a:p>
        </p:txBody>
      </p:sp>
      <p:pic>
        <p:nvPicPr>
          <p:cNvPr id="7" name="Picture 6">
            <a:extLst>
              <a:ext uri="{FF2B5EF4-FFF2-40B4-BE49-F238E27FC236}">
                <a16:creationId xmlns:a16="http://schemas.microsoft.com/office/drawing/2014/main" id="{A99B1F7A-A29F-07D0-0D87-798AD8C1B56E}"/>
              </a:ext>
            </a:extLst>
          </p:cNvPr>
          <p:cNvPicPr>
            <a:picLocks noChangeAspect="1"/>
          </p:cNvPicPr>
          <p:nvPr/>
        </p:nvPicPr>
        <p:blipFill rotWithShape="1">
          <a:blip r:embed="rId2"/>
          <a:srcRect r="1054" b="2"/>
          <a:stretch/>
        </p:blipFill>
        <p:spPr>
          <a:xfrm>
            <a:off x="5525450" y="1864953"/>
            <a:ext cx="6170299" cy="4224808"/>
          </a:xfrm>
          <a:prstGeom prst="rect">
            <a:avLst/>
          </a:prstGeom>
        </p:spPr>
      </p:pic>
      <p:sp>
        <p:nvSpPr>
          <p:cNvPr id="4" name="Slide Number Placeholder 3">
            <a:extLst>
              <a:ext uri="{FF2B5EF4-FFF2-40B4-BE49-F238E27FC236}">
                <a16:creationId xmlns:a16="http://schemas.microsoft.com/office/drawing/2014/main" id="{4FB7D71A-8131-B4BD-BCE1-28CD12BFE11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E9F442E-095D-414B-A3C1-4D7C903EC540}" type="slidenum">
              <a:rPr lang="en-US" sz="1200" b="0" i="0" smtClean="0">
                <a:solidFill>
                  <a:prstClr val="black">
                    <a:tint val="75000"/>
                  </a:prstClr>
                </a:solidFill>
                <a:latin typeface="Calibri" panose="020F0502020204030204"/>
                <a:ea typeface="+mn-ea"/>
                <a:cs typeface="+mn-cs"/>
              </a:rPr>
              <a:pPr>
                <a:spcAft>
                  <a:spcPts val="600"/>
                </a:spcAft>
                <a:defRPr/>
              </a:pPr>
              <a:t>20</a:t>
            </a:fld>
            <a:endParaRPr lang="en-US" sz="1200" b="0" i="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0277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2024D-77F7-4CDA-86E1-C06784535778}"/>
              </a:ext>
            </a:extLst>
          </p:cNvPr>
          <p:cNvSpPr>
            <a:spLocks noGrp="1"/>
          </p:cNvSpPr>
          <p:nvPr>
            <p:ph idx="1"/>
          </p:nvPr>
        </p:nvSpPr>
        <p:spPr>
          <a:xfrm>
            <a:off x="539943" y="1205856"/>
            <a:ext cx="5894832" cy="4599721"/>
          </a:xfrm>
          <a:ln>
            <a:noFill/>
          </a:ln>
        </p:spPr>
        <p:txBody>
          <a:bodyPr/>
          <a:lstStyle/>
          <a:p>
            <a:pPr marL="285750" indent="-285750">
              <a:spcAft>
                <a:spcPts val="600"/>
              </a:spcAft>
            </a:pPr>
            <a:r>
              <a:rPr lang="en-US" sz="1600" dirty="0">
                <a:latin typeface="+mn-lt"/>
              </a:rPr>
              <a:t>With Cal-AIM, Progress Notes have been simplified.</a:t>
            </a:r>
          </a:p>
          <a:p>
            <a:pPr indent="-285750">
              <a:spcAft>
                <a:spcPts val="600"/>
              </a:spcAft>
              <a:buFont typeface="Arial" panose="020B0604020202020204" pitchFamily="34" charset="0"/>
              <a:buChar char="•"/>
            </a:pPr>
            <a:r>
              <a:rPr lang="en-US" sz="1600" dirty="0">
                <a:latin typeface="+mn-lt"/>
              </a:rPr>
              <a:t>Fillable forms are available on the FFS page of the </a:t>
            </a:r>
            <a:r>
              <a:rPr lang="en-US" sz="1600" dirty="0">
                <a:solidFill>
                  <a:schemeClr val="tx1"/>
                </a:solidFill>
                <a:latin typeface="+mn-lt"/>
                <a:hlinkClick r:id="rId2"/>
              </a:rPr>
              <a:t>ACBH Provider website</a:t>
            </a:r>
            <a:r>
              <a:rPr lang="en-US" sz="1600" dirty="0">
                <a:solidFill>
                  <a:schemeClr val="tx1"/>
                </a:solidFill>
                <a:latin typeface="+mn-lt"/>
              </a:rPr>
              <a:t> </a:t>
            </a:r>
            <a:r>
              <a:rPr lang="en-US" sz="1600" dirty="0">
                <a:latin typeface="+mn-lt"/>
              </a:rPr>
              <a:t>and include all of the Medi-Cal required elements.</a:t>
            </a:r>
          </a:p>
          <a:p>
            <a:pPr indent="-285750">
              <a:spcAft>
                <a:spcPts val="600"/>
              </a:spcAft>
              <a:buFont typeface="Arial" panose="020B0604020202020204" pitchFamily="34" charset="0"/>
              <a:buChar char="•"/>
            </a:pPr>
            <a:r>
              <a:rPr lang="en-US" sz="1600" dirty="0">
                <a:latin typeface="+mn-lt"/>
              </a:rPr>
              <a:t>Progress Notes include the following two required narrative sections:</a:t>
            </a:r>
          </a:p>
          <a:p>
            <a:pPr lvl="1" indent="-285750">
              <a:spcAft>
                <a:spcPts val="600"/>
              </a:spcAft>
              <a:buFont typeface="Arial" panose="020B0604020202020204" pitchFamily="34" charset="0"/>
              <a:buChar char="•"/>
            </a:pPr>
            <a:r>
              <a:rPr lang="en-US" sz="1600" i="0" dirty="0">
                <a:solidFill>
                  <a:schemeClr val="bg2">
                    <a:lumMod val="25000"/>
                  </a:schemeClr>
                </a:solidFill>
                <a:latin typeface="+mn-lt"/>
                <a:ea typeface="+mn-ea"/>
                <a:cs typeface="+mn-cs"/>
              </a:rPr>
              <a:t>A narrative describing the service, including how the service addressed the beneficiary’s behavioral health need (e.g., symptom, condition, diagnosis and/or risk factors). </a:t>
            </a:r>
          </a:p>
          <a:p>
            <a:pPr lvl="1"/>
            <a:r>
              <a:rPr lang="en-US" sz="1600" i="0" dirty="0">
                <a:solidFill>
                  <a:schemeClr val="bg2">
                    <a:lumMod val="25000"/>
                  </a:schemeClr>
                </a:solidFill>
                <a:latin typeface="+mn-lt"/>
                <a:ea typeface="+mn-ea"/>
                <a:cs typeface="+mn-cs"/>
              </a:rPr>
              <a:t>Next steps including, but not limited to, planned action steps by the provider or by the beneficiary, collaboration with the beneficiary, collaboration with other provider(s) and any update to the problem list as appropriate</a:t>
            </a:r>
          </a:p>
          <a:p>
            <a:pPr indent="-285750">
              <a:spcAft>
                <a:spcPts val="600"/>
              </a:spcAft>
              <a:buFont typeface="Arial" panose="020B0604020202020204" pitchFamily="34" charset="0"/>
              <a:buChar char="•"/>
            </a:pPr>
            <a:r>
              <a:rPr lang="en-US" sz="1600" dirty="0">
                <a:latin typeface="+mn-lt"/>
              </a:rPr>
              <a:t>The last page of the Progress Note Template includes a section for Case Management Care Plans. Per Cal-AIM, these must now be documented as a narrative in the Progress Note. </a:t>
            </a:r>
            <a:endParaRPr lang="en-US" sz="1600" i="0" dirty="0">
              <a:solidFill>
                <a:schemeClr val="bg2">
                  <a:lumMod val="25000"/>
                </a:schemeClr>
              </a:solidFill>
              <a:latin typeface="+mn-lt"/>
              <a:ea typeface="+mn-ea"/>
              <a:cs typeface="+mn-cs"/>
            </a:endParaRPr>
          </a:p>
          <a:p>
            <a:pPr marL="457200" lvl="1" indent="0">
              <a:buNone/>
            </a:pPr>
            <a:endParaRPr lang="en-US" sz="1600" i="0" dirty="0">
              <a:solidFill>
                <a:schemeClr val="bg2">
                  <a:lumMod val="25000"/>
                </a:schemeClr>
              </a:solidFill>
              <a:latin typeface="+mn-lt"/>
              <a:ea typeface="+mn-ea"/>
              <a:cs typeface="+mn-cs"/>
            </a:endParaRPr>
          </a:p>
        </p:txBody>
      </p:sp>
      <p:sp>
        <p:nvSpPr>
          <p:cNvPr id="3" name="Slide Number Placeholder 2">
            <a:extLst>
              <a:ext uri="{FF2B5EF4-FFF2-40B4-BE49-F238E27FC236}">
                <a16:creationId xmlns:a16="http://schemas.microsoft.com/office/drawing/2014/main" id="{0FFA4FF4-A71C-4DF5-B839-4E8100087CD8}"/>
              </a:ext>
            </a:extLst>
          </p:cNvPr>
          <p:cNvSpPr>
            <a:spLocks noGrp="1"/>
          </p:cNvSpPr>
          <p:nvPr>
            <p:ph type="sldNum" sz="quarter" idx="12"/>
          </p:nvPr>
        </p:nvSpPr>
        <p:spPr/>
        <p:txBody>
          <a:bodyPr/>
          <a:lstStyle/>
          <a:p>
            <a:fld id="{6E9F442E-095D-414B-A3C1-4D7C903EC540}" type="slidenum">
              <a:rPr lang="uk-UA" smtClean="0"/>
              <a:pPr/>
              <a:t>21</a:t>
            </a:fld>
            <a:endParaRPr lang="uk-UA" dirty="0"/>
          </a:p>
        </p:txBody>
      </p:sp>
      <p:sp>
        <p:nvSpPr>
          <p:cNvPr id="4" name="Title 3">
            <a:extLst>
              <a:ext uri="{FF2B5EF4-FFF2-40B4-BE49-F238E27FC236}">
                <a16:creationId xmlns:a16="http://schemas.microsoft.com/office/drawing/2014/main" id="{0DB3A126-999D-420D-90BC-06D5C6D31AA3}"/>
              </a:ext>
            </a:extLst>
          </p:cNvPr>
          <p:cNvSpPr>
            <a:spLocks noGrp="1"/>
          </p:cNvSpPr>
          <p:nvPr>
            <p:ph type="title"/>
          </p:nvPr>
        </p:nvSpPr>
        <p:spPr>
          <a:xfrm>
            <a:off x="617231" y="341078"/>
            <a:ext cx="4019860" cy="864778"/>
          </a:xfrm>
        </p:spPr>
        <p:txBody>
          <a:bodyPr>
            <a:normAutofit/>
          </a:bodyPr>
          <a:lstStyle/>
          <a:p>
            <a:r>
              <a:rPr lang="en-US" sz="2800" dirty="0"/>
              <a:t>Progress Notes</a:t>
            </a:r>
          </a:p>
        </p:txBody>
      </p:sp>
      <p:pic>
        <p:nvPicPr>
          <p:cNvPr id="7" name="Picture 6">
            <a:extLst>
              <a:ext uri="{FF2B5EF4-FFF2-40B4-BE49-F238E27FC236}">
                <a16:creationId xmlns:a16="http://schemas.microsoft.com/office/drawing/2014/main" id="{E38F89E3-31DA-4543-4253-A940B8E231E4}"/>
              </a:ext>
            </a:extLst>
          </p:cNvPr>
          <p:cNvPicPr>
            <a:picLocks noChangeAspect="1"/>
          </p:cNvPicPr>
          <p:nvPr/>
        </p:nvPicPr>
        <p:blipFill>
          <a:blip r:embed="rId3"/>
          <a:stretch>
            <a:fillRect/>
          </a:stretch>
        </p:blipFill>
        <p:spPr>
          <a:xfrm>
            <a:off x="6570242" y="561704"/>
            <a:ext cx="5357328" cy="4672012"/>
          </a:xfrm>
          <a:prstGeom prst="rect">
            <a:avLst/>
          </a:prstGeom>
        </p:spPr>
      </p:pic>
      <p:sp>
        <p:nvSpPr>
          <p:cNvPr id="8" name="TextBox 7">
            <a:extLst>
              <a:ext uri="{FF2B5EF4-FFF2-40B4-BE49-F238E27FC236}">
                <a16:creationId xmlns:a16="http://schemas.microsoft.com/office/drawing/2014/main" id="{2600582E-D35D-26B0-58FA-3D2DC7B2EDF6}"/>
              </a:ext>
            </a:extLst>
          </p:cNvPr>
          <p:cNvSpPr txBox="1"/>
          <p:nvPr/>
        </p:nvSpPr>
        <p:spPr>
          <a:xfrm>
            <a:off x="719658" y="5663512"/>
            <a:ext cx="3917433" cy="369332"/>
          </a:xfrm>
          <a:prstGeom prst="rect">
            <a:avLst/>
          </a:prstGeom>
          <a:noFill/>
        </p:spPr>
        <p:txBody>
          <a:bodyPr wrap="square">
            <a:spAutoFit/>
          </a:bodyPr>
          <a:lstStyle/>
          <a:p>
            <a:r>
              <a:rPr lang="en-US" sz="1800" i="1" dirty="0">
                <a:solidFill>
                  <a:schemeClr val="bg2">
                    <a:lumMod val="25000"/>
                  </a:schemeClr>
                </a:solidFill>
                <a:latin typeface="+mn-lt"/>
              </a:rPr>
              <a:t>Demo Progress Note Template</a:t>
            </a:r>
          </a:p>
        </p:txBody>
      </p:sp>
    </p:spTree>
    <p:extLst>
      <p:ext uri="{BB962C8B-B14F-4D97-AF65-F5344CB8AC3E}">
        <p14:creationId xmlns:p14="http://schemas.microsoft.com/office/powerpoint/2010/main" val="4158262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Freeform: Shape 1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C740366B-CF12-8B8A-189F-F872A3FC11C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dirty="0"/>
              <a:t>Case Management Care Plans</a:t>
            </a:r>
          </a:p>
        </p:txBody>
      </p:sp>
      <p:sp>
        <p:nvSpPr>
          <p:cNvPr id="17" name="Rectangle 1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40EA5684-D2E2-A50B-3F49-E22EC935523C}"/>
              </a:ext>
            </a:extLst>
          </p:cNvPr>
          <p:cNvPicPr>
            <a:picLocks noGrp="1" noChangeAspect="1"/>
          </p:cNvPicPr>
          <p:nvPr>
            <p:ph idx="1"/>
          </p:nvPr>
        </p:nvPicPr>
        <p:blipFill>
          <a:blip r:embed="rId2"/>
          <a:stretch>
            <a:fillRect/>
          </a:stretch>
        </p:blipFill>
        <p:spPr>
          <a:xfrm>
            <a:off x="5414356" y="734160"/>
            <a:ext cx="6408836" cy="5238428"/>
          </a:xfrm>
          <a:prstGeom prst="rect">
            <a:avLst/>
          </a:prstGeom>
        </p:spPr>
      </p:pic>
      <p:sp>
        <p:nvSpPr>
          <p:cNvPr id="3" name="Slide Number Placeholder 2">
            <a:extLst>
              <a:ext uri="{FF2B5EF4-FFF2-40B4-BE49-F238E27FC236}">
                <a16:creationId xmlns:a16="http://schemas.microsoft.com/office/drawing/2014/main" id="{AEF7C025-9A5E-4D2B-C4BB-9E6260C04208}"/>
              </a:ext>
            </a:extLst>
          </p:cNvPr>
          <p:cNvSpPr>
            <a:spLocks noGrp="1"/>
          </p:cNvSpPr>
          <p:nvPr>
            <p:ph type="sldNum" sz="quarter" idx="12"/>
          </p:nvPr>
        </p:nvSpPr>
        <p:spPr>
          <a:xfrm>
            <a:off x="9847810" y="6356350"/>
            <a:ext cx="1505989" cy="365125"/>
          </a:xfrm>
        </p:spPr>
        <p:txBody>
          <a:bodyPr vert="horz" lIns="91440" tIns="45720" rIns="91440" bIns="45720" rtlCol="0" anchor="ctr">
            <a:normAutofit/>
          </a:bodyPr>
          <a:lstStyle/>
          <a:p>
            <a:pPr>
              <a:spcAft>
                <a:spcPts val="600"/>
              </a:spcAft>
            </a:pPr>
            <a:fld id="{6E9F442E-095D-414B-A3C1-4D7C903EC540}" type="slidenum">
              <a:rPr lang="en-US" sz="1200">
                <a:solidFill>
                  <a:schemeClr val="tx1">
                    <a:lumMod val="50000"/>
                    <a:lumOff val="50000"/>
                  </a:schemeClr>
                </a:solidFill>
                <a:latin typeface="+mn-lt"/>
                <a:ea typeface="+mn-ea"/>
                <a:cs typeface="+mn-cs"/>
              </a:rPr>
              <a:pPr>
                <a:spcAft>
                  <a:spcPts val="600"/>
                </a:spcAft>
              </a:pPr>
              <a:t>22</a:t>
            </a:fld>
            <a:endParaRPr lang="en-US" sz="1200" dirty="0">
              <a:solidFill>
                <a:schemeClr val="tx1">
                  <a:lumMod val="50000"/>
                  <a:lumOff val="50000"/>
                </a:schemeClr>
              </a:solidFill>
              <a:latin typeface="+mn-lt"/>
              <a:ea typeface="+mn-ea"/>
              <a:cs typeface="+mn-cs"/>
            </a:endParaRPr>
          </a:p>
        </p:txBody>
      </p:sp>
    </p:spTree>
    <p:extLst>
      <p:ext uri="{BB962C8B-B14F-4D97-AF65-F5344CB8AC3E}">
        <p14:creationId xmlns:p14="http://schemas.microsoft.com/office/powerpoint/2010/main" val="286405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6C1A3A-B157-4464-BB54-99454F9FBA56}"/>
              </a:ext>
            </a:extLst>
          </p:cNvPr>
          <p:cNvSpPr>
            <a:spLocks noGrp="1"/>
          </p:cNvSpPr>
          <p:nvPr>
            <p:ph idx="1"/>
          </p:nvPr>
        </p:nvSpPr>
        <p:spPr>
          <a:xfrm>
            <a:off x="1828800" y="1840090"/>
            <a:ext cx="7977185" cy="2299091"/>
          </a:xfrm>
        </p:spPr>
        <p:txBody>
          <a:bodyPr/>
          <a:lstStyle/>
          <a:p>
            <a:pPr indent="0">
              <a:buNone/>
            </a:pPr>
            <a:r>
              <a:rPr lang="en-US" sz="1800" b="1" dirty="0">
                <a:latin typeface="+mn-lt"/>
              </a:rPr>
              <a:t>Routine Services</a:t>
            </a:r>
            <a:r>
              <a:rPr lang="en-US" sz="1800" dirty="0">
                <a:latin typeface="+mn-lt"/>
              </a:rPr>
              <a:t>: </a:t>
            </a:r>
          </a:p>
          <a:p>
            <a:pPr lvl="1"/>
            <a:r>
              <a:rPr lang="en-US" sz="1800" i="0" dirty="0">
                <a:solidFill>
                  <a:schemeClr val="bg2">
                    <a:lumMod val="25000"/>
                  </a:schemeClr>
                </a:solidFill>
                <a:latin typeface="+mn-lt"/>
              </a:rPr>
              <a:t>Documentation should be completed within </a:t>
            </a:r>
            <a:r>
              <a:rPr lang="en-US" sz="1800" b="1" i="0" dirty="0">
                <a:solidFill>
                  <a:schemeClr val="bg2">
                    <a:lumMod val="25000"/>
                  </a:schemeClr>
                </a:solidFill>
                <a:latin typeface="+mn-lt"/>
              </a:rPr>
              <a:t>3</a:t>
            </a:r>
            <a:r>
              <a:rPr lang="en-US" sz="1800" i="0" dirty="0">
                <a:solidFill>
                  <a:schemeClr val="bg2">
                    <a:lumMod val="25000"/>
                  </a:schemeClr>
                </a:solidFill>
                <a:latin typeface="+mn-lt"/>
              </a:rPr>
              <a:t> </a:t>
            </a:r>
            <a:r>
              <a:rPr lang="en-US" sz="1800" b="1" i="0" dirty="0">
                <a:solidFill>
                  <a:schemeClr val="bg2">
                    <a:lumMod val="25000"/>
                  </a:schemeClr>
                </a:solidFill>
                <a:latin typeface="+mn-lt"/>
              </a:rPr>
              <a:t>business</a:t>
            </a:r>
            <a:r>
              <a:rPr lang="en-US" sz="1800" i="0" dirty="0">
                <a:solidFill>
                  <a:schemeClr val="bg2">
                    <a:lumMod val="25000"/>
                  </a:schemeClr>
                </a:solidFill>
                <a:latin typeface="+mn-lt"/>
              </a:rPr>
              <a:t> </a:t>
            </a:r>
            <a:r>
              <a:rPr lang="en-US" sz="1800" b="1" i="0" dirty="0">
                <a:solidFill>
                  <a:schemeClr val="bg2">
                    <a:lumMod val="25000"/>
                  </a:schemeClr>
                </a:solidFill>
                <a:latin typeface="+mn-lt"/>
              </a:rPr>
              <a:t>days</a:t>
            </a:r>
            <a:r>
              <a:rPr lang="en-US" sz="1800" i="0" dirty="0">
                <a:solidFill>
                  <a:schemeClr val="bg2">
                    <a:lumMod val="25000"/>
                  </a:schemeClr>
                </a:solidFill>
                <a:latin typeface="+mn-lt"/>
              </a:rPr>
              <a:t>. </a:t>
            </a:r>
          </a:p>
          <a:p>
            <a:pPr lvl="1"/>
            <a:r>
              <a:rPr lang="en-US" sz="1800" i="0" dirty="0">
                <a:solidFill>
                  <a:schemeClr val="bg2">
                    <a:lumMod val="25000"/>
                  </a:schemeClr>
                </a:solidFill>
                <a:latin typeface="+mn-lt"/>
              </a:rPr>
              <a:t>If a note is submitted outside of the three business days, document the reason the note is delayed. </a:t>
            </a:r>
          </a:p>
          <a:p>
            <a:pPr lvl="1">
              <a:spcAft>
                <a:spcPts val="600"/>
              </a:spcAft>
            </a:pPr>
            <a:r>
              <a:rPr lang="en-US" sz="1800" i="0" dirty="0">
                <a:solidFill>
                  <a:schemeClr val="bg2">
                    <a:lumMod val="25000"/>
                  </a:schemeClr>
                </a:solidFill>
                <a:latin typeface="+mn-lt"/>
              </a:rPr>
              <a:t>Late notes should not be withheld from the claiming process. </a:t>
            </a:r>
          </a:p>
          <a:p>
            <a:pPr indent="0">
              <a:buNone/>
            </a:pPr>
            <a:r>
              <a:rPr lang="en-US" sz="1800" b="1" dirty="0">
                <a:latin typeface="+mn-lt"/>
              </a:rPr>
              <a:t>Crisis Services</a:t>
            </a:r>
            <a:r>
              <a:rPr lang="en-US" sz="1800" dirty="0">
                <a:latin typeface="+mn-lt"/>
              </a:rPr>
              <a:t>: </a:t>
            </a:r>
          </a:p>
          <a:p>
            <a:pPr lvl="1"/>
            <a:r>
              <a:rPr lang="en-US" sz="1800" i="0" dirty="0">
                <a:solidFill>
                  <a:schemeClr val="bg2">
                    <a:lumMod val="25000"/>
                  </a:schemeClr>
                </a:solidFill>
                <a:latin typeface="+mn-lt"/>
              </a:rPr>
              <a:t>Documentation should be completed within </a:t>
            </a:r>
            <a:r>
              <a:rPr lang="en-US" sz="1800" b="1" i="0" dirty="0">
                <a:solidFill>
                  <a:schemeClr val="bg2">
                    <a:lumMod val="25000"/>
                  </a:schemeClr>
                </a:solidFill>
                <a:latin typeface="+mn-lt"/>
              </a:rPr>
              <a:t>24 hours</a:t>
            </a:r>
            <a:r>
              <a:rPr lang="en-US" sz="1800" i="0" dirty="0">
                <a:solidFill>
                  <a:schemeClr val="bg2">
                    <a:lumMod val="25000"/>
                  </a:schemeClr>
                </a:solidFill>
                <a:latin typeface="+mn-lt"/>
              </a:rPr>
              <a:t>.</a:t>
            </a:r>
          </a:p>
        </p:txBody>
      </p:sp>
      <p:sp>
        <p:nvSpPr>
          <p:cNvPr id="3" name="Slide Number Placeholder 2">
            <a:extLst>
              <a:ext uri="{FF2B5EF4-FFF2-40B4-BE49-F238E27FC236}">
                <a16:creationId xmlns:a16="http://schemas.microsoft.com/office/drawing/2014/main" id="{D11988B7-50F2-4A5B-9EA0-B7CB0E57D4CC}"/>
              </a:ext>
            </a:extLst>
          </p:cNvPr>
          <p:cNvSpPr>
            <a:spLocks noGrp="1"/>
          </p:cNvSpPr>
          <p:nvPr>
            <p:ph type="sldNum" sz="quarter" idx="12"/>
          </p:nvPr>
        </p:nvSpPr>
        <p:spPr/>
        <p:txBody>
          <a:bodyPr/>
          <a:lstStyle/>
          <a:p>
            <a:fld id="{6E9F442E-095D-414B-A3C1-4D7C903EC540}" type="slidenum">
              <a:rPr lang="uk-UA" smtClean="0"/>
              <a:pPr/>
              <a:t>23</a:t>
            </a:fld>
            <a:endParaRPr lang="uk-UA" dirty="0"/>
          </a:p>
        </p:txBody>
      </p:sp>
      <p:sp>
        <p:nvSpPr>
          <p:cNvPr id="4" name="Title 3">
            <a:extLst>
              <a:ext uri="{FF2B5EF4-FFF2-40B4-BE49-F238E27FC236}">
                <a16:creationId xmlns:a16="http://schemas.microsoft.com/office/drawing/2014/main" id="{A42F2279-66F4-4E8B-B428-531768110968}"/>
              </a:ext>
            </a:extLst>
          </p:cNvPr>
          <p:cNvSpPr>
            <a:spLocks noGrp="1"/>
          </p:cNvSpPr>
          <p:nvPr>
            <p:ph type="title"/>
          </p:nvPr>
        </p:nvSpPr>
        <p:spPr>
          <a:xfrm>
            <a:off x="2876352" y="726442"/>
            <a:ext cx="5894832" cy="864778"/>
          </a:xfrm>
        </p:spPr>
        <p:txBody>
          <a:bodyPr>
            <a:normAutofit/>
          </a:bodyPr>
          <a:lstStyle/>
          <a:p>
            <a:pPr algn="ctr"/>
            <a:r>
              <a:rPr lang="en-US" sz="2800" dirty="0"/>
              <a:t>Progress Note Timeframes</a:t>
            </a:r>
          </a:p>
        </p:txBody>
      </p:sp>
      <p:pic>
        <p:nvPicPr>
          <p:cNvPr id="6" name="Picture 5">
            <a:extLst>
              <a:ext uri="{FF2B5EF4-FFF2-40B4-BE49-F238E27FC236}">
                <a16:creationId xmlns:a16="http://schemas.microsoft.com/office/drawing/2014/main" id="{43E584EF-9B3F-4FF6-9891-BC6310BD91B3}"/>
              </a:ext>
            </a:extLst>
          </p:cNvPr>
          <p:cNvPicPr>
            <a:picLocks noChangeAspect="1"/>
          </p:cNvPicPr>
          <p:nvPr/>
        </p:nvPicPr>
        <p:blipFill rotWithShape="1">
          <a:blip r:embed="rId2"/>
          <a:srcRect l="19330" t="5212" r="14501" b="5595"/>
          <a:stretch/>
        </p:blipFill>
        <p:spPr>
          <a:xfrm>
            <a:off x="10194202" y="136523"/>
            <a:ext cx="1638677" cy="2217378"/>
          </a:xfrm>
          <a:prstGeom prst="rect">
            <a:avLst/>
          </a:prstGeom>
        </p:spPr>
      </p:pic>
      <p:sp>
        <p:nvSpPr>
          <p:cNvPr id="7" name="Rectangle 6">
            <a:extLst>
              <a:ext uri="{FF2B5EF4-FFF2-40B4-BE49-F238E27FC236}">
                <a16:creationId xmlns:a16="http://schemas.microsoft.com/office/drawing/2014/main" id="{0E485E7F-E2F9-446E-B983-9CD5E1DDB845}"/>
              </a:ext>
            </a:extLst>
          </p:cNvPr>
          <p:cNvSpPr/>
          <p:nvPr/>
        </p:nvSpPr>
        <p:spPr>
          <a:xfrm>
            <a:off x="1609742" y="5439694"/>
            <a:ext cx="8665535" cy="338554"/>
          </a:xfrm>
          <a:prstGeom prst="rect">
            <a:avLst/>
          </a:prstGeom>
          <a:solidFill>
            <a:srgbClr val="7030A0"/>
          </a:solidFill>
        </p:spPr>
        <p:txBody>
          <a:bodyPr wrap="square">
            <a:spAutoFit/>
          </a:bodyPr>
          <a:lstStyle/>
          <a:p>
            <a:pPr algn="ctr"/>
            <a:r>
              <a:rPr lang="en-US" sz="1600" dirty="0">
                <a:solidFill>
                  <a:schemeClr val="bg1"/>
                </a:solidFill>
                <a:ea typeface="Times New Roman" panose="02020603050405020304" pitchFamily="18" charset="0"/>
              </a:rPr>
              <a:t>Progress Note timeliness issues do not lead to disallowances.</a:t>
            </a:r>
          </a:p>
        </p:txBody>
      </p:sp>
    </p:spTree>
    <p:extLst>
      <p:ext uri="{BB962C8B-B14F-4D97-AF65-F5344CB8AC3E}">
        <p14:creationId xmlns:p14="http://schemas.microsoft.com/office/powerpoint/2010/main" val="182907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E299E-6839-444F-AA2D-55C05BB3E648}"/>
              </a:ext>
            </a:extLst>
          </p:cNvPr>
          <p:cNvSpPr>
            <a:spLocks noGrp="1"/>
          </p:cNvSpPr>
          <p:nvPr>
            <p:ph type="sldNum" sz="quarter" idx="12"/>
          </p:nvPr>
        </p:nvSpPr>
        <p:spPr/>
        <p:txBody>
          <a:bodyPr/>
          <a:lstStyle/>
          <a:p>
            <a:fld id="{6E9F442E-095D-414B-A3C1-4D7C903EC540}" type="slidenum">
              <a:rPr lang="uk-UA" smtClean="0"/>
              <a:pPr/>
              <a:t>24</a:t>
            </a:fld>
            <a:endParaRPr lang="uk-UA" dirty="0"/>
          </a:p>
        </p:txBody>
      </p:sp>
      <p:sp>
        <p:nvSpPr>
          <p:cNvPr id="3" name="Title 2">
            <a:extLst>
              <a:ext uri="{FF2B5EF4-FFF2-40B4-BE49-F238E27FC236}">
                <a16:creationId xmlns:a16="http://schemas.microsoft.com/office/drawing/2014/main" id="{929BA761-CEA2-E94A-B6F8-E75AB23A7B49}"/>
              </a:ext>
            </a:extLst>
          </p:cNvPr>
          <p:cNvSpPr>
            <a:spLocks noGrp="1"/>
          </p:cNvSpPr>
          <p:nvPr>
            <p:ph type="title"/>
          </p:nvPr>
        </p:nvSpPr>
        <p:spPr/>
        <p:txBody>
          <a:bodyPr/>
          <a:lstStyle/>
          <a:p>
            <a:r>
              <a:rPr lang="en-US" dirty="0"/>
              <a:t>Contact </a:t>
            </a:r>
            <a:r>
              <a:rPr lang="en-US" dirty="0">
                <a:hlinkClick r:id="rId2"/>
              </a:rPr>
              <a:t>QATA@acgov.org</a:t>
            </a:r>
            <a:r>
              <a:rPr lang="en-US" dirty="0"/>
              <a:t> for more information</a:t>
            </a:r>
          </a:p>
        </p:txBody>
      </p:sp>
    </p:spTree>
    <p:extLst>
      <p:ext uri="{BB962C8B-B14F-4D97-AF65-F5344CB8AC3E}">
        <p14:creationId xmlns:p14="http://schemas.microsoft.com/office/powerpoint/2010/main" val="420836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C598-D1FB-4D89-A1A9-F66176F4FCFF}"/>
              </a:ext>
            </a:extLst>
          </p:cNvPr>
          <p:cNvSpPr>
            <a:spLocks noGrp="1"/>
          </p:cNvSpPr>
          <p:nvPr>
            <p:ph type="title"/>
          </p:nvPr>
        </p:nvSpPr>
        <p:spPr>
          <a:xfrm>
            <a:off x="983506" y="733368"/>
            <a:ext cx="6990085" cy="864778"/>
          </a:xfrm>
        </p:spPr>
        <p:txBody>
          <a:bodyPr>
            <a:normAutofit/>
          </a:bodyPr>
          <a:lstStyle/>
          <a:p>
            <a:r>
              <a:rPr lang="en-US" sz="2800" dirty="0"/>
              <a:t>Receiving New Clients</a:t>
            </a:r>
          </a:p>
        </p:txBody>
      </p:sp>
      <p:sp>
        <p:nvSpPr>
          <p:cNvPr id="3" name="Content Placeholder 2">
            <a:extLst>
              <a:ext uri="{FF2B5EF4-FFF2-40B4-BE49-F238E27FC236}">
                <a16:creationId xmlns:a16="http://schemas.microsoft.com/office/drawing/2014/main" id="{08693681-F41A-4A7D-825E-0269FA4E3E02}"/>
              </a:ext>
            </a:extLst>
          </p:cNvPr>
          <p:cNvSpPr>
            <a:spLocks noGrp="1"/>
          </p:cNvSpPr>
          <p:nvPr>
            <p:ph idx="1"/>
          </p:nvPr>
        </p:nvSpPr>
        <p:spPr>
          <a:xfrm>
            <a:off x="712572" y="1851974"/>
            <a:ext cx="9797384" cy="3476382"/>
          </a:xfrm>
        </p:spPr>
        <p:txBody>
          <a:bodyPr>
            <a:noAutofit/>
          </a:bodyPr>
          <a:lstStyle/>
          <a:p>
            <a:r>
              <a:rPr lang="en-US" sz="1800" dirty="0">
                <a:solidFill>
                  <a:srgbClr val="E7E6E6">
                    <a:lumMod val="25000"/>
                  </a:srgbClr>
                </a:solidFill>
                <a:latin typeface="Calibri" panose="020F0502020204030204"/>
              </a:rPr>
              <a:t> Pre-authorization of FFS outpatient therapy services is no longer required and providers no longer need to submit Request for Continued Services (RCS) forms to the ACBH Utilization Management team. </a:t>
            </a:r>
          </a:p>
          <a:p>
            <a:r>
              <a:rPr lang="en-US" sz="1800" dirty="0">
                <a:solidFill>
                  <a:srgbClr val="E7E6E6">
                    <a:lumMod val="25000"/>
                  </a:srgbClr>
                </a:solidFill>
                <a:latin typeface="Calibri" panose="020F0502020204030204"/>
              </a:rPr>
              <a:t> With this change, clients may now reach out to providers directly to request mental health treatment services.</a:t>
            </a:r>
          </a:p>
          <a:p>
            <a:r>
              <a:rPr lang="en-US" sz="1800" dirty="0">
                <a:solidFill>
                  <a:srgbClr val="E7E6E6">
                    <a:lumMod val="25000"/>
                  </a:srgbClr>
                </a:solidFill>
                <a:latin typeface="Calibri" panose="020F0502020204030204"/>
              </a:rPr>
              <a:t> It is the provider’s responsibility to verify eligibility and ensure clients meets Access Criteria for Specialty Mental Health Services. </a:t>
            </a:r>
          </a:p>
          <a:p>
            <a:r>
              <a:rPr lang="en-US" sz="1800" dirty="0">
                <a:solidFill>
                  <a:srgbClr val="E7E6E6">
                    <a:lumMod val="25000"/>
                  </a:srgbClr>
                </a:solidFill>
                <a:latin typeface="Calibri" panose="020F0502020204030204"/>
              </a:rPr>
              <a:t> A number of training videos are available on the </a:t>
            </a:r>
            <a:r>
              <a:rPr lang="en-US" sz="1800" dirty="0">
                <a:solidFill>
                  <a:srgbClr val="E7E6E6">
                    <a:lumMod val="25000"/>
                  </a:srgbClr>
                </a:solidFill>
                <a:latin typeface="Calibri" panose="020F0502020204030204"/>
                <a:hlinkClick r:id="rId2"/>
              </a:rPr>
              <a:t>ACBH Provider Website </a:t>
            </a:r>
            <a:r>
              <a:rPr lang="en-US" sz="1800" dirty="0">
                <a:solidFill>
                  <a:srgbClr val="E7E6E6">
                    <a:lumMod val="25000"/>
                  </a:srgbClr>
                </a:solidFill>
                <a:latin typeface="Calibri" panose="020F0502020204030204"/>
              </a:rPr>
              <a:t>that walk providers through the process of verifying eligibility and other steps required when taking on new clients.</a:t>
            </a:r>
          </a:p>
          <a:p>
            <a:r>
              <a:rPr lang="en-US" sz="1800" dirty="0">
                <a:solidFill>
                  <a:srgbClr val="E7E6E6">
                    <a:lumMod val="25000"/>
                  </a:srgbClr>
                </a:solidFill>
                <a:latin typeface="Calibri" panose="020F0502020204030204"/>
              </a:rPr>
              <a:t> Today’s training will focus on understanding Access Criteria and new documentation requirements.</a:t>
            </a:r>
          </a:p>
          <a:p>
            <a:pPr indent="0">
              <a:buNone/>
            </a:pPr>
            <a:endParaRPr lang="en-US" sz="1800" dirty="0">
              <a:solidFill>
                <a:srgbClr val="E7E6E6">
                  <a:lumMod val="25000"/>
                </a:srgbClr>
              </a:solidFill>
              <a:latin typeface="Calibri" panose="020F0502020204030204"/>
            </a:endParaRPr>
          </a:p>
          <a:p>
            <a:pPr indent="0">
              <a:buNone/>
            </a:pPr>
            <a:r>
              <a:rPr lang="en-US" sz="1800" dirty="0">
                <a:solidFill>
                  <a:srgbClr val="E7E6E6">
                    <a:lumMod val="25000"/>
                  </a:srgbClr>
                </a:solidFill>
                <a:latin typeface="Calibri" panose="020F0502020204030204"/>
              </a:rPr>
              <a:t> </a:t>
            </a:r>
          </a:p>
        </p:txBody>
      </p:sp>
      <p:sp>
        <p:nvSpPr>
          <p:cNvPr id="4" name="Slide Number Placeholder 3">
            <a:extLst>
              <a:ext uri="{FF2B5EF4-FFF2-40B4-BE49-F238E27FC236}">
                <a16:creationId xmlns:a16="http://schemas.microsoft.com/office/drawing/2014/main" id="{6946A53D-25D7-4441-BEA9-662A5FC074E4}"/>
              </a:ext>
            </a:extLst>
          </p:cNvPr>
          <p:cNvSpPr>
            <a:spLocks noGrp="1"/>
          </p:cNvSpPr>
          <p:nvPr>
            <p:ph type="sldNum" sz="quarter" idx="12"/>
          </p:nvPr>
        </p:nvSpPr>
        <p:spPr/>
        <p:txBody>
          <a:bodyPr/>
          <a:lstStyle/>
          <a:p>
            <a:fld id="{D58A63A8-4366-405A-A39E-9F706396F06E}" type="slidenum">
              <a:rPr lang="en-US" smtClean="0"/>
              <a:t>3</a:t>
            </a:fld>
            <a:endParaRPr lang="en-US" dirty="0"/>
          </a:p>
        </p:txBody>
      </p:sp>
    </p:spTree>
    <p:extLst>
      <p:ext uri="{BB962C8B-B14F-4D97-AF65-F5344CB8AC3E}">
        <p14:creationId xmlns:p14="http://schemas.microsoft.com/office/powerpoint/2010/main" val="3088683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A5476097-8CD4-AD86-5677-B0FFEF501DAE}"/>
              </a:ext>
            </a:extLst>
          </p:cNvPr>
          <p:cNvSpPr>
            <a:spLocks noGrp="1"/>
          </p:cNvSpPr>
          <p:nvPr>
            <p:ph type="title"/>
          </p:nvPr>
        </p:nvSpPr>
        <p:spPr>
          <a:xfrm>
            <a:off x="1314534" y="650240"/>
            <a:ext cx="9562931" cy="849484"/>
          </a:xfrm>
        </p:spPr>
        <p:txBody>
          <a:bodyPr vert="horz" lIns="91440" tIns="45720" rIns="91440" bIns="45720" rtlCol="0" anchor="b">
            <a:noAutofit/>
          </a:bodyPr>
          <a:lstStyle/>
          <a:p>
            <a:r>
              <a:rPr lang="en-US" sz="2800" dirty="0"/>
              <a:t>California Advancing and Innovating Medi-Cal (CalAIM) </a:t>
            </a:r>
          </a:p>
        </p:txBody>
      </p:sp>
      <p:sp>
        <p:nvSpPr>
          <p:cNvPr id="2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BB28C098-E0B0-2BC7-2311-AB8C626C23B0}"/>
              </a:ext>
            </a:extLst>
          </p:cNvPr>
          <p:cNvSpPr>
            <a:spLocks noGrp="1"/>
          </p:cNvSpPr>
          <p:nvPr>
            <p:ph idx="1"/>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1800" dirty="0">
                <a:solidFill>
                  <a:srgbClr val="E7E6E6">
                    <a:lumMod val="25000"/>
                  </a:srgbClr>
                </a:solidFill>
                <a:latin typeface="Calibri" panose="020F0502020204030204"/>
              </a:rPr>
              <a:t>CalAIM is a California initiative led by the Department of Health Care Services (DHCS) that aims to provide broad delivery system, program, and payment reform across the Medi-Cal system. </a:t>
            </a:r>
          </a:p>
          <a:p>
            <a:pPr indent="-228600">
              <a:buFont typeface="Arial" panose="020B0604020202020204" pitchFamily="34" charset="0"/>
              <a:buChar char="•"/>
            </a:pPr>
            <a:r>
              <a:rPr lang="en-US" sz="1800" dirty="0">
                <a:solidFill>
                  <a:srgbClr val="E7E6E6">
                    <a:lumMod val="25000"/>
                  </a:srgbClr>
                </a:solidFill>
                <a:latin typeface="Calibri" panose="020F0502020204030204"/>
              </a:rPr>
              <a:t>A number of CalAIM initiatives have already been implemented, including changes to Criteria for Access and Documentation requirements.</a:t>
            </a:r>
          </a:p>
        </p:txBody>
      </p:sp>
      <p:pic>
        <p:nvPicPr>
          <p:cNvPr id="5" name="Picture 4">
            <a:extLst>
              <a:ext uri="{FF2B5EF4-FFF2-40B4-BE49-F238E27FC236}">
                <a16:creationId xmlns:a16="http://schemas.microsoft.com/office/drawing/2014/main" id="{01B63CB5-23EE-8DC8-2ED7-3D4D6FF78FBC}"/>
              </a:ext>
            </a:extLst>
          </p:cNvPr>
          <p:cNvPicPr>
            <a:picLocks noChangeAspect="1"/>
          </p:cNvPicPr>
          <p:nvPr/>
        </p:nvPicPr>
        <p:blipFill>
          <a:blip r:embed="rId2"/>
          <a:stretch>
            <a:fillRect/>
          </a:stretch>
        </p:blipFill>
        <p:spPr>
          <a:xfrm>
            <a:off x="4654296" y="1920355"/>
            <a:ext cx="6903720" cy="4297565"/>
          </a:xfrm>
          <a:prstGeom prst="rect">
            <a:avLst/>
          </a:prstGeom>
        </p:spPr>
      </p:pic>
      <p:sp>
        <p:nvSpPr>
          <p:cNvPr id="3" name="Slide Number Placeholder 2">
            <a:extLst>
              <a:ext uri="{FF2B5EF4-FFF2-40B4-BE49-F238E27FC236}">
                <a16:creationId xmlns:a16="http://schemas.microsoft.com/office/drawing/2014/main" id="{31BD87B2-AC5B-811B-49E4-7061BCB1179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a:solidFill>
                  <a:schemeClr val="tx1">
                    <a:tint val="75000"/>
                  </a:schemeClr>
                </a:solidFill>
                <a:latin typeface="+mn-lt"/>
                <a:ea typeface="+mn-ea"/>
                <a:cs typeface="+mn-cs"/>
              </a:rPr>
              <a:pPr>
                <a:spcAft>
                  <a:spcPts val="600"/>
                </a:spcAft>
              </a:pPr>
              <a:t>4</a:t>
            </a:fld>
            <a:endParaRPr lang="en-US" sz="120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262855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76C3976-A9FC-FA25-0782-9D9CC503F390}"/>
              </a:ext>
            </a:extLst>
          </p:cNvPr>
          <p:cNvSpPr>
            <a:spLocks noGrp="1"/>
          </p:cNvSpPr>
          <p:nvPr>
            <p:ph type="ctrTitle"/>
          </p:nvPr>
        </p:nvSpPr>
        <p:spPr>
          <a:xfrm>
            <a:off x="630936" y="640080"/>
            <a:ext cx="4818888" cy="1059124"/>
          </a:xfrm>
        </p:spPr>
        <p:txBody>
          <a:bodyPr vert="horz" lIns="91440" tIns="45720" rIns="91440" bIns="45720" rtlCol="0" anchor="b">
            <a:normAutofit/>
          </a:bodyPr>
          <a:lstStyle/>
          <a:p>
            <a:r>
              <a:rPr lang="en-US" dirty="0"/>
              <a:t>No Wrong Door</a:t>
            </a:r>
          </a:p>
        </p:txBody>
      </p:sp>
      <p:sp>
        <p:nvSpPr>
          <p:cNvPr id="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a:extLst>
              <a:ext uri="{FF2B5EF4-FFF2-40B4-BE49-F238E27FC236}">
                <a16:creationId xmlns:a16="http://schemas.microsoft.com/office/drawing/2014/main" id="{E1AA4D60-86C5-FFC6-DE97-13235D3F2435}"/>
              </a:ext>
            </a:extLst>
          </p:cNvPr>
          <p:cNvSpPr>
            <a:spLocks noGrp="1"/>
          </p:cNvSpPr>
          <p:nvPr>
            <p:ph type="subTitle" idx="1"/>
          </p:nvPr>
        </p:nvSpPr>
        <p:spPr>
          <a:xfrm>
            <a:off x="630935" y="2660904"/>
            <a:ext cx="9693346" cy="3850076"/>
          </a:xfr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1700" dirty="0">
                <a:solidFill>
                  <a:srgbClr val="E7E6E6">
                    <a:lumMod val="25000"/>
                  </a:srgbClr>
                </a:solidFill>
                <a:latin typeface="Calibri" panose="020F0502020204030204"/>
              </a:rPr>
              <a:t>To remove barriers to care, Cal-AIM rolled out the No Wrong Door policy.</a:t>
            </a:r>
          </a:p>
          <a:p>
            <a:pPr indent="-228600">
              <a:lnSpc>
                <a:spcPct val="90000"/>
              </a:lnSpc>
              <a:spcAft>
                <a:spcPts val="600"/>
              </a:spcAft>
              <a:buFont typeface="Arial" panose="020B0604020202020204" pitchFamily="34" charset="0"/>
              <a:buChar char="•"/>
            </a:pPr>
            <a:r>
              <a:rPr lang="en-US" sz="1700" dirty="0">
                <a:solidFill>
                  <a:srgbClr val="E7E6E6">
                    <a:lumMod val="25000"/>
                  </a:srgbClr>
                </a:solidFill>
                <a:latin typeface="Calibri" panose="020F0502020204030204"/>
              </a:rPr>
              <a:t>Mental Health Plans (ACBH and its providers) are still expected to serve individuals with moderate to severe symptoms and refer those with mild to moderate symptoms to the Managed Care Plan (e.g. Kaiser, Alliance). </a:t>
            </a:r>
          </a:p>
          <a:p>
            <a:pPr indent="-228600">
              <a:lnSpc>
                <a:spcPct val="90000"/>
              </a:lnSpc>
              <a:spcAft>
                <a:spcPts val="600"/>
              </a:spcAft>
              <a:buFont typeface="Arial" panose="020B0604020202020204" pitchFamily="34" charset="0"/>
              <a:buChar char="•"/>
            </a:pPr>
            <a:r>
              <a:rPr lang="en-US" sz="1700" dirty="0">
                <a:solidFill>
                  <a:srgbClr val="E7E6E6">
                    <a:lumMod val="25000"/>
                  </a:srgbClr>
                </a:solidFill>
                <a:latin typeface="Calibri" panose="020F0502020204030204"/>
              </a:rPr>
              <a:t>However, No Wrong Door allows Medi-Cal providers to assist beneficiaries regardless of which delivery system they request services from. </a:t>
            </a:r>
          </a:p>
          <a:p>
            <a:pPr indent="-228600">
              <a:lnSpc>
                <a:spcPct val="90000"/>
              </a:lnSpc>
              <a:spcAft>
                <a:spcPts val="600"/>
              </a:spcAft>
              <a:buFont typeface="Arial" panose="020B0604020202020204" pitchFamily="34" charset="0"/>
              <a:buChar char="•"/>
            </a:pPr>
            <a:r>
              <a:rPr lang="en-US" sz="1700" dirty="0">
                <a:solidFill>
                  <a:srgbClr val="E7E6E6">
                    <a:lumMod val="25000"/>
                  </a:srgbClr>
                </a:solidFill>
                <a:latin typeface="Calibri" panose="020F0502020204030204"/>
              </a:rPr>
              <a:t>Clinically appropriate services can begin “through any door” regardless of a co-occurring diagnosis. </a:t>
            </a:r>
          </a:p>
          <a:p>
            <a:pPr indent="-228600">
              <a:lnSpc>
                <a:spcPct val="90000"/>
              </a:lnSpc>
              <a:spcAft>
                <a:spcPts val="600"/>
              </a:spcAft>
              <a:buFont typeface="Arial" panose="020B0604020202020204" pitchFamily="34" charset="0"/>
              <a:buChar char="•"/>
            </a:pPr>
            <a:r>
              <a:rPr lang="en-US" sz="1700" dirty="0">
                <a:solidFill>
                  <a:srgbClr val="E7E6E6">
                    <a:lumMod val="25000"/>
                  </a:srgbClr>
                </a:solidFill>
                <a:latin typeface="Calibri" panose="020F0502020204030204"/>
              </a:rPr>
              <a:t>Beneficiaries can maintain established therapeutic relationships. Non-specialty mental health services (NSMH) and Specialty Mental Health Services (SMHS) can be provided concurrently, as long as they are coordinated and not duplicative.  </a:t>
            </a:r>
          </a:p>
          <a:p>
            <a:pPr indent="-228600">
              <a:lnSpc>
                <a:spcPct val="90000"/>
              </a:lnSpc>
              <a:buFont typeface="Arial" panose="020B0604020202020204" pitchFamily="34" charset="0"/>
              <a:buChar char="•"/>
            </a:pPr>
            <a:r>
              <a:rPr lang="en-US" sz="1700" dirty="0">
                <a:solidFill>
                  <a:srgbClr val="E7E6E6">
                    <a:lumMod val="25000"/>
                  </a:srgbClr>
                </a:solidFill>
                <a:latin typeface="Calibri" panose="020F0502020204030204"/>
              </a:rPr>
              <a:t>If during the assessment process it is determined a beneficiary would benefit from a referral to a different type of provider, the provider assists the beneficiary in transitioning to a more appropriate provider.</a:t>
            </a:r>
          </a:p>
        </p:txBody>
      </p:sp>
      <p:pic>
        <p:nvPicPr>
          <p:cNvPr id="7" name="Picture 6">
            <a:extLst>
              <a:ext uri="{FF2B5EF4-FFF2-40B4-BE49-F238E27FC236}">
                <a16:creationId xmlns:a16="http://schemas.microsoft.com/office/drawing/2014/main" id="{B1A9A79C-F927-CA93-94E9-E53346560D9D}"/>
              </a:ext>
            </a:extLst>
          </p:cNvPr>
          <p:cNvPicPr>
            <a:picLocks noChangeAspect="1"/>
          </p:cNvPicPr>
          <p:nvPr/>
        </p:nvPicPr>
        <p:blipFill>
          <a:blip r:embed="rId2"/>
          <a:stretch>
            <a:fillRect/>
          </a:stretch>
        </p:blipFill>
        <p:spPr>
          <a:xfrm>
            <a:off x="6102096" y="177074"/>
            <a:ext cx="5458968" cy="2483830"/>
          </a:xfrm>
          <a:prstGeom prst="rect">
            <a:avLst/>
          </a:prstGeom>
        </p:spPr>
      </p:pic>
      <p:sp>
        <p:nvSpPr>
          <p:cNvPr id="2" name="Slide Number Placeholder 1">
            <a:extLst>
              <a:ext uri="{FF2B5EF4-FFF2-40B4-BE49-F238E27FC236}">
                <a16:creationId xmlns:a16="http://schemas.microsoft.com/office/drawing/2014/main" id="{BBB94DFD-8DC3-2D0E-48EC-0669DD72CA7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6E9F442E-095D-414B-A3C1-4D7C903EC540}" type="slidenum">
              <a:rPr lang="en-US" sz="1200" smtClean="0">
                <a:solidFill>
                  <a:schemeClr val="tx1">
                    <a:tint val="75000"/>
                  </a:schemeClr>
                </a:solidFill>
                <a:latin typeface="+mn-lt"/>
                <a:ea typeface="+mn-ea"/>
                <a:cs typeface="+mn-cs"/>
              </a:rPr>
              <a:pPr>
                <a:spcAft>
                  <a:spcPts val="600"/>
                </a:spcAft>
              </a:pPr>
              <a:t>5</a:t>
            </a:fld>
            <a:endParaRPr lang="en-US" sz="1200" dirty="0">
              <a:solidFill>
                <a:schemeClr val="tx1">
                  <a:tint val="75000"/>
                </a:schemeClr>
              </a:solidFill>
              <a:latin typeface="+mn-lt"/>
              <a:ea typeface="+mn-ea"/>
              <a:cs typeface="+mn-cs"/>
            </a:endParaRPr>
          </a:p>
        </p:txBody>
      </p:sp>
      <p:pic>
        <p:nvPicPr>
          <p:cNvPr id="9" name="Picture 8">
            <a:extLst>
              <a:ext uri="{FF2B5EF4-FFF2-40B4-BE49-F238E27FC236}">
                <a16:creationId xmlns:a16="http://schemas.microsoft.com/office/drawing/2014/main" id="{2D46F561-90AB-30AB-9DA8-96833E805ECE}"/>
              </a:ext>
            </a:extLst>
          </p:cNvPr>
          <p:cNvPicPr>
            <a:picLocks noChangeAspect="1"/>
          </p:cNvPicPr>
          <p:nvPr/>
        </p:nvPicPr>
        <p:blipFill>
          <a:blip r:embed="rId3"/>
          <a:stretch>
            <a:fillRect/>
          </a:stretch>
        </p:blipFill>
        <p:spPr>
          <a:xfrm>
            <a:off x="4400550" y="877443"/>
            <a:ext cx="1562100" cy="1495425"/>
          </a:xfrm>
          <a:prstGeom prst="rect">
            <a:avLst/>
          </a:prstGeom>
        </p:spPr>
      </p:pic>
      <p:sp>
        <p:nvSpPr>
          <p:cNvPr id="10" name="TextBox 9">
            <a:extLst>
              <a:ext uri="{FF2B5EF4-FFF2-40B4-BE49-F238E27FC236}">
                <a16:creationId xmlns:a16="http://schemas.microsoft.com/office/drawing/2014/main" id="{D250206C-68DB-CE14-EF83-64FADFEB9D83}"/>
              </a:ext>
            </a:extLst>
          </p:cNvPr>
          <p:cNvSpPr txBox="1"/>
          <p:nvPr/>
        </p:nvSpPr>
        <p:spPr>
          <a:xfrm>
            <a:off x="10324280" y="5961189"/>
            <a:ext cx="1448619" cy="369332"/>
          </a:xfrm>
          <a:prstGeom prst="rect">
            <a:avLst/>
          </a:prstGeom>
          <a:noFill/>
        </p:spPr>
        <p:txBody>
          <a:bodyPr wrap="square" rtlCol="0">
            <a:spAutoFit/>
          </a:bodyPr>
          <a:lstStyle/>
          <a:p>
            <a:r>
              <a:rPr lang="en-US" dirty="0">
                <a:hlinkClick r:id="rId4"/>
              </a:rPr>
              <a:t>BHIN 22-011</a:t>
            </a:r>
            <a:endParaRPr lang="en-US" dirty="0"/>
          </a:p>
        </p:txBody>
      </p:sp>
    </p:spTree>
    <p:extLst>
      <p:ext uri="{BB962C8B-B14F-4D97-AF65-F5344CB8AC3E}">
        <p14:creationId xmlns:p14="http://schemas.microsoft.com/office/powerpoint/2010/main" val="207106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4B2C0-E047-4CED-8F8D-476097AB3A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
        <p:nvSpPr>
          <p:cNvPr id="3" name="Title 2">
            <a:extLst>
              <a:ext uri="{FF2B5EF4-FFF2-40B4-BE49-F238E27FC236}">
                <a16:creationId xmlns:a16="http://schemas.microsoft.com/office/drawing/2014/main" id="{7D9CEE38-A980-4EA5-8737-AF840AF08F02}"/>
              </a:ext>
            </a:extLst>
          </p:cNvPr>
          <p:cNvSpPr>
            <a:spLocks noGrp="1"/>
          </p:cNvSpPr>
          <p:nvPr>
            <p:ph type="title"/>
          </p:nvPr>
        </p:nvSpPr>
        <p:spPr>
          <a:xfrm>
            <a:off x="2104899" y="2103437"/>
            <a:ext cx="8985354" cy="1325563"/>
          </a:xfrm>
        </p:spPr>
        <p:txBody>
          <a:bodyPr>
            <a:normAutofit/>
          </a:bodyPr>
          <a:lstStyle/>
          <a:p>
            <a:r>
              <a:rPr lang="en-US" sz="2400" dirty="0">
                <a:solidFill>
                  <a:schemeClr val="bg2">
                    <a:lumMod val="50000"/>
                  </a:schemeClr>
                </a:solidFill>
              </a:rPr>
              <a:t>Understanding Access</a:t>
            </a:r>
            <a:r>
              <a:rPr lang="en-US" sz="2400" dirty="0">
                <a:solidFill>
                  <a:schemeClr val="bg2">
                    <a:lumMod val="25000"/>
                  </a:schemeClr>
                </a:solidFill>
              </a:rPr>
              <a:t> </a:t>
            </a:r>
            <a:r>
              <a:rPr lang="en-US" sz="2400" dirty="0">
                <a:solidFill>
                  <a:schemeClr val="bg2">
                    <a:lumMod val="50000"/>
                  </a:schemeClr>
                </a:solidFill>
              </a:rPr>
              <a:t>Criteria</a:t>
            </a:r>
            <a:r>
              <a:rPr lang="en-US" sz="2400" dirty="0">
                <a:solidFill>
                  <a:schemeClr val="bg2">
                    <a:lumMod val="25000"/>
                  </a:schemeClr>
                </a:solidFill>
              </a:rPr>
              <a:t> </a:t>
            </a:r>
            <a:r>
              <a:rPr lang="en-US" sz="2400" dirty="0">
                <a:solidFill>
                  <a:schemeClr val="bg2">
                    <a:lumMod val="50000"/>
                  </a:schemeClr>
                </a:solidFill>
              </a:rPr>
              <a:t>and</a:t>
            </a:r>
            <a:r>
              <a:rPr lang="en-US" sz="2400" dirty="0">
                <a:solidFill>
                  <a:schemeClr val="bg2">
                    <a:lumMod val="25000"/>
                  </a:schemeClr>
                </a:solidFill>
              </a:rPr>
              <a:t> </a:t>
            </a:r>
            <a:r>
              <a:rPr lang="en-US" sz="2400" dirty="0">
                <a:solidFill>
                  <a:schemeClr val="bg2">
                    <a:lumMod val="50000"/>
                  </a:schemeClr>
                </a:solidFill>
              </a:rPr>
              <a:t>Medical</a:t>
            </a:r>
            <a:r>
              <a:rPr lang="en-US" sz="2400" dirty="0">
                <a:solidFill>
                  <a:schemeClr val="bg2">
                    <a:lumMod val="25000"/>
                  </a:schemeClr>
                </a:solidFill>
              </a:rPr>
              <a:t> </a:t>
            </a:r>
            <a:r>
              <a:rPr lang="en-US" sz="2400" dirty="0">
                <a:solidFill>
                  <a:schemeClr val="bg2">
                    <a:lumMod val="50000"/>
                  </a:schemeClr>
                </a:solidFill>
              </a:rPr>
              <a:t>Necessity</a:t>
            </a:r>
          </a:p>
        </p:txBody>
      </p:sp>
      <p:sp>
        <p:nvSpPr>
          <p:cNvPr id="7" name="Wave 6">
            <a:extLst>
              <a:ext uri="{FF2B5EF4-FFF2-40B4-BE49-F238E27FC236}">
                <a16:creationId xmlns:a16="http://schemas.microsoft.com/office/drawing/2014/main" id="{F578EDA0-3C0E-4933-8470-2757B28C3B4D}"/>
              </a:ext>
            </a:extLst>
          </p:cNvPr>
          <p:cNvSpPr/>
          <p:nvPr/>
        </p:nvSpPr>
        <p:spPr>
          <a:xfrm flipV="1">
            <a:off x="4730043" y="3209392"/>
            <a:ext cx="5538219" cy="219607"/>
          </a:xfrm>
          <a:prstGeom prst="wave">
            <a:avLst>
              <a:gd name="adj1" fmla="val 12500"/>
              <a:gd name="adj2" fmla="val 319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64EB4C1-83F6-4920-952B-C764C53FA8FF}"/>
              </a:ext>
            </a:extLst>
          </p:cNvPr>
          <p:cNvSpPr txBox="1"/>
          <p:nvPr/>
        </p:nvSpPr>
        <p:spPr>
          <a:xfrm>
            <a:off x="10268263" y="5567082"/>
            <a:ext cx="16010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BHIN-21-073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931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0041DCA-E645-40B5-9E0B-916246A0FE7A}"/>
              </a:ext>
            </a:extLst>
          </p:cNvPr>
          <p:cNvSpPr>
            <a:spLocks noGrp="1"/>
          </p:cNvSpPr>
          <p:nvPr>
            <p:ph idx="15"/>
          </p:nvPr>
        </p:nvSpPr>
        <p:spPr>
          <a:xfrm>
            <a:off x="294557" y="1972135"/>
            <a:ext cx="5451258" cy="3387931"/>
          </a:xfrm>
          <a:ln>
            <a:solidFill>
              <a:schemeClr val="bg2">
                <a:lumMod val="50000"/>
              </a:schemeClr>
            </a:solidFill>
          </a:ln>
        </p:spPr>
        <p:txBody>
          <a:bodyPr/>
          <a:lstStyle/>
          <a:p>
            <a:pPr marL="182880" indent="-182880">
              <a:spcAft>
                <a:spcPts val="600"/>
              </a:spcAft>
              <a:buFont typeface="Arial" panose="020B0604020202020204" pitchFamily="34" charset="0"/>
              <a:buChar char="•"/>
            </a:pPr>
            <a:r>
              <a:rPr lang="en-US" sz="1600" dirty="0">
                <a:latin typeface="+mn-lt"/>
              </a:rPr>
              <a:t>To remove barriers to accessing care, the criteria to access Specialty Mental Health Services (SMHS) were separated from Medical Necessity. </a:t>
            </a:r>
          </a:p>
          <a:p>
            <a:pPr marL="182880" indent="-182880">
              <a:spcAft>
                <a:spcPts val="600"/>
              </a:spcAft>
              <a:buFont typeface="Arial" panose="020B0604020202020204" pitchFamily="34" charset="0"/>
              <a:buChar char="•"/>
            </a:pPr>
            <a:r>
              <a:rPr lang="en-US" sz="1600" dirty="0">
                <a:latin typeface="+mn-lt"/>
              </a:rPr>
              <a:t>A diagnosis is no longer a prerequisite for accessing needed SMHS or Drug Medi-Cal (DMC/DMC-ODS) </a:t>
            </a:r>
            <a:r>
              <a:rPr lang="en-US" sz="1600" dirty="0">
                <a:solidFill>
                  <a:schemeClr val="accent2"/>
                </a:solidFill>
                <a:latin typeface="+mn-lt"/>
              </a:rPr>
              <a:t>outpatient</a:t>
            </a:r>
            <a:r>
              <a:rPr lang="en-US" sz="1600" dirty="0">
                <a:latin typeface="+mn-lt"/>
              </a:rPr>
              <a:t> services.</a:t>
            </a:r>
          </a:p>
          <a:p>
            <a:pPr marL="182880" indent="-182880">
              <a:spcAft>
                <a:spcPts val="600"/>
              </a:spcAft>
              <a:buFont typeface="Arial" panose="020B0604020202020204" pitchFamily="34" charset="0"/>
              <a:buChar char="•"/>
            </a:pPr>
            <a:r>
              <a:rPr lang="en-US" sz="1600" dirty="0">
                <a:latin typeface="+mn-lt"/>
              </a:rPr>
              <a:t>Outpatient services rendered in good faith are reimbursable prior to determination of an official diagnosis.</a:t>
            </a:r>
          </a:p>
          <a:p>
            <a:pPr marL="182880" indent="-182880">
              <a:buFont typeface="Arial" panose="020B0604020202020204" pitchFamily="34" charset="0"/>
              <a:buChar char="•"/>
            </a:pPr>
            <a:r>
              <a:rPr lang="en-US" sz="1600" dirty="0">
                <a:latin typeface="+mn-lt"/>
              </a:rPr>
              <a:t>The “Included” diagnosis list is no longer used to determine if an individual can receive services.</a:t>
            </a:r>
          </a:p>
        </p:txBody>
      </p:sp>
      <p:sp>
        <p:nvSpPr>
          <p:cNvPr id="4" name="Slide Number Placeholder 3">
            <a:extLst>
              <a:ext uri="{FF2B5EF4-FFF2-40B4-BE49-F238E27FC236}">
                <a16:creationId xmlns:a16="http://schemas.microsoft.com/office/drawing/2014/main" id="{9C6F6605-69FB-4DF7-82BB-AD5ABA2E6CA0}"/>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
        <p:nvSpPr>
          <p:cNvPr id="2" name="Title 1">
            <a:extLst>
              <a:ext uri="{FF2B5EF4-FFF2-40B4-BE49-F238E27FC236}">
                <a16:creationId xmlns:a16="http://schemas.microsoft.com/office/drawing/2014/main" id="{3E5BB23A-AAE6-4E3D-A7FA-3CBBFD53123E}"/>
              </a:ext>
            </a:extLst>
          </p:cNvPr>
          <p:cNvSpPr>
            <a:spLocks noGrp="1"/>
          </p:cNvSpPr>
          <p:nvPr>
            <p:ph type="title"/>
          </p:nvPr>
        </p:nvSpPr>
        <p:spPr>
          <a:xfrm>
            <a:off x="2493748" y="637459"/>
            <a:ext cx="7326527" cy="864778"/>
          </a:xfrm>
        </p:spPr>
        <p:txBody>
          <a:bodyPr>
            <a:normAutofit/>
          </a:bodyPr>
          <a:lstStyle/>
          <a:p>
            <a:pPr algn="ctr"/>
            <a:r>
              <a:rPr lang="en-US" sz="2800" dirty="0"/>
              <a:t>What Changed with Cal-AIM?</a:t>
            </a:r>
          </a:p>
        </p:txBody>
      </p:sp>
      <p:pic>
        <p:nvPicPr>
          <p:cNvPr id="3" name="Picture 2">
            <a:extLst>
              <a:ext uri="{FF2B5EF4-FFF2-40B4-BE49-F238E27FC236}">
                <a16:creationId xmlns:a16="http://schemas.microsoft.com/office/drawing/2014/main" id="{2C0E277A-2B5D-4C20-B174-89BF94CBD300}"/>
              </a:ext>
            </a:extLst>
          </p:cNvPr>
          <p:cNvPicPr>
            <a:picLocks noChangeAspect="1"/>
          </p:cNvPicPr>
          <p:nvPr/>
        </p:nvPicPr>
        <p:blipFill>
          <a:blip r:embed="rId2"/>
          <a:stretch>
            <a:fillRect/>
          </a:stretch>
        </p:blipFill>
        <p:spPr>
          <a:xfrm>
            <a:off x="6446187" y="1972135"/>
            <a:ext cx="5451257" cy="3387931"/>
          </a:xfrm>
          <a:prstGeom prst="rect">
            <a:avLst/>
          </a:prstGeom>
          <a:ln>
            <a:solidFill>
              <a:schemeClr val="tx1">
                <a:lumMod val="85000"/>
                <a:lumOff val="15000"/>
              </a:schemeClr>
            </a:solidFill>
          </a:ln>
        </p:spPr>
      </p:pic>
    </p:spTree>
    <p:extLst>
      <p:ext uri="{BB962C8B-B14F-4D97-AF65-F5344CB8AC3E}">
        <p14:creationId xmlns:p14="http://schemas.microsoft.com/office/powerpoint/2010/main" val="49258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172A4A-CCF3-4135-8360-D8CD272C9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
        <p:nvSpPr>
          <p:cNvPr id="2" name="Title 1">
            <a:extLst>
              <a:ext uri="{FF2B5EF4-FFF2-40B4-BE49-F238E27FC236}">
                <a16:creationId xmlns:a16="http://schemas.microsoft.com/office/drawing/2014/main" id="{18A0D280-7169-4CB5-ABC7-727AEBCC8018}"/>
              </a:ext>
            </a:extLst>
          </p:cNvPr>
          <p:cNvSpPr>
            <a:spLocks noGrp="1"/>
          </p:cNvSpPr>
          <p:nvPr>
            <p:ph type="title"/>
          </p:nvPr>
        </p:nvSpPr>
        <p:spPr>
          <a:xfrm>
            <a:off x="3368807" y="412546"/>
            <a:ext cx="5894832" cy="864778"/>
          </a:xfrm>
        </p:spPr>
        <p:txBody>
          <a:bodyPr>
            <a:normAutofit/>
          </a:bodyPr>
          <a:lstStyle/>
          <a:p>
            <a:pPr algn="ctr"/>
            <a:r>
              <a:rPr lang="en-US" sz="2800" dirty="0"/>
              <a:t>SMHS Medical Necessity</a:t>
            </a:r>
          </a:p>
        </p:txBody>
      </p:sp>
      <p:pic>
        <p:nvPicPr>
          <p:cNvPr id="6" name="Picture 5">
            <a:extLst>
              <a:ext uri="{FF2B5EF4-FFF2-40B4-BE49-F238E27FC236}">
                <a16:creationId xmlns:a16="http://schemas.microsoft.com/office/drawing/2014/main" id="{8EE9EC8A-9B41-4F78-BAD2-434AC6BCC27F}"/>
              </a:ext>
            </a:extLst>
          </p:cNvPr>
          <p:cNvPicPr>
            <a:picLocks noChangeAspect="1"/>
          </p:cNvPicPr>
          <p:nvPr/>
        </p:nvPicPr>
        <p:blipFill rotWithShape="1">
          <a:blip r:embed="rId2"/>
          <a:srcRect t="15304"/>
          <a:stretch/>
        </p:blipFill>
        <p:spPr>
          <a:xfrm>
            <a:off x="2701622" y="2233986"/>
            <a:ext cx="6788755" cy="3557584"/>
          </a:xfrm>
          <a:prstGeom prst="rect">
            <a:avLst/>
          </a:prstGeom>
          <a:ln>
            <a:solidFill>
              <a:schemeClr val="tx1"/>
            </a:solidFill>
          </a:ln>
        </p:spPr>
      </p:pic>
      <p:sp>
        <p:nvSpPr>
          <p:cNvPr id="3" name="TextBox 2">
            <a:extLst>
              <a:ext uri="{FF2B5EF4-FFF2-40B4-BE49-F238E27FC236}">
                <a16:creationId xmlns:a16="http://schemas.microsoft.com/office/drawing/2014/main" id="{65F0100F-E549-42B0-9509-BBACD579B37F}"/>
              </a:ext>
            </a:extLst>
          </p:cNvPr>
          <p:cNvSpPr txBox="1"/>
          <p:nvPr/>
        </p:nvSpPr>
        <p:spPr>
          <a:xfrm>
            <a:off x="839972" y="1300678"/>
            <a:ext cx="1095250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Definition of Medical Necessity was brought into alignment with Welfare and Institutions Code 1418.402(a) for those 21 and over and with Section 1396(r)(5) of Title 42 of the US Code for Individuals under 21 years of age. </a:t>
            </a:r>
          </a:p>
        </p:txBody>
      </p:sp>
    </p:spTree>
    <p:extLst>
      <p:ext uri="{BB962C8B-B14F-4D97-AF65-F5344CB8AC3E}">
        <p14:creationId xmlns:p14="http://schemas.microsoft.com/office/powerpoint/2010/main" val="14914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39ADA4-DA80-4ADD-A345-9555CBDB82F5}"/>
              </a:ext>
            </a:extLst>
          </p:cNvPr>
          <p:cNvSpPr>
            <a:spLocks noGrp="1"/>
          </p:cNvSpPr>
          <p:nvPr>
            <p:ph idx="1"/>
          </p:nvPr>
        </p:nvSpPr>
        <p:spPr>
          <a:xfrm>
            <a:off x="329202" y="2266734"/>
            <a:ext cx="5626706" cy="2720745"/>
          </a:xfrm>
          <a:noFill/>
          <a:ln>
            <a:solidFill>
              <a:schemeClr val="tx1">
                <a:lumMod val="85000"/>
                <a:lumOff val="15000"/>
              </a:schemeClr>
            </a:solidFill>
          </a:ln>
        </p:spPr>
        <p:txBody>
          <a:bodyPr/>
          <a:lstStyle/>
          <a:p>
            <a:pPr marL="0" indent="0">
              <a:buNone/>
            </a:pPr>
            <a:r>
              <a:rPr lang="en-US" sz="1800" u="sng" dirty="0">
                <a:solidFill>
                  <a:schemeClr val="tx1">
                    <a:lumMod val="85000"/>
                    <a:lumOff val="15000"/>
                  </a:schemeClr>
                </a:solidFill>
                <a:latin typeface="+mn-lt"/>
              </a:rPr>
              <a:t>Criteria 1:  </a:t>
            </a:r>
          </a:p>
          <a:p>
            <a:pPr marL="0" lvl="0"/>
            <a:r>
              <a:rPr lang="en-US" sz="1800" dirty="0">
                <a:solidFill>
                  <a:schemeClr val="tx1">
                    <a:lumMod val="85000"/>
                    <a:lumOff val="15000"/>
                  </a:schemeClr>
                </a:solidFill>
                <a:latin typeface="+mn-lt"/>
              </a:rPr>
              <a:t>The beneficiary has </a:t>
            </a:r>
            <a:r>
              <a:rPr lang="en-US" sz="1800" i="1" dirty="0">
                <a:solidFill>
                  <a:schemeClr val="accent2"/>
                </a:solidFill>
                <a:latin typeface="+mn-lt"/>
              </a:rPr>
              <a:t>one or both </a:t>
            </a:r>
            <a:r>
              <a:rPr lang="en-US" sz="1800" dirty="0">
                <a:solidFill>
                  <a:schemeClr val="tx1">
                    <a:lumMod val="85000"/>
                    <a:lumOff val="15000"/>
                  </a:schemeClr>
                </a:solidFill>
                <a:latin typeface="+mn-lt"/>
              </a:rPr>
              <a:t>of the following: </a:t>
            </a:r>
          </a:p>
          <a:p>
            <a:pPr marL="457200" lvl="1"/>
            <a:endParaRPr lang="en-US" sz="1800" i="0" dirty="0">
              <a:solidFill>
                <a:schemeClr val="tx1">
                  <a:lumMod val="85000"/>
                  <a:lumOff val="15000"/>
                </a:schemeClr>
              </a:solidFill>
              <a:latin typeface="+mn-lt"/>
            </a:endParaRPr>
          </a:p>
          <a:p>
            <a:pPr marL="457200" lvl="1"/>
            <a:r>
              <a:rPr lang="en-US" sz="1800" i="0" dirty="0">
                <a:solidFill>
                  <a:schemeClr val="tx1">
                    <a:lumMod val="85000"/>
                    <a:lumOff val="15000"/>
                  </a:schemeClr>
                </a:solidFill>
                <a:latin typeface="+mn-lt"/>
              </a:rPr>
              <a:t>Significant impairment, where impairment is defined as distress, disability, or dysfunction in social, occupational, or other important activities. </a:t>
            </a:r>
          </a:p>
          <a:p>
            <a:pPr marL="228600" lvl="1" indent="0">
              <a:buNone/>
            </a:pPr>
            <a:r>
              <a:rPr lang="en-US" sz="1800" dirty="0">
                <a:solidFill>
                  <a:schemeClr val="accent2"/>
                </a:solidFill>
                <a:latin typeface="+mn-lt"/>
              </a:rPr>
              <a:t>And/or</a:t>
            </a:r>
          </a:p>
          <a:p>
            <a:pPr marL="457200" lvl="1"/>
            <a:r>
              <a:rPr lang="en-US" sz="1800" i="0" dirty="0">
                <a:solidFill>
                  <a:schemeClr val="tx1">
                    <a:lumMod val="85000"/>
                    <a:lumOff val="15000"/>
                  </a:schemeClr>
                </a:solidFill>
                <a:latin typeface="+mn-lt"/>
              </a:rPr>
              <a:t>A reasonable probability of significant deterioration in an important area of life functioning. </a:t>
            </a:r>
          </a:p>
        </p:txBody>
      </p:sp>
      <p:sp>
        <p:nvSpPr>
          <p:cNvPr id="3" name="Slide Number Placeholder 2">
            <a:extLst>
              <a:ext uri="{FF2B5EF4-FFF2-40B4-BE49-F238E27FC236}">
                <a16:creationId xmlns:a16="http://schemas.microsoft.com/office/drawing/2014/main" id="{EC2EE1F1-E60D-44A6-9ACC-8318E39262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9F442E-095D-414B-A3C1-4D7C903EC540}" type="slidenum">
              <a:rPr kumimoji="0" lang="uk-UA" sz="1100" b="1" i="1" u="none" strike="noStrike" kern="1200" cap="none" spc="0" normalizeH="0" baseline="0" noProof="0" smtClean="0">
                <a:ln>
                  <a:noFill/>
                </a:ln>
                <a:solidFill>
                  <a:prstClr val="white"/>
                </a:solidFill>
                <a:effectLst/>
                <a:uLnTx/>
                <a:uFillTx/>
                <a:latin typeface="Verdana" charset="0"/>
                <a:ea typeface="Verdana"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uk-UA" sz="1100" b="1" i="1" u="none" strike="noStrike" kern="1200" cap="none" spc="0" normalizeH="0" baseline="0" noProof="0" dirty="0">
              <a:ln>
                <a:noFill/>
              </a:ln>
              <a:solidFill>
                <a:prstClr val="white"/>
              </a:solidFill>
              <a:effectLst/>
              <a:uLnTx/>
              <a:uFillTx/>
              <a:latin typeface="Verdana" charset="0"/>
              <a:ea typeface="Verdana" charset="0"/>
            </a:endParaRPr>
          </a:p>
        </p:txBody>
      </p:sp>
      <p:sp>
        <p:nvSpPr>
          <p:cNvPr id="5" name="Title 4">
            <a:extLst>
              <a:ext uri="{FF2B5EF4-FFF2-40B4-BE49-F238E27FC236}">
                <a16:creationId xmlns:a16="http://schemas.microsoft.com/office/drawing/2014/main" id="{B3F781E0-ECCD-4B07-B5AD-02D38BDB0440}"/>
              </a:ext>
            </a:extLst>
          </p:cNvPr>
          <p:cNvSpPr>
            <a:spLocks noGrp="1"/>
          </p:cNvSpPr>
          <p:nvPr>
            <p:ph type="title"/>
          </p:nvPr>
        </p:nvSpPr>
        <p:spPr>
          <a:xfrm>
            <a:off x="691830" y="562148"/>
            <a:ext cx="10042729" cy="651423"/>
          </a:xfrm>
        </p:spPr>
        <p:txBody>
          <a:bodyPr>
            <a:normAutofit/>
          </a:bodyPr>
          <a:lstStyle/>
          <a:p>
            <a:pPr algn="ctr"/>
            <a:r>
              <a:rPr lang="en-US" sz="2800" dirty="0"/>
              <a:t>SMHS Access Criteria</a:t>
            </a:r>
          </a:p>
        </p:txBody>
      </p:sp>
      <p:sp>
        <p:nvSpPr>
          <p:cNvPr id="6" name="Title 1">
            <a:extLst>
              <a:ext uri="{FF2B5EF4-FFF2-40B4-BE49-F238E27FC236}">
                <a16:creationId xmlns:a16="http://schemas.microsoft.com/office/drawing/2014/main" id="{6037C983-47B2-4D23-A712-A72B2D68E75C}"/>
              </a:ext>
            </a:extLst>
          </p:cNvPr>
          <p:cNvSpPr txBox="1">
            <a:spLocks/>
          </p:cNvSpPr>
          <p:nvPr/>
        </p:nvSpPr>
        <p:spPr>
          <a:xfrm>
            <a:off x="3021197" y="1332420"/>
            <a:ext cx="5383994" cy="369332"/>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US" sz="2800" b="1" i="0" kern="1200" baseline="0">
                <a:solidFill>
                  <a:srgbClr val="33AB7E"/>
                </a:solidFill>
                <a:latin typeface="Georgia"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ED7D31"/>
                </a:solidFill>
                <a:effectLst/>
                <a:uLnTx/>
                <a:uFillTx/>
                <a:latin typeface="Fira Sans Condensed" panose="020B0503050000020004" pitchFamily="34" charset="0"/>
                <a:ea typeface="+mj-ea"/>
                <a:cs typeface="+mj-cs"/>
              </a:rPr>
              <a:t>Adults Age 21+</a:t>
            </a:r>
          </a:p>
        </p:txBody>
      </p:sp>
      <p:sp>
        <p:nvSpPr>
          <p:cNvPr id="8" name="TextBox 7">
            <a:extLst>
              <a:ext uri="{FF2B5EF4-FFF2-40B4-BE49-F238E27FC236}">
                <a16:creationId xmlns:a16="http://schemas.microsoft.com/office/drawing/2014/main" id="{65F59514-E4A0-4BB9-A167-2801D69AFC80}"/>
              </a:ext>
            </a:extLst>
          </p:cNvPr>
          <p:cNvSpPr txBox="1"/>
          <p:nvPr/>
        </p:nvSpPr>
        <p:spPr>
          <a:xfrm>
            <a:off x="6662801" y="2266734"/>
            <a:ext cx="5061438" cy="2585323"/>
          </a:xfrm>
          <a:prstGeom prst="rect">
            <a:avLst/>
          </a:prstGeom>
          <a:noFill/>
          <a:ln>
            <a:solidFill>
              <a:schemeClr val="tx1">
                <a:lumMod val="85000"/>
                <a:lumOff val="1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Criteria 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The beneficiary’s condition is due to </a:t>
            </a:r>
            <a:r>
              <a:rPr kumimoji="0" lang="en-US" sz="1800" b="0" i="1" u="none" strike="noStrike" kern="1200" cap="none" spc="0" normalizeH="0" baseline="0" noProof="0" dirty="0">
                <a:ln>
                  <a:noFill/>
                </a:ln>
                <a:solidFill>
                  <a:srgbClr val="ED7D31"/>
                </a:solidFill>
                <a:effectLst/>
                <a:uLnTx/>
                <a:uFillTx/>
                <a:latin typeface="Calibri" panose="020F0502020204030204"/>
                <a:ea typeface="+mn-ea"/>
                <a:cs typeface="+mn-cs"/>
              </a:rPr>
              <a:t>either</a:t>
            </a: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of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diagnosed DSM mental health disorder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mn-cs"/>
              </a:rPr>
              <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A suspected mental disorder that has not yet been diagnosed.</a:t>
            </a:r>
          </a:p>
        </p:txBody>
      </p:sp>
      <p:sp>
        <p:nvSpPr>
          <p:cNvPr id="4" name="TextBox 3">
            <a:extLst>
              <a:ext uri="{FF2B5EF4-FFF2-40B4-BE49-F238E27FC236}">
                <a16:creationId xmlns:a16="http://schemas.microsoft.com/office/drawing/2014/main" id="{B145398D-E539-4D5E-BBB5-B5B957F9B047}"/>
              </a:ext>
            </a:extLst>
          </p:cNvPr>
          <p:cNvSpPr txBox="1"/>
          <p:nvPr/>
        </p:nvSpPr>
        <p:spPr>
          <a:xfrm>
            <a:off x="3929203" y="1789445"/>
            <a:ext cx="40150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Must meet </a:t>
            </a:r>
            <a:r>
              <a:rPr kumimoji="0" lang="en-US" sz="1800" b="0" i="1" u="none" strike="noStrike" kern="1200" cap="none" spc="0" normalizeH="0" baseline="0" noProof="0" dirty="0">
                <a:ln>
                  <a:noFill/>
                </a:ln>
                <a:solidFill>
                  <a:srgbClr val="ED7D31"/>
                </a:solidFill>
                <a:effectLst/>
                <a:uLnTx/>
                <a:uFillTx/>
                <a:latin typeface="Calibri" panose="020F0502020204030204"/>
                <a:ea typeface="+mn-ea"/>
                <a:cs typeface="+mn-cs"/>
              </a:rPr>
              <a:t>both</a:t>
            </a:r>
            <a:r>
              <a:rPr kumimoji="0" lang="en-US" sz="18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 of the following criteria:</a:t>
            </a:r>
          </a:p>
        </p:txBody>
      </p:sp>
      <p:sp>
        <p:nvSpPr>
          <p:cNvPr id="9" name="TextBox 8">
            <a:extLst>
              <a:ext uri="{FF2B5EF4-FFF2-40B4-BE49-F238E27FC236}">
                <a16:creationId xmlns:a16="http://schemas.microsoft.com/office/drawing/2014/main" id="{E0BADF47-EE89-451D-A201-6801DD222103}"/>
              </a:ext>
            </a:extLst>
          </p:cNvPr>
          <p:cNvSpPr txBox="1"/>
          <p:nvPr/>
        </p:nvSpPr>
        <p:spPr>
          <a:xfrm>
            <a:off x="6059855" y="3171956"/>
            <a:ext cx="5453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D7D31"/>
                </a:solidFill>
                <a:effectLst/>
                <a:uLnTx/>
                <a:uFillTx/>
                <a:latin typeface="Calibri" panose="020F0502020204030204"/>
                <a:ea typeface="+mn-ea"/>
                <a:cs typeface="+mn-cs"/>
              </a:rPr>
              <a:t>and</a:t>
            </a:r>
          </a:p>
        </p:txBody>
      </p:sp>
      <p:sp>
        <p:nvSpPr>
          <p:cNvPr id="10" name="Rectangle 9">
            <a:extLst>
              <a:ext uri="{FF2B5EF4-FFF2-40B4-BE49-F238E27FC236}">
                <a16:creationId xmlns:a16="http://schemas.microsoft.com/office/drawing/2014/main" id="{C9486AB9-28A7-42C6-925B-1527EC617844}"/>
              </a:ext>
            </a:extLst>
          </p:cNvPr>
          <p:cNvSpPr/>
          <p:nvPr/>
        </p:nvSpPr>
        <p:spPr>
          <a:xfrm>
            <a:off x="1807535" y="5255487"/>
            <a:ext cx="7903266" cy="607539"/>
          </a:xfrm>
          <a:prstGeom prst="rect">
            <a:avLst/>
          </a:prstGeom>
          <a:solidFill>
            <a:srgbClr val="7030A0"/>
          </a:solid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14184.402(f)(1)(A), </a:t>
            </a:r>
            <a:r>
              <a:rPr kumimoji="0" lang="en-US" sz="1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Except for psychiatric inpatient hospital and psychiatric health facility services</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 a mental health diagnosis is not a prerequisite for access to covered SMHS. </a:t>
            </a:r>
          </a:p>
        </p:txBody>
      </p:sp>
    </p:spTree>
    <p:extLst>
      <p:ext uri="{BB962C8B-B14F-4D97-AF65-F5344CB8AC3E}">
        <p14:creationId xmlns:p14="http://schemas.microsoft.com/office/powerpoint/2010/main" val="1080780134"/>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2378</Words>
  <Application>Microsoft Office PowerPoint</Application>
  <PresentationFormat>Widescreen</PresentationFormat>
  <Paragraphs>220</Paragraphs>
  <Slides>24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Fira Sans Condensed</vt:lpstr>
      <vt:lpstr>Georgia</vt:lpstr>
      <vt:lpstr>verdana</vt:lpstr>
      <vt:lpstr>verdana</vt:lpstr>
      <vt:lpstr>ACHBCS Slide Theme</vt:lpstr>
      <vt:lpstr>Fee For Service Provider Cal-AIM Documentation Training  </vt:lpstr>
      <vt:lpstr>Learning Objectives</vt:lpstr>
      <vt:lpstr>Receiving New Clients</vt:lpstr>
      <vt:lpstr>California Advancing and Innovating Medi-Cal (CalAIM) </vt:lpstr>
      <vt:lpstr>No Wrong Door</vt:lpstr>
      <vt:lpstr>Understanding Access Criteria and Medical Necessity</vt:lpstr>
      <vt:lpstr>What Changed with Cal-AIM?</vt:lpstr>
      <vt:lpstr>SMHS Medical Necessity</vt:lpstr>
      <vt:lpstr>SMHS Access Criteria</vt:lpstr>
      <vt:lpstr>SMHS Access Criteria</vt:lpstr>
      <vt:lpstr>Z Codes</vt:lpstr>
      <vt:lpstr>ACBH Screening Tool</vt:lpstr>
      <vt:lpstr>ACBH Screening Tool</vt:lpstr>
      <vt:lpstr>Documentation Redesign</vt:lpstr>
      <vt:lpstr>Documentation Redesign: Non-Hospital Services</vt:lpstr>
      <vt:lpstr>SMHS Assessment Domains</vt:lpstr>
      <vt:lpstr>Assessment Template</vt:lpstr>
      <vt:lpstr>Pediatric Symptom Checklist (PSC-35)</vt:lpstr>
      <vt:lpstr>  Problem List</vt:lpstr>
      <vt:lpstr>Problem List Details</vt:lpstr>
      <vt:lpstr>Progress Notes</vt:lpstr>
      <vt:lpstr>Case Management Care Plans</vt:lpstr>
      <vt:lpstr>Progress Note Timeframes</vt:lpstr>
      <vt:lpstr>Contact QATA@acgov.org 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Rejali, Torfeh, ACBH</cp:lastModifiedBy>
  <cp:revision>136</cp:revision>
  <dcterms:created xsi:type="dcterms:W3CDTF">2018-09-18T06:33:21Z</dcterms:created>
  <dcterms:modified xsi:type="dcterms:W3CDTF">2023-04-18T18:21:30Z</dcterms:modified>
</cp:coreProperties>
</file>