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2"/>
  </p:notesMasterIdLst>
  <p:handoutMasterIdLst>
    <p:handoutMasterId r:id="rId33"/>
  </p:handoutMasterIdLst>
  <p:sldIdLst>
    <p:sldId id="256" r:id="rId2"/>
    <p:sldId id="377" r:id="rId3"/>
    <p:sldId id="268" r:id="rId4"/>
    <p:sldId id="266" r:id="rId5"/>
    <p:sldId id="378" r:id="rId6"/>
    <p:sldId id="276" r:id="rId7"/>
    <p:sldId id="277" r:id="rId8"/>
    <p:sldId id="278" r:id="rId9"/>
    <p:sldId id="370" r:id="rId10"/>
    <p:sldId id="364" r:id="rId11"/>
    <p:sldId id="264" r:id="rId12"/>
    <p:sldId id="281" r:id="rId13"/>
    <p:sldId id="381" r:id="rId14"/>
    <p:sldId id="331" r:id="rId15"/>
    <p:sldId id="332" r:id="rId16"/>
    <p:sldId id="334" r:id="rId17"/>
    <p:sldId id="341" r:id="rId18"/>
    <p:sldId id="380" r:id="rId19"/>
    <p:sldId id="319" r:id="rId20"/>
    <p:sldId id="320" r:id="rId21"/>
    <p:sldId id="335" r:id="rId22"/>
    <p:sldId id="344" r:id="rId23"/>
    <p:sldId id="269" r:id="rId24"/>
    <p:sldId id="324" r:id="rId25"/>
    <p:sldId id="376" r:id="rId26"/>
    <p:sldId id="323" r:id="rId27"/>
    <p:sldId id="379" r:id="rId28"/>
    <p:sldId id="347" r:id="rId29"/>
    <p:sldId id="371" r:id="rId30"/>
    <p:sldId id="32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09E"/>
    <a:srgbClr val="33AB7E"/>
    <a:srgbClr val="25B781"/>
    <a:srgbClr val="7DD4B3"/>
    <a:srgbClr val="A5D1F1"/>
    <a:srgbClr val="323232"/>
    <a:srgbClr val="69B3E7"/>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06" autoAdjust="0"/>
    <p:restoredTop sz="94686"/>
  </p:normalViewPr>
  <p:slideViewPr>
    <p:cSldViewPr snapToGrid="0" snapToObjects="1">
      <p:cViewPr varScale="1">
        <p:scale>
          <a:sx n="85" d="100"/>
          <a:sy n="85" d="100"/>
        </p:scale>
        <p:origin x="888" y="84"/>
      </p:cViewPr>
      <p:guideLst/>
    </p:cSldViewPr>
  </p:slideViewPr>
  <p:notesTextViewPr>
    <p:cViewPr>
      <p:scale>
        <a:sx n="1" d="1"/>
        <a:sy n="1" d="1"/>
      </p:scale>
      <p:origin x="0" y="0"/>
    </p:cViewPr>
  </p:notesTextViewPr>
  <p:notesViewPr>
    <p:cSldViewPr snapToGrid="0" snapToObjects="1">
      <p:cViewPr varScale="1">
        <p:scale>
          <a:sx n="148" d="100"/>
          <a:sy n="148" d="100"/>
        </p:scale>
        <p:origin x="4600" y="19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530CCD1-221B-5545-B850-DB6FB9B4B8C1}" type="datetimeFigureOut">
              <a:rPr lang="en-US" smtClean="0"/>
              <a:t>4/11/2023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5059BE7-361B-FC4F-928C-A807B0FB7DE6}" type="slidenum">
              <a:rPr lang="en-US" smtClean="0"/>
              <a:t>‹#›</a:t>
            </a:fld>
            <a:endParaRPr lang="en-US" dirty="0"/>
          </a:p>
        </p:txBody>
      </p:sp>
    </p:spTree>
    <p:extLst>
      <p:ext uri="{BB962C8B-B14F-4D97-AF65-F5344CB8AC3E}">
        <p14:creationId xmlns:p14="http://schemas.microsoft.com/office/powerpoint/2010/main" val="7811321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DCE35-DFE1-534C-8467-5FAE052EA909}" type="datetimeFigureOut">
              <a:rPr lang="en-US" smtClean="0"/>
              <a:t>4/11/2023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A44A01-6C60-4341-9D1B-EA7452D4C214}" type="slidenum">
              <a:rPr lang="en-US" smtClean="0"/>
              <a:t>‹#›</a:t>
            </a:fld>
            <a:endParaRPr lang="en-US" dirty="0"/>
          </a:p>
        </p:txBody>
      </p:sp>
    </p:spTree>
    <p:extLst>
      <p:ext uri="{BB962C8B-B14F-4D97-AF65-F5344CB8AC3E}">
        <p14:creationId xmlns:p14="http://schemas.microsoft.com/office/powerpoint/2010/main" val="1045021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A44A01-6C60-4341-9D1B-EA7452D4C214}" type="slidenum">
              <a:rPr lang="en-US" smtClean="0"/>
              <a:t>1</a:t>
            </a:fld>
            <a:endParaRPr lang="en-US" dirty="0"/>
          </a:p>
        </p:txBody>
      </p:sp>
    </p:spTree>
    <p:extLst>
      <p:ext uri="{BB962C8B-B14F-4D97-AF65-F5344CB8AC3E}">
        <p14:creationId xmlns:p14="http://schemas.microsoft.com/office/powerpoint/2010/main" val="15867336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Brief discussion of medical necessity</a:t>
            </a:r>
          </a:p>
        </p:txBody>
      </p:sp>
      <p:sp>
        <p:nvSpPr>
          <p:cNvPr id="4" name="Slide Number Placeholder 3"/>
          <p:cNvSpPr>
            <a:spLocks noGrp="1"/>
          </p:cNvSpPr>
          <p:nvPr>
            <p:ph type="sldNum" sz="quarter" idx="10"/>
          </p:nvPr>
        </p:nvSpPr>
        <p:spPr/>
        <p:txBody>
          <a:bodyPr/>
          <a:lstStyle/>
          <a:p>
            <a:fld id="{59E620E4-18B6-4050-A81E-FC14B8E9B904}" type="slidenum">
              <a:rPr lang="en-US" smtClean="0"/>
              <a:pPr/>
              <a:t>19</a:t>
            </a:fld>
            <a:endParaRPr lang="en-US" dirty="0"/>
          </a:p>
        </p:txBody>
      </p:sp>
    </p:spTree>
    <p:extLst>
      <p:ext uri="{BB962C8B-B14F-4D97-AF65-F5344CB8AC3E}">
        <p14:creationId xmlns:p14="http://schemas.microsoft.com/office/powerpoint/2010/main" val="1518765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Unavoidable absences are documented</a:t>
            </a:r>
            <a:r>
              <a:rPr lang="en-US" baseline="0" dirty="0"/>
              <a:t> when you plan on billing for that day.  This can only happen when the client has attended at least 50% of the scheduled day, but less than a full day.</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20</a:t>
            </a:fld>
            <a:endParaRPr lang="en-US" dirty="0"/>
          </a:p>
        </p:txBody>
      </p:sp>
    </p:spTree>
    <p:extLst>
      <p:ext uri="{BB962C8B-B14F-4D97-AF65-F5344CB8AC3E}">
        <p14:creationId xmlns:p14="http://schemas.microsoft.com/office/powerpoint/2010/main" val="125570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haven’t already, every program needs to develop these documents and be able to provide them to auditors for review</a:t>
            </a:r>
            <a:r>
              <a:rPr lang="en-US" baseline="0" dirty="0"/>
              <a:t> during audits.</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21</a:t>
            </a:fld>
            <a:endParaRPr lang="en-US" dirty="0"/>
          </a:p>
        </p:txBody>
      </p:sp>
    </p:spTree>
    <p:extLst>
      <p:ext uri="{BB962C8B-B14F-4D97-AF65-F5344CB8AC3E}">
        <p14:creationId xmlns:p14="http://schemas.microsoft.com/office/powerpoint/2010/main" val="156937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schedule</a:t>
            </a:r>
            <a:r>
              <a:rPr lang="en-US" baseline="0" dirty="0"/>
              <a:t> should be posted and/or shared so all clients may view it/have access to it. </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22</a:t>
            </a:fld>
            <a:endParaRPr lang="en-US" dirty="0"/>
          </a:p>
        </p:txBody>
      </p:sp>
    </p:spTree>
    <p:extLst>
      <p:ext uri="{BB962C8B-B14F-4D97-AF65-F5344CB8AC3E}">
        <p14:creationId xmlns:p14="http://schemas.microsoft.com/office/powerpoint/2010/main" val="41565190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Client Log.</a:t>
            </a:r>
          </a:p>
        </p:txBody>
      </p:sp>
      <p:sp>
        <p:nvSpPr>
          <p:cNvPr id="4" name="Slide Number Placeholder 3"/>
          <p:cNvSpPr>
            <a:spLocks noGrp="1"/>
          </p:cNvSpPr>
          <p:nvPr>
            <p:ph type="sldNum" sz="quarter" idx="10"/>
          </p:nvPr>
        </p:nvSpPr>
        <p:spPr/>
        <p:txBody>
          <a:bodyPr/>
          <a:lstStyle/>
          <a:p>
            <a:fld id="{59E620E4-18B6-4050-A81E-FC14B8E9B904}" type="slidenum">
              <a:rPr lang="en-US" smtClean="0"/>
              <a:pPr/>
              <a:t>26</a:t>
            </a:fld>
            <a:endParaRPr lang="en-US" dirty="0"/>
          </a:p>
        </p:txBody>
      </p:sp>
    </p:spTree>
    <p:extLst>
      <p:ext uri="{BB962C8B-B14F-4D97-AF65-F5344CB8AC3E}">
        <p14:creationId xmlns:p14="http://schemas.microsoft.com/office/powerpoint/2010/main" val="1162734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are we talking about today?  We are talking about Day Rehab and Day Treatment Intensive programs.</a:t>
            </a:r>
            <a:r>
              <a:rPr lang="en-US" baseline="0" dirty="0"/>
              <a:t>  As you can see, there are some philosophical differences between these two types of programs.  They each have their own purpose.</a:t>
            </a:r>
            <a:endParaRPr lang="en-US" dirty="0"/>
          </a:p>
          <a:p>
            <a:endParaRPr lang="en-US" dirty="0"/>
          </a:p>
        </p:txBody>
      </p:sp>
      <p:sp>
        <p:nvSpPr>
          <p:cNvPr id="4" name="Slide Number Placeholder 3"/>
          <p:cNvSpPr>
            <a:spLocks noGrp="1"/>
          </p:cNvSpPr>
          <p:nvPr>
            <p:ph type="sldNum" sz="quarter" idx="5"/>
          </p:nvPr>
        </p:nvSpPr>
        <p:spPr/>
        <p:txBody>
          <a:bodyPr/>
          <a:lstStyle/>
          <a:p>
            <a:fld id="{DFA44A01-6C60-4341-9D1B-EA7452D4C214}" type="slidenum">
              <a:rPr lang="en-US" smtClean="0"/>
              <a:t>3</a:t>
            </a:fld>
            <a:endParaRPr lang="en-US" dirty="0"/>
          </a:p>
        </p:txBody>
      </p:sp>
    </p:spTree>
    <p:extLst>
      <p:ext uri="{BB962C8B-B14F-4D97-AF65-F5344CB8AC3E}">
        <p14:creationId xmlns:p14="http://schemas.microsoft.com/office/powerpoint/2010/main" val="1730500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Therapeutic Milieu is the social environment of the program.  The culture, the philosophy, the feeling one gets when in the physical space of the program.</a:t>
            </a:r>
          </a:p>
          <a:p>
            <a:endParaRPr lang="en-US" dirty="0"/>
          </a:p>
          <a:p>
            <a:r>
              <a:rPr lang="en-US" dirty="0"/>
              <a:t>Milieu therapy seeks to control or manipulate the therapeutic environment in order to prevent</a:t>
            </a:r>
            <a:r>
              <a:rPr lang="en-US" baseline="0" dirty="0"/>
              <a:t> self-destructive behavior.</a:t>
            </a:r>
            <a:endParaRPr lang="en-US" dirty="0"/>
          </a:p>
          <a:p>
            <a:endParaRPr lang="en-US" dirty="0"/>
          </a:p>
          <a:p>
            <a:r>
              <a:rPr lang="en-US" dirty="0"/>
              <a:t>What is</a:t>
            </a:r>
            <a:r>
              <a:rPr lang="en-US" baseline="0" dirty="0"/>
              <a:t> a Therapeutic Milieu referring to?</a:t>
            </a:r>
          </a:p>
          <a:p>
            <a:endParaRPr lang="en-US" baseline="0" dirty="0"/>
          </a:p>
          <a:p>
            <a:r>
              <a:rPr lang="en-US" baseline="0" dirty="0"/>
              <a:t>	- Provides the foundation for the provision of day treatment intensive and day rehabilitation and differentiates these services from other specialty mental health services</a:t>
            </a:r>
          </a:p>
          <a:p>
            <a:r>
              <a:rPr lang="en-US" baseline="0" dirty="0"/>
              <a:t>	- Includes a therapeutic program that is structured by well-defined service components with specific activities being performed by identified staff.</a:t>
            </a:r>
          </a:p>
          <a:p>
            <a:r>
              <a:rPr lang="en-US" baseline="0" dirty="0"/>
              <a:t>	- Creates a supportive and nurturing interpersonal environment that teaches, models, and reinforces constructive interaction.</a:t>
            </a:r>
          </a:p>
          <a:p>
            <a:r>
              <a:rPr lang="en-US" baseline="0" dirty="0"/>
              <a:t>	- Supports peer/staff feedback to clients on strategies for symptom reduction, increasing adaptive behaviors, and reducing subjective distress.</a:t>
            </a:r>
          </a:p>
          <a:p>
            <a:r>
              <a:rPr lang="en-US" baseline="0" dirty="0"/>
              <a:t>	- Empowers clients through involvement in the overall program (such as the opportunity to lead community meetings and to provide feedback to peers) and the opportunity for risk taking in a supportive environment.</a:t>
            </a:r>
          </a:p>
          <a:p>
            <a:r>
              <a:rPr lang="en-US" baseline="0" dirty="0"/>
              <a:t>	- Supports behavior management interventions that focus on teaching self-management skills that children, youth, adults and older adults may use to control their own lives, to deal effectively with present and future problems, 	and to function well with minimal or no additional therapeutic intervention.</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10</a:t>
            </a:fld>
            <a:endParaRPr lang="en-US" dirty="0"/>
          </a:p>
        </p:txBody>
      </p:sp>
    </p:spTree>
    <p:extLst>
      <p:ext uri="{BB962C8B-B14F-4D97-AF65-F5344CB8AC3E}">
        <p14:creationId xmlns:p14="http://schemas.microsoft.com/office/powerpoint/2010/main" val="102039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5325"/>
            <a:ext cx="6188075" cy="34813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11</a:t>
            </a:fld>
            <a:endParaRPr lang="en-US" dirty="0"/>
          </a:p>
        </p:txBody>
      </p:sp>
    </p:spTree>
    <p:extLst>
      <p:ext uri="{BB962C8B-B14F-4D97-AF65-F5344CB8AC3E}">
        <p14:creationId xmlns:p14="http://schemas.microsoft.com/office/powerpoint/2010/main" val="677169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Audience engagement:</a:t>
            </a:r>
          </a:p>
          <a:p>
            <a:endParaRPr lang="en-US" dirty="0"/>
          </a:p>
          <a:p>
            <a:r>
              <a:rPr lang="en-US" dirty="0"/>
              <a:t>Can anyone share with me an example of a Skill Building Group that they are currently doing or might like to do at their program?</a:t>
            </a:r>
          </a:p>
        </p:txBody>
      </p:sp>
      <p:sp>
        <p:nvSpPr>
          <p:cNvPr id="4" name="Slide Number Placeholder 3"/>
          <p:cNvSpPr>
            <a:spLocks noGrp="1"/>
          </p:cNvSpPr>
          <p:nvPr>
            <p:ph type="sldNum" sz="quarter" idx="10"/>
          </p:nvPr>
        </p:nvSpPr>
        <p:spPr/>
        <p:txBody>
          <a:bodyPr/>
          <a:lstStyle/>
          <a:p>
            <a:fld id="{59E620E4-18B6-4050-A81E-FC14B8E9B904}" type="slidenum">
              <a:rPr lang="en-US" smtClean="0"/>
              <a:pPr/>
              <a:t>13</a:t>
            </a:fld>
            <a:endParaRPr lang="en-US" dirty="0"/>
          </a:p>
        </p:txBody>
      </p:sp>
    </p:spTree>
    <p:extLst>
      <p:ext uri="{BB962C8B-B14F-4D97-AF65-F5344CB8AC3E}">
        <p14:creationId xmlns:p14="http://schemas.microsoft.com/office/powerpoint/2010/main" val="2380503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Audience engagement:</a:t>
            </a:r>
          </a:p>
          <a:p>
            <a:endParaRPr lang="en-US" dirty="0"/>
          </a:p>
          <a:p>
            <a:r>
              <a:rPr lang="en-US" dirty="0"/>
              <a:t>Can anyone share with me an example of an Adjunctive Therapy Group that they are currently doing or might like to do at their program?</a:t>
            </a:r>
          </a:p>
          <a:p>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14</a:t>
            </a:fld>
            <a:endParaRPr lang="en-US" dirty="0"/>
          </a:p>
        </p:txBody>
      </p:sp>
    </p:spTree>
    <p:extLst>
      <p:ext uri="{BB962C8B-B14F-4D97-AF65-F5344CB8AC3E}">
        <p14:creationId xmlns:p14="http://schemas.microsoft.com/office/powerpoint/2010/main" val="3205191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Process groups are focused on utilizing the group process to give feedback</a:t>
            </a:r>
            <a:r>
              <a:rPr lang="en-US" baseline="0" dirty="0"/>
              <a:t> to group members in a way that empowers them to learn from each other.</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15</a:t>
            </a:fld>
            <a:endParaRPr lang="en-US" dirty="0"/>
          </a:p>
        </p:txBody>
      </p:sp>
    </p:spTree>
    <p:extLst>
      <p:ext uri="{BB962C8B-B14F-4D97-AF65-F5344CB8AC3E}">
        <p14:creationId xmlns:p14="http://schemas.microsoft.com/office/powerpoint/2010/main" val="102007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16</a:t>
            </a:fld>
            <a:endParaRPr lang="en-US" dirty="0"/>
          </a:p>
        </p:txBody>
      </p:sp>
    </p:spTree>
    <p:extLst>
      <p:ext uri="{BB962C8B-B14F-4D97-AF65-F5344CB8AC3E}">
        <p14:creationId xmlns:p14="http://schemas.microsoft.com/office/powerpoint/2010/main" val="1952891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adult client declines this service component, that should be documented in a progress note.  For adult clients, it would be best practice to continue to make attempts to engage</a:t>
            </a:r>
            <a:r>
              <a:rPr lang="en-US" baseline="0" dirty="0"/>
              <a:t> the client’s support system if they initially decline and it seems clinically appropriate to do so.</a:t>
            </a:r>
            <a:endParaRPr lang="en-US" dirty="0"/>
          </a:p>
        </p:txBody>
      </p:sp>
      <p:sp>
        <p:nvSpPr>
          <p:cNvPr id="4" name="Slide Number Placeholder 3"/>
          <p:cNvSpPr>
            <a:spLocks noGrp="1"/>
          </p:cNvSpPr>
          <p:nvPr>
            <p:ph type="sldNum" sz="quarter" idx="10"/>
          </p:nvPr>
        </p:nvSpPr>
        <p:spPr/>
        <p:txBody>
          <a:bodyPr/>
          <a:lstStyle/>
          <a:p>
            <a:fld id="{59E620E4-18B6-4050-A81E-FC14B8E9B904}" type="slidenum">
              <a:rPr lang="en-US" smtClean="0"/>
              <a:pPr/>
              <a:t>17</a:t>
            </a:fld>
            <a:endParaRPr lang="en-US" dirty="0"/>
          </a:p>
        </p:txBody>
      </p:sp>
    </p:spTree>
    <p:extLst>
      <p:ext uri="{BB962C8B-B14F-4D97-AF65-F5344CB8AC3E}">
        <p14:creationId xmlns:p14="http://schemas.microsoft.com/office/powerpoint/2010/main" val="201013895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14.png"/><Relationship Id="rId5" Type="http://schemas.microsoft.com/office/2007/relationships/hdphoto" Target="../media/hdphoto2.wdp"/><Relationship Id="rId4"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microsoft.com/office/2007/relationships/hdphoto" Target="../media/hdphoto2.wdp"/><Relationship Id="rId4"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15.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15.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microsoft.com/office/2007/relationships/hdphoto" Target="../media/hdphoto2.wdp"/><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1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8" name="직사각형 7">
            <a:extLst>
              <a:ext uri="{FF2B5EF4-FFF2-40B4-BE49-F238E27FC236}">
                <a16:creationId xmlns:a16="http://schemas.microsoft.com/office/drawing/2014/main" id="{2E49218A-6992-4647-B656-5F7D6D67A6AA}"/>
              </a:ext>
            </a:extLst>
          </p:cNvPr>
          <p:cNvSpPr/>
          <p:nvPr userDrawn="1"/>
        </p:nvSpPr>
        <p:spPr>
          <a:xfrm>
            <a:off x="2794000" y="1054100"/>
            <a:ext cx="9398000" cy="3721100"/>
          </a:xfrm>
          <a:prstGeom prst="rect">
            <a:avLst/>
          </a:prstGeom>
          <a:solidFill>
            <a:srgbClr val="33AB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973034" y="1402240"/>
            <a:ext cx="7307943" cy="523220"/>
          </a:xfrm>
        </p:spPr>
        <p:txBody>
          <a:bodyPr wrap="square" anchor="t">
            <a:spAutoFit/>
          </a:bodyPr>
          <a:lstStyle>
            <a:lvl1pPr algn="l">
              <a:lnSpc>
                <a:spcPct val="100000"/>
              </a:lnSpc>
              <a:defRPr sz="2800" b="1" i="0" baseline="0">
                <a:solidFill>
                  <a:schemeClr val="bg1"/>
                </a:solidFill>
                <a:latin typeface="Georgia" charset="0"/>
              </a:defRPr>
            </a:lvl1pPr>
          </a:lstStyle>
          <a:p>
            <a:r>
              <a:rPr lang="en-US" dirty="0"/>
              <a:t>Click to edit Master title style</a:t>
            </a:r>
          </a:p>
        </p:txBody>
      </p:sp>
      <p:sp>
        <p:nvSpPr>
          <p:cNvPr id="3" name="Subtitle 2"/>
          <p:cNvSpPr>
            <a:spLocks noGrp="1"/>
          </p:cNvSpPr>
          <p:nvPr>
            <p:ph type="subTitle" idx="1"/>
          </p:nvPr>
        </p:nvSpPr>
        <p:spPr>
          <a:xfrm>
            <a:off x="3019127" y="3597007"/>
            <a:ext cx="7307943" cy="348813"/>
          </a:xfrm>
        </p:spPr>
        <p:txBody>
          <a:bodyPr>
            <a:spAutoFit/>
          </a:bodyPr>
          <a:lstStyle>
            <a:lvl1pPr marL="0" indent="0" algn="l">
              <a:lnSpc>
                <a:spcPts val="2000"/>
              </a:lnSpc>
              <a:buNone/>
              <a:defRPr sz="1200" b="0" i="0" baseline="0">
                <a:solidFill>
                  <a:schemeClr val="bg1"/>
                </a:solidFill>
                <a:latin typeface="verdan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7" name="Picture 16"/>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973034" y="6309855"/>
            <a:ext cx="3175360" cy="411620"/>
          </a:xfrm>
          <a:prstGeom prst="rect">
            <a:avLst/>
          </a:prstGeom>
        </p:spPr>
      </p:pic>
      <p:sp>
        <p:nvSpPr>
          <p:cNvPr id="26" name="Date Placeholder 25"/>
          <p:cNvSpPr>
            <a:spLocks noGrp="1"/>
          </p:cNvSpPr>
          <p:nvPr>
            <p:ph type="dt" sz="half" idx="10"/>
          </p:nvPr>
        </p:nvSpPr>
        <p:spPr/>
        <p:txBody>
          <a:bodyPr/>
          <a:lstStyle/>
          <a:p>
            <a:fld id="{677D2188-8BB8-5C49-BBE6-66640E2D66B4}" type="datetime1">
              <a:rPr lang="en-US" smtClean="0"/>
              <a:t>4/11/2023</a:t>
            </a:fld>
            <a:endParaRPr lang="en-US" dirty="0"/>
          </a:p>
        </p:txBody>
      </p:sp>
      <p:sp>
        <p:nvSpPr>
          <p:cNvPr id="27" name="Footer Placeholder 26"/>
          <p:cNvSpPr>
            <a:spLocks noGrp="1"/>
          </p:cNvSpPr>
          <p:nvPr>
            <p:ph type="ftr" sz="quarter" idx="11"/>
          </p:nvPr>
        </p:nvSpPr>
        <p:spPr/>
        <p:txBody>
          <a:bodyPr/>
          <a:lstStyle/>
          <a:p>
            <a:endParaRPr lang="en-US" dirty="0"/>
          </a:p>
        </p:txBody>
      </p:sp>
      <p:sp>
        <p:nvSpPr>
          <p:cNvPr id="28" name="Slide Number Placeholder 27"/>
          <p:cNvSpPr>
            <a:spLocks noGrp="1"/>
          </p:cNvSpPr>
          <p:nvPr>
            <p:ph type="sldNum" sz="quarter" idx="12"/>
          </p:nvPr>
        </p:nvSpPr>
        <p:spPr/>
        <p:txBody>
          <a:bodyPr/>
          <a:lstStyle/>
          <a:p>
            <a:fld id="{6E9F442E-095D-414B-A3C1-4D7C903EC540}" type="slidenum">
              <a:rPr lang="en-US" smtClean="0"/>
              <a:t>‹#›</a:t>
            </a:fld>
            <a:endParaRPr lang="en-US" dirty="0"/>
          </a:p>
        </p:txBody>
      </p:sp>
      <p:pic>
        <p:nvPicPr>
          <p:cNvPr id="12" name="Picture 15">
            <a:extLst>
              <a:ext uri="{FF2B5EF4-FFF2-40B4-BE49-F238E27FC236}">
                <a16:creationId xmlns:a16="http://schemas.microsoft.com/office/drawing/2014/main" id="{2427F4E9-0592-4B06-AE24-D8E66BE452FA}"/>
              </a:ext>
            </a:extLst>
          </p:cNvPr>
          <p:cNvPicPr>
            <a:picLocks noChangeAspect="1"/>
          </p:cNvPicPr>
          <p:nvPr userDrawn="1"/>
        </p:nvPicPr>
        <p:blipFill>
          <a:blip r:embed="rId4">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6620845" y="6305610"/>
            <a:ext cx="3564556" cy="415865"/>
          </a:xfrm>
          <a:prstGeom prst="rect">
            <a:avLst/>
          </a:prstGeom>
        </p:spPr>
      </p:pic>
      <p:pic>
        <p:nvPicPr>
          <p:cNvPr id="15" name="그림 13">
            <a:extLst>
              <a:ext uri="{FF2B5EF4-FFF2-40B4-BE49-F238E27FC236}">
                <a16:creationId xmlns:a16="http://schemas.microsoft.com/office/drawing/2014/main" id="{E457818D-A34A-4B37-8D36-C8680A1278F1}"/>
              </a:ext>
            </a:extLst>
          </p:cNvPr>
          <p:cNvPicPr>
            <a:picLocks noChangeAspect="1"/>
          </p:cNvPicPr>
          <p:nvPr userDrawn="1"/>
        </p:nvPicPr>
        <p:blipFill>
          <a:blip r:embed="rId6"/>
          <a:stretch>
            <a:fillRect/>
          </a:stretch>
        </p:blipFill>
        <p:spPr>
          <a:xfrm>
            <a:off x="923724" y="1342470"/>
            <a:ext cx="1101311" cy="487922"/>
          </a:xfrm>
          <a:prstGeom prst="rect">
            <a:avLst/>
          </a:prstGeom>
        </p:spPr>
      </p:pic>
    </p:spTree>
    <p:extLst>
      <p:ext uri="{BB962C8B-B14F-4D97-AF65-F5344CB8AC3E}">
        <p14:creationId xmlns:p14="http://schemas.microsoft.com/office/powerpoint/2010/main" val="399220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 you_text">
    <p:spTree>
      <p:nvGrpSpPr>
        <p:cNvPr id="1" name=""/>
        <p:cNvGrpSpPr/>
        <p:nvPr/>
      </p:nvGrpSpPr>
      <p:grpSpPr>
        <a:xfrm>
          <a:off x="0" y="0"/>
          <a:ext cx="0" cy="0"/>
          <a:chOff x="0" y="0"/>
          <a:chExt cx="0" cy="0"/>
        </a:xfrm>
      </p:grpSpPr>
      <p:sp>
        <p:nvSpPr>
          <p:cNvPr id="41" name="Date Placeholder 40"/>
          <p:cNvSpPr>
            <a:spLocks noGrp="1"/>
          </p:cNvSpPr>
          <p:nvPr>
            <p:ph type="dt" sz="half" idx="10"/>
          </p:nvPr>
        </p:nvSpPr>
        <p:spPr/>
        <p:txBody>
          <a:bodyPr/>
          <a:lstStyle/>
          <a:p>
            <a:fld id="{01C1D24E-D088-5D49-938F-5F301CFBB26B}" type="datetime1">
              <a:rPr lang="en-US" smtClean="0"/>
              <a:t>4/11/2023</a:t>
            </a:fld>
            <a:endParaRPr lang="en-US" dirty="0"/>
          </a:p>
        </p:txBody>
      </p:sp>
      <p:sp>
        <p:nvSpPr>
          <p:cNvPr id="42" name="Footer Placeholder 41"/>
          <p:cNvSpPr>
            <a:spLocks noGrp="1"/>
          </p:cNvSpPr>
          <p:nvPr>
            <p:ph type="ftr" sz="quarter" idx="11"/>
          </p:nvPr>
        </p:nvSpPr>
        <p:spPr/>
        <p:txBody>
          <a:bodyPr/>
          <a:lstStyle/>
          <a:p>
            <a:endParaRPr lang="en-US" dirty="0"/>
          </a:p>
        </p:txBody>
      </p:sp>
      <p:sp>
        <p:nvSpPr>
          <p:cNvPr id="43" name="Slide Number Placeholder 42"/>
          <p:cNvSpPr>
            <a:spLocks noGrp="1"/>
          </p:cNvSpPr>
          <p:nvPr>
            <p:ph type="sldNum" sz="quarter" idx="12"/>
          </p:nvPr>
        </p:nvSpPr>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
        <p:nvSpPr>
          <p:cNvPr id="2" name="TextBox 1">
            <a:extLst>
              <a:ext uri="{FF2B5EF4-FFF2-40B4-BE49-F238E27FC236}">
                <a16:creationId xmlns:a16="http://schemas.microsoft.com/office/drawing/2014/main" id="{E87E11C0-43E5-B342-AD1C-9447FE2B69FD}"/>
              </a:ext>
            </a:extLst>
          </p:cNvPr>
          <p:cNvSpPr txBox="1"/>
          <p:nvPr userDrawn="1"/>
        </p:nvSpPr>
        <p:spPr>
          <a:xfrm>
            <a:off x="753035" y="605118"/>
            <a:ext cx="184731" cy="369332"/>
          </a:xfrm>
          <a:prstGeom prst="rect">
            <a:avLst/>
          </a:prstGeom>
          <a:noFill/>
        </p:spPr>
        <p:txBody>
          <a:bodyPr wrap="none" rtlCol="0">
            <a:spAutoFit/>
          </a:bodyPr>
          <a:lstStyle/>
          <a:p>
            <a:endParaRPr lang="en-US" dirty="0"/>
          </a:p>
        </p:txBody>
      </p:sp>
      <p:pic>
        <p:nvPicPr>
          <p:cNvPr id="3" name="Picture 2">
            <a:extLst>
              <a:ext uri="{FF2B5EF4-FFF2-40B4-BE49-F238E27FC236}">
                <a16:creationId xmlns:a16="http://schemas.microsoft.com/office/drawing/2014/main" id="{0C1C1836-93C7-8A48-8F28-9A973927FC66}"/>
              </a:ext>
            </a:extLst>
          </p:cNvPr>
          <p:cNvPicPr>
            <a:picLocks noChangeAspect="1"/>
          </p:cNvPicPr>
          <p:nvPr userDrawn="1"/>
        </p:nvPicPr>
        <p:blipFill>
          <a:blip r:embed="rId2"/>
          <a:stretch>
            <a:fillRect/>
          </a:stretch>
        </p:blipFill>
        <p:spPr>
          <a:xfrm>
            <a:off x="4600269" y="5507605"/>
            <a:ext cx="2991460" cy="831131"/>
          </a:xfrm>
          <a:prstGeom prst="rect">
            <a:avLst/>
          </a:prstGeom>
        </p:spPr>
      </p:pic>
      <p:sp>
        <p:nvSpPr>
          <p:cNvPr id="12" name="Title 6">
            <a:extLst>
              <a:ext uri="{FF2B5EF4-FFF2-40B4-BE49-F238E27FC236}">
                <a16:creationId xmlns:a16="http://schemas.microsoft.com/office/drawing/2014/main" id="{EDBC0A48-D6D4-FF45-AF26-B44FBA7B9CEC}"/>
              </a:ext>
            </a:extLst>
          </p:cNvPr>
          <p:cNvSpPr>
            <a:spLocks noGrp="1"/>
          </p:cNvSpPr>
          <p:nvPr>
            <p:ph type="title"/>
          </p:nvPr>
        </p:nvSpPr>
        <p:spPr>
          <a:xfrm>
            <a:off x="2857499" y="3033255"/>
            <a:ext cx="6477000" cy="658020"/>
          </a:xfrm>
        </p:spPr>
        <p:txBody>
          <a:bodyPr anchor="t" anchorCtr="0">
            <a:noAutofit/>
          </a:bodyPr>
          <a:lstStyle>
            <a:lvl1pPr algn="ctr">
              <a:defRPr sz="2000" b="0" i="0">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pic>
        <p:nvPicPr>
          <p:cNvPr id="13" name="Picture 12">
            <a:extLst>
              <a:ext uri="{FF2B5EF4-FFF2-40B4-BE49-F238E27FC236}">
                <a16:creationId xmlns:a16="http://schemas.microsoft.com/office/drawing/2014/main" id="{1E5357DD-4F17-B242-9EE5-72BB0171FC0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17229" y="1942166"/>
            <a:ext cx="3757540" cy="798584"/>
          </a:xfrm>
          <a:prstGeom prst="rect">
            <a:avLst/>
          </a:prstGeom>
        </p:spPr>
      </p:pic>
    </p:spTree>
    <p:extLst>
      <p:ext uri="{BB962C8B-B14F-4D97-AF65-F5344CB8AC3E}">
        <p14:creationId xmlns:p14="http://schemas.microsoft.com/office/powerpoint/2010/main" val="3645153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ue_Cover Slide">
    <p:spTree>
      <p:nvGrpSpPr>
        <p:cNvPr id="1" name=""/>
        <p:cNvGrpSpPr/>
        <p:nvPr/>
      </p:nvGrpSpPr>
      <p:grpSpPr>
        <a:xfrm>
          <a:off x="0" y="0"/>
          <a:ext cx="0" cy="0"/>
          <a:chOff x="0" y="0"/>
          <a:chExt cx="0" cy="0"/>
        </a:xfrm>
      </p:grpSpPr>
      <p:sp>
        <p:nvSpPr>
          <p:cNvPr id="8" name="직사각형 7">
            <a:extLst>
              <a:ext uri="{FF2B5EF4-FFF2-40B4-BE49-F238E27FC236}">
                <a16:creationId xmlns:a16="http://schemas.microsoft.com/office/drawing/2014/main" id="{2E49218A-6992-4647-B656-5F7D6D67A6AA}"/>
              </a:ext>
            </a:extLst>
          </p:cNvPr>
          <p:cNvSpPr/>
          <p:nvPr userDrawn="1"/>
        </p:nvSpPr>
        <p:spPr>
          <a:xfrm>
            <a:off x="2794000" y="1054100"/>
            <a:ext cx="9398000" cy="3721100"/>
          </a:xfrm>
          <a:prstGeom prst="rect">
            <a:avLst/>
          </a:prstGeom>
          <a:solidFill>
            <a:srgbClr val="69B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973034" y="1402240"/>
            <a:ext cx="7307943" cy="523220"/>
          </a:xfrm>
        </p:spPr>
        <p:txBody>
          <a:bodyPr wrap="square" anchor="t">
            <a:spAutoFit/>
          </a:bodyPr>
          <a:lstStyle>
            <a:lvl1pPr algn="l">
              <a:lnSpc>
                <a:spcPct val="100000"/>
              </a:lnSpc>
              <a:defRPr sz="2800" b="1" i="0" baseline="0">
                <a:solidFill>
                  <a:schemeClr val="bg1"/>
                </a:solidFill>
                <a:latin typeface="Georgia" charset="0"/>
              </a:defRPr>
            </a:lvl1pPr>
          </a:lstStyle>
          <a:p>
            <a:r>
              <a:rPr lang="en-US" dirty="0"/>
              <a:t>Click to edit Master title style</a:t>
            </a:r>
          </a:p>
        </p:txBody>
      </p:sp>
      <p:sp>
        <p:nvSpPr>
          <p:cNvPr id="3" name="Subtitle 2"/>
          <p:cNvSpPr>
            <a:spLocks noGrp="1"/>
          </p:cNvSpPr>
          <p:nvPr>
            <p:ph type="subTitle" idx="1"/>
          </p:nvPr>
        </p:nvSpPr>
        <p:spPr>
          <a:xfrm>
            <a:off x="3019127" y="3597007"/>
            <a:ext cx="7307943" cy="348813"/>
          </a:xfrm>
        </p:spPr>
        <p:txBody>
          <a:bodyPr>
            <a:spAutoFit/>
          </a:bodyPr>
          <a:lstStyle>
            <a:lvl1pPr marL="0" indent="0" algn="l">
              <a:lnSpc>
                <a:spcPts val="2000"/>
              </a:lnSpc>
              <a:buNone/>
              <a:defRPr sz="1200" b="0" i="0" baseline="0">
                <a:solidFill>
                  <a:schemeClr val="bg1"/>
                </a:solidFill>
                <a:latin typeface="verdan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10" name="Straight Connector 9"/>
          <p:cNvCxnSpPr/>
          <p:nvPr userDrawn="1"/>
        </p:nvCxnSpPr>
        <p:spPr>
          <a:xfrm>
            <a:off x="3149027" y="3282046"/>
            <a:ext cx="18142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973034" y="6309855"/>
            <a:ext cx="3175360" cy="411620"/>
          </a:xfrm>
          <a:prstGeom prst="rect">
            <a:avLst/>
          </a:prstGeom>
        </p:spPr>
      </p:pic>
      <p:sp>
        <p:nvSpPr>
          <p:cNvPr id="26" name="Date Placeholder 25"/>
          <p:cNvSpPr>
            <a:spLocks noGrp="1"/>
          </p:cNvSpPr>
          <p:nvPr>
            <p:ph type="dt" sz="half" idx="10"/>
          </p:nvPr>
        </p:nvSpPr>
        <p:spPr/>
        <p:txBody>
          <a:bodyPr/>
          <a:lstStyle/>
          <a:p>
            <a:fld id="{677D2188-8BB8-5C49-BBE6-66640E2D66B4}" type="datetime1">
              <a:rPr lang="en-US" smtClean="0"/>
              <a:t>4/11/2023</a:t>
            </a:fld>
            <a:endParaRPr lang="en-US" dirty="0"/>
          </a:p>
        </p:txBody>
      </p:sp>
      <p:sp>
        <p:nvSpPr>
          <p:cNvPr id="27" name="Footer Placeholder 26"/>
          <p:cNvSpPr>
            <a:spLocks noGrp="1"/>
          </p:cNvSpPr>
          <p:nvPr>
            <p:ph type="ftr" sz="quarter" idx="11"/>
          </p:nvPr>
        </p:nvSpPr>
        <p:spPr/>
        <p:txBody>
          <a:bodyPr/>
          <a:lstStyle/>
          <a:p>
            <a:endParaRPr lang="en-US" dirty="0"/>
          </a:p>
        </p:txBody>
      </p:sp>
      <p:sp>
        <p:nvSpPr>
          <p:cNvPr id="28" name="Slide Number Placeholder 27"/>
          <p:cNvSpPr>
            <a:spLocks noGrp="1"/>
          </p:cNvSpPr>
          <p:nvPr>
            <p:ph type="sldNum" sz="quarter" idx="12"/>
          </p:nvPr>
        </p:nvSpPr>
        <p:spPr/>
        <p:txBody>
          <a:bodyPr/>
          <a:lstStyle/>
          <a:p>
            <a:fld id="{6E9F442E-095D-414B-A3C1-4D7C903EC540}" type="slidenum">
              <a:rPr lang="en-US" smtClean="0"/>
              <a:t>‹#›</a:t>
            </a:fld>
            <a:endParaRPr lang="en-US" dirty="0"/>
          </a:p>
        </p:txBody>
      </p:sp>
      <p:pic>
        <p:nvPicPr>
          <p:cNvPr id="12" name="Picture 15">
            <a:extLst>
              <a:ext uri="{FF2B5EF4-FFF2-40B4-BE49-F238E27FC236}">
                <a16:creationId xmlns:a16="http://schemas.microsoft.com/office/drawing/2014/main" id="{2427F4E9-0592-4B06-AE24-D8E66BE452FA}"/>
              </a:ext>
            </a:extLst>
          </p:cNvPr>
          <p:cNvPicPr>
            <a:picLocks noChangeAspect="1"/>
          </p:cNvPicPr>
          <p:nvPr userDrawn="1"/>
        </p:nvPicPr>
        <p:blipFill>
          <a:blip r:embed="rId4">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6620845" y="6305610"/>
            <a:ext cx="3564556" cy="415865"/>
          </a:xfrm>
          <a:prstGeom prst="rect">
            <a:avLst/>
          </a:prstGeom>
        </p:spPr>
      </p:pic>
      <p:pic>
        <p:nvPicPr>
          <p:cNvPr id="5" name="Picture 4">
            <a:extLst>
              <a:ext uri="{FF2B5EF4-FFF2-40B4-BE49-F238E27FC236}">
                <a16:creationId xmlns:a16="http://schemas.microsoft.com/office/drawing/2014/main" id="{5BC507C8-89D7-DB40-91F9-27F61D33F59D}"/>
              </a:ext>
            </a:extLst>
          </p:cNvPr>
          <p:cNvPicPr>
            <a:picLocks noChangeAspect="1"/>
          </p:cNvPicPr>
          <p:nvPr userDrawn="1"/>
        </p:nvPicPr>
        <p:blipFill>
          <a:blip r:embed="rId6"/>
          <a:stretch>
            <a:fillRect/>
          </a:stretch>
        </p:blipFill>
        <p:spPr>
          <a:xfrm>
            <a:off x="914010" y="1298196"/>
            <a:ext cx="1131197" cy="566540"/>
          </a:xfrm>
          <a:prstGeom prst="rect">
            <a:avLst/>
          </a:prstGeom>
        </p:spPr>
      </p:pic>
    </p:spTree>
    <p:extLst>
      <p:ext uri="{BB962C8B-B14F-4D97-AF65-F5344CB8AC3E}">
        <p14:creationId xmlns:p14="http://schemas.microsoft.com/office/powerpoint/2010/main" val="2192417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ver Slide 2">
    <p:spTree>
      <p:nvGrpSpPr>
        <p:cNvPr id="1" name=""/>
        <p:cNvGrpSpPr/>
        <p:nvPr/>
      </p:nvGrpSpPr>
      <p:grpSpPr>
        <a:xfrm>
          <a:off x="0" y="0"/>
          <a:ext cx="0" cy="0"/>
          <a:chOff x="0" y="0"/>
          <a:chExt cx="0" cy="0"/>
        </a:xfrm>
      </p:grpSpPr>
      <p:sp>
        <p:nvSpPr>
          <p:cNvPr id="8" name="직사각형 7">
            <a:extLst>
              <a:ext uri="{FF2B5EF4-FFF2-40B4-BE49-F238E27FC236}">
                <a16:creationId xmlns:a16="http://schemas.microsoft.com/office/drawing/2014/main" id="{2E49218A-6992-4647-B656-5F7D6D67A6AA}"/>
              </a:ext>
            </a:extLst>
          </p:cNvPr>
          <p:cNvSpPr/>
          <p:nvPr userDrawn="1"/>
        </p:nvSpPr>
        <p:spPr>
          <a:xfrm>
            <a:off x="0" y="-1"/>
            <a:ext cx="12192000" cy="6129867"/>
          </a:xfrm>
          <a:prstGeom prst="rect">
            <a:avLst/>
          </a:prstGeom>
          <a:solidFill>
            <a:srgbClr val="69B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973034" y="1402240"/>
            <a:ext cx="7307943" cy="523220"/>
          </a:xfrm>
        </p:spPr>
        <p:txBody>
          <a:bodyPr wrap="square" anchor="t">
            <a:spAutoFit/>
          </a:bodyPr>
          <a:lstStyle>
            <a:lvl1pPr algn="l">
              <a:lnSpc>
                <a:spcPct val="100000"/>
              </a:lnSpc>
              <a:defRPr sz="2800" b="1" i="0" baseline="0">
                <a:solidFill>
                  <a:schemeClr val="bg1"/>
                </a:solidFill>
                <a:latin typeface="Georgia" charset="0"/>
              </a:defRPr>
            </a:lvl1pPr>
          </a:lstStyle>
          <a:p>
            <a:r>
              <a:rPr lang="en-US" dirty="0"/>
              <a:t>Click to edit Master title style</a:t>
            </a:r>
          </a:p>
        </p:txBody>
      </p:sp>
      <p:sp>
        <p:nvSpPr>
          <p:cNvPr id="3" name="Subtitle 2"/>
          <p:cNvSpPr>
            <a:spLocks noGrp="1"/>
          </p:cNvSpPr>
          <p:nvPr>
            <p:ph type="subTitle" idx="1"/>
          </p:nvPr>
        </p:nvSpPr>
        <p:spPr>
          <a:xfrm>
            <a:off x="3019127" y="3597007"/>
            <a:ext cx="7307943" cy="348813"/>
          </a:xfrm>
        </p:spPr>
        <p:txBody>
          <a:bodyPr>
            <a:spAutoFit/>
          </a:bodyPr>
          <a:lstStyle>
            <a:lvl1pPr marL="0" indent="0" algn="l">
              <a:lnSpc>
                <a:spcPts val="2000"/>
              </a:lnSpc>
              <a:buNone/>
              <a:defRPr sz="1200" b="0" i="0" baseline="0">
                <a:solidFill>
                  <a:schemeClr val="bg1"/>
                </a:solidFill>
                <a:latin typeface="verdan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10" name="Straight Connector 9"/>
          <p:cNvCxnSpPr/>
          <p:nvPr userDrawn="1"/>
        </p:nvCxnSpPr>
        <p:spPr>
          <a:xfrm>
            <a:off x="3149027" y="3282046"/>
            <a:ext cx="18142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973034" y="6309855"/>
            <a:ext cx="3175360" cy="411620"/>
          </a:xfrm>
          <a:prstGeom prst="rect">
            <a:avLst/>
          </a:prstGeom>
        </p:spPr>
      </p:pic>
      <p:sp>
        <p:nvSpPr>
          <p:cNvPr id="26" name="Date Placeholder 25"/>
          <p:cNvSpPr>
            <a:spLocks noGrp="1"/>
          </p:cNvSpPr>
          <p:nvPr>
            <p:ph type="dt" sz="half" idx="10"/>
          </p:nvPr>
        </p:nvSpPr>
        <p:spPr/>
        <p:txBody>
          <a:bodyPr/>
          <a:lstStyle/>
          <a:p>
            <a:fld id="{677D2188-8BB8-5C49-BBE6-66640E2D66B4}" type="datetime1">
              <a:rPr lang="en-US" smtClean="0"/>
              <a:t>4/11/2023</a:t>
            </a:fld>
            <a:endParaRPr lang="en-US" dirty="0"/>
          </a:p>
        </p:txBody>
      </p:sp>
      <p:sp>
        <p:nvSpPr>
          <p:cNvPr id="27" name="Footer Placeholder 26"/>
          <p:cNvSpPr>
            <a:spLocks noGrp="1"/>
          </p:cNvSpPr>
          <p:nvPr>
            <p:ph type="ftr" sz="quarter" idx="11"/>
          </p:nvPr>
        </p:nvSpPr>
        <p:spPr/>
        <p:txBody>
          <a:bodyPr/>
          <a:lstStyle/>
          <a:p>
            <a:endParaRPr lang="en-US" dirty="0"/>
          </a:p>
        </p:txBody>
      </p:sp>
      <p:sp>
        <p:nvSpPr>
          <p:cNvPr id="28" name="Slide Number Placeholder 27"/>
          <p:cNvSpPr>
            <a:spLocks noGrp="1"/>
          </p:cNvSpPr>
          <p:nvPr>
            <p:ph type="sldNum" sz="quarter" idx="12"/>
          </p:nvPr>
        </p:nvSpPr>
        <p:spPr/>
        <p:txBody>
          <a:bodyPr/>
          <a:lstStyle/>
          <a:p>
            <a:fld id="{6E9F442E-095D-414B-A3C1-4D7C903EC540}" type="slidenum">
              <a:rPr lang="en-US" smtClean="0"/>
              <a:t>‹#›</a:t>
            </a:fld>
            <a:endParaRPr lang="en-US" dirty="0"/>
          </a:p>
        </p:txBody>
      </p:sp>
      <p:pic>
        <p:nvPicPr>
          <p:cNvPr id="12" name="Picture 15">
            <a:extLst>
              <a:ext uri="{FF2B5EF4-FFF2-40B4-BE49-F238E27FC236}">
                <a16:creationId xmlns:a16="http://schemas.microsoft.com/office/drawing/2014/main" id="{2427F4E9-0592-4B06-AE24-D8E66BE452FA}"/>
              </a:ext>
            </a:extLst>
          </p:cNvPr>
          <p:cNvPicPr>
            <a:picLocks noChangeAspect="1"/>
          </p:cNvPicPr>
          <p:nvPr userDrawn="1"/>
        </p:nvPicPr>
        <p:blipFill>
          <a:blip r:embed="rId4">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6620845" y="6305610"/>
            <a:ext cx="3564556" cy="415865"/>
          </a:xfrm>
          <a:prstGeom prst="rect">
            <a:avLst/>
          </a:prstGeom>
        </p:spPr>
      </p:pic>
      <p:pic>
        <p:nvPicPr>
          <p:cNvPr id="5" name="Picture 4">
            <a:extLst>
              <a:ext uri="{FF2B5EF4-FFF2-40B4-BE49-F238E27FC236}">
                <a16:creationId xmlns:a16="http://schemas.microsoft.com/office/drawing/2014/main" id="{FB8AFA73-E847-CB41-BFF4-E56915AB17A3}"/>
              </a:ext>
            </a:extLst>
          </p:cNvPr>
          <p:cNvPicPr>
            <a:picLocks noChangeAspect="1"/>
          </p:cNvPicPr>
          <p:nvPr userDrawn="1"/>
        </p:nvPicPr>
        <p:blipFill>
          <a:blip r:embed="rId6"/>
          <a:stretch>
            <a:fillRect/>
          </a:stretch>
        </p:blipFill>
        <p:spPr>
          <a:xfrm>
            <a:off x="898770" y="1294316"/>
            <a:ext cx="1139236" cy="570566"/>
          </a:xfrm>
          <a:prstGeom prst="rect">
            <a:avLst/>
          </a:prstGeom>
        </p:spPr>
      </p:pic>
    </p:spTree>
    <p:extLst>
      <p:ext uri="{BB962C8B-B14F-4D97-AF65-F5344CB8AC3E}">
        <p14:creationId xmlns:p14="http://schemas.microsoft.com/office/powerpoint/2010/main" val="2713807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lue_Section Title Page Style 1">
    <p:bg>
      <p:bgPr>
        <a:solidFill>
          <a:schemeClr val="bg1"/>
        </a:solidFill>
        <a:effectLst/>
      </p:bgPr>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973034" y="6309855"/>
            <a:ext cx="3175360" cy="411620"/>
          </a:xfrm>
          <a:prstGeom prst="rect">
            <a:avLst/>
          </a:prstGeom>
        </p:spPr>
      </p:pic>
      <p:pic>
        <p:nvPicPr>
          <p:cNvPr id="15" name="Picture 15">
            <a:extLst>
              <a:ext uri="{FF2B5EF4-FFF2-40B4-BE49-F238E27FC236}">
                <a16:creationId xmlns:a16="http://schemas.microsoft.com/office/drawing/2014/main" id="{2427F4E9-0592-4B06-AE24-D8E66BE452FA}"/>
              </a:ext>
            </a:extLst>
          </p:cNvPr>
          <p:cNvPicPr>
            <a:picLocks noChangeAspect="1"/>
          </p:cNvPicPr>
          <p:nvPr userDrawn="1"/>
        </p:nvPicPr>
        <p:blipFill>
          <a:blip r:embed="rId4">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6620845" y="6305610"/>
            <a:ext cx="3564556" cy="415865"/>
          </a:xfrm>
          <a:prstGeom prst="rect">
            <a:avLst/>
          </a:prstGeom>
        </p:spPr>
      </p:pic>
      <p:sp>
        <p:nvSpPr>
          <p:cNvPr id="2" name="Title 1"/>
          <p:cNvSpPr>
            <a:spLocks noGrp="1"/>
          </p:cNvSpPr>
          <p:nvPr>
            <p:ph type="ctrTitle"/>
          </p:nvPr>
        </p:nvSpPr>
        <p:spPr>
          <a:xfrm>
            <a:off x="3016685" y="1350261"/>
            <a:ext cx="7307943" cy="480131"/>
          </a:xfrm>
        </p:spPr>
        <p:txBody>
          <a:bodyPr wrap="square" anchor="t">
            <a:spAutoFit/>
          </a:bodyPr>
          <a:lstStyle>
            <a:lvl1pPr algn="l">
              <a:defRPr sz="2800" b="1" i="0" baseline="0">
                <a:solidFill>
                  <a:srgbClr val="69B3E7"/>
                </a:solidFill>
                <a:latin typeface="Georgia" charset="0"/>
              </a:defRPr>
            </a:lvl1pPr>
          </a:lstStyle>
          <a:p>
            <a:r>
              <a:rPr lang="en-US" dirty="0"/>
              <a:t>Click to edit Master </a:t>
            </a:r>
            <a:r>
              <a:rPr lang="en-US"/>
              <a:t>title style</a:t>
            </a:r>
            <a:endParaRPr lang="en-US" dirty="0"/>
          </a:p>
        </p:txBody>
      </p:sp>
      <p:sp>
        <p:nvSpPr>
          <p:cNvPr id="3" name="Subtitle 2"/>
          <p:cNvSpPr>
            <a:spLocks noGrp="1"/>
          </p:cNvSpPr>
          <p:nvPr>
            <p:ph type="subTitle" idx="1"/>
          </p:nvPr>
        </p:nvSpPr>
        <p:spPr>
          <a:xfrm>
            <a:off x="2973034" y="3059874"/>
            <a:ext cx="7307943" cy="323165"/>
          </a:xfrm>
        </p:spPr>
        <p:txBody>
          <a:bodyPr lIns="108000">
            <a:spAutoFit/>
          </a:bodyPr>
          <a:lstStyle>
            <a:lvl1pPr marL="285750" indent="-177750" algn="l">
              <a:lnSpc>
                <a:spcPts val="1800"/>
              </a:lnSpc>
              <a:spcBef>
                <a:spcPts val="500"/>
              </a:spcBef>
              <a:buClr>
                <a:schemeClr val="bg2">
                  <a:lumMod val="25000"/>
                </a:schemeClr>
              </a:buClr>
              <a:buSzPct val="130000"/>
              <a:buFont typeface="Arial" charset="0"/>
              <a:buChar char="•"/>
              <a:defRPr sz="1200" b="0" i="0" baseline="0">
                <a:solidFill>
                  <a:schemeClr val="bg2">
                    <a:lumMod val="50000"/>
                  </a:schemeClr>
                </a:solidFill>
                <a:latin typeface="verdan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3" name="Picture 1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562099" y="1306980"/>
            <a:ext cx="816211" cy="439498"/>
          </a:xfrm>
          <a:prstGeom prst="rect">
            <a:avLst/>
          </a:prstGeom>
        </p:spPr>
      </p:pic>
      <p:sp>
        <p:nvSpPr>
          <p:cNvPr id="22" name="Date Placeholder 23">
            <a:extLst>
              <a:ext uri="{FF2B5EF4-FFF2-40B4-BE49-F238E27FC236}">
                <a16:creationId xmlns:a16="http://schemas.microsoft.com/office/drawing/2014/main" id="{57435674-EC97-49F4-8D73-51D06972DCDF}"/>
              </a:ext>
            </a:extLst>
          </p:cNvPr>
          <p:cNvSpPr>
            <a:spLocks noGrp="1"/>
          </p:cNvSpPr>
          <p:nvPr>
            <p:ph type="dt" sz="half" idx="10"/>
          </p:nvPr>
        </p:nvSpPr>
        <p:spPr>
          <a:xfrm>
            <a:off x="838200" y="6356350"/>
            <a:ext cx="2743200" cy="365125"/>
          </a:xfrm>
        </p:spPr>
        <p:txBody>
          <a:bodyPr/>
          <a:lstStyle/>
          <a:p>
            <a:fld id="{B1C0B1FA-CE00-2141-B1CB-FAE48F73E443}" type="datetime1">
              <a:rPr lang="en-US" smtClean="0"/>
              <a:t>4/11/2023</a:t>
            </a:fld>
            <a:endParaRPr lang="en-US" dirty="0"/>
          </a:p>
        </p:txBody>
      </p:sp>
      <p:sp>
        <p:nvSpPr>
          <p:cNvPr id="23" name="Footer Placeholder 24">
            <a:extLst>
              <a:ext uri="{FF2B5EF4-FFF2-40B4-BE49-F238E27FC236}">
                <a16:creationId xmlns:a16="http://schemas.microsoft.com/office/drawing/2014/main" id="{5EBE0129-467E-4DA7-93CD-E1638C53FB55}"/>
              </a:ext>
            </a:extLst>
          </p:cNvPr>
          <p:cNvSpPr>
            <a:spLocks noGrp="1"/>
          </p:cNvSpPr>
          <p:nvPr>
            <p:ph type="ftr" sz="quarter" idx="11"/>
          </p:nvPr>
        </p:nvSpPr>
        <p:spPr>
          <a:xfrm>
            <a:off x="4038600" y="6356350"/>
            <a:ext cx="4114800" cy="365125"/>
          </a:xfrm>
        </p:spPr>
        <p:txBody>
          <a:bodyPr/>
          <a:lstStyle/>
          <a:p>
            <a:endParaRPr lang="en-US" dirty="0"/>
          </a:p>
        </p:txBody>
      </p:sp>
      <p:sp>
        <p:nvSpPr>
          <p:cNvPr id="24" name="Slide Number Placeholder 25">
            <a:extLst>
              <a:ext uri="{FF2B5EF4-FFF2-40B4-BE49-F238E27FC236}">
                <a16:creationId xmlns:a16="http://schemas.microsoft.com/office/drawing/2014/main" id="{BB1BD3DB-AFF5-45F0-845F-184CA09793B9}"/>
              </a:ext>
            </a:extLst>
          </p:cNvPr>
          <p:cNvSpPr>
            <a:spLocks noGrp="1"/>
          </p:cNvSpPr>
          <p:nvPr>
            <p:ph type="sldNum" sz="quarter" idx="12"/>
          </p:nvPr>
        </p:nvSpPr>
        <p:spPr>
          <a:xfrm>
            <a:off x="8610600" y="6356350"/>
            <a:ext cx="2743200" cy="365125"/>
          </a:xfrm>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pic>
        <p:nvPicPr>
          <p:cNvPr id="12" name="Picture 11">
            <a:extLst>
              <a:ext uri="{FF2B5EF4-FFF2-40B4-BE49-F238E27FC236}">
                <a16:creationId xmlns:a16="http://schemas.microsoft.com/office/drawing/2014/main" id="{DAF192F4-C17A-F845-9D3F-6FABC40C32D9}"/>
              </a:ext>
            </a:extLst>
          </p:cNvPr>
          <p:cNvPicPr>
            <a:picLocks noChangeAspect="1"/>
          </p:cNvPicPr>
          <p:nvPr userDrawn="1"/>
        </p:nvPicPr>
        <p:blipFill>
          <a:blip r:embed="rId7"/>
          <a:stretch>
            <a:fillRect/>
          </a:stretch>
        </p:blipFill>
        <p:spPr>
          <a:xfrm>
            <a:off x="914010" y="1298196"/>
            <a:ext cx="1131197" cy="566540"/>
          </a:xfrm>
          <a:prstGeom prst="rect">
            <a:avLst/>
          </a:prstGeom>
        </p:spPr>
      </p:pic>
    </p:spTree>
    <p:extLst>
      <p:ext uri="{BB962C8B-B14F-4D97-AF65-F5344CB8AC3E}">
        <p14:creationId xmlns:p14="http://schemas.microsoft.com/office/powerpoint/2010/main" val="277433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lue_Section Title Page Style 2">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05315" y="1724145"/>
            <a:ext cx="7307943" cy="480131"/>
          </a:xfrm>
        </p:spPr>
        <p:txBody>
          <a:bodyPr wrap="square" anchor="b">
            <a:spAutoFit/>
          </a:bodyPr>
          <a:lstStyle>
            <a:lvl1pPr algn="l">
              <a:defRPr sz="2800" b="1" i="0" baseline="0">
                <a:solidFill>
                  <a:srgbClr val="69B3E7"/>
                </a:solidFill>
                <a:latin typeface="Georgia" charset="0"/>
              </a:defRPr>
            </a:lvl1pPr>
          </a:lstStyle>
          <a:p>
            <a:r>
              <a:rPr lang="en-US" dirty="0"/>
              <a:t>Click to edit Master title style</a:t>
            </a:r>
          </a:p>
        </p:txBody>
      </p:sp>
      <p:sp>
        <p:nvSpPr>
          <p:cNvPr id="3" name="Subtitle 2"/>
          <p:cNvSpPr>
            <a:spLocks noGrp="1"/>
          </p:cNvSpPr>
          <p:nvPr>
            <p:ph type="subTitle" idx="1"/>
          </p:nvPr>
        </p:nvSpPr>
        <p:spPr>
          <a:xfrm>
            <a:off x="2523564" y="3408054"/>
            <a:ext cx="7307943" cy="323165"/>
          </a:xfrm>
        </p:spPr>
        <p:txBody>
          <a:bodyPr lIns="108000">
            <a:spAutoFit/>
          </a:bodyPr>
          <a:lstStyle>
            <a:lvl1pPr marL="285750" indent="-177750" algn="l">
              <a:lnSpc>
                <a:spcPts val="1800"/>
              </a:lnSpc>
              <a:spcBef>
                <a:spcPts val="500"/>
              </a:spcBef>
              <a:buClr>
                <a:schemeClr val="bg2">
                  <a:lumMod val="25000"/>
                </a:schemeClr>
              </a:buClr>
              <a:buSzPct val="130000"/>
              <a:buFont typeface="Arial" charset="0"/>
              <a:buChar char="•"/>
              <a:defRPr sz="1200" b="0" i="0" baseline="0">
                <a:solidFill>
                  <a:schemeClr val="bg2">
                    <a:lumMod val="50000"/>
                  </a:schemeClr>
                </a:solidFill>
                <a:latin typeface="verdan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9D148482-9DDE-3044-85B1-5FA2A2F100A5}"/>
              </a:ext>
            </a:extLst>
          </p:cNvPr>
          <p:cNvPicPr>
            <a:picLocks noChangeAspect="1"/>
          </p:cNvPicPr>
          <p:nvPr userDrawn="1"/>
        </p:nvPicPr>
        <p:blipFill>
          <a:blip r:embed="rId2"/>
          <a:stretch>
            <a:fillRect/>
          </a:stretch>
        </p:blipFill>
        <p:spPr>
          <a:xfrm>
            <a:off x="1706095" y="1829907"/>
            <a:ext cx="247647" cy="218014"/>
          </a:xfrm>
          <a:prstGeom prst="rect">
            <a:avLst/>
          </a:prstGeom>
        </p:spPr>
      </p:pic>
      <p:pic>
        <p:nvPicPr>
          <p:cNvPr id="7" name="Picture 6">
            <a:extLst>
              <a:ext uri="{FF2B5EF4-FFF2-40B4-BE49-F238E27FC236}">
                <a16:creationId xmlns:a16="http://schemas.microsoft.com/office/drawing/2014/main" id="{C814F4B8-56BB-8A42-8DA3-74DB3B648235}"/>
              </a:ext>
            </a:extLst>
          </p:cNvPr>
          <p:cNvPicPr>
            <a:picLocks noChangeAspect="1"/>
          </p:cNvPicPr>
          <p:nvPr userDrawn="1"/>
        </p:nvPicPr>
        <p:blipFill>
          <a:blip r:embed="rId3"/>
          <a:stretch>
            <a:fillRect/>
          </a:stretch>
        </p:blipFill>
        <p:spPr>
          <a:xfrm rot="16200000">
            <a:off x="1989226" y="1843781"/>
            <a:ext cx="274149" cy="193618"/>
          </a:xfrm>
          <a:prstGeom prst="rect">
            <a:avLst/>
          </a:prstGeom>
        </p:spPr>
      </p:pic>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562099" y="1306980"/>
            <a:ext cx="816211" cy="439498"/>
          </a:xfrm>
          <a:prstGeom prst="rect">
            <a:avLst/>
          </a:prstGeom>
        </p:spPr>
      </p:pic>
      <p:sp>
        <p:nvSpPr>
          <p:cNvPr id="19" name="Rectangle 9">
            <a:extLst>
              <a:ext uri="{FF2B5EF4-FFF2-40B4-BE49-F238E27FC236}">
                <a16:creationId xmlns:a16="http://schemas.microsoft.com/office/drawing/2014/main" id="{FACD5E0F-63B2-4700-8ACA-3FCD412EFC8F}"/>
              </a:ext>
            </a:extLst>
          </p:cNvPr>
          <p:cNvSpPr/>
          <p:nvPr userDrawn="1"/>
        </p:nvSpPr>
        <p:spPr>
          <a:xfrm>
            <a:off x="0" y="6238567"/>
            <a:ext cx="12192000" cy="619433"/>
          </a:xfrm>
          <a:prstGeom prst="rect">
            <a:avLst/>
          </a:prstGeom>
          <a:solidFill>
            <a:srgbClr val="69B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12">
            <a:extLst>
              <a:ext uri="{FF2B5EF4-FFF2-40B4-BE49-F238E27FC236}">
                <a16:creationId xmlns:a16="http://schemas.microsoft.com/office/drawing/2014/main" id="{9419D7B7-6D20-4CB8-94FD-DF93A3A86C60}"/>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22" name="Date Placeholder 23">
            <a:extLst>
              <a:ext uri="{FF2B5EF4-FFF2-40B4-BE49-F238E27FC236}">
                <a16:creationId xmlns:a16="http://schemas.microsoft.com/office/drawing/2014/main" id="{57435674-EC97-49F4-8D73-51D06972DCDF}"/>
              </a:ext>
            </a:extLst>
          </p:cNvPr>
          <p:cNvSpPr>
            <a:spLocks noGrp="1"/>
          </p:cNvSpPr>
          <p:nvPr>
            <p:ph type="dt" sz="half" idx="10"/>
          </p:nvPr>
        </p:nvSpPr>
        <p:spPr>
          <a:xfrm>
            <a:off x="838200" y="6356350"/>
            <a:ext cx="2743200" cy="365125"/>
          </a:xfrm>
        </p:spPr>
        <p:txBody>
          <a:bodyPr/>
          <a:lstStyle/>
          <a:p>
            <a:fld id="{B1C0B1FA-CE00-2141-B1CB-FAE48F73E443}" type="datetime1">
              <a:rPr lang="en-US" smtClean="0"/>
              <a:t>4/11/2023</a:t>
            </a:fld>
            <a:endParaRPr lang="en-US" dirty="0"/>
          </a:p>
        </p:txBody>
      </p:sp>
      <p:sp>
        <p:nvSpPr>
          <p:cNvPr id="23" name="Footer Placeholder 24">
            <a:extLst>
              <a:ext uri="{FF2B5EF4-FFF2-40B4-BE49-F238E27FC236}">
                <a16:creationId xmlns:a16="http://schemas.microsoft.com/office/drawing/2014/main" id="{5EBE0129-467E-4DA7-93CD-E1638C53FB55}"/>
              </a:ext>
            </a:extLst>
          </p:cNvPr>
          <p:cNvSpPr>
            <a:spLocks noGrp="1"/>
          </p:cNvSpPr>
          <p:nvPr>
            <p:ph type="ftr" sz="quarter" idx="11"/>
          </p:nvPr>
        </p:nvSpPr>
        <p:spPr>
          <a:xfrm>
            <a:off x="4038600" y="6356350"/>
            <a:ext cx="4114800" cy="365125"/>
          </a:xfrm>
        </p:spPr>
        <p:txBody>
          <a:bodyPr/>
          <a:lstStyle/>
          <a:p>
            <a:endParaRPr lang="en-US" dirty="0"/>
          </a:p>
        </p:txBody>
      </p:sp>
      <p:sp>
        <p:nvSpPr>
          <p:cNvPr id="24" name="Slide Number Placeholder 25">
            <a:extLst>
              <a:ext uri="{FF2B5EF4-FFF2-40B4-BE49-F238E27FC236}">
                <a16:creationId xmlns:a16="http://schemas.microsoft.com/office/drawing/2014/main" id="{BB1BD3DB-AFF5-45F0-845F-184CA09793B9}"/>
              </a:ext>
            </a:extLst>
          </p:cNvPr>
          <p:cNvSpPr>
            <a:spLocks noGrp="1"/>
          </p:cNvSpPr>
          <p:nvPr>
            <p:ph type="sldNum" sz="quarter" idx="12"/>
          </p:nvPr>
        </p:nvSpPr>
        <p:spPr>
          <a:xfrm>
            <a:off x="8610600" y="6356350"/>
            <a:ext cx="2743200" cy="365125"/>
          </a:xfrm>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Tree>
    <p:extLst>
      <p:ext uri="{BB962C8B-B14F-4D97-AF65-F5344CB8AC3E}">
        <p14:creationId xmlns:p14="http://schemas.microsoft.com/office/powerpoint/2010/main" val="866695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ue_Title and Content">
    <p:spTree>
      <p:nvGrpSpPr>
        <p:cNvPr id="1" name=""/>
        <p:cNvGrpSpPr/>
        <p:nvPr/>
      </p:nvGrpSpPr>
      <p:grpSpPr>
        <a:xfrm>
          <a:off x="0" y="0"/>
          <a:ext cx="0" cy="0"/>
          <a:chOff x="0" y="0"/>
          <a:chExt cx="0" cy="0"/>
        </a:xfrm>
      </p:grpSpPr>
      <p:sp>
        <p:nvSpPr>
          <p:cNvPr id="10" name="Rectangle 9"/>
          <p:cNvSpPr/>
          <p:nvPr userDrawn="1"/>
        </p:nvSpPr>
        <p:spPr>
          <a:xfrm>
            <a:off x="0" y="6238567"/>
            <a:ext cx="12192000" cy="619433"/>
          </a:xfrm>
          <a:prstGeom prst="rect">
            <a:avLst/>
          </a:prstGeom>
          <a:solidFill>
            <a:srgbClr val="69B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5647" y="2209518"/>
            <a:ext cx="7675110" cy="1291123"/>
          </a:xfrm>
        </p:spPr>
        <p:txBody>
          <a:bodyPr vert="horz" lIns="108000" tIns="45720" rIns="91440" bIns="45720" rtlCol="0">
            <a:spAutoFit/>
          </a:bodyPr>
          <a:lstStyle>
            <a:lvl1pPr indent="97200" algn="l">
              <a:defRPr lang="en-US" sz="1400" b="0" i="0" baseline="0" dirty="0" smtClean="0">
                <a:solidFill>
                  <a:schemeClr val="bg2">
                    <a:lumMod val="25000"/>
                  </a:schemeClr>
                </a:solidFill>
                <a:latin typeface="verdana" charset="0"/>
              </a:defRPr>
            </a:lvl1pPr>
            <a:lvl2pPr algn="l">
              <a:defRPr lang="en-US" sz="1400" i="1" dirty="0" smtClean="0">
                <a:solidFill>
                  <a:schemeClr val="bg2">
                    <a:lumMod val="50000"/>
                  </a:schemeClr>
                </a:solidFill>
                <a:latin typeface="Verdana" charset="0"/>
                <a:ea typeface="Verdana" charset="0"/>
                <a:cs typeface="Verdana" charset="0"/>
              </a:defRPr>
            </a:lvl2pPr>
            <a:lvl3pPr algn="l">
              <a:defRPr lang="en-US" sz="1400" i="1" dirty="0" smtClean="0">
                <a:solidFill>
                  <a:schemeClr val="bg2">
                    <a:lumMod val="50000"/>
                  </a:schemeClr>
                </a:solidFill>
                <a:latin typeface="Verdana" charset="0"/>
                <a:ea typeface="Verdana" charset="0"/>
                <a:cs typeface="Verdana" charset="0"/>
              </a:defRPr>
            </a:lvl3pPr>
            <a:lvl4pPr algn="l">
              <a:defRPr lang="en-US" sz="1400" i="1" dirty="0" smtClean="0">
                <a:solidFill>
                  <a:schemeClr val="bg2">
                    <a:lumMod val="50000"/>
                  </a:schemeClr>
                </a:solidFill>
                <a:latin typeface="Verdana" charset="0"/>
                <a:ea typeface="Verdana" charset="0"/>
                <a:cs typeface="Verdana" charset="0"/>
              </a:defRPr>
            </a:lvl4pPr>
            <a:lvl5pPr>
              <a:defRPr lang="en-US" sz="1400" i="1" dirty="0">
                <a:solidFill>
                  <a:schemeClr val="bg2">
                    <a:lumMod val="50000"/>
                  </a:schemeClr>
                </a:solidFill>
                <a:latin typeface="Verdana" charset="0"/>
                <a:ea typeface="Verdana" charset="0"/>
                <a:cs typeface="Verdana" charset="0"/>
              </a:defRPr>
            </a:lvl5pPr>
          </a:lstStyle>
          <a:p>
            <a:pPr marL="285750" lvl="0" indent="-177750">
              <a:lnSpc>
                <a:spcPts val="800"/>
              </a:lnSpc>
              <a:spcBef>
                <a:spcPts val="500"/>
              </a:spcBef>
              <a:buClr>
                <a:schemeClr val="bg2">
                  <a:lumMod val="25000"/>
                </a:schemeClr>
              </a:buClr>
              <a:buSzPct val="130000"/>
              <a:buFont typeface="Arial" charset="0"/>
            </a:pPr>
            <a:r>
              <a:rPr lang="en-US" dirty="0"/>
              <a:t>Click to edit Master text styles</a:t>
            </a:r>
          </a:p>
          <a:p>
            <a:pPr marL="0" lvl="0" indent="0" algn="ctr">
              <a:buNone/>
            </a:pPr>
            <a:r>
              <a:rPr lang="en-US" dirty="0"/>
              <a:t>Second level</a:t>
            </a:r>
          </a:p>
          <a:p>
            <a:pPr marL="457200" lvl="1" indent="0" algn="ctr">
              <a:buNone/>
            </a:pPr>
            <a:r>
              <a:rPr lang="en-US" dirty="0"/>
              <a:t>Third level</a:t>
            </a:r>
          </a:p>
          <a:p>
            <a:pPr marL="914400" lvl="2" indent="0" algn="ctr">
              <a:buNone/>
            </a:pPr>
            <a:r>
              <a:rPr lang="en-US" dirty="0"/>
              <a:t>Fourth level</a:t>
            </a:r>
          </a:p>
          <a:p>
            <a:pPr marL="1371600" lvl="3" indent="0" algn="ctr">
              <a:buNone/>
            </a:pPr>
            <a:r>
              <a:rPr lang="en-US" dirty="0"/>
              <a:t>Fifth level</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24" name="Date Placeholder 23"/>
          <p:cNvSpPr>
            <a:spLocks noGrp="1"/>
          </p:cNvSpPr>
          <p:nvPr>
            <p:ph type="dt" sz="half" idx="10"/>
          </p:nvPr>
        </p:nvSpPr>
        <p:spPr/>
        <p:txBody>
          <a:bodyPr/>
          <a:lstStyle/>
          <a:p>
            <a:fld id="{B1C0B1FA-CE00-2141-B1CB-FAE48F73E443}" type="datetime1">
              <a:rPr lang="en-US" smtClean="0"/>
              <a:t>4/11/2023</a:t>
            </a:fld>
            <a:endParaRPr lang="en-US" dirty="0"/>
          </a:p>
        </p:txBody>
      </p:sp>
      <p:sp>
        <p:nvSpPr>
          <p:cNvPr id="25" name="Footer Placeholder 24"/>
          <p:cNvSpPr>
            <a:spLocks noGrp="1"/>
          </p:cNvSpPr>
          <p:nvPr>
            <p:ph type="ftr" sz="quarter" idx="11"/>
          </p:nvPr>
        </p:nvSpPr>
        <p:spPr/>
        <p:txBody>
          <a:bodyPr/>
          <a:lstStyle/>
          <a:p>
            <a:endParaRPr lang="en-US" dirty="0"/>
          </a:p>
        </p:txBody>
      </p:sp>
      <p:sp>
        <p:nvSpPr>
          <p:cNvPr id="26" name="Slide Number Placeholder 25"/>
          <p:cNvSpPr>
            <a:spLocks noGrp="1"/>
          </p:cNvSpPr>
          <p:nvPr>
            <p:ph type="sldNum" sz="quarter" idx="12"/>
          </p:nvPr>
        </p:nvSpPr>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
        <p:nvSpPr>
          <p:cNvPr id="11" name="Title 1">
            <a:extLst>
              <a:ext uri="{FF2B5EF4-FFF2-40B4-BE49-F238E27FC236}">
                <a16:creationId xmlns:a16="http://schemas.microsoft.com/office/drawing/2014/main" id="{0A2B20B7-EA78-479A-89F8-E944F5C68713}"/>
              </a:ext>
            </a:extLst>
          </p:cNvPr>
          <p:cNvSpPr>
            <a:spLocks noGrp="1"/>
          </p:cNvSpPr>
          <p:nvPr>
            <p:ph type="title"/>
          </p:nvPr>
        </p:nvSpPr>
        <p:spPr>
          <a:xfrm>
            <a:off x="712573" y="733368"/>
            <a:ext cx="5894832" cy="864778"/>
          </a:xfrm>
        </p:spPr>
        <p:txBody>
          <a:bodyPr vert="horz" lIns="91440" tIns="45720" rIns="91440" bIns="45720" rtlCol="0" anchor="ctr">
            <a:normAutofit/>
          </a:bodyPr>
          <a:lstStyle>
            <a:lvl1pPr>
              <a:defRPr lang="en-US" sz="2400" b="1" i="0" baseline="0">
                <a:solidFill>
                  <a:srgbClr val="69B3E7"/>
                </a:solidFill>
                <a:latin typeface="Georgia" charset="0"/>
              </a:defRPr>
            </a:lvl1pPr>
          </a:lstStyle>
          <a:p>
            <a:pPr lvl="0"/>
            <a:r>
              <a:rPr lang="en-US" dirty="0"/>
              <a:t>Click to edit Master title style</a:t>
            </a:r>
          </a:p>
        </p:txBody>
      </p:sp>
    </p:spTree>
    <p:extLst>
      <p:ext uri="{BB962C8B-B14F-4D97-AF65-F5344CB8AC3E}">
        <p14:creationId xmlns:p14="http://schemas.microsoft.com/office/powerpoint/2010/main" val="2551709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ue_Title and Content 2 pics">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7698658" y="1071716"/>
            <a:ext cx="2998839" cy="22810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9" name="Picture Placeholder 2"/>
          <p:cNvSpPr>
            <a:spLocks noGrp="1"/>
          </p:cNvSpPr>
          <p:nvPr>
            <p:ph type="pic" idx="14"/>
          </p:nvPr>
        </p:nvSpPr>
        <p:spPr>
          <a:xfrm>
            <a:off x="7698658" y="3362632"/>
            <a:ext cx="2998839" cy="22810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9" name="Rectangle 18"/>
          <p:cNvSpPr/>
          <p:nvPr userDrawn="1"/>
        </p:nvSpPr>
        <p:spPr>
          <a:xfrm>
            <a:off x="0" y="6238567"/>
            <a:ext cx="12192000" cy="619433"/>
          </a:xfrm>
          <a:prstGeom prst="rect">
            <a:avLst/>
          </a:prstGeom>
          <a:solidFill>
            <a:srgbClr val="69B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ntent Placeholder 2"/>
          <p:cNvSpPr>
            <a:spLocks noGrp="1"/>
          </p:cNvSpPr>
          <p:nvPr>
            <p:ph idx="15"/>
          </p:nvPr>
        </p:nvSpPr>
        <p:spPr>
          <a:xfrm>
            <a:off x="614310" y="2216918"/>
            <a:ext cx="5282321" cy="1312667"/>
          </a:xfrm>
        </p:spPr>
        <p:txBody>
          <a:bodyPr vert="horz" lIns="108000" tIns="45720" rIns="91440" bIns="45720" rtlCol="0">
            <a:spAutoFit/>
          </a:bodyPr>
          <a:lstStyle>
            <a:lvl1pPr marL="108000" indent="0" algn="l">
              <a:lnSpc>
                <a:spcPct val="100000"/>
              </a:lnSpc>
              <a:buNone/>
              <a:defRPr lang="en-US" sz="1400" b="0" i="0" baseline="0" dirty="0" smtClean="0">
                <a:solidFill>
                  <a:schemeClr val="bg2">
                    <a:lumMod val="25000"/>
                  </a:schemeClr>
                </a:solidFill>
                <a:latin typeface="verdana" charset="0"/>
              </a:defRPr>
            </a:lvl1pPr>
            <a:lvl2pPr algn="l">
              <a:defRPr lang="en-US" sz="1400" i="1" dirty="0" smtClean="0">
                <a:solidFill>
                  <a:schemeClr val="bg2">
                    <a:lumMod val="50000"/>
                  </a:schemeClr>
                </a:solidFill>
                <a:latin typeface="Verdana" charset="0"/>
                <a:ea typeface="Verdana" charset="0"/>
                <a:cs typeface="Verdana" charset="0"/>
              </a:defRPr>
            </a:lvl2pPr>
            <a:lvl3pPr algn="l">
              <a:defRPr lang="en-US" sz="1400" i="1" dirty="0" smtClean="0">
                <a:solidFill>
                  <a:schemeClr val="bg2">
                    <a:lumMod val="50000"/>
                  </a:schemeClr>
                </a:solidFill>
                <a:latin typeface="Verdana" charset="0"/>
                <a:ea typeface="Verdana" charset="0"/>
                <a:cs typeface="Verdana" charset="0"/>
              </a:defRPr>
            </a:lvl3pPr>
            <a:lvl4pPr algn="l">
              <a:defRPr lang="en-US" sz="1400" i="1" dirty="0" smtClean="0">
                <a:solidFill>
                  <a:schemeClr val="bg2">
                    <a:lumMod val="50000"/>
                  </a:schemeClr>
                </a:solidFill>
                <a:latin typeface="Verdana" charset="0"/>
                <a:ea typeface="Verdana" charset="0"/>
                <a:cs typeface="Verdana" charset="0"/>
              </a:defRPr>
            </a:lvl4pPr>
            <a:lvl5pPr>
              <a:defRPr lang="en-US" sz="1400" i="1" dirty="0">
                <a:solidFill>
                  <a:schemeClr val="bg2">
                    <a:lumMod val="50000"/>
                  </a:schemeClr>
                </a:solidFill>
                <a:latin typeface="Verdana" charset="0"/>
                <a:ea typeface="Verdana" charset="0"/>
                <a:cs typeface="Verdana" charset="0"/>
              </a:defRPr>
            </a:lvl5pPr>
          </a:lstStyle>
          <a:p>
            <a:pPr marL="285750" lvl="0" indent="-177750">
              <a:lnSpc>
                <a:spcPts val="800"/>
              </a:lnSpc>
              <a:spcBef>
                <a:spcPts val="500"/>
              </a:spcBef>
              <a:buClr>
                <a:schemeClr val="bg2">
                  <a:lumMod val="25000"/>
                </a:schemeClr>
              </a:buClr>
              <a:buSzPct val="130000"/>
              <a:buFont typeface="Arial" charset="0"/>
            </a:pPr>
            <a:r>
              <a:rPr lang="en-US" dirty="0"/>
              <a:t>Click to edit Master text styles</a:t>
            </a:r>
          </a:p>
          <a:p>
            <a:pPr marL="0" lvl="0" indent="0" algn="ctr">
              <a:buNone/>
            </a:pPr>
            <a:r>
              <a:rPr lang="en-US" dirty="0"/>
              <a:t>Second level</a:t>
            </a:r>
          </a:p>
          <a:p>
            <a:pPr marL="457200" lvl="1" indent="0" algn="ctr">
              <a:buNone/>
            </a:pPr>
            <a:r>
              <a:rPr lang="en-US" dirty="0"/>
              <a:t>Third level</a:t>
            </a:r>
          </a:p>
          <a:p>
            <a:pPr marL="914400" lvl="2" indent="0" algn="ctr">
              <a:buNone/>
            </a:pPr>
            <a:r>
              <a:rPr lang="en-US" dirty="0"/>
              <a:t>Fourth level</a:t>
            </a:r>
          </a:p>
          <a:p>
            <a:pPr marL="1371600" lvl="3" indent="0" algn="ctr">
              <a:buNone/>
            </a:pPr>
            <a:r>
              <a:rPr lang="en-US" dirty="0"/>
              <a:t>Fifth level</a:t>
            </a:r>
          </a:p>
        </p:txBody>
      </p:sp>
      <p:sp>
        <p:nvSpPr>
          <p:cNvPr id="15" name="Title 1"/>
          <p:cNvSpPr>
            <a:spLocks noGrp="1"/>
          </p:cNvSpPr>
          <p:nvPr>
            <p:ph type="title"/>
          </p:nvPr>
        </p:nvSpPr>
        <p:spPr>
          <a:xfrm>
            <a:off x="712573" y="733368"/>
            <a:ext cx="5894832" cy="864778"/>
          </a:xfrm>
        </p:spPr>
        <p:txBody>
          <a:bodyPr vert="horz" lIns="91440" tIns="45720" rIns="91440" bIns="45720" rtlCol="0" anchor="ctr">
            <a:normAutofit/>
          </a:bodyPr>
          <a:lstStyle>
            <a:lvl1pPr>
              <a:defRPr lang="en-US" sz="2400" b="1" i="0" baseline="0">
                <a:solidFill>
                  <a:srgbClr val="69B3E7"/>
                </a:solidFill>
                <a:latin typeface="Georgia" charset="0"/>
              </a:defRPr>
            </a:lvl1pPr>
          </a:lstStyle>
          <a:p>
            <a:pPr lvl="0"/>
            <a:r>
              <a:rPr lang="en-US" dirty="0"/>
              <a:t>Click to edit Master title style</a:t>
            </a:r>
          </a:p>
        </p:txBody>
      </p:sp>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25" name="Date Placeholder 24"/>
          <p:cNvSpPr>
            <a:spLocks noGrp="1"/>
          </p:cNvSpPr>
          <p:nvPr>
            <p:ph type="dt" sz="half" idx="16"/>
          </p:nvPr>
        </p:nvSpPr>
        <p:spPr/>
        <p:txBody>
          <a:bodyPr/>
          <a:lstStyle/>
          <a:p>
            <a:fld id="{9E51CCC7-8A35-1440-AC69-EB0921DF91EC}" type="datetime1">
              <a:rPr lang="en-US" smtClean="0"/>
              <a:t>4/11/2023</a:t>
            </a:fld>
            <a:endParaRPr lang="en-US" dirty="0"/>
          </a:p>
        </p:txBody>
      </p:sp>
      <p:sp>
        <p:nvSpPr>
          <p:cNvPr id="26" name="Footer Placeholder 25"/>
          <p:cNvSpPr>
            <a:spLocks noGrp="1"/>
          </p:cNvSpPr>
          <p:nvPr>
            <p:ph type="ftr" sz="quarter" idx="17"/>
          </p:nvPr>
        </p:nvSpPr>
        <p:spPr/>
        <p:txBody>
          <a:bodyPr/>
          <a:lstStyle/>
          <a:p>
            <a:endParaRPr lang="en-US" dirty="0"/>
          </a:p>
        </p:txBody>
      </p:sp>
      <p:sp>
        <p:nvSpPr>
          <p:cNvPr id="27" name="Slide Number Placeholder 26"/>
          <p:cNvSpPr>
            <a:spLocks noGrp="1"/>
          </p:cNvSpPr>
          <p:nvPr>
            <p:ph type="sldNum" sz="quarter" idx="18"/>
          </p:nvPr>
        </p:nvSpPr>
        <p:spPr/>
        <p:txBody>
          <a:bodyPr/>
          <a:lstStyle>
            <a:lvl1pPr>
              <a:defRPr sz="1100" b="1" i="1">
                <a:solidFill>
                  <a:schemeClr val="bg1"/>
                </a:solidFill>
                <a:latin typeface="Verdana" charset="0"/>
                <a:ea typeface="Verdana" charset="0"/>
                <a:cs typeface="Verdana" charset="0"/>
              </a:defRPr>
            </a:lvl1pPr>
          </a:lstStyle>
          <a:p>
            <a:fld id="{6E9F442E-095D-414B-A3C1-4D7C903EC540}" type="slidenum">
              <a:rPr lang="en-US" smtClean="0"/>
              <a:pPr/>
              <a:t>‹#›</a:t>
            </a:fld>
            <a:endParaRPr lang="en-US" dirty="0"/>
          </a:p>
        </p:txBody>
      </p:sp>
      <p:pic>
        <p:nvPicPr>
          <p:cNvPr id="22" name="Picture 21">
            <a:extLst>
              <a:ext uri="{FF2B5EF4-FFF2-40B4-BE49-F238E27FC236}">
                <a16:creationId xmlns:a16="http://schemas.microsoft.com/office/drawing/2014/main" id="{A7CE4469-60CC-744D-BAFB-E58EFBF3AD82}"/>
              </a:ext>
            </a:extLst>
          </p:cNvPr>
          <p:cNvPicPr>
            <a:picLocks noChangeAspect="1"/>
          </p:cNvPicPr>
          <p:nvPr userDrawn="1"/>
        </p:nvPicPr>
        <p:blipFill>
          <a:blip r:embed="rId3">
            <a:alphaModFix amt="80000"/>
          </a:blip>
          <a:stretch>
            <a:fillRect/>
          </a:stretch>
        </p:blipFill>
        <p:spPr>
          <a:xfrm>
            <a:off x="7405388" y="3350044"/>
            <a:ext cx="582625" cy="411480"/>
          </a:xfrm>
          <a:prstGeom prst="rect">
            <a:avLst/>
          </a:prstGeom>
        </p:spPr>
      </p:pic>
      <p:pic>
        <p:nvPicPr>
          <p:cNvPr id="16" name="Picture 15">
            <a:extLst>
              <a:ext uri="{FF2B5EF4-FFF2-40B4-BE49-F238E27FC236}">
                <a16:creationId xmlns:a16="http://schemas.microsoft.com/office/drawing/2014/main" id="{A3B382F0-341A-0048-9444-C560BD487F50}"/>
              </a:ext>
            </a:extLst>
          </p:cNvPr>
          <p:cNvPicPr>
            <a:picLocks noChangeAspect="1"/>
          </p:cNvPicPr>
          <p:nvPr userDrawn="1"/>
        </p:nvPicPr>
        <p:blipFill>
          <a:blip r:embed="rId4">
            <a:alphaModFix/>
          </a:blip>
          <a:stretch>
            <a:fillRect/>
          </a:stretch>
        </p:blipFill>
        <p:spPr>
          <a:xfrm>
            <a:off x="10465002" y="2901336"/>
            <a:ext cx="503685" cy="443415"/>
          </a:xfrm>
          <a:prstGeom prst="rect">
            <a:avLst/>
          </a:prstGeom>
        </p:spPr>
      </p:pic>
    </p:spTree>
    <p:extLst>
      <p:ext uri="{BB962C8B-B14F-4D97-AF65-F5344CB8AC3E}">
        <p14:creationId xmlns:p14="http://schemas.microsoft.com/office/powerpoint/2010/main" val="8629473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ue_Title and Content 1 pic">
    <p:spTree>
      <p:nvGrpSpPr>
        <p:cNvPr id="1" name=""/>
        <p:cNvGrpSpPr/>
        <p:nvPr/>
      </p:nvGrpSpPr>
      <p:grpSpPr>
        <a:xfrm>
          <a:off x="0" y="0"/>
          <a:ext cx="0" cy="0"/>
          <a:chOff x="0" y="0"/>
          <a:chExt cx="0" cy="0"/>
        </a:xfrm>
      </p:grpSpPr>
      <p:sp>
        <p:nvSpPr>
          <p:cNvPr id="19" name="Rectangle 18"/>
          <p:cNvSpPr/>
          <p:nvPr userDrawn="1"/>
        </p:nvSpPr>
        <p:spPr>
          <a:xfrm>
            <a:off x="0" y="6238567"/>
            <a:ext cx="12200238" cy="619433"/>
          </a:xfrm>
          <a:prstGeom prst="rect">
            <a:avLst/>
          </a:prstGeom>
          <a:solidFill>
            <a:srgbClr val="69B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8" name="Picture Placeholder 2"/>
          <p:cNvSpPr>
            <a:spLocks noGrp="1"/>
          </p:cNvSpPr>
          <p:nvPr>
            <p:ph type="pic" idx="13"/>
          </p:nvPr>
        </p:nvSpPr>
        <p:spPr>
          <a:xfrm>
            <a:off x="6071812" y="-32950"/>
            <a:ext cx="6128426" cy="627151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17" name="Picture 16"/>
          <p:cNvPicPr>
            <a:picLocks noChangeAspect="1"/>
          </p:cNvPicPr>
          <p:nvPr userDrawn="1"/>
        </p:nvPicPr>
        <p:blipFill>
          <a:blip r:embed="rId3"/>
          <a:stretch>
            <a:fillRect/>
          </a:stretch>
        </p:blipFill>
        <p:spPr>
          <a:xfrm>
            <a:off x="5781838" y="3411912"/>
            <a:ext cx="563072" cy="397669"/>
          </a:xfrm>
          <a:prstGeom prst="rect">
            <a:avLst/>
          </a:prstGeom>
        </p:spPr>
      </p:pic>
      <p:pic>
        <p:nvPicPr>
          <p:cNvPr id="18" name="Picture 17"/>
          <p:cNvPicPr>
            <a:picLocks noChangeAspect="1"/>
          </p:cNvPicPr>
          <p:nvPr userDrawn="1"/>
        </p:nvPicPr>
        <p:blipFill>
          <a:blip r:embed="rId4"/>
          <a:stretch>
            <a:fillRect/>
          </a:stretch>
        </p:blipFill>
        <p:spPr>
          <a:xfrm>
            <a:off x="5835778" y="2197130"/>
            <a:ext cx="476122" cy="419150"/>
          </a:xfrm>
          <a:prstGeom prst="rect">
            <a:avLst/>
          </a:prstGeom>
        </p:spPr>
      </p:pic>
      <p:sp>
        <p:nvSpPr>
          <p:cNvPr id="20" name="Content Placeholder 2"/>
          <p:cNvSpPr>
            <a:spLocks noGrp="1"/>
          </p:cNvSpPr>
          <p:nvPr>
            <p:ph idx="15"/>
          </p:nvPr>
        </p:nvSpPr>
        <p:spPr>
          <a:xfrm>
            <a:off x="614311" y="2216918"/>
            <a:ext cx="5091456" cy="1312667"/>
          </a:xfrm>
        </p:spPr>
        <p:txBody>
          <a:bodyPr vert="horz" wrap="square" lIns="108000" tIns="45720" rIns="91440" bIns="45720" rtlCol="0">
            <a:spAutoFit/>
          </a:bodyPr>
          <a:lstStyle>
            <a:lvl1pPr marL="108000" indent="0" algn="l">
              <a:lnSpc>
                <a:spcPct val="100000"/>
              </a:lnSpc>
              <a:buNone/>
              <a:defRPr lang="en-US" sz="1400" b="0" i="0" baseline="0" dirty="0" smtClean="0">
                <a:solidFill>
                  <a:schemeClr val="bg2">
                    <a:lumMod val="25000"/>
                  </a:schemeClr>
                </a:solidFill>
                <a:latin typeface="verdana" charset="0"/>
              </a:defRPr>
            </a:lvl1pPr>
            <a:lvl2pPr algn="l">
              <a:defRPr lang="en-US" sz="1400" i="1" dirty="0" smtClean="0">
                <a:solidFill>
                  <a:schemeClr val="bg2">
                    <a:lumMod val="50000"/>
                  </a:schemeClr>
                </a:solidFill>
                <a:latin typeface="Verdana" charset="0"/>
                <a:ea typeface="Verdana" charset="0"/>
                <a:cs typeface="Verdana" charset="0"/>
              </a:defRPr>
            </a:lvl2pPr>
            <a:lvl3pPr algn="l">
              <a:defRPr lang="en-US" sz="1400" i="1" dirty="0" smtClean="0">
                <a:solidFill>
                  <a:schemeClr val="bg2">
                    <a:lumMod val="50000"/>
                  </a:schemeClr>
                </a:solidFill>
                <a:latin typeface="Verdana" charset="0"/>
                <a:ea typeface="Verdana" charset="0"/>
                <a:cs typeface="Verdana" charset="0"/>
              </a:defRPr>
            </a:lvl3pPr>
            <a:lvl4pPr algn="l">
              <a:defRPr lang="en-US" sz="1400" i="1" dirty="0" smtClean="0">
                <a:solidFill>
                  <a:schemeClr val="bg2">
                    <a:lumMod val="50000"/>
                  </a:schemeClr>
                </a:solidFill>
                <a:latin typeface="Verdana" charset="0"/>
                <a:ea typeface="Verdana" charset="0"/>
                <a:cs typeface="Verdana" charset="0"/>
              </a:defRPr>
            </a:lvl4pPr>
            <a:lvl5pPr>
              <a:defRPr lang="en-US" sz="1400" i="1" dirty="0">
                <a:solidFill>
                  <a:schemeClr val="bg2">
                    <a:lumMod val="50000"/>
                  </a:schemeClr>
                </a:solidFill>
                <a:latin typeface="Verdana" charset="0"/>
                <a:ea typeface="Verdana" charset="0"/>
                <a:cs typeface="Verdana" charset="0"/>
              </a:defRPr>
            </a:lvl5pPr>
          </a:lstStyle>
          <a:p>
            <a:pPr marL="285750" lvl="0" indent="-177750">
              <a:lnSpc>
                <a:spcPts val="800"/>
              </a:lnSpc>
              <a:spcBef>
                <a:spcPts val="500"/>
              </a:spcBef>
              <a:buClr>
                <a:schemeClr val="bg2">
                  <a:lumMod val="25000"/>
                </a:schemeClr>
              </a:buClr>
              <a:buSzPct val="130000"/>
              <a:buFont typeface="Arial" charset="0"/>
            </a:pPr>
            <a:r>
              <a:rPr lang="en-US" dirty="0"/>
              <a:t>Click to edit Master text styles</a:t>
            </a:r>
          </a:p>
          <a:p>
            <a:pPr marL="0" lvl="0" indent="0" algn="ctr">
              <a:buNone/>
            </a:pPr>
            <a:r>
              <a:rPr lang="en-US" dirty="0"/>
              <a:t>Second level</a:t>
            </a:r>
          </a:p>
          <a:p>
            <a:pPr marL="457200" lvl="1" indent="0" algn="ctr">
              <a:buNone/>
            </a:pPr>
            <a:r>
              <a:rPr lang="en-US" dirty="0"/>
              <a:t>Third level</a:t>
            </a:r>
          </a:p>
          <a:p>
            <a:pPr marL="914400" lvl="2" indent="0" algn="ctr">
              <a:buNone/>
            </a:pPr>
            <a:r>
              <a:rPr lang="en-US" dirty="0"/>
              <a:t>Fourth level</a:t>
            </a:r>
          </a:p>
          <a:p>
            <a:pPr marL="1371600" lvl="3" indent="0" algn="ctr">
              <a:buNone/>
            </a:pPr>
            <a:r>
              <a:rPr lang="en-US" dirty="0"/>
              <a:t>Fifth level</a:t>
            </a:r>
          </a:p>
        </p:txBody>
      </p:sp>
      <p:sp>
        <p:nvSpPr>
          <p:cNvPr id="2" name="Date Placeholder 1"/>
          <p:cNvSpPr>
            <a:spLocks noGrp="1"/>
          </p:cNvSpPr>
          <p:nvPr>
            <p:ph type="dt" sz="half" idx="16"/>
          </p:nvPr>
        </p:nvSpPr>
        <p:spPr/>
        <p:txBody>
          <a:bodyPr/>
          <a:lstStyle/>
          <a:p>
            <a:fld id="{744D3905-5480-174B-9D36-FCE62A2E81A7}" type="datetime1">
              <a:rPr lang="en-US" smtClean="0"/>
              <a:t>4/11/2023</a:t>
            </a:fld>
            <a:endParaRPr lang="en-US" dirty="0"/>
          </a:p>
        </p:txBody>
      </p:sp>
      <p:sp>
        <p:nvSpPr>
          <p:cNvPr id="3" name="Footer Placeholder 2"/>
          <p:cNvSpPr>
            <a:spLocks noGrp="1"/>
          </p:cNvSpPr>
          <p:nvPr>
            <p:ph type="ftr" sz="quarter" idx="17"/>
          </p:nvPr>
        </p:nvSpPr>
        <p:spPr/>
        <p:txBody>
          <a:bodyPr/>
          <a:lstStyle/>
          <a:p>
            <a:endParaRPr lang="en-US" dirty="0"/>
          </a:p>
        </p:txBody>
      </p:sp>
      <p:sp>
        <p:nvSpPr>
          <p:cNvPr id="4" name="Slide Number Placeholder 3"/>
          <p:cNvSpPr>
            <a:spLocks noGrp="1"/>
          </p:cNvSpPr>
          <p:nvPr>
            <p:ph type="sldNum" sz="quarter" idx="18"/>
          </p:nvPr>
        </p:nvSpPr>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
        <p:nvSpPr>
          <p:cNvPr id="14" name="Title 1">
            <a:extLst>
              <a:ext uri="{FF2B5EF4-FFF2-40B4-BE49-F238E27FC236}">
                <a16:creationId xmlns:a16="http://schemas.microsoft.com/office/drawing/2014/main" id="{795839EF-EE3F-4E4B-9948-E420DC709994}"/>
              </a:ext>
            </a:extLst>
          </p:cNvPr>
          <p:cNvSpPr>
            <a:spLocks noGrp="1"/>
          </p:cNvSpPr>
          <p:nvPr>
            <p:ph type="title"/>
          </p:nvPr>
        </p:nvSpPr>
        <p:spPr>
          <a:xfrm>
            <a:off x="712574" y="733368"/>
            <a:ext cx="4993194" cy="864778"/>
          </a:xfrm>
        </p:spPr>
        <p:txBody>
          <a:bodyPr vert="horz" lIns="91440" tIns="45720" rIns="91440" bIns="45720" rtlCol="0" anchor="ctr">
            <a:normAutofit/>
          </a:bodyPr>
          <a:lstStyle>
            <a:lvl1pPr>
              <a:defRPr lang="en-US" sz="2400" b="1" i="0" baseline="0">
                <a:solidFill>
                  <a:srgbClr val="69B3E7"/>
                </a:solidFill>
                <a:latin typeface="Georgia" charset="0"/>
              </a:defRPr>
            </a:lvl1pPr>
          </a:lstStyle>
          <a:p>
            <a:pPr lvl="0"/>
            <a:r>
              <a:rPr lang="en-US" dirty="0"/>
              <a:t>Click to edit Master title style</a:t>
            </a:r>
          </a:p>
        </p:txBody>
      </p:sp>
    </p:spTree>
    <p:extLst>
      <p:ext uri="{BB962C8B-B14F-4D97-AF65-F5344CB8AC3E}">
        <p14:creationId xmlns:p14="http://schemas.microsoft.com/office/powerpoint/2010/main" val="12927320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ue_Title only">
    <p:spTree>
      <p:nvGrpSpPr>
        <p:cNvPr id="1" name=""/>
        <p:cNvGrpSpPr/>
        <p:nvPr/>
      </p:nvGrpSpPr>
      <p:grpSpPr>
        <a:xfrm>
          <a:off x="0" y="0"/>
          <a:ext cx="0" cy="0"/>
          <a:chOff x="0" y="0"/>
          <a:chExt cx="0" cy="0"/>
        </a:xfrm>
      </p:grpSpPr>
      <p:sp>
        <p:nvSpPr>
          <p:cNvPr id="19" name="Rectangle 18"/>
          <p:cNvSpPr/>
          <p:nvPr userDrawn="1"/>
        </p:nvSpPr>
        <p:spPr>
          <a:xfrm>
            <a:off x="0" y="6238567"/>
            <a:ext cx="12192000" cy="619433"/>
          </a:xfrm>
          <a:prstGeom prst="rect">
            <a:avLst/>
          </a:prstGeom>
          <a:solidFill>
            <a:srgbClr val="69B3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3" name="Date Placeholder 2"/>
          <p:cNvSpPr>
            <a:spLocks noGrp="1"/>
          </p:cNvSpPr>
          <p:nvPr>
            <p:ph type="dt" sz="half" idx="10"/>
          </p:nvPr>
        </p:nvSpPr>
        <p:spPr/>
        <p:txBody>
          <a:bodyPr/>
          <a:lstStyle/>
          <a:p>
            <a:fld id="{91C22D60-5DA2-524C-AC00-B35D16C841CC}" type="datetime1">
              <a:rPr lang="en-US" smtClean="0"/>
              <a:t>4/11/2023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17208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D4118B6F-DD6D-4023-88FD-AA28137763BD}" type="datetime1">
              <a:rPr lang="en-US" smtClean="0"/>
              <a:pPr/>
              <a:t>4/11/2023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299FD6E5-BE93-4F42-8599-AF3EA2588FFA}" type="slidenum">
              <a:rPr lang="en-US" smtClean="0"/>
              <a:pPr/>
              <a:t>‹#›</a:t>
            </a:fld>
            <a:endParaRPr lang="en-US" dirty="0"/>
          </a:p>
        </p:txBody>
      </p:sp>
    </p:spTree>
    <p:extLst>
      <p:ext uri="{BB962C8B-B14F-4D97-AF65-F5344CB8AC3E}">
        <p14:creationId xmlns:p14="http://schemas.microsoft.com/office/powerpoint/2010/main" val="403097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Slide 2">
    <p:spTree>
      <p:nvGrpSpPr>
        <p:cNvPr id="1" name=""/>
        <p:cNvGrpSpPr/>
        <p:nvPr/>
      </p:nvGrpSpPr>
      <p:grpSpPr>
        <a:xfrm>
          <a:off x="0" y="0"/>
          <a:ext cx="0" cy="0"/>
          <a:chOff x="0" y="0"/>
          <a:chExt cx="0" cy="0"/>
        </a:xfrm>
      </p:grpSpPr>
      <p:sp>
        <p:nvSpPr>
          <p:cNvPr id="8" name="직사각형 7">
            <a:extLst>
              <a:ext uri="{FF2B5EF4-FFF2-40B4-BE49-F238E27FC236}">
                <a16:creationId xmlns:a16="http://schemas.microsoft.com/office/drawing/2014/main" id="{2E49218A-6992-4647-B656-5F7D6D67A6AA}"/>
              </a:ext>
            </a:extLst>
          </p:cNvPr>
          <p:cNvSpPr/>
          <p:nvPr userDrawn="1"/>
        </p:nvSpPr>
        <p:spPr>
          <a:xfrm>
            <a:off x="0" y="-1"/>
            <a:ext cx="12192000" cy="6129867"/>
          </a:xfrm>
          <a:prstGeom prst="rect">
            <a:avLst/>
          </a:prstGeom>
          <a:solidFill>
            <a:srgbClr val="33AB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973034" y="1402240"/>
            <a:ext cx="7307943" cy="523220"/>
          </a:xfrm>
        </p:spPr>
        <p:txBody>
          <a:bodyPr wrap="square" anchor="t">
            <a:spAutoFit/>
          </a:bodyPr>
          <a:lstStyle>
            <a:lvl1pPr algn="l">
              <a:lnSpc>
                <a:spcPct val="100000"/>
              </a:lnSpc>
              <a:defRPr sz="2800" b="1" i="0" baseline="0">
                <a:solidFill>
                  <a:schemeClr val="bg1"/>
                </a:solidFill>
                <a:latin typeface="Georgia" charset="0"/>
              </a:defRPr>
            </a:lvl1pPr>
          </a:lstStyle>
          <a:p>
            <a:r>
              <a:rPr lang="en-US" dirty="0"/>
              <a:t>Click to edit Master title style</a:t>
            </a:r>
          </a:p>
        </p:txBody>
      </p:sp>
      <p:sp>
        <p:nvSpPr>
          <p:cNvPr id="3" name="Subtitle 2"/>
          <p:cNvSpPr>
            <a:spLocks noGrp="1"/>
          </p:cNvSpPr>
          <p:nvPr>
            <p:ph type="subTitle" idx="1"/>
          </p:nvPr>
        </p:nvSpPr>
        <p:spPr>
          <a:xfrm>
            <a:off x="3019127" y="3597007"/>
            <a:ext cx="7307943" cy="348813"/>
          </a:xfrm>
        </p:spPr>
        <p:txBody>
          <a:bodyPr>
            <a:spAutoFit/>
          </a:bodyPr>
          <a:lstStyle>
            <a:lvl1pPr marL="0" indent="0" algn="l">
              <a:lnSpc>
                <a:spcPts val="2000"/>
              </a:lnSpc>
              <a:buNone/>
              <a:defRPr sz="1200" b="0" i="0" baseline="0">
                <a:solidFill>
                  <a:schemeClr val="bg1"/>
                </a:solidFill>
                <a:latin typeface="verdan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7" name="Picture 16"/>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973034" y="6309855"/>
            <a:ext cx="3175360" cy="411620"/>
          </a:xfrm>
          <a:prstGeom prst="rect">
            <a:avLst/>
          </a:prstGeom>
        </p:spPr>
      </p:pic>
      <p:sp>
        <p:nvSpPr>
          <p:cNvPr id="26" name="Date Placeholder 25"/>
          <p:cNvSpPr>
            <a:spLocks noGrp="1"/>
          </p:cNvSpPr>
          <p:nvPr>
            <p:ph type="dt" sz="half" idx="10"/>
          </p:nvPr>
        </p:nvSpPr>
        <p:spPr/>
        <p:txBody>
          <a:bodyPr/>
          <a:lstStyle/>
          <a:p>
            <a:fld id="{677D2188-8BB8-5C49-BBE6-66640E2D66B4}" type="datetime1">
              <a:rPr lang="en-US" smtClean="0"/>
              <a:t>4/11/2023</a:t>
            </a:fld>
            <a:endParaRPr lang="en-US" dirty="0"/>
          </a:p>
        </p:txBody>
      </p:sp>
      <p:sp>
        <p:nvSpPr>
          <p:cNvPr id="27" name="Footer Placeholder 26"/>
          <p:cNvSpPr>
            <a:spLocks noGrp="1"/>
          </p:cNvSpPr>
          <p:nvPr>
            <p:ph type="ftr" sz="quarter" idx="11"/>
          </p:nvPr>
        </p:nvSpPr>
        <p:spPr/>
        <p:txBody>
          <a:bodyPr/>
          <a:lstStyle/>
          <a:p>
            <a:endParaRPr lang="en-US" dirty="0"/>
          </a:p>
        </p:txBody>
      </p:sp>
      <p:sp>
        <p:nvSpPr>
          <p:cNvPr id="28" name="Slide Number Placeholder 27"/>
          <p:cNvSpPr>
            <a:spLocks noGrp="1"/>
          </p:cNvSpPr>
          <p:nvPr>
            <p:ph type="sldNum" sz="quarter" idx="12"/>
          </p:nvPr>
        </p:nvSpPr>
        <p:spPr/>
        <p:txBody>
          <a:bodyPr/>
          <a:lstStyle/>
          <a:p>
            <a:fld id="{6E9F442E-095D-414B-A3C1-4D7C903EC540}" type="slidenum">
              <a:rPr lang="en-US" smtClean="0"/>
              <a:t>‹#›</a:t>
            </a:fld>
            <a:endParaRPr lang="en-US" dirty="0"/>
          </a:p>
        </p:txBody>
      </p:sp>
      <p:pic>
        <p:nvPicPr>
          <p:cNvPr id="12" name="Picture 15">
            <a:extLst>
              <a:ext uri="{FF2B5EF4-FFF2-40B4-BE49-F238E27FC236}">
                <a16:creationId xmlns:a16="http://schemas.microsoft.com/office/drawing/2014/main" id="{2427F4E9-0592-4B06-AE24-D8E66BE452FA}"/>
              </a:ext>
            </a:extLst>
          </p:cNvPr>
          <p:cNvPicPr>
            <a:picLocks noChangeAspect="1"/>
          </p:cNvPicPr>
          <p:nvPr userDrawn="1"/>
        </p:nvPicPr>
        <p:blipFill>
          <a:blip r:embed="rId4">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6620845" y="6305610"/>
            <a:ext cx="3564556" cy="415865"/>
          </a:xfrm>
          <a:prstGeom prst="rect">
            <a:avLst/>
          </a:prstGeom>
        </p:spPr>
      </p:pic>
      <p:pic>
        <p:nvPicPr>
          <p:cNvPr id="5" name="Picture 4">
            <a:extLst>
              <a:ext uri="{FF2B5EF4-FFF2-40B4-BE49-F238E27FC236}">
                <a16:creationId xmlns:a16="http://schemas.microsoft.com/office/drawing/2014/main" id="{FB8AFA73-E847-CB41-BFF4-E56915AB17A3}"/>
              </a:ext>
            </a:extLst>
          </p:cNvPr>
          <p:cNvPicPr>
            <a:picLocks noChangeAspect="1"/>
          </p:cNvPicPr>
          <p:nvPr userDrawn="1"/>
        </p:nvPicPr>
        <p:blipFill>
          <a:blip r:embed="rId6"/>
          <a:stretch>
            <a:fillRect/>
          </a:stretch>
        </p:blipFill>
        <p:spPr>
          <a:xfrm>
            <a:off x="898770" y="1294316"/>
            <a:ext cx="1139236" cy="570566"/>
          </a:xfrm>
          <a:prstGeom prst="rect">
            <a:avLst/>
          </a:prstGeom>
        </p:spPr>
      </p:pic>
    </p:spTree>
    <p:extLst>
      <p:ext uri="{BB962C8B-B14F-4D97-AF65-F5344CB8AC3E}">
        <p14:creationId xmlns:p14="http://schemas.microsoft.com/office/powerpoint/2010/main" val="467279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Section Title Page Style 1">
    <p:bg>
      <p:bgPr>
        <a:solidFill>
          <a:schemeClr val="bg1"/>
        </a:solidFill>
        <a:effectLst/>
      </p:bgPr>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973034" y="6309855"/>
            <a:ext cx="3175360" cy="411620"/>
          </a:xfrm>
          <a:prstGeom prst="rect">
            <a:avLst/>
          </a:prstGeom>
        </p:spPr>
      </p:pic>
      <p:pic>
        <p:nvPicPr>
          <p:cNvPr id="15" name="Picture 15">
            <a:extLst>
              <a:ext uri="{FF2B5EF4-FFF2-40B4-BE49-F238E27FC236}">
                <a16:creationId xmlns:a16="http://schemas.microsoft.com/office/drawing/2014/main" id="{2427F4E9-0592-4B06-AE24-D8E66BE452FA}"/>
              </a:ext>
            </a:extLst>
          </p:cNvPr>
          <p:cNvPicPr>
            <a:picLocks noChangeAspect="1"/>
          </p:cNvPicPr>
          <p:nvPr userDrawn="1"/>
        </p:nvPicPr>
        <p:blipFill>
          <a:blip r:embed="rId4">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6620845" y="6305610"/>
            <a:ext cx="3564556" cy="415865"/>
          </a:xfrm>
          <a:prstGeom prst="rect">
            <a:avLst/>
          </a:prstGeom>
        </p:spPr>
      </p:pic>
      <p:sp>
        <p:nvSpPr>
          <p:cNvPr id="2" name="Title 1"/>
          <p:cNvSpPr>
            <a:spLocks noGrp="1"/>
          </p:cNvSpPr>
          <p:nvPr>
            <p:ph type="ctrTitle"/>
          </p:nvPr>
        </p:nvSpPr>
        <p:spPr>
          <a:xfrm>
            <a:off x="3016685" y="1350261"/>
            <a:ext cx="7307943" cy="480131"/>
          </a:xfrm>
        </p:spPr>
        <p:txBody>
          <a:bodyPr wrap="square" anchor="t">
            <a:spAutoFit/>
          </a:bodyPr>
          <a:lstStyle>
            <a:lvl1pPr algn="l">
              <a:defRPr sz="2800" b="1" i="0" baseline="0">
                <a:solidFill>
                  <a:srgbClr val="33AB7E"/>
                </a:solidFill>
                <a:latin typeface="Georgia" charset="0"/>
              </a:defRPr>
            </a:lvl1pPr>
          </a:lstStyle>
          <a:p>
            <a:r>
              <a:rPr lang="en-US" dirty="0"/>
              <a:t>Click to edit Master </a:t>
            </a:r>
            <a:r>
              <a:rPr lang="en-US"/>
              <a:t>title style</a:t>
            </a:r>
            <a:endParaRPr lang="en-US" dirty="0"/>
          </a:p>
        </p:txBody>
      </p:sp>
      <p:sp>
        <p:nvSpPr>
          <p:cNvPr id="3" name="Subtitle 2"/>
          <p:cNvSpPr>
            <a:spLocks noGrp="1"/>
          </p:cNvSpPr>
          <p:nvPr>
            <p:ph type="subTitle" idx="1"/>
          </p:nvPr>
        </p:nvSpPr>
        <p:spPr>
          <a:xfrm>
            <a:off x="2973034" y="3059874"/>
            <a:ext cx="7307943" cy="323165"/>
          </a:xfrm>
        </p:spPr>
        <p:txBody>
          <a:bodyPr lIns="108000">
            <a:spAutoFit/>
          </a:bodyPr>
          <a:lstStyle>
            <a:lvl1pPr marL="285750" indent="-177750" algn="l">
              <a:lnSpc>
                <a:spcPts val="1800"/>
              </a:lnSpc>
              <a:spcBef>
                <a:spcPts val="500"/>
              </a:spcBef>
              <a:buClr>
                <a:schemeClr val="bg2">
                  <a:lumMod val="25000"/>
                </a:schemeClr>
              </a:buClr>
              <a:buSzPct val="130000"/>
              <a:buFont typeface="Arial" charset="0"/>
              <a:buChar char="•"/>
              <a:defRPr sz="1200" b="0" i="0" baseline="0">
                <a:solidFill>
                  <a:schemeClr val="bg2">
                    <a:lumMod val="50000"/>
                  </a:schemeClr>
                </a:solidFill>
                <a:latin typeface="verdan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3" name="Picture 1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562099" y="1306980"/>
            <a:ext cx="816211" cy="439498"/>
          </a:xfrm>
          <a:prstGeom prst="rect">
            <a:avLst/>
          </a:prstGeom>
        </p:spPr>
      </p:pic>
      <p:sp>
        <p:nvSpPr>
          <p:cNvPr id="22" name="Date Placeholder 23">
            <a:extLst>
              <a:ext uri="{FF2B5EF4-FFF2-40B4-BE49-F238E27FC236}">
                <a16:creationId xmlns:a16="http://schemas.microsoft.com/office/drawing/2014/main" id="{57435674-EC97-49F4-8D73-51D06972DCDF}"/>
              </a:ext>
            </a:extLst>
          </p:cNvPr>
          <p:cNvSpPr>
            <a:spLocks noGrp="1"/>
          </p:cNvSpPr>
          <p:nvPr>
            <p:ph type="dt" sz="half" idx="10"/>
          </p:nvPr>
        </p:nvSpPr>
        <p:spPr>
          <a:xfrm>
            <a:off x="838200" y="6356350"/>
            <a:ext cx="2743200" cy="365125"/>
          </a:xfrm>
        </p:spPr>
        <p:txBody>
          <a:bodyPr/>
          <a:lstStyle/>
          <a:p>
            <a:fld id="{B1C0B1FA-CE00-2141-B1CB-FAE48F73E443}" type="datetime1">
              <a:rPr lang="en-US" smtClean="0"/>
              <a:t>4/11/2023</a:t>
            </a:fld>
            <a:endParaRPr lang="en-US" dirty="0"/>
          </a:p>
        </p:txBody>
      </p:sp>
      <p:sp>
        <p:nvSpPr>
          <p:cNvPr id="23" name="Footer Placeholder 24">
            <a:extLst>
              <a:ext uri="{FF2B5EF4-FFF2-40B4-BE49-F238E27FC236}">
                <a16:creationId xmlns:a16="http://schemas.microsoft.com/office/drawing/2014/main" id="{5EBE0129-467E-4DA7-93CD-E1638C53FB55}"/>
              </a:ext>
            </a:extLst>
          </p:cNvPr>
          <p:cNvSpPr>
            <a:spLocks noGrp="1"/>
          </p:cNvSpPr>
          <p:nvPr>
            <p:ph type="ftr" sz="quarter" idx="11"/>
          </p:nvPr>
        </p:nvSpPr>
        <p:spPr>
          <a:xfrm>
            <a:off x="4038600" y="6356350"/>
            <a:ext cx="4114800" cy="365125"/>
          </a:xfrm>
        </p:spPr>
        <p:txBody>
          <a:bodyPr/>
          <a:lstStyle/>
          <a:p>
            <a:endParaRPr lang="en-US" dirty="0"/>
          </a:p>
        </p:txBody>
      </p:sp>
      <p:sp>
        <p:nvSpPr>
          <p:cNvPr id="24" name="Slide Number Placeholder 25">
            <a:extLst>
              <a:ext uri="{FF2B5EF4-FFF2-40B4-BE49-F238E27FC236}">
                <a16:creationId xmlns:a16="http://schemas.microsoft.com/office/drawing/2014/main" id="{BB1BD3DB-AFF5-45F0-845F-184CA09793B9}"/>
              </a:ext>
            </a:extLst>
          </p:cNvPr>
          <p:cNvSpPr>
            <a:spLocks noGrp="1"/>
          </p:cNvSpPr>
          <p:nvPr>
            <p:ph type="sldNum" sz="quarter" idx="12"/>
          </p:nvPr>
        </p:nvSpPr>
        <p:spPr>
          <a:xfrm>
            <a:off x="8610600" y="6356350"/>
            <a:ext cx="2743200" cy="365125"/>
          </a:xfrm>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pic>
        <p:nvPicPr>
          <p:cNvPr id="17" name="그림 13">
            <a:extLst>
              <a:ext uri="{FF2B5EF4-FFF2-40B4-BE49-F238E27FC236}">
                <a16:creationId xmlns:a16="http://schemas.microsoft.com/office/drawing/2014/main" id="{E457818D-A34A-4B37-8D36-C8680A1278F1}"/>
              </a:ext>
            </a:extLst>
          </p:cNvPr>
          <p:cNvPicPr>
            <a:picLocks noChangeAspect="1"/>
          </p:cNvPicPr>
          <p:nvPr userDrawn="1"/>
        </p:nvPicPr>
        <p:blipFill>
          <a:blip r:embed="rId7"/>
          <a:stretch>
            <a:fillRect/>
          </a:stretch>
        </p:blipFill>
        <p:spPr>
          <a:xfrm>
            <a:off x="923724" y="1342470"/>
            <a:ext cx="1101311" cy="487922"/>
          </a:xfrm>
          <a:prstGeom prst="rect">
            <a:avLst/>
          </a:prstGeom>
        </p:spPr>
      </p:pic>
    </p:spTree>
    <p:extLst>
      <p:ext uri="{BB962C8B-B14F-4D97-AF65-F5344CB8AC3E}">
        <p14:creationId xmlns:p14="http://schemas.microsoft.com/office/powerpoint/2010/main" val="1262273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age Style 2">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05315" y="1724145"/>
            <a:ext cx="7307943" cy="480131"/>
          </a:xfrm>
        </p:spPr>
        <p:txBody>
          <a:bodyPr wrap="square" anchor="b">
            <a:spAutoFit/>
          </a:bodyPr>
          <a:lstStyle>
            <a:lvl1pPr algn="l">
              <a:defRPr sz="2800" b="1" i="0" baseline="0">
                <a:solidFill>
                  <a:srgbClr val="33AB7E"/>
                </a:solidFill>
                <a:latin typeface="Georgia" charset="0"/>
              </a:defRPr>
            </a:lvl1pPr>
          </a:lstStyle>
          <a:p>
            <a:r>
              <a:rPr lang="en-US" dirty="0"/>
              <a:t>Click to edit Master title style</a:t>
            </a:r>
          </a:p>
        </p:txBody>
      </p:sp>
      <p:sp>
        <p:nvSpPr>
          <p:cNvPr id="3" name="Subtitle 2"/>
          <p:cNvSpPr>
            <a:spLocks noGrp="1"/>
          </p:cNvSpPr>
          <p:nvPr>
            <p:ph type="subTitle" idx="1"/>
          </p:nvPr>
        </p:nvSpPr>
        <p:spPr>
          <a:xfrm>
            <a:off x="2523564" y="3408054"/>
            <a:ext cx="7307943" cy="323165"/>
          </a:xfrm>
        </p:spPr>
        <p:txBody>
          <a:bodyPr lIns="108000">
            <a:spAutoFit/>
          </a:bodyPr>
          <a:lstStyle>
            <a:lvl1pPr marL="285750" indent="-177750" algn="l">
              <a:lnSpc>
                <a:spcPts val="1800"/>
              </a:lnSpc>
              <a:spcBef>
                <a:spcPts val="500"/>
              </a:spcBef>
              <a:buClr>
                <a:schemeClr val="bg2">
                  <a:lumMod val="25000"/>
                </a:schemeClr>
              </a:buClr>
              <a:buSzPct val="130000"/>
              <a:buFont typeface="Arial" charset="0"/>
              <a:buChar char="•"/>
              <a:defRPr sz="1200" b="0" i="0" baseline="0">
                <a:solidFill>
                  <a:schemeClr val="bg2">
                    <a:lumMod val="50000"/>
                  </a:schemeClr>
                </a:solidFill>
                <a:latin typeface="verdan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62099" y="1306980"/>
            <a:ext cx="816211" cy="439498"/>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79995" y="1740023"/>
            <a:ext cx="798316" cy="429862"/>
          </a:xfrm>
          <a:prstGeom prst="rect">
            <a:avLst/>
          </a:prstGeom>
        </p:spPr>
      </p:pic>
      <p:sp>
        <p:nvSpPr>
          <p:cNvPr id="19" name="Rectangle 9">
            <a:extLst>
              <a:ext uri="{FF2B5EF4-FFF2-40B4-BE49-F238E27FC236}">
                <a16:creationId xmlns:a16="http://schemas.microsoft.com/office/drawing/2014/main" id="{FACD5E0F-63B2-4700-8ACA-3FCD412EFC8F}"/>
              </a:ext>
            </a:extLst>
          </p:cNvPr>
          <p:cNvSpPr/>
          <p:nvPr userDrawn="1"/>
        </p:nvSpPr>
        <p:spPr>
          <a:xfrm>
            <a:off x="0" y="6238567"/>
            <a:ext cx="12192000" cy="619433"/>
          </a:xfrm>
          <a:prstGeom prst="rect">
            <a:avLst/>
          </a:prstGeom>
          <a:solidFill>
            <a:srgbClr val="33AB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12">
            <a:extLst>
              <a:ext uri="{FF2B5EF4-FFF2-40B4-BE49-F238E27FC236}">
                <a16:creationId xmlns:a16="http://schemas.microsoft.com/office/drawing/2014/main" id="{9419D7B7-6D20-4CB8-94FD-DF93A3A86C6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22" name="Date Placeholder 23">
            <a:extLst>
              <a:ext uri="{FF2B5EF4-FFF2-40B4-BE49-F238E27FC236}">
                <a16:creationId xmlns:a16="http://schemas.microsoft.com/office/drawing/2014/main" id="{57435674-EC97-49F4-8D73-51D06972DCDF}"/>
              </a:ext>
            </a:extLst>
          </p:cNvPr>
          <p:cNvSpPr>
            <a:spLocks noGrp="1"/>
          </p:cNvSpPr>
          <p:nvPr>
            <p:ph type="dt" sz="half" idx="10"/>
          </p:nvPr>
        </p:nvSpPr>
        <p:spPr>
          <a:xfrm>
            <a:off x="838200" y="6356350"/>
            <a:ext cx="2743200" cy="365125"/>
          </a:xfrm>
        </p:spPr>
        <p:txBody>
          <a:bodyPr/>
          <a:lstStyle/>
          <a:p>
            <a:fld id="{B1C0B1FA-CE00-2141-B1CB-FAE48F73E443}" type="datetime1">
              <a:rPr lang="en-US" smtClean="0"/>
              <a:t>4/11/2023</a:t>
            </a:fld>
            <a:endParaRPr lang="en-US" dirty="0"/>
          </a:p>
        </p:txBody>
      </p:sp>
      <p:sp>
        <p:nvSpPr>
          <p:cNvPr id="23" name="Footer Placeholder 24">
            <a:extLst>
              <a:ext uri="{FF2B5EF4-FFF2-40B4-BE49-F238E27FC236}">
                <a16:creationId xmlns:a16="http://schemas.microsoft.com/office/drawing/2014/main" id="{5EBE0129-467E-4DA7-93CD-E1638C53FB55}"/>
              </a:ext>
            </a:extLst>
          </p:cNvPr>
          <p:cNvSpPr>
            <a:spLocks noGrp="1"/>
          </p:cNvSpPr>
          <p:nvPr>
            <p:ph type="ftr" sz="quarter" idx="11"/>
          </p:nvPr>
        </p:nvSpPr>
        <p:spPr>
          <a:xfrm>
            <a:off x="4038600" y="6356350"/>
            <a:ext cx="4114800" cy="365125"/>
          </a:xfrm>
        </p:spPr>
        <p:txBody>
          <a:bodyPr/>
          <a:lstStyle/>
          <a:p>
            <a:endParaRPr lang="en-US" dirty="0"/>
          </a:p>
        </p:txBody>
      </p:sp>
      <p:sp>
        <p:nvSpPr>
          <p:cNvPr id="24" name="Slide Number Placeholder 25">
            <a:extLst>
              <a:ext uri="{FF2B5EF4-FFF2-40B4-BE49-F238E27FC236}">
                <a16:creationId xmlns:a16="http://schemas.microsoft.com/office/drawing/2014/main" id="{BB1BD3DB-AFF5-45F0-845F-184CA09793B9}"/>
              </a:ext>
            </a:extLst>
          </p:cNvPr>
          <p:cNvSpPr>
            <a:spLocks noGrp="1"/>
          </p:cNvSpPr>
          <p:nvPr>
            <p:ph type="sldNum" sz="quarter" idx="12"/>
          </p:nvPr>
        </p:nvSpPr>
        <p:spPr>
          <a:xfrm>
            <a:off x="8610600" y="6356350"/>
            <a:ext cx="2743200" cy="365125"/>
          </a:xfrm>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Tree>
    <p:extLst>
      <p:ext uri="{BB962C8B-B14F-4D97-AF65-F5344CB8AC3E}">
        <p14:creationId xmlns:p14="http://schemas.microsoft.com/office/powerpoint/2010/main" val="174271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userDrawn="1"/>
        </p:nvSpPr>
        <p:spPr>
          <a:xfrm>
            <a:off x="0" y="6238567"/>
            <a:ext cx="12192000" cy="619433"/>
          </a:xfrm>
          <a:prstGeom prst="rect">
            <a:avLst/>
          </a:prstGeom>
          <a:solidFill>
            <a:srgbClr val="33AB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5647" y="2209518"/>
            <a:ext cx="7675110" cy="1291123"/>
          </a:xfrm>
        </p:spPr>
        <p:txBody>
          <a:bodyPr vert="horz" lIns="108000" tIns="45720" rIns="91440" bIns="45720" rtlCol="0">
            <a:spAutoFit/>
          </a:bodyPr>
          <a:lstStyle>
            <a:lvl1pPr indent="97200" algn="l">
              <a:defRPr lang="en-US" sz="1400" b="0" i="0" baseline="0" dirty="0" smtClean="0">
                <a:solidFill>
                  <a:schemeClr val="bg2">
                    <a:lumMod val="25000"/>
                  </a:schemeClr>
                </a:solidFill>
                <a:latin typeface="verdana" charset="0"/>
              </a:defRPr>
            </a:lvl1pPr>
            <a:lvl2pPr algn="l">
              <a:defRPr lang="en-US" sz="1400" i="1" dirty="0" smtClean="0">
                <a:solidFill>
                  <a:schemeClr val="bg2">
                    <a:lumMod val="50000"/>
                  </a:schemeClr>
                </a:solidFill>
                <a:latin typeface="Verdana" charset="0"/>
                <a:ea typeface="Verdana" charset="0"/>
                <a:cs typeface="Verdana" charset="0"/>
              </a:defRPr>
            </a:lvl2pPr>
            <a:lvl3pPr algn="l">
              <a:defRPr lang="en-US" sz="1400" i="1" dirty="0" smtClean="0">
                <a:solidFill>
                  <a:schemeClr val="bg2">
                    <a:lumMod val="50000"/>
                  </a:schemeClr>
                </a:solidFill>
                <a:latin typeface="Verdana" charset="0"/>
                <a:ea typeface="Verdana" charset="0"/>
                <a:cs typeface="Verdana" charset="0"/>
              </a:defRPr>
            </a:lvl3pPr>
            <a:lvl4pPr algn="l">
              <a:defRPr lang="en-US" sz="1400" i="1" dirty="0" smtClean="0">
                <a:solidFill>
                  <a:schemeClr val="bg2">
                    <a:lumMod val="50000"/>
                  </a:schemeClr>
                </a:solidFill>
                <a:latin typeface="Verdana" charset="0"/>
                <a:ea typeface="Verdana" charset="0"/>
                <a:cs typeface="Verdana" charset="0"/>
              </a:defRPr>
            </a:lvl4pPr>
            <a:lvl5pPr>
              <a:defRPr lang="en-US" sz="1400" i="1" dirty="0">
                <a:solidFill>
                  <a:schemeClr val="bg2">
                    <a:lumMod val="50000"/>
                  </a:schemeClr>
                </a:solidFill>
                <a:latin typeface="Verdana" charset="0"/>
                <a:ea typeface="Verdana" charset="0"/>
                <a:cs typeface="Verdana" charset="0"/>
              </a:defRPr>
            </a:lvl5pPr>
          </a:lstStyle>
          <a:p>
            <a:pPr marL="285750" lvl="0" indent="-177750">
              <a:lnSpc>
                <a:spcPts val="800"/>
              </a:lnSpc>
              <a:spcBef>
                <a:spcPts val="500"/>
              </a:spcBef>
              <a:buClr>
                <a:schemeClr val="bg2">
                  <a:lumMod val="25000"/>
                </a:schemeClr>
              </a:buClr>
              <a:buSzPct val="130000"/>
              <a:buFont typeface="Arial" charset="0"/>
            </a:pPr>
            <a:r>
              <a:rPr lang="en-US" dirty="0"/>
              <a:t>Click to edit Master text styles</a:t>
            </a:r>
          </a:p>
          <a:p>
            <a:pPr marL="0" lvl="0" indent="0" algn="ctr">
              <a:buNone/>
            </a:pPr>
            <a:r>
              <a:rPr lang="en-US" dirty="0"/>
              <a:t>Second level</a:t>
            </a:r>
          </a:p>
          <a:p>
            <a:pPr marL="457200" lvl="1" indent="0" algn="ctr">
              <a:buNone/>
            </a:pPr>
            <a:r>
              <a:rPr lang="en-US" dirty="0"/>
              <a:t>Third level</a:t>
            </a:r>
          </a:p>
          <a:p>
            <a:pPr marL="914400" lvl="2" indent="0" algn="ctr">
              <a:buNone/>
            </a:pPr>
            <a:r>
              <a:rPr lang="en-US" dirty="0"/>
              <a:t>Fourth level</a:t>
            </a:r>
          </a:p>
          <a:p>
            <a:pPr marL="1371600" lvl="3" indent="0" algn="ctr">
              <a:buNone/>
            </a:pPr>
            <a:r>
              <a:rPr lang="en-US" dirty="0"/>
              <a:t>Fifth level</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24" name="Date Placeholder 23"/>
          <p:cNvSpPr>
            <a:spLocks noGrp="1"/>
          </p:cNvSpPr>
          <p:nvPr>
            <p:ph type="dt" sz="half" idx="10"/>
          </p:nvPr>
        </p:nvSpPr>
        <p:spPr/>
        <p:txBody>
          <a:bodyPr/>
          <a:lstStyle/>
          <a:p>
            <a:fld id="{B1C0B1FA-CE00-2141-B1CB-FAE48F73E443}" type="datetime1">
              <a:rPr lang="en-US" smtClean="0"/>
              <a:t>4/11/2023</a:t>
            </a:fld>
            <a:endParaRPr lang="en-US" dirty="0"/>
          </a:p>
        </p:txBody>
      </p:sp>
      <p:sp>
        <p:nvSpPr>
          <p:cNvPr id="25" name="Footer Placeholder 24"/>
          <p:cNvSpPr>
            <a:spLocks noGrp="1"/>
          </p:cNvSpPr>
          <p:nvPr>
            <p:ph type="ftr" sz="quarter" idx="11"/>
          </p:nvPr>
        </p:nvSpPr>
        <p:spPr/>
        <p:txBody>
          <a:bodyPr/>
          <a:lstStyle/>
          <a:p>
            <a:endParaRPr lang="en-US" dirty="0"/>
          </a:p>
        </p:txBody>
      </p:sp>
      <p:sp>
        <p:nvSpPr>
          <p:cNvPr id="26" name="Slide Number Placeholder 25"/>
          <p:cNvSpPr>
            <a:spLocks noGrp="1"/>
          </p:cNvSpPr>
          <p:nvPr>
            <p:ph type="sldNum" sz="quarter" idx="12"/>
          </p:nvPr>
        </p:nvSpPr>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
        <p:nvSpPr>
          <p:cNvPr id="11" name="Title 1">
            <a:extLst>
              <a:ext uri="{FF2B5EF4-FFF2-40B4-BE49-F238E27FC236}">
                <a16:creationId xmlns:a16="http://schemas.microsoft.com/office/drawing/2014/main" id="{0A2B20B7-EA78-479A-89F8-E944F5C68713}"/>
              </a:ext>
            </a:extLst>
          </p:cNvPr>
          <p:cNvSpPr>
            <a:spLocks noGrp="1"/>
          </p:cNvSpPr>
          <p:nvPr>
            <p:ph type="title"/>
          </p:nvPr>
        </p:nvSpPr>
        <p:spPr>
          <a:xfrm>
            <a:off x="712573" y="733368"/>
            <a:ext cx="5894832" cy="864778"/>
          </a:xfrm>
        </p:spPr>
        <p:txBody>
          <a:bodyPr vert="horz" lIns="91440" tIns="45720" rIns="91440" bIns="45720" rtlCol="0" anchor="ctr">
            <a:normAutofit/>
          </a:bodyPr>
          <a:lstStyle>
            <a:lvl1pPr>
              <a:defRPr lang="en-US" sz="2400" b="1" i="0" baseline="0">
                <a:solidFill>
                  <a:srgbClr val="33AB7E"/>
                </a:solidFill>
                <a:latin typeface="Georgia" charset="0"/>
              </a:defRPr>
            </a:lvl1pPr>
          </a:lstStyle>
          <a:p>
            <a:pPr lvl="0"/>
            <a:r>
              <a:rPr lang="en-US" dirty="0"/>
              <a:t>Click to edit Master title style</a:t>
            </a:r>
          </a:p>
        </p:txBody>
      </p:sp>
    </p:spTree>
    <p:extLst>
      <p:ext uri="{BB962C8B-B14F-4D97-AF65-F5344CB8AC3E}">
        <p14:creationId xmlns:p14="http://schemas.microsoft.com/office/powerpoint/2010/main" val="509753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9" name="Rectangle 18"/>
          <p:cNvSpPr/>
          <p:nvPr userDrawn="1"/>
        </p:nvSpPr>
        <p:spPr>
          <a:xfrm>
            <a:off x="0" y="6238567"/>
            <a:ext cx="12192000" cy="619433"/>
          </a:xfrm>
          <a:prstGeom prst="rect">
            <a:avLst/>
          </a:prstGeom>
          <a:solidFill>
            <a:srgbClr val="33AB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2"/>
          <p:cNvSpPr>
            <a:spLocks noGrp="1"/>
          </p:cNvSpPr>
          <p:nvPr>
            <p:ph type="pic" idx="13"/>
          </p:nvPr>
        </p:nvSpPr>
        <p:spPr>
          <a:xfrm>
            <a:off x="7698658" y="1071716"/>
            <a:ext cx="2998839" cy="22810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9" name="Picture Placeholder 2"/>
          <p:cNvSpPr>
            <a:spLocks noGrp="1"/>
          </p:cNvSpPr>
          <p:nvPr>
            <p:ph type="pic" idx="14"/>
          </p:nvPr>
        </p:nvSpPr>
        <p:spPr>
          <a:xfrm>
            <a:off x="7698658" y="3362632"/>
            <a:ext cx="2998839" cy="22810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4" name="Content Placeholder 2"/>
          <p:cNvSpPr>
            <a:spLocks noGrp="1"/>
          </p:cNvSpPr>
          <p:nvPr>
            <p:ph idx="15"/>
          </p:nvPr>
        </p:nvSpPr>
        <p:spPr>
          <a:xfrm>
            <a:off x="614310" y="2216918"/>
            <a:ext cx="5282321" cy="1312667"/>
          </a:xfrm>
        </p:spPr>
        <p:txBody>
          <a:bodyPr vert="horz" lIns="108000" tIns="45720" rIns="91440" bIns="45720" rtlCol="0">
            <a:spAutoFit/>
          </a:bodyPr>
          <a:lstStyle>
            <a:lvl1pPr marL="108000" indent="0" algn="l">
              <a:lnSpc>
                <a:spcPct val="100000"/>
              </a:lnSpc>
              <a:buNone/>
              <a:defRPr lang="en-US" sz="1400" b="0" i="0" baseline="0" dirty="0" smtClean="0">
                <a:solidFill>
                  <a:schemeClr val="bg2">
                    <a:lumMod val="25000"/>
                  </a:schemeClr>
                </a:solidFill>
                <a:latin typeface="verdana" charset="0"/>
              </a:defRPr>
            </a:lvl1pPr>
            <a:lvl2pPr algn="l">
              <a:defRPr lang="en-US" sz="1400" i="1" dirty="0" smtClean="0">
                <a:solidFill>
                  <a:schemeClr val="bg2">
                    <a:lumMod val="50000"/>
                  </a:schemeClr>
                </a:solidFill>
                <a:latin typeface="Verdana" charset="0"/>
                <a:ea typeface="Verdana" charset="0"/>
                <a:cs typeface="Verdana" charset="0"/>
              </a:defRPr>
            </a:lvl2pPr>
            <a:lvl3pPr algn="l">
              <a:defRPr lang="en-US" sz="1400" i="1" dirty="0" smtClean="0">
                <a:solidFill>
                  <a:schemeClr val="bg2">
                    <a:lumMod val="50000"/>
                  </a:schemeClr>
                </a:solidFill>
                <a:latin typeface="Verdana" charset="0"/>
                <a:ea typeface="Verdana" charset="0"/>
                <a:cs typeface="Verdana" charset="0"/>
              </a:defRPr>
            </a:lvl3pPr>
            <a:lvl4pPr algn="l">
              <a:defRPr lang="en-US" sz="1400" i="1" dirty="0" smtClean="0">
                <a:solidFill>
                  <a:schemeClr val="bg2">
                    <a:lumMod val="50000"/>
                  </a:schemeClr>
                </a:solidFill>
                <a:latin typeface="Verdana" charset="0"/>
                <a:ea typeface="Verdana" charset="0"/>
                <a:cs typeface="Verdana" charset="0"/>
              </a:defRPr>
            </a:lvl4pPr>
            <a:lvl5pPr>
              <a:defRPr lang="en-US" sz="1400" i="1" dirty="0">
                <a:solidFill>
                  <a:schemeClr val="bg2">
                    <a:lumMod val="50000"/>
                  </a:schemeClr>
                </a:solidFill>
                <a:latin typeface="Verdana" charset="0"/>
                <a:ea typeface="Verdana" charset="0"/>
                <a:cs typeface="Verdana" charset="0"/>
              </a:defRPr>
            </a:lvl5pPr>
          </a:lstStyle>
          <a:p>
            <a:pPr marL="285750" lvl="0" indent="-177750">
              <a:lnSpc>
                <a:spcPts val="800"/>
              </a:lnSpc>
              <a:spcBef>
                <a:spcPts val="500"/>
              </a:spcBef>
              <a:buClr>
                <a:schemeClr val="bg2">
                  <a:lumMod val="25000"/>
                </a:schemeClr>
              </a:buClr>
              <a:buSzPct val="130000"/>
              <a:buFont typeface="Arial" charset="0"/>
            </a:pPr>
            <a:r>
              <a:rPr lang="en-US" dirty="0"/>
              <a:t>Click to edit Master text styles</a:t>
            </a:r>
          </a:p>
          <a:p>
            <a:pPr marL="0" lvl="0" indent="0" algn="ctr">
              <a:buNone/>
            </a:pPr>
            <a:r>
              <a:rPr lang="en-US" dirty="0"/>
              <a:t>Second level</a:t>
            </a:r>
          </a:p>
          <a:p>
            <a:pPr marL="457200" lvl="1" indent="0" algn="ctr">
              <a:buNone/>
            </a:pPr>
            <a:r>
              <a:rPr lang="en-US" dirty="0"/>
              <a:t>Third level</a:t>
            </a:r>
          </a:p>
          <a:p>
            <a:pPr marL="914400" lvl="2" indent="0" algn="ctr">
              <a:buNone/>
            </a:pPr>
            <a:r>
              <a:rPr lang="en-US" dirty="0"/>
              <a:t>Fourth level</a:t>
            </a:r>
          </a:p>
          <a:p>
            <a:pPr marL="1371600" lvl="3" indent="0" algn="ctr">
              <a:buNone/>
            </a:pPr>
            <a:r>
              <a:rPr lang="en-US" dirty="0"/>
              <a:t>Fifth level</a:t>
            </a:r>
          </a:p>
        </p:txBody>
      </p:sp>
      <p:sp>
        <p:nvSpPr>
          <p:cNvPr id="15" name="Title 1"/>
          <p:cNvSpPr>
            <a:spLocks noGrp="1"/>
          </p:cNvSpPr>
          <p:nvPr>
            <p:ph type="title"/>
          </p:nvPr>
        </p:nvSpPr>
        <p:spPr>
          <a:xfrm>
            <a:off x="712573" y="733368"/>
            <a:ext cx="5894832" cy="864778"/>
          </a:xfrm>
        </p:spPr>
        <p:txBody>
          <a:bodyPr vert="horz" lIns="91440" tIns="45720" rIns="91440" bIns="45720" rtlCol="0" anchor="ctr">
            <a:normAutofit/>
          </a:bodyPr>
          <a:lstStyle>
            <a:lvl1pPr>
              <a:defRPr lang="en-US" sz="2400" b="1" i="0" baseline="0">
                <a:solidFill>
                  <a:srgbClr val="33AB7E"/>
                </a:solidFill>
                <a:latin typeface="Georgia" charset="0"/>
              </a:defRPr>
            </a:lvl1pPr>
          </a:lstStyle>
          <a:p>
            <a:pPr lvl="0"/>
            <a:r>
              <a:rPr lang="en-US" dirty="0"/>
              <a:t>Click to edit Master title style</a:t>
            </a:r>
          </a:p>
        </p:txBody>
      </p:sp>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25" name="Date Placeholder 24"/>
          <p:cNvSpPr>
            <a:spLocks noGrp="1"/>
          </p:cNvSpPr>
          <p:nvPr>
            <p:ph type="dt" sz="half" idx="16"/>
          </p:nvPr>
        </p:nvSpPr>
        <p:spPr/>
        <p:txBody>
          <a:bodyPr/>
          <a:lstStyle/>
          <a:p>
            <a:fld id="{9E51CCC7-8A35-1440-AC69-EB0921DF91EC}" type="datetime1">
              <a:rPr lang="en-US" smtClean="0"/>
              <a:t>4/11/2023</a:t>
            </a:fld>
            <a:endParaRPr lang="en-US" dirty="0"/>
          </a:p>
        </p:txBody>
      </p:sp>
      <p:sp>
        <p:nvSpPr>
          <p:cNvPr id="26" name="Footer Placeholder 25"/>
          <p:cNvSpPr>
            <a:spLocks noGrp="1"/>
          </p:cNvSpPr>
          <p:nvPr>
            <p:ph type="ftr" sz="quarter" idx="17"/>
          </p:nvPr>
        </p:nvSpPr>
        <p:spPr/>
        <p:txBody>
          <a:bodyPr/>
          <a:lstStyle/>
          <a:p>
            <a:endParaRPr lang="en-US" dirty="0"/>
          </a:p>
        </p:txBody>
      </p:sp>
      <p:sp>
        <p:nvSpPr>
          <p:cNvPr id="27" name="Slide Number Placeholder 26"/>
          <p:cNvSpPr>
            <a:spLocks noGrp="1"/>
          </p:cNvSpPr>
          <p:nvPr>
            <p:ph type="sldNum" sz="quarter" idx="18"/>
          </p:nvPr>
        </p:nvSpPr>
        <p:spPr/>
        <p:txBody>
          <a:bodyPr/>
          <a:lstStyle>
            <a:lvl1pPr>
              <a:defRPr sz="1100" b="1" i="1">
                <a:solidFill>
                  <a:schemeClr val="bg1"/>
                </a:solidFill>
                <a:latin typeface="Verdana" charset="0"/>
                <a:ea typeface="Verdana" charset="0"/>
                <a:cs typeface="Verdana" charset="0"/>
              </a:defRPr>
            </a:lvl1pPr>
          </a:lstStyle>
          <a:p>
            <a:fld id="{6E9F442E-095D-414B-A3C1-4D7C903EC540}" type="slidenum">
              <a:rPr lang="en-US" smtClean="0"/>
              <a:pPr/>
              <a:t>‹#›</a:t>
            </a:fld>
            <a:endParaRPr lang="en-US" dirty="0"/>
          </a:p>
        </p:txBody>
      </p:sp>
      <p:pic>
        <p:nvPicPr>
          <p:cNvPr id="17" name="Picture 16"/>
          <p:cNvPicPr>
            <a:picLocks noChangeAspect="1"/>
          </p:cNvPicPr>
          <p:nvPr userDrawn="1"/>
        </p:nvPicPr>
        <p:blipFill>
          <a:blip r:embed="rId3">
            <a:alphaModFix amt="80000"/>
            <a:extLst>
              <a:ext uri="{28A0092B-C50C-407E-A947-70E740481C1C}">
                <a14:useLocalDpi xmlns:a14="http://schemas.microsoft.com/office/drawing/2010/main" val="0"/>
              </a:ext>
            </a:extLst>
          </a:blip>
          <a:stretch>
            <a:fillRect/>
          </a:stretch>
        </p:blipFill>
        <p:spPr>
          <a:xfrm>
            <a:off x="7418614" y="3305629"/>
            <a:ext cx="563072" cy="500508"/>
          </a:xfrm>
          <a:prstGeom prst="rect">
            <a:avLst/>
          </a:prstGeom>
        </p:spPr>
      </p:pic>
      <p:pic>
        <p:nvPicPr>
          <p:cNvPr id="18" name="Picture 17"/>
          <p:cNvPicPr>
            <a:picLocks noChangeAspect="1"/>
          </p:cNvPicPr>
          <p:nvPr userDrawn="1"/>
        </p:nvPicPr>
        <p:blipFill>
          <a:blip r:embed="rId4">
            <a:alphaModFix amt="80000"/>
            <a:extLst>
              <a:ext uri="{28A0092B-C50C-407E-A947-70E740481C1C}">
                <a14:useLocalDpi xmlns:a14="http://schemas.microsoft.com/office/drawing/2010/main" val="0"/>
              </a:ext>
            </a:extLst>
          </a:blip>
          <a:stretch>
            <a:fillRect/>
          </a:stretch>
        </p:blipFill>
        <p:spPr>
          <a:xfrm>
            <a:off x="10430892" y="2874770"/>
            <a:ext cx="541908" cy="481696"/>
          </a:xfrm>
          <a:prstGeom prst="rect">
            <a:avLst/>
          </a:prstGeom>
        </p:spPr>
      </p:pic>
    </p:spTree>
    <p:extLst>
      <p:ext uri="{BB962C8B-B14F-4D97-AF65-F5344CB8AC3E}">
        <p14:creationId xmlns:p14="http://schemas.microsoft.com/office/powerpoint/2010/main" val="922241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9" name="Rectangle 18"/>
          <p:cNvSpPr/>
          <p:nvPr userDrawn="1"/>
        </p:nvSpPr>
        <p:spPr>
          <a:xfrm>
            <a:off x="0" y="6238567"/>
            <a:ext cx="12200238" cy="619433"/>
          </a:xfrm>
          <a:prstGeom prst="rect">
            <a:avLst/>
          </a:prstGeom>
          <a:solidFill>
            <a:srgbClr val="33AB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2"/>
          <p:cNvSpPr>
            <a:spLocks noGrp="1"/>
          </p:cNvSpPr>
          <p:nvPr>
            <p:ph type="pic" idx="13"/>
          </p:nvPr>
        </p:nvSpPr>
        <p:spPr>
          <a:xfrm>
            <a:off x="6071812" y="-32950"/>
            <a:ext cx="6128426" cy="627151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17" name="Picture 16"/>
          <p:cNvPicPr>
            <a:picLocks noChangeAspect="1"/>
          </p:cNvPicPr>
          <p:nvPr userDrawn="1"/>
        </p:nvPicPr>
        <p:blipFill>
          <a:blip r:embed="rId2">
            <a:alphaModFix amt="80000"/>
            <a:extLst>
              <a:ext uri="{28A0092B-C50C-407E-A947-70E740481C1C}">
                <a14:useLocalDpi xmlns:a14="http://schemas.microsoft.com/office/drawing/2010/main" val="0"/>
              </a:ext>
            </a:extLst>
          </a:blip>
          <a:stretch>
            <a:fillRect/>
          </a:stretch>
        </p:blipFill>
        <p:spPr>
          <a:xfrm>
            <a:off x="5781838" y="3360493"/>
            <a:ext cx="563072" cy="500508"/>
          </a:xfrm>
          <a:prstGeom prst="rect">
            <a:avLst/>
          </a:prstGeom>
        </p:spPr>
      </p:pic>
      <p:pic>
        <p:nvPicPr>
          <p:cNvPr id="18" name="Picture 17"/>
          <p:cNvPicPr>
            <a:picLocks noChangeAspect="1"/>
          </p:cNvPicPr>
          <p:nvPr userDrawn="1"/>
        </p:nvPicPr>
        <p:blipFill>
          <a:blip r:embed="rId3">
            <a:alphaModFix amt="80000"/>
            <a:extLst>
              <a:ext uri="{28A0092B-C50C-407E-A947-70E740481C1C}">
                <a14:useLocalDpi xmlns:a14="http://schemas.microsoft.com/office/drawing/2010/main" val="0"/>
              </a:ext>
            </a:extLst>
          </a:blip>
          <a:stretch>
            <a:fillRect/>
          </a:stretch>
        </p:blipFill>
        <p:spPr>
          <a:xfrm>
            <a:off x="5804028" y="2143250"/>
            <a:ext cx="541908" cy="481696"/>
          </a:xfrm>
          <a:prstGeom prst="rect">
            <a:avLst/>
          </a:prstGeom>
        </p:spPr>
      </p:pic>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20" name="Content Placeholder 2"/>
          <p:cNvSpPr>
            <a:spLocks noGrp="1"/>
          </p:cNvSpPr>
          <p:nvPr>
            <p:ph idx="15"/>
          </p:nvPr>
        </p:nvSpPr>
        <p:spPr>
          <a:xfrm>
            <a:off x="614311" y="2216918"/>
            <a:ext cx="5091456" cy="1312667"/>
          </a:xfrm>
        </p:spPr>
        <p:txBody>
          <a:bodyPr vert="horz" wrap="square" lIns="108000" tIns="45720" rIns="91440" bIns="45720" rtlCol="0">
            <a:spAutoFit/>
          </a:bodyPr>
          <a:lstStyle>
            <a:lvl1pPr marL="108000" indent="0" algn="l">
              <a:lnSpc>
                <a:spcPct val="100000"/>
              </a:lnSpc>
              <a:buNone/>
              <a:defRPr lang="en-US" sz="1400" b="0" i="0" baseline="0" dirty="0" smtClean="0">
                <a:solidFill>
                  <a:schemeClr val="bg2">
                    <a:lumMod val="25000"/>
                  </a:schemeClr>
                </a:solidFill>
                <a:latin typeface="verdana" charset="0"/>
              </a:defRPr>
            </a:lvl1pPr>
            <a:lvl2pPr algn="l">
              <a:defRPr lang="en-US" sz="1400" i="1" dirty="0" smtClean="0">
                <a:solidFill>
                  <a:schemeClr val="bg2">
                    <a:lumMod val="50000"/>
                  </a:schemeClr>
                </a:solidFill>
                <a:latin typeface="Verdana" charset="0"/>
                <a:ea typeface="Verdana" charset="0"/>
                <a:cs typeface="Verdana" charset="0"/>
              </a:defRPr>
            </a:lvl2pPr>
            <a:lvl3pPr algn="l">
              <a:defRPr lang="en-US" sz="1400" i="1" dirty="0" smtClean="0">
                <a:solidFill>
                  <a:schemeClr val="bg2">
                    <a:lumMod val="50000"/>
                  </a:schemeClr>
                </a:solidFill>
                <a:latin typeface="Verdana" charset="0"/>
                <a:ea typeface="Verdana" charset="0"/>
                <a:cs typeface="Verdana" charset="0"/>
              </a:defRPr>
            </a:lvl3pPr>
            <a:lvl4pPr algn="l">
              <a:defRPr lang="en-US" sz="1400" i="1" dirty="0" smtClean="0">
                <a:solidFill>
                  <a:schemeClr val="bg2">
                    <a:lumMod val="50000"/>
                  </a:schemeClr>
                </a:solidFill>
                <a:latin typeface="Verdana" charset="0"/>
                <a:ea typeface="Verdana" charset="0"/>
                <a:cs typeface="Verdana" charset="0"/>
              </a:defRPr>
            </a:lvl4pPr>
            <a:lvl5pPr>
              <a:defRPr lang="en-US" sz="1400" i="1" dirty="0">
                <a:solidFill>
                  <a:schemeClr val="bg2">
                    <a:lumMod val="50000"/>
                  </a:schemeClr>
                </a:solidFill>
                <a:latin typeface="Verdana" charset="0"/>
                <a:ea typeface="Verdana" charset="0"/>
                <a:cs typeface="Verdana" charset="0"/>
              </a:defRPr>
            </a:lvl5pPr>
          </a:lstStyle>
          <a:p>
            <a:pPr marL="285750" lvl="0" indent="-177750">
              <a:lnSpc>
                <a:spcPts val="800"/>
              </a:lnSpc>
              <a:spcBef>
                <a:spcPts val="500"/>
              </a:spcBef>
              <a:buClr>
                <a:schemeClr val="bg2">
                  <a:lumMod val="25000"/>
                </a:schemeClr>
              </a:buClr>
              <a:buSzPct val="130000"/>
              <a:buFont typeface="Arial" charset="0"/>
            </a:pPr>
            <a:r>
              <a:rPr lang="en-US" dirty="0"/>
              <a:t>Click to edit Master text styles</a:t>
            </a:r>
          </a:p>
          <a:p>
            <a:pPr marL="0" lvl="0" indent="0" algn="ctr">
              <a:buNone/>
            </a:pPr>
            <a:r>
              <a:rPr lang="en-US" dirty="0"/>
              <a:t>Second level</a:t>
            </a:r>
          </a:p>
          <a:p>
            <a:pPr marL="457200" lvl="1" indent="0" algn="ctr">
              <a:buNone/>
            </a:pPr>
            <a:r>
              <a:rPr lang="en-US" dirty="0"/>
              <a:t>Third level</a:t>
            </a:r>
          </a:p>
          <a:p>
            <a:pPr marL="914400" lvl="2" indent="0" algn="ctr">
              <a:buNone/>
            </a:pPr>
            <a:r>
              <a:rPr lang="en-US" dirty="0"/>
              <a:t>Fourth level</a:t>
            </a:r>
          </a:p>
          <a:p>
            <a:pPr marL="1371600" lvl="3" indent="0" algn="ctr">
              <a:buNone/>
            </a:pPr>
            <a:r>
              <a:rPr lang="en-US" dirty="0"/>
              <a:t>Fifth level</a:t>
            </a:r>
          </a:p>
        </p:txBody>
      </p:sp>
      <p:sp>
        <p:nvSpPr>
          <p:cNvPr id="2" name="Date Placeholder 1"/>
          <p:cNvSpPr>
            <a:spLocks noGrp="1"/>
          </p:cNvSpPr>
          <p:nvPr>
            <p:ph type="dt" sz="half" idx="16"/>
          </p:nvPr>
        </p:nvSpPr>
        <p:spPr/>
        <p:txBody>
          <a:bodyPr/>
          <a:lstStyle/>
          <a:p>
            <a:fld id="{744D3905-5480-174B-9D36-FCE62A2E81A7}" type="datetime1">
              <a:rPr lang="en-US" smtClean="0"/>
              <a:t>4/11/2023</a:t>
            </a:fld>
            <a:endParaRPr lang="en-US" dirty="0"/>
          </a:p>
        </p:txBody>
      </p:sp>
      <p:sp>
        <p:nvSpPr>
          <p:cNvPr id="3" name="Footer Placeholder 2"/>
          <p:cNvSpPr>
            <a:spLocks noGrp="1"/>
          </p:cNvSpPr>
          <p:nvPr>
            <p:ph type="ftr" sz="quarter" idx="17"/>
          </p:nvPr>
        </p:nvSpPr>
        <p:spPr/>
        <p:txBody>
          <a:bodyPr/>
          <a:lstStyle/>
          <a:p>
            <a:endParaRPr lang="en-US" dirty="0"/>
          </a:p>
        </p:txBody>
      </p:sp>
      <p:sp>
        <p:nvSpPr>
          <p:cNvPr id="4" name="Slide Number Placeholder 3"/>
          <p:cNvSpPr>
            <a:spLocks noGrp="1"/>
          </p:cNvSpPr>
          <p:nvPr>
            <p:ph type="sldNum" sz="quarter" idx="18"/>
          </p:nvPr>
        </p:nvSpPr>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
        <p:nvSpPr>
          <p:cNvPr id="14" name="Title 1">
            <a:extLst>
              <a:ext uri="{FF2B5EF4-FFF2-40B4-BE49-F238E27FC236}">
                <a16:creationId xmlns:a16="http://schemas.microsoft.com/office/drawing/2014/main" id="{795839EF-EE3F-4E4B-9948-E420DC709994}"/>
              </a:ext>
            </a:extLst>
          </p:cNvPr>
          <p:cNvSpPr>
            <a:spLocks noGrp="1"/>
          </p:cNvSpPr>
          <p:nvPr>
            <p:ph type="title"/>
          </p:nvPr>
        </p:nvSpPr>
        <p:spPr>
          <a:xfrm>
            <a:off x="712574" y="733368"/>
            <a:ext cx="4993194" cy="864778"/>
          </a:xfrm>
        </p:spPr>
        <p:txBody>
          <a:bodyPr vert="horz" lIns="91440" tIns="45720" rIns="91440" bIns="45720" rtlCol="0" anchor="ctr">
            <a:normAutofit/>
          </a:bodyPr>
          <a:lstStyle>
            <a:lvl1pPr>
              <a:defRPr lang="en-US" sz="2400" b="1" i="0" baseline="0">
                <a:solidFill>
                  <a:srgbClr val="33AB7E"/>
                </a:solidFill>
                <a:latin typeface="Georgia" charset="0"/>
              </a:defRPr>
            </a:lvl1pPr>
          </a:lstStyle>
          <a:p>
            <a:pPr lvl="0"/>
            <a:r>
              <a:rPr lang="en-US" dirty="0"/>
              <a:t>Click to edit Master title style</a:t>
            </a:r>
          </a:p>
        </p:txBody>
      </p:sp>
    </p:spTree>
    <p:extLst>
      <p:ext uri="{BB962C8B-B14F-4D97-AF65-F5344CB8AC3E}">
        <p14:creationId xmlns:p14="http://schemas.microsoft.com/office/powerpoint/2010/main" val="1330096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sp>
        <p:nvSpPr>
          <p:cNvPr id="19" name="Rectangle 18"/>
          <p:cNvSpPr/>
          <p:nvPr userDrawn="1"/>
        </p:nvSpPr>
        <p:spPr>
          <a:xfrm>
            <a:off x="0" y="6238567"/>
            <a:ext cx="12192000" cy="619433"/>
          </a:xfrm>
          <a:prstGeom prst="rect">
            <a:avLst/>
          </a:prstGeom>
          <a:solidFill>
            <a:srgbClr val="33AB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47" y="6381980"/>
            <a:ext cx="3807894" cy="253859"/>
          </a:xfrm>
          <a:prstGeom prst="rect">
            <a:avLst/>
          </a:prstGeom>
        </p:spPr>
      </p:pic>
      <p:sp>
        <p:nvSpPr>
          <p:cNvPr id="3" name="Date Placeholder 2"/>
          <p:cNvSpPr>
            <a:spLocks noGrp="1"/>
          </p:cNvSpPr>
          <p:nvPr>
            <p:ph type="dt" sz="half" idx="10"/>
          </p:nvPr>
        </p:nvSpPr>
        <p:spPr/>
        <p:txBody>
          <a:bodyPr/>
          <a:lstStyle/>
          <a:p>
            <a:fld id="{91C22D60-5DA2-524C-AC00-B35D16C841CC}" type="datetime1">
              <a:rPr lang="en-US" smtClean="0"/>
              <a:t>4/11/2023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73226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20A4461-17FE-664E-8053-D85AA4257E65}"/>
              </a:ext>
            </a:extLst>
          </p:cNvPr>
          <p:cNvPicPr>
            <a:picLocks noChangeAspect="1"/>
          </p:cNvPicPr>
          <p:nvPr userDrawn="1"/>
        </p:nvPicPr>
        <p:blipFill rotWithShape="1">
          <a:blip r:embed="rId2"/>
          <a:srcRect t="4590"/>
          <a:stretch/>
        </p:blipFill>
        <p:spPr>
          <a:xfrm>
            <a:off x="203200" y="0"/>
            <a:ext cx="11805920" cy="6336030"/>
          </a:xfrm>
          <a:prstGeom prst="rect">
            <a:avLst/>
          </a:prstGeom>
        </p:spPr>
      </p:pic>
      <p:pic>
        <p:nvPicPr>
          <p:cNvPr id="40" name="Picture 3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52798" y="5716007"/>
            <a:ext cx="2823335" cy="600038"/>
          </a:xfrm>
          <a:prstGeom prst="rect">
            <a:avLst/>
          </a:prstGeom>
        </p:spPr>
      </p:pic>
      <p:sp>
        <p:nvSpPr>
          <p:cNvPr id="41" name="Date Placeholder 40"/>
          <p:cNvSpPr>
            <a:spLocks noGrp="1"/>
          </p:cNvSpPr>
          <p:nvPr>
            <p:ph type="dt" sz="half" idx="10"/>
          </p:nvPr>
        </p:nvSpPr>
        <p:spPr/>
        <p:txBody>
          <a:bodyPr/>
          <a:lstStyle/>
          <a:p>
            <a:fld id="{01C1D24E-D088-5D49-938F-5F301CFBB26B}" type="datetime1">
              <a:rPr lang="en-US" smtClean="0"/>
              <a:t>4/11/2023</a:t>
            </a:fld>
            <a:endParaRPr lang="en-US" dirty="0"/>
          </a:p>
        </p:txBody>
      </p:sp>
      <p:sp>
        <p:nvSpPr>
          <p:cNvPr id="42" name="Footer Placeholder 41"/>
          <p:cNvSpPr>
            <a:spLocks noGrp="1"/>
          </p:cNvSpPr>
          <p:nvPr>
            <p:ph type="ftr" sz="quarter" idx="11"/>
          </p:nvPr>
        </p:nvSpPr>
        <p:spPr/>
        <p:txBody>
          <a:bodyPr/>
          <a:lstStyle/>
          <a:p>
            <a:endParaRPr lang="en-US" dirty="0"/>
          </a:p>
        </p:txBody>
      </p:sp>
      <p:sp>
        <p:nvSpPr>
          <p:cNvPr id="43" name="Slide Number Placeholder 42"/>
          <p:cNvSpPr>
            <a:spLocks noGrp="1"/>
          </p:cNvSpPr>
          <p:nvPr>
            <p:ph type="sldNum" sz="quarter" idx="12"/>
          </p:nvPr>
        </p:nvSpPr>
        <p:spPr/>
        <p:txBody>
          <a:bodyPr/>
          <a:lstStyle>
            <a:lvl1pPr>
              <a:defRPr lang="en-US" sz="1100" b="1" i="1" kern="1200" smtClean="0">
                <a:solidFill>
                  <a:schemeClr val="bg1"/>
                </a:solidFill>
                <a:latin typeface="Verdana" charset="0"/>
                <a:ea typeface="Verdana" charset="0"/>
                <a:cs typeface="Verdana" charset="0"/>
              </a:defRPr>
            </a:lvl1pPr>
          </a:lstStyle>
          <a:p>
            <a:fld id="{6E9F442E-095D-414B-A3C1-4D7C903EC540}" type="slidenum">
              <a:rPr lang="uk-UA" smtClean="0"/>
              <a:pPr/>
              <a:t>‹#›</a:t>
            </a:fld>
            <a:endParaRPr lang="uk-UA" dirty="0"/>
          </a:p>
        </p:txBody>
      </p:sp>
      <p:pic>
        <p:nvPicPr>
          <p:cNvPr id="45" name="Picture 6">
            <a:extLst>
              <a:ext uri="{FF2B5EF4-FFF2-40B4-BE49-F238E27FC236}">
                <a16:creationId xmlns:a16="http://schemas.microsoft.com/office/drawing/2014/main" id="{FDA2364E-2666-4158-B3B6-D3BA88994877}"/>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1447" t="9875" r="-1"/>
          <a:stretch/>
        </p:blipFill>
        <p:spPr>
          <a:xfrm>
            <a:off x="1535145" y="5771334"/>
            <a:ext cx="3391530" cy="402046"/>
          </a:xfrm>
          <a:prstGeom prst="rect">
            <a:avLst/>
          </a:prstGeom>
        </p:spPr>
      </p:pic>
      <p:sp>
        <p:nvSpPr>
          <p:cNvPr id="2" name="TextBox 1">
            <a:extLst>
              <a:ext uri="{FF2B5EF4-FFF2-40B4-BE49-F238E27FC236}">
                <a16:creationId xmlns:a16="http://schemas.microsoft.com/office/drawing/2014/main" id="{E87E11C0-43E5-B342-AD1C-9447FE2B69FD}"/>
              </a:ext>
            </a:extLst>
          </p:cNvPr>
          <p:cNvSpPr txBox="1"/>
          <p:nvPr userDrawn="1"/>
        </p:nvSpPr>
        <p:spPr>
          <a:xfrm>
            <a:off x="753035" y="60511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151743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lvl="0"/>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95A1A1-EEEE-0E4C-99AA-DB1ABF597B59}" type="datetime1">
              <a:rPr lang="en-US" smtClean="0"/>
              <a:t>4/11/2023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9F442E-095D-414B-A3C1-4D7C903EC540}" type="slidenum">
              <a:rPr lang="en-US" smtClean="0"/>
              <a:t>‹#›</a:t>
            </a:fld>
            <a:endParaRPr lang="en-US" dirty="0"/>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71" r:id="rId1"/>
    <p:sldLayoutId id="2147483649" r:id="rId2"/>
    <p:sldLayoutId id="2147483669" r:id="rId3"/>
    <p:sldLayoutId id="2147483668" r:id="rId4"/>
    <p:sldLayoutId id="2147483650" r:id="rId5"/>
    <p:sldLayoutId id="2147483662" r:id="rId6"/>
    <p:sldLayoutId id="2147483664" r:id="rId7"/>
    <p:sldLayoutId id="2147483665" r:id="rId8"/>
    <p:sldLayoutId id="2147483670" r:id="rId9"/>
    <p:sldLayoutId id="214748368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3" r:id="rId19"/>
  </p:sldLayoutIdLst>
  <p:hf hdr="0" ftr="0" dt="0"/>
  <p:txStyles>
    <p:titleStyle>
      <a:lvl1pPr algn="l" defTabSz="914400" rtl="0" eaLnBrk="1" latinLnBrk="0" hangingPunct="1">
        <a:lnSpc>
          <a:spcPct val="90000"/>
        </a:lnSpc>
        <a:spcBef>
          <a:spcPct val="0"/>
        </a:spcBef>
        <a:buNone/>
        <a:defRPr lang="en-US" sz="2800" b="1" i="0" kern="1200" baseline="0" smtClean="0">
          <a:solidFill>
            <a:schemeClr val="tx1"/>
          </a:solidFill>
          <a:latin typeface="Georgia" charset="0"/>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8" Type="http://schemas.openxmlformats.org/officeDocument/2006/relationships/hyperlink" Target="https://www.dhcs.ca.gov/formsandpubs/MHArchiveLtrs/MH-Ltr03-03.pdf" TargetMode="External"/><Relationship Id="rId3" Type="http://schemas.openxmlformats.org/officeDocument/2006/relationships/hyperlink" Target="https://www.dhcs.ca.gov/services/MH/Documents/Information%20Notices/IN_17-040_MHSUDS_Chart_Documentation_Information_Notice.pdf" TargetMode="External"/><Relationship Id="rId7" Type="http://schemas.openxmlformats.org/officeDocument/2006/relationships/hyperlink" Target="https://www.dhcs.ca.gov/services/MH/Documents/02-06_Encl_1_Day_Treatment_Components.pdf" TargetMode="External"/><Relationship Id="rId2" Type="http://schemas.openxmlformats.org/officeDocument/2006/relationships/hyperlink" Target="https://www.dhcs.ca.gov/provgovpart/Documents/Billing-Manual-v-1-1-June-2022.pdf" TargetMode="External"/><Relationship Id="rId1" Type="http://schemas.openxmlformats.org/officeDocument/2006/relationships/slideLayout" Target="../slideLayouts/slideLayout5.xml"/><Relationship Id="rId6" Type="http://schemas.openxmlformats.org/officeDocument/2006/relationships/hyperlink" Target="https://www.dhcs.ca.gov/Documents/2022-27-MHP-Contract-Exhibit-A-PSS-Boilerplate-and-Exhibit-B-E.pdf" TargetMode="External"/><Relationship Id="rId5" Type="http://schemas.openxmlformats.org/officeDocument/2006/relationships/hyperlink" Target="https://www.dhcs.ca.gov/Documents/BHIN-22-019-Documentation-Requirements-for-all-SMHS-DMC-and-DMC-ODS-Services.pdf" TargetMode="External"/><Relationship Id="rId10" Type="http://schemas.openxmlformats.org/officeDocument/2006/relationships/hyperlink" Target="https://www.calmhsa.org/wp-content/uploads/CalMHSA-MHP-LPHA-Documentation-Guide-06232022.pdf" TargetMode="External"/><Relationship Id="rId4" Type="http://schemas.openxmlformats.org/officeDocument/2006/relationships/hyperlink" Target="https://www.dhcs.ca.gov/Documents/BHIN-22-016-Authorization-of-Outpatient-Specialty-Mental-Health-Services.pdf" TargetMode="External"/><Relationship Id="rId9" Type="http://schemas.openxmlformats.org/officeDocument/2006/relationships/hyperlink" Target="https://govt.westlaw.com/calregs/Browse/Home/California/CaliforniaCodeofRegulations?guid=I3DAE08704C6B11EC93A8000D3A7C4BC3&amp;originationContext=documenttoc&amp;transitionType=Default&amp;contextData=(sc.Default)"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hyperlink" Target="mailto:QATA@acgov.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https://www.acbhcs.org/providers/QA/qa_manual.htm"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48FA991-A003-8B4E-BBEF-18F2E1D609A6}"/>
              </a:ext>
            </a:extLst>
          </p:cNvPr>
          <p:cNvSpPr>
            <a:spLocks noGrp="1"/>
          </p:cNvSpPr>
          <p:nvPr>
            <p:ph type="ctrTitle"/>
          </p:nvPr>
        </p:nvSpPr>
        <p:spPr>
          <a:xfrm>
            <a:off x="2973034" y="1402240"/>
            <a:ext cx="7307943" cy="2554545"/>
          </a:xfrm>
        </p:spPr>
        <p:txBody>
          <a:bodyPr/>
          <a:lstStyle/>
          <a:p>
            <a:r>
              <a:rPr lang="en-US" dirty="0"/>
              <a:t>Day Rehabilitation &amp; Day Treatment Intensive Program Standards &amp; Documentation</a:t>
            </a:r>
            <a:br>
              <a:rPr lang="en-US" dirty="0"/>
            </a:br>
            <a:br>
              <a:rPr lang="en-US" dirty="0"/>
            </a:br>
            <a:r>
              <a:rPr lang="en-US" sz="2000" dirty="0"/>
              <a:t>Specialty Mental Health Services</a:t>
            </a:r>
            <a:br>
              <a:rPr lang="en-US" dirty="0"/>
            </a:br>
            <a:endParaRPr lang="en-US" dirty="0"/>
          </a:p>
        </p:txBody>
      </p:sp>
      <p:sp>
        <p:nvSpPr>
          <p:cNvPr id="5" name="Subtitle 4"/>
          <p:cNvSpPr>
            <a:spLocks noGrp="1"/>
          </p:cNvSpPr>
          <p:nvPr>
            <p:ph type="subTitle" idx="1"/>
          </p:nvPr>
        </p:nvSpPr>
        <p:spPr>
          <a:xfrm>
            <a:off x="6096000" y="3773481"/>
            <a:ext cx="5788937" cy="307777"/>
          </a:xfrm>
        </p:spPr>
        <p:txBody>
          <a:bodyPr/>
          <a:lstStyle/>
          <a:p>
            <a:pPr>
              <a:lnSpc>
                <a:spcPct val="100000"/>
              </a:lnSpc>
            </a:pPr>
            <a:r>
              <a:rPr lang="en-US" sz="1400" i="0" dirty="0"/>
              <a:t>Amy Saucier, LMFT , Clinical Review Specialist Supervisor</a:t>
            </a:r>
          </a:p>
        </p:txBody>
      </p:sp>
      <p:sp>
        <p:nvSpPr>
          <p:cNvPr id="6" name="TextBox 5"/>
          <p:cNvSpPr txBox="1"/>
          <p:nvPr/>
        </p:nvSpPr>
        <p:spPr>
          <a:xfrm>
            <a:off x="12728448" y="288950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3951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8428" y="470747"/>
            <a:ext cx="7520940" cy="853440"/>
          </a:xfrm>
        </p:spPr>
        <p:txBody>
          <a:bodyPr>
            <a:noAutofit/>
          </a:bodyPr>
          <a:lstStyle/>
          <a:p>
            <a:r>
              <a:rPr lang="en-US" dirty="0"/>
              <a:t>Therapeutic Milieu</a:t>
            </a:r>
            <a:br>
              <a:rPr lang="en-US" sz="2000" dirty="0"/>
            </a:br>
            <a:r>
              <a:rPr lang="en-US" sz="2000" dirty="0"/>
              <a:t> </a:t>
            </a:r>
          </a:p>
        </p:txBody>
      </p:sp>
      <p:sp>
        <p:nvSpPr>
          <p:cNvPr id="3" name="Content Placeholder 2"/>
          <p:cNvSpPr>
            <a:spLocks noGrp="1"/>
          </p:cNvSpPr>
          <p:nvPr>
            <p:ph idx="1"/>
          </p:nvPr>
        </p:nvSpPr>
        <p:spPr>
          <a:xfrm>
            <a:off x="1399822" y="1264920"/>
            <a:ext cx="9833750" cy="4328160"/>
          </a:xfrm>
        </p:spPr>
        <p:txBody>
          <a:bodyPr>
            <a:normAutofit/>
          </a:bodyPr>
          <a:lstStyle/>
          <a:p>
            <a:pPr indent="182880"/>
            <a:r>
              <a:rPr lang="en-US" sz="1600" dirty="0">
                <a:solidFill>
                  <a:schemeClr val="tx1">
                    <a:lumMod val="65000"/>
                    <a:lumOff val="35000"/>
                  </a:schemeClr>
                </a:solidFill>
                <a:latin typeface="Verdana" panose="020B0604030504040204" pitchFamily="34" charset="0"/>
                <a:ea typeface="Verdana" panose="020B0604030504040204" pitchFamily="34" charset="0"/>
              </a:rPr>
              <a:t>Occurs for the </a:t>
            </a:r>
            <a:r>
              <a:rPr lang="en-US" sz="1600" b="1" dirty="0">
                <a:solidFill>
                  <a:schemeClr val="tx1">
                    <a:lumMod val="65000"/>
                    <a:lumOff val="35000"/>
                  </a:schemeClr>
                </a:solidFill>
                <a:latin typeface="Verdana" panose="020B0604030504040204" pitchFamily="34" charset="0"/>
                <a:ea typeface="Verdana" panose="020B0604030504040204" pitchFamily="34" charset="0"/>
              </a:rPr>
              <a:t>continuous scheduled hours of operation for the program.</a:t>
            </a:r>
            <a:endParaRPr lang="en-US" sz="1600" dirty="0">
              <a:solidFill>
                <a:schemeClr val="tx1">
                  <a:lumMod val="65000"/>
                  <a:lumOff val="35000"/>
                </a:schemeClr>
              </a:solidFill>
              <a:latin typeface="Verdana" panose="020B0604030504040204" pitchFamily="34" charset="0"/>
              <a:ea typeface="Verdana" panose="020B0604030504040204" pitchFamily="34" charset="0"/>
            </a:endParaRPr>
          </a:p>
          <a:p>
            <a:pPr indent="182880">
              <a:lnSpc>
                <a:spcPct val="100000"/>
              </a:lnSpc>
            </a:pPr>
            <a:r>
              <a:rPr lang="en-US" sz="1600" dirty="0">
                <a:solidFill>
                  <a:schemeClr val="tx1">
                    <a:lumMod val="65000"/>
                    <a:lumOff val="35000"/>
                  </a:schemeClr>
                </a:solidFill>
                <a:latin typeface="Verdana" panose="020B0604030504040204" pitchFamily="34" charset="0"/>
                <a:ea typeface="Verdana" panose="020B0604030504040204" pitchFamily="34" charset="0"/>
              </a:rPr>
              <a:t>Programs must be continuous except for lunch and short breaks; but these do not count in the program time.</a:t>
            </a:r>
          </a:p>
          <a:p>
            <a:pPr indent="182880">
              <a:spcAft>
                <a:spcPts val="600"/>
              </a:spcAft>
            </a:pPr>
            <a:r>
              <a:rPr lang="en-US" sz="1600" dirty="0">
                <a:solidFill>
                  <a:schemeClr val="tx1">
                    <a:lumMod val="65000"/>
                    <a:lumOff val="35000"/>
                  </a:schemeClr>
                </a:solidFill>
                <a:latin typeface="Verdana" panose="020B0604030504040204" pitchFamily="34" charset="0"/>
                <a:ea typeface="Verdana" panose="020B0604030504040204" pitchFamily="34" charset="0"/>
              </a:rPr>
              <a:t>Program time, </a:t>
            </a:r>
            <a:endParaRPr lang="en-US" sz="1600" i="0" dirty="0">
              <a:solidFill>
                <a:schemeClr val="tx1">
                  <a:lumMod val="65000"/>
                  <a:lumOff val="35000"/>
                </a:schemeClr>
              </a:solidFill>
              <a:latin typeface="Verdana" panose="020B0604030504040204" pitchFamily="34" charset="0"/>
              <a:ea typeface="Verdana" panose="020B0604030504040204" pitchFamily="34" charset="0"/>
            </a:endParaRPr>
          </a:p>
          <a:p>
            <a:pPr marL="1209301" lvl="4" indent="-285750"/>
            <a:r>
              <a:rPr lang="en-US" sz="1600" b="1" i="0" dirty="0">
                <a:solidFill>
                  <a:schemeClr val="tx1">
                    <a:lumMod val="65000"/>
                    <a:lumOff val="35000"/>
                  </a:schemeClr>
                </a:solidFill>
                <a:latin typeface="Verdana" panose="020B0604030504040204" pitchFamily="34" charset="0"/>
                <a:ea typeface="Verdana" panose="020B0604030504040204" pitchFamily="34" charset="0"/>
              </a:rPr>
              <a:t>Must exceed 4 hours per day for full-day programs</a:t>
            </a:r>
          </a:p>
          <a:p>
            <a:pPr marL="1209301" lvl="4" indent="-285750">
              <a:spcAft>
                <a:spcPts val="600"/>
              </a:spcAft>
            </a:pPr>
            <a:r>
              <a:rPr lang="en-US" sz="1600" b="1" i="0" dirty="0">
                <a:solidFill>
                  <a:schemeClr val="tx1">
                    <a:lumMod val="65000"/>
                    <a:lumOff val="35000"/>
                  </a:schemeClr>
                </a:solidFill>
                <a:latin typeface="Verdana" panose="020B0604030504040204" pitchFamily="34" charset="0"/>
                <a:ea typeface="Verdana" panose="020B0604030504040204" pitchFamily="34" charset="0"/>
              </a:rPr>
              <a:t>Must be at least 3 hours per day for half-day programs</a:t>
            </a:r>
          </a:p>
          <a:p>
            <a:pPr indent="182880"/>
            <a:r>
              <a:rPr lang="en-US" sz="1600" dirty="0">
                <a:solidFill>
                  <a:schemeClr val="tx1">
                    <a:lumMod val="65000"/>
                    <a:lumOff val="35000"/>
                  </a:schemeClr>
                </a:solidFill>
                <a:latin typeface="Verdana" panose="020B0604030504040204" pitchFamily="34" charset="0"/>
                <a:ea typeface="Verdana" panose="020B0604030504040204" pitchFamily="34" charset="0"/>
              </a:rPr>
              <a:t>There must be at least one staff person present and available in the milieu for all scheduled hours of operation, including lunch and breaks.</a:t>
            </a:r>
          </a:p>
          <a:p>
            <a:pPr indent="182880"/>
            <a:r>
              <a:rPr lang="en-US" sz="1600" dirty="0">
                <a:solidFill>
                  <a:schemeClr val="tx1">
                    <a:lumMod val="65000"/>
                    <a:lumOff val="35000"/>
                  </a:schemeClr>
                </a:solidFill>
                <a:latin typeface="Verdana" panose="020B0604030504040204" pitchFamily="34" charset="0"/>
                <a:ea typeface="Verdana" panose="020B0604030504040204" pitchFamily="34" charset="0"/>
              </a:rPr>
              <a:t>There is an expectation that clients are present for all scheduled hours of operation each day, with the exception of “unavoidable absences.”</a:t>
            </a:r>
          </a:p>
          <a:p>
            <a:pPr indent="182880"/>
            <a:r>
              <a:rPr lang="en-US" sz="1600" dirty="0">
                <a:solidFill>
                  <a:schemeClr val="tx1">
                    <a:lumMod val="65000"/>
                    <a:lumOff val="35000"/>
                  </a:schemeClr>
                </a:solidFill>
                <a:latin typeface="Verdana" panose="020B0604030504040204" pitchFamily="34" charset="0"/>
                <a:ea typeface="Verdana" panose="020B0604030504040204" pitchFamily="34" charset="0"/>
              </a:rPr>
              <a:t>Unavoidable absence is defined as a crisis and/or illness. See slide 21 for more information regarding unavoidable absences. </a:t>
            </a:r>
          </a:p>
          <a:p>
            <a:pPr lvl="3"/>
            <a:endParaRPr lang="en-US" sz="2000" b="1" dirty="0">
              <a:solidFill>
                <a:schemeClr val="tx1">
                  <a:lumMod val="65000"/>
                  <a:lumOff val="35000"/>
                </a:schemeClr>
              </a:solidFill>
            </a:endParaRPr>
          </a:p>
        </p:txBody>
      </p:sp>
      <p:sp>
        <p:nvSpPr>
          <p:cNvPr id="4" name="Slide Number Placeholder 3"/>
          <p:cNvSpPr>
            <a:spLocks noGrp="1"/>
          </p:cNvSpPr>
          <p:nvPr>
            <p:ph type="sldNum" sz="quarter" idx="12"/>
          </p:nvPr>
        </p:nvSpPr>
        <p:spPr/>
        <p:txBody>
          <a:bodyPr/>
          <a:lstStyle/>
          <a:p>
            <a:fld id="{299FD6E5-BE93-4F42-8599-AF3EA2588FFA}" type="slidenum">
              <a:rPr lang="en-US" smtClean="0"/>
              <a:pPr/>
              <a:t>10</a:t>
            </a:fld>
            <a:endParaRPr lang="en-US" dirty="0"/>
          </a:p>
        </p:txBody>
      </p:sp>
    </p:spTree>
    <p:extLst>
      <p:ext uri="{BB962C8B-B14F-4D97-AF65-F5344CB8AC3E}">
        <p14:creationId xmlns:p14="http://schemas.microsoft.com/office/powerpoint/2010/main" val="3850365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8334" y="1678940"/>
            <a:ext cx="9475332" cy="3796171"/>
          </a:xfrm>
        </p:spPr>
        <p:txBody>
          <a:bodyPr>
            <a:noAutofit/>
          </a:bodyPr>
          <a:lstStyle/>
          <a:p>
            <a:pPr lvl="1">
              <a:spcAft>
                <a:spcPts val="600"/>
              </a:spcAft>
            </a:pPr>
            <a:r>
              <a:rPr lang="en-US" sz="1600" i="0" dirty="0">
                <a:solidFill>
                  <a:schemeClr val="tx1">
                    <a:lumMod val="65000"/>
                    <a:lumOff val="35000"/>
                  </a:schemeClr>
                </a:solidFill>
              </a:rPr>
              <a:t>Must occur </a:t>
            </a:r>
            <a:r>
              <a:rPr lang="en-US" sz="1600" b="1" i="0" dirty="0">
                <a:solidFill>
                  <a:schemeClr val="tx1">
                    <a:lumMod val="65000"/>
                    <a:lumOff val="35000"/>
                  </a:schemeClr>
                </a:solidFill>
              </a:rPr>
              <a:t>at minimum, once per day</a:t>
            </a:r>
            <a:r>
              <a:rPr lang="en-US" sz="1600" i="0" dirty="0">
                <a:solidFill>
                  <a:schemeClr val="tx1">
                    <a:lumMod val="65000"/>
                    <a:lumOff val="35000"/>
                  </a:schemeClr>
                </a:solidFill>
              </a:rPr>
              <a:t>.</a:t>
            </a:r>
          </a:p>
          <a:p>
            <a:pPr lvl="1"/>
            <a:r>
              <a:rPr lang="en-US" sz="1600" i="0" dirty="0">
                <a:solidFill>
                  <a:schemeClr val="tx1">
                    <a:lumMod val="65000"/>
                    <a:lumOff val="35000"/>
                  </a:schemeClr>
                </a:solidFill>
              </a:rPr>
              <a:t>Must address issues pertinent to the continuity and effectiveness of the therapeutic milieu. </a:t>
            </a:r>
          </a:p>
          <a:p>
            <a:pPr lvl="1"/>
            <a:r>
              <a:rPr lang="en-US" sz="1600" i="0" dirty="0">
                <a:solidFill>
                  <a:schemeClr val="tx1">
                    <a:lumMod val="65000"/>
                    <a:lumOff val="35000"/>
                  </a:schemeClr>
                </a:solidFill>
              </a:rPr>
              <a:t>Examples of pertinent issues: </a:t>
            </a:r>
          </a:p>
          <a:p>
            <a:pPr lvl="2"/>
            <a:r>
              <a:rPr lang="en-US" sz="1600" i="0" dirty="0">
                <a:solidFill>
                  <a:schemeClr val="tx1">
                    <a:lumMod val="65000"/>
                    <a:lumOff val="35000"/>
                  </a:schemeClr>
                </a:solidFill>
              </a:rPr>
              <a:t>The daily schedule</a:t>
            </a:r>
          </a:p>
          <a:p>
            <a:pPr lvl="2"/>
            <a:r>
              <a:rPr lang="en-US" sz="1600" i="0" dirty="0">
                <a:solidFill>
                  <a:schemeClr val="tx1">
                    <a:lumMod val="65000"/>
                    <a:lumOff val="35000"/>
                  </a:schemeClr>
                </a:solidFill>
              </a:rPr>
              <a:t>Current events</a:t>
            </a:r>
          </a:p>
          <a:p>
            <a:pPr lvl="2"/>
            <a:r>
              <a:rPr lang="en-US" sz="1600" i="0" dirty="0">
                <a:solidFill>
                  <a:schemeClr val="tx1">
                    <a:lumMod val="65000"/>
                    <a:lumOff val="35000"/>
                  </a:schemeClr>
                </a:solidFill>
                <a:latin typeface="Verdana" panose="020B0604030504040204" pitchFamily="34" charset="0"/>
                <a:ea typeface="Verdana" panose="020B0604030504040204" pitchFamily="34" charset="0"/>
              </a:rPr>
              <a:t>Individual issues that clients or staff wish to discuss to elicit support of the group milieu process</a:t>
            </a:r>
          </a:p>
          <a:p>
            <a:pPr lvl="2">
              <a:spcAft>
                <a:spcPts val="600"/>
              </a:spcAft>
            </a:pPr>
            <a:r>
              <a:rPr lang="en-US" sz="1600" i="0" dirty="0">
                <a:solidFill>
                  <a:schemeClr val="tx1">
                    <a:lumMod val="65000"/>
                    <a:lumOff val="35000"/>
                  </a:schemeClr>
                </a:solidFill>
                <a:latin typeface="Verdana" panose="020B0604030504040204" pitchFamily="34" charset="0"/>
                <a:ea typeface="Verdana" panose="020B0604030504040204" pitchFamily="34" charset="0"/>
              </a:rPr>
              <a:t>Conflict resolution</a:t>
            </a:r>
          </a:p>
          <a:p>
            <a:pPr lvl="1">
              <a:spcAft>
                <a:spcPts val="600"/>
              </a:spcAft>
            </a:pPr>
            <a:r>
              <a:rPr lang="en-US" sz="1600" i="0" dirty="0">
                <a:solidFill>
                  <a:schemeClr val="tx1">
                    <a:lumMod val="65000"/>
                    <a:lumOff val="35000"/>
                  </a:schemeClr>
                </a:solidFill>
              </a:rPr>
              <a:t>Community Meetings may, but are not required to, be part of the continuous therapeutic milieu.</a:t>
            </a:r>
          </a:p>
          <a:p>
            <a:pPr lvl="1">
              <a:spcAft>
                <a:spcPts val="600"/>
              </a:spcAft>
            </a:pPr>
            <a:r>
              <a:rPr lang="en-US" sz="1600" i="0" dirty="0">
                <a:solidFill>
                  <a:schemeClr val="tx1">
                    <a:lumMod val="65000"/>
                    <a:lumOff val="35000"/>
                  </a:schemeClr>
                </a:solidFill>
              </a:rPr>
              <a:t>Must actively involve staff and clients.</a:t>
            </a:r>
          </a:p>
          <a:p>
            <a:pPr lvl="1"/>
            <a:r>
              <a:rPr lang="en-US" sz="1600" i="0" dirty="0">
                <a:solidFill>
                  <a:schemeClr val="tx1">
                    <a:lumMod val="65000"/>
                    <a:lumOff val="35000"/>
                  </a:schemeClr>
                </a:solidFill>
              </a:rPr>
              <a:t>Must be documented in a progress note.</a:t>
            </a:r>
          </a:p>
          <a:p>
            <a:pPr lvl="1"/>
            <a:endParaRPr lang="en-US" sz="1600" b="1" i="0" dirty="0">
              <a:solidFill>
                <a:schemeClr val="tx1">
                  <a:lumMod val="65000"/>
                  <a:lumOff val="35000"/>
                </a:schemeClr>
              </a:solidFill>
            </a:endParaRPr>
          </a:p>
          <a:p>
            <a:pPr lvl="3"/>
            <a:endParaRPr lang="en-US" sz="1600" b="0" i="0" dirty="0">
              <a:solidFill>
                <a:schemeClr val="tx1">
                  <a:lumMod val="65000"/>
                  <a:lumOff val="35000"/>
                </a:schemeClr>
              </a:solidFill>
            </a:endParaRPr>
          </a:p>
          <a:p>
            <a:pPr marL="466344" lvl="3" indent="0">
              <a:buNone/>
            </a:pPr>
            <a:endParaRPr lang="en-US" sz="1600" b="0" i="0" dirty="0">
              <a:solidFill>
                <a:schemeClr val="tx1">
                  <a:lumMod val="65000"/>
                  <a:lumOff val="35000"/>
                </a:schemeClr>
              </a:solidFill>
            </a:endParaRPr>
          </a:p>
          <a:p>
            <a:endParaRPr lang="en-US" sz="1600" dirty="0">
              <a:solidFill>
                <a:schemeClr val="tx1">
                  <a:lumMod val="65000"/>
                  <a:lumOff val="35000"/>
                </a:schemeClr>
              </a:solidFill>
            </a:endParaRPr>
          </a:p>
        </p:txBody>
      </p:sp>
      <p:sp>
        <p:nvSpPr>
          <p:cNvPr id="4" name="Slide Number Placeholder 3"/>
          <p:cNvSpPr>
            <a:spLocks noGrp="1"/>
          </p:cNvSpPr>
          <p:nvPr>
            <p:ph type="sldNum" sz="quarter" idx="12"/>
          </p:nvPr>
        </p:nvSpPr>
        <p:spPr/>
        <p:txBody>
          <a:bodyPr/>
          <a:lstStyle/>
          <a:p>
            <a:fld id="{299FD6E5-BE93-4F42-8599-AF3EA2588FFA}" type="slidenum">
              <a:rPr lang="en-US" smtClean="0"/>
              <a:pPr/>
              <a:t>11</a:t>
            </a:fld>
            <a:endParaRPr lang="en-US" dirty="0"/>
          </a:p>
        </p:txBody>
      </p:sp>
      <p:sp>
        <p:nvSpPr>
          <p:cNvPr id="2" name="Title 1"/>
          <p:cNvSpPr>
            <a:spLocks noGrp="1"/>
          </p:cNvSpPr>
          <p:nvPr>
            <p:ph type="title"/>
          </p:nvPr>
        </p:nvSpPr>
        <p:spPr>
          <a:xfrm>
            <a:off x="1051240" y="733368"/>
            <a:ext cx="5894832" cy="864778"/>
          </a:xfrm>
        </p:spPr>
        <p:txBody>
          <a:bodyPr>
            <a:normAutofit/>
          </a:bodyPr>
          <a:lstStyle/>
          <a:p>
            <a:r>
              <a:rPr lang="en-US" dirty="0"/>
              <a:t>Community Meetings</a:t>
            </a:r>
          </a:p>
        </p:txBody>
      </p:sp>
    </p:spTree>
    <p:extLst>
      <p:ext uri="{BB962C8B-B14F-4D97-AF65-F5344CB8AC3E}">
        <p14:creationId xmlns:p14="http://schemas.microsoft.com/office/powerpoint/2010/main" val="828586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0402" y="1392421"/>
            <a:ext cx="9023775" cy="3915114"/>
          </a:xfrm>
        </p:spPr>
        <p:txBody>
          <a:bodyPr>
            <a:noAutofit/>
          </a:bodyPr>
          <a:lstStyle/>
          <a:p>
            <a:pPr marL="274320" lvl="1"/>
            <a:r>
              <a:rPr lang="en-US" sz="1600" i="0" dirty="0">
                <a:solidFill>
                  <a:schemeClr val="tx1">
                    <a:lumMod val="65000"/>
                    <a:lumOff val="35000"/>
                  </a:schemeClr>
                </a:solidFill>
              </a:rPr>
              <a:t>Include a staff person who is either a: </a:t>
            </a:r>
          </a:p>
          <a:p>
            <a:pPr lvl="3">
              <a:lnSpc>
                <a:spcPct val="120000"/>
              </a:lnSpc>
            </a:pPr>
            <a:r>
              <a:rPr lang="en-US" sz="1600" i="0" dirty="0">
                <a:solidFill>
                  <a:schemeClr val="tx1">
                    <a:lumMod val="65000"/>
                    <a:lumOff val="35000"/>
                  </a:schemeClr>
                </a:solidFill>
              </a:rPr>
              <a:t>Physician</a:t>
            </a:r>
          </a:p>
          <a:p>
            <a:pPr lvl="3">
              <a:lnSpc>
                <a:spcPct val="120000"/>
              </a:lnSpc>
            </a:pPr>
            <a:r>
              <a:rPr lang="en-US" sz="1600" i="0" dirty="0">
                <a:solidFill>
                  <a:schemeClr val="tx1">
                    <a:lumMod val="65000"/>
                    <a:lumOff val="35000"/>
                  </a:schemeClr>
                </a:solidFill>
              </a:rPr>
              <a:t>Licensed/waivered/registered psychologist</a:t>
            </a:r>
          </a:p>
          <a:p>
            <a:pPr lvl="3">
              <a:lnSpc>
                <a:spcPct val="120000"/>
              </a:lnSpc>
            </a:pPr>
            <a:r>
              <a:rPr lang="en-US" sz="1600" i="0" dirty="0">
                <a:solidFill>
                  <a:schemeClr val="tx1">
                    <a:lumMod val="65000"/>
                    <a:lumOff val="35000"/>
                  </a:schemeClr>
                </a:solidFill>
              </a:rPr>
              <a:t>LCSW/MFT/LPCC/registered intern</a:t>
            </a:r>
          </a:p>
          <a:p>
            <a:pPr lvl="3">
              <a:lnSpc>
                <a:spcPct val="120000"/>
              </a:lnSpc>
            </a:pPr>
            <a:r>
              <a:rPr lang="en-US" sz="1600" i="0" dirty="0">
                <a:solidFill>
                  <a:schemeClr val="tx1">
                    <a:lumMod val="65000"/>
                    <a:lumOff val="35000"/>
                  </a:schemeClr>
                </a:solidFill>
              </a:rPr>
              <a:t>Registered Nurse </a:t>
            </a:r>
          </a:p>
          <a:p>
            <a:pPr lvl="3">
              <a:lnSpc>
                <a:spcPct val="120000"/>
              </a:lnSpc>
            </a:pPr>
            <a:r>
              <a:rPr lang="en-US" sz="1600" i="0" dirty="0">
                <a:solidFill>
                  <a:schemeClr val="tx1">
                    <a:lumMod val="65000"/>
                    <a:lumOff val="35000"/>
                  </a:schemeClr>
                </a:solidFill>
              </a:rPr>
              <a:t>Psychiatric Technician</a:t>
            </a:r>
          </a:p>
          <a:p>
            <a:pPr lvl="3">
              <a:lnSpc>
                <a:spcPct val="120000"/>
              </a:lnSpc>
            </a:pPr>
            <a:r>
              <a:rPr lang="en-US" sz="1600" i="0" dirty="0">
                <a:solidFill>
                  <a:schemeClr val="tx1">
                    <a:lumMod val="65000"/>
                    <a:lumOff val="35000"/>
                  </a:schemeClr>
                </a:solidFill>
              </a:rPr>
              <a:t>Licensed Vocational Nurse, or</a:t>
            </a:r>
          </a:p>
          <a:p>
            <a:pPr lvl="3">
              <a:lnSpc>
                <a:spcPct val="120000"/>
              </a:lnSpc>
            </a:pPr>
            <a:r>
              <a:rPr lang="en-US" sz="1600" i="0" dirty="0">
                <a:solidFill>
                  <a:schemeClr val="tx1">
                    <a:lumMod val="65000"/>
                    <a:lumOff val="35000"/>
                  </a:schemeClr>
                </a:solidFill>
              </a:rPr>
              <a:t>Mental Health Rehabilitation Specialist</a:t>
            </a:r>
          </a:p>
          <a:p>
            <a:pPr marL="237744" lvl="2" indent="0">
              <a:lnSpc>
                <a:spcPct val="120000"/>
              </a:lnSpc>
              <a:buNone/>
            </a:pPr>
            <a:endParaRPr lang="en-US" sz="1600" i="0" dirty="0">
              <a:solidFill>
                <a:schemeClr val="tx1">
                  <a:lumMod val="65000"/>
                  <a:lumOff val="35000"/>
                </a:schemeClr>
              </a:solidFill>
            </a:endParaRPr>
          </a:p>
          <a:p>
            <a:pPr marL="274320" lvl="1">
              <a:lnSpc>
                <a:spcPct val="120000"/>
              </a:lnSpc>
            </a:pPr>
            <a:r>
              <a:rPr lang="en-US" sz="1600" b="1" i="0" dirty="0">
                <a:solidFill>
                  <a:schemeClr val="tx1">
                    <a:lumMod val="65000"/>
                    <a:lumOff val="35000"/>
                  </a:schemeClr>
                </a:solidFill>
              </a:rPr>
              <a:t>Additionally</a:t>
            </a:r>
            <a:r>
              <a:rPr lang="en-US" sz="1600" i="0" dirty="0">
                <a:solidFill>
                  <a:schemeClr val="tx1">
                    <a:lumMod val="65000"/>
                    <a:lumOff val="35000"/>
                  </a:schemeClr>
                </a:solidFill>
              </a:rPr>
              <a:t>, Day Treatment Intensive services must include a staff person whose scope of practice </a:t>
            </a:r>
            <a:r>
              <a:rPr lang="en-US" sz="1600" b="1" i="0" dirty="0">
                <a:solidFill>
                  <a:schemeClr val="tx1">
                    <a:lumMod val="65000"/>
                    <a:lumOff val="35000"/>
                  </a:schemeClr>
                </a:solidFill>
              </a:rPr>
              <a:t>includes psychotherapy</a:t>
            </a:r>
            <a:r>
              <a:rPr lang="en-US" sz="1600" i="0" dirty="0">
                <a:solidFill>
                  <a:schemeClr val="tx1">
                    <a:lumMod val="65000"/>
                    <a:lumOff val="35000"/>
                  </a:schemeClr>
                </a:solidFill>
              </a:rPr>
              <a:t>.</a:t>
            </a:r>
          </a:p>
          <a:p>
            <a:pPr marL="237744" lvl="2" indent="0">
              <a:lnSpc>
                <a:spcPct val="120000"/>
              </a:lnSpc>
              <a:buNone/>
            </a:pPr>
            <a:endParaRPr lang="en-US" sz="1600" dirty="0">
              <a:solidFill>
                <a:schemeClr val="tx1">
                  <a:lumMod val="65000"/>
                  <a:lumOff val="35000"/>
                </a:schemeClr>
              </a:solidFill>
            </a:endParaRPr>
          </a:p>
          <a:p>
            <a:pPr marL="0" lvl="1" indent="0">
              <a:buNone/>
            </a:pPr>
            <a:endParaRPr lang="en-US" sz="1600" dirty="0">
              <a:solidFill>
                <a:schemeClr val="tx1">
                  <a:lumMod val="65000"/>
                  <a:lumOff val="35000"/>
                </a:schemeClr>
              </a:solidFill>
            </a:endParaRPr>
          </a:p>
          <a:p>
            <a:endParaRPr lang="en-US" sz="1600" dirty="0">
              <a:solidFill>
                <a:schemeClr val="tx1">
                  <a:lumMod val="65000"/>
                  <a:lumOff val="35000"/>
                </a:schemeClr>
              </a:solidFill>
            </a:endParaRPr>
          </a:p>
        </p:txBody>
      </p:sp>
      <p:sp>
        <p:nvSpPr>
          <p:cNvPr id="4" name="Slide Number Placeholder 3"/>
          <p:cNvSpPr>
            <a:spLocks noGrp="1"/>
          </p:cNvSpPr>
          <p:nvPr>
            <p:ph type="sldNum" sz="quarter" idx="12"/>
          </p:nvPr>
        </p:nvSpPr>
        <p:spPr/>
        <p:txBody>
          <a:bodyPr/>
          <a:lstStyle/>
          <a:p>
            <a:fld id="{299FD6E5-BE93-4F42-8599-AF3EA2588FFA}" type="slidenum">
              <a:rPr lang="en-US" smtClean="0"/>
              <a:pPr/>
              <a:t>12</a:t>
            </a:fld>
            <a:endParaRPr lang="en-US" dirty="0"/>
          </a:p>
        </p:txBody>
      </p:sp>
      <p:sp>
        <p:nvSpPr>
          <p:cNvPr id="2" name="Title 1"/>
          <p:cNvSpPr>
            <a:spLocks noGrp="1"/>
          </p:cNvSpPr>
          <p:nvPr>
            <p:ph type="title"/>
          </p:nvPr>
        </p:nvSpPr>
        <p:spPr>
          <a:xfrm>
            <a:off x="562412" y="664877"/>
            <a:ext cx="5894832" cy="864778"/>
          </a:xfrm>
        </p:spPr>
        <p:txBody>
          <a:bodyPr>
            <a:normAutofit/>
          </a:bodyPr>
          <a:lstStyle/>
          <a:p>
            <a:r>
              <a:rPr lang="en-US" dirty="0"/>
              <a:t>Community Meetings</a:t>
            </a:r>
            <a:br>
              <a:rPr lang="en-US" sz="2000" dirty="0"/>
            </a:br>
            <a:endParaRPr lang="en-US" sz="2000" dirty="0"/>
          </a:p>
        </p:txBody>
      </p:sp>
    </p:spTree>
    <p:extLst>
      <p:ext uri="{BB962C8B-B14F-4D97-AF65-F5344CB8AC3E}">
        <p14:creationId xmlns:p14="http://schemas.microsoft.com/office/powerpoint/2010/main" val="1224046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294" y="1011727"/>
            <a:ext cx="4242346" cy="864778"/>
          </a:xfrm>
        </p:spPr>
        <p:txBody>
          <a:bodyPr>
            <a:normAutofit/>
          </a:bodyPr>
          <a:lstStyle/>
          <a:p>
            <a:pPr algn="ctr"/>
            <a:r>
              <a:rPr lang="en-US" dirty="0"/>
              <a:t>Skill Building Groups</a:t>
            </a:r>
          </a:p>
        </p:txBody>
      </p:sp>
      <p:sp>
        <p:nvSpPr>
          <p:cNvPr id="3" name="Content Placeholder 2"/>
          <p:cNvSpPr>
            <a:spLocks noGrp="1"/>
          </p:cNvSpPr>
          <p:nvPr>
            <p:ph idx="1"/>
          </p:nvPr>
        </p:nvSpPr>
        <p:spPr>
          <a:xfrm>
            <a:off x="428978" y="1971678"/>
            <a:ext cx="4492978" cy="2693045"/>
          </a:xfrm>
          <a:solidFill>
            <a:srgbClr val="33AB7E"/>
          </a:solidFill>
          <a:ln>
            <a:solidFill>
              <a:srgbClr val="66C09E"/>
            </a:solidFill>
          </a:ln>
        </p:spPr>
        <p:txBody>
          <a:bodyPr/>
          <a:lstStyle/>
          <a:p>
            <a:pPr indent="0">
              <a:buNone/>
            </a:pPr>
            <a:r>
              <a:rPr lang="en-US" sz="1600" dirty="0">
                <a:solidFill>
                  <a:schemeClr val="bg1"/>
                </a:solidFill>
              </a:rPr>
              <a:t>The focus of Skill building groups is to: </a:t>
            </a:r>
          </a:p>
          <a:p>
            <a:r>
              <a:rPr lang="en-US" sz="1600" dirty="0">
                <a:solidFill>
                  <a:schemeClr val="bg1"/>
                </a:solidFill>
              </a:rPr>
              <a:t>Help clients identify barriers or obstacles related to their psychological experiences </a:t>
            </a:r>
          </a:p>
          <a:p>
            <a:pPr indent="0">
              <a:buNone/>
            </a:pPr>
            <a:r>
              <a:rPr lang="en-US" sz="1600" dirty="0">
                <a:solidFill>
                  <a:schemeClr val="bg1"/>
                </a:solidFill>
              </a:rPr>
              <a:t>and, </a:t>
            </a:r>
          </a:p>
          <a:p>
            <a:r>
              <a:rPr lang="en-US" sz="1600" dirty="0">
                <a:solidFill>
                  <a:schemeClr val="bg1"/>
                </a:solidFill>
              </a:rPr>
              <a:t>Through the course of the group interaction, become better able to identify skills that address symptoms and behaviors and to increase adaptive behaviors.</a:t>
            </a:r>
          </a:p>
        </p:txBody>
      </p:sp>
      <p:sp>
        <p:nvSpPr>
          <p:cNvPr id="4" name="Slide Number Placeholder 3"/>
          <p:cNvSpPr>
            <a:spLocks noGrp="1"/>
          </p:cNvSpPr>
          <p:nvPr>
            <p:ph type="sldNum" sz="quarter" idx="12"/>
          </p:nvPr>
        </p:nvSpPr>
        <p:spPr/>
        <p:txBody>
          <a:bodyPr/>
          <a:lstStyle/>
          <a:p>
            <a:fld id="{299FD6E5-BE93-4F42-8599-AF3EA2588FFA}" type="slidenum">
              <a:rPr lang="en-US" smtClean="0"/>
              <a:pPr/>
              <a:t>13</a:t>
            </a:fld>
            <a:endParaRPr lang="en-US" dirty="0"/>
          </a:p>
        </p:txBody>
      </p:sp>
      <p:graphicFrame>
        <p:nvGraphicFramePr>
          <p:cNvPr id="6" name="Content Placeholder 4">
            <a:extLst>
              <a:ext uri="{FF2B5EF4-FFF2-40B4-BE49-F238E27FC236}">
                <a16:creationId xmlns:a16="http://schemas.microsoft.com/office/drawing/2014/main" id="{DB6C2631-3056-4167-82FF-8507C6F9BE3D}"/>
              </a:ext>
            </a:extLst>
          </p:cNvPr>
          <p:cNvGraphicFramePr>
            <a:graphicFrameLocks/>
          </p:cNvGraphicFramePr>
          <p:nvPr>
            <p:extLst>
              <p:ext uri="{D42A27DB-BD31-4B8C-83A1-F6EECF244321}">
                <p14:modId xmlns:p14="http://schemas.microsoft.com/office/powerpoint/2010/main" val="1401949724"/>
              </p:ext>
            </p:extLst>
          </p:nvPr>
        </p:nvGraphicFramePr>
        <p:xfrm>
          <a:off x="5637584" y="1518621"/>
          <a:ext cx="5595180" cy="3820758"/>
        </p:xfrm>
        <a:graphic>
          <a:graphicData uri="http://schemas.openxmlformats.org/drawingml/2006/table">
            <a:tbl>
              <a:tblPr firstRow="1" bandRow="1">
                <a:tableStyleId>{5C22544A-7EE6-4342-B048-85BDC9FD1C3A}</a:tableStyleId>
              </a:tblPr>
              <a:tblGrid>
                <a:gridCol w="5595180">
                  <a:extLst>
                    <a:ext uri="{9D8B030D-6E8A-4147-A177-3AD203B41FA5}">
                      <a16:colId xmlns:a16="http://schemas.microsoft.com/office/drawing/2014/main" val="163112256"/>
                    </a:ext>
                  </a:extLst>
                </a:gridCol>
              </a:tblGrid>
              <a:tr h="365523">
                <a:tc>
                  <a:txBody>
                    <a:bodyPr/>
                    <a:lstStyle/>
                    <a:p>
                      <a:r>
                        <a:rPr lang="en-US" dirty="0"/>
                        <a:t>Skill Building Group Example</a:t>
                      </a:r>
                    </a:p>
                  </a:txBody>
                  <a:tcPr>
                    <a:solidFill>
                      <a:srgbClr val="66C09E"/>
                    </a:solidFill>
                  </a:tcPr>
                </a:tc>
                <a:extLst>
                  <a:ext uri="{0D108BD9-81ED-4DB2-BD59-A6C34878D82A}">
                    <a16:rowId xmlns:a16="http://schemas.microsoft.com/office/drawing/2014/main" val="222504829"/>
                  </a:ext>
                </a:extLst>
              </a:tr>
              <a:tr h="3454998">
                <a:tc>
                  <a:txBody>
                    <a:bodyPr/>
                    <a:lstStyle/>
                    <a:p>
                      <a:r>
                        <a:rPr lang="en-US" sz="1200" kern="1200" baseline="0" dirty="0">
                          <a:solidFill>
                            <a:schemeClr val="bg2">
                              <a:lumMod val="25000"/>
                            </a:schemeClr>
                          </a:solidFill>
                          <a:latin typeface="Verdana" panose="020B0604030504040204" pitchFamily="34" charset="0"/>
                          <a:ea typeface="Verdana" panose="020B0604030504040204" pitchFamily="34" charset="0"/>
                          <a:cs typeface="+mn-cs"/>
                        </a:rPr>
                        <a:t>Day Treatment staff led a skill building group based on an example provided by a youth in a previous meeting.  The youth shared how outings with family would often end in arguments and sometimes physical fights. The leaders of the group used this example to stage a mock outing so the youth could practice new behaviors on future outings. </a:t>
                      </a:r>
                    </a:p>
                    <a:p>
                      <a:endParaRPr lang="en-US" sz="1200" kern="1200" baseline="0" dirty="0">
                        <a:solidFill>
                          <a:schemeClr val="bg2">
                            <a:lumMod val="25000"/>
                          </a:schemeClr>
                        </a:solidFill>
                        <a:latin typeface="Verdana" panose="020B0604030504040204" pitchFamily="34" charset="0"/>
                        <a:ea typeface="Verdana" panose="020B0604030504040204" pitchFamily="34" charset="0"/>
                        <a:cs typeface="+mn-cs"/>
                      </a:endParaRPr>
                    </a:p>
                    <a:p>
                      <a:r>
                        <a:rPr lang="en-US" sz="1200" kern="1200" baseline="0" dirty="0">
                          <a:solidFill>
                            <a:schemeClr val="bg2">
                              <a:lumMod val="25000"/>
                            </a:schemeClr>
                          </a:solidFill>
                          <a:latin typeface="Verdana" panose="020B0604030504040204" pitchFamily="34" charset="0"/>
                          <a:ea typeface="Verdana" panose="020B0604030504040204" pitchFamily="34" charset="0"/>
                          <a:cs typeface="+mn-cs"/>
                        </a:rPr>
                        <a:t>The leaders helped the youth decide which behaviors helped de-escalate the situation and which behaviors did not.  The staff and youth used role playing to determine what triggered the dysfunctional communication and caused the arguing and fighting. </a:t>
                      </a:r>
                    </a:p>
                    <a:p>
                      <a:endParaRPr lang="en-US" sz="1200" kern="1200" baseline="0" dirty="0">
                        <a:solidFill>
                          <a:schemeClr val="bg2">
                            <a:lumMod val="25000"/>
                          </a:schemeClr>
                        </a:solidFill>
                        <a:latin typeface="Verdana" panose="020B0604030504040204" pitchFamily="34" charset="0"/>
                        <a:ea typeface="Verdana" panose="020B0604030504040204" pitchFamily="34" charset="0"/>
                        <a:cs typeface="+mn-cs"/>
                      </a:endParaRPr>
                    </a:p>
                    <a:p>
                      <a:r>
                        <a:rPr lang="en-US" sz="1200" kern="1200" baseline="0" dirty="0">
                          <a:solidFill>
                            <a:schemeClr val="bg2">
                              <a:lumMod val="25000"/>
                            </a:schemeClr>
                          </a:solidFill>
                          <a:latin typeface="Verdana" panose="020B0604030504040204" pitchFamily="34" charset="0"/>
                          <a:ea typeface="Verdana" panose="020B0604030504040204" pitchFamily="34" charset="0"/>
                          <a:cs typeface="+mn-cs"/>
                        </a:rPr>
                        <a:t>The youth was guided to practice not responding or being teased. After the role play, the group discussed their experiences and had an opportunity to reflect on how it felt to practice new behaviors while being supported by the day treatment staff.</a:t>
                      </a:r>
                    </a:p>
                  </a:txBody>
                  <a:tcPr>
                    <a:noFill/>
                  </a:tcPr>
                </a:tc>
                <a:extLst>
                  <a:ext uri="{0D108BD9-81ED-4DB2-BD59-A6C34878D82A}">
                    <a16:rowId xmlns:a16="http://schemas.microsoft.com/office/drawing/2014/main" val="1576096586"/>
                  </a:ext>
                </a:extLst>
              </a:tr>
            </a:tbl>
          </a:graphicData>
        </a:graphic>
      </p:graphicFrame>
    </p:spTree>
    <p:extLst>
      <p:ext uri="{BB962C8B-B14F-4D97-AF65-F5344CB8AC3E}">
        <p14:creationId xmlns:p14="http://schemas.microsoft.com/office/powerpoint/2010/main" val="3917916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834" y="833311"/>
            <a:ext cx="4823177" cy="864778"/>
          </a:xfrm>
        </p:spPr>
        <p:txBody>
          <a:bodyPr>
            <a:normAutofit/>
          </a:bodyPr>
          <a:lstStyle/>
          <a:p>
            <a:pPr algn="ctr"/>
            <a:r>
              <a:rPr lang="en-US" dirty="0"/>
              <a:t>Adjunctive Therapy Groups</a:t>
            </a:r>
          </a:p>
        </p:txBody>
      </p:sp>
      <p:sp>
        <p:nvSpPr>
          <p:cNvPr id="3" name="Content Placeholder 2"/>
          <p:cNvSpPr>
            <a:spLocks noGrp="1"/>
          </p:cNvSpPr>
          <p:nvPr>
            <p:ph idx="1"/>
          </p:nvPr>
        </p:nvSpPr>
        <p:spPr>
          <a:xfrm>
            <a:off x="553157" y="1829444"/>
            <a:ext cx="4436532" cy="3307000"/>
          </a:xfrm>
          <a:solidFill>
            <a:srgbClr val="33AB7E"/>
          </a:solidFill>
        </p:spPr>
        <p:txBody>
          <a:bodyPr>
            <a:normAutofit lnSpcReduction="10000"/>
          </a:bodyPr>
          <a:lstStyle/>
          <a:p>
            <a:pPr indent="0">
              <a:buNone/>
            </a:pPr>
            <a:r>
              <a:rPr lang="en-US" sz="1600" dirty="0">
                <a:solidFill>
                  <a:schemeClr val="bg1"/>
                </a:solidFill>
              </a:rPr>
              <a:t>Adjunctive Therapy groups,</a:t>
            </a:r>
          </a:p>
          <a:p>
            <a:r>
              <a:rPr lang="en-US" sz="1600" dirty="0">
                <a:solidFill>
                  <a:schemeClr val="bg1"/>
                </a:solidFill>
              </a:rPr>
              <a:t>Allow staff and clients to participate in non-traditional therapy that utilizes self-expression (art, recreation, dance, music, etc.) as the therapeutic intervention.</a:t>
            </a:r>
          </a:p>
          <a:p>
            <a:pPr indent="0">
              <a:buNone/>
            </a:pPr>
            <a:r>
              <a:rPr lang="en-US" sz="1600" dirty="0">
                <a:solidFill>
                  <a:schemeClr val="bg1"/>
                </a:solidFill>
              </a:rPr>
              <a:t>  </a:t>
            </a:r>
          </a:p>
          <a:p>
            <a:r>
              <a:rPr lang="en-US" sz="1600" dirty="0">
                <a:solidFill>
                  <a:schemeClr val="bg1"/>
                </a:solidFill>
              </a:rPr>
              <a:t>Participants do not need to have any level of skill in the area of self-expression, but rather to be able to utilize the modality to develop or enhance skills directed toward achieving their client plan goals.</a:t>
            </a:r>
          </a:p>
        </p:txBody>
      </p:sp>
      <p:sp>
        <p:nvSpPr>
          <p:cNvPr id="4" name="Slide Number Placeholder 3"/>
          <p:cNvSpPr>
            <a:spLocks noGrp="1"/>
          </p:cNvSpPr>
          <p:nvPr>
            <p:ph type="sldNum" sz="quarter" idx="12"/>
          </p:nvPr>
        </p:nvSpPr>
        <p:spPr/>
        <p:txBody>
          <a:bodyPr/>
          <a:lstStyle/>
          <a:p>
            <a:fld id="{299FD6E5-BE93-4F42-8599-AF3EA2588FFA}" type="slidenum">
              <a:rPr lang="en-US" smtClean="0"/>
              <a:pPr/>
              <a:t>14</a:t>
            </a:fld>
            <a:endParaRPr lang="en-US" dirty="0"/>
          </a:p>
        </p:txBody>
      </p:sp>
      <p:pic>
        <p:nvPicPr>
          <p:cNvPr id="5" name="Content Placeholder 4">
            <a:extLst>
              <a:ext uri="{FF2B5EF4-FFF2-40B4-BE49-F238E27FC236}">
                <a16:creationId xmlns:a16="http://schemas.microsoft.com/office/drawing/2014/main" id="{2CBE8B25-64DF-40EE-B7C6-B2CD0D5ED0D5}"/>
              </a:ext>
            </a:extLst>
          </p:cNvPr>
          <p:cNvPicPr>
            <a:picLocks noChangeAspect="1"/>
          </p:cNvPicPr>
          <p:nvPr/>
        </p:nvPicPr>
        <p:blipFill>
          <a:blip r:embed="rId3">
            <a:clrChange>
              <a:clrFrom>
                <a:srgbClr val="9E5E9B"/>
              </a:clrFrom>
              <a:clrTo>
                <a:srgbClr val="9E5E9B">
                  <a:alpha val="0"/>
                </a:srgbClr>
              </a:clrTo>
            </a:clrChange>
            <a:biLevel thresh="50000"/>
          </a:blip>
          <a:stretch>
            <a:fillRect/>
          </a:stretch>
        </p:blipFill>
        <p:spPr>
          <a:xfrm>
            <a:off x="5195711" y="1265701"/>
            <a:ext cx="6829777" cy="3870744"/>
          </a:xfrm>
          <a:prstGeom prst="rect">
            <a:avLst/>
          </a:prstGeom>
          <a:solidFill>
            <a:srgbClr val="33AB7E"/>
          </a:solidFill>
          <a:ln>
            <a:solidFill>
              <a:srgbClr val="33AB7E"/>
            </a:solidFill>
          </a:ln>
        </p:spPr>
      </p:pic>
    </p:spTree>
    <p:extLst>
      <p:ext uri="{BB962C8B-B14F-4D97-AF65-F5344CB8AC3E}">
        <p14:creationId xmlns:p14="http://schemas.microsoft.com/office/powerpoint/2010/main" val="3593877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5"/>
          </p:nvPr>
        </p:nvSpPr>
        <p:spPr>
          <a:xfrm>
            <a:off x="565180" y="1426696"/>
            <a:ext cx="5091456" cy="4240326"/>
          </a:xfrm>
          <a:solidFill>
            <a:srgbClr val="33AB7E"/>
          </a:solidFill>
        </p:spPr>
        <p:txBody>
          <a:bodyPr>
            <a:noAutofit/>
          </a:bodyPr>
          <a:lstStyle/>
          <a:p>
            <a:pPr marL="393750" indent="-285750">
              <a:buFont typeface="Arial" panose="020B0604020202020204" pitchFamily="34" charset="0"/>
              <a:buChar char="•"/>
            </a:pPr>
            <a:r>
              <a:rPr lang="en-US" sz="1600" dirty="0">
                <a:solidFill>
                  <a:schemeClr val="bg1"/>
                </a:solidFill>
              </a:rPr>
              <a:t>Process Groups are facilitated by staff with the goal of helping clients develop the skills necessary to deal with their individual issues by using the group process to provide peer interaction and feedback.</a:t>
            </a:r>
          </a:p>
          <a:p>
            <a:pPr marL="393750" indent="-285750">
              <a:buFont typeface="Arial" panose="020B0604020202020204" pitchFamily="34" charset="0"/>
              <a:buChar char="•"/>
            </a:pPr>
            <a:r>
              <a:rPr lang="en-US" sz="1600" dirty="0">
                <a:solidFill>
                  <a:schemeClr val="bg1"/>
                </a:solidFill>
              </a:rPr>
              <a:t>Group member feedback allows participants to develop problem-solving strategies and facilitate resolution of behavioral and emotional problems.  </a:t>
            </a:r>
          </a:p>
          <a:p>
            <a:pPr marL="393750" indent="-285750">
              <a:buFont typeface="Arial" panose="020B0604020202020204" pitchFamily="34" charset="0"/>
              <a:buChar char="•"/>
            </a:pPr>
            <a:r>
              <a:rPr lang="en-US" sz="1600" dirty="0">
                <a:solidFill>
                  <a:schemeClr val="bg1"/>
                </a:solidFill>
              </a:rPr>
              <a:t>Process groups are based on the premise that much of human behavior and feeling involves the individual’s adaptation and response to other people and that the group can assist individuals in making necessary changes by means of support, feedback and guidance.</a:t>
            </a:r>
          </a:p>
        </p:txBody>
      </p:sp>
      <p:sp>
        <p:nvSpPr>
          <p:cNvPr id="4" name="Slide Number Placeholder 3"/>
          <p:cNvSpPr>
            <a:spLocks noGrp="1"/>
          </p:cNvSpPr>
          <p:nvPr>
            <p:ph type="sldNum" sz="quarter" idx="18"/>
          </p:nvPr>
        </p:nvSpPr>
        <p:spPr/>
        <p:txBody>
          <a:bodyPr/>
          <a:lstStyle/>
          <a:p>
            <a:fld id="{299FD6E5-BE93-4F42-8599-AF3EA2588FFA}" type="slidenum">
              <a:rPr lang="en-US" smtClean="0"/>
              <a:pPr/>
              <a:t>15</a:t>
            </a:fld>
            <a:endParaRPr lang="en-US" dirty="0"/>
          </a:p>
        </p:txBody>
      </p:sp>
      <p:sp>
        <p:nvSpPr>
          <p:cNvPr id="2" name="Title 1"/>
          <p:cNvSpPr>
            <a:spLocks noGrp="1"/>
          </p:cNvSpPr>
          <p:nvPr>
            <p:ph type="title"/>
          </p:nvPr>
        </p:nvSpPr>
        <p:spPr>
          <a:xfrm>
            <a:off x="663442" y="419922"/>
            <a:ext cx="4993194" cy="864778"/>
          </a:xfrm>
        </p:spPr>
        <p:txBody>
          <a:bodyPr/>
          <a:lstStyle/>
          <a:p>
            <a:pPr algn="ctr"/>
            <a:r>
              <a:rPr lang="en-US" dirty="0"/>
              <a:t>Process</a:t>
            </a:r>
            <a:r>
              <a:rPr lang="en-US" sz="2800" dirty="0"/>
              <a:t> </a:t>
            </a:r>
            <a:r>
              <a:rPr lang="en-US" dirty="0"/>
              <a:t>Groups</a:t>
            </a:r>
          </a:p>
        </p:txBody>
      </p:sp>
      <p:graphicFrame>
        <p:nvGraphicFramePr>
          <p:cNvPr id="5" name="Content Placeholder 4">
            <a:extLst>
              <a:ext uri="{FF2B5EF4-FFF2-40B4-BE49-F238E27FC236}">
                <a16:creationId xmlns:a16="http://schemas.microsoft.com/office/drawing/2014/main" id="{198CBC60-15CE-4355-9B06-61E57D231F45}"/>
              </a:ext>
            </a:extLst>
          </p:cNvPr>
          <p:cNvGraphicFramePr>
            <a:graphicFrameLocks/>
          </p:cNvGraphicFramePr>
          <p:nvPr>
            <p:extLst>
              <p:ext uri="{D42A27DB-BD31-4B8C-83A1-F6EECF244321}">
                <p14:modId xmlns:p14="http://schemas.microsoft.com/office/powerpoint/2010/main" val="2738149446"/>
              </p:ext>
            </p:extLst>
          </p:nvPr>
        </p:nvGraphicFramePr>
        <p:xfrm>
          <a:off x="6486234" y="1005840"/>
          <a:ext cx="5554134" cy="4846320"/>
        </p:xfrm>
        <a:graphic>
          <a:graphicData uri="http://schemas.openxmlformats.org/drawingml/2006/table">
            <a:tbl>
              <a:tblPr firstRow="1" bandRow="1">
                <a:tableStyleId>{5C22544A-7EE6-4342-B048-85BDC9FD1C3A}</a:tableStyleId>
              </a:tblPr>
              <a:tblGrid>
                <a:gridCol w="5554134">
                  <a:extLst>
                    <a:ext uri="{9D8B030D-6E8A-4147-A177-3AD203B41FA5}">
                      <a16:colId xmlns:a16="http://schemas.microsoft.com/office/drawing/2014/main" val="163112256"/>
                    </a:ext>
                  </a:extLst>
                </a:gridCol>
              </a:tblGrid>
              <a:tr h="365523">
                <a:tc>
                  <a:txBody>
                    <a:bodyPr/>
                    <a:lstStyle/>
                    <a:p>
                      <a:r>
                        <a:rPr lang="en-US" dirty="0"/>
                        <a:t>Process Group Example</a:t>
                      </a:r>
                    </a:p>
                  </a:txBody>
                  <a:tcPr>
                    <a:solidFill>
                      <a:srgbClr val="66C09E"/>
                    </a:solidFill>
                  </a:tcPr>
                </a:tc>
                <a:extLst>
                  <a:ext uri="{0D108BD9-81ED-4DB2-BD59-A6C34878D82A}">
                    <a16:rowId xmlns:a16="http://schemas.microsoft.com/office/drawing/2014/main" val="222504829"/>
                  </a:ext>
                </a:extLst>
              </a:tr>
              <a:tr h="3454998">
                <a:tc>
                  <a:txBody>
                    <a:bodyPr/>
                    <a:lstStyle/>
                    <a:p>
                      <a:r>
                        <a:rPr lang="en-US" sz="1200" dirty="0">
                          <a:solidFill>
                            <a:schemeClr val="bg2">
                              <a:lumMod val="25000"/>
                            </a:schemeClr>
                          </a:solidFill>
                          <a:latin typeface="Verdana" panose="020B0604030504040204" pitchFamily="34" charset="0"/>
                          <a:ea typeface="Verdana" panose="020B0604030504040204" pitchFamily="34" charset="0"/>
                        </a:rPr>
                        <a:t>During the day treatment program’s regularly</a:t>
                      </a:r>
                      <a:r>
                        <a:rPr lang="en-US" sz="1200" baseline="0" dirty="0">
                          <a:solidFill>
                            <a:schemeClr val="bg2">
                              <a:lumMod val="25000"/>
                            </a:schemeClr>
                          </a:solidFill>
                          <a:latin typeface="Verdana" panose="020B0604030504040204" pitchFamily="34" charset="0"/>
                          <a:ea typeface="Verdana" panose="020B0604030504040204" pitchFamily="34" charset="0"/>
                        </a:rPr>
                        <a:t> scheduled Process Group titled “Problem Solving”, the children democratically voted on one out of three staff prepared topics to tackle.</a:t>
                      </a:r>
                    </a:p>
                    <a:p>
                      <a:endParaRPr lang="en-US" sz="1200" baseline="0" dirty="0">
                        <a:solidFill>
                          <a:schemeClr val="bg2">
                            <a:lumMod val="25000"/>
                          </a:schemeClr>
                        </a:solidFill>
                        <a:latin typeface="Verdana" panose="020B0604030504040204" pitchFamily="34" charset="0"/>
                        <a:ea typeface="Verdana" panose="020B0604030504040204" pitchFamily="34" charset="0"/>
                      </a:endParaRPr>
                    </a:p>
                    <a:p>
                      <a:r>
                        <a:rPr lang="en-US" sz="1200" baseline="0" dirty="0">
                          <a:solidFill>
                            <a:schemeClr val="bg2">
                              <a:lumMod val="25000"/>
                            </a:schemeClr>
                          </a:solidFill>
                          <a:latin typeface="Verdana" panose="020B0604030504040204" pitchFamily="34" charset="0"/>
                          <a:ea typeface="Verdana" panose="020B0604030504040204" pitchFamily="34" charset="0"/>
                        </a:rPr>
                        <a:t>The topic that received the most votes today was, “What my brother/sister does that drives me crazy!”</a:t>
                      </a:r>
                    </a:p>
                    <a:p>
                      <a:endParaRPr lang="en-US" sz="1200" baseline="0" dirty="0">
                        <a:solidFill>
                          <a:schemeClr val="bg2">
                            <a:lumMod val="25000"/>
                          </a:schemeClr>
                        </a:solidFill>
                        <a:latin typeface="Verdana" panose="020B0604030504040204" pitchFamily="34" charset="0"/>
                        <a:ea typeface="Verdana" panose="020B0604030504040204" pitchFamily="34" charset="0"/>
                      </a:endParaRPr>
                    </a:p>
                    <a:p>
                      <a:r>
                        <a:rPr lang="en-US" sz="1200" baseline="0" dirty="0">
                          <a:solidFill>
                            <a:schemeClr val="bg2">
                              <a:lumMod val="25000"/>
                            </a:schemeClr>
                          </a:solidFill>
                          <a:latin typeface="Verdana" panose="020B0604030504040204" pitchFamily="34" charset="0"/>
                          <a:ea typeface="Verdana" panose="020B0604030504040204" pitchFamily="34" charset="0"/>
                        </a:rPr>
                        <a:t>The day treatment program staff assisted one child volunteer to write a list of sibling behaviors that drive them crazy on a whiteboard during an open sharing session. </a:t>
                      </a:r>
                    </a:p>
                    <a:p>
                      <a:endParaRPr lang="en-US" sz="1200" baseline="0" dirty="0">
                        <a:solidFill>
                          <a:schemeClr val="bg2">
                            <a:lumMod val="25000"/>
                          </a:schemeClr>
                        </a:solidFill>
                        <a:latin typeface="Verdana" panose="020B0604030504040204" pitchFamily="34" charset="0"/>
                        <a:ea typeface="Verdana" panose="020B0604030504040204" pitchFamily="34" charset="0"/>
                      </a:endParaRPr>
                    </a:p>
                    <a:p>
                      <a:r>
                        <a:rPr lang="en-US" sz="1200" baseline="0" dirty="0">
                          <a:solidFill>
                            <a:schemeClr val="bg2">
                              <a:lumMod val="25000"/>
                            </a:schemeClr>
                          </a:solidFill>
                          <a:latin typeface="Verdana" panose="020B0604030504040204" pitchFamily="34" charset="0"/>
                          <a:ea typeface="Verdana" panose="020B0604030504040204" pitchFamily="34" charset="0"/>
                        </a:rPr>
                        <a:t>Once the list was written, the day treatment program staff helped another child “take a vote” to see which examples on the list were most commonly shared amongst the participants.  </a:t>
                      </a:r>
                    </a:p>
                    <a:p>
                      <a:endParaRPr lang="en-US" sz="1200" baseline="0" dirty="0">
                        <a:solidFill>
                          <a:schemeClr val="bg2">
                            <a:lumMod val="25000"/>
                          </a:schemeClr>
                        </a:solidFill>
                        <a:latin typeface="Verdana" panose="020B0604030504040204" pitchFamily="34" charset="0"/>
                        <a:ea typeface="Verdana" panose="020B0604030504040204" pitchFamily="34" charset="0"/>
                      </a:endParaRPr>
                    </a:p>
                    <a:p>
                      <a:r>
                        <a:rPr lang="en-US" sz="1200" baseline="0" dirty="0">
                          <a:solidFill>
                            <a:schemeClr val="bg2">
                              <a:lumMod val="25000"/>
                            </a:schemeClr>
                          </a:solidFill>
                          <a:latin typeface="Verdana" panose="020B0604030504040204" pitchFamily="34" charset="0"/>
                          <a:ea typeface="Verdana" panose="020B0604030504040204" pitchFamily="34" charset="0"/>
                        </a:rPr>
                        <a:t>Next, the children shared problem solving strategies on a whiteboard about what they had done to avoid a confrontation with their sibling or how they successfully handled a negative sibling behavior that “drove them crazy.”</a:t>
                      </a:r>
                    </a:p>
                    <a:p>
                      <a:endParaRPr lang="en-US" sz="1200" baseline="0" dirty="0">
                        <a:solidFill>
                          <a:schemeClr val="bg2">
                            <a:lumMod val="25000"/>
                          </a:schemeClr>
                        </a:solidFill>
                        <a:latin typeface="Verdana" panose="020B0604030504040204" pitchFamily="34" charset="0"/>
                        <a:ea typeface="Verdana" panose="020B0604030504040204" pitchFamily="34" charset="0"/>
                      </a:endParaRPr>
                    </a:p>
                    <a:p>
                      <a:r>
                        <a:rPr lang="en-US" sz="1200" baseline="0" dirty="0">
                          <a:solidFill>
                            <a:schemeClr val="bg2">
                              <a:lumMod val="25000"/>
                            </a:schemeClr>
                          </a:solidFill>
                          <a:latin typeface="Verdana" panose="020B0604030504040204" pitchFamily="34" charset="0"/>
                          <a:ea typeface="Verdana" panose="020B0604030504040204" pitchFamily="34" charset="0"/>
                        </a:rPr>
                        <a:t>Finally, the group voted and provided feedback on which strategy might be the best of the ones suggested by their peers with the idea that they would change a maladaptive behavior with this new strategy.</a:t>
                      </a:r>
                      <a:endParaRPr lang="en-US" sz="1200" dirty="0"/>
                    </a:p>
                  </a:txBody>
                  <a:tcPr>
                    <a:noFill/>
                  </a:tcPr>
                </a:tc>
                <a:extLst>
                  <a:ext uri="{0D108BD9-81ED-4DB2-BD59-A6C34878D82A}">
                    <a16:rowId xmlns:a16="http://schemas.microsoft.com/office/drawing/2014/main" val="1576096586"/>
                  </a:ext>
                </a:extLst>
              </a:tr>
            </a:tbl>
          </a:graphicData>
        </a:graphic>
      </p:graphicFrame>
    </p:spTree>
    <p:extLst>
      <p:ext uri="{BB962C8B-B14F-4D97-AF65-F5344CB8AC3E}">
        <p14:creationId xmlns:p14="http://schemas.microsoft.com/office/powerpoint/2010/main" val="200660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7590" y="628310"/>
            <a:ext cx="5894832" cy="864778"/>
          </a:xfrm>
        </p:spPr>
        <p:txBody>
          <a:bodyPr>
            <a:normAutofit/>
          </a:bodyPr>
          <a:lstStyle/>
          <a:p>
            <a:r>
              <a:rPr lang="en-US" dirty="0"/>
              <a:t>Psychotherapy</a:t>
            </a:r>
          </a:p>
        </p:txBody>
      </p:sp>
      <p:sp>
        <p:nvSpPr>
          <p:cNvPr id="3" name="Content Placeholder 2"/>
          <p:cNvSpPr>
            <a:spLocks noGrp="1"/>
          </p:cNvSpPr>
          <p:nvPr>
            <p:ph idx="1"/>
          </p:nvPr>
        </p:nvSpPr>
        <p:spPr>
          <a:xfrm>
            <a:off x="1505627" y="1484754"/>
            <a:ext cx="8774345" cy="4046008"/>
          </a:xfrm>
        </p:spPr>
        <p:txBody>
          <a:bodyPr>
            <a:noAutofit/>
          </a:bodyPr>
          <a:lstStyle/>
          <a:p>
            <a:pPr indent="182880">
              <a:spcAft>
                <a:spcPts val="600"/>
              </a:spcAft>
              <a:buFont typeface="Arial" panose="020B0604020202020204" pitchFamily="34" charset="0"/>
              <a:buChar char="•"/>
            </a:pPr>
            <a:r>
              <a:rPr lang="en-US" sz="1600" dirty="0">
                <a:solidFill>
                  <a:schemeClr val="tx1">
                    <a:lumMod val="65000"/>
                    <a:lumOff val="35000"/>
                  </a:schemeClr>
                </a:solidFill>
                <a:latin typeface="Verdana" panose="020B0604030504040204" pitchFamily="34" charset="0"/>
                <a:ea typeface="Verdana" panose="020B0604030504040204" pitchFamily="34" charset="0"/>
              </a:rPr>
              <a:t>Includes the use of psychosocial methods within a professional relationship to assist the client or clients to:</a:t>
            </a:r>
          </a:p>
          <a:p>
            <a:pPr lvl="1" indent="182880">
              <a:spcAft>
                <a:spcPts val="600"/>
              </a:spcAft>
              <a:buFont typeface="Arial" panose="020B0604020202020204" pitchFamily="34" charset="0"/>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Achieve a better psychosocial adaptation, </a:t>
            </a:r>
          </a:p>
          <a:p>
            <a:pPr lvl="1" indent="182880">
              <a:spcAft>
                <a:spcPts val="600"/>
              </a:spcAft>
              <a:buFont typeface="Arial" panose="020B0604020202020204" pitchFamily="34" charset="0"/>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Acquire greater human realization of psychosocial potential and adaptation, and/or </a:t>
            </a:r>
          </a:p>
          <a:p>
            <a:pPr lvl="1" indent="182880">
              <a:buFont typeface="Arial" panose="020B0604020202020204" pitchFamily="34" charset="0"/>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Modify internal and external conditions that affect individuals, groups, or communities with respect to behavior, emotions and thinking and their intrapersonal and interpersonal processes.  </a:t>
            </a:r>
          </a:p>
          <a:p>
            <a:pPr lvl="1" indent="0">
              <a:buNone/>
            </a:pPr>
            <a:endParaRPr lang="en-US" sz="1600" i="0" dirty="0">
              <a:solidFill>
                <a:schemeClr val="tx1">
                  <a:lumMod val="65000"/>
                  <a:lumOff val="35000"/>
                </a:schemeClr>
              </a:solidFill>
              <a:latin typeface="Verdana" panose="020B0604030504040204" pitchFamily="34" charset="0"/>
              <a:ea typeface="Verdana" panose="020B0604030504040204" pitchFamily="34" charset="0"/>
            </a:endParaRPr>
          </a:p>
          <a:p>
            <a:pPr indent="182880">
              <a:buFont typeface="Arial" panose="020B0604020202020204" pitchFamily="34" charset="0"/>
              <a:buChar char="•"/>
            </a:pPr>
            <a:r>
              <a:rPr lang="en-US" sz="1600" dirty="0">
                <a:solidFill>
                  <a:schemeClr val="tx1">
                    <a:lumMod val="65000"/>
                    <a:lumOff val="35000"/>
                  </a:schemeClr>
                </a:solidFill>
                <a:latin typeface="Verdana" panose="020B0604030504040204" pitchFamily="34" charset="0"/>
                <a:ea typeface="Verdana" panose="020B0604030504040204" pitchFamily="34" charset="0"/>
              </a:rPr>
              <a:t>This service may only be provided by licensed, registered or waivered staff practicing within their scope of practice.  </a:t>
            </a:r>
          </a:p>
          <a:p>
            <a:pPr indent="182880">
              <a:buFont typeface="Arial" panose="020B0604020202020204" pitchFamily="34" charset="0"/>
              <a:buChar char="•"/>
            </a:pPr>
            <a:r>
              <a:rPr lang="en-US" sz="1600" dirty="0">
                <a:solidFill>
                  <a:schemeClr val="tx1">
                    <a:lumMod val="65000"/>
                    <a:lumOff val="35000"/>
                  </a:schemeClr>
                </a:solidFill>
                <a:latin typeface="Verdana" panose="020B0604030504040204" pitchFamily="34" charset="0"/>
                <a:ea typeface="Verdana" panose="020B0604030504040204" pitchFamily="34" charset="0"/>
              </a:rPr>
              <a:t>Psychotherapy is a required component of Day Treatment Intensive programming but is optional for Day Rehabilitation programs.</a:t>
            </a:r>
          </a:p>
        </p:txBody>
      </p:sp>
      <p:sp>
        <p:nvSpPr>
          <p:cNvPr id="4" name="Slide Number Placeholder 3"/>
          <p:cNvSpPr>
            <a:spLocks noGrp="1"/>
          </p:cNvSpPr>
          <p:nvPr>
            <p:ph type="sldNum" sz="quarter" idx="12"/>
          </p:nvPr>
        </p:nvSpPr>
        <p:spPr/>
        <p:txBody>
          <a:bodyPr/>
          <a:lstStyle/>
          <a:p>
            <a:fld id="{299FD6E5-BE93-4F42-8599-AF3EA2588FFA}" type="slidenum">
              <a:rPr lang="en-US" smtClean="0"/>
              <a:pPr/>
              <a:t>16</a:t>
            </a:fld>
            <a:endParaRPr lang="en-US" dirty="0"/>
          </a:p>
        </p:txBody>
      </p:sp>
    </p:spTree>
    <p:extLst>
      <p:ext uri="{BB962C8B-B14F-4D97-AF65-F5344CB8AC3E}">
        <p14:creationId xmlns:p14="http://schemas.microsoft.com/office/powerpoint/2010/main" val="739197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3422" y="350867"/>
            <a:ext cx="9166578" cy="836583"/>
          </a:xfrm>
        </p:spPr>
        <p:txBody>
          <a:bodyPr>
            <a:normAutofit/>
          </a:bodyPr>
          <a:lstStyle/>
          <a:p>
            <a:pPr lvl="1" algn="l" rtl="0">
              <a:lnSpc>
                <a:spcPct val="90000"/>
              </a:lnSpc>
              <a:spcBef>
                <a:spcPct val="0"/>
              </a:spcBef>
            </a:pPr>
            <a:r>
              <a:rPr lang="en-US" sz="2400" b="1" kern="1200" dirty="0">
                <a:solidFill>
                  <a:srgbClr val="33AB7E"/>
                </a:solidFill>
                <a:latin typeface="Georgia" charset="0"/>
                <a:ea typeface="+mj-ea"/>
                <a:cs typeface="+mj-cs"/>
              </a:rPr>
              <a:t>Significant Support Person Contact Requirements</a:t>
            </a:r>
          </a:p>
        </p:txBody>
      </p:sp>
      <p:sp>
        <p:nvSpPr>
          <p:cNvPr id="3" name="Content Placeholder 2"/>
          <p:cNvSpPr>
            <a:spLocks noGrp="1"/>
          </p:cNvSpPr>
          <p:nvPr>
            <p:ph idx="1"/>
          </p:nvPr>
        </p:nvSpPr>
        <p:spPr>
          <a:xfrm>
            <a:off x="1439334" y="1296458"/>
            <a:ext cx="9477022" cy="4265083"/>
          </a:xfrm>
        </p:spPr>
        <p:txBody>
          <a:bodyPr>
            <a:normAutofit/>
          </a:bodyPr>
          <a:lstStyle/>
          <a:p>
            <a:pPr>
              <a:spcAft>
                <a:spcPts val="600"/>
              </a:spcAft>
            </a:pPr>
            <a:r>
              <a:rPr lang="en-US" sz="1600" dirty="0">
                <a:solidFill>
                  <a:schemeClr val="tx1">
                    <a:lumMod val="65000"/>
                    <a:lumOff val="35000"/>
                  </a:schemeClr>
                </a:solidFill>
                <a:latin typeface="Verdana" panose="020B0604030504040204" pitchFamily="34" charset="0"/>
                <a:ea typeface="Verdana" panose="020B0604030504040204" pitchFamily="34" charset="0"/>
              </a:rPr>
              <a:t>Day Rehabilitation and Day Treatment Intensive services require at least </a:t>
            </a:r>
            <a:r>
              <a:rPr lang="en-US" sz="1600" b="1" dirty="0">
                <a:solidFill>
                  <a:schemeClr val="tx1">
                    <a:lumMod val="65000"/>
                    <a:lumOff val="35000"/>
                  </a:schemeClr>
                </a:solidFill>
                <a:latin typeface="Verdana" panose="020B0604030504040204" pitchFamily="34" charset="0"/>
                <a:ea typeface="Verdana" panose="020B0604030504040204" pitchFamily="34" charset="0"/>
              </a:rPr>
              <a:t>one contact per month</a:t>
            </a:r>
            <a:r>
              <a:rPr lang="en-US" sz="1600" dirty="0">
                <a:solidFill>
                  <a:schemeClr val="tx1">
                    <a:lumMod val="65000"/>
                    <a:lumOff val="35000"/>
                  </a:schemeClr>
                </a:solidFill>
                <a:latin typeface="Verdana" panose="020B0604030504040204" pitchFamily="34" charset="0"/>
                <a:ea typeface="Verdana" panose="020B0604030504040204" pitchFamily="34" charset="0"/>
              </a:rPr>
              <a:t> with a family member, caregiver or other significant support person identified by an adult client, or one contact per month with the legally responsible adult for a client who is a minor.</a:t>
            </a:r>
          </a:p>
          <a:p>
            <a:pPr lvl="2">
              <a:spcAft>
                <a:spcPts val="600"/>
              </a:spcAft>
            </a:pPr>
            <a:r>
              <a:rPr lang="en-US" sz="1600" i="0" dirty="0">
                <a:solidFill>
                  <a:schemeClr val="tx1">
                    <a:lumMod val="65000"/>
                    <a:lumOff val="35000"/>
                  </a:schemeClr>
                </a:solidFill>
                <a:latin typeface="Verdana" panose="020B0604030504040204" pitchFamily="34" charset="0"/>
                <a:ea typeface="Verdana" panose="020B0604030504040204" pitchFamily="34" charset="0"/>
              </a:rPr>
              <a:t>Adult clients may choose to decline this service component.  If so, it needs to continue to be explored with the client and the discussions documented in a progress note.</a:t>
            </a:r>
          </a:p>
          <a:p>
            <a:pPr lvl="2"/>
            <a:r>
              <a:rPr lang="en-US" sz="1600" i="0" dirty="0">
                <a:solidFill>
                  <a:schemeClr val="tx1">
                    <a:lumMod val="65000"/>
                    <a:lumOff val="35000"/>
                  </a:schemeClr>
                </a:solidFill>
                <a:latin typeface="Verdana" panose="020B0604030504040204" pitchFamily="34" charset="0"/>
                <a:ea typeface="Verdana" panose="020B0604030504040204" pitchFamily="34" charset="0"/>
              </a:rPr>
              <a:t>At least 3 attempts should be made to contact the significant support person, and documented in progress notes. Note: Not required for adults who have declined this service.</a:t>
            </a:r>
          </a:p>
          <a:p>
            <a:pPr lvl="1"/>
            <a:endParaRPr lang="en-US" sz="1600" dirty="0">
              <a:solidFill>
                <a:schemeClr val="tx1">
                  <a:lumMod val="65000"/>
                  <a:lumOff val="35000"/>
                </a:schemeClr>
              </a:solidFill>
              <a:latin typeface="Verdana" panose="020B0604030504040204" pitchFamily="34" charset="0"/>
              <a:ea typeface="Verdana" panose="020B0604030504040204" pitchFamily="34" charset="0"/>
            </a:endParaRPr>
          </a:p>
          <a:p>
            <a:r>
              <a:rPr lang="en-US" sz="1600" dirty="0">
                <a:solidFill>
                  <a:schemeClr val="tx1">
                    <a:lumMod val="65000"/>
                    <a:lumOff val="35000"/>
                  </a:schemeClr>
                </a:solidFill>
                <a:latin typeface="Verdana" panose="020B0604030504040204" pitchFamily="34" charset="0"/>
                <a:ea typeface="Verdana" panose="020B0604030504040204" pitchFamily="34" charset="0"/>
              </a:rPr>
              <a:t>The contacts and involvement should focus on the role of the significant support person in supporting the client's community reintegration.</a:t>
            </a:r>
          </a:p>
          <a:p>
            <a:r>
              <a:rPr lang="en-US" sz="1600" dirty="0">
                <a:solidFill>
                  <a:schemeClr val="tx1">
                    <a:lumMod val="65000"/>
                    <a:lumOff val="35000"/>
                  </a:schemeClr>
                </a:solidFill>
                <a:latin typeface="Verdana" panose="020B0604030504040204" pitchFamily="34" charset="0"/>
                <a:ea typeface="Verdana" panose="020B0604030504040204" pitchFamily="34" charset="0"/>
              </a:rPr>
              <a:t>It is expected that this contact will occur outside the program’s hours of operation.</a:t>
            </a:r>
          </a:p>
          <a:p>
            <a:endParaRPr lang="en-US" sz="1500" dirty="0">
              <a:solidFill>
                <a:schemeClr val="tx1">
                  <a:lumMod val="65000"/>
                  <a:lumOff val="35000"/>
                </a:schemeClr>
              </a:solidFill>
            </a:endParaRPr>
          </a:p>
          <a:p>
            <a:endParaRPr lang="en-US" sz="1500" dirty="0">
              <a:solidFill>
                <a:schemeClr val="tx1">
                  <a:lumMod val="65000"/>
                  <a:lumOff val="35000"/>
                </a:schemeClr>
              </a:solidFill>
            </a:endParaRPr>
          </a:p>
        </p:txBody>
      </p:sp>
      <p:sp>
        <p:nvSpPr>
          <p:cNvPr id="4" name="Slide Number Placeholder 3"/>
          <p:cNvSpPr>
            <a:spLocks noGrp="1"/>
          </p:cNvSpPr>
          <p:nvPr>
            <p:ph type="sldNum" sz="quarter" idx="12"/>
          </p:nvPr>
        </p:nvSpPr>
        <p:spPr/>
        <p:txBody>
          <a:bodyPr/>
          <a:lstStyle/>
          <a:p>
            <a:fld id="{299FD6E5-BE93-4F42-8599-AF3EA2588FFA}" type="slidenum">
              <a:rPr lang="en-US" smtClean="0"/>
              <a:pPr/>
              <a:t>17</a:t>
            </a:fld>
            <a:endParaRPr lang="en-US" dirty="0"/>
          </a:p>
        </p:txBody>
      </p:sp>
    </p:spTree>
    <p:extLst>
      <p:ext uri="{BB962C8B-B14F-4D97-AF65-F5344CB8AC3E}">
        <p14:creationId xmlns:p14="http://schemas.microsoft.com/office/powerpoint/2010/main" val="1520634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9C85C40B-28F8-450A-9CF3-C0A99096484C}"/>
              </a:ext>
            </a:extLst>
          </p:cNvPr>
          <p:cNvGraphicFramePr>
            <a:graphicFrameLocks noGrp="1"/>
          </p:cNvGraphicFramePr>
          <p:nvPr>
            <p:ph idx="1"/>
            <p:extLst>
              <p:ext uri="{D42A27DB-BD31-4B8C-83A1-F6EECF244321}">
                <p14:modId xmlns:p14="http://schemas.microsoft.com/office/powerpoint/2010/main" val="2576309527"/>
              </p:ext>
            </p:extLst>
          </p:nvPr>
        </p:nvGraphicFramePr>
        <p:xfrm>
          <a:off x="1271233" y="1004007"/>
          <a:ext cx="10582099" cy="5008880"/>
        </p:xfrm>
        <a:graphic>
          <a:graphicData uri="http://schemas.openxmlformats.org/drawingml/2006/table">
            <a:tbl>
              <a:tblPr firstRow="1" bandRow="1">
                <a:tableStyleId>{5C22544A-7EE6-4342-B048-85BDC9FD1C3A}</a:tableStyleId>
              </a:tblPr>
              <a:tblGrid>
                <a:gridCol w="4412155">
                  <a:extLst>
                    <a:ext uri="{9D8B030D-6E8A-4147-A177-3AD203B41FA5}">
                      <a16:colId xmlns:a16="http://schemas.microsoft.com/office/drawing/2014/main" val="2207252281"/>
                    </a:ext>
                  </a:extLst>
                </a:gridCol>
                <a:gridCol w="6169944">
                  <a:extLst>
                    <a:ext uri="{9D8B030D-6E8A-4147-A177-3AD203B41FA5}">
                      <a16:colId xmlns:a16="http://schemas.microsoft.com/office/drawing/2014/main" val="4278260757"/>
                    </a:ext>
                  </a:extLst>
                </a:gridCol>
              </a:tblGrid>
              <a:tr h="370840">
                <a:tc>
                  <a:txBody>
                    <a:bodyPr/>
                    <a:lstStyle/>
                    <a:p>
                      <a:r>
                        <a:rPr lang="en-US" dirty="0"/>
                        <a:t>Timeframe</a:t>
                      </a:r>
                    </a:p>
                  </a:txBody>
                  <a:tcPr>
                    <a:solidFill>
                      <a:srgbClr val="66C09E"/>
                    </a:solidFill>
                  </a:tcPr>
                </a:tc>
                <a:tc>
                  <a:txBody>
                    <a:bodyPr/>
                    <a:lstStyle/>
                    <a:p>
                      <a:r>
                        <a:rPr lang="en-US" dirty="0"/>
                        <a:t>Documentation/Assessment Requirement</a:t>
                      </a:r>
                    </a:p>
                  </a:txBody>
                  <a:tcPr>
                    <a:solidFill>
                      <a:srgbClr val="66C09E"/>
                    </a:solidFill>
                  </a:tcPr>
                </a:tc>
                <a:extLst>
                  <a:ext uri="{0D108BD9-81ED-4DB2-BD59-A6C34878D82A}">
                    <a16:rowId xmlns:a16="http://schemas.microsoft.com/office/drawing/2014/main" val="585564213"/>
                  </a:ext>
                </a:extLst>
              </a:tr>
              <a:tr h="370840">
                <a:tc>
                  <a:txBody>
                    <a:bodyPr/>
                    <a:lstStyle/>
                    <a:p>
                      <a:r>
                        <a:rPr lang="en-US" sz="1400" dirty="0">
                          <a:solidFill>
                            <a:schemeClr val="tx1">
                              <a:lumMod val="75000"/>
                              <a:lumOff val="25000"/>
                            </a:schemeClr>
                          </a:solidFill>
                          <a:latin typeface="Verdana" panose="020B0604030504040204" pitchFamily="34" charset="0"/>
                          <a:ea typeface="Verdana" panose="020B0604030504040204" pitchFamily="34" charset="0"/>
                        </a:rPr>
                        <a:t>Episode Opening Date (EOD), </a:t>
                      </a:r>
                    </a:p>
                    <a:p>
                      <a:r>
                        <a:rPr lang="en-US" sz="1400" dirty="0">
                          <a:solidFill>
                            <a:schemeClr val="tx1">
                              <a:lumMod val="75000"/>
                              <a:lumOff val="25000"/>
                            </a:schemeClr>
                          </a:solidFill>
                          <a:latin typeface="Verdana" panose="020B0604030504040204" pitchFamily="34" charset="0"/>
                          <a:ea typeface="Verdana" panose="020B0604030504040204" pitchFamily="34" charset="0"/>
                        </a:rPr>
                        <a:t>First billed day</a:t>
                      </a:r>
                    </a:p>
                  </a:txBody>
                  <a:tcPr/>
                </a:tc>
                <a:tc>
                  <a:txBody>
                    <a:bodyPr/>
                    <a:lstStyle/>
                    <a:p>
                      <a:pPr marL="285750" indent="-285750">
                        <a:buFont typeface="Arial" panose="020B0604020202020204" pitchFamily="34" charset="0"/>
                        <a:buChar char="•"/>
                      </a:pPr>
                      <a:r>
                        <a:rPr lang="en-US" sz="1400" dirty="0">
                          <a:solidFill>
                            <a:schemeClr val="tx1">
                              <a:lumMod val="75000"/>
                              <a:lumOff val="25000"/>
                            </a:schemeClr>
                          </a:solidFill>
                          <a:latin typeface="Verdana" panose="020B0604030504040204" pitchFamily="34" charset="0"/>
                          <a:ea typeface="Verdana" panose="020B0604030504040204" pitchFamily="34" charset="0"/>
                        </a:rPr>
                        <a:t>Interim Assessment</a:t>
                      </a:r>
                    </a:p>
                    <a:p>
                      <a:pPr marL="285750" indent="-285750">
                        <a:buFont typeface="Arial" panose="020B0604020202020204" pitchFamily="34" charset="0"/>
                        <a:buChar char="•"/>
                      </a:pPr>
                      <a:r>
                        <a:rPr lang="en-US" sz="1400" dirty="0">
                          <a:solidFill>
                            <a:schemeClr val="tx1">
                              <a:lumMod val="75000"/>
                              <a:lumOff val="25000"/>
                            </a:schemeClr>
                          </a:solidFill>
                          <a:latin typeface="Verdana" panose="020B0604030504040204" pitchFamily="34" charset="0"/>
                          <a:ea typeface="Verdana" panose="020B0604030504040204" pitchFamily="34" charset="0"/>
                        </a:rPr>
                        <a:t>Client Plan</a:t>
                      </a:r>
                    </a:p>
                  </a:txBody>
                  <a:tcPr/>
                </a:tc>
                <a:extLst>
                  <a:ext uri="{0D108BD9-81ED-4DB2-BD59-A6C34878D82A}">
                    <a16:rowId xmlns:a16="http://schemas.microsoft.com/office/drawing/2014/main" val="1213313470"/>
                  </a:ext>
                </a:extLst>
              </a:tr>
              <a:tr h="370840">
                <a:tc>
                  <a:txBody>
                    <a:bodyPr/>
                    <a:lstStyle/>
                    <a:p>
                      <a:r>
                        <a:rPr lang="en-US" sz="1400" dirty="0">
                          <a:solidFill>
                            <a:schemeClr val="tx1">
                              <a:lumMod val="75000"/>
                              <a:lumOff val="25000"/>
                            </a:schemeClr>
                          </a:solidFill>
                          <a:latin typeface="Verdana" panose="020B0604030504040204" pitchFamily="34" charset="0"/>
                          <a:ea typeface="Verdana" panose="020B0604030504040204" pitchFamily="34" charset="0"/>
                        </a:rPr>
                        <a:t>By day 7</a:t>
                      </a:r>
                    </a:p>
                  </a:txBody>
                  <a:tcPr/>
                </a:tc>
                <a:tc>
                  <a:txBody>
                    <a:bodyPr/>
                    <a:lstStyle/>
                    <a:p>
                      <a:pPr marL="285750" indent="-285750">
                        <a:buFont typeface="Arial" panose="020B0604020202020204" pitchFamily="34" charset="0"/>
                        <a:buChar char="•"/>
                      </a:pPr>
                      <a:r>
                        <a:rPr lang="en-US" sz="1400" dirty="0">
                          <a:solidFill>
                            <a:schemeClr val="tx1">
                              <a:lumMod val="75000"/>
                              <a:lumOff val="25000"/>
                            </a:schemeClr>
                          </a:solidFill>
                          <a:latin typeface="Verdana" panose="020B0604030504040204" pitchFamily="34" charset="0"/>
                          <a:ea typeface="Verdana" panose="020B0604030504040204" pitchFamily="34" charset="0"/>
                        </a:rPr>
                        <a:t>A completed MH Assessment</a:t>
                      </a:r>
                    </a:p>
                    <a:p>
                      <a:pPr marL="285750" indent="-285750">
                        <a:buFont typeface="Arial" panose="020B0604020202020204" pitchFamily="34" charset="0"/>
                        <a:buChar char="•"/>
                      </a:pPr>
                      <a:r>
                        <a:rPr lang="en-US" sz="1400" dirty="0">
                          <a:solidFill>
                            <a:schemeClr val="tx1">
                              <a:lumMod val="75000"/>
                              <a:lumOff val="25000"/>
                            </a:schemeClr>
                          </a:solidFill>
                          <a:latin typeface="Verdana" panose="020B0604030504040204" pitchFamily="34" charset="0"/>
                          <a:ea typeface="Verdana" panose="020B0604030504040204" pitchFamily="34" charset="0"/>
                        </a:rPr>
                        <a:t>Problem List</a:t>
                      </a:r>
                    </a:p>
                    <a:p>
                      <a:pPr marL="285750" indent="-285750">
                        <a:buFont typeface="Arial" panose="020B0604020202020204" pitchFamily="34" charset="0"/>
                        <a:buChar char="•"/>
                      </a:pPr>
                      <a:r>
                        <a:rPr lang="en-US" sz="1400" dirty="0">
                          <a:solidFill>
                            <a:schemeClr val="tx1">
                              <a:lumMod val="75000"/>
                              <a:lumOff val="25000"/>
                            </a:schemeClr>
                          </a:solidFill>
                          <a:latin typeface="Verdana" panose="020B0604030504040204" pitchFamily="34" charset="0"/>
                          <a:ea typeface="Verdana" panose="020B0604030504040204" pitchFamily="34" charset="0"/>
                        </a:rPr>
                        <a:t>CANS/ANSA (complete prior to TCM)</a:t>
                      </a:r>
                    </a:p>
                    <a:p>
                      <a:pPr marL="285750" indent="-285750">
                        <a:buFont typeface="Arial" panose="020B0604020202020204" pitchFamily="34" charset="0"/>
                        <a:buChar char="•"/>
                      </a:pPr>
                      <a:r>
                        <a:rPr lang="en-US" sz="1400" dirty="0">
                          <a:solidFill>
                            <a:schemeClr val="tx1">
                              <a:lumMod val="75000"/>
                              <a:lumOff val="25000"/>
                            </a:schemeClr>
                          </a:solidFill>
                          <a:latin typeface="Verdana" panose="020B0604030504040204" pitchFamily="34" charset="0"/>
                          <a:ea typeface="Verdana" panose="020B0604030504040204" pitchFamily="34" charset="0"/>
                        </a:rPr>
                        <a:t>Treatment plan for Targeted Case Management (TCM), as applicable</a:t>
                      </a:r>
                    </a:p>
                  </a:txBody>
                  <a:tcPr/>
                </a:tc>
                <a:extLst>
                  <a:ext uri="{0D108BD9-81ED-4DB2-BD59-A6C34878D82A}">
                    <a16:rowId xmlns:a16="http://schemas.microsoft.com/office/drawing/2014/main" val="758537844"/>
                  </a:ext>
                </a:extLst>
              </a:tr>
              <a:tr h="370840">
                <a:tc>
                  <a:txBody>
                    <a:bodyPr/>
                    <a:lstStyle/>
                    <a:p>
                      <a:r>
                        <a:rPr lang="en-US" sz="1400" dirty="0">
                          <a:solidFill>
                            <a:schemeClr val="tx1">
                              <a:lumMod val="75000"/>
                              <a:lumOff val="25000"/>
                            </a:schemeClr>
                          </a:solidFill>
                          <a:latin typeface="Verdana" panose="020B0604030504040204" pitchFamily="34" charset="0"/>
                          <a:ea typeface="Verdana" panose="020B0604030504040204" pitchFamily="34" charset="0"/>
                        </a:rPr>
                        <a:t>At 6 month mark: Within the calendar month prior to the 6</a:t>
                      </a:r>
                      <a:r>
                        <a:rPr lang="en-US" sz="1400" baseline="30000" dirty="0">
                          <a:solidFill>
                            <a:schemeClr val="tx1">
                              <a:lumMod val="75000"/>
                              <a:lumOff val="25000"/>
                            </a:schemeClr>
                          </a:solidFill>
                          <a:latin typeface="Verdana" panose="020B0604030504040204" pitchFamily="34" charset="0"/>
                          <a:ea typeface="Verdana" panose="020B0604030504040204" pitchFamily="34" charset="0"/>
                        </a:rPr>
                        <a:t>th</a:t>
                      </a:r>
                      <a:r>
                        <a:rPr lang="en-US" sz="1400" dirty="0">
                          <a:solidFill>
                            <a:schemeClr val="tx1">
                              <a:lumMod val="75000"/>
                              <a:lumOff val="25000"/>
                            </a:schemeClr>
                          </a:solidFill>
                          <a:latin typeface="Verdana" panose="020B0604030504040204" pitchFamily="34" charset="0"/>
                          <a:ea typeface="Verdana" panose="020B0604030504040204" pitchFamily="34" charset="0"/>
                        </a:rPr>
                        <a:t> month of the EOD</a:t>
                      </a:r>
                    </a:p>
                  </a:txBody>
                  <a:tcPr/>
                </a:tc>
                <a:tc>
                  <a:txBody>
                    <a:bodyPr/>
                    <a:lstStyle/>
                    <a:p>
                      <a:r>
                        <a:rPr lang="en-US" sz="1400" dirty="0">
                          <a:solidFill>
                            <a:schemeClr val="tx1">
                              <a:lumMod val="75000"/>
                              <a:lumOff val="25000"/>
                            </a:schemeClr>
                          </a:solidFill>
                          <a:latin typeface="Verdana" panose="020B0604030504040204" pitchFamily="34" charset="0"/>
                          <a:ea typeface="Verdana" panose="020B0604030504040204" pitchFamily="34" charset="0"/>
                        </a:rPr>
                        <a:t>CANS/ANSA re-assessment</a:t>
                      </a:r>
                    </a:p>
                  </a:txBody>
                  <a:tcPr/>
                </a:tc>
                <a:extLst>
                  <a:ext uri="{0D108BD9-81ED-4DB2-BD59-A6C34878D82A}">
                    <a16:rowId xmlns:a16="http://schemas.microsoft.com/office/drawing/2014/main" val="1543523881"/>
                  </a:ext>
                </a:extLst>
              </a:tr>
              <a:tr h="370840">
                <a:tc>
                  <a:txBody>
                    <a:bodyPr/>
                    <a:lstStyle/>
                    <a:p>
                      <a:r>
                        <a:rPr lang="en-US" sz="1400" dirty="0">
                          <a:solidFill>
                            <a:schemeClr val="tx1">
                              <a:lumMod val="75000"/>
                              <a:lumOff val="25000"/>
                            </a:schemeClr>
                          </a:solidFill>
                          <a:latin typeface="Verdana" panose="020B0604030504040204" pitchFamily="34" charset="0"/>
                          <a:ea typeface="Verdana" panose="020B0604030504040204" pitchFamily="34" charset="0"/>
                        </a:rPr>
                        <a:t>At 12 month mark: Within the calendar month prior to the episode opening month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lumMod val="75000"/>
                              <a:lumOff val="25000"/>
                            </a:schemeClr>
                          </a:solidFill>
                          <a:latin typeface="Verdana" panose="020B0604030504040204" pitchFamily="34" charset="0"/>
                          <a:ea typeface="Verdana" panose="020B0604030504040204" pitchFamily="34" charset="0"/>
                        </a:rPr>
                        <a:t>CANS/ANSA re-assessment</a:t>
                      </a:r>
                    </a:p>
                    <a:p>
                      <a:endParaRPr lang="en-US" sz="1400" dirty="0">
                        <a:solidFill>
                          <a:schemeClr val="tx1">
                            <a:lumMod val="75000"/>
                            <a:lumOff val="25000"/>
                          </a:schemeClr>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4218416812"/>
                  </a:ext>
                </a:extLst>
              </a:tr>
              <a:tr h="370840">
                <a:tc>
                  <a:txBody>
                    <a:bodyPr/>
                    <a:lstStyle/>
                    <a:p>
                      <a:r>
                        <a:rPr lang="en-US" sz="1400" dirty="0">
                          <a:solidFill>
                            <a:schemeClr val="tx1">
                              <a:lumMod val="75000"/>
                              <a:lumOff val="25000"/>
                            </a:schemeClr>
                          </a:solidFill>
                          <a:latin typeface="Verdana" panose="020B0604030504040204" pitchFamily="34" charset="0"/>
                          <a:ea typeface="Verdana" panose="020B0604030504040204" pitchFamily="34" charset="0"/>
                        </a:rPr>
                        <a:t>Every 6 months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lumMod val="75000"/>
                              <a:lumOff val="25000"/>
                            </a:schemeClr>
                          </a:solidFill>
                          <a:latin typeface="Verdana" panose="020B0604030504040204" pitchFamily="34" charset="0"/>
                          <a:ea typeface="Verdana" panose="020B0604030504040204" pitchFamily="34" charset="0"/>
                        </a:rPr>
                        <a:t>CANS/ANSA re-assessment</a:t>
                      </a:r>
                    </a:p>
                    <a:p>
                      <a:endParaRPr lang="en-US" sz="1400" dirty="0">
                        <a:solidFill>
                          <a:schemeClr val="tx1">
                            <a:lumMod val="75000"/>
                            <a:lumOff val="25000"/>
                          </a:schemeClr>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926753390"/>
                  </a:ext>
                </a:extLst>
              </a:tr>
              <a:tr h="370840">
                <a:tc>
                  <a:txBody>
                    <a:bodyPr/>
                    <a:lstStyle/>
                    <a:p>
                      <a:r>
                        <a:rPr lang="en-US" sz="1400" dirty="0">
                          <a:solidFill>
                            <a:schemeClr val="tx1">
                              <a:lumMod val="75000"/>
                              <a:lumOff val="25000"/>
                            </a:schemeClr>
                          </a:solidFill>
                          <a:latin typeface="Verdana" panose="020B0604030504040204" pitchFamily="34" charset="0"/>
                          <a:ea typeface="Verdana" panose="020B0604030504040204" pitchFamily="34" charset="0"/>
                        </a:rPr>
                        <a:t>Ongoing as clinically appropriate</a:t>
                      </a:r>
                    </a:p>
                  </a:txBody>
                  <a:tcPr/>
                </a:tc>
                <a:tc>
                  <a:txBody>
                    <a:bodyPr/>
                    <a:lstStyle/>
                    <a:p>
                      <a:r>
                        <a:rPr lang="en-US" sz="1400" dirty="0">
                          <a:solidFill>
                            <a:schemeClr val="tx1">
                              <a:lumMod val="75000"/>
                              <a:lumOff val="25000"/>
                            </a:schemeClr>
                          </a:solidFill>
                          <a:latin typeface="Verdana" panose="020B0604030504040204" pitchFamily="34" charset="0"/>
                          <a:ea typeface="Verdana" panose="020B0604030504040204" pitchFamily="34" charset="0"/>
                        </a:rPr>
                        <a:t>MH Assessment</a:t>
                      </a:r>
                    </a:p>
                  </a:txBody>
                  <a:tcPr/>
                </a:tc>
                <a:extLst>
                  <a:ext uri="{0D108BD9-81ED-4DB2-BD59-A6C34878D82A}">
                    <a16:rowId xmlns:a16="http://schemas.microsoft.com/office/drawing/2014/main" val="3149256319"/>
                  </a:ext>
                </a:extLst>
              </a:tr>
              <a:tr h="370840">
                <a:tc>
                  <a:txBody>
                    <a:bodyPr/>
                    <a:lstStyle/>
                    <a:p>
                      <a:r>
                        <a:rPr lang="en-US" sz="1400" dirty="0">
                          <a:solidFill>
                            <a:schemeClr val="tx1">
                              <a:lumMod val="75000"/>
                              <a:lumOff val="25000"/>
                            </a:schemeClr>
                          </a:solidFill>
                          <a:latin typeface="Verdana" panose="020B0604030504040204" pitchFamily="34" charset="0"/>
                          <a:ea typeface="Verdana" panose="020B0604030504040204" pitchFamily="34" charset="0"/>
                        </a:rPr>
                        <a:t>Ongoing as new problems are identified or old problems are resolved</a:t>
                      </a:r>
                    </a:p>
                  </a:txBody>
                  <a:tcPr/>
                </a:tc>
                <a:tc>
                  <a:txBody>
                    <a:bodyPr/>
                    <a:lstStyle/>
                    <a:p>
                      <a:r>
                        <a:rPr lang="en-US" sz="1400" dirty="0">
                          <a:solidFill>
                            <a:schemeClr val="tx1">
                              <a:lumMod val="75000"/>
                              <a:lumOff val="25000"/>
                            </a:schemeClr>
                          </a:solidFill>
                          <a:latin typeface="Verdana" panose="020B0604030504040204" pitchFamily="34" charset="0"/>
                          <a:ea typeface="Verdana" panose="020B0604030504040204" pitchFamily="34" charset="0"/>
                        </a:rPr>
                        <a:t>Problem List</a:t>
                      </a:r>
                    </a:p>
                  </a:txBody>
                  <a:tcPr/>
                </a:tc>
                <a:extLst>
                  <a:ext uri="{0D108BD9-81ED-4DB2-BD59-A6C34878D82A}">
                    <a16:rowId xmlns:a16="http://schemas.microsoft.com/office/drawing/2014/main" val="900228901"/>
                  </a:ext>
                </a:extLst>
              </a:tr>
              <a:tr h="370840">
                <a:tc>
                  <a:txBody>
                    <a:bodyPr/>
                    <a:lstStyle/>
                    <a:p>
                      <a:r>
                        <a:rPr lang="en-US" sz="1400" dirty="0">
                          <a:solidFill>
                            <a:schemeClr val="tx1">
                              <a:lumMod val="75000"/>
                              <a:lumOff val="25000"/>
                            </a:schemeClr>
                          </a:solidFill>
                          <a:latin typeface="Verdana" panose="020B0604030504040204" pitchFamily="34" charset="0"/>
                          <a:ea typeface="Verdana" panose="020B0604030504040204" pitchFamily="34" charset="0"/>
                        </a:rPr>
                        <a:t>At discharge and prior to closing the case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lumMod val="75000"/>
                              <a:lumOff val="25000"/>
                            </a:schemeClr>
                          </a:solidFill>
                          <a:latin typeface="Verdana" panose="020B0604030504040204" pitchFamily="34" charset="0"/>
                          <a:ea typeface="Verdana" panose="020B0604030504040204" pitchFamily="34" charset="0"/>
                        </a:rPr>
                        <a:t>CANS/ANSA re-assessment</a:t>
                      </a:r>
                    </a:p>
                    <a:p>
                      <a:endParaRPr lang="en-US" sz="1400" dirty="0">
                        <a:solidFill>
                          <a:schemeClr val="tx1">
                            <a:lumMod val="75000"/>
                            <a:lumOff val="25000"/>
                          </a:schemeClr>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3550653255"/>
                  </a:ext>
                </a:extLst>
              </a:tr>
            </a:tbl>
          </a:graphicData>
        </a:graphic>
      </p:graphicFrame>
      <p:sp>
        <p:nvSpPr>
          <p:cNvPr id="3" name="Slide Number Placeholder 2">
            <a:extLst>
              <a:ext uri="{FF2B5EF4-FFF2-40B4-BE49-F238E27FC236}">
                <a16:creationId xmlns:a16="http://schemas.microsoft.com/office/drawing/2014/main" id="{09F9F788-A083-48CD-9EF1-EEA9DD981EAE}"/>
              </a:ext>
            </a:extLst>
          </p:cNvPr>
          <p:cNvSpPr>
            <a:spLocks noGrp="1"/>
          </p:cNvSpPr>
          <p:nvPr>
            <p:ph type="sldNum" sz="quarter" idx="12"/>
          </p:nvPr>
        </p:nvSpPr>
        <p:spPr/>
        <p:txBody>
          <a:bodyPr/>
          <a:lstStyle/>
          <a:p>
            <a:fld id="{6E9F442E-095D-414B-A3C1-4D7C903EC540}" type="slidenum">
              <a:rPr lang="uk-UA" smtClean="0"/>
              <a:pPr/>
              <a:t>18</a:t>
            </a:fld>
            <a:endParaRPr lang="uk-UA" dirty="0"/>
          </a:p>
        </p:txBody>
      </p:sp>
      <p:sp>
        <p:nvSpPr>
          <p:cNvPr id="4" name="Title 3">
            <a:extLst>
              <a:ext uri="{FF2B5EF4-FFF2-40B4-BE49-F238E27FC236}">
                <a16:creationId xmlns:a16="http://schemas.microsoft.com/office/drawing/2014/main" id="{283EDF7E-0244-4B15-806A-0D138581B302}"/>
              </a:ext>
            </a:extLst>
          </p:cNvPr>
          <p:cNvSpPr>
            <a:spLocks noGrp="1"/>
          </p:cNvSpPr>
          <p:nvPr>
            <p:ph type="title"/>
          </p:nvPr>
        </p:nvSpPr>
        <p:spPr>
          <a:xfrm>
            <a:off x="578552" y="199364"/>
            <a:ext cx="5894832" cy="864778"/>
          </a:xfrm>
        </p:spPr>
        <p:txBody>
          <a:bodyPr/>
          <a:lstStyle/>
          <a:p>
            <a:r>
              <a:rPr lang="en-US" dirty="0"/>
              <a:t>Clinical Documentation Timeframes</a:t>
            </a:r>
          </a:p>
        </p:txBody>
      </p:sp>
    </p:spTree>
    <p:extLst>
      <p:ext uri="{BB962C8B-B14F-4D97-AF65-F5344CB8AC3E}">
        <p14:creationId xmlns:p14="http://schemas.microsoft.com/office/powerpoint/2010/main" val="2517443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0" y="229214"/>
            <a:ext cx="6921217" cy="746295"/>
          </a:xfrm>
        </p:spPr>
        <p:txBody>
          <a:bodyPr/>
          <a:lstStyle/>
          <a:p>
            <a:r>
              <a:rPr lang="en-US" dirty="0"/>
              <a:t>Daily</a:t>
            </a:r>
            <a:r>
              <a:rPr lang="en-US" sz="2800" dirty="0"/>
              <a:t> </a:t>
            </a:r>
            <a:r>
              <a:rPr lang="en-US" dirty="0"/>
              <a:t>Summary</a:t>
            </a:r>
            <a:r>
              <a:rPr lang="en-US" sz="2800" dirty="0"/>
              <a:t> </a:t>
            </a:r>
            <a:r>
              <a:rPr lang="en-US" dirty="0"/>
              <a:t>Notes</a:t>
            </a:r>
          </a:p>
        </p:txBody>
      </p:sp>
      <p:sp>
        <p:nvSpPr>
          <p:cNvPr id="3" name="Content Placeholder 2"/>
          <p:cNvSpPr>
            <a:spLocks noGrp="1"/>
          </p:cNvSpPr>
          <p:nvPr>
            <p:ph idx="1"/>
          </p:nvPr>
        </p:nvSpPr>
        <p:spPr>
          <a:xfrm>
            <a:off x="982134" y="951702"/>
            <a:ext cx="10861038" cy="5144297"/>
          </a:xfrm>
        </p:spPr>
        <p:txBody>
          <a:bodyPr>
            <a:noAutofit/>
          </a:bodyPr>
          <a:lstStyle/>
          <a:p>
            <a:pPr marL="0" marR="0" indent="0">
              <a:lnSpc>
                <a:spcPct val="100000"/>
              </a:lnSpc>
              <a:spcBef>
                <a:spcPts val="0"/>
              </a:spcBef>
              <a:spcAft>
                <a:spcPts val="1200"/>
              </a:spcAft>
              <a:buNone/>
            </a:pPr>
            <a:r>
              <a:rPr lang="en-US" sz="1600" dirty="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Daily notes are considered progress notes and must include enough detail to demonstrate the value of the services provided in addressing the client’s behavioral health needs. Below is a list of items that should be included in a daily note:</a:t>
            </a:r>
          </a:p>
          <a:p>
            <a:pPr marL="342900" marR="0" lvl="0" indent="-342900">
              <a:lnSpc>
                <a:spcPct val="107000"/>
              </a:lnSpc>
              <a:spcBef>
                <a:spcPts val="0"/>
              </a:spcBef>
              <a:spcAft>
                <a:spcPts val="0"/>
              </a:spcAft>
              <a:buFont typeface="Symbol" panose="05050102010706020507" pitchFamily="18" charset="2"/>
              <a:buChar char=""/>
            </a:pPr>
            <a:r>
              <a:rPr lang="en-US" sz="1550" dirty="0">
                <a:solidFill>
                  <a:schemeClr val="tx1">
                    <a:lumMod val="65000"/>
                    <a:lumOff val="35000"/>
                  </a:schemeClr>
                </a:solidFill>
                <a:latin typeface="Verdana" panose="020B0604030504040204" pitchFamily="34" charset="0"/>
                <a:ea typeface="Verdana" panose="020B0604030504040204" pitchFamily="34" charset="0"/>
                <a:cs typeface="Times New Roman" panose="02020603050405020304" pitchFamily="18" charset="0"/>
              </a:rPr>
              <a:t>Type of services provided throughout the day.</a:t>
            </a:r>
          </a:p>
          <a:p>
            <a:pPr marL="342900" marR="0" lvl="0" indent="-342900">
              <a:lnSpc>
                <a:spcPct val="107000"/>
              </a:lnSpc>
              <a:spcBef>
                <a:spcPts val="0"/>
              </a:spcBef>
              <a:spcAft>
                <a:spcPts val="0"/>
              </a:spcAft>
              <a:buFont typeface="Symbol" panose="05050102010706020507" pitchFamily="18" charset="2"/>
              <a:buChar char=""/>
            </a:pPr>
            <a:r>
              <a:rPr lang="en-US" sz="1550" dirty="0">
                <a:solidFill>
                  <a:schemeClr val="tx1">
                    <a:lumMod val="65000"/>
                    <a:lumOff val="35000"/>
                  </a:schemeClr>
                </a:solidFill>
                <a:latin typeface="Verdana" panose="020B0604030504040204" pitchFamily="34" charset="0"/>
                <a:ea typeface="Verdana" panose="020B0604030504040204" pitchFamily="34" charset="0"/>
                <a:cs typeface="Times New Roman" panose="02020603050405020304" pitchFamily="18" charset="0"/>
              </a:rPr>
              <a:t>A narrative describing the services provided, including how the service addressed the person’s behavioral health needs. </a:t>
            </a:r>
          </a:p>
          <a:p>
            <a:pPr marL="342900" marR="0" lvl="0" indent="-342900">
              <a:lnSpc>
                <a:spcPct val="107000"/>
              </a:lnSpc>
              <a:spcBef>
                <a:spcPts val="0"/>
              </a:spcBef>
              <a:spcAft>
                <a:spcPts val="0"/>
              </a:spcAft>
              <a:buFont typeface="Symbol" panose="05050102010706020507" pitchFamily="18" charset="2"/>
              <a:buChar char=""/>
            </a:pPr>
            <a:r>
              <a:rPr lang="en-US" sz="1550" dirty="0">
                <a:solidFill>
                  <a:schemeClr val="tx1">
                    <a:lumMod val="65000"/>
                    <a:lumOff val="35000"/>
                  </a:schemeClr>
                </a:solidFill>
                <a:latin typeface="Verdana" panose="020B0604030504040204" pitchFamily="34" charset="0"/>
                <a:ea typeface="Verdana" panose="020B0604030504040204" pitchFamily="34" charset="0"/>
                <a:cs typeface="Times New Roman" panose="02020603050405020304" pitchFamily="18" charset="0"/>
              </a:rPr>
              <a:t>Date the services were provided.</a:t>
            </a:r>
          </a:p>
          <a:p>
            <a:pPr marL="342900" indent="-342900">
              <a:lnSpc>
                <a:spcPct val="107000"/>
              </a:lnSpc>
              <a:spcBef>
                <a:spcPts val="0"/>
              </a:spcBef>
              <a:buFont typeface="Symbol" panose="05050102010706020507" pitchFamily="18" charset="2"/>
              <a:buChar char=""/>
            </a:pPr>
            <a:r>
              <a:rPr lang="en-US" sz="1550" dirty="0">
                <a:solidFill>
                  <a:schemeClr val="tx1">
                    <a:lumMod val="65000"/>
                    <a:lumOff val="35000"/>
                  </a:schemeClr>
                </a:solidFill>
                <a:latin typeface="Verdana" panose="020B0604030504040204" pitchFamily="34" charset="0"/>
                <a:ea typeface="Verdana" panose="020B0604030504040204" pitchFamily="34" charset="0"/>
                <a:cs typeface="Times New Roman" panose="02020603050405020304" pitchFamily="18" charset="0"/>
              </a:rPr>
              <a:t>Document one of the contracted services (e.g. assessment, therapy, groups, collateral) and t</a:t>
            </a:r>
            <a:r>
              <a:rPr lang="en-US" sz="1550" dirty="0">
                <a:solidFill>
                  <a:schemeClr val="tx1">
                    <a:lumMod val="65000"/>
                    <a:lumOff val="35000"/>
                  </a:schemeClr>
                </a:solidFill>
                <a:latin typeface="Verdana" panose="020B0604030504040204" pitchFamily="34" charset="0"/>
                <a:ea typeface="Verdana" panose="020B0604030504040204" pitchFamily="34" charset="0"/>
              </a:rPr>
              <a:t>he total number of hours and minutes the beneficiary attended the program (</a:t>
            </a:r>
            <a:r>
              <a:rPr lang="en-US" sz="1550" b="1" dirty="0">
                <a:solidFill>
                  <a:schemeClr val="tx1">
                    <a:lumMod val="65000"/>
                    <a:lumOff val="35000"/>
                  </a:schemeClr>
                </a:solidFill>
                <a:latin typeface="Verdana" panose="020B0604030504040204" pitchFamily="34" charset="0"/>
                <a:ea typeface="Verdana" panose="020B0604030504040204" pitchFamily="34" charset="0"/>
              </a:rPr>
              <a:t>not percentages</a:t>
            </a:r>
            <a:r>
              <a:rPr lang="en-US" sz="1550" dirty="0">
                <a:solidFill>
                  <a:schemeClr val="tx1">
                    <a:lumMod val="65000"/>
                    <a:lumOff val="35000"/>
                  </a:schemeClr>
                </a:solidFill>
                <a:latin typeface="Verdana" panose="020B0604030504040204" pitchFamily="34" charset="0"/>
                <a:ea typeface="Verdana" panose="020B0604030504040204" pitchFamily="34" charset="0"/>
              </a:rPr>
              <a:t>).</a:t>
            </a:r>
            <a:endParaRPr lang="en-US" sz="1550" dirty="0">
              <a:solidFill>
                <a:schemeClr val="tx1">
                  <a:lumMod val="65000"/>
                  <a:lumOff val="35000"/>
                </a:schemeClr>
              </a:solidFill>
              <a:latin typeface="Verdana" panose="020B0604030504040204" pitchFamily="34" charset="0"/>
              <a:ea typeface="Verdana" panose="020B060403050404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550" dirty="0">
                <a:solidFill>
                  <a:schemeClr val="tx1">
                    <a:lumMod val="65000"/>
                    <a:lumOff val="35000"/>
                  </a:schemeClr>
                </a:solidFill>
                <a:latin typeface="Verdana" panose="020B0604030504040204" pitchFamily="34" charset="0"/>
                <a:ea typeface="Verdana" panose="020B0604030504040204" pitchFamily="34" charset="0"/>
                <a:cs typeface="Times New Roman" panose="02020603050405020304" pitchFamily="18" charset="0"/>
              </a:rPr>
              <a:t>Groups attended including any significant information shared in groups, concerns about participation, insights or progress made during group.</a:t>
            </a:r>
          </a:p>
          <a:p>
            <a:pPr marL="342900" marR="0" lvl="0" indent="-342900">
              <a:lnSpc>
                <a:spcPct val="107000"/>
              </a:lnSpc>
              <a:spcBef>
                <a:spcPts val="0"/>
              </a:spcBef>
              <a:spcAft>
                <a:spcPts val="0"/>
              </a:spcAft>
              <a:buFont typeface="Symbol" panose="05050102010706020507" pitchFamily="18" charset="2"/>
              <a:buChar char=""/>
            </a:pPr>
            <a:r>
              <a:rPr lang="en-US" sz="1550" dirty="0">
                <a:solidFill>
                  <a:schemeClr val="tx1">
                    <a:lumMod val="65000"/>
                    <a:lumOff val="35000"/>
                  </a:schemeClr>
                </a:solidFill>
                <a:latin typeface="Verdana" panose="020B0604030504040204" pitchFamily="34" charset="0"/>
                <a:ea typeface="Verdana" panose="020B0604030504040204" pitchFamily="34" charset="0"/>
                <a:cs typeface="Times New Roman" panose="02020603050405020304" pitchFamily="18" charset="0"/>
              </a:rPr>
              <a:t>Treatment plan changes or progress made towards treatment plan goals.</a:t>
            </a:r>
          </a:p>
          <a:p>
            <a:pPr marL="342900" marR="0" lvl="0" indent="-342900">
              <a:lnSpc>
                <a:spcPct val="107000"/>
              </a:lnSpc>
              <a:spcBef>
                <a:spcPts val="0"/>
              </a:spcBef>
              <a:spcAft>
                <a:spcPts val="0"/>
              </a:spcAft>
              <a:buFont typeface="Symbol" panose="05050102010706020507" pitchFamily="18" charset="2"/>
              <a:buChar char=""/>
            </a:pPr>
            <a:r>
              <a:rPr lang="en-US" sz="1550" dirty="0">
                <a:solidFill>
                  <a:schemeClr val="tx1">
                    <a:lumMod val="65000"/>
                    <a:lumOff val="35000"/>
                  </a:schemeClr>
                </a:solidFill>
                <a:latin typeface="Verdana" panose="020B0604030504040204" pitchFamily="34" charset="0"/>
                <a:ea typeface="Verdana" panose="020B0604030504040204" pitchFamily="34" charset="0"/>
                <a:cs typeface="Calibri" panose="020F0502020204030204" pitchFamily="34" charset="0"/>
              </a:rPr>
              <a:t>A typed or legibly printed name, signature of the provider, provider’s credentials, and date of signature. </a:t>
            </a:r>
            <a:endParaRPr lang="en-US" sz="1550" dirty="0">
              <a:solidFill>
                <a:schemeClr val="tx1">
                  <a:lumMod val="65000"/>
                  <a:lumOff val="35000"/>
                </a:schemeClr>
              </a:solidFill>
              <a:latin typeface="Verdana" panose="020B0604030504040204" pitchFamily="34" charset="0"/>
              <a:ea typeface="Verdana" panose="020B060403050404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550" dirty="0">
                <a:solidFill>
                  <a:schemeClr val="tx1">
                    <a:lumMod val="65000"/>
                    <a:lumOff val="35000"/>
                  </a:schemeClr>
                </a:solidFill>
                <a:latin typeface="Verdana" panose="020B0604030504040204" pitchFamily="34" charset="0"/>
                <a:ea typeface="Verdana" panose="020B0604030504040204" pitchFamily="34" charset="0"/>
                <a:cs typeface="Calibri" panose="020F0502020204030204" pitchFamily="34" charset="0"/>
              </a:rPr>
              <a:t>ICD 10 code.</a:t>
            </a:r>
            <a:endParaRPr lang="en-US" sz="1550" dirty="0">
              <a:solidFill>
                <a:schemeClr val="tx1">
                  <a:lumMod val="65000"/>
                  <a:lumOff val="35000"/>
                </a:schemeClr>
              </a:solidFill>
              <a:latin typeface="Verdana" panose="020B0604030504040204" pitchFamily="34" charset="0"/>
              <a:ea typeface="Verdana" panose="020B060403050404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550" dirty="0">
                <a:solidFill>
                  <a:schemeClr val="tx1">
                    <a:lumMod val="65000"/>
                    <a:lumOff val="35000"/>
                  </a:schemeClr>
                </a:solidFill>
                <a:latin typeface="Verdana" panose="020B0604030504040204" pitchFamily="34" charset="0"/>
                <a:ea typeface="Verdana" panose="020B0604030504040204" pitchFamily="34" charset="0"/>
                <a:cs typeface="Calibri" panose="020F0502020204030204" pitchFamily="34" charset="0"/>
              </a:rPr>
              <a:t>Current procedural terminology (CPT) or Healthcare Common Procedure Coding System (HCPCS) code.</a:t>
            </a:r>
            <a:endParaRPr lang="en-US" sz="1550" dirty="0">
              <a:solidFill>
                <a:schemeClr val="tx1">
                  <a:lumMod val="65000"/>
                  <a:lumOff val="35000"/>
                </a:schemeClr>
              </a:solidFill>
              <a:latin typeface="Verdana" panose="020B0604030504040204" pitchFamily="34" charset="0"/>
              <a:ea typeface="Verdana" panose="020B060403050404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550" dirty="0">
                <a:solidFill>
                  <a:schemeClr val="tx1">
                    <a:lumMod val="65000"/>
                    <a:lumOff val="35000"/>
                  </a:schemeClr>
                </a:solidFill>
                <a:latin typeface="Verdana" panose="020B0604030504040204" pitchFamily="34" charset="0"/>
                <a:ea typeface="Verdana" panose="020B0604030504040204" pitchFamily="34" charset="0"/>
                <a:cs typeface="Times New Roman" panose="02020603050405020304" pitchFamily="18" charset="0"/>
              </a:rPr>
              <a:t>Next steps including, but not limited to, planned action steps by the provider or by the person in care, collaboration with the person in care and/or other provider(s), family or significant others and updates to the problem list, as appropriate.</a:t>
            </a:r>
            <a:endParaRPr lang="en-US" sz="1550" b="0" dirty="0">
              <a:solidFill>
                <a:schemeClr val="tx1">
                  <a:lumMod val="65000"/>
                  <a:lumOff val="35000"/>
                </a:schemeClr>
              </a:solidFill>
            </a:endParaRPr>
          </a:p>
        </p:txBody>
      </p:sp>
      <p:sp>
        <p:nvSpPr>
          <p:cNvPr id="4" name="Slide Number Placeholder 3"/>
          <p:cNvSpPr>
            <a:spLocks noGrp="1"/>
          </p:cNvSpPr>
          <p:nvPr>
            <p:ph type="sldNum" sz="quarter" idx="12"/>
          </p:nvPr>
        </p:nvSpPr>
        <p:spPr/>
        <p:txBody>
          <a:bodyPr/>
          <a:lstStyle/>
          <a:p>
            <a:fld id="{299FD6E5-BE93-4F42-8599-AF3EA2588FFA}" type="slidenum">
              <a:rPr lang="en-US" smtClean="0"/>
              <a:pPr/>
              <a:t>19</a:t>
            </a:fld>
            <a:endParaRPr lang="en-US" dirty="0"/>
          </a:p>
        </p:txBody>
      </p:sp>
    </p:spTree>
    <p:extLst>
      <p:ext uri="{BB962C8B-B14F-4D97-AF65-F5344CB8AC3E}">
        <p14:creationId xmlns:p14="http://schemas.microsoft.com/office/powerpoint/2010/main" val="3071863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3A63685-E73C-424E-8227-CACB3CC82DA2}"/>
              </a:ext>
            </a:extLst>
          </p:cNvPr>
          <p:cNvSpPr>
            <a:spLocks noGrp="1"/>
          </p:cNvSpPr>
          <p:nvPr>
            <p:ph idx="15"/>
          </p:nvPr>
        </p:nvSpPr>
        <p:spPr>
          <a:xfrm>
            <a:off x="6590297" y="2071459"/>
            <a:ext cx="4763503" cy="2733311"/>
          </a:xfrm>
          <a:solidFill>
            <a:srgbClr val="25B781"/>
          </a:solidFill>
          <a:ln>
            <a:solidFill>
              <a:srgbClr val="33AB7E"/>
            </a:solidFill>
          </a:ln>
        </p:spPr>
        <p:txBody>
          <a:bodyPr/>
          <a:lstStyle/>
          <a:p>
            <a:pPr marL="228600" indent="-228600">
              <a:buFont typeface="Arial" panose="020B0604020202020204" pitchFamily="34" charset="0"/>
              <a:buChar char="•"/>
            </a:pPr>
            <a:r>
              <a:rPr lang="en-US" sz="1600" dirty="0">
                <a:solidFill>
                  <a:schemeClr val="bg1"/>
                </a:solidFill>
              </a:rPr>
              <a:t>Program Definitions</a:t>
            </a:r>
          </a:p>
          <a:p>
            <a:pPr marL="228600" indent="-228600">
              <a:buFont typeface="Arial" panose="020B0604020202020204" pitchFamily="34" charset="0"/>
              <a:buChar char="•"/>
            </a:pPr>
            <a:r>
              <a:rPr lang="en-US" sz="1600" dirty="0">
                <a:solidFill>
                  <a:schemeClr val="bg1"/>
                </a:solidFill>
              </a:rPr>
              <a:t>Authorization Requirements and Process</a:t>
            </a:r>
          </a:p>
          <a:p>
            <a:pPr marL="228600" indent="-228600">
              <a:buFont typeface="Arial" panose="020B0604020202020204" pitchFamily="34" charset="0"/>
              <a:buChar char="•"/>
            </a:pPr>
            <a:r>
              <a:rPr lang="en-US" sz="1600" dirty="0">
                <a:solidFill>
                  <a:schemeClr val="bg1"/>
                </a:solidFill>
              </a:rPr>
              <a:t>Required Service Components</a:t>
            </a:r>
          </a:p>
          <a:p>
            <a:pPr marL="228600" indent="-228600">
              <a:buFont typeface="Arial" panose="020B0604020202020204" pitchFamily="34" charset="0"/>
              <a:buChar char="•"/>
            </a:pPr>
            <a:r>
              <a:rPr lang="en-US" sz="1600" dirty="0">
                <a:solidFill>
                  <a:schemeClr val="bg1"/>
                </a:solidFill>
              </a:rPr>
              <a:t>Documentation Requirements</a:t>
            </a:r>
          </a:p>
          <a:p>
            <a:pPr marL="228600" indent="-228600">
              <a:buFont typeface="Arial" panose="020B0604020202020204" pitchFamily="34" charset="0"/>
              <a:buChar char="•"/>
            </a:pPr>
            <a:r>
              <a:rPr lang="en-US" sz="1600" dirty="0">
                <a:solidFill>
                  <a:schemeClr val="bg1"/>
                </a:solidFill>
              </a:rPr>
              <a:t>Claiming Exceptions</a:t>
            </a:r>
          </a:p>
          <a:p>
            <a:endParaRPr lang="en-US" sz="1600" dirty="0">
              <a:solidFill>
                <a:schemeClr val="bg1"/>
              </a:solidFill>
            </a:endParaRPr>
          </a:p>
        </p:txBody>
      </p:sp>
      <p:sp>
        <p:nvSpPr>
          <p:cNvPr id="4" name="Slide Number Placeholder 3">
            <a:extLst>
              <a:ext uri="{FF2B5EF4-FFF2-40B4-BE49-F238E27FC236}">
                <a16:creationId xmlns:a16="http://schemas.microsoft.com/office/drawing/2014/main" id="{68BD45D4-BF70-4CF4-B924-271A2BA59273}"/>
              </a:ext>
            </a:extLst>
          </p:cNvPr>
          <p:cNvSpPr>
            <a:spLocks noGrp="1"/>
          </p:cNvSpPr>
          <p:nvPr>
            <p:ph type="sldNum" sz="quarter" idx="18"/>
          </p:nvPr>
        </p:nvSpPr>
        <p:spPr/>
        <p:txBody>
          <a:bodyPr/>
          <a:lstStyle/>
          <a:p>
            <a:fld id="{6E9F442E-095D-414B-A3C1-4D7C903EC540}" type="slidenum">
              <a:rPr lang="en-US" smtClean="0"/>
              <a:t>2</a:t>
            </a:fld>
            <a:endParaRPr lang="en-US" dirty="0"/>
          </a:p>
        </p:txBody>
      </p:sp>
      <p:sp>
        <p:nvSpPr>
          <p:cNvPr id="2" name="Title 1">
            <a:extLst>
              <a:ext uri="{FF2B5EF4-FFF2-40B4-BE49-F238E27FC236}">
                <a16:creationId xmlns:a16="http://schemas.microsoft.com/office/drawing/2014/main" id="{E93429D2-B1B3-4A09-B829-BAED4A3277E5}"/>
              </a:ext>
            </a:extLst>
          </p:cNvPr>
          <p:cNvSpPr>
            <a:spLocks noGrp="1"/>
          </p:cNvSpPr>
          <p:nvPr>
            <p:ph type="title"/>
          </p:nvPr>
        </p:nvSpPr>
        <p:spPr>
          <a:xfrm>
            <a:off x="6804786" y="1188452"/>
            <a:ext cx="4993194" cy="864778"/>
          </a:xfrm>
        </p:spPr>
        <p:txBody>
          <a:bodyPr/>
          <a:lstStyle/>
          <a:p>
            <a:r>
              <a:rPr lang="en-US" dirty="0"/>
              <a:t>Contents</a:t>
            </a:r>
          </a:p>
        </p:txBody>
      </p:sp>
      <p:sp>
        <p:nvSpPr>
          <p:cNvPr id="6" name="Title 1">
            <a:extLst>
              <a:ext uri="{FF2B5EF4-FFF2-40B4-BE49-F238E27FC236}">
                <a16:creationId xmlns:a16="http://schemas.microsoft.com/office/drawing/2014/main" id="{24C04F19-E8BB-4394-BD0E-E6083A9ADF5F}"/>
              </a:ext>
            </a:extLst>
          </p:cNvPr>
          <p:cNvSpPr txBox="1">
            <a:spLocks/>
          </p:cNvSpPr>
          <p:nvPr/>
        </p:nvSpPr>
        <p:spPr>
          <a:xfrm>
            <a:off x="510247" y="1188451"/>
            <a:ext cx="4993194" cy="7171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2400" b="1" i="0" kern="1200" baseline="0">
                <a:solidFill>
                  <a:srgbClr val="33AB7E"/>
                </a:solidFill>
                <a:latin typeface="Georgia" charset="0"/>
                <a:ea typeface="+mj-ea"/>
                <a:cs typeface="+mj-cs"/>
              </a:defRPr>
            </a:lvl1pPr>
          </a:lstStyle>
          <a:p>
            <a:r>
              <a:rPr lang="en-US" dirty="0"/>
              <a:t>Learning Objectives</a:t>
            </a:r>
          </a:p>
        </p:txBody>
      </p:sp>
      <p:sp>
        <p:nvSpPr>
          <p:cNvPr id="7" name="Subtitle 2">
            <a:extLst>
              <a:ext uri="{FF2B5EF4-FFF2-40B4-BE49-F238E27FC236}">
                <a16:creationId xmlns:a16="http://schemas.microsoft.com/office/drawing/2014/main" id="{2BB162B9-6F8C-48C4-BAB3-12FCE1AE531F}"/>
              </a:ext>
            </a:extLst>
          </p:cNvPr>
          <p:cNvSpPr txBox="1">
            <a:spLocks/>
          </p:cNvSpPr>
          <p:nvPr/>
        </p:nvSpPr>
        <p:spPr>
          <a:xfrm>
            <a:off x="510247" y="2071462"/>
            <a:ext cx="5190642" cy="2771472"/>
          </a:xfrm>
          <a:prstGeom prst="rect">
            <a:avLst/>
          </a:prstGeom>
          <a:solidFill>
            <a:srgbClr val="25B781"/>
          </a:solidFill>
          <a:ln>
            <a:solidFill>
              <a:srgbClr val="33AB7E"/>
            </a:solidFill>
          </a:ln>
        </p:spPr>
        <p:txBody>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spcAft>
                <a:spcPts val="600"/>
              </a:spcAft>
              <a:buNone/>
            </a:pPr>
            <a:r>
              <a:rPr lang="en-US" sz="1600" b="1" dirty="0">
                <a:solidFill>
                  <a:schemeClr val="bg1"/>
                </a:solidFill>
                <a:latin typeface="Verdana" panose="020B0604030504040204" pitchFamily="34" charset="0"/>
                <a:ea typeface="Verdana" panose="020B0604030504040204" pitchFamily="34" charset="0"/>
              </a:rPr>
              <a:t>At the conclusion of this presentation, participants will be able to describe the:</a:t>
            </a:r>
          </a:p>
          <a:p>
            <a:pPr marL="171450" indent="-171450">
              <a:buFont typeface="Arial" panose="020B0604020202020204" pitchFamily="34" charset="0"/>
              <a:buChar char="•"/>
            </a:pPr>
            <a:r>
              <a:rPr lang="en-US" sz="1600" dirty="0">
                <a:solidFill>
                  <a:schemeClr val="bg1"/>
                </a:solidFill>
                <a:latin typeface="Verdana" panose="020B0604030504040204" pitchFamily="34" charset="0"/>
                <a:ea typeface="Verdana" panose="020B0604030504040204" pitchFamily="34" charset="0"/>
              </a:rPr>
              <a:t>Program components that have been established by DHCS for Day Rehabilitation and Day Treatment Intensive programs.</a:t>
            </a:r>
          </a:p>
          <a:p>
            <a:pPr marL="171450" indent="-171450">
              <a:buFont typeface="Arial" panose="020B0604020202020204" pitchFamily="34" charset="0"/>
              <a:buChar char="•"/>
            </a:pPr>
            <a:r>
              <a:rPr lang="en-US" sz="1600" dirty="0">
                <a:solidFill>
                  <a:schemeClr val="bg1"/>
                </a:solidFill>
                <a:latin typeface="Verdana" panose="020B0604030504040204" pitchFamily="34" charset="0"/>
                <a:ea typeface="Verdana" panose="020B0604030504040204" pitchFamily="34" charset="0"/>
              </a:rPr>
              <a:t>Authorization requirements and process.</a:t>
            </a:r>
          </a:p>
          <a:p>
            <a:pPr marL="171450" indent="-171450">
              <a:buFont typeface="Arial" panose="020B0604020202020204" pitchFamily="34" charset="0"/>
              <a:buChar char="•"/>
            </a:pPr>
            <a:r>
              <a:rPr lang="en-US" sz="1600" dirty="0">
                <a:solidFill>
                  <a:schemeClr val="bg1"/>
                </a:solidFill>
                <a:latin typeface="Verdana" panose="020B0604030504040204" pitchFamily="34" charset="0"/>
                <a:ea typeface="Verdana" panose="020B0604030504040204" pitchFamily="34" charset="0"/>
              </a:rPr>
              <a:t>Documentations standards. </a:t>
            </a:r>
          </a:p>
          <a:p>
            <a:pPr marL="171450" indent="-171450">
              <a:buFont typeface="Arial" panose="020B0604020202020204" pitchFamily="34" charset="0"/>
              <a:buChar char="•"/>
            </a:pPr>
            <a:r>
              <a:rPr lang="en-US" sz="1600" dirty="0">
                <a:solidFill>
                  <a:schemeClr val="bg1"/>
                </a:solidFill>
                <a:latin typeface="Verdana" panose="020B0604030504040204" pitchFamily="34" charset="0"/>
                <a:ea typeface="Verdana" panose="020B0604030504040204" pitchFamily="34" charset="0"/>
              </a:rPr>
              <a:t>Claiming Exceptions.</a:t>
            </a:r>
          </a:p>
        </p:txBody>
      </p:sp>
    </p:spTree>
    <p:extLst>
      <p:ext uri="{BB962C8B-B14F-4D97-AF65-F5344CB8AC3E}">
        <p14:creationId xmlns:p14="http://schemas.microsoft.com/office/powerpoint/2010/main" val="10477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879" y="182248"/>
            <a:ext cx="10683610" cy="799286"/>
          </a:xfrm>
        </p:spPr>
        <p:txBody>
          <a:bodyPr/>
          <a:lstStyle/>
          <a:p>
            <a:r>
              <a:rPr lang="en-US" dirty="0"/>
              <a:t>Documentation of</a:t>
            </a:r>
            <a:r>
              <a:rPr lang="en-US" sz="2800" dirty="0"/>
              <a:t> </a:t>
            </a:r>
            <a:r>
              <a:rPr lang="en-US" dirty="0"/>
              <a:t>Unavoidable</a:t>
            </a:r>
            <a:r>
              <a:rPr lang="en-US" sz="2800" dirty="0"/>
              <a:t> </a:t>
            </a:r>
            <a:r>
              <a:rPr lang="en-US" dirty="0"/>
              <a:t>Absences</a:t>
            </a:r>
          </a:p>
        </p:txBody>
      </p:sp>
      <p:sp>
        <p:nvSpPr>
          <p:cNvPr id="3" name="Content Placeholder 2"/>
          <p:cNvSpPr>
            <a:spLocks noGrp="1"/>
          </p:cNvSpPr>
          <p:nvPr>
            <p:ph idx="1"/>
          </p:nvPr>
        </p:nvSpPr>
        <p:spPr>
          <a:xfrm>
            <a:off x="1303116" y="886176"/>
            <a:ext cx="10050684" cy="5297312"/>
          </a:xfrm>
        </p:spPr>
        <p:txBody>
          <a:bodyPr>
            <a:noAutofit/>
          </a:bodyPr>
          <a:lstStyle/>
          <a:p>
            <a:pPr marL="91440"/>
            <a:r>
              <a:rPr lang="en-US" sz="1600" b="1" dirty="0">
                <a:solidFill>
                  <a:schemeClr val="tx1">
                    <a:lumMod val="65000"/>
                    <a:lumOff val="35000"/>
                  </a:schemeClr>
                </a:solidFill>
                <a:latin typeface="Verdana" panose="020B0604030504040204" pitchFamily="34" charset="0"/>
                <a:ea typeface="Verdana" panose="020B0604030504040204" pitchFamily="34" charset="0"/>
              </a:rPr>
              <a:t>An unavoidable absence is defined as a crisis and/or illness and is infrequent. </a:t>
            </a:r>
          </a:p>
          <a:p>
            <a:pPr marL="91440"/>
            <a:r>
              <a:rPr lang="en-US" sz="1600" dirty="0">
                <a:solidFill>
                  <a:schemeClr val="tx1">
                    <a:lumMod val="65000"/>
                    <a:lumOff val="35000"/>
                  </a:schemeClr>
                </a:solidFill>
                <a:latin typeface="Verdana" panose="020B0604030504040204" pitchFamily="34" charset="0"/>
                <a:ea typeface="Verdana" panose="020B0604030504040204" pitchFamily="34" charset="0"/>
              </a:rPr>
              <a:t>Examples include:</a:t>
            </a:r>
          </a:p>
          <a:p>
            <a:pPr lvl="1"/>
            <a:r>
              <a:rPr lang="en-US" sz="1600" i="0" dirty="0">
                <a:solidFill>
                  <a:schemeClr val="tx1">
                    <a:lumMod val="65000"/>
                    <a:lumOff val="35000"/>
                  </a:schemeClr>
                </a:solidFill>
                <a:latin typeface="Verdana" panose="020B0604030504040204" pitchFamily="34" charset="0"/>
                <a:ea typeface="Verdana" panose="020B0604030504040204" pitchFamily="34" charset="0"/>
              </a:rPr>
              <a:t>Family Emergency</a:t>
            </a:r>
          </a:p>
          <a:p>
            <a:pPr lvl="1"/>
            <a:r>
              <a:rPr lang="en-US" sz="1600" i="0" dirty="0">
                <a:solidFill>
                  <a:schemeClr val="tx1">
                    <a:lumMod val="65000"/>
                    <a:lumOff val="35000"/>
                  </a:schemeClr>
                </a:solidFill>
                <a:latin typeface="Verdana" panose="020B0604030504040204" pitchFamily="34" charset="0"/>
                <a:ea typeface="Verdana" panose="020B0604030504040204" pitchFamily="34" charset="0"/>
              </a:rPr>
              <a:t>Client Illness</a:t>
            </a:r>
          </a:p>
          <a:p>
            <a:pPr lvl="1"/>
            <a:r>
              <a:rPr lang="en-US" sz="1600" i="0" dirty="0">
                <a:solidFill>
                  <a:schemeClr val="tx1">
                    <a:lumMod val="65000"/>
                    <a:lumOff val="35000"/>
                  </a:schemeClr>
                </a:solidFill>
                <a:latin typeface="Verdana" panose="020B0604030504040204" pitchFamily="34" charset="0"/>
                <a:ea typeface="Verdana" panose="020B0604030504040204" pitchFamily="34" charset="0"/>
              </a:rPr>
              <a:t>Court Appearance</a:t>
            </a:r>
          </a:p>
          <a:p>
            <a:pPr lvl="1"/>
            <a:r>
              <a:rPr lang="en-US" sz="1600" i="0" dirty="0">
                <a:solidFill>
                  <a:schemeClr val="tx1">
                    <a:lumMod val="65000"/>
                    <a:lumOff val="35000"/>
                  </a:schemeClr>
                </a:solidFill>
                <a:latin typeface="Verdana" panose="020B0604030504040204" pitchFamily="34" charset="0"/>
                <a:ea typeface="Verdana" panose="020B0604030504040204" pitchFamily="34" charset="0"/>
              </a:rPr>
              <a:t>Appointment That Cannot Be Rescheduled. </a:t>
            </a:r>
          </a:p>
          <a:p>
            <a:pPr lvl="2"/>
            <a:r>
              <a:rPr lang="en-US" sz="1600" i="0" dirty="0">
                <a:solidFill>
                  <a:schemeClr val="tx1">
                    <a:lumMod val="65000"/>
                    <a:lumOff val="35000"/>
                  </a:schemeClr>
                </a:solidFill>
                <a:latin typeface="Verdana" panose="020B0604030504040204" pitchFamily="34" charset="0"/>
                <a:ea typeface="Verdana" panose="020B0604030504040204" pitchFamily="34" charset="0"/>
              </a:rPr>
              <a:t>NOTE: Documentation needs to clarify why an appointment cannot be rescheduled. Medical appointments do not meet this criteria unless documented that this was the only available appointment within the needed treatment timeframe.</a:t>
            </a:r>
          </a:p>
          <a:p>
            <a:pPr lvl="1"/>
            <a:r>
              <a:rPr lang="en-US" sz="1600" i="0" dirty="0">
                <a:solidFill>
                  <a:schemeClr val="tx1">
                    <a:lumMod val="65000"/>
                    <a:lumOff val="35000"/>
                  </a:schemeClr>
                </a:solidFill>
                <a:latin typeface="Verdana" panose="020B0604030504040204" pitchFamily="34" charset="0"/>
                <a:ea typeface="Verdana" panose="020B0604030504040204" pitchFamily="34" charset="0"/>
              </a:rPr>
              <a:t>Family Event (e.g., funeral, wedding)</a:t>
            </a:r>
          </a:p>
          <a:p>
            <a:pPr lvl="1"/>
            <a:r>
              <a:rPr lang="en-US" sz="1600" i="0" dirty="0">
                <a:solidFill>
                  <a:schemeClr val="tx1">
                    <a:lumMod val="65000"/>
                    <a:lumOff val="35000"/>
                  </a:schemeClr>
                </a:solidFill>
                <a:latin typeface="Verdana" panose="020B0604030504040204" pitchFamily="34" charset="0"/>
                <a:ea typeface="Verdana" panose="020B0604030504040204" pitchFamily="34" charset="0"/>
              </a:rPr>
              <a:t>Transportation Issues</a:t>
            </a:r>
          </a:p>
          <a:p>
            <a:pPr marL="91440"/>
            <a:r>
              <a:rPr lang="en-US" sz="1600" b="1" dirty="0">
                <a:solidFill>
                  <a:schemeClr val="tx1">
                    <a:lumMod val="65000"/>
                    <a:lumOff val="35000"/>
                  </a:schemeClr>
                </a:solidFill>
                <a:latin typeface="Verdana" panose="020B0604030504040204" pitchFamily="34" charset="0"/>
                <a:ea typeface="Verdana" panose="020B0604030504040204" pitchFamily="34" charset="0"/>
              </a:rPr>
              <a:t>Unavoidable Absences must be documented only when the client has attended 50 percent of a scheduled day but less than a full day.</a:t>
            </a:r>
          </a:p>
          <a:p>
            <a:pPr lvl="1"/>
            <a:r>
              <a:rPr lang="en-US" sz="1600" i="0" dirty="0">
                <a:solidFill>
                  <a:schemeClr val="tx1">
                    <a:lumMod val="65000"/>
                    <a:lumOff val="35000"/>
                  </a:schemeClr>
                </a:solidFill>
                <a:latin typeface="Verdana" panose="020B0604030504040204" pitchFamily="34" charset="0"/>
                <a:ea typeface="Verdana" panose="020B0604030504040204" pitchFamily="34" charset="0"/>
              </a:rPr>
              <a:t>The Unavoidable Absence note must be a separate entry in the chart and include:</a:t>
            </a:r>
          </a:p>
          <a:p>
            <a:pPr lvl="3"/>
            <a:r>
              <a:rPr lang="en-US" sz="1600" i="0" dirty="0">
                <a:solidFill>
                  <a:schemeClr val="tx1">
                    <a:lumMod val="65000"/>
                    <a:lumOff val="35000"/>
                  </a:schemeClr>
                </a:solidFill>
                <a:latin typeface="Verdana" panose="020B0604030504040204" pitchFamily="34" charset="0"/>
                <a:ea typeface="Verdana" panose="020B0604030504040204" pitchFamily="34" charset="0"/>
              </a:rPr>
              <a:t>The reason for the absence and </a:t>
            </a:r>
          </a:p>
          <a:p>
            <a:pPr lvl="3"/>
            <a:r>
              <a:rPr lang="en-US" sz="1600" i="0" dirty="0">
                <a:solidFill>
                  <a:schemeClr val="tx1">
                    <a:lumMod val="65000"/>
                    <a:lumOff val="35000"/>
                  </a:schemeClr>
                </a:solidFill>
                <a:latin typeface="Verdana" panose="020B0604030504040204" pitchFamily="34" charset="0"/>
                <a:ea typeface="Verdana" panose="020B0604030504040204" pitchFamily="34" charset="0"/>
              </a:rPr>
              <a:t>The total minutes/hours of actual program attendance. </a:t>
            </a:r>
          </a:p>
          <a:p>
            <a:pPr lvl="1"/>
            <a:r>
              <a:rPr lang="en-US" sz="1600" i="0" dirty="0">
                <a:solidFill>
                  <a:schemeClr val="tx1">
                    <a:lumMod val="65000"/>
                    <a:lumOff val="35000"/>
                  </a:schemeClr>
                </a:solidFill>
                <a:latin typeface="Verdana" panose="020B0604030504040204" pitchFamily="34" charset="0"/>
                <a:ea typeface="Verdana" panose="020B0604030504040204" pitchFamily="34" charset="0"/>
              </a:rPr>
              <a:t>In cases where absences are frequent, it is the responsibility of the provider to re-evaluate the beneficiary’s need for DR/DTI program and take appropriate action (e.g. referral to another form of treatment).</a:t>
            </a:r>
          </a:p>
        </p:txBody>
      </p:sp>
      <p:sp>
        <p:nvSpPr>
          <p:cNvPr id="4" name="Slide Number Placeholder 3"/>
          <p:cNvSpPr>
            <a:spLocks noGrp="1"/>
          </p:cNvSpPr>
          <p:nvPr>
            <p:ph type="sldNum" sz="quarter" idx="12"/>
          </p:nvPr>
        </p:nvSpPr>
        <p:spPr/>
        <p:txBody>
          <a:bodyPr/>
          <a:lstStyle/>
          <a:p>
            <a:fld id="{299FD6E5-BE93-4F42-8599-AF3EA2588FFA}" type="slidenum">
              <a:rPr lang="en-US" smtClean="0"/>
              <a:pPr/>
              <a:t>20</a:t>
            </a:fld>
            <a:endParaRPr lang="en-US" dirty="0"/>
          </a:p>
        </p:txBody>
      </p:sp>
    </p:spTree>
    <p:extLst>
      <p:ext uri="{BB962C8B-B14F-4D97-AF65-F5344CB8AC3E}">
        <p14:creationId xmlns:p14="http://schemas.microsoft.com/office/powerpoint/2010/main" val="3659146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395" y="342723"/>
            <a:ext cx="10452137" cy="864778"/>
          </a:xfrm>
        </p:spPr>
        <p:txBody>
          <a:bodyPr>
            <a:normAutofit/>
          </a:bodyPr>
          <a:lstStyle/>
          <a:p>
            <a:r>
              <a:rPr lang="en-US" dirty="0"/>
              <a:t>Documents Required During ACBH and DHCS Chart Audits</a:t>
            </a:r>
          </a:p>
        </p:txBody>
      </p:sp>
      <p:sp>
        <p:nvSpPr>
          <p:cNvPr id="3" name="Content Placeholder 2"/>
          <p:cNvSpPr>
            <a:spLocks noGrp="1"/>
          </p:cNvSpPr>
          <p:nvPr>
            <p:ph idx="1"/>
          </p:nvPr>
        </p:nvSpPr>
        <p:spPr>
          <a:xfrm>
            <a:off x="1151468" y="1296811"/>
            <a:ext cx="10452137" cy="4648200"/>
          </a:xfrm>
        </p:spPr>
        <p:txBody>
          <a:bodyPr>
            <a:noAutofit/>
          </a:bodyPr>
          <a:lstStyle/>
          <a:p>
            <a:pPr marL="285750" indent="-283464">
              <a:buFont typeface="Arial" panose="020B0604020202020204" pitchFamily="34" charset="0"/>
              <a:buChar char="•"/>
            </a:pPr>
            <a:r>
              <a:rPr lang="en-US" sz="1600" dirty="0">
                <a:solidFill>
                  <a:schemeClr val="tx1">
                    <a:lumMod val="65000"/>
                    <a:lumOff val="35000"/>
                  </a:schemeClr>
                </a:solidFill>
                <a:latin typeface="Verdana" panose="020B0604030504040204" pitchFamily="34" charset="0"/>
                <a:ea typeface="Verdana" panose="020B0604030504040204" pitchFamily="34" charset="0"/>
              </a:rPr>
              <a:t>ACBH and DHCS perform periodic audits of programs, involving service and documentation review.  </a:t>
            </a:r>
          </a:p>
          <a:p>
            <a:pPr marL="285750" indent="-285750">
              <a:buFont typeface="Arial" panose="020B0604020202020204" pitchFamily="34" charset="0"/>
              <a:buChar char="•"/>
            </a:pPr>
            <a:r>
              <a:rPr lang="en-US" sz="1600" dirty="0">
                <a:solidFill>
                  <a:schemeClr val="tx1">
                    <a:lumMod val="65000"/>
                    <a:lumOff val="35000"/>
                  </a:schemeClr>
                </a:solidFill>
                <a:latin typeface="Verdana" panose="020B0604030504040204" pitchFamily="34" charset="0"/>
                <a:ea typeface="Verdana" panose="020B0604030504040204" pitchFamily="34" charset="0"/>
              </a:rPr>
              <a:t>Chart audits typically involve review of daily progress notes, documentation of monthly contact with support person, documentation of total number of minutes or hours attended, as well as other required documentation details. </a:t>
            </a:r>
          </a:p>
          <a:p>
            <a:pPr marL="285750" indent="-285750">
              <a:spcAft>
                <a:spcPts val="600"/>
              </a:spcAft>
              <a:buFont typeface="Arial" panose="020B0604020202020204" pitchFamily="34" charset="0"/>
              <a:buChar char="•"/>
            </a:pPr>
            <a:r>
              <a:rPr lang="en-US" sz="1600" b="1" dirty="0">
                <a:solidFill>
                  <a:schemeClr val="tx1">
                    <a:lumMod val="65000"/>
                    <a:lumOff val="35000"/>
                  </a:schemeClr>
                </a:solidFill>
                <a:latin typeface="Verdana" panose="020B0604030504040204" pitchFamily="34" charset="0"/>
                <a:ea typeface="Verdana" panose="020B0604030504040204" pitchFamily="34" charset="0"/>
              </a:rPr>
              <a:t>In addition to the above, the following documents are required from DTI and DR programs during audits: </a:t>
            </a:r>
          </a:p>
          <a:p>
            <a:pPr lvl="1"/>
            <a:r>
              <a:rPr lang="en-US" sz="1600" i="0" dirty="0">
                <a:solidFill>
                  <a:schemeClr val="tx1">
                    <a:lumMod val="65000"/>
                    <a:lumOff val="35000"/>
                  </a:schemeClr>
                </a:solidFill>
                <a:latin typeface="Verdana" panose="020B0604030504040204" pitchFamily="34" charset="0"/>
                <a:ea typeface="Verdana" panose="020B0604030504040204" pitchFamily="34" charset="0"/>
              </a:rPr>
              <a:t>Weekly Schedules </a:t>
            </a:r>
          </a:p>
          <a:p>
            <a:pPr lvl="1"/>
            <a:r>
              <a:rPr lang="en-US" sz="1600" i="0" dirty="0">
                <a:solidFill>
                  <a:schemeClr val="tx1">
                    <a:lumMod val="65000"/>
                    <a:lumOff val="35000"/>
                  </a:schemeClr>
                </a:solidFill>
                <a:latin typeface="Verdana" panose="020B0604030504040204" pitchFamily="34" charset="0"/>
                <a:ea typeface="Verdana" panose="020B0604030504040204" pitchFamily="34" charset="0"/>
              </a:rPr>
              <a:t>Proof of Staffing Ratios (usually included in Weekly Schedule and Group Sign-in Sheets)</a:t>
            </a:r>
          </a:p>
          <a:p>
            <a:pPr lvl="1"/>
            <a:r>
              <a:rPr lang="en-US" sz="1600" i="0" dirty="0">
                <a:solidFill>
                  <a:schemeClr val="tx1">
                    <a:lumMod val="65000"/>
                    <a:lumOff val="35000"/>
                  </a:schemeClr>
                </a:solidFill>
                <a:latin typeface="Verdana" panose="020B0604030504040204" pitchFamily="34" charset="0"/>
                <a:ea typeface="Verdana" panose="020B0604030504040204" pitchFamily="34" charset="0"/>
              </a:rPr>
              <a:t>Crisis Response Protocol </a:t>
            </a:r>
          </a:p>
          <a:p>
            <a:pPr lvl="1"/>
            <a:r>
              <a:rPr lang="en-US" sz="1600" i="0" dirty="0">
                <a:solidFill>
                  <a:schemeClr val="tx1">
                    <a:lumMod val="65000"/>
                    <a:lumOff val="35000"/>
                  </a:schemeClr>
                </a:solidFill>
                <a:latin typeface="Verdana" panose="020B0604030504040204" pitchFamily="34" charset="0"/>
                <a:ea typeface="Verdana" panose="020B0604030504040204" pitchFamily="34" charset="0"/>
              </a:rPr>
              <a:t>Program Description </a:t>
            </a:r>
          </a:p>
          <a:p>
            <a:pPr lvl="1"/>
            <a:r>
              <a:rPr lang="en-US" sz="1600" i="0" dirty="0">
                <a:solidFill>
                  <a:schemeClr val="tx1">
                    <a:lumMod val="65000"/>
                    <a:lumOff val="35000"/>
                  </a:schemeClr>
                </a:solidFill>
                <a:latin typeface="Verdana" panose="020B0604030504040204" pitchFamily="34" charset="0"/>
                <a:ea typeface="Verdana" panose="020B0604030504040204" pitchFamily="34" charset="0"/>
              </a:rPr>
              <a:t>Full Staff List</a:t>
            </a:r>
          </a:p>
          <a:p>
            <a:pPr lvl="1"/>
            <a:r>
              <a:rPr lang="en-US" sz="1600" i="0" dirty="0">
                <a:solidFill>
                  <a:schemeClr val="tx1">
                    <a:lumMod val="65000"/>
                    <a:lumOff val="35000"/>
                  </a:schemeClr>
                </a:solidFill>
                <a:latin typeface="Verdana" panose="020B0604030504040204" pitchFamily="34" charset="0"/>
                <a:ea typeface="Verdana" panose="020B0604030504040204" pitchFamily="34" charset="0"/>
              </a:rPr>
              <a:t>Daily Attendance logs</a:t>
            </a:r>
          </a:p>
          <a:p>
            <a:pPr lvl="1"/>
            <a:r>
              <a:rPr lang="en-US" sz="1600" i="0" dirty="0">
                <a:solidFill>
                  <a:schemeClr val="tx1">
                    <a:lumMod val="65000"/>
                    <a:lumOff val="35000"/>
                  </a:schemeClr>
                </a:solidFill>
                <a:latin typeface="Verdana" panose="020B0604030504040204" pitchFamily="34" charset="0"/>
                <a:ea typeface="Verdana" panose="020B0604030504040204" pitchFamily="34" charset="0"/>
              </a:rPr>
              <a:t>Group Participant List with name and duration of each group</a:t>
            </a:r>
          </a:p>
          <a:p>
            <a:pPr lvl="1"/>
            <a:endParaRPr lang="en-US" sz="1600" i="0" dirty="0">
              <a:solidFill>
                <a:schemeClr val="tx1">
                  <a:lumMod val="65000"/>
                  <a:lumOff val="35000"/>
                </a:schemeClr>
              </a:solidFill>
              <a:latin typeface="Verdana" panose="020B0604030504040204" pitchFamily="34" charset="0"/>
              <a:ea typeface="Verdana" panose="020B0604030504040204" pitchFamily="34" charset="0"/>
            </a:endParaRPr>
          </a:p>
          <a:p>
            <a:pPr marL="0" indent="283464"/>
            <a:r>
              <a:rPr lang="en-US" sz="1600" i="0" dirty="0">
                <a:solidFill>
                  <a:schemeClr val="tx1">
                    <a:lumMod val="65000"/>
                    <a:lumOff val="35000"/>
                  </a:schemeClr>
                </a:solidFill>
                <a:latin typeface="Verdana" panose="020B0604030504040204" pitchFamily="34" charset="0"/>
                <a:ea typeface="Verdana" panose="020B0604030504040204" pitchFamily="34" charset="0"/>
              </a:rPr>
              <a:t>The following slides provide additional information regarding these requirements. </a:t>
            </a:r>
          </a:p>
          <a:p>
            <a:pPr lvl="0" indent="0">
              <a:buNone/>
            </a:pPr>
            <a:endParaRPr lang="en-US" sz="1600" dirty="0">
              <a:solidFill>
                <a:schemeClr val="tx1">
                  <a:lumMod val="65000"/>
                  <a:lumOff val="35000"/>
                </a:schemeClr>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12"/>
          </p:nvPr>
        </p:nvSpPr>
        <p:spPr/>
        <p:txBody>
          <a:bodyPr/>
          <a:lstStyle/>
          <a:p>
            <a:fld id="{299FD6E5-BE93-4F42-8599-AF3EA2588FFA}" type="slidenum">
              <a:rPr lang="en-US" smtClean="0"/>
              <a:pPr/>
              <a:t>21</a:t>
            </a:fld>
            <a:endParaRPr lang="en-US" dirty="0"/>
          </a:p>
        </p:txBody>
      </p:sp>
    </p:spTree>
    <p:extLst>
      <p:ext uri="{BB962C8B-B14F-4D97-AF65-F5344CB8AC3E}">
        <p14:creationId xmlns:p14="http://schemas.microsoft.com/office/powerpoint/2010/main" val="27788340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6148" y="688622"/>
            <a:ext cx="7055380" cy="765530"/>
          </a:xfrm>
        </p:spPr>
        <p:txBody>
          <a:bodyPr>
            <a:normAutofit fontScale="90000"/>
          </a:bodyPr>
          <a:lstStyle/>
          <a:p>
            <a:pPr lvl="2" algn="l" rtl="0">
              <a:spcBef>
                <a:spcPct val="0"/>
              </a:spcBef>
            </a:pPr>
            <a:br>
              <a:rPr lang="en-US" sz="2000" b="1" dirty="0"/>
            </a:br>
            <a:r>
              <a:rPr lang="en-US" sz="2700" b="1" kern="1200" dirty="0">
                <a:solidFill>
                  <a:srgbClr val="33AB7E"/>
                </a:solidFill>
                <a:latin typeface="Georgia" charset="0"/>
                <a:ea typeface="+mj-ea"/>
                <a:cs typeface="+mj-cs"/>
              </a:rPr>
              <a:t>Weekly</a:t>
            </a:r>
            <a:r>
              <a:rPr lang="en-US" sz="3100" b="1" kern="1200" dirty="0">
                <a:solidFill>
                  <a:srgbClr val="33AB7E"/>
                </a:solidFill>
                <a:latin typeface="Georgia" charset="0"/>
                <a:ea typeface="+mj-ea"/>
                <a:cs typeface="+mj-cs"/>
              </a:rPr>
              <a:t> </a:t>
            </a:r>
            <a:r>
              <a:rPr lang="en-US" sz="2700" b="1" kern="1200" dirty="0">
                <a:solidFill>
                  <a:srgbClr val="33AB7E"/>
                </a:solidFill>
                <a:latin typeface="Georgia" charset="0"/>
                <a:ea typeface="+mj-ea"/>
                <a:cs typeface="+mj-cs"/>
              </a:rPr>
              <a:t>Schedules</a:t>
            </a:r>
            <a:br>
              <a:rPr lang="en-US" sz="2000" b="1" dirty="0"/>
            </a:br>
            <a:endParaRPr lang="en-US" sz="2000" dirty="0"/>
          </a:p>
        </p:txBody>
      </p:sp>
      <p:sp>
        <p:nvSpPr>
          <p:cNvPr id="3" name="Content Placeholder 2"/>
          <p:cNvSpPr>
            <a:spLocks noGrp="1"/>
          </p:cNvSpPr>
          <p:nvPr>
            <p:ph idx="1"/>
          </p:nvPr>
        </p:nvSpPr>
        <p:spPr>
          <a:xfrm>
            <a:off x="1721556" y="1454152"/>
            <a:ext cx="8077200" cy="4145280"/>
          </a:xfrm>
        </p:spPr>
        <p:txBody>
          <a:bodyPr>
            <a:normAutofit/>
          </a:bodyPr>
          <a:lstStyle/>
          <a:p>
            <a:pPr marL="237744" lvl="2" indent="0" algn="ctr">
              <a:buNone/>
            </a:pPr>
            <a:endParaRPr lang="en-US" sz="1100" b="1" dirty="0"/>
          </a:p>
          <a:p>
            <a:pPr indent="182880">
              <a:spcAft>
                <a:spcPts val="600"/>
              </a:spcAft>
            </a:pPr>
            <a:r>
              <a:rPr lang="en-US" sz="1600" dirty="0">
                <a:solidFill>
                  <a:schemeClr val="tx1">
                    <a:lumMod val="65000"/>
                    <a:lumOff val="35000"/>
                  </a:schemeClr>
                </a:solidFill>
                <a:latin typeface="Verdana" panose="020B0604030504040204" pitchFamily="34" charset="0"/>
                <a:ea typeface="Verdana" panose="020B0604030504040204" pitchFamily="34" charset="0"/>
              </a:rPr>
              <a:t>Weekly schedules are detailed schedules indicating when and where the service components will be provided and by whom.</a:t>
            </a:r>
          </a:p>
          <a:p>
            <a:r>
              <a:rPr lang="en-US" sz="1600" i="0" dirty="0">
                <a:solidFill>
                  <a:schemeClr val="tx1">
                    <a:lumMod val="65000"/>
                    <a:lumOff val="35000"/>
                  </a:schemeClr>
                </a:solidFill>
                <a:latin typeface="Verdana" panose="020B0604030504040204" pitchFamily="34" charset="0"/>
                <a:ea typeface="Verdana" panose="020B0604030504040204" pitchFamily="34" charset="0"/>
              </a:rPr>
              <a:t>This includes:</a:t>
            </a:r>
          </a:p>
          <a:p>
            <a:pPr lvl="2"/>
            <a:r>
              <a:rPr lang="en-US" sz="1600" i="0" dirty="0">
                <a:solidFill>
                  <a:schemeClr val="tx1">
                    <a:lumMod val="65000"/>
                    <a:lumOff val="35000"/>
                  </a:schemeClr>
                </a:solidFill>
                <a:latin typeface="Verdana" panose="020B0604030504040204" pitchFamily="34" charset="0"/>
                <a:ea typeface="Verdana" panose="020B0604030504040204" pitchFamily="34" charset="0"/>
              </a:rPr>
              <a:t>program and milieu staff list </a:t>
            </a:r>
          </a:p>
          <a:p>
            <a:pPr lvl="2"/>
            <a:r>
              <a:rPr lang="en-US" sz="1600" i="0" dirty="0">
                <a:solidFill>
                  <a:schemeClr val="tx1">
                    <a:lumMod val="65000"/>
                    <a:lumOff val="35000"/>
                  </a:schemeClr>
                </a:solidFill>
                <a:latin typeface="Verdana" panose="020B0604030504040204" pitchFamily="34" charset="0"/>
                <a:ea typeface="Verdana" panose="020B0604030504040204" pitchFamily="34" charset="0"/>
              </a:rPr>
              <a:t>their qualifications/credentials </a:t>
            </a:r>
          </a:p>
          <a:p>
            <a:pPr lvl="2"/>
            <a:r>
              <a:rPr lang="en-US" sz="1600" i="0" dirty="0">
                <a:solidFill>
                  <a:schemeClr val="tx1">
                    <a:lumMod val="65000"/>
                    <a:lumOff val="35000"/>
                  </a:schemeClr>
                </a:solidFill>
                <a:latin typeface="Verdana" panose="020B0604030504040204" pitchFamily="34" charset="0"/>
                <a:ea typeface="Verdana" panose="020B0604030504040204" pitchFamily="34" charset="0"/>
              </a:rPr>
              <a:t>group sub-type</a:t>
            </a:r>
          </a:p>
          <a:p>
            <a:pPr lvl="2"/>
            <a:r>
              <a:rPr lang="en-US" sz="1600" i="0" dirty="0">
                <a:solidFill>
                  <a:schemeClr val="tx1">
                    <a:lumMod val="65000"/>
                    <a:lumOff val="35000"/>
                  </a:schemeClr>
                </a:solidFill>
                <a:latin typeface="Verdana" panose="020B0604030504040204" pitchFamily="34" charset="0"/>
                <a:ea typeface="Verdana" panose="020B0604030504040204" pitchFamily="34" charset="0"/>
              </a:rPr>
              <a:t>group leaders (with back-ups)</a:t>
            </a:r>
          </a:p>
          <a:p>
            <a:pPr lvl="2"/>
            <a:r>
              <a:rPr lang="en-US" sz="1600" i="0" dirty="0">
                <a:solidFill>
                  <a:schemeClr val="tx1">
                    <a:lumMod val="65000"/>
                    <a:lumOff val="35000"/>
                  </a:schemeClr>
                </a:solidFill>
                <a:latin typeface="Verdana" panose="020B0604030504040204" pitchFamily="34" charset="0"/>
                <a:ea typeface="Verdana" panose="020B0604030504040204" pitchFamily="34" charset="0"/>
              </a:rPr>
              <a:t>staffing ratios</a:t>
            </a:r>
          </a:p>
          <a:p>
            <a:pPr lvl="2"/>
            <a:r>
              <a:rPr lang="en-US" sz="1600" i="0" dirty="0">
                <a:solidFill>
                  <a:schemeClr val="tx1">
                    <a:lumMod val="65000"/>
                    <a:lumOff val="35000"/>
                  </a:schemeClr>
                </a:solidFill>
                <a:latin typeface="Verdana" panose="020B0604030504040204" pitchFamily="34" charset="0"/>
                <a:ea typeface="Verdana" panose="020B0604030504040204" pitchFamily="34" charset="0"/>
              </a:rPr>
              <a:t>staff scope of responsibility </a:t>
            </a:r>
          </a:p>
          <a:p>
            <a:pPr marL="466344" lvl="3" indent="0">
              <a:buNone/>
            </a:pPr>
            <a:endParaRPr lang="en-US" sz="1600" i="0" dirty="0">
              <a:solidFill>
                <a:schemeClr val="tx1">
                  <a:lumMod val="65000"/>
                  <a:lumOff val="35000"/>
                </a:schemeClr>
              </a:solidFill>
              <a:latin typeface="Verdana" panose="020B0604030504040204" pitchFamily="34" charset="0"/>
              <a:ea typeface="Verdana" panose="020B0604030504040204" pitchFamily="34" charset="0"/>
            </a:endParaRPr>
          </a:p>
          <a:p>
            <a:pPr indent="182880"/>
            <a:r>
              <a:rPr lang="en-US" sz="1600" i="0" dirty="0">
                <a:solidFill>
                  <a:schemeClr val="tx1">
                    <a:lumMod val="65000"/>
                    <a:lumOff val="35000"/>
                  </a:schemeClr>
                </a:solidFill>
                <a:latin typeface="Verdana" panose="020B0604030504040204" pitchFamily="34" charset="0"/>
                <a:ea typeface="Verdana" panose="020B0604030504040204" pitchFamily="34" charset="0"/>
              </a:rPr>
              <a:t>The weekly schedule must be readily available to clients and, as appropriate, to their families, caregivers, or significant support persons.</a:t>
            </a:r>
          </a:p>
        </p:txBody>
      </p:sp>
      <p:sp>
        <p:nvSpPr>
          <p:cNvPr id="4" name="Slide Number Placeholder 3"/>
          <p:cNvSpPr>
            <a:spLocks noGrp="1"/>
          </p:cNvSpPr>
          <p:nvPr>
            <p:ph type="sldNum" sz="quarter" idx="12"/>
          </p:nvPr>
        </p:nvSpPr>
        <p:spPr/>
        <p:txBody>
          <a:bodyPr/>
          <a:lstStyle/>
          <a:p>
            <a:fld id="{299FD6E5-BE93-4F42-8599-AF3EA2588FFA}" type="slidenum">
              <a:rPr lang="en-US" smtClean="0"/>
              <a:pPr/>
              <a:t>22</a:t>
            </a:fld>
            <a:endParaRPr lang="en-US" dirty="0"/>
          </a:p>
        </p:txBody>
      </p:sp>
    </p:spTree>
    <p:extLst>
      <p:ext uri="{BB962C8B-B14F-4D97-AF65-F5344CB8AC3E}">
        <p14:creationId xmlns:p14="http://schemas.microsoft.com/office/powerpoint/2010/main" val="3732412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4561" y="577850"/>
            <a:ext cx="7520940" cy="990600"/>
          </a:xfrm>
        </p:spPr>
        <p:txBody>
          <a:bodyPr/>
          <a:lstStyle/>
          <a:p>
            <a:pPr lvl="2" algn="l" rtl="0">
              <a:spcBef>
                <a:spcPct val="0"/>
              </a:spcBef>
            </a:pPr>
            <a:r>
              <a:rPr lang="en-US" sz="2400" b="1" kern="1200" dirty="0">
                <a:solidFill>
                  <a:srgbClr val="33AB7E"/>
                </a:solidFill>
                <a:latin typeface="Georgia" charset="0"/>
                <a:ea typeface="+mj-ea"/>
                <a:cs typeface="+mj-cs"/>
              </a:rPr>
              <a:t>Crisis Response Protocol</a:t>
            </a:r>
          </a:p>
        </p:txBody>
      </p:sp>
      <p:sp>
        <p:nvSpPr>
          <p:cNvPr id="3" name="Content Placeholder 2"/>
          <p:cNvSpPr>
            <a:spLocks noGrp="1"/>
          </p:cNvSpPr>
          <p:nvPr>
            <p:ph idx="1"/>
          </p:nvPr>
        </p:nvSpPr>
        <p:spPr>
          <a:xfrm>
            <a:off x="1676399" y="1568450"/>
            <a:ext cx="8969023" cy="3886200"/>
          </a:xfrm>
        </p:spPr>
        <p:txBody>
          <a:bodyPr>
            <a:normAutofit/>
          </a:bodyPr>
          <a:lstStyle/>
          <a:p>
            <a:pPr lvl="3"/>
            <a:endParaRPr lang="en-US" sz="1600" b="0" dirty="0">
              <a:solidFill>
                <a:schemeClr val="tx1">
                  <a:lumMod val="65000"/>
                  <a:lumOff val="35000"/>
                </a:schemeClr>
              </a:solidFill>
              <a:latin typeface="Verdana" panose="020B0604030504040204" pitchFamily="34" charset="0"/>
              <a:ea typeface="Verdana" panose="020B0604030504040204" pitchFamily="34" charset="0"/>
            </a:endParaRPr>
          </a:p>
          <a:p>
            <a:pPr indent="182880"/>
            <a:r>
              <a:rPr lang="en-US" sz="1600" dirty="0">
                <a:solidFill>
                  <a:schemeClr val="tx1">
                    <a:lumMod val="65000"/>
                    <a:lumOff val="35000"/>
                  </a:schemeClr>
                </a:solidFill>
                <a:latin typeface="Verdana" panose="020B0604030504040204" pitchFamily="34" charset="0"/>
                <a:ea typeface="Verdana" panose="020B0604030504040204" pitchFamily="34" charset="0"/>
              </a:rPr>
              <a:t>The Crisis Response Protocol must include the components noted below.</a:t>
            </a:r>
          </a:p>
          <a:p>
            <a:pPr indent="182880">
              <a:spcAft>
                <a:spcPts val="600"/>
              </a:spcAft>
            </a:pPr>
            <a:r>
              <a:rPr lang="en-US" sz="1600" dirty="0">
                <a:solidFill>
                  <a:schemeClr val="tx1">
                    <a:lumMod val="65000"/>
                    <a:lumOff val="35000"/>
                  </a:schemeClr>
                </a:solidFill>
                <a:latin typeface="Verdana" panose="020B0604030504040204" pitchFamily="34" charset="0"/>
                <a:ea typeface="Verdana" panose="020B0604030504040204" pitchFamily="34" charset="0"/>
              </a:rPr>
              <a:t>The program must ensure the availability of appropriately trained and qualified staff and include agreed upon procedures for addressing crisis situations.</a:t>
            </a:r>
          </a:p>
          <a:p>
            <a:pPr indent="182880">
              <a:spcAft>
                <a:spcPts val="600"/>
              </a:spcAft>
            </a:pPr>
            <a:r>
              <a:rPr lang="en-US" sz="1600" dirty="0">
                <a:solidFill>
                  <a:schemeClr val="tx1">
                    <a:lumMod val="65000"/>
                    <a:lumOff val="35000"/>
                  </a:schemeClr>
                </a:solidFill>
                <a:latin typeface="Verdana" panose="020B0604030504040204" pitchFamily="34" charset="0"/>
                <a:ea typeface="Verdana" panose="020B0604030504040204" pitchFamily="34" charset="0"/>
              </a:rPr>
              <a:t>Program services may include referrals for crisis intervention, crisis stabilization, or other specialty mental health services necessary to address the client’s urgent or emergency psychiatric condition.</a:t>
            </a:r>
          </a:p>
          <a:p>
            <a:pPr indent="182880"/>
            <a:r>
              <a:rPr lang="en-US" sz="1600" dirty="0">
                <a:solidFill>
                  <a:schemeClr val="tx1">
                    <a:lumMod val="65000"/>
                    <a:lumOff val="35000"/>
                  </a:schemeClr>
                </a:solidFill>
                <a:latin typeface="Verdana" panose="020B0604030504040204" pitchFamily="34" charset="0"/>
                <a:ea typeface="Verdana" panose="020B0604030504040204" pitchFamily="34" charset="0"/>
              </a:rPr>
              <a:t>If clients will be referred out for crisis services, the program must demonstrate that program staff have the capacity to handle the crisis until the client is linked to the outside service.</a:t>
            </a:r>
          </a:p>
        </p:txBody>
      </p:sp>
      <p:sp>
        <p:nvSpPr>
          <p:cNvPr id="4" name="Slide Number Placeholder 3"/>
          <p:cNvSpPr>
            <a:spLocks noGrp="1"/>
          </p:cNvSpPr>
          <p:nvPr>
            <p:ph type="sldNum" sz="quarter" idx="12"/>
          </p:nvPr>
        </p:nvSpPr>
        <p:spPr/>
        <p:txBody>
          <a:bodyPr/>
          <a:lstStyle/>
          <a:p>
            <a:fld id="{299FD6E5-BE93-4F42-8599-AF3EA2588FFA}" type="slidenum">
              <a:rPr lang="en-US" smtClean="0"/>
              <a:pPr/>
              <a:t>23</a:t>
            </a:fld>
            <a:endParaRPr lang="en-US" dirty="0"/>
          </a:p>
        </p:txBody>
      </p:sp>
    </p:spTree>
    <p:extLst>
      <p:ext uri="{BB962C8B-B14F-4D97-AF65-F5344CB8AC3E}">
        <p14:creationId xmlns:p14="http://schemas.microsoft.com/office/powerpoint/2010/main" val="1396760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2904" y="767644"/>
            <a:ext cx="7055380" cy="747688"/>
          </a:xfrm>
        </p:spPr>
        <p:txBody>
          <a:bodyPr>
            <a:normAutofit/>
          </a:bodyPr>
          <a:lstStyle/>
          <a:p>
            <a:r>
              <a:rPr lang="en-US" dirty="0"/>
              <a:t>Program</a:t>
            </a:r>
            <a:r>
              <a:rPr lang="en-US" sz="2800" dirty="0"/>
              <a:t> </a:t>
            </a:r>
            <a:r>
              <a:rPr lang="en-US" dirty="0"/>
              <a:t>Description</a:t>
            </a:r>
          </a:p>
        </p:txBody>
      </p:sp>
      <p:sp>
        <p:nvSpPr>
          <p:cNvPr id="3" name="Content Placeholder 2"/>
          <p:cNvSpPr>
            <a:spLocks noGrp="1"/>
          </p:cNvSpPr>
          <p:nvPr>
            <p:ph idx="1"/>
          </p:nvPr>
        </p:nvSpPr>
        <p:spPr>
          <a:xfrm>
            <a:off x="1689381" y="1814407"/>
            <a:ext cx="7675110" cy="1755352"/>
          </a:xfrm>
        </p:spPr>
        <p:txBody>
          <a:bodyPr/>
          <a:lstStyle/>
          <a:p>
            <a:pPr indent="182880">
              <a:spcAft>
                <a:spcPts val="600"/>
              </a:spcAft>
            </a:pPr>
            <a:r>
              <a:rPr lang="en-US" sz="1600" dirty="0">
                <a:solidFill>
                  <a:schemeClr val="tx1">
                    <a:lumMod val="65000"/>
                    <a:lumOff val="35000"/>
                  </a:schemeClr>
                </a:solidFill>
                <a:latin typeface="Verdana" panose="020B0604030504040204" pitchFamily="34" charset="0"/>
                <a:ea typeface="Verdana" panose="020B0604030504040204" pitchFamily="34" charset="0"/>
              </a:rPr>
              <a:t>Providers are required to develop and maintain a written program description that describes the specific services provided, consistent with the required service components or DTI or DR.</a:t>
            </a:r>
          </a:p>
          <a:p>
            <a:pPr indent="182880"/>
            <a:r>
              <a:rPr lang="en-US" sz="1600" i="0" dirty="0">
                <a:solidFill>
                  <a:schemeClr val="tx1">
                    <a:lumMod val="65000"/>
                    <a:lumOff val="35000"/>
                  </a:schemeClr>
                </a:solidFill>
                <a:latin typeface="Verdana" panose="020B0604030504040204" pitchFamily="34" charset="0"/>
                <a:ea typeface="Verdana" panose="020B0604030504040204" pitchFamily="34" charset="0"/>
              </a:rPr>
              <a:t>The </a:t>
            </a:r>
            <a:r>
              <a:rPr lang="en-US" sz="1600" dirty="0">
                <a:solidFill>
                  <a:schemeClr val="tx1">
                    <a:lumMod val="65000"/>
                    <a:lumOff val="35000"/>
                  </a:schemeClr>
                </a:solidFill>
                <a:latin typeface="Verdana" panose="020B0604030504040204" pitchFamily="34" charset="0"/>
                <a:ea typeface="Verdana" panose="020B0604030504040204" pitchFamily="34" charset="0"/>
              </a:rPr>
              <a:t>P</a:t>
            </a:r>
            <a:r>
              <a:rPr lang="en-US" sz="1600" i="0" dirty="0">
                <a:solidFill>
                  <a:schemeClr val="tx1">
                    <a:lumMod val="65000"/>
                    <a:lumOff val="35000"/>
                  </a:schemeClr>
                </a:solidFill>
                <a:latin typeface="Verdana" panose="020B0604030504040204" pitchFamily="34" charset="0"/>
                <a:ea typeface="Verdana" panose="020B0604030504040204" pitchFamily="34" charset="0"/>
              </a:rPr>
              <a:t>rogram </a:t>
            </a:r>
            <a:r>
              <a:rPr lang="en-US" sz="1600" dirty="0">
                <a:solidFill>
                  <a:schemeClr val="tx1">
                    <a:lumMod val="65000"/>
                    <a:lumOff val="35000"/>
                  </a:schemeClr>
                </a:solidFill>
                <a:latin typeface="Verdana" panose="020B0604030504040204" pitchFamily="34" charset="0"/>
                <a:ea typeface="Verdana" panose="020B0604030504040204" pitchFamily="34" charset="0"/>
              </a:rPr>
              <a:t>D</a:t>
            </a:r>
            <a:r>
              <a:rPr lang="en-US" sz="1600" i="0" dirty="0">
                <a:solidFill>
                  <a:schemeClr val="tx1">
                    <a:lumMod val="65000"/>
                    <a:lumOff val="35000"/>
                  </a:schemeClr>
                </a:solidFill>
                <a:latin typeface="Verdana" panose="020B0604030504040204" pitchFamily="34" charset="0"/>
                <a:ea typeface="Verdana" panose="020B0604030504040204" pitchFamily="34" charset="0"/>
              </a:rPr>
              <a:t>escription </a:t>
            </a:r>
            <a:r>
              <a:rPr lang="en-US" sz="1600" b="1" i="0" dirty="0">
                <a:solidFill>
                  <a:schemeClr val="tx1">
                    <a:lumMod val="65000"/>
                    <a:lumOff val="35000"/>
                  </a:schemeClr>
                </a:solidFill>
                <a:latin typeface="Verdana" panose="020B0604030504040204" pitchFamily="34" charset="0"/>
                <a:ea typeface="Verdana" panose="020B0604030504040204" pitchFamily="34" charset="0"/>
              </a:rPr>
              <a:t>must</a:t>
            </a:r>
            <a:r>
              <a:rPr lang="en-US" sz="1600" i="0" dirty="0">
                <a:solidFill>
                  <a:schemeClr val="tx1">
                    <a:lumMod val="65000"/>
                    <a:lumOff val="35000"/>
                  </a:schemeClr>
                </a:solidFill>
                <a:latin typeface="Verdana" panose="020B0604030504040204" pitchFamily="34" charset="0"/>
                <a:ea typeface="Verdana" panose="020B0604030504040204" pitchFamily="34" charset="0"/>
              </a:rPr>
              <a:t> include a detailed list of all current groups being provided.</a:t>
            </a:r>
          </a:p>
          <a:p>
            <a:endParaRPr lang="en-US" sz="1600" dirty="0"/>
          </a:p>
        </p:txBody>
      </p:sp>
      <p:sp>
        <p:nvSpPr>
          <p:cNvPr id="4" name="Slide Number Placeholder 3"/>
          <p:cNvSpPr>
            <a:spLocks noGrp="1"/>
          </p:cNvSpPr>
          <p:nvPr>
            <p:ph type="sldNum" sz="quarter" idx="12"/>
          </p:nvPr>
        </p:nvSpPr>
        <p:spPr/>
        <p:txBody>
          <a:bodyPr/>
          <a:lstStyle/>
          <a:p>
            <a:fld id="{299FD6E5-BE93-4F42-8599-AF3EA2588FFA}" type="slidenum">
              <a:rPr lang="en-US" smtClean="0"/>
              <a:pPr/>
              <a:t>24</a:t>
            </a:fld>
            <a:endParaRPr lang="en-US" dirty="0"/>
          </a:p>
        </p:txBody>
      </p:sp>
    </p:spTree>
    <p:extLst>
      <p:ext uri="{BB962C8B-B14F-4D97-AF65-F5344CB8AC3E}">
        <p14:creationId xmlns:p14="http://schemas.microsoft.com/office/powerpoint/2010/main" val="20125829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92A2730-2E63-4019-854F-2CD74914759F}"/>
              </a:ext>
            </a:extLst>
          </p:cNvPr>
          <p:cNvSpPr>
            <a:spLocks noGrp="1"/>
          </p:cNvSpPr>
          <p:nvPr>
            <p:ph idx="1"/>
          </p:nvPr>
        </p:nvSpPr>
        <p:spPr>
          <a:xfrm>
            <a:off x="1682043" y="1654794"/>
            <a:ext cx="9121423" cy="3249608"/>
          </a:xfrm>
        </p:spPr>
        <p:txBody>
          <a:bodyPr/>
          <a:lstStyle/>
          <a:p>
            <a:pPr marL="228600" lvl="1" indent="-182880">
              <a:spcAft>
                <a:spcPts val="600"/>
              </a:spcAft>
            </a:pPr>
            <a:r>
              <a:rPr lang="en-US" sz="1600" i="0" dirty="0">
                <a:solidFill>
                  <a:schemeClr val="tx1">
                    <a:lumMod val="65000"/>
                    <a:lumOff val="35000"/>
                  </a:schemeClr>
                </a:solidFill>
                <a:latin typeface="Verdana" panose="020B0604030504040204" pitchFamily="34" charset="0"/>
                <a:ea typeface="Verdana" panose="020B0604030504040204" pitchFamily="34" charset="0"/>
              </a:rPr>
              <a:t>The Staff List must contain the following:</a:t>
            </a:r>
          </a:p>
          <a:p>
            <a:pPr marL="685800" lvl="2" indent="-182880"/>
            <a:r>
              <a:rPr lang="en-US" sz="1600" i="0" dirty="0">
                <a:solidFill>
                  <a:schemeClr val="tx1">
                    <a:lumMod val="65000"/>
                    <a:lumOff val="35000"/>
                  </a:schemeClr>
                </a:solidFill>
                <a:latin typeface="Verdana" panose="020B0604030504040204" pitchFamily="34" charset="0"/>
                <a:ea typeface="Verdana" panose="020B0604030504040204" pitchFamily="34" charset="0"/>
              </a:rPr>
              <a:t>Staff Names</a:t>
            </a:r>
          </a:p>
          <a:p>
            <a:pPr marL="685800" lvl="2" indent="-182880"/>
            <a:r>
              <a:rPr lang="en-US" sz="1600" i="0" dirty="0">
                <a:solidFill>
                  <a:schemeClr val="tx1">
                    <a:lumMod val="65000"/>
                    <a:lumOff val="35000"/>
                  </a:schemeClr>
                </a:solidFill>
                <a:latin typeface="Verdana" panose="020B0604030504040204" pitchFamily="34" charset="0"/>
                <a:ea typeface="Verdana" panose="020B0604030504040204" pitchFamily="34" charset="0"/>
              </a:rPr>
              <a:t>Staff Signatures </a:t>
            </a:r>
          </a:p>
          <a:p>
            <a:pPr marL="685800" lvl="2" indent="-182880"/>
            <a:r>
              <a:rPr lang="en-US" sz="1600" i="0" dirty="0">
                <a:solidFill>
                  <a:schemeClr val="tx1">
                    <a:lumMod val="65000"/>
                    <a:lumOff val="35000"/>
                  </a:schemeClr>
                </a:solidFill>
                <a:latin typeface="Verdana" panose="020B0604030504040204" pitchFamily="34" charset="0"/>
                <a:ea typeface="Verdana" panose="020B0604030504040204" pitchFamily="34" charset="0"/>
              </a:rPr>
              <a:t>Job Titles and Credentials, (LPHA, MHRS, Adjunct staff, etc.)</a:t>
            </a:r>
          </a:p>
          <a:p>
            <a:pPr marL="685800" lvl="2" indent="-182880"/>
            <a:r>
              <a:rPr lang="en-US" sz="1600" i="0" dirty="0">
                <a:solidFill>
                  <a:schemeClr val="tx1">
                    <a:lumMod val="65000"/>
                    <a:lumOff val="35000"/>
                  </a:schemeClr>
                </a:solidFill>
                <a:latin typeface="Verdana" panose="020B0604030504040204" pitchFamily="34" charset="0"/>
                <a:ea typeface="Verdana" panose="020B0604030504040204" pitchFamily="34" charset="0"/>
              </a:rPr>
              <a:t>If the DR/DTI program uses staff who have other responsibilities (e.g. as staff of a group home, a school, or another mental health treatment program), there must be documentation of the scope of responsibilities for these staff and the specific times in which DTI/DR activities are being performed exclusive of other activities.</a:t>
            </a:r>
          </a:p>
          <a:p>
            <a:pPr marL="685800" lvl="2" indent="-182880"/>
            <a:r>
              <a:rPr lang="en-US" sz="1600" i="0" dirty="0">
                <a:solidFill>
                  <a:schemeClr val="tx1">
                    <a:lumMod val="65000"/>
                    <a:lumOff val="35000"/>
                  </a:schemeClr>
                </a:solidFill>
                <a:latin typeface="Verdana" panose="020B0604030504040204" pitchFamily="34" charset="0"/>
                <a:ea typeface="Verdana" panose="020B0604030504040204" pitchFamily="34" charset="0"/>
              </a:rPr>
              <a:t>For MHRS staff, include copy of resume to demonstrate proof of experience consistent with the definition of MHRS.</a:t>
            </a:r>
          </a:p>
          <a:p>
            <a:pPr indent="-182880"/>
            <a:endParaRPr lang="en-US" dirty="0"/>
          </a:p>
        </p:txBody>
      </p:sp>
      <p:sp>
        <p:nvSpPr>
          <p:cNvPr id="3" name="Slide Number Placeholder 2">
            <a:extLst>
              <a:ext uri="{FF2B5EF4-FFF2-40B4-BE49-F238E27FC236}">
                <a16:creationId xmlns:a16="http://schemas.microsoft.com/office/drawing/2014/main" id="{FE712C01-A1DB-4BB9-80ED-BE4A420828CB}"/>
              </a:ext>
            </a:extLst>
          </p:cNvPr>
          <p:cNvSpPr>
            <a:spLocks noGrp="1"/>
          </p:cNvSpPr>
          <p:nvPr>
            <p:ph type="sldNum" sz="quarter" idx="12"/>
          </p:nvPr>
        </p:nvSpPr>
        <p:spPr/>
        <p:txBody>
          <a:bodyPr/>
          <a:lstStyle/>
          <a:p>
            <a:fld id="{6E9F442E-095D-414B-A3C1-4D7C903EC540}" type="slidenum">
              <a:rPr lang="uk-UA" smtClean="0"/>
              <a:pPr/>
              <a:t>25</a:t>
            </a:fld>
            <a:endParaRPr lang="uk-UA" dirty="0"/>
          </a:p>
        </p:txBody>
      </p:sp>
      <p:sp>
        <p:nvSpPr>
          <p:cNvPr id="4" name="Title 3">
            <a:extLst>
              <a:ext uri="{FF2B5EF4-FFF2-40B4-BE49-F238E27FC236}">
                <a16:creationId xmlns:a16="http://schemas.microsoft.com/office/drawing/2014/main" id="{EF833795-A81F-42ED-849D-FF0E6D7AA0EE}"/>
              </a:ext>
            </a:extLst>
          </p:cNvPr>
          <p:cNvSpPr>
            <a:spLocks noGrp="1"/>
          </p:cNvSpPr>
          <p:nvPr>
            <p:ph type="title"/>
          </p:nvPr>
        </p:nvSpPr>
        <p:spPr/>
        <p:txBody>
          <a:bodyPr>
            <a:normAutofit/>
          </a:bodyPr>
          <a:lstStyle/>
          <a:p>
            <a:r>
              <a:rPr lang="en-US" dirty="0"/>
              <a:t>Full</a:t>
            </a:r>
            <a:r>
              <a:rPr lang="en-US" sz="2800" dirty="0"/>
              <a:t> </a:t>
            </a:r>
            <a:r>
              <a:rPr lang="en-US" dirty="0"/>
              <a:t>Staff</a:t>
            </a:r>
            <a:r>
              <a:rPr lang="en-US" sz="2800" dirty="0"/>
              <a:t> </a:t>
            </a:r>
            <a:r>
              <a:rPr lang="en-US" dirty="0"/>
              <a:t>List</a:t>
            </a:r>
          </a:p>
        </p:txBody>
      </p:sp>
    </p:spTree>
    <p:extLst>
      <p:ext uri="{BB962C8B-B14F-4D97-AF65-F5344CB8AC3E}">
        <p14:creationId xmlns:p14="http://schemas.microsoft.com/office/powerpoint/2010/main" val="2740637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994" y="377471"/>
            <a:ext cx="9896405" cy="864778"/>
          </a:xfrm>
        </p:spPr>
        <p:txBody>
          <a:bodyPr/>
          <a:lstStyle/>
          <a:p>
            <a:r>
              <a:rPr lang="en-US" dirty="0"/>
              <a:t>Daily Attendance Logs</a:t>
            </a:r>
          </a:p>
        </p:txBody>
      </p:sp>
      <p:sp>
        <p:nvSpPr>
          <p:cNvPr id="3" name="Content Placeholder 2"/>
          <p:cNvSpPr>
            <a:spLocks noGrp="1"/>
          </p:cNvSpPr>
          <p:nvPr>
            <p:ph idx="1"/>
          </p:nvPr>
        </p:nvSpPr>
        <p:spPr>
          <a:xfrm>
            <a:off x="1403518" y="1243426"/>
            <a:ext cx="9614437" cy="4661133"/>
          </a:xfrm>
        </p:spPr>
        <p:txBody>
          <a:bodyPr>
            <a:noAutofit/>
          </a:bodyPr>
          <a:lstStyle/>
          <a:p>
            <a:pPr marL="91440" indent="182880">
              <a:spcAft>
                <a:spcPts val="600"/>
              </a:spcAft>
            </a:pPr>
            <a:r>
              <a:rPr lang="en-US" sz="1600" b="0" dirty="0">
                <a:solidFill>
                  <a:schemeClr val="tx1">
                    <a:lumMod val="65000"/>
                    <a:lumOff val="35000"/>
                  </a:schemeClr>
                </a:solidFill>
                <a:latin typeface="Verdana" panose="020B0604030504040204" pitchFamily="34" charset="0"/>
                <a:ea typeface="Verdana" panose="020B0604030504040204" pitchFamily="34" charset="0"/>
              </a:rPr>
              <a:t>DHCS requires that client participation be verified and documented using the following two documents:</a:t>
            </a:r>
          </a:p>
          <a:p>
            <a:pPr marL="548640" lvl="2">
              <a:spcAft>
                <a:spcPts val="600"/>
              </a:spcAft>
            </a:pPr>
            <a:r>
              <a:rPr lang="en-US" sz="1600" i="0" dirty="0">
                <a:solidFill>
                  <a:schemeClr val="tx1">
                    <a:lumMod val="65000"/>
                    <a:lumOff val="35000"/>
                  </a:schemeClr>
                </a:solidFill>
                <a:latin typeface="Verdana" panose="020B0604030504040204" pitchFamily="34" charset="0"/>
                <a:ea typeface="Verdana" panose="020B0604030504040204" pitchFamily="34" charset="0"/>
              </a:rPr>
              <a:t>A Daily Attendance Log and</a:t>
            </a:r>
          </a:p>
          <a:p>
            <a:pPr marL="605790" lvl="2" indent="-285750">
              <a:spcAft>
                <a:spcPts val="600"/>
              </a:spcAft>
            </a:pPr>
            <a:r>
              <a:rPr lang="en-US" sz="1600" i="0" dirty="0">
                <a:solidFill>
                  <a:schemeClr val="tx1">
                    <a:lumMod val="65000"/>
                    <a:lumOff val="35000"/>
                  </a:schemeClr>
                </a:solidFill>
                <a:latin typeface="Verdana" panose="020B0604030504040204" pitchFamily="34" charset="0"/>
                <a:ea typeface="Verdana" panose="020B0604030504040204" pitchFamily="34" charset="0"/>
              </a:rPr>
              <a:t>A Group Participant List</a:t>
            </a:r>
          </a:p>
          <a:p>
            <a:pPr marL="91440" indent="182880">
              <a:lnSpc>
                <a:spcPct val="110000"/>
              </a:lnSpc>
            </a:pPr>
            <a:r>
              <a:rPr lang="en-US" sz="1600" i="0" dirty="0">
                <a:solidFill>
                  <a:schemeClr val="tx1">
                    <a:lumMod val="65000"/>
                    <a:lumOff val="35000"/>
                  </a:schemeClr>
                </a:solidFill>
                <a:latin typeface="Verdana" panose="020B0604030504040204" pitchFamily="34" charset="0"/>
                <a:ea typeface="Verdana" panose="020B0604030504040204" pitchFamily="34" charset="0"/>
              </a:rPr>
              <a:t>Daily Attendance Logs provide evidence that </a:t>
            </a:r>
          </a:p>
          <a:p>
            <a:pPr marL="548640" lvl="1" indent="0">
              <a:lnSpc>
                <a:spcPct val="110000"/>
              </a:lnSpc>
              <a:spcAft>
                <a:spcPts val="600"/>
              </a:spcAft>
              <a:buNone/>
            </a:pPr>
            <a:r>
              <a:rPr lang="en-US" sz="1600" i="0" dirty="0">
                <a:solidFill>
                  <a:schemeClr val="tx1">
                    <a:lumMod val="65000"/>
                    <a:lumOff val="35000"/>
                  </a:schemeClr>
                </a:solidFill>
                <a:latin typeface="Verdana" panose="020B0604030504040204" pitchFamily="34" charset="0"/>
                <a:ea typeface="Verdana" panose="020B0604030504040204" pitchFamily="34" charset="0"/>
              </a:rPr>
              <a:t>1) the client attended the daily minimum of hours in order to bill for the service and 2) that the proper ratio of staff were present during program hours. </a:t>
            </a:r>
          </a:p>
          <a:p>
            <a:pPr marL="91440" indent="182880">
              <a:lnSpc>
                <a:spcPct val="110000"/>
              </a:lnSpc>
            </a:pPr>
            <a:r>
              <a:rPr lang="en-US" sz="1600" i="0" dirty="0">
                <a:solidFill>
                  <a:schemeClr val="tx1">
                    <a:lumMod val="65000"/>
                    <a:lumOff val="35000"/>
                  </a:schemeClr>
                </a:solidFill>
                <a:latin typeface="Verdana" panose="020B0604030504040204" pitchFamily="34" charset="0"/>
                <a:ea typeface="Verdana" panose="020B0604030504040204" pitchFamily="34" charset="0"/>
              </a:rPr>
              <a:t>Clients should sign-in using the Daily Attendance Log when they arrive at the program and sign-out when they leave each day. </a:t>
            </a:r>
            <a:endParaRPr lang="en-US" sz="1600" i="0" dirty="0">
              <a:solidFill>
                <a:schemeClr val="tx1">
                  <a:lumMod val="65000"/>
                  <a:lumOff val="35000"/>
                </a:schemeClr>
              </a:solidFill>
              <a:highlight>
                <a:srgbClr val="FFFF00"/>
              </a:highlight>
              <a:latin typeface="Verdana" panose="020B0604030504040204" pitchFamily="34" charset="0"/>
              <a:ea typeface="Verdana" panose="020B0604030504040204" pitchFamily="34" charset="0"/>
            </a:endParaRPr>
          </a:p>
          <a:p>
            <a:pPr marL="91440" indent="182880">
              <a:lnSpc>
                <a:spcPct val="110000"/>
              </a:lnSpc>
            </a:pPr>
            <a:endParaRPr lang="en-US" sz="1600" i="0" dirty="0">
              <a:solidFill>
                <a:schemeClr val="tx1">
                  <a:lumMod val="65000"/>
                  <a:lumOff val="35000"/>
                </a:schemeClr>
              </a:solidFill>
              <a:highlight>
                <a:srgbClr val="FFFF00"/>
              </a:highlight>
              <a:latin typeface="Verdana" panose="020B0604030504040204" pitchFamily="34" charset="0"/>
              <a:ea typeface="Verdana" panose="020B0604030504040204" pitchFamily="34" charset="0"/>
            </a:endParaRPr>
          </a:p>
          <a:p>
            <a:pPr indent="0">
              <a:buNone/>
            </a:pPr>
            <a:endParaRPr lang="en-US" sz="1600" b="0" dirty="0">
              <a:solidFill>
                <a:schemeClr val="tx1">
                  <a:lumMod val="65000"/>
                  <a:lumOff val="35000"/>
                </a:schemeClr>
              </a:solidFill>
            </a:endParaRPr>
          </a:p>
        </p:txBody>
      </p:sp>
      <p:sp>
        <p:nvSpPr>
          <p:cNvPr id="4" name="Slide Number Placeholder 3"/>
          <p:cNvSpPr>
            <a:spLocks noGrp="1"/>
          </p:cNvSpPr>
          <p:nvPr>
            <p:ph type="sldNum" sz="quarter" idx="12"/>
          </p:nvPr>
        </p:nvSpPr>
        <p:spPr/>
        <p:txBody>
          <a:bodyPr/>
          <a:lstStyle/>
          <a:p>
            <a:fld id="{299FD6E5-BE93-4F42-8599-AF3EA2588FFA}" type="slidenum">
              <a:rPr lang="en-US" smtClean="0"/>
              <a:pPr/>
              <a:t>26</a:t>
            </a:fld>
            <a:endParaRPr lang="en-US" dirty="0"/>
          </a:p>
        </p:txBody>
      </p:sp>
    </p:spTree>
    <p:extLst>
      <p:ext uri="{BB962C8B-B14F-4D97-AF65-F5344CB8AC3E}">
        <p14:creationId xmlns:p14="http://schemas.microsoft.com/office/powerpoint/2010/main" val="2746748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FD6FEB-D7AE-4BC4-BEC7-AEAC732A5D42}"/>
              </a:ext>
            </a:extLst>
          </p:cNvPr>
          <p:cNvSpPr>
            <a:spLocks noGrp="1"/>
          </p:cNvSpPr>
          <p:nvPr>
            <p:ph idx="1"/>
          </p:nvPr>
        </p:nvSpPr>
        <p:spPr>
          <a:xfrm>
            <a:off x="1474889" y="1598146"/>
            <a:ext cx="8944753" cy="3859518"/>
          </a:xfrm>
        </p:spPr>
        <p:txBody>
          <a:bodyPr/>
          <a:lstStyle/>
          <a:p>
            <a:pPr lvl="1">
              <a:spcAft>
                <a:spcPts val="600"/>
              </a:spcAft>
            </a:pPr>
            <a:r>
              <a:rPr lang="en-US" sz="1600" i="0" dirty="0">
                <a:solidFill>
                  <a:schemeClr val="tx1">
                    <a:lumMod val="65000"/>
                    <a:lumOff val="35000"/>
                  </a:schemeClr>
                </a:solidFill>
              </a:rPr>
              <a:t>When a group service is rendered, a list of participants is required to be documented and maintained by the provider.</a:t>
            </a:r>
            <a:endParaRPr lang="en-US" sz="1600" i="0" dirty="0">
              <a:solidFill>
                <a:schemeClr val="tx1">
                  <a:lumMod val="65000"/>
                  <a:lumOff val="35000"/>
                </a:schemeClr>
              </a:solidFill>
              <a:latin typeface="Verdana" panose="020B0604030504040204" pitchFamily="34" charset="0"/>
              <a:ea typeface="Verdana" panose="020B0604030504040204" pitchFamily="34" charset="0"/>
            </a:endParaRPr>
          </a:p>
          <a:p>
            <a:pPr lvl="1">
              <a:spcAft>
                <a:spcPts val="600"/>
              </a:spcAft>
            </a:pPr>
            <a:r>
              <a:rPr lang="en-US" sz="1600" i="0" dirty="0">
                <a:solidFill>
                  <a:schemeClr val="tx1">
                    <a:lumMod val="65000"/>
                    <a:lumOff val="35000"/>
                  </a:schemeClr>
                </a:solidFill>
                <a:latin typeface="Verdana" panose="020B0604030504040204" pitchFamily="34" charset="0"/>
                <a:ea typeface="Verdana" panose="020B0604030504040204" pitchFamily="34" charset="0"/>
              </a:rPr>
              <a:t>Each group attendee should sign-in using the Participant List, indicating the time they entered the group and sign-out, indicating the time they left the group. </a:t>
            </a:r>
          </a:p>
          <a:p>
            <a:pPr lvl="1">
              <a:spcAft>
                <a:spcPts val="600"/>
              </a:spcAft>
            </a:pPr>
            <a:r>
              <a:rPr lang="en-US" sz="1600" i="0" dirty="0">
                <a:solidFill>
                  <a:schemeClr val="tx1">
                    <a:lumMod val="65000"/>
                    <a:lumOff val="35000"/>
                  </a:schemeClr>
                </a:solidFill>
                <a:latin typeface="Verdana" panose="020B0604030504040204" pitchFamily="34" charset="0"/>
                <a:ea typeface="Verdana" panose="020B0604030504040204" pitchFamily="34" charset="0"/>
              </a:rPr>
              <a:t>Since the Group Participant List includes names of multiple clients, it must be kept separately from the client’s chart.</a:t>
            </a:r>
          </a:p>
          <a:p>
            <a:pPr lvl="1">
              <a:spcAft>
                <a:spcPts val="600"/>
              </a:spcAft>
            </a:pPr>
            <a:r>
              <a:rPr lang="en-US" sz="1600" i="0" dirty="0">
                <a:solidFill>
                  <a:schemeClr val="tx1">
                    <a:lumMod val="65000"/>
                    <a:lumOff val="35000"/>
                  </a:schemeClr>
                </a:solidFill>
                <a:latin typeface="Verdana" panose="020B0604030504040204" pitchFamily="34" charset="0"/>
                <a:ea typeface="Verdana" panose="020B0604030504040204" pitchFamily="34" charset="0"/>
              </a:rPr>
              <a:t>Group Participant Lists must be retained in a secure location, following privacy rules, for as long as medical records are kept. ACBH recommends records are kept for 15 years. </a:t>
            </a:r>
          </a:p>
          <a:p>
            <a:pPr lvl="1"/>
            <a:r>
              <a:rPr lang="en-US" sz="1600" i="0" dirty="0">
                <a:solidFill>
                  <a:schemeClr val="tx1">
                    <a:lumMod val="65000"/>
                    <a:lumOff val="35000"/>
                  </a:schemeClr>
                </a:solidFill>
                <a:latin typeface="Verdana" panose="020B0604030504040204" pitchFamily="34" charset="0"/>
                <a:ea typeface="Verdana" panose="020B0604030504040204" pitchFamily="34" charset="0"/>
              </a:rPr>
              <a:t>Group Participant Lists must be saved in chronological order so that they can be easily tracked and presented at the time of audits.</a:t>
            </a:r>
          </a:p>
          <a:p>
            <a:pPr lvl="1"/>
            <a:endParaRPr lang="en-US" sz="1600" i="0" dirty="0">
              <a:solidFill>
                <a:schemeClr val="tx1">
                  <a:lumMod val="65000"/>
                  <a:lumOff val="35000"/>
                </a:schemeClr>
              </a:solidFill>
              <a:latin typeface="Verdana" panose="020B0604030504040204" pitchFamily="34" charset="0"/>
              <a:ea typeface="Verdana" panose="020B0604030504040204" pitchFamily="34" charset="0"/>
            </a:endParaRPr>
          </a:p>
          <a:p>
            <a:pPr marL="457200" lvl="1" indent="0">
              <a:buNone/>
            </a:pPr>
            <a:endParaRPr lang="en-US" dirty="0">
              <a:highlight>
                <a:srgbClr val="FFFF00"/>
              </a:highlight>
            </a:endParaRPr>
          </a:p>
        </p:txBody>
      </p:sp>
      <p:sp>
        <p:nvSpPr>
          <p:cNvPr id="3" name="Slide Number Placeholder 2">
            <a:extLst>
              <a:ext uri="{FF2B5EF4-FFF2-40B4-BE49-F238E27FC236}">
                <a16:creationId xmlns:a16="http://schemas.microsoft.com/office/drawing/2014/main" id="{FB6BDDC3-1EB5-4A1C-A212-02A5D87AA545}"/>
              </a:ext>
            </a:extLst>
          </p:cNvPr>
          <p:cNvSpPr>
            <a:spLocks noGrp="1"/>
          </p:cNvSpPr>
          <p:nvPr>
            <p:ph type="sldNum" sz="quarter" idx="12"/>
          </p:nvPr>
        </p:nvSpPr>
        <p:spPr/>
        <p:txBody>
          <a:bodyPr/>
          <a:lstStyle/>
          <a:p>
            <a:fld id="{6E9F442E-095D-414B-A3C1-4D7C903EC540}" type="slidenum">
              <a:rPr lang="uk-UA" smtClean="0"/>
              <a:pPr/>
              <a:t>27</a:t>
            </a:fld>
            <a:endParaRPr lang="uk-UA" dirty="0"/>
          </a:p>
        </p:txBody>
      </p:sp>
      <p:sp>
        <p:nvSpPr>
          <p:cNvPr id="4" name="Title 3">
            <a:extLst>
              <a:ext uri="{FF2B5EF4-FFF2-40B4-BE49-F238E27FC236}">
                <a16:creationId xmlns:a16="http://schemas.microsoft.com/office/drawing/2014/main" id="{C4EF4EF8-30D1-43B1-9552-1D2DCC1B77FD}"/>
              </a:ext>
            </a:extLst>
          </p:cNvPr>
          <p:cNvSpPr>
            <a:spLocks noGrp="1"/>
          </p:cNvSpPr>
          <p:nvPr>
            <p:ph type="title"/>
          </p:nvPr>
        </p:nvSpPr>
        <p:spPr/>
        <p:txBody>
          <a:bodyPr/>
          <a:lstStyle/>
          <a:p>
            <a:r>
              <a:rPr lang="en-US" dirty="0"/>
              <a:t>Group Participant List</a:t>
            </a:r>
          </a:p>
        </p:txBody>
      </p:sp>
    </p:spTree>
    <p:extLst>
      <p:ext uri="{BB962C8B-B14F-4D97-AF65-F5344CB8AC3E}">
        <p14:creationId xmlns:p14="http://schemas.microsoft.com/office/powerpoint/2010/main" val="38055442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D728E-8D98-4BFD-83D2-2F9FA26874D1}"/>
              </a:ext>
            </a:extLst>
          </p:cNvPr>
          <p:cNvSpPr>
            <a:spLocks noGrp="1"/>
          </p:cNvSpPr>
          <p:nvPr>
            <p:ph type="title"/>
          </p:nvPr>
        </p:nvSpPr>
        <p:spPr>
          <a:xfrm>
            <a:off x="923166" y="541457"/>
            <a:ext cx="7898027" cy="864778"/>
          </a:xfrm>
        </p:spPr>
        <p:txBody>
          <a:bodyPr/>
          <a:lstStyle/>
          <a:p>
            <a:r>
              <a:rPr lang="en-US" dirty="0"/>
              <a:t>Claiming</a:t>
            </a:r>
            <a:r>
              <a:rPr lang="en-US" sz="2800" dirty="0"/>
              <a:t> </a:t>
            </a:r>
            <a:r>
              <a:rPr lang="en-US" dirty="0"/>
              <a:t>Exceptions</a:t>
            </a:r>
          </a:p>
        </p:txBody>
      </p:sp>
      <p:sp>
        <p:nvSpPr>
          <p:cNvPr id="3" name="Content Placeholder 2">
            <a:extLst>
              <a:ext uri="{FF2B5EF4-FFF2-40B4-BE49-F238E27FC236}">
                <a16:creationId xmlns:a16="http://schemas.microsoft.com/office/drawing/2014/main" id="{A7CB41C5-BEDD-4982-8751-99AD1FB3C132}"/>
              </a:ext>
            </a:extLst>
          </p:cNvPr>
          <p:cNvSpPr>
            <a:spLocks noGrp="1"/>
          </p:cNvSpPr>
          <p:nvPr>
            <p:ph idx="1"/>
          </p:nvPr>
        </p:nvSpPr>
        <p:spPr>
          <a:xfrm>
            <a:off x="1508757" y="1406235"/>
            <a:ext cx="8967331" cy="4177041"/>
          </a:xfrm>
        </p:spPr>
        <p:txBody>
          <a:bodyPr/>
          <a:lstStyle/>
          <a:p>
            <a:pPr marL="0">
              <a:buFont typeface="Arial" panose="020B0604020202020204" pitchFamily="34" charset="0"/>
              <a:buChar char="•"/>
            </a:pPr>
            <a:r>
              <a:rPr lang="en-US" sz="1600" dirty="0">
                <a:solidFill>
                  <a:schemeClr val="tx1">
                    <a:lumMod val="65000"/>
                    <a:lumOff val="35000"/>
                  </a:schemeClr>
                </a:solidFill>
              </a:rPr>
              <a:t>Providers may not claim for a day of service in the following situations: </a:t>
            </a:r>
          </a:p>
          <a:p>
            <a:pPr indent="182880">
              <a:spcAft>
                <a:spcPts val="600"/>
              </a:spcAft>
            </a:pPr>
            <a:r>
              <a:rPr lang="en-US" sz="1600" dirty="0">
                <a:solidFill>
                  <a:schemeClr val="tx1">
                    <a:lumMod val="65000"/>
                    <a:lumOff val="35000"/>
                  </a:schemeClr>
                </a:solidFill>
              </a:rPr>
              <a:t>If a client fails to meet attendance requirements.  </a:t>
            </a:r>
          </a:p>
          <a:p>
            <a:pPr lvl="1" indent="182880"/>
            <a:r>
              <a:rPr lang="en-US" sz="1600" i="0" dirty="0">
                <a:solidFill>
                  <a:schemeClr val="tx1">
                    <a:lumMod val="65000"/>
                    <a:lumOff val="35000"/>
                  </a:schemeClr>
                </a:solidFill>
              </a:rPr>
              <a:t>Providers must have a policy or protocol that describes claiming requirements related to attendance and may be asked to provide the policy/protocol to ACBH or DHCS during audits or site certifications. 1810.212, 1810.216, 1810.314 (D)(E)</a:t>
            </a:r>
          </a:p>
          <a:p>
            <a:pPr indent="182880">
              <a:lnSpc>
                <a:spcPct val="100000"/>
              </a:lnSpc>
              <a:spcAft>
                <a:spcPts val="600"/>
              </a:spcAft>
            </a:pPr>
            <a:r>
              <a:rPr lang="en-US" sz="1600" dirty="0">
                <a:solidFill>
                  <a:schemeClr val="tx1">
                    <a:lumMod val="65000"/>
                    <a:lumOff val="35000"/>
                  </a:schemeClr>
                </a:solidFill>
                <a:latin typeface="Verdana" panose="020B0604030504040204" pitchFamily="34" charset="0"/>
                <a:ea typeface="Verdana" panose="020B0604030504040204" pitchFamily="34" charset="0"/>
              </a:rPr>
              <a:t>In situations that are considered lockouts. </a:t>
            </a:r>
          </a:p>
          <a:p>
            <a:pPr lvl="1" indent="182880">
              <a:lnSpc>
                <a:spcPct val="100000"/>
              </a:lnSpc>
              <a:spcAft>
                <a:spcPts val="600"/>
              </a:spcAft>
            </a:pPr>
            <a:r>
              <a:rPr lang="en-US" sz="1600" i="0" dirty="0">
                <a:solidFill>
                  <a:schemeClr val="tx1">
                    <a:lumMod val="65000"/>
                    <a:lumOff val="35000"/>
                  </a:schemeClr>
                </a:solidFill>
                <a:latin typeface="Verdana" panose="020B0604030504040204" pitchFamily="34" charset="0"/>
                <a:ea typeface="Verdana" panose="020B0604030504040204" pitchFamily="34" charset="0"/>
              </a:rPr>
              <a:t>For example, DR/DTI are not reimbursable when Crisis Residential Treatment Services, Psychiatric Inpatient Hospital Services, Psychiatric Health Facility Services, or Psychiatric Nursing Facility Services are reimbursed, </a:t>
            </a:r>
            <a:r>
              <a:rPr lang="en-US" sz="1600" b="1" i="0" dirty="0">
                <a:solidFill>
                  <a:schemeClr val="tx1">
                    <a:lumMod val="65000"/>
                    <a:lumOff val="35000"/>
                  </a:schemeClr>
                </a:solidFill>
                <a:latin typeface="Verdana" panose="020B0604030504040204" pitchFamily="34" charset="0"/>
                <a:ea typeface="Verdana" panose="020B0604030504040204" pitchFamily="34" charset="0"/>
              </a:rPr>
              <a:t>except for the day of admission to those services</a:t>
            </a:r>
            <a:r>
              <a:rPr lang="en-US" sz="1600" i="0" dirty="0">
                <a:solidFill>
                  <a:schemeClr val="tx1">
                    <a:lumMod val="65000"/>
                    <a:lumOff val="35000"/>
                  </a:schemeClr>
                </a:solidFill>
                <a:latin typeface="Verdana" panose="020B0604030504040204" pitchFamily="34" charset="0"/>
                <a:ea typeface="Verdana" panose="020B0604030504040204" pitchFamily="34" charset="0"/>
              </a:rPr>
              <a:t>.</a:t>
            </a:r>
          </a:p>
          <a:p>
            <a:pPr indent="182880"/>
            <a:r>
              <a:rPr lang="en-US" sz="1600" dirty="0">
                <a:solidFill>
                  <a:schemeClr val="tx1">
                    <a:lumMod val="65000"/>
                    <a:lumOff val="35000"/>
                  </a:schemeClr>
                </a:solidFill>
                <a:latin typeface="Verdana" panose="020B0604030504040204" pitchFamily="34" charset="0"/>
                <a:ea typeface="Verdana" panose="020B0604030504040204" pitchFamily="34" charset="0"/>
              </a:rPr>
              <a:t>Two half-day programs may not be provided to the same beneficiary on the same day.</a:t>
            </a:r>
          </a:p>
          <a:p>
            <a:endParaRPr lang="en-US" sz="1600" dirty="0">
              <a:solidFill>
                <a:schemeClr val="tx1">
                  <a:lumMod val="65000"/>
                  <a:lumOff val="35000"/>
                </a:schemeClr>
              </a:solidFill>
            </a:endParaRPr>
          </a:p>
        </p:txBody>
      </p:sp>
      <p:sp>
        <p:nvSpPr>
          <p:cNvPr id="4" name="Slide Number Placeholder 3">
            <a:extLst>
              <a:ext uri="{FF2B5EF4-FFF2-40B4-BE49-F238E27FC236}">
                <a16:creationId xmlns:a16="http://schemas.microsoft.com/office/drawing/2014/main" id="{91368626-E293-4220-B0FA-0DA2C39C6147}"/>
              </a:ext>
            </a:extLst>
          </p:cNvPr>
          <p:cNvSpPr>
            <a:spLocks noGrp="1"/>
          </p:cNvSpPr>
          <p:nvPr>
            <p:ph type="sldNum" sz="quarter" idx="12"/>
          </p:nvPr>
        </p:nvSpPr>
        <p:spPr/>
        <p:txBody>
          <a:bodyPr/>
          <a:lstStyle/>
          <a:p>
            <a:fld id="{299FD6E5-BE93-4F42-8599-AF3EA2588FFA}" type="slidenum">
              <a:rPr lang="en-US" smtClean="0"/>
              <a:pPr/>
              <a:t>28</a:t>
            </a:fld>
            <a:endParaRPr lang="en-US" dirty="0"/>
          </a:p>
        </p:txBody>
      </p:sp>
    </p:spTree>
    <p:extLst>
      <p:ext uri="{BB962C8B-B14F-4D97-AF65-F5344CB8AC3E}">
        <p14:creationId xmlns:p14="http://schemas.microsoft.com/office/powerpoint/2010/main" val="27464934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5018EF0-A7D1-4CD3-8796-F87E43C421D0}"/>
              </a:ext>
            </a:extLst>
          </p:cNvPr>
          <p:cNvSpPr>
            <a:spLocks noGrp="1"/>
          </p:cNvSpPr>
          <p:nvPr>
            <p:ph idx="1"/>
          </p:nvPr>
        </p:nvSpPr>
        <p:spPr>
          <a:xfrm>
            <a:off x="1282980" y="1606331"/>
            <a:ext cx="7675110" cy="3701526"/>
          </a:xfrm>
        </p:spPr>
        <p:txBody>
          <a:bodyPr/>
          <a:lstStyle/>
          <a:p>
            <a:r>
              <a:rPr lang="en-US" dirty="0">
                <a:hlinkClick r:id="rId2"/>
              </a:rPr>
              <a:t>Billing-Manual-v-1.1-June-2022 (ca.gov)</a:t>
            </a:r>
            <a:endParaRPr lang="en-US" dirty="0"/>
          </a:p>
          <a:p>
            <a:r>
              <a:rPr lang="en-US" dirty="0">
                <a:hlinkClick r:id="rId3"/>
              </a:rPr>
              <a:t>BHIN_17-040</a:t>
            </a:r>
            <a:endParaRPr lang="en-US" dirty="0"/>
          </a:p>
          <a:p>
            <a:r>
              <a:rPr lang="en-US" u="sng" dirty="0">
                <a:hlinkClick r:id="rId4"/>
              </a:rPr>
              <a:t>BHIN-22-016</a:t>
            </a:r>
            <a:endParaRPr lang="en-US" dirty="0"/>
          </a:p>
          <a:p>
            <a:r>
              <a:rPr lang="en-US" u="sng" dirty="0">
                <a:hlinkClick r:id="rId5"/>
              </a:rPr>
              <a:t>BHIN-22-019</a:t>
            </a:r>
            <a:endParaRPr lang="en-US" u="sng" dirty="0"/>
          </a:p>
          <a:p>
            <a:r>
              <a:rPr lang="en-US" u="sng" dirty="0">
                <a:hlinkClick r:id="rId6"/>
              </a:rPr>
              <a:t>2022-27-MHP-Contract Boilerplate</a:t>
            </a:r>
            <a:endParaRPr lang="en-US" u="sng" dirty="0"/>
          </a:p>
          <a:p>
            <a:r>
              <a:rPr lang="en-US" u="sng" dirty="0">
                <a:hlinkClick r:id="rId7"/>
              </a:rPr>
              <a:t>DHCS DayTreatment and Day Rehabilitation Components</a:t>
            </a:r>
            <a:endParaRPr lang="en-US" u="sng" dirty="0"/>
          </a:p>
          <a:p>
            <a:r>
              <a:rPr lang="en-US" u="sng" dirty="0">
                <a:hlinkClick r:id="rId8"/>
              </a:rPr>
              <a:t>DMH LETTER 03-03</a:t>
            </a:r>
            <a:endParaRPr lang="en-US" u="sng" dirty="0"/>
          </a:p>
          <a:p>
            <a:r>
              <a:rPr lang="en-US" dirty="0">
                <a:hlinkClick r:id="rId9"/>
              </a:rPr>
              <a:t>Title 9, California Code of Regulations</a:t>
            </a:r>
            <a:r>
              <a:rPr lang="en-US" dirty="0"/>
              <a:t> </a:t>
            </a:r>
          </a:p>
          <a:p>
            <a:pPr indent="0">
              <a:buNone/>
            </a:pPr>
            <a:r>
              <a:rPr lang="en-US" dirty="0"/>
              <a:t>For further documentation requirement guidance please visit </a:t>
            </a:r>
            <a:r>
              <a:rPr lang="en-US" dirty="0" err="1"/>
              <a:t>CalMHSA</a:t>
            </a:r>
            <a:endParaRPr lang="en-US" dirty="0"/>
          </a:p>
          <a:p>
            <a:r>
              <a:rPr lang="en-US" dirty="0">
                <a:hlinkClick r:id="rId10"/>
              </a:rPr>
              <a:t>https://www.calmhsa.org/wp-content/uploads/CalMHSA-MHP-LPHA-Documentation-Guide-06232022.pdf</a:t>
            </a:r>
            <a:endParaRPr lang="en-US" dirty="0"/>
          </a:p>
          <a:p>
            <a:endParaRPr lang="en-US" dirty="0"/>
          </a:p>
        </p:txBody>
      </p:sp>
      <p:sp>
        <p:nvSpPr>
          <p:cNvPr id="3" name="Slide Number Placeholder 2">
            <a:extLst>
              <a:ext uri="{FF2B5EF4-FFF2-40B4-BE49-F238E27FC236}">
                <a16:creationId xmlns:a16="http://schemas.microsoft.com/office/drawing/2014/main" id="{FDD460C8-9D7D-4B47-BB86-BF9E34298C2F}"/>
              </a:ext>
            </a:extLst>
          </p:cNvPr>
          <p:cNvSpPr>
            <a:spLocks noGrp="1"/>
          </p:cNvSpPr>
          <p:nvPr>
            <p:ph type="sldNum" sz="quarter" idx="12"/>
          </p:nvPr>
        </p:nvSpPr>
        <p:spPr/>
        <p:txBody>
          <a:bodyPr/>
          <a:lstStyle/>
          <a:p>
            <a:fld id="{6E9F442E-095D-414B-A3C1-4D7C903EC540}" type="slidenum">
              <a:rPr lang="uk-UA" smtClean="0"/>
              <a:pPr/>
              <a:t>29</a:t>
            </a:fld>
            <a:endParaRPr lang="uk-UA" dirty="0"/>
          </a:p>
        </p:txBody>
      </p:sp>
      <p:sp>
        <p:nvSpPr>
          <p:cNvPr id="4" name="Title 3">
            <a:extLst>
              <a:ext uri="{FF2B5EF4-FFF2-40B4-BE49-F238E27FC236}">
                <a16:creationId xmlns:a16="http://schemas.microsoft.com/office/drawing/2014/main" id="{371D9E07-5900-45C5-981E-24B25280C672}"/>
              </a:ext>
            </a:extLst>
          </p:cNvPr>
          <p:cNvSpPr>
            <a:spLocks noGrp="1"/>
          </p:cNvSpPr>
          <p:nvPr>
            <p:ph type="title"/>
          </p:nvPr>
        </p:nvSpPr>
        <p:spPr>
          <a:xfrm>
            <a:off x="768435" y="733368"/>
            <a:ext cx="5894832" cy="864778"/>
          </a:xfrm>
        </p:spPr>
        <p:txBody>
          <a:bodyPr>
            <a:normAutofit/>
          </a:bodyPr>
          <a:lstStyle/>
          <a:p>
            <a:r>
              <a:rPr lang="en-US" dirty="0"/>
              <a:t>References</a:t>
            </a:r>
          </a:p>
        </p:txBody>
      </p:sp>
    </p:spTree>
    <p:extLst>
      <p:ext uri="{BB962C8B-B14F-4D97-AF65-F5344CB8AC3E}">
        <p14:creationId xmlns:p14="http://schemas.microsoft.com/office/powerpoint/2010/main" val="4054871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DB34C17-8958-454E-9348-769C6D6E61E2}"/>
              </a:ext>
            </a:extLst>
          </p:cNvPr>
          <p:cNvSpPr>
            <a:spLocks noGrp="1"/>
          </p:cNvSpPr>
          <p:nvPr>
            <p:ph idx="1"/>
          </p:nvPr>
        </p:nvSpPr>
        <p:spPr>
          <a:xfrm>
            <a:off x="1542624" y="1616191"/>
            <a:ext cx="9576931" cy="3159839"/>
          </a:xfrm>
        </p:spPr>
        <p:txBody>
          <a:bodyPr/>
          <a:lstStyle/>
          <a:p>
            <a:pPr marL="285750" indent="-285750" defTabSz="457207">
              <a:lnSpc>
                <a:spcPct val="100000"/>
              </a:lnSpc>
              <a:buSzPct val="80000"/>
            </a:pPr>
            <a:r>
              <a:rPr lang="en-US" sz="1800" dirty="0">
                <a:solidFill>
                  <a:schemeClr val="tx1">
                    <a:lumMod val="65000"/>
                    <a:lumOff val="35000"/>
                  </a:schemeClr>
                </a:solidFill>
              </a:rPr>
              <a:t>“</a:t>
            </a:r>
            <a:r>
              <a:rPr lang="en-US" sz="1600" dirty="0">
                <a:solidFill>
                  <a:schemeClr val="tx1">
                    <a:lumMod val="65000"/>
                    <a:lumOff val="35000"/>
                  </a:schemeClr>
                </a:solidFill>
              </a:rPr>
              <a:t>Day Rehabilitation” (DR) is a </a:t>
            </a:r>
            <a:r>
              <a:rPr lang="en-US" sz="1600" b="1" dirty="0">
                <a:solidFill>
                  <a:schemeClr val="tx1">
                    <a:lumMod val="65000"/>
                    <a:lumOff val="35000"/>
                  </a:schemeClr>
                </a:solidFill>
              </a:rPr>
              <a:t>structured program of rehabilitation and therapy to improve, maintain or restore personal independence and functioning, </a:t>
            </a:r>
            <a:r>
              <a:rPr lang="en-US" sz="1600" dirty="0">
                <a:solidFill>
                  <a:schemeClr val="tx1">
                    <a:lumMod val="65000"/>
                    <a:lumOff val="35000"/>
                  </a:schemeClr>
                </a:solidFill>
              </a:rPr>
              <a:t>consistent with requirements for learning and development</a:t>
            </a:r>
            <a:r>
              <a:rPr lang="en-US" sz="1600" b="1" dirty="0">
                <a:solidFill>
                  <a:schemeClr val="tx1">
                    <a:lumMod val="65000"/>
                    <a:lumOff val="35000"/>
                  </a:schemeClr>
                </a:solidFill>
              </a:rPr>
              <a:t>,</a:t>
            </a:r>
            <a:r>
              <a:rPr lang="en-US" sz="1600" dirty="0">
                <a:solidFill>
                  <a:schemeClr val="tx1">
                    <a:lumMod val="65000"/>
                    <a:lumOff val="35000"/>
                  </a:schemeClr>
                </a:solidFill>
              </a:rPr>
              <a:t> which provides services to a distinct group of individuals.</a:t>
            </a:r>
          </a:p>
          <a:p>
            <a:pPr marL="342906" indent="-342906" defTabSz="457207">
              <a:lnSpc>
                <a:spcPct val="100000"/>
              </a:lnSpc>
              <a:buClr>
                <a:srgbClr val="1E5155">
                  <a:lumMod val="40000"/>
                  <a:lumOff val="60000"/>
                </a:srgbClr>
              </a:buClr>
              <a:buSzPct val="80000"/>
              <a:buFont typeface="Wingdings 3" charset="2"/>
              <a:buChar char=""/>
            </a:pPr>
            <a:endParaRPr lang="en-US" sz="1600" dirty="0">
              <a:solidFill>
                <a:schemeClr val="tx1">
                  <a:lumMod val="65000"/>
                  <a:lumOff val="35000"/>
                </a:schemeClr>
              </a:solidFill>
            </a:endParaRPr>
          </a:p>
          <a:p>
            <a:pPr marL="285750" indent="-285750" defTabSz="457207">
              <a:lnSpc>
                <a:spcPct val="100000"/>
              </a:lnSpc>
              <a:buSzPct val="80000"/>
            </a:pPr>
            <a:r>
              <a:rPr lang="en-US" sz="1600" dirty="0">
                <a:solidFill>
                  <a:schemeClr val="tx1">
                    <a:lumMod val="65000"/>
                    <a:lumOff val="35000"/>
                  </a:schemeClr>
                </a:solidFill>
              </a:rPr>
              <a:t>“Day Treatment Intensive” (DTI) is a structured, multi-disciplinary program of therapy which </a:t>
            </a:r>
            <a:r>
              <a:rPr lang="en-US" sz="1600" b="1" dirty="0">
                <a:solidFill>
                  <a:schemeClr val="tx1">
                    <a:lumMod val="65000"/>
                    <a:lumOff val="35000"/>
                  </a:schemeClr>
                </a:solidFill>
              </a:rPr>
              <a:t>may be an alternative to hospitalization, and/or replace placement in a more restrictive setting</a:t>
            </a:r>
            <a:r>
              <a:rPr lang="en-US" sz="1600" dirty="0">
                <a:solidFill>
                  <a:schemeClr val="tx1">
                    <a:lumMod val="65000"/>
                    <a:lumOff val="35000"/>
                  </a:schemeClr>
                </a:solidFill>
              </a:rPr>
              <a:t>.  </a:t>
            </a:r>
          </a:p>
          <a:p>
            <a:pPr marL="342906" indent="-342906" defTabSz="457207">
              <a:lnSpc>
                <a:spcPct val="100000"/>
              </a:lnSpc>
              <a:buClr>
                <a:srgbClr val="1E5155">
                  <a:lumMod val="40000"/>
                  <a:lumOff val="60000"/>
                </a:srgbClr>
              </a:buClr>
              <a:buSzPct val="80000"/>
              <a:buFont typeface="Wingdings 3" charset="2"/>
              <a:buChar char=""/>
            </a:pPr>
            <a:endParaRPr lang="en-US" sz="1800" dirty="0">
              <a:solidFill>
                <a:schemeClr val="tx1">
                  <a:lumMod val="65000"/>
                  <a:lumOff val="35000"/>
                </a:schemeClr>
              </a:solidFill>
            </a:endParaRPr>
          </a:p>
          <a:p>
            <a:pPr marL="342906" lvl="0" indent="-342906" defTabSz="457207">
              <a:lnSpc>
                <a:spcPct val="100000"/>
              </a:lnSpc>
              <a:buClr>
                <a:srgbClr val="1E5155">
                  <a:lumMod val="40000"/>
                  <a:lumOff val="60000"/>
                </a:srgbClr>
              </a:buClr>
              <a:buSzPct val="80000"/>
              <a:buFont typeface="Wingdings 3" charset="2"/>
              <a:buChar char=""/>
            </a:pPr>
            <a:endParaRPr lang="en-US" sz="1800" dirty="0">
              <a:solidFill>
                <a:schemeClr val="tx1">
                  <a:lumMod val="65000"/>
                  <a:lumOff val="35000"/>
                </a:schemeClr>
              </a:solidFill>
              <a:latin typeface="Century Gothic" panose="020B0502020202020204"/>
              <a:ea typeface="+mj-ea"/>
              <a:cs typeface="+mj-cs"/>
            </a:endParaRPr>
          </a:p>
        </p:txBody>
      </p:sp>
      <p:sp>
        <p:nvSpPr>
          <p:cNvPr id="4" name="Slide Number Placeholder 3">
            <a:extLst>
              <a:ext uri="{FF2B5EF4-FFF2-40B4-BE49-F238E27FC236}">
                <a16:creationId xmlns:a16="http://schemas.microsoft.com/office/drawing/2014/main" id="{3024FF3F-E491-9A46-ABE9-2D803CC0EA71}"/>
              </a:ext>
            </a:extLst>
          </p:cNvPr>
          <p:cNvSpPr>
            <a:spLocks noGrp="1"/>
          </p:cNvSpPr>
          <p:nvPr>
            <p:ph type="sldNum" sz="quarter" idx="12"/>
          </p:nvPr>
        </p:nvSpPr>
        <p:spPr/>
        <p:txBody>
          <a:bodyPr/>
          <a:lstStyle/>
          <a:p>
            <a:fld id="{6E9F442E-095D-414B-A3C1-4D7C903EC540}" type="slidenum">
              <a:rPr lang="en-US" smtClean="0"/>
              <a:t>3</a:t>
            </a:fld>
            <a:endParaRPr lang="en-US" dirty="0"/>
          </a:p>
        </p:txBody>
      </p:sp>
      <p:sp>
        <p:nvSpPr>
          <p:cNvPr id="2" name="Title 1">
            <a:extLst>
              <a:ext uri="{FF2B5EF4-FFF2-40B4-BE49-F238E27FC236}">
                <a16:creationId xmlns:a16="http://schemas.microsoft.com/office/drawing/2014/main" id="{EDCD341C-2F42-3F41-BC06-7EF6A51D929E}"/>
              </a:ext>
            </a:extLst>
          </p:cNvPr>
          <p:cNvSpPr>
            <a:spLocks noGrp="1"/>
          </p:cNvSpPr>
          <p:nvPr>
            <p:ph type="title"/>
          </p:nvPr>
        </p:nvSpPr>
        <p:spPr/>
        <p:txBody>
          <a:bodyPr/>
          <a:lstStyle/>
          <a:p>
            <a:r>
              <a:rPr lang="en-US" dirty="0"/>
              <a:t>Program Definitions</a:t>
            </a:r>
          </a:p>
        </p:txBody>
      </p:sp>
    </p:spTree>
    <p:extLst>
      <p:ext uri="{BB962C8B-B14F-4D97-AF65-F5344CB8AC3E}">
        <p14:creationId xmlns:p14="http://schemas.microsoft.com/office/powerpoint/2010/main" val="35151589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09724" y="1156681"/>
            <a:ext cx="7307943" cy="523220"/>
          </a:xfrm>
        </p:spPr>
        <p:txBody>
          <a:bodyPr>
            <a:normAutofit/>
          </a:bodyPr>
          <a:lstStyle/>
          <a:p>
            <a:r>
              <a:rPr lang="en-US" dirty="0"/>
              <a:t>ACBH Contact</a:t>
            </a:r>
            <a:r>
              <a:rPr lang="en-US" sz="2800" dirty="0"/>
              <a:t> Information</a:t>
            </a:r>
            <a:endParaRPr lang="en-US" dirty="0"/>
          </a:p>
        </p:txBody>
      </p:sp>
      <p:sp>
        <p:nvSpPr>
          <p:cNvPr id="3" name="Content Placeholder 2"/>
          <p:cNvSpPr>
            <a:spLocks noGrp="1"/>
          </p:cNvSpPr>
          <p:nvPr>
            <p:ph type="subTitle" idx="1"/>
          </p:nvPr>
        </p:nvSpPr>
        <p:spPr>
          <a:xfrm>
            <a:off x="3132017" y="2110662"/>
            <a:ext cx="8055272" cy="3064582"/>
          </a:xfrm>
        </p:spPr>
        <p:txBody>
          <a:bodyPr>
            <a:noAutofit/>
          </a:bodyPr>
          <a:lstStyle/>
          <a:p>
            <a:pPr marL="285750" indent="-285750">
              <a:buFont typeface="Arial" panose="020B0604020202020204" pitchFamily="34" charset="0"/>
              <a:buChar char="•"/>
            </a:pPr>
            <a:r>
              <a:rPr lang="en-US" sz="1600" dirty="0"/>
              <a:t>Procedure Codes, RUs and Billing questions: Lisa Moore at (800) 878-1313 or (510) 383-1581</a:t>
            </a:r>
          </a:p>
          <a:p>
            <a:pPr marL="285750" indent="-285750">
              <a:buFont typeface="Arial" panose="020B0604020202020204" pitchFamily="34" charset="0"/>
              <a:buChar char="•"/>
            </a:pPr>
            <a:r>
              <a:rPr lang="en-US" sz="1600" dirty="0"/>
              <a:t>Clinician’s Gateway questions: Information Systems at (510)567-8181</a:t>
            </a:r>
          </a:p>
          <a:p>
            <a:pPr marL="285750" indent="-285750">
              <a:buFont typeface="Arial" panose="020B0604020202020204" pitchFamily="34" charset="0"/>
              <a:buChar char="•"/>
            </a:pPr>
            <a:r>
              <a:rPr lang="en-US" sz="1600" dirty="0"/>
              <a:t>Provider Contract questions: Contracts Unit at (510) 567-8296</a:t>
            </a:r>
          </a:p>
          <a:p>
            <a:pPr marL="285750" indent="-285750">
              <a:buFont typeface="Arial" panose="020B0604020202020204" pitchFamily="34" charset="0"/>
              <a:buChar char="•"/>
            </a:pPr>
            <a:r>
              <a:rPr lang="en-US" sz="1600" dirty="0"/>
              <a:t>DR or DTI program standards and documentation questions: Quality Assurance Technical Assistance at </a:t>
            </a:r>
            <a:r>
              <a:rPr lang="en-US" sz="1600" dirty="0">
                <a:hlinkClick r:id="rId2">
                  <a:extLst>
                    <a:ext uri="{A12FA001-AC4F-418D-AE19-62706E023703}">
                      <ahyp:hlinkClr xmlns:ahyp="http://schemas.microsoft.com/office/drawing/2018/hyperlinkcolor" val="tx"/>
                    </a:ext>
                  </a:extLst>
                </a:hlinkClick>
              </a:rPr>
              <a:t>QATA@acgov.org</a:t>
            </a:r>
            <a:r>
              <a:rPr lang="en-US" sz="1600" dirty="0"/>
              <a:t> </a:t>
            </a:r>
          </a:p>
        </p:txBody>
      </p:sp>
      <p:sp>
        <p:nvSpPr>
          <p:cNvPr id="4" name="Slide Number Placeholder 3"/>
          <p:cNvSpPr>
            <a:spLocks noGrp="1"/>
          </p:cNvSpPr>
          <p:nvPr>
            <p:ph type="sldNum" sz="quarter" idx="12"/>
          </p:nvPr>
        </p:nvSpPr>
        <p:spPr/>
        <p:txBody>
          <a:bodyPr/>
          <a:lstStyle/>
          <a:p>
            <a:fld id="{299FD6E5-BE93-4F42-8599-AF3EA2588FFA}" type="slidenum">
              <a:rPr lang="en-US" smtClean="0"/>
              <a:pPr/>
              <a:t>30</a:t>
            </a:fld>
            <a:endParaRPr lang="en-US" dirty="0"/>
          </a:p>
        </p:txBody>
      </p:sp>
    </p:spTree>
    <p:extLst>
      <p:ext uri="{BB962C8B-B14F-4D97-AF65-F5344CB8AC3E}">
        <p14:creationId xmlns:p14="http://schemas.microsoft.com/office/powerpoint/2010/main" val="403755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idx="1"/>
          </p:nvPr>
        </p:nvSpPr>
        <p:spPr>
          <a:xfrm>
            <a:off x="1451484" y="1026067"/>
            <a:ext cx="10177499" cy="4785926"/>
          </a:xfrm>
        </p:spPr>
        <p:txBody>
          <a:bodyPr anchor="t"/>
          <a:lstStyle/>
          <a:p>
            <a:pPr marL="285750" indent="-285750">
              <a:lnSpc>
                <a:spcPct val="100000"/>
              </a:lnSpc>
              <a:spcBef>
                <a:spcPts val="0"/>
              </a:spcBef>
              <a:spcAft>
                <a:spcPts val="600"/>
              </a:spcAft>
            </a:pPr>
            <a:r>
              <a:rPr lang="en-US" sz="1600" dirty="0">
                <a:solidFill>
                  <a:schemeClr val="tx1">
                    <a:lumMod val="65000"/>
                    <a:lumOff val="35000"/>
                  </a:schemeClr>
                </a:solidFill>
                <a:latin typeface="Verdana" panose="020B0604030504040204" pitchFamily="34" charset="0"/>
                <a:ea typeface="Verdana" panose="020B0604030504040204" pitchFamily="34" charset="0"/>
              </a:rPr>
              <a:t>DTI and DR services require initial and ongoing authorization.</a:t>
            </a:r>
          </a:p>
          <a:p>
            <a:pPr marL="285750" indent="-285750">
              <a:lnSpc>
                <a:spcPct val="100000"/>
              </a:lnSpc>
              <a:spcBef>
                <a:spcPts val="0"/>
              </a:spcBef>
              <a:spcAft>
                <a:spcPts val="600"/>
              </a:spcAft>
            </a:pPr>
            <a:r>
              <a:rPr lang="en-US" sz="1600" dirty="0">
                <a:solidFill>
                  <a:schemeClr val="tx1">
                    <a:lumMod val="65000"/>
                    <a:lumOff val="35000"/>
                  </a:schemeClr>
                </a:solidFill>
                <a:latin typeface="Verdana" panose="020B0604030504040204" pitchFamily="34" charset="0"/>
                <a:ea typeface="Verdana" panose="020B0604030504040204" pitchFamily="34" charset="0"/>
              </a:rPr>
              <a:t>Service authorizations are provided by the Child and Young Adult System of Care.</a:t>
            </a:r>
          </a:p>
          <a:p>
            <a:pPr marL="285750" indent="-285750">
              <a:lnSpc>
                <a:spcPct val="100000"/>
              </a:lnSpc>
              <a:spcBef>
                <a:spcPts val="0"/>
              </a:spcBef>
              <a:spcAft>
                <a:spcPts val="600"/>
              </a:spcAft>
            </a:pPr>
            <a:r>
              <a:rPr lang="en-US" sz="1600" dirty="0">
                <a:solidFill>
                  <a:schemeClr val="tx1">
                    <a:lumMod val="65000"/>
                    <a:lumOff val="35000"/>
                  </a:schemeClr>
                </a:solidFill>
                <a:latin typeface="Verdana" panose="020B0604030504040204" pitchFamily="34" charset="0"/>
                <a:ea typeface="Verdana" panose="020B0604030504040204" pitchFamily="34" charset="0"/>
              </a:rPr>
              <a:t>Initial authorization for services should be obtained using the following timelines: </a:t>
            </a:r>
          </a:p>
          <a:p>
            <a:pPr marL="0" indent="0">
              <a:lnSpc>
                <a:spcPct val="100000"/>
              </a:lnSpc>
              <a:spcBef>
                <a:spcPts val="0"/>
              </a:spcBef>
              <a:spcAft>
                <a:spcPts val="600"/>
              </a:spcAft>
              <a:buNone/>
            </a:pPr>
            <a:endParaRPr lang="en-US" sz="1600" dirty="0">
              <a:solidFill>
                <a:schemeClr val="tx1">
                  <a:lumMod val="65000"/>
                  <a:lumOff val="35000"/>
                </a:schemeClr>
              </a:solidFill>
              <a:latin typeface="Verdana" panose="020B0604030504040204" pitchFamily="34" charset="0"/>
              <a:ea typeface="Verdana" panose="020B0604030504040204" pitchFamily="34" charset="0"/>
            </a:endParaRPr>
          </a:p>
          <a:p>
            <a:pPr marL="285750" indent="-285750">
              <a:lnSpc>
                <a:spcPct val="100000"/>
              </a:lnSpc>
              <a:spcBef>
                <a:spcPts val="0"/>
              </a:spcBef>
              <a:spcAft>
                <a:spcPts val="600"/>
              </a:spcAft>
            </a:pPr>
            <a:endParaRPr lang="en-US" sz="1600" dirty="0">
              <a:solidFill>
                <a:schemeClr val="tx1">
                  <a:lumMod val="65000"/>
                  <a:lumOff val="35000"/>
                </a:schemeClr>
              </a:solidFill>
              <a:latin typeface="Verdana" panose="020B0604030504040204" pitchFamily="34" charset="0"/>
              <a:ea typeface="Verdana" panose="020B0604030504040204" pitchFamily="34" charset="0"/>
            </a:endParaRPr>
          </a:p>
          <a:p>
            <a:pPr marL="285750" indent="-285750">
              <a:lnSpc>
                <a:spcPct val="100000"/>
              </a:lnSpc>
              <a:spcBef>
                <a:spcPts val="0"/>
              </a:spcBef>
              <a:spcAft>
                <a:spcPts val="600"/>
              </a:spcAft>
            </a:pPr>
            <a:endParaRPr lang="en-US" sz="1600" dirty="0">
              <a:solidFill>
                <a:schemeClr val="tx1">
                  <a:lumMod val="65000"/>
                  <a:lumOff val="35000"/>
                </a:schemeClr>
              </a:solidFill>
              <a:latin typeface="Verdana" panose="020B0604030504040204" pitchFamily="34" charset="0"/>
              <a:ea typeface="Verdana" panose="020B0604030504040204" pitchFamily="34" charset="0"/>
            </a:endParaRPr>
          </a:p>
          <a:p>
            <a:pPr marL="285750" indent="-285750">
              <a:lnSpc>
                <a:spcPct val="100000"/>
              </a:lnSpc>
              <a:spcBef>
                <a:spcPts val="0"/>
              </a:spcBef>
              <a:spcAft>
                <a:spcPts val="600"/>
              </a:spcAft>
            </a:pPr>
            <a:endParaRPr lang="en-US" sz="1600" dirty="0">
              <a:solidFill>
                <a:schemeClr val="tx1">
                  <a:lumMod val="65000"/>
                  <a:lumOff val="35000"/>
                </a:schemeClr>
              </a:solidFill>
              <a:latin typeface="Verdana" panose="020B0604030504040204" pitchFamily="34" charset="0"/>
              <a:ea typeface="Verdana" panose="020B0604030504040204" pitchFamily="34" charset="0"/>
            </a:endParaRPr>
          </a:p>
          <a:p>
            <a:pPr marL="285750" indent="-285750">
              <a:lnSpc>
                <a:spcPct val="100000"/>
              </a:lnSpc>
              <a:spcBef>
                <a:spcPts val="0"/>
              </a:spcBef>
              <a:spcAft>
                <a:spcPts val="600"/>
              </a:spcAft>
            </a:pPr>
            <a:endParaRPr lang="en-US" sz="1600" dirty="0">
              <a:solidFill>
                <a:schemeClr val="tx1">
                  <a:lumMod val="65000"/>
                  <a:lumOff val="35000"/>
                </a:schemeClr>
              </a:solidFill>
              <a:latin typeface="Verdana" panose="020B0604030504040204" pitchFamily="34" charset="0"/>
              <a:ea typeface="Verdana" panose="020B0604030504040204" pitchFamily="34" charset="0"/>
            </a:endParaRPr>
          </a:p>
          <a:p>
            <a:pPr marL="285750" indent="-285750">
              <a:lnSpc>
                <a:spcPct val="100000"/>
              </a:lnSpc>
              <a:spcBef>
                <a:spcPts val="0"/>
              </a:spcBef>
              <a:spcAft>
                <a:spcPts val="600"/>
              </a:spcAft>
            </a:pPr>
            <a:endParaRPr lang="en-US" sz="1600" dirty="0">
              <a:solidFill>
                <a:schemeClr val="tx1">
                  <a:lumMod val="65000"/>
                  <a:lumOff val="35000"/>
                </a:schemeClr>
              </a:solidFill>
              <a:latin typeface="Verdana" panose="020B0604030504040204" pitchFamily="34" charset="0"/>
              <a:ea typeface="Verdana" panose="020B0604030504040204" pitchFamily="34" charset="0"/>
            </a:endParaRPr>
          </a:p>
          <a:p>
            <a:pPr marL="285750" indent="-285750">
              <a:lnSpc>
                <a:spcPct val="100000"/>
              </a:lnSpc>
              <a:spcBef>
                <a:spcPts val="0"/>
              </a:spcBef>
              <a:spcAft>
                <a:spcPts val="600"/>
              </a:spcAft>
            </a:pPr>
            <a:r>
              <a:rPr lang="en-US" sz="1600" dirty="0">
                <a:solidFill>
                  <a:schemeClr val="tx1">
                    <a:lumMod val="65000"/>
                    <a:lumOff val="35000"/>
                  </a:schemeClr>
                </a:solidFill>
                <a:latin typeface="Verdana" panose="020B0604030504040204" pitchFamily="34" charset="0"/>
                <a:ea typeface="Verdana" panose="020B0604030504040204" pitchFamily="34" charset="0"/>
              </a:rPr>
              <a:t>If additional authorization is needed, it should be obtained:</a:t>
            </a:r>
          </a:p>
          <a:p>
            <a:pPr marL="742950" lvl="1" indent="-285750">
              <a:lnSpc>
                <a:spcPct val="100000"/>
              </a:lnSpc>
              <a:spcBef>
                <a:spcPts val="0"/>
              </a:spcBef>
              <a:spcAft>
                <a:spcPts val="600"/>
              </a:spcAft>
            </a:pPr>
            <a:r>
              <a:rPr lang="en-US" sz="1600" i="0" dirty="0">
                <a:solidFill>
                  <a:schemeClr val="tx1">
                    <a:lumMod val="65000"/>
                    <a:lumOff val="35000"/>
                  </a:schemeClr>
                </a:solidFill>
                <a:latin typeface="Verdana" panose="020B0604030504040204" pitchFamily="34" charset="0"/>
                <a:ea typeface="Verdana" panose="020B0604030504040204" pitchFamily="34" charset="0"/>
                <a:cs typeface="+mn-cs"/>
              </a:rPr>
              <a:t>Every 6 months for Day Rehabilitation</a:t>
            </a:r>
          </a:p>
          <a:p>
            <a:pPr marL="742950" lvl="1" indent="-285750">
              <a:lnSpc>
                <a:spcPct val="100000"/>
              </a:lnSpc>
              <a:spcBef>
                <a:spcPts val="0"/>
              </a:spcBef>
              <a:spcAft>
                <a:spcPts val="600"/>
              </a:spcAft>
            </a:pPr>
            <a:r>
              <a:rPr lang="en-US" sz="1600" i="0" dirty="0">
                <a:solidFill>
                  <a:schemeClr val="tx1">
                    <a:lumMod val="65000"/>
                    <a:lumOff val="35000"/>
                  </a:schemeClr>
                </a:solidFill>
                <a:latin typeface="Verdana" panose="020B0604030504040204" pitchFamily="34" charset="0"/>
                <a:ea typeface="Verdana" panose="020B0604030504040204" pitchFamily="34" charset="0"/>
                <a:cs typeface="+mn-cs"/>
              </a:rPr>
              <a:t>Every 3 months for Day Treatment Intensive</a:t>
            </a:r>
          </a:p>
          <a:p>
            <a:pPr marL="0" indent="0">
              <a:lnSpc>
                <a:spcPct val="100000"/>
              </a:lnSpc>
              <a:spcBef>
                <a:spcPts val="0"/>
              </a:spcBef>
              <a:spcAft>
                <a:spcPts val="600"/>
              </a:spcAft>
              <a:buNone/>
            </a:pPr>
            <a:endParaRPr lang="en-US" sz="1600" dirty="0">
              <a:solidFill>
                <a:schemeClr val="tx1">
                  <a:lumMod val="65000"/>
                  <a:lumOff val="35000"/>
                </a:schemeClr>
              </a:solidFill>
              <a:latin typeface="Verdana" panose="020B0604030504040204" pitchFamily="34" charset="0"/>
              <a:ea typeface="Verdana" panose="020B0604030504040204" pitchFamily="34" charset="0"/>
            </a:endParaRPr>
          </a:p>
          <a:p>
            <a:pPr marL="285750" indent="-285750">
              <a:lnSpc>
                <a:spcPct val="100000"/>
              </a:lnSpc>
              <a:spcBef>
                <a:spcPts val="0"/>
              </a:spcBef>
              <a:spcAft>
                <a:spcPts val="600"/>
              </a:spcAft>
            </a:pPr>
            <a:r>
              <a:rPr lang="en-US" sz="1600" dirty="0">
                <a:solidFill>
                  <a:schemeClr val="tx1">
                    <a:lumMod val="65000"/>
                    <a:lumOff val="35000"/>
                  </a:schemeClr>
                </a:solidFill>
                <a:latin typeface="Verdana" panose="020B0604030504040204" pitchFamily="34" charset="0"/>
                <a:ea typeface="Verdana" panose="020B0604030504040204" pitchFamily="34" charset="0"/>
              </a:rPr>
              <a:t>NOTE: If the provider’s contract is different than what is noted in these slides, the contract should be followed. </a:t>
            </a:r>
            <a:endParaRPr lang="en-US" sz="2600" dirty="0">
              <a:solidFill>
                <a:schemeClr val="tx1">
                  <a:lumMod val="65000"/>
                  <a:lumOff val="35000"/>
                </a:schemeClr>
              </a:solidFill>
            </a:endParaRPr>
          </a:p>
        </p:txBody>
      </p:sp>
      <p:sp>
        <p:nvSpPr>
          <p:cNvPr id="2" name="슬라이드 번호 개체 틀 1">
            <a:extLst>
              <a:ext uri="{FF2B5EF4-FFF2-40B4-BE49-F238E27FC236}">
                <a16:creationId xmlns:a16="http://schemas.microsoft.com/office/drawing/2014/main" id="{9C4C8459-A686-4E63-A572-B6009CB923ED}"/>
              </a:ext>
            </a:extLst>
          </p:cNvPr>
          <p:cNvSpPr>
            <a:spLocks noGrp="1"/>
          </p:cNvSpPr>
          <p:nvPr>
            <p:ph type="sldNum" sz="quarter" idx="12"/>
          </p:nvPr>
        </p:nvSpPr>
        <p:spPr/>
        <p:txBody>
          <a:bodyPr/>
          <a:lstStyle/>
          <a:p>
            <a:fld id="{6E9F442E-095D-414B-A3C1-4D7C903EC540}" type="slidenum">
              <a:rPr lang="uk-UA" smtClean="0"/>
              <a:pPr/>
              <a:t>4</a:t>
            </a:fld>
            <a:endParaRPr lang="uk-UA" dirty="0"/>
          </a:p>
        </p:txBody>
      </p:sp>
      <p:sp>
        <p:nvSpPr>
          <p:cNvPr id="3" name="Title 2"/>
          <p:cNvSpPr>
            <a:spLocks noGrp="1"/>
          </p:cNvSpPr>
          <p:nvPr>
            <p:ph type="title"/>
          </p:nvPr>
        </p:nvSpPr>
        <p:spPr>
          <a:xfrm>
            <a:off x="838200" y="193785"/>
            <a:ext cx="5894832" cy="864778"/>
          </a:xfrm>
        </p:spPr>
        <p:txBody>
          <a:bodyPr>
            <a:normAutofit/>
          </a:bodyPr>
          <a:lstStyle/>
          <a:p>
            <a:r>
              <a:rPr lang="en-US" dirty="0"/>
              <a:t>Authorization Process</a:t>
            </a:r>
          </a:p>
        </p:txBody>
      </p:sp>
      <p:graphicFrame>
        <p:nvGraphicFramePr>
          <p:cNvPr id="5" name="Table 4">
            <a:extLst>
              <a:ext uri="{FF2B5EF4-FFF2-40B4-BE49-F238E27FC236}">
                <a16:creationId xmlns:a16="http://schemas.microsoft.com/office/drawing/2014/main" id="{F321D776-0191-4646-BFDE-FC7FB36D6CBA}"/>
              </a:ext>
            </a:extLst>
          </p:cNvPr>
          <p:cNvGraphicFramePr>
            <a:graphicFrameLocks noGrp="1"/>
          </p:cNvGraphicFramePr>
          <p:nvPr>
            <p:extLst>
              <p:ext uri="{D42A27DB-BD31-4B8C-83A1-F6EECF244321}">
                <p14:modId xmlns:p14="http://schemas.microsoft.com/office/powerpoint/2010/main" val="3941209966"/>
              </p:ext>
            </p:extLst>
          </p:nvPr>
        </p:nvGraphicFramePr>
        <p:xfrm>
          <a:off x="2032000" y="2153701"/>
          <a:ext cx="8127999" cy="1417320"/>
        </p:xfrm>
        <a:graphic>
          <a:graphicData uri="http://schemas.openxmlformats.org/drawingml/2006/table">
            <a:tbl>
              <a:tblPr firstRow="1" bandRow="1">
                <a:tableStyleId>{5C22544A-7EE6-4342-B048-85BDC9FD1C3A}</a:tableStyleId>
              </a:tblPr>
              <a:tblGrid>
                <a:gridCol w="3619779">
                  <a:extLst>
                    <a:ext uri="{9D8B030D-6E8A-4147-A177-3AD203B41FA5}">
                      <a16:colId xmlns:a16="http://schemas.microsoft.com/office/drawing/2014/main" val="4268822261"/>
                    </a:ext>
                  </a:extLst>
                </a:gridCol>
                <a:gridCol w="4508220">
                  <a:extLst>
                    <a:ext uri="{9D8B030D-6E8A-4147-A177-3AD203B41FA5}">
                      <a16:colId xmlns:a16="http://schemas.microsoft.com/office/drawing/2014/main" val="1646799008"/>
                    </a:ext>
                  </a:extLst>
                </a:gridCol>
              </a:tblGrid>
              <a:tr h="299273">
                <a:tc>
                  <a:txBody>
                    <a:bodyPr/>
                    <a:lstStyle/>
                    <a:p>
                      <a:r>
                        <a:rPr lang="en-US" sz="1400" dirty="0">
                          <a:solidFill>
                            <a:schemeClr val="tx1">
                              <a:lumMod val="85000"/>
                              <a:lumOff val="15000"/>
                            </a:schemeClr>
                          </a:solidFill>
                          <a:latin typeface="Verdana" panose="020B0604030504040204" pitchFamily="34" charset="0"/>
                          <a:ea typeface="Verdana" panose="020B0604030504040204" pitchFamily="34" charset="0"/>
                        </a:rPr>
                        <a:t>Program Duration</a:t>
                      </a:r>
                    </a:p>
                  </a:txBody>
                  <a:tcPr>
                    <a:solidFill>
                      <a:srgbClr val="66C09E"/>
                    </a:solidFill>
                  </a:tcPr>
                </a:tc>
                <a:tc>
                  <a:txBody>
                    <a:bodyPr/>
                    <a:lstStyle/>
                    <a:p>
                      <a:r>
                        <a:rPr lang="en-US" sz="1400" dirty="0">
                          <a:solidFill>
                            <a:schemeClr val="tx1">
                              <a:lumMod val="85000"/>
                              <a:lumOff val="15000"/>
                            </a:schemeClr>
                          </a:solidFill>
                          <a:latin typeface="Verdana" panose="020B0604030504040204" pitchFamily="34" charset="0"/>
                          <a:ea typeface="Verdana" panose="020B0604030504040204" pitchFamily="34" charset="0"/>
                        </a:rPr>
                        <a:t>Timeline for Submitting the Request</a:t>
                      </a:r>
                    </a:p>
                  </a:txBody>
                  <a:tcPr>
                    <a:solidFill>
                      <a:srgbClr val="66C09E"/>
                    </a:solidFill>
                  </a:tcPr>
                </a:tc>
                <a:extLst>
                  <a:ext uri="{0D108BD9-81ED-4DB2-BD59-A6C34878D82A}">
                    <a16:rowId xmlns:a16="http://schemas.microsoft.com/office/drawing/2014/main" val="826116102"/>
                  </a:ext>
                </a:extLst>
              </a:tr>
              <a:tr h="370840">
                <a:tc>
                  <a:txBody>
                    <a:bodyPr/>
                    <a:lstStyle/>
                    <a:p>
                      <a:r>
                        <a:rPr lang="en-US" sz="1400" dirty="0">
                          <a:solidFill>
                            <a:schemeClr val="tx1">
                              <a:lumMod val="85000"/>
                              <a:lumOff val="15000"/>
                            </a:schemeClr>
                          </a:solidFill>
                          <a:latin typeface="Verdana" panose="020B0604030504040204" pitchFamily="34" charset="0"/>
                          <a:ea typeface="Verdana" panose="020B0604030504040204" pitchFamily="34" charset="0"/>
                        </a:rPr>
                        <a:t>Program lasting 6 or more months</a:t>
                      </a:r>
                    </a:p>
                  </a:txBody>
                  <a:tcPr/>
                </a:tc>
                <a:tc>
                  <a:txBody>
                    <a:bodyPr/>
                    <a:lstStyle/>
                    <a:p>
                      <a:r>
                        <a:rPr lang="en-US" sz="1400" dirty="0">
                          <a:solidFill>
                            <a:schemeClr val="tx1">
                              <a:lumMod val="85000"/>
                              <a:lumOff val="15000"/>
                            </a:schemeClr>
                          </a:solidFill>
                          <a:latin typeface="Verdana" panose="020B0604030504040204" pitchFamily="34" charset="0"/>
                          <a:ea typeface="Verdana" panose="020B0604030504040204" pitchFamily="34" charset="0"/>
                        </a:rPr>
                        <a:t>Within 60 days of Episode Opening Date</a:t>
                      </a:r>
                    </a:p>
                  </a:txBody>
                  <a:tcPr/>
                </a:tc>
                <a:extLst>
                  <a:ext uri="{0D108BD9-81ED-4DB2-BD59-A6C34878D82A}">
                    <a16:rowId xmlns:a16="http://schemas.microsoft.com/office/drawing/2014/main" val="3055274016"/>
                  </a:ext>
                </a:extLst>
              </a:tr>
              <a:tr h="370840">
                <a:tc>
                  <a:txBody>
                    <a:bodyPr/>
                    <a:lstStyle/>
                    <a:p>
                      <a:r>
                        <a:rPr lang="en-US" sz="1400" dirty="0">
                          <a:solidFill>
                            <a:schemeClr val="tx1">
                              <a:lumMod val="85000"/>
                              <a:lumOff val="15000"/>
                            </a:schemeClr>
                          </a:solidFill>
                          <a:latin typeface="Verdana" panose="020B0604030504040204" pitchFamily="34" charset="0"/>
                          <a:ea typeface="Verdana" panose="020B0604030504040204" pitchFamily="34" charset="0"/>
                        </a:rPr>
                        <a:t>Program lasting less than 6 months</a:t>
                      </a:r>
                    </a:p>
                  </a:txBody>
                  <a:tcPr/>
                </a:tc>
                <a:tc>
                  <a:txBody>
                    <a:bodyPr/>
                    <a:lstStyle/>
                    <a:p>
                      <a:r>
                        <a:rPr lang="en-US" sz="1400" dirty="0">
                          <a:solidFill>
                            <a:schemeClr val="tx1">
                              <a:lumMod val="85000"/>
                              <a:lumOff val="15000"/>
                            </a:schemeClr>
                          </a:solidFill>
                          <a:latin typeface="Verdana" panose="020B0604030504040204" pitchFamily="34" charset="0"/>
                          <a:ea typeface="Verdana" panose="020B0604030504040204" pitchFamily="34" charset="0"/>
                        </a:rPr>
                        <a:t>Within 30 days of Episode Opening Date</a:t>
                      </a:r>
                    </a:p>
                  </a:txBody>
                  <a:tcPr/>
                </a:tc>
                <a:extLst>
                  <a:ext uri="{0D108BD9-81ED-4DB2-BD59-A6C34878D82A}">
                    <a16:rowId xmlns:a16="http://schemas.microsoft.com/office/drawing/2014/main" val="2451634123"/>
                  </a:ext>
                </a:extLst>
              </a:tr>
              <a:tr h="370840">
                <a:tc>
                  <a:txBody>
                    <a:bodyPr/>
                    <a:lstStyle/>
                    <a:p>
                      <a:r>
                        <a:rPr lang="en-US" sz="1400" dirty="0">
                          <a:solidFill>
                            <a:schemeClr val="tx1">
                              <a:lumMod val="85000"/>
                              <a:lumOff val="15000"/>
                            </a:schemeClr>
                          </a:solidFill>
                          <a:latin typeface="Verdana" panose="020B0604030504040204" pitchFamily="34" charset="0"/>
                          <a:ea typeface="Verdana" panose="020B0604030504040204" pitchFamily="34" charset="0"/>
                        </a:rPr>
                        <a:t>Program lasting less than 3 months</a:t>
                      </a:r>
                    </a:p>
                  </a:txBody>
                  <a:tcPr/>
                </a:tc>
                <a:tc>
                  <a:txBody>
                    <a:bodyPr/>
                    <a:lstStyle/>
                    <a:p>
                      <a:r>
                        <a:rPr lang="en-US" sz="1400" dirty="0">
                          <a:solidFill>
                            <a:schemeClr val="tx1">
                              <a:lumMod val="85000"/>
                              <a:lumOff val="15000"/>
                            </a:schemeClr>
                          </a:solidFill>
                          <a:latin typeface="Verdana" panose="020B0604030504040204" pitchFamily="34" charset="0"/>
                          <a:ea typeface="Verdana" panose="020B0604030504040204" pitchFamily="34" charset="0"/>
                        </a:rPr>
                        <a:t>Within 7 days of Episode Opening Date</a:t>
                      </a:r>
                    </a:p>
                  </a:txBody>
                  <a:tcPr/>
                </a:tc>
                <a:extLst>
                  <a:ext uri="{0D108BD9-81ED-4DB2-BD59-A6C34878D82A}">
                    <a16:rowId xmlns:a16="http://schemas.microsoft.com/office/drawing/2014/main" val="348934120"/>
                  </a:ext>
                </a:extLst>
              </a:tr>
            </a:tbl>
          </a:graphicData>
        </a:graphic>
      </p:graphicFrame>
    </p:spTree>
    <p:extLst>
      <p:ext uri="{BB962C8B-B14F-4D97-AF65-F5344CB8AC3E}">
        <p14:creationId xmlns:p14="http://schemas.microsoft.com/office/powerpoint/2010/main" val="1799334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D220793-1441-44A0-BA8E-1CB110362C1C}"/>
              </a:ext>
            </a:extLst>
          </p:cNvPr>
          <p:cNvSpPr>
            <a:spLocks noGrp="1"/>
          </p:cNvSpPr>
          <p:nvPr>
            <p:ph idx="1"/>
          </p:nvPr>
        </p:nvSpPr>
        <p:spPr>
          <a:xfrm>
            <a:off x="1225822" y="1936584"/>
            <a:ext cx="9418029" cy="3392724"/>
          </a:xfrm>
          <a:prstGeom prst="rect">
            <a:avLst/>
          </a:prstGeom>
          <a:noFill/>
        </p:spPr>
        <p:txBody>
          <a:bodyPr wrap="square">
            <a:spAutoFit/>
          </a:bodyPr>
          <a:lstStyle/>
          <a:p>
            <a:pPr marL="285750" lvl="0" indent="-285750"/>
            <a:r>
              <a:rPr lang="en-US" sz="1600" dirty="0">
                <a:solidFill>
                  <a:schemeClr val="tx1">
                    <a:lumMod val="65000"/>
                    <a:lumOff val="35000"/>
                  </a:schemeClr>
                </a:solidFill>
                <a:latin typeface="Verdana" panose="020B0604030504040204" pitchFamily="34" charset="0"/>
                <a:ea typeface="Verdana" panose="020B0604030504040204" pitchFamily="34" charset="0"/>
              </a:rPr>
              <a:t>Department of Health Care Services requires ACBH to certify that all services billed to Medi-Cal meet the State’s requirements. </a:t>
            </a:r>
          </a:p>
          <a:p>
            <a:pPr marL="285750" lvl="0" indent="-285750"/>
            <a:r>
              <a:rPr lang="en-US" sz="1600" dirty="0">
                <a:solidFill>
                  <a:schemeClr val="tx1">
                    <a:lumMod val="65000"/>
                    <a:lumOff val="35000"/>
                  </a:schemeClr>
                </a:solidFill>
                <a:latin typeface="Verdana" panose="020B0604030504040204" pitchFamily="34" charset="0"/>
                <a:ea typeface="Verdana" panose="020B0604030504040204" pitchFamily="34" charset="0"/>
              </a:rPr>
              <a:t>To meet this expectation, ACBH requires providers to participate in the County’s CQRT program.</a:t>
            </a:r>
          </a:p>
          <a:p>
            <a:pPr marL="285750" lvl="0" indent="-285750"/>
            <a:r>
              <a:rPr lang="en-US" sz="1600" dirty="0">
                <a:solidFill>
                  <a:schemeClr val="tx1">
                    <a:lumMod val="65000"/>
                    <a:lumOff val="35000"/>
                  </a:schemeClr>
                </a:solidFill>
                <a:latin typeface="Verdana" panose="020B0604030504040204" pitchFamily="34" charset="0"/>
                <a:ea typeface="Verdana" panose="020B0604030504040204" pitchFamily="34" charset="0"/>
              </a:rPr>
              <a:t>The CQRT process involves monthly chart review by providers to ensure compliance with the State’s requirements.</a:t>
            </a:r>
          </a:p>
          <a:p>
            <a:pPr marL="285750" lvl="0" indent="-285750"/>
            <a:r>
              <a:rPr lang="en-US" sz="1600" dirty="0">
                <a:solidFill>
                  <a:schemeClr val="tx1">
                    <a:lumMod val="65000"/>
                    <a:lumOff val="35000"/>
                  </a:schemeClr>
                </a:solidFill>
                <a:latin typeface="Verdana" panose="020B0604030504040204" pitchFamily="34" charset="0"/>
                <a:ea typeface="Verdana" panose="020B0604030504040204" pitchFamily="34" charset="0"/>
              </a:rPr>
              <a:t>All new Day Rehabilitation and Day Treatment Intensive programs participate in the ACBH supervised CQRT process until training is completed and the agency is released to begin the CQRT process independently.</a:t>
            </a:r>
          </a:p>
          <a:p>
            <a:pPr marL="285750" lvl="0" indent="-285750"/>
            <a:r>
              <a:rPr lang="en-US" sz="1600" dirty="0">
                <a:solidFill>
                  <a:schemeClr val="tx1">
                    <a:lumMod val="65000"/>
                    <a:lumOff val="35000"/>
                  </a:schemeClr>
                </a:solidFill>
                <a:latin typeface="Verdana" panose="020B0604030504040204" pitchFamily="34" charset="0"/>
                <a:ea typeface="Verdana" panose="020B0604030504040204" pitchFamily="34" charset="0"/>
              </a:rPr>
              <a:t>See Section 8 of the provider manual for more details regarding the CQRT process and expectations: </a:t>
            </a:r>
            <a:r>
              <a:rPr lang="en-US" sz="1600" dirty="0">
                <a:solidFill>
                  <a:schemeClr val="tx1">
                    <a:lumMod val="65000"/>
                    <a:lumOff val="35000"/>
                  </a:schemeClr>
                </a:solidFill>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BHCS Providers Website (acbhcs.org)</a:t>
            </a:r>
            <a:endParaRPr lang="en-US" sz="1600" dirty="0">
              <a:solidFill>
                <a:schemeClr val="tx1">
                  <a:lumMod val="65000"/>
                  <a:lumOff val="35000"/>
                </a:schemeClr>
              </a:solidFill>
              <a:latin typeface="Verdana" panose="020B0604030504040204" pitchFamily="34" charset="0"/>
              <a:ea typeface="Verdana" panose="020B0604030504040204" pitchFamily="34" charset="0"/>
            </a:endParaRPr>
          </a:p>
          <a:p>
            <a:pPr marL="0" lvl="0" indent="0">
              <a:buNone/>
            </a:pPr>
            <a:r>
              <a:rPr lang="en-US" sz="1600" dirty="0">
                <a:solidFill>
                  <a:schemeClr val="tx1">
                    <a:lumMod val="65000"/>
                    <a:lumOff val="35000"/>
                  </a:schemeClr>
                </a:solidFill>
                <a:latin typeface="Verdana" panose="020B0604030504040204" pitchFamily="34" charset="0"/>
                <a:ea typeface="Verdana" panose="020B0604030504040204" pitchFamily="34" charset="0"/>
              </a:rPr>
              <a:t>	</a:t>
            </a:r>
          </a:p>
        </p:txBody>
      </p:sp>
      <p:sp>
        <p:nvSpPr>
          <p:cNvPr id="3" name="Slide Number Placeholder 2">
            <a:extLst>
              <a:ext uri="{FF2B5EF4-FFF2-40B4-BE49-F238E27FC236}">
                <a16:creationId xmlns:a16="http://schemas.microsoft.com/office/drawing/2014/main" id="{95C05EF6-8B0B-4B53-8D37-97375148D5BB}"/>
              </a:ext>
            </a:extLst>
          </p:cNvPr>
          <p:cNvSpPr>
            <a:spLocks noGrp="1"/>
          </p:cNvSpPr>
          <p:nvPr>
            <p:ph type="sldNum" sz="quarter" idx="12"/>
          </p:nvPr>
        </p:nvSpPr>
        <p:spPr/>
        <p:txBody>
          <a:bodyPr/>
          <a:lstStyle/>
          <a:p>
            <a:fld id="{6E9F442E-095D-414B-A3C1-4D7C903EC540}" type="slidenum">
              <a:rPr lang="uk-UA" smtClean="0"/>
              <a:pPr/>
              <a:t>5</a:t>
            </a:fld>
            <a:endParaRPr lang="uk-UA" dirty="0"/>
          </a:p>
        </p:txBody>
      </p:sp>
      <p:sp>
        <p:nvSpPr>
          <p:cNvPr id="4" name="Title 3">
            <a:extLst>
              <a:ext uri="{FF2B5EF4-FFF2-40B4-BE49-F238E27FC236}">
                <a16:creationId xmlns:a16="http://schemas.microsoft.com/office/drawing/2014/main" id="{42D19605-7179-48AC-BDC8-5C4D0C82AA58}"/>
              </a:ext>
            </a:extLst>
          </p:cNvPr>
          <p:cNvSpPr>
            <a:spLocks noGrp="1"/>
          </p:cNvSpPr>
          <p:nvPr>
            <p:ph type="title"/>
          </p:nvPr>
        </p:nvSpPr>
        <p:spPr/>
        <p:txBody>
          <a:bodyPr/>
          <a:lstStyle/>
          <a:p>
            <a:r>
              <a:rPr lang="en-US" dirty="0"/>
              <a:t>Clinical Quality Review Team (CQRT)</a:t>
            </a:r>
          </a:p>
        </p:txBody>
      </p:sp>
    </p:spTree>
    <p:extLst>
      <p:ext uri="{BB962C8B-B14F-4D97-AF65-F5344CB8AC3E}">
        <p14:creationId xmlns:p14="http://schemas.microsoft.com/office/powerpoint/2010/main" val="1194887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4016AAA-8D82-48CC-A501-59D4E49760AA}"/>
              </a:ext>
            </a:extLst>
          </p:cNvPr>
          <p:cNvSpPr>
            <a:spLocks noGrp="1"/>
          </p:cNvSpPr>
          <p:nvPr>
            <p:ph type="sldNum" sz="quarter" idx="12"/>
          </p:nvPr>
        </p:nvSpPr>
        <p:spPr/>
        <p:txBody>
          <a:bodyPr/>
          <a:lstStyle/>
          <a:p>
            <a:fld id="{6E9F442E-095D-414B-A3C1-4D7C903EC540}" type="slidenum">
              <a:rPr lang="uk-UA" smtClean="0"/>
              <a:pPr/>
              <a:t>6</a:t>
            </a:fld>
            <a:endParaRPr lang="uk-UA" dirty="0"/>
          </a:p>
        </p:txBody>
      </p:sp>
      <p:sp>
        <p:nvSpPr>
          <p:cNvPr id="2" name="Title 1">
            <a:extLst>
              <a:ext uri="{FF2B5EF4-FFF2-40B4-BE49-F238E27FC236}">
                <a16:creationId xmlns:a16="http://schemas.microsoft.com/office/drawing/2014/main" id="{31573B35-3D36-47CC-9637-42E417562A30}"/>
              </a:ext>
            </a:extLst>
          </p:cNvPr>
          <p:cNvSpPr>
            <a:spLocks noGrp="1"/>
          </p:cNvSpPr>
          <p:nvPr>
            <p:ph type="title"/>
          </p:nvPr>
        </p:nvSpPr>
        <p:spPr/>
        <p:txBody>
          <a:bodyPr/>
          <a:lstStyle/>
          <a:p>
            <a:r>
              <a:rPr lang="en-US" dirty="0"/>
              <a:t>Required Service Components</a:t>
            </a:r>
          </a:p>
        </p:txBody>
      </p:sp>
      <p:graphicFrame>
        <p:nvGraphicFramePr>
          <p:cNvPr id="3" name="Table 2">
            <a:extLst>
              <a:ext uri="{FF2B5EF4-FFF2-40B4-BE49-F238E27FC236}">
                <a16:creationId xmlns:a16="http://schemas.microsoft.com/office/drawing/2014/main" id="{F419BB6F-F185-463C-AF31-B405C0C3EA9B}"/>
              </a:ext>
            </a:extLst>
          </p:cNvPr>
          <p:cNvGraphicFramePr>
            <a:graphicFrameLocks noGrp="1"/>
          </p:cNvGraphicFramePr>
          <p:nvPr>
            <p:extLst>
              <p:ext uri="{D42A27DB-BD31-4B8C-83A1-F6EECF244321}">
                <p14:modId xmlns:p14="http://schemas.microsoft.com/office/powerpoint/2010/main" val="2273973651"/>
              </p:ext>
            </p:extLst>
          </p:nvPr>
        </p:nvGraphicFramePr>
        <p:xfrm>
          <a:off x="2032000" y="1724377"/>
          <a:ext cx="8128000" cy="31343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546450439"/>
                    </a:ext>
                  </a:extLst>
                </a:gridCol>
                <a:gridCol w="4064000">
                  <a:extLst>
                    <a:ext uri="{9D8B030D-6E8A-4147-A177-3AD203B41FA5}">
                      <a16:colId xmlns:a16="http://schemas.microsoft.com/office/drawing/2014/main" val="4142399000"/>
                    </a:ext>
                  </a:extLst>
                </a:gridCol>
              </a:tblGrid>
              <a:tr h="370840">
                <a:tc>
                  <a:txBody>
                    <a:bodyPr/>
                    <a:lstStyle/>
                    <a:p>
                      <a:r>
                        <a:rPr lang="en-US" dirty="0"/>
                        <a:t>Day Rehabilitation</a:t>
                      </a:r>
                    </a:p>
                  </a:txBody>
                  <a:tcPr>
                    <a:solidFill>
                      <a:srgbClr val="66C09E"/>
                    </a:solidFill>
                  </a:tcPr>
                </a:tc>
                <a:tc>
                  <a:txBody>
                    <a:bodyPr/>
                    <a:lstStyle/>
                    <a:p>
                      <a:r>
                        <a:rPr lang="en-US" dirty="0"/>
                        <a:t>Day Treatment Intensive</a:t>
                      </a:r>
                    </a:p>
                  </a:txBody>
                  <a:tcPr>
                    <a:solidFill>
                      <a:srgbClr val="66C09E"/>
                    </a:solidFill>
                  </a:tcPr>
                </a:tc>
                <a:extLst>
                  <a:ext uri="{0D108BD9-81ED-4DB2-BD59-A6C34878D82A}">
                    <a16:rowId xmlns:a16="http://schemas.microsoft.com/office/drawing/2014/main" val="2422142793"/>
                  </a:ext>
                </a:extLst>
              </a:tr>
              <a:tr h="370840">
                <a:tc>
                  <a:txBody>
                    <a:bodyPr/>
                    <a:lstStyle/>
                    <a:p>
                      <a:pPr marL="285750" indent="-285750">
                        <a:buFont typeface="Wingdings" panose="05000000000000000000" pitchFamily="2" charset="2"/>
                        <a:buChar char="§"/>
                      </a:pPr>
                      <a:r>
                        <a:rPr lang="en-US" dirty="0">
                          <a:solidFill>
                            <a:schemeClr val="tx1">
                              <a:lumMod val="75000"/>
                              <a:lumOff val="25000"/>
                            </a:schemeClr>
                          </a:solidFill>
                        </a:rPr>
                        <a:t>Ratio of 1:10 (staff: clients)</a:t>
                      </a:r>
                    </a:p>
                  </a:txBody>
                  <a:tcPr/>
                </a:tc>
                <a:tc>
                  <a:txBody>
                    <a:bodyPr/>
                    <a:lstStyle/>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a:solidFill>
                            <a:schemeClr val="tx1">
                              <a:lumMod val="75000"/>
                              <a:lumOff val="25000"/>
                            </a:schemeClr>
                          </a:solidFill>
                        </a:rPr>
                        <a:t>Ratio of 1:8 (staff: clients)</a:t>
                      </a:r>
                    </a:p>
                  </a:txBody>
                  <a:tcPr/>
                </a:tc>
                <a:extLst>
                  <a:ext uri="{0D108BD9-81ED-4DB2-BD59-A6C34878D82A}">
                    <a16:rowId xmlns:a16="http://schemas.microsoft.com/office/drawing/2014/main" val="4220523769"/>
                  </a:ext>
                </a:extLst>
              </a:tr>
              <a:tr h="370840">
                <a:tc>
                  <a:txBody>
                    <a:bodyPr/>
                    <a:lstStyle/>
                    <a:p>
                      <a:pPr marL="285750" indent="-285750">
                        <a:buFont typeface="Wingdings" panose="05000000000000000000" pitchFamily="2" charset="2"/>
                        <a:buChar char="§"/>
                      </a:pPr>
                      <a:r>
                        <a:rPr lang="en-US" dirty="0">
                          <a:solidFill>
                            <a:schemeClr val="tx1">
                              <a:lumMod val="75000"/>
                              <a:lumOff val="25000"/>
                            </a:schemeClr>
                          </a:solidFill>
                        </a:rPr>
                        <a:t>Therapeutic Milieu</a:t>
                      </a:r>
                    </a:p>
                  </a:txBody>
                  <a:tcPr/>
                </a:tc>
                <a:tc>
                  <a:txBody>
                    <a:bodyPr/>
                    <a:lstStyle/>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a:solidFill>
                            <a:schemeClr val="tx1">
                              <a:lumMod val="75000"/>
                              <a:lumOff val="25000"/>
                            </a:schemeClr>
                          </a:solidFill>
                        </a:rPr>
                        <a:t>Therapeutic Milieu</a:t>
                      </a:r>
                    </a:p>
                  </a:txBody>
                  <a:tcPr/>
                </a:tc>
                <a:extLst>
                  <a:ext uri="{0D108BD9-81ED-4DB2-BD59-A6C34878D82A}">
                    <a16:rowId xmlns:a16="http://schemas.microsoft.com/office/drawing/2014/main" val="2560307489"/>
                  </a:ext>
                </a:extLst>
              </a:tr>
              <a:tr h="370840">
                <a:tc>
                  <a:txBody>
                    <a:bodyPr/>
                    <a:lstStyle/>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a:solidFill>
                            <a:schemeClr val="tx1">
                              <a:lumMod val="75000"/>
                              <a:lumOff val="25000"/>
                            </a:schemeClr>
                          </a:solidFill>
                        </a:rPr>
                        <a:t>Community Meetings</a:t>
                      </a:r>
                    </a:p>
                  </a:txBody>
                  <a:tcPr/>
                </a:tc>
                <a:tc>
                  <a:txBody>
                    <a:bodyPr/>
                    <a:lstStyle/>
                    <a:p>
                      <a:pPr marL="285750" indent="-285750">
                        <a:buFont typeface="Wingdings" panose="05000000000000000000" pitchFamily="2" charset="2"/>
                        <a:buChar char="§"/>
                      </a:pPr>
                      <a:r>
                        <a:rPr lang="en-US" dirty="0">
                          <a:solidFill>
                            <a:schemeClr val="tx1">
                              <a:lumMod val="75000"/>
                              <a:lumOff val="25000"/>
                            </a:schemeClr>
                          </a:solidFill>
                        </a:rPr>
                        <a:t>Community Meetings</a:t>
                      </a:r>
                    </a:p>
                  </a:txBody>
                  <a:tcPr/>
                </a:tc>
                <a:extLst>
                  <a:ext uri="{0D108BD9-81ED-4DB2-BD59-A6C34878D82A}">
                    <a16:rowId xmlns:a16="http://schemas.microsoft.com/office/drawing/2014/main" val="2780888404"/>
                  </a:ext>
                </a:extLst>
              </a:tr>
              <a:tr h="370840">
                <a:tc>
                  <a:txBody>
                    <a:bodyPr/>
                    <a:lstStyle/>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a:solidFill>
                            <a:schemeClr val="tx1">
                              <a:lumMod val="75000"/>
                              <a:lumOff val="25000"/>
                            </a:schemeClr>
                          </a:solidFill>
                        </a:rPr>
                        <a:t>Skill</a:t>
                      </a:r>
                      <a:r>
                        <a:rPr lang="en-US" baseline="0" dirty="0">
                          <a:solidFill>
                            <a:schemeClr val="tx1">
                              <a:lumMod val="75000"/>
                              <a:lumOff val="25000"/>
                            </a:schemeClr>
                          </a:solidFill>
                        </a:rPr>
                        <a:t> Building Groups</a:t>
                      </a:r>
                      <a:endParaRPr lang="en-US" dirty="0">
                        <a:solidFill>
                          <a:schemeClr val="tx1">
                            <a:lumMod val="75000"/>
                            <a:lumOff val="25000"/>
                          </a:schemeClr>
                        </a:solidFill>
                      </a:endParaRPr>
                    </a:p>
                  </a:txBody>
                  <a:tcPr/>
                </a:tc>
                <a:tc>
                  <a:txBody>
                    <a:bodyPr/>
                    <a:lstStyle/>
                    <a:p>
                      <a:pPr marL="285750" indent="-285750">
                        <a:buFont typeface="Wingdings" panose="05000000000000000000" pitchFamily="2" charset="2"/>
                        <a:buChar char="§"/>
                      </a:pPr>
                      <a:r>
                        <a:rPr lang="en-US" dirty="0">
                          <a:solidFill>
                            <a:schemeClr val="tx1">
                              <a:lumMod val="75000"/>
                              <a:lumOff val="25000"/>
                            </a:schemeClr>
                          </a:solidFill>
                        </a:rPr>
                        <a:t>Skill</a:t>
                      </a:r>
                      <a:r>
                        <a:rPr lang="en-US" baseline="0" dirty="0">
                          <a:solidFill>
                            <a:schemeClr val="tx1">
                              <a:lumMod val="75000"/>
                              <a:lumOff val="25000"/>
                            </a:schemeClr>
                          </a:solidFill>
                        </a:rPr>
                        <a:t> Building Groups</a:t>
                      </a:r>
                    </a:p>
                    <a:p>
                      <a:pPr marL="285750" indent="-285750">
                        <a:buFont typeface="Wingdings" panose="05000000000000000000" pitchFamily="2" charset="2"/>
                        <a:buChar char="§"/>
                      </a:pPr>
                      <a:r>
                        <a:rPr lang="en-US" baseline="0" dirty="0">
                          <a:solidFill>
                            <a:schemeClr val="tx1">
                              <a:lumMod val="75000"/>
                              <a:lumOff val="25000"/>
                            </a:schemeClr>
                          </a:solidFill>
                        </a:rPr>
                        <a:t>May also include Process Groups</a:t>
                      </a:r>
                      <a:endParaRPr lang="en-US" dirty="0">
                        <a:solidFill>
                          <a:schemeClr val="tx1">
                            <a:lumMod val="75000"/>
                            <a:lumOff val="25000"/>
                          </a:schemeClr>
                        </a:solidFill>
                      </a:endParaRPr>
                    </a:p>
                  </a:txBody>
                  <a:tcPr/>
                </a:tc>
                <a:extLst>
                  <a:ext uri="{0D108BD9-81ED-4DB2-BD59-A6C34878D82A}">
                    <a16:rowId xmlns:a16="http://schemas.microsoft.com/office/drawing/2014/main" val="1967444635"/>
                  </a:ext>
                </a:extLst>
              </a:tr>
              <a:tr h="370840">
                <a:tc>
                  <a:txBody>
                    <a:bodyPr/>
                    <a:lstStyle/>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a:solidFill>
                            <a:schemeClr val="tx1">
                              <a:lumMod val="75000"/>
                              <a:lumOff val="25000"/>
                            </a:schemeClr>
                          </a:solidFill>
                        </a:rPr>
                        <a:t>Adjunctive Therapy Groups</a:t>
                      </a:r>
                    </a:p>
                  </a:txBody>
                  <a:tcPr/>
                </a:tc>
                <a:tc>
                  <a:txBody>
                    <a:bodyPr/>
                    <a:lstStyle/>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a:solidFill>
                            <a:schemeClr val="tx1">
                              <a:lumMod val="75000"/>
                              <a:lumOff val="25000"/>
                            </a:schemeClr>
                          </a:solidFill>
                        </a:rPr>
                        <a:t>Adjunctive Therapy Groups</a:t>
                      </a:r>
                    </a:p>
                  </a:txBody>
                  <a:tcPr/>
                </a:tc>
                <a:extLst>
                  <a:ext uri="{0D108BD9-81ED-4DB2-BD59-A6C34878D82A}">
                    <a16:rowId xmlns:a16="http://schemas.microsoft.com/office/drawing/2014/main" val="3599367634"/>
                  </a:ext>
                </a:extLst>
              </a:tr>
              <a:tr h="370840">
                <a:tc>
                  <a:txBody>
                    <a:bodyPr/>
                    <a:lstStyle/>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a:solidFill>
                            <a:schemeClr val="tx1">
                              <a:lumMod val="75000"/>
                              <a:lumOff val="25000"/>
                            </a:schemeClr>
                          </a:solidFill>
                        </a:rPr>
                        <a:t>Process Groups and/or Psychotherapy</a:t>
                      </a:r>
                      <a:r>
                        <a:rPr lang="en-US" baseline="0" dirty="0">
                          <a:solidFill>
                            <a:schemeClr val="tx1">
                              <a:lumMod val="75000"/>
                              <a:lumOff val="25000"/>
                            </a:schemeClr>
                          </a:solidFill>
                        </a:rPr>
                        <a:t> Groups </a:t>
                      </a:r>
                      <a:endParaRPr lang="en-US" dirty="0">
                        <a:solidFill>
                          <a:schemeClr val="tx1">
                            <a:lumMod val="75000"/>
                            <a:lumOff val="25000"/>
                          </a:schemeClr>
                        </a:solidFill>
                      </a:endParaRPr>
                    </a:p>
                  </a:txBody>
                  <a:tcPr/>
                </a:tc>
                <a:tc>
                  <a:txBody>
                    <a:bodyPr/>
                    <a:lstStyle/>
                    <a:p>
                      <a:pPr marL="285750" marR="0" lvl="0" indent="-285750" algn="l" defTabSz="457207"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dirty="0">
                          <a:solidFill>
                            <a:schemeClr val="tx1">
                              <a:lumMod val="75000"/>
                              <a:lumOff val="25000"/>
                            </a:schemeClr>
                          </a:solidFill>
                        </a:rPr>
                        <a:t>Psychotherapy</a:t>
                      </a:r>
                    </a:p>
                  </a:txBody>
                  <a:tcPr/>
                </a:tc>
                <a:extLst>
                  <a:ext uri="{0D108BD9-81ED-4DB2-BD59-A6C34878D82A}">
                    <a16:rowId xmlns:a16="http://schemas.microsoft.com/office/drawing/2014/main" val="3798724266"/>
                  </a:ext>
                </a:extLst>
              </a:tr>
            </a:tbl>
          </a:graphicData>
        </a:graphic>
      </p:graphicFrame>
    </p:spTree>
    <p:extLst>
      <p:ext uri="{BB962C8B-B14F-4D97-AF65-F5344CB8AC3E}">
        <p14:creationId xmlns:p14="http://schemas.microsoft.com/office/powerpoint/2010/main" val="2672619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C583B42-7987-4399-B642-9AF54AC16EEE}"/>
              </a:ext>
            </a:extLst>
          </p:cNvPr>
          <p:cNvSpPr>
            <a:spLocks noGrp="1"/>
          </p:cNvSpPr>
          <p:nvPr>
            <p:ph idx="1"/>
          </p:nvPr>
        </p:nvSpPr>
        <p:spPr>
          <a:xfrm>
            <a:off x="1678091" y="1451391"/>
            <a:ext cx="9181820" cy="3405548"/>
          </a:xfrm>
        </p:spPr>
        <p:txBody>
          <a:bodyPr/>
          <a:lstStyle/>
          <a:p>
            <a:pPr marL="283464" lvl="0" indent="283464">
              <a:spcAft>
                <a:spcPts val="600"/>
              </a:spcAft>
              <a:buFont typeface="Arial" panose="020B0604020202020204" pitchFamily="34" charset="0"/>
              <a:buChar char="•"/>
            </a:pPr>
            <a:r>
              <a:rPr lang="en-US" sz="1600" dirty="0">
                <a:solidFill>
                  <a:schemeClr val="tx1">
                    <a:lumMod val="65000"/>
                    <a:lumOff val="35000"/>
                  </a:schemeClr>
                </a:solidFill>
                <a:latin typeface="Verdana" panose="020B0604030504040204" pitchFamily="34" charset="0"/>
                <a:ea typeface="Verdana" panose="020B0604030504040204" pitchFamily="34" charset="0"/>
              </a:rPr>
              <a:t>There must be at least 1 person from the following list providing Day Treatment Intensive services to 8 beneficiaries or fewer clients in attendance during the  program:</a:t>
            </a:r>
          </a:p>
          <a:p>
            <a:pPr marL="800106" lvl="1" indent="-342906">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Physician</a:t>
            </a:r>
          </a:p>
          <a:p>
            <a:pPr marL="800106" lvl="1" indent="-342906">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Psychologist or related waivered/registered professional</a:t>
            </a:r>
          </a:p>
          <a:p>
            <a:pPr marL="800106" lvl="1" indent="-342906">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Licensed Clinical Social Worker or related waivered/registered professional</a:t>
            </a:r>
          </a:p>
          <a:p>
            <a:pPr marL="800106" lvl="1" indent="-342906">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Marriage and Family Therapist or related waivered/registered professional</a:t>
            </a:r>
          </a:p>
          <a:p>
            <a:pPr marL="800106" lvl="1" indent="-342906">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Registered Nurse</a:t>
            </a:r>
          </a:p>
          <a:p>
            <a:pPr marL="800106" lvl="1" indent="-342906">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Licensed Vocational Nurse</a:t>
            </a:r>
          </a:p>
          <a:p>
            <a:pPr marL="800106" lvl="1" indent="-342906">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Psychiatric Technician</a:t>
            </a:r>
          </a:p>
          <a:p>
            <a:pPr marL="800106" lvl="1" indent="-342906">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Occupational Therapist</a:t>
            </a:r>
          </a:p>
          <a:p>
            <a:pPr marL="800106" lvl="1" indent="-342906">
              <a:spcAft>
                <a:spcPts val="600"/>
              </a:spcAft>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Mental Health Rehabilitation Specialist</a:t>
            </a:r>
          </a:p>
        </p:txBody>
      </p:sp>
      <p:sp>
        <p:nvSpPr>
          <p:cNvPr id="4" name="Slide Number Placeholder 3">
            <a:extLst>
              <a:ext uri="{FF2B5EF4-FFF2-40B4-BE49-F238E27FC236}">
                <a16:creationId xmlns:a16="http://schemas.microsoft.com/office/drawing/2014/main" id="{AF114E4E-87EE-482F-BC54-EF567AA20B85}"/>
              </a:ext>
            </a:extLst>
          </p:cNvPr>
          <p:cNvSpPr>
            <a:spLocks noGrp="1"/>
          </p:cNvSpPr>
          <p:nvPr>
            <p:ph type="sldNum" sz="quarter" idx="12"/>
          </p:nvPr>
        </p:nvSpPr>
        <p:spPr/>
        <p:txBody>
          <a:bodyPr/>
          <a:lstStyle/>
          <a:p>
            <a:fld id="{6E9F442E-095D-414B-A3C1-4D7C903EC540}" type="slidenum">
              <a:rPr lang="en-US" smtClean="0"/>
              <a:t>7</a:t>
            </a:fld>
            <a:endParaRPr lang="en-US" dirty="0"/>
          </a:p>
        </p:txBody>
      </p:sp>
      <p:sp>
        <p:nvSpPr>
          <p:cNvPr id="2" name="Title 1">
            <a:extLst>
              <a:ext uri="{FF2B5EF4-FFF2-40B4-BE49-F238E27FC236}">
                <a16:creationId xmlns:a16="http://schemas.microsoft.com/office/drawing/2014/main" id="{D6AC026D-3C7F-4BF6-BF2A-E47F18905D24}"/>
              </a:ext>
            </a:extLst>
          </p:cNvPr>
          <p:cNvSpPr>
            <a:spLocks noGrp="1"/>
          </p:cNvSpPr>
          <p:nvPr>
            <p:ph type="title"/>
          </p:nvPr>
        </p:nvSpPr>
        <p:spPr>
          <a:xfrm>
            <a:off x="712572" y="439857"/>
            <a:ext cx="7697649" cy="864778"/>
          </a:xfrm>
        </p:spPr>
        <p:txBody>
          <a:bodyPr/>
          <a:lstStyle/>
          <a:p>
            <a:r>
              <a:rPr lang="en-US" dirty="0"/>
              <a:t>Staff To Client Ratio- Day Treatment Intensive</a:t>
            </a:r>
          </a:p>
        </p:txBody>
      </p:sp>
    </p:spTree>
    <p:extLst>
      <p:ext uri="{BB962C8B-B14F-4D97-AF65-F5344CB8AC3E}">
        <p14:creationId xmlns:p14="http://schemas.microsoft.com/office/powerpoint/2010/main" val="2837369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6519896-7A88-4FCD-85BA-D45012FD38AA}"/>
              </a:ext>
            </a:extLst>
          </p:cNvPr>
          <p:cNvSpPr>
            <a:spLocks noGrp="1"/>
          </p:cNvSpPr>
          <p:nvPr>
            <p:ph idx="1"/>
          </p:nvPr>
        </p:nvSpPr>
        <p:spPr>
          <a:xfrm>
            <a:off x="1824846" y="1262123"/>
            <a:ext cx="8967331" cy="3804631"/>
          </a:xfrm>
        </p:spPr>
        <p:txBody>
          <a:bodyPr/>
          <a:lstStyle/>
          <a:p>
            <a:pPr marL="285750" lvl="0" indent="-285750">
              <a:spcAft>
                <a:spcPts val="600"/>
              </a:spcAft>
              <a:buFont typeface="Arial" panose="020B0604020202020204" pitchFamily="34" charset="0"/>
              <a:buChar char="•"/>
            </a:pPr>
            <a:r>
              <a:rPr lang="en-US" sz="1600" dirty="0">
                <a:solidFill>
                  <a:schemeClr val="tx1">
                    <a:lumMod val="65000"/>
                    <a:lumOff val="35000"/>
                  </a:schemeClr>
                </a:solidFill>
                <a:latin typeface="Verdana" panose="020B0604030504040204" pitchFamily="34" charset="0"/>
                <a:ea typeface="Verdana" panose="020B0604030504040204" pitchFamily="34" charset="0"/>
              </a:rPr>
              <a:t>At a minimum there must be at least one person from the following list providing Day Rehabilitation services to 10 beneficiaries or fewer clients in attendance during the period the program is open:</a:t>
            </a:r>
          </a:p>
          <a:p>
            <a:pPr lvl="1">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Physicians</a:t>
            </a:r>
          </a:p>
          <a:p>
            <a:pPr lvl="1">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Psychologists or related waivered/registered professionals</a:t>
            </a:r>
          </a:p>
          <a:p>
            <a:pPr lvl="1">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Licensed Clinical Social Workers or related waivered/registered professionals</a:t>
            </a:r>
          </a:p>
          <a:p>
            <a:pPr lvl="1">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Marriage and Family Therapists or related waivered/registered professionals</a:t>
            </a:r>
          </a:p>
          <a:p>
            <a:pPr lvl="1">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Registered Nurses</a:t>
            </a:r>
          </a:p>
          <a:p>
            <a:pPr lvl="1">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Licensed Vocational Nurses</a:t>
            </a:r>
          </a:p>
          <a:p>
            <a:pPr lvl="1">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Psychiatric Technicians</a:t>
            </a:r>
          </a:p>
          <a:p>
            <a:pPr lvl="1">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Occupational Therapists</a:t>
            </a:r>
          </a:p>
          <a:p>
            <a:pPr lvl="1">
              <a:spcAft>
                <a:spcPts val="600"/>
              </a:spcAft>
              <a:buFont typeface="Wingdings" panose="05000000000000000000" pitchFamily="2" charset="2"/>
              <a:buChar char="§"/>
            </a:pPr>
            <a:r>
              <a:rPr lang="en-US" sz="1600" i="0" dirty="0">
                <a:solidFill>
                  <a:schemeClr val="tx1">
                    <a:lumMod val="65000"/>
                    <a:lumOff val="35000"/>
                  </a:schemeClr>
                </a:solidFill>
                <a:latin typeface="Verdana" panose="020B0604030504040204" pitchFamily="34" charset="0"/>
                <a:ea typeface="Verdana" panose="020B0604030504040204" pitchFamily="34" charset="0"/>
              </a:rPr>
              <a:t>Mental Health Rehabilitation Specialist</a:t>
            </a:r>
          </a:p>
          <a:p>
            <a:pPr indent="0">
              <a:buNone/>
            </a:pPr>
            <a:endParaRPr lang="en-US" dirty="0"/>
          </a:p>
        </p:txBody>
      </p:sp>
      <p:sp>
        <p:nvSpPr>
          <p:cNvPr id="4" name="Slide Number Placeholder 3">
            <a:extLst>
              <a:ext uri="{FF2B5EF4-FFF2-40B4-BE49-F238E27FC236}">
                <a16:creationId xmlns:a16="http://schemas.microsoft.com/office/drawing/2014/main" id="{D7DFE0A0-D59C-4DD2-8976-F91708CFAB57}"/>
              </a:ext>
            </a:extLst>
          </p:cNvPr>
          <p:cNvSpPr>
            <a:spLocks noGrp="1"/>
          </p:cNvSpPr>
          <p:nvPr>
            <p:ph type="sldNum" sz="quarter" idx="12"/>
          </p:nvPr>
        </p:nvSpPr>
        <p:spPr/>
        <p:txBody>
          <a:bodyPr/>
          <a:lstStyle/>
          <a:p>
            <a:fld id="{6E9F442E-095D-414B-A3C1-4D7C903EC540}" type="slidenum">
              <a:rPr lang="uk-UA" smtClean="0"/>
              <a:pPr/>
              <a:t>8</a:t>
            </a:fld>
            <a:endParaRPr lang="uk-UA" dirty="0"/>
          </a:p>
        </p:txBody>
      </p:sp>
      <p:sp>
        <p:nvSpPr>
          <p:cNvPr id="2" name="Title 1">
            <a:extLst>
              <a:ext uri="{FF2B5EF4-FFF2-40B4-BE49-F238E27FC236}">
                <a16:creationId xmlns:a16="http://schemas.microsoft.com/office/drawing/2014/main" id="{AE51CF8E-72D6-4389-9825-49D79EA39601}"/>
              </a:ext>
            </a:extLst>
          </p:cNvPr>
          <p:cNvSpPr>
            <a:spLocks noGrp="1"/>
          </p:cNvSpPr>
          <p:nvPr>
            <p:ph type="title"/>
          </p:nvPr>
        </p:nvSpPr>
        <p:spPr>
          <a:xfrm>
            <a:off x="791595" y="397344"/>
            <a:ext cx="7246094" cy="864778"/>
          </a:xfrm>
        </p:spPr>
        <p:txBody>
          <a:bodyPr/>
          <a:lstStyle/>
          <a:p>
            <a:r>
              <a:rPr lang="en-US" dirty="0"/>
              <a:t>Staff to Client Ratio- Day Rehabilitation</a:t>
            </a:r>
          </a:p>
        </p:txBody>
      </p:sp>
    </p:spTree>
    <p:extLst>
      <p:ext uri="{BB962C8B-B14F-4D97-AF65-F5344CB8AC3E}">
        <p14:creationId xmlns:p14="http://schemas.microsoft.com/office/powerpoint/2010/main" val="1017682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C7E5BC44-AAAB-4154-B24D-225FFA8ABC47}"/>
              </a:ext>
            </a:extLst>
          </p:cNvPr>
          <p:cNvSpPr>
            <a:spLocks noGrp="1"/>
          </p:cNvSpPr>
          <p:nvPr>
            <p:ph idx="1"/>
          </p:nvPr>
        </p:nvSpPr>
        <p:spPr>
          <a:xfrm>
            <a:off x="605647" y="1871997"/>
            <a:ext cx="5490353" cy="2914644"/>
          </a:xfrm>
          <a:solidFill>
            <a:srgbClr val="33AB7E"/>
          </a:solidFill>
          <a:ln>
            <a:solidFill>
              <a:srgbClr val="66C09E"/>
            </a:solidFill>
          </a:ln>
        </p:spPr>
        <p:txBody>
          <a:bodyPr/>
          <a:lstStyle/>
          <a:p>
            <a:pPr marL="0" indent="0">
              <a:buNone/>
            </a:pPr>
            <a:r>
              <a:rPr lang="en-US" sz="1600" b="1" dirty="0">
                <a:solidFill>
                  <a:schemeClr val="bg1"/>
                </a:solidFill>
                <a:latin typeface="Verdana" panose="020B0604030504040204" pitchFamily="34" charset="0"/>
                <a:ea typeface="Verdana" panose="020B0604030504040204" pitchFamily="34" charset="0"/>
              </a:rPr>
              <a:t>Day Rehabilitation</a:t>
            </a:r>
          </a:p>
          <a:p>
            <a:pPr marL="182880"/>
            <a:r>
              <a:rPr lang="en-US" sz="1600" dirty="0">
                <a:solidFill>
                  <a:schemeClr val="bg1"/>
                </a:solidFill>
                <a:latin typeface="Verdana" panose="020B0604030504040204" pitchFamily="34" charset="0"/>
                <a:ea typeface="Verdana" panose="020B0604030504040204" pitchFamily="34" charset="0"/>
              </a:rPr>
              <a:t>Ratio of 1:10 example</a:t>
            </a:r>
          </a:p>
          <a:p>
            <a:pPr lvl="1"/>
            <a:r>
              <a:rPr lang="en-US" sz="1600" i="0" dirty="0">
                <a:solidFill>
                  <a:schemeClr val="bg1"/>
                </a:solidFill>
                <a:latin typeface="Verdana" panose="020B0604030504040204" pitchFamily="34" charset="0"/>
                <a:ea typeface="Verdana" panose="020B0604030504040204" pitchFamily="34" charset="0"/>
              </a:rPr>
              <a:t>If </a:t>
            </a:r>
            <a:r>
              <a:rPr lang="en-US" sz="1600" b="1" i="0" dirty="0">
                <a:solidFill>
                  <a:schemeClr val="bg1"/>
                </a:solidFill>
                <a:latin typeface="Verdana" panose="020B0604030504040204" pitchFamily="34" charset="0"/>
                <a:ea typeface="Verdana" panose="020B0604030504040204" pitchFamily="34" charset="0"/>
              </a:rPr>
              <a:t>1-10</a:t>
            </a:r>
            <a:r>
              <a:rPr lang="en-US" sz="1600" i="0" dirty="0">
                <a:solidFill>
                  <a:schemeClr val="bg1"/>
                </a:solidFill>
                <a:latin typeface="Verdana" panose="020B0604030504040204" pitchFamily="34" charset="0"/>
                <a:ea typeface="Verdana" panose="020B0604030504040204" pitchFamily="34" charset="0"/>
              </a:rPr>
              <a:t> clients: must have 1 staff on the list from previous slide</a:t>
            </a:r>
          </a:p>
          <a:p>
            <a:pPr lvl="1"/>
            <a:r>
              <a:rPr lang="en-US" sz="1600" i="0" dirty="0">
                <a:solidFill>
                  <a:schemeClr val="bg1"/>
                </a:solidFill>
                <a:latin typeface="Verdana" panose="020B0604030504040204" pitchFamily="34" charset="0"/>
                <a:ea typeface="Verdana" panose="020B0604030504040204" pitchFamily="34" charset="0"/>
              </a:rPr>
              <a:t>If </a:t>
            </a:r>
            <a:r>
              <a:rPr lang="en-US" sz="1600" b="1" i="0" dirty="0">
                <a:solidFill>
                  <a:schemeClr val="bg1"/>
                </a:solidFill>
                <a:latin typeface="Verdana" panose="020B0604030504040204" pitchFamily="34" charset="0"/>
                <a:ea typeface="Verdana" panose="020B0604030504040204" pitchFamily="34" charset="0"/>
              </a:rPr>
              <a:t>11-20</a:t>
            </a:r>
            <a:r>
              <a:rPr lang="en-US" sz="1600" i="0" dirty="0">
                <a:solidFill>
                  <a:schemeClr val="bg1"/>
                </a:solidFill>
                <a:latin typeface="Verdana" panose="020B0604030504040204" pitchFamily="34" charset="0"/>
                <a:ea typeface="Verdana" panose="020B0604030504040204" pitchFamily="34" charset="0"/>
              </a:rPr>
              <a:t> clients: must have 2 staff from 2 different disciplines on the list from previous slide</a:t>
            </a:r>
          </a:p>
          <a:p>
            <a:pPr lvl="1"/>
            <a:r>
              <a:rPr lang="en-US" sz="1600" i="0" dirty="0">
                <a:solidFill>
                  <a:schemeClr val="bg1"/>
                </a:solidFill>
                <a:latin typeface="Verdana" panose="020B0604030504040204" pitchFamily="34" charset="0"/>
                <a:ea typeface="Verdana" panose="020B0604030504040204" pitchFamily="34" charset="0"/>
              </a:rPr>
              <a:t>If </a:t>
            </a:r>
            <a:r>
              <a:rPr lang="en-US" sz="1600" b="1" i="0" dirty="0">
                <a:solidFill>
                  <a:schemeClr val="bg1"/>
                </a:solidFill>
                <a:latin typeface="Verdana" panose="020B0604030504040204" pitchFamily="34" charset="0"/>
                <a:ea typeface="Verdana" panose="020B0604030504040204" pitchFamily="34" charset="0"/>
              </a:rPr>
              <a:t>21-30</a:t>
            </a:r>
            <a:r>
              <a:rPr lang="en-US" sz="1600" i="0" dirty="0">
                <a:solidFill>
                  <a:schemeClr val="bg1"/>
                </a:solidFill>
                <a:latin typeface="Verdana" panose="020B0604030504040204" pitchFamily="34" charset="0"/>
                <a:ea typeface="Verdana" panose="020B0604030504040204" pitchFamily="34" charset="0"/>
              </a:rPr>
              <a:t> clients: must have 3 staff from 2 different disciplines on the list from previous slide</a:t>
            </a:r>
          </a:p>
          <a:p>
            <a:pPr lvl="1"/>
            <a:r>
              <a:rPr lang="en-US" sz="1600" i="0" dirty="0">
                <a:solidFill>
                  <a:schemeClr val="bg1"/>
                </a:solidFill>
                <a:latin typeface="Verdana" panose="020B0604030504040204" pitchFamily="34" charset="0"/>
                <a:ea typeface="Verdana" panose="020B0604030504040204" pitchFamily="34" charset="0"/>
              </a:rPr>
              <a:t>Etc.…</a:t>
            </a:r>
            <a:endParaRPr lang="en-US" sz="1600" i="0" dirty="0">
              <a:solidFill>
                <a:schemeClr val="bg1"/>
              </a:solidFill>
            </a:endParaRPr>
          </a:p>
        </p:txBody>
      </p:sp>
      <p:sp>
        <p:nvSpPr>
          <p:cNvPr id="4" name="Slide Number Placeholder 3">
            <a:extLst>
              <a:ext uri="{FF2B5EF4-FFF2-40B4-BE49-F238E27FC236}">
                <a16:creationId xmlns:a16="http://schemas.microsoft.com/office/drawing/2014/main" id="{C4B199F2-C8E6-4B30-B34D-E1B8EF49C711}"/>
              </a:ext>
            </a:extLst>
          </p:cNvPr>
          <p:cNvSpPr>
            <a:spLocks noGrp="1"/>
          </p:cNvSpPr>
          <p:nvPr>
            <p:ph type="sldNum" sz="quarter" idx="12"/>
          </p:nvPr>
        </p:nvSpPr>
        <p:spPr/>
        <p:txBody>
          <a:bodyPr/>
          <a:lstStyle/>
          <a:p>
            <a:fld id="{6E9F442E-095D-414B-A3C1-4D7C903EC540}" type="slidenum">
              <a:rPr lang="uk-UA" smtClean="0"/>
              <a:pPr/>
              <a:t>9</a:t>
            </a:fld>
            <a:endParaRPr lang="uk-UA" dirty="0"/>
          </a:p>
        </p:txBody>
      </p:sp>
      <p:sp>
        <p:nvSpPr>
          <p:cNvPr id="2" name="Title 1">
            <a:extLst>
              <a:ext uri="{FF2B5EF4-FFF2-40B4-BE49-F238E27FC236}">
                <a16:creationId xmlns:a16="http://schemas.microsoft.com/office/drawing/2014/main" id="{95EC8AB7-343A-43C2-A9D4-2488189B2102}"/>
              </a:ext>
            </a:extLst>
          </p:cNvPr>
          <p:cNvSpPr>
            <a:spLocks noGrp="1"/>
          </p:cNvSpPr>
          <p:nvPr>
            <p:ph type="title"/>
          </p:nvPr>
        </p:nvSpPr>
        <p:spPr>
          <a:xfrm>
            <a:off x="3103786" y="541457"/>
            <a:ext cx="5894832" cy="864778"/>
          </a:xfrm>
        </p:spPr>
        <p:txBody>
          <a:bodyPr>
            <a:normAutofit/>
          </a:bodyPr>
          <a:lstStyle/>
          <a:p>
            <a:pPr algn="ctr"/>
            <a:r>
              <a:rPr lang="en-US" dirty="0"/>
              <a:t>Staff to Client Ratios</a:t>
            </a:r>
          </a:p>
        </p:txBody>
      </p:sp>
      <p:sp>
        <p:nvSpPr>
          <p:cNvPr id="6" name="Rectangle 5">
            <a:extLst>
              <a:ext uri="{FF2B5EF4-FFF2-40B4-BE49-F238E27FC236}">
                <a16:creationId xmlns:a16="http://schemas.microsoft.com/office/drawing/2014/main" id="{30A3D7F2-703C-4827-ABC2-7D55272864B3}"/>
              </a:ext>
            </a:extLst>
          </p:cNvPr>
          <p:cNvSpPr/>
          <p:nvPr/>
        </p:nvSpPr>
        <p:spPr>
          <a:xfrm>
            <a:off x="6366934" y="1871997"/>
            <a:ext cx="5373510" cy="2877711"/>
          </a:xfrm>
          <a:prstGeom prst="rect">
            <a:avLst/>
          </a:prstGeom>
          <a:solidFill>
            <a:srgbClr val="33AB7E"/>
          </a:solidFill>
          <a:ln>
            <a:solidFill>
              <a:srgbClr val="66C09E"/>
            </a:solidFill>
          </a:ln>
        </p:spPr>
        <p:txBody>
          <a:bodyPr wrap="square">
            <a:spAutoFit/>
          </a:bodyPr>
          <a:lstStyle/>
          <a:p>
            <a:pPr>
              <a:spcAft>
                <a:spcPts val="600"/>
              </a:spcAft>
            </a:pPr>
            <a:r>
              <a:rPr lang="en-US" sz="1600" b="1" dirty="0">
                <a:solidFill>
                  <a:schemeClr val="bg1"/>
                </a:solidFill>
                <a:latin typeface="Verdana" panose="020B0604030504040204" pitchFamily="34" charset="0"/>
                <a:ea typeface="Verdana" panose="020B0604030504040204" pitchFamily="34" charset="0"/>
              </a:rPr>
              <a:t>Day Treatment Intensive</a:t>
            </a:r>
          </a:p>
          <a:p>
            <a:pPr marL="182880">
              <a:buFont typeface="Arial" panose="020B0604020202020204" pitchFamily="34" charset="0"/>
              <a:buChar char="•"/>
            </a:pPr>
            <a:r>
              <a:rPr lang="en-US" sz="1600" dirty="0">
                <a:solidFill>
                  <a:schemeClr val="bg1"/>
                </a:solidFill>
                <a:latin typeface="Verdana" panose="020B0604030504040204" pitchFamily="34" charset="0"/>
                <a:ea typeface="Verdana" panose="020B0604030504040204" pitchFamily="34" charset="0"/>
              </a:rPr>
              <a:t>Ratio of 1:8 example</a:t>
            </a:r>
          </a:p>
          <a:p>
            <a:pPr marL="742950" lvl="1" indent="-285750">
              <a:buFont typeface="Arial" panose="020B0604020202020204" pitchFamily="34" charset="0"/>
              <a:buChar char="•"/>
            </a:pPr>
            <a:r>
              <a:rPr lang="en-US" sz="1600" dirty="0">
                <a:solidFill>
                  <a:schemeClr val="bg1"/>
                </a:solidFill>
                <a:latin typeface="Verdana" panose="020B0604030504040204" pitchFamily="34" charset="0"/>
                <a:ea typeface="Verdana" panose="020B0604030504040204" pitchFamily="34" charset="0"/>
              </a:rPr>
              <a:t>If </a:t>
            </a:r>
            <a:r>
              <a:rPr lang="en-US" sz="1600" b="1" dirty="0">
                <a:solidFill>
                  <a:schemeClr val="bg1"/>
                </a:solidFill>
                <a:latin typeface="Verdana" panose="020B0604030504040204" pitchFamily="34" charset="0"/>
                <a:ea typeface="Verdana" panose="020B0604030504040204" pitchFamily="34" charset="0"/>
              </a:rPr>
              <a:t>1-8</a:t>
            </a:r>
            <a:r>
              <a:rPr lang="en-US" sz="1600" dirty="0">
                <a:solidFill>
                  <a:schemeClr val="bg1"/>
                </a:solidFill>
                <a:latin typeface="Verdana" panose="020B0604030504040204" pitchFamily="34" charset="0"/>
                <a:ea typeface="Verdana" panose="020B0604030504040204" pitchFamily="34" charset="0"/>
              </a:rPr>
              <a:t> clients: must have 1 staff on the list from previous slide</a:t>
            </a:r>
          </a:p>
          <a:p>
            <a:pPr marL="742950" lvl="1" indent="-285750">
              <a:buFont typeface="Arial" panose="020B0604020202020204" pitchFamily="34" charset="0"/>
              <a:buChar char="•"/>
            </a:pPr>
            <a:r>
              <a:rPr lang="en-US" sz="1600" dirty="0">
                <a:solidFill>
                  <a:schemeClr val="bg1"/>
                </a:solidFill>
                <a:latin typeface="Verdana" panose="020B0604030504040204" pitchFamily="34" charset="0"/>
                <a:ea typeface="Verdana" panose="020B0604030504040204" pitchFamily="34" charset="0"/>
              </a:rPr>
              <a:t>If </a:t>
            </a:r>
            <a:r>
              <a:rPr lang="en-US" sz="1600" b="1" dirty="0">
                <a:solidFill>
                  <a:schemeClr val="bg1"/>
                </a:solidFill>
                <a:latin typeface="Verdana" panose="020B0604030504040204" pitchFamily="34" charset="0"/>
                <a:ea typeface="Verdana" panose="020B0604030504040204" pitchFamily="34" charset="0"/>
              </a:rPr>
              <a:t>9-16</a:t>
            </a:r>
            <a:r>
              <a:rPr lang="en-US" sz="1600" dirty="0">
                <a:solidFill>
                  <a:schemeClr val="bg1"/>
                </a:solidFill>
                <a:latin typeface="Verdana" panose="020B0604030504040204" pitchFamily="34" charset="0"/>
                <a:ea typeface="Verdana" panose="020B0604030504040204" pitchFamily="34" charset="0"/>
              </a:rPr>
              <a:t> clients: must have 2 staff from 2 different disciplines on the list from previous slide</a:t>
            </a:r>
          </a:p>
          <a:p>
            <a:pPr marL="742950" lvl="1" indent="-285750">
              <a:buFont typeface="Arial" panose="020B0604020202020204" pitchFamily="34" charset="0"/>
              <a:buChar char="•"/>
            </a:pPr>
            <a:r>
              <a:rPr lang="en-US" sz="1600" dirty="0">
                <a:solidFill>
                  <a:schemeClr val="bg1"/>
                </a:solidFill>
                <a:latin typeface="Verdana" panose="020B0604030504040204" pitchFamily="34" charset="0"/>
                <a:ea typeface="Verdana" panose="020B0604030504040204" pitchFamily="34" charset="0"/>
              </a:rPr>
              <a:t>If </a:t>
            </a:r>
            <a:r>
              <a:rPr lang="en-US" sz="1600" b="1" dirty="0">
                <a:solidFill>
                  <a:schemeClr val="bg1"/>
                </a:solidFill>
                <a:latin typeface="Verdana" panose="020B0604030504040204" pitchFamily="34" charset="0"/>
                <a:ea typeface="Verdana" panose="020B0604030504040204" pitchFamily="34" charset="0"/>
              </a:rPr>
              <a:t>17-24</a:t>
            </a:r>
            <a:r>
              <a:rPr lang="en-US" sz="1600" dirty="0">
                <a:solidFill>
                  <a:schemeClr val="bg1"/>
                </a:solidFill>
                <a:latin typeface="Verdana" panose="020B0604030504040204" pitchFamily="34" charset="0"/>
                <a:ea typeface="Verdana" panose="020B0604030504040204" pitchFamily="34" charset="0"/>
              </a:rPr>
              <a:t> clients: must have 3 staff from 2 different disciplines on the list from previous slide</a:t>
            </a:r>
          </a:p>
          <a:p>
            <a:pPr marL="742950" lvl="1" indent="-285750">
              <a:buFont typeface="Arial" panose="020B0604020202020204" pitchFamily="34" charset="0"/>
              <a:buChar char="•"/>
            </a:pPr>
            <a:r>
              <a:rPr lang="en-US" sz="1600" dirty="0">
                <a:solidFill>
                  <a:schemeClr val="bg1"/>
                </a:solidFill>
                <a:latin typeface="Verdana" panose="020B0604030504040204" pitchFamily="34" charset="0"/>
                <a:ea typeface="Verdana" panose="020B0604030504040204" pitchFamily="34" charset="0"/>
              </a:rPr>
              <a:t>Etc.…</a:t>
            </a:r>
          </a:p>
        </p:txBody>
      </p:sp>
    </p:spTree>
    <p:extLst>
      <p:ext uri="{BB962C8B-B14F-4D97-AF65-F5344CB8AC3E}">
        <p14:creationId xmlns:p14="http://schemas.microsoft.com/office/powerpoint/2010/main" val="2169561293"/>
      </p:ext>
    </p:extLst>
  </p:cSld>
  <p:clrMapOvr>
    <a:masterClrMapping/>
  </p:clrMapOvr>
</p:sld>
</file>

<file path=ppt/theme/theme1.xml><?xml version="1.0" encoding="utf-8"?>
<a:theme xmlns:a="http://schemas.openxmlformats.org/drawingml/2006/main" name="ACHBCS Slid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2109</TotalTime>
  <Words>3864</Words>
  <Application>Microsoft Office PowerPoint</Application>
  <PresentationFormat>Widescreen</PresentationFormat>
  <Paragraphs>377</Paragraphs>
  <Slides>30</Slides>
  <Notes>14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30</vt:i4>
      </vt:variant>
    </vt:vector>
  </HeadingPairs>
  <TitlesOfParts>
    <vt:vector size="40" baseType="lpstr">
      <vt:lpstr>Arial</vt:lpstr>
      <vt:lpstr>Calibri</vt:lpstr>
      <vt:lpstr>Century Gothic</vt:lpstr>
      <vt:lpstr>Georgia</vt:lpstr>
      <vt:lpstr>Symbol</vt:lpstr>
      <vt:lpstr>verdana</vt:lpstr>
      <vt:lpstr>verdana</vt:lpstr>
      <vt:lpstr>Wingdings</vt:lpstr>
      <vt:lpstr>Wingdings 3</vt:lpstr>
      <vt:lpstr>ACHBCS Slide Theme</vt:lpstr>
      <vt:lpstr>Day Rehabilitation &amp; Day Treatment Intensive Program Standards &amp; Documentation  Specialty Mental Health Services </vt:lpstr>
      <vt:lpstr>Contents</vt:lpstr>
      <vt:lpstr>Program Definitions</vt:lpstr>
      <vt:lpstr>Authorization Process</vt:lpstr>
      <vt:lpstr>Clinical Quality Review Team (CQRT)</vt:lpstr>
      <vt:lpstr>Required Service Components</vt:lpstr>
      <vt:lpstr>Staff To Client Ratio- Day Treatment Intensive</vt:lpstr>
      <vt:lpstr>Staff to Client Ratio- Day Rehabilitation</vt:lpstr>
      <vt:lpstr>Staff to Client Ratios</vt:lpstr>
      <vt:lpstr>Therapeutic Milieu  </vt:lpstr>
      <vt:lpstr>Community Meetings</vt:lpstr>
      <vt:lpstr>Community Meetings </vt:lpstr>
      <vt:lpstr>Skill Building Groups</vt:lpstr>
      <vt:lpstr>Adjunctive Therapy Groups</vt:lpstr>
      <vt:lpstr>Process Groups</vt:lpstr>
      <vt:lpstr>Psychotherapy</vt:lpstr>
      <vt:lpstr>Significant Support Person Contact Requirements</vt:lpstr>
      <vt:lpstr>Clinical Documentation Timeframes</vt:lpstr>
      <vt:lpstr>Daily Summary Notes</vt:lpstr>
      <vt:lpstr>Documentation of Unavoidable Absences</vt:lpstr>
      <vt:lpstr>Documents Required During ACBH and DHCS Chart Audits</vt:lpstr>
      <vt:lpstr> Weekly Schedules </vt:lpstr>
      <vt:lpstr>Crisis Response Protocol</vt:lpstr>
      <vt:lpstr>Program Description</vt:lpstr>
      <vt:lpstr>Full Staff List</vt:lpstr>
      <vt:lpstr>Daily Attendance Logs</vt:lpstr>
      <vt:lpstr>Group Participant List</vt:lpstr>
      <vt:lpstr>Claiming Exceptions</vt:lpstr>
      <vt:lpstr>References</vt:lpstr>
      <vt:lpstr>ACBH 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Rejali, Torfeh, ACBH</cp:lastModifiedBy>
  <cp:revision>206</cp:revision>
  <dcterms:created xsi:type="dcterms:W3CDTF">2018-09-18T06:33:21Z</dcterms:created>
  <dcterms:modified xsi:type="dcterms:W3CDTF">2023-04-11T17:49:15Z</dcterms:modified>
</cp:coreProperties>
</file>