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5" r:id="rId2"/>
    <p:sldId id="276" r:id="rId3"/>
    <p:sldId id="303" r:id="rId4"/>
    <p:sldId id="307" r:id="rId5"/>
    <p:sldId id="304" r:id="rId6"/>
    <p:sldId id="277" r:id="rId7"/>
    <p:sldId id="313" r:id="rId8"/>
    <p:sldId id="286" r:id="rId9"/>
    <p:sldId id="285" r:id="rId10"/>
    <p:sldId id="300" r:id="rId11"/>
    <p:sldId id="311" r:id="rId12"/>
    <p:sldId id="309" r:id="rId13"/>
    <p:sldId id="293" r:id="rId14"/>
    <p:sldId id="294" r:id="rId15"/>
    <p:sldId id="310" r:id="rId16"/>
    <p:sldId id="281" r:id="rId17"/>
    <p:sldId id="314"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09E"/>
    <a:srgbClr val="323232"/>
    <a:srgbClr val="A5D1F1"/>
    <a:srgbClr val="69B3E7"/>
    <a:srgbClr val="33AB7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86"/>
  </p:normalViewPr>
  <p:slideViewPr>
    <p:cSldViewPr snapToGrid="0" snapToObjects="1">
      <p:cViewPr varScale="1">
        <p:scale>
          <a:sx n="90" d="100"/>
          <a:sy n="90" d="100"/>
        </p:scale>
        <p:origin x="336" y="90"/>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1/11/2023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review again for the items that were missing.</a:t>
            </a:r>
          </a:p>
        </p:txBody>
      </p:sp>
      <p:sp>
        <p:nvSpPr>
          <p:cNvPr id="4" name="Slide Number Placeholder 3"/>
          <p:cNvSpPr>
            <a:spLocks noGrp="1"/>
          </p:cNvSpPr>
          <p:nvPr>
            <p:ph type="sldNum" sz="quarter" idx="5"/>
          </p:nvPr>
        </p:nvSpPr>
        <p:spPr/>
        <p:txBody>
          <a:bodyPr/>
          <a:lstStyle/>
          <a:p>
            <a:fld id="{DFA44A01-6C60-4341-9D1B-EA7452D4C214}" type="slidenum">
              <a:rPr lang="en-US" smtClean="0"/>
              <a:t>13</a:t>
            </a:fld>
            <a:endParaRPr lang="en-US" dirty="0"/>
          </a:p>
        </p:txBody>
      </p:sp>
    </p:spTree>
    <p:extLst>
      <p:ext uri="{BB962C8B-B14F-4D97-AF65-F5344CB8AC3E}">
        <p14:creationId xmlns:p14="http://schemas.microsoft.com/office/powerpoint/2010/main" val="22631851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1/11/2023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1/11/2023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1/11/2023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1/11/2023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1/11/2023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1/11/2023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1/11/2023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1/11/2023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1/11/2023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1/11/2023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1/11/2023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1/11/2023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1/11/2023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1/11/2023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1/11/2023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1/11/2023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QATA@acgov.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QATA@acgov.or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QATA@acgov.or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cbhcs.org/providers/QA/qa_manual.ht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3058094" y="1495114"/>
            <a:ext cx="8658985" cy="707886"/>
          </a:xfrm>
        </p:spPr>
        <p:txBody>
          <a:bodyPr/>
          <a:lstStyle/>
          <a:p>
            <a:r>
              <a:rPr lang="en-US" sz="2000" dirty="0"/>
              <a:t>Clinical Quality Review Team (CQRT) Process and Forms </a:t>
            </a:r>
            <a:br>
              <a:rPr lang="en-US" sz="2000" dirty="0"/>
            </a:br>
            <a:r>
              <a:rPr lang="en-US" sz="2000" dirty="0"/>
              <a:t>Outpatient Specialty Mental Health Services</a:t>
            </a:r>
          </a:p>
        </p:txBody>
      </p:sp>
      <p:sp>
        <p:nvSpPr>
          <p:cNvPr id="5" name="Subtitle 4"/>
          <p:cNvSpPr>
            <a:spLocks noGrp="1"/>
          </p:cNvSpPr>
          <p:nvPr>
            <p:ph type="subTitle" idx="1"/>
          </p:nvPr>
        </p:nvSpPr>
        <p:spPr>
          <a:xfrm>
            <a:off x="3058094" y="2889504"/>
            <a:ext cx="5926417" cy="902811"/>
          </a:xfrm>
        </p:spPr>
        <p:txBody>
          <a:bodyPr/>
          <a:lstStyle/>
          <a:p>
            <a:pPr>
              <a:lnSpc>
                <a:spcPct val="100000"/>
              </a:lnSpc>
            </a:pPr>
            <a:r>
              <a:rPr lang="en-US" sz="1200" b="1" i="0" dirty="0"/>
              <a:t>Quality Assurance Team (QA)</a:t>
            </a:r>
          </a:p>
          <a:p>
            <a:pPr>
              <a:lnSpc>
                <a:spcPct val="100000"/>
              </a:lnSpc>
            </a:pPr>
            <a:r>
              <a:rPr lang="en-US" b="1" dirty="0"/>
              <a:t>Alameda County Behavioral Health Services (ACBH)</a:t>
            </a:r>
          </a:p>
          <a:p>
            <a:pPr>
              <a:lnSpc>
                <a:spcPct val="100000"/>
              </a:lnSpc>
            </a:pPr>
            <a:r>
              <a:rPr lang="en-US" b="1" dirty="0"/>
              <a:t>January 2023</a:t>
            </a:r>
            <a:endParaRPr lang="en-US" sz="1200" b="1" i="0"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B7447DC-9DE0-46BD-89ED-FAD9790DFD1D}"/>
              </a:ext>
            </a:extLst>
          </p:cNvPr>
          <p:cNvSpPr txBox="1"/>
          <p:nvPr/>
        </p:nvSpPr>
        <p:spPr>
          <a:xfrm>
            <a:off x="6675666" y="4017154"/>
            <a:ext cx="5404919" cy="461665"/>
          </a:xfrm>
          <a:prstGeom prst="rect">
            <a:avLst/>
          </a:prstGeom>
          <a:noFill/>
        </p:spPr>
        <p:txBody>
          <a:bodyPr wrap="square" rtlCol="0">
            <a:spAutoFit/>
          </a:bodyPr>
          <a:lstStyle/>
          <a:p>
            <a:r>
              <a:rPr lang="en-US" sz="1200" b="1" dirty="0">
                <a:solidFill>
                  <a:schemeClr val="bg1"/>
                </a:solidFill>
                <a:latin typeface="Verdana" panose="020B0604030504040204" pitchFamily="34" charset="0"/>
                <a:ea typeface="Verdana" panose="020B0604030504040204" pitchFamily="34" charset="0"/>
              </a:rPr>
              <a:t>Presented by: </a:t>
            </a:r>
            <a:r>
              <a:rPr lang="en-US" sz="1200" dirty="0">
                <a:solidFill>
                  <a:schemeClr val="bg1"/>
                </a:solidFill>
                <a:latin typeface="Verdana" panose="020B0604030504040204" pitchFamily="34" charset="0"/>
                <a:ea typeface="Verdana" panose="020B0604030504040204" pitchFamily="34" charset="0"/>
              </a:rPr>
              <a:t>Amy Saucier, Clinical Review Specialist Supervisor</a:t>
            </a:r>
          </a:p>
          <a:p>
            <a:r>
              <a:rPr lang="en-US" sz="1200" dirty="0">
                <a:solidFill>
                  <a:schemeClr val="bg1"/>
                </a:solidFill>
                <a:latin typeface="Verdana" panose="020B0604030504040204" pitchFamily="34" charset="0"/>
                <a:ea typeface="Verdana" panose="020B0604030504040204" pitchFamily="34" charset="0"/>
              </a:rPr>
              <a:t>                       Danielle Pence, Clinical Review Specialist</a:t>
            </a:r>
          </a:p>
        </p:txBody>
      </p:sp>
    </p:spTree>
    <p:extLst>
      <p:ext uri="{BB962C8B-B14F-4D97-AF65-F5344CB8AC3E}">
        <p14:creationId xmlns:p14="http://schemas.microsoft.com/office/powerpoint/2010/main" val="339585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7AB387-0D95-44C9-AAB8-F0064B209B73}"/>
              </a:ext>
            </a:extLst>
          </p:cNvPr>
          <p:cNvSpPr>
            <a:spLocks noGrp="1"/>
          </p:cNvSpPr>
          <p:nvPr>
            <p:ph idx="15"/>
          </p:nvPr>
        </p:nvSpPr>
        <p:spPr>
          <a:xfrm>
            <a:off x="614310" y="1049150"/>
            <a:ext cx="5166259" cy="4826962"/>
          </a:xfrm>
        </p:spPr>
        <p:txBody>
          <a:bodyPr/>
          <a:lstStyle/>
          <a:p>
            <a:pPr marL="393750" indent="-285750">
              <a:buFont typeface="Arial" panose="020B0604020202020204" pitchFamily="34" charset="0"/>
              <a:buChar char="•"/>
            </a:pPr>
            <a:r>
              <a:rPr lang="en-US" dirty="0"/>
              <a:t>The </a:t>
            </a:r>
            <a:r>
              <a:rPr lang="en-US" i="1" dirty="0"/>
              <a:t>CQRT Checklist-Post CalAIM </a:t>
            </a:r>
            <a:r>
              <a:rPr lang="en-US" dirty="0"/>
              <a:t>document should be utilized for all reviews. </a:t>
            </a:r>
          </a:p>
          <a:p>
            <a:pPr marL="393750" indent="-285750">
              <a:buFont typeface="Arial" panose="020B0604020202020204" pitchFamily="34" charset="0"/>
              <a:buChar char="•"/>
            </a:pPr>
            <a:r>
              <a:rPr lang="en-US" dirty="0"/>
              <a:t>The checklist was modified in partnership with the Behavioral Health Collaborative, to include items that lead to disallowances, as well as others identified by the group as critical documentation elements. </a:t>
            </a:r>
          </a:p>
          <a:p>
            <a:pPr marL="393750" indent="-285750">
              <a:buFont typeface="Arial" panose="020B0604020202020204" pitchFamily="34" charset="0"/>
              <a:buChar char="•"/>
            </a:pPr>
            <a:r>
              <a:rPr lang="en-US" dirty="0"/>
              <a:t>The Checklist should not be edited and/or items removed without prior written consent from the ACBH QA department. </a:t>
            </a:r>
          </a:p>
          <a:p>
            <a:pPr marL="393750" indent="-285750">
              <a:buFont typeface="Arial" panose="020B0604020202020204" pitchFamily="34" charset="0"/>
              <a:buChar char="•"/>
            </a:pPr>
            <a:r>
              <a:rPr lang="en-US" dirty="0"/>
              <a:t>Additional items can be added to the checklist if an agency feels that they would like that item reviewed during the process.</a:t>
            </a:r>
          </a:p>
          <a:p>
            <a:pPr marL="393750" indent="-285750">
              <a:buFont typeface="Arial" panose="020B0604020202020204" pitchFamily="34" charset="0"/>
              <a:buChar char="•"/>
            </a:pPr>
            <a:r>
              <a:rPr lang="en-US" dirty="0"/>
              <a:t>Agencies can utilize the WORD version of the CQRT Checklist or incorporate the Checklist into their Electronic Health Records to help streamline the process. </a:t>
            </a:r>
          </a:p>
          <a:p>
            <a:r>
              <a:rPr lang="en-US" dirty="0"/>
              <a:t>The former </a:t>
            </a:r>
            <a:r>
              <a:rPr lang="en-US" i="1" dirty="0"/>
              <a:t>CQRT Authorization Form </a:t>
            </a:r>
            <a:r>
              <a:rPr lang="en-US" b="1" u="sng" dirty="0"/>
              <a:t>is no longer required</a:t>
            </a:r>
            <a:r>
              <a:rPr lang="en-US" dirty="0"/>
              <a:t>.</a:t>
            </a:r>
          </a:p>
        </p:txBody>
      </p:sp>
      <p:sp>
        <p:nvSpPr>
          <p:cNvPr id="3" name="Slide Number Placeholder 2">
            <a:extLst>
              <a:ext uri="{FF2B5EF4-FFF2-40B4-BE49-F238E27FC236}">
                <a16:creationId xmlns:a16="http://schemas.microsoft.com/office/drawing/2014/main" id="{E2D6F623-C3C2-4878-AC18-1AAA08D385DA}"/>
              </a:ext>
            </a:extLst>
          </p:cNvPr>
          <p:cNvSpPr>
            <a:spLocks noGrp="1"/>
          </p:cNvSpPr>
          <p:nvPr>
            <p:ph type="sldNum" sz="quarter" idx="18"/>
          </p:nvPr>
        </p:nvSpPr>
        <p:spPr/>
        <p:txBody>
          <a:bodyPr/>
          <a:lstStyle/>
          <a:p>
            <a:fld id="{6E9F442E-095D-414B-A3C1-4D7C903EC540}" type="slidenum">
              <a:rPr lang="uk-UA" smtClean="0"/>
              <a:pPr/>
              <a:t>10</a:t>
            </a:fld>
            <a:endParaRPr lang="uk-UA" dirty="0"/>
          </a:p>
        </p:txBody>
      </p:sp>
      <p:sp>
        <p:nvSpPr>
          <p:cNvPr id="4" name="Title 3">
            <a:extLst>
              <a:ext uri="{FF2B5EF4-FFF2-40B4-BE49-F238E27FC236}">
                <a16:creationId xmlns:a16="http://schemas.microsoft.com/office/drawing/2014/main" id="{56D45375-A99E-4A99-B4CB-851947887E18}"/>
              </a:ext>
            </a:extLst>
          </p:cNvPr>
          <p:cNvSpPr>
            <a:spLocks noGrp="1"/>
          </p:cNvSpPr>
          <p:nvPr>
            <p:ph type="title"/>
          </p:nvPr>
        </p:nvSpPr>
        <p:spPr>
          <a:xfrm>
            <a:off x="712574" y="184372"/>
            <a:ext cx="4993194" cy="864778"/>
          </a:xfrm>
        </p:spPr>
        <p:txBody>
          <a:bodyPr/>
          <a:lstStyle/>
          <a:p>
            <a:r>
              <a:rPr lang="en-US" dirty="0"/>
              <a:t>CQRT Checklist</a:t>
            </a:r>
          </a:p>
        </p:txBody>
      </p:sp>
      <p:pic>
        <p:nvPicPr>
          <p:cNvPr id="2" name="Picture 1">
            <a:extLst>
              <a:ext uri="{FF2B5EF4-FFF2-40B4-BE49-F238E27FC236}">
                <a16:creationId xmlns:a16="http://schemas.microsoft.com/office/drawing/2014/main" id="{DD06A7A9-78A8-48F7-8811-C645E75E77AD}"/>
              </a:ext>
            </a:extLst>
          </p:cNvPr>
          <p:cNvPicPr>
            <a:picLocks noChangeAspect="1"/>
          </p:cNvPicPr>
          <p:nvPr/>
        </p:nvPicPr>
        <p:blipFill rotWithShape="1">
          <a:blip r:embed="rId2"/>
          <a:srcRect l="2051"/>
          <a:stretch/>
        </p:blipFill>
        <p:spPr>
          <a:xfrm>
            <a:off x="6592360" y="393331"/>
            <a:ext cx="5429518" cy="5482781"/>
          </a:xfrm>
          <a:prstGeom prst="rect">
            <a:avLst/>
          </a:prstGeom>
        </p:spPr>
      </p:pic>
    </p:spTree>
    <p:extLst>
      <p:ext uri="{BB962C8B-B14F-4D97-AF65-F5344CB8AC3E}">
        <p14:creationId xmlns:p14="http://schemas.microsoft.com/office/powerpoint/2010/main" val="365951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DCDD6-4ADB-4157-AB0C-F73CD70D7DD8}"/>
              </a:ext>
            </a:extLst>
          </p:cNvPr>
          <p:cNvSpPr>
            <a:spLocks noGrp="1"/>
          </p:cNvSpPr>
          <p:nvPr>
            <p:ph idx="1"/>
          </p:nvPr>
        </p:nvSpPr>
        <p:spPr>
          <a:xfrm>
            <a:off x="605648" y="1869276"/>
            <a:ext cx="6262986" cy="3125984"/>
          </a:xfrm>
        </p:spPr>
        <p:txBody>
          <a:bodyPr/>
          <a:lstStyle/>
          <a:p>
            <a:r>
              <a:rPr lang="en-US" dirty="0"/>
              <a:t>The CQRT checklist contains some questions that can be removed through an Attestation process.</a:t>
            </a:r>
          </a:p>
          <a:p>
            <a:r>
              <a:rPr lang="en-US" dirty="0"/>
              <a:t>These questions are those that can be validated by the provider’s Electronic Health Record (EHR) behind the scenes. For example, some EHRs are set up to ensure that providers are not claiming for services outside their scope of practice.</a:t>
            </a:r>
          </a:p>
          <a:p>
            <a:r>
              <a:rPr lang="en-US" dirty="0"/>
              <a:t>The </a:t>
            </a:r>
            <a:r>
              <a:rPr lang="en-US" i="1" dirty="0"/>
              <a:t>CQRT Checklist Glossary </a:t>
            </a:r>
            <a:r>
              <a:rPr lang="en-US" dirty="0"/>
              <a:t>provides details of which questions may be removed through this attestation process.</a:t>
            </a:r>
          </a:p>
          <a:p>
            <a:r>
              <a:rPr lang="en-US" dirty="0"/>
              <a:t>The ACBH </a:t>
            </a:r>
            <a:r>
              <a:rPr lang="en-US" i="1" dirty="0"/>
              <a:t>Attestation form </a:t>
            </a:r>
            <a:r>
              <a:rPr lang="en-US" dirty="0"/>
              <a:t>must be submitted to </a:t>
            </a:r>
            <a:r>
              <a:rPr lang="en-US" dirty="0">
                <a:hlinkClick r:id="rId2"/>
              </a:rPr>
              <a:t>QATA@acgov.org </a:t>
            </a:r>
            <a:r>
              <a:rPr lang="en-US" dirty="0"/>
              <a:t>and permission received from ACBH QA prior to removal of the questions from the Checklist.</a:t>
            </a:r>
          </a:p>
          <a:p>
            <a:r>
              <a:rPr lang="en-US" dirty="0"/>
              <a:t>A copy of the form should be maintained by the agency and will be requested during ACBH audits.</a:t>
            </a:r>
          </a:p>
        </p:txBody>
      </p:sp>
      <p:sp>
        <p:nvSpPr>
          <p:cNvPr id="3" name="Slide Number Placeholder 2">
            <a:extLst>
              <a:ext uri="{FF2B5EF4-FFF2-40B4-BE49-F238E27FC236}">
                <a16:creationId xmlns:a16="http://schemas.microsoft.com/office/drawing/2014/main" id="{AAC59316-CA24-402B-B43D-64B51AC617AC}"/>
              </a:ext>
            </a:extLst>
          </p:cNvPr>
          <p:cNvSpPr>
            <a:spLocks noGrp="1"/>
          </p:cNvSpPr>
          <p:nvPr>
            <p:ph type="sldNum" sz="quarter" idx="12"/>
          </p:nvPr>
        </p:nvSpPr>
        <p:spPr/>
        <p:txBody>
          <a:bodyPr/>
          <a:lstStyle/>
          <a:p>
            <a:fld id="{6E9F442E-095D-414B-A3C1-4D7C903EC540}" type="slidenum">
              <a:rPr lang="uk-UA" smtClean="0"/>
              <a:pPr/>
              <a:t>11</a:t>
            </a:fld>
            <a:endParaRPr lang="uk-UA" dirty="0"/>
          </a:p>
        </p:txBody>
      </p:sp>
      <p:sp>
        <p:nvSpPr>
          <p:cNvPr id="4" name="Title 3">
            <a:extLst>
              <a:ext uri="{FF2B5EF4-FFF2-40B4-BE49-F238E27FC236}">
                <a16:creationId xmlns:a16="http://schemas.microsoft.com/office/drawing/2014/main" id="{83E898EE-9832-4569-8E4B-9F5C25534C28}"/>
              </a:ext>
            </a:extLst>
          </p:cNvPr>
          <p:cNvSpPr>
            <a:spLocks noGrp="1"/>
          </p:cNvSpPr>
          <p:nvPr>
            <p:ph type="title"/>
          </p:nvPr>
        </p:nvSpPr>
        <p:spPr>
          <a:xfrm>
            <a:off x="712572" y="733368"/>
            <a:ext cx="6900339" cy="864778"/>
          </a:xfrm>
        </p:spPr>
        <p:txBody>
          <a:bodyPr/>
          <a:lstStyle/>
          <a:p>
            <a:r>
              <a:rPr lang="en-US" dirty="0"/>
              <a:t>Electronic Health Record Attestation</a:t>
            </a:r>
          </a:p>
        </p:txBody>
      </p:sp>
      <p:pic>
        <p:nvPicPr>
          <p:cNvPr id="6" name="Picture 5">
            <a:extLst>
              <a:ext uri="{FF2B5EF4-FFF2-40B4-BE49-F238E27FC236}">
                <a16:creationId xmlns:a16="http://schemas.microsoft.com/office/drawing/2014/main" id="{37649FCD-1DFA-44D4-9071-12EE32F2060E}"/>
              </a:ext>
            </a:extLst>
          </p:cNvPr>
          <p:cNvPicPr>
            <a:picLocks noChangeAspect="1"/>
          </p:cNvPicPr>
          <p:nvPr/>
        </p:nvPicPr>
        <p:blipFill rotWithShape="1">
          <a:blip r:embed="rId3"/>
          <a:srcRect l="7904" r="7542"/>
          <a:stretch/>
        </p:blipFill>
        <p:spPr>
          <a:xfrm>
            <a:off x="7304568" y="1681919"/>
            <a:ext cx="4537010" cy="3494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025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7A5EC0-7F33-4C13-956D-CCDD6E9A87E2}"/>
              </a:ext>
            </a:extLst>
          </p:cNvPr>
          <p:cNvPicPr>
            <a:picLocks noGrp="1" noChangeAspect="1"/>
          </p:cNvPicPr>
          <p:nvPr>
            <p:ph idx="1"/>
          </p:nvPr>
        </p:nvPicPr>
        <p:blipFill rotWithShape="1">
          <a:blip r:embed="rId2"/>
          <a:srcRect l="5655" r="4352" b="1437"/>
          <a:stretch/>
        </p:blipFill>
        <p:spPr>
          <a:xfrm>
            <a:off x="6905117" y="255392"/>
            <a:ext cx="4150972" cy="574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6DD867D-D947-4C0C-BB6B-139E77FA45E2}"/>
              </a:ext>
            </a:extLst>
          </p:cNvPr>
          <p:cNvSpPr>
            <a:spLocks noGrp="1"/>
          </p:cNvSpPr>
          <p:nvPr>
            <p:ph type="sldNum" sz="quarter" idx="12"/>
          </p:nvPr>
        </p:nvSpPr>
        <p:spPr/>
        <p:txBody>
          <a:bodyPr/>
          <a:lstStyle/>
          <a:p>
            <a:fld id="{6E9F442E-095D-414B-A3C1-4D7C903EC540}" type="slidenum">
              <a:rPr lang="uk-UA" smtClean="0"/>
              <a:pPr/>
              <a:t>12</a:t>
            </a:fld>
            <a:endParaRPr lang="uk-UA" dirty="0"/>
          </a:p>
        </p:txBody>
      </p:sp>
      <p:sp>
        <p:nvSpPr>
          <p:cNvPr id="4" name="Title 3">
            <a:extLst>
              <a:ext uri="{FF2B5EF4-FFF2-40B4-BE49-F238E27FC236}">
                <a16:creationId xmlns:a16="http://schemas.microsoft.com/office/drawing/2014/main" id="{3A0C7A2D-A492-4216-A6CD-C7EA7A61A3D5}"/>
              </a:ext>
            </a:extLst>
          </p:cNvPr>
          <p:cNvSpPr>
            <a:spLocks noGrp="1"/>
          </p:cNvSpPr>
          <p:nvPr>
            <p:ph type="title"/>
          </p:nvPr>
        </p:nvSpPr>
        <p:spPr>
          <a:xfrm>
            <a:off x="1018954" y="733089"/>
            <a:ext cx="5588451" cy="864778"/>
          </a:xfrm>
        </p:spPr>
        <p:txBody>
          <a:bodyPr/>
          <a:lstStyle/>
          <a:p>
            <a:r>
              <a:rPr lang="en-US" dirty="0"/>
              <a:t>CQRT Checklist Glossary</a:t>
            </a:r>
          </a:p>
        </p:txBody>
      </p:sp>
      <p:sp>
        <p:nvSpPr>
          <p:cNvPr id="6" name="TextBox 5">
            <a:extLst>
              <a:ext uri="{FF2B5EF4-FFF2-40B4-BE49-F238E27FC236}">
                <a16:creationId xmlns:a16="http://schemas.microsoft.com/office/drawing/2014/main" id="{4779DE05-F3D2-4567-9070-E256B729FD3B}"/>
              </a:ext>
            </a:extLst>
          </p:cNvPr>
          <p:cNvSpPr txBox="1"/>
          <p:nvPr/>
        </p:nvSpPr>
        <p:spPr>
          <a:xfrm>
            <a:off x="1018954" y="1868557"/>
            <a:ext cx="4924647"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The </a:t>
            </a:r>
            <a:r>
              <a:rPr lang="en-US" sz="1400" i="1" dirty="0">
                <a:solidFill>
                  <a:schemeClr val="bg2">
                    <a:lumMod val="25000"/>
                  </a:schemeClr>
                </a:solidFill>
                <a:latin typeface="Verdana" panose="020B0604030504040204" pitchFamily="34" charset="0"/>
                <a:ea typeface="Verdana" panose="020B0604030504040204" pitchFamily="34" charset="0"/>
              </a:rPr>
              <a:t>CQRT Checklist Glossary </a:t>
            </a:r>
            <a:r>
              <a:rPr lang="en-US" sz="1400" dirty="0">
                <a:solidFill>
                  <a:schemeClr val="bg2">
                    <a:lumMod val="25000"/>
                  </a:schemeClr>
                </a:solidFill>
                <a:latin typeface="Verdana" panose="020B0604030504040204" pitchFamily="34" charset="0"/>
                <a:ea typeface="Verdana" panose="020B0604030504040204" pitchFamily="34" charset="0"/>
              </a:rPr>
              <a:t>provides details of what is required for each of the sections being reviewed. </a:t>
            </a:r>
          </a:p>
          <a:p>
            <a:endParaRPr lang="en-US" sz="1400" dirty="0">
              <a:solidFill>
                <a:schemeClr val="bg2">
                  <a:lumMod val="25000"/>
                </a:schemeClr>
              </a:solidFill>
              <a:latin typeface="Verdana" panose="020B0604030504040204" pitchFamily="34" charset="0"/>
              <a:ea typeface="Verdana" panose="020B0604030504040204" pitchFamily="34" charset="0"/>
            </a:endParaRPr>
          </a:p>
          <a:p>
            <a:endParaRPr lang="en-US" sz="1400" dirty="0">
              <a:solidFill>
                <a:schemeClr val="bg2">
                  <a:lumMod val="2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The Glossary should be utilized by the CQRT Reviewer and CQRT Chairperson to ensure that each section is reviewed appropriately and consistent with all of the requirements.</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9804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E8EC2-E53C-46C7-9D4E-FE6EDF39601F}"/>
              </a:ext>
            </a:extLst>
          </p:cNvPr>
          <p:cNvSpPr>
            <a:spLocks noGrp="1"/>
          </p:cNvSpPr>
          <p:nvPr>
            <p:ph type="sldNum" sz="quarter" idx="12"/>
          </p:nvPr>
        </p:nvSpPr>
        <p:spPr/>
        <p:txBody>
          <a:bodyPr/>
          <a:lstStyle/>
          <a:p>
            <a:fld id="{6E9F442E-095D-414B-A3C1-4D7C903EC540}" type="slidenum">
              <a:rPr lang="uk-UA" smtClean="0"/>
              <a:pPr/>
              <a:t>13</a:t>
            </a:fld>
            <a:endParaRPr lang="uk-UA" dirty="0"/>
          </a:p>
        </p:txBody>
      </p:sp>
      <p:sp>
        <p:nvSpPr>
          <p:cNvPr id="4" name="Title 3">
            <a:extLst>
              <a:ext uri="{FF2B5EF4-FFF2-40B4-BE49-F238E27FC236}">
                <a16:creationId xmlns:a16="http://schemas.microsoft.com/office/drawing/2014/main" id="{F7A4B487-322B-44F7-B915-B2A45EFC1AEF}"/>
              </a:ext>
            </a:extLst>
          </p:cNvPr>
          <p:cNvSpPr>
            <a:spLocks noGrp="1"/>
          </p:cNvSpPr>
          <p:nvPr>
            <p:ph type="title"/>
          </p:nvPr>
        </p:nvSpPr>
        <p:spPr>
          <a:xfrm>
            <a:off x="903959" y="742001"/>
            <a:ext cx="5894832" cy="864778"/>
          </a:xfrm>
        </p:spPr>
        <p:txBody>
          <a:bodyPr/>
          <a:lstStyle/>
          <a:p>
            <a:r>
              <a:rPr lang="en-US" dirty="0"/>
              <a:t>Chart Status</a:t>
            </a:r>
          </a:p>
        </p:txBody>
      </p:sp>
      <p:sp>
        <p:nvSpPr>
          <p:cNvPr id="2" name="Content Placeholder 1">
            <a:extLst>
              <a:ext uri="{FF2B5EF4-FFF2-40B4-BE49-F238E27FC236}">
                <a16:creationId xmlns:a16="http://schemas.microsoft.com/office/drawing/2014/main" id="{B7221868-610F-4935-B06F-3BBC0701D91B}"/>
              </a:ext>
            </a:extLst>
          </p:cNvPr>
          <p:cNvSpPr>
            <a:spLocks noGrp="1"/>
          </p:cNvSpPr>
          <p:nvPr>
            <p:ph idx="1"/>
          </p:nvPr>
        </p:nvSpPr>
        <p:spPr>
          <a:xfrm>
            <a:off x="712573" y="1478832"/>
            <a:ext cx="6315548" cy="4637167"/>
          </a:xfrm>
        </p:spPr>
        <p:txBody>
          <a:bodyPr/>
          <a:lstStyle/>
          <a:p>
            <a:pPr indent="0">
              <a:buNone/>
            </a:pPr>
            <a:r>
              <a:rPr lang="en-US" dirty="0"/>
              <a:t>For each chart that is reviewed, the reviewer selects a Status based on their findings: </a:t>
            </a:r>
          </a:p>
          <a:p>
            <a:pPr indent="0">
              <a:spcAft>
                <a:spcPts val="600"/>
              </a:spcAft>
              <a:buNone/>
            </a:pPr>
            <a:r>
              <a:rPr lang="en-US" b="1" dirty="0"/>
              <a:t>Approved</a:t>
            </a:r>
            <a:r>
              <a:rPr lang="en-US" dirty="0"/>
              <a:t>: This status implies that no major changes are needed. The chart is found to be compliant with all requirements.</a:t>
            </a:r>
          </a:p>
          <a:p>
            <a:pPr indent="0">
              <a:spcAft>
                <a:spcPts val="600"/>
              </a:spcAft>
              <a:buNone/>
            </a:pPr>
            <a:r>
              <a:rPr lang="en-US" b="1" dirty="0"/>
              <a:t>Approved with Coaching</a:t>
            </a:r>
            <a:r>
              <a:rPr lang="en-US" dirty="0"/>
              <a:t>: This status can be used in cases where the reviewer does not identify any major concerns or changes needed to the documentation but notices a potential area of growth or improvement that could benefit from individual feedback. In these cases, feedback is provided to the staff member but the chart is not required to be brought back to CQRT the following month.</a:t>
            </a:r>
          </a:p>
          <a:p>
            <a:pPr indent="0">
              <a:buNone/>
            </a:pPr>
            <a:r>
              <a:rPr lang="en-US" b="1" dirty="0"/>
              <a:t>Not approved</a:t>
            </a:r>
            <a:r>
              <a:rPr lang="en-US" dirty="0"/>
              <a:t>: This status implies that changes must be made to the chart to make it compliant with requirements. The staff member and/or the staff member’s supervisor are notified of the issues and coaching is provided regarding the items that need correction. </a:t>
            </a:r>
          </a:p>
          <a:p>
            <a:pPr indent="0">
              <a:buNone/>
            </a:pPr>
            <a:r>
              <a:rPr lang="en-US" dirty="0"/>
              <a:t>The chart is reviewed again during the next CQRT month. Charts that are re-reviewed, are only checked for items that were missed during the initial review. The deficient items are checked and a new review Status is provided based on the findings. </a:t>
            </a:r>
          </a:p>
        </p:txBody>
      </p:sp>
      <p:pic>
        <p:nvPicPr>
          <p:cNvPr id="5" name="Picture 4">
            <a:extLst>
              <a:ext uri="{FF2B5EF4-FFF2-40B4-BE49-F238E27FC236}">
                <a16:creationId xmlns:a16="http://schemas.microsoft.com/office/drawing/2014/main" id="{37730CA4-E6C9-486D-8571-8F70E9AB552F}"/>
              </a:ext>
            </a:extLst>
          </p:cNvPr>
          <p:cNvPicPr>
            <a:picLocks noChangeAspect="1"/>
          </p:cNvPicPr>
          <p:nvPr/>
        </p:nvPicPr>
        <p:blipFill>
          <a:blip r:embed="rId3"/>
          <a:stretch>
            <a:fillRect/>
          </a:stretch>
        </p:blipFill>
        <p:spPr>
          <a:xfrm>
            <a:off x="7514790" y="1924493"/>
            <a:ext cx="4062757" cy="175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F674F54-41F8-4CCE-80F2-DD81D90D4DE7}"/>
              </a:ext>
            </a:extLst>
          </p:cNvPr>
          <p:cNvSpPr/>
          <p:nvPr/>
        </p:nvSpPr>
        <p:spPr>
          <a:xfrm>
            <a:off x="7176977" y="4304305"/>
            <a:ext cx="4738385" cy="1169551"/>
          </a:xfrm>
          <a:prstGeom prst="rect">
            <a:avLst/>
          </a:prstGeom>
          <a:solidFill>
            <a:schemeClr val="accent6">
              <a:lumMod val="40000"/>
              <a:lumOff val="60000"/>
            </a:schemeClr>
          </a:solidFill>
        </p:spPr>
        <p:txBody>
          <a:bodyPr wrap="square">
            <a:spAutoFit/>
          </a:bodyPr>
          <a:lstStyle/>
          <a:p>
            <a:pPr indent="0">
              <a:buNone/>
            </a:pPr>
            <a:r>
              <a:rPr lang="en-US" sz="1400" dirty="0">
                <a:solidFill>
                  <a:schemeClr val="bg2">
                    <a:lumMod val="25000"/>
                  </a:schemeClr>
                </a:solidFill>
                <a:latin typeface="Verdana" panose="020B0604030504040204" pitchFamily="34" charset="0"/>
                <a:ea typeface="Verdana" panose="020B0604030504040204" pitchFamily="34" charset="0"/>
              </a:rPr>
              <a:t>If opportunities for improvement are found with a chart, further clarification of the issues can be noted in the Comments section of the CQRT Checklist and on the separate CQRT Comments Sheet.</a:t>
            </a:r>
          </a:p>
        </p:txBody>
      </p:sp>
    </p:spTree>
    <p:extLst>
      <p:ext uri="{BB962C8B-B14F-4D97-AF65-F5344CB8AC3E}">
        <p14:creationId xmlns:p14="http://schemas.microsoft.com/office/powerpoint/2010/main" val="180720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AF50D7-D421-4583-839B-CCE9BA01AF40}"/>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
        <p:nvSpPr>
          <p:cNvPr id="4" name="Title 3">
            <a:extLst>
              <a:ext uri="{FF2B5EF4-FFF2-40B4-BE49-F238E27FC236}">
                <a16:creationId xmlns:a16="http://schemas.microsoft.com/office/drawing/2014/main" id="{BF50A0A0-0C72-4B19-ADE6-B049A88D5C5D}"/>
              </a:ext>
            </a:extLst>
          </p:cNvPr>
          <p:cNvSpPr>
            <a:spLocks noGrp="1"/>
          </p:cNvSpPr>
          <p:nvPr>
            <p:ph type="title"/>
          </p:nvPr>
        </p:nvSpPr>
        <p:spPr>
          <a:xfrm>
            <a:off x="712573" y="733368"/>
            <a:ext cx="10340126" cy="864778"/>
          </a:xfrm>
        </p:spPr>
        <p:txBody>
          <a:bodyPr>
            <a:normAutofit/>
          </a:bodyPr>
          <a:lstStyle/>
          <a:p>
            <a:r>
              <a:rPr lang="en-US" dirty="0"/>
              <a:t>Best Practices For Follow Up</a:t>
            </a:r>
          </a:p>
        </p:txBody>
      </p:sp>
      <p:sp>
        <p:nvSpPr>
          <p:cNvPr id="2" name="Content Placeholder 1">
            <a:extLst>
              <a:ext uri="{FF2B5EF4-FFF2-40B4-BE49-F238E27FC236}">
                <a16:creationId xmlns:a16="http://schemas.microsoft.com/office/drawing/2014/main" id="{B3502C92-9C5B-4FCA-A61F-9AD86943B50C}"/>
              </a:ext>
            </a:extLst>
          </p:cNvPr>
          <p:cNvSpPr>
            <a:spLocks noGrp="1"/>
          </p:cNvSpPr>
          <p:nvPr>
            <p:ph idx="1"/>
          </p:nvPr>
        </p:nvSpPr>
        <p:spPr>
          <a:xfrm>
            <a:off x="605647" y="1803426"/>
            <a:ext cx="6677655" cy="4223720"/>
          </a:xfrm>
        </p:spPr>
        <p:txBody>
          <a:bodyPr/>
          <a:lstStyle/>
          <a:p>
            <a:r>
              <a:rPr lang="en-US" dirty="0"/>
              <a:t>Given that a sample of charts are reviewed, reviewers should follow the principle of one chart stands for all other charts. </a:t>
            </a:r>
          </a:p>
          <a:p>
            <a:r>
              <a:rPr lang="en-US" dirty="0"/>
              <a:t>The following best practices should be utilized to maximize the efficacy of the CQRT process:</a:t>
            </a:r>
          </a:p>
          <a:p>
            <a:pPr lvl="1"/>
            <a:r>
              <a:rPr lang="en-US" i="0" dirty="0">
                <a:solidFill>
                  <a:schemeClr val="bg2">
                    <a:lumMod val="25000"/>
                  </a:schemeClr>
                </a:solidFill>
              </a:rPr>
              <a:t>The list of charts being reviewed should not be released in advance of the review.</a:t>
            </a:r>
          </a:p>
          <a:p>
            <a:pPr lvl="1"/>
            <a:r>
              <a:rPr lang="en-US" i="0" dirty="0">
                <a:solidFill>
                  <a:schemeClr val="bg2">
                    <a:lumMod val="25000"/>
                  </a:schemeClr>
                </a:solidFill>
              </a:rPr>
              <a:t>If a problem is identified, additional actions are taken by the agency which could include the following: </a:t>
            </a:r>
          </a:p>
          <a:p>
            <a:pPr lvl="2"/>
            <a:r>
              <a:rPr lang="en-US" i="0" dirty="0">
                <a:solidFill>
                  <a:schemeClr val="bg2">
                    <a:lumMod val="25000"/>
                  </a:schemeClr>
                </a:solidFill>
              </a:rPr>
              <a:t>Review of deficiencies with staff member or staff member’s supervisor</a:t>
            </a:r>
          </a:p>
          <a:p>
            <a:pPr lvl="2"/>
            <a:r>
              <a:rPr lang="en-US" i="0" dirty="0">
                <a:solidFill>
                  <a:schemeClr val="bg2">
                    <a:lumMod val="25000"/>
                  </a:schemeClr>
                </a:solidFill>
              </a:rPr>
              <a:t>Review of additional charts </a:t>
            </a:r>
          </a:p>
          <a:p>
            <a:pPr lvl="2"/>
            <a:r>
              <a:rPr lang="en-US" i="0" dirty="0">
                <a:solidFill>
                  <a:schemeClr val="bg2">
                    <a:lumMod val="25000"/>
                  </a:schemeClr>
                </a:solidFill>
              </a:rPr>
              <a:t>Identification of themes and areas of concern to be addressed through re-training of staff, email communication, Reference Guides, coaching, etc. </a:t>
            </a:r>
          </a:p>
          <a:p>
            <a:pPr lvl="2"/>
            <a:r>
              <a:rPr lang="en-US" i="0" dirty="0">
                <a:solidFill>
                  <a:schemeClr val="bg2">
                    <a:lumMod val="25000"/>
                  </a:schemeClr>
                </a:solidFill>
              </a:rPr>
              <a:t>Other steps identified by the agency</a:t>
            </a:r>
          </a:p>
          <a:p>
            <a:r>
              <a:rPr lang="en-US" i="0" dirty="0">
                <a:solidFill>
                  <a:schemeClr val="bg2">
                    <a:lumMod val="25000"/>
                  </a:schemeClr>
                </a:solidFill>
              </a:rPr>
              <a:t>Act</a:t>
            </a:r>
            <a:r>
              <a:rPr lang="en-US" dirty="0"/>
              <a:t>ions taken following the review should be clearly documented in the Comments and/or Tracking Tool and provided to ACBH when CQRT documentation is requested.</a:t>
            </a:r>
            <a:endParaRPr lang="en-US" i="0" dirty="0">
              <a:solidFill>
                <a:schemeClr val="bg2">
                  <a:lumMod val="25000"/>
                </a:schemeClr>
              </a:solidFill>
            </a:endParaRPr>
          </a:p>
        </p:txBody>
      </p:sp>
      <p:pic>
        <p:nvPicPr>
          <p:cNvPr id="5" name="Picture 4">
            <a:extLst>
              <a:ext uri="{FF2B5EF4-FFF2-40B4-BE49-F238E27FC236}">
                <a16:creationId xmlns:a16="http://schemas.microsoft.com/office/drawing/2014/main" id="{A1AF9114-3CD7-4E58-955B-DC2A6228BC9A}"/>
              </a:ext>
            </a:extLst>
          </p:cNvPr>
          <p:cNvPicPr>
            <a:picLocks noChangeAspect="1"/>
          </p:cNvPicPr>
          <p:nvPr/>
        </p:nvPicPr>
        <p:blipFill>
          <a:blip r:embed="rId2"/>
          <a:stretch>
            <a:fillRect/>
          </a:stretch>
        </p:blipFill>
        <p:spPr>
          <a:xfrm>
            <a:off x="7471553" y="2286000"/>
            <a:ext cx="4114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54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DDF633-7356-41C1-A574-AE320AF7B32F}"/>
              </a:ext>
            </a:extLst>
          </p:cNvPr>
          <p:cNvPicPr>
            <a:picLocks noGrp="1" noChangeAspect="1"/>
          </p:cNvPicPr>
          <p:nvPr>
            <p:ph idx="1"/>
          </p:nvPr>
        </p:nvPicPr>
        <p:blipFill rotWithShape="1">
          <a:blip r:embed="rId2"/>
          <a:srcRect t="2496" r="1141" b="4002"/>
          <a:stretch/>
        </p:blipFill>
        <p:spPr>
          <a:xfrm>
            <a:off x="6364895" y="549352"/>
            <a:ext cx="5287618" cy="3859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26D94BE9-E94E-4344-871B-7A65A07F4CCB}"/>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4" name="Title 3">
            <a:extLst>
              <a:ext uri="{FF2B5EF4-FFF2-40B4-BE49-F238E27FC236}">
                <a16:creationId xmlns:a16="http://schemas.microsoft.com/office/drawing/2014/main" id="{BB3C29EB-3DA6-49FE-93F3-1CB9D76DAFDD}"/>
              </a:ext>
            </a:extLst>
          </p:cNvPr>
          <p:cNvSpPr>
            <a:spLocks noGrp="1"/>
          </p:cNvSpPr>
          <p:nvPr>
            <p:ph type="title"/>
          </p:nvPr>
        </p:nvSpPr>
        <p:spPr>
          <a:xfrm>
            <a:off x="712573" y="549352"/>
            <a:ext cx="5894832" cy="864778"/>
          </a:xfrm>
        </p:spPr>
        <p:txBody>
          <a:bodyPr/>
          <a:lstStyle/>
          <a:p>
            <a:r>
              <a:rPr lang="en-US" dirty="0"/>
              <a:t>CQRT Tracking Tool</a:t>
            </a:r>
          </a:p>
        </p:txBody>
      </p:sp>
      <p:sp>
        <p:nvSpPr>
          <p:cNvPr id="6" name="TextBox 5">
            <a:extLst>
              <a:ext uri="{FF2B5EF4-FFF2-40B4-BE49-F238E27FC236}">
                <a16:creationId xmlns:a16="http://schemas.microsoft.com/office/drawing/2014/main" id="{A53BFB74-5148-4796-BF5D-8CD8DC180A4E}"/>
              </a:ext>
            </a:extLst>
          </p:cNvPr>
          <p:cNvSpPr txBox="1"/>
          <p:nvPr/>
        </p:nvSpPr>
        <p:spPr>
          <a:xfrm>
            <a:off x="539487" y="1548786"/>
            <a:ext cx="5414746"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Once final sign off is received from the CQRT Chairperson, the CQRT Reviewer should complete the CQRT Tracking Tool. </a:t>
            </a: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The Tracking Tool is required for use by agencies to demonstrate compliance with the CQRT review expectations.</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It also tracks the number of charts reviewed and can help identify any documentation trends. </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The completed Tracking Tool should be provided to ACBH at the time of a scheduled chart audit or at any time, as requested by ACBH. </a:t>
            </a: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CQRT Checklists and Tracking Tools must be retained for ten years. </a:t>
            </a:r>
          </a:p>
        </p:txBody>
      </p:sp>
      <p:sp>
        <p:nvSpPr>
          <p:cNvPr id="2" name="Rectangle 1">
            <a:extLst>
              <a:ext uri="{FF2B5EF4-FFF2-40B4-BE49-F238E27FC236}">
                <a16:creationId xmlns:a16="http://schemas.microsoft.com/office/drawing/2014/main" id="{7AB38232-5367-49CE-9124-FF5056176452}"/>
              </a:ext>
            </a:extLst>
          </p:cNvPr>
          <p:cNvSpPr/>
          <p:nvPr/>
        </p:nvSpPr>
        <p:spPr>
          <a:xfrm>
            <a:off x="5954233" y="4611162"/>
            <a:ext cx="6096000" cy="1384995"/>
          </a:xfrm>
          <a:prstGeom prst="rect">
            <a:avLst/>
          </a:prstGeom>
          <a:solidFill>
            <a:schemeClr val="accent6">
              <a:lumMod val="40000"/>
              <a:lumOff val="60000"/>
            </a:schemeClr>
          </a:solidFill>
        </p:spPr>
        <p:txBody>
          <a:bodyPr>
            <a:spAutoFit/>
          </a:bodyPr>
          <a:lstStyle/>
          <a:p>
            <a:r>
              <a:rPr lang="en-US" sz="1400" dirty="0">
                <a:solidFill>
                  <a:schemeClr val="bg2">
                    <a:lumMod val="25000"/>
                  </a:schemeClr>
                </a:solidFill>
                <a:latin typeface="Verdana" panose="020B0604030504040204" pitchFamily="34" charset="0"/>
                <a:ea typeface="Verdana" panose="020B0604030504040204" pitchFamily="34" charset="0"/>
              </a:rPr>
              <a:t>Fee for Service Providers:</a:t>
            </a:r>
          </a:p>
          <a:p>
            <a:pPr marL="393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Annually, the QA team will randomly select five percent of FFS providers across our system for a CQRT review.  </a:t>
            </a:r>
          </a:p>
          <a:p>
            <a:pPr marL="393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During this review, providers will be asked to share their completed CQRT forms and Tracking Sheets with QA staff and will be provided with feedback and coaching. </a:t>
            </a:r>
          </a:p>
        </p:txBody>
      </p:sp>
    </p:spTree>
    <p:extLst>
      <p:ext uri="{BB962C8B-B14F-4D97-AF65-F5344CB8AC3E}">
        <p14:creationId xmlns:p14="http://schemas.microsoft.com/office/powerpoint/2010/main" val="157986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B5B6DA-D92C-4ABC-B9CB-C15E4F635AFA}"/>
              </a:ext>
            </a:extLst>
          </p:cNvPr>
          <p:cNvSpPr>
            <a:spLocks noGrp="1"/>
          </p:cNvSpPr>
          <p:nvPr>
            <p:ph idx="1"/>
          </p:nvPr>
        </p:nvSpPr>
        <p:spPr>
          <a:xfrm>
            <a:off x="2065778" y="5134293"/>
            <a:ext cx="8368232" cy="480131"/>
          </a:xfrm>
        </p:spPr>
        <p:txBody>
          <a:bodyPr/>
          <a:lstStyle/>
          <a:p>
            <a:pPr marL="108000" indent="0" algn="ctr">
              <a:buNone/>
            </a:pPr>
            <a:r>
              <a:rPr lang="en-US" sz="1400" dirty="0">
                <a:solidFill>
                  <a:schemeClr val="bg2">
                    <a:lumMod val="25000"/>
                  </a:schemeClr>
                </a:solidFill>
              </a:rPr>
              <a:t>The goal is for the agency/provider to recognize issues and resolve them promptly and appropriately, improving future compliance with standards and regulations.</a:t>
            </a:r>
          </a:p>
        </p:txBody>
      </p:sp>
      <p:sp>
        <p:nvSpPr>
          <p:cNvPr id="4" name="Slide Number Placeholder 3">
            <a:extLst>
              <a:ext uri="{FF2B5EF4-FFF2-40B4-BE49-F238E27FC236}">
                <a16:creationId xmlns:a16="http://schemas.microsoft.com/office/drawing/2014/main" id="{86064D8D-2676-47CA-91C0-3A1889665116}"/>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2" name="Title 1">
            <a:extLst>
              <a:ext uri="{FF2B5EF4-FFF2-40B4-BE49-F238E27FC236}">
                <a16:creationId xmlns:a16="http://schemas.microsoft.com/office/drawing/2014/main" id="{BA670BE8-0E13-40EF-B175-E18F9DC687EA}"/>
              </a:ext>
            </a:extLst>
          </p:cNvPr>
          <p:cNvSpPr>
            <a:spLocks noGrp="1"/>
          </p:cNvSpPr>
          <p:nvPr>
            <p:ph type="title"/>
          </p:nvPr>
        </p:nvSpPr>
        <p:spPr>
          <a:xfrm>
            <a:off x="1490698" y="743722"/>
            <a:ext cx="5894832" cy="864778"/>
          </a:xfrm>
        </p:spPr>
        <p:txBody>
          <a:bodyPr/>
          <a:lstStyle/>
          <a:p>
            <a:r>
              <a:rPr lang="en-US" dirty="0"/>
              <a:t>What if we don’t get it all right?</a:t>
            </a:r>
          </a:p>
        </p:txBody>
      </p:sp>
      <p:pic>
        <p:nvPicPr>
          <p:cNvPr id="5" name="Picture 4">
            <a:extLst>
              <a:ext uri="{FF2B5EF4-FFF2-40B4-BE49-F238E27FC236}">
                <a16:creationId xmlns:a16="http://schemas.microsoft.com/office/drawing/2014/main" id="{8668AB01-9303-4469-A7B3-14ABAAD04B52}"/>
              </a:ext>
            </a:extLst>
          </p:cNvPr>
          <p:cNvPicPr>
            <a:picLocks noChangeAspect="1"/>
          </p:cNvPicPr>
          <p:nvPr/>
        </p:nvPicPr>
        <p:blipFill>
          <a:blip r:embed="rId2"/>
          <a:stretch>
            <a:fillRect/>
          </a:stretch>
        </p:blipFill>
        <p:spPr>
          <a:xfrm>
            <a:off x="4199860" y="1881798"/>
            <a:ext cx="3749195" cy="2824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1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DF511CA-BA12-4C64-AA6C-CA39A5A67F0E}"/>
              </a:ext>
            </a:extLst>
          </p:cNvPr>
          <p:cNvGraphicFramePr>
            <a:graphicFrameLocks noGrp="1"/>
          </p:cNvGraphicFramePr>
          <p:nvPr>
            <p:ph idx="1"/>
            <p:extLst>
              <p:ext uri="{D42A27DB-BD31-4B8C-83A1-F6EECF244321}">
                <p14:modId xmlns:p14="http://schemas.microsoft.com/office/powerpoint/2010/main" val="3335057676"/>
              </p:ext>
            </p:extLst>
          </p:nvPr>
        </p:nvGraphicFramePr>
        <p:xfrm>
          <a:off x="606424" y="1196133"/>
          <a:ext cx="10908636" cy="4765040"/>
        </p:xfrm>
        <a:graphic>
          <a:graphicData uri="http://schemas.openxmlformats.org/drawingml/2006/table">
            <a:tbl>
              <a:tblPr firstRow="1" bandRow="1">
                <a:tableStyleId>{5C22544A-7EE6-4342-B048-85BDC9FD1C3A}</a:tableStyleId>
              </a:tblPr>
              <a:tblGrid>
                <a:gridCol w="4869343">
                  <a:extLst>
                    <a:ext uri="{9D8B030D-6E8A-4147-A177-3AD203B41FA5}">
                      <a16:colId xmlns:a16="http://schemas.microsoft.com/office/drawing/2014/main" val="2145337561"/>
                    </a:ext>
                  </a:extLst>
                </a:gridCol>
                <a:gridCol w="6039293">
                  <a:extLst>
                    <a:ext uri="{9D8B030D-6E8A-4147-A177-3AD203B41FA5}">
                      <a16:colId xmlns:a16="http://schemas.microsoft.com/office/drawing/2014/main" val="2534181358"/>
                    </a:ext>
                  </a:extLst>
                </a:gridCol>
              </a:tblGrid>
              <a:tr h="370840">
                <a:tc>
                  <a:txBody>
                    <a:bodyPr/>
                    <a:lstStyle/>
                    <a:p>
                      <a:r>
                        <a:rPr lang="en-US" dirty="0"/>
                        <a:t>Question</a:t>
                      </a:r>
                    </a:p>
                  </a:txBody>
                  <a:tcPr/>
                </a:tc>
                <a:tc>
                  <a:txBody>
                    <a:bodyPr/>
                    <a:lstStyle/>
                    <a:p>
                      <a:r>
                        <a:rPr lang="en-US" dirty="0"/>
                        <a:t>Answer</a:t>
                      </a:r>
                    </a:p>
                  </a:txBody>
                  <a:tcPr/>
                </a:tc>
                <a:extLst>
                  <a:ext uri="{0D108BD9-81ED-4DB2-BD59-A6C34878D82A}">
                    <a16:rowId xmlns:a16="http://schemas.microsoft.com/office/drawing/2014/main" val="131201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What if we don’t have enough people at our agency to review charts? </a:t>
                      </a:r>
                    </a:p>
                    <a:p>
                      <a:endParaRPr lang="en-US" sz="1200" b="0" dirty="0">
                        <a:solidFill>
                          <a:schemeClr val="bg2">
                            <a:lumMod val="25000"/>
                          </a:schemeClr>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Please contact </a:t>
                      </a:r>
                      <a:r>
                        <a:rPr lang="en-US" sz="1200" b="0" dirty="0">
                          <a:solidFill>
                            <a:schemeClr val="bg2">
                              <a:lumMod val="25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QATA@acgov.org</a:t>
                      </a:r>
                      <a:r>
                        <a:rPr lang="en-US" sz="1200" b="0" dirty="0">
                          <a:solidFill>
                            <a:schemeClr val="bg2">
                              <a:lumMod val="25000"/>
                            </a:schemeClr>
                          </a:solidFill>
                          <a:latin typeface="Verdana" panose="020B0604030504040204" pitchFamily="34" charset="0"/>
                          <a:ea typeface="Verdana" panose="020B0604030504040204" pitchFamily="34" charset="0"/>
                        </a:rPr>
                        <a:t>.  The solution for this issue will not always be the same.  The QA team will review your agency’s circumstances and discuss an individualized solution.  </a:t>
                      </a:r>
                    </a:p>
                  </a:txBody>
                  <a:tcPr/>
                </a:tc>
                <a:extLst>
                  <a:ext uri="{0D108BD9-81ED-4DB2-BD59-A6C34878D82A}">
                    <a16:rowId xmlns:a16="http://schemas.microsoft.com/office/drawing/2014/main" val="3833340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Are we still required to enter in the CQRT date into INSYST?</a:t>
                      </a:r>
                    </a:p>
                    <a:p>
                      <a:endParaRPr lang="en-US" sz="1200" b="0" dirty="0">
                        <a:solidFill>
                          <a:schemeClr val="bg2">
                            <a:lumMod val="25000"/>
                          </a:schemeClr>
                        </a:solidFill>
                        <a:latin typeface="Verdana" panose="020B0604030504040204" pitchFamily="34" charset="0"/>
                        <a:ea typeface="Verdana" panose="020B0604030504040204" pitchFamily="34" charset="0"/>
                      </a:endParaRPr>
                    </a:p>
                  </a:txBody>
                  <a:tcPr/>
                </a:tc>
                <a:tc>
                  <a:txBody>
                    <a:bodyPr/>
                    <a:lstStyle/>
                    <a:p>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No. The CQRT date in InSYST assists with the generation of the weekly OPS485 report that was previously used to monitor annual treatment plan completion. Since this is no longer a requirement post CalAIM, providers do not need to enter the CQRT date into InSYST. Some providers have chosen to continue to use the weekly OPS485 report so the feature has not been turned off. However, if you wish to no longer receive this weekly report, please contact Billing &amp; Benefits Support (BBS) Unit at 510.567.8032 to request that the feature be turned off.</a:t>
                      </a:r>
                    </a:p>
                  </a:txBody>
                  <a:tcPr/>
                </a:tc>
                <a:extLst>
                  <a:ext uri="{0D108BD9-81ED-4DB2-BD59-A6C34878D82A}">
                    <a16:rowId xmlns:a16="http://schemas.microsoft.com/office/drawing/2014/main" val="31565931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Verdana" panose="020B0604030504040204" pitchFamily="34" charset="0"/>
                          <a:ea typeface="Verdana" panose="020B0604030504040204" pitchFamily="34" charset="0"/>
                          <a:cs typeface="+mn-cs"/>
                        </a:rPr>
                        <a:t>Item 15 on the CQRT checklist is confusing. Does it only apply to group sessions? It says “Notes for services involving one (1) or more providers include: a) Total number of providers and their specific involvement in delivering the service, b) Time involved in delivering the service for each provider (includes travel and documentation); c) Total number of beneficiaries participating in the service.”</a:t>
                      </a:r>
                    </a:p>
                  </a:txBody>
                  <a:tcPr/>
                </a:tc>
                <a:tc>
                  <a:txBody>
                    <a:bodyPr/>
                    <a:lstStyle/>
                    <a:p>
                      <a:pPr marL="0" indent="0" algn="l" defTabSz="914400" rtl="0" eaLnBrk="1" latinLnBrk="0" hangingPunct="1">
                        <a:buNone/>
                      </a:pPr>
                      <a:r>
                        <a:rPr lang="en-US" sz="1200" b="0" kern="1200" dirty="0">
                          <a:solidFill>
                            <a:schemeClr val="bg2">
                              <a:lumMod val="25000"/>
                            </a:schemeClr>
                          </a:solidFill>
                          <a:latin typeface="Verdana" panose="020B0604030504040204" pitchFamily="34" charset="0"/>
                          <a:ea typeface="Verdana" panose="020B0604030504040204" pitchFamily="34" charset="0"/>
                          <a:cs typeface="+mn-cs"/>
                        </a:rPr>
                        <a:t>The language comes directly from the State’s Reason for Recoupment document and applies to all Progress Notes. Non compliance with this item can lead to a disallowance. All Progress Notes need to clearly break out the time involved in delivery of the individual service, travel, and documentation time.  If more than one provider is delivering a service or more than one beneficiary is participating in the service, the required details as noted in the requirement must also be clearly documented. </a:t>
                      </a:r>
                    </a:p>
                  </a:txBody>
                  <a:tcPr/>
                </a:tc>
                <a:extLst>
                  <a:ext uri="{0D108BD9-81ED-4DB2-BD59-A6C34878D82A}">
                    <a16:rowId xmlns:a16="http://schemas.microsoft.com/office/drawing/2014/main" val="4218865485"/>
                  </a:ext>
                </a:extLst>
              </a:tr>
              <a:tr h="370840">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Are we still expected to complete the CQRT Authorization Form?</a:t>
                      </a:r>
                    </a:p>
                  </a:txBody>
                  <a:tcPr/>
                </a:tc>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No, that form is no longer required.</a:t>
                      </a:r>
                    </a:p>
                  </a:txBody>
                  <a:tcPr/>
                </a:tc>
                <a:extLst>
                  <a:ext uri="{0D108BD9-81ED-4DB2-BD59-A6C34878D82A}">
                    <a16:rowId xmlns:a16="http://schemas.microsoft.com/office/drawing/2014/main" val="3663784144"/>
                  </a:ext>
                </a:extLst>
              </a:tr>
              <a:tr h="370840">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How long do we need to keep the CQRT documents?</a:t>
                      </a:r>
                    </a:p>
                  </a:txBody>
                  <a:tcPr/>
                </a:tc>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CQRT documents should be kept for a period of 10 years.</a:t>
                      </a:r>
                    </a:p>
                  </a:txBody>
                  <a:tcPr/>
                </a:tc>
                <a:extLst>
                  <a:ext uri="{0D108BD9-81ED-4DB2-BD59-A6C34878D82A}">
                    <a16:rowId xmlns:a16="http://schemas.microsoft.com/office/drawing/2014/main" val="3101856829"/>
                  </a:ext>
                </a:extLst>
              </a:tr>
            </a:tbl>
          </a:graphicData>
        </a:graphic>
      </p:graphicFrame>
      <p:sp>
        <p:nvSpPr>
          <p:cNvPr id="3" name="Slide Number Placeholder 2">
            <a:extLst>
              <a:ext uri="{FF2B5EF4-FFF2-40B4-BE49-F238E27FC236}">
                <a16:creationId xmlns:a16="http://schemas.microsoft.com/office/drawing/2014/main" id="{721ED153-E697-4469-9348-4FACAC843014}"/>
              </a:ext>
            </a:extLst>
          </p:cNvPr>
          <p:cNvSpPr>
            <a:spLocks noGrp="1"/>
          </p:cNvSpPr>
          <p:nvPr>
            <p:ph type="sldNum" sz="quarter" idx="12"/>
          </p:nvPr>
        </p:nvSpPr>
        <p:spPr/>
        <p:txBody>
          <a:bodyPr/>
          <a:lstStyle/>
          <a:p>
            <a:fld id="{6E9F442E-095D-414B-A3C1-4D7C903EC540}" type="slidenum">
              <a:rPr lang="uk-UA" smtClean="0"/>
              <a:pPr/>
              <a:t>17</a:t>
            </a:fld>
            <a:endParaRPr lang="uk-UA" dirty="0"/>
          </a:p>
        </p:txBody>
      </p:sp>
      <p:sp>
        <p:nvSpPr>
          <p:cNvPr id="4" name="Title 3">
            <a:extLst>
              <a:ext uri="{FF2B5EF4-FFF2-40B4-BE49-F238E27FC236}">
                <a16:creationId xmlns:a16="http://schemas.microsoft.com/office/drawing/2014/main" id="{6B734CF4-60EE-4350-9E0E-3E1A088294C8}"/>
              </a:ext>
            </a:extLst>
          </p:cNvPr>
          <p:cNvSpPr>
            <a:spLocks noGrp="1"/>
          </p:cNvSpPr>
          <p:nvPr>
            <p:ph type="title"/>
          </p:nvPr>
        </p:nvSpPr>
        <p:spPr>
          <a:xfrm>
            <a:off x="606424" y="459314"/>
            <a:ext cx="5894832" cy="864778"/>
          </a:xfrm>
        </p:spPr>
        <p:txBody>
          <a:bodyPr/>
          <a:lstStyle/>
          <a:p>
            <a:r>
              <a:rPr lang="en-US" dirty="0"/>
              <a:t>Frequently Asked Question</a:t>
            </a:r>
          </a:p>
        </p:txBody>
      </p:sp>
    </p:spTree>
    <p:extLst>
      <p:ext uri="{BB962C8B-B14F-4D97-AF65-F5344CB8AC3E}">
        <p14:creationId xmlns:p14="http://schemas.microsoft.com/office/powerpoint/2010/main" val="258155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C217C69-F8DA-4D47-9014-A46680633BE4}"/>
              </a:ext>
            </a:extLst>
          </p:cNvPr>
          <p:cNvSpPr>
            <a:spLocks noGrp="1"/>
          </p:cNvSpPr>
          <p:nvPr>
            <p:ph idx="15"/>
          </p:nvPr>
        </p:nvSpPr>
        <p:spPr>
          <a:xfrm>
            <a:off x="7511143" y="2170875"/>
            <a:ext cx="4263904" cy="1848258"/>
          </a:xfrm>
        </p:spPr>
        <p:txBody>
          <a:bodyPr/>
          <a:lstStyle/>
          <a:p>
            <a:pPr algn="ctr"/>
            <a:r>
              <a:rPr lang="en-US" b="1" dirty="0"/>
              <a:t>Special Acknowledgements</a:t>
            </a:r>
          </a:p>
          <a:p>
            <a:pPr algn="ctr"/>
            <a:r>
              <a:rPr lang="en-US" dirty="0"/>
              <a:t>ACBH would like to acknowledge the Behavioral Health Collaborative of Alameda County Steering Committee and workgroups for their partnership in developing revisions to the CQRT process and forms.</a:t>
            </a:r>
          </a:p>
        </p:txBody>
      </p:sp>
      <p:sp>
        <p:nvSpPr>
          <p:cNvPr id="4" name="Slide Number Placeholder 3">
            <a:extLst>
              <a:ext uri="{FF2B5EF4-FFF2-40B4-BE49-F238E27FC236}">
                <a16:creationId xmlns:a16="http://schemas.microsoft.com/office/drawing/2014/main" id="{26B0C46E-46FB-4B00-A5D2-C41D22A7EA63}"/>
              </a:ext>
            </a:extLst>
          </p:cNvPr>
          <p:cNvSpPr>
            <a:spLocks noGrp="1"/>
          </p:cNvSpPr>
          <p:nvPr>
            <p:ph type="sldNum" sz="quarter" idx="18"/>
          </p:nvPr>
        </p:nvSpPr>
        <p:spPr/>
        <p:txBody>
          <a:bodyPr/>
          <a:lstStyle/>
          <a:p>
            <a:fld id="{6E9F442E-095D-414B-A3C1-4D7C903EC540}" type="slidenum">
              <a:rPr lang="en-US" smtClean="0"/>
              <a:t>18</a:t>
            </a:fld>
            <a:endParaRPr lang="en-US" dirty="0"/>
          </a:p>
        </p:txBody>
      </p:sp>
      <p:pic>
        <p:nvPicPr>
          <p:cNvPr id="8" name="Picture 7">
            <a:extLst>
              <a:ext uri="{FF2B5EF4-FFF2-40B4-BE49-F238E27FC236}">
                <a16:creationId xmlns:a16="http://schemas.microsoft.com/office/drawing/2014/main" id="{4A7C75CF-8160-4DF1-8B22-2BB388E38105}"/>
              </a:ext>
            </a:extLst>
          </p:cNvPr>
          <p:cNvPicPr>
            <a:picLocks noChangeAspect="1"/>
          </p:cNvPicPr>
          <p:nvPr/>
        </p:nvPicPr>
        <p:blipFill>
          <a:blip r:embed="rId2"/>
          <a:stretch>
            <a:fillRect/>
          </a:stretch>
        </p:blipFill>
        <p:spPr>
          <a:xfrm>
            <a:off x="1224801" y="821307"/>
            <a:ext cx="5994938" cy="419496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772E1686-2BB0-4EC9-9D75-0348D84C52DA}"/>
              </a:ext>
            </a:extLst>
          </p:cNvPr>
          <p:cNvSpPr/>
          <p:nvPr/>
        </p:nvSpPr>
        <p:spPr>
          <a:xfrm>
            <a:off x="1224801" y="5306307"/>
            <a:ext cx="6128656" cy="523220"/>
          </a:xfrm>
          <a:prstGeom prst="rect">
            <a:avLst/>
          </a:prstGeom>
          <a:ln>
            <a:noFill/>
          </a:ln>
        </p:spPr>
        <p:txBody>
          <a:bodyPr wrap="square">
            <a:spAutoFit/>
          </a:bodyPr>
          <a:lstStyle/>
          <a:p>
            <a:r>
              <a:rPr lang="en-US" sz="1400" dirty="0">
                <a:latin typeface="Verdana" panose="020B0604030504040204" pitchFamily="34" charset="0"/>
                <a:ea typeface="Verdana" panose="020B0604030504040204" pitchFamily="34" charset="0"/>
              </a:rPr>
              <a:t>For questions and support, contact the ACBH Quality Assurance team at </a:t>
            </a:r>
            <a:r>
              <a:rPr lang="en-US" sz="1400" dirty="0">
                <a:latin typeface="Verdana" panose="020B0604030504040204" pitchFamily="34" charset="0"/>
                <a:ea typeface="Verdana" panose="020B0604030504040204" pitchFamily="34" charset="0"/>
                <a:hlinkClick r:id="rId3"/>
              </a:rPr>
              <a:t>QATA@acgov.org</a:t>
            </a:r>
            <a:r>
              <a:rPr lang="en-US" sz="14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6680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2973034" y="2054354"/>
            <a:ext cx="7307943" cy="523220"/>
          </a:xfrm>
        </p:spPr>
        <p:txBody>
          <a:bodyPr/>
          <a:lstStyle/>
          <a:p>
            <a:r>
              <a:rPr lang="en-US" dirty="0"/>
              <a:t>Learning Objectives</a:t>
            </a:r>
          </a:p>
        </p:txBody>
      </p:sp>
      <p:sp>
        <p:nvSpPr>
          <p:cNvPr id="3" name="Subtitle 2">
            <a:extLst>
              <a:ext uri="{FF2B5EF4-FFF2-40B4-BE49-F238E27FC236}">
                <a16:creationId xmlns:a16="http://schemas.microsoft.com/office/drawing/2014/main" id="{1DB34C17-8958-454E-9348-769C6D6E61E2}"/>
              </a:ext>
            </a:extLst>
          </p:cNvPr>
          <p:cNvSpPr>
            <a:spLocks noGrp="1"/>
          </p:cNvSpPr>
          <p:nvPr>
            <p:ph type="subTitle" idx="1"/>
          </p:nvPr>
        </p:nvSpPr>
        <p:spPr>
          <a:xfrm>
            <a:off x="2973034" y="3190557"/>
            <a:ext cx="7307943" cy="1416606"/>
          </a:xfrm>
        </p:spPr>
        <p:txBody>
          <a:bodyPr/>
          <a:lstStyle/>
          <a:p>
            <a:r>
              <a:rPr lang="en-US" sz="1400" dirty="0"/>
              <a:t>Provide an overview of the</a:t>
            </a:r>
          </a:p>
          <a:p>
            <a:pPr marL="573088" lvl="1" indent="-115888" algn="l">
              <a:buFont typeface="Arial" panose="020B0604020202020204" pitchFamily="34" charset="0"/>
              <a:buChar char="•"/>
            </a:pPr>
            <a:r>
              <a:rPr lang="en-US" sz="1400" dirty="0">
                <a:solidFill>
                  <a:schemeClr val="bg1"/>
                </a:solidFill>
                <a:latin typeface="verdana" charset="0"/>
              </a:rPr>
              <a:t>Outpatient CQRT process for new and existing ACBH agencies and Fee for Service providers</a:t>
            </a:r>
          </a:p>
          <a:p>
            <a:pPr marL="573088" lvl="1" indent="-115888" algn="l">
              <a:buFont typeface="Arial" panose="020B0604020202020204" pitchFamily="34" charset="0"/>
              <a:buChar char="•"/>
            </a:pPr>
            <a:r>
              <a:rPr lang="en-US" sz="1400" dirty="0">
                <a:solidFill>
                  <a:schemeClr val="bg1"/>
                </a:solidFill>
                <a:latin typeface="verdana" charset="0"/>
              </a:rPr>
              <a:t>Required and optional CQRT forms</a:t>
            </a:r>
          </a:p>
          <a:p>
            <a:endParaRPr lang="en-US" sz="1400" dirty="0"/>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2</a:t>
            </a:fld>
            <a:endParaRPr lang="en-US" dirty="0"/>
          </a:p>
        </p:txBody>
      </p:sp>
    </p:spTree>
    <p:extLst>
      <p:ext uri="{BB962C8B-B14F-4D97-AF65-F5344CB8AC3E}">
        <p14:creationId xmlns:p14="http://schemas.microsoft.com/office/powerpoint/2010/main" val="38372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9AD73-5AB3-4E95-8BA3-2DC3AD7E5484}"/>
              </a:ext>
            </a:extLst>
          </p:cNvPr>
          <p:cNvSpPr>
            <a:spLocks noGrp="1"/>
          </p:cNvSpPr>
          <p:nvPr>
            <p:ph idx="15"/>
          </p:nvPr>
        </p:nvSpPr>
        <p:spPr>
          <a:xfrm>
            <a:off x="463390" y="1625406"/>
            <a:ext cx="5273556" cy="3924151"/>
          </a:xfrm>
        </p:spPr>
        <p:txBody>
          <a:bodyPr/>
          <a:lstStyle/>
          <a:p>
            <a:pPr marL="393750" indent="-285750">
              <a:buFont typeface="Arial" panose="020B0604020202020204" pitchFamily="34" charset="0"/>
              <a:buChar char="•"/>
            </a:pPr>
            <a:r>
              <a:rPr lang="en-US" dirty="0"/>
              <a:t>The contract between Alameda County Behavioral Health (ACBH) and the Department of HealthCare Services (DHCS) requires ACBH to certify that claims made to Medi-Cal meet Federal and State requirements for medical necessity and documentation.</a:t>
            </a:r>
          </a:p>
          <a:p>
            <a:pPr marL="393750" indent="-285750">
              <a:buFont typeface="Arial" panose="020B0604020202020204" pitchFamily="34" charset="0"/>
              <a:buChar char="•"/>
            </a:pPr>
            <a:r>
              <a:rPr lang="en-US" dirty="0"/>
              <a:t>The CQRT process was created to perform this required function and involves review of clinical documentation during specific review cycles to certify that it meets Medi-Cal requirements.</a:t>
            </a:r>
          </a:p>
          <a:p>
            <a:pPr marL="393750" indent="-285750">
              <a:buFont typeface="Arial" panose="020B0604020202020204" pitchFamily="34" charset="0"/>
              <a:buChar char="•"/>
            </a:pPr>
            <a:r>
              <a:rPr lang="en-US" dirty="0"/>
              <a:t>The CQRT process starts with the ACBH Quality Assurance (QA) team, then transitions to a </a:t>
            </a:r>
            <a:r>
              <a:rPr lang="en-US" b="1" dirty="0"/>
              <a:t>required monthly </a:t>
            </a:r>
            <a:r>
              <a:rPr lang="en-US" dirty="0"/>
              <a:t>agency expectation.</a:t>
            </a:r>
          </a:p>
          <a:p>
            <a:pPr marL="393750" indent="-285750">
              <a:buFont typeface="Arial" panose="020B0604020202020204" pitchFamily="34" charset="0"/>
              <a:buChar char="•"/>
            </a:pPr>
            <a:r>
              <a:rPr lang="en-US" dirty="0"/>
              <a:t>New programs and Fee for Service providers must participate in the ACBH CQRT process within the first 3 months of their contract start date. </a:t>
            </a:r>
          </a:p>
        </p:txBody>
      </p:sp>
      <p:sp>
        <p:nvSpPr>
          <p:cNvPr id="4" name="Slide Number Placeholder 3">
            <a:extLst>
              <a:ext uri="{FF2B5EF4-FFF2-40B4-BE49-F238E27FC236}">
                <a16:creationId xmlns:a16="http://schemas.microsoft.com/office/drawing/2014/main" id="{7ADB4DEE-B395-460F-AFF1-578DA0B1EC89}"/>
              </a:ext>
            </a:extLst>
          </p:cNvPr>
          <p:cNvSpPr>
            <a:spLocks noGrp="1"/>
          </p:cNvSpPr>
          <p:nvPr>
            <p:ph type="sldNum" sz="quarter" idx="18"/>
          </p:nvPr>
        </p:nvSpPr>
        <p:spPr/>
        <p:txBody>
          <a:bodyPr/>
          <a:lstStyle/>
          <a:p>
            <a:fld id="{6E9F442E-095D-414B-A3C1-4D7C903EC540}" type="slidenum">
              <a:rPr lang="uk-UA" smtClean="0"/>
              <a:pPr/>
              <a:t>3</a:t>
            </a:fld>
            <a:endParaRPr lang="uk-UA" dirty="0"/>
          </a:p>
        </p:txBody>
      </p:sp>
      <p:sp>
        <p:nvSpPr>
          <p:cNvPr id="5" name="Title 4">
            <a:extLst>
              <a:ext uri="{FF2B5EF4-FFF2-40B4-BE49-F238E27FC236}">
                <a16:creationId xmlns:a16="http://schemas.microsoft.com/office/drawing/2014/main" id="{2A19B175-82BE-4AC6-BAD6-0743DF4692B9}"/>
              </a:ext>
            </a:extLst>
          </p:cNvPr>
          <p:cNvSpPr>
            <a:spLocks noGrp="1"/>
          </p:cNvSpPr>
          <p:nvPr>
            <p:ph type="title"/>
          </p:nvPr>
        </p:nvSpPr>
        <p:spPr>
          <a:xfrm>
            <a:off x="712574" y="733368"/>
            <a:ext cx="5273556" cy="864778"/>
          </a:xfrm>
        </p:spPr>
        <p:txBody>
          <a:bodyPr/>
          <a:lstStyle/>
          <a:p>
            <a:r>
              <a:rPr lang="en-US" dirty="0"/>
              <a:t>Overview and Purpose of CQRT</a:t>
            </a:r>
          </a:p>
        </p:txBody>
      </p:sp>
      <p:pic>
        <p:nvPicPr>
          <p:cNvPr id="11" name="Picture 10">
            <a:extLst>
              <a:ext uri="{FF2B5EF4-FFF2-40B4-BE49-F238E27FC236}">
                <a16:creationId xmlns:a16="http://schemas.microsoft.com/office/drawing/2014/main" id="{4600A8A0-AB14-4C60-8820-DD845FC00BD1}"/>
              </a:ext>
            </a:extLst>
          </p:cNvPr>
          <p:cNvPicPr>
            <a:picLocks noChangeAspect="1"/>
          </p:cNvPicPr>
          <p:nvPr/>
        </p:nvPicPr>
        <p:blipFill rotWithShape="1">
          <a:blip r:embed="rId2"/>
          <a:srcRect r="1986" b="3928"/>
          <a:stretch/>
        </p:blipFill>
        <p:spPr>
          <a:xfrm>
            <a:off x="6624085" y="1961020"/>
            <a:ext cx="4635794" cy="2600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90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C1F0E1-B1B8-4205-8303-ED4F72C17E7D}"/>
              </a:ext>
            </a:extLst>
          </p:cNvPr>
          <p:cNvSpPr>
            <a:spLocks noGrp="1"/>
          </p:cNvSpPr>
          <p:nvPr>
            <p:ph idx="1"/>
          </p:nvPr>
        </p:nvSpPr>
        <p:spPr>
          <a:xfrm>
            <a:off x="605648" y="1723592"/>
            <a:ext cx="5401748" cy="3484544"/>
          </a:xfrm>
        </p:spPr>
        <p:txBody>
          <a:bodyPr/>
          <a:lstStyle/>
          <a:p>
            <a:r>
              <a:rPr lang="en-US" dirty="0"/>
              <a:t>The following CQRT documents and resources can be found on the ACBH provider website, in section 8 of the </a:t>
            </a:r>
            <a:r>
              <a:rPr lang="en-US" dirty="0">
                <a:hlinkClick r:id="rId2"/>
              </a:rPr>
              <a:t>QA Manual</a:t>
            </a:r>
            <a:r>
              <a:rPr lang="en-US" dirty="0"/>
              <a:t>:</a:t>
            </a:r>
          </a:p>
          <a:p>
            <a:pPr indent="0">
              <a:buNone/>
            </a:pPr>
            <a:endParaRPr lang="en-US" dirty="0"/>
          </a:p>
          <a:p>
            <a:pPr marL="914400" lvl="1">
              <a:buFont typeface="+mj-lt"/>
              <a:buAutoNum type="arabicPeriod"/>
            </a:pPr>
            <a:r>
              <a:rPr lang="en-US" i="0" dirty="0">
                <a:solidFill>
                  <a:schemeClr val="bg2">
                    <a:lumMod val="25000"/>
                  </a:schemeClr>
                </a:solidFill>
              </a:rPr>
              <a:t>CQRT Procedures Post CalAim</a:t>
            </a:r>
          </a:p>
          <a:p>
            <a:pPr marL="914400" lvl="1">
              <a:buFont typeface="+mj-lt"/>
              <a:buAutoNum type="arabicPeriod"/>
            </a:pPr>
            <a:r>
              <a:rPr lang="en-US" i="0" dirty="0">
                <a:solidFill>
                  <a:schemeClr val="bg2">
                    <a:lumMod val="25000"/>
                  </a:schemeClr>
                </a:solidFill>
              </a:rPr>
              <a:t>CQRT Checklist</a:t>
            </a:r>
          </a:p>
          <a:p>
            <a:pPr marL="914400" lvl="1">
              <a:buFont typeface="+mj-lt"/>
              <a:buAutoNum type="arabicPeriod"/>
            </a:pPr>
            <a:r>
              <a:rPr lang="en-US" i="0" dirty="0">
                <a:solidFill>
                  <a:schemeClr val="bg2">
                    <a:lumMod val="25000"/>
                  </a:schemeClr>
                </a:solidFill>
              </a:rPr>
              <a:t>CQRT Glossary</a:t>
            </a:r>
          </a:p>
          <a:p>
            <a:pPr marL="914400" lvl="1">
              <a:buFont typeface="+mj-lt"/>
              <a:buAutoNum type="arabicPeriod"/>
            </a:pPr>
            <a:r>
              <a:rPr lang="en-US" i="0" dirty="0">
                <a:solidFill>
                  <a:schemeClr val="bg2">
                    <a:lumMod val="25000"/>
                  </a:schemeClr>
                </a:solidFill>
              </a:rPr>
              <a:t>CQRT Electronic Record Attestation form</a:t>
            </a:r>
          </a:p>
          <a:p>
            <a:pPr marL="914400" lvl="1">
              <a:buFont typeface="+mj-lt"/>
              <a:buAutoNum type="arabicPeriod"/>
            </a:pPr>
            <a:r>
              <a:rPr lang="en-US" i="0" dirty="0">
                <a:solidFill>
                  <a:schemeClr val="bg2">
                    <a:lumMod val="25000"/>
                  </a:schemeClr>
                </a:solidFill>
              </a:rPr>
              <a:t>CQRT Tracking Tool</a:t>
            </a:r>
          </a:p>
          <a:p>
            <a:pPr marL="914400" lvl="1">
              <a:buFont typeface="+mj-lt"/>
              <a:buAutoNum type="arabicPeriod"/>
            </a:pPr>
            <a:r>
              <a:rPr lang="en-US" i="0" dirty="0">
                <a:solidFill>
                  <a:schemeClr val="bg2">
                    <a:lumMod val="25000"/>
                  </a:schemeClr>
                </a:solidFill>
              </a:rPr>
              <a:t>CQRT Comments Sheet</a:t>
            </a:r>
          </a:p>
          <a:p>
            <a:pPr lvl="1" indent="0">
              <a:buNone/>
            </a:pPr>
            <a:endParaRPr lang="en-US" sz="1200" i="0" dirty="0">
              <a:solidFill>
                <a:schemeClr val="bg2">
                  <a:lumMod val="25000"/>
                </a:schemeClr>
              </a:solidFill>
            </a:endParaRPr>
          </a:p>
          <a:p>
            <a:r>
              <a:rPr lang="en-US" dirty="0"/>
              <a:t>Most of the information presented in this training is included in the </a:t>
            </a:r>
            <a:r>
              <a:rPr lang="en-US" i="1" dirty="0"/>
              <a:t>CQRT Procedures Post CalAIM </a:t>
            </a:r>
            <a:r>
              <a:rPr lang="en-US" dirty="0"/>
              <a:t>document.</a:t>
            </a:r>
          </a:p>
        </p:txBody>
      </p:sp>
      <p:sp>
        <p:nvSpPr>
          <p:cNvPr id="3" name="Slide Number Placeholder 2">
            <a:extLst>
              <a:ext uri="{FF2B5EF4-FFF2-40B4-BE49-F238E27FC236}">
                <a16:creationId xmlns:a16="http://schemas.microsoft.com/office/drawing/2014/main" id="{6381CA60-D3C7-429C-B72A-06914D2DE93A}"/>
              </a:ext>
            </a:extLst>
          </p:cNvPr>
          <p:cNvSpPr>
            <a:spLocks noGrp="1"/>
          </p:cNvSpPr>
          <p:nvPr>
            <p:ph type="sldNum" sz="quarter" idx="12"/>
          </p:nvPr>
        </p:nvSpPr>
        <p:spPr/>
        <p:txBody>
          <a:bodyPr/>
          <a:lstStyle/>
          <a:p>
            <a:fld id="{6E9F442E-095D-414B-A3C1-4D7C903EC540}" type="slidenum">
              <a:rPr lang="uk-UA" smtClean="0"/>
              <a:pPr/>
              <a:t>4</a:t>
            </a:fld>
            <a:endParaRPr lang="uk-UA" dirty="0"/>
          </a:p>
        </p:txBody>
      </p:sp>
      <p:sp>
        <p:nvSpPr>
          <p:cNvPr id="4" name="Title 3">
            <a:extLst>
              <a:ext uri="{FF2B5EF4-FFF2-40B4-BE49-F238E27FC236}">
                <a16:creationId xmlns:a16="http://schemas.microsoft.com/office/drawing/2014/main" id="{A93057F7-27EA-4EF7-AA7C-CA6CADF20540}"/>
              </a:ext>
            </a:extLst>
          </p:cNvPr>
          <p:cNvSpPr>
            <a:spLocks noGrp="1"/>
          </p:cNvSpPr>
          <p:nvPr>
            <p:ph type="title"/>
          </p:nvPr>
        </p:nvSpPr>
        <p:spPr/>
        <p:txBody>
          <a:bodyPr/>
          <a:lstStyle/>
          <a:p>
            <a:r>
              <a:rPr lang="en-US" dirty="0"/>
              <a:t>CQRT Documents and Resources</a:t>
            </a:r>
          </a:p>
        </p:txBody>
      </p:sp>
      <p:pic>
        <p:nvPicPr>
          <p:cNvPr id="5" name="Picture 4">
            <a:extLst>
              <a:ext uri="{FF2B5EF4-FFF2-40B4-BE49-F238E27FC236}">
                <a16:creationId xmlns:a16="http://schemas.microsoft.com/office/drawing/2014/main" id="{515010CA-B71B-48BC-9239-9A3C83A9FB1F}"/>
              </a:ext>
            </a:extLst>
          </p:cNvPr>
          <p:cNvPicPr>
            <a:picLocks noChangeAspect="1"/>
          </p:cNvPicPr>
          <p:nvPr/>
        </p:nvPicPr>
        <p:blipFill rotWithShape="1">
          <a:blip r:embed="rId3"/>
          <a:srcRect b="4995"/>
          <a:stretch/>
        </p:blipFill>
        <p:spPr>
          <a:xfrm>
            <a:off x="6607405" y="367417"/>
            <a:ext cx="4775920" cy="5530628"/>
          </a:xfrm>
          <a:prstGeom prst="rect">
            <a:avLst/>
          </a:prstGeom>
        </p:spPr>
      </p:pic>
    </p:spTree>
    <p:extLst>
      <p:ext uri="{BB962C8B-B14F-4D97-AF65-F5344CB8AC3E}">
        <p14:creationId xmlns:p14="http://schemas.microsoft.com/office/powerpoint/2010/main" val="27014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F18C9-CB07-41A7-9E31-354B79FC0B9B}"/>
              </a:ext>
            </a:extLst>
          </p:cNvPr>
          <p:cNvSpPr>
            <a:spLocks noGrp="1"/>
          </p:cNvSpPr>
          <p:nvPr>
            <p:ph idx="15"/>
          </p:nvPr>
        </p:nvSpPr>
        <p:spPr>
          <a:xfrm>
            <a:off x="614311" y="2216918"/>
            <a:ext cx="5091456" cy="2803396"/>
          </a:xfrm>
        </p:spPr>
        <p:txBody>
          <a:bodyPr/>
          <a:lstStyle/>
          <a:p>
            <a:pPr marL="285750" lvl="0" indent="-177750">
              <a:lnSpc>
                <a:spcPts val="1800"/>
              </a:lnSpc>
              <a:spcBef>
                <a:spcPts val="500"/>
              </a:spcBef>
              <a:buClr>
                <a:srgbClr val="E7E6E6">
                  <a:lumMod val="25000"/>
                </a:srgbClr>
              </a:buClr>
              <a:buSzPct val="130000"/>
              <a:buFont typeface="Arial" charset="0"/>
              <a:buChar char="•"/>
            </a:pPr>
            <a:r>
              <a:rPr lang="en-US" dirty="0"/>
              <a:t>CQRT begins as a collaborative process during which the ACBH QA team partners with agencies/providers to train and support them in using the CQRT tools to review their agency’s documentation and certify that they meet Medi-Cal requirements. </a:t>
            </a:r>
          </a:p>
          <a:p>
            <a:pPr lvl="0">
              <a:lnSpc>
                <a:spcPts val="1800"/>
              </a:lnSpc>
              <a:spcBef>
                <a:spcPts val="500"/>
              </a:spcBef>
              <a:buClr>
                <a:srgbClr val="E7E6E6">
                  <a:lumMod val="25000"/>
                </a:srgbClr>
              </a:buClr>
              <a:buSzPct val="130000"/>
            </a:pPr>
            <a:endParaRPr lang="en-US" dirty="0"/>
          </a:p>
          <a:p>
            <a:pPr marL="285750" lvl="0" indent="-177750">
              <a:lnSpc>
                <a:spcPts val="1800"/>
              </a:lnSpc>
              <a:spcBef>
                <a:spcPts val="500"/>
              </a:spcBef>
              <a:buClr>
                <a:srgbClr val="E7E6E6">
                  <a:lumMod val="25000"/>
                </a:srgbClr>
              </a:buClr>
              <a:buSzPct val="130000"/>
              <a:buFont typeface="Arial" charset="0"/>
              <a:buChar char="•"/>
            </a:pPr>
            <a:r>
              <a:rPr lang="en-US" dirty="0"/>
              <a:t>After demonstrating understanding of the CQRT review process, the agency/provider transitions to CQRT independence.</a:t>
            </a:r>
          </a:p>
          <a:p>
            <a:pPr lvl="0">
              <a:lnSpc>
                <a:spcPts val="1800"/>
              </a:lnSpc>
              <a:spcBef>
                <a:spcPts val="500"/>
              </a:spcBef>
              <a:buClr>
                <a:srgbClr val="E7E6E6">
                  <a:lumMod val="25000"/>
                </a:srgbClr>
              </a:buClr>
              <a:buSzPct val="130000"/>
            </a:pPr>
            <a:endParaRPr lang="en-US" dirty="0"/>
          </a:p>
        </p:txBody>
      </p:sp>
      <p:sp>
        <p:nvSpPr>
          <p:cNvPr id="4" name="Slide Number Placeholder 3">
            <a:extLst>
              <a:ext uri="{FF2B5EF4-FFF2-40B4-BE49-F238E27FC236}">
                <a16:creationId xmlns:a16="http://schemas.microsoft.com/office/drawing/2014/main" id="{C4A6B240-C472-449E-8877-08CB545F10F1}"/>
              </a:ext>
            </a:extLst>
          </p:cNvPr>
          <p:cNvSpPr>
            <a:spLocks noGrp="1"/>
          </p:cNvSpPr>
          <p:nvPr>
            <p:ph type="sldNum" sz="quarter" idx="18"/>
          </p:nvPr>
        </p:nvSpPr>
        <p:spPr/>
        <p:txBody>
          <a:bodyPr/>
          <a:lstStyle/>
          <a:p>
            <a:fld id="{6E9F442E-095D-414B-A3C1-4D7C903EC540}" type="slidenum">
              <a:rPr lang="uk-UA" smtClean="0"/>
              <a:pPr/>
              <a:t>5</a:t>
            </a:fld>
            <a:endParaRPr lang="uk-UA" dirty="0"/>
          </a:p>
        </p:txBody>
      </p:sp>
      <p:sp>
        <p:nvSpPr>
          <p:cNvPr id="5" name="Title 4">
            <a:extLst>
              <a:ext uri="{FF2B5EF4-FFF2-40B4-BE49-F238E27FC236}">
                <a16:creationId xmlns:a16="http://schemas.microsoft.com/office/drawing/2014/main" id="{E32D38A5-6C9A-4CE6-BE9A-C57AE3F37D91}"/>
              </a:ext>
            </a:extLst>
          </p:cNvPr>
          <p:cNvSpPr>
            <a:spLocks noGrp="1"/>
          </p:cNvSpPr>
          <p:nvPr>
            <p:ph type="title"/>
          </p:nvPr>
        </p:nvSpPr>
        <p:spPr>
          <a:xfrm>
            <a:off x="712574" y="967006"/>
            <a:ext cx="4993194" cy="864778"/>
          </a:xfrm>
        </p:spPr>
        <p:txBody>
          <a:bodyPr/>
          <a:lstStyle/>
          <a:p>
            <a:r>
              <a:rPr lang="en-US" dirty="0"/>
              <a:t>New Agency CQRT Process</a:t>
            </a:r>
          </a:p>
        </p:txBody>
      </p:sp>
      <p:pic>
        <p:nvPicPr>
          <p:cNvPr id="7" name="Picture 6">
            <a:extLst>
              <a:ext uri="{FF2B5EF4-FFF2-40B4-BE49-F238E27FC236}">
                <a16:creationId xmlns:a16="http://schemas.microsoft.com/office/drawing/2014/main" id="{FA1417D1-2046-4F32-87AD-3AAE8A90DDD4}"/>
              </a:ext>
            </a:extLst>
          </p:cNvPr>
          <p:cNvPicPr>
            <a:picLocks noChangeAspect="1"/>
          </p:cNvPicPr>
          <p:nvPr/>
        </p:nvPicPr>
        <p:blipFill>
          <a:blip r:embed="rId2"/>
          <a:stretch>
            <a:fillRect/>
          </a:stretch>
        </p:blipFill>
        <p:spPr>
          <a:xfrm>
            <a:off x="6453414" y="1810797"/>
            <a:ext cx="5738586" cy="2910059"/>
          </a:xfrm>
          <a:prstGeom prst="rect">
            <a:avLst/>
          </a:prstGeom>
        </p:spPr>
      </p:pic>
    </p:spTree>
    <p:extLst>
      <p:ext uri="{BB962C8B-B14F-4D97-AF65-F5344CB8AC3E}">
        <p14:creationId xmlns:p14="http://schemas.microsoft.com/office/powerpoint/2010/main" val="405116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44D087-9A78-4E66-9E11-F3A3C52A6CED}"/>
              </a:ext>
            </a:extLst>
          </p:cNvPr>
          <p:cNvSpPr>
            <a:spLocks noGrp="1"/>
          </p:cNvSpPr>
          <p:nvPr>
            <p:ph idx="1"/>
          </p:nvPr>
        </p:nvSpPr>
        <p:spPr>
          <a:xfrm>
            <a:off x="692276" y="1340282"/>
            <a:ext cx="9289924" cy="4695131"/>
          </a:xfrm>
        </p:spPr>
        <p:txBody>
          <a:bodyPr/>
          <a:lstStyle/>
          <a:p>
            <a:r>
              <a:rPr lang="en-US" dirty="0">
                <a:solidFill>
                  <a:schemeClr val="bg2">
                    <a:lumMod val="25000"/>
                  </a:schemeClr>
                </a:solidFill>
              </a:rPr>
              <a:t>The CQRT process involves agency/provider review of a designated number of open charts each month using the ACBH CQRT Checklist, </a:t>
            </a:r>
            <a:r>
              <a:rPr lang="en-US" dirty="0"/>
              <a:t>certifying that claims made to Medi-Cal meet Federal and State requirements for medical necessity and documentation.</a:t>
            </a:r>
          </a:p>
          <a:p>
            <a:r>
              <a:rPr lang="en-US" dirty="0"/>
              <a:t>In addition to identifying a CQRT Reviewer, agencies should select a CQRT Chairperson to provide oversight of the process. </a:t>
            </a:r>
          </a:p>
          <a:p>
            <a:r>
              <a:rPr lang="en-US" dirty="0"/>
              <a:t>CQRT reviewers and chairpersons must be trained on the clinical documentation requirements.</a:t>
            </a:r>
          </a:p>
          <a:p>
            <a:r>
              <a:rPr lang="en-US" dirty="0"/>
              <a:t>Fee for Service providers can review their own charts and do not require oversight of a CQRT Chairperson.</a:t>
            </a:r>
          </a:p>
          <a:p>
            <a:r>
              <a:rPr lang="en-US" dirty="0"/>
              <a:t>Below are more details regarding the role of the Chart Reviewer and Chairperson.</a:t>
            </a:r>
            <a:endParaRPr lang="en-US" b="1" u="sng" dirty="0"/>
          </a:p>
          <a:p>
            <a:pPr indent="0">
              <a:buNone/>
            </a:pPr>
            <a:r>
              <a:rPr lang="en-US" b="1" u="sng" dirty="0"/>
              <a:t>CQRT Chart Reviewer</a:t>
            </a:r>
            <a:r>
              <a:rPr lang="en-US" b="1" dirty="0"/>
              <a:t>: </a:t>
            </a:r>
            <a:r>
              <a:rPr lang="en-US" dirty="0"/>
              <a:t> Must be licensed, waivered, or registered as Licensed Practitioners of the Healing Arts (LPHA) or graduate student interns.</a:t>
            </a:r>
          </a:p>
          <a:p>
            <a:pPr lvl="1"/>
            <a:r>
              <a:rPr lang="en-US" i="0" dirty="0">
                <a:solidFill>
                  <a:schemeClr val="bg2">
                    <a:lumMod val="25000"/>
                  </a:schemeClr>
                </a:solidFill>
              </a:rPr>
              <a:t>Using the CQRT Checklist and Glossary, reviews charts each month</a:t>
            </a:r>
          </a:p>
          <a:p>
            <a:pPr lvl="1"/>
            <a:r>
              <a:rPr lang="en-US" i="0" dirty="0">
                <a:solidFill>
                  <a:schemeClr val="bg2">
                    <a:lumMod val="25000"/>
                  </a:schemeClr>
                </a:solidFill>
              </a:rPr>
              <a:t>Makes a determination regarding the status of the chart </a:t>
            </a:r>
          </a:p>
          <a:p>
            <a:pPr lvl="1"/>
            <a:r>
              <a:rPr lang="en-US" i="0" dirty="0">
                <a:solidFill>
                  <a:schemeClr val="bg2">
                    <a:lumMod val="25000"/>
                  </a:schemeClr>
                </a:solidFill>
              </a:rPr>
              <a:t>Makes recommendations and follows through with needed training, coaching or other actions </a:t>
            </a:r>
          </a:p>
          <a:p>
            <a:pPr indent="0">
              <a:buNone/>
            </a:pPr>
            <a:r>
              <a:rPr lang="en-US" b="1" u="sng" dirty="0"/>
              <a:t>CQRT Chairperson</a:t>
            </a:r>
            <a:r>
              <a:rPr lang="en-US" b="1" dirty="0"/>
              <a:t>: </a:t>
            </a:r>
            <a:r>
              <a:rPr lang="en-US" dirty="0"/>
              <a:t>Must be a Licensed Practitioner of the Healing Arts (LPHA) </a:t>
            </a:r>
          </a:p>
          <a:p>
            <a:pPr lvl="1"/>
            <a:r>
              <a:rPr lang="en-US" i="0" dirty="0">
                <a:solidFill>
                  <a:schemeClr val="bg2">
                    <a:lumMod val="25000"/>
                  </a:schemeClr>
                </a:solidFill>
              </a:rPr>
              <a:t>Signs off on the completed CQRT Checklists </a:t>
            </a:r>
          </a:p>
          <a:p>
            <a:pPr lvl="1"/>
            <a:r>
              <a:rPr lang="en-US" i="0" dirty="0">
                <a:solidFill>
                  <a:schemeClr val="bg2">
                    <a:lumMod val="25000"/>
                  </a:schemeClr>
                </a:solidFill>
              </a:rPr>
              <a:t>Ensures that reviews were completed timely and effectively</a:t>
            </a:r>
          </a:p>
          <a:p>
            <a:pPr marL="685750" lvl="1"/>
            <a:r>
              <a:rPr lang="en-US" i="0" dirty="0">
                <a:solidFill>
                  <a:schemeClr val="bg2">
                    <a:lumMod val="25000"/>
                  </a:schemeClr>
                </a:solidFill>
              </a:rPr>
              <a:t>Confirms recommended corrections are appropriate to address any identified issues</a:t>
            </a:r>
          </a:p>
        </p:txBody>
      </p:sp>
      <p:sp>
        <p:nvSpPr>
          <p:cNvPr id="4" name="Slide Number Placeholder 3">
            <a:extLst>
              <a:ext uri="{FF2B5EF4-FFF2-40B4-BE49-F238E27FC236}">
                <a16:creationId xmlns:a16="http://schemas.microsoft.com/office/drawing/2014/main" id="{C108AD34-BB48-4F3A-9415-9A8E6DD78DB7}"/>
              </a:ext>
            </a:extLst>
          </p:cNvPr>
          <p:cNvSpPr>
            <a:spLocks noGrp="1"/>
          </p:cNvSpPr>
          <p:nvPr>
            <p:ph type="sldNum" sz="quarter" idx="12"/>
          </p:nvPr>
        </p:nvSpPr>
        <p:spPr/>
        <p:txBody>
          <a:bodyPr/>
          <a:lstStyle/>
          <a:p>
            <a:fld id="{6E9F442E-095D-414B-A3C1-4D7C903EC540}" type="slidenum">
              <a:rPr lang="uk-UA" smtClean="0"/>
              <a:pPr/>
              <a:t>6</a:t>
            </a:fld>
            <a:endParaRPr lang="uk-UA" dirty="0"/>
          </a:p>
        </p:txBody>
      </p:sp>
      <p:sp>
        <p:nvSpPr>
          <p:cNvPr id="2" name="Title 1">
            <a:extLst>
              <a:ext uri="{FF2B5EF4-FFF2-40B4-BE49-F238E27FC236}">
                <a16:creationId xmlns:a16="http://schemas.microsoft.com/office/drawing/2014/main" id="{3A4A6822-F25C-4F2F-83C4-0EA26E0AF588}"/>
              </a:ext>
            </a:extLst>
          </p:cNvPr>
          <p:cNvSpPr>
            <a:spLocks noGrp="1"/>
          </p:cNvSpPr>
          <p:nvPr>
            <p:ph type="title"/>
          </p:nvPr>
        </p:nvSpPr>
        <p:spPr>
          <a:xfrm>
            <a:off x="829531" y="475504"/>
            <a:ext cx="5894832" cy="864778"/>
          </a:xfrm>
        </p:spPr>
        <p:txBody>
          <a:bodyPr/>
          <a:lstStyle/>
          <a:p>
            <a:r>
              <a:rPr lang="en-US" dirty="0"/>
              <a:t>CQRT Process and Roles</a:t>
            </a:r>
          </a:p>
        </p:txBody>
      </p:sp>
    </p:spTree>
    <p:extLst>
      <p:ext uri="{BB962C8B-B14F-4D97-AF65-F5344CB8AC3E}">
        <p14:creationId xmlns:p14="http://schemas.microsoft.com/office/powerpoint/2010/main" val="7168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0195E-85CE-4986-A5DB-3D3D66E58CCA}"/>
              </a:ext>
            </a:extLst>
          </p:cNvPr>
          <p:cNvSpPr>
            <a:spLocks noGrp="1"/>
          </p:cNvSpPr>
          <p:nvPr>
            <p:ph idx="1"/>
          </p:nvPr>
        </p:nvSpPr>
        <p:spPr>
          <a:xfrm>
            <a:off x="643860" y="1468239"/>
            <a:ext cx="7883452" cy="4351961"/>
          </a:xfrm>
        </p:spPr>
        <p:txBody>
          <a:bodyPr/>
          <a:lstStyle/>
          <a:p>
            <a:pPr marL="285750" indent="-285750">
              <a:buFont typeface="Arial" panose="020B0604020202020204" pitchFamily="34" charset="0"/>
              <a:buChar char="•"/>
            </a:pPr>
            <a:r>
              <a:rPr lang="en-US" dirty="0"/>
              <a:t>The CQRT process should be completed on a regular review cycle, based on when an assessment may be reasonably completed. </a:t>
            </a:r>
          </a:p>
          <a:p>
            <a:pPr marL="285750" indent="-285750">
              <a:buFont typeface="Arial" panose="020B0604020202020204" pitchFamily="34" charset="0"/>
              <a:buChar char="•"/>
            </a:pPr>
            <a:r>
              <a:rPr lang="en-US" dirty="0"/>
              <a:t>Open charts should be selected for CQRT review, </a:t>
            </a:r>
          </a:p>
          <a:p>
            <a:pPr marL="742950" lvl="1" indent="-285750">
              <a:buFont typeface="Arial" panose="020B0604020202020204" pitchFamily="34" charset="0"/>
              <a:buChar char="•"/>
            </a:pPr>
            <a:r>
              <a:rPr lang="en-US" i="0" dirty="0">
                <a:solidFill>
                  <a:schemeClr val="bg2">
                    <a:lumMod val="25000"/>
                  </a:schemeClr>
                </a:solidFill>
              </a:rPr>
              <a:t>During the month in which they reach </a:t>
            </a:r>
            <a:r>
              <a:rPr lang="en-US" b="1" i="0" dirty="0">
                <a:solidFill>
                  <a:schemeClr val="bg2">
                    <a:lumMod val="25000"/>
                  </a:schemeClr>
                </a:solidFill>
              </a:rPr>
              <a:t>sixty (60) days </a:t>
            </a:r>
            <a:r>
              <a:rPr lang="en-US" i="0" dirty="0">
                <a:solidFill>
                  <a:schemeClr val="bg2">
                    <a:lumMod val="25000"/>
                  </a:schemeClr>
                </a:solidFill>
              </a:rPr>
              <a:t>from the episode opening date (EOD). Note that if episodes are closed and then re-opened, the paperwork cycles must coordinate with the new EOD.</a:t>
            </a:r>
          </a:p>
          <a:p>
            <a:pPr marL="742950" lvl="1" indent="-285750">
              <a:buFont typeface="Arial" panose="020B0604020202020204" pitchFamily="34" charset="0"/>
              <a:buChar char="•"/>
            </a:pPr>
            <a:r>
              <a:rPr lang="en-US" b="1" i="0" dirty="0">
                <a:solidFill>
                  <a:schemeClr val="bg2">
                    <a:lumMod val="25000"/>
                  </a:schemeClr>
                </a:solidFill>
                <a:latin typeface="Verdana" panose="020B0604030504040204" pitchFamily="34" charset="0"/>
                <a:ea typeface="Verdana" panose="020B0604030504040204" pitchFamily="34" charset="0"/>
              </a:rPr>
              <a:t>Annually</a:t>
            </a:r>
            <a:r>
              <a:rPr lang="en-US" i="0" dirty="0">
                <a:solidFill>
                  <a:schemeClr val="bg2">
                    <a:lumMod val="25000"/>
                  </a:schemeClr>
                </a:solidFill>
                <a:latin typeface="Verdana" panose="020B0604030504040204" pitchFamily="34" charset="0"/>
                <a:ea typeface="Verdana" panose="020B0604030504040204" pitchFamily="34" charset="0"/>
              </a:rPr>
              <a:t>, in the month prior to the episode opening month</a:t>
            </a:r>
          </a:p>
          <a:p>
            <a:r>
              <a:rPr lang="en-US" dirty="0"/>
              <a:t>Some programs have accelerated dates, in which case, the documentation must follow the dates specified in the contract.</a:t>
            </a: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With the roll out of CalAIM, there is no longer an expectation for an initial completed assessment and/or an updated assessment within a specific timeframe. </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Assessments should be completed and updated according to clinical best practices and the particular details and needs of the case. </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If an initial assessment is not completed within 60 days, the notes should clearly indicate barriers to completion and efforts being made to remove those barriers. For example, that the patient is not a reliable historian and that records have been requested from past providers and will be used to inform the assessment.</a:t>
            </a:r>
            <a:endParaRPr lang="en-US" dirty="0"/>
          </a:p>
        </p:txBody>
      </p:sp>
      <p:sp>
        <p:nvSpPr>
          <p:cNvPr id="3" name="Slide Number Placeholder 2">
            <a:extLst>
              <a:ext uri="{FF2B5EF4-FFF2-40B4-BE49-F238E27FC236}">
                <a16:creationId xmlns:a16="http://schemas.microsoft.com/office/drawing/2014/main" id="{F4498D76-A3C9-4156-A0EF-D8ECD2123E6C}"/>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4" name="Title 3">
            <a:extLst>
              <a:ext uri="{FF2B5EF4-FFF2-40B4-BE49-F238E27FC236}">
                <a16:creationId xmlns:a16="http://schemas.microsoft.com/office/drawing/2014/main" id="{1034AE66-BD89-4F91-BA0A-01663F1A7BEB}"/>
              </a:ext>
            </a:extLst>
          </p:cNvPr>
          <p:cNvSpPr>
            <a:spLocks noGrp="1"/>
          </p:cNvSpPr>
          <p:nvPr>
            <p:ph type="title"/>
          </p:nvPr>
        </p:nvSpPr>
        <p:spPr>
          <a:xfrm>
            <a:off x="840163" y="459546"/>
            <a:ext cx="5894832" cy="864778"/>
          </a:xfrm>
        </p:spPr>
        <p:txBody>
          <a:bodyPr/>
          <a:lstStyle/>
          <a:p>
            <a:r>
              <a:rPr lang="en-US" dirty="0"/>
              <a:t>CQRT Review Cycles</a:t>
            </a:r>
          </a:p>
        </p:txBody>
      </p:sp>
      <p:pic>
        <p:nvPicPr>
          <p:cNvPr id="7" name="Picture 6">
            <a:extLst>
              <a:ext uri="{FF2B5EF4-FFF2-40B4-BE49-F238E27FC236}">
                <a16:creationId xmlns:a16="http://schemas.microsoft.com/office/drawing/2014/main" id="{27A59FFA-209F-4364-BBB5-FD99D5C4CF18}"/>
              </a:ext>
            </a:extLst>
          </p:cNvPr>
          <p:cNvPicPr>
            <a:picLocks noChangeAspect="1"/>
          </p:cNvPicPr>
          <p:nvPr/>
        </p:nvPicPr>
        <p:blipFill>
          <a:blip r:embed="rId2"/>
          <a:stretch>
            <a:fillRect/>
          </a:stretch>
        </p:blipFill>
        <p:spPr>
          <a:xfrm>
            <a:off x="8791353" y="2033165"/>
            <a:ext cx="3033234" cy="3020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95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147D1-35FA-4DB3-B218-59EE815153D9}"/>
              </a:ext>
            </a:extLst>
          </p:cNvPr>
          <p:cNvSpPr>
            <a:spLocks noGrp="1"/>
          </p:cNvSpPr>
          <p:nvPr>
            <p:ph idx="1"/>
          </p:nvPr>
        </p:nvSpPr>
        <p:spPr>
          <a:xfrm>
            <a:off x="637162" y="1653871"/>
            <a:ext cx="6060367" cy="3319883"/>
          </a:xfrm>
        </p:spPr>
        <p:txBody>
          <a:bodyPr/>
          <a:lstStyle/>
          <a:p>
            <a:pPr marL="393750" indent="-285750"/>
            <a:r>
              <a:rPr lang="en-US" sz="1400" dirty="0">
                <a:solidFill>
                  <a:schemeClr val="bg2">
                    <a:lumMod val="25000"/>
                  </a:schemeClr>
                </a:solidFill>
              </a:rPr>
              <a:t>Agencies are responsible for reviewing a reasonable percentage of all open charts each month to obtain a general understanding of training issues and needs.</a:t>
            </a:r>
          </a:p>
          <a:p>
            <a:pPr marL="393750" indent="-285750"/>
            <a:r>
              <a:rPr lang="en-US" sz="1400" dirty="0">
                <a:solidFill>
                  <a:schemeClr val="bg2">
                    <a:lumMod val="25000"/>
                  </a:schemeClr>
                </a:solidFill>
              </a:rPr>
              <a:t>At minimum, 5% of the total number of new and annual charts combined must be reviewed each month.</a:t>
            </a:r>
          </a:p>
          <a:p>
            <a:pPr marL="393750" indent="-285750"/>
            <a:r>
              <a:rPr lang="en-US" dirty="0"/>
              <a:t>This will allow providers the flexibility to determine whether to choose a higher percentage of new or annual charts based on their census.</a:t>
            </a:r>
          </a:p>
          <a:p>
            <a:pPr marL="393750" indent="-285750"/>
            <a:r>
              <a:rPr lang="en-US" dirty="0"/>
              <a:t>For agencies with multiple treatment programs (a single RU or a grouping of RUs), reviewers should ensure that all programs that have charts up for review, have at least one of those charts reviewed each month.</a:t>
            </a:r>
          </a:p>
          <a:p>
            <a:pPr marL="393750" indent="-285750"/>
            <a:r>
              <a:rPr lang="en-US" dirty="0"/>
              <a:t>Fee for Service providers are expected to review at least one Medi-Cal chart per month.</a:t>
            </a:r>
          </a:p>
        </p:txBody>
      </p:sp>
      <p:sp>
        <p:nvSpPr>
          <p:cNvPr id="4" name="Slide Number Placeholder 3">
            <a:extLst>
              <a:ext uri="{FF2B5EF4-FFF2-40B4-BE49-F238E27FC236}">
                <a16:creationId xmlns:a16="http://schemas.microsoft.com/office/drawing/2014/main" id="{BC5BA199-9749-4D7F-8629-84F12FE9A61B}"/>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
        <p:nvSpPr>
          <p:cNvPr id="2" name="Title 1">
            <a:extLst>
              <a:ext uri="{FF2B5EF4-FFF2-40B4-BE49-F238E27FC236}">
                <a16:creationId xmlns:a16="http://schemas.microsoft.com/office/drawing/2014/main" id="{E88B5C07-E4BC-4229-B22E-BE10945CD5CF}"/>
              </a:ext>
            </a:extLst>
          </p:cNvPr>
          <p:cNvSpPr>
            <a:spLocks noGrp="1"/>
          </p:cNvSpPr>
          <p:nvPr>
            <p:ph type="title"/>
          </p:nvPr>
        </p:nvSpPr>
        <p:spPr/>
        <p:txBody>
          <a:bodyPr/>
          <a:lstStyle/>
          <a:p>
            <a:br>
              <a:rPr lang="en-US" dirty="0"/>
            </a:br>
            <a:endParaRPr lang="en-US" dirty="0"/>
          </a:p>
        </p:txBody>
      </p:sp>
      <p:sp>
        <p:nvSpPr>
          <p:cNvPr id="5" name="Rectangle 4">
            <a:extLst>
              <a:ext uri="{FF2B5EF4-FFF2-40B4-BE49-F238E27FC236}">
                <a16:creationId xmlns:a16="http://schemas.microsoft.com/office/drawing/2014/main" id="{A2E1FA7A-8F05-41C1-BE20-1B45210C4BD1}"/>
              </a:ext>
            </a:extLst>
          </p:cNvPr>
          <p:cNvSpPr/>
          <p:nvPr/>
        </p:nvSpPr>
        <p:spPr>
          <a:xfrm>
            <a:off x="823814" y="859400"/>
            <a:ext cx="4487126" cy="461665"/>
          </a:xfrm>
          <a:prstGeom prst="rect">
            <a:avLst/>
          </a:prstGeom>
        </p:spPr>
        <p:txBody>
          <a:bodyPr wrap="none">
            <a:spAutoFit/>
          </a:bodyPr>
          <a:lstStyle/>
          <a:p>
            <a:r>
              <a:rPr lang="en-US" sz="2400" b="1" dirty="0">
                <a:solidFill>
                  <a:srgbClr val="33AB7E"/>
                </a:solidFill>
                <a:latin typeface="Georgia" charset="0"/>
                <a:ea typeface="+mj-ea"/>
                <a:cs typeface="+mj-cs"/>
              </a:rPr>
              <a:t>Frequency of CQRT Review</a:t>
            </a:r>
          </a:p>
        </p:txBody>
      </p:sp>
      <p:sp>
        <p:nvSpPr>
          <p:cNvPr id="11" name="Rectangle 10">
            <a:extLst>
              <a:ext uri="{FF2B5EF4-FFF2-40B4-BE49-F238E27FC236}">
                <a16:creationId xmlns:a16="http://schemas.microsoft.com/office/drawing/2014/main" id="{56C71AFE-72BB-4E50-919A-E5276612A621}"/>
              </a:ext>
            </a:extLst>
          </p:cNvPr>
          <p:cNvSpPr/>
          <p:nvPr/>
        </p:nvSpPr>
        <p:spPr>
          <a:xfrm>
            <a:off x="6836735" y="1592829"/>
            <a:ext cx="4932228" cy="3524042"/>
          </a:xfrm>
          <a:prstGeom prst="rect">
            <a:avLst/>
          </a:prstGeom>
          <a:solidFill>
            <a:schemeClr val="accent6">
              <a:lumMod val="40000"/>
              <a:lumOff val="60000"/>
            </a:schemeClr>
          </a:solidFill>
        </p:spPr>
        <p:txBody>
          <a:bodyPr wrap="square">
            <a:spAutoFit/>
          </a:bodyPr>
          <a:lstStyle/>
          <a:p>
            <a:pPr marL="91440" lvl="1" indent="-285750"/>
            <a:r>
              <a:rPr lang="en-US" sz="1400" b="1" dirty="0">
                <a:solidFill>
                  <a:schemeClr val="bg2">
                    <a:lumMod val="10000"/>
                  </a:schemeClr>
                </a:solidFill>
                <a:latin typeface="Verdana" panose="020B0604030504040204" pitchFamily="34" charset="0"/>
                <a:ea typeface="Verdana" panose="020B0604030504040204" pitchFamily="34" charset="0"/>
              </a:rPr>
              <a:t>Example</a:t>
            </a:r>
            <a:r>
              <a:rPr lang="en-US" sz="1400" dirty="0">
                <a:solidFill>
                  <a:schemeClr val="bg2">
                    <a:lumMod val="10000"/>
                  </a:schemeClr>
                </a:solidFill>
                <a:latin typeface="Verdana" panose="020B0604030504040204" pitchFamily="34" charset="0"/>
                <a:ea typeface="Verdana" panose="020B0604030504040204" pitchFamily="34" charset="0"/>
              </a:rPr>
              <a:t>: </a:t>
            </a:r>
          </a:p>
          <a:p>
            <a:pPr marL="91440" lvl="1" indent="-285750"/>
            <a:endParaRPr lang="en-US" sz="1400" dirty="0">
              <a:solidFill>
                <a:schemeClr val="bg2">
                  <a:lumMod val="10000"/>
                </a:schemeClr>
              </a:solidFill>
              <a:latin typeface="Verdana" panose="020B0604030504040204" pitchFamily="34" charset="0"/>
              <a:ea typeface="Verdana" panose="020B0604030504040204" pitchFamily="34" charset="0"/>
            </a:endParaRPr>
          </a:p>
          <a:p>
            <a:pPr marL="27432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Agency A has a total of five hundred (500) open charts.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Sixty (60) have passed day sixty (60) and are up for initial review.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One hundred (100) are up for annual review (i.e., this is the CQRT in the month before their episode opening month).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That is a total of one hundred sixty (160) initial and annual charts. </a:t>
            </a:r>
          </a:p>
          <a:p>
            <a:pPr marL="274320" lvl="2" indent="-285750"/>
            <a:endParaRPr lang="en-US" sz="1300" dirty="0">
              <a:solidFill>
                <a:schemeClr val="bg2">
                  <a:lumMod val="25000"/>
                </a:schemeClr>
              </a:solidFill>
              <a:latin typeface="Verdana" panose="020B0604030504040204" pitchFamily="34" charset="0"/>
              <a:ea typeface="Verdana" panose="020B0604030504040204" pitchFamily="34" charset="0"/>
            </a:endParaRPr>
          </a:p>
          <a:p>
            <a:pPr marL="274320" lvl="2" indent="-285750"/>
            <a:r>
              <a:rPr lang="en-US" sz="1300" dirty="0">
                <a:solidFill>
                  <a:schemeClr val="bg2">
                    <a:lumMod val="25000"/>
                  </a:schemeClr>
                </a:solidFill>
                <a:latin typeface="Verdana" panose="020B0604030504040204" pitchFamily="34" charset="0"/>
                <a:ea typeface="Verdana" panose="020B0604030504040204" pitchFamily="34" charset="0"/>
              </a:rPr>
              <a:t>Under this model, a minimum of eight (8) of these charts would need to be reviewed. Agencies may decide how many of each chart type (initial or annual) to choose. Agencies also have the discretion to choose more than eight (8) charts for review.</a:t>
            </a:r>
          </a:p>
        </p:txBody>
      </p:sp>
    </p:spTree>
    <p:extLst>
      <p:ext uri="{BB962C8B-B14F-4D97-AF65-F5344CB8AC3E}">
        <p14:creationId xmlns:p14="http://schemas.microsoft.com/office/powerpoint/2010/main" val="58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FB7947-D678-4952-B6C2-7C135DEF2803}"/>
              </a:ext>
            </a:extLst>
          </p:cNvPr>
          <p:cNvSpPr>
            <a:spLocks noGrp="1"/>
          </p:cNvSpPr>
          <p:nvPr>
            <p:ph idx="1"/>
          </p:nvPr>
        </p:nvSpPr>
        <p:spPr>
          <a:xfrm>
            <a:off x="605647" y="2209517"/>
            <a:ext cx="6220455" cy="2545825"/>
          </a:xfrm>
        </p:spPr>
        <p:txBody>
          <a:bodyPr/>
          <a:lstStyle/>
          <a:p>
            <a:pPr marL="393750" indent="-285750"/>
            <a:r>
              <a:rPr lang="en-US" dirty="0"/>
              <a:t>Each agency can choose the sampling methodology that works best for their system from the list below and document the sampling methodology utilized in their Policy and Procedures. </a:t>
            </a:r>
          </a:p>
          <a:p>
            <a:pPr marL="393750" indent="-285750"/>
            <a:r>
              <a:rPr lang="en-US" dirty="0"/>
              <a:t>Sampling options include the following: </a:t>
            </a:r>
          </a:p>
          <a:p>
            <a:pPr marL="850950" lvl="1" indent="-285750"/>
            <a:r>
              <a:rPr lang="en-US" i="0" dirty="0">
                <a:solidFill>
                  <a:schemeClr val="bg2">
                    <a:lumMod val="25000"/>
                  </a:schemeClr>
                </a:solidFill>
              </a:rPr>
              <a:t>Random Sampling: Pick a number and pull randomly </a:t>
            </a:r>
          </a:p>
          <a:p>
            <a:pPr marL="850950" lvl="1" indent="-285750"/>
            <a:r>
              <a:rPr lang="en-US" i="0" dirty="0">
                <a:solidFill>
                  <a:schemeClr val="bg2">
                    <a:lumMod val="25000"/>
                  </a:schemeClr>
                </a:solidFill>
              </a:rPr>
              <a:t>Sampling based on clinician strength/competence: Review fewer charts by more seasoned staff and more by staff who are newer and/or who have had difficulty with their documentation </a:t>
            </a:r>
          </a:p>
          <a:p>
            <a:pPr marL="850950" lvl="1" indent="-285750"/>
            <a:r>
              <a:rPr lang="en-US" i="0" dirty="0">
                <a:solidFill>
                  <a:schemeClr val="bg2">
                    <a:lumMod val="25000"/>
                  </a:schemeClr>
                </a:solidFill>
              </a:rPr>
              <a:t>Sampling based on the type of case: For example, high billing, long duration, etc.</a:t>
            </a:r>
          </a:p>
        </p:txBody>
      </p:sp>
      <p:sp>
        <p:nvSpPr>
          <p:cNvPr id="4" name="Slide Number Placeholder 3">
            <a:extLst>
              <a:ext uri="{FF2B5EF4-FFF2-40B4-BE49-F238E27FC236}">
                <a16:creationId xmlns:a16="http://schemas.microsoft.com/office/drawing/2014/main" id="{BEE6596F-D9BF-4F04-971C-D9318D66DB23}"/>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2" name="Title 1">
            <a:extLst>
              <a:ext uri="{FF2B5EF4-FFF2-40B4-BE49-F238E27FC236}">
                <a16:creationId xmlns:a16="http://schemas.microsoft.com/office/drawing/2014/main" id="{647FE69B-012A-4AE8-9AB0-EC95781666C4}"/>
              </a:ext>
            </a:extLst>
          </p:cNvPr>
          <p:cNvSpPr>
            <a:spLocks noGrp="1"/>
          </p:cNvSpPr>
          <p:nvPr>
            <p:ph type="title"/>
          </p:nvPr>
        </p:nvSpPr>
        <p:spPr>
          <a:xfrm>
            <a:off x="712573" y="1052344"/>
            <a:ext cx="5894832" cy="864778"/>
          </a:xfrm>
        </p:spPr>
        <p:txBody>
          <a:bodyPr/>
          <a:lstStyle/>
          <a:p>
            <a:r>
              <a:rPr lang="en-US" sz="2400" dirty="0"/>
              <a:t>Sampling Methodology</a:t>
            </a:r>
          </a:p>
        </p:txBody>
      </p:sp>
      <p:pic>
        <p:nvPicPr>
          <p:cNvPr id="5" name="Picture 4">
            <a:extLst>
              <a:ext uri="{FF2B5EF4-FFF2-40B4-BE49-F238E27FC236}">
                <a16:creationId xmlns:a16="http://schemas.microsoft.com/office/drawing/2014/main" id="{AC26835A-F6E7-489E-9D92-7E9F95CF93CB}"/>
              </a:ext>
            </a:extLst>
          </p:cNvPr>
          <p:cNvPicPr>
            <a:picLocks noChangeAspect="1"/>
          </p:cNvPicPr>
          <p:nvPr/>
        </p:nvPicPr>
        <p:blipFill rotWithShape="1">
          <a:blip r:embed="rId2"/>
          <a:srcRect l="2943" b="5512"/>
          <a:stretch/>
        </p:blipFill>
        <p:spPr>
          <a:xfrm>
            <a:off x="7060824" y="2129834"/>
            <a:ext cx="4182391" cy="2729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316646"/>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2441</Words>
  <Application>Microsoft Office PowerPoint</Application>
  <PresentationFormat>Widescreen</PresentationFormat>
  <Paragraphs>160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Verdana</vt:lpstr>
      <vt:lpstr>Verdana</vt:lpstr>
      <vt:lpstr>ACHBCS Slide Theme</vt:lpstr>
      <vt:lpstr>Clinical Quality Review Team (CQRT) Process and Forms  Outpatient Specialty Mental Health Services</vt:lpstr>
      <vt:lpstr>Learning Objectives</vt:lpstr>
      <vt:lpstr>Overview and Purpose of CQRT</vt:lpstr>
      <vt:lpstr>CQRT Documents and Resources</vt:lpstr>
      <vt:lpstr>New Agency CQRT Process</vt:lpstr>
      <vt:lpstr>CQRT Process and Roles</vt:lpstr>
      <vt:lpstr>CQRT Review Cycles</vt:lpstr>
      <vt:lpstr> </vt:lpstr>
      <vt:lpstr>Sampling Methodology</vt:lpstr>
      <vt:lpstr>CQRT Checklist</vt:lpstr>
      <vt:lpstr>Electronic Health Record Attestation</vt:lpstr>
      <vt:lpstr>CQRT Checklist Glossary</vt:lpstr>
      <vt:lpstr>Chart Status</vt:lpstr>
      <vt:lpstr>Best Practices For Follow Up</vt:lpstr>
      <vt:lpstr>CQRT Tracking Tool</vt:lpstr>
      <vt:lpstr>What if we don’t get it all right?</vt:lpstr>
      <vt:lpstr>Frequently Asked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Rejali, Torfeh, ACBH</cp:lastModifiedBy>
  <cp:revision>207</cp:revision>
  <dcterms:created xsi:type="dcterms:W3CDTF">2018-09-18T06:33:21Z</dcterms:created>
  <dcterms:modified xsi:type="dcterms:W3CDTF">2023-01-11T16:29:49Z</dcterms:modified>
</cp:coreProperties>
</file>