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F7_C36FA13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275" r:id="rId2"/>
    <p:sldId id="426" r:id="rId3"/>
    <p:sldId id="481" r:id="rId4"/>
    <p:sldId id="502" r:id="rId5"/>
    <p:sldId id="503" r:id="rId6"/>
    <p:sldId id="459" r:id="rId7"/>
    <p:sldId id="349" r:id="rId8"/>
    <p:sldId id="499" r:id="rId9"/>
    <p:sldId id="467" r:id="rId10"/>
    <p:sldId id="500" r:id="rId11"/>
    <p:sldId id="501" r:id="rId12"/>
    <p:sldId id="476" r:id="rId13"/>
    <p:sldId id="485" r:id="rId14"/>
    <p:sldId id="470" r:id="rId15"/>
    <p:sldId id="364" r:id="rId16"/>
    <p:sldId id="398" r:id="rId17"/>
    <p:sldId id="405" r:id="rId18"/>
    <p:sldId id="368" r:id="rId19"/>
    <p:sldId id="494" r:id="rId20"/>
    <p:sldId id="478" r:id="rId21"/>
    <p:sldId id="370" r:id="rId22"/>
    <p:sldId id="488" r:id="rId23"/>
    <p:sldId id="259" r:id="rId24"/>
    <p:sldId id="496" r:id="rId25"/>
    <p:sldId id="460" r:id="rId26"/>
    <p:sldId id="461" r:id="rId27"/>
    <p:sldId id="462" r:id="rId28"/>
    <p:sldId id="463" r:id="rId29"/>
    <p:sldId id="464" r:id="rId30"/>
    <p:sldId id="465" r:id="rId31"/>
    <p:sldId id="491" r:id="rId32"/>
    <p:sldId id="411" r:id="rId33"/>
    <p:sldId id="407" r:id="rId34"/>
    <p:sldId id="489" r:id="rId35"/>
    <p:sldId id="497" r:id="rId36"/>
    <p:sldId id="493" r:id="rId37"/>
    <p:sldId id="472" r:id="rId38"/>
    <p:sldId id="473" r:id="rId39"/>
    <p:sldId id="45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4BFA14-8774-F95D-BD55-0E2E98F380CC}" name="Phipps, Brion ACBH" initials="PBA" userId="S::Brion.Phipps@acgov.org::39929567-df70-46e4-8a22-5f2c2afa1563" providerId="AD"/>
  <p188:author id="{FD7D652B-F443-6A9F-0AAE-8A27C93E5FB0}" name="Phipps, Brion ACBH" initials="PA" userId="S::brion.phipps@acgov.org::39929567-df70-46e4-8a22-5f2c2afa1563" providerId="AD"/>
  <p188:author id="{F5317675-5886-AD8D-2D7F-D49501E22103}" name="Guest User" initials="GU" userId="S::urn:spo:anon#c42ce7daf39b753de9ada26eaee39c76269de2b7753b34e14bf0792c3764e688::" providerId="AD"/>
  <p188:author id="{940834D0-C609-A825-DAF6-F84DB5CA2172}" name="Saucier, Amy ACBH" initials="AS" userId="S::Amy.Saucier@acgov.org::30eccb1c-f803-4796-883f-4ee3e78b4f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jali, Torfeh, ACBH" initials="RTA" lastIdx="7" clrIdx="0">
    <p:extLst>
      <p:ext uri="{19B8F6BF-5375-455C-9EA6-DF929625EA0E}">
        <p15:presenceInfo xmlns:p15="http://schemas.microsoft.com/office/powerpoint/2012/main" userId="S-1-5-21-1123561945-1035525444-725345543-656069" providerId="AD"/>
      </p:ext>
    </p:extLst>
  </p:cmAuthor>
  <p:cmAuthor id="2" name="Saucier, Amy ACBH" initials="SAA" lastIdx="7" clrIdx="1">
    <p:extLst>
      <p:ext uri="{19B8F6BF-5375-455C-9EA6-DF929625EA0E}">
        <p15:presenceInfo xmlns:p15="http://schemas.microsoft.com/office/powerpoint/2012/main" userId="S::Amy.Saucier@acgov.org::30eccb1c-f803-4796-883f-4ee3e78b4f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7DD4B3"/>
    <a:srgbClr val="33AB7E"/>
    <a:srgbClr val="E6E6E6"/>
    <a:srgbClr val="A5D1F1"/>
    <a:srgbClr val="66C09E"/>
    <a:srgbClr val="69B3E7"/>
    <a:srgbClr val="25B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C9A35-E50F-E90B-E5A8-59504F7A39D6}" v="176" dt="2023-09-05T20:51:43.816"/>
    <p1510:client id="{0640832A-13EB-1662-9071-04AC13D5C24A}" v="50" dt="2023-09-05T20:21:19.634"/>
    <p1510:client id="{27922F78-20C9-6955-BE42-CB6B6C1A7E6D}" v="1" dt="2023-09-05T18:44:27.143"/>
    <p1510:client id="{6A92D3D4-C23C-AB75-A2C0-F434E4D44E8D}" v="1487" dt="2023-09-05T18:44:08.983"/>
    <p1510:client id="{6B3176EF-5668-66C5-EFF5-3E929C00A45E}" v="1144" dt="2023-08-31T21:31:56.285"/>
    <p1510:client id="{7F4E731E-8D12-4ADD-BB2E-B8F828478F7C}" v="200" dt="2023-09-01T00:20:28.897"/>
    <p1510:client id="{7FDFB2DC-9C88-AA66-6689-C17D377F34DA}" v="525" dt="2023-09-05T20:17:29.991"/>
    <p1510:client id="{B2E928E6-FA25-4EE5-8690-09336A1069AC}" v="63" dt="2023-08-31T22:16:49.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362"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F7_C36FA138.xml><?xml version="1.0" encoding="utf-8"?>
<p188:cmLst xmlns:a="http://schemas.openxmlformats.org/drawingml/2006/main" xmlns:r="http://schemas.openxmlformats.org/officeDocument/2006/relationships" xmlns:p188="http://schemas.microsoft.com/office/powerpoint/2018/8/main">
  <p188:cm id="{6F93ED6D-3B88-435B-92AF-70E501A9EC1B}" authorId="{F5317675-5886-AD8D-2D7F-D49501E22103}" created="2023-09-05T18:29:00.645">
    <ac:txMkLst xmlns:ac="http://schemas.microsoft.com/office/drawing/2013/main/command">
      <pc:docMk xmlns:pc="http://schemas.microsoft.com/office/powerpoint/2013/main/command"/>
      <pc:sldMk xmlns:pc="http://schemas.microsoft.com/office/powerpoint/2013/main/command" cId="3278872888" sldId="503"/>
      <ac:spMk id="2" creationId="{739E2A87-4D6A-1DF9-4A71-A2F1878DFF78}"/>
      <ac:txMk cp="228">
        <ac:context len="630" hash="2353865008"/>
      </ac:txMk>
    </ac:txMkLst>
    <p188:pos x="7167562" y="892968"/>
    <p188:txBody>
      <a:bodyPr/>
      <a:lstStyle/>
      <a:p>
        <a:r>
          <a:rPr lang="en-US"/>
          <a:t>Are these the MH Registration forms?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30CCD1-221B-5545-B850-DB6FB9B4B8C1}" type="datetimeFigureOut">
              <a:rPr lang="en-US" smtClean="0"/>
              <a:t>9/6/2023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059BE7-361B-FC4F-928C-A807B0FB7DE6}" type="slidenum">
              <a:rPr lang="en-US" smtClean="0"/>
              <a:t>‹#›</a:t>
            </a:fld>
            <a:endParaRPr lang="en-US"/>
          </a:p>
        </p:txBody>
      </p:sp>
    </p:spTree>
    <p:extLst>
      <p:ext uri="{BB962C8B-B14F-4D97-AF65-F5344CB8AC3E}">
        <p14:creationId xmlns:p14="http://schemas.microsoft.com/office/powerpoint/2010/main" val="781132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DCE35-DFE1-534C-8467-5FAE052EA909}"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44A01-6C60-4341-9D1B-EA7452D4C214}" type="slidenum">
              <a:rPr lang="en-US" smtClean="0"/>
              <a:t>‹#›</a:t>
            </a:fld>
            <a:endParaRPr lang="en-US"/>
          </a:p>
        </p:txBody>
      </p:sp>
    </p:spTree>
    <p:extLst>
      <p:ext uri="{BB962C8B-B14F-4D97-AF65-F5344CB8AC3E}">
        <p14:creationId xmlns:p14="http://schemas.microsoft.com/office/powerpoint/2010/main" val="104502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A44A01-6C60-4341-9D1B-EA7452D4C214}" type="slidenum">
              <a:rPr lang="en-US" smtClean="0"/>
              <a:t>1</a:t>
            </a:fld>
            <a:endParaRPr lang="en-US"/>
          </a:p>
        </p:txBody>
      </p:sp>
    </p:spTree>
    <p:extLst>
      <p:ext uri="{BB962C8B-B14F-4D97-AF65-F5344CB8AC3E}">
        <p14:creationId xmlns:p14="http://schemas.microsoft.com/office/powerpoint/2010/main" val="15867336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2794000" y="1054100"/>
            <a:ext cx="9398000" cy="3721100"/>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677D2188-8BB8-5C49-BBE6-66640E2D66B4}" type="datetime1">
              <a:rPr lang="en-US" smtClean="0"/>
              <a:t>9/6/2023</a:t>
            </a:fld>
            <a:endParaRPr lang="en-US"/>
          </a:p>
        </p:txBody>
      </p:sp>
      <p:sp>
        <p:nvSpPr>
          <p:cNvPr id="27" name="Footer Placeholder 26"/>
          <p:cNvSpPr>
            <a:spLocks noGrp="1"/>
          </p:cNvSpPr>
          <p:nvPr>
            <p:ph type="ftr" sz="quarter" idx="11"/>
          </p:nvPr>
        </p:nvSpPr>
        <p:spPr/>
        <p:txBody>
          <a:bodyPr/>
          <a:lstStyle/>
          <a:p>
            <a:endParaRPr lang="en-US"/>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15" name="그림 13">
            <a:extLst>
              <a:ext uri="{FF2B5EF4-FFF2-40B4-BE49-F238E27FC236}">
                <a16:creationId xmlns:a16="http://schemas.microsoft.com/office/drawing/2014/main" id="{E457818D-A34A-4B37-8D36-C8680A1278F1}"/>
              </a:ext>
            </a:extLst>
          </p:cNvPr>
          <p:cNvPicPr>
            <a:picLocks noChangeAspect="1"/>
          </p:cNvPicPr>
          <p:nvPr userDrawn="1"/>
        </p:nvPicPr>
        <p:blipFill>
          <a:blip r:embed="rId6"/>
          <a:stretch>
            <a:fillRect/>
          </a:stretch>
        </p:blipFill>
        <p:spPr>
          <a:xfrm>
            <a:off x="923724" y="1342470"/>
            <a:ext cx="1101311" cy="487922"/>
          </a:xfrm>
          <a:prstGeom prst="rect">
            <a:avLst/>
          </a:prstGeom>
        </p:spPr>
      </p:pic>
    </p:spTree>
    <p:extLst>
      <p:ext uri="{BB962C8B-B14F-4D97-AF65-F5344CB8AC3E}">
        <p14:creationId xmlns:p14="http://schemas.microsoft.com/office/powerpoint/2010/main" val="39922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_text">
    <p:spTree>
      <p:nvGrpSpPr>
        <p:cNvPr id="1" name=""/>
        <p:cNvGrpSpPr/>
        <p:nvPr/>
      </p:nvGrpSpPr>
      <p:grpSpPr>
        <a:xfrm>
          <a:off x="0" y="0"/>
          <a:ext cx="0" cy="0"/>
          <a:chOff x="0" y="0"/>
          <a:chExt cx="0" cy="0"/>
        </a:xfrm>
      </p:grpSpPr>
      <p:sp>
        <p:nvSpPr>
          <p:cNvPr id="41" name="Date Placeholder 40"/>
          <p:cNvSpPr>
            <a:spLocks noGrp="1"/>
          </p:cNvSpPr>
          <p:nvPr>
            <p:ph type="dt" sz="half" idx="10"/>
          </p:nvPr>
        </p:nvSpPr>
        <p:spPr/>
        <p:txBody>
          <a:bodyPr/>
          <a:lstStyle/>
          <a:p>
            <a:fld id="{01C1D24E-D088-5D49-938F-5F301CFBB26B}" type="datetime1">
              <a:rPr lang="en-US" smtClean="0"/>
              <a:t>9/6/2023</a:t>
            </a:fld>
            <a:endParaRPr lang="en-US"/>
          </a:p>
        </p:txBody>
      </p:sp>
      <p:sp>
        <p:nvSpPr>
          <p:cNvPr id="42" name="Footer Placeholder 41"/>
          <p:cNvSpPr>
            <a:spLocks noGrp="1"/>
          </p:cNvSpPr>
          <p:nvPr>
            <p:ph type="ftr" sz="quarter" idx="11"/>
          </p:nvPr>
        </p:nvSpPr>
        <p:spPr/>
        <p:txBody>
          <a:bodyPr/>
          <a:lstStyle/>
          <a:p>
            <a:endParaRPr lang="en-US"/>
          </a:p>
        </p:txBody>
      </p:sp>
      <p:sp>
        <p:nvSpPr>
          <p:cNvPr id="43" name="Slide Number Placeholder 42"/>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2" name="TextBox 1">
            <a:extLst>
              <a:ext uri="{FF2B5EF4-FFF2-40B4-BE49-F238E27FC236}">
                <a16:creationId xmlns:a16="http://schemas.microsoft.com/office/drawing/2014/main" id="{E87E11C0-43E5-B342-AD1C-9447FE2B69FD}"/>
              </a:ext>
            </a:extLst>
          </p:cNvPr>
          <p:cNvSpPr txBox="1"/>
          <p:nvPr userDrawn="1"/>
        </p:nvSpPr>
        <p:spPr>
          <a:xfrm>
            <a:off x="753035" y="605118"/>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0C1C1836-93C7-8A48-8F28-9A973927FC66}"/>
              </a:ext>
            </a:extLst>
          </p:cNvPr>
          <p:cNvPicPr>
            <a:picLocks noChangeAspect="1"/>
          </p:cNvPicPr>
          <p:nvPr userDrawn="1"/>
        </p:nvPicPr>
        <p:blipFill>
          <a:blip r:embed="rId2"/>
          <a:stretch>
            <a:fillRect/>
          </a:stretch>
        </p:blipFill>
        <p:spPr>
          <a:xfrm>
            <a:off x="4600269" y="5507605"/>
            <a:ext cx="2991460" cy="831131"/>
          </a:xfrm>
          <a:prstGeom prst="rect">
            <a:avLst/>
          </a:prstGeom>
        </p:spPr>
      </p:pic>
      <p:sp>
        <p:nvSpPr>
          <p:cNvPr id="12" name="Title 6">
            <a:extLst>
              <a:ext uri="{FF2B5EF4-FFF2-40B4-BE49-F238E27FC236}">
                <a16:creationId xmlns:a16="http://schemas.microsoft.com/office/drawing/2014/main" id="{EDBC0A48-D6D4-FF45-AF26-B44FBA7B9CEC}"/>
              </a:ext>
            </a:extLst>
          </p:cNvPr>
          <p:cNvSpPr>
            <a:spLocks noGrp="1"/>
          </p:cNvSpPr>
          <p:nvPr>
            <p:ph type="title"/>
          </p:nvPr>
        </p:nvSpPr>
        <p:spPr>
          <a:xfrm>
            <a:off x="2857499" y="3033255"/>
            <a:ext cx="6477000" cy="658020"/>
          </a:xfrm>
        </p:spPr>
        <p:txBody>
          <a:bodyPr anchor="t" anchorCtr="0">
            <a:noAutofit/>
          </a:bodyPr>
          <a:lstStyle>
            <a:lvl1pPr algn="ctr">
              <a:defRPr sz="2000" b="0" i="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13" name="Picture 12">
            <a:extLst>
              <a:ext uri="{FF2B5EF4-FFF2-40B4-BE49-F238E27FC236}">
                <a16:creationId xmlns:a16="http://schemas.microsoft.com/office/drawing/2014/main" id="{1E5357DD-4F17-B242-9EE5-72BB0171FC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7229" y="1942166"/>
            <a:ext cx="3757540" cy="798584"/>
          </a:xfrm>
          <a:prstGeom prst="rect">
            <a:avLst/>
          </a:prstGeom>
        </p:spPr>
      </p:pic>
    </p:spTree>
    <p:extLst>
      <p:ext uri="{BB962C8B-B14F-4D97-AF65-F5344CB8AC3E}">
        <p14:creationId xmlns:p14="http://schemas.microsoft.com/office/powerpoint/2010/main" val="364515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_Cover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2794000" y="1054100"/>
            <a:ext cx="9398000" cy="3721100"/>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p:cNvCxnSpPr/>
          <p:nvPr userDrawn="1"/>
        </p:nvCxnSpPr>
        <p:spPr>
          <a:xfrm>
            <a:off x="3149027" y="3282046"/>
            <a:ext cx="181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677D2188-8BB8-5C49-BBE6-66640E2D66B4}" type="datetime1">
              <a:rPr lang="en-US" smtClean="0"/>
              <a:t>9/6/2023</a:t>
            </a:fld>
            <a:endParaRPr lang="en-US"/>
          </a:p>
        </p:txBody>
      </p:sp>
      <p:sp>
        <p:nvSpPr>
          <p:cNvPr id="27" name="Footer Placeholder 26"/>
          <p:cNvSpPr>
            <a:spLocks noGrp="1"/>
          </p:cNvSpPr>
          <p:nvPr>
            <p:ph type="ftr" sz="quarter" idx="11"/>
          </p:nvPr>
        </p:nvSpPr>
        <p:spPr/>
        <p:txBody>
          <a:bodyPr/>
          <a:lstStyle/>
          <a:p>
            <a:endParaRPr lang="en-US"/>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5BC507C8-89D7-DB40-91F9-27F61D33F59D}"/>
              </a:ext>
            </a:extLst>
          </p:cNvPr>
          <p:cNvPicPr>
            <a:picLocks noChangeAspect="1"/>
          </p:cNvPicPr>
          <p:nvPr userDrawn="1"/>
        </p:nvPicPr>
        <p:blipFill>
          <a:blip r:embed="rId6"/>
          <a:stretch>
            <a:fillRect/>
          </a:stretch>
        </p:blipFill>
        <p:spPr>
          <a:xfrm>
            <a:off x="914010" y="1298196"/>
            <a:ext cx="1131197" cy="566540"/>
          </a:xfrm>
          <a:prstGeom prst="rect">
            <a:avLst/>
          </a:prstGeom>
        </p:spPr>
      </p:pic>
    </p:spTree>
    <p:extLst>
      <p:ext uri="{BB962C8B-B14F-4D97-AF65-F5344CB8AC3E}">
        <p14:creationId xmlns:p14="http://schemas.microsoft.com/office/powerpoint/2010/main" val="219241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Slide 2">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0" y="-1"/>
            <a:ext cx="12192000" cy="6129867"/>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p:cNvCxnSpPr/>
          <p:nvPr userDrawn="1"/>
        </p:nvCxnSpPr>
        <p:spPr>
          <a:xfrm>
            <a:off x="3149027" y="3282046"/>
            <a:ext cx="181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677D2188-8BB8-5C49-BBE6-66640E2D66B4}" type="datetime1">
              <a:rPr lang="en-US" smtClean="0"/>
              <a:t>9/6/2023</a:t>
            </a:fld>
            <a:endParaRPr lang="en-US"/>
          </a:p>
        </p:txBody>
      </p:sp>
      <p:sp>
        <p:nvSpPr>
          <p:cNvPr id="27" name="Footer Placeholder 26"/>
          <p:cNvSpPr>
            <a:spLocks noGrp="1"/>
          </p:cNvSpPr>
          <p:nvPr>
            <p:ph type="ftr" sz="quarter" idx="11"/>
          </p:nvPr>
        </p:nvSpPr>
        <p:spPr/>
        <p:txBody>
          <a:bodyPr/>
          <a:lstStyle/>
          <a:p>
            <a:endParaRPr lang="en-US"/>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FB8AFA73-E847-CB41-BFF4-E56915AB17A3}"/>
              </a:ext>
            </a:extLst>
          </p:cNvPr>
          <p:cNvPicPr>
            <a:picLocks noChangeAspect="1"/>
          </p:cNvPicPr>
          <p:nvPr userDrawn="1"/>
        </p:nvPicPr>
        <p:blipFill>
          <a:blip r:embed="rId6"/>
          <a:stretch>
            <a:fillRect/>
          </a:stretch>
        </p:blipFill>
        <p:spPr>
          <a:xfrm>
            <a:off x="898770" y="1294316"/>
            <a:ext cx="1139236" cy="570566"/>
          </a:xfrm>
          <a:prstGeom prst="rect">
            <a:avLst/>
          </a:prstGeom>
        </p:spPr>
      </p:pic>
    </p:spTree>
    <p:extLst>
      <p:ext uri="{BB962C8B-B14F-4D97-AF65-F5344CB8AC3E}">
        <p14:creationId xmlns:p14="http://schemas.microsoft.com/office/powerpoint/2010/main" val="271380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ue_Section Title Page Style 1">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pic>
        <p:nvPicPr>
          <p:cNvPr id="15"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sp>
        <p:nvSpPr>
          <p:cNvPr id="2" name="Title 1"/>
          <p:cNvSpPr>
            <a:spLocks noGrp="1"/>
          </p:cNvSpPr>
          <p:nvPr>
            <p:ph type="ctrTitle"/>
          </p:nvPr>
        </p:nvSpPr>
        <p:spPr>
          <a:xfrm>
            <a:off x="3016685" y="1350261"/>
            <a:ext cx="7307943" cy="480131"/>
          </a:xfrm>
        </p:spPr>
        <p:txBody>
          <a:bodyPr wrap="square" anchor="t">
            <a:spAutoFit/>
          </a:bodyPr>
          <a:lstStyle>
            <a:lvl1pPr algn="l">
              <a:defRPr sz="2800" b="1" i="0" baseline="0">
                <a:solidFill>
                  <a:srgbClr val="69B3E7"/>
                </a:solidFill>
                <a:latin typeface="Georgia" charset="0"/>
              </a:defRPr>
            </a:lvl1pPr>
          </a:lstStyle>
          <a:p>
            <a:r>
              <a:rPr lang="en-US"/>
              <a:t>Click to edit Master title style</a:t>
            </a:r>
          </a:p>
        </p:txBody>
      </p:sp>
      <p:sp>
        <p:nvSpPr>
          <p:cNvPr id="3" name="Subtitle 2"/>
          <p:cNvSpPr>
            <a:spLocks noGrp="1"/>
          </p:cNvSpPr>
          <p:nvPr>
            <p:ph type="subTitle" idx="1"/>
          </p:nvPr>
        </p:nvSpPr>
        <p:spPr>
          <a:xfrm>
            <a:off x="2973034" y="305987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1C0B1FA-CE00-2141-B1CB-FAE48F73E443}" type="datetime1">
              <a:rPr lang="en-US" smtClean="0"/>
              <a:t>9/6/2023</a:t>
            </a:fld>
            <a:endParaRPr lang="en-US"/>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pic>
        <p:nvPicPr>
          <p:cNvPr id="12" name="Picture 11">
            <a:extLst>
              <a:ext uri="{FF2B5EF4-FFF2-40B4-BE49-F238E27FC236}">
                <a16:creationId xmlns:a16="http://schemas.microsoft.com/office/drawing/2014/main" id="{DAF192F4-C17A-F845-9D3F-6FABC40C32D9}"/>
              </a:ext>
            </a:extLst>
          </p:cNvPr>
          <p:cNvPicPr>
            <a:picLocks noChangeAspect="1"/>
          </p:cNvPicPr>
          <p:nvPr userDrawn="1"/>
        </p:nvPicPr>
        <p:blipFill>
          <a:blip r:embed="rId7"/>
          <a:stretch>
            <a:fillRect/>
          </a:stretch>
        </p:blipFill>
        <p:spPr>
          <a:xfrm>
            <a:off x="914010" y="1298196"/>
            <a:ext cx="1131197" cy="566540"/>
          </a:xfrm>
          <a:prstGeom prst="rect">
            <a:avLst/>
          </a:prstGeom>
        </p:spPr>
      </p:pic>
    </p:spTree>
    <p:extLst>
      <p:ext uri="{BB962C8B-B14F-4D97-AF65-F5344CB8AC3E}">
        <p14:creationId xmlns:p14="http://schemas.microsoft.com/office/powerpoint/2010/main" val="277433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lue_Section Title Page Sty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5315" y="1724145"/>
            <a:ext cx="7307943" cy="480131"/>
          </a:xfrm>
        </p:spPr>
        <p:txBody>
          <a:bodyPr wrap="square" anchor="b">
            <a:spAutoFit/>
          </a:bodyPr>
          <a:lstStyle>
            <a:lvl1pPr algn="l">
              <a:defRPr sz="2800" b="1" i="0" baseline="0">
                <a:solidFill>
                  <a:srgbClr val="69B3E7"/>
                </a:solidFill>
                <a:latin typeface="Georgia" charset="0"/>
              </a:defRPr>
            </a:lvl1pPr>
          </a:lstStyle>
          <a:p>
            <a:r>
              <a:rPr lang="en-US"/>
              <a:t>Click to edit Master title style</a:t>
            </a:r>
          </a:p>
        </p:txBody>
      </p:sp>
      <p:sp>
        <p:nvSpPr>
          <p:cNvPr id="3" name="Subtitle 2"/>
          <p:cNvSpPr>
            <a:spLocks noGrp="1"/>
          </p:cNvSpPr>
          <p:nvPr>
            <p:ph type="subTitle" idx="1"/>
          </p:nvPr>
        </p:nvSpPr>
        <p:spPr>
          <a:xfrm>
            <a:off x="2523564" y="340805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D148482-9DDE-3044-85B1-5FA2A2F100A5}"/>
              </a:ext>
            </a:extLst>
          </p:cNvPr>
          <p:cNvPicPr>
            <a:picLocks noChangeAspect="1"/>
          </p:cNvPicPr>
          <p:nvPr userDrawn="1"/>
        </p:nvPicPr>
        <p:blipFill>
          <a:blip r:embed="rId2"/>
          <a:stretch>
            <a:fillRect/>
          </a:stretch>
        </p:blipFill>
        <p:spPr>
          <a:xfrm>
            <a:off x="1706095" y="1829907"/>
            <a:ext cx="247647" cy="218014"/>
          </a:xfrm>
          <a:prstGeom prst="rect">
            <a:avLst/>
          </a:prstGeom>
        </p:spPr>
      </p:pic>
      <p:pic>
        <p:nvPicPr>
          <p:cNvPr id="7" name="Picture 6">
            <a:extLst>
              <a:ext uri="{FF2B5EF4-FFF2-40B4-BE49-F238E27FC236}">
                <a16:creationId xmlns:a16="http://schemas.microsoft.com/office/drawing/2014/main" id="{C814F4B8-56BB-8A42-8DA3-74DB3B648235}"/>
              </a:ext>
            </a:extLst>
          </p:cNvPr>
          <p:cNvPicPr>
            <a:picLocks noChangeAspect="1"/>
          </p:cNvPicPr>
          <p:nvPr userDrawn="1"/>
        </p:nvPicPr>
        <p:blipFill>
          <a:blip r:embed="rId3"/>
          <a:stretch>
            <a:fillRect/>
          </a:stretch>
        </p:blipFill>
        <p:spPr>
          <a:xfrm rot="16200000">
            <a:off x="1989226" y="1843781"/>
            <a:ext cx="274149" cy="193618"/>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19" name="Rectangle 9">
            <a:extLst>
              <a:ext uri="{FF2B5EF4-FFF2-40B4-BE49-F238E27FC236}">
                <a16:creationId xmlns:a16="http://schemas.microsoft.com/office/drawing/2014/main" id="{FACD5E0F-63B2-4700-8ACA-3FCD412EFC8F}"/>
              </a:ext>
            </a:extLst>
          </p:cNvPr>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2">
            <a:extLst>
              <a:ext uri="{FF2B5EF4-FFF2-40B4-BE49-F238E27FC236}">
                <a16:creationId xmlns:a16="http://schemas.microsoft.com/office/drawing/2014/main" id="{9419D7B7-6D20-4CB8-94FD-DF93A3A86C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1C0B1FA-CE00-2141-B1CB-FAE48F73E443}" type="datetime1">
              <a:rPr lang="en-US" smtClean="0"/>
              <a:t>9/6/2023</a:t>
            </a:fld>
            <a:endParaRPr lang="en-US"/>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Tree>
    <p:extLst>
      <p:ext uri="{BB962C8B-B14F-4D97-AF65-F5344CB8AC3E}">
        <p14:creationId xmlns:p14="http://schemas.microsoft.com/office/powerpoint/2010/main" val="866695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10" name="Rectangle 9"/>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5647" y="2209518"/>
            <a:ext cx="7675110" cy="1291123"/>
          </a:xfrm>
        </p:spPr>
        <p:txBody>
          <a:bodyPr vert="horz" lIns="108000" tIns="45720" rIns="91440" bIns="45720" rtlCol="0">
            <a:spAutoFit/>
          </a:bodyPr>
          <a:lstStyle>
            <a:lvl1pPr indent="97200" algn="l">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4" name="Date Placeholder 23"/>
          <p:cNvSpPr>
            <a:spLocks noGrp="1"/>
          </p:cNvSpPr>
          <p:nvPr>
            <p:ph type="dt" sz="half" idx="10"/>
          </p:nvPr>
        </p:nvSpPr>
        <p:spPr/>
        <p:txBody>
          <a:bodyPr/>
          <a:lstStyle/>
          <a:p>
            <a:fld id="{B1C0B1FA-CE00-2141-B1CB-FAE48F73E443}" type="datetime1">
              <a:rPr lang="en-US" smtClean="0"/>
              <a:t>9/6/2023</a:t>
            </a:fld>
            <a:endParaRPr lang="en-US"/>
          </a:p>
        </p:txBody>
      </p:sp>
      <p:sp>
        <p:nvSpPr>
          <p:cNvPr id="25" name="Footer Placeholder 24"/>
          <p:cNvSpPr>
            <a:spLocks noGrp="1"/>
          </p:cNvSpPr>
          <p:nvPr>
            <p:ph type="ftr" sz="quarter" idx="11"/>
          </p:nvPr>
        </p:nvSpPr>
        <p:spPr/>
        <p:txBody>
          <a:bodyPr/>
          <a:lstStyle/>
          <a:p>
            <a:endParaRPr lang="en-US"/>
          </a:p>
        </p:txBody>
      </p:sp>
      <p:sp>
        <p:nvSpPr>
          <p:cNvPr id="26" name="Slide Number Placeholder 25"/>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11" name="Title 1">
            <a:extLst>
              <a:ext uri="{FF2B5EF4-FFF2-40B4-BE49-F238E27FC236}">
                <a16:creationId xmlns:a16="http://schemas.microsoft.com/office/drawing/2014/main" id="{0A2B20B7-EA78-479A-89F8-E944F5C68713}"/>
              </a:ext>
            </a:extLst>
          </p:cNvPr>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a:t>Click to edit Master title style</a:t>
            </a:r>
          </a:p>
        </p:txBody>
      </p:sp>
    </p:spTree>
    <p:extLst>
      <p:ext uri="{BB962C8B-B14F-4D97-AF65-F5344CB8AC3E}">
        <p14:creationId xmlns:p14="http://schemas.microsoft.com/office/powerpoint/2010/main" val="2551709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_Title and Content 2 pics">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7698658" y="1071716"/>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p:cNvSpPr>
            <a:spLocks noGrp="1"/>
          </p:cNvSpPr>
          <p:nvPr>
            <p:ph type="pic" idx="14"/>
          </p:nvPr>
        </p:nvSpPr>
        <p:spPr>
          <a:xfrm>
            <a:off x="7698658" y="3362632"/>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Rectangle 18"/>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5"/>
          </p:nvPr>
        </p:nvSpPr>
        <p:spPr>
          <a:xfrm>
            <a:off x="614310" y="2216918"/>
            <a:ext cx="5282321" cy="1312667"/>
          </a:xfrm>
        </p:spPr>
        <p:txBody>
          <a:bodyPr vert="horz"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sp>
        <p:nvSpPr>
          <p:cNvPr id="15" name="Title 1"/>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a:t>Click to edit Master title style</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5" name="Date Placeholder 24"/>
          <p:cNvSpPr>
            <a:spLocks noGrp="1"/>
          </p:cNvSpPr>
          <p:nvPr>
            <p:ph type="dt" sz="half" idx="16"/>
          </p:nvPr>
        </p:nvSpPr>
        <p:spPr/>
        <p:txBody>
          <a:bodyPr/>
          <a:lstStyle/>
          <a:p>
            <a:fld id="{9E51CCC7-8A35-1440-AC69-EB0921DF91EC}" type="datetime1">
              <a:rPr lang="en-US" smtClean="0"/>
              <a:t>9/6/2023</a:t>
            </a:fld>
            <a:endParaRPr lang="en-US"/>
          </a:p>
        </p:txBody>
      </p:sp>
      <p:sp>
        <p:nvSpPr>
          <p:cNvPr id="26" name="Footer Placeholder 25"/>
          <p:cNvSpPr>
            <a:spLocks noGrp="1"/>
          </p:cNvSpPr>
          <p:nvPr>
            <p:ph type="ftr" sz="quarter" idx="17"/>
          </p:nvPr>
        </p:nvSpPr>
        <p:spPr/>
        <p:txBody>
          <a:bodyPr/>
          <a:lstStyle/>
          <a:p>
            <a:endParaRPr lang="en-US"/>
          </a:p>
        </p:txBody>
      </p:sp>
      <p:sp>
        <p:nvSpPr>
          <p:cNvPr id="27" name="Slide Number Placeholder 26"/>
          <p:cNvSpPr>
            <a:spLocks noGrp="1"/>
          </p:cNvSpPr>
          <p:nvPr>
            <p:ph type="sldNum" sz="quarter" idx="18"/>
          </p:nvPr>
        </p:nvSpPr>
        <p:spPr/>
        <p:txBody>
          <a:bodyPr/>
          <a:lstStyle>
            <a:lvl1pPr>
              <a:defRPr sz="1100" b="1" i="1">
                <a:solidFill>
                  <a:schemeClr val="bg1"/>
                </a:solidFill>
                <a:latin typeface="Verdana" charset="0"/>
                <a:ea typeface="Verdana" charset="0"/>
                <a:cs typeface="Verdana" charset="0"/>
              </a:defRPr>
            </a:lvl1pPr>
          </a:lstStyle>
          <a:p>
            <a:fld id="{6E9F442E-095D-414B-A3C1-4D7C903EC540}" type="slidenum">
              <a:rPr lang="en-US" smtClean="0"/>
              <a:pPr/>
              <a:t>‹#›</a:t>
            </a:fld>
            <a:endParaRPr lang="en-US"/>
          </a:p>
        </p:txBody>
      </p:sp>
      <p:pic>
        <p:nvPicPr>
          <p:cNvPr id="22" name="Picture 21">
            <a:extLst>
              <a:ext uri="{FF2B5EF4-FFF2-40B4-BE49-F238E27FC236}">
                <a16:creationId xmlns:a16="http://schemas.microsoft.com/office/drawing/2014/main" id="{A7CE4469-60CC-744D-BAFB-E58EFBF3AD82}"/>
              </a:ext>
            </a:extLst>
          </p:cNvPr>
          <p:cNvPicPr>
            <a:picLocks noChangeAspect="1"/>
          </p:cNvPicPr>
          <p:nvPr userDrawn="1"/>
        </p:nvPicPr>
        <p:blipFill>
          <a:blip r:embed="rId3">
            <a:alphaModFix amt="80000"/>
          </a:blip>
          <a:stretch>
            <a:fillRect/>
          </a:stretch>
        </p:blipFill>
        <p:spPr>
          <a:xfrm>
            <a:off x="7405388" y="3350044"/>
            <a:ext cx="582625" cy="411480"/>
          </a:xfrm>
          <a:prstGeom prst="rect">
            <a:avLst/>
          </a:prstGeom>
        </p:spPr>
      </p:pic>
      <p:pic>
        <p:nvPicPr>
          <p:cNvPr id="16" name="Picture 15">
            <a:extLst>
              <a:ext uri="{FF2B5EF4-FFF2-40B4-BE49-F238E27FC236}">
                <a16:creationId xmlns:a16="http://schemas.microsoft.com/office/drawing/2014/main" id="{A3B382F0-341A-0048-9444-C560BD487F50}"/>
              </a:ext>
            </a:extLst>
          </p:cNvPr>
          <p:cNvPicPr>
            <a:picLocks noChangeAspect="1"/>
          </p:cNvPicPr>
          <p:nvPr userDrawn="1"/>
        </p:nvPicPr>
        <p:blipFill>
          <a:blip r:embed="rId4">
            <a:alphaModFix/>
          </a:blip>
          <a:stretch>
            <a:fillRect/>
          </a:stretch>
        </p:blipFill>
        <p:spPr>
          <a:xfrm>
            <a:off x="10465002" y="2901336"/>
            <a:ext cx="503685" cy="443415"/>
          </a:xfrm>
          <a:prstGeom prst="rect">
            <a:avLst/>
          </a:prstGeom>
        </p:spPr>
      </p:pic>
    </p:spTree>
    <p:extLst>
      <p:ext uri="{BB962C8B-B14F-4D97-AF65-F5344CB8AC3E}">
        <p14:creationId xmlns:p14="http://schemas.microsoft.com/office/powerpoint/2010/main" val="86294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_Title and Content 1 pic">
    <p:spTree>
      <p:nvGrpSpPr>
        <p:cNvPr id="1" name=""/>
        <p:cNvGrpSpPr/>
        <p:nvPr/>
      </p:nvGrpSpPr>
      <p:grpSpPr>
        <a:xfrm>
          <a:off x="0" y="0"/>
          <a:ext cx="0" cy="0"/>
          <a:chOff x="0" y="0"/>
          <a:chExt cx="0" cy="0"/>
        </a:xfrm>
      </p:grpSpPr>
      <p:sp>
        <p:nvSpPr>
          <p:cNvPr id="19" name="Rectangle 18"/>
          <p:cNvSpPr/>
          <p:nvPr userDrawn="1"/>
        </p:nvSpPr>
        <p:spPr>
          <a:xfrm>
            <a:off x="0" y="6238567"/>
            <a:ext cx="12200238"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8" name="Picture Placeholder 2"/>
          <p:cNvSpPr>
            <a:spLocks noGrp="1"/>
          </p:cNvSpPr>
          <p:nvPr>
            <p:ph type="pic" idx="13"/>
          </p:nvPr>
        </p:nvSpPr>
        <p:spPr>
          <a:xfrm>
            <a:off x="6071812" y="-32950"/>
            <a:ext cx="6128426" cy="6271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7" name="Picture 16"/>
          <p:cNvPicPr>
            <a:picLocks noChangeAspect="1"/>
          </p:cNvPicPr>
          <p:nvPr userDrawn="1"/>
        </p:nvPicPr>
        <p:blipFill>
          <a:blip r:embed="rId3"/>
          <a:stretch>
            <a:fillRect/>
          </a:stretch>
        </p:blipFill>
        <p:spPr>
          <a:xfrm>
            <a:off x="5781838" y="3411912"/>
            <a:ext cx="563072" cy="397669"/>
          </a:xfrm>
          <a:prstGeom prst="rect">
            <a:avLst/>
          </a:prstGeom>
        </p:spPr>
      </p:pic>
      <p:pic>
        <p:nvPicPr>
          <p:cNvPr id="18" name="Picture 17"/>
          <p:cNvPicPr>
            <a:picLocks noChangeAspect="1"/>
          </p:cNvPicPr>
          <p:nvPr userDrawn="1"/>
        </p:nvPicPr>
        <p:blipFill>
          <a:blip r:embed="rId4"/>
          <a:stretch>
            <a:fillRect/>
          </a:stretch>
        </p:blipFill>
        <p:spPr>
          <a:xfrm>
            <a:off x="5835778" y="2197130"/>
            <a:ext cx="476122" cy="419150"/>
          </a:xfrm>
          <a:prstGeom prst="rect">
            <a:avLst/>
          </a:prstGeom>
        </p:spPr>
      </p:pic>
      <p:sp>
        <p:nvSpPr>
          <p:cNvPr id="20" name="Content Placeholder 2"/>
          <p:cNvSpPr>
            <a:spLocks noGrp="1"/>
          </p:cNvSpPr>
          <p:nvPr>
            <p:ph idx="15"/>
          </p:nvPr>
        </p:nvSpPr>
        <p:spPr>
          <a:xfrm>
            <a:off x="614311" y="2216918"/>
            <a:ext cx="5091456" cy="1312667"/>
          </a:xfrm>
        </p:spPr>
        <p:txBody>
          <a:bodyPr vert="horz" wrap="square"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sp>
        <p:nvSpPr>
          <p:cNvPr id="2" name="Date Placeholder 1"/>
          <p:cNvSpPr>
            <a:spLocks noGrp="1"/>
          </p:cNvSpPr>
          <p:nvPr>
            <p:ph type="dt" sz="half" idx="16"/>
          </p:nvPr>
        </p:nvSpPr>
        <p:spPr/>
        <p:txBody>
          <a:bodyPr/>
          <a:lstStyle/>
          <a:p>
            <a:fld id="{744D3905-5480-174B-9D36-FCE62A2E81A7}" type="datetime1">
              <a:rPr lang="en-US" smtClean="0"/>
              <a:t>9/6/2023</a:t>
            </a:fld>
            <a:endParaRPr lang="en-US"/>
          </a:p>
        </p:txBody>
      </p:sp>
      <p:sp>
        <p:nvSpPr>
          <p:cNvPr id="3" name="Footer Placeholder 2"/>
          <p:cNvSpPr>
            <a:spLocks noGrp="1"/>
          </p:cNvSpPr>
          <p:nvPr>
            <p:ph type="ftr" sz="quarter" idx="17"/>
          </p:nvPr>
        </p:nvSpPr>
        <p:spPr/>
        <p:txBody>
          <a:bodyPr/>
          <a:lstStyle/>
          <a:p>
            <a:endParaRPr lang="en-US"/>
          </a:p>
        </p:txBody>
      </p:sp>
      <p:sp>
        <p:nvSpPr>
          <p:cNvPr id="4" name="Slide Number Placeholder 3"/>
          <p:cNvSpPr>
            <a:spLocks noGrp="1"/>
          </p:cNvSpPr>
          <p:nvPr>
            <p:ph type="sldNum" sz="quarter" idx="18"/>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14" name="Title 1">
            <a:extLst>
              <a:ext uri="{FF2B5EF4-FFF2-40B4-BE49-F238E27FC236}">
                <a16:creationId xmlns:a16="http://schemas.microsoft.com/office/drawing/2014/main" id="{795839EF-EE3F-4E4B-9948-E420DC709994}"/>
              </a:ext>
            </a:extLst>
          </p:cNvPr>
          <p:cNvSpPr>
            <a:spLocks noGrp="1"/>
          </p:cNvSpPr>
          <p:nvPr>
            <p:ph type="title"/>
          </p:nvPr>
        </p:nvSpPr>
        <p:spPr>
          <a:xfrm>
            <a:off x="712574" y="733368"/>
            <a:ext cx="4993194" cy="864778"/>
          </a:xfrm>
        </p:spPr>
        <p:txBody>
          <a:bodyPr vert="horz" lIns="91440" tIns="45720" rIns="91440" bIns="45720" rtlCol="0" anchor="ctr">
            <a:normAutofit/>
          </a:bodyPr>
          <a:lstStyle>
            <a:lvl1pPr>
              <a:defRPr lang="en-US" sz="2400" b="1" i="0" baseline="0">
                <a:solidFill>
                  <a:srgbClr val="69B3E7"/>
                </a:solidFill>
                <a:latin typeface="Georgia" charset="0"/>
              </a:defRPr>
            </a:lvl1pPr>
          </a:lstStyle>
          <a:p>
            <a:pPr lvl="0"/>
            <a:r>
              <a:rPr lang="en-US"/>
              <a:t>Click to edit Master title style</a:t>
            </a:r>
          </a:p>
        </p:txBody>
      </p:sp>
    </p:spTree>
    <p:extLst>
      <p:ext uri="{BB962C8B-B14F-4D97-AF65-F5344CB8AC3E}">
        <p14:creationId xmlns:p14="http://schemas.microsoft.com/office/powerpoint/2010/main" val="1292732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_Title only">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3" name="Date Placeholder 2"/>
          <p:cNvSpPr>
            <a:spLocks noGrp="1"/>
          </p:cNvSpPr>
          <p:nvPr>
            <p:ph type="dt" sz="half" idx="10"/>
          </p:nvPr>
        </p:nvSpPr>
        <p:spPr/>
        <p:txBody>
          <a:bodyPr/>
          <a:lstStyle/>
          <a:p>
            <a:fld id="{91C22D60-5DA2-524C-AC00-B35D16C841CC}" type="datetime1">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720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E49218A-6992-4647-B656-5F7D6D67A6AA}"/>
              </a:ext>
            </a:extLst>
          </p:cNvPr>
          <p:cNvSpPr/>
          <p:nvPr userDrawn="1"/>
        </p:nvSpPr>
        <p:spPr>
          <a:xfrm>
            <a:off x="0" y="-1"/>
            <a:ext cx="12192000" cy="6129867"/>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73034" y="1402240"/>
            <a:ext cx="7307943" cy="523220"/>
          </a:xfrm>
        </p:spPr>
        <p:txBody>
          <a:bodyPr wrap="square" anchor="t">
            <a:spAutoFit/>
          </a:bodyPr>
          <a:lstStyle>
            <a:lvl1pPr algn="l">
              <a:lnSpc>
                <a:spcPct val="100000"/>
              </a:lnSpc>
              <a:defRPr sz="2800" b="1" i="0" baseline="0">
                <a:solidFill>
                  <a:schemeClr val="bg1"/>
                </a:solidFill>
                <a:latin typeface="Georgia" charset="0"/>
              </a:defRPr>
            </a:lvl1pPr>
          </a:lstStyle>
          <a:p>
            <a:r>
              <a:rPr lang="en-US"/>
              <a:t>Click to edit Master title style</a:t>
            </a:r>
          </a:p>
        </p:txBody>
      </p:sp>
      <p:sp>
        <p:nvSpPr>
          <p:cNvPr id="3" name="Subtitle 2"/>
          <p:cNvSpPr>
            <a:spLocks noGrp="1"/>
          </p:cNvSpPr>
          <p:nvPr>
            <p:ph type="subTitle" idx="1"/>
          </p:nvPr>
        </p:nvSpPr>
        <p:spPr>
          <a:xfrm>
            <a:off x="3019127" y="3597007"/>
            <a:ext cx="7307943" cy="348813"/>
          </a:xfrm>
        </p:spPr>
        <p:txBody>
          <a:bodyPr>
            <a:spAutoFit/>
          </a:bodyPr>
          <a:lstStyle>
            <a:lvl1pPr marL="0" indent="0" algn="l">
              <a:lnSpc>
                <a:spcPts val="2000"/>
              </a:lnSpc>
              <a:buNone/>
              <a:defRPr sz="1200" b="0" i="0" baseline="0">
                <a:solidFill>
                  <a:schemeClr val="bg1"/>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sp>
        <p:nvSpPr>
          <p:cNvPr id="26" name="Date Placeholder 25"/>
          <p:cNvSpPr>
            <a:spLocks noGrp="1"/>
          </p:cNvSpPr>
          <p:nvPr>
            <p:ph type="dt" sz="half" idx="10"/>
          </p:nvPr>
        </p:nvSpPr>
        <p:spPr/>
        <p:txBody>
          <a:bodyPr/>
          <a:lstStyle/>
          <a:p>
            <a:fld id="{677D2188-8BB8-5C49-BBE6-66640E2D66B4}" type="datetime1">
              <a:rPr lang="en-US" smtClean="0"/>
              <a:t>9/6/2023</a:t>
            </a:fld>
            <a:endParaRPr lang="en-US"/>
          </a:p>
        </p:txBody>
      </p:sp>
      <p:sp>
        <p:nvSpPr>
          <p:cNvPr id="27" name="Footer Placeholder 26"/>
          <p:cNvSpPr>
            <a:spLocks noGrp="1"/>
          </p:cNvSpPr>
          <p:nvPr>
            <p:ph type="ftr" sz="quarter" idx="11"/>
          </p:nvPr>
        </p:nvSpPr>
        <p:spPr/>
        <p:txBody>
          <a:bodyPr/>
          <a:lstStyle/>
          <a:p>
            <a:endParaRPr lang="en-US"/>
          </a:p>
        </p:txBody>
      </p:sp>
      <p:sp>
        <p:nvSpPr>
          <p:cNvPr id="28" name="Slide Number Placeholder 27"/>
          <p:cNvSpPr>
            <a:spLocks noGrp="1"/>
          </p:cNvSpPr>
          <p:nvPr>
            <p:ph type="sldNum" sz="quarter" idx="12"/>
          </p:nvPr>
        </p:nvSpPr>
        <p:spPr/>
        <p:txBody>
          <a:bodyPr/>
          <a:lstStyle/>
          <a:p>
            <a:fld id="{6E9F442E-095D-414B-A3C1-4D7C903EC540}" type="slidenum">
              <a:rPr lang="en-US" smtClean="0"/>
              <a:t>‹#›</a:t>
            </a:fld>
            <a:endParaRPr lang="en-US"/>
          </a:p>
        </p:txBody>
      </p:sp>
      <p:pic>
        <p:nvPicPr>
          <p:cNvPr id="12"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pic>
        <p:nvPicPr>
          <p:cNvPr id="5" name="Picture 4">
            <a:extLst>
              <a:ext uri="{FF2B5EF4-FFF2-40B4-BE49-F238E27FC236}">
                <a16:creationId xmlns:a16="http://schemas.microsoft.com/office/drawing/2014/main" id="{FB8AFA73-E847-CB41-BFF4-E56915AB17A3}"/>
              </a:ext>
            </a:extLst>
          </p:cNvPr>
          <p:cNvPicPr>
            <a:picLocks noChangeAspect="1"/>
          </p:cNvPicPr>
          <p:nvPr userDrawn="1"/>
        </p:nvPicPr>
        <p:blipFill>
          <a:blip r:embed="rId6"/>
          <a:stretch>
            <a:fillRect/>
          </a:stretch>
        </p:blipFill>
        <p:spPr>
          <a:xfrm>
            <a:off x="898770" y="1294316"/>
            <a:ext cx="1139236" cy="570566"/>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age Style 1">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73034" y="6309855"/>
            <a:ext cx="3175360" cy="411620"/>
          </a:xfrm>
          <a:prstGeom prst="rect">
            <a:avLst/>
          </a:prstGeom>
        </p:spPr>
      </p:pic>
      <p:pic>
        <p:nvPicPr>
          <p:cNvPr id="15" name="Picture 15">
            <a:extLst>
              <a:ext uri="{FF2B5EF4-FFF2-40B4-BE49-F238E27FC236}">
                <a16:creationId xmlns:a16="http://schemas.microsoft.com/office/drawing/2014/main" id="{2427F4E9-0592-4B06-AE24-D8E66BE452F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20845" y="6305610"/>
            <a:ext cx="3564556" cy="415865"/>
          </a:xfrm>
          <a:prstGeom prst="rect">
            <a:avLst/>
          </a:prstGeom>
        </p:spPr>
      </p:pic>
      <p:sp>
        <p:nvSpPr>
          <p:cNvPr id="2" name="Title 1"/>
          <p:cNvSpPr>
            <a:spLocks noGrp="1"/>
          </p:cNvSpPr>
          <p:nvPr>
            <p:ph type="ctrTitle"/>
          </p:nvPr>
        </p:nvSpPr>
        <p:spPr>
          <a:xfrm>
            <a:off x="3016685" y="1350261"/>
            <a:ext cx="7307943" cy="480131"/>
          </a:xfrm>
        </p:spPr>
        <p:txBody>
          <a:bodyPr wrap="square" anchor="t">
            <a:spAutoFit/>
          </a:bodyPr>
          <a:lstStyle>
            <a:lvl1pPr algn="l">
              <a:defRPr sz="2800" b="1" i="0" baseline="0">
                <a:solidFill>
                  <a:srgbClr val="33AB7E"/>
                </a:solidFill>
                <a:latin typeface="Georgia" charset="0"/>
              </a:defRPr>
            </a:lvl1pPr>
          </a:lstStyle>
          <a:p>
            <a:r>
              <a:rPr lang="en-US"/>
              <a:t>Click to edit Master title style</a:t>
            </a:r>
          </a:p>
        </p:txBody>
      </p:sp>
      <p:sp>
        <p:nvSpPr>
          <p:cNvPr id="3" name="Subtitle 2"/>
          <p:cNvSpPr>
            <a:spLocks noGrp="1"/>
          </p:cNvSpPr>
          <p:nvPr>
            <p:ph type="subTitle" idx="1"/>
          </p:nvPr>
        </p:nvSpPr>
        <p:spPr>
          <a:xfrm>
            <a:off x="2973034" y="305987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1C0B1FA-CE00-2141-B1CB-FAE48F73E443}" type="datetime1">
              <a:rPr lang="en-US" smtClean="0"/>
              <a:t>9/6/2023</a:t>
            </a:fld>
            <a:endParaRPr lang="en-US"/>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pic>
        <p:nvPicPr>
          <p:cNvPr id="17" name="그림 13">
            <a:extLst>
              <a:ext uri="{FF2B5EF4-FFF2-40B4-BE49-F238E27FC236}">
                <a16:creationId xmlns:a16="http://schemas.microsoft.com/office/drawing/2014/main" id="{E457818D-A34A-4B37-8D36-C8680A1278F1}"/>
              </a:ext>
            </a:extLst>
          </p:cNvPr>
          <p:cNvPicPr>
            <a:picLocks noChangeAspect="1"/>
          </p:cNvPicPr>
          <p:nvPr userDrawn="1"/>
        </p:nvPicPr>
        <p:blipFill>
          <a:blip r:embed="rId7"/>
          <a:stretch>
            <a:fillRect/>
          </a:stretch>
        </p:blipFill>
        <p:spPr>
          <a:xfrm>
            <a:off x="923724" y="1342470"/>
            <a:ext cx="1101311" cy="487922"/>
          </a:xfrm>
          <a:prstGeom prst="rect">
            <a:avLst/>
          </a:prstGeom>
        </p:spPr>
      </p:pic>
    </p:spTree>
    <p:extLst>
      <p:ext uri="{BB962C8B-B14F-4D97-AF65-F5344CB8AC3E}">
        <p14:creationId xmlns:p14="http://schemas.microsoft.com/office/powerpoint/2010/main" val="126227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age Sty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5315" y="1724145"/>
            <a:ext cx="7307943" cy="480131"/>
          </a:xfrm>
        </p:spPr>
        <p:txBody>
          <a:bodyPr wrap="square" anchor="b">
            <a:spAutoFit/>
          </a:bodyPr>
          <a:lstStyle>
            <a:lvl1pPr algn="l">
              <a:defRPr sz="2800" b="1" i="0" baseline="0">
                <a:solidFill>
                  <a:srgbClr val="33AB7E"/>
                </a:solidFill>
                <a:latin typeface="Georgia" charset="0"/>
              </a:defRPr>
            </a:lvl1pPr>
          </a:lstStyle>
          <a:p>
            <a:r>
              <a:rPr lang="en-US"/>
              <a:t>Click to edit Master title style</a:t>
            </a:r>
          </a:p>
        </p:txBody>
      </p:sp>
      <p:sp>
        <p:nvSpPr>
          <p:cNvPr id="3" name="Subtitle 2"/>
          <p:cNvSpPr>
            <a:spLocks noGrp="1"/>
          </p:cNvSpPr>
          <p:nvPr>
            <p:ph type="subTitle" idx="1"/>
          </p:nvPr>
        </p:nvSpPr>
        <p:spPr>
          <a:xfrm>
            <a:off x="2523564" y="3408054"/>
            <a:ext cx="7307943" cy="323165"/>
          </a:xfrm>
        </p:spPr>
        <p:txBody>
          <a:bodyPr lIns="108000">
            <a:spAutoFit/>
          </a:bodyPr>
          <a:lstStyle>
            <a:lvl1pPr marL="285750" indent="-177750" algn="l">
              <a:lnSpc>
                <a:spcPts val="1800"/>
              </a:lnSpc>
              <a:spcBef>
                <a:spcPts val="500"/>
              </a:spcBef>
              <a:buClr>
                <a:schemeClr val="bg2">
                  <a:lumMod val="25000"/>
                </a:schemeClr>
              </a:buClr>
              <a:buSzPct val="130000"/>
              <a:buFont typeface="Arial" charset="0"/>
              <a:buChar char="•"/>
              <a:defRPr sz="1200" b="0" i="0" baseline="0">
                <a:solidFill>
                  <a:schemeClr val="bg2">
                    <a:lumMod val="50000"/>
                  </a:schemeClr>
                </a:solidFill>
                <a:latin typeface="verdan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2099" y="1306980"/>
            <a:ext cx="816211" cy="43949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9995" y="1740023"/>
            <a:ext cx="798316" cy="429862"/>
          </a:xfrm>
          <a:prstGeom prst="rect">
            <a:avLst/>
          </a:prstGeom>
        </p:spPr>
      </p:pic>
      <p:sp>
        <p:nvSpPr>
          <p:cNvPr id="19" name="Rectangle 9">
            <a:extLst>
              <a:ext uri="{FF2B5EF4-FFF2-40B4-BE49-F238E27FC236}">
                <a16:creationId xmlns:a16="http://schemas.microsoft.com/office/drawing/2014/main" id="{FACD5E0F-63B2-4700-8ACA-3FCD412EFC8F}"/>
              </a:ext>
            </a:extLst>
          </p:cNvPr>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2">
            <a:extLst>
              <a:ext uri="{FF2B5EF4-FFF2-40B4-BE49-F238E27FC236}">
                <a16:creationId xmlns:a16="http://schemas.microsoft.com/office/drawing/2014/main" id="{9419D7B7-6D20-4CB8-94FD-DF93A3A86C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2" name="Date Placeholder 23">
            <a:extLst>
              <a:ext uri="{FF2B5EF4-FFF2-40B4-BE49-F238E27FC236}">
                <a16:creationId xmlns:a16="http://schemas.microsoft.com/office/drawing/2014/main" id="{57435674-EC97-49F4-8D73-51D06972DCDF}"/>
              </a:ext>
            </a:extLst>
          </p:cNvPr>
          <p:cNvSpPr>
            <a:spLocks noGrp="1"/>
          </p:cNvSpPr>
          <p:nvPr>
            <p:ph type="dt" sz="half" idx="10"/>
          </p:nvPr>
        </p:nvSpPr>
        <p:spPr>
          <a:xfrm>
            <a:off x="838200" y="6356350"/>
            <a:ext cx="2743200" cy="365125"/>
          </a:xfrm>
        </p:spPr>
        <p:txBody>
          <a:bodyPr/>
          <a:lstStyle/>
          <a:p>
            <a:fld id="{B1C0B1FA-CE00-2141-B1CB-FAE48F73E443}" type="datetime1">
              <a:rPr lang="en-US" smtClean="0"/>
              <a:t>9/6/2023</a:t>
            </a:fld>
            <a:endParaRPr lang="en-US"/>
          </a:p>
        </p:txBody>
      </p:sp>
      <p:sp>
        <p:nvSpPr>
          <p:cNvPr id="23" name="Footer Placeholder 24">
            <a:extLst>
              <a:ext uri="{FF2B5EF4-FFF2-40B4-BE49-F238E27FC236}">
                <a16:creationId xmlns:a16="http://schemas.microsoft.com/office/drawing/2014/main" id="{5EBE0129-467E-4DA7-93CD-E1638C53FB55}"/>
              </a:ext>
            </a:extLst>
          </p:cNvPr>
          <p:cNvSpPr>
            <a:spLocks noGrp="1"/>
          </p:cNvSpPr>
          <p:nvPr>
            <p:ph type="ftr" sz="quarter" idx="11"/>
          </p:nvPr>
        </p:nvSpPr>
        <p:spPr>
          <a:xfrm>
            <a:off x="4038600" y="6356350"/>
            <a:ext cx="4114800" cy="365125"/>
          </a:xfrm>
        </p:spPr>
        <p:txBody>
          <a:bodyPr/>
          <a:lstStyle/>
          <a:p>
            <a:endParaRPr lang="en-US"/>
          </a:p>
        </p:txBody>
      </p:sp>
      <p:sp>
        <p:nvSpPr>
          <p:cNvPr id="24" name="Slide Number Placeholder 25">
            <a:extLst>
              <a:ext uri="{FF2B5EF4-FFF2-40B4-BE49-F238E27FC236}">
                <a16:creationId xmlns:a16="http://schemas.microsoft.com/office/drawing/2014/main" id="{BB1BD3DB-AFF5-45F0-845F-184CA09793B9}"/>
              </a:ext>
            </a:extLst>
          </p:cNvPr>
          <p:cNvSpPr>
            <a:spLocks noGrp="1"/>
          </p:cNvSpPr>
          <p:nvPr>
            <p:ph type="sldNum" sz="quarter" idx="12"/>
          </p:nvPr>
        </p:nvSpPr>
        <p:spPr>
          <a:xfrm>
            <a:off x="8610600" y="6356350"/>
            <a:ext cx="2743200" cy="365125"/>
          </a:xfrm>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Tree>
    <p:extLst>
      <p:ext uri="{BB962C8B-B14F-4D97-AF65-F5344CB8AC3E}">
        <p14:creationId xmlns:p14="http://schemas.microsoft.com/office/powerpoint/2010/main" val="17427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5647" y="2209518"/>
            <a:ext cx="7675110" cy="1291123"/>
          </a:xfrm>
        </p:spPr>
        <p:txBody>
          <a:bodyPr vert="horz" lIns="108000" tIns="45720" rIns="91440" bIns="45720" rtlCol="0">
            <a:spAutoFit/>
          </a:bodyPr>
          <a:lstStyle>
            <a:lvl1pPr indent="97200" algn="l">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4" name="Date Placeholder 23"/>
          <p:cNvSpPr>
            <a:spLocks noGrp="1"/>
          </p:cNvSpPr>
          <p:nvPr>
            <p:ph type="dt" sz="half" idx="10"/>
          </p:nvPr>
        </p:nvSpPr>
        <p:spPr/>
        <p:txBody>
          <a:bodyPr/>
          <a:lstStyle/>
          <a:p>
            <a:fld id="{B1C0B1FA-CE00-2141-B1CB-FAE48F73E443}" type="datetime1">
              <a:rPr lang="en-US" smtClean="0"/>
              <a:t>9/6/2023</a:t>
            </a:fld>
            <a:endParaRPr lang="en-US"/>
          </a:p>
        </p:txBody>
      </p:sp>
      <p:sp>
        <p:nvSpPr>
          <p:cNvPr id="25" name="Footer Placeholder 24"/>
          <p:cNvSpPr>
            <a:spLocks noGrp="1"/>
          </p:cNvSpPr>
          <p:nvPr>
            <p:ph type="ftr" sz="quarter" idx="11"/>
          </p:nvPr>
        </p:nvSpPr>
        <p:spPr/>
        <p:txBody>
          <a:bodyPr/>
          <a:lstStyle/>
          <a:p>
            <a:endParaRPr lang="en-US"/>
          </a:p>
        </p:txBody>
      </p:sp>
      <p:sp>
        <p:nvSpPr>
          <p:cNvPr id="26" name="Slide Number Placeholder 25"/>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11" name="Title 1">
            <a:extLst>
              <a:ext uri="{FF2B5EF4-FFF2-40B4-BE49-F238E27FC236}">
                <a16:creationId xmlns:a16="http://schemas.microsoft.com/office/drawing/2014/main" id="{0A2B20B7-EA78-479A-89F8-E944F5C68713}"/>
              </a:ext>
            </a:extLst>
          </p:cNvPr>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a:t>Click to edit Master title style</a:t>
            </a:r>
          </a:p>
        </p:txBody>
      </p:sp>
    </p:spTree>
    <p:extLst>
      <p:ext uri="{BB962C8B-B14F-4D97-AF65-F5344CB8AC3E}">
        <p14:creationId xmlns:p14="http://schemas.microsoft.com/office/powerpoint/2010/main" val="5097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idx="13"/>
          </p:nvPr>
        </p:nvSpPr>
        <p:spPr>
          <a:xfrm>
            <a:off x="7698658" y="1071716"/>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p:cNvSpPr>
            <a:spLocks noGrp="1"/>
          </p:cNvSpPr>
          <p:nvPr>
            <p:ph type="pic" idx="14"/>
          </p:nvPr>
        </p:nvSpPr>
        <p:spPr>
          <a:xfrm>
            <a:off x="7698658" y="3362632"/>
            <a:ext cx="2998839" cy="22810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idx="15"/>
          </p:nvPr>
        </p:nvSpPr>
        <p:spPr>
          <a:xfrm>
            <a:off x="614310" y="2216918"/>
            <a:ext cx="5282321" cy="1312667"/>
          </a:xfrm>
        </p:spPr>
        <p:txBody>
          <a:bodyPr vert="horz"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sp>
        <p:nvSpPr>
          <p:cNvPr id="15" name="Title 1"/>
          <p:cNvSpPr>
            <a:spLocks noGrp="1"/>
          </p:cNvSpPr>
          <p:nvPr>
            <p:ph type="title"/>
          </p:nvPr>
        </p:nvSpPr>
        <p:spPr>
          <a:xfrm>
            <a:off x="712573" y="733368"/>
            <a:ext cx="5894832"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a:t>Click to edit Master title style</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5" name="Date Placeholder 24"/>
          <p:cNvSpPr>
            <a:spLocks noGrp="1"/>
          </p:cNvSpPr>
          <p:nvPr>
            <p:ph type="dt" sz="half" idx="16"/>
          </p:nvPr>
        </p:nvSpPr>
        <p:spPr/>
        <p:txBody>
          <a:bodyPr/>
          <a:lstStyle/>
          <a:p>
            <a:fld id="{9E51CCC7-8A35-1440-AC69-EB0921DF91EC}" type="datetime1">
              <a:rPr lang="en-US" smtClean="0"/>
              <a:t>9/6/2023</a:t>
            </a:fld>
            <a:endParaRPr lang="en-US"/>
          </a:p>
        </p:txBody>
      </p:sp>
      <p:sp>
        <p:nvSpPr>
          <p:cNvPr id="26" name="Footer Placeholder 25"/>
          <p:cNvSpPr>
            <a:spLocks noGrp="1"/>
          </p:cNvSpPr>
          <p:nvPr>
            <p:ph type="ftr" sz="quarter" idx="17"/>
          </p:nvPr>
        </p:nvSpPr>
        <p:spPr/>
        <p:txBody>
          <a:bodyPr/>
          <a:lstStyle/>
          <a:p>
            <a:endParaRPr lang="en-US"/>
          </a:p>
        </p:txBody>
      </p:sp>
      <p:sp>
        <p:nvSpPr>
          <p:cNvPr id="27" name="Slide Number Placeholder 26"/>
          <p:cNvSpPr>
            <a:spLocks noGrp="1"/>
          </p:cNvSpPr>
          <p:nvPr>
            <p:ph type="sldNum" sz="quarter" idx="18"/>
          </p:nvPr>
        </p:nvSpPr>
        <p:spPr/>
        <p:txBody>
          <a:bodyPr/>
          <a:lstStyle>
            <a:lvl1pPr>
              <a:defRPr sz="1100" b="1" i="1">
                <a:solidFill>
                  <a:schemeClr val="bg1"/>
                </a:solidFill>
                <a:latin typeface="Verdana" charset="0"/>
                <a:ea typeface="Verdana" charset="0"/>
                <a:cs typeface="Verdana" charset="0"/>
              </a:defRPr>
            </a:lvl1pPr>
          </a:lstStyle>
          <a:p>
            <a:fld id="{6E9F442E-095D-414B-A3C1-4D7C903EC540}" type="slidenum">
              <a:rPr lang="en-US" smtClean="0"/>
              <a:pPr/>
              <a:t>‹#›</a:t>
            </a:fld>
            <a:endParaRPr lang="en-US"/>
          </a:p>
        </p:txBody>
      </p:sp>
      <p:pic>
        <p:nvPicPr>
          <p:cNvPr id="17" name="Picture 16"/>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7418614" y="3305629"/>
            <a:ext cx="563072" cy="500508"/>
          </a:xfrm>
          <a:prstGeom prst="rect">
            <a:avLst/>
          </a:prstGeom>
        </p:spPr>
      </p:pic>
      <p:pic>
        <p:nvPicPr>
          <p:cNvPr id="18" name="Picture 17"/>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10430892" y="2874770"/>
            <a:ext cx="541908" cy="481696"/>
          </a:xfrm>
          <a:prstGeom prst="rect">
            <a:avLst/>
          </a:prstGeom>
        </p:spPr>
      </p:pic>
    </p:spTree>
    <p:extLst>
      <p:ext uri="{BB962C8B-B14F-4D97-AF65-F5344CB8AC3E}">
        <p14:creationId xmlns:p14="http://schemas.microsoft.com/office/powerpoint/2010/main" val="92224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9" name="Rectangle 18"/>
          <p:cNvSpPr/>
          <p:nvPr userDrawn="1"/>
        </p:nvSpPr>
        <p:spPr>
          <a:xfrm>
            <a:off x="0" y="6238567"/>
            <a:ext cx="12200238"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idx="13"/>
          </p:nvPr>
        </p:nvSpPr>
        <p:spPr>
          <a:xfrm>
            <a:off x="6071812" y="-32950"/>
            <a:ext cx="6128426" cy="6271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7" name="Picture 16"/>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5781838" y="3360493"/>
            <a:ext cx="563072" cy="500508"/>
          </a:xfrm>
          <a:prstGeom prst="rect">
            <a:avLst/>
          </a:prstGeom>
        </p:spPr>
      </p:pic>
      <p:pic>
        <p:nvPicPr>
          <p:cNvPr id="18" name="Picture 1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5804028" y="2143250"/>
            <a:ext cx="541908" cy="48169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20" name="Content Placeholder 2"/>
          <p:cNvSpPr>
            <a:spLocks noGrp="1"/>
          </p:cNvSpPr>
          <p:nvPr>
            <p:ph idx="15"/>
          </p:nvPr>
        </p:nvSpPr>
        <p:spPr>
          <a:xfrm>
            <a:off x="614311" y="2216918"/>
            <a:ext cx="5091456" cy="1312667"/>
          </a:xfrm>
        </p:spPr>
        <p:txBody>
          <a:bodyPr vert="horz" wrap="square" lIns="108000" tIns="45720" rIns="91440" bIns="45720" rtlCol="0">
            <a:spAutoFit/>
          </a:bodyPr>
          <a:lstStyle>
            <a:lvl1pPr marL="108000" indent="0" algn="l">
              <a:lnSpc>
                <a:spcPct val="100000"/>
              </a:lnSpc>
              <a:buNone/>
              <a:defRPr lang="en-US" sz="1400" b="0" i="0" baseline="0" dirty="0" smtClean="0">
                <a:solidFill>
                  <a:schemeClr val="bg2">
                    <a:lumMod val="25000"/>
                  </a:schemeClr>
                </a:solidFill>
                <a:latin typeface="verdana" charset="0"/>
              </a:defRPr>
            </a:lvl1pPr>
            <a:lvl2pPr algn="l">
              <a:defRPr lang="en-US" sz="1400" i="1" dirty="0" smtClean="0">
                <a:solidFill>
                  <a:schemeClr val="bg2">
                    <a:lumMod val="50000"/>
                  </a:schemeClr>
                </a:solidFill>
                <a:latin typeface="Verdana" charset="0"/>
                <a:ea typeface="Verdana" charset="0"/>
                <a:cs typeface="Verdana" charset="0"/>
              </a:defRPr>
            </a:lvl2pPr>
            <a:lvl3pPr algn="l">
              <a:defRPr lang="en-US" sz="1400" i="1" dirty="0" smtClean="0">
                <a:solidFill>
                  <a:schemeClr val="bg2">
                    <a:lumMod val="50000"/>
                  </a:schemeClr>
                </a:solidFill>
                <a:latin typeface="Verdana" charset="0"/>
                <a:ea typeface="Verdana" charset="0"/>
                <a:cs typeface="Verdana" charset="0"/>
              </a:defRPr>
            </a:lvl3pPr>
            <a:lvl4pPr algn="l">
              <a:defRPr lang="en-US" sz="1400" i="1" dirty="0" smtClean="0">
                <a:solidFill>
                  <a:schemeClr val="bg2">
                    <a:lumMod val="50000"/>
                  </a:schemeClr>
                </a:solidFill>
                <a:latin typeface="Verdana" charset="0"/>
                <a:ea typeface="Verdana" charset="0"/>
                <a:cs typeface="Verdana" charset="0"/>
              </a:defRPr>
            </a:lvl4pPr>
            <a:lvl5pPr>
              <a:defRPr lang="en-US" sz="1400" i="1" dirty="0">
                <a:solidFill>
                  <a:schemeClr val="bg2">
                    <a:lumMod val="50000"/>
                  </a:schemeClr>
                </a:solidFill>
                <a:latin typeface="Verdana" charset="0"/>
                <a:ea typeface="Verdana" charset="0"/>
                <a:cs typeface="Verdana" charset="0"/>
              </a:defRPr>
            </a:lvl5pPr>
          </a:lstStyle>
          <a:p>
            <a:pPr marL="285750" lvl="0" indent="-177750">
              <a:lnSpc>
                <a:spcPts val="800"/>
              </a:lnSpc>
              <a:spcBef>
                <a:spcPts val="500"/>
              </a:spcBef>
              <a:buClr>
                <a:schemeClr val="bg2">
                  <a:lumMod val="25000"/>
                </a:schemeClr>
              </a:buClr>
              <a:buSzPct val="130000"/>
              <a:buFont typeface="Arial" charset="0"/>
            </a:pPr>
            <a:r>
              <a:rPr lang="en-US"/>
              <a:t>Click to edit Master text styles</a:t>
            </a:r>
          </a:p>
          <a:p>
            <a:pPr marL="0" lvl="0" indent="0" algn="ctr">
              <a:buNone/>
            </a:pPr>
            <a:r>
              <a:rPr lang="en-US"/>
              <a:t>Second level</a:t>
            </a:r>
          </a:p>
          <a:p>
            <a:pPr marL="457200" lvl="1" indent="0" algn="ctr">
              <a:buNone/>
            </a:pPr>
            <a:r>
              <a:rPr lang="en-US"/>
              <a:t>Third level</a:t>
            </a:r>
          </a:p>
          <a:p>
            <a:pPr marL="914400" lvl="2" indent="0" algn="ctr">
              <a:buNone/>
            </a:pPr>
            <a:r>
              <a:rPr lang="en-US"/>
              <a:t>Fourth level</a:t>
            </a:r>
          </a:p>
          <a:p>
            <a:pPr marL="1371600" lvl="3" indent="0" algn="ctr">
              <a:buNone/>
            </a:pPr>
            <a:r>
              <a:rPr lang="en-US"/>
              <a:t>Fifth level</a:t>
            </a:r>
          </a:p>
        </p:txBody>
      </p:sp>
      <p:sp>
        <p:nvSpPr>
          <p:cNvPr id="2" name="Date Placeholder 1"/>
          <p:cNvSpPr>
            <a:spLocks noGrp="1"/>
          </p:cNvSpPr>
          <p:nvPr>
            <p:ph type="dt" sz="half" idx="16"/>
          </p:nvPr>
        </p:nvSpPr>
        <p:spPr/>
        <p:txBody>
          <a:bodyPr/>
          <a:lstStyle/>
          <a:p>
            <a:fld id="{744D3905-5480-174B-9D36-FCE62A2E81A7}" type="datetime1">
              <a:rPr lang="en-US" smtClean="0"/>
              <a:t>9/6/2023</a:t>
            </a:fld>
            <a:endParaRPr lang="en-US"/>
          </a:p>
        </p:txBody>
      </p:sp>
      <p:sp>
        <p:nvSpPr>
          <p:cNvPr id="3" name="Footer Placeholder 2"/>
          <p:cNvSpPr>
            <a:spLocks noGrp="1"/>
          </p:cNvSpPr>
          <p:nvPr>
            <p:ph type="ftr" sz="quarter" idx="17"/>
          </p:nvPr>
        </p:nvSpPr>
        <p:spPr/>
        <p:txBody>
          <a:bodyPr/>
          <a:lstStyle/>
          <a:p>
            <a:endParaRPr lang="en-US"/>
          </a:p>
        </p:txBody>
      </p:sp>
      <p:sp>
        <p:nvSpPr>
          <p:cNvPr id="4" name="Slide Number Placeholder 3"/>
          <p:cNvSpPr>
            <a:spLocks noGrp="1"/>
          </p:cNvSpPr>
          <p:nvPr>
            <p:ph type="sldNum" sz="quarter" idx="18"/>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14" name="Title 1">
            <a:extLst>
              <a:ext uri="{FF2B5EF4-FFF2-40B4-BE49-F238E27FC236}">
                <a16:creationId xmlns:a16="http://schemas.microsoft.com/office/drawing/2014/main" id="{795839EF-EE3F-4E4B-9948-E420DC709994}"/>
              </a:ext>
            </a:extLst>
          </p:cNvPr>
          <p:cNvSpPr>
            <a:spLocks noGrp="1"/>
          </p:cNvSpPr>
          <p:nvPr>
            <p:ph type="title"/>
          </p:nvPr>
        </p:nvSpPr>
        <p:spPr>
          <a:xfrm>
            <a:off x="712574" y="733368"/>
            <a:ext cx="4993194" cy="864778"/>
          </a:xfrm>
        </p:spPr>
        <p:txBody>
          <a:bodyPr vert="horz" lIns="91440" tIns="45720" rIns="91440" bIns="45720" rtlCol="0" anchor="ctr">
            <a:normAutofit/>
          </a:bodyPr>
          <a:lstStyle>
            <a:lvl1pPr>
              <a:defRPr lang="en-US" sz="2400" b="1" i="0" baseline="0">
                <a:solidFill>
                  <a:srgbClr val="33AB7E"/>
                </a:solidFill>
                <a:latin typeface="Georgia" charset="0"/>
              </a:defRPr>
            </a:lvl1pPr>
          </a:lstStyle>
          <a:p>
            <a:pPr lvl="0"/>
            <a:r>
              <a:rPr lang="en-US"/>
              <a:t>Click to edit Master title style</a:t>
            </a:r>
          </a:p>
        </p:txBody>
      </p:sp>
    </p:spTree>
    <p:extLst>
      <p:ext uri="{BB962C8B-B14F-4D97-AF65-F5344CB8AC3E}">
        <p14:creationId xmlns:p14="http://schemas.microsoft.com/office/powerpoint/2010/main" val="133009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9" name="Rectangle 18"/>
          <p:cNvSpPr/>
          <p:nvPr userDrawn="1"/>
        </p:nvSpPr>
        <p:spPr>
          <a:xfrm>
            <a:off x="0" y="6238567"/>
            <a:ext cx="12192000" cy="619433"/>
          </a:xfrm>
          <a:prstGeom prst="rect">
            <a:avLst/>
          </a:prstGeom>
          <a:solidFill>
            <a:srgbClr val="33A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47" y="6381980"/>
            <a:ext cx="3807894" cy="253859"/>
          </a:xfrm>
          <a:prstGeom prst="rect">
            <a:avLst/>
          </a:prstGeom>
        </p:spPr>
      </p:pic>
      <p:sp>
        <p:nvSpPr>
          <p:cNvPr id="3" name="Date Placeholder 2"/>
          <p:cNvSpPr>
            <a:spLocks noGrp="1"/>
          </p:cNvSpPr>
          <p:nvPr>
            <p:ph type="dt" sz="half" idx="10"/>
          </p:nvPr>
        </p:nvSpPr>
        <p:spPr/>
        <p:txBody>
          <a:bodyPr/>
          <a:lstStyle/>
          <a:p>
            <a:fld id="{91C22D60-5DA2-524C-AC00-B35D16C841CC}" type="datetime1">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322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0A4461-17FE-664E-8053-D85AA4257E65}"/>
              </a:ext>
            </a:extLst>
          </p:cNvPr>
          <p:cNvPicPr>
            <a:picLocks noChangeAspect="1"/>
          </p:cNvPicPr>
          <p:nvPr userDrawn="1"/>
        </p:nvPicPr>
        <p:blipFill rotWithShape="1">
          <a:blip r:embed="rId2"/>
          <a:srcRect t="4590"/>
          <a:stretch/>
        </p:blipFill>
        <p:spPr>
          <a:xfrm>
            <a:off x="203200" y="0"/>
            <a:ext cx="11805920" cy="6336030"/>
          </a:xfrm>
          <a:prstGeom prst="rect">
            <a:avLst/>
          </a:pr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2798" y="5716007"/>
            <a:ext cx="2823335" cy="600038"/>
          </a:xfrm>
          <a:prstGeom prst="rect">
            <a:avLst/>
          </a:prstGeom>
        </p:spPr>
      </p:pic>
      <p:sp>
        <p:nvSpPr>
          <p:cNvPr id="41" name="Date Placeholder 40"/>
          <p:cNvSpPr>
            <a:spLocks noGrp="1"/>
          </p:cNvSpPr>
          <p:nvPr>
            <p:ph type="dt" sz="half" idx="10"/>
          </p:nvPr>
        </p:nvSpPr>
        <p:spPr/>
        <p:txBody>
          <a:bodyPr/>
          <a:lstStyle/>
          <a:p>
            <a:fld id="{01C1D24E-D088-5D49-938F-5F301CFBB26B}" type="datetime1">
              <a:rPr lang="en-US" smtClean="0"/>
              <a:t>9/6/2023</a:t>
            </a:fld>
            <a:endParaRPr lang="en-US"/>
          </a:p>
        </p:txBody>
      </p:sp>
      <p:sp>
        <p:nvSpPr>
          <p:cNvPr id="42" name="Footer Placeholder 41"/>
          <p:cNvSpPr>
            <a:spLocks noGrp="1"/>
          </p:cNvSpPr>
          <p:nvPr>
            <p:ph type="ftr" sz="quarter" idx="11"/>
          </p:nvPr>
        </p:nvSpPr>
        <p:spPr/>
        <p:txBody>
          <a:bodyPr/>
          <a:lstStyle/>
          <a:p>
            <a:endParaRPr lang="en-US"/>
          </a:p>
        </p:txBody>
      </p:sp>
      <p:sp>
        <p:nvSpPr>
          <p:cNvPr id="43" name="Slide Number Placeholder 42"/>
          <p:cNvSpPr>
            <a:spLocks noGrp="1"/>
          </p:cNvSpPr>
          <p:nvPr>
            <p:ph type="sldNum" sz="quarter" idx="12"/>
          </p:nvPr>
        </p:nvSpPr>
        <p:spPr/>
        <p:txBody>
          <a:bodyPr/>
          <a:lstStyle>
            <a:lvl1pPr>
              <a:defRPr lang="en-US" sz="1100" b="1" i="1" kern="1200" smtClean="0">
                <a:solidFill>
                  <a:schemeClr val="bg1"/>
                </a:solidFill>
                <a:latin typeface="Verdana" charset="0"/>
                <a:ea typeface="Verdana" charset="0"/>
                <a:cs typeface="Verdana" charset="0"/>
              </a:defRPr>
            </a:lvl1pPr>
          </a:lstStyle>
          <a:p>
            <a:fld id="{6E9F442E-095D-414B-A3C1-4D7C903EC540}" type="slidenum">
              <a:rPr lang="uk-UA" smtClean="0"/>
              <a:pPr/>
              <a:t>‹#›</a:t>
            </a:fld>
            <a:endParaRPr lang="uk-UA"/>
          </a:p>
        </p:txBody>
      </p:sp>
      <p:pic>
        <p:nvPicPr>
          <p:cNvPr id="45" name="Picture 6">
            <a:extLst>
              <a:ext uri="{FF2B5EF4-FFF2-40B4-BE49-F238E27FC236}">
                <a16:creationId xmlns:a16="http://schemas.microsoft.com/office/drawing/2014/main" id="{FDA2364E-2666-4158-B3B6-D3BA8899487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7" t="9875" r="-1"/>
          <a:stretch/>
        </p:blipFill>
        <p:spPr>
          <a:xfrm>
            <a:off x="1535145" y="5771334"/>
            <a:ext cx="3391530" cy="402046"/>
          </a:xfrm>
          <a:prstGeom prst="rect">
            <a:avLst/>
          </a:prstGeom>
        </p:spPr>
      </p:pic>
      <p:sp>
        <p:nvSpPr>
          <p:cNvPr id="2" name="TextBox 1">
            <a:extLst>
              <a:ext uri="{FF2B5EF4-FFF2-40B4-BE49-F238E27FC236}">
                <a16:creationId xmlns:a16="http://schemas.microsoft.com/office/drawing/2014/main" id="{E87E11C0-43E5-B342-AD1C-9447FE2B69FD}"/>
              </a:ext>
            </a:extLst>
          </p:cNvPr>
          <p:cNvSpPr txBox="1"/>
          <p:nvPr userDrawn="1"/>
        </p:nvSpPr>
        <p:spPr>
          <a:xfrm>
            <a:off x="753035" y="6051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5174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5A1A1-EEEE-0E4C-99AA-DB1ABF597B59}" type="datetime1">
              <a:rPr lang="en-US" smtClean="0"/>
              <a:t>9/6/2023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F442E-095D-414B-A3C1-4D7C903EC540}"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69" r:id="rId3"/>
    <p:sldLayoutId id="2147483668" r:id="rId4"/>
    <p:sldLayoutId id="2147483650" r:id="rId5"/>
    <p:sldLayoutId id="2147483662" r:id="rId6"/>
    <p:sldLayoutId id="2147483664" r:id="rId7"/>
    <p:sldLayoutId id="2147483665" r:id="rId8"/>
    <p:sldLayoutId id="2147483670" r:id="rId9"/>
    <p:sldLayoutId id="214748368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lang="en-US" sz="2800" b="1" i="0" kern="1200" baseline="0" smtClean="0">
          <a:solidFill>
            <a:schemeClr val="tx1"/>
          </a:solidFill>
          <a:latin typeface="Georgia"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www.acbhcs.org/providers/network/docs/2023/MHS%20FFS%20Provider%20Handbook_Final%208.7.23.pdf"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F7_C36FA13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acbhcs.org/providers/smartcare/forms/MHS_Update%20Discharge%20Outpatient_Fillable%20Form_v4.pdf" TargetMode="External"/><Relationship Id="rId2" Type="http://schemas.openxmlformats.org/officeDocument/2006/relationships/hyperlink" Target="https://www.acbhcs.org/providers/smartcare/forms/MHS_Client%20Registration%20Outpatient%20Form_Fillable%20Form_v3.pdf" TargetMode="Externa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www.acbhcs.org/providers/Smartcare/Smartcare.ht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cbhcs.org/providers/network/docs/2023/MHS%20FFS%20General%20Utilization%20Table%20_8.21.2023.pdf"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8FA991-A003-8B4E-BBEF-18F2E1D609A6}"/>
              </a:ext>
            </a:extLst>
          </p:cNvPr>
          <p:cNvSpPr>
            <a:spLocks noGrp="1"/>
          </p:cNvSpPr>
          <p:nvPr>
            <p:ph type="ctrTitle"/>
          </p:nvPr>
        </p:nvSpPr>
        <p:spPr>
          <a:xfrm>
            <a:off x="3206949" y="1495114"/>
            <a:ext cx="8658985" cy="707886"/>
          </a:xfrm>
        </p:spPr>
        <p:txBody>
          <a:bodyPr/>
          <a:lstStyle/>
          <a:p>
            <a:r>
              <a:rPr lang="en-US" sz="2000"/>
              <a:t>CalAIM Payment Reform</a:t>
            </a:r>
            <a:br>
              <a:rPr lang="en-US" sz="2000"/>
            </a:br>
            <a:r>
              <a:rPr lang="en-US" sz="2000"/>
              <a:t>CPT Codes for Fee For Service Providers</a:t>
            </a:r>
          </a:p>
        </p:txBody>
      </p:sp>
      <p:sp>
        <p:nvSpPr>
          <p:cNvPr id="5" name="Subtitle 4"/>
          <p:cNvSpPr>
            <a:spLocks noGrp="1"/>
          </p:cNvSpPr>
          <p:nvPr>
            <p:ph type="subTitle" idx="1"/>
          </p:nvPr>
        </p:nvSpPr>
        <p:spPr>
          <a:xfrm>
            <a:off x="3206949" y="2402959"/>
            <a:ext cx="5926417" cy="2595582"/>
          </a:xfrm>
        </p:spPr>
        <p:txBody>
          <a:bodyPr vert="horz" lIns="91440" tIns="45720" rIns="91440" bIns="45720" rtlCol="0" anchor="t">
            <a:spAutoFit/>
          </a:bodyPr>
          <a:lstStyle/>
          <a:p>
            <a:pPr>
              <a:lnSpc>
                <a:spcPct val="100000"/>
              </a:lnSpc>
            </a:pPr>
            <a:r>
              <a:rPr lang="en-US" sz="1200" b="1" i="0"/>
              <a:t>Quality Assurance Team (QA)</a:t>
            </a:r>
          </a:p>
          <a:p>
            <a:pPr>
              <a:lnSpc>
                <a:spcPct val="100000"/>
              </a:lnSpc>
            </a:pPr>
            <a:r>
              <a:rPr lang="en-US" b="1"/>
              <a:t>Alameda County Behavioral Health Services (ACBH)</a:t>
            </a:r>
          </a:p>
          <a:p>
            <a:pPr>
              <a:lnSpc>
                <a:spcPct val="100000"/>
              </a:lnSpc>
            </a:pPr>
            <a:endParaRPr lang="en-US" b="1"/>
          </a:p>
          <a:p>
            <a:r>
              <a:rPr lang="en-US" sz="1200" b="1">
                <a:solidFill>
                  <a:schemeClr val="bg1"/>
                </a:solidFill>
                <a:latin typeface="Verdana" panose="020B0604030504040204" pitchFamily="34" charset="0"/>
                <a:ea typeface="Verdana" panose="020B0604030504040204" pitchFamily="34" charset="0"/>
              </a:rPr>
              <a:t>Presented by: </a:t>
            </a:r>
          </a:p>
          <a:p>
            <a:pPr>
              <a:lnSpc>
                <a:spcPct val="100000"/>
              </a:lnSpc>
              <a:spcBef>
                <a:spcPts val="0"/>
              </a:spcBef>
            </a:pPr>
            <a:r>
              <a:rPr lang="en-US" sz="1200">
                <a:solidFill>
                  <a:schemeClr val="bg1"/>
                </a:solidFill>
                <a:latin typeface="Verdana" panose="020B0604030504040204" pitchFamily="34" charset="0"/>
                <a:ea typeface="Verdana" panose="020B0604030504040204" pitchFamily="34" charset="0"/>
              </a:rPr>
              <a:t>Amy Saucier, Clinical Review Specialist Supervisor</a:t>
            </a:r>
          </a:p>
          <a:p>
            <a:pPr>
              <a:lnSpc>
                <a:spcPct val="100000"/>
              </a:lnSpc>
              <a:spcBef>
                <a:spcPts val="0"/>
              </a:spcBef>
            </a:pPr>
            <a:r>
              <a:rPr lang="en-US">
                <a:latin typeface="Verdana" panose="020B0604030504040204" pitchFamily="34" charset="0"/>
                <a:ea typeface="Verdana" panose="020B0604030504040204" pitchFamily="34" charset="0"/>
              </a:rPr>
              <a:t>Danielle Pence, Clinical Review Specialist </a:t>
            </a:r>
            <a:endParaRPr lang="en-US" sz="1200">
              <a:solidFill>
                <a:schemeClr val="bg1"/>
              </a:solidFill>
              <a:latin typeface="Verdana" panose="020B0604030504040204" pitchFamily="34" charset="0"/>
              <a:ea typeface="Verdana" panose="020B0604030504040204" pitchFamily="34" charset="0"/>
            </a:endParaRPr>
          </a:p>
          <a:p>
            <a:pPr>
              <a:lnSpc>
                <a:spcPct val="100000"/>
              </a:lnSpc>
            </a:pPr>
            <a:endParaRPr lang="en-US" b="1"/>
          </a:p>
          <a:p>
            <a:pPr>
              <a:lnSpc>
                <a:spcPct val="100000"/>
              </a:lnSpc>
            </a:pPr>
            <a:r>
              <a:rPr lang="en-US" b="1">
                <a:latin typeface="verdana"/>
                <a:ea typeface="verdana"/>
              </a:rPr>
              <a:t>September 6th and 11th, 2023 </a:t>
            </a:r>
            <a:endParaRPr lang="en-US" b="1">
              <a:ea typeface="verdana"/>
            </a:endParaRPr>
          </a:p>
          <a:p>
            <a:pPr>
              <a:lnSpc>
                <a:spcPct val="100000"/>
              </a:lnSpc>
            </a:pPr>
            <a:endParaRPr lang="en-US" b="1"/>
          </a:p>
        </p:txBody>
      </p:sp>
      <p:sp>
        <p:nvSpPr>
          <p:cNvPr id="6" name="TextBox 5"/>
          <p:cNvSpPr txBox="1"/>
          <p:nvPr/>
        </p:nvSpPr>
        <p:spPr>
          <a:xfrm>
            <a:off x="12728448" y="288950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9585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66FA38-3BAA-0EA3-9D19-8916A220E1D0}"/>
              </a:ext>
            </a:extLst>
          </p:cNvPr>
          <p:cNvSpPr>
            <a:spLocks noGrp="1"/>
          </p:cNvSpPr>
          <p:nvPr>
            <p:ph type="sldNum" sz="quarter" idx="12"/>
          </p:nvPr>
        </p:nvSpPr>
        <p:spPr/>
        <p:txBody>
          <a:bodyPr/>
          <a:lstStyle/>
          <a:p>
            <a:fld id="{6E9F442E-095D-414B-A3C1-4D7C903EC540}" type="slidenum">
              <a:rPr lang="uk-UA" smtClean="0"/>
              <a:pPr/>
              <a:t>10</a:t>
            </a:fld>
            <a:endParaRPr lang="uk-UA"/>
          </a:p>
        </p:txBody>
      </p:sp>
      <p:pic>
        <p:nvPicPr>
          <p:cNvPr id="4" name="Picture 3">
            <a:extLst>
              <a:ext uri="{FF2B5EF4-FFF2-40B4-BE49-F238E27FC236}">
                <a16:creationId xmlns:a16="http://schemas.microsoft.com/office/drawing/2014/main" id="{E6533F87-B6F3-FA1A-DC73-F5BC39A238DC}"/>
              </a:ext>
            </a:extLst>
          </p:cNvPr>
          <p:cNvPicPr>
            <a:picLocks noChangeAspect="1"/>
          </p:cNvPicPr>
          <p:nvPr/>
        </p:nvPicPr>
        <p:blipFill>
          <a:blip r:embed="rId2"/>
          <a:stretch>
            <a:fillRect/>
          </a:stretch>
        </p:blipFill>
        <p:spPr>
          <a:xfrm>
            <a:off x="781879" y="98591"/>
            <a:ext cx="10628242" cy="6042383"/>
          </a:xfrm>
          <a:prstGeom prst="rect">
            <a:avLst/>
          </a:prstGeom>
        </p:spPr>
      </p:pic>
    </p:spTree>
    <p:extLst>
      <p:ext uri="{BB962C8B-B14F-4D97-AF65-F5344CB8AC3E}">
        <p14:creationId xmlns:p14="http://schemas.microsoft.com/office/powerpoint/2010/main" val="279416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10A82A3-F910-EB93-2CDC-DC695CDE1820}"/>
              </a:ext>
            </a:extLst>
          </p:cNvPr>
          <p:cNvSpPr>
            <a:spLocks noGrp="1"/>
          </p:cNvSpPr>
          <p:nvPr>
            <p:ph type="ctrTitle"/>
          </p:nvPr>
        </p:nvSpPr>
        <p:spPr>
          <a:xfrm>
            <a:off x="5206993" y="2796084"/>
            <a:ext cx="6655197" cy="3450168"/>
          </a:xfrm>
        </p:spPr>
        <p:txBody>
          <a:bodyPr vert="horz" lIns="91440" tIns="45720" rIns="91440" bIns="45720" rtlCol="0" anchor="b">
            <a:noAutofit/>
          </a:bodyPr>
          <a:lstStyle/>
          <a:p>
            <a:pPr algn="r">
              <a:lnSpc>
                <a:spcPct val="90000"/>
              </a:lnSpc>
            </a:pPr>
            <a:r>
              <a:rPr lang="en-US" sz="2400" kern="1200">
                <a:solidFill>
                  <a:srgbClr val="33AB7E"/>
                </a:solidFill>
                <a:latin typeface="+mn-lt"/>
                <a:ea typeface="+mj-ea"/>
                <a:cs typeface="+mj-cs"/>
              </a:rPr>
              <a:t>CPT </a:t>
            </a:r>
            <a:r>
              <a:rPr lang="en-US" sz="2400">
                <a:solidFill>
                  <a:srgbClr val="33AB7E"/>
                </a:solidFill>
                <a:latin typeface="+mn-lt"/>
              </a:rPr>
              <a:t>Code Basics:</a:t>
            </a:r>
            <a:br>
              <a:rPr lang="en-US" sz="2400">
                <a:solidFill>
                  <a:srgbClr val="33AB7E"/>
                </a:solidFill>
                <a:latin typeface="+mn-lt"/>
              </a:rPr>
            </a:br>
            <a:br>
              <a:rPr lang="en-US" sz="2400">
                <a:solidFill>
                  <a:srgbClr val="33AB7E"/>
                </a:solidFill>
                <a:latin typeface="+mn-lt"/>
              </a:rPr>
            </a:br>
            <a:br>
              <a:rPr lang="en-US" sz="2400" kern="1200">
                <a:solidFill>
                  <a:srgbClr val="33AB7E"/>
                </a:solidFill>
                <a:latin typeface="+mn-lt"/>
                <a:ea typeface="+mj-ea"/>
                <a:cs typeface="+mj-cs"/>
              </a:rPr>
            </a:br>
            <a:r>
              <a:rPr lang="en-US" sz="2400" kern="1200">
                <a:solidFill>
                  <a:srgbClr val="33AB7E"/>
                </a:solidFill>
                <a:latin typeface="+mn-lt"/>
                <a:ea typeface="+mj-ea"/>
                <a:cs typeface="+mj-cs"/>
              </a:rPr>
              <a:t>Procedure Code Descriptions and Service Times</a:t>
            </a:r>
            <a:br>
              <a:rPr lang="en-US" sz="2400" kern="1200">
                <a:solidFill>
                  <a:srgbClr val="33AB7E"/>
                </a:solidFill>
                <a:latin typeface="+mn-lt"/>
                <a:ea typeface="+mj-ea"/>
                <a:cs typeface="+mj-cs"/>
              </a:rPr>
            </a:br>
            <a:br>
              <a:rPr lang="en-US" sz="2400" kern="1200">
                <a:solidFill>
                  <a:srgbClr val="33AB7E"/>
                </a:solidFill>
                <a:latin typeface="+mn-lt"/>
                <a:ea typeface="+mj-ea"/>
                <a:cs typeface="+mj-cs"/>
              </a:rPr>
            </a:br>
            <a:br>
              <a:rPr lang="en-US" sz="2400" kern="1200">
                <a:solidFill>
                  <a:srgbClr val="33AB7E"/>
                </a:solidFill>
                <a:latin typeface="+mn-lt"/>
                <a:ea typeface="+mj-ea"/>
                <a:cs typeface="+mj-cs"/>
              </a:rPr>
            </a:br>
            <a:br>
              <a:rPr lang="en-US" sz="2400" kern="1200">
                <a:solidFill>
                  <a:srgbClr val="33AB7E"/>
                </a:solidFill>
                <a:latin typeface="+mn-lt"/>
                <a:ea typeface="+mj-ea"/>
                <a:cs typeface="+mj-cs"/>
              </a:rPr>
            </a:br>
            <a:br>
              <a:rPr lang="en-US" sz="2400" kern="1200">
                <a:solidFill>
                  <a:srgbClr val="33AB7E"/>
                </a:solidFill>
                <a:latin typeface="+mn-lt"/>
                <a:ea typeface="+mj-ea"/>
                <a:cs typeface="+mj-cs"/>
              </a:rPr>
            </a:br>
            <a:endParaRPr lang="en-US" sz="2400" kern="1200">
              <a:solidFill>
                <a:srgbClr val="33AB7E"/>
              </a:solidFill>
              <a:latin typeface="+mn-lt"/>
              <a:ea typeface="+mj-ea"/>
              <a:cs typeface="+mj-cs"/>
            </a:endParaRPr>
          </a:p>
        </p:txBody>
      </p:sp>
      <p:sp>
        <p:nvSpPr>
          <p:cNvPr id="3" name="Slide Number Placeholder 2">
            <a:extLst>
              <a:ext uri="{FF2B5EF4-FFF2-40B4-BE49-F238E27FC236}">
                <a16:creationId xmlns:a16="http://schemas.microsoft.com/office/drawing/2014/main" id="{29AA7EC4-14C1-1B50-AC0A-586E6877E1D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mtClean="0"/>
              <a:pPr>
                <a:spcAft>
                  <a:spcPts val="600"/>
                </a:spcAft>
              </a:pPr>
              <a:t>11</a:t>
            </a:fld>
            <a:endParaRPr lang="en-US"/>
          </a:p>
        </p:txBody>
      </p:sp>
    </p:spTree>
    <p:extLst>
      <p:ext uri="{BB962C8B-B14F-4D97-AF65-F5344CB8AC3E}">
        <p14:creationId xmlns:p14="http://schemas.microsoft.com/office/powerpoint/2010/main" val="267889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AED43A-517D-4BF3-B7F2-5041AA054903}"/>
              </a:ext>
            </a:extLst>
          </p:cNvPr>
          <p:cNvSpPr>
            <a:spLocks noGrp="1"/>
          </p:cNvSpPr>
          <p:nvPr>
            <p:ph idx="1"/>
          </p:nvPr>
        </p:nvSpPr>
        <p:spPr>
          <a:xfrm>
            <a:off x="691077" y="1125423"/>
            <a:ext cx="10122235" cy="3701526"/>
          </a:xfrm>
        </p:spPr>
        <p:txBody>
          <a:bodyPr vert="horz" lIns="108000" tIns="45720" rIns="91440" bIns="45720" rtlCol="0" anchor="t">
            <a:spAutoFit/>
          </a:bodyPr>
          <a:lstStyle/>
          <a:p>
            <a:pPr marL="91440" indent="97155">
              <a:lnSpc>
                <a:spcPct val="100000"/>
              </a:lnSpc>
              <a:spcBef>
                <a:spcPts val="0"/>
              </a:spcBef>
              <a:spcAft>
                <a:spcPts val="600"/>
              </a:spcAft>
            </a:pPr>
            <a:r>
              <a:rPr lang="en-US" sz="1800">
                <a:latin typeface="+mn-lt"/>
              </a:rPr>
              <a:t>Some codes have set times associated with the service.</a:t>
            </a:r>
            <a:endParaRPr lang="en-US"/>
          </a:p>
          <a:p>
            <a:pPr marL="91440" indent="97155">
              <a:lnSpc>
                <a:spcPct val="100000"/>
              </a:lnSpc>
              <a:spcBef>
                <a:spcPts val="0"/>
              </a:spcBef>
              <a:spcAft>
                <a:spcPts val="600"/>
              </a:spcAft>
            </a:pPr>
            <a:r>
              <a:rPr lang="en-US" sz="1800">
                <a:latin typeface="+mn-lt"/>
              </a:rPr>
              <a:t>In these situations, </a:t>
            </a:r>
            <a:r>
              <a:rPr lang="en-US" sz="1800" b="1">
                <a:latin typeface="+mn-lt"/>
              </a:rPr>
              <a:t>the services can be claimed once they reach the midpoint </a:t>
            </a:r>
            <a:r>
              <a:rPr lang="en-US" sz="1800">
                <a:latin typeface="+mn-lt"/>
              </a:rPr>
              <a:t>of the time associated with code. </a:t>
            </a:r>
            <a:endParaRPr lang="en-US" sz="1800">
              <a:latin typeface="+mn-lt"/>
              <a:cs typeface="Calibri"/>
            </a:endParaRPr>
          </a:p>
          <a:p>
            <a:pPr marL="91440" indent="97155">
              <a:lnSpc>
                <a:spcPct val="100000"/>
              </a:lnSpc>
              <a:spcBef>
                <a:spcPts val="0"/>
              </a:spcBef>
              <a:spcAft>
                <a:spcPts val="600"/>
              </a:spcAft>
            </a:pPr>
            <a:r>
              <a:rPr lang="en-US" sz="1800">
                <a:latin typeface="+mn-lt"/>
              </a:rPr>
              <a:t>The Time Associated with Code column on the crosswalk shows the range of time that can be claimed using the code. </a:t>
            </a:r>
            <a:endParaRPr lang="en-US" sz="1800">
              <a:latin typeface="+mn-lt"/>
              <a:cs typeface="Calibri" panose="020F0502020204030204"/>
            </a:endParaRPr>
          </a:p>
          <a:p>
            <a:pPr marL="91440" indent="97155">
              <a:lnSpc>
                <a:spcPct val="100000"/>
              </a:lnSpc>
              <a:spcBef>
                <a:spcPts val="0"/>
              </a:spcBef>
              <a:spcAft>
                <a:spcPts val="600"/>
              </a:spcAft>
            </a:pPr>
            <a:r>
              <a:rPr lang="en-US" sz="1800">
                <a:latin typeface="+mn-lt"/>
              </a:rPr>
              <a:t>For example, </a:t>
            </a:r>
            <a:r>
              <a:rPr lang="en-US" sz="1800" i="1">
                <a:latin typeface="+mn-lt"/>
              </a:rPr>
              <a:t>T1017</a:t>
            </a:r>
            <a:r>
              <a:rPr lang="en-US" sz="1800">
                <a:latin typeface="+mn-lt"/>
              </a:rPr>
              <a:t> </a:t>
            </a:r>
            <a:r>
              <a:rPr lang="en-US" sz="1800" i="1">
                <a:latin typeface="+mn-lt"/>
              </a:rPr>
              <a:t>Targeted Case Management </a:t>
            </a:r>
            <a:r>
              <a:rPr lang="en-US" sz="1800">
                <a:latin typeface="+mn-lt"/>
              </a:rPr>
              <a:t>has a 15-minute time associated with the code. The service cannot be claimed unless it lasts at least 8 minutes, which is the midpoint of 15 minutes.</a:t>
            </a:r>
            <a:endParaRPr lang="en-US" sz="1800">
              <a:latin typeface="+mn-lt"/>
              <a:cs typeface="Calibri" panose="020F0502020204030204"/>
            </a:endParaRPr>
          </a:p>
          <a:p>
            <a:pPr marL="91440" indent="97155">
              <a:lnSpc>
                <a:spcPct val="100000"/>
              </a:lnSpc>
              <a:spcBef>
                <a:spcPts val="0"/>
              </a:spcBef>
              <a:spcAft>
                <a:spcPts val="600"/>
              </a:spcAft>
            </a:pPr>
            <a:r>
              <a:rPr lang="en-US" sz="1800">
                <a:latin typeface="+mn-lt"/>
              </a:rPr>
              <a:t>The midpoint doesn’t apply to codes with time ranges, only to those with set times. </a:t>
            </a:r>
            <a:endParaRPr lang="en-US" sz="1800">
              <a:latin typeface="+mn-lt"/>
              <a:cs typeface="Calibri" panose="020F0502020204030204"/>
            </a:endParaRPr>
          </a:p>
          <a:p>
            <a:pPr marL="91440" indent="97155">
              <a:lnSpc>
                <a:spcPct val="100000"/>
              </a:lnSpc>
              <a:spcBef>
                <a:spcPts val="0"/>
              </a:spcBef>
              <a:spcAft>
                <a:spcPts val="600"/>
              </a:spcAft>
            </a:pPr>
            <a:r>
              <a:rPr lang="en-US" sz="1800">
                <a:latin typeface="+mn-lt"/>
              </a:rPr>
              <a:t>For codes that do not have a specific time associated with the service, DHCS has assigned a </a:t>
            </a:r>
            <a:r>
              <a:rPr lang="en-US" sz="1800" b="1">
                <a:latin typeface="+mn-lt"/>
              </a:rPr>
              <a:t>15-minute </a:t>
            </a:r>
            <a:r>
              <a:rPr lang="en-US" sz="1800">
                <a:latin typeface="+mn-lt"/>
              </a:rPr>
              <a:t>limit.</a:t>
            </a:r>
            <a:endParaRPr lang="en-US" sz="1800">
              <a:latin typeface="+mn-lt"/>
              <a:cs typeface="Calibri" panose="020F0502020204030204"/>
            </a:endParaRPr>
          </a:p>
          <a:p>
            <a:pPr marL="91440" indent="0">
              <a:spcAft>
                <a:spcPts val="600"/>
              </a:spcAft>
              <a:buNone/>
            </a:pPr>
            <a:endParaRPr lang="en-US" sz="1800" b="1">
              <a:latin typeface="+mn-lt"/>
            </a:endParaRPr>
          </a:p>
        </p:txBody>
      </p:sp>
      <p:sp>
        <p:nvSpPr>
          <p:cNvPr id="3" name="Slide Number Placeholder 2">
            <a:extLst>
              <a:ext uri="{FF2B5EF4-FFF2-40B4-BE49-F238E27FC236}">
                <a16:creationId xmlns:a16="http://schemas.microsoft.com/office/drawing/2014/main" id="{2914FB56-802C-4D92-BE88-658F9966822F}"/>
              </a:ext>
            </a:extLst>
          </p:cNvPr>
          <p:cNvSpPr>
            <a:spLocks noGrp="1"/>
          </p:cNvSpPr>
          <p:nvPr>
            <p:ph type="sldNum" sz="quarter" idx="12"/>
          </p:nvPr>
        </p:nvSpPr>
        <p:spPr/>
        <p:txBody>
          <a:bodyPr/>
          <a:lstStyle/>
          <a:p>
            <a:fld id="{6E9F442E-095D-414B-A3C1-4D7C903EC540}" type="slidenum">
              <a:rPr lang="uk-UA" smtClean="0"/>
              <a:pPr/>
              <a:t>12</a:t>
            </a:fld>
            <a:endParaRPr lang="uk-UA"/>
          </a:p>
        </p:txBody>
      </p:sp>
      <p:sp>
        <p:nvSpPr>
          <p:cNvPr id="4" name="Title 3">
            <a:extLst>
              <a:ext uri="{FF2B5EF4-FFF2-40B4-BE49-F238E27FC236}">
                <a16:creationId xmlns:a16="http://schemas.microsoft.com/office/drawing/2014/main" id="{1FA1F843-99B8-43A8-AF38-7CBC0D3BE873}"/>
              </a:ext>
            </a:extLst>
          </p:cNvPr>
          <p:cNvSpPr>
            <a:spLocks noGrp="1"/>
          </p:cNvSpPr>
          <p:nvPr>
            <p:ph type="title"/>
          </p:nvPr>
        </p:nvSpPr>
        <p:spPr>
          <a:xfrm>
            <a:off x="425828" y="282724"/>
            <a:ext cx="8877994" cy="864778"/>
          </a:xfrm>
        </p:spPr>
        <p:txBody>
          <a:bodyPr/>
          <a:lstStyle/>
          <a:p>
            <a:r>
              <a:rPr lang="en-US"/>
              <a:t>Procedure Code Description with Set Times</a:t>
            </a:r>
          </a:p>
        </p:txBody>
      </p:sp>
      <p:pic>
        <p:nvPicPr>
          <p:cNvPr id="6" name="Picture 5">
            <a:extLst>
              <a:ext uri="{FF2B5EF4-FFF2-40B4-BE49-F238E27FC236}">
                <a16:creationId xmlns:a16="http://schemas.microsoft.com/office/drawing/2014/main" id="{395881B9-2406-0BC5-EE67-9CF96C87BB24}"/>
              </a:ext>
            </a:extLst>
          </p:cNvPr>
          <p:cNvPicPr>
            <a:picLocks noChangeAspect="1"/>
          </p:cNvPicPr>
          <p:nvPr/>
        </p:nvPicPr>
        <p:blipFill>
          <a:blip r:embed="rId2"/>
          <a:stretch>
            <a:fillRect/>
          </a:stretch>
        </p:blipFill>
        <p:spPr>
          <a:xfrm>
            <a:off x="1529870" y="4305287"/>
            <a:ext cx="8239125" cy="1781175"/>
          </a:xfrm>
          <a:prstGeom prst="rect">
            <a:avLst/>
          </a:prstGeom>
        </p:spPr>
      </p:pic>
      <p:sp>
        <p:nvSpPr>
          <p:cNvPr id="8" name="Rectangle: Rounded Corners 7">
            <a:extLst>
              <a:ext uri="{FF2B5EF4-FFF2-40B4-BE49-F238E27FC236}">
                <a16:creationId xmlns:a16="http://schemas.microsoft.com/office/drawing/2014/main" id="{708555CA-F513-529A-359A-306EF908CD9B}"/>
              </a:ext>
            </a:extLst>
          </p:cNvPr>
          <p:cNvSpPr/>
          <p:nvPr/>
        </p:nvSpPr>
        <p:spPr>
          <a:xfrm>
            <a:off x="3335073" y="4305287"/>
            <a:ext cx="5798293" cy="1781175"/>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24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7F197-0817-F822-BF15-7C39A55D810C}"/>
              </a:ext>
            </a:extLst>
          </p:cNvPr>
          <p:cNvSpPr>
            <a:spLocks noGrp="1"/>
          </p:cNvSpPr>
          <p:nvPr>
            <p:ph idx="1"/>
          </p:nvPr>
        </p:nvSpPr>
        <p:spPr>
          <a:xfrm>
            <a:off x="1107523" y="1172814"/>
            <a:ext cx="10246275" cy="2262158"/>
          </a:xfrm>
        </p:spPr>
        <p:txBody>
          <a:bodyPr/>
          <a:lstStyle/>
          <a:p>
            <a:pPr marL="91440" indent="-182880">
              <a:lnSpc>
                <a:spcPct val="100000"/>
              </a:lnSpc>
              <a:spcBef>
                <a:spcPts val="0"/>
              </a:spcBef>
              <a:spcAft>
                <a:spcPts val="600"/>
              </a:spcAft>
              <a:buFont typeface="Arial" panose="020B0604020202020204" pitchFamily="34" charset="0"/>
              <a:buChar char="•"/>
            </a:pPr>
            <a:r>
              <a:rPr lang="en-US" sz="1800" dirty="0">
                <a:latin typeface="+mn-lt"/>
              </a:rPr>
              <a:t>In some cases, there are multiple codes for the same service but each have a different time range associated with the code. </a:t>
            </a:r>
          </a:p>
          <a:p>
            <a:pPr marL="91440" indent="-182880">
              <a:lnSpc>
                <a:spcPct val="100000"/>
              </a:lnSpc>
              <a:spcBef>
                <a:spcPts val="0"/>
              </a:spcBef>
              <a:spcAft>
                <a:spcPts val="600"/>
              </a:spcAft>
              <a:buFont typeface="Arial" panose="020B0604020202020204" pitchFamily="34" charset="0"/>
              <a:buChar char="•"/>
            </a:pPr>
            <a:r>
              <a:rPr lang="en-US" sz="1800" i="1" dirty="0">
                <a:latin typeface="+mn-lt"/>
              </a:rPr>
              <a:t>SmartCare Procedure Code </a:t>
            </a:r>
            <a:r>
              <a:rPr lang="en-US" sz="1800" i="0" dirty="0">
                <a:latin typeface="+mn-lt"/>
              </a:rPr>
              <a:t>and</a:t>
            </a:r>
            <a:r>
              <a:rPr lang="en-US" sz="1800" i="1" dirty="0"/>
              <a:t> </a:t>
            </a:r>
            <a:r>
              <a:rPr lang="en-US" sz="1800" i="1" dirty="0">
                <a:latin typeface="+mn-lt"/>
              </a:rPr>
              <a:t>SmartCare Procedure Code Description</a:t>
            </a:r>
            <a:r>
              <a:rPr lang="en-US" sz="1800" i="0" dirty="0">
                <a:latin typeface="+mn-lt"/>
              </a:rPr>
              <a:t> on the crosswalk will show the time associated with code. </a:t>
            </a:r>
            <a:endParaRPr lang="en-US" sz="1800" dirty="0">
              <a:latin typeface="+mn-lt"/>
            </a:endParaRPr>
          </a:p>
          <a:p>
            <a:pPr marL="91440" indent="-182880">
              <a:lnSpc>
                <a:spcPct val="100000"/>
              </a:lnSpc>
              <a:spcBef>
                <a:spcPts val="0"/>
              </a:spcBef>
              <a:spcAft>
                <a:spcPts val="600"/>
              </a:spcAft>
              <a:buFont typeface="Arial" panose="020B0604020202020204" pitchFamily="34" charset="0"/>
              <a:buChar char="•"/>
            </a:pPr>
            <a:r>
              <a:rPr lang="en-US" sz="1800" i="1" dirty="0">
                <a:latin typeface="+mn-lt"/>
              </a:rPr>
              <a:t>Time Associated with Code </a:t>
            </a:r>
            <a:r>
              <a:rPr lang="en-US" sz="1800" dirty="0">
                <a:latin typeface="+mn-lt"/>
              </a:rPr>
              <a:t>on the crosswalk shows the range of time that can be claimed using the code. </a:t>
            </a:r>
          </a:p>
          <a:p>
            <a:pPr marL="91440" indent="-182880">
              <a:lnSpc>
                <a:spcPct val="100000"/>
              </a:lnSpc>
              <a:spcBef>
                <a:spcPts val="0"/>
              </a:spcBef>
              <a:spcAft>
                <a:spcPts val="600"/>
              </a:spcAft>
              <a:buFont typeface="Arial" panose="020B0604020202020204" pitchFamily="34" charset="0"/>
              <a:buChar char="•"/>
            </a:pPr>
            <a:r>
              <a:rPr lang="en-US" sz="1800" dirty="0">
                <a:latin typeface="+mn-lt"/>
              </a:rPr>
              <a:t>For example, </a:t>
            </a:r>
            <a:r>
              <a:rPr lang="en-US" sz="1800" i="1" dirty="0">
                <a:latin typeface="+mn-lt"/>
              </a:rPr>
              <a:t>90832 Psychotherapy 30 minutes w/Patient </a:t>
            </a:r>
            <a:r>
              <a:rPr lang="en-US" sz="1800" dirty="0">
                <a:latin typeface="+mn-lt"/>
              </a:rPr>
              <a:t>should be used when a service lasts from 16-37 minutes.  </a:t>
            </a:r>
          </a:p>
        </p:txBody>
      </p:sp>
      <p:sp>
        <p:nvSpPr>
          <p:cNvPr id="3" name="Slide Number Placeholder 2">
            <a:extLst>
              <a:ext uri="{FF2B5EF4-FFF2-40B4-BE49-F238E27FC236}">
                <a16:creationId xmlns:a16="http://schemas.microsoft.com/office/drawing/2014/main" id="{B5A61475-2990-C6A8-D1B4-4C362D30E026}"/>
              </a:ext>
            </a:extLst>
          </p:cNvPr>
          <p:cNvSpPr>
            <a:spLocks noGrp="1"/>
          </p:cNvSpPr>
          <p:nvPr>
            <p:ph type="sldNum" sz="quarter" idx="12"/>
          </p:nvPr>
        </p:nvSpPr>
        <p:spPr/>
        <p:txBody>
          <a:bodyPr/>
          <a:lstStyle/>
          <a:p>
            <a:fld id="{6E9F442E-095D-414B-A3C1-4D7C903EC540}" type="slidenum">
              <a:rPr lang="uk-UA" smtClean="0"/>
              <a:pPr/>
              <a:t>13</a:t>
            </a:fld>
            <a:endParaRPr lang="uk-UA"/>
          </a:p>
        </p:txBody>
      </p:sp>
      <p:sp>
        <p:nvSpPr>
          <p:cNvPr id="4" name="Title 3">
            <a:extLst>
              <a:ext uri="{FF2B5EF4-FFF2-40B4-BE49-F238E27FC236}">
                <a16:creationId xmlns:a16="http://schemas.microsoft.com/office/drawing/2014/main" id="{A448AD11-291E-1B9D-7C97-F20B3429F758}"/>
              </a:ext>
            </a:extLst>
          </p:cNvPr>
          <p:cNvSpPr>
            <a:spLocks noGrp="1"/>
          </p:cNvSpPr>
          <p:nvPr>
            <p:ph type="title"/>
          </p:nvPr>
        </p:nvSpPr>
        <p:spPr>
          <a:xfrm>
            <a:off x="701748" y="294404"/>
            <a:ext cx="9271591" cy="864778"/>
          </a:xfrm>
        </p:spPr>
        <p:txBody>
          <a:bodyPr/>
          <a:lstStyle/>
          <a:p>
            <a:r>
              <a:rPr lang="en-US"/>
              <a:t>Procedure Code Description with Set Times (Continued)</a:t>
            </a:r>
          </a:p>
        </p:txBody>
      </p:sp>
      <p:pic>
        <p:nvPicPr>
          <p:cNvPr id="9" name="Picture 8">
            <a:extLst>
              <a:ext uri="{FF2B5EF4-FFF2-40B4-BE49-F238E27FC236}">
                <a16:creationId xmlns:a16="http://schemas.microsoft.com/office/drawing/2014/main" id="{BD679CE4-3569-721B-DB64-89CF7B2429FD}"/>
              </a:ext>
            </a:extLst>
          </p:cNvPr>
          <p:cNvPicPr>
            <a:picLocks noChangeAspect="1"/>
          </p:cNvPicPr>
          <p:nvPr/>
        </p:nvPicPr>
        <p:blipFill>
          <a:blip r:embed="rId2"/>
          <a:stretch>
            <a:fillRect/>
          </a:stretch>
        </p:blipFill>
        <p:spPr>
          <a:xfrm>
            <a:off x="4380614" y="3226992"/>
            <a:ext cx="6973185" cy="2893099"/>
          </a:xfrm>
          <a:prstGeom prst="rect">
            <a:avLst/>
          </a:prstGeom>
        </p:spPr>
      </p:pic>
      <p:sp>
        <p:nvSpPr>
          <p:cNvPr id="13" name="Oval 12">
            <a:extLst>
              <a:ext uri="{FF2B5EF4-FFF2-40B4-BE49-F238E27FC236}">
                <a16:creationId xmlns:a16="http://schemas.microsoft.com/office/drawing/2014/main" id="{AC956B4B-9336-8B74-451A-AE496C3E3B45}"/>
              </a:ext>
            </a:extLst>
          </p:cNvPr>
          <p:cNvSpPr/>
          <p:nvPr/>
        </p:nvSpPr>
        <p:spPr>
          <a:xfrm>
            <a:off x="5810306" y="3654139"/>
            <a:ext cx="2800294" cy="55289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4" name="Oval 13">
            <a:extLst>
              <a:ext uri="{FF2B5EF4-FFF2-40B4-BE49-F238E27FC236}">
                <a16:creationId xmlns:a16="http://schemas.microsoft.com/office/drawing/2014/main" id="{00EBBC10-F786-A0D2-C98B-32FE9CBA2078}"/>
              </a:ext>
            </a:extLst>
          </p:cNvPr>
          <p:cNvSpPr/>
          <p:nvPr/>
        </p:nvSpPr>
        <p:spPr>
          <a:xfrm>
            <a:off x="10185991" y="3218611"/>
            <a:ext cx="650358" cy="28931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5" name="Oval 4">
            <a:extLst>
              <a:ext uri="{FF2B5EF4-FFF2-40B4-BE49-F238E27FC236}">
                <a16:creationId xmlns:a16="http://schemas.microsoft.com/office/drawing/2014/main" id="{5767DE9A-B6E8-D489-BAE2-30463E9085CC}"/>
              </a:ext>
            </a:extLst>
          </p:cNvPr>
          <p:cNvSpPr/>
          <p:nvPr/>
        </p:nvSpPr>
        <p:spPr>
          <a:xfrm>
            <a:off x="5883156" y="4605722"/>
            <a:ext cx="2800294" cy="55289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6" name="Rectangle 5">
            <a:extLst>
              <a:ext uri="{FF2B5EF4-FFF2-40B4-BE49-F238E27FC236}">
                <a16:creationId xmlns:a16="http://schemas.microsoft.com/office/drawing/2014/main" id="{63A0C09D-1CF4-4184-B314-A578C375279F}"/>
              </a:ext>
            </a:extLst>
          </p:cNvPr>
          <p:cNvSpPr/>
          <p:nvPr/>
        </p:nvSpPr>
        <p:spPr>
          <a:xfrm>
            <a:off x="1107523" y="3575523"/>
            <a:ext cx="3127392" cy="2462213"/>
          </a:xfrm>
          <a:prstGeom prst="rect">
            <a:avLst/>
          </a:prstGeom>
        </p:spPr>
        <p:txBody>
          <a:bodyPr wrap="square">
            <a:spAutoFit/>
          </a:bodyPr>
          <a:lstStyle/>
          <a:p>
            <a:pPr marL="91440" indent="-182880">
              <a:lnSpc>
                <a:spcPct val="100000"/>
              </a:lnSpc>
              <a:spcBef>
                <a:spcPts val="0"/>
              </a:spcBef>
              <a:spcAft>
                <a:spcPts val="1200"/>
              </a:spcAft>
              <a:buFont typeface="Arial" panose="020B0604020202020204" pitchFamily="34" charset="0"/>
              <a:buChar char="•"/>
            </a:pPr>
            <a:r>
              <a:rPr lang="en-US" i="1">
                <a:solidFill>
                  <a:schemeClr val="bg2">
                    <a:lumMod val="25000"/>
                  </a:schemeClr>
                </a:solidFill>
              </a:rPr>
              <a:t>90834 Psychotherapy 45 minutes w/Patient </a:t>
            </a:r>
            <a:r>
              <a:rPr lang="en-US">
                <a:solidFill>
                  <a:schemeClr val="bg2">
                    <a:lumMod val="25000"/>
                  </a:schemeClr>
                </a:solidFill>
              </a:rPr>
              <a:t>should be used when a service lasts from 38-52 minutes.</a:t>
            </a:r>
          </a:p>
          <a:p>
            <a:pPr marL="91440" indent="-182880">
              <a:lnSpc>
                <a:spcPct val="100000"/>
              </a:lnSpc>
              <a:spcBef>
                <a:spcPts val="0"/>
              </a:spcBef>
              <a:spcAft>
                <a:spcPts val="600"/>
              </a:spcAft>
              <a:buFont typeface="Arial" panose="020B0604020202020204" pitchFamily="34" charset="0"/>
              <a:buChar char="•"/>
            </a:pPr>
            <a:r>
              <a:rPr lang="en-US" i="1">
                <a:solidFill>
                  <a:schemeClr val="bg2">
                    <a:lumMod val="25000"/>
                  </a:schemeClr>
                </a:solidFill>
              </a:rPr>
              <a:t>90837 Psychotherapy 60 Minutes w/Patient </a:t>
            </a:r>
            <a:r>
              <a:rPr lang="en-US">
                <a:solidFill>
                  <a:schemeClr val="bg2">
                    <a:lumMod val="25000"/>
                  </a:schemeClr>
                </a:solidFill>
              </a:rPr>
              <a:t>should be used when a service lasts over 53 minutes.</a:t>
            </a:r>
          </a:p>
        </p:txBody>
      </p:sp>
    </p:spTree>
    <p:extLst>
      <p:ext uri="{BB962C8B-B14F-4D97-AF65-F5344CB8AC3E}">
        <p14:creationId xmlns:p14="http://schemas.microsoft.com/office/powerpoint/2010/main" val="329528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AA1D42-4F44-0C58-31EA-68D12BE059B2}"/>
              </a:ext>
            </a:extLst>
          </p:cNvPr>
          <p:cNvSpPr>
            <a:spLocks noGrp="1"/>
          </p:cNvSpPr>
          <p:nvPr>
            <p:ph idx="1"/>
          </p:nvPr>
        </p:nvSpPr>
        <p:spPr>
          <a:xfrm>
            <a:off x="1255562" y="1616294"/>
            <a:ext cx="9680875" cy="3005951"/>
          </a:xfrm>
        </p:spPr>
        <p:txBody>
          <a:bodyPr/>
          <a:lstStyle/>
          <a:p>
            <a:pPr indent="-228600">
              <a:spcAft>
                <a:spcPts val="600"/>
              </a:spcAft>
              <a:buFont typeface="Arial" panose="020B0604020202020204" pitchFamily="34" charset="0"/>
              <a:buChar char="•"/>
            </a:pPr>
            <a:r>
              <a:rPr lang="en-US" sz="1800">
                <a:latin typeface="+mn-lt"/>
              </a:rPr>
              <a:t>Only the time it takes to provide direct services associated with a code can be claimed to the State. </a:t>
            </a:r>
          </a:p>
          <a:p>
            <a:pPr indent="-228600">
              <a:spcAft>
                <a:spcPts val="600"/>
              </a:spcAft>
              <a:buFont typeface="Arial" panose="020B0604020202020204" pitchFamily="34" charset="0"/>
              <a:buChar char="•"/>
            </a:pPr>
            <a:r>
              <a:rPr lang="en-US" sz="1800">
                <a:latin typeface="+mn-lt"/>
              </a:rPr>
              <a:t>Direct Patient Care means time spent with:</a:t>
            </a:r>
          </a:p>
          <a:p>
            <a:pPr lvl="1">
              <a:buFont typeface="Arial" panose="020B0604020202020204" pitchFamily="34" charset="0"/>
              <a:buChar char="•"/>
            </a:pPr>
            <a:r>
              <a:rPr lang="en-US" sz="1800" i="0">
                <a:solidFill>
                  <a:schemeClr val="bg2">
                    <a:lumMod val="25000"/>
                  </a:schemeClr>
                </a:solidFill>
                <a:latin typeface="+mn-lt"/>
                <a:ea typeface="+mn-ea"/>
                <a:cs typeface="+mn-cs"/>
              </a:rPr>
              <a:t>The patient for the purpose of providing healthcare </a:t>
            </a:r>
          </a:p>
          <a:p>
            <a:pPr lvl="1">
              <a:spcAft>
                <a:spcPts val="1200"/>
              </a:spcAft>
              <a:buFont typeface="Arial" panose="020B0604020202020204" pitchFamily="34" charset="0"/>
              <a:buChar char="•"/>
            </a:pPr>
            <a:r>
              <a:rPr lang="en-US" sz="1800" i="0">
                <a:solidFill>
                  <a:schemeClr val="bg2">
                    <a:lumMod val="25000"/>
                  </a:schemeClr>
                </a:solidFill>
                <a:latin typeface="+mn-lt"/>
                <a:ea typeface="+mn-ea"/>
                <a:cs typeface="+mn-cs"/>
              </a:rPr>
              <a:t>The consultant/members of the beneficiary’s care team (may include family)</a:t>
            </a:r>
          </a:p>
          <a:p>
            <a:pPr indent="-228600">
              <a:spcAft>
                <a:spcPts val="1200"/>
              </a:spcAft>
              <a:buFont typeface="Arial" panose="020B0604020202020204" pitchFamily="34" charset="0"/>
              <a:buChar char="•"/>
            </a:pPr>
            <a:r>
              <a:rPr lang="en-US" sz="1800" b="1">
                <a:latin typeface="+mn-lt"/>
              </a:rPr>
              <a:t>Direct Patient Care does not include </a:t>
            </a:r>
            <a:r>
              <a:rPr lang="en-US" sz="1800">
                <a:latin typeface="+mn-lt"/>
              </a:rPr>
              <a:t>travel time, administrative activities, chart review, documentation, utilization review and quality assurance activities or other activities a provider engages in either before or after a patient visit.</a:t>
            </a:r>
          </a:p>
          <a:p>
            <a:endParaRPr lang="en-US"/>
          </a:p>
        </p:txBody>
      </p:sp>
      <p:sp>
        <p:nvSpPr>
          <p:cNvPr id="3" name="Slide Number Placeholder 2">
            <a:extLst>
              <a:ext uri="{FF2B5EF4-FFF2-40B4-BE49-F238E27FC236}">
                <a16:creationId xmlns:a16="http://schemas.microsoft.com/office/drawing/2014/main" id="{9B99BC97-4BC8-8FDD-6710-6DC860476901}"/>
              </a:ext>
            </a:extLst>
          </p:cNvPr>
          <p:cNvSpPr>
            <a:spLocks noGrp="1"/>
          </p:cNvSpPr>
          <p:nvPr>
            <p:ph type="sldNum" sz="quarter" idx="12"/>
          </p:nvPr>
        </p:nvSpPr>
        <p:spPr/>
        <p:txBody>
          <a:bodyPr/>
          <a:lstStyle/>
          <a:p>
            <a:fld id="{6E9F442E-095D-414B-A3C1-4D7C903EC540}" type="slidenum">
              <a:rPr lang="uk-UA" smtClean="0"/>
              <a:pPr/>
              <a:t>14</a:t>
            </a:fld>
            <a:endParaRPr lang="uk-UA"/>
          </a:p>
        </p:txBody>
      </p:sp>
      <p:sp>
        <p:nvSpPr>
          <p:cNvPr id="4" name="Title 3">
            <a:extLst>
              <a:ext uri="{FF2B5EF4-FFF2-40B4-BE49-F238E27FC236}">
                <a16:creationId xmlns:a16="http://schemas.microsoft.com/office/drawing/2014/main" id="{CF96E485-48F4-5A2D-9C39-94FC977F5B9F}"/>
              </a:ext>
            </a:extLst>
          </p:cNvPr>
          <p:cNvSpPr>
            <a:spLocks noGrp="1"/>
          </p:cNvSpPr>
          <p:nvPr>
            <p:ph type="title"/>
          </p:nvPr>
        </p:nvSpPr>
        <p:spPr/>
        <p:txBody>
          <a:bodyPr/>
          <a:lstStyle/>
          <a:p>
            <a:r>
              <a:rPr lang="en-US"/>
              <a:t>Direct Patient Care</a:t>
            </a:r>
          </a:p>
        </p:txBody>
      </p:sp>
    </p:spTree>
    <p:extLst>
      <p:ext uri="{BB962C8B-B14F-4D97-AF65-F5344CB8AC3E}">
        <p14:creationId xmlns:p14="http://schemas.microsoft.com/office/powerpoint/2010/main" val="217610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2482999-E3E7-451C-8416-8497570C7C90}"/>
              </a:ext>
            </a:extLst>
          </p:cNvPr>
          <p:cNvSpPr>
            <a:spLocks noGrp="1"/>
          </p:cNvSpPr>
          <p:nvPr>
            <p:ph type="title"/>
          </p:nvPr>
        </p:nvSpPr>
        <p:spPr>
          <a:xfrm>
            <a:off x="7857460" y="4209443"/>
            <a:ext cx="3825767" cy="990115"/>
          </a:xfrm>
        </p:spPr>
        <p:txBody>
          <a:bodyPr vert="horz" lIns="91440" tIns="45720" rIns="91440" bIns="45720" rtlCol="0" anchor="b">
            <a:normAutofit fontScale="90000"/>
          </a:bodyPr>
          <a:lstStyle/>
          <a:p>
            <a:pPr algn="r"/>
            <a:br>
              <a:rPr lang="en-US" sz="3200"/>
            </a:br>
            <a:br>
              <a:rPr lang="en-US" sz="3200">
                <a:latin typeface="+mn-lt"/>
              </a:rPr>
            </a:br>
            <a:r>
              <a:rPr lang="en-US" sz="3200">
                <a:latin typeface="+mn-lt"/>
              </a:rPr>
              <a:t> </a:t>
            </a:r>
            <a:br>
              <a:rPr lang="en-US" sz="3200">
                <a:latin typeface="+mn-lt"/>
              </a:rPr>
            </a:br>
            <a:br>
              <a:rPr lang="en-US" sz="3200">
                <a:latin typeface="+mn-lt"/>
              </a:rPr>
            </a:br>
            <a:br>
              <a:rPr lang="en-US" sz="3200">
                <a:latin typeface="+mn-lt"/>
              </a:rPr>
            </a:br>
            <a:r>
              <a:rPr lang="en-US" sz="2700">
                <a:latin typeface="+mn-lt"/>
              </a:rPr>
              <a:t>Maximum Units Allowed</a:t>
            </a:r>
            <a:br>
              <a:rPr lang="en-US" sz="3200">
                <a:latin typeface="+mn-lt"/>
              </a:rPr>
            </a:br>
            <a:r>
              <a:rPr lang="en-US" sz="2700">
                <a:latin typeface="+mn-lt"/>
              </a:rPr>
              <a:t>Dependent On Codes:</a:t>
            </a:r>
            <a:br>
              <a:rPr lang="en-US" sz="2700">
                <a:latin typeface="+mn-lt"/>
              </a:rPr>
            </a:br>
            <a:r>
              <a:rPr lang="en-US" sz="2200">
                <a:latin typeface="+mn-lt"/>
              </a:rPr>
              <a:t>Add On Codes</a:t>
            </a:r>
            <a:br>
              <a:rPr lang="en-US" sz="2200">
                <a:latin typeface="+mn-lt"/>
              </a:rPr>
            </a:br>
            <a:r>
              <a:rPr lang="en-US" sz="2200">
                <a:latin typeface="+mn-lt"/>
              </a:rPr>
              <a:t>Supplemental Codes</a:t>
            </a:r>
            <a:endParaRPr lang="en-US" sz="2700">
              <a:latin typeface="+mn-lt"/>
            </a:endParaRPr>
          </a:p>
        </p:txBody>
      </p:sp>
      <p:sp>
        <p:nvSpPr>
          <p:cNvPr id="3" name="Slide Number Placeholder 2">
            <a:extLst>
              <a:ext uri="{FF2B5EF4-FFF2-40B4-BE49-F238E27FC236}">
                <a16:creationId xmlns:a16="http://schemas.microsoft.com/office/drawing/2014/main" id="{289E8316-2334-9E7A-B338-50C049F8F9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15</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94571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53C8A-E189-8DD5-4582-0E0143112C7D}"/>
              </a:ext>
            </a:extLst>
          </p:cNvPr>
          <p:cNvPicPr>
            <a:picLocks noChangeAspect="1"/>
          </p:cNvPicPr>
          <p:nvPr/>
        </p:nvPicPr>
        <p:blipFill>
          <a:blip r:embed="rId2"/>
          <a:stretch>
            <a:fillRect/>
          </a:stretch>
        </p:blipFill>
        <p:spPr>
          <a:xfrm>
            <a:off x="6653669" y="2241310"/>
            <a:ext cx="5238750" cy="2181225"/>
          </a:xfrm>
          <a:prstGeom prst="rect">
            <a:avLst/>
          </a:prstGeom>
        </p:spPr>
      </p:pic>
      <p:sp>
        <p:nvSpPr>
          <p:cNvPr id="6" name="Content Placeholder 5">
            <a:extLst>
              <a:ext uri="{FF2B5EF4-FFF2-40B4-BE49-F238E27FC236}">
                <a16:creationId xmlns:a16="http://schemas.microsoft.com/office/drawing/2014/main" id="{1EAAFF62-EBEF-C3A4-F555-60AD465EA18E}"/>
              </a:ext>
            </a:extLst>
          </p:cNvPr>
          <p:cNvSpPr>
            <a:spLocks noGrp="1"/>
          </p:cNvSpPr>
          <p:nvPr>
            <p:ph idx="1"/>
          </p:nvPr>
        </p:nvSpPr>
        <p:spPr>
          <a:xfrm>
            <a:off x="612360" y="1500369"/>
            <a:ext cx="5875354" cy="4209226"/>
          </a:xfrm>
        </p:spPr>
        <p:txBody>
          <a:bodyPr vert="horz" lIns="91440" tIns="45720" rIns="91440" bIns="45720" rtlCol="0">
            <a:noAutofit/>
          </a:bodyPr>
          <a:lstStyle/>
          <a:p>
            <a:pPr indent="-228600">
              <a:lnSpc>
                <a:spcPct val="100000"/>
              </a:lnSpc>
              <a:spcBef>
                <a:spcPts val="600"/>
              </a:spcBef>
              <a:spcAft>
                <a:spcPts val="600"/>
              </a:spcAft>
              <a:buFont typeface="Arial" panose="020B0604020202020204" pitchFamily="34" charset="0"/>
              <a:buChar char="•"/>
            </a:pPr>
            <a:r>
              <a:rPr lang="en-US" sz="2000">
                <a:solidFill>
                  <a:schemeClr val="bg2">
                    <a:lumMod val="25000"/>
                  </a:schemeClr>
                </a:solidFill>
                <a:latin typeface="+mn-lt"/>
              </a:rPr>
              <a:t>Outpatient codes have a maximum number of units that can be billed per day. </a:t>
            </a:r>
          </a:p>
          <a:p>
            <a:pPr marL="285750" indent="-228600">
              <a:lnSpc>
                <a:spcPct val="100000"/>
              </a:lnSpc>
              <a:spcBef>
                <a:spcPts val="600"/>
              </a:spcBef>
              <a:spcAft>
                <a:spcPts val="600"/>
              </a:spcAft>
              <a:buFont typeface="Arial" panose="020B0604020202020204" pitchFamily="34" charset="0"/>
              <a:buChar char="•"/>
            </a:pPr>
            <a:r>
              <a:rPr lang="en-US" sz="2000">
                <a:solidFill>
                  <a:schemeClr val="bg2">
                    <a:lumMod val="25000"/>
                  </a:schemeClr>
                </a:solidFill>
                <a:latin typeface="+mn-lt"/>
              </a:rPr>
              <a:t>For example, only one unit, or one 15-minute </a:t>
            </a:r>
            <a:r>
              <a:rPr lang="en-US" sz="2000" i="1">
                <a:latin typeface="+mn-lt"/>
              </a:rPr>
              <a:t>90791 Psychiatric Diagnostic Evaluation service</a:t>
            </a:r>
            <a:r>
              <a:rPr lang="en-US" sz="2000">
                <a:latin typeface="+mn-lt"/>
              </a:rPr>
              <a:t> can be  billed per day.</a:t>
            </a:r>
            <a:endParaRPr lang="en-US" sz="2000">
              <a:solidFill>
                <a:schemeClr val="bg2">
                  <a:lumMod val="25000"/>
                </a:schemeClr>
              </a:solidFill>
              <a:latin typeface="+mn-lt"/>
            </a:endParaRPr>
          </a:p>
          <a:p>
            <a:pPr indent="-228600">
              <a:lnSpc>
                <a:spcPct val="100000"/>
              </a:lnSpc>
              <a:spcBef>
                <a:spcPts val="600"/>
              </a:spcBef>
              <a:spcAft>
                <a:spcPts val="600"/>
              </a:spcAft>
              <a:buFont typeface="Arial" panose="020B0604020202020204" pitchFamily="34" charset="0"/>
              <a:buChar char="•"/>
            </a:pPr>
            <a:r>
              <a:rPr lang="en-US" sz="2000">
                <a:latin typeface="+mn-lt"/>
              </a:rPr>
              <a:t>Maximum Units are per beneficiary, per service line.</a:t>
            </a:r>
          </a:p>
          <a:p>
            <a:pPr indent="-228600">
              <a:lnSpc>
                <a:spcPct val="100000"/>
              </a:lnSpc>
              <a:spcBef>
                <a:spcPts val="600"/>
              </a:spcBef>
              <a:spcAft>
                <a:spcPts val="600"/>
              </a:spcAft>
              <a:buFont typeface="Arial" panose="020B0604020202020204" pitchFamily="34" charset="0"/>
              <a:buChar char="•"/>
            </a:pPr>
            <a:r>
              <a:rPr lang="en-US" sz="2000">
                <a:latin typeface="+mn-lt"/>
              </a:rPr>
              <a:t>For example, if provider A bills for one unit of 90791, provider B can also bill for one unit of the same service on the same day. </a:t>
            </a:r>
          </a:p>
          <a:p>
            <a:pPr indent="-228600">
              <a:lnSpc>
                <a:spcPct val="100000"/>
              </a:lnSpc>
              <a:spcBef>
                <a:spcPts val="600"/>
              </a:spcBef>
              <a:spcAft>
                <a:spcPts val="600"/>
              </a:spcAft>
              <a:buFont typeface="Arial" panose="020B0604020202020204" pitchFamily="34" charset="0"/>
              <a:buChar char="•"/>
            </a:pPr>
            <a:r>
              <a:rPr lang="en-US" sz="2000">
                <a:solidFill>
                  <a:schemeClr val="bg2">
                    <a:lumMod val="25000"/>
                  </a:schemeClr>
                </a:solidFill>
                <a:latin typeface="+mn-lt"/>
              </a:rPr>
              <a:t>Add-On codes can be used to extend the time associated with a service.</a:t>
            </a:r>
            <a:endParaRPr lang="en-US" sz="2000">
              <a:solidFill>
                <a:schemeClr val="tx1"/>
              </a:solidFill>
              <a:latin typeface="+mn-lt"/>
              <a:ea typeface="Verdana" charset="0"/>
            </a:endParaRPr>
          </a:p>
          <a:p>
            <a:pPr indent="-228600">
              <a:lnSpc>
                <a:spcPct val="100000"/>
              </a:lnSpc>
              <a:spcBef>
                <a:spcPts val="600"/>
              </a:spcBef>
              <a:spcAft>
                <a:spcPts val="600"/>
              </a:spcAft>
              <a:buFont typeface="Arial" panose="020B0604020202020204" pitchFamily="34" charset="0"/>
              <a:buChar char="•"/>
            </a:pPr>
            <a:endParaRPr lang="en-US" sz="2000">
              <a:latin typeface="+mn-lt"/>
            </a:endParaRPr>
          </a:p>
          <a:p>
            <a:pPr marL="285750" indent="-228600">
              <a:lnSpc>
                <a:spcPct val="100000"/>
              </a:lnSpc>
              <a:spcBef>
                <a:spcPts val="600"/>
              </a:spcBef>
              <a:spcAft>
                <a:spcPts val="600"/>
              </a:spcAft>
              <a:buFont typeface="Arial" panose="020B0604020202020204" pitchFamily="34" charset="0"/>
              <a:buChar char="•"/>
            </a:pPr>
            <a:endParaRPr lang="en-US" sz="2000" i="0">
              <a:solidFill>
                <a:schemeClr val="tx1"/>
              </a:solidFill>
              <a:latin typeface="+mn-lt"/>
              <a:ea typeface="+mn-ea"/>
              <a:cs typeface="+mn-cs"/>
            </a:endParaRPr>
          </a:p>
          <a:p>
            <a:pPr indent="-228600">
              <a:buFont typeface="Arial" panose="020B0604020202020204" pitchFamily="34" charset="0"/>
              <a:buChar char="•"/>
            </a:pPr>
            <a:endParaRPr lang="en-US" sz="2000" i="0">
              <a:solidFill>
                <a:schemeClr val="tx1"/>
              </a:solidFill>
              <a:latin typeface="+mn-lt"/>
            </a:endParaRPr>
          </a:p>
        </p:txBody>
      </p:sp>
      <p:sp>
        <p:nvSpPr>
          <p:cNvPr id="4" name="Slide Number Placeholder 3">
            <a:extLst>
              <a:ext uri="{FF2B5EF4-FFF2-40B4-BE49-F238E27FC236}">
                <a16:creationId xmlns:a16="http://schemas.microsoft.com/office/drawing/2014/main" id="{88C1DA30-641E-BFF8-3197-382ADF2A2303}"/>
              </a:ext>
            </a:extLst>
          </p:cNvPr>
          <p:cNvSpPr>
            <a:spLocks noGrp="1"/>
          </p:cNvSpPr>
          <p:nvPr>
            <p:ph type="sldNum" sz="quarter" idx="12"/>
          </p:nvPr>
        </p:nvSpPr>
        <p:spPr/>
        <p:txBody>
          <a:bodyPr vert="horz" lIns="91440" tIns="45720" rIns="91440" bIns="45720" rtlCol="0" anchor="ctr">
            <a:normAutofit/>
          </a:bodyPr>
          <a:lstStyle/>
          <a:p>
            <a:pPr>
              <a:spcAft>
                <a:spcPts val="600"/>
              </a:spcAft>
            </a:pPr>
            <a:fld id="{6E9F442E-095D-414B-A3C1-4D7C903EC540}" type="slidenum">
              <a:rPr lang="en-US" sz="1000">
                <a:solidFill>
                  <a:schemeClr val="tx1">
                    <a:lumMod val="50000"/>
                    <a:lumOff val="50000"/>
                  </a:schemeClr>
                </a:solidFill>
                <a:latin typeface="+mn-lt"/>
                <a:ea typeface="+mn-ea"/>
                <a:cs typeface="+mn-cs"/>
              </a:rPr>
              <a:pPr>
                <a:spcAft>
                  <a:spcPts val="600"/>
                </a:spcAft>
              </a:pPr>
              <a:t>16</a:t>
            </a:fld>
            <a:endParaRPr lang="en-US" sz="1000">
              <a:solidFill>
                <a:schemeClr val="tx1">
                  <a:lumMod val="50000"/>
                  <a:lumOff val="50000"/>
                </a:schemeClr>
              </a:solidFill>
              <a:latin typeface="+mn-lt"/>
              <a:ea typeface="+mn-ea"/>
              <a:cs typeface="+mn-cs"/>
            </a:endParaRPr>
          </a:p>
        </p:txBody>
      </p:sp>
      <p:sp>
        <p:nvSpPr>
          <p:cNvPr id="5" name="Title 4">
            <a:extLst>
              <a:ext uri="{FF2B5EF4-FFF2-40B4-BE49-F238E27FC236}">
                <a16:creationId xmlns:a16="http://schemas.microsoft.com/office/drawing/2014/main" id="{ED1884CC-CC06-6EE7-F1BB-C41BE427A1EF}"/>
              </a:ext>
            </a:extLst>
          </p:cNvPr>
          <p:cNvSpPr>
            <a:spLocks noGrp="1"/>
          </p:cNvSpPr>
          <p:nvPr>
            <p:ph type="title"/>
          </p:nvPr>
        </p:nvSpPr>
        <p:spPr>
          <a:xfrm>
            <a:off x="449526" y="437403"/>
            <a:ext cx="6453771" cy="864778"/>
          </a:xfrm>
        </p:spPr>
        <p:txBody>
          <a:bodyPr vert="horz" lIns="91440" tIns="45720" rIns="91440" bIns="45720" rtlCol="0" anchor="ctr">
            <a:noAutofit/>
          </a:bodyPr>
          <a:lstStyle/>
          <a:p>
            <a:r>
              <a:rPr lang="en-US" sz="2800">
                <a:latin typeface="Georgia" panose="02040502050405020303" pitchFamily="18" charset="0"/>
              </a:rPr>
              <a:t>Maximum Units Allowed per Day</a:t>
            </a:r>
          </a:p>
        </p:txBody>
      </p:sp>
      <p:sp>
        <p:nvSpPr>
          <p:cNvPr id="8" name="Rectangle: Rounded Corners 7">
            <a:extLst>
              <a:ext uri="{FF2B5EF4-FFF2-40B4-BE49-F238E27FC236}">
                <a16:creationId xmlns:a16="http://schemas.microsoft.com/office/drawing/2014/main" id="{4792B0E5-0AEB-709C-E5CC-B43A41413ABD}"/>
              </a:ext>
            </a:extLst>
          </p:cNvPr>
          <p:cNvSpPr/>
          <p:nvPr/>
        </p:nvSpPr>
        <p:spPr>
          <a:xfrm>
            <a:off x="10890070" y="2820130"/>
            <a:ext cx="384428" cy="455796"/>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BA2BEA3-FA63-AE86-62A9-400ECCAC4A29}"/>
              </a:ext>
            </a:extLst>
          </p:cNvPr>
          <p:cNvSpPr/>
          <p:nvPr/>
        </p:nvSpPr>
        <p:spPr>
          <a:xfrm>
            <a:off x="7590773" y="2876126"/>
            <a:ext cx="3133342" cy="455796"/>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127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F5C5C0-B4E0-E48E-D73B-8A600F1ED147}"/>
              </a:ext>
            </a:extLst>
          </p:cNvPr>
          <p:cNvSpPr>
            <a:spLocks noGrp="1"/>
          </p:cNvSpPr>
          <p:nvPr>
            <p:ph type="sldNum" sz="quarter" idx="12"/>
          </p:nvPr>
        </p:nvSpPr>
        <p:spPr/>
        <p:txBody>
          <a:bodyPr/>
          <a:lstStyle/>
          <a:p>
            <a:fld id="{6E9F442E-095D-414B-A3C1-4D7C903EC540}" type="slidenum">
              <a:rPr lang="uk-UA" smtClean="0"/>
              <a:pPr/>
              <a:t>17</a:t>
            </a:fld>
            <a:endParaRPr lang="uk-UA"/>
          </a:p>
        </p:txBody>
      </p:sp>
      <p:sp>
        <p:nvSpPr>
          <p:cNvPr id="4" name="Title 3">
            <a:extLst>
              <a:ext uri="{FF2B5EF4-FFF2-40B4-BE49-F238E27FC236}">
                <a16:creationId xmlns:a16="http://schemas.microsoft.com/office/drawing/2014/main" id="{CDC5BED7-F56A-73C7-E562-8BFAEB078B75}"/>
              </a:ext>
            </a:extLst>
          </p:cNvPr>
          <p:cNvSpPr>
            <a:spLocks noGrp="1"/>
          </p:cNvSpPr>
          <p:nvPr>
            <p:ph type="title"/>
          </p:nvPr>
        </p:nvSpPr>
        <p:spPr>
          <a:xfrm>
            <a:off x="712572" y="629889"/>
            <a:ext cx="8469527" cy="864778"/>
          </a:xfrm>
        </p:spPr>
        <p:txBody>
          <a:bodyPr>
            <a:normAutofit/>
          </a:bodyPr>
          <a:lstStyle/>
          <a:p>
            <a:r>
              <a:rPr lang="en-US"/>
              <a:t>Combined Aggregate Limits</a:t>
            </a:r>
          </a:p>
        </p:txBody>
      </p:sp>
      <p:sp>
        <p:nvSpPr>
          <p:cNvPr id="5" name="Content Placeholder 1">
            <a:extLst>
              <a:ext uri="{FF2B5EF4-FFF2-40B4-BE49-F238E27FC236}">
                <a16:creationId xmlns:a16="http://schemas.microsoft.com/office/drawing/2014/main" id="{04CFE27E-BC24-C65F-8D34-EF4716D43DC4}"/>
              </a:ext>
            </a:extLst>
          </p:cNvPr>
          <p:cNvSpPr txBox="1">
            <a:spLocks/>
          </p:cNvSpPr>
          <p:nvPr/>
        </p:nvSpPr>
        <p:spPr>
          <a:xfrm>
            <a:off x="1034973" y="1579972"/>
            <a:ext cx="9650747" cy="4129132"/>
          </a:xfrm>
          <a:prstGeom prst="rect">
            <a:avLst/>
          </a:prstGeom>
        </p:spPr>
        <p:txBody>
          <a:bodyPr vert="horz" lIns="91440" tIns="45720" rIns="91440" bIns="45720" rtlCol="0" anchor="t">
            <a:noAutofit/>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100584">
              <a:spcAft>
                <a:spcPts val="1200"/>
              </a:spcAft>
              <a:buFont typeface="Arial" panose="020B0604020202020204" pitchFamily="34" charset="0"/>
              <a:buChar char="•"/>
            </a:pPr>
            <a:r>
              <a:rPr lang="en-US" sz="2000">
                <a:latin typeface="+mn-lt"/>
              </a:rPr>
              <a:t>There are some SMHS services that are limited to a specific amount of time in a </a:t>
            </a:r>
            <a:r>
              <a:rPr lang="en-US" sz="2000" b="1">
                <a:latin typeface="+mn-lt"/>
              </a:rPr>
              <a:t>24- hour </a:t>
            </a:r>
            <a:r>
              <a:rPr lang="en-US" sz="2000">
                <a:latin typeface="+mn-lt"/>
              </a:rPr>
              <a:t>period, according to California Code of Regulations. These include the following: </a:t>
            </a:r>
          </a:p>
          <a:p>
            <a:pPr lvl="1">
              <a:buFont typeface="Arial" panose="020B0604020202020204" pitchFamily="34" charset="0"/>
              <a:buChar char="•"/>
            </a:pPr>
            <a:r>
              <a:rPr lang="en-US" sz="2000" i="0">
                <a:solidFill>
                  <a:schemeClr val="bg2">
                    <a:lumMod val="25000"/>
                  </a:schemeClr>
                </a:solidFill>
                <a:latin typeface="+mn-lt"/>
              </a:rPr>
              <a:t>Medication Support Services are limited to 4 hours (9 CCR 1840.372)</a:t>
            </a:r>
          </a:p>
          <a:p>
            <a:pPr lvl="1">
              <a:buFont typeface="Arial" panose="020B0604020202020204" pitchFamily="34" charset="0"/>
              <a:buChar char="•"/>
            </a:pPr>
            <a:r>
              <a:rPr lang="en-US" sz="2000" i="0">
                <a:solidFill>
                  <a:schemeClr val="bg2">
                    <a:lumMod val="25000"/>
                  </a:schemeClr>
                </a:solidFill>
                <a:latin typeface="+mn-lt"/>
              </a:rPr>
              <a:t>Crisis Intervention Services are limited to 8 hours (9 CCR 1840.366)</a:t>
            </a:r>
          </a:p>
          <a:p>
            <a:pPr lvl="1">
              <a:spcAft>
                <a:spcPts val="600"/>
              </a:spcAft>
              <a:buFont typeface="Arial" panose="020B0604020202020204" pitchFamily="34" charset="0"/>
              <a:buChar char="•"/>
            </a:pPr>
            <a:r>
              <a:rPr lang="en-US" sz="2000" i="0">
                <a:solidFill>
                  <a:schemeClr val="bg2">
                    <a:lumMod val="25000"/>
                  </a:schemeClr>
                </a:solidFill>
                <a:latin typeface="+mn-lt"/>
              </a:rPr>
              <a:t>Crisis Stabilization Services are limited to 20 hours (9 CCR 1840.368)</a:t>
            </a:r>
          </a:p>
          <a:p>
            <a:pPr>
              <a:spcAft>
                <a:spcPts val="600"/>
              </a:spcAft>
              <a:buFont typeface="Arial" panose="020B0604020202020204" pitchFamily="34" charset="0"/>
              <a:buChar char="•"/>
            </a:pPr>
            <a:r>
              <a:rPr lang="en-US" sz="2000">
                <a:latin typeface="+mn-lt"/>
              </a:rPr>
              <a:t>These are known as Combined Aggregate Limits.</a:t>
            </a:r>
          </a:p>
          <a:p>
            <a:pPr>
              <a:buFont typeface="Arial" panose="020B0604020202020204" pitchFamily="34" charset="0"/>
              <a:buChar char="•"/>
            </a:pPr>
            <a:r>
              <a:rPr lang="en-US" sz="2000">
                <a:latin typeface="+mn-lt"/>
              </a:rPr>
              <a:t>The Combined Aggregate is equal to the sum of time associated with all approved services in DHCS claim history provided to the same beneficiary, on the same day. </a:t>
            </a:r>
          </a:p>
          <a:p>
            <a:pPr>
              <a:buFont typeface="Arial" panose="020B0604020202020204" pitchFamily="34" charset="0"/>
              <a:buChar char="•"/>
            </a:pPr>
            <a:r>
              <a:rPr lang="en-US" sz="2000" b="1">
                <a:latin typeface="+mn-lt"/>
              </a:rPr>
              <a:t>Note</a:t>
            </a:r>
            <a:r>
              <a:rPr lang="en-US" sz="2000">
                <a:latin typeface="+mn-lt"/>
              </a:rPr>
              <a:t>: Please see the DHCS SMHS Billing manual for the table list of all the procedure codes and the time associated with each procedure code that SD/MC will use to calculate the combined aggregate. </a:t>
            </a:r>
          </a:p>
          <a:p>
            <a:pPr indent="0">
              <a:buNone/>
            </a:pPr>
            <a:endParaRPr lang="en-US" sz="2000">
              <a:solidFill>
                <a:schemeClr val="tx1"/>
              </a:solidFill>
              <a:latin typeface="+mn-lt"/>
            </a:endParaRPr>
          </a:p>
        </p:txBody>
      </p:sp>
    </p:spTree>
    <p:extLst>
      <p:ext uri="{BB962C8B-B14F-4D97-AF65-F5344CB8AC3E}">
        <p14:creationId xmlns:p14="http://schemas.microsoft.com/office/powerpoint/2010/main" val="171150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CB6163-4E65-8231-4D6C-E1AE8C07A10E}"/>
              </a:ext>
            </a:extLst>
          </p:cNvPr>
          <p:cNvSpPr>
            <a:spLocks noGrp="1"/>
          </p:cNvSpPr>
          <p:nvPr>
            <p:ph idx="1"/>
          </p:nvPr>
        </p:nvSpPr>
        <p:spPr>
          <a:xfrm>
            <a:off x="941615" y="1699155"/>
            <a:ext cx="8808441" cy="2698175"/>
          </a:xfrm>
        </p:spPr>
        <p:txBody>
          <a:bodyPr/>
          <a:lstStyle/>
          <a:p>
            <a:pPr>
              <a:spcAft>
                <a:spcPts val="600"/>
              </a:spcAft>
            </a:pPr>
            <a:r>
              <a:rPr lang="en-US" sz="2000">
                <a:latin typeface="+mn-lt"/>
              </a:rPr>
              <a:t>Dependent On Codes can only be used in conjunction with another procedure code.</a:t>
            </a:r>
          </a:p>
          <a:p>
            <a:pPr>
              <a:spcAft>
                <a:spcPts val="600"/>
              </a:spcAft>
            </a:pPr>
            <a:r>
              <a:rPr lang="en-US" sz="2000">
                <a:latin typeface="+mn-lt"/>
              </a:rPr>
              <a:t>These codes cannot be billed unless the provider first bills for the primary procedure to the </a:t>
            </a:r>
            <a:r>
              <a:rPr lang="en-US" sz="2000" u="sng">
                <a:latin typeface="+mn-lt"/>
              </a:rPr>
              <a:t>same beneficiary</a:t>
            </a:r>
            <a:r>
              <a:rPr lang="en-US" sz="2000">
                <a:latin typeface="+mn-lt"/>
              </a:rPr>
              <a:t>, on the </a:t>
            </a:r>
            <a:r>
              <a:rPr lang="en-US" sz="2000" u="sng">
                <a:latin typeface="+mn-lt"/>
              </a:rPr>
              <a:t>same date</a:t>
            </a:r>
            <a:r>
              <a:rPr lang="en-US" sz="2000">
                <a:latin typeface="+mn-lt"/>
              </a:rPr>
              <a:t>.</a:t>
            </a:r>
          </a:p>
          <a:p>
            <a:r>
              <a:rPr lang="en-US" sz="2000">
                <a:latin typeface="+mn-lt"/>
              </a:rPr>
              <a:t>There are two types of Dependent On Codes:</a:t>
            </a:r>
          </a:p>
          <a:p>
            <a:pPr lvl="1"/>
            <a:r>
              <a:rPr lang="en-US" sz="2000" b="1" i="0">
                <a:solidFill>
                  <a:schemeClr val="bg2">
                    <a:lumMod val="25000"/>
                  </a:schemeClr>
                </a:solidFill>
                <a:latin typeface="+mn-lt"/>
                <a:ea typeface="+mn-ea"/>
                <a:cs typeface="+mn-cs"/>
              </a:rPr>
              <a:t>Add on Codes</a:t>
            </a:r>
            <a:r>
              <a:rPr lang="en-US" sz="2000" i="0">
                <a:solidFill>
                  <a:schemeClr val="bg2">
                    <a:lumMod val="25000"/>
                  </a:schemeClr>
                </a:solidFill>
                <a:latin typeface="+mn-lt"/>
                <a:ea typeface="+mn-ea"/>
                <a:cs typeface="+mn-cs"/>
              </a:rPr>
              <a:t>: Add time to a primary procedure</a:t>
            </a:r>
          </a:p>
          <a:p>
            <a:pPr lvl="1"/>
            <a:r>
              <a:rPr lang="en-US" sz="2000" b="1" i="0">
                <a:solidFill>
                  <a:schemeClr val="bg2">
                    <a:lumMod val="25000"/>
                  </a:schemeClr>
                </a:solidFill>
                <a:latin typeface="+mn-lt"/>
                <a:ea typeface="+mn-ea"/>
                <a:cs typeface="+mn-cs"/>
              </a:rPr>
              <a:t>Supplemental Codes</a:t>
            </a:r>
            <a:r>
              <a:rPr lang="en-US" sz="2000" i="0">
                <a:solidFill>
                  <a:schemeClr val="bg2">
                    <a:lumMod val="25000"/>
                  </a:schemeClr>
                </a:solidFill>
                <a:latin typeface="+mn-lt"/>
                <a:ea typeface="+mn-ea"/>
                <a:cs typeface="+mn-cs"/>
              </a:rPr>
              <a:t>: Modify a procedure </a:t>
            </a:r>
            <a:endParaRPr lang="en-US" sz="2000">
              <a:latin typeface="+mn-lt"/>
            </a:endParaRPr>
          </a:p>
          <a:p>
            <a:endParaRPr lang="en-US" sz="2000"/>
          </a:p>
        </p:txBody>
      </p:sp>
      <p:sp>
        <p:nvSpPr>
          <p:cNvPr id="3" name="Slide Number Placeholder 2">
            <a:extLst>
              <a:ext uri="{FF2B5EF4-FFF2-40B4-BE49-F238E27FC236}">
                <a16:creationId xmlns:a16="http://schemas.microsoft.com/office/drawing/2014/main" id="{569BB4D5-88E4-DAD9-E451-8A39F479F5DA}"/>
              </a:ext>
            </a:extLst>
          </p:cNvPr>
          <p:cNvSpPr>
            <a:spLocks noGrp="1"/>
          </p:cNvSpPr>
          <p:nvPr>
            <p:ph type="sldNum" sz="quarter" idx="12"/>
          </p:nvPr>
        </p:nvSpPr>
        <p:spPr/>
        <p:txBody>
          <a:bodyPr/>
          <a:lstStyle/>
          <a:p>
            <a:fld id="{6E9F442E-095D-414B-A3C1-4D7C903EC540}" type="slidenum">
              <a:rPr lang="uk-UA" smtClean="0"/>
              <a:pPr/>
              <a:t>18</a:t>
            </a:fld>
            <a:endParaRPr lang="uk-UA"/>
          </a:p>
        </p:txBody>
      </p:sp>
      <p:sp>
        <p:nvSpPr>
          <p:cNvPr id="4" name="Title 3">
            <a:extLst>
              <a:ext uri="{FF2B5EF4-FFF2-40B4-BE49-F238E27FC236}">
                <a16:creationId xmlns:a16="http://schemas.microsoft.com/office/drawing/2014/main" id="{DE75C64C-04C8-835F-5175-0B29EF85DEFB}"/>
              </a:ext>
            </a:extLst>
          </p:cNvPr>
          <p:cNvSpPr>
            <a:spLocks noGrp="1"/>
          </p:cNvSpPr>
          <p:nvPr>
            <p:ph type="title"/>
          </p:nvPr>
        </p:nvSpPr>
        <p:spPr/>
        <p:txBody>
          <a:bodyPr/>
          <a:lstStyle/>
          <a:p>
            <a:r>
              <a:rPr lang="en-US"/>
              <a:t>Dependent On Codes</a:t>
            </a:r>
          </a:p>
        </p:txBody>
      </p:sp>
    </p:spTree>
    <p:extLst>
      <p:ext uri="{BB962C8B-B14F-4D97-AF65-F5344CB8AC3E}">
        <p14:creationId xmlns:p14="http://schemas.microsoft.com/office/powerpoint/2010/main" val="195616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EAAFF62-EBEF-C3A4-F555-60AD465EA18E}"/>
              </a:ext>
            </a:extLst>
          </p:cNvPr>
          <p:cNvSpPr>
            <a:spLocks noGrp="1"/>
          </p:cNvSpPr>
          <p:nvPr>
            <p:ph idx="1"/>
          </p:nvPr>
        </p:nvSpPr>
        <p:spPr>
          <a:xfrm>
            <a:off x="798810" y="1068658"/>
            <a:ext cx="9610465" cy="2514514"/>
          </a:xfrm>
        </p:spPr>
        <p:txBody>
          <a:bodyPr vert="horz" lIns="91440" tIns="45720" rIns="91440" bIns="45720" rtlCol="0">
            <a:noAutofit/>
          </a:bodyPr>
          <a:lstStyle/>
          <a:p>
            <a:pPr indent="-228600">
              <a:lnSpc>
                <a:spcPct val="100000"/>
              </a:lnSpc>
              <a:spcBef>
                <a:spcPts val="600"/>
              </a:spcBef>
              <a:buFont typeface="Arial" panose="020B0604020202020204" pitchFamily="34" charset="0"/>
              <a:buChar char="•"/>
            </a:pPr>
            <a:r>
              <a:rPr lang="en-US" sz="1800">
                <a:latin typeface="+mn-lt"/>
              </a:rPr>
              <a:t>When </a:t>
            </a:r>
            <a:r>
              <a:rPr lang="en-US" sz="1800" i="1">
                <a:latin typeface="+mn-lt"/>
              </a:rPr>
              <a:t>Maximum Units that Can be Billed</a:t>
            </a:r>
            <a:r>
              <a:rPr lang="en-US" sz="1800">
                <a:latin typeface="+mn-lt"/>
              </a:rPr>
              <a:t> for a service are limited, and the service has a short time frame associated with it, the service may need to be claimed with two procedure codes: the </a:t>
            </a:r>
            <a:r>
              <a:rPr lang="en-US" sz="1800" b="1">
                <a:latin typeface="+mn-lt"/>
              </a:rPr>
              <a:t>Primary code </a:t>
            </a:r>
            <a:r>
              <a:rPr lang="en-US" sz="1800">
                <a:latin typeface="+mn-lt"/>
              </a:rPr>
              <a:t>and an </a:t>
            </a:r>
            <a:r>
              <a:rPr lang="en-US" sz="1800" b="1">
                <a:latin typeface="+mn-lt"/>
              </a:rPr>
              <a:t>Add On code, to extend the time associated with the service</a:t>
            </a:r>
            <a:r>
              <a:rPr lang="en-US" sz="1800">
                <a:latin typeface="+mn-lt"/>
              </a:rPr>
              <a:t>.</a:t>
            </a:r>
          </a:p>
          <a:p>
            <a:pPr indent="-228600">
              <a:lnSpc>
                <a:spcPct val="100000"/>
              </a:lnSpc>
              <a:spcBef>
                <a:spcPts val="600"/>
              </a:spcBef>
              <a:buFont typeface="Arial" panose="020B0604020202020204" pitchFamily="34" charset="0"/>
              <a:buChar char="•"/>
            </a:pPr>
            <a:r>
              <a:rPr lang="en-US" sz="1800">
                <a:latin typeface="+mn-lt"/>
              </a:rPr>
              <a:t>Add On codes cannot be billed unless the provider first bills for the primary procedure to the </a:t>
            </a:r>
            <a:r>
              <a:rPr lang="en-US" sz="1800" u="sng">
                <a:latin typeface="+mn-lt"/>
              </a:rPr>
              <a:t>same beneficiary</a:t>
            </a:r>
            <a:r>
              <a:rPr lang="en-US" sz="1800">
                <a:latin typeface="+mn-lt"/>
              </a:rPr>
              <a:t>, on the </a:t>
            </a:r>
            <a:r>
              <a:rPr lang="en-US" sz="1800" u="sng">
                <a:latin typeface="+mn-lt"/>
              </a:rPr>
              <a:t>same date</a:t>
            </a:r>
            <a:r>
              <a:rPr lang="en-US" sz="1800">
                <a:latin typeface="+mn-lt"/>
              </a:rPr>
              <a:t>.</a:t>
            </a:r>
          </a:p>
          <a:p>
            <a:pPr indent="-228600">
              <a:lnSpc>
                <a:spcPct val="100000"/>
              </a:lnSpc>
              <a:spcBef>
                <a:spcPts val="600"/>
              </a:spcBef>
              <a:buFont typeface="Arial" panose="020B0604020202020204" pitchFamily="34" charset="0"/>
              <a:buChar char="•"/>
            </a:pPr>
            <a:r>
              <a:rPr lang="en-US" sz="1800">
                <a:latin typeface="+mn-lt"/>
                <a:ea typeface="Verdana" charset="0"/>
              </a:rPr>
              <a:t>Some services have their own Add-on codes. </a:t>
            </a:r>
          </a:p>
          <a:p>
            <a:pPr indent="-228600">
              <a:lnSpc>
                <a:spcPct val="100000"/>
              </a:lnSpc>
              <a:spcBef>
                <a:spcPts val="600"/>
              </a:spcBef>
              <a:buFont typeface="Arial" panose="020B0604020202020204" pitchFamily="34" charset="0"/>
              <a:buChar char="•"/>
            </a:pPr>
            <a:r>
              <a:rPr lang="en-US" sz="1800">
                <a:latin typeface="+mn-lt"/>
                <a:ea typeface="Verdana" charset="0"/>
              </a:rPr>
              <a:t>For example, if more than an hour of psych testing is provided, code </a:t>
            </a:r>
            <a:r>
              <a:rPr lang="en-US" sz="1800" i="1">
                <a:latin typeface="+mn-lt"/>
                <a:ea typeface="Verdana" charset="0"/>
              </a:rPr>
              <a:t>96130 Psych Testing Eval, First Hour </a:t>
            </a:r>
            <a:r>
              <a:rPr lang="en-US" sz="1800">
                <a:latin typeface="+mn-lt"/>
                <a:ea typeface="Verdana" charset="0"/>
              </a:rPr>
              <a:t>can be used along with the Add on Code of </a:t>
            </a:r>
            <a:r>
              <a:rPr lang="en-US" sz="1800" i="1">
                <a:latin typeface="+mn-lt"/>
                <a:ea typeface="Verdana" charset="0"/>
              </a:rPr>
              <a:t>96131 Psych Testing Eval, Ea Add’l Hour.</a:t>
            </a:r>
            <a:r>
              <a:rPr lang="en-US" sz="1800">
                <a:latin typeface="+mn-lt"/>
                <a:ea typeface="Verdana" charset="0"/>
              </a:rPr>
              <a:t> </a:t>
            </a:r>
          </a:p>
          <a:p>
            <a:pPr marL="0" indent="0">
              <a:lnSpc>
                <a:spcPct val="100000"/>
              </a:lnSpc>
              <a:spcBef>
                <a:spcPts val="600"/>
              </a:spcBef>
              <a:spcAft>
                <a:spcPts val="600"/>
              </a:spcAft>
              <a:buNone/>
            </a:pPr>
            <a:endParaRPr lang="en-US" sz="2000">
              <a:latin typeface="+mn-lt"/>
            </a:endParaRPr>
          </a:p>
          <a:p>
            <a:pPr marL="285750" indent="-228600">
              <a:lnSpc>
                <a:spcPct val="100000"/>
              </a:lnSpc>
              <a:spcBef>
                <a:spcPts val="600"/>
              </a:spcBef>
              <a:spcAft>
                <a:spcPts val="600"/>
              </a:spcAft>
              <a:buFont typeface="Arial" panose="020B0604020202020204" pitchFamily="34" charset="0"/>
              <a:buChar char="•"/>
            </a:pPr>
            <a:endParaRPr lang="en-US" sz="2000" i="0">
              <a:latin typeface="+mn-lt"/>
              <a:ea typeface="+mn-ea"/>
              <a:cs typeface="+mn-cs"/>
            </a:endParaRPr>
          </a:p>
          <a:p>
            <a:pPr indent="-228600">
              <a:buFont typeface="Arial" panose="020B0604020202020204" pitchFamily="34" charset="0"/>
              <a:buChar char="•"/>
            </a:pPr>
            <a:endParaRPr lang="en-US" sz="2000" i="0">
              <a:latin typeface="+mn-lt"/>
            </a:endParaRPr>
          </a:p>
        </p:txBody>
      </p:sp>
      <p:sp>
        <p:nvSpPr>
          <p:cNvPr id="4" name="Slide Number Placeholder 3">
            <a:extLst>
              <a:ext uri="{FF2B5EF4-FFF2-40B4-BE49-F238E27FC236}">
                <a16:creationId xmlns:a16="http://schemas.microsoft.com/office/drawing/2014/main" id="{88C1DA30-641E-BFF8-3197-382ADF2A2303}"/>
              </a:ext>
            </a:extLst>
          </p:cNvPr>
          <p:cNvSpPr>
            <a:spLocks noGrp="1"/>
          </p:cNvSpPr>
          <p:nvPr>
            <p:ph type="sldNum" sz="quarter" idx="12"/>
          </p:nvPr>
        </p:nvSpPr>
        <p:spPr/>
        <p:txBody>
          <a:bodyPr vert="horz" lIns="91440" tIns="45720" rIns="91440" bIns="45720" rtlCol="0" anchor="ctr">
            <a:normAutofit/>
          </a:bodyPr>
          <a:lstStyle/>
          <a:p>
            <a:pPr>
              <a:spcAft>
                <a:spcPts val="600"/>
              </a:spcAft>
            </a:pPr>
            <a:fld id="{6E9F442E-095D-414B-A3C1-4D7C903EC540}" type="slidenum">
              <a:rPr lang="en-US" sz="1000">
                <a:solidFill>
                  <a:schemeClr val="tx1">
                    <a:lumMod val="50000"/>
                    <a:lumOff val="50000"/>
                  </a:schemeClr>
                </a:solidFill>
                <a:latin typeface="+mn-lt"/>
                <a:ea typeface="+mn-ea"/>
                <a:cs typeface="+mn-cs"/>
              </a:rPr>
              <a:pPr>
                <a:spcAft>
                  <a:spcPts val="600"/>
                </a:spcAft>
              </a:pPr>
              <a:t>19</a:t>
            </a:fld>
            <a:endParaRPr lang="en-US" sz="1000">
              <a:solidFill>
                <a:schemeClr val="tx1">
                  <a:lumMod val="50000"/>
                  <a:lumOff val="50000"/>
                </a:schemeClr>
              </a:solidFill>
              <a:latin typeface="+mn-lt"/>
              <a:ea typeface="+mn-ea"/>
              <a:cs typeface="+mn-cs"/>
            </a:endParaRPr>
          </a:p>
        </p:txBody>
      </p:sp>
      <p:sp>
        <p:nvSpPr>
          <p:cNvPr id="5" name="Title 4">
            <a:extLst>
              <a:ext uri="{FF2B5EF4-FFF2-40B4-BE49-F238E27FC236}">
                <a16:creationId xmlns:a16="http://schemas.microsoft.com/office/drawing/2014/main" id="{ED1884CC-CC06-6EE7-F1BB-C41BE427A1EF}"/>
              </a:ext>
            </a:extLst>
          </p:cNvPr>
          <p:cNvSpPr>
            <a:spLocks noGrp="1"/>
          </p:cNvSpPr>
          <p:nvPr>
            <p:ph type="title"/>
          </p:nvPr>
        </p:nvSpPr>
        <p:spPr>
          <a:xfrm>
            <a:off x="399687" y="284961"/>
            <a:ext cx="7393977" cy="864778"/>
          </a:xfrm>
        </p:spPr>
        <p:txBody>
          <a:bodyPr vert="horz" lIns="91440" tIns="45720" rIns="91440" bIns="45720" rtlCol="0" anchor="ctr">
            <a:noAutofit/>
          </a:bodyPr>
          <a:lstStyle/>
          <a:p>
            <a:r>
              <a:rPr lang="en-US">
                <a:latin typeface="Georgia" panose="02040502050405020303" pitchFamily="18" charset="0"/>
              </a:rPr>
              <a:t>Maximum Units and Defined Add On Codes</a:t>
            </a:r>
          </a:p>
        </p:txBody>
      </p:sp>
      <p:pic>
        <p:nvPicPr>
          <p:cNvPr id="7" name="Picture 6">
            <a:extLst>
              <a:ext uri="{FF2B5EF4-FFF2-40B4-BE49-F238E27FC236}">
                <a16:creationId xmlns:a16="http://schemas.microsoft.com/office/drawing/2014/main" id="{2342F072-1AB6-04E6-D342-728C7EA976F0}"/>
              </a:ext>
            </a:extLst>
          </p:cNvPr>
          <p:cNvPicPr>
            <a:picLocks noChangeAspect="1"/>
          </p:cNvPicPr>
          <p:nvPr/>
        </p:nvPicPr>
        <p:blipFill rotWithShape="1">
          <a:blip r:embed="rId2"/>
          <a:srcRect l="22954" b="6167"/>
          <a:stretch/>
        </p:blipFill>
        <p:spPr>
          <a:xfrm>
            <a:off x="2628126" y="3898987"/>
            <a:ext cx="6362608" cy="1689217"/>
          </a:xfrm>
          <a:prstGeom prst="rect">
            <a:avLst/>
          </a:prstGeom>
        </p:spPr>
      </p:pic>
      <p:sp>
        <p:nvSpPr>
          <p:cNvPr id="10" name="Rectangle: Rounded Corners 9">
            <a:extLst>
              <a:ext uri="{FF2B5EF4-FFF2-40B4-BE49-F238E27FC236}">
                <a16:creationId xmlns:a16="http://schemas.microsoft.com/office/drawing/2014/main" id="{EBA2BEA3-FA63-AE86-62A9-400ECCAC4A29}"/>
              </a:ext>
            </a:extLst>
          </p:cNvPr>
          <p:cNvSpPr/>
          <p:nvPr/>
        </p:nvSpPr>
        <p:spPr>
          <a:xfrm>
            <a:off x="2628126" y="4625834"/>
            <a:ext cx="6362608" cy="90376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81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C06BCEF-9401-E050-8EF6-61DABD2DCBAC}"/>
              </a:ext>
            </a:extLst>
          </p:cNvPr>
          <p:cNvSpPr>
            <a:spLocks noGrp="1"/>
          </p:cNvSpPr>
          <p:nvPr>
            <p:ph type="title"/>
          </p:nvPr>
        </p:nvSpPr>
        <p:spPr>
          <a:xfrm>
            <a:off x="1244434" y="548640"/>
            <a:ext cx="3197674" cy="5431536"/>
          </a:xfrm>
        </p:spPr>
        <p:txBody>
          <a:bodyPr vert="horz" lIns="91440" tIns="45720" rIns="91440" bIns="45720" rtlCol="0" anchor="ctr">
            <a:normAutofit/>
          </a:bodyPr>
          <a:lstStyle/>
          <a:p>
            <a:r>
              <a:rPr lang="en-US" sz="3600"/>
              <a:t>Topics</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82E6B46-357C-39D5-1CC6-688BCC6CA2C0}"/>
              </a:ext>
            </a:extLst>
          </p:cNvPr>
          <p:cNvSpPr>
            <a:spLocks noGrp="1"/>
          </p:cNvSpPr>
          <p:nvPr>
            <p:ph idx="1"/>
          </p:nvPr>
        </p:nvSpPr>
        <p:spPr>
          <a:xfrm>
            <a:off x="5126418" y="864602"/>
            <a:ext cx="6497945" cy="5355223"/>
          </a:xfrm>
        </p:spPr>
        <p:txBody>
          <a:bodyPr vert="horz" lIns="91440" tIns="45720" rIns="91440" bIns="45720" rtlCol="0" anchor="ctr">
            <a:normAutofit/>
          </a:bodyPr>
          <a:lstStyle/>
          <a:p>
            <a:pPr indent="97155">
              <a:buFont typeface="Arial" panose="020B0604020202020204" pitchFamily="34" charset="0"/>
              <a:buChar char="•"/>
            </a:pPr>
            <a:r>
              <a:rPr lang="en-US" sz="1800" i="0">
                <a:solidFill>
                  <a:schemeClr val="bg2">
                    <a:lumMod val="25000"/>
                  </a:schemeClr>
                </a:solidFill>
                <a:latin typeface="+mn-lt"/>
                <a:ea typeface="+mn-ea"/>
                <a:cs typeface="+mn-cs"/>
              </a:rPr>
              <a:t>What Is Changing</a:t>
            </a:r>
            <a:endParaRPr lang="en-US">
              <a:ea typeface="+mn-ea"/>
              <a:cs typeface="+mn-cs"/>
            </a:endParaRPr>
          </a:p>
          <a:p>
            <a:pPr indent="97155">
              <a:buFont typeface="Arial" panose="020B0604020202020204" pitchFamily="34" charset="0"/>
              <a:buChar char="•"/>
            </a:pPr>
            <a:r>
              <a:rPr lang="en-US" sz="1800">
                <a:latin typeface="+mn-lt"/>
                <a:cs typeface="Calibri"/>
              </a:rPr>
              <a:t>Claims Payment</a:t>
            </a:r>
            <a:endParaRPr lang="en-US"/>
          </a:p>
          <a:p>
            <a:pPr indent="97155">
              <a:buFont typeface="Arial" panose="020B0604020202020204" pitchFamily="34" charset="0"/>
              <a:buChar char="•"/>
            </a:pPr>
            <a:r>
              <a:rPr lang="en-US" sz="1800">
                <a:latin typeface="+mn-lt"/>
                <a:cs typeface="Calibri"/>
              </a:rPr>
              <a:t>New Utilization Table </a:t>
            </a:r>
            <a:endParaRPr lang="en-US" sz="1800" i="0">
              <a:latin typeface="+mn-lt"/>
              <a:cs typeface="Calibri"/>
            </a:endParaRPr>
          </a:p>
          <a:p>
            <a:pPr indent="97155">
              <a:buFont typeface="Arial" panose="020B0604020202020204" pitchFamily="34" charset="0"/>
              <a:buChar char="•"/>
            </a:pPr>
            <a:r>
              <a:rPr lang="en-US" sz="1800" i="0">
                <a:latin typeface="+mn-lt"/>
                <a:ea typeface="+mn-ea"/>
                <a:cs typeface="+mn-cs"/>
              </a:rPr>
              <a:t>CPT Code Key Concepts:</a:t>
            </a:r>
            <a:endParaRPr lang="en-US" sz="1800" i="0">
              <a:latin typeface="+mn-lt"/>
              <a:cs typeface="Calibri"/>
            </a:endParaRPr>
          </a:p>
          <a:p>
            <a:pPr lvl="1">
              <a:buFont typeface="Arial" panose="020B0604020202020204" pitchFamily="34" charset="0"/>
              <a:buChar char="•"/>
            </a:pPr>
            <a:r>
              <a:rPr lang="en-US" sz="1800" i="0">
                <a:solidFill>
                  <a:schemeClr val="bg2">
                    <a:lumMod val="25000"/>
                  </a:schemeClr>
                </a:solidFill>
                <a:latin typeface="+mn-lt"/>
                <a:ea typeface="+mn-ea"/>
                <a:cs typeface="+mn-cs"/>
              </a:rPr>
              <a:t>Procedure Code Descriptions and Service Times</a:t>
            </a:r>
          </a:p>
          <a:p>
            <a:pPr lvl="1">
              <a:buFont typeface="Arial" panose="020B0604020202020204" pitchFamily="34" charset="0"/>
              <a:buChar char="•"/>
            </a:pPr>
            <a:r>
              <a:rPr lang="en-US" sz="1800" i="0">
                <a:solidFill>
                  <a:schemeClr val="bg2">
                    <a:lumMod val="25000"/>
                  </a:schemeClr>
                </a:solidFill>
                <a:latin typeface="+mn-lt"/>
                <a:ea typeface="+mn-ea"/>
                <a:cs typeface="+mn-cs"/>
              </a:rPr>
              <a:t>Direct Patient Care</a:t>
            </a:r>
          </a:p>
          <a:p>
            <a:pPr lvl="1">
              <a:buFont typeface="Arial" panose="020B0604020202020204" pitchFamily="34" charset="0"/>
              <a:buChar char="•"/>
            </a:pPr>
            <a:r>
              <a:rPr lang="en-US" sz="1800" i="0">
                <a:solidFill>
                  <a:schemeClr val="bg2">
                    <a:lumMod val="25000"/>
                  </a:schemeClr>
                </a:solidFill>
                <a:latin typeface="+mn-lt"/>
                <a:ea typeface="+mn-ea"/>
                <a:cs typeface="+mn-cs"/>
              </a:rPr>
              <a:t>Maximum Units Allowed</a:t>
            </a:r>
          </a:p>
          <a:p>
            <a:pPr lvl="1">
              <a:buFont typeface="Arial" panose="020B0604020202020204" pitchFamily="34" charset="0"/>
              <a:buChar char="•"/>
            </a:pPr>
            <a:r>
              <a:rPr lang="en-US" sz="1800" i="0">
                <a:solidFill>
                  <a:schemeClr val="bg2">
                    <a:lumMod val="25000"/>
                  </a:schemeClr>
                </a:solidFill>
                <a:latin typeface="+mn-lt"/>
                <a:ea typeface="+mn-ea"/>
                <a:cs typeface="+mn-cs"/>
              </a:rPr>
              <a:t>Dependent On Codes: Add On and Supplemental Codes</a:t>
            </a:r>
          </a:p>
          <a:p>
            <a:pPr lvl="1">
              <a:buFont typeface="Arial" panose="020B0604020202020204" pitchFamily="34" charset="0"/>
              <a:buChar char="•"/>
            </a:pPr>
            <a:r>
              <a:rPr lang="en-US" sz="1800" i="0">
                <a:solidFill>
                  <a:schemeClr val="bg2">
                    <a:lumMod val="25000"/>
                  </a:schemeClr>
                </a:solidFill>
                <a:latin typeface="+mn-lt"/>
                <a:ea typeface="+mn-ea"/>
                <a:cs typeface="+mn-cs"/>
              </a:rPr>
              <a:t>Lockouts and Modifiers</a:t>
            </a:r>
            <a:endParaRPr lang="en-US" sz="1800" i="0">
              <a:solidFill>
                <a:schemeClr val="bg2">
                  <a:lumMod val="25000"/>
                </a:schemeClr>
              </a:solidFill>
              <a:latin typeface="+mn-lt"/>
              <a:ea typeface="+mn-ea"/>
              <a:cs typeface="Calibri"/>
            </a:endParaRPr>
          </a:p>
          <a:p>
            <a:pPr indent="97155">
              <a:buFont typeface="Arial" panose="020B0604020202020204" pitchFamily="34" charset="0"/>
              <a:buChar char="•"/>
            </a:pPr>
            <a:r>
              <a:rPr lang="en-US" sz="1800" i="0">
                <a:solidFill>
                  <a:schemeClr val="bg2">
                    <a:lumMod val="25000"/>
                  </a:schemeClr>
                </a:solidFill>
                <a:latin typeface="+mn-lt"/>
                <a:ea typeface="+mn-ea"/>
                <a:cs typeface="+mn-cs"/>
              </a:rPr>
              <a:t>Service Descriptions</a:t>
            </a:r>
            <a:endParaRPr lang="en-US" sz="1800" i="0">
              <a:solidFill>
                <a:schemeClr val="bg2">
                  <a:lumMod val="25000"/>
                </a:schemeClr>
              </a:solidFill>
              <a:latin typeface="+mn-lt"/>
              <a:cs typeface="Calibri"/>
            </a:endParaRPr>
          </a:p>
          <a:p>
            <a:pPr indent="97155">
              <a:buFont typeface="Arial" panose="020B0604020202020204" pitchFamily="34" charset="0"/>
              <a:buChar char="•"/>
            </a:pPr>
            <a:r>
              <a:rPr lang="en-US" sz="1800" i="0">
                <a:solidFill>
                  <a:schemeClr val="bg2">
                    <a:lumMod val="25000"/>
                  </a:schemeClr>
                </a:solidFill>
                <a:latin typeface="+mn-lt"/>
                <a:ea typeface="+mn-ea"/>
                <a:cs typeface="+mn-cs"/>
              </a:rPr>
              <a:t>Clarification of Specific Services/Frequently Asked Questions</a:t>
            </a:r>
            <a:endParaRPr lang="en-US" sz="1800" i="0">
              <a:solidFill>
                <a:schemeClr val="bg2">
                  <a:lumMod val="25000"/>
                </a:schemeClr>
              </a:solidFill>
              <a:latin typeface="+mn-lt"/>
              <a:cs typeface="Calibri"/>
            </a:endParaRPr>
          </a:p>
          <a:p>
            <a:pPr indent="97155">
              <a:buFont typeface="Arial" panose="020B0604020202020204" pitchFamily="34" charset="0"/>
              <a:buChar char="•"/>
            </a:pPr>
            <a:r>
              <a:rPr lang="en-US" sz="1800" i="0">
                <a:solidFill>
                  <a:schemeClr val="bg2">
                    <a:lumMod val="25000"/>
                  </a:schemeClr>
                </a:solidFill>
                <a:latin typeface="+mn-lt"/>
                <a:ea typeface="+mn-ea"/>
                <a:cs typeface="+mn-cs"/>
              </a:rPr>
              <a:t>New FFS Handbook</a:t>
            </a:r>
            <a:endParaRPr lang="en-US" sz="1800" i="0">
              <a:solidFill>
                <a:schemeClr val="bg2">
                  <a:lumMod val="25000"/>
                </a:schemeClr>
              </a:solidFill>
              <a:latin typeface="+mn-lt"/>
              <a:cs typeface="Calibri"/>
            </a:endParaRPr>
          </a:p>
          <a:p>
            <a:pPr indent="97155">
              <a:buFont typeface="Arial" panose="020B0604020202020204" pitchFamily="34" charset="0"/>
              <a:buChar char="•"/>
            </a:pPr>
            <a:r>
              <a:rPr lang="en-US" sz="1800">
                <a:latin typeface="+mn-lt"/>
              </a:rPr>
              <a:t>Q&amp;A</a:t>
            </a:r>
            <a:endParaRPr lang="en-US" sz="1800">
              <a:latin typeface="+mn-lt"/>
              <a:cs typeface="Calibri"/>
            </a:endParaRPr>
          </a:p>
        </p:txBody>
      </p:sp>
      <p:sp>
        <p:nvSpPr>
          <p:cNvPr id="4" name="Slide Number Placeholder 3">
            <a:extLst>
              <a:ext uri="{FF2B5EF4-FFF2-40B4-BE49-F238E27FC236}">
                <a16:creationId xmlns:a16="http://schemas.microsoft.com/office/drawing/2014/main" id="{2C3BB937-FFEB-14DE-6118-6ED7C08D696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2</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163613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867B7-F5B3-AA05-D40F-43B986ABFE48}"/>
              </a:ext>
            </a:extLst>
          </p:cNvPr>
          <p:cNvSpPr>
            <a:spLocks noGrp="1"/>
          </p:cNvSpPr>
          <p:nvPr>
            <p:ph idx="1"/>
          </p:nvPr>
        </p:nvSpPr>
        <p:spPr>
          <a:xfrm>
            <a:off x="776511" y="1315986"/>
            <a:ext cx="10192408" cy="2560701"/>
          </a:xfrm>
        </p:spPr>
        <p:txBody>
          <a:bodyPr/>
          <a:lstStyle/>
          <a:p>
            <a:pPr indent="182880">
              <a:lnSpc>
                <a:spcPct val="100000"/>
              </a:lnSpc>
              <a:spcBef>
                <a:spcPts val="0"/>
              </a:spcBef>
              <a:spcAft>
                <a:spcPts val="600"/>
              </a:spcAft>
            </a:pPr>
            <a:r>
              <a:rPr lang="en-US" sz="1800">
                <a:latin typeface="+mn-lt"/>
              </a:rPr>
              <a:t>For services that do not have established Add On Codes, </a:t>
            </a:r>
            <a:r>
              <a:rPr lang="en-US" sz="1800" b="1">
                <a:latin typeface="+mn-lt"/>
              </a:rPr>
              <a:t>G2212</a:t>
            </a:r>
            <a:r>
              <a:rPr lang="en-US" sz="1800">
                <a:latin typeface="+mn-lt"/>
              </a:rPr>
              <a:t> can be used as the Add On Code.</a:t>
            </a:r>
          </a:p>
          <a:p>
            <a:pPr indent="182880">
              <a:lnSpc>
                <a:spcPct val="100000"/>
              </a:lnSpc>
              <a:spcBef>
                <a:spcPts val="0"/>
              </a:spcBef>
              <a:spcAft>
                <a:spcPts val="600"/>
              </a:spcAft>
            </a:pPr>
            <a:r>
              <a:rPr lang="en-US" sz="1800">
                <a:latin typeface="+mn-lt"/>
              </a:rPr>
              <a:t>This code has a </a:t>
            </a:r>
            <a:r>
              <a:rPr lang="en-US" sz="1800" b="1">
                <a:latin typeface="+mn-lt"/>
              </a:rPr>
              <a:t>15-minute </a:t>
            </a:r>
            <a:r>
              <a:rPr lang="en-US" sz="1800">
                <a:latin typeface="+mn-lt"/>
              </a:rPr>
              <a:t>limit and can be claimed once it’s midpoint of </a:t>
            </a:r>
            <a:r>
              <a:rPr lang="en-US" sz="1800" b="1">
                <a:latin typeface="+mn-lt"/>
              </a:rPr>
              <a:t>8 minutes </a:t>
            </a:r>
            <a:r>
              <a:rPr lang="en-US" sz="1800">
                <a:latin typeface="+mn-lt"/>
              </a:rPr>
              <a:t>is reached. </a:t>
            </a:r>
          </a:p>
          <a:p>
            <a:pPr indent="182880">
              <a:lnSpc>
                <a:spcPct val="100000"/>
              </a:lnSpc>
              <a:spcBef>
                <a:spcPts val="0"/>
              </a:spcBef>
              <a:spcAft>
                <a:spcPts val="600"/>
              </a:spcAft>
            </a:pPr>
            <a:r>
              <a:rPr lang="en-US" sz="1800">
                <a:latin typeface="+mn-lt"/>
              </a:rPr>
              <a:t>For example, 90791 </a:t>
            </a:r>
            <a:r>
              <a:rPr lang="en-US" sz="1800" i="1">
                <a:latin typeface="+mn-lt"/>
              </a:rPr>
              <a:t>Psychiatric Diagnostic Eval </a:t>
            </a:r>
            <a:r>
              <a:rPr lang="en-US" sz="1800">
                <a:latin typeface="+mn-lt"/>
              </a:rPr>
              <a:t>has a 15-minute time associated with code, and only one unit of this code can be claimed each day.</a:t>
            </a:r>
          </a:p>
          <a:p>
            <a:pPr indent="182880">
              <a:lnSpc>
                <a:spcPct val="100000"/>
              </a:lnSpc>
              <a:spcBef>
                <a:spcPts val="0"/>
              </a:spcBef>
              <a:spcAft>
                <a:spcPts val="600"/>
              </a:spcAft>
            </a:pPr>
            <a:r>
              <a:rPr lang="en-US" sz="1800">
                <a:latin typeface="+mn-lt"/>
              </a:rPr>
              <a:t>Since 90791 doesn’t have its own Add On Code, G2212 would be used along with 90791 if the service lasts more than 15 minutes. </a:t>
            </a:r>
          </a:p>
          <a:p>
            <a:pPr indent="182880">
              <a:spcBef>
                <a:spcPts val="0"/>
              </a:spcBef>
              <a:spcAft>
                <a:spcPts val="600"/>
              </a:spcAft>
            </a:pPr>
            <a:r>
              <a:rPr lang="en-US" sz="1800">
                <a:latin typeface="+mn-lt"/>
              </a:rPr>
              <a:t>In this example, once the evaluation lasts 23 minutes or longer (15 minutes for the 90791 plus 8 minutes as midpoint of G2212), G2212 can be used to claim for the additional time.</a:t>
            </a:r>
          </a:p>
        </p:txBody>
      </p:sp>
      <p:pic>
        <p:nvPicPr>
          <p:cNvPr id="6" name="Picture 5">
            <a:extLst>
              <a:ext uri="{FF2B5EF4-FFF2-40B4-BE49-F238E27FC236}">
                <a16:creationId xmlns:a16="http://schemas.microsoft.com/office/drawing/2014/main" id="{A4FFBBFE-ECC3-46D4-3AD5-DEE6ADEC838D}"/>
              </a:ext>
            </a:extLst>
          </p:cNvPr>
          <p:cNvPicPr>
            <a:picLocks noChangeAspect="1"/>
          </p:cNvPicPr>
          <p:nvPr/>
        </p:nvPicPr>
        <p:blipFill>
          <a:blip r:embed="rId2"/>
          <a:stretch>
            <a:fillRect/>
          </a:stretch>
        </p:blipFill>
        <p:spPr>
          <a:xfrm>
            <a:off x="1991278" y="4261663"/>
            <a:ext cx="7762875" cy="1885950"/>
          </a:xfrm>
          <a:prstGeom prst="rect">
            <a:avLst/>
          </a:prstGeom>
        </p:spPr>
      </p:pic>
      <p:sp>
        <p:nvSpPr>
          <p:cNvPr id="8" name="Rectangle: Rounded Corners 7">
            <a:extLst>
              <a:ext uri="{FF2B5EF4-FFF2-40B4-BE49-F238E27FC236}">
                <a16:creationId xmlns:a16="http://schemas.microsoft.com/office/drawing/2014/main" id="{BFA94E3D-A626-F78B-CC46-7F8BBE52890C}"/>
              </a:ext>
            </a:extLst>
          </p:cNvPr>
          <p:cNvSpPr/>
          <p:nvPr/>
        </p:nvSpPr>
        <p:spPr>
          <a:xfrm>
            <a:off x="3369211" y="4929161"/>
            <a:ext cx="4520147" cy="490655"/>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id="{CD7AA110-45B4-B93C-BD8C-94E2CFC98624}"/>
              </a:ext>
            </a:extLst>
          </p:cNvPr>
          <p:cNvSpPr txBox="1">
            <a:spLocks/>
          </p:cNvSpPr>
          <p:nvPr/>
        </p:nvSpPr>
        <p:spPr>
          <a:xfrm>
            <a:off x="495381" y="451208"/>
            <a:ext cx="7393977" cy="864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00" b="1" i="0" kern="1200" baseline="0">
                <a:solidFill>
                  <a:srgbClr val="33AB7E"/>
                </a:solidFill>
                <a:latin typeface="Georgia" charset="0"/>
                <a:ea typeface="+mj-ea"/>
                <a:cs typeface="+mj-cs"/>
              </a:defRPr>
            </a:lvl1pPr>
          </a:lstStyle>
          <a:p>
            <a:r>
              <a:rPr lang="en-US">
                <a:latin typeface="Georgia" panose="02040502050405020303" pitchFamily="18" charset="0"/>
              </a:rPr>
              <a:t>Maximum Units and G2212</a:t>
            </a:r>
          </a:p>
        </p:txBody>
      </p:sp>
    </p:spTree>
    <p:extLst>
      <p:ext uri="{BB962C8B-B14F-4D97-AF65-F5344CB8AC3E}">
        <p14:creationId xmlns:p14="http://schemas.microsoft.com/office/powerpoint/2010/main" val="382931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F78B414-94B6-69A6-230A-E44D4D5C11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21</a:t>
            </a:fld>
            <a:endParaRPr lang="en-US" sz="1200">
              <a:solidFill>
                <a:schemeClr val="tx1">
                  <a:tint val="75000"/>
                </a:schemeClr>
              </a:solidFill>
              <a:latin typeface="+mn-lt"/>
              <a:ea typeface="+mn-ea"/>
              <a:cs typeface="+mn-cs"/>
            </a:endParaRPr>
          </a:p>
        </p:txBody>
      </p:sp>
      <p:sp>
        <p:nvSpPr>
          <p:cNvPr id="15" name="Title 3">
            <a:extLst>
              <a:ext uri="{FF2B5EF4-FFF2-40B4-BE49-F238E27FC236}">
                <a16:creationId xmlns:a16="http://schemas.microsoft.com/office/drawing/2014/main" id="{AAF19A71-7A99-1F3D-6BC1-7485DB9BC95B}"/>
              </a:ext>
            </a:extLst>
          </p:cNvPr>
          <p:cNvSpPr txBox="1">
            <a:spLocks/>
          </p:cNvSpPr>
          <p:nvPr/>
        </p:nvSpPr>
        <p:spPr>
          <a:xfrm>
            <a:off x="6992236" y="3645105"/>
            <a:ext cx="4011771" cy="1276451"/>
          </a:xfrm>
          <a:prstGeom prst="rect">
            <a:avLst/>
          </a:prstGeom>
        </p:spPr>
        <p:txBody>
          <a:bodyPr vert="horz" lIns="91440" tIns="45720" rIns="91440" bIns="45720" rtlCol="0" anchor="b">
            <a:normAutofit fontScale="97500"/>
          </a:bodyPr>
          <a:lstStyle>
            <a:lvl1pPr marL="228600" indent="97200" algn="l" defTabSz="914400" rtl="0" eaLnBrk="1" latinLnBrk="0" hangingPunct="1">
              <a:lnSpc>
                <a:spcPct val="90000"/>
              </a:lnSpc>
              <a:spcBef>
                <a:spcPts val="1000"/>
              </a:spcBef>
              <a:buFont typeface="Arial"/>
              <a:buChar char="•"/>
              <a:defRPr lang="en-US" sz="1400" b="0" i="0" kern="1200" baseline="0" dirty="0" smtClean="0">
                <a:solidFill>
                  <a:schemeClr val="bg2">
                    <a:lumMod val="25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lang="en-US" sz="1400" i="1" kern="1200" dirty="0" smtClean="0">
                <a:solidFill>
                  <a:schemeClr val="bg2">
                    <a:lumMod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lang="en-US" sz="1400" i="1" kern="1200" dirty="0">
                <a:solidFill>
                  <a:schemeClr val="bg2">
                    <a:lumMod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r">
              <a:buFont typeface="Arial"/>
              <a:buNone/>
            </a:pPr>
            <a:r>
              <a:rPr lang="fr-FR" sz="2900" b="1">
                <a:solidFill>
                  <a:srgbClr val="33AB7E"/>
                </a:solidFill>
                <a:latin typeface="+mn-lt"/>
                <a:ea typeface="+mj-ea"/>
                <a:cs typeface="+mj-cs"/>
              </a:rPr>
              <a:t>Lockouts and Modifiers</a:t>
            </a:r>
          </a:p>
        </p:txBody>
      </p:sp>
    </p:spTree>
    <p:extLst>
      <p:ext uri="{BB962C8B-B14F-4D97-AF65-F5344CB8AC3E}">
        <p14:creationId xmlns:p14="http://schemas.microsoft.com/office/powerpoint/2010/main" val="3259724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AE8B1-E575-833C-32A7-16AE4F067BEC}"/>
              </a:ext>
            </a:extLst>
          </p:cNvPr>
          <p:cNvSpPr>
            <a:spLocks noGrp="1"/>
          </p:cNvSpPr>
          <p:nvPr>
            <p:ph idx="1"/>
          </p:nvPr>
        </p:nvSpPr>
        <p:spPr>
          <a:xfrm>
            <a:off x="425324" y="1416263"/>
            <a:ext cx="4805895" cy="4442277"/>
          </a:xfrm>
        </p:spPr>
        <p:txBody>
          <a:bodyPr/>
          <a:lstStyle/>
          <a:p>
            <a:pPr>
              <a:spcAft>
                <a:spcPts val="600"/>
              </a:spcAft>
            </a:pPr>
            <a:r>
              <a:rPr lang="en-US" sz="1800">
                <a:latin typeface="+mn-lt"/>
              </a:rPr>
              <a:t>Some codes cannot be billed together, and others can only be billed together in special circumstances.</a:t>
            </a:r>
          </a:p>
          <a:p>
            <a:pPr>
              <a:spcAft>
                <a:spcPts val="600"/>
              </a:spcAft>
            </a:pPr>
            <a:r>
              <a:rPr lang="en-US" sz="1800">
                <a:latin typeface="+mn-lt"/>
              </a:rPr>
              <a:t>Sometimes lockouts can be overridden with a modifier. </a:t>
            </a:r>
          </a:p>
          <a:p>
            <a:pPr>
              <a:spcAft>
                <a:spcPts val="600"/>
              </a:spcAft>
            </a:pPr>
            <a:r>
              <a:rPr lang="en-US" sz="1800">
                <a:latin typeface="+mn-lt"/>
              </a:rPr>
              <a:t>Lockouts that can be overridden are indicated with either one or two asterisks in the lockout column of the Crosswalks.</a:t>
            </a:r>
          </a:p>
          <a:p>
            <a:pPr>
              <a:spcAft>
                <a:spcPts val="600"/>
              </a:spcAft>
            </a:pPr>
            <a:r>
              <a:rPr lang="en-US" sz="1800">
                <a:latin typeface="+mn-lt"/>
              </a:rPr>
              <a:t>Lockout over-riding modifiers only apply to CPT codes, not HCPCS codes. </a:t>
            </a:r>
          </a:p>
          <a:p>
            <a:r>
              <a:rPr lang="en-US" sz="1800">
                <a:latin typeface="+mn-lt"/>
              </a:rPr>
              <a:t>SmartCare does not add lockout modifiers but will prompt users to add them when necessary.</a:t>
            </a:r>
          </a:p>
        </p:txBody>
      </p:sp>
      <p:sp>
        <p:nvSpPr>
          <p:cNvPr id="3" name="Slide Number Placeholder 2">
            <a:extLst>
              <a:ext uri="{FF2B5EF4-FFF2-40B4-BE49-F238E27FC236}">
                <a16:creationId xmlns:a16="http://schemas.microsoft.com/office/drawing/2014/main" id="{E94566CB-A966-6CCE-4F89-B10A2EC046A3}"/>
              </a:ext>
            </a:extLst>
          </p:cNvPr>
          <p:cNvSpPr>
            <a:spLocks noGrp="1"/>
          </p:cNvSpPr>
          <p:nvPr>
            <p:ph type="sldNum" sz="quarter" idx="12"/>
          </p:nvPr>
        </p:nvSpPr>
        <p:spPr/>
        <p:txBody>
          <a:bodyPr/>
          <a:lstStyle/>
          <a:p>
            <a:fld id="{6E9F442E-095D-414B-A3C1-4D7C903EC540}" type="slidenum">
              <a:rPr lang="uk-UA" smtClean="0"/>
              <a:pPr/>
              <a:t>22</a:t>
            </a:fld>
            <a:endParaRPr lang="uk-UA"/>
          </a:p>
        </p:txBody>
      </p:sp>
      <p:sp>
        <p:nvSpPr>
          <p:cNvPr id="4" name="Title 3">
            <a:extLst>
              <a:ext uri="{FF2B5EF4-FFF2-40B4-BE49-F238E27FC236}">
                <a16:creationId xmlns:a16="http://schemas.microsoft.com/office/drawing/2014/main" id="{2ED8CAA5-B091-BD6B-6BA3-5FC685AD3A6D}"/>
              </a:ext>
            </a:extLst>
          </p:cNvPr>
          <p:cNvSpPr>
            <a:spLocks noGrp="1"/>
          </p:cNvSpPr>
          <p:nvPr>
            <p:ph type="title"/>
          </p:nvPr>
        </p:nvSpPr>
        <p:spPr>
          <a:xfrm>
            <a:off x="425324" y="648410"/>
            <a:ext cx="5894832" cy="332514"/>
          </a:xfrm>
        </p:spPr>
        <p:txBody>
          <a:bodyPr>
            <a:normAutofit fontScale="90000"/>
          </a:bodyPr>
          <a:lstStyle/>
          <a:p>
            <a:r>
              <a:rPr lang="en-US"/>
              <a:t>Lockouts</a:t>
            </a:r>
          </a:p>
        </p:txBody>
      </p:sp>
      <p:pic>
        <p:nvPicPr>
          <p:cNvPr id="7" name="Picture 6">
            <a:extLst>
              <a:ext uri="{FF2B5EF4-FFF2-40B4-BE49-F238E27FC236}">
                <a16:creationId xmlns:a16="http://schemas.microsoft.com/office/drawing/2014/main" id="{92FB9A4C-1F5A-3D40-B05A-73232DE7E5BC}"/>
              </a:ext>
            </a:extLst>
          </p:cNvPr>
          <p:cNvPicPr>
            <a:picLocks noChangeAspect="1"/>
          </p:cNvPicPr>
          <p:nvPr/>
        </p:nvPicPr>
        <p:blipFill>
          <a:blip r:embed="rId2"/>
          <a:stretch>
            <a:fillRect/>
          </a:stretch>
        </p:blipFill>
        <p:spPr>
          <a:xfrm>
            <a:off x="5693626" y="648410"/>
            <a:ext cx="5833948" cy="2418129"/>
          </a:xfrm>
          <a:prstGeom prst="rect">
            <a:avLst/>
          </a:prstGeom>
        </p:spPr>
      </p:pic>
      <p:sp>
        <p:nvSpPr>
          <p:cNvPr id="10" name="TextBox 9">
            <a:extLst>
              <a:ext uri="{FF2B5EF4-FFF2-40B4-BE49-F238E27FC236}">
                <a16:creationId xmlns:a16="http://schemas.microsoft.com/office/drawing/2014/main" id="{03597DA2-C52D-33D6-024C-04A039861CE5}"/>
              </a:ext>
            </a:extLst>
          </p:cNvPr>
          <p:cNvSpPr txBox="1"/>
          <p:nvPr/>
        </p:nvSpPr>
        <p:spPr>
          <a:xfrm>
            <a:off x="5693626" y="3386134"/>
            <a:ext cx="5833948" cy="2462213"/>
          </a:xfrm>
          <a:prstGeom prst="rect">
            <a:avLst/>
          </a:prstGeom>
          <a:noFill/>
          <a:ln w="57150">
            <a:noFill/>
          </a:ln>
        </p:spPr>
        <p:txBody>
          <a:bodyPr wrap="square">
            <a:spAutoFit/>
          </a:bodyPr>
          <a:lstStyle/>
          <a:p>
            <a:pPr indent="-100584">
              <a:spcAft>
                <a:spcPts val="1200"/>
              </a:spcAft>
              <a:buFont typeface="Arial" panose="020B0604020202020204" pitchFamily="34" charset="0"/>
              <a:buChar char="•"/>
            </a:pPr>
            <a:r>
              <a:rPr lang="en-US">
                <a:solidFill>
                  <a:schemeClr val="bg2">
                    <a:lumMod val="25000"/>
                  </a:schemeClr>
                </a:solidFill>
                <a:latin typeface="+mn-lt"/>
              </a:rPr>
              <a:t>In this example, CPT code 90791 cannot be claimed with 90792 and there are no modifiers that can be used to create an exception, since there is no asterisk on 90792 in the Lockout column.</a:t>
            </a:r>
          </a:p>
          <a:p>
            <a:pPr indent="-100584">
              <a:buFont typeface="Arial" panose="020B0604020202020204" pitchFamily="34" charset="0"/>
              <a:buChar char="•"/>
            </a:pPr>
            <a:r>
              <a:rPr lang="en-US">
                <a:solidFill>
                  <a:schemeClr val="bg2">
                    <a:lumMod val="25000"/>
                  </a:schemeClr>
                </a:solidFill>
                <a:latin typeface="+mn-lt"/>
              </a:rPr>
              <a:t>CPT code 90791 also cannot be claimed with CPT code 90839 and 90840, however, since there is an asterisk on these codes, an appropriate modifier can be used to override this Lockout. </a:t>
            </a:r>
          </a:p>
        </p:txBody>
      </p:sp>
    </p:spTree>
    <p:extLst>
      <p:ext uri="{BB962C8B-B14F-4D97-AF65-F5344CB8AC3E}">
        <p14:creationId xmlns:p14="http://schemas.microsoft.com/office/powerpoint/2010/main" val="389047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70CE-D2CA-5B08-CCA2-79DBDDABA6A9}"/>
              </a:ext>
            </a:extLst>
          </p:cNvPr>
          <p:cNvSpPr>
            <a:spLocks noGrp="1"/>
          </p:cNvSpPr>
          <p:nvPr>
            <p:ph type="title"/>
          </p:nvPr>
        </p:nvSpPr>
        <p:spPr>
          <a:xfrm>
            <a:off x="698396" y="356068"/>
            <a:ext cx="5894832" cy="864778"/>
          </a:xfrm>
        </p:spPr>
        <p:txBody>
          <a:bodyPr>
            <a:normAutofit/>
          </a:bodyPr>
          <a:lstStyle/>
          <a:p>
            <a:r>
              <a:rPr lang="en-US"/>
              <a:t>Modifiers</a:t>
            </a:r>
          </a:p>
        </p:txBody>
      </p:sp>
      <p:sp>
        <p:nvSpPr>
          <p:cNvPr id="3" name="Content Placeholder 2">
            <a:extLst>
              <a:ext uri="{FF2B5EF4-FFF2-40B4-BE49-F238E27FC236}">
                <a16:creationId xmlns:a16="http://schemas.microsoft.com/office/drawing/2014/main" id="{121157D3-F8C6-E2D8-2FFD-856BA12DC302}"/>
              </a:ext>
            </a:extLst>
          </p:cNvPr>
          <p:cNvSpPr>
            <a:spLocks noGrp="1"/>
          </p:cNvSpPr>
          <p:nvPr>
            <p:ph idx="1"/>
          </p:nvPr>
        </p:nvSpPr>
        <p:spPr>
          <a:xfrm>
            <a:off x="967755" y="1309053"/>
            <a:ext cx="9888087" cy="4239894"/>
          </a:xfrm>
        </p:spPr>
        <p:txBody>
          <a:bodyPr>
            <a:noAutofit/>
          </a:bodyPr>
          <a:lstStyle/>
          <a:p>
            <a:pPr>
              <a:spcAft>
                <a:spcPts val="600"/>
              </a:spcAft>
            </a:pPr>
            <a:r>
              <a:rPr lang="en-US" sz="1800">
                <a:latin typeface="+mn-lt"/>
              </a:rPr>
              <a:t>Modifiers provide a way to indicate that a service or procedure performed was </a:t>
            </a:r>
            <a:r>
              <a:rPr lang="en-US" sz="1800" b="1">
                <a:latin typeface="+mn-lt"/>
              </a:rPr>
              <a:t>altered</a:t>
            </a:r>
            <a:r>
              <a:rPr lang="en-US" sz="1800">
                <a:latin typeface="+mn-lt"/>
              </a:rPr>
              <a:t> by some specific circumstance </a:t>
            </a:r>
            <a:r>
              <a:rPr lang="en-US" sz="1800" b="1">
                <a:latin typeface="+mn-lt"/>
              </a:rPr>
              <a:t>but not changed in its definition or code</a:t>
            </a:r>
            <a:r>
              <a:rPr lang="en-US" sz="1800">
                <a:latin typeface="+mn-lt"/>
              </a:rPr>
              <a:t>. </a:t>
            </a:r>
          </a:p>
          <a:p>
            <a:pPr>
              <a:spcAft>
                <a:spcPts val="600"/>
              </a:spcAft>
            </a:pPr>
            <a:r>
              <a:rPr lang="en-US" sz="1800">
                <a:latin typeface="+mn-lt"/>
              </a:rPr>
              <a:t>Modifiers will not impact how much a service is reimbursed but may impact how a service should be billed and/or who pays for the service.</a:t>
            </a:r>
          </a:p>
          <a:p>
            <a:pPr>
              <a:spcAft>
                <a:spcPts val="600"/>
              </a:spcAft>
            </a:pPr>
            <a:r>
              <a:rPr lang="en-US" sz="1800">
                <a:latin typeface="+mn-lt"/>
              </a:rPr>
              <a:t>SmartCare is being programmed to apply most modifiers automatically or to prompt the user to apply the appropriate modifier.</a:t>
            </a:r>
          </a:p>
          <a:p>
            <a:pPr>
              <a:spcAft>
                <a:spcPts val="600"/>
              </a:spcAft>
            </a:pPr>
            <a:r>
              <a:rPr lang="en-US" sz="1800">
                <a:latin typeface="+mn-lt"/>
              </a:rPr>
              <a:t>Information will be communicated to providers about this SmartCare functionality, once it becomes available. </a:t>
            </a:r>
          </a:p>
          <a:p>
            <a:endParaRPr lang="en-US" sz="1800">
              <a:latin typeface="+mn-lt"/>
            </a:endParaRPr>
          </a:p>
          <a:p>
            <a:pPr indent="0">
              <a:buNone/>
            </a:pPr>
            <a:endParaRPr lang="en-US" sz="1600"/>
          </a:p>
          <a:p>
            <a:pPr lvl="1" indent="0">
              <a:buNone/>
            </a:pPr>
            <a:r>
              <a:rPr lang="en-US" sz="1800" i="0">
                <a:solidFill>
                  <a:schemeClr val="bg2">
                    <a:lumMod val="25000"/>
                  </a:schemeClr>
                </a:solidFill>
                <a:latin typeface="+mn-lt"/>
              </a:rPr>
              <a:t>Examples</a:t>
            </a:r>
            <a:r>
              <a:rPr lang="en-US" sz="1600"/>
              <a:t>:</a:t>
            </a:r>
          </a:p>
        </p:txBody>
      </p:sp>
      <p:graphicFrame>
        <p:nvGraphicFramePr>
          <p:cNvPr id="6" name="Table 6">
            <a:extLst>
              <a:ext uri="{FF2B5EF4-FFF2-40B4-BE49-F238E27FC236}">
                <a16:creationId xmlns:a16="http://schemas.microsoft.com/office/drawing/2014/main" id="{7C080029-2121-3690-C405-4D9AB22C0EFE}"/>
              </a:ext>
            </a:extLst>
          </p:cNvPr>
          <p:cNvGraphicFramePr>
            <a:graphicFrameLocks noGrp="1"/>
          </p:cNvGraphicFramePr>
          <p:nvPr>
            <p:extLst>
              <p:ext uri="{D42A27DB-BD31-4B8C-83A1-F6EECF244321}">
                <p14:modId xmlns:p14="http://schemas.microsoft.com/office/powerpoint/2010/main" val="645018439"/>
              </p:ext>
            </p:extLst>
          </p:nvPr>
        </p:nvGraphicFramePr>
        <p:xfrm>
          <a:off x="3069074" y="4277463"/>
          <a:ext cx="8155171" cy="1701968"/>
        </p:xfrm>
        <a:graphic>
          <a:graphicData uri="http://schemas.openxmlformats.org/drawingml/2006/table">
            <a:tbl>
              <a:tblPr firstRow="1" bandRow="1">
                <a:tableStyleId>{5C22544A-7EE6-4342-B048-85BDC9FD1C3A}</a:tableStyleId>
              </a:tblPr>
              <a:tblGrid>
                <a:gridCol w="920203">
                  <a:extLst>
                    <a:ext uri="{9D8B030D-6E8A-4147-A177-3AD203B41FA5}">
                      <a16:colId xmlns:a16="http://schemas.microsoft.com/office/drawing/2014/main" val="2790829008"/>
                    </a:ext>
                  </a:extLst>
                </a:gridCol>
                <a:gridCol w="1098503">
                  <a:extLst>
                    <a:ext uri="{9D8B030D-6E8A-4147-A177-3AD203B41FA5}">
                      <a16:colId xmlns:a16="http://schemas.microsoft.com/office/drawing/2014/main" val="3435123789"/>
                    </a:ext>
                  </a:extLst>
                </a:gridCol>
                <a:gridCol w="6136465">
                  <a:extLst>
                    <a:ext uri="{9D8B030D-6E8A-4147-A177-3AD203B41FA5}">
                      <a16:colId xmlns:a16="http://schemas.microsoft.com/office/drawing/2014/main" val="519357813"/>
                    </a:ext>
                  </a:extLst>
                </a:gridCol>
              </a:tblGrid>
              <a:tr h="298726">
                <a:tc>
                  <a:txBody>
                    <a:bodyPr/>
                    <a:lstStyle/>
                    <a:p>
                      <a:r>
                        <a:rPr lang="en-US" sz="1600"/>
                        <a:t>Modifier</a:t>
                      </a:r>
                    </a:p>
                  </a:txBody>
                  <a:tcPr/>
                </a:tc>
                <a:tc>
                  <a:txBody>
                    <a:bodyPr/>
                    <a:lstStyle/>
                    <a:p>
                      <a:r>
                        <a:rPr lang="en-US" sz="1600"/>
                        <a:t>Definition</a:t>
                      </a:r>
                    </a:p>
                  </a:txBody>
                  <a:tcPr/>
                </a:tc>
                <a:tc>
                  <a:txBody>
                    <a:bodyPr/>
                    <a:lstStyle/>
                    <a:p>
                      <a:r>
                        <a:rPr lang="en-US" sz="1600"/>
                        <a:t>When to Use</a:t>
                      </a:r>
                    </a:p>
                  </a:txBody>
                  <a:tcPr/>
                </a:tc>
                <a:extLst>
                  <a:ext uri="{0D108BD9-81ED-4DB2-BD59-A6C34878D82A}">
                    <a16:rowId xmlns:a16="http://schemas.microsoft.com/office/drawing/2014/main" val="2466979497"/>
                  </a:ext>
                </a:extLst>
              </a:tr>
              <a:tr h="461667">
                <a:tc>
                  <a:txBody>
                    <a:bodyPr/>
                    <a:lstStyle/>
                    <a:p>
                      <a:r>
                        <a:rPr lang="en-US" sz="1400" b="0">
                          <a:solidFill>
                            <a:schemeClr val="tx1"/>
                          </a:solidFill>
                        </a:rPr>
                        <a:t>HQ</a:t>
                      </a:r>
                    </a:p>
                  </a:txBody>
                  <a:tcPr/>
                </a:tc>
                <a:tc>
                  <a:txBody>
                    <a:bodyPr/>
                    <a:lstStyle/>
                    <a:p>
                      <a:r>
                        <a:rPr lang="en-US" sz="1400" b="0">
                          <a:solidFill>
                            <a:schemeClr val="tx1"/>
                          </a:solidFill>
                        </a:rPr>
                        <a:t>Group Setting</a:t>
                      </a:r>
                    </a:p>
                  </a:txBody>
                  <a:tcPr/>
                </a:tc>
                <a:tc>
                  <a:txBody>
                    <a:bodyPr/>
                    <a:lstStyle/>
                    <a:p>
                      <a:r>
                        <a:rPr lang="en-US" sz="1400" b="0">
                          <a:solidFill>
                            <a:schemeClr val="tx1"/>
                          </a:solidFill>
                        </a:rPr>
                        <a:t>Use this modifier to indicate that a therapy service was provided in a group setting.</a:t>
                      </a:r>
                    </a:p>
                  </a:txBody>
                  <a:tcPr/>
                </a:tc>
                <a:extLst>
                  <a:ext uri="{0D108BD9-81ED-4DB2-BD59-A6C34878D82A}">
                    <a16:rowId xmlns:a16="http://schemas.microsoft.com/office/drawing/2014/main" val="168760386"/>
                  </a:ext>
                </a:extLst>
              </a:tr>
              <a:tr h="848528">
                <a:tc>
                  <a:txBody>
                    <a:bodyPr/>
                    <a:lstStyle/>
                    <a:p>
                      <a:r>
                        <a:rPr lang="en-US" sz="1400" b="0">
                          <a:solidFill>
                            <a:schemeClr val="tx1"/>
                          </a:solidFill>
                        </a:rPr>
                        <a:t>HL</a:t>
                      </a:r>
                    </a:p>
                  </a:txBody>
                  <a:tcPr/>
                </a:tc>
                <a:tc>
                  <a:txBody>
                    <a:bodyPr/>
                    <a:lstStyle/>
                    <a:p>
                      <a:r>
                        <a:rPr lang="en-US" sz="1400" b="0">
                          <a:solidFill>
                            <a:schemeClr val="tx1"/>
                          </a:solidFill>
                        </a:rPr>
                        <a:t>Intern</a:t>
                      </a:r>
                    </a:p>
                  </a:txBody>
                  <a:tcPr/>
                </a:tc>
                <a:tc>
                  <a:txBody>
                    <a:bodyPr/>
                    <a:lstStyle/>
                    <a:p>
                      <a:r>
                        <a:rPr lang="en-US" sz="1400" b="0">
                          <a:solidFill>
                            <a:schemeClr val="tx1"/>
                          </a:solidFill>
                        </a:rPr>
                        <a:t>Use this modifier when the service was performed by a registered, pre-licensed MH professional working in a clinical setting under supervision.</a:t>
                      </a:r>
                    </a:p>
                  </a:txBody>
                  <a:tcPr/>
                </a:tc>
                <a:extLst>
                  <a:ext uri="{0D108BD9-81ED-4DB2-BD59-A6C34878D82A}">
                    <a16:rowId xmlns:a16="http://schemas.microsoft.com/office/drawing/2014/main" val="1164479350"/>
                  </a:ext>
                </a:extLst>
              </a:tr>
            </a:tbl>
          </a:graphicData>
        </a:graphic>
      </p:graphicFrame>
    </p:spTree>
    <p:extLst>
      <p:ext uri="{BB962C8B-B14F-4D97-AF65-F5344CB8AC3E}">
        <p14:creationId xmlns:p14="http://schemas.microsoft.com/office/powerpoint/2010/main" val="2698975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CD337F-2B17-BE42-D150-CDA9ED1EC94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2900">
                <a:latin typeface="+mn-lt"/>
              </a:rPr>
              <a:t>Service Descriptions</a:t>
            </a:r>
          </a:p>
        </p:txBody>
      </p:sp>
      <p:sp>
        <p:nvSpPr>
          <p:cNvPr id="3" name="Slide Number Placeholder 2">
            <a:extLst>
              <a:ext uri="{FF2B5EF4-FFF2-40B4-BE49-F238E27FC236}">
                <a16:creationId xmlns:a16="http://schemas.microsoft.com/office/drawing/2014/main" id="{1C62F297-13DF-9475-6F21-37123EDF17C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24</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406657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5A8DD7-F5C1-1CD9-20A4-81654E011483}"/>
              </a:ext>
            </a:extLst>
          </p:cNvPr>
          <p:cNvPicPr>
            <a:picLocks noGrp="1" noChangeAspect="1"/>
          </p:cNvPicPr>
          <p:nvPr>
            <p:ph idx="1"/>
          </p:nvPr>
        </p:nvPicPr>
        <p:blipFill>
          <a:blip r:embed="rId2"/>
          <a:stretch>
            <a:fillRect/>
          </a:stretch>
        </p:blipFill>
        <p:spPr>
          <a:xfrm>
            <a:off x="749101" y="932005"/>
            <a:ext cx="10243111" cy="4698873"/>
          </a:xfrm>
        </p:spPr>
      </p:pic>
      <p:sp>
        <p:nvSpPr>
          <p:cNvPr id="3" name="Slide Number Placeholder 2">
            <a:extLst>
              <a:ext uri="{FF2B5EF4-FFF2-40B4-BE49-F238E27FC236}">
                <a16:creationId xmlns:a16="http://schemas.microsoft.com/office/drawing/2014/main" id="{CF4D572A-514D-81B9-6755-2535FB703EE0}"/>
              </a:ext>
            </a:extLst>
          </p:cNvPr>
          <p:cNvSpPr>
            <a:spLocks noGrp="1"/>
          </p:cNvSpPr>
          <p:nvPr>
            <p:ph type="sldNum" sz="quarter" idx="12"/>
          </p:nvPr>
        </p:nvSpPr>
        <p:spPr/>
        <p:txBody>
          <a:bodyPr/>
          <a:lstStyle/>
          <a:p>
            <a:fld id="{6E9F442E-095D-414B-A3C1-4D7C903EC540}" type="slidenum">
              <a:rPr lang="uk-UA" smtClean="0"/>
              <a:pPr/>
              <a:t>25</a:t>
            </a:fld>
            <a:endParaRPr lang="uk-UA"/>
          </a:p>
        </p:txBody>
      </p:sp>
    </p:spTree>
    <p:extLst>
      <p:ext uri="{BB962C8B-B14F-4D97-AF65-F5344CB8AC3E}">
        <p14:creationId xmlns:p14="http://schemas.microsoft.com/office/powerpoint/2010/main" val="1331504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337176-48D1-3E33-6BBE-688044A62456}"/>
              </a:ext>
            </a:extLst>
          </p:cNvPr>
          <p:cNvPicPr>
            <a:picLocks noGrp="1" noChangeAspect="1"/>
          </p:cNvPicPr>
          <p:nvPr>
            <p:ph idx="1"/>
          </p:nvPr>
        </p:nvPicPr>
        <p:blipFill>
          <a:blip r:embed="rId2"/>
          <a:stretch>
            <a:fillRect/>
          </a:stretch>
        </p:blipFill>
        <p:spPr>
          <a:xfrm>
            <a:off x="481825" y="1725478"/>
            <a:ext cx="11123977" cy="3171986"/>
          </a:xfrm>
        </p:spPr>
      </p:pic>
      <p:sp>
        <p:nvSpPr>
          <p:cNvPr id="3" name="Slide Number Placeholder 2">
            <a:extLst>
              <a:ext uri="{FF2B5EF4-FFF2-40B4-BE49-F238E27FC236}">
                <a16:creationId xmlns:a16="http://schemas.microsoft.com/office/drawing/2014/main" id="{A7162DB6-94DA-D918-BA4D-6988A557C2B0}"/>
              </a:ext>
            </a:extLst>
          </p:cNvPr>
          <p:cNvSpPr>
            <a:spLocks noGrp="1"/>
          </p:cNvSpPr>
          <p:nvPr>
            <p:ph type="sldNum" sz="quarter" idx="12"/>
          </p:nvPr>
        </p:nvSpPr>
        <p:spPr/>
        <p:txBody>
          <a:bodyPr/>
          <a:lstStyle/>
          <a:p>
            <a:fld id="{6E9F442E-095D-414B-A3C1-4D7C903EC540}" type="slidenum">
              <a:rPr lang="uk-UA" smtClean="0"/>
              <a:pPr/>
              <a:t>26</a:t>
            </a:fld>
            <a:endParaRPr lang="uk-UA"/>
          </a:p>
        </p:txBody>
      </p:sp>
    </p:spTree>
    <p:extLst>
      <p:ext uri="{BB962C8B-B14F-4D97-AF65-F5344CB8AC3E}">
        <p14:creationId xmlns:p14="http://schemas.microsoft.com/office/powerpoint/2010/main" val="773922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5D8E8F-7F53-0F18-99E7-62F2A2F89B7E}"/>
              </a:ext>
            </a:extLst>
          </p:cNvPr>
          <p:cNvPicPr>
            <a:picLocks noGrp="1" noChangeAspect="1"/>
          </p:cNvPicPr>
          <p:nvPr>
            <p:ph idx="1"/>
          </p:nvPr>
        </p:nvPicPr>
        <p:blipFill>
          <a:blip r:embed="rId2"/>
          <a:stretch>
            <a:fillRect/>
          </a:stretch>
        </p:blipFill>
        <p:spPr>
          <a:xfrm>
            <a:off x="666427" y="1570429"/>
            <a:ext cx="10464959" cy="3559510"/>
          </a:xfrm>
        </p:spPr>
      </p:pic>
      <p:sp>
        <p:nvSpPr>
          <p:cNvPr id="3" name="Slide Number Placeholder 2">
            <a:extLst>
              <a:ext uri="{FF2B5EF4-FFF2-40B4-BE49-F238E27FC236}">
                <a16:creationId xmlns:a16="http://schemas.microsoft.com/office/drawing/2014/main" id="{44DBF9E5-1543-25E3-9C3A-4656EECA6749}"/>
              </a:ext>
            </a:extLst>
          </p:cNvPr>
          <p:cNvSpPr>
            <a:spLocks noGrp="1"/>
          </p:cNvSpPr>
          <p:nvPr>
            <p:ph type="sldNum" sz="quarter" idx="12"/>
          </p:nvPr>
        </p:nvSpPr>
        <p:spPr/>
        <p:txBody>
          <a:bodyPr/>
          <a:lstStyle/>
          <a:p>
            <a:fld id="{6E9F442E-095D-414B-A3C1-4D7C903EC540}" type="slidenum">
              <a:rPr lang="uk-UA" smtClean="0"/>
              <a:pPr/>
              <a:t>27</a:t>
            </a:fld>
            <a:endParaRPr lang="uk-UA"/>
          </a:p>
        </p:txBody>
      </p:sp>
    </p:spTree>
    <p:extLst>
      <p:ext uri="{BB962C8B-B14F-4D97-AF65-F5344CB8AC3E}">
        <p14:creationId xmlns:p14="http://schemas.microsoft.com/office/powerpoint/2010/main" val="2685461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1567B6-7C2E-77FF-0CF8-84325A8F7088}"/>
              </a:ext>
            </a:extLst>
          </p:cNvPr>
          <p:cNvPicPr>
            <a:picLocks noGrp="1" noChangeAspect="1"/>
          </p:cNvPicPr>
          <p:nvPr>
            <p:ph idx="1"/>
          </p:nvPr>
        </p:nvPicPr>
        <p:blipFill>
          <a:blip r:embed="rId2"/>
          <a:stretch>
            <a:fillRect/>
          </a:stretch>
        </p:blipFill>
        <p:spPr>
          <a:xfrm>
            <a:off x="1312190" y="1531466"/>
            <a:ext cx="8133669" cy="3438324"/>
          </a:xfrm>
        </p:spPr>
      </p:pic>
      <p:sp>
        <p:nvSpPr>
          <p:cNvPr id="3" name="Slide Number Placeholder 2">
            <a:extLst>
              <a:ext uri="{FF2B5EF4-FFF2-40B4-BE49-F238E27FC236}">
                <a16:creationId xmlns:a16="http://schemas.microsoft.com/office/drawing/2014/main" id="{12764B95-C805-1143-1B1C-F82F163CC283}"/>
              </a:ext>
            </a:extLst>
          </p:cNvPr>
          <p:cNvSpPr>
            <a:spLocks noGrp="1"/>
          </p:cNvSpPr>
          <p:nvPr>
            <p:ph type="sldNum" sz="quarter" idx="12"/>
          </p:nvPr>
        </p:nvSpPr>
        <p:spPr/>
        <p:txBody>
          <a:bodyPr/>
          <a:lstStyle/>
          <a:p>
            <a:fld id="{6E9F442E-095D-414B-A3C1-4D7C903EC540}" type="slidenum">
              <a:rPr lang="uk-UA" smtClean="0"/>
              <a:pPr/>
              <a:t>28</a:t>
            </a:fld>
            <a:endParaRPr lang="uk-UA"/>
          </a:p>
        </p:txBody>
      </p:sp>
      <p:sp>
        <p:nvSpPr>
          <p:cNvPr id="4" name="Title 3">
            <a:extLst>
              <a:ext uri="{FF2B5EF4-FFF2-40B4-BE49-F238E27FC236}">
                <a16:creationId xmlns:a16="http://schemas.microsoft.com/office/drawing/2014/main" id="{A651C148-5E7E-F8AD-1F1B-752556172FE4}"/>
              </a:ext>
            </a:extLst>
          </p:cNvPr>
          <p:cNvSpPr>
            <a:spLocks noGrp="1"/>
          </p:cNvSpPr>
          <p:nvPr>
            <p:ph type="title"/>
          </p:nvPr>
        </p:nvSpPr>
        <p:spPr/>
        <p:txBody>
          <a:bodyPr/>
          <a:lstStyle/>
          <a:p>
            <a:r>
              <a:rPr lang="en-US">
                <a:solidFill>
                  <a:schemeClr val="accent5">
                    <a:lumMod val="50000"/>
                  </a:schemeClr>
                </a:solidFill>
                <a:latin typeface="Arial Narrow" panose="020B0606020202030204" pitchFamily="34" charset="0"/>
              </a:rPr>
              <a:t>CASE MANAGEMENT</a:t>
            </a:r>
          </a:p>
        </p:txBody>
      </p:sp>
    </p:spTree>
    <p:extLst>
      <p:ext uri="{BB962C8B-B14F-4D97-AF65-F5344CB8AC3E}">
        <p14:creationId xmlns:p14="http://schemas.microsoft.com/office/powerpoint/2010/main" val="3288538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AEEE51-AEC3-5BF1-854C-D50CAA5523A2}"/>
              </a:ext>
            </a:extLst>
          </p:cNvPr>
          <p:cNvPicPr>
            <a:picLocks noGrp="1" noChangeAspect="1"/>
          </p:cNvPicPr>
          <p:nvPr>
            <p:ph idx="1"/>
          </p:nvPr>
        </p:nvPicPr>
        <p:blipFill>
          <a:blip r:embed="rId2"/>
          <a:stretch>
            <a:fillRect/>
          </a:stretch>
        </p:blipFill>
        <p:spPr>
          <a:xfrm>
            <a:off x="1466859" y="1115337"/>
            <a:ext cx="9591288" cy="2429359"/>
          </a:xfrm>
        </p:spPr>
      </p:pic>
      <p:sp>
        <p:nvSpPr>
          <p:cNvPr id="3" name="Slide Number Placeholder 2">
            <a:extLst>
              <a:ext uri="{FF2B5EF4-FFF2-40B4-BE49-F238E27FC236}">
                <a16:creationId xmlns:a16="http://schemas.microsoft.com/office/drawing/2014/main" id="{06613336-3DD7-690B-9589-05D6D4220320}"/>
              </a:ext>
            </a:extLst>
          </p:cNvPr>
          <p:cNvSpPr>
            <a:spLocks noGrp="1"/>
          </p:cNvSpPr>
          <p:nvPr>
            <p:ph type="sldNum" sz="quarter" idx="12"/>
          </p:nvPr>
        </p:nvSpPr>
        <p:spPr/>
        <p:txBody>
          <a:bodyPr/>
          <a:lstStyle/>
          <a:p>
            <a:fld id="{6E9F442E-095D-414B-A3C1-4D7C903EC540}" type="slidenum">
              <a:rPr lang="uk-UA" smtClean="0"/>
              <a:pPr/>
              <a:t>29</a:t>
            </a:fld>
            <a:endParaRPr lang="uk-UA"/>
          </a:p>
        </p:txBody>
      </p:sp>
      <p:pic>
        <p:nvPicPr>
          <p:cNvPr id="8" name="Picture 7">
            <a:extLst>
              <a:ext uri="{FF2B5EF4-FFF2-40B4-BE49-F238E27FC236}">
                <a16:creationId xmlns:a16="http://schemas.microsoft.com/office/drawing/2014/main" id="{61F65F36-AFA5-6522-07EE-3D6239B2D64D}"/>
              </a:ext>
            </a:extLst>
          </p:cNvPr>
          <p:cNvPicPr>
            <a:picLocks noChangeAspect="1"/>
          </p:cNvPicPr>
          <p:nvPr/>
        </p:nvPicPr>
        <p:blipFill>
          <a:blip r:embed="rId3"/>
          <a:stretch>
            <a:fillRect/>
          </a:stretch>
        </p:blipFill>
        <p:spPr>
          <a:xfrm>
            <a:off x="1970116" y="3534613"/>
            <a:ext cx="8807335" cy="876376"/>
          </a:xfrm>
          <a:prstGeom prst="rect">
            <a:avLst/>
          </a:prstGeom>
        </p:spPr>
      </p:pic>
    </p:spTree>
    <p:extLst>
      <p:ext uri="{BB962C8B-B14F-4D97-AF65-F5344CB8AC3E}">
        <p14:creationId xmlns:p14="http://schemas.microsoft.com/office/powerpoint/2010/main" val="3714215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85A9A-12F5-9D75-771F-ADBCDCD19716}"/>
              </a:ext>
            </a:extLst>
          </p:cNvPr>
          <p:cNvSpPr>
            <a:spLocks noGrp="1"/>
          </p:cNvSpPr>
          <p:nvPr>
            <p:ph idx="1"/>
          </p:nvPr>
        </p:nvSpPr>
        <p:spPr>
          <a:xfrm>
            <a:off x="1081480" y="1455515"/>
            <a:ext cx="9612008" cy="3320097"/>
          </a:xfrm>
        </p:spPr>
        <p:txBody>
          <a:bodyPr vert="horz" lIns="91440" tIns="45720" rIns="91440" bIns="45720" rtlCol="0" anchor="ctr">
            <a:noAutofit/>
          </a:bodyPr>
          <a:lstStyle/>
          <a:p>
            <a:pPr indent="-228600">
              <a:lnSpc>
                <a:spcPct val="100000"/>
              </a:lnSpc>
              <a:buFont typeface="Arial" panose="020B0604020202020204" pitchFamily="34" charset="0"/>
              <a:buChar char="•"/>
            </a:pPr>
            <a:r>
              <a:rPr lang="en-US" sz="1800">
                <a:latin typeface="+mn-lt"/>
              </a:rPr>
              <a:t>Effective July 1, 2023, p</a:t>
            </a:r>
            <a:r>
              <a:rPr lang="en-US" sz="1800" i="0">
                <a:latin typeface="+mn-lt"/>
                <a:ea typeface="+mn-ea"/>
                <a:cs typeface="+mn-cs"/>
              </a:rPr>
              <a:t>roviders will need to use </a:t>
            </a:r>
            <a:r>
              <a:rPr lang="en-US" sz="1800" b="1" i="0">
                <a:latin typeface="+mn-lt"/>
                <a:ea typeface="+mn-ea"/>
                <a:cs typeface="+mn-cs"/>
              </a:rPr>
              <a:t>CPT Codes </a:t>
            </a:r>
            <a:r>
              <a:rPr lang="en-US" sz="1800" i="0">
                <a:latin typeface="+mn-lt"/>
                <a:ea typeface="+mn-ea"/>
                <a:cs typeface="+mn-cs"/>
              </a:rPr>
              <a:t>when billing Medi-Cal.</a:t>
            </a:r>
            <a:endParaRPr lang="en-US" sz="1800" i="0">
              <a:latin typeface="+mn-lt"/>
              <a:cs typeface="Calibri"/>
            </a:endParaRPr>
          </a:p>
          <a:p>
            <a:pPr indent="-228600">
              <a:lnSpc>
                <a:spcPct val="100000"/>
              </a:lnSpc>
              <a:buFont typeface="Arial" panose="020B0604020202020204" pitchFamily="34" charset="0"/>
              <a:buChar char="•"/>
            </a:pPr>
            <a:r>
              <a:rPr lang="en-US" sz="1800">
                <a:latin typeface="+mn-lt"/>
              </a:rPr>
              <a:t>ACBH</a:t>
            </a:r>
            <a:r>
              <a:rPr lang="en-US" sz="1800" i="0">
                <a:latin typeface="+mn-lt"/>
                <a:ea typeface="+mn-ea"/>
                <a:cs typeface="+mn-cs"/>
              </a:rPr>
              <a:t> is sunsetting its existing billing system, </a:t>
            </a:r>
            <a:r>
              <a:rPr lang="en-US" sz="1800" err="1">
                <a:latin typeface="+mn-lt"/>
              </a:rPr>
              <a:t>InSyst</a:t>
            </a:r>
            <a:r>
              <a:rPr lang="en-US" sz="1800">
                <a:latin typeface="+mn-lt"/>
              </a:rPr>
              <a:t>, and claims processing system, </a:t>
            </a:r>
            <a:r>
              <a:rPr lang="en-US" sz="1800" err="1">
                <a:latin typeface="+mn-lt"/>
              </a:rPr>
              <a:t>eCura</a:t>
            </a:r>
            <a:r>
              <a:rPr lang="en-US" sz="1800" i="0">
                <a:latin typeface="+mn-lt"/>
                <a:ea typeface="+mn-ea"/>
                <a:cs typeface="+mn-cs"/>
              </a:rPr>
              <a:t>, and </a:t>
            </a:r>
            <a:r>
              <a:rPr lang="en-US" sz="1800">
                <a:latin typeface="+mn-lt"/>
              </a:rPr>
              <a:t>replacing</a:t>
            </a:r>
            <a:r>
              <a:rPr lang="en-US" sz="1800" i="0">
                <a:latin typeface="+mn-lt"/>
                <a:ea typeface="+mn-ea"/>
                <a:cs typeface="+mn-cs"/>
              </a:rPr>
              <a:t> it with </a:t>
            </a:r>
            <a:r>
              <a:rPr lang="en-US" sz="1800" b="1" i="0">
                <a:latin typeface="+mn-lt"/>
                <a:ea typeface="+mn-ea"/>
                <a:cs typeface="+mn-cs"/>
              </a:rPr>
              <a:t>SmartCare</a:t>
            </a:r>
            <a:r>
              <a:rPr lang="en-US" sz="1800" i="0">
                <a:latin typeface="+mn-lt"/>
                <a:ea typeface="+mn-ea"/>
                <a:cs typeface="+mn-cs"/>
              </a:rPr>
              <a:t>.</a:t>
            </a:r>
            <a:endParaRPr lang="en-US" sz="1800" i="0">
              <a:latin typeface="+mn-lt"/>
              <a:cs typeface="Calibri"/>
            </a:endParaRPr>
          </a:p>
          <a:p>
            <a:pPr indent="-228600">
              <a:lnSpc>
                <a:spcPct val="100000"/>
              </a:lnSpc>
              <a:buFont typeface="Arial" panose="020B0604020202020204" pitchFamily="34" charset="0"/>
              <a:buChar char="•"/>
            </a:pPr>
            <a:r>
              <a:rPr lang="en-US" sz="1800">
                <a:latin typeface="+mn-lt"/>
              </a:rPr>
              <a:t>Currently SmartCare Go-Live Date for FFS Providers is TBD; Communication will be forthcoming.</a:t>
            </a:r>
            <a:endParaRPr lang="en-US" sz="1800">
              <a:latin typeface="+mn-lt"/>
              <a:cs typeface="Calibri"/>
            </a:endParaRPr>
          </a:p>
          <a:p>
            <a:pPr marL="914400" lvl="2" indent="0">
              <a:buNone/>
            </a:pPr>
            <a:endParaRPr lang="en-US" sz="1800" i="0">
              <a:solidFill>
                <a:srgbClr val="262626"/>
              </a:solidFill>
              <a:latin typeface="+mn-lt"/>
              <a:cs typeface="Calibri" panose="020F0502020204030204"/>
            </a:endParaRPr>
          </a:p>
        </p:txBody>
      </p:sp>
      <p:sp>
        <p:nvSpPr>
          <p:cNvPr id="3" name="Slide Number Placeholder 2">
            <a:extLst>
              <a:ext uri="{FF2B5EF4-FFF2-40B4-BE49-F238E27FC236}">
                <a16:creationId xmlns:a16="http://schemas.microsoft.com/office/drawing/2014/main" id="{A3425FDE-83A3-A9EB-A145-3B2DF5E6FB6F}"/>
              </a:ext>
            </a:extLst>
          </p:cNvPr>
          <p:cNvSpPr>
            <a:spLocks noGrp="1"/>
          </p:cNvSpPr>
          <p:nvPr>
            <p:ph type="sldNum" sz="quarter" idx="12"/>
          </p:nvPr>
        </p:nvSpPr>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3</a:t>
            </a:fld>
            <a:endParaRPr lang="en-US" sz="1200">
              <a:solidFill>
                <a:schemeClr val="tx1">
                  <a:tint val="75000"/>
                </a:schemeClr>
              </a:solidFill>
              <a:latin typeface="+mn-lt"/>
              <a:ea typeface="+mn-ea"/>
              <a:cs typeface="+mn-cs"/>
            </a:endParaRPr>
          </a:p>
        </p:txBody>
      </p:sp>
      <p:sp>
        <p:nvSpPr>
          <p:cNvPr id="4" name="Title 3">
            <a:extLst>
              <a:ext uri="{FF2B5EF4-FFF2-40B4-BE49-F238E27FC236}">
                <a16:creationId xmlns:a16="http://schemas.microsoft.com/office/drawing/2014/main" id="{AD0B1054-F2B5-3A9D-237A-7F793ABAB212}"/>
              </a:ext>
            </a:extLst>
          </p:cNvPr>
          <p:cNvSpPr>
            <a:spLocks noGrp="1"/>
          </p:cNvSpPr>
          <p:nvPr>
            <p:ph type="title"/>
          </p:nvPr>
        </p:nvSpPr>
        <p:spPr>
          <a:xfrm>
            <a:off x="605647" y="499452"/>
            <a:ext cx="7304975" cy="864778"/>
          </a:xfrm>
        </p:spPr>
        <p:txBody>
          <a:bodyPr vert="horz" lIns="91440" tIns="45720" rIns="91440" bIns="45720" rtlCol="0" anchor="ctr">
            <a:normAutofit/>
          </a:bodyPr>
          <a:lstStyle/>
          <a:p>
            <a:r>
              <a:rPr lang="en-US" sz="2700"/>
              <a:t>What is Changing</a:t>
            </a:r>
          </a:p>
        </p:txBody>
      </p:sp>
    </p:spTree>
    <p:extLst>
      <p:ext uri="{BB962C8B-B14F-4D97-AF65-F5344CB8AC3E}">
        <p14:creationId xmlns:p14="http://schemas.microsoft.com/office/powerpoint/2010/main" val="296328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04CA8C-4B41-24FB-59DE-4B2400145B19}"/>
              </a:ext>
            </a:extLst>
          </p:cNvPr>
          <p:cNvSpPr>
            <a:spLocks noGrp="1"/>
          </p:cNvSpPr>
          <p:nvPr>
            <p:ph type="sldNum" sz="quarter" idx="12"/>
          </p:nvPr>
        </p:nvSpPr>
        <p:spPr/>
        <p:txBody>
          <a:bodyPr/>
          <a:lstStyle/>
          <a:p>
            <a:fld id="{6E9F442E-095D-414B-A3C1-4D7C903EC540}" type="slidenum">
              <a:rPr lang="uk-UA" smtClean="0"/>
              <a:pPr/>
              <a:t>30</a:t>
            </a:fld>
            <a:endParaRPr lang="uk-UA"/>
          </a:p>
        </p:txBody>
      </p:sp>
      <p:pic>
        <p:nvPicPr>
          <p:cNvPr id="8" name="Picture 7">
            <a:extLst>
              <a:ext uri="{FF2B5EF4-FFF2-40B4-BE49-F238E27FC236}">
                <a16:creationId xmlns:a16="http://schemas.microsoft.com/office/drawing/2014/main" id="{4E52B08D-EA31-ECE0-A58B-17BCA5054AF5}"/>
              </a:ext>
            </a:extLst>
          </p:cNvPr>
          <p:cNvPicPr>
            <a:picLocks noChangeAspect="1"/>
          </p:cNvPicPr>
          <p:nvPr/>
        </p:nvPicPr>
        <p:blipFill>
          <a:blip r:embed="rId2"/>
          <a:stretch>
            <a:fillRect/>
          </a:stretch>
        </p:blipFill>
        <p:spPr>
          <a:xfrm>
            <a:off x="1043706" y="800306"/>
            <a:ext cx="9133361" cy="2705334"/>
          </a:xfrm>
          <a:prstGeom prst="rect">
            <a:avLst/>
          </a:prstGeom>
        </p:spPr>
      </p:pic>
    </p:spTree>
    <p:extLst>
      <p:ext uri="{BB962C8B-B14F-4D97-AF65-F5344CB8AC3E}">
        <p14:creationId xmlns:p14="http://schemas.microsoft.com/office/powerpoint/2010/main" val="2950577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CD337F-2B17-BE42-D150-CDA9ED1EC94A}"/>
              </a:ext>
            </a:extLst>
          </p:cNvPr>
          <p:cNvSpPr>
            <a:spLocks noGrp="1"/>
          </p:cNvSpPr>
          <p:nvPr>
            <p:ph type="title"/>
          </p:nvPr>
        </p:nvSpPr>
        <p:spPr>
          <a:xfrm>
            <a:off x="4151107" y="2731372"/>
            <a:ext cx="7644627" cy="2751086"/>
          </a:xfrm>
        </p:spPr>
        <p:txBody>
          <a:bodyPr vert="horz" lIns="91440" tIns="45720" rIns="91440" bIns="45720" rtlCol="0" anchor="b">
            <a:normAutofit/>
          </a:bodyPr>
          <a:lstStyle/>
          <a:p>
            <a:pPr algn="r"/>
            <a:r>
              <a:rPr lang="en-US" sz="2900">
                <a:latin typeface="+mn-lt"/>
              </a:rPr>
              <a:t>Clarification of Specific Service Codes and Frequently Asked Questions</a:t>
            </a:r>
          </a:p>
        </p:txBody>
      </p:sp>
      <p:sp>
        <p:nvSpPr>
          <p:cNvPr id="3" name="Slide Number Placeholder 2">
            <a:extLst>
              <a:ext uri="{FF2B5EF4-FFF2-40B4-BE49-F238E27FC236}">
                <a16:creationId xmlns:a16="http://schemas.microsoft.com/office/drawing/2014/main" id="{1C62F297-13DF-9475-6F21-37123EDF17C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31</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55438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015EBC-E6C6-8EA7-D258-E248AF8C3B00}"/>
              </a:ext>
            </a:extLst>
          </p:cNvPr>
          <p:cNvSpPr>
            <a:spLocks noGrp="1"/>
          </p:cNvSpPr>
          <p:nvPr>
            <p:ph idx="1"/>
          </p:nvPr>
        </p:nvSpPr>
        <p:spPr>
          <a:xfrm>
            <a:off x="733838" y="1427853"/>
            <a:ext cx="10215525" cy="2612510"/>
          </a:xfrm>
        </p:spPr>
        <p:txBody>
          <a:bodyPr/>
          <a:lstStyle/>
          <a:p>
            <a:pPr>
              <a:spcAft>
                <a:spcPts val="600"/>
              </a:spcAft>
            </a:pPr>
            <a:r>
              <a:rPr lang="en-US" sz="1800">
                <a:latin typeface="+mn-lt"/>
              </a:rPr>
              <a:t>Group services can be claimed using specific CPT Codes and if needed, can be extended using G2212 plus the HQ Modifier.</a:t>
            </a:r>
            <a:endParaRPr lang="en-US" sz="1800" i="0">
              <a:latin typeface="+mn-lt"/>
              <a:ea typeface="+mn-ea"/>
              <a:cs typeface="+mn-cs"/>
            </a:endParaRPr>
          </a:p>
          <a:p>
            <a:r>
              <a:rPr lang="en-US" sz="1800">
                <a:latin typeface="+mn-lt"/>
              </a:rPr>
              <a:t>Claims should be submitted separately for each beneficiary receiving group therapy as follows:</a:t>
            </a:r>
          </a:p>
          <a:p>
            <a:pPr lvl="1"/>
            <a:r>
              <a:rPr lang="en-US" sz="1800" i="0">
                <a:solidFill>
                  <a:schemeClr val="bg2">
                    <a:lumMod val="25000"/>
                  </a:schemeClr>
                </a:solidFill>
                <a:latin typeface="+mn-lt"/>
                <a:ea typeface="+mn-ea"/>
                <a:cs typeface="+mn-cs"/>
              </a:rPr>
              <a:t>Enter </a:t>
            </a:r>
            <a:r>
              <a:rPr lang="en-US" sz="1800" i="0" u="sng">
                <a:solidFill>
                  <a:schemeClr val="bg2">
                    <a:lumMod val="25000"/>
                  </a:schemeClr>
                </a:solidFill>
                <a:latin typeface="+mn-lt"/>
                <a:ea typeface="+mn-ea"/>
                <a:cs typeface="+mn-cs"/>
              </a:rPr>
              <a:t>total face-to-face </a:t>
            </a:r>
            <a:r>
              <a:rPr lang="en-US" sz="1800" i="0">
                <a:solidFill>
                  <a:schemeClr val="bg2">
                    <a:lumMod val="25000"/>
                  </a:schemeClr>
                </a:solidFill>
                <a:latin typeface="+mn-lt"/>
                <a:ea typeface="+mn-ea"/>
                <a:cs typeface="+mn-cs"/>
              </a:rPr>
              <a:t>time on </a:t>
            </a:r>
            <a:r>
              <a:rPr lang="en-US" sz="1800" i="0" u="sng">
                <a:solidFill>
                  <a:schemeClr val="bg2">
                    <a:lumMod val="25000"/>
                  </a:schemeClr>
                </a:solidFill>
                <a:latin typeface="+mn-lt"/>
                <a:ea typeface="+mn-ea"/>
                <a:cs typeface="+mn-cs"/>
              </a:rPr>
              <a:t>each</a:t>
            </a:r>
            <a:r>
              <a:rPr lang="en-US" sz="1800" i="0">
                <a:solidFill>
                  <a:schemeClr val="bg2">
                    <a:lumMod val="25000"/>
                  </a:schemeClr>
                </a:solidFill>
                <a:latin typeface="+mn-lt"/>
                <a:ea typeface="+mn-ea"/>
                <a:cs typeface="+mn-cs"/>
              </a:rPr>
              <a:t> beneficiary claim.</a:t>
            </a:r>
          </a:p>
          <a:p>
            <a:pPr lvl="1"/>
            <a:r>
              <a:rPr lang="en-US" sz="1800" i="0">
                <a:solidFill>
                  <a:schemeClr val="bg2">
                    <a:lumMod val="25000"/>
                  </a:schemeClr>
                </a:solidFill>
                <a:latin typeface="+mn-lt"/>
                <a:ea typeface="+mn-ea"/>
                <a:cs typeface="+mn-cs"/>
              </a:rPr>
              <a:t>Enter </a:t>
            </a:r>
            <a:r>
              <a:rPr lang="en-US" sz="1800" i="0" u="sng">
                <a:solidFill>
                  <a:schemeClr val="bg2">
                    <a:lumMod val="25000"/>
                  </a:schemeClr>
                </a:solidFill>
                <a:latin typeface="+mn-lt"/>
                <a:ea typeface="+mn-ea"/>
                <a:cs typeface="+mn-cs"/>
              </a:rPr>
              <a:t>total travel time </a:t>
            </a:r>
            <a:r>
              <a:rPr lang="en-US" sz="1800" i="0">
                <a:solidFill>
                  <a:schemeClr val="bg2">
                    <a:lumMod val="25000"/>
                  </a:schemeClr>
                </a:solidFill>
                <a:latin typeface="+mn-lt"/>
                <a:ea typeface="+mn-ea"/>
                <a:cs typeface="+mn-cs"/>
              </a:rPr>
              <a:t>for the service on </a:t>
            </a:r>
            <a:r>
              <a:rPr lang="en-US" sz="1800" i="0" u="sng">
                <a:solidFill>
                  <a:schemeClr val="bg2">
                    <a:lumMod val="25000"/>
                  </a:schemeClr>
                </a:solidFill>
                <a:latin typeface="+mn-lt"/>
                <a:ea typeface="+mn-ea"/>
                <a:cs typeface="+mn-cs"/>
              </a:rPr>
              <a:t>one</a:t>
            </a:r>
            <a:r>
              <a:rPr lang="en-US" sz="1800" i="0">
                <a:solidFill>
                  <a:schemeClr val="bg2">
                    <a:lumMod val="25000"/>
                  </a:schemeClr>
                </a:solidFill>
                <a:latin typeface="+mn-lt"/>
                <a:ea typeface="+mn-ea"/>
                <a:cs typeface="+mn-cs"/>
              </a:rPr>
              <a:t> of the client service records OR divide evenly between each participant in the group.</a:t>
            </a:r>
          </a:p>
          <a:p>
            <a:pPr lvl="1"/>
            <a:r>
              <a:rPr lang="en-US" sz="1800" i="0">
                <a:solidFill>
                  <a:schemeClr val="bg2">
                    <a:lumMod val="25000"/>
                  </a:schemeClr>
                </a:solidFill>
                <a:latin typeface="+mn-lt"/>
                <a:ea typeface="+mn-ea"/>
                <a:cs typeface="+mn-cs"/>
              </a:rPr>
              <a:t>Enter </a:t>
            </a:r>
            <a:r>
              <a:rPr lang="en-US" sz="1800" i="0" u="sng">
                <a:solidFill>
                  <a:schemeClr val="bg2">
                    <a:lumMod val="25000"/>
                  </a:schemeClr>
                </a:solidFill>
                <a:latin typeface="+mn-lt"/>
                <a:ea typeface="+mn-ea"/>
                <a:cs typeface="+mn-cs"/>
              </a:rPr>
              <a:t>individual documentation time </a:t>
            </a:r>
            <a:r>
              <a:rPr lang="en-US" sz="1800" i="0">
                <a:solidFill>
                  <a:schemeClr val="bg2">
                    <a:lumMod val="25000"/>
                  </a:schemeClr>
                </a:solidFill>
                <a:latin typeface="+mn-lt"/>
                <a:ea typeface="+mn-ea"/>
                <a:cs typeface="+mn-cs"/>
              </a:rPr>
              <a:t>for each client separately on each participant’s service.</a:t>
            </a:r>
          </a:p>
          <a:p>
            <a:endParaRPr lang="en-US" sz="1800">
              <a:solidFill>
                <a:srgbClr val="FF0000"/>
              </a:solidFill>
              <a:latin typeface="+mn-lt"/>
            </a:endParaRPr>
          </a:p>
        </p:txBody>
      </p:sp>
      <p:sp>
        <p:nvSpPr>
          <p:cNvPr id="3" name="Slide Number Placeholder 2">
            <a:extLst>
              <a:ext uri="{FF2B5EF4-FFF2-40B4-BE49-F238E27FC236}">
                <a16:creationId xmlns:a16="http://schemas.microsoft.com/office/drawing/2014/main" id="{42A05A4C-9523-ECC7-955F-8C8F1C9ADECA}"/>
              </a:ext>
            </a:extLst>
          </p:cNvPr>
          <p:cNvSpPr>
            <a:spLocks noGrp="1"/>
          </p:cNvSpPr>
          <p:nvPr>
            <p:ph type="sldNum" sz="quarter" idx="12"/>
          </p:nvPr>
        </p:nvSpPr>
        <p:spPr/>
        <p:txBody>
          <a:bodyPr/>
          <a:lstStyle/>
          <a:p>
            <a:fld id="{6E9F442E-095D-414B-A3C1-4D7C903EC540}" type="slidenum">
              <a:rPr lang="uk-UA" smtClean="0"/>
              <a:pPr/>
              <a:t>32</a:t>
            </a:fld>
            <a:endParaRPr lang="uk-UA"/>
          </a:p>
        </p:txBody>
      </p:sp>
      <p:sp>
        <p:nvSpPr>
          <p:cNvPr id="4" name="Title 3">
            <a:extLst>
              <a:ext uri="{FF2B5EF4-FFF2-40B4-BE49-F238E27FC236}">
                <a16:creationId xmlns:a16="http://schemas.microsoft.com/office/drawing/2014/main" id="{074566F6-ED07-D90C-405B-210788A0BB75}"/>
              </a:ext>
            </a:extLst>
          </p:cNvPr>
          <p:cNvSpPr>
            <a:spLocks noGrp="1"/>
          </p:cNvSpPr>
          <p:nvPr>
            <p:ph type="title"/>
          </p:nvPr>
        </p:nvSpPr>
        <p:spPr>
          <a:xfrm>
            <a:off x="499922" y="488286"/>
            <a:ext cx="5894832" cy="652488"/>
          </a:xfrm>
        </p:spPr>
        <p:txBody>
          <a:bodyPr>
            <a:normAutofit fontScale="90000"/>
          </a:bodyPr>
          <a:lstStyle/>
          <a:p>
            <a:r>
              <a:rPr lang="en-US"/>
              <a:t>How do we claim for group services?</a:t>
            </a:r>
          </a:p>
        </p:txBody>
      </p:sp>
      <p:graphicFrame>
        <p:nvGraphicFramePr>
          <p:cNvPr id="8" name="Table 8">
            <a:extLst>
              <a:ext uri="{FF2B5EF4-FFF2-40B4-BE49-F238E27FC236}">
                <a16:creationId xmlns:a16="http://schemas.microsoft.com/office/drawing/2014/main" id="{802E3549-4967-8632-60AE-3217FE63C430}"/>
              </a:ext>
            </a:extLst>
          </p:cNvPr>
          <p:cNvGraphicFramePr>
            <a:graphicFrameLocks noGrp="1"/>
          </p:cNvGraphicFramePr>
          <p:nvPr/>
        </p:nvGraphicFramePr>
        <p:xfrm>
          <a:off x="1903420" y="4337434"/>
          <a:ext cx="7569201" cy="1092713"/>
        </p:xfrm>
        <a:graphic>
          <a:graphicData uri="http://schemas.openxmlformats.org/drawingml/2006/table">
            <a:tbl>
              <a:tblPr firstRow="1" bandRow="1">
                <a:tableStyleId>{5C22544A-7EE6-4342-B048-85BDC9FD1C3A}</a:tableStyleId>
              </a:tblPr>
              <a:tblGrid>
                <a:gridCol w="2523067">
                  <a:extLst>
                    <a:ext uri="{9D8B030D-6E8A-4147-A177-3AD203B41FA5}">
                      <a16:colId xmlns:a16="http://schemas.microsoft.com/office/drawing/2014/main" val="2318264449"/>
                    </a:ext>
                  </a:extLst>
                </a:gridCol>
                <a:gridCol w="2523067">
                  <a:extLst>
                    <a:ext uri="{9D8B030D-6E8A-4147-A177-3AD203B41FA5}">
                      <a16:colId xmlns:a16="http://schemas.microsoft.com/office/drawing/2014/main" val="3987161954"/>
                    </a:ext>
                  </a:extLst>
                </a:gridCol>
                <a:gridCol w="2523067">
                  <a:extLst>
                    <a:ext uri="{9D8B030D-6E8A-4147-A177-3AD203B41FA5}">
                      <a16:colId xmlns:a16="http://schemas.microsoft.com/office/drawing/2014/main" val="1086555788"/>
                    </a:ext>
                  </a:extLst>
                </a:gridCol>
              </a:tblGrid>
              <a:tr h="325607">
                <a:tc>
                  <a:txBody>
                    <a:bodyPr/>
                    <a:lstStyle/>
                    <a:p>
                      <a:r>
                        <a:rPr lang="en-US" sz="1600"/>
                        <a:t>Service</a:t>
                      </a:r>
                    </a:p>
                  </a:txBody>
                  <a:tcPr/>
                </a:tc>
                <a:tc>
                  <a:txBody>
                    <a:bodyPr/>
                    <a:lstStyle/>
                    <a:p>
                      <a:r>
                        <a:rPr lang="en-US" sz="1600"/>
                        <a:t>Code</a:t>
                      </a:r>
                    </a:p>
                  </a:txBody>
                  <a:tcPr/>
                </a:tc>
                <a:tc>
                  <a:txBody>
                    <a:bodyPr/>
                    <a:lstStyle/>
                    <a:p>
                      <a:r>
                        <a:rPr lang="en-US" sz="1600"/>
                        <a:t>Discipline</a:t>
                      </a:r>
                    </a:p>
                  </a:txBody>
                  <a:tcPr/>
                </a:tc>
                <a:extLst>
                  <a:ext uri="{0D108BD9-81ED-4DB2-BD59-A6C34878D82A}">
                    <a16:rowId xmlns:a16="http://schemas.microsoft.com/office/drawing/2014/main" val="3408255170"/>
                  </a:ext>
                </a:extLst>
              </a:tr>
              <a:tr h="757433">
                <a:tc>
                  <a:txBody>
                    <a:bodyPr/>
                    <a:lstStyle/>
                    <a:p>
                      <a:r>
                        <a:rPr lang="en-US" sz="1400" b="0">
                          <a:solidFill>
                            <a:schemeClr val="tx1"/>
                          </a:solidFill>
                        </a:rPr>
                        <a:t>Group Psychotherapy</a:t>
                      </a:r>
                    </a:p>
                  </a:txBody>
                  <a:tcPr/>
                </a:tc>
                <a:tc>
                  <a:txBody>
                    <a:bodyPr/>
                    <a:lstStyle/>
                    <a:p>
                      <a:r>
                        <a:rPr lang="en-US" sz="1400" b="0">
                          <a:solidFill>
                            <a:schemeClr val="tx1"/>
                          </a:solidFill>
                        </a:rPr>
                        <a:t>90853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PhD/PsyD, LCSW, LMFT (Licensed or Waivered)</a:t>
                      </a:r>
                    </a:p>
                    <a:p>
                      <a:endParaRPr lang="en-US" sz="1400" b="0">
                        <a:solidFill>
                          <a:schemeClr val="tx1"/>
                        </a:solidFill>
                      </a:endParaRPr>
                    </a:p>
                  </a:txBody>
                  <a:tcPr/>
                </a:tc>
                <a:extLst>
                  <a:ext uri="{0D108BD9-81ED-4DB2-BD59-A6C34878D82A}">
                    <a16:rowId xmlns:a16="http://schemas.microsoft.com/office/drawing/2014/main" val="429078549"/>
                  </a:ext>
                </a:extLst>
              </a:tr>
            </a:tbl>
          </a:graphicData>
        </a:graphic>
      </p:graphicFrame>
    </p:spTree>
    <p:extLst>
      <p:ext uri="{BB962C8B-B14F-4D97-AF65-F5344CB8AC3E}">
        <p14:creationId xmlns:p14="http://schemas.microsoft.com/office/powerpoint/2010/main" val="3057640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D5DFF-FAC9-BB0E-C4F8-AA8AFF769260}"/>
              </a:ext>
            </a:extLst>
          </p:cNvPr>
          <p:cNvSpPr>
            <a:spLocks noGrp="1"/>
          </p:cNvSpPr>
          <p:nvPr>
            <p:ph idx="1"/>
          </p:nvPr>
        </p:nvSpPr>
        <p:spPr>
          <a:xfrm>
            <a:off x="965324" y="1481892"/>
            <a:ext cx="9533527" cy="2746393"/>
          </a:xfrm>
        </p:spPr>
        <p:txBody>
          <a:bodyPr/>
          <a:lstStyle/>
          <a:p>
            <a:pPr>
              <a:spcAft>
                <a:spcPts val="600"/>
              </a:spcAft>
            </a:pPr>
            <a:r>
              <a:rPr lang="en-US" sz="1800">
                <a:latin typeface="+mn-lt"/>
              </a:rPr>
              <a:t>The Reference Guides provided can be sorted by Service Category.</a:t>
            </a:r>
          </a:p>
          <a:p>
            <a:pPr>
              <a:spcAft>
                <a:spcPts val="600"/>
              </a:spcAft>
            </a:pPr>
            <a:r>
              <a:rPr lang="en-US" sz="1800">
                <a:latin typeface="+mn-lt"/>
              </a:rPr>
              <a:t>Search for “Referral Codes” for SMHS, or “Care Coordination Codes” for DMC-ODS, to find appropriate Brokerage/Case Management services.</a:t>
            </a:r>
          </a:p>
          <a:p>
            <a:pPr>
              <a:spcAft>
                <a:spcPts val="600"/>
              </a:spcAft>
            </a:pPr>
            <a:r>
              <a:rPr lang="en-US" sz="1800">
                <a:latin typeface="+mn-lt"/>
              </a:rPr>
              <a:t>Targeted Case Management is a service that assists a beneficiary to access needed medical, educational, social, prevocational, vocational, rehabilitative or other community services. </a:t>
            </a:r>
          </a:p>
        </p:txBody>
      </p:sp>
      <p:sp>
        <p:nvSpPr>
          <p:cNvPr id="3" name="Slide Number Placeholder 2">
            <a:extLst>
              <a:ext uri="{FF2B5EF4-FFF2-40B4-BE49-F238E27FC236}">
                <a16:creationId xmlns:a16="http://schemas.microsoft.com/office/drawing/2014/main" id="{6274723C-A724-663E-5865-9309F810FF5B}"/>
              </a:ext>
            </a:extLst>
          </p:cNvPr>
          <p:cNvSpPr>
            <a:spLocks noGrp="1"/>
          </p:cNvSpPr>
          <p:nvPr>
            <p:ph type="sldNum" sz="quarter" idx="12"/>
          </p:nvPr>
        </p:nvSpPr>
        <p:spPr/>
        <p:txBody>
          <a:bodyPr/>
          <a:lstStyle/>
          <a:p>
            <a:fld id="{6E9F442E-095D-414B-A3C1-4D7C903EC540}" type="slidenum">
              <a:rPr lang="uk-UA" smtClean="0"/>
              <a:pPr/>
              <a:t>33</a:t>
            </a:fld>
            <a:endParaRPr lang="uk-UA"/>
          </a:p>
        </p:txBody>
      </p:sp>
      <p:sp>
        <p:nvSpPr>
          <p:cNvPr id="4" name="Title 3">
            <a:extLst>
              <a:ext uri="{FF2B5EF4-FFF2-40B4-BE49-F238E27FC236}">
                <a16:creationId xmlns:a16="http://schemas.microsoft.com/office/drawing/2014/main" id="{CE70913B-945A-9708-E2C2-76385DAE511E}"/>
              </a:ext>
            </a:extLst>
          </p:cNvPr>
          <p:cNvSpPr>
            <a:spLocks noGrp="1"/>
          </p:cNvSpPr>
          <p:nvPr>
            <p:ph type="title"/>
          </p:nvPr>
        </p:nvSpPr>
        <p:spPr>
          <a:xfrm>
            <a:off x="448673" y="673699"/>
            <a:ext cx="9533527" cy="619309"/>
          </a:xfrm>
        </p:spPr>
        <p:txBody>
          <a:bodyPr>
            <a:normAutofit/>
          </a:bodyPr>
          <a:lstStyle/>
          <a:p>
            <a:r>
              <a:rPr lang="en-US"/>
              <a:t>What CPT codes can be used to connect clients to services?</a:t>
            </a:r>
          </a:p>
        </p:txBody>
      </p:sp>
      <p:graphicFrame>
        <p:nvGraphicFramePr>
          <p:cNvPr id="9" name="Table 10">
            <a:extLst>
              <a:ext uri="{FF2B5EF4-FFF2-40B4-BE49-F238E27FC236}">
                <a16:creationId xmlns:a16="http://schemas.microsoft.com/office/drawing/2014/main" id="{CDE47BDD-B20C-DC0A-B2E2-95E03D68FA24}"/>
              </a:ext>
            </a:extLst>
          </p:cNvPr>
          <p:cNvGraphicFramePr>
            <a:graphicFrameLocks noGrp="1"/>
          </p:cNvGraphicFramePr>
          <p:nvPr/>
        </p:nvGraphicFramePr>
        <p:xfrm>
          <a:off x="2515953" y="3928073"/>
          <a:ext cx="5812443" cy="1310640"/>
        </p:xfrm>
        <a:graphic>
          <a:graphicData uri="http://schemas.openxmlformats.org/drawingml/2006/table">
            <a:tbl>
              <a:tblPr firstRow="1" bandRow="1">
                <a:tableStyleId>{5C22544A-7EE6-4342-B048-85BDC9FD1C3A}</a:tableStyleId>
              </a:tblPr>
              <a:tblGrid>
                <a:gridCol w="1937481">
                  <a:extLst>
                    <a:ext uri="{9D8B030D-6E8A-4147-A177-3AD203B41FA5}">
                      <a16:colId xmlns:a16="http://schemas.microsoft.com/office/drawing/2014/main" val="2164430302"/>
                    </a:ext>
                  </a:extLst>
                </a:gridCol>
                <a:gridCol w="1937481">
                  <a:extLst>
                    <a:ext uri="{9D8B030D-6E8A-4147-A177-3AD203B41FA5}">
                      <a16:colId xmlns:a16="http://schemas.microsoft.com/office/drawing/2014/main" val="1750435307"/>
                    </a:ext>
                  </a:extLst>
                </a:gridCol>
                <a:gridCol w="1937481">
                  <a:extLst>
                    <a:ext uri="{9D8B030D-6E8A-4147-A177-3AD203B41FA5}">
                      <a16:colId xmlns:a16="http://schemas.microsoft.com/office/drawing/2014/main" val="3997909348"/>
                    </a:ext>
                  </a:extLst>
                </a:gridCol>
              </a:tblGrid>
              <a:tr h="0">
                <a:tc>
                  <a:txBody>
                    <a:bodyPr/>
                    <a:lstStyle/>
                    <a:p>
                      <a:r>
                        <a:rPr lang="en-US"/>
                        <a:t>Service</a:t>
                      </a:r>
                    </a:p>
                  </a:txBody>
                  <a:tcPr/>
                </a:tc>
                <a:tc>
                  <a:txBody>
                    <a:bodyPr/>
                    <a:lstStyle/>
                    <a:p>
                      <a:r>
                        <a:rPr lang="en-US"/>
                        <a:t>Code</a:t>
                      </a:r>
                    </a:p>
                  </a:txBody>
                  <a:tcPr/>
                </a:tc>
                <a:tc>
                  <a:txBody>
                    <a:bodyPr/>
                    <a:lstStyle/>
                    <a:p>
                      <a:r>
                        <a:rPr lang="en-US"/>
                        <a:t>Discipline</a:t>
                      </a:r>
                    </a:p>
                  </a:txBody>
                  <a:tcPr/>
                </a:tc>
                <a:extLst>
                  <a:ext uri="{0D108BD9-81ED-4DB2-BD59-A6C34878D82A}">
                    <a16:rowId xmlns:a16="http://schemas.microsoft.com/office/drawing/2014/main" val="1048703099"/>
                  </a:ext>
                </a:extLst>
              </a:tr>
              <a:tr h="259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Targeted Case Management</a:t>
                      </a:r>
                    </a:p>
                    <a:p>
                      <a:endParaRPr lang="en-US" sz="1400" b="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T107</a:t>
                      </a:r>
                    </a:p>
                    <a:p>
                      <a:endParaRPr lang="en-US" sz="1400" b="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mn-cs"/>
                        </a:rPr>
                        <a:t>LP, PA, Pharma, </a:t>
                      </a:r>
                      <a:r>
                        <a:rPr kumimoji="0" lang="en-US" sz="1400" b="0" i="0" u="none" strike="noStrike" kern="1200" cap="none" spc="0" normalizeH="0" baseline="0" noProof="0" err="1">
                          <a:ln>
                            <a:noFill/>
                          </a:ln>
                          <a:solidFill>
                            <a:schemeClr val="tx1"/>
                          </a:solidFill>
                          <a:effectLst/>
                          <a:uLnTx/>
                          <a:uFillTx/>
                          <a:latin typeface="+mn-lt"/>
                          <a:ea typeface="+mn-ea"/>
                          <a:cs typeface="+mn-cs"/>
                        </a:rPr>
                        <a:t>Psy</a:t>
                      </a:r>
                      <a:r>
                        <a:rPr kumimoji="0" lang="en-US" sz="1400" b="0" i="0" u="none" strike="noStrike" kern="1200" cap="none" spc="0" normalizeH="0" baseline="0" noProof="0">
                          <a:ln>
                            <a:noFill/>
                          </a:ln>
                          <a:solidFill>
                            <a:schemeClr val="tx1"/>
                          </a:solidFill>
                          <a:effectLst/>
                          <a:uLnTx/>
                          <a:uFillTx/>
                          <a:latin typeface="+mn-lt"/>
                          <a:ea typeface="+mn-ea"/>
                          <a:cs typeface="+mn-cs"/>
                        </a:rPr>
                        <a:t>, LCSW, MFT, RN, NP, LPCC, AOD</a:t>
                      </a:r>
                    </a:p>
                    <a:p>
                      <a:endParaRPr lang="en-US" sz="1400" b="0">
                        <a:solidFill>
                          <a:schemeClr val="tx1"/>
                        </a:solidFill>
                      </a:endParaRPr>
                    </a:p>
                  </a:txBody>
                  <a:tcPr/>
                </a:tc>
                <a:extLst>
                  <a:ext uri="{0D108BD9-81ED-4DB2-BD59-A6C34878D82A}">
                    <a16:rowId xmlns:a16="http://schemas.microsoft.com/office/drawing/2014/main" val="637715747"/>
                  </a:ext>
                </a:extLst>
              </a:tr>
            </a:tbl>
          </a:graphicData>
        </a:graphic>
      </p:graphicFrame>
    </p:spTree>
    <p:extLst>
      <p:ext uri="{BB962C8B-B14F-4D97-AF65-F5344CB8AC3E}">
        <p14:creationId xmlns:p14="http://schemas.microsoft.com/office/powerpoint/2010/main" val="123714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569AD2-7A00-0DA4-6B35-DC7BDF5E4C14}"/>
              </a:ext>
            </a:extLst>
          </p:cNvPr>
          <p:cNvSpPr>
            <a:spLocks noGrp="1"/>
          </p:cNvSpPr>
          <p:nvPr>
            <p:ph idx="1"/>
          </p:nvPr>
        </p:nvSpPr>
        <p:spPr>
          <a:xfrm>
            <a:off x="1031182" y="1227687"/>
            <a:ext cx="9629102" cy="2720745"/>
          </a:xfrm>
        </p:spPr>
        <p:txBody>
          <a:bodyPr/>
          <a:lstStyle/>
          <a:p>
            <a:r>
              <a:rPr lang="en-US" sz="1800">
                <a:latin typeface="+mn-lt"/>
              </a:rPr>
              <a:t>Although there is no longer a distinct code for Collateral Services, providers can still bill for these services. </a:t>
            </a:r>
          </a:p>
          <a:p>
            <a:r>
              <a:rPr lang="en-US" sz="1800">
                <a:latin typeface="+mn-lt"/>
              </a:rPr>
              <a:t>Collateral services can be a component of many types of services, including but not limited to, Assessment, Rehabilitation, Plan Development, Peer Support, Targeted Case Management, Crisis, or Therapeutic Foster Care. </a:t>
            </a:r>
          </a:p>
          <a:p>
            <a:r>
              <a:rPr lang="en-US" sz="1800">
                <a:latin typeface="+mn-lt"/>
              </a:rPr>
              <a:t>Providers should select the service code that most closely fits the service provided and make clear in a Progress Note that the service was provided to a collateral contact. </a:t>
            </a:r>
          </a:p>
          <a:p>
            <a:r>
              <a:rPr lang="en-US" sz="1800">
                <a:latin typeface="+mn-lt"/>
              </a:rPr>
              <a:t>Some procedure code descriptions clearly describe the service as occurring with the client present. Those procedure codes should not be selected for collateral sessions. </a:t>
            </a:r>
          </a:p>
        </p:txBody>
      </p:sp>
      <p:sp>
        <p:nvSpPr>
          <p:cNvPr id="3" name="Slide Number Placeholder 2">
            <a:extLst>
              <a:ext uri="{FF2B5EF4-FFF2-40B4-BE49-F238E27FC236}">
                <a16:creationId xmlns:a16="http://schemas.microsoft.com/office/drawing/2014/main" id="{3DFE0FD6-4493-FE11-0904-6790F63D7C6B}"/>
              </a:ext>
            </a:extLst>
          </p:cNvPr>
          <p:cNvSpPr>
            <a:spLocks noGrp="1"/>
          </p:cNvSpPr>
          <p:nvPr>
            <p:ph type="sldNum" sz="quarter" idx="12"/>
          </p:nvPr>
        </p:nvSpPr>
        <p:spPr/>
        <p:txBody>
          <a:bodyPr/>
          <a:lstStyle/>
          <a:p>
            <a:fld id="{6E9F442E-095D-414B-A3C1-4D7C903EC540}" type="slidenum">
              <a:rPr lang="uk-UA" smtClean="0"/>
              <a:pPr/>
              <a:t>34</a:t>
            </a:fld>
            <a:endParaRPr lang="uk-UA"/>
          </a:p>
        </p:txBody>
      </p:sp>
      <p:sp>
        <p:nvSpPr>
          <p:cNvPr id="4" name="Title 3">
            <a:extLst>
              <a:ext uri="{FF2B5EF4-FFF2-40B4-BE49-F238E27FC236}">
                <a16:creationId xmlns:a16="http://schemas.microsoft.com/office/drawing/2014/main" id="{A2BE00D8-60FF-0E54-57DD-CAD1EAF9ECA9}"/>
              </a:ext>
            </a:extLst>
          </p:cNvPr>
          <p:cNvSpPr>
            <a:spLocks noGrp="1"/>
          </p:cNvSpPr>
          <p:nvPr>
            <p:ph type="title"/>
          </p:nvPr>
        </p:nvSpPr>
        <p:spPr>
          <a:xfrm>
            <a:off x="627512" y="362909"/>
            <a:ext cx="7675110" cy="864778"/>
          </a:xfrm>
        </p:spPr>
        <p:txBody>
          <a:bodyPr/>
          <a:lstStyle/>
          <a:p>
            <a:r>
              <a:rPr lang="en-US"/>
              <a:t>What code can be used for Collateral session? </a:t>
            </a:r>
          </a:p>
        </p:txBody>
      </p:sp>
    </p:spTree>
    <p:extLst>
      <p:ext uri="{BB962C8B-B14F-4D97-AF65-F5344CB8AC3E}">
        <p14:creationId xmlns:p14="http://schemas.microsoft.com/office/powerpoint/2010/main" val="421775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2ED03-D23C-43EA-BEB7-8CCA558BA4BC}"/>
              </a:ext>
            </a:extLst>
          </p:cNvPr>
          <p:cNvSpPr>
            <a:spLocks noGrp="1"/>
          </p:cNvSpPr>
          <p:nvPr>
            <p:ph idx="1"/>
          </p:nvPr>
        </p:nvSpPr>
        <p:spPr>
          <a:xfrm>
            <a:off x="988626" y="1158307"/>
            <a:ext cx="9707396" cy="2841804"/>
          </a:xfrm>
        </p:spPr>
        <p:txBody>
          <a:bodyPr/>
          <a:lstStyle/>
          <a:p>
            <a:r>
              <a:rPr lang="en-US" sz="1800">
                <a:latin typeface="+mn-lt"/>
              </a:rPr>
              <a:t>CPT code 90887 "Interpretation or Explanation of Results of psychiatric of other medical procedures to family or other responsible persons“ is identified as a possible collateral code on the Procedure Code Table. </a:t>
            </a:r>
          </a:p>
          <a:p>
            <a:r>
              <a:rPr lang="en-US" sz="1800">
                <a:latin typeface="+mn-lt"/>
              </a:rPr>
              <a:t>However, 90887 is a supplemental code, so it can only be used along with another code. It is also linked to specific Dependent On codes and is only 15 minutes. </a:t>
            </a:r>
          </a:p>
          <a:p>
            <a:pPr marL="228600" lvl="1" indent="97200">
              <a:spcBef>
                <a:spcPts val="1000"/>
              </a:spcBef>
            </a:pPr>
            <a:r>
              <a:rPr lang="en-US" sz="1800" i="0">
                <a:solidFill>
                  <a:schemeClr val="bg2">
                    <a:lumMod val="25000"/>
                  </a:schemeClr>
                </a:solidFill>
                <a:latin typeface="+mn-lt"/>
                <a:ea typeface="+mn-ea"/>
                <a:cs typeface="+mn-cs"/>
              </a:rPr>
              <a:t>Since 90832 (psychotherapy with patient for 30 minutes) is one of the Dependent On codes for 90887, here is how it can be used: If you have a 30 minute therapy session with the client and then meet with the family alone to go over your assessment of the client's needs for 15 minutes, you would bill for 30 minutes using 90832 and add the supplemental code of 90887 for 15 minutes of time spent with the family. </a:t>
            </a:r>
          </a:p>
        </p:txBody>
      </p:sp>
      <p:sp>
        <p:nvSpPr>
          <p:cNvPr id="3" name="Slide Number Placeholder 2">
            <a:extLst>
              <a:ext uri="{FF2B5EF4-FFF2-40B4-BE49-F238E27FC236}">
                <a16:creationId xmlns:a16="http://schemas.microsoft.com/office/drawing/2014/main" id="{521E73D9-0CAE-42FF-8EF8-546EC9C92F9A}"/>
              </a:ext>
            </a:extLst>
          </p:cNvPr>
          <p:cNvSpPr>
            <a:spLocks noGrp="1"/>
          </p:cNvSpPr>
          <p:nvPr>
            <p:ph type="sldNum" sz="quarter" idx="12"/>
          </p:nvPr>
        </p:nvSpPr>
        <p:spPr/>
        <p:txBody>
          <a:bodyPr/>
          <a:lstStyle/>
          <a:p>
            <a:fld id="{6E9F442E-095D-414B-A3C1-4D7C903EC540}" type="slidenum">
              <a:rPr lang="uk-UA" smtClean="0"/>
              <a:pPr/>
              <a:t>35</a:t>
            </a:fld>
            <a:endParaRPr lang="uk-UA"/>
          </a:p>
        </p:txBody>
      </p:sp>
      <p:sp>
        <p:nvSpPr>
          <p:cNvPr id="4" name="Title 3">
            <a:extLst>
              <a:ext uri="{FF2B5EF4-FFF2-40B4-BE49-F238E27FC236}">
                <a16:creationId xmlns:a16="http://schemas.microsoft.com/office/drawing/2014/main" id="{9CD99218-E5D8-4AA0-854D-440946F864E0}"/>
              </a:ext>
            </a:extLst>
          </p:cNvPr>
          <p:cNvSpPr>
            <a:spLocks noGrp="1"/>
          </p:cNvSpPr>
          <p:nvPr>
            <p:ph type="title"/>
          </p:nvPr>
        </p:nvSpPr>
        <p:spPr>
          <a:xfrm>
            <a:off x="712573" y="293529"/>
            <a:ext cx="5894832" cy="864778"/>
          </a:xfrm>
        </p:spPr>
        <p:txBody>
          <a:bodyPr/>
          <a:lstStyle/>
          <a:p>
            <a:r>
              <a:rPr lang="en-US"/>
              <a:t>Collateral Services- Continued</a:t>
            </a:r>
          </a:p>
        </p:txBody>
      </p:sp>
      <p:pic>
        <p:nvPicPr>
          <p:cNvPr id="5" name="Picture 4">
            <a:extLst>
              <a:ext uri="{FF2B5EF4-FFF2-40B4-BE49-F238E27FC236}">
                <a16:creationId xmlns:a16="http://schemas.microsoft.com/office/drawing/2014/main" id="{A67D4382-4DC0-4761-A26E-1DEF5EE36DC4}"/>
              </a:ext>
            </a:extLst>
          </p:cNvPr>
          <p:cNvPicPr>
            <a:picLocks noChangeAspect="1"/>
          </p:cNvPicPr>
          <p:nvPr/>
        </p:nvPicPr>
        <p:blipFill>
          <a:blip r:embed="rId2"/>
          <a:stretch>
            <a:fillRect/>
          </a:stretch>
        </p:blipFill>
        <p:spPr>
          <a:xfrm>
            <a:off x="1686129" y="3973142"/>
            <a:ext cx="7791450" cy="2085975"/>
          </a:xfrm>
          <a:prstGeom prst="rect">
            <a:avLst/>
          </a:prstGeom>
        </p:spPr>
      </p:pic>
    </p:spTree>
    <p:extLst>
      <p:ext uri="{BB962C8B-B14F-4D97-AF65-F5344CB8AC3E}">
        <p14:creationId xmlns:p14="http://schemas.microsoft.com/office/powerpoint/2010/main" val="388356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CD337F-2B17-BE42-D150-CDA9ED1EC94A}"/>
              </a:ext>
            </a:extLst>
          </p:cNvPr>
          <p:cNvSpPr>
            <a:spLocks noGrp="1"/>
          </p:cNvSpPr>
          <p:nvPr>
            <p:ph type="title"/>
          </p:nvPr>
        </p:nvSpPr>
        <p:spPr>
          <a:xfrm>
            <a:off x="6211175" y="2731372"/>
            <a:ext cx="5584559" cy="2751086"/>
          </a:xfrm>
        </p:spPr>
        <p:txBody>
          <a:bodyPr vert="horz" lIns="91440" tIns="45720" rIns="91440" bIns="45720" rtlCol="0" anchor="b">
            <a:normAutofit/>
          </a:bodyPr>
          <a:lstStyle/>
          <a:p>
            <a:pPr algn="r"/>
            <a:r>
              <a:rPr lang="en-US" sz="2900">
                <a:latin typeface="+mn-lt"/>
              </a:rPr>
              <a:t>MHP FFS Handbook</a:t>
            </a:r>
          </a:p>
        </p:txBody>
      </p:sp>
      <p:sp>
        <p:nvSpPr>
          <p:cNvPr id="3" name="Slide Number Placeholder 2">
            <a:extLst>
              <a:ext uri="{FF2B5EF4-FFF2-40B4-BE49-F238E27FC236}">
                <a16:creationId xmlns:a16="http://schemas.microsoft.com/office/drawing/2014/main" id="{1C62F297-13DF-9475-6F21-37123EDF17C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z="1200" smtClean="0">
                <a:solidFill>
                  <a:schemeClr val="tx1">
                    <a:tint val="75000"/>
                  </a:schemeClr>
                </a:solidFill>
                <a:latin typeface="+mn-lt"/>
                <a:ea typeface="+mn-ea"/>
                <a:cs typeface="+mn-cs"/>
              </a:rPr>
              <a:pPr>
                <a:spcAft>
                  <a:spcPts val="600"/>
                </a:spcAft>
              </a:pPr>
              <a:t>36</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24705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271167-6070-E458-1634-437963B33F96}"/>
              </a:ext>
            </a:extLst>
          </p:cNvPr>
          <p:cNvSpPr>
            <a:spLocks noGrp="1"/>
          </p:cNvSpPr>
          <p:nvPr>
            <p:ph idx="1"/>
          </p:nvPr>
        </p:nvSpPr>
        <p:spPr>
          <a:xfrm>
            <a:off x="1147908" y="2209518"/>
            <a:ext cx="7675110" cy="2294987"/>
          </a:xfrm>
        </p:spPr>
        <p:txBody>
          <a:bodyPr/>
          <a:lstStyle/>
          <a:p>
            <a:pPr>
              <a:buFont typeface="Arial" panose="020B0604020202020204" pitchFamily="34" charset="0"/>
              <a:buChar char="•"/>
            </a:pPr>
            <a:r>
              <a:rPr lang="en-US" sz="1800">
                <a:latin typeface="+mn-lt"/>
              </a:rPr>
              <a:t>The new </a:t>
            </a:r>
            <a:r>
              <a:rPr lang="en-US" sz="1800">
                <a:latin typeface="+mn-lt"/>
                <a:hlinkClick r:id="rId2"/>
              </a:rPr>
              <a:t>FFS Provider Handbook </a:t>
            </a:r>
            <a:r>
              <a:rPr lang="en-US" sz="1800">
                <a:latin typeface="+mn-lt"/>
              </a:rPr>
              <a:t>has been published on the MHP FFS Page on the Provider’s Website. </a:t>
            </a:r>
          </a:p>
          <a:p>
            <a:pPr>
              <a:buFont typeface="Arial" panose="020B0604020202020204" pitchFamily="34" charset="0"/>
              <a:buChar char="•"/>
            </a:pPr>
            <a:r>
              <a:rPr lang="en-US" sz="1800">
                <a:latin typeface="+mn-lt"/>
              </a:rPr>
              <a:t>It includes a lot of helpful information including the new process to connect a client to Mental Health Services without a referral from ACCESS. </a:t>
            </a:r>
          </a:p>
          <a:p>
            <a:pPr>
              <a:buFont typeface="Arial" panose="020B0604020202020204" pitchFamily="34" charset="0"/>
              <a:buChar char="•"/>
            </a:pPr>
            <a:r>
              <a:rPr lang="en-US" sz="1800">
                <a:latin typeface="+mn-lt"/>
              </a:rPr>
              <a:t>Please review it carefully.  Feel free to reach out if you have any questions. </a:t>
            </a:r>
          </a:p>
          <a:p>
            <a:pPr indent="0">
              <a:buNone/>
            </a:pPr>
            <a:endParaRPr lang="en-US" sz="1800" i="0">
              <a:solidFill>
                <a:schemeClr val="bg2">
                  <a:lumMod val="25000"/>
                </a:schemeClr>
              </a:solidFill>
              <a:latin typeface="+mn-lt"/>
            </a:endParaRPr>
          </a:p>
          <a:p>
            <a:endParaRPr lang="en-US"/>
          </a:p>
        </p:txBody>
      </p:sp>
      <p:sp>
        <p:nvSpPr>
          <p:cNvPr id="3" name="Slide Number Placeholder 2">
            <a:extLst>
              <a:ext uri="{FF2B5EF4-FFF2-40B4-BE49-F238E27FC236}">
                <a16:creationId xmlns:a16="http://schemas.microsoft.com/office/drawing/2014/main" id="{401E47E7-CE65-3AAF-C0DF-2DF47A56BBA2}"/>
              </a:ext>
            </a:extLst>
          </p:cNvPr>
          <p:cNvSpPr>
            <a:spLocks noGrp="1"/>
          </p:cNvSpPr>
          <p:nvPr>
            <p:ph type="sldNum" sz="quarter" idx="12"/>
          </p:nvPr>
        </p:nvSpPr>
        <p:spPr/>
        <p:txBody>
          <a:bodyPr/>
          <a:lstStyle/>
          <a:p>
            <a:fld id="{6E9F442E-095D-414B-A3C1-4D7C903EC540}" type="slidenum">
              <a:rPr lang="uk-UA" smtClean="0"/>
              <a:pPr/>
              <a:t>37</a:t>
            </a:fld>
            <a:endParaRPr lang="uk-UA"/>
          </a:p>
        </p:txBody>
      </p:sp>
      <p:sp>
        <p:nvSpPr>
          <p:cNvPr id="4" name="Title 3">
            <a:extLst>
              <a:ext uri="{FF2B5EF4-FFF2-40B4-BE49-F238E27FC236}">
                <a16:creationId xmlns:a16="http://schemas.microsoft.com/office/drawing/2014/main" id="{CC89D18C-4A69-9F76-10B2-846C46022C98}"/>
              </a:ext>
            </a:extLst>
          </p:cNvPr>
          <p:cNvSpPr>
            <a:spLocks noGrp="1"/>
          </p:cNvSpPr>
          <p:nvPr>
            <p:ph type="title"/>
          </p:nvPr>
        </p:nvSpPr>
        <p:spPr>
          <a:xfrm>
            <a:off x="712572" y="979118"/>
            <a:ext cx="8325101" cy="864778"/>
          </a:xfrm>
        </p:spPr>
        <p:txBody>
          <a:bodyPr>
            <a:normAutofit/>
          </a:bodyPr>
          <a:lstStyle/>
          <a:p>
            <a:r>
              <a:rPr lang="en-US"/>
              <a:t>New MHP FFS Handbook</a:t>
            </a:r>
            <a:endParaRPr lang="en-US">
              <a:solidFill>
                <a:srgbClr val="FF0000"/>
              </a:solidFill>
            </a:endParaRPr>
          </a:p>
        </p:txBody>
      </p:sp>
    </p:spTree>
    <p:extLst>
      <p:ext uri="{BB962C8B-B14F-4D97-AF65-F5344CB8AC3E}">
        <p14:creationId xmlns:p14="http://schemas.microsoft.com/office/powerpoint/2010/main" val="3331338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DED2C-0535-519B-94D6-F4B16B0AE4F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2900">
                <a:latin typeface="+mn-lt"/>
              </a:rPr>
              <a:t>Questions and Answers</a:t>
            </a:r>
          </a:p>
        </p:txBody>
      </p:sp>
      <p:pic>
        <p:nvPicPr>
          <p:cNvPr id="6" name="Picture 5" descr="Stack of sticky notes and pencil">
            <a:extLst>
              <a:ext uri="{FF2B5EF4-FFF2-40B4-BE49-F238E27FC236}">
                <a16:creationId xmlns:a16="http://schemas.microsoft.com/office/drawing/2014/main" id="{B2EC4060-1DC9-DFAD-870D-2FE0750779CD}"/>
              </a:ext>
            </a:extLst>
          </p:cNvPr>
          <p:cNvPicPr>
            <a:picLocks noChangeAspect="1"/>
          </p:cNvPicPr>
          <p:nvPr/>
        </p:nvPicPr>
        <p:blipFill rotWithShape="1">
          <a:blip r:embed="rId2"/>
          <a:srcRect t="50326" b="40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B419DE0C-39E2-5578-387E-F2EF431F2BE8}"/>
              </a:ext>
            </a:extLst>
          </p:cNvPr>
          <p:cNvSpPr>
            <a:spLocks noGrp="1"/>
          </p:cNvSpPr>
          <p:nvPr>
            <p:ph idx="1"/>
          </p:nvPr>
        </p:nvSpPr>
        <p:spPr>
          <a:xfrm>
            <a:off x="4223982" y="4222029"/>
            <a:ext cx="7485413" cy="1707965"/>
          </a:xfrm>
        </p:spPr>
        <p:txBody>
          <a:bodyPr vert="horz" lIns="91440" tIns="45720" rIns="91440" bIns="45720" rtlCol="0" anchor="ctr">
            <a:normAutofit/>
          </a:bodyPr>
          <a:lstStyle/>
          <a:p>
            <a:pPr indent="-228600">
              <a:buFont typeface="Arial" panose="020B0604020202020204" pitchFamily="34" charset="0"/>
              <a:buChar char="•"/>
            </a:pPr>
            <a:r>
              <a:rPr lang="en-US" sz="1800">
                <a:latin typeface="+mn-lt"/>
              </a:rPr>
              <a:t>Respond to questions from current training</a:t>
            </a:r>
          </a:p>
          <a:p>
            <a:pPr indent="-228600">
              <a:buFont typeface="Arial" panose="020B0604020202020204" pitchFamily="34" charset="0"/>
              <a:buChar char="•"/>
            </a:pPr>
            <a:r>
              <a:rPr lang="en-US" sz="1800">
                <a:latin typeface="+mn-lt"/>
              </a:rPr>
              <a:t>Review questions from previous training</a:t>
            </a:r>
          </a:p>
          <a:p>
            <a:pPr indent="-228600">
              <a:buFont typeface="Arial" panose="020B0604020202020204" pitchFamily="34" charset="0"/>
              <a:buChar char="•"/>
            </a:pPr>
            <a:r>
              <a:rPr lang="en-US" sz="1800">
                <a:latin typeface="+mn-lt"/>
              </a:rPr>
              <a:t>Follow up questions sent to QATA@acgov.org</a:t>
            </a:r>
          </a:p>
        </p:txBody>
      </p:sp>
      <p:sp>
        <p:nvSpPr>
          <p:cNvPr id="3" name="Slide Number Placeholder 2">
            <a:extLst>
              <a:ext uri="{FF2B5EF4-FFF2-40B4-BE49-F238E27FC236}">
                <a16:creationId xmlns:a16="http://schemas.microsoft.com/office/drawing/2014/main" id="{63458DFF-98C8-C972-B195-2DE0C4E4C793}"/>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6E9F442E-095D-414B-A3C1-4D7C903EC540}" type="slidenum">
              <a:rPr lang="en-US" sz="1200" b="0" i="0">
                <a:solidFill>
                  <a:schemeClr val="tx1">
                    <a:lumMod val="75000"/>
                    <a:lumOff val="25000"/>
                  </a:schemeClr>
                </a:solidFill>
                <a:latin typeface="Calibri" panose="020F0502020204030204"/>
                <a:ea typeface="+mn-ea"/>
                <a:cs typeface="+mn-cs"/>
              </a:rPr>
              <a:pPr>
                <a:spcAft>
                  <a:spcPts val="600"/>
                </a:spcAft>
                <a:defRPr/>
              </a:pPr>
              <a:t>38</a:t>
            </a:fld>
            <a:endParaRPr lang="en-US" sz="1200" b="0" i="0">
              <a:solidFill>
                <a:schemeClr val="tx1">
                  <a:lumMod val="75000"/>
                  <a:lumOff val="25000"/>
                </a:schemeClr>
              </a:solidFill>
              <a:latin typeface="Calibri" panose="020F0502020204030204"/>
              <a:ea typeface="+mn-ea"/>
              <a:cs typeface="+mn-cs"/>
            </a:endParaRPr>
          </a:p>
        </p:txBody>
      </p:sp>
    </p:spTree>
    <p:extLst>
      <p:ext uri="{BB962C8B-B14F-4D97-AF65-F5344CB8AC3E}">
        <p14:creationId xmlns:p14="http://schemas.microsoft.com/office/powerpoint/2010/main" val="335444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43C2C2-3B08-A008-5DE4-A4CCF73FD5B1}"/>
              </a:ext>
            </a:extLst>
          </p:cNvPr>
          <p:cNvSpPr>
            <a:spLocks noGrp="1"/>
          </p:cNvSpPr>
          <p:nvPr>
            <p:ph type="sldNum" sz="quarter" idx="12"/>
          </p:nvPr>
        </p:nvSpPr>
        <p:spPr/>
        <p:txBody>
          <a:bodyPr/>
          <a:lstStyle/>
          <a:p>
            <a:fld id="{6E9F442E-095D-414B-A3C1-4D7C903EC540}" type="slidenum">
              <a:rPr lang="uk-UA" smtClean="0"/>
              <a:pPr/>
              <a:t>39</a:t>
            </a:fld>
            <a:endParaRPr lang="uk-UA"/>
          </a:p>
        </p:txBody>
      </p:sp>
      <p:sp>
        <p:nvSpPr>
          <p:cNvPr id="5" name="Title 4">
            <a:extLst>
              <a:ext uri="{FF2B5EF4-FFF2-40B4-BE49-F238E27FC236}">
                <a16:creationId xmlns:a16="http://schemas.microsoft.com/office/drawing/2014/main" id="{A740A15B-8CE9-A3E2-C455-B293FCB8F9E8}"/>
              </a:ext>
            </a:extLst>
          </p:cNvPr>
          <p:cNvSpPr>
            <a:spLocks noGrp="1"/>
          </p:cNvSpPr>
          <p:nvPr>
            <p:ph type="title"/>
          </p:nvPr>
        </p:nvSpPr>
        <p:spPr>
          <a:xfrm>
            <a:off x="2857500" y="3980522"/>
            <a:ext cx="6477000" cy="658020"/>
          </a:xfrm>
        </p:spPr>
        <p:txBody>
          <a:bodyPr/>
          <a:lstStyle/>
          <a:p>
            <a:r>
              <a:rPr lang="en-US" sz="2400">
                <a:solidFill>
                  <a:schemeClr val="bg2">
                    <a:lumMod val="25000"/>
                  </a:schemeClr>
                </a:solidFill>
                <a:latin typeface="+mn-lt"/>
              </a:rPr>
              <a:t>For questions about the presentation, contact </a:t>
            </a:r>
            <a:r>
              <a:rPr lang="en-US" sz="2400" i="0">
                <a:solidFill>
                  <a:schemeClr val="bg2">
                    <a:lumMod val="25000"/>
                  </a:schemeClr>
                </a:solidFill>
                <a:latin typeface="+mn-lt"/>
              </a:rPr>
              <a:t>QATA@acgov.org.</a:t>
            </a:r>
            <a:br>
              <a:rPr lang="en-US" sz="1600">
                <a:solidFill>
                  <a:schemeClr val="bg2">
                    <a:lumMod val="25000"/>
                  </a:schemeClr>
                </a:solidFill>
                <a:latin typeface="+mn-lt"/>
              </a:rPr>
            </a:br>
            <a:endParaRPr lang="en-US" sz="2200" b="1">
              <a:solidFill>
                <a:srgbClr val="33AB7E"/>
              </a:solidFill>
              <a:latin typeface="+mn-lt"/>
              <a:ea typeface="+mj-ea"/>
              <a:cs typeface="+mj-cs"/>
            </a:endParaRPr>
          </a:p>
        </p:txBody>
      </p:sp>
    </p:spTree>
    <p:extLst>
      <p:ext uri="{BB962C8B-B14F-4D97-AF65-F5344CB8AC3E}">
        <p14:creationId xmlns:p14="http://schemas.microsoft.com/office/powerpoint/2010/main" val="353148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E7D613-9EEA-7342-C1BC-2A5BE210C4A9}"/>
              </a:ext>
            </a:extLst>
          </p:cNvPr>
          <p:cNvSpPr>
            <a:spLocks noGrp="1"/>
          </p:cNvSpPr>
          <p:nvPr>
            <p:ph idx="1"/>
          </p:nvPr>
        </p:nvSpPr>
        <p:spPr>
          <a:xfrm>
            <a:off x="930618" y="1750077"/>
            <a:ext cx="8728462" cy="3577903"/>
          </a:xfrm>
        </p:spPr>
        <p:txBody>
          <a:bodyPr vert="horz" wrap="square" lIns="108000" tIns="45720" rIns="91440" bIns="45720" rtlCol="0" anchor="t">
            <a:spAutoFit/>
          </a:bodyPr>
          <a:lstStyle/>
          <a:p>
            <a:pPr indent="97155">
              <a:lnSpc>
                <a:spcPct val="100000"/>
              </a:lnSpc>
              <a:spcAft>
                <a:spcPts val="500"/>
              </a:spcAft>
            </a:pPr>
            <a:r>
              <a:rPr lang="en-US" sz="1800">
                <a:latin typeface="Calibri"/>
                <a:cs typeface="Calibri"/>
              </a:rPr>
              <a:t>Due to delays in transitioning to the new SmartCare billing system, ACBH is experiencing challenges processing the contract amendments to align with the new CPT codes mandated by California Advancing and Innovating Medi-Cal (CalAIM) and processing the July 2023 claims. </a:t>
            </a:r>
            <a:endParaRPr lang="en-US">
              <a:ea typeface="verdana" charset="0"/>
            </a:endParaRPr>
          </a:p>
          <a:p>
            <a:pPr indent="97155">
              <a:lnSpc>
                <a:spcPct val="100000"/>
              </a:lnSpc>
            </a:pPr>
            <a:r>
              <a:rPr lang="en-US" sz="1800">
                <a:latin typeface="Calibri"/>
                <a:ea typeface="verdana"/>
                <a:cs typeface="Calibri"/>
              </a:rPr>
              <a:t>ACBH recognizes the hardship of payment delays and sincerely apologizes for the impact on our providers.  </a:t>
            </a:r>
          </a:p>
          <a:p>
            <a:pPr indent="97155"/>
            <a:r>
              <a:rPr lang="en-US" sz="1800">
                <a:latin typeface="Calibri"/>
                <a:ea typeface="verdana"/>
                <a:cs typeface="Calibri"/>
              </a:rPr>
              <a:t>ACBH is currently processing the FY 2023-24 contract amendments. If you have not received your amendment for signature by September 6, 2023, please contact your ACBH Contract Manager. </a:t>
            </a:r>
            <a:endParaRPr lang="en-US" sz="1800">
              <a:latin typeface="Calibri"/>
              <a:ea typeface="verdana" charset="0"/>
              <a:cs typeface="Calibri"/>
            </a:endParaRPr>
          </a:p>
          <a:p>
            <a:pPr indent="97155"/>
            <a:r>
              <a:rPr lang="en-US" sz="1800">
                <a:latin typeface="Calibri"/>
                <a:ea typeface="verdana"/>
                <a:cs typeface="Calibri"/>
              </a:rPr>
              <a:t>Please review these contract amendments closely, as they contain your new rates. </a:t>
            </a:r>
            <a:endParaRPr lang="en-US" sz="1800">
              <a:latin typeface="Calibri"/>
              <a:ea typeface="verdana" charset="0"/>
              <a:cs typeface="Calibri"/>
            </a:endParaRPr>
          </a:p>
          <a:p>
            <a:pPr indent="97155"/>
            <a:endParaRPr lang="en-US" sz="1800">
              <a:latin typeface="Calibri"/>
              <a:ea typeface="verdana" charset="0"/>
              <a:cs typeface="Calibri"/>
            </a:endParaRPr>
          </a:p>
        </p:txBody>
      </p:sp>
      <p:sp>
        <p:nvSpPr>
          <p:cNvPr id="3" name="Slide Number Placeholder 2">
            <a:extLst>
              <a:ext uri="{FF2B5EF4-FFF2-40B4-BE49-F238E27FC236}">
                <a16:creationId xmlns:a16="http://schemas.microsoft.com/office/drawing/2014/main" id="{B196CCCD-5383-777C-0B9B-609EABFFBAC5}"/>
              </a:ext>
            </a:extLst>
          </p:cNvPr>
          <p:cNvSpPr>
            <a:spLocks noGrp="1"/>
          </p:cNvSpPr>
          <p:nvPr>
            <p:ph type="sldNum" sz="quarter" idx="12"/>
          </p:nvPr>
        </p:nvSpPr>
        <p:spPr/>
        <p:txBody>
          <a:bodyPr/>
          <a:lstStyle/>
          <a:p>
            <a:fld id="{6E9F442E-095D-414B-A3C1-4D7C903EC540}" type="slidenum">
              <a:rPr lang="uk-UA" smtClean="0"/>
              <a:pPr/>
              <a:t>4</a:t>
            </a:fld>
            <a:endParaRPr lang="uk-UA"/>
          </a:p>
        </p:txBody>
      </p:sp>
      <p:sp>
        <p:nvSpPr>
          <p:cNvPr id="4" name="Title 3">
            <a:extLst>
              <a:ext uri="{FF2B5EF4-FFF2-40B4-BE49-F238E27FC236}">
                <a16:creationId xmlns:a16="http://schemas.microsoft.com/office/drawing/2014/main" id="{8FDC41EF-D531-44FF-AB87-891C72731F01}"/>
              </a:ext>
            </a:extLst>
          </p:cNvPr>
          <p:cNvSpPr>
            <a:spLocks noGrp="1"/>
          </p:cNvSpPr>
          <p:nvPr>
            <p:ph type="title"/>
          </p:nvPr>
        </p:nvSpPr>
        <p:spPr/>
        <p:txBody>
          <a:bodyPr/>
          <a:lstStyle/>
          <a:p>
            <a:r>
              <a:rPr lang="en-US">
                <a:latin typeface="Georgia"/>
              </a:rPr>
              <a:t>Claims Payment</a:t>
            </a:r>
            <a:endParaRPr lang="en-US"/>
          </a:p>
        </p:txBody>
      </p:sp>
    </p:spTree>
    <p:extLst>
      <p:ext uri="{BB962C8B-B14F-4D97-AF65-F5344CB8AC3E}">
        <p14:creationId xmlns:p14="http://schemas.microsoft.com/office/powerpoint/2010/main" val="332536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E2A87-4D6A-1DF9-4A71-A2F1878DFF78}"/>
              </a:ext>
            </a:extLst>
          </p:cNvPr>
          <p:cNvSpPr>
            <a:spLocks noGrp="1"/>
          </p:cNvSpPr>
          <p:nvPr>
            <p:ph idx="1"/>
          </p:nvPr>
        </p:nvSpPr>
        <p:spPr>
          <a:xfrm>
            <a:off x="885794" y="1895753"/>
            <a:ext cx="9916286" cy="3475823"/>
          </a:xfrm>
        </p:spPr>
        <p:txBody>
          <a:bodyPr vert="horz" wrap="square" lIns="108000" tIns="45720" rIns="91440" bIns="45720" rtlCol="0" anchor="t">
            <a:spAutoFit/>
          </a:bodyPr>
          <a:lstStyle/>
          <a:p>
            <a:pPr indent="97155"/>
            <a:r>
              <a:rPr lang="en-US" sz="1800" dirty="0">
                <a:latin typeface="Calibri"/>
                <a:cs typeface="Calibri"/>
              </a:rPr>
              <a:t>After you sign the contract, please submit the July claims using the new rates and procedure codes. </a:t>
            </a:r>
            <a:endParaRPr lang="en-US" sz="1800" dirty="0">
              <a:latin typeface="Calibri"/>
              <a:ea typeface="verdana" charset="0"/>
              <a:cs typeface="Calibri"/>
            </a:endParaRPr>
          </a:p>
          <a:p>
            <a:pPr indent="0">
              <a:buNone/>
            </a:pPr>
            <a:endParaRPr lang="en-US" sz="1800" dirty="0">
              <a:latin typeface="Calibri"/>
              <a:cs typeface="Calibri"/>
            </a:endParaRPr>
          </a:p>
          <a:p>
            <a:pPr indent="97155"/>
            <a:r>
              <a:rPr lang="en-US" sz="1800" dirty="0">
                <a:latin typeface="Calibri"/>
                <a:cs typeface="Calibri"/>
              </a:rPr>
              <a:t>If you have already submitted your July claims using the old rates and procedure codes,</a:t>
            </a:r>
            <a:r>
              <a:rPr lang="en-US" sz="1800" dirty="0">
                <a:solidFill>
                  <a:srgbClr val="00B0F0"/>
                </a:solidFill>
                <a:latin typeface="Calibri"/>
                <a:cs typeface="Calibri"/>
              </a:rPr>
              <a:t> </a:t>
            </a:r>
            <a:r>
              <a:rPr lang="en-US" sz="1800" dirty="0">
                <a:solidFill>
                  <a:srgbClr val="323232"/>
                </a:solidFill>
                <a:latin typeface="Calibri"/>
                <a:cs typeface="Calibri"/>
              </a:rPr>
              <a:t>you must submit a new, updated claim</a:t>
            </a:r>
            <a:r>
              <a:rPr lang="en-US" sz="1800" b="1" dirty="0">
                <a:latin typeface="Calibri"/>
                <a:cs typeface="Calibri"/>
              </a:rPr>
              <a:t>. </a:t>
            </a:r>
            <a:r>
              <a:rPr lang="en-US" sz="1800" dirty="0">
                <a:latin typeface="Calibri"/>
                <a:cs typeface="Calibri"/>
              </a:rPr>
              <a:t>These claims will be prioritized and expedited according to the original submission date.  </a:t>
            </a:r>
          </a:p>
          <a:p>
            <a:pPr indent="0">
              <a:buNone/>
            </a:pPr>
            <a:endParaRPr lang="en-US" sz="1800" dirty="0">
              <a:latin typeface="Calibri"/>
              <a:ea typeface="verdana"/>
              <a:cs typeface="Calibri"/>
            </a:endParaRPr>
          </a:p>
          <a:p>
            <a:pPr indent="97155"/>
            <a:r>
              <a:rPr lang="en-US" sz="1800" dirty="0">
                <a:latin typeface="Calibri"/>
                <a:ea typeface="verdana"/>
                <a:cs typeface="Calibri"/>
              </a:rPr>
              <a:t>The goal of ACBH is to process payments as efficiently as possible and within 45 days of the receipt of invoice, e.g., by September 15, 2023, for July services submitted by August 1, 2023. After this transition period, ACBH anticipates invoice processing time to return to the previous expedited schedule.  </a:t>
            </a:r>
            <a:endParaRPr lang="en-US" sz="1800" dirty="0">
              <a:latin typeface="Calibri"/>
              <a:ea typeface="verdana" charset="0"/>
              <a:cs typeface="Calibri"/>
            </a:endParaRPr>
          </a:p>
          <a:p>
            <a:pPr indent="97155"/>
            <a:endParaRPr lang="en-US" sz="1800" dirty="0">
              <a:latin typeface="Calibri"/>
              <a:ea typeface="verdana" charset="0"/>
              <a:cs typeface="Calibri"/>
            </a:endParaRPr>
          </a:p>
        </p:txBody>
      </p:sp>
      <p:sp>
        <p:nvSpPr>
          <p:cNvPr id="3" name="Slide Number Placeholder 2">
            <a:extLst>
              <a:ext uri="{FF2B5EF4-FFF2-40B4-BE49-F238E27FC236}">
                <a16:creationId xmlns:a16="http://schemas.microsoft.com/office/drawing/2014/main" id="{E63CD51C-22C8-822F-1329-13E922AD21DB}"/>
              </a:ext>
            </a:extLst>
          </p:cNvPr>
          <p:cNvSpPr>
            <a:spLocks noGrp="1"/>
          </p:cNvSpPr>
          <p:nvPr>
            <p:ph type="sldNum" sz="quarter" idx="12"/>
          </p:nvPr>
        </p:nvSpPr>
        <p:spPr/>
        <p:txBody>
          <a:bodyPr/>
          <a:lstStyle/>
          <a:p>
            <a:fld id="{6E9F442E-095D-414B-A3C1-4D7C903EC540}" type="slidenum">
              <a:rPr lang="uk-UA" smtClean="0"/>
              <a:pPr/>
              <a:t>5</a:t>
            </a:fld>
            <a:endParaRPr lang="uk-UA"/>
          </a:p>
        </p:txBody>
      </p:sp>
      <p:sp>
        <p:nvSpPr>
          <p:cNvPr id="4" name="Title 3">
            <a:extLst>
              <a:ext uri="{FF2B5EF4-FFF2-40B4-BE49-F238E27FC236}">
                <a16:creationId xmlns:a16="http://schemas.microsoft.com/office/drawing/2014/main" id="{BE0F332E-65F1-12D7-1746-3A82AB6B5431}"/>
              </a:ext>
            </a:extLst>
          </p:cNvPr>
          <p:cNvSpPr>
            <a:spLocks noGrp="1"/>
          </p:cNvSpPr>
          <p:nvPr>
            <p:ph type="title"/>
          </p:nvPr>
        </p:nvSpPr>
        <p:spPr/>
        <p:txBody>
          <a:bodyPr/>
          <a:lstStyle/>
          <a:p>
            <a:r>
              <a:rPr lang="en-US">
                <a:latin typeface="Georgia"/>
              </a:rPr>
              <a:t>Claims Payment (Continued)</a:t>
            </a:r>
            <a:endParaRPr lang="en-US"/>
          </a:p>
        </p:txBody>
      </p:sp>
    </p:spTree>
    <p:extLst>
      <p:ext uri="{BB962C8B-B14F-4D97-AF65-F5344CB8AC3E}">
        <p14:creationId xmlns:p14="http://schemas.microsoft.com/office/powerpoint/2010/main" val="327887288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8BCDB-9A2F-009E-6240-820AC1EE4648}"/>
              </a:ext>
            </a:extLst>
          </p:cNvPr>
          <p:cNvSpPr>
            <a:spLocks noGrp="1"/>
          </p:cNvSpPr>
          <p:nvPr>
            <p:ph idx="1"/>
          </p:nvPr>
        </p:nvSpPr>
        <p:spPr>
          <a:xfrm>
            <a:off x="777626" y="1406878"/>
            <a:ext cx="5914595" cy="4355038"/>
          </a:xfrm>
        </p:spPr>
        <p:txBody>
          <a:bodyPr vert="horz" wrap="square" lIns="108000" tIns="45720" rIns="91440" bIns="45720" rtlCol="0" anchor="t">
            <a:spAutoFit/>
          </a:bodyPr>
          <a:lstStyle/>
          <a:p>
            <a:pPr indent="-228600">
              <a:lnSpc>
                <a:spcPct val="100000"/>
              </a:lnSpc>
              <a:buFont typeface="Arial,Sans-Serif"/>
            </a:pPr>
            <a:r>
              <a:rPr lang="en-US" sz="1800" dirty="0">
                <a:latin typeface="Calibri"/>
                <a:ea typeface="Calibri" panose="020F0502020204030204" pitchFamily="34" charset="0"/>
                <a:cs typeface="Calibri"/>
              </a:rPr>
              <a:t>When submitting new claims for dates of service on or after 7/1/23, providers will need to submit the following documents along with their claim: </a:t>
            </a:r>
            <a:endParaRPr lang="en-US" dirty="0"/>
          </a:p>
          <a:p>
            <a:pPr indent="-228600">
              <a:lnSpc>
                <a:spcPct val="100000"/>
              </a:lnSpc>
              <a:buFont typeface="Arial,Sans-Serif"/>
            </a:pPr>
            <a:r>
              <a:rPr lang="en-US" sz="1800" dirty="0">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MH Registration Form</a:t>
            </a:r>
            <a:r>
              <a:rPr lang="en-US" sz="1800" dirty="0">
                <a:latin typeface="Calibri"/>
                <a:ea typeface="Calibri" panose="020F0502020204030204" pitchFamily="34" charset="0"/>
                <a:cs typeface="Calibri"/>
              </a:rPr>
              <a:t> - </a:t>
            </a:r>
            <a:r>
              <a:rPr lang="en-US" sz="1800" dirty="0">
                <a:solidFill>
                  <a:srgbClr val="323232"/>
                </a:solidFill>
                <a:latin typeface="Calibri"/>
                <a:ea typeface="Calibri" panose="020F0502020204030204" pitchFamily="34" charset="0"/>
                <a:cs typeface="Calibri"/>
              </a:rPr>
              <a:t>This form only needs to be included with the first claim for a client and when client information changes. If</a:t>
            </a:r>
            <a:r>
              <a:rPr lang="en-US" sz="1800" dirty="0">
                <a:solidFill>
                  <a:srgbClr val="323232"/>
                </a:solidFill>
                <a:latin typeface="Calibri"/>
                <a:cs typeface="Calibri"/>
              </a:rPr>
              <a:t> you have already submitted your July and August claims, you do not need to resubmit.  For all claims from September onwards, ACBH will return claims that are not accompanied by this Client Registration Data form, with a 30-day resubmission deadline. </a:t>
            </a:r>
          </a:p>
          <a:p>
            <a:pPr indent="-228600">
              <a:lnSpc>
                <a:spcPct val="100000"/>
              </a:lnSpc>
              <a:buFont typeface="Arial,Sans-Serif"/>
            </a:pPr>
            <a:r>
              <a:rPr lang="en-US" sz="1800" dirty="0">
                <a:solidFill>
                  <a:srgbClr val="323232"/>
                </a:solidFill>
                <a:latin typeface="+mn-lt"/>
                <a:ea typeface="Verdana"/>
                <a:cs typeface="Calibri"/>
                <a:hlinkClick r:id="rId3">
                  <a:extLst>
                    <a:ext uri="{A12FA001-AC4F-418D-AE19-62706E023703}">
                      <ahyp:hlinkClr xmlns:ahyp="http://schemas.microsoft.com/office/drawing/2018/hyperlinkcolor" val="tx"/>
                    </a:ext>
                  </a:extLst>
                </a:hlinkClick>
              </a:rPr>
              <a:t>MHS Update Discharge Out-Patient</a:t>
            </a:r>
            <a:r>
              <a:rPr lang="en-US" sz="1800" dirty="0">
                <a:solidFill>
                  <a:srgbClr val="323232"/>
                </a:solidFill>
                <a:latin typeface="+mn-lt"/>
                <a:ea typeface="Verdana"/>
                <a:cs typeface="Calibri"/>
              </a:rPr>
              <a:t> - For Annual Data and outpatient discharge. </a:t>
            </a:r>
          </a:p>
          <a:p>
            <a:pPr indent="-228600">
              <a:lnSpc>
                <a:spcPct val="100000"/>
              </a:lnSpc>
              <a:buFont typeface="Arial,Sans-Serif"/>
            </a:pPr>
            <a:r>
              <a:rPr lang="en-US" sz="1800" dirty="0">
                <a:solidFill>
                  <a:schemeClr val="tx1">
                    <a:lumMod val="85000"/>
                    <a:lumOff val="15000"/>
                  </a:schemeClr>
                </a:solidFill>
                <a:latin typeface="+mn-lt"/>
                <a:ea typeface="Verdana"/>
                <a:cs typeface="Calibri"/>
              </a:rPr>
              <a:t>The forms can be found on the </a:t>
            </a:r>
            <a:r>
              <a:rPr lang="en-US" sz="1800" dirty="0">
                <a:solidFill>
                  <a:schemeClr val="tx1">
                    <a:lumMod val="85000"/>
                    <a:lumOff val="15000"/>
                  </a:schemeClr>
                </a:solidFill>
                <a:latin typeface="+mn-lt"/>
                <a:ea typeface="Verdana"/>
                <a:cs typeface="Calibri"/>
                <a:hlinkClick r:id="rId4">
                  <a:extLst>
                    <a:ext uri="{A12FA001-AC4F-418D-AE19-62706E023703}">
                      <ahyp:hlinkClr xmlns:ahyp="http://schemas.microsoft.com/office/drawing/2018/hyperlinkcolor" val="tx"/>
                    </a:ext>
                  </a:extLst>
                </a:hlinkClick>
              </a:rPr>
              <a:t>SmartCare</a:t>
            </a:r>
            <a:r>
              <a:rPr lang="en-US" sz="1800" dirty="0">
                <a:solidFill>
                  <a:schemeClr val="tx1">
                    <a:lumMod val="85000"/>
                    <a:lumOff val="15000"/>
                  </a:schemeClr>
                </a:solidFill>
                <a:latin typeface="+mn-lt"/>
                <a:ea typeface="Verdana"/>
                <a:cs typeface="Calibri"/>
              </a:rPr>
              <a:t> Page of the ACBH Provider's website</a:t>
            </a:r>
            <a:endParaRPr lang="en-US" sz="1800" dirty="0">
              <a:solidFill>
                <a:schemeClr val="tx1">
                  <a:lumMod val="85000"/>
                  <a:lumOff val="15000"/>
                </a:schemeClr>
              </a:solidFill>
              <a:latin typeface="Calibri"/>
              <a:ea typeface="Verdana"/>
              <a:cs typeface="Calibri"/>
            </a:endParaRPr>
          </a:p>
        </p:txBody>
      </p:sp>
      <p:sp>
        <p:nvSpPr>
          <p:cNvPr id="3" name="Slide Number Placeholder 2">
            <a:extLst>
              <a:ext uri="{FF2B5EF4-FFF2-40B4-BE49-F238E27FC236}">
                <a16:creationId xmlns:a16="http://schemas.microsoft.com/office/drawing/2014/main" id="{2C2628EE-1BD6-3EF3-D3DB-7A69C30C1267}"/>
              </a:ext>
            </a:extLst>
          </p:cNvPr>
          <p:cNvSpPr>
            <a:spLocks noGrp="1"/>
          </p:cNvSpPr>
          <p:nvPr>
            <p:ph type="sldNum" sz="quarter" idx="12"/>
          </p:nvPr>
        </p:nvSpPr>
        <p:spPr/>
        <p:txBody>
          <a:bodyPr/>
          <a:lstStyle/>
          <a:p>
            <a:fld id="{6E9F442E-095D-414B-A3C1-4D7C903EC540}" type="slidenum">
              <a:rPr lang="uk-UA" smtClean="0"/>
              <a:pPr/>
              <a:t>6</a:t>
            </a:fld>
            <a:endParaRPr lang="uk-UA"/>
          </a:p>
        </p:txBody>
      </p:sp>
      <p:sp>
        <p:nvSpPr>
          <p:cNvPr id="4" name="Title 3">
            <a:extLst>
              <a:ext uri="{FF2B5EF4-FFF2-40B4-BE49-F238E27FC236}">
                <a16:creationId xmlns:a16="http://schemas.microsoft.com/office/drawing/2014/main" id="{DE25F0DD-FF7D-B7F9-A4F8-980DD96E9B35}"/>
              </a:ext>
            </a:extLst>
          </p:cNvPr>
          <p:cNvSpPr>
            <a:spLocks noGrp="1"/>
          </p:cNvSpPr>
          <p:nvPr>
            <p:ph type="title"/>
          </p:nvPr>
        </p:nvSpPr>
        <p:spPr>
          <a:xfrm>
            <a:off x="774073" y="340621"/>
            <a:ext cx="7166153" cy="864778"/>
          </a:xfrm>
        </p:spPr>
        <p:txBody>
          <a:bodyPr>
            <a:normAutofit/>
          </a:bodyPr>
          <a:lstStyle/>
          <a:p>
            <a:r>
              <a:rPr lang="en-US" sz="2200">
                <a:latin typeface="Georgia"/>
              </a:rPr>
              <a:t>Requirements for Submitting New Claims</a:t>
            </a:r>
            <a:endParaRPr lang="en-US"/>
          </a:p>
        </p:txBody>
      </p:sp>
      <p:pic>
        <p:nvPicPr>
          <p:cNvPr id="5" name="Picture 4">
            <a:extLst>
              <a:ext uri="{FF2B5EF4-FFF2-40B4-BE49-F238E27FC236}">
                <a16:creationId xmlns:a16="http://schemas.microsoft.com/office/drawing/2014/main" id="{FDD78A05-AAC6-56BF-598B-EC954E0C4A91}"/>
              </a:ext>
            </a:extLst>
          </p:cNvPr>
          <p:cNvPicPr>
            <a:picLocks noChangeAspect="1"/>
          </p:cNvPicPr>
          <p:nvPr/>
        </p:nvPicPr>
        <p:blipFill>
          <a:blip r:embed="rId5"/>
          <a:stretch>
            <a:fillRect/>
          </a:stretch>
        </p:blipFill>
        <p:spPr>
          <a:xfrm>
            <a:off x="7066754" y="1008348"/>
            <a:ext cx="4824895" cy="4660062"/>
          </a:xfrm>
          <a:prstGeom prst="rect">
            <a:avLst/>
          </a:prstGeom>
          <a:ln w="6350">
            <a:solidFill>
              <a:schemeClr val="tx1"/>
            </a:solidFill>
          </a:ln>
        </p:spPr>
      </p:pic>
    </p:spTree>
    <p:extLst>
      <p:ext uri="{BB962C8B-B14F-4D97-AF65-F5344CB8AC3E}">
        <p14:creationId xmlns:p14="http://schemas.microsoft.com/office/powerpoint/2010/main" val="301185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10A82A3-F910-EB93-2CDC-DC695CDE1820}"/>
              </a:ext>
            </a:extLst>
          </p:cNvPr>
          <p:cNvSpPr>
            <a:spLocks noGrp="1"/>
          </p:cNvSpPr>
          <p:nvPr>
            <p:ph type="ctrTitle"/>
          </p:nvPr>
        </p:nvSpPr>
        <p:spPr>
          <a:xfrm>
            <a:off x="5285434" y="4320083"/>
            <a:ext cx="6655197" cy="1343463"/>
          </a:xfrm>
        </p:spPr>
        <p:txBody>
          <a:bodyPr vert="horz" lIns="91440" tIns="45720" rIns="91440" bIns="45720" rtlCol="0" anchor="b">
            <a:noAutofit/>
          </a:bodyPr>
          <a:lstStyle/>
          <a:p>
            <a:pPr algn="r">
              <a:lnSpc>
                <a:spcPct val="90000"/>
              </a:lnSpc>
            </a:pPr>
            <a:r>
              <a:rPr lang="en-US" sz="2400">
                <a:solidFill>
                  <a:srgbClr val="33AB7E"/>
                </a:solidFill>
                <a:latin typeface="+mn-lt"/>
              </a:rPr>
              <a:t>Utilization Table Changes</a:t>
            </a:r>
            <a:br>
              <a:rPr lang="en-US" sz="2400">
                <a:solidFill>
                  <a:srgbClr val="33AB7E"/>
                </a:solidFill>
                <a:latin typeface="+mn-lt"/>
              </a:rPr>
            </a:br>
            <a:br>
              <a:rPr lang="en-US" sz="2400">
                <a:solidFill>
                  <a:srgbClr val="33AB7E"/>
                </a:solidFill>
                <a:latin typeface="+mn-lt"/>
              </a:rPr>
            </a:br>
            <a:endParaRPr lang="en-US" sz="2400" kern="1200">
              <a:solidFill>
                <a:srgbClr val="33AB7E"/>
              </a:solidFill>
              <a:latin typeface="+mn-lt"/>
              <a:ea typeface="+mj-ea"/>
              <a:cs typeface="+mj-cs"/>
            </a:endParaRPr>
          </a:p>
        </p:txBody>
      </p:sp>
      <p:sp>
        <p:nvSpPr>
          <p:cNvPr id="3" name="Slide Number Placeholder 2">
            <a:extLst>
              <a:ext uri="{FF2B5EF4-FFF2-40B4-BE49-F238E27FC236}">
                <a16:creationId xmlns:a16="http://schemas.microsoft.com/office/drawing/2014/main" id="{29AA7EC4-14C1-1B50-AC0A-586E6877E1D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F442E-095D-414B-A3C1-4D7C903EC540}" type="slidenum">
              <a:rPr lang="en-US" smtClean="0"/>
              <a:pPr>
                <a:spcAft>
                  <a:spcPts val="600"/>
                </a:spcAft>
              </a:pPr>
              <a:t>7</a:t>
            </a:fld>
            <a:endParaRPr lang="en-US"/>
          </a:p>
        </p:txBody>
      </p:sp>
    </p:spTree>
    <p:extLst>
      <p:ext uri="{BB962C8B-B14F-4D97-AF65-F5344CB8AC3E}">
        <p14:creationId xmlns:p14="http://schemas.microsoft.com/office/powerpoint/2010/main" val="245465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D41D8-1F87-F882-F16A-7499E9F0D448}"/>
              </a:ext>
            </a:extLst>
          </p:cNvPr>
          <p:cNvSpPr>
            <a:spLocks noGrp="1"/>
          </p:cNvSpPr>
          <p:nvPr>
            <p:ph idx="1"/>
          </p:nvPr>
        </p:nvSpPr>
        <p:spPr>
          <a:xfrm>
            <a:off x="997853" y="2119871"/>
            <a:ext cx="8750874" cy="968470"/>
          </a:xfrm>
        </p:spPr>
        <p:txBody>
          <a:bodyPr vert="horz" wrap="square" lIns="108000" tIns="45720" rIns="91440" bIns="45720" rtlCol="0" anchor="t">
            <a:spAutoFit/>
          </a:bodyPr>
          <a:lstStyle/>
          <a:p>
            <a:pPr indent="97155"/>
            <a:r>
              <a:rPr lang="en-US" sz="1800">
                <a:latin typeface="Calibri"/>
                <a:ea typeface="verdana"/>
                <a:cs typeface="Calibri"/>
              </a:rPr>
              <a:t>ACBH has updated the two-page </a:t>
            </a:r>
            <a:r>
              <a:rPr lang="en-US" sz="1800">
                <a:latin typeface="Calibri"/>
                <a:ea typeface="verdana"/>
                <a:cs typeface="Calibri"/>
                <a:hlinkClick r:id="rId2"/>
              </a:rPr>
              <a:t>Utilization Table</a:t>
            </a:r>
            <a:r>
              <a:rPr lang="en-US" sz="1800">
                <a:latin typeface="Calibri"/>
                <a:ea typeface="verdana"/>
                <a:cs typeface="Calibri"/>
              </a:rPr>
              <a:t> to include the changes to the CPT codes.  </a:t>
            </a:r>
            <a:endParaRPr lang="en-US" sz="1800">
              <a:latin typeface="Calibri"/>
              <a:ea typeface="verdana" charset="0"/>
              <a:cs typeface="Calibri"/>
            </a:endParaRPr>
          </a:p>
          <a:p>
            <a:pPr indent="97155"/>
            <a:r>
              <a:rPr lang="en-US" sz="1800">
                <a:latin typeface="Calibri"/>
                <a:ea typeface="verdana"/>
                <a:cs typeface="Calibri"/>
              </a:rPr>
              <a:t>Please use this as a guide for your claims.</a:t>
            </a:r>
            <a:endParaRPr lang="en-US" sz="1800">
              <a:latin typeface="Calibri"/>
              <a:ea typeface="verdana" charset="0"/>
              <a:cs typeface="Calibri"/>
            </a:endParaRPr>
          </a:p>
        </p:txBody>
      </p:sp>
      <p:sp>
        <p:nvSpPr>
          <p:cNvPr id="3" name="Slide Number Placeholder 2">
            <a:extLst>
              <a:ext uri="{FF2B5EF4-FFF2-40B4-BE49-F238E27FC236}">
                <a16:creationId xmlns:a16="http://schemas.microsoft.com/office/drawing/2014/main" id="{22AC9173-01ED-CEBE-124E-0ABD59850C16}"/>
              </a:ext>
            </a:extLst>
          </p:cNvPr>
          <p:cNvSpPr>
            <a:spLocks noGrp="1"/>
          </p:cNvSpPr>
          <p:nvPr>
            <p:ph type="sldNum" sz="quarter" idx="12"/>
          </p:nvPr>
        </p:nvSpPr>
        <p:spPr/>
        <p:txBody>
          <a:bodyPr/>
          <a:lstStyle/>
          <a:p>
            <a:fld id="{6E9F442E-095D-414B-A3C1-4D7C903EC540}" type="slidenum">
              <a:rPr lang="uk-UA" smtClean="0"/>
              <a:pPr/>
              <a:t>8</a:t>
            </a:fld>
            <a:endParaRPr lang="uk-UA"/>
          </a:p>
        </p:txBody>
      </p:sp>
      <p:sp>
        <p:nvSpPr>
          <p:cNvPr id="4" name="Title 3">
            <a:extLst>
              <a:ext uri="{FF2B5EF4-FFF2-40B4-BE49-F238E27FC236}">
                <a16:creationId xmlns:a16="http://schemas.microsoft.com/office/drawing/2014/main" id="{5F9FD266-6848-FDA1-D3E0-835F60ADB95B}"/>
              </a:ext>
            </a:extLst>
          </p:cNvPr>
          <p:cNvSpPr>
            <a:spLocks noGrp="1"/>
          </p:cNvSpPr>
          <p:nvPr>
            <p:ph type="title"/>
          </p:nvPr>
        </p:nvSpPr>
        <p:spPr>
          <a:xfrm>
            <a:off x="712573" y="733368"/>
            <a:ext cx="9508186" cy="864778"/>
          </a:xfrm>
        </p:spPr>
        <p:txBody>
          <a:bodyPr/>
          <a:lstStyle/>
          <a:p>
            <a:r>
              <a:rPr lang="en-US">
                <a:latin typeface="Georgia"/>
              </a:rPr>
              <a:t>Utilization Table and CPT Code Reference Guide</a:t>
            </a:r>
          </a:p>
        </p:txBody>
      </p:sp>
    </p:spTree>
    <p:extLst>
      <p:ext uri="{BB962C8B-B14F-4D97-AF65-F5344CB8AC3E}">
        <p14:creationId xmlns:p14="http://schemas.microsoft.com/office/powerpoint/2010/main" val="32083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00E8D-3A41-5BC9-0785-AC41EE1EC930}"/>
              </a:ext>
            </a:extLst>
          </p:cNvPr>
          <p:cNvSpPr>
            <a:spLocks noGrp="1"/>
          </p:cNvSpPr>
          <p:nvPr>
            <p:ph type="sldNum" sz="quarter" idx="12"/>
          </p:nvPr>
        </p:nvSpPr>
        <p:spPr/>
        <p:txBody>
          <a:bodyPr/>
          <a:lstStyle/>
          <a:p>
            <a:fld id="{6E9F442E-095D-414B-A3C1-4D7C903EC540}" type="slidenum">
              <a:rPr lang="uk-UA" smtClean="0"/>
              <a:pPr/>
              <a:t>9</a:t>
            </a:fld>
            <a:endParaRPr lang="uk-UA"/>
          </a:p>
        </p:txBody>
      </p:sp>
      <p:pic>
        <p:nvPicPr>
          <p:cNvPr id="2" name="Picture 1">
            <a:extLst>
              <a:ext uri="{FF2B5EF4-FFF2-40B4-BE49-F238E27FC236}">
                <a16:creationId xmlns:a16="http://schemas.microsoft.com/office/drawing/2014/main" id="{445656CD-A038-1F3B-FBA9-567AC9D6A501}"/>
              </a:ext>
            </a:extLst>
          </p:cNvPr>
          <p:cNvPicPr>
            <a:picLocks noChangeAspect="1"/>
          </p:cNvPicPr>
          <p:nvPr/>
        </p:nvPicPr>
        <p:blipFill>
          <a:blip r:embed="rId2"/>
          <a:stretch>
            <a:fillRect/>
          </a:stretch>
        </p:blipFill>
        <p:spPr>
          <a:xfrm>
            <a:off x="704575" y="313092"/>
            <a:ext cx="10192025" cy="5751426"/>
          </a:xfrm>
          <a:prstGeom prst="rect">
            <a:avLst/>
          </a:prstGeom>
        </p:spPr>
      </p:pic>
    </p:spTree>
    <p:extLst>
      <p:ext uri="{BB962C8B-B14F-4D97-AF65-F5344CB8AC3E}">
        <p14:creationId xmlns:p14="http://schemas.microsoft.com/office/powerpoint/2010/main" val="3519322435"/>
      </p:ext>
    </p:extLst>
  </p:cSld>
  <p:clrMapOvr>
    <a:masterClrMapping/>
  </p:clrMapOvr>
</p:sld>
</file>

<file path=ppt/theme/theme1.xml><?xml version="1.0" encoding="utf-8"?>
<a:theme xmlns:a="http://schemas.openxmlformats.org/drawingml/2006/main" name="ACHBCS Slid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2477</Words>
  <Application>Microsoft Office PowerPoint</Application>
  <PresentationFormat>Widescreen</PresentationFormat>
  <Paragraphs>209</Paragraphs>
  <Slides>39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Narrow</vt:lpstr>
      <vt:lpstr>Arial,Sans-Serif</vt:lpstr>
      <vt:lpstr>Calibri</vt:lpstr>
      <vt:lpstr>Georgia</vt:lpstr>
      <vt:lpstr>Verdana</vt:lpstr>
      <vt:lpstr>Verdana</vt:lpstr>
      <vt:lpstr>ACHBCS Slide Theme</vt:lpstr>
      <vt:lpstr>CalAIM Payment Reform CPT Codes for Fee For Service Providers</vt:lpstr>
      <vt:lpstr>Topics</vt:lpstr>
      <vt:lpstr>What is Changing</vt:lpstr>
      <vt:lpstr>Claims Payment</vt:lpstr>
      <vt:lpstr>Claims Payment (Continued)</vt:lpstr>
      <vt:lpstr>Requirements for Submitting New Claims</vt:lpstr>
      <vt:lpstr>Utilization Table Changes  </vt:lpstr>
      <vt:lpstr>Utilization Table and CPT Code Reference Guide</vt:lpstr>
      <vt:lpstr>PowerPoint Presentation</vt:lpstr>
      <vt:lpstr>PowerPoint Presentation</vt:lpstr>
      <vt:lpstr>CPT Code Basics:   Procedure Code Descriptions and Service Times     </vt:lpstr>
      <vt:lpstr>Procedure Code Description with Set Times</vt:lpstr>
      <vt:lpstr>Procedure Code Description with Set Times (Continued)</vt:lpstr>
      <vt:lpstr>Direct Patient Care</vt:lpstr>
      <vt:lpstr>      Maximum Units Allowed Dependent On Codes: Add On Codes Supplemental Codes</vt:lpstr>
      <vt:lpstr>Maximum Units Allowed per Day</vt:lpstr>
      <vt:lpstr>Combined Aggregate Limits</vt:lpstr>
      <vt:lpstr>Dependent On Codes</vt:lpstr>
      <vt:lpstr>Maximum Units and Defined Add On Codes</vt:lpstr>
      <vt:lpstr>PowerPoint Presentation</vt:lpstr>
      <vt:lpstr>PowerPoint Presentation</vt:lpstr>
      <vt:lpstr>Lockouts</vt:lpstr>
      <vt:lpstr>Modifiers</vt:lpstr>
      <vt:lpstr>Service Descriptions</vt:lpstr>
      <vt:lpstr>PowerPoint Presentation</vt:lpstr>
      <vt:lpstr>PowerPoint Presentation</vt:lpstr>
      <vt:lpstr>PowerPoint Presentation</vt:lpstr>
      <vt:lpstr>CASE MANAGEMENT</vt:lpstr>
      <vt:lpstr>PowerPoint Presentation</vt:lpstr>
      <vt:lpstr>PowerPoint Presentation</vt:lpstr>
      <vt:lpstr>Clarification of Specific Service Codes and Frequently Asked Questions</vt:lpstr>
      <vt:lpstr>How do we claim for group services?</vt:lpstr>
      <vt:lpstr>What CPT codes can be used to connect clients to services?</vt:lpstr>
      <vt:lpstr>What code can be used for Collateral session? </vt:lpstr>
      <vt:lpstr>Collateral Services- Continued</vt:lpstr>
      <vt:lpstr>MHP FFS Handbook</vt:lpstr>
      <vt:lpstr>New MHP FFS Handbook</vt:lpstr>
      <vt:lpstr>Questions and Answers</vt:lpstr>
      <vt:lpstr>For questions about the presentation, contact QATA@acgov.org.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Saucier, Amy ACBH</cp:lastModifiedBy>
  <cp:revision>76</cp:revision>
  <dcterms:created xsi:type="dcterms:W3CDTF">2018-09-18T06:33:21Z</dcterms:created>
  <dcterms:modified xsi:type="dcterms:W3CDTF">2023-09-06T19:39:50Z</dcterms:modified>
</cp:coreProperties>
</file>