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0"/>
  </p:notesMasterIdLst>
  <p:handoutMasterIdLst>
    <p:handoutMasterId r:id="rId21"/>
  </p:handoutMasterIdLst>
  <p:sldIdLst>
    <p:sldId id="275" r:id="rId2"/>
    <p:sldId id="426" r:id="rId3"/>
    <p:sldId id="343" r:id="rId4"/>
    <p:sldId id="446" r:id="rId5"/>
    <p:sldId id="425" r:id="rId6"/>
    <p:sldId id="447" r:id="rId7"/>
    <p:sldId id="450" r:id="rId8"/>
    <p:sldId id="445" r:id="rId9"/>
    <p:sldId id="452" r:id="rId10"/>
    <p:sldId id="451" r:id="rId11"/>
    <p:sldId id="457" r:id="rId12"/>
    <p:sldId id="406" r:id="rId13"/>
    <p:sldId id="375" r:id="rId14"/>
    <p:sldId id="334" r:id="rId15"/>
    <p:sldId id="459" r:id="rId16"/>
    <p:sldId id="460" r:id="rId17"/>
    <p:sldId id="461" r:id="rId18"/>
    <p:sldId id="45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4BFA14-8774-F95D-BD55-0E2E98F380CC}" name="Phipps, Brion ACBH" initials="PBA" userId="S::Brion.Phipps@acgov.org::39929567-df70-46e4-8a22-5f2c2afa1563" providerId="AD"/>
  <p188:author id="{FD7D652B-F443-6A9F-0AAE-8A27C93E5FB0}" name="Phipps, Brion ACBH" initials="PA" userId="S::brion.phipps@acgov.org::39929567-df70-46e4-8a22-5f2c2afa156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3AB7E"/>
    <a:srgbClr val="E6E6E6"/>
    <a:srgbClr val="A5D1F1"/>
    <a:srgbClr val="66C09E"/>
    <a:srgbClr val="323232"/>
    <a:srgbClr val="69B3E7"/>
    <a:srgbClr val="25B781"/>
    <a:srgbClr val="7DD4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86"/>
  </p:normalViewPr>
  <p:slideViewPr>
    <p:cSldViewPr snapToGrid="0" snapToObjects="1">
      <p:cViewPr varScale="1">
        <p:scale>
          <a:sx n="43" d="100"/>
          <a:sy n="43" d="100"/>
        </p:scale>
        <p:origin x="66" y="336"/>
      </p:cViewPr>
      <p:guideLst/>
    </p:cSldViewPr>
  </p:slideViewPr>
  <p:notesTextViewPr>
    <p:cViewPr>
      <p:scale>
        <a:sx n="1" d="1"/>
        <a:sy n="1" d="1"/>
      </p:scale>
      <p:origin x="0" y="0"/>
    </p:cViewPr>
  </p:notesTextViewPr>
  <p:notesViewPr>
    <p:cSldViewPr snapToGrid="0" snapToObjects="1">
      <p:cViewPr varScale="1">
        <p:scale>
          <a:sx n="148" d="100"/>
          <a:sy n="148" d="100"/>
        </p:scale>
        <p:origin x="460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5BCF0D-9C92-44FB-A6CA-2B0D478F9FE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93FA766-8EC5-4658-BCD9-C5D48353134D}">
      <dgm:prSet/>
      <dgm:spPr/>
      <dgm:t>
        <a:bodyPr/>
        <a:lstStyle/>
        <a:p>
          <a:r>
            <a:rPr lang="en-US" b="1" u="none" dirty="0"/>
            <a:t>Current Process</a:t>
          </a:r>
          <a:endParaRPr lang="en-US" u="none" dirty="0"/>
        </a:p>
      </dgm:t>
    </dgm:pt>
    <dgm:pt modelId="{08197A2B-41CC-4F02-9F2E-E639DBF4872E}" type="parTrans" cxnId="{4B0532E1-37D1-4323-818D-AE7921BE108D}">
      <dgm:prSet/>
      <dgm:spPr/>
      <dgm:t>
        <a:bodyPr/>
        <a:lstStyle/>
        <a:p>
          <a:endParaRPr lang="en-US"/>
        </a:p>
      </dgm:t>
    </dgm:pt>
    <dgm:pt modelId="{DEC6D354-44B8-400D-B000-48771CC0CFDC}" type="sibTrans" cxnId="{4B0532E1-37D1-4323-818D-AE7921BE108D}">
      <dgm:prSet/>
      <dgm:spPr/>
      <dgm:t>
        <a:bodyPr/>
        <a:lstStyle/>
        <a:p>
          <a:endParaRPr lang="en-US"/>
        </a:p>
      </dgm:t>
    </dgm:pt>
    <dgm:pt modelId="{0BCC6A1B-D52B-4FB2-9B03-981AB839EFBF}">
      <dgm:prSet custT="1"/>
      <dgm:spPr/>
      <dgm:t>
        <a:bodyPr/>
        <a:lstStyle/>
        <a:p>
          <a:r>
            <a:rPr lang="en-US" sz="1800" dirty="0"/>
            <a:t>Beneficiaries or their legal representatives submit forms to obtain copies of their records. </a:t>
          </a:r>
        </a:p>
      </dgm:t>
    </dgm:pt>
    <dgm:pt modelId="{2D3C2682-E991-4B90-A17E-A313CCD41BC6}" type="parTrans" cxnId="{FF3439DA-7264-47CF-8289-518AAC8950DA}">
      <dgm:prSet/>
      <dgm:spPr/>
      <dgm:t>
        <a:bodyPr/>
        <a:lstStyle/>
        <a:p>
          <a:endParaRPr lang="en-US"/>
        </a:p>
      </dgm:t>
    </dgm:pt>
    <dgm:pt modelId="{F2776C31-689F-4020-89B7-2E589EC11409}" type="sibTrans" cxnId="{FF3439DA-7264-47CF-8289-518AAC8950DA}">
      <dgm:prSet/>
      <dgm:spPr/>
      <dgm:t>
        <a:bodyPr/>
        <a:lstStyle/>
        <a:p>
          <a:endParaRPr lang="en-US"/>
        </a:p>
      </dgm:t>
    </dgm:pt>
    <dgm:pt modelId="{05451FC8-13E0-4B2D-BEC5-72A27B48984A}">
      <dgm:prSet custT="1"/>
      <dgm:spPr/>
      <dgm:t>
        <a:bodyPr/>
        <a:lstStyle/>
        <a:p>
          <a:r>
            <a:rPr lang="en-US" sz="1800" dirty="0"/>
            <a:t>Providers have time to review the notes in advance of the release.</a:t>
          </a:r>
        </a:p>
      </dgm:t>
    </dgm:pt>
    <dgm:pt modelId="{519B16EB-4636-4B4D-BAD0-5533ADEC53C4}" type="parTrans" cxnId="{C13F341F-3A27-42B1-89B1-5FC07473C543}">
      <dgm:prSet/>
      <dgm:spPr/>
      <dgm:t>
        <a:bodyPr/>
        <a:lstStyle/>
        <a:p>
          <a:endParaRPr lang="en-US"/>
        </a:p>
      </dgm:t>
    </dgm:pt>
    <dgm:pt modelId="{5A62EE60-99EA-4D55-92D4-5EC371F4CEFE}" type="sibTrans" cxnId="{C13F341F-3A27-42B1-89B1-5FC07473C543}">
      <dgm:prSet/>
      <dgm:spPr/>
      <dgm:t>
        <a:bodyPr/>
        <a:lstStyle/>
        <a:p>
          <a:endParaRPr lang="en-US"/>
        </a:p>
      </dgm:t>
    </dgm:pt>
    <dgm:pt modelId="{38CB946E-5352-4BF2-A583-876F29CD0F38}">
      <dgm:prSet custT="1"/>
      <dgm:spPr/>
      <dgm:t>
        <a:bodyPr/>
        <a:lstStyle/>
        <a:p>
          <a:r>
            <a:rPr lang="en-US" sz="1800" dirty="0"/>
            <a:t>Using clinical judgment, providers can redact notes that might cause significant harm to the beneficiary or another person. </a:t>
          </a:r>
        </a:p>
      </dgm:t>
    </dgm:pt>
    <dgm:pt modelId="{9B13DD70-A170-418D-BB4E-E9070840EF5F}" type="parTrans" cxnId="{A9003837-A19F-4B54-A9F5-13FB15CD6394}">
      <dgm:prSet/>
      <dgm:spPr/>
      <dgm:t>
        <a:bodyPr/>
        <a:lstStyle/>
        <a:p>
          <a:endParaRPr lang="en-US"/>
        </a:p>
      </dgm:t>
    </dgm:pt>
    <dgm:pt modelId="{D245880D-9263-470D-B69C-CA6CB0FADDFA}" type="sibTrans" cxnId="{A9003837-A19F-4B54-A9F5-13FB15CD6394}">
      <dgm:prSet/>
      <dgm:spPr/>
      <dgm:t>
        <a:bodyPr/>
        <a:lstStyle/>
        <a:p>
          <a:endParaRPr lang="en-US"/>
        </a:p>
      </dgm:t>
    </dgm:pt>
    <dgm:pt modelId="{808EB2F2-E93E-4D44-98F5-8D68D8F836A6}">
      <dgm:prSet custT="1"/>
      <dgm:spPr/>
      <dgm:t>
        <a:bodyPr/>
        <a:lstStyle/>
        <a:p>
          <a:r>
            <a:rPr lang="en-US" sz="1800" dirty="0"/>
            <a:t>Records are released after review by the provider.	</a:t>
          </a:r>
          <a:r>
            <a:rPr lang="en-US" sz="2200" dirty="0"/>
            <a:t>			</a:t>
          </a:r>
        </a:p>
      </dgm:t>
    </dgm:pt>
    <dgm:pt modelId="{88313DBF-EC52-4DB7-95F0-A98ED076B498}" type="parTrans" cxnId="{F19F4E7A-25F9-4863-B702-1CC66F9A7E2A}">
      <dgm:prSet/>
      <dgm:spPr/>
      <dgm:t>
        <a:bodyPr/>
        <a:lstStyle/>
        <a:p>
          <a:endParaRPr lang="en-US"/>
        </a:p>
      </dgm:t>
    </dgm:pt>
    <dgm:pt modelId="{5DDDF1B7-49E9-45E9-8E59-C1B5995B4E90}" type="sibTrans" cxnId="{F19F4E7A-25F9-4863-B702-1CC66F9A7E2A}">
      <dgm:prSet/>
      <dgm:spPr/>
      <dgm:t>
        <a:bodyPr/>
        <a:lstStyle/>
        <a:p>
          <a:endParaRPr lang="en-US"/>
        </a:p>
      </dgm:t>
    </dgm:pt>
    <dgm:pt modelId="{6619596C-5CD0-4E28-A168-D6E2376F00A6}">
      <dgm:prSet/>
      <dgm:spPr/>
      <dgm:t>
        <a:bodyPr/>
        <a:lstStyle/>
        <a:p>
          <a:r>
            <a:rPr lang="en-US" b="1" u="none" dirty="0"/>
            <a:t>New Process</a:t>
          </a:r>
          <a:endParaRPr lang="en-US" u="none" dirty="0"/>
        </a:p>
      </dgm:t>
    </dgm:pt>
    <dgm:pt modelId="{25A09ECB-EDEA-4210-8902-D5A1FE8393DD}" type="parTrans" cxnId="{AC3FCCAA-A10C-4523-901C-95D286917FEC}">
      <dgm:prSet/>
      <dgm:spPr/>
      <dgm:t>
        <a:bodyPr/>
        <a:lstStyle/>
        <a:p>
          <a:endParaRPr lang="en-US"/>
        </a:p>
      </dgm:t>
    </dgm:pt>
    <dgm:pt modelId="{23FB081E-8D62-43C6-995C-3A9C818E9BFC}" type="sibTrans" cxnId="{AC3FCCAA-A10C-4523-901C-95D286917FEC}">
      <dgm:prSet/>
      <dgm:spPr/>
      <dgm:t>
        <a:bodyPr/>
        <a:lstStyle/>
        <a:p>
          <a:endParaRPr lang="en-US"/>
        </a:p>
      </dgm:t>
    </dgm:pt>
    <dgm:pt modelId="{C7B9412B-B9C8-494B-AA98-8DC34A54FC4A}">
      <dgm:prSet custT="1"/>
      <dgm:spPr/>
      <dgm:t>
        <a:bodyPr/>
        <a:lstStyle/>
        <a:p>
          <a:r>
            <a:rPr lang="en-US" sz="1800" dirty="0"/>
            <a:t>With the API roll out, beneficiaries will have on-demand access to their digital health records.</a:t>
          </a:r>
        </a:p>
      </dgm:t>
    </dgm:pt>
    <dgm:pt modelId="{ECB87887-0ABF-4827-B31D-45337FF41446}" type="parTrans" cxnId="{B0475523-CD0D-418A-A9A0-19360FDFC32A}">
      <dgm:prSet/>
      <dgm:spPr/>
      <dgm:t>
        <a:bodyPr/>
        <a:lstStyle/>
        <a:p>
          <a:endParaRPr lang="en-US"/>
        </a:p>
      </dgm:t>
    </dgm:pt>
    <dgm:pt modelId="{4EAEC7AF-E8EE-47D2-94CD-3CCFA752EE28}" type="sibTrans" cxnId="{B0475523-CD0D-418A-A9A0-19360FDFC32A}">
      <dgm:prSet/>
      <dgm:spPr/>
      <dgm:t>
        <a:bodyPr/>
        <a:lstStyle/>
        <a:p>
          <a:endParaRPr lang="en-US"/>
        </a:p>
      </dgm:t>
    </dgm:pt>
    <dgm:pt modelId="{6F5630E6-DAEF-4233-A657-D74A1DB43B58}">
      <dgm:prSet custT="1"/>
      <dgm:spPr/>
      <dgm:t>
        <a:bodyPr/>
        <a:lstStyle/>
        <a:p>
          <a:r>
            <a:rPr lang="en-US" sz="1800" dirty="0"/>
            <a:t>For CG users, beneficiaries will be provided a unique log-in to the API which can access their records without submitting a formal request. </a:t>
          </a:r>
        </a:p>
      </dgm:t>
    </dgm:pt>
    <dgm:pt modelId="{A377001A-FD07-4209-B0BC-F7034BFC3875}" type="parTrans" cxnId="{CD624391-FC69-406F-928C-F4B4B8B523B7}">
      <dgm:prSet/>
      <dgm:spPr/>
      <dgm:t>
        <a:bodyPr/>
        <a:lstStyle/>
        <a:p>
          <a:endParaRPr lang="en-US"/>
        </a:p>
      </dgm:t>
    </dgm:pt>
    <dgm:pt modelId="{BEEBCD73-31E0-4E91-9F18-CEB38AAFA722}" type="sibTrans" cxnId="{CD624391-FC69-406F-928C-F4B4B8B523B7}">
      <dgm:prSet/>
      <dgm:spPr/>
      <dgm:t>
        <a:bodyPr/>
        <a:lstStyle/>
        <a:p>
          <a:endParaRPr lang="en-US"/>
        </a:p>
      </dgm:t>
    </dgm:pt>
    <dgm:pt modelId="{91A30805-E7E3-4171-954D-F0713C5556CA}">
      <dgm:prSet custT="1"/>
      <dgm:spPr/>
      <dgm:t>
        <a:bodyPr/>
        <a:lstStyle/>
        <a:p>
          <a:r>
            <a:rPr lang="en-US" sz="1800" dirty="0"/>
            <a:t>For CG users, notes that might cause significant harm to the beneficiary or another person can be restricted using new functionality available on 10/26/23. </a:t>
          </a:r>
        </a:p>
      </dgm:t>
    </dgm:pt>
    <dgm:pt modelId="{9B2492BD-CB5D-45A6-A7F1-F5788854DE0E}" type="parTrans" cxnId="{40746F66-B28D-4587-A1A8-3013B8A5327A}">
      <dgm:prSet/>
      <dgm:spPr/>
      <dgm:t>
        <a:bodyPr/>
        <a:lstStyle/>
        <a:p>
          <a:endParaRPr lang="en-US"/>
        </a:p>
      </dgm:t>
    </dgm:pt>
    <dgm:pt modelId="{BF363D0C-107B-485D-AC07-2430C82E1CDF}" type="sibTrans" cxnId="{40746F66-B28D-4587-A1A8-3013B8A5327A}">
      <dgm:prSet/>
      <dgm:spPr/>
      <dgm:t>
        <a:bodyPr/>
        <a:lstStyle/>
        <a:p>
          <a:endParaRPr lang="en-US"/>
        </a:p>
      </dgm:t>
    </dgm:pt>
    <dgm:pt modelId="{5738A459-2E74-40BF-9048-479AA17FBE1F}" type="pres">
      <dgm:prSet presAssocID="{845BCF0D-9C92-44FB-A6CA-2B0D478F9FE1}" presName="linear" presStyleCnt="0">
        <dgm:presLayoutVars>
          <dgm:animLvl val="lvl"/>
          <dgm:resizeHandles val="exact"/>
        </dgm:presLayoutVars>
      </dgm:prSet>
      <dgm:spPr/>
    </dgm:pt>
    <dgm:pt modelId="{69E940F3-5E7C-4F83-B840-E2AFA29E4E23}" type="pres">
      <dgm:prSet presAssocID="{693FA766-8EC5-4658-BCD9-C5D48353134D}" presName="parentText" presStyleLbl="node1" presStyleIdx="0" presStyleCnt="2" custScaleY="24217">
        <dgm:presLayoutVars>
          <dgm:chMax val="0"/>
          <dgm:bulletEnabled val="1"/>
        </dgm:presLayoutVars>
      </dgm:prSet>
      <dgm:spPr/>
    </dgm:pt>
    <dgm:pt modelId="{980EB88A-5227-41D1-AB75-4A103953BA31}" type="pres">
      <dgm:prSet presAssocID="{693FA766-8EC5-4658-BCD9-C5D48353134D}" presName="childText" presStyleLbl="revTx" presStyleIdx="0" presStyleCnt="2">
        <dgm:presLayoutVars>
          <dgm:bulletEnabled val="1"/>
        </dgm:presLayoutVars>
      </dgm:prSet>
      <dgm:spPr/>
    </dgm:pt>
    <dgm:pt modelId="{D8DFB1EF-8921-4836-B364-6DEA8D99FF70}" type="pres">
      <dgm:prSet presAssocID="{6619596C-5CD0-4E28-A168-D6E2376F00A6}" presName="parentText" presStyleLbl="node1" presStyleIdx="1" presStyleCnt="2" custScaleY="28392">
        <dgm:presLayoutVars>
          <dgm:chMax val="0"/>
          <dgm:bulletEnabled val="1"/>
        </dgm:presLayoutVars>
      </dgm:prSet>
      <dgm:spPr/>
    </dgm:pt>
    <dgm:pt modelId="{9B026F11-E439-488D-BCC4-B84518F436E1}" type="pres">
      <dgm:prSet presAssocID="{6619596C-5CD0-4E28-A168-D6E2376F00A6}" presName="childText" presStyleLbl="revTx" presStyleIdx="1" presStyleCnt="2">
        <dgm:presLayoutVars>
          <dgm:bulletEnabled val="1"/>
        </dgm:presLayoutVars>
      </dgm:prSet>
      <dgm:spPr/>
    </dgm:pt>
  </dgm:ptLst>
  <dgm:cxnLst>
    <dgm:cxn modelId="{C13F341F-3A27-42B1-89B1-5FC07473C543}" srcId="{693FA766-8EC5-4658-BCD9-C5D48353134D}" destId="{05451FC8-13E0-4B2D-BEC5-72A27B48984A}" srcOrd="1" destOrd="0" parTransId="{519B16EB-4636-4B4D-BAD0-5533ADEC53C4}" sibTransId="{5A62EE60-99EA-4D55-92D4-5EC371F4CEFE}"/>
    <dgm:cxn modelId="{B0475523-CD0D-418A-A9A0-19360FDFC32A}" srcId="{6619596C-5CD0-4E28-A168-D6E2376F00A6}" destId="{C7B9412B-B9C8-494B-AA98-8DC34A54FC4A}" srcOrd="0" destOrd="0" parTransId="{ECB87887-0ABF-4827-B31D-45337FF41446}" sibTransId="{4EAEC7AF-E8EE-47D2-94CD-3CCFA752EE28}"/>
    <dgm:cxn modelId="{5B354228-489D-4E3A-B40B-D75029E31C56}" type="presOf" srcId="{05451FC8-13E0-4B2D-BEC5-72A27B48984A}" destId="{980EB88A-5227-41D1-AB75-4A103953BA31}" srcOrd="0" destOrd="1" presId="urn:microsoft.com/office/officeart/2005/8/layout/vList2"/>
    <dgm:cxn modelId="{16F4CB33-97D1-4B26-80B6-0E8701A6381B}" type="presOf" srcId="{693FA766-8EC5-4658-BCD9-C5D48353134D}" destId="{69E940F3-5E7C-4F83-B840-E2AFA29E4E23}" srcOrd="0" destOrd="0" presId="urn:microsoft.com/office/officeart/2005/8/layout/vList2"/>
    <dgm:cxn modelId="{A9003837-A19F-4B54-A9F5-13FB15CD6394}" srcId="{693FA766-8EC5-4658-BCD9-C5D48353134D}" destId="{38CB946E-5352-4BF2-A583-876F29CD0F38}" srcOrd="2" destOrd="0" parTransId="{9B13DD70-A170-418D-BB4E-E9070840EF5F}" sibTransId="{D245880D-9263-470D-B69C-CA6CB0FADDFA}"/>
    <dgm:cxn modelId="{40746F66-B28D-4587-A1A8-3013B8A5327A}" srcId="{6619596C-5CD0-4E28-A168-D6E2376F00A6}" destId="{91A30805-E7E3-4171-954D-F0713C5556CA}" srcOrd="2" destOrd="0" parTransId="{9B2492BD-CB5D-45A6-A7F1-F5788854DE0E}" sibTransId="{BF363D0C-107B-485D-AC07-2430C82E1CDF}"/>
    <dgm:cxn modelId="{576F0347-B5CD-4CCB-AC72-9DE762A64259}" type="presOf" srcId="{38CB946E-5352-4BF2-A583-876F29CD0F38}" destId="{980EB88A-5227-41D1-AB75-4A103953BA31}" srcOrd="0" destOrd="2" presId="urn:microsoft.com/office/officeart/2005/8/layout/vList2"/>
    <dgm:cxn modelId="{F19F4E7A-25F9-4863-B702-1CC66F9A7E2A}" srcId="{693FA766-8EC5-4658-BCD9-C5D48353134D}" destId="{808EB2F2-E93E-4D44-98F5-8D68D8F836A6}" srcOrd="3" destOrd="0" parTransId="{88313DBF-EC52-4DB7-95F0-A98ED076B498}" sibTransId="{5DDDF1B7-49E9-45E9-8E59-C1B5995B4E90}"/>
    <dgm:cxn modelId="{CD624391-FC69-406F-928C-F4B4B8B523B7}" srcId="{6619596C-5CD0-4E28-A168-D6E2376F00A6}" destId="{6F5630E6-DAEF-4233-A657-D74A1DB43B58}" srcOrd="1" destOrd="0" parTransId="{A377001A-FD07-4209-B0BC-F7034BFC3875}" sibTransId="{BEEBCD73-31E0-4E91-9F18-CEB38AAFA722}"/>
    <dgm:cxn modelId="{E07F8BA4-6907-444B-8ED7-37F437084BD7}" type="presOf" srcId="{808EB2F2-E93E-4D44-98F5-8D68D8F836A6}" destId="{980EB88A-5227-41D1-AB75-4A103953BA31}" srcOrd="0" destOrd="3" presId="urn:microsoft.com/office/officeart/2005/8/layout/vList2"/>
    <dgm:cxn modelId="{AADE58A8-9281-4BEB-8344-60A97200FD3E}" type="presOf" srcId="{0BCC6A1B-D52B-4FB2-9B03-981AB839EFBF}" destId="{980EB88A-5227-41D1-AB75-4A103953BA31}" srcOrd="0" destOrd="0" presId="urn:microsoft.com/office/officeart/2005/8/layout/vList2"/>
    <dgm:cxn modelId="{AC3FCCAA-A10C-4523-901C-95D286917FEC}" srcId="{845BCF0D-9C92-44FB-A6CA-2B0D478F9FE1}" destId="{6619596C-5CD0-4E28-A168-D6E2376F00A6}" srcOrd="1" destOrd="0" parTransId="{25A09ECB-EDEA-4210-8902-D5A1FE8393DD}" sibTransId="{23FB081E-8D62-43C6-995C-3A9C818E9BFC}"/>
    <dgm:cxn modelId="{EEAD6CBE-0360-4C2A-A09C-F4686FE4E46F}" type="presOf" srcId="{845BCF0D-9C92-44FB-A6CA-2B0D478F9FE1}" destId="{5738A459-2E74-40BF-9048-479AA17FBE1F}" srcOrd="0" destOrd="0" presId="urn:microsoft.com/office/officeart/2005/8/layout/vList2"/>
    <dgm:cxn modelId="{393F2FD4-96DC-48CA-8D4A-306763CD876B}" type="presOf" srcId="{C7B9412B-B9C8-494B-AA98-8DC34A54FC4A}" destId="{9B026F11-E439-488D-BCC4-B84518F436E1}" srcOrd="0" destOrd="0" presId="urn:microsoft.com/office/officeart/2005/8/layout/vList2"/>
    <dgm:cxn modelId="{FF3439DA-7264-47CF-8289-518AAC8950DA}" srcId="{693FA766-8EC5-4658-BCD9-C5D48353134D}" destId="{0BCC6A1B-D52B-4FB2-9B03-981AB839EFBF}" srcOrd="0" destOrd="0" parTransId="{2D3C2682-E991-4B90-A17E-A313CCD41BC6}" sibTransId="{F2776C31-689F-4020-89B7-2E589EC11409}"/>
    <dgm:cxn modelId="{4B0532E1-37D1-4323-818D-AE7921BE108D}" srcId="{845BCF0D-9C92-44FB-A6CA-2B0D478F9FE1}" destId="{693FA766-8EC5-4658-BCD9-C5D48353134D}" srcOrd="0" destOrd="0" parTransId="{08197A2B-41CC-4F02-9F2E-E639DBF4872E}" sibTransId="{DEC6D354-44B8-400D-B000-48771CC0CFDC}"/>
    <dgm:cxn modelId="{1D3E12F6-FE9B-421E-9538-9555B79F3076}" type="presOf" srcId="{6619596C-5CD0-4E28-A168-D6E2376F00A6}" destId="{D8DFB1EF-8921-4836-B364-6DEA8D99FF70}" srcOrd="0" destOrd="0" presId="urn:microsoft.com/office/officeart/2005/8/layout/vList2"/>
    <dgm:cxn modelId="{ECB189F7-C81C-40E7-9214-D3B3CCF1D706}" type="presOf" srcId="{6F5630E6-DAEF-4233-A657-D74A1DB43B58}" destId="{9B026F11-E439-488D-BCC4-B84518F436E1}" srcOrd="0" destOrd="1" presId="urn:microsoft.com/office/officeart/2005/8/layout/vList2"/>
    <dgm:cxn modelId="{005EA4FE-67B0-4245-AB42-2999A1FBEF18}" type="presOf" srcId="{91A30805-E7E3-4171-954D-F0713C5556CA}" destId="{9B026F11-E439-488D-BCC4-B84518F436E1}" srcOrd="0" destOrd="2" presId="urn:microsoft.com/office/officeart/2005/8/layout/vList2"/>
    <dgm:cxn modelId="{1412DA0E-B67E-471C-B993-9775C5ED4AB1}" type="presParOf" srcId="{5738A459-2E74-40BF-9048-479AA17FBE1F}" destId="{69E940F3-5E7C-4F83-B840-E2AFA29E4E23}" srcOrd="0" destOrd="0" presId="urn:microsoft.com/office/officeart/2005/8/layout/vList2"/>
    <dgm:cxn modelId="{6BC2D65C-07AB-4B3A-AC2E-1B8EEB66FF49}" type="presParOf" srcId="{5738A459-2E74-40BF-9048-479AA17FBE1F}" destId="{980EB88A-5227-41D1-AB75-4A103953BA31}" srcOrd="1" destOrd="0" presId="urn:microsoft.com/office/officeart/2005/8/layout/vList2"/>
    <dgm:cxn modelId="{AEA0C270-103B-4051-AC21-11CF62D3F6EA}" type="presParOf" srcId="{5738A459-2E74-40BF-9048-479AA17FBE1F}" destId="{D8DFB1EF-8921-4836-B364-6DEA8D99FF70}" srcOrd="2" destOrd="0" presId="urn:microsoft.com/office/officeart/2005/8/layout/vList2"/>
    <dgm:cxn modelId="{BF17BA4E-C2ED-4ADA-8AB8-5283028B3EED}" type="presParOf" srcId="{5738A459-2E74-40BF-9048-479AA17FBE1F}" destId="{9B026F11-E439-488D-BCC4-B84518F436E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C63BB2-0D4A-4EC4-8E9F-33867B5761C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3E84D9-C86A-4A49-8882-7C0A359F5CDF}">
      <dgm:prSet custT="1"/>
      <dgm:spPr/>
      <dgm:t>
        <a:bodyPr/>
        <a:lstStyle/>
        <a:p>
          <a:r>
            <a:rPr lang="en-US" sz="2000" dirty="0"/>
            <a:t>The Potential Harm Flag menu includes the following options:  </a:t>
          </a:r>
        </a:p>
      </dgm:t>
    </dgm:pt>
    <dgm:pt modelId="{5FC3974B-2F49-4D31-B45A-CE07D422D2CA}" type="parTrans" cxnId="{D80BA812-05E7-4572-9AD5-38F1971F07D9}">
      <dgm:prSet/>
      <dgm:spPr/>
      <dgm:t>
        <a:bodyPr/>
        <a:lstStyle/>
        <a:p>
          <a:endParaRPr lang="en-US"/>
        </a:p>
      </dgm:t>
    </dgm:pt>
    <dgm:pt modelId="{10B1EFEA-E14A-41FC-82A5-960EE8E27F8A}" type="sibTrans" cxnId="{D80BA812-05E7-4572-9AD5-38F1971F07D9}">
      <dgm:prSet/>
      <dgm:spPr/>
      <dgm:t>
        <a:bodyPr/>
        <a:lstStyle/>
        <a:p>
          <a:endParaRPr lang="en-US"/>
        </a:p>
      </dgm:t>
    </dgm:pt>
    <dgm:pt modelId="{914F945C-3E49-4CAD-AEB0-C1E9EAE623A9}">
      <dgm:prSet custT="1"/>
      <dgm:spPr/>
      <dgm:t>
        <a:bodyPr/>
        <a:lstStyle/>
        <a:p>
          <a:r>
            <a:rPr lang="en-US" sz="1800" dirty="0">
              <a:solidFill>
                <a:schemeClr val="bg2">
                  <a:lumMod val="25000"/>
                </a:schemeClr>
              </a:solidFill>
            </a:rPr>
            <a:t>Information likely to endanger life/physical safety of beneficiary.</a:t>
          </a:r>
        </a:p>
      </dgm:t>
    </dgm:pt>
    <dgm:pt modelId="{6C04B9F1-6FFD-49F8-BA1E-15062EAB6844}" type="parTrans" cxnId="{650446EC-BCEF-47C7-89CB-B6F1D6399951}">
      <dgm:prSet/>
      <dgm:spPr/>
      <dgm:t>
        <a:bodyPr/>
        <a:lstStyle/>
        <a:p>
          <a:endParaRPr lang="en-US"/>
        </a:p>
      </dgm:t>
    </dgm:pt>
    <dgm:pt modelId="{3AA31863-C8B7-4EB1-9292-F2BBE9794F07}" type="sibTrans" cxnId="{650446EC-BCEF-47C7-89CB-B6F1D6399951}">
      <dgm:prSet/>
      <dgm:spPr/>
      <dgm:t>
        <a:bodyPr/>
        <a:lstStyle/>
        <a:p>
          <a:endParaRPr lang="en-US"/>
        </a:p>
      </dgm:t>
    </dgm:pt>
    <dgm:pt modelId="{07AB157B-CBA0-418A-A729-CA266AB50BC6}">
      <dgm:prSet custT="1"/>
      <dgm:spPr/>
      <dgm:t>
        <a:bodyPr/>
        <a:lstStyle/>
        <a:p>
          <a:r>
            <a:rPr lang="en-US" sz="1800" dirty="0">
              <a:solidFill>
                <a:schemeClr val="bg2">
                  <a:lumMod val="25000"/>
                </a:schemeClr>
              </a:solidFill>
            </a:rPr>
            <a:t>Information likely to endanger life/physical safety of another person.</a:t>
          </a:r>
        </a:p>
      </dgm:t>
    </dgm:pt>
    <dgm:pt modelId="{F553840F-B484-4052-9AA6-C4134A792FB5}" type="parTrans" cxnId="{9976FC55-A358-4EAA-A3AE-06EE10442E7E}">
      <dgm:prSet/>
      <dgm:spPr/>
      <dgm:t>
        <a:bodyPr/>
        <a:lstStyle/>
        <a:p>
          <a:endParaRPr lang="en-US"/>
        </a:p>
      </dgm:t>
    </dgm:pt>
    <dgm:pt modelId="{DBE1CB3B-E3F0-4F79-A8B6-A2125ECC6E16}" type="sibTrans" cxnId="{9976FC55-A358-4EAA-A3AE-06EE10442E7E}">
      <dgm:prSet/>
      <dgm:spPr/>
      <dgm:t>
        <a:bodyPr/>
        <a:lstStyle/>
        <a:p>
          <a:endParaRPr lang="en-US"/>
        </a:p>
      </dgm:t>
    </dgm:pt>
    <dgm:pt modelId="{ED6433AE-B517-42A1-9E49-3DC955853405}">
      <dgm:prSet custT="1"/>
      <dgm:spPr/>
      <dgm:t>
        <a:bodyPr/>
        <a:lstStyle/>
        <a:p>
          <a:r>
            <a:rPr lang="en-US" sz="1800" dirty="0">
              <a:solidFill>
                <a:schemeClr val="bg2">
                  <a:lumMod val="25000"/>
                </a:schemeClr>
              </a:solidFill>
            </a:rPr>
            <a:t>Information relates to a third party and likely to cause substantial harm to the person.</a:t>
          </a:r>
        </a:p>
      </dgm:t>
    </dgm:pt>
    <dgm:pt modelId="{69618C10-75F2-45D2-99F3-2B84ECD6CDF4}" type="parTrans" cxnId="{A29F7F93-F7D7-4B80-A028-8B2E68A7086C}">
      <dgm:prSet/>
      <dgm:spPr/>
      <dgm:t>
        <a:bodyPr/>
        <a:lstStyle/>
        <a:p>
          <a:endParaRPr lang="en-US"/>
        </a:p>
      </dgm:t>
    </dgm:pt>
    <dgm:pt modelId="{838C9F78-CEC7-479D-9405-E93AE3B95EFE}" type="sibTrans" cxnId="{A29F7F93-F7D7-4B80-A028-8B2E68A7086C}">
      <dgm:prSet/>
      <dgm:spPr/>
      <dgm:t>
        <a:bodyPr/>
        <a:lstStyle/>
        <a:p>
          <a:endParaRPr lang="en-US"/>
        </a:p>
      </dgm:t>
    </dgm:pt>
    <dgm:pt modelId="{D131BD56-C21B-45C9-B560-CC27BB2B4AE3}">
      <dgm:prSet custT="1"/>
      <dgm:spPr/>
      <dgm:t>
        <a:bodyPr/>
        <a:lstStyle/>
        <a:p>
          <a:r>
            <a:rPr lang="en-US" sz="1800" dirty="0">
              <a:solidFill>
                <a:schemeClr val="bg2">
                  <a:lumMod val="25000"/>
                </a:schemeClr>
              </a:solidFill>
            </a:rPr>
            <a:t>Information received in confidence and disclosure likely to reveal source of information.</a:t>
          </a:r>
        </a:p>
      </dgm:t>
    </dgm:pt>
    <dgm:pt modelId="{0D4292FD-9E72-48AB-AF24-B092277E71C3}" type="parTrans" cxnId="{E08B96DC-9D13-417C-84DB-103A952D5EC8}">
      <dgm:prSet/>
      <dgm:spPr/>
      <dgm:t>
        <a:bodyPr/>
        <a:lstStyle/>
        <a:p>
          <a:endParaRPr lang="en-US"/>
        </a:p>
      </dgm:t>
    </dgm:pt>
    <dgm:pt modelId="{01E53968-0903-4A70-88F4-B7C663C5F179}" type="sibTrans" cxnId="{E08B96DC-9D13-417C-84DB-103A952D5EC8}">
      <dgm:prSet/>
      <dgm:spPr/>
      <dgm:t>
        <a:bodyPr/>
        <a:lstStyle/>
        <a:p>
          <a:endParaRPr lang="en-US"/>
        </a:p>
      </dgm:t>
    </dgm:pt>
    <dgm:pt modelId="{ED6EC0E0-90A8-4F59-B26F-FDC70FCFEC87}" type="pres">
      <dgm:prSet presAssocID="{B0C63BB2-0D4A-4EC4-8E9F-33867B5761C5}" presName="Name0" presStyleCnt="0">
        <dgm:presLayoutVars>
          <dgm:dir/>
          <dgm:animLvl val="lvl"/>
          <dgm:resizeHandles val="exact"/>
        </dgm:presLayoutVars>
      </dgm:prSet>
      <dgm:spPr/>
    </dgm:pt>
    <dgm:pt modelId="{3C009D70-C712-4639-835C-881191546E73}" type="pres">
      <dgm:prSet presAssocID="{593E84D9-C86A-4A49-8882-7C0A359F5CDF}" presName="linNode" presStyleCnt="0"/>
      <dgm:spPr/>
    </dgm:pt>
    <dgm:pt modelId="{7D77CF81-CCB4-4F12-BB5C-D1C0DC7D8DBF}" type="pres">
      <dgm:prSet presAssocID="{593E84D9-C86A-4A49-8882-7C0A359F5CDF}" presName="parentText" presStyleLbl="node1" presStyleIdx="0" presStyleCnt="1">
        <dgm:presLayoutVars>
          <dgm:chMax val="1"/>
          <dgm:bulletEnabled val="1"/>
        </dgm:presLayoutVars>
      </dgm:prSet>
      <dgm:spPr/>
    </dgm:pt>
    <dgm:pt modelId="{349FEFE7-89FD-4EC4-8A11-8A023F814E1B}" type="pres">
      <dgm:prSet presAssocID="{593E84D9-C86A-4A49-8882-7C0A359F5CDF}" presName="descendantText" presStyleLbl="alignAccFollowNode1" presStyleIdx="0" presStyleCnt="1" custScaleY="117130">
        <dgm:presLayoutVars>
          <dgm:bulletEnabled val="1"/>
        </dgm:presLayoutVars>
      </dgm:prSet>
      <dgm:spPr/>
    </dgm:pt>
  </dgm:ptLst>
  <dgm:cxnLst>
    <dgm:cxn modelId="{B6C2DA09-7B67-49BD-9662-3D43BAE7AFF4}" type="presOf" srcId="{07AB157B-CBA0-418A-A729-CA266AB50BC6}" destId="{349FEFE7-89FD-4EC4-8A11-8A023F814E1B}" srcOrd="0" destOrd="1" presId="urn:microsoft.com/office/officeart/2005/8/layout/vList5"/>
    <dgm:cxn modelId="{9CA4EC0D-3CCE-4614-AF7E-BA48DAE01ADA}" type="presOf" srcId="{914F945C-3E49-4CAD-AEB0-C1E9EAE623A9}" destId="{349FEFE7-89FD-4EC4-8A11-8A023F814E1B}" srcOrd="0" destOrd="0" presId="urn:microsoft.com/office/officeart/2005/8/layout/vList5"/>
    <dgm:cxn modelId="{D80BA812-05E7-4572-9AD5-38F1971F07D9}" srcId="{B0C63BB2-0D4A-4EC4-8E9F-33867B5761C5}" destId="{593E84D9-C86A-4A49-8882-7C0A359F5CDF}" srcOrd="0" destOrd="0" parTransId="{5FC3974B-2F49-4D31-B45A-CE07D422D2CA}" sibTransId="{10B1EFEA-E14A-41FC-82A5-960EE8E27F8A}"/>
    <dgm:cxn modelId="{D8623F6C-6725-4A99-98DD-2E54DA98A3BF}" type="presOf" srcId="{ED6433AE-B517-42A1-9E49-3DC955853405}" destId="{349FEFE7-89FD-4EC4-8A11-8A023F814E1B}" srcOrd="0" destOrd="2" presId="urn:microsoft.com/office/officeart/2005/8/layout/vList5"/>
    <dgm:cxn modelId="{9976FC55-A358-4EAA-A3AE-06EE10442E7E}" srcId="{593E84D9-C86A-4A49-8882-7C0A359F5CDF}" destId="{07AB157B-CBA0-418A-A729-CA266AB50BC6}" srcOrd="1" destOrd="0" parTransId="{F553840F-B484-4052-9AA6-C4134A792FB5}" sibTransId="{DBE1CB3B-E3F0-4F79-A8B6-A2125ECC6E16}"/>
    <dgm:cxn modelId="{A29F7F93-F7D7-4B80-A028-8B2E68A7086C}" srcId="{593E84D9-C86A-4A49-8882-7C0A359F5CDF}" destId="{ED6433AE-B517-42A1-9E49-3DC955853405}" srcOrd="2" destOrd="0" parTransId="{69618C10-75F2-45D2-99F3-2B84ECD6CDF4}" sibTransId="{838C9F78-CEC7-479D-9405-E93AE3B95EFE}"/>
    <dgm:cxn modelId="{2FC739A6-348E-4FA5-BD4B-D13744828FAF}" type="presOf" srcId="{D131BD56-C21B-45C9-B560-CC27BB2B4AE3}" destId="{349FEFE7-89FD-4EC4-8A11-8A023F814E1B}" srcOrd="0" destOrd="3" presId="urn:microsoft.com/office/officeart/2005/8/layout/vList5"/>
    <dgm:cxn modelId="{F19325C1-1353-4D68-8423-0AC87F83AFF8}" type="presOf" srcId="{593E84D9-C86A-4A49-8882-7C0A359F5CDF}" destId="{7D77CF81-CCB4-4F12-BB5C-D1C0DC7D8DBF}" srcOrd="0" destOrd="0" presId="urn:microsoft.com/office/officeart/2005/8/layout/vList5"/>
    <dgm:cxn modelId="{E08B96DC-9D13-417C-84DB-103A952D5EC8}" srcId="{593E84D9-C86A-4A49-8882-7C0A359F5CDF}" destId="{D131BD56-C21B-45C9-B560-CC27BB2B4AE3}" srcOrd="3" destOrd="0" parTransId="{0D4292FD-9E72-48AB-AF24-B092277E71C3}" sibTransId="{01E53968-0903-4A70-88F4-B7C663C5F179}"/>
    <dgm:cxn modelId="{188EEDE3-1A48-44F2-898D-B3356273A3A4}" type="presOf" srcId="{B0C63BB2-0D4A-4EC4-8E9F-33867B5761C5}" destId="{ED6EC0E0-90A8-4F59-B26F-FDC70FCFEC87}" srcOrd="0" destOrd="0" presId="urn:microsoft.com/office/officeart/2005/8/layout/vList5"/>
    <dgm:cxn modelId="{650446EC-BCEF-47C7-89CB-B6F1D6399951}" srcId="{593E84D9-C86A-4A49-8882-7C0A359F5CDF}" destId="{914F945C-3E49-4CAD-AEB0-C1E9EAE623A9}" srcOrd="0" destOrd="0" parTransId="{6C04B9F1-6FFD-49F8-BA1E-15062EAB6844}" sibTransId="{3AA31863-C8B7-4EB1-9292-F2BBE9794F07}"/>
    <dgm:cxn modelId="{E6F519B1-2233-4A41-90E5-869F74AD9EE1}" type="presParOf" srcId="{ED6EC0E0-90A8-4F59-B26F-FDC70FCFEC87}" destId="{3C009D70-C712-4639-835C-881191546E73}" srcOrd="0" destOrd="0" presId="urn:microsoft.com/office/officeart/2005/8/layout/vList5"/>
    <dgm:cxn modelId="{9683257F-1071-46E1-B743-05412C2D5994}" type="presParOf" srcId="{3C009D70-C712-4639-835C-881191546E73}" destId="{7D77CF81-CCB4-4F12-BB5C-D1C0DC7D8DBF}" srcOrd="0" destOrd="0" presId="urn:microsoft.com/office/officeart/2005/8/layout/vList5"/>
    <dgm:cxn modelId="{33D3AFC4-BD64-4486-8028-CAC3B880057F}" type="presParOf" srcId="{3C009D70-C712-4639-835C-881191546E73}" destId="{349FEFE7-89FD-4EC4-8A11-8A023F814E1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940F3-5E7C-4F83-B840-E2AFA29E4E23}">
      <dsp:nvSpPr>
        <dsp:cNvPr id="0" name=""/>
        <dsp:cNvSpPr/>
      </dsp:nvSpPr>
      <dsp:spPr>
        <a:xfrm>
          <a:off x="0" y="758227"/>
          <a:ext cx="9369012" cy="371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none" kern="1200" dirty="0"/>
            <a:t>Current Process</a:t>
          </a:r>
          <a:endParaRPr lang="en-US" sz="1500" u="none" kern="1200" dirty="0"/>
        </a:p>
      </dsp:txBody>
      <dsp:txXfrm>
        <a:off x="18147" y="776374"/>
        <a:ext cx="9332718" cy="335446"/>
      </dsp:txXfrm>
    </dsp:sp>
    <dsp:sp modelId="{980EB88A-5227-41D1-AB75-4A103953BA31}">
      <dsp:nvSpPr>
        <dsp:cNvPr id="0" name=""/>
        <dsp:cNvSpPr/>
      </dsp:nvSpPr>
      <dsp:spPr>
        <a:xfrm>
          <a:off x="0" y="1129968"/>
          <a:ext cx="9369012" cy="1556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746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Beneficiaries or their legal representatives submit forms to obtain copies of their records. </a:t>
          </a:r>
        </a:p>
        <a:p>
          <a:pPr marL="171450" lvl="1" indent="-171450" algn="l" defTabSz="800100">
            <a:lnSpc>
              <a:spcPct val="90000"/>
            </a:lnSpc>
            <a:spcBef>
              <a:spcPct val="0"/>
            </a:spcBef>
            <a:spcAft>
              <a:spcPct val="20000"/>
            </a:spcAft>
            <a:buChar char="•"/>
          </a:pPr>
          <a:r>
            <a:rPr lang="en-US" sz="1800" kern="1200" dirty="0"/>
            <a:t>Providers have time to review the notes in advance of the release.</a:t>
          </a:r>
        </a:p>
        <a:p>
          <a:pPr marL="171450" lvl="1" indent="-171450" algn="l" defTabSz="800100">
            <a:lnSpc>
              <a:spcPct val="90000"/>
            </a:lnSpc>
            <a:spcBef>
              <a:spcPct val="0"/>
            </a:spcBef>
            <a:spcAft>
              <a:spcPct val="20000"/>
            </a:spcAft>
            <a:buChar char="•"/>
          </a:pPr>
          <a:r>
            <a:rPr lang="en-US" sz="1800" kern="1200" dirty="0"/>
            <a:t>Using clinical judgment, providers can redact notes that might cause significant harm to the beneficiary or another person. </a:t>
          </a:r>
        </a:p>
        <a:p>
          <a:pPr marL="171450" lvl="1" indent="-171450" algn="l" defTabSz="800100">
            <a:lnSpc>
              <a:spcPct val="90000"/>
            </a:lnSpc>
            <a:spcBef>
              <a:spcPct val="0"/>
            </a:spcBef>
            <a:spcAft>
              <a:spcPct val="20000"/>
            </a:spcAft>
            <a:buChar char="•"/>
          </a:pPr>
          <a:r>
            <a:rPr lang="en-US" sz="1800" kern="1200" dirty="0"/>
            <a:t>Records are released after review by the provider.	</a:t>
          </a:r>
          <a:r>
            <a:rPr lang="en-US" sz="2200" kern="1200" dirty="0"/>
            <a:t>			</a:t>
          </a:r>
        </a:p>
      </dsp:txBody>
      <dsp:txXfrm>
        <a:off x="0" y="1129968"/>
        <a:ext cx="9369012" cy="1556640"/>
      </dsp:txXfrm>
    </dsp:sp>
    <dsp:sp modelId="{D8DFB1EF-8921-4836-B364-6DEA8D99FF70}">
      <dsp:nvSpPr>
        <dsp:cNvPr id="0" name=""/>
        <dsp:cNvSpPr/>
      </dsp:nvSpPr>
      <dsp:spPr>
        <a:xfrm>
          <a:off x="0" y="2686608"/>
          <a:ext cx="9369012" cy="4358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none" kern="1200" dirty="0"/>
            <a:t>New Process</a:t>
          </a:r>
          <a:endParaRPr lang="en-US" sz="1500" u="none" kern="1200" dirty="0"/>
        </a:p>
      </dsp:txBody>
      <dsp:txXfrm>
        <a:off x="21275" y="2707883"/>
        <a:ext cx="9326462" cy="393278"/>
      </dsp:txXfrm>
    </dsp:sp>
    <dsp:sp modelId="{9B026F11-E439-488D-BCC4-B84518F436E1}">
      <dsp:nvSpPr>
        <dsp:cNvPr id="0" name=""/>
        <dsp:cNvSpPr/>
      </dsp:nvSpPr>
      <dsp:spPr>
        <a:xfrm>
          <a:off x="0" y="3122436"/>
          <a:ext cx="9369012" cy="1424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746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With the API roll out, beneficiaries will have on-demand access to their digital health records.</a:t>
          </a:r>
        </a:p>
        <a:p>
          <a:pPr marL="171450" lvl="1" indent="-171450" algn="l" defTabSz="800100">
            <a:lnSpc>
              <a:spcPct val="90000"/>
            </a:lnSpc>
            <a:spcBef>
              <a:spcPct val="0"/>
            </a:spcBef>
            <a:spcAft>
              <a:spcPct val="20000"/>
            </a:spcAft>
            <a:buChar char="•"/>
          </a:pPr>
          <a:r>
            <a:rPr lang="en-US" sz="1800" kern="1200" dirty="0"/>
            <a:t>For CG users, beneficiaries will be provided a unique log-in to the API which can access their records without submitting a formal request. </a:t>
          </a:r>
        </a:p>
        <a:p>
          <a:pPr marL="171450" lvl="1" indent="-171450" algn="l" defTabSz="800100">
            <a:lnSpc>
              <a:spcPct val="90000"/>
            </a:lnSpc>
            <a:spcBef>
              <a:spcPct val="0"/>
            </a:spcBef>
            <a:spcAft>
              <a:spcPct val="20000"/>
            </a:spcAft>
            <a:buChar char="•"/>
          </a:pPr>
          <a:r>
            <a:rPr lang="en-US" sz="1800" kern="1200" dirty="0"/>
            <a:t>For CG users, notes that might cause significant harm to the beneficiary or another person can be restricted using new functionality available on 10/26/23. </a:t>
          </a:r>
        </a:p>
      </dsp:txBody>
      <dsp:txXfrm>
        <a:off x="0" y="3122436"/>
        <a:ext cx="9369012" cy="1424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FEFE7-89FD-4EC4-8A11-8A023F814E1B}">
      <dsp:nvSpPr>
        <dsp:cNvPr id="0" name=""/>
        <dsp:cNvSpPr/>
      </dsp:nvSpPr>
      <dsp:spPr>
        <a:xfrm rot="5400000">
          <a:off x="5743235" y="-1952795"/>
          <a:ext cx="2509527" cy="658635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solidFill>
                <a:schemeClr val="bg2">
                  <a:lumMod val="25000"/>
                </a:schemeClr>
              </a:solidFill>
            </a:rPr>
            <a:t>Information likely to endanger life/physical safety of beneficiary.</a:t>
          </a:r>
        </a:p>
        <a:p>
          <a:pPr marL="171450" lvl="1" indent="-171450" algn="l" defTabSz="800100">
            <a:lnSpc>
              <a:spcPct val="90000"/>
            </a:lnSpc>
            <a:spcBef>
              <a:spcPct val="0"/>
            </a:spcBef>
            <a:spcAft>
              <a:spcPct val="15000"/>
            </a:spcAft>
            <a:buChar char="•"/>
          </a:pPr>
          <a:r>
            <a:rPr lang="en-US" sz="1800" kern="1200" dirty="0">
              <a:solidFill>
                <a:schemeClr val="bg2">
                  <a:lumMod val="25000"/>
                </a:schemeClr>
              </a:solidFill>
            </a:rPr>
            <a:t>Information likely to endanger life/physical safety of another person.</a:t>
          </a:r>
        </a:p>
        <a:p>
          <a:pPr marL="171450" lvl="1" indent="-171450" algn="l" defTabSz="800100">
            <a:lnSpc>
              <a:spcPct val="90000"/>
            </a:lnSpc>
            <a:spcBef>
              <a:spcPct val="0"/>
            </a:spcBef>
            <a:spcAft>
              <a:spcPct val="15000"/>
            </a:spcAft>
            <a:buChar char="•"/>
          </a:pPr>
          <a:r>
            <a:rPr lang="en-US" sz="1800" kern="1200" dirty="0">
              <a:solidFill>
                <a:schemeClr val="bg2">
                  <a:lumMod val="25000"/>
                </a:schemeClr>
              </a:solidFill>
            </a:rPr>
            <a:t>Information relates to a third party and likely to cause substantial harm to the person.</a:t>
          </a:r>
        </a:p>
        <a:p>
          <a:pPr marL="171450" lvl="1" indent="-171450" algn="l" defTabSz="800100">
            <a:lnSpc>
              <a:spcPct val="90000"/>
            </a:lnSpc>
            <a:spcBef>
              <a:spcPct val="0"/>
            </a:spcBef>
            <a:spcAft>
              <a:spcPct val="15000"/>
            </a:spcAft>
            <a:buChar char="•"/>
          </a:pPr>
          <a:r>
            <a:rPr lang="en-US" sz="1800" kern="1200" dirty="0">
              <a:solidFill>
                <a:schemeClr val="bg2">
                  <a:lumMod val="25000"/>
                </a:schemeClr>
              </a:solidFill>
            </a:rPr>
            <a:t>Information received in confidence and disclosure likely to reveal source of information.</a:t>
          </a:r>
        </a:p>
      </dsp:txBody>
      <dsp:txXfrm rot="-5400000">
        <a:off x="3704823" y="208122"/>
        <a:ext cx="6463847" cy="2264517"/>
      </dsp:txXfrm>
    </dsp:sp>
    <dsp:sp modelId="{7D77CF81-CCB4-4F12-BB5C-D1C0DC7D8DBF}">
      <dsp:nvSpPr>
        <dsp:cNvPr id="0" name=""/>
        <dsp:cNvSpPr/>
      </dsp:nvSpPr>
      <dsp:spPr>
        <a:xfrm>
          <a:off x="0" y="1308"/>
          <a:ext cx="3704823" cy="26781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The Potential Harm Flag menu includes the following options:  </a:t>
          </a:r>
        </a:p>
      </dsp:txBody>
      <dsp:txXfrm>
        <a:off x="130736" y="132044"/>
        <a:ext cx="3443351" cy="241667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30CCD1-221B-5545-B850-DB6FB9B4B8C1}" type="datetimeFigureOut">
              <a:rPr lang="en-US" smtClean="0"/>
              <a:t>10/23/2023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059BE7-361B-FC4F-928C-A807B0FB7DE6}" type="slidenum">
              <a:rPr lang="en-US" smtClean="0"/>
              <a:t>‹#›</a:t>
            </a:fld>
            <a:endParaRPr lang="en-US" dirty="0"/>
          </a:p>
        </p:txBody>
      </p:sp>
    </p:spTree>
    <p:extLst>
      <p:ext uri="{BB962C8B-B14F-4D97-AF65-F5344CB8AC3E}">
        <p14:creationId xmlns:p14="http://schemas.microsoft.com/office/powerpoint/2010/main" val="781132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DCE35-DFE1-534C-8467-5FAE052EA909}" type="datetimeFigureOut">
              <a:rPr lang="en-US" smtClean="0"/>
              <a:t>10/23/2023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A44A01-6C60-4341-9D1B-EA7452D4C214}" type="slidenum">
              <a:rPr lang="en-US" smtClean="0"/>
              <a:t>‹#›</a:t>
            </a:fld>
            <a:endParaRPr lang="en-US" dirty="0"/>
          </a:p>
        </p:txBody>
      </p:sp>
    </p:spTree>
    <p:extLst>
      <p:ext uri="{BB962C8B-B14F-4D97-AF65-F5344CB8AC3E}">
        <p14:creationId xmlns:p14="http://schemas.microsoft.com/office/powerpoint/2010/main" val="104502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A44A01-6C60-4341-9D1B-EA7452D4C214}" type="slidenum">
              <a:rPr lang="en-US" smtClean="0"/>
              <a:t>1</a:t>
            </a:fld>
            <a:endParaRPr lang="en-US" dirty="0"/>
          </a:p>
        </p:txBody>
      </p:sp>
    </p:spTree>
    <p:extLst>
      <p:ext uri="{BB962C8B-B14F-4D97-AF65-F5344CB8AC3E}">
        <p14:creationId xmlns:p14="http://schemas.microsoft.com/office/powerpoint/2010/main" val="158673368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4.png"/><Relationship Id="rId5" Type="http://schemas.microsoft.com/office/2007/relationships/hdphoto" Target="../media/hdphoto2.wdp"/><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microsoft.com/office/2007/relationships/hdphoto" Target="../media/hdphoto2.wdp"/><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microsoft.com/office/2007/relationships/hdphoto" Target="../media/hdphoto2.wdp"/><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2794000" y="1054100"/>
            <a:ext cx="9398000" cy="3721100"/>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10/23/2023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15" name="그림 13">
            <a:extLst>
              <a:ext uri="{FF2B5EF4-FFF2-40B4-BE49-F238E27FC236}">
                <a16:creationId xmlns:a16="http://schemas.microsoft.com/office/drawing/2014/main" id="{E457818D-A34A-4B37-8D36-C8680A1278F1}"/>
              </a:ext>
            </a:extLst>
          </p:cNvPr>
          <p:cNvPicPr>
            <a:picLocks noChangeAspect="1"/>
          </p:cNvPicPr>
          <p:nvPr userDrawn="1"/>
        </p:nvPicPr>
        <p:blipFill>
          <a:blip r:embed="rId6"/>
          <a:stretch>
            <a:fillRect/>
          </a:stretch>
        </p:blipFill>
        <p:spPr>
          <a:xfrm>
            <a:off x="923724" y="1342470"/>
            <a:ext cx="1101311" cy="487922"/>
          </a:xfrm>
          <a:prstGeom prst="rect">
            <a:avLst/>
          </a:prstGeom>
        </p:spPr>
      </p:pic>
    </p:spTree>
    <p:extLst>
      <p:ext uri="{BB962C8B-B14F-4D97-AF65-F5344CB8AC3E}">
        <p14:creationId xmlns:p14="http://schemas.microsoft.com/office/powerpoint/2010/main" val="39922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_text">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01C1D24E-D088-5D49-938F-5F301CFBB26B}" type="datetime1">
              <a:rPr lang="en-US" smtClean="0"/>
              <a:t>10/23/2023</a:t>
            </a:fld>
            <a:endParaRPr lang="en-US" dirty="0"/>
          </a:p>
        </p:txBody>
      </p:sp>
      <p:sp>
        <p:nvSpPr>
          <p:cNvPr id="42" name="Footer Placeholder 41"/>
          <p:cNvSpPr>
            <a:spLocks noGrp="1"/>
          </p:cNvSpPr>
          <p:nvPr>
            <p:ph type="ftr" sz="quarter" idx="11"/>
          </p:nvPr>
        </p:nvSpPr>
        <p:spPr/>
        <p:txBody>
          <a:bodyPr/>
          <a:lstStyle/>
          <a:p>
            <a:endParaRPr lang="en-US" dirty="0"/>
          </a:p>
        </p:txBody>
      </p:sp>
      <p:sp>
        <p:nvSpPr>
          <p:cNvPr id="43" name="Slide Number Placeholder 42"/>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2" name="TextBox 1">
            <a:extLst>
              <a:ext uri="{FF2B5EF4-FFF2-40B4-BE49-F238E27FC236}">
                <a16:creationId xmlns:a16="http://schemas.microsoft.com/office/drawing/2014/main" id="{E87E11C0-43E5-B342-AD1C-9447FE2B69FD}"/>
              </a:ext>
            </a:extLst>
          </p:cNvPr>
          <p:cNvSpPr txBox="1"/>
          <p:nvPr userDrawn="1"/>
        </p:nvSpPr>
        <p:spPr>
          <a:xfrm>
            <a:off x="753035" y="605118"/>
            <a:ext cx="184731" cy="369332"/>
          </a:xfrm>
          <a:prstGeom prst="rect">
            <a:avLst/>
          </a:prstGeom>
          <a:noFill/>
        </p:spPr>
        <p:txBody>
          <a:bodyPr wrap="none" rtlCol="0">
            <a:spAutoFit/>
          </a:bodyPr>
          <a:lstStyle/>
          <a:p>
            <a:endParaRPr lang="en-US" dirty="0"/>
          </a:p>
        </p:txBody>
      </p:sp>
      <p:pic>
        <p:nvPicPr>
          <p:cNvPr id="3" name="Picture 2">
            <a:extLst>
              <a:ext uri="{FF2B5EF4-FFF2-40B4-BE49-F238E27FC236}">
                <a16:creationId xmlns:a16="http://schemas.microsoft.com/office/drawing/2014/main" id="{0C1C1836-93C7-8A48-8F28-9A973927FC66}"/>
              </a:ext>
            </a:extLst>
          </p:cNvPr>
          <p:cNvPicPr>
            <a:picLocks noChangeAspect="1"/>
          </p:cNvPicPr>
          <p:nvPr userDrawn="1"/>
        </p:nvPicPr>
        <p:blipFill>
          <a:blip r:embed="rId2"/>
          <a:stretch>
            <a:fillRect/>
          </a:stretch>
        </p:blipFill>
        <p:spPr>
          <a:xfrm>
            <a:off x="4600269" y="5507605"/>
            <a:ext cx="2991460" cy="831131"/>
          </a:xfrm>
          <a:prstGeom prst="rect">
            <a:avLst/>
          </a:prstGeom>
        </p:spPr>
      </p:pic>
      <p:sp>
        <p:nvSpPr>
          <p:cNvPr id="12" name="Title 6">
            <a:extLst>
              <a:ext uri="{FF2B5EF4-FFF2-40B4-BE49-F238E27FC236}">
                <a16:creationId xmlns:a16="http://schemas.microsoft.com/office/drawing/2014/main" id="{EDBC0A48-D6D4-FF45-AF26-B44FBA7B9CEC}"/>
              </a:ext>
            </a:extLst>
          </p:cNvPr>
          <p:cNvSpPr>
            <a:spLocks noGrp="1"/>
          </p:cNvSpPr>
          <p:nvPr>
            <p:ph type="title"/>
          </p:nvPr>
        </p:nvSpPr>
        <p:spPr>
          <a:xfrm>
            <a:off x="2857499" y="3033255"/>
            <a:ext cx="6477000" cy="658020"/>
          </a:xfrm>
        </p:spPr>
        <p:txBody>
          <a:bodyPr anchor="t" anchorCtr="0">
            <a:noAutofit/>
          </a:bodyPr>
          <a:lstStyle>
            <a:lvl1pPr algn="ctr">
              <a:defRPr sz="2000" b="0" i="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pic>
        <p:nvPicPr>
          <p:cNvPr id="13" name="Picture 12">
            <a:extLst>
              <a:ext uri="{FF2B5EF4-FFF2-40B4-BE49-F238E27FC236}">
                <a16:creationId xmlns:a16="http://schemas.microsoft.com/office/drawing/2014/main" id="{1E5357DD-4F17-B242-9EE5-72BB0171FC0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17229" y="1942166"/>
            <a:ext cx="3757540" cy="798584"/>
          </a:xfrm>
          <a:prstGeom prst="rect">
            <a:avLst/>
          </a:prstGeom>
        </p:spPr>
      </p:pic>
    </p:spTree>
    <p:extLst>
      <p:ext uri="{BB962C8B-B14F-4D97-AF65-F5344CB8AC3E}">
        <p14:creationId xmlns:p14="http://schemas.microsoft.com/office/powerpoint/2010/main" val="3645153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ue_Cover Slide">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2794000" y="1054100"/>
            <a:ext cx="9398000" cy="3721100"/>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0" name="Straight Connector 9"/>
          <p:cNvCxnSpPr/>
          <p:nvPr userDrawn="1"/>
        </p:nvCxnSpPr>
        <p:spPr>
          <a:xfrm>
            <a:off x="3149027" y="3282046"/>
            <a:ext cx="18142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10/23/2023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5" name="Picture 4">
            <a:extLst>
              <a:ext uri="{FF2B5EF4-FFF2-40B4-BE49-F238E27FC236}">
                <a16:creationId xmlns:a16="http://schemas.microsoft.com/office/drawing/2014/main" id="{5BC507C8-89D7-DB40-91F9-27F61D33F59D}"/>
              </a:ext>
            </a:extLst>
          </p:cNvPr>
          <p:cNvPicPr>
            <a:picLocks noChangeAspect="1"/>
          </p:cNvPicPr>
          <p:nvPr userDrawn="1"/>
        </p:nvPicPr>
        <p:blipFill>
          <a:blip r:embed="rId6"/>
          <a:stretch>
            <a:fillRect/>
          </a:stretch>
        </p:blipFill>
        <p:spPr>
          <a:xfrm>
            <a:off x="914010" y="1298196"/>
            <a:ext cx="1131197" cy="566540"/>
          </a:xfrm>
          <a:prstGeom prst="rect">
            <a:avLst/>
          </a:prstGeom>
        </p:spPr>
      </p:pic>
    </p:spTree>
    <p:extLst>
      <p:ext uri="{BB962C8B-B14F-4D97-AF65-F5344CB8AC3E}">
        <p14:creationId xmlns:p14="http://schemas.microsoft.com/office/powerpoint/2010/main" val="2192417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ver Slide 2">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0" y="-1"/>
            <a:ext cx="12192000" cy="6129867"/>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0" name="Straight Connector 9"/>
          <p:cNvCxnSpPr/>
          <p:nvPr userDrawn="1"/>
        </p:nvCxnSpPr>
        <p:spPr>
          <a:xfrm>
            <a:off x="3149027" y="3282046"/>
            <a:ext cx="18142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10/23/2023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5" name="Picture 4">
            <a:extLst>
              <a:ext uri="{FF2B5EF4-FFF2-40B4-BE49-F238E27FC236}">
                <a16:creationId xmlns:a16="http://schemas.microsoft.com/office/drawing/2014/main" id="{FB8AFA73-E847-CB41-BFF4-E56915AB17A3}"/>
              </a:ext>
            </a:extLst>
          </p:cNvPr>
          <p:cNvPicPr>
            <a:picLocks noChangeAspect="1"/>
          </p:cNvPicPr>
          <p:nvPr userDrawn="1"/>
        </p:nvPicPr>
        <p:blipFill>
          <a:blip r:embed="rId6"/>
          <a:stretch>
            <a:fillRect/>
          </a:stretch>
        </p:blipFill>
        <p:spPr>
          <a:xfrm>
            <a:off x="898770" y="1294316"/>
            <a:ext cx="1139236" cy="570566"/>
          </a:xfrm>
          <a:prstGeom prst="rect">
            <a:avLst/>
          </a:prstGeom>
        </p:spPr>
      </p:pic>
    </p:spTree>
    <p:extLst>
      <p:ext uri="{BB962C8B-B14F-4D97-AF65-F5344CB8AC3E}">
        <p14:creationId xmlns:p14="http://schemas.microsoft.com/office/powerpoint/2010/main" val="2713807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lue_Section Title Page Style 1">
    <p:bg>
      <p:bgPr>
        <a:solidFill>
          <a:schemeClr val="bg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pic>
        <p:nvPicPr>
          <p:cNvPr id="15"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sp>
        <p:nvSpPr>
          <p:cNvPr id="2" name="Title 1"/>
          <p:cNvSpPr>
            <a:spLocks noGrp="1"/>
          </p:cNvSpPr>
          <p:nvPr>
            <p:ph type="ctrTitle"/>
          </p:nvPr>
        </p:nvSpPr>
        <p:spPr>
          <a:xfrm>
            <a:off x="3016685" y="1350261"/>
            <a:ext cx="7307943" cy="480131"/>
          </a:xfrm>
        </p:spPr>
        <p:txBody>
          <a:bodyPr wrap="square" anchor="t">
            <a:spAutoFit/>
          </a:bodyPr>
          <a:lstStyle>
            <a:lvl1pPr algn="l">
              <a:defRPr sz="2800" b="1" i="0" baseline="0">
                <a:solidFill>
                  <a:srgbClr val="69B3E7"/>
                </a:solidFill>
                <a:latin typeface="Georgia" charset="0"/>
              </a:defRPr>
            </a:lvl1pPr>
          </a:lstStyle>
          <a:p>
            <a:r>
              <a:rPr lang="en-US" dirty="0"/>
              <a:t>Click to edit Master </a:t>
            </a:r>
            <a:r>
              <a:rPr lang="en-US"/>
              <a:t>title style</a:t>
            </a:r>
            <a:endParaRPr lang="en-US" dirty="0"/>
          </a:p>
        </p:txBody>
      </p:sp>
      <p:sp>
        <p:nvSpPr>
          <p:cNvPr id="3" name="Subtitle 2"/>
          <p:cNvSpPr>
            <a:spLocks noGrp="1"/>
          </p:cNvSpPr>
          <p:nvPr>
            <p:ph type="subTitle" idx="1"/>
          </p:nvPr>
        </p:nvSpPr>
        <p:spPr>
          <a:xfrm>
            <a:off x="2973034" y="305987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10/23/2023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pic>
        <p:nvPicPr>
          <p:cNvPr id="12" name="Picture 11">
            <a:extLst>
              <a:ext uri="{FF2B5EF4-FFF2-40B4-BE49-F238E27FC236}">
                <a16:creationId xmlns:a16="http://schemas.microsoft.com/office/drawing/2014/main" id="{DAF192F4-C17A-F845-9D3F-6FABC40C32D9}"/>
              </a:ext>
            </a:extLst>
          </p:cNvPr>
          <p:cNvPicPr>
            <a:picLocks noChangeAspect="1"/>
          </p:cNvPicPr>
          <p:nvPr userDrawn="1"/>
        </p:nvPicPr>
        <p:blipFill>
          <a:blip r:embed="rId7"/>
          <a:stretch>
            <a:fillRect/>
          </a:stretch>
        </p:blipFill>
        <p:spPr>
          <a:xfrm>
            <a:off x="914010" y="1298196"/>
            <a:ext cx="1131197" cy="566540"/>
          </a:xfrm>
          <a:prstGeom prst="rect">
            <a:avLst/>
          </a:prstGeom>
        </p:spPr>
      </p:pic>
    </p:spTree>
    <p:extLst>
      <p:ext uri="{BB962C8B-B14F-4D97-AF65-F5344CB8AC3E}">
        <p14:creationId xmlns:p14="http://schemas.microsoft.com/office/powerpoint/2010/main" val="277433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ue_Section Title Page Style 2">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05315" y="1724145"/>
            <a:ext cx="7307943" cy="480131"/>
          </a:xfrm>
        </p:spPr>
        <p:txBody>
          <a:bodyPr wrap="square" anchor="b">
            <a:spAutoFit/>
          </a:bodyPr>
          <a:lstStyle>
            <a:lvl1pPr algn="l">
              <a:defRPr sz="2800" b="1" i="0" baseline="0">
                <a:solidFill>
                  <a:srgbClr val="69B3E7"/>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2523564" y="340805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9D148482-9DDE-3044-85B1-5FA2A2F100A5}"/>
              </a:ext>
            </a:extLst>
          </p:cNvPr>
          <p:cNvPicPr>
            <a:picLocks noChangeAspect="1"/>
          </p:cNvPicPr>
          <p:nvPr userDrawn="1"/>
        </p:nvPicPr>
        <p:blipFill>
          <a:blip r:embed="rId2"/>
          <a:stretch>
            <a:fillRect/>
          </a:stretch>
        </p:blipFill>
        <p:spPr>
          <a:xfrm>
            <a:off x="1706095" y="1829907"/>
            <a:ext cx="247647" cy="218014"/>
          </a:xfrm>
          <a:prstGeom prst="rect">
            <a:avLst/>
          </a:prstGeom>
        </p:spPr>
      </p:pic>
      <p:pic>
        <p:nvPicPr>
          <p:cNvPr id="7" name="Picture 6">
            <a:extLst>
              <a:ext uri="{FF2B5EF4-FFF2-40B4-BE49-F238E27FC236}">
                <a16:creationId xmlns:a16="http://schemas.microsoft.com/office/drawing/2014/main" id="{C814F4B8-56BB-8A42-8DA3-74DB3B648235}"/>
              </a:ext>
            </a:extLst>
          </p:cNvPr>
          <p:cNvPicPr>
            <a:picLocks noChangeAspect="1"/>
          </p:cNvPicPr>
          <p:nvPr userDrawn="1"/>
        </p:nvPicPr>
        <p:blipFill>
          <a:blip r:embed="rId3"/>
          <a:stretch>
            <a:fillRect/>
          </a:stretch>
        </p:blipFill>
        <p:spPr>
          <a:xfrm rot="16200000">
            <a:off x="1989226" y="1843781"/>
            <a:ext cx="274149" cy="193618"/>
          </a:xfrm>
          <a:prstGeom prst="rect">
            <a:avLst/>
          </a:prstGeom>
        </p:spPr>
      </p:pic>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sp>
        <p:nvSpPr>
          <p:cNvPr id="19" name="Rectangle 9">
            <a:extLst>
              <a:ext uri="{FF2B5EF4-FFF2-40B4-BE49-F238E27FC236}">
                <a16:creationId xmlns:a16="http://schemas.microsoft.com/office/drawing/2014/main" id="{FACD5E0F-63B2-4700-8ACA-3FCD412EFC8F}"/>
              </a:ext>
            </a:extLst>
          </p:cNvPr>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12">
            <a:extLst>
              <a:ext uri="{FF2B5EF4-FFF2-40B4-BE49-F238E27FC236}">
                <a16:creationId xmlns:a16="http://schemas.microsoft.com/office/drawing/2014/main" id="{9419D7B7-6D20-4CB8-94FD-DF93A3A86C60}"/>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10/23/2023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Tree>
    <p:extLst>
      <p:ext uri="{BB962C8B-B14F-4D97-AF65-F5344CB8AC3E}">
        <p14:creationId xmlns:p14="http://schemas.microsoft.com/office/powerpoint/2010/main" val="866695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_Title and Content">
    <p:spTree>
      <p:nvGrpSpPr>
        <p:cNvPr id="1" name=""/>
        <p:cNvGrpSpPr/>
        <p:nvPr/>
      </p:nvGrpSpPr>
      <p:grpSpPr>
        <a:xfrm>
          <a:off x="0" y="0"/>
          <a:ext cx="0" cy="0"/>
          <a:chOff x="0" y="0"/>
          <a:chExt cx="0" cy="0"/>
        </a:xfrm>
      </p:grpSpPr>
      <p:sp>
        <p:nvSpPr>
          <p:cNvPr id="10" name="Rectangle 9"/>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5647" y="2209518"/>
            <a:ext cx="7675110" cy="1291123"/>
          </a:xfrm>
        </p:spPr>
        <p:txBody>
          <a:bodyPr vert="horz" lIns="108000" tIns="45720" rIns="91440" bIns="45720" rtlCol="0">
            <a:spAutoFit/>
          </a:bodyPr>
          <a:lstStyle>
            <a:lvl1pPr indent="97200" algn="l">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4" name="Date Placeholder 23"/>
          <p:cNvSpPr>
            <a:spLocks noGrp="1"/>
          </p:cNvSpPr>
          <p:nvPr>
            <p:ph type="dt" sz="half" idx="10"/>
          </p:nvPr>
        </p:nvSpPr>
        <p:spPr/>
        <p:txBody>
          <a:bodyPr/>
          <a:lstStyle/>
          <a:p>
            <a:fld id="{B1C0B1FA-CE00-2141-B1CB-FAE48F73E443}" type="datetime1">
              <a:rPr lang="en-US" smtClean="0"/>
              <a:t>10/23/2023</a:t>
            </a:fld>
            <a:endParaRPr lang="en-US" dirty="0"/>
          </a:p>
        </p:txBody>
      </p:sp>
      <p:sp>
        <p:nvSpPr>
          <p:cNvPr id="25" name="Footer Placeholder 24"/>
          <p:cNvSpPr>
            <a:spLocks noGrp="1"/>
          </p:cNvSpPr>
          <p:nvPr>
            <p:ph type="ftr" sz="quarter" idx="11"/>
          </p:nvPr>
        </p:nvSpPr>
        <p:spPr/>
        <p:txBody>
          <a:bodyPr/>
          <a:lstStyle/>
          <a:p>
            <a:endParaRPr lang="en-US" dirty="0"/>
          </a:p>
        </p:txBody>
      </p:sp>
      <p:sp>
        <p:nvSpPr>
          <p:cNvPr id="26" name="Slide Number Placeholder 25"/>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1" name="Title 1">
            <a:extLst>
              <a:ext uri="{FF2B5EF4-FFF2-40B4-BE49-F238E27FC236}">
                <a16:creationId xmlns:a16="http://schemas.microsoft.com/office/drawing/2014/main" id="{0A2B20B7-EA78-479A-89F8-E944F5C68713}"/>
              </a:ext>
            </a:extLst>
          </p:cNvPr>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69B3E7"/>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2551709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ue_Title and Content 2 pic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7698658" y="1071716"/>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Picture Placeholder 2"/>
          <p:cNvSpPr>
            <a:spLocks noGrp="1"/>
          </p:cNvSpPr>
          <p:nvPr>
            <p:ph type="pic" idx="14"/>
          </p:nvPr>
        </p:nvSpPr>
        <p:spPr>
          <a:xfrm>
            <a:off x="7698658" y="3362632"/>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Rectangle 18"/>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2"/>
          <p:cNvSpPr>
            <a:spLocks noGrp="1"/>
          </p:cNvSpPr>
          <p:nvPr>
            <p:ph idx="15"/>
          </p:nvPr>
        </p:nvSpPr>
        <p:spPr>
          <a:xfrm>
            <a:off x="614310" y="2216918"/>
            <a:ext cx="5282321" cy="1312667"/>
          </a:xfrm>
        </p:spPr>
        <p:txBody>
          <a:bodyPr vert="horz"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15" name="Title 1"/>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69B3E7"/>
                </a:solidFill>
                <a:latin typeface="Georgia" charset="0"/>
              </a:defRPr>
            </a:lvl1pPr>
          </a:lstStyle>
          <a:p>
            <a:pPr lvl="0"/>
            <a:r>
              <a:rPr lang="en-US" dirty="0"/>
              <a:t>Click to edit Master title style</a:t>
            </a:r>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5" name="Date Placeholder 24"/>
          <p:cNvSpPr>
            <a:spLocks noGrp="1"/>
          </p:cNvSpPr>
          <p:nvPr>
            <p:ph type="dt" sz="half" idx="16"/>
          </p:nvPr>
        </p:nvSpPr>
        <p:spPr/>
        <p:txBody>
          <a:bodyPr/>
          <a:lstStyle/>
          <a:p>
            <a:fld id="{9E51CCC7-8A35-1440-AC69-EB0921DF91EC}" type="datetime1">
              <a:rPr lang="en-US" smtClean="0"/>
              <a:t>10/23/2023</a:t>
            </a:fld>
            <a:endParaRPr lang="en-US" dirty="0"/>
          </a:p>
        </p:txBody>
      </p:sp>
      <p:sp>
        <p:nvSpPr>
          <p:cNvPr id="26" name="Footer Placeholder 25"/>
          <p:cNvSpPr>
            <a:spLocks noGrp="1"/>
          </p:cNvSpPr>
          <p:nvPr>
            <p:ph type="ftr" sz="quarter" idx="17"/>
          </p:nvPr>
        </p:nvSpPr>
        <p:spPr/>
        <p:txBody>
          <a:bodyPr/>
          <a:lstStyle/>
          <a:p>
            <a:endParaRPr lang="en-US" dirty="0"/>
          </a:p>
        </p:txBody>
      </p:sp>
      <p:sp>
        <p:nvSpPr>
          <p:cNvPr id="27" name="Slide Number Placeholder 26"/>
          <p:cNvSpPr>
            <a:spLocks noGrp="1"/>
          </p:cNvSpPr>
          <p:nvPr>
            <p:ph type="sldNum" sz="quarter" idx="18"/>
          </p:nvPr>
        </p:nvSpPr>
        <p:spPr/>
        <p:txBody>
          <a:bodyPr/>
          <a:lstStyle>
            <a:lvl1pPr>
              <a:defRPr sz="1100" b="1" i="1">
                <a:solidFill>
                  <a:schemeClr val="bg1"/>
                </a:solidFill>
                <a:latin typeface="Verdana" charset="0"/>
                <a:ea typeface="Verdana" charset="0"/>
                <a:cs typeface="Verdana" charset="0"/>
              </a:defRPr>
            </a:lvl1pPr>
          </a:lstStyle>
          <a:p>
            <a:fld id="{6E9F442E-095D-414B-A3C1-4D7C903EC540}" type="slidenum">
              <a:rPr lang="en-US" smtClean="0"/>
              <a:pPr/>
              <a:t>‹#›</a:t>
            </a:fld>
            <a:endParaRPr lang="en-US" dirty="0"/>
          </a:p>
        </p:txBody>
      </p:sp>
      <p:pic>
        <p:nvPicPr>
          <p:cNvPr id="22" name="Picture 21">
            <a:extLst>
              <a:ext uri="{FF2B5EF4-FFF2-40B4-BE49-F238E27FC236}">
                <a16:creationId xmlns:a16="http://schemas.microsoft.com/office/drawing/2014/main" id="{A7CE4469-60CC-744D-BAFB-E58EFBF3AD82}"/>
              </a:ext>
            </a:extLst>
          </p:cNvPr>
          <p:cNvPicPr>
            <a:picLocks noChangeAspect="1"/>
          </p:cNvPicPr>
          <p:nvPr userDrawn="1"/>
        </p:nvPicPr>
        <p:blipFill>
          <a:blip r:embed="rId3">
            <a:alphaModFix amt="80000"/>
          </a:blip>
          <a:stretch>
            <a:fillRect/>
          </a:stretch>
        </p:blipFill>
        <p:spPr>
          <a:xfrm>
            <a:off x="7405388" y="3350044"/>
            <a:ext cx="582625" cy="411480"/>
          </a:xfrm>
          <a:prstGeom prst="rect">
            <a:avLst/>
          </a:prstGeom>
        </p:spPr>
      </p:pic>
      <p:pic>
        <p:nvPicPr>
          <p:cNvPr id="16" name="Picture 15">
            <a:extLst>
              <a:ext uri="{FF2B5EF4-FFF2-40B4-BE49-F238E27FC236}">
                <a16:creationId xmlns:a16="http://schemas.microsoft.com/office/drawing/2014/main" id="{A3B382F0-341A-0048-9444-C560BD487F50}"/>
              </a:ext>
            </a:extLst>
          </p:cNvPr>
          <p:cNvPicPr>
            <a:picLocks noChangeAspect="1"/>
          </p:cNvPicPr>
          <p:nvPr userDrawn="1"/>
        </p:nvPicPr>
        <p:blipFill>
          <a:blip r:embed="rId4">
            <a:alphaModFix/>
          </a:blip>
          <a:stretch>
            <a:fillRect/>
          </a:stretch>
        </p:blipFill>
        <p:spPr>
          <a:xfrm>
            <a:off x="10465002" y="2901336"/>
            <a:ext cx="503685" cy="443415"/>
          </a:xfrm>
          <a:prstGeom prst="rect">
            <a:avLst/>
          </a:prstGeom>
        </p:spPr>
      </p:pic>
    </p:spTree>
    <p:extLst>
      <p:ext uri="{BB962C8B-B14F-4D97-AF65-F5344CB8AC3E}">
        <p14:creationId xmlns:p14="http://schemas.microsoft.com/office/powerpoint/2010/main" val="862947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ue_Title and Content 1 pic">
    <p:spTree>
      <p:nvGrpSpPr>
        <p:cNvPr id="1" name=""/>
        <p:cNvGrpSpPr/>
        <p:nvPr/>
      </p:nvGrpSpPr>
      <p:grpSpPr>
        <a:xfrm>
          <a:off x="0" y="0"/>
          <a:ext cx="0" cy="0"/>
          <a:chOff x="0" y="0"/>
          <a:chExt cx="0" cy="0"/>
        </a:xfrm>
      </p:grpSpPr>
      <p:sp>
        <p:nvSpPr>
          <p:cNvPr id="19" name="Rectangle 18"/>
          <p:cNvSpPr/>
          <p:nvPr userDrawn="1"/>
        </p:nvSpPr>
        <p:spPr>
          <a:xfrm>
            <a:off x="0" y="6238567"/>
            <a:ext cx="12200238"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8" name="Picture Placeholder 2"/>
          <p:cNvSpPr>
            <a:spLocks noGrp="1"/>
          </p:cNvSpPr>
          <p:nvPr>
            <p:ph type="pic" idx="13"/>
          </p:nvPr>
        </p:nvSpPr>
        <p:spPr>
          <a:xfrm>
            <a:off x="6071812" y="-32950"/>
            <a:ext cx="6128426" cy="62715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7" name="Picture 16"/>
          <p:cNvPicPr>
            <a:picLocks noChangeAspect="1"/>
          </p:cNvPicPr>
          <p:nvPr userDrawn="1"/>
        </p:nvPicPr>
        <p:blipFill>
          <a:blip r:embed="rId3"/>
          <a:stretch>
            <a:fillRect/>
          </a:stretch>
        </p:blipFill>
        <p:spPr>
          <a:xfrm>
            <a:off x="5781838" y="3411912"/>
            <a:ext cx="563072" cy="397669"/>
          </a:xfrm>
          <a:prstGeom prst="rect">
            <a:avLst/>
          </a:prstGeom>
        </p:spPr>
      </p:pic>
      <p:pic>
        <p:nvPicPr>
          <p:cNvPr id="18" name="Picture 17"/>
          <p:cNvPicPr>
            <a:picLocks noChangeAspect="1"/>
          </p:cNvPicPr>
          <p:nvPr userDrawn="1"/>
        </p:nvPicPr>
        <p:blipFill>
          <a:blip r:embed="rId4"/>
          <a:stretch>
            <a:fillRect/>
          </a:stretch>
        </p:blipFill>
        <p:spPr>
          <a:xfrm>
            <a:off x="5835778" y="2197130"/>
            <a:ext cx="476122" cy="419150"/>
          </a:xfrm>
          <a:prstGeom prst="rect">
            <a:avLst/>
          </a:prstGeom>
        </p:spPr>
      </p:pic>
      <p:sp>
        <p:nvSpPr>
          <p:cNvPr id="20" name="Content Placeholder 2"/>
          <p:cNvSpPr>
            <a:spLocks noGrp="1"/>
          </p:cNvSpPr>
          <p:nvPr>
            <p:ph idx="15"/>
          </p:nvPr>
        </p:nvSpPr>
        <p:spPr>
          <a:xfrm>
            <a:off x="614311" y="2216918"/>
            <a:ext cx="5091456" cy="1312667"/>
          </a:xfrm>
        </p:spPr>
        <p:txBody>
          <a:bodyPr vert="horz" wrap="square"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2" name="Date Placeholder 1"/>
          <p:cNvSpPr>
            <a:spLocks noGrp="1"/>
          </p:cNvSpPr>
          <p:nvPr>
            <p:ph type="dt" sz="half" idx="16"/>
          </p:nvPr>
        </p:nvSpPr>
        <p:spPr/>
        <p:txBody>
          <a:bodyPr/>
          <a:lstStyle/>
          <a:p>
            <a:fld id="{744D3905-5480-174B-9D36-FCE62A2E81A7}" type="datetime1">
              <a:rPr lang="en-US" smtClean="0"/>
              <a:t>10/23/2023</a:t>
            </a:fld>
            <a:endParaRPr lang="en-US" dirty="0"/>
          </a:p>
        </p:txBody>
      </p:sp>
      <p:sp>
        <p:nvSpPr>
          <p:cNvPr id="3" name="Footer Placeholder 2"/>
          <p:cNvSpPr>
            <a:spLocks noGrp="1"/>
          </p:cNvSpPr>
          <p:nvPr>
            <p:ph type="ftr" sz="quarter" idx="17"/>
          </p:nvPr>
        </p:nvSpPr>
        <p:spPr/>
        <p:txBody>
          <a:bodyPr/>
          <a:lstStyle/>
          <a:p>
            <a:endParaRPr lang="en-US" dirty="0"/>
          </a:p>
        </p:txBody>
      </p:sp>
      <p:sp>
        <p:nvSpPr>
          <p:cNvPr id="4" name="Slide Number Placeholder 3"/>
          <p:cNvSpPr>
            <a:spLocks noGrp="1"/>
          </p:cNvSpPr>
          <p:nvPr>
            <p:ph type="sldNum" sz="quarter" idx="18"/>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4" name="Title 1">
            <a:extLst>
              <a:ext uri="{FF2B5EF4-FFF2-40B4-BE49-F238E27FC236}">
                <a16:creationId xmlns:a16="http://schemas.microsoft.com/office/drawing/2014/main" id="{795839EF-EE3F-4E4B-9948-E420DC709994}"/>
              </a:ext>
            </a:extLst>
          </p:cNvPr>
          <p:cNvSpPr>
            <a:spLocks noGrp="1"/>
          </p:cNvSpPr>
          <p:nvPr>
            <p:ph type="title"/>
          </p:nvPr>
        </p:nvSpPr>
        <p:spPr>
          <a:xfrm>
            <a:off x="712574" y="733368"/>
            <a:ext cx="4993194" cy="864778"/>
          </a:xfrm>
        </p:spPr>
        <p:txBody>
          <a:bodyPr vert="horz" lIns="91440" tIns="45720" rIns="91440" bIns="45720" rtlCol="0" anchor="ctr">
            <a:normAutofit/>
          </a:bodyPr>
          <a:lstStyle>
            <a:lvl1pPr>
              <a:defRPr lang="en-US" sz="2400" b="1" i="0" baseline="0">
                <a:solidFill>
                  <a:srgbClr val="69B3E7"/>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1292732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ue_Title only">
    <p:spTree>
      <p:nvGrpSpPr>
        <p:cNvPr id="1" name=""/>
        <p:cNvGrpSpPr/>
        <p:nvPr/>
      </p:nvGrpSpPr>
      <p:grpSpPr>
        <a:xfrm>
          <a:off x="0" y="0"/>
          <a:ext cx="0" cy="0"/>
          <a:chOff x="0" y="0"/>
          <a:chExt cx="0" cy="0"/>
        </a:xfrm>
      </p:grpSpPr>
      <p:sp>
        <p:nvSpPr>
          <p:cNvPr id="19" name="Rectangle 18"/>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3" name="Date Placeholder 2"/>
          <p:cNvSpPr>
            <a:spLocks noGrp="1"/>
          </p:cNvSpPr>
          <p:nvPr>
            <p:ph type="dt" sz="half" idx="10"/>
          </p:nvPr>
        </p:nvSpPr>
        <p:spPr/>
        <p:txBody>
          <a:bodyPr/>
          <a:lstStyle/>
          <a:p>
            <a:fld id="{91C22D60-5DA2-524C-AC00-B35D16C841CC}" type="datetime1">
              <a:rPr lang="en-US" smtClean="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720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2">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0" y="-1"/>
            <a:ext cx="12192000" cy="6129867"/>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10/23/2023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5" name="Picture 4">
            <a:extLst>
              <a:ext uri="{FF2B5EF4-FFF2-40B4-BE49-F238E27FC236}">
                <a16:creationId xmlns:a16="http://schemas.microsoft.com/office/drawing/2014/main" id="{FB8AFA73-E847-CB41-BFF4-E56915AB17A3}"/>
              </a:ext>
            </a:extLst>
          </p:cNvPr>
          <p:cNvPicPr>
            <a:picLocks noChangeAspect="1"/>
          </p:cNvPicPr>
          <p:nvPr userDrawn="1"/>
        </p:nvPicPr>
        <p:blipFill>
          <a:blip r:embed="rId6"/>
          <a:stretch>
            <a:fillRect/>
          </a:stretch>
        </p:blipFill>
        <p:spPr>
          <a:xfrm>
            <a:off x="898770" y="1294316"/>
            <a:ext cx="1139236" cy="570566"/>
          </a:xfrm>
          <a:prstGeom prst="rect">
            <a:avLst/>
          </a:prstGeom>
        </p:spPr>
      </p:pic>
    </p:spTree>
    <p:extLst>
      <p:ext uri="{BB962C8B-B14F-4D97-AF65-F5344CB8AC3E}">
        <p14:creationId xmlns:p14="http://schemas.microsoft.com/office/powerpoint/2010/main" val="467279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Title Page Style 1">
    <p:bg>
      <p:bgPr>
        <a:solidFill>
          <a:schemeClr val="bg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pic>
        <p:nvPicPr>
          <p:cNvPr id="15"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sp>
        <p:nvSpPr>
          <p:cNvPr id="2" name="Title 1"/>
          <p:cNvSpPr>
            <a:spLocks noGrp="1"/>
          </p:cNvSpPr>
          <p:nvPr>
            <p:ph type="ctrTitle"/>
          </p:nvPr>
        </p:nvSpPr>
        <p:spPr>
          <a:xfrm>
            <a:off x="3016685" y="1350261"/>
            <a:ext cx="7307943" cy="480131"/>
          </a:xfrm>
        </p:spPr>
        <p:txBody>
          <a:bodyPr wrap="square" anchor="t">
            <a:spAutoFit/>
          </a:bodyPr>
          <a:lstStyle>
            <a:lvl1pPr algn="l">
              <a:defRPr sz="2800" b="1" i="0" baseline="0">
                <a:solidFill>
                  <a:srgbClr val="33AB7E"/>
                </a:solidFill>
                <a:latin typeface="Georgia" charset="0"/>
              </a:defRPr>
            </a:lvl1pPr>
          </a:lstStyle>
          <a:p>
            <a:r>
              <a:rPr lang="en-US" dirty="0"/>
              <a:t>Click to edit Master </a:t>
            </a:r>
            <a:r>
              <a:rPr lang="en-US"/>
              <a:t>title style</a:t>
            </a:r>
            <a:endParaRPr lang="en-US" dirty="0"/>
          </a:p>
        </p:txBody>
      </p:sp>
      <p:sp>
        <p:nvSpPr>
          <p:cNvPr id="3" name="Subtitle 2"/>
          <p:cNvSpPr>
            <a:spLocks noGrp="1"/>
          </p:cNvSpPr>
          <p:nvPr>
            <p:ph type="subTitle" idx="1"/>
          </p:nvPr>
        </p:nvSpPr>
        <p:spPr>
          <a:xfrm>
            <a:off x="2973034" y="305987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10/23/2023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pic>
        <p:nvPicPr>
          <p:cNvPr id="17" name="그림 13">
            <a:extLst>
              <a:ext uri="{FF2B5EF4-FFF2-40B4-BE49-F238E27FC236}">
                <a16:creationId xmlns:a16="http://schemas.microsoft.com/office/drawing/2014/main" id="{E457818D-A34A-4B37-8D36-C8680A1278F1}"/>
              </a:ext>
            </a:extLst>
          </p:cNvPr>
          <p:cNvPicPr>
            <a:picLocks noChangeAspect="1"/>
          </p:cNvPicPr>
          <p:nvPr userDrawn="1"/>
        </p:nvPicPr>
        <p:blipFill>
          <a:blip r:embed="rId7"/>
          <a:stretch>
            <a:fillRect/>
          </a:stretch>
        </p:blipFill>
        <p:spPr>
          <a:xfrm>
            <a:off x="923724" y="1342470"/>
            <a:ext cx="1101311" cy="487922"/>
          </a:xfrm>
          <a:prstGeom prst="rect">
            <a:avLst/>
          </a:prstGeom>
        </p:spPr>
      </p:pic>
    </p:spTree>
    <p:extLst>
      <p:ext uri="{BB962C8B-B14F-4D97-AF65-F5344CB8AC3E}">
        <p14:creationId xmlns:p14="http://schemas.microsoft.com/office/powerpoint/2010/main" val="126227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age Style 2">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05315" y="1724145"/>
            <a:ext cx="7307943" cy="480131"/>
          </a:xfrm>
        </p:spPr>
        <p:txBody>
          <a:bodyPr wrap="square" anchor="b">
            <a:spAutoFit/>
          </a:bodyPr>
          <a:lstStyle>
            <a:lvl1pPr algn="l">
              <a:defRPr sz="2800" b="1" i="0" baseline="0">
                <a:solidFill>
                  <a:srgbClr val="33AB7E"/>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2523564" y="340805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79995" y="1740023"/>
            <a:ext cx="798316" cy="429862"/>
          </a:xfrm>
          <a:prstGeom prst="rect">
            <a:avLst/>
          </a:prstGeom>
        </p:spPr>
      </p:pic>
      <p:sp>
        <p:nvSpPr>
          <p:cNvPr id="19" name="Rectangle 9">
            <a:extLst>
              <a:ext uri="{FF2B5EF4-FFF2-40B4-BE49-F238E27FC236}">
                <a16:creationId xmlns:a16="http://schemas.microsoft.com/office/drawing/2014/main" id="{FACD5E0F-63B2-4700-8ACA-3FCD412EFC8F}"/>
              </a:ext>
            </a:extLst>
          </p:cNvPr>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12">
            <a:extLst>
              <a:ext uri="{FF2B5EF4-FFF2-40B4-BE49-F238E27FC236}">
                <a16:creationId xmlns:a16="http://schemas.microsoft.com/office/drawing/2014/main" id="{9419D7B7-6D20-4CB8-94FD-DF93A3A86C6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10/23/2023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Tree>
    <p:extLst>
      <p:ext uri="{BB962C8B-B14F-4D97-AF65-F5344CB8AC3E}">
        <p14:creationId xmlns:p14="http://schemas.microsoft.com/office/powerpoint/2010/main" val="174271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5647" y="2209518"/>
            <a:ext cx="7675110" cy="1291123"/>
          </a:xfrm>
        </p:spPr>
        <p:txBody>
          <a:bodyPr vert="horz" lIns="108000" tIns="45720" rIns="91440" bIns="45720" rtlCol="0">
            <a:spAutoFit/>
          </a:bodyPr>
          <a:lstStyle>
            <a:lvl1pPr indent="97200" algn="l">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4" name="Date Placeholder 23"/>
          <p:cNvSpPr>
            <a:spLocks noGrp="1"/>
          </p:cNvSpPr>
          <p:nvPr>
            <p:ph type="dt" sz="half" idx="10"/>
          </p:nvPr>
        </p:nvSpPr>
        <p:spPr/>
        <p:txBody>
          <a:bodyPr/>
          <a:lstStyle/>
          <a:p>
            <a:fld id="{B1C0B1FA-CE00-2141-B1CB-FAE48F73E443}" type="datetime1">
              <a:rPr lang="en-US" smtClean="0"/>
              <a:t>10/23/2023</a:t>
            </a:fld>
            <a:endParaRPr lang="en-US" dirty="0"/>
          </a:p>
        </p:txBody>
      </p:sp>
      <p:sp>
        <p:nvSpPr>
          <p:cNvPr id="25" name="Footer Placeholder 24"/>
          <p:cNvSpPr>
            <a:spLocks noGrp="1"/>
          </p:cNvSpPr>
          <p:nvPr>
            <p:ph type="ftr" sz="quarter" idx="11"/>
          </p:nvPr>
        </p:nvSpPr>
        <p:spPr/>
        <p:txBody>
          <a:bodyPr/>
          <a:lstStyle/>
          <a:p>
            <a:endParaRPr lang="en-US" dirty="0"/>
          </a:p>
        </p:txBody>
      </p:sp>
      <p:sp>
        <p:nvSpPr>
          <p:cNvPr id="26" name="Slide Number Placeholder 25"/>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1" name="Title 1">
            <a:extLst>
              <a:ext uri="{FF2B5EF4-FFF2-40B4-BE49-F238E27FC236}">
                <a16:creationId xmlns:a16="http://schemas.microsoft.com/office/drawing/2014/main" id="{0A2B20B7-EA78-479A-89F8-E944F5C68713}"/>
              </a:ext>
            </a:extLst>
          </p:cNvPr>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33AB7E"/>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509753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9" name="Rectangle 18"/>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2"/>
          <p:cNvSpPr>
            <a:spLocks noGrp="1"/>
          </p:cNvSpPr>
          <p:nvPr>
            <p:ph type="pic" idx="13"/>
          </p:nvPr>
        </p:nvSpPr>
        <p:spPr>
          <a:xfrm>
            <a:off x="7698658" y="1071716"/>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Picture Placeholder 2"/>
          <p:cNvSpPr>
            <a:spLocks noGrp="1"/>
          </p:cNvSpPr>
          <p:nvPr>
            <p:ph type="pic" idx="14"/>
          </p:nvPr>
        </p:nvSpPr>
        <p:spPr>
          <a:xfrm>
            <a:off x="7698658" y="3362632"/>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4" name="Content Placeholder 2"/>
          <p:cNvSpPr>
            <a:spLocks noGrp="1"/>
          </p:cNvSpPr>
          <p:nvPr>
            <p:ph idx="15"/>
          </p:nvPr>
        </p:nvSpPr>
        <p:spPr>
          <a:xfrm>
            <a:off x="614310" y="2216918"/>
            <a:ext cx="5282321" cy="1312667"/>
          </a:xfrm>
        </p:spPr>
        <p:txBody>
          <a:bodyPr vert="horz"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15" name="Title 1"/>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33AB7E"/>
                </a:solidFill>
                <a:latin typeface="Georgia" charset="0"/>
              </a:defRPr>
            </a:lvl1pPr>
          </a:lstStyle>
          <a:p>
            <a:pPr lvl="0"/>
            <a:r>
              <a:rPr lang="en-US" dirty="0"/>
              <a:t>Click to edit Master title style</a:t>
            </a:r>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5" name="Date Placeholder 24"/>
          <p:cNvSpPr>
            <a:spLocks noGrp="1"/>
          </p:cNvSpPr>
          <p:nvPr>
            <p:ph type="dt" sz="half" idx="16"/>
          </p:nvPr>
        </p:nvSpPr>
        <p:spPr/>
        <p:txBody>
          <a:bodyPr/>
          <a:lstStyle/>
          <a:p>
            <a:fld id="{9E51CCC7-8A35-1440-AC69-EB0921DF91EC}" type="datetime1">
              <a:rPr lang="en-US" smtClean="0"/>
              <a:t>10/23/2023</a:t>
            </a:fld>
            <a:endParaRPr lang="en-US" dirty="0"/>
          </a:p>
        </p:txBody>
      </p:sp>
      <p:sp>
        <p:nvSpPr>
          <p:cNvPr id="26" name="Footer Placeholder 25"/>
          <p:cNvSpPr>
            <a:spLocks noGrp="1"/>
          </p:cNvSpPr>
          <p:nvPr>
            <p:ph type="ftr" sz="quarter" idx="17"/>
          </p:nvPr>
        </p:nvSpPr>
        <p:spPr/>
        <p:txBody>
          <a:bodyPr/>
          <a:lstStyle/>
          <a:p>
            <a:endParaRPr lang="en-US" dirty="0"/>
          </a:p>
        </p:txBody>
      </p:sp>
      <p:sp>
        <p:nvSpPr>
          <p:cNvPr id="27" name="Slide Number Placeholder 26"/>
          <p:cNvSpPr>
            <a:spLocks noGrp="1"/>
          </p:cNvSpPr>
          <p:nvPr>
            <p:ph type="sldNum" sz="quarter" idx="18"/>
          </p:nvPr>
        </p:nvSpPr>
        <p:spPr/>
        <p:txBody>
          <a:bodyPr/>
          <a:lstStyle>
            <a:lvl1pPr>
              <a:defRPr sz="1100" b="1" i="1">
                <a:solidFill>
                  <a:schemeClr val="bg1"/>
                </a:solidFill>
                <a:latin typeface="Verdana" charset="0"/>
                <a:ea typeface="Verdana" charset="0"/>
                <a:cs typeface="Verdana" charset="0"/>
              </a:defRPr>
            </a:lvl1pPr>
          </a:lstStyle>
          <a:p>
            <a:fld id="{6E9F442E-095D-414B-A3C1-4D7C903EC540}" type="slidenum">
              <a:rPr lang="en-US" smtClean="0"/>
              <a:pPr/>
              <a:t>‹#›</a:t>
            </a:fld>
            <a:endParaRPr lang="en-US" dirty="0"/>
          </a:p>
        </p:txBody>
      </p:sp>
      <p:pic>
        <p:nvPicPr>
          <p:cNvPr id="17" name="Picture 16"/>
          <p:cNvPicPr>
            <a:picLocks noChangeAspect="1"/>
          </p:cNvPicPr>
          <p:nvPr userDrawn="1"/>
        </p:nvPicPr>
        <p:blipFill>
          <a:blip r:embed="rId3">
            <a:alphaModFix amt="80000"/>
            <a:extLst>
              <a:ext uri="{28A0092B-C50C-407E-A947-70E740481C1C}">
                <a14:useLocalDpi xmlns:a14="http://schemas.microsoft.com/office/drawing/2010/main" val="0"/>
              </a:ext>
            </a:extLst>
          </a:blip>
          <a:stretch>
            <a:fillRect/>
          </a:stretch>
        </p:blipFill>
        <p:spPr>
          <a:xfrm>
            <a:off x="7418614" y="3305629"/>
            <a:ext cx="563072" cy="500508"/>
          </a:xfrm>
          <a:prstGeom prst="rect">
            <a:avLst/>
          </a:prstGeom>
        </p:spPr>
      </p:pic>
      <p:pic>
        <p:nvPicPr>
          <p:cNvPr id="18" name="Picture 17"/>
          <p:cNvPicPr>
            <a:picLocks noChangeAspect="1"/>
          </p:cNvPicPr>
          <p:nvPr userDrawn="1"/>
        </p:nvPicPr>
        <p:blipFill>
          <a:blip r:embed="rId4">
            <a:alphaModFix amt="80000"/>
            <a:extLst>
              <a:ext uri="{28A0092B-C50C-407E-A947-70E740481C1C}">
                <a14:useLocalDpi xmlns:a14="http://schemas.microsoft.com/office/drawing/2010/main" val="0"/>
              </a:ext>
            </a:extLst>
          </a:blip>
          <a:stretch>
            <a:fillRect/>
          </a:stretch>
        </p:blipFill>
        <p:spPr>
          <a:xfrm>
            <a:off x="10430892" y="2874770"/>
            <a:ext cx="541908" cy="481696"/>
          </a:xfrm>
          <a:prstGeom prst="rect">
            <a:avLst/>
          </a:prstGeom>
        </p:spPr>
      </p:pic>
    </p:spTree>
    <p:extLst>
      <p:ext uri="{BB962C8B-B14F-4D97-AF65-F5344CB8AC3E}">
        <p14:creationId xmlns:p14="http://schemas.microsoft.com/office/powerpoint/2010/main" val="92224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9" name="Rectangle 18"/>
          <p:cNvSpPr/>
          <p:nvPr userDrawn="1"/>
        </p:nvSpPr>
        <p:spPr>
          <a:xfrm>
            <a:off x="0" y="6238567"/>
            <a:ext cx="12200238"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2"/>
          <p:cNvSpPr>
            <a:spLocks noGrp="1"/>
          </p:cNvSpPr>
          <p:nvPr>
            <p:ph type="pic" idx="13"/>
          </p:nvPr>
        </p:nvSpPr>
        <p:spPr>
          <a:xfrm>
            <a:off x="6071812" y="-32950"/>
            <a:ext cx="6128426" cy="62715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7" name="Picture 16"/>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5781838" y="3360493"/>
            <a:ext cx="563072" cy="500508"/>
          </a:xfrm>
          <a:prstGeom prst="rect">
            <a:avLst/>
          </a:prstGeom>
        </p:spPr>
      </p:pic>
      <p:pic>
        <p:nvPicPr>
          <p:cNvPr id="18" name="Picture 17"/>
          <p:cNvPicPr>
            <a:picLocks noChangeAspect="1"/>
          </p:cNvPicPr>
          <p:nvPr userDrawn="1"/>
        </p:nvPicPr>
        <p:blipFill>
          <a:blip r:embed="rId3">
            <a:alphaModFix amt="80000"/>
            <a:extLst>
              <a:ext uri="{28A0092B-C50C-407E-A947-70E740481C1C}">
                <a14:useLocalDpi xmlns:a14="http://schemas.microsoft.com/office/drawing/2010/main" val="0"/>
              </a:ext>
            </a:extLst>
          </a:blip>
          <a:stretch>
            <a:fillRect/>
          </a:stretch>
        </p:blipFill>
        <p:spPr>
          <a:xfrm>
            <a:off x="5804028" y="2143250"/>
            <a:ext cx="541908" cy="481696"/>
          </a:xfrm>
          <a:prstGeom prst="rect">
            <a:avLst/>
          </a:prstGeom>
        </p:spPr>
      </p:pic>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0" name="Content Placeholder 2"/>
          <p:cNvSpPr>
            <a:spLocks noGrp="1"/>
          </p:cNvSpPr>
          <p:nvPr>
            <p:ph idx="15"/>
          </p:nvPr>
        </p:nvSpPr>
        <p:spPr>
          <a:xfrm>
            <a:off x="614311" y="2216918"/>
            <a:ext cx="5091456" cy="1312667"/>
          </a:xfrm>
        </p:spPr>
        <p:txBody>
          <a:bodyPr vert="horz" wrap="square"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2" name="Date Placeholder 1"/>
          <p:cNvSpPr>
            <a:spLocks noGrp="1"/>
          </p:cNvSpPr>
          <p:nvPr>
            <p:ph type="dt" sz="half" idx="16"/>
          </p:nvPr>
        </p:nvSpPr>
        <p:spPr/>
        <p:txBody>
          <a:bodyPr/>
          <a:lstStyle/>
          <a:p>
            <a:fld id="{744D3905-5480-174B-9D36-FCE62A2E81A7}" type="datetime1">
              <a:rPr lang="en-US" smtClean="0"/>
              <a:t>10/23/2023</a:t>
            </a:fld>
            <a:endParaRPr lang="en-US" dirty="0"/>
          </a:p>
        </p:txBody>
      </p:sp>
      <p:sp>
        <p:nvSpPr>
          <p:cNvPr id="3" name="Footer Placeholder 2"/>
          <p:cNvSpPr>
            <a:spLocks noGrp="1"/>
          </p:cNvSpPr>
          <p:nvPr>
            <p:ph type="ftr" sz="quarter" idx="17"/>
          </p:nvPr>
        </p:nvSpPr>
        <p:spPr/>
        <p:txBody>
          <a:bodyPr/>
          <a:lstStyle/>
          <a:p>
            <a:endParaRPr lang="en-US" dirty="0"/>
          </a:p>
        </p:txBody>
      </p:sp>
      <p:sp>
        <p:nvSpPr>
          <p:cNvPr id="4" name="Slide Number Placeholder 3"/>
          <p:cNvSpPr>
            <a:spLocks noGrp="1"/>
          </p:cNvSpPr>
          <p:nvPr>
            <p:ph type="sldNum" sz="quarter" idx="18"/>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4" name="Title 1">
            <a:extLst>
              <a:ext uri="{FF2B5EF4-FFF2-40B4-BE49-F238E27FC236}">
                <a16:creationId xmlns:a16="http://schemas.microsoft.com/office/drawing/2014/main" id="{795839EF-EE3F-4E4B-9948-E420DC709994}"/>
              </a:ext>
            </a:extLst>
          </p:cNvPr>
          <p:cNvSpPr>
            <a:spLocks noGrp="1"/>
          </p:cNvSpPr>
          <p:nvPr>
            <p:ph type="title"/>
          </p:nvPr>
        </p:nvSpPr>
        <p:spPr>
          <a:xfrm>
            <a:off x="712574" y="733368"/>
            <a:ext cx="4993194" cy="864778"/>
          </a:xfrm>
        </p:spPr>
        <p:txBody>
          <a:bodyPr vert="horz" lIns="91440" tIns="45720" rIns="91440" bIns="45720" rtlCol="0" anchor="ctr">
            <a:normAutofit/>
          </a:bodyPr>
          <a:lstStyle>
            <a:lvl1pPr>
              <a:defRPr lang="en-US" sz="2400" b="1" i="0" baseline="0">
                <a:solidFill>
                  <a:srgbClr val="33AB7E"/>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133009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9" name="Rectangle 18"/>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3" name="Date Placeholder 2"/>
          <p:cNvSpPr>
            <a:spLocks noGrp="1"/>
          </p:cNvSpPr>
          <p:nvPr>
            <p:ph type="dt" sz="half" idx="10"/>
          </p:nvPr>
        </p:nvSpPr>
        <p:spPr/>
        <p:txBody>
          <a:bodyPr/>
          <a:lstStyle/>
          <a:p>
            <a:fld id="{91C22D60-5DA2-524C-AC00-B35D16C841CC}" type="datetime1">
              <a:rPr lang="en-US" smtClean="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7322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20A4461-17FE-664E-8053-D85AA4257E65}"/>
              </a:ext>
            </a:extLst>
          </p:cNvPr>
          <p:cNvPicPr>
            <a:picLocks noChangeAspect="1"/>
          </p:cNvPicPr>
          <p:nvPr userDrawn="1"/>
        </p:nvPicPr>
        <p:blipFill rotWithShape="1">
          <a:blip r:embed="rId2"/>
          <a:srcRect t="4590"/>
          <a:stretch/>
        </p:blipFill>
        <p:spPr>
          <a:xfrm>
            <a:off x="203200" y="0"/>
            <a:ext cx="11805920" cy="6336030"/>
          </a:xfrm>
          <a:prstGeom prst="rect">
            <a:avLst/>
          </a:prstGeom>
        </p:spPr>
      </p:pic>
      <p:pic>
        <p:nvPicPr>
          <p:cNvPr id="40" name="Picture 3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52798" y="5716007"/>
            <a:ext cx="2823335" cy="600038"/>
          </a:xfrm>
          <a:prstGeom prst="rect">
            <a:avLst/>
          </a:prstGeom>
        </p:spPr>
      </p:pic>
      <p:sp>
        <p:nvSpPr>
          <p:cNvPr id="41" name="Date Placeholder 40"/>
          <p:cNvSpPr>
            <a:spLocks noGrp="1"/>
          </p:cNvSpPr>
          <p:nvPr>
            <p:ph type="dt" sz="half" idx="10"/>
          </p:nvPr>
        </p:nvSpPr>
        <p:spPr/>
        <p:txBody>
          <a:bodyPr/>
          <a:lstStyle/>
          <a:p>
            <a:fld id="{01C1D24E-D088-5D49-938F-5F301CFBB26B}" type="datetime1">
              <a:rPr lang="en-US" smtClean="0"/>
              <a:t>10/23/2023</a:t>
            </a:fld>
            <a:endParaRPr lang="en-US" dirty="0"/>
          </a:p>
        </p:txBody>
      </p:sp>
      <p:sp>
        <p:nvSpPr>
          <p:cNvPr id="42" name="Footer Placeholder 41"/>
          <p:cNvSpPr>
            <a:spLocks noGrp="1"/>
          </p:cNvSpPr>
          <p:nvPr>
            <p:ph type="ftr" sz="quarter" idx="11"/>
          </p:nvPr>
        </p:nvSpPr>
        <p:spPr/>
        <p:txBody>
          <a:bodyPr/>
          <a:lstStyle/>
          <a:p>
            <a:endParaRPr lang="en-US" dirty="0"/>
          </a:p>
        </p:txBody>
      </p:sp>
      <p:sp>
        <p:nvSpPr>
          <p:cNvPr id="43" name="Slide Number Placeholder 42"/>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pic>
        <p:nvPicPr>
          <p:cNvPr id="45" name="Picture 6">
            <a:extLst>
              <a:ext uri="{FF2B5EF4-FFF2-40B4-BE49-F238E27FC236}">
                <a16:creationId xmlns:a16="http://schemas.microsoft.com/office/drawing/2014/main" id="{FDA2364E-2666-4158-B3B6-D3BA8899487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1447" t="9875" r="-1"/>
          <a:stretch/>
        </p:blipFill>
        <p:spPr>
          <a:xfrm>
            <a:off x="1535145" y="5771334"/>
            <a:ext cx="3391530" cy="402046"/>
          </a:xfrm>
          <a:prstGeom prst="rect">
            <a:avLst/>
          </a:prstGeom>
        </p:spPr>
      </p:pic>
      <p:sp>
        <p:nvSpPr>
          <p:cNvPr id="2" name="TextBox 1">
            <a:extLst>
              <a:ext uri="{FF2B5EF4-FFF2-40B4-BE49-F238E27FC236}">
                <a16:creationId xmlns:a16="http://schemas.microsoft.com/office/drawing/2014/main" id="{E87E11C0-43E5-B342-AD1C-9447FE2B69FD}"/>
              </a:ext>
            </a:extLst>
          </p:cNvPr>
          <p:cNvSpPr txBox="1"/>
          <p:nvPr userDrawn="1"/>
        </p:nvSpPr>
        <p:spPr>
          <a:xfrm>
            <a:off x="753035" y="60511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51743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lvl="0"/>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5A1A1-EEEE-0E4C-99AA-DB1ABF597B59}" type="datetime1">
              <a:rPr lang="en-US" smtClean="0"/>
              <a:t>10/23/2023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F442E-095D-414B-A3C1-4D7C903EC540}" type="slidenum">
              <a:rPr lang="en-US" smtClean="0"/>
              <a:t>‹#›</a:t>
            </a:fld>
            <a:endParaRPr lang="en-US"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71" r:id="rId1"/>
    <p:sldLayoutId id="2147483649" r:id="rId2"/>
    <p:sldLayoutId id="2147483669" r:id="rId3"/>
    <p:sldLayoutId id="2147483668" r:id="rId4"/>
    <p:sldLayoutId id="2147483650" r:id="rId5"/>
    <p:sldLayoutId id="2147483662" r:id="rId6"/>
    <p:sldLayoutId id="2147483664" r:id="rId7"/>
    <p:sldLayoutId id="2147483665" r:id="rId8"/>
    <p:sldLayoutId id="2147483670" r:id="rId9"/>
    <p:sldLayoutId id="214748368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hf hdr="0" ftr="0" dt="0"/>
  <p:txStyles>
    <p:titleStyle>
      <a:lvl1pPr algn="l" defTabSz="914400" rtl="0" eaLnBrk="1" latinLnBrk="0" hangingPunct="1">
        <a:lnSpc>
          <a:spcPct val="90000"/>
        </a:lnSpc>
        <a:spcBef>
          <a:spcPct val="0"/>
        </a:spcBef>
        <a:buNone/>
        <a:defRPr lang="en-US" sz="2800" b="1" i="0" kern="1200" baseline="0" smtClean="0">
          <a:solidFill>
            <a:schemeClr val="tx1"/>
          </a:solidFill>
          <a:latin typeface="Georgia"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8490b40f8ddb1b658047bf74d1757b07&amp;term_occur=999&amp;term_src=Title:45:Chapter:A:Subchapter:C:Part:164:Subpart:E:164.524" TargetMode="External"/><Relationship Id="rId2" Type="http://schemas.openxmlformats.org/officeDocument/2006/relationships/hyperlink" Target="https://www.law.cornell.edu/definitions/index.php?width=840&amp;height=800&amp;iframe=true&amp;def_id=0bf30072cd447089063e3f884e42f705&amp;term_occur=999&amp;term_src=Title:45:Chapter:A:Subchapter:C:Part:164:Subpart:E:164.524" TargetMode="External"/><Relationship Id="rId1" Type="http://schemas.openxmlformats.org/officeDocument/2006/relationships/slideLayout" Target="../slideLayouts/slideLayout5.xml"/><Relationship Id="rId5" Type="http://schemas.openxmlformats.org/officeDocument/2006/relationships/hyperlink" Target="https://www.law.cornell.edu/definitions/index.php?width=840&amp;height=800&amp;iframe=true&amp;def_id=7383a4ae647bf28b2388260d0de8b4ef&amp;term_occur=999&amp;term_src=Title:45:Chapter:A:Subchapter:C:Part:164:Subpart:E:164.524" TargetMode="External"/><Relationship Id="rId4" Type="http://schemas.openxmlformats.org/officeDocument/2006/relationships/hyperlink" Target="https://www.law.cornell.edu/definitions/index.php?width=840&amp;height=800&amp;iframe=true&amp;def_id=4f4ea50a0f95401268cc349b8bfcdacf&amp;term_occur=999&amp;term_src=Title:45:Chapter:A:Subchapter:C:Part:164:Subpart:E:164.52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ww.dhcs.ca.gov/Documents/BHIN-22-068-Interoperability-and-Patient-Access-Final-Rule.pdf"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acbhcs.org/providers/QA/memos/2023/API-Memo.pdf"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8FA991-A003-8B4E-BBEF-18F2E1D609A6}"/>
              </a:ext>
            </a:extLst>
          </p:cNvPr>
          <p:cNvSpPr>
            <a:spLocks noGrp="1"/>
          </p:cNvSpPr>
          <p:nvPr>
            <p:ph type="ctrTitle"/>
          </p:nvPr>
        </p:nvSpPr>
        <p:spPr>
          <a:xfrm>
            <a:off x="3206949" y="1495114"/>
            <a:ext cx="8658985" cy="521297"/>
          </a:xfrm>
        </p:spPr>
        <p:txBody>
          <a:bodyPr/>
          <a:lstStyle/>
          <a:p>
            <a:pPr marL="0" marR="0">
              <a:lnSpc>
                <a:spcPct val="107000"/>
              </a:lnSpc>
              <a:spcBef>
                <a:spcPts val="0"/>
              </a:spcBef>
              <a:spcAft>
                <a:spcPts val="800"/>
              </a:spcAft>
            </a:pPr>
            <a:r>
              <a:rPr lang="en-US" b="1" kern="100" dirty="0">
                <a:effectLst/>
                <a:latin typeface="Georgia" panose="02040502050405020303" pitchFamily="18" charset="0"/>
                <a:ea typeface="Calibri" panose="020F0502020204030204" pitchFamily="34" charset="0"/>
                <a:cs typeface="Calibri" panose="020F0502020204030204" pitchFamily="34" charset="0"/>
              </a:rPr>
              <a:t>Application Programming Interface (A</a:t>
            </a:r>
            <a:r>
              <a:rPr lang="en-US" b="1" kern="100" cap="all" dirty="0">
                <a:effectLst/>
                <a:latin typeface="Georgia" panose="02040502050405020303" pitchFamily="18" charset="0"/>
                <a:ea typeface="Calibri" panose="020F0502020204030204" pitchFamily="34" charset="0"/>
                <a:cs typeface="Calibri" panose="020F0502020204030204" pitchFamily="34" charset="0"/>
              </a:rPr>
              <a:t>PI)</a:t>
            </a:r>
            <a:r>
              <a:rPr lang="en-US" b="1" kern="100" dirty="0">
                <a:effectLst/>
                <a:latin typeface="Georgia" panose="02040502050405020303" pitchFamily="18" charset="0"/>
                <a:ea typeface="Calibri" panose="020F0502020204030204" pitchFamily="34" charset="0"/>
                <a:cs typeface="Calibri" panose="020F0502020204030204" pitchFamily="34" charset="0"/>
              </a:rPr>
              <a:t> </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5" name="Subtitle 4"/>
          <p:cNvSpPr>
            <a:spLocks noGrp="1"/>
          </p:cNvSpPr>
          <p:nvPr>
            <p:ph type="subTitle" idx="1"/>
          </p:nvPr>
        </p:nvSpPr>
        <p:spPr>
          <a:xfrm>
            <a:off x="3058094" y="2463282"/>
            <a:ext cx="5926417" cy="3542124"/>
          </a:xfrm>
        </p:spPr>
        <p:txBody>
          <a:bodyPr/>
          <a:lstStyle/>
          <a:p>
            <a:pPr>
              <a:lnSpc>
                <a:spcPct val="100000"/>
              </a:lnSpc>
            </a:pPr>
            <a:r>
              <a:rPr lang="en-US" sz="1200" b="1" i="0" dirty="0"/>
              <a:t>Quality Assurance Team (QA)</a:t>
            </a:r>
          </a:p>
          <a:p>
            <a:pPr>
              <a:lnSpc>
                <a:spcPct val="100000"/>
              </a:lnSpc>
            </a:pPr>
            <a:r>
              <a:rPr lang="en-US" b="1" dirty="0"/>
              <a:t>Alameda County Behavioral Health Services (ACBH)</a:t>
            </a:r>
          </a:p>
          <a:p>
            <a:endParaRPr lang="en-US" sz="1200" b="1" dirty="0">
              <a:solidFill>
                <a:schemeClr val="bg1"/>
              </a:solidFill>
              <a:latin typeface="Verdana" panose="020B0604030504040204" pitchFamily="34" charset="0"/>
              <a:ea typeface="Verdana" panose="020B0604030504040204" pitchFamily="34" charset="0"/>
            </a:endParaRPr>
          </a:p>
          <a:p>
            <a:r>
              <a:rPr lang="en-US" sz="1200" b="1" dirty="0">
                <a:solidFill>
                  <a:schemeClr val="bg1"/>
                </a:solidFill>
                <a:latin typeface="Verdana" panose="020B0604030504040204" pitchFamily="34" charset="0"/>
                <a:ea typeface="Verdana" panose="020B0604030504040204" pitchFamily="34" charset="0"/>
              </a:rPr>
              <a:t>Presented by: </a:t>
            </a:r>
          </a:p>
          <a:p>
            <a:pPr>
              <a:lnSpc>
                <a:spcPct val="100000"/>
              </a:lnSpc>
              <a:spcBef>
                <a:spcPts val="0"/>
              </a:spcBef>
            </a:pPr>
            <a:r>
              <a:rPr lang="en-US" sz="1200" dirty="0">
                <a:solidFill>
                  <a:schemeClr val="bg1"/>
                </a:solidFill>
                <a:latin typeface="Verdana" panose="020B0604030504040204" pitchFamily="34" charset="0"/>
                <a:ea typeface="Verdana" panose="020B0604030504040204" pitchFamily="34" charset="0"/>
              </a:rPr>
              <a:t>Torfeh Rejali, Division Director, Quality Assurance</a:t>
            </a:r>
          </a:p>
          <a:p>
            <a:pPr marL="0" marR="0">
              <a:lnSpc>
                <a:spcPct val="100000"/>
              </a:lnSpc>
              <a:spcBef>
                <a:spcPts val="0"/>
              </a:spcBef>
              <a:spcAft>
                <a:spcPts val="800"/>
              </a:spcAft>
            </a:pPr>
            <a:r>
              <a:rPr lang="en-US" kern="100" dirty="0">
                <a:effectLst/>
                <a:latin typeface="Verdana" panose="020B0604030504040204" pitchFamily="34" charset="0"/>
                <a:ea typeface="Verdana" panose="020B0604030504040204" pitchFamily="34" charset="0"/>
                <a:cs typeface="Calibri" panose="020F0502020204030204" pitchFamily="34" charset="0"/>
              </a:rPr>
              <a:t>Camille Peterson, </a:t>
            </a:r>
            <a:r>
              <a:rPr lang="en-US" kern="100" dirty="0">
                <a:effectLst/>
                <a:latin typeface="Verdana" panose="020B0604030504040204" pitchFamily="34" charset="0"/>
                <a:ea typeface="Verdana" panose="020B0604030504040204" pitchFamily="34" charset="0"/>
                <a:cs typeface="Times New Roman" panose="02020603050405020304" pitchFamily="18" charset="0"/>
              </a:rPr>
              <a:t>Information Systems Analyst                                   Sue Louie, Interim Information Systems Manager</a:t>
            </a:r>
          </a:p>
          <a:p>
            <a:pPr marL="0" marR="0">
              <a:lnSpc>
                <a:spcPct val="107000"/>
              </a:lnSpc>
              <a:spcBef>
                <a:spcPts val="0"/>
              </a:spcBef>
              <a:spcAft>
                <a:spcPts val="800"/>
              </a:spcAft>
            </a:pPr>
            <a:endParaRPr lang="en-US" sz="1200" dirty="0">
              <a:solidFill>
                <a:schemeClr val="bg1"/>
              </a:solidFill>
              <a:latin typeface="Verdana" panose="020B0604030504040204" pitchFamily="34" charset="0"/>
              <a:ea typeface="Verdana" panose="020B0604030504040204" pitchFamily="34" charset="0"/>
            </a:endParaRPr>
          </a:p>
          <a:p>
            <a:pPr>
              <a:lnSpc>
                <a:spcPct val="100000"/>
              </a:lnSpc>
              <a:spcBef>
                <a:spcPts val="0"/>
              </a:spcBef>
            </a:pPr>
            <a:endParaRPr lang="en-US" sz="1200" dirty="0">
              <a:solidFill>
                <a:schemeClr val="bg1"/>
              </a:solidFill>
              <a:latin typeface="Verdana" panose="020B0604030504040204" pitchFamily="34" charset="0"/>
              <a:ea typeface="Verdana" panose="020B0604030504040204" pitchFamily="34" charset="0"/>
            </a:endParaRPr>
          </a:p>
          <a:p>
            <a:pPr>
              <a:lnSpc>
                <a:spcPct val="100000"/>
              </a:lnSpc>
            </a:pPr>
            <a:endParaRPr lang="en-US" b="1" dirty="0"/>
          </a:p>
          <a:p>
            <a:pPr>
              <a:lnSpc>
                <a:spcPct val="100000"/>
              </a:lnSpc>
            </a:pPr>
            <a:endParaRPr lang="en-US" b="1" dirty="0"/>
          </a:p>
          <a:p>
            <a:pPr>
              <a:lnSpc>
                <a:spcPct val="100000"/>
              </a:lnSpc>
            </a:pPr>
            <a:endParaRPr lang="en-US" b="1" dirty="0"/>
          </a:p>
        </p:txBody>
      </p:sp>
      <p:sp>
        <p:nvSpPr>
          <p:cNvPr id="6" name="TextBox 5"/>
          <p:cNvSpPr txBox="1"/>
          <p:nvPr/>
        </p:nvSpPr>
        <p:spPr>
          <a:xfrm>
            <a:off x="12728448" y="2889504"/>
            <a:ext cx="184731" cy="369332"/>
          </a:xfrm>
          <a:prstGeom prst="rect">
            <a:avLst/>
          </a:prstGeom>
          <a:noFill/>
        </p:spPr>
        <p:txBody>
          <a:bodyPr wrap="none" rtlCol="0">
            <a:spAutoFit/>
          </a:bodyPr>
          <a:lstStyle/>
          <a:p>
            <a:endParaRPr lang="en-US" dirty="0"/>
          </a:p>
        </p:txBody>
      </p:sp>
      <p:sp>
        <p:nvSpPr>
          <p:cNvPr id="2" name="TextBox 1">
            <a:extLst>
              <a:ext uri="{FF2B5EF4-FFF2-40B4-BE49-F238E27FC236}">
                <a16:creationId xmlns:a16="http://schemas.microsoft.com/office/drawing/2014/main" id="{DB7447DC-9DE0-46BD-89ED-FAD9790DFD1D}"/>
              </a:ext>
            </a:extLst>
          </p:cNvPr>
          <p:cNvSpPr txBox="1"/>
          <p:nvPr/>
        </p:nvSpPr>
        <p:spPr>
          <a:xfrm>
            <a:off x="9750490" y="4004568"/>
            <a:ext cx="1892161" cy="276999"/>
          </a:xfrm>
          <a:prstGeom prst="rect">
            <a:avLst/>
          </a:prstGeom>
          <a:noFill/>
        </p:spPr>
        <p:txBody>
          <a:bodyPr wrap="square" rtlCol="0">
            <a:spAutoFit/>
          </a:bodyPr>
          <a:lstStyle/>
          <a:p>
            <a:r>
              <a:rPr lang="en-US" sz="1200" b="1" dirty="0">
                <a:solidFill>
                  <a:schemeClr val="bg1"/>
                </a:solidFill>
                <a:latin typeface="Verdana" panose="020B0604030504040204" pitchFamily="34" charset="0"/>
                <a:ea typeface="Verdana" panose="020B0604030504040204" pitchFamily="34" charset="0"/>
              </a:rPr>
              <a:t>October 25, 2023</a:t>
            </a:r>
          </a:p>
        </p:txBody>
      </p:sp>
    </p:spTree>
    <p:extLst>
      <p:ext uri="{BB962C8B-B14F-4D97-AF65-F5344CB8AC3E}">
        <p14:creationId xmlns:p14="http://schemas.microsoft.com/office/powerpoint/2010/main" val="3395853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68FAE87-F10F-A8B1-A1D4-48F96A0A41D6}"/>
              </a:ext>
            </a:extLst>
          </p:cNvPr>
          <p:cNvSpPr>
            <a:spLocks noGrp="1"/>
          </p:cNvSpPr>
          <p:nvPr>
            <p:ph type="sldNum" sz="quarter" idx="12"/>
          </p:nvPr>
        </p:nvSpPr>
        <p:spPr/>
        <p:txBody>
          <a:bodyPr/>
          <a:lstStyle/>
          <a:p>
            <a:fld id="{6E9F442E-095D-414B-A3C1-4D7C903EC540}" type="slidenum">
              <a:rPr lang="uk-UA" smtClean="0"/>
              <a:pPr/>
              <a:t>10</a:t>
            </a:fld>
            <a:endParaRPr lang="uk-UA" dirty="0"/>
          </a:p>
        </p:txBody>
      </p:sp>
      <p:sp>
        <p:nvSpPr>
          <p:cNvPr id="4" name="Title 3">
            <a:extLst>
              <a:ext uri="{FF2B5EF4-FFF2-40B4-BE49-F238E27FC236}">
                <a16:creationId xmlns:a16="http://schemas.microsoft.com/office/drawing/2014/main" id="{A631336C-AACF-3937-9787-8041458CE646}"/>
              </a:ext>
            </a:extLst>
          </p:cNvPr>
          <p:cNvSpPr>
            <a:spLocks noGrp="1"/>
          </p:cNvSpPr>
          <p:nvPr>
            <p:ph type="title"/>
          </p:nvPr>
        </p:nvSpPr>
        <p:spPr>
          <a:xfrm>
            <a:off x="627513" y="313024"/>
            <a:ext cx="8404520" cy="864778"/>
          </a:xfrm>
        </p:spPr>
        <p:txBody>
          <a:bodyPr>
            <a:normAutofit/>
          </a:bodyPr>
          <a:lstStyle/>
          <a:p>
            <a:pPr marL="0" marR="0">
              <a:lnSpc>
                <a:spcPct val="107000"/>
              </a:lnSpc>
              <a:spcBef>
                <a:spcPts val="0"/>
              </a:spcBef>
              <a:spcAft>
                <a:spcPts val="800"/>
              </a:spcAft>
            </a:pPr>
            <a:r>
              <a:rPr lang="en-US" b="1" kern="100" dirty="0">
                <a:effectLst/>
                <a:latin typeface="Georgia" panose="02040502050405020303" pitchFamily="18" charset="0"/>
                <a:ea typeface="Calibri" panose="020F0502020204030204" pitchFamily="34" charset="0"/>
                <a:cs typeface="Calibri" panose="020F0502020204030204" pitchFamily="34" charset="0"/>
              </a:rPr>
              <a:t>API: Allowable reasons for restricting a note</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C18E9259-ACC1-4907-030D-BE348EAA201E}"/>
              </a:ext>
            </a:extLst>
          </p:cNvPr>
          <p:cNvSpPr>
            <a:spLocks noGrp="1"/>
          </p:cNvSpPr>
          <p:nvPr>
            <p:ph idx="1"/>
          </p:nvPr>
        </p:nvSpPr>
        <p:spPr>
          <a:xfrm>
            <a:off x="992218" y="1337783"/>
            <a:ext cx="9172508" cy="4318738"/>
          </a:xfrm>
        </p:spPr>
        <p:txBody>
          <a:bodyPr/>
          <a:lstStyle/>
          <a:p>
            <a:pPr marL="0" marR="0" indent="0">
              <a:lnSpc>
                <a:spcPct val="107000"/>
              </a:lnSpc>
              <a:spcBef>
                <a:spcPts val="0"/>
              </a:spcBef>
              <a:spcAft>
                <a:spcPts val="800"/>
              </a:spcAft>
              <a:buNone/>
            </a:pPr>
            <a:r>
              <a:rPr lang="en-US" sz="1800" b="1" u="sng" kern="100" dirty="0">
                <a:effectLst/>
                <a:latin typeface="+mn-lt"/>
                <a:ea typeface="Calibri" panose="020F0502020204030204" pitchFamily="34" charset="0"/>
                <a:cs typeface="Calibri" panose="020F0502020204030204" pitchFamily="34" charset="0"/>
              </a:rPr>
              <a:t>Reviewable Circumstances</a:t>
            </a:r>
          </a:p>
          <a:p>
            <a:pPr marL="0" marR="0" indent="0">
              <a:lnSpc>
                <a:spcPct val="107000"/>
              </a:lnSpc>
              <a:spcBef>
                <a:spcPts val="0"/>
              </a:spcBef>
              <a:spcAft>
                <a:spcPts val="800"/>
              </a:spcAft>
              <a:buNone/>
            </a:pPr>
            <a:endParaRPr lang="en-US" sz="1800" b="1" u="sng" kern="100" dirty="0">
              <a:latin typeface="+mn-lt"/>
              <a:ea typeface="Calibri" panose="020F0502020204030204" pitchFamily="34" charset="0"/>
              <a:cs typeface="Calibri" panose="020F0502020204030204" pitchFamily="34" charset="0"/>
            </a:endParaRPr>
          </a:p>
          <a:p>
            <a:pPr marL="342900" marR="0" lvl="0" indent="-342900" algn="just"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A licensed </a:t>
            </a:r>
            <a:r>
              <a:rPr lang="en-US" sz="1800" strike="noStrike" dirty="0">
                <a:effectLst/>
                <a:latin typeface="+mn-lt"/>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health</a:t>
            </a:r>
            <a:r>
              <a:rPr lang="en-US" sz="1800" u="none" strike="noStrike" dirty="0">
                <a:effectLst/>
                <a:latin typeface="+mn-lt"/>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care</a:t>
            </a:r>
            <a:r>
              <a:rPr lang="en-US" sz="1800" dirty="0">
                <a:effectLst/>
                <a:latin typeface="+mn-lt"/>
                <a:ea typeface="Calibri" panose="020F0502020204030204" pitchFamily="34" charset="0"/>
                <a:cs typeface="Calibri" panose="020F0502020204030204" pitchFamily="34" charset="0"/>
              </a:rPr>
              <a:t> professional has determined, in the exercise of professional judgment, that the access requested is </a:t>
            </a:r>
            <a:r>
              <a:rPr lang="en-US" sz="1800" u="sng" dirty="0">
                <a:effectLst/>
                <a:latin typeface="+mn-lt"/>
                <a:ea typeface="Calibri" panose="020F0502020204030204" pitchFamily="34" charset="0"/>
                <a:cs typeface="Calibri" panose="020F0502020204030204" pitchFamily="34" charset="0"/>
              </a:rPr>
              <a:t>reasonably likely to endanger the life or physical safety of the </a:t>
            </a:r>
            <a:r>
              <a:rPr lang="en-US" sz="1800" u="sng" dirty="0">
                <a:effectLst/>
                <a:latin typeface="+mn-lt"/>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patient</a:t>
            </a:r>
            <a:r>
              <a:rPr lang="en-US" sz="1800" u="sng" dirty="0">
                <a:effectLst/>
                <a:latin typeface="+mn-lt"/>
                <a:ea typeface="Calibri" panose="020F0502020204030204" pitchFamily="34" charset="0"/>
                <a:cs typeface="Calibri" panose="020F0502020204030204" pitchFamily="34" charset="0"/>
              </a:rPr>
              <a:t> or another </a:t>
            </a:r>
            <a:r>
              <a:rPr lang="en-US" sz="1800" u="sng" dirty="0">
                <a:effectLst/>
                <a:latin typeface="+mn-lt"/>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person</a:t>
            </a:r>
            <a:r>
              <a:rPr lang="en-US" sz="1800" dirty="0">
                <a:effectLst/>
                <a:latin typeface="+mn-lt"/>
                <a:ea typeface="Calibri" panose="020F0502020204030204" pitchFamily="34" charset="0"/>
                <a:cs typeface="Calibri" panose="020F0502020204030204" pitchFamily="34" charset="0"/>
              </a:rPr>
              <a:t>. </a:t>
            </a:r>
          </a:p>
          <a:p>
            <a:pPr marL="342900" marR="0" lvl="0" indent="-342900" algn="just" fontAlgn="base">
              <a:spcBef>
                <a:spcPts val="0"/>
              </a:spcBef>
              <a:spcAft>
                <a:spcPts val="0"/>
              </a:spcAft>
              <a:buFont typeface="Symbol" panose="05050102010706020507" pitchFamily="18" charset="2"/>
              <a:buChar char=""/>
            </a:pPr>
            <a:endParaRPr lang="en-US" sz="1800" dirty="0">
              <a:effectLst/>
              <a:latin typeface="+mn-lt"/>
              <a:ea typeface="Calibri" panose="020F0502020204030204" pitchFamily="34" charset="0"/>
              <a:cs typeface="Calibri" panose="020F0502020204030204" pitchFamily="34" charset="0"/>
            </a:endParaRPr>
          </a:p>
          <a:p>
            <a:pPr marL="342900" marR="0" lvl="0" indent="-342900" algn="just"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The </a:t>
            </a:r>
            <a:r>
              <a:rPr lang="en-US" sz="1800" u="none" strike="noStrike" dirty="0">
                <a:effectLst/>
                <a:latin typeface="+mn-lt"/>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protected health information</a:t>
            </a:r>
            <a:r>
              <a:rPr lang="en-US" sz="1800" dirty="0">
                <a:effectLst/>
                <a:latin typeface="+mn-lt"/>
                <a:ea typeface="Calibri" panose="020F0502020204030204" pitchFamily="34" charset="0"/>
                <a:cs typeface="Calibri" panose="020F0502020204030204" pitchFamily="34" charset="0"/>
              </a:rPr>
              <a:t> makes reference to another </a:t>
            </a:r>
            <a:r>
              <a:rPr lang="en-US" sz="1800" u="none" strike="noStrike" dirty="0">
                <a:effectLst/>
                <a:latin typeface="+mn-lt"/>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person</a:t>
            </a:r>
            <a:r>
              <a:rPr lang="en-US" sz="1800" dirty="0">
                <a:effectLst/>
                <a:latin typeface="+mn-lt"/>
                <a:ea typeface="Calibri" panose="020F0502020204030204" pitchFamily="34" charset="0"/>
                <a:cs typeface="Calibri" panose="020F0502020204030204" pitchFamily="34" charset="0"/>
              </a:rPr>
              <a:t> (e.g., family) and a licensed </a:t>
            </a:r>
            <a:r>
              <a:rPr lang="en-US" sz="1800" u="none" strike="noStrike" dirty="0">
                <a:effectLst/>
                <a:latin typeface="+mn-lt"/>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healthcare</a:t>
            </a:r>
            <a:r>
              <a:rPr lang="en-US" sz="1800" dirty="0">
                <a:effectLst/>
                <a:latin typeface="+mn-lt"/>
                <a:ea typeface="Calibri" panose="020F0502020204030204" pitchFamily="34" charset="0"/>
                <a:cs typeface="Calibri" panose="020F0502020204030204" pitchFamily="34" charset="0"/>
              </a:rPr>
              <a:t> professional has determined, in the exercise of professional judgment, that the access requested is </a:t>
            </a:r>
            <a:r>
              <a:rPr lang="en-US" sz="1800" u="sng" dirty="0">
                <a:effectLst/>
                <a:latin typeface="+mn-lt"/>
                <a:ea typeface="Calibri" panose="020F0502020204030204" pitchFamily="34" charset="0"/>
                <a:cs typeface="Calibri" panose="020F0502020204030204" pitchFamily="34" charset="0"/>
              </a:rPr>
              <a:t>reasonably likely to cause substantial harm to the other </a:t>
            </a:r>
            <a:r>
              <a:rPr lang="en-US" sz="1800" u="sng" dirty="0">
                <a:effectLst/>
                <a:latin typeface="+mn-lt"/>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person</a:t>
            </a:r>
            <a:r>
              <a:rPr lang="en-US" sz="1800" u="sng" dirty="0">
                <a:effectLst/>
                <a:latin typeface="+mn-lt"/>
                <a:ea typeface="Calibri" panose="020F0502020204030204" pitchFamily="34" charset="0"/>
                <a:cs typeface="Calibri" panose="020F0502020204030204" pitchFamily="34" charset="0"/>
              </a:rPr>
              <a:t>. </a:t>
            </a:r>
          </a:p>
          <a:p>
            <a:pPr marL="342900" marR="0" lvl="0" indent="-342900" algn="just" fontAlgn="base">
              <a:spcBef>
                <a:spcPts val="0"/>
              </a:spcBef>
              <a:spcAft>
                <a:spcPts val="0"/>
              </a:spcAft>
              <a:buFont typeface="Symbol" panose="05050102010706020507" pitchFamily="18" charset="2"/>
              <a:buChar char=""/>
            </a:pPr>
            <a:endParaRPr lang="en-US" sz="1800" dirty="0">
              <a:effectLst/>
              <a:latin typeface="+mn-lt"/>
              <a:ea typeface="Calibri" panose="020F0502020204030204" pitchFamily="34" charset="0"/>
              <a:cs typeface="Calibri" panose="020F0502020204030204" pitchFamily="34" charset="0"/>
            </a:endParaRPr>
          </a:p>
          <a:p>
            <a:pPr marL="342900" marR="0" lvl="0" indent="-342900" algn="just"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A licensed </a:t>
            </a:r>
            <a:r>
              <a:rPr lang="en-US" sz="1800" u="none" strike="noStrike" dirty="0">
                <a:effectLst/>
                <a:latin typeface="+mn-lt"/>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health care</a:t>
            </a:r>
            <a:r>
              <a:rPr lang="en-US" sz="1800" dirty="0">
                <a:effectLst/>
                <a:latin typeface="+mn-lt"/>
                <a:ea typeface="Calibri" panose="020F0502020204030204" pitchFamily="34" charset="0"/>
                <a:cs typeface="Calibri" panose="020F0502020204030204" pitchFamily="34" charset="0"/>
              </a:rPr>
              <a:t> professional must deny a parent/guardian access to a minor’s mental health records if the </a:t>
            </a:r>
            <a:r>
              <a:rPr lang="en-US" sz="1800" u="sng" dirty="0">
                <a:effectLst/>
                <a:latin typeface="+mn-lt"/>
                <a:ea typeface="Calibri" panose="020F0502020204030204" pitchFamily="34" charset="0"/>
                <a:cs typeface="Calibri" panose="020F0502020204030204" pitchFamily="34" charset="0"/>
              </a:rPr>
              <a:t>minor has been removed from the parent/guardian’s physical custody, absent a specific court order </a:t>
            </a:r>
            <a:r>
              <a:rPr lang="en-US" sz="1800" dirty="0">
                <a:effectLst/>
                <a:latin typeface="+mn-lt"/>
                <a:ea typeface="Calibri" panose="020F0502020204030204" pitchFamily="34" charset="0"/>
                <a:cs typeface="Calibri" panose="020F0502020204030204" pitchFamily="34" charset="0"/>
              </a:rPr>
              <a:t>granting such access.  </a:t>
            </a:r>
          </a:p>
          <a:p>
            <a:pPr marL="0" marR="0" indent="0">
              <a:lnSpc>
                <a:spcPct val="107000"/>
              </a:lnSpc>
              <a:spcBef>
                <a:spcPts val="0"/>
              </a:spcBef>
              <a:spcAft>
                <a:spcPts val="800"/>
              </a:spcAft>
              <a:buNone/>
            </a:pPr>
            <a:endParaRPr lang="en-US" sz="1800" kern="100" dirty="0">
              <a:solidFill>
                <a:schemeClr val="tx1"/>
              </a:solidFill>
              <a:effectLst/>
              <a:latin typeface="+mn-lt"/>
              <a:ea typeface="Calibri" panose="020F0502020204030204" pitchFamily="34" charset="0"/>
              <a:cs typeface="Times New Roman" panose="02020603050405020304" pitchFamily="18" charset="0"/>
            </a:endParaRPr>
          </a:p>
          <a:p>
            <a:endParaRPr lang="en-US" dirty="0">
              <a:latin typeface="+mn-lt"/>
            </a:endParaRPr>
          </a:p>
        </p:txBody>
      </p:sp>
    </p:spTree>
    <p:extLst>
      <p:ext uri="{BB962C8B-B14F-4D97-AF65-F5344CB8AC3E}">
        <p14:creationId xmlns:p14="http://schemas.microsoft.com/office/powerpoint/2010/main" val="2975201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2F35147-B7CA-0998-6F70-76CEF2952A1E}"/>
              </a:ext>
            </a:extLst>
          </p:cNvPr>
          <p:cNvSpPr>
            <a:spLocks noGrp="1"/>
          </p:cNvSpPr>
          <p:nvPr>
            <p:ph idx="1"/>
          </p:nvPr>
        </p:nvSpPr>
        <p:spPr>
          <a:xfrm>
            <a:off x="1219881" y="1535948"/>
            <a:ext cx="9752237" cy="4499693"/>
          </a:xfrm>
        </p:spPr>
        <p:txBody>
          <a:bodyPr/>
          <a:lstStyle/>
          <a:p>
            <a:pPr marL="0" indent="0">
              <a:spcBef>
                <a:spcPts val="0"/>
              </a:spcBef>
              <a:buNone/>
            </a:pPr>
            <a:r>
              <a:rPr lang="en-US" sz="1800" b="1" u="sng" kern="100" dirty="0">
                <a:effectLst/>
                <a:latin typeface="+mn-lt"/>
                <a:ea typeface="Calibri" panose="020F0502020204030204" pitchFamily="34" charset="0"/>
                <a:cs typeface="Calibri" panose="020F0502020204030204" pitchFamily="34" charset="0"/>
              </a:rPr>
              <a:t>Unreviewable Circumstances</a:t>
            </a:r>
            <a:endParaRPr lang="en-US" sz="1800" kern="100"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latin typeface="+mn-lt"/>
            </a:endParaRPr>
          </a:p>
          <a:p>
            <a:pPr marL="342900" marR="0" lvl="0" indent="-342900" fontAlgn="base">
              <a:lnSpc>
                <a:spcPct val="150000"/>
              </a:lnSpc>
              <a:spcBef>
                <a:spcPts val="0"/>
              </a:spcBef>
              <a:spcAft>
                <a:spcPts val="60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The requested information is part of psychotherapy notes. </a:t>
            </a:r>
          </a:p>
          <a:p>
            <a:pPr marL="342900" marR="0" lvl="0" indent="-342900" fontAlgn="base">
              <a:spcBef>
                <a:spcPts val="0"/>
              </a:spcBef>
              <a:spcAft>
                <a:spcPts val="60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The requested information is compiled in reasonable anticipation of, or for use in, a civil, criminal, or administrative action or proceeding.  </a:t>
            </a:r>
          </a:p>
          <a:p>
            <a:pPr marL="342900" marR="0" lvl="0" indent="-342900" fontAlgn="base">
              <a:spcBef>
                <a:spcPts val="0"/>
              </a:spcBef>
              <a:spcAft>
                <a:spcPts val="60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Access to the record would jeopardize the health, safety, custody or rehabilitation of beneficiary, other inmates, or the safety of any officer, employee or other person at the correctional institution or the transporting service. </a:t>
            </a:r>
          </a:p>
          <a:p>
            <a:pPr marL="342900" marR="0" lvl="0" indent="-342900" fontAlgn="base">
              <a:spcBef>
                <a:spcPts val="0"/>
              </a:spcBef>
              <a:spcAft>
                <a:spcPts val="60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Access is denied while beneficiaries protected health information is used for research involving treatment by a health care provider.  The restriction is temporary and was agreed upon as stated in the consent to participate in the study. Access will be reinstated at the completion of the research.  </a:t>
            </a:r>
          </a:p>
          <a:p>
            <a:pPr marL="342900" marR="0" lvl="0" indent="-342900"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The protected health information was obtained by someone other than a health care provider under a promise of confidentiality and access would be reasonably likely to reveal the source of the information or to cause substantial harm to the individual or another person.  </a:t>
            </a:r>
          </a:p>
          <a:p>
            <a:pPr marL="0" marR="0">
              <a:spcBef>
                <a:spcPts val="0"/>
              </a:spcBef>
              <a:spcAft>
                <a:spcPts val="0"/>
              </a:spcAft>
            </a:pPr>
            <a:endParaRPr lang="en-US" dirty="0"/>
          </a:p>
        </p:txBody>
      </p:sp>
      <p:sp>
        <p:nvSpPr>
          <p:cNvPr id="3" name="Slide Number Placeholder 2">
            <a:extLst>
              <a:ext uri="{FF2B5EF4-FFF2-40B4-BE49-F238E27FC236}">
                <a16:creationId xmlns:a16="http://schemas.microsoft.com/office/drawing/2014/main" id="{C438856C-9BF8-D633-F4C7-1F11522A9248}"/>
              </a:ext>
            </a:extLst>
          </p:cNvPr>
          <p:cNvSpPr>
            <a:spLocks noGrp="1"/>
          </p:cNvSpPr>
          <p:nvPr>
            <p:ph type="sldNum" sz="quarter" idx="12"/>
          </p:nvPr>
        </p:nvSpPr>
        <p:spPr/>
        <p:txBody>
          <a:bodyPr/>
          <a:lstStyle/>
          <a:p>
            <a:fld id="{6E9F442E-095D-414B-A3C1-4D7C903EC540}" type="slidenum">
              <a:rPr lang="uk-UA" smtClean="0"/>
              <a:pPr/>
              <a:t>11</a:t>
            </a:fld>
            <a:endParaRPr lang="uk-UA" dirty="0"/>
          </a:p>
        </p:txBody>
      </p:sp>
      <p:sp>
        <p:nvSpPr>
          <p:cNvPr id="4" name="Title 3">
            <a:extLst>
              <a:ext uri="{FF2B5EF4-FFF2-40B4-BE49-F238E27FC236}">
                <a16:creationId xmlns:a16="http://schemas.microsoft.com/office/drawing/2014/main" id="{DCB8C120-BAB2-F1E4-749A-614F8A5A07E3}"/>
              </a:ext>
            </a:extLst>
          </p:cNvPr>
          <p:cNvSpPr>
            <a:spLocks noGrp="1"/>
          </p:cNvSpPr>
          <p:nvPr>
            <p:ph type="title"/>
          </p:nvPr>
        </p:nvSpPr>
        <p:spPr>
          <a:xfrm>
            <a:off x="712572" y="516417"/>
            <a:ext cx="8366113" cy="864778"/>
          </a:xfrm>
        </p:spPr>
        <p:txBody>
          <a:bodyPr>
            <a:normAutofit/>
          </a:bodyPr>
          <a:lstStyle/>
          <a:p>
            <a:pPr marL="0" marR="0">
              <a:lnSpc>
                <a:spcPct val="107000"/>
              </a:lnSpc>
              <a:spcBef>
                <a:spcPts val="0"/>
              </a:spcBef>
              <a:spcAft>
                <a:spcPts val="800"/>
              </a:spcAft>
            </a:pPr>
            <a:r>
              <a:rPr lang="en-US" b="1" kern="100" dirty="0">
                <a:effectLst/>
                <a:latin typeface="Georgia" panose="02040502050405020303" pitchFamily="18" charset="0"/>
                <a:ea typeface="Calibri" panose="020F0502020204030204" pitchFamily="34" charset="0"/>
                <a:cs typeface="Calibri" panose="020F0502020204030204" pitchFamily="34" charset="0"/>
              </a:rPr>
              <a:t>API: Allowable reasons for restricting a note</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0559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7D8ECD-44C6-0DBF-CAC8-95F2548B5E16}"/>
              </a:ext>
            </a:extLst>
          </p:cNvPr>
          <p:cNvSpPr>
            <a:spLocks noGrp="1"/>
          </p:cNvSpPr>
          <p:nvPr>
            <p:ph idx="1"/>
          </p:nvPr>
        </p:nvSpPr>
        <p:spPr>
          <a:xfrm>
            <a:off x="1075251" y="1576954"/>
            <a:ext cx="9718567" cy="2746457"/>
          </a:xfrm>
        </p:spPr>
        <p:txBody>
          <a:bodyPr/>
          <a:lstStyle/>
          <a:p>
            <a:pPr marL="342900" marR="0" lvl="0" indent="-342900" fontAlgn="base">
              <a:lnSpc>
                <a:spcPct val="107000"/>
              </a:lnSpc>
              <a:spcBef>
                <a:spcPts val="0"/>
              </a:spcBef>
              <a:spcAft>
                <a:spcPts val="0"/>
              </a:spcAft>
              <a:buFont typeface="Symbol" panose="05050102010706020507" pitchFamily="18" charset="2"/>
              <a:buChar char=""/>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Effective October 2023, Clinician’s Gateway (CG) will be enhanced to include a field titled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Potential</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1800" i="1" kern="0" dirty="0">
                <a:effectLst/>
                <a:latin typeface="Calibri" panose="020F0502020204030204" pitchFamily="34" charset="0"/>
                <a:ea typeface="Times New Roman" panose="02020603050405020304" pitchFamily="18" charset="0"/>
                <a:cs typeface="Calibri" panose="020F0502020204030204" pitchFamily="34" charset="0"/>
              </a:rPr>
              <a:t>Harm</a:t>
            </a:r>
            <a:r>
              <a:rPr lang="en-US" sz="1800" kern="0" dirty="0">
                <a:effectLst/>
                <a:latin typeface="Calibri" panose="020F0502020204030204" pitchFamily="34" charset="0"/>
                <a:ea typeface="Times New Roman" panose="02020603050405020304" pitchFamily="18" charset="0"/>
                <a:cs typeface="Calibri" panose="020F0502020204030204" pitchFamily="34" charset="0"/>
              </a:rPr>
              <a:t> that will allow the author of a note to block its release by identifying the specific reason for restriction from a drop-down menu. </a:t>
            </a:r>
          </a:p>
          <a:p>
            <a:pPr marL="342900" marR="0" lvl="0" indent="-342900" fontAlgn="base">
              <a:lnSpc>
                <a:spcPct val="107000"/>
              </a:lnSpc>
              <a:spcBef>
                <a:spcPts val="0"/>
              </a:spcBef>
              <a:spcAft>
                <a:spcPts val="0"/>
              </a:spcAft>
              <a:buFont typeface="Symbol" panose="05050102010706020507" pitchFamily="18" charset="2"/>
              <a:buChar char=""/>
            </a:pPr>
            <a:endParaRPr lang="en-US" sz="18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Clinical supervisors within agencies may request permission to alter the Potential Harm Flag if the author of the note is no longer with the agency and the note needs to be restricted or unrestricted.   </a:t>
            </a:r>
          </a:p>
          <a:p>
            <a:pPr marL="342900" marR="0" lvl="0" indent="-342900" fontAlgn="base">
              <a:lnSpc>
                <a:spcPct val="107000"/>
              </a:lnSpc>
              <a:spcBef>
                <a:spcPts val="0"/>
              </a:spcBef>
              <a:spcAft>
                <a:spcPts val="0"/>
              </a:spcAft>
              <a:buFont typeface="Symbol" panose="05050102010706020507" pitchFamily="18" charset="2"/>
              <a:buChar char=""/>
            </a:pPr>
            <a:endParaRPr lang="en-US" sz="18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kern="0" dirty="0">
                <a:effectLst/>
                <a:latin typeface="Calibri" panose="020F0502020204030204" pitchFamily="34" charset="0"/>
                <a:ea typeface="Times New Roman" panose="02020603050405020304" pitchFamily="18" charset="0"/>
                <a:cs typeface="Calibri" panose="020F0502020204030204" pitchFamily="34" charset="0"/>
              </a:rPr>
              <a:t>These requests will be managed by the ACBH Information Systems team. </a:t>
            </a:r>
            <a:endParaRPr lang="en-US" sz="18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52A5A77A-0E86-0DF3-3F3E-BE0029CCC0BD}"/>
              </a:ext>
            </a:extLst>
          </p:cNvPr>
          <p:cNvSpPr>
            <a:spLocks noGrp="1"/>
          </p:cNvSpPr>
          <p:nvPr>
            <p:ph type="sldNum" sz="quarter" idx="12"/>
          </p:nvPr>
        </p:nvSpPr>
        <p:spPr/>
        <p:txBody>
          <a:bodyPr/>
          <a:lstStyle/>
          <a:p>
            <a:fld id="{6E9F442E-095D-414B-A3C1-4D7C903EC540}" type="slidenum">
              <a:rPr lang="uk-UA" smtClean="0"/>
              <a:pPr/>
              <a:t>12</a:t>
            </a:fld>
            <a:endParaRPr lang="uk-UA" dirty="0"/>
          </a:p>
        </p:txBody>
      </p:sp>
      <p:sp>
        <p:nvSpPr>
          <p:cNvPr id="4" name="Title 3">
            <a:extLst>
              <a:ext uri="{FF2B5EF4-FFF2-40B4-BE49-F238E27FC236}">
                <a16:creationId xmlns:a16="http://schemas.microsoft.com/office/drawing/2014/main" id="{C91EDB1E-7149-DD11-8CA3-A7DFB4557790}"/>
              </a:ext>
            </a:extLst>
          </p:cNvPr>
          <p:cNvSpPr>
            <a:spLocks noGrp="1"/>
          </p:cNvSpPr>
          <p:nvPr>
            <p:ph type="title"/>
          </p:nvPr>
        </p:nvSpPr>
        <p:spPr>
          <a:xfrm>
            <a:off x="818898" y="577371"/>
            <a:ext cx="7259852" cy="864778"/>
          </a:xfrm>
        </p:spPr>
        <p:txBody>
          <a:bodyPr>
            <a:normAutofit/>
          </a:bodyPr>
          <a:lstStyle/>
          <a:p>
            <a:pPr marL="0" marR="0">
              <a:lnSpc>
                <a:spcPct val="107000"/>
              </a:lnSpc>
              <a:spcBef>
                <a:spcPts val="0"/>
              </a:spcBef>
              <a:spcAft>
                <a:spcPts val="800"/>
              </a:spcAft>
            </a:pPr>
            <a:r>
              <a:rPr lang="en-US" b="1" kern="100" dirty="0">
                <a:effectLst/>
                <a:latin typeface="Georgia" panose="02040502050405020303" pitchFamily="18" charset="0"/>
                <a:ea typeface="Calibri" panose="020F0502020204030204" pitchFamily="34" charset="0"/>
                <a:cs typeface="Calibri" panose="020F0502020204030204" pitchFamily="34" charset="0"/>
              </a:rPr>
              <a:t>API: Process Management in ACBH’s EHR</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1149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5977EB-23E3-847F-2FC3-15A382191452}"/>
              </a:ext>
            </a:extLst>
          </p:cNvPr>
          <p:cNvSpPr>
            <a:spLocks noGrp="1"/>
          </p:cNvSpPr>
          <p:nvPr>
            <p:ph type="title"/>
          </p:nvPr>
        </p:nvSpPr>
        <p:spPr>
          <a:xfrm>
            <a:off x="320654" y="702945"/>
            <a:ext cx="8416945" cy="932475"/>
          </a:xfrm>
        </p:spPr>
        <p:txBody>
          <a:bodyPr vert="horz" lIns="91440" tIns="45720" rIns="91440" bIns="45720" rtlCol="0" anchor="ctr">
            <a:noAutofit/>
          </a:bodyPr>
          <a:lstStyle/>
          <a:p>
            <a:pPr marL="0" marR="0">
              <a:lnSpc>
                <a:spcPct val="107000"/>
              </a:lnSpc>
              <a:spcBef>
                <a:spcPts val="0"/>
              </a:spcBef>
              <a:spcAft>
                <a:spcPts val="800"/>
              </a:spcAft>
            </a:pPr>
            <a:r>
              <a:rPr lang="en-US" sz="2800" b="1" kern="100" dirty="0">
                <a:effectLst/>
                <a:latin typeface="Georgia" panose="02040502050405020303" pitchFamily="18" charset="0"/>
                <a:ea typeface="Calibri" panose="020F0502020204030204" pitchFamily="34" charset="0"/>
                <a:cs typeface="Calibri" panose="020F0502020204030204" pitchFamily="34" charset="0"/>
              </a:rPr>
              <a:t>Clinician’s Gateway: Potential Harm Flag</a:t>
            </a:r>
            <a:endParaRPr lang="en-US" sz="2800" kern="1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B220A278-94BE-5E1C-38DA-7F32FF6F1915}"/>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E9F442E-095D-414B-A3C1-4D7C903EC540}" type="slidenum">
              <a:rPr lang="en-US" sz="1200" smtClean="0">
                <a:solidFill>
                  <a:schemeClr val="tx1">
                    <a:tint val="75000"/>
                  </a:schemeClr>
                </a:solidFill>
                <a:latin typeface="+mn-lt"/>
                <a:ea typeface="+mn-ea"/>
                <a:cs typeface="+mn-cs"/>
              </a:rPr>
              <a:pPr>
                <a:spcAft>
                  <a:spcPts val="600"/>
                </a:spcAft>
              </a:pPr>
              <a:t>13</a:t>
            </a:fld>
            <a:endParaRPr lang="en-US" sz="1200" dirty="0">
              <a:solidFill>
                <a:schemeClr val="tx1">
                  <a:tint val="75000"/>
                </a:schemeClr>
              </a:solidFill>
              <a:latin typeface="+mn-lt"/>
              <a:ea typeface="+mn-ea"/>
              <a:cs typeface="+mn-cs"/>
            </a:endParaRPr>
          </a:p>
        </p:txBody>
      </p:sp>
      <p:graphicFrame>
        <p:nvGraphicFramePr>
          <p:cNvPr id="6" name="Content Placeholder 1">
            <a:extLst>
              <a:ext uri="{FF2B5EF4-FFF2-40B4-BE49-F238E27FC236}">
                <a16:creationId xmlns:a16="http://schemas.microsoft.com/office/drawing/2014/main" id="{6E27B8F8-4B20-3515-857F-CAB73F88BA4F}"/>
              </a:ext>
            </a:extLst>
          </p:cNvPr>
          <p:cNvGraphicFramePr>
            <a:graphicFrameLocks noGrp="1"/>
          </p:cNvGraphicFramePr>
          <p:nvPr>
            <p:ph idx="1"/>
            <p:extLst>
              <p:ext uri="{D42A27DB-BD31-4B8C-83A1-F6EECF244321}">
                <p14:modId xmlns:p14="http://schemas.microsoft.com/office/powerpoint/2010/main" val="3345930698"/>
              </p:ext>
            </p:extLst>
          </p:nvPr>
        </p:nvGraphicFramePr>
        <p:xfrm>
          <a:off x="588319" y="2088619"/>
          <a:ext cx="10291175" cy="26807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04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FA1F843-99B8-43A8-AF38-7CBC0D3BE873}"/>
              </a:ext>
            </a:extLst>
          </p:cNvPr>
          <p:cNvSpPr>
            <a:spLocks noGrp="1"/>
          </p:cNvSpPr>
          <p:nvPr>
            <p:ph type="title"/>
          </p:nvPr>
        </p:nvSpPr>
        <p:spPr>
          <a:xfrm>
            <a:off x="630936" y="502920"/>
            <a:ext cx="3419856" cy="1463040"/>
          </a:xfrm>
        </p:spPr>
        <p:txBody>
          <a:bodyPr vert="horz" lIns="91440" tIns="45720" rIns="91440" bIns="45720" rtlCol="0" anchor="ctr">
            <a:normAutofit fontScale="90000"/>
          </a:bodyPr>
          <a:lstStyle/>
          <a:p>
            <a:r>
              <a:rPr lang="en-US" sz="2700" b="1" kern="1200" dirty="0">
                <a:effectLst/>
                <a:latin typeface="Georgia" panose="02040502050405020303" pitchFamily="18" charset="0"/>
              </a:rPr>
              <a:t>Clinician’s Gateway: Potential Harm Flag</a:t>
            </a:r>
            <a:br>
              <a:rPr lang="en-US" sz="3000" kern="1200" dirty="0">
                <a:solidFill>
                  <a:schemeClr val="tx1"/>
                </a:solidFill>
                <a:effectLst/>
                <a:latin typeface="+mj-lt"/>
                <a:ea typeface="+mj-ea"/>
                <a:cs typeface="+mj-cs"/>
              </a:rPr>
            </a:br>
            <a:endParaRPr lang="en-US" sz="3000" kern="1200" dirty="0">
              <a:solidFill>
                <a:schemeClr val="tx1"/>
              </a:solidFill>
              <a:latin typeface="+mj-lt"/>
              <a:ea typeface="+mj-ea"/>
              <a:cs typeface="+mj-cs"/>
            </a:endParaRPr>
          </a:p>
        </p:txBody>
      </p:sp>
      <p:sp>
        <p:nvSpPr>
          <p:cNvPr id="16"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9FAED43A-517D-4BF3-B7F2-5041AA054903}"/>
              </a:ext>
            </a:extLst>
          </p:cNvPr>
          <p:cNvSpPr>
            <a:spLocks noGrp="1"/>
          </p:cNvSpPr>
          <p:nvPr>
            <p:ph idx="1"/>
          </p:nvPr>
        </p:nvSpPr>
        <p:spPr>
          <a:xfrm>
            <a:off x="4654295" y="502920"/>
            <a:ext cx="6894576" cy="1463040"/>
          </a:xfrm>
        </p:spPr>
        <p:txBody>
          <a:bodyPr vert="horz" lIns="91440" tIns="45720" rIns="91440" bIns="45720" rtlCol="0" anchor="ctr">
            <a:noAutofit/>
          </a:bodyPr>
          <a:lstStyle/>
          <a:p>
            <a:pPr marL="342900" marR="0" lvl="0" indent="-228600" fontAlgn="base">
              <a:spcBef>
                <a:spcPts val="0"/>
              </a:spcBef>
              <a:spcAft>
                <a:spcPts val="600"/>
              </a:spcAft>
              <a:buFont typeface="Arial" panose="020B0604020202020204" pitchFamily="34" charset="0"/>
              <a:buChar char="•"/>
            </a:pPr>
            <a:r>
              <a:rPr lang="en-US" sz="1800" u="sng" dirty="0">
                <a:effectLst/>
                <a:latin typeface="+mn-lt"/>
              </a:rPr>
              <a:t>Before a note is finalized:</a:t>
            </a:r>
            <a:r>
              <a:rPr lang="en-US" sz="1800" dirty="0">
                <a:effectLst/>
                <a:latin typeface="+mn-lt"/>
              </a:rPr>
              <a:t> The Potential Harm Flag may be added while in </a:t>
            </a:r>
            <a:r>
              <a:rPr lang="en-US" sz="1800" i="1" dirty="0">
                <a:effectLst/>
                <a:latin typeface="+mn-lt"/>
              </a:rPr>
              <a:t>Edit</a:t>
            </a:r>
            <a:r>
              <a:rPr lang="en-US" sz="1800" dirty="0">
                <a:effectLst/>
                <a:latin typeface="+mn-lt"/>
              </a:rPr>
              <a:t> mode.</a:t>
            </a:r>
          </a:p>
          <a:p>
            <a:pPr marL="342900" marR="0" lvl="0" indent="-228600" fontAlgn="base">
              <a:spcBef>
                <a:spcPts val="0"/>
              </a:spcBef>
              <a:spcAft>
                <a:spcPts val="600"/>
              </a:spcAft>
              <a:buFont typeface="Arial" panose="020B0604020202020204" pitchFamily="34" charset="0"/>
              <a:buChar char="•"/>
            </a:pPr>
            <a:r>
              <a:rPr lang="en-US" sz="1800" dirty="0">
                <a:effectLst/>
                <a:latin typeface="+mn-lt"/>
              </a:rPr>
              <a:t>A required text field will be available to add a justification for the Potential Harm Flag. </a:t>
            </a:r>
          </a:p>
        </p:txBody>
      </p:sp>
      <p:pic>
        <p:nvPicPr>
          <p:cNvPr id="9" name="Picture 8" descr="Text&#10;&#10;Description automatically generated with low confidence">
            <a:extLst>
              <a:ext uri="{FF2B5EF4-FFF2-40B4-BE49-F238E27FC236}">
                <a16:creationId xmlns:a16="http://schemas.microsoft.com/office/drawing/2014/main" id="{99F9B9E3-43D4-5C17-E26B-08F392ED3A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30936" y="2948473"/>
            <a:ext cx="10917936" cy="2332047"/>
          </a:xfrm>
          <a:prstGeom prst="rect">
            <a:avLst/>
          </a:prstGeom>
          <a:noFill/>
        </p:spPr>
      </p:pic>
      <p:sp>
        <p:nvSpPr>
          <p:cNvPr id="3" name="Slide Number Placeholder 2">
            <a:extLst>
              <a:ext uri="{FF2B5EF4-FFF2-40B4-BE49-F238E27FC236}">
                <a16:creationId xmlns:a16="http://schemas.microsoft.com/office/drawing/2014/main" id="{2914FB56-802C-4D92-BE88-658F9966822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E9F442E-095D-414B-A3C1-4D7C903EC540}" type="slidenum">
              <a:rPr lang="en-US" sz="1200" smtClean="0">
                <a:solidFill>
                  <a:schemeClr val="tx1">
                    <a:tint val="75000"/>
                  </a:schemeClr>
                </a:solidFill>
                <a:latin typeface="+mn-lt"/>
                <a:ea typeface="+mn-ea"/>
                <a:cs typeface="+mn-cs"/>
              </a:rPr>
              <a:pPr>
                <a:spcAft>
                  <a:spcPts val="600"/>
                </a:spcAft>
              </a:pPr>
              <a:t>14</a:t>
            </a:fld>
            <a:endParaRPr lang="en-US" sz="1200">
              <a:solidFill>
                <a:schemeClr val="tx1">
                  <a:tint val="75000"/>
                </a:schemeClr>
              </a:solidFill>
              <a:latin typeface="+mn-lt"/>
              <a:ea typeface="+mn-ea"/>
              <a:cs typeface="+mn-cs"/>
            </a:endParaRPr>
          </a:p>
        </p:txBody>
      </p:sp>
    </p:spTree>
    <p:extLst>
      <p:ext uri="{BB962C8B-B14F-4D97-AF65-F5344CB8AC3E}">
        <p14:creationId xmlns:p14="http://schemas.microsoft.com/office/powerpoint/2010/main" val="895557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FA1F843-99B8-43A8-AF38-7CBC0D3BE873}"/>
              </a:ext>
            </a:extLst>
          </p:cNvPr>
          <p:cNvSpPr>
            <a:spLocks noGrp="1"/>
          </p:cNvSpPr>
          <p:nvPr>
            <p:ph type="title"/>
          </p:nvPr>
        </p:nvSpPr>
        <p:spPr>
          <a:xfrm>
            <a:off x="630936" y="502920"/>
            <a:ext cx="3419856" cy="1463040"/>
          </a:xfrm>
        </p:spPr>
        <p:txBody>
          <a:bodyPr vert="horz" lIns="91440" tIns="45720" rIns="91440" bIns="45720" rtlCol="0" anchor="ctr">
            <a:normAutofit fontScale="90000"/>
          </a:bodyPr>
          <a:lstStyle/>
          <a:p>
            <a:r>
              <a:rPr lang="en-US" sz="2700" b="1" kern="1200" dirty="0">
                <a:effectLst/>
                <a:latin typeface="Georgia" panose="02040502050405020303" pitchFamily="18" charset="0"/>
              </a:rPr>
              <a:t>Clinician’s Gateway: Potential Harm Flag</a:t>
            </a:r>
            <a:br>
              <a:rPr lang="en-US" sz="3000" kern="1200" dirty="0">
                <a:solidFill>
                  <a:schemeClr val="tx1"/>
                </a:solidFill>
                <a:effectLst/>
                <a:latin typeface="+mj-lt"/>
                <a:ea typeface="+mj-ea"/>
                <a:cs typeface="+mj-cs"/>
              </a:rPr>
            </a:br>
            <a:endParaRPr lang="en-US" sz="3000" kern="1200" dirty="0">
              <a:solidFill>
                <a:schemeClr val="tx1"/>
              </a:solidFill>
              <a:latin typeface="+mj-lt"/>
              <a:ea typeface="+mj-ea"/>
              <a:cs typeface="+mj-cs"/>
            </a:endParaRPr>
          </a:p>
        </p:txBody>
      </p:sp>
      <p:sp>
        <p:nvSpPr>
          <p:cNvPr id="23"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9FAED43A-517D-4BF3-B7F2-5041AA054903}"/>
              </a:ext>
            </a:extLst>
          </p:cNvPr>
          <p:cNvSpPr>
            <a:spLocks noGrp="1"/>
          </p:cNvSpPr>
          <p:nvPr>
            <p:ph idx="1"/>
          </p:nvPr>
        </p:nvSpPr>
        <p:spPr>
          <a:xfrm>
            <a:off x="4654295" y="502920"/>
            <a:ext cx="6894576" cy="1463040"/>
          </a:xfrm>
        </p:spPr>
        <p:txBody>
          <a:bodyPr vert="horz" lIns="91440" tIns="45720" rIns="91440" bIns="45720" rtlCol="0" anchor="ctr">
            <a:normAutofit/>
          </a:bodyPr>
          <a:lstStyle/>
          <a:p>
            <a:pPr marL="342900" marR="0" lvl="0" indent="-228600" fontAlgn="base">
              <a:spcBef>
                <a:spcPts val="0"/>
              </a:spcBef>
              <a:spcAft>
                <a:spcPts val="600"/>
              </a:spcAft>
              <a:buFont typeface="Arial" panose="020B0604020202020204" pitchFamily="34" charset="0"/>
              <a:buChar char="•"/>
            </a:pPr>
            <a:r>
              <a:rPr lang="en-US" sz="1800" u="sng" dirty="0">
                <a:effectLst/>
                <a:latin typeface="+mn-lt"/>
              </a:rPr>
              <a:t>After a note is finalized</a:t>
            </a:r>
            <a:r>
              <a:rPr lang="en-US" sz="1800" dirty="0">
                <a:effectLst/>
                <a:latin typeface="+mn-lt"/>
              </a:rPr>
              <a:t>: The Potential Harm Flag may be added on the </a:t>
            </a:r>
            <a:r>
              <a:rPr lang="en-US" sz="1800" i="1" dirty="0">
                <a:effectLst/>
                <a:latin typeface="+mn-lt"/>
              </a:rPr>
              <a:t>View Note</a:t>
            </a:r>
            <a:r>
              <a:rPr lang="en-US" sz="1800" dirty="0">
                <a:effectLst/>
                <a:latin typeface="+mn-lt"/>
              </a:rPr>
              <a:t> screen.</a:t>
            </a:r>
            <a:endParaRPr lang="en-US" sz="1800" dirty="0">
              <a:latin typeface="+mn-lt"/>
            </a:endParaRPr>
          </a:p>
          <a:p>
            <a:pPr marL="342900" marR="0" lvl="0" indent="-228600" fontAlgn="base">
              <a:spcBef>
                <a:spcPts val="0"/>
              </a:spcBef>
              <a:spcAft>
                <a:spcPts val="600"/>
              </a:spcAft>
              <a:buFont typeface="Arial" panose="020B0604020202020204" pitchFamily="34" charset="0"/>
              <a:buChar char="•"/>
            </a:pPr>
            <a:r>
              <a:rPr lang="en-US" sz="1800" dirty="0">
                <a:effectLst/>
                <a:latin typeface="+mn-lt"/>
              </a:rPr>
              <a:t>A required text field will be available to add a justification for the Potential Harm Flag. </a:t>
            </a:r>
          </a:p>
        </p:txBody>
      </p:sp>
      <p:pic>
        <p:nvPicPr>
          <p:cNvPr id="5" name="Picture 4" descr="A picture containing application&#10;&#10;Description automatically generated">
            <a:extLst>
              <a:ext uri="{FF2B5EF4-FFF2-40B4-BE49-F238E27FC236}">
                <a16:creationId xmlns:a16="http://schemas.microsoft.com/office/drawing/2014/main" id="{C8F686FC-CE42-272B-09D1-1F1DAF3461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30936" y="2873829"/>
            <a:ext cx="10917936" cy="2229275"/>
          </a:xfrm>
          <a:prstGeom prst="rect">
            <a:avLst/>
          </a:prstGeom>
          <a:noFill/>
        </p:spPr>
      </p:pic>
      <p:sp>
        <p:nvSpPr>
          <p:cNvPr id="3" name="Slide Number Placeholder 2">
            <a:extLst>
              <a:ext uri="{FF2B5EF4-FFF2-40B4-BE49-F238E27FC236}">
                <a16:creationId xmlns:a16="http://schemas.microsoft.com/office/drawing/2014/main" id="{2914FB56-802C-4D92-BE88-658F9966822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E9F442E-095D-414B-A3C1-4D7C903EC540}" type="slidenum">
              <a:rPr lang="en-US" sz="1200" smtClean="0">
                <a:solidFill>
                  <a:schemeClr val="tx1">
                    <a:tint val="75000"/>
                  </a:schemeClr>
                </a:solidFill>
                <a:latin typeface="+mn-lt"/>
                <a:ea typeface="+mn-ea"/>
                <a:cs typeface="+mn-cs"/>
              </a:rPr>
              <a:pPr>
                <a:spcAft>
                  <a:spcPts val="600"/>
                </a:spcAft>
              </a:pPr>
              <a:t>15</a:t>
            </a:fld>
            <a:endParaRPr lang="en-US" sz="1200">
              <a:solidFill>
                <a:schemeClr val="tx1">
                  <a:tint val="75000"/>
                </a:schemeClr>
              </a:solidFill>
              <a:latin typeface="+mn-lt"/>
              <a:ea typeface="+mn-ea"/>
              <a:cs typeface="+mn-cs"/>
            </a:endParaRPr>
          </a:p>
        </p:txBody>
      </p:sp>
    </p:spTree>
    <p:extLst>
      <p:ext uri="{BB962C8B-B14F-4D97-AF65-F5344CB8AC3E}">
        <p14:creationId xmlns:p14="http://schemas.microsoft.com/office/powerpoint/2010/main" val="1068898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FA1F843-99B8-43A8-AF38-7CBC0D3BE873}"/>
              </a:ext>
            </a:extLst>
          </p:cNvPr>
          <p:cNvSpPr>
            <a:spLocks noGrp="1"/>
          </p:cNvSpPr>
          <p:nvPr>
            <p:ph type="title"/>
          </p:nvPr>
        </p:nvSpPr>
        <p:spPr>
          <a:xfrm>
            <a:off x="630936" y="502920"/>
            <a:ext cx="3419856" cy="1463040"/>
          </a:xfrm>
        </p:spPr>
        <p:txBody>
          <a:bodyPr vert="horz" lIns="91440" tIns="45720" rIns="91440" bIns="45720" rtlCol="0" anchor="ctr">
            <a:normAutofit/>
          </a:bodyPr>
          <a:lstStyle/>
          <a:p>
            <a:r>
              <a:rPr lang="en-US" b="1" kern="1200" dirty="0">
                <a:effectLst/>
                <a:latin typeface="Georgia" panose="02040502050405020303" pitchFamily="18" charset="0"/>
              </a:rPr>
              <a:t>Clinician’s Gateway: Potential Harm Flag</a:t>
            </a:r>
            <a:br>
              <a:rPr lang="en-US" sz="3000" kern="1200" dirty="0">
                <a:solidFill>
                  <a:schemeClr val="tx1"/>
                </a:solidFill>
                <a:effectLst/>
                <a:latin typeface="+mj-lt"/>
                <a:ea typeface="+mj-ea"/>
                <a:cs typeface="+mj-cs"/>
              </a:rPr>
            </a:br>
            <a:endParaRPr lang="en-US" sz="3000" kern="1200" dirty="0">
              <a:solidFill>
                <a:schemeClr val="tx1"/>
              </a:solidFill>
              <a:latin typeface="+mj-lt"/>
              <a:ea typeface="+mj-ea"/>
              <a:cs typeface="+mj-cs"/>
            </a:endParaRPr>
          </a:p>
        </p:txBody>
      </p:sp>
      <p:sp>
        <p:nvSpPr>
          <p:cNvPr id="30"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9FAED43A-517D-4BF3-B7F2-5041AA054903}"/>
              </a:ext>
            </a:extLst>
          </p:cNvPr>
          <p:cNvSpPr>
            <a:spLocks noGrp="1"/>
          </p:cNvSpPr>
          <p:nvPr>
            <p:ph idx="1"/>
          </p:nvPr>
        </p:nvSpPr>
        <p:spPr>
          <a:xfrm>
            <a:off x="4654295" y="502920"/>
            <a:ext cx="6894576" cy="1554480"/>
          </a:xfrm>
        </p:spPr>
        <p:txBody>
          <a:bodyPr vert="horz" lIns="91440" tIns="45720" rIns="91440" bIns="45720" rtlCol="0" anchor="ctr">
            <a:noAutofit/>
          </a:bodyPr>
          <a:lstStyle/>
          <a:p>
            <a:pPr marL="342900" marR="0" lvl="0" indent="-228600" fontAlgn="base">
              <a:spcBef>
                <a:spcPts val="0"/>
              </a:spcBef>
              <a:spcAft>
                <a:spcPts val="600"/>
              </a:spcAft>
              <a:buFont typeface="Arial" panose="020B0604020202020204" pitchFamily="34" charset="0"/>
              <a:buChar char="•"/>
            </a:pPr>
            <a:r>
              <a:rPr lang="en-US" sz="1800" dirty="0">
                <a:effectLst/>
                <a:latin typeface="+mn-lt"/>
              </a:rPr>
              <a:t>If a note is flagged, it will not be accessible to the beneficiary or their representative. </a:t>
            </a:r>
          </a:p>
          <a:p>
            <a:pPr marL="342900" marR="0" lvl="0" indent="-228600" fontAlgn="base">
              <a:spcBef>
                <a:spcPts val="0"/>
              </a:spcBef>
              <a:spcAft>
                <a:spcPts val="600"/>
              </a:spcAft>
              <a:buFont typeface="Arial" panose="020B0604020202020204" pitchFamily="34" charset="0"/>
              <a:buChar char="•"/>
            </a:pPr>
            <a:r>
              <a:rPr lang="en-US" sz="1800" dirty="0">
                <a:effectLst/>
                <a:latin typeface="+mn-lt"/>
              </a:rPr>
              <a:t>It is not possible to redact sections of a note.  </a:t>
            </a:r>
          </a:p>
          <a:p>
            <a:pPr marL="342900" marR="0" lvl="0" indent="-228600" fontAlgn="base">
              <a:spcBef>
                <a:spcPts val="0"/>
              </a:spcBef>
              <a:spcAft>
                <a:spcPts val="600"/>
              </a:spcAft>
              <a:buFont typeface="Arial" panose="020B0604020202020204" pitchFamily="34" charset="0"/>
              <a:buChar char="•"/>
            </a:pPr>
            <a:r>
              <a:rPr lang="en-US" sz="1800" dirty="0">
                <a:effectLst/>
                <a:latin typeface="+mn-lt"/>
              </a:rPr>
              <a:t>The Potential Harm Flag will make the entire note inaccessible to the beneficiary/representative via the Patient Access API. </a:t>
            </a:r>
          </a:p>
        </p:txBody>
      </p:sp>
      <p:pic>
        <p:nvPicPr>
          <p:cNvPr id="6" name="Picture 5" descr="Graphical user interface, application&#10;&#10;Description automatically generated">
            <a:extLst>
              <a:ext uri="{FF2B5EF4-FFF2-40B4-BE49-F238E27FC236}">
                <a16:creationId xmlns:a16="http://schemas.microsoft.com/office/drawing/2014/main" id="{40E00476-6182-50BE-E4E8-49A626C10B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30936" y="2605627"/>
            <a:ext cx="10917936" cy="3329969"/>
          </a:xfrm>
          <a:prstGeom prst="rect">
            <a:avLst/>
          </a:prstGeom>
          <a:noFill/>
        </p:spPr>
      </p:pic>
      <p:sp>
        <p:nvSpPr>
          <p:cNvPr id="3" name="Slide Number Placeholder 2">
            <a:extLst>
              <a:ext uri="{FF2B5EF4-FFF2-40B4-BE49-F238E27FC236}">
                <a16:creationId xmlns:a16="http://schemas.microsoft.com/office/drawing/2014/main" id="{2914FB56-802C-4D92-BE88-658F9966822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E9F442E-095D-414B-A3C1-4D7C903EC540}" type="slidenum">
              <a:rPr lang="en-US" sz="1200" smtClean="0">
                <a:solidFill>
                  <a:schemeClr val="tx1">
                    <a:tint val="75000"/>
                  </a:schemeClr>
                </a:solidFill>
                <a:latin typeface="+mn-lt"/>
                <a:ea typeface="+mn-ea"/>
                <a:cs typeface="+mn-cs"/>
              </a:rPr>
              <a:pPr>
                <a:spcAft>
                  <a:spcPts val="600"/>
                </a:spcAft>
              </a:pPr>
              <a:t>16</a:t>
            </a:fld>
            <a:endParaRPr lang="en-US" sz="1200">
              <a:solidFill>
                <a:schemeClr val="tx1">
                  <a:tint val="75000"/>
                </a:schemeClr>
              </a:solidFill>
              <a:latin typeface="+mn-lt"/>
              <a:ea typeface="+mn-ea"/>
              <a:cs typeface="+mn-cs"/>
            </a:endParaRPr>
          </a:p>
        </p:txBody>
      </p:sp>
    </p:spTree>
    <p:extLst>
      <p:ext uri="{BB962C8B-B14F-4D97-AF65-F5344CB8AC3E}">
        <p14:creationId xmlns:p14="http://schemas.microsoft.com/office/powerpoint/2010/main" val="3585949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Arc 29">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91583"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231F4D99-5099-7D4E-7D46-BCCE97FFD8A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E9F442E-095D-414B-A3C1-4D7C903EC540}" type="slidenum">
              <a:rPr lang="en-US" sz="1200" smtClean="0">
                <a:solidFill>
                  <a:srgbClr val="FFFFFF"/>
                </a:solidFill>
                <a:latin typeface="+mn-lt"/>
                <a:ea typeface="+mn-ea"/>
                <a:cs typeface="+mn-cs"/>
              </a:rPr>
              <a:pPr>
                <a:spcAft>
                  <a:spcPts val="600"/>
                </a:spcAft>
              </a:pPr>
              <a:t>17</a:t>
            </a:fld>
            <a:endParaRPr lang="en-US" sz="1200">
              <a:solidFill>
                <a:srgbClr val="FFFFFF"/>
              </a:solidFill>
              <a:latin typeface="+mn-lt"/>
              <a:ea typeface="+mn-ea"/>
              <a:cs typeface="+mn-cs"/>
            </a:endParaRPr>
          </a:p>
        </p:txBody>
      </p:sp>
      <p:sp>
        <p:nvSpPr>
          <p:cNvPr id="41" name="Oval 40">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9419"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A1F8807-0D1D-4A26-8C69-5CF8A584B513}"/>
              </a:ext>
            </a:extLst>
          </p:cNvPr>
          <p:cNvSpPr>
            <a:spLocks noGrp="1"/>
          </p:cNvSpPr>
          <p:nvPr>
            <p:ph type="title"/>
          </p:nvPr>
        </p:nvSpPr>
        <p:spPr>
          <a:xfrm>
            <a:off x="838200" y="647593"/>
            <a:ext cx="4467792" cy="3060541"/>
          </a:xfrm>
        </p:spPr>
        <p:txBody>
          <a:bodyPr vert="horz" lIns="91440" tIns="45720" rIns="91440" bIns="45720" rtlCol="0" anchor="b">
            <a:normAutofit fontScale="90000"/>
          </a:bodyPr>
          <a:lstStyle/>
          <a:p>
            <a:pPr algn="ctr"/>
            <a:br>
              <a:rPr lang="en-US" sz="6000" kern="1200" dirty="0">
                <a:solidFill>
                  <a:srgbClr val="FFFFFF"/>
                </a:solidFill>
                <a:latin typeface="+mj-lt"/>
                <a:ea typeface="+mj-ea"/>
                <a:cs typeface="+mj-cs"/>
              </a:rPr>
            </a:br>
            <a:br>
              <a:rPr lang="en-US" sz="6000" kern="1200" dirty="0">
                <a:solidFill>
                  <a:srgbClr val="FFFFFF"/>
                </a:solidFill>
                <a:latin typeface="+mj-lt"/>
                <a:ea typeface="+mj-ea"/>
                <a:cs typeface="+mj-cs"/>
              </a:rPr>
            </a:br>
            <a:br>
              <a:rPr lang="en-US" sz="6000" dirty="0">
                <a:solidFill>
                  <a:srgbClr val="FFFFFF"/>
                </a:solidFill>
                <a:latin typeface="+mj-lt"/>
              </a:rPr>
            </a:br>
            <a:br>
              <a:rPr lang="en-US" sz="6000" dirty="0">
                <a:solidFill>
                  <a:srgbClr val="FFFFFF"/>
                </a:solidFill>
                <a:latin typeface="+mj-lt"/>
              </a:rPr>
            </a:br>
            <a:r>
              <a:rPr lang="en-US" sz="8000" dirty="0">
                <a:solidFill>
                  <a:srgbClr val="FFFFFF"/>
                </a:solidFill>
                <a:latin typeface="+mj-lt"/>
              </a:rPr>
              <a:t>Q&amp;A</a:t>
            </a:r>
            <a:br>
              <a:rPr lang="en-US" sz="6000" kern="1200" dirty="0">
                <a:solidFill>
                  <a:srgbClr val="FFFFFF"/>
                </a:solidFill>
                <a:latin typeface="+mj-lt"/>
                <a:ea typeface="+mj-ea"/>
                <a:cs typeface="+mj-cs"/>
              </a:rPr>
            </a:br>
            <a:br>
              <a:rPr lang="en-US" sz="6000" kern="1200" dirty="0">
                <a:solidFill>
                  <a:srgbClr val="FFFFFF"/>
                </a:solidFill>
                <a:latin typeface="+mj-lt"/>
                <a:ea typeface="+mj-ea"/>
                <a:cs typeface="+mj-cs"/>
              </a:rPr>
            </a:br>
            <a:endParaRPr lang="en-US" sz="6000" kern="1200" dirty="0">
              <a:solidFill>
                <a:srgbClr val="FFFFFF"/>
              </a:solidFill>
              <a:latin typeface="+mj-lt"/>
              <a:ea typeface="+mj-ea"/>
              <a:cs typeface="+mj-cs"/>
            </a:endParaRPr>
          </a:p>
        </p:txBody>
      </p:sp>
      <p:pic>
        <p:nvPicPr>
          <p:cNvPr id="10" name="Graphic 9" descr="Questionnaire">
            <a:extLst>
              <a:ext uri="{FF2B5EF4-FFF2-40B4-BE49-F238E27FC236}">
                <a16:creationId xmlns:a16="http://schemas.microsoft.com/office/drawing/2014/main" id="{4FE4C721-121C-1FE3-B879-1015143AC0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23623"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2844118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F43C2C2-3B08-A008-5DE4-A4CCF73FD5B1}"/>
              </a:ext>
            </a:extLst>
          </p:cNvPr>
          <p:cNvSpPr>
            <a:spLocks noGrp="1"/>
          </p:cNvSpPr>
          <p:nvPr>
            <p:ph type="sldNum" sz="quarter" idx="12"/>
          </p:nvPr>
        </p:nvSpPr>
        <p:spPr/>
        <p:txBody>
          <a:bodyPr/>
          <a:lstStyle/>
          <a:p>
            <a:fld id="{6E9F442E-095D-414B-A3C1-4D7C903EC540}" type="slidenum">
              <a:rPr lang="uk-UA" smtClean="0"/>
              <a:pPr/>
              <a:t>18</a:t>
            </a:fld>
            <a:endParaRPr lang="uk-UA" dirty="0"/>
          </a:p>
        </p:txBody>
      </p:sp>
      <p:sp>
        <p:nvSpPr>
          <p:cNvPr id="5" name="Title 4">
            <a:extLst>
              <a:ext uri="{FF2B5EF4-FFF2-40B4-BE49-F238E27FC236}">
                <a16:creationId xmlns:a16="http://schemas.microsoft.com/office/drawing/2014/main" id="{A740A15B-8CE9-A3E2-C455-B293FCB8F9E8}"/>
              </a:ext>
            </a:extLst>
          </p:cNvPr>
          <p:cNvSpPr>
            <a:spLocks noGrp="1"/>
          </p:cNvSpPr>
          <p:nvPr>
            <p:ph type="title"/>
          </p:nvPr>
        </p:nvSpPr>
        <p:spPr>
          <a:xfrm>
            <a:off x="2857500" y="3980522"/>
            <a:ext cx="6477000" cy="658020"/>
          </a:xfrm>
        </p:spPr>
        <p:txBody>
          <a:bodyPr/>
          <a:lstStyle/>
          <a:p>
            <a:r>
              <a:rPr lang="en-US" sz="2400" dirty="0">
                <a:solidFill>
                  <a:schemeClr val="bg2">
                    <a:lumMod val="25000"/>
                  </a:schemeClr>
                </a:solidFill>
                <a:latin typeface="+mn-lt"/>
              </a:rPr>
              <a:t>For questions about the presentation, contact </a:t>
            </a:r>
            <a:r>
              <a:rPr lang="en-US" sz="2400" i="0" dirty="0">
                <a:solidFill>
                  <a:schemeClr val="bg2">
                    <a:lumMod val="25000"/>
                  </a:schemeClr>
                </a:solidFill>
                <a:latin typeface="+mn-lt"/>
              </a:rPr>
              <a:t>QATA@acgov.org.</a:t>
            </a:r>
            <a:br>
              <a:rPr lang="en-US" sz="1600" dirty="0">
                <a:solidFill>
                  <a:schemeClr val="bg2">
                    <a:lumMod val="25000"/>
                  </a:schemeClr>
                </a:solidFill>
                <a:latin typeface="+mn-lt"/>
              </a:rPr>
            </a:br>
            <a:endParaRPr lang="en-US" sz="2200" b="1" dirty="0">
              <a:solidFill>
                <a:srgbClr val="33AB7E"/>
              </a:solidFill>
              <a:latin typeface="+mn-lt"/>
              <a:ea typeface="+mj-ea"/>
              <a:cs typeface="+mj-cs"/>
            </a:endParaRPr>
          </a:p>
        </p:txBody>
      </p:sp>
    </p:spTree>
    <p:extLst>
      <p:ext uri="{BB962C8B-B14F-4D97-AF65-F5344CB8AC3E}">
        <p14:creationId xmlns:p14="http://schemas.microsoft.com/office/powerpoint/2010/main" val="353148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4C06BCEF-9401-E050-8EF6-61DABD2DCBAC}"/>
              </a:ext>
            </a:extLst>
          </p:cNvPr>
          <p:cNvSpPr>
            <a:spLocks noGrp="1"/>
          </p:cNvSpPr>
          <p:nvPr>
            <p:ph type="title"/>
          </p:nvPr>
        </p:nvSpPr>
        <p:spPr>
          <a:xfrm>
            <a:off x="1244434" y="548640"/>
            <a:ext cx="3197674" cy="5431536"/>
          </a:xfrm>
        </p:spPr>
        <p:txBody>
          <a:bodyPr vert="horz" lIns="91440" tIns="45720" rIns="91440" bIns="45720" rtlCol="0" anchor="ctr">
            <a:normAutofit/>
          </a:bodyPr>
          <a:lstStyle/>
          <a:p>
            <a:pPr algn="ctr"/>
            <a:br>
              <a:rPr lang="en-US" sz="3600" dirty="0"/>
            </a:br>
            <a:r>
              <a:rPr lang="en-US" sz="3600" dirty="0"/>
              <a:t>Learning Objectives</a:t>
            </a:r>
          </a:p>
        </p:txBody>
      </p:sp>
      <p:sp>
        <p:nvSpPr>
          <p:cNvPr id="1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5">
            <a:extLst>
              <a:ext uri="{FF2B5EF4-FFF2-40B4-BE49-F238E27FC236}">
                <a16:creationId xmlns:a16="http://schemas.microsoft.com/office/drawing/2014/main" id="{F82E6B46-357C-39D5-1CC6-688BCC6CA2C0}"/>
              </a:ext>
            </a:extLst>
          </p:cNvPr>
          <p:cNvSpPr>
            <a:spLocks noGrp="1"/>
          </p:cNvSpPr>
          <p:nvPr>
            <p:ph idx="1"/>
          </p:nvPr>
        </p:nvSpPr>
        <p:spPr>
          <a:xfrm>
            <a:off x="5126418" y="852287"/>
            <a:ext cx="6497945" cy="5048783"/>
          </a:xfrm>
        </p:spPr>
        <p:txBody>
          <a:bodyPr vert="horz" lIns="91440" tIns="45720" rIns="91440" bIns="45720" rtlCol="0" anchor="ctr">
            <a:normAutofit/>
          </a:bodyPr>
          <a:lstStyle/>
          <a:p>
            <a:pPr marL="0" marR="0" lvl="0" indent="0">
              <a:lnSpc>
                <a:spcPct val="107000"/>
              </a:lnSpc>
              <a:spcBef>
                <a:spcPts val="600"/>
              </a:spcBef>
              <a:spcAft>
                <a:spcPts val="1200"/>
              </a:spcAft>
              <a:buNone/>
            </a:pPr>
            <a:r>
              <a:rPr lang="en-US" sz="1800" kern="100" dirty="0">
                <a:solidFill>
                  <a:schemeClr val="tx1"/>
                </a:solidFill>
                <a:effectLst/>
                <a:latin typeface="+mn-lt"/>
                <a:ea typeface="Verdana" panose="020B0604030504040204" pitchFamily="34" charset="0"/>
                <a:cs typeface="Calibri" panose="020F0502020204030204" pitchFamily="34" charset="0"/>
              </a:rPr>
              <a:t>The purpose of this training is to inform and educate providers on a new requirement by the Department of Health Care Services (DHCS). </a:t>
            </a:r>
          </a:p>
          <a:p>
            <a:pPr marL="342900" marR="0" lvl="0" indent="-342900">
              <a:lnSpc>
                <a:spcPct val="107000"/>
              </a:lnSpc>
              <a:spcBef>
                <a:spcPts val="600"/>
              </a:spcBef>
              <a:spcAft>
                <a:spcPts val="1200"/>
              </a:spcAft>
              <a:buFont typeface="Symbol" panose="05050102010706020507" pitchFamily="18" charset="2"/>
              <a:buChar char=""/>
            </a:pPr>
            <a:r>
              <a:rPr lang="en-US" sz="1800" kern="100" dirty="0">
                <a:solidFill>
                  <a:schemeClr val="tx1"/>
                </a:solidFill>
                <a:effectLst/>
                <a:latin typeface="+mn-lt"/>
                <a:ea typeface="Verdana" panose="020B0604030504040204" pitchFamily="34" charset="0"/>
                <a:cs typeface="Calibri" panose="020F0502020204030204" pitchFamily="34" charset="0"/>
              </a:rPr>
              <a:t>Learning objectives:</a:t>
            </a:r>
          </a:p>
          <a:p>
            <a:pPr marL="742950" marR="0" lvl="1" indent="-285750">
              <a:lnSpc>
                <a:spcPct val="107000"/>
              </a:lnSpc>
              <a:spcBef>
                <a:spcPts val="600"/>
              </a:spcBef>
              <a:spcAft>
                <a:spcPts val="1200"/>
              </a:spcAft>
              <a:buFont typeface="Courier New" panose="02070309020205020404" pitchFamily="49" charset="0"/>
              <a:buChar char="o"/>
            </a:pPr>
            <a:r>
              <a:rPr lang="en-US" sz="1800" i="0" kern="100" dirty="0">
                <a:solidFill>
                  <a:schemeClr val="tx1"/>
                </a:solidFill>
                <a:effectLst/>
                <a:latin typeface="+mn-lt"/>
                <a:ea typeface="Verdana" panose="020B0604030504040204" pitchFamily="34" charset="0"/>
                <a:cs typeface="Calibri" panose="020F0502020204030204" pitchFamily="34" charset="0"/>
              </a:rPr>
              <a:t>Understand the background of the new API requirement.</a:t>
            </a:r>
            <a:endParaRPr lang="en-US" sz="1800" i="0" kern="100" dirty="0">
              <a:solidFill>
                <a:schemeClr val="tx1"/>
              </a:solidFill>
              <a:effectLst/>
              <a:latin typeface="+mn-lt"/>
              <a:ea typeface="Verdana" panose="020B0604030504040204" pitchFamily="34" charset="0"/>
              <a:cs typeface="Times New Roman" panose="02020603050405020304" pitchFamily="18" charset="0"/>
            </a:endParaRPr>
          </a:p>
          <a:p>
            <a:pPr marL="742950" marR="0" lvl="1" indent="-285750">
              <a:lnSpc>
                <a:spcPct val="107000"/>
              </a:lnSpc>
              <a:spcBef>
                <a:spcPts val="600"/>
              </a:spcBef>
              <a:spcAft>
                <a:spcPts val="1200"/>
              </a:spcAft>
              <a:buFont typeface="Courier New" panose="02070309020205020404" pitchFamily="49" charset="0"/>
              <a:buChar char="o"/>
            </a:pPr>
            <a:r>
              <a:rPr lang="en-US" sz="1800" i="0" kern="100" dirty="0">
                <a:solidFill>
                  <a:schemeClr val="tx1"/>
                </a:solidFill>
                <a:effectLst/>
                <a:latin typeface="+mn-lt"/>
                <a:ea typeface="Verdana" panose="020B0604030504040204" pitchFamily="34" charset="0"/>
                <a:cs typeface="Calibri" panose="020F0502020204030204" pitchFamily="34" charset="0"/>
              </a:rPr>
              <a:t>Understand beneficiaries’ records access rights.</a:t>
            </a:r>
            <a:endParaRPr lang="en-US" sz="1800" i="0" kern="100" dirty="0">
              <a:solidFill>
                <a:schemeClr val="tx1"/>
              </a:solidFill>
              <a:effectLst/>
              <a:latin typeface="+mn-lt"/>
              <a:ea typeface="Verdana" panose="020B0604030504040204" pitchFamily="34" charset="0"/>
              <a:cs typeface="Times New Roman" panose="02020603050405020304" pitchFamily="18" charset="0"/>
            </a:endParaRPr>
          </a:p>
          <a:p>
            <a:pPr marL="742950" marR="0" lvl="1" indent="-285750">
              <a:lnSpc>
                <a:spcPct val="107000"/>
              </a:lnSpc>
              <a:spcBef>
                <a:spcPts val="600"/>
              </a:spcBef>
              <a:spcAft>
                <a:spcPts val="1200"/>
              </a:spcAft>
              <a:buFont typeface="Courier New" panose="02070309020205020404" pitchFamily="49" charset="0"/>
              <a:buChar char="o"/>
            </a:pPr>
            <a:r>
              <a:rPr lang="en-US" sz="1800" i="0" kern="100" dirty="0">
                <a:solidFill>
                  <a:schemeClr val="tx1"/>
                </a:solidFill>
                <a:effectLst/>
                <a:latin typeface="+mn-lt"/>
                <a:ea typeface="Verdana" panose="020B0604030504040204" pitchFamily="34" charset="0"/>
                <a:cs typeface="Calibri" panose="020F0502020204030204" pitchFamily="34" charset="0"/>
              </a:rPr>
              <a:t>Understand why &amp; how health information should be restricted.</a:t>
            </a:r>
            <a:endParaRPr lang="en-US" sz="1800" i="0" kern="100" dirty="0">
              <a:solidFill>
                <a:schemeClr val="tx1"/>
              </a:solidFill>
              <a:effectLst/>
              <a:latin typeface="+mn-lt"/>
              <a:ea typeface="Verdana" panose="020B0604030504040204" pitchFamily="34" charset="0"/>
              <a:cs typeface="Times New Roman" panose="02020603050405020304" pitchFamily="18" charset="0"/>
            </a:endParaRPr>
          </a:p>
          <a:p>
            <a:pPr marL="742950" marR="0" lvl="1" indent="-285750">
              <a:lnSpc>
                <a:spcPct val="107000"/>
              </a:lnSpc>
              <a:spcBef>
                <a:spcPts val="600"/>
              </a:spcBef>
              <a:spcAft>
                <a:spcPts val="1200"/>
              </a:spcAft>
              <a:buFont typeface="Courier New" panose="02070309020205020404" pitchFamily="49" charset="0"/>
              <a:buChar char="o"/>
            </a:pPr>
            <a:r>
              <a:rPr lang="en-US" sz="1800" i="0" kern="100" dirty="0">
                <a:solidFill>
                  <a:schemeClr val="tx1"/>
                </a:solidFill>
                <a:effectLst/>
                <a:latin typeface="+mn-lt"/>
                <a:ea typeface="Verdana" panose="020B0604030504040204" pitchFamily="34" charset="0"/>
                <a:cs typeface="Calibri" panose="020F0502020204030204" pitchFamily="34" charset="0"/>
              </a:rPr>
              <a:t>Articulate rationale for reviewable &amp; unreviewable circumstances for restricted records.</a:t>
            </a:r>
            <a:endParaRPr lang="en-US" sz="1800" i="0" kern="100" dirty="0">
              <a:solidFill>
                <a:schemeClr val="tx1"/>
              </a:solidFill>
              <a:effectLst/>
              <a:latin typeface="+mn-lt"/>
              <a:ea typeface="Verdana" panose="020B0604030504040204" pitchFamily="34" charset="0"/>
              <a:cs typeface="Times New Roman" panose="02020603050405020304" pitchFamily="18" charset="0"/>
            </a:endParaRPr>
          </a:p>
          <a:p>
            <a:pPr marL="742950" marR="0" lvl="1" indent="-285750">
              <a:lnSpc>
                <a:spcPct val="107000"/>
              </a:lnSpc>
              <a:spcBef>
                <a:spcPts val="600"/>
              </a:spcBef>
              <a:spcAft>
                <a:spcPts val="1200"/>
              </a:spcAft>
              <a:buFont typeface="Courier New" panose="02070309020205020404" pitchFamily="49" charset="0"/>
              <a:buChar char="o"/>
            </a:pPr>
            <a:r>
              <a:rPr lang="en-US" sz="1800" i="0" kern="100" dirty="0">
                <a:solidFill>
                  <a:schemeClr val="tx1"/>
                </a:solidFill>
                <a:effectLst/>
                <a:latin typeface="+mn-lt"/>
                <a:ea typeface="Verdana" panose="020B0604030504040204" pitchFamily="34" charset="0"/>
                <a:cs typeface="Calibri" panose="020F0502020204030204" pitchFamily="34" charset="0"/>
              </a:rPr>
              <a:t>Understand requirements to modify and monitor agency maintained EHR systems in compliance with API.</a:t>
            </a:r>
            <a:endParaRPr lang="en-US" sz="1800" i="0" kern="100" dirty="0">
              <a:solidFill>
                <a:schemeClr val="tx1"/>
              </a:solidFill>
              <a:effectLst/>
              <a:latin typeface="+mn-lt"/>
              <a:ea typeface="Verdana" panose="020B060403050404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C3BB937-FFEB-14DE-6118-6ED7C08D6968}"/>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E9F442E-095D-414B-A3C1-4D7C903EC540}" type="slidenum">
              <a:rPr lang="en-US" sz="1200" smtClean="0">
                <a:solidFill>
                  <a:schemeClr val="tx1">
                    <a:tint val="75000"/>
                  </a:schemeClr>
                </a:solidFill>
                <a:latin typeface="+mn-lt"/>
                <a:ea typeface="+mn-ea"/>
                <a:cs typeface="+mn-cs"/>
              </a:rPr>
              <a:pPr>
                <a:spcAft>
                  <a:spcPts val="600"/>
                </a:spcAft>
              </a:pPr>
              <a:t>2</a:t>
            </a:fld>
            <a:endParaRPr lang="en-US" sz="1200" dirty="0">
              <a:solidFill>
                <a:schemeClr val="tx1">
                  <a:tint val="75000"/>
                </a:schemeClr>
              </a:solidFill>
              <a:latin typeface="+mn-lt"/>
              <a:ea typeface="+mn-ea"/>
              <a:cs typeface="+mn-cs"/>
            </a:endParaRPr>
          </a:p>
        </p:txBody>
      </p:sp>
    </p:spTree>
    <p:extLst>
      <p:ext uri="{BB962C8B-B14F-4D97-AF65-F5344CB8AC3E}">
        <p14:creationId xmlns:p14="http://schemas.microsoft.com/office/powerpoint/2010/main" val="3163613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51F473-1F09-42BC-94D6-9FED4BC5F53E}"/>
              </a:ext>
            </a:extLst>
          </p:cNvPr>
          <p:cNvSpPr>
            <a:spLocks noGrp="1"/>
          </p:cNvSpPr>
          <p:nvPr>
            <p:ph idx="1"/>
          </p:nvPr>
        </p:nvSpPr>
        <p:spPr>
          <a:xfrm>
            <a:off x="1234011" y="1387578"/>
            <a:ext cx="9442849" cy="3339184"/>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December of 2022, </a:t>
            </a:r>
            <a:r>
              <a:rPr lang="en-US" sz="1800" kern="100" dirty="0">
                <a:effectLst/>
                <a:latin typeface="Calibri" panose="020F0502020204030204" pitchFamily="34" charset="0"/>
                <a:ea typeface="Calibri" panose="020F0502020204030204" pitchFamily="34" charset="0"/>
                <a:cs typeface="Calibri" panose="020F0502020204030204" pitchFamily="34" charset="0"/>
              </a:rPr>
              <a:t>DCHS issued </a:t>
            </a:r>
            <a:r>
              <a:rPr lang="en-US" sz="1800" u="sng" kern="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BHIN 22-068</a:t>
            </a:r>
            <a:r>
              <a:rPr lang="en-US" sz="1800" kern="100" dirty="0">
                <a:effectLst/>
                <a:latin typeface="Calibri" panose="020F0502020204030204" pitchFamily="34" charset="0"/>
                <a:ea typeface="Calibri" panose="020F0502020204030204" pitchFamily="34" charset="0"/>
                <a:cs typeface="Calibri" panose="020F0502020204030204" pitchFamily="34" charset="0"/>
              </a:rPr>
              <a:t> announcing the requirement for Behavioral Health Plans (e.g., ACBH) to implement and maintain secure, standards-based Patient Access and Provider Directory Application Programming Interfaces (APIs).</a:t>
            </a:r>
          </a:p>
          <a:p>
            <a:pPr marL="342900" marR="0" lvl="0" indent="-342900">
              <a:lnSpc>
                <a:spcPct val="107000"/>
              </a:lnSpc>
              <a:spcBef>
                <a:spcPts val="0"/>
              </a:spcBef>
              <a:spcAft>
                <a:spcPts val="0"/>
              </a:spcAft>
              <a:buFont typeface="Symbol" panose="05050102010706020507" pitchFamily="18" charset="2"/>
              <a:buChar char=""/>
            </a:pPr>
            <a:endParaRPr lang="en-US" sz="18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comply with </a:t>
            </a:r>
            <a:r>
              <a:rPr lang="en-US" sz="1800" kern="100" dirty="0">
                <a:effectLst/>
                <a:latin typeface="Calibri" panose="020F0502020204030204" pitchFamily="34" charset="0"/>
                <a:ea typeface="Calibri" panose="020F0502020204030204" pitchFamily="34" charset="0"/>
                <a:cs typeface="Calibri" panose="020F0502020204030204" pitchFamily="34" charset="0"/>
              </a:rPr>
              <a:t>the Centers for Medicare and Medicaid Services (CMS) Interoperability and Patient Access final rule, Health Plans must maintain and allow beneficiaries and their legal representatives to have digital access to available clinical records for service dates on or after </a:t>
            </a:r>
            <a:r>
              <a:rPr lang="en-US" sz="1800" u="sng" kern="100" dirty="0">
                <a:effectLst/>
                <a:latin typeface="Calibri" panose="020F0502020204030204" pitchFamily="34" charset="0"/>
                <a:ea typeface="Calibri" panose="020F0502020204030204" pitchFamily="34" charset="0"/>
                <a:cs typeface="Calibri" panose="020F0502020204030204" pitchFamily="34" charset="0"/>
              </a:rPr>
              <a:t>January 1, 2016</a:t>
            </a:r>
            <a:r>
              <a:rPr lang="en-US" sz="1800" kern="100" dirty="0">
                <a:effectLst/>
                <a:latin typeface="Calibri" panose="020F0502020204030204" pitchFamily="34" charset="0"/>
                <a:ea typeface="Calibri" panose="020F0502020204030204" pitchFamily="34" charset="0"/>
                <a:cs typeface="Calibri" panose="020F0502020204030204" pitchFamily="34" charset="0"/>
              </a:rPr>
              <a:t>. </a:t>
            </a:r>
          </a:p>
          <a:p>
            <a:pPr marL="342900" marR="0" lvl="0" indent="-342900">
              <a:lnSpc>
                <a:spcPct val="107000"/>
              </a:lnSpc>
              <a:spcBef>
                <a:spcPts val="0"/>
              </a:spcBef>
              <a:spcAft>
                <a:spcPts val="0"/>
              </a:spcAft>
              <a:buFont typeface="Symbol" panose="05050102010706020507" pitchFamily="18" charset="2"/>
              <a:buChar char=""/>
            </a:pPr>
            <a:endParaRPr lang="en-US" sz="18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Calibri" panose="020F0502020204030204" pitchFamily="34" charset="0"/>
              </a:rPr>
              <a:t>This rule affirms beneficiaries as the owners of their health information with the right to direct its transmission to third-party applications. </a:t>
            </a:r>
          </a:p>
        </p:txBody>
      </p:sp>
      <p:sp>
        <p:nvSpPr>
          <p:cNvPr id="3" name="Slide Number Placeholder 2">
            <a:extLst>
              <a:ext uri="{FF2B5EF4-FFF2-40B4-BE49-F238E27FC236}">
                <a16:creationId xmlns:a16="http://schemas.microsoft.com/office/drawing/2014/main" id="{BDAAD808-8D85-4890-B5F2-E5107D9643C1}"/>
              </a:ext>
            </a:extLst>
          </p:cNvPr>
          <p:cNvSpPr>
            <a:spLocks noGrp="1"/>
          </p:cNvSpPr>
          <p:nvPr>
            <p:ph type="sldNum" sz="quarter" idx="12"/>
          </p:nvPr>
        </p:nvSpPr>
        <p:spPr/>
        <p:txBody>
          <a:bodyPr/>
          <a:lstStyle/>
          <a:p>
            <a:fld id="{6E9F442E-095D-414B-A3C1-4D7C903EC540}" type="slidenum">
              <a:rPr lang="uk-UA" smtClean="0"/>
              <a:pPr/>
              <a:t>3</a:t>
            </a:fld>
            <a:endParaRPr lang="uk-UA" dirty="0"/>
          </a:p>
        </p:txBody>
      </p:sp>
      <p:sp>
        <p:nvSpPr>
          <p:cNvPr id="4" name="Title 3">
            <a:extLst>
              <a:ext uri="{FF2B5EF4-FFF2-40B4-BE49-F238E27FC236}">
                <a16:creationId xmlns:a16="http://schemas.microsoft.com/office/drawing/2014/main" id="{453E0187-4404-41B2-8F1E-BC9E1821F7FB}"/>
              </a:ext>
            </a:extLst>
          </p:cNvPr>
          <p:cNvSpPr>
            <a:spLocks noGrp="1"/>
          </p:cNvSpPr>
          <p:nvPr>
            <p:ph type="title"/>
          </p:nvPr>
        </p:nvSpPr>
        <p:spPr>
          <a:xfrm>
            <a:off x="712572" y="405841"/>
            <a:ext cx="8981933" cy="864778"/>
          </a:xfrm>
        </p:spPr>
        <p:txBody>
          <a:bodyPr>
            <a:normAutofit/>
          </a:bodyPr>
          <a:lstStyle/>
          <a:p>
            <a:pPr marL="0" marR="0">
              <a:lnSpc>
                <a:spcPct val="107000"/>
              </a:lnSpc>
              <a:spcBef>
                <a:spcPts val="0"/>
              </a:spcBef>
              <a:spcAft>
                <a:spcPts val="800"/>
              </a:spcAft>
            </a:pPr>
            <a:r>
              <a:rPr lang="en-US" sz="2200" b="1" kern="100" dirty="0">
                <a:effectLst/>
                <a:latin typeface="Georgia" panose="02040502050405020303" pitchFamily="18" charset="0"/>
                <a:ea typeface="Calibri" panose="020F0502020204030204" pitchFamily="34" charset="0"/>
                <a:cs typeface="Calibri" panose="020F0502020204030204" pitchFamily="34" charset="0"/>
              </a:rPr>
              <a:t>Application Programming Interface (API): An Introduction</a:t>
            </a:r>
            <a:endParaRPr lang="en-US" sz="2200" kern="1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1156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1">
            <a:extLst>
              <a:ext uri="{FF2B5EF4-FFF2-40B4-BE49-F238E27FC236}">
                <a16:creationId xmlns:a16="http://schemas.microsoft.com/office/drawing/2014/main" id="{F5D14F86-847C-A719-8734-A8EFC16251D4}"/>
              </a:ext>
            </a:extLst>
          </p:cNvPr>
          <p:cNvGraphicFramePr>
            <a:graphicFrameLocks noGrp="1"/>
          </p:cNvGraphicFramePr>
          <p:nvPr>
            <p:ph idx="1"/>
            <p:extLst>
              <p:ext uri="{D42A27DB-BD31-4B8C-83A1-F6EECF244321}">
                <p14:modId xmlns:p14="http://schemas.microsoft.com/office/powerpoint/2010/main" val="2199736382"/>
              </p:ext>
            </p:extLst>
          </p:nvPr>
        </p:nvGraphicFramePr>
        <p:xfrm>
          <a:off x="1411493" y="620115"/>
          <a:ext cx="9369013" cy="5304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9777E6CE-7735-F904-9A70-83341F224BC7}"/>
              </a:ext>
            </a:extLst>
          </p:cNvPr>
          <p:cNvSpPr>
            <a:spLocks noGrp="1"/>
          </p:cNvSpPr>
          <p:nvPr>
            <p:ph type="sldNum" sz="quarter" idx="12"/>
          </p:nvPr>
        </p:nvSpPr>
        <p:spPr/>
        <p:txBody>
          <a:bodyPr/>
          <a:lstStyle/>
          <a:p>
            <a:fld id="{6E9F442E-095D-414B-A3C1-4D7C903EC540}" type="slidenum">
              <a:rPr lang="uk-UA" smtClean="0"/>
              <a:pPr/>
              <a:t>4</a:t>
            </a:fld>
            <a:endParaRPr lang="uk-UA" dirty="0"/>
          </a:p>
        </p:txBody>
      </p:sp>
      <p:sp>
        <p:nvSpPr>
          <p:cNvPr id="4" name="Title 3">
            <a:extLst>
              <a:ext uri="{FF2B5EF4-FFF2-40B4-BE49-F238E27FC236}">
                <a16:creationId xmlns:a16="http://schemas.microsoft.com/office/drawing/2014/main" id="{DA9A68E7-04B5-4934-8D40-2A12AAA9E128}"/>
              </a:ext>
            </a:extLst>
          </p:cNvPr>
          <p:cNvSpPr>
            <a:spLocks noGrp="1"/>
          </p:cNvSpPr>
          <p:nvPr>
            <p:ph type="title"/>
          </p:nvPr>
        </p:nvSpPr>
        <p:spPr>
          <a:xfrm>
            <a:off x="825904" y="407571"/>
            <a:ext cx="10159934" cy="864778"/>
          </a:xfrm>
        </p:spPr>
        <p:txBody>
          <a:bodyPr>
            <a:normAutofit/>
          </a:bodyPr>
          <a:lstStyle/>
          <a:p>
            <a:pPr marL="0" marR="0">
              <a:lnSpc>
                <a:spcPct val="107000"/>
              </a:lnSpc>
              <a:spcBef>
                <a:spcPts val="0"/>
              </a:spcBef>
              <a:spcAft>
                <a:spcPts val="800"/>
              </a:spcAft>
            </a:pPr>
            <a:r>
              <a:rPr lang="en-US" b="1" kern="100">
                <a:effectLst/>
                <a:latin typeface="Georgia" panose="02040502050405020303" pitchFamily="18" charset="0"/>
                <a:ea typeface="Calibri" panose="020F0502020204030204" pitchFamily="34" charset="0"/>
                <a:cs typeface="Calibri" panose="020F0502020204030204" pitchFamily="34" charset="0"/>
              </a:rPr>
              <a:t>API: What is changing?</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F571C099-F4F8-965C-49FD-35C6840BEF2A}"/>
              </a:ext>
            </a:extLst>
          </p:cNvPr>
          <p:cNvSpPr txBox="1"/>
          <p:nvPr/>
        </p:nvSpPr>
        <p:spPr>
          <a:xfrm>
            <a:off x="289250" y="5654351"/>
            <a:ext cx="11448660" cy="630942"/>
          </a:xfrm>
          <a:prstGeom prst="rect">
            <a:avLst/>
          </a:prstGeom>
          <a:noFill/>
        </p:spPr>
        <p:txBody>
          <a:bodyPr wrap="square" rtlCol="0">
            <a:spAutoFit/>
          </a:bodyPr>
          <a:lstStyle/>
          <a:p>
            <a:r>
              <a:rPr lang="en-US" sz="1700" b="1" dirty="0"/>
              <a:t>Important Note: This change impacts digital health records contained in EHRs; paper chart procedures will remain the same.</a:t>
            </a:r>
          </a:p>
          <a:p>
            <a:endParaRPr lang="en-US" dirty="0"/>
          </a:p>
        </p:txBody>
      </p:sp>
    </p:spTree>
    <p:extLst>
      <p:ext uri="{BB962C8B-B14F-4D97-AF65-F5344CB8AC3E}">
        <p14:creationId xmlns:p14="http://schemas.microsoft.com/office/powerpoint/2010/main" val="1362861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EA7A56-7110-0071-B78F-3A5E2BEA38C3}"/>
              </a:ext>
            </a:extLst>
          </p:cNvPr>
          <p:cNvSpPr>
            <a:spLocks noGrp="1"/>
          </p:cNvSpPr>
          <p:nvPr>
            <p:ph idx="1"/>
          </p:nvPr>
        </p:nvSpPr>
        <p:spPr>
          <a:xfrm>
            <a:off x="1125279" y="1724961"/>
            <a:ext cx="8975651" cy="3739613"/>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This change enables beneficiaries/legal representatives to digitally access their clinical record, including the following </a:t>
            </a:r>
            <a:r>
              <a:rPr lang="en-US" sz="1800" i="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available</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information:  </a:t>
            </a:r>
          </a:p>
          <a:p>
            <a:pPr marL="742950" marR="0" lvl="1" indent="-285750">
              <a:lnSpc>
                <a:spcPct val="107000"/>
              </a:lnSpc>
              <a:spcBef>
                <a:spcPts val="0"/>
              </a:spcBef>
              <a:spcAft>
                <a:spcPts val="0"/>
              </a:spcAft>
              <a:buFont typeface="Courier New" panose="02070309020205020404" pitchFamily="49" charset="0"/>
              <a:buChar char="o"/>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Beneficiary demographics/information, billing and claims, clinical notes (procedure note, progress note, consultation note, history and physical, discharge summary, assessments, care plans, treatment goals, problems lists), labs and other clinical data. </a:t>
            </a:r>
          </a:p>
          <a:p>
            <a:pPr marL="342900" marR="0" lvl="0" indent="-342900">
              <a:lnSpc>
                <a:spcPct val="107000"/>
              </a:lnSpc>
              <a:spcBef>
                <a:spcPts val="0"/>
              </a:spcBef>
              <a:spcAft>
                <a:spcPts val="0"/>
              </a:spcAft>
              <a:buFont typeface="Symbol" panose="05050102010706020507" pitchFamily="18" charset="2"/>
              <a:buChar char=""/>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ACBH’s EHR (Clinician’s Gateway), will be enhanced with new options for clinicians to restrict access to specified clinical notes, if needed.</a:t>
            </a:r>
          </a:p>
          <a:p>
            <a:pPr marL="342900" marR="0" lvl="0" indent="-342900">
              <a:lnSpc>
                <a:spcPct val="107000"/>
              </a:lnSpc>
              <a:spcBef>
                <a:spcPts val="0"/>
              </a:spcBef>
              <a:spcAft>
                <a:spcPts val="0"/>
              </a:spcAft>
              <a:buFont typeface="Symbol" panose="05050102010706020507" pitchFamily="18" charset="2"/>
              <a:buChar char=""/>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New  procedures have been developed for processing beneficiary/legal representative requests to dispute the restriction.  </a:t>
            </a:r>
          </a:p>
          <a:p>
            <a:pPr marL="342900" marR="0" lvl="0" indent="-342900">
              <a:lnSpc>
                <a:spcPct val="107000"/>
              </a:lnSpc>
              <a:spcBef>
                <a:spcPts val="0"/>
              </a:spcBef>
              <a:spcAft>
                <a:spcPts val="800"/>
              </a:spcAft>
              <a:buFont typeface="Symbol" panose="05050102010706020507" pitchFamily="18" charset="2"/>
              <a:buChar char=""/>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Providers using their own EHR are required to integrate similar software enhancements as well as develop similar procedures to manage records requests.  </a:t>
            </a:r>
          </a:p>
          <a:p>
            <a:pPr indent="0" rtl="0" fontAlgn="ctr">
              <a:spcBef>
                <a:spcPts val="0"/>
              </a:spcBef>
              <a:spcAft>
                <a:spcPts val="0"/>
              </a:spcAft>
              <a:buNone/>
            </a:pPr>
            <a:endParaRPr lang="en-US" sz="2000" dirty="0">
              <a:effectLst/>
              <a:latin typeface="Calibri" panose="020F0502020204030204" pitchFamily="34" charset="0"/>
            </a:endParaRPr>
          </a:p>
        </p:txBody>
      </p:sp>
      <p:sp>
        <p:nvSpPr>
          <p:cNvPr id="3" name="Slide Number Placeholder 2">
            <a:extLst>
              <a:ext uri="{FF2B5EF4-FFF2-40B4-BE49-F238E27FC236}">
                <a16:creationId xmlns:a16="http://schemas.microsoft.com/office/drawing/2014/main" id="{03D0E0AD-23BA-2EF4-D8BA-4C467BA4B632}"/>
              </a:ext>
            </a:extLst>
          </p:cNvPr>
          <p:cNvSpPr>
            <a:spLocks noGrp="1"/>
          </p:cNvSpPr>
          <p:nvPr>
            <p:ph type="sldNum" sz="quarter" idx="12"/>
          </p:nvPr>
        </p:nvSpPr>
        <p:spPr/>
        <p:txBody>
          <a:bodyPr/>
          <a:lstStyle/>
          <a:p>
            <a:fld id="{6E9F442E-095D-414B-A3C1-4D7C903EC540}" type="slidenum">
              <a:rPr lang="uk-UA" smtClean="0"/>
              <a:pPr/>
              <a:t>5</a:t>
            </a:fld>
            <a:endParaRPr lang="uk-UA" dirty="0"/>
          </a:p>
        </p:txBody>
      </p:sp>
      <p:sp>
        <p:nvSpPr>
          <p:cNvPr id="4" name="Title 3">
            <a:extLst>
              <a:ext uri="{FF2B5EF4-FFF2-40B4-BE49-F238E27FC236}">
                <a16:creationId xmlns:a16="http://schemas.microsoft.com/office/drawing/2014/main" id="{6030BB81-764D-3F06-7DCB-77275B56BCD9}"/>
              </a:ext>
            </a:extLst>
          </p:cNvPr>
          <p:cNvSpPr>
            <a:spLocks noGrp="1"/>
          </p:cNvSpPr>
          <p:nvPr>
            <p:ph type="title"/>
          </p:nvPr>
        </p:nvSpPr>
        <p:spPr>
          <a:xfrm>
            <a:off x="829530" y="754633"/>
            <a:ext cx="7898027" cy="627599"/>
          </a:xfrm>
        </p:spPr>
        <p:txBody>
          <a:bodyPr>
            <a:normAutofit/>
          </a:bodyPr>
          <a:lstStyle/>
          <a:p>
            <a:pPr marL="0" marR="0">
              <a:lnSpc>
                <a:spcPct val="107000"/>
              </a:lnSpc>
              <a:spcBef>
                <a:spcPts val="0"/>
              </a:spcBef>
              <a:spcAft>
                <a:spcPts val="800"/>
              </a:spcAft>
            </a:pPr>
            <a:r>
              <a:rPr lang="en-US" b="1" kern="100" dirty="0">
                <a:effectLst/>
                <a:latin typeface="Georgia" panose="02040502050405020303" pitchFamily="18" charset="0"/>
                <a:ea typeface="Calibri" panose="020F0502020204030204" pitchFamily="34" charset="0"/>
                <a:cs typeface="Calibri" panose="020F0502020204030204" pitchFamily="34" charset="0"/>
              </a:rPr>
              <a:t>API: What is the impact?</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5899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E60FBA-792D-4DC5-830F-3B105A808E3F}"/>
              </a:ext>
            </a:extLst>
          </p:cNvPr>
          <p:cNvSpPr>
            <a:spLocks noGrp="1"/>
          </p:cNvSpPr>
          <p:nvPr>
            <p:ph idx="1"/>
          </p:nvPr>
        </p:nvSpPr>
        <p:spPr>
          <a:xfrm>
            <a:off x="1327307" y="1166842"/>
            <a:ext cx="9697964" cy="4524315"/>
          </a:xfrm>
        </p:spPr>
        <p:txBody>
          <a:bodyPr vert="horz" wrap="square" lIns="108000" tIns="45720" rIns="91440" bIns="45720" rtlCol="0" anchor="t">
            <a:spAutoFit/>
          </a:bodyPr>
          <a:lstStyle/>
          <a:p>
            <a:pPr marL="0" marR="0" indent="0">
              <a:lnSpc>
                <a:spcPct val="100000"/>
              </a:lnSpc>
              <a:spcBef>
                <a:spcPts val="0"/>
              </a:spcBef>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March 1, 2024: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Evidence of implementation of Patient Access API requirements to include the following: </a:t>
            </a:r>
          </a:p>
          <a:p>
            <a:pPr marL="0" marR="0" indent="0">
              <a:lnSpc>
                <a:spcPct val="100000"/>
              </a:lnSpc>
              <a:spcBef>
                <a:spcPts val="0"/>
              </a:spcBef>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API Policy and Procedure document (to be developed by ACBH) </a:t>
            </a:r>
          </a:p>
          <a:p>
            <a:pPr marL="0" marR="0" indent="0">
              <a:lnSpc>
                <a:spcPct val="100000"/>
              </a:lnSpc>
              <a:spcBef>
                <a:spcPts val="0"/>
              </a:spcBef>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Publicly accessible link or web URL where the Patient Access API Documentation is located </a:t>
            </a:r>
          </a:p>
          <a:p>
            <a:pPr marL="0" marR="0" indent="0">
              <a:lnSpc>
                <a:spcPct val="100000"/>
              </a:lnSpc>
              <a:spcBef>
                <a:spcPts val="0"/>
              </a:spcBef>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Link to the BHP’s publicly accessible member educational resources </a:t>
            </a:r>
          </a:p>
          <a:p>
            <a:pPr marL="0" marR="0" indent="0">
              <a:lnSpc>
                <a:spcPct val="100000"/>
              </a:lnSpc>
              <a:spcBef>
                <a:spcPts val="0"/>
              </a:spcBef>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Quarterly deliverables starting Q2 2025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(Data for 4/1/2025-6/30/2025 will be due on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July 31, 2025</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0000"/>
              </a:lnSpc>
              <a:spcBef>
                <a:spcPts val="0"/>
              </a:spcBef>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Utilization metrics for the Patient Access API: </a:t>
            </a:r>
          </a:p>
          <a:p>
            <a:pPr marL="0" marR="0" indent="0">
              <a:lnSpc>
                <a:spcPct val="100000"/>
              </a:lnSpc>
              <a:spcBef>
                <a:spcPts val="0"/>
              </a:spcBef>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o Total API pass and error rates </a:t>
            </a:r>
          </a:p>
          <a:p>
            <a:pPr marL="0" marR="0" indent="0">
              <a:lnSpc>
                <a:spcPct val="100000"/>
              </a:lnSpc>
              <a:spcBef>
                <a:spcPts val="0"/>
              </a:spcBef>
              <a:buNone/>
            </a:pPr>
            <a:r>
              <a:rPr 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 Count of Unique API Consumers making API requests </a:t>
            </a:r>
          </a:p>
          <a:p>
            <a:pPr marL="0" marR="0" indent="0">
              <a:lnSpc>
                <a:spcPct val="100000"/>
              </a:lnSpc>
              <a:spcBef>
                <a:spcPts val="0"/>
              </a:spcBef>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o Count of Third-party Applications registered with the API</a:t>
            </a:r>
          </a:p>
          <a:p>
            <a:pPr marL="0" indent="0">
              <a:lnSpc>
                <a:spcPct val="100000"/>
              </a:lnSpc>
              <a:spcBef>
                <a:spcPts val="0"/>
              </a:spcBef>
              <a:buNone/>
            </a:pPr>
            <a:endParaRPr lang="en-US" sz="1800" kern="1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Note: API memo can be found </a:t>
            </a:r>
            <a:r>
              <a:rPr lang="en-US" sz="18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here</a:t>
            </a:r>
            <a:r>
              <a:rPr lang="en-US" sz="18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18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E05D1455-B957-4BA7-B808-65317822F269}"/>
              </a:ext>
            </a:extLst>
          </p:cNvPr>
          <p:cNvSpPr>
            <a:spLocks noGrp="1"/>
          </p:cNvSpPr>
          <p:nvPr>
            <p:ph type="sldNum" sz="quarter" idx="12"/>
          </p:nvPr>
        </p:nvSpPr>
        <p:spPr/>
        <p:txBody>
          <a:bodyPr/>
          <a:lstStyle/>
          <a:p>
            <a:fld id="{6E9F442E-095D-414B-A3C1-4D7C903EC540}" type="slidenum">
              <a:rPr lang="uk-UA" smtClean="0"/>
              <a:pPr/>
              <a:t>6</a:t>
            </a:fld>
            <a:endParaRPr lang="uk-UA" dirty="0"/>
          </a:p>
        </p:txBody>
      </p:sp>
      <p:sp>
        <p:nvSpPr>
          <p:cNvPr id="4" name="Title 3">
            <a:extLst>
              <a:ext uri="{FF2B5EF4-FFF2-40B4-BE49-F238E27FC236}">
                <a16:creationId xmlns:a16="http://schemas.microsoft.com/office/drawing/2014/main" id="{522AF7E6-DF35-4A5B-8035-0A7F1C85A16A}"/>
              </a:ext>
            </a:extLst>
          </p:cNvPr>
          <p:cNvSpPr>
            <a:spLocks noGrp="1"/>
          </p:cNvSpPr>
          <p:nvPr>
            <p:ph type="title"/>
          </p:nvPr>
        </p:nvSpPr>
        <p:spPr>
          <a:xfrm>
            <a:off x="735830" y="533343"/>
            <a:ext cx="9697964" cy="572443"/>
          </a:xfrm>
        </p:spPr>
        <p:txBody>
          <a:bodyPr>
            <a:normAutofit fontScale="90000"/>
          </a:bodyPr>
          <a:lstStyle/>
          <a:p>
            <a:r>
              <a:rPr lang="en-US" sz="2700" b="1" kern="100" dirty="0">
                <a:effectLst/>
                <a:latin typeface="Georgia" panose="02040502050405020303" pitchFamily="18" charset="0"/>
                <a:ea typeface="Calibri" panose="020F0502020204030204" pitchFamily="34" charset="0"/>
                <a:cs typeface="Calibri" panose="020F0502020204030204" pitchFamily="34" charset="0"/>
              </a:rPr>
              <a:t>DHCS Required Timelines and Deliverables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200" dirty="0"/>
            </a:br>
            <a:endParaRPr lang="en-US" sz="2200" dirty="0"/>
          </a:p>
        </p:txBody>
      </p:sp>
    </p:spTree>
    <p:extLst>
      <p:ext uri="{BB962C8B-B14F-4D97-AF65-F5344CB8AC3E}">
        <p14:creationId xmlns:p14="http://schemas.microsoft.com/office/powerpoint/2010/main" val="92301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F82C76-C04F-F0B1-6CBA-2063FFF75777}"/>
              </a:ext>
            </a:extLst>
          </p:cNvPr>
          <p:cNvSpPr>
            <a:spLocks noGrp="1"/>
          </p:cNvSpPr>
          <p:nvPr>
            <p:ph idx="1"/>
          </p:nvPr>
        </p:nvSpPr>
        <p:spPr>
          <a:xfrm>
            <a:off x="1069109" y="1843528"/>
            <a:ext cx="9616612" cy="2258823"/>
          </a:xfrm>
        </p:spPr>
        <p:txBody>
          <a:bodyPr/>
          <a:lstStyle/>
          <a:p>
            <a:pPr marL="0" marR="0">
              <a:lnSpc>
                <a:spcPct val="107000"/>
              </a:lnSpc>
              <a:spcBef>
                <a:spcPts val="0"/>
              </a:spcBef>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ACBH has established a phased approach for this implementation. </a:t>
            </a:r>
          </a:p>
          <a:p>
            <a:pPr marL="0" marR="0">
              <a:lnSpc>
                <a:spcPct val="107000"/>
              </a:lnSpc>
              <a:spcBef>
                <a:spcPts val="0"/>
              </a:spcBef>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The first phase, starting in October 2023, includes provider communication and training as well as launch of a new Potential Harm field in Clinician’s Gateway. </a:t>
            </a:r>
          </a:p>
          <a:p>
            <a:pPr marL="0" marR="0">
              <a:lnSpc>
                <a:spcPct val="107000"/>
              </a:lnSpc>
              <a:spcBef>
                <a:spcPts val="0"/>
              </a:spcBef>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Additional information will be shared at each phase, up to the launch of the API Patient Access in 2025, when beneficiaries will be provided with information and log-ins to access their records digitally.</a:t>
            </a:r>
          </a:p>
        </p:txBody>
      </p:sp>
      <p:sp>
        <p:nvSpPr>
          <p:cNvPr id="3" name="Slide Number Placeholder 2">
            <a:extLst>
              <a:ext uri="{FF2B5EF4-FFF2-40B4-BE49-F238E27FC236}">
                <a16:creationId xmlns:a16="http://schemas.microsoft.com/office/drawing/2014/main" id="{F4BB73A2-1C9A-F61B-A71D-8D762A05BFD0}"/>
              </a:ext>
            </a:extLst>
          </p:cNvPr>
          <p:cNvSpPr>
            <a:spLocks noGrp="1"/>
          </p:cNvSpPr>
          <p:nvPr>
            <p:ph type="sldNum" sz="quarter" idx="12"/>
          </p:nvPr>
        </p:nvSpPr>
        <p:spPr/>
        <p:txBody>
          <a:bodyPr/>
          <a:lstStyle/>
          <a:p>
            <a:fld id="{6E9F442E-095D-414B-A3C1-4D7C903EC540}" type="slidenum">
              <a:rPr lang="uk-UA" smtClean="0"/>
              <a:pPr/>
              <a:t>7</a:t>
            </a:fld>
            <a:endParaRPr lang="uk-UA" dirty="0"/>
          </a:p>
        </p:txBody>
      </p:sp>
      <p:sp>
        <p:nvSpPr>
          <p:cNvPr id="4" name="Title 3">
            <a:extLst>
              <a:ext uri="{FF2B5EF4-FFF2-40B4-BE49-F238E27FC236}">
                <a16:creationId xmlns:a16="http://schemas.microsoft.com/office/drawing/2014/main" id="{289B816F-EC60-664F-0CC4-90FB4B4A7D03}"/>
              </a:ext>
            </a:extLst>
          </p:cNvPr>
          <p:cNvSpPr>
            <a:spLocks noGrp="1"/>
          </p:cNvSpPr>
          <p:nvPr>
            <p:ph type="title"/>
          </p:nvPr>
        </p:nvSpPr>
        <p:spPr>
          <a:xfrm>
            <a:off x="712572" y="839529"/>
            <a:ext cx="10347909" cy="864778"/>
          </a:xfrm>
        </p:spPr>
        <p:txBody>
          <a:bodyPr>
            <a:normAutofit/>
          </a:bodyPr>
          <a:lstStyle/>
          <a:p>
            <a:r>
              <a:rPr lang="en-US" b="1" dirty="0">
                <a:effectLst/>
                <a:latin typeface="Georgia" panose="02040502050405020303" pitchFamily="18" charset="0"/>
                <a:ea typeface="Calibri" panose="020F0502020204030204" pitchFamily="34" charset="0"/>
                <a:cs typeface="Times New Roman" panose="02020603050405020304" pitchFamily="18" charset="0"/>
              </a:rPr>
              <a:t>ACBH Approach</a:t>
            </a:r>
            <a:endParaRPr lang="en-US" dirty="0">
              <a:latin typeface="Georgia" panose="02040502050405020303" pitchFamily="18" charset="0"/>
            </a:endParaRPr>
          </a:p>
        </p:txBody>
      </p:sp>
    </p:spTree>
    <p:extLst>
      <p:ext uri="{BB962C8B-B14F-4D97-AF65-F5344CB8AC3E}">
        <p14:creationId xmlns:p14="http://schemas.microsoft.com/office/powerpoint/2010/main" val="190508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687B9B-3A1E-36C0-9033-5704E9303109}"/>
              </a:ext>
            </a:extLst>
          </p:cNvPr>
          <p:cNvSpPr>
            <a:spLocks noGrp="1"/>
          </p:cNvSpPr>
          <p:nvPr>
            <p:ph idx="1"/>
          </p:nvPr>
        </p:nvSpPr>
        <p:spPr>
          <a:xfrm>
            <a:off x="1252665" y="1056959"/>
            <a:ext cx="9686669" cy="5078313"/>
          </a:xfrm>
        </p:spPr>
        <p:txBody>
          <a:bodyPr/>
          <a:lstStyle/>
          <a:p>
            <a:pPr marL="285750" indent="-285750">
              <a:lnSpc>
                <a:spcPct val="100000"/>
              </a:lnSpc>
              <a:spcBef>
                <a:spcPts val="0"/>
              </a:spcBef>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If your agency does not utilize Clinician’s Gateway, you will need to familiarize yourself with the new requirements and implement API Patient Access and reporting capabilities by the due date. </a:t>
            </a:r>
          </a:p>
          <a:p>
            <a:pPr marL="285750" indent="-285750">
              <a:lnSpc>
                <a:spcPct val="100000"/>
              </a:lnSpc>
              <a:spcBef>
                <a:spcPts val="0"/>
              </a:spcBef>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Specifically, please make note of the following ACBH and DHCS requirements related to this initiative: </a:t>
            </a: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Develop functionality to allow digital access to health records dating back to January 2016</a:t>
            </a: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Develop a procedure for restricting notes when needed</a:t>
            </a: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Develop a process for tracking unique beneficiary/legal representatives making API requests</a:t>
            </a: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Develop a process for completing and tracking beneficiary/legal representative requests for review of a note restriction</a:t>
            </a:r>
          </a:p>
          <a:p>
            <a:pPr marL="457200" lvl="1" indent="0">
              <a:lnSpc>
                <a:spcPct val="100000"/>
              </a:lnSpc>
              <a:spcBef>
                <a:spcPts val="0"/>
              </a:spcBef>
              <a:buNone/>
            </a:pPr>
            <a:endPar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0000"/>
              </a:lnSpc>
              <a:spcBef>
                <a:spcPts val="0"/>
              </a:spcBef>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Track the following Patient Access API metrics for quarterly reporting to ACBH and/or 	DHCS starting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Q2 2025</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0000"/>
              </a:lnSpc>
              <a:spcBef>
                <a:spcPts val="0"/>
              </a:spcBef>
              <a:buNone/>
            </a:pPr>
            <a:endParaRPr lang="en-US" sz="1800" i="1"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Total API pass and error rates </a:t>
            </a: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Count of Unique API beneficiary/legal representatives making API requests </a:t>
            </a: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Count of Third-Party Applications registered with the API </a:t>
            </a:r>
          </a:p>
          <a:p>
            <a:pPr marL="742950" lvl="1" indent="-285750">
              <a:lnSpc>
                <a:spcPct val="100000"/>
              </a:lnSpc>
              <a:spcBef>
                <a:spcPts val="0"/>
              </a:spcBef>
            </a:pPr>
            <a:r>
              <a:rPr lang="en-US" sz="1800" i="0" kern="1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Count of beneficiary/legal representatives requesting review of a note restriction and outcome of those inquiries</a:t>
            </a:r>
            <a:endParaRPr lang="en-US" sz="2000" dirty="0"/>
          </a:p>
        </p:txBody>
      </p:sp>
      <p:sp>
        <p:nvSpPr>
          <p:cNvPr id="3" name="Slide Number Placeholder 2">
            <a:extLst>
              <a:ext uri="{FF2B5EF4-FFF2-40B4-BE49-F238E27FC236}">
                <a16:creationId xmlns:a16="http://schemas.microsoft.com/office/drawing/2014/main" id="{EDF368CB-6F11-5F4A-7823-E2FBEF45ED8E}"/>
              </a:ext>
            </a:extLst>
          </p:cNvPr>
          <p:cNvSpPr>
            <a:spLocks noGrp="1"/>
          </p:cNvSpPr>
          <p:nvPr>
            <p:ph type="sldNum" sz="quarter" idx="12"/>
          </p:nvPr>
        </p:nvSpPr>
        <p:spPr/>
        <p:txBody>
          <a:bodyPr/>
          <a:lstStyle/>
          <a:p>
            <a:fld id="{6E9F442E-095D-414B-A3C1-4D7C903EC540}" type="slidenum">
              <a:rPr lang="uk-UA" smtClean="0"/>
              <a:pPr/>
              <a:t>8</a:t>
            </a:fld>
            <a:endParaRPr lang="uk-UA" dirty="0"/>
          </a:p>
        </p:txBody>
      </p:sp>
      <p:sp>
        <p:nvSpPr>
          <p:cNvPr id="4" name="Title 3">
            <a:extLst>
              <a:ext uri="{FF2B5EF4-FFF2-40B4-BE49-F238E27FC236}">
                <a16:creationId xmlns:a16="http://schemas.microsoft.com/office/drawing/2014/main" id="{CD955881-EAC3-1B66-C8E9-BE5B7EB90812}"/>
              </a:ext>
            </a:extLst>
          </p:cNvPr>
          <p:cNvSpPr>
            <a:spLocks noGrp="1"/>
          </p:cNvSpPr>
          <p:nvPr>
            <p:ph type="title"/>
          </p:nvPr>
        </p:nvSpPr>
        <p:spPr>
          <a:xfrm>
            <a:off x="712573" y="286711"/>
            <a:ext cx="8707874" cy="864778"/>
          </a:xfrm>
        </p:spPr>
        <p:txBody>
          <a:bodyPr>
            <a:normAutofit/>
          </a:bodyPr>
          <a:lstStyle/>
          <a:p>
            <a:r>
              <a:rPr lang="en-US" b="1" dirty="0">
                <a:effectLst/>
                <a:latin typeface="Georgia" panose="02040502050405020303" pitchFamily="18" charset="0"/>
                <a:ea typeface="Calibri" panose="020F0502020204030204" pitchFamily="34" charset="0"/>
              </a:rPr>
              <a:t>Providers using their own EHR</a:t>
            </a:r>
            <a:endParaRPr lang="en-US" dirty="0">
              <a:latin typeface="Georgia" panose="02040502050405020303" pitchFamily="18" charset="0"/>
            </a:endParaRPr>
          </a:p>
        </p:txBody>
      </p:sp>
    </p:spTree>
    <p:extLst>
      <p:ext uri="{BB962C8B-B14F-4D97-AF65-F5344CB8AC3E}">
        <p14:creationId xmlns:p14="http://schemas.microsoft.com/office/powerpoint/2010/main" val="3090494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249BD3-A02E-CC58-7363-6897F06C75B4}"/>
              </a:ext>
            </a:extLst>
          </p:cNvPr>
          <p:cNvSpPr>
            <a:spLocks noGrp="1"/>
          </p:cNvSpPr>
          <p:nvPr>
            <p:ph idx="1"/>
          </p:nvPr>
        </p:nvSpPr>
        <p:spPr>
          <a:xfrm>
            <a:off x="1066583" y="1663551"/>
            <a:ext cx="10058834" cy="2336024"/>
          </a:xfrm>
        </p:spPr>
        <p:txBody>
          <a:bodyPr vert="horz" wrap="square" lIns="108000" tIns="45720" rIns="91440" bIns="45720" rtlCol="0" anchor="t">
            <a:spAutoFit/>
          </a:bodyPr>
          <a:lstStyle/>
          <a:p>
            <a:pPr marL="342900" marR="0" lvl="0" indent="-342900"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Restricting access to records should be rare.</a:t>
            </a:r>
          </a:p>
          <a:p>
            <a:pPr marL="342900" marR="0" lvl="0" indent="-342900" fontAlgn="base">
              <a:spcBef>
                <a:spcPts val="0"/>
              </a:spcBef>
              <a:spcAft>
                <a:spcPts val="0"/>
              </a:spcAft>
              <a:buFont typeface="Symbol" panose="05050102010706020507" pitchFamily="18" charset="2"/>
              <a:buChar char=""/>
            </a:pPr>
            <a:endParaRPr lang="en-US" sz="1800" dirty="0">
              <a:effectLst/>
              <a:latin typeface="+mn-lt"/>
              <a:ea typeface="Calibri" panose="020F0502020204030204" pitchFamily="34" charset="0"/>
              <a:cs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Records can only be restricted in certain circumstances.</a:t>
            </a:r>
          </a:p>
          <a:p>
            <a:pPr marL="342900" marR="0" lvl="0" indent="-342900" fontAlgn="base">
              <a:spcBef>
                <a:spcPts val="0"/>
              </a:spcBef>
              <a:spcAft>
                <a:spcPts val="0"/>
              </a:spcAft>
              <a:buFont typeface="Symbol" panose="05050102010706020507" pitchFamily="18" charset="2"/>
              <a:buChar char=""/>
            </a:pPr>
            <a:endParaRPr lang="en-US" sz="1800" dirty="0">
              <a:effectLst/>
              <a:latin typeface="+mn-lt"/>
              <a:ea typeface="Calibri" panose="020F0502020204030204" pitchFamily="34" charset="0"/>
              <a:cs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Some restriction reasons allow beneficiaries to request a review of the restriction by another clinical staff member who was not involved in the initial decision to restrict the note. </a:t>
            </a:r>
          </a:p>
          <a:p>
            <a:pPr marL="342900" marR="0" lvl="0" indent="-342900" fontAlgn="base">
              <a:spcBef>
                <a:spcPts val="0"/>
              </a:spcBef>
              <a:spcAft>
                <a:spcPts val="0"/>
              </a:spcAft>
              <a:buFont typeface="Symbol" panose="05050102010706020507" pitchFamily="18" charset="2"/>
              <a:buChar char=""/>
            </a:pPr>
            <a:endParaRPr lang="en-US" sz="1800" dirty="0">
              <a:effectLst/>
              <a:latin typeface="+mn-lt"/>
              <a:ea typeface="Calibri" panose="020F0502020204030204" pitchFamily="34" charset="0"/>
              <a:cs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dirty="0">
                <a:effectLst/>
                <a:latin typeface="+mn-lt"/>
                <a:ea typeface="Calibri" panose="020F0502020204030204" pitchFamily="34" charset="0"/>
                <a:cs typeface="Calibri" panose="020F0502020204030204" pitchFamily="34" charset="0"/>
              </a:rPr>
              <a:t>Please rely on your clinical judgment and use intra-agency consultation to determine if notes should be restricted.</a:t>
            </a:r>
          </a:p>
        </p:txBody>
      </p:sp>
      <p:sp>
        <p:nvSpPr>
          <p:cNvPr id="3" name="Slide Number Placeholder 2">
            <a:extLst>
              <a:ext uri="{FF2B5EF4-FFF2-40B4-BE49-F238E27FC236}">
                <a16:creationId xmlns:a16="http://schemas.microsoft.com/office/drawing/2014/main" id="{05B8F116-511D-1080-3273-03EA6D14270E}"/>
              </a:ext>
            </a:extLst>
          </p:cNvPr>
          <p:cNvSpPr>
            <a:spLocks noGrp="1"/>
          </p:cNvSpPr>
          <p:nvPr>
            <p:ph type="sldNum" sz="quarter" idx="12"/>
          </p:nvPr>
        </p:nvSpPr>
        <p:spPr/>
        <p:txBody>
          <a:bodyPr/>
          <a:lstStyle/>
          <a:p>
            <a:fld id="{6E9F442E-095D-414B-A3C1-4D7C903EC540}" type="slidenum">
              <a:rPr lang="uk-UA" smtClean="0"/>
              <a:pPr/>
              <a:t>9</a:t>
            </a:fld>
            <a:endParaRPr lang="uk-UA" dirty="0"/>
          </a:p>
        </p:txBody>
      </p:sp>
      <p:sp>
        <p:nvSpPr>
          <p:cNvPr id="4" name="Title 3">
            <a:extLst>
              <a:ext uri="{FF2B5EF4-FFF2-40B4-BE49-F238E27FC236}">
                <a16:creationId xmlns:a16="http://schemas.microsoft.com/office/drawing/2014/main" id="{ED6969B5-4976-593A-2094-497D0C5E863D}"/>
              </a:ext>
            </a:extLst>
          </p:cNvPr>
          <p:cNvSpPr>
            <a:spLocks noGrp="1"/>
          </p:cNvSpPr>
          <p:nvPr>
            <p:ph type="title"/>
          </p:nvPr>
        </p:nvSpPr>
        <p:spPr>
          <a:xfrm>
            <a:off x="471448" y="440570"/>
            <a:ext cx="8555970" cy="864778"/>
          </a:xfrm>
        </p:spPr>
        <p:txBody>
          <a:bodyPr>
            <a:normAutofit/>
          </a:bodyPr>
          <a:lstStyle/>
          <a:p>
            <a:pPr marL="0" marR="0">
              <a:lnSpc>
                <a:spcPct val="107000"/>
              </a:lnSpc>
              <a:spcBef>
                <a:spcPts val="0"/>
              </a:spcBef>
              <a:spcAft>
                <a:spcPts val="800"/>
              </a:spcAft>
            </a:pPr>
            <a:r>
              <a:rPr lang="en-US" b="1" kern="100" dirty="0">
                <a:effectLst/>
                <a:latin typeface="Georgia" panose="02040502050405020303" pitchFamily="18" charset="0"/>
                <a:ea typeface="Calibri" panose="020F0502020204030204" pitchFamily="34" charset="0"/>
                <a:cs typeface="Calibri" panose="020F0502020204030204" pitchFamily="34" charset="0"/>
              </a:rPr>
              <a:t>API: Restricting access to records</a:t>
            </a:r>
            <a:endParaRPr lang="en-US" kern="1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7737874"/>
      </p:ext>
    </p:extLst>
  </p:cSld>
  <p:clrMapOvr>
    <a:masterClrMapping/>
  </p:clrMapOvr>
</p:sld>
</file>

<file path=ppt/theme/theme1.xml><?xml version="1.0" encoding="utf-8"?>
<a:theme xmlns:a="http://schemas.openxmlformats.org/drawingml/2006/main" name="ACHBCS Slid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9843</TotalTime>
  <Words>1662</Words>
  <Application>Microsoft Office PowerPoint</Application>
  <PresentationFormat>Widescreen</PresentationFormat>
  <Paragraphs>141</Paragraphs>
  <Slides>18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Calibri Light</vt:lpstr>
      <vt:lpstr>Courier New</vt:lpstr>
      <vt:lpstr>Georgia</vt:lpstr>
      <vt:lpstr>Symbol</vt:lpstr>
      <vt:lpstr>Times New Roman</vt:lpstr>
      <vt:lpstr>Verdana</vt:lpstr>
      <vt:lpstr>Verdana</vt:lpstr>
      <vt:lpstr>ACHBCS Slide Theme</vt:lpstr>
      <vt:lpstr>Application Programming Interface (API) </vt:lpstr>
      <vt:lpstr> Learning Objectives</vt:lpstr>
      <vt:lpstr>Application Programming Interface (API): An Introduction</vt:lpstr>
      <vt:lpstr>API: What is changing?</vt:lpstr>
      <vt:lpstr>API: What is the impact?</vt:lpstr>
      <vt:lpstr>DHCS Required Timelines and Deliverables  </vt:lpstr>
      <vt:lpstr>ACBH Approach</vt:lpstr>
      <vt:lpstr>Providers using their own EHR</vt:lpstr>
      <vt:lpstr>API: Restricting access to records</vt:lpstr>
      <vt:lpstr>API: Allowable reasons for restricting a note</vt:lpstr>
      <vt:lpstr>API: Allowable reasons for restricting a note</vt:lpstr>
      <vt:lpstr>API: Process Management in ACBH’s EHR</vt:lpstr>
      <vt:lpstr>Clinician’s Gateway: Potential Harm Flag</vt:lpstr>
      <vt:lpstr>Clinician’s Gateway: Potential Harm Flag </vt:lpstr>
      <vt:lpstr>Clinician’s Gateway: Potential Harm Flag </vt:lpstr>
      <vt:lpstr>Clinician’s Gateway: Potential Harm Flag </vt:lpstr>
      <vt:lpstr>    Q&amp;A  </vt:lpstr>
      <vt:lpstr>For questions about the presentation, contact QATA@acgov.org.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Rejali, Torfeh, ACBH</cp:lastModifiedBy>
  <cp:revision>464</cp:revision>
  <dcterms:created xsi:type="dcterms:W3CDTF">2018-09-18T06:33:21Z</dcterms:created>
  <dcterms:modified xsi:type="dcterms:W3CDTF">2023-10-23T15:34:21Z</dcterms:modified>
</cp:coreProperties>
</file>