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1" ContentType="image/jpeg"/>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68" r:id="rId2"/>
    <p:sldId id="269" r:id="rId3"/>
    <p:sldId id="296" r:id="rId4"/>
    <p:sldId id="271" r:id="rId5"/>
    <p:sldId id="298" r:id="rId6"/>
    <p:sldId id="270" r:id="rId7"/>
    <p:sldId id="291" r:id="rId8"/>
    <p:sldId id="282" r:id="rId9"/>
    <p:sldId id="299" r:id="rId10"/>
    <p:sldId id="300" r:id="rId11"/>
    <p:sldId id="288" r:id="rId12"/>
    <p:sldId id="292" r:id="rId13"/>
    <p:sldId id="273" r:id="rId14"/>
    <p:sldId id="286" r:id="rId15"/>
    <p:sldId id="284" r:id="rId16"/>
    <p:sldId id="287" r:id="rId17"/>
    <p:sldId id="293" r:id="rId18"/>
    <p:sldId id="278" r:id="rId19"/>
    <p:sldId id="275" r:id="rId20"/>
    <p:sldId id="294" r:id="rId21"/>
    <p:sldId id="289" r:id="rId22"/>
    <p:sldId id="295" r:id="rId23"/>
    <p:sldId id="290" r:id="rId24"/>
    <p:sldId id="297" r:id="rId25"/>
    <p:sldId id="285"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es, Monique, ACBH" initials="BMA" lastIdx="15" clrIdx="0">
    <p:extLst>
      <p:ext uri="{19B8F6BF-5375-455C-9EA6-DF929625EA0E}">
        <p15:presenceInfo xmlns:p15="http://schemas.microsoft.com/office/powerpoint/2012/main" userId="S-1-5-21-1123561945-1035525444-725345543-632860" providerId="AD"/>
      </p:ext>
    </p:extLst>
  </p:cmAuthor>
  <p:cmAuthor id="2" name="Terry, DeAndrea ACBH" initials="TDA" lastIdx="5" clrIdx="1">
    <p:extLst>
      <p:ext uri="{19B8F6BF-5375-455C-9EA6-DF929625EA0E}">
        <p15:presenceInfo xmlns:p15="http://schemas.microsoft.com/office/powerpoint/2012/main" userId="S-1-5-21-1123561945-1035525444-725345543-5849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AB7E"/>
    <a:srgbClr val="323232"/>
    <a:srgbClr val="A5D1F1"/>
    <a:srgbClr val="69B3E7"/>
    <a:srgbClr val="66C09E"/>
    <a:srgbClr val="25B781"/>
    <a:srgbClr val="E6E6E6"/>
    <a:srgbClr val="7DD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54"/>
    <p:restoredTop sz="94686"/>
  </p:normalViewPr>
  <p:slideViewPr>
    <p:cSldViewPr snapToGrid="0" snapToObjects="1">
      <p:cViewPr varScale="1">
        <p:scale>
          <a:sx n="63" d="100"/>
          <a:sy n="63" d="100"/>
        </p:scale>
        <p:origin x="336" y="78"/>
      </p:cViewPr>
      <p:guideLst/>
    </p:cSldViewPr>
  </p:slideViewPr>
  <p:notesTextViewPr>
    <p:cViewPr>
      <p:scale>
        <a:sx n="1" d="1"/>
        <a:sy n="1" d="1"/>
      </p:scale>
      <p:origin x="0" y="0"/>
    </p:cViewPr>
  </p:notesTextViewPr>
  <p:notesViewPr>
    <p:cSldViewPr snapToGrid="0" snapToObjects="1">
      <p:cViewPr varScale="1">
        <p:scale>
          <a:sx n="148" d="100"/>
          <a:sy n="148" d="100"/>
        </p:scale>
        <p:origin x="460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30CCD1-221B-5545-B850-DB6FB9B4B8C1}" type="datetimeFigureOut">
              <a:rPr lang="en-US" smtClean="0"/>
              <a:t>1/25/2022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059BE7-361B-FC4F-928C-A807B0FB7DE6}" type="slidenum">
              <a:rPr lang="en-US" smtClean="0"/>
              <a:t>‹#›</a:t>
            </a:fld>
            <a:endParaRPr lang="en-US" dirty="0"/>
          </a:p>
        </p:txBody>
      </p:sp>
    </p:spTree>
    <p:extLst>
      <p:ext uri="{BB962C8B-B14F-4D97-AF65-F5344CB8AC3E}">
        <p14:creationId xmlns:p14="http://schemas.microsoft.com/office/powerpoint/2010/main" val="781132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DCE35-DFE1-534C-8467-5FAE052EA909}" type="datetimeFigureOut">
              <a:rPr lang="en-US" smtClean="0"/>
              <a:t>1/25/2022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44A01-6C60-4341-9D1B-EA7452D4C214}" type="slidenum">
              <a:rPr lang="en-US" smtClean="0"/>
              <a:t>‹#›</a:t>
            </a:fld>
            <a:endParaRPr lang="en-US" dirty="0"/>
          </a:p>
        </p:txBody>
      </p:sp>
    </p:spTree>
    <p:extLst>
      <p:ext uri="{BB962C8B-B14F-4D97-AF65-F5344CB8AC3E}">
        <p14:creationId xmlns:p14="http://schemas.microsoft.com/office/powerpoint/2010/main" val="1045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3</a:t>
            </a:fld>
            <a:endParaRPr lang="en-US" dirty="0"/>
          </a:p>
        </p:txBody>
      </p:sp>
    </p:spTree>
    <p:extLst>
      <p:ext uri="{BB962C8B-B14F-4D97-AF65-F5344CB8AC3E}">
        <p14:creationId xmlns:p14="http://schemas.microsoft.com/office/powerpoint/2010/main" val="107720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4</a:t>
            </a:fld>
            <a:endParaRPr lang="en-US" dirty="0"/>
          </a:p>
        </p:txBody>
      </p:sp>
    </p:spTree>
    <p:extLst>
      <p:ext uri="{BB962C8B-B14F-4D97-AF65-F5344CB8AC3E}">
        <p14:creationId xmlns:p14="http://schemas.microsoft.com/office/powerpoint/2010/main" val="62934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5</a:t>
            </a:fld>
            <a:endParaRPr lang="en-US" dirty="0"/>
          </a:p>
        </p:txBody>
      </p:sp>
    </p:spTree>
    <p:extLst>
      <p:ext uri="{BB962C8B-B14F-4D97-AF65-F5344CB8AC3E}">
        <p14:creationId xmlns:p14="http://schemas.microsoft.com/office/powerpoint/2010/main" val="300945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8</a:t>
            </a:fld>
            <a:endParaRPr lang="en-US" dirty="0"/>
          </a:p>
        </p:txBody>
      </p:sp>
    </p:spTree>
    <p:extLst>
      <p:ext uri="{BB962C8B-B14F-4D97-AF65-F5344CB8AC3E}">
        <p14:creationId xmlns:p14="http://schemas.microsoft.com/office/powerpoint/2010/main" val="1308165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17</a:t>
            </a:fld>
            <a:endParaRPr lang="en-US" dirty="0"/>
          </a:p>
        </p:txBody>
      </p:sp>
    </p:spTree>
    <p:extLst>
      <p:ext uri="{BB962C8B-B14F-4D97-AF65-F5344CB8AC3E}">
        <p14:creationId xmlns:p14="http://schemas.microsoft.com/office/powerpoint/2010/main" val="5864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18</a:t>
            </a:fld>
            <a:endParaRPr lang="en-US" dirty="0"/>
          </a:p>
        </p:txBody>
      </p:sp>
    </p:spTree>
    <p:extLst>
      <p:ext uri="{BB962C8B-B14F-4D97-AF65-F5344CB8AC3E}">
        <p14:creationId xmlns:p14="http://schemas.microsoft.com/office/powerpoint/2010/main" val="12452234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1/25/2022</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992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01C1D24E-D088-5D49-938F-5F301CFBB26B}" type="datetime1">
              <a:rPr lang="en-US" smtClean="0"/>
              <a:t>1/25/2022</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364515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_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1/25/2022</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5BC507C8-89D7-DB40-91F9-27F61D33F59D}"/>
              </a:ext>
            </a:extLst>
          </p:cNvPr>
          <p:cNvPicPr>
            <a:picLocks noChangeAspect="1"/>
          </p:cNvPicPr>
          <p:nvPr userDrawn="1"/>
        </p:nvPicPr>
        <p:blipFill>
          <a:blip r:embed="rId6"/>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19241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1/25/2022</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271380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ue_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69B3E7"/>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1/25/2022</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2" name="Picture 11">
            <a:extLst>
              <a:ext uri="{FF2B5EF4-FFF2-40B4-BE49-F238E27FC236}">
                <a16:creationId xmlns:a16="http://schemas.microsoft.com/office/drawing/2014/main" id="{DAF192F4-C17A-F845-9D3F-6FABC40C32D9}"/>
              </a:ext>
            </a:extLst>
          </p:cNvPr>
          <p:cNvPicPr>
            <a:picLocks noChangeAspect="1"/>
          </p:cNvPicPr>
          <p:nvPr userDrawn="1"/>
        </p:nvPicPr>
        <p:blipFill>
          <a:blip r:embed="rId7"/>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7743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ue_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69B3E7"/>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9D148482-9DDE-3044-85B1-5FA2A2F100A5}"/>
              </a:ext>
            </a:extLst>
          </p:cNvPr>
          <p:cNvPicPr>
            <a:picLocks noChangeAspect="1"/>
          </p:cNvPicPr>
          <p:nvPr userDrawn="1"/>
        </p:nvPicPr>
        <p:blipFill>
          <a:blip r:embed="rId2"/>
          <a:stretch>
            <a:fillRect/>
          </a:stretch>
        </p:blipFill>
        <p:spPr>
          <a:xfrm>
            <a:off x="1706095" y="1829907"/>
            <a:ext cx="247647" cy="218014"/>
          </a:xfrm>
          <a:prstGeom prst="rect">
            <a:avLst/>
          </a:prstGeom>
        </p:spPr>
      </p:pic>
      <p:pic>
        <p:nvPicPr>
          <p:cNvPr id="7" name="Picture 6">
            <a:extLst>
              <a:ext uri="{FF2B5EF4-FFF2-40B4-BE49-F238E27FC236}">
                <a16:creationId xmlns:a16="http://schemas.microsoft.com/office/drawing/2014/main" id="{C814F4B8-56BB-8A42-8DA3-74DB3B648235}"/>
              </a:ext>
            </a:extLst>
          </p:cNvPr>
          <p:cNvPicPr>
            <a:picLocks noChangeAspect="1"/>
          </p:cNvPicPr>
          <p:nvPr userDrawn="1"/>
        </p:nvPicPr>
        <p:blipFill>
          <a:blip r:embed="rId3"/>
          <a:stretch>
            <a:fillRect/>
          </a:stretch>
        </p:blipFill>
        <p:spPr>
          <a:xfrm rot="16200000">
            <a:off x="1989226" y="1843781"/>
            <a:ext cx="274149" cy="19361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1/25/2022</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86669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_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1/25/2022</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255170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Title and Content 2 pic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1/25/2022</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22" name="Picture 21">
            <a:extLst>
              <a:ext uri="{FF2B5EF4-FFF2-40B4-BE49-F238E27FC236}">
                <a16:creationId xmlns:a16="http://schemas.microsoft.com/office/drawing/2014/main" id="{A7CE4469-60CC-744D-BAFB-E58EFBF3AD82}"/>
              </a:ext>
            </a:extLst>
          </p:cNvPr>
          <p:cNvPicPr>
            <a:picLocks noChangeAspect="1"/>
          </p:cNvPicPr>
          <p:nvPr userDrawn="1"/>
        </p:nvPicPr>
        <p:blipFill>
          <a:blip r:embed="rId3">
            <a:alphaModFix amt="80000"/>
          </a:blip>
          <a:stretch>
            <a:fillRect/>
          </a:stretch>
        </p:blipFill>
        <p:spPr>
          <a:xfrm>
            <a:off x="7405388" y="3350044"/>
            <a:ext cx="582625" cy="411480"/>
          </a:xfrm>
          <a:prstGeom prst="rect">
            <a:avLst/>
          </a:prstGeom>
        </p:spPr>
      </p:pic>
      <p:pic>
        <p:nvPicPr>
          <p:cNvPr id="16" name="Picture 15">
            <a:extLst>
              <a:ext uri="{FF2B5EF4-FFF2-40B4-BE49-F238E27FC236}">
                <a16:creationId xmlns:a16="http://schemas.microsoft.com/office/drawing/2014/main" id="{A3B382F0-341A-0048-9444-C560BD487F50}"/>
              </a:ext>
            </a:extLst>
          </p:cNvPr>
          <p:cNvPicPr>
            <a:picLocks noChangeAspect="1"/>
          </p:cNvPicPr>
          <p:nvPr userDrawn="1"/>
        </p:nvPicPr>
        <p:blipFill>
          <a:blip r:embed="rId4">
            <a:alphaModFix/>
          </a:blip>
          <a:stretch>
            <a:fillRect/>
          </a:stretch>
        </p:blipFill>
        <p:spPr>
          <a:xfrm>
            <a:off x="10465002" y="2901336"/>
            <a:ext cx="503685" cy="443415"/>
          </a:xfrm>
          <a:prstGeom prst="rect">
            <a:avLst/>
          </a:prstGeom>
        </p:spPr>
      </p:pic>
    </p:spTree>
    <p:extLst>
      <p:ext uri="{BB962C8B-B14F-4D97-AF65-F5344CB8AC3E}">
        <p14:creationId xmlns:p14="http://schemas.microsoft.com/office/powerpoint/2010/main" val="86294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Title and Content 1 pic">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3"/>
          <a:stretch>
            <a:fillRect/>
          </a:stretch>
        </p:blipFill>
        <p:spPr>
          <a:xfrm>
            <a:off x="5781838" y="3411912"/>
            <a:ext cx="563072" cy="397669"/>
          </a:xfrm>
          <a:prstGeom prst="rect">
            <a:avLst/>
          </a:prstGeom>
        </p:spPr>
      </p:pic>
      <p:pic>
        <p:nvPicPr>
          <p:cNvPr id="18" name="Picture 17"/>
          <p:cNvPicPr>
            <a:picLocks noChangeAspect="1"/>
          </p:cNvPicPr>
          <p:nvPr userDrawn="1"/>
        </p:nvPicPr>
        <p:blipFill>
          <a:blip r:embed="rId4"/>
          <a:stretch>
            <a:fillRect/>
          </a:stretch>
        </p:blipFill>
        <p:spPr>
          <a:xfrm>
            <a:off x="5835778" y="2197130"/>
            <a:ext cx="476122" cy="419150"/>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1/25/2022</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29273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0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1/25/2022</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1/25/2022</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7"/>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126227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1/25/2022</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1742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1/25/2022</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1/25/2022</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92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1/25/2022</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3300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A4461-17FE-664E-8053-D85AA4257E65}"/>
              </a:ext>
            </a:extLst>
          </p:cNvPr>
          <p:cNvPicPr>
            <a:picLocks noChangeAspect="1"/>
          </p:cNvPicPr>
          <p:nvPr userDrawn="1"/>
        </p:nvPicPr>
        <p:blipFill rotWithShape="1">
          <a:blip r:embed="rId2"/>
          <a:srcRect t="4590"/>
          <a:stretch/>
        </p:blipFill>
        <p:spPr>
          <a:xfrm>
            <a:off x="203200" y="0"/>
            <a:ext cx="11805920" cy="6336030"/>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2798" y="5716007"/>
            <a:ext cx="2823335" cy="600038"/>
          </a:xfrm>
          <a:prstGeom prst="rect">
            <a:avLst/>
          </a:prstGeom>
        </p:spPr>
      </p:pic>
      <p:sp>
        <p:nvSpPr>
          <p:cNvPr id="41" name="Date Placeholder 40"/>
          <p:cNvSpPr>
            <a:spLocks noGrp="1"/>
          </p:cNvSpPr>
          <p:nvPr>
            <p:ph type="dt" sz="half" idx="10"/>
          </p:nvPr>
        </p:nvSpPr>
        <p:spPr/>
        <p:txBody>
          <a:bodyPr/>
          <a:lstStyle/>
          <a:p>
            <a:fld id="{01C1D24E-D088-5D49-938F-5F301CFBB26B}" type="datetime1">
              <a:rPr lang="en-US" smtClean="0"/>
              <a:t>1/25/2022</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45" name="Picture 6">
            <a:extLst>
              <a:ext uri="{FF2B5EF4-FFF2-40B4-BE49-F238E27FC236}">
                <a16:creationId xmlns:a16="http://schemas.microsoft.com/office/drawing/2014/main" id="{FDA2364E-2666-4158-B3B6-D3BA8899487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47" t="9875" r="-1"/>
          <a:stretch/>
        </p:blipFill>
        <p:spPr>
          <a:xfrm>
            <a:off x="1535145" y="5771334"/>
            <a:ext cx="3391530" cy="402046"/>
          </a:xfrm>
          <a:prstGeom prst="rect">
            <a:avLst/>
          </a:prstGeom>
        </p:spPr>
      </p:pic>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5174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5A1A1-EEEE-0E4C-99AA-DB1ABF597B59}" type="datetime1">
              <a:rPr lang="en-US" smtClean="0"/>
              <a:t>1/25/2022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9" r:id="rId3"/>
    <p:sldLayoutId id="2147483668" r:id="rId4"/>
    <p:sldLayoutId id="2147483650" r:id="rId5"/>
    <p:sldLayoutId id="2147483662" r:id="rId6"/>
    <p:sldLayoutId id="2147483664" r:id="rId7"/>
    <p:sldLayoutId id="2147483665" r:id="rId8"/>
    <p:sldLayoutId id="2147483670" r:id="rId9"/>
    <p:sldLayoutId id="214748368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awpixel.com/search/welcome" TargetMode="External"/><Relationship Id="rId2" Type="http://schemas.openxmlformats.org/officeDocument/2006/relationships/image" Target="../media/image17.1"/><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dpolicyinca.org/publications/fostering-parent-engagement" TargetMode="External"/><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edpolicyinca.org/publications/fostering-parent-engagement" TargetMode="External"/><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dhcs.ca.gov/Documents/BHIN-21-023-2021-Network-Adequacy-Certification-Requirements-for-MHPs-and-DMC-ODS.pdf" TargetMode="External"/><Relationship Id="rId2" Type="http://schemas.openxmlformats.org/officeDocument/2006/relationships/hyperlink" Target="https://www.dhcs.ca.gov/Documents/BHIN-21-058-Claiming-for-Intensive-Care-Coordination.pdf" TargetMode="External"/><Relationship Id="rId1" Type="http://schemas.openxmlformats.org/officeDocument/2006/relationships/slideLayout" Target="../slideLayouts/slideLayout4.xml"/><Relationship Id="rId5" Type="http://schemas.openxmlformats.org/officeDocument/2006/relationships/hyperlink" Target="http://jphotostyle.com/handwriting/r/responsibility.html" TargetMode="Externa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hyperlink" Target="http://www.flickr.com/photos/unitedwaylowermainland/8771398278/" TargetMode="External"/><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flickr.com/photos/unitedwaylowermainland/8771398278/" TargetMode="External"/><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flickr.com/photos/unitedwaylowermainland/8771398278/" TargetMode="External"/><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commons.wikimedia.org/wiki/file:clipboard.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pxhere.com/en/photo/811631" TargetMode="External"/><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pxhere.com/en/photo/811631" TargetMode="External"/><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pxhere.com/en/photo/811631" TargetMode="External"/><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pxhere.com/en/photo/811631" TargetMode="External"/><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pxhere.com/en/photo/811631" TargetMode="External"/><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dhcs.ca.gov/Documents/BHIN-21-073-Criteria-for-Beneficiary-to-Specialty-MHS-Medical-Necessity-and-Other-Coverage-Req.pdf" TargetMode="External"/><Relationship Id="rId2" Type="http://schemas.openxmlformats.org/officeDocument/2006/relationships/hyperlink" Target="https://www.law.cornell.edu/cfr/text/42/440.169" TargetMode="External"/><Relationship Id="rId1" Type="http://schemas.openxmlformats.org/officeDocument/2006/relationships/slideLayout" Target="../slideLayouts/slideLayout4.xml"/><Relationship Id="rId5" Type="http://schemas.openxmlformats.org/officeDocument/2006/relationships/hyperlink" Target="http://www.pngall.com/more-info-png" TargetMode="Externa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hyperlink" Target="mailto:QATA@acgov.org" TargetMode="External"/><Relationship Id="rId2" Type="http://schemas.openxmlformats.org/officeDocument/2006/relationships/hyperlink" Target="https://www.acbhcs.org/mental-health/child-youth-services-0-24-years/" TargetMode="External"/><Relationship Id="rId1" Type="http://schemas.openxmlformats.org/officeDocument/2006/relationships/slideLayout" Target="../slideLayouts/slideLayout4.xml"/><Relationship Id="rId5" Type="http://schemas.openxmlformats.org/officeDocument/2006/relationships/hyperlink" Target="http://www.pngall.com/more-info-png" TargetMode="Externa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www.deviantart.com/ilenush/art/Thank-You-663852566" TargetMode="External"/><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dhcs.ca.gov/Documents/BHIN-21-058-Claiming-for-Intensive-Care-Coordination.pdf"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hyperlink" Target="https://www.dhcs.ca.gov/Documents/BHIN-21-058-Claiming-for-Intensive-Care-Coordination.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newbeginningsittakescouragetochange.org/2014_07_01_archiv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dhcs.ca.gov/Documents/ChildrensMHContentFlaggedForRemoval/Manuals/Medi-Cal_Manual_Third_Edition.pdf" TargetMode="External"/><Relationship Id="rId1" Type="http://schemas.openxmlformats.org/officeDocument/2006/relationships/slideLayout" Target="../slideLayouts/slideLayout4.xml"/><Relationship Id="rId4" Type="http://schemas.openxmlformats.org/officeDocument/2006/relationships/hyperlink" Target="https://esheninger.blogspot.com/2018/01/five-components-of-good-feedback.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photo/photo-of-people-gathering-around-table-3182785/" TargetMode="External"/><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pexels.com/photo/photo-of-people-gathering-around-table-318278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341C-2F42-3F41-BC06-7EF6A51D929E}"/>
              </a:ext>
            </a:extLst>
          </p:cNvPr>
          <p:cNvSpPr>
            <a:spLocks noGrp="1"/>
          </p:cNvSpPr>
          <p:nvPr>
            <p:ph type="ctrTitle"/>
          </p:nvPr>
        </p:nvSpPr>
        <p:spPr>
          <a:xfrm>
            <a:off x="2392680" y="954268"/>
            <a:ext cx="9799320" cy="1200329"/>
          </a:xfrm>
        </p:spPr>
        <p:txBody>
          <a:bodyPr/>
          <a:lstStyle/>
          <a:p>
            <a:r>
              <a:rPr lang="en-US" sz="4000" dirty="0"/>
              <a:t>ICC/IHBS &amp; TFC Needs Assessment: </a:t>
            </a:r>
            <a:br>
              <a:rPr lang="en-US" sz="4000" dirty="0"/>
            </a:br>
            <a:r>
              <a:rPr lang="en-US" sz="3200" dirty="0">
                <a:latin typeface="Georgia" panose="02040502050405020303" pitchFamily="18" charset="0"/>
              </a:rPr>
              <a:t>Target Populations - Specialty MH Services </a:t>
            </a:r>
          </a:p>
        </p:txBody>
      </p:sp>
      <p:sp>
        <p:nvSpPr>
          <p:cNvPr id="3" name="Subtitle 2">
            <a:extLst>
              <a:ext uri="{FF2B5EF4-FFF2-40B4-BE49-F238E27FC236}">
                <a16:creationId xmlns:a16="http://schemas.microsoft.com/office/drawing/2014/main" id="{1DB34C17-8958-454E-9348-769C6D6E61E2}"/>
              </a:ext>
            </a:extLst>
          </p:cNvPr>
          <p:cNvSpPr>
            <a:spLocks noGrp="1"/>
          </p:cNvSpPr>
          <p:nvPr>
            <p:ph type="subTitle" idx="1"/>
          </p:nvPr>
        </p:nvSpPr>
        <p:spPr>
          <a:xfrm>
            <a:off x="511058" y="4472218"/>
            <a:ext cx="7307943" cy="1983748"/>
          </a:xfrm>
        </p:spPr>
        <p:txBody>
          <a:bodyPr/>
          <a:lstStyle/>
          <a:p>
            <a:pPr>
              <a:spcBef>
                <a:spcPts val="0"/>
              </a:spcBef>
            </a:pPr>
            <a:r>
              <a:rPr lang="en-US" dirty="0"/>
              <a:t>Amy Saucier, LMFT</a:t>
            </a:r>
          </a:p>
          <a:p>
            <a:pPr>
              <a:spcBef>
                <a:spcPts val="0"/>
              </a:spcBef>
            </a:pPr>
            <a:r>
              <a:rPr lang="en-US" dirty="0"/>
              <a:t>Clinical Review Specialist Supervisor     </a:t>
            </a:r>
          </a:p>
          <a:p>
            <a:pPr>
              <a:spcBef>
                <a:spcPts val="0"/>
              </a:spcBef>
            </a:pPr>
            <a:r>
              <a:rPr lang="en-US" dirty="0"/>
              <a:t>Quality Assurance Department</a:t>
            </a:r>
          </a:p>
          <a:p>
            <a:pPr>
              <a:spcBef>
                <a:spcPts val="0"/>
              </a:spcBef>
            </a:pPr>
            <a:endParaRPr lang="en-US" dirty="0"/>
          </a:p>
          <a:p>
            <a:pPr>
              <a:spcBef>
                <a:spcPts val="0"/>
              </a:spcBef>
            </a:pPr>
            <a:r>
              <a:rPr lang="en-US" dirty="0"/>
              <a:t>Monique Barnes-</a:t>
            </a:r>
            <a:r>
              <a:rPr lang="en-US" dirty="0" err="1"/>
              <a:t>Bergfeld</a:t>
            </a:r>
            <a:r>
              <a:rPr lang="en-US" dirty="0"/>
              <a:t>, LMFT</a:t>
            </a:r>
          </a:p>
          <a:p>
            <a:pPr>
              <a:spcBef>
                <a:spcPts val="0"/>
              </a:spcBef>
            </a:pPr>
            <a:r>
              <a:rPr lang="en-US" dirty="0"/>
              <a:t>Clinical Review Specialist </a:t>
            </a:r>
          </a:p>
          <a:p>
            <a:endParaRPr lang="en-US" dirty="0"/>
          </a:p>
        </p:txBody>
      </p:sp>
      <p:sp>
        <p:nvSpPr>
          <p:cNvPr id="4" name="Slide Number Placeholder 3">
            <a:extLst>
              <a:ext uri="{FF2B5EF4-FFF2-40B4-BE49-F238E27FC236}">
                <a16:creationId xmlns:a16="http://schemas.microsoft.com/office/drawing/2014/main" id="{3024FF3F-E491-9A46-ABE9-2D803CC0EA71}"/>
              </a:ext>
            </a:extLst>
          </p:cNvPr>
          <p:cNvSpPr>
            <a:spLocks noGrp="1"/>
          </p:cNvSpPr>
          <p:nvPr>
            <p:ph type="sldNum" sz="quarter" idx="12"/>
          </p:nvPr>
        </p:nvSpPr>
        <p:spPr/>
        <p:txBody>
          <a:bodyPr/>
          <a:lstStyle/>
          <a:p>
            <a:fld id="{6E9F442E-095D-414B-A3C1-4D7C903EC540}" type="slidenum">
              <a:rPr lang="en-US" smtClean="0"/>
              <a:t>1</a:t>
            </a:fld>
            <a:endParaRPr lang="en-US" dirty="0"/>
          </a:p>
        </p:txBody>
      </p:sp>
      <p:pic>
        <p:nvPicPr>
          <p:cNvPr id="6" name="Picture 5">
            <a:extLst>
              <a:ext uri="{FF2B5EF4-FFF2-40B4-BE49-F238E27FC236}">
                <a16:creationId xmlns:a16="http://schemas.microsoft.com/office/drawing/2014/main" id="{43254B29-D901-4055-8189-E5BC97763DC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68989" y="4005336"/>
            <a:ext cx="4284811" cy="1681189"/>
          </a:xfrm>
          <a:prstGeom prst="rect">
            <a:avLst/>
          </a:prstGeom>
          <a:ln>
            <a:noFill/>
          </a:ln>
          <a:effectLst>
            <a:softEdge rad="112500"/>
          </a:effectLst>
        </p:spPr>
      </p:pic>
    </p:spTree>
    <p:extLst>
      <p:ext uri="{BB962C8B-B14F-4D97-AF65-F5344CB8AC3E}">
        <p14:creationId xmlns:p14="http://schemas.microsoft.com/office/powerpoint/2010/main" val="3515158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FB797-7395-412D-BE60-0AC8FF0AAAF9}"/>
              </a:ext>
            </a:extLst>
          </p:cNvPr>
          <p:cNvSpPr>
            <a:spLocks noGrp="1"/>
          </p:cNvSpPr>
          <p:nvPr>
            <p:ph type="ctrTitle"/>
          </p:nvPr>
        </p:nvSpPr>
        <p:spPr>
          <a:xfrm>
            <a:off x="2523564" y="417826"/>
            <a:ext cx="7307943" cy="978729"/>
          </a:xfrm>
        </p:spPr>
        <p:txBody>
          <a:bodyPr/>
          <a:lstStyle/>
          <a:p>
            <a:r>
              <a:rPr lang="en-US" sz="3200" dirty="0"/>
              <a:t>What are ICC, IHBS &amp; TFC services?</a:t>
            </a:r>
          </a:p>
        </p:txBody>
      </p:sp>
      <p:sp>
        <p:nvSpPr>
          <p:cNvPr id="3" name="Subtitle 2">
            <a:extLst>
              <a:ext uri="{FF2B5EF4-FFF2-40B4-BE49-F238E27FC236}">
                <a16:creationId xmlns:a16="http://schemas.microsoft.com/office/drawing/2014/main" id="{D7C923F1-F5E5-4300-A7A0-40109B237965}"/>
              </a:ext>
            </a:extLst>
          </p:cNvPr>
          <p:cNvSpPr>
            <a:spLocks noGrp="1"/>
          </p:cNvSpPr>
          <p:nvPr>
            <p:ph type="subTitle" idx="1"/>
          </p:nvPr>
        </p:nvSpPr>
        <p:spPr>
          <a:xfrm>
            <a:off x="2523564" y="2113319"/>
            <a:ext cx="7307943" cy="3028906"/>
          </a:xfrm>
        </p:spPr>
        <p:txBody>
          <a:bodyPr/>
          <a:lstStyle/>
          <a:p>
            <a:r>
              <a:rPr lang="en-US" sz="1600" dirty="0"/>
              <a:t>The difference between IHBS and more traditional outpatient Specialty Mental Health Services (SMHS) is that IHBS is expected to be of significant intensity to address the mental health needs of the child or youth, consistent with the child’s or youth’s client plan, and will be predominantly delivered outside an office setting, and in the home, school, or community. </a:t>
            </a:r>
          </a:p>
          <a:p>
            <a:pPr marL="108000" indent="0">
              <a:buNone/>
            </a:pPr>
            <a:endParaRPr lang="en-US" sz="1600" dirty="0"/>
          </a:p>
          <a:p>
            <a:r>
              <a:rPr lang="en-US" sz="1600" dirty="0"/>
              <a:t>IHBS activities support the engagement and participation of the child/youth and their significant support persons. In addition, IHBS activities help the child/youth develop skills and achieve the goals and objectives of the client plan. </a:t>
            </a:r>
          </a:p>
          <a:p>
            <a:pPr marL="108000" indent="0">
              <a:buNone/>
            </a:pPr>
            <a:endParaRPr lang="en-US" dirty="0"/>
          </a:p>
        </p:txBody>
      </p:sp>
      <p:sp>
        <p:nvSpPr>
          <p:cNvPr id="4" name="Slide Number Placeholder 3">
            <a:extLst>
              <a:ext uri="{FF2B5EF4-FFF2-40B4-BE49-F238E27FC236}">
                <a16:creationId xmlns:a16="http://schemas.microsoft.com/office/drawing/2014/main" id="{F081E139-5773-40C4-AAB4-44BE20F2FC48}"/>
              </a:ext>
            </a:extLst>
          </p:cNvPr>
          <p:cNvSpPr>
            <a:spLocks noGrp="1"/>
          </p:cNvSpPr>
          <p:nvPr>
            <p:ph type="sldNum" sz="quarter" idx="12"/>
          </p:nvPr>
        </p:nvSpPr>
        <p:spPr/>
        <p:txBody>
          <a:bodyPr/>
          <a:lstStyle/>
          <a:p>
            <a:fld id="{6E9F442E-095D-414B-A3C1-4D7C903EC540}" type="slidenum">
              <a:rPr lang="uk-UA" smtClean="0"/>
              <a:pPr/>
              <a:t>10</a:t>
            </a:fld>
            <a:endParaRPr lang="uk-UA" dirty="0"/>
          </a:p>
        </p:txBody>
      </p:sp>
    </p:spTree>
    <p:extLst>
      <p:ext uri="{BB962C8B-B14F-4D97-AF65-F5344CB8AC3E}">
        <p14:creationId xmlns:p14="http://schemas.microsoft.com/office/powerpoint/2010/main" val="37046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2320924" y="957352"/>
            <a:ext cx="7940767" cy="535531"/>
          </a:xfrm>
        </p:spPr>
        <p:txBody>
          <a:bodyPr/>
          <a:lstStyle/>
          <a:p>
            <a:r>
              <a:rPr lang="en-US" sz="3200" dirty="0"/>
              <a:t>What are ICC, IHBS &amp; TFC services?</a:t>
            </a:r>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2627790" y="1225118"/>
            <a:ext cx="8726010" cy="4356815"/>
          </a:xfrm>
        </p:spPr>
        <p:txBody>
          <a:bodyPr/>
          <a:lstStyle/>
          <a:p>
            <a:pPr lvl="1"/>
            <a:endParaRPr lang="en-US" b="1" dirty="0"/>
          </a:p>
          <a:p>
            <a:pPr lvl="1"/>
            <a:endParaRPr lang="en-US" b="1" dirty="0"/>
          </a:p>
          <a:p>
            <a:pPr>
              <a:buClr>
                <a:schemeClr val="bg2">
                  <a:lumMod val="50000"/>
                </a:schemeClr>
              </a:buClr>
              <a:buFont typeface="Arial" panose="020B0604020202020204" pitchFamily="34" charset="0"/>
              <a:buChar char="•"/>
            </a:pPr>
            <a:r>
              <a:rPr lang="en-US" sz="1600" b="1" dirty="0"/>
              <a:t>Therapeutic Foster Care (TFC)- </a:t>
            </a:r>
            <a:r>
              <a:rPr lang="en-US" sz="1600" dirty="0"/>
              <a:t>TFC is a short-term, intensive, highly coordinated, trauma- informed, and individualized intervention available as an EPSDT benefit. </a:t>
            </a:r>
          </a:p>
          <a:p>
            <a:pPr>
              <a:buClr>
                <a:schemeClr val="bg2">
                  <a:lumMod val="50000"/>
                </a:schemeClr>
              </a:buClr>
              <a:buFont typeface="Arial" panose="020B0604020202020204" pitchFamily="34" charset="0"/>
              <a:buChar char="•"/>
            </a:pPr>
            <a:endParaRPr lang="en-US" sz="1600" dirty="0"/>
          </a:p>
          <a:p>
            <a:pPr>
              <a:buClr>
                <a:schemeClr val="bg2">
                  <a:lumMod val="50000"/>
                </a:schemeClr>
              </a:buClr>
              <a:buFont typeface="Arial" panose="020B0604020202020204" pitchFamily="34" charset="0"/>
              <a:buChar char="•"/>
            </a:pPr>
            <a:r>
              <a:rPr lang="en-US" sz="1600" dirty="0"/>
              <a:t>TFC should not be the only SMHS that a child or youth receives. </a:t>
            </a:r>
          </a:p>
          <a:p>
            <a:pPr>
              <a:buClr>
                <a:schemeClr val="bg2">
                  <a:lumMod val="50000"/>
                </a:schemeClr>
              </a:buClr>
              <a:buFont typeface="Arial" panose="020B0604020202020204" pitchFamily="34" charset="0"/>
              <a:buChar char="•"/>
            </a:pPr>
            <a:endParaRPr lang="en-US" sz="1600" dirty="0"/>
          </a:p>
          <a:p>
            <a:pPr>
              <a:buClr>
                <a:schemeClr val="bg2">
                  <a:lumMod val="50000"/>
                </a:schemeClr>
              </a:buClr>
              <a:buFont typeface="Arial" panose="020B0604020202020204" pitchFamily="34" charset="0"/>
              <a:buChar char="•"/>
            </a:pPr>
            <a:r>
              <a:rPr lang="en-US" sz="1600" dirty="0"/>
              <a:t>Children and youth receiving TFC also must receive ICC and other medically necessary SMHS, as set forth in the client plan. </a:t>
            </a:r>
          </a:p>
          <a:p>
            <a:pPr marL="108000" indent="0">
              <a:buNone/>
            </a:pPr>
            <a:endParaRPr lang="en-US" sz="1600" dirty="0"/>
          </a:p>
          <a:p>
            <a:pPr marL="108000" indent="0">
              <a:buNone/>
            </a:pPr>
            <a:endParaRPr lang="en-US" sz="1400" dirty="0"/>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11</a:t>
            </a:fld>
            <a:endParaRPr lang="uk-UA" dirty="0"/>
          </a:p>
        </p:txBody>
      </p:sp>
      <p:pic>
        <p:nvPicPr>
          <p:cNvPr id="10" name="Picture 9">
            <a:extLst>
              <a:ext uri="{FF2B5EF4-FFF2-40B4-BE49-F238E27FC236}">
                <a16:creationId xmlns:a16="http://schemas.microsoft.com/office/drawing/2014/main" id="{FDF306F3-AADE-4655-944F-B1BB38C1DEE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0721" y="2248494"/>
            <a:ext cx="2465549" cy="2465549"/>
          </a:xfrm>
          <a:prstGeom prst="rect">
            <a:avLst/>
          </a:prstGeom>
          <a:ln>
            <a:noFill/>
          </a:ln>
          <a:effectLst>
            <a:softEdge rad="112500"/>
          </a:effectLst>
          <a:scene3d>
            <a:camera prst="perspectiveHeroicExtremeRightFacing"/>
            <a:lightRig rig="threePt" dir="t"/>
          </a:scene3d>
        </p:spPr>
      </p:pic>
    </p:spTree>
    <p:extLst>
      <p:ext uri="{BB962C8B-B14F-4D97-AF65-F5344CB8AC3E}">
        <p14:creationId xmlns:p14="http://schemas.microsoft.com/office/powerpoint/2010/main" val="299375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2062527" y="489364"/>
            <a:ext cx="7940767" cy="978729"/>
          </a:xfrm>
        </p:spPr>
        <p:txBody>
          <a:bodyPr/>
          <a:lstStyle/>
          <a:p>
            <a:r>
              <a:rPr lang="en-US" sz="3200" dirty="0"/>
              <a:t>What are ICC, IHBS &amp; TFC services?</a:t>
            </a:r>
            <a:br>
              <a:rPr lang="en-US" sz="3200" dirty="0"/>
            </a:br>
            <a:endParaRPr lang="en-US" sz="3200" dirty="0"/>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2355668" y="677147"/>
            <a:ext cx="9836332" cy="4101187"/>
          </a:xfrm>
        </p:spPr>
        <p:txBody>
          <a:bodyPr/>
          <a:lstStyle/>
          <a:p>
            <a:pPr lvl="1"/>
            <a:endParaRPr lang="en-US" b="1" dirty="0"/>
          </a:p>
          <a:p>
            <a:pPr lvl="1"/>
            <a:endParaRPr lang="en-US" b="1" dirty="0"/>
          </a:p>
          <a:p>
            <a:pPr>
              <a:buClr>
                <a:schemeClr val="bg2">
                  <a:lumMod val="50000"/>
                </a:schemeClr>
              </a:buClr>
            </a:pPr>
            <a:r>
              <a:rPr lang="en-US" sz="1600" dirty="0"/>
              <a:t>Similar to ICC and IHBS, there must be a Child and Family Team (CFT) in place to guide and plan TFC service provisions.</a:t>
            </a:r>
          </a:p>
          <a:p>
            <a:pPr>
              <a:buClr>
                <a:schemeClr val="bg2">
                  <a:lumMod val="50000"/>
                </a:schemeClr>
              </a:buClr>
            </a:pPr>
            <a:endParaRPr lang="en-US" sz="1600" dirty="0"/>
          </a:p>
          <a:p>
            <a:pPr>
              <a:buClr>
                <a:schemeClr val="bg2">
                  <a:lumMod val="50000"/>
                </a:schemeClr>
              </a:buClr>
            </a:pPr>
            <a:r>
              <a:rPr lang="en-US" sz="1600" dirty="0"/>
              <a:t>TFC services are provided by a TFC parent to a child/youth or young adult who has complex emotional and behavioral needs. </a:t>
            </a:r>
          </a:p>
          <a:p>
            <a:pPr marL="108000" indent="0">
              <a:buNone/>
            </a:pPr>
            <a:r>
              <a:rPr lang="en-US" sz="1600" dirty="0"/>
              <a:t>     - The TFC parent serves as a key participant in the therapeutic treatment process of   </a:t>
            </a:r>
          </a:p>
          <a:p>
            <a:pPr marL="108000" indent="0">
              <a:buNone/>
            </a:pPr>
            <a:r>
              <a:rPr lang="en-US" sz="1600" dirty="0"/>
              <a:t>       the child or youth; they are trained, intensely supervised, and supported. </a:t>
            </a:r>
          </a:p>
          <a:p>
            <a:pPr marL="108000" indent="0">
              <a:buNone/>
            </a:pPr>
            <a:r>
              <a:rPr lang="en-US" sz="1600" dirty="0"/>
              <a:t>    - The TFC parent will assist the child/youth to achieve client plan goals and         </a:t>
            </a:r>
          </a:p>
          <a:p>
            <a:pPr marL="108000" indent="0">
              <a:buNone/>
            </a:pPr>
            <a:r>
              <a:rPr lang="en-US" sz="1600" dirty="0"/>
              <a:t>      objectives; improve functioning and well-being; and help the child/youth remain in  </a:t>
            </a:r>
          </a:p>
          <a:p>
            <a:pPr marL="108000" indent="0">
              <a:buNone/>
            </a:pPr>
            <a:r>
              <a:rPr lang="en-US" sz="1600" dirty="0"/>
              <a:t>      a family-like home, in a community setting, thereby avoiding residential, inpatient,    </a:t>
            </a:r>
          </a:p>
          <a:p>
            <a:pPr marL="108000" indent="0">
              <a:buNone/>
            </a:pPr>
            <a:r>
              <a:rPr lang="en-US" sz="1600" dirty="0"/>
              <a:t>      or institutional care. </a:t>
            </a:r>
          </a:p>
          <a:p>
            <a:pPr marL="108000" indent="0">
              <a:buNone/>
            </a:pPr>
            <a:endParaRPr lang="en-US" sz="1400" dirty="0"/>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12</a:t>
            </a:fld>
            <a:endParaRPr lang="uk-UA" dirty="0"/>
          </a:p>
        </p:txBody>
      </p:sp>
      <p:pic>
        <p:nvPicPr>
          <p:cNvPr id="10" name="Picture 9">
            <a:extLst>
              <a:ext uri="{FF2B5EF4-FFF2-40B4-BE49-F238E27FC236}">
                <a16:creationId xmlns:a16="http://schemas.microsoft.com/office/drawing/2014/main" id="{FDF306F3-AADE-4655-944F-B1BB38C1DEE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1743" y="2248494"/>
            <a:ext cx="2359017" cy="2359017"/>
          </a:xfrm>
          <a:prstGeom prst="rect">
            <a:avLst/>
          </a:prstGeom>
          <a:ln>
            <a:noFill/>
          </a:ln>
          <a:effectLst>
            <a:softEdge rad="112500"/>
          </a:effectLst>
          <a:scene3d>
            <a:camera prst="perspectiveHeroicExtremeRightFacing"/>
            <a:lightRig rig="threePt" dir="t"/>
          </a:scene3d>
        </p:spPr>
      </p:pic>
    </p:spTree>
    <p:extLst>
      <p:ext uri="{BB962C8B-B14F-4D97-AF65-F5344CB8AC3E}">
        <p14:creationId xmlns:p14="http://schemas.microsoft.com/office/powerpoint/2010/main" val="79449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2442027" y="263053"/>
            <a:ext cx="8452395" cy="2062103"/>
          </a:xfrm>
        </p:spPr>
        <p:txBody>
          <a:bodyPr/>
          <a:lstStyle/>
          <a:p>
            <a:pPr lvl="1"/>
            <a:r>
              <a:rPr lang="en-US" sz="3200" b="1" dirty="0">
                <a:solidFill>
                  <a:srgbClr val="33AB7E"/>
                </a:solidFill>
                <a:latin typeface="Georgia" panose="02040502050405020303" pitchFamily="18" charset="0"/>
              </a:rPr>
              <a:t>Network Adequacy Obligations </a:t>
            </a:r>
            <a:br>
              <a:rPr lang="en-US" sz="3200" b="1" dirty="0">
                <a:solidFill>
                  <a:srgbClr val="33AB7E"/>
                </a:solidFill>
                <a:latin typeface="Georgia" panose="02040502050405020303" pitchFamily="18" charset="0"/>
              </a:rPr>
            </a:br>
            <a:r>
              <a:rPr lang="en-US" sz="3200" b="1" dirty="0">
                <a:solidFill>
                  <a:srgbClr val="33AB7E"/>
                </a:solidFill>
                <a:latin typeface="Georgia" panose="02040502050405020303" pitchFamily="18" charset="0"/>
              </a:rPr>
              <a:t>(see </a:t>
            </a:r>
            <a:r>
              <a:rPr lang="en-US" sz="3200" b="1" u="sng" dirty="0">
                <a:solidFill>
                  <a:srgbClr val="33AB7E"/>
                </a:solidFill>
                <a:latin typeface="Georgia" panose="02040502050405020303" pitchFamily="18" charset="0"/>
                <a:hlinkClick r:id="rId2">
                  <a:extLst>
                    <a:ext uri="{A12FA001-AC4F-418D-AE19-62706E023703}">
                      <ahyp:hlinkClr xmlns:ahyp="http://schemas.microsoft.com/office/drawing/2018/hyperlinkcolor" val="tx"/>
                    </a:ext>
                  </a:extLst>
                </a:hlinkClick>
              </a:rPr>
              <a:t>BHIN 21-058</a:t>
            </a:r>
            <a:r>
              <a:rPr lang="en-US" sz="3200" b="1" dirty="0">
                <a:solidFill>
                  <a:srgbClr val="33AB7E"/>
                </a:solidFill>
                <a:latin typeface="Georgia" panose="02040502050405020303" pitchFamily="18" charset="0"/>
              </a:rPr>
              <a:t> and </a:t>
            </a:r>
            <a:r>
              <a:rPr lang="en-US" sz="3200" b="1" u="sng" dirty="0">
                <a:solidFill>
                  <a:srgbClr val="33AB7E"/>
                </a:solidFill>
                <a:latin typeface="Georgia" panose="02040502050405020303" pitchFamily="18" charset="0"/>
                <a:hlinkClick r:id="rId3">
                  <a:extLst>
                    <a:ext uri="{A12FA001-AC4F-418D-AE19-62706E023703}">
                      <ahyp:hlinkClr xmlns:ahyp="http://schemas.microsoft.com/office/drawing/2018/hyperlinkcolor" val="tx"/>
                    </a:ext>
                  </a:extLst>
                </a:hlinkClick>
              </a:rPr>
              <a:t>BHIN 21-023</a:t>
            </a:r>
            <a:r>
              <a:rPr lang="en-US" sz="3200" b="1" dirty="0">
                <a:solidFill>
                  <a:srgbClr val="33AB7E"/>
                </a:solidFill>
                <a:latin typeface="Georgia" panose="02040502050405020303" pitchFamily="18" charset="0"/>
              </a:rPr>
              <a:t>)</a:t>
            </a:r>
            <a:br>
              <a:rPr lang="en-US" sz="3200" b="1" dirty="0">
                <a:solidFill>
                  <a:srgbClr val="33AB7E"/>
                </a:solidFill>
                <a:latin typeface="Georgia" panose="02040502050405020303" pitchFamily="18" charset="0"/>
              </a:rPr>
            </a:br>
            <a:r>
              <a:rPr lang="en-US" sz="3200" b="1" dirty="0">
                <a:solidFill>
                  <a:srgbClr val="33AB7E"/>
                </a:solidFill>
                <a:latin typeface="Georgia" panose="02040502050405020303" pitchFamily="18" charset="0"/>
              </a:rPr>
              <a:t> </a:t>
            </a:r>
            <a:br>
              <a:rPr lang="en-US" sz="3200" b="1" dirty="0">
                <a:solidFill>
                  <a:srgbClr val="33AB7E"/>
                </a:solidFill>
                <a:latin typeface="Georgia" panose="02040502050405020303" pitchFamily="18" charset="0"/>
              </a:rPr>
            </a:br>
            <a:endParaRPr lang="en-US" sz="3200" b="1" dirty="0">
              <a:solidFill>
                <a:srgbClr val="33AB7E"/>
              </a:solidFill>
              <a:latin typeface="Georgia" panose="02040502050405020303" pitchFamily="18" charset="0"/>
            </a:endParaRPr>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2209073" y="1687600"/>
            <a:ext cx="9144727" cy="4067780"/>
          </a:xfrm>
        </p:spPr>
        <p:txBody>
          <a:bodyPr/>
          <a:lstStyle/>
          <a:p>
            <a:pPr>
              <a:buClr>
                <a:schemeClr val="bg2">
                  <a:lumMod val="50000"/>
                </a:schemeClr>
              </a:buClr>
            </a:pPr>
            <a:r>
              <a:rPr lang="en-US" sz="1600" dirty="0"/>
              <a:t>An appointment must be available within 10 business days of any routine request.</a:t>
            </a:r>
          </a:p>
          <a:p>
            <a:pPr marL="108000" indent="0">
              <a:buClr>
                <a:schemeClr val="bg2">
                  <a:lumMod val="50000"/>
                </a:schemeClr>
              </a:buClr>
              <a:buNone/>
            </a:pPr>
            <a:endParaRPr lang="en-US" sz="1600" dirty="0"/>
          </a:p>
          <a:p>
            <a:pPr>
              <a:buClr>
                <a:schemeClr val="bg2">
                  <a:lumMod val="50000"/>
                </a:schemeClr>
              </a:buClr>
            </a:pPr>
            <a:r>
              <a:rPr lang="en-US" sz="1600" dirty="0"/>
              <a:t>If more urgent care is needed, MHPs must make such appointments available within 48-hours.</a:t>
            </a:r>
          </a:p>
          <a:p>
            <a:pPr>
              <a:buClr>
                <a:schemeClr val="bg2">
                  <a:lumMod val="50000"/>
                </a:schemeClr>
              </a:buClr>
            </a:pPr>
            <a:endParaRPr lang="en-US" sz="1600" dirty="0"/>
          </a:p>
          <a:p>
            <a:pPr>
              <a:buClr>
                <a:schemeClr val="bg2">
                  <a:lumMod val="50000"/>
                </a:schemeClr>
              </a:buClr>
            </a:pPr>
            <a:r>
              <a:rPr lang="en-US" sz="1600" dirty="0"/>
              <a:t>If an ICC appointment cannot be offered within 10 days, a timeliness NOABD must be issued. </a:t>
            </a:r>
          </a:p>
          <a:p>
            <a:pPr>
              <a:buClr>
                <a:schemeClr val="bg2">
                  <a:lumMod val="50000"/>
                </a:schemeClr>
              </a:buClr>
            </a:pPr>
            <a:endParaRPr lang="en-US" sz="1600" dirty="0"/>
          </a:p>
          <a:p>
            <a:pPr>
              <a:buClr>
                <a:schemeClr val="bg2">
                  <a:lumMod val="50000"/>
                </a:schemeClr>
              </a:buClr>
            </a:pPr>
            <a:r>
              <a:rPr lang="en-US" sz="1600" dirty="0"/>
              <a:t>Once a child has been assessed as being eligible or in need of ICC, IHBS, and TFC, the provider should make a referral as soon as possible to ensure timely access standards are met.</a:t>
            </a:r>
          </a:p>
          <a:p>
            <a:pPr>
              <a:buClr>
                <a:schemeClr val="bg2">
                  <a:lumMod val="50000"/>
                </a:schemeClr>
              </a:buClr>
            </a:pPr>
            <a:endParaRPr lang="en-US" sz="1600" dirty="0"/>
          </a:p>
          <a:p>
            <a:pPr>
              <a:buClr>
                <a:schemeClr val="bg2">
                  <a:lumMod val="50000"/>
                </a:schemeClr>
              </a:buClr>
            </a:pPr>
            <a:r>
              <a:rPr lang="en-US" sz="1600" dirty="0"/>
              <a:t>Services are meant to support youth with more intensive needs and to stabilize placement in the home/community.  Therefore, timely access is critical.</a:t>
            </a:r>
            <a:br>
              <a:rPr lang="en-US" sz="1600" dirty="0"/>
            </a:br>
            <a:r>
              <a:rPr lang="en-US" sz="1600" dirty="0"/>
              <a:t> </a:t>
            </a:r>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13</a:t>
            </a:fld>
            <a:endParaRPr lang="uk-UA" dirty="0"/>
          </a:p>
        </p:txBody>
      </p:sp>
      <p:pic>
        <p:nvPicPr>
          <p:cNvPr id="9" name="Picture 8">
            <a:extLst>
              <a:ext uri="{FF2B5EF4-FFF2-40B4-BE49-F238E27FC236}">
                <a16:creationId xmlns:a16="http://schemas.microsoft.com/office/drawing/2014/main" id="{20A9DFEB-9B94-4DD5-BABA-59C5E3D331B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68298" y="2978331"/>
            <a:ext cx="1904639" cy="1972492"/>
          </a:xfrm>
          <a:prstGeom prst="rect">
            <a:avLst/>
          </a:prstGeom>
          <a:scene3d>
            <a:camera prst="perspectiveHeroicExtremeRightFacing"/>
            <a:lightRig rig="threePt" dir="t"/>
          </a:scene3d>
        </p:spPr>
      </p:pic>
    </p:spTree>
    <p:extLst>
      <p:ext uri="{BB962C8B-B14F-4D97-AF65-F5344CB8AC3E}">
        <p14:creationId xmlns:p14="http://schemas.microsoft.com/office/powerpoint/2010/main" val="103309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2307975" y="254127"/>
            <a:ext cx="9108262" cy="978729"/>
          </a:xfrm>
        </p:spPr>
        <p:txBody>
          <a:bodyPr/>
          <a:lstStyle/>
          <a:p>
            <a:pPr algn="ctr"/>
            <a:r>
              <a:rPr lang="en-US" sz="3200" dirty="0"/>
              <a:t>Target populations that require screening for ICC/IHBS </a:t>
            </a:r>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1532213" y="1431080"/>
            <a:ext cx="10659787" cy="3774238"/>
          </a:xfrm>
        </p:spPr>
        <p:txBody>
          <a:bodyPr/>
          <a:lstStyle/>
          <a:p>
            <a:pPr lvl="2" algn="l"/>
            <a:r>
              <a:rPr lang="en-US" dirty="0">
                <a:solidFill>
                  <a:schemeClr val="bg2">
                    <a:lumMod val="50000"/>
                  </a:schemeClr>
                </a:solidFill>
                <a:latin typeface="Verdana" panose="020B0604030504040204" pitchFamily="34" charset="0"/>
                <a:ea typeface="Verdana" panose="020B0604030504040204" pitchFamily="34" charset="0"/>
              </a:rPr>
              <a:t>ICC and IHBS are provided through the EPSDT (Early and Periodic Screening, Diagnosis and Treatment) benefit to all children and youth who meet ALL of the following criteria: </a:t>
            </a:r>
          </a:p>
          <a:p>
            <a:pPr lvl="2" algn="l">
              <a:spcBef>
                <a:spcPts val="0"/>
              </a:spcBef>
            </a:pPr>
            <a:endParaRPr lang="en-US" sz="1600" dirty="0">
              <a:solidFill>
                <a:schemeClr val="bg2">
                  <a:lumMod val="50000"/>
                </a:schemeClr>
              </a:solidFill>
              <a:latin typeface="Verdana" panose="020B0604030504040204" pitchFamily="34" charset="0"/>
              <a:ea typeface="Verdana" panose="020B0604030504040204" pitchFamily="34" charset="0"/>
            </a:endParaRPr>
          </a:p>
          <a:p>
            <a:pPr marL="1200150" lvl="2" indent="-28575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Are under the age of 21</a:t>
            </a:r>
          </a:p>
          <a:p>
            <a:pPr marL="1200150" lvl="2" indent="-28575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Are eligible for the full scope of Medi-Cal services </a:t>
            </a:r>
          </a:p>
          <a:p>
            <a:pPr marL="1200150" lvl="2" indent="-28575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Meet medical necessity criteria for SMHS services </a:t>
            </a:r>
          </a:p>
          <a:p>
            <a:pPr marL="1200150" lvl="2" indent="-28575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A Primary Mental Health clinician is in place and is currently receiving</a:t>
            </a:r>
          </a:p>
          <a:p>
            <a:pPr lvl="2" algn="l"/>
            <a:r>
              <a:rPr lang="en-US" sz="1600" dirty="0">
                <a:solidFill>
                  <a:schemeClr val="bg2">
                    <a:lumMod val="50000"/>
                  </a:schemeClr>
                </a:solidFill>
                <a:latin typeface="Verdana" panose="020B0604030504040204" pitchFamily="34" charset="0"/>
                <a:ea typeface="Verdana" panose="020B0604030504040204" pitchFamily="34" charset="0"/>
              </a:rPr>
              <a:t>    services</a:t>
            </a:r>
          </a:p>
          <a:p>
            <a:pPr marL="1200150" lvl="2" indent="-28575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Is involved with two or more child-serving systems (e.g. Probation, Special Education, Regional Center, etc.) or has multiple mental health providers</a:t>
            </a:r>
          </a:p>
          <a:p>
            <a:pPr marL="1200150" lvl="2" indent="-28575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ICC is needed and cannot be adequately provided under standard mental health case management services</a:t>
            </a:r>
          </a:p>
          <a:p>
            <a:pPr marL="108000" indent="0">
              <a:buNone/>
            </a:pPr>
            <a:endParaRPr lang="en-US" dirty="0"/>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14</a:t>
            </a:fld>
            <a:endParaRPr lang="uk-UA" dirty="0"/>
          </a:p>
        </p:txBody>
      </p:sp>
      <p:pic>
        <p:nvPicPr>
          <p:cNvPr id="6" name="Picture 5">
            <a:extLst>
              <a:ext uri="{FF2B5EF4-FFF2-40B4-BE49-F238E27FC236}">
                <a16:creationId xmlns:a16="http://schemas.microsoft.com/office/drawing/2014/main" id="{1838A263-2B72-416C-B431-D494454F0CB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984" y="2453949"/>
            <a:ext cx="2493580" cy="1950101"/>
          </a:xfrm>
          <a:prstGeom prst="rect">
            <a:avLst/>
          </a:prstGeom>
          <a:ln>
            <a:noFill/>
          </a:ln>
          <a:effectLst>
            <a:softEdge rad="112500"/>
          </a:effectLst>
          <a:scene3d>
            <a:camera prst="perspectiveHeroicExtremeRightFacing"/>
            <a:lightRig rig="threePt" dir="t"/>
          </a:scene3d>
        </p:spPr>
      </p:pic>
    </p:spTree>
    <p:extLst>
      <p:ext uri="{BB962C8B-B14F-4D97-AF65-F5344CB8AC3E}">
        <p14:creationId xmlns:p14="http://schemas.microsoft.com/office/powerpoint/2010/main" val="2976706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2489926" y="570503"/>
            <a:ext cx="8863874" cy="978729"/>
          </a:xfrm>
        </p:spPr>
        <p:txBody>
          <a:bodyPr/>
          <a:lstStyle/>
          <a:p>
            <a:pPr algn="ctr"/>
            <a:r>
              <a:rPr lang="en-US" sz="3200" dirty="0"/>
              <a:t>Target populations that require screening for ICC/IHBS</a:t>
            </a:r>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2648388" y="1901594"/>
            <a:ext cx="8739050" cy="3413627"/>
          </a:xfrm>
        </p:spPr>
        <p:txBody>
          <a:bodyPr/>
          <a:lstStyle/>
          <a:p>
            <a:pPr lvl="0"/>
            <a:endParaRPr lang="en-US" sz="1600" dirty="0">
              <a:latin typeface="Verdana" panose="020B0604030504040204" pitchFamily="34" charset="0"/>
              <a:ea typeface="Verdana" panose="020B0604030504040204" pitchFamily="34" charset="0"/>
            </a:endParaRPr>
          </a:p>
          <a:p>
            <a:pPr lvl="0">
              <a:buClr>
                <a:schemeClr val="bg2">
                  <a:lumMod val="50000"/>
                </a:schemeClr>
              </a:buClr>
            </a:pPr>
            <a:r>
              <a:rPr lang="en-US" sz="1600" dirty="0">
                <a:latin typeface="Verdana" panose="020B0604030504040204" pitchFamily="34" charset="0"/>
                <a:ea typeface="Verdana" panose="020B0604030504040204" pitchFamily="34" charset="0"/>
              </a:rPr>
              <a:t>IHBS is intended to be provided to children and youth living and receiving services in the community.</a:t>
            </a:r>
          </a:p>
          <a:p>
            <a:pPr lvl="0">
              <a:buClr>
                <a:schemeClr val="bg2">
                  <a:lumMod val="50000"/>
                </a:schemeClr>
              </a:buClr>
            </a:pPr>
            <a:endParaRPr lang="en-US" sz="1600" dirty="0">
              <a:latin typeface="Verdana" panose="020B0604030504040204" pitchFamily="34" charset="0"/>
              <a:ea typeface="Verdana" panose="020B0604030504040204" pitchFamily="34" charset="0"/>
            </a:endParaRPr>
          </a:p>
          <a:p>
            <a:pPr lvl="0">
              <a:buClr>
                <a:schemeClr val="bg2">
                  <a:lumMod val="50000"/>
                </a:schemeClr>
              </a:buClr>
            </a:pPr>
            <a:r>
              <a:rPr lang="en-US" sz="1600" dirty="0">
                <a:latin typeface="Verdana" panose="020B0604030504040204" pitchFamily="34" charset="0"/>
                <a:ea typeface="Verdana" panose="020B0604030504040204" pitchFamily="34" charset="0"/>
              </a:rPr>
              <a:t>IHBS are mental health rehabilitative services that are available to clients receiving ICC.</a:t>
            </a:r>
          </a:p>
          <a:p>
            <a:pPr marL="108000" lvl="0" indent="0">
              <a:buNone/>
            </a:pPr>
            <a:r>
              <a:rPr lang="en-US" sz="1600" dirty="0">
                <a:solidFill>
                  <a:schemeClr val="bg2">
                    <a:lumMod val="50000"/>
                  </a:schemeClr>
                </a:solidFill>
                <a:latin typeface="Verdana" panose="020B0604030504040204" pitchFamily="34" charset="0"/>
                <a:ea typeface="Verdana" panose="020B0604030504040204" pitchFamily="34" charset="0"/>
              </a:rPr>
              <a:t>     - Prior to July 1, 2017, IHBS could not be provided in a group home or STRTP.     </a:t>
            </a:r>
          </a:p>
          <a:p>
            <a:pPr marL="108000" lvl="0" indent="0">
              <a:buNone/>
            </a:pPr>
            <a:r>
              <a:rPr lang="en-US" sz="1600" dirty="0">
                <a:latin typeface="Verdana" panose="020B0604030504040204" pitchFamily="34" charset="0"/>
                <a:ea typeface="Verdana" panose="020B0604030504040204" pitchFamily="34" charset="0"/>
              </a:rPr>
              <a:t>       </a:t>
            </a:r>
            <a:r>
              <a:rPr lang="en-US" sz="1600" dirty="0">
                <a:solidFill>
                  <a:schemeClr val="bg2">
                    <a:lumMod val="50000"/>
                  </a:schemeClr>
                </a:solidFill>
                <a:latin typeface="Verdana" panose="020B0604030504040204" pitchFamily="34" charset="0"/>
                <a:ea typeface="Verdana" panose="020B0604030504040204" pitchFamily="34" charset="0"/>
              </a:rPr>
              <a:t>This limitation is no longer in effect. Currently, children and youth under the    </a:t>
            </a:r>
          </a:p>
          <a:p>
            <a:pPr marL="108000" lvl="0" indent="0">
              <a:buNone/>
            </a:pPr>
            <a:r>
              <a:rPr lang="en-US" sz="1600" dirty="0">
                <a:latin typeface="Verdana" panose="020B0604030504040204" pitchFamily="34" charset="0"/>
                <a:ea typeface="Verdana" panose="020B0604030504040204" pitchFamily="34" charset="0"/>
              </a:rPr>
              <a:t>       </a:t>
            </a:r>
            <a:r>
              <a:rPr lang="en-US" sz="1600" dirty="0">
                <a:solidFill>
                  <a:schemeClr val="bg2">
                    <a:lumMod val="50000"/>
                  </a:schemeClr>
                </a:solidFill>
                <a:latin typeface="Verdana" panose="020B0604030504040204" pitchFamily="34" charset="0"/>
                <a:ea typeface="Verdana" panose="020B0604030504040204" pitchFamily="34" charset="0"/>
              </a:rPr>
              <a:t>age of 21, placed in group homes or Short-Term Residential Therapeutic </a:t>
            </a:r>
          </a:p>
          <a:p>
            <a:pPr marL="108000" lvl="0" indent="0">
              <a:buNone/>
            </a:pPr>
            <a:r>
              <a:rPr lang="en-US" sz="1600" dirty="0">
                <a:latin typeface="Verdana" panose="020B0604030504040204" pitchFamily="34" charset="0"/>
                <a:ea typeface="Verdana" panose="020B0604030504040204" pitchFamily="34" charset="0"/>
              </a:rPr>
              <a:t>       </a:t>
            </a:r>
            <a:r>
              <a:rPr lang="en-US" sz="1600" dirty="0">
                <a:solidFill>
                  <a:schemeClr val="bg2">
                    <a:lumMod val="50000"/>
                  </a:schemeClr>
                </a:solidFill>
                <a:latin typeface="Verdana" panose="020B0604030504040204" pitchFamily="34" charset="0"/>
                <a:ea typeface="Verdana" panose="020B0604030504040204" pitchFamily="34" charset="0"/>
              </a:rPr>
              <a:t>Program (STRTPs), are now eligible for these services, if deemed medically  </a:t>
            </a:r>
          </a:p>
          <a:p>
            <a:pPr marL="108000" lvl="0" indent="0">
              <a:buNone/>
            </a:pPr>
            <a:r>
              <a:rPr lang="en-US" sz="1600" dirty="0">
                <a:latin typeface="Verdana" panose="020B0604030504040204" pitchFamily="34" charset="0"/>
                <a:ea typeface="Verdana" panose="020B0604030504040204" pitchFamily="34" charset="0"/>
              </a:rPr>
              <a:t>       </a:t>
            </a:r>
            <a:r>
              <a:rPr lang="en-US" sz="1600" dirty="0">
                <a:solidFill>
                  <a:schemeClr val="bg2">
                    <a:lumMod val="50000"/>
                  </a:schemeClr>
                </a:solidFill>
                <a:latin typeface="Verdana" panose="020B0604030504040204" pitchFamily="34" charset="0"/>
                <a:ea typeface="Verdana" panose="020B0604030504040204" pitchFamily="34" charset="0"/>
              </a:rPr>
              <a:t>necessary. </a:t>
            </a:r>
          </a:p>
          <a:p>
            <a:endParaRPr lang="en-US" dirty="0"/>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15</a:t>
            </a:fld>
            <a:endParaRPr lang="uk-UA" dirty="0"/>
          </a:p>
        </p:txBody>
      </p:sp>
      <p:pic>
        <p:nvPicPr>
          <p:cNvPr id="6" name="Picture 5">
            <a:extLst>
              <a:ext uri="{FF2B5EF4-FFF2-40B4-BE49-F238E27FC236}">
                <a16:creationId xmlns:a16="http://schemas.microsoft.com/office/drawing/2014/main" id="{1838A263-2B72-416C-B431-D494454F0CB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984" y="2498843"/>
            <a:ext cx="2925152" cy="1950101"/>
          </a:xfrm>
          <a:prstGeom prst="rect">
            <a:avLst/>
          </a:prstGeom>
          <a:ln>
            <a:noFill/>
          </a:ln>
          <a:effectLst>
            <a:softEdge rad="112500"/>
          </a:effectLst>
          <a:scene3d>
            <a:camera prst="perspectiveHeroicExtremeRightFacing"/>
            <a:lightRig rig="threePt" dir="t"/>
          </a:scene3d>
        </p:spPr>
      </p:pic>
    </p:spTree>
    <p:extLst>
      <p:ext uri="{BB962C8B-B14F-4D97-AF65-F5344CB8AC3E}">
        <p14:creationId xmlns:p14="http://schemas.microsoft.com/office/powerpoint/2010/main" val="1676565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1659749" y="469304"/>
            <a:ext cx="9494265" cy="978729"/>
          </a:xfrm>
        </p:spPr>
        <p:txBody>
          <a:bodyPr/>
          <a:lstStyle/>
          <a:p>
            <a:pPr algn="ctr"/>
            <a:r>
              <a:rPr lang="en-US" sz="3200" dirty="0"/>
              <a:t>Target populations that require screening for TFC Services </a:t>
            </a:r>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1502995" y="1558452"/>
            <a:ext cx="9651019" cy="4198115"/>
          </a:xfrm>
        </p:spPr>
        <p:txBody>
          <a:bodyPr/>
          <a:lstStyle/>
          <a:p>
            <a:pPr lvl="2" algn="l"/>
            <a:r>
              <a:rPr lang="en-US" b="1" dirty="0">
                <a:solidFill>
                  <a:schemeClr val="bg2">
                    <a:lumMod val="50000"/>
                  </a:schemeClr>
                </a:solidFill>
                <a:latin typeface="Verdana" panose="020B0604030504040204" pitchFamily="34" charset="0"/>
                <a:ea typeface="Verdana" panose="020B0604030504040204" pitchFamily="34" charset="0"/>
              </a:rPr>
              <a:t>TFC is provided under the EPSDT benefit to all children/youth and young adults who meet ALL of the following: </a:t>
            </a:r>
          </a:p>
          <a:p>
            <a:pPr lvl="2" algn="l"/>
            <a:endParaRPr lang="en-US" sz="2200" b="1" dirty="0">
              <a:solidFill>
                <a:schemeClr val="bg2">
                  <a:lumMod val="50000"/>
                </a:schemeClr>
              </a:solidFill>
              <a:latin typeface="Verdana" panose="020B0604030504040204" pitchFamily="34" charset="0"/>
              <a:ea typeface="Verdana" panose="020B0604030504040204" pitchFamily="34" charset="0"/>
            </a:endParaRPr>
          </a:p>
          <a:p>
            <a:pPr marL="1257300" lvl="2"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Are under the age of 21 </a:t>
            </a:r>
          </a:p>
          <a:p>
            <a:pPr marL="1257300" lvl="2"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Are eligible for the full scope of Medi-Cal services</a:t>
            </a:r>
          </a:p>
          <a:p>
            <a:pPr marL="1257300" lvl="2"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Meet medical necessity criteria for SMHS  </a:t>
            </a:r>
          </a:p>
          <a:p>
            <a:pPr marL="1257300" lvl="2"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Have complex emotional and behavioral needs, who require intensive and frequent mental health support in a family environment.</a:t>
            </a:r>
          </a:p>
          <a:p>
            <a:pPr marL="1257300" lvl="2"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Are at risk of entering a higher level of care, or are stepping down from a higher level of care.</a:t>
            </a:r>
          </a:p>
          <a:p>
            <a:pPr marL="1257300" lvl="2"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A child/youth or young adult who does not have an open child welfare services case, and is not in foster care or involved in the juvenile probation system, may still be considered for TFC. </a:t>
            </a:r>
          </a:p>
          <a:p>
            <a:pPr marL="1257300" lvl="2"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Membership in the Katie A. subclass is not a prerequisite to receiving ICC/IHBS or TFC services.  </a:t>
            </a:r>
          </a:p>
          <a:p>
            <a:pPr marL="1257300" lvl="2" indent="-342900" algn="l">
              <a:buFont typeface="Arial" panose="020B0604020202020204" pitchFamily="34" charset="0"/>
              <a:buChar char="•"/>
            </a:pPr>
            <a:endParaRPr lang="en-US" sz="1600" dirty="0">
              <a:solidFill>
                <a:schemeClr val="bg2">
                  <a:lumMod val="50000"/>
                </a:schemeClr>
              </a:solidFill>
              <a:latin typeface="Verdana" panose="020B0604030504040204" pitchFamily="34" charset="0"/>
              <a:ea typeface="Verdana" panose="020B0604030504040204" pitchFamily="34" charset="0"/>
            </a:endParaRPr>
          </a:p>
          <a:p>
            <a:pPr marL="108000" indent="0">
              <a:buNone/>
            </a:pPr>
            <a:endParaRPr lang="en-US" dirty="0"/>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16</a:t>
            </a:fld>
            <a:endParaRPr lang="uk-UA" dirty="0"/>
          </a:p>
        </p:txBody>
      </p:sp>
      <p:pic>
        <p:nvPicPr>
          <p:cNvPr id="6" name="Picture 5">
            <a:extLst>
              <a:ext uri="{FF2B5EF4-FFF2-40B4-BE49-F238E27FC236}">
                <a16:creationId xmlns:a16="http://schemas.microsoft.com/office/drawing/2014/main" id="{1838A263-2B72-416C-B431-D494454F0CB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0629" y="2682460"/>
            <a:ext cx="2493580" cy="1950101"/>
          </a:xfrm>
          <a:prstGeom prst="rect">
            <a:avLst/>
          </a:prstGeom>
          <a:ln>
            <a:noFill/>
          </a:ln>
          <a:effectLst>
            <a:softEdge rad="112500"/>
          </a:effectLst>
          <a:scene3d>
            <a:camera prst="perspectiveHeroicExtremeRightFacing"/>
            <a:lightRig rig="threePt" dir="t"/>
          </a:scene3d>
        </p:spPr>
      </p:pic>
    </p:spTree>
    <p:extLst>
      <p:ext uri="{BB962C8B-B14F-4D97-AF65-F5344CB8AC3E}">
        <p14:creationId xmlns:p14="http://schemas.microsoft.com/office/powerpoint/2010/main" val="793348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1685108" y="276999"/>
            <a:ext cx="10376263" cy="1366528"/>
          </a:xfrm>
        </p:spPr>
        <p:txBody>
          <a:bodyPr/>
          <a:lstStyle/>
          <a:p>
            <a:r>
              <a:rPr lang="en-US" sz="3200" dirty="0"/>
              <a:t>How to document the ICC/IHBS/TFC screening?  </a:t>
            </a:r>
            <a:br>
              <a:rPr lang="en-US" dirty="0"/>
            </a:br>
            <a:endParaRPr lang="en-US" dirty="0"/>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2196736" y="1738548"/>
            <a:ext cx="9538064" cy="3431196"/>
          </a:xfrm>
        </p:spPr>
        <p:txBody>
          <a:bodyPr/>
          <a:lstStyle/>
          <a:p>
            <a:pPr lvl="0">
              <a:buClr>
                <a:schemeClr val="bg2">
                  <a:lumMod val="50000"/>
                </a:schemeClr>
              </a:buClr>
            </a:pPr>
            <a:r>
              <a:rPr lang="en-US" sz="1800" b="1" dirty="0"/>
              <a:t>SMHS Assessment Template</a:t>
            </a:r>
          </a:p>
          <a:p>
            <a:pPr marL="800100" lvl="1" indent="-342900" algn="l">
              <a:buFontTx/>
              <a:buChar char="-"/>
            </a:pPr>
            <a:r>
              <a:rPr lang="en-US" sz="1600" dirty="0">
                <a:solidFill>
                  <a:schemeClr val="bg2">
                    <a:lumMod val="50000"/>
                  </a:schemeClr>
                </a:solidFill>
                <a:latin typeface="Verdana" panose="020B0604030504040204" pitchFamily="34" charset="0"/>
                <a:ea typeface="Verdana" panose="020B0604030504040204" pitchFamily="34" charset="0"/>
              </a:rPr>
              <a:t>For Clinicians Gateway (CG) users, ACBH is in process of updating the SMHS Assessment template.</a:t>
            </a:r>
          </a:p>
          <a:p>
            <a:pPr lvl="1" algn="l"/>
            <a:endParaRPr lang="en-US" sz="1600" dirty="0">
              <a:solidFill>
                <a:schemeClr val="bg2">
                  <a:lumMod val="50000"/>
                </a:schemeClr>
              </a:solidFill>
              <a:latin typeface="Verdana" panose="020B0604030504040204" pitchFamily="34" charset="0"/>
              <a:ea typeface="Verdana" panose="020B0604030504040204" pitchFamily="34" charset="0"/>
            </a:endParaRPr>
          </a:p>
          <a:p>
            <a:pPr marL="1257300" lvl="2" indent="-342900" algn="l">
              <a:buFontTx/>
              <a:buChar char="-"/>
            </a:pPr>
            <a:r>
              <a:rPr lang="en-US" sz="1600" dirty="0">
                <a:solidFill>
                  <a:schemeClr val="bg2">
                    <a:lumMod val="50000"/>
                  </a:schemeClr>
                </a:solidFill>
                <a:latin typeface="Verdana" panose="020B0604030504040204" pitchFamily="34" charset="0"/>
                <a:ea typeface="Verdana" panose="020B0604030504040204" pitchFamily="34" charset="0"/>
              </a:rPr>
              <a:t>In the interim, we recommend that providers document that the child/youth received an individualized screening for ICC, IHBS, and TFC in the Developmental History section of the Assessment.</a:t>
            </a:r>
          </a:p>
          <a:p>
            <a:pPr lvl="2" algn="l"/>
            <a:endParaRPr lang="en-US" sz="1600" dirty="0">
              <a:solidFill>
                <a:schemeClr val="bg2">
                  <a:lumMod val="50000"/>
                </a:schemeClr>
              </a:solidFill>
              <a:latin typeface="Verdana" panose="020B0604030504040204" pitchFamily="34" charset="0"/>
              <a:ea typeface="Verdana" panose="020B0604030504040204" pitchFamily="34" charset="0"/>
            </a:endParaRPr>
          </a:p>
          <a:p>
            <a:pPr marL="1257300" lvl="2" indent="-342900" algn="l">
              <a:buFontTx/>
              <a:buChar char="-"/>
            </a:pPr>
            <a:r>
              <a:rPr lang="en-US" sz="1600" dirty="0">
                <a:solidFill>
                  <a:schemeClr val="bg2">
                    <a:lumMod val="50000"/>
                  </a:schemeClr>
                </a:solidFill>
                <a:latin typeface="Verdana" panose="020B0604030504040204" pitchFamily="34" charset="0"/>
                <a:ea typeface="Verdana" panose="020B0604030504040204" pitchFamily="34" charset="0"/>
              </a:rPr>
              <a:t>The Assessment should specify that the child was assessed for ICC, IHBS, and TFC services.</a:t>
            </a:r>
          </a:p>
          <a:p>
            <a:pPr lvl="2" algn="l"/>
            <a:endParaRPr lang="en-US" sz="1600" dirty="0">
              <a:solidFill>
                <a:schemeClr val="bg2">
                  <a:lumMod val="50000"/>
                </a:schemeClr>
              </a:solidFill>
              <a:latin typeface="Verdana" panose="020B0604030504040204" pitchFamily="34" charset="0"/>
              <a:ea typeface="Verdana" panose="020B0604030504040204" pitchFamily="34" charset="0"/>
            </a:endParaRPr>
          </a:p>
          <a:p>
            <a:pPr marL="1257300" lvl="2" indent="-342900" algn="l">
              <a:buFontTx/>
              <a:buChar char="-"/>
            </a:pPr>
            <a:r>
              <a:rPr lang="en-US" sz="1600" dirty="0">
                <a:solidFill>
                  <a:schemeClr val="bg2">
                    <a:lumMod val="50000"/>
                  </a:schemeClr>
                </a:solidFill>
                <a:latin typeface="Verdana" panose="020B0604030504040204" pitchFamily="34" charset="0"/>
                <a:ea typeface="Verdana" panose="020B0604030504040204" pitchFamily="34" charset="0"/>
              </a:rPr>
              <a:t>If the child/youth does not qualify for, need, or want services, this should be clearly documented in the Assessment form.  </a:t>
            </a:r>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17</a:t>
            </a:fld>
            <a:endParaRPr lang="uk-UA" dirty="0"/>
          </a:p>
        </p:txBody>
      </p:sp>
      <p:pic>
        <p:nvPicPr>
          <p:cNvPr id="9" name="Picture 8">
            <a:extLst>
              <a:ext uri="{FF2B5EF4-FFF2-40B4-BE49-F238E27FC236}">
                <a16:creationId xmlns:a16="http://schemas.microsoft.com/office/drawing/2014/main" id="{21008217-BA6F-4DB2-BB90-60FB03193AD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7200" y="2491321"/>
            <a:ext cx="1950720" cy="2600960"/>
          </a:xfrm>
          <a:prstGeom prst="rect">
            <a:avLst/>
          </a:prstGeom>
          <a:ln>
            <a:noFill/>
          </a:ln>
          <a:effectLst>
            <a:softEdge rad="112500"/>
          </a:effectLst>
          <a:scene3d>
            <a:camera prst="perspectiveHeroicExtremeRightFacing"/>
            <a:lightRig rig="threePt" dir="t"/>
          </a:scene3d>
        </p:spPr>
      </p:pic>
    </p:spTree>
    <p:extLst>
      <p:ext uri="{BB962C8B-B14F-4D97-AF65-F5344CB8AC3E}">
        <p14:creationId xmlns:p14="http://schemas.microsoft.com/office/powerpoint/2010/main" val="771863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1619794" y="221599"/>
            <a:ext cx="10376263" cy="1421928"/>
          </a:xfrm>
        </p:spPr>
        <p:txBody>
          <a:bodyPr/>
          <a:lstStyle/>
          <a:p>
            <a:r>
              <a:rPr lang="en-US" sz="3200" dirty="0"/>
              <a:t>How to document the ICC/IHBS/TFC screening?  </a:t>
            </a:r>
            <a:br>
              <a:rPr lang="en-US" sz="3200" dirty="0"/>
            </a:br>
            <a:endParaRPr lang="en-US" sz="3200" dirty="0"/>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4802821" y="1380821"/>
            <a:ext cx="6288445" cy="4700383"/>
          </a:xfrm>
        </p:spPr>
        <p:txBody>
          <a:bodyPr/>
          <a:lstStyle/>
          <a:p>
            <a:pPr marL="800100" lvl="1" indent="-342900" algn="l">
              <a:buFontTx/>
              <a:buChar char="-"/>
            </a:pPr>
            <a:r>
              <a:rPr lang="en-US" sz="1600" dirty="0">
                <a:solidFill>
                  <a:schemeClr val="bg2">
                    <a:lumMod val="50000"/>
                  </a:schemeClr>
                </a:solidFill>
                <a:latin typeface="Verdana" panose="020B0604030504040204" pitchFamily="34" charset="0"/>
                <a:ea typeface="Verdana" panose="020B0604030504040204" pitchFamily="34" charset="0"/>
              </a:rPr>
              <a:t>For providers that do not use CG, ACBH has updated its Medi-Cal compliant Assessment template to include an Intensive Service Needs Assessment for ICC/IHBS/TFC.</a:t>
            </a:r>
          </a:p>
          <a:p>
            <a:pPr lvl="1" algn="l"/>
            <a:endParaRPr lang="en-US" sz="1600" dirty="0">
              <a:solidFill>
                <a:schemeClr val="bg2">
                  <a:lumMod val="50000"/>
                </a:schemeClr>
              </a:solidFill>
              <a:latin typeface="Verdana" panose="020B0604030504040204" pitchFamily="34" charset="0"/>
              <a:ea typeface="Verdana" panose="020B0604030504040204" pitchFamily="34" charset="0"/>
            </a:endParaRPr>
          </a:p>
          <a:p>
            <a:pPr marL="1200150" lvl="2" indent="-285750" algn="l">
              <a:buFontTx/>
              <a:buChar char="-"/>
            </a:pPr>
            <a:r>
              <a:rPr lang="en-US" sz="1600" dirty="0">
                <a:solidFill>
                  <a:schemeClr val="bg2">
                    <a:lumMod val="50000"/>
                  </a:schemeClr>
                </a:solidFill>
                <a:latin typeface="Verdana" panose="020B0604030504040204" pitchFamily="34" charset="0"/>
                <a:ea typeface="Verdana" panose="020B0604030504040204" pitchFamily="34" charset="0"/>
              </a:rPr>
              <a:t>Providers may use this form for the purpose of documenting the Assessment, or</a:t>
            </a:r>
          </a:p>
          <a:p>
            <a:pPr lvl="2" algn="l"/>
            <a:endParaRPr lang="en-US" sz="1600" dirty="0">
              <a:solidFill>
                <a:schemeClr val="bg2">
                  <a:lumMod val="50000"/>
                </a:schemeClr>
              </a:solidFill>
              <a:latin typeface="Verdana" panose="020B0604030504040204" pitchFamily="34" charset="0"/>
              <a:ea typeface="Verdana" panose="020B0604030504040204" pitchFamily="34" charset="0"/>
            </a:endParaRPr>
          </a:p>
          <a:p>
            <a:pPr marL="1200150" lvl="2" indent="-285750" algn="l">
              <a:buFontTx/>
              <a:buChar char="-"/>
            </a:pPr>
            <a:r>
              <a:rPr lang="en-US" sz="1600" dirty="0">
                <a:solidFill>
                  <a:schemeClr val="bg2">
                    <a:lumMod val="50000"/>
                  </a:schemeClr>
                </a:solidFill>
                <a:latin typeface="Verdana" panose="020B0604030504040204" pitchFamily="34" charset="0"/>
                <a:ea typeface="Verdana" panose="020B0604030504040204" pitchFamily="34" charset="0"/>
              </a:rPr>
              <a:t>Use the language in this template to update your agency’s respective MH Assessment form and Electronic Health Record (EHR).</a:t>
            </a:r>
          </a:p>
          <a:p>
            <a:pPr lvl="2" algn="l"/>
            <a:endParaRPr lang="en-US" sz="1600" dirty="0">
              <a:solidFill>
                <a:schemeClr val="bg2">
                  <a:lumMod val="50000"/>
                </a:schemeClr>
              </a:solidFill>
              <a:latin typeface="Verdana" panose="020B0604030504040204" pitchFamily="34" charset="0"/>
              <a:ea typeface="Verdana" panose="020B0604030504040204" pitchFamily="34" charset="0"/>
            </a:endParaRPr>
          </a:p>
          <a:p>
            <a:pPr marL="1200150" lvl="2" indent="-285750" algn="l">
              <a:buFontTx/>
              <a:buChar char="-"/>
            </a:pPr>
            <a:r>
              <a:rPr lang="en-US" sz="1600" dirty="0">
                <a:solidFill>
                  <a:schemeClr val="bg2">
                    <a:lumMod val="50000"/>
                  </a:schemeClr>
                </a:solidFill>
                <a:latin typeface="Verdana" panose="020B0604030504040204" pitchFamily="34" charset="0"/>
                <a:ea typeface="Verdana" panose="020B0604030504040204" pitchFamily="34" charset="0"/>
              </a:rPr>
              <a:t>If your agency’s EHR does not support integration of the </a:t>
            </a:r>
            <a:r>
              <a:rPr lang="en-US" sz="1600" i="1" dirty="0">
                <a:solidFill>
                  <a:schemeClr val="bg2">
                    <a:lumMod val="50000"/>
                  </a:schemeClr>
                </a:solidFill>
                <a:latin typeface="Verdana" panose="020B0604030504040204" pitchFamily="34" charset="0"/>
                <a:ea typeface="Verdana" panose="020B0604030504040204" pitchFamily="34" charset="0"/>
              </a:rPr>
              <a:t>Intensive Service Needs Assessment for ICC, IHBS, and TFC</a:t>
            </a:r>
            <a:r>
              <a:rPr lang="en-US" sz="1600" dirty="0">
                <a:solidFill>
                  <a:schemeClr val="bg2">
                    <a:lumMod val="50000"/>
                  </a:schemeClr>
                </a:solidFill>
                <a:latin typeface="Verdana" panose="020B0604030504040204" pitchFamily="34" charset="0"/>
                <a:ea typeface="Verdana" panose="020B0604030504040204" pitchFamily="34" charset="0"/>
              </a:rPr>
              <a:t>, you may document the individualized determination of need for ICC, IHBS, and TFC in the Developmental History section of the Assessment.</a:t>
            </a:r>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18</a:t>
            </a:fld>
            <a:endParaRPr lang="uk-UA" dirty="0"/>
          </a:p>
        </p:txBody>
      </p:sp>
      <p:pic>
        <p:nvPicPr>
          <p:cNvPr id="5" name="Picture 4">
            <a:extLst>
              <a:ext uri="{FF2B5EF4-FFF2-40B4-BE49-F238E27FC236}">
                <a16:creationId xmlns:a16="http://schemas.microsoft.com/office/drawing/2014/main" id="{C154ECEB-86E3-4946-9E01-23E63DEA727D}"/>
              </a:ext>
            </a:extLst>
          </p:cNvPr>
          <p:cNvPicPr>
            <a:picLocks noChangeAspect="1"/>
          </p:cNvPicPr>
          <p:nvPr/>
        </p:nvPicPr>
        <p:blipFill>
          <a:blip r:embed="rId3"/>
          <a:stretch>
            <a:fillRect/>
          </a:stretch>
        </p:blipFill>
        <p:spPr>
          <a:xfrm>
            <a:off x="701238" y="2411196"/>
            <a:ext cx="4515945" cy="3190613"/>
          </a:xfrm>
          <a:prstGeom prst="rect">
            <a:avLst/>
          </a:prstGeom>
        </p:spPr>
      </p:pic>
    </p:spTree>
    <p:extLst>
      <p:ext uri="{BB962C8B-B14F-4D97-AF65-F5344CB8AC3E}">
        <p14:creationId xmlns:p14="http://schemas.microsoft.com/office/powerpoint/2010/main" val="2111692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1543049" y="551273"/>
            <a:ext cx="8500658" cy="535531"/>
          </a:xfrm>
        </p:spPr>
        <p:txBody>
          <a:bodyPr/>
          <a:lstStyle/>
          <a:p>
            <a:pPr algn="ctr"/>
            <a:r>
              <a:rPr lang="en-US" sz="3200" dirty="0"/>
              <a:t>   ICC/IHBS Referral Process</a:t>
            </a:r>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2367639" y="1447059"/>
            <a:ext cx="8986161" cy="4953536"/>
          </a:xfrm>
        </p:spPr>
        <p:txBody>
          <a:bodyPr/>
          <a:lstStyle/>
          <a:p>
            <a:pPr marL="800100" lvl="1" indent="-342900" algn="l">
              <a:buClr>
                <a:schemeClr val="bg2">
                  <a:lumMod val="50000"/>
                </a:schemeClr>
              </a:buClr>
              <a:buFont typeface="Arial" panose="020B0604020202020204" pitchFamily="34" charset="0"/>
              <a:buChar char="•"/>
            </a:pPr>
            <a:r>
              <a:rPr lang="en-US" sz="1800" b="1" dirty="0">
                <a:solidFill>
                  <a:schemeClr val="bg2">
                    <a:lumMod val="50000"/>
                  </a:schemeClr>
                </a:solidFill>
                <a:latin typeface="Verdana" panose="020B0604030504040204" pitchFamily="34" charset="0"/>
                <a:ea typeface="Verdana" panose="020B0604030504040204" pitchFamily="34" charset="0"/>
              </a:rPr>
              <a:t>Referral Process for ICC</a:t>
            </a:r>
          </a:p>
          <a:p>
            <a:pPr marL="1200150" lvl="2" indent="-285750" algn="l">
              <a:buFontTx/>
              <a:buChar char="-"/>
            </a:pPr>
            <a:r>
              <a:rPr lang="en-US" sz="1600" dirty="0">
                <a:solidFill>
                  <a:schemeClr val="bg2">
                    <a:lumMod val="50000"/>
                  </a:schemeClr>
                </a:solidFill>
                <a:latin typeface="Verdana" panose="020B0604030504040204" pitchFamily="34" charset="0"/>
                <a:ea typeface="Verdana" panose="020B0604030504040204" pitchFamily="34" charset="0"/>
              </a:rPr>
              <a:t>If the child is eligible and in need of ICC, a referral is required.  Complete the appropriate referral form and send to the ACBH ICC Administrator.</a:t>
            </a:r>
          </a:p>
          <a:p>
            <a:pPr lvl="2" algn="l"/>
            <a:endParaRPr lang="en-US" sz="1600" dirty="0">
              <a:solidFill>
                <a:schemeClr val="bg2">
                  <a:lumMod val="50000"/>
                </a:schemeClr>
              </a:solidFill>
              <a:latin typeface="Verdana" panose="020B0604030504040204" pitchFamily="34" charset="0"/>
              <a:ea typeface="Verdana" panose="020B0604030504040204" pitchFamily="34" charset="0"/>
            </a:endParaRPr>
          </a:p>
          <a:p>
            <a:pPr marL="1200150" lvl="2" indent="-285750" algn="l">
              <a:buFontTx/>
              <a:buChar char="-"/>
            </a:pPr>
            <a:r>
              <a:rPr lang="en-US" sz="1600" dirty="0">
                <a:solidFill>
                  <a:schemeClr val="bg2">
                    <a:lumMod val="50000"/>
                  </a:schemeClr>
                </a:solidFill>
                <a:latin typeface="Verdana" panose="020B0604030504040204" pitchFamily="34" charset="0"/>
                <a:ea typeface="Verdana" panose="020B0604030504040204" pitchFamily="34" charset="0"/>
              </a:rPr>
              <a:t>ICC services will be assigned by the ACBH ICC Administrator. </a:t>
            </a:r>
          </a:p>
          <a:p>
            <a:pPr lvl="2" algn="l"/>
            <a:endParaRPr lang="en-US" sz="1600" dirty="0">
              <a:solidFill>
                <a:schemeClr val="bg2">
                  <a:lumMod val="50000"/>
                </a:schemeClr>
              </a:solidFill>
              <a:latin typeface="Verdana" panose="020B0604030504040204" pitchFamily="34" charset="0"/>
              <a:ea typeface="Verdana" panose="020B0604030504040204" pitchFamily="34" charset="0"/>
            </a:endParaRPr>
          </a:p>
          <a:p>
            <a:pPr marL="1200150" lvl="2" indent="-285750" algn="l">
              <a:buFontTx/>
              <a:buChar char="-"/>
            </a:pPr>
            <a:r>
              <a:rPr lang="en-US" sz="1600" dirty="0">
                <a:solidFill>
                  <a:schemeClr val="bg2">
                    <a:lumMod val="50000"/>
                  </a:schemeClr>
                </a:solidFill>
                <a:latin typeface="Verdana" panose="020B0604030504040204" pitchFamily="34" charset="0"/>
                <a:ea typeface="Verdana" panose="020B0604030504040204" pitchFamily="34" charset="0"/>
              </a:rPr>
              <a:t>The ICC provider will reassess every 6 months to a year.</a:t>
            </a:r>
          </a:p>
          <a:p>
            <a:pPr lvl="2" algn="l"/>
            <a:endParaRPr lang="en-US" sz="1600" dirty="0">
              <a:solidFill>
                <a:schemeClr val="bg2">
                  <a:lumMod val="50000"/>
                </a:schemeClr>
              </a:solidFill>
              <a:latin typeface="Verdana" panose="020B0604030504040204" pitchFamily="34" charset="0"/>
              <a:ea typeface="Verdana" panose="020B0604030504040204" pitchFamily="34" charset="0"/>
            </a:endParaRPr>
          </a:p>
          <a:p>
            <a:pPr marL="800100" lvl="1" indent="-342900" algn="l">
              <a:buClr>
                <a:schemeClr val="bg2">
                  <a:lumMod val="50000"/>
                </a:schemeClr>
              </a:buClr>
              <a:buFont typeface="Arial" panose="020B0604020202020204" pitchFamily="34" charset="0"/>
              <a:buChar char="•"/>
            </a:pPr>
            <a:r>
              <a:rPr lang="en-US" sz="1800" b="1" dirty="0">
                <a:solidFill>
                  <a:schemeClr val="bg2">
                    <a:lumMod val="50000"/>
                  </a:schemeClr>
                </a:solidFill>
                <a:latin typeface="Verdana" panose="020B0604030504040204" pitchFamily="34" charset="0"/>
                <a:ea typeface="Verdana" panose="020B0604030504040204" pitchFamily="34" charset="0"/>
              </a:rPr>
              <a:t>Referral Process for IHBS</a:t>
            </a:r>
          </a:p>
          <a:p>
            <a:pPr marL="1200150" lvl="2" indent="-285750" algn="l">
              <a:buFontTx/>
              <a:buChar char="-"/>
            </a:pPr>
            <a:r>
              <a:rPr lang="en-US" sz="1600" dirty="0">
                <a:solidFill>
                  <a:schemeClr val="bg2">
                    <a:lumMod val="50000"/>
                  </a:schemeClr>
                </a:solidFill>
                <a:latin typeface="Verdana" panose="020B0604030504040204" pitchFamily="34" charset="0"/>
                <a:ea typeface="Verdana" panose="020B0604030504040204" pitchFamily="34" charset="0"/>
              </a:rPr>
              <a:t>Contact the ICC provider listed on the face sheet to recommend IHBS at next Child and Family Team Meeting (CFT)</a:t>
            </a:r>
          </a:p>
          <a:p>
            <a:pPr lvl="2" algn="l"/>
            <a:endParaRPr lang="en-US" sz="1600" dirty="0">
              <a:solidFill>
                <a:schemeClr val="bg2">
                  <a:lumMod val="50000"/>
                </a:schemeClr>
              </a:solidFill>
              <a:latin typeface="Verdana" panose="020B0604030504040204" pitchFamily="34" charset="0"/>
              <a:ea typeface="Verdana" panose="020B0604030504040204" pitchFamily="34" charset="0"/>
            </a:endParaRPr>
          </a:p>
          <a:p>
            <a:pPr marL="1200150" lvl="2" indent="-285750" algn="l">
              <a:buFontTx/>
              <a:buChar char="-"/>
            </a:pPr>
            <a:r>
              <a:rPr lang="en-US" sz="1600" dirty="0">
                <a:solidFill>
                  <a:schemeClr val="bg2">
                    <a:lumMod val="50000"/>
                  </a:schemeClr>
                </a:solidFill>
                <a:latin typeface="Verdana" panose="020B0604030504040204" pitchFamily="34" charset="0"/>
                <a:ea typeface="Verdana" panose="020B0604030504040204" pitchFamily="34" charset="0"/>
              </a:rPr>
              <a:t>Referrals for IHBS are typically made by the ICC within the context of a CFT meeting where the family requests additional support for the client in the home and community.</a:t>
            </a:r>
          </a:p>
          <a:p>
            <a:pPr lvl="2" algn="l"/>
            <a:endParaRPr lang="en-US" sz="1600" dirty="0">
              <a:solidFill>
                <a:schemeClr val="bg2">
                  <a:lumMod val="50000"/>
                </a:schemeClr>
              </a:solidFill>
              <a:latin typeface="Verdana" panose="020B0604030504040204" pitchFamily="34" charset="0"/>
              <a:ea typeface="Verdana" panose="020B0604030504040204" pitchFamily="34" charset="0"/>
            </a:endParaRPr>
          </a:p>
          <a:p>
            <a:pPr lvl="2" algn="l"/>
            <a:r>
              <a:rPr lang="en-US" sz="1600" dirty="0">
                <a:solidFill>
                  <a:schemeClr val="bg2">
                    <a:lumMod val="50000"/>
                  </a:schemeClr>
                </a:solidFill>
                <a:latin typeface="Verdana" panose="020B0604030504040204" pitchFamily="34" charset="0"/>
                <a:ea typeface="Verdana" panose="020B0604030504040204" pitchFamily="34" charset="0"/>
              </a:rPr>
              <a:t> -  Once submitted, services are authorized by ACBH.</a:t>
            </a:r>
          </a:p>
          <a:p>
            <a:endParaRPr lang="en-US" dirty="0"/>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19</a:t>
            </a:fld>
            <a:endParaRPr lang="uk-UA" dirty="0"/>
          </a:p>
        </p:txBody>
      </p:sp>
      <p:pic>
        <p:nvPicPr>
          <p:cNvPr id="6" name="Picture 5">
            <a:extLst>
              <a:ext uri="{FF2B5EF4-FFF2-40B4-BE49-F238E27FC236}">
                <a16:creationId xmlns:a16="http://schemas.microsoft.com/office/drawing/2014/main" id="{4AD7634B-6C50-4D0C-BA65-3C9A68E9956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flipH="1">
            <a:off x="533246" y="3012142"/>
            <a:ext cx="2552852" cy="1701901"/>
          </a:xfrm>
          <a:prstGeom prst="rect">
            <a:avLst/>
          </a:prstGeom>
          <a:ln>
            <a:noFill/>
          </a:ln>
          <a:effectLst>
            <a:softEdge rad="112500"/>
          </a:effectLst>
          <a:scene3d>
            <a:camera prst="perspectiveHeroicExtremeRightFacing"/>
            <a:lightRig rig="threePt" dir="t"/>
          </a:scene3d>
        </p:spPr>
      </p:pic>
    </p:spTree>
    <p:extLst>
      <p:ext uri="{BB962C8B-B14F-4D97-AF65-F5344CB8AC3E}">
        <p14:creationId xmlns:p14="http://schemas.microsoft.com/office/powerpoint/2010/main" val="331177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2605315" y="1668745"/>
            <a:ext cx="7307943" cy="535531"/>
          </a:xfrm>
        </p:spPr>
        <p:txBody>
          <a:bodyPr/>
          <a:lstStyle/>
          <a:p>
            <a:r>
              <a:rPr lang="en-US" sz="3200" dirty="0"/>
              <a:t>Learning Objectives</a:t>
            </a:r>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2288432" y="2650408"/>
            <a:ext cx="9065367" cy="2464649"/>
          </a:xfrm>
        </p:spPr>
        <p:txBody>
          <a:bodyPr/>
          <a:lstStyle/>
          <a:p>
            <a:pPr>
              <a:buClr>
                <a:schemeClr val="bg2">
                  <a:lumMod val="50000"/>
                </a:schemeClr>
              </a:buClr>
              <a:buFont typeface="Arial" panose="020B0604020202020204" pitchFamily="34" charset="0"/>
              <a:buChar char="•"/>
            </a:pPr>
            <a:r>
              <a:rPr lang="en-US" sz="1600" dirty="0"/>
              <a:t>Participants will understand the requirements and target populations for Intensive Care Coordination (ICC), Intensive Home-Based Services (IHBS), and Therapeutic Foster Care (TFC)  </a:t>
            </a:r>
          </a:p>
          <a:p>
            <a:pPr>
              <a:buClr>
                <a:schemeClr val="bg2">
                  <a:lumMod val="50000"/>
                </a:schemeClr>
              </a:buClr>
              <a:buFont typeface="Arial" panose="020B0604020202020204" pitchFamily="34" charset="0"/>
              <a:buChar char="•"/>
            </a:pPr>
            <a:endParaRPr lang="en-US" sz="1600" dirty="0"/>
          </a:p>
          <a:p>
            <a:pPr>
              <a:buClr>
                <a:schemeClr val="bg2">
                  <a:lumMod val="50000"/>
                </a:schemeClr>
              </a:buClr>
              <a:buFont typeface="Arial" panose="020B0604020202020204" pitchFamily="34" charset="0"/>
              <a:buChar char="•"/>
            </a:pPr>
            <a:r>
              <a:rPr lang="en-US" sz="1600" dirty="0"/>
              <a:t>Participants will gain understanding of the criteria for each Specialty Mental Health Services (SMHS) program</a:t>
            </a:r>
          </a:p>
          <a:p>
            <a:pPr>
              <a:buClr>
                <a:schemeClr val="bg2">
                  <a:lumMod val="50000"/>
                </a:schemeClr>
              </a:buClr>
              <a:buFont typeface="Arial" panose="020B0604020202020204" pitchFamily="34" charset="0"/>
              <a:buChar char="•"/>
            </a:pPr>
            <a:endParaRPr lang="en-US" sz="1600" dirty="0"/>
          </a:p>
          <a:p>
            <a:pPr>
              <a:buClr>
                <a:schemeClr val="bg2">
                  <a:lumMod val="50000"/>
                </a:schemeClr>
              </a:buClr>
              <a:buFont typeface="Arial" panose="020B0604020202020204" pitchFamily="34" charset="0"/>
              <a:buChar char="•"/>
            </a:pPr>
            <a:r>
              <a:rPr lang="en-US" sz="1600" dirty="0"/>
              <a:t>Participants will obtain information on how to refer clients to these SMHS programs</a:t>
            </a:r>
          </a:p>
          <a:p>
            <a:endParaRPr lang="en-US" dirty="0"/>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2</a:t>
            </a:fld>
            <a:endParaRPr lang="uk-UA" dirty="0"/>
          </a:p>
        </p:txBody>
      </p:sp>
    </p:spTree>
    <p:extLst>
      <p:ext uri="{BB962C8B-B14F-4D97-AF65-F5344CB8AC3E}">
        <p14:creationId xmlns:p14="http://schemas.microsoft.com/office/powerpoint/2010/main" val="1438424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2488408" y="587362"/>
            <a:ext cx="8500658" cy="535531"/>
          </a:xfrm>
        </p:spPr>
        <p:txBody>
          <a:bodyPr/>
          <a:lstStyle/>
          <a:p>
            <a:r>
              <a:rPr lang="en-US" sz="3200" dirty="0"/>
              <a:t>TFC Referral Process</a:t>
            </a:r>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2013076" y="1641831"/>
            <a:ext cx="9451322" cy="2740622"/>
          </a:xfrm>
        </p:spPr>
        <p:txBody>
          <a:bodyPr/>
          <a:lstStyle/>
          <a:p>
            <a:pPr lvl="1" algn="l"/>
            <a:endParaRPr lang="en-US" sz="1600" dirty="0">
              <a:solidFill>
                <a:schemeClr val="bg2">
                  <a:lumMod val="50000"/>
                </a:schemeClr>
              </a:solidFill>
              <a:latin typeface="Verdana" panose="020B0604030504040204" pitchFamily="34" charset="0"/>
              <a:ea typeface="Verdana" panose="020B0604030504040204" pitchFamily="34" charset="0"/>
            </a:endParaRPr>
          </a:p>
          <a:p>
            <a:pPr marL="1200150" lvl="2" indent="-285750" algn="l">
              <a:buClr>
                <a:schemeClr val="bg2">
                  <a:lumMod val="50000"/>
                </a:schemeClr>
              </a:buClr>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Youth are typically referred to TFC services through Child Welfare or Probation  </a:t>
            </a:r>
          </a:p>
          <a:p>
            <a:pPr lvl="2" algn="l"/>
            <a:r>
              <a:rPr lang="en-US" sz="1600" dirty="0">
                <a:solidFill>
                  <a:schemeClr val="bg2">
                    <a:lumMod val="50000"/>
                  </a:schemeClr>
                </a:solidFill>
                <a:latin typeface="Verdana" panose="020B0604030504040204" pitchFamily="34" charset="0"/>
                <a:ea typeface="Verdana" panose="020B0604030504040204" pitchFamily="34" charset="0"/>
              </a:rPr>
              <a:t>    departments as an out-of-home placement option.</a:t>
            </a:r>
          </a:p>
          <a:p>
            <a:pPr lvl="2" algn="l"/>
            <a:endParaRPr lang="en-US" sz="1600" dirty="0">
              <a:solidFill>
                <a:schemeClr val="bg2">
                  <a:lumMod val="50000"/>
                </a:schemeClr>
              </a:solidFill>
              <a:latin typeface="Verdana" panose="020B0604030504040204" pitchFamily="34" charset="0"/>
              <a:ea typeface="Verdana" panose="020B0604030504040204" pitchFamily="34" charset="0"/>
            </a:endParaRPr>
          </a:p>
          <a:p>
            <a:pPr marL="1200150" lvl="2" indent="-285750" algn="l">
              <a:buClr>
                <a:schemeClr val="bg2">
                  <a:lumMod val="50000"/>
                </a:schemeClr>
              </a:buClr>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Recommendations for this level of service are processed through the CFT and              placement is facilitated by the appropriate placing agency.</a:t>
            </a:r>
          </a:p>
          <a:p>
            <a:pPr lvl="2" algn="l"/>
            <a:endParaRPr lang="en-US" sz="1600" dirty="0">
              <a:solidFill>
                <a:schemeClr val="bg2">
                  <a:lumMod val="50000"/>
                </a:schemeClr>
              </a:solidFill>
              <a:latin typeface="Verdana" panose="020B0604030504040204" pitchFamily="34" charset="0"/>
              <a:ea typeface="Verdana" panose="020B0604030504040204" pitchFamily="34" charset="0"/>
            </a:endParaRPr>
          </a:p>
          <a:p>
            <a:pPr marL="1200150" lvl="2" indent="-285750" algn="l">
              <a:buClr>
                <a:schemeClr val="bg2">
                  <a:lumMod val="50000"/>
                </a:schemeClr>
              </a:buClr>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Contact the Child and Family Team facilitator (from ICC, Child Welfare, or Probation) to make the recommendation.</a:t>
            </a:r>
          </a:p>
          <a:p>
            <a:endParaRPr lang="en-US" dirty="0"/>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20</a:t>
            </a:fld>
            <a:endParaRPr lang="uk-UA" dirty="0"/>
          </a:p>
        </p:txBody>
      </p:sp>
      <p:pic>
        <p:nvPicPr>
          <p:cNvPr id="6" name="Picture 5">
            <a:extLst>
              <a:ext uri="{FF2B5EF4-FFF2-40B4-BE49-F238E27FC236}">
                <a16:creationId xmlns:a16="http://schemas.microsoft.com/office/drawing/2014/main" id="{4AD7634B-6C50-4D0C-BA65-3C9A68E9956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flipH="1">
            <a:off x="195309" y="2843992"/>
            <a:ext cx="3086099" cy="2057399"/>
          </a:xfrm>
          <a:prstGeom prst="rect">
            <a:avLst/>
          </a:prstGeom>
          <a:ln>
            <a:noFill/>
          </a:ln>
          <a:effectLst>
            <a:softEdge rad="112500"/>
          </a:effectLst>
          <a:scene3d>
            <a:camera prst="perspectiveHeroicExtremeRightFacing"/>
            <a:lightRig rig="threePt" dir="t"/>
          </a:scene3d>
        </p:spPr>
      </p:pic>
    </p:spTree>
    <p:extLst>
      <p:ext uri="{BB962C8B-B14F-4D97-AF65-F5344CB8AC3E}">
        <p14:creationId xmlns:p14="http://schemas.microsoft.com/office/powerpoint/2010/main" val="2507720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2395941" y="297561"/>
            <a:ext cx="8957858" cy="535531"/>
          </a:xfrm>
        </p:spPr>
        <p:txBody>
          <a:bodyPr/>
          <a:lstStyle/>
          <a:p>
            <a:r>
              <a:rPr lang="en-US" sz="3200" dirty="0"/>
              <a:t>TFC Referral Process</a:t>
            </a:r>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1809378" y="1389980"/>
            <a:ext cx="9810751" cy="4078039"/>
          </a:xfrm>
        </p:spPr>
        <p:txBody>
          <a:bodyPr/>
          <a:lstStyle/>
          <a:p>
            <a:pPr lvl="2" algn="l"/>
            <a:r>
              <a:rPr lang="en-US" b="1" dirty="0">
                <a:solidFill>
                  <a:schemeClr val="bg2">
                    <a:lumMod val="50000"/>
                  </a:schemeClr>
                </a:solidFill>
                <a:latin typeface="Verdana" panose="020B0604030504040204" pitchFamily="34" charset="0"/>
                <a:ea typeface="Verdana" panose="020B0604030504040204" pitchFamily="34" charset="0"/>
              </a:rPr>
              <a:t>For youth placed by Child Welfare or Probation: </a:t>
            </a:r>
          </a:p>
          <a:p>
            <a:pPr lvl="2" algn="l"/>
            <a:endParaRPr lang="en-US" dirty="0">
              <a:solidFill>
                <a:schemeClr val="bg2">
                  <a:lumMod val="50000"/>
                </a:schemeClr>
              </a:solidFill>
              <a:latin typeface="Verdana" panose="020B0604030504040204" pitchFamily="34" charset="0"/>
              <a:ea typeface="Verdana" panose="020B0604030504040204" pitchFamily="34" charset="0"/>
            </a:endParaRPr>
          </a:p>
          <a:p>
            <a:pPr marL="1657350" lvl="3" indent="-285750" algn="l">
              <a:buClr>
                <a:schemeClr val="bg2">
                  <a:lumMod val="50000"/>
                </a:schemeClr>
              </a:buClr>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The Child and Family Team (CFT) makes a recommendation for TFC Services.  </a:t>
            </a:r>
          </a:p>
          <a:p>
            <a:pPr lvl="3" algn="l">
              <a:spcBef>
                <a:spcPts val="0"/>
              </a:spcBef>
            </a:pPr>
            <a:endParaRPr lang="en-US" dirty="0">
              <a:solidFill>
                <a:schemeClr val="bg2">
                  <a:lumMod val="50000"/>
                </a:schemeClr>
              </a:solidFill>
              <a:latin typeface="Verdana" panose="020B0604030504040204" pitchFamily="34" charset="0"/>
              <a:ea typeface="Verdana" panose="020B0604030504040204" pitchFamily="34" charset="0"/>
            </a:endParaRPr>
          </a:p>
          <a:p>
            <a:pPr marL="1657350" lvl="3" indent="-285750" algn="l">
              <a:buClr>
                <a:schemeClr val="bg2">
                  <a:lumMod val="50000"/>
                </a:schemeClr>
              </a:buClr>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The placing agency completes a referral and submits it to the Interagency Placement Review Committee (IPRC).</a:t>
            </a:r>
          </a:p>
          <a:p>
            <a:pPr lvl="3" algn="l"/>
            <a:endParaRPr lang="en-US" dirty="0">
              <a:solidFill>
                <a:schemeClr val="bg2">
                  <a:lumMod val="50000"/>
                </a:schemeClr>
              </a:solidFill>
              <a:latin typeface="Verdana" panose="020B0604030504040204" pitchFamily="34" charset="0"/>
              <a:ea typeface="Verdana" panose="020B0604030504040204" pitchFamily="34" charset="0"/>
            </a:endParaRPr>
          </a:p>
          <a:p>
            <a:pPr marL="1657350" lvl="3" indent="-28575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If approved by the IPRC, the client’s outpatient mental health provider will update the client’s assessment and treatment plan to include TFC as a modality. If a client is not already connected to outpatient MH services, the contracted TFC provider, Alternative Family Services (AFS), will complete the assessment and treatment plan. </a:t>
            </a:r>
          </a:p>
          <a:p>
            <a:pPr lvl="3" algn="l">
              <a:spcBef>
                <a:spcPts val="0"/>
              </a:spcBef>
            </a:pPr>
            <a:endParaRPr lang="en-US" dirty="0">
              <a:solidFill>
                <a:schemeClr val="bg2">
                  <a:lumMod val="50000"/>
                </a:schemeClr>
              </a:solidFill>
              <a:latin typeface="Verdana" panose="020B0604030504040204" pitchFamily="34" charset="0"/>
              <a:ea typeface="Verdana" panose="020B0604030504040204" pitchFamily="34" charset="0"/>
            </a:endParaRPr>
          </a:p>
          <a:p>
            <a:pPr lvl="3" algn="l">
              <a:spcBef>
                <a:spcPts val="0"/>
              </a:spcBef>
            </a:pPr>
            <a:endParaRPr lang="en-US" dirty="0">
              <a:solidFill>
                <a:schemeClr val="bg2">
                  <a:lumMod val="50000"/>
                </a:schemeClr>
              </a:solidFill>
              <a:latin typeface="Verdana" panose="020B0604030504040204" pitchFamily="34" charset="0"/>
              <a:ea typeface="Verdana" panose="020B0604030504040204" pitchFamily="34" charset="0"/>
            </a:endParaRPr>
          </a:p>
          <a:p>
            <a:pPr lvl="3" algn="l"/>
            <a:endParaRPr lang="en-US" dirty="0"/>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21</a:t>
            </a:fld>
            <a:endParaRPr lang="uk-UA" dirty="0"/>
          </a:p>
        </p:txBody>
      </p:sp>
      <p:pic>
        <p:nvPicPr>
          <p:cNvPr id="6" name="Picture 5">
            <a:extLst>
              <a:ext uri="{FF2B5EF4-FFF2-40B4-BE49-F238E27FC236}">
                <a16:creationId xmlns:a16="http://schemas.microsoft.com/office/drawing/2014/main" id="{4AD7634B-6C50-4D0C-BA65-3C9A68E9956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flipH="1">
            <a:off x="159798" y="3092041"/>
            <a:ext cx="3086099" cy="2057399"/>
          </a:xfrm>
          <a:prstGeom prst="rect">
            <a:avLst/>
          </a:prstGeom>
          <a:ln>
            <a:noFill/>
          </a:ln>
          <a:effectLst>
            <a:softEdge rad="112500"/>
          </a:effectLst>
          <a:scene3d>
            <a:camera prst="perspectiveHeroicExtremeRightFacing"/>
            <a:lightRig rig="threePt" dir="t"/>
          </a:scene3d>
        </p:spPr>
      </p:pic>
    </p:spTree>
    <p:extLst>
      <p:ext uri="{BB962C8B-B14F-4D97-AF65-F5344CB8AC3E}">
        <p14:creationId xmlns:p14="http://schemas.microsoft.com/office/powerpoint/2010/main" val="2397924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1869077" y="533263"/>
            <a:ext cx="8957858" cy="535531"/>
          </a:xfrm>
        </p:spPr>
        <p:txBody>
          <a:bodyPr/>
          <a:lstStyle/>
          <a:p>
            <a:r>
              <a:rPr lang="en-US" sz="3200" dirty="0"/>
              <a:t>      TFC Referral Process </a:t>
            </a:r>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1995250" y="1688192"/>
            <a:ext cx="9632643" cy="3239220"/>
          </a:xfrm>
        </p:spPr>
        <p:txBody>
          <a:bodyPr/>
          <a:lstStyle/>
          <a:p>
            <a:pPr lvl="2" algn="l"/>
            <a:r>
              <a:rPr lang="en-US" b="1" dirty="0">
                <a:solidFill>
                  <a:schemeClr val="bg2">
                    <a:lumMod val="50000"/>
                  </a:schemeClr>
                </a:solidFill>
                <a:latin typeface="Verdana" panose="020B0604030504040204" pitchFamily="34" charset="0"/>
                <a:ea typeface="Verdana" panose="020B0604030504040204" pitchFamily="34" charset="0"/>
              </a:rPr>
              <a:t>For youth placed by Child Welfare or Probation: </a:t>
            </a:r>
          </a:p>
          <a:p>
            <a:pPr lvl="2" algn="l"/>
            <a:endParaRPr lang="en-US" dirty="0">
              <a:solidFill>
                <a:schemeClr val="bg2">
                  <a:lumMod val="50000"/>
                </a:schemeClr>
              </a:solidFill>
              <a:latin typeface="Verdana" panose="020B0604030504040204" pitchFamily="34" charset="0"/>
              <a:ea typeface="Verdana" panose="020B0604030504040204" pitchFamily="34" charset="0"/>
            </a:endParaRPr>
          </a:p>
          <a:p>
            <a:pPr lvl="3" algn="l"/>
            <a:endParaRPr lang="en-US" dirty="0">
              <a:solidFill>
                <a:schemeClr val="bg2">
                  <a:lumMod val="50000"/>
                </a:schemeClr>
              </a:solidFill>
              <a:latin typeface="Verdana" panose="020B0604030504040204" pitchFamily="34" charset="0"/>
              <a:ea typeface="Verdana" panose="020B0604030504040204" pitchFamily="34" charset="0"/>
            </a:endParaRPr>
          </a:p>
          <a:p>
            <a:pPr marL="1657350" lvl="3" indent="-28575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The referral, assessment, and plan will be sent to Utilization Management (UM) for authorization. </a:t>
            </a:r>
          </a:p>
          <a:p>
            <a:pPr marL="1657350" lvl="3" indent="-285750" algn="l">
              <a:buFont typeface="Arial" panose="020B0604020202020204" pitchFamily="34" charset="0"/>
              <a:buChar char="•"/>
            </a:pPr>
            <a:endParaRPr lang="en-US" dirty="0">
              <a:solidFill>
                <a:schemeClr val="bg2">
                  <a:lumMod val="50000"/>
                </a:schemeClr>
              </a:solidFill>
              <a:latin typeface="Verdana" panose="020B0604030504040204" pitchFamily="34" charset="0"/>
              <a:ea typeface="Verdana" panose="020B0604030504040204" pitchFamily="34" charset="0"/>
            </a:endParaRPr>
          </a:p>
          <a:p>
            <a:pPr marL="1657350" lvl="3" indent="-28575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If authorized, AFS will develop a TFC specific client plan or collaborate with the outpatient clinician to redevelop the treatment plan to reflect the client’s specific TFC needs. </a:t>
            </a:r>
          </a:p>
          <a:p>
            <a:pPr lvl="3" algn="l">
              <a:spcBef>
                <a:spcPts val="0"/>
              </a:spcBef>
            </a:pPr>
            <a:endParaRPr lang="en-US" dirty="0">
              <a:solidFill>
                <a:schemeClr val="bg2">
                  <a:lumMod val="50000"/>
                </a:schemeClr>
              </a:solidFill>
              <a:latin typeface="Verdana" panose="020B0604030504040204" pitchFamily="34" charset="0"/>
              <a:ea typeface="Verdana" panose="020B0604030504040204" pitchFamily="34" charset="0"/>
            </a:endParaRPr>
          </a:p>
          <a:p>
            <a:pPr marL="1657350" lvl="3" indent="-28575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The client can be placed with a TFC parent for TFC services.</a:t>
            </a:r>
          </a:p>
          <a:p>
            <a:endParaRPr lang="en-US" dirty="0"/>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22</a:t>
            </a:fld>
            <a:endParaRPr lang="uk-UA" dirty="0"/>
          </a:p>
        </p:txBody>
      </p:sp>
      <p:pic>
        <p:nvPicPr>
          <p:cNvPr id="6" name="Picture 5">
            <a:extLst>
              <a:ext uri="{FF2B5EF4-FFF2-40B4-BE49-F238E27FC236}">
                <a16:creationId xmlns:a16="http://schemas.microsoft.com/office/drawing/2014/main" id="{4AD7634B-6C50-4D0C-BA65-3C9A68E9956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flipH="1">
            <a:off x="326027" y="2870013"/>
            <a:ext cx="3086099" cy="2057399"/>
          </a:xfrm>
          <a:prstGeom prst="rect">
            <a:avLst/>
          </a:prstGeom>
          <a:ln>
            <a:noFill/>
          </a:ln>
          <a:effectLst>
            <a:softEdge rad="112500"/>
          </a:effectLst>
          <a:scene3d>
            <a:camera prst="perspectiveHeroicExtremeRightFacing"/>
            <a:lightRig rig="threePt" dir="t"/>
          </a:scene3d>
        </p:spPr>
      </p:pic>
    </p:spTree>
    <p:extLst>
      <p:ext uri="{BB962C8B-B14F-4D97-AF65-F5344CB8AC3E}">
        <p14:creationId xmlns:p14="http://schemas.microsoft.com/office/powerpoint/2010/main" val="2900493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1845125" y="457141"/>
            <a:ext cx="9142915" cy="535531"/>
          </a:xfrm>
        </p:spPr>
        <p:txBody>
          <a:bodyPr/>
          <a:lstStyle/>
          <a:p>
            <a:r>
              <a:rPr lang="en-US" sz="3200" dirty="0"/>
              <a:t>    TFC Referral Process</a:t>
            </a:r>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1458687" y="1282376"/>
            <a:ext cx="10197694" cy="4825295"/>
          </a:xfrm>
        </p:spPr>
        <p:txBody>
          <a:bodyPr/>
          <a:lstStyle/>
          <a:p>
            <a:pPr lvl="2" algn="l"/>
            <a:r>
              <a:rPr lang="en-US" b="1" dirty="0">
                <a:solidFill>
                  <a:schemeClr val="bg2">
                    <a:lumMod val="50000"/>
                  </a:schemeClr>
                </a:solidFill>
                <a:latin typeface="Verdana" panose="020B0604030504040204" pitchFamily="34" charset="0"/>
                <a:ea typeface="Verdana" panose="020B0604030504040204" pitchFamily="34" charset="0"/>
              </a:rPr>
              <a:t>For youth who are not Child Welfare or Probation-involved:</a:t>
            </a:r>
          </a:p>
          <a:p>
            <a:pPr lvl="2" algn="l"/>
            <a:endParaRPr lang="en-US" dirty="0">
              <a:solidFill>
                <a:schemeClr val="bg2">
                  <a:lumMod val="50000"/>
                </a:schemeClr>
              </a:solidFill>
              <a:latin typeface="Verdana" panose="020B0604030504040204" pitchFamily="34" charset="0"/>
              <a:ea typeface="Verdana" panose="020B0604030504040204" pitchFamily="34" charset="0"/>
            </a:endParaRPr>
          </a:p>
          <a:p>
            <a:pPr marL="1657350" lvl="3" indent="-28575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The client’s outpatient MH clinician and CFT recommend TFC services.  (If the client is not already receiving ICC, a referral is made to the ACBH ICC Administrator to initiate ICC services.  Once a CFT is established, the CFT may recommend TFC services.)</a:t>
            </a:r>
          </a:p>
          <a:p>
            <a:pPr lvl="3" algn="l"/>
            <a:endParaRPr lang="en-US" dirty="0">
              <a:solidFill>
                <a:schemeClr val="bg2">
                  <a:lumMod val="50000"/>
                </a:schemeClr>
              </a:solidFill>
              <a:latin typeface="Verdana" panose="020B0604030504040204" pitchFamily="34" charset="0"/>
              <a:ea typeface="Verdana" panose="020B0604030504040204" pitchFamily="34" charset="0"/>
            </a:endParaRPr>
          </a:p>
          <a:p>
            <a:pPr marL="1657350" lvl="3" indent="-28575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The client’s outpatient MH clinician updates the assessment and treatment plan to contain TFC as a modality and sends referral to the IPRC.</a:t>
            </a:r>
          </a:p>
          <a:p>
            <a:pPr lvl="3" algn="l"/>
            <a:endParaRPr lang="en-US" dirty="0">
              <a:solidFill>
                <a:schemeClr val="bg2">
                  <a:lumMod val="50000"/>
                </a:schemeClr>
              </a:solidFill>
              <a:latin typeface="Verdana" panose="020B0604030504040204" pitchFamily="34" charset="0"/>
              <a:ea typeface="Verdana" panose="020B0604030504040204" pitchFamily="34" charset="0"/>
            </a:endParaRPr>
          </a:p>
          <a:p>
            <a:pPr marL="1657350" lvl="3" indent="-28575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The referral, assessment, and plan will be sent to UM for authorization. </a:t>
            </a:r>
          </a:p>
          <a:p>
            <a:pPr lvl="3" algn="l"/>
            <a:r>
              <a:rPr lang="en-US" dirty="0">
                <a:solidFill>
                  <a:schemeClr val="bg2">
                    <a:lumMod val="50000"/>
                  </a:schemeClr>
                </a:solidFill>
                <a:latin typeface="Verdana" panose="020B0604030504040204" pitchFamily="34" charset="0"/>
                <a:ea typeface="Verdana" panose="020B0604030504040204" pitchFamily="34" charset="0"/>
              </a:rPr>
              <a:t> </a:t>
            </a:r>
          </a:p>
          <a:p>
            <a:pPr marL="1657350" lvl="3" indent="-28575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If authorized, AFS will develop a TFC specific client plan or collaborate with the outpatient clinician to redevelop the treatment plan to reflect the client’s specific TFC needs.</a:t>
            </a:r>
          </a:p>
          <a:p>
            <a:pPr lvl="3" algn="l"/>
            <a:endParaRPr lang="en-US" dirty="0">
              <a:solidFill>
                <a:schemeClr val="bg2">
                  <a:lumMod val="50000"/>
                </a:schemeClr>
              </a:solidFill>
              <a:latin typeface="Verdana" panose="020B0604030504040204" pitchFamily="34" charset="0"/>
              <a:ea typeface="Verdana" panose="020B0604030504040204" pitchFamily="34" charset="0"/>
            </a:endParaRPr>
          </a:p>
          <a:p>
            <a:pPr marL="1657350" lvl="3" indent="-28575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The client can be placed with a TFC parent for TFC services.</a:t>
            </a:r>
          </a:p>
          <a:p>
            <a:endParaRPr lang="en-US" dirty="0"/>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23</a:t>
            </a:fld>
            <a:endParaRPr lang="uk-UA" dirty="0"/>
          </a:p>
        </p:txBody>
      </p:sp>
      <p:pic>
        <p:nvPicPr>
          <p:cNvPr id="6" name="Picture 5">
            <a:extLst>
              <a:ext uri="{FF2B5EF4-FFF2-40B4-BE49-F238E27FC236}">
                <a16:creationId xmlns:a16="http://schemas.microsoft.com/office/drawing/2014/main" id="{4AD7634B-6C50-4D0C-BA65-3C9A68E9956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flipH="1">
            <a:off x="0" y="3012142"/>
            <a:ext cx="3086099" cy="2057399"/>
          </a:xfrm>
          <a:prstGeom prst="rect">
            <a:avLst/>
          </a:prstGeom>
          <a:ln>
            <a:noFill/>
          </a:ln>
          <a:effectLst>
            <a:softEdge rad="112500"/>
          </a:effectLst>
          <a:scene3d>
            <a:camera prst="perspectiveHeroicExtremeRightFacing"/>
            <a:lightRig rig="threePt" dir="t"/>
          </a:scene3d>
        </p:spPr>
      </p:pic>
    </p:spTree>
    <p:extLst>
      <p:ext uri="{BB962C8B-B14F-4D97-AF65-F5344CB8AC3E}">
        <p14:creationId xmlns:p14="http://schemas.microsoft.com/office/powerpoint/2010/main" val="2974950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E5AB-465A-4C48-91DF-76CBD95A18DB}"/>
              </a:ext>
            </a:extLst>
          </p:cNvPr>
          <p:cNvSpPr>
            <a:spLocks noGrp="1"/>
          </p:cNvSpPr>
          <p:nvPr>
            <p:ph type="ctrTitle"/>
          </p:nvPr>
        </p:nvSpPr>
        <p:spPr>
          <a:xfrm>
            <a:off x="2015835" y="235917"/>
            <a:ext cx="9852703" cy="923330"/>
          </a:xfrm>
        </p:spPr>
        <p:txBody>
          <a:bodyPr/>
          <a:lstStyle/>
          <a:p>
            <a:r>
              <a:rPr lang="en-US" dirty="0"/>
              <a:t>Additional Information: </a:t>
            </a:r>
            <a:r>
              <a:rPr lang="en-US" sz="3200" dirty="0"/>
              <a:t>Care</a:t>
            </a:r>
            <a:r>
              <a:rPr lang="en-US" dirty="0"/>
              <a:t> Plans for ICC Services</a:t>
            </a:r>
          </a:p>
        </p:txBody>
      </p:sp>
      <p:sp>
        <p:nvSpPr>
          <p:cNvPr id="3" name="Subtitle 2">
            <a:extLst>
              <a:ext uri="{FF2B5EF4-FFF2-40B4-BE49-F238E27FC236}">
                <a16:creationId xmlns:a16="http://schemas.microsoft.com/office/drawing/2014/main" id="{2EF6C567-E240-429F-AA0F-E89242268A78}"/>
              </a:ext>
            </a:extLst>
          </p:cNvPr>
          <p:cNvSpPr>
            <a:spLocks noGrp="1"/>
          </p:cNvSpPr>
          <p:nvPr>
            <p:ph type="subTitle" idx="1"/>
          </p:nvPr>
        </p:nvSpPr>
        <p:spPr>
          <a:xfrm>
            <a:off x="2867487" y="1355121"/>
            <a:ext cx="8659461" cy="4696029"/>
          </a:xfrm>
        </p:spPr>
        <p:txBody>
          <a:bodyPr/>
          <a:lstStyle/>
          <a:p>
            <a:pPr>
              <a:buClr>
                <a:schemeClr val="bg2">
                  <a:lumMod val="50000"/>
                </a:schemeClr>
              </a:buClr>
            </a:pPr>
            <a:r>
              <a:rPr lang="en-US" sz="1600" dirty="0">
                <a:latin typeface="Verdana" panose="020B0604030504040204" pitchFamily="34" charset="0"/>
                <a:ea typeface="Verdana" panose="020B0604030504040204" pitchFamily="34" charset="0"/>
              </a:rPr>
              <a:t>Under the California Advancing and Innovating Medi-Cal (CalAIM) initiative,</a:t>
            </a:r>
            <a:r>
              <a:rPr lang="en-US" sz="1600" b="1" dirty="0">
                <a:latin typeface="Verdana" panose="020B0604030504040204" pitchFamily="34" charset="0"/>
                <a:ea typeface="Verdana" panose="020B0604030504040204" pitchFamily="34" charset="0"/>
              </a:rPr>
              <a:t> </a:t>
            </a:r>
            <a:r>
              <a:rPr lang="en-US" sz="1600" dirty="0">
                <a:latin typeface="Verdana" panose="020B0604030504040204" pitchFamily="34" charset="0"/>
                <a:ea typeface="Verdana" panose="020B0604030504040204" pitchFamily="34" charset="0"/>
              </a:rPr>
              <a:t>behavioral health Documentation Redesign is scheduled to go-live in July 2022. </a:t>
            </a:r>
          </a:p>
          <a:p>
            <a:pPr marL="108000" indent="0">
              <a:buNone/>
            </a:pPr>
            <a:endParaRPr lang="en-US" sz="1600" dirty="0">
              <a:latin typeface="Verdana" panose="020B0604030504040204" pitchFamily="34" charset="0"/>
              <a:ea typeface="Verdana" panose="020B0604030504040204" pitchFamily="34" charset="0"/>
            </a:endParaRPr>
          </a:p>
          <a:p>
            <a:pPr>
              <a:buClr>
                <a:schemeClr val="bg2">
                  <a:lumMod val="50000"/>
                </a:schemeClr>
              </a:buClr>
            </a:pPr>
            <a:r>
              <a:rPr lang="en-US" sz="1600" dirty="0">
                <a:latin typeface="Verdana" panose="020B0604030504040204" pitchFamily="34" charset="0"/>
                <a:ea typeface="Verdana" panose="020B0604030504040204" pitchFamily="34" charset="0"/>
              </a:rPr>
              <a:t>As part of this initiative, DHCS is proposing documentation changes that will impact treatment plans.</a:t>
            </a:r>
          </a:p>
          <a:p>
            <a:pPr marL="108000" indent="0">
              <a:buNone/>
            </a:pPr>
            <a:endParaRPr lang="en-US" sz="1600" dirty="0">
              <a:latin typeface="Verdana" panose="020B0604030504040204" pitchFamily="34" charset="0"/>
              <a:ea typeface="Verdana" panose="020B0604030504040204" pitchFamily="34" charset="0"/>
            </a:endParaRPr>
          </a:p>
          <a:p>
            <a:pPr>
              <a:buClr>
                <a:schemeClr val="bg2">
                  <a:lumMod val="50000"/>
                </a:schemeClr>
              </a:buClr>
            </a:pPr>
            <a:r>
              <a:rPr lang="en-US" sz="1600" dirty="0">
                <a:latin typeface="Verdana" panose="020B0604030504040204" pitchFamily="34" charset="0"/>
                <a:ea typeface="Verdana" panose="020B0604030504040204" pitchFamily="34" charset="0"/>
              </a:rPr>
              <a:t>It is important to note that federal law requires a care plan for individuals receiving case management services (</a:t>
            </a:r>
            <a:r>
              <a:rPr lang="da-DK" sz="1600" u="sng" dirty="0">
                <a:latin typeface="Verdana" panose="020B0604030504040204" pitchFamily="34" charset="0"/>
                <a:ea typeface="Verdana" panose="020B0604030504040204" pitchFamily="34" charset="0"/>
                <a:hlinkClick r:id="rId2"/>
              </a:rPr>
              <a:t>42 C.F.R. §440.169(d)(2)</a:t>
            </a:r>
            <a:r>
              <a:rPr lang="da-DK" sz="1600" u="sng" dirty="0">
                <a:latin typeface="Verdana" panose="020B0604030504040204" pitchFamily="34" charset="0"/>
                <a:ea typeface="Verdana" panose="020B0604030504040204" pitchFamily="34" charset="0"/>
              </a:rPr>
              <a:t>).</a:t>
            </a:r>
          </a:p>
          <a:p>
            <a:pPr marL="108000" indent="0">
              <a:buNone/>
            </a:pPr>
            <a:endParaRPr lang="en-US" sz="1600" dirty="0">
              <a:latin typeface="Verdana" panose="020B0604030504040204" pitchFamily="34" charset="0"/>
              <a:ea typeface="Verdana" panose="020B0604030504040204" pitchFamily="34" charset="0"/>
            </a:endParaRPr>
          </a:p>
          <a:p>
            <a:pPr>
              <a:buClr>
                <a:schemeClr val="bg2">
                  <a:lumMod val="50000"/>
                </a:schemeClr>
              </a:buClr>
            </a:pPr>
            <a:r>
              <a:rPr lang="en-US" sz="1600" dirty="0">
                <a:latin typeface="Verdana" panose="020B0604030504040204" pitchFamily="34" charset="0"/>
                <a:ea typeface="Verdana" panose="020B0604030504040204" pitchFamily="34" charset="0"/>
              </a:rPr>
              <a:t>As a result, an individual</a:t>
            </a:r>
            <a:r>
              <a:rPr lang="en-US" sz="1600" dirty="0"/>
              <a:t> plan of care will still be required for Targeted Case Management services, including Intensive Care Coordination. </a:t>
            </a:r>
          </a:p>
          <a:p>
            <a:pPr marL="108000" indent="0">
              <a:buNone/>
            </a:pPr>
            <a:endParaRPr lang="en-US" sz="1600" dirty="0"/>
          </a:p>
          <a:p>
            <a:pPr>
              <a:buClr>
                <a:schemeClr val="bg2">
                  <a:lumMod val="50000"/>
                </a:schemeClr>
              </a:buClr>
            </a:pPr>
            <a:r>
              <a:rPr lang="en-US" sz="1600" dirty="0">
                <a:latin typeface="Verdana" panose="020B0604030504040204" pitchFamily="34" charset="0"/>
                <a:ea typeface="Verdana" panose="020B0604030504040204" pitchFamily="34" charset="0"/>
              </a:rPr>
              <a:t>ACBH will provide additional guidance regarding Documentation Redesign as information becomes available.</a:t>
            </a:r>
          </a:p>
          <a:p>
            <a:pPr marL="108000" indent="0">
              <a:buNone/>
            </a:pPr>
            <a:endParaRPr lang="en-US" sz="1600" dirty="0">
              <a:latin typeface="Verdana" panose="020B0604030504040204" pitchFamily="34" charset="0"/>
              <a:ea typeface="Verdana" panose="020B0604030504040204" pitchFamily="34" charset="0"/>
            </a:endParaRPr>
          </a:p>
          <a:p>
            <a:pPr>
              <a:buClr>
                <a:schemeClr val="bg2">
                  <a:lumMod val="50000"/>
                </a:schemeClr>
              </a:buClr>
            </a:pPr>
            <a:r>
              <a:rPr lang="en-US" sz="1600" dirty="0">
                <a:latin typeface="Verdana" panose="020B0604030504040204" pitchFamily="34" charset="0"/>
                <a:ea typeface="Verdana" panose="020B0604030504040204" pitchFamily="34" charset="0"/>
              </a:rPr>
              <a:t>Reference:</a:t>
            </a:r>
            <a:r>
              <a:rPr lang="en-US" sz="1600" dirty="0"/>
              <a:t> </a:t>
            </a:r>
            <a:r>
              <a:rPr lang="en-US" sz="1600" u="sng" dirty="0">
                <a:hlinkClick r:id="rId3"/>
              </a:rPr>
              <a:t>Behavioral Health Information Notice (BHIN) No: 21-073</a:t>
            </a:r>
            <a:r>
              <a:rPr lang="en-US" sz="1600" dirty="0"/>
              <a:t>.</a:t>
            </a:r>
          </a:p>
          <a:p>
            <a:endParaRPr lang="en-US" dirty="0"/>
          </a:p>
        </p:txBody>
      </p:sp>
      <p:sp>
        <p:nvSpPr>
          <p:cNvPr id="4" name="Slide Number Placeholder 3">
            <a:extLst>
              <a:ext uri="{FF2B5EF4-FFF2-40B4-BE49-F238E27FC236}">
                <a16:creationId xmlns:a16="http://schemas.microsoft.com/office/drawing/2014/main" id="{EEA70FEE-9B77-4D00-A01E-B50CEE7A9A09}"/>
              </a:ext>
            </a:extLst>
          </p:cNvPr>
          <p:cNvSpPr>
            <a:spLocks noGrp="1"/>
          </p:cNvSpPr>
          <p:nvPr>
            <p:ph type="sldNum" sz="quarter" idx="12"/>
          </p:nvPr>
        </p:nvSpPr>
        <p:spPr/>
        <p:txBody>
          <a:bodyPr/>
          <a:lstStyle/>
          <a:p>
            <a:fld id="{6E9F442E-095D-414B-A3C1-4D7C903EC540}" type="slidenum">
              <a:rPr lang="uk-UA" smtClean="0"/>
              <a:pPr/>
              <a:t>24</a:t>
            </a:fld>
            <a:endParaRPr lang="uk-UA" dirty="0"/>
          </a:p>
        </p:txBody>
      </p:sp>
      <p:pic>
        <p:nvPicPr>
          <p:cNvPr id="6" name="Picture 5">
            <a:extLst>
              <a:ext uri="{FF2B5EF4-FFF2-40B4-BE49-F238E27FC236}">
                <a16:creationId xmlns:a16="http://schemas.microsoft.com/office/drawing/2014/main" id="{BAF5CC81-605B-4EC7-9283-AAD86806D7F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57433" y="2295746"/>
            <a:ext cx="2414746" cy="2492095"/>
          </a:xfrm>
          <a:prstGeom prst="rect">
            <a:avLst/>
          </a:prstGeom>
          <a:scene3d>
            <a:camera prst="isometricOffAxis1Right"/>
            <a:lightRig rig="threePt" dir="t"/>
          </a:scene3d>
        </p:spPr>
      </p:pic>
    </p:spTree>
    <p:extLst>
      <p:ext uri="{BB962C8B-B14F-4D97-AF65-F5344CB8AC3E}">
        <p14:creationId xmlns:p14="http://schemas.microsoft.com/office/powerpoint/2010/main" val="1511103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2441389" y="805926"/>
            <a:ext cx="8775808" cy="535531"/>
          </a:xfrm>
        </p:spPr>
        <p:txBody>
          <a:bodyPr/>
          <a:lstStyle/>
          <a:p>
            <a:r>
              <a:rPr lang="en-US" sz="3200" dirty="0"/>
              <a:t>Additional Referral Information </a:t>
            </a:r>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2441389" y="1698980"/>
            <a:ext cx="8370851" cy="2446695"/>
          </a:xfrm>
        </p:spPr>
        <p:txBody>
          <a:bodyPr/>
          <a:lstStyle/>
          <a:p>
            <a:pPr lvl="1" algn="l"/>
            <a:r>
              <a:rPr lang="en-US" dirty="0">
                <a:solidFill>
                  <a:schemeClr val="bg2">
                    <a:lumMod val="50000"/>
                  </a:schemeClr>
                </a:solidFill>
                <a:latin typeface="Verdana" panose="020B0604030504040204" pitchFamily="34" charset="0"/>
                <a:ea typeface="Verdana" panose="020B0604030504040204" pitchFamily="34" charset="0"/>
              </a:rPr>
              <a:t>Referral forms for ICC and IHBS in English in Spanish are available here: </a:t>
            </a:r>
            <a:r>
              <a:rPr lang="en-US" u="sng" dirty="0">
                <a:latin typeface="Verdana" panose="020B0604030504040204" pitchFamily="34" charset="0"/>
                <a:ea typeface="Verdana" panose="020B0604030504040204" pitchFamily="34" charset="0"/>
                <a:hlinkClick r:id="rId2"/>
              </a:rPr>
              <a:t>Child &amp; Youth Services (0 – 24 Years) – Alameda County Behavioral Health (acbhcs.org)</a:t>
            </a:r>
            <a:endParaRPr lang="en-US" u="sng" dirty="0">
              <a:latin typeface="Verdana" panose="020B0604030504040204" pitchFamily="34" charset="0"/>
              <a:ea typeface="Verdana" panose="020B0604030504040204" pitchFamily="34" charset="0"/>
            </a:endParaRPr>
          </a:p>
          <a:p>
            <a:pPr lvl="1" algn="l"/>
            <a:endParaRPr lang="en-US" u="sng" dirty="0">
              <a:latin typeface="Verdana" panose="020B0604030504040204" pitchFamily="34" charset="0"/>
              <a:ea typeface="Verdana" panose="020B0604030504040204" pitchFamily="34" charset="0"/>
            </a:endParaRPr>
          </a:p>
          <a:p>
            <a:pPr lvl="1" algn="l"/>
            <a:r>
              <a:rPr lang="en-US" dirty="0">
                <a:solidFill>
                  <a:schemeClr val="bg2">
                    <a:lumMod val="50000"/>
                  </a:schemeClr>
                </a:solidFill>
                <a:latin typeface="Verdana" panose="020B0604030504040204" pitchFamily="34" charset="0"/>
                <a:ea typeface="Verdana" panose="020B0604030504040204" pitchFamily="34" charset="0"/>
              </a:rPr>
              <a:t>For questions about clinical documentation, please contact </a:t>
            </a:r>
            <a:r>
              <a:rPr lang="en-US" dirty="0">
                <a:latin typeface="Verdana" panose="020B0604030504040204" pitchFamily="34" charset="0"/>
                <a:ea typeface="Verdana" panose="020B0604030504040204" pitchFamily="34" charset="0"/>
                <a:hlinkClick r:id="rId3"/>
              </a:rPr>
              <a:t>QATA@acgov.org</a:t>
            </a:r>
            <a:r>
              <a:rPr lang="en-US" dirty="0">
                <a:solidFill>
                  <a:schemeClr val="bg2">
                    <a:lumMod val="50000"/>
                  </a:schemeClr>
                </a:solidFill>
                <a:latin typeface="Verdana" panose="020B0604030504040204" pitchFamily="34" charset="0"/>
                <a:ea typeface="Verdana" panose="020B0604030504040204" pitchFamily="34" charset="0"/>
              </a:rPr>
              <a:t>.</a:t>
            </a:r>
          </a:p>
          <a:p>
            <a:pPr marL="108000" indent="0">
              <a:buNone/>
            </a:pPr>
            <a:endParaRPr lang="en-US" dirty="0"/>
          </a:p>
          <a:p>
            <a:pPr marL="108000" indent="0">
              <a:buNone/>
            </a:pPr>
            <a:r>
              <a:rPr lang="en-US" dirty="0"/>
              <a:t>	</a:t>
            </a:r>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25</a:t>
            </a:fld>
            <a:endParaRPr lang="uk-UA" dirty="0"/>
          </a:p>
        </p:txBody>
      </p:sp>
      <p:pic>
        <p:nvPicPr>
          <p:cNvPr id="5" name="Picture 4">
            <a:extLst>
              <a:ext uri="{FF2B5EF4-FFF2-40B4-BE49-F238E27FC236}">
                <a16:creationId xmlns:a16="http://schemas.microsoft.com/office/drawing/2014/main" id="{171E5038-4EE8-41D6-AE87-F8E0A5745C3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707" y="1878495"/>
            <a:ext cx="2499153" cy="2579206"/>
          </a:xfrm>
          <a:prstGeom prst="rect">
            <a:avLst/>
          </a:prstGeom>
          <a:scene3d>
            <a:camera prst="isometricOffAxis1Right"/>
            <a:lightRig rig="threePt" dir="t"/>
          </a:scene3d>
        </p:spPr>
      </p:pic>
    </p:spTree>
    <p:extLst>
      <p:ext uri="{BB962C8B-B14F-4D97-AF65-F5344CB8AC3E}">
        <p14:creationId xmlns:p14="http://schemas.microsoft.com/office/powerpoint/2010/main" val="1073775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582684-87F1-4CAE-BE48-446672B397F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17029" y="3429000"/>
            <a:ext cx="5334732" cy="1517842"/>
          </a:xfrm>
          <a:prstGeom prst="rect">
            <a:avLst/>
          </a:prstGeom>
        </p:spPr>
      </p:pic>
    </p:spTree>
    <p:extLst>
      <p:ext uri="{BB962C8B-B14F-4D97-AF65-F5344CB8AC3E}">
        <p14:creationId xmlns:p14="http://schemas.microsoft.com/office/powerpoint/2010/main" val="104840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1476103" y="449950"/>
            <a:ext cx="10715897" cy="1754326"/>
          </a:xfrm>
        </p:spPr>
        <p:txBody>
          <a:bodyPr/>
          <a:lstStyle/>
          <a:p>
            <a:r>
              <a:rPr lang="en-US" sz="3200" u="sng" dirty="0">
                <a:hlinkClick r:id="rId3">
                  <a:extLst>
                    <a:ext uri="{A12FA001-AC4F-418D-AE19-62706E023703}">
                      <ahyp:hlinkClr xmlns:ahyp="http://schemas.microsoft.com/office/drawing/2018/hyperlinkcolor" val="tx"/>
                    </a:ext>
                  </a:extLst>
                </a:hlinkClick>
              </a:rPr>
              <a:t>Behavioral Health Information Notice No: 21-058</a:t>
            </a:r>
            <a:r>
              <a:rPr lang="en-US" sz="3200" dirty="0"/>
              <a:t> </a:t>
            </a:r>
            <a:br>
              <a:rPr lang="en-US" dirty="0"/>
            </a:br>
            <a:br>
              <a:rPr lang="en-US" dirty="0"/>
            </a:br>
            <a:endParaRPr lang="en-US" dirty="0"/>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3222594" y="2381830"/>
            <a:ext cx="8405330" cy="2548262"/>
          </a:xfrm>
        </p:spPr>
        <p:txBody>
          <a:bodyPr/>
          <a:lstStyle/>
          <a:p>
            <a:pPr marL="1200150" lvl="2" indent="-285750" algn="l">
              <a:buClr>
                <a:schemeClr val="bg2">
                  <a:lumMod val="50000"/>
                </a:schemeClr>
              </a:buClr>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Purpose is to remind Mental Health Plans (MHPs) of their obligation to continue to provide ICC, IHBS, and TFC to children and youth, as well as the requirements regarding authorization of such services, timely access obligations, and claiming procedures for these services. </a:t>
            </a:r>
          </a:p>
          <a:p>
            <a:pPr lvl="2" algn="l"/>
            <a:endParaRPr lang="en-US" sz="1600" dirty="0">
              <a:solidFill>
                <a:schemeClr val="bg2">
                  <a:lumMod val="50000"/>
                </a:schemeClr>
              </a:solidFill>
              <a:latin typeface="Verdana" panose="020B0604030504040204" pitchFamily="34" charset="0"/>
              <a:ea typeface="Verdana" panose="020B0604030504040204" pitchFamily="34" charset="0"/>
            </a:endParaRPr>
          </a:p>
          <a:p>
            <a:pPr marL="1200150" lvl="2" indent="-285750" algn="l">
              <a:buClr>
                <a:schemeClr val="bg2">
                  <a:lumMod val="50000"/>
                </a:schemeClr>
              </a:buClr>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MHPs are obligated to provide ICC, IHBS, and TFC to all children and youth under the age of 21 eligible for full scope Medi-Cal and who meet medical necessity criteria for these services.</a:t>
            </a:r>
          </a:p>
          <a:p>
            <a:pPr marL="1200150" lvl="2" indent="-285750" algn="l">
              <a:buClr>
                <a:schemeClr val="bg2">
                  <a:lumMod val="50000"/>
                </a:schemeClr>
              </a:buClr>
              <a:buFont typeface="Arial" panose="020B0604020202020204" pitchFamily="34" charset="0"/>
              <a:buChar char="•"/>
            </a:pPr>
            <a:endParaRPr lang="en-US" sz="1600" dirty="0">
              <a:solidFill>
                <a:schemeClr val="bg2">
                  <a:lumMod val="50000"/>
                </a:schemeClr>
              </a:solidFill>
              <a:latin typeface="Verdana" panose="020B0604030504040204" pitchFamily="34" charset="0"/>
              <a:ea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3</a:t>
            </a:fld>
            <a:endParaRPr lang="uk-UA" dirty="0"/>
          </a:p>
        </p:txBody>
      </p:sp>
      <p:pic>
        <p:nvPicPr>
          <p:cNvPr id="5" name="Picture 4">
            <a:extLst>
              <a:ext uri="{FF2B5EF4-FFF2-40B4-BE49-F238E27FC236}">
                <a16:creationId xmlns:a16="http://schemas.microsoft.com/office/drawing/2014/main" id="{DEED06A9-A783-485A-BAD6-2F7DC30B4F8B}"/>
              </a:ext>
            </a:extLst>
          </p:cNvPr>
          <p:cNvPicPr>
            <a:picLocks noChangeAspect="1"/>
          </p:cNvPicPr>
          <p:nvPr/>
        </p:nvPicPr>
        <p:blipFill>
          <a:blip r:embed="rId4"/>
          <a:stretch>
            <a:fillRect/>
          </a:stretch>
        </p:blipFill>
        <p:spPr>
          <a:xfrm>
            <a:off x="720259" y="2139501"/>
            <a:ext cx="2795297" cy="3638848"/>
          </a:xfrm>
          <a:prstGeom prst="rect">
            <a:avLst/>
          </a:prstGeom>
          <a:ln>
            <a:noFill/>
          </a:ln>
          <a:effectLst>
            <a:softEdge rad="112500"/>
          </a:effectLst>
        </p:spPr>
      </p:pic>
    </p:spTree>
    <p:extLst>
      <p:ext uri="{BB962C8B-B14F-4D97-AF65-F5344CB8AC3E}">
        <p14:creationId xmlns:p14="http://schemas.microsoft.com/office/powerpoint/2010/main" val="3241394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1476103" y="449950"/>
            <a:ext cx="10715897" cy="1754326"/>
          </a:xfrm>
        </p:spPr>
        <p:txBody>
          <a:bodyPr/>
          <a:lstStyle/>
          <a:p>
            <a:r>
              <a:rPr lang="en-US" sz="3200" u="sng" dirty="0">
                <a:hlinkClick r:id="rId3">
                  <a:extLst>
                    <a:ext uri="{A12FA001-AC4F-418D-AE19-62706E023703}">
                      <ahyp:hlinkClr xmlns:ahyp="http://schemas.microsoft.com/office/drawing/2018/hyperlinkcolor" val="tx"/>
                    </a:ext>
                  </a:extLst>
                </a:hlinkClick>
              </a:rPr>
              <a:t>Behavioral Health Information Notice No: 21-058</a:t>
            </a:r>
            <a:r>
              <a:rPr lang="en-US" sz="3200" dirty="0"/>
              <a:t> </a:t>
            </a:r>
            <a:br>
              <a:rPr lang="en-US" dirty="0"/>
            </a:br>
            <a:br>
              <a:rPr lang="en-US" dirty="0"/>
            </a:br>
            <a:endParaRPr lang="en-US" dirty="0"/>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4216894" y="2187082"/>
            <a:ext cx="7474998" cy="3541629"/>
          </a:xfrm>
        </p:spPr>
        <p:txBody>
          <a:bodyPr/>
          <a:lstStyle/>
          <a:p>
            <a:pPr lvl="2" algn="l">
              <a:buClr>
                <a:schemeClr val="bg2">
                  <a:lumMod val="50000"/>
                </a:schemeClr>
              </a:buClr>
            </a:pPr>
            <a:endParaRPr lang="en-US" sz="1600" dirty="0">
              <a:solidFill>
                <a:schemeClr val="bg2">
                  <a:lumMod val="50000"/>
                </a:schemeClr>
              </a:solidFill>
              <a:latin typeface="Verdana" panose="020B0604030504040204" pitchFamily="34" charset="0"/>
              <a:ea typeface="Verdana" panose="020B0604030504040204" pitchFamily="34" charset="0"/>
            </a:endParaRPr>
          </a:p>
          <a:p>
            <a:pPr marL="1200150" lvl="2" indent="-285750" algn="l">
              <a:buClr>
                <a:schemeClr val="bg2">
                  <a:lumMod val="50000"/>
                </a:schemeClr>
              </a:buClr>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These services are appropriate for children and youth with more intensive needs who are in, or at risk of, placement in residential or hospital settings, but could be effectively served in the home and community.</a:t>
            </a:r>
          </a:p>
          <a:p>
            <a:pPr marL="1200150" lvl="2" indent="-285750" algn="l">
              <a:buClr>
                <a:schemeClr val="bg2">
                  <a:lumMod val="50000"/>
                </a:schemeClr>
              </a:buClr>
              <a:buFont typeface="Arial" panose="020B0604020202020204" pitchFamily="34" charset="0"/>
              <a:buChar char="•"/>
            </a:pPr>
            <a:endParaRPr lang="en-US" sz="1600" dirty="0">
              <a:solidFill>
                <a:schemeClr val="bg2">
                  <a:lumMod val="50000"/>
                </a:schemeClr>
              </a:solidFill>
              <a:latin typeface="Verdana" panose="020B0604030504040204" pitchFamily="34" charset="0"/>
              <a:ea typeface="Verdana" panose="020B0604030504040204" pitchFamily="34" charset="0"/>
            </a:endParaRPr>
          </a:p>
          <a:p>
            <a:pPr marL="1200150" lvl="2" indent="-285750" algn="l">
              <a:buClr>
                <a:schemeClr val="bg2">
                  <a:lumMod val="50000"/>
                </a:schemeClr>
              </a:buClr>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Membership in the Katie A. class or subclass is </a:t>
            </a:r>
            <a:r>
              <a:rPr lang="en-US" sz="1600" b="1" dirty="0">
                <a:solidFill>
                  <a:schemeClr val="bg2">
                    <a:lumMod val="50000"/>
                  </a:schemeClr>
                </a:solidFill>
                <a:latin typeface="Verdana" panose="020B0604030504040204" pitchFamily="34" charset="0"/>
                <a:ea typeface="Verdana" panose="020B0604030504040204" pitchFamily="34" charset="0"/>
              </a:rPr>
              <a:t>not</a:t>
            </a:r>
            <a:r>
              <a:rPr lang="en-US" sz="1600" dirty="0">
                <a:solidFill>
                  <a:schemeClr val="bg2">
                    <a:lumMod val="50000"/>
                  </a:schemeClr>
                </a:solidFill>
                <a:latin typeface="Verdana" panose="020B0604030504040204" pitchFamily="34" charset="0"/>
                <a:ea typeface="Verdana" panose="020B0604030504040204" pitchFamily="34" charset="0"/>
              </a:rPr>
              <a:t> a requirement for receiving medically necessary ICC, IHBS, or TFC. Therefore, having an open child welfare services case is not required for a child or youth to receive ICC, IHBS, or TFC.</a:t>
            </a:r>
          </a:p>
          <a:p>
            <a:endParaRPr lang="en-US" dirty="0"/>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4</a:t>
            </a:fld>
            <a:endParaRPr lang="uk-UA" dirty="0"/>
          </a:p>
        </p:txBody>
      </p:sp>
      <p:pic>
        <p:nvPicPr>
          <p:cNvPr id="5" name="Picture 4">
            <a:extLst>
              <a:ext uri="{FF2B5EF4-FFF2-40B4-BE49-F238E27FC236}">
                <a16:creationId xmlns:a16="http://schemas.microsoft.com/office/drawing/2014/main" id="{DEED06A9-A783-485A-BAD6-2F7DC30B4F8B}"/>
              </a:ext>
            </a:extLst>
          </p:cNvPr>
          <p:cNvPicPr>
            <a:picLocks noChangeAspect="1"/>
          </p:cNvPicPr>
          <p:nvPr/>
        </p:nvPicPr>
        <p:blipFill>
          <a:blip r:embed="rId4"/>
          <a:stretch>
            <a:fillRect/>
          </a:stretch>
        </p:blipFill>
        <p:spPr>
          <a:xfrm>
            <a:off x="1686757" y="2204276"/>
            <a:ext cx="2978659" cy="3877544"/>
          </a:xfrm>
          <a:prstGeom prst="rect">
            <a:avLst/>
          </a:prstGeom>
          <a:ln>
            <a:noFill/>
          </a:ln>
          <a:effectLst>
            <a:softEdge rad="112500"/>
          </a:effectLst>
        </p:spPr>
      </p:pic>
    </p:spTree>
    <p:extLst>
      <p:ext uri="{BB962C8B-B14F-4D97-AF65-F5344CB8AC3E}">
        <p14:creationId xmlns:p14="http://schemas.microsoft.com/office/powerpoint/2010/main" val="109605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2540001" y="654296"/>
            <a:ext cx="7307943" cy="535531"/>
          </a:xfrm>
        </p:spPr>
        <p:txBody>
          <a:bodyPr/>
          <a:lstStyle/>
          <a:p>
            <a:r>
              <a:rPr lang="en-US" sz="3200" dirty="0"/>
              <a:t>How this impacts you</a:t>
            </a:r>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1920239" y="1848552"/>
            <a:ext cx="10232571" cy="4806829"/>
          </a:xfrm>
        </p:spPr>
        <p:txBody>
          <a:bodyPr/>
          <a:lstStyle/>
          <a:p>
            <a:pPr marL="1200150" lvl="2" indent="-28575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To comply with this requirement, providers must screen all beneficiaries with full-scope Medi-Cal under 21 years old to determine if they qualify for and need any of the following: Intensive Care Coordination (ICC), Intensive Home-Based Services (IHBS), and Therapeutic Foster Care (TFC).</a:t>
            </a:r>
          </a:p>
          <a:p>
            <a:pPr marL="1200150" lvl="2" indent="-285750" algn="l">
              <a:buFont typeface="Arial" panose="020B0604020202020204" pitchFamily="34" charset="0"/>
              <a:buChar char="•"/>
            </a:pPr>
            <a:endParaRPr lang="en-US" sz="1600" dirty="0">
              <a:solidFill>
                <a:schemeClr val="bg2">
                  <a:lumMod val="50000"/>
                </a:schemeClr>
              </a:solidFill>
              <a:latin typeface="Verdana" panose="020B0604030504040204" pitchFamily="34" charset="0"/>
              <a:ea typeface="Verdana" panose="020B0604030504040204" pitchFamily="34" charset="0"/>
            </a:endParaRPr>
          </a:p>
          <a:p>
            <a:pPr marL="1200150" lvl="2" indent="-28575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ACBH is requesting that providers implement these changes to their assessment process, effective </a:t>
            </a:r>
            <a:r>
              <a:rPr lang="en-US" sz="1600" b="1" dirty="0">
                <a:solidFill>
                  <a:schemeClr val="bg2">
                    <a:lumMod val="50000"/>
                  </a:schemeClr>
                </a:solidFill>
                <a:latin typeface="Verdana" panose="020B0604030504040204" pitchFamily="34" charset="0"/>
                <a:ea typeface="Verdana" panose="020B0604030504040204" pitchFamily="34" charset="0"/>
              </a:rPr>
              <a:t>March 7, 2022</a:t>
            </a:r>
            <a:r>
              <a:rPr lang="en-US" sz="1600" dirty="0">
                <a:solidFill>
                  <a:schemeClr val="bg2">
                    <a:lumMod val="50000"/>
                  </a:schemeClr>
                </a:solidFill>
                <a:latin typeface="Verdana" panose="020B0604030504040204" pitchFamily="34" charset="0"/>
                <a:ea typeface="Verdana" panose="020B0604030504040204" pitchFamily="34" charset="0"/>
              </a:rPr>
              <a:t>:</a:t>
            </a:r>
          </a:p>
          <a:p>
            <a:pPr marL="1200150" lvl="2" indent="-285750" algn="l">
              <a:buFont typeface="Arial" panose="020B0604020202020204" pitchFamily="34" charset="0"/>
              <a:buChar char="•"/>
            </a:pPr>
            <a:endParaRPr lang="en-US" sz="1600" dirty="0">
              <a:solidFill>
                <a:schemeClr val="bg2">
                  <a:lumMod val="50000"/>
                </a:schemeClr>
              </a:solidFill>
              <a:latin typeface="Verdana" panose="020B0604030504040204" pitchFamily="34" charset="0"/>
              <a:ea typeface="Verdana" panose="020B0604030504040204" pitchFamily="34" charset="0"/>
            </a:endParaRPr>
          </a:p>
          <a:p>
            <a:pPr marL="1657350" lvl="3" indent="-28575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Complete individualized screenings of ICC/IHBS/TFC for all Medi-Cal    beneficiaries, and document this in the Assessment template.</a:t>
            </a:r>
          </a:p>
          <a:p>
            <a:pPr lvl="3" algn="l"/>
            <a:endParaRPr lang="en-US" dirty="0">
              <a:solidFill>
                <a:schemeClr val="bg2">
                  <a:lumMod val="50000"/>
                </a:schemeClr>
              </a:solidFill>
              <a:latin typeface="Verdana" panose="020B0604030504040204" pitchFamily="34" charset="0"/>
              <a:ea typeface="Verdana" panose="020B0604030504040204" pitchFamily="34" charset="0"/>
            </a:endParaRPr>
          </a:p>
          <a:p>
            <a:pPr marL="1657350" lvl="3" indent="-28575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Make necessary updates to your agency’s Assessment template and Electronic Health Record.</a:t>
            </a:r>
          </a:p>
          <a:p>
            <a:pPr lvl="3" algn="l"/>
            <a:endParaRPr lang="en-US" dirty="0">
              <a:solidFill>
                <a:schemeClr val="bg2">
                  <a:lumMod val="50000"/>
                </a:schemeClr>
              </a:solidFill>
              <a:latin typeface="Verdana" panose="020B0604030504040204" pitchFamily="34" charset="0"/>
              <a:ea typeface="Verdana" panose="020B0604030504040204" pitchFamily="34" charset="0"/>
            </a:endParaRPr>
          </a:p>
          <a:p>
            <a:pPr marL="1657350" lvl="3" indent="-285750" algn="l">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If appropriate, such services should also be included in the child’s Client Plan.</a:t>
            </a:r>
          </a:p>
          <a:p>
            <a:pPr marL="108000" indent="0">
              <a:buNone/>
            </a:pPr>
            <a:endParaRPr lang="en-US" dirty="0"/>
          </a:p>
          <a:p>
            <a:pPr lvl="2" algn="l"/>
            <a:endParaRPr lang="en-US" dirty="0"/>
          </a:p>
          <a:p>
            <a:endParaRPr lang="en-US" dirty="0"/>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5</a:t>
            </a:fld>
            <a:endParaRPr lang="uk-UA" dirty="0"/>
          </a:p>
        </p:txBody>
      </p:sp>
      <p:pic>
        <p:nvPicPr>
          <p:cNvPr id="6" name="Picture 5">
            <a:extLst>
              <a:ext uri="{FF2B5EF4-FFF2-40B4-BE49-F238E27FC236}">
                <a16:creationId xmlns:a16="http://schemas.microsoft.com/office/drawing/2014/main" id="{8EAA22C1-2CB4-4C5E-8163-A40CDF1D15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63435" y="2705866"/>
            <a:ext cx="2677886" cy="2313619"/>
          </a:xfrm>
          <a:prstGeom prst="rect">
            <a:avLst/>
          </a:prstGeom>
          <a:ln>
            <a:noFill/>
          </a:ln>
          <a:effectLst>
            <a:softEdge rad="112500"/>
          </a:effectLst>
          <a:scene3d>
            <a:camera prst="perspectiveHeroicExtremeRightFacing"/>
            <a:lightRig rig="threePt" dir="t"/>
          </a:scene3d>
        </p:spPr>
      </p:pic>
    </p:spTree>
    <p:extLst>
      <p:ext uri="{BB962C8B-B14F-4D97-AF65-F5344CB8AC3E}">
        <p14:creationId xmlns:p14="http://schemas.microsoft.com/office/powerpoint/2010/main" val="232033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2631233" y="643811"/>
            <a:ext cx="8584163" cy="1442899"/>
          </a:xfrm>
        </p:spPr>
        <p:txBody>
          <a:bodyPr/>
          <a:lstStyle/>
          <a:p>
            <a:r>
              <a:rPr lang="en-US" sz="3200" dirty="0"/>
              <a:t>Why has the ICC/IHBS/TFC screening been included in the assessment?</a:t>
            </a:r>
            <a:br>
              <a:rPr lang="en-US" sz="3200" dirty="0"/>
            </a:br>
            <a:endParaRPr lang="en-US" sz="3200" dirty="0"/>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2756263" y="1931951"/>
            <a:ext cx="9157063" cy="5247590"/>
          </a:xfrm>
        </p:spPr>
        <p:txBody>
          <a:bodyPr/>
          <a:lstStyle/>
          <a:p>
            <a:pPr marL="108000" indent="0">
              <a:buNone/>
            </a:pPr>
            <a:r>
              <a:rPr lang="en-US" sz="1600" dirty="0"/>
              <a:t>In the DHCS 2020 Triennial Chart Review, ACBH received the following feedback:</a:t>
            </a:r>
          </a:p>
          <a:p>
            <a:pPr marL="108000" indent="0">
              <a:buNone/>
            </a:pPr>
            <a:endParaRPr lang="en-US" sz="1600" dirty="0"/>
          </a:p>
          <a:p>
            <a:pPr marL="450900" indent="-342900">
              <a:buClr>
                <a:schemeClr val="bg2">
                  <a:lumMod val="50000"/>
                </a:schemeClr>
              </a:buClr>
              <a:buFont typeface="+mj-lt"/>
              <a:buAutoNum type="arabicPeriod"/>
            </a:pPr>
            <a:r>
              <a:rPr lang="en-US" sz="1600" dirty="0"/>
              <a:t>There was insufficient evidence that all Medi-Cal beneficiaries are being assessed to determine if they need Intensive Care Coordination (ICC) or Intensive Home Based Services (IHBS).</a:t>
            </a:r>
          </a:p>
          <a:p>
            <a:pPr marL="450900" indent="-342900">
              <a:buClr>
                <a:schemeClr val="bg2">
                  <a:lumMod val="50000"/>
                </a:schemeClr>
              </a:buClr>
              <a:buFont typeface="+mj-lt"/>
              <a:buAutoNum type="arabicPeriod"/>
            </a:pPr>
            <a:endParaRPr lang="en-US" sz="1600" dirty="0"/>
          </a:p>
          <a:p>
            <a:pPr marL="450900" indent="-342900">
              <a:buClr>
                <a:schemeClr val="bg2">
                  <a:lumMod val="50000"/>
                </a:schemeClr>
              </a:buClr>
              <a:buFont typeface="+mj-lt"/>
              <a:buAutoNum type="arabicPeriod"/>
            </a:pPr>
            <a:r>
              <a:rPr lang="en-US" sz="1600" dirty="0"/>
              <a:t>Medical records did not contain evidence that beneficiaries received an individualized determination of eligibility and need for ICC services and IHBS, and that if appropriate, such services were included in their Client Plan. </a:t>
            </a:r>
          </a:p>
          <a:p>
            <a:pPr marL="450900" indent="-342900">
              <a:buClr>
                <a:schemeClr val="bg2">
                  <a:lumMod val="50000"/>
                </a:schemeClr>
              </a:buClr>
              <a:buFont typeface="+mj-lt"/>
              <a:buAutoNum type="arabicPeriod"/>
            </a:pPr>
            <a:endParaRPr lang="en-US" sz="1600" dirty="0"/>
          </a:p>
          <a:p>
            <a:pPr marL="450900" indent="-342900">
              <a:buClr>
                <a:schemeClr val="bg2">
                  <a:lumMod val="50000"/>
                </a:schemeClr>
              </a:buClr>
              <a:buFont typeface="+mj-lt"/>
              <a:buAutoNum type="arabicPeriod"/>
            </a:pPr>
            <a:r>
              <a:rPr lang="en-US" sz="1600" dirty="0"/>
              <a:t>Per the </a:t>
            </a:r>
            <a:r>
              <a:rPr lang="en-US" sz="1600" u="sng" dirty="0">
                <a:hlinkClick r:id="rId2"/>
              </a:rPr>
              <a:t>Medi-Cal Manual for ICC, IHBS, and TFC for Medi-Cal Beneficiaries, Third Edition</a:t>
            </a:r>
            <a:r>
              <a:rPr lang="en-US" sz="1600" dirty="0"/>
              <a:t>, providers must make individualized determinations of each child’s/youth’s need for ICC, IHBS and TFC, based on the child/youth’s strengths and needs.</a:t>
            </a:r>
          </a:p>
          <a:p>
            <a:pPr marL="108000" indent="0">
              <a:buNone/>
            </a:pPr>
            <a:endParaRPr lang="en-US" sz="1600" b="1" dirty="0"/>
          </a:p>
          <a:p>
            <a:pPr marL="108000" indent="0">
              <a:buNone/>
            </a:pPr>
            <a:endParaRPr lang="en-US" sz="1600" b="1" dirty="0"/>
          </a:p>
          <a:p>
            <a:pPr marL="108000" indent="0">
              <a:buNone/>
            </a:pPr>
            <a:endParaRPr lang="en-US" sz="1600" b="1" dirty="0"/>
          </a:p>
          <a:p>
            <a:pPr marL="108000" indent="0">
              <a:buNone/>
            </a:pPr>
            <a:endParaRPr lang="en-US" sz="1600" b="1" dirty="0"/>
          </a:p>
          <a:p>
            <a:pPr marL="108000" indent="0">
              <a:buNone/>
            </a:pPr>
            <a:endParaRPr lang="en-US" sz="1600" b="1" dirty="0"/>
          </a:p>
          <a:p>
            <a:pPr marL="108000" indent="0">
              <a:buNone/>
            </a:pPr>
            <a:r>
              <a:rPr lang="en-US" sz="1600" b="1" dirty="0"/>
              <a:t> </a:t>
            </a:r>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6</a:t>
            </a:fld>
            <a:endParaRPr lang="uk-UA" dirty="0"/>
          </a:p>
        </p:txBody>
      </p:sp>
      <p:pic>
        <p:nvPicPr>
          <p:cNvPr id="6" name="Picture 5">
            <a:extLst>
              <a:ext uri="{FF2B5EF4-FFF2-40B4-BE49-F238E27FC236}">
                <a16:creationId xmlns:a16="http://schemas.microsoft.com/office/drawing/2014/main" id="{70A3A49E-5436-4178-B856-81E75732DE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2038" y="2538807"/>
            <a:ext cx="2604225" cy="2604225"/>
          </a:xfrm>
          <a:prstGeom prst="rect">
            <a:avLst/>
          </a:prstGeom>
          <a:ln>
            <a:noFill/>
          </a:ln>
          <a:effectLst>
            <a:softEdge rad="112500"/>
          </a:effectLst>
          <a:scene3d>
            <a:camera prst="perspectiveHeroicExtremeRightFacing"/>
            <a:lightRig rig="threePt" dir="t"/>
          </a:scene3d>
        </p:spPr>
      </p:pic>
    </p:spTree>
    <p:extLst>
      <p:ext uri="{BB962C8B-B14F-4D97-AF65-F5344CB8AC3E}">
        <p14:creationId xmlns:p14="http://schemas.microsoft.com/office/powerpoint/2010/main" val="264442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2228045" y="379809"/>
            <a:ext cx="7940767" cy="978729"/>
          </a:xfrm>
        </p:spPr>
        <p:txBody>
          <a:bodyPr/>
          <a:lstStyle/>
          <a:p>
            <a:r>
              <a:rPr lang="en-US" sz="3200" dirty="0"/>
              <a:t> What are ICC, IHBS &amp; TFC services?</a:t>
            </a:r>
            <a:br>
              <a:rPr lang="en-US" sz="3200" dirty="0"/>
            </a:br>
            <a:endParaRPr lang="en-US" sz="3200" dirty="0"/>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3002507" y="978728"/>
            <a:ext cx="8961900" cy="3772828"/>
          </a:xfrm>
        </p:spPr>
        <p:txBody>
          <a:bodyPr/>
          <a:lstStyle/>
          <a:p>
            <a:endParaRPr lang="en-US" sz="1400" dirty="0"/>
          </a:p>
          <a:p>
            <a:pPr>
              <a:buClr>
                <a:schemeClr val="bg2">
                  <a:lumMod val="50000"/>
                </a:schemeClr>
              </a:buClr>
              <a:buFont typeface="Arial" panose="020B0604020202020204" pitchFamily="34" charset="0"/>
              <a:buChar char="•"/>
            </a:pPr>
            <a:r>
              <a:rPr lang="en-US" sz="1600" b="1" dirty="0"/>
              <a:t>Intensive Care Coordination (ICC)- </a:t>
            </a:r>
            <a:r>
              <a:rPr lang="en-US" sz="1600" dirty="0"/>
              <a:t>ICC is an intensive form of care coordination that identifies ancillary supports and systems to assist with client stabilization. </a:t>
            </a:r>
          </a:p>
          <a:p>
            <a:pPr>
              <a:buClr>
                <a:schemeClr val="bg2">
                  <a:lumMod val="50000"/>
                </a:schemeClr>
              </a:buClr>
              <a:buFont typeface="Arial" panose="020B0604020202020204" pitchFamily="34" charset="0"/>
              <a:buChar char="•"/>
            </a:pPr>
            <a:endParaRPr lang="en-US" sz="1600" dirty="0"/>
          </a:p>
          <a:p>
            <a:pPr>
              <a:buClr>
                <a:schemeClr val="bg2">
                  <a:lumMod val="50000"/>
                </a:schemeClr>
              </a:buClr>
              <a:buFont typeface="Arial" panose="020B0604020202020204" pitchFamily="34" charset="0"/>
              <a:buChar char="•"/>
            </a:pPr>
            <a:r>
              <a:rPr lang="en-US" sz="1600" dirty="0"/>
              <a:t>ICC ensures that the client’s complex behavioral health needs are met through active, integrated and collaborative participation by provider(s), family, and natural supports. </a:t>
            </a:r>
          </a:p>
          <a:p>
            <a:pPr>
              <a:buClr>
                <a:schemeClr val="bg2">
                  <a:lumMod val="50000"/>
                </a:schemeClr>
              </a:buClr>
              <a:buFont typeface="Arial" panose="020B0604020202020204" pitchFamily="34" charset="0"/>
              <a:buChar char="•"/>
            </a:pPr>
            <a:endParaRPr lang="en-US" sz="1600" dirty="0"/>
          </a:p>
          <a:p>
            <a:pPr>
              <a:buClr>
                <a:schemeClr val="bg2">
                  <a:lumMod val="50000"/>
                </a:schemeClr>
              </a:buClr>
              <a:buFont typeface="Arial" panose="020B0604020202020204" pitchFamily="34" charset="0"/>
              <a:buChar char="•"/>
            </a:pPr>
            <a:r>
              <a:rPr lang="en-US" sz="1600" dirty="0"/>
              <a:t>ICC</a:t>
            </a:r>
            <a:r>
              <a:rPr lang="en-US" sz="1600" b="1" dirty="0"/>
              <a:t> </a:t>
            </a:r>
            <a:r>
              <a:rPr lang="en-US" sz="1600" dirty="0"/>
              <a:t>is an intensive form of Targeted Case Management (TCM) that facilitates assessment of, care planning for, and coordination of services for children and youth. </a:t>
            </a:r>
          </a:p>
          <a:p>
            <a:pPr>
              <a:buClr>
                <a:schemeClr val="bg2">
                  <a:lumMod val="50000"/>
                </a:schemeClr>
              </a:buClr>
              <a:buFont typeface="Arial" panose="020B0604020202020204" pitchFamily="34" charset="0"/>
              <a:buChar char="•"/>
            </a:pPr>
            <a:endParaRPr lang="en-US" sz="1600" dirty="0"/>
          </a:p>
          <a:p>
            <a:pPr>
              <a:buClr>
                <a:schemeClr val="bg2">
                  <a:lumMod val="50000"/>
                </a:schemeClr>
              </a:buClr>
              <a:buFont typeface="Arial" panose="020B0604020202020204" pitchFamily="34" charset="0"/>
              <a:buChar char="•"/>
            </a:pPr>
            <a:r>
              <a:rPr lang="en-US" sz="1600" dirty="0"/>
              <a:t>ICC includes urgent services for beneficiaries with intensive needs. </a:t>
            </a:r>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7</a:t>
            </a:fld>
            <a:endParaRPr lang="uk-UA" dirty="0"/>
          </a:p>
        </p:txBody>
      </p:sp>
      <p:pic>
        <p:nvPicPr>
          <p:cNvPr id="6" name="Picture 5">
            <a:extLst>
              <a:ext uri="{FF2B5EF4-FFF2-40B4-BE49-F238E27FC236}">
                <a16:creationId xmlns:a16="http://schemas.microsoft.com/office/drawing/2014/main" id="{1BF9FB54-B98A-4797-8F16-A60D2D0315D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2717076"/>
            <a:ext cx="3208419" cy="2468878"/>
          </a:xfrm>
          <a:prstGeom prst="rect">
            <a:avLst/>
          </a:prstGeom>
          <a:ln>
            <a:noFill/>
          </a:ln>
          <a:effectLst>
            <a:softEdge rad="112500"/>
          </a:effectLst>
          <a:scene3d>
            <a:camera prst="perspectiveHeroicExtremeRightFacing"/>
            <a:lightRig rig="threePt" dir="t"/>
          </a:scene3d>
        </p:spPr>
      </p:pic>
    </p:spTree>
    <p:extLst>
      <p:ext uri="{BB962C8B-B14F-4D97-AF65-F5344CB8AC3E}">
        <p14:creationId xmlns:p14="http://schemas.microsoft.com/office/powerpoint/2010/main" val="323526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A95-467E-4810-B89D-D1FDC9AE0894}"/>
              </a:ext>
            </a:extLst>
          </p:cNvPr>
          <p:cNvSpPr>
            <a:spLocks noGrp="1"/>
          </p:cNvSpPr>
          <p:nvPr>
            <p:ph type="ctrTitle"/>
          </p:nvPr>
        </p:nvSpPr>
        <p:spPr>
          <a:xfrm>
            <a:off x="2372409" y="341588"/>
            <a:ext cx="7940767" cy="978729"/>
          </a:xfrm>
        </p:spPr>
        <p:txBody>
          <a:bodyPr/>
          <a:lstStyle/>
          <a:p>
            <a:r>
              <a:rPr lang="en-US" sz="3200" dirty="0"/>
              <a:t>What are ICC, IHBS &amp; TFC services?</a:t>
            </a:r>
            <a:br>
              <a:rPr lang="en-US" sz="3200" dirty="0"/>
            </a:br>
            <a:endParaRPr lang="en-US" sz="3200" dirty="0"/>
          </a:p>
        </p:txBody>
      </p:sp>
      <p:sp>
        <p:nvSpPr>
          <p:cNvPr id="3" name="Subtitle 2">
            <a:extLst>
              <a:ext uri="{FF2B5EF4-FFF2-40B4-BE49-F238E27FC236}">
                <a16:creationId xmlns:a16="http://schemas.microsoft.com/office/drawing/2014/main" id="{C4B5F7CA-F173-4EE3-A317-7412496FAD02}"/>
              </a:ext>
            </a:extLst>
          </p:cNvPr>
          <p:cNvSpPr>
            <a:spLocks noGrp="1"/>
          </p:cNvSpPr>
          <p:nvPr>
            <p:ph type="subTitle" idx="1"/>
          </p:nvPr>
        </p:nvSpPr>
        <p:spPr>
          <a:xfrm>
            <a:off x="3007862" y="1100157"/>
            <a:ext cx="8488908" cy="4362733"/>
          </a:xfrm>
        </p:spPr>
        <p:txBody>
          <a:bodyPr/>
          <a:lstStyle/>
          <a:p>
            <a:pPr>
              <a:buClr>
                <a:schemeClr val="bg2">
                  <a:lumMod val="50000"/>
                </a:schemeClr>
              </a:buClr>
            </a:pPr>
            <a:r>
              <a:rPr lang="en-US" sz="1600" dirty="0"/>
              <a:t>While the key service components of ICC are similar to Targeted Case Management (TCM), a difference between ICC and the more traditional TCM is that ICC is intended for children and youth who: </a:t>
            </a:r>
          </a:p>
          <a:p>
            <a:pPr marL="108000" indent="0">
              <a:buNone/>
            </a:pPr>
            <a:r>
              <a:rPr lang="en-US" sz="1600" dirty="0"/>
              <a:t> 	- Are involved in multiple child-serving systems; </a:t>
            </a:r>
          </a:p>
          <a:p>
            <a:pPr marL="108000" indent="0">
              <a:buNone/>
            </a:pPr>
            <a:r>
              <a:rPr lang="en-US" sz="1600" dirty="0"/>
              <a:t> 	- Have more intensive needs; and/or </a:t>
            </a:r>
          </a:p>
          <a:p>
            <a:pPr marL="108000" indent="0">
              <a:buNone/>
            </a:pPr>
            <a:r>
              <a:rPr lang="en-US" sz="1600" dirty="0"/>
              <a:t> 	- Whose treatment requires cross-agency collaboration.</a:t>
            </a:r>
          </a:p>
          <a:p>
            <a:pPr marL="108000" indent="0">
              <a:buNone/>
            </a:pPr>
            <a:r>
              <a:rPr lang="en-US" sz="1600" dirty="0"/>
              <a:t> 	- Facilitate a collaborative relationship among the child or youth,  </a:t>
            </a:r>
          </a:p>
          <a:p>
            <a:pPr marL="108000" indent="0">
              <a:buNone/>
            </a:pPr>
            <a:r>
              <a:rPr lang="en-US" sz="1600" dirty="0"/>
              <a:t>              his/her family, and involved child-serving systems; </a:t>
            </a:r>
          </a:p>
          <a:p>
            <a:pPr marL="108000" indent="0">
              <a:buNone/>
            </a:pPr>
            <a:endParaRPr lang="en-US" sz="1600" dirty="0"/>
          </a:p>
          <a:p>
            <a:pPr marL="108000" indent="0">
              <a:buNone/>
            </a:pPr>
            <a:r>
              <a:rPr lang="en-US" sz="1600" dirty="0"/>
              <a:t>• ICC services will be assigned by the ACBH ICC Administrator. The ICC provider will reassess every 6 months to a year.  </a:t>
            </a:r>
            <a:r>
              <a:rPr lang="en-US" sz="1600" b="1" dirty="0"/>
              <a:t> </a:t>
            </a:r>
          </a:p>
          <a:p>
            <a:pPr marL="108000" indent="0">
              <a:buNone/>
            </a:pPr>
            <a:endParaRPr lang="en-US" sz="1600" dirty="0"/>
          </a:p>
          <a:p>
            <a:pPr marL="108000" lvl="0" indent="0">
              <a:buClr>
                <a:schemeClr val="bg2">
                  <a:lumMod val="50000"/>
                </a:schemeClr>
              </a:buClr>
              <a:buNone/>
            </a:pPr>
            <a:r>
              <a:rPr lang="en-US" sz="1600" b="1" dirty="0"/>
              <a:t>IMPORTANT NOTE:</a:t>
            </a:r>
            <a:r>
              <a:rPr lang="en-US" sz="1600" dirty="0"/>
              <a:t> ICC is not a prior authorization service and therefore subject to the 10-business day Final Rule-Timeliness standard. A NOABD will need to be issued, if providers are unable to offer clients an ICC appointment within that timeframe.</a:t>
            </a:r>
          </a:p>
        </p:txBody>
      </p:sp>
      <p:sp>
        <p:nvSpPr>
          <p:cNvPr id="4" name="Slide Number Placeholder 3">
            <a:extLst>
              <a:ext uri="{FF2B5EF4-FFF2-40B4-BE49-F238E27FC236}">
                <a16:creationId xmlns:a16="http://schemas.microsoft.com/office/drawing/2014/main" id="{31909EF0-5B8A-4C6F-871B-0D188BCCC473}"/>
              </a:ext>
            </a:extLst>
          </p:cNvPr>
          <p:cNvSpPr>
            <a:spLocks noGrp="1"/>
          </p:cNvSpPr>
          <p:nvPr>
            <p:ph type="sldNum" sz="quarter" idx="12"/>
          </p:nvPr>
        </p:nvSpPr>
        <p:spPr/>
        <p:txBody>
          <a:bodyPr/>
          <a:lstStyle/>
          <a:p>
            <a:fld id="{6E9F442E-095D-414B-A3C1-4D7C903EC540}" type="slidenum">
              <a:rPr lang="uk-UA" smtClean="0"/>
              <a:pPr/>
              <a:t>8</a:t>
            </a:fld>
            <a:endParaRPr lang="uk-UA" dirty="0"/>
          </a:p>
        </p:txBody>
      </p:sp>
      <p:pic>
        <p:nvPicPr>
          <p:cNvPr id="6" name="Picture 5">
            <a:extLst>
              <a:ext uri="{FF2B5EF4-FFF2-40B4-BE49-F238E27FC236}">
                <a16:creationId xmlns:a16="http://schemas.microsoft.com/office/drawing/2014/main" id="{1BF9FB54-B98A-4797-8F16-A60D2D0315D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4808" y="2717076"/>
            <a:ext cx="2583611" cy="1988089"/>
          </a:xfrm>
          <a:prstGeom prst="rect">
            <a:avLst/>
          </a:prstGeom>
          <a:ln>
            <a:noFill/>
          </a:ln>
          <a:effectLst>
            <a:softEdge rad="112500"/>
          </a:effectLst>
          <a:scene3d>
            <a:camera prst="perspectiveHeroicExtremeRightFacing"/>
            <a:lightRig rig="threePt" dir="t"/>
          </a:scene3d>
        </p:spPr>
      </p:pic>
    </p:spTree>
    <p:extLst>
      <p:ext uri="{BB962C8B-B14F-4D97-AF65-F5344CB8AC3E}">
        <p14:creationId xmlns:p14="http://schemas.microsoft.com/office/powerpoint/2010/main" val="132334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FB797-7395-412D-BE60-0AC8FF0AAAF9}"/>
              </a:ext>
            </a:extLst>
          </p:cNvPr>
          <p:cNvSpPr>
            <a:spLocks noGrp="1"/>
          </p:cNvSpPr>
          <p:nvPr>
            <p:ph type="ctrTitle"/>
          </p:nvPr>
        </p:nvSpPr>
        <p:spPr>
          <a:xfrm>
            <a:off x="2523564" y="417826"/>
            <a:ext cx="7307943" cy="978729"/>
          </a:xfrm>
        </p:spPr>
        <p:txBody>
          <a:bodyPr/>
          <a:lstStyle/>
          <a:p>
            <a:r>
              <a:rPr lang="en-US" sz="3200" dirty="0"/>
              <a:t>What are ICC, IHBS &amp; TFC services?</a:t>
            </a:r>
          </a:p>
        </p:txBody>
      </p:sp>
      <p:sp>
        <p:nvSpPr>
          <p:cNvPr id="3" name="Subtitle 2">
            <a:extLst>
              <a:ext uri="{FF2B5EF4-FFF2-40B4-BE49-F238E27FC236}">
                <a16:creationId xmlns:a16="http://schemas.microsoft.com/office/drawing/2014/main" id="{D7C923F1-F5E5-4300-A7A0-40109B237965}"/>
              </a:ext>
            </a:extLst>
          </p:cNvPr>
          <p:cNvSpPr>
            <a:spLocks noGrp="1"/>
          </p:cNvSpPr>
          <p:nvPr>
            <p:ph type="subTitle" idx="1"/>
          </p:nvPr>
        </p:nvSpPr>
        <p:spPr>
          <a:xfrm>
            <a:off x="2523564" y="2113319"/>
            <a:ext cx="7307943" cy="2631361"/>
          </a:xfrm>
        </p:spPr>
        <p:txBody>
          <a:bodyPr/>
          <a:lstStyle/>
          <a:p>
            <a:r>
              <a:rPr lang="en-US" sz="1600" b="1" dirty="0"/>
              <a:t>Intensive Home-Based Services </a:t>
            </a:r>
            <a:r>
              <a:rPr lang="en-US" sz="1600" dirty="0"/>
              <a:t>are individualized, strength-based interventions designed to ameliorate mental health conditions that interfere with a child’s or youth’s functioning.</a:t>
            </a:r>
          </a:p>
          <a:p>
            <a:pPr marL="108000" indent="0">
              <a:buNone/>
            </a:pPr>
            <a:endParaRPr lang="en-US" sz="1600" dirty="0"/>
          </a:p>
          <a:p>
            <a:r>
              <a:rPr lang="en-US" sz="1600" dirty="0"/>
              <a:t>These interventions are aimed at: helping the child/youth build skills for successful functioning in the home and community, as well as improving the family’s ability to help the child/youth successfully function in the home and in the community.</a:t>
            </a:r>
          </a:p>
          <a:p>
            <a:pPr marL="108000" indent="0">
              <a:buNone/>
            </a:pPr>
            <a:r>
              <a:rPr lang="en-US" sz="1600" dirty="0"/>
              <a:t>  </a:t>
            </a:r>
          </a:p>
          <a:p>
            <a:endParaRPr lang="en-US" dirty="0"/>
          </a:p>
        </p:txBody>
      </p:sp>
      <p:sp>
        <p:nvSpPr>
          <p:cNvPr id="4" name="Slide Number Placeholder 3">
            <a:extLst>
              <a:ext uri="{FF2B5EF4-FFF2-40B4-BE49-F238E27FC236}">
                <a16:creationId xmlns:a16="http://schemas.microsoft.com/office/drawing/2014/main" id="{F081E139-5773-40C4-AAB4-44BE20F2FC48}"/>
              </a:ext>
            </a:extLst>
          </p:cNvPr>
          <p:cNvSpPr>
            <a:spLocks noGrp="1"/>
          </p:cNvSpPr>
          <p:nvPr>
            <p:ph type="sldNum" sz="quarter" idx="12"/>
          </p:nvPr>
        </p:nvSpPr>
        <p:spPr/>
        <p:txBody>
          <a:bodyPr/>
          <a:lstStyle/>
          <a:p>
            <a:fld id="{6E9F442E-095D-414B-A3C1-4D7C903EC540}" type="slidenum">
              <a:rPr lang="uk-UA" smtClean="0"/>
              <a:pPr/>
              <a:t>9</a:t>
            </a:fld>
            <a:endParaRPr lang="uk-UA" dirty="0"/>
          </a:p>
        </p:txBody>
      </p:sp>
    </p:spTree>
    <p:extLst>
      <p:ext uri="{BB962C8B-B14F-4D97-AF65-F5344CB8AC3E}">
        <p14:creationId xmlns:p14="http://schemas.microsoft.com/office/powerpoint/2010/main" val="3908230669"/>
      </p:ext>
    </p:extLst>
  </p:cSld>
  <p:clrMapOvr>
    <a:masterClrMapping/>
  </p:clrMapOvr>
</p:sld>
</file>

<file path=ppt/theme/theme1.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2730</Words>
  <Application>Microsoft Office PowerPoint</Application>
  <PresentationFormat>Widescreen</PresentationFormat>
  <Paragraphs>254</Paragraphs>
  <Slides>26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Georgia</vt:lpstr>
      <vt:lpstr>verdana</vt:lpstr>
      <vt:lpstr>verdana</vt:lpstr>
      <vt:lpstr>ACHBCS Slide Theme</vt:lpstr>
      <vt:lpstr>ICC/IHBS &amp; TFC Needs Assessment:  Target Populations - Specialty MH Services </vt:lpstr>
      <vt:lpstr>Learning Objectives</vt:lpstr>
      <vt:lpstr>Behavioral Health Information Notice No: 21-058   </vt:lpstr>
      <vt:lpstr>Behavioral Health Information Notice No: 21-058   </vt:lpstr>
      <vt:lpstr>How this impacts you</vt:lpstr>
      <vt:lpstr>Why has the ICC/IHBS/TFC screening been included in the assessment? </vt:lpstr>
      <vt:lpstr> What are ICC, IHBS &amp; TFC services? </vt:lpstr>
      <vt:lpstr>What are ICC, IHBS &amp; TFC services? </vt:lpstr>
      <vt:lpstr>What are ICC, IHBS &amp; TFC services?</vt:lpstr>
      <vt:lpstr>What are ICC, IHBS &amp; TFC services?</vt:lpstr>
      <vt:lpstr>What are ICC, IHBS &amp; TFC services?</vt:lpstr>
      <vt:lpstr>What are ICC, IHBS &amp; TFC services? </vt:lpstr>
      <vt:lpstr>Network Adequacy Obligations  (see BHIN 21-058 and BHIN 21-023)   </vt:lpstr>
      <vt:lpstr>Target populations that require screening for ICC/IHBS </vt:lpstr>
      <vt:lpstr>Target populations that require screening for ICC/IHBS</vt:lpstr>
      <vt:lpstr>Target populations that require screening for TFC Services </vt:lpstr>
      <vt:lpstr>How to document the ICC/IHBS/TFC screening?   </vt:lpstr>
      <vt:lpstr>How to document the ICC/IHBS/TFC screening?   </vt:lpstr>
      <vt:lpstr>   ICC/IHBS Referral Process</vt:lpstr>
      <vt:lpstr>TFC Referral Process</vt:lpstr>
      <vt:lpstr>TFC Referral Process</vt:lpstr>
      <vt:lpstr>      TFC Referral Process </vt:lpstr>
      <vt:lpstr>    TFC Referral Process</vt:lpstr>
      <vt:lpstr>Additional Information: Care Plans for ICC Services</vt:lpstr>
      <vt:lpstr>Additional Referral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Barnes, Monique, ACBH</cp:lastModifiedBy>
  <cp:revision>237</cp:revision>
  <dcterms:created xsi:type="dcterms:W3CDTF">2018-09-18T06:33:21Z</dcterms:created>
  <dcterms:modified xsi:type="dcterms:W3CDTF">2022-01-26T00:28:56Z</dcterms:modified>
</cp:coreProperties>
</file>