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268" r:id="rId2"/>
    <p:sldId id="265" r:id="rId3"/>
    <p:sldId id="275" r:id="rId4"/>
    <p:sldId id="266" r:id="rId5"/>
    <p:sldId id="276" r:id="rId6"/>
    <p:sldId id="277" r:id="rId7"/>
    <p:sldId id="315" r:id="rId8"/>
    <p:sldId id="311" r:id="rId9"/>
    <p:sldId id="281" r:id="rId10"/>
    <p:sldId id="282" r:id="rId11"/>
    <p:sldId id="316" r:id="rId12"/>
    <p:sldId id="283" r:id="rId13"/>
    <p:sldId id="285" r:id="rId14"/>
    <p:sldId id="317" r:id="rId15"/>
    <p:sldId id="286" r:id="rId16"/>
    <p:sldId id="287" r:id="rId17"/>
    <p:sldId id="289" r:id="rId18"/>
    <p:sldId id="290" r:id="rId19"/>
    <p:sldId id="291" r:id="rId20"/>
    <p:sldId id="293" r:id="rId21"/>
    <p:sldId id="295" r:id="rId22"/>
    <p:sldId id="292" r:id="rId23"/>
    <p:sldId id="296" r:id="rId24"/>
    <p:sldId id="288" r:id="rId25"/>
    <p:sldId id="298" r:id="rId26"/>
    <p:sldId id="297" r:id="rId27"/>
    <p:sldId id="299" r:id="rId28"/>
    <p:sldId id="310" r:id="rId29"/>
    <p:sldId id="300" r:id="rId30"/>
    <p:sldId id="312" r:id="rId31"/>
    <p:sldId id="313" r:id="rId32"/>
    <p:sldId id="301" r:id="rId33"/>
    <p:sldId id="303" r:id="rId34"/>
    <p:sldId id="302" r:id="rId35"/>
    <p:sldId id="304" r:id="rId36"/>
    <p:sldId id="305" r:id="rId37"/>
    <p:sldId id="306" r:id="rId38"/>
    <p:sldId id="307" r:id="rId39"/>
    <p:sldId id="308" r:id="rId40"/>
    <p:sldId id="309" r:id="rId41"/>
    <p:sldId id="318" r:id="rId42"/>
    <p:sldId id="26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ucier, Amy ACBH" initials="SAA" lastIdx="17" clrIdx="0">
    <p:extLst>
      <p:ext uri="{19B8F6BF-5375-455C-9EA6-DF929625EA0E}">
        <p15:presenceInfo xmlns:p15="http://schemas.microsoft.com/office/powerpoint/2012/main" userId="S-1-5-21-1123561945-1035525444-725345543-621068" providerId="AD"/>
      </p:ext>
    </p:extLst>
  </p:cmAuthor>
  <p:cmAuthor id="2" name="Barnes, Monique, ACBH" initials="BMA" lastIdx="23" clrIdx="1">
    <p:extLst>
      <p:ext uri="{19B8F6BF-5375-455C-9EA6-DF929625EA0E}">
        <p15:presenceInfo xmlns:p15="http://schemas.microsoft.com/office/powerpoint/2012/main" userId="S-1-5-21-1123561945-1035525444-725345543-632860" providerId="AD"/>
      </p:ext>
    </p:extLst>
  </p:cmAuthor>
  <p:cmAuthor id="3" name="Cameron Duvall" initials="CD" lastIdx="13" clrIdx="2">
    <p:extLst>
      <p:ext uri="{19B8F6BF-5375-455C-9EA6-DF929625EA0E}">
        <p15:presenceInfo xmlns:p15="http://schemas.microsoft.com/office/powerpoint/2012/main" userId="S-1-5-21-1123561945-1035525444-725345543-632260" providerId="AD"/>
      </p:ext>
    </p:extLst>
  </p:cmAuthor>
  <p:cmAuthor id="4" name="Danielle Pence" initials="DP" lastIdx="18" clrIdx="3">
    <p:extLst>
      <p:ext uri="{19B8F6BF-5375-455C-9EA6-DF929625EA0E}">
        <p15:presenceInfo xmlns:p15="http://schemas.microsoft.com/office/powerpoint/2012/main" userId="S-1-5-21-595545522-2299392381-585420563-8096" providerId="AD"/>
      </p:ext>
    </p:extLst>
  </p:cmAuthor>
  <p:cmAuthor id="5" name="Coady, Kimberly ACBH" initials="CKA" lastIdx="4" clrIdx="4">
    <p:extLst>
      <p:ext uri="{19B8F6BF-5375-455C-9EA6-DF929625EA0E}">
        <p15:presenceInfo xmlns:p15="http://schemas.microsoft.com/office/powerpoint/2012/main" userId="S-1-5-21-1123561945-1035525444-725345543-603148" providerId="AD"/>
      </p:ext>
    </p:extLst>
  </p:cmAuthor>
  <p:cmAuthor id="6" name="Capece, Karen, ACBH" initials="CKA" lastIdx="10" clrIdx="5">
    <p:extLst>
      <p:ext uri="{19B8F6BF-5375-455C-9EA6-DF929625EA0E}">
        <p15:presenceInfo xmlns:p15="http://schemas.microsoft.com/office/powerpoint/2012/main" userId="S-1-5-21-1123561945-1035525444-725345543-394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781"/>
    <a:srgbClr val="33AB7E"/>
    <a:srgbClr val="323232"/>
    <a:srgbClr val="A5D1F1"/>
    <a:srgbClr val="69B3E7"/>
    <a:srgbClr val="66C09E"/>
    <a:srgbClr val="E6E6E6"/>
    <a:srgbClr val="7DD4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86"/>
  </p:normalViewPr>
  <p:slideViewPr>
    <p:cSldViewPr snapToGrid="0" snapToObjects="1">
      <p:cViewPr varScale="1">
        <p:scale>
          <a:sx n="69" d="100"/>
          <a:sy n="69" d="100"/>
        </p:scale>
        <p:origin x="492" y="66"/>
      </p:cViewPr>
      <p:guideLst/>
    </p:cSldViewPr>
  </p:slideViewPr>
  <p:notesTextViewPr>
    <p:cViewPr>
      <p:scale>
        <a:sx n="1" d="1"/>
        <a:sy n="1" d="1"/>
      </p:scale>
      <p:origin x="0" y="0"/>
    </p:cViewPr>
  </p:notesTextViewPr>
  <p:notesViewPr>
    <p:cSldViewPr snapToGrid="0" snapToObjects="1">
      <p:cViewPr varScale="1">
        <p:scale>
          <a:sx n="148" d="100"/>
          <a:sy n="148" d="100"/>
        </p:scale>
        <p:origin x="460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30CCD1-221B-5545-B850-DB6FB9B4B8C1}" type="datetimeFigureOut">
              <a:rPr lang="en-US" smtClean="0"/>
              <a:t>8/25/2021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059BE7-361B-FC4F-928C-A807B0FB7DE6}" type="slidenum">
              <a:rPr lang="en-US" smtClean="0"/>
              <a:t>‹#›</a:t>
            </a:fld>
            <a:endParaRPr lang="en-US" dirty="0"/>
          </a:p>
        </p:txBody>
      </p:sp>
    </p:spTree>
    <p:extLst>
      <p:ext uri="{BB962C8B-B14F-4D97-AF65-F5344CB8AC3E}">
        <p14:creationId xmlns:p14="http://schemas.microsoft.com/office/powerpoint/2010/main" val="781132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DCE35-DFE1-534C-8467-5FAE052EA909}" type="datetimeFigureOut">
              <a:rPr lang="en-US" smtClean="0"/>
              <a:t>8/25/2021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44A01-6C60-4341-9D1B-EA7452D4C214}" type="slidenum">
              <a:rPr lang="en-US" smtClean="0"/>
              <a:t>‹#›</a:t>
            </a:fld>
            <a:endParaRPr lang="en-US" dirty="0"/>
          </a:p>
        </p:txBody>
      </p:sp>
    </p:spTree>
    <p:extLst>
      <p:ext uri="{BB962C8B-B14F-4D97-AF65-F5344CB8AC3E}">
        <p14:creationId xmlns:p14="http://schemas.microsoft.com/office/powerpoint/2010/main" val="104502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a:t>
            </a:r>
            <a:r>
              <a:rPr lang="en-US" baseline="0" dirty="0"/>
              <a:t> in non Medi-Cal language, the client plan is the contract between the client and provider as to the goals they will work on and how they will get there.</a:t>
            </a:r>
            <a:endParaRPr lang="en-US" dirty="0"/>
          </a:p>
        </p:txBody>
      </p:sp>
      <p:sp>
        <p:nvSpPr>
          <p:cNvPr id="4" name="Slide Number Placeholder 3"/>
          <p:cNvSpPr>
            <a:spLocks noGrp="1"/>
          </p:cNvSpPr>
          <p:nvPr>
            <p:ph type="sldNum" sz="quarter" idx="10"/>
          </p:nvPr>
        </p:nvSpPr>
        <p:spPr/>
        <p:txBody>
          <a:bodyPr/>
          <a:lstStyle/>
          <a:p>
            <a:fld id="{DFA44A01-6C60-4341-9D1B-EA7452D4C214}" type="slidenum">
              <a:rPr lang="en-US" smtClean="0"/>
              <a:t>2</a:t>
            </a:fld>
            <a:endParaRPr lang="en-US" dirty="0"/>
          </a:p>
        </p:txBody>
      </p:sp>
    </p:spTree>
    <p:extLst>
      <p:ext uri="{BB962C8B-B14F-4D97-AF65-F5344CB8AC3E}">
        <p14:creationId xmlns:p14="http://schemas.microsoft.com/office/powerpoint/2010/main" val="3438507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15</a:t>
            </a:fld>
            <a:endParaRPr lang="en-US" dirty="0"/>
          </a:p>
        </p:txBody>
      </p:sp>
    </p:spTree>
    <p:extLst>
      <p:ext uri="{BB962C8B-B14F-4D97-AF65-F5344CB8AC3E}">
        <p14:creationId xmlns:p14="http://schemas.microsoft.com/office/powerpoint/2010/main" val="594041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(CAP) S</a:t>
            </a:r>
            <a:r>
              <a:rPr lang="en-US" sz="1200" kern="1200" dirty="0">
                <a:solidFill>
                  <a:schemeClr val="tx1"/>
                </a:solidFill>
                <a:effectLst/>
                <a:latin typeface="+mn-lt"/>
                <a:ea typeface="+mn-ea"/>
                <a:cs typeface="+mn-cs"/>
              </a:rPr>
              <a:t>ervice interventions described in the treatment plan should be provided to the client at a frequency that is consistent with what is documented in the Client Plan and services should be sufficient to reasonably achieve the purpose and goals documented on the Plan.  The service frequencies listed are examples only, and should be individualized to the client. If a client requires additional services to achieve their tx plan goals, these may be claimed provided that medical necessity is documented in the PN.   However, if the client requires an ongoing increase in services in order to meet their MH needs, then the Client Plan should be written to incorporate the increase in proposed frequency.</a:t>
            </a:r>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18</a:t>
            </a:fld>
            <a:endParaRPr lang="en-US" dirty="0"/>
          </a:p>
        </p:txBody>
      </p:sp>
    </p:spTree>
    <p:extLst>
      <p:ext uri="{BB962C8B-B14F-4D97-AF65-F5344CB8AC3E}">
        <p14:creationId xmlns:p14="http://schemas.microsoft.com/office/powerpoint/2010/main" val="2980253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(CAP) An approved Client Plan must be in place prior to service delivery for the Specialty Mental Health Services listed.  Service frequencies and timeframes should be individualized to the client, taking into consideration the client’s specific needs and the type of service intervention.</a:t>
            </a:r>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19</a:t>
            </a:fld>
            <a:endParaRPr lang="en-US" dirty="0"/>
          </a:p>
        </p:txBody>
      </p:sp>
    </p:spTree>
    <p:extLst>
      <p:ext uri="{BB962C8B-B14F-4D97-AF65-F5344CB8AC3E}">
        <p14:creationId xmlns:p14="http://schemas.microsoft.com/office/powerpoint/2010/main" val="1504128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Collateral, best</a:t>
            </a:r>
            <a:r>
              <a:rPr lang="en-US" baseline="0" dirty="0"/>
              <a:t> practice is to list the individual’s name and or role. In most circumstances, this will also require obtaining a ROI.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Providers should be aware that Collateral is claimed only when interacting with a client’s support person (family, friend, board and care operator), but not another treatment provider.  If a provider needs to talk with another provider to discuss a client’s symptoms and impairments and how best to meet a client’s current needs, this should be claimed as plan development. </a:t>
            </a:r>
          </a:p>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21</a:t>
            </a:fld>
            <a:endParaRPr lang="en-US" dirty="0"/>
          </a:p>
        </p:txBody>
      </p:sp>
    </p:spTree>
    <p:extLst>
      <p:ext uri="{BB962C8B-B14F-4D97-AF65-F5344CB8AC3E}">
        <p14:creationId xmlns:p14="http://schemas.microsoft.com/office/powerpoint/2010/main" val="1363712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23</a:t>
            </a:fld>
            <a:endParaRPr lang="en-US" dirty="0"/>
          </a:p>
        </p:txBody>
      </p:sp>
    </p:spTree>
    <p:extLst>
      <p:ext uri="{BB962C8B-B14F-4D97-AF65-F5344CB8AC3E}">
        <p14:creationId xmlns:p14="http://schemas.microsoft.com/office/powerpoint/2010/main" val="5744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(CAP) </a:t>
            </a:r>
            <a:r>
              <a:rPr lang="en-US" sz="1200" kern="1200" dirty="0">
                <a:solidFill>
                  <a:schemeClr val="tx1"/>
                </a:solidFill>
                <a:effectLst/>
                <a:latin typeface="+mn-lt"/>
                <a:ea typeface="+mn-ea"/>
                <a:cs typeface="+mn-cs"/>
              </a:rPr>
              <a:t>The signature of the staff that provides the service and their credentials should be included on the Treatment Plan.  Staff </a:t>
            </a:r>
            <a:r>
              <a:rPr lang="en-US" dirty="0"/>
              <a:t>signatures should </a:t>
            </a:r>
            <a:r>
              <a:rPr lang="en-US" sz="1200" kern="1200" dirty="0">
                <a:solidFill>
                  <a:schemeClr val="tx1"/>
                </a:solidFill>
                <a:effectLst/>
                <a:latin typeface="+mn-lt"/>
                <a:ea typeface="+mn-ea"/>
                <a:cs typeface="+mn-cs"/>
              </a:rPr>
              <a:t>include the provider’s professional degree, licensure, or job title.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24</a:t>
            </a:fld>
            <a:endParaRPr lang="en-US" dirty="0"/>
          </a:p>
        </p:txBody>
      </p:sp>
    </p:spTree>
    <p:extLst>
      <p:ext uri="{BB962C8B-B14F-4D97-AF65-F5344CB8AC3E}">
        <p14:creationId xmlns:p14="http://schemas.microsoft.com/office/powerpoint/2010/main" val="327986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25</a:t>
            </a:fld>
            <a:endParaRPr lang="en-US" dirty="0"/>
          </a:p>
        </p:txBody>
      </p:sp>
    </p:spTree>
    <p:extLst>
      <p:ext uri="{BB962C8B-B14F-4D97-AF65-F5344CB8AC3E}">
        <p14:creationId xmlns:p14="http://schemas.microsoft.com/office/powerpoint/2010/main" val="1504849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26</a:t>
            </a:fld>
            <a:endParaRPr lang="en-US" dirty="0"/>
          </a:p>
        </p:txBody>
      </p:sp>
    </p:spTree>
    <p:extLst>
      <p:ext uri="{BB962C8B-B14F-4D97-AF65-F5344CB8AC3E}">
        <p14:creationId xmlns:p14="http://schemas.microsoft.com/office/powerpoint/2010/main" val="3816063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27</a:t>
            </a:fld>
            <a:endParaRPr lang="en-US" dirty="0"/>
          </a:p>
        </p:txBody>
      </p:sp>
    </p:spTree>
    <p:extLst>
      <p:ext uri="{BB962C8B-B14F-4D97-AF65-F5344CB8AC3E}">
        <p14:creationId xmlns:p14="http://schemas.microsoft.com/office/powerpoint/2010/main" val="864699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28</a:t>
            </a:fld>
            <a:endParaRPr lang="en-US" dirty="0"/>
          </a:p>
        </p:txBody>
      </p:sp>
    </p:spTree>
    <p:extLst>
      <p:ext uri="{BB962C8B-B14F-4D97-AF65-F5344CB8AC3E}">
        <p14:creationId xmlns:p14="http://schemas.microsoft.com/office/powerpoint/2010/main" val="2696153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assessment process lays the foundation for the development of the Client Plan.</a:t>
            </a:r>
          </a:p>
        </p:txBody>
      </p:sp>
      <p:sp>
        <p:nvSpPr>
          <p:cNvPr id="4" name="Slide Number Placeholder 3"/>
          <p:cNvSpPr>
            <a:spLocks noGrp="1"/>
          </p:cNvSpPr>
          <p:nvPr>
            <p:ph type="sldNum" sz="quarter" idx="5"/>
          </p:nvPr>
        </p:nvSpPr>
        <p:spPr/>
        <p:txBody>
          <a:bodyPr/>
          <a:lstStyle/>
          <a:p>
            <a:fld id="{DFA44A01-6C60-4341-9D1B-EA7452D4C214}" type="slidenum">
              <a:rPr lang="en-US" smtClean="0"/>
              <a:t>4</a:t>
            </a:fld>
            <a:endParaRPr lang="en-US" dirty="0"/>
          </a:p>
        </p:txBody>
      </p:sp>
    </p:spTree>
    <p:extLst>
      <p:ext uri="{BB962C8B-B14F-4D97-AF65-F5344CB8AC3E}">
        <p14:creationId xmlns:p14="http://schemas.microsoft.com/office/powerpoint/2010/main" val="3349491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Example 1: “Client will be discharged to family after they have met and maintained their treatment goals for 3 months, and client is able to successfully use coping skills to manage feelings of anxiety with teachers and peers for the full school day.  Referrals to school based support groups will be offered upon discharge.</a:t>
            </a:r>
          </a:p>
          <a:p>
            <a:endParaRPr lang="en-US" dirty="0">
              <a:highlight>
                <a:srgbClr val="FFFF00"/>
              </a:highlight>
            </a:endParaRPr>
          </a:p>
          <a:p>
            <a:r>
              <a:rPr lang="en-US" dirty="0">
                <a:highlight>
                  <a:srgbClr val="FFFF00"/>
                </a:highlight>
              </a:rPr>
              <a:t>Example 2: Client’s discharge to a lower level of care will be considered when client’s mental health symptoms (e.g. depressed thoughts, suicidal ideation) have improved and they have had at least one year without hospitalization or inpatient admissions.  Client will be reevaluated within the next 12 months to determine progress.    </a:t>
            </a:r>
          </a:p>
        </p:txBody>
      </p:sp>
      <p:sp>
        <p:nvSpPr>
          <p:cNvPr id="4" name="Slide Number Placeholder 3"/>
          <p:cNvSpPr>
            <a:spLocks noGrp="1"/>
          </p:cNvSpPr>
          <p:nvPr>
            <p:ph type="sldNum" sz="quarter" idx="5"/>
          </p:nvPr>
        </p:nvSpPr>
        <p:spPr/>
        <p:txBody>
          <a:bodyPr/>
          <a:lstStyle/>
          <a:p>
            <a:fld id="{DFA44A01-6C60-4341-9D1B-EA7452D4C214}" type="slidenum">
              <a:rPr lang="en-US" smtClean="0"/>
              <a:t>30</a:t>
            </a:fld>
            <a:endParaRPr lang="en-US" dirty="0"/>
          </a:p>
        </p:txBody>
      </p:sp>
    </p:spTree>
    <p:extLst>
      <p:ext uri="{BB962C8B-B14F-4D97-AF65-F5344CB8AC3E}">
        <p14:creationId xmlns:p14="http://schemas.microsoft.com/office/powerpoint/2010/main" val="3465923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44A01-6C60-4341-9D1B-EA7452D4C214}" type="slidenum">
              <a:rPr lang="en-US" smtClean="0"/>
              <a:t>33</a:t>
            </a:fld>
            <a:endParaRPr lang="en-US" dirty="0"/>
          </a:p>
        </p:txBody>
      </p:sp>
    </p:spTree>
    <p:extLst>
      <p:ext uri="{BB962C8B-B14F-4D97-AF65-F5344CB8AC3E}">
        <p14:creationId xmlns:p14="http://schemas.microsoft.com/office/powerpoint/2010/main" val="2912883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Non-billable examples are indicated in red.</a:t>
            </a:r>
          </a:p>
        </p:txBody>
      </p:sp>
      <p:sp>
        <p:nvSpPr>
          <p:cNvPr id="4" name="Slide Number Placeholder 3"/>
          <p:cNvSpPr>
            <a:spLocks noGrp="1"/>
          </p:cNvSpPr>
          <p:nvPr>
            <p:ph type="sldNum" sz="quarter" idx="5"/>
          </p:nvPr>
        </p:nvSpPr>
        <p:spPr/>
        <p:txBody>
          <a:bodyPr/>
          <a:lstStyle/>
          <a:p>
            <a:fld id="{DFA44A01-6C60-4341-9D1B-EA7452D4C214}" type="slidenum">
              <a:rPr lang="en-US" smtClean="0"/>
              <a:t>34</a:t>
            </a:fld>
            <a:endParaRPr lang="en-US" dirty="0"/>
          </a:p>
        </p:txBody>
      </p:sp>
    </p:spTree>
    <p:extLst>
      <p:ext uri="{BB962C8B-B14F-4D97-AF65-F5344CB8AC3E}">
        <p14:creationId xmlns:p14="http://schemas.microsoft.com/office/powerpoint/2010/main" val="2932981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Monitoring and follow up activities of TCM include ensuring that the client plan is being implemented and addresses the client's individual needs.  Monitoring activities differ from referral and linkage, which may be provided before the plan is in place until the client has successfully engaged with the desired community resource (e.g. medical provider, drug and alcohol tx, education or vocational services).  An example may include meeting with the client to discuss how they are adapting to their current housing situation after one month, identifying barriers to maintaining the current placement, and exploring additional services to help stabilize the placement.  </a:t>
            </a:r>
          </a:p>
          <a:p>
            <a:r>
              <a:rPr lang="en-US" sz="1200" kern="1200" dirty="0">
                <a:solidFill>
                  <a:schemeClr val="tx1"/>
                </a:solidFill>
                <a:effectLst/>
                <a:latin typeface="+mn-lt"/>
                <a:ea typeface="+mn-ea"/>
                <a:cs typeface="+mn-cs"/>
              </a:rPr>
              <a:t>An example of an ICC monitoring activity may include meeting with the CFT to discuss the client’s participation/progress in a job training program, identifying areas of strength/challenge (e.g. feelings of anxiety around peers, low motivation, or other barriers), and discussing strategies to support the client in continuing to attend the program.</a:t>
            </a:r>
          </a:p>
        </p:txBody>
      </p:sp>
      <p:sp>
        <p:nvSpPr>
          <p:cNvPr id="4" name="Slide Number Placeholder 3"/>
          <p:cNvSpPr>
            <a:spLocks noGrp="1"/>
          </p:cNvSpPr>
          <p:nvPr>
            <p:ph type="sldNum" sz="quarter" idx="5"/>
          </p:nvPr>
        </p:nvSpPr>
        <p:spPr/>
        <p:txBody>
          <a:bodyPr/>
          <a:lstStyle/>
          <a:p>
            <a:fld id="{DFA44A01-6C60-4341-9D1B-EA7452D4C214}" type="slidenum">
              <a:rPr lang="en-US" smtClean="0"/>
              <a:t>5</a:t>
            </a:fld>
            <a:endParaRPr lang="en-US" dirty="0"/>
          </a:p>
        </p:txBody>
      </p:sp>
    </p:spTree>
    <p:extLst>
      <p:ext uri="{BB962C8B-B14F-4D97-AF65-F5344CB8AC3E}">
        <p14:creationId xmlns:p14="http://schemas.microsoft.com/office/powerpoint/2010/main" val="500526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002060"/>
                </a:solidFill>
                <a:highlight>
                  <a:srgbClr val="00FFFF"/>
                </a:highlight>
              </a:rPr>
              <a:t>(CAP) Due to NACT Timely Access Standards we are expecting most plans to be completed well before the  60 day mark.  60 days should be reserved for the hard to assess, difficult to reach, etc.</a:t>
            </a:r>
          </a:p>
          <a:p>
            <a:pPr marL="171450" indent="-171450">
              <a:buFont typeface="Arial" panose="020B0604020202020204" pitchFamily="34" charset="0"/>
              <a:buChar char="•"/>
            </a:pPr>
            <a:r>
              <a:rPr lang="en-US" sz="1200" kern="1200" dirty="0">
                <a:solidFill>
                  <a:srgbClr val="002060"/>
                </a:solidFill>
                <a:effectLst/>
                <a:highlight>
                  <a:srgbClr val="00FFFF"/>
                </a:highlight>
                <a:latin typeface="+mn-lt"/>
                <a:ea typeface="+mn-ea"/>
                <a:cs typeface="+mn-cs"/>
              </a:rPr>
              <a:t>(CAP) Barriers that prevent timely completion of Treatment Plans should be documented. If a Treatment Plan is completed late, the reason for this should be indicated in the record along with efforts made to address those barriers.</a:t>
            </a:r>
            <a:endParaRPr lang="en-US" dirty="0">
              <a:solidFill>
                <a:srgbClr val="002060"/>
              </a:solidFill>
              <a:highlight>
                <a:srgbClr val="00FFFF"/>
              </a:highlight>
            </a:endParaRPr>
          </a:p>
        </p:txBody>
      </p:sp>
      <p:sp>
        <p:nvSpPr>
          <p:cNvPr id="4" name="Slide Number Placeholder 3"/>
          <p:cNvSpPr>
            <a:spLocks noGrp="1"/>
          </p:cNvSpPr>
          <p:nvPr>
            <p:ph type="sldNum" sz="quarter" idx="5"/>
          </p:nvPr>
        </p:nvSpPr>
        <p:spPr/>
        <p:txBody>
          <a:bodyPr/>
          <a:lstStyle/>
          <a:p>
            <a:fld id="{DFA44A01-6C60-4341-9D1B-EA7452D4C214}" type="slidenum">
              <a:rPr lang="en-US" smtClean="0"/>
              <a:t>6</a:t>
            </a:fld>
            <a:endParaRPr lang="en-US" dirty="0"/>
          </a:p>
        </p:txBody>
      </p:sp>
    </p:spTree>
    <p:extLst>
      <p:ext uri="{BB962C8B-B14F-4D97-AF65-F5344CB8AC3E}">
        <p14:creationId xmlns:p14="http://schemas.microsoft.com/office/powerpoint/2010/main" val="117469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initial Client Plan that is written based upon an Interim Assessment is usually considered an “Interim” Plan and will need to be rewritten within 30 – 90 days of the Episode Opening Date (EOD).</a:t>
            </a:r>
          </a:p>
        </p:txBody>
      </p:sp>
      <p:sp>
        <p:nvSpPr>
          <p:cNvPr id="4" name="Slide Number Placeholder 3"/>
          <p:cNvSpPr>
            <a:spLocks noGrp="1"/>
          </p:cNvSpPr>
          <p:nvPr>
            <p:ph type="sldNum" sz="quarter" idx="5"/>
          </p:nvPr>
        </p:nvSpPr>
        <p:spPr/>
        <p:txBody>
          <a:bodyPr/>
          <a:lstStyle/>
          <a:p>
            <a:fld id="{DFA44A01-6C60-4341-9D1B-EA7452D4C214}" type="slidenum">
              <a:rPr lang="en-US" smtClean="0"/>
              <a:t>9</a:t>
            </a:fld>
            <a:endParaRPr lang="en-US" dirty="0"/>
          </a:p>
        </p:txBody>
      </p:sp>
    </p:spTree>
    <p:extLst>
      <p:ext uri="{BB962C8B-B14F-4D97-AF65-F5344CB8AC3E}">
        <p14:creationId xmlns:p14="http://schemas.microsoft.com/office/powerpoint/2010/main" val="1864787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objectives developed should relate back to the client’s long-term mental</a:t>
            </a:r>
            <a:r>
              <a:rPr lang="en-US" baseline="0" dirty="0"/>
              <a:t> health goals or life goals. The objectives are the steps that will help the client accomplish their long term goals. In their words is ok. Give an example of in a client’s own words (see next slide).</a:t>
            </a:r>
            <a:endParaRPr lang="en-US" dirty="0"/>
          </a:p>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10</a:t>
            </a:fld>
            <a:endParaRPr lang="en-US" dirty="0"/>
          </a:p>
        </p:txBody>
      </p:sp>
    </p:spTree>
    <p:extLst>
      <p:ext uri="{BB962C8B-B14F-4D97-AF65-F5344CB8AC3E}">
        <p14:creationId xmlns:p14="http://schemas.microsoft.com/office/powerpoint/2010/main" val="2922608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relate to the functional impairments identified in the mental health assessment and the functioning domains (areas of impairment) of the CANS/ANSA.  The plan objectives then target the symptoms/Bx’s that are contributing to those impairments and by reduction/management increase the functioning. The baselines are what help indicate the level of challenges.</a:t>
            </a:r>
          </a:p>
        </p:txBody>
      </p:sp>
      <p:sp>
        <p:nvSpPr>
          <p:cNvPr id="4" name="Slide Number Placeholder 3"/>
          <p:cNvSpPr>
            <a:spLocks noGrp="1"/>
          </p:cNvSpPr>
          <p:nvPr>
            <p:ph type="sldNum" sz="quarter" idx="5"/>
          </p:nvPr>
        </p:nvSpPr>
        <p:spPr/>
        <p:txBody>
          <a:bodyPr/>
          <a:lstStyle/>
          <a:p>
            <a:fld id="{DFA44A01-6C60-4341-9D1B-EA7452D4C214}" type="slidenum">
              <a:rPr lang="en-US" smtClean="0"/>
              <a:t>12</a:t>
            </a:fld>
            <a:endParaRPr lang="en-US" dirty="0"/>
          </a:p>
        </p:txBody>
      </p:sp>
    </p:spTree>
    <p:extLst>
      <p:ext uri="{BB962C8B-B14F-4D97-AF65-F5344CB8AC3E}">
        <p14:creationId xmlns:p14="http://schemas.microsoft.com/office/powerpoint/2010/main" val="2295318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(CAP)Treatment plan objectives must follow the SMART format: specific (what will the client be doing), measurable or observable (numeric), attainable, realistic, and time bound (target dates).  Objectives should tie back to the client’s mental health symptoms and impairments.  For example, obtaining housing is not a mental health goal; however, if mental health symptoms are contributing to housing instability, an objective could be written that addresses the underlying mental health symptoms.  Plan objectives are linked to the mental health needs, diagnosis, and functional impairments identified in the Assessment, and should also be reflective of the functional impairments identified in the CANS/ANSA. Objectives may be problem-focused (e.g. reduction of problematic symptoms/Bx) or strengths-based (increase in positive Bxs to improve functioning)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13</a:t>
            </a:fld>
            <a:endParaRPr lang="en-US" dirty="0"/>
          </a:p>
        </p:txBody>
      </p:sp>
    </p:spTree>
    <p:extLst>
      <p:ext uri="{BB962C8B-B14F-4D97-AF65-F5344CB8AC3E}">
        <p14:creationId xmlns:p14="http://schemas.microsoft.com/office/powerpoint/2010/main" val="2351371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CANS/ANSA is used to gather information about a client’s needs and strengths, and identify areas of need that are used to develop long-term goals and short-term objectives.  Items related to MH symptoms and functioning that are rated a “2” or “3” are areas that require intervention.  If there are numerous Need items identified on the CANS/ANSA, it is not necessary to include an objective for each one.  Discuss with the client which areas they would like to prioritize, which areas have the greatest need for intervention, and any risk areas that are present.  Strength items rated “0” or “1” indicate areas that may support the client in achieving their goals/objectives, and may be listed in the corresponding section of the Treatment Plan.  When monitoring treatment progress, an updated CANS/ANSA (e.g. every 6 months) helps to identify if Treatment Plan objectives have been met, or if the Plan needs to be revised to reflect new needs.  </a:t>
            </a:r>
          </a:p>
        </p:txBody>
      </p:sp>
      <p:sp>
        <p:nvSpPr>
          <p:cNvPr id="4" name="Slide Number Placeholder 3"/>
          <p:cNvSpPr>
            <a:spLocks noGrp="1"/>
          </p:cNvSpPr>
          <p:nvPr>
            <p:ph type="sldNum" sz="quarter" idx="5"/>
          </p:nvPr>
        </p:nvSpPr>
        <p:spPr/>
        <p:txBody>
          <a:bodyPr/>
          <a:lstStyle/>
          <a:p>
            <a:fld id="{DFA44A01-6C60-4341-9D1B-EA7452D4C214}" type="slidenum">
              <a:rPr lang="en-US" smtClean="0"/>
              <a:t>14</a:t>
            </a:fld>
            <a:endParaRPr lang="en-US" dirty="0"/>
          </a:p>
        </p:txBody>
      </p:sp>
    </p:spTree>
    <p:extLst>
      <p:ext uri="{BB962C8B-B14F-4D97-AF65-F5344CB8AC3E}">
        <p14:creationId xmlns:p14="http://schemas.microsoft.com/office/powerpoint/2010/main" val="14431115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8/25/2021</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15"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6"/>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39922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_text">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01C1D24E-D088-5D49-938F-5F301CFBB26B}" type="datetime1">
              <a:rPr lang="en-US" smtClean="0"/>
              <a:t>8/25/2021</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0C1C1836-93C7-8A48-8F28-9A973927FC66}"/>
              </a:ext>
            </a:extLst>
          </p:cNvPr>
          <p:cNvPicPr>
            <a:picLocks noChangeAspect="1"/>
          </p:cNvPicPr>
          <p:nvPr userDrawn="1"/>
        </p:nvPicPr>
        <p:blipFill>
          <a:blip r:embed="rId2"/>
          <a:stretch>
            <a:fillRect/>
          </a:stretch>
        </p:blipFill>
        <p:spPr>
          <a:xfrm>
            <a:off x="4600269" y="5507605"/>
            <a:ext cx="2991460" cy="831131"/>
          </a:xfrm>
          <a:prstGeom prst="rect">
            <a:avLst/>
          </a:prstGeom>
        </p:spPr>
      </p:pic>
      <p:sp>
        <p:nvSpPr>
          <p:cNvPr id="12" name="Title 6">
            <a:extLst>
              <a:ext uri="{FF2B5EF4-FFF2-40B4-BE49-F238E27FC236}">
                <a16:creationId xmlns:a16="http://schemas.microsoft.com/office/drawing/2014/main" id="{EDBC0A48-D6D4-FF45-AF26-B44FBA7B9CEC}"/>
              </a:ext>
            </a:extLst>
          </p:cNvPr>
          <p:cNvSpPr>
            <a:spLocks noGrp="1"/>
          </p:cNvSpPr>
          <p:nvPr>
            <p:ph type="title"/>
          </p:nvPr>
        </p:nvSpPr>
        <p:spPr>
          <a:xfrm>
            <a:off x="2857499" y="3033255"/>
            <a:ext cx="6477000" cy="658020"/>
          </a:xfrm>
        </p:spPr>
        <p:txBody>
          <a:bodyPr anchor="t" anchorCtr="0">
            <a:noAutofit/>
          </a:bodyPr>
          <a:lstStyle>
            <a:lvl1pPr algn="ctr">
              <a:defRPr sz="2000" b="0" i="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3" name="Picture 12">
            <a:extLst>
              <a:ext uri="{FF2B5EF4-FFF2-40B4-BE49-F238E27FC236}">
                <a16:creationId xmlns:a16="http://schemas.microsoft.com/office/drawing/2014/main" id="{1E5357DD-4F17-B242-9EE5-72BB0171FC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7229" y="1942166"/>
            <a:ext cx="3757540" cy="798584"/>
          </a:xfrm>
          <a:prstGeom prst="rect">
            <a:avLst/>
          </a:prstGeom>
        </p:spPr>
      </p:pic>
    </p:spTree>
    <p:extLst>
      <p:ext uri="{BB962C8B-B14F-4D97-AF65-F5344CB8AC3E}">
        <p14:creationId xmlns:p14="http://schemas.microsoft.com/office/powerpoint/2010/main" val="364515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_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8/25/2021</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5BC507C8-89D7-DB40-91F9-27F61D33F59D}"/>
              </a:ext>
            </a:extLst>
          </p:cNvPr>
          <p:cNvPicPr>
            <a:picLocks noChangeAspect="1"/>
          </p:cNvPicPr>
          <p:nvPr userDrawn="1"/>
        </p:nvPicPr>
        <p:blipFill>
          <a:blip r:embed="rId6"/>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192417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8/25/2021</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271380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lue_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69B3E7"/>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8/25/2021</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2" name="Picture 11">
            <a:extLst>
              <a:ext uri="{FF2B5EF4-FFF2-40B4-BE49-F238E27FC236}">
                <a16:creationId xmlns:a16="http://schemas.microsoft.com/office/drawing/2014/main" id="{DAF192F4-C17A-F845-9D3F-6FABC40C32D9}"/>
              </a:ext>
            </a:extLst>
          </p:cNvPr>
          <p:cNvPicPr>
            <a:picLocks noChangeAspect="1"/>
          </p:cNvPicPr>
          <p:nvPr userDrawn="1"/>
        </p:nvPicPr>
        <p:blipFill>
          <a:blip r:embed="rId7"/>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77433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ue_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69B3E7"/>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9D148482-9DDE-3044-85B1-5FA2A2F100A5}"/>
              </a:ext>
            </a:extLst>
          </p:cNvPr>
          <p:cNvPicPr>
            <a:picLocks noChangeAspect="1"/>
          </p:cNvPicPr>
          <p:nvPr userDrawn="1"/>
        </p:nvPicPr>
        <p:blipFill>
          <a:blip r:embed="rId2"/>
          <a:stretch>
            <a:fillRect/>
          </a:stretch>
        </p:blipFill>
        <p:spPr>
          <a:xfrm>
            <a:off x="1706095" y="1829907"/>
            <a:ext cx="247647" cy="218014"/>
          </a:xfrm>
          <a:prstGeom prst="rect">
            <a:avLst/>
          </a:prstGeom>
        </p:spPr>
      </p:pic>
      <p:pic>
        <p:nvPicPr>
          <p:cNvPr id="7" name="Picture 6">
            <a:extLst>
              <a:ext uri="{FF2B5EF4-FFF2-40B4-BE49-F238E27FC236}">
                <a16:creationId xmlns:a16="http://schemas.microsoft.com/office/drawing/2014/main" id="{C814F4B8-56BB-8A42-8DA3-74DB3B648235}"/>
              </a:ext>
            </a:extLst>
          </p:cNvPr>
          <p:cNvPicPr>
            <a:picLocks noChangeAspect="1"/>
          </p:cNvPicPr>
          <p:nvPr userDrawn="1"/>
        </p:nvPicPr>
        <p:blipFill>
          <a:blip r:embed="rId3"/>
          <a:stretch>
            <a:fillRect/>
          </a:stretch>
        </p:blipFill>
        <p:spPr>
          <a:xfrm rot="16200000">
            <a:off x="1989226" y="1843781"/>
            <a:ext cx="274149" cy="19361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8/25/2021</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866695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_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8/25/2021</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2551709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_Title and Content 2 pics">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8/25/2021</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22" name="Picture 21">
            <a:extLst>
              <a:ext uri="{FF2B5EF4-FFF2-40B4-BE49-F238E27FC236}">
                <a16:creationId xmlns:a16="http://schemas.microsoft.com/office/drawing/2014/main" id="{A7CE4469-60CC-744D-BAFB-E58EFBF3AD82}"/>
              </a:ext>
            </a:extLst>
          </p:cNvPr>
          <p:cNvPicPr>
            <a:picLocks noChangeAspect="1"/>
          </p:cNvPicPr>
          <p:nvPr userDrawn="1"/>
        </p:nvPicPr>
        <p:blipFill>
          <a:blip r:embed="rId3">
            <a:alphaModFix amt="80000"/>
          </a:blip>
          <a:stretch>
            <a:fillRect/>
          </a:stretch>
        </p:blipFill>
        <p:spPr>
          <a:xfrm>
            <a:off x="7405388" y="3350044"/>
            <a:ext cx="582625" cy="411480"/>
          </a:xfrm>
          <a:prstGeom prst="rect">
            <a:avLst/>
          </a:prstGeom>
        </p:spPr>
      </p:pic>
      <p:pic>
        <p:nvPicPr>
          <p:cNvPr id="16" name="Picture 15">
            <a:extLst>
              <a:ext uri="{FF2B5EF4-FFF2-40B4-BE49-F238E27FC236}">
                <a16:creationId xmlns:a16="http://schemas.microsoft.com/office/drawing/2014/main" id="{A3B382F0-341A-0048-9444-C560BD487F50}"/>
              </a:ext>
            </a:extLst>
          </p:cNvPr>
          <p:cNvPicPr>
            <a:picLocks noChangeAspect="1"/>
          </p:cNvPicPr>
          <p:nvPr userDrawn="1"/>
        </p:nvPicPr>
        <p:blipFill>
          <a:blip r:embed="rId4">
            <a:alphaModFix/>
          </a:blip>
          <a:stretch>
            <a:fillRect/>
          </a:stretch>
        </p:blipFill>
        <p:spPr>
          <a:xfrm>
            <a:off x="10465002" y="2901336"/>
            <a:ext cx="503685" cy="443415"/>
          </a:xfrm>
          <a:prstGeom prst="rect">
            <a:avLst/>
          </a:prstGeom>
        </p:spPr>
      </p:pic>
    </p:spTree>
    <p:extLst>
      <p:ext uri="{BB962C8B-B14F-4D97-AF65-F5344CB8AC3E}">
        <p14:creationId xmlns:p14="http://schemas.microsoft.com/office/powerpoint/2010/main" val="862947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_Title and Content 1 pic">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3"/>
          <a:stretch>
            <a:fillRect/>
          </a:stretch>
        </p:blipFill>
        <p:spPr>
          <a:xfrm>
            <a:off x="5781838" y="3411912"/>
            <a:ext cx="563072" cy="397669"/>
          </a:xfrm>
          <a:prstGeom prst="rect">
            <a:avLst/>
          </a:prstGeom>
        </p:spPr>
      </p:pic>
      <p:pic>
        <p:nvPicPr>
          <p:cNvPr id="18" name="Picture 17"/>
          <p:cNvPicPr>
            <a:picLocks noChangeAspect="1"/>
          </p:cNvPicPr>
          <p:nvPr userDrawn="1"/>
        </p:nvPicPr>
        <p:blipFill>
          <a:blip r:embed="rId4"/>
          <a:stretch>
            <a:fillRect/>
          </a:stretch>
        </p:blipFill>
        <p:spPr>
          <a:xfrm>
            <a:off x="5835778" y="2197130"/>
            <a:ext cx="476122" cy="419150"/>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8/25/2021</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292732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8/25/2021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720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8/25/2021</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33AB7E"/>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8/25/2021</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7"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7"/>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126227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33AB7E"/>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9995" y="1740023"/>
            <a:ext cx="798316" cy="429862"/>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8/25/2021</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17427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8/25/2021</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50975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8/25/2021</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17" name="Picture 16"/>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7418614" y="3305629"/>
            <a:ext cx="563072" cy="500508"/>
          </a:xfrm>
          <a:prstGeom prst="rect">
            <a:avLst/>
          </a:prstGeom>
        </p:spPr>
      </p:pic>
      <p:pic>
        <p:nvPicPr>
          <p:cNvPr id="18" name="Picture 17"/>
          <p:cNvPicPr>
            <a:picLocks noChangeAspect="1"/>
          </p:cNvPicPr>
          <p:nvPr userDrawn="1"/>
        </p:nvPicPr>
        <p:blipFill>
          <a:blip r:embed="rId4">
            <a:alphaModFix amt="80000"/>
            <a:extLst>
              <a:ext uri="{28A0092B-C50C-407E-A947-70E740481C1C}">
                <a14:useLocalDpi xmlns:a14="http://schemas.microsoft.com/office/drawing/2010/main" val="0"/>
              </a:ext>
            </a:extLst>
          </a:blip>
          <a:stretch>
            <a:fillRect/>
          </a:stretch>
        </p:blipFill>
        <p:spPr>
          <a:xfrm>
            <a:off x="10430892" y="2874770"/>
            <a:ext cx="541908" cy="481696"/>
          </a:xfrm>
          <a:prstGeom prst="rect">
            <a:avLst/>
          </a:prstGeom>
        </p:spPr>
      </p:pic>
    </p:spTree>
    <p:extLst>
      <p:ext uri="{BB962C8B-B14F-4D97-AF65-F5344CB8AC3E}">
        <p14:creationId xmlns:p14="http://schemas.microsoft.com/office/powerpoint/2010/main" val="92224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5781838" y="3360493"/>
            <a:ext cx="563072" cy="500508"/>
          </a:xfrm>
          <a:prstGeom prst="rect">
            <a:avLst/>
          </a:prstGeom>
        </p:spPr>
      </p:pic>
      <p:pic>
        <p:nvPicPr>
          <p:cNvPr id="18" name="Picture 17"/>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5804028" y="2143250"/>
            <a:ext cx="541908" cy="48169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8/25/2021</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33009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8/25/2021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32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0A4461-17FE-664E-8053-D85AA4257E65}"/>
              </a:ext>
            </a:extLst>
          </p:cNvPr>
          <p:cNvPicPr>
            <a:picLocks noChangeAspect="1"/>
          </p:cNvPicPr>
          <p:nvPr userDrawn="1"/>
        </p:nvPicPr>
        <p:blipFill rotWithShape="1">
          <a:blip r:embed="rId2"/>
          <a:srcRect t="4590"/>
          <a:stretch/>
        </p:blipFill>
        <p:spPr>
          <a:xfrm>
            <a:off x="203200" y="0"/>
            <a:ext cx="11805920" cy="6336030"/>
          </a:xfrm>
          <a:prstGeom prst="rect">
            <a:avLst/>
          </a:prstGeom>
        </p:spPr>
      </p:pic>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2798" y="5716007"/>
            <a:ext cx="2823335" cy="600038"/>
          </a:xfrm>
          <a:prstGeom prst="rect">
            <a:avLst/>
          </a:prstGeom>
        </p:spPr>
      </p:pic>
      <p:sp>
        <p:nvSpPr>
          <p:cNvPr id="41" name="Date Placeholder 40"/>
          <p:cNvSpPr>
            <a:spLocks noGrp="1"/>
          </p:cNvSpPr>
          <p:nvPr>
            <p:ph type="dt" sz="half" idx="10"/>
          </p:nvPr>
        </p:nvSpPr>
        <p:spPr/>
        <p:txBody>
          <a:bodyPr/>
          <a:lstStyle/>
          <a:p>
            <a:fld id="{01C1D24E-D088-5D49-938F-5F301CFBB26B}" type="datetime1">
              <a:rPr lang="en-US" smtClean="0"/>
              <a:t>8/25/2021</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45" name="Picture 6">
            <a:extLst>
              <a:ext uri="{FF2B5EF4-FFF2-40B4-BE49-F238E27FC236}">
                <a16:creationId xmlns:a16="http://schemas.microsoft.com/office/drawing/2014/main" id="{FDA2364E-2666-4158-B3B6-D3BA8899487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47" t="9875" r="-1"/>
          <a:stretch/>
        </p:blipFill>
        <p:spPr>
          <a:xfrm>
            <a:off x="1535145" y="5771334"/>
            <a:ext cx="3391530" cy="402046"/>
          </a:xfrm>
          <a:prstGeom prst="rect">
            <a:avLst/>
          </a:prstGeom>
        </p:spPr>
      </p:pic>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5174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5A1A1-EEEE-0E4C-99AA-DB1ABF597B59}" type="datetime1">
              <a:rPr lang="en-US" smtClean="0"/>
              <a:t>8/25/2021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F442E-095D-414B-A3C1-4D7C903EC540}"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9" r:id="rId3"/>
    <p:sldLayoutId id="2147483668" r:id="rId4"/>
    <p:sldLayoutId id="2147483650" r:id="rId5"/>
    <p:sldLayoutId id="2147483662" r:id="rId6"/>
    <p:sldLayoutId id="2147483664" r:id="rId7"/>
    <p:sldLayoutId id="2147483665" r:id="rId8"/>
    <p:sldLayoutId id="2147483670" r:id="rId9"/>
    <p:sldLayoutId id="214748368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l" defTabSz="914400" rtl="0" eaLnBrk="1" latinLnBrk="0" hangingPunct="1">
        <a:lnSpc>
          <a:spcPct val="90000"/>
        </a:lnSpc>
        <a:spcBef>
          <a:spcPct val="0"/>
        </a:spcBef>
        <a:buNone/>
        <a:defRPr lang="en-US" sz="2800" b="1" i="0" kern="1200" baseline="0" smtClean="0">
          <a:solidFill>
            <a:schemeClr val="tx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creativecommons.org/licenses/by-nc/3.0/" TargetMode="External"/><Relationship Id="rId4" Type="http://schemas.openxmlformats.org/officeDocument/2006/relationships/hyperlink" Target="http://www.pngall.com/goal-png/download/2247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capreform.eu/public-goods-measurement-concerns-in-the-cap-post-2013/" TargetMode="External"/><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businesstraveller.com/business-travel/2017/10/16/englands-best-worst-motorway-services-revealed/"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tdktalks.com/introductions-key-productive-networkin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community.dynamics.com/crm/b/crmasaprocess/archive/2014/02/17/can-crm-bpm-case-managemen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www.heathershumaker.com/blog/2014/08/08/parent-signatures-teaching-kids-we-dont-trust-the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freestock.com/free-photos/outstanding-red-piece-line-puzzle-isolated-41911168"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mbacasestudyanswers.com/what-is-participation/" TargetMode="External"/><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publicdomainpictures.net/view-image.php?image=240579&amp;picture=goodby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www.acbhcs.org/providers/Forms/AdultForm.htm"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Warning.sv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itn.hms.harvard.edu/flash/2017/opinion-socially-conscious-scientist/" TargetMode="External"/><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tenured-radical.blogspot.com/2010/12/what-time-is-it-its-exam-time-ladies.html" TargetMode="External"/><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mobile-cuisine.com/growth/strong-foundation-food-truck-busines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hyperlink" Target="mailto:QATA@acgov.org" TargetMode="External"/><Relationship Id="rId1" Type="http://schemas.openxmlformats.org/officeDocument/2006/relationships/slideLayout" Target="../slideLayouts/slideLayout4.xml"/><Relationship Id="rId4" Type="http://schemas.openxmlformats.org/officeDocument/2006/relationships/hyperlink" Target="http://spacewithinme.blogspot.co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pngall.com/thank-you-png" TargetMode="External"/><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www.ezekiels.co.uk/eyla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341C-2F42-3F41-BC06-7EF6A51D929E}"/>
              </a:ext>
            </a:extLst>
          </p:cNvPr>
          <p:cNvSpPr>
            <a:spLocks noGrp="1"/>
          </p:cNvSpPr>
          <p:nvPr>
            <p:ph type="ctrTitle"/>
          </p:nvPr>
        </p:nvSpPr>
        <p:spPr>
          <a:xfrm>
            <a:off x="2973034" y="1402240"/>
            <a:ext cx="7307943" cy="1815882"/>
          </a:xfrm>
        </p:spPr>
        <p:txBody>
          <a:bodyPr/>
          <a:lstStyle/>
          <a:p>
            <a:r>
              <a:rPr lang="en-US" dirty="0">
                <a:latin typeface="Verdana" panose="020B0604030504040204" pitchFamily="34" charset="0"/>
                <a:ea typeface="Verdana" panose="020B0604030504040204" pitchFamily="34" charset="0"/>
              </a:rPr>
              <a:t>Alameda County Behavioral Health (ACBH)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Clinical Documentation Training:</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Module 2 – Treatment Plans</a:t>
            </a:r>
          </a:p>
        </p:txBody>
      </p:sp>
      <p:pic>
        <p:nvPicPr>
          <p:cNvPr id="5" name="Picture 4">
            <a:extLst>
              <a:ext uri="{FF2B5EF4-FFF2-40B4-BE49-F238E27FC236}">
                <a16:creationId xmlns:a16="http://schemas.microsoft.com/office/drawing/2014/main" id="{A15CFEE9-D80B-43DE-A99A-F5BCC7D4BE52}"/>
              </a:ext>
            </a:extLst>
          </p:cNvPr>
          <p:cNvPicPr>
            <a:picLocks noChangeAspect="1"/>
          </p:cNvPicPr>
          <p:nvPr/>
        </p:nvPicPr>
        <p:blipFill>
          <a:blip r:embed="rId2"/>
          <a:stretch>
            <a:fillRect/>
          </a:stretch>
        </p:blipFill>
        <p:spPr>
          <a:xfrm>
            <a:off x="2868495" y="3514923"/>
            <a:ext cx="7517019" cy="1085182"/>
          </a:xfrm>
          <a:prstGeom prst="rect">
            <a:avLst/>
          </a:prstGeom>
        </p:spPr>
      </p:pic>
      <p:sp>
        <p:nvSpPr>
          <p:cNvPr id="4" name="Slide Number Placeholder 3">
            <a:extLst>
              <a:ext uri="{FF2B5EF4-FFF2-40B4-BE49-F238E27FC236}">
                <a16:creationId xmlns:a16="http://schemas.microsoft.com/office/drawing/2014/main" id="{3024FF3F-E491-9A46-ABE9-2D803CC0EA71}"/>
              </a:ext>
            </a:extLst>
          </p:cNvPr>
          <p:cNvSpPr>
            <a:spLocks noGrp="1"/>
          </p:cNvSpPr>
          <p:nvPr>
            <p:ph type="sldNum" sz="quarter" idx="12"/>
          </p:nvPr>
        </p:nvSpPr>
        <p:spPr/>
        <p:txBody>
          <a:bodyPr/>
          <a:lstStyle/>
          <a:p>
            <a:fld id="{6E9F442E-095D-414B-A3C1-4D7C903EC540}" type="slidenum">
              <a:rPr lang="en-US" smtClean="0"/>
              <a:t>1</a:t>
            </a:fld>
            <a:endParaRPr lang="en-US" dirty="0"/>
          </a:p>
        </p:txBody>
      </p:sp>
    </p:spTree>
    <p:extLst>
      <p:ext uri="{BB962C8B-B14F-4D97-AF65-F5344CB8AC3E}">
        <p14:creationId xmlns:p14="http://schemas.microsoft.com/office/powerpoint/2010/main" val="3515158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Client Plan - Goals</a:t>
            </a:r>
          </a:p>
        </p:txBody>
      </p:sp>
      <p:sp>
        <p:nvSpPr>
          <p:cNvPr id="4" name="Subtitle 3"/>
          <p:cNvSpPr>
            <a:spLocks noGrp="1"/>
          </p:cNvSpPr>
          <p:nvPr>
            <p:ph type="subTitle" idx="1"/>
          </p:nvPr>
        </p:nvSpPr>
        <p:spPr>
          <a:xfrm>
            <a:off x="2523564" y="2557670"/>
            <a:ext cx="7307943" cy="2867516"/>
          </a:xfrm>
        </p:spPr>
        <p:txBody>
          <a:bodyPr anchor="t"/>
          <a:lstStyle/>
          <a:p>
            <a:r>
              <a:rPr lang="en-US" sz="1400" dirty="0"/>
              <a:t>The client goals are the long-term hopes of the client and/or caregiver/parent, stated in their own words. </a:t>
            </a:r>
          </a:p>
          <a:p>
            <a:r>
              <a:rPr lang="en-US" sz="1400" dirty="0"/>
              <a:t>Goals should focus on their personal vision of recovery, wellness, and the life they envision for themselves. </a:t>
            </a:r>
          </a:p>
          <a:p>
            <a:r>
              <a:rPr lang="en-US" sz="1400" dirty="0"/>
              <a:t>It is invaluable for client engagement to services that they are able to verbalize their own treatment goals.</a:t>
            </a:r>
          </a:p>
          <a:p>
            <a:r>
              <a:rPr lang="en-US" sz="1400" dirty="0"/>
              <a:t>You may include optional long term mental health goals which support the client’s life goals by linking them to the specific mental health objectives.</a:t>
            </a:r>
          </a:p>
          <a:p>
            <a:r>
              <a:rPr lang="en-US" sz="1400" dirty="0"/>
              <a:t>Providers assist the client in developing the short term mental health objectives that link to the client’s long term goals and are the target of interventions.</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10</a:t>
            </a:fld>
            <a:endParaRPr lang="uk-UA" dirty="0"/>
          </a:p>
        </p:txBody>
      </p:sp>
      <p:pic>
        <p:nvPicPr>
          <p:cNvPr id="6" name="Picture 5">
            <a:extLst>
              <a:ext uri="{FF2B5EF4-FFF2-40B4-BE49-F238E27FC236}">
                <a16:creationId xmlns:a16="http://schemas.microsoft.com/office/drawing/2014/main" id="{BA35F8F7-E0E5-48E2-BF54-7EFD0F2B78C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808720" y="423506"/>
            <a:ext cx="3383280" cy="2830186"/>
          </a:xfrm>
          <a:prstGeom prst="rect">
            <a:avLst/>
          </a:prstGeom>
        </p:spPr>
      </p:pic>
      <p:sp>
        <p:nvSpPr>
          <p:cNvPr id="7" name="TextBox 6">
            <a:extLst>
              <a:ext uri="{FF2B5EF4-FFF2-40B4-BE49-F238E27FC236}">
                <a16:creationId xmlns:a16="http://schemas.microsoft.com/office/drawing/2014/main" id="{F05A4346-9169-4854-8666-DE4083A4799B}"/>
              </a:ext>
            </a:extLst>
          </p:cNvPr>
          <p:cNvSpPr txBox="1"/>
          <p:nvPr/>
        </p:nvSpPr>
        <p:spPr>
          <a:xfrm>
            <a:off x="8948810" y="10096606"/>
            <a:ext cx="3383280" cy="230832"/>
          </a:xfrm>
          <a:prstGeom prst="rect">
            <a:avLst/>
          </a:prstGeom>
          <a:noFill/>
        </p:spPr>
        <p:txBody>
          <a:bodyPr wrap="square" rtlCol="0">
            <a:spAutoFit/>
          </a:bodyPr>
          <a:lstStyle/>
          <a:p>
            <a:r>
              <a:rPr lang="en-US" sz="900" dirty="0">
                <a:hlinkClick r:id="rId4" tooltip="http://www.pngall.com/goal-png/download/22477"/>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1905047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Examples of Goals</a:t>
            </a:r>
          </a:p>
        </p:txBody>
      </p:sp>
      <p:sp>
        <p:nvSpPr>
          <p:cNvPr id="3" name="Subtitle 2"/>
          <p:cNvSpPr>
            <a:spLocks noGrp="1"/>
          </p:cNvSpPr>
          <p:nvPr>
            <p:ph type="subTitle" idx="1"/>
          </p:nvPr>
        </p:nvSpPr>
        <p:spPr>
          <a:xfrm>
            <a:off x="2442028" y="2855797"/>
            <a:ext cx="7307943" cy="1797928"/>
          </a:xfrm>
        </p:spPr>
        <p:txBody>
          <a:bodyPr/>
          <a:lstStyle/>
          <a:p>
            <a:pPr lvl="1" algn="l"/>
            <a:r>
              <a:rPr lang="en-US" sz="1600" dirty="0">
                <a:solidFill>
                  <a:schemeClr val="bg2">
                    <a:lumMod val="50000"/>
                  </a:schemeClr>
                </a:solidFill>
                <a:latin typeface="Verdana" panose="020B0604030504040204" pitchFamily="34" charset="0"/>
                <a:ea typeface="Verdana" panose="020B0604030504040204" pitchFamily="34" charset="0"/>
              </a:rPr>
              <a:t>“I want to continue my education and finish my diploma.”</a:t>
            </a:r>
          </a:p>
          <a:p>
            <a:pPr lvl="1" algn="l"/>
            <a:endParaRPr lang="en-US" sz="1600" dirty="0">
              <a:solidFill>
                <a:schemeClr val="bg2">
                  <a:lumMod val="50000"/>
                </a:schemeClr>
              </a:solidFill>
              <a:latin typeface="Verdana" panose="020B0604030504040204" pitchFamily="34" charset="0"/>
              <a:ea typeface="Verdana" panose="020B0604030504040204" pitchFamily="34" charset="0"/>
            </a:endParaRPr>
          </a:p>
          <a:p>
            <a:pPr lvl="1" algn="l"/>
            <a:r>
              <a:rPr lang="en-US" sz="1600" dirty="0">
                <a:solidFill>
                  <a:schemeClr val="bg2">
                    <a:lumMod val="50000"/>
                  </a:schemeClr>
                </a:solidFill>
                <a:latin typeface="Verdana" panose="020B0604030504040204" pitchFamily="34" charset="0"/>
                <a:ea typeface="Verdana" panose="020B0604030504040204" pitchFamily="34" charset="0"/>
              </a:rPr>
              <a:t>“I want to find a job and be able to support myself.”  </a:t>
            </a:r>
          </a:p>
          <a:p>
            <a:pPr lvl="1" algn="l"/>
            <a:endParaRPr lang="en-US" sz="1600" dirty="0">
              <a:solidFill>
                <a:schemeClr val="bg2">
                  <a:lumMod val="50000"/>
                </a:schemeClr>
              </a:solidFill>
              <a:latin typeface="Verdana" panose="020B0604030504040204" pitchFamily="34" charset="0"/>
              <a:ea typeface="Verdana" panose="020B0604030504040204" pitchFamily="34" charset="0"/>
            </a:endParaRPr>
          </a:p>
          <a:p>
            <a:pPr lvl="1" algn="l"/>
            <a:r>
              <a:rPr lang="en-US" sz="1600" dirty="0">
                <a:solidFill>
                  <a:schemeClr val="bg2">
                    <a:lumMod val="50000"/>
                  </a:schemeClr>
                </a:solidFill>
                <a:latin typeface="Verdana" panose="020B0604030504040204" pitchFamily="34" charset="0"/>
                <a:ea typeface="Verdana" panose="020B0604030504040204" pitchFamily="34" charset="0"/>
              </a:rPr>
              <a:t>“I would like my child to do better in school.”</a:t>
            </a:r>
          </a:p>
          <a:p>
            <a:pPr lvl="1"/>
            <a:endParaRPr lang="en-US" dirty="0"/>
          </a:p>
        </p:txBody>
      </p:sp>
      <p:sp>
        <p:nvSpPr>
          <p:cNvPr id="4" name="Slide Number Placeholder 3"/>
          <p:cNvSpPr>
            <a:spLocks noGrp="1"/>
          </p:cNvSpPr>
          <p:nvPr>
            <p:ph type="sldNum" sz="quarter" idx="12"/>
          </p:nvPr>
        </p:nvSpPr>
        <p:spPr/>
        <p:txBody>
          <a:bodyPr/>
          <a:lstStyle/>
          <a:p>
            <a:fld id="{6E9F442E-095D-414B-A3C1-4D7C903EC540}" type="slidenum">
              <a:rPr lang="uk-UA" smtClean="0"/>
              <a:pPr/>
              <a:t>11</a:t>
            </a:fld>
            <a:endParaRPr lang="uk-UA" dirty="0"/>
          </a:p>
        </p:txBody>
      </p:sp>
    </p:spTree>
    <p:extLst>
      <p:ext uri="{BB962C8B-B14F-4D97-AF65-F5344CB8AC3E}">
        <p14:creationId xmlns:p14="http://schemas.microsoft.com/office/powerpoint/2010/main" val="2916192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Impairments/ Area of Challenges</a:t>
            </a:r>
          </a:p>
        </p:txBody>
      </p:sp>
      <p:sp>
        <p:nvSpPr>
          <p:cNvPr id="4" name="Subtitle 3"/>
          <p:cNvSpPr>
            <a:spLocks noGrp="1"/>
          </p:cNvSpPr>
          <p:nvPr>
            <p:ph type="subTitle" idx="1"/>
          </p:nvPr>
        </p:nvSpPr>
        <p:spPr>
          <a:xfrm>
            <a:off x="2674257" y="2183174"/>
            <a:ext cx="7307943" cy="4236929"/>
          </a:xfrm>
        </p:spPr>
        <p:txBody>
          <a:bodyPr anchor="t"/>
          <a:lstStyle/>
          <a:p>
            <a:pPr marL="102870" indent="0" algn="ctr">
              <a:buNone/>
            </a:pPr>
            <a:endParaRPr lang="en-US" sz="200" dirty="0"/>
          </a:p>
          <a:p>
            <a:r>
              <a:rPr lang="en-US" sz="1400" dirty="0"/>
              <a:t>Indicate area(s) of challenges: Community Life, Family Life, Safety, School/Education, Vocational, Independent Living (ADL’s), Health, Housing, Legal, SUD, Food/Clothing/Shelter, etc.</a:t>
            </a:r>
          </a:p>
          <a:p>
            <a:r>
              <a:rPr lang="en-US" sz="1400" dirty="0"/>
              <a:t>Indicate level of challenges.</a:t>
            </a:r>
          </a:p>
          <a:p>
            <a:pPr lvl="1"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Moderate or Severe (remember to rate accordingly if documenting 	to a significant impairment in an important area of life functioning 	for medical necessity).</a:t>
            </a:r>
          </a:p>
          <a:p>
            <a:r>
              <a:rPr lang="en-US" sz="1400" dirty="0"/>
              <a:t>Describe specific functional impairments related to the signs and symptoms of the primary mental health diagnosis.</a:t>
            </a:r>
          </a:p>
          <a:p>
            <a:pPr lvl="1"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For Case Management (C/M), must indicate need for C/M service, i.e. 	client is unhoused.  Also, must indicate (1) which severe 	symptoms/impairments resulting from the mental health diagnosis 	prevent client from accessing/maintaining needed services, or (2) 	for child/youth, that the lack of such services (caretaker not 	providing) exacerbates child’s mental health 	symptoms/impairments.</a:t>
            </a:r>
          </a:p>
          <a:p>
            <a:endParaRPr lang="en-US"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12</a:t>
            </a:fld>
            <a:endParaRPr lang="uk-UA" dirty="0"/>
          </a:p>
        </p:txBody>
      </p:sp>
    </p:spTree>
    <p:extLst>
      <p:ext uri="{BB962C8B-B14F-4D97-AF65-F5344CB8AC3E}">
        <p14:creationId xmlns:p14="http://schemas.microsoft.com/office/powerpoint/2010/main" val="462995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Client Plan – Mental Health Objectives</a:t>
            </a:r>
          </a:p>
        </p:txBody>
      </p:sp>
      <p:sp>
        <p:nvSpPr>
          <p:cNvPr id="4" name="Subtitle 3"/>
          <p:cNvSpPr>
            <a:spLocks noGrp="1"/>
          </p:cNvSpPr>
          <p:nvPr>
            <p:ph type="subTitle" idx="1"/>
          </p:nvPr>
        </p:nvSpPr>
        <p:spPr>
          <a:xfrm>
            <a:off x="2442028" y="3090275"/>
            <a:ext cx="7307943" cy="2464649"/>
          </a:xfrm>
        </p:spPr>
        <p:txBody>
          <a:bodyPr anchor="t"/>
          <a:lstStyle/>
          <a:p>
            <a:r>
              <a:rPr lang="en-US" sz="1400" dirty="0"/>
              <a:t>Apply SMART (</a:t>
            </a:r>
            <a:r>
              <a:rPr lang="en-US" sz="1400" u="sng" dirty="0"/>
              <a:t>S</a:t>
            </a:r>
            <a:r>
              <a:rPr lang="en-US" sz="1400" dirty="0"/>
              <a:t>pecific, </a:t>
            </a:r>
            <a:r>
              <a:rPr lang="en-US" sz="1400" u="sng" dirty="0"/>
              <a:t>M</a:t>
            </a:r>
            <a:r>
              <a:rPr lang="en-US" sz="1400" dirty="0"/>
              <a:t>easurable, </a:t>
            </a:r>
            <a:r>
              <a:rPr lang="en-US" sz="1400" u="sng" dirty="0"/>
              <a:t>A</a:t>
            </a:r>
            <a:r>
              <a:rPr lang="en-US" sz="1400" dirty="0"/>
              <a:t>ttainable, </a:t>
            </a:r>
            <a:r>
              <a:rPr lang="en-US" sz="1400" u="sng" dirty="0"/>
              <a:t>R</a:t>
            </a:r>
            <a:r>
              <a:rPr lang="en-US" sz="1400" dirty="0"/>
              <a:t>ealistic and </a:t>
            </a:r>
            <a:r>
              <a:rPr lang="en-US" sz="1400" u="sng" dirty="0"/>
              <a:t>T</a:t>
            </a:r>
            <a:r>
              <a:rPr lang="en-US" sz="1400" dirty="0"/>
              <a:t>ime-Bound) to all Client Plan objectives</a:t>
            </a:r>
          </a:p>
          <a:p>
            <a:r>
              <a:rPr lang="en-US" sz="1400" dirty="0"/>
              <a:t>Must be mental health focused (not housing, employment, SUD treatment, etc.)</a:t>
            </a:r>
          </a:p>
          <a:p>
            <a:r>
              <a:rPr lang="en-US" sz="1400" dirty="0"/>
              <a:t>Address symptoms, behaviors, or impairments identified in the assessment</a:t>
            </a:r>
          </a:p>
          <a:p>
            <a:r>
              <a:rPr lang="en-US" sz="1400" dirty="0"/>
              <a:t>Strength-based objectives replace problematic symptoms with positive coping skills/behaviors/etc.</a:t>
            </a:r>
          </a:p>
          <a:p>
            <a:endParaRPr lang="en-US" dirty="0"/>
          </a:p>
          <a:p>
            <a:pPr marL="108000" indent="0">
              <a:buNone/>
            </a:pPr>
            <a:endParaRPr lang="en-US"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13</a:t>
            </a:fld>
            <a:endParaRPr lang="uk-UA" dirty="0"/>
          </a:p>
        </p:txBody>
      </p:sp>
    </p:spTree>
    <p:extLst>
      <p:ext uri="{BB962C8B-B14F-4D97-AF65-F5344CB8AC3E}">
        <p14:creationId xmlns:p14="http://schemas.microsoft.com/office/powerpoint/2010/main" val="2200679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4ED87-BF74-41E9-917F-CE49937B8173}"/>
              </a:ext>
            </a:extLst>
          </p:cNvPr>
          <p:cNvSpPr>
            <a:spLocks noGrp="1"/>
          </p:cNvSpPr>
          <p:nvPr>
            <p:ph type="ctrTitle"/>
          </p:nvPr>
        </p:nvSpPr>
        <p:spPr/>
        <p:txBody>
          <a:bodyPr/>
          <a:lstStyle/>
          <a:p>
            <a:r>
              <a:rPr lang="en-US" dirty="0"/>
              <a:t>CANS/ANSA and Treatment Planning</a:t>
            </a:r>
          </a:p>
        </p:txBody>
      </p:sp>
      <p:sp>
        <p:nvSpPr>
          <p:cNvPr id="3" name="Subtitle 2">
            <a:extLst>
              <a:ext uri="{FF2B5EF4-FFF2-40B4-BE49-F238E27FC236}">
                <a16:creationId xmlns:a16="http://schemas.microsoft.com/office/drawing/2014/main" id="{79A88B12-0B18-4FCA-A848-2E7EEAAFC143}"/>
              </a:ext>
            </a:extLst>
          </p:cNvPr>
          <p:cNvSpPr>
            <a:spLocks noGrp="1"/>
          </p:cNvSpPr>
          <p:nvPr>
            <p:ph type="subTitle" idx="1"/>
          </p:nvPr>
        </p:nvSpPr>
        <p:spPr>
          <a:xfrm>
            <a:off x="2523564" y="3132283"/>
            <a:ext cx="7307943" cy="1418402"/>
          </a:xfrm>
        </p:spPr>
        <p:txBody>
          <a:bodyPr/>
          <a:lstStyle/>
          <a:p>
            <a:r>
              <a:rPr lang="en-US" sz="1400" dirty="0"/>
              <a:t>Designed to guide treatment planning and develop Treatment Plan goals and objectives.                                                                           	- </a:t>
            </a:r>
          </a:p>
          <a:p>
            <a:r>
              <a:rPr lang="en-US" sz="1400" dirty="0"/>
              <a:t>Need items rated a “2” or “3” should be addressed in the Treatment Plan.</a:t>
            </a:r>
          </a:p>
          <a:p>
            <a:r>
              <a:rPr lang="en-US" sz="1400" dirty="0"/>
              <a:t>Strength items rated “0” or “1” may be used for strength-based planning.</a:t>
            </a:r>
          </a:p>
          <a:p>
            <a:r>
              <a:rPr lang="en-US" sz="1400" dirty="0"/>
              <a:t>Used to monitor treatment progress and redevelop the Plan as necessary.</a:t>
            </a:r>
          </a:p>
        </p:txBody>
      </p:sp>
      <p:sp>
        <p:nvSpPr>
          <p:cNvPr id="4" name="Slide Number Placeholder 3">
            <a:extLst>
              <a:ext uri="{FF2B5EF4-FFF2-40B4-BE49-F238E27FC236}">
                <a16:creationId xmlns:a16="http://schemas.microsoft.com/office/drawing/2014/main" id="{134F3CF8-64F0-418C-896D-0ECE1B35A80D}"/>
              </a:ext>
            </a:extLst>
          </p:cNvPr>
          <p:cNvSpPr>
            <a:spLocks noGrp="1"/>
          </p:cNvSpPr>
          <p:nvPr>
            <p:ph type="sldNum" sz="quarter" idx="12"/>
          </p:nvPr>
        </p:nvSpPr>
        <p:spPr/>
        <p:txBody>
          <a:bodyPr/>
          <a:lstStyle/>
          <a:p>
            <a:fld id="{6E9F442E-095D-414B-A3C1-4D7C903EC540}" type="slidenum">
              <a:rPr lang="uk-UA" smtClean="0"/>
              <a:pPr/>
              <a:t>14</a:t>
            </a:fld>
            <a:endParaRPr lang="uk-UA" dirty="0"/>
          </a:p>
        </p:txBody>
      </p:sp>
    </p:spTree>
    <p:extLst>
      <p:ext uri="{BB962C8B-B14F-4D97-AF65-F5344CB8AC3E}">
        <p14:creationId xmlns:p14="http://schemas.microsoft.com/office/powerpoint/2010/main" val="3382660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Creating a Mental Health Objective</a:t>
            </a:r>
          </a:p>
        </p:txBody>
      </p:sp>
      <p:sp>
        <p:nvSpPr>
          <p:cNvPr id="4" name="Subtitle 3"/>
          <p:cNvSpPr>
            <a:spLocks noGrp="1"/>
          </p:cNvSpPr>
          <p:nvPr>
            <p:ph type="subTitle" idx="1"/>
          </p:nvPr>
        </p:nvSpPr>
        <p:spPr>
          <a:xfrm>
            <a:off x="2442028" y="2605489"/>
            <a:ext cx="7307943" cy="3514295"/>
          </a:xfrm>
        </p:spPr>
        <p:txBody>
          <a:bodyPr anchor="t"/>
          <a:lstStyle/>
          <a:p>
            <a:r>
              <a:rPr lang="en-US" sz="1400" dirty="0"/>
              <a:t>Consider the client’s diagnosis. </a:t>
            </a:r>
          </a:p>
          <a:p>
            <a:pPr marL="108000" indent="0">
              <a:buNone/>
            </a:pPr>
            <a:r>
              <a:rPr lang="en-US" sz="1400" dirty="0"/>
              <a:t>	Example: Bipolar II F31.81</a:t>
            </a:r>
          </a:p>
          <a:p>
            <a:r>
              <a:rPr lang="en-US" sz="1400" dirty="0"/>
              <a:t>Target the client’s stated long term goal (consider the client’s CANS/ANSA).</a:t>
            </a:r>
          </a:p>
          <a:p>
            <a:pPr lvl="1" algn="l"/>
            <a:r>
              <a:rPr lang="en-US" sz="1400" dirty="0">
                <a:latin typeface="Verdana" panose="020B0604030504040204" pitchFamily="34" charset="0"/>
                <a:ea typeface="Verdana" panose="020B0604030504040204" pitchFamily="34" charset="0"/>
              </a:rPr>
              <a:t> </a:t>
            </a:r>
            <a:r>
              <a:rPr lang="en-US" sz="1400" dirty="0">
                <a:solidFill>
                  <a:schemeClr val="bg2">
                    <a:lumMod val="50000"/>
                  </a:schemeClr>
                </a:solidFill>
                <a:latin typeface="Verdana" panose="020B0604030504040204" pitchFamily="34" charset="0"/>
                <a:ea typeface="Verdana" panose="020B0604030504040204" pitchFamily="34" charset="0"/>
              </a:rPr>
              <a:t>	Example: Improve ability to pay attention at work and finish job-	related tasks.</a:t>
            </a:r>
          </a:p>
          <a:p>
            <a:r>
              <a:rPr lang="en-US" sz="1400" dirty="0"/>
              <a:t>Identify with the client which symptoms/behaviors/impairments associated with the client’s primary diagnosis they would like to work on. </a:t>
            </a:r>
          </a:p>
          <a:p>
            <a:pPr lvl="1" algn="l"/>
            <a:r>
              <a:rPr lang="en-US" sz="1400" dirty="0">
                <a:solidFill>
                  <a:schemeClr val="bg2">
                    <a:lumMod val="50000"/>
                  </a:schemeClr>
                </a:solidFill>
                <a:latin typeface="Verdana" panose="020B0604030504040204" pitchFamily="34" charset="0"/>
                <a:ea typeface="Verdana" panose="020B0604030504040204" pitchFamily="34" charset="0"/>
              </a:rPr>
              <a:t>       Example: “Diminished ability to think or concentrate nearly every  	day.” Note: It helps to use the criteria from the DSM 5.</a:t>
            </a:r>
          </a:p>
          <a:p>
            <a:r>
              <a:rPr lang="en-US" sz="1400" dirty="0"/>
              <a:t>Ask the client to estimate the number of times that symptoms and/or behaviors happen on a daily, weekly, or monthly basis? </a:t>
            </a:r>
          </a:p>
          <a:p>
            <a:pPr lvl="1" algn="l"/>
            <a:r>
              <a:rPr lang="en-US" sz="1400" dirty="0">
                <a:solidFill>
                  <a:schemeClr val="bg2">
                    <a:lumMod val="50000"/>
                  </a:schemeClr>
                </a:solidFill>
                <a:latin typeface="Verdana" panose="020B0604030504040204" pitchFamily="34" charset="0"/>
                <a:ea typeface="Verdana" panose="020B0604030504040204" pitchFamily="34" charset="0"/>
              </a:rPr>
              <a:t>       Example: Client reports experiencing difficulty concentrating on 	tasks on a daily basis because they worry that they are going to 	start a depressive episode or not be able to manage mood swings.</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15</a:t>
            </a:fld>
            <a:endParaRPr lang="uk-UA" dirty="0"/>
          </a:p>
        </p:txBody>
      </p:sp>
    </p:spTree>
    <p:extLst>
      <p:ext uri="{BB962C8B-B14F-4D97-AF65-F5344CB8AC3E}">
        <p14:creationId xmlns:p14="http://schemas.microsoft.com/office/powerpoint/2010/main" val="3883517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Creating a Mental Health Objective</a:t>
            </a:r>
          </a:p>
        </p:txBody>
      </p:sp>
      <p:sp>
        <p:nvSpPr>
          <p:cNvPr id="4" name="Subtitle 3"/>
          <p:cNvSpPr>
            <a:spLocks noGrp="1"/>
          </p:cNvSpPr>
          <p:nvPr>
            <p:ph type="subTitle" idx="1"/>
          </p:nvPr>
        </p:nvSpPr>
        <p:spPr>
          <a:xfrm>
            <a:off x="2523564" y="2706584"/>
            <a:ext cx="7307943" cy="3054554"/>
          </a:xfrm>
        </p:spPr>
        <p:txBody>
          <a:bodyPr anchor="t"/>
          <a:lstStyle/>
          <a:p>
            <a:r>
              <a:rPr lang="en-US" sz="1400" dirty="0"/>
              <a:t>Ask the client how many times they want the symptoms/behaviors/impairments to decrease. </a:t>
            </a:r>
          </a:p>
          <a:p>
            <a:r>
              <a:rPr lang="en-US" sz="1400" dirty="0"/>
              <a:t>Encourage the client to set realistic numbers. </a:t>
            </a:r>
          </a:p>
          <a:p>
            <a:pPr marL="108000" indent="0">
              <a:buNone/>
            </a:pPr>
            <a:r>
              <a:rPr lang="en-US" sz="1400" dirty="0"/>
              <a:t>	Example: Client will reduce the number of times that they 	experience difficulty concentrating on tasks from 7 days a week to 4 	days or less.</a:t>
            </a:r>
          </a:p>
          <a:p>
            <a:r>
              <a:rPr lang="en-US" sz="1400" dirty="0"/>
              <a:t>Develop a way to measure the change.</a:t>
            </a:r>
          </a:p>
          <a:p>
            <a:pPr marL="108000" indent="0">
              <a:buNone/>
            </a:pPr>
            <a:r>
              <a:rPr lang="en-US" sz="1400" dirty="0"/>
              <a:t>	Example: . . .as evidenced by client report.</a:t>
            </a:r>
          </a:p>
          <a:p>
            <a:r>
              <a:rPr lang="en-US" sz="1400" dirty="0"/>
              <a:t>Develop a time frame.</a:t>
            </a:r>
          </a:p>
          <a:p>
            <a:pPr marL="108000" indent="0">
              <a:buNone/>
            </a:pPr>
            <a:r>
              <a:rPr lang="en-US" sz="1400" dirty="0"/>
              <a:t>	Example: . . .within the next 12 months.</a:t>
            </a:r>
          </a:p>
          <a:p>
            <a:endParaRPr lang="en-US"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16</a:t>
            </a:fld>
            <a:endParaRPr lang="uk-UA" dirty="0"/>
          </a:p>
        </p:txBody>
      </p:sp>
      <p:pic>
        <p:nvPicPr>
          <p:cNvPr id="6" name="Picture 5">
            <a:extLst>
              <a:ext uri="{FF2B5EF4-FFF2-40B4-BE49-F238E27FC236}">
                <a16:creationId xmlns:a16="http://schemas.microsoft.com/office/drawing/2014/main" id="{50F258FF-A54C-4888-8FF4-879BC88CA14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05627" y="4189971"/>
            <a:ext cx="2651760" cy="1767840"/>
          </a:xfrm>
          <a:prstGeom prst="rect">
            <a:avLst/>
          </a:prstGeom>
        </p:spPr>
      </p:pic>
      <p:sp>
        <p:nvSpPr>
          <p:cNvPr id="7" name="TextBox 6">
            <a:extLst>
              <a:ext uri="{FF2B5EF4-FFF2-40B4-BE49-F238E27FC236}">
                <a16:creationId xmlns:a16="http://schemas.microsoft.com/office/drawing/2014/main" id="{542F55A7-EEC2-4557-9A7E-2D7617B429CC}"/>
              </a:ext>
            </a:extLst>
          </p:cNvPr>
          <p:cNvSpPr txBox="1"/>
          <p:nvPr/>
        </p:nvSpPr>
        <p:spPr>
          <a:xfrm>
            <a:off x="8505627" y="11047971"/>
            <a:ext cx="2651760" cy="230832"/>
          </a:xfrm>
          <a:prstGeom prst="rect">
            <a:avLst/>
          </a:prstGeom>
          <a:noFill/>
        </p:spPr>
        <p:txBody>
          <a:bodyPr wrap="square" rtlCol="0">
            <a:spAutoFit/>
          </a:bodyPr>
          <a:lstStyle/>
          <a:p>
            <a:r>
              <a:rPr lang="en-US" sz="900" dirty="0">
                <a:hlinkClick r:id="rId3" tooltip="http://capreform.eu/public-goods-measurement-concerns-in-the-cap-post-2013/"/>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1154604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05315" y="1336346"/>
            <a:ext cx="7307943" cy="867930"/>
          </a:xfrm>
        </p:spPr>
        <p:txBody>
          <a:bodyPr/>
          <a:lstStyle/>
          <a:p>
            <a:r>
              <a:rPr lang="en-US" dirty="0"/>
              <a:t>Examples </a:t>
            </a:r>
            <a:r>
              <a:rPr lang="en-US" dirty="0">
                <a:solidFill>
                  <a:srgbClr val="25B781"/>
                </a:solidFill>
              </a:rPr>
              <a:t>of</a:t>
            </a:r>
            <a:r>
              <a:rPr lang="en-US" dirty="0"/>
              <a:t> Good Mental Health Objectives</a:t>
            </a:r>
          </a:p>
        </p:txBody>
      </p:sp>
      <p:sp>
        <p:nvSpPr>
          <p:cNvPr id="4" name="Subtitle 3"/>
          <p:cNvSpPr>
            <a:spLocks noGrp="1"/>
          </p:cNvSpPr>
          <p:nvPr>
            <p:ph type="subTitle" idx="1"/>
          </p:nvPr>
        </p:nvSpPr>
        <p:spPr>
          <a:xfrm>
            <a:off x="2523564" y="2606195"/>
            <a:ext cx="7307943" cy="2695481"/>
          </a:xfrm>
        </p:spPr>
        <p:txBody>
          <a:bodyPr anchor="t"/>
          <a:lstStyle/>
          <a:p>
            <a:r>
              <a:rPr lang="en-US" sz="1400" dirty="0"/>
              <a:t>Example of an objective to reduce an impairment/symptom:</a:t>
            </a:r>
          </a:p>
          <a:p>
            <a:pPr marL="108000" indent="0">
              <a:buNone/>
            </a:pPr>
            <a:r>
              <a:rPr lang="en-US" sz="1400" dirty="0">
                <a:solidFill>
                  <a:schemeClr val="tx1">
                    <a:lumMod val="65000"/>
                    <a:lumOff val="35000"/>
                  </a:schemeClr>
                </a:solidFill>
              </a:rPr>
              <a:t>In the next 12 months, client will reduce the number of times that they experience difficulty concentrating on tasks from 7 days a week to 4 days or less as evidenced by client’s self report. </a:t>
            </a:r>
          </a:p>
          <a:p>
            <a:endParaRPr lang="en-US" sz="1400" dirty="0"/>
          </a:p>
          <a:p>
            <a:r>
              <a:rPr lang="en-US" sz="1400" dirty="0"/>
              <a:t>Example of a strength-based objective to increase positive behavior:</a:t>
            </a:r>
          </a:p>
          <a:p>
            <a:pPr marL="108000" indent="0">
              <a:buNone/>
            </a:pPr>
            <a:r>
              <a:rPr lang="en-US" sz="1400" dirty="0">
                <a:solidFill>
                  <a:schemeClr val="tx1">
                    <a:lumMod val="65000"/>
                    <a:lumOff val="35000"/>
                  </a:schemeClr>
                </a:solidFill>
                <a:latin typeface="Verdana" panose="020B0604030504040204" pitchFamily="34" charset="0"/>
                <a:ea typeface="Verdana" panose="020B0604030504040204" pitchFamily="34" charset="0"/>
              </a:rPr>
              <a:t>In the next 12 months, client will increase the number of times that they use positive coping skills when they have difficulty concentrating from 1 out of 10 times to 8 out of 10 to times as evidenced by client’s daily journal</a:t>
            </a:r>
            <a:r>
              <a:rPr lang="en-US" sz="1400" dirty="0">
                <a:latin typeface="Verdana" panose="020B0604030504040204" pitchFamily="34" charset="0"/>
                <a:ea typeface="Verdana" panose="020B0604030504040204" pitchFamily="34" charset="0"/>
              </a:rPr>
              <a:t>.</a:t>
            </a:r>
          </a:p>
          <a:p>
            <a:endParaRPr lang="en-US"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17</a:t>
            </a:fld>
            <a:endParaRPr lang="uk-UA" dirty="0"/>
          </a:p>
        </p:txBody>
      </p:sp>
    </p:spTree>
    <p:extLst>
      <p:ext uri="{BB962C8B-B14F-4D97-AF65-F5344CB8AC3E}">
        <p14:creationId xmlns:p14="http://schemas.microsoft.com/office/powerpoint/2010/main" val="3729780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05311" y="1209958"/>
            <a:ext cx="7307943" cy="480131"/>
          </a:xfrm>
        </p:spPr>
        <p:txBody>
          <a:bodyPr/>
          <a:lstStyle/>
          <a:p>
            <a:pPr algn="ctr"/>
            <a:r>
              <a:rPr lang="en-US" dirty="0">
                <a:solidFill>
                  <a:srgbClr val="25B781"/>
                </a:solidFill>
              </a:rPr>
              <a:t>Types of service intervention</a:t>
            </a:r>
          </a:p>
        </p:txBody>
      </p:sp>
      <p:sp>
        <p:nvSpPr>
          <p:cNvPr id="4" name="Subtitle 3"/>
          <p:cNvSpPr>
            <a:spLocks noGrp="1"/>
          </p:cNvSpPr>
          <p:nvPr>
            <p:ph type="subTitle" idx="1"/>
          </p:nvPr>
        </p:nvSpPr>
        <p:spPr>
          <a:xfrm>
            <a:off x="2605312" y="1795241"/>
            <a:ext cx="7307943" cy="4899162"/>
          </a:xfrm>
        </p:spPr>
        <p:txBody>
          <a:bodyPr anchor="t"/>
          <a:lstStyle/>
          <a:p>
            <a:r>
              <a:rPr lang="en-US" sz="1400" dirty="0"/>
              <a:t>Identify the proposed type(s) of interventions to be provided along with a proposed frequency and duration.</a:t>
            </a:r>
          </a:p>
          <a:p>
            <a:r>
              <a:rPr lang="en-US" sz="1400" dirty="0"/>
              <a:t>If a planned service intervention is not in the client plan it may not be claimed and will be disallowed. </a:t>
            </a:r>
          </a:p>
          <a:p>
            <a:pPr marL="108000" indent="0">
              <a:buNone/>
            </a:pPr>
            <a:r>
              <a:rPr lang="en-US" sz="1400" dirty="0"/>
              <a:t>Example:</a:t>
            </a:r>
          </a:p>
          <a:p>
            <a:pPr lvl="1"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Individual Psychotherapy 1x per week, and as needed, for 12 months</a:t>
            </a:r>
          </a:p>
          <a:p>
            <a:pPr lvl="1"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Case Management 1x per month, and as needed, for 12 months</a:t>
            </a:r>
          </a:p>
          <a:p>
            <a:pPr lvl="1"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Group Therapy 1x per week, for 12 months</a:t>
            </a:r>
          </a:p>
          <a:p>
            <a:pPr lvl="1"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Collateral 1x per month, and as needed, for 12 months.</a:t>
            </a:r>
          </a:p>
          <a:p>
            <a:pPr marL="108000" indent="0">
              <a:buNone/>
            </a:pPr>
            <a:r>
              <a:rPr lang="en-US" sz="1400" dirty="0"/>
              <a:t>Adding “AND as needed” to the frequency of the service intervention allows flexibility in the scheduling—however “as needed” alone will not suffice for frequency of intervention and “or as needed” is not allowed.  Both would result in disallowances.</a:t>
            </a:r>
          </a:p>
          <a:p>
            <a:pPr>
              <a:buFont typeface="Arial" panose="020B0604020202020204" pitchFamily="34" charset="0"/>
              <a:buChar char="•"/>
            </a:pPr>
            <a:r>
              <a:rPr lang="en-US" sz="1400" dirty="0"/>
              <a:t>Unplanned service interventions do not need to be listed in the plan.</a:t>
            </a:r>
          </a:p>
          <a:p>
            <a:pPr marL="628650" lvl="1" indent="-171450"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Note that monitoring activities of ICC and Case Management / Brokerage are considered planned services and must be listed in the plan.</a:t>
            </a:r>
          </a:p>
          <a:p>
            <a:pPr marL="108000" indent="0">
              <a:buNone/>
            </a:pPr>
            <a:endParaRPr lang="en-US" dirty="0">
              <a:solidFill>
                <a:schemeClr val="tx1"/>
              </a:solidFill>
            </a:endParaRPr>
          </a:p>
          <a:p>
            <a:pPr marL="108000" indent="0">
              <a:buNone/>
            </a:pPr>
            <a:endParaRPr lang="en-US" dirty="0">
              <a:solidFill>
                <a:schemeClr val="tx1"/>
              </a:solidFill>
            </a:endParaRP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18</a:t>
            </a:fld>
            <a:endParaRPr lang="uk-UA" dirty="0"/>
          </a:p>
        </p:txBody>
      </p:sp>
      <p:pic>
        <p:nvPicPr>
          <p:cNvPr id="6" name="Picture 5">
            <a:extLst>
              <a:ext uri="{FF2B5EF4-FFF2-40B4-BE49-F238E27FC236}">
                <a16:creationId xmlns:a16="http://schemas.microsoft.com/office/drawing/2014/main" id="{76B79862-8E54-40A6-9B52-FAB8CE7A9C7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7871" y="3018055"/>
            <a:ext cx="2377440" cy="1336664"/>
          </a:xfrm>
          <a:prstGeom prst="rect">
            <a:avLst/>
          </a:prstGeom>
        </p:spPr>
      </p:pic>
    </p:spTree>
    <p:extLst>
      <p:ext uri="{BB962C8B-B14F-4D97-AF65-F5344CB8AC3E}">
        <p14:creationId xmlns:p14="http://schemas.microsoft.com/office/powerpoint/2010/main" val="4040918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05315" y="1724145"/>
            <a:ext cx="7307943" cy="480131"/>
          </a:xfrm>
        </p:spPr>
        <p:txBody>
          <a:bodyPr/>
          <a:lstStyle/>
          <a:p>
            <a:pPr algn="ctr"/>
            <a:r>
              <a:rPr lang="en-US" dirty="0">
                <a:solidFill>
                  <a:srgbClr val="25B781"/>
                </a:solidFill>
              </a:rPr>
              <a:t>Types of service intervention </a:t>
            </a:r>
            <a:endParaRPr lang="en-US" strike="sngStrike" dirty="0">
              <a:solidFill>
                <a:srgbClr val="25B781"/>
              </a:solidFill>
            </a:endParaRPr>
          </a:p>
        </p:txBody>
      </p:sp>
      <p:sp>
        <p:nvSpPr>
          <p:cNvPr id="4" name="Subtitle 3"/>
          <p:cNvSpPr>
            <a:spLocks noGrp="1"/>
          </p:cNvSpPr>
          <p:nvPr>
            <p:ph type="subTitle" idx="1"/>
          </p:nvPr>
        </p:nvSpPr>
        <p:spPr>
          <a:xfrm>
            <a:off x="2523564" y="2319070"/>
            <a:ext cx="7307943" cy="3649782"/>
          </a:xfrm>
        </p:spPr>
        <p:txBody>
          <a:bodyPr anchor="t"/>
          <a:lstStyle/>
          <a:p>
            <a:pPr marL="108000" indent="0" algn="ctr">
              <a:buNone/>
            </a:pPr>
            <a:r>
              <a:rPr lang="en-US" sz="1400" b="1" dirty="0"/>
              <a:t>Types of interventions to be listed in the Client Plan with common frequencies and timeframes:</a:t>
            </a:r>
          </a:p>
          <a:p>
            <a:r>
              <a:rPr lang="en-US" sz="1400" dirty="0"/>
              <a:t>Collateral (Includes: Collateral and Collateral-Caregiver) – Weekly and as needed, for 12 months </a:t>
            </a:r>
          </a:p>
          <a:p>
            <a:r>
              <a:rPr lang="en-US" sz="1400" dirty="0"/>
              <a:t>Case Management (Planned F/U Services) – Weekly and as needed, for 3 – 12 months</a:t>
            </a:r>
          </a:p>
          <a:p>
            <a:r>
              <a:rPr lang="en-US" sz="1400" dirty="0"/>
              <a:t>Medication Services (non-urgent)– Monthly and as needed, for 12 months</a:t>
            </a:r>
          </a:p>
          <a:p>
            <a:r>
              <a:rPr lang="en-US" sz="1400" dirty="0"/>
              <a:t>Individual Therapy – Weekly and as needed, for 12 months</a:t>
            </a:r>
          </a:p>
          <a:p>
            <a:r>
              <a:rPr lang="en-US" sz="1400" dirty="0"/>
              <a:t>Individual Rehabilitation – Weekly and as needed, for 12 months</a:t>
            </a:r>
          </a:p>
          <a:p>
            <a:r>
              <a:rPr lang="en-US" sz="1400" dirty="0"/>
              <a:t>Group Psychotherapy – Weekly for 12 months</a:t>
            </a:r>
          </a:p>
          <a:p>
            <a:r>
              <a:rPr lang="en-US" sz="1400" dirty="0"/>
              <a:t>Group Rehabilitation – Weekly for 12 months</a:t>
            </a:r>
          </a:p>
          <a:p>
            <a:r>
              <a:rPr lang="en-US" sz="1400" dirty="0"/>
              <a:t>Family Therapy – Weekly for 12 months</a:t>
            </a:r>
          </a:p>
          <a:p>
            <a:r>
              <a:rPr lang="en-US" sz="1400" dirty="0"/>
              <a:t>Collateral Family Counseling – 2x month and as needed for 12 months</a:t>
            </a: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19</a:t>
            </a:fld>
            <a:endParaRPr lang="uk-UA" dirty="0"/>
          </a:p>
        </p:txBody>
      </p:sp>
    </p:spTree>
    <p:extLst>
      <p:ext uri="{BB962C8B-B14F-4D97-AF65-F5344CB8AC3E}">
        <p14:creationId xmlns:p14="http://schemas.microsoft.com/office/powerpoint/2010/main" val="2257662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Introduction to Client Plans</a:t>
            </a:r>
          </a:p>
        </p:txBody>
      </p:sp>
      <p:sp>
        <p:nvSpPr>
          <p:cNvPr id="4" name="Subtitle 3"/>
          <p:cNvSpPr>
            <a:spLocks noGrp="1"/>
          </p:cNvSpPr>
          <p:nvPr>
            <p:ph type="subTitle" idx="1"/>
          </p:nvPr>
        </p:nvSpPr>
        <p:spPr>
          <a:xfrm>
            <a:off x="2871434" y="2885703"/>
            <a:ext cx="7307943" cy="2887970"/>
          </a:xfrm>
        </p:spPr>
        <p:txBody>
          <a:bodyPr anchor="t"/>
          <a:lstStyle/>
          <a:p>
            <a:r>
              <a:rPr lang="en-US" sz="1400" dirty="0"/>
              <a:t>Client Plans are plans for the provision of mental health services to clients who meet medical necessity. </a:t>
            </a:r>
          </a:p>
          <a:p>
            <a:r>
              <a:rPr lang="en-US" sz="1400" dirty="0"/>
              <a:t>They are an outline of the goals and objectives of treatment aimed to reduce functional impairments caused by the symptoms/behaviors of a client’s diagnosis. </a:t>
            </a:r>
          </a:p>
          <a:p>
            <a:r>
              <a:rPr lang="en-US" sz="1400" dirty="0"/>
              <a:t>The mental health services identified within the plan must address identified mental health needs, consistent with the diagnosis, that are the focus of the mental health treatment.</a:t>
            </a:r>
          </a:p>
          <a:p>
            <a:r>
              <a:rPr lang="en-US" sz="1400" dirty="0"/>
              <a:t>The plan itself acts as a progress report of the client’s measure of medical necessity for services as part of the golden thread.</a:t>
            </a:r>
          </a:p>
          <a:p>
            <a:endParaRPr lang="en-US" sz="1400"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2</a:t>
            </a:fld>
            <a:endParaRPr lang="uk-UA" dirty="0"/>
          </a:p>
        </p:txBody>
      </p:sp>
      <p:pic>
        <p:nvPicPr>
          <p:cNvPr id="6" name="Picture 5">
            <a:extLst>
              <a:ext uri="{FF2B5EF4-FFF2-40B4-BE49-F238E27FC236}">
                <a16:creationId xmlns:a16="http://schemas.microsoft.com/office/drawing/2014/main" id="{E1C4069E-98F8-40A3-9EB7-4E31363CE7B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0609" y="2902946"/>
            <a:ext cx="2790825" cy="2857500"/>
          </a:xfrm>
          <a:prstGeom prst="rect">
            <a:avLst/>
          </a:prstGeom>
        </p:spPr>
      </p:pic>
    </p:spTree>
    <p:extLst>
      <p:ext uri="{BB962C8B-B14F-4D97-AF65-F5344CB8AC3E}">
        <p14:creationId xmlns:p14="http://schemas.microsoft.com/office/powerpoint/2010/main" val="4103326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05315" y="1244013"/>
            <a:ext cx="7307943" cy="480131"/>
          </a:xfrm>
        </p:spPr>
        <p:txBody>
          <a:bodyPr/>
          <a:lstStyle/>
          <a:p>
            <a:r>
              <a:rPr lang="en-US" dirty="0"/>
              <a:t>Service interventions Continued</a:t>
            </a:r>
          </a:p>
        </p:txBody>
      </p:sp>
      <p:sp>
        <p:nvSpPr>
          <p:cNvPr id="4" name="Subtitle 3"/>
          <p:cNvSpPr>
            <a:spLocks noGrp="1"/>
          </p:cNvSpPr>
          <p:nvPr>
            <p:ph type="subTitle" idx="1"/>
          </p:nvPr>
        </p:nvSpPr>
        <p:spPr>
          <a:xfrm>
            <a:off x="2605314" y="1940153"/>
            <a:ext cx="7307943" cy="2598212"/>
          </a:xfrm>
        </p:spPr>
        <p:txBody>
          <a:bodyPr anchor="t"/>
          <a:lstStyle/>
          <a:p>
            <a:r>
              <a:rPr lang="en-US" sz="1400" dirty="0"/>
              <a:t>Multi-Family Group Therapy – Weekly for 12 months</a:t>
            </a:r>
          </a:p>
          <a:p>
            <a:r>
              <a:rPr lang="en-US" sz="1400" dirty="0"/>
              <a:t>Collateral Family Group – Weekly for 12 months</a:t>
            </a:r>
          </a:p>
          <a:p>
            <a:r>
              <a:rPr lang="en-US" sz="1400" dirty="0"/>
              <a:t>TBS – Weekly and as needed, for 3 – 12 months</a:t>
            </a:r>
          </a:p>
          <a:p>
            <a:r>
              <a:rPr lang="en-US" sz="1400" dirty="0"/>
              <a:t>ICC – Weekly and as needed, for 3 – 12 months</a:t>
            </a:r>
          </a:p>
          <a:p>
            <a:r>
              <a:rPr lang="en-US" sz="1400" dirty="0"/>
              <a:t>IHBS – Weekly and as needed, for 3 – 12 months</a:t>
            </a:r>
          </a:p>
          <a:p>
            <a:r>
              <a:rPr lang="en-US" sz="1400" dirty="0"/>
              <a:t>Therapeutic Foster Care (TFC) – Daily, for 3 – 12 months</a:t>
            </a:r>
          </a:p>
          <a:p>
            <a:r>
              <a:rPr lang="en-US" sz="1400" dirty="0"/>
              <a:t>Psychological Testing (Includes Psych Test, Developmental &amp; Neuropsych) – Weekly and as needed, for 3 months</a:t>
            </a:r>
          </a:p>
          <a:p>
            <a:endParaRPr lang="en-US" sz="1400"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20</a:t>
            </a:fld>
            <a:endParaRPr lang="uk-UA" dirty="0"/>
          </a:p>
        </p:txBody>
      </p:sp>
    </p:spTree>
    <p:extLst>
      <p:ext uri="{BB962C8B-B14F-4D97-AF65-F5344CB8AC3E}">
        <p14:creationId xmlns:p14="http://schemas.microsoft.com/office/powerpoint/2010/main" val="1742542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Detailed Interventions</a:t>
            </a:r>
          </a:p>
        </p:txBody>
      </p:sp>
      <p:sp>
        <p:nvSpPr>
          <p:cNvPr id="4" name="Subtitle 3"/>
          <p:cNvSpPr>
            <a:spLocks noGrp="1"/>
          </p:cNvSpPr>
          <p:nvPr>
            <p:ph type="subTitle" idx="1"/>
          </p:nvPr>
        </p:nvSpPr>
        <p:spPr>
          <a:xfrm>
            <a:off x="2523564" y="2837876"/>
            <a:ext cx="7307943" cy="2169697"/>
          </a:xfrm>
        </p:spPr>
        <p:txBody>
          <a:bodyPr anchor="t"/>
          <a:lstStyle/>
          <a:p>
            <a:pPr marL="0" indent="0">
              <a:buNone/>
            </a:pPr>
            <a:r>
              <a:rPr lang="en-US" sz="1400" dirty="0"/>
              <a:t>For each intervention it is best practice to include a detailed description. </a:t>
            </a:r>
            <a:endParaRPr lang="en-US" sz="1400" b="1" strike="sngStrike" dirty="0"/>
          </a:p>
          <a:p>
            <a:r>
              <a:rPr lang="en-US" sz="1400" dirty="0"/>
              <a:t>Must focus upon and address the identified functional impairments as a result of the mental disorder.</a:t>
            </a:r>
          </a:p>
          <a:p>
            <a:r>
              <a:rPr lang="en-US" sz="1400" dirty="0"/>
              <a:t>Must be consistent with the client plan mental health objectives and the qualifying diagnoses.</a:t>
            </a:r>
          </a:p>
          <a:p>
            <a:r>
              <a:rPr lang="en-US" sz="1400" dirty="0"/>
              <a:t>For Collateral it should include listing significant others (by names and/or roles) for whom contact is planned and indicating “and others as needed.”</a:t>
            </a:r>
          </a:p>
          <a:p>
            <a:endParaRPr lang="en-US"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21</a:t>
            </a:fld>
            <a:endParaRPr lang="uk-UA" dirty="0"/>
          </a:p>
        </p:txBody>
      </p:sp>
    </p:spTree>
    <p:extLst>
      <p:ext uri="{BB962C8B-B14F-4D97-AF65-F5344CB8AC3E}">
        <p14:creationId xmlns:p14="http://schemas.microsoft.com/office/powerpoint/2010/main" val="3868162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F3F6-B369-4178-AA47-2AC41DFECA57}"/>
              </a:ext>
            </a:extLst>
          </p:cNvPr>
          <p:cNvSpPr>
            <a:spLocks noGrp="1"/>
          </p:cNvSpPr>
          <p:nvPr>
            <p:ph type="ctrTitle"/>
          </p:nvPr>
        </p:nvSpPr>
        <p:spPr/>
        <p:txBody>
          <a:bodyPr/>
          <a:lstStyle/>
          <a:p>
            <a:r>
              <a:rPr lang="en-US" dirty="0"/>
              <a:t>Detailed Interventions</a:t>
            </a:r>
          </a:p>
        </p:txBody>
      </p:sp>
      <p:sp>
        <p:nvSpPr>
          <p:cNvPr id="3" name="Subtitle 2">
            <a:extLst>
              <a:ext uri="{FF2B5EF4-FFF2-40B4-BE49-F238E27FC236}">
                <a16:creationId xmlns:a16="http://schemas.microsoft.com/office/drawing/2014/main" id="{4AD134E2-F316-4A98-9CD7-8479C59C8246}"/>
              </a:ext>
            </a:extLst>
          </p:cNvPr>
          <p:cNvSpPr>
            <a:spLocks noGrp="1"/>
          </p:cNvSpPr>
          <p:nvPr>
            <p:ph type="subTitle" idx="1"/>
          </p:nvPr>
        </p:nvSpPr>
        <p:spPr>
          <a:xfrm>
            <a:off x="2442028" y="2522203"/>
            <a:ext cx="7307943" cy="5221814"/>
          </a:xfrm>
        </p:spPr>
        <p:txBody>
          <a:bodyPr/>
          <a:lstStyle/>
          <a:p>
            <a:pPr marL="108000" indent="0" algn="ctr">
              <a:buNone/>
            </a:pPr>
            <a:r>
              <a:rPr lang="en-US" sz="1400" b="1" dirty="0"/>
              <a:t>General enough to be inclusive, but specific enough to be illustrative.</a:t>
            </a:r>
          </a:p>
          <a:p>
            <a:pPr marL="108000" indent="0">
              <a:buNone/>
            </a:pPr>
            <a:r>
              <a:rPr lang="en-US" sz="1400" dirty="0"/>
              <a:t>Examples:</a:t>
            </a:r>
          </a:p>
          <a:p>
            <a:r>
              <a:rPr lang="en-US" sz="1400" u="sng" dirty="0"/>
              <a:t>Individual Rehab  </a:t>
            </a:r>
          </a:p>
          <a:p>
            <a:pPr marL="108000" indent="0">
              <a:buNone/>
            </a:pPr>
            <a:r>
              <a:rPr lang="en-US" sz="1400" dirty="0"/>
              <a:t>	“Assist the client in re-engaging in pleasant social activities through 	the use of an activities chart and role-play to manage 	symptoms of anhedonia due to Major Depression.”</a:t>
            </a:r>
          </a:p>
          <a:p>
            <a:r>
              <a:rPr lang="en-US" sz="1400" u="sng" dirty="0"/>
              <a:t>Collateral</a:t>
            </a:r>
          </a:p>
          <a:p>
            <a:pPr marL="108000" indent="0">
              <a:buNone/>
            </a:pPr>
            <a:r>
              <a:rPr lang="en-US" sz="1400" dirty="0"/>
              <a:t>	“Contact with significant support persons of client including parents, 	teacher and school counselor (others as needed) to assist client in 	meeting their mental health goals and objectives.”</a:t>
            </a:r>
          </a:p>
          <a:p>
            <a:r>
              <a:rPr lang="en-US" sz="1400" u="sng" dirty="0"/>
              <a:t>Medication Services</a:t>
            </a:r>
          </a:p>
          <a:p>
            <a:pPr marL="108000" indent="0">
              <a:buNone/>
            </a:pPr>
            <a:r>
              <a:rPr lang="en-US" sz="1400" dirty="0"/>
              <a:t>	“Medication Management strategies to engage client in collaboration 	to find, and optimize the dosage for effective anti-depressive 	medications.”</a:t>
            </a:r>
          </a:p>
          <a:p>
            <a:endParaRPr lang="en-US" u="sng" dirty="0"/>
          </a:p>
          <a:p>
            <a:pPr marL="108000" indent="0">
              <a:buNone/>
            </a:pPr>
            <a:endParaRPr lang="en-US" dirty="0"/>
          </a:p>
          <a:p>
            <a:pPr marL="108000" indent="0">
              <a:buNone/>
            </a:pPr>
            <a:endParaRPr lang="en-US" dirty="0"/>
          </a:p>
          <a:p>
            <a:pPr marL="108000" indent="0">
              <a:buNone/>
            </a:pPr>
            <a:endParaRPr lang="en-US" dirty="0"/>
          </a:p>
          <a:p>
            <a:endParaRPr lang="en-US" dirty="0"/>
          </a:p>
        </p:txBody>
      </p:sp>
      <p:sp>
        <p:nvSpPr>
          <p:cNvPr id="4" name="Slide Number Placeholder 3">
            <a:extLst>
              <a:ext uri="{FF2B5EF4-FFF2-40B4-BE49-F238E27FC236}">
                <a16:creationId xmlns:a16="http://schemas.microsoft.com/office/drawing/2014/main" id="{EFE177BF-49F3-4DFE-B7BF-68D7759B2AF6}"/>
              </a:ext>
            </a:extLst>
          </p:cNvPr>
          <p:cNvSpPr>
            <a:spLocks noGrp="1"/>
          </p:cNvSpPr>
          <p:nvPr>
            <p:ph type="sldNum" sz="quarter" idx="12"/>
          </p:nvPr>
        </p:nvSpPr>
        <p:spPr/>
        <p:txBody>
          <a:bodyPr/>
          <a:lstStyle/>
          <a:p>
            <a:fld id="{6E9F442E-095D-414B-A3C1-4D7C903EC540}" type="slidenum">
              <a:rPr lang="uk-UA" smtClean="0"/>
              <a:pPr/>
              <a:t>22</a:t>
            </a:fld>
            <a:endParaRPr lang="uk-UA" dirty="0"/>
          </a:p>
        </p:txBody>
      </p:sp>
    </p:spTree>
    <p:extLst>
      <p:ext uri="{BB962C8B-B14F-4D97-AF65-F5344CB8AC3E}">
        <p14:creationId xmlns:p14="http://schemas.microsoft.com/office/powerpoint/2010/main" val="1672784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F3F6-B369-4178-AA47-2AC41DFECA57}"/>
              </a:ext>
            </a:extLst>
          </p:cNvPr>
          <p:cNvSpPr>
            <a:spLocks noGrp="1"/>
          </p:cNvSpPr>
          <p:nvPr>
            <p:ph type="ctrTitle"/>
          </p:nvPr>
        </p:nvSpPr>
        <p:spPr>
          <a:xfrm>
            <a:off x="2605315" y="1336346"/>
            <a:ext cx="7307943" cy="867930"/>
          </a:xfrm>
        </p:spPr>
        <p:txBody>
          <a:bodyPr/>
          <a:lstStyle/>
          <a:p>
            <a:r>
              <a:rPr lang="en-US" dirty="0"/>
              <a:t>Developing Client Plans to Include Case Management Services</a:t>
            </a:r>
          </a:p>
        </p:txBody>
      </p:sp>
      <p:sp>
        <p:nvSpPr>
          <p:cNvPr id="3" name="Subtitle 2">
            <a:extLst>
              <a:ext uri="{FF2B5EF4-FFF2-40B4-BE49-F238E27FC236}">
                <a16:creationId xmlns:a16="http://schemas.microsoft.com/office/drawing/2014/main" id="{4AD134E2-F316-4A98-9CD7-8479C59C8246}"/>
              </a:ext>
            </a:extLst>
          </p:cNvPr>
          <p:cNvSpPr>
            <a:spLocks noGrp="1"/>
          </p:cNvSpPr>
          <p:nvPr>
            <p:ph type="subTitle" idx="1"/>
          </p:nvPr>
        </p:nvSpPr>
        <p:spPr>
          <a:xfrm>
            <a:off x="2523564" y="2965006"/>
            <a:ext cx="7307943" cy="2262029"/>
          </a:xfrm>
        </p:spPr>
        <p:txBody>
          <a:bodyPr/>
          <a:lstStyle/>
          <a:p>
            <a:r>
              <a:rPr lang="en-US" sz="1400" dirty="0"/>
              <a:t>If Case Management Services (Brokerage/ICC) will be provided, the detailed interventions section of the plan should document the following:</a:t>
            </a:r>
          </a:p>
          <a:p>
            <a:pPr marL="742950" lvl="1" indent="-285750"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Successful case management (linkage and monitoring) is expected to result in the client’s mental health symptoms being reduced and client’s mental health objectives being achieved.</a:t>
            </a:r>
          </a:p>
          <a:p>
            <a:pPr marL="742950" lvl="1" indent="-285750"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Specific community resources that client will be linked to should be identified and documented.</a:t>
            </a:r>
          </a:p>
          <a:p>
            <a:pPr marL="800100" lvl="1" indent="-342900" algn="l">
              <a:buFontTx/>
              <a:buChar char="-"/>
            </a:pPr>
            <a:endParaRPr lang="en-US" dirty="0"/>
          </a:p>
          <a:p>
            <a:endParaRPr lang="en-US" dirty="0"/>
          </a:p>
        </p:txBody>
      </p:sp>
      <p:sp>
        <p:nvSpPr>
          <p:cNvPr id="4" name="Slide Number Placeholder 3">
            <a:extLst>
              <a:ext uri="{FF2B5EF4-FFF2-40B4-BE49-F238E27FC236}">
                <a16:creationId xmlns:a16="http://schemas.microsoft.com/office/drawing/2014/main" id="{EFE177BF-49F3-4DFE-B7BF-68D7759B2AF6}"/>
              </a:ext>
            </a:extLst>
          </p:cNvPr>
          <p:cNvSpPr>
            <a:spLocks noGrp="1"/>
          </p:cNvSpPr>
          <p:nvPr>
            <p:ph type="sldNum" sz="quarter" idx="12"/>
          </p:nvPr>
        </p:nvSpPr>
        <p:spPr/>
        <p:txBody>
          <a:bodyPr/>
          <a:lstStyle/>
          <a:p>
            <a:fld id="{6E9F442E-095D-414B-A3C1-4D7C903EC540}" type="slidenum">
              <a:rPr lang="uk-UA" smtClean="0"/>
              <a:pPr/>
              <a:t>23</a:t>
            </a:fld>
            <a:endParaRPr lang="uk-UA" dirty="0"/>
          </a:p>
        </p:txBody>
      </p:sp>
      <p:pic>
        <p:nvPicPr>
          <p:cNvPr id="6" name="Picture 5">
            <a:extLst>
              <a:ext uri="{FF2B5EF4-FFF2-40B4-BE49-F238E27FC236}">
                <a16:creationId xmlns:a16="http://schemas.microsoft.com/office/drawing/2014/main" id="{48FE5A80-1CBE-4935-9BF9-317E1B500BD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4129659"/>
            <a:ext cx="2743200" cy="2122314"/>
          </a:xfrm>
          <a:prstGeom prst="rect">
            <a:avLst/>
          </a:prstGeom>
        </p:spPr>
      </p:pic>
    </p:spTree>
    <p:extLst>
      <p:ext uri="{BB962C8B-B14F-4D97-AF65-F5344CB8AC3E}">
        <p14:creationId xmlns:p14="http://schemas.microsoft.com/office/powerpoint/2010/main" val="901173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35D6C-31C6-4623-8573-C165E1C8A7BB}"/>
              </a:ext>
            </a:extLst>
          </p:cNvPr>
          <p:cNvSpPr>
            <a:spLocks noGrp="1"/>
          </p:cNvSpPr>
          <p:nvPr>
            <p:ph type="ctrTitle"/>
          </p:nvPr>
        </p:nvSpPr>
        <p:spPr/>
        <p:txBody>
          <a:bodyPr/>
          <a:lstStyle/>
          <a:p>
            <a:r>
              <a:rPr lang="en-US" dirty="0"/>
              <a:t>Client Plan Required Signatures</a:t>
            </a:r>
          </a:p>
        </p:txBody>
      </p:sp>
      <p:sp>
        <p:nvSpPr>
          <p:cNvPr id="3" name="Subtitle 2">
            <a:extLst>
              <a:ext uri="{FF2B5EF4-FFF2-40B4-BE49-F238E27FC236}">
                <a16:creationId xmlns:a16="http://schemas.microsoft.com/office/drawing/2014/main" id="{D1A16CA4-333B-4D03-9256-D0CFA131A2CC}"/>
              </a:ext>
            </a:extLst>
          </p:cNvPr>
          <p:cNvSpPr>
            <a:spLocks noGrp="1"/>
          </p:cNvSpPr>
          <p:nvPr>
            <p:ph type="subTitle" idx="1"/>
          </p:nvPr>
        </p:nvSpPr>
        <p:spPr>
          <a:xfrm>
            <a:off x="2523564" y="2429083"/>
            <a:ext cx="7307943" cy="4208716"/>
          </a:xfrm>
        </p:spPr>
        <p:txBody>
          <a:bodyPr/>
          <a:lstStyle/>
          <a:p>
            <a:r>
              <a:rPr lang="en-US" sz="1600" dirty="0"/>
              <a:t>Client Plans are signed (or electronic equivalent) by:  </a:t>
            </a:r>
          </a:p>
          <a:p>
            <a:pPr marL="108000" indent="0">
              <a:buNone/>
            </a:pPr>
            <a:r>
              <a:rPr lang="en-US" sz="1600" dirty="0"/>
              <a:t>   a) The person providing the service(s) or, </a:t>
            </a:r>
          </a:p>
          <a:p>
            <a:pPr marL="568325" indent="-457200">
              <a:buNone/>
            </a:pPr>
            <a:r>
              <a:rPr lang="en-US" sz="1600" dirty="0"/>
              <a:t>   b) A person representing a team or program providing the         service(s) or, </a:t>
            </a:r>
          </a:p>
          <a:p>
            <a:pPr marL="108000" indent="0">
              <a:buNone/>
            </a:pPr>
            <a:r>
              <a:rPr lang="en-US" sz="1600" dirty="0"/>
              <a:t>   c) A person representing the MHP providing service(s). </a:t>
            </a:r>
          </a:p>
          <a:p>
            <a:pPr lvl="0">
              <a:buClr>
                <a:srgbClr val="E7E6E6">
                  <a:lumMod val="25000"/>
                </a:srgbClr>
              </a:buClr>
            </a:pPr>
            <a:r>
              <a:rPr lang="en-US" sz="1600" dirty="0">
                <a:solidFill>
                  <a:srgbClr val="E7E6E6">
                    <a:lumMod val="50000"/>
                  </a:srgbClr>
                </a:solidFill>
                <a:latin typeface="Verdana" panose="020B0604030504040204" pitchFamily="34" charset="0"/>
                <a:ea typeface="Verdana" panose="020B0604030504040204" pitchFamily="34" charset="0"/>
              </a:rPr>
              <a:t>Client plan signatures must include the date of service, the signature of the person providing the service (or electronic equivalent); the person’s type of professional degree, licensure or job title, relevant identification number (e.g., NPI number), if applicable, and the date the documentation was entered in the medical record.</a:t>
            </a:r>
          </a:p>
          <a:p>
            <a:pPr>
              <a:buClr>
                <a:srgbClr val="E7E6E6">
                  <a:lumMod val="25000"/>
                </a:srgbClr>
              </a:buClr>
            </a:pPr>
            <a:r>
              <a:rPr lang="en-US" sz="1600" dirty="0"/>
              <a:t>Client Plans must be finalized (unable to be further edited) and signed by all required clinical staff (including supervisor) before considered effective. </a:t>
            </a:r>
          </a:p>
          <a:p>
            <a:pPr lvl="0">
              <a:buClr>
                <a:srgbClr val="E7E6E6">
                  <a:lumMod val="25000"/>
                </a:srgbClr>
              </a:buClr>
            </a:pPr>
            <a:endParaRPr lang="en-US" sz="1600" dirty="0">
              <a:solidFill>
                <a:srgbClr val="E7E6E6">
                  <a:lumMod val="50000"/>
                </a:srgbClr>
              </a:solidFill>
              <a:latin typeface="Verdana" panose="020B0604030504040204" pitchFamily="34" charset="0"/>
              <a:ea typeface="Verdana" panose="020B0604030504040204" pitchFamily="34" charset="0"/>
            </a:endParaRPr>
          </a:p>
          <a:p>
            <a:pPr marL="108000" indent="0">
              <a:buNone/>
            </a:pPr>
            <a:endParaRPr lang="en-US" dirty="0"/>
          </a:p>
        </p:txBody>
      </p:sp>
      <p:sp>
        <p:nvSpPr>
          <p:cNvPr id="4" name="Slide Number Placeholder 3">
            <a:extLst>
              <a:ext uri="{FF2B5EF4-FFF2-40B4-BE49-F238E27FC236}">
                <a16:creationId xmlns:a16="http://schemas.microsoft.com/office/drawing/2014/main" id="{77B9144E-1913-465A-A37C-0A22C336B43C}"/>
              </a:ext>
            </a:extLst>
          </p:cNvPr>
          <p:cNvSpPr>
            <a:spLocks noGrp="1"/>
          </p:cNvSpPr>
          <p:nvPr>
            <p:ph type="sldNum" sz="quarter" idx="12"/>
          </p:nvPr>
        </p:nvSpPr>
        <p:spPr/>
        <p:txBody>
          <a:bodyPr/>
          <a:lstStyle/>
          <a:p>
            <a:fld id="{6E9F442E-095D-414B-A3C1-4D7C903EC540}" type="slidenum">
              <a:rPr lang="uk-UA" smtClean="0"/>
              <a:pPr/>
              <a:t>24</a:t>
            </a:fld>
            <a:endParaRPr lang="uk-UA" dirty="0"/>
          </a:p>
        </p:txBody>
      </p:sp>
      <p:pic>
        <p:nvPicPr>
          <p:cNvPr id="6" name="Picture 5">
            <a:extLst>
              <a:ext uri="{FF2B5EF4-FFF2-40B4-BE49-F238E27FC236}">
                <a16:creationId xmlns:a16="http://schemas.microsoft.com/office/drawing/2014/main" id="{3D4BB9E3-6D35-4D6D-BD1C-43B56C77401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831507" y="4083272"/>
            <a:ext cx="2651760" cy="1775366"/>
          </a:xfrm>
          <a:prstGeom prst="rect">
            <a:avLst/>
          </a:prstGeom>
        </p:spPr>
      </p:pic>
    </p:spTree>
    <p:extLst>
      <p:ext uri="{BB962C8B-B14F-4D97-AF65-F5344CB8AC3E}">
        <p14:creationId xmlns:p14="http://schemas.microsoft.com/office/powerpoint/2010/main" val="3623250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DC184-B418-44EB-B334-E30433BFE822}"/>
              </a:ext>
            </a:extLst>
          </p:cNvPr>
          <p:cNvSpPr>
            <a:spLocks noGrp="1"/>
          </p:cNvSpPr>
          <p:nvPr>
            <p:ph type="ctrTitle"/>
          </p:nvPr>
        </p:nvSpPr>
        <p:spPr>
          <a:xfrm>
            <a:off x="2605315" y="1724145"/>
            <a:ext cx="7307943" cy="480131"/>
          </a:xfrm>
        </p:spPr>
        <p:txBody>
          <a:bodyPr/>
          <a:lstStyle/>
          <a:p>
            <a:r>
              <a:rPr lang="en-US" dirty="0"/>
              <a:t>Client Plan Required Signatures</a:t>
            </a:r>
          </a:p>
        </p:txBody>
      </p:sp>
      <p:sp>
        <p:nvSpPr>
          <p:cNvPr id="3" name="Subtitle 2">
            <a:extLst>
              <a:ext uri="{FF2B5EF4-FFF2-40B4-BE49-F238E27FC236}">
                <a16:creationId xmlns:a16="http://schemas.microsoft.com/office/drawing/2014/main" id="{49CF0575-7B01-43A6-A440-B8117223B143}"/>
              </a:ext>
            </a:extLst>
          </p:cNvPr>
          <p:cNvSpPr>
            <a:spLocks noGrp="1"/>
          </p:cNvSpPr>
          <p:nvPr>
            <p:ph type="subTitle" idx="1"/>
          </p:nvPr>
        </p:nvSpPr>
        <p:spPr>
          <a:xfrm>
            <a:off x="1758463" y="2497015"/>
            <a:ext cx="9122898" cy="3137141"/>
          </a:xfrm>
        </p:spPr>
        <p:txBody>
          <a:bodyPr/>
          <a:lstStyle/>
          <a:p>
            <a:endParaRPr lang="en-US" sz="1600" dirty="0">
              <a:solidFill>
                <a:schemeClr val="bg2">
                  <a:lumMod val="50000"/>
                </a:schemeClr>
              </a:solidFill>
              <a:latin typeface="Verdana" panose="020B0604030504040204" pitchFamily="34" charset="0"/>
              <a:ea typeface="Verdana" panose="020B0604030504040204" pitchFamily="34" charset="0"/>
            </a:endParaRPr>
          </a:p>
          <a:p>
            <a:r>
              <a:rPr lang="en-US" sz="1600" dirty="0"/>
              <a:t>All Client Plans must also be signed by the client and/or guardian.</a:t>
            </a:r>
          </a:p>
          <a:p>
            <a:pPr lvl="1" algn="l"/>
            <a:r>
              <a:rPr lang="en-US" sz="1400" dirty="0">
                <a:solidFill>
                  <a:schemeClr val="bg2">
                    <a:lumMod val="50000"/>
                  </a:schemeClr>
                </a:solidFill>
                <a:latin typeface="Verdana" panose="020B0604030504040204" pitchFamily="34" charset="0"/>
                <a:ea typeface="Verdana" panose="020B0604030504040204" pitchFamily="34" charset="0"/>
              </a:rPr>
              <a:t>Clinical judgment should be used to determine if it is appropriate to review treatment plans with young children. If appropriate, obtain a client’s signature. If not appropriate, obtain a client’s guardian’s signature. </a:t>
            </a:r>
          </a:p>
          <a:p>
            <a:r>
              <a:rPr lang="en-US" sz="1600" dirty="0"/>
              <a:t>Client plans do not require a date to indicate when it was signed. </a:t>
            </a:r>
          </a:p>
          <a:p>
            <a:pPr lvl="1" algn="l"/>
            <a:r>
              <a:rPr lang="en-US" sz="1600" dirty="0">
                <a:solidFill>
                  <a:schemeClr val="bg2">
                    <a:lumMod val="50000"/>
                  </a:schemeClr>
                </a:solidFill>
                <a:latin typeface="Verdana" panose="020B0604030504040204" pitchFamily="34" charset="0"/>
                <a:ea typeface="Verdana" panose="020B0604030504040204" pitchFamily="34" charset="0"/>
              </a:rPr>
              <a:t>If a client does not date their signature, a provider may add the date and include their initials. </a:t>
            </a:r>
          </a:p>
          <a:p>
            <a:pPr marL="742950" lvl="1" indent="-285750" algn="l">
              <a:buFont typeface="Arial" panose="020B0604020202020204" pitchFamily="34" charset="0"/>
              <a:buChar char="•"/>
            </a:pPr>
            <a:endParaRPr lang="en-US" sz="1600" dirty="0">
              <a:solidFill>
                <a:schemeClr val="bg2">
                  <a:lumMod val="50000"/>
                </a:schemeClr>
              </a:solidFill>
              <a:latin typeface="Verdana" panose="020B0604030504040204" pitchFamily="34" charset="0"/>
              <a:ea typeface="Verdana" panose="020B0604030504040204" pitchFamily="34" charset="0"/>
            </a:endParaRPr>
          </a:p>
          <a:p>
            <a:pPr marL="285750" lvl="1" indent="-285750" algn="l">
              <a:buFont typeface="Arial" panose="020B0604020202020204" pitchFamily="34" charset="0"/>
              <a:buChar char="•"/>
            </a:pPr>
            <a:endParaRPr lang="en-US" sz="1600" dirty="0">
              <a:solidFill>
                <a:schemeClr val="bg2">
                  <a:lumMod val="50000"/>
                </a:schemeClr>
              </a:solidFill>
              <a:latin typeface="Verdana" panose="020B0604030504040204" pitchFamily="34" charset="0"/>
              <a:ea typeface="Verdana" panose="020B0604030504040204" pitchFamily="34" charset="0"/>
            </a:endParaRPr>
          </a:p>
          <a:p>
            <a:pPr lvl="1" algn="l"/>
            <a:endParaRPr lang="en-US" sz="1200" dirty="0">
              <a:latin typeface="Verdana" panose="020B0604030504040204" pitchFamily="34" charset="0"/>
              <a:ea typeface="Verdan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0BF73F4D-A85D-4426-8BBE-241D07FA9BFB}"/>
              </a:ext>
            </a:extLst>
          </p:cNvPr>
          <p:cNvSpPr>
            <a:spLocks noGrp="1"/>
          </p:cNvSpPr>
          <p:nvPr>
            <p:ph type="sldNum" sz="quarter" idx="12"/>
          </p:nvPr>
        </p:nvSpPr>
        <p:spPr/>
        <p:txBody>
          <a:bodyPr/>
          <a:lstStyle/>
          <a:p>
            <a:fld id="{6E9F442E-095D-414B-A3C1-4D7C903EC540}" type="slidenum">
              <a:rPr lang="uk-UA" smtClean="0"/>
              <a:pPr/>
              <a:t>25</a:t>
            </a:fld>
            <a:endParaRPr lang="uk-UA" dirty="0"/>
          </a:p>
        </p:txBody>
      </p:sp>
    </p:spTree>
    <p:extLst>
      <p:ext uri="{BB962C8B-B14F-4D97-AF65-F5344CB8AC3E}">
        <p14:creationId xmlns:p14="http://schemas.microsoft.com/office/powerpoint/2010/main" val="1427972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35D6C-31C6-4623-8573-C165E1C8A7BB}"/>
              </a:ext>
            </a:extLst>
          </p:cNvPr>
          <p:cNvSpPr>
            <a:spLocks noGrp="1"/>
          </p:cNvSpPr>
          <p:nvPr>
            <p:ph type="ctrTitle"/>
          </p:nvPr>
        </p:nvSpPr>
        <p:spPr/>
        <p:txBody>
          <a:bodyPr/>
          <a:lstStyle/>
          <a:p>
            <a:r>
              <a:rPr lang="en-US" dirty="0"/>
              <a:t>Client Plan Required Signatures</a:t>
            </a:r>
          </a:p>
        </p:txBody>
      </p:sp>
      <p:sp>
        <p:nvSpPr>
          <p:cNvPr id="3" name="Subtitle 2">
            <a:extLst>
              <a:ext uri="{FF2B5EF4-FFF2-40B4-BE49-F238E27FC236}">
                <a16:creationId xmlns:a16="http://schemas.microsoft.com/office/drawing/2014/main" id="{D1A16CA4-333B-4D03-9256-D0CFA131A2CC}"/>
              </a:ext>
            </a:extLst>
          </p:cNvPr>
          <p:cNvSpPr>
            <a:spLocks noGrp="1"/>
          </p:cNvSpPr>
          <p:nvPr>
            <p:ph type="subTitle" idx="1"/>
          </p:nvPr>
        </p:nvSpPr>
        <p:spPr>
          <a:xfrm>
            <a:off x="2442028" y="2406683"/>
            <a:ext cx="7307943" cy="3868623"/>
          </a:xfrm>
        </p:spPr>
        <p:txBody>
          <a:bodyPr/>
          <a:lstStyle/>
          <a:p>
            <a:r>
              <a:rPr lang="en-US" sz="1400" dirty="0"/>
              <a:t>If the client does not sign or refuses to sign the Client Plan, regular efforts must be attempted to obtain the client’s approval.  </a:t>
            </a:r>
          </a:p>
          <a:p>
            <a:pPr marL="628650" lvl="1" indent="-171450"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Note the issue on the client signature line in the Client Plan with a reference to a progress note.  Elaborate in the Progress Note the rationale or reason why a signature was not obtained, and when the next attempt will occur.</a:t>
            </a:r>
          </a:p>
          <a:p>
            <a:r>
              <a:rPr lang="en-US" sz="1400" dirty="0"/>
              <a:t>If the client’s mental health symptoms (such as paranoia caused by schizophrenia) prevent client from reviewing and signing the treatment plan and it is determined that ongoing attempts are not clinically appropriate, this must be documented in a progress note.  The unsigned treatment plan should reference this note. </a:t>
            </a:r>
          </a:p>
          <a:p>
            <a:r>
              <a:rPr lang="en-US" sz="1400" dirty="0"/>
              <a:t>If a client does not sign a Client Plan due to unavailability (such as client no-showing to an appointment) future attempts must be made to obtain the client’s signature. Unavailability (without other mitigating mental health factors) is not a reason to stop attempts to obtain a client signature.  </a:t>
            </a:r>
          </a:p>
          <a:p>
            <a:endParaRPr lang="en-US" dirty="0"/>
          </a:p>
        </p:txBody>
      </p:sp>
      <p:sp>
        <p:nvSpPr>
          <p:cNvPr id="4" name="Slide Number Placeholder 3">
            <a:extLst>
              <a:ext uri="{FF2B5EF4-FFF2-40B4-BE49-F238E27FC236}">
                <a16:creationId xmlns:a16="http://schemas.microsoft.com/office/drawing/2014/main" id="{77B9144E-1913-465A-A37C-0A22C336B43C}"/>
              </a:ext>
            </a:extLst>
          </p:cNvPr>
          <p:cNvSpPr>
            <a:spLocks noGrp="1"/>
          </p:cNvSpPr>
          <p:nvPr>
            <p:ph type="sldNum" sz="quarter" idx="12"/>
          </p:nvPr>
        </p:nvSpPr>
        <p:spPr/>
        <p:txBody>
          <a:bodyPr/>
          <a:lstStyle/>
          <a:p>
            <a:fld id="{6E9F442E-095D-414B-A3C1-4D7C903EC540}" type="slidenum">
              <a:rPr lang="uk-UA" smtClean="0"/>
              <a:pPr/>
              <a:t>26</a:t>
            </a:fld>
            <a:endParaRPr lang="uk-UA" dirty="0"/>
          </a:p>
        </p:txBody>
      </p:sp>
    </p:spTree>
    <p:extLst>
      <p:ext uri="{BB962C8B-B14F-4D97-AF65-F5344CB8AC3E}">
        <p14:creationId xmlns:p14="http://schemas.microsoft.com/office/powerpoint/2010/main" val="228087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29A95-9AF3-438F-A185-9ECAC9666AB6}"/>
              </a:ext>
            </a:extLst>
          </p:cNvPr>
          <p:cNvSpPr>
            <a:spLocks noGrp="1"/>
          </p:cNvSpPr>
          <p:nvPr>
            <p:ph type="ctrTitle"/>
          </p:nvPr>
        </p:nvSpPr>
        <p:spPr/>
        <p:txBody>
          <a:bodyPr/>
          <a:lstStyle/>
          <a:p>
            <a:r>
              <a:rPr lang="en-US" dirty="0"/>
              <a:t>Exceptions to Signature Requirements</a:t>
            </a:r>
          </a:p>
        </p:txBody>
      </p:sp>
      <p:sp>
        <p:nvSpPr>
          <p:cNvPr id="3" name="Subtitle 2">
            <a:extLst>
              <a:ext uri="{FF2B5EF4-FFF2-40B4-BE49-F238E27FC236}">
                <a16:creationId xmlns:a16="http://schemas.microsoft.com/office/drawing/2014/main" id="{0663A6DD-12ED-4AE2-BAB8-DFEFFE2A795F}"/>
              </a:ext>
            </a:extLst>
          </p:cNvPr>
          <p:cNvSpPr>
            <a:spLocks noGrp="1"/>
          </p:cNvSpPr>
          <p:nvPr>
            <p:ph type="subTitle" idx="1"/>
          </p:nvPr>
        </p:nvSpPr>
        <p:spPr>
          <a:xfrm>
            <a:off x="2442028" y="2709554"/>
            <a:ext cx="7307943" cy="4114331"/>
          </a:xfrm>
        </p:spPr>
        <p:txBody>
          <a:bodyPr/>
          <a:lstStyle/>
          <a:p>
            <a:r>
              <a:rPr lang="en-US" sz="1400" dirty="0"/>
              <a:t>A client’s signature on the Treatment Plan is not required when:</a:t>
            </a:r>
          </a:p>
          <a:p>
            <a:pPr lvl="2"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The client is not expected to be in treatment beyond  </a:t>
            </a:r>
          </a:p>
          <a:p>
            <a:pPr lvl="2" algn="l"/>
            <a:r>
              <a:rPr lang="en-US" sz="1400" dirty="0">
                <a:solidFill>
                  <a:schemeClr val="bg2">
                    <a:lumMod val="50000"/>
                  </a:schemeClr>
                </a:solidFill>
                <a:latin typeface="Verdana" panose="020B0604030504040204" pitchFamily="34" charset="0"/>
                <a:ea typeface="Verdana" panose="020B0604030504040204" pitchFamily="34" charset="0"/>
              </a:rPr>
              <a:t>     60 days.</a:t>
            </a:r>
          </a:p>
          <a:p>
            <a:pPr lvl="2"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Is only receiving one Specialty Mental Health Service (intervention) </a:t>
            </a:r>
          </a:p>
          <a:p>
            <a:pPr marL="1657350" lvl="3" indent="-285750" algn="l">
              <a:buFont typeface="Wingdings" panose="05000000000000000000" pitchFamily="2" charset="2"/>
              <a:buChar char="§"/>
            </a:pPr>
            <a:r>
              <a:rPr lang="en-US" sz="1400" dirty="0">
                <a:solidFill>
                  <a:schemeClr val="bg2">
                    <a:lumMod val="50000"/>
                  </a:schemeClr>
                </a:solidFill>
                <a:latin typeface="Verdana" panose="020B0604030504040204" pitchFamily="34" charset="0"/>
                <a:ea typeface="Verdana" panose="020B0604030504040204" pitchFamily="34" charset="0"/>
              </a:rPr>
              <a:t>Currently, the only ACBH programs claiming one intervention are Medication Services and TBS.</a:t>
            </a:r>
          </a:p>
          <a:p>
            <a:pPr marL="1657350" lvl="3" indent="-285750" algn="l">
              <a:buFont typeface="Wingdings" panose="05000000000000000000" pitchFamily="2" charset="2"/>
              <a:buChar char="§"/>
            </a:pPr>
            <a:r>
              <a:rPr lang="en-US" sz="1400" dirty="0">
                <a:solidFill>
                  <a:schemeClr val="bg2">
                    <a:lumMod val="50000"/>
                  </a:schemeClr>
                </a:solidFill>
                <a:latin typeface="Verdana" panose="020B0604030504040204" pitchFamily="34" charset="0"/>
                <a:ea typeface="Verdana" panose="020B0604030504040204" pitchFamily="34" charset="0"/>
              </a:rPr>
              <a:t>Remember that Collateral is considered a intervention.</a:t>
            </a:r>
          </a:p>
          <a:p>
            <a:pPr marL="20638" lvl="2" indent="-20638" algn="l"/>
            <a:r>
              <a:rPr lang="en-US" sz="1400" b="1" dirty="0">
                <a:solidFill>
                  <a:schemeClr val="bg2">
                    <a:lumMod val="50000"/>
                  </a:schemeClr>
                </a:solidFill>
                <a:latin typeface="Verdana" panose="020B0604030504040204" pitchFamily="34" charset="0"/>
                <a:ea typeface="Verdana" panose="020B0604030504040204" pitchFamily="34" charset="0"/>
              </a:rPr>
              <a:t>All other requirements remain. For example, provider must document that client participated in the development, agreed to it, and was offered a copy.</a:t>
            </a:r>
            <a:endParaRPr lang="en-US" sz="1400" dirty="0">
              <a:solidFill>
                <a:schemeClr val="bg2">
                  <a:lumMod val="50000"/>
                </a:schemeClr>
              </a:solidFill>
              <a:latin typeface="Verdana" panose="020B0604030504040204" pitchFamily="34" charset="0"/>
              <a:ea typeface="Verdana" panose="020B0604030504040204" pitchFamily="34" charset="0"/>
            </a:endParaRPr>
          </a:p>
          <a:p>
            <a:pPr marL="20638" lvl="2" indent="-20638" algn="l"/>
            <a:r>
              <a:rPr lang="en-US" sz="1400" dirty="0">
                <a:solidFill>
                  <a:schemeClr val="bg2">
                    <a:lumMod val="50000"/>
                  </a:schemeClr>
                </a:solidFill>
                <a:latin typeface="Verdana" panose="020B0604030504040204" pitchFamily="34" charset="0"/>
                <a:ea typeface="Verdana" panose="020B0604030504040204" pitchFamily="34" charset="0"/>
              </a:rPr>
              <a:t>Note that even if one of these exceptions is met, it is highly recommended that the client sign their plan.</a:t>
            </a:r>
          </a:p>
          <a:p>
            <a:pPr marL="20638" lvl="2" indent="-20638" algn="l"/>
            <a:endParaRPr lang="en-US" sz="1400" dirty="0">
              <a:solidFill>
                <a:schemeClr val="bg2">
                  <a:lumMod val="50000"/>
                </a:schemeClr>
              </a:solidFill>
              <a:latin typeface="Verdana" panose="020B0604030504040204" pitchFamily="34" charset="0"/>
              <a:ea typeface="Verdana" panose="020B0604030504040204" pitchFamily="34" charset="0"/>
            </a:endParaRPr>
          </a:p>
          <a:p>
            <a:pPr marL="1657350" lvl="3" indent="-285750" algn="l">
              <a:buFont typeface="Wingdings" panose="05000000000000000000" pitchFamily="2" charset="2"/>
              <a:buChar char="§"/>
            </a:pPr>
            <a:endParaRPr lang="en-US" sz="1200" dirty="0">
              <a:solidFill>
                <a:schemeClr val="bg2">
                  <a:lumMod val="50000"/>
                </a:schemeClr>
              </a:solidFill>
              <a:latin typeface="Verdana" panose="020B0604030504040204" pitchFamily="34" charset="0"/>
              <a:ea typeface="Verdana" panose="020B0604030504040204" pitchFamily="34" charset="0"/>
            </a:endParaRPr>
          </a:p>
          <a:p>
            <a:pPr lvl="2" algn="l">
              <a:buFont typeface="Courier New" panose="02070309020205020404" pitchFamily="49" charset="0"/>
              <a:buChar char="o"/>
            </a:pPr>
            <a:endParaRPr lang="en-US" sz="1400" dirty="0">
              <a:solidFill>
                <a:schemeClr val="bg2">
                  <a:lumMod val="50000"/>
                </a:schemeClr>
              </a:solidFill>
              <a:latin typeface="Verdana" panose="020B0604030504040204" pitchFamily="34" charset="0"/>
              <a:ea typeface="Verdan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822A265F-A6BE-4D5D-A514-F34DAA33126F}"/>
              </a:ext>
            </a:extLst>
          </p:cNvPr>
          <p:cNvSpPr>
            <a:spLocks noGrp="1"/>
          </p:cNvSpPr>
          <p:nvPr>
            <p:ph type="sldNum" sz="quarter" idx="12"/>
          </p:nvPr>
        </p:nvSpPr>
        <p:spPr/>
        <p:txBody>
          <a:bodyPr/>
          <a:lstStyle/>
          <a:p>
            <a:fld id="{6E9F442E-095D-414B-A3C1-4D7C903EC540}" type="slidenum">
              <a:rPr lang="uk-UA" smtClean="0"/>
              <a:pPr/>
              <a:t>27</a:t>
            </a:fld>
            <a:endParaRPr lang="uk-UA" dirty="0"/>
          </a:p>
        </p:txBody>
      </p:sp>
      <p:pic>
        <p:nvPicPr>
          <p:cNvPr id="6" name="Picture 5">
            <a:extLst>
              <a:ext uri="{FF2B5EF4-FFF2-40B4-BE49-F238E27FC236}">
                <a16:creationId xmlns:a16="http://schemas.microsoft.com/office/drawing/2014/main" id="{4DEB7AC2-3F33-4E49-89A7-8F17947D6CB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749971" y="4838913"/>
            <a:ext cx="2011680" cy="1215951"/>
          </a:xfrm>
          <a:prstGeom prst="rect">
            <a:avLst/>
          </a:prstGeom>
        </p:spPr>
      </p:pic>
    </p:spTree>
    <p:extLst>
      <p:ext uri="{BB962C8B-B14F-4D97-AF65-F5344CB8AC3E}">
        <p14:creationId xmlns:p14="http://schemas.microsoft.com/office/powerpoint/2010/main" val="2823560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2A60-E076-49FB-BAAA-89CF124F63F3}"/>
              </a:ext>
            </a:extLst>
          </p:cNvPr>
          <p:cNvSpPr>
            <a:spLocks noGrp="1"/>
          </p:cNvSpPr>
          <p:nvPr>
            <p:ph type="ctrTitle"/>
          </p:nvPr>
        </p:nvSpPr>
        <p:spPr>
          <a:xfrm>
            <a:off x="2605315" y="1336346"/>
            <a:ext cx="7307943" cy="867930"/>
          </a:xfrm>
        </p:spPr>
        <p:txBody>
          <a:bodyPr/>
          <a:lstStyle/>
          <a:p>
            <a:r>
              <a:rPr lang="en-US" dirty="0"/>
              <a:t>Signature Requirements during COVID-19</a:t>
            </a:r>
          </a:p>
        </p:txBody>
      </p:sp>
      <p:sp>
        <p:nvSpPr>
          <p:cNvPr id="3" name="Subtitle 2">
            <a:extLst>
              <a:ext uri="{FF2B5EF4-FFF2-40B4-BE49-F238E27FC236}">
                <a16:creationId xmlns:a16="http://schemas.microsoft.com/office/drawing/2014/main" id="{9C7709F1-8398-482F-B07B-9C49114B1F38}"/>
              </a:ext>
            </a:extLst>
          </p:cNvPr>
          <p:cNvSpPr>
            <a:spLocks noGrp="1"/>
          </p:cNvSpPr>
          <p:nvPr>
            <p:ph type="subTitle" idx="1"/>
          </p:nvPr>
        </p:nvSpPr>
        <p:spPr>
          <a:xfrm>
            <a:off x="2523564" y="2605830"/>
            <a:ext cx="7307943" cy="4080476"/>
          </a:xfrm>
        </p:spPr>
        <p:txBody>
          <a:bodyPr/>
          <a:lstStyle/>
          <a:p>
            <a:pPr marL="108000" indent="0">
              <a:buNone/>
            </a:pPr>
            <a:r>
              <a:rPr lang="en-US" sz="1400" dirty="0"/>
              <a:t>Will late signatures (Informing Materials, Consents, Client Plan and Medication Consents) be accepted as compliant for claiming purposes if verbal consent is provided?</a:t>
            </a:r>
          </a:p>
          <a:p>
            <a:r>
              <a:rPr lang="en-US" sz="1400" dirty="0"/>
              <a:t>Yes, for certain documents. Document as follows: In the PN, explain what information was shared with the client, that the client verbally consented to the information provided, and that they will sign the forms at the next in-person meeting as they cannot currently meet in-person due to the COVID-19 emergency.</a:t>
            </a:r>
          </a:p>
          <a:p>
            <a:r>
              <a:rPr lang="en-US" sz="1400" dirty="0"/>
              <a:t>Releases of Information require an actual client signature.</a:t>
            </a:r>
          </a:p>
          <a:p>
            <a:r>
              <a:rPr lang="en-US" sz="1400" dirty="0"/>
              <a:t>DHCS has indicated that if a COVID-19 situation has caused the client to be unavailable to sign a Client Plan, this can be documented and there is no need to seek a signature after the shelter in place is lifted. For this reason, a Client Plan lacking a wet signature can be approved in CQRT and there is no need to wait on review or approval of a chart. </a:t>
            </a:r>
          </a:p>
          <a:p>
            <a:endParaRPr lang="en-US" sz="1400" dirty="0">
              <a:highlight>
                <a:srgbClr val="FFFF00"/>
              </a:highlight>
            </a:endParaRPr>
          </a:p>
          <a:p>
            <a:pPr marL="108000" indent="0">
              <a:buNone/>
            </a:pPr>
            <a:endParaRPr lang="en-US" dirty="0"/>
          </a:p>
        </p:txBody>
      </p:sp>
      <p:sp>
        <p:nvSpPr>
          <p:cNvPr id="4" name="Slide Number Placeholder 3">
            <a:extLst>
              <a:ext uri="{FF2B5EF4-FFF2-40B4-BE49-F238E27FC236}">
                <a16:creationId xmlns:a16="http://schemas.microsoft.com/office/drawing/2014/main" id="{154E6BE6-C6D2-4726-9C1A-125D9867F157}"/>
              </a:ext>
            </a:extLst>
          </p:cNvPr>
          <p:cNvSpPr>
            <a:spLocks noGrp="1"/>
          </p:cNvSpPr>
          <p:nvPr>
            <p:ph type="sldNum" sz="quarter" idx="12"/>
          </p:nvPr>
        </p:nvSpPr>
        <p:spPr/>
        <p:txBody>
          <a:bodyPr/>
          <a:lstStyle/>
          <a:p>
            <a:fld id="{6E9F442E-095D-414B-A3C1-4D7C903EC540}" type="slidenum">
              <a:rPr lang="uk-UA" smtClean="0"/>
              <a:pPr/>
              <a:t>28</a:t>
            </a:fld>
            <a:endParaRPr lang="uk-UA" dirty="0"/>
          </a:p>
        </p:txBody>
      </p:sp>
    </p:spTree>
    <p:extLst>
      <p:ext uri="{BB962C8B-B14F-4D97-AF65-F5344CB8AC3E}">
        <p14:creationId xmlns:p14="http://schemas.microsoft.com/office/powerpoint/2010/main" val="3944489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1F15F-3D8C-4383-95CA-B826D1883659}"/>
              </a:ext>
            </a:extLst>
          </p:cNvPr>
          <p:cNvSpPr>
            <a:spLocks noGrp="1"/>
          </p:cNvSpPr>
          <p:nvPr>
            <p:ph type="ctrTitle"/>
          </p:nvPr>
        </p:nvSpPr>
        <p:spPr>
          <a:xfrm>
            <a:off x="2605315" y="1336346"/>
            <a:ext cx="7307943" cy="867930"/>
          </a:xfrm>
        </p:spPr>
        <p:txBody>
          <a:bodyPr/>
          <a:lstStyle/>
          <a:p>
            <a:r>
              <a:rPr lang="en-US" dirty="0"/>
              <a:t>Participation in the Creation of the Client Plan</a:t>
            </a:r>
          </a:p>
        </p:txBody>
      </p:sp>
      <p:sp>
        <p:nvSpPr>
          <p:cNvPr id="3" name="Subtitle 2">
            <a:extLst>
              <a:ext uri="{FF2B5EF4-FFF2-40B4-BE49-F238E27FC236}">
                <a16:creationId xmlns:a16="http://schemas.microsoft.com/office/drawing/2014/main" id="{852DFEEE-E708-4234-9C2A-2B2F11841315}"/>
              </a:ext>
            </a:extLst>
          </p:cNvPr>
          <p:cNvSpPr>
            <a:spLocks noGrp="1"/>
          </p:cNvSpPr>
          <p:nvPr>
            <p:ph type="subTitle" idx="1"/>
          </p:nvPr>
        </p:nvSpPr>
        <p:spPr>
          <a:xfrm>
            <a:off x="2523564" y="3052454"/>
            <a:ext cx="7307943" cy="2095830"/>
          </a:xfrm>
        </p:spPr>
        <p:txBody>
          <a:bodyPr/>
          <a:lstStyle/>
          <a:p>
            <a:r>
              <a:rPr lang="en-US" sz="1400" dirty="0"/>
              <a:t>The clinical record must document the client’s participation in the development of the Plan, agreement with the client’s Plan, and that the client was offered a copy of their Plan.</a:t>
            </a:r>
            <a:endParaRPr lang="en-US" sz="1400" dirty="0">
              <a:latin typeface="Verdana" panose="020B0604030504040204" pitchFamily="34" charset="0"/>
              <a:ea typeface="Verdana" panose="020B0604030504040204" pitchFamily="34" charset="0"/>
            </a:endParaRPr>
          </a:p>
          <a:p>
            <a:pPr lvl="2"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The client’s signature on the Plan alone does not meet these       </a:t>
            </a:r>
          </a:p>
          <a:p>
            <a:pPr lvl="2" algn="l"/>
            <a:r>
              <a:rPr lang="en-US" sz="1400" dirty="0">
                <a:solidFill>
                  <a:schemeClr val="bg2">
                    <a:lumMod val="50000"/>
                  </a:schemeClr>
                </a:solidFill>
                <a:latin typeface="Verdana" panose="020B0604030504040204" pitchFamily="34" charset="0"/>
                <a:ea typeface="Verdana" panose="020B0604030504040204" pitchFamily="34" charset="0"/>
              </a:rPr>
              <a:t>       requirements</a:t>
            </a:r>
          </a:p>
          <a:p>
            <a:r>
              <a:rPr lang="en-US" sz="1400" dirty="0"/>
              <a:t>This information may be documented in progress notes and/or in the body of the Client Plan itself.</a:t>
            </a:r>
          </a:p>
          <a:p>
            <a:endParaRPr lang="en-US" dirty="0"/>
          </a:p>
        </p:txBody>
      </p:sp>
      <p:sp>
        <p:nvSpPr>
          <p:cNvPr id="4" name="Slide Number Placeholder 3">
            <a:extLst>
              <a:ext uri="{FF2B5EF4-FFF2-40B4-BE49-F238E27FC236}">
                <a16:creationId xmlns:a16="http://schemas.microsoft.com/office/drawing/2014/main" id="{19E118E6-9647-4997-90EC-CBBB181D8BDC}"/>
              </a:ext>
            </a:extLst>
          </p:cNvPr>
          <p:cNvSpPr>
            <a:spLocks noGrp="1"/>
          </p:cNvSpPr>
          <p:nvPr>
            <p:ph type="sldNum" sz="quarter" idx="12"/>
          </p:nvPr>
        </p:nvSpPr>
        <p:spPr/>
        <p:txBody>
          <a:bodyPr/>
          <a:lstStyle/>
          <a:p>
            <a:fld id="{6E9F442E-095D-414B-A3C1-4D7C903EC540}" type="slidenum">
              <a:rPr lang="uk-UA" smtClean="0"/>
              <a:pPr/>
              <a:t>29</a:t>
            </a:fld>
            <a:endParaRPr lang="uk-UA" dirty="0"/>
          </a:p>
        </p:txBody>
      </p:sp>
      <p:pic>
        <p:nvPicPr>
          <p:cNvPr id="6" name="Picture 5">
            <a:extLst>
              <a:ext uri="{FF2B5EF4-FFF2-40B4-BE49-F238E27FC236}">
                <a16:creationId xmlns:a16="http://schemas.microsoft.com/office/drawing/2014/main" id="{9254837C-F277-4660-873A-A4666F24FF7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2307920"/>
            <a:ext cx="2651760" cy="1489067"/>
          </a:xfrm>
          <a:prstGeom prst="rect">
            <a:avLst/>
          </a:prstGeom>
        </p:spPr>
      </p:pic>
    </p:spTree>
    <p:extLst>
      <p:ext uri="{BB962C8B-B14F-4D97-AF65-F5344CB8AC3E}">
        <p14:creationId xmlns:p14="http://schemas.microsoft.com/office/powerpoint/2010/main" val="407070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Scope of Practice for Client Plans</a:t>
            </a:r>
          </a:p>
        </p:txBody>
      </p:sp>
      <p:sp>
        <p:nvSpPr>
          <p:cNvPr id="4" name="Subtitle 3"/>
          <p:cNvSpPr>
            <a:spLocks noGrp="1"/>
          </p:cNvSpPr>
          <p:nvPr>
            <p:ph type="subTitle" idx="1"/>
          </p:nvPr>
        </p:nvSpPr>
        <p:spPr>
          <a:xfrm>
            <a:off x="2442028" y="2507501"/>
            <a:ext cx="7307943" cy="4567789"/>
          </a:xfrm>
        </p:spPr>
        <p:txBody>
          <a:bodyPr anchor="t"/>
          <a:lstStyle/>
          <a:p>
            <a:pPr lvl="0">
              <a:buFont typeface="Arial" panose="020B0604020202020204" pitchFamily="34" charset="0"/>
              <a:buChar char="•"/>
            </a:pPr>
            <a:r>
              <a:rPr lang="en-US" sz="1400" dirty="0"/>
              <a:t>All staff with appropriate training and experience may complete the Client Plan.</a:t>
            </a:r>
          </a:p>
          <a:p>
            <a:pPr lvl="0">
              <a:buFont typeface="Arial" panose="020B0604020202020204" pitchFamily="34" charset="0"/>
              <a:buChar char="•"/>
            </a:pPr>
            <a:endParaRPr lang="en-US" sz="1400" dirty="0"/>
          </a:p>
          <a:p>
            <a:pPr fontAlgn="base"/>
            <a:r>
              <a:rPr lang="en-US" sz="1400" dirty="0"/>
              <a:t>Trainee, Mental Health Rehabilitation Specialist (MHRS) &amp; Adjunct Staff require co-signatures by a Licensed LPHA. (</a:t>
            </a:r>
            <a:r>
              <a:rPr lang="en-US" dirty="0"/>
              <a:t>Physician, Psychologist, LCSW, LMFT, RN, NP, and clinical nurse specialists, and a Waivered / Registered Professional when supervised by a licensed mental health professional in accordance with laws and regulations governing the registration or waiver.)</a:t>
            </a:r>
          </a:p>
          <a:p>
            <a:pPr fontAlgn="base"/>
            <a:endParaRPr lang="en-US" sz="1400" dirty="0"/>
          </a:p>
          <a:p>
            <a:pPr lvl="0">
              <a:buFont typeface="Arial" panose="020B0604020202020204" pitchFamily="34" charset="0"/>
              <a:buChar char="•"/>
            </a:pPr>
            <a:r>
              <a:rPr lang="en-US" sz="1400" dirty="0"/>
              <a:t>If a medical provider prescribes to the client, it is best practice to obtain their co-signature.</a:t>
            </a:r>
          </a:p>
          <a:p>
            <a:pPr lvl="0">
              <a:buFont typeface="Arial" panose="020B0604020202020204" pitchFamily="34" charset="0"/>
              <a:buChar char="•"/>
            </a:pPr>
            <a:endParaRPr lang="en-US" sz="1400" dirty="0"/>
          </a:p>
          <a:p>
            <a:pPr>
              <a:buFont typeface="Arial" panose="020B0604020202020204" pitchFamily="34" charset="0"/>
              <a:buChar char="•"/>
            </a:pPr>
            <a:r>
              <a:rPr lang="en-US" sz="1400" dirty="0"/>
              <a:t>Clinical pharmacists may not sign the Client Plan without a co-signature by a Licensed LPHA (non-pharmacist).</a:t>
            </a:r>
          </a:p>
          <a:p>
            <a:pPr>
              <a:buFont typeface="Arial" panose="020B0604020202020204" pitchFamily="34" charset="0"/>
              <a:buChar char="•"/>
            </a:pPr>
            <a:endParaRPr lang="en-US" sz="1400" dirty="0"/>
          </a:p>
          <a:p>
            <a:pPr marL="108000" lvl="0" indent="0">
              <a:buNone/>
            </a:pPr>
            <a:endParaRPr lang="en-US" sz="1050" dirty="0">
              <a:highlight>
                <a:srgbClr val="FFFF00"/>
              </a:highlight>
            </a:endParaRPr>
          </a:p>
          <a:p>
            <a:endParaRPr lang="en-US" i="0"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3</a:t>
            </a:fld>
            <a:endParaRPr lang="uk-UA" dirty="0"/>
          </a:p>
        </p:txBody>
      </p:sp>
    </p:spTree>
    <p:extLst>
      <p:ext uri="{BB962C8B-B14F-4D97-AF65-F5344CB8AC3E}">
        <p14:creationId xmlns:p14="http://schemas.microsoft.com/office/powerpoint/2010/main" val="289707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DA476-1B79-4C50-91B8-FA95B9E22790}"/>
              </a:ext>
            </a:extLst>
          </p:cNvPr>
          <p:cNvSpPr>
            <a:spLocks noGrp="1"/>
          </p:cNvSpPr>
          <p:nvPr>
            <p:ph type="ctrTitle"/>
          </p:nvPr>
        </p:nvSpPr>
        <p:spPr/>
        <p:txBody>
          <a:bodyPr/>
          <a:lstStyle/>
          <a:p>
            <a:r>
              <a:rPr lang="en-US" dirty="0"/>
              <a:t>Discharge Plan</a:t>
            </a:r>
          </a:p>
        </p:txBody>
      </p:sp>
      <p:sp>
        <p:nvSpPr>
          <p:cNvPr id="3" name="Subtitle 2">
            <a:extLst>
              <a:ext uri="{FF2B5EF4-FFF2-40B4-BE49-F238E27FC236}">
                <a16:creationId xmlns:a16="http://schemas.microsoft.com/office/drawing/2014/main" id="{8C785A10-7424-4744-9181-601FE6FB6C86}"/>
              </a:ext>
            </a:extLst>
          </p:cNvPr>
          <p:cNvSpPr>
            <a:spLocks noGrp="1"/>
          </p:cNvSpPr>
          <p:nvPr>
            <p:ph type="subTitle" idx="1"/>
          </p:nvPr>
        </p:nvSpPr>
        <p:spPr>
          <a:xfrm>
            <a:off x="2442028" y="2990151"/>
            <a:ext cx="7307943" cy="1290161"/>
          </a:xfrm>
        </p:spPr>
        <p:txBody>
          <a:bodyPr/>
          <a:lstStyle/>
          <a:p>
            <a:r>
              <a:rPr lang="en-US" sz="1400" dirty="0"/>
              <a:t>Discharge planning should be started at the time of admission and discussed regularly over the course of treatment.</a:t>
            </a:r>
          </a:p>
          <a:p>
            <a:r>
              <a:rPr lang="en-US" sz="1400" dirty="0"/>
              <a:t>The Client Plan must contain a tentative discharge plan, which includes an anticipated timeframe, readiness indicators, and/or possible referrals at discharge.</a:t>
            </a:r>
          </a:p>
        </p:txBody>
      </p:sp>
      <p:sp>
        <p:nvSpPr>
          <p:cNvPr id="4" name="Slide Number Placeholder 3">
            <a:extLst>
              <a:ext uri="{FF2B5EF4-FFF2-40B4-BE49-F238E27FC236}">
                <a16:creationId xmlns:a16="http://schemas.microsoft.com/office/drawing/2014/main" id="{224DB7ED-61C8-4838-8D57-2C4113B059FD}"/>
              </a:ext>
            </a:extLst>
          </p:cNvPr>
          <p:cNvSpPr>
            <a:spLocks noGrp="1"/>
          </p:cNvSpPr>
          <p:nvPr>
            <p:ph type="sldNum" sz="quarter" idx="12"/>
          </p:nvPr>
        </p:nvSpPr>
        <p:spPr/>
        <p:txBody>
          <a:bodyPr/>
          <a:lstStyle/>
          <a:p>
            <a:fld id="{6E9F442E-095D-414B-A3C1-4D7C903EC540}" type="slidenum">
              <a:rPr lang="uk-UA" smtClean="0"/>
              <a:pPr/>
              <a:t>30</a:t>
            </a:fld>
            <a:endParaRPr lang="uk-UA" dirty="0"/>
          </a:p>
        </p:txBody>
      </p:sp>
      <p:pic>
        <p:nvPicPr>
          <p:cNvPr id="6" name="Picture 5">
            <a:extLst>
              <a:ext uri="{FF2B5EF4-FFF2-40B4-BE49-F238E27FC236}">
                <a16:creationId xmlns:a16="http://schemas.microsoft.com/office/drawing/2014/main" id="{10F040F0-9D6F-4AF4-9D5A-D926AAC7D07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10600" y="4270569"/>
            <a:ext cx="2926080" cy="1958350"/>
          </a:xfrm>
          <a:prstGeom prst="rect">
            <a:avLst/>
          </a:prstGeom>
        </p:spPr>
      </p:pic>
    </p:spTree>
    <p:extLst>
      <p:ext uri="{BB962C8B-B14F-4D97-AF65-F5344CB8AC3E}">
        <p14:creationId xmlns:p14="http://schemas.microsoft.com/office/powerpoint/2010/main" val="589062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FEB6E-6C54-4FA6-96E0-720C9BDD6A94}"/>
              </a:ext>
            </a:extLst>
          </p:cNvPr>
          <p:cNvSpPr>
            <a:spLocks noGrp="1"/>
          </p:cNvSpPr>
          <p:nvPr>
            <p:ph type="ctrTitle"/>
          </p:nvPr>
        </p:nvSpPr>
        <p:spPr/>
        <p:txBody>
          <a:bodyPr/>
          <a:lstStyle/>
          <a:p>
            <a:r>
              <a:rPr lang="en-US" dirty="0"/>
              <a:t>Discharge Plan</a:t>
            </a:r>
          </a:p>
        </p:txBody>
      </p:sp>
      <p:sp>
        <p:nvSpPr>
          <p:cNvPr id="3" name="Subtitle 2">
            <a:extLst>
              <a:ext uri="{FF2B5EF4-FFF2-40B4-BE49-F238E27FC236}">
                <a16:creationId xmlns:a16="http://schemas.microsoft.com/office/drawing/2014/main" id="{D53B4538-AF51-4FBC-A47C-3A79D27A145F}"/>
              </a:ext>
            </a:extLst>
          </p:cNvPr>
          <p:cNvSpPr>
            <a:spLocks noGrp="1"/>
          </p:cNvSpPr>
          <p:nvPr>
            <p:ph type="subTitle" idx="1"/>
          </p:nvPr>
        </p:nvSpPr>
        <p:spPr>
          <a:xfrm>
            <a:off x="2523564" y="2273704"/>
            <a:ext cx="7307943" cy="4106124"/>
          </a:xfrm>
        </p:spPr>
        <p:txBody>
          <a:bodyPr/>
          <a:lstStyle/>
          <a:p>
            <a:pPr marL="108000" indent="0" algn="ctr">
              <a:buNone/>
            </a:pPr>
            <a:r>
              <a:rPr lang="en-US" sz="1400" b="1" dirty="0"/>
              <a:t>Questions to consider with the client:</a:t>
            </a:r>
          </a:p>
          <a:p>
            <a:r>
              <a:rPr lang="en-US" sz="1400" dirty="0"/>
              <a:t>What is getting in the way of the client meeting their goals/objectives?</a:t>
            </a:r>
          </a:p>
          <a:p>
            <a:r>
              <a:rPr lang="en-US" sz="1400" dirty="0"/>
              <a:t>What will the client be doing differently as a result of treatment?</a:t>
            </a:r>
          </a:p>
          <a:p>
            <a:r>
              <a:rPr lang="en-US" sz="1400" dirty="0"/>
              <a:t>How would you or the client know that they were ready to move on from treatment?</a:t>
            </a:r>
          </a:p>
          <a:p>
            <a:r>
              <a:rPr lang="en-US" sz="1400" dirty="0"/>
              <a:t>Who is in the client's support system, and how can they support client in discharge planning?</a:t>
            </a:r>
          </a:p>
          <a:p>
            <a:r>
              <a:rPr lang="en-US" sz="1400" dirty="0"/>
              <a:t>What services are available to the client after they leave this program?</a:t>
            </a:r>
          </a:p>
          <a:p>
            <a:r>
              <a:rPr lang="en-US" sz="1400" dirty="0"/>
              <a:t>What referrals need to be made (if any) to make services available to the client upon termination?</a:t>
            </a:r>
          </a:p>
          <a:p>
            <a:r>
              <a:rPr lang="en-US" sz="1400" dirty="0"/>
              <a:t>What life/coping skills need to be learned/taught during treatment in order for the client to maintain their treatment objectives?</a:t>
            </a:r>
          </a:p>
          <a:p>
            <a:r>
              <a:rPr lang="en-US" sz="1400" dirty="0"/>
              <a:t>What triggers might the client face after leaving and how will they deal with these without the support of the current provider?</a:t>
            </a:r>
          </a:p>
          <a:p>
            <a:endParaRPr lang="en-US" dirty="0"/>
          </a:p>
        </p:txBody>
      </p:sp>
      <p:sp>
        <p:nvSpPr>
          <p:cNvPr id="4" name="Slide Number Placeholder 3">
            <a:extLst>
              <a:ext uri="{FF2B5EF4-FFF2-40B4-BE49-F238E27FC236}">
                <a16:creationId xmlns:a16="http://schemas.microsoft.com/office/drawing/2014/main" id="{4B1434BE-E6AD-4989-9359-041EFBCE7B26}"/>
              </a:ext>
            </a:extLst>
          </p:cNvPr>
          <p:cNvSpPr>
            <a:spLocks noGrp="1"/>
          </p:cNvSpPr>
          <p:nvPr>
            <p:ph type="sldNum" sz="quarter" idx="12"/>
          </p:nvPr>
        </p:nvSpPr>
        <p:spPr/>
        <p:txBody>
          <a:bodyPr/>
          <a:lstStyle/>
          <a:p>
            <a:fld id="{6E9F442E-095D-414B-A3C1-4D7C903EC540}" type="slidenum">
              <a:rPr lang="uk-UA" smtClean="0"/>
              <a:pPr/>
              <a:t>31</a:t>
            </a:fld>
            <a:endParaRPr lang="uk-UA" dirty="0"/>
          </a:p>
        </p:txBody>
      </p:sp>
    </p:spTree>
    <p:extLst>
      <p:ext uri="{BB962C8B-B14F-4D97-AF65-F5344CB8AC3E}">
        <p14:creationId xmlns:p14="http://schemas.microsoft.com/office/powerpoint/2010/main" val="744636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2A34-4767-4AC8-B473-D02F68031CBC}"/>
              </a:ext>
            </a:extLst>
          </p:cNvPr>
          <p:cNvSpPr>
            <a:spLocks noGrp="1"/>
          </p:cNvSpPr>
          <p:nvPr>
            <p:ph type="ctrTitle"/>
          </p:nvPr>
        </p:nvSpPr>
        <p:spPr/>
        <p:txBody>
          <a:bodyPr/>
          <a:lstStyle/>
          <a:p>
            <a:r>
              <a:rPr lang="en-US" dirty="0"/>
              <a:t>Updating Client Plans</a:t>
            </a:r>
          </a:p>
        </p:txBody>
      </p:sp>
      <p:sp>
        <p:nvSpPr>
          <p:cNvPr id="3" name="Subtitle 2">
            <a:extLst>
              <a:ext uri="{FF2B5EF4-FFF2-40B4-BE49-F238E27FC236}">
                <a16:creationId xmlns:a16="http://schemas.microsoft.com/office/drawing/2014/main" id="{4BD5B6BB-5C03-442D-B5EF-3BCD3C601CE0}"/>
              </a:ext>
            </a:extLst>
          </p:cNvPr>
          <p:cNvSpPr>
            <a:spLocks noGrp="1"/>
          </p:cNvSpPr>
          <p:nvPr>
            <p:ph type="subTitle" idx="1"/>
          </p:nvPr>
        </p:nvSpPr>
        <p:spPr>
          <a:xfrm>
            <a:off x="2599764" y="2823854"/>
            <a:ext cx="7307943" cy="2549288"/>
          </a:xfrm>
        </p:spPr>
        <p:txBody>
          <a:bodyPr/>
          <a:lstStyle/>
          <a:p>
            <a:r>
              <a:rPr lang="en-US" sz="1400" dirty="0"/>
              <a:t>Providers must be attentive to the need to update changes in the treatment plan through-out the year. Department of Health Care Services and ACBH Quality Assurance will disallow notes if the Client Plan has not been updated to reflect new client goals, mental health objectives, and events in the client’s life. </a:t>
            </a:r>
          </a:p>
          <a:p>
            <a:pPr lvl="2"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Examples of events requiring a change to the Treatment 	Plan     include, but are not limited to: hospitalization, new thoughts or behaviors of self-harm or dangerousness to others, additions of new service interventions (i.e. medication services, case management, group rehab, individual therapy, etc.)</a:t>
            </a:r>
          </a:p>
          <a:p>
            <a:pPr marL="108000" indent="0">
              <a:buNone/>
            </a:pPr>
            <a:endParaRPr lang="en-US" dirty="0"/>
          </a:p>
        </p:txBody>
      </p:sp>
      <p:sp>
        <p:nvSpPr>
          <p:cNvPr id="4" name="Slide Number Placeholder 3">
            <a:extLst>
              <a:ext uri="{FF2B5EF4-FFF2-40B4-BE49-F238E27FC236}">
                <a16:creationId xmlns:a16="http://schemas.microsoft.com/office/drawing/2014/main" id="{9BD57EB8-9907-4B41-BA8F-1EA15D6A668D}"/>
              </a:ext>
            </a:extLst>
          </p:cNvPr>
          <p:cNvSpPr>
            <a:spLocks noGrp="1"/>
          </p:cNvSpPr>
          <p:nvPr>
            <p:ph type="sldNum" sz="quarter" idx="12"/>
          </p:nvPr>
        </p:nvSpPr>
        <p:spPr/>
        <p:txBody>
          <a:bodyPr/>
          <a:lstStyle/>
          <a:p>
            <a:fld id="{6E9F442E-095D-414B-A3C1-4D7C903EC540}" type="slidenum">
              <a:rPr lang="uk-UA" smtClean="0"/>
              <a:pPr/>
              <a:t>32</a:t>
            </a:fld>
            <a:endParaRPr lang="uk-UA" dirty="0"/>
          </a:p>
        </p:txBody>
      </p:sp>
    </p:spTree>
    <p:extLst>
      <p:ext uri="{BB962C8B-B14F-4D97-AF65-F5344CB8AC3E}">
        <p14:creationId xmlns:p14="http://schemas.microsoft.com/office/powerpoint/2010/main" val="71134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5"/>
          </p:nvPr>
        </p:nvSpPr>
        <p:spPr>
          <a:xfrm>
            <a:off x="614310" y="2216918"/>
            <a:ext cx="5282321" cy="2026196"/>
          </a:xfrm>
        </p:spPr>
        <p:txBody>
          <a:bodyPr/>
          <a:lstStyle/>
          <a:p>
            <a:r>
              <a:rPr lang="en-US" dirty="0"/>
              <a:t>ACBH/Forms/</a:t>
            </a:r>
          </a:p>
          <a:p>
            <a:r>
              <a:rPr lang="en-US" dirty="0"/>
              <a:t>Clinical/Adult or Child/</a:t>
            </a:r>
          </a:p>
          <a:p>
            <a:r>
              <a:rPr lang="en-US" dirty="0"/>
              <a:t>Plan</a:t>
            </a:r>
          </a:p>
          <a:p>
            <a:r>
              <a:rPr lang="en-US" dirty="0">
                <a:hlinkClick r:id="rId3"/>
              </a:rPr>
              <a:t>http://www.acbhcs.org/</a:t>
            </a:r>
          </a:p>
          <a:p>
            <a:r>
              <a:rPr lang="en-US" dirty="0">
                <a:hlinkClick r:id="rId3"/>
              </a:rPr>
              <a:t>providers/Forms/Adult</a:t>
            </a:r>
          </a:p>
          <a:p>
            <a:r>
              <a:rPr lang="en-US" dirty="0">
                <a:hlinkClick r:id="rId3"/>
              </a:rPr>
              <a:t>Form.htm</a:t>
            </a:r>
            <a:endParaRPr lang="en-US" dirty="0"/>
          </a:p>
        </p:txBody>
      </p:sp>
      <p:sp>
        <p:nvSpPr>
          <p:cNvPr id="4" name="Title 3"/>
          <p:cNvSpPr>
            <a:spLocks noGrp="1"/>
          </p:cNvSpPr>
          <p:nvPr>
            <p:ph type="title"/>
          </p:nvPr>
        </p:nvSpPr>
        <p:spPr/>
        <p:txBody>
          <a:bodyPr/>
          <a:lstStyle/>
          <a:p>
            <a:r>
              <a:rPr lang="en-US" dirty="0"/>
              <a:t>Medi-Cal Compliant Client Plan Form Templates</a:t>
            </a:r>
          </a:p>
        </p:txBody>
      </p:sp>
      <p:sp>
        <p:nvSpPr>
          <p:cNvPr id="13" name="Slide Number Placeholder 12"/>
          <p:cNvSpPr>
            <a:spLocks noGrp="1"/>
          </p:cNvSpPr>
          <p:nvPr>
            <p:ph type="sldNum" sz="quarter" idx="18"/>
          </p:nvPr>
        </p:nvSpPr>
        <p:spPr/>
        <p:txBody>
          <a:bodyPr/>
          <a:lstStyle/>
          <a:p>
            <a:fld id="{6E9F442E-095D-414B-A3C1-4D7C903EC540}" type="slidenum">
              <a:rPr lang="en-US" smtClean="0"/>
              <a:pPr/>
              <a:t>33</a:t>
            </a:fld>
            <a:endParaRPr lang="en-US" dirty="0"/>
          </a:p>
        </p:txBody>
      </p:sp>
      <p:pic>
        <p:nvPicPr>
          <p:cNvPr id="10" name="Picture 9"/>
          <p:cNvPicPr>
            <a:picLocks noChangeAspect="1"/>
          </p:cNvPicPr>
          <p:nvPr/>
        </p:nvPicPr>
        <p:blipFill>
          <a:blip r:embed="rId4">
            <a:alphaModFix amt="80000"/>
            <a:extLst>
              <a:ext uri="{28A0092B-C50C-407E-A947-70E740481C1C}">
                <a14:useLocalDpi xmlns:a14="http://schemas.microsoft.com/office/drawing/2010/main" val="0"/>
              </a:ext>
            </a:extLst>
          </a:blip>
          <a:stretch>
            <a:fillRect/>
          </a:stretch>
        </p:blipFill>
        <p:spPr>
          <a:xfrm>
            <a:off x="6120832" y="3679254"/>
            <a:ext cx="563072" cy="500508"/>
          </a:xfrm>
          <a:prstGeom prst="rect">
            <a:avLst/>
          </a:prstGeom>
        </p:spPr>
      </p:pic>
      <p:pic>
        <p:nvPicPr>
          <p:cNvPr id="16" name="Picture 15">
            <a:extLst>
              <a:ext uri="{FF2B5EF4-FFF2-40B4-BE49-F238E27FC236}">
                <a16:creationId xmlns:a16="http://schemas.microsoft.com/office/drawing/2014/main" id="{FB79F584-4D79-4112-B38E-1DF315D4053F}"/>
              </a:ext>
            </a:extLst>
          </p:cNvPr>
          <p:cNvPicPr>
            <a:picLocks noChangeAspect="1"/>
          </p:cNvPicPr>
          <p:nvPr/>
        </p:nvPicPr>
        <p:blipFill>
          <a:blip r:embed="rId5"/>
          <a:stretch>
            <a:fillRect/>
          </a:stretch>
        </p:blipFill>
        <p:spPr>
          <a:xfrm>
            <a:off x="6835435" y="1250379"/>
            <a:ext cx="3550330" cy="4382642"/>
          </a:xfrm>
          <a:prstGeom prst="rect">
            <a:avLst/>
          </a:prstGeom>
        </p:spPr>
      </p:pic>
    </p:spTree>
    <p:extLst>
      <p:ext uri="{BB962C8B-B14F-4D97-AF65-F5344CB8AC3E}">
        <p14:creationId xmlns:p14="http://schemas.microsoft.com/office/powerpoint/2010/main" val="3860336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E71E2-4324-4732-B99C-E31E6CE40C50}"/>
              </a:ext>
            </a:extLst>
          </p:cNvPr>
          <p:cNvSpPr>
            <a:spLocks noGrp="1"/>
          </p:cNvSpPr>
          <p:nvPr>
            <p:ph type="ctrTitle"/>
          </p:nvPr>
        </p:nvSpPr>
        <p:spPr>
          <a:xfrm>
            <a:off x="2653553" y="1724145"/>
            <a:ext cx="7259705" cy="480131"/>
          </a:xfrm>
        </p:spPr>
        <p:txBody>
          <a:bodyPr/>
          <a:lstStyle/>
          <a:p>
            <a:r>
              <a:rPr lang="en-US" dirty="0"/>
              <a:t>Example of a Non-Billable Client Plan </a:t>
            </a:r>
          </a:p>
        </p:txBody>
      </p:sp>
      <p:sp>
        <p:nvSpPr>
          <p:cNvPr id="3" name="Subtitle 2">
            <a:extLst>
              <a:ext uri="{FF2B5EF4-FFF2-40B4-BE49-F238E27FC236}">
                <a16:creationId xmlns:a16="http://schemas.microsoft.com/office/drawing/2014/main" id="{F32C20E4-90E0-42D0-AEA9-152444391E9A}"/>
              </a:ext>
            </a:extLst>
          </p:cNvPr>
          <p:cNvSpPr>
            <a:spLocks noGrp="1"/>
          </p:cNvSpPr>
          <p:nvPr>
            <p:ph type="subTitle" idx="1"/>
          </p:nvPr>
        </p:nvSpPr>
        <p:spPr>
          <a:xfrm>
            <a:off x="2605314" y="2522203"/>
            <a:ext cx="7307943" cy="3516219"/>
          </a:xfrm>
        </p:spPr>
        <p:txBody>
          <a:bodyPr/>
          <a:lstStyle/>
          <a:p>
            <a:endParaRPr lang="en-US" dirty="0"/>
          </a:p>
          <a:p>
            <a:pPr marL="108000" indent="0" algn="ctr">
              <a:buNone/>
            </a:pPr>
            <a:endParaRPr lang="en-US" sz="1400" b="1" dirty="0"/>
          </a:p>
          <a:p>
            <a:r>
              <a:rPr lang="en-US" sz="1400" dirty="0"/>
              <a:t>Mental Health Objective:  Client will obtain stable housing within 6 months; temporarily living with a friend. [Not a MH Objective] </a:t>
            </a:r>
          </a:p>
          <a:p>
            <a:r>
              <a:rPr lang="en-US" sz="1400" dirty="0"/>
              <a:t>Service intervention</a:t>
            </a:r>
            <a:r>
              <a:rPr lang="en-US" sz="1400" dirty="0">
                <a:solidFill>
                  <a:srgbClr val="FF0000"/>
                </a:solidFill>
              </a:rPr>
              <a:t> </a:t>
            </a:r>
            <a:r>
              <a:rPr lang="en-US" sz="1400" dirty="0"/>
              <a:t>:  Case management 1x/week and as needed for 1 year</a:t>
            </a:r>
          </a:p>
          <a:p>
            <a:r>
              <a:rPr lang="en-US" sz="1400" dirty="0"/>
              <a:t>Detailed Interventions:  Case management - Case manager will work with client to apply for housing and assist client in filling out necessary forms. [Case mgt is not acting as a housing support specialist—but is linking to and monitoring client’s participation in such services.]</a:t>
            </a:r>
          </a:p>
          <a:p>
            <a:endParaRPr lang="en-US" b="1" dirty="0"/>
          </a:p>
          <a:p>
            <a:endParaRPr lang="en-US"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73DC2A44-8D06-492A-83E6-06101C449622}"/>
              </a:ext>
            </a:extLst>
          </p:cNvPr>
          <p:cNvSpPr>
            <a:spLocks noGrp="1"/>
          </p:cNvSpPr>
          <p:nvPr>
            <p:ph type="sldNum" sz="quarter" idx="12"/>
          </p:nvPr>
        </p:nvSpPr>
        <p:spPr/>
        <p:txBody>
          <a:bodyPr/>
          <a:lstStyle/>
          <a:p>
            <a:fld id="{6E9F442E-095D-414B-A3C1-4D7C903EC540}" type="slidenum">
              <a:rPr lang="uk-UA" smtClean="0"/>
              <a:pPr/>
              <a:t>34</a:t>
            </a:fld>
            <a:endParaRPr lang="uk-UA" dirty="0"/>
          </a:p>
        </p:txBody>
      </p:sp>
      <p:pic>
        <p:nvPicPr>
          <p:cNvPr id="6" name="Picture 5">
            <a:extLst>
              <a:ext uri="{FF2B5EF4-FFF2-40B4-BE49-F238E27FC236}">
                <a16:creationId xmlns:a16="http://schemas.microsoft.com/office/drawing/2014/main" id="{C855892F-EF46-42F7-8C29-D4BD47B3E86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3233" y="2693105"/>
            <a:ext cx="2560320" cy="2364026"/>
          </a:xfrm>
          <a:prstGeom prst="rect">
            <a:avLst/>
          </a:prstGeom>
        </p:spPr>
      </p:pic>
      <p:sp>
        <p:nvSpPr>
          <p:cNvPr id="7" name="TextBox 6">
            <a:extLst>
              <a:ext uri="{FF2B5EF4-FFF2-40B4-BE49-F238E27FC236}">
                <a16:creationId xmlns:a16="http://schemas.microsoft.com/office/drawing/2014/main" id="{7BE05F24-BB1F-4461-BD6E-C3ECCEAE1F41}"/>
              </a:ext>
            </a:extLst>
          </p:cNvPr>
          <p:cNvSpPr txBox="1"/>
          <p:nvPr/>
        </p:nvSpPr>
        <p:spPr>
          <a:xfrm>
            <a:off x="93233" y="9551095"/>
            <a:ext cx="2560320" cy="230832"/>
          </a:xfrm>
          <a:prstGeom prst="rect">
            <a:avLst/>
          </a:prstGeom>
          <a:noFill/>
        </p:spPr>
        <p:txBody>
          <a:bodyPr wrap="square" rtlCol="0">
            <a:spAutoFit/>
          </a:bodyPr>
          <a:lstStyle/>
          <a:p>
            <a:r>
              <a:rPr lang="en-US" sz="900" dirty="0">
                <a:hlinkClick r:id="rId4" tooltip="https://commons.wikimedia.org/wiki/File:Warning.svg"/>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3955660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2874-F146-4E22-B4D6-02A4625EEBDB}"/>
              </a:ext>
            </a:extLst>
          </p:cNvPr>
          <p:cNvSpPr>
            <a:spLocks noGrp="1"/>
          </p:cNvSpPr>
          <p:nvPr>
            <p:ph type="ctrTitle"/>
          </p:nvPr>
        </p:nvSpPr>
        <p:spPr>
          <a:xfrm>
            <a:off x="2605315" y="1336346"/>
            <a:ext cx="7307943" cy="867930"/>
          </a:xfrm>
        </p:spPr>
        <p:txBody>
          <a:bodyPr/>
          <a:lstStyle/>
          <a:p>
            <a:r>
              <a:rPr lang="en-US" dirty="0"/>
              <a:t>Sharing Assessments and Treatment Plans</a:t>
            </a:r>
          </a:p>
        </p:txBody>
      </p:sp>
      <p:sp>
        <p:nvSpPr>
          <p:cNvPr id="3" name="Subtitle 2">
            <a:extLst>
              <a:ext uri="{FF2B5EF4-FFF2-40B4-BE49-F238E27FC236}">
                <a16:creationId xmlns:a16="http://schemas.microsoft.com/office/drawing/2014/main" id="{1F4CB6B6-6AA7-4CD4-BEFF-41F6F08EA085}"/>
              </a:ext>
            </a:extLst>
          </p:cNvPr>
          <p:cNvSpPr>
            <a:spLocks noGrp="1"/>
          </p:cNvSpPr>
          <p:nvPr>
            <p:ph type="subTitle" idx="1"/>
          </p:nvPr>
        </p:nvSpPr>
        <p:spPr>
          <a:xfrm>
            <a:off x="2605314" y="2339037"/>
            <a:ext cx="7857532" cy="4434612"/>
          </a:xfrm>
        </p:spPr>
        <p:txBody>
          <a:bodyPr/>
          <a:lstStyle/>
          <a:p>
            <a:r>
              <a:rPr lang="en-US" sz="1400" dirty="0"/>
              <a:t>Agencies with multiple Reporting Units (RUs) that share a medical record are allowed to share one mental health Assessment and Treatment Plan for concurrent services. </a:t>
            </a:r>
          </a:p>
          <a:p>
            <a:pPr marL="742950" lvl="1" indent="-285750"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Example: If a client is receiving therapy services in one RU, and 	begins to receive medication services in a different RU, both 	RUs/providers may share the Assessment and Treatment Plan.</a:t>
            </a:r>
          </a:p>
          <a:p>
            <a:pPr marL="742950" lvl="1" indent="-285750"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Open each RU with the date the client was first opened at the 	agency.</a:t>
            </a:r>
            <a:endParaRPr lang="en-US" sz="1400" dirty="0"/>
          </a:p>
          <a:p>
            <a:r>
              <a:rPr lang="en-US" sz="1400" dirty="0"/>
              <a:t>Any documentation that is in need of updating must be addressed within the agency.</a:t>
            </a:r>
          </a:p>
          <a:p>
            <a:pPr marL="742950" lvl="1" indent="-285750"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For example, informed consent must be completed when new 	interventions are added to the plan.</a:t>
            </a:r>
          </a:p>
          <a:p>
            <a:pPr marL="742950" lvl="1" indent="-285750"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Multiple RUs within an agency may decide to share a plan or create a 	new Treatment Plan.</a:t>
            </a:r>
          </a:p>
          <a:p>
            <a:pPr marL="742950" lvl="1" indent="-285750"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Adding an additional intervention will always require a new plan.</a:t>
            </a:r>
          </a:p>
          <a:p>
            <a:endParaRPr lang="en-US" sz="1400" dirty="0"/>
          </a:p>
          <a:p>
            <a:pPr marL="108000" indent="0">
              <a:buNone/>
            </a:pPr>
            <a:r>
              <a:rPr lang="en-US" sz="1400" dirty="0"/>
              <a:t>	</a:t>
            </a:r>
          </a:p>
          <a:p>
            <a:endParaRPr lang="en-US" sz="1400" dirty="0"/>
          </a:p>
        </p:txBody>
      </p:sp>
      <p:sp>
        <p:nvSpPr>
          <p:cNvPr id="4" name="Slide Number Placeholder 3">
            <a:extLst>
              <a:ext uri="{FF2B5EF4-FFF2-40B4-BE49-F238E27FC236}">
                <a16:creationId xmlns:a16="http://schemas.microsoft.com/office/drawing/2014/main" id="{0ED4FBB1-4E4B-47BF-B239-61E029441EF1}"/>
              </a:ext>
            </a:extLst>
          </p:cNvPr>
          <p:cNvSpPr>
            <a:spLocks noGrp="1"/>
          </p:cNvSpPr>
          <p:nvPr>
            <p:ph type="sldNum" sz="quarter" idx="12"/>
          </p:nvPr>
        </p:nvSpPr>
        <p:spPr/>
        <p:txBody>
          <a:bodyPr/>
          <a:lstStyle/>
          <a:p>
            <a:fld id="{6E9F442E-095D-414B-A3C1-4D7C903EC540}" type="slidenum">
              <a:rPr lang="uk-UA" smtClean="0"/>
              <a:pPr/>
              <a:t>35</a:t>
            </a:fld>
            <a:endParaRPr lang="uk-UA" dirty="0"/>
          </a:p>
        </p:txBody>
      </p:sp>
      <p:pic>
        <p:nvPicPr>
          <p:cNvPr id="6" name="Picture 5">
            <a:extLst>
              <a:ext uri="{FF2B5EF4-FFF2-40B4-BE49-F238E27FC236}">
                <a16:creationId xmlns:a16="http://schemas.microsoft.com/office/drawing/2014/main" id="{18B7C6C5-0225-442F-9817-A7EE579B1AD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4995" y="2956143"/>
            <a:ext cx="2560320" cy="1600200"/>
          </a:xfrm>
          <a:prstGeom prst="rect">
            <a:avLst/>
          </a:prstGeom>
        </p:spPr>
      </p:pic>
      <p:sp>
        <p:nvSpPr>
          <p:cNvPr id="7" name="TextBox 6">
            <a:extLst>
              <a:ext uri="{FF2B5EF4-FFF2-40B4-BE49-F238E27FC236}">
                <a16:creationId xmlns:a16="http://schemas.microsoft.com/office/drawing/2014/main" id="{FA07257B-9C31-4FB2-A0B7-3CB6220C9413}"/>
              </a:ext>
            </a:extLst>
          </p:cNvPr>
          <p:cNvSpPr txBox="1"/>
          <p:nvPr/>
        </p:nvSpPr>
        <p:spPr>
          <a:xfrm>
            <a:off x="44995" y="9814143"/>
            <a:ext cx="2560320" cy="230832"/>
          </a:xfrm>
          <a:prstGeom prst="rect">
            <a:avLst/>
          </a:prstGeom>
          <a:noFill/>
        </p:spPr>
        <p:txBody>
          <a:bodyPr wrap="square" rtlCol="0">
            <a:spAutoFit/>
          </a:bodyPr>
          <a:lstStyle/>
          <a:p>
            <a:r>
              <a:rPr lang="en-US" sz="900" dirty="0">
                <a:hlinkClick r:id="rId3" tooltip="http://sitn.hms.harvard.edu/flash/2017/opinion-socially-conscious-scientist/"/>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3871885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CA317-D014-44DA-A694-15A4A3DF52F2}"/>
              </a:ext>
            </a:extLst>
          </p:cNvPr>
          <p:cNvSpPr>
            <a:spLocks noGrp="1"/>
          </p:cNvSpPr>
          <p:nvPr>
            <p:ph type="ctrTitle"/>
          </p:nvPr>
        </p:nvSpPr>
        <p:spPr>
          <a:xfrm>
            <a:off x="2605315" y="1336346"/>
            <a:ext cx="7307943" cy="867930"/>
          </a:xfrm>
        </p:spPr>
        <p:txBody>
          <a:bodyPr/>
          <a:lstStyle/>
          <a:p>
            <a:r>
              <a:rPr lang="en-US" dirty="0"/>
              <a:t>Sharing Assessments and Treatment Plans</a:t>
            </a:r>
          </a:p>
        </p:txBody>
      </p:sp>
      <p:sp>
        <p:nvSpPr>
          <p:cNvPr id="3" name="Subtitle 2">
            <a:extLst>
              <a:ext uri="{FF2B5EF4-FFF2-40B4-BE49-F238E27FC236}">
                <a16:creationId xmlns:a16="http://schemas.microsoft.com/office/drawing/2014/main" id="{1AC1D3A4-9873-4F44-8A87-9C8EF91AA199}"/>
              </a:ext>
            </a:extLst>
          </p:cNvPr>
          <p:cNvSpPr>
            <a:spLocks noGrp="1"/>
          </p:cNvSpPr>
          <p:nvPr>
            <p:ph type="subTitle" idx="1"/>
          </p:nvPr>
        </p:nvSpPr>
        <p:spPr>
          <a:xfrm>
            <a:off x="2523564" y="2702657"/>
            <a:ext cx="7307943" cy="3127908"/>
          </a:xfrm>
        </p:spPr>
        <p:txBody>
          <a:bodyPr/>
          <a:lstStyle/>
          <a:p>
            <a:r>
              <a:rPr lang="en-US" sz="1400" dirty="0"/>
              <a:t>If multiple RUs (in one agency) do not share a chart, all shared documentation must be copied into each chart. This includes documents from the initial episode opening date such as:</a:t>
            </a:r>
          </a:p>
          <a:p>
            <a:pPr marL="800100" lvl="1" indent="-342900"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Screening Form (with associated progress notes) </a:t>
            </a:r>
          </a:p>
          <a:p>
            <a:pPr marL="800100" lvl="1" indent="-342900"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Informing Materials (with associated progress notes)</a:t>
            </a:r>
          </a:p>
          <a:p>
            <a:pPr marL="800100" lvl="1" indent="-342900"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Mental Health Assessments (with associated progress notes)</a:t>
            </a:r>
          </a:p>
          <a:p>
            <a:pPr marL="800100" lvl="1" indent="-342900"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CANS/ANSA (with associated progress notes)</a:t>
            </a:r>
          </a:p>
          <a:p>
            <a:pPr marL="800100" lvl="1" indent="-342900"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Client Treatment Plan (with associated progress notes)</a:t>
            </a:r>
          </a:p>
          <a:p>
            <a:pPr marL="800100" lvl="1" indent="-342900"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Release of Information (with associated progress notes)</a:t>
            </a:r>
            <a:endParaRPr lang="en-US" sz="1400" dirty="0"/>
          </a:p>
          <a:p>
            <a:r>
              <a:rPr lang="en-US" sz="1400" dirty="0"/>
              <a:t>For ACBH county clinics, “one agency” is considered one program which has a unique folder in the Laserfiche database. </a:t>
            </a:r>
            <a:endParaRPr lang="en-US" dirty="0"/>
          </a:p>
          <a:p>
            <a:endParaRPr lang="en-US" dirty="0"/>
          </a:p>
        </p:txBody>
      </p:sp>
      <p:sp>
        <p:nvSpPr>
          <p:cNvPr id="4" name="Slide Number Placeholder 3">
            <a:extLst>
              <a:ext uri="{FF2B5EF4-FFF2-40B4-BE49-F238E27FC236}">
                <a16:creationId xmlns:a16="http://schemas.microsoft.com/office/drawing/2014/main" id="{FB8F2941-2F48-404C-8979-DC3FBE796EA4}"/>
              </a:ext>
            </a:extLst>
          </p:cNvPr>
          <p:cNvSpPr>
            <a:spLocks noGrp="1"/>
          </p:cNvSpPr>
          <p:nvPr>
            <p:ph type="sldNum" sz="quarter" idx="12"/>
          </p:nvPr>
        </p:nvSpPr>
        <p:spPr/>
        <p:txBody>
          <a:bodyPr/>
          <a:lstStyle/>
          <a:p>
            <a:fld id="{6E9F442E-095D-414B-A3C1-4D7C903EC540}" type="slidenum">
              <a:rPr lang="uk-UA" smtClean="0"/>
              <a:pPr/>
              <a:t>36</a:t>
            </a:fld>
            <a:endParaRPr lang="uk-UA" dirty="0"/>
          </a:p>
        </p:txBody>
      </p:sp>
    </p:spTree>
    <p:extLst>
      <p:ext uri="{BB962C8B-B14F-4D97-AF65-F5344CB8AC3E}">
        <p14:creationId xmlns:p14="http://schemas.microsoft.com/office/powerpoint/2010/main" val="2952651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D562-5DE5-44BF-8FE0-75193E65C216}"/>
              </a:ext>
            </a:extLst>
          </p:cNvPr>
          <p:cNvSpPr>
            <a:spLocks noGrp="1"/>
          </p:cNvSpPr>
          <p:nvPr>
            <p:ph type="ctrTitle"/>
          </p:nvPr>
        </p:nvSpPr>
        <p:spPr>
          <a:xfrm>
            <a:off x="2605315" y="1336346"/>
            <a:ext cx="7307943" cy="867930"/>
          </a:xfrm>
        </p:spPr>
        <p:txBody>
          <a:bodyPr/>
          <a:lstStyle/>
          <a:p>
            <a:r>
              <a:rPr lang="en-US" dirty="0"/>
              <a:t>Sharing Assessments and Treatment Plans</a:t>
            </a:r>
          </a:p>
        </p:txBody>
      </p:sp>
      <p:sp>
        <p:nvSpPr>
          <p:cNvPr id="3" name="Subtitle 2">
            <a:extLst>
              <a:ext uri="{FF2B5EF4-FFF2-40B4-BE49-F238E27FC236}">
                <a16:creationId xmlns:a16="http://schemas.microsoft.com/office/drawing/2014/main" id="{46034901-5C34-48A3-B8D3-6A2902508FE0}"/>
              </a:ext>
            </a:extLst>
          </p:cNvPr>
          <p:cNvSpPr>
            <a:spLocks noGrp="1"/>
          </p:cNvSpPr>
          <p:nvPr>
            <p:ph type="subTitle" idx="1"/>
          </p:nvPr>
        </p:nvSpPr>
        <p:spPr>
          <a:xfrm>
            <a:off x="2523564" y="2945693"/>
            <a:ext cx="7307943" cy="2233817"/>
          </a:xfrm>
        </p:spPr>
        <p:txBody>
          <a:bodyPr/>
          <a:lstStyle/>
          <a:p>
            <a:pPr marL="108000" indent="0" algn="ctr">
              <a:buNone/>
            </a:pPr>
            <a:r>
              <a:rPr lang="en-US" sz="1400" u="sng" dirty="0"/>
              <a:t>For Initial Assessments Only</a:t>
            </a:r>
          </a:p>
          <a:p>
            <a:pPr marL="108000" indent="0" algn="ctr">
              <a:buNone/>
            </a:pPr>
            <a:endParaRPr lang="en-US" sz="1400" u="sng" dirty="0"/>
          </a:p>
          <a:p>
            <a:pPr marL="108000" indent="0">
              <a:buNone/>
            </a:pPr>
            <a:r>
              <a:rPr lang="en-US" sz="1400" dirty="0"/>
              <a:t>If a full Assessment has been completed for a client it is possible for providers to use this Assessment and update it under the following circumstances: </a:t>
            </a:r>
          </a:p>
          <a:p>
            <a:r>
              <a:rPr lang="en-US" sz="1400" dirty="0"/>
              <a:t>Full Assessment completed within the same agency in the last 12 months.</a:t>
            </a:r>
          </a:p>
          <a:p>
            <a:r>
              <a:rPr lang="en-US" sz="1400" dirty="0"/>
              <a:t>Full Assessment completed by another agency in the last 6 months. </a:t>
            </a:r>
          </a:p>
          <a:p>
            <a:endParaRPr lang="en-US" dirty="0"/>
          </a:p>
        </p:txBody>
      </p:sp>
      <p:sp>
        <p:nvSpPr>
          <p:cNvPr id="4" name="Slide Number Placeholder 3">
            <a:extLst>
              <a:ext uri="{FF2B5EF4-FFF2-40B4-BE49-F238E27FC236}">
                <a16:creationId xmlns:a16="http://schemas.microsoft.com/office/drawing/2014/main" id="{33EDB4BD-101F-451D-B306-4EF64C7052FA}"/>
              </a:ext>
            </a:extLst>
          </p:cNvPr>
          <p:cNvSpPr>
            <a:spLocks noGrp="1"/>
          </p:cNvSpPr>
          <p:nvPr>
            <p:ph type="sldNum" sz="quarter" idx="12"/>
          </p:nvPr>
        </p:nvSpPr>
        <p:spPr/>
        <p:txBody>
          <a:bodyPr/>
          <a:lstStyle/>
          <a:p>
            <a:fld id="{6E9F442E-095D-414B-A3C1-4D7C903EC540}" type="slidenum">
              <a:rPr lang="uk-UA" smtClean="0"/>
              <a:pPr/>
              <a:t>37</a:t>
            </a:fld>
            <a:endParaRPr lang="uk-UA" dirty="0"/>
          </a:p>
        </p:txBody>
      </p:sp>
    </p:spTree>
    <p:extLst>
      <p:ext uri="{BB962C8B-B14F-4D97-AF65-F5344CB8AC3E}">
        <p14:creationId xmlns:p14="http://schemas.microsoft.com/office/powerpoint/2010/main" val="2783954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E0D24-10B3-47E8-B71C-8C95BDD7FFAE}"/>
              </a:ext>
            </a:extLst>
          </p:cNvPr>
          <p:cNvSpPr>
            <a:spLocks noGrp="1"/>
          </p:cNvSpPr>
          <p:nvPr>
            <p:ph type="ctrTitle"/>
          </p:nvPr>
        </p:nvSpPr>
        <p:spPr>
          <a:xfrm>
            <a:off x="2605315" y="1336346"/>
            <a:ext cx="7307943" cy="867930"/>
          </a:xfrm>
        </p:spPr>
        <p:txBody>
          <a:bodyPr/>
          <a:lstStyle/>
          <a:p>
            <a:r>
              <a:rPr lang="en-US" dirty="0"/>
              <a:t>Sharing Assessments and Treatment Plans</a:t>
            </a:r>
          </a:p>
        </p:txBody>
      </p:sp>
      <p:sp>
        <p:nvSpPr>
          <p:cNvPr id="3" name="Subtitle 2">
            <a:extLst>
              <a:ext uri="{FF2B5EF4-FFF2-40B4-BE49-F238E27FC236}">
                <a16:creationId xmlns:a16="http://schemas.microsoft.com/office/drawing/2014/main" id="{74BD63FD-CD58-4D80-870D-15D0CDF19AE4}"/>
              </a:ext>
            </a:extLst>
          </p:cNvPr>
          <p:cNvSpPr>
            <a:spLocks noGrp="1"/>
          </p:cNvSpPr>
          <p:nvPr>
            <p:ph type="subTitle" idx="1"/>
          </p:nvPr>
        </p:nvSpPr>
        <p:spPr>
          <a:xfrm>
            <a:off x="2442028" y="2517939"/>
            <a:ext cx="7307943" cy="4214872"/>
          </a:xfrm>
        </p:spPr>
        <p:txBody>
          <a:bodyPr/>
          <a:lstStyle/>
          <a:p>
            <a:r>
              <a:rPr lang="en-US" sz="1400" dirty="0">
                <a:latin typeface="Verdana" panose="020B0604030504040204" pitchFamily="34" charset="0"/>
                <a:ea typeface="Verdana" panose="020B0604030504040204" pitchFamily="34" charset="0"/>
              </a:rPr>
              <a:t>To use a previously completed Assessment, the following should occur:</a:t>
            </a:r>
          </a:p>
          <a:p>
            <a:pPr lvl="1"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A copy of the Assessment should be placed into the chart.</a:t>
            </a:r>
          </a:p>
          <a:p>
            <a:pPr lvl="1" algn="l"/>
            <a:r>
              <a:rPr lang="en-US" sz="1400" dirty="0">
                <a:solidFill>
                  <a:schemeClr val="bg2">
                    <a:lumMod val="50000"/>
                  </a:schemeClr>
                </a:solidFill>
                <a:latin typeface="Verdana" panose="020B0604030504040204" pitchFamily="34" charset="0"/>
                <a:ea typeface="Verdana" panose="020B0604030504040204" pitchFamily="34" charset="0"/>
              </a:rPr>
              <a:t>The Assessment content should be reviewed with the client to assure accuracy.</a:t>
            </a:r>
          </a:p>
          <a:p>
            <a:pPr lvl="1"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An Assessment Addendum must be completed that includes:</a:t>
            </a:r>
          </a:p>
          <a:p>
            <a:pPr marL="1200150" lvl="2" indent="-285750" algn="l">
              <a:buFont typeface="Wingdings" panose="05000000000000000000" pitchFamily="2" charset="2"/>
              <a:buChar char="§"/>
            </a:pPr>
            <a:r>
              <a:rPr lang="en-US" sz="1400" dirty="0">
                <a:solidFill>
                  <a:schemeClr val="bg2">
                    <a:lumMod val="50000"/>
                  </a:schemeClr>
                </a:solidFill>
                <a:latin typeface="Verdana" panose="020B0604030504040204" pitchFamily="34" charset="0"/>
                <a:ea typeface="Verdana" panose="020B0604030504040204" pitchFamily="34" charset="0"/>
              </a:rPr>
              <a:t>Interim History</a:t>
            </a:r>
          </a:p>
          <a:p>
            <a:pPr marL="1200150" lvl="2" indent="-285750" algn="l">
              <a:buFont typeface="Wingdings" panose="05000000000000000000" pitchFamily="2" charset="2"/>
              <a:buChar char="§"/>
            </a:pPr>
            <a:r>
              <a:rPr lang="en-US" sz="1400" dirty="0">
                <a:solidFill>
                  <a:schemeClr val="bg2">
                    <a:lumMod val="50000"/>
                  </a:schemeClr>
                </a:solidFill>
                <a:latin typeface="Verdana" panose="020B0604030504040204" pitchFamily="34" charset="0"/>
                <a:ea typeface="Verdana" panose="020B0604030504040204" pitchFamily="34" charset="0"/>
              </a:rPr>
              <a:t>Any changes in all of the areas of the MH Assessment previously collected</a:t>
            </a:r>
          </a:p>
          <a:p>
            <a:pPr marL="1200150" lvl="2" indent="-285750" algn="l">
              <a:buFont typeface="Wingdings" panose="05000000000000000000" pitchFamily="2" charset="2"/>
              <a:buChar char="§"/>
            </a:pPr>
            <a:r>
              <a:rPr lang="en-US" sz="1400" dirty="0">
                <a:solidFill>
                  <a:schemeClr val="bg2">
                    <a:lumMod val="50000"/>
                  </a:schemeClr>
                </a:solidFill>
                <a:latin typeface="Verdana" panose="020B0604030504040204" pitchFamily="34" charset="0"/>
                <a:ea typeface="Verdana" panose="020B0604030504040204" pitchFamily="34" charset="0"/>
              </a:rPr>
              <a:t>A current included diagnosis</a:t>
            </a:r>
          </a:p>
          <a:p>
            <a:pPr marL="1200150" lvl="2" indent="-285750" algn="l">
              <a:buFont typeface="Wingdings" panose="05000000000000000000" pitchFamily="2" charset="2"/>
              <a:buChar char="§"/>
            </a:pPr>
            <a:r>
              <a:rPr lang="en-US" sz="1400" dirty="0">
                <a:solidFill>
                  <a:schemeClr val="bg2">
                    <a:lumMod val="50000"/>
                  </a:schemeClr>
                </a:solidFill>
                <a:latin typeface="Verdana" panose="020B0604030504040204" pitchFamily="34" charset="0"/>
                <a:ea typeface="Verdana" panose="020B0604030504040204" pitchFamily="34" charset="0"/>
              </a:rPr>
              <a:t>Signs and symptoms of the diagnosis that meet DSM 5 criteria</a:t>
            </a:r>
          </a:p>
          <a:p>
            <a:pPr marL="1200150" lvl="2" indent="-285750" algn="l">
              <a:buFont typeface="Wingdings" panose="05000000000000000000" pitchFamily="2" charset="2"/>
              <a:buChar char="§"/>
            </a:pPr>
            <a:r>
              <a:rPr lang="en-US" sz="1400" dirty="0">
                <a:solidFill>
                  <a:schemeClr val="bg2">
                    <a:lumMod val="50000"/>
                  </a:schemeClr>
                </a:solidFill>
                <a:latin typeface="Verdana" panose="020B0604030504040204" pitchFamily="34" charset="0"/>
                <a:ea typeface="Verdana" panose="020B0604030504040204" pitchFamily="34" charset="0"/>
              </a:rPr>
              <a:t>Functional impairments as a result of the diagnosis</a:t>
            </a:r>
          </a:p>
          <a:p>
            <a:pPr marL="1200150" lvl="2" indent="-285750" algn="l">
              <a:buFont typeface="Wingdings" panose="05000000000000000000" pitchFamily="2" charset="2"/>
              <a:buChar char="§"/>
            </a:pPr>
            <a:r>
              <a:rPr lang="en-US" sz="1400" dirty="0">
                <a:solidFill>
                  <a:schemeClr val="bg2">
                    <a:lumMod val="50000"/>
                  </a:schemeClr>
                </a:solidFill>
                <a:latin typeface="Verdana" panose="020B0604030504040204" pitchFamily="34" charset="0"/>
                <a:ea typeface="Verdana" panose="020B0604030504040204" pitchFamily="34" charset="0"/>
              </a:rPr>
              <a:t>Level of impairment</a:t>
            </a:r>
          </a:p>
          <a:p>
            <a:pPr marL="1200150" lvl="2" indent="-285750" algn="l">
              <a:buFont typeface="Wingdings" panose="05000000000000000000" pitchFamily="2" charset="2"/>
              <a:buChar char="§"/>
            </a:pPr>
            <a:r>
              <a:rPr lang="en-US" sz="1400" dirty="0">
                <a:solidFill>
                  <a:schemeClr val="bg2">
                    <a:lumMod val="50000"/>
                  </a:schemeClr>
                </a:solidFill>
                <a:latin typeface="Verdana" panose="020B0604030504040204" pitchFamily="34" charset="0"/>
                <a:ea typeface="Verdana" panose="020B0604030504040204" pitchFamily="34" charset="0"/>
              </a:rPr>
              <a:t>Client’s ability to benefit from treatment </a:t>
            </a:r>
          </a:p>
          <a:p>
            <a:pPr marL="1200150" lvl="2" indent="-285750" algn="l">
              <a:buFont typeface="Wingdings" panose="05000000000000000000" pitchFamily="2" charset="2"/>
              <a:buChar char="§"/>
            </a:pPr>
            <a:endParaRPr lang="en-US" dirty="0"/>
          </a:p>
          <a:p>
            <a:pPr lvl="1">
              <a:buFont typeface="Courier New" panose="02070309020205020404" pitchFamily="49" charset="0"/>
              <a:buChar char="o"/>
            </a:pPr>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84958F78-4B82-4BDF-92BF-619CCEEDC621}"/>
              </a:ext>
            </a:extLst>
          </p:cNvPr>
          <p:cNvSpPr>
            <a:spLocks noGrp="1"/>
          </p:cNvSpPr>
          <p:nvPr>
            <p:ph type="sldNum" sz="quarter" idx="12"/>
          </p:nvPr>
        </p:nvSpPr>
        <p:spPr/>
        <p:txBody>
          <a:bodyPr/>
          <a:lstStyle/>
          <a:p>
            <a:fld id="{6E9F442E-095D-414B-A3C1-4D7C903EC540}" type="slidenum">
              <a:rPr lang="uk-UA" smtClean="0"/>
              <a:pPr/>
              <a:t>38</a:t>
            </a:fld>
            <a:endParaRPr lang="uk-UA" dirty="0"/>
          </a:p>
        </p:txBody>
      </p:sp>
    </p:spTree>
    <p:extLst>
      <p:ext uri="{BB962C8B-B14F-4D97-AF65-F5344CB8AC3E}">
        <p14:creationId xmlns:p14="http://schemas.microsoft.com/office/powerpoint/2010/main" val="2187476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A6E41-476F-4C5E-994A-3D2BFAE60D9D}"/>
              </a:ext>
            </a:extLst>
          </p:cNvPr>
          <p:cNvSpPr>
            <a:spLocks noGrp="1"/>
          </p:cNvSpPr>
          <p:nvPr>
            <p:ph type="ctrTitle"/>
          </p:nvPr>
        </p:nvSpPr>
        <p:spPr/>
        <p:txBody>
          <a:bodyPr/>
          <a:lstStyle/>
          <a:p>
            <a:r>
              <a:rPr lang="en-US" dirty="0"/>
              <a:t>Client Plan Review</a:t>
            </a:r>
          </a:p>
        </p:txBody>
      </p:sp>
      <p:sp>
        <p:nvSpPr>
          <p:cNvPr id="3" name="Subtitle 2">
            <a:extLst>
              <a:ext uri="{FF2B5EF4-FFF2-40B4-BE49-F238E27FC236}">
                <a16:creationId xmlns:a16="http://schemas.microsoft.com/office/drawing/2014/main" id="{8A95E57B-CA44-40C1-AF20-984DB921D64F}"/>
              </a:ext>
            </a:extLst>
          </p:cNvPr>
          <p:cNvSpPr>
            <a:spLocks noGrp="1"/>
          </p:cNvSpPr>
          <p:nvPr>
            <p:ph type="subTitle" idx="1"/>
          </p:nvPr>
        </p:nvSpPr>
        <p:spPr>
          <a:xfrm>
            <a:off x="2442028" y="2861954"/>
            <a:ext cx="7307943" cy="2408223"/>
          </a:xfrm>
        </p:spPr>
        <p:txBody>
          <a:bodyPr/>
          <a:lstStyle/>
          <a:p>
            <a:r>
              <a:rPr lang="en-US" sz="1400" dirty="0">
                <a:latin typeface="Verdana" panose="020B0604030504040204" pitchFamily="34" charset="0"/>
                <a:ea typeface="Verdana" panose="020B0604030504040204" pitchFamily="34" charset="0"/>
              </a:rPr>
              <a:t>May Collateral services be claimed before completion of the Client Plan?</a:t>
            </a:r>
          </a:p>
          <a:p>
            <a:pPr lvl="1"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No</a:t>
            </a:r>
          </a:p>
          <a:p>
            <a:r>
              <a:rPr lang="en-US" sz="1400" dirty="0">
                <a:latin typeface="Verdana" panose="020B0604030504040204" pitchFamily="34" charset="0"/>
                <a:ea typeface="Verdana" panose="020B0604030504040204" pitchFamily="34" charset="0"/>
              </a:rPr>
              <a:t>Name three reasons that all planned services may be disallowed in a chart:</a:t>
            </a:r>
          </a:p>
          <a:p>
            <a:pPr lvl="1"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Assessment not done initially and annually</a:t>
            </a:r>
          </a:p>
          <a:p>
            <a:pPr lvl="1"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Client Plan not done initially and annually and when clinically      	indicated—or not signed by provider and client/representative</a:t>
            </a:r>
          </a:p>
          <a:p>
            <a:pPr lvl="1"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Service intervention for a planned service is not listed in Client Plan</a:t>
            </a:r>
          </a:p>
          <a:p>
            <a:endParaRPr lang="en-US" dirty="0"/>
          </a:p>
          <a:p>
            <a:endParaRPr lang="en-US" dirty="0"/>
          </a:p>
        </p:txBody>
      </p:sp>
      <p:sp>
        <p:nvSpPr>
          <p:cNvPr id="4" name="Slide Number Placeholder 3">
            <a:extLst>
              <a:ext uri="{FF2B5EF4-FFF2-40B4-BE49-F238E27FC236}">
                <a16:creationId xmlns:a16="http://schemas.microsoft.com/office/drawing/2014/main" id="{8737A535-42CE-4762-BB57-A2BFFE877C49}"/>
              </a:ext>
            </a:extLst>
          </p:cNvPr>
          <p:cNvSpPr>
            <a:spLocks noGrp="1"/>
          </p:cNvSpPr>
          <p:nvPr>
            <p:ph type="sldNum" sz="quarter" idx="12"/>
          </p:nvPr>
        </p:nvSpPr>
        <p:spPr/>
        <p:txBody>
          <a:bodyPr/>
          <a:lstStyle/>
          <a:p>
            <a:fld id="{6E9F442E-095D-414B-A3C1-4D7C903EC540}" type="slidenum">
              <a:rPr lang="uk-UA" smtClean="0"/>
              <a:pPr/>
              <a:t>39</a:t>
            </a:fld>
            <a:endParaRPr lang="uk-UA" dirty="0"/>
          </a:p>
        </p:txBody>
      </p:sp>
      <p:pic>
        <p:nvPicPr>
          <p:cNvPr id="6" name="Picture 5">
            <a:extLst>
              <a:ext uri="{FF2B5EF4-FFF2-40B4-BE49-F238E27FC236}">
                <a16:creationId xmlns:a16="http://schemas.microsoft.com/office/drawing/2014/main" id="{F6ABA4B8-7892-40D9-9700-94A55D21140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913258" y="2585776"/>
            <a:ext cx="1920240" cy="2067949"/>
          </a:xfrm>
          <a:prstGeom prst="rect">
            <a:avLst/>
          </a:prstGeom>
        </p:spPr>
      </p:pic>
    </p:spTree>
    <p:extLst>
      <p:ext uri="{BB962C8B-B14F-4D97-AF65-F5344CB8AC3E}">
        <p14:creationId xmlns:p14="http://schemas.microsoft.com/office/powerpoint/2010/main" val="216726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05315" y="948548"/>
            <a:ext cx="7307943" cy="1255728"/>
          </a:xfrm>
        </p:spPr>
        <p:txBody>
          <a:bodyPr/>
          <a:lstStyle/>
          <a:p>
            <a:r>
              <a:rPr lang="en-US" dirty="0"/>
              <a:t>The Foundation Before Writing The Client Plan</a:t>
            </a:r>
            <a:br>
              <a:rPr lang="en-US" dirty="0"/>
            </a:br>
            <a:endParaRPr lang="en-US" dirty="0"/>
          </a:p>
        </p:txBody>
      </p:sp>
      <p:sp>
        <p:nvSpPr>
          <p:cNvPr id="4" name="Subtitle 3"/>
          <p:cNvSpPr>
            <a:spLocks noGrp="1"/>
          </p:cNvSpPr>
          <p:nvPr>
            <p:ph type="subTitle" idx="1"/>
          </p:nvPr>
        </p:nvSpPr>
        <p:spPr>
          <a:xfrm>
            <a:off x="2523564" y="2754911"/>
            <a:ext cx="7307943" cy="2829044"/>
          </a:xfrm>
        </p:spPr>
        <p:txBody>
          <a:bodyPr anchor="t"/>
          <a:lstStyle/>
          <a:p>
            <a:pPr>
              <a:buFont typeface="Arial" panose="020B0604020202020204" pitchFamily="34" charset="0"/>
              <a:buChar char="•"/>
            </a:pPr>
            <a:r>
              <a:rPr lang="en-US" sz="1400" dirty="0"/>
              <a:t>Established medical necessity</a:t>
            </a:r>
          </a:p>
          <a:p>
            <a:pPr>
              <a:buFont typeface="Arial" panose="020B0604020202020204" pitchFamily="34" charset="0"/>
              <a:buChar char="•"/>
            </a:pPr>
            <a:r>
              <a:rPr lang="en-US" sz="1400" dirty="0"/>
              <a:t>Completed CANS/ANSA</a:t>
            </a:r>
          </a:p>
          <a:p>
            <a:pPr>
              <a:buFont typeface="Arial" panose="020B0604020202020204" pitchFamily="34" charset="0"/>
              <a:buChar char="•"/>
            </a:pPr>
            <a:r>
              <a:rPr lang="en-US" sz="1400" dirty="0"/>
              <a:t>Completed PSC-35 if applicable</a:t>
            </a:r>
          </a:p>
          <a:p>
            <a:pPr>
              <a:buFont typeface="Arial" panose="020B0604020202020204" pitchFamily="34" charset="0"/>
              <a:buChar char="•"/>
            </a:pPr>
            <a:r>
              <a:rPr lang="en-US" sz="1400" dirty="0"/>
              <a:t>Documented the need for case management in the assessment if considering providing case management services.</a:t>
            </a:r>
          </a:p>
          <a:p>
            <a:pPr>
              <a:buFont typeface="Arial" panose="020B0604020202020204" pitchFamily="34" charset="0"/>
              <a:buChar char="•"/>
            </a:pPr>
            <a:r>
              <a:rPr lang="en-US" sz="1400" dirty="0"/>
              <a:t>Completed a safety plan if you have assessed any risk factors within the past 90 days and include an objective related to containment.</a:t>
            </a:r>
          </a:p>
          <a:p>
            <a:pPr>
              <a:buFont typeface="Arial" panose="020B0604020202020204" pitchFamily="34" charset="0"/>
              <a:buChar char="•"/>
            </a:pPr>
            <a:r>
              <a:rPr lang="en-US" sz="1400" dirty="0"/>
              <a:t>Documented any cultural, linguistic, physical limitations in the Assessment</a:t>
            </a:r>
          </a:p>
          <a:p>
            <a:pPr>
              <a:buFont typeface="Arial" panose="020B0604020202020204" pitchFamily="34" charset="0"/>
              <a:buChar char="•"/>
            </a:pPr>
            <a:r>
              <a:rPr lang="en-US" sz="1400" dirty="0"/>
              <a:t>Completed Assessment with required co-signatures</a:t>
            </a:r>
          </a:p>
          <a:p>
            <a:pPr marL="108000" indent="0">
              <a:buNone/>
            </a:pPr>
            <a:endParaRPr lang="en-US" sz="1400"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4</a:t>
            </a:fld>
            <a:endParaRPr lang="uk-UA" dirty="0"/>
          </a:p>
        </p:txBody>
      </p:sp>
      <p:pic>
        <p:nvPicPr>
          <p:cNvPr id="6" name="Picture 5">
            <a:extLst>
              <a:ext uri="{FF2B5EF4-FFF2-40B4-BE49-F238E27FC236}">
                <a16:creationId xmlns:a16="http://schemas.microsoft.com/office/drawing/2014/main" id="{5F9EF267-B66E-442C-9DBD-B646975BDD5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4207" y="4713359"/>
            <a:ext cx="2560320" cy="1243578"/>
          </a:xfrm>
          <a:prstGeom prst="rect">
            <a:avLst/>
          </a:prstGeom>
        </p:spPr>
      </p:pic>
    </p:spTree>
    <p:extLst>
      <p:ext uri="{BB962C8B-B14F-4D97-AF65-F5344CB8AC3E}">
        <p14:creationId xmlns:p14="http://schemas.microsoft.com/office/powerpoint/2010/main" val="1799334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6D69-E6AA-43AD-A905-B2F3D5FE155B}"/>
              </a:ext>
            </a:extLst>
          </p:cNvPr>
          <p:cNvSpPr>
            <a:spLocks noGrp="1"/>
          </p:cNvSpPr>
          <p:nvPr>
            <p:ph type="ctrTitle"/>
          </p:nvPr>
        </p:nvSpPr>
        <p:spPr/>
        <p:txBody>
          <a:bodyPr/>
          <a:lstStyle/>
          <a:p>
            <a:r>
              <a:rPr lang="en-US" dirty="0"/>
              <a:t>Client Plan Review</a:t>
            </a:r>
          </a:p>
        </p:txBody>
      </p:sp>
      <p:sp>
        <p:nvSpPr>
          <p:cNvPr id="3" name="Subtitle 2">
            <a:extLst>
              <a:ext uri="{FF2B5EF4-FFF2-40B4-BE49-F238E27FC236}">
                <a16:creationId xmlns:a16="http://schemas.microsoft.com/office/drawing/2014/main" id="{B994E94E-D4FC-48F1-AF55-DB295E4B19A6}"/>
              </a:ext>
            </a:extLst>
          </p:cNvPr>
          <p:cNvSpPr>
            <a:spLocks noGrp="1"/>
          </p:cNvSpPr>
          <p:nvPr>
            <p:ph type="subTitle" idx="1"/>
          </p:nvPr>
        </p:nvSpPr>
        <p:spPr>
          <a:xfrm>
            <a:off x="2523564" y="2628351"/>
            <a:ext cx="7307943" cy="3763979"/>
          </a:xfrm>
        </p:spPr>
        <p:txBody>
          <a:bodyPr/>
          <a:lstStyle/>
          <a:p>
            <a:r>
              <a:rPr lang="en-US" sz="1400" dirty="0"/>
              <a:t>When must the CANS/ANSA be completed?</a:t>
            </a:r>
          </a:p>
          <a:p>
            <a:pPr lvl="1"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As part of the assessment process and before completion of the        	Client Plan</a:t>
            </a:r>
          </a:p>
          <a:p>
            <a:pPr lvl="1"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Every 6 months (based on episode opening)</a:t>
            </a:r>
          </a:p>
          <a:p>
            <a:pPr lvl="1"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At discharge.</a:t>
            </a:r>
          </a:p>
          <a:p>
            <a:r>
              <a:rPr lang="en-US" sz="1400" dirty="0"/>
              <a:t>What is the Treatment Plan Cycle for a case that is opened on August 23</a:t>
            </a:r>
            <a:r>
              <a:rPr lang="en-US" sz="1400" baseline="30000" dirty="0"/>
              <a:t>rd</a:t>
            </a:r>
            <a:r>
              <a:rPr lang="en-US" sz="1400" dirty="0"/>
              <a:t>?</a:t>
            </a:r>
          </a:p>
          <a:p>
            <a:pPr lvl="1"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August 1</a:t>
            </a:r>
            <a:r>
              <a:rPr lang="en-US" sz="1400" baseline="30000" dirty="0">
                <a:solidFill>
                  <a:schemeClr val="bg2">
                    <a:lumMod val="50000"/>
                  </a:schemeClr>
                </a:solidFill>
                <a:latin typeface="Verdana" panose="020B0604030504040204" pitchFamily="34" charset="0"/>
                <a:ea typeface="Verdana" panose="020B0604030504040204" pitchFamily="34" charset="0"/>
              </a:rPr>
              <a:t>st</a:t>
            </a:r>
            <a:r>
              <a:rPr lang="en-US" sz="1400" dirty="0">
                <a:solidFill>
                  <a:schemeClr val="bg2">
                    <a:lumMod val="50000"/>
                  </a:schemeClr>
                </a:solidFill>
                <a:latin typeface="Verdana" panose="020B0604030504040204" pitchFamily="34" charset="0"/>
                <a:ea typeface="Verdana" panose="020B0604030504040204" pitchFamily="34" charset="0"/>
              </a:rPr>
              <a:t> – July 31</a:t>
            </a:r>
            <a:r>
              <a:rPr lang="en-US" sz="1400" baseline="30000" dirty="0">
                <a:solidFill>
                  <a:schemeClr val="bg2">
                    <a:lumMod val="50000"/>
                  </a:schemeClr>
                </a:solidFill>
                <a:latin typeface="Verdana" panose="020B0604030504040204" pitchFamily="34" charset="0"/>
                <a:ea typeface="Verdana" panose="020B0604030504040204" pitchFamily="34" charset="0"/>
              </a:rPr>
              <a:t>st</a:t>
            </a:r>
            <a:r>
              <a:rPr lang="en-US" sz="1400" dirty="0">
                <a:solidFill>
                  <a:schemeClr val="bg2">
                    <a:lumMod val="50000"/>
                  </a:schemeClr>
                </a:solidFill>
                <a:latin typeface="Verdana" panose="020B0604030504040204" pitchFamily="34" charset="0"/>
                <a:ea typeface="Verdana" panose="020B0604030504040204" pitchFamily="34" charset="0"/>
              </a:rPr>
              <a:t> each year.</a:t>
            </a:r>
          </a:p>
          <a:p>
            <a:r>
              <a:rPr lang="en-US" sz="1400" dirty="0"/>
              <a:t>When a Case Management need arises before completion of the MH Assessment and/or Client Plan, may it be claimed as such?</a:t>
            </a:r>
          </a:p>
          <a:p>
            <a:pPr lvl="1"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Only if it for the purposes of referral and linkage</a:t>
            </a:r>
          </a:p>
          <a:p>
            <a:r>
              <a:rPr lang="en-US" sz="1400" dirty="0"/>
              <a:t>When must all services of a certain type (i.e. Ind Rehab) be disallowed across the whole chart (episode of care)?</a:t>
            </a:r>
          </a:p>
          <a:p>
            <a:pPr lvl="1"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When the service intervention is not listed in the Client Plan</a:t>
            </a:r>
            <a:r>
              <a:rPr lang="en-US" dirty="0">
                <a:solidFill>
                  <a:schemeClr val="bg2">
                    <a:lumMod val="50000"/>
                  </a:schemeClr>
                </a:solidFill>
              </a:rPr>
              <a:t>.</a:t>
            </a:r>
          </a:p>
          <a:p>
            <a:endParaRPr lang="en-US" dirty="0"/>
          </a:p>
        </p:txBody>
      </p:sp>
      <p:sp>
        <p:nvSpPr>
          <p:cNvPr id="4" name="Slide Number Placeholder 3">
            <a:extLst>
              <a:ext uri="{FF2B5EF4-FFF2-40B4-BE49-F238E27FC236}">
                <a16:creationId xmlns:a16="http://schemas.microsoft.com/office/drawing/2014/main" id="{A5FE692D-F61B-4EA2-8CF8-3C0878775C99}"/>
              </a:ext>
            </a:extLst>
          </p:cNvPr>
          <p:cNvSpPr>
            <a:spLocks noGrp="1"/>
          </p:cNvSpPr>
          <p:nvPr>
            <p:ph type="sldNum" sz="quarter" idx="12"/>
          </p:nvPr>
        </p:nvSpPr>
        <p:spPr/>
        <p:txBody>
          <a:bodyPr/>
          <a:lstStyle/>
          <a:p>
            <a:fld id="{6E9F442E-095D-414B-A3C1-4D7C903EC540}" type="slidenum">
              <a:rPr lang="uk-UA" smtClean="0"/>
              <a:pPr/>
              <a:t>40</a:t>
            </a:fld>
            <a:endParaRPr lang="uk-UA" dirty="0"/>
          </a:p>
        </p:txBody>
      </p:sp>
    </p:spTree>
    <p:extLst>
      <p:ext uri="{BB962C8B-B14F-4D97-AF65-F5344CB8AC3E}">
        <p14:creationId xmlns:p14="http://schemas.microsoft.com/office/powerpoint/2010/main" val="15938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70C31-1E26-4AC5-ABB1-F60390F7BBD4}"/>
              </a:ext>
            </a:extLst>
          </p:cNvPr>
          <p:cNvSpPr>
            <a:spLocks noGrp="1"/>
          </p:cNvSpPr>
          <p:nvPr>
            <p:ph type="ctrTitle"/>
          </p:nvPr>
        </p:nvSpPr>
        <p:spPr/>
        <p:txBody>
          <a:bodyPr/>
          <a:lstStyle/>
          <a:p>
            <a:r>
              <a:rPr lang="en-US" dirty="0"/>
              <a:t>Keep In Touch with QA</a:t>
            </a:r>
          </a:p>
        </p:txBody>
      </p:sp>
      <p:sp>
        <p:nvSpPr>
          <p:cNvPr id="3" name="Subtitle 2">
            <a:extLst>
              <a:ext uri="{FF2B5EF4-FFF2-40B4-BE49-F238E27FC236}">
                <a16:creationId xmlns:a16="http://schemas.microsoft.com/office/drawing/2014/main" id="{8C9E1333-32C8-4479-BD49-F8CF3F235F09}"/>
              </a:ext>
            </a:extLst>
          </p:cNvPr>
          <p:cNvSpPr>
            <a:spLocks noGrp="1"/>
          </p:cNvSpPr>
          <p:nvPr>
            <p:ph type="subTitle" idx="1"/>
          </p:nvPr>
        </p:nvSpPr>
        <p:spPr>
          <a:xfrm>
            <a:off x="2507344" y="2836392"/>
            <a:ext cx="7307943" cy="3118674"/>
          </a:xfrm>
        </p:spPr>
        <p:txBody>
          <a:bodyPr/>
          <a:lstStyle/>
          <a:p>
            <a:pPr marL="0" indent="0">
              <a:buNone/>
            </a:pPr>
            <a:r>
              <a:rPr lang="en-US" sz="1400" dirty="0"/>
              <a:t>Follow up Documentation Questions </a:t>
            </a:r>
            <a:r>
              <a:rPr lang="en-US" sz="1400" dirty="0">
                <a:hlinkClick r:id="rId2"/>
              </a:rPr>
              <a:t>QATA@acgov.org</a:t>
            </a:r>
            <a:endParaRPr lang="en-US" sz="1400" dirty="0"/>
          </a:p>
          <a:p>
            <a:pPr marL="0" indent="0">
              <a:buNone/>
            </a:pPr>
            <a:r>
              <a:rPr lang="en-US" sz="1400" dirty="0"/>
              <a:t>•Privacy Incidents should be reported via BreachNotification@acgov.org</a:t>
            </a:r>
          </a:p>
          <a:p>
            <a:pPr marL="0" indent="0">
              <a:buNone/>
            </a:pPr>
            <a:r>
              <a:rPr lang="en-US" sz="1400" dirty="0"/>
              <a:t>•Unusual Occurrences should be sent to QAOffice@acgov.org </a:t>
            </a:r>
          </a:p>
          <a:p>
            <a:pPr marL="0" indent="0">
              <a:buNone/>
            </a:pPr>
            <a:r>
              <a:rPr lang="en-US" sz="1400" dirty="0"/>
              <a:t>•Professional Licensing Waivers should be sent to QAOffice@acgov.org or eFAX (510) 639-1346</a:t>
            </a:r>
          </a:p>
          <a:p>
            <a:pPr marL="0" indent="0">
              <a:buNone/>
            </a:pPr>
            <a:r>
              <a:rPr lang="en-US" sz="1400" dirty="0"/>
              <a:t>•Whistleblower reports should be received via ProgIntegrity@acgov.org </a:t>
            </a:r>
          </a:p>
          <a:p>
            <a:pPr marL="0" indent="0">
              <a:buNone/>
            </a:pPr>
            <a:r>
              <a:rPr lang="en-US" sz="1400" dirty="0"/>
              <a:t>•Grievance and Appeal Requests should be sent by mail or to QAOffice@acgov.org </a:t>
            </a:r>
          </a:p>
          <a:p>
            <a:pPr marL="0" indent="0">
              <a:buNone/>
            </a:pPr>
            <a:r>
              <a:rPr lang="en-US" sz="1400" dirty="0"/>
              <a:t>•Training inquiries should be received via QAOffice@acgov.org </a:t>
            </a:r>
          </a:p>
          <a:p>
            <a:pPr marL="0" indent="0">
              <a:buNone/>
            </a:pPr>
            <a:r>
              <a:rPr lang="en-US" sz="1400" dirty="0"/>
              <a:t>•NOABDs should be received via eFAX  (510) 639-1346</a:t>
            </a:r>
          </a:p>
          <a:p>
            <a:endParaRPr lang="en-US" dirty="0"/>
          </a:p>
        </p:txBody>
      </p:sp>
      <p:sp>
        <p:nvSpPr>
          <p:cNvPr id="4" name="Slide Number Placeholder 3">
            <a:extLst>
              <a:ext uri="{FF2B5EF4-FFF2-40B4-BE49-F238E27FC236}">
                <a16:creationId xmlns:a16="http://schemas.microsoft.com/office/drawing/2014/main" id="{B9E21F31-BD28-495E-B988-39F200D49573}"/>
              </a:ext>
            </a:extLst>
          </p:cNvPr>
          <p:cNvSpPr>
            <a:spLocks noGrp="1"/>
          </p:cNvSpPr>
          <p:nvPr>
            <p:ph type="sldNum" sz="quarter" idx="12"/>
          </p:nvPr>
        </p:nvSpPr>
        <p:spPr/>
        <p:txBody>
          <a:bodyPr/>
          <a:lstStyle/>
          <a:p>
            <a:fld id="{6E9F442E-095D-414B-A3C1-4D7C903EC540}" type="slidenum">
              <a:rPr lang="uk-UA" smtClean="0"/>
              <a:pPr/>
              <a:t>41</a:t>
            </a:fld>
            <a:endParaRPr lang="uk-UA" dirty="0"/>
          </a:p>
        </p:txBody>
      </p:sp>
      <p:pic>
        <p:nvPicPr>
          <p:cNvPr id="6" name="Picture 5">
            <a:extLst>
              <a:ext uri="{FF2B5EF4-FFF2-40B4-BE49-F238E27FC236}">
                <a16:creationId xmlns:a16="http://schemas.microsoft.com/office/drawing/2014/main" id="{176BEC86-709F-46DC-A21F-05AC24C589E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836068" y="764024"/>
            <a:ext cx="3017520" cy="1920242"/>
          </a:xfrm>
          <a:prstGeom prst="rect">
            <a:avLst/>
          </a:prstGeom>
        </p:spPr>
      </p:pic>
    </p:spTree>
    <p:extLst>
      <p:ext uri="{BB962C8B-B14F-4D97-AF65-F5344CB8AC3E}">
        <p14:creationId xmlns:p14="http://schemas.microsoft.com/office/powerpoint/2010/main" val="3403617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8D8969-9DE4-D94E-BC57-6D1EA45A1A51}"/>
              </a:ext>
            </a:extLst>
          </p:cNvPr>
          <p:cNvSpPr>
            <a:spLocks noGrp="1"/>
          </p:cNvSpPr>
          <p:nvPr>
            <p:ph type="sldNum" sz="quarter" idx="12"/>
          </p:nvPr>
        </p:nvSpPr>
        <p:spPr/>
        <p:txBody>
          <a:bodyPr/>
          <a:lstStyle/>
          <a:p>
            <a:fld id="{6E9F442E-095D-414B-A3C1-4D7C903EC540}" type="slidenum">
              <a:rPr lang="uk-UA" smtClean="0"/>
              <a:pPr/>
              <a:t>42</a:t>
            </a:fld>
            <a:endParaRPr lang="uk-UA" dirty="0"/>
          </a:p>
        </p:txBody>
      </p:sp>
      <p:pic>
        <p:nvPicPr>
          <p:cNvPr id="4" name="Picture 3">
            <a:extLst>
              <a:ext uri="{FF2B5EF4-FFF2-40B4-BE49-F238E27FC236}">
                <a16:creationId xmlns:a16="http://schemas.microsoft.com/office/drawing/2014/main" id="{9F851C24-3C13-434B-8245-007E486723C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843133" y="2632907"/>
            <a:ext cx="3599695" cy="1892812"/>
          </a:xfrm>
          <a:prstGeom prst="rect">
            <a:avLst/>
          </a:prstGeom>
        </p:spPr>
      </p:pic>
    </p:spTree>
    <p:extLst>
      <p:ext uri="{BB962C8B-B14F-4D97-AF65-F5344CB8AC3E}">
        <p14:creationId xmlns:p14="http://schemas.microsoft.com/office/powerpoint/2010/main" val="2798421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05315" y="1724145"/>
            <a:ext cx="7307943" cy="480131"/>
          </a:xfrm>
        </p:spPr>
        <p:txBody>
          <a:bodyPr/>
          <a:lstStyle/>
          <a:p>
            <a:r>
              <a:rPr lang="en-US" dirty="0"/>
              <a:t>Planned Services</a:t>
            </a:r>
          </a:p>
        </p:txBody>
      </p:sp>
      <p:sp>
        <p:nvSpPr>
          <p:cNvPr id="4" name="Subtitle 3"/>
          <p:cNvSpPr>
            <a:spLocks noGrp="1"/>
          </p:cNvSpPr>
          <p:nvPr>
            <p:ph type="subTitle" idx="1"/>
          </p:nvPr>
        </p:nvSpPr>
        <p:spPr>
          <a:xfrm>
            <a:off x="2605315" y="2512667"/>
            <a:ext cx="7307943" cy="2823722"/>
          </a:xfrm>
        </p:spPr>
        <p:txBody>
          <a:bodyPr anchor="t"/>
          <a:lstStyle/>
          <a:p>
            <a:pPr marL="108000" indent="0">
              <a:buNone/>
            </a:pPr>
            <a:r>
              <a:rPr lang="en-US" sz="1400" dirty="0"/>
              <a:t>An approved Client Plan must be in place prior to service delivery for the following Specialty Mental Health Services (SMHS):</a:t>
            </a:r>
          </a:p>
          <a:p>
            <a:r>
              <a:rPr lang="en-US" sz="1400" dirty="0"/>
              <a:t>Individual, Group, and Family Psychotherapy; Individual and Group Rehabilitation; Collateral; and Medication Services </a:t>
            </a:r>
          </a:p>
          <a:p>
            <a:r>
              <a:rPr lang="en-US" sz="1400" dirty="0"/>
              <a:t>Intensive Home Based Services (IHBS)</a:t>
            </a:r>
          </a:p>
          <a:p>
            <a:r>
              <a:rPr lang="en-US" sz="1400" dirty="0"/>
              <a:t>Monitoring activities of Intensive Care Coordination (ICC) </a:t>
            </a:r>
          </a:p>
          <a:p>
            <a:r>
              <a:rPr lang="en-US" sz="1400" dirty="0"/>
              <a:t>Monitoring activities of Targeted Case Management/Brokerage</a:t>
            </a:r>
          </a:p>
          <a:p>
            <a:r>
              <a:rPr lang="en-US" sz="1400" dirty="0"/>
              <a:t>Therapeutic Foster Care (TFC)</a:t>
            </a:r>
          </a:p>
          <a:p>
            <a:r>
              <a:rPr lang="en-US" sz="1400" dirty="0"/>
              <a:t>Therapeutic Behavioral Services (TBS)</a:t>
            </a:r>
          </a:p>
          <a:p>
            <a:pPr marL="108000" indent="0">
              <a:buNone/>
            </a:pPr>
            <a:endParaRPr lang="en-US"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5</a:t>
            </a:fld>
            <a:endParaRPr lang="uk-UA" dirty="0"/>
          </a:p>
        </p:txBody>
      </p:sp>
    </p:spTree>
    <p:extLst>
      <p:ext uri="{BB962C8B-B14F-4D97-AF65-F5344CB8AC3E}">
        <p14:creationId xmlns:p14="http://schemas.microsoft.com/office/powerpoint/2010/main" val="1957530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 Initial Client Plan</a:t>
            </a:r>
          </a:p>
        </p:txBody>
      </p:sp>
      <p:sp>
        <p:nvSpPr>
          <p:cNvPr id="4" name="Subtitle 3"/>
          <p:cNvSpPr>
            <a:spLocks noGrp="1"/>
          </p:cNvSpPr>
          <p:nvPr>
            <p:ph type="subTitle" idx="1"/>
          </p:nvPr>
        </p:nvSpPr>
        <p:spPr>
          <a:xfrm>
            <a:off x="2523564" y="2421467"/>
            <a:ext cx="7307943" cy="3437929"/>
          </a:xfrm>
        </p:spPr>
        <p:txBody>
          <a:bodyPr anchor="t"/>
          <a:lstStyle/>
          <a:p>
            <a:pPr marL="108000" indent="0">
              <a:buNone/>
            </a:pPr>
            <a:endParaRPr lang="en-US" sz="1400" dirty="0"/>
          </a:p>
          <a:p>
            <a:r>
              <a:rPr lang="en-US" sz="1400" dirty="0">
                <a:latin typeface="Verdana" panose="020B0604030504040204" pitchFamily="34" charset="0"/>
                <a:ea typeface="Verdana" panose="020B0604030504040204" pitchFamily="34" charset="0"/>
              </a:rPr>
              <a:t>The initial Client Plan is due within 60 calendar days of episode opening date (EOD) is day 1.</a:t>
            </a:r>
          </a:p>
          <a:p>
            <a:r>
              <a:rPr lang="en-US" sz="1400" dirty="0">
                <a:latin typeface="Verdana" panose="020B0604030504040204" pitchFamily="34" charset="0"/>
                <a:ea typeface="Verdana" panose="020B0604030504040204" pitchFamily="34" charset="0"/>
              </a:rPr>
              <a:t>The Client Plan is effective the date of the provider’s signature. After this date, all planned services as outlined on the plan may be billed.</a:t>
            </a:r>
          </a:p>
          <a:p>
            <a:r>
              <a:rPr lang="en-US" sz="1400" dirty="0">
                <a:latin typeface="Verdana" panose="020B0604030504040204" pitchFamily="34" charset="0"/>
                <a:ea typeface="Verdana" panose="020B0604030504040204" pitchFamily="34" charset="0"/>
              </a:rPr>
              <a:t>Every subsequent Plan is due on a 12 month cycle, completed within the 30 day period prior to the first day of the month of EOD.</a:t>
            </a:r>
          </a:p>
          <a:p>
            <a:pPr lvl="1" algn="l"/>
            <a:r>
              <a:rPr lang="en-US" sz="1400" dirty="0">
                <a:solidFill>
                  <a:schemeClr val="bg2">
                    <a:lumMod val="50000"/>
                  </a:schemeClr>
                </a:solidFill>
                <a:latin typeface="Verdana" panose="020B0604030504040204" pitchFamily="34" charset="0"/>
                <a:ea typeface="Verdana" panose="020B0604030504040204" pitchFamily="34" charset="0"/>
              </a:rPr>
              <a:t>Example: EOD 8/18/20</a:t>
            </a:r>
          </a:p>
          <a:p>
            <a:pPr lvl="1" algn="l"/>
            <a:r>
              <a:rPr lang="en-US" sz="1400" dirty="0">
                <a:solidFill>
                  <a:schemeClr val="bg2">
                    <a:lumMod val="50000"/>
                  </a:schemeClr>
                </a:solidFill>
                <a:latin typeface="Verdana" panose="020B0604030504040204" pitchFamily="34" charset="0"/>
                <a:ea typeface="Verdana" panose="020B0604030504040204" pitchFamily="34" charset="0"/>
              </a:rPr>
              <a:t>The initial plan is due by 10/17/20</a:t>
            </a:r>
          </a:p>
          <a:p>
            <a:pPr lvl="1" algn="l"/>
            <a:r>
              <a:rPr lang="en-US" sz="1400" dirty="0">
                <a:solidFill>
                  <a:schemeClr val="bg2">
                    <a:lumMod val="50000"/>
                  </a:schemeClr>
                </a:solidFill>
                <a:latin typeface="Verdana" panose="020B0604030504040204" pitchFamily="34" charset="0"/>
                <a:ea typeface="Verdana" panose="020B0604030504040204" pitchFamily="34" charset="0"/>
              </a:rPr>
              <a:t>The second treatment can be completed anytime between 7/1/21 and 8/1/21 but no later than 8/1/21. </a:t>
            </a:r>
          </a:p>
          <a:p>
            <a:pPr marL="108000" indent="0">
              <a:buNone/>
            </a:pPr>
            <a:endParaRPr lang="en-US" sz="1400" dirty="0">
              <a:highlight>
                <a:srgbClr val="FFFF00"/>
              </a:highlight>
            </a:endParaRPr>
          </a:p>
          <a:p>
            <a:endParaRPr lang="en-US" sz="1400" dirty="0">
              <a:latin typeface="Verdana" panose="020B0604030504040204" pitchFamily="34" charset="0"/>
              <a:ea typeface="Verdana" panose="020B0604030504040204" pitchFamily="34" charset="0"/>
            </a:endParaRP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6</a:t>
            </a:fld>
            <a:endParaRPr lang="uk-UA" dirty="0"/>
          </a:p>
        </p:txBody>
      </p:sp>
      <p:pic>
        <p:nvPicPr>
          <p:cNvPr id="6" name="Picture 5">
            <a:extLst>
              <a:ext uri="{FF2B5EF4-FFF2-40B4-BE49-F238E27FC236}">
                <a16:creationId xmlns:a16="http://schemas.microsoft.com/office/drawing/2014/main" id="{ACF994A7-7039-473D-B243-167ABEFF0D7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4625623"/>
            <a:ext cx="2834640" cy="1627082"/>
          </a:xfrm>
          <a:prstGeom prst="rect">
            <a:avLst/>
          </a:prstGeom>
        </p:spPr>
      </p:pic>
      <p:sp>
        <p:nvSpPr>
          <p:cNvPr id="7" name="TextBox 6">
            <a:extLst>
              <a:ext uri="{FF2B5EF4-FFF2-40B4-BE49-F238E27FC236}">
                <a16:creationId xmlns:a16="http://schemas.microsoft.com/office/drawing/2014/main" id="{D282D1E0-F50A-4A58-BF2A-B0B0D5B489AD}"/>
              </a:ext>
            </a:extLst>
          </p:cNvPr>
          <p:cNvSpPr txBox="1"/>
          <p:nvPr/>
        </p:nvSpPr>
        <p:spPr>
          <a:xfrm>
            <a:off x="0" y="7359292"/>
            <a:ext cx="2834640" cy="230832"/>
          </a:xfrm>
          <a:prstGeom prst="rect">
            <a:avLst/>
          </a:prstGeom>
          <a:noFill/>
        </p:spPr>
        <p:txBody>
          <a:bodyPr wrap="square" rtlCol="0">
            <a:spAutoFit/>
          </a:bodyPr>
          <a:lstStyle/>
          <a:p>
            <a:r>
              <a:rPr lang="en-US" sz="900" dirty="0">
                <a:hlinkClick r:id="rId4" tooltip="http://www.ezekiels.co.uk/eylan/"/>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1839835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336346"/>
            <a:ext cx="7307943" cy="867930"/>
          </a:xfrm>
        </p:spPr>
        <p:txBody>
          <a:bodyPr/>
          <a:lstStyle/>
          <a:p>
            <a:r>
              <a:rPr lang="en-US" dirty="0"/>
              <a:t>Client Plans – Additional Timeline Requirements</a:t>
            </a:r>
          </a:p>
        </p:txBody>
      </p:sp>
      <p:sp>
        <p:nvSpPr>
          <p:cNvPr id="3" name="Subtitle 2"/>
          <p:cNvSpPr>
            <a:spLocks noGrp="1"/>
          </p:cNvSpPr>
          <p:nvPr>
            <p:ph type="subTitle" idx="1"/>
          </p:nvPr>
        </p:nvSpPr>
        <p:spPr>
          <a:xfrm>
            <a:off x="2523564" y="2651309"/>
            <a:ext cx="7307943" cy="3253776"/>
          </a:xfrm>
        </p:spPr>
        <p:txBody>
          <a:bodyPr/>
          <a:lstStyle/>
          <a:p>
            <a:pPr>
              <a:buFont typeface="Arial" panose="020B0604020202020204" pitchFamily="34" charset="0"/>
              <a:buChar char="•"/>
            </a:pPr>
            <a:r>
              <a:rPr lang="en-US" sz="1400" dirty="0"/>
              <a:t>The Client Plan must be updated annually prior to the first day of the month of EOD.</a:t>
            </a:r>
          </a:p>
          <a:p>
            <a:pPr>
              <a:buFont typeface="Arial" panose="020B0604020202020204" pitchFamily="34" charset="0"/>
              <a:buChar char="•"/>
            </a:pPr>
            <a:r>
              <a:rPr lang="en-US" sz="1400" dirty="0"/>
              <a:t>The Client Plan must also be updated whenever there is an event of clinical significance. </a:t>
            </a:r>
          </a:p>
          <a:p>
            <a:pPr lvl="1" algn="l">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  Events of clinical significance can include but are not limited to:</a:t>
            </a:r>
          </a:p>
          <a:p>
            <a:pPr marL="108000" indent="0">
              <a:buNone/>
            </a:pPr>
            <a:r>
              <a:rPr lang="en-US" sz="1400" dirty="0"/>
              <a:t>	- Client has made significant progress and reached their target goal</a:t>
            </a:r>
          </a:p>
          <a:p>
            <a:pPr marL="108000" indent="0">
              <a:buNone/>
            </a:pPr>
            <a:r>
              <a:rPr lang="en-US" sz="1400" dirty="0"/>
              <a:t>	- Client has increased suicidal/homicidal ideation </a:t>
            </a:r>
          </a:p>
          <a:p>
            <a:pPr marL="108000" indent="0">
              <a:buNone/>
            </a:pPr>
            <a:r>
              <a:rPr lang="en-US" sz="1400" dirty="0"/>
              <a:t>	- Client is hospitalized for psychiatric reasons (especially if this is a 	  new bx)</a:t>
            </a:r>
          </a:p>
          <a:p>
            <a:pPr marL="108000" indent="0">
              <a:buNone/>
            </a:pPr>
            <a:r>
              <a:rPr lang="en-US" sz="1400" dirty="0"/>
              <a:t>	- Client is sanctioned for behaviors (school expulsion, legally 	  detained).</a:t>
            </a:r>
          </a:p>
          <a:p>
            <a:pPr marL="108000" indent="0">
              <a:buNone/>
            </a:pPr>
            <a:r>
              <a:rPr lang="en-US" sz="1400" dirty="0"/>
              <a:t>	 </a:t>
            </a:r>
          </a:p>
        </p:txBody>
      </p:sp>
      <p:sp>
        <p:nvSpPr>
          <p:cNvPr id="4" name="Slide Number Placeholder 3"/>
          <p:cNvSpPr>
            <a:spLocks noGrp="1"/>
          </p:cNvSpPr>
          <p:nvPr>
            <p:ph type="sldNum" sz="quarter" idx="12"/>
          </p:nvPr>
        </p:nvSpPr>
        <p:spPr/>
        <p:txBody>
          <a:bodyPr/>
          <a:lstStyle/>
          <a:p>
            <a:fld id="{6E9F442E-095D-414B-A3C1-4D7C903EC540}" type="slidenum">
              <a:rPr lang="uk-UA" smtClean="0"/>
              <a:pPr/>
              <a:t>7</a:t>
            </a:fld>
            <a:endParaRPr lang="uk-UA" dirty="0"/>
          </a:p>
        </p:txBody>
      </p:sp>
    </p:spTree>
    <p:extLst>
      <p:ext uri="{BB962C8B-B14F-4D97-AF65-F5344CB8AC3E}">
        <p14:creationId xmlns:p14="http://schemas.microsoft.com/office/powerpoint/2010/main" val="1414500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05315" y="1336346"/>
            <a:ext cx="7307943" cy="867930"/>
          </a:xfrm>
        </p:spPr>
        <p:txBody>
          <a:bodyPr/>
          <a:lstStyle/>
          <a:p>
            <a:r>
              <a:rPr lang="en-US" dirty="0"/>
              <a:t>Interim Assessments to Allow Earlier Development of Treatment Plans</a:t>
            </a:r>
          </a:p>
        </p:txBody>
      </p:sp>
      <p:sp>
        <p:nvSpPr>
          <p:cNvPr id="4" name="Subtitle 3"/>
          <p:cNvSpPr>
            <a:spLocks noGrp="1"/>
          </p:cNvSpPr>
          <p:nvPr>
            <p:ph type="subTitle" idx="1"/>
          </p:nvPr>
        </p:nvSpPr>
        <p:spPr>
          <a:xfrm>
            <a:off x="2442028" y="2562727"/>
            <a:ext cx="7307943" cy="3850670"/>
          </a:xfrm>
        </p:spPr>
        <p:txBody>
          <a:bodyPr anchor="t"/>
          <a:lstStyle/>
          <a:p>
            <a:r>
              <a:rPr lang="en-US" sz="1400" dirty="0"/>
              <a:t>If staff/programs do not have enough time to complete a full mental health assessment (with all required elements) before completing a treatment plan, an Interim Assessment can be completed.  </a:t>
            </a:r>
          </a:p>
          <a:p>
            <a:r>
              <a:rPr lang="en-US" sz="1400" dirty="0"/>
              <a:t>An Interim Assessment must include the essential medical necessity components:</a:t>
            </a:r>
          </a:p>
          <a:p>
            <a:pPr marL="548640" lvl="1" indent="-274320" algn="l">
              <a:lnSpc>
                <a:spcPct val="100000"/>
              </a:lnSpc>
              <a:spcBef>
                <a:spcPct val="20000"/>
              </a:spcBef>
              <a:buClr>
                <a:schemeClr val="bg2">
                  <a:lumMod val="50000"/>
                </a:schemeClr>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A current included (“covered”) diagnosis</a:t>
            </a:r>
          </a:p>
          <a:p>
            <a:pPr marL="548640" lvl="1" indent="-274320" algn="l">
              <a:lnSpc>
                <a:spcPct val="100000"/>
              </a:lnSpc>
              <a:spcBef>
                <a:spcPct val="20000"/>
              </a:spcBef>
              <a:buClr>
                <a:schemeClr val="bg2">
                  <a:lumMod val="50000"/>
                </a:schemeClr>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Signs and symptoms of the diagnosis that meet DSM5 criteria</a:t>
            </a:r>
          </a:p>
          <a:p>
            <a:pPr marL="548640" lvl="1" indent="-274320" algn="l">
              <a:lnSpc>
                <a:spcPct val="100000"/>
              </a:lnSpc>
              <a:spcBef>
                <a:spcPct val="20000"/>
              </a:spcBef>
              <a:buClr>
                <a:schemeClr val="bg2">
                  <a:lumMod val="50000"/>
                </a:schemeClr>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Functional impairments as a result of that diagnosis</a:t>
            </a:r>
          </a:p>
          <a:p>
            <a:pPr marL="548640" lvl="1" indent="-274320" algn="l">
              <a:lnSpc>
                <a:spcPct val="100000"/>
              </a:lnSpc>
              <a:spcBef>
                <a:spcPct val="20000"/>
              </a:spcBef>
              <a:buClr>
                <a:schemeClr val="bg2">
                  <a:lumMod val="50000"/>
                </a:schemeClr>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Level of impairment</a:t>
            </a:r>
          </a:p>
          <a:p>
            <a:pPr marL="548640" lvl="1" indent="-274320" algn="l">
              <a:lnSpc>
                <a:spcPct val="100000"/>
              </a:lnSpc>
              <a:spcBef>
                <a:spcPct val="20000"/>
              </a:spcBef>
              <a:buClr>
                <a:schemeClr val="bg2">
                  <a:lumMod val="50000"/>
                </a:schemeClr>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Client’s ability to benefit from treatment.</a:t>
            </a:r>
          </a:p>
          <a:p>
            <a:r>
              <a:rPr lang="en-US" sz="1400" dirty="0"/>
              <a:t>An Interim Assessment does not meet Medi-Cal requirements for a full completed Assessment. A full Assessment with all required elements must be completed by the due date. </a:t>
            </a:r>
          </a:p>
          <a:p>
            <a:pPr marL="548640" lvl="1" indent="-274320" algn="l">
              <a:lnSpc>
                <a:spcPct val="100000"/>
              </a:lnSpc>
              <a:spcBef>
                <a:spcPct val="20000"/>
              </a:spcBef>
              <a:buClr>
                <a:srgbClr val="CCB400"/>
              </a:buClr>
              <a:buSzPct val="70000"/>
              <a:buFont typeface="Wingdings"/>
              <a:buChar char=""/>
            </a:pPr>
            <a:endParaRPr lang="en-US" sz="1200" dirty="0">
              <a:solidFill>
                <a:schemeClr val="bg2">
                  <a:lumMod val="50000"/>
                </a:schemeClr>
              </a:solidFill>
              <a:latin typeface="Georgia" panose="02040502050405020303" pitchFamily="18" charset="0"/>
            </a:endParaRPr>
          </a:p>
          <a:p>
            <a:endParaRPr lang="en-US"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8</a:t>
            </a:fld>
            <a:endParaRPr lang="uk-UA" dirty="0"/>
          </a:p>
        </p:txBody>
      </p:sp>
    </p:spTree>
    <p:extLst>
      <p:ext uri="{BB962C8B-B14F-4D97-AF65-F5344CB8AC3E}">
        <p14:creationId xmlns:p14="http://schemas.microsoft.com/office/powerpoint/2010/main" val="2216640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05314" y="1724145"/>
            <a:ext cx="8170537" cy="480131"/>
          </a:xfrm>
        </p:spPr>
        <p:txBody>
          <a:bodyPr/>
          <a:lstStyle/>
          <a:p>
            <a:r>
              <a:rPr lang="en-US" dirty="0"/>
              <a:t>Interim Assessments and Client Plans</a:t>
            </a:r>
          </a:p>
        </p:txBody>
      </p:sp>
      <p:sp>
        <p:nvSpPr>
          <p:cNvPr id="4" name="Subtitle 3"/>
          <p:cNvSpPr>
            <a:spLocks noGrp="1"/>
          </p:cNvSpPr>
          <p:nvPr>
            <p:ph type="subTitle" idx="1"/>
          </p:nvPr>
        </p:nvSpPr>
        <p:spPr>
          <a:xfrm>
            <a:off x="2523564" y="3042294"/>
            <a:ext cx="7307943" cy="2679067"/>
          </a:xfrm>
        </p:spPr>
        <p:txBody>
          <a:bodyPr anchor="t"/>
          <a:lstStyle/>
          <a:p>
            <a:r>
              <a:rPr lang="en-US" sz="1400" dirty="0">
                <a:latin typeface="Verdana" panose="020B0604030504040204" pitchFamily="34" charset="0"/>
                <a:ea typeface="Verdana" panose="020B0604030504040204" pitchFamily="34" charset="0"/>
              </a:rPr>
              <a:t>Programs that determine it is clinically indicated to provide certain planned services before completion of a full Assessment (example: want to get client into a group therapy session within the first week), may complete both an Interim Assessment and Client Plan to allow for those planned services. </a:t>
            </a:r>
          </a:p>
          <a:p>
            <a:pPr marL="560070" lvl="1" indent="-285750" algn="l">
              <a:lnSpc>
                <a:spcPct val="100000"/>
              </a:lnSpc>
              <a:spcBef>
                <a:spcPct val="20000"/>
              </a:spcBef>
              <a:buClr>
                <a:schemeClr val="bg2">
                  <a:lumMod val="50000"/>
                </a:schemeClr>
              </a:buClr>
              <a:buSzPct val="70000"/>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Any Client Plan must always have the required Medi-Cal documentation components.</a:t>
            </a:r>
          </a:p>
          <a:p>
            <a:pPr marL="560070" lvl="1" indent="-285750" algn="l">
              <a:lnSpc>
                <a:spcPct val="100000"/>
              </a:lnSpc>
              <a:spcBef>
                <a:spcPct val="20000"/>
              </a:spcBef>
              <a:buClr>
                <a:schemeClr val="bg2">
                  <a:lumMod val="50000"/>
                </a:schemeClr>
              </a:buClr>
              <a:buSzPct val="70000"/>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Any Client Plan that is informed/created by an Interim Assessment must be reviewed once the full assessment is completed, and updated as clinically appropriate. </a:t>
            </a:r>
          </a:p>
          <a:p>
            <a:endParaRPr lang="en-US"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9</a:t>
            </a:fld>
            <a:endParaRPr lang="uk-UA" dirty="0"/>
          </a:p>
        </p:txBody>
      </p:sp>
    </p:spTree>
    <p:extLst>
      <p:ext uri="{BB962C8B-B14F-4D97-AF65-F5344CB8AC3E}">
        <p14:creationId xmlns:p14="http://schemas.microsoft.com/office/powerpoint/2010/main" val="3233791471"/>
      </p:ext>
    </p:extLst>
  </p:cSld>
  <p:clrMapOvr>
    <a:masterClrMapping/>
  </p:clrMapOvr>
</p:sld>
</file>

<file path=ppt/theme/theme1.xml><?xml version="1.0" encoding="utf-8"?>
<a:theme xmlns:a="http://schemas.openxmlformats.org/drawingml/2006/main" name="ACHBCS Slid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5260</TotalTime>
  <Words>5671</Words>
  <Application>Microsoft Office PowerPoint</Application>
  <PresentationFormat>Widescreen</PresentationFormat>
  <Paragraphs>389</Paragraphs>
  <Slides>42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Courier New</vt:lpstr>
      <vt:lpstr>Georgia</vt:lpstr>
      <vt:lpstr>Verdana</vt:lpstr>
      <vt:lpstr>Verdana</vt:lpstr>
      <vt:lpstr>Wingdings</vt:lpstr>
      <vt:lpstr>ACHBCS Slide Theme</vt:lpstr>
      <vt:lpstr>Alameda County Behavioral Health (ACBH)  Clinical Documentation Training: Module 2 – Treatment Plans</vt:lpstr>
      <vt:lpstr>Introduction to Client Plans</vt:lpstr>
      <vt:lpstr>Scope of Practice for Client Plans</vt:lpstr>
      <vt:lpstr>The Foundation Before Writing The Client Plan </vt:lpstr>
      <vt:lpstr>Planned Services</vt:lpstr>
      <vt:lpstr> Initial Client Plan</vt:lpstr>
      <vt:lpstr>Client Plans – Additional Timeline Requirements</vt:lpstr>
      <vt:lpstr>Interim Assessments to Allow Earlier Development of Treatment Plans</vt:lpstr>
      <vt:lpstr>Interim Assessments and Client Plans</vt:lpstr>
      <vt:lpstr>Client Plan - Goals</vt:lpstr>
      <vt:lpstr>Examples of Goals</vt:lpstr>
      <vt:lpstr>Impairments/ Area of Challenges</vt:lpstr>
      <vt:lpstr>Client Plan – Mental Health Objectives</vt:lpstr>
      <vt:lpstr>CANS/ANSA and Treatment Planning</vt:lpstr>
      <vt:lpstr>Creating a Mental Health Objective</vt:lpstr>
      <vt:lpstr>Creating a Mental Health Objective</vt:lpstr>
      <vt:lpstr>Examples of Good Mental Health Objectives</vt:lpstr>
      <vt:lpstr>Types of service intervention</vt:lpstr>
      <vt:lpstr>Types of service intervention </vt:lpstr>
      <vt:lpstr>Service interventions Continued</vt:lpstr>
      <vt:lpstr>Detailed Interventions</vt:lpstr>
      <vt:lpstr>Detailed Interventions</vt:lpstr>
      <vt:lpstr>Developing Client Plans to Include Case Management Services</vt:lpstr>
      <vt:lpstr>Client Plan Required Signatures</vt:lpstr>
      <vt:lpstr>Client Plan Required Signatures</vt:lpstr>
      <vt:lpstr>Client Plan Required Signatures</vt:lpstr>
      <vt:lpstr>Exceptions to Signature Requirements</vt:lpstr>
      <vt:lpstr>Signature Requirements during COVID-19</vt:lpstr>
      <vt:lpstr>Participation in the Creation of the Client Plan</vt:lpstr>
      <vt:lpstr>Discharge Plan</vt:lpstr>
      <vt:lpstr>Discharge Plan</vt:lpstr>
      <vt:lpstr>Updating Client Plans</vt:lpstr>
      <vt:lpstr>Medi-Cal Compliant Client Plan Form Templates</vt:lpstr>
      <vt:lpstr>Example of a Non-Billable Client Plan </vt:lpstr>
      <vt:lpstr>Sharing Assessments and Treatment Plans</vt:lpstr>
      <vt:lpstr>Sharing Assessments and Treatment Plans</vt:lpstr>
      <vt:lpstr>Sharing Assessments and Treatment Plans</vt:lpstr>
      <vt:lpstr>Sharing Assessments and Treatment Plans</vt:lpstr>
      <vt:lpstr>Client Plan Review</vt:lpstr>
      <vt:lpstr>Client Plan Review</vt:lpstr>
      <vt:lpstr>Keep In Touch with QA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Saucier, Amy ACBH</cp:lastModifiedBy>
  <cp:revision>425</cp:revision>
  <dcterms:created xsi:type="dcterms:W3CDTF">2018-09-18T06:33:21Z</dcterms:created>
  <dcterms:modified xsi:type="dcterms:W3CDTF">2021-08-25T23:43:03Z</dcterms:modified>
</cp:coreProperties>
</file>