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9"/>
  </p:notesMasterIdLst>
  <p:handoutMasterIdLst>
    <p:handoutMasterId r:id="rId80"/>
  </p:handoutMasterIdLst>
  <p:sldIdLst>
    <p:sldId id="256" r:id="rId2"/>
    <p:sldId id="276" r:id="rId3"/>
    <p:sldId id="304" r:id="rId4"/>
    <p:sldId id="265" r:id="rId5"/>
    <p:sldId id="278" r:id="rId6"/>
    <p:sldId id="279" r:id="rId7"/>
    <p:sldId id="280" r:id="rId8"/>
    <p:sldId id="294" r:id="rId9"/>
    <p:sldId id="281" r:id="rId10"/>
    <p:sldId id="283" r:id="rId11"/>
    <p:sldId id="286" r:id="rId12"/>
    <p:sldId id="284" r:id="rId13"/>
    <p:sldId id="302" r:id="rId14"/>
    <p:sldId id="282" r:id="rId15"/>
    <p:sldId id="277" r:id="rId16"/>
    <p:sldId id="301" r:id="rId17"/>
    <p:sldId id="288" r:id="rId18"/>
    <p:sldId id="293" r:id="rId19"/>
    <p:sldId id="306" r:id="rId20"/>
    <p:sldId id="287" r:id="rId21"/>
    <p:sldId id="291" r:id="rId22"/>
    <p:sldId id="289" r:id="rId23"/>
    <p:sldId id="300" r:id="rId24"/>
    <p:sldId id="292" r:id="rId25"/>
    <p:sldId id="305" r:id="rId26"/>
    <p:sldId id="317" r:id="rId27"/>
    <p:sldId id="318" r:id="rId28"/>
    <p:sldId id="266" r:id="rId29"/>
    <p:sldId id="267" r:id="rId30"/>
    <p:sldId id="268" r:id="rId31"/>
    <p:sldId id="269" r:id="rId32"/>
    <p:sldId id="270" r:id="rId33"/>
    <p:sldId id="271" r:id="rId34"/>
    <p:sldId id="272" r:id="rId35"/>
    <p:sldId id="273" r:id="rId36"/>
    <p:sldId id="275"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296" r:id="rId51"/>
    <p:sldId id="332" r:id="rId52"/>
    <p:sldId id="290" r:id="rId53"/>
    <p:sldId id="333" r:id="rId54"/>
    <p:sldId id="334" r:id="rId55"/>
    <p:sldId id="335" r:id="rId56"/>
    <p:sldId id="336" r:id="rId57"/>
    <p:sldId id="295" r:id="rId58"/>
    <p:sldId id="297" r:id="rId59"/>
    <p:sldId id="298" r:id="rId60"/>
    <p:sldId id="299" r:id="rId61"/>
    <p:sldId id="337" r:id="rId62"/>
    <p:sldId id="338" r:id="rId63"/>
    <p:sldId id="339" r:id="rId64"/>
    <p:sldId id="340" r:id="rId65"/>
    <p:sldId id="341" r:id="rId66"/>
    <p:sldId id="342" r:id="rId67"/>
    <p:sldId id="343" r:id="rId68"/>
    <p:sldId id="307" r:id="rId69"/>
    <p:sldId id="308" r:id="rId70"/>
    <p:sldId id="309" r:id="rId71"/>
    <p:sldId id="310" r:id="rId72"/>
    <p:sldId id="311" r:id="rId73"/>
    <p:sldId id="312" r:id="rId74"/>
    <p:sldId id="313" r:id="rId75"/>
    <p:sldId id="314" r:id="rId76"/>
    <p:sldId id="315" r:id="rId77"/>
    <p:sldId id="303"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cier, Amy ACBH" initials="SAA" lastIdx="18" clrIdx="0">
    <p:extLst>
      <p:ext uri="{19B8F6BF-5375-455C-9EA6-DF929625EA0E}">
        <p15:presenceInfo xmlns:p15="http://schemas.microsoft.com/office/powerpoint/2012/main" userId="S-1-5-21-1123561945-1035525444-725345543-621068" providerId="AD"/>
      </p:ext>
    </p:extLst>
  </p:cmAuthor>
  <p:cmAuthor id="2" name="Duvall, Cameron ACBH" initials="DCA" lastIdx="3" clrIdx="1">
    <p:extLst>
      <p:ext uri="{19B8F6BF-5375-455C-9EA6-DF929625EA0E}">
        <p15:presenceInfo xmlns:p15="http://schemas.microsoft.com/office/powerpoint/2012/main" userId="S-1-5-21-1123561945-1035525444-725345543-632260" providerId="AD"/>
      </p:ext>
    </p:extLst>
  </p:cmAuthor>
  <p:cmAuthor id="3" name="Pence, Danielle, ACBH" initials="PDA" lastIdx="12" clrIdx="2">
    <p:extLst>
      <p:ext uri="{19B8F6BF-5375-455C-9EA6-DF929625EA0E}">
        <p15:presenceInfo xmlns:p15="http://schemas.microsoft.com/office/powerpoint/2012/main" userId="S-1-5-21-1123561945-1035525444-725345543-654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9B3E7"/>
    <a:srgbClr val="323232"/>
    <a:srgbClr val="A5D1F1"/>
    <a:srgbClr val="33AB7E"/>
    <a:srgbClr val="66C09E"/>
    <a:srgbClr val="25B781"/>
    <a:srgbClr val="E6E6E6"/>
    <a:srgbClr val="7DD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5" autoAdjust="0"/>
    <p:restoredTop sz="94686"/>
  </p:normalViewPr>
  <p:slideViewPr>
    <p:cSldViewPr snapToGrid="0" snapToObjects="1">
      <p:cViewPr varScale="1">
        <p:scale>
          <a:sx n="66" d="100"/>
          <a:sy n="66" d="100"/>
        </p:scale>
        <p:origin x="96" y="306"/>
      </p:cViewPr>
      <p:guideLst/>
    </p:cSldViewPr>
  </p:slideViewPr>
  <p:notesTextViewPr>
    <p:cViewPr>
      <p:scale>
        <a:sx n="1" d="1"/>
        <a:sy n="1" d="1"/>
      </p:scale>
      <p:origin x="0" y="0"/>
    </p:cViewPr>
  </p:notesTextViewPr>
  <p:notesViewPr>
    <p:cSldViewPr snapToGrid="0" snapToObjects="1">
      <p:cViewPr varScale="1">
        <p:scale>
          <a:sx n="148" d="100"/>
          <a:sy n="148" d="100"/>
        </p:scale>
        <p:origin x="460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07T11:18:00.830" idx="18">
    <p:pos x="10" y="10"/>
    <p:text>add the expectation of doc time should not be more than 25% of time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0-07T10:00:20.803" idx="17">
    <p:pos x="10" y="10"/>
    <p:text>this conflicts with survey monkey question68</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30CCD1-221B-5545-B850-DB6FB9B4B8C1}" type="datetimeFigureOut">
              <a:rPr lang="en-US" smtClean="0"/>
              <a:t>10/7/2021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059BE7-361B-FC4F-928C-A807B0FB7DE6}" type="slidenum">
              <a:rPr lang="en-US" smtClean="0"/>
              <a:t>‹#›</a:t>
            </a:fld>
            <a:endParaRPr lang="en-US"/>
          </a:p>
        </p:txBody>
      </p:sp>
    </p:spTree>
    <p:extLst>
      <p:ext uri="{BB962C8B-B14F-4D97-AF65-F5344CB8AC3E}">
        <p14:creationId xmlns:p14="http://schemas.microsoft.com/office/powerpoint/2010/main" val="781132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DCE35-DFE1-534C-8467-5FAE052EA909}" type="datetimeFigureOut">
              <a:rPr lang="en-US" smtClean="0"/>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44A01-6C60-4341-9D1B-EA7452D4C214}" type="slidenum">
              <a:rPr lang="en-US" smtClean="0"/>
              <a:t>‹#›</a:t>
            </a:fld>
            <a:endParaRPr lang="en-US"/>
          </a:p>
        </p:txBody>
      </p:sp>
    </p:spTree>
    <p:extLst>
      <p:ext uri="{BB962C8B-B14F-4D97-AF65-F5344CB8AC3E}">
        <p14:creationId xmlns:p14="http://schemas.microsoft.com/office/powerpoint/2010/main" val="1045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4A01-6C60-4341-9D1B-EA7452D4C214}" type="slidenum">
              <a:rPr lang="en-US" smtClean="0"/>
              <a:t>1</a:t>
            </a:fld>
            <a:endParaRPr lang="en-US"/>
          </a:p>
        </p:txBody>
      </p:sp>
    </p:spTree>
    <p:extLst>
      <p:ext uri="{BB962C8B-B14F-4D97-AF65-F5344CB8AC3E}">
        <p14:creationId xmlns:p14="http://schemas.microsoft.com/office/powerpoint/2010/main" val="158673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clinician disappears for some reason a non billable note can be added about the service provided.  </a:t>
            </a:r>
          </a:p>
        </p:txBody>
      </p:sp>
      <p:sp>
        <p:nvSpPr>
          <p:cNvPr id="4" name="Slide Number Placeholder 3"/>
          <p:cNvSpPr>
            <a:spLocks noGrp="1"/>
          </p:cNvSpPr>
          <p:nvPr>
            <p:ph type="sldNum" sz="quarter" idx="5"/>
          </p:nvPr>
        </p:nvSpPr>
        <p:spPr/>
        <p:txBody>
          <a:bodyPr/>
          <a:lstStyle/>
          <a:p>
            <a:fld id="{DFA44A01-6C60-4341-9D1B-EA7452D4C214}" type="slidenum">
              <a:rPr lang="en-US" smtClean="0"/>
              <a:t>4</a:t>
            </a:fld>
            <a:endParaRPr lang="en-US"/>
          </a:p>
        </p:txBody>
      </p:sp>
    </p:spTree>
    <p:extLst>
      <p:ext uri="{BB962C8B-B14F-4D97-AF65-F5344CB8AC3E}">
        <p14:creationId xmlns:p14="http://schemas.microsoft.com/office/powerpoint/2010/main" val="302898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with youth especially be aware of not cloning sibling notes especially for family therapy/therapeutic visitation services.  Each child has unique mental health needs and you want to be clear that you are targeting the unique needs in the service tailored to each child.</a:t>
            </a:r>
          </a:p>
        </p:txBody>
      </p:sp>
      <p:sp>
        <p:nvSpPr>
          <p:cNvPr id="4" name="Slide Number Placeholder 3"/>
          <p:cNvSpPr>
            <a:spLocks noGrp="1"/>
          </p:cNvSpPr>
          <p:nvPr>
            <p:ph type="sldNum" sz="quarter" idx="5"/>
          </p:nvPr>
        </p:nvSpPr>
        <p:spPr/>
        <p:txBody>
          <a:bodyPr/>
          <a:lstStyle/>
          <a:p>
            <a:fld id="{DFA44A01-6C60-4341-9D1B-EA7452D4C214}" type="slidenum">
              <a:rPr lang="en-US" smtClean="0"/>
              <a:t>11</a:t>
            </a:fld>
            <a:endParaRPr lang="en-US"/>
          </a:p>
        </p:txBody>
      </p:sp>
    </p:spTree>
    <p:extLst>
      <p:ext uri="{BB962C8B-B14F-4D97-AF65-F5344CB8AC3E}">
        <p14:creationId xmlns:p14="http://schemas.microsoft.com/office/powerpoint/2010/main" val="1756147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these are non billable services they are equally important to document in a progress not to show continuation and quality of care.</a:t>
            </a:r>
          </a:p>
        </p:txBody>
      </p:sp>
      <p:sp>
        <p:nvSpPr>
          <p:cNvPr id="4" name="Slide Number Placeholder 3"/>
          <p:cNvSpPr>
            <a:spLocks noGrp="1"/>
          </p:cNvSpPr>
          <p:nvPr>
            <p:ph type="sldNum" sz="quarter" idx="5"/>
          </p:nvPr>
        </p:nvSpPr>
        <p:spPr/>
        <p:txBody>
          <a:bodyPr/>
          <a:lstStyle/>
          <a:p>
            <a:fld id="{DFA44A01-6C60-4341-9D1B-EA7452D4C214}" type="slidenum">
              <a:rPr lang="en-US" smtClean="0"/>
              <a:t>18</a:t>
            </a:fld>
            <a:endParaRPr lang="en-US"/>
          </a:p>
        </p:txBody>
      </p:sp>
    </p:spTree>
    <p:extLst>
      <p:ext uri="{BB962C8B-B14F-4D97-AF65-F5344CB8AC3E}">
        <p14:creationId xmlns:p14="http://schemas.microsoft.com/office/powerpoint/2010/main" val="18686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on 25% of doc time expectation</a:t>
            </a:r>
          </a:p>
        </p:txBody>
      </p:sp>
      <p:sp>
        <p:nvSpPr>
          <p:cNvPr id="4" name="Slide Number Placeholder 3"/>
          <p:cNvSpPr>
            <a:spLocks noGrp="1"/>
          </p:cNvSpPr>
          <p:nvPr>
            <p:ph type="sldNum" sz="quarter" idx="5"/>
          </p:nvPr>
        </p:nvSpPr>
        <p:spPr/>
        <p:txBody>
          <a:bodyPr/>
          <a:lstStyle/>
          <a:p>
            <a:fld id="{DFA44A01-6C60-4341-9D1B-EA7452D4C214}" type="slidenum">
              <a:rPr lang="en-US" smtClean="0"/>
              <a:t>41</a:t>
            </a:fld>
            <a:endParaRPr lang="en-US"/>
          </a:p>
        </p:txBody>
      </p:sp>
    </p:spTree>
    <p:extLst>
      <p:ext uri="{BB962C8B-B14F-4D97-AF65-F5344CB8AC3E}">
        <p14:creationId xmlns:p14="http://schemas.microsoft.com/office/powerpoint/2010/main" val="4706859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10/7/2021</a:t>
            </a:fld>
            <a:endParaRPr lang="en-US"/>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992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01C1D24E-D088-5D49-938F-5F301CFBB26B}" type="datetime1">
              <a:rPr lang="en-US" smtClean="0"/>
              <a:t>10/7/2021</a:t>
            </a:fld>
            <a:endParaRPr lang="en-US"/>
          </a:p>
        </p:txBody>
      </p:sp>
      <p:sp>
        <p:nvSpPr>
          <p:cNvPr id="42" name="Footer Placeholder 41"/>
          <p:cNvSpPr>
            <a:spLocks noGrp="1"/>
          </p:cNvSpPr>
          <p:nvPr>
            <p:ph type="ftr" sz="quarter" idx="11"/>
          </p:nvPr>
        </p:nvSpPr>
        <p:spPr/>
        <p:txBody>
          <a:bodyPr/>
          <a:lstStyle/>
          <a:p>
            <a:endParaRPr lang="en-US"/>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364515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_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10/7/2021</a:t>
            </a:fld>
            <a:endParaRPr lang="en-US"/>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5BC507C8-89D7-DB40-91F9-27F61D33F59D}"/>
              </a:ext>
            </a:extLst>
          </p:cNvPr>
          <p:cNvPicPr>
            <a:picLocks noChangeAspect="1"/>
          </p:cNvPicPr>
          <p:nvPr userDrawn="1"/>
        </p:nvPicPr>
        <p:blipFill>
          <a:blip r:embed="rId6"/>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19241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10/7/2021</a:t>
            </a:fld>
            <a:endParaRPr lang="en-US"/>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271380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ue_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69B3E7"/>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10/7/2021</a:t>
            </a:fld>
            <a:endParaRPr lang="en-US"/>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2" name="Picture 11">
            <a:extLst>
              <a:ext uri="{FF2B5EF4-FFF2-40B4-BE49-F238E27FC236}">
                <a16:creationId xmlns:a16="http://schemas.microsoft.com/office/drawing/2014/main" id="{DAF192F4-C17A-F845-9D3F-6FABC40C32D9}"/>
              </a:ext>
            </a:extLst>
          </p:cNvPr>
          <p:cNvPicPr>
            <a:picLocks noChangeAspect="1"/>
          </p:cNvPicPr>
          <p:nvPr userDrawn="1"/>
        </p:nvPicPr>
        <p:blipFill>
          <a:blip r:embed="rId7"/>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7743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ue_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69B3E7"/>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9D148482-9DDE-3044-85B1-5FA2A2F100A5}"/>
              </a:ext>
            </a:extLst>
          </p:cNvPr>
          <p:cNvPicPr>
            <a:picLocks noChangeAspect="1"/>
          </p:cNvPicPr>
          <p:nvPr userDrawn="1"/>
        </p:nvPicPr>
        <p:blipFill>
          <a:blip r:embed="rId2"/>
          <a:stretch>
            <a:fillRect/>
          </a:stretch>
        </p:blipFill>
        <p:spPr>
          <a:xfrm>
            <a:off x="1706095" y="1829907"/>
            <a:ext cx="247647" cy="218014"/>
          </a:xfrm>
          <a:prstGeom prst="rect">
            <a:avLst/>
          </a:prstGeom>
        </p:spPr>
      </p:pic>
      <p:pic>
        <p:nvPicPr>
          <p:cNvPr id="7" name="Picture 6">
            <a:extLst>
              <a:ext uri="{FF2B5EF4-FFF2-40B4-BE49-F238E27FC236}">
                <a16:creationId xmlns:a16="http://schemas.microsoft.com/office/drawing/2014/main" id="{C814F4B8-56BB-8A42-8DA3-74DB3B648235}"/>
              </a:ext>
            </a:extLst>
          </p:cNvPr>
          <p:cNvPicPr>
            <a:picLocks noChangeAspect="1"/>
          </p:cNvPicPr>
          <p:nvPr userDrawn="1"/>
        </p:nvPicPr>
        <p:blipFill>
          <a:blip r:embed="rId3"/>
          <a:stretch>
            <a:fillRect/>
          </a:stretch>
        </p:blipFill>
        <p:spPr>
          <a:xfrm rot="16200000">
            <a:off x="1989226" y="1843781"/>
            <a:ext cx="274149" cy="19361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10/7/2021</a:t>
            </a:fld>
            <a:endParaRPr lang="en-US"/>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86669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_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10/7/2021</a:t>
            </a:fld>
            <a:endParaRPr lang="en-US"/>
          </a:p>
        </p:txBody>
      </p:sp>
      <p:sp>
        <p:nvSpPr>
          <p:cNvPr id="25" name="Footer Placeholder 24"/>
          <p:cNvSpPr>
            <a:spLocks noGrp="1"/>
          </p:cNvSpPr>
          <p:nvPr>
            <p:ph type="ftr" sz="quarter" idx="11"/>
          </p:nvPr>
        </p:nvSpPr>
        <p:spPr/>
        <p:txBody>
          <a:bodyPr/>
          <a:lstStyle/>
          <a:p>
            <a:endParaRPr lang="en-US"/>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255170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Title and Content 2 pic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10/7/2021</a:t>
            </a:fld>
            <a:endParaRPr lang="en-US"/>
          </a:p>
        </p:txBody>
      </p:sp>
      <p:sp>
        <p:nvSpPr>
          <p:cNvPr id="26" name="Footer Placeholder 25"/>
          <p:cNvSpPr>
            <a:spLocks noGrp="1"/>
          </p:cNvSpPr>
          <p:nvPr>
            <p:ph type="ftr" sz="quarter" idx="17"/>
          </p:nvPr>
        </p:nvSpPr>
        <p:spPr/>
        <p:txBody>
          <a:bodyPr/>
          <a:lstStyle/>
          <a:p>
            <a:endParaRPr lang="en-US"/>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22" name="Picture 21">
            <a:extLst>
              <a:ext uri="{FF2B5EF4-FFF2-40B4-BE49-F238E27FC236}">
                <a16:creationId xmlns:a16="http://schemas.microsoft.com/office/drawing/2014/main" id="{A7CE4469-60CC-744D-BAFB-E58EFBF3AD82}"/>
              </a:ext>
            </a:extLst>
          </p:cNvPr>
          <p:cNvPicPr>
            <a:picLocks noChangeAspect="1"/>
          </p:cNvPicPr>
          <p:nvPr userDrawn="1"/>
        </p:nvPicPr>
        <p:blipFill>
          <a:blip r:embed="rId3">
            <a:alphaModFix amt="80000"/>
          </a:blip>
          <a:stretch>
            <a:fillRect/>
          </a:stretch>
        </p:blipFill>
        <p:spPr>
          <a:xfrm>
            <a:off x="7405388" y="3350044"/>
            <a:ext cx="582625" cy="411480"/>
          </a:xfrm>
          <a:prstGeom prst="rect">
            <a:avLst/>
          </a:prstGeom>
        </p:spPr>
      </p:pic>
      <p:pic>
        <p:nvPicPr>
          <p:cNvPr id="16" name="Picture 15">
            <a:extLst>
              <a:ext uri="{FF2B5EF4-FFF2-40B4-BE49-F238E27FC236}">
                <a16:creationId xmlns:a16="http://schemas.microsoft.com/office/drawing/2014/main" id="{A3B382F0-341A-0048-9444-C560BD487F50}"/>
              </a:ext>
            </a:extLst>
          </p:cNvPr>
          <p:cNvPicPr>
            <a:picLocks noChangeAspect="1"/>
          </p:cNvPicPr>
          <p:nvPr userDrawn="1"/>
        </p:nvPicPr>
        <p:blipFill>
          <a:blip r:embed="rId4">
            <a:alphaModFix/>
          </a:blip>
          <a:stretch>
            <a:fillRect/>
          </a:stretch>
        </p:blipFill>
        <p:spPr>
          <a:xfrm>
            <a:off x="10465002" y="2901336"/>
            <a:ext cx="503685" cy="443415"/>
          </a:xfrm>
          <a:prstGeom prst="rect">
            <a:avLst/>
          </a:prstGeom>
        </p:spPr>
      </p:pic>
    </p:spTree>
    <p:extLst>
      <p:ext uri="{BB962C8B-B14F-4D97-AF65-F5344CB8AC3E}">
        <p14:creationId xmlns:p14="http://schemas.microsoft.com/office/powerpoint/2010/main" val="86294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Title and Content 1 pic">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7" name="Picture 16"/>
          <p:cNvPicPr>
            <a:picLocks noChangeAspect="1"/>
          </p:cNvPicPr>
          <p:nvPr userDrawn="1"/>
        </p:nvPicPr>
        <p:blipFill>
          <a:blip r:embed="rId3"/>
          <a:stretch>
            <a:fillRect/>
          </a:stretch>
        </p:blipFill>
        <p:spPr>
          <a:xfrm>
            <a:off x="5781838" y="3411912"/>
            <a:ext cx="563072" cy="397669"/>
          </a:xfrm>
          <a:prstGeom prst="rect">
            <a:avLst/>
          </a:prstGeom>
        </p:spPr>
      </p:pic>
      <p:pic>
        <p:nvPicPr>
          <p:cNvPr id="18" name="Picture 17"/>
          <p:cNvPicPr>
            <a:picLocks noChangeAspect="1"/>
          </p:cNvPicPr>
          <p:nvPr userDrawn="1"/>
        </p:nvPicPr>
        <p:blipFill>
          <a:blip r:embed="rId4"/>
          <a:stretch>
            <a:fillRect/>
          </a:stretch>
        </p:blipFill>
        <p:spPr>
          <a:xfrm>
            <a:off x="5835778" y="2197130"/>
            <a:ext cx="476122" cy="419150"/>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10/7/2021</a:t>
            </a:fld>
            <a:endParaRPr lang="en-US"/>
          </a:p>
        </p:txBody>
      </p:sp>
      <p:sp>
        <p:nvSpPr>
          <p:cNvPr id="3" name="Footer Placeholder 2"/>
          <p:cNvSpPr>
            <a:spLocks noGrp="1"/>
          </p:cNvSpPr>
          <p:nvPr>
            <p:ph type="ftr" sz="quarter" idx="17"/>
          </p:nvPr>
        </p:nvSpPr>
        <p:spPr/>
        <p:txBody>
          <a:bodyPr/>
          <a:lstStyle/>
          <a:p>
            <a:endParaRPr lang="en-US"/>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29273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0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10/7/2021</a:t>
            </a:fld>
            <a:endParaRPr lang="en-US"/>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10/7/2021</a:t>
            </a:fld>
            <a:endParaRPr lang="en-US"/>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7"/>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126227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10/7/2021</a:t>
            </a:fld>
            <a:endParaRPr lang="en-US"/>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1742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10/7/2021</a:t>
            </a:fld>
            <a:endParaRPr lang="en-US"/>
          </a:p>
        </p:txBody>
      </p:sp>
      <p:sp>
        <p:nvSpPr>
          <p:cNvPr id="25" name="Footer Placeholder 24"/>
          <p:cNvSpPr>
            <a:spLocks noGrp="1"/>
          </p:cNvSpPr>
          <p:nvPr>
            <p:ph type="ftr" sz="quarter" idx="11"/>
          </p:nvPr>
        </p:nvSpPr>
        <p:spPr/>
        <p:txBody>
          <a:bodyPr/>
          <a:lstStyle/>
          <a:p>
            <a:endParaRPr lang="en-US"/>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10/7/2021</a:t>
            </a:fld>
            <a:endParaRPr lang="en-US"/>
          </a:p>
        </p:txBody>
      </p:sp>
      <p:sp>
        <p:nvSpPr>
          <p:cNvPr id="26" name="Footer Placeholder 25"/>
          <p:cNvSpPr>
            <a:spLocks noGrp="1"/>
          </p:cNvSpPr>
          <p:nvPr>
            <p:ph type="ftr" sz="quarter" idx="17"/>
          </p:nvPr>
        </p:nvSpPr>
        <p:spPr/>
        <p:txBody>
          <a:bodyPr/>
          <a:lstStyle/>
          <a:p>
            <a:endParaRPr lang="en-US"/>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92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10/7/2021</a:t>
            </a:fld>
            <a:endParaRPr lang="en-US"/>
          </a:p>
        </p:txBody>
      </p:sp>
      <p:sp>
        <p:nvSpPr>
          <p:cNvPr id="3" name="Footer Placeholder 2"/>
          <p:cNvSpPr>
            <a:spLocks noGrp="1"/>
          </p:cNvSpPr>
          <p:nvPr>
            <p:ph type="ftr" sz="quarter" idx="17"/>
          </p:nvPr>
        </p:nvSpPr>
        <p:spPr/>
        <p:txBody>
          <a:bodyPr/>
          <a:lstStyle/>
          <a:p>
            <a:endParaRPr lang="en-US"/>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3300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A4461-17FE-664E-8053-D85AA4257E65}"/>
              </a:ext>
            </a:extLst>
          </p:cNvPr>
          <p:cNvPicPr>
            <a:picLocks noChangeAspect="1"/>
          </p:cNvPicPr>
          <p:nvPr userDrawn="1"/>
        </p:nvPicPr>
        <p:blipFill rotWithShape="1">
          <a:blip r:embed="rId2"/>
          <a:srcRect t="4590"/>
          <a:stretch/>
        </p:blipFill>
        <p:spPr>
          <a:xfrm>
            <a:off x="203200" y="0"/>
            <a:ext cx="11805920" cy="6336030"/>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2798" y="5716007"/>
            <a:ext cx="2823335" cy="600038"/>
          </a:xfrm>
          <a:prstGeom prst="rect">
            <a:avLst/>
          </a:prstGeom>
        </p:spPr>
      </p:pic>
      <p:sp>
        <p:nvSpPr>
          <p:cNvPr id="41" name="Date Placeholder 40"/>
          <p:cNvSpPr>
            <a:spLocks noGrp="1"/>
          </p:cNvSpPr>
          <p:nvPr>
            <p:ph type="dt" sz="half" idx="10"/>
          </p:nvPr>
        </p:nvSpPr>
        <p:spPr/>
        <p:txBody>
          <a:bodyPr/>
          <a:lstStyle/>
          <a:p>
            <a:fld id="{01C1D24E-D088-5D49-938F-5F301CFBB26B}" type="datetime1">
              <a:rPr lang="en-US" smtClean="0"/>
              <a:t>10/7/2021</a:t>
            </a:fld>
            <a:endParaRPr lang="en-US"/>
          </a:p>
        </p:txBody>
      </p:sp>
      <p:sp>
        <p:nvSpPr>
          <p:cNvPr id="42" name="Footer Placeholder 41"/>
          <p:cNvSpPr>
            <a:spLocks noGrp="1"/>
          </p:cNvSpPr>
          <p:nvPr>
            <p:ph type="ftr" sz="quarter" idx="11"/>
          </p:nvPr>
        </p:nvSpPr>
        <p:spPr/>
        <p:txBody>
          <a:bodyPr/>
          <a:lstStyle/>
          <a:p>
            <a:endParaRPr lang="en-US"/>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45" name="Picture 6">
            <a:extLst>
              <a:ext uri="{FF2B5EF4-FFF2-40B4-BE49-F238E27FC236}">
                <a16:creationId xmlns:a16="http://schemas.microsoft.com/office/drawing/2014/main" id="{FDA2364E-2666-4158-B3B6-D3BA8899487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47" t="9875" r="-1"/>
          <a:stretch/>
        </p:blipFill>
        <p:spPr>
          <a:xfrm>
            <a:off x="1535145" y="5771334"/>
            <a:ext cx="3391530" cy="402046"/>
          </a:xfrm>
          <a:prstGeom prst="rect">
            <a:avLst/>
          </a:prstGeom>
        </p:spPr>
      </p:pic>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5174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5A1A1-EEEE-0E4C-99AA-DB1ABF597B59}" type="datetime1">
              <a:rPr lang="en-US" smtClean="0"/>
              <a:t>10/7/2021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9" r:id="rId3"/>
    <p:sldLayoutId id="2147483668" r:id="rId4"/>
    <p:sldLayoutId id="2147483650" r:id="rId5"/>
    <p:sldLayoutId id="2147483662" r:id="rId6"/>
    <p:sldLayoutId id="2147483664" r:id="rId7"/>
    <p:sldLayoutId id="2147483665" r:id="rId8"/>
    <p:sldLayoutId id="2147483670" r:id="rId9"/>
    <p:sldLayoutId id="214748368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cms.gov/Medicare-Medicaid-Coordination/Fraud-Prevention/Medicaid-Integrity-Education/Downloads/docmatters-ehr-providerfactsheet.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flickr.com/photos/ohsknapp/3899613546" TargetMode="Externa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vinayravindran.com/2012/04/17/talent-acquisition-challenge/" TargetMode="External"/><Relationship Id="rId2" Type="http://schemas.openxmlformats.org/officeDocument/2006/relationships/image" Target="../media/image24.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badge-detective-investigator-shield-154700/"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ar.wikipedia.org/wiki/%D9%85%D8%BA%D8%A7%D9%85%D8%B1%D8%A7%D8%AA_%D8%AA%D9%88%D9%85_%D8%A8%D9%88%D9%85%D8%A8%D8%A7%D8%AF%D9%8A%D9%84" TargetMode="External"/><Relationship Id="rId2" Type="http://schemas.openxmlformats.org/officeDocument/2006/relationships/image" Target="../media/image27.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arkansasgopwing.blogspot.com/2015/07/words-used-to-mean-things-then-came.html"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hlaw.org/" TargetMode="External"/><Relationship Id="rId2" Type="http://schemas.openxmlformats.org/officeDocument/2006/relationships/hyperlink" Target="mailto:QATA@acgov.org" TargetMode="External"/><Relationship Id="rId1" Type="http://schemas.openxmlformats.org/officeDocument/2006/relationships/slideLayout" Target="../slideLayouts/slideLayout3.xml"/><Relationship Id="rId6" Type="http://schemas.openxmlformats.org/officeDocument/2006/relationships/hyperlink" Target="https://creativecommons.org/licenses/by-sa/3.0/" TargetMode="External"/><Relationship Id="rId5" Type="http://schemas.openxmlformats.org/officeDocument/2006/relationships/hyperlink" Target="http://www.flickr.com/photos/83633410@N07/7658034524/" TargetMode="Externa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hyperlink" Target="http://dlb.sa.edu.au/nhsmoodle/file.php/58/Tutorials/ictmindtools.net/gamemaker/tutorials/mazegame.htm" TargetMode="External"/><Relationship Id="rId2" Type="http://schemas.openxmlformats.org/officeDocument/2006/relationships/image" Target="../media/image30.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kristiyanongmarunong.wordpress.com/2013/07/01/top-10-best-24-hours-sa-mundo/" TargetMode="External"/><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www.acbhcs.org/providers/QA/training.htm"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hyperlink" Target="http://www.pngall.com/thank-you-png" TargetMode="External"/><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8FA991-A003-8B4E-BBEF-18F2E1D609A6}"/>
              </a:ext>
            </a:extLst>
          </p:cNvPr>
          <p:cNvSpPr>
            <a:spLocks noGrp="1"/>
          </p:cNvSpPr>
          <p:nvPr>
            <p:ph type="ctrTitle"/>
          </p:nvPr>
        </p:nvSpPr>
        <p:spPr>
          <a:xfrm>
            <a:off x="2973034" y="1402240"/>
            <a:ext cx="7307943" cy="2123658"/>
          </a:xfrm>
        </p:spPr>
        <p:txBody>
          <a:bodyPr/>
          <a:lstStyle/>
          <a:p>
            <a:r>
              <a:rPr lang="en-US" dirty="0">
                <a:latin typeface="Verdana" panose="020B0604030504040204" pitchFamily="34" charset="0"/>
                <a:ea typeface="Verdana" panose="020B0604030504040204" pitchFamily="34" charset="0"/>
              </a:rPr>
              <a:t>Alameda County Behavioral Health (ACBH)</a:t>
            </a:r>
            <a:br>
              <a:rPr lang="en-US" sz="6600" dirty="0">
                <a:latin typeface="Verdana" panose="020B0604030504040204" pitchFamily="34" charset="0"/>
                <a:ea typeface="Verdana" panose="020B0604030504040204" pitchFamily="34" charset="0"/>
              </a:rPr>
            </a:br>
            <a:r>
              <a:rPr lang="en-US" sz="2400" dirty="0">
                <a:latin typeface="Verdana" panose="020B0604030504040204" pitchFamily="34" charset="0"/>
                <a:ea typeface="Verdana" panose="020B0604030504040204" pitchFamily="34" charset="0"/>
              </a:rPr>
              <a:t>Module 3- Progress Notes &amp; Procedure Codes</a:t>
            </a:r>
            <a:br>
              <a:rPr lang="en-US" dirty="0">
                <a:solidFill>
                  <a:schemeClr val="tx1"/>
                </a:solidFill>
                <a:latin typeface="Verdana" panose="020B0604030504040204" pitchFamily="34" charset="0"/>
                <a:ea typeface="Verdana" panose="020B0604030504040204" pitchFamily="34" charset="0"/>
              </a:rPr>
            </a:br>
            <a:endParaRPr lang="en-US" dirty="0">
              <a:solidFill>
                <a:schemeClr val="tx1"/>
              </a:solidFill>
              <a:latin typeface="Verdana" panose="020B0604030504040204" pitchFamily="34" charset="0"/>
              <a:ea typeface="Verdana" panose="020B0604030504040204" pitchFamily="34" charset="0"/>
            </a:endParaRPr>
          </a:p>
        </p:txBody>
      </p:sp>
      <p:sp>
        <p:nvSpPr>
          <p:cNvPr id="5" name="Subtitle 4"/>
          <p:cNvSpPr>
            <a:spLocks noGrp="1"/>
          </p:cNvSpPr>
          <p:nvPr>
            <p:ph type="subTitle" idx="1"/>
          </p:nvPr>
        </p:nvSpPr>
        <p:spPr>
          <a:xfrm>
            <a:off x="3019127" y="3286733"/>
            <a:ext cx="7307943" cy="1600438"/>
          </a:xfrm>
        </p:spPr>
        <p:txBody>
          <a:bodyPr/>
          <a:lstStyle/>
          <a:p>
            <a:pPr algn="r"/>
            <a:r>
              <a:rPr lang="en-US" sz="1400" b="1" i="0" dirty="0"/>
              <a:t>ACBH Quality </a:t>
            </a:r>
            <a:r>
              <a:rPr lang="en-US" sz="1400" b="1" dirty="0"/>
              <a:t>Assurance Department</a:t>
            </a:r>
          </a:p>
          <a:p>
            <a:pPr algn="r">
              <a:lnSpc>
                <a:spcPct val="100000"/>
              </a:lnSpc>
            </a:pPr>
            <a:r>
              <a:rPr lang="en-US" dirty="0"/>
              <a:t>                                       Amy Saucier, LMFT, Clinical Review Specialist Supervisor</a:t>
            </a:r>
          </a:p>
          <a:p>
            <a:pPr algn="r">
              <a:lnSpc>
                <a:spcPct val="100000"/>
              </a:lnSpc>
            </a:pPr>
            <a:r>
              <a:rPr lang="en-US" dirty="0"/>
              <a:t> 			  Cammie Duvall, LMFT, Clinical Review Specialist</a:t>
            </a:r>
          </a:p>
          <a:p>
            <a:pPr algn="r">
              <a:lnSpc>
                <a:spcPct val="100000"/>
              </a:lnSpc>
            </a:pPr>
            <a:r>
              <a:rPr lang="en-US" dirty="0"/>
              <a:t>Danielle Pence, LPCC, LMFT, Clinical Review Specialist</a:t>
            </a:r>
          </a:p>
          <a:p>
            <a:pPr algn="r">
              <a:lnSpc>
                <a:spcPct val="100000"/>
              </a:lnSpc>
            </a:pPr>
            <a:endParaRPr lang="en-US" dirty="0"/>
          </a:p>
        </p:txBody>
      </p:sp>
      <p:sp>
        <p:nvSpPr>
          <p:cNvPr id="6" name="TextBox 5"/>
          <p:cNvSpPr txBox="1"/>
          <p:nvPr/>
        </p:nvSpPr>
        <p:spPr>
          <a:xfrm>
            <a:off x="12728448" y="288950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02285" y="1443779"/>
            <a:ext cx="7307943" cy="369332"/>
          </a:xfrm>
        </p:spPr>
        <p:txBody>
          <a:bodyPr/>
          <a:lstStyle/>
          <a:p>
            <a:r>
              <a:rPr lang="en-US" sz="2000" dirty="0">
                <a:latin typeface="Verdana" panose="020B0604030504040204" pitchFamily="34" charset="0"/>
                <a:ea typeface="Verdana" panose="020B0604030504040204" pitchFamily="34" charset="0"/>
              </a:rPr>
              <a:t>A word about cloning…</a:t>
            </a:r>
          </a:p>
        </p:txBody>
      </p:sp>
      <p:sp>
        <p:nvSpPr>
          <p:cNvPr id="4" name="Subtitle 3"/>
          <p:cNvSpPr>
            <a:spLocks noGrp="1"/>
          </p:cNvSpPr>
          <p:nvPr>
            <p:ph type="subTitle" idx="1"/>
          </p:nvPr>
        </p:nvSpPr>
        <p:spPr>
          <a:xfrm>
            <a:off x="2442028" y="2226487"/>
            <a:ext cx="7307943" cy="323165"/>
          </a:xfrm>
        </p:spPr>
        <p:txBody>
          <a:bodyPr anchor="t"/>
          <a:lstStyle/>
          <a:p>
            <a:pPr algn="ctr"/>
            <a:r>
              <a:rPr lang="en-US" sz="1600" i="0" dirty="0"/>
              <a:t>No, not this kind of cloning</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10</a:t>
            </a:fld>
            <a:endParaRPr lang="uk-UA" dirty="0"/>
          </a:p>
        </p:txBody>
      </p:sp>
      <p:pic>
        <p:nvPicPr>
          <p:cNvPr id="5" name="Picture 4">
            <a:extLst>
              <a:ext uri="{FF2B5EF4-FFF2-40B4-BE49-F238E27FC236}">
                <a16:creationId xmlns:a16="http://schemas.microsoft.com/office/drawing/2014/main" id="{365F2584-E832-49E2-9C64-AEF6CAD3038E}"/>
              </a:ext>
            </a:extLst>
          </p:cNvPr>
          <p:cNvPicPr>
            <a:picLocks noChangeAspect="1"/>
          </p:cNvPicPr>
          <p:nvPr/>
        </p:nvPicPr>
        <p:blipFill>
          <a:blip r:embed="rId2"/>
          <a:stretch>
            <a:fillRect/>
          </a:stretch>
        </p:blipFill>
        <p:spPr>
          <a:xfrm>
            <a:off x="3594219" y="2575548"/>
            <a:ext cx="5003560" cy="3465601"/>
          </a:xfrm>
          <a:prstGeom prst="rect">
            <a:avLst/>
          </a:prstGeom>
        </p:spPr>
      </p:pic>
    </p:spTree>
    <p:extLst>
      <p:ext uri="{BB962C8B-B14F-4D97-AF65-F5344CB8AC3E}">
        <p14:creationId xmlns:p14="http://schemas.microsoft.com/office/powerpoint/2010/main" val="1544669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64630" y="1350261"/>
            <a:ext cx="7307943" cy="369332"/>
          </a:xfrm>
        </p:spPr>
        <p:txBody>
          <a:bodyPr/>
          <a:lstStyle/>
          <a:p>
            <a:r>
              <a:rPr lang="en-US" sz="2000" dirty="0">
                <a:latin typeface="Verdana" panose="020B0604030504040204" pitchFamily="34" charset="0"/>
                <a:ea typeface="Verdana" panose="020B0604030504040204" pitchFamily="34" charset="0"/>
              </a:rPr>
              <a:t>Cloning or ‘copy/paste’</a:t>
            </a:r>
          </a:p>
        </p:txBody>
      </p:sp>
      <p:sp>
        <p:nvSpPr>
          <p:cNvPr id="4" name="Subtitle 3"/>
          <p:cNvSpPr>
            <a:spLocks noGrp="1"/>
          </p:cNvSpPr>
          <p:nvPr>
            <p:ph type="subTitle" idx="1"/>
          </p:nvPr>
        </p:nvSpPr>
        <p:spPr>
          <a:xfrm>
            <a:off x="1867372" y="1719594"/>
            <a:ext cx="8457256" cy="5828775"/>
          </a:xfrm>
        </p:spPr>
        <p:txBody>
          <a:bodyPr anchor="t"/>
          <a:lstStyle/>
          <a:p>
            <a:pPr marL="0" indent="0">
              <a:buNone/>
            </a:pPr>
            <a:endParaRPr lang="en-US" sz="1800" dirty="0"/>
          </a:p>
          <a:p>
            <a:pPr marL="0" indent="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This practice involves copying and pasting previously recorded information from a prior note into a new note, and it is a problem in health care institutions that is not broadly addressed</a:t>
            </a:r>
          </a:p>
          <a:p>
            <a:pPr marL="0" indent="0">
              <a:buNone/>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0" indent="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The medical record must contain documentation showing the differences and the needs of the patient for each visit or encounter.</a:t>
            </a:r>
          </a:p>
          <a:p>
            <a:pPr marL="0" indent="0">
              <a:buNone/>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0" indent="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Be mindful of not cloning sibling notes especially for family therapy/therapeutic visitation services. Each child has unique mental health needs and you want to be clear that you are targeting the unique needs in the service tailored to each child.</a:t>
            </a:r>
          </a:p>
          <a:p>
            <a:pPr marL="0" indent="0">
              <a:buNone/>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0" indent="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The U.S. Department of Health and Human Services, Office of Inspector General (HHS-OIG) indicated that due to the growing problem of cloning, its staff would be paying close attention to EHR cloning.</a:t>
            </a:r>
          </a:p>
          <a:p>
            <a:pPr lvl="0">
              <a:buClr>
                <a:srgbClr val="D16349"/>
              </a:buClr>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For more words of caution about EHRs check out this link:</a:t>
            </a:r>
          </a:p>
          <a:p>
            <a:pPr lvl="1">
              <a:buClr>
                <a:srgbClr val="CCB400"/>
              </a:buClr>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www.cms.gov/Medicare-Medicaid-Coordination/Fraud-Prevention/Medicaid-Integrity-Education/Downloads/docmatters-ehr-providerfactsheet.pdf</a:t>
            </a: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lvl="1">
              <a:buClr>
                <a:srgbClr val="CCB400"/>
              </a:buClr>
              <a:buFont typeface="Arial" panose="020B0604020202020204" pitchFamily="34" charset="0"/>
              <a:buChar char="•"/>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lvl="1">
              <a:buClr>
                <a:srgbClr val="CCB400"/>
              </a:buClr>
              <a:buFont typeface="Arial" panose="020B0604020202020204" pitchFamily="34" charset="0"/>
              <a:buChar char="•"/>
            </a:pPr>
            <a:endParaRPr lang="en-US" sz="1200" dirty="0">
              <a:solidFill>
                <a:schemeClr val="tx1">
                  <a:lumMod val="50000"/>
                  <a:lumOff val="50000"/>
                </a:schemeClr>
              </a:solidFill>
            </a:endParaRPr>
          </a:p>
          <a:p>
            <a:pPr marL="0" indent="0">
              <a:buNone/>
            </a:pPr>
            <a:endParaRPr lang="en-US" sz="1800" dirty="0">
              <a:solidFill>
                <a:schemeClr val="tx1"/>
              </a:solidFill>
            </a:endParaRPr>
          </a:p>
          <a:p>
            <a:pPr marL="0" indent="0">
              <a:buNone/>
            </a:pPr>
            <a:endParaRPr lang="en-US" sz="1800" dirty="0">
              <a:solidFill>
                <a:schemeClr val="tx1"/>
              </a:solidFill>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11</a:t>
            </a:fld>
            <a:endParaRPr lang="uk-UA" dirty="0"/>
          </a:p>
        </p:txBody>
      </p:sp>
      <p:pic>
        <p:nvPicPr>
          <p:cNvPr id="6" name="Picture 5">
            <a:extLst>
              <a:ext uri="{FF2B5EF4-FFF2-40B4-BE49-F238E27FC236}">
                <a16:creationId xmlns:a16="http://schemas.microsoft.com/office/drawing/2014/main" id="{4CC96C46-755A-49BE-83A0-8BAD7681598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696214" y="475650"/>
            <a:ext cx="2286000" cy="1520942"/>
          </a:xfrm>
          <a:prstGeom prst="rect">
            <a:avLst/>
          </a:prstGeom>
        </p:spPr>
      </p:pic>
    </p:spTree>
    <p:extLst>
      <p:ext uri="{BB962C8B-B14F-4D97-AF65-F5344CB8AC3E}">
        <p14:creationId xmlns:p14="http://schemas.microsoft.com/office/powerpoint/2010/main" val="252334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03037" y="1412679"/>
            <a:ext cx="5891481" cy="369332"/>
          </a:xfrm>
        </p:spPr>
        <p:txBody>
          <a:bodyPr/>
          <a:lstStyle/>
          <a:p>
            <a:r>
              <a:rPr lang="en-US" sz="2000" dirty="0">
                <a:latin typeface="Verdana" panose="020B0604030504040204" pitchFamily="34" charset="0"/>
                <a:ea typeface="Verdana" panose="020B0604030504040204" pitchFamily="34" charset="0"/>
              </a:rPr>
              <a:t>Example Progress Note</a:t>
            </a:r>
          </a:p>
        </p:txBody>
      </p:sp>
      <p:sp>
        <p:nvSpPr>
          <p:cNvPr id="4" name="Subtitle 3"/>
          <p:cNvSpPr>
            <a:spLocks noGrp="1"/>
          </p:cNvSpPr>
          <p:nvPr>
            <p:ph type="subTitle" idx="1"/>
          </p:nvPr>
        </p:nvSpPr>
        <p:spPr>
          <a:xfrm>
            <a:off x="628260" y="1846894"/>
            <a:ext cx="10935478" cy="1182247"/>
          </a:xfrm>
        </p:spPr>
        <p:txBody>
          <a:bodyPr anchor="t"/>
          <a:lstStyle/>
          <a:p>
            <a:r>
              <a:rPr lang="en-US" dirty="0"/>
              <a:t>Procedure Code/Name: 442 Psychotherapy 45 minutes 				          Date of Service: 2/1/21</a:t>
            </a:r>
          </a:p>
          <a:p>
            <a:r>
              <a:rPr lang="en-US" dirty="0"/>
              <a:t>Location: Office                                                                                                                      Face to Face Time: 45 Minutes</a:t>
            </a:r>
          </a:p>
          <a:p>
            <a:r>
              <a:rPr lang="en-US" dirty="0"/>
              <a:t>Total Time: 55 Minutes                                                                                                            This service was provided in English</a:t>
            </a:r>
          </a:p>
          <a:p>
            <a:endParaRPr lang="en-US"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12</a:t>
            </a:fld>
            <a:endParaRPr lang="uk-UA" dirty="0"/>
          </a:p>
        </p:txBody>
      </p:sp>
      <p:graphicFrame>
        <p:nvGraphicFramePr>
          <p:cNvPr id="5" name="Table 4">
            <a:extLst>
              <a:ext uri="{FF2B5EF4-FFF2-40B4-BE49-F238E27FC236}">
                <a16:creationId xmlns:a16="http://schemas.microsoft.com/office/drawing/2014/main" id="{D9BEA735-9CD4-4805-AC47-D8ADF4A14795}"/>
              </a:ext>
            </a:extLst>
          </p:cNvPr>
          <p:cNvGraphicFramePr>
            <a:graphicFrameLocks noGrp="1"/>
          </p:cNvGraphicFramePr>
          <p:nvPr>
            <p:extLst>
              <p:ext uri="{D42A27DB-BD31-4B8C-83A1-F6EECF244321}">
                <p14:modId xmlns:p14="http://schemas.microsoft.com/office/powerpoint/2010/main" val="3023715642"/>
              </p:ext>
            </p:extLst>
          </p:nvPr>
        </p:nvGraphicFramePr>
        <p:xfrm>
          <a:off x="628260" y="2901643"/>
          <a:ext cx="10935478" cy="3824073"/>
        </p:xfrm>
        <a:graphic>
          <a:graphicData uri="http://schemas.openxmlformats.org/drawingml/2006/table">
            <a:tbl>
              <a:tblPr firstRow="1" bandRow="1">
                <a:tableStyleId>{F5AB1C69-6EDB-4FF4-983F-18BD219EF322}</a:tableStyleId>
              </a:tblPr>
              <a:tblGrid>
                <a:gridCol w="2206280">
                  <a:extLst>
                    <a:ext uri="{9D8B030D-6E8A-4147-A177-3AD203B41FA5}">
                      <a16:colId xmlns:a16="http://schemas.microsoft.com/office/drawing/2014/main" val="2776239654"/>
                    </a:ext>
                  </a:extLst>
                </a:gridCol>
                <a:gridCol w="8729198">
                  <a:extLst>
                    <a:ext uri="{9D8B030D-6E8A-4147-A177-3AD203B41FA5}">
                      <a16:colId xmlns:a16="http://schemas.microsoft.com/office/drawing/2014/main" val="2001475402"/>
                    </a:ext>
                  </a:extLst>
                </a:gridCol>
              </a:tblGrid>
              <a:tr h="744931">
                <a:tc>
                  <a:txBody>
                    <a:bodyPr/>
                    <a:lstStyle/>
                    <a:p>
                      <a:r>
                        <a:rPr lang="en-US" sz="1400" dirty="0">
                          <a:latin typeface="Verdana" panose="020B0604030504040204" pitchFamily="34" charset="0"/>
                          <a:ea typeface="Verdana" panose="020B0604030504040204" pitchFamily="34" charset="0"/>
                        </a:rPr>
                        <a:t>Mental Health</a:t>
                      </a:r>
                      <a:r>
                        <a:rPr lang="en-US" sz="1400" baseline="0" dirty="0">
                          <a:latin typeface="Verdana" panose="020B0604030504040204" pitchFamily="34" charset="0"/>
                          <a:ea typeface="Verdana" panose="020B0604030504040204" pitchFamily="34" charset="0"/>
                        </a:rPr>
                        <a:t> Objective #</a:t>
                      </a:r>
                      <a:endParaRPr lang="en-US" sz="1400" dirty="0">
                        <a:latin typeface="Verdana" panose="020B0604030504040204" pitchFamily="34" charset="0"/>
                        <a:ea typeface="Verdana" panose="020B0604030504040204" pitchFamily="34" charset="0"/>
                      </a:endParaRPr>
                    </a:p>
                  </a:txBody>
                  <a:tcPr/>
                </a:tc>
                <a:tc>
                  <a:txBody>
                    <a:bodyPr/>
                    <a:lstStyle/>
                    <a:p>
                      <a:r>
                        <a:rPr lang="en-US" sz="1400" dirty="0">
                          <a:latin typeface="Verdana" panose="020B0604030504040204" pitchFamily="34" charset="0"/>
                          <a:ea typeface="Verdana" panose="020B0604030504040204" pitchFamily="34" charset="0"/>
                        </a:rPr>
                        <a:t>Objective</a:t>
                      </a:r>
                      <a:r>
                        <a:rPr lang="en-US" sz="1400" baseline="0" dirty="0">
                          <a:latin typeface="Verdana" panose="020B0604030504040204" pitchFamily="34" charset="0"/>
                          <a:ea typeface="Verdana" panose="020B0604030504040204" pitchFamily="34" charset="0"/>
                        </a:rPr>
                        <a:t> #3 from the Client Plan</a:t>
                      </a:r>
                      <a:endParaRPr lang="en-US"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078243037"/>
                  </a:ext>
                </a:extLst>
              </a:tr>
              <a:tr h="792582">
                <a:tc>
                  <a:txBody>
                    <a:bodyPr/>
                    <a:lstStyle/>
                    <a:p>
                      <a:r>
                        <a:rPr lang="en-US" sz="1400" dirty="0">
                          <a:latin typeface="Verdana" panose="020B0604030504040204" pitchFamily="34" charset="0"/>
                          <a:ea typeface="Verdana" panose="020B0604030504040204" pitchFamily="34" charset="0"/>
                        </a:rPr>
                        <a:t>Behavior/Purpose or Problem</a:t>
                      </a:r>
                    </a:p>
                  </a:txBody>
                  <a:tcPr/>
                </a:tc>
                <a:tc>
                  <a:txBody>
                    <a:bodyPr/>
                    <a:lstStyle/>
                    <a:p>
                      <a:r>
                        <a:rPr lang="en-US" sz="1400" baseline="0" dirty="0">
                          <a:latin typeface="Verdana" panose="020B0604030504040204" pitchFamily="34" charset="0"/>
                          <a:ea typeface="Verdana" panose="020B0604030504040204" pitchFamily="34" charset="0"/>
                        </a:rPr>
                        <a:t>Client continues to have sleep problems and negative thoughts due to depression. Client reports sleeping about 3-4 hours per night since our last session. Today client appears tired, flat affect, and depressed mood. </a:t>
                      </a:r>
                      <a:endParaRPr lang="en-US"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692722293"/>
                  </a:ext>
                </a:extLst>
              </a:tr>
              <a:tr h="792582">
                <a:tc>
                  <a:txBody>
                    <a:bodyPr/>
                    <a:lstStyle/>
                    <a:p>
                      <a:r>
                        <a:rPr lang="en-US" sz="1400" dirty="0">
                          <a:latin typeface="Verdana" panose="020B0604030504040204" pitchFamily="34" charset="0"/>
                          <a:ea typeface="Verdana" panose="020B0604030504040204" pitchFamily="34" charset="0"/>
                        </a:rPr>
                        <a:t>Intervention</a:t>
                      </a:r>
                    </a:p>
                  </a:txBody>
                  <a:tcPr/>
                </a:tc>
                <a:tc>
                  <a:txBody>
                    <a:bodyPr/>
                    <a:lstStyle/>
                    <a:p>
                      <a:r>
                        <a:rPr lang="en-US" sz="1400" dirty="0">
                          <a:latin typeface="Verdana" panose="020B0604030504040204" pitchFamily="34" charset="0"/>
                          <a:ea typeface="Verdana" panose="020B0604030504040204" pitchFamily="34" charset="0"/>
                        </a:rPr>
                        <a:t>Practiced Cognitive</a:t>
                      </a:r>
                      <a:r>
                        <a:rPr lang="en-US" sz="1400" baseline="0" dirty="0">
                          <a:latin typeface="Verdana" panose="020B0604030504040204" pitchFamily="34" charset="0"/>
                          <a:ea typeface="Verdana" panose="020B0604030504040204" pitchFamily="34" charset="0"/>
                        </a:rPr>
                        <a:t> Behavioral relaxation techniques with client – visualized tranquil places relaxing to client. Practiced breathing techniques. Replaced negative thought of “I am constantly screwing things up and making mistakes” to “I sometimes make mistakes but it is not all the time and I often do things right.”</a:t>
                      </a:r>
                      <a:endParaRPr lang="en-US"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974015593"/>
                  </a:ext>
                </a:extLst>
              </a:tr>
              <a:tr h="613612">
                <a:tc>
                  <a:txBody>
                    <a:bodyPr/>
                    <a:lstStyle/>
                    <a:p>
                      <a:r>
                        <a:rPr lang="en-US" sz="1400" dirty="0">
                          <a:latin typeface="Verdana" panose="020B0604030504040204" pitchFamily="34" charset="0"/>
                          <a:ea typeface="Verdana" panose="020B0604030504040204" pitchFamily="34" charset="0"/>
                        </a:rPr>
                        <a:t>Response</a:t>
                      </a:r>
                    </a:p>
                  </a:txBody>
                  <a:tcPr/>
                </a:tc>
                <a:tc>
                  <a:txBody>
                    <a:bodyPr/>
                    <a:lstStyle/>
                    <a:p>
                      <a:r>
                        <a:rPr lang="en-US" sz="1400" dirty="0">
                          <a:latin typeface="Verdana" panose="020B0604030504040204" pitchFamily="34" charset="0"/>
                          <a:ea typeface="Verdana" panose="020B0604030504040204" pitchFamily="34" charset="0"/>
                        </a:rPr>
                        <a:t>Client was able to identify negative thoughts and replace with alternative thoughts. Client had some anxiety but was eventually able to relax and practice breathing techniques and visualization. </a:t>
                      </a:r>
                    </a:p>
                  </a:txBody>
                  <a:tcPr/>
                </a:tc>
                <a:extLst>
                  <a:ext uri="{0D108BD9-81ED-4DB2-BD59-A6C34878D82A}">
                    <a16:rowId xmlns:a16="http://schemas.microsoft.com/office/drawing/2014/main" val="2261689733"/>
                  </a:ext>
                </a:extLst>
              </a:tr>
              <a:tr h="610160">
                <a:tc>
                  <a:txBody>
                    <a:bodyPr/>
                    <a:lstStyle/>
                    <a:p>
                      <a:r>
                        <a:rPr lang="en-US" sz="1400" dirty="0">
                          <a:latin typeface="Verdana" panose="020B0604030504040204" pitchFamily="34" charset="0"/>
                          <a:ea typeface="Verdana" panose="020B0604030504040204" pitchFamily="34" charset="0"/>
                        </a:rPr>
                        <a:t>Plan</a:t>
                      </a:r>
                    </a:p>
                  </a:txBody>
                  <a:tcPr/>
                </a:tc>
                <a:tc>
                  <a:txBody>
                    <a:bodyPr/>
                    <a:lstStyle/>
                    <a:p>
                      <a:r>
                        <a:rPr lang="en-US" sz="1400" dirty="0">
                          <a:latin typeface="Verdana" panose="020B0604030504040204" pitchFamily="34" charset="0"/>
                          <a:ea typeface="Verdana" panose="020B0604030504040204" pitchFamily="34" charset="0"/>
                        </a:rPr>
                        <a:t>During the next week client will practice new skills before bed and keep track of hours slept per night.</a:t>
                      </a:r>
                      <a:r>
                        <a:rPr lang="en-US" sz="1400" baseline="0" dirty="0">
                          <a:latin typeface="Verdana" panose="020B0604030504040204" pitchFamily="34" charset="0"/>
                          <a:ea typeface="Verdana" panose="020B0604030504040204" pitchFamily="34" charset="0"/>
                        </a:rPr>
                        <a:t> </a:t>
                      </a:r>
                      <a:endParaRPr lang="en-US"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465939456"/>
                  </a:ext>
                </a:extLst>
              </a:tr>
            </a:tbl>
          </a:graphicData>
        </a:graphic>
      </p:graphicFrame>
    </p:spTree>
    <p:extLst>
      <p:ext uri="{BB962C8B-B14F-4D97-AF65-F5344CB8AC3E}">
        <p14:creationId xmlns:p14="http://schemas.microsoft.com/office/powerpoint/2010/main" val="225992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14991" y="1404564"/>
            <a:ext cx="7307943" cy="369332"/>
          </a:xfrm>
        </p:spPr>
        <p:txBody>
          <a:bodyPr/>
          <a:lstStyle/>
          <a:p>
            <a:r>
              <a:rPr lang="en-US" sz="2000" dirty="0">
                <a:latin typeface="Verdana" panose="020B0604030504040204" pitchFamily="34" charset="0"/>
                <a:ea typeface="Verdana" panose="020B0604030504040204" pitchFamily="34" charset="0"/>
              </a:rPr>
              <a:t>Challenges/Barriers</a:t>
            </a:r>
          </a:p>
        </p:txBody>
      </p:sp>
      <p:sp>
        <p:nvSpPr>
          <p:cNvPr id="4" name="Subtitle 3"/>
          <p:cNvSpPr>
            <a:spLocks noGrp="1"/>
          </p:cNvSpPr>
          <p:nvPr>
            <p:ph type="subTitle" idx="1"/>
          </p:nvPr>
        </p:nvSpPr>
        <p:spPr>
          <a:xfrm>
            <a:off x="838200" y="2262485"/>
            <a:ext cx="10515600" cy="3116687"/>
          </a:xfrm>
        </p:spPr>
        <p:txBody>
          <a:bodyPr anchor="t"/>
          <a:lstStyle/>
          <a:p>
            <a:pPr marL="360045" indent="-257175">
              <a:spcBef>
                <a:spcPts val="0"/>
              </a:spcBef>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Not enough time/productivity pressures</a:t>
            </a:r>
          </a:p>
          <a:p>
            <a:pPr marL="360045" indent="-257175">
              <a:spcBef>
                <a:spcPts val="0"/>
              </a:spcBef>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Crisis situations add more paperwork </a:t>
            </a:r>
          </a:p>
          <a:p>
            <a:pPr marL="360045" indent="-257175">
              <a:spcBef>
                <a:spcPts val="0"/>
              </a:spcBef>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Technology challenges – slow internet connection, old computers </a:t>
            </a:r>
          </a:p>
          <a:p>
            <a:pPr marL="360045" indent="-257175">
              <a:spcBef>
                <a:spcPts val="0"/>
              </a:spcBef>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Exhausted, overwhelmed, tired after seeing clients</a:t>
            </a:r>
          </a:p>
          <a:p>
            <a:pPr marL="360045" indent="-257175">
              <a:spcBef>
                <a:spcPts val="0"/>
              </a:spcBef>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Remembering all the rules of Medi-Cal documentation</a:t>
            </a:r>
          </a:p>
          <a:p>
            <a:pPr marL="360045" indent="-257175">
              <a:spcBef>
                <a:spcPts val="0"/>
              </a:spcBef>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Case load deadlines– tracking treatment plans, annuals due</a:t>
            </a:r>
          </a:p>
          <a:p>
            <a:pPr marL="360045" indent="-257175">
              <a:spcBef>
                <a:spcPts val="0"/>
              </a:spcBef>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Lack of training in clinical writing</a:t>
            </a:r>
          </a:p>
          <a:p>
            <a:pPr marL="360045" indent="-257175">
              <a:spcBef>
                <a:spcPts val="0"/>
              </a:spcBef>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Not a fun part of the job – didn’t become a clinician to do paperwork</a:t>
            </a:r>
          </a:p>
          <a:p>
            <a:pPr marL="360045" indent="-257175">
              <a:spcBef>
                <a:spcPts val="0"/>
              </a:spcBef>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Can’t bill for a lot of what we actually do or want to do for our clients</a:t>
            </a:r>
          </a:p>
          <a:p>
            <a:pPr marL="360045" indent="-257175">
              <a:spcBef>
                <a:spcPts val="0"/>
              </a:spcBef>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Writing 1 note can take a long time due to feedback/style/corrections</a:t>
            </a:r>
          </a:p>
          <a:p>
            <a:pPr marL="360045" indent="-257175">
              <a:spcBef>
                <a:spcPts val="0"/>
              </a:spcBef>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Secondary trauma – writing notes can be triggering</a:t>
            </a:r>
          </a:p>
          <a:p>
            <a:pPr marL="360045" indent="-257175">
              <a:spcBef>
                <a:spcPts val="0"/>
              </a:spcBef>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Hard to balance “client friendly” vs “professional, clinical” writing </a:t>
            </a:r>
          </a:p>
          <a:p>
            <a:pPr marL="360045" indent="-257175">
              <a:spcBef>
                <a:spcPts val="0"/>
              </a:spcBef>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Not being in the office because of traveling to meet with clients </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13</a:t>
            </a:fld>
            <a:endParaRPr lang="uk-UA" dirty="0"/>
          </a:p>
        </p:txBody>
      </p:sp>
      <p:pic>
        <p:nvPicPr>
          <p:cNvPr id="5" name="Picture 4">
            <a:extLst>
              <a:ext uri="{FF2B5EF4-FFF2-40B4-BE49-F238E27FC236}">
                <a16:creationId xmlns:a16="http://schemas.microsoft.com/office/drawing/2014/main" id="{DEC7684D-8DEE-4AE4-9F2C-8BAF5468393F}"/>
              </a:ext>
            </a:extLst>
          </p:cNvPr>
          <p:cNvPicPr>
            <a:picLocks noChangeAspect="1"/>
          </p:cNvPicPr>
          <p:nvPr/>
        </p:nvPicPr>
        <p:blipFill>
          <a:blip r:embed="rId2"/>
          <a:stretch>
            <a:fillRect/>
          </a:stretch>
        </p:blipFill>
        <p:spPr>
          <a:xfrm>
            <a:off x="8721241" y="2122554"/>
            <a:ext cx="1603387" cy="1609483"/>
          </a:xfrm>
          <a:prstGeom prst="rect">
            <a:avLst/>
          </a:prstGeom>
        </p:spPr>
      </p:pic>
    </p:spTree>
    <p:extLst>
      <p:ext uri="{BB962C8B-B14F-4D97-AF65-F5344CB8AC3E}">
        <p14:creationId xmlns:p14="http://schemas.microsoft.com/office/powerpoint/2010/main" val="344987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75276" y="1413873"/>
            <a:ext cx="6335324" cy="369332"/>
          </a:xfrm>
        </p:spPr>
        <p:txBody>
          <a:bodyPr/>
          <a:lstStyle/>
          <a:p>
            <a:r>
              <a:rPr lang="en-US" sz="2000" dirty="0">
                <a:latin typeface="Verdana" panose="020B0604030504040204" pitchFamily="34" charset="0"/>
                <a:ea typeface="Verdana" panose="020B0604030504040204" pitchFamily="34" charset="0"/>
              </a:rPr>
              <a:t>Overcoming Barriers/Challenges</a:t>
            </a:r>
          </a:p>
        </p:txBody>
      </p:sp>
      <p:sp>
        <p:nvSpPr>
          <p:cNvPr id="4" name="Subtitle 3"/>
          <p:cNvSpPr>
            <a:spLocks noGrp="1"/>
          </p:cNvSpPr>
          <p:nvPr>
            <p:ph type="subTitle" idx="1"/>
          </p:nvPr>
        </p:nvSpPr>
        <p:spPr>
          <a:xfrm>
            <a:off x="838200" y="2164615"/>
            <a:ext cx="10515600" cy="4301049"/>
          </a:xfrm>
        </p:spPr>
        <p:txBody>
          <a:bodyPr anchor="t"/>
          <a:lstStyle/>
          <a:p>
            <a:pPr>
              <a:lnSpc>
                <a:spcPct val="150000"/>
              </a:lnSpc>
              <a:buFont typeface="Arial" panose="020B0604020202020204" pitchFamily="34" charset="0"/>
              <a:buChar char="•"/>
            </a:pPr>
            <a:r>
              <a:rPr lang="en-US" sz="1400" dirty="0">
                <a:solidFill>
                  <a:schemeClr val="tx1">
                    <a:lumMod val="50000"/>
                    <a:lumOff val="50000"/>
                  </a:schemeClr>
                </a:solidFill>
              </a:rPr>
              <a:t>Time management (setting up schedules, reminders, personal “tickler” system)</a:t>
            </a:r>
          </a:p>
          <a:p>
            <a:pPr lvl="0">
              <a:lnSpc>
                <a:spcPct val="150000"/>
              </a:lnSpc>
              <a:buFont typeface="Arial" panose="020B0604020202020204" pitchFamily="34" charset="0"/>
              <a:buChar char="•"/>
            </a:pPr>
            <a:r>
              <a:rPr lang="en-US" sz="1400" dirty="0">
                <a:solidFill>
                  <a:schemeClr val="tx1">
                    <a:lumMod val="50000"/>
                    <a:lumOff val="50000"/>
                  </a:schemeClr>
                </a:solidFill>
              </a:rPr>
              <a:t>Training, practice - reinforcing the recommended way </a:t>
            </a:r>
          </a:p>
          <a:p>
            <a:pPr lvl="0">
              <a:lnSpc>
                <a:spcPct val="150000"/>
              </a:lnSpc>
              <a:buFont typeface="Arial" panose="020B0604020202020204" pitchFamily="34" charset="0"/>
              <a:buChar char="•"/>
            </a:pPr>
            <a:r>
              <a:rPr lang="en-US" sz="1400" dirty="0">
                <a:solidFill>
                  <a:schemeClr val="tx1">
                    <a:lumMod val="50000"/>
                    <a:lumOff val="50000"/>
                  </a:schemeClr>
                </a:solidFill>
              </a:rPr>
              <a:t>Reframing the purpose of documentation – seeing client’s record as part of client care and collaboration, as an objective measure of progress that can be helpful to see how far the client has come and how they got there. For others, reminding them that it is an invoice for payment so that the agency can continue to be funded and programs continue to be accessible for their clients because they document may be helpful </a:t>
            </a:r>
          </a:p>
          <a:p>
            <a:pPr lvl="0">
              <a:lnSpc>
                <a:spcPct val="150000"/>
              </a:lnSpc>
              <a:buFont typeface="Arial" panose="020B0604020202020204" pitchFamily="34" charset="0"/>
              <a:buChar char="•"/>
            </a:pPr>
            <a:r>
              <a:rPr lang="en-US" sz="1400" dirty="0">
                <a:solidFill>
                  <a:schemeClr val="tx1">
                    <a:lumMod val="50000"/>
                    <a:lumOff val="50000"/>
                  </a:schemeClr>
                </a:solidFill>
              </a:rPr>
              <a:t>Be careful as payment is not always motiving to the front line staff as they may hear they are not as important only making money is important.</a:t>
            </a:r>
          </a:p>
          <a:p>
            <a:pPr lvl="0">
              <a:lnSpc>
                <a:spcPct val="150000"/>
              </a:lnSpc>
              <a:buFont typeface="Arial" panose="020B0604020202020204" pitchFamily="34" charset="0"/>
              <a:buChar char="•"/>
            </a:pPr>
            <a:r>
              <a:rPr lang="en-US" sz="1400" dirty="0">
                <a:solidFill>
                  <a:schemeClr val="tx1">
                    <a:lumMod val="50000"/>
                    <a:lumOff val="50000"/>
                  </a:schemeClr>
                </a:solidFill>
              </a:rPr>
              <a:t>Tips and advice from co-workers </a:t>
            </a:r>
          </a:p>
          <a:p>
            <a:pPr lvl="0">
              <a:lnSpc>
                <a:spcPct val="150000"/>
              </a:lnSpc>
              <a:buFont typeface="Arial" panose="020B0604020202020204" pitchFamily="34" charset="0"/>
              <a:buChar char="•"/>
            </a:pPr>
            <a:r>
              <a:rPr lang="en-US" sz="1400" dirty="0">
                <a:solidFill>
                  <a:schemeClr val="tx1">
                    <a:lumMod val="50000"/>
                    <a:lumOff val="50000"/>
                  </a:schemeClr>
                </a:solidFill>
              </a:rPr>
              <a:t>Using “tip sheets” (like slides or checklist)</a:t>
            </a:r>
          </a:p>
          <a:p>
            <a:pPr lvl="0">
              <a:lnSpc>
                <a:spcPct val="150000"/>
              </a:lnSpc>
              <a:buFont typeface="Arial" panose="020B0604020202020204" pitchFamily="34" charset="0"/>
              <a:buChar char="•"/>
            </a:pPr>
            <a:r>
              <a:rPr lang="en-US" sz="1400" dirty="0">
                <a:solidFill>
                  <a:schemeClr val="tx1">
                    <a:lumMod val="50000"/>
                    <a:lumOff val="50000"/>
                  </a:schemeClr>
                </a:solidFill>
              </a:rPr>
              <a:t>Supervision for support </a:t>
            </a:r>
          </a:p>
          <a:p>
            <a:pPr marL="61722" indent="0">
              <a:buNone/>
            </a:pPr>
            <a:endParaRPr lang="en-US"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14</a:t>
            </a:fld>
            <a:endParaRPr lang="uk-UA" dirty="0"/>
          </a:p>
        </p:txBody>
      </p:sp>
      <p:pic>
        <p:nvPicPr>
          <p:cNvPr id="5" name="Picture 4">
            <a:extLst>
              <a:ext uri="{FF2B5EF4-FFF2-40B4-BE49-F238E27FC236}">
                <a16:creationId xmlns:a16="http://schemas.microsoft.com/office/drawing/2014/main" id="{3E7983E3-4C28-4F98-99FE-50998B773BBF}"/>
              </a:ext>
            </a:extLst>
          </p:cNvPr>
          <p:cNvPicPr>
            <a:picLocks noChangeAspect="1"/>
          </p:cNvPicPr>
          <p:nvPr/>
        </p:nvPicPr>
        <p:blipFill>
          <a:blip r:embed="rId2"/>
          <a:stretch>
            <a:fillRect/>
          </a:stretch>
        </p:blipFill>
        <p:spPr>
          <a:xfrm>
            <a:off x="8201515" y="4583161"/>
            <a:ext cx="2133785" cy="1207113"/>
          </a:xfrm>
          <a:prstGeom prst="rect">
            <a:avLst/>
          </a:prstGeom>
        </p:spPr>
      </p:pic>
    </p:spTree>
    <p:extLst>
      <p:ext uri="{BB962C8B-B14F-4D97-AF65-F5344CB8AC3E}">
        <p14:creationId xmlns:p14="http://schemas.microsoft.com/office/powerpoint/2010/main" val="859066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82256" y="1488871"/>
            <a:ext cx="7307943" cy="341632"/>
          </a:xfrm>
        </p:spPr>
        <p:txBody>
          <a:bodyPr/>
          <a:lstStyle/>
          <a:p>
            <a:r>
              <a:rPr lang="en-US" sz="1800" dirty="0">
                <a:latin typeface="Verdana" panose="020B0604030504040204" pitchFamily="34" charset="0"/>
                <a:ea typeface="Verdana" panose="020B0604030504040204" pitchFamily="34" charset="0"/>
              </a:rPr>
              <a:t>Progress Note Review Questions</a:t>
            </a:r>
          </a:p>
        </p:txBody>
      </p:sp>
      <p:sp>
        <p:nvSpPr>
          <p:cNvPr id="4" name="Subtitle 3"/>
          <p:cNvSpPr>
            <a:spLocks noGrp="1"/>
          </p:cNvSpPr>
          <p:nvPr>
            <p:ph type="subTitle" idx="1"/>
          </p:nvPr>
        </p:nvSpPr>
        <p:spPr>
          <a:xfrm>
            <a:off x="1662544" y="2643928"/>
            <a:ext cx="8198429" cy="2434769"/>
          </a:xfrm>
        </p:spPr>
        <p:txBody>
          <a:bodyPr anchor="t"/>
          <a:lstStyle/>
          <a:p>
            <a:r>
              <a:rPr lang="en-US" sz="1400" dirty="0">
                <a:solidFill>
                  <a:schemeClr val="tx1">
                    <a:lumMod val="50000"/>
                    <a:lumOff val="50000"/>
                  </a:schemeClr>
                </a:solidFill>
                <a:latin typeface="Verdana" panose="020B0604030504040204" pitchFamily="34" charset="0"/>
                <a:ea typeface="Verdana" panose="020B0604030504040204" pitchFamily="34" charset="0"/>
              </a:rPr>
              <a:t>What are the five components of a Progress Note?</a:t>
            </a:r>
          </a:p>
          <a:p>
            <a:pPr marL="628650" lvl="1" indent="-171450" algn="l">
              <a:buFont typeface="Courier New" panose="02070309020205020404" pitchFamily="49" charset="0"/>
              <a:buChar char="o"/>
            </a:pPr>
            <a:r>
              <a:rPr lang="en-US" sz="1400" dirty="0">
                <a:solidFill>
                  <a:schemeClr val="tx1">
                    <a:lumMod val="50000"/>
                    <a:lumOff val="50000"/>
                  </a:schemeClr>
                </a:solidFill>
                <a:latin typeface="Verdana" panose="020B0604030504040204" pitchFamily="34" charset="0"/>
                <a:ea typeface="Verdana" panose="020B0604030504040204" pitchFamily="34" charset="0"/>
              </a:rPr>
              <a:t>Linked to a specific MH Objective (state or indicate #).</a:t>
            </a:r>
          </a:p>
          <a:p>
            <a:pPr marL="628650" lvl="1" indent="-171450" algn="l">
              <a:buFont typeface="Courier New" panose="02070309020205020404" pitchFamily="49" charset="0"/>
              <a:buChar char="o"/>
            </a:pPr>
            <a:r>
              <a:rPr lang="en-US" sz="1400" dirty="0">
                <a:solidFill>
                  <a:schemeClr val="tx1">
                    <a:lumMod val="50000"/>
                    <a:lumOff val="50000"/>
                  </a:schemeClr>
                </a:solidFill>
                <a:latin typeface="Verdana" panose="020B0604030504040204" pitchFamily="34" charset="0"/>
                <a:ea typeface="Verdana" panose="020B0604030504040204" pitchFamily="34" charset="0"/>
              </a:rPr>
              <a:t>Today’s Problem/Behavior/Assessment/Evaluation</a:t>
            </a:r>
          </a:p>
          <a:p>
            <a:pPr marL="628650" lvl="1" indent="-171450" algn="l">
              <a:buFont typeface="Courier New" panose="02070309020205020404" pitchFamily="49" charset="0"/>
              <a:buChar char="o"/>
            </a:pPr>
            <a:r>
              <a:rPr lang="en-US" sz="1400" dirty="0">
                <a:solidFill>
                  <a:schemeClr val="tx1">
                    <a:lumMod val="50000"/>
                    <a:lumOff val="50000"/>
                  </a:schemeClr>
                </a:solidFill>
                <a:latin typeface="Verdana" panose="020B0604030504040204" pitchFamily="34" charset="0"/>
                <a:ea typeface="Verdana" panose="020B0604030504040204" pitchFamily="34" charset="0"/>
              </a:rPr>
              <a:t>Today’s Staff Intervention</a:t>
            </a:r>
          </a:p>
          <a:p>
            <a:pPr marL="628650" lvl="1" indent="-171450" algn="l">
              <a:buFont typeface="Courier New" panose="02070309020205020404" pitchFamily="49" charset="0"/>
              <a:buChar char="o"/>
            </a:pPr>
            <a:r>
              <a:rPr lang="en-US" sz="1400" dirty="0">
                <a:solidFill>
                  <a:schemeClr val="tx1">
                    <a:lumMod val="50000"/>
                    <a:lumOff val="50000"/>
                  </a:schemeClr>
                </a:solidFill>
                <a:latin typeface="Verdana" panose="020B0604030504040204" pitchFamily="34" charset="0"/>
                <a:ea typeface="Verdana" panose="020B0604030504040204" pitchFamily="34" charset="0"/>
              </a:rPr>
              <a:t>Today’s Client’s Response to Intervention</a:t>
            </a:r>
          </a:p>
          <a:p>
            <a:pPr marL="628650" lvl="1" indent="-171450" algn="l">
              <a:buFont typeface="Courier New" panose="02070309020205020404" pitchFamily="49" charset="0"/>
              <a:buChar char="o"/>
            </a:pPr>
            <a:r>
              <a:rPr lang="en-US" sz="1400" dirty="0">
                <a:solidFill>
                  <a:schemeClr val="tx1">
                    <a:lumMod val="50000"/>
                    <a:lumOff val="50000"/>
                  </a:schemeClr>
                </a:solidFill>
                <a:latin typeface="Verdana" panose="020B0604030504040204" pitchFamily="34" charset="0"/>
                <a:ea typeface="Verdana" panose="020B0604030504040204" pitchFamily="34" charset="0"/>
              </a:rPr>
              <a:t>Plan for f/u, homework, additional services, etc.</a:t>
            </a:r>
          </a:p>
          <a:p>
            <a:r>
              <a:rPr lang="en-US" sz="1400" dirty="0">
                <a:solidFill>
                  <a:schemeClr val="tx1">
                    <a:lumMod val="50000"/>
                    <a:lumOff val="50000"/>
                  </a:schemeClr>
                </a:solidFill>
                <a:latin typeface="Verdana" panose="020B0604030504040204" pitchFamily="34" charset="0"/>
                <a:ea typeface="Verdana" panose="020B0604030504040204" pitchFamily="34" charset="0"/>
              </a:rPr>
              <a:t>Would an auditor allow a PN that repeated the staff’s MH intervention almost verbatim from the previous encounter?</a:t>
            </a:r>
          </a:p>
          <a:p>
            <a:pPr marL="108000" indent="0">
              <a:buNone/>
            </a:pPr>
            <a:r>
              <a:rPr lang="en-US" sz="2200" dirty="0">
                <a:solidFill>
                  <a:schemeClr val="tx1">
                    <a:lumMod val="50000"/>
                    <a:lumOff val="50000"/>
                  </a:schemeClr>
                </a:solidFill>
                <a:latin typeface="Verdana" panose="020B0604030504040204" pitchFamily="34" charset="0"/>
                <a:ea typeface="Verdana" panose="020B0604030504040204" pitchFamily="34" charset="0"/>
              </a:rPr>
              <a:t>     </a:t>
            </a:r>
            <a:r>
              <a:rPr lang="en-US" sz="1400" dirty="0">
                <a:solidFill>
                  <a:schemeClr val="tx1">
                    <a:lumMod val="50000"/>
                    <a:lumOff val="50000"/>
                  </a:schemeClr>
                </a:solidFill>
                <a:latin typeface="Verdana" panose="020B0604030504040204" pitchFamily="34" charset="0"/>
                <a:ea typeface="Verdana" panose="020B0604030504040204" pitchFamily="34" charset="0"/>
              </a:rPr>
              <a:t>No</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15</a:t>
            </a:fld>
            <a:endParaRPr lang="uk-UA" dirty="0"/>
          </a:p>
        </p:txBody>
      </p:sp>
      <p:pic>
        <p:nvPicPr>
          <p:cNvPr id="6" name="Picture 5">
            <a:extLst>
              <a:ext uri="{FF2B5EF4-FFF2-40B4-BE49-F238E27FC236}">
                <a16:creationId xmlns:a16="http://schemas.microsoft.com/office/drawing/2014/main" id="{03E79D7F-3962-4219-94B7-4FD3132EF6B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24800" y="911061"/>
            <a:ext cx="3657600" cy="2743200"/>
          </a:xfrm>
          <a:prstGeom prst="rect">
            <a:avLst/>
          </a:prstGeom>
        </p:spPr>
      </p:pic>
    </p:spTree>
    <p:extLst>
      <p:ext uri="{BB962C8B-B14F-4D97-AF65-F5344CB8AC3E}">
        <p14:creationId xmlns:p14="http://schemas.microsoft.com/office/powerpoint/2010/main" val="168515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06221" y="1406505"/>
            <a:ext cx="7307943" cy="341632"/>
          </a:xfrm>
        </p:spPr>
        <p:txBody>
          <a:bodyPr/>
          <a:lstStyle/>
          <a:p>
            <a:r>
              <a:rPr lang="en-US" sz="1800" dirty="0">
                <a:latin typeface="Verdana" panose="020B0604030504040204" pitchFamily="34" charset="0"/>
                <a:ea typeface="Verdana" panose="020B0604030504040204" pitchFamily="34" charset="0"/>
              </a:rPr>
              <a:t>Progress Note Review Questions</a:t>
            </a:r>
          </a:p>
        </p:txBody>
      </p:sp>
      <p:sp>
        <p:nvSpPr>
          <p:cNvPr id="4" name="Subtitle 3"/>
          <p:cNvSpPr>
            <a:spLocks noGrp="1"/>
          </p:cNvSpPr>
          <p:nvPr>
            <p:ph type="subTitle" idx="1"/>
          </p:nvPr>
        </p:nvSpPr>
        <p:spPr>
          <a:xfrm>
            <a:off x="1600200" y="2417304"/>
            <a:ext cx="7813964" cy="3328091"/>
          </a:xfrm>
        </p:spPr>
        <p:txBody>
          <a:bodyPr anchor="t"/>
          <a:lstStyle/>
          <a:p>
            <a:r>
              <a:rPr lang="en-US" sz="1400" dirty="0">
                <a:solidFill>
                  <a:schemeClr val="tx1">
                    <a:lumMod val="50000"/>
                    <a:lumOff val="50000"/>
                  </a:schemeClr>
                </a:solidFill>
                <a:latin typeface="Verdana" panose="020B0604030504040204" pitchFamily="34" charset="0"/>
                <a:ea typeface="Verdana" panose="020B0604030504040204" pitchFamily="34" charset="0"/>
              </a:rPr>
              <a:t>What are the M/C Credentials that must always be used when signing a PN or other document in the Medical Record?</a:t>
            </a:r>
          </a:p>
          <a:p>
            <a:pPr marL="628650" lvl="1" indent="-171450" algn="l">
              <a:buFont typeface="Courier New" panose="02070309020205020404" pitchFamily="49" charset="0"/>
              <a:buChar char="o"/>
            </a:pPr>
            <a:r>
              <a:rPr lang="en-US" sz="1400" dirty="0">
                <a:solidFill>
                  <a:schemeClr val="tx1">
                    <a:lumMod val="50000"/>
                    <a:lumOff val="50000"/>
                  </a:schemeClr>
                </a:solidFill>
                <a:latin typeface="Verdana" panose="020B0604030504040204" pitchFamily="34" charset="0"/>
                <a:ea typeface="Verdana" panose="020B0604030504040204" pitchFamily="34" charset="0"/>
              </a:rPr>
              <a:t>Medical Providers: </a:t>
            </a:r>
          </a:p>
          <a:p>
            <a:pPr lvl="2" algn="l"/>
            <a:r>
              <a:rPr lang="en-US" sz="1400" dirty="0">
                <a:solidFill>
                  <a:schemeClr val="tx1">
                    <a:lumMod val="50000"/>
                    <a:lumOff val="50000"/>
                  </a:schemeClr>
                </a:solidFill>
                <a:latin typeface="Verdana" panose="020B0604030504040204" pitchFamily="34" charset="0"/>
                <a:ea typeface="Verdana" panose="020B0604030504040204" pitchFamily="34" charset="0"/>
              </a:rPr>
              <a:t>MD, DO, NP</a:t>
            </a:r>
          </a:p>
          <a:p>
            <a:pPr marL="628650" lvl="1" indent="-171450" algn="l">
              <a:buFont typeface="Courier New" panose="02070309020205020404" pitchFamily="49" charset="0"/>
              <a:buChar char="o"/>
            </a:pPr>
            <a:r>
              <a:rPr lang="en-US" sz="1400" dirty="0">
                <a:solidFill>
                  <a:schemeClr val="tx1">
                    <a:lumMod val="50000"/>
                    <a:lumOff val="50000"/>
                  </a:schemeClr>
                </a:solidFill>
                <a:latin typeface="Verdana" panose="020B0604030504040204" pitchFamily="34" charset="0"/>
                <a:ea typeface="Verdana" panose="020B0604030504040204" pitchFamily="34" charset="0"/>
              </a:rPr>
              <a:t>Licensed LPHA Clinicians: </a:t>
            </a:r>
          </a:p>
          <a:p>
            <a:pPr lvl="2" algn="l"/>
            <a:r>
              <a:rPr lang="en-US" sz="1400" dirty="0">
                <a:solidFill>
                  <a:schemeClr val="tx1">
                    <a:lumMod val="50000"/>
                    <a:lumOff val="50000"/>
                  </a:schemeClr>
                </a:solidFill>
                <a:latin typeface="Verdana" panose="020B0604030504040204" pitchFamily="34" charset="0"/>
                <a:ea typeface="Verdana" panose="020B0604030504040204" pitchFamily="34" charset="0"/>
              </a:rPr>
              <a:t>PhD-L, PsyD-L, LCSW, LMFT, LPCC, LPCC-F</a:t>
            </a:r>
          </a:p>
          <a:p>
            <a:pPr marL="628650" lvl="1" indent="-171450" algn="l">
              <a:buFont typeface="Courier New" panose="02070309020205020404" pitchFamily="49" charset="0"/>
              <a:buChar char="o"/>
            </a:pPr>
            <a:r>
              <a:rPr lang="en-US" sz="1400" dirty="0">
                <a:solidFill>
                  <a:schemeClr val="tx1">
                    <a:lumMod val="50000"/>
                    <a:lumOff val="50000"/>
                  </a:schemeClr>
                </a:solidFill>
                <a:latin typeface="Verdana" panose="020B0604030504040204" pitchFamily="34" charset="0"/>
                <a:ea typeface="Verdana" panose="020B0604030504040204" pitchFamily="34" charset="0"/>
              </a:rPr>
              <a:t>Waivered/Registered LPHA Clinicians</a:t>
            </a:r>
          </a:p>
          <a:p>
            <a:pPr lvl="2" algn="l"/>
            <a:r>
              <a:rPr lang="en-US" sz="1400" dirty="0">
                <a:solidFill>
                  <a:schemeClr val="tx1">
                    <a:lumMod val="50000"/>
                    <a:lumOff val="50000"/>
                  </a:schemeClr>
                </a:solidFill>
                <a:latin typeface="Verdana" panose="020B0604030504040204" pitchFamily="34" charset="0"/>
                <a:ea typeface="Verdana" panose="020B0604030504040204" pitchFamily="34" charset="0"/>
              </a:rPr>
              <a:t>PhD-W, PsyD-W, ASW, APCC, AMFT, MSW-W (out of state), PCC-W (out of state)</a:t>
            </a:r>
          </a:p>
          <a:p>
            <a:pPr marL="628650" lvl="1" indent="-171450" algn="l">
              <a:buFont typeface="Courier New" panose="02070309020205020404" pitchFamily="49" charset="0"/>
              <a:buChar char="o"/>
            </a:pPr>
            <a:r>
              <a:rPr lang="en-US" sz="1400" dirty="0">
                <a:solidFill>
                  <a:schemeClr val="tx1">
                    <a:lumMod val="50000"/>
                    <a:lumOff val="50000"/>
                  </a:schemeClr>
                </a:solidFill>
                <a:latin typeface="Verdana" panose="020B0604030504040204" pitchFamily="34" charset="0"/>
                <a:ea typeface="Verdana" panose="020B0604030504040204" pitchFamily="34" charset="0"/>
              </a:rPr>
              <a:t>Practicum Students in MH approved programs: </a:t>
            </a:r>
          </a:p>
          <a:p>
            <a:pPr lvl="2" algn="l"/>
            <a:r>
              <a:rPr lang="en-US" sz="1400" dirty="0">
                <a:solidFill>
                  <a:schemeClr val="tx1">
                    <a:lumMod val="50000"/>
                    <a:lumOff val="50000"/>
                  </a:schemeClr>
                </a:solidFill>
                <a:latin typeface="Verdana" panose="020B0604030504040204" pitchFamily="34" charset="0"/>
                <a:ea typeface="Verdana" panose="020B0604030504040204" pitchFamily="34" charset="0"/>
              </a:rPr>
              <a:t>Trainee</a:t>
            </a:r>
          </a:p>
          <a:p>
            <a:pPr marL="628650" lvl="1" indent="-171450" algn="l">
              <a:buFont typeface="Courier New" panose="02070309020205020404" pitchFamily="49" charset="0"/>
              <a:buChar char="o"/>
            </a:pPr>
            <a:r>
              <a:rPr lang="en-US" sz="1400" dirty="0">
                <a:solidFill>
                  <a:schemeClr val="tx1">
                    <a:lumMod val="50000"/>
                    <a:lumOff val="50000"/>
                  </a:schemeClr>
                </a:solidFill>
                <a:latin typeface="Verdana" panose="020B0604030504040204" pitchFamily="34" charset="0"/>
                <a:ea typeface="Verdana" panose="020B0604030504040204" pitchFamily="34" charset="0"/>
              </a:rPr>
              <a:t>Others: </a:t>
            </a:r>
          </a:p>
          <a:p>
            <a:pPr lvl="2" algn="l"/>
            <a:r>
              <a:rPr lang="en-US" sz="1400" dirty="0">
                <a:solidFill>
                  <a:schemeClr val="tx1">
                    <a:lumMod val="50000"/>
                    <a:lumOff val="50000"/>
                  </a:schemeClr>
                </a:solidFill>
                <a:latin typeface="Verdana" panose="020B0604030504040204" pitchFamily="34" charset="0"/>
                <a:ea typeface="Verdana" panose="020B0604030504040204" pitchFamily="34" charset="0"/>
              </a:rPr>
              <a:t>MHRS, OR Adjunct Staff</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16</a:t>
            </a:fld>
            <a:endParaRPr lang="uk-UA" dirty="0"/>
          </a:p>
        </p:txBody>
      </p:sp>
      <p:pic>
        <p:nvPicPr>
          <p:cNvPr id="6" name="Picture 5">
            <a:extLst>
              <a:ext uri="{FF2B5EF4-FFF2-40B4-BE49-F238E27FC236}">
                <a16:creationId xmlns:a16="http://schemas.microsoft.com/office/drawing/2014/main" id="{1BEA8066-061F-427B-8231-ED498ECE30B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414164" y="3137861"/>
            <a:ext cx="2286000" cy="2680654"/>
          </a:xfrm>
          <a:prstGeom prst="rect">
            <a:avLst/>
          </a:prstGeom>
        </p:spPr>
      </p:pic>
    </p:spTree>
    <p:extLst>
      <p:ext uri="{BB962C8B-B14F-4D97-AF65-F5344CB8AC3E}">
        <p14:creationId xmlns:p14="http://schemas.microsoft.com/office/powerpoint/2010/main" val="193274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88737" y="1396427"/>
            <a:ext cx="7307943" cy="369332"/>
          </a:xfrm>
        </p:spPr>
        <p:txBody>
          <a:bodyPr/>
          <a:lstStyle/>
          <a:p>
            <a:r>
              <a:rPr lang="en-US" sz="2000" dirty="0">
                <a:latin typeface="Verdana" panose="020B0604030504040204" pitchFamily="34" charset="0"/>
                <a:ea typeface="Verdana" panose="020B0604030504040204" pitchFamily="34" charset="0"/>
              </a:rPr>
              <a:t>Lockout Claims</a:t>
            </a:r>
          </a:p>
        </p:txBody>
      </p:sp>
      <p:sp>
        <p:nvSpPr>
          <p:cNvPr id="4" name="Subtitle 3"/>
          <p:cNvSpPr>
            <a:spLocks noGrp="1"/>
          </p:cNvSpPr>
          <p:nvPr>
            <p:ph type="subTitle" idx="1"/>
          </p:nvPr>
        </p:nvSpPr>
        <p:spPr>
          <a:xfrm>
            <a:off x="987136" y="2402243"/>
            <a:ext cx="2078181" cy="7830349"/>
          </a:xfrm>
        </p:spPr>
        <p:txBody>
          <a:bodyPr anchor="t"/>
          <a:lstStyle/>
          <a:p>
            <a:pPr marL="171450" indent="-171450"/>
            <a:r>
              <a:rPr lang="en-US" sz="1400" dirty="0"/>
              <a:t>Lockouts are services that cannot be reimbursed or claimed due to the potential duplication of claim (double billing) or ineligible billing site.</a:t>
            </a:r>
          </a:p>
          <a:p>
            <a:pPr marL="0" indent="0" algn="ctr">
              <a:buNone/>
            </a:pPr>
            <a:endParaRPr lang="en-US" sz="2000" dirty="0"/>
          </a:p>
          <a:p>
            <a:pPr marL="0" indent="0">
              <a:buNone/>
            </a:pPr>
            <a:endParaRPr lang="en-US" sz="2000" dirty="0"/>
          </a:p>
          <a:p>
            <a:pPr lvl="1"/>
            <a:endParaRPr lang="en-US" u="sng" dirty="0">
              <a:latin typeface="Arial"/>
            </a:endParaRPr>
          </a:p>
          <a:p>
            <a:pPr lvl="1"/>
            <a:endParaRPr lang="en-US" u="sng" dirty="0">
              <a:latin typeface="Arial"/>
            </a:endParaRPr>
          </a:p>
          <a:p>
            <a:pPr marL="0" indent="0">
              <a:buNone/>
            </a:pPr>
            <a:endParaRPr lang="en-US" sz="2000" dirty="0">
              <a:latin typeface="Arial"/>
            </a:endParaRPr>
          </a:p>
          <a:p>
            <a:pPr lvl="1"/>
            <a:endParaRPr lang="en-US" dirty="0">
              <a:solidFill>
                <a:srgbClr val="FF0000"/>
              </a:solidFill>
              <a:latin typeface="Arial"/>
            </a:endParaRPr>
          </a:p>
          <a:p>
            <a:endParaRPr lang="en-US" sz="2000" dirty="0">
              <a:latin typeface="Arial"/>
            </a:endParaRPr>
          </a:p>
          <a:p>
            <a:endParaRPr lang="en-US" sz="2000" dirty="0"/>
          </a:p>
          <a:p>
            <a:pPr lvl="1"/>
            <a:endParaRPr lang="en-US" dirty="0"/>
          </a:p>
          <a:p>
            <a:endParaRPr lang="en-US" sz="2000" dirty="0"/>
          </a:p>
          <a:p>
            <a:endParaRPr lang="en-US" sz="2000" dirty="0"/>
          </a:p>
          <a:p>
            <a:pPr marL="0" indent="0">
              <a:buNone/>
            </a:pPr>
            <a:r>
              <a:rPr lang="en-US" sz="2000" dirty="0"/>
              <a:t> </a:t>
            </a:r>
          </a:p>
          <a:p>
            <a:endParaRPr lang="en-US" sz="2000" dirty="0"/>
          </a:p>
          <a:p>
            <a:endParaRPr lang="en-US" sz="2000" u="sng" dirty="0"/>
          </a:p>
          <a:p>
            <a:endParaRPr lang="en-US" sz="2000" u="sng" dirty="0"/>
          </a:p>
          <a:p>
            <a:endParaRPr lang="en-US" sz="2000" u="sng" dirty="0"/>
          </a:p>
          <a:p>
            <a:endParaRPr lang="en-US" sz="2000" i="1"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17</a:t>
            </a:fld>
            <a:endParaRPr lang="uk-UA" dirty="0"/>
          </a:p>
        </p:txBody>
      </p:sp>
      <p:pic>
        <p:nvPicPr>
          <p:cNvPr id="5" name="Picture 4">
            <a:extLst>
              <a:ext uri="{FF2B5EF4-FFF2-40B4-BE49-F238E27FC236}">
                <a16:creationId xmlns:a16="http://schemas.microsoft.com/office/drawing/2014/main" id="{3A67ABF2-093C-425A-B026-D06ED64F025B}"/>
              </a:ext>
            </a:extLst>
          </p:cNvPr>
          <p:cNvPicPr>
            <a:picLocks noChangeAspect="1"/>
          </p:cNvPicPr>
          <p:nvPr/>
        </p:nvPicPr>
        <p:blipFill>
          <a:blip r:embed="rId2"/>
          <a:stretch>
            <a:fillRect/>
          </a:stretch>
        </p:blipFill>
        <p:spPr>
          <a:xfrm>
            <a:off x="3065317" y="1765759"/>
            <a:ext cx="7327865" cy="4105683"/>
          </a:xfrm>
          <a:prstGeom prst="rect">
            <a:avLst/>
          </a:prstGeom>
        </p:spPr>
      </p:pic>
    </p:spTree>
    <p:extLst>
      <p:ext uri="{BB962C8B-B14F-4D97-AF65-F5344CB8AC3E}">
        <p14:creationId xmlns:p14="http://schemas.microsoft.com/office/powerpoint/2010/main" val="9675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95571" y="1410583"/>
            <a:ext cx="8946502" cy="369332"/>
          </a:xfrm>
        </p:spPr>
        <p:txBody>
          <a:bodyPr/>
          <a:lstStyle/>
          <a:p>
            <a:r>
              <a:rPr lang="en-US" sz="2000" dirty="0">
                <a:latin typeface="Verdana" panose="020B0604030504040204" pitchFamily="34" charset="0"/>
                <a:ea typeface="Verdana" panose="020B0604030504040204" pitchFamily="34" charset="0"/>
                <a:cs typeface="Arial" panose="020B0604020202020204" pitchFamily="34" charset="0"/>
              </a:rPr>
              <a:t>Non-Reimbursable Services/Activities </a:t>
            </a:r>
            <a:endParaRPr lang="en-US" sz="2000" dirty="0">
              <a:latin typeface="Verdana" panose="020B0604030504040204" pitchFamily="34" charset="0"/>
              <a:ea typeface="Verdana" panose="020B0604030504040204" pitchFamily="34" charset="0"/>
            </a:endParaRPr>
          </a:p>
        </p:txBody>
      </p:sp>
      <p:sp>
        <p:nvSpPr>
          <p:cNvPr id="4" name="Subtitle 3"/>
          <p:cNvSpPr>
            <a:spLocks noGrp="1"/>
          </p:cNvSpPr>
          <p:nvPr>
            <p:ph type="subTitle" idx="1"/>
          </p:nvPr>
        </p:nvSpPr>
        <p:spPr>
          <a:xfrm>
            <a:off x="2095571" y="1995617"/>
            <a:ext cx="8946502" cy="4101700"/>
          </a:xfrm>
        </p:spPr>
        <p:txBody>
          <a:bodyPr anchor="t"/>
          <a:lstStyle/>
          <a:p>
            <a:r>
              <a:rPr lang="en-US" sz="1400" dirty="0">
                <a:solidFill>
                  <a:schemeClr val="tx1">
                    <a:lumMod val="50000"/>
                    <a:lumOff val="50000"/>
                  </a:schemeClr>
                </a:solidFill>
                <a:latin typeface="Verdana" panose="020B0604030504040204" pitchFamily="34" charset="0"/>
                <a:ea typeface="Verdana" panose="020B0604030504040204" pitchFamily="34" charset="0"/>
                <a:cs typeface="Arial" panose="020B0604020202020204" pitchFamily="34" charset="0"/>
              </a:rPr>
              <a:t>No service provided: missed appointment </a:t>
            </a:r>
          </a:p>
          <a:p>
            <a:r>
              <a:rPr lang="en-US" sz="1400" dirty="0">
                <a:solidFill>
                  <a:schemeClr val="tx1">
                    <a:lumMod val="50000"/>
                    <a:lumOff val="50000"/>
                  </a:schemeClr>
                </a:solidFill>
                <a:latin typeface="Verdana" panose="020B0604030504040204" pitchFamily="34" charset="0"/>
                <a:ea typeface="Verdana" panose="020B0604030504040204" pitchFamily="34" charset="0"/>
                <a:cs typeface="Arial" panose="020B0604020202020204" pitchFamily="34" charset="0"/>
              </a:rPr>
              <a:t>Solely transportation of an individual to or from a service</a:t>
            </a:r>
          </a:p>
          <a:p>
            <a:r>
              <a:rPr lang="en-US" sz="1400" dirty="0">
                <a:solidFill>
                  <a:schemeClr val="tx1">
                    <a:lumMod val="50000"/>
                    <a:lumOff val="50000"/>
                  </a:schemeClr>
                </a:solidFill>
                <a:latin typeface="Verdana" panose="020B0604030504040204" pitchFamily="34" charset="0"/>
                <a:ea typeface="Verdana" panose="020B0604030504040204" pitchFamily="34" charset="0"/>
                <a:cs typeface="Arial" panose="020B0604020202020204" pitchFamily="34" charset="0"/>
              </a:rPr>
              <a:t>Services provided which include payee related activities  (Indicate payee portion of visit in a separate—non-billable service note.)</a:t>
            </a:r>
          </a:p>
          <a:p>
            <a:r>
              <a:rPr lang="en-US" sz="1400" dirty="0">
                <a:solidFill>
                  <a:schemeClr val="tx1">
                    <a:lumMod val="50000"/>
                    <a:lumOff val="50000"/>
                  </a:schemeClr>
                </a:solidFill>
                <a:latin typeface="Verdana" panose="020B0604030504040204" pitchFamily="34" charset="0"/>
                <a:ea typeface="Verdana" panose="020B0604030504040204" pitchFamily="34" charset="0"/>
                <a:cs typeface="Arial" panose="020B0604020202020204" pitchFamily="34" charset="0"/>
              </a:rPr>
              <a:t>Services provided which include: clerical activities, leaving or listening to voice mail, or email, or texting, etc.</a:t>
            </a:r>
          </a:p>
          <a:p>
            <a:r>
              <a:rPr lang="en-US" sz="1400" dirty="0">
                <a:solidFill>
                  <a:schemeClr val="tx1">
                    <a:lumMod val="50000"/>
                    <a:lumOff val="50000"/>
                  </a:schemeClr>
                </a:solidFill>
                <a:latin typeface="Verdana" panose="020B0604030504040204" pitchFamily="34" charset="0"/>
                <a:ea typeface="Verdana" panose="020B0604030504040204" pitchFamily="34" charset="0"/>
                <a:cs typeface="Arial" panose="020B0604020202020204" pitchFamily="34" charset="0"/>
              </a:rPr>
              <a:t>Socialization Group</a:t>
            </a:r>
          </a:p>
          <a:p>
            <a:pPr lvl="1" algn="l"/>
            <a:r>
              <a:rPr lang="en-US" sz="1400" dirty="0">
                <a:solidFill>
                  <a:schemeClr val="tx1">
                    <a:lumMod val="50000"/>
                    <a:lumOff val="50000"/>
                  </a:schemeClr>
                </a:solidFill>
                <a:latin typeface="Verdana" panose="020B0604030504040204" pitchFamily="34" charset="0"/>
                <a:ea typeface="Verdana" panose="020B0604030504040204" pitchFamily="34" charset="0"/>
                <a:cs typeface="Arial" panose="020B0604020202020204" pitchFamily="34" charset="0"/>
              </a:rPr>
              <a:t>generalized group activities that do not provide systematic individualized feedback to the specific targeted behaviors of the clients involved</a:t>
            </a:r>
          </a:p>
          <a:p>
            <a:r>
              <a:rPr lang="en-US" sz="1400" dirty="0">
                <a:solidFill>
                  <a:schemeClr val="tx1">
                    <a:lumMod val="50000"/>
                    <a:lumOff val="50000"/>
                  </a:schemeClr>
                </a:solidFill>
                <a:latin typeface="Verdana" panose="020B0604030504040204" pitchFamily="34" charset="0"/>
                <a:ea typeface="Verdana" panose="020B0604030504040204" pitchFamily="34" charset="0"/>
                <a:cs typeface="Arial" panose="020B0604020202020204" pitchFamily="34" charset="0"/>
              </a:rPr>
              <a:t>Translation and/or interpretive services </a:t>
            </a:r>
          </a:p>
          <a:p>
            <a:r>
              <a:rPr lang="en-US" sz="1400" dirty="0">
                <a:solidFill>
                  <a:schemeClr val="tx1">
                    <a:lumMod val="50000"/>
                    <a:lumOff val="50000"/>
                  </a:schemeClr>
                </a:solidFill>
                <a:latin typeface="Verdana" panose="020B0604030504040204" pitchFamily="34" charset="0"/>
                <a:ea typeface="Verdana" panose="020B0604030504040204" pitchFamily="34" charset="0"/>
                <a:cs typeface="Arial" panose="020B0604020202020204" pitchFamily="34" charset="0"/>
              </a:rPr>
              <a:t>Activities or interventions that include vocational training, academic education or recreational activities </a:t>
            </a:r>
          </a:p>
          <a:p>
            <a:r>
              <a:rPr lang="en-US" sz="1400" dirty="0">
                <a:solidFill>
                  <a:schemeClr val="tx1">
                    <a:lumMod val="50000"/>
                    <a:lumOff val="50000"/>
                  </a:schemeClr>
                </a:solidFill>
                <a:latin typeface="Verdana" panose="020B0604030504040204" pitchFamily="34" charset="0"/>
                <a:ea typeface="Verdana" panose="020B0604030504040204" pitchFamily="34" charset="0"/>
                <a:cs typeface="Arial" panose="020B0604020202020204" pitchFamily="34" charset="0"/>
              </a:rPr>
              <a:t>Calling in/completing CPS/APS reports. </a:t>
            </a:r>
          </a:p>
          <a:p>
            <a:r>
              <a:rPr lang="en-US" sz="1400" dirty="0">
                <a:solidFill>
                  <a:schemeClr val="tx1">
                    <a:lumMod val="50000"/>
                    <a:lumOff val="50000"/>
                  </a:schemeClr>
                </a:solidFill>
                <a:latin typeface="Verdana" panose="020B0604030504040204" pitchFamily="34" charset="0"/>
                <a:ea typeface="Verdana" panose="020B0604030504040204" pitchFamily="34" charset="0"/>
                <a:cs typeface="Arial" panose="020B0604020202020204" pitchFamily="34" charset="0"/>
              </a:rPr>
              <a:t>Writing SSI disability report</a:t>
            </a:r>
          </a:p>
          <a:p>
            <a:r>
              <a:rPr lang="en-US" sz="1400" dirty="0">
                <a:solidFill>
                  <a:schemeClr val="tx1">
                    <a:lumMod val="50000"/>
                    <a:lumOff val="50000"/>
                  </a:schemeClr>
                </a:solidFill>
                <a:latin typeface="Verdana" panose="020B0604030504040204" pitchFamily="34" charset="0"/>
                <a:ea typeface="Verdana" panose="020B0604030504040204" pitchFamily="34" charset="0"/>
                <a:cs typeface="Arial" panose="020B0604020202020204" pitchFamily="34" charset="0"/>
              </a:rPr>
              <a:t>Services provided after client’s death.</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18</a:t>
            </a:fld>
            <a:endParaRPr lang="uk-UA" dirty="0"/>
          </a:p>
        </p:txBody>
      </p:sp>
    </p:spTree>
    <p:extLst>
      <p:ext uri="{BB962C8B-B14F-4D97-AF65-F5344CB8AC3E}">
        <p14:creationId xmlns:p14="http://schemas.microsoft.com/office/powerpoint/2010/main" val="253495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5DE3-2422-47BA-BDCB-854FD4D8B609}"/>
              </a:ext>
            </a:extLst>
          </p:cNvPr>
          <p:cNvSpPr>
            <a:spLocks noGrp="1"/>
          </p:cNvSpPr>
          <p:nvPr>
            <p:ph type="ctrTitle"/>
          </p:nvPr>
        </p:nvSpPr>
        <p:spPr>
          <a:xfrm>
            <a:off x="3016685" y="1350261"/>
            <a:ext cx="7307943" cy="1255728"/>
          </a:xfrm>
        </p:spPr>
        <p:txBody>
          <a:bodyPr/>
          <a:lstStyle/>
          <a:p>
            <a:r>
              <a:rPr lang="en-US" dirty="0">
                <a:latin typeface="Verdana" panose="020B0604030504040204" pitchFamily="34" charset="0"/>
                <a:ea typeface="Verdana" panose="020B0604030504040204" pitchFamily="34" charset="0"/>
                <a:cs typeface="Arial" panose="020B0604020202020204" pitchFamily="34" charset="0"/>
              </a:rPr>
              <a:t>Documenting Non-billable services = Importance of Documenting Billable Services</a:t>
            </a:r>
            <a:endParaRPr lang="en-US" dirty="0"/>
          </a:p>
        </p:txBody>
      </p:sp>
      <p:sp>
        <p:nvSpPr>
          <p:cNvPr id="3" name="Subtitle 2">
            <a:extLst>
              <a:ext uri="{FF2B5EF4-FFF2-40B4-BE49-F238E27FC236}">
                <a16:creationId xmlns:a16="http://schemas.microsoft.com/office/drawing/2014/main" id="{AB29E336-6EC7-4304-BBEE-719A387D39D4}"/>
              </a:ext>
            </a:extLst>
          </p:cNvPr>
          <p:cNvSpPr>
            <a:spLocks noGrp="1"/>
          </p:cNvSpPr>
          <p:nvPr>
            <p:ph type="subTitle" idx="1"/>
          </p:nvPr>
        </p:nvSpPr>
        <p:spPr>
          <a:xfrm>
            <a:off x="2973034" y="3059874"/>
            <a:ext cx="7307943" cy="3098349"/>
          </a:xfrm>
        </p:spPr>
        <p:txBody>
          <a:bodyPr/>
          <a:lstStyle/>
          <a:p>
            <a:r>
              <a:rPr lang="en-US" sz="1400" dirty="0"/>
              <a:t>Missed appointments and cancellations if not documented can look like lack of continuity of care. </a:t>
            </a:r>
          </a:p>
          <a:p>
            <a:r>
              <a:rPr lang="en-US" sz="1400" dirty="0"/>
              <a:t>Lack of documenting clerical activities such as voice mails, faxes </a:t>
            </a:r>
            <a:r>
              <a:rPr lang="en-US" sz="1400" dirty="0" err="1"/>
              <a:t>etx</a:t>
            </a:r>
            <a:r>
              <a:rPr lang="en-US" sz="1400" dirty="0"/>
              <a:t> can appear as though tasks and plans were not followed through or lack of effort at collaboration with other providers and stake holders.</a:t>
            </a:r>
          </a:p>
          <a:p>
            <a:r>
              <a:rPr lang="en-US" sz="1400" dirty="0"/>
              <a:t>Lack of translation/interpretation services not documented can appear as poor quality of care not meeting the clients cultural needs.</a:t>
            </a:r>
          </a:p>
          <a:p>
            <a:r>
              <a:rPr lang="en-US" sz="1400" dirty="0"/>
              <a:t>Lack of documenting reports to CPS/APS can appear as poor quality of care and liability on the provider for not making mandated reports</a:t>
            </a:r>
          </a:p>
          <a:p>
            <a:r>
              <a:rPr lang="en-US" sz="1400" dirty="0"/>
              <a:t>Lack of documenting creating reports for SSI disability reporting can appear as poor quality of care or unethical treatment by not supporting client in meeting their needs.</a:t>
            </a:r>
          </a:p>
        </p:txBody>
      </p:sp>
      <p:sp>
        <p:nvSpPr>
          <p:cNvPr id="4" name="Slide Number Placeholder 3">
            <a:extLst>
              <a:ext uri="{FF2B5EF4-FFF2-40B4-BE49-F238E27FC236}">
                <a16:creationId xmlns:a16="http://schemas.microsoft.com/office/drawing/2014/main" id="{616E3157-C850-4347-99B4-ADAFF9728FFD}"/>
              </a:ext>
            </a:extLst>
          </p:cNvPr>
          <p:cNvSpPr>
            <a:spLocks noGrp="1"/>
          </p:cNvSpPr>
          <p:nvPr>
            <p:ph type="sldNum" sz="quarter" idx="12"/>
          </p:nvPr>
        </p:nvSpPr>
        <p:spPr/>
        <p:txBody>
          <a:bodyPr/>
          <a:lstStyle/>
          <a:p>
            <a:fld id="{6E9F442E-095D-414B-A3C1-4D7C903EC540}" type="slidenum">
              <a:rPr lang="uk-UA" smtClean="0"/>
              <a:pPr/>
              <a:t>19</a:t>
            </a:fld>
            <a:endParaRPr lang="uk-UA" dirty="0"/>
          </a:p>
        </p:txBody>
      </p:sp>
      <p:pic>
        <p:nvPicPr>
          <p:cNvPr id="6" name="Picture 5">
            <a:extLst>
              <a:ext uri="{FF2B5EF4-FFF2-40B4-BE49-F238E27FC236}">
                <a16:creationId xmlns:a16="http://schemas.microsoft.com/office/drawing/2014/main" id="{EDC95D83-D5A0-4E49-81F6-AA45854D4AA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429000"/>
            <a:ext cx="2743200" cy="1828800"/>
          </a:xfrm>
          <a:prstGeom prst="rect">
            <a:avLst/>
          </a:prstGeom>
        </p:spPr>
      </p:pic>
      <p:sp>
        <p:nvSpPr>
          <p:cNvPr id="7" name="TextBox 6">
            <a:extLst>
              <a:ext uri="{FF2B5EF4-FFF2-40B4-BE49-F238E27FC236}">
                <a16:creationId xmlns:a16="http://schemas.microsoft.com/office/drawing/2014/main" id="{DD4E693A-D26D-445E-9B2C-7266536383AA}"/>
              </a:ext>
            </a:extLst>
          </p:cNvPr>
          <p:cNvSpPr txBox="1"/>
          <p:nvPr/>
        </p:nvSpPr>
        <p:spPr>
          <a:xfrm>
            <a:off x="0" y="10287000"/>
            <a:ext cx="2743200" cy="230832"/>
          </a:xfrm>
          <a:prstGeom prst="rect">
            <a:avLst/>
          </a:prstGeom>
          <a:noFill/>
        </p:spPr>
        <p:txBody>
          <a:bodyPr wrap="square" rtlCol="0">
            <a:spAutoFit/>
          </a:bodyPr>
          <a:lstStyle/>
          <a:p>
            <a:r>
              <a:rPr lang="en-US" sz="900">
                <a:hlinkClick r:id="rId3" tooltip="https://ar.wikipedia.org/wiki/%D9%85%D8%BA%D8%A7%D9%85%D8%B1%D8%A7%D8%AA_%D8%AA%D9%88%D9%85_%D8%A8%D9%88%D9%85%D8%A8%D8%A7%D8%AF%D9%8A%D9%84"/>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47167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2</a:t>
            </a:fld>
            <a:endParaRPr lang="uk-UA" dirty="0"/>
          </a:p>
        </p:txBody>
      </p:sp>
      <p:sp>
        <p:nvSpPr>
          <p:cNvPr id="5" name="Title 1">
            <a:extLst>
              <a:ext uri="{FF2B5EF4-FFF2-40B4-BE49-F238E27FC236}">
                <a16:creationId xmlns:a16="http://schemas.microsoft.com/office/drawing/2014/main" id="{869EFA51-B10E-4E26-AD34-0768B9F266C1}"/>
              </a:ext>
            </a:extLst>
          </p:cNvPr>
          <p:cNvSpPr txBox="1">
            <a:spLocks/>
          </p:cNvSpPr>
          <p:nvPr/>
        </p:nvSpPr>
        <p:spPr>
          <a:xfrm>
            <a:off x="2237509" y="1444370"/>
            <a:ext cx="8534400" cy="369332"/>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US" sz="2800" b="1" i="0" kern="1200" baseline="0">
                <a:solidFill>
                  <a:srgbClr val="33AB7E"/>
                </a:solidFill>
                <a:latin typeface="Georgia" charset="0"/>
                <a:ea typeface="+mj-ea"/>
                <a:cs typeface="+mj-cs"/>
              </a:defRPr>
            </a:lvl1pPr>
          </a:lstStyle>
          <a:p>
            <a:r>
              <a:rPr lang="en-US" sz="2000" dirty="0">
                <a:latin typeface="Verdana" panose="020B0604030504040204" pitchFamily="34" charset="0"/>
                <a:ea typeface="Verdana" panose="020B0604030504040204" pitchFamily="34" charset="0"/>
              </a:rPr>
              <a:t>Progress Notes Defined:</a:t>
            </a:r>
          </a:p>
        </p:txBody>
      </p:sp>
      <p:sp>
        <p:nvSpPr>
          <p:cNvPr id="8" name="TextBox 7">
            <a:extLst>
              <a:ext uri="{FF2B5EF4-FFF2-40B4-BE49-F238E27FC236}">
                <a16:creationId xmlns:a16="http://schemas.microsoft.com/office/drawing/2014/main" id="{1429D01A-7BEC-4A74-BD55-A73C5F282081}"/>
              </a:ext>
            </a:extLst>
          </p:cNvPr>
          <p:cNvSpPr txBox="1"/>
          <p:nvPr/>
        </p:nvSpPr>
        <p:spPr>
          <a:xfrm>
            <a:off x="2237509" y="2219911"/>
            <a:ext cx="8534400" cy="3108543"/>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Progress notes are evidence of a provider’s services to or on behalf of a client and relate to the client’s progress in treatment. </a:t>
            </a:r>
          </a:p>
          <a:p>
            <a:pPr marL="285750" indent="-285750">
              <a:buFont typeface="Arial" panose="020B0604020202020204" pitchFamily="34" charset="0"/>
              <a:buChar char="•"/>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Progress notes describe how services provided addressed the:</a:t>
            </a:r>
          </a:p>
          <a:p>
            <a:pPr lvl="1"/>
            <a:r>
              <a:rPr lang="en-US" sz="1400" dirty="0">
                <a:solidFill>
                  <a:schemeClr val="tx1">
                    <a:lumMod val="50000"/>
                    <a:lumOff val="50000"/>
                  </a:schemeClr>
                </a:solidFill>
                <a:latin typeface="Verdana" panose="020B0604030504040204" pitchFamily="34" charset="0"/>
                <a:ea typeface="Verdana" panose="020B0604030504040204" pitchFamily="34" charset="0"/>
              </a:rPr>
              <a:t>Reduction of impairment(s)</a:t>
            </a:r>
          </a:p>
          <a:p>
            <a:pPr lvl="1"/>
            <a:r>
              <a:rPr lang="en-US" sz="1400" dirty="0">
                <a:solidFill>
                  <a:schemeClr val="tx1">
                    <a:lumMod val="50000"/>
                    <a:lumOff val="50000"/>
                  </a:schemeClr>
                </a:solidFill>
                <a:latin typeface="Verdana" panose="020B0604030504040204" pitchFamily="34" charset="0"/>
                <a:ea typeface="Verdana" panose="020B0604030504040204" pitchFamily="34" charset="0"/>
              </a:rPr>
              <a:t>Restoration of functioning, and/or</a:t>
            </a:r>
          </a:p>
          <a:p>
            <a:pPr lvl="1"/>
            <a:r>
              <a:rPr lang="en-US" sz="1400" dirty="0">
                <a:solidFill>
                  <a:schemeClr val="tx1">
                    <a:lumMod val="50000"/>
                    <a:lumOff val="50000"/>
                  </a:schemeClr>
                </a:solidFill>
                <a:latin typeface="Verdana" panose="020B0604030504040204" pitchFamily="34" charset="0"/>
                <a:ea typeface="Verdana" panose="020B0604030504040204" pitchFamily="34" charset="0"/>
              </a:rPr>
              <a:t>Prevention of significant deterioration in an important area of life functioning as outlined in the client plan. </a:t>
            </a:r>
          </a:p>
          <a:p>
            <a:pPr marL="285750" indent="-285750">
              <a:buFont typeface="Arial" panose="020B0604020202020204" pitchFamily="34" charset="0"/>
              <a:buChar char="•"/>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Document both direct services such as therapy provided to clients as well as indirect services such as completing an assessment form or a treatment plan.   </a:t>
            </a:r>
          </a:p>
          <a:p>
            <a:pPr marL="285750" indent="-285750">
              <a:buFont typeface="Arial" panose="020B0604020202020204" pitchFamily="34" charset="0"/>
              <a:buChar char="•"/>
            </a:pPr>
            <a:endParaRPr lang="en-US" sz="1200" dirty="0">
              <a:solidFill>
                <a:schemeClr val="tx1">
                  <a:lumMod val="50000"/>
                  <a:lumOff val="50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200" dirty="0">
              <a:solidFill>
                <a:schemeClr val="tx1">
                  <a:lumMod val="50000"/>
                  <a:lumOff val="50000"/>
                </a:schemeClr>
              </a:solidFill>
              <a:latin typeface="Verdana" panose="020B0604030504040204" pitchFamily="34" charset="0"/>
              <a:ea typeface="Verdana" panose="020B0604030504040204" pitchFamily="34" charset="0"/>
            </a:endParaRPr>
          </a:p>
          <a:p>
            <a:endParaRPr lang="en-US" dirty="0"/>
          </a:p>
        </p:txBody>
      </p:sp>
      <p:pic>
        <p:nvPicPr>
          <p:cNvPr id="4" name="Picture 3">
            <a:extLst>
              <a:ext uri="{FF2B5EF4-FFF2-40B4-BE49-F238E27FC236}">
                <a16:creationId xmlns:a16="http://schemas.microsoft.com/office/drawing/2014/main" id="{BF466E11-880D-424A-AED9-6E126D0DAA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8126" y="4476750"/>
            <a:ext cx="3343275" cy="2095500"/>
          </a:xfrm>
          <a:prstGeom prst="rect">
            <a:avLst/>
          </a:prstGeom>
        </p:spPr>
      </p:pic>
    </p:spTree>
    <p:extLst>
      <p:ext uri="{BB962C8B-B14F-4D97-AF65-F5344CB8AC3E}">
        <p14:creationId xmlns:p14="http://schemas.microsoft.com/office/powerpoint/2010/main" val="4181908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23067" y="1449209"/>
            <a:ext cx="7307943" cy="369332"/>
          </a:xfrm>
        </p:spPr>
        <p:txBody>
          <a:bodyPr/>
          <a:lstStyle/>
          <a:p>
            <a:r>
              <a:rPr lang="en-US" sz="2000" dirty="0">
                <a:latin typeface="Verdana" panose="020B0604030504040204" pitchFamily="34" charset="0"/>
                <a:ea typeface="Verdana" panose="020B0604030504040204" pitchFamily="34" charset="0"/>
              </a:rPr>
              <a:t>Record Retention</a:t>
            </a:r>
          </a:p>
        </p:txBody>
      </p:sp>
      <p:sp>
        <p:nvSpPr>
          <p:cNvPr id="4" name="Subtitle 3"/>
          <p:cNvSpPr>
            <a:spLocks noGrp="1"/>
          </p:cNvSpPr>
          <p:nvPr>
            <p:ph type="subTitle" idx="1"/>
          </p:nvPr>
        </p:nvSpPr>
        <p:spPr>
          <a:xfrm>
            <a:off x="838200" y="2241428"/>
            <a:ext cx="10515600" cy="4085798"/>
          </a:xfrm>
        </p:spPr>
        <p:txBody>
          <a:bodyPr anchor="t"/>
          <a:lstStyle/>
          <a:p>
            <a:r>
              <a:rPr lang="en-US" sz="1400" dirty="0">
                <a:latin typeface="Verdana" panose="020B0604030504040204" pitchFamily="34" charset="0"/>
                <a:ea typeface="Verdana" panose="020B0604030504040204" pitchFamily="34" charset="0"/>
              </a:rPr>
              <a:t>For all clients, records (paper and electronic) must be maintained for a minimum of: ten (10) years after the last service OR ten (10) years after their eighteenth (18) birthday, whichever is later. </a:t>
            </a:r>
          </a:p>
          <a:p>
            <a:r>
              <a:rPr lang="en-US" sz="1400" dirty="0">
                <a:latin typeface="Verdana" panose="020B0604030504040204" pitchFamily="34" charset="0"/>
                <a:ea typeface="Verdana" panose="020B0604030504040204" pitchFamily="34" charset="0"/>
              </a:rPr>
              <a:t>If later, records must also be retained until DHCS does a final cost settlement with ACBH for the FY in which the last date of service occurred. The last cost settlement which has been finalized occurred for FY 07/01/08-6/30/09. </a:t>
            </a:r>
          </a:p>
          <a:p>
            <a:r>
              <a:rPr lang="en-US" sz="1400" dirty="0">
                <a:latin typeface="Verdana" panose="020B0604030504040204" pitchFamily="34" charset="0"/>
                <a:ea typeface="Verdana" panose="020B0604030504040204" pitchFamily="34" charset="0"/>
              </a:rPr>
              <a:t>On the date of the ten year anniversary (after no services, or the client’s 18th birthday—whichever is later), the record shall be retained until the then current DHCS contract with ACBH expires. The current contract terminates 6/30/23. </a:t>
            </a:r>
          </a:p>
          <a:p>
            <a:r>
              <a:rPr lang="en-US" sz="1400" dirty="0">
                <a:latin typeface="Verdana" panose="020B0604030504040204" pitchFamily="34" charset="0"/>
                <a:ea typeface="Verdana" panose="020B0604030504040204" pitchFamily="34" charset="0"/>
              </a:rPr>
              <a:t>Audit situations: Records shall be retained beyond the ten (10) year period if an audit involving those records is pending, and until the audit findings are resolved. The obligation to maintain the records beyond the ten (10) year period exists only if the Mental Health Plan notifies the contractor of the commencement of an audit prior to the expiration of the ten (10) year period.</a:t>
            </a:r>
          </a:p>
          <a:p>
            <a:endParaRPr lang="en-US" sz="1400" dirty="0">
              <a:latin typeface="Verdana" panose="020B0604030504040204" pitchFamily="34" charset="0"/>
              <a:ea typeface="Verdana" panose="020B0604030504040204" pitchFamily="34" charset="0"/>
            </a:endParaRPr>
          </a:p>
          <a:p>
            <a:pPr marL="0" indent="0" algn="ctr">
              <a:buNone/>
            </a:pPr>
            <a:r>
              <a:rPr lang="en-US" sz="1400" dirty="0">
                <a:latin typeface="Verdana" panose="020B0604030504040204" pitchFamily="34" charset="0"/>
                <a:ea typeface="Verdana" panose="020B0604030504040204" pitchFamily="34" charset="0"/>
              </a:rPr>
              <a:t>*Given the above extensions beyond the 10 year period it is highly recommended that all providers simply maintain their client’s records for fifteen (15) years after the last service OR fifteen (15) years after their eighteenth (18) birthday, whichever is later.</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20</a:t>
            </a:fld>
            <a:endParaRPr lang="uk-UA" dirty="0"/>
          </a:p>
        </p:txBody>
      </p:sp>
    </p:spTree>
    <p:extLst>
      <p:ext uri="{BB962C8B-B14F-4D97-AF65-F5344CB8AC3E}">
        <p14:creationId xmlns:p14="http://schemas.microsoft.com/office/powerpoint/2010/main" val="300133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50330" y="1370486"/>
            <a:ext cx="7307943" cy="369332"/>
          </a:xfrm>
        </p:spPr>
        <p:txBody>
          <a:bodyPr/>
          <a:lstStyle/>
          <a:p>
            <a:r>
              <a:rPr lang="en-US" sz="2000" dirty="0">
                <a:latin typeface="Verdana" panose="020B0604030504040204" pitchFamily="34" charset="0"/>
                <a:ea typeface="Verdana" panose="020B0604030504040204" pitchFamily="34" charset="0"/>
              </a:rPr>
              <a:t>Documenting the Need for Interpreter Services</a:t>
            </a:r>
          </a:p>
        </p:txBody>
      </p:sp>
      <p:sp>
        <p:nvSpPr>
          <p:cNvPr id="4" name="Subtitle 3"/>
          <p:cNvSpPr>
            <a:spLocks noGrp="1"/>
          </p:cNvSpPr>
          <p:nvPr>
            <p:ph type="subTitle" idx="1"/>
          </p:nvPr>
        </p:nvSpPr>
        <p:spPr>
          <a:xfrm>
            <a:off x="2050330" y="2338293"/>
            <a:ext cx="7307943" cy="3453381"/>
          </a:xfrm>
        </p:spPr>
        <p:txBody>
          <a:bodyPr anchor="t"/>
          <a:lstStyle/>
          <a:p>
            <a:pPr>
              <a:lnSpc>
                <a:spcPct val="150000"/>
              </a:lnSpc>
            </a:pPr>
            <a:r>
              <a:rPr lang="en-US" sz="1400" b="1" u="sng" dirty="0">
                <a:solidFill>
                  <a:schemeClr val="tx1">
                    <a:lumMod val="50000"/>
                    <a:lumOff val="50000"/>
                  </a:schemeClr>
                </a:solidFill>
                <a:latin typeface="Verdana" panose="020B0604030504040204" pitchFamily="34" charset="0"/>
                <a:ea typeface="Verdana" panose="020B0604030504040204" pitchFamily="34" charset="0"/>
              </a:rPr>
              <a:t>Each time</a:t>
            </a:r>
            <a:r>
              <a:rPr lang="en-US" sz="1400" dirty="0">
                <a:solidFill>
                  <a:schemeClr val="tx1">
                    <a:lumMod val="50000"/>
                    <a:lumOff val="50000"/>
                  </a:schemeClr>
                </a:solidFill>
                <a:latin typeface="Verdana" panose="020B0604030504040204" pitchFamily="34" charset="0"/>
                <a:ea typeface="Verdana" panose="020B0604030504040204" pitchFamily="34" charset="0"/>
              </a:rPr>
              <a:t> an intervention is provided to a client that is not in English, the corresponding progress note describing the intervention must also describe the mechanism that was used to communicate in the preferred language. </a:t>
            </a:r>
          </a:p>
          <a:p>
            <a:pPr>
              <a:lnSpc>
                <a:spcPct val="150000"/>
              </a:lnSpc>
            </a:pPr>
            <a:r>
              <a:rPr lang="en-US" sz="1400" dirty="0">
                <a:solidFill>
                  <a:schemeClr val="tx1">
                    <a:lumMod val="50000"/>
                    <a:lumOff val="50000"/>
                  </a:schemeClr>
                </a:solidFill>
                <a:latin typeface="Verdana" panose="020B0604030504040204" pitchFamily="34" charset="0"/>
                <a:ea typeface="Verdana" panose="020B0604030504040204" pitchFamily="34" charset="0"/>
              </a:rPr>
              <a:t>Examples:</a:t>
            </a:r>
          </a:p>
          <a:p>
            <a:pPr marL="800100" lvl="1" indent="-342900" algn="l">
              <a:lnSpc>
                <a:spcPct val="100000"/>
              </a:lnSpc>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“For this session Alameda County’s language interpreter line was used by phone to translate Farsi.”</a:t>
            </a:r>
          </a:p>
          <a:p>
            <a:pPr marL="800100" lvl="1" indent="-342900" algn="l">
              <a:lnSpc>
                <a:spcPct val="100000"/>
              </a:lnSpc>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“Client’s mother participated in treatment today and since she primarily speaks Spanish, this therapist had our agency’s Spanish interpreter attend session to help with translation.”</a:t>
            </a:r>
          </a:p>
          <a:p>
            <a:pPr marL="800100" lvl="1" indent="-342900" algn="l">
              <a:lnSpc>
                <a:spcPct val="100000"/>
              </a:lnSpc>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“Therapy was conducted in Mandarin as this is client’s preferred language.”</a:t>
            </a:r>
          </a:p>
          <a:p>
            <a:pPr>
              <a:lnSpc>
                <a:spcPct val="150000"/>
              </a:lnSpc>
            </a:pPr>
            <a:endParaRPr lang="en-US" dirty="0">
              <a:solidFill>
                <a:schemeClr val="tx1">
                  <a:lumMod val="50000"/>
                  <a:lumOff val="50000"/>
                </a:schemeClr>
              </a:solidFill>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21</a:t>
            </a:fld>
            <a:endParaRPr lang="uk-UA" dirty="0"/>
          </a:p>
        </p:txBody>
      </p:sp>
    </p:spTree>
    <p:extLst>
      <p:ext uri="{BB962C8B-B14F-4D97-AF65-F5344CB8AC3E}">
        <p14:creationId xmlns:p14="http://schemas.microsoft.com/office/powerpoint/2010/main" val="414852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99128" y="1419084"/>
            <a:ext cx="7307943" cy="369332"/>
          </a:xfrm>
        </p:spPr>
        <p:txBody>
          <a:bodyPr/>
          <a:lstStyle/>
          <a:p>
            <a:r>
              <a:rPr lang="en-US" sz="2000" dirty="0">
                <a:latin typeface="Verdana" panose="020B0604030504040204" pitchFamily="34" charset="0"/>
                <a:ea typeface="Verdana" panose="020B0604030504040204" pitchFamily="34" charset="0"/>
              </a:rPr>
              <a:t>EHR Designated Language Locations</a:t>
            </a:r>
          </a:p>
        </p:txBody>
      </p:sp>
      <p:sp>
        <p:nvSpPr>
          <p:cNvPr id="4" name="Subtitle 3"/>
          <p:cNvSpPr>
            <a:spLocks noGrp="1"/>
          </p:cNvSpPr>
          <p:nvPr>
            <p:ph type="subTitle" idx="1"/>
          </p:nvPr>
        </p:nvSpPr>
        <p:spPr>
          <a:xfrm>
            <a:off x="7252855" y="1788416"/>
            <a:ext cx="3516496" cy="3560014"/>
          </a:xfrm>
        </p:spPr>
        <p:txBody>
          <a:bodyPr anchor="t"/>
          <a:lstStyle/>
          <a:p>
            <a:pPr marL="108000" indent="0">
              <a:buNone/>
            </a:pPr>
            <a:r>
              <a:rPr lang="en-US" sz="1400" dirty="0"/>
              <a:t>Clinician’s Gateway uses a drop-down menu present on each progress note to indicate what language the services were provided in and how.</a:t>
            </a:r>
          </a:p>
          <a:p>
            <a:endParaRPr lang="en-US" sz="1400" dirty="0"/>
          </a:p>
          <a:p>
            <a:pPr marL="108000" indent="0">
              <a:buNone/>
            </a:pPr>
            <a:r>
              <a:rPr lang="en-US" sz="1400" dirty="0"/>
              <a:t>This must be completed for each progress note.</a:t>
            </a:r>
          </a:p>
          <a:p>
            <a:endParaRPr lang="en-US" sz="1400" dirty="0"/>
          </a:p>
          <a:p>
            <a:pPr marL="108000" indent="0">
              <a:buNone/>
            </a:pPr>
            <a:r>
              <a:rPr lang="en-US" sz="1400" dirty="0"/>
              <a:t>Note: In Clinician’s Gateway, this menu defaults to English and as long as the client’s preferred language is English, no additional steps need to be made.</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22</a:t>
            </a:fld>
            <a:endParaRPr lang="uk-UA" dirty="0"/>
          </a:p>
        </p:txBody>
      </p:sp>
      <p:pic>
        <p:nvPicPr>
          <p:cNvPr id="5" name="Picture 4">
            <a:extLst>
              <a:ext uri="{FF2B5EF4-FFF2-40B4-BE49-F238E27FC236}">
                <a16:creationId xmlns:a16="http://schemas.microsoft.com/office/drawing/2014/main" id="{A878E839-C46D-476F-8AF0-0EF406B803E0}"/>
              </a:ext>
            </a:extLst>
          </p:cNvPr>
          <p:cNvPicPr>
            <a:picLocks noChangeAspect="1"/>
          </p:cNvPicPr>
          <p:nvPr/>
        </p:nvPicPr>
        <p:blipFill>
          <a:blip r:embed="rId2"/>
          <a:stretch>
            <a:fillRect/>
          </a:stretch>
        </p:blipFill>
        <p:spPr>
          <a:xfrm>
            <a:off x="919186" y="1913586"/>
            <a:ext cx="6333669" cy="4231402"/>
          </a:xfrm>
          <a:prstGeom prst="rect">
            <a:avLst/>
          </a:prstGeom>
        </p:spPr>
      </p:pic>
    </p:spTree>
    <p:extLst>
      <p:ext uri="{BB962C8B-B14F-4D97-AF65-F5344CB8AC3E}">
        <p14:creationId xmlns:p14="http://schemas.microsoft.com/office/powerpoint/2010/main" val="2183989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56042" y="1406496"/>
            <a:ext cx="7307943" cy="369332"/>
          </a:xfrm>
        </p:spPr>
        <p:txBody>
          <a:bodyPr/>
          <a:lstStyle/>
          <a:p>
            <a:r>
              <a:rPr lang="en-US" sz="2000" dirty="0">
                <a:latin typeface="Verdana" panose="020B0604030504040204" pitchFamily="34" charset="0"/>
                <a:ea typeface="Verdana" panose="020B0604030504040204" pitchFamily="34" charset="0"/>
              </a:rPr>
              <a:t>What is </a:t>
            </a:r>
            <a:r>
              <a:rPr lang="en-US" sz="2000" u="sng" dirty="0">
                <a:latin typeface="Verdana" panose="020B0604030504040204" pitchFamily="34" charset="0"/>
                <a:ea typeface="Verdana" panose="020B0604030504040204" pitchFamily="34" charset="0"/>
              </a:rPr>
              <a:t>not</a:t>
            </a:r>
            <a:r>
              <a:rPr lang="en-US" sz="2000" dirty="0">
                <a:latin typeface="Verdana" panose="020B0604030504040204" pitchFamily="34" charset="0"/>
                <a:ea typeface="Verdana" panose="020B0604030504040204" pitchFamily="34" charset="0"/>
              </a:rPr>
              <a:t> Allowed</a:t>
            </a:r>
          </a:p>
        </p:txBody>
      </p:sp>
      <p:sp>
        <p:nvSpPr>
          <p:cNvPr id="4" name="Subtitle 3"/>
          <p:cNvSpPr>
            <a:spLocks noGrp="1"/>
          </p:cNvSpPr>
          <p:nvPr>
            <p:ph type="subTitle" idx="1"/>
          </p:nvPr>
        </p:nvSpPr>
        <p:spPr>
          <a:xfrm>
            <a:off x="1295400" y="2087806"/>
            <a:ext cx="9029228" cy="3126497"/>
          </a:xfrm>
        </p:spPr>
        <p:txBody>
          <a:bodyPr anchor="t"/>
          <a:lstStyle/>
          <a:p>
            <a:pPr>
              <a:lnSpc>
                <a:spcPct val="100000"/>
              </a:lnSpc>
            </a:pPr>
            <a:r>
              <a:rPr lang="en-US" sz="1400" dirty="0">
                <a:solidFill>
                  <a:schemeClr val="tx1">
                    <a:lumMod val="50000"/>
                    <a:lumOff val="50000"/>
                  </a:schemeClr>
                </a:solidFill>
                <a:latin typeface="Verdana" panose="020B0604030504040204" pitchFamily="34" charset="0"/>
                <a:ea typeface="Verdana" panose="020B0604030504040204" pitchFamily="34" charset="0"/>
              </a:rPr>
              <a:t>Family members or friends present in a session may not act as interpreters. </a:t>
            </a:r>
          </a:p>
          <a:p>
            <a:pPr lvl="1" algn="l">
              <a:lnSpc>
                <a:spcPct val="100000"/>
              </a:lnSpc>
            </a:pPr>
            <a:r>
              <a:rPr lang="en-US" sz="1400" dirty="0">
                <a:solidFill>
                  <a:schemeClr val="tx1">
                    <a:lumMod val="50000"/>
                    <a:lumOff val="50000"/>
                  </a:schemeClr>
                </a:solidFill>
                <a:latin typeface="Verdana" panose="020B0604030504040204" pitchFamily="34" charset="0"/>
                <a:ea typeface="Verdana" panose="020B0604030504040204" pitchFamily="34" charset="0"/>
              </a:rPr>
              <a:t>The exception would be in a crisis while attempts to get an interpreter are being made and have not been obtained yet.</a:t>
            </a:r>
          </a:p>
          <a:p>
            <a:pPr lvl="1">
              <a:lnSpc>
                <a:spcPct val="100000"/>
              </a:lnSpc>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a:lnSpc>
                <a:spcPct val="100000"/>
              </a:lnSpc>
            </a:pPr>
            <a:r>
              <a:rPr lang="en-US" sz="1400" dirty="0">
                <a:solidFill>
                  <a:schemeClr val="tx1">
                    <a:lumMod val="50000"/>
                    <a:lumOff val="50000"/>
                  </a:schemeClr>
                </a:solidFill>
                <a:latin typeface="Verdana" panose="020B0604030504040204" pitchFamily="34" charset="0"/>
                <a:ea typeface="Verdana" panose="020B0604030504040204" pitchFamily="34" charset="0"/>
              </a:rPr>
              <a:t>A clinician that has some language proficiency but is not fluent enough to talk about complex mental health needs in the preferred language may not act as an interpreter. </a:t>
            </a:r>
          </a:p>
          <a:p>
            <a:pPr marL="108000" indent="0">
              <a:lnSpc>
                <a:spcPct val="100000"/>
              </a:lnSpc>
              <a:buNone/>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a:lnSpc>
                <a:spcPct val="100000"/>
              </a:lnSpc>
            </a:pPr>
            <a:r>
              <a:rPr lang="en-US" sz="1400" dirty="0">
                <a:solidFill>
                  <a:schemeClr val="tx1">
                    <a:lumMod val="50000"/>
                    <a:lumOff val="50000"/>
                  </a:schemeClr>
                </a:solidFill>
                <a:latin typeface="Verdana" panose="020B0604030504040204" pitchFamily="34" charset="0"/>
                <a:ea typeface="Verdana" panose="020B0604030504040204" pitchFamily="34" charset="0"/>
              </a:rPr>
              <a:t>Interpreters used should convey to the client or to the clinician as accurately as possible exactly what is said. </a:t>
            </a:r>
          </a:p>
          <a:p>
            <a:pPr>
              <a:lnSpc>
                <a:spcPct val="100000"/>
              </a:lnSpc>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a:lnSpc>
                <a:spcPct val="100000"/>
              </a:lnSpc>
            </a:pPr>
            <a:r>
              <a:rPr lang="en-US" sz="1400" dirty="0">
                <a:solidFill>
                  <a:schemeClr val="tx1">
                    <a:lumMod val="50000"/>
                    <a:lumOff val="50000"/>
                  </a:schemeClr>
                </a:solidFill>
                <a:latin typeface="Verdana" panose="020B0604030504040204" pitchFamily="34" charset="0"/>
                <a:ea typeface="Verdana" panose="020B0604030504040204" pitchFamily="34" charset="0"/>
              </a:rPr>
              <a:t>Interpreters should not engage in assessment or therapeutic interventions unless they themselves are the clinician. </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23</a:t>
            </a:fld>
            <a:endParaRPr lang="uk-UA" dirty="0"/>
          </a:p>
        </p:txBody>
      </p:sp>
    </p:spTree>
    <p:extLst>
      <p:ext uri="{BB962C8B-B14F-4D97-AF65-F5344CB8AC3E}">
        <p14:creationId xmlns:p14="http://schemas.microsoft.com/office/powerpoint/2010/main" val="321088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67955" y="1449411"/>
            <a:ext cx="7307943" cy="369332"/>
          </a:xfrm>
        </p:spPr>
        <p:txBody>
          <a:bodyPr/>
          <a:lstStyle/>
          <a:p>
            <a:r>
              <a:rPr lang="en-US" sz="2000" dirty="0">
                <a:latin typeface="Verdana" panose="020B0604030504040204" pitchFamily="34" charset="0"/>
                <a:ea typeface="Verdana" panose="020B0604030504040204" pitchFamily="34" charset="0"/>
              </a:rPr>
              <a:t>Minor Consent, ages 12 – 17 yrs.</a:t>
            </a:r>
          </a:p>
        </p:txBody>
      </p:sp>
      <p:sp>
        <p:nvSpPr>
          <p:cNvPr id="4" name="Subtitle 3"/>
          <p:cNvSpPr>
            <a:spLocks noGrp="1"/>
          </p:cNvSpPr>
          <p:nvPr>
            <p:ph type="subTitle" idx="1"/>
          </p:nvPr>
        </p:nvSpPr>
        <p:spPr>
          <a:xfrm>
            <a:off x="2067955" y="2052168"/>
            <a:ext cx="8863281" cy="4973028"/>
          </a:xfrm>
        </p:spPr>
        <p:txBody>
          <a:bodyPr anchor="t"/>
          <a:lstStyle/>
          <a:p>
            <a:r>
              <a:rPr lang="en-US" sz="1400" dirty="0">
                <a:solidFill>
                  <a:schemeClr val="tx1">
                    <a:lumMod val="50000"/>
                    <a:lumOff val="50000"/>
                  </a:schemeClr>
                </a:solidFill>
                <a:latin typeface="Verdana" panose="020B0604030504040204" pitchFamily="34" charset="0"/>
                <a:ea typeface="Verdana" panose="020B0604030504040204" pitchFamily="34" charset="0"/>
              </a:rPr>
              <a:t>Minors aged 12 – 17 years of age may consent to their own treatment under Family Code 6924 or Health &amp; Safety Code 124260.</a:t>
            </a:r>
          </a:p>
          <a:p>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r>
              <a:rPr lang="en-US" sz="1400" dirty="0">
                <a:solidFill>
                  <a:schemeClr val="tx1">
                    <a:lumMod val="50000"/>
                    <a:lumOff val="50000"/>
                  </a:schemeClr>
                </a:solidFill>
                <a:latin typeface="Verdana" panose="020B0604030504040204" pitchFamily="34" charset="0"/>
                <a:ea typeface="Verdana" panose="020B0604030504040204" pitchFamily="34" charset="0"/>
              </a:rPr>
              <a:t>If minor is consenting under Health &amp; Safety Code 124260 – the provider must seek authorization from </a:t>
            </a:r>
            <a:r>
              <a:rPr lang="en-US" sz="1400" dirty="0">
                <a:solidFill>
                  <a:schemeClr val="tx1">
                    <a:lumMod val="50000"/>
                    <a:lumOff val="50000"/>
                  </a:schemeClr>
                </a:solidFill>
                <a:latin typeface="Verdana" panose="020B0604030504040204" pitchFamily="34" charset="0"/>
                <a:ea typeface="Verdana" panose="020B0604030504040204" pitchFamily="34" charset="0"/>
                <a:hlinkClick r:id="rId2"/>
              </a:rPr>
              <a:t>QATA@acgov.org</a:t>
            </a:r>
            <a:r>
              <a:rPr lang="en-US" sz="1400" dirty="0">
                <a:solidFill>
                  <a:schemeClr val="tx1">
                    <a:lumMod val="50000"/>
                    <a:lumOff val="50000"/>
                  </a:schemeClr>
                </a:solidFill>
                <a:latin typeface="Verdana" panose="020B0604030504040204" pitchFamily="34" charset="0"/>
                <a:ea typeface="Verdana" panose="020B0604030504040204" pitchFamily="34" charset="0"/>
              </a:rPr>
              <a:t> to provide the service and thereby ensure that Medi-Cal is not claimed.</a:t>
            </a:r>
          </a:p>
          <a:p>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r>
              <a:rPr lang="en-US" sz="1400" dirty="0">
                <a:solidFill>
                  <a:schemeClr val="tx1">
                    <a:lumMod val="50000"/>
                    <a:lumOff val="50000"/>
                  </a:schemeClr>
                </a:solidFill>
                <a:latin typeface="Verdana" panose="020B0604030504040204" pitchFamily="34" charset="0"/>
                <a:ea typeface="Verdana" panose="020B0604030504040204" pitchFamily="34" charset="0"/>
              </a:rPr>
              <a:t>If minor is consenting under Family Code 6924– the provider may document as such and serve the client without any additional authorization (if meets necessary requirements).</a:t>
            </a:r>
          </a:p>
          <a:p>
            <a:pPr marL="742950" lvl="1" indent="-285750" algn="l">
              <a:buFont typeface="Courier New" panose="02070309020205020404" pitchFamily="49" charset="0"/>
              <a:buChar char="o"/>
            </a:pPr>
            <a:r>
              <a:rPr lang="en-US" sz="1400" dirty="0">
                <a:solidFill>
                  <a:schemeClr val="tx1">
                    <a:lumMod val="50000"/>
                    <a:lumOff val="50000"/>
                  </a:schemeClr>
                </a:solidFill>
                <a:latin typeface="Verdana" panose="020B0604030504040204" pitchFamily="34" charset="0"/>
                <a:ea typeface="Verdana" panose="020B0604030504040204" pitchFamily="34" charset="0"/>
              </a:rPr>
              <a:t>However, if the possibility of the caretaker being informed by Medi-Cal that services are being provided is a risk for the client—call QA and explain this so client may be authorized under 124260 instead without risk of the caretaker being alerted to treatment.</a:t>
            </a:r>
          </a:p>
          <a:p>
            <a:pPr marL="108000" indent="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For more information:</a:t>
            </a:r>
          </a:p>
          <a:p>
            <a:pPr lvl="1" algn="l"/>
            <a:r>
              <a:rPr lang="en-US" sz="1400" dirty="0">
                <a:solidFill>
                  <a:schemeClr val="tx1">
                    <a:lumMod val="50000"/>
                    <a:lumOff val="50000"/>
                  </a:schemeClr>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www.youthlaw.org</a:t>
            </a:r>
            <a:r>
              <a:rPr lang="en-US" sz="1400" dirty="0">
                <a:solidFill>
                  <a:schemeClr val="tx1">
                    <a:lumMod val="50000"/>
                    <a:lumOff val="50000"/>
                  </a:schemeClr>
                </a:solidFill>
                <a:latin typeface="Verdana" panose="020B0604030504040204" pitchFamily="34" charset="0"/>
                <a:ea typeface="Verdana" panose="020B0604030504040204" pitchFamily="34" charset="0"/>
              </a:rPr>
              <a:t> - Search in their website for “Minor Consent”</a:t>
            </a:r>
          </a:p>
          <a:p>
            <a:endParaRPr lang="en-US" i="1" u="sng" dirty="0">
              <a:solidFill>
                <a:schemeClr val="tx1">
                  <a:lumMod val="50000"/>
                  <a:lumOff val="50000"/>
                </a:schemeClr>
              </a:solidFill>
              <a:latin typeface="Verdana" panose="020B0604030504040204" pitchFamily="34" charset="0"/>
              <a:ea typeface="Verdana" panose="020B0604030504040204" pitchFamily="34" charset="0"/>
            </a:endParaRPr>
          </a:p>
          <a:p>
            <a:pPr marL="0" indent="0">
              <a:buNone/>
            </a:pPr>
            <a:endParaRPr lang="en-US" i="1" u="sng" dirty="0">
              <a:solidFill>
                <a:srgbClr val="FF0000"/>
              </a:solidFill>
            </a:endParaRPr>
          </a:p>
          <a:p>
            <a:endParaRPr lang="en-US" dirty="0"/>
          </a:p>
          <a:p>
            <a:pPr marL="137160" indent="0">
              <a:buNone/>
            </a:pPr>
            <a:endParaRPr lang="en-US"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24</a:t>
            </a:fld>
            <a:endParaRPr lang="uk-UA" dirty="0"/>
          </a:p>
        </p:txBody>
      </p:sp>
      <p:pic>
        <p:nvPicPr>
          <p:cNvPr id="6" name="Picture 5">
            <a:extLst>
              <a:ext uri="{FF2B5EF4-FFF2-40B4-BE49-F238E27FC236}">
                <a16:creationId xmlns:a16="http://schemas.microsoft.com/office/drawing/2014/main" id="{0ED03315-282F-4626-A298-D1A9020BDEC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0" y="4831612"/>
            <a:ext cx="2286000" cy="1524738"/>
          </a:xfrm>
          <a:prstGeom prst="rect">
            <a:avLst/>
          </a:prstGeom>
        </p:spPr>
      </p:pic>
      <p:sp>
        <p:nvSpPr>
          <p:cNvPr id="7" name="TextBox 6">
            <a:extLst>
              <a:ext uri="{FF2B5EF4-FFF2-40B4-BE49-F238E27FC236}">
                <a16:creationId xmlns:a16="http://schemas.microsoft.com/office/drawing/2014/main" id="{B209E597-A65A-4430-A7D3-015508F2DB10}"/>
              </a:ext>
            </a:extLst>
          </p:cNvPr>
          <p:cNvSpPr txBox="1"/>
          <p:nvPr/>
        </p:nvSpPr>
        <p:spPr>
          <a:xfrm>
            <a:off x="117764" y="11702306"/>
            <a:ext cx="2286000" cy="230832"/>
          </a:xfrm>
          <a:prstGeom prst="rect">
            <a:avLst/>
          </a:prstGeom>
          <a:noFill/>
        </p:spPr>
        <p:txBody>
          <a:bodyPr wrap="square" rtlCol="0">
            <a:spAutoFit/>
          </a:bodyPr>
          <a:lstStyle/>
          <a:p>
            <a:r>
              <a:rPr lang="en-US" sz="900">
                <a:hlinkClick r:id="rId5" tooltip="http://www.flickr.com/photos/83633410@N07/7658034524/"/>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1978577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5C861-E2C9-4D6D-BA5D-53B8EF1B3EED}"/>
              </a:ext>
            </a:extLst>
          </p:cNvPr>
          <p:cNvSpPr>
            <a:spLocks noGrp="1"/>
          </p:cNvSpPr>
          <p:nvPr>
            <p:ph type="ctrTitle"/>
          </p:nvPr>
        </p:nvSpPr>
        <p:spPr/>
        <p:txBody>
          <a:bodyPr/>
          <a:lstStyle/>
          <a:p>
            <a:r>
              <a:rPr lang="en-US" dirty="0"/>
              <a:t>Frequently Asked Question</a:t>
            </a:r>
          </a:p>
        </p:txBody>
      </p:sp>
      <p:sp>
        <p:nvSpPr>
          <p:cNvPr id="3" name="Subtitle 2">
            <a:extLst>
              <a:ext uri="{FF2B5EF4-FFF2-40B4-BE49-F238E27FC236}">
                <a16:creationId xmlns:a16="http://schemas.microsoft.com/office/drawing/2014/main" id="{8C880F1A-F0C8-42F7-BF59-B91F40B72A4E}"/>
              </a:ext>
            </a:extLst>
          </p:cNvPr>
          <p:cNvSpPr>
            <a:spLocks noGrp="1"/>
          </p:cNvSpPr>
          <p:nvPr>
            <p:ph type="subTitle" idx="1"/>
          </p:nvPr>
        </p:nvSpPr>
        <p:spPr>
          <a:xfrm>
            <a:off x="2973034" y="2367643"/>
            <a:ext cx="7307943" cy="2271776"/>
          </a:xfrm>
        </p:spPr>
        <p:txBody>
          <a:bodyPr/>
          <a:lstStyle/>
          <a:p>
            <a:pPr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Can I combine different services into one note?</a:t>
            </a:r>
          </a:p>
          <a:p>
            <a:pPr lvl="1" indent="-28575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Yes, one may combine different types of services e.g., combining individual rehab and collateral in a single note (indicate service code for the predominant service).</a:t>
            </a:r>
          </a:p>
          <a:p>
            <a:pPr lvl="2" indent="-28575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Claim to the lowest paid service (i.e.. Case Management when combined with any other service), or if all services are claimed at the same rate—claim to the predominant service.</a:t>
            </a:r>
          </a:p>
          <a:p>
            <a:endParaRPr lang="en-US" dirty="0"/>
          </a:p>
        </p:txBody>
      </p:sp>
      <p:sp>
        <p:nvSpPr>
          <p:cNvPr id="4" name="Slide Number Placeholder 3">
            <a:extLst>
              <a:ext uri="{FF2B5EF4-FFF2-40B4-BE49-F238E27FC236}">
                <a16:creationId xmlns:a16="http://schemas.microsoft.com/office/drawing/2014/main" id="{A4B70A5B-7657-4E33-9491-42748D7590DA}"/>
              </a:ext>
            </a:extLst>
          </p:cNvPr>
          <p:cNvSpPr>
            <a:spLocks noGrp="1"/>
          </p:cNvSpPr>
          <p:nvPr>
            <p:ph type="sldNum" sz="quarter" idx="12"/>
          </p:nvPr>
        </p:nvSpPr>
        <p:spPr/>
        <p:txBody>
          <a:bodyPr/>
          <a:lstStyle/>
          <a:p>
            <a:fld id="{6E9F442E-095D-414B-A3C1-4D7C903EC540}" type="slidenum">
              <a:rPr lang="uk-UA" smtClean="0"/>
              <a:pPr/>
              <a:t>25</a:t>
            </a:fld>
            <a:endParaRPr lang="uk-UA" dirty="0"/>
          </a:p>
        </p:txBody>
      </p:sp>
      <p:pic>
        <p:nvPicPr>
          <p:cNvPr id="6" name="Picture 5">
            <a:extLst>
              <a:ext uri="{FF2B5EF4-FFF2-40B4-BE49-F238E27FC236}">
                <a16:creationId xmlns:a16="http://schemas.microsoft.com/office/drawing/2014/main" id="{88FAD054-8B64-4756-B1BA-9B5D501248E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9423" y="3958941"/>
            <a:ext cx="2743200" cy="2244435"/>
          </a:xfrm>
          <a:prstGeom prst="rect">
            <a:avLst/>
          </a:prstGeom>
        </p:spPr>
      </p:pic>
    </p:spTree>
    <p:extLst>
      <p:ext uri="{BB962C8B-B14F-4D97-AF65-F5344CB8AC3E}">
        <p14:creationId xmlns:p14="http://schemas.microsoft.com/office/powerpoint/2010/main" val="751328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This is a subtitle page style 1.</a:t>
            </a:r>
          </a:p>
        </p:txBody>
      </p:sp>
      <p:sp>
        <p:nvSpPr>
          <p:cNvPr id="4" name="Subtitle 3"/>
          <p:cNvSpPr>
            <a:spLocks noGrp="1"/>
          </p:cNvSpPr>
          <p:nvPr>
            <p:ph type="subTitle" idx="1"/>
          </p:nvPr>
        </p:nvSpPr>
        <p:spPr>
          <a:xfrm>
            <a:off x="2871434" y="3059874"/>
            <a:ext cx="7307943" cy="618118"/>
          </a:xfrm>
        </p:spPr>
        <p:txBody>
          <a:bodyPr anchor="t"/>
          <a:lstStyle/>
          <a:p>
            <a:r>
              <a:rPr lang="en-US" i="0" dirty="0"/>
              <a:t>Lorem ipsum dolor sit </a:t>
            </a:r>
            <a:r>
              <a:rPr lang="en-US" i="0" dirty="0" err="1"/>
              <a:t>amet</a:t>
            </a:r>
            <a:r>
              <a:rPr lang="en-US" i="0" dirty="0"/>
              <a:t>, </a:t>
            </a:r>
            <a:r>
              <a:rPr lang="en-US" i="0" dirty="0" err="1"/>
              <a:t>consectetur</a:t>
            </a:r>
            <a:r>
              <a:rPr lang="en-US" i="0" dirty="0"/>
              <a:t> </a:t>
            </a:r>
            <a:r>
              <a:rPr lang="en-US" i="0" dirty="0" err="1"/>
              <a:t>adipiscing</a:t>
            </a:r>
            <a:r>
              <a:rPr lang="en-US" i="0" dirty="0"/>
              <a:t> </a:t>
            </a:r>
            <a:r>
              <a:rPr lang="en-US" i="0" dirty="0" err="1"/>
              <a:t>elit</a:t>
            </a:r>
            <a:r>
              <a:rPr lang="en-US" i="0" dirty="0"/>
              <a:t>.</a:t>
            </a:r>
          </a:p>
          <a:p>
            <a:r>
              <a:rPr lang="en-US" i="0" dirty="0" err="1"/>
              <a:t>Donec</a:t>
            </a:r>
            <a:r>
              <a:rPr lang="en-US" i="0" dirty="0"/>
              <a:t> </a:t>
            </a:r>
            <a:r>
              <a:rPr lang="en-US" i="0" dirty="0" err="1"/>
              <a:t>accumsan</a:t>
            </a:r>
            <a:r>
              <a:rPr lang="en-US" i="0" dirty="0"/>
              <a:t> lacus </a:t>
            </a:r>
            <a:r>
              <a:rPr lang="en-US" i="0" dirty="0" err="1"/>
              <a:t>porttitor</a:t>
            </a:r>
            <a:r>
              <a:rPr lang="en-US" i="0" dirty="0"/>
              <a:t>, </a:t>
            </a:r>
            <a:r>
              <a:rPr lang="en-US" i="0" dirty="0" err="1"/>
              <a:t>faucibus</a:t>
            </a:r>
            <a:r>
              <a:rPr lang="en-US" i="0" dirty="0"/>
              <a:t> ipsum et, </a:t>
            </a:r>
            <a:r>
              <a:rPr lang="en-US" i="0" dirty="0" err="1"/>
              <a:t>elementum</a:t>
            </a:r>
            <a:r>
              <a:rPr lang="en-US" i="0" dirty="0"/>
              <a:t> sem.</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pic>
        <p:nvPicPr>
          <p:cNvPr id="5" name="Picture 4">
            <a:extLst>
              <a:ext uri="{FF2B5EF4-FFF2-40B4-BE49-F238E27FC236}">
                <a16:creationId xmlns:a16="http://schemas.microsoft.com/office/drawing/2014/main" id="{CCB46A6D-6052-4A67-BC31-A1FF27229F93}"/>
              </a:ext>
            </a:extLst>
          </p:cNvPr>
          <p:cNvPicPr>
            <a:picLocks noChangeAspect="1"/>
          </p:cNvPicPr>
          <p:nvPr/>
        </p:nvPicPr>
        <p:blipFill>
          <a:blip r:embed="rId2"/>
          <a:stretch>
            <a:fillRect/>
          </a:stretch>
        </p:blipFill>
        <p:spPr>
          <a:xfrm>
            <a:off x="2785585" y="1359228"/>
            <a:ext cx="6620830" cy="4139543"/>
          </a:xfrm>
          <a:prstGeom prst="rect">
            <a:avLst/>
          </a:prstGeom>
        </p:spPr>
      </p:pic>
    </p:spTree>
    <p:extLst>
      <p:ext uri="{BB962C8B-B14F-4D97-AF65-F5344CB8AC3E}">
        <p14:creationId xmlns:p14="http://schemas.microsoft.com/office/powerpoint/2010/main" val="1045843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Assessment Codes</a:t>
            </a:r>
          </a:p>
        </p:txBody>
      </p:sp>
      <p:sp>
        <p:nvSpPr>
          <p:cNvPr id="4" name="Subtitle 3"/>
          <p:cNvSpPr>
            <a:spLocks noGrp="1"/>
          </p:cNvSpPr>
          <p:nvPr>
            <p:ph type="subTitle" idx="1"/>
          </p:nvPr>
        </p:nvSpPr>
        <p:spPr>
          <a:xfrm>
            <a:off x="1455010" y="2136037"/>
            <a:ext cx="8869618" cy="3880614"/>
          </a:xfrm>
        </p:spPr>
        <p:txBody>
          <a:bodyPr anchor="t"/>
          <a:lstStyle/>
          <a:p>
            <a:pPr marL="108000" indent="0" algn="ctr">
              <a:buNone/>
            </a:pPr>
            <a:r>
              <a:rPr lang="en-US" sz="1400" dirty="0"/>
              <a:t>Not a Planned Service—May be Provided when Needed</a:t>
            </a:r>
          </a:p>
          <a:p>
            <a:endParaRPr lang="en-US" sz="1400" dirty="0"/>
          </a:p>
          <a:p>
            <a:pPr marL="108000" indent="0">
              <a:buNone/>
            </a:pPr>
            <a:r>
              <a:rPr lang="en-US" sz="1400" dirty="0"/>
              <a:t>Evaluate current mental, emotional, or behavioral health. Includes but is not limited to:</a:t>
            </a:r>
          </a:p>
          <a:p>
            <a:pPr marL="108000" indent="0">
              <a:buNone/>
            </a:pPr>
            <a:r>
              <a:rPr lang="en-US" sz="1400" dirty="0"/>
              <a:t>Mental Status, Clinical History, Relevant Cultural Issues, Diagnosis, Use of testing procedures for assessment purposes (i.e. Beck)</a:t>
            </a:r>
          </a:p>
          <a:p>
            <a:endParaRPr lang="en-US" sz="1400" dirty="0"/>
          </a:p>
          <a:p>
            <a:r>
              <a:rPr lang="en-US" sz="1400" dirty="0"/>
              <a:t>323-90791 – Face to Face Psychiatric Diagnostic Evaluation</a:t>
            </a:r>
          </a:p>
          <a:p>
            <a:r>
              <a:rPr lang="en-US" sz="1400" dirty="0"/>
              <a:t>565-90792 – Face to Face Psychiatric Diagnostic Evaluation above with Medical Component—only performed by Medical Providers (MD, DO, APN—CNS or NP, &amp; PA)</a:t>
            </a:r>
          </a:p>
          <a:p>
            <a:r>
              <a:rPr lang="en-US" sz="1400" dirty="0"/>
              <a:t>325-90889 Non Face to Face Psychiatric Diagnostic Evaluation with or without Medical Component</a:t>
            </a:r>
          </a:p>
          <a:p>
            <a:r>
              <a:rPr lang="en-US" sz="1400" dirty="0"/>
              <a:t>324-90791 – Face to Face Behavioral Evaluation (Completion of CANS, ANSA-T, ANSA, or approved equivalent)</a:t>
            </a:r>
          </a:p>
          <a:p>
            <a:r>
              <a:rPr lang="en-US" sz="1400" dirty="0"/>
              <a:t>326-90889 – Non Face to Face Behavioral Evaluation (CANS, ANSA, etc.)</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1557404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Plan Development (581)</a:t>
            </a:r>
          </a:p>
        </p:txBody>
      </p:sp>
      <p:sp>
        <p:nvSpPr>
          <p:cNvPr id="4" name="Subtitle 3"/>
          <p:cNvSpPr>
            <a:spLocks noGrp="1"/>
          </p:cNvSpPr>
          <p:nvPr>
            <p:ph type="subTitle" idx="1"/>
          </p:nvPr>
        </p:nvSpPr>
        <p:spPr>
          <a:xfrm>
            <a:off x="1455011" y="2378556"/>
            <a:ext cx="8869617" cy="3580339"/>
          </a:xfrm>
        </p:spPr>
        <p:txBody>
          <a:bodyPr anchor="t"/>
          <a:lstStyle/>
          <a:p>
            <a:pPr marL="108000" indent="0">
              <a:buNone/>
            </a:pPr>
            <a:r>
              <a:rPr lang="en-US" sz="1400" dirty="0"/>
              <a:t>Plan Development is defined as a service activity that consists of development of client plans (with client collaboration), and/or monitoring and recording of a client’s progress towards their mental health objectives.</a:t>
            </a:r>
          </a:p>
          <a:p>
            <a:pPr marL="108000" indent="0">
              <a:buNone/>
            </a:pPr>
            <a:endParaRPr lang="en-US" sz="1400" dirty="0"/>
          </a:p>
          <a:p>
            <a:r>
              <a:rPr lang="en-US" sz="1400" dirty="0"/>
              <a:t>Writing Client Plan in collaboration with the client.</a:t>
            </a:r>
          </a:p>
          <a:p>
            <a:pPr marL="108000" indent="0">
              <a:buNone/>
            </a:pPr>
            <a:endParaRPr lang="en-US" sz="1400" dirty="0"/>
          </a:p>
          <a:p>
            <a:r>
              <a:rPr lang="en-US" sz="1400" dirty="0"/>
              <a:t>Plan Monitoring– when considering updating Client Plan given trigger event, change in functioning, etc.</a:t>
            </a:r>
          </a:p>
          <a:p>
            <a:pPr marL="108000" indent="0">
              <a:buNone/>
            </a:pPr>
            <a:endParaRPr lang="en-US" sz="1400" dirty="0"/>
          </a:p>
          <a:p>
            <a:r>
              <a:rPr lang="en-US" sz="1400" dirty="0"/>
              <a:t>Meetings with other providers in which they discuss alternative treatments or changes in treatment for client can be billed as plan development. </a:t>
            </a:r>
          </a:p>
          <a:p>
            <a:pPr marL="108000" indent="0">
              <a:buNone/>
            </a:pPr>
            <a:endParaRPr lang="en-US" sz="1400" dirty="0"/>
          </a:p>
          <a:p>
            <a:r>
              <a:rPr lang="en-US" sz="1400" dirty="0"/>
              <a:t>Note: Supervision is never a billable service.</a:t>
            </a:r>
            <a:endParaRPr lang="en-US" sz="1400" i="0"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3041754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Plan Development (581) Cont.</a:t>
            </a:r>
          </a:p>
        </p:txBody>
      </p:sp>
      <p:sp>
        <p:nvSpPr>
          <p:cNvPr id="4" name="Subtitle 3"/>
          <p:cNvSpPr>
            <a:spLocks noGrp="1"/>
          </p:cNvSpPr>
          <p:nvPr>
            <p:ph type="subTitle" idx="1"/>
          </p:nvPr>
        </p:nvSpPr>
        <p:spPr>
          <a:xfrm>
            <a:off x="1562587" y="2342698"/>
            <a:ext cx="8762041" cy="3182410"/>
          </a:xfrm>
        </p:spPr>
        <p:txBody>
          <a:bodyPr anchor="t"/>
          <a:lstStyle/>
          <a:p>
            <a:r>
              <a:rPr lang="en-US" sz="1400" dirty="0">
                <a:latin typeface="Verdana" panose="020B0604030504040204" pitchFamily="34" charset="0"/>
                <a:ea typeface="Verdana" panose="020B0604030504040204" pitchFamily="34" charset="0"/>
              </a:rPr>
              <a:t>Intra-agency/clinic Plan Development only occurs when the Plan is being reconsidered and the writer could not obtain the information from the written record.</a:t>
            </a:r>
          </a:p>
          <a:p>
            <a:pPr marL="108000" indent="0">
              <a:buNone/>
            </a:pPr>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This is not done routinely in-house such as a Case Manager meeting with the MD after they see the client, or the clinician meeting with the Family Partner after the Partner sees the client/family.</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For example, clinician becomes aware client went off their anti-psychotic medication (historically linked to decompensation and hospitalization) and clinician needs to meet with the psychiatrist to modify the plan to address the issue immediately.</a:t>
            </a:r>
          </a:p>
          <a:p>
            <a:pPr marL="108000" indent="0">
              <a:buNone/>
            </a:pPr>
            <a:endParaRPr lang="en-US" sz="1400" dirty="0">
              <a:latin typeface="Verdana" panose="020B0604030504040204" pitchFamily="34" charset="0"/>
              <a:ea typeface="Verdana" panose="020B0604030504040204" pitchFamily="34" charset="0"/>
            </a:endParaRPr>
          </a:p>
          <a:p>
            <a:pPr lvl="1">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Both staff can bill for the full time for these types of plan development meetings. </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07247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6656-5E58-403B-95A3-398948107785}"/>
              </a:ext>
            </a:extLst>
          </p:cNvPr>
          <p:cNvSpPr>
            <a:spLocks noGrp="1"/>
          </p:cNvSpPr>
          <p:nvPr>
            <p:ph type="ctrTitle"/>
          </p:nvPr>
        </p:nvSpPr>
        <p:spPr/>
        <p:txBody>
          <a:bodyPr/>
          <a:lstStyle/>
          <a:p>
            <a:r>
              <a:rPr lang="en-US" dirty="0"/>
              <a:t>Progress Note Timeline</a:t>
            </a:r>
          </a:p>
        </p:txBody>
      </p:sp>
      <p:sp>
        <p:nvSpPr>
          <p:cNvPr id="3" name="Subtitle 2">
            <a:extLst>
              <a:ext uri="{FF2B5EF4-FFF2-40B4-BE49-F238E27FC236}">
                <a16:creationId xmlns:a16="http://schemas.microsoft.com/office/drawing/2014/main" id="{9029DC33-2DF3-4756-B18D-D27EEA473100}"/>
              </a:ext>
            </a:extLst>
          </p:cNvPr>
          <p:cNvSpPr>
            <a:spLocks noGrp="1"/>
          </p:cNvSpPr>
          <p:nvPr>
            <p:ph type="subTitle" idx="1"/>
          </p:nvPr>
        </p:nvSpPr>
        <p:spPr>
          <a:xfrm>
            <a:off x="2973034" y="3059874"/>
            <a:ext cx="7307943" cy="1828065"/>
          </a:xfrm>
        </p:spPr>
        <p:txBody>
          <a:bodyPr/>
          <a:lstStyle/>
          <a:p>
            <a:pPr indent="-28575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Must be done prior to submission of a claim</a:t>
            </a:r>
          </a:p>
          <a:p>
            <a:pPr indent="-28575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Best practice is to complete it the same day/within one working day, </a:t>
            </a:r>
          </a:p>
          <a:p>
            <a:pPr indent="-28575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Must be designated as “late note” after 5 working days. </a:t>
            </a:r>
          </a:p>
          <a:p>
            <a:pPr lvl="1" indent="-28575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Noting that a progress notes is late is still out of compliance for timeline documentation. It merely highlights that the service was documented late.</a:t>
            </a:r>
          </a:p>
          <a:p>
            <a:pPr marL="108000" indent="0">
              <a:buNone/>
            </a:pPr>
            <a:endParaRPr lang="en-US" dirty="0"/>
          </a:p>
        </p:txBody>
      </p:sp>
      <p:sp>
        <p:nvSpPr>
          <p:cNvPr id="4" name="Slide Number Placeholder 3">
            <a:extLst>
              <a:ext uri="{FF2B5EF4-FFF2-40B4-BE49-F238E27FC236}">
                <a16:creationId xmlns:a16="http://schemas.microsoft.com/office/drawing/2014/main" id="{F6041A4D-A1D8-49AB-8F19-99E59845817F}"/>
              </a:ext>
            </a:extLst>
          </p:cNvPr>
          <p:cNvSpPr>
            <a:spLocks noGrp="1"/>
          </p:cNvSpPr>
          <p:nvPr>
            <p:ph type="sldNum" sz="quarter" idx="12"/>
          </p:nvPr>
        </p:nvSpPr>
        <p:spPr/>
        <p:txBody>
          <a:bodyPr/>
          <a:lstStyle/>
          <a:p>
            <a:fld id="{6E9F442E-095D-414B-A3C1-4D7C903EC540}" type="slidenum">
              <a:rPr lang="uk-UA" smtClean="0"/>
              <a:pPr/>
              <a:t>3</a:t>
            </a:fld>
            <a:endParaRPr lang="uk-UA" dirty="0"/>
          </a:p>
        </p:txBody>
      </p:sp>
      <p:pic>
        <p:nvPicPr>
          <p:cNvPr id="6" name="Picture 5">
            <a:extLst>
              <a:ext uri="{FF2B5EF4-FFF2-40B4-BE49-F238E27FC236}">
                <a16:creationId xmlns:a16="http://schemas.microsoft.com/office/drawing/2014/main" id="{E4C0D434-76F0-44A8-B03E-969D8389FC7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452429" y="1645743"/>
            <a:ext cx="2468880" cy="1604772"/>
          </a:xfrm>
          <a:prstGeom prst="rect">
            <a:avLst/>
          </a:prstGeom>
        </p:spPr>
      </p:pic>
    </p:spTree>
    <p:extLst>
      <p:ext uri="{BB962C8B-B14F-4D97-AF65-F5344CB8AC3E}">
        <p14:creationId xmlns:p14="http://schemas.microsoft.com/office/powerpoint/2010/main" val="144934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480131"/>
          </a:xfrm>
        </p:spPr>
        <p:txBody>
          <a:bodyPr/>
          <a:lstStyle/>
          <a:p>
            <a:pPr algn="ctr"/>
            <a:r>
              <a:rPr lang="en-US" dirty="0"/>
              <a:t>Individual (381) or Group Rehab (391)</a:t>
            </a:r>
          </a:p>
        </p:txBody>
      </p:sp>
      <p:sp>
        <p:nvSpPr>
          <p:cNvPr id="4" name="Subtitle 3"/>
          <p:cNvSpPr>
            <a:spLocks noGrp="1"/>
          </p:cNvSpPr>
          <p:nvPr>
            <p:ph type="subTitle" idx="1"/>
          </p:nvPr>
        </p:nvSpPr>
        <p:spPr>
          <a:xfrm>
            <a:off x="1455010" y="2039099"/>
            <a:ext cx="9410214" cy="3099310"/>
          </a:xfrm>
        </p:spPr>
        <p:txBody>
          <a:bodyPr anchor="t"/>
          <a:lstStyle/>
          <a:p>
            <a:pPr marL="0" indent="0" algn="ctr">
              <a:buNone/>
            </a:pPr>
            <a:r>
              <a:rPr lang="en-US" dirty="0">
                <a:solidFill>
                  <a:schemeClr val="tx1"/>
                </a:solidFill>
                <a:latin typeface="Verdana" panose="020B0604030504040204" pitchFamily="34" charset="0"/>
                <a:ea typeface="Verdana" panose="020B0604030504040204" pitchFamily="34" charset="0"/>
              </a:rPr>
              <a:t>PLANNED SERVICE—MUST BE IN CLIENT PLAN</a:t>
            </a:r>
          </a:p>
          <a:p>
            <a:pPr marL="0" indent="0" algn="ctr">
              <a:buNone/>
            </a:pPr>
            <a:endParaRPr lang="en-US"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Includes Improving, Maintaining, OR Restoring Functional skills, Daily Living skills, Social and Leisure Skills, Grooming and Personal Hygiene Skills, Meal Preparation skills, and Medication Education.  The impairments targeted must be a direct result of the included diagnosis signs, symptoms, or behaviors</a:t>
            </a:r>
          </a:p>
          <a:p>
            <a:pPr marL="0" indent="0">
              <a:buNone/>
            </a:pPr>
            <a:endParaRPr lang="en-US" sz="1400" u="sng" dirty="0">
              <a:latin typeface="Verdana" panose="020B0604030504040204" pitchFamily="34" charset="0"/>
              <a:ea typeface="Verdana" panose="020B0604030504040204" pitchFamily="34" charset="0"/>
            </a:endParaRPr>
          </a:p>
          <a:p>
            <a:r>
              <a:rPr lang="en-US" sz="1400" u="sng" dirty="0">
                <a:latin typeface="Verdana" panose="020B0604030504040204" pitchFamily="34" charset="0"/>
                <a:ea typeface="Verdana" panose="020B0604030504040204" pitchFamily="34" charset="0"/>
              </a:rPr>
              <a:t>Allowed Example from DHCS:</a:t>
            </a:r>
          </a:p>
          <a:p>
            <a:pPr lvl="1" algn="l"/>
            <a:r>
              <a:rPr lang="en-US" sz="1400" dirty="0">
                <a:solidFill>
                  <a:schemeClr val="bg2">
                    <a:lumMod val="50000"/>
                  </a:schemeClr>
                </a:solidFill>
                <a:latin typeface="Verdana" panose="020B0604030504040204" pitchFamily="34" charset="0"/>
                <a:ea typeface="Verdana" panose="020B0604030504040204" pitchFamily="34" charset="0"/>
              </a:rPr>
              <a:t>“The most common example would be a client with schizophrenia who has social skills deficits which are the direct result of the schizophrenic disorder.  Training will focus on social skills development.”</a:t>
            </a:r>
          </a:p>
          <a:p>
            <a:pPr marL="274320" lvl="1" algn="r"/>
            <a:r>
              <a:rPr lang="en-US" sz="1400" i="1" dirty="0">
                <a:solidFill>
                  <a:schemeClr val="bg2">
                    <a:lumMod val="50000"/>
                  </a:schemeClr>
                </a:solidFill>
                <a:latin typeface="Verdana" panose="020B0604030504040204" pitchFamily="34" charset="0"/>
                <a:ea typeface="Verdana" panose="020B0604030504040204" pitchFamily="34" charset="0"/>
              </a:rPr>
              <a:t>-John Griffith, PhD, DHCS Consulting Psychologist, email correspondence of 5/20/15</a:t>
            </a:r>
            <a:endParaRPr lang="en-US" sz="1400" i="0" dirty="0">
              <a:solidFill>
                <a:schemeClr val="bg2">
                  <a:lumMod val="50000"/>
                </a:schemeClr>
              </a:solidFill>
              <a:latin typeface="Verdana" panose="020B0604030504040204" pitchFamily="34" charset="0"/>
              <a:ea typeface="Verdana" panose="020B0604030504040204" pitchFamily="34" charset="0"/>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686637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pPr algn="ctr"/>
            <a:r>
              <a:rPr lang="en-US" dirty="0"/>
              <a:t>Individual (381) or Group Rehab (391) Cont.</a:t>
            </a:r>
          </a:p>
        </p:txBody>
      </p:sp>
      <p:sp>
        <p:nvSpPr>
          <p:cNvPr id="4" name="Subtitle 3"/>
          <p:cNvSpPr>
            <a:spLocks noGrp="1"/>
          </p:cNvSpPr>
          <p:nvPr>
            <p:ph type="subTitle" idx="1"/>
          </p:nvPr>
        </p:nvSpPr>
        <p:spPr>
          <a:xfrm>
            <a:off x="1580517" y="2218191"/>
            <a:ext cx="9212989" cy="4056495"/>
          </a:xfrm>
        </p:spPr>
        <p:txBody>
          <a:bodyPr anchor="t"/>
          <a:lstStyle/>
          <a:p>
            <a:pPr marL="0" lvl="0" indent="0" algn="ctr">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PLANNED SERVICE—MUST BE IN CLIENT PLAN</a:t>
            </a:r>
          </a:p>
          <a:p>
            <a:pPr marL="0" lvl="0" indent="0" algn="ctr">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endParaRPr>
          </a:p>
          <a:p>
            <a:pPr marL="0" lvl="0" indent="0">
              <a:lnSpc>
                <a:spcPct val="100000"/>
              </a:lnSpc>
              <a:spcBef>
                <a:spcPct val="20000"/>
              </a:spcBef>
              <a:buClr>
                <a:srgbClr val="D16349"/>
              </a:buClr>
              <a:buSzPct val="85000"/>
              <a:buNone/>
            </a:pPr>
            <a:endParaRPr lang="en-US" sz="1400" u="sng"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u="sng" dirty="0">
                <a:latin typeface="Verdana" panose="020B0604030504040204" pitchFamily="34" charset="0"/>
                <a:ea typeface="Verdana" panose="020B0604030504040204" pitchFamily="34" charset="0"/>
              </a:rPr>
              <a:t>Disallowed Example from DHCS:</a:t>
            </a:r>
          </a:p>
          <a:p>
            <a:pPr marL="0" lvl="0" indent="0">
              <a:lnSpc>
                <a:spcPct val="100000"/>
              </a:lnSpc>
              <a:spcBef>
                <a:spcPct val="20000"/>
              </a:spcBef>
              <a:buClr>
                <a:srgbClr val="D16349"/>
              </a:buClr>
              <a:buSzPct val="85000"/>
              <a:buNone/>
            </a:pPr>
            <a:endParaRPr lang="en-US" sz="1400" u="sng" dirty="0">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Client has Major Depression with symptoms of insomnia, depressed mood, anhedonia, indecisiveness, fatigue, feelings of worthlessness and psychomotor retardation.  </a:t>
            </a: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Clinician wishes to address an identified impairment (or skill deficit) of poor ADL’s.</a:t>
            </a: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“In this example , the ‘deficit’—i.e., failure to perform ADLs—is not really a deficit at all.  The client KNOWS how to bathe, brush teeth, comb hair, etc.”</a:t>
            </a:r>
          </a:p>
          <a:p>
            <a:pPr marL="274320" lvl="1" algn="r">
              <a:lnSpc>
                <a:spcPct val="100000"/>
              </a:lnSpc>
              <a:spcBef>
                <a:spcPct val="20000"/>
              </a:spcBef>
              <a:buClr>
                <a:srgbClr val="CCB400"/>
              </a:buClr>
              <a:buSzPct val="70000"/>
            </a:pPr>
            <a:r>
              <a:rPr lang="en-US" sz="1400" i="1" dirty="0">
                <a:solidFill>
                  <a:schemeClr val="bg2">
                    <a:lumMod val="50000"/>
                  </a:schemeClr>
                </a:solidFill>
                <a:latin typeface="Verdana" panose="020B0604030504040204" pitchFamily="34" charset="0"/>
                <a:ea typeface="Verdana" panose="020B0604030504040204" pitchFamily="34" charset="0"/>
              </a:rPr>
              <a:t>-John Griffith, PhD, DHCS Consulting Psychologist, email correspondence of 5/20/15</a:t>
            </a:r>
          </a:p>
          <a:p>
            <a:pPr marL="274320" lvl="1" algn="r">
              <a:lnSpc>
                <a:spcPct val="100000"/>
              </a:lnSpc>
              <a:spcBef>
                <a:spcPct val="20000"/>
              </a:spcBef>
              <a:buClr>
                <a:srgbClr val="CCB400"/>
              </a:buClr>
              <a:buSzPct val="70000"/>
            </a:pPr>
            <a:endParaRPr lang="en-US" sz="1400" i="1" dirty="0">
              <a:solidFill>
                <a:schemeClr val="bg2">
                  <a:lumMod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Rehab services could be provided to address the deficits of Major Depression in the areas of: interest in life (anhedonia), self-worth (feelings of worthlessness) and energy (fatigue).</a:t>
            </a:r>
            <a:endParaRPr lang="en-US" sz="1400" u="sng" dirty="0">
              <a:solidFill>
                <a:schemeClr val="bg2">
                  <a:lumMod val="50000"/>
                </a:schemeClr>
              </a:solidFill>
              <a:latin typeface="Verdana" panose="020B0604030504040204" pitchFamily="34" charset="0"/>
              <a:ea typeface="Verdana" panose="020B0604030504040204" pitchFamily="34" charset="0"/>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1588352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Collateral (311) *for family engagement use Code 310</a:t>
            </a:r>
          </a:p>
        </p:txBody>
      </p:sp>
      <p:sp>
        <p:nvSpPr>
          <p:cNvPr id="4" name="Subtitle 3"/>
          <p:cNvSpPr>
            <a:spLocks noGrp="1"/>
          </p:cNvSpPr>
          <p:nvPr>
            <p:ph type="subTitle" idx="1"/>
          </p:nvPr>
        </p:nvSpPr>
        <p:spPr>
          <a:xfrm>
            <a:off x="1572024" y="2423818"/>
            <a:ext cx="9497028" cy="3582519"/>
          </a:xfrm>
        </p:spPr>
        <p:txBody>
          <a:bodyPr anchor="t"/>
          <a:lstStyle/>
          <a:p>
            <a:pPr marL="0" lvl="0" indent="0" algn="ctr">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MAY ONLY BE PROVIDED AFTER THE COMPLETION OF THE CLIENT PLAN</a:t>
            </a:r>
          </a:p>
          <a:p>
            <a:pPr marL="0" lvl="0" indent="0" algn="ctr">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Services provided to significant support person/s</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Consultation, training and psychoeducation of significant support person in client’s life where the</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Focus is always in achieving mental health Objectives in Client Plan—If Plan is not completed, there is no way to do so.</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The provider may be receiving or providing information to the significant support person.</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The client may or may not be present for this service activity.</a:t>
            </a:r>
          </a:p>
          <a:p>
            <a:pPr lvl="1" algn="l">
              <a:lnSpc>
                <a:spcPct val="100000"/>
              </a:lnSpc>
              <a:spcBef>
                <a:spcPct val="20000"/>
              </a:spcBef>
              <a:buClr>
                <a:srgbClr val="CCB400"/>
              </a:buClr>
              <a:buSzPct val="70000"/>
            </a:pPr>
            <a:endParaRPr lang="en-US" sz="1400" dirty="0">
              <a:solidFill>
                <a:schemeClr val="bg2">
                  <a:lumMod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Definition—Supporting Client Plan by:</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Gathering information from, or </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Explaining results of psychiatric, other medical examinations and procedures, or other accumulated data to family or other responsible persons, or </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Advising them with ways to assist clients </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57146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Collateral (311) *for family engagement use Code 310</a:t>
            </a:r>
          </a:p>
        </p:txBody>
      </p:sp>
      <p:sp>
        <p:nvSpPr>
          <p:cNvPr id="4" name="Subtitle 3"/>
          <p:cNvSpPr>
            <a:spLocks noGrp="1"/>
          </p:cNvSpPr>
          <p:nvPr>
            <p:ph type="subTitle" idx="1"/>
          </p:nvPr>
        </p:nvSpPr>
        <p:spPr>
          <a:xfrm>
            <a:off x="1604212" y="2884235"/>
            <a:ext cx="8720416" cy="1471172"/>
          </a:xfrm>
        </p:spPr>
        <p:txBody>
          <a:bodyPr anchor="t"/>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Intra-agency/clinic Collateral does not occur.  If necessary, it is most likely Plan Development.</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For example, a family partner becomes aware client behavior at school has worsened and is at risk of suspension, and therefore needs to meet with the clinician to adapt interventions--possibly resulting in a change to the Plan to address the issue immediately.</a:t>
            </a:r>
            <a:endParaRPr lang="en-US" sz="1400" u="sng" dirty="0">
              <a:latin typeface="Verdana" panose="020B0604030504040204" pitchFamily="34" charset="0"/>
              <a:ea typeface="Verdana" panose="020B0604030504040204" pitchFamily="34" charset="0"/>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194621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Collateral Caregiver (310)</a:t>
            </a:r>
          </a:p>
        </p:txBody>
      </p:sp>
      <p:sp>
        <p:nvSpPr>
          <p:cNvPr id="4" name="Subtitle 3"/>
          <p:cNvSpPr>
            <a:spLocks noGrp="1"/>
          </p:cNvSpPr>
          <p:nvPr>
            <p:ph type="subTitle" idx="1"/>
          </p:nvPr>
        </p:nvSpPr>
        <p:spPr>
          <a:xfrm>
            <a:off x="1588066" y="1952969"/>
            <a:ext cx="8736562" cy="4142673"/>
          </a:xfrm>
        </p:spPr>
        <p:txBody>
          <a:bodyPr anchor="t"/>
          <a:lstStyle/>
          <a:p>
            <a:pPr marL="137160" lvl="0" indent="0" algn="ctr">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PLANNED SERVICE—MUST BE IN CLIENT PLAN</a:t>
            </a:r>
          </a:p>
          <a:p>
            <a:pPr marL="137160" lvl="0" indent="0" algn="ctr">
              <a:lnSpc>
                <a:spcPct val="100000"/>
              </a:lnSpc>
              <a:spcBef>
                <a:spcPct val="20000"/>
              </a:spcBef>
              <a:buClr>
                <a:srgbClr val="D16349"/>
              </a:buClr>
              <a:buSzPct val="85000"/>
              <a:buNone/>
            </a:pPr>
            <a:endParaRPr lang="en-US" sz="1400" b="1"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For the purpose of supporting and tracking family engagement in clients’/consumers’ treatment.</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A service activity provided to a caregiver, parent, guardian or person acting in the capacity of a family member for the purpose of meeting the needs of the mental health objectives.</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The client/consumer is generally not present for this service activity. </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If the client/consumer is present, and the service provider facilitates communication between the client/consumer and his/her caregiver(s), a family therapy procedure code is likely more appropriate (if within scope of practice of the provider—not MHRS or Adjunct Staff).</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If the client is present and the focus is on the significant other supporting the client’s MH Objectives—Collateral Caregiver may be used.</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If the focus is on the client’s skill building with caregiver present—Ind. Rehab. May be used.</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24447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Collateral—Family Counseling (413)</a:t>
            </a:r>
            <a:br>
              <a:rPr lang="en-US" dirty="0"/>
            </a:br>
            <a:r>
              <a:rPr lang="en-US" dirty="0"/>
              <a:t>(without Client Present)</a:t>
            </a:r>
          </a:p>
        </p:txBody>
      </p:sp>
      <p:sp>
        <p:nvSpPr>
          <p:cNvPr id="4" name="Subtitle 3"/>
          <p:cNvSpPr>
            <a:spLocks noGrp="1"/>
          </p:cNvSpPr>
          <p:nvPr>
            <p:ph type="subTitle" idx="1"/>
          </p:nvPr>
        </p:nvSpPr>
        <p:spPr>
          <a:xfrm>
            <a:off x="1491813" y="2382398"/>
            <a:ext cx="9861987" cy="3465564"/>
          </a:xfrm>
        </p:spPr>
        <p:txBody>
          <a:bodyPr anchor="t"/>
          <a:lstStyle/>
          <a:p>
            <a:pPr marL="137160" lvl="0" indent="0" algn="ctr">
              <a:lnSpc>
                <a:spcPct val="100000"/>
              </a:lnSpc>
              <a:spcBef>
                <a:spcPct val="20000"/>
              </a:spcBef>
              <a:buClr>
                <a:srgbClr val="D16349"/>
              </a:buClr>
              <a:buSzPct val="85000"/>
              <a:buNone/>
            </a:pPr>
            <a:r>
              <a:rPr lang="en-US" dirty="0">
                <a:solidFill>
                  <a:schemeClr val="tx1"/>
                </a:solidFill>
                <a:latin typeface="Verdana" panose="020B0604030504040204" pitchFamily="34" charset="0"/>
                <a:ea typeface="Verdana" panose="020B0604030504040204" pitchFamily="34" charset="0"/>
              </a:rPr>
              <a:t>PLANNED SERVICE—MUST BE IN CLIENT PLAN</a:t>
            </a:r>
          </a:p>
          <a:p>
            <a:pPr marL="137160" lvl="0" indent="0" algn="ctr">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endParaRPr>
          </a:p>
          <a:p>
            <a:pPr marL="480060" lvl="0" indent="-34290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DHCS has clarified that Family Therapy can never be claimed if the client is not present. </a:t>
            </a:r>
          </a:p>
          <a:p>
            <a:pPr marL="480060" lvl="0" indent="-34290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480060" lvl="0" indent="-34290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A code: Collateral - Family Counseling (413) has been created to use for the following situations:</a:t>
            </a:r>
          </a:p>
          <a:p>
            <a:pPr marL="754380" lvl="1" indent="-34290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A Client fails to show to a scheduled Family Therapy appointment and collateral interventions are provided to the family instead.</a:t>
            </a:r>
          </a:p>
          <a:p>
            <a:pPr marL="754380" lvl="1" indent="-34290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A client’s family needs to be seen (without client) and collateral interventions are provided to prepare them for participation in Family therapy.</a:t>
            </a:r>
          </a:p>
          <a:p>
            <a:pPr marL="754380" lvl="1" indent="-34290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A Client’s family needs to be seen (without client) and collateral interventions are provided to help them participate in family therapy in a more positive manner. </a:t>
            </a:r>
          </a:p>
          <a:p>
            <a:pPr marL="754380" lvl="1" indent="-34290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480060" lvl="0" indent="-34290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 (413) Has the same scope of practice requirements as therapy codes and should never be provided by MHRS or Adjunct staff. </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812359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Collateral Family Group (317) </a:t>
            </a:r>
          </a:p>
        </p:txBody>
      </p:sp>
      <p:sp>
        <p:nvSpPr>
          <p:cNvPr id="4" name="Subtitle 3"/>
          <p:cNvSpPr>
            <a:spLocks noGrp="1"/>
          </p:cNvSpPr>
          <p:nvPr>
            <p:ph type="subTitle" idx="1"/>
          </p:nvPr>
        </p:nvSpPr>
        <p:spPr>
          <a:xfrm>
            <a:off x="1828697" y="2049221"/>
            <a:ext cx="7307943" cy="2936188"/>
          </a:xfrm>
        </p:spPr>
        <p:txBody>
          <a:bodyPr anchor="t"/>
          <a:lstStyle/>
          <a:p>
            <a:pPr marL="137160" lvl="0" indent="0" algn="ctr">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PLANNED SERVICE—MUST BE IN CLIENT PLAN</a:t>
            </a:r>
          </a:p>
          <a:p>
            <a:pPr marL="137160" lvl="0" indent="0" algn="ctr">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Service activity provided in a group setting composed of two or more sets of family members, caretakers or significant support persons in the life of a  client in treatment. </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Collateral Family Group services may be used in providing psycho-education, resources and skills to family members/significant support persons to assist clients in gaining or re-gaining emotional equilibrium and community and family functioning.</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Could be with or without client present.</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3688887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Case Management/Brokerage (571)</a:t>
            </a:r>
          </a:p>
        </p:txBody>
      </p:sp>
      <p:sp>
        <p:nvSpPr>
          <p:cNvPr id="4" name="Subtitle 3"/>
          <p:cNvSpPr>
            <a:spLocks noGrp="1"/>
          </p:cNvSpPr>
          <p:nvPr>
            <p:ph type="subTitle" idx="1"/>
          </p:nvPr>
        </p:nvSpPr>
        <p:spPr>
          <a:xfrm>
            <a:off x="1700360" y="1870238"/>
            <a:ext cx="9653440" cy="4487382"/>
          </a:xfrm>
        </p:spPr>
        <p:txBody>
          <a:bodyPr anchor="t"/>
          <a:lstStyle/>
          <a:p>
            <a:pPr marL="0" lvl="0" indent="0" algn="ctr">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UNPLANNED SERVICE – for linkage and referral only</a:t>
            </a:r>
          </a:p>
          <a:p>
            <a:pPr marL="0" lvl="0" indent="0" algn="ctr">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PLANNED SERVICE — for follow-up which must be in client plan </a:t>
            </a:r>
          </a:p>
          <a:p>
            <a:pPr marL="0" lvl="0" indent="0" algn="ctr">
              <a:lnSpc>
                <a:spcPct val="100000"/>
              </a:lnSpc>
              <a:spcBef>
                <a:spcPct val="20000"/>
              </a:spcBef>
              <a:buClr>
                <a:srgbClr val="D16349"/>
              </a:buClr>
              <a:buSzPct val="85000"/>
              <a:buNone/>
            </a:pPr>
            <a:endParaRPr lang="en-US" sz="1400" i="1"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Help clients to access medical, educational, social, vocational, rehabilitative, or other community services that are identified in the Client Plan and Assessment.</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Services activities may include, but are not limited to:</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Communication with client &amp; other individuals.</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Coordination of care </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Referrals</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Monitoring service delivery to ensure client’s access to services.</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Monitoring client’s progress toward making use of services.</a:t>
            </a: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Client Plan must document need for case management (C/M) due to severe impairment due to mental health (MH) diagnosis (Dx) that results in client being unable to make and maintain other community service referrals (Adult), or without such services Child’s MH symptoms (</a:t>
            </a:r>
            <a:r>
              <a:rPr lang="en-US" sz="1400" dirty="0" err="1">
                <a:latin typeface="Verdana" panose="020B0604030504040204" pitchFamily="34" charset="0"/>
                <a:ea typeface="Verdana" panose="020B0604030504040204" pitchFamily="34" charset="0"/>
              </a:rPr>
              <a:t>Sx</a:t>
            </a:r>
            <a:r>
              <a:rPr lang="en-US" sz="1400" dirty="0">
                <a:latin typeface="Verdana" panose="020B0604030504040204" pitchFamily="34" charset="0"/>
                <a:ea typeface="Verdana" panose="020B0604030504040204" pitchFamily="34" charset="0"/>
              </a:rPr>
              <a:t>) and Impairments would be exacerbated.  Must also document, successful C/M is expected to decrease MH </a:t>
            </a:r>
            <a:r>
              <a:rPr lang="en-US" sz="1400" dirty="0" err="1">
                <a:latin typeface="Verdana" panose="020B0604030504040204" pitchFamily="34" charset="0"/>
                <a:ea typeface="Verdana" panose="020B0604030504040204" pitchFamily="34" charset="0"/>
              </a:rPr>
              <a:t>Sx’s</a:t>
            </a:r>
            <a:r>
              <a:rPr lang="en-US" sz="1400" dirty="0">
                <a:latin typeface="Verdana" panose="020B0604030504040204" pitchFamily="34" charset="0"/>
                <a:ea typeface="Verdana" panose="020B0604030504040204" pitchFamily="34" charset="0"/>
              </a:rPr>
              <a:t> and impairments.  </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020218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Katie A (578, 577, 557)</a:t>
            </a:r>
          </a:p>
        </p:txBody>
      </p:sp>
      <p:sp>
        <p:nvSpPr>
          <p:cNvPr id="4" name="Subtitle 3"/>
          <p:cNvSpPr>
            <a:spLocks noGrp="1"/>
          </p:cNvSpPr>
          <p:nvPr>
            <p:ph type="subTitle" idx="1"/>
          </p:nvPr>
        </p:nvSpPr>
        <p:spPr>
          <a:xfrm>
            <a:off x="1609321" y="2385637"/>
            <a:ext cx="9744480" cy="2634567"/>
          </a:xfrm>
        </p:spPr>
        <p:txBody>
          <a:bodyPr anchor="t"/>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The 578 Code Child Family Team (CFT) Intensive Care Coordination (ICC) is to be claimed by the clinician coordinating and leading the meeting for the amount of the meeting time only.  The coordinator should use the 577 Code for any time spent including planning, coordinating, plan monitoring, needs assessment, and preparing outside of the meeting time.</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The 577 Code (ICC) is to be claimed for all other participants for the time they contributed to the meeting, up to the length of the meeting, plus documentation and travel time. </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The 557 Intensive Home Based Services (IHBS) are services that consist of skill-based interventions; development of functional skills; development of skills or replacement behaviors that are provided to child or youth that allow the child or youth to participate in the CFT. </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470355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84211" y="918533"/>
            <a:ext cx="7307943" cy="480131"/>
          </a:xfrm>
        </p:spPr>
        <p:txBody>
          <a:bodyPr/>
          <a:lstStyle/>
          <a:p>
            <a:r>
              <a:rPr lang="en-US" dirty="0"/>
              <a:t>Psychotherapy Codes</a:t>
            </a:r>
          </a:p>
        </p:txBody>
      </p:sp>
      <p:sp>
        <p:nvSpPr>
          <p:cNvPr id="4" name="Subtitle 3"/>
          <p:cNvSpPr>
            <a:spLocks noGrp="1"/>
          </p:cNvSpPr>
          <p:nvPr>
            <p:ph type="subTitle" idx="1"/>
          </p:nvPr>
        </p:nvSpPr>
        <p:spPr>
          <a:xfrm>
            <a:off x="1253238" y="1398664"/>
            <a:ext cx="10100562" cy="4616648"/>
          </a:xfrm>
        </p:spPr>
        <p:txBody>
          <a:bodyPr anchor="t"/>
          <a:lstStyle/>
          <a:p>
            <a:pPr marL="0" lvl="0" indent="0" algn="ctr">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PLANNED SERVICE—MUST BE IN CLIENT PLAN</a:t>
            </a:r>
          </a:p>
          <a:p>
            <a:pPr marL="0" lvl="0" indent="0" algn="ctr">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latin typeface="Verdana" panose="020B0604030504040204" pitchFamily="34" charset="0"/>
                <a:ea typeface="Verdana" panose="020B0604030504040204" pitchFamily="34" charset="0"/>
              </a:rPr>
              <a:t>A psycho-therapeutic intervention that focuses primarily on symptom reduction/behavioral change as a means to improve functional impairments.  May be delivered to an individual or group and may include family therapy.</a:t>
            </a: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latin typeface="Verdana" panose="020B0604030504040204" pitchFamily="34" charset="0"/>
                <a:ea typeface="Verdana" panose="020B0604030504040204" pitchFamily="34" charset="0"/>
              </a:rPr>
              <a:t>Must be performed by Licensed/Registered/Waivered LPHA or MH Trainee</a:t>
            </a: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latin typeface="Verdana" panose="020B0604030504040204" pitchFamily="34" charset="0"/>
                <a:ea typeface="Verdana" panose="020B0604030504040204" pitchFamily="34" charset="0"/>
              </a:rPr>
              <a:t>Individual: (441/442/443)</a:t>
            </a: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May use +491-90785 for Interactive Complexity</a:t>
            </a:r>
          </a:p>
          <a:p>
            <a:pPr marL="548640" lvl="1" indent="-274320" algn="l">
              <a:lnSpc>
                <a:spcPct val="100000"/>
              </a:lnSpc>
              <a:spcBef>
                <a:spcPct val="20000"/>
              </a:spcBef>
              <a:buClr>
                <a:srgbClr val="CCB400"/>
              </a:buClr>
              <a:buSzPct val="70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latin typeface="Verdana" panose="020B0604030504040204" pitchFamily="34" charset="0"/>
                <a:ea typeface="Verdana" panose="020B0604030504040204" pitchFamily="34" charset="0"/>
              </a:rPr>
              <a:t>Family: (449) (May only be with Client present.)</a:t>
            </a: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NOTE: Prior Family Psychotherapy Without Client Present (413) is now Collateral—Family Counseling</a:t>
            </a:r>
          </a:p>
          <a:p>
            <a:pPr marL="548640" lvl="2" algn="l">
              <a:lnSpc>
                <a:spcPct val="100000"/>
              </a:lnSpc>
              <a:spcBef>
                <a:spcPct val="20000"/>
              </a:spcBef>
              <a:buClr>
                <a:srgbClr val="8CADAE"/>
              </a:buClr>
              <a:buSzPct val="75000"/>
            </a:pPr>
            <a:endParaRPr lang="en-US" sz="1400" dirty="0">
              <a:solidFill>
                <a:schemeClr val="bg2">
                  <a:lumMod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latin typeface="Verdana" panose="020B0604030504040204" pitchFamily="34" charset="0"/>
                <a:ea typeface="Verdana" panose="020B0604030504040204" pitchFamily="34" charset="0"/>
              </a:rPr>
              <a:t>Multi-Family Group: (455) (May only be with Client present.)</a:t>
            </a: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provided to more than one family, each with at least one enrolled client present.</a:t>
            </a: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Note: Multi-Family without Client present is now renamed as Collateral-Family Group</a:t>
            </a:r>
          </a:p>
          <a:p>
            <a:pPr marL="548640" lvl="1" indent="-274320" algn="l">
              <a:lnSpc>
                <a:spcPct val="100000"/>
              </a:lnSpc>
              <a:spcBef>
                <a:spcPct val="20000"/>
              </a:spcBef>
              <a:buClr>
                <a:srgbClr val="CCB400"/>
              </a:buClr>
              <a:buSzPct val="70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latin typeface="Verdana" panose="020B0604030504040204" pitchFamily="34" charset="0"/>
                <a:ea typeface="Verdana" panose="020B0604030504040204" pitchFamily="34" charset="0"/>
              </a:rPr>
              <a:t>Group : (456)</a:t>
            </a: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May use +491-90785 for Interactive Complexity </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51520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74272" y="1960826"/>
            <a:ext cx="8534400" cy="6620274"/>
          </a:xfrm>
        </p:spPr>
        <p:txBody>
          <a:bodyPr anchor="t"/>
          <a:lstStyle/>
          <a:p>
            <a:pPr marL="274320" lvl="1" algn="l"/>
            <a:endParaRPr lang="en-US" sz="1600" dirty="0"/>
          </a:p>
          <a:p>
            <a:pPr marL="742950" lvl="1" indent="-28575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InSyst 3 digit, and/or CPT (Remember not all services have an equivalent CPT code and in that case the InSyst code will need to be used), Procedure Code (or exact name per ACBH) claimed.</a:t>
            </a:r>
          </a:p>
          <a:p>
            <a:pPr marL="742950" lvl="1" indent="-28575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Date of Service</a:t>
            </a:r>
          </a:p>
          <a:p>
            <a:pPr marL="742950" lvl="1" indent="-28575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Primary FF Time and Total Time</a:t>
            </a:r>
          </a:p>
          <a:p>
            <a:pPr lvl="2" algn="l"/>
            <a:r>
              <a:rPr lang="en-US" sz="1400" dirty="0">
                <a:solidFill>
                  <a:schemeClr val="tx1">
                    <a:lumMod val="50000"/>
                    <a:lumOff val="50000"/>
                  </a:schemeClr>
                </a:solidFill>
                <a:latin typeface="Verdana" panose="020B0604030504040204" pitchFamily="34" charset="0"/>
                <a:ea typeface="Verdana" panose="020B0604030504040204" pitchFamily="34" charset="0"/>
              </a:rPr>
              <a:t>If you are claiming for a time based code (such as psychotherapy or crisis where the specific code selection is based on time duration) and the work is done on the telephone, it is ok to enter phone time in Primary FF Time as long as the Service Location field indicates Phone.</a:t>
            </a:r>
          </a:p>
          <a:p>
            <a:pPr marL="742950" lvl="1" indent="-28575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Includes travel and documentation time. </a:t>
            </a:r>
          </a:p>
          <a:p>
            <a:pPr marL="742950" lvl="1" indent="-28575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Written documentation of the service that supports documentation time claimed </a:t>
            </a:r>
          </a:p>
          <a:p>
            <a:pPr marL="742950" lvl="1" indent="-28575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Indicates what language the service was provided in (unless Assessment indicates “client is English speaking and all services will be provided in English”).</a:t>
            </a:r>
          </a:p>
          <a:p>
            <a:pPr marL="742950" lvl="1" indent="-28575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Legible provider signature of person providing service with M/C credential and date signed.</a:t>
            </a:r>
          </a:p>
          <a:p>
            <a:pPr lvl="2" algn="l"/>
            <a:r>
              <a:rPr lang="en-US" sz="1000" dirty="0">
                <a:solidFill>
                  <a:schemeClr val="tx1">
                    <a:lumMod val="50000"/>
                    <a:lumOff val="50000"/>
                  </a:schemeClr>
                </a:solidFill>
                <a:latin typeface="Verdana" panose="020B0604030504040204" pitchFamily="34" charset="0"/>
                <a:ea typeface="Verdana" panose="020B0604030504040204" pitchFamily="34" charset="0"/>
              </a:rPr>
              <a:t>*Progress notes can not be written by any other person than the person providing the service.</a:t>
            </a:r>
          </a:p>
          <a:p>
            <a:endParaRPr lang="en-US" sz="1600" dirty="0"/>
          </a:p>
          <a:p>
            <a:endParaRPr lang="en-US" sz="1600" dirty="0"/>
          </a:p>
          <a:p>
            <a:pPr marL="0" indent="0">
              <a:buNone/>
            </a:pPr>
            <a:r>
              <a:rPr lang="en-US" sz="1600" dirty="0"/>
              <a:t> </a:t>
            </a:r>
          </a:p>
          <a:p>
            <a:endParaRPr lang="en-US" sz="1600" dirty="0"/>
          </a:p>
          <a:p>
            <a:endParaRPr lang="en-US" sz="1600" u="sng" dirty="0"/>
          </a:p>
          <a:p>
            <a:endParaRPr lang="en-US" sz="1600" u="sng" dirty="0"/>
          </a:p>
          <a:p>
            <a:endParaRPr lang="en-US" sz="1600" u="sng" dirty="0"/>
          </a:p>
          <a:p>
            <a:endParaRPr lang="en-US" sz="1600" i="1" dirty="0"/>
          </a:p>
          <a:p>
            <a:endParaRPr lang="en-US" sz="1600" i="0"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4</a:t>
            </a:fld>
            <a:endParaRPr lang="uk-UA" dirty="0"/>
          </a:p>
        </p:txBody>
      </p:sp>
      <p:sp>
        <p:nvSpPr>
          <p:cNvPr id="5" name="Title 1">
            <a:extLst>
              <a:ext uri="{FF2B5EF4-FFF2-40B4-BE49-F238E27FC236}">
                <a16:creationId xmlns:a16="http://schemas.microsoft.com/office/drawing/2014/main" id="{B831BBCE-435C-4561-A27C-D9B2056250DA}"/>
              </a:ext>
            </a:extLst>
          </p:cNvPr>
          <p:cNvSpPr txBox="1">
            <a:spLocks/>
          </p:cNvSpPr>
          <p:nvPr/>
        </p:nvSpPr>
        <p:spPr>
          <a:xfrm>
            <a:off x="2195945" y="1511889"/>
            <a:ext cx="8534400" cy="369332"/>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US" sz="2800" b="1" i="0" kern="1200" baseline="0">
                <a:solidFill>
                  <a:srgbClr val="33AB7E"/>
                </a:solidFill>
                <a:latin typeface="Georgia" charset="0"/>
                <a:ea typeface="+mj-ea"/>
                <a:cs typeface="+mj-cs"/>
              </a:defRPr>
            </a:lvl1pPr>
          </a:lstStyle>
          <a:p>
            <a:r>
              <a:rPr lang="en-US" sz="2000" dirty="0">
                <a:latin typeface="Verdana" panose="020B0604030504040204" pitchFamily="34" charset="0"/>
                <a:ea typeface="Verdana" panose="020B0604030504040204" pitchFamily="34" charset="0"/>
              </a:rPr>
              <a:t>Required Elements Of A Progress Note</a:t>
            </a:r>
          </a:p>
        </p:txBody>
      </p:sp>
    </p:spTree>
    <p:extLst>
      <p:ext uri="{BB962C8B-B14F-4D97-AF65-F5344CB8AC3E}">
        <p14:creationId xmlns:p14="http://schemas.microsoft.com/office/powerpoint/2010/main" val="4103326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1255728"/>
          </a:xfrm>
        </p:spPr>
        <p:txBody>
          <a:bodyPr/>
          <a:lstStyle/>
          <a:p>
            <a:r>
              <a:rPr lang="en-US" dirty="0"/>
              <a:t>Individual Psychotherapy: Choosing the time based on </a:t>
            </a:r>
            <a:br>
              <a:rPr lang="en-US" dirty="0"/>
            </a:br>
            <a:r>
              <a:rPr lang="en-US" dirty="0"/>
              <a:t>Face to Face Time Spent in Session </a:t>
            </a:r>
          </a:p>
        </p:txBody>
      </p:sp>
      <p:sp>
        <p:nvSpPr>
          <p:cNvPr id="4" name="Subtitle 3"/>
          <p:cNvSpPr>
            <a:spLocks noGrp="1"/>
          </p:cNvSpPr>
          <p:nvPr>
            <p:ph type="subTitle" idx="1"/>
          </p:nvPr>
        </p:nvSpPr>
        <p:spPr>
          <a:xfrm>
            <a:off x="1741998" y="3133108"/>
            <a:ext cx="9230801" cy="1772793"/>
          </a:xfrm>
        </p:spPr>
        <p:txBody>
          <a:bodyPr anchor="t"/>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Always choose code based on the exact number of F-2-F minutes. </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548640" lvl="2" indent="-228600" algn="l">
              <a:lnSpc>
                <a:spcPct val="100000"/>
              </a:lnSpc>
              <a:spcBef>
                <a:spcPct val="20000"/>
              </a:spcBef>
              <a:buClr>
                <a:srgbClr val="D16349"/>
              </a:buClr>
              <a:buSzPct val="8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Documentation time &amp; travel time will be included in total time and therefore reimbursed.</a:t>
            </a:r>
          </a:p>
          <a:p>
            <a:pPr marL="320040" lvl="2" algn="l">
              <a:lnSpc>
                <a:spcPct val="100000"/>
              </a:lnSpc>
              <a:spcBef>
                <a:spcPct val="20000"/>
              </a:spcBef>
              <a:buClr>
                <a:srgbClr val="D16349"/>
              </a:buClr>
              <a:buSzPct val="85000"/>
            </a:pPr>
            <a:endParaRPr lang="en-US" sz="1400" dirty="0">
              <a:solidFill>
                <a:schemeClr val="bg2">
                  <a:lumMod val="50000"/>
                </a:schemeClr>
              </a:solidFill>
              <a:latin typeface="Verdana" panose="020B0604030504040204" pitchFamily="34" charset="0"/>
              <a:ea typeface="Verdana" panose="020B0604030504040204" pitchFamily="34" charset="0"/>
            </a:endParaRPr>
          </a:p>
          <a:p>
            <a:pPr marL="548640" lvl="2" indent="-228600" algn="l">
              <a:lnSpc>
                <a:spcPct val="100000"/>
              </a:lnSpc>
              <a:spcBef>
                <a:spcPct val="20000"/>
              </a:spcBef>
              <a:buClr>
                <a:srgbClr val="D16349"/>
              </a:buClr>
              <a:buSzPct val="8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Contact with clients by phone may be entered as face to face time, but the location of such service must be phone. If any other location is indicated, the service will be disallowed during audit. </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4037996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Selecting the Code for Individual Psychotherapy</a:t>
            </a:r>
          </a:p>
        </p:txBody>
      </p:sp>
      <p:sp>
        <p:nvSpPr>
          <p:cNvPr id="4" name="Subtitle 3"/>
          <p:cNvSpPr>
            <a:spLocks noGrp="1"/>
          </p:cNvSpPr>
          <p:nvPr>
            <p:ph type="subTitle" idx="1"/>
          </p:nvPr>
        </p:nvSpPr>
        <p:spPr>
          <a:xfrm>
            <a:off x="2251528" y="2562419"/>
            <a:ext cx="7307943" cy="592342"/>
          </a:xfrm>
        </p:spPr>
        <p:txBody>
          <a:bodyPr anchor="t"/>
          <a:lstStyle/>
          <a:p>
            <a:r>
              <a:rPr lang="en-US" sz="1400" dirty="0"/>
              <a:t>Time Based Code: (441/442/443)</a:t>
            </a:r>
          </a:p>
          <a:p>
            <a:r>
              <a:rPr lang="en-US" sz="1400" dirty="0"/>
              <a:t>Code selected based on the time of the time spent with the client.</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graphicFrame>
        <p:nvGraphicFramePr>
          <p:cNvPr id="5" name="Table 4">
            <a:extLst>
              <a:ext uri="{FF2B5EF4-FFF2-40B4-BE49-F238E27FC236}">
                <a16:creationId xmlns:a16="http://schemas.microsoft.com/office/drawing/2014/main" id="{E00818BA-384C-412E-A320-FB3C50235DBA}"/>
              </a:ext>
            </a:extLst>
          </p:cNvPr>
          <p:cNvGraphicFramePr>
            <a:graphicFrameLocks noGrp="1"/>
          </p:cNvGraphicFramePr>
          <p:nvPr>
            <p:extLst>
              <p:ext uri="{D42A27DB-BD31-4B8C-83A1-F6EECF244321}">
                <p14:modId xmlns:p14="http://schemas.microsoft.com/office/powerpoint/2010/main" val="1673704235"/>
              </p:ext>
            </p:extLst>
          </p:nvPr>
        </p:nvGraphicFramePr>
        <p:xfrm>
          <a:off x="1828800" y="3551397"/>
          <a:ext cx="8153400" cy="1916854"/>
        </p:xfrm>
        <a:graphic>
          <a:graphicData uri="http://schemas.openxmlformats.org/drawingml/2006/table">
            <a:tbl>
              <a:tblPr firstRow="1" bandRow="1"/>
              <a:tblGrid>
                <a:gridCol w="1447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871297">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algn="ctr"/>
                      <a:r>
                        <a:rPr lang="en-US" sz="1400" dirty="0">
                          <a:solidFill>
                            <a:schemeClr val="bg2">
                              <a:lumMod val="50000"/>
                            </a:schemeClr>
                          </a:solidFill>
                          <a:latin typeface="Verdana" panose="020B0604030504040204" pitchFamily="34" charset="0"/>
                          <a:ea typeface="Verdana" panose="020B0604030504040204" pitchFamily="34" charset="0"/>
                        </a:rPr>
                        <a:t>Procedure Code:</a:t>
                      </a:r>
                    </a:p>
                    <a:p>
                      <a:pPr algn="ctr"/>
                      <a:r>
                        <a:rPr lang="en-US" sz="1400" dirty="0">
                          <a:solidFill>
                            <a:schemeClr val="bg2">
                              <a:lumMod val="50000"/>
                            </a:schemeClr>
                          </a:solidFill>
                          <a:latin typeface="Verdana" panose="020B0604030504040204" pitchFamily="34" charset="0"/>
                          <a:ea typeface="Verdana" panose="020B0604030504040204" pitchFamily="34" charset="0"/>
                        </a:rPr>
                        <a:t>Therapy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CADAE"/>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algn="ctr"/>
                      <a:r>
                        <a:rPr lang="en-US" sz="1400" dirty="0">
                          <a:solidFill>
                            <a:schemeClr val="bg2">
                              <a:lumMod val="50000"/>
                            </a:schemeClr>
                          </a:solidFill>
                          <a:latin typeface="Verdana" panose="020B0604030504040204" pitchFamily="34" charset="0"/>
                          <a:ea typeface="Verdana" panose="020B0604030504040204" pitchFamily="34" charset="0"/>
                        </a:rPr>
                        <a:t>CPT Code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CADAE"/>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algn="ctr"/>
                      <a:r>
                        <a:rPr lang="en-US" sz="1400" dirty="0">
                          <a:solidFill>
                            <a:schemeClr val="bg2">
                              <a:lumMod val="50000"/>
                            </a:schemeClr>
                          </a:solidFill>
                          <a:latin typeface="Verdana" panose="020B0604030504040204" pitchFamily="34" charset="0"/>
                          <a:ea typeface="Verdana" panose="020B0604030504040204" pitchFamily="34" charset="0"/>
                        </a:rPr>
                        <a:t>Typical Time</a:t>
                      </a:r>
                      <a:r>
                        <a:rPr lang="en-US" sz="1400" baseline="0" dirty="0">
                          <a:solidFill>
                            <a:schemeClr val="bg2">
                              <a:lumMod val="50000"/>
                            </a:schemeClr>
                          </a:solidFill>
                          <a:latin typeface="Verdana" panose="020B0604030504040204" pitchFamily="34" charset="0"/>
                          <a:ea typeface="Verdana" panose="020B0604030504040204" pitchFamily="34" charset="0"/>
                        </a:rPr>
                        <a:t> Period (minutes)</a:t>
                      </a:r>
                      <a:endParaRPr lang="en-US" sz="1400" dirty="0">
                        <a:solidFill>
                          <a:schemeClr val="bg2">
                            <a:lumMod val="50000"/>
                          </a:schemeClr>
                        </a:solidFill>
                        <a:latin typeface="Verdana" panose="020B0604030504040204" pitchFamily="34" charset="0"/>
                        <a:ea typeface="Verdana" panose="020B060403050404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CADAE"/>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algn="ctr"/>
                      <a:r>
                        <a:rPr lang="en-US" sz="1400" dirty="0">
                          <a:solidFill>
                            <a:schemeClr val="bg2">
                              <a:lumMod val="50000"/>
                            </a:schemeClr>
                          </a:solidFill>
                          <a:latin typeface="Verdana" panose="020B0604030504040204" pitchFamily="34" charset="0"/>
                          <a:ea typeface="Verdana" panose="020B0604030504040204" pitchFamily="34" charset="0"/>
                        </a:rPr>
                        <a:t>Actual/F-F Time </a:t>
                      </a:r>
                      <a:r>
                        <a:rPr lang="en-US" sz="1400" baseline="0" dirty="0">
                          <a:solidFill>
                            <a:schemeClr val="bg2">
                              <a:lumMod val="50000"/>
                            </a:schemeClr>
                          </a:solidFill>
                          <a:latin typeface="Verdana" panose="020B0604030504040204" pitchFamily="34" charset="0"/>
                          <a:ea typeface="Verdana" panose="020B0604030504040204" pitchFamily="34" charset="0"/>
                        </a:rPr>
                        <a:t>(minutes)</a:t>
                      </a:r>
                      <a:endParaRPr lang="en-US" sz="1400" dirty="0">
                        <a:solidFill>
                          <a:schemeClr val="bg2">
                            <a:lumMod val="50000"/>
                          </a:schemeClr>
                        </a:solidFill>
                        <a:latin typeface="Verdana" panose="020B0604030504040204" pitchFamily="34" charset="0"/>
                        <a:ea typeface="Verdana" panose="020B060403050404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CADAE"/>
                    </a:solidFill>
                  </a:tcPr>
                </a:tc>
                <a:extLst>
                  <a:ext uri="{0D108BD9-81ED-4DB2-BD59-A6C34878D82A}">
                    <a16:rowId xmlns:a16="http://schemas.microsoft.com/office/drawing/2014/main" val="10000"/>
                  </a:ext>
                </a:extLst>
              </a:tr>
              <a:tr h="348519">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sz="1400" dirty="0">
                          <a:solidFill>
                            <a:schemeClr val="bg2">
                              <a:lumMod val="50000"/>
                            </a:schemeClr>
                          </a:solidFill>
                          <a:latin typeface="Verdana" panose="020B0604030504040204" pitchFamily="34" charset="0"/>
                          <a:ea typeface="Verdana" panose="020B0604030504040204" pitchFamily="34" charset="0"/>
                        </a:rPr>
                        <a:t>441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ADAE">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sz="1400" dirty="0">
                          <a:solidFill>
                            <a:schemeClr val="bg2">
                              <a:lumMod val="50000"/>
                            </a:schemeClr>
                          </a:solidFill>
                          <a:latin typeface="Verdana" panose="020B0604030504040204" pitchFamily="34" charset="0"/>
                          <a:ea typeface="Verdana" panose="020B0604030504040204" pitchFamily="34" charset="0"/>
                        </a:rPr>
                        <a:t>90832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ADAE">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sz="1400" dirty="0">
                          <a:solidFill>
                            <a:schemeClr val="bg2">
                              <a:lumMod val="50000"/>
                            </a:schemeClr>
                          </a:solidFill>
                          <a:latin typeface="Verdana" panose="020B0604030504040204" pitchFamily="34" charset="0"/>
                          <a:ea typeface="Verdana" panose="020B0604030504040204" pitchFamily="34" charset="0"/>
                        </a:rPr>
                        <a:t>30” Psychotherapy</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ADAE">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sz="1400" dirty="0">
                          <a:solidFill>
                            <a:schemeClr val="bg2">
                              <a:lumMod val="50000"/>
                            </a:schemeClr>
                          </a:solidFill>
                          <a:latin typeface="Verdana" panose="020B0604030504040204" pitchFamily="34" charset="0"/>
                          <a:ea typeface="Verdana" panose="020B0604030504040204" pitchFamily="34" charset="0"/>
                        </a:rPr>
                        <a:t>16-37”</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ADAE">
                        <a:tint val="40000"/>
                      </a:srgbClr>
                    </a:solidFill>
                  </a:tcPr>
                </a:tc>
                <a:extLst>
                  <a:ext uri="{0D108BD9-81ED-4DB2-BD59-A6C34878D82A}">
                    <a16:rowId xmlns:a16="http://schemas.microsoft.com/office/drawing/2014/main" val="10001"/>
                  </a:ext>
                </a:extLst>
              </a:tr>
              <a:tr h="348519">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sz="1400" dirty="0">
                          <a:solidFill>
                            <a:schemeClr val="bg2">
                              <a:lumMod val="50000"/>
                            </a:schemeClr>
                          </a:solidFill>
                          <a:latin typeface="Verdana" panose="020B0604030504040204" pitchFamily="34" charset="0"/>
                          <a:ea typeface="Verdana" panose="020B0604030504040204" pitchFamily="34" charset="0"/>
                        </a:rPr>
                        <a:t>442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ADAE">
                        <a:tint val="2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sz="1400" dirty="0">
                          <a:solidFill>
                            <a:schemeClr val="bg2">
                              <a:lumMod val="50000"/>
                            </a:schemeClr>
                          </a:solidFill>
                          <a:latin typeface="Verdana" panose="020B0604030504040204" pitchFamily="34" charset="0"/>
                          <a:ea typeface="Verdana" panose="020B0604030504040204" pitchFamily="34" charset="0"/>
                        </a:rPr>
                        <a:t>90834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ADAE">
                        <a:tint val="2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sz="1400" dirty="0">
                          <a:solidFill>
                            <a:schemeClr val="bg2">
                              <a:lumMod val="50000"/>
                            </a:schemeClr>
                          </a:solidFill>
                          <a:latin typeface="Verdana" panose="020B0604030504040204" pitchFamily="34" charset="0"/>
                          <a:ea typeface="Verdana" panose="020B0604030504040204" pitchFamily="34" charset="0"/>
                        </a:rPr>
                        <a:t>45” Psychotherapy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ADAE">
                        <a:tint val="2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sz="1400" dirty="0">
                          <a:solidFill>
                            <a:schemeClr val="bg2">
                              <a:lumMod val="50000"/>
                            </a:schemeClr>
                          </a:solidFill>
                          <a:latin typeface="Verdana" panose="020B0604030504040204" pitchFamily="34" charset="0"/>
                          <a:ea typeface="Verdana" panose="020B0604030504040204" pitchFamily="34" charset="0"/>
                        </a:rPr>
                        <a:t>38-52”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ADAE">
                        <a:tint val="20000"/>
                      </a:srgbClr>
                    </a:solidFill>
                  </a:tcPr>
                </a:tc>
                <a:extLst>
                  <a:ext uri="{0D108BD9-81ED-4DB2-BD59-A6C34878D82A}">
                    <a16:rowId xmlns:a16="http://schemas.microsoft.com/office/drawing/2014/main" val="10002"/>
                  </a:ext>
                </a:extLst>
              </a:tr>
              <a:tr h="348519">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sz="1400" dirty="0">
                          <a:solidFill>
                            <a:schemeClr val="bg2">
                              <a:lumMod val="50000"/>
                            </a:schemeClr>
                          </a:solidFill>
                          <a:latin typeface="Verdana" panose="020B0604030504040204" pitchFamily="34" charset="0"/>
                          <a:ea typeface="Verdana" panose="020B0604030504040204" pitchFamily="34" charset="0"/>
                        </a:rPr>
                        <a:t>443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ADAE">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sz="1400" dirty="0">
                          <a:solidFill>
                            <a:schemeClr val="bg2">
                              <a:lumMod val="50000"/>
                            </a:schemeClr>
                          </a:solidFill>
                          <a:latin typeface="Verdana" panose="020B0604030504040204" pitchFamily="34" charset="0"/>
                          <a:ea typeface="Verdana" panose="020B0604030504040204" pitchFamily="34" charset="0"/>
                        </a:rPr>
                        <a:t>90837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ADAE">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sz="1400" dirty="0">
                          <a:solidFill>
                            <a:schemeClr val="bg2">
                              <a:lumMod val="50000"/>
                            </a:schemeClr>
                          </a:solidFill>
                          <a:latin typeface="Verdana" panose="020B0604030504040204" pitchFamily="34" charset="0"/>
                          <a:ea typeface="Verdana" panose="020B0604030504040204" pitchFamily="34" charset="0"/>
                        </a:rPr>
                        <a:t>60” Psychotherapy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ADAE">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sz="1400" dirty="0">
                          <a:solidFill>
                            <a:schemeClr val="bg2">
                              <a:lumMod val="50000"/>
                            </a:schemeClr>
                          </a:solidFill>
                          <a:latin typeface="Verdana" panose="020B0604030504040204" pitchFamily="34" charset="0"/>
                          <a:ea typeface="Verdana" panose="020B0604030504040204" pitchFamily="34" charset="0"/>
                        </a:rPr>
                        <a:t>53”-beyond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ADAE">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93466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Prorating Group Services</a:t>
            </a:r>
          </a:p>
        </p:txBody>
      </p:sp>
      <p:sp>
        <p:nvSpPr>
          <p:cNvPr id="4" name="Subtitle 3"/>
          <p:cNvSpPr>
            <a:spLocks noGrp="1"/>
          </p:cNvSpPr>
          <p:nvPr>
            <p:ph type="subTitle" idx="1"/>
          </p:nvPr>
        </p:nvSpPr>
        <p:spPr>
          <a:xfrm>
            <a:off x="838200" y="2123293"/>
            <a:ext cx="10515600" cy="3582519"/>
          </a:xfrm>
        </p:spPr>
        <p:txBody>
          <a:bodyPr anchor="t"/>
          <a:lstStyle/>
          <a:p>
            <a:pPr marL="0" lvl="0" indent="0" algn="ctr">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PLANNED SERVICE—MUST BE IN CLIENT PLAN (see exceptions in Clin Doc Manual)</a:t>
            </a:r>
          </a:p>
          <a:p>
            <a:pPr marL="0" lvl="0" indent="0" algn="ctr">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Group Rehabilitation: 391, Collateral Family Group: 317 </a:t>
            </a:r>
            <a:r>
              <a:rPr lang="en-US" sz="1400" i="1" dirty="0">
                <a:latin typeface="Verdana" panose="020B0604030504040204" pitchFamily="34" charset="0"/>
                <a:ea typeface="Verdana" panose="020B0604030504040204" pitchFamily="34" charset="0"/>
              </a:rPr>
              <a:t>(usually provided by Family Partners),</a:t>
            </a:r>
          </a:p>
          <a:p>
            <a:pPr marL="0" lvl="0" indent="0" algn="ctr">
              <a:lnSpc>
                <a:spcPct val="100000"/>
              </a:lnSpc>
              <a:spcBef>
                <a:spcPct val="20000"/>
              </a:spcBef>
              <a:buClr>
                <a:srgbClr val="D16349"/>
              </a:buClr>
              <a:buSzPct val="85000"/>
              <a:buNone/>
            </a:pPr>
            <a:r>
              <a:rPr lang="en-US" sz="1400" i="1" dirty="0">
                <a:latin typeface="Verdana" panose="020B0604030504040204" pitchFamily="34" charset="0"/>
                <a:ea typeface="Verdana" panose="020B0604030504040204" pitchFamily="34" charset="0"/>
                <a:cs typeface="Arial" pitchFamily="34" charset="0"/>
              </a:rPr>
              <a:t>Group Psychotherapy: 456, </a:t>
            </a:r>
          </a:p>
          <a:p>
            <a:pPr marL="0" lvl="0" indent="0" algn="ctr">
              <a:lnSpc>
                <a:spcPct val="100000"/>
              </a:lnSpc>
              <a:spcBef>
                <a:spcPct val="20000"/>
              </a:spcBef>
              <a:buClr>
                <a:srgbClr val="D16349"/>
              </a:buClr>
              <a:buSzPct val="85000"/>
              <a:buNone/>
            </a:pPr>
            <a:r>
              <a:rPr lang="en-US" sz="1400" i="1" dirty="0">
                <a:latin typeface="Verdana" panose="020B0604030504040204" pitchFamily="34" charset="0"/>
                <a:ea typeface="Verdana" panose="020B0604030504040204" pitchFamily="34" charset="0"/>
                <a:cs typeface="Arial" pitchFamily="34" charset="0"/>
              </a:rPr>
              <a:t>&amp; Multi-Family Group Psychotherapy With Client Present : 455 </a:t>
            </a:r>
          </a:p>
          <a:p>
            <a:pPr marL="0" lvl="0" indent="0" algn="ctr">
              <a:lnSpc>
                <a:spcPct val="100000"/>
              </a:lnSpc>
              <a:spcBef>
                <a:spcPct val="20000"/>
              </a:spcBef>
              <a:buClr>
                <a:srgbClr val="D16349"/>
              </a:buClr>
              <a:buSzPct val="85000"/>
              <a:buNone/>
            </a:pPr>
            <a:endParaRPr lang="en-US" sz="1400" b="1" dirty="0">
              <a:latin typeface="Verdana" panose="020B0604030504040204" pitchFamily="34" charset="0"/>
              <a:ea typeface="Verdana" panose="020B0604030504040204" pitchFamily="34" charset="0"/>
              <a:cs typeface="Arial"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cs typeface="Arial" pitchFamily="34" charset="0"/>
              </a:rPr>
              <a:t>Prorated Requirement:</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itchFamily="34" charset="0"/>
              </a:rPr>
              <a:t>When claiming for services in a group setting, time claimed must be prorated for each client represented within the Progress Note:</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itchFamily="34" charset="0"/>
              </a:rPr>
              <a:t>List all staff present with justification for their presence</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itchFamily="34" charset="0"/>
              </a:rPr>
              <a:t>List the number of clients present </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itchFamily="34" charset="0"/>
              </a:rPr>
              <a:t>Include the number of all clients regardless if they are being claimed to ACBH/Medi-Cal/etc.</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itchFamily="34" charset="0"/>
              </a:rPr>
              <a:t>List total time of group service, total documentation time, and total travel time.  See specific examples for time breakdowns of different scenarios.</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itchFamily="34" charset="0"/>
              </a:rPr>
              <a:t>INSYST will calculate the billable time per client </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021201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896558"/>
            <a:ext cx="7307943" cy="480131"/>
          </a:xfrm>
        </p:spPr>
        <p:txBody>
          <a:bodyPr/>
          <a:lstStyle/>
          <a:p>
            <a:r>
              <a:rPr lang="en-US" dirty="0"/>
              <a:t>Prorating Group Services, Example 1</a:t>
            </a:r>
          </a:p>
        </p:txBody>
      </p:sp>
      <p:sp>
        <p:nvSpPr>
          <p:cNvPr id="4" name="Subtitle 3"/>
          <p:cNvSpPr>
            <a:spLocks noGrp="1"/>
          </p:cNvSpPr>
          <p:nvPr>
            <p:ph type="subTitle" idx="1"/>
          </p:nvPr>
        </p:nvSpPr>
        <p:spPr>
          <a:xfrm>
            <a:off x="1283368" y="1410730"/>
            <a:ext cx="10070432" cy="5004447"/>
          </a:xfrm>
        </p:spPr>
        <p:txBody>
          <a:bodyPr anchor="t"/>
          <a:lstStyle/>
          <a:p>
            <a:pPr marL="0" lvl="0" indent="0" algn="ctr">
              <a:lnSpc>
                <a:spcPct val="100000"/>
              </a:lnSpc>
              <a:spcBef>
                <a:spcPct val="20000"/>
              </a:spcBef>
              <a:buClr>
                <a:srgbClr val="D16349"/>
              </a:buClr>
              <a:buSzPct val="85000"/>
              <a:buNone/>
            </a:pPr>
            <a:r>
              <a:rPr lang="en-US" sz="1400" b="1" dirty="0">
                <a:latin typeface="Verdana" panose="020B0604030504040204" pitchFamily="34" charset="0"/>
                <a:ea typeface="Verdana" panose="020B0604030504040204" pitchFamily="34" charset="0"/>
              </a:rPr>
              <a:t>1 Clinician Provides Group therapy to 6 clients: </a:t>
            </a:r>
          </a:p>
          <a:p>
            <a:pPr marL="0" lvl="0" indent="0" algn="ctr">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Suppose 1 clinician sees 6 clients (all Medi-Cal eligible) in a group for 60 minutes. After the group it takes the clinician 10 minutes each to write 6 progress notes (1 for each client.)</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You must indicate in the PN: 6 group participants</a:t>
            </a: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The clinician would enter the following into a progress note.</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Face to Face time: 60     Documentation time: 60    Total time: 120     Group count 6</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INSYST will divide 120 (total staff time) by 6 (number of clients/charts) and pay you 20 minutes for each billing/progress note. </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Once you do 6 billings/progress notes (1 for each client in the group) you are paid 20x6 = 120 minutes.</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Therefore, in the end, you get paid for the full amount of time that it took you to provide face to face service </a:t>
            </a:r>
            <a:r>
              <a:rPr lang="en-US" sz="1400" u="sng" dirty="0">
                <a:solidFill>
                  <a:schemeClr val="bg2">
                    <a:lumMod val="50000"/>
                  </a:schemeClr>
                </a:solidFill>
                <a:latin typeface="Verdana" panose="020B0604030504040204" pitchFamily="34" charset="0"/>
                <a:ea typeface="Verdana" panose="020B0604030504040204" pitchFamily="34" charset="0"/>
              </a:rPr>
              <a:t>and</a:t>
            </a:r>
            <a:r>
              <a:rPr lang="en-US" sz="1400" dirty="0">
                <a:solidFill>
                  <a:schemeClr val="bg2">
                    <a:lumMod val="50000"/>
                  </a:schemeClr>
                </a:solidFill>
                <a:latin typeface="Verdana" panose="020B0604030504040204" pitchFamily="34" charset="0"/>
                <a:ea typeface="Verdana" panose="020B0604030504040204" pitchFamily="34" charset="0"/>
              </a:rPr>
              <a:t> complete the documentation. </a:t>
            </a: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Notice how in each progress note the documentation time is 60 minutes—not the 10 minutes doc time for that client. This is because that number will get divided by the number of clients in the group. So in this case you will get paid 10 minutes.</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3380666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Prorating Group Services, Example 2a</a:t>
            </a:r>
          </a:p>
        </p:txBody>
      </p:sp>
      <p:sp>
        <p:nvSpPr>
          <p:cNvPr id="4" name="Subtitle 3"/>
          <p:cNvSpPr>
            <a:spLocks noGrp="1"/>
          </p:cNvSpPr>
          <p:nvPr>
            <p:ph type="subTitle" idx="1"/>
          </p:nvPr>
        </p:nvSpPr>
        <p:spPr>
          <a:xfrm>
            <a:off x="1459832" y="2280031"/>
            <a:ext cx="9893968" cy="3884140"/>
          </a:xfrm>
        </p:spPr>
        <p:txBody>
          <a:bodyPr anchor="t"/>
          <a:lstStyle/>
          <a:p>
            <a:pPr marL="0" lvl="0" indent="0" algn="ctr">
              <a:lnSpc>
                <a:spcPct val="100000"/>
              </a:lnSpc>
              <a:spcBef>
                <a:spcPct val="20000"/>
              </a:spcBef>
              <a:buClr>
                <a:srgbClr val="D16349"/>
              </a:buClr>
              <a:buSzPct val="85000"/>
              <a:buNone/>
            </a:pPr>
            <a:r>
              <a:rPr lang="en-US" sz="1400" b="1" dirty="0">
                <a:latin typeface="Verdana" panose="020B0604030504040204" pitchFamily="34" charset="0"/>
                <a:ea typeface="Verdana" panose="020B0604030504040204" pitchFamily="34" charset="0"/>
              </a:rPr>
              <a:t>2 Clinicians Provide Group therapy to 6 clients:</a:t>
            </a:r>
          </a:p>
          <a:p>
            <a:pPr marL="0" lvl="0" indent="0" algn="ctr">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 </a:t>
            </a: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latin typeface="Verdana" panose="020B0604030504040204" pitchFamily="34" charset="0"/>
                <a:ea typeface="Verdana" panose="020B0604030504040204" pitchFamily="34" charset="0"/>
              </a:rPr>
              <a:t>You have three options on how to bill/document this:</a:t>
            </a:r>
          </a:p>
          <a:p>
            <a:pPr marL="274320" lvl="0" indent="-274320">
              <a:lnSpc>
                <a:spcPct val="100000"/>
              </a:lnSpc>
              <a:spcBef>
                <a:spcPct val="20000"/>
              </a:spcBef>
              <a:buClr>
                <a:srgbClr val="D16349"/>
              </a:buClr>
              <a:buSzPct val="8500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Option 1: Both clinicians can do their own progress notes (PN)/billings for all clients. </a:t>
            </a:r>
          </a:p>
          <a:p>
            <a:pPr marL="822960" lvl="2" indent="-228600" algn="l">
              <a:lnSpc>
                <a:spcPct val="100000"/>
              </a:lnSpc>
              <a:spcBef>
                <a:spcPct val="20000"/>
              </a:spcBef>
              <a:buClr>
                <a:srgbClr val="8CADAE"/>
              </a:buClr>
              <a:buSzPct val="7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Each Clinician would write a progress note (PN indicates interventions that the writer did) and bill: </a:t>
            </a:r>
          </a:p>
          <a:p>
            <a:pPr marL="822960" lvl="2" indent="-228600" algn="l">
              <a:lnSpc>
                <a:spcPct val="100000"/>
              </a:lnSpc>
              <a:spcBef>
                <a:spcPct val="20000"/>
              </a:spcBef>
              <a:buClr>
                <a:srgbClr val="8CADAE"/>
              </a:buClr>
              <a:buSzPct val="75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822960" lvl="2" indent="-228600" algn="l">
              <a:lnSpc>
                <a:spcPct val="100000"/>
              </a:lnSpc>
              <a:spcBef>
                <a:spcPct val="20000"/>
              </a:spcBef>
              <a:buClr>
                <a:srgbClr val="8CADAE"/>
              </a:buClr>
              <a:buSzPct val="7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Face to Face time: 60     Documentation time: 60    Total time: 120     Group count 6</a:t>
            </a:r>
          </a:p>
          <a:p>
            <a:pPr marL="822960" lvl="2" indent="-228600" algn="l">
              <a:lnSpc>
                <a:spcPct val="100000"/>
              </a:lnSpc>
              <a:spcBef>
                <a:spcPct val="20000"/>
              </a:spcBef>
              <a:buClr>
                <a:srgbClr val="8CADAE"/>
              </a:buClr>
              <a:buSzPct val="75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822960" lvl="2" indent="-228600" algn="l">
              <a:lnSpc>
                <a:spcPct val="100000"/>
              </a:lnSpc>
              <a:spcBef>
                <a:spcPct val="20000"/>
              </a:spcBef>
              <a:buClr>
                <a:srgbClr val="8CADAE"/>
              </a:buClr>
              <a:buSzPct val="7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This is the easiest and suggested method for billing/documenting when more than one clinician is running a group.</a:t>
            </a:r>
          </a:p>
          <a:p>
            <a:pPr marL="822960" lvl="2" indent="-228600" algn="l">
              <a:lnSpc>
                <a:spcPct val="100000"/>
              </a:lnSpc>
              <a:spcBef>
                <a:spcPct val="20000"/>
              </a:spcBef>
              <a:buClr>
                <a:srgbClr val="8CADAE"/>
              </a:buClr>
              <a:buSzPct val="7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 </a:t>
            </a:r>
          </a:p>
          <a:p>
            <a:pPr marL="822960" lvl="2" indent="-228600" algn="l">
              <a:lnSpc>
                <a:spcPct val="100000"/>
              </a:lnSpc>
              <a:spcBef>
                <a:spcPct val="20000"/>
              </a:spcBef>
              <a:buClr>
                <a:srgbClr val="8CADAE"/>
              </a:buClr>
              <a:buSzPct val="7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Each clinician would indicate their own interventions and need for a co-staff.</a:t>
            </a:r>
          </a:p>
          <a:p>
            <a:pPr marL="822960" lvl="2" indent="-228600" algn="l">
              <a:lnSpc>
                <a:spcPct val="100000"/>
              </a:lnSpc>
              <a:spcBef>
                <a:spcPct val="20000"/>
              </a:spcBef>
              <a:buClr>
                <a:srgbClr val="8CADAE"/>
              </a:buClr>
              <a:buSzPct val="75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822960" lvl="2" indent="-228600" algn="l">
              <a:lnSpc>
                <a:spcPct val="100000"/>
              </a:lnSpc>
              <a:spcBef>
                <a:spcPct val="20000"/>
              </a:spcBef>
              <a:buClr>
                <a:srgbClr val="8CADAE"/>
              </a:buClr>
              <a:buSzPct val="7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Two separate entries into </a:t>
            </a:r>
            <a:r>
              <a:rPr lang="en-US" sz="1400" dirty="0" err="1">
                <a:solidFill>
                  <a:schemeClr val="bg2">
                    <a:lumMod val="50000"/>
                  </a:schemeClr>
                </a:solidFill>
                <a:latin typeface="Verdana" panose="020B0604030504040204" pitchFamily="34" charset="0"/>
                <a:ea typeface="Verdana" panose="020B0604030504040204" pitchFamily="34" charset="0"/>
              </a:rPr>
              <a:t>InSyst</a:t>
            </a:r>
            <a:r>
              <a:rPr lang="en-US" sz="1400" dirty="0">
                <a:solidFill>
                  <a:schemeClr val="bg2">
                    <a:lumMod val="50000"/>
                  </a:schemeClr>
                </a:solidFill>
                <a:latin typeface="Verdana" panose="020B0604030504040204" pitchFamily="34" charset="0"/>
                <a:ea typeface="Verdana" panose="020B0604030504040204" pitchFamily="34" charset="0"/>
              </a:rPr>
              <a:t>.</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309945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653858"/>
            <a:ext cx="7307943" cy="480131"/>
          </a:xfrm>
        </p:spPr>
        <p:txBody>
          <a:bodyPr/>
          <a:lstStyle/>
          <a:p>
            <a:r>
              <a:rPr lang="en-US" dirty="0"/>
              <a:t>Prorating Group Services, Example 2b</a:t>
            </a:r>
          </a:p>
        </p:txBody>
      </p:sp>
      <p:sp>
        <p:nvSpPr>
          <p:cNvPr id="4" name="Subtitle 3"/>
          <p:cNvSpPr>
            <a:spLocks noGrp="1"/>
          </p:cNvSpPr>
          <p:nvPr>
            <p:ph type="subTitle" idx="1"/>
          </p:nvPr>
        </p:nvSpPr>
        <p:spPr>
          <a:xfrm>
            <a:off x="994611" y="1319021"/>
            <a:ext cx="10359189" cy="4961358"/>
          </a:xfrm>
        </p:spPr>
        <p:txBody>
          <a:bodyPr anchor="t"/>
          <a:lstStyle/>
          <a:p>
            <a:pPr marL="0" lvl="0" indent="0" algn="ctr">
              <a:lnSpc>
                <a:spcPct val="100000"/>
              </a:lnSpc>
              <a:spcBef>
                <a:spcPct val="20000"/>
              </a:spcBef>
              <a:buClr>
                <a:srgbClr val="D16349"/>
              </a:buClr>
              <a:buSzPct val="85000"/>
              <a:buNone/>
            </a:pPr>
            <a:r>
              <a:rPr lang="en-US" sz="1400" b="1" dirty="0">
                <a:latin typeface="Verdana" panose="020B0604030504040204" pitchFamily="34" charset="0"/>
                <a:ea typeface="Verdana" panose="020B0604030504040204" pitchFamily="34" charset="0"/>
              </a:rPr>
              <a:t>2 Clinicians Provide Group therapy to 6 clients: </a:t>
            </a:r>
          </a:p>
          <a:p>
            <a:pPr marL="0" lvl="0" indent="0" algn="ctr">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Option 2: One clinician can write the progress notes for all clients (in this case the writer indicates all group interventions—not just their own) and add a co-staff billing time to account for the other clinician’s time.</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The one clinician would write a progress note and bill for each client:</a:t>
            </a:r>
          </a:p>
          <a:p>
            <a:pPr marL="548640" lvl="1" indent="-274320" algn="l">
              <a:lnSpc>
                <a:spcPct val="100000"/>
              </a:lnSpc>
              <a:spcBef>
                <a:spcPct val="20000"/>
              </a:spcBef>
              <a:buClr>
                <a:srgbClr val="CCB400"/>
              </a:buClr>
              <a:buSzPct val="70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Primary Staff: Face to Face time 60   Documentation time: 60    Total time (Primary Staff): 120   </a:t>
            </a:r>
          </a:p>
          <a:p>
            <a:pPr marL="274320" lvl="1" algn="l">
              <a:lnSpc>
                <a:spcPct val="100000"/>
              </a:lnSpc>
              <a:spcBef>
                <a:spcPct val="20000"/>
              </a:spcBef>
              <a:buClr>
                <a:srgbClr val="CCB400"/>
              </a:buClr>
              <a:buSzPct val="70000"/>
            </a:pPr>
            <a:r>
              <a:rPr lang="en-US" sz="1400" dirty="0">
                <a:solidFill>
                  <a:schemeClr val="bg2">
                    <a:lumMod val="50000"/>
                  </a:schemeClr>
                </a:solidFill>
                <a:latin typeface="Verdana" panose="020B0604030504040204" pitchFamily="34" charset="0"/>
                <a:ea typeface="Verdana" panose="020B0604030504040204" pitchFamily="34" charset="0"/>
              </a:rPr>
              <a:t> </a:t>
            </a: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For Co-staff group time indicate: 60   (The co-staff time field is not present in InSyst until the RU for the service is entered.)</a:t>
            </a: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Group count 6</a:t>
            </a:r>
          </a:p>
          <a:p>
            <a:pPr marL="548640" lvl="1" indent="-274320" algn="l">
              <a:lnSpc>
                <a:spcPct val="100000"/>
              </a:lnSpc>
              <a:spcBef>
                <a:spcPct val="20000"/>
              </a:spcBef>
              <a:buClr>
                <a:srgbClr val="CCB400"/>
              </a:buClr>
              <a:buSzPct val="70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Notice that the co-staff time did not get entered into Total time. The Co-staff time acts like a secondary total time field for the 2</a:t>
            </a:r>
            <a:r>
              <a:rPr lang="en-US" sz="1400" baseline="30000" dirty="0">
                <a:solidFill>
                  <a:schemeClr val="bg2">
                    <a:lumMod val="50000"/>
                  </a:schemeClr>
                </a:solidFill>
                <a:latin typeface="Verdana" panose="020B0604030504040204" pitchFamily="34" charset="0"/>
                <a:ea typeface="Verdana" panose="020B0604030504040204" pitchFamily="34" charset="0"/>
              </a:rPr>
              <a:t>nd</a:t>
            </a:r>
            <a:r>
              <a:rPr lang="en-US" sz="1400" dirty="0">
                <a:solidFill>
                  <a:schemeClr val="bg2">
                    <a:lumMod val="50000"/>
                  </a:schemeClr>
                </a:solidFill>
                <a:latin typeface="Verdana" panose="020B0604030504040204" pitchFamily="34" charset="0"/>
                <a:ea typeface="Verdana" panose="020B0604030504040204" pitchFamily="34" charset="0"/>
              </a:rPr>
              <a:t> staff. Since the second staff didn’t do any progress notes, they only billed for their face to face time.</a:t>
            </a:r>
          </a:p>
          <a:p>
            <a:pPr marL="548640" lvl="1" indent="-274320" algn="l">
              <a:lnSpc>
                <a:spcPct val="100000"/>
              </a:lnSpc>
              <a:spcBef>
                <a:spcPct val="20000"/>
              </a:spcBef>
              <a:buClr>
                <a:srgbClr val="CCB400"/>
              </a:buClr>
              <a:buSzPct val="70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When there is a second facilitator always indicate the clinical reason why such as: “A second clinician needed to address and individual client’s crisis outside of the group 1:1 while the other clinician continues with the group.”</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758516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763407"/>
            <a:ext cx="7307943" cy="480131"/>
          </a:xfrm>
        </p:spPr>
        <p:txBody>
          <a:bodyPr/>
          <a:lstStyle/>
          <a:p>
            <a:r>
              <a:rPr lang="en-US" dirty="0"/>
              <a:t>Prorating Group Services, Example 2c</a:t>
            </a:r>
          </a:p>
        </p:txBody>
      </p:sp>
      <p:sp>
        <p:nvSpPr>
          <p:cNvPr id="4" name="Subtitle 3"/>
          <p:cNvSpPr>
            <a:spLocks noGrp="1"/>
          </p:cNvSpPr>
          <p:nvPr>
            <p:ph type="subTitle" idx="1"/>
          </p:nvPr>
        </p:nvSpPr>
        <p:spPr>
          <a:xfrm>
            <a:off x="1151141" y="1339703"/>
            <a:ext cx="10515600" cy="4961358"/>
          </a:xfrm>
        </p:spPr>
        <p:txBody>
          <a:bodyPr anchor="t"/>
          <a:lstStyle/>
          <a:p>
            <a:pPr marL="0" lvl="0" indent="0" algn="ctr">
              <a:lnSpc>
                <a:spcPct val="100000"/>
              </a:lnSpc>
              <a:spcBef>
                <a:spcPct val="20000"/>
              </a:spcBef>
              <a:buClr>
                <a:srgbClr val="D16349"/>
              </a:buClr>
              <a:buSzPct val="85000"/>
              <a:buNone/>
            </a:pPr>
            <a:r>
              <a:rPr lang="en-US" sz="1400" b="1" dirty="0">
                <a:latin typeface="Verdana" panose="020B0604030504040204" pitchFamily="34" charset="0"/>
                <a:ea typeface="Verdana" panose="020B0604030504040204" pitchFamily="34" charset="0"/>
              </a:rPr>
              <a:t>2 Clinicians Provide Group therapy to 6 clients: </a:t>
            </a:r>
          </a:p>
          <a:p>
            <a:pPr marL="0" lvl="0" indent="0" algn="ctr">
              <a:lnSpc>
                <a:spcPct val="100000"/>
              </a:lnSpc>
              <a:spcBef>
                <a:spcPct val="20000"/>
              </a:spcBef>
              <a:buClr>
                <a:srgbClr val="D16349"/>
              </a:buClr>
              <a:buSzPct val="85000"/>
              <a:buNone/>
            </a:pPr>
            <a:endParaRPr lang="en-US" sz="1400" b="1"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Option 3: One clinician can write the progress notes for some of the clients and the co-staff writes the notes for the remainder of the clients.   The other clinician would write a progress note for the remainder of the clients:</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Staff 1 (writes PN for three of the clients):</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Primary Staff: Face to Face time 60,   Documentation time: 30,    Total time (Primary Staff): 90 (Only total time entered into </a:t>
            </a:r>
            <a:r>
              <a:rPr lang="en-US" sz="1400" dirty="0" err="1">
                <a:solidFill>
                  <a:schemeClr val="bg2">
                    <a:lumMod val="50000"/>
                  </a:schemeClr>
                </a:solidFill>
                <a:latin typeface="Verdana" panose="020B0604030504040204" pitchFamily="34" charset="0"/>
                <a:ea typeface="Verdana" panose="020B0604030504040204" pitchFamily="34" charset="0"/>
              </a:rPr>
              <a:t>InSyst</a:t>
            </a:r>
            <a:r>
              <a:rPr lang="en-US" sz="1400" dirty="0">
                <a:solidFill>
                  <a:schemeClr val="bg2">
                    <a:lumMod val="50000"/>
                  </a:schemeClr>
                </a:solidFill>
                <a:latin typeface="Verdana" panose="020B0604030504040204" pitchFamily="34" charset="0"/>
                <a:ea typeface="Verdana" panose="020B0604030504040204" pitchFamily="34" charset="0"/>
              </a:rPr>
              <a:t>).</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For Co-staff group time indicate: Face to Face time 60   Documentation time: 30    Total time (Co-Staff): 90 (Only total time entered into </a:t>
            </a:r>
            <a:r>
              <a:rPr lang="en-US" sz="1400" dirty="0" err="1">
                <a:solidFill>
                  <a:schemeClr val="bg2">
                    <a:lumMod val="50000"/>
                  </a:schemeClr>
                </a:solidFill>
                <a:latin typeface="Verdana" panose="020B0604030504040204" pitchFamily="34" charset="0"/>
                <a:ea typeface="Verdana" panose="020B0604030504040204" pitchFamily="34" charset="0"/>
              </a:rPr>
              <a:t>InSyst</a:t>
            </a:r>
            <a:r>
              <a:rPr lang="en-US" sz="1400" dirty="0">
                <a:solidFill>
                  <a:schemeClr val="bg2">
                    <a:lumMod val="50000"/>
                  </a:schemeClr>
                </a:solidFill>
                <a:latin typeface="Verdana" panose="020B0604030504040204" pitchFamily="34" charset="0"/>
                <a:ea typeface="Verdana" panose="020B0604030504040204" pitchFamily="34" charset="0"/>
              </a:rPr>
              <a:t>).</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Group count 6</a:t>
            </a: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Staff 2 (writes PN for the other three clients):</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Primary Staff: Face to Face time 60,   Documentation time: 30,    Total time (Primary Staff): 90 (Only total time entered into </a:t>
            </a:r>
            <a:r>
              <a:rPr lang="en-US" sz="1400" dirty="0" err="1">
                <a:solidFill>
                  <a:schemeClr val="bg2">
                    <a:lumMod val="50000"/>
                  </a:schemeClr>
                </a:solidFill>
                <a:latin typeface="Verdana" panose="020B0604030504040204" pitchFamily="34" charset="0"/>
                <a:ea typeface="Verdana" panose="020B0604030504040204" pitchFamily="34" charset="0"/>
              </a:rPr>
              <a:t>InSyst</a:t>
            </a:r>
            <a:r>
              <a:rPr lang="en-US" sz="1400" dirty="0">
                <a:solidFill>
                  <a:schemeClr val="bg2">
                    <a:lumMod val="50000"/>
                  </a:schemeClr>
                </a:solidFill>
                <a:latin typeface="Verdana" panose="020B0604030504040204" pitchFamily="34" charset="0"/>
                <a:ea typeface="Verdana" panose="020B0604030504040204" pitchFamily="34" charset="0"/>
              </a:rPr>
              <a:t>).</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For Co-staff group time indicate: Face to Face time 60   Documentation time: 30    Total time (Co-Staff): 90 (Only total time entered into </a:t>
            </a:r>
            <a:r>
              <a:rPr lang="en-US" sz="1400" dirty="0" err="1">
                <a:solidFill>
                  <a:schemeClr val="bg2">
                    <a:lumMod val="50000"/>
                  </a:schemeClr>
                </a:solidFill>
                <a:latin typeface="Verdana" panose="020B0604030504040204" pitchFamily="34" charset="0"/>
                <a:ea typeface="Verdana" panose="020B0604030504040204" pitchFamily="34" charset="0"/>
              </a:rPr>
              <a:t>InSyst</a:t>
            </a:r>
            <a:r>
              <a:rPr lang="en-US" sz="1400" dirty="0">
                <a:solidFill>
                  <a:schemeClr val="bg2">
                    <a:lumMod val="50000"/>
                  </a:schemeClr>
                </a:solidFill>
                <a:latin typeface="Verdana" panose="020B0604030504040204" pitchFamily="34" charset="0"/>
                <a:ea typeface="Verdana" panose="020B0604030504040204" pitchFamily="34" charset="0"/>
              </a:rPr>
              <a:t>).</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Group count 6</a:t>
            </a: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 Note: data entry into InSyst for this process will soon be changing—watch for memo.  However, there will be no change in the clinical documentation charting.</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1340776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Add-On Codes (+)</a:t>
            </a:r>
          </a:p>
        </p:txBody>
      </p:sp>
      <p:sp>
        <p:nvSpPr>
          <p:cNvPr id="4" name="Subtitle 3"/>
          <p:cNvSpPr>
            <a:spLocks noGrp="1"/>
          </p:cNvSpPr>
          <p:nvPr>
            <p:ph type="subTitle" idx="1"/>
          </p:nvPr>
        </p:nvSpPr>
        <p:spPr>
          <a:xfrm>
            <a:off x="1924950" y="2141760"/>
            <a:ext cx="8399678" cy="2591479"/>
          </a:xfrm>
        </p:spPr>
        <p:txBody>
          <a:bodyPr anchor="t"/>
          <a:lstStyle/>
          <a:p>
            <a:pPr marL="0" lvl="0" indent="0">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Add-On (+) codes describe additional services provided within a service. They are added to select, primary codes and demonstrate an enhanced service. </a:t>
            </a:r>
          </a:p>
          <a:p>
            <a:pPr marL="0" lvl="0" indent="0">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endParaRPr>
          </a:p>
          <a:p>
            <a:pPr marL="27432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Add-on codes are designated by a + sign</a:t>
            </a:r>
          </a:p>
          <a:p>
            <a:pPr marL="0" lvl="0" indent="0">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Add-on (+) codes are never used as stand alone codes</a:t>
            </a:r>
          </a:p>
          <a:p>
            <a:pPr marL="0" lvl="0" indent="0">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Added time increments (ex. crisis therapy) </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Added service (ex. interactive complexity or psychotherapy)</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401355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Crisis Therapy (formerly, Crisis Intervention)</a:t>
            </a:r>
          </a:p>
        </p:txBody>
      </p:sp>
      <p:sp>
        <p:nvSpPr>
          <p:cNvPr id="4" name="Subtitle 3"/>
          <p:cNvSpPr>
            <a:spLocks noGrp="1"/>
          </p:cNvSpPr>
          <p:nvPr>
            <p:ph type="subTitle" idx="1"/>
          </p:nvPr>
        </p:nvSpPr>
        <p:spPr>
          <a:xfrm>
            <a:off x="1491813" y="2482358"/>
            <a:ext cx="9192229" cy="2720745"/>
          </a:xfrm>
        </p:spPr>
        <p:txBody>
          <a:bodyPr anchor="t"/>
          <a:lstStyle/>
          <a:p>
            <a:pPr marL="0" lvl="0" indent="0" algn="ctr">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(May be performed for such crisis activities by staff that their training and experience allows.) </a:t>
            </a:r>
          </a:p>
          <a:p>
            <a:pPr marL="274320" lvl="0" indent="-274320">
              <a:lnSpc>
                <a:spcPct val="100000"/>
              </a:lnSpc>
              <a:spcBef>
                <a:spcPct val="20000"/>
              </a:spcBef>
              <a:buClr>
                <a:srgbClr val="D16349"/>
              </a:buClr>
              <a:buSzPct val="8500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latin typeface="Verdana" panose="020B0604030504040204" pitchFamily="34" charset="0"/>
                <a:ea typeface="Verdana" panose="020B0604030504040204" pitchFamily="34" charset="0"/>
              </a:rPr>
              <a:t>A service lasting no more than 8 hours (total for all providers) in a 24-hour period: Immediate response to client’s acute psychiatric symptoms in order to alleviate problems which, if untreated, would present an imminent threat to the client, others, or property.</a:t>
            </a:r>
          </a:p>
          <a:p>
            <a:pPr marL="274320" lvl="0" indent="-274320">
              <a:lnSpc>
                <a:spcPct val="100000"/>
              </a:lnSpc>
              <a:spcBef>
                <a:spcPct val="20000"/>
              </a:spcBef>
              <a:buClr>
                <a:srgbClr val="D16349"/>
              </a:buClr>
              <a:buSzPct val="8500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latin typeface="Verdana" panose="020B0604030504040204" pitchFamily="34" charset="0"/>
                <a:ea typeface="Verdana" panose="020B0604030504040204" pitchFamily="34" charset="0"/>
              </a:rPr>
              <a:t>Only use when the client is at imminent risk for danger to self/other and/or gravely disabled.  The purpose is to stabilize the client.</a:t>
            </a:r>
          </a:p>
          <a:p>
            <a:pPr marL="274320" lvl="0" indent="-274320">
              <a:lnSpc>
                <a:spcPct val="100000"/>
              </a:lnSpc>
              <a:spcBef>
                <a:spcPct val="20000"/>
              </a:spcBef>
              <a:buClr>
                <a:srgbClr val="D16349"/>
              </a:buClr>
              <a:buSzPct val="8500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latin typeface="Verdana" panose="020B0604030504040204" pitchFamily="34" charset="0"/>
                <a:ea typeface="Verdana" panose="020B0604030504040204" pitchFamily="34" charset="0"/>
              </a:rPr>
              <a:t>Service activities include but are not limited to one or more of the following: Medication Support Services, Assessment, Collateral, and Therapy.</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3782543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Crisis Add-on Codes: Time Ranges</a:t>
            </a:r>
          </a:p>
        </p:txBody>
      </p:sp>
      <p:sp>
        <p:nvSpPr>
          <p:cNvPr id="4" name="Subtitle 3"/>
          <p:cNvSpPr>
            <a:spLocks noGrp="1"/>
          </p:cNvSpPr>
          <p:nvPr>
            <p:ph type="subTitle" idx="1"/>
          </p:nvPr>
        </p:nvSpPr>
        <p:spPr>
          <a:xfrm>
            <a:off x="2871434" y="3059874"/>
            <a:ext cx="7307943" cy="618118"/>
          </a:xfrm>
        </p:spPr>
        <p:txBody>
          <a:bodyPr anchor="t"/>
          <a:lstStyle/>
          <a:p>
            <a:r>
              <a:rPr lang="en-US" i="0" dirty="0"/>
              <a:t>Lorem ipsum dolor sit </a:t>
            </a:r>
            <a:r>
              <a:rPr lang="en-US" i="0" dirty="0" err="1"/>
              <a:t>amet</a:t>
            </a:r>
            <a:r>
              <a:rPr lang="en-US" i="0" dirty="0"/>
              <a:t>, </a:t>
            </a:r>
            <a:r>
              <a:rPr lang="en-US" i="0" dirty="0" err="1"/>
              <a:t>consectetur</a:t>
            </a:r>
            <a:r>
              <a:rPr lang="en-US" i="0" dirty="0"/>
              <a:t> </a:t>
            </a:r>
            <a:r>
              <a:rPr lang="en-US" i="0" dirty="0" err="1"/>
              <a:t>adipiscing</a:t>
            </a:r>
            <a:r>
              <a:rPr lang="en-US" i="0" dirty="0"/>
              <a:t> </a:t>
            </a:r>
            <a:r>
              <a:rPr lang="en-US" i="0" dirty="0" err="1"/>
              <a:t>elit</a:t>
            </a:r>
            <a:r>
              <a:rPr lang="en-US" i="0" dirty="0"/>
              <a:t>.</a:t>
            </a:r>
          </a:p>
          <a:p>
            <a:r>
              <a:rPr lang="en-US" i="0" dirty="0" err="1"/>
              <a:t>Donec</a:t>
            </a:r>
            <a:r>
              <a:rPr lang="en-US" i="0" dirty="0"/>
              <a:t> </a:t>
            </a:r>
            <a:r>
              <a:rPr lang="en-US" i="0" dirty="0" err="1"/>
              <a:t>accumsan</a:t>
            </a:r>
            <a:r>
              <a:rPr lang="en-US" i="0" dirty="0"/>
              <a:t> lacus </a:t>
            </a:r>
            <a:r>
              <a:rPr lang="en-US" i="0" dirty="0" err="1"/>
              <a:t>porttitor</a:t>
            </a:r>
            <a:r>
              <a:rPr lang="en-US" i="0" dirty="0"/>
              <a:t>, </a:t>
            </a:r>
            <a:r>
              <a:rPr lang="en-US" i="0" dirty="0" err="1"/>
              <a:t>faucibus</a:t>
            </a:r>
            <a:r>
              <a:rPr lang="en-US" i="0" dirty="0"/>
              <a:t> ipsum et, </a:t>
            </a:r>
            <a:r>
              <a:rPr lang="en-US" i="0" dirty="0" err="1"/>
              <a:t>elementum</a:t>
            </a:r>
            <a:r>
              <a:rPr lang="en-US" i="0" dirty="0"/>
              <a:t> sem.</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pic>
        <p:nvPicPr>
          <p:cNvPr id="5" name="Picture 4">
            <a:extLst>
              <a:ext uri="{FF2B5EF4-FFF2-40B4-BE49-F238E27FC236}">
                <a16:creationId xmlns:a16="http://schemas.microsoft.com/office/drawing/2014/main" id="{91E27414-79C8-4696-B6A1-FC72917FB3D9}"/>
              </a:ext>
            </a:extLst>
          </p:cNvPr>
          <p:cNvPicPr>
            <a:picLocks noChangeAspect="1"/>
          </p:cNvPicPr>
          <p:nvPr/>
        </p:nvPicPr>
        <p:blipFill>
          <a:blip r:embed="rId2"/>
          <a:stretch>
            <a:fillRect/>
          </a:stretch>
        </p:blipFill>
        <p:spPr>
          <a:xfrm>
            <a:off x="2398119" y="2293719"/>
            <a:ext cx="7584081" cy="3505504"/>
          </a:xfrm>
          <a:prstGeom prst="rect">
            <a:avLst/>
          </a:prstGeom>
        </p:spPr>
      </p:pic>
    </p:spTree>
    <p:extLst>
      <p:ext uri="{BB962C8B-B14F-4D97-AF65-F5344CB8AC3E}">
        <p14:creationId xmlns:p14="http://schemas.microsoft.com/office/powerpoint/2010/main" val="427321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5</a:t>
            </a:fld>
            <a:endParaRPr lang="uk-UA" dirty="0"/>
          </a:p>
        </p:txBody>
      </p:sp>
      <p:graphicFrame>
        <p:nvGraphicFramePr>
          <p:cNvPr id="7" name="Table 6">
            <a:extLst>
              <a:ext uri="{FF2B5EF4-FFF2-40B4-BE49-F238E27FC236}">
                <a16:creationId xmlns:a16="http://schemas.microsoft.com/office/drawing/2014/main" id="{5855BE6C-E91E-4051-9C73-B2A243F16A50}"/>
              </a:ext>
            </a:extLst>
          </p:cNvPr>
          <p:cNvGraphicFramePr>
            <a:graphicFrameLocks noGrp="1"/>
          </p:cNvGraphicFramePr>
          <p:nvPr>
            <p:extLst>
              <p:ext uri="{D42A27DB-BD31-4B8C-83A1-F6EECF244321}">
                <p14:modId xmlns:p14="http://schemas.microsoft.com/office/powerpoint/2010/main" val="1598857233"/>
              </p:ext>
            </p:extLst>
          </p:nvPr>
        </p:nvGraphicFramePr>
        <p:xfrm>
          <a:off x="838200" y="860757"/>
          <a:ext cx="10515600" cy="6020076"/>
        </p:xfrm>
        <a:graphic>
          <a:graphicData uri="http://schemas.openxmlformats.org/drawingml/2006/table">
            <a:tbl>
              <a:tblPr firstRow="1" firstCol="1" bandRow="1"/>
              <a:tblGrid>
                <a:gridCol w="2821259">
                  <a:extLst>
                    <a:ext uri="{9D8B030D-6E8A-4147-A177-3AD203B41FA5}">
                      <a16:colId xmlns:a16="http://schemas.microsoft.com/office/drawing/2014/main" val="2375303951"/>
                    </a:ext>
                  </a:extLst>
                </a:gridCol>
                <a:gridCol w="2500659">
                  <a:extLst>
                    <a:ext uri="{9D8B030D-6E8A-4147-A177-3AD203B41FA5}">
                      <a16:colId xmlns:a16="http://schemas.microsoft.com/office/drawing/2014/main" val="2290475787"/>
                    </a:ext>
                  </a:extLst>
                </a:gridCol>
                <a:gridCol w="3141856">
                  <a:extLst>
                    <a:ext uri="{9D8B030D-6E8A-4147-A177-3AD203B41FA5}">
                      <a16:colId xmlns:a16="http://schemas.microsoft.com/office/drawing/2014/main" val="2228613363"/>
                    </a:ext>
                  </a:extLst>
                </a:gridCol>
                <a:gridCol w="2051826">
                  <a:extLst>
                    <a:ext uri="{9D8B030D-6E8A-4147-A177-3AD203B41FA5}">
                      <a16:colId xmlns:a16="http://schemas.microsoft.com/office/drawing/2014/main" val="3553199415"/>
                    </a:ext>
                  </a:extLst>
                </a:gridCol>
              </a:tblGrid>
              <a:tr h="201528">
                <a:tc gridSpan="4">
                  <a:txBody>
                    <a:bodyPr/>
                    <a:lstStyle/>
                    <a:p>
                      <a:pPr marL="0" marR="0" algn="ctr">
                        <a:lnSpc>
                          <a:spcPct val="107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“Sample Provider Signature Sheet” (Kept in the Client Medical Record when written signatures are utilized).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8144375"/>
                  </a:ext>
                </a:extLst>
              </a:tr>
              <a:tr h="272008">
                <a:tc>
                  <a:txBody>
                    <a:bodyPr/>
                    <a:lstStyle/>
                    <a:p>
                      <a:pPr marL="0" marR="0" algn="ctr">
                        <a:lnSpc>
                          <a:spcPct val="107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38840280"/>
                  </a:ext>
                </a:extLst>
              </a:tr>
              <a:tr h="399205">
                <a:tc>
                  <a:txBody>
                    <a:bodyPr/>
                    <a:lstStyle/>
                    <a:p>
                      <a:pPr marL="0" marR="0" algn="ctr">
                        <a:lnSpc>
                          <a:spcPct val="107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AGENCY POSITION TITLE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MEDI-CAL CREDENTIAL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SIGNATURE REQUIREMENT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71872264"/>
                  </a:ext>
                </a:extLst>
              </a:tr>
              <a:tr h="344544">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BETTY TSU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PHYSICIAN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MD (LICENSE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Freestyle Script" panose="030804020302050B0404" pitchFamily="66" charset="0"/>
                          <a:ea typeface="Times New Roman" panose="02020603050405020304" pitchFamily="18" charset="0"/>
                          <a:cs typeface="Times New Roman" panose="02020603050405020304" pitchFamily="18" charset="0"/>
                        </a:rPr>
                        <a:t>Betty Tsu, MD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503333"/>
                  </a:ext>
                </a:extLst>
              </a:tr>
              <a:tr h="299208">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IRMA CALLOWAY, BS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MENTAL HEALTH SPEC.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MHRS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Freestyle Script" panose="030804020302050B0404" pitchFamily="66" charset="0"/>
                          <a:ea typeface="Times New Roman" panose="02020603050405020304" pitchFamily="18" charset="0"/>
                          <a:cs typeface="Times New Roman" panose="02020603050405020304" pitchFamily="18" charset="0"/>
                        </a:rPr>
                        <a:t>Irma Calloway, MHRS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032827"/>
                  </a:ext>
                </a:extLst>
              </a:tr>
              <a:tr h="544015">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GENOVEVA MARTINEZ, PhD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MENTAL HEALTH SPEC.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MHRS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(Has PhD but not licensed or waivered.)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Freestyle Script" panose="030804020302050B0404" pitchFamily="66" charset="0"/>
                          <a:ea typeface="Times New Roman" panose="02020603050405020304" pitchFamily="18" charset="0"/>
                          <a:cs typeface="Times New Roman" panose="02020603050405020304" pitchFamily="18" charset="0"/>
                        </a:rPr>
                        <a:t>Genoveva Martinez, MHRS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2167300"/>
                  </a:ext>
                </a:extLst>
              </a:tr>
              <a:tr h="399205">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JANEY MILLER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PEER COUNSELOR or FAMILY PARTNER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ADJUNCT STAFF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Freestyle Script" panose="030804020302050B0404" pitchFamily="66" charset="0"/>
                          <a:ea typeface="Times New Roman" panose="02020603050405020304" pitchFamily="18" charset="0"/>
                          <a:cs typeface="Times New Roman" panose="02020603050405020304" pitchFamily="18" charset="0"/>
                        </a:rPr>
                        <a:t>Janey Miller, Adjunct Staff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4013912"/>
                  </a:ext>
                </a:extLst>
              </a:tr>
              <a:tr h="299208">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DANIELLE BOGGEMAN, 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STUDENT TRAINEE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TRAINEE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Freestyle Script" panose="030804020302050B0404" pitchFamily="66" charset="0"/>
                          <a:ea typeface="Times New Roman" panose="02020603050405020304" pitchFamily="18" charset="0"/>
                          <a:cs typeface="Times New Roman" panose="02020603050405020304" pitchFamily="18" charset="0"/>
                        </a:rPr>
                        <a:t>Danielle Boggeman, Trainee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4441800"/>
                  </a:ext>
                </a:extLst>
              </a:tr>
              <a:tr h="299208">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DREW MANUEL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NURSE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LVN (LICENSE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Freestyle Script" panose="030804020302050B0404" pitchFamily="66" charset="0"/>
                          <a:ea typeface="Times New Roman" panose="02020603050405020304" pitchFamily="18" charset="0"/>
                          <a:cs typeface="Times New Roman" panose="02020603050405020304" pitchFamily="18" charset="0"/>
                        </a:rPr>
                        <a:t>Drew Manuel, LVN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9324411"/>
                  </a:ext>
                </a:extLst>
              </a:tr>
              <a:tr h="299208">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ROBERT ALMANZA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 PRACTICE NURSE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Freestyle Script" panose="030804020302050B0404" pitchFamily="66" charset="0"/>
                          <a:ea typeface="Times New Roman" panose="02020603050405020304" pitchFamily="18" charset="0"/>
                          <a:cs typeface="Times New Roman" panose="02020603050405020304" pitchFamily="18" charset="0"/>
                        </a:rPr>
                        <a:t>Robert Almanza, NP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2854717"/>
                  </a:ext>
                </a:extLst>
              </a:tr>
              <a:tr h="375225">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TANIKA WILLIAMS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MH CLINICIAN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LMFT (LICENSE #) &amp; LPCC (LICENSE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dirty="0">
                          <a:solidFill>
                            <a:srgbClr val="000000"/>
                          </a:solidFill>
                          <a:effectLst/>
                          <a:latin typeface="Freestyle Script" panose="030804020302050B0404" pitchFamily="66" charset="0"/>
                          <a:ea typeface="Times New Roman" panose="02020603050405020304" pitchFamily="18" charset="0"/>
                          <a:cs typeface="Times New Roman" panose="02020603050405020304" pitchFamily="18" charset="0"/>
                        </a:rPr>
                        <a:t>T. Williams, LMFT, LPCC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149029"/>
                  </a:ext>
                </a:extLst>
              </a:tr>
              <a:tr h="346961">
                <a:tc gridSpan="4">
                  <a:txBody>
                    <a:bodyPr/>
                    <a:lstStyle/>
                    <a:p>
                      <a:pPr marL="0" marR="0" algn="l">
                        <a:lnSpc>
                          <a:spcPct val="107000"/>
                        </a:lnSpc>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Medi-Cal Credentials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6003277"/>
                  </a:ext>
                </a:extLst>
              </a:tr>
              <a:tr h="194454">
                <a:tc gridSpan="4">
                  <a:txBody>
                    <a:bodyPr/>
                    <a:lstStyle/>
                    <a:p>
                      <a:pPr marL="0" marR="0" algn="l">
                        <a:lnSpc>
                          <a:spcPct val="107000"/>
                        </a:lnSpc>
                        <a:spcBef>
                          <a:spcPts val="0"/>
                        </a:spcBef>
                        <a:spcAft>
                          <a:spcPts val="0"/>
                        </a:spcAft>
                      </a:pPr>
                      <a:r>
                        <a:rPr lang="en-US" sz="1200"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Every signature in chart must indicate one of these in </a:t>
                      </a:r>
                      <a:r>
                        <a:rPr lang="en-US" sz="12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bold</a:t>
                      </a: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i="1">
                          <a:solidFill>
                            <a:srgbClr val="70AD47"/>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i="1" u="sng">
                          <a:solidFill>
                            <a:srgbClr val="70AD47"/>
                          </a:solidFill>
                          <a:effectLst/>
                          <a:latin typeface="Arial" panose="020B0604020202020204" pitchFamily="34" charset="0"/>
                          <a:ea typeface="Times New Roman" panose="02020603050405020304" pitchFamily="18" charset="0"/>
                          <a:cs typeface="Times New Roman" panose="02020603050405020304" pitchFamily="18" charset="0"/>
                        </a:rPr>
                        <a:t>See page #1 Medi-Cal credentials in green.</a:t>
                      </a:r>
                      <a:r>
                        <a:rPr lang="en-US" sz="1200" i="1">
                          <a:solidFill>
                            <a:srgbClr val="70AD47"/>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a:effectLst/>
                          <a:latin typeface="Arial" panose="020B0604020202020204" pitchFamily="34" charset="0"/>
                          <a:ea typeface="Times New Roman" panose="02020603050405020304" pitchFamily="18"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6506473"/>
                  </a:ext>
                </a:extLst>
              </a:tr>
              <a:tr h="1746099">
                <a:tc gridSpan="4">
                  <a:txBody>
                    <a:bodyPr/>
                    <a:lstStyle/>
                    <a:p>
                      <a:pPr marL="342900" marR="0" lvl="0" indent="-342900" algn="l">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Licensed:</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MD, DO, NP, CNS, PA, </a:t>
                      </a:r>
                      <a:r>
                        <a:rPr lang="en-US" sz="1200" b="1" dirty="0" err="1">
                          <a:effectLst/>
                          <a:latin typeface="Arial" panose="020B0604020202020204" pitchFamily="34" charset="0"/>
                          <a:ea typeface="Times New Roman" panose="02020603050405020304" pitchFamily="18" charset="0"/>
                          <a:cs typeface="Times New Roman" panose="02020603050405020304" pitchFamily="18" charset="0"/>
                        </a:rPr>
                        <a:t>RPh</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RN, LVN, or Psych Tech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PhD</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or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PsyD</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(licensed);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LMFT, LCSW, LPCC,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or</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LPCC-F</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(includes family counseling)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Board Registered Interns:</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AMFT/RAMFT, ASW, APCC/RAPCC,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MHRS;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MFT</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Waivered</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or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MSW</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Waivered</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or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PCC Waivered or  PhD Waivered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or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PsyD Waivered</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MFT/SW/PCC/Psychology Student Trainee</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(Student in MH program Masters/Doctoral);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NP/CNS/PA Student Trainee; </a:t>
                      </a:r>
                      <a:r>
                        <a:rPr lang="en-US" sz="1200" b="1" dirty="0" err="1">
                          <a:effectLst/>
                          <a:latin typeface="Arial" panose="020B0604020202020204" pitchFamily="34" charset="0"/>
                          <a:ea typeface="Times New Roman" panose="02020603050405020304" pitchFamily="18" charset="0"/>
                          <a:cs typeface="Times New Roman" panose="02020603050405020304" pitchFamily="18" charset="0"/>
                        </a:rPr>
                        <a:t>RPh</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Student Trainee, or RN/LVN/PT Student Trainee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Adjunct Staff</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(Peer or Family providers)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263" marR="5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171333"/>
                  </a:ext>
                </a:extLst>
              </a:tr>
            </a:tbl>
          </a:graphicData>
        </a:graphic>
      </p:graphicFrame>
      <p:sp>
        <p:nvSpPr>
          <p:cNvPr id="8" name="Rectangle 7">
            <a:extLst>
              <a:ext uri="{FF2B5EF4-FFF2-40B4-BE49-F238E27FC236}">
                <a16:creationId xmlns:a16="http://schemas.microsoft.com/office/drawing/2014/main" id="{F4F40B2F-4111-44B9-938E-BA5993C24472}"/>
              </a:ext>
            </a:extLst>
          </p:cNvPr>
          <p:cNvSpPr/>
          <p:nvPr/>
        </p:nvSpPr>
        <p:spPr>
          <a:xfrm>
            <a:off x="653143" y="122092"/>
            <a:ext cx="11332028" cy="738664"/>
          </a:xfrm>
          <a:prstGeom prst="rect">
            <a:avLst/>
          </a:prstGeom>
        </p:spPr>
        <p:txBody>
          <a:bodyPr wrap="square">
            <a:spAutoFit/>
          </a:bodyPr>
          <a:lstStyle/>
          <a:p>
            <a:pPr algn="ctr">
              <a:tabLst>
                <a:tab pos="2971800" algn="ctr"/>
                <a:tab pos="5943600" algn="r"/>
              </a:tabLst>
            </a:pPr>
            <a:r>
              <a:rPr lang="en-US" dirty="0"/>
              <a:t>ACBH Guidelines for Scope of Practice Credentialing (MH)</a:t>
            </a:r>
          </a:p>
          <a:p>
            <a:pPr algn="ctr">
              <a:tabLst>
                <a:tab pos="2971800" algn="ctr"/>
                <a:tab pos="5943600" algn="r"/>
              </a:tabLst>
            </a:pPr>
            <a:r>
              <a:rPr lang="en-US" sz="1200" u="sng" dirty="0"/>
              <a:t>AFTER SIGNATURE (OR PRINTED NAME) INDICATE:</a:t>
            </a:r>
            <a:r>
              <a:rPr lang="en-US" sz="1200" dirty="0"/>
              <a:t> 1) </a:t>
            </a:r>
            <a:r>
              <a:rPr lang="en-US" sz="1200" b="1" u="sng" dirty="0"/>
              <a:t>REQUIRED </a:t>
            </a:r>
            <a:r>
              <a:rPr lang="en-US" sz="1200" dirty="0"/>
              <a:t>MEDI-CAL CREDENTIAL,</a:t>
            </a:r>
            <a:br>
              <a:rPr lang="en-US" sz="1200" dirty="0"/>
            </a:br>
            <a:r>
              <a:rPr lang="en-US" sz="1200" dirty="0"/>
              <a:t> 2) </a:t>
            </a:r>
            <a:r>
              <a:rPr lang="en-US" sz="1200" b="1" dirty="0"/>
              <a:t>BEST PRACTICE: </a:t>
            </a:r>
            <a:r>
              <a:rPr lang="en-US" sz="1200" dirty="0"/>
              <a:t>LICENSE, REGISTRATION/CERTIFICATION WITH #, AND 3) </a:t>
            </a:r>
            <a:r>
              <a:rPr lang="en-US" sz="1200" b="1" dirty="0"/>
              <a:t>OPTIONAL</a:t>
            </a:r>
            <a:r>
              <a:rPr lang="en-US" sz="1200" dirty="0"/>
              <a:t>: MH DEGREE OR JOB TITLE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8570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Crisis Add-On Codes:</a:t>
            </a:r>
          </a:p>
        </p:txBody>
      </p:sp>
      <p:sp>
        <p:nvSpPr>
          <p:cNvPr id="4" name="Subtitle 3"/>
          <p:cNvSpPr>
            <a:spLocks noGrp="1"/>
          </p:cNvSpPr>
          <p:nvPr>
            <p:ph type="subTitle" idx="1"/>
          </p:nvPr>
        </p:nvSpPr>
        <p:spPr>
          <a:xfrm>
            <a:off x="1555982" y="2097347"/>
            <a:ext cx="9673492" cy="4099584"/>
          </a:xfrm>
        </p:spPr>
        <p:txBody>
          <a:bodyPr anchor="t"/>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Additional Time Spent: for Crisis Therapy</a:t>
            </a:r>
          </a:p>
          <a:p>
            <a:pPr marL="274320" lvl="0" indent="-274320">
              <a:lnSpc>
                <a:spcPct val="100000"/>
              </a:lnSpc>
              <a:spcBef>
                <a:spcPct val="20000"/>
              </a:spcBef>
              <a:buClr>
                <a:srgbClr val="D16349"/>
              </a:buClr>
              <a:buSzPct val="85000"/>
              <a:buFont typeface="Wingdings 2"/>
              <a:buChar char=""/>
            </a:pPr>
            <a:endParaRPr lang="en-US" sz="1400" u="sng" dirty="0">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377-90839 is used for the first 30-75”</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Add all other time (documentation, travel, etc.) to the 377 code.</a:t>
            </a:r>
          </a:p>
          <a:p>
            <a:pPr marL="822960" lvl="2" indent="-228600" algn="l">
              <a:lnSpc>
                <a:spcPct val="100000"/>
              </a:lnSpc>
              <a:spcBef>
                <a:spcPct val="20000"/>
              </a:spcBef>
              <a:buClr>
                <a:srgbClr val="8CADAE"/>
              </a:buClr>
              <a:buSzPct val="75000"/>
              <a:buFont typeface="Wingdings 2"/>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378-90840 is used for each additional 16-45”</a:t>
            </a: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For paper charting (not Clinician’s Gateway): when you go beyond a 377 and use a 378--the 377 is indicated as 60” and the balance (16 – 45”) moves down to 378.  </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For </a:t>
            </a:r>
            <a:r>
              <a:rPr lang="en-US" sz="1400" dirty="0" err="1">
                <a:solidFill>
                  <a:schemeClr val="bg2">
                    <a:lumMod val="50000"/>
                  </a:schemeClr>
                </a:solidFill>
                <a:latin typeface="Verdana" panose="020B0604030504040204" pitchFamily="34" charset="0"/>
                <a:ea typeface="Verdana" panose="020B0604030504040204" pitchFamily="34" charset="0"/>
              </a:rPr>
              <a:t>InSyst</a:t>
            </a:r>
            <a:r>
              <a:rPr lang="en-US" sz="1400" dirty="0">
                <a:solidFill>
                  <a:schemeClr val="bg2">
                    <a:lumMod val="50000"/>
                  </a:schemeClr>
                </a:solidFill>
                <a:latin typeface="Verdana" panose="020B0604030504040204" pitchFamily="34" charset="0"/>
                <a:ea typeface="Verdana" panose="020B0604030504040204" pitchFamily="34" charset="0"/>
              </a:rPr>
              <a:t> purposes: Documentation &amp; Travel Time is added into the Total Time for 377.    </a:t>
            </a:r>
          </a:p>
          <a:p>
            <a:pPr marL="822960" lvl="2" indent="-228600" algn="l">
              <a:lnSpc>
                <a:spcPct val="100000"/>
              </a:lnSpc>
              <a:spcBef>
                <a:spcPct val="20000"/>
              </a:spcBef>
              <a:buClr>
                <a:srgbClr val="8CADAE"/>
              </a:buClr>
              <a:buSzPct val="75000"/>
              <a:buFont typeface="Wingdings 2"/>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If an additional 378 is needed the earlier 378 indicates 30” and the balance (16 – 45”) moves down to the next 378.</a:t>
            </a: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The final 378 includes the actual remaining minutes of f-f time (if 16 minutes or greater).  </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If 15 minutes or less—do not add another 378: just add it to the 30” of the final 378 code </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3753187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Documenting Crisis Add-On (+) Codes in Chart’s Progress Notes</a:t>
            </a:r>
          </a:p>
        </p:txBody>
      </p:sp>
      <p:sp>
        <p:nvSpPr>
          <p:cNvPr id="4" name="Subtitle 3"/>
          <p:cNvSpPr>
            <a:spLocks noGrp="1"/>
          </p:cNvSpPr>
          <p:nvPr>
            <p:ph type="subTitle" idx="1"/>
          </p:nvPr>
        </p:nvSpPr>
        <p:spPr>
          <a:xfrm>
            <a:off x="1302657" y="2498781"/>
            <a:ext cx="9750354" cy="2591479"/>
          </a:xfrm>
        </p:spPr>
        <p:txBody>
          <a:bodyPr anchor="t"/>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Each add-on code must be indicated </a:t>
            </a:r>
            <a:r>
              <a:rPr lang="en-US" sz="1400" u="sng" dirty="0">
                <a:latin typeface="Verdana" panose="020B0604030504040204" pitchFamily="34" charset="0"/>
                <a:ea typeface="Verdana" panose="020B0604030504040204" pitchFamily="34" charset="0"/>
              </a:rPr>
              <a:t>in</a:t>
            </a:r>
            <a:r>
              <a:rPr lang="en-US" sz="1400" dirty="0">
                <a:latin typeface="Verdana" panose="020B0604030504040204" pitchFamily="34" charset="0"/>
                <a:ea typeface="Verdana" panose="020B0604030504040204" pitchFamily="34" charset="0"/>
              </a:rPr>
              <a:t> the progress note. </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Example:</a:t>
            </a:r>
          </a:p>
          <a:p>
            <a:pPr marL="765810" lvl="2" indent="-171450" algn="l">
              <a:lnSpc>
                <a:spcPct val="100000"/>
              </a:lnSpc>
              <a:spcBef>
                <a:spcPct val="20000"/>
              </a:spcBef>
              <a:buClr>
                <a:srgbClr val="8CADAE"/>
              </a:buClr>
              <a:buSzPct val="75000"/>
              <a:buFont typeface="Wingdings" panose="05000000000000000000" pitchFamily="2" charset="2"/>
              <a:buChar char="Ø"/>
            </a:pPr>
            <a:r>
              <a:rPr lang="en-US" sz="1400" dirty="0">
                <a:solidFill>
                  <a:schemeClr val="bg2">
                    <a:lumMod val="50000"/>
                  </a:schemeClr>
                </a:solidFill>
                <a:latin typeface="Verdana" panose="020B0604030504040204" pitchFamily="34" charset="0"/>
                <a:ea typeface="Verdana" panose="020B0604030504040204" pitchFamily="34" charset="0"/>
              </a:rPr>
              <a:t>377-90839 Crisis Therapy </a:t>
            </a:r>
          </a:p>
          <a:p>
            <a:pPr marL="594360" lvl="2" algn="l">
              <a:lnSpc>
                <a:spcPct val="100000"/>
              </a:lnSpc>
              <a:spcBef>
                <a:spcPct val="20000"/>
              </a:spcBef>
              <a:buClr>
                <a:srgbClr val="8CADAE"/>
              </a:buClr>
              <a:buSzPct val="75000"/>
            </a:pPr>
            <a:r>
              <a:rPr lang="en-US" sz="1400" dirty="0">
                <a:solidFill>
                  <a:schemeClr val="bg2">
                    <a:lumMod val="50000"/>
                  </a:schemeClr>
                </a:solidFill>
                <a:latin typeface="Verdana" panose="020B0604030504040204" pitchFamily="34" charset="0"/>
                <a:ea typeface="Verdana" panose="020B0604030504040204" pitchFamily="34" charset="0"/>
              </a:rPr>
              <a:t>+ 378-90840 Crisis Therapy add-on </a:t>
            </a:r>
          </a:p>
          <a:p>
            <a:pPr marL="594360" lvl="2" algn="l">
              <a:lnSpc>
                <a:spcPct val="100000"/>
              </a:lnSpc>
              <a:spcBef>
                <a:spcPct val="20000"/>
              </a:spcBef>
              <a:buClr>
                <a:srgbClr val="8CADAE"/>
              </a:buClr>
              <a:buSzPct val="75000"/>
            </a:pPr>
            <a:r>
              <a:rPr lang="en-US" sz="1400" dirty="0">
                <a:solidFill>
                  <a:schemeClr val="bg2">
                    <a:lumMod val="50000"/>
                  </a:schemeClr>
                </a:solidFill>
                <a:latin typeface="Verdana" panose="020B0604030504040204" pitchFamily="34" charset="0"/>
                <a:ea typeface="Verdana" panose="020B0604030504040204" pitchFamily="34" charset="0"/>
              </a:rPr>
              <a:t>+ 378-90840 Crisis Therapy add-on </a:t>
            </a:r>
          </a:p>
          <a:p>
            <a:pPr marL="594360" lvl="2" algn="l">
              <a:lnSpc>
                <a:spcPct val="100000"/>
              </a:lnSpc>
              <a:spcBef>
                <a:spcPct val="20000"/>
              </a:spcBef>
              <a:buClr>
                <a:srgbClr val="8CADAE"/>
              </a:buClr>
              <a:buSzPct val="75000"/>
            </a:pPr>
            <a:r>
              <a:rPr lang="en-US" sz="1400" dirty="0">
                <a:solidFill>
                  <a:schemeClr val="bg2">
                    <a:lumMod val="50000"/>
                  </a:schemeClr>
                </a:solidFill>
                <a:latin typeface="Verdana" panose="020B0604030504040204" pitchFamily="34" charset="0"/>
                <a:ea typeface="Verdana" panose="020B0604030504040204" pitchFamily="34" charset="0"/>
              </a:rPr>
              <a:t>--Note, Clinician’s Gateway uses a different methodology—see Training Slides.</a:t>
            </a:r>
          </a:p>
          <a:p>
            <a:pPr marL="594360" lvl="2" algn="l">
              <a:lnSpc>
                <a:spcPct val="100000"/>
              </a:lnSpc>
              <a:spcBef>
                <a:spcPct val="20000"/>
              </a:spcBef>
              <a:buClr>
                <a:srgbClr val="8CADAE"/>
              </a:buClr>
              <a:buSzPct val="75000"/>
            </a:pPr>
            <a:endParaRPr lang="en-US" sz="1400" dirty="0">
              <a:solidFill>
                <a:schemeClr val="bg2">
                  <a:lumMod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When documenting for an add-on code, be sure that the note </a:t>
            </a:r>
            <a:r>
              <a:rPr lang="en-US" sz="1400" u="sng" dirty="0">
                <a:latin typeface="Verdana" panose="020B0604030504040204" pitchFamily="34" charset="0"/>
                <a:ea typeface="Verdana" panose="020B0604030504040204" pitchFamily="34" charset="0"/>
              </a:rPr>
              <a:t>content</a:t>
            </a:r>
            <a:r>
              <a:rPr lang="en-US" sz="1400" dirty="0">
                <a:latin typeface="Verdana" panose="020B0604030504040204" pitchFamily="34" charset="0"/>
                <a:ea typeface="Verdana" panose="020B0604030504040204" pitchFamily="34" charset="0"/>
              </a:rPr>
              <a:t> reflects the service and/or time frame of the add-on.</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573950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Add-On Code for Additional Service Provided: </a:t>
            </a:r>
          </a:p>
        </p:txBody>
      </p:sp>
      <p:sp>
        <p:nvSpPr>
          <p:cNvPr id="4" name="Subtitle 3"/>
          <p:cNvSpPr>
            <a:spLocks noGrp="1"/>
          </p:cNvSpPr>
          <p:nvPr>
            <p:ph type="subTitle" idx="1"/>
          </p:nvPr>
        </p:nvSpPr>
        <p:spPr>
          <a:xfrm>
            <a:off x="1302657" y="2218191"/>
            <a:ext cx="9557848" cy="3966086"/>
          </a:xfrm>
        </p:spPr>
        <p:txBody>
          <a:bodyPr anchor="t"/>
          <a:lstStyle/>
          <a:p>
            <a:pPr marL="108000" indent="0" algn="ctr">
              <a:buNone/>
            </a:pPr>
            <a:r>
              <a:rPr lang="en-US" sz="1400" b="1" dirty="0">
                <a:latin typeface="Verdana" panose="020B0604030504040204" pitchFamily="34" charset="0"/>
                <a:ea typeface="Verdana" panose="020B0604030504040204" pitchFamily="34" charset="0"/>
                <a:cs typeface="+mj-cs"/>
              </a:rPr>
              <a:t>Interactive Complexity +491-90785</a:t>
            </a:r>
          </a:p>
          <a:p>
            <a:pPr marL="108000" indent="0" algn="ctr">
              <a:buNone/>
            </a:pPr>
            <a:endParaRPr lang="en-US" sz="1400" b="1" dirty="0">
              <a:latin typeface="Verdana" panose="020B0604030504040204" pitchFamily="34" charset="0"/>
              <a:ea typeface="Verdana" panose="020B0604030504040204" pitchFamily="34" charset="0"/>
              <a:cs typeface="+mj-cs"/>
            </a:endParaRPr>
          </a:p>
          <a:p>
            <a:pPr>
              <a:buFont typeface="Arial" panose="020B0604020202020204" pitchFamily="34" charset="0"/>
              <a:buChar char="•"/>
            </a:pPr>
            <a:r>
              <a:rPr lang="en-US" sz="1400" dirty="0">
                <a:latin typeface="Verdana" panose="020B0604030504040204" pitchFamily="34" charset="0"/>
                <a:ea typeface="Verdana" panose="020B0604030504040204" pitchFamily="34" charset="0"/>
              </a:rPr>
              <a:t>Refers to one or more, of 4 specific communication factors during a visit that complicate delivery of the primary psychiatric procedure (individual psychotherapy/group psychotherapy/assessment):</a:t>
            </a:r>
          </a:p>
          <a:p>
            <a:pPr marL="108000" indent="0">
              <a:buNone/>
            </a:pPr>
            <a:endParaRPr lang="en-US" sz="1400" dirty="0">
              <a:latin typeface="Verdana" panose="020B0604030504040204" pitchFamily="34" charset="0"/>
              <a:ea typeface="Verdana" panose="020B0604030504040204" pitchFamily="34" charset="0"/>
            </a:endParaRPr>
          </a:p>
          <a:p>
            <a:pPr lvl="1"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The need to manage maladaptive communication.</a:t>
            </a:r>
          </a:p>
          <a:p>
            <a:pPr lvl="1" algn="l">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lvl="1"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Caregiver’s emotions or behaviors that interfere with implementation of the treatment plan.</a:t>
            </a:r>
          </a:p>
          <a:p>
            <a:pPr lvl="1" algn="l">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lvl="1"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Evidence or disclosure of a Sentinel Event and mandated reporting to a 3</a:t>
            </a:r>
            <a:r>
              <a:rPr lang="en-US" sz="1400" baseline="30000" dirty="0">
                <a:solidFill>
                  <a:schemeClr val="bg2">
                    <a:lumMod val="50000"/>
                  </a:schemeClr>
                </a:solidFill>
                <a:latin typeface="Verdana" panose="020B0604030504040204" pitchFamily="34" charset="0"/>
                <a:ea typeface="Verdana" panose="020B0604030504040204" pitchFamily="34" charset="0"/>
              </a:rPr>
              <a:t>rd</a:t>
            </a:r>
            <a:r>
              <a:rPr lang="en-US" sz="1400" dirty="0">
                <a:solidFill>
                  <a:schemeClr val="bg2">
                    <a:lumMod val="50000"/>
                  </a:schemeClr>
                </a:solidFill>
                <a:latin typeface="Verdana" panose="020B0604030504040204" pitchFamily="34" charset="0"/>
                <a:ea typeface="Verdana" panose="020B0604030504040204" pitchFamily="34" charset="0"/>
              </a:rPr>
              <a:t> party with initiation of discussion of the event.</a:t>
            </a:r>
          </a:p>
          <a:p>
            <a:pPr lvl="1" algn="l">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lvl="1"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Use of play equipment to overcome barriers to diagnostic or therapeutic interaction.</a:t>
            </a:r>
          </a:p>
          <a:p>
            <a:pPr lvl="2" algn="l">
              <a:buFont typeface="Arial" panose="020B0604020202020204" pitchFamily="34" charset="0"/>
              <a:buChar char="•"/>
            </a:pPr>
            <a:r>
              <a:rPr lang="en-US" sz="1400" b="1" dirty="0">
                <a:solidFill>
                  <a:schemeClr val="bg2">
                    <a:lumMod val="50000"/>
                  </a:schemeClr>
                </a:solidFill>
                <a:latin typeface="Verdana" panose="020B0604030504040204" pitchFamily="34" charset="0"/>
                <a:ea typeface="Verdana" panose="020B0604030504040204" pitchFamily="34" charset="0"/>
              </a:rPr>
              <a:t>This does not include routine play therapy</a:t>
            </a:r>
          </a:p>
          <a:p>
            <a:endParaRPr lang="en-US" i="0"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9307939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Add-On Code for Additional Service Provided: </a:t>
            </a:r>
          </a:p>
        </p:txBody>
      </p:sp>
      <p:sp>
        <p:nvSpPr>
          <p:cNvPr id="4" name="Subtitle 3"/>
          <p:cNvSpPr>
            <a:spLocks noGrp="1"/>
          </p:cNvSpPr>
          <p:nvPr>
            <p:ph type="subTitle" idx="1"/>
          </p:nvPr>
        </p:nvSpPr>
        <p:spPr>
          <a:xfrm>
            <a:off x="1487905" y="2375442"/>
            <a:ext cx="9865895" cy="3652154"/>
          </a:xfrm>
        </p:spPr>
        <p:txBody>
          <a:bodyPr anchor="t"/>
          <a:lstStyle/>
          <a:p>
            <a:pPr marL="108000" indent="0" algn="ctr">
              <a:buNone/>
            </a:pPr>
            <a:r>
              <a:rPr lang="en-US" sz="1400" b="1" dirty="0">
                <a:latin typeface="Verdana" panose="020B0604030504040204" pitchFamily="34" charset="0"/>
                <a:ea typeface="Verdana" panose="020B0604030504040204" pitchFamily="34" charset="0"/>
                <a:cs typeface="+mj-cs"/>
              </a:rPr>
              <a:t>Interactive Complexity +491-90785 cont.</a:t>
            </a:r>
          </a:p>
          <a:p>
            <a:pPr marL="108000" indent="0" algn="ctr">
              <a:buNone/>
            </a:pPr>
            <a:endParaRPr lang="en-US" sz="1400" b="1" dirty="0">
              <a:latin typeface="Verdana" panose="020B0604030504040204" pitchFamily="34" charset="0"/>
              <a:ea typeface="Verdana" panose="020B0604030504040204" pitchFamily="34" charset="0"/>
              <a:cs typeface="+mj-cs"/>
            </a:endParaRPr>
          </a:p>
          <a:p>
            <a:r>
              <a:rPr lang="en-US" sz="1400" dirty="0">
                <a:latin typeface="Verdana" panose="020B0604030504040204" pitchFamily="34" charset="0"/>
                <a:ea typeface="Verdana" panose="020B0604030504040204" pitchFamily="34" charset="0"/>
              </a:rPr>
              <a:t>Documentation Requirements:</a:t>
            </a:r>
          </a:p>
          <a:p>
            <a:pPr lvl="1" algn="l"/>
            <a:r>
              <a:rPr lang="en-US" sz="1400" dirty="0">
                <a:solidFill>
                  <a:schemeClr val="bg2">
                    <a:lumMod val="50000"/>
                  </a:schemeClr>
                </a:solidFill>
                <a:latin typeface="Verdana" panose="020B0604030504040204" pitchFamily="34" charset="0"/>
                <a:ea typeface="Verdana" panose="020B0604030504040204" pitchFamily="34" charset="0"/>
              </a:rPr>
              <a:t>Indicate the specific type of communication complication (see previous slide).</a:t>
            </a:r>
          </a:p>
          <a:p>
            <a:pPr lvl="1" algn="l"/>
            <a:r>
              <a:rPr lang="en-US" sz="1400" dirty="0">
                <a:solidFill>
                  <a:schemeClr val="bg2">
                    <a:lumMod val="50000"/>
                  </a:schemeClr>
                </a:solidFill>
                <a:latin typeface="Verdana" panose="020B0604030504040204" pitchFamily="34" charset="0"/>
                <a:ea typeface="Verdana" panose="020B0604030504040204" pitchFamily="34" charset="0"/>
              </a:rPr>
              <a:t>Document the specifics of the communication difficulty.</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Can only be used with these codes: </a:t>
            </a:r>
          </a:p>
          <a:p>
            <a:pPr lvl="1" algn="l"/>
            <a:r>
              <a:rPr lang="en-US" sz="1400" dirty="0">
                <a:solidFill>
                  <a:schemeClr val="bg2">
                    <a:lumMod val="50000"/>
                  </a:schemeClr>
                </a:solidFill>
                <a:latin typeface="Verdana" panose="020B0604030504040204" pitchFamily="34" charset="0"/>
                <a:ea typeface="Verdana" panose="020B0604030504040204" pitchFamily="34" charset="0"/>
              </a:rPr>
              <a:t>323-90791 &amp; 565-90792 Psychiatric Diagnostic Evaluation.</a:t>
            </a:r>
          </a:p>
          <a:p>
            <a:pPr lvl="1" algn="l"/>
            <a:r>
              <a:rPr lang="en-US" sz="1400" dirty="0">
                <a:solidFill>
                  <a:schemeClr val="bg2">
                    <a:lumMod val="50000"/>
                  </a:schemeClr>
                </a:solidFill>
                <a:latin typeface="Verdana" panose="020B0604030504040204" pitchFamily="34" charset="0"/>
                <a:ea typeface="Verdana" panose="020B0604030504040204" pitchFamily="34" charset="0"/>
              </a:rPr>
              <a:t>441-90832, 442-90834, 443-90837 Ind. Psychotherapy</a:t>
            </a:r>
          </a:p>
          <a:p>
            <a:pPr lvl="1" algn="l"/>
            <a:r>
              <a:rPr lang="en-US" sz="1400" dirty="0">
                <a:solidFill>
                  <a:schemeClr val="bg2">
                    <a:lumMod val="50000"/>
                  </a:schemeClr>
                </a:solidFill>
                <a:latin typeface="Verdana" panose="020B0604030504040204" pitchFamily="34" charset="0"/>
                <a:ea typeface="Verdana" panose="020B0604030504040204" pitchFamily="34" charset="0"/>
              </a:rPr>
              <a:t>456-90853 Group Psychotherapy (for the specific client)</a:t>
            </a:r>
          </a:p>
          <a:p>
            <a:pPr marL="0" indent="0">
              <a:buNone/>
            </a:pPr>
            <a:endParaRPr lang="en-US" sz="1400" dirty="0">
              <a:latin typeface="Verdana" panose="020B0604030504040204" pitchFamily="34" charset="0"/>
              <a:ea typeface="Verdana" panose="020B0604030504040204" pitchFamily="34" charset="0"/>
            </a:endParaRPr>
          </a:p>
          <a:p>
            <a:pPr marL="0" indent="0">
              <a:buNone/>
            </a:pPr>
            <a:r>
              <a:rPr lang="en-US" sz="1400" dirty="0">
                <a:latin typeface="Verdana" panose="020B0604030504040204" pitchFamily="34" charset="0"/>
                <a:ea typeface="Verdana" panose="020B0604030504040204" pitchFamily="34" charset="0"/>
              </a:rPr>
              <a:t>Cannot be used with Crisis Therapy, Family Therapy, or with E/M Codes.</a:t>
            </a:r>
          </a:p>
          <a:p>
            <a:endParaRPr lang="en-US" i="0"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359093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Interactive Complexity (+) 491-90785 </a:t>
            </a:r>
            <a:br>
              <a:rPr lang="en-US" dirty="0"/>
            </a:br>
            <a:r>
              <a:rPr lang="en-US" dirty="0"/>
              <a:t>Add-on in </a:t>
            </a:r>
            <a:r>
              <a:rPr lang="en-US" dirty="0" err="1"/>
              <a:t>InSyst</a:t>
            </a:r>
            <a:r>
              <a:rPr lang="en-US" dirty="0"/>
              <a:t> &amp; CG</a:t>
            </a:r>
          </a:p>
        </p:txBody>
      </p:sp>
      <p:sp>
        <p:nvSpPr>
          <p:cNvPr id="4" name="Subtitle 3"/>
          <p:cNvSpPr>
            <a:spLocks noGrp="1"/>
          </p:cNvSpPr>
          <p:nvPr>
            <p:ph type="subTitle" idx="1"/>
          </p:nvPr>
        </p:nvSpPr>
        <p:spPr>
          <a:xfrm>
            <a:off x="1491864" y="2847302"/>
            <a:ext cx="9208271" cy="1557349"/>
          </a:xfrm>
        </p:spPr>
        <p:txBody>
          <a:bodyPr anchor="t"/>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Select primary procedure code and indicate minutes (into </a:t>
            </a:r>
            <a:r>
              <a:rPr lang="en-US" sz="1400" dirty="0" err="1">
                <a:latin typeface="Verdana" panose="020B0604030504040204" pitchFamily="34" charset="0"/>
                <a:ea typeface="Verdana" panose="020B0604030504040204" pitchFamily="34" charset="0"/>
              </a:rPr>
              <a:t>InSyst</a:t>
            </a:r>
            <a:r>
              <a:rPr lang="en-US" sz="1400" dirty="0">
                <a:latin typeface="Verdana" panose="020B0604030504040204" pitchFamily="34" charset="0"/>
                <a:ea typeface="Verdana" panose="020B0604030504040204" pitchFamily="34" charset="0"/>
              </a:rPr>
              <a:t> or Clinician’s Gateway) as previously described.</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Select Interactive Complexity Add-on Code (no associated minutes).</a:t>
            </a:r>
          </a:p>
          <a:p>
            <a:pPr marL="548640" lvl="1" indent="-274320" algn="l">
              <a:lnSpc>
                <a:spcPct val="100000"/>
              </a:lnSpc>
              <a:spcBef>
                <a:spcPct val="20000"/>
              </a:spcBef>
              <a:buClr>
                <a:srgbClr val="CCB400"/>
              </a:buClr>
              <a:buSzPct val="70000"/>
              <a:buFont typeface="Wingdings"/>
              <a:buChar char=""/>
            </a:pPr>
            <a:r>
              <a:rPr lang="en-US" sz="1400" dirty="0" err="1">
                <a:solidFill>
                  <a:schemeClr val="bg2">
                    <a:lumMod val="50000"/>
                  </a:schemeClr>
                </a:solidFill>
                <a:latin typeface="Verdana" panose="020B0604030504040204" pitchFamily="34" charset="0"/>
                <a:ea typeface="Verdana" panose="020B0604030504040204" pitchFamily="34" charset="0"/>
              </a:rPr>
              <a:t>InSyst</a:t>
            </a:r>
            <a:r>
              <a:rPr lang="en-US" sz="1400" dirty="0">
                <a:solidFill>
                  <a:schemeClr val="bg2">
                    <a:lumMod val="50000"/>
                  </a:schemeClr>
                </a:solidFill>
                <a:latin typeface="Verdana" panose="020B0604030504040204" pitchFamily="34" charset="0"/>
                <a:ea typeface="Verdana" panose="020B0604030504040204" pitchFamily="34" charset="0"/>
              </a:rPr>
              <a:t>, Select code 491-90785 and enter one (1) minute</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Clinician’s Gateway, Select “Interactive Complexity: Present”</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999773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Medication Support Services</a:t>
            </a:r>
          </a:p>
        </p:txBody>
      </p:sp>
      <p:sp>
        <p:nvSpPr>
          <p:cNvPr id="4" name="Subtitle 3"/>
          <p:cNvSpPr>
            <a:spLocks noGrp="1"/>
          </p:cNvSpPr>
          <p:nvPr>
            <p:ph type="subTitle" idx="1"/>
          </p:nvPr>
        </p:nvSpPr>
        <p:spPr>
          <a:xfrm>
            <a:off x="1653960" y="2341430"/>
            <a:ext cx="8884080" cy="2893100"/>
          </a:xfrm>
        </p:spPr>
        <p:txBody>
          <a:bodyPr anchor="t"/>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May be provided by Medical Providers (MD, DO, NP)</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Medication Support Services may include, but are not limited to: </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Evaluation of the need for medication </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Evaluation of clinical effectiveness and side effects </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Obtaining informed consent </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Medication Education</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Instruction in the use, risks, and benefits of and alternatives for medication</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Assessment of the client</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Collateral and Plan development related to the delivery of the service and/or</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Prescribing, administering, dispensing and monitoring  of psychiatric medications</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904430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Medication Support Services cont.</a:t>
            </a:r>
          </a:p>
        </p:txBody>
      </p:sp>
      <p:sp>
        <p:nvSpPr>
          <p:cNvPr id="4" name="Subtitle 3"/>
          <p:cNvSpPr>
            <a:spLocks noGrp="1"/>
          </p:cNvSpPr>
          <p:nvPr>
            <p:ph type="subTitle" idx="1"/>
          </p:nvPr>
        </p:nvSpPr>
        <p:spPr>
          <a:xfrm>
            <a:off x="1555981" y="2370064"/>
            <a:ext cx="7307943" cy="1668149"/>
          </a:xfrm>
        </p:spPr>
        <p:txBody>
          <a:bodyPr anchor="t"/>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Contact and Site Requirements</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Medication Support Services may be either face-to-face or by telephone with the client or with significant support person(s)</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May be provided anywhere in the community</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469-90862 for Medication Management has been eliminated.</a:t>
            </a:r>
          </a:p>
          <a:p>
            <a:pPr lvl="2" algn="l">
              <a:lnSpc>
                <a:spcPct val="100000"/>
              </a:lnSpc>
              <a:spcBef>
                <a:spcPct val="20000"/>
              </a:spcBef>
              <a:buClr>
                <a:srgbClr val="8CADAE"/>
              </a:buClr>
              <a:buSzPct val="75000"/>
            </a:pPr>
            <a:endParaRPr lang="en-US" sz="2000" dirty="0">
              <a:solidFill>
                <a:srgbClr val="000000"/>
              </a:solidFill>
              <a:latin typeface="Georgia"/>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8576219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Evaluation and Management (E/M) Codes:  99###</a:t>
            </a:r>
          </a:p>
        </p:txBody>
      </p:sp>
      <p:sp>
        <p:nvSpPr>
          <p:cNvPr id="4" name="Subtitle 3"/>
          <p:cNvSpPr>
            <a:spLocks noGrp="1"/>
          </p:cNvSpPr>
          <p:nvPr>
            <p:ph type="subTitle" idx="1"/>
          </p:nvPr>
        </p:nvSpPr>
        <p:spPr>
          <a:xfrm>
            <a:off x="1636192" y="2626737"/>
            <a:ext cx="7307943" cy="2462213"/>
          </a:xfrm>
        </p:spPr>
        <p:txBody>
          <a:bodyPr anchor="t"/>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Two Methodologies for charting:</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Coding by the Elements—see QA Training Website for resources.</a:t>
            </a:r>
          </a:p>
          <a:p>
            <a:pPr marL="0" lvl="0" indent="0">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Counseling and Coordination of Care:</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Make up the great majority of client medication support services in Community Mental Health.</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See slides below and QA Training Website for additional resources.</a:t>
            </a:r>
          </a:p>
          <a:p>
            <a:pPr marL="274320" lvl="0" indent="-274320">
              <a:lnSpc>
                <a:spcPct val="100000"/>
              </a:lnSpc>
              <a:spcBef>
                <a:spcPct val="20000"/>
              </a:spcBef>
              <a:buClr>
                <a:srgbClr val="D16349"/>
              </a:buClr>
              <a:buSzPct val="85000"/>
              <a:buFont typeface="Wingdings 2"/>
              <a:buChar char=""/>
            </a:pPr>
            <a:endParaRPr lang="en-US" sz="2100" dirty="0">
              <a:solidFill>
                <a:prstClr val="black"/>
              </a:solidFill>
              <a:latin typeface="Georgia"/>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004303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Evaluation and Management (E/M) Codes</a:t>
            </a:r>
          </a:p>
        </p:txBody>
      </p:sp>
      <p:sp>
        <p:nvSpPr>
          <p:cNvPr id="4" name="Subtitle 3"/>
          <p:cNvSpPr>
            <a:spLocks noGrp="1"/>
          </p:cNvSpPr>
          <p:nvPr>
            <p:ph type="subTitle" idx="1"/>
          </p:nvPr>
        </p:nvSpPr>
        <p:spPr>
          <a:xfrm>
            <a:off x="1620150" y="2659781"/>
            <a:ext cx="9400777" cy="3065455"/>
          </a:xfrm>
        </p:spPr>
        <p:txBody>
          <a:bodyPr anchor="t"/>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When “Counseling &amp; Coordination of Care” exceeds 50% of face-to-face time, the E/M Code is selected on the basis of the face-to-face service time.</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If “Counseling &amp; Coordination of Care” was less than 50% of the face-to-face time, the E/M Code must be selected based on the complexity of the visit.</a:t>
            </a:r>
          </a:p>
          <a:p>
            <a:pPr marL="0" lvl="0" indent="0">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Refer to E/M Clinical Documentation Training</a:t>
            </a: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E/M Training Materials:</a:t>
            </a: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http://www.acbhcs.org/providers/QA/training.htm</a:t>
            </a:r>
            <a:endParaRPr lang="en-US" sz="1400" dirty="0">
              <a:solidFill>
                <a:schemeClr val="bg2">
                  <a:lumMod val="50000"/>
                </a:schemeClr>
              </a:solidFill>
              <a:latin typeface="Verdana" panose="020B0604030504040204" pitchFamily="34" charset="0"/>
              <a:ea typeface="Verdana" panose="020B0604030504040204" pitchFamily="34" charset="0"/>
            </a:endParaRP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Scroll down to “</a:t>
            </a:r>
            <a:r>
              <a:rPr lang="en-US" sz="1400" i="1" dirty="0">
                <a:solidFill>
                  <a:schemeClr val="bg2">
                    <a:lumMod val="50000"/>
                  </a:schemeClr>
                </a:solidFill>
                <a:latin typeface="Verdana" panose="020B0604030504040204" pitchFamily="34" charset="0"/>
                <a:ea typeface="Verdana" panose="020B0604030504040204" pitchFamily="34" charset="0"/>
              </a:rPr>
              <a:t>Training Handouts &amp; Resources”</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1491301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E/M Codes: when &gt;50%  of f-f time is Counseling &amp; Coordination of Care</a:t>
            </a:r>
          </a:p>
        </p:txBody>
      </p:sp>
      <p:sp>
        <p:nvSpPr>
          <p:cNvPr id="4" name="Subtitle 3"/>
          <p:cNvSpPr>
            <a:spLocks noGrp="1"/>
          </p:cNvSpPr>
          <p:nvPr>
            <p:ph type="subTitle" idx="1"/>
          </p:nvPr>
        </p:nvSpPr>
        <p:spPr>
          <a:xfrm>
            <a:off x="1636192" y="2658822"/>
            <a:ext cx="9384734" cy="3237809"/>
          </a:xfrm>
        </p:spPr>
        <p:txBody>
          <a:bodyPr anchor="t"/>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The majority of E/M services provided in Community Mental Health involve &gt;50% of face-to-face time which is  spent performing Counseling (aka in psychiatry as Supportive Psychotherapy) and Coordination of Care services.</a:t>
            </a:r>
          </a:p>
          <a:p>
            <a:pPr marL="0" lvl="0" indent="0">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endParaRPr>
          </a:p>
          <a:p>
            <a:pPr marL="548640" lvl="2" indent="-228600" algn="l">
              <a:lnSpc>
                <a:spcPct val="100000"/>
              </a:lnSpc>
              <a:spcBef>
                <a:spcPct val="20000"/>
              </a:spcBef>
              <a:buClr>
                <a:srgbClr val="D16349"/>
              </a:buClr>
              <a:buSzPct val="8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Especially extended visits such as 645—99214 &amp; 646-99215</a:t>
            </a:r>
          </a:p>
          <a:p>
            <a:pPr marL="548640" lvl="2" indent="-228600" algn="l">
              <a:lnSpc>
                <a:spcPct val="100000"/>
              </a:lnSpc>
              <a:spcBef>
                <a:spcPct val="20000"/>
              </a:spcBef>
              <a:buClr>
                <a:srgbClr val="D16349"/>
              </a:buClr>
              <a:buSzPct val="85000"/>
              <a:buFont typeface="Wingdings 2"/>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Psychiatrists often label what the CPT defines as “Counseling” as supportive psychotherapy. </a:t>
            </a:r>
          </a:p>
          <a:p>
            <a:pPr marL="0" lvl="0" indent="0">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 </a:t>
            </a: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The components of “Supportive Psychotherapy” are usually considered as overlapping with “Counseling” (as defined by CPT) and should not be claimed as E/M + Add-on Psychotherapy.</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Such interventions are claimed as “Counseling and Coordination of Care” as part of the E/M visit.  Claim E/M only.</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708730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33457" y="1509588"/>
            <a:ext cx="7307943" cy="369332"/>
          </a:xfrm>
        </p:spPr>
        <p:txBody>
          <a:bodyPr/>
          <a:lstStyle/>
          <a:p>
            <a:r>
              <a:rPr lang="en-US" sz="2000" dirty="0">
                <a:latin typeface="Verdana" panose="020B0604030504040204" pitchFamily="34" charset="0"/>
                <a:ea typeface="Verdana" panose="020B0604030504040204" pitchFamily="34" charset="0"/>
              </a:rPr>
              <a:t>Progress Notes</a:t>
            </a:r>
          </a:p>
        </p:txBody>
      </p:sp>
      <p:sp>
        <p:nvSpPr>
          <p:cNvPr id="4" name="Subtitle 3"/>
          <p:cNvSpPr>
            <a:spLocks noGrp="1"/>
          </p:cNvSpPr>
          <p:nvPr>
            <p:ph type="subTitle" idx="1"/>
          </p:nvPr>
        </p:nvSpPr>
        <p:spPr>
          <a:xfrm>
            <a:off x="2446944" y="1922175"/>
            <a:ext cx="6868227" cy="10204845"/>
          </a:xfrm>
        </p:spPr>
        <p:txBody>
          <a:bodyPr anchor="t"/>
          <a:lstStyle/>
          <a:p>
            <a:endParaRPr lang="en-US" sz="1600" dirty="0"/>
          </a:p>
          <a:p>
            <a:pPr>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Quality of writing in progress notes should be:</a:t>
            </a:r>
          </a:p>
          <a:p>
            <a:pPr lvl="1"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Concise </a:t>
            </a:r>
          </a:p>
          <a:p>
            <a:pPr lvl="1"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Clear </a:t>
            </a:r>
          </a:p>
          <a:p>
            <a:pPr lvl="1"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Cohesive </a:t>
            </a:r>
          </a:p>
          <a:p>
            <a:pPr lvl="1"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Reader-centered </a:t>
            </a:r>
          </a:p>
          <a:p>
            <a:pPr lvl="1"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Written in language anyone can understand</a:t>
            </a:r>
          </a:p>
          <a:p>
            <a:pPr lvl="1" algn="l">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Abbreviations may be used:</a:t>
            </a:r>
          </a:p>
          <a:p>
            <a:pPr lvl="1"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Utilize the ACBH abbreviation list or</a:t>
            </a:r>
          </a:p>
          <a:p>
            <a:pPr marL="515938" lvl="1" indent="-58738"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State the word to be abbreviated. In parentheses state the abbreviation to be utilized. This abbreviation may be used on this document only. For any other documents you will need to repeat the same steps for that document</a:t>
            </a:r>
          </a:p>
          <a:p>
            <a:pPr lvl="1" algn="l">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0" indent="0">
              <a:buNone/>
            </a:pPr>
            <a:r>
              <a:rPr lang="en-US" sz="1400" dirty="0">
                <a:latin typeface="Verdana" panose="020B0604030504040204" pitchFamily="34" charset="0"/>
                <a:ea typeface="Verdana" panose="020B0604030504040204" pitchFamily="34" charset="0"/>
                <a:cs typeface="Arial" panose="020B0604020202020204" pitchFamily="34" charset="0"/>
              </a:rPr>
              <a:t>Always keep in mind that the clinical record belongs to, and is about, the client. </a:t>
            </a:r>
          </a:p>
          <a:p>
            <a:endParaRPr lang="en-US" sz="1600" u="sng" dirty="0">
              <a:latin typeface="Arial"/>
            </a:endParaRPr>
          </a:p>
          <a:p>
            <a:endParaRPr lang="en-US" sz="1600" u="sng" dirty="0">
              <a:latin typeface="Arial"/>
            </a:endParaRPr>
          </a:p>
          <a:p>
            <a:endParaRPr lang="en-US" sz="1600" u="sng" dirty="0"/>
          </a:p>
          <a:p>
            <a:pPr marL="0" indent="0">
              <a:buNone/>
            </a:pPr>
            <a:endParaRPr lang="en-US" sz="1600" dirty="0">
              <a:latin typeface="Arial"/>
            </a:endParaRPr>
          </a:p>
          <a:p>
            <a:pPr lvl="1" algn="l"/>
            <a:endParaRPr lang="en-US" sz="1600" u="sng" dirty="0">
              <a:latin typeface="Arial"/>
            </a:endParaRPr>
          </a:p>
          <a:p>
            <a:pPr lvl="1" algn="l"/>
            <a:endParaRPr lang="en-US" sz="1600" u="sng" dirty="0">
              <a:latin typeface="Arial"/>
            </a:endParaRPr>
          </a:p>
          <a:p>
            <a:endParaRPr lang="en-US" sz="1600" dirty="0">
              <a:latin typeface="Arial"/>
            </a:endParaRPr>
          </a:p>
          <a:p>
            <a:pPr lvl="1" algn="l"/>
            <a:endParaRPr lang="en-US" sz="1600" dirty="0">
              <a:solidFill>
                <a:srgbClr val="FF0000"/>
              </a:solidFill>
              <a:latin typeface="Arial"/>
            </a:endParaRPr>
          </a:p>
          <a:p>
            <a:endParaRPr lang="en-US" sz="1600" dirty="0">
              <a:latin typeface="Arial"/>
            </a:endParaRPr>
          </a:p>
          <a:p>
            <a:endParaRPr lang="en-US" sz="1600" dirty="0"/>
          </a:p>
          <a:p>
            <a:pPr lvl="1" algn="l"/>
            <a:endParaRPr lang="en-US" sz="1600" dirty="0"/>
          </a:p>
          <a:p>
            <a:endParaRPr lang="en-US" sz="1600" dirty="0"/>
          </a:p>
          <a:p>
            <a:endParaRPr lang="en-US" sz="1600" dirty="0"/>
          </a:p>
          <a:p>
            <a:pPr marL="0" indent="0">
              <a:buNone/>
            </a:pPr>
            <a:r>
              <a:rPr lang="en-US" sz="1600" dirty="0"/>
              <a:t> </a:t>
            </a:r>
          </a:p>
          <a:p>
            <a:endParaRPr lang="en-US" sz="1600" dirty="0"/>
          </a:p>
          <a:p>
            <a:endParaRPr lang="en-US" sz="1600" u="sng" dirty="0"/>
          </a:p>
          <a:p>
            <a:endParaRPr lang="en-US" sz="1600" u="sng" dirty="0"/>
          </a:p>
          <a:p>
            <a:endParaRPr lang="en-US" sz="1600" u="sng" dirty="0"/>
          </a:p>
          <a:p>
            <a:endParaRPr lang="en-US" sz="1600" i="1" dirty="0"/>
          </a:p>
          <a:p>
            <a:endParaRPr lang="en-US" sz="1600" i="0"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6</a:t>
            </a:fld>
            <a:endParaRPr lang="uk-UA" dirty="0"/>
          </a:p>
        </p:txBody>
      </p:sp>
    </p:spTree>
    <p:extLst>
      <p:ext uri="{BB962C8B-B14F-4D97-AF65-F5344CB8AC3E}">
        <p14:creationId xmlns:p14="http://schemas.microsoft.com/office/powerpoint/2010/main" val="5112252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E/M Codes: when &gt;50%  of f-f time is Counseling &amp; Coordination of Care</a:t>
            </a:r>
          </a:p>
        </p:txBody>
      </p:sp>
      <p:sp>
        <p:nvSpPr>
          <p:cNvPr id="4" name="Subtitle 3"/>
          <p:cNvSpPr>
            <a:spLocks noGrp="1"/>
          </p:cNvSpPr>
          <p:nvPr>
            <p:ph type="subTitle" idx="1"/>
          </p:nvPr>
        </p:nvSpPr>
        <p:spPr>
          <a:xfrm>
            <a:off x="1588066" y="2546527"/>
            <a:ext cx="9448902" cy="3582519"/>
          </a:xfrm>
        </p:spPr>
        <p:txBody>
          <a:bodyPr anchor="t"/>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Documentation:</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Outpatient--Indicate Face-to-Face time (Inpatient—Indicate Unit Floor Time).</a:t>
            </a: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Indicate Counseling and Coordination of Care time.</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Or at least statement: “Counseling and Coordination time was greater than 50% of face-to-face time.”</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Start and end times also recommended.</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Example:</a:t>
            </a:r>
          </a:p>
          <a:p>
            <a:pPr marL="1097280" lvl="3" indent="-228600" algn="l">
              <a:lnSpc>
                <a:spcPct val="100000"/>
              </a:lnSpc>
              <a:spcBef>
                <a:spcPct val="20000"/>
              </a:spcBef>
              <a:buClr>
                <a:srgbClr val="8C7B7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646-99215; F-F time = 50”: start 13:00 and end 13:50;</a:t>
            </a:r>
          </a:p>
          <a:p>
            <a:pPr marL="1097280" lvl="3" indent="-228600" algn="l">
              <a:lnSpc>
                <a:spcPct val="100000"/>
              </a:lnSpc>
              <a:spcBef>
                <a:spcPct val="20000"/>
              </a:spcBef>
              <a:buClr>
                <a:srgbClr val="8C7B7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Counseling and Coordination of Care time = 40”</a:t>
            </a:r>
          </a:p>
          <a:p>
            <a:pPr marL="1097280" lvl="3" indent="-228600" algn="l">
              <a:lnSpc>
                <a:spcPct val="100000"/>
              </a:lnSpc>
              <a:spcBef>
                <a:spcPct val="20000"/>
              </a:spcBef>
              <a:buClr>
                <a:srgbClr val="8C7B7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Doc time = 8”; Total time = 58”</a:t>
            </a:r>
          </a:p>
          <a:p>
            <a:pPr marL="1097280" lvl="3" indent="-228600" algn="l">
              <a:lnSpc>
                <a:spcPct val="100000"/>
              </a:lnSpc>
              <a:spcBef>
                <a:spcPct val="20000"/>
              </a:spcBef>
              <a:buClr>
                <a:srgbClr val="8C7B7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List the content topics of Counseling and Coordination of Care discussed &amp; provide a detailed description of discussion of each content topic documented.</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4653037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E/M Codes: when &gt;50%  of f-f time is Counseling &amp; Coordination of Care</a:t>
            </a:r>
          </a:p>
        </p:txBody>
      </p:sp>
      <p:sp>
        <p:nvSpPr>
          <p:cNvPr id="4" name="Subtitle 3"/>
          <p:cNvSpPr>
            <a:spLocks noGrp="1"/>
          </p:cNvSpPr>
          <p:nvPr>
            <p:ph type="subTitle" idx="1"/>
          </p:nvPr>
        </p:nvSpPr>
        <p:spPr>
          <a:xfrm>
            <a:off x="1604211" y="3059874"/>
            <a:ext cx="9448799" cy="2376035"/>
          </a:xfrm>
        </p:spPr>
        <p:txBody>
          <a:bodyPr anchor="t"/>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Indicate Content Topics of Counseling 	</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Diagnostic results, Prior studies, Need for further testing</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Impressions</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Clinical course, Prognosis</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Treatment options, Medication Issues, Risks and benefits of management options</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Instructions for management and/or follow-up</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Importance of compliance/adherence with chosen management options</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Risk factor reduction</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Client education and instructions</a:t>
            </a:r>
            <a:endParaRPr lang="en-US" sz="1400" b="1" dirty="0">
              <a:solidFill>
                <a:schemeClr val="bg2">
                  <a:lumMod val="50000"/>
                </a:schemeClr>
              </a:solidFill>
              <a:latin typeface="Verdana" panose="020B0604030504040204" pitchFamily="34" charset="0"/>
              <a:ea typeface="Verdana" panose="020B0604030504040204" pitchFamily="34" charset="0"/>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17474512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E/M Codes: when &gt;50%  of f-f time is Counseling &amp; Coordination of Care</a:t>
            </a:r>
          </a:p>
        </p:txBody>
      </p:sp>
      <p:sp>
        <p:nvSpPr>
          <p:cNvPr id="4" name="Subtitle 3"/>
          <p:cNvSpPr>
            <a:spLocks noGrp="1"/>
          </p:cNvSpPr>
          <p:nvPr>
            <p:ph type="subTitle" idx="1"/>
          </p:nvPr>
        </p:nvSpPr>
        <p:spPr>
          <a:xfrm>
            <a:off x="1636192" y="2803201"/>
            <a:ext cx="8688436" cy="3367076"/>
          </a:xfrm>
        </p:spPr>
        <p:txBody>
          <a:bodyPr anchor="t"/>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Coordination of Care:</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Services provided by the medical provider responsible for the direct care of a client when they coordinate or control access to care or initiates or supervises other healthcare services needed by the client. </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Outpatient coordination of care must be provided while face-to-face with the client (or family).</a:t>
            </a:r>
          </a:p>
          <a:p>
            <a:pPr marL="822960" lvl="2" indent="-228600" algn="l">
              <a:lnSpc>
                <a:spcPct val="100000"/>
              </a:lnSpc>
              <a:spcBef>
                <a:spcPct val="20000"/>
              </a:spcBef>
              <a:buClr>
                <a:srgbClr val="8CADAE"/>
              </a:buClr>
              <a:buSzPct val="75000"/>
              <a:buFont typeface="Wingdings 2"/>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Provider must detail and thoroughly document what was discussed for each content topic covered</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E.g. for Compliance/Adherence discussion:</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“20 minutes of 25 minutes face-to-face time spent counseling re: the importance of medication compliance with mood stabilizer for bipolar disorder.  Explored impact of when client went off her medications—including recent 5150 and involuntary hospitalizations…”</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15028270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E/M Codes: when &gt;50%  of f-f time is Counseling &amp; Coordination of Care</a:t>
            </a:r>
          </a:p>
        </p:txBody>
      </p:sp>
      <p:sp>
        <p:nvSpPr>
          <p:cNvPr id="4" name="Subtitle 3"/>
          <p:cNvSpPr>
            <a:spLocks noGrp="1"/>
          </p:cNvSpPr>
          <p:nvPr>
            <p:ph type="subTitle" idx="1"/>
          </p:nvPr>
        </p:nvSpPr>
        <p:spPr>
          <a:xfrm>
            <a:off x="2871434" y="3059874"/>
            <a:ext cx="7307943" cy="618118"/>
          </a:xfrm>
        </p:spPr>
        <p:txBody>
          <a:bodyPr anchor="t"/>
          <a:lstStyle/>
          <a:p>
            <a:r>
              <a:rPr lang="en-US" i="0" dirty="0"/>
              <a:t>Lorem ipsum dolor sit </a:t>
            </a:r>
            <a:r>
              <a:rPr lang="en-US" i="0" dirty="0" err="1"/>
              <a:t>amet</a:t>
            </a:r>
            <a:r>
              <a:rPr lang="en-US" i="0" dirty="0"/>
              <a:t>, </a:t>
            </a:r>
            <a:r>
              <a:rPr lang="en-US" i="0" dirty="0" err="1"/>
              <a:t>consectetur</a:t>
            </a:r>
            <a:r>
              <a:rPr lang="en-US" i="0" dirty="0"/>
              <a:t> </a:t>
            </a:r>
            <a:r>
              <a:rPr lang="en-US" i="0" dirty="0" err="1"/>
              <a:t>adipiscing</a:t>
            </a:r>
            <a:r>
              <a:rPr lang="en-US" i="0" dirty="0"/>
              <a:t> </a:t>
            </a:r>
            <a:r>
              <a:rPr lang="en-US" i="0" dirty="0" err="1"/>
              <a:t>elit</a:t>
            </a:r>
            <a:r>
              <a:rPr lang="en-US" i="0" dirty="0"/>
              <a:t>.</a:t>
            </a:r>
          </a:p>
          <a:p>
            <a:r>
              <a:rPr lang="en-US" i="0" dirty="0" err="1"/>
              <a:t>Donec</a:t>
            </a:r>
            <a:r>
              <a:rPr lang="en-US" i="0" dirty="0"/>
              <a:t> </a:t>
            </a:r>
            <a:r>
              <a:rPr lang="en-US" i="0" dirty="0" err="1"/>
              <a:t>accumsan</a:t>
            </a:r>
            <a:r>
              <a:rPr lang="en-US" i="0" dirty="0"/>
              <a:t> lacus </a:t>
            </a:r>
            <a:r>
              <a:rPr lang="en-US" i="0" dirty="0" err="1"/>
              <a:t>porttitor</a:t>
            </a:r>
            <a:r>
              <a:rPr lang="en-US" i="0" dirty="0"/>
              <a:t>, </a:t>
            </a:r>
            <a:r>
              <a:rPr lang="en-US" i="0" dirty="0" err="1"/>
              <a:t>faucibus</a:t>
            </a:r>
            <a:r>
              <a:rPr lang="en-US" i="0" dirty="0"/>
              <a:t> ipsum et, </a:t>
            </a:r>
            <a:r>
              <a:rPr lang="en-US" i="0" dirty="0" err="1"/>
              <a:t>elementum</a:t>
            </a:r>
            <a:r>
              <a:rPr lang="en-US" i="0" dirty="0"/>
              <a:t> sem.</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pic>
        <p:nvPicPr>
          <p:cNvPr id="5" name="Picture 4">
            <a:extLst>
              <a:ext uri="{FF2B5EF4-FFF2-40B4-BE49-F238E27FC236}">
                <a16:creationId xmlns:a16="http://schemas.microsoft.com/office/drawing/2014/main" id="{2BFD9C0B-3652-4B6E-ADF6-FAC37F60A28C}"/>
              </a:ext>
            </a:extLst>
          </p:cNvPr>
          <p:cNvPicPr>
            <a:picLocks noChangeAspect="1"/>
          </p:cNvPicPr>
          <p:nvPr/>
        </p:nvPicPr>
        <p:blipFill>
          <a:blip r:embed="rId2"/>
          <a:stretch>
            <a:fillRect/>
          </a:stretch>
        </p:blipFill>
        <p:spPr>
          <a:xfrm>
            <a:off x="2772095" y="2415636"/>
            <a:ext cx="7407282" cy="3743268"/>
          </a:xfrm>
          <a:prstGeom prst="rect">
            <a:avLst/>
          </a:prstGeom>
        </p:spPr>
      </p:pic>
    </p:spTree>
    <p:extLst>
      <p:ext uri="{BB962C8B-B14F-4D97-AF65-F5344CB8AC3E}">
        <p14:creationId xmlns:p14="http://schemas.microsoft.com/office/powerpoint/2010/main" val="31190664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en-US" dirty="0"/>
              <a:t>Medication Support: RN/LVN/Psych Tech only (369)</a:t>
            </a:r>
          </a:p>
        </p:txBody>
      </p:sp>
      <p:sp>
        <p:nvSpPr>
          <p:cNvPr id="4" name="Subtitle 3"/>
          <p:cNvSpPr>
            <a:spLocks noGrp="1"/>
          </p:cNvSpPr>
          <p:nvPr>
            <p:ph type="subTitle" idx="1"/>
          </p:nvPr>
        </p:nvSpPr>
        <p:spPr>
          <a:xfrm>
            <a:off x="1764528" y="2662636"/>
            <a:ext cx="9589272" cy="2763834"/>
          </a:xfrm>
        </p:spPr>
        <p:txBody>
          <a:bodyPr anchor="t"/>
          <a:lstStyle/>
          <a:p>
            <a:pPr marL="0" lvl="0" indent="0">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This procedure code was developed for RN’s and LVN’s who provide medication management but who cannot bill Medicare. This code is for Medi-Cal billable only. Maximum claim limit of 4 hours (240 minutes) per day </a:t>
            </a:r>
          </a:p>
          <a:p>
            <a:pPr marL="0" lvl="0" indent="0">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This code should be used when doing medication injections and providing medication support</a:t>
            </a:r>
          </a:p>
          <a:p>
            <a:pPr marL="822960" lvl="2" indent="-228600" algn="l">
              <a:lnSpc>
                <a:spcPct val="100000"/>
              </a:lnSpc>
              <a:spcBef>
                <a:spcPct val="20000"/>
              </a:spcBef>
              <a:buClr>
                <a:srgbClr val="8CADAE"/>
              </a:buClr>
              <a:buSzPct val="75000"/>
              <a:buFont typeface="Wingdings 2"/>
              <a:buChar char=""/>
            </a:pPr>
            <a:r>
              <a:rPr lang="en-US" sz="1400" dirty="0">
                <a:solidFill>
                  <a:schemeClr val="bg2">
                    <a:lumMod val="50000"/>
                  </a:schemeClr>
                </a:solidFill>
                <a:latin typeface="Verdana" panose="020B0604030504040204" pitchFamily="34" charset="0"/>
                <a:ea typeface="Verdana" panose="020B0604030504040204" pitchFamily="34" charset="0"/>
              </a:rPr>
              <a:t>Face-to-Face and Non Face-to-Face</a:t>
            </a:r>
          </a:p>
          <a:p>
            <a:pPr marL="822960" lvl="2" indent="-228600" algn="l">
              <a:lnSpc>
                <a:spcPct val="100000"/>
              </a:lnSpc>
              <a:spcBef>
                <a:spcPct val="20000"/>
              </a:spcBef>
              <a:buClr>
                <a:srgbClr val="8CADAE"/>
              </a:buClr>
              <a:buSzPct val="75000"/>
              <a:buFont typeface="Wingdings 2"/>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The expectation is that time spent would be 15-30 minutes. If service is provided beyond 30 minutes, the documentation must support that level of service.</a:t>
            </a: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RN, LVN, Psych Tech’s may exclusively use this code for all services they provide.</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7697839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1255728"/>
          </a:xfrm>
        </p:spPr>
        <p:txBody>
          <a:bodyPr/>
          <a:lstStyle/>
          <a:p>
            <a:r>
              <a:rPr lang="en-US" dirty="0"/>
              <a:t>Medication Support: Medical Providers </a:t>
            </a:r>
            <a:br>
              <a:rPr lang="en-US" dirty="0"/>
            </a:br>
            <a:r>
              <a:rPr lang="en-US" dirty="0"/>
              <a:t>(MD, DO, NP, PA, CNS)</a:t>
            </a:r>
          </a:p>
        </p:txBody>
      </p:sp>
      <p:sp>
        <p:nvSpPr>
          <p:cNvPr id="4" name="Subtitle 3"/>
          <p:cNvSpPr>
            <a:spLocks noGrp="1"/>
          </p:cNvSpPr>
          <p:nvPr>
            <p:ph type="subTitle" idx="1"/>
          </p:nvPr>
        </p:nvSpPr>
        <p:spPr>
          <a:xfrm>
            <a:off x="1812655" y="3043832"/>
            <a:ext cx="7307943" cy="1514261"/>
          </a:xfrm>
        </p:spPr>
        <p:txBody>
          <a:bodyPr anchor="t"/>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367—Medication Training and Support</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This procedure code was developed for non face-to-face Medication Services, and therefore is Not billable to Medicare </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MD, DO, NP, PA &amp; CNS’s may exclusively use this code for all non-face-to-face services they provide.</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5303996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Procedure Code/Services Review</a:t>
            </a:r>
          </a:p>
        </p:txBody>
      </p:sp>
      <p:sp>
        <p:nvSpPr>
          <p:cNvPr id="4" name="Subtitle 3"/>
          <p:cNvSpPr>
            <a:spLocks noGrp="1"/>
          </p:cNvSpPr>
          <p:nvPr>
            <p:ph type="subTitle" idx="1"/>
          </p:nvPr>
        </p:nvSpPr>
        <p:spPr>
          <a:xfrm>
            <a:off x="1748487" y="2330237"/>
            <a:ext cx="8576141" cy="3065455"/>
          </a:xfrm>
        </p:spPr>
        <p:txBody>
          <a:bodyPr anchor="t"/>
          <a:lstStyle/>
          <a:p>
            <a:pPr marL="0" lvl="0" indent="0" algn="ctr">
              <a:lnSpc>
                <a:spcPct val="100000"/>
              </a:lnSpc>
              <a:spcBef>
                <a:spcPct val="20000"/>
              </a:spcBef>
              <a:buClr>
                <a:srgbClr val="D16349"/>
              </a:buClr>
              <a:buSzPct val="85000"/>
              <a:buNone/>
            </a:pPr>
            <a:r>
              <a:rPr lang="en-US" sz="1400" b="1" dirty="0">
                <a:latin typeface="Verdana" panose="020B0604030504040204" pitchFamily="34" charset="0"/>
                <a:ea typeface="Verdana" panose="020B0604030504040204" pitchFamily="34" charset="0"/>
                <a:cs typeface="Arial" panose="020B0604020202020204" pitchFamily="34" charset="0"/>
              </a:rPr>
              <a:t>Case Management vs. Plan Development vs. Collateral</a:t>
            </a:r>
          </a:p>
          <a:p>
            <a:pPr marL="0" lvl="0" indent="0" algn="ctr">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cs typeface="Arial" panose="020B0604020202020204" pitchFamily="34" charset="0"/>
            </a:endParaRPr>
          </a:p>
          <a:p>
            <a:pPr marL="0" lvl="0" indent="0">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cs typeface="Arial" panose="020B0604020202020204" pitchFamily="34" charset="0"/>
            </a:endParaRPr>
          </a:p>
          <a:p>
            <a:pPr marL="548640" lvl="1" indent="-274320" algn="l">
              <a:lnSpc>
                <a:spcPct val="100000"/>
              </a:lnSpc>
              <a:spcBef>
                <a:spcPct val="20000"/>
              </a:spcBef>
              <a:buClr>
                <a:srgbClr val="002060"/>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May Case Management, Plan Develop, or Collateral be provided across agencies (or in the same agency between RU’s that do not share a medical record)?</a:t>
            </a:r>
          </a:p>
          <a:p>
            <a:pPr marL="548640" lvl="1" indent="-274320" algn="l">
              <a:lnSpc>
                <a:spcPct val="100000"/>
              </a:lnSpc>
              <a:spcBef>
                <a:spcPct val="20000"/>
              </a:spcBef>
              <a:buClr>
                <a:srgbClr val="002060"/>
              </a:buClr>
              <a:buSzPct val="70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822960" lvl="2" indent="-228600" algn="l">
              <a:lnSpc>
                <a:spcPct val="100000"/>
              </a:lnSpc>
              <a:spcBef>
                <a:spcPct val="20000"/>
              </a:spcBef>
              <a:buClr>
                <a:srgbClr val="002060"/>
              </a:buClr>
              <a:buSzPct val="7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YES — Coordination of Care is recommended.</a:t>
            </a:r>
          </a:p>
          <a:p>
            <a:pPr marL="822960" lvl="2" indent="-228600" algn="l">
              <a:lnSpc>
                <a:spcPct val="100000"/>
              </a:lnSpc>
              <a:spcBef>
                <a:spcPct val="20000"/>
              </a:spcBef>
              <a:buClr>
                <a:srgbClr val="002060"/>
              </a:buClr>
              <a:buSzPct val="75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548640" lvl="1" indent="-274320" algn="l">
              <a:lnSpc>
                <a:spcPct val="100000"/>
              </a:lnSpc>
              <a:spcBef>
                <a:spcPct val="20000"/>
              </a:spcBef>
              <a:buClr>
                <a:srgbClr val="002060"/>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Which of these service types may be </a:t>
            </a:r>
            <a:r>
              <a:rPr lang="en-US" sz="1400" u="sng"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routinely</a:t>
            </a: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 provided within the same RU across staff, or between staff of different RU’s who share a chart?</a:t>
            </a:r>
          </a:p>
          <a:p>
            <a:pPr marL="548640" lvl="1" indent="-274320" algn="l">
              <a:lnSpc>
                <a:spcPct val="100000"/>
              </a:lnSpc>
              <a:spcBef>
                <a:spcPct val="20000"/>
              </a:spcBef>
              <a:buClr>
                <a:srgbClr val="002060"/>
              </a:buClr>
              <a:buSzPct val="70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822960" lvl="2" indent="-228600" algn="l">
              <a:lnSpc>
                <a:spcPct val="100000"/>
              </a:lnSpc>
              <a:spcBef>
                <a:spcPct val="20000"/>
              </a:spcBef>
              <a:buClr>
                <a:srgbClr val="002060"/>
              </a:buClr>
              <a:buSzPct val="7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NONE</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12815693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Procedure Code/Services Review</a:t>
            </a:r>
          </a:p>
        </p:txBody>
      </p:sp>
      <p:sp>
        <p:nvSpPr>
          <p:cNvPr id="4" name="Subtitle 3"/>
          <p:cNvSpPr>
            <a:spLocks noGrp="1"/>
          </p:cNvSpPr>
          <p:nvPr>
            <p:ph type="subTitle" idx="1"/>
          </p:nvPr>
        </p:nvSpPr>
        <p:spPr>
          <a:xfrm>
            <a:off x="1302657" y="2202219"/>
            <a:ext cx="9605975" cy="3927229"/>
          </a:xfrm>
        </p:spPr>
        <p:txBody>
          <a:bodyPr anchor="t"/>
          <a:lstStyle/>
          <a:p>
            <a:pPr marL="0" lvl="0" indent="0" algn="ctr">
              <a:lnSpc>
                <a:spcPct val="100000"/>
              </a:lnSpc>
              <a:spcBef>
                <a:spcPct val="20000"/>
              </a:spcBef>
              <a:buClr>
                <a:srgbClr val="D16349"/>
              </a:buClr>
              <a:buSzPct val="85000"/>
              <a:buNone/>
            </a:pPr>
            <a:r>
              <a:rPr lang="en-US" sz="1400" b="1" dirty="0">
                <a:latin typeface="Verdana" panose="020B0604030504040204" pitchFamily="34" charset="0"/>
                <a:ea typeface="Verdana" panose="020B0604030504040204" pitchFamily="34" charset="0"/>
                <a:cs typeface="Arial" panose="020B0604020202020204" pitchFamily="34" charset="0"/>
              </a:rPr>
              <a:t>Case Management vs. Plan Development vs. Collateral</a:t>
            </a:r>
          </a:p>
          <a:p>
            <a:pPr marL="0" lvl="0" indent="0" algn="ctr">
              <a:lnSpc>
                <a:spcPct val="100000"/>
              </a:lnSpc>
              <a:spcBef>
                <a:spcPct val="20000"/>
              </a:spcBef>
              <a:buClr>
                <a:srgbClr val="D16349"/>
              </a:buClr>
              <a:buSzPct val="85000"/>
              <a:buNone/>
            </a:pPr>
            <a:endParaRPr lang="en-US" sz="1400" dirty="0">
              <a:solidFill>
                <a:prstClr val="black"/>
              </a:solidFill>
              <a:latin typeface="Verdana" panose="020B0604030504040204" pitchFamily="34" charset="0"/>
              <a:ea typeface="Verdana" panose="020B0604030504040204" pitchFamily="34" charset="0"/>
              <a:cs typeface="Arial" panose="020B0604020202020204" pitchFamily="34" charset="0"/>
            </a:endParaRPr>
          </a:p>
          <a:p>
            <a:pPr marL="205740" lvl="1" algn="l">
              <a:lnSpc>
                <a:spcPct val="100000"/>
              </a:lnSpc>
              <a:spcBef>
                <a:spcPct val="20000"/>
              </a:spcBef>
              <a:buClr>
                <a:srgbClr val="646B86"/>
              </a:buClr>
              <a:buSzPct val="70000"/>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205740" lvl="1" algn="l">
              <a:lnSpc>
                <a:spcPct val="100000"/>
              </a:lnSpc>
              <a:spcBef>
                <a:spcPct val="20000"/>
              </a:spcBef>
              <a:buClr>
                <a:srgbClr val="646B86"/>
              </a:buClr>
              <a:buSzPct val="70000"/>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Which service may be provided </a:t>
            </a:r>
            <a:r>
              <a:rPr lang="en-US" sz="1400" i="1"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when needed </a:t>
            </a: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between the staff of the same RU, or staff of different RU’s who share an agency chart?</a:t>
            </a:r>
          </a:p>
          <a:p>
            <a:pPr marL="205740" lvl="1" algn="l">
              <a:lnSpc>
                <a:spcPct val="100000"/>
              </a:lnSpc>
              <a:spcBef>
                <a:spcPct val="20000"/>
              </a:spcBef>
              <a:buClr>
                <a:srgbClr val="646B86"/>
              </a:buClr>
              <a:buSzPct val="70000"/>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822960" lvl="2" indent="-228600" algn="l">
              <a:lnSpc>
                <a:spcPct val="100000"/>
              </a:lnSpc>
              <a:spcBef>
                <a:spcPct val="20000"/>
              </a:spcBef>
              <a:buClr>
                <a:srgbClr val="646B86"/>
              </a:buClr>
              <a:buSzPct val="7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Plan Development</a:t>
            </a:r>
          </a:p>
          <a:p>
            <a:pPr marL="822960" lvl="2" indent="-228600" algn="l">
              <a:lnSpc>
                <a:spcPct val="100000"/>
              </a:lnSpc>
              <a:spcBef>
                <a:spcPct val="20000"/>
              </a:spcBef>
              <a:buClr>
                <a:srgbClr val="646B86"/>
              </a:buClr>
              <a:buSzPct val="75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822960" lvl="2" indent="-228600" algn="l">
              <a:lnSpc>
                <a:spcPct val="100000"/>
              </a:lnSpc>
              <a:spcBef>
                <a:spcPct val="20000"/>
              </a:spcBef>
              <a:buClr>
                <a:srgbClr val="646B86"/>
              </a:buClr>
              <a:buSzPct val="7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For Example: </a:t>
            </a:r>
          </a:p>
          <a:p>
            <a:pPr marL="1097280" lvl="3" indent="-228600" algn="l">
              <a:lnSpc>
                <a:spcPct val="100000"/>
              </a:lnSpc>
              <a:spcBef>
                <a:spcPct val="20000"/>
              </a:spcBef>
              <a:buClr>
                <a:srgbClr val="646B86"/>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Case Manager/Family Partner/Consumer Peer/Therapist meets with the client and finds they have discontinued their psychotropic medications prescribed by the MD (in the same clinic).  Previously when this has occurred the client has rapidly decompensated and become hospitalized. The staff person then contacts the MD (claiming Plan Development) given this significant triggering event that may result in a change to the Client Plan.  </a:t>
            </a:r>
          </a:p>
          <a:p>
            <a:pPr marL="1097280" lvl="3" indent="-228600" algn="l">
              <a:lnSpc>
                <a:spcPct val="100000"/>
              </a:lnSpc>
              <a:spcBef>
                <a:spcPct val="20000"/>
              </a:spcBef>
              <a:buClr>
                <a:srgbClr val="646B86"/>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Even if a change does not occur—as long as the circumstances are documented in the PN that a Plan change was considered, claiming is appropriate.</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3470160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Procedure Code/Services</a:t>
            </a:r>
          </a:p>
        </p:txBody>
      </p:sp>
      <p:sp>
        <p:nvSpPr>
          <p:cNvPr id="4" name="Subtitle 3"/>
          <p:cNvSpPr>
            <a:spLocks noGrp="1"/>
          </p:cNvSpPr>
          <p:nvPr>
            <p:ph type="subTitle" idx="1"/>
          </p:nvPr>
        </p:nvSpPr>
        <p:spPr>
          <a:xfrm>
            <a:off x="2133498" y="2597577"/>
            <a:ext cx="7307943" cy="1988237"/>
          </a:xfrm>
        </p:spPr>
        <p:txBody>
          <a:bodyPr anchor="t"/>
          <a:lstStyle/>
          <a:p>
            <a:pPr marL="0" lvl="0" indent="0" algn="ctr">
              <a:lnSpc>
                <a:spcPct val="100000"/>
              </a:lnSpc>
              <a:spcBef>
                <a:spcPct val="20000"/>
              </a:spcBef>
              <a:buClr>
                <a:srgbClr val="D16349"/>
              </a:buClr>
              <a:buSzPct val="85000"/>
              <a:buNone/>
            </a:pPr>
            <a:r>
              <a:rPr lang="en-US" sz="1400" b="1" dirty="0">
                <a:latin typeface="Verdana" panose="020B0604030504040204" pitchFamily="34" charset="0"/>
                <a:ea typeface="Verdana" panose="020B0604030504040204" pitchFamily="34" charset="0"/>
                <a:cs typeface="Arial" panose="020B0604020202020204" pitchFamily="34" charset="0"/>
              </a:rPr>
              <a:t>Case Management vs. Plan Development vs. Collateral</a:t>
            </a:r>
          </a:p>
          <a:p>
            <a:pPr marL="205740" lvl="1" algn="l">
              <a:lnSpc>
                <a:spcPct val="100000"/>
              </a:lnSpc>
              <a:spcBef>
                <a:spcPct val="20000"/>
              </a:spcBef>
              <a:buClr>
                <a:srgbClr val="646B86"/>
              </a:buClr>
              <a:buSzPct val="70000"/>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205740" lvl="1" algn="l">
              <a:lnSpc>
                <a:spcPct val="100000"/>
              </a:lnSpc>
              <a:spcBef>
                <a:spcPct val="20000"/>
              </a:spcBef>
              <a:buClr>
                <a:srgbClr val="646B86"/>
              </a:buClr>
              <a:buSzPct val="70000"/>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Another example of billable intra-agency Plan Development:</a:t>
            </a:r>
          </a:p>
          <a:p>
            <a:pPr marL="205740" lvl="1" algn="l">
              <a:lnSpc>
                <a:spcPct val="100000"/>
              </a:lnSpc>
              <a:spcBef>
                <a:spcPct val="20000"/>
              </a:spcBef>
              <a:buClr>
                <a:srgbClr val="646B86"/>
              </a:buClr>
              <a:buSzPct val="70000"/>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548640" lvl="1" indent="-342900" algn="l">
              <a:lnSpc>
                <a:spcPct val="100000"/>
              </a:lnSpc>
              <a:spcBef>
                <a:spcPct val="20000"/>
              </a:spcBef>
              <a:buClr>
                <a:srgbClr val="646B86"/>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The clinician writing an annual plan has read the medical record on an on-going basis.  The clinician believes that coordinating with the MD and Family Partner to finalize the plan will facilitate the creation of MH Objectives that each of the providers are focusing on with the client.</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0857617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Procedure Code/Services</a:t>
            </a:r>
          </a:p>
        </p:txBody>
      </p:sp>
      <p:sp>
        <p:nvSpPr>
          <p:cNvPr id="4" name="Subtitle 3"/>
          <p:cNvSpPr>
            <a:spLocks noGrp="1"/>
          </p:cNvSpPr>
          <p:nvPr>
            <p:ph type="subTitle" idx="1"/>
          </p:nvPr>
        </p:nvSpPr>
        <p:spPr>
          <a:xfrm>
            <a:off x="1475771" y="2164038"/>
            <a:ext cx="9224313" cy="3453253"/>
          </a:xfrm>
        </p:spPr>
        <p:txBody>
          <a:bodyPr anchor="t"/>
          <a:lstStyle/>
          <a:p>
            <a:pPr marL="0" lvl="0" indent="0" algn="ctr">
              <a:lnSpc>
                <a:spcPct val="100000"/>
              </a:lnSpc>
              <a:spcBef>
                <a:spcPct val="20000"/>
              </a:spcBef>
              <a:buClr>
                <a:srgbClr val="D16349"/>
              </a:buClr>
              <a:buSzPct val="85000"/>
              <a:buNone/>
            </a:pPr>
            <a:r>
              <a:rPr lang="en-US" sz="1400" b="1" dirty="0">
                <a:latin typeface="Verdana" panose="020B0604030504040204" pitchFamily="34" charset="0"/>
                <a:ea typeface="Verdana" panose="020B0604030504040204" pitchFamily="34" charset="0"/>
                <a:cs typeface="Arial" panose="020B0604020202020204" pitchFamily="34" charset="0"/>
              </a:rPr>
              <a:t>Case Management vs. Plan Development vs. Collateral</a:t>
            </a:r>
          </a:p>
          <a:p>
            <a:pPr marL="0" lvl="0" indent="0">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cs typeface="Arial" panose="020B0604020202020204" pitchFamily="34" charset="0"/>
            </a:endParaRPr>
          </a:p>
          <a:p>
            <a:pPr marL="205740" lvl="1" algn="l">
              <a:lnSpc>
                <a:spcPct val="100000"/>
              </a:lnSpc>
              <a:spcBef>
                <a:spcPct val="20000"/>
              </a:spcBef>
              <a:buClr>
                <a:srgbClr val="646B86"/>
              </a:buClr>
              <a:buSzPct val="70000"/>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Examples of incorrectly claimed intra-agency activities as Plan Development.</a:t>
            </a:r>
          </a:p>
          <a:p>
            <a:pPr marL="548640" lvl="1" indent="-274320" algn="l">
              <a:lnSpc>
                <a:spcPct val="100000"/>
              </a:lnSpc>
              <a:spcBef>
                <a:spcPct val="20000"/>
              </a:spcBef>
              <a:buClr>
                <a:srgbClr val="646B86"/>
              </a:buClr>
              <a:buSzPct val="70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548640" lvl="1" indent="-274320" algn="l">
              <a:lnSpc>
                <a:spcPct val="100000"/>
              </a:lnSpc>
              <a:spcBef>
                <a:spcPct val="20000"/>
              </a:spcBef>
              <a:buClr>
                <a:srgbClr val="646B86"/>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MH Trainee writes up monthly summary of client’s progress in psychotherapy and in a meeting distinct from weekly supervision  shares this with the LPHA for collaboration and monitoring of client’s success towards meeting MH Objectives.</a:t>
            </a:r>
          </a:p>
          <a:p>
            <a:pPr marL="548640" lvl="1" indent="-274320" algn="l">
              <a:lnSpc>
                <a:spcPct val="100000"/>
              </a:lnSpc>
              <a:spcBef>
                <a:spcPct val="20000"/>
              </a:spcBef>
              <a:buClr>
                <a:srgbClr val="646B86"/>
              </a:buClr>
              <a:buSzPct val="70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822960" lvl="2" indent="-228600" algn="l">
              <a:lnSpc>
                <a:spcPct val="100000"/>
              </a:lnSpc>
              <a:spcBef>
                <a:spcPct val="20000"/>
              </a:spcBef>
              <a:buClr>
                <a:srgbClr val="646B86"/>
              </a:buClr>
              <a:buSzPct val="7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Meeting with one’s clinical supervisor (such as when collecting hours toward licensure) for any activity may never be claimed.</a:t>
            </a:r>
          </a:p>
          <a:p>
            <a:pPr marL="822960" lvl="2" indent="-228600" algn="l">
              <a:lnSpc>
                <a:spcPct val="100000"/>
              </a:lnSpc>
              <a:spcBef>
                <a:spcPct val="20000"/>
              </a:spcBef>
              <a:buClr>
                <a:srgbClr val="646B86"/>
              </a:buClr>
              <a:buSzPct val="75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822960" lvl="2" indent="-228600" algn="l">
              <a:lnSpc>
                <a:spcPct val="100000"/>
              </a:lnSpc>
              <a:spcBef>
                <a:spcPct val="20000"/>
              </a:spcBef>
              <a:buClr>
                <a:srgbClr val="646B86"/>
              </a:buClr>
              <a:buSzPct val="7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Meeting with an outside therapist around how to best proceed — with an eating disorders case you rarely have the opportunity to treat — is a consultation for professional development and never claimed.</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545045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43849" y="1454170"/>
            <a:ext cx="7307943" cy="369332"/>
          </a:xfrm>
        </p:spPr>
        <p:txBody>
          <a:bodyPr/>
          <a:lstStyle/>
          <a:p>
            <a:r>
              <a:rPr lang="en-US" sz="2000" dirty="0">
                <a:latin typeface="Verdana" panose="020B0604030504040204" pitchFamily="34" charset="0"/>
                <a:ea typeface="Verdana" panose="020B0604030504040204" pitchFamily="34" charset="0"/>
              </a:rPr>
              <a:t>S/P/BIRP Format</a:t>
            </a:r>
          </a:p>
        </p:txBody>
      </p:sp>
      <p:sp>
        <p:nvSpPr>
          <p:cNvPr id="4" name="Subtitle 3"/>
          <p:cNvSpPr>
            <a:spLocks noGrp="1"/>
          </p:cNvSpPr>
          <p:nvPr>
            <p:ph type="subTitle" idx="1"/>
          </p:nvPr>
        </p:nvSpPr>
        <p:spPr>
          <a:xfrm>
            <a:off x="408992" y="1982212"/>
            <a:ext cx="10515600" cy="6712094"/>
          </a:xfrm>
        </p:spPr>
        <p:txBody>
          <a:bodyPr anchor="t"/>
          <a:lstStyle/>
          <a:p>
            <a:endParaRPr lang="en-US" sz="1600" dirty="0"/>
          </a:p>
          <a:p>
            <a:pPr lvl="1" algn="l"/>
            <a:r>
              <a:rPr lang="en-US" sz="1400" b="1" u="sng" dirty="0">
                <a:solidFill>
                  <a:schemeClr val="tx1">
                    <a:lumMod val="50000"/>
                    <a:lumOff val="50000"/>
                  </a:schemeClr>
                </a:solidFill>
                <a:latin typeface="Verdana" panose="020B0604030504040204" pitchFamily="34" charset="0"/>
                <a:ea typeface="Verdana" panose="020B0604030504040204" pitchFamily="34" charset="0"/>
              </a:rPr>
              <a:t>S</a:t>
            </a:r>
            <a:r>
              <a:rPr lang="en-US" sz="1400" dirty="0">
                <a:solidFill>
                  <a:schemeClr val="tx1">
                    <a:lumMod val="50000"/>
                    <a:lumOff val="50000"/>
                  </a:schemeClr>
                </a:solidFill>
                <a:latin typeface="Verdana" panose="020B0604030504040204" pitchFamily="34" charset="0"/>
                <a:ea typeface="Verdana" panose="020B0604030504040204" pitchFamily="34" charset="0"/>
              </a:rPr>
              <a:t>ituation</a:t>
            </a:r>
            <a:r>
              <a:rPr lang="en-US" sz="1400" b="1" u="sng" dirty="0">
                <a:solidFill>
                  <a:schemeClr val="tx1">
                    <a:lumMod val="50000"/>
                    <a:lumOff val="50000"/>
                  </a:schemeClr>
                </a:solidFill>
                <a:latin typeface="Verdana" panose="020B0604030504040204" pitchFamily="34" charset="0"/>
                <a:ea typeface="Verdana" panose="020B0604030504040204" pitchFamily="34" charset="0"/>
              </a:rPr>
              <a:t>/P</a:t>
            </a:r>
            <a:r>
              <a:rPr lang="en-US" sz="1400" dirty="0">
                <a:solidFill>
                  <a:schemeClr val="tx1">
                    <a:lumMod val="50000"/>
                    <a:lumOff val="50000"/>
                  </a:schemeClr>
                </a:solidFill>
                <a:latin typeface="Verdana" panose="020B0604030504040204" pitchFamily="34" charset="0"/>
                <a:ea typeface="Verdana" panose="020B0604030504040204" pitchFamily="34" charset="0"/>
              </a:rPr>
              <a:t>urpose/</a:t>
            </a:r>
            <a:r>
              <a:rPr lang="en-US" sz="1400" b="1" u="sng" dirty="0">
                <a:solidFill>
                  <a:schemeClr val="tx1">
                    <a:lumMod val="50000"/>
                    <a:lumOff val="50000"/>
                  </a:schemeClr>
                </a:solidFill>
                <a:latin typeface="Verdana" panose="020B0604030504040204" pitchFamily="34" charset="0"/>
                <a:ea typeface="Verdana" panose="020B0604030504040204" pitchFamily="34" charset="0"/>
              </a:rPr>
              <a:t>P</a:t>
            </a:r>
            <a:r>
              <a:rPr lang="en-US" sz="1400" dirty="0">
                <a:solidFill>
                  <a:schemeClr val="tx1">
                    <a:lumMod val="50000"/>
                    <a:lumOff val="50000"/>
                  </a:schemeClr>
                </a:solidFill>
                <a:latin typeface="Verdana" panose="020B0604030504040204" pitchFamily="34" charset="0"/>
                <a:ea typeface="Verdana" panose="020B0604030504040204" pitchFamily="34" charset="0"/>
              </a:rPr>
              <a:t>roblem/</a:t>
            </a:r>
            <a:r>
              <a:rPr lang="en-US" sz="1400" b="1" u="sng" dirty="0">
                <a:solidFill>
                  <a:schemeClr val="tx1">
                    <a:lumMod val="50000"/>
                    <a:lumOff val="50000"/>
                  </a:schemeClr>
                </a:solidFill>
                <a:latin typeface="Verdana" panose="020B0604030504040204" pitchFamily="34" charset="0"/>
                <a:ea typeface="Verdana" panose="020B0604030504040204" pitchFamily="34" charset="0"/>
              </a:rPr>
              <a:t>B</a:t>
            </a:r>
            <a:r>
              <a:rPr lang="en-US" sz="1400" dirty="0">
                <a:solidFill>
                  <a:schemeClr val="tx1">
                    <a:lumMod val="50000"/>
                    <a:lumOff val="50000"/>
                  </a:schemeClr>
                </a:solidFill>
                <a:latin typeface="Verdana" panose="020B0604030504040204" pitchFamily="34" charset="0"/>
                <a:ea typeface="Verdana" panose="020B0604030504040204" pitchFamily="34" charset="0"/>
              </a:rPr>
              <a:t>ehavior/Assessment </a:t>
            </a:r>
          </a:p>
          <a:p>
            <a:pPr lvl="2" algn="l"/>
            <a:r>
              <a:rPr lang="en-US" sz="1400" dirty="0">
                <a:solidFill>
                  <a:schemeClr val="tx1">
                    <a:lumMod val="50000"/>
                    <a:lumOff val="50000"/>
                  </a:schemeClr>
                </a:solidFill>
                <a:latin typeface="Verdana" panose="020B0604030504040204" pitchFamily="34" charset="0"/>
                <a:ea typeface="Verdana" panose="020B0604030504040204" pitchFamily="34" charset="0"/>
              </a:rPr>
              <a:t>Describe the client’s current presentation and reported functioning since last encounter especially in terms of progress towards goals and objectives.  This highlights the medical necessity “ why” for providing the service today.</a:t>
            </a:r>
          </a:p>
          <a:p>
            <a:pPr lvl="2" algn="l"/>
            <a:r>
              <a:rPr lang="en-US" sz="1400" dirty="0">
                <a:solidFill>
                  <a:schemeClr val="tx1">
                    <a:lumMod val="50000"/>
                    <a:lumOff val="50000"/>
                  </a:schemeClr>
                </a:solidFill>
                <a:latin typeface="Verdana" panose="020B0604030504040204" pitchFamily="34" charset="0"/>
                <a:ea typeface="Verdana" panose="020B0604030504040204" pitchFamily="34" charset="0"/>
              </a:rPr>
              <a:t>Identify the purpose of the contact (e.g., to link, assess, plan, provide skill building, provide therapy, </a:t>
            </a:r>
            <a:r>
              <a:rPr lang="en-US" sz="1400" dirty="0" err="1">
                <a:solidFill>
                  <a:schemeClr val="tx1">
                    <a:lumMod val="50000"/>
                    <a:lumOff val="50000"/>
                  </a:schemeClr>
                </a:solidFill>
                <a:latin typeface="Verdana" panose="020B0604030504040204" pitchFamily="34" charset="0"/>
                <a:ea typeface="Verdana" panose="020B0604030504040204" pitchFamily="34" charset="0"/>
              </a:rPr>
              <a:t>etc</a:t>
            </a:r>
            <a:r>
              <a:rPr lang="en-US" sz="1400" dirty="0">
                <a:solidFill>
                  <a:schemeClr val="tx1">
                    <a:lumMod val="50000"/>
                    <a:lumOff val="50000"/>
                  </a:schemeClr>
                </a:solidFill>
                <a:latin typeface="Verdana" panose="020B0604030504040204" pitchFamily="34" charset="0"/>
                <a:ea typeface="Verdana" panose="020B0604030504040204" pitchFamily="34" charset="0"/>
              </a:rPr>
              <a:t>) </a:t>
            </a:r>
          </a:p>
          <a:p>
            <a:pPr lvl="2" algn="l"/>
            <a:r>
              <a:rPr lang="en-US" sz="1400" dirty="0">
                <a:solidFill>
                  <a:schemeClr val="tx1">
                    <a:lumMod val="50000"/>
                    <a:lumOff val="50000"/>
                  </a:schemeClr>
                </a:solidFill>
                <a:latin typeface="Verdana" panose="020B0604030504040204" pitchFamily="34" charset="0"/>
                <a:ea typeface="Verdana" panose="020B0604030504040204" pitchFamily="34" charset="0"/>
              </a:rPr>
              <a:t>Illustrate narrative description of the contact – who, what, where, when, and why, and the purpose of the service and/or situation requiring the service.</a:t>
            </a:r>
          </a:p>
          <a:p>
            <a:pPr lvl="1" algn="l"/>
            <a:r>
              <a:rPr lang="en-US" sz="1400" b="1" u="sng" dirty="0">
                <a:solidFill>
                  <a:schemeClr val="tx1">
                    <a:lumMod val="50000"/>
                    <a:lumOff val="50000"/>
                  </a:schemeClr>
                </a:solidFill>
                <a:latin typeface="Verdana" panose="020B0604030504040204" pitchFamily="34" charset="0"/>
                <a:ea typeface="Verdana" panose="020B0604030504040204" pitchFamily="34" charset="0"/>
              </a:rPr>
              <a:t>I</a:t>
            </a:r>
            <a:r>
              <a:rPr lang="en-US" sz="1400" dirty="0">
                <a:solidFill>
                  <a:schemeClr val="tx1">
                    <a:lumMod val="50000"/>
                    <a:lumOff val="50000"/>
                  </a:schemeClr>
                </a:solidFill>
                <a:latin typeface="Verdana" panose="020B0604030504040204" pitchFamily="34" charset="0"/>
                <a:ea typeface="Verdana" panose="020B0604030504040204" pitchFamily="34" charset="0"/>
              </a:rPr>
              <a:t>ntervention by Staff</a:t>
            </a:r>
          </a:p>
          <a:p>
            <a:pPr lvl="2" algn="l">
              <a:buClr>
                <a:srgbClr val="8CADAE"/>
              </a:buClr>
            </a:pPr>
            <a:r>
              <a:rPr lang="en-US" sz="1400" dirty="0">
                <a:solidFill>
                  <a:schemeClr val="tx1">
                    <a:lumMod val="50000"/>
                    <a:lumOff val="50000"/>
                  </a:schemeClr>
                </a:solidFill>
                <a:latin typeface="Verdana" panose="020B0604030504040204" pitchFamily="34" charset="0"/>
                <a:ea typeface="Verdana" panose="020B0604030504040204" pitchFamily="34" charset="0"/>
              </a:rPr>
              <a:t>Identify what specific intervention was provided toward the mental health objectives – interventions, and/or linkage to services consistent with achieving client objectives.</a:t>
            </a:r>
          </a:p>
          <a:p>
            <a:pPr lvl="1" algn="l"/>
            <a:r>
              <a:rPr lang="en-US" sz="1400" b="1" u="sng" dirty="0">
                <a:solidFill>
                  <a:schemeClr val="tx1">
                    <a:lumMod val="50000"/>
                    <a:lumOff val="50000"/>
                  </a:schemeClr>
                </a:solidFill>
                <a:latin typeface="Verdana" panose="020B0604030504040204" pitchFamily="34" charset="0"/>
                <a:ea typeface="Verdana" panose="020B0604030504040204" pitchFamily="34" charset="0"/>
              </a:rPr>
              <a:t>R</a:t>
            </a:r>
            <a:r>
              <a:rPr lang="en-US" sz="1400" dirty="0">
                <a:solidFill>
                  <a:schemeClr val="tx1">
                    <a:lumMod val="50000"/>
                    <a:lumOff val="50000"/>
                  </a:schemeClr>
                </a:solidFill>
                <a:latin typeface="Verdana" panose="020B0604030504040204" pitchFamily="34" charset="0"/>
                <a:ea typeface="Verdana" panose="020B0604030504040204" pitchFamily="34" charset="0"/>
              </a:rPr>
              <a:t>esponse of Client to Intervention</a:t>
            </a:r>
          </a:p>
          <a:p>
            <a:pPr lvl="2" algn="l">
              <a:buClr>
                <a:srgbClr val="8CADAE"/>
              </a:buClr>
            </a:pPr>
            <a:r>
              <a:rPr lang="en-US" sz="1400" dirty="0">
                <a:solidFill>
                  <a:schemeClr val="tx1">
                    <a:lumMod val="50000"/>
                    <a:lumOff val="50000"/>
                  </a:schemeClr>
                </a:solidFill>
                <a:latin typeface="Verdana" panose="020B0604030504040204" pitchFamily="34" charset="0"/>
                <a:ea typeface="Verdana" panose="020B0604030504040204" pitchFamily="34" charset="0"/>
              </a:rPr>
              <a:t>Identify client’s response today toward the interventions and impact/progress toward their objectives</a:t>
            </a:r>
          </a:p>
          <a:p>
            <a:pPr lvl="1" algn="l"/>
            <a:r>
              <a:rPr lang="en-US" sz="1400" b="1" u="sng" dirty="0">
                <a:solidFill>
                  <a:schemeClr val="tx1">
                    <a:lumMod val="50000"/>
                    <a:lumOff val="50000"/>
                  </a:schemeClr>
                </a:solidFill>
                <a:latin typeface="Verdana" panose="020B0604030504040204" pitchFamily="34" charset="0"/>
                <a:ea typeface="Verdana" panose="020B0604030504040204" pitchFamily="34" charset="0"/>
              </a:rPr>
              <a:t>P</a:t>
            </a:r>
            <a:r>
              <a:rPr lang="en-US" sz="1400" dirty="0">
                <a:solidFill>
                  <a:schemeClr val="tx1">
                    <a:lumMod val="50000"/>
                    <a:lumOff val="50000"/>
                  </a:schemeClr>
                </a:solidFill>
                <a:latin typeface="Verdana" panose="020B0604030504040204" pitchFamily="34" charset="0"/>
                <a:ea typeface="Verdana" panose="020B0604030504040204" pitchFamily="34" charset="0"/>
              </a:rPr>
              <a:t>lan for future services</a:t>
            </a:r>
          </a:p>
          <a:p>
            <a:pPr lvl="2" algn="l">
              <a:buClr>
                <a:srgbClr val="8CADAE"/>
              </a:buClr>
            </a:pPr>
            <a:r>
              <a:rPr lang="en-US" sz="1400" dirty="0">
                <a:solidFill>
                  <a:schemeClr val="tx1">
                    <a:lumMod val="50000"/>
                    <a:lumOff val="50000"/>
                  </a:schemeClr>
                </a:solidFill>
                <a:latin typeface="Verdana" panose="020B0604030504040204" pitchFamily="34" charset="0"/>
                <a:ea typeface="Verdana" panose="020B0604030504040204" pitchFamily="34" charset="0"/>
              </a:rPr>
              <a:t>Include collaterals, coordination of care, continue with CBT techniques or any follow up by the provider or client.</a:t>
            </a:r>
          </a:p>
          <a:p>
            <a:pPr lvl="1" algn="l"/>
            <a:endParaRPr lang="en-US" sz="1600" dirty="0"/>
          </a:p>
          <a:p>
            <a:endParaRPr lang="en-US" sz="1600" dirty="0"/>
          </a:p>
          <a:p>
            <a:endParaRPr lang="en-US" sz="1600" dirty="0"/>
          </a:p>
          <a:p>
            <a:pPr marL="0" indent="0">
              <a:buNone/>
            </a:pPr>
            <a:r>
              <a:rPr lang="en-US" sz="1600" dirty="0"/>
              <a:t> </a:t>
            </a:r>
          </a:p>
          <a:p>
            <a:endParaRPr lang="en-US" sz="1600" dirty="0"/>
          </a:p>
          <a:p>
            <a:endParaRPr lang="en-US" sz="1600" u="sng" dirty="0"/>
          </a:p>
          <a:p>
            <a:endParaRPr lang="en-US" sz="1600" u="sng" dirty="0"/>
          </a:p>
          <a:p>
            <a:endParaRPr lang="en-US" sz="1600" u="sng" dirty="0"/>
          </a:p>
          <a:p>
            <a:endParaRPr lang="en-US" sz="1600" i="1"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7</a:t>
            </a:fld>
            <a:endParaRPr lang="uk-UA" dirty="0"/>
          </a:p>
        </p:txBody>
      </p:sp>
    </p:spTree>
    <p:extLst>
      <p:ext uri="{BB962C8B-B14F-4D97-AF65-F5344CB8AC3E}">
        <p14:creationId xmlns:p14="http://schemas.microsoft.com/office/powerpoint/2010/main" val="34801222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Procedure Code/Services</a:t>
            </a:r>
          </a:p>
        </p:txBody>
      </p:sp>
      <p:sp>
        <p:nvSpPr>
          <p:cNvPr id="4" name="Subtitle 3"/>
          <p:cNvSpPr>
            <a:spLocks noGrp="1"/>
          </p:cNvSpPr>
          <p:nvPr>
            <p:ph type="subTitle" idx="1"/>
          </p:nvPr>
        </p:nvSpPr>
        <p:spPr>
          <a:xfrm>
            <a:off x="1748487" y="2348704"/>
            <a:ext cx="7307943" cy="3237809"/>
          </a:xfrm>
        </p:spPr>
        <p:txBody>
          <a:bodyPr anchor="t"/>
          <a:lstStyle/>
          <a:p>
            <a:pPr marL="0" lvl="0" indent="0" algn="ctr">
              <a:lnSpc>
                <a:spcPct val="100000"/>
              </a:lnSpc>
              <a:spcBef>
                <a:spcPct val="20000"/>
              </a:spcBef>
              <a:buClr>
                <a:srgbClr val="D16349"/>
              </a:buClr>
              <a:buSzPct val="85000"/>
              <a:buNone/>
            </a:pPr>
            <a:r>
              <a:rPr lang="en-US" sz="1400" b="1" dirty="0">
                <a:latin typeface="Verdana" panose="020B0604030504040204" pitchFamily="34" charset="0"/>
                <a:ea typeface="Verdana" panose="020B0604030504040204" pitchFamily="34" charset="0"/>
                <a:cs typeface="Arial" panose="020B0604020202020204" pitchFamily="34" charset="0"/>
              </a:rPr>
              <a:t>Case Management vs. Plan Development vs. Collateral</a:t>
            </a:r>
          </a:p>
          <a:p>
            <a:pPr marL="205740" lvl="1" algn="l">
              <a:lnSpc>
                <a:spcPct val="100000"/>
              </a:lnSpc>
              <a:spcBef>
                <a:spcPct val="20000"/>
              </a:spcBef>
              <a:buClr>
                <a:srgbClr val="646B86"/>
              </a:buClr>
              <a:buSzPct val="70000"/>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205740" lvl="1" algn="l">
              <a:lnSpc>
                <a:spcPct val="100000"/>
              </a:lnSpc>
              <a:spcBef>
                <a:spcPct val="20000"/>
              </a:spcBef>
              <a:buClr>
                <a:srgbClr val="646B86"/>
              </a:buClr>
              <a:buSzPct val="70000"/>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When is intra-agency staff claiming not allowed?</a:t>
            </a:r>
          </a:p>
          <a:p>
            <a:pPr marL="205740" lvl="1" algn="l">
              <a:lnSpc>
                <a:spcPct val="100000"/>
              </a:lnSpc>
              <a:spcBef>
                <a:spcPct val="20000"/>
              </a:spcBef>
              <a:buClr>
                <a:srgbClr val="646B86"/>
              </a:buClr>
              <a:buSzPct val="70000"/>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822960" lvl="2" indent="-228600" algn="l">
              <a:lnSpc>
                <a:spcPct val="100000"/>
              </a:lnSpc>
              <a:spcBef>
                <a:spcPct val="20000"/>
              </a:spcBef>
              <a:buClr>
                <a:srgbClr val="646B86"/>
              </a:buClr>
              <a:buSzPct val="7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When one provider may simply read the medical record without there being an unnecessary delay in treatment services.</a:t>
            </a:r>
          </a:p>
          <a:p>
            <a:pPr marL="822960" lvl="2" indent="-228600" algn="l">
              <a:lnSpc>
                <a:spcPct val="100000"/>
              </a:lnSpc>
              <a:spcBef>
                <a:spcPct val="20000"/>
              </a:spcBef>
              <a:buClr>
                <a:srgbClr val="646B86"/>
              </a:buClr>
              <a:buSzPct val="75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822960" lvl="2" indent="-228600" algn="l">
              <a:lnSpc>
                <a:spcPct val="100000"/>
              </a:lnSpc>
              <a:spcBef>
                <a:spcPct val="20000"/>
              </a:spcBef>
              <a:buClr>
                <a:srgbClr val="646B86"/>
              </a:buClr>
              <a:buSzPct val="7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For example:</a:t>
            </a:r>
          </a:p>
          <a:p>
            <a:pPr marL="1097280" lvl="3" indent="-228600" algn="l">
              <a:lnSpc>
                <a:spcPct val="100000"/>
              </a:lnSpc>
              <a:spcBef>
                <a:spcPct val="20000"/>
              </a:spcBef>
              <a:buClr>
                <a:srgbClr val="646B86"/>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In preparation for meeting with a client, that staff person reads the medical record entries from other staff since their last client intervention.</a:t>
            </a:r>
          </a:p>
          <a:p>
            <a:pPr marL="1097280" lvl="3" indent="-228600" algn="l">
              <a:lnSpc>
                <a:spcPct val="100000"/>
              </a:lnSpc>
              <a:spcBef>
                <a:spcPct val="20000"/>
              </a:spcBef>
              <a:buClr>
                <a:srgbClr val="646B86"/>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Then they are up to date with the current status of the client’s MH Objectives.</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0879971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Procedure Code/Services</a:t>
            </a:r>
          </a:p>
        </p:txBody>
      </p:sp>
      <p:sp>
        <p:nvSpPr>
          <p:cNvPr id="4" name="Subtitle 3"/>
          <p:cNvSpPr>
            <a:spLocks noGrp="1"/>
          </p:cNvSpPr>
          <p:nvPr>
            <p:ph type="subTitle" idx="1"/>
          </p:nvPr>
        </p:nvSpPr>
        <p:spPr>
          <a:xfrm>
            <a:off x="1427644" y="2239153"/>
            <a:ext cx="8896984" cy="3496342"/>
          </a:xfrm>
        </p:spPr>
        <p:txBody>
          <a:bodyPr anchor="t"/>
          <a:lstStyle/>
          <a:p>
            <a:pPr marL="0" lvl="0" indent="0" algn="ctr">
              <a:lnSpc>
                <a:spcPct val="100000"/>
              </a:lnSpc>
              <a:spcBef>
                <a:spcPct val="20000"/>
              </a:spcBef>
              <a:buClr>
                <a:srgbClr val="D16349"/>
              </a:buClr>
              <a:buSzPct val="85000"/>
              <a:buNone/>
            </a:pPr>
            <a:r>
              <a:rPr lang="en-US" sz="1400" b="1" dirty="0">
                <a:latin typeface="Verdana" panose="020B0604030504040204" pitchFamily="34" charset="0"/>
                <a:ea typeface="Verdana" panose="020B0604030504040204" pitchFamily="34" charset="0"/>
                <a:cs typeface="Arial" panose="020B0604020202020204" pitchFamily="34" charset="0"/>
              </a:rPr>
              <a:t>Case Management vs. Plan Development vs. Collateral</a:t>
            </a:r>
          </a:p>
          <a:p>
            <a:pPr marL="0" lvl="0" indent="0">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cs typeface="Arial" panose="020B0604020202020204" pitchFamily="34" charset="0"/>
            </a:endParaRPr>
          </a:p>
          <a:p>
            <a:pPr marL="205740" lvl="1" algn="l">
              <a:lnSpc>
                <a:spcPct val="100000"/>
              </a:lnSpc>
              <a:spcBef>
                <a:spcPct val="20000"/>
              </a:spcBef>
              <a:buClr>
                <a:srgbClr val="646B86"/>
              </a:buClr>
              <a:buSzPct val="70000"/>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Examples of incorrectly claimed intra-agency activities as Collateral:</a:t>
            </a:r>
          </a:p>
          <a:p>
            <a:pPr marL="822960" lvl="2" indent="-228600" algn="l">
              <a:lnSpc>
                <a:spcPct val="100000"/>
              </a:lnSpc>
              <a:spcBef>
                <a:spcPct val="20000"/>
              </a:spcBef>
              <a:buClr>
                <a:srgbClr val="646B86"/>
              </a:buClr>
              <a:buSzPct val="75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274320" lvl="0" indent="-274320">
              <a:lnSpc>
                <a:spcPct val="100000"/>
              </a:lnSpc>
              <a:spcBef>
                <a:spcPct val="20000"/>
              </a:spcBef>
              <a:buClr>
                <a:srgbClr val="646B86"/>
              </a:buClr>
              <a:buSzPct val="85000"/>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Clinician meets weekly with family partner after the home visits with parents of a child client to coordinate their services to better meet the client’s MH Objectives. </a:t>
            </a:r>
          </a:p>
          <a:p>
            <a:pPr marL="822960" lvl="2" indent="-228600" algn="l">
              <a:lnSpc>
                <a:spcPct val="100000"/>
              </a:lnSpc>
              <a:spcBef>
                <a:spcPct val="20000"/>
              </a:spcBef>
              <a:buClr>
                <a:srgbClr val="646B86"/>
              </a:buClr>
              <a:buSzPct val="7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In non-urgent situations, reading each others’ Progress Notes should be adequate. The above example is more like supervision.</a:t>
            </a:r>
          </a:p>
          <a:p>
            <a:pPr marL="1097280" lvl="3" indent="-228600" algn="l">
              <a:lnSpc>
                <a:spcPct val="100000"/>
              </a:lnSpc>
              <a:spcBef>
                <a:spcPct val="20000"/>
              </a:spcBef>
              <a:buClr>
                <a:srgbClr val="646B86"/>
              </a:buClr>
              <a:buSzPct val="70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274320" lvl="0" indent="-274320">
              <a:lnSpc>
                <a:spcPct val="100000"/>
              </a:lnSpc>
              <a:spcBef>
                <a:spcPct val="20000"/>
              </a:spcBef>
              <a:buClr>
                <a:srgbClr val="646B86"/>
              </a:buClr>
              <a:buSzPct val="85000"/>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Case Manager accompanies client to psychiatrist appointment to communicate updates in client’s progress with a medication trial.    </a:t>
            </a:r>
          </a:p>
          <a:p>
            <a:pPr marL="0" lvl="0" indent="0">
              <a:lnSpc>
                <a:spcPct val="100000"/>
              </a:lnSpc>
              <a:spcBef>
                <a:spcPct val="20000"/>
              </a:spcBef>
              <a:buClr>
                <a:srgbClr val="646B86"/>
              </a:buClr>
              <a:buSzPct val="85000"/>
              <a:buNone/>
            </a:pPr>
            <a:endParaRPr lang="en-US" sz="1400" dirty="0">
              <a:latin typeface="Verdana" panose="020B0604030504040204" pitchFamily="34" charset="0"/>
              <a:ea typeface="Verdana" panose="020B0604030504040204" pitchFamily="34" charset="0"/>
              <a:cs typeface="Arial" panose="020B0604020202020204" pitchFamily="34" charset="0"/>
            </a:endParaRPr>
          </a:p>
          <a:p>
            <a:pPr marL="822960" lvl="2" indent="-228600" algn="l">
              <a:lnSpc>
                <a:spcPct val="100000"/>
              </a:lnSpc>
              <a:spcBef>
                <a:spcPct val="20000"/>
              </a:spcBef>
              <a:buClr>
                <a:srgbClr val="646B86"/>
              </a:buClr>
              <a:buSzPct val="7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Again, reading each other’s notes is adequate unless an </a:t>
            </a:r>
            <a:r>
              <a:rPr lang="en-US" sz="1400" u="sng"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urgent matter</a:t>
            </a: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 arises that needs to be discussed promptly.</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9868090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Procedure Code/Services</a:t>
            </a:r>
          </a:p>
        </p:txBody>
      </p:sp>
      <p:sp>
        <p:nvSpPr>
          <p:cNvPr id="4" name="Subtitle 3"/>
          <p:cNvSpPr>
            <a:spLocks noGrp="1"/>
          </p:cNvSpPr>
          <p:nvPr>
            <p:ph type="subTitle" idx="1"/>
          </p:nvPr>
        </p:nvSpPr>
        <p:spPr>
          <a:xfrm>
            <a:off x="1555981" y="2546527"/>
            <a:ext cx="8768647" cy="2505301"/>
          </a:xfrm>
        </p:spPr>
        <p:txBody>
          <a:bodyPr anchor="t"/>
          <a:lstStyle/>
          <a:p>
            <a:pPr marL="0" lvl="0" indent="0" algn="ctr">
              <a:lnSpc>
                <a:spcPct val="100000"/>
              </a:lnSpc>
              <a:spcBef>
                <a:spcPct val="20000"/>
              </a:spcBef>
              <a:buClr>
                <a:srgbClr val="D16349"/>
              </a:buClr>
              <a:buSzPct val="85000"/>
              <a:buNone/>
            </a:pPr>
            <a:r>
              <a:rPr lang="en-US" sz="1400" b="1" dirty="0">
                <a:latin typeface="Verdana" panose="020B0604030504040204" pitchFamily="34" charset="0"/>
                <a:ea typeface="Verdana" panose="020B0604030504040204" pitchFamily="34" charset="0"/>
                <a:cs typeface="Arial" panose="020B0604020202020204" pitchFamily="34" charset="0"/>
              </a:rPr>
              <a:t>Case Management vs. Plan Development vs. Collateral</a:t>
            </a: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a:p>
            <a:pPr marL="274320" lvl="0" indent="-274320">
              <a:lnSpc>
                <a:spcPct val="100000"/>
              </a:lnSpc>
              <a:spcBef>
                <a:spcPct val="20000"/>
              </a:spcBef>
              <a:buClr>
                <a:srgbClr val="646B86"/>
              </a:buClr>
              <a:buSzPct val="85000"/>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Examples of incorrectly claimed intra-agency activities as Case Management:</a:t>
            </a:r>
          </a:p>
          <a:p>
            <a:pPr marL="0" lvl="0" indent="0">
              <a:lnSpc>
                <a:spcPct val="100000"/>
              </a:lnSpc>
              <a:spcBef>
                <a:spcPct val="20000"/>
              </a:spcBef>
              <a:buClr>
                <a:srgbClr val="646B86"/>
              </a:buClr>
              <a:buSzPct val="85000"/>
              <a:buNone/>
            </a:pPr>
            <a:endParaRPr lang="en-US" sz="1400" dirty="0">
              <a:latin typeface="Verdana" panose="020B0604030504040204" pitchFamily="34" charset="0"/>
              <a:ea typeface="Verdana" panose="020B0604030504040204" pitchFamily="34" charset="0"/>
              <a:cs typeface="Arial" panose="020B0604020202020204" pitchFamily="34" charset="0"/>
            </a:endParaRPr>
          </a:p>
          <a:p>
            <a:pPr marL="548640" lvl="1" indent="-274320" algn="l">
              <a:lnSpc>
                <a:spcPct val="100000"/>
              </a:lnSpc>
              <a:spcBef>
                <a:spcPct val="20000"/>
              </a:spcBef>
              <a:buClr>
                <a:srgbClr val="646B86"/>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Adult Team Vocational Counselor and Case Manager meet monthly to coordinate client’s Vocational and MH Services.</a:t>
            </a:r>
          </a:p>
          <a:p>
            <a:pPr marL="548640" lvl="1" indent="-274320" algn="l">
              <a:lnSpc>
                <a:spcPct val="100000"/>
              </a:lnSpc>
              <a:spcBef>
                <a:spcPct val="20000"/>
              </a:spcBef>
              <a:buClr>
                <a:srgbClr val="646B86"/>
              </a:buClr>
              <a:buSzPct val="70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Case Manager meets with Nurse Practitioner to refer client for a medication evaluation. Case Manager’s write up of last meeting with client that precipitated the referral with reasoning why should be adequate when routed to NP.</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0577840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Procedure Code/Services</a:t>
            </a:r>
          </a:p>
        </p:txBody>
      </p:sp>
      <p:sp>
        <p:nvSpPr>
          <p:cNvPr id="4" name="Subtitle 3"/>
          <p:cNvSpPr>
            <a:spLocks noGrp="1"/>
          </p:cNvSpPr>
          <p:nvPr>
            <p:ph type="subTitle" idx="1"/>
          </p:nvPr>
        </p:nvSpPr>
        <p:spPr>
          <a:xfrm>
            <a:off x="1668276" y="2145145"/>
            <a:ext cx="9128061" cy="4315027"/>
          </a:xfrm>
        </p:spPr>
        <p:txBody>
          <a:bodyPr anchor="t"/>
          <a:lstStyle/>
          <a:p>
            <a:pPr marL="0" lvl="0" indent="0" algn="ctr">
              <a:lnSpc>
                <a:spcPct val="100000"/>
              </a:lnSpc>
              <a:spcBef>
                <a:spcPct val="20000"/>
              </a:spcBef>
              <a:buClr>
                <a:srgbClr val="D16349"/>
              </a:buClr>
              <a:buSzPct val="85000"/>
              <a:buNone/>
            </a:pPr>
            <a:r>
              <a:rPr lang="en-US" sz="1400" b="1" dirty="0">
                <a:latin typeface="Verdana" panose="020B0604030504040204" pitchFamily="34" charset="0"/>
                <a:ea typeface="Verdana" panose="020B0604030504040204" pitchFamily="34" charset="0"/>
                <a:cs typeface="Arial" panose="020B0604020202020204" pitchFamily="34" charset="0"/>
              </a:rPr>
              <a:t>Individual Rehab (381) vs. Case Management/Brokerage (571)</a:t>
            </a:r>
          </a:p>
          <a:p>
            <a:pPr marL="0" lvl="0" indent="0" algn="ctr">
              <a:lnSpc>
                <a:spcPct val="100000"/>
              </a:lnSpc>
              <a:spcBef>
                <a:spcPct val="20000"/>
              </a:spcBef>
              <a:buClr>
                <a:srgbClr val="D16349"/>
              </a:buClr>
              <a:buSzPct val="85000"/>
              <a:buNone/>
            </a:pPr>
            <a:endParaRPr lang="en-US" sz="1400" u="sng" dirty="0">
              <a:latin typeface="Verdana" panose="020B0604030504040204" pitchFamily="34" charset="0"/>
              <a:ea typeface="Verdana" panose="020B0604030504040204" pitchFamily="34" charset="0"/>
              <a:cs typeface="Arial" panose="020B0604020202020204" pitchFamily="34" charset="0"/>
            </a:endParaRPr>
          </a:p>
          <a:p>
            <a:pPr marL="0" lvl="0" indent="0">
              <a:lnSpc>
                <a:spcPct val="100000"/>
              </a:lnSpc>
              <a:spcBef>
                <a:spcPct val="20000"/>
              </a:spcBef>
              <a:buClr>
                <a:srgbClr val="D16349"/>
              </a:buClr>
              <a:buSzPct val="85000"/>
              <a:buNone/>
            </a:pPr>
            <a:r>
              <a:rPr lang="en-US" sz="1400" u="sng" dirty="0">
                <a:latin typeface="Verdana" panose="020B0604030504040204" pitchFamily="34" charset="0"/>
                <a:ea typeface="Verdana" panose="020B0604030504040204" pitchFamily="34" charset="0"/>
                <a:cs typeface="Arial" panose="020B0604020202020204" pitchFamily="34" charset="0"/>
              </a:rPr>
              <a:t>How does individual Rehab differ from Case Management/Brokerage?</a:t>
            </a:r>
          </a:p>
          <a:p>
            <a:pPr marL="0" lvl="0" indent="0">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cs typeface="Arial" panose="020B0604020202020204" pitchFamily="34" charset="0"/>
            </a:endParaRP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While monitoring client’s ability to access resources (Case Management) it is often necessary to teach client skills (Individual rehab) to help them overcome the barriers that are preventing them from succeeding in the linkage and follow through. </a:t>
            </a:r>
          </a:p>
          <a:p>
            <a:pPr marL="0" lvl="0" indent="0">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cs typeface="Arial" panose="020B0604020202020204" pitchFamily="34" charset="0"/>
              </a:rPr>
              <a:t> </a:t>
            </a: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Case Management and Individual Rehab interventions are likely to often be done during the same session with a client. In these cases, the lowest paying code (Case Management) must be used; unless the services are separately claimed. No Case Management/Brokerage interventions can be described in a progress note if Individual rehab code is chosen. </a:t>
            </a:r>
          </a:p>
          <a:p>
            <a:pPr marL="0" lvl="0" indent="0">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cs typeface="Arial" panose="020B0604020202020204" pitchFamily="34" charset="0"/>
            </a:endParaRP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If a staff helps assure successful linkage to an appointment/resource by going with client to the appointment they must document what interventions were done at each step and why it was clinically necessary for staff to assist client. Staff may not bill for any time in which they are not doing interventions (i.e. waiting for client, being present while another provider is providing services, etc.)</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38354176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Procedure Code/Services Continued</a:t>
            </a:r>
          </a:p>
        </p:txBody>
      </p:sp>
      <p:sp>
        <p:nvSpPr>
          <p:cNvPr id="4" name="Subtitle 3"/>
          <p:cNvSpPr>
            <a:spLocks noGrp="1"/>
          </p:cNvSpPr>
          <p:nvPr>
            <p:ph type="subTitle" idx="1"/>
          </p:nvPr>
        </p:nvSpPr>
        <p:spPr>
          <a:xfrm>
            <a:off x="1379621" y="2386106"/>
            <a:ext cx="9432757" cy="3065455"/>
          </a:xfrm>
        </p:spPr>
        <p:txBody>
          <a:bodyPr anchor="t"/>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cs typeface="Arial" panose="020B0604020202020204" pitchFamily="34" charset="0"/>
              </a:rPr>
              <a:t>Example: A client has depressive symptoms that prevent them from successfully going to the vocational office. Employment is expected to help improve client’s symptoms of depression and low self worth. You determine that client has few coping skills to manage these depressive symptoms that are impairing their ability to access these much needed services. </a:t>
            </a:r>
          </a:p>
          <a:p>
            <a:pPr marL="0" lvl="0" indent="0">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cs typeface="Arial" panose="020B060402020202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cs typeface="Arial" panose="020B0604020202020204" pitchFamily="34" charset="0"/>
              </a:rPr>
              <a:t>If staff provides a session in which skill building is provided for the purpose of helping client get connected to a community support resource, (where linking and monitoring is also provided) the staff should bill this as case management. </a:t>
            </a: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cs typeface="Arial" panose="020B060402020202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cs typeface="Arial" panose="020B0604020202020204" pitchFamily="34" charset="0"/>
              </a:rPr>
              <a:t>If staff provides a session in which only skill building is provided to client with the intent/expectation that these skills will help all areas of client’s impairment, the staff should bill individual rehab. No Case Management interventions should be provided during the same session in order to bill individual rehab.</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16170840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Procedure Code Review Questions</a:t>
            </a:r>
          </a:p>
        </p:txBody>
      </p:sp>
      <p:sp>
        <p:nvSpPr>
          <p:cNvPr id="4" name="Subtitle 3"/>
          <p:cNvSpPr>
            <a:spLocks noGrp="1"/>
          </p:cNvSpPr>
          <p:nvPr>
            <p:ph type="subTitle" idx="1"/>
          </p:nvPr>
        </p:nvSpPr>
        <p:spPr>
          <a:xfrm>
            <a:off x="1764528" y="2534619"/>
            <a:ext cx="9144103" cy="3539430"/>
          </a:xfrm>
        </p:spPr>
        <p:txBody>
          <a:bodyPr anchor="t"/>
          <a:lstStyle/>
          <a:p>
            <a:pPr marL="0" lvl="0" indent="0">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What codes now have distinct non f-f codes as well as f-f codes?</a:t>
            </a: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Assessment and CANS/ANSA Behavioral Evaluation Codes</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0" lvl="0" indent="0">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What differentiates the two MH Assessment Codes 323-90791 &amp; 565-90792</a:t>
            </a: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323 is for non-medical providers and 565 is for medical providers (MD, FNP, etc.)</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0" lvl="0" indent="0">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What is the difference between Collateral Codes 311 and 310</a:t>
            </a: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310 is with a caregiver significant support person and 311 is with any other significant support person</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0" lvl="0" indent="0">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What would happen if a PN is audited which had total time indicated but not f-f time for Psychotherapy and why?</a:t>
            </a: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The note would be disallowed as Psychotherapy is a time-based code so it would not be known which code should have been selected</a:t>
            </a:r>
            <a:r>
              <a:rPr lang="en-US" sz="1400" dirty="0">
                <a:solidFill>
                  <a:prstClr val="black"/>
                </a:solidFill>
                <a:latin typeface="Verdana" panose="020B0604030504040204" pitchFamily="34" charset="0"/>
                <a:ea typeface="Verdana" panose="020B0604030504040204" pitchFamily="34" charset="0"/>
              </a:rPr>
              <a:t>.</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12499143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6685" y="1350261"/>
            <a:ext cx="7307943" cy="867930"/>
          </a:xfrm>
        </p:spPr>
        <p:txBody>
          <a:bodyPr/>
          <a:lstStyle/>
          <a:p>
            <a:r>
              <a:rPr lang="fr-FR" dirty="0"/>
              <a:t>Procedure Code Review Questions Continued.</a:t>
            </a:r>
            <a:endParaRPr lang="en-US" dirty="0"/>
          </a:p>
        </p:txBody>
      </p:sp>
      <p:sp>
        <p:nvSpPr>
          <p:cNvPr id="4" name="Subtitle 3"/>
          <p:cNvSpPr>
            <a:spLocks noGrp="1"/>
          </p:cNvSpPr>
          <p:nvPr>
            <p:ph type="subTitle" idx="1"/>
          </p:nvPr>
        </p:nvSpPr>
        <p:spPr>
          <a:xfrm>
            <a:off x="1748487" y="2626737"/>
            <a:ext cx="8871387" cy="3108543"/>
          </a:xfrm>
        </p:spPr>
        <p:txBody>
          <a:bodyPr anchor="t"/>
          <a:lstStyle/>
          <a:p>
            <a:pPr marL="0" lvl="0" indent="0">
              <a:lnSpc>
                <a:spcPct val="100000"/>
              </a:lnSpc>
              <a:spcBef>
                <a:spcPct val="20000"/>
              </a:spcBef>
              <a:buClr>
                <a:srgbClr val="D16349"/>
              </a:buClr>
              <a:buSzPct val="85000"/>
              <a:buNone/>
            </a:pPr>
            <a:r>
              <a:rPr lang="en-US" sz="1400" dirty="0">
                <a:solidFill>
                  <a:prstClr val="black"/>
                </a:solidFill>
                <a:latin typeface="Verdana" panose="020B0604030504040204" pitchFamily="34" charset="0"/>
                <a:ea typeface="Verdana" panose="020B0604030504040204" pitchFamily="34" charset="0"/>
              </a:rPr>
              <a:t>1</a:t>
            </a:r>
            <a:r>
              <a:rPr lang="en-US" sz="1400" dirty="0">
                <a:latin typeface="Verdana" panose="020B0604030504040204" pitchFamily="34" charset="0"/>
                <a:ea typeface="Verdana" panose="020B0604030504040204" pitchFamily="34" charset="0"/>
              </a:rPr>
              <a:t>.) Which is the most prevalent type of E/M service provided and how must it be documented?</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Counseling &amp; Coordination of Care (CCC) was more than 50% of the f-f time, indicate topics of CCC, AND indicate discussion of each topic area.</a:t>
            </a: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0" lvl="0" indent="0">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2.) Interactive Complexity may be added to which 3 procedure codes?</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Assessment, Group, and Individual Psychotherapy</a:t>
            </a: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0" lvl="0" indent="0">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3.)What codes do RNs use?</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369 Medication Management</a:t>
            </a:r>
          </a:p>
          <a:p>
            <a:pPr marL="548640" lvl="1" indent="-274320" algn="l">
              <a:lnSpc>
                <a:spcPct val="100000"/>
              </a:lnSpc>
              <a:spcBef>
                <a:spcPct val="20000"/>
              </a:spcBef>
              <a:buClr>
                <a:srgbClr val="CCB400"/>
              </a:buClr>
              <a:buSzPct val="70000"/>
              <a:buFont typeface="Wingdings"/>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0" lvl="0" indent="0">
              <a:lnSpc>
                <a:spcPct val="100000"/>
              </a:lnSpc>
              <a:spcBef>
                <a:spcPct val="20000"/>
              </a:spcBef>
              <a:buClr>
                <a:srgbClr val="D16349"/>
              </a:buClr>
              <a:buSzPct val="85000"/>
              <a:buNone/>
            </a:pPr>
            <a:r>
              <a:rPr lang="en-US" sz="1400" dirty="0">
                <a:latin typeface="Verdana" panose="020B0604030504040204" pitchFamily="34" charset="0"/>
                <a:ea typeface="Verdana" panose="020B0604030504040204" pitchFamily="34" charset="0"/>
              </a:rPr>
              <a:t>4.)What codes do medical providers (MD, NP) use for all services which are not f-f ?</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367 Med Training&amp; Support for all other non f-f </a:t>
            </a:r>
            <a:r>
              <a:rPr lang="en-US" sz="1400" dirty="0" err="1">
                <a:solidFill>
                  <a:schemeClr val="bg2">
                    <a:lumMod val="50000"/>
                  </a:schemeClr>
                </a:solidFill>
                <a:latin typeface="Verdana" panose="020B0604030504040204" pitchFamily="34" charset="0"/>
                <a:ea typeface="Verdana" panose="020B0604030504040204" pitchFamily="34" charset="0"/>
              </a:rPr>
              <a:t>svcs</a:t>
            </a:r>
            <a:r>
              <a:rPr lang="en-US" sz="1400" dirty="0">
                <a:solidFill>
                  <a:schemeClr val="bg2">
                    <a:lumMod val="50000"/>
                  </a:schemeClr>
                </a:solidFill>
                <a:latin typeface="Verdana" panose="020B0604030504040204" pitchFamily="34" charset="0"/>
                <a:ea typeface="Verdana" panose="020B0604030504040204" pitchFamily="34" charset="0"/>
              </a:rPr>
              <a:t>.</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Tree>
    <p:extLst>
      <p:ext uri="{BB962C8B-B14F-4D97-AF65-F5344CB8AC3E}">
        <p14:creationId xmlns:p14="http://schemas.microsoft.com/office/powerpoint/2010/main" val="22028104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AE299E-6839-444F-AA2D-55C05BB3E648}"/>
              </a:ext>
            </a:extLst>
          </p:cNvPr>
          <p:cNvSpPr>
            <a:spLocks noGrp="1"/>
          </p:cNvSpPr>
          <p:nvPr>
            <p:ph type="sldNum" sz="quarter" idx="12"/>
          </p:nvPr>
        </p:nvSpPr>
        <p:spPr/>
        <p:txBody>
          <a:bodyPr/>
          <a:lstStyle/>
          <a:p>
            <a:fld id="{6E9F442E-095D-414B-A3C1-4D7C903EC540}" type="slidenum">
              <a:rPr lang="uk-UA" smtClean="0"/>
              <a:pPr/>
              <a:t>77</a:t>
            </a:fld>
            <a:endParaRPr lang="uk-UA" dirty="0"/>
          </a:p>
        </p:txBody>
      </p:sp>
      <p:sp>
        <p:nvSpPr>
          <p:cNvPr id="3" name="Title 2">
            <a:extLst>
              <a:ext uri="{FF2B5EF4-FFF2-40B4-BE49-F238E27FC236}">
                <a16:creationId xmlns:a16="http://schemas.microsoft.com/office/drawing/2014/main" id="{929BA761-CEA2-E94A-B6F8-E75AB23A7B49}"/>
              </a:ext>
            </a:extLst>
          </p:cNvPr>
          <p:cNvSpPr>
            <a:spLocks noGrp="1"/>
          </p:cNvSpPr>
          <p:nvPr>
            <p:ph type="title"/>
          </p:nvPr>
        </p:nvSpPr>
        <p:spPr/>
        <p:txBody>
          <a:bodyPr/>
          <a:lstStyle/>
          <a:p>
            <a:r>
              <a:rPr lang="en-US" dirty="0"/>
              <a:t>Contact QATA@acgov.org.com for more information</a:t>
            </a:r>
          </a:p>
        </p:txBody>
      </p:sp>
      <p:pic>
        <p:nvPicPr>
          <p:cNvPr id="5" name="Picture 4">
            <a:extLst>
              <a:ext uri="{FF2B5EF4-FFF2-40B4-BE49-F238E27FC236}">
                <a16:creationId xmlns:a16="http://schemas.microsoft.com/office/drawing/2014/main" id="{85DDE307-0F5E-4445-9420-32FACA55018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947808" y="3691275"/>
            <a:ext cx="3599695" cy="1892812"/>
          </a:xfrm>
          <a:prstGeom prst="rect">
            <a:avLst/>
          </a:prstGeom>
        </p:spPr>
      </p:pic>
    </p:spTree>
    <p:extLst>
      <p:ext uri="{BB962C8B-B14F-4D97-AF65-F5344CB8AC3E}">
        <p14:creationId xmlns:p14="http://schemas.microsoft.com/office/powerpoint/2010/main" val="399264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81503" y="1433388"/>
            <a:ext cx="7307943" cy="369332"/>
          </a:xfrm>
        </p:spPr>
        <p:txBody>
          <a:bodyPr/>
          <a:lstStyle/>
          <a:p>
            <a:r>
              <a:rPr lang="en-US" sz="2000" dirty="0">
                <a:latin typeface="Verdana" panose="020B0604030504040204" pitchFamily="34" charset="0"/>
                <a:ea typeface="Verdana" panose="020B0604030504040204" pitchFamily="34" charset="0"/>
              </a:rPr>
              <a:t>Golden Thread Narrative</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8</a:t>
            </a:fld>
            <a:endParaRPr lang="uk-UA" dirty="0"/>
          </a:p>
        </p:txBody>
      </p:sp>
      <p:pic>
        <p:nvPicPr>
          <p:cNvPr id="9" name="Picture 8">
            <a:extLst>
              <a:ext uri="{FF2B5EF4-FFF2-40B4-BE49-F238E27FC236}">
                <a16:creationId xmlns:a16="http://schemas.microsoft.com/office/drawing/2014/main" id="{407053DB-0BDC-458B-B7E2-44FA5CCFCDF3}"/>
              </a:ext>
            </a:extLst>
          </p:cNvPr>
          <p:cNvPicPr>
            <a:picLocks noChangeAspect="1"/>
          </p:cNvPicPr>
          <p:nvPr/>
        </p:nvPicPr>
        <p:blipFill>
          <a:blip r:embed="rId2"/>
          <a:stretch>
            <a:fillRect/>
          </a:stretch>
        </p:blipFill>
        <p:spPr>
          <a:xfrm>
            <a:off x="3016685" y="2185355"/>
            <a:ext cx="4488873" cy="3319678"/>
          </a:xfrm>
          <a:prstGeom prst="rect">
            <a:avLst/>
          </a:prstGeom>
        </p:spPr>
      </p:pic>
    </p:spTree>
    <p:extLst>
      <p:ext uri="{BB962C8B-B14F-4D97-AF65-F5344CB8AC3E}">
        <p14:creationId xmlns:p14="http://schemas.microsoft.com/office/powerpoint/2010/main" val="2764901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48634" y="1147659"/>
            <a:ext cx="7307943" cy="646331"/>
          </a:xfrm>
        </p:spPr>
        <p:txBody>
          <a:bodyPr/>
          <a:lstStyle/>
          <a:p>
            <a:r>
              <a:rPr lang="en-US" sz="2000" dirty="0">
                <a:latin typeface="Verdana" panose="020B0604030504040204" pitchFamily="34" charset="0"/>
                <a:ea typeface="Verdana" panose="020B0604030504040204" pitchFamily="34" charset="0"/>
              </a:rPr>
              <a:t>Modifying Progress Notes for Case Management Services</a:t>
            </a:r>
          </a:p>
        </p:txBody>
      </p:sp>
      <p:sp>
        <p:nvSpPr>
          <p:cNvPr id="4" name="Subtitle 3"/>
          <p:cNvSpPr>
            <a:spLocks noGrp="1"/>
          </p:cNvSpPr>
          <p:nvPr>
            <p:ph type="subTitle" idx="1"/>
          </p:nvPr>
        </p:nvSpPr>
        <p:spPr>
          <a:xfrm>
            <a:off x="1272437" y="2132808"/>
            <a:ext cx="8860335" cy="5092163"/>
          </a:xfrm>
        </p:spPr>
        <p:txBody>
          <a:bodyPr anchor="t"/>
          <a:lstStyle/>
          <a:p>
            <a:r>
              <a:rPr lang="en-US" sz="1400" dirty="0">
                <a:solidFill>
                  <a:schemeClr val="tx1">
                    <a:lumMod val="50000"/>
                    <a:lumOff val="50000"/>
                  </a:schemeClr>
                </a:solidFill>
                <a:latin typeface="Verdana" panose="020B0604030504040204" pitchFamily="34" charset="0"/>
                <a:ea typeface="Verdana" panose="020B0604030504040204" pitchFamily="34" charset="0"/>
              </a:rPr>
              <a:t>Within the Progress Note</a:t>
            </a:r>
          </a:p>
          <a:p>
            <a:pPr lvl="1" algn="l"/>
            <a:r>
              <a:rPr lang="en-US" sz="1400" dirty="0">
                <a:solidFill>
                  <a:schemeClr val="tx1">
                    <a:lumMod val="50000"/>
                    <a:lumOff val="50000"/>
                  </a:schemeClr>
                </a:solidFill>
                <a:latin typeface="Verdana" panose="020B0604030504040204" pitchFamily="34" charset="0"/>
                <a:ea typeface="Verdana" panose="020B0604030504040204" pitchFamily="34" charset="0"/>
              </a:rPr>
              <a:t>Identify which MH objective that this Case Management service is targeting for improvement.  (Indicate number—best to also include statement as well.  I.e., “case management service will result in a decrease in MH symptoms of x, y, &amp; z and an increase in adaptive functioning of a, b, &amp; c [per MH Objective(s) # and #”.)</a:t>
            </a:r>
          </a:p>
          <a:p>
            <a:r>
              <a:rPr lang="en-US" sz="1400" dirty="0">
                <a:solidFill>
                  <a:schemeClr val="tx1">
                    <a:lumMod val="50000"/>
                    <a:lumOff val="50000"/>
                  </a:schemeClr>
                </a:solidFill>
                <a:latin typeface="Verdana" panose="020B0604030504040204" pitchFamily="34" charset="0"/>
                <a:ea typeface="Verdana" panose="020B0604030504040204" pitchFamily="34" charset="0"/>
              </a:rPr>
              <a:t>Modifying the P/BIRP Format for Case Management</a:t>
            </a:r>
            <a:endParaRPr lang="en-US" sz="1400" dirty="0">
              <a:solidFill>
                <a:schemeClr val="tx1">
                  <a:lumMod val="50000"/>
                  <a:lumOff val="50000"/>
                </a:schemeClr>
              </a:solidFill>
              <a:latin typeface="Verdana" panose="020B0604030504040204" pitchFamily="34" charset="0"/>
              <a:ea typeface="Verdana" panose="020B0604030504040204" pitchFamily="34" charset="0"/>
              <a:cs typeface="Aharoni" panose="02010803020104030203" pitchFamily="2" charset="-79"/>
            </a:endParaRPr>
          </a:p>
          <a:p>
            <a:pPr marL="742950" lvl="1" indent="-28575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“P/B” = Client reported that they believe the government has been monitoring phone calls and is scared to call the housing authority to put in an application for support. Client has not been able to access housing support services in spite of desire to do so.  It is expected that successful case management service to link client to housing support will result in a decrease in paranoid symptoms and an increase in adaptive functioning of being able to successfully carry out desired activities of independent living skills.</a:t>
            </a:r>
          </a:p>
          <a:p>
            <a:pPr marL="742950" lvl="1" indent="-28575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“I” = Called housing provider with referral and provided linkage to needed housing support services.  Appointment made and provided to client.</a:t>
            </a:r>
          </a:p>
          <a:p>
            <a:pPr marL="742950" lvl="1" indent="-28575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“R” = Client agreed to make scheduled housing support intake appointment and to report back to this provider at our next scheduled appointment.</a:t>
            </a:r>
          </a:p>
          <a:p>
            <a:pPr marL="742950" lvl="1" indent="-28575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P = Client will make scheduled housing support appointment and will follow up with this writer at next week’s meeting to monitor their success in participating in service linked to today.</a:t>
            </a:r>
          </a:p>
          <a:p>
            <a:pPr marL="274320" lvl="1" algn="l"/>
            <a:endParaRPr lang="en-US" sz="1600" dirty="0"/>
          </a:p>
          <a:p>
            <a:pPr lvl="1" algn="l"/>
            <a:endParaRPr lang="en-US" sz="1600" dirty="0"/>
          </a:p>
          <a:p>
            <a:pPr lvl="2" algn="l"/>
            <a:endParaRPr lang="en-US" sz="1600"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9</a:t>
            </a:fld>
            <a:endParaRPr lang="uk-UA" dirty="0"/>
          </a:p>
        </p:txBody>
      </p:sp>
    </p:spTree>
    <p:extLst>
      <p:ext uri="{BB962C8B-B14F-4D97-AF65-F5344CB8AC3E}">
        <p14:creationId xmlns:p14="http://schemas.microsoft.com/office/powerpoint/2010/main" val="983528530"/>
      </p:ext>
    </p:extLst>
  </p:cSld>
  <p:clrMapOvr>
    <a:masterClrMapping/>
  </p:clrMapOvr>
</p:sld>
</file>

<file path=ppt/theme/theme1.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6922</TotalTime>
  <Words>9311</Words>
  <Application>Microsoft Office PowerPoint</Application>
  <PresentationFormat>Widescreen</PresentationFormat>
  <Paragraphs>907</Paragraphs>
  <Slides>77</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77</vt:i4>
      </vt:variant>
    </vt:vector>
  </HeadingPairs>
  <TitlesOfParts>
    <vt:vector size="90" baseType="lpstr">
      <vt:lpstr>Aharoni</vt:lpstr>
      <vt:lpstr>Arial</vt:lpstr>
      <vt:lpstr>Calibri</vt:lpstr>
      <vt:lpstr>Courier New</vt:lpstr>
      <vt:lpstr>Freestyle Script</vt:lpstr>
      <vt:lpstr>Georgia</vt:lpstr>
      <vt:lpstr>Symbol</vt:lpstr>
      <vt:lpstr>Times New Roman</vt:lpstr>
      <vt:lpstr>verdana</vt:lpstr>
      <vt:lpstr>verdana</vt:lpstr>
      <vt:lpstr>Wingdings</vt:lpstr>
      <vt:lpstr>Wingdings 2</vt:lpstr>
      <vt:lpstr>ACHBCS Slide Theme</vt:lpstr>
      <vt:lpstr>Alameda County Behavioral Health (ACBH) Module 3- Progress Notes &amp; Procedure Codes </vt:lpstr>
      <vt:lpstr>PowerPoint Presentation</vt:lpstr>
      <vt:lpstr>Progress Note Timeline</vt:lpstr>
      <vt:lpstr>PowerPoint Presentation</vt:lpstr>
      <vt:lpstr>PowerPoint Presentation</vt:lpstr>
      <vt:lpstr>Progress Notes</vt:lpstr>
      <vt:lpstr>S/P/BIRP Format</vt:lpstr>
      <vt:lpstr>Golden Thread Narrative</vt:lpstr>
      <vt:lpstr>Modifying Progress Notes for Case Management Services</vt:lpstr>
      <vt:lpstr>A word about cloning…</vt:lpstr>
      <vt:lpstr>Cloning or ‘copy/paste’</vt:lpstr>
      <vt:lpstr>Example Progress Note</vt:lpstr>
      <vt:lpstr>Challenges/Barriers</vt:lpstr>
      <vt:lpstr>Overcoming Barriers/Challenges</vt:lpstr>
      <vt:lpstr>Progress Note Review Questions</vt:lpstr>
      <vt:lpstr>Progress Note Review Questions</vt:lpstr>
      <vt:lpstr>Lockout Claims</vt:lpstr>
      <vt:lpstr>Non-Reimbursable Services/Activities </vt:lpstr>
      <vt:lpstr>Documenting Non-billable services = Importance of Documenting Billable Services</vt:lpstr>
      <vt:lpstr>Record Retention</vt:lpstr>
      <vt:lpstr>Documenting the Need for Interpreter Services</vt:lpstr>
      <vt:lpstr>EHR Designated Language Locations</vt:lpstr>
      <vt:lpstr>What is not Allowed</vt:lpstr>
      <vt:lpstr>Minor Consent, ages 12 – 17 yrs.</vt:lpstr>
      <vt:lpstr>Frequently Asked Question</vt:lpstr>
      <vt:lpstr>This is a subtitle page style 1.</vt:lpstr>
      <vt:lpstr>Assessment Codes</vt:lpstr>
      <vt:lpstr>Plan Development (581)</vt:lpstr>
      <vt:lpstr>Plan Development (581) Cont.</vt:lpstr>
      <vt:lpstr>Individual (381) or Group Rehab (391)</vt:lpstr>
      <vt:lpstr>Individual (381) or Group Rehab (391) Cont.</vt:lpstr>
      <vt:lpstr>Collateral (311) *for family engagement use Code 310</vt:lpstr>
      <vt:lpstr>Collateral (311) *for family engagement use Code 310</vt:lpstr>
      <vt:lpstr>Collateral Caregiver (310)</vt:lpstr>
      <vt:lpstr>Collateral—Family Counseling (413) (without Client Present)</vt:lpstr>
      <vt:lpstr>Collateral Family Group (317) </vt:lpstr>
      <vt:lpstr>Case Management/Brokerage (571)</vt:lpstr>
      <vt:lpstr>Katie A (578, 577, 557)</vt:lpstr>
      <vt:lpstr>Psychotherapy Codes</vt:lpstr>
      <vt:lpstr>Individual Psychotherapy: Choosing the time based on  Face to Face Time Spent in Session </vt:lpstr>
      <vt:lpstr>Selecting the Code for Individual Psychotherapy</vt:lpstr>
      <vt:lpstr>Prorating Group Services</vt:lpstr>
      <vt:lpstr>Prorating Group Services, Example 1</vt:lpstr>
      <vt:lpstr>Prorating Group Services, Example 2a</vt:lpstr>
      <vt:lpstr>Prorating Group Services, Example 2b</vt:lpstr>
      <vt:lpstr>Prorating Group Services, Example 2c</vt:lpstr>
      <vt:lpstr>Add-On Codes (+)</vt:lpstr>
      <vt:lpstr>Crisis Therapy (formerly, Crisis Intervention)</vt:lpstr>
      <vt:lpstr>Crisis Add-on Codes: Time Ranges</vt:lpstr>
      <vt:lpstr>Crisis Add-On Codes:</vt:lpstr>
      <vt:lpstr>Documenting Crisis Add-On (+) Codes in Chart’s Progress Notes</vt:lpstr>
      <vt:lpstr>Add-On Code for Additional Service Provided: </vt:lpstr>
      <vt:lpstr>Add-On Code for Additional Service Provided: </vt:lpstr>
      <vt:lpstr>Interactive Complexity (+) 491-90785  Add-on in InSyst &amp; CG</vt:lpstr>
      <vt:lpstr>Medication Support Services</vt:lpstr>
      <vt:lpstr>Medication Support Services cont.</vt:lpstr>
      <vt:lpstr>Evaluation and Management (E/M) Codes:  99###</vt:lpstr>
      <vt:lpstr>Evaluation and Management (E/M) Codes</vt:lpstr>
      <vt:lpstr>E/M Codes: when &gt;50%  of f-f time is Counseling &amp; Coordination of Care</vt:lpstr>
      <vt:lpstr>E/M Codes: when &gt;50%  of f-f time is Counseling &amp; Coordination of Care</vt:lpstr>
      <vt:lpstr>E/M Codes: when &gt;50%  of f-f time is Counseling &amp; Coordination of Care</vt:lpstr>
      <vt:lpstr>E/M Codes: when &gt;50%  of f-f time is Counseling &amp; Coordination of Care</vt:lpstr>
      <vt:lpstr>E/M Codes: when &gt;50%  of f-f time is Counseling &amp; Coordination of Care</vt:lpstr>
      <vt:lpstr>Medication Support: RN/LVN/Psych Tech only (369)</vt:lpstr>
      <vt:lpstr>Medication Support: Medical Providers  (MD, DO, NP, PA, CNS)</vt:lpstr>
      <vt:lpstr>Procedure Code/Services Review</vt:lpstr>
      <vt:lpstr>Procedure Code/Services Review</vt:lpstr>
      <vt:lpstr>Procedure Code/Services</vt:lpstr>
      <vt:lpstr>Procedure Code/Services</vt:lpstr>
      <vt:lpstr>Procedure Code/Services</vt:lpstr>
      <vt:lpstr>Procedure Code/Services</vt:lpstr>
      <vt:lpstr>Procedure Code/Services</vt:lpstr>
      <vt:lpstr>Procedure Code/Services</vt:lpstr>
      <vt:lpstr>Procedure Code/Services Continued</vt:lpstr>
      <vt:lpstr>Procedure Code Review Questions</vt:lpstr>
      <vt:lpstr>Procedure Code Review Questions Continued.</vt:lpstr>
      <vt:lpstr>Contact QATA@acgov.org.com 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Saucier, Amy ACBH</cp:lastModifiedBy>
  <cp:revision>179</cp:revision>
  <dcterms:created xsi:type="dcterms:W3CDTF">2018-09-18T06:33:21Z</dcterms:created>
  <dcterms:modified xsi:type="dcterms:W3CDTF">2021-10-07T18:28:34Z</dcterms:modified>
</cp:coreProperties>
</file>