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1" ContentType="image/jpeg"/>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5"/>
  </p:notesMasterIdLst>
  <p:handoutMasterIdLst>
    <p:handoutMasterId r:id="rId86"/>
  </p:handoutMasterIdLst>
  <p:sldIdLst>
    <p:sldId id="256" r:id="rId2"/>
    <p:sldId id="265" r:id="rId3"/>
    <p:sldId id="266" r:id="rId4"/>
    <p:sldId id="276" r:id="rId5"/>
    <p:sldId id="278" r:id="rId6"/>
    <p:sldId id="279" r:id="rId7"/>
    <p:sldId id="355" r:id="rId8"/>
    <p:sldId id="339" r:id="rId9"/>
    <p:sldId id="280" r:id="rId10"/>
    <p:sldId id="356" r:id="rId11"/>
    <p:sldId id="332" r:id="rId12"/>
    <p:sldId id="281" r:id="rId13"/>
    <p:sldId id="282" r:id="rId14"/>
    <p:sldId id="286" r:id="rId15"/>
    <p:sldId id="283" r:id="rId16"/>
    <p:sldId id="284" r:id="rId17"/>
    <p:sldId id="285" r:id="rId18"/>
    <p:sldId id="340" r:id="rId19"/>
    <p:sldId id="287" r:id="rId20"/>
    <p:sldId id="288" r:id="rId21"/>
    <p:sldId id="290" r:id="rId22"/>
    <p:sldId id="291" r:id="rId23"/>
    <p:sldId id="292" r:id="rId24"/>
    <p:sldId id="293" r:id="rId25"/>
    <p:sldId id="294" r:id="rId26"/>
    <p:sldId id="295" r:id="rId27"/>
    <p:sldId id="296" r:id="rId28"/>
    <p:sldId id="317" r:id="rId29"/>
    <p:sldId id="297" r:id="rId30"/>
    <p:sldId id="298" r:id="rId31"/>
    <p:sldId id="299" r:id="rId32"/>
    <p:sldId id="351" r:id="rId33"/>
    <p:sldId id="300" r:id="rId34"/>
    <p:sldId id="301" r:id="rId35"/>
    <p:sldId id="344" r:id="rId36"/>
    <p:sldId id="353" r:id="rId37"/>
    <p:sldId id="345" r:id="rId38"/>
    <p:sldId id="346" r:id="rId39"/>
    <p:sldId id="347" r:id="rId40"/>
    <p:sldId id="348" r:id="rId41"/>
    <p:sldId id="349" r:id="rId42"/>
    <p:sldId id="303" r:id="rId43"/>
    <p:sldId id="302" r:id="rId44"/>
    <p:sldId id="305" r:id="rId45"/>
    <p:sldId id="308" r:id="rId46"/>
    <p:sldId id="350" r:id="rId47"/>
    <p:sldId id="304" r:id="rId48"/>
    <p:sldId id="306" r:id="rId49"/>
    <p:sldId id="307" r:id="rId50"/>
    <p:sldId id="309" r:id="rId51"/>
    <p:sldId id="310" r:id="rId52"/>
    <p:sldId id="311" r:id="rId53"/>
    <p:sldId id="312" r:id="rId54"/>
    <p:sldId id="330" r:id="rId55"/>
    <p:sldId id="329" r:id="rId56"/>
    <p:sldId id="335" r:id="rId57"/>
    <p:sldId id="336" r:id="rId58"/>
    <p:sldId id="334" r:id="rId59"/>
    <p:sldId id="331" r:id="rId60"/>
    <p:sldId id="337" r:id="rId61"/>
    <p:sldId id="338" r:id="rId62"/>
    <p:sldId id="313" r:id="rId63"/>
    <p:sldId id="354" r:id="rId64"/>
    <p:sldId id="341" r:id="rId65"/>
    <p:sldId id="314" r:id="rId66"/>
    <p:sldId id="315" r:id="rId67"/>
    <p:sldId id="316" r:id="rId68"/>
    <p:sldId id="357" r:id="rId69"/>
    <p:sldId id="318" r:id="rId70"/>
    <p:sldId id="342" r:id="rId71"/>
    <p:sldId id="333" r:id="rId72"/>
    <p:sldId id="319" r:id="rId73"/>
    <p:sldId id="320" r:id="rId74"/>
    <p:sldId id="321" r:id="rId75"/>
    <p:sldId id="322" r:id="rId76"/>
    <p:sldId id="323" r:id="rId77"/>
    <p:sldId id="275" r:id="rId78"/>
    <p:sldId id="324" r:id="rId79"/>
    <p:sldId id="325" r:id="rId80"/>
    <p:sldId id="343" r:id="rId81"/>
    <p:sldId id="326" r:id="rId82"/>
    <p:sldId id="327" r:id="rId83"/>
    <p:sldId id="328"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6F7313-29BA-439D-B5FE-9CB048057416}">
          <p14:sldIdLst>
            <p14:sldId id="256"/>
            <p14:sldId id="265"/>
            <p14:sldId id="266"/>
            <p14:sldId id="276"/>
            <p14:sldId id="278"/>
            <p14:sldId id="279"/>
            <p14:sldId id="355"/>
            <p14:sldId id="339"/>
            <p14:sldId id="280"/>
            <p14:sldId id="356"/>
            <p14:sldId id="332"/>
            <p14:sldId id="281"/>
            <p14:sldId id="282"/>
            <p14:sldId id="286"/>
            <p14:sldId id="283"/>
            <p14:sldId id="284"/>
            <p14:sldId id="285"/>
            <p14:sldId id="340"/>
            <p14:sldId id="287"/>
            <p14:sldId id="288"/>
            <p14:sldId id="290"/>
            <p14:sldId id="291"/>
            <p14:sldId id="292"/>
            <p14:sldId id="293"/>
            <p14:sldId id="294"/>
            <p14:sldId id="295"/>
            <p14:sldId id="296"/>
            <p14:sldId id="317"/>
            <p14:sldId id="297"/>
            <p14:sldId id="298"/>
            <p14:sldId id="299"/>
            <p14:sldId id="351"/>
            <p14:sldId id="300"/>
            <p14:sldId id="301"/>
            <p14:sldId id="344"/>
            <p14:sldId id="353"/>
            <p14:sldId id="345"/>
            <p14:sldId id="346"/>
            <p14:sldId id="347"/>
            <p14:sldId id="348"/>
            <p14:sldId id="349"/>
            <p14:sldId id="303"/>
            <p14:sldId id="302"/>
            <p14:sldId id="305"/>
            <p14:sldId id="308"/>
            <p14:sldId id="350"/>
            <p14:sldId id="304"/>
            <p14:sldId id="306"/>
            <p14:sldId id="307"/>
            <p14:sldId id="309"/>
            <p14:sldId id="310"/>
            <p14:sldId id="311"/>
            <p14:sldId id="312"/>
            <p14:sldId id="330"/>
            <p14:sldId id="329"/>
            <p14:sldId id="335"/>
            <p14:sldId id="336"/>
            <p14:sldId id="334"/>
            <p14:sldId id="331"/>
            <p14:sldId id="337"/>
            <p14:sldId id="338"/>
            <p14:sldId id="313"/>
            <p14:sldId id="354"/>
            <p14:sldId id="341"/>
            <p14:sldId id="314"/>
            <p14:sldId id="315"/>
            <p14:sldId id="316"/>
            <p14:sldId id="357"/>
            <p14:sldId id="318"/>
            <p14:sldId id="342"/>
            <p14:sldId id="333"/>
            <p14:sldId id="319"/>
            <p14:sldId id="320"/>
            <p14:sldId id="321"/>
            <p14:sldId id="322"/>
            <p14:sldId id="323"/>
            <p14:sldId id="275"/>
            <p14:sldId id="324"/>
            <p14:sldId id="325"/>
            <p14:sldId id="343"/>
            <p14:sldId id="326"/>
            <p14:sldId id="327"/>
            <p14:sldId id="328"/>
          </p14:sldIdLst>
        </p14:section>
        <p14:section name="Untitled Section" id="{26D12465-7C84-4318-8761-2AF4CE84DFF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ce, Danielle, ACBH" initials="PDA" lastIdx="44" clrIdx="0">
    <p:extLst>
      <p:ext uri="{19B8F6BF-5375-455C-9EA6-DF929625EA0E}">
        <p15:presenceInfo xmlns:p15="http://schemas.microsoft.com/office/powerpoint/2012/main" userId="S-1-5-21-1123561945-1035525444-725345543-654453" providerId="AD"/>
      </p:ext>
    </p:extLst>
  </p:cmAuthor>
  <p:cmAuthor id="2" name="Saucier, Amy ACBH" initials="SAA" lastIdx="44" clrIdx="1">
    <p:extLst>
      <p:ext uri="{19B8F6BF-5375-455C-9EA6-DF929625EA0E}">
        <p15:presenceInfo xmlns:p15="http://schemas.microsoft.com/office/powerpoint/2012/main" userId="S-1-5-21-1123561945-1035525444-725345543-621068" providerId="AD"/>
      </p:ext>
    </p:extLst>
  </p:cmAuthor>
  <p:cmAuthor id="3" name="Coady, Kimberly ACBH" initials="CKA" lastIdx="14" clrIdx="2">
    <p:extLst>
      <p:ext uri="{19B8F6BF-5375-455C-9EA6-DF929625EA0E}">
        <p15:presenceInfo xmlns:p15="http://schemas.microsoft.com/office/powerpoint/2012/main" userId="S-1-5-21-1123561945-1035525444-725345543-603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323232"/>
    <a:srgbClr val="A5D1F1"/>
    <a:srgbClr val="69B3E7"/>
    <a:srgbClr val="33AB7E"/>
    <a:srgbClr val="66C09E"/>
    <a:srgbClr val="25B781"/>
    <a:srgbClr val="7DD4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86"/>
  </p:normalViewPr>
  <p:slideViewPr>
    <p:cSldViewPr snapToGrid="0" snapToObjects="1">
      <p:cViewPr varScale="1">
        <p:scale>
          <a:sx n="79" d="100"/>
          <a:sy n="79" d="100"/>
        </p:scale>
        <p:origin x="132" y="138"/>
      </p:cViewPr>
      <p:guideLst/>
    </p:cSldViewPr>
  </p:slideViewPr>
  <p:notesTextViewPr>
    <p:cViewPr>
      <p:scale>
        <a:sx n="1" d="1"/>
        <a:sy n="1" d="1"/>
      </p:scale>
      <p:origin x="0" y="0"/>
    </p:cViewPr>
  </p:notesTextViewPr>
  <p:notesViewPr>
    <p:cSldViewPr snapToGrid="0" snapToObjects="1">
      <p:cViewPr varScale="1">
        <p:scale>
          <a:sx n="148" d="100"/>
          <a:sy n="148" d="100"/>
        </p:scale>
        <p:origin x="460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7E1A1-E65C-4C29-901D-BC2E7039FB5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06BCBDA-A07D-4113-BF46-087F0391ECF8}">
      <dgm:prSet phldrT="[Text]"/>
      <dgm:spPr/>
      <dgm:t>
        <a:bodyPr/>
        <a:lstStyle/>
        <a:p>
          <a:r>
            <a:rPr lang="en-US" dirty="0"/>
            <a:t>DSM 5 Diagnosis</a:t>
          </a:r>
        </a:p>
      </dgm:t>
    </dgm:pt>
    <dgm:pt modelId="{E521CBE4-8A0C-4046-A916-3773873D16F4}" type="parTrans" cxnId="{4B0BCE87-F198-41A0-B6F4-45958ACE4378}">
      <dgm:prSet/>
      <dgm:spPr/>
      <dgm:t>
        <a:bodyPr/>
        <a:lstStyle/>
        <a:p>
          <a:endParaRPr lang="en-US"/>
        </a:p>
      </dgm:t>
    </dgm:pt>
    <dgm:pt modelId="{BC8C2FD2-35B2-4777-8F96-544E12F5D574}" type="sibTrans" cxnId="{4B0BCE87-F198-41A0-B6F4-45958ACE4378}">
      <dgm:prSet/>
      <dgm:spPr/>
      <dgm:t>
        <a:bodyPr/>
        <a:lstStyle/>
        <a:p>
          <a:endParaRPr lang="en-US"/>
        </a:p>
      </dgm:t>
    </dgm:pt>
    <dgm:pt modelId="{EC374101-563C-48B2-BB7D-D51091961AEA}">
      <dgm:prSet phldrT="[Text]"/>
      <dgm:spPr/>
      <dgm:t>
        <a:bodyPr/>
        <a:lstStyle/>
        <a:p>
          <a:r>
            <a:rPr lang="en-US" dirty="0"/>
            <a:t>Significant Impairment in Life Functioning</a:t>
          </a:r>
        </a:p>
      </dgm:t>
    </dgm:pt>
    <dgm:pt modelId="{F284E8AC-9480-4585-8C72-13BFDEB345AD}" type="parTrans" cxnId="{EB1D52AC-680C-4690-B655-392A5059AE2F}">
      <dgm:prSet/>
      <dgm:spPr/>
      <dgm:t>
        <a:bodyPr/>
        <a:lstStyle/>
        <a:p>
          <a:endParaRPr lang="en-US"/>
        </a:p>
      </dgm:t>
    </dgm:pt>
    <dgm:pt modelId="{51D414AD-9C13-4B94-9796-B41CEEFD8D30}" type="sibTrans" cxnId="{EB1D52AC-680C-4690-B655-392A5059AE2F}">
      <dgm:prSet/>
      <dgm:spPr/>
      <dgm:t>
        <a:bodyPr/>
        <a:lstStyle/>
        <a:p>
          <a:endParaRPr lang="en-US"/>
        </a:p>
      </dgm:t>
    </dgm:pt>
    <dgm:pt modelId="{B63F680E-8CA2-4D07-A058-084E36E45253}">
      <dgm:prSet phldrT="[Text]"/>
      <dgm:spPr/>
      <dgm:t>
        <a:bodyPr/>
        <a:lstStyle/>
        <a:p>
          <a:r>
            <a:rPr lang="en-US" dirty="0"/>
            <a:t>Significantly Diminish Impairment In Life Functioning</a:t>
          </a:r>
        </a:p>
      </dgm:t>
    </dgm:pt>
    <dgm:pt modelId="{F052F28A-FB94-4C6E-956F-4AEFB70E658A}" type="parTrans" cxnId="{4F517D16-3DE0-4DD4-886B-14F94C750509}">
      <dgm:prSet/>
      <dgm:spPr/>
      <dgm:t>
        <a:bodyPr/>
        <a:lstStyle/>
        <a:p>
          <a:endParaRPr lang="en-US"/>
        </a:p>
      </dgm:t>
    </dgm:pt>
    <dgm:pt modelId="{293F722F-A926-4A91-ABF7-78EBDDECD1FF}" type="sibTrans" cxnId="{4F517D16-3DE0-4DD4-886B-14F94C750509}">
      <dgm:prSet/>
      <dgm:spPr/>
      <dgm:t>
        <a:bodyPr/>
        <a:lstStyle/>
        <a:p>
          <a:endParaRPr lang="en-US"/>
        </a:p>
      </dgm:t>
    </dgm:pt>
    <dgm:pt modelId="{0F848CF5-47F5-429A-B6E1-186D206E8647}">
      <dgm:prSet phldrT="[Text]"/>
      <dgm:spPr/>
      <dgm:t>
        <a:bodyPr/>
        <a:lstStyle/>
        <a:p>
          <a:r>
            <a:rPr lang="en-US" dirty="0"/>
            <a:t>Has Full Scope Medical &amp; Is Under The Age of 21 And Has a Mental Health Disorder That SMHS  Can Correct Or Ameliorate</a:t>
          </a:r>
        </a:p>
      </dgm:t>
    </dgm:pt>
    <dgm:pt modelId="{7FE11AC4-CF67-4D1E-A018-595E5292E4A7}" type="parTrans" cxnId="{0B328117-993D-4B65-A8BF-30D41C05CD0A}">
      <dgm:prSet/>
      <dgm:spPr/>
      <dgm:t>
        <a:bodyPr/>
        <a:lstStyle/>
        <a:p>
          <a:endParaRPr lang="en-US"/>
        </a:p>
      </dgm:t>
    </dgm:pt>
    <dgm:pt modelId="{0BC80130-3A0F-421F-BE83-F2114F79D7AC}" type="sibTrans" cxnId="{0B328117-993D-4B65-A8BF-30D41C05CD0A}">
      <dgm:prSet/>
      <dgm:spPr/>
      <dgm:t>
        <a:bodyPr/>
        <a:lstStyle/>
        <a:p>
          <a:endParaRPr lang="en-US"/>
        </a:p>
      </dgm:t>
    </dgm:pt>
    <dgm:pt modelId="{0E85A547-2412-4498-8F0B-81A7FE7898D2}">
      <dgm:prSet phldrT="[Text]"/>
      <dgm:spPr/>
      <dgm:t>
        <a:bodyPr/>
        <a:lstStyle/>
        <a:p>
          <a:r>
            <a:rPr lang="en-US" dirty="0"/>
            <a:t>Has Full Scope Medical &amp; Is Under The Age of 21 And Can Correct or Ameliorate The Condition</a:t>
          </a:r>
        </a:p>
      </dgm:t>
    </dgm:pt>
    <dgm:pt modelId="{3D68989D-F1AC-4460-9D1E-22A74900C8F8}" type="parTrans" cxnId="{BD6E5CD4-CA21-4272-A34D-06E9D8E9938B}">
      <dgm:prSet/>
      <dgm:spPr/>
      <dgm:t>
        <a:bodyPr/>
        <a:lstStyle/>
        <a:p>
          <a:endParaRPr lang="en-US"/>
        </a:p>
      </dgm:t>
    </dgm:pt>
    <dgm:pt modelId="{4D763B25-3DC4-46B2-A852-7302F582C231}" type="sibTrans" cxnId="{BD6E5CD4-CA21-4272-A34D-06E9D8E9938B}">
      <dgm:prSet/>
      <dgm:spPr/>
      <dgm:t>
        <a:bodyPr/>
        <a:lstStyle/>
        <a:p>
          <a:endParaRPr lang="en-US"/>
        </a:p>
      </dgm:t>
    </dgm:pt>
    <dgm:pt modelId="{002A3599-A34F-4F61-AD3C-D12B9BB6112C}">
      <dgm:prSet phldrT="[Text]"/>
      <dgm:spPr/>
      <dgm:t>
        <a:bodyPr/>
        <a:lstStyle/>
        <a:p>
          <a:r>
            <a:rPr lang="en-US" dirty="0"/>
            <a:t>Required Element #1 </a:t>
          </a:r>
        </a:p>
        <a:p>
          <a:r>
            <a:rPr lang="en-US" dirty="0"/>
            <a:t>Included Diagnosis</a:t>
          </a:r>
        </a:p>
      </dgm:t>
    </dgm:pt>
    <dgm:pt modelId="{DD089F10-51FC-41ED-AFFF-F70DE59CE7FA}" type="parTrans" cxnId="{FE5B5044-0594-4AE3-94C8-53A7C6CEBABF}">
      <dgm:prSet/>
      <dgm:spPr/>
      <dgm:t>
        <a:bodyPr/>
        <a:lstStyle/>
        <a:p>
          <a:endParaRPr lang="en-US"/>
        </a:p>
      </dgm:t>
    </dgm:pt>
    <dgm:pt modelId="{800E01EE-4332-47DE-9182-CE8EC158D28F}" type="sibTrans" cxnId="{FE5B5044-0594-4AE3-94C8-53A7C6CEBABF}">
      <dgm:prSet/>
      <dgm:spPr/>
      <dgm:t>
        <a:bodyPr/>
        <a:lstStyle/>
        <a:p>
          <a:endParaRPr lang="en-US"/>
        </a:p>
      </dgm:t>
    </dgm:pt>
    <dgm:pt modelId="{01BE7D0F-B226-4371-B232-EEB15E65842C}">
      <dgm:prSet phldrT="[Text]"/>
      <dgm:spPr/>
      <dgm:t>
        <a:bodyPr/>
        <a:lstStyle/>
        <a:p>
          <a:r>
            <a:rPr lang="en-US" dirty="0"/>
            <a:t>Required Element #2</a:t>
          </a:r>
        </a:p>
        <a:p>
          <a:r>
            <a:rPr lang="en-US" dirty="0"/>
            <a:t>Impairment As A Result</a:t>
          </a:r>
        </a:p>
        <a:p>
          <a:r>
            <a:rPr lang="en-US" dirty="0"/>
            <a:t> of Mental Disorder</a:t>
          </a:r>
        </a:p>
      </dgm:t>
    </dgm:pt>
    <dgm:pt modelId="{36DC571F-20B9-4FEA-AF36-EC785A932D51}" type="parTrans" cxnId="{4993DEDD-CEE9-4C4E-9D88-9A5E337E217B}">
      <dgm:prSet/>
      <dgm:spPr/>
      <dgm:t>
        <a:bodyPr/>
        <a:lstStyle/>
        <a:p>
          <a:endParaRPr lang="en-US"/>
        </a:p>
      </dgm:t>
    </dgm:pt>
    <dgm:pt modelId="{339EEC85-AAA9-48EC-8704-0793306F0926}" type="sibTrans" cxnId="{4993DEDD-CEE9-4C4E-9D88-9A5E337E217B}">
      <dgm:prSet/>
      <dgm:spPr/>
      <dgm:t>
        <a:bodyPr/>
        <a:lstStyle/>
        <a:p>
          <a:endParaRPr lang="en-US"/>
        </a:p>
      </dgm:t>
    </dgm:pt>
    <dgm:pt modelId="{A607965A-83E8-49EA-A112-B43834C477BF}">
      <dgm:prSet phldrT="[Text]"/>
      <dgm:spPr/>
      <dgm:t>
        <a:bodyPr/>
        <a:lstStyle/>
        <a:p>
          <a:r>
            <a:rPr lang="en-US" dirty="0"/>
            <a:t>Required Element #3</a:t>
          </a:r>
        </a:p>
        <a:p>
          <a:r>
            <a:rPr lang="en-US" dirty="0"/>
            <a:t>Intervention Criteria</a:t>
          </a:r>
        </a:p>
      </dgm:t>
    </dgm:pt>
    <dgm:pt modelId="{1DB9CD02-2BE7-4A9C-A552-3A4139B96527}" type="parTrans" cxnId="{A4BAD945-0052-4404-83BE-CF0694B5F581}">
      <dgm:prSet/>
      <dgm:spPr/>
      <dgm:t>
        <a:bodyPr/>
        <a:lstStyle/>
        <a:p>
          <a:endParaRPr lang="en-US"/>
        </a:p>
      </dgm:t>
    </dgm:pt>
    <dgm:pt modelId="{BBD7FCD5-D631-486B-AE9C-40CC5A797C5F}" type="sibTrans" cxnId="{A4BAD945-0052-4404-83BE-CF0694B5F581}">
      <dgm:prSet/>
      <dgm:spPr/>
      <dgm:t>
        <a:bodyPr/>
        <a:lstStyle/>
        <a:p>
          <a:endParaRPr lang="en-US"/>
        </a:p>
      </dgm:t>
    </dgm:pt>
    <dgm:pt modelId="{44A9834E-ACCA-4143-AAD9-50872AC1D03B}">
      <dgm:prSet/>
      <dgm:spPr/>
      <dgm:t>
        <a:bodyPr/>
        <a:lstStyle/>
        <a:p>
          <a:r>
            <a:rPr lang="en-US" dirty="0"/>
            <a:t>Probability A Child Will Not Progress  Developmentally As Individually Appropriate</a:t>
          </a:r>
        </a:p>
      </dgm:t>
    </dgm:pt>
    <dgm:pt modelId="{37BEA3E5-1ABE-4750-921C-6BE09E7443B9}" type="parTrans" cxnId="{4BA7A3D1-842F-47AD-B313-BB3B8261064E}">
      <dgm:prSet/>
      <dgm:spPr/>
      <dgm:t>
        <a:bodyPr/>
        <a:lstStyle/>
        <a:p>
          <a:endParaRPr lang="en-US"/>
        </a:p>
      </dgm:t>
    </dgm:pt>
    <dgm:pt modelId="{F87F3779-595F-405E-B570-55C7C2FD4D59}" type="sibTrans" cxnId="{4BA7A3D1-842F-47AD-B313-BB3B8261064E}">
      <dgm:prSet/>
      <dgm:spPr/>
      <dgm:t>
        <a:bodyPr/>
        <a:lstStyle/>
        <a:p>
          <a:endParaRPr lang="en-US"/>
        </a:p>
      </dgm:t>
    </dgm:pt>
    <dgm:pt modelId="{6D633FE9-5AB6-4B22-A49B-CA71A0A8CD79}">
      <dgm:prSet/>
      <dgm:spPr/>
      <dgm:t>
        <a:bodyPr/>
        <a:lstStyle/>
        <a:p>
          <a:r>
            <a:rPr lang="en-US" dirty="0"/>
            <a:t>Probability of Significant Deterioration in Life Functioning</a:t>
          </a:r>
        </a:p>
      </dgm:t>
    </dgm:pt>
    <dgm:pt modelId="{C4EBABF4-D730-4653-A018-4DE7F064A3C1}" type="parTrans" cxnId="{2BFC1231-685D-4C2B-AAA0-A9A953C0BACC}">
      <dgm:prSet/>
      <dgm:spPr/>
      <dgm:t>
        <a:bodyPr/>
        <a:lstStyle/>
        <a:p>
          <a:endParaRPr lang="en-US"/>
        </a:p>
      </dgm:t>
    </dgm:pt>
    <dgm:pt modelId="{BF996680-C6F2-4151-8DE4-CAEF92361ED8}" type="sibTrans" cxnId="{2BFC1231-685D-4C2B-AAA0-A9A953C0BACC}">
      <dgm:prSet/>
      <dgm:spPr/>
      <dgm:t>
        <a:bodyPr/>
        <a:lstStyle/>
        <a:p>
          <a:endParaRPr lang="en-US"/>
        </a:p>
      </dgm:t>
    </dgm:pt>
    <dgm:pt modelId="{F07EA047-A093-4A7F-8DC0-00681E188064}">
      <dgm:prSet/>
      <dgm:spPr/>
      <dgm:t>
        <a:bodyPr/>
        <a:lstStyle/>
        <a:p>
          <a:r>
            <a:rPr lang="en-US" dirty="0"/>
            <a:t>Prevent Significant Deterioration in Life Functioning</a:t>
          </a:r>
        </a:p>
      </dgm:t>
    </dgm:pt>
    <dgm:pt modelId="{558AE6DA-34CA-4EB1-81A6-E1FEA4388313}" type="parTrans" cxnId="{4541E4C2-A599-4D61-A9B9-ECC356861C1F}">
      <dgm:prSet/>
      <dgm:spPr/>
      <dgm:t>
        <a:bodyPr/>
        <a:lstStyle/>
        <a:p>
          <a:endParaRPr lang="en-US"/>
        </a:p>
      </dgm:t>
    </dgm:pt>
    <dgm:pt modelId="{0D62F580-B97F-4A0E-A829-BB84482BD1DE}" type="sibTrans" cxnId="{4541E4C2-A599-4D61-A9B9-ECC356861C1F}">
      <dgm:prSet/>
      <dgm:spPr/>
      <dgm:t>
        <a:bodyPr/>
        <a:lstStyle/>
        <a:p>
          <a:endParaRPr lang="en-US"/>
        </a:p>
      </dgm:t>
    </dgm:pt>
    <dgm:pt modelId="{1605BA1A-B38D-426B-B837-C91317340CF5}">
      <dgm:prSet/>
      <dgm:spPr/>
      <dgm:t>
        <a:bodyPr/>
        <a:lstStyle/>
        <a:p>
          <a:r>
            <a:rPr lang="en-US" dirty="0"/>
            <a:t>Allow Child To Progress Developmentally As Individually Appropriate</a:t>
          </a:r>
        </a:p>
      </dgm:t>
    </dgm:pt>
    <dgm:pt modelId="{1665EFCB-1D4E-4E6D-8542-2C9E9979CE43}" type="parTrans" cxnId="{968297AB-26FF-4CD4-A178-474AA4629057}">
      <dgm:prSet/>
      <dgm:spPr/>
      <dgm:t>
        <a:bodyPr/>
        <a:lstStyle/>
        <a:p>
          <a:endParaRPr lang="en-US"/>
        </a:p>
      </dgm:t>
    </dgm:pt>
    <dgm:pt modelId="{BA1F26C8-C349-43E6-833C-82D955AB8771}" type="sibTrans" cxnId="{968297AB-26FF-4CD4-A178-474AA4629057}">
      <dgm:prSet/>
      <dgm:spPr/>
      <dgm:t>
        <a:bodyPr/>
        <a:lstStyle/>
        <a:p>
          <a:endParaRPr lang="en-US"/>
        </a:p>
      </dgm:t>
    </dgm:pt>
    <dgm:pt modelId="{5E2559DA-C070-4793-8DBD-A0C99232FB76}">
      <dgm:prSet phldrT="[Text]"/>
      <dgm:spPr/>
      <dgm:t>
        <a:bodyPr/>
        <a:lstStyle/>
        <a:p>
          <a:r>
            <a:rPr lang="en-US" dirty="0"/>
            <a:t>Required Element #4</a:t>
          </a:r>
        </a:p>
        <a:p>
          <a:r>
            <a:rPr lang="en-US" dirty="0"/>
            <a:t>Not Responsive To Physical Healthcare Alone</a:t>
          </a:r>
        </a:p>
      </dgm:t>
    </dgm:pt>
    <dgm:pt modelId="{2BC2DD9F-16B9-47D3-814A-1D826FEC75C2}" type="parTrans" cxnId="{7499A3AC-A81A-43A9-A172-A126C74F5E22}">
      <dgm:prSet/>
      <dgm:spPr/>
      <dgm:t>
        <a:bodyPr/>
        <a:lstStyle/>
        <a:p>
          <a:endParaRPr lang="en-US"/>
        </a:p>
      </dgm:t>
    </dgm:pt>
    <dgm:pt modelId="{B8038733-6C22-4463-9F84-64B948238917}" type="sibTrans" cxnId="{7499A3AC-A81A-43A9-A172-A126C74F5E22}">
      <dgm:prSet/>
      <dgm:spPr/>
      <dgm:t>
        <a:bodyPr/>
        <a:lstStyle/>
        <a:p>
          <a:endParaRPr lang="en-US"/>
        </a:p>
      </dgm:t>
    </dgm:pt>
    <dgm:pt modelId="{62351684-A14D-4D5B-A439-B8A20C82FE3B}">
      <dgm:prSet phldrT="[Text]"/>
      <dgm:spPr/>
      <dgm:t>
        <a:bodyPr/>
        <a:lstStyle/>
        <a:p>
          <a:r>
            <a:rPr lang="en-US" dirty="0"/>
            <a:t>Not Responsive To Physical Health Care Alone</a:t>
          </a:r>
        </a:p>
      </dgm:t>
    </dgm:pt>
    <dgm:pt modelId="{25E88ABC-A562-4EF2-B718-42C31D3BE2B6}" type="parTrans" cxnId="{B4E23AE2-5E46-4A71-9EEC-DD27621F1117}">
      <dgm:prSet/>
      <dgm:spPr/>
      <dgm:t>
        <a:bodyPr/>
        <a:lstStyle/>
        <a:p>
          <a:endParaRPr lang="en-US"/>
        </a:p>
      </dgm:t>
    </dgm:pt>
    <dgm:pt modelId="{8AA58C0B-F5BE-483F-9D2E-B411439B50A0}" type="sibTrans" cxnId="{B4E23AE2-5E46-4A71-9EEC-DD27621F1117}">
      <dgm:prSet/>
      <dgm:spPr/>
      <dgm:t>
        <a:bodyPr/>
        <a:lstStyle/>
        <a:p>
          <a:endParaRPr lang="en-US"/>
        </a:p>
      </dgm:t>
    </dgm:pt>
    <dgm:pt modelId="{5456F7D4-FB5D-4365-B611-8FD6CD8F5AF9}">
      <dgm:prSet phldrT="[Text]"/>
      <dgm:spPr/>
      <dgm:t>
        <a:bodyPr/>
        <a:lstStyle/>
        <a:p>
          <a:r>
            <a:rPr lang="en-US" dirty="0"/>
            <a:t>Not Responsive To Physical Health Care Alone</a:t>
          </a:r>
        </a:p>
      </dgm:t>
    </dgm:pt>
    <dgm:pt modelId="{FFAE5ECC-F380-421D-886D-45D06300CB19}" type="parTrans" cxnId="{6B836A2F-DC7B-4918-AC4D-A71B680EF6A8}">
      <dgm:prSet/>
      <dgm:spPr/>
      <dgm:t>
        <a:bodyPr/>
        <a:lstStyle/>
        <a:p>
          <a:endParaRPr lang="en-US"/>
        </a:p>
      </dgm:t>
    </dgm:pt>
    <dgm:pt modelId="{97667012-18A7-48F2-B5D2-2ECB35340BF1}" type="sibTrans" cxnId="{6B836A2F-DC7B-4918-AC4D-A71B680EF6A8}">
      <dgm:prSet/>
      <dgm:spPr/>
      <dgm:t>
        <a:bodyPr/>
        <a:lstStyle/>
        <a:p>
          <a:endParaRPr lang="en-US"/>
        </a:p>
      </dgm:t>
    </dgm:pt>
    <dgm:pt modelId="{B308620E-C4B6-43C1-93CF-42916A6C97A5}">
      <dgm:prSet phldrT="[Text]"/>
      <dgm:spPr/>
      <dgm:t>
        <a:bodyPr/>
        <a:lstStyle/>
        <a:p>
          <a:r>
            <a:rPr lang="en-US" dirty="0"/>
            <a:t>Not Responsive To Physical Health Care Alone</a:t>
          </a:r>
        </a:p>
      </dgm:t>
    </dgm:pt>
    <dgm:pt modelId="{84414C1C-9E47-4941-894E-9FB828B34EA4}" type="parTrans" cxnId="{A8FEDD67-1F47-464F-962A-553BB8EB722E}">
      <dgm:prSet/>
      <dgm:spPr/>
      <dgm:t>
        <a:bodyPr/>
        <a:lstStyle/>
        <a:p>
          <a:endParaRPr lang="en-US"/>
        </a:p>
      </dgm:t>
    </dgm:pt>
    <dgm:pt modelId="{B47DAD39-E034-43AD-88D9-D3E34E2AC6C5}" type="sibTrans" cxnId="{A8FEDD67-1F47-464F-962A-553BB8EB722E}">
      <dgm:prSet/>
      <dgm:spPr/>
      <dgm:t>
        <a:bodyPr/>
        <a:lstStyle/>
        <a:p>
          <a:endParaRPr lang="en-US"/>
        </a:p>
      </dgm:t>
    </dgm:pt>
    <dgm:pt modelId="{1D11BE62-4FD5-4351-A547-75939E8BFD0E}">
      <dgm:prSet phldrT="[Text]"/>
      <dgm:spPr/>
      <dgm:t>
        <a:bodyPr/>
        <a:lstStyle/>
        <a:p>
          <a:r>
            <a:rPr lang="en-US" dirty="0"/>
            <a:t>Not Responsive To Physical Health Care Alone</a:t>
          </a:r>
        </a:p>
      </dgm:t>
    </dgm:pt>
    <dgm:pt modelId="{7E69C0ED-7E59-44E1-956E-D6244C0394A5}" type="parTrans" cxnId="{29351B4A-D6FA-4FFA-B4F8-9CC2892609E4}">
      <dgm:prSet/>
      <dgm:spPr/>
      <dgm:t>
        <a:bodyPr/>
        <a:lstStyle/>
        <a:p>
          <a:endParaRPr lang="en-US"/>
        </a:p>
      </dgm:t>
    </dgm:pt>
    <dgm:pt modelId="{A110D238-5C23-44ED-B9DC-195287E9FEA2}" type="sibTrans" cxnId="{29351B4A-D6FA-4FFA-B4F8-9CC2892609E4}">
      <dgm:prSet/>
      <dgm:spPr/>
      <dgm:t>
        <a:bodyPr/>
        <a:lstStyle/>
        <a:p>
          <a:endParaRPr lang="en-US"/>
        </a:p>
      </dgm:t>
    </dgm:pt>
    <dgm:pt modelId="{B34EF875-2FC0-40DC-852F-482590B7162A}" type="pres">
      <dgm:prSet presAssocID="{59C7E1A1-E65C-4C29-901D-BC2E7039FB5E}" presName="mainComposite" presStyleCnt="0">
        <dgm:presLayoutVars>
          <dgm:chPref val="1"/>
          <dgm:dir/>
          <dgm:animOne val="branch"/>
          <dgm:animLvl val="lvl"/>
          <dgm:resizeHandles val="exact"/>
        </dgm:presLayoutVars>
      </dgm:prSet>
      <dgm:spPr/>
    </dgm:pt>
    <dgm:pt modelId="{49010678-127B-477E-95EC-62522AA2D534}" type="pres">
      <dgm:prSet presAssocID="{59C7E1A1-E65C-4C29-901D-BC2E7039FB5E}" presName="hierFlow" presStyleCnt="0"/>
      <dgm:spPr/>
    </dgm:pt>
    <dgm:pt modelId="{43D8A46F-44E9-4520-A576-9F9506B691EA}" type="pres">
      <dgm:prSet presAssocID="{59C7E1A1-E65C-4C29-901D-BC2E7039FB5E}" presName="firstBuf" presStyleCnt="0"/>
      <dgm:spPr/>
    </dgm:pt>
    <dgm:pt modelId="{DF1A2DC2-AE8B-4B77-8E5D-9159FDC24A7B}" type="pres">
      <dgm:prSet presAssocID="{59C7E1A1-E65C-4C29-901D-BC2E7039FB5E}" presName="hierChild1" presStyleCnt="0">
        <dgm:presLayoutVars>
          <dgm:chPref val="1"/>
          <dgm:animOne val="branch"/>
          <dgm:animLvl val="lvl"/>
        </dgm:presLayoutVars>
      </dgm:prSet>
      <dgm:spPr/>
    </dgm:pt>
    <dgm:pt modelId="{9F8F6850-4218-49E1-8BD1-FE3C6A70652A}" type="pres">
      <dgm:prSet presAssocID="{906BCBDA-A07D-4113-BF46-087F0391ECF8}" presName="Name14" presStyleCnt="0"/>
      <dgm:spPr/>
    </dgm:pt>
    <dgm:pt modelId="{F2718657-E6F2-4B75-9905-EC5F41D5B345}" type="pres">
      <dgm:prSet presAssocID="{906BCBDA-A07D-4113-BF46-087F0391ECF8}" presName="level1Shape" presStyleLbl="node0" presStyleIdx="0" presStyleCnt="1">
        <dgm:presLayoutVars>
          <dgm:chPref val="3"/>
        </dgm:presLayoutVars>
      </dgm:prSet>
      <dgm:spPr/>
    </dgm:pt>
    <dgm:pt modelId="{B8621985-D2F6-4086-9C57-DE11A82A2DF3}" type="pres">
      <dgm:prSet presAssocID="{906BCBDA-A07D-4113-BF46-087F0391ECF8}" presName="hierChild2" presStyleCnt="0"/>
      <dgm:spPr/>
    </dgm:pt>
    <dgm:pt modelId="{D28B5DFB-5330-414C-9B18-8A96794FA871}" type="pres">
      <dgm:prSet presAssocID="{F284E8AC-9480-4585-8C72-13BFDEB345AD}" presName="Name19" presStyleLbl="parChTrans1D2" presStyleIdx="0" presStyleCnt="4"/>
      <dgm:spPr/>
    </dgm:pt>
    <dgm:pt modelId="{C8A62CC5-642C-4DDD-9D00-1462A58F6968}" type="pres">
      <dgm:prSet presAssocID="{EC374101-563C-48B2-BB7D-D51091961AEA}" presName="Name21" presStyleCnt="0"/>
      <dgm:spPr/>
    </dgm:pt>
    <dgm:pt modelId="{825112AF-789D-4F8D-BF88-3F9E504AAE21}" type="pres">
      <dgm:prSet presAssocID="{EC374101-563C-48B2-BB7D-D51091961AEA}" presName="level2Shape" presStyleLbl="node2" presStyleIdx="0" presStyleCnt="4"/>
      <dgm:spPr/>
    </dgm:pt>
    <dgm:pt modelId="{9DE445A5-375B-4AAE-A02F-0FF343F1644A}" type="pres">
      <dgm:prSet presAssocID="{EC374101-563C-48B2-BB7D-D51091961AEA}" presName="hierChild3" presStyleCnt="0"/>
      <dgm:spPr/>
    </dgm:pt>
    <dgm:pt modelId="{9E714AE9-9D41-4116-BB26-7F972BB5EF04}" type="pres">
      <dgm:prSet presAssocID="{F052F28A-FB94-4C6E-956F-4AEFB70E658A}" presName="Name19" presStyleLbl="parChTrans1D3" presStyleIdx="0" presStyleCnt="4"/>
      <dgm:spPr/>
    </dgm:pt>
    <dgm:pt modelId="{174C5935-2414-4A1A-A802-7CACA08B906D}" type="pres">
      <dgm:prSet presAssocID="{B63F680E-8CA2-4D07-A058-084E36E45253}" presName="Name21" presStyleCnt="0"/>
      <dgm:spPr/>
    </dgm:pt>
    <dgm:pt modelId="{596208BD-56D6-420D-AEAD-015D64A010FD}" type="pres">
      <dgm:prSet presAssocID="{B63F680E-8CA2-4D07-A058-084E36E45253}" presName="level2Shape" presStyleLbl="node3" presStyleIdx="0" presStyleCnt="4"/>
      <dgm:spPr/>
    </dgm:pt>
    <dgm:pt modelId="{6F68B621-8005-4032-96A2-C8E77AA8B78C}" type="pres">
      <dgm:prSet presAssocID="{B63F680E-8CA2-4D07-A058-084E36E45253}" presName="hierChild3" presStyleCnt="0"/>
      <dgm:spPr/>
    </dgm:pt>
    <dgm:pt modelId="{07EACECC-FF48-45C3-B86F-2E4E4EDB7904}" type="pres">
      <dgm:prSet presAssocID="{25E88ABC-A562-4EF2-B718-42C31D3BE2B6}" presName="Name19" presStyleLbl="parChTrans1D4" presStyleIdx="0" presStyleCnt="4"/>
      <dgm:spPr/>
    </dgm:pt>
    <dgm:pt modelId="{043D5795-D214-48FD-B07C-E6AF66AC167D}" type="pres">
      <dgm:prSet presAssocID="{62351684-A14D-4D5B-A439-B8A20C82FE3B}" presName="Name21" presStyleCnt="0"/>
      <dgm:spPr/>
    </dgm:pt>
    <dgm:pt modelId="{23577EBA-57B1-45BF-A889-27185A4935C3}" type="pres">
      <dgm:prSet presAssocID="{62351684-A14D-4D5B-A439-B8A20C82FE3B}" presName="level2Shape" presStyleLbl="node4" presStyleIdx="0" presStyleCnt="4"/>
      <dgm:spPr/>
    </dgm:pt>
    <dgm:pt modelId="{0FCF0EFC-CA76-4D91-838F-30BF55295AF6}" type="pres">
      <dgm:prSet presAssocID="{62351684-A14D-4D5B-A439-B8A20C82FE3B}" presName="hierChild3" presStyleCnt="0"/>
      <dgm:spPr/>
    </dgm:pt>
    <dgm:pt modelId="{32B879B6-67AB-4D44-861F-99641389ADD0}" type="pres">
      <dgm:prSet presAssocID="{C4EBABF4-D730-4653-A018-4DE7F064A3C1}" presName="Name19" presStyleLbl="parChTrans1D2" presStyleIdx="1" presStyleCnt="4"/>
      <dgm:spPr/>
    </dgm:pt>
    <dgm:pt modelId="{AB46ED8D-1568-43FA-9FEE-5B59758F4600}" type="pres">
      <dgm:prSet presAssocID="{6D633FE9-5AB6-4B22-A49B-CA71A0A8CD79}" presName="Name21" presStyleCnt="0"/>
      <dgm:spPr/>
    </dgm:pt>
    <dgm:pt modelId="{F6039453-177B-4B4D-BA6E-D450E3A247E2}" type="pres">
      <dgm:prSet presAssocID="{6D633FE9-5AB6-4B22-A49B-CA71A0A8CD79}" presName="level2Shape" presStyleLbl="node2" presStyleIdx="1" presStyleCnt="4"/>
      <dgm:spPr/>
    </dgm:pt>
    <dgm:pt modelId="{D6863F21-712D-437D-BA46-34EA864ECD41}" type="pres">
      <dgm:prSet presAssocID="{6D633FE9-5AB6-4B22-A49B-CA71A0A8CD79}" presName="hierChild3" presStyleCnt="0"/>
      <dgm:spPr/>
    </dgm:pt>
    <dgm:pt modelId="{F1EA7D9C-5750-4B07-B211-42852886B46D}" type="pres">
      <dgm:prSet presAssocID="{558AE6DA-34CA-4EB1-81A6-E1FEA4388313}" presName="Name19" presStyleLbl="parChTrans1D3" presStyleIdx="1" presStyleCnt="4"/>
      <dgm:spPr/>
    </dgm:pt>
    <dgm:pt modelId="{BDFADA99-FEBA-4580-878E-E812863B2E68}" type="pres">
      <dgm:prSet presAssocID="{F07EA047-A093-4A7F-8DC0-00681E188064}" presName="Name21" presStyleCnt="0"/>
      <dgm:spPr/>
    </dgm:pt>
    <dgm:pt modelId="{6CC3A094-3BD8-4077-A4C3-C814F28AAB72}" type="pres">
      <dgm:prSet presAssocID="{F07EA047-A093-4A7F-8DC0-00681E188064}" presName="level2Shape" presStyleLbl="node3" presStyleIdx="1" presStyleCnt="4"/>
      <dgm:spPr/>
    </dgm:pt>
    <dgm:pt modelId="{5F032A7C-3851-4C04-A723-BC93834765BC}" type="pres">
      <dgm:prSet presAssocID="{F07EA047-A093-4A7F-8DC0-00681E188064}" presName="hierChild3" presStyleCnt="0"/>
      <dgm:spPr/>
    </dgm:pt>
    <dgm:pt modelId="{F35F181E-30E8-401E-9F95-7D2001AF8AF8}" type="pres">
      <dgm:prSet presAssocID="{FFAE5ECC-F380-421D-886D-45D06300CB19}" presName="Name19" presStyleLbl="parChTrans1D4" presStyleIdx="1" presStyleCnt="4"/>
      <dgm:spPr/>
    </dgm:pt>
    <dgm:pt modelId="{89AF956A-5B46-47B5-B546-51DC216F1A36}" type="pres">
      <dgm:prSet presAssocID="{5456F7D4-FB5D-4365-B611-8FD6CD8F5AF9}" presName="Name21" presStyleCnt="0"/>
      <dgm:spPr/>
    </dgm:pt>
    <dgm:pt modelId="{E5F9F9A5-2B27-4294-A783-65A61B88F8E8}" type="pres">
      <dgm:prSet presAssocID="{5456F7D4-FB5D-4365-B611-8FD6CD8F5AF9}" presName="level2Shape" presStyleLbl="node4" presStyleIdx="1" presStyleCnt="4"/>
      <dgm:spPr/>
    </dgm:pt>
    <dgm:pt modelId="{ECD50F51-953C-4D54-8274-1A91B0DD0DF5}" type="pres">
      <dgm:prSet presAssocID="{5456F7D4-FB5D-4365-B611-8FD6CD8F5AF9}" presName="hierChild3" presStyleCnt="0"/>
      <dgm:spPr/>
    </dgm:pt>
    <dgm:pt modelId="{4E1AFE3D-E43A-475D-B535-CDC444FFC329}" type="pres">
      <dgm:prSet presAssocID="{37BEA3E5-1ABE-4750-921C-6BE09E7443B9}" presName="Name19" presStyleLbl="parChTrans1D2" presStyleIdx="2" presStyleCnt="4"/>
      <dgm:spPr/>
    </dgm:pt>
    <dgm:pt modelId="{6F22BC16-241C-4368-A596-4631568BFAAD}" type="pres">
      <dgm:prSet presAssocID="{44A9834E-ACCA-4143-AAD9-50872AC1D03B}" presName="Name21" presStyleCnt="0"/>
      <dgm:spPr/>
    </dgm:pt>
    <dgm:pt modelId="{7209ED28-16AE-4291-9E30-1FDB688A73E0}" type="pres">
      <dgm:prSet presAssocID="{44A9834E-ACCA-4143-AAD9-50872AC1D03B}" presName="level2Shape" presStyleLbl="node2" presStyleIdx="2" presStyleCnt="4"/>
      <dgm:spPr/>
    </dgm:pt>
    <dgm:pt modelId="{D166B6C9-B9D5-4A10-B6C0-021F654253C2}" type="pres">
      <dgm:prSet presAssocID="{44A9834E-ACCA-4143-AAD9-50872AC1D03B}" presName="hierChild3" presStyleCnt="0"/>
      <dgm:spPr/>
    </dgm:pt>
    <dgm:pt modelId="{1917FE45-2E7A-4D93-A6EC-AA9719E797B0}" type="pres">
      <dgm:prSet presAssocID="{1665EFCB-1D4E-4E6D-8542-2C9E9979CE43}" presName="Name19" presStyleLbl="parChTrans1D3" presStyleIdx="2" presStyleCnt="4"/>
      <dgm:spPr/>
    </dgm:pt>
    <dgm:pt modelId="{9B699E98-DD9B-410D-B337-11C29EC16EF0}" type="pres">
      <dgm:prSet presAssocID="{1605BA1A-B38D-426B-B837-C91317340CF5}" presName="Name21" presStyleCnt="0"/>
      <dgm:spPr/>
    </dgm:pt>
    <dgm:pt modelId="{0F50D858-DF24-432F-ABC5-3058FDD1452B}" type="pres">
      <dgm:prSet presAssocID="{1605BA1A-B38D-426B-B837-C91317340CF5}" presName="level2Shape" presStyleLbl="node3" presStyleIdx="2" presStyleCnt="4"/>
      <dgm:spPr/>
    </dgm:pt>
    <dgm:pt modelId="{ECD10240-AF25-487C-A003-B79E96328AB0}" type="pres">
      <dgm:prSet presAssocID="{1605BA1A-B38D-426B-B837-C91317340CF5}" presName="hierChild3" presStyleCnt="0"/>
      <dgm:spPr/>
    </dgm:pt>
    <dgm:pt modelId="{5FF449FA-AC71-4C90-BC81-2A15AB1089A1}" type="pres">
      <dgm:prSet presAssocID="{84414C1C-9E47-4941-894E-9FB828B34EA4}" presName="Name19" presStyleLbl="parChTrans1D4" presStyleIdx="2" presStyleCnt="4"/>
      <dgm:spPr/>
    </dgm:pt>
    <dgm:pt modelId="{8A17A00B-1831-47A4-BFF2-EA29F9045C1E}" type="pres">
      <dgm:prSet presAssocID="{B308620E-C4B6-43C1-93CF-42916A6C97A5}" presName="Name21" presStyleCnt="0"/>
      <dgm:spPr/>
    </dgm:pt>
    <dgm:pt modelId="{4B87E057-A547-40FF-8CE2-274BAFB35D08}" type="pres">
      <dgm:prSet presAssocID="{B308620E-C4B6-43C1-93CF-42916A6C97A5}" presName="level2Shape" presStyleLbl="node4" presStyleIdx="2" presStyleCnt="4"/>
      <dgm:spPr/>
    </dgm:pt>
    <dgm:pt modelId="{07E266A2-A89A-4D9A-AC26-A65853D4FE14}" type="pres">
      <dgm:prSet presAssocID="{B308620E-C4B6-43C1-93CF-42916A6C97A5}" presName="hierChild3" presStyleCnt="0"/>
      <dgm:spPr/>
    </dgm:pt>
    <dgm:pt modelId="{72756BC4-637E-4AEA-B9F7-D7D17076D59C}" type="pres">
      <dgm:prSet presAssocID="{7FE11AC4-CF67-4D1E-A018-595E5292E4A7}" presName="Name19" presStyleLbl="parChTrans1D2" presStyleIdx="3" presStyleCnt="4"/>
      <dgm:spPr/>
    </dgm:pt>
    <dgm:pt modelId="{CAFFE8B8-2A0F-4669-BC1D-719F012F09EC}" type="pres">
      <dgm:prSet presAssocID="{0F848CF5-47F5-429A-B6E1-186D206E8647}" presName="Name21" presStyleCnt="0"/>
      <dgm:spPr/>
    </dgm:pt>
    <dgm:pt modelId="{8C86D13E-5C8C-450A-9DAD-9647A48653B2}" type="pres">
      <dgm:prSet presAssocID="{0F848CF5-47F5-429A-B6E1-186D206E8647}" presName="level2Shape" presStyleLbl="node2" presStyleIdx="3" presStyleCnt="4"/>
      <dgm:spPr/>
    </dgm:pt>
    <dgm:pt modelId="{91FE30D5-6976-4005-8304-581649740861}" type="pres">
      <dgm:prSet presAssocID="{0F848CF5-47F5-429A-B6E1-186D206E8647}" presName="hierChild3" presStyleCnt="0"/>
      <dgm:spPr/>
    </dgm:pt>
    <dgm:pt modelId="{3F592907-17D6-4995-98F1-225DF1CAC061}" type="pres">
      <dgm:prSet presAssocID="{3D68989D-F1AC-4460-9D1E-22A74900C8F8}" presName="Name19" presStyleLbl="parChTrans1D3" presStyleIdx="3" presStyleCnt="4"/>
      <dgm:spPr/>
    </dgm:pt>
    <dgm:pt modelId="{752B071C-4EBE-4304-B936-774E28ED4C8F}" type="pres">
      <dgm:prSet presAssocID="{0E85A547-2412-4498-8F0B-81A7FE7898D2}" presName="Name21" presStyleCnt="0"/>
      <dgm:spPr/>
    </dgm:pt>
    <dgm:pt modelId="{767657E6-429D-4288-9C53-834BF3F91851}" type="pres">
      <dgm:prSet presAssocID="{0E85A547-2412-4498-8F0B-81A7FE7898D2}" presName="level2Shape" presStyleLbl="node3" presStyleIdx="3" presStyleCnt="4"/>
      <dgm:spPr/>
    </dgm:pt>
    <dgm:pt modelId="{0798DF71-8E16-46BC-B3C5-86C222D99E03}" type="pres">
      <dgm:prSet presAssocID="{0E85A547-2412-4498-8F0B-81A7FE7898D2}" presName="hierChild3" presStyleCnt="0"/>
      <dgm:spPr/>
    </dgm:pt>
    <dgm:pt modelId="{3F31BB55-EFC7-44A8-B1DA-73EA818AE16D}" type="pres">
      <dgm:prSet presAssocID="{7E69C0ED-7E59-44E1-956E-D6244C0394A5}" presName="Name19" presStyleLbl="parChTrans1D4" presStyleIdx="3" presStyleCnt="4"/>
      <dgm:spPr/>
    </dgm:pt>
    <dgm:pt modelId="{6A0D3D8B-A1B6-4D0F-8B60-88BE0107A58E}" type="pres">
      <dgm:prSet presAssocID="{1D11BE62-4FD5-4351-A547-75939E8BFD0E}" presName="Name21" presStyleCnt="0"/>
      <dgm:spPr/>
    </dgm:pt>
    <dgm:pt modelId="{3534F232-F41A-4563-B3DC-1BC0A32C95CC}" type="pres">
      <dgm:prSet presAssocID="{1D11BE62-4FD5-4351-A547-75939E8BFD0E}" presName="level2Shape" presStyleLbl="node4" presStyleIdx="3" presStyleCnt="4"/>
      <dgm:spPr/>
    </dgm:pt>
    <dgm:pt modelId="{B5FBD7E9-0B98-4822-A971-24F0B152E4DE}" type="pres">
      <dgm:prSet presAssocID="{1D11BE62-4FD5-4351-A547-75939E8BFD0E}" presName="hierChild3" presStyleCnt="0"/>
      <dgm:spPr/>
    </dgm:pt>
    <dgm:pt modelId="{8C201B0A-41C6-48B2-8493-712642EAC491}" type="pres">
      <dgm:prSet presAssocID="{59C7E1A1-E65C-4C29-901D-BC2E7039FB5E}" presName="bgShapesFlow" presStyleCnt="0"/>
      <dgm:spPr/>
    </dgm:pt>
    <dgm:pt modelId="{99BE0B7E-2786-4962-A1B5-1C6019D2FACB}" type="pres">
      <dgm:prSet presAssocID="{002A3599-A34F-4F61-AD3C-D12B9BB6112C}" presName="rectComp" presStyleCnt="0"/>
      <dgm:spPr/>
    </dgm:pt>
    <dgm:pt modelId="{9453A9B4-4825-4BF0-BCCB-B621C7CB6EA6}" type="pres">
      <dgm:prSet presAssocID="{002A3599-A34F-4F61-AD3C-D12B9BB6112C}" presName="bgRect" presStyleLbl="bgShp" presStyleIdx="0" presStyleCnt="4"/>
      <dgm:spPr/>
    </dgm:pt>
    <dgm:pt modelId="{ACF9E432-B963-435E-817A-A346EE173615}" type="pres">
      <dgm:prSet presAssocID="{002A3599-A34F-4F61-AD3C-D12B9BB6112C}" presName="bgRectTx" presStyleLbl="bgShp" presStyleIdx="0" presStyleCnt="4">
        <dgm:presLayoutVars>
          <dgm:bulletEnabled val="1"/>
        </dgm:presLayoutVars>
      </dgm:prSet>
      <dgm:spPr/>
    </dgm:pt>
    <dgm:pt modelId="{C595A0C0-8FB0-4CEB-9486-82088D94072A}" type="pres">
      <dgm:prSet presAssocID="{002A3599-A34F-4F61-AD3C-D12B9BB6112C}" presName="spComp" presStyleCnt="0"/>
      <dgm:spPr/>
    </dgm:pt>
    <dgm:pt modelId="{D0634507-9719-4228-825D-DB7C0F0B5C93}" type="pres">
      <dgm:prSet presAssocID="{002A3599-A34F-4F61-AD3C-D12B9BB6112C}" presName="vSp" presStyleCnt="0"/>
      <dgm:spPr/>
    </dgm:pt>
    <dgm:pt modelId="{0D9BE2F3-CCEF-47D5-8DA5-B579BF07E75F}" type="pres">
      <dgm:prSet presAssocID="{01BE7D0F-B226-4371-B232-EEB15E65842C}" presName="rectComp" presStyleCnt="0"/>
      <dgm:spPr/>
    </dgm:pt>
    <dgm:pt modelId="{C0242F35-C344-45DF-A5D8-F0002F54432A}" type="pres">
      <dgm:prSet presAssocID="{01BE7D0F-B226-4371-B232-EEB15E65842C}" presName="bgRect" presStyleLbl="bgShp" presStyleIdx="1" presStyleCnt="4"/>
      <dgm:spPr/>
    </dgm:pt>
    <dgm:pt modelId="{A7EAE3B5-0C00-4E1D-ABA0-9C65D438AB3F}" type="pres">
      <dgm:prSet presAssocID="{01BE7D0F-B226-4371-B232-EEB15E65842C}" presName="bgRectTx" presStyleLbl="bgShp" presStyleIdx="1" presStyleCnt="4">
        <dgm:presLayoutVars>
          <dgm:bulletEnabled val="1"/>
        </dgm:presLayoutVars>
      </dgm:prSet>
      <dgm:spPr/>
    </dgm:pt>
    <dgm:pt modelId="{8D3FDBF4-71EC-40B3-99D5-7261DFD4EA31}" type="pres">
      <dgm:prSet presAssocID="{01BE7D0F-B226-4371-B232-EEB15E65842C}" presName="spComp" presStyleCnt="0"/>
      <dgm:spPr/>
    </dgm:pt>
    <dgm:pt modelId="{3452DB66-7835-4242-BBBE-7581E73FEE42}" type="pres">
      <dgm:prSet presAssocID="{01BE7D0F-B226-4371-B232-EEB15E65842C}" presName="vSp" presStyleCnt="0"/>
      <dgm:spPr/>
    </dgm:pt>
    <dgm:pt modelId="{14375296-DEAD-45FF-86FF-6EA847CE05A7}" type="pres">
      <dgm:prSet presAssocID="{A607965A-83E8-49EA-A112-B43834C477BF}" presName="rectComp" presStyleCnt="0"/>
      <dgm:spPr/>
    </dgm:pt>
    <dgm:pt modelId="{0377C999-8DDF-46E4-B6C6-FC90DB524E00}" type="pres">
      <dgm:prSet presAssocID="{A607965A-83E8-49EA-A112-B43834C477BF}" presName="bgRect" presStyleLbl="bgShp" presStyleIdx="2" presStyleCnt="4"/>
      <dgm:spPr/>
    </dgm:pt>
    <dgm:pt modelId="{763D1195-BA13-429D-AE30-8775695D092A}" type="pres">
      <dgm:prSet presAssocID="{A607965A-83E8-49EA-A112-B43834C477BF}" presName="bgRectTx" presStyleLbl="bgShp" presStyleIdx="2" presStyleCnt="4">
        <dgm:presLayoutVars>
          <dgm:bulletEnabled val="1"/>
        </dgm:presLayoutVars>
      </dgm:prSet>
      <dgm:spPr/>
    </dgm:pt>
    <dgm:pt modelId="{3B0BBE88-F243-497F-AE8A-BCD1F17BFA5F}" type="pres">
      <dgm:prSet presAssocID="{A607965A-83E8-49EA-A112-B43834C477BF}" presName="spComp" presStyleCnt="0"/>
      <dgm:spPr/>
    </dgm:pt>
    <dgm:pt modelId="{F94F7823-D8D4-47E1-B861-B9408083A942}" type="pres">
      <dgm:prSet presAssocID="{A607965A-83E8-49EA-A112-B43834C477BF}" presName="vSp" presStyleCnt="0"/>
      <dgm:spPr/>
    </dgm:pt>
    <dgm:pt modelId="{67AAE3E5-4F7D-41C5-8F7E-801C85DA876E}" type="pres">
      <dgm:prSet presAssocID="{5E2559DA-C070-4793-8DBD-A0C99232FB76}" presName="rectComp" presStyleCnt="0"/>
      <dgm:spPr/>
    </dgm:pt>
    <dgm:pt modelId="{708BEB9C-349B-4F24-AEC1-630A31DE9C33}" type="pres">
      <dgm:prSet presAssocID="{5E2559DA-C070-4793-8DBD-A0C99232FB76}" presName="bgRect" presStyleLbl="bgShp" presStyleIdx="3" presStyleCnt="4"/>
      <dgm:spPr/>
    </dgm:pt>
    <dgm:pt modelId="{FAA72332-215A-4D82-B415-30745371A102}" type="pres">
      <dgm:prSet presAssocID="{5E2559DA-C070-4793-8DBD-A0C99232FB76}" presName="bgRectTx" presStyleLbl="bgShp" presStyleIdx="3" presStyleCnt="4">
        <dgm:presLayoutVars>
          <dgm:bulletEnabled val="1"/>
        </dgm:presLayoutVars>
      </dgm:prSet>
      <dgm:spPr/>
    </dgm:pt>
  </dgm:ptLst>
  <dgm:cxnLst>
    <dgm:cxn modelId="{F5ADC701-6222-4636-92B5-6C8BC48B63DE}" type="presOf" srcId="{F052F28A-FB94-4C6E-956F-4AEFB70E658A}" destId="{9E714AE9-9D41-4116-BB26-7F972BB5EF04}" srcOrd="0" destOrd="0" presId="urn:microsoft.com/office/officeart/2005/8/layout/hierarchy6"/>
    <dgm:cxn modelId="{3552C80A-45FA-4154-8F22-0787310D1FB9}" type="presOf" srcId="{6D633FE9-5AB6-4B22-A49B-CA71A0A8CD79}" destId="{F6039453-177B-4B4D-BA6E-D450E3A247E2}" srcOrd="0" destOrd="0" presId="urn:microsoft.com/office/officeart/2005/8/layout/hierarchy6"/>
    <dgm:cxn modelId="{1F6E900F-D1D3-4243-AE85-C7B62844766B}" type="presOf" srcId="{1605BA1A-B38D-426B-B837-C91317340CF5}" destId="{0F50D858-DF24-432F-ABC5-3058FDD1452B}" srcOrd="0" destOrd="0" presId="urn:microsoft.com/office/officeart/2005/8/layout/hierarchy6"/>
    <dgm:cxn modelId="{7F211C12-6D9D-4974-92B0-827483310E8A}" type="presOf" srcId="{002A3599-A34F-4F61-AD3C-D12B9BB6112C}" destId="{9453A9B4-4825-4BF0-BCCB-B621C7CB6EA6}" srcOrd="0" destOrd="0" presId="urn:microsoft.com/office/officeart/2005/8/layout/hierarchy6"/>
    <dgm:cxn modelId="{F0394116-AFDD-4C2E-81CB-E3D5A521A90F}" type="presOf" srcId="{84414C1C-9E47-4941-894E-9FB828B34EA4}" destId="{5FF449FA-AC71-4C90-BC81-2A15AB1089A1}" srcOrd="0" destOrd="0" presId="urn:microsoft.com/office/officeart/2005/8/layout/hierarchy6"/>
    <dgm:cxn modelId="{4F517D16-3DE0-4DD4-886B-14F94C750509}" srcId="{EC374101-563C-48B2-BB7D-D51091961AEA}" destId="{B63F680E-8CA2-4D07-A058-084E36E45253}" srcOrd="0" destOrd="0" parTransId="{F052F28A-FB94-4C6E-956F-4AEFB70E658A}" sibTransId="{293F722F-A926-4A91-ABF7-78EBDDECD1FF}"/>
    <dgm:cxn modelId="{0B328117-993D-4B65-A8BF-30D41C05CD0A}" srcId="{906BCBDA-A07D-4113-BF46-087F0391ECF8}" destId="{0F848CF5-47F5-429A-B6E1-186D206E8647}" srcOrd="3" destOrd="0" parTransId="{7FE11AC4-CF67-4D1E-A018-595E5292E4A7}" sibTransId="{0BC80130-3A0F-421F-BE83-F2114F79D7AC}"/>
    <dgm:cxn modelId="{D6995720-2328-4E35-B477-DF8F474B7940}" type="presOf" srcId="{0F848CF5-47F5-429A-B6E1-186D206E8647}" destId="{8C86D13E-5C8C-450A-9DAD-9647A48653B2}" srcOrd="0" destOrd="0" presId="urn:microsoft.com/office/officeart/2005/8/layout/hierarchy6"/>
    <dgm:cxn modelId="{0E3E3C26-8834-48C2-AE27-5E8D6A23B4F1}" type="presOf" srcId="{5E2559DA-C070-4793-8DBD-A0C99232FB76}" destId="{FAA72332-215A-4D82-B415-30745371A102}" srcOrd="1" destOrd="0" presId="urn:microsoft.com/office/officeart/2005/8/layout/hierarchy6"/>
    <dgm:cxn modelId="{F8FA5826-0849-4D59-9D0D-88268C5DEF53}" type="presOf" srcId="{44A9834E-ACCA-4143-AAD9-50872AC1D03B}" destId="{7209ED28-16AE-4291-9E30-1FDB688A73E0}" srcOrd="0" destOrd="0" presId="urn:microsoft.com/office/officeart/2005/8/layout/hierarchy6"/>
    <dgm:cxn modelId="{F3E8C02D-D3D0-4591-B40B-B9C3A2510F8A}" type="presOf" srcId="{B308620E-C4B6-43C1-93CF-42916A6C97A5}" destId="{4B87E057-A547-40FF-8CE2-274BAFB35D08}" srcOrd="0" destOrd="0" presId="urn:microsoft.com/office/officeart/2005/8/layout/hierarchy6"/>
    <dgm:cxn modelId="{6B836A2F-DC7B-4918-AC4D-A71B680EF6A8}" srcId="{F07EA047-A093-4A7F-8DC0-00681E188064}" destId="{5456F7D4-FB5D-4365-B611-8FD6CD8F5AF9}" srcOrd="0" destOrd="0" parTransId="{FFAE5ECC-F380-421D-886D-45D06300CB19}" sibTransId="{97667012-18A7-48F2-B5D2-2ECB35340BF1}"/>
    <dgm:cxn modelId="{2BFC1231-685D-4C2B-AAA0-A9A953C0BACC}" srcId="{906BCBDA-A07D-4113-BF46-087F0391ECF8}" destId="{6D633FE9-5AB6-4B22-A49B-CA71A0A8CD79}" srcOrd="1" destOrd="0" parTransId="{C4EBABF4-D730-4653-A018-4DE7F064A3C1}" sibTransId="{BF996680-C6F2-4151-8DE4-CAEF92361ED8}"/>
    <dgm:cxn modelId="{D2705535-32C1-4B96-A8FA-B9C22208C780}" type="presOf" srcId="{7E69C0ED-7E59-44E1-956E-D6244C0394A5}" destId="{3F31BB55-EFC7-44A8-B1DA-73EA818AE16D}" srcOrd="0" destOrd="0" presId="urn:microsoft.com/office/officeart/2005/8/layout/hierarchy6"/>
    <dgm:cxn modelId="{AF37283D-5D4D-49AA-AFD7-132B6B96B6F2}" type="presOf" srcId="{558AE6DA-34CA-4EB1-81A6-E1FEA4388313}" destId="{F1EA7D9C-5750-4B07-B211-42852886B46D}" srcOrd="0" destOrd="0" presId="urn:microsoft.com/office/officeart/2005/8/layout/hierarchy6"/>
    <dgm:cxn modelId="{ADF24C3F-3208-42D6-97A0-1A21378E56C5}" type="presOf" srcId="{A607965A-83E8-49EA-A112-B43834C477BF}" destId="{763D1195-BA13-429D-AE30-8775695D092A}" srcOrd="1" destOrd="0" presId="urn:microsoft.com/office/officeart/2005/8/layout/hierarchy6"/>
    <dgm:cxn modelId="{55B7695E-B4BE-408E-976D-C95AEF348D0A}" type="presOf" srcId="{1665EFCB-1D4E-4E6D-8542-2C9E9979CE43}" destId="{1917FE45-2E7A-4D93-A6EC-AA9719E797B0}" srcOrd="0" destOrd="0" presId="urn:microsoft.com/office/officeart/2005/8/layout/hierarchy6"/>
    <dgm:cxn modelId="{05B1E363-1188-4765-87B8-865D78E575E8}" type="presOf" srcId="{F07EA047-A093-4A7F-8DC0-00681E188064}" destId="{6CC3A094-3BD8-4077-A4C3-C814F28AAB72}" srcOrd="0" destOrd="0" presId="urn:microsoft.com/office/officeart/2005/8/layout/hierarchy6"/>
    <dgm:cxn modelId="{FE5B5044-0594-4AE3-94C8-53A7C6CEBABF}" srcId="{59C7E1A1-E65C-4C29-901D-BC2E7039FB5E}" destId="{002A3599-A34F-4F61-AD3C-D12B9BB6112C}" srcOrd="1" destOrd="0" parTransId="{DD089F10-51FC-41ED-AFFF-F70DE59CE7FA}" sibTransId="{800E01EE-4332-47DE-9182-CE8EC158D28F}"/>
    <dgm:cxn modelId="{EEFCE644-6191-4FEF-98E5-89227C03302B}" type="presOf" srcId="{59C7E1A1-E65C-4C29-901D-BC2E7039FB5E}" destId="{B34EF875-2FC0-40DC-852F-482590B7162A}" srcOrd="0" destOrd="0" presId="urn:microsoft.com/office/officeart/2005/8/layout/hierarchy6"/>
    <dgm:cxn modelId="{A4BAD945-0052-4404-83BE-CF0694B5F581}" srcId="{59C7E1A1-E65C-4C29-901D-BC2E7039FB5E}" destId="{A607965A-83E8-49EA-A112-B43834C477BF}" srcOrd="3" destOrd="0" parTransId="{1DB9CD02-2BE7-4A9C-A552-3A4139B96527}" sibTransId="{BBD7FCD5-D631-486B-AE9C-40CC5A797C5F}"/>
    <dgm:cxn modelId="{9459C767-133D-4434-8618-09ABE7860ECE}" type="presOf" srcId="{3D68989D-F1AC-4460-9D1E-22A74900C8F8}" destId="{3F592907-17D6-4995-98F1-225DF1CAC061}" srcOrd="0" destOrd="0" presId="urn:microsoft.com/office/officeart/2005/8/layout/hierarchy6"/>
    <dgm:cxn modelId="{A8FEDD67-1F47-464F-962A-553BB8EB722E}" srcId="{1605BA1A-B38D-426B-B837-C91317340CF5}" destId="{B308620E-C4B6-43C1-93CF-42916A6C97A5}" srcOrd="0" destOrd="0" parTransId="{84414C1C-9E47-4941-894E-9FB828B34EA4}" sibTransId="{B47DAD39-E034-43AD-88D9-D3E34E2AC6C5}"/>
    <dgm:cxn modelId="{29351B4A-D6FA-4FFA-B4F8-9CC2892609E4}" srcId="{0E85A547-2412-4498-8F0B-81A7FE7898D2}" destId="{1D11BE62-4FD5-4351-A547-75939E8BFD0E}" srcOrd="0" destOrd="0" parTransId="{7E69C0ED-7E59-44E1-956E-D6244C0394A5}" sibTransId="{A110D238-5C23-44ED-B9DC-195287E9FEA2}"/>
    <dgm:cxn modelId="{5217354B-DB27-4634-8E4B-B4BD350972ED}" type="presOf" srcId="{FFAE5ECC-F380-421D-886D-45D06300CB19}" destId="{F35F181E-30E8-401E-9F95-7D2001AF8AF8}" srcOrd="0" destOrd="0" presId="urn:microsoft.com/office/officeart/2005/8/layout/hierarchy6"/>
    <dgm:cxn modelId="{54E0144D-345C-4D50-9A91-4D26A1EF0304}" type="presOf" srcId="{01BE7D0F-B226-4371-B232-EEB15E65842C}" destId="{C0242F35-C344-45DF-A5D8-F0002F54432A}" srcOrd="0" destOrd="0" presId="urn:microsoft.com/office/officeart/2005/8/layout/hierarchy6"/>
    <dgm:cxn modelId="{E639A351-F0EF-4918-B441-4606F5C75301}" type="presOf" srcId="{002A3599-A34F-4F61-AD3C-D12B9BB6112C}" destId="{ACF9E432-B963-435E-817A-A346EE173615}" srcOrd="1" destOrd="0" presId="urn:microsoft.com/office/officeart/2005/8/layout/hierarchy6"/>
    <dgm:cxn modelId="{823B0353-FEAC-4980-91D7-64806DCB46A1}" type="presOf" srcId="{A607965A-83E8-49EA-A112-B43834C477BF}" destId="{0377C999-8DDF-46E4-B6C6-FC90DB524E00}" srcOrd="0" destOrd="0" presId="urn:microsoft.com/office/officeart/2005/8/layout/hierarchy6"/>
    <dgm:cxn modelId="{9964847E-492C-4AE8-90CE-385AE9AB5135}" type="presOf" srcId="{37BEA3E5-1ABE-4750-921C-6BE09E7443B9}" destId="{4E1AFE3D-E43A-475D-B535-CDC444FFC329}" srcOrd="0" destOrd="0" presId="urn:microsoft.com/office/officeart/2005/8/layout/hierarchy6"/>
    <dgm:cxn modelId="{4B0BCE87-F198-41A0-B6F4-45958ACE4378}" srcId="{59C7E1A1-E65C-4C29-901D-BC2E7039FB5E}" destId="{906BCBDA-A07D-4113-BF46-087F0391ECF8}" srcOrd="0" destOrd="0" parTransId="{E521CBE4-8A0C-4046-A916-3773873D16F4}" sibTransId="{BC8C2FD2-35B2-4777-8F96-544E12F5D574}"/>
    <dgm:cxn modelId="{4787548F-72A8-40F0-A760-E531C2733DDC}" type="presOf" srcId="{1D11BE62-4FD5-4351-A547-75939E8BFD0E}" destId="{3534F232-F41A-4563-B3DC-1BC0A32C95CC}" srcOrd="0" destOrd="0" presId="urn:microsoft.com/office/officeart/2005/8/layout/hierarchy6"/>
    <dgm:cxn modelId="{6D7F4596-C451-448C-BE86-53D4B121ABDD}" type="presOf" srcId="{B63F680E-8CA2-4D07-A058-084E36E45253}" destId="{596208BD-56D6-420D-AEAD-015D64A010FD}" srcOrd="0" destOrd="0" presId="urn:microsoft.com/office/officeart/2005/8/layout/hierarchy6"/>
    <dgm:cxn modelId="{AFDB7598-EA74-49BA-B46D-A5C62EBFD9F6}" type="presOf" srcId="{F284E8AC-9480-4585-8C72-13BFDEB345AD}" destId="{D28B5DFB-5330-414C-9B18-8A96794FA871}" srcOrd="0" destOrd="0" presId="urn:microsoft.com/office/officeart/2005/8/layout/hierarchy6"/>
    <dgm:cxn modelId="{968297AB-26FF-4CD4-A178-474AA4629057}" srcId="{44A9834E-ACCA-4143-AAD9-50872AC1D03B}" destId="{1605BA1A-B38D-426B-B837-C91317340CF5}" srcOrd="0" destOrd="0" parTransId="{1665EFCB-1D4E-4E6D-8542-2C9E9979CE43}" sibTransId="{BA1F26C8-C349-43E6-833C-82D955AB8771}"/>
    <dgm:cxn modelId="{EB1D52AC-680C-4690-B655-392A5059AE2F}" srcId="{906BCBDA-A07D-4113-BF46-087F0391ECF8}" destId="{EC374101-563C-48B2-BB7D-D51091961AEA}" srcOrd="0" destOrd="0" parTransId="{F284E8AC-9480-4585-8C72-13BFDEB345AD}" sibTransId="{51D414AD-9C13-4B94-9796-B41CEEFD8D30}"/>
    <dgm:cxn modelId="{7499A3AC-A81A-43A9-A172-A126C74F5E22}" srcId="{59C7E1A1-E65C-4C29-901D-BC2E7039FB5E}" destId="{5E2559DA-C070-4793-8DBD-A0C99232FB76}" srcOrd="4" destOrd="0" parTransId="{2BC2DD9F-16B9-47D3-814A-1D826FEC75C2}" sibTransId="{B8038733-6C22-4463-9F84-64B948238917}"/>
    <dgm:cxn modelId="{B51B4BBF-E343-4CEA-B130-BB6A36946CB1}" type="presOf" srcId="{EC374101-563C-48B2-BB7D-D51091961AEA}" destId="{825112AF-789D-4F8D-BF88-3F9E504AAE21}" srcOrd="0" destOrd="0" presId="urn:microsoft.com/office/officeart/2005/8/layout/hierarchy6"/>
    <dgm:cxn modelId="{4541E4C2-A599-4D61-A9B9-ECC356861C1F}" srcId="{6D633FE9-5AB6-4B22-A49B-CA71A0A8CD79}" destId="{F07EA047-A093-4A7F-8DC0-00681E188064}" srcOrd="0" destOrd="0" parTransId="{558AE6DA-34CA-4EB1-81A6-E1FEA4388313}" sibTransId="{0D62F580-B97F-4A0E-A829-BB84482BD1DE}"/>
    <dgm:cxn modelId="{0A9B85C3-2C84-4726-B4DD-633257977309}" type="presOf" srcId="{0E85A547-2412-4498-8F0B-81A7FE7898D2}" destId="{767657E6-429D-4288-9C53-834BF3F91851}" srcOrd="0" destOrd="0" presId="urn:microsoft.com/office/officeart/2005/8/layout/hierarchy6"/>
    <dgm:cxn modelId="{B71455C7-778B-4830-8FAD-E46B40A28EBB}" type="presOf" srcId="{906BCBDA-A07D-4113-BF46-087F0391ECF8}" destId="{F2718657-E6F2-4B75-9905-EC5F41D5B345}" srcOrd="0" destOrd="0" presId="urn:microsoft.com/office/officeart/2005/8/layout/hierarchy6"/>
    <dgm:cxn modelId="{02499BC7-FD4C-4638-A66F-DCB3CB0F60D1}" type="presOf" srcId="{5456F7D4-FB5D-4365-B611-8FD6CD8F5AF9}" destId="{E5F9F9A5-2B27-4294-A783-65A61B88F8E8}" srcOrd="0" destOrd="0" presId="urn:microsoft.com/office/officeart/2005/8/layout/hierarchy6"/>
    <dgm:cxn modelId="{8DBE04C9-8CB6-43CC-B313-377B3DCCDAFD}" type="presOf" srcId="{7FE11AC4-CF67-4D1E-A018-595E5292E4A7}" destId="{72756BC4-637E-4AEA-B9F7-D7D17076D59C}" srcOrd="0" destOrd="0" presId="urn:microsoft.com/office/officeart/2005/8/layout/hierarchy6"/>
    <dgm:cxn modelId="{4BA7A3D1-842F-47AD-B313-BB3B8261064E}" srcId="{906BCBDA-A07D-4113-BF46-087F0391ECF8}" destId="{44A9834E-ACCA-4143-AAD9-50872AC1D03B}" srcOrd="2" destOrd="0" parTransId="{37BEA3E5-1ABE-4750-921C-6BE09E7443B9}" sibTransId="{F87F3779-595F-405E-B570-55C7C2FD4D59}"/>
    <dgm:cxn modelId="{DFFDC6D1-2E36-4CBF-8251-4AE51270F8C3}" type="presOf" srcId="{01BE7D0F-B226-4371-B232-EEB15E65842C}" destId="{A7EAE3B5-0C00-4E1D-ABA0-9C65D438AB3F}" srcOrd="1" destOrd="0" presId="urn:microsoft.com/office/officeart/2005/8/layout/hierarchy6"/>
    <dgm:cxn modelId="{430227D3-0B8B-45A9-ABC8-3B2E8FE738F6}" type="presOf" srcId="{5E2559DA-C070-4793-8DBD-A0C99232FB76}" destId="{708BEB9C-349B-4F24-AEC1-630A31DE9C33}" srcOrd="0" destOrd="0" presId="urn:microsoft.com/office/officeart/2005/8/layout/hierarchy6"/>
    <dgm:cxn modelId="{BD6E5CD4-CA21-4272-A34D-06E9D8E9938B}" srcId="{0F848CF5-47F5-429A-B6E1-186D206E8647}" destId="{0E85A547-2412-4498-8F0B-81A7FE7898D2}" srcOrd="0" destOrd="0" parTransId="{3D68989D-F1AC-4460-9D1E-22A74900C8F8}" sibTransId="{4D763B25-3DC4-46B2-A852-7302F582C231}"/>
    <dgm:cxn modelId="{4993DEDD-CEE9-4C4E-9D88-9A5E337E217B}" srcId="{59C7E1A1-E65C-4C29-901D-BC2E7039FB5E}" destId="{01BE7D0F-B226-4371-B232-EEB15E65842C}" srcOrd="2" destOrd="0" parTransId="{36DC571F-20B9-4FEA-AF36-EC785A932D51}" sibTransId="{339EEC85-AAA9-48EC-8704-0793306F0926}"/>
    <dgm:cxn modelId="{B4E23AE2-5E46-4A71-9EEC-DD27621F1117}" srcId="{B63F680E-8CA2-4D07-A058-084E36E45253}" destId="{62351684-A14D-4D5B-A439-B8A20C82FE3B}" srcOrd="0" destOrd="0" parTransId="{25E88ABC-A562-4EF2-B718-42C31D3BE2B6}" sibTransId="{8AA58C0B-F5BE-483F-9D2E-B411439B50A0}"/>
    <dgm:cxn modelId="{A8AB1BEA-20A9-437C-8808-5A7B595DAC3C}" type="presOf" srcId="{25E88ABC-A562-4EF2-B718-42C31D3BE2B6}" destId="{07EACECC-FF48-45C3-B86F-2E4E4EDB7904}" srcOrd="0" destOrd="0" presId="urn:microsoft.com/office/officeart/2005/8/layout/hierarchy6"/>
    <dgm:cxn modelId="{22E003EB-C42B-4BCC-A6FD-E925F89ABCDE}" type="presOf" srcId="{C4EBABF4-D730-4653-A018-4DE7F064A3C1}" destId="{32B879B6-67AB-4D44-861F-99641389ADD0}" srcOrd="0" destOrd="0" presId="urn:microsoft.com/office/officeart/2005/8/layout/hierarchy6"/>
    <dgm:cxn modelId="{2D8A84F8-E300-4D79-AA6F-E2FE69442ECC}" type="presOf" srcId="{62351684-A14D-4D5B-A439-B8A20C82FE3B}" destId="{23577EBA-57B1-45BF-A889-27185A4935C3}" srcOrd="0" destOrd="0" presId="urn:microsoft.com/office/officeart/2005/8/layout/hierarchy6"/>
    <dgm:cxn modelId="{05A93F30-5F54-4499-8924-B11438BA437D}" type="presParOf" srcId="{B34EF875-2FC0-40DC-852F-482590B7162A}" destId="{49010678-127B-477E-95EC-62522AA2D534}" srcOrd="0" destOrd="0" presId="urn:microsoft.com/office/officeart/2005/8/layout/hierarchy6"/>
    <dgm:cxn modelId="{3C8B9DDC-74BB-4E60-91BB-D0CE6C7FFC8C}" type="presParOf" srcId="{49010678-127B-477E-95EC-62522AA2D534}" destId="{43D8A46F-44E9-4520-A576-9F9506B691EA}" srcOrd="0" destOrd="0" presId="urn:microsoft.com/office/officeart/2005/8/layout/hierarchy6"/>
    <dgm:cxn modelId="{8F9F8BB9-395C-4977-A331-756048741E13}" type="presParOf" srcId="{49010678-127B-477E-95EC-62522AA2D534}" destId="{DF1A2DC2-AE8B-4B77-8E5D-9159FDC24A7B}" srcOrd="1" destOrd="0" presId="urn:microsoft.com/office/officeart/2005/8/layout/hierarchy6"/>
    <dgm:cxn modelId="{E1620517-20A2-4569-BBF2-B1050855E1A8}" type="presParOf" srcId="{DF1A2DC2-AE8B-4B77-8E5D-9159FDC24A7B}" destId="{9F8F6850-4218-49E1-8BD1-FE3C6A70652A}" srcOrd="0" destOrd="0" presId="urn:microsoft.com/office/officeart/2005/8/layout/hierarchy6"/>
    <dgm:cxn modelId="{189BC71D-C6DD-44D7-B1B6-0D71B4E84859}" type="presParOf" srcId="{9F8F6850-4218-49E1-8BD1-FE3C6A70652A}" destId="{F2718657-E6F2-4B75-9905-EC5F41D5B345}" srcOrd="0" destOrd="0" presId="urn:microsoft.com/office/officeart/2005/8/layout/hierarchy6"/>
    <dgm:cxn modelId="{21586659-DD92-4102-9424-F169CEB5018D}" type="presParOf" srcId="{9F8F6850-4218-49E1-8BD1-FE3C6A70652A}" destId="{B8621985-D2F6-4086-9C57-DE11A82A2DF3}" srcOrd="1" destOrd="0" presId="urn:microsoft.com/office/officeart/2005/8/layout/hierarchy6"/>
    <dgm:cxn modelId="{F469657E-7113-4F46-AB58-6AAC120CAB85}" type="presParOf" srcId="{B8621985-D2F6-4086-9C57-DE11A82A2DF3}" destId="{D28B5DFB-5330-414C-9B18-8A96794FA871}" srcOrd="0" destOrd="0" presId="urn:microsoft.com/office/officeart/2005/8/layout/hierarchy6"/>
    <dgm:cxn modelId="{59F9DE67-75C2-43E1-90FE-43EA72441886}" type="presParOf" srcId="{B8621985-D2F6-4086-9C57-DE11A82A2DF3}" destId="{C8A62CC5-642C-4DDD-9D00-1462A58F6968}" srcOrd="1" destOrd="0" presId="urn:microsoft.com/office/officeart/2005/8/layout/hierarchy6"/>
    <dgm:cxn modelId="{CE999BB7-0865-4117-96A0-F86BE8C5562E}" type="presParOf" srcId="{C8A62CC5-642C-4DDD-9D00-1462A58F6968}" destId="{825112AF-789D-4F8D-BF88-3F9E504AAE21}" srcOrd="0" destOrd="0" presId="urn:microsoft.com/office/officeart/2005/8/layout/hierarchy6"/>
    <dgm:cxn modelId="{2808DBF4-1506-42E5-891F-19A538F69F7B}" type="presParOf" srcId="{C8A62CC5-642C-4DDD-9D00-1462A58F6968}" destId="{9DE445A5-375B-4AAE-A02F-0FF343F1644A}" srcOrd="1" destOrd="0" presId="urn:microsoft.com/office/officeart/2005/8/layout/hierarchy6"/>
    <dgm:cxn modelId="{880E9EA7-8873-405B-A110-A74E425B0953}" type="presParOf" srcId="{9DE445A5-375B-4AAE-A02F-0FF343F1644A}" destId="{9E714AE9-9D41-4116-BB26-7F972BB5EF04}" srcOrd="0" destOrd="0" presId="urn:microsoft.com/office/officeart/2005/8/layout/hierarchy6"/>
    <dgm:cxn modelId="{44795A2B-1A39-45B9-A573-96FB9DA625CF}" type="presParOf" srcId="{9DE445A5-375B-4AAE-A02F-0FF343F1644A}" destId="{174C5935-2414-4A1A-A802-7CACA08B906D}" srcOrd="1" destOrd="0" presId="urn:microsoft.com/office/officeart/2005/8/layout/hierarchy6"/>
    <dgm:cxn modelId="{C96126BA-1273-499B-9F72-D047CB9EBB7F}" type="presParOf" srcId="{174C5935-2414-4A1A-A802-7CACA08B906D}" destId="{596208BD-56D6-420D-AEAD-015D64A010FD}" srcOrd="0" destOrd="0" presId="urn:microsoft.com/office/officeart/2005/8/layout/hierarchy6"/>
    <dgm:cxn modelId="{778030B7-C01C-4AEF-A486-D2A28FB08ABD}" type="presParOf" srcId="{174C5935-2414-4A1A-A802-7CACA08B906D}" destId="{6F68B621-8005-4032-96A2-C8E77AA8B78C}" srcOrd="1" destOrd="0" presId="urn:microsoft.com/office/officeart/2005/8/layout/hierarchy6"/>
    <dgm:cxn modelId="{53FB0FE4-BFB3-4306-BA7F-52A1B986657C}" type="presParOf" srcId="{6F68B621-8005-4032-96A2-C8E77AA8B78C}" destId="{07EACECC-FF48-45C3-B86F-2E4E4EDB7904}" srcOrd="0" destOrd="0" presId="urn:microsoft.com/office/officeart/2005/8/layout/hierarchy6"/>
    <dgm:cxn modelId="{9A9717E5-1D6C-47CD-9716-774062F88B1D}" type="presParOf" srcId="{6F68B621-8005-4032-96A2-C8E77AA8B78C}" destId="{043D5795-D214-48FD-B07C-E6AF66AC167D}" srcOrd="1" destOrd="0" presId="urn:microsoft.com/office/officeart/2005/8/layout/hierarchy6"/>
    <dgm:cxn modelId="{7673604A-8202-4C1E-9107-7B25893F907F}" type="presParOf" srcId="{043D5795-D214-48FD-B07C-E6AF66AC167D}" destId="{23577EBA-57B1-45BF-A889-27185A4935C3}" srcOrd="0" destOrd="0" presId="urn:microsoft.com/office/officeart/2005/8/layout/hierarchy6"/>
    <dgm:cxn modelId="{5DE9CBA0-AE8B-442C-8234-FA581573C984}" type="presParOf" srcId="{043D5795-D214-48FD-B07C-E6AF66AC167D}" destId="{0FCF0EFC-CA76-4D91-838F-30BF55295AF6}" srcOrd="1" destOrd="0" presId="urn:microsoft.com/office/officeart/2005/8/layout/hierarchy6"/>
    <dgm:cxn modelId="{4E40C717-2DB1-4AB8-9D29-CA6909CE7EB7}" type="presParOf" srcId="{B8621985-D2F6-4086-9C57-DE11A82A2DF3}" destId="{32B879B6-67AB-4D44-861F-99641389ADD0}" srcOrd="2" destOrd="0" presId="urn:microsoft.com/office/officeart/2005/8/layout/hierarchy6"/>
    <dgm:cxn modelId="{0C8D0C54-2DC7-49C3-8C44-CAED80EE331F}" type="presParOf" srcId="{B8621985-D2F6-4086-9C57-DE11A82A2DF3}" destId="{AB46ED8D-1568-43FA-9FEE-5B59758F4600}" srcOrd="3" destOrd="0" presId="urn:microsoft.com/office/officeart/2005/8/layout/hierarchy6"/>
    <dgm:cxn modelId="{94D66E6F-E065-4E70-8EA7-9055709784EE}" type="presParOf" srcId="{AB46ED8D-1568-43FA-9FEE-5B59758F4600}" destId="{F6039453-177B-4B4D-BA6E-D450E3A247E2}" srcOrd="0" destOrd="0" presId="urn:microsoft.com/office/officeart/2005/8/layout/hierarchy6"/>
    <dgm:cxn modelId="{52CB7184-874D-4E51-A8A6-04E69FFCC2F5}" type="presParOf" srcId="{AB46ED8D-1568-43FA-9FEE-5B59758F4600}" destId="{D6863F21-712D-437D-BA46-34EA864ECD41}" srcOrd="1" destOrd="0" presId="urn:microsoft.com/office/officeart/2005/8/layout/hierarchy6"/>
    <dgm:cxn modelId="{0237F5C1-53BB-4A42-ACD0-6F59B21EDC7F}" type="presParOf" srcId="{D6863F21-712D-437D-BA46-34EA864ECD41}" destId="{F1EA7D9C-5750-4B07-B211-42852886B46D}" srcOrd="0" destOrd="0" presId="urn:microsoft.com/office/officeart/2005/8/layout/hierarchy6"/>
    <dgm:cxn modelId="{65C370A1-5BE7-415B-B3F5-C98E61BA9BD4}" type="presParOf" srcId="{D6863F21-712D-437D-BA46-34EA864ECD41}" destId="{BDFADA99-FEBA-4580-878E-E812863B2E68}" srcOrd="1" destOrd="0" presId="urn:microsoft.com/office/officeart/2005/8/layout/hierarchy6"/>
    <dgm:cxn modelId="{8824A4BE-3FBE-44EA-8793-E8C872F77ED3}" type="presParOf" srcId="{BDFADA99-FEBA-4580-878E-E812863B2E68}" destId="{6CC3A094-3BD8-4077-A4C3-C814F28AAB72}" srcOrd="0" destOrd="0" presId="urn:microsoft.com/office/officeart/2005/8/layout/hierarchy6"/>
    <dgm:cxn modelId="{1431E170-6C3F-4671-B7E8-10E9F1D00B4E}" type="presParOf" srcId="{BDFADA99-FEBA-4580-878E-E812863B2E68}" destId="{5F032A7C-3851-4C04-A723-BC93834765BC}" srcOrd="1" destOrd="0" presId="urn:microsoft.com/office/officeart/2005/8/layout/hierarchy6"/>
    <dgm:cxn modelId="{E875C38C-9B0C-4AAA-977C-BD26E5151ED6}" type="presParOf" srcId="{5F032A7C-3851-4C04-A723-BC93834765BC}" destId="{F35F181E-30E8-401E-9F95-7D2001AF8AF8}" srcOrd="0" destOrd="0" presId="urn:microsoft.com/office/officeart/2005/8/layout/hierarchy6"/>
    <dgm:cxn modelId="{4A443352-C989-46ED-A2B0-CF93B8BFC9FC}" type="presParOf" srcId="{5F032A7C-3851-4C04-A723-BC93834765BC}" destId="{89AF956A-5B46-47B5-B546-51DC216F1A36}" srcOrd="1" destOrd="0" presId="urn:microsoft.com/office/officeart/2005/8/layout/hierarchy6"/>
    <dgm:cxn modelId="{86CC488E-074A-4581-9EDB-E64683F4BD2C}" type="presParOf" srcId="{89AF956A-5B46-47B5-B546-51DC216F1A36}" destId="{E5F9F9A5-2B27-4294-A783-65A61B88F8E8}" srcOrd="0" destOrd="0" presId="urn:microsoft.com/office/officeart/2005/8/layout/hierarchy6"/>
    <dgm:cxn modelId="{92324845-0B10-4084-A936-FE9F31971992}" type="presParOf" srcId="{89AF956A-5B46-47B5-B546-51DC216F1A36}" destId="{ECD50F51-953C-4D54-8274-1A91B0DD0DF5}" srcOrd="1" destOrd="0" presId="urn:microsoft.com/office/officeart/2005/8/layout/hierarchy6"/>
    <dgm:cxn modelId="{6F98CEFF-CE61-4916-9678-5A14BA021F54}" type="presParOf" srcId="{B8621985-D2F6-4086-9C57-DE11A82A2DF3}" destId="{4E1AFE3D-E43A-475D-B535-CDC444FFC329}" srcOrd="4" destOrd="0" presId="urn:microsoft.com/office/officeart/2005/8/layout/hierarchy6"/>
    <dgm:cxn modelId="{C1AA56F5-E2D4-4BEC-B724-128D547E6EA2}" type="presParOf" srcId="{B8621985-D2F6-4086-9C57-DE11A82A2DF3}" destId="{6F22BC16-241C-4368-A596-4631568BFAAD}" srcOrd="5" destOrd="0" presId="urn:microsoft.com/office/officeart/2005/8/layout/hierarchy6"/>
    <dgm:cxn modelId="{A98A3232-A788-4A28-9EAC-A1C5470CC70C}" type="presParOf" srcId="{6F22BC16-241C-4368-A596-4631568BFAAD}" destId="{7209ED28-16AE-4291-9E30-1FDB688A73E0}" srcOrd="0" destOrd="0" presId="urn:microsoft.com/office/officeart/2005/8/layout/hierarchy6"/>
    <dgm:cxn modelId="{87FFC78B-A913-4845-9161-DED5808E2BF4}" type="presParOf" srcId="{6F22BC16-241C-4368-A596-4631568BFAAD}" destId="{D166B6C9-B9D5-4A10-B6C0-021F654253C2}" srcOrd="1" destOrd="0" presId="urn:microsoft.com/office/officeart/2005/8/layout/hierarchy6"/>
    <dgm:cxn modelId="{E154F52E-82D9-4839-9865-429890DC62DD}" type="presParOf" srcId="{D166B6C9-B9D5-4A10-B6C0-021F654253C2}" destId="{1917FE45-2E7A-4D93-A6EC-AA9719E797B0}" srcOrd="0" destOrd="0" presId="urn:microsoft.com/office/officeart/2005/8/layout/hierarchy6"/>
    <dgm:cxn modelId="{2A739F43-17BE-4475-B848-65DC6329325B}" type="presParOf" srcId="{D166B6C9-B9D5-4A10-B6C0-021F654253C2}" destId="{9B699E98-DD9B-410D-B337-11C29EC16EF0}" srcOrd="1" destOrd="0" presId="urn:microsoft.com/office/officeart/2005/8/layout/hierarchy6"/>
    <dgm:cxn modelId="{DC24146E-4AF1-4084-B38C-40C5B705CA5C}" type="presParOf" srcId="{9B699E98-DD9B-410D-B337-11C29EC16EF0}" destId="{0F50D858-DF24-432F-ABC5-3058FDD1452B}" srcOrd="0" destOrd="0" presId="urn:microsoft.com/office/officeart/2005/8/layout/hierarchy6"/>
    <dgm:cxn modelId="{6170B301-575D-43BD-BEC6-D573E99D0EF9}" type="presParOf" srcId="{9B699E98-DD9B-410D-B337-11C29EC16EF0}" destId="{ECD10240-AF25-487C-A003-B79E96328AB0}" srcOrd="1" destOrd="0" presId="urn:microsoft.com/office/officeart/2005/8/layout/hierarchy6"/>
    <dgm:cxn modelId="{18B69B7B-5C83-4A59-8B2E-D6AB4174B02A}" type="presParOf" srcId="{ECD10240-AF25-487C-A003-B79E96328AB0}" destId="{5FF449FA-AC71-4C90-BC81-2A15AB1089A1}" srcOrd="0" destOrd="0" presId="urn:microsoft.com/office/officeart/2005/8/layout/hierarchy6"/>
    <dgm:cxn modelId="{1CEA2BCF-5C42-4D74-8F0D-4AEF26F09D42}" type="presParOf" srcId="{ECD10240-AF25-487C-A003-B79E96328AB0}" destId="{8A17A00B-1831-47A4-BFF2-EA29F9045C1E}" srcOrd="1" destOrd="0" presId="urn:microsoft.com/office/officeart/2005/8/layout/hierarchy6"/>
    <dgm:cxn modelId="{ED732339-CD2B-4A0D-BA78-865959275A0C}" type="presParOf" srcId="{8A17A00B-1831-47A4-BFF2-EA29F9045C1E}" destId="{4B87E057-A547-40FF-8CE2-274BAFB35D08}" srcOrd="0" destOrd="0" presId="urn:microsoft.com/office/officeart/2005/8/layout/hierarchy6"/>
    <dgm:cxn modelId="{88E836CB-644E-4756-8A7D-5F0B32A08C67}" type="presParOf" srcId="{8A17A00B-1831-47A4-BFF2-EA29F9045C1E}" destId="{07E266A2-A89A-4D9A-AC26-A65853D4FE14}" srcOrd="1" destOrd="0" presId="urn:microsoft.com/office/officeart/2005/8/layout/hierarchy6"/>
    <dgm:cxn modelId="{25D6A7D0-CEC3-480F-BF6D-01F99568D610}" type="presParOf" srcId="{B8621985-D2F6-4086-9C57-DE11A82A2DF3}" destId="{72756BC4-637E-4AEA-B9F7-D7D17076D59C}" srcOrd="6" destOrd="0" presId="urn:microsoft.com/office/officeart/2005/8/layout/hierarchy6"/>
    <dgm:cxn modelId="{16D60A3A-EA0B-438C-8E73-B6211E0E9007}" type="presParOf" srcId="{B8621985-D2F6-4086-9C57-DE11A82A2DF3}" destId="{CAFFE8B8-2A0F-4669-BC1D-719F012F09EC}" srcOrd="7" destOrd="0" presId="urn:microsoft.com/office/officeart/2005/8/layout/hierarchy6"/>
    <dgm:cxn modelId="{F360D525-7FB4-40A3-B82B-5F3492D0DB63}" type="presParOf" srcId="{CAFFE8B8-2A0F-4669-BC1D-719F012F09EC}" destId="{8C86D13E-5C8C-450A-9DAD-9647A48653B2}" srcOrd="0" destOrd="0" presId="urn:microsoft.com/office/officeart/2005/8/layout/hierarchy6"/>
    <dgm:cxn modelId="{3F244FE0-D4FC-4B1B-A35C-8A2FD1C51BF1}" type="presParOf" srcId="{CAFFE8B8-2A0F-4669-BC1D-719F012F09EC}" destId="{91FE30D5-6976-4005-8304-581649740861}" srcOrd="1" destOrd="0" presId="urn:microsoft.com/office/officeart/2005/8/layout/hierarchy6"/>
    <dgm:cxn modelId="{54CE71F4-AB31-47C1-ADB6-F726BF553ABE}" type="presParOf" srcId="{91FE30D5-6976-4005-8304-581649740861}" destId="{3F592907-17D6-4995-98F1-225DF1CAC061}" srcOrd="0" destOrd="0" presId="urn:microsoft.com/office/officeart/2005/8/layout/hierarchy6"/>
    <dgm:cxn modelId="{4AFE77A2-7C19-4592-A013-C8020EBC3F05}" type="presParOf" srcId="{91FE30D5-6976-4005-8304-581649740861}" destId="{752B071C-4EBE-4304-B936-774E28ED4C8F}" srcOrd="1" destOrd="0" presId="urn:microsoft.com/office/officeart/2005/8/layout/hierarchy6"/>
    <dgm:cxn modelId="{3BCA00BA-AA20-4936-B55B-F7E41002E418}" type="presParOf" srcId="{752B071C-4EBE-4304-B936-774E28ED4C8F}" destId="{767657E6-429D-4288-9C53-834BF3F91851}" srcOrd="0" destOrd="0" presId="urn:microsoft.com/office/officeart/2005/8/layout/hierarchy6"/>
    <dgm:cxn modelId="{F6A08712-0FBE-461F-BCDE-25C33182AE0E}" type="presParOf" srcId="{752B071C-4EBE-4304-B936-774E28ED4C8F}" destId="{0798DF71-8E16-46BC-B3C5-86C222D99E03}" srcOrd="1" destOrd="0" presId="urn:microsoft.com/office/officeart/2005/8/layout/hierarchy6"/>
    <dgm:cxn modelId="{BFBBE7D7-E327-47E4-8597-8D68F4F805AC}" type="presParOf" srcId="{0798DF71-8E16-46BC-B3C5-86C222D99E03}" destId="{3F31BB55-EFC7-44A8-B1DA-73EA818AE16D}" srcOrd="0" destOrd="0" presId="urn:microsoft.com/office/officeart/2005/8/layout/hierarchy6"/>
    <dgm:cxn modelId="{D62D55A3-2B3F-46FE-99DE-2E6CABC81119}" type="presParOf" srcId="{0798DF71-8E16-46BC-B3C5-86C222D99E03}" destId="{6A0D3D8B-A1B6-4D0F-8B60-88BE0107A58E}" srcOrd="1" destOrd="0" presId="urn:microsoft.com/office/officeart/2005/8/layout/hierarchy6"/>
    <dgm:cxn modelId="{BBEE9D5F-E80C-4E30-BBDE-9774B99776FD}" type="presParOf" srcId="{6A0D3D8B-A1B6-4D0F-8B60-88BE0107A58E}" destId="{3534F232-F41A-4563-B3DC-1BC0A32C95CC}" srcOrd="0" destOrd="0" presId="urn:microsoft.com/office/officeart/2005/8/layout/hierarchy6"/>
    <dgm:cxn modelId="{452CF873-3778-4A3A-B195-626FC806C39A}" type="presParOf" srcId="{6A0D3D8B-A1B6-4D0F-8B60-88BE0107A58E}" destId="{B5FBD7E9-0B98-4822-A971-24F0B152E4DE}" srcOrd="1" destOrd="0" presId="urn:microsoft.com/office/officeart/2005/8/layout/hierarchy6"/>
    <dgm:cxn modelId="{DBF5F892-C2EE-4D8E-9CC9-7A32AD46E4B0}" type="presParOf" srcId="{B34EF875-2FC0-40DC-852F-482590B7162A}" destId="{8C201B0A-41C6-48B2-8493-712642EAC491}" srcOrd="1" destOrd="0" presId="urn:microsoft.com/office/officeart/2005/8/layout/hierarchy6"/>
    <dgm:cxn modelId="{649F3077-F753-4988-BC91-C6EF9A4806B4}" type="presParOf" srcId="{8C201B0A-41C6-48B2-8493-712642EAC491}" destId="{99BE0B7E-2786-4962-A1B5-1C6019D2FACB}" srcOrd="0" destOrd="0" presId="urn:microsoft.com/office/officeart/2005/8/layout/hierarchy6"/>
    <dgm:cxn modelId="{7D05A7ED-D8A2-4DFC-83BD-3163C2283CBB}" type="presParOf" srcId="{99BE0B7E-2786-4962-A1B5-1C6019D2FACB}" destId="{9453A9B4-4825-4BF0-BCCB-B621C7CB6EA6}" srcOrd="0" destOrd="0" presId="urn:microsoft.com/office/officeart/2005/8/layout/hierarchy6"/>
    <dgm:cxn modelId="{5D4DAAF6-E154-4745-A6B6-58B36557A5C7}" type="presParOf" srcId="{99BE0B7E-2786-4962-A1B5-1C6019D2FACB}" destId="{ACF9E432-B963-435E-817A-A346EE173615}" srcOrd="1" destOrd="0" presId="urn:microsoft.com/office/officeart/2005/8/layout/hierarchy6"/>
    <dgm:cxn modelId="{975A9AB6-AB0E-485E-BA72-867BE7A94FE8}" type="presParOf" srcId="{8C201B0A-41C6-48B2-8493-712642EAC491}" destId="{C595A0C0-8FB0-4CEB-9486-82088D94072A}" srcOrd="1" destOrd="0" presId="urn:microsoft.com/office/officeart/2005/8/layout/hierarchy6"/>
    <dgm:cxn modelId="{8663F84C-8C67-4403-BD8A-178AC85819DF}" type="presParOf" srcId="{C595A0C0-8FB0-4CEB-9486-82088D94072A}" destId="{D0634507-9719-4228-825D-DB7C0F0B5C93}" srcOrd="0" destOrd="0" presId="urn:microsoft.com/office/officeart/2005/8/layout/hierarchy6"/>
    <dgm:cxn modelId="{28A6F6DE-3D27-43BE-98EC-99E79C54A9F0}" type="presParOf" srcId="{8C201B0A-41C6-48B2-8493-712642EAC491}" destId="{0D9BE2F3-CCEF-47D5-8DA5-B579BF07E75F}" srcOrd="2" destOrd="0" presId="urn:microsoft.com/office/officeart/2005/8/layout/hierarchy6"/>
    <dgm:cxn modelId="{CACD7144-0C1D-402D-AC6C-A146E11D3B8E}" type="presParOf" srcId="{0D9BE2F3-CCEF-47D5-8DA5-B579BF07E75F}" destId="{C0242F35-C344-45DF-A5D8-F0002F54432A}" srcOrd="0" destOrd="0" presId="urn:microsoft.com/office/officeart/2005/8/layout/hierarchy6"/>
    <dgm:cxn modelId="{7D5D9709-0BCC-4525-A771-DCE09F553E04}" type="presParOf" srcId="{0D9BE2F3-CCEF-47D5-8DA5-B579BF07E75F}" destId="{A7EAE3B5-0C00-4E1D-ABA0-9C65D438AB3F}" srcOrd="1" destOrd="0" presId="urn:microsoft.com/office/officeart/2005/8/layout/hierarchy6"/>
    <dgm:cxn modelId="{C9246754-4EE7-4FB6-A8BE-DE4AEBE00023}" type="presParOf" srcId="{8C201B0A-41C6-48B2-8493-712642EAC491}" destId="{8D3FDBF4-71EC-40B3-99D5-7261DFD4EA31}" srcOrd="3" destOrd="0" presId="urn:microsoft.com/office/officeart/2005/8/layout/hierarchy6"/>
    <dgm:cxn modelId="{DD30A1AA-F4F8-4851-9457-7AD928569BDF}" type="presParOf" srcId="{8D3FDBF4-71EC-40B3-99D5-7261DFD4EA31}" destId="{3452DB66-7835-4242-BBBE-7581E73FEE42}" srcOrd="0" destOrd="0" presId="urn:microsoft.com/office/officeart/2005/8/layout/hierarchy6"/>
    <dgm:cxn modelId="{8792CCF1-206C-4F61-8B35-FAAFFEFEBD65}" type="presParOf" srcId="{8C201B0A-41C6-48B2-8493-712642EAC491}" destId="{14375296-DEAD-45FF-86FF-6EA847CE05A7}" srcOrd="4" destOrd="0" presId="urn:microsoft.com/office/officeart/2005/8/layout/hierarchy6"/>
    <dgm:cxn modelId="{963447DA-1797-439D-948B-1E415FBC2B0A}" type="presParOf" srcId="{14375296-DEAD-45FF-86FF-6EA847CE05A7}" destId="{0377C999-8DDF-46E4-B6C6-FC90DB524E00}" srcOrd="0" destOrd="0" presId="urn:microsoft.com/office/officeart/2005/8/layout/hierarchy6"/>
    <dgm:cxn modelId="{4891F013-274C-4164-A39E-06A09739F116}" type="presParOf" srcId="{14375296-DEAD-45FF-86FF-6EA847CE05A7}" destId="{763D1195-BA13-429D-AE30-8775695D092A}" srcOrd="1" destOrd="0" presId="urn:microsoft.com/office/officeart/2005/8/layout/hierarchy6"/>
    <dgm:cxn modelId="{37517236-80E3-4D74-8502-69A93FE56C35}" type="presParOf" srcId="{8C201B0A-41C6-48B2-8493-712642EAC491}" destId="{3B0BBE88-F243-497F-AE8A-BCD1F17BFA5F}" srcOrd="5" destOrd="0" presId="urn:microsoft.com/office/officeart/2005/8/layout/hierarchy6"/>
    <dgm:cxn modelId="{6BB7AACF-E882-44D7-A50A-9CA2FFB55E66}" type="presParOf" srcId="{3B0BBE88-F243-497F-AE8A-BCD1F17BFA5F}" destId="{F94F7823-D8D4-47E1-B861-B9408083A942}" srcOrd="0" destOrd="0" presId="urn:microsoft.com/office/officeart/2005/8/layout/hierarchy6"/>
    <dgm:cxn modelId="{4B98BCDB-CA81-4F05-ABE3-07D3F44D49FB}" type="presParOf" srcId="{8C201B0A-41C6-48B2-8493-712642EAC491}" destId="{67AAE3E5-4F7D-41C5-8F7E-801C85DA876E}" srcOrd="6" destOrd="0" presId="urn:microsoft.com/office/officeart/2005/8/layout/hierarchy6"/>
    <dgm:cxn modelId="{72CAE4B3-8316-42F4-AC36-8ECC6774E29E}" type="presParOf" srcId="{67AAE3E5-4F7D-41C5-8F7E-801C85DA876E}" destId="{708BEB9C-349B-4F24-AEC1-630A31DE9C33}" srcOrd="0" destOrd="0" presId="urn:microsoft.com/office/officeart/2005/8/layout/hierarchy6"/>
    <dgm:cxn modelId="{57D4B8B1-2071-4484-A5A3-8D875D07998E}" type="presParOf" srcId="{67AAE3E5-4F7D-41C5-8F7E-801C85DA876E}" destId="{FAA72332-215A-4D82-B415-30745371A102}"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BEB9C-349B-4F24-AEC1-630A31DE9C33}">
      <dsp:nvSpPr>
        <dsp:cNvPr id="0" name=""/>
        <dsp:cNvSpPr/>
      </dsp:nvSpPr>
      <dsp:spPr>
        <a:xfrm>
          <a:off x="0" y="4101906"/>
          <a:ext cx="12192000" cy="11703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Required Element #4</a:t>
          </a:r>
        </a:p>
        <a:p>
          <a:pPr marL="0" lvl="0" indent="0" algn="ctr" defTabSz="755650">
            <a:lnSpc>
              <a:spcPct val="90000"/>
            </a:lnSpc>
            <a:spcBef>
              <a:spcPct val="0"/>
            </a:spcBef>
            <a:spcAft>
              <a:spcPct val="35000"/>
            </a:spcAft>
            <a:buNone/>
          </a:pPr>
          <a:r>
            <a:rPr lang="en-US" sz="1700" kern="1200" dirty="0"/>
            <a:t>Not Responsive To Physical Healthcare Alone</a:t>
          </a:r>
        </a:p>
      </dsp:txBody>
      <dsp:txXfrm>
        <a:off x="0" y="4101906"/>
        <a:ext cx="3657600" cy="1170384"/>
      </dsp:txXfrm>
    </dsp:sp>
    <dsp:sp modelId="{0377C999-8DDF-46E4-B6C6-FC90DB524E00}">
      <dsp:nvSpPr>
        <dsp:cNvPr id="0" name=""/>
        <dsp:cNvSpPr/>
      </dsp:nvSpPr>
      <dsp:spPr>
        <a:xfrm>
          <a:off x="0" y="2736458"/>
          <a:ext cx="12192000" cy="11703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Required Element #3</a:t>
          </a:r>
        </a:p>
        <a:p>
          <a:pPr marL="0" lvl="0" indent="0" algn="ctr" defTabSz="755650">
            <a:lnSpc>
              <a:spcPct val="90000"/>
            </a:lnSpc>
            <a:spcBef>
              <a:spcPct val="0"/>
            </a:spcBef>
            <a:spcAft>
              <a:spcPct val="35000"/>
            </a:spcAft>
            <a:buNone/>
          </a:pPr>
          <a:r>
            <a:rPr lang="en-US" sz="1700" kern="1200" dirty="0"/>
            <a:t>Intervention Criteria</a:t>
          </a:r>
        </a:p>
      </dsp:txBody>
      <dsp:txXfrm>
        <a:off x="0" y="2736458"/>
        <a:ext cx="3657600" cy="1170384"/>
      </dsp:txXfrm>
    </dsp:sp>
    <dsp:sp modelId="{C0242F35-C344-45DF-A5D8-F0002F54432A}">
      <dsp:nvSpPr>
        <dsp:cNvPr id="0" name=""/>
        <dsp:cNvSpPr/>
      </dsp:nvSpPr>
      <dsp:spPr>
        <a:xfrm>
          <a:off x="0" y="1371010"/>
          <a:ext cx="12192000" cy="11703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Required Element #2</a:t>
          </a:r>
        </a:p>
        <a:p>
          <a:pPr marL="0" lvl="0" indent="0" algn="ctr" defTabSz="755650">
            <a:lnSpc>
              <a:spcPct val="90000"/>
            </a:lnSpc>
            <a:spcBef>
              <a:spcPct val="0"/>
            </a:spcBef>
            <a:spcAft>
              <a:spcPct val="35000"/>
            </a:spcAft>
            <a:buNone/>
          </a:pPr>
          <a:r>
            <a:rPr lang="en-US" sz="1700" kern="1200" dirty="0"/>
            <a:t>Impairment As A Result</a:t>
          </a:r>
        </a:p>
        <a:p>
          <a:pPr marL="0" lvl="0" indent="0" algn="ctr" defTabSz="755650">
            <a:lnSpc>
              <a:spcPct val="90000"/>
            </a:lnSpc>
            <a:spcBef>
              <a:spcPct val="0"/>
            </a:spcBef>
            <a:spcAft>
              <a:spcPct val="35000"/>
            </a:spcAft>
            <a:buNone/>
          </a:pPr>
          <a:r>
            <a:rPr lang="en-US" sz="1700" kern="1200" dirty="0"/>
            <a:t> of Mental Disorder</a:t>
          </a:r>
        </a:p>
      </dsp:txBody>
      <dsp:txXfrm>
        <a:off x="0" y="1371010"/>
        <a:ext cx="3657600" cy="1170384"/>
      </dsp:txXfrm>
    </dsp:sp>
    <dsp:sp modelId="{9453A9B4-4825-4BF0-BCCB-B621C7CB6EA6}">
      <dsp:nvSpPr>
        <dsp:cNvPr id="0" name=""/>
        <dsp:cNvSpPr/>
      </dsp:nvSpPr>
      <dsp:spPr>
        <a:xfrm>
          <a:off x="0" y="5561"/>
          <a:ext cx="12192000" cy="11703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Required Element #1 </a:t>
          </a:r>
        </a:p>
        <a:p>
          <a:pPr marL="0" lvl="0" indent="0" algn="ctr" defTabSz="755650">
            <a:lnSpc>
              <a:spcPct val="90000"/>
            </a:lnSpc>
            <a:spcBef>
              <a:spcPct val="0"/>
            </a:spcBef>
            <a:spcAft>
              <a:spcPct val="35000"/>
            </a:spcAft>
            <a:buNone/>
          </a:pPr>
          <a:r>
            <a:rPr lang="en-US" sz="1700" kern="1200" dirty="0"/>
            <a:t>Included Diagnosis</a:t>
          </a:r>
        </a:p>
      </dsp:txBody>
      <dsp:txXfrm>
        <a:off x="0" y="5561"/>
        <a:ext cx="3657600" cy="1170384"/>
      </dsp:txXfrm>
    </dsp:sp>
    <dsp:sp modelId="{F2718657-E6F2-4B75-9905-EC5F41D5B345}">
      <dsp:nvSpPr>
        <dsp:cNvPr id="0" name=""/>
        <dsp:cNvSpPr/>
      </dsp:nvSpPr>
      <dsp:spPr>
        <a:xfrm>
          <a:off x="7071389" y="103093"/>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DSM 5 Diagnosis</a:t>
          </a:r>
        </a:p>
      </dsp:txBody>
      <dsp:txXfrm>
        <a:off x="7099955" y="131659"/>
        <a:ext cx="1405848" cy="918188"/>
      </dsp:txXfrm>
    </dsp:sp>
    <dsp:sp modelId="{D28B5DFB-5330-414C-9B18-8A96794FA871}">
      <dsp:nvSpPr>
        <dsp:cNvPr id="0" name=""/>
        <dsp:cNvSpPr/>
      </dsp:nvSpPr>
      <dsp:spPr>
        <a:xfrm>
          <a:off x="4950068" y="1078413"/>
          <a:ext cx="2852811" cy="390128"/>
        </a:xfrm>
        <a:custGeom>
          <a:avLst/>
          <a:gdLst/>
          <a:ahLst/>
          <a:cxnLst/>
          <a:rect l="0" t="0" r="0" b="0"/>
          <a:pathLst>
            <a:path>
              <a:moveTo>
                <a:pt x="2852811" y="0"/>
              </a:moveTo>
              <a:lnTo>
                <a:pt x="2852811" y="195064"/>
              </a:lnTo>
              <a:lnTo>
                <a:pt x="0" y="195064"/>
              </a:lnTo>
              <a:lnTo>
                <a:pt x="0" y="3901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5112AF-789D-4F8D-BF88-3F9E504AAE21}">
      <dsp:nvSpPr>
        <dsp:cNvPr id="0" name=""/>
        <dsp:cNvSpPr/>
      </dsp:nvSpPr>
      <dsp:spPr>
        <a:xfrm>
          <a:off x="4218577" y="1468542"/>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Significant Impairment in Life Functioning</a:t>
          </a:r>
        </a:p>
      </dsp:txBody>
      <dsp:txXfrm>
        <a:off x="4247143" y="1497108"/>
        <a:ext cx="1405848" cy="918188"/>
      </dsp:txXfrm>
    </dsp:sp>
    <dsp:sp modelId="{9E714AE9-9D41-4116-BB26-7F972BB5EF04}">
      <dsp:nvSpPr>
        <dsp:cNvPr id="0" name=""/>
        <dsp:cNvSpPr/>
      </dsp:nvSpPr>
      <dsp:spPr>
        <a:xfrm>
          <a:off x="4904348" y="2443862"/>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6208BD-56D6-420D-AEAD-015D64A010FD}">
      <dsp:nvSpPr>
        <dsp:cNvPr id="0" name=""/>
        <dsp:cNvSpPr/>
      </dsp:nvSpPr>
      <dsp:spPr>
        <a:xfrm>
          <a:off x="4218577" y="2833990"/>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Significantly Diminish Impairment In Life Functioning</a:t>
          </a:r>
        </a:p>
      </dsp:txBody>
      <dsp:txXfrm>
        <a:off x="4247143" y="2862556"/>
        <a:ext cx="1405848" cy="918188"/>
      </dsp:txXfrm>
    </dsp:sp>
    <dsp:sp modelId="{07EACECC-FF48-45C3-B86F-2E4E4EDB7904}">
      <dsp:nvSpPr>
        <dsp:cNvPr id="0" name=""/>
        <dsp:cNvSpPr/>
      </dsp:nvSpPr>
      <dsp:spPr>
        <a:xfrm>
          <a:off x="4904348" y="3809310"/>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577EBA-57B1-45BF-A889-27185A4935C3}">
      <dsp:nvSpPr>
        <dsp:cNvPr id="0" name=""/>
        <dsp:cNvSpPr/>
      </dsp:nvSpPr>
      <dsp:spPr>
        <a:xfrm>
          <a:off x="4218577" y="4199439"/>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 Responsive To Physical Health Care Alone</a:t>
          </a:r>
        </a:p>
      </dsp:txBody>
      <dsp:txXfrm>
        <a:off x="4247143" y="4228005"/>
        <a:ext cx="1405848" cy="918188"/>
      </dsp:txXfrm>
    </dsp:sp>
    <dsp:sp modelId="{32B879B6-67AB-4D44-861F-99641389ADD0}">
      <dsp:nvSpPr>
        <dsp:cNvPr id="0" name=""/>
        <dsp:cNvSpPr/>
      </dsp:nvSpPr>
      <dsp:spPr>
        <a:xfrm>
          <a:off x="6851942" y="1078413"/>
          <a:ext cx="950937" cy="390128"/>
        </a:xfrm>
        <a:custGeom>
          <a:avLst/>
          <a:gdLst/>
          <a:ahLst/>
          <a:cxnLst/>
          <a:rect l="0" t="0" r="0" b="0"/>
          <a:pathLst>
            <a:path>
              <a:moveTo>
                <a:pt x="950937" y="0"/>
              </a:moveTo>
              <a:lnTo>
                <a:pt x="950937" y="195064"/>
              </a:lnTo>
              <a:lnTo>
                <a:pt x="0" y="195064"/>
              </a:lnTo>
              <a:lnTo>
                <a:pt x="0" y="3901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039453-177B-4B4D-BA6E-D450E3A247E2}">
      <dsp:nvSpPr>
        <dsp:cNvPr id="0" name=""/>
        <dsp:cNvSpPr/>
      </dsp:nvSpPr>
      <dsp:spPr>
        <a:xfrm>
          <a:off x="6120452" y="1468542"/>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Probability of Significant Deterioration in Life Functioning</a:t>
          </a:r>
        </a:p>
      </dsp:txBody>
      <dsp:txXfrm>
        <a:off x="6149018" y="1497108"/>
        <a:ext cx="1405848" cy="918188"/>
      </dsp:txXfrm>
    </dsp:sp>
    <dsp:sp modelId="{F1EA7D9C-5750-4B07-B211-42852886B46D}">
      <dsp:nvSpPr>
        <dsp:cNvPr id="0" name=""/>
        <dsp:cNvSpPr/>
      </dsp:nvSpPr>
      <dsp:spPr>
        <a:xfrm>
          <a:off x="6806222" y="2443862"/>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C3A094-3BD8-4077-A4C3-C814F28AAB72}">
      <dsp:nvSpPr>
        <dsp:cNvPr id="0" name=""/>
        <dsp:cNvSpPr/>
      </dsp:nvSpPr>
      <dsp:spPr>
        <a:xfrm>
          <a:off x="6120452" y="2833990"/>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Prevent Significant Deterioration in Life Functioning</a:t>
          </a:r>
        </a:p>
      </dsp:txBody>
      <dsp:txXfrm>
        <a:off x="6149018" y="2862556"/>
        <a:ext cx="1405848" cy="918188"/>
      </dsp:txXfrm>
    </dsp:sp>
    <dsp:sp modelId="{F35F181E-30E8-401E-9F95-7D2001AF8AF8}">
      <dsp:nvSpPr>
        <dsp:cNvPr id="0" name=""/>
        <dsp:cNvSpPr/>
      </dsp:nvSpPr>
      <dsp:spPr>
        <a:xfrm>
          <a:off x="6806222" y="3809310"/>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F9F9A5-2B27-4294-A783-65A61B88F8E8}">
      <dsp:nvSpPr>
        <dsp:cNvPr id="0" name=""/>
        <dsp:cNvSpPr/>
      </dsp:nvSpPr>
      <dsp:spPr>
        <a:xfrm>
          <a:off x="6120452" y="4199439"/>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 Responsive To Physical Health Care Alone</a:t>
          </a:r>
        </a:p>
      </dsp:txBody>
      <dsp:txXfrm>
        <a:off x="6149018" y="4228005"/>
        <a:ext cx="1405848" cy="918188"/>
      </dsp:txXfrm>
    </dsp:sp>
    <dsp:sp modelId="{4E1AFE3D-E43A-475D-B535-CDC444FFC329}">
      <dsp:nvSpPr>
        <dsp:cNvPr id="0" name=""/>
        <dsp:cNvSpPr/>
      </dsp:nvSpPr>
      <dsp:spPr>
        <a:xfrm>
          <a:off x="7802880" y="1078413"/>
          <a:ext cx="950937" cy="390128"/>
        </a:xfrm>
        <a:custGeom>
          <a:avLst/>
          <a:gdLst/>
          <a:ahLst/>
          <a:cxnLst/>
          <a:rect l="0" t="0" r="0" b="0"/>
          <a:pathLst>
            <a:path>
              <a:moveTo>
                <a:pt x="0" y="0"/>
              </a:moveTo>
              <a:lnTo>
                <a:pt x="0" y="195064"/>
              </a:lnTo>
              <a:lnTo>
                <a:pt x="950937" y="195064"/>
              </a:lnTo>
              <a:lnTo>
                <a:pt x="950937" y="3901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09ED28-16AE-4291-9E30-1FDB688A73E0}">
      <dsp:nvSpPr>
        <dsp:cNvPr id="0" name=""/>
        <dsp:cNvSpPr/>
      </dsp:nvSpPr>
      <dsp:spPr>
        <a:xfrm>
          <a:off x="8022327" y="1468542"/>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Probability A Child Will Not Progress  Developmentally As Individually Appropriate</a:t>
          </a:r>
        </a:p>
      </dsp:txBody>
      <dsp:txXfrm>
        <a:off x="8050893" y="1497108"/>
        <a:ext cx="1405848" cy="918188"/>
      </dsp:txXfrm>
    </dsp:sp>
    <dsp:sp modelId="{1917FE45-2E7A-4D93-A6EC-AA9719E797B0}">
      <dsp:nvSpPr>
        <dsp:cNvPr id="0" name=""/>
        <dsp:cNvSpPr/>
      </dsp:nvSpPr>
      <dsp:spPr>
        <a:xfrm>
          <a:off x="8708097" y="2443862"/>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0D858-DF24-432F-ABC5-3058FDD1452B}">
      <dsp:nvSpPr>
        <dsp:cNvPr id="0" name=""/>
        <dsp:cNvSpPr/>
      </dsp:nvSpPr>
      <dsp:spPr>
        <a:xfrm>
          <a:off x="8022327" y="2833990"/>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Allow Child To Progress Developmentally As Individually Appropriate</a:t>
          </a:r>
        </a:p>
      </dsp:txBody>
      <dsp:txXfrm>
        <a:off x="8050893" y="2862556"/>
        <a:ext cx="1405848" cy="918188"/>
      </dsp:txXfrm>
    </dsp:sp>
    <dsp:sp modelId="{5FF449FA-AC71-4C90-BC81-2A15AB1089A1}">
      <dsp:nvSpPr>
        <dsp:cNvPr id="0" name=""/>
        <dsp:cNvSpPr/>
      </dsp:nvSpPr>
      <dsp:spPr>
        <a:xfrm>
          <a:off x="8708097" y="3809310"/>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87E057-A547-40FF-8CE2-274BAFB35D08}">
      <dsp:nvSpPr>
        <dsp:cNvPr id="0" name=""/>
        <dsp:cNvSpPr/>
      </dsp:nvSpPr>
      <dsp:spPr>
        <a:xfrm>
          <a:off x="8022327" y="4199439"/>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 Responsive To Physical Health Care Alone</a:t>
          </a:r>
        </a:p>
      </dsp:txBody>
      <dsp:txXfrm>
        <a:off x="8050893" y="4228005"/>
        <a:ext cx="1405848" cy="918188"/>
      </dsp:txXfrm>
    </dsp:sp>
    <dsp:sp modelId="{72756BC4-637E-4AEA-B9F7-D7D17076D59C}">
      <dsp:nvSpPr>
        <dsp:cNvPr id="0" name=""/>
        <dsp:cNvSpPr/>
      </dsp:nvSpPr>
      <dsp:spPr>
        <a:xfrm>
          <a:off x="7802880" y="1078413"/>
          <a:ext cx="2852811" cy="390128"/>
        </a:xfrm>
        <a:custGeom>
          <a:avLst/>
          <a:gdLst/>
          <a:ahLst/>
          <a:cxnLst/>
          <a:rect l="0" t="0" r="0" b="0"/>
          <a:pathLst>
            <a:path>
              <a:moveTo>
                <a:pt x="0" y="0"/>
              </a:moveTo>
              <a:lnTo>
                <a:pt x="0" y="195064"/>
              </a:lnTo>
              <a:lnTo>
                <a:pt x="2852811" y="195064"/>
              </a:lnTo>
              <a:lnTo>
                <a:pt x="2852811" y="3901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6D13E-5C8C-450A-9DAD-9647A48653B2}">
      <dsp:nvSpPr>
        <dsp:cNvPr id="0" name=""/>
        <dsp:cNvSpPr/>
      </dsp:nvSpPr>
      <dsp:spPr>
        <a:xfrm>
          <a:off x="9924201" y="1468542"/>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Has Full Scope Medical &amp; Is Under The Age of 21 And Has a Mental Health Disorder That SMHS  Can Correct Or Ameliorate</a:t>
          </a:r>
        </a:p>
      </dsp:txBody>
      <dsp:txXfrm>
        <a:off x="9952767" y="1497108"/>
        <a:ext cx="1405848" cy="918188"/>
      </dsp:txXfrm>
    </dsp:sp>
    <dsp:sp modelId="{3F592907-17D6-4995-98F1-225DF1CAC061}">
      <dsp:nvSpPr>
        <dsp:cNvPr id="0" name=""/>
        <dsp:cNvSpPr/>
      </dsp:nvSpPr>
      <dsp:spPr>
        <a:xfrm>
          <a:off x="10609971" y="2443862"/>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7657E6-429D-4288-9C53-834BF3F91851}">
      <dsp:nvSpPr>
        <dsp:cNvPr id="0" name=""/>
        <dsp:cNvSpPr/>
      </dsp:nvSpPr>
      <dsp:spPr>
        <a:xfrm>
          <a:off x="9924201" y="2833990"/>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Has Full Scope Medical &amp; Is Under The Age of 21 And Can Correct or Ameliorate The Condition</a:t>
          </a:r>
        </a:p>
      </dsp:txBody>
      <dsp:txXfrm>
        <a:off x="9952767" y="2862556"/>
        <a:ext cx="1405848" cy="918188"/>
      </dsp:txXfrm>
    </dsp:sp>
    <dsp:sp modelId="{3F31BB55-EFC7-44A8-B1DA-73EA818AE16D}">
      <dsp:nvSpPr>
        <dsp:cNvPr id="0" name=""/>
        <dsp:cNvSpPr/>
      </dsp:nvSpPr>
      <dsp:spPr>
        <a:xfrm>
          <a:off x="10609971" y="3809310"/>
          <a:ext cx="91440" cy="390128"/>
        </a:xfrm>
        <a:custGeom>
          <a:avLst/>
          <a:gdLst/>
          <a:ahLst/>
          <a:cxnLst/>
          <a:rect l="0" t="0" r="0" b="0"/>
          <a:pathLst>
            <a:path>
              <a:moveTo>
                <a:pt x="45720" y="0"/>
              </a:moveTo>
              <a:lnTo>
                <a:pt x="45720" y="3901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34F232-F41A-4563-B3DC-1BC0A32C95CC}">
      <dsp:nvSpPr>
        <dsp:cNvPr id="0" name=""/>
        <dsp:cNvSpPr/>
      </dsp:nvSpPr>
      <dsp:spPr>
        <a:xfrm>
          <a:off x="9924201" y="4199439"/>
          <a:ext cx="1462980" cy="9753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 Responsive To Physical Health Care Alone</a:t>
          </a:r>
        </a:p>
      </dsp:txBody>
      <dsp:txXfrm>
        <a:off x="9952767" y="4228005"/>
        <a:ext cx="1405848" cy="9181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10/29/2021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dirty="0"/>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10/29/2021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dirty="0"/>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dirty="0"/>
          </a:p>
        </p:txBody>
      </p:sp>
    </p:spTree>
    <p:extLst>
      <p:ext uri="{BB962C8B-B14F-4D97-AF65-F5344CB8AC3E}">
        <p14:creationId xmlns:p14="http://schemas.microsoft.com/office/powerpoint/2010/main" val="158673368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10/29/2021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10/29/2021</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_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10/29/2021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5BC507C8-89D7-DB40-91F9-27F61D33F59D}"/>
              </a:ext>
            </a:extLst>
          </p:cNvPr>
          <p:cNvPicPr>
            <a:picLocks noChangeAspect="1"/>
          </p:cNvPicPr>
          <p:nvPr userDrawn="1"/>
        </p:nvPicPr>
        <p:blipFill>
          <a:blip r:embed="rId6"/>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192417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p:cNvCxnSpPr/>
          <p:nvPr userDrawn="1"/>
        </p:nvCxnSpPr>
        <p:spPr>
          <a:xfrm>
            <a:off x="3149027" y="3282046"/>
            <a:ext cx="18142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10/29/2021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271380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lue_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69B3E7"/>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10/29/2021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2" name="Picture 11">
            <a:extLst>
              <a:ext uri="{FF2B5EF4-FFF2-40B4-BE49-F238E27FC236}">
                <a16:creationId xmlns:a16="http://schemas.microsoft.com/office/drawing/2014/main" id="{DAF192F4-C17A-F845-9D3F-6FABC40C32D9}"/>
              </a:ext>
            </a:extLst>
          </p:cNvPr>
          <p:cNvPicPr>
            <a:picLocks noChangeAspect="1"/>
          </p:cNvPicPr>
          <p:nvPr userDrawn="1"/>
        </p:nvPicPr>
        <p:blipFill>
          <a:blip r:embed="rId7"/>
          <a:stretch>
            <a:fillRect/>
          </a:stretch>
        </p:blipFill>
        <p:spPr>
          <a:xfrm>
            <a:off x="914010" y="1298196"/>
            <a:ext cx="1131197" cy="566540"/>
          </a:xfrm>
          <a:prstGeom prst="rect">
            <a:avLst/>
          </a:prstGeom>
        </p:spPr>
      </p:pic>
    </p:spTree>
    <p:extLst>
      <p:ext uri="{BB962C8B-B14F-4D97-AF65-F5344CB8AC3E}">
        <p14:creationId xmlns:p14="http://schemas.microsoft.com/office/powerpoint/2010/main" val="27743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ue_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69B3E7"/>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D148482-9DDE-3044-85B1-5FA2A2F100A5}"/>
              </a:ext>
            </a:extLst>
          </p:cNvPr>
          <p:cNvPicPr>
            <a:picLocks noChangeAspect="1"/>
          </p:cNvPicPr>
          <p:nvPr userDrawn="1"/>
        </p:nvPicPr>
        <p:blipFill>
          <a:blip r:embed="rId2"/>
          <a:stretch>
            <a:fillRect/>
          </a:stretch>
        </p:blipFill>
        <p:spPr>
          <a:xfrm>
            <a:off x="1706095" y="1829907"/>
            <a:ext cx="247647" cy="218014"/>
          </a:xfrm>
          <a:prstGeom prst="rect">
            <a:avLst/>
          </a:prstGeom>
        </p:spPr>
      </p:pic>
      <p:pic>
        <p:nvPicPr>
          <p:cNvPr id="7" name="Picture 6">
            <a:extLst>
              <a:ext uri="{FF2B5EF4-FFF2-40B4-BE49-F238E27FC236}">
                <a16:creationId xmlns:a16="http://schemas.microsoft.com/office/drawing/2014/main" id="{C814F4B8-56BB-8A42-8DA3-74DB3B648235}"/>
              </a:ext>
            </a:extLst>
          </p:cNvPr>
          <p:cNvPicPr>
            <a:picLocks noChangeAspect="1"/>
          </p:cNvPicPr>
          <p:nvPr userDrawn="1"/>
        </p:nvPicPr>
        <p:blipFill>
          <a:blip r:embed="rId3"/>
          <a:stretch>
            <a:fillRect/>
          </a:stretch>
        </p:blipFill>
        <p:spPr>
          <a:xfrm rot="16200000">
            <a:off x="1989226" y="1843781"/>
            <a:ext cx="274149" cy="193618"/>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10/29/2021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866695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_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10/29/2021</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2551709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_Title and Content 2 pics">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10/29/2021</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22" name="Picture 21">
            <a:extLst>
              <a:ext uri="{FF2B5EF4-FFF2-40B4-BE49-F238E27FC236}">
                <a16:creationId xmlns:a16="http://schemas.microsoft.com/office/drawing/2014/main" id="{A7CE4469-60CC-744D-BAFB-E58EFBF3AD82}"/>
              </a:ext>
            </a:extLst>
          </p:cNvPr>
          <p:cNvPicPr>
            <a:picLocks noChangeAspect="1"/>
          </p:cNvPicPr>
          <p:nvPr userDrawn="1"/>
        </p:nvPicPr>
        <p:blipFill>
          <a:blip r:embed="rId3">
            <a:alphaModFix amt="80000"/>
          </a:blip>
          <a:stretch>
            <a:fillRect/>
          </a:stretch>
        </p:blipFill>
        <p:spPr>
          <a:xfrm>
            <a:off x="7405388" y="3350044"/>
            <a:ext cx="582625" cy="411480"/>
          </a:xfrm>
          <a:prstGeom prst="rect">
            <a:avLst/>
          </a:prstGeom>
        </p:spPr>
      </p:pic>
      <p:pic>
        <p:nvPicPr>
          <p:cNvPr id="16" name="Picture 15">
            <a:extLst>
              <a:ext uri="{FF2B5EF4-FFF2-40B4-BE49-F238E27FC236}">
                <a16:creationId xmlns:a16="http://schemas.microsoft.com/office/drawing/2014/main" id="{A3B382F0-341A-0048-9444-C560BD487F50}"/>
              </a:ext>
            </a:extLst>
          </p:cNvPr>
          <p:cNvPicPr>
            <a:picLocks noChangeAspect="1"/>
          </p:cNvPicPr>
          <p:nvPr userDrawn="1"/>
        </p:nvPicPr>
        <p:blipFill>
          <a:blip r:embed="rId4">
            <a:alphaModFix/>
          </a:blip>
          <a:stretch>
            <a:fillRect/>
          </a:stretch>
        </p:blipFill>
        <p:spPr>
          <a:xfrm>
            <a:off x="10465002" y="2901336"/>
            <a:ext cx="503685" cy="443415"/>
          </a:xfrm>
          <a:prstGeom prst="rect">
            <a:avLst/>
          </a:prstGeom>
        </p:spPr>
      </p:pic>
    </p:spTree>
    <p:extLst>
      <p:ext uri="{BB962C8B-B14F-4D97-AF65-F5344CB8AC3E}">
        <p14:creationId xmlns:p14="http://schemas.microsoft.com/office/powerpoint/2010/main" val="862947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_Title and Content 1 pic">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3"/>
          <a:stretch>
            <a:fillRect/>
          </a:stretch>
        </p:blipFill>
        <p:spPr>
          <a:xfrm>
            <a:off x="5781838" y="3411912"/>
            <a:ext cx="563072" cy="397669"/>
          </a:xfrm>
          <a:prstGeom prst="rect">
            <a:avLst/>
          </a:prstGeom>
        </p:spPr>
      </p:pic>
      <p:pic>
        <p:nvPicPr>
          <p:cNvPr id="18" name="Picture 17"/>
          <p:cNvPicPr>
            <a:picLocks noChangeAspect="1"/>
          </p:cNvPicPr>
          <p:nvPr userDrawn="1"/>
        </p:nvPicPr>
        <p:blipFill>
          <a:blip r:embed="rId4"/>
          <a:stretch>
            <a:fillRect/>
          </a:stretch>
        </p:blipFill>
        <p:spPr>
          <a:xfrm>
            <a:off x="5835778" y="2197130"/>
            <a:ext cx="476122" cy="419150"/>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10/29/2021</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69B3E7"/>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29273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69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3019127" y="3597007"/>
            <a:ext cx="7307943" cy="348813"/>
          </a:xfrm>
        </p:spPr>
        <p:txBody>
          <a:bodyPr>
            <a:spAutoFit/>
          </a:bodyPr>
          <a:lstStyle>
            <a:lvl1pPr marL="0" indent="0" algn="l">
              <a:lnSpc>
                <a:spcPts val="2000"/>
              </a:lnSpc>
              <a:buNone/>
              <a:defRPr sz="1200" b="0" i="0" baseline="0">
                <a:solidFill>
                  <a:schemeClr val="bg1"/>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10/29/2021</a:t>
            </a:fld>
            <a:endParaRPr lang="en-US" dirty="0"/>
          </a:p>
        </p:txBody>
      </p:sp>
      <p:sp>
        <p:nvSpPr>
          <p:cNvPr id="27" name="Footer Placeholder 26"/>
          <p:cNvSpPr>
            <a:spLocks noGrp="1"/>
          </p:cNvSpPr>
          <p:nvPr>
            <p:ph type="ftr" sz="quarter" idx="11"/>
          </p:nvPr>
        </p:nvSpPr>
        <p:spPr/>
        <p:txBody>
          <a:bodyPr/>
          <a:lstStyle/>
          <a:p>
            <a:endParaRPr lang="en-US" dirty="0"/>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dirty="0"/>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Georgia" charset="0"/>
              </a:defRPr>
            </a:lvl1pPr>
          </a:lstStyle>
          <a:p>
            <a:r>
              <a:rPr lang="en-US" dirty="0"/>
              <a:t>Click to edit Master </a:t>
            </a:r>
            <a:r>
              <a:rPr lang="en-US"/>
              <a:t>title style</a:t>
            </a:r>
            <a:endParaRPr lang="en-US" dirty="0"/>
          </a:p>
        </p:txBody>
      </p:sp>
      <p:sp>
        <p:nvSpPr>
          <p:cNvPr id="3" name="Subtitle 2"/>
          <p:cNvSpPr>
            <a:spLocks noGrp="1"/>
          </p:cNvSpPr>
          <p:nvPr>
            <p:ph type="subTitle" idx="1"/>
          </p:nvPr>
        </p:nvSpPr>
        <p:spPr>
          <a:xfrm>
            <a:off x="2973034" y="305987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10/29/2021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Georgia" charset="0"/>
              </a:defRPr>
            </a:lvl1pPr>
          </a:lstStyle>
          <a:p>
            <a:r>
              <a:rPr lang="en-US" dirty="0"/>
              <a:t>Click to edit Master title style</a:t>
            </a:r>
          </a:p>
        </p:txBody>
      </p:sp>
      <p:sp>
        <p:nvSpPr>
          <p:cNvPr id="3" name="Subtitle 2"/>
          <p:cNvSpPr>
            <a:spLocks noGrp="1"/>
          </p:cNvSpPr>
          <p:nvPr>
            <p:ph type="subTitle" idx="1"/>
          </p:nvPr>
        </p:nvSpPr>
        <p:spPr>
          <a:xfrm>
            <a:off x="2523564" y="3408054"/>
            <a:ext cx="7307943" cy="323165"/>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verdan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10/29/2021</a:t>
            </a:fld>
            <a:endParaRPr lang="en-US" dirty="0"/>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dirty="0"/>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10/29/2021</a:t>
            </a:fld>
            <a:endParaRPr lang="en-US" dirty="0"/>
          </a:p>
        </p:txBody>
      </p:sp>
      <p:sp>
        <p:nvSpPr>
          <p:cNvPr id="25" name="Footer Placeholder 24"/>
          <p:cNvSpPr>
            <a:spLocks noGrp="1"/>
          </p:cNvSpPr>
          <p:nvPr>
            <p:ph type="ftr" sz="quarter" idx="11"/>
          </p:nvPr>
        </p:nvSpPr>
        <p:spPr/>
        <p:txBody>
          <a:bodyPr/>
          <a:lstStyle/>
          <a:p>
            <a:endParaRPr lang="en-US" dirty="0"/>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10/29/2021</a:t>
            </a:fld>
            <a:endParaRPr lang="en-US" dirty="0"/>
          </a:p>
        </p:txBody>
      </p:sp>
      <p:sp>
        <p:nvSpPr>
          <p:cNvPr id="26" name="Footer Placeholder 25"/>
          <p:cNvSpPr>
            <a:spLocks noGrp="1"/>
          </p:cNvSpPr>
          <p:nvPr>
            <p:ph type="ftr" sz="quarter" idx="17"/>
          </p:nvPr>
        </p:nvSpPr>
        <p:spPr/>
        <p:txBody>
          <a:bodyPr/>
          <a:lstStyle/>
          <a:p>
            <a:endParaRPr lang="en-US" dirty="0"/>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dirty="0"/>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verdana" charset="0"/>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dirty="0"/>
              <a:t>Click to edit Master text styles</a:t>
            </a:r>
          </a:p>
          <a:p>
            <a:pPr marL="0" lvl="0" indent="0" algn="ctr">
              <a:buNone/>
            </a:pPr>
            <a:r>
              <a:rPr lang="en-US" dirty="0"/>
              <a:t>Second level</a:t>
            </a:r>
          </a:p>
          <a:p>
            <a:pPr marL="457200" lvl="1" indent="0" algn="ctr">
              <a:buNone/>
            </a:pPr>
            <a:r>
              <a:rPr lang="en-US" dirty="0"/>
              <a:t>Third level</a:t>
            </a:r>
          </a:p>
          <a:p>
            <a:pPr marL="914400" lvl="2" indent="0" algn="ctr">
              <a:buNone/>
            </a:pPr>
            <a:r>
              <a:rPr lang="en-US" dirty="0"/>
              <a:t>Fourth level</a:t>
            </a:r>
          </a:p>
          <a:p>
            <a:pPr marL="1371600" lvl="3" indent="0" algn="ctr">
              <a:buNone/>
            </a:pPr>
            <a:r>
              <a:rPr lang="en-US" dirty="0"/>
              <a:t>Fifth level</a:t>
            </a:r>
          </a:p>
        </p:txBody>
      </p:sp>
      <p:sp>
        <p:nvSpPr>
          <p:cNvPr id="2" name="Date Placeholder 1"/>
          <p:cNvSpPr>
            <a:spLocks noGrp="1"/>
          </p:cNvSpPr>
          <p:nvPr>
            <p:ph type="dt" sz="half" idx="16"/>
          </p:nvPr>
        </p:nvSpPr>
        <p:spPr/>
        <p:txBody>
          <a:bodyPr/>
          <a:lstStyle/>
          <a:p>
            <a:fld id="{744D3905-5480-174B-9D36-FCE62A2E81A7}" type="datetime1">
              <a:rPr lang="en-US" smtClean="0"/>
              <a:t>10/29/2021</a:t>
            </a:fld>
            <a:endParaRPr lang="en-US" dirty="0"/>
          </a:p>
        </p:txBody>
      </p:sp>
      <p:sp>
        <p:nvSpPr>
          <p:cNvPr id="3" name="Footer Placeholder 2"/>
          <p:cNvSpPr>
            <a:spLocks noGrp="1"/>
          </p:cNvSpPr>
          <p:nvPr>
            <p:ph type="ftr" sz="quarter" idx="17"/>
          </p:nvPr>
        </p:nvSpPr>
        <p:spPr/>
        <p:txBody>
          <a:bodyPr/>
          <a:lstStyle/>
          <a:p>
            <a:endParaRPr lang="en-US" dirty="0"/>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Georgia" charset="0"/>
              </a:defRPr>
            </a:lvl1pPr>
          </a:lstStyle>
          <a:p>
            <a:pPr lvl="0"/>
            <a:r>
              <a:rPr lang="en-US" dirty="0"/>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0A4461-17FE-664E-8053-D85AA4257E65}"/>
              </a:ext>
            </a:extLst>
          </p:cNvPr>
          <p:cNvPicPr>
            <a:picLocks noChangeAspect="1"/>
          </p:cNvPicPr>
          <p:nvPr userDrawn="1"/>
        </p:nvPicPr>
        <p:blipFill rotWithShape="1">
          <a:blip r:embed="rId2"/>
          <a:srcRect t="4590"/>
          <a:stretch/>
        </p:blipFill>
        <p:spPr>
          <a:xfrm>
            <a:off x="203200" y="0"/>
            <a:ext cx="11805920" cy="6336030"/>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52798" y="5716007"/>
            <a:ext cx="2823335" cy="600038"/>
          </a:xfrm>
          <a:prstGeom prst="rect">
            <a:avLst/>
          </a:prstGeom>
        </p:spPr>
      </p:pic>
      <p:sp>
        <p:nvSpPr>
          <p:cNvPr id="41" name="Date Placeholder 40"/>
          <p:cNvSpPr>
            <a:spLocks noGrp="1"/>
          </p:cNvSpPr>
          <p:nvPr>
            <p:ph type="dt" sz="half" idx="10"/>
          </p:nvPr>
        </p:nvSpPr>
        <p:spPr/>
        <p:txBody>
          <a:bodyPr/>
          <a:lstStyle/>
          <a:p>
            <a:fld id="{01C1D24E-D088-5D49-938F-5F301CFBB26B}" type="datetime1">
              <a:rPr lang="en-US" smtClean="0"/>
              <a:t>10/29/2021</a:t>
            </a:fld>
            <a:endParaRPr lang="en-US" dirty="0"/>
          </a:p>
        </p:txBody>
      </p:sp>
      <p:sp>
        <p:nvSpPr>
          <p:cNvPr id="42" name="Footer Placeholder 41"/>
          <p:cNvSpPr>
            <a:spLocks noGrp="1"/>
          </p:cNvSpPr>
          <p:nvPr>
            <p:ph type="ftr" sz="quarter" idx="11"/>
          </p:nvPr>
        </p:nvSpPr>
        <p:spPr/>
        <p:txBody>
          <a:bodyPr/>
          <a:lstStyle/>
          <a:p>
            <a:endParaRPr lang="en-US" dirty="0"/>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dirty="0"/>
          </a:p>
        </p:txBody>
      </p:sp>
      <p:pic>
        <p:nvPicPr>
          <p:cNvPr id="45" name="Picture 6">
            <a:extLst>
              <a:ext uri="{FF2B5EF4-FFF2-40B4-BE49-F238E27FC236}">
                <a16:creationId xmlns:a16="http://schemas.microsoft.com/office/drawing/2014/main" id="{FDA2364E-2666-4158-B3B6-D3BA8899487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447" t="9875" r="-1"/>
          <a:stretch/>
        </p:blipFill>
        <p:spPr>
          <a:xfrm>
            <a:off x="1535145" y="5771334"/>
            <a:ext cx="3391530" cy="402046"/>
          </a:xfrm>
          <a:prstGeom prst="rect">
            <a:avLst/>
          </a:prstGeom>
        </p:spPr>
      </p:pic>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5174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10/29/2021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70" r:id="rId9"/>
    <p:sldLayoutId id="214748368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cbhcs.org/providers/QA/General/informing.ht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acbhcs.org/meddir/MedConsent/English/medconsent.pdf" TargetMode="External"/><Relationship Id="rId1" Type="http://schemas.openxmlformats.org/officeDocument/2006/relationships/slideLayout" Target="../slideLayouts/slideLayout4.xml"/><Relationship Id="rId4" Type="http://schemas.openxmlformats.org/officeDocument/2006/relationships/hyperlink" Target="https://pixabay.com/en/medicine-bottle-drug-pharmacy-4119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awpixel.com/search/conversation" TargetMode="External"/><Relationship Id="rId2" Type="http://schemas.openxmlformats.org/officeDocument/2006/relationships/image" Target="../media/image22.1"/><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pngimg.com/download/18110" TargetMode="External"/><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key-iron-metal-old-nostalgic-open-847830/" TargetMode="External"/><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greenlivingpedia.org/Sustainable_house_design_features_checklist" TargetMode="External"/><Relationship Id="rId2" Type="http://schemas.openxmlformats.org/officeDocument/2006/relationships/image" Target="../media/image25.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reenlivingpedia.org/Sustainable_house_design_features_checklist" TargetMode="External"/><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mailto:HIS@acgov.org" TargetMode="External"/><Relationship Id="rId1" Type="http://schemas.openxmlformats.org/officeDocument/2006/relationships/slideLayout" Target="../slideLayouts/slideLayout4.xml"/><Relationship Id="rId4" Type="http://schemas.openxmlformats.org/officeDocument/2006/relationships/hyperlink" Target="http://www.nagpurtoday.in/1091-women-helpline-number-not-accessible-for-airtel-vodafone-bsnl-and-tata-docomo-service-users/12210003"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implydesigning.net/2013/12/simple-silver-metal-garland-silver-and_2.html" TargetMode="External"/><Relationship Id="rId2" Type="http://schemas.openxmlformats.org/officeDocument/2006/relationships/image" Target="../media/image28.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geography-fieldwork.org/a-level/before-starting/methods/sampling/" TargetMode="External"/><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pixabay.com/en/period-board-deadline-due-date-481478/" TargetMode="External"/><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michelashton.blogspot.com/" TargetMode="External"/><Relationship Id="rId2" Type="http://schemas.openxmlformats.org/officeDocument/2006/relationships/image" Target="../media/image31.gif"/><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picpedia.org/highway-signs/r/requirement.html" TargetMode="External"/><Relationship Id="rId2" Type="http://schemas.openxmlformats.org/officeDocument/2006/relationships/image" Target="../media/image32.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acbhcs.org/providers/Forms/Forms.htm#Clinical_Templates"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flickr.com/photos/42106306@N00/4380803535" TargetMode="External"/><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Point_of_view_(philosophy)" TargetMode="External"/><Relationship Id="rId2" Type="http://schemas.openxmlformats.org/officeDocument/2006/relationships/image" Target="../media/image34.jp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forgov.qld.gov.au/find-translator-or-interpreter" TargetMode="External"/><Relationship Id="rId2" Type="http://schemas.openxmlformats.org/officeDocument/2006/relationships/image" Target="../media/image35.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blogs.hss.ed.ac.uk/pubs-and-publications/2015/12/14/american-curse-how-many-languages-do-you-speak/" TargetMode="External"/><Relationship Id="rId2" Type="http://schemas.openxmlformats.org/officeDocument/2006/relationships/image" Target="../media/image37.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quirkybird/3180195361" TargetMode="External"/><Relationship Id="rId2" Type="http://schemas.openxmlformats.org/officeDocument/2006/relationships/image" Target="../media/image17.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maxpixel.net/Warning-Sign-No-Entry-Forbidden-Prohibited-Signage-909933"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cft.vanderbilt.edu/guides-sub-pages/teaching-beyond-the-gender-binary-in-the-university-classroom/" TargetMode="External"/><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www.pngall.com/tips-png" TargetMode="External"/><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hyperlink" Target="http://www.healthypeople.gov/2020/topicsobjectives2020/overview.aspx?topicid=25"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71195909@N03/28955874330" TargetMode="External"/><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juandomingofarnos.wordpress.com/2011/04/08/" TargetMode="External"/><Relationship Id="rId2" Type="http://schemas.openxmlformats.org/officeDocument/2006/relationships/image" Target="../media/image44.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hyperlink" Target="mailto:andrea.kiefer@acgov.org"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philosophy.commons.gc.cuny.edu/virginia-held-the-ethics-of-care-wcarrol-gilligan/" TargetMode="External"/><Relationship Id="rId2" Type="http://schemas.openxmlformats.org/officeDocument/2006/relationships/image" Target="../media/image45.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allwhitebackground.com/home-white-background.html" TargetMode="External"/><Relationship Id="rId2" Type="http://schemas.openxmlformats.org/officeDocument/2006/relationships/image" Target="../media/image46.jp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58.xml.rels><?xml version="1.0" encoding="UTF-8" standalone="yes"?>
<Relationships xmlns="http://schemas.openxmlformats.org/package/2006/relationships"><Relationship Id="rId2" Type="http://schemas.openxmlformats.org/officeDocument/2006/relationships/hyperlink" Target="http://www.acbhcs.org/href_files/ICC-IHBS_Referral_Form_062917.pdf"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publicdomainpictures.net/view-image.php?image=232185&amp;picture=family-gathering" TargetMode="External"/><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acbhcs.org/providers/Forms/docs/Access/Child_6-17_BH_Screening.pdf" TargetMode="External"/><Relationship Id="rId2" Type="http://schemas.openxmlformats.org/officeDocument/2006/relationships/hyperlink" Target="http://www.acbhcs.org/providers/Forms/docs/Access/Adult_BH_Screening_Form.pdf" TargetMode="External"/><Relationship Id="rId1" Type="http://schemas.openxmlformats.org/officeDocument/2006/relationships/slideLayout" Target="../slideLayouts/slideLayout4.xml"/><Relationship Id="rId4" Type="http://schemas.openxmlformats.org/officeDocument/2006/relationships/hyperlink" Target="http://www.acbhcs.org/providers/Forms/docs/Access/Child_0-5_BH_Screening.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hyperlink" Target="https://commons.wikimedia.org/wiki/File:P_yes_green.svg" TargetMode="External"/><Relationship Id="rId2" Type="http://schemas.openxmlformats.org/officeDocument/2006/relationships/image" Target="../media/image48.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leadershipfreak.blog/2012/07/11/women-dont-take-risks-like-men/" TargetMode="External"/><Relationship Id="rId2" Type="http://schemas.openxmlformats.org/officeDocument/2006/relationships/image" Target="../media/image49.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hyperlink" Target="http://www.acbhcs.org/providers/QA/docs/2013/TR_Suicide-Homicide_Risk_Assesment.pdf" TargetMode="External"/><Relationship Id="rId1" Type="http://schemas.openxmlformats.org/officeDocument/2006/relationships/slideLayout" Target="../slideLayouts/slideLayout4.xml"/><Relationship Id="rId4" Type="http://schemas.openxmlformats.org/officeDocument/2006/relationships/hyperlink" Target="http://2012.igem.org/Team:JUIT-India/Safe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hyperlink" Target="https://www.wallpaperflare.com/pill-medicine-capsule-illness-pain-medication-pharmacy-wallpaper-gmpmi" TargetMode="External"/><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hyperlink" Target="http://www.acbhcs.org/providers/QA/docs/training/MH%20Scope%20of%20Practice%20Credentialing.pdf" TargetMode="External"/><Relationship Id="rId1" Type="http://schemas.openxmlformats.org/officeDocument/2006/relationships/slideLayout" Target="../slideLayouts/slideLayout4.xml"/><Relationship Id="rId4" Type="http://schemas.openxmlformats.org/officeDocument/2006/relationships/hyperlink" Target="https://pixabay.com/de/gr%C3%BCn-stift-symbol-hand-schreiben-213702/"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acbhcs.org/providers/CANS/cans.htm" TargetMode="External"/><Relationship Id="rId2" Type="http://schemas.openxmlformats.org/officeDocument/2006/relationships/hyperlink" Target="http://www.tcomtraining.com/" TargetMode="External"/><Relationship Id="rId1" Type="http://schemas.openxmlformats.org/officeDocument/2006/relationships/slideLayout" Target="../slideLayouts/slideLayout4.xml"/><Relationship Id="rId6" Type="http://schemas.openxmlformats.org/officeDocument/2006/relationships/hyperlink" Target="https://creativecommons.org/licenses/by-nc-nd/3.0/" TargetMode="External"/><Relationship Id="rId5" Type="http://schemas.openxmlformats.org/officeDocument/2006/relationships/hyperlink" Target="http://theinappropriatehomeschooler.blogspot.com/2013/09/the-key-to-successfully-homeschooling_19.html" TargetMode="External"/><Relationship Id="rId4" Type="http://schemas.openxmlformats.org/officeDocument/2006/relationships/image" Target="../media/image5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www.massgeneral.org/psychiatry/services/psc_home.aspx" TargetMode="Externa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hyperlink" Target="http://philcivilengineeringreviewtips.blogspot.com/2013/06/reminders-before-during-and-after-prc.html" TargetMode="External"/><Relationship Id="rId2" Type="http://schemas.openxmlformats.org/officeDocument/2006/relationships/image" Target="../media/image55.jp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informationaction.blogspot.com/2014_08_01_archive.html" TargetMode="External"/><Relationship Id="rId2" Type="http://schemas.openxmlformats.org/officeDocument/2006/relationships/image" Target="../media/image56.gif"/><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ngall.com/team-png" TargetMode="External"/><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57.jpg"/><Relationship Id="rId1" Type="http://schemas.openxmlformats.org/officeDocument/2006/relationships/slideLayout" Target="../slideLayouts/slideLayout4.xml"/><Relationship Id="rId4" Type="http://schemas.openxmlformats.org/officeDocument/2006/relationships/hyperlink" Target="https://creativecommons.org/licenses/by/3.0/"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acbhcs.org/providers/COVID-19/index.htm" TargetMode="External"/><Relationship Id="rId2" Type="http://schemas.openxmlformats.org/officeDocument/2006/relationships/hyperlink" Target="http://www.acbhcs.org/providers/Main/Index.htm" TargetMode="External"/><Relationship Id="rId1" Type="http://schemas.openxmlformats.org/officeDocument/2006/relationships/slideLayout" Target="../slideLayouts/slideLayout4.xml"/><Relationship Id="rId6" Type="http://schemas.openxmlformats.org/officeDocument/2006/relationships/hyperlink" Target="https://people-equation.com/hr-and-leadership-web-roundup/" TargetMode="External"/><Relationship Id="rId5" Type="http://schemas.openxmlformats.org/officeDocument/2006/relationships/image" Target="../media/image58.jpg"/><Relationship Id="rId4" Type="http://schemas.openxmlformats.org/officeDocument/2006/relationships/hyperlink" Target="http://www.acbhcs.org/providers/QA/QA.htm"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BreachNotification@acgov.org" TargetMode="External"/><Relationship Id="rId7" Type="http://schemas.openxmlformats.org/officeDocument/2006/relationships/hyperlink" Target="http://ipkitten.blogspot.com/2012/12/getting-civil-european-commission.html" TargetMode="External"/><Relationship Id="rId2" Type="http://schemas.openxmlformats.org/officeDocument/2006/relationships/hyperlink" Target="mailto:QATA@acgov.org" TargetMode="External"/><Relationship Id="rId1" Type="http://schemas.openxmlformats.org/officeDocument/2006/relationships/slideLayout" Target="../slideLayouts/slideLayout4.xml"/><Relationship Id="rId6" Type="http://schemas.openxmlformats.org/officeDocument/2006/relationships/image" Target="../media/image59.jpg"/><Relationship Id="rId5" Type="http://schemas.openxmlformats.org/officeDocument/2006/relationships/hyperlink" Target="mailto:ProgIntegrity@acgov.org" TargetMode="External"/><Relationship Id="rId4" Type="http://schemas.openxmlformats.org/officeDocument/2006/relationships/hyperlink" Target="mailto:QAOffice@acgov.org"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prehospitalresearch.eu/?p=1495" TargetMode="Externa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7307943" cy="2246769"/>
          </a:xfrm>
        </p:spPr>
        <p:txBody>
          <a:bodyPr/>
          <a:lstStyle/>
          <a:p>
            <a:r>
              <a:rPr lang="en-US" dirty="0"/>
              <a:t>Alameda County Behavioral Health (ACBH)</a:t>
            </a:r>
            <a:br>
              <a:rPr lang="en-US" dirty="0"/>
            </a:br>
            <a:r>
              <a:rPr lang="en-US" dirty="0"/>
              <a:t>Clinical Documentation Training</a:t>
            </a:r>
            <a:br>
              <a:rPr lang="en-US" dirty="0"/>
            </a:br>
            <a:r>
              <a:rPr lang="en-US" dirty="0"/>
              <a:t>Module 1- Assessment</a:t>
            </a:r>
            <a:br>
              <a:rPr lang="en-US" dirty="0"/>
            </a:br>
            <a:endParaRPr lang="en-US" dirty="0"/>
          </a:p>
        </p:txBody>
      </p:sp>
      <p:sp>
        <p:nvSpPr>
          <p:cNvPr id="5" name="Subtitle 4"/>
          <p:cNvSpPr>
            <a:spLocks noGrp="1"/>
          </p:cNvSpPr>
          <p:nvPr>
            <p:ph type="subTitle" idx="1"/>
          </p:nvPr>
        </p:nvSpPr>
        <p:spPr>
          <a:xfrm>
            <a:off x="2967384" y="3597007"/>
            <a:ext cx="7559646" cy="1086067"/>
          </a:xfrm>
        </p:spPr>
        <p:txBody>
          <a:bodyPr/>
          <a:lstStyle/>
          <a:p>
            <a:r>
              <a:rPr lang="en-US" sz="1200" i="0" dirty="0"/>
              <a:t>Amy Saucier, LMFT                              Cammie Duval, LMFT           Danielle Pence, LMFT LPCC</a:t>
            </a:r>
          </a:p>
          <a:p>
            <a:r>
              <a:rPr lang="en-US" dirty="0"/>
              <a:t>Clinical Review Specialist Supervisor     Clinical Review Specialist      Clinical Review Specialist</a:t>
            </a:r>
          </a:p>
          <a:p>
            <a:r>
              <a:rPr lang="en-US" dirty="0"/>
              <a:t>Quality Assurance Department</a:t>
            </a:r>
            <a:endParaRPr lang="en-US" sz="1200" i="0" dirty="0"/>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5781-42F6-4AC0-AF7E-2D0F3991E5B4}"/>
              </a:ext>
            </a:extLst>
          </p:cNvPr>
          <p:cNvSpPr>
            <a:spLocks noGrp="1"/>
          </p:cNvSpPr>
          <p:nvPr>
            <p:ph type="ctrTitle"/>
          </p:nvPr>
        </p:nvSpPr>
        <p:spPr>
          <a:xfrm>
            <a:off x="2605315" y="1280036"/>
            <a:ext cx="7307943" cy="480131"/>
          </a:xfrm>
        </p:spPr>
        <p:txBody>
          <a:bodyPr/>
          <a:lstStyle/>
          <a:p>
            <a:r>
              <a:rPr lang="en-US" dirty="0"/>
              <a:t>Informing Materials Continued</a:t>
            </a:r>
          </a:p>
        </p:txBody>
      </p:sp>
      <p:sp>
        <p:nvSpPr>
          <p:cNvPr id="3" name="Subtitle 2">
            <a:extLst>
              <a:ext uri="{FF2B5EF4-FFF2-40B4-BE49-F238E27FC236}">
                <a16:creationId xmlns:a16="http://schemas.microsoft.com/office/drawing/2014/main" id="{2A88331A-E47A-4142-A7A7-1FDA611B195F}"/>
              </a:ext>
            </a:extLst>
          </p:cNvPr>
          <p:cNvSpPr>
            <a:spLocks noGrp="1"/>
          </p:cNvSpPr>
          <p:nvPr>
            <p:ph type="subTitle" idx="1"/>
          </p:nvPr>
        </p:nvSpPr>
        <p:spPr>
          <a:xfrm>
            <a:off x="2605314" y="1812921"/>
            <a:ext cx="7307943" cy="4645759"/>
          </a:xfrm>
        </p:spPr>
        <p:txBody>
          <a:bodyPr/>
          <a:lstStyle/>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All elements present in ACBH’s Informing Materials Packet are required.</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http://www.acbhcs.org/providers/QA/General/informing.htm</a:t>
            </a:r>
            <a:endParaRPr lang="en-US" sz="16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ACBH’s Informing Materials signature page is highly recommended</a:t>
            </a:r>
            <a:r>
              <a:rPr lang="en-US" sz="1600" dirty="0">
                <a:solidFill>
                  <a:srgbClr val="FF0000"/>
                </a:solidFill>
                <a:latin typeface="Verdana" panose="020B0604030504040204" pitchFamily="34" charset="0"/>
                <a:ea typeface="Verdana" panose="020B0604030504040204" pitchFamily="34" charset="0"/>
              </a:rPr>
              <a:t> </a:t>
            </a:r>
            <a:r>
              <a:rPr lang="en-US" sz="1600" dirty="0">
                <a:solidFill>
                  <a:schemeClr val="tx1">
                    <a:lumMod val="50000"/>
                    <a:lumOff val="50000"/>
                  </a:schemeClr>
                </a:solidFill>
                <a:latin typeface="Verdana" panose="020B0604030504040204" pitchFamily="34" charset="0"/>
                <a:ea typeface="Verdana" panose="020B0604030504040204" pitchFamily="34" charset="0"/>
              </a:rPr>
              <a:t>to be used and must be maintained in client record.  </a:t>
            </a:r>
          </a:p>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ACBH audits are assessing that all elements of the informing materials have been covered (all boxes checked) completed signature page, and initials that the materials were reviewed annually.</a:t>
            </a:r>
          </a:p>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Providers may add additional agency/program consents and forms.</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If an agency form is used—all county form elements must be present and readily identifiable.</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Note all boxes must be checked and must be signed.</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May utilize form by client initial for four additional occurrences.</a:t>
            </a:r>
          </a:p>
          <a:p>
            <a:endParaRPr lang="en-US" dirty="0"/>
          </a:p>
        </p:txBody>
      </p:sp>
      <p:sp>
        <p:nvSpPr>
          <p:cNvPr id="4" name="Slide Number Placeholder 3">
            <a:extLst>
              <a:ext uri="{FF2B5EF4-FFF2-40B4-BE49-F238E27FC236}">
                <a16:creationId xmlns:a16="http://schemas.microsoft.com/office/drawing/2014/main" id="{8AB7880C-28F4-4B9C-84D3-55F37B952D85}"/>
              </a:ext>
            </a:extLst>
          </p:cNvPr>
          <p:cNvSpPr>
            <a:spLocks noGrp="1"/>
          </p:cNvSpPr>
          <p:nvPr>
            <p:ph type="sldNum" sz="quarter" idx="12"/>
          </p:nvPr>
        </p:nvSpPr>
        <p:spPr/>
        <p:txBody>
          <a:bodyPr/>
          <a:lstStyle/>
          <a:p>
            <a:fld id="{6E9F442E-095D-414B-A3C1-4D7C903EC540}" type="slidenum">
              <a:rPr lang="uk-UA" smtClean="0"/>
              <a:pPr/>
              <a:t>10</a:t>
            </a:fld>
            <a:endParaRPr lang="uk-UA" dirty="0"/>
          </a:p>
        </p:txBody>
      </p:sp>
    </p:spTree>
    <p:extLst>
      <p:ext uri="{BB962C8B-B14F-4D97-AF65-F5344CB8AC3E}">
        <p14:creationId xmlns:p14="http://schemas.microsoft.com/office/powerpoint/2010/main" val="1533356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539C-039B-4738-9D04-25A9A9023F0F}"/>
              </a:ext>
            </a:extLst>
          </p:cNvPr>
          <p:cNvSpPr>
            <a:spLocks noGrp="1"/>
          </p:cNvSpPr>
          <p:nvPr>
            <p:ph type="ctrTitle"/>
          </p:nvPr>
        </p:nvSpPr>
        <p:spPr>
          <a:xfrm>
            <a:off x="2106551" y="442685"/>
            <a:ext cx="7307943" cy="480131"/>
          </a:xfrm>
        </p:spPr>
        <p:txBody>
          <a:bodyPr/>
          <a:lstStyle/>
          <a:p>
            <a:r>
              <a:rPr lang="en-US" dirty="0"/>
              <a:t>Medication Consents</a:t>
            </a:r>
          </a:p>
        </p:txBody>
      </p:sp>
      <p:sp>
        <p:nvSpPr>
          <p:cNvPr id="3" name="Subtitle 2">
            <a:extLst>
              <a:ext uri="{FF2B5EF4-FFF2-40B4-BE49-F238E27FC236}">
                <a16:creationId xmlns:a16="http://schemas.microsoft.com/office/drawing/2014/main" id="{6FDF367E-AD04-4E5A-8F38-D961486A9E87}"/>
              </a:ext>
            </a:extLst>
          </p:cNvPr>
          <p:cNvSpPr>
            <a:spLocks noGrp="1"/>
          </p:cNvSpPr>
          <p:nvPr>
            <p:ph type="subTitle" idx="1"/>
          </p:nvPr>
        </p:nvSpPr>
        <p:spPr>
          <a:xfrm>
            <a:off x="2106551" y="1070416"/>
            <a:ext cx="7533475" cy="5285934"/>
          </a:xfrm>
        </p:spPr>
        <p:txBody>
          <a:bodyPr/>
          <a:lstStyle/>
          <a:p>
            <a:pPr marL="108000" indent="0">
              <a:buNone/>
            </a:pPr>
            <a:r>
              <a:rPr lang="en-US" sz="1400" dirty="0"/>
              <a:t>Must include: Date of service, signature of person providing service, professional degree license or job title, relevant NPI, date the document was entered into the medical record. </a:t>
            </a:r>
            <a:r>
              <a:rPr lang="en-US" sz="1400" dirty="0">
                <a:solidFill>
                  <a:schemeClr val="tx1">
                    <a:lumMod val="65000"/>
                    <a:lumOff val="35000"/>
                  </a:schemeClr>
                </a:solidFill>
              </a:rPr>
              <a:t>It is </a:t>
            </a:r>
            <a:r>
              <a:rPr lang="en-US" sz="1400" dirty="0"/>
              <a:t>highly</a:t>
            </a:r>
            <a:r>
              <a:rPr lang="en-US" sz="1400" dirty="0">
                <a:solidFill>
                  <a:schemeClr val="tx1">
                    <a:lumMod val="65000"/>
                    <a:lumOff val="35000"/>
                  </a:schemeClr>
                </a:solidFill>
              </a:rPr>
              <a:t> recommended to use the ACBH Medication Consent forms found here: </a:t>
            </a:r>
            <a:r>
              <a:rPr lang="en-US" dirty="0">
                <a:solidFill>
                  <a:srgbClr val="FF0000"/>
                </a:solidFill>
                <a:hlinkClick r:id="rId2"/>
              </a:rPr>
              <a:t>http://www.acbhcs.org/meddir/MedConsent/English/medconsent.pdf</a:t>
            </a:r>
            <a:endParaRPr lang="en-US" sz="1400" dirty="0"/>
          </a:p>
          <a:p>
            <a:r>
              <a:rPr lang="en-US" sz="1400" dirty="0"/>
              <a:t>Must contain all 10 of the following: </a:t>
            </a:r>
          </a:p>
          <a:p>
            <a:pPr marL="108000" indent="0">
              <a:buNone/>
            </a:pPr>
            <a:r>
              <a:rPr lang="en-US" sz="1400" dirty="0"/>
              <a:t>1.  Reason for taking medications</a:t>
            </a:r>
          </a:p>
          <a:p>
            <a:pPr marL="108000" indent="0">
              <a:buNone/>
            </a:pPr>
            <a:r>
              <a:rPr lang="en-US" sz="1400" dirty="0"/>
              <a:t>2.  Reasonable alternatives</a:t>
            </a:r>
          </a:p>
          <a:p>
            <a:pPr marL="108000" indent="0">
              <a:buNone/>
            </a:pPr>
            <a:r>
              <a:rPr lang="en-US" sz="1400" dirty="0"/>
              <a:t>3.  Type of medication</a:t>
            </a:r>
          </a:p>
          <a:p>
            <a:pPr marL="108000" indent="0">
              <a:buNone/>
            </a:pPr>
            <a:r>
              <a:rPr lang="en-US" sz="1400" dirty="0"/>
              <a:t>4.  Range of frequency of administration</a:t>
            </a:r>
          </a:p>
          <a:p>
            <a:pPr marL="108000" indent="0">
              <a:buNone/>
            </a:pPr>
            <a:r>
              <a:rPr lang="en-US" sz="1400" dirty="0"/>
              <a:t>5.  Dosage</a:t>
            </a:r>
          </a:p>
          <a:p>
            <a:pPr marL="108000" indent="0">
              <a:buNone/>
            </a:pPr>
            <a:r>
              <a:rPr lang="en-US" sz="1400" dirty="0"/>
              <a:t>6.  Method of administration</a:t>
            </a:r>
          </a:p>
          <a:p>
            <a:pPr marL="108000" indent="0">
              <a:buNone/>
            </a:pPr>
            <a:r>
              <a:rPr lang="en-US" sz="1400" dirty="0"/>
              <a:t>7.  Duration of taking medication</a:t>
            </a:r>
          </a:p>
          <a:p>
            <a:pPr marL="108000" indent="0">
              <a:buNone/>
            </a:pPr>
            <a:r>
              <a:rPr lang="en-US" sz="1400" dirty="0"/>
              <a:t>8.  Probable side effects</a:t>
            </a:r>
          </a:p>
          <a:p>
            <a:pPr marL="108000" indent="0">
              <a:buNone/>
            </a:pPr>
            <a:r>
              <a:rPr lang="en-US" sz="1400" dirty="0"/>
              <a:t>9.  Possible side effects if taken more than 3 months</a:t>
            </a:r>
          </a:p>
          <a:p>
            <a:pPr marL="108000" indent="0">
              <a:buNone/>
            </a:pPr>
            <a:r>
              <a:rPr lang="en-US" sz="1400" dirty="0"/>
              <a:t>10. Consent once given can be withdrawn at any time </a:t>
            </a:r>
          </a:p>
          <a:p>
            <a:pPr marL="108000" indent="0">
              <a:buNone/>
            </a:pPr>
            <a:r>
              <a:rPr lang="en-US" sz="1400" dirty="0">
                <a:solidFill>
                  <a:srgbClr val="E7E6E6">
                    <a:lumMod val="50000"/>
                  </a:srgbClr>
                </a:solidFill>
                <a:latin typeface="Arial" panose="020B0604020202020204" pitchFamily="34" charset="0"/>
                <a:ea typeface="Calibri" panose="020F0502020204030204" pitchFamily="34" charset="0"/>
              </a:rPr>
              <a:t>*The provider will obtain and retain a current written medication consent form signed by the beneficiary agreeing to the administration of each prescribed psychiatric medication</a:t>
            </a:r>
            <a:r>
              <a:rPr lang="en-US" sz="1400" dirty="0">
                <a:solidFill>
                  <a:srgbClr val="0A0909"/>
                </a:solidFill>
                <a:latin typeface="Arial" panose="020B0604020202020204" pitchFamily="34" charset="0"/>
                <a:ea typeface="Calibri" panose="020F0502020204030204" pitchFamily="34" charset="0"/>
              </a:rPr>
              <a:t>. </a:t>
            </a:r>
            <a:endParaRPr lang="en-US" sz="1400" dirty="0"/>
          </a:p>
          <a:p>
            <a:endParaRPr lang="en-US" dirty="0"/>
          </a:p>
        </p:txBody>
      </p:sp>
      <p:sp>
        <p:nvSpPr>
          <p:cNvPr id="4" name="Slide Number Placeholder 3">
            <a:extLst>
              <a:ext uri="{FF2B5EF4-FFF2-40B4-BE49-F238E27FC236}">
                <a16:creationId xmlns:a16="http://schemas.microsoft.com/office/drawing/2014/main" id="{89EFDE3F-E9B8-4804-B2C9-6C3708D234A3}"/>
              </a:ext>
            </a:extLst>
          </p:cNvPr>
          <p:cNvSpPr>
            <a:spLocks noGrp="1"/>
          </p:cNvSpPr>
          <p:nvPr>
            <p:ph type="sldNum" sz="quarter" idx="12"/>
          </p:nvPr>
        </p:nvSpPr>
        <p:spPr/>
        <p:txBody>
          <a:bodyPr/>
          <a:lstStyle/>
          <a:p>
            <a:fld id="{6E9F442E-095D-414B-A3C1-4D7C903EC540}" type="slidenum">
              <a:rPr lang="uk-UA" smtClean="0"/>
              <a:pPr/>
              <a:t>11</a:t>
            </a:fld>
            <a:endParaRPr lang="uk-UA" dirty="0"/>
          </a:p>
        </p:txBody>
      </p:sp>
      <p:pic>
        <p:nvPicPr>
          <p:cNvPr id="6" name="Picture 5">
            <a:extLst>
              <a:ext uri="{FF2B5EF4-FFF2-40B4-BE49-F238E27FC236}">
                <a16:creationId xmlns:a16="http://schemas.microsoft.com/office/drawing/2014/main" id="{4834FE21-6B71-43AF-8999-FE4D587DB9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44506" y="2200337"/>
            <a:ext cx="4114800" cy="3026093"/>
          </a:xfrm>
          <a:prstGeom prst="rect">
            <a:avLst/>
          </a:prstGeom>
        </p:spPr>
      </p:pic>
    </p:spTree>
    <p:extLst>
      <p:ext uri="{BB962C8B-B14F-4D97-AF65-F5344CB8AC3E}">
        <p14:creationId xmlns:p14="http://schemas.microsoft.com/office/powerpoint/2010/main" val="341703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EEBA-5CBF-4CF2-BB59-424ED208C3F7}"/>
              </a:ext>
            </a:extLst>
          </p:cNvPr>
          <p:cNvSpPr>
            <a:spLocks noGrp="1"/>
          </p:cNvSpPr>
          <p:nvPr>
            <p:ph type="ctrTitle"/>
          </p:nvPr>
        </p:nvSpPr>
        <p:spPr>
          <a:xfrm>
            <a:off x="2674257" y="1271706"/>
            <a:ext cx="7307943" cy="480131"/>
          </a:xfrm>
        </p:spPr>
        <p:txBody>
          <a:bodyPr/>
          <a:lstStyle/>
          <a:p>
            <a:r>
              <a:rPr lang="en-US" dirty="0"/>
              <a:t>Release of Information (ROI)</a:t>
            </a:r>
          </a:p>
        </p:txBody>
      </p:sp>
      <p:sp>
        <p:nvSpPr>
          <p:cNvPr id="3" name="Subtitle 2">
            <a:extLst>
              <a:ext uri="{FF2B5EF4-FFF2-40B4-BE49-F238E27FC236}">
                <a16:creationId xmlns:a16="http://schemas.microsoft.com/office/drawing/2014/main" id="{B012B4AC-3FEC-431B-95D7-56FB4D3B6B53}"/>
              </a:ext>
            </a:extLst>
          </p:cNvPr>
          <p:cNvSpPr>
            <a:spLocks noGrp="1"/>
          </p:cNvSpPr>
          <p:nvPr>
            <p:ph type="subTitle" idx="1"/>
          </p:nvPr>
        </p:nvSpPr>
        <p:spPr>
          <a:xfrm>
            <a:off x="1960856" y="1913724"/>
            <a:ext cx="7307943" cy="4368760"/>
          </a:xfrm>
        </p:spPr>
        <p:txBody>
          <a:bodyPr/>
          <a:lstStyle/>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Must be signed by client or legal representative</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Clients may limit data that will be shared including dates that information can be shared</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Not required for Alameda Health Care Services Providers—but recommended</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Not required to simply facilitate treatment referral to other MH Providers—but highly recommended</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Releases are valid for as long as the client indicates, if no date indicated, default is 12 months</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a date to be valid, it must be an actual date; “until the end of treatment” is not a valid date</a:t>
            </a:r>
          </a:p>
          <a:p>
            <a:pPr marL="548640" lvl="1" indent="-27432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Allows for the coordination of care with other providers which is expected to ensure proper assessment and treatment</a:t>
            </a:r>
          </a:p>
          <a:p>
            <a:pPr marL="111125" lvl="0" indent="-111125">
              <a:lnSpc>
                <a:spcPct val="100000"/>
              </a:lnSpc>
              <a:spcBef>
                <a:spcPct val="20000"/>
              </a:spcBef>
              <a:buClr>
                <a:srgbClr val="D16349"/>
              </a:buClr>
              <a:buSzPct val="8500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*To avoid gaps in consent, obtain signatures on relevant ROIs annually during update of the assessment &amp; treatment plan so that they fall in-sync with annual updates</a:t>
            </a:r>
          </a:p>
          <a:p>
            <a:endParaRPr lang="en-US" dirty="0"/>
          </a:p>
        </p:txBody>
      </p:sp>
      <p:sp>
        <p:nvSpPr>
          <p:cNvPr id="4" name="Slide Number Placeholder 3">
            <a:extLst>
              <a:ext uri="{FF2B5EF4-FFF2-40B4-BE49-F238E27FC236}">
                <a16:creationId xmlns:a16="http://schemas.microsoft.com/office/drawing/2014/main" id="{337A701F-34A9-42C2-862A-FBAF950B1883}"/>
              </a:ext>
            </a:extLst>
          </p:cNvPr>
          <p:cNvSpPr>
            <a:spLocks noGrp="1"/>
          </p:cNvSpPr>
          <p:nvPr>
            <p:ph type="sldNum" sz="quarter" idx="12"/>
          </p:nvPr>
        </p:nvSpPr>
        <p:spPr/>
        <p:txBody>
          <a:bodyPr/>
          <a:lstStyle/>
          <a:p>
            <a:fld id="{6E9F442E-095D-414B-A3C1-4D7C903EC540}" type="slidenum">
              <a:rPr lang="uk-UA" smtClean="0"/>
              <a:pPr/>
              <a:t>12</a:t>
            </a:fld>
            <a:endParaRPr lang="uk-UA" dirty="0"/>
          </a:p>
        </p:txBody>
      </p:sp>
      <p:pic>
        <p:nvPicPr>
          <p:cNvPr id="6" name="Picture 5">
            <a:extLst>
              <a:ext uri="{FF2B5EF4-FFF2-40B4-BE49-F238E27FC236}">
                <a16:creationId xmlns:a16="http://schemas.microsoft.com/office/drawing/2014/main" id="{4AFD3DE7-CF9A-49CD-B993-10D05CC3F20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2056" y="4098104"/>
            <a:ext cx="1828800" cy="1218430"/>
          </a:xfrm>
          <a:prstGeom prst="rect">
            <a:avLst/>
          </a:prstGeom>
        </p:spPr>
      </p:pic>
    </p:spTree>
    <p:extLst>
      <p:ext uri="{BB962C8B-B14F-4D97-AF65-F5344CB8AC3E}">
        <p14:creationId xmlns:p14="http://schemas.microsoft.com/office/powerpoint/2010/main" val="116200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A106-90ED-4E0D-8B80-95E14AFD7C31}"/>
              </a:ext>
            </a:extLst>
          </p:cNvPr>
          <p:cNvSpPr>
            <a:spLocks noGrp="1"/>
          </p:cNvSpPr>
          <p:nvPr>
            <p:ph type="ctrTitle"/>
          </p:nvPr>
        </p:nvSpPr>
        <p:spPr/>
        <p:txBody>
          <a:bodyPr/>
          <a:lstStyle/>
          <a:p>
            <a:r>
              <a:rPr lang="en-US" dirty="0"/>
              <a:t>Establishing Medical Necessity</a:t>
            </a:r>
          </a:p>
        </p:txBody>
      </p:sp>
      <p:sp>
        <p:nvSpPr>
          <p:cNvPr id="3" name="Subtitle 2">
            <a:extLst>
              <a:ext uri="{FF2B5EF4-FFF2-40B4-BE49-F238E27FC236}">
                <a16:creationId xmlns:a16="http://schemas.microsoft.com/office/drawing/2014/main" id="{8A709E96-E7C4-45A5-B76F-490909AA8D83}"/>
              </a:ext>
            </a:extLst>
          </p:cNvPr>
          <p:cNvSpPr>
            <a:spLocks noGrp="1"/>
          </p:cNvSpPr>
          <p:nvPr>
            <p:ph type="subTitle" idx="1"/>
          </p:nvPr>
        </p:nvSpPr>
        <p:spPr>
          <a:xfrm>
            <a:off x="1796733" y="2257086"/>
            <a:ext cx="7307943" cy="3033010"/>
          </a:xfrm>
        </p:spPr>
        <p:txBody>
          <a:bodyPr/>
          <a:lstStyle/>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“Golden Thread” is the sequence of documentation that supports the demonstration of ongoing medical necessity and ensures all provided services are reimbursable.</a:t>
            </a:r>
          </a:p>
          <a:p>
            <a:pPr marL="274320" lvl="1" algn="l">
              <a:lnSpc>
                <a:spcPct val="100000"/>
              </a:lnSpc>
              <a:spcBef>
                <a:spcPct val="20000"/>
              </a:spcBef>
              <a:buClr>
                <a:srgbClr val="CCB400"/>
              </a:buClr>
              <a:buSzPct val="70000"/>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pitchFamily="2" charset="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sequence of documentation on which medical necessity requirements converge is:</a:t>
            </a:r>
          </a:p>
          <a:p>
            <a:pPr marL="1371600" lvl="4" indent="-228600" algn="l">
              <a:lnSpc>
                <a:spcPct val="100000"/>
              </a:lnSpc>
              <a:spcBef>
                <a:spcPct val="20000"/>
              </a:spcBef>
              <a:buClr>
                <a:srgbClr val="8FB08C"/>
              </a:buClr>
              <a:buFont typeface="Wingdings" pitchFamily="2" charset="2"/>
              <a:buChar char="Ø"/>
            </a:pPr>
            <a:r>
              <a:rPr lang="en-US" sz="1400" dirty="0">
                <a:solidFill>
                  <a:schemeClr val="tx1">
                    <a:lumMod val="50000"/>
                    <a:lumOff val="50000"/>
                  </a:schemeClr>
                </a:solidFill>
                <a:latin typeface="Verdana" panose="020B0604030504040204" pitchFamily="34" charset="0"/>
                <a:ea typeface="Verdana" panose="020B0604030504040204" pitchFamily="34" charset="0"/>
              </a:rPr>
              <a:t>Brief Screening Tool</a:t>
            </a:r>
          </a:p>
          <a:p>
            <a:pPr marL="1371600" lvl="4" indent="-228600" algn="l">
              <a:lnSpc>
                <a:spcPct val="100000"/>
              </a:lnSpc>
              <a:spcBef>
                <a:spcPct val="20000"/>
              </a:spcBef>
              <a:buClr>
                <a:srgbClr val="8FB08C"/>
              </a:buClr>
              <a:buFont typeface="Wingdings" pitchFamily="2" charset="2"/>
              <a:buChar char="Ø"/>
            </a:pPr>
            <a:r>
              <a:rPr lang="en-US" sz="1400" dirty="0">
                <a:solidFill>
                  <a:schemeClr val="tx1">
                    <a:lumMod val="50000"/>
                    <a:lumOff val="50000"/>
                  </a:schemeClr>
                </a:solidFill>
                <a:latin typeface="Verdana" panose="020B0604030504040204" pitchFamily="34" charset="0"/>
                <a:ea typeface="Verdana" panose="020B0604030504040204" pitchFamily="34" charset="0"/>
              </a:rPr>
              <a:t>The Assessment</a:t>
            </a:r>
          </a:p>
          <a:p>
            <a:pPr marL="1371600" lvl="4" indent="-228600" algn="l">
              <a:lnSpc>
                <a:spcPct val="100000"/>
              </a:lnSpc>
              <a:spcBef>
                <a:spcPct val="20000"/>
              </a:spcBef>
              <a:buClr>
                <a:srgbClr val="8FB08C"/>
              </a:buClr>
              <a:buFont typeface="Wingdings" pitchFamily="2" charset="2"/>
              <a:buChar char="Ø"/>
            </a:pPr>
            <a:r>
              <a:rPr lang="en-US" sz="1400" dirty="0">
                <a:solidFill>
                  <a:schemeClr val="tx1">
                    <a:lumMod val="50000"/>
                    <a:lumOff val="50000"/>
                  </a:schemeClr>
                </a:solidFill>
                <a:latin typeface="Verdana" panose="020B0604030504040204" pitchFamily="34" charset="0"/>
                <a:ea typeface="Verdana" panose="020B0604030504040204" pitchFamily="34" charset="0"/>
              </a:rPr>
              <a:t>The Client Plan</a:t>
            </a:r>
          </a:p>
          <a:p>
            <a:pPr marL="1371600" lvl="4" indent="-228600" algn="l">
              <a:lnSpc>
                <a:spcPct val="100000"/>
              </a:lnSpc>
              <a:spcBef>
                <a:spcPct val="20000"/>
              </a:spcBef>
              <a:buClr>
                <a:srgbClr val="8FB08C"/>
              </a:buClr>
              <a:buFont typeface="Wingdings" pitchFamily="2" charset="2"/>
              <a:buChar char="Ø"/>
            </a:pPr>
            <a:r>
              <a:rPr lang="en-US" sz="1400" dirty="0">
                <a:solidFill>
                  <a:schemeClr val="tx1">
                    <a:lumMod val="50000"/>
                    <a:lumOff val="50000"/>
                  </a:schemeClr>
                </a:solidFill>
                <a:latin typeface="Verdana" panose="020B0604030504040204" pitchFamily="34" charset="0"/>
                <a:ea typeface="Verdana" panose="020B0604030504040204" pitchFamily="34" charset="0"/>
              </a:rPr>
              <a:t>The Progress Note</a:t>
            </a:r>
          </a:p>
          <a:p>
            <a:endParaRPr lang="en-US" dirty="0"/>
          </a:p>
        </p:txBody>
      </p:sp>
      <p:sp>
        <p:nvSpPr>
          <p:cNvPr id="4" name="Slide Number Placeholder 3">
            <a:extLst>
              <a:ext uri="{FF2B5EF4-FFF2-40B4-BE49-F238E27FC236}">
                <a16:creationId xmlns:a16="http://schemas.microsoft.com/office/drawing/2014/main" id="{02980389-31D7-4C3E-8522-5C7741A77ECE}"/>
              </a:ext>
            </a:extLst>
          </p:cNvPr>
          <p:cNvSpPr>
            <a:spLocks noGrp="1"/>
          </p:cNvSpPr>
          <p:nvPr>
            <p:ph type="sldNum" sz="quarter" idx="12"/>
          </p:nvPr>
        </p:nvSpPr>
        <p:spPr/>
        <p:txBody>
          <a:bodyPr/>
          <a:lstStyle/>
          <a:p>
            <a:fld id="{6E9F442E-095D-414B-A3C1-4D7C903EC540}" type="slidenum">
              <a:rPr lang="uk-UA" smtClean="0"/>
              <a:pPr/>
              <a:t>13</a:t>
            </a:fld>
            <a:endParaRPr lang="uk-UA" dirty="0"/>
          </a:p>
        </p:txBody>
      </p:sp>
      <p:pic>
        <p:nvPicPr>
          <p:cNvPr id="6" name="Picture 5">
            <a:extLst>
              <a:ext uri="{FF2B5EF4-FFF2-40B4-BE49-F238E27FC236}">
                <a16:creationId xmlns:a16="http://schemas.microsoft.com/office/drawing/2014/main" id="{7121943B-1757-4239-A4F0-29931F32E6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6275" y="5033632"/>
            <a:ext cx="2377440" cy="728169"/>
          </a:xfrm>
          <a:prstGeom prst="rect">
            <a:avLst/>
          </a:prstGeom>
        </p:spPr>
      </p:pic>
      <p:sp>
        <p:nvSpPr>
          <p:cNvPr id="7" name="TextBox 6">
            <a:extLst>
              <a:ext uri="{FF2B5EF4-FFF2-40B4-BE49-F238E27FC236}">
                <a16:creationId xmlns:a16="http://schemas.microsoft.com/office/drawing/2014/main" id="{14C388BA-F6CF-42EB-B163-948EA0932D5F}"/>
              </a:ext>
            </a:extLst>
          </p:cNvPr>
          <p:cNvSpPr txBox="1"/>
          <p:nvPr/>
        </p:nvSpPr>
        <p:spPr>
          <a:xfrm>
            <a:off x="227875" y="8666223"/>
            <a:ext cx="2377440" cy="230832"/>
          </a:xfrm>
          <a:prstGeom prst="rect">
            <a:avLst/>
          </a:prstGeom>
          <a:noFill/>
        </p:spPr>
        <p:txBody>
          <a:bodyPr wrap="square" rtlCol="0">
            <a:spAutoFit/>
          </a:bodyPr>
          <a:lstStyle/>
          <a:p>
            <a:r>
              <a:rPr lang="en-US" sz="900" dirty="0">
                <a:hlinkClick r:id="rId3" tooltip="http://pngimg.com/download/18110"/>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418445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AFF5-D8F0-41D4-AAB5-B7E3CF3A7F64}"/>
              </a:ext>
            </a:extLst>
          </p:cNvPr>
          <p:cNvSpPr>
            <a:spLocks noGrp="1"/>
          </p:cNvSpPr>
          <p:nvPr>
            <p:ph type="ctrTitle"/>
          </p:nvPr>
        </p:nvSpPr>
        <p:spPr>
          <a:xfrm>
            <a:off x="2605315" y="1336346"/>
            <a:ext cx="7307943" cy="867930"/>
          </a:xfrm>
        </p:spPr>
        <p:txBody>
          <a:bodyPr/>
          <a:lstStyle/>
          <a:p>
            <a:r>
              <a:rPr lang="en-US" dirty="0"/>
              <a:t>Key Documentation for Medical Necessity</a:t>
            </a:r>
          </a:p>
        </p:txBody>
      </p:sp>
      <p:sp>
        <p:nvSpPr>
          <p:cNvPr id="3" name="Subtitle 2">
            <a:extLst>
              <a:ext uri="{FF2B5EF4-FFF2-40B4-BE49-F238E27FC236}">
                <a16:creationId xmlns:a16="http://schemas.microsoft.com/office/drawing/2014/main" id="{1EFB413D-1E5B-46DB-8120-BC3C58C96481}"/>
              </a:ext>
            </a:extLst>
          </p:cNvPr>
          <p:cNvSpPr>
            <a:spLocks noGrp="1"/>
          </p:cNvSpPr>
          <p:nvPr>
            <p:ph type="subTitle" idx="1"/>
          </p:nvPr>
        </p:nvSpPr>
        <p:spPr>
          <a:xfrm>
            <a:off x="2523564" y="2754959"/>
            <a:ext cx="7307943" cy="1988237"/>
          </a:xfrm>
        </p:spPr>
        <p:txBody>
          <a:bodyPr/>
          <a:lstStyle/>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Medical Necessity is documented throughout the client’s chart.</a:t>
            </a:r>
          </a:p>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mental health assessment and treatment plan must establish medical necessity for all planned services.</a:t>
            </a:r>
          </a:p>
          <a:p>
            <a:pPr marL="0" lvl="0" indent="0">
              <a:lnSpc>
                <a:spcPct val="100000"/>
              </a:lnSpc>
              <a:spcBef>
                <a:spcPct val="20000"/>
              </a:spcBef>
              <a:buClr>
                <a:srgbClr val="D16349"/>
              </a:buClr>
              <a:buSzPct val="85000"/>
              <a:buNone/>
            </a:pPr>
            <a:endParaRPr lang="en-US" sz="1400" b="1" u="sng"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Progress notes must contain evidence that the services claimed for reimbursement meet medical necessity by linking to a specific current MH Objective.</a:t>
            </a:r>
          </a:p>
        </p:txBody>
      </p:sp>
      <p:sp>
        <p:nvSpPr>
          <p:cNvPr id="4" name="Slide Number Placeholder 3">
            <a:extLst>
              <a:ext uri="{FF2B5EF4-FFF2-40B4-BE49-F238E27FC236}">
                <a16:creationId xmlns:a16="http://schemas.microsoft.com/office/drawing/2014/main" id="{3875DF08-23AF-44FC-B412-23B669A3DA7B}"/>
              </a:ext>
            </a:extLst>
          </p:cNvPr>
          <p:cNvSpPr>
            <a:spLocks noGrp="1"/>
          </p:cNvSpPr>
          <p:nvPr>
            <p:ph type="sldNum" sz="quarter" idx="12"/>
          </p:nvPr>
        </p:nvSpPr>
        <p:spPr/>
        <p:txBody>
          <a:bodyPr/>
          <a:lstStyle/>
          <a:p>
            <a:fld id="{6E9F442E-095D-414B-A3C1-4D7C903EC540}" type="slidenum">
              <a:rPr lang="uk-UA" smtClean="0"/>
              <a:pPr/>
              <a:t>14</a:t>
            </a:fld>
            <a:endParaRPr lang="uk-UA" dirty="0"/>
          </a:p>
        </p:txBody>
      </p:sp>
      <p:pic>
        <p:nvPicPr>
          <p:cNvPr id="6" name="Picture 5">
            <a:extLst>
              <a:ext uri="{FF2B5EF4-FFF2-40B4-BE49-F238E27FC236}">
                <a16:creationId xmlns:a16="http://schemas.microsoft.com/office/drawing/2014/main" id="{BCAF6B1F-8471-4581-B75B-A21F79C9C8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6435" y="4834679"/>
            <a:ext cx="2468880" cy="1195871"/>
          </a:xfrm>
          <a:prstGeom prst="rect">
            <a:avLst/>
          </a:prstGeom>
        </p:spPr>
      </p:pic>
    </p:spTree>
    <p:extLst>
      <p:ext uri="{BB962C8B-B14F-4D97-AF65-F5344CB8AC3E}">
        <p14:creationId xmlns:p14="http://schemas.microsoft.com/office/powerpoint/2010/main" val="2507365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76CF-A846-41DD-A5AE-138862A02EEC}"/>
              </a:ext>
            </a:extLst>
          </p:cNvPr>
          <p:cNvSpPr>
            <a:spLocks noGrp="1"/>
          </p:cNvSpPr>
          <p:nvPr>
            <p:ph type="ctrTitle"/>
          </p:nvPr>
        </p:nvSpPr>
        <p:spPr>
          <a:xfrm>
            <a:off x="2605315" y="1244014"/>
            <a:ext cx="7307943" cy="480131"/>
          </a:xfrm>
        </p:spPr>
        <p:txBody>
          <a:bodyPr/>
          <a:lstStyle/>
          <a:p>
            <a:r>
              <a:rPr lang="en-US" dirty="0"/>
              <a:t>Medical Necessity Criteria</a:t>
            </a:r>
          </a:p>
        </p:txBody>
      </p:sp>
      <p:sp>
        <p:nvSpPr>
          <p:cNvPr id="3" name="Subtitle 2">
            <a:extLst>
              <a:ext uri="{FF2B5EF4-FFF2-40B4-BE49-F238E27FC236}">
                <a16:creationId xmlns:a16="http://schemas.microsoft.com/office/drawing/2014/main" id="{49948920-DD64-4E53-BD50-108501EAC1D2}"/>
              </a:ext>
            </a:extLst>
          </p:cNvPr>
          <p:cNvSpPr>
            <a:spLocks noGrp="1"/>
          </p:cNvSpPr>
          <p:nvPr>
            <p:ph type="subTitle" idx="1"/>
          </p:nvPr>
        </p:nvSpPr>
        <p:spPr>
          <a:xfrm>
            <a:off x="2281539" y="1755779"/>
            <a:ext cx="7307943" cy="4239494"/>
          </a:xfrm>
        </p:spPr>
        <p:txBody>
          <a:bodyPr/>
          <a:lstStyle/>
          <a:p>
            <a:pPr marL="0" lvl="0" indent="0">
              <a:lnSpc>
                <a:spcPct val="100000"/>
              </a:lnSpc>
              <a:spcBef>
                <a:spcPct val="20000"/>
              </a:spcBef>
              <a:buClr>
                <a:srgbClr val="D16349"/>
              </a:buClr>
              <a:buSzPct val="8500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Must meet the following three criteria:</a:t>
            </a:r>
          </a:p>
          <a:p>
            <a:pPr marL="0" lvl="0" indent="0">
              <a:lnSpc>
                <a:spcPct val="100000"/>
              </a:lnSpc>
              <a:spcBef>
                <a:spcPct val="20000"/>
              </a:spcBef>
              <a:buClr>
                <a:srgbClr val="D16349"/>
              </a:buClr>
              <a:buSzPct val="85000"/>
              <a:buNone/>
            </a:pPr>
            <a:r>
              <a:rPr lang="en-US" sz="1400" u="sng" dirty="0">
                <a:solidFill>
                  <a:schemeClr val="tx1">
                    <a:lumMod val="50000"/>
                    <a:lumOff val="50000"/>
                  </a:schemeClr>
                </a:solidFill>
                <a:latin typeface="Verdana" panose="020B0604030504040204" pitchFamily="34" charset="0"/>
                <a:ea typeface="Verdana" panose="020B0604030504040204" pitchFamily="34" charset="0"/>
              </a:rPr>
              <a:t>Criteria #1</a:t>
            </a:r>
            <a:r>
              <a:rPr lang="en-US" sz="1400" dirty="0">
                <a:solidFill>
                  <a:schemeClr val="tx1">
                    <a:lumMod val="50000"/>
                    <a:lumOff val="50000"/>
                  </a:schemeClr>
                </a:solidFill>
                <a:latin typeface="Verdana" panose="020B0604030504040204" pitchFamily="34" charset="0"/>
                <a:ea typeface="Verdana" panose="020B0604030504040204" pitchFamily="34" charset="0"/>
              </a:rPr>
              <a:t>: An included diagnosis </a:t>
            </a: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(See included diagnosis list)</a:t>
            </a:r>
          </a:p>
          <a:p>
            <a:pPr marL="585216" lvl="1"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All Dx must indicate:</a:t>
            </a:r>
          </a:p>
          <a:p>
            <a:pPr marL="585216" lvl="1"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1)	The ICD-10 Code</a:t>
            </a:r>
          </a:p>
          <a:p>
            <a:pPr marL="585216" lvl="1"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2)	The DSM-5** Description (name) WITH all specifiers</a:t>
            </a:r>
          </a:p>
          <a:p>
            <a:pPr marL="914400" lvl="1" indent="-330200"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	**for included diagnoses not in DSM-5, such as F84.5, F84.9, F84.2, F84.3 &amp; F84, list the ICD-10 Descriptor (Dx Name)</a:t>
            </a:r>
          </a:p>
          <a:p>
            <a:pPr marL="855663" lvl="1" indent="-271463"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cs typeface="Aharoni" panose="02010803020104030203" pitchFamily="2" charset="-79"/>
              </a:rPr>
              <a:t>3) DHCS also recommends indicating the ICD-10 Descriptor (Dx Name)—  but this is not required by ACBH at this time.</a:t>
            </a:r>
          </a:p>
          <a:p>
            <a:pPr marL="310896"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310896" lvl="0" indent="0">
              <a:lnSpc>
                <a:spcPct val="100000"/>
              </a:lnSpc>
              <a:spcBef>
                <a:spcPct val="20000"/>
              </a:spcBef>
              <a:buClr>
                <a:srgbClr val="D16349"/>
              </a:buClr>
              <a:buSzPct val="8500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A client may also have a non-included diagnosis identified in the assessment as long as the focus of treatment is to address the signs and symptoms of the included (primary) diagnosis.</a:t>
            </a:r>
          </a:p>
          <a:p>
            <a:pPr marL="566738" lvl="1" indent="347663" algn="l">
              <a:lnSpc>
                <a:spcPct val="100000"/>
              </a:lnSpc>
              <a:spcBef>
                <a:spcPct val="20000"/>
              </a:spcBef>
              <a:buClr>
                <a:srgbClr val="CCB400"/>
              </a:buClr>
              <a:buSzPct val="70000"/>
              <a:buFont typeface="Wingdings"/>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Primary Diagnosis in the clinical record must match the Primary 	Diagnosis in INSYST to ensure an accurate clinical snapshot.</a:t>
            </a:r>
          </a:p>
          <a:p>
            <a:pPr marL="566738" lvl="1" indent="347663" algn="l">
              <a:lnSpc>
                <a:spcPct val="100000"/>
              </a:lnSpc>
              <a:spcBef>
                <a:spcPct val="20000"/>
              </a:spcBef>
              <a:buClr>
                <a:srgbClr val="CCB400"/>
              </a:buClr>
              <a:buSzPct val="70000"/>
              <a:buFont typeface="Wingdings"/>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If the either diagnosis is revised you must update INSYST. </a:t>
            </a:r>
          </a:p>
          <a:p>
            <a:endParaRPr lang="en-US" dirty="0"/>
          </a:p>
        </p:txBody>
      </p:sp>
      <p:sp>
        <p:nvSpPr>
          <p:cNvPr id="4" name="Slide Number Placeholder 3">
            <a:extLst>
              <a:ext uri="{FF2B5EF4-FFF2-40B4-BE49-F238E27FC236}">
                <a16:creationId xmlns:a16="http://schemas.microsoft.com/office/drawing/2014/main" id="{F75D2CD5-DDC2-4078-8100-9D8CF484A4CF}"/>
              </a:ext>
            </a:extLst>
          </p:cNvPr>
          <p:cNvSpPr>
            <a:spLocks noGrp="1"/>
          </p:cNvSpPr>
          <p:nvPr>
            <p:ph type="sldNum" sz="quarter" idx="12"/>
          </p:nvPr>
        </p:nvSpPr>
        <p:spPr/>
        <p:txBody>
          <a:bodyPr/>
          <a:lstStyle/>
          <a:p>
            <a:fld id="{6E9F442E-095D-414B-A3C1-4D7C903EC540}" type="slidenum">
              <a:rPr lang="uk-UA" smtClean="0"/>
              <a:pPr/>
              <a:t>15</a:t>
            </a:fld>
            <a:endParaRPr lang="uk-UA" dirty="0"/>
          </a:p>
        </p:txBody>
      </p:sp>
      <p:pic>
        <p:nvPicPr>
          <p:cNvPr id="9" name="Picture 8">
            <a:extLst>
              <a:ext uri="{FF2B5EF4-FFF2-40B4-BE49-F238E27FC236}">
                <a16:creationId xmlns:a16="http://schemas.microsoft.com/office/drawing/2014/main" id="{24846010-E6B5-41A8-8BFD-CC712262B48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000" y="4476750"/>
            <a:ext cx="2286000" cy="1714500"/>
          </a:xfrm>
          <a:prstGeom prst="rect">
            <a:avLst/>
          </a:prstGeom>
        </p:spPr>
      </p:pic>
      <p:sp>
        <p:nvSpPr>
          <p:cNvPr id="10" name="TextBox 9">
            <a:extLst>
              <a:ext uri="{FF2B5EF4-FFF2-40B4-BE49-F238E27FC236}">
                <a16:creationId xmlns:a16="http://schemas.microsoft.com/office/drawing/2014/main" id="{FEBE6EEB-79E8-4E9C-A36C-A0C694F987B3}"/>
              </a:ext>
            </a:extLst>
          </p:cNvPr>
          <p:cNvSpPr txBox="1"/>
          <p:nvPr/>
        </p:nvSpPr>
        <p:spPr>
          <a:xfrm>
            <a:off x="127000" y="8286750"/>
            <a:ext cx="2286000" cy="230832"/>
          </a:xfrm>
          <a:prstGeom prst="rect">
            <a:avLst/>
          </a:prstGeom>
          <a:noFill/>
        </p:spPr>
        <p:txBody>
          <a:bodyPr wrap="square" rtlCol="0">
            <a:spAutoFit/>
          </a:bodyPr>
          <a:lstStyle/>
          <a:p>
            <a:r>
              <a:rPr lang="en-US" sz="900" dirty="0">
                <a:hlinkClick r:id="rId3" tooltip="http://www.greenlivingpedia.org/Sustainable_house_design_features_checklist"/>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43612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83D2E-07E1-47A0-8854-42627A73AEE7}"/>
              </a:ext>
            </a:extLst>
          </p:cNvPr>
          <p:cNvSpPr>
            <a:spLocks noGrp="1"/>
          </p:cNvSpPr>
          <p:nvPr>
            <p:ph type="ctrTitle"/>
          </p:nvPr>
        </p:nvSpPr>
        <p:spPr/>
        <p:txBody>
          <a:bodyPr/>
          <a:lstStyle/>
          <a:p>
            <a:r>
              <a:rPr lang="en-US" dirty="0"/>
              <a:t>Medical Necessity Criteria </a:t>
            </a:r>
          </a:p>
        </p:txBody>
      </p:sp>
      <p:sp>
        <p:nvSpPr>
          <p:cNvPr id="3" name="Subtitle 2">
            <a:extLst>
              <a:ext uri="{FF2B5EF4-FFF2-40B4-BE49-F238E27FC236}">
                <a16:creationId xmlns:a16="http://schemas.microsoft.com/office/drawing/2014/main" id="{EDC20607-6052-4213-BEBF-E8DE723D30D7}"/>
              </a:ext>
            </a:extLst>
          </p:cNvPr>
          <p:cNvSpPr>
            <a:spLocks noGrp="1"/>
          </p:cNvSpPr>
          <p:nvPr>
            <p:ph type="subTitle" idx="1"/>
          </p:nvPr>
        </p:nvSpPr>
        <p:spPr>
          <a:xfrm>
            <a:off x="2019471" y="2385536"/>
            <a:ext cx="7307943" cy="2515945"/>
          </a:xfrm>
        </p:spPr>
        <p:txBody>
          <a:bodyPr/>
          <a:lstStyle/>
          <a:p>
            <a:pPr marL="310896" lvl="0" indent="0">
              <a:lnSpc>
                <a:spcPct val="100000"/>
              </a:lnSpc>
              <a:spcBef>
                <a:spcPct val="20000"/>
              </a:spcBef>
              <a:buClr>
                <a:srgbClr val="D16349"/>
              </a:buClr>
              <a:buSzPct val="85000"/>
              <a:buNone/>
            </a:pPr>
            <a:r>
              <a:rPr lang="en-US" sz="1400" u="sng" dirty="0">
                <a:solidFill>
                  <a:schemeClr val="tx1">
                    <a:lumMod val="50000"/>
                    <a:lumOff val="50000"/>
                  </a:schemeClr>
                </a:solidFill>
                <a:latin typeface="Verdana" panose="020B0604030504040204" pitchFamily="34" charset="0"/>
                <a:ea typeface="Verdana" panose="020B0604030504040204" pitchFamily="34" charset="0"/>
              </a:rPr>
              <a:t>Criteria #2</a:t>
            </a:r>
            <a:r>
              <a:rPr lang="en-US" sz="1400" dirty="0">
                <a:solidFill>
                  <a:schemeClr val="tx1">
                    <a:lumMod val="50000"/>
                    <a:lumOff val="50000"/>
                  </a:schemeClr>
                </a:solidFill>
                <a:latin typeface="Verdana" panose="020B0604030504040204" pitchFamily="34" charset="0"/>
                <a:ea typeface="Verdana" panose="020B0604030504040204" pitchFamily="34" charset="0"/>
              </a:rPr>
              <a:t>: A qualifying impairment (meets </a:t>
            </a:r>
            <a:r>
              <a:rPr lang="en-US" sz="1400" u="sng" dirty="0">
                <a:solidFill>
                  <a:schemeClr val="tx1">
                    <a:lumMod val="50000"/>
                    <a:lumOff val="50000"/>
                  </a:schemeClr>
                </a:solidFill>
                <a:latin typeface="Verdana" panose="020B0604030504040204" pitchFamily="34" charset="0"/>
                <a:ea typeface="Verdana" panose="020B0604030504040204" pitchFamily="34" charset="0"/>
              </a:rPr>
              <a:t>one</a:t>
            </a:r>
            <a:r>
              <a:rPr lang="en-US" sz="1400" dirty="0">
                <a:solidFill>
                  <a:schemeClr val="tx1">
                    <a:lumMod val="50000"/>
                    <a:lumOff val="50000"/>
                  </a:schemeClr>
                </a:solidFill>
                <a:latin typeface="Verdana" panose="020B0604030504040204" pitchFamily="34" charset="0"/>
                <a:ea typeface="Verdana" panose="020B0604030504040204" pitchFamily="34" charset="0"/>
              </a:rPr>
              <a:t> of the following)</a:t>
            </a:r>
          </a:p>
          <a:p>
            <a:pPr marL="1051560" lvl="2" indent="-457200" algn="l">
              <a:lnSpc>
                <a:spcPct val="100000"/>
              </a:lnSpc>
              <a:spcBef>
                <a:spcPct val="20000"/>
              </a:spcBef>
              <a:buClr>
                <a:srgbClr val="8CADAE"/>
              </a:buClr>
              <a:buSzPct val="75000"/>
              <a:buFont typeface="+mj-lt"/>
              <a:buAutoNum type="alphaLcParenR"/>
            </a:pPr>
            <a:r>
              <a:rPr lang="en-US" sz="1400" dirty="0">
                <a:solidFill>
                  <a:schemeClr val="tx1">
                    <a:lumMod val="50000"/>
                    <a:lumOff val="50000"/>
                  </a:schemeClr>
                </a:solidFill>
                <a:latin typeface="Verdana" panose="020B0604030504040204" pitchFamily="34" charset="0"/>
                <a:ea typeface="Verdana" panose="020B0604030504040204" pitchFamily="34" charset="0"/>
              </a:rPr>
              <a:t>A significant impairment in an important area of life functioning</a:t>
            </a:r>
          </a:p>
          <a:p>
            <a:pPr marL="1051560" lvl="2" indent="-457200" algn="l">
              <a:lnSpc>
                <a:spcPct val="100000"/>
              </a:lnSpc>
              <a:spcBef>
                <a:spcPct val="20000"/>
              </a:spcBef>
              <a:buClr>
                <a:srgbClr val="8CADAE"/>
              </a:buClr>
              <a:buSzPct val="75000"/>
              <a:buFont typeface="+mj-lt"/>
              <a:buAutoNum type="alphaLcParen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51560" lvl="2" indent="-457200" algn="l">
              <a:lnSpc>
                <a:spcPct val="100000"/>
              </a:lnSpc>
              <a:spcBef>
                <a:spcPct val="20000"/>
              </a:spcBef>
              <a:buClr>
                <a:srgbClr val="8CADAE"/>
              </a:buClr>
              <a:buSzPct val="75000"/>
              <a:buFont typeface="+mj-lt"/>
              <a:buAutoNum type="alphaLcParenR"/>
            </a:pPr>
            <a:r>
              <a:rPr lang="en-US" sz="1400" dirty="0">
                <a:solidFill>
                  <a:schemeClr val="tx1">
                    <a:lumMod val="50000"/>
                    <a:lumOff val="50000"/>
                  </a:schemeClr>
                </a:solidFill>
                <a:latin typeface="Verdana" panose="020B0604030504040204" pitchFamily="34" charset="0"/>
                <a:ea typeface="Verdana" panose="020B0604030504040204" pitchFamily="34" charset="0"/>
              </a:rPr>
              <a:t>A reasonable probability of significant deterioration in an important area of life functioning without treatment</a:t>
            </a:r>
          </a:p>
          <a:p>
            <a:pPr marL="1051560" lvl="2" indent="-457200" algn="l">
              <a:lnSpc>
                <a:spcPct val="100000"/>
              </a:lnSpc>
              <a:spcBef>
                <a:spcPct val="20000"/>
              </a:spcBef>
              <a:buClr>
                <a:srgbClr val="8CADAE"/>
              </a:buClr>
              <a:buSzPct val="75000"/>
              <a:buFont typeface="+mj-lt"/>
              <a:buAutoNum type="alphaLcParen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51560" lvl="2" indent="-457200" algn="l">
              <a:lnSpc>
                <a:spcPct val="100000"/>
              </a:lnSpc>
              <a:spcBef>
                <a:spcPct val="20000"/>
              </a:spcBef>
              <a:buClr>
                <a:srgbClr val="8CADAE"/>
              </a:buClr>
              <a:buSzPct val="75000"/>
              <a:buFont typeface="+mj-lt"/>
              <a:buAutoNum type="alphaLcParenR"/>
            </a:pPr>
            <a:r>
              <a:rPr lang="en-US" sz="1400" dirty="0">
                <a:solidFill>
                  <a:schemeClr val="tx1">
                    <a:lumMod val="50000"/>
                    <a:lumOff val="50000"/>
                  </a:schemeClr>
                </a:solidFill>
                <a:latin typeface="Verdana" panose="020B0604030504040204" pitchFamily="34" charset="0"/>
                <a:ea typeface="Verdana" panose="020B0604030504040204" pitchFamily="34" charset="0"/>
              </a:rPr>
              <a:t>For EPSDT with full scope Medi-Cal (FSMcal) (children &lt; 21 yrs.): a reasonable probability that a child will not progress developmentally as individually appropriate</a:t>
            </a:r>
          </a:p>
          <a:p>
            <a:endParaRPr lang="en-US" dirty="0"/>
          </a:p>
        </p:txBody>
      </p:sp>
      <p:sp>
        <p:nvSpPr>
          <p:cNvPr id="4" name="Slide Number Placeholder 3">
            <a:extLst>
              <a:ext uri="{FF2B5EF4-FFF2-40B4-BE49-F238E27FC236}">
                <a16:creationId xmlns:a16="http://schemas.microsoft.com/office/drawing/2014/main" id="{6FAEEB23-F1A1-4F09-BBC0-3EB8DEC9FFBD}"/>
              </a:ext>
            </a:extLst>
          </p:cNvPr>
          <p:cNvSpPr>
            <a:spLocks noGrp="1"/>
          </p:cNvSpPr>
          <p:nvPr>
            <p:ph type="sldNum" sz="quarter" idx="12"/>
          </p:nvPr>
        </p:nvSpPr>
        <p:spPr/>
        <p:txBody>
          <a:bodyPr/>
          <a:lstStyle/>
          <a:p>
            <a:fld id="{6E9F442E-095D-414B-A3C1-4D7C903EC540}" type="slidenum">
              <a:rPr lang="uk-UA" smtClean="0"/>
              <a:pPr/>
              <a:t>16</a:t>
            </a:fld>
            <a:endParaRPr lang="uk-UA" dirty="0"/>
          </a:p>
        </p:txBody>
      </p:sp>
      <p:pic>
        <p:nvPicPr>
          <p:cNvPr id="6" name="Picture 5">
            <a:extLst>
              <a:ext uri="{FF2B5EF4-FFF2-40B4-BE49-F238E27FC236}">
                <a16:creationId xmlns:a16="http://schemas.microsoft.com/office/drawing/2014/main" id="{9033AFF6-B50E-45B6-A4FC-E272400A5D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27000" y="4448865"/>
            <a:ext cx="2286000" cy="1714500"/>
          </a:xfrm>
          <a:prstGeom prst="rect">
            <a:avLst/>
          </a:prstGeom>
        </p:spPr>
      </p:pic>
    </p:spTree>
    <p:extLst>
      <p:ext uri="{BB962C8B-B14F-4D97-AF65-F5344CB8AC3E}">
        <p14:creationId xmlns:p14="http://schemas.microsoft.com/office/powerpoint/2010/main" val="2901881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2694-1736-4E98-9C77-0129C25B6CF3}"/>
              </a:ext>
            </a:extLst>
          </p:cNvPr>
          <p:cNvSpPr>
            <a:spLocks noGrp="1"/>
          </p:cNvSpPr>
          <p:nvPr>
            <p:ph type="ctrTitle"/>
          </p:nvPr>
        </p:nvSpPr>
        <p:spPr/>
        <p:txBody>
          <a:bodyPr/>
          <a:lstStyle/>
          <a:p>
            <a:r>
              <a:rPr lang="en-US" dirty="0"/>
              <a:t>Medical Necessity Criteria</a:t>
            </a:r>
          </a:p>
        </p:txBody>
      </p:sp>
      <p:sp>
        <p:nvSpPr>
          <p:cNvPr id="3" name="Subtitle 2">
            <a:extLst>
              <a:ext uri="{FF2B5EF4-FFF2-40B4-BE49-F238E27FC236}">
                <a16:creationId xmlns:a16="http://schemas.microsoft.com/office/drawing/2014/main" id="{8809E101-D346-4A44-9CD8-6DF7A7C52993}"/>
              </a:ext>
            </a:extLst>
          </p:cNvPr>
          <p:cNvSpPr>
            <a:spLocks noGrp="1"/>
          </p:cNvSpPr>
          <p:nvPr>
            <p:ph type="subTitle" idx="1"/>
          </p:nvPr>
        </p:nvSpPr>
        <p:spPr>
          <a:xfrm>
            <a:off x="2031195" y="2364700"/>
            <a:ext cx="7307943" cy="2989921"/>
          </a:xfrm>
        </p:spPr>
        <p:txBody>
          <a:bodyPr/>
          <a:lstStyle/>
          <a:p>
            <a:pPr marL="0" lvl="0" indent="0">
              <a:lnSpc>
                <a:spcPct val="100000"/>
              </a:lnSpc>
              <a:spcBef>
                <a:spcPct val="20000"/>
              </a:spcBef>
              <a:buClr>
                <a:srgbClr val="D16349"/>
              </a:buClr>
              <a:buSzPct val="85000"/>
              <a:buNone/>
            </a:pPr>
            <a:r>
              <a:rPr lang="en-US" sz="1400" u="sng" dirty="0">
                <a:latin typeface="Verdana" panose="020B0604030504040204" pitchFamily="34" charset="0"/>
                <a:ea typeface="Verdana" panose="020B0604030504040204" pitchFamily="34" charset="0"/>
              </a:rPr>
              <a:t>Criteria #3</a:t>
            </a:r>
            <a:r>
              <a:rPr lang="en-US" sz="1400" dirty="0">
                <a:latin typeface="Verdana" panose="020B0604030504040204" pitchFamily="34" charset="0"/>
                <a:ea typeface="Verdana" panose="020B0604030504040204" pitchFamily="34" charset="0"/>
              </a:rPr>
              <a:t>: A qualifying intervention (meets </a:t>
            </a:r>
            <a:r>
              <a:rPr lang="en-US" sz="1400" u="sng" dirty="0">
                <a:latin typeface="Verdana" panose="020B0604030504040204" pitchFamily="34" charset="0"/>
                <a:ea typeface="Verdana" panose="020B0604030504040204" pitchFamily="34" charset="0"/>
              </a:rPr>
              <a:t>all three </a:t>
            </a:r>
            <a:r>
              <a:rPr lang="en-US" sz="1400" dirty="0">
                <a:latin typeface="Verdana" panose="020B0604030504040204" pitchFamily="34" charset="0"/>
                <a:ea typeface="Verdana" panose="020B0604030504040204" pitchFamily="34" charset="0"/>
              </a:rPr>
              <a:t>of the following)</a:t>
            </a:r>
          </a:p>
          <a:p>
            <a:pPr marL="274320" lvl="1" algn="l">
              <a:lnSpc>
                <a:spcPct val="100000"/>
              </a:lnSpc>
              <a:spcBef>
                <a:spcPct val="20000"/>
              </a:spcBef>
              <a:buClr>
                <a:srgbClr val="CCB400"/>
              </a:buClr>
              <a:buSzPct val="70000"/>
            </a:pPr>
            <a:r>
              <a:rPr lang="en-US" sz="1400" dirty="0">
                <a:solidFill>
                  <a:schemeClr val="bg2">
                    <a:lumMod val="50000"/>
                  </a:schemeClr>
                </a:solidFill>
                <a:latin typeface="Verdana" panose="020B0604030504040204" pitchFamily="34" charset="0"/>
                <a:ea typeface="Verdana" panose="020B0604030504040204" pitchFamily="34" charset="0"/>
              </a:rPr>
              <a:t>1. The focus of the intervention is to address the condition of the  impairment resulting from the included diagnosis.</a:t>
            </a:r>
          </a:p>
          <a:p>
            <a:pPr marL="274320" lvl="1" algn="l">
              <a:lnSpc>
                <a:spcPct val="100000"/>
              </a:lnSpc>
              <a:spcBef>
                <a:spcPct val="20000"/>
              </a:spcBef>
              <a:buClr>
                <a:srgbClr val="CCB400"/>
              </a:buClr>
              <a:buSzPct val="70000"/>
            </a:pPr>
            <a:r>
              <a:rPr lang="en-US" sz="1400" dirty="0">
                <a:solidFill>
                  <a:schemeClr val="bg2">
                    <a:lumMod val="50000"/>
                  </a:schemeClr>
                </a:solidFill>
                <a:latin typeface="Verdana" panose="020B0604030504040204" pitchFamily="34" charset="0"/>
                <a:ea typeface="Verdana" panose="020B0604030504040204" pitchFamily="34" charset="0"/>
              </a:rPr>
              <a:t>2. The expectation is that the proposed intervention will meet </a:t>
            </a:r>
            <a:r>
              <a:rPr lang="en-US" sz="1400" u="sng" dirty="0">
                <a:solidFill>
                  <a:schemeClr val="bg2">
                    <a:lumMod val="50000"/>
                  </a:schemeClr>
                </a:solidFill>
                <a:latin typeface="Verdana" panose="020B0604030504040204" pitchFamily="34" charset="0"/>
                <a:ea typeface="Verdana" panose="020B0604030504040204" pitchFamily="34" charset="0"/>
              </a:rPr>
              <a:t>one</a:t>
            </a:r>
            <a:r>
              <a:rPr lang="en-US" sz="1400" dirty="0">
                <a:solidFill>
                  <a:schemeClr val="bg2">
                    <a:lumMod val="50000"/>
                  </a:schemeClr>
                </a:solidFill>
                <a:latin typeface="Verdana" panose="020B0604030504040204" pitchFamily="34" charset="0"/>
                <a:ea typeface="Verdana" panose="020B0604030504040204" pitchFamily="34" charset="0"/>
              </a:rPr>
              <a:t> of the following (which corelate with Criteria #2 a – c):</a:t>
            </a:r>
          </a:p>
          <a:p>
            <a:pPr marL="1051560" lvl="2" indent="-457200" algn="l">
              <a:lnSpc>
                <a:spcPct val="100000"/>
              </a:lnSpc>
              <a:spcBef>
                <a:spcPct val="20000"/>
              </a:spcBef>
              <a:buClr>
                <a:srgbClr val="8CADAE"/>
              </a:buClr>
              <a:buSzPct val="75000"/>
              <a:buFont typeface="+mj-lt"/>
              <a:buAutoNum type="alphaLcParenR"/>
            </a:pPr>
            <a:r>
              <a:rPr lang="en-US" sz="1400" dirty="0">
                <a:solidFill>
                  <a:schemeClr val="bg2">
                    <a:lumMod val="50000"/>
                  </a:schemeClr>
                </a:solidFill>
                <a:latin typeface="Verdana" panose="020B0604030504040204" pitchFamily="34" charset="0"/>
                <a:ea typeface="Verdana" panose="020B0604030504040204" pitchFamily="34" charset="0"/>
              </a:rPr>
              <a:t>Significantly diminish the impairment</a:t>
            </a:r>
          </a:p>
          <a:p>
            <a:pPr marL="1051560" lvl="2" indent="-457200" algn="l">
              <a:lnSpc>
                <a:spcPct val="100000"/>
              </a:lnSpc>
              <a:spcBef>
                <a:spcPct val="20000"/>
              </a:spcBef>
              <a:buClr>
                <a:srgbClr val="8CADAE"/>
              </a:buClr>
              <a:buSzPct val="75000"/>
              <a:buFont typeface="+mj-lt"/>
              <a:buAutoNum type="alphaLcParenR"/>
            </a:pPr>
            <a:r>
              <a:rPr lang="en-US" sz="1400" dirty="0">
                <a:solidFill>
                  <a:schemeClr val="bg2">
                    <a:lumMod val="50000"/>
                  </a:schemeClr>
                </a:solidFill>
                <a:latin typeface="Verdana" panose="020B0604030504040204" pitchFamily="34" charset="0"/>
                <a:ea typeface="Verdana" panose="020B0604030504040204" pitchFamily="34" charset="0"/>
              </a:rPr>
              <a:t>Prevent significant deterioration</a:t>
            </a:r>
          </a:p>
          <a:p>
            <a:pPr marL="1051560" lvl="2" indent="-457200" algn="l">
              <a:lnSpc>
                <a:spcPct val="100000"/>
              </a:lnSpc>
              <a:spcBef>
                <a:spcPct val="20000"/>
              </a:spcBef>
              <a:buClr>
                <a:srgbClr val="8CADAE"/>
              </a:buClr>
              <a:buSzPct val="75000"/>
              <a:buFont typeface="+mj-lt"/>
              <a:buAutoNum type="alphaLcParenR"/>
            </a:pPr>
            <a:r>
              <a:rPr lang="en-US" sz="1400" dirty="0">
                <a:solidFill>
                  <a:schemeClr val="bg2">
                    <a:lumMod val="50000"/>
                  </a:schemeClr>
                </a:solidFill>
                <a:latin typeface="Verdana" panose="020B0604030504040204" pitchFamily="34" charset="0"/>
                <a:ea typeface="Verdana" panose="020B0604030504040204" pitchFamily="34" charset="0"/>
              </a:rPr>
              <a:t>Allow the child to progress developmentally as individually appropriate</a:t>
            </a:r>
          </a:p>
          <a:p>
            <a:pPr marL="320040" lvl="1" algn="l">
              <a:lnSpc>
                <a:spcPct val="100000"/>
              </a:lnSpc>
              <a:spcBef>
                <a:spcPct val="20000"/>
              </a:spcBef>
              <a:buClr>
                <a:srgbClr val="CCB400"/>
              </a:buClr>
              <a:buSzPct val="70000"/>
            </a:pPr>
            <a:r>
              <a:rPr lang="en-US" sz="1400" dirty="0">
                <a:solidFill>
                  <a:schemeClr val="bg2">
                    <a:lumMod val="50000"/>
                  </a:schemeClr>
                </a:solidFill>
                <a:latin typeface="Verdana" panose="020B0604030504040204" pitchFamily="34" charset="0"/>
                <a:ea typeface="Verdana" panose="020B0604030504040204" pitchFamily="34" charset="0"/>
              </a:rPr>
              <a:t>3. And the condition would not be responsive to physical healthcare treatment alone.</a:t>
            </a:r>
          </a:p>
          <a:p>
            <a:endParaRPr lang="en-US" dirty="0"/>
          </a:p>
        </p:txBody>
      </p:sp>
      <p:sp>
        <p:nvSpPr>
          <p:cNvPr id="4" name="Slide Number Placeholder 3">
            <a:extLst>
              <a:ext uri="{FF2B5EF4-FFF2-40B4-BE49-F238E27FC236}">
                <a16:creationId xmlns:a16="http://schemas.microsoft.com/office/drawing/2014/main" id="{79DE590A-F336-4EAA-B6E0-1AC77B3FAF60}"/>
              </a:ext>
            </a:extLst>
          </p:cNvPr>
          <p:cNvSpPr>
            <a:spLocks noGrp="1"/>
          </p:cNvSpPr>
          <p:nvPr>
            <p:ph type="sldNum" sz="quarter" idx="12"/>
          </p:nvPr>
        </p:nvSpPr>
        <p:spPr/>
        <p:txBody>
          <a:bodyPr/>
          <a:lstStyle/>
          <a:p>
            <a:fld id="{6E9F442E-095D-414B-A3C1-4D7C903EC540}" type="slidenum">
              <a:rPr lang="uk-UA" smtClean="0"/>
              <a:pPr/>
              <a:t>17</a:t>
            </a:fld>
            <a:endParaRPr lang="uk-UA" dirty="0"/>
          </a:p>
        </p:txBody>
      </p:sp>
      <p:pic>
        <p:nvPicPr>
          <p:cNvPr id="5" name="Picture 4">
            <a:extLst>
              <a:ext uri="{FF2B5EF4-FFF2-40B4-BE49-F238E27FC236}">
                <a16:creationId xmlns:a16="http://schemas.microsoft.com/office/drawing/2014/main" id="{905F1DDC-4CE7-4489-A10C-F5A1E76C5A5B}"/>
              </a:ext>
            </a:extLst>
          </p:cNvPr>
          <p:cNvPicPr>
            <a:picLocks noChangeAspect="1"/>
          </p:cNvPicPr>
          <p:nvPr/>
        </p:nvPicPr>
        <p:blipFill>
          <a:blip r:embed="rId2"/>
          <a:stretch>
            <a:fillRect/>
          </a:stretch>
        </p:blipFill>
        <p:spPr>
          <a:xfrm>
            <a:off x="16533" y="4348247"/>
            <a:ext cx="2286198" cy="1719221"/>
          </a:xfrm>
          <a:prstGeom prst="rect">
            <a:avLst/>
          </a:prstGeom>
        </p:spPr>
      </p:pic>
    </p:spTree>
    <p:extLst>
      <p:ext uri="{BB962C8B-B14F-4D97-AF65-F5344CB8AC3E}">
        <p14:creationId xmlns:p14="http://schemas.microsoft.com/office/powerpoint/2010/main" val="1761552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D37D0-334C-44E7-A227-B36E7BC62B2E}"/>
              </a:ext>
            </a:extLst>
          </p:cNvPr>
          <p:cNvSpPr>
            <a:spLocks noGrp="1"/>
          </p:cNvSpPr>
          <p:nvPr>
            <p:ph type="ctrTitle"/>
          </p:nvPr>
        </p:nvSpPr>
        <p:spPr>
          <a:xfrm>
            <a:off x="2759201" y="136801"/>
            <a:ext cx="7307943" cy="480131"/>
          </a:xfrm>
        </p:spPr>
        <p:txBody>
          <a:bodyPr/>
          <a:lstStyle/>
          <a:p>
            <a:pPr algn="ctr"/>
            <a:r>
              <a:rPr lang="en-US" dirty="0"/>
              <a:t>Pathways To Medical Necessity</a:t>
            </a:r>
          </a:p>
        </p:txBody>
      </p:sp>
      <p:sp>
        <p:nvSpPr>
          <p:cNvPr id="4" name="Slide Number Placeholder 3">
            <a:extLst>
              <a:ext uri="{FF2B5EF4-FFF2-40B4-BE49-F238E27FC236}">
                <a16:creationId xmlns:a16="http://schemas.microsoft.com/office/drawing/2014/main" id="{17980E55-0516-462F-BE6E-B6DDEA3EA05A}"/>
              </a:ext>
            </a:extLst>
          </p:cNvPr>
          <p:cNvSpPr>
            <a:spLocks noGrp="1"/>
          </p:cNvSpPr>
          <p:nvPr>
            <p:ph type="sldNum" sz="quarter" idx="12"/>
          </p:nvPr>
        </p:nvSpPr>
        <p:spPr/>
        <p:txBody>
          <a:bodyPr/>
          <a:lstStyle/>
          <a:p>
            <a:fld id="{6E9F442E-095D-414B-A3C1-4D7C903EC540}" type="slidenum">
              <a:rPr lang="uk-UA" smtClean="0"/>
              <a:pPr/>
              <a:t>18</a:t>
            </a:fld>
            <a:endParaRPr lang="uk-UA" dirty="0"/>
          </a:p>
        </p:txBody>
      </p:sp>
      <p:graphicFrame>
        <p:nvGraphicFramePr>
          <p:cNvPr id="7" name="Diagram 6">
            <a:extLst>
              <a:ext uri="{FF2B5EF4-FFF2-40B4-BE49-F238E27FC236}">
                <a16:creationId xmlns:a16="http://schemas.microsoft.com/office/drawing/2014/main" id="{ECDEE050-3AC6-4BDF-9C27-CD2E9101E2EF}"/>
              </a:ext>
            </a:extLst>
          </p:cNvPr>
          <p:cNvGraphicFramePr/>
          <p:nvPr>
            <p:extLst>
              <p:ext uri="{D42A27DB-BD31-4B8C-83A1-F6EECF244321}">
                <p14:modId xmlns:p14="http://schemas.microsoft.com/office/powerpoint/2010/main" val="3662382326"/>
              </p:ext>
            </p:extLst>
          </p:nvPr>
        </p:nvGraphicFramePr>
        <p:xfrm>
          <a:off x="0" y="946484"/>
          <a:ext cx="12192000" cy="52778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8204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9305F-C7E5-41BA-992E-7BFBDBC71017}"/>
              </a:ext>
            </a:extLst>
          </p:cNvPr>
          <p:cNvSpPr>
            <a:spLocks noGrp="1"/>
          </p:cNvSpPr>
          <p:nvPr>
            <p:ph type="ctrTitle"/>
          </p:nvPr>
        </p:nvSpPr>
        <p:spPr/>
        <p:txBody>
          <a:bodyPr/>
          <a:lstStyle/>
          <a:p>
            <a:r>
              <a:rPr lang="en-US" dirty="0"/>
              <a:t>Establishing a Diagnosis</a:t>
            </a:r>
          </a:p>
        </p:txBody>
      </p:sp>
      <p:sp>
        <p:nvSpPr>
          <p:cNvPr id="3" name="Subtitle 2">
            <a:extLst>
              <a:ext uri="{FF2B5EF4-FFF2-40B4-BE49-F238E27FC236}">
                <a16:creationId xmlns:a16="http://schemas.microsoft.com/office/drawing/2014/main" id="{DF69391D-0A7E-4C3D-B086-66D6F4EA0D76}"/>
              </a:ext>
            </a:extLst>
          </p:cNvPr>
          <p:cNvSpPr>
            <a:spLocks noGrp="1"/>
          </p:cNvSpPr>
          <p:nvPr>
            <p:ph type="subTitle" idx="1"/>
          </p:nvPr>
        </p:nvSpPr>
        <p:spPr>
          <a:xfrm>
            <a:off x="2243345" y="2768745"/>
            <a:ext cx="7307943" cy="2300502"/>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MH Clients the diagnosis is maintained in the MH Assessment.</a:t>
            </a:r>
          </a:p>
          <a:p>
            <a:pPr marL="274320" lvl="0" indent="-274320">
              <a:lnSpc>
                <a:spcPct val="100000"/>
              </a:lnSpc>
              <a:spcBef>
                <a:spcPct val="20000"/>
              </a:spcBef>
              <a:buClr>
                <a:srgbClr val="D16349"/>
              </a:buClr>
              <a:buSzPct val="85000"/>
              <a:buFont typeface="Wingdings 2"/>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See Medi-Cal Included Diagnosis Lists for:</a:t>
            </a:r>
          </a:p>
          <a:p>
            <a:pPr marL="548640" lvl="1" indent="-274320" algn="l">
              <a:lnSpc>
                <a:spcPct val="100000"/>
              </a:lnSpc>
              <a:spcBef>
                <a:spcPct val="20000"/>
              </a:spcBef>
              <a:buClr>
                <a:srgbClr val="CCB400"/>
              </a:buClr>
              <a:buSzPct val="70000"/>
              <a:buFont typeface="Wingdings"/>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Outpatient MH Services Medi-Cal Included Dx Lists (by ICD-10 Code and DSM Name) </a:t>
            </a:r>
          </a:p>
          <a:p>
            <a:pPr marL="548640" lvl="1" indent="-274320" algn="l">
              <a:lnSpc>
                <a:spcPct val="100000"/>
              </a:lnSpc>
              <a:spcBef>
                <a:spcPct val="20000"/>
              </a:spcBef>
              <a:buClr>
                <a:srgbClr val="CCB400"/>
              </a:buClr>
              <a:buSzPct val="70000"/>
              <a:buFont typeface="Wingdings"/>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It is not recommended to use the DHCS Medi-Cal Included Lists on DHCS’ website as they include more diagnoses than may actually be utilized. </a:t>
            </a:r>
          </a:p>
          <a:p>
            <a:endParaRPr lang="en-US" dirty="0"/>
          </a:p>
        </p:txBody>
      </p:sp>
      <p:sp>
        <p:nvSpPr>
          <p:cNvPr id="4" name="Slide Number Placeholder 3">
            <a:extLst>
              <a:ext uri="{FF2B5EF4-FFF2-40B4-BE49-F238E27FC236}">
                <a16:creationId xmlns:a16="http://schemas.microsoft.com/office/drawing/2014/main" id="{8AA82B4D-9292-4219-A6E0-A9D09F8D4A76}"/>
              </a:ext>
            </a:extLst>
          </p:cNvPr>
          <p:cNvSpPr>
            <a:spLocks noGrp="1"/>
          </p:cNvSpPr>
          <p:nvPr>
            <p:ph type="sldNum" sz="quarter" idx="12"/>
          </p:nvPr>
        </p:nvSpPr>
        <p:spPr/>
        <p:txBody>
          <a:bodyPr/>
          <a:lstStyle/>
          <a:p>
            <a:fld id="{6E9F442E-095D-414B-A3C1-4D7C903EC540}" type="slidenum">
              <a:rPr lang="uk-UA" smtClean="0"/>
              <a:pPr/>
              <a:t>19</a:t>
            </a:fld>
            <a:endParaRPr lang="uk-UA" dirty="0"/>
          </a:p>
        </p:txBody>
      </p:sp>
    </p:spTree>
    <p:extLst>
      <p:ext uri="{BB962C8B-B14F-4D97-AF65-F5344CB8AC3E}">
        <p14:creationId xmlns:p14="http://schemas.microsoft.com/office/powerpoint/2010/main" val="396132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Learning Objectives</a:t>
            </a:r>
          </a:p>
        </p:txBody>
      </p:sp>
      <p:sp>
        <p:nvSpPr>
          <p:cNvPr id="4" name="Subtitle 3"/>
          <p:cNvSpPr>
            <a:spLocks noGrp="1"/>
          </p:cNvSpPr>
          <p:nvPr>
            <p:ph type="subTitle" idx="1"/>
          </p:nvPr>
        </p:nvSpPr>
        <p:spPr>
          <a:xfrm>
            <a:off x="2856161" y="2400749"/>
            <a:ext cx="7307943" cy="3939412"/>
          </a:xfrm>
        </p:spPr>
        <p:txBody>
          <a:bodyPr anchor="t"/>
          <a:lstStyle/>
          <a:p>
            <a:r>
              <a:rPr lang="en-US" sz="1400" i="0" dirty="0"/>
              <a:t>Identify all required elements of a Medi-Cal compliant assessment</a:t>
            </a:r>
          </a:p>
          <a:p>
            <a:pPr marL="108000" indent="0">
              <a:buNone/>
            </a:pPr>
            <a:endParaRPr lang="en-US" sz="1400" i="0" dirty="0"/>
          </a:p>
          <a:p>
            <a:r>
              <a:rPr lang="en-US" sz="1400" i="0" dirty="0"/>
              <a:t>Understand the requirements when using an existing assessment</a:t>
            </a:r>
          </a:p>
          <a:p>
            <a:pPr marL="108000" indent="0">
              <a:buNone/>
            </a:pPr>
            <a:endParaRPr lang="en-US" sz="1400" i="0" dirty="0"/>
          </a:p>
          <a:p>
            <a:r>
              <a:rPr lang="en-US" sz="1400" dirty="0"/>
              <a:t>State the timelines to complete: Brief Screening Tool, Informing Materials, Mental Health(MH) Assessment, Child/Adolescent Needs and Strengths (CANS)/Adult Needs and Strengths Assessment (ANSA)</a:t>
            </a:r>
          </a:p>
          <a:p>
            <a:pPr marL="108000" indent="0">
              <a:buNone/>
            </a:pPr>
            <a:endParaRPr lang="en-US" sz="1400" dirty="0"/>
          </a:p>
          <a:p>
            <a:pPr lvl="0">
              <a:buFont typeface="Arial" panose="020B0604020202020204" pitchFamily="34" charset="0"/>
              <a:buChar char="•"/>
            </a:pPr>
            <a:r>
              <a:rPr lang="en-US" sz="1400" dirty="0"/>
              <a:t>Identify key components of establishing medical necessity</a:t>
            </a:r>
          </a:p>
          <a:p>
            <a:pPr marL="108000" lvl="0" indent="0">
              <a:buNone/>
            </a:pPr>
            <a:endParaRPr lang="en-US" sz="1400" dirty="0"/>
          </a:p>
          <a:p>
            <a:pPr>
              <a:buFont typeface="Arial" panose="020B0604020202020204" pitchFamily="34" charset="0"/>
              <a:buChar char="•"/>
            </a:pPr>
            <a:r>
              <a:rPr lang="en-US" sz="1400" dirty="0"/>
              <a:t>Collect Sexual Orientation and Gender Identity Expression (SOGIE) data during the MH assessment process in a sensitive manner </a:t>
            </a:r>
          </a:p>
          <a:p>
            <a:pPr marL="108000" indent="0">
              <a:buNone/>
            </a:pPr>
            <a:endParaRPr lang="en-US" i="0" dirty="0"/>
          </a:p>
          <a:p>
            <a:endParaRPr lang="en-US"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2</a:t>
            </a:fld>
            <a:endParaRPr lang="uk-UA" dirty="0"/>
          </a:p>
        </p:txBody>
      </p:sp>
    </p:spTree>
    <p:extLst>
      <p:ext uri="{BB962C8B-B14F-4D97-AF65-F5344CB8AC3E}">
        <p14:creationId xmlns:p14="http://schemas.microsoft.com/office/powerpoint/2010/main" val="4103326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605B-05B7-40FF-95F3-598AA0D9FA40}"/>
              </a:ext>
            </a:extLst>
          </p:cNvPr>
          <p:cNvSpPr>
            <a:spLocks noGrp="1"/>
          </p:cNvSpPr>
          <p:nvPr>
            <p:ph type="ctrTitle"/>
          </p:nvPr>
        </p:nvSpPr>
        <p:spPr/>
        <p:txBody>
          <a:bodyPr/>
          <a:lstStyle/>
          <a:p>
            <a:r>
              <a:rPr lang="en-US" dirty="0"/>
              <a:t>Crosswalk for Outpatient MH Services</a:t>
            </a:r>
          </a:p>
        </p:txBody>
      </p:sp>
      <p:sp>
        <p:nvSpPr>
          <p:cNvPr id="3" name="Subtitle 2">
            <a:extLst>
              <a:ext uri="{FF2B5EF4-FFF2-40B4-BE49-F238E27FC236}">
                <a16:creationId xmlns:a16="http://schemas.microsoft.com/office/drawing/2014/main" id="{659D09FF-559F-47AE-B198-4A1859E9A421}"/>
              </a:ext>
            </a:extLst>
          </p:cNvPr>
          <p:cNvSpPr>
            <a:spLocks noGrp="1"/>
          </p:cNvSpPr>
          <p:nvPr>
            <p:ph type="subTitle" idx="1"/>
          </p:nvPr>
        </p:nvSpPr>
        <p:spPr>
          <a:xfrm>
            <a:off x="2213848" y="2504914"/>
            <a:ext cx="7307943" cy="2257413"/>
          </a:xfrm>
        </p:spPr>
        <p:txBody>
          <a:bodyPr/>
          <a:lstStyle/>
          <a:p>
            <a:pPr marL="74295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DHCS releases the SMHS Included list as ICD-10 diagnoses, however ICD-10 does not include criteria for diagnoses. DSM-5 uses ICD-10 codes and adds specific criteria. </a:t>
            </a:r>
          </a:p>
          <a:p>
            <a:pPr marL="742950" lvl="1" indent="-285750" algn="l">
              <a:lnSpc>
                <a:spcPct val="100000"/>
              </a:lnSpc>
              <a:spcBef>
                <a:spcPct val="20000"/>
              </a:spcBef>
              <a:buClr>
                <a:srgbClr val="CCB400"/>
              </a:buClr>
              <a:buSzPct val="70000"/>
              <a:buFont typeface="Arial" panose="020B0604020202020204" pitchFamily="34" charset="0"/>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Codes and diagnoses between the manuals are not always the same because they are updated independently. </a:t>
            </a:r>
          </a:p>
          <a:p>
            <a:pPr marL="742950" lvl="1" indent="-285750" algn="l">
              <a:lnSpc>
                <a:spcPct val="100000"/>
              </a:lnSpc>
              <a:spcBef>
                <a:spcPct val="20000"/>
              </a:spcBef>
              <a:buClr>
                <a:srgbClr val="CCB400"/>
              </a:buClr>
              <a:buSzPct val="70000"/>
              <a:buFont typeface="Arial" panose="020B0604020202020204" pitchFamily="34" charset="0"/>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74295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ACBH has developed a crosswalk to help navigate these concerns.</a:t>
            </a:r>
          </a:p>
          <a:p>
            <a:endParaRPr lang="en-US" dirty="0"/>
          </a:p>
        </p:txBody>
      </p:sp>
      <p:sp>
        <p:nvSpPr>
          <p:cNvPr id="4" name="Slide Number Placeholder 3">
            <a:extLst>
              <a:ext uri="{FF2B5EF4-FFF2-40B4-BE49-F238E27FC236}">
                <a16:creationId xmlns:a16="http://schemas.microsoft.com/office/drawing/2014/main" id="{97FF5CDA-3A03-4A9E-BE6D-BC7CDA02E0FC}"/>
              </a:ext>
            </a:extLst>
          </p:cNvPr>
          <p:cNvSpPr>
            <a:spLocks noGrp="1"/>
          </p:cNvSpPr>
          <p:nvPr>
            <p:ph type="sldNum" sz="quarter" idx="12"/>
          </p:nvPr>
        </p:nvSpPr>
        <p:spPr/>
        <p:txBody>
          <a:bodyPr/>
          <a:lstStyle/>
          <a:p>
            <a:fld id="{6E9F442E-095D-414B-A3C1-4D7C903EC540}" type="slidenum">
              <a:rPr lang="uk-UA" smtClean="0"/>
              <a:pPr/>
              <a:t>20</a:t>
            </a:fld>
            <a:endParaRPr lang="uk-UA" dirty="0"/>
          </a:p>
        </p:txBody>
      </p:sp>
    </p:spTree>
    <p:extLst>
      <p:ext uri="{BB962C8B-B14F-4D97-AF65-F5344CB8AC3E}">
        <p14:creationId xmlns:p14="http://schemas.microsoft.com/office/powerpoint/2010/main" val="2962798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5080F-2E03-4402-A442-0B4082E53D21}"/>
              </a:ext>
            </a:extLst>
          </p:cNvPr>
          <p:cNvSpPr>
            <a:spLocks noGrp="1"/>
          </p:cNvSpPr>
          <p:nvPr>
            <p:ph type="ctrTitle"/>
          </p:nvPr>
        </p:nvSpPr>
        <p:spPr/>
        <p:txBody>
          <a:bodyPr/>
          <a:lstStyle/>
          <a:p>
            <a:r>
              <a:rPr lang="en-US" dirty="0"/>
              <a:t>Diagnosis Continued</a:t>
            </a:r>
          </a:p>
        </p:txBody>
      </p:sp>
      <p:sp>
        <p:nvSpPr>
          <p:cNvPr id="3" name="Subtitle 2">
            <a:extLst>
              <a:ext uri="{FF2B5EF4-FFF2-40B4-BE49-F238E27FC236}">
                <a16:creationId xmlns:a16="http://schemas.microsoft.com/office/drawing/2014/main" id="{0C0EE96B-AADF-40BA-83F0-C4E8D04490DD}"/>
              </a:ext>
            </a:extLst>
          </p:cNvPr>
          <p:cNvSpPr>
            <a:spLocks noGrp="1"/>
          </p:cNvSpPr>
          <p:nvPr>
            <p:ph type="subTitle" idx="1"/>
          </p:nvPr>
        </p:nvSpPr>
        <p:spPr>
          <a:xfrm>
            <a:off x="1913964" y="2329531"/>
            <a:ext cx="7307943" cy="2688300"/>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primary diagnosis and focus of treatment can not be a historical diagnosis. The primary diagnosis must be made during the current episode.</a:t>
            </a:r>
          </a:p>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example, diagnoses made during recent psychiatric hospitalizations may be used to inform the current diagnosis but may not simply be referenced.</a:t>
            </a:r>
          </a:p>
          <a:p>
            <a:pPr marL="548640" lvl="1" indent="-274320" algn="l">
              <a:lnSpc>
                <a:spcPct val="100000"/>
              </a:lnSpc>
              <a:spcBef>
                <a:spcPct val="20000"/>
              </a:spcBef>
              <a:buClr>
                <a:srgbClr val="CCB400"/>
              </a:buClr>
              <a:buSzPct val="70000"/>
              <a:buFont typeface="Wingdings"/>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Any additional diagnoses that the client has received in the past may be documented without indicating the full criteria. Indicate “by history” and the source of the data.</a:t>
            </a:r>
          </a:p>
          <a:p>
            <a:endParaRPr lang="en-US" dirty="0"/>
          </a:p>
        </p:txBody>
      </p:sp>
      <p:sp>
        <p:nvSpPr>
          <p:cNvPr id="4" name="Slide Number Placeholder 3">
            <a:extLst>
              <a:ext uri="{FF2B5EF4-FFF2-40B4-BE49-F238E27FC236}">
                <a16:creationId xmlns:a16="http://schemas.microsoft.com/office/drawing/2014/main" id="{92BAB6E9-BC8E-42BC-A92B-B28D1E620D6C}"/>
              </a:ext>
            </a:extLst>
          </p:cNvPr>
          <p:cNvSpPr>
            <a:spLocks noGrp="1"/>
          </p:cNvSpPr>
          <p:nvPr>
            <p:ph type="sldNum" sz="quarter" idx="12"/>
          </p:nvPr>
        </p:nvSpPr>
        <p:spPr/>
        <p:txBody>
          <a:bodyPr/>
          <a:lstStyle/>
          <a:p>
            <a:fld id="{6E9F442E-095D-414B-A3C1-4D7C903EC540}" type="slidenum">
              <a:rPr lang="uk-UA" smtClean="0"/>
              <a:pPr/>
              <a:t>21</a:t>
            </a:fld>
            <a:endParaRPr lang="uk-UA" dirty="0"/>
          </a:p>
        </p:txBody>
      </p:sp>
    </p:spTree>
    <p:extLst>
      <p:ext uri="{BB962C8B-B14F-4D97-AF65-F5344CB8AC3E}">
        <p14:creationId xmlns:p14="http://schemas.microsoft.com/office/powerpoint/2010/main" val="169299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999F7-C445-47CF-9726-B8456AE8C32D}"/>
              </a:ext>
            </a:extLst>
          </p:cNvPr>
          <p:cNvSpPr>
            <a:spLocks noGrp="1"/>
          </p:cNvSpPr>
          <p:nvPr>
            <p:ph type="ctrTitle"/>
          </p:nvPr>
        </p:nvSpPr>
        <p:spPr/>
        <p:txBody>
          <a:bodyPr/>
          <a:lstStyle/>
          <a:p>
            <a:r>
              <a:rPr lang="en-US" dirty="0"/>
              <a:t>Discrepant Diagnosis</a:t>
            </a:r>
          </a:p>
        </p:txBody>
      </p:sp>
      <p:sp>
        <p:nvSpPr>
          <p:cNvPr id="3" name="Subtitle 2" descr="So remove everything after It must be resolved? What if it is across agencies? Do we want to include that as this seems like more of where those two bullets were headed.....?">
            <a:extLst>
              <a:ext uri="{FF2B5EF4-FFF2-40B4-BE49-F238E27FC236}">
                <a16:creationId xmlns:a16="http://schemas.microsoft.com/office/drawing/2014/main" id="{4E682EAB-A4A6-46F8-83EF-2C0968CCDE57}"/>
              </a:ext>
            </a:extLst>
          </p:cNvPr>
          <p:cNvSpPr>
            <a:spLocks noGrp="1"/>
          </p:cNvSpPr>
          <p:nvPr>
            <p:ph type="subTitle" idx="1"/>
          </p:nvPr>
        </p:nvSpPr>
        <p:spPr>
          <a:xfrm>
            <a:off x="2171872" y="2221824"/>
            <a:ext cx="7307943" cy="3143809"/>
          </a:xfrm>
        </p:spPr>
        <p:txBody>
          <a:bodyPr/>
          <a:lstStyle/>
          <a:p>
            <a:pPr indent="-285750">
              <a:lnSpc>
                <a:spcPct val="100000"/>
              </a:lnSpc>
              <a:spcBef>
                <a:spcPct val="20000"/>
              </a:spcBef>
              <a:buClr>
                <a:srgbClr val="D16349"/>
              </a:buClr>
              <a:buSzPct val="85000"/>
            </a:pPr>
            <a:r>
              <a:rPr lang="en-US" sz="1400" dirty="0">
                <a:latin typeface="Verdana" panose="020B0604030504040204" pitchFamily="34" charset="0"/>
                <a:ea typeface="Verdana" panose="020B0604030504040204" pitchFamily="34" charset="0"/>
              </a:rPr>
              <a:t>When there is a discrepant diagnoses within an agency, it must be resolved and if it can not be resolved, the client record should indicate:</a:t>
            </a:r>
          </a:p>
          <a:p>
            <a:pPr lvl="1" indent="-285750" algn="l">
              <a:lnSpc>
                <a:spcPct val="100000"/>
              </a:lnSpc>
              <a:spcBef>
                <a:spcPct val="20000"/>
              </a:spcBef>
              <a:buClr>
                <a:srgbClr val="D16349"/>
              </a:buClr>
              <a:buSzPct val="8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What attempts were made to align them? </a:t>
            </a:r>
          </a:p>
          <a:p>
            <a:pPr lvl="1" indent="-285750" algn="l">
              <a:lnSpc>
                <a:spcPct val="100000"/>
              </a:lnSpc>
              <a:spcBef>
                <a:spcPct val="20000"/>
              </a:spcBef>
              <a:buClr>
                <a:srgbClr val="D16349"/>
              </a:buClr>
              <a:buSzPct val="85000"/>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How the decision was reached to keep discrepant diagnoses?  </a:t>
            </a:r>
          </a:p>
          <a:p>
            <a:pPr lvl="1" indent="-285750" algn="l">
              <a:lnSpc>
                <a:spcPct val="100000"/>
              </a:lnSpc>
              <a:spcBef>
                <a:spcPct val="20000"/>
              </a:spcBef>
              <a:buClr>
                <a:srgbClr val="D16349"/>
              </a:buClr>
              <a:buSzPct val="85000"/>
              <a:buFont typeface="Arial" panose="020B0604020202020204" pitchFamily="34" charset="0"/>
              <a:buChar char="•"/>
            </a:pPr>
            <a:endParaRPr lang="en-US" sz="1400" dirty="0">
              <a:solidFill>
                <a:schemeClr val="bg2">
                  <a:lumMod val="50000"/>
                </a:schemeClr>
              </a:solidFill>
              <a:latin typeface="Verdana" panose="020B0604030504040204" pitchFamily="34" charset="0"/>
              <a:ea typeface="Verdana" panose="020B0604030504040204" pitchFamily="34" charset="0"/>
            </a:endParaRPr>
          </a:p>
          <a:p>
            <a:pPr indent="-285750">
              <a:lnSpc>
                <a:spcPct val="100000"/>
              </a:lnSpc>
              <a:spcBef>
                <a:spcPct val="20000"/>
              </a:spcBef>
              <a:buClr>
                <a:srgbClr val="D16349"/>
              </a:buClr>
              <a:buSzPct val="85000"/>
            </a:pPr>
            <a:r>
              <a:rPr lang="en-US" sz="1400" dirty="0">
                <a:latin typeface="Verdana" panose="020B0604030504040204" pitchFamily="34" charset="0"/>
                <a:ea typeface="Verdana" panose="020B0604030504040204" pitchFamily="34" charset="0"/>
              </a:rPr>
              <a:t>It is best practice for providers to coordinate care and collaborate across agencies regarding conflicting diagnoses. </a:t>
            </a:r>
          </a:p>
          <a:p>
            <a:pPr indent="-285750">
              <a:lnSpc>
                <a:spcPct val="100000"/>
              </a:lnSpc>
              <a:spcBef>
                <a:spcPct val="20000"/>
              </a:spcBef>
              <a:buClr>
                <a:srgbClr val="D16349"/>
              </a:buClr>
              <a:buSzPct val="85000"/>
            </a:pPr>
            <a:endParaRPr lang="en-US" sz="1400" dirty="0">
              <a:latin typeface="Verdana" panose="020B0604030504040204" pitchFamily="34" charset="0"/>
              <a:ea typeface="Verdana" panose="020B0604030504040204" pitchFamily="34" charset="0"/>
            </a:endParaRPr>
          </a:p>
          <a:p>
            <a:pPr indent="-285750">
              <a:lnSpc>
                <a:spcPct val="100000"/>
              </a:lnSpc>
              <a:spcBef>
                <a:spcPct val="20000"/>
              </a:spcBef>
              <a:buClr>
                <a:srgbClr val="D16349"/>
              </a:buClr>
              <a:buSzPct val="85000"/>
            </a:pPr>
            <a:r>
              <a:rPr lang="en-US" sz="1400" dirty="0">
                <a:latin typeface="Verdana" panose="020B0604030504040204" pitchFamily="34" charset="0"/>
                <a:ea typeface="Verdana" panose="020B0604030504040204" pitchFamily="34" charset="0"/>
              </a:rPr>
              <a:t>Each contracted agency is required to have a policy and procedure to resolve discrepant diagnoses. </a:t>
            </a:r>
          </a:p>
          <a:p>
            <a:pPr marL="0" lvl="0" indent="0">
              <a:lnSpc>
                <a:spcPct val="100000"/>
              </a:lnSpc>
              <a:spcBef>
                <a:spcPct val="20000"/>
              </a:spcBef>
              <a:buClr>
                <a:srgbClr val="D16349"/>
              </a:buClr>
              <a:buSzPct val="85000"/>
              <a:buNone/>
            </a:pPr>
            <a:endParaRPr lang="en-US" sz="2000" dirty="0">
              <a:solidFill>
                <a:schemeClr val="tx1">
                  <a:lumMod val="50000"/>
                  <a:lumOff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374B90AC-1E3C-47DE-A9AD-AE6DF2C78A37}"/>
              </a:ext>
            </a:extLst>
          </p:cNvPr>
          <p:cNvSpPr>
            <a:spLocks noGrp="1"/>
          </p:cNvSpPr>
          <p:nvPr>
            <p:ph type="sldNum" sz="quarter" idx="12"/>
          </p:nvPr>
        </p:nvSpPr>
        <p:spPr/>
        <p:txBody>
          <a:bodyPr/>
          <a:lstStyle/>
          <a:p>
            <a:fld id="{6E9F442E-095D-414B-A3C1-4D7C903EC540}" type="slidenum">
              <a:rPr lang="uk-UA" smtClean="0"/>
              <a:pPr/>
              <a:t>22</a:t>
            </a:fld>
            <a:endParaRPr lang="uk-UA" dirty="0"/>
          </a:p>
        </p:txBody>
      </p:sp>
    </p:spTree>
    <p:extLst>
      <p:ext uri="{BB962C8B-B14F-4D97-AF65-F5344CB8AC3E}">
        <p14:creationId xmlns:p14="http://schemas.microsoft.com/office/powerpoint/2010/main" val="3253339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1EE1A42-6400-4ABE-8E51-80A42FD605E1}"/>
              </a:ext>
            </a:extLst>
          </p:cNvPr>
          <p:cNvSpPr/>
          <p:nvPr/>
        </p:nvSpPr>
        <p:spPr>
          <a:xfrm>
            <a:off x="1940169" y="2190931"/>
            <a:ext cx="7315200" cy="3733800"/>
          </a:xfrm>
          <a:prstGeom prst="ellipse">
            <a:avLst/>
          </a:prstGeom>
          <a:solidFill>
            <a:schemeClr val="bg1"/>
          </a:solidFill>
          <a:ln w="11429"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eorgia"/>
              <a:ea typeface="+mn-ea"/>
              <a:cs typeface="+mn-cs"/>
            </a:endParaRPr>
          </a:p>
        </p:txBody>
      </p:sp>
      <p:sp>
        <p:nvSpPr>
          <p:cNvPr id="2" name="Title 1">
            <a:extLst>
              <a:ext uri="{FF2B5EF4-FFF2-40B4-BE49-F238E27FC236}">
                <a16:creationId xmlns:a16="http://schemas.microsoft.com/office/drawing/2014/main" id="{52D5AC97-078F-487C-AC93-896B48F69C0F}"/>
              </a:ext>
            </a:extLst>
          </p:cNvPr>
          <p:cNvSpPr>
            <a:spLocks noGrp="1"/>
          </p:cNvSpPr>
          <p:nvPr>
            <p:ph type="ctrTitle"/>
          </p:nvPr>
        </p:nvSpPr>
        <p:spPr/>
        <p:txBody>
          <a:bodyPr/>
          <a:lstStyle/>
          <a:p>
            <a:r>
              <a:rPr lang="en-US" dirty="0"/>
              <a:t>Information Systems Help Desk</a:t>
            </a:r>
          </a:p>
        </p:txBody>
      </p:sp>
      <p:sp>
        <p:nvSpPr>
          <p:cNvPr id="3" name="Subtitle 2">
            <a:extLst>
              <a:ext uri="{FF2B5EF4-FFF2-40B4-BE49-F238E27FC236}">
                <a16:creationId xmlns:a16="http://schemas.microsoft.com/office/drawing/2014/main" id="{F68EC673-A46D-41A3-BFA1-499AD8882104}"/>
              </a:ext>
            </a:extLst>
          </p:cNvPr>
          <p:cNvSpPr>
            <a:spLocks noGrp="1"/>
          </p:cNvSpPr>
          <p:nvPr>
            <p:ph type="subTitle" idx="1"/>
          </p:nvPr>
        </p:nvSpPr>
        <p:spPr>
          <a:xfrm>
            <a:off x="1959462" y="2634490"/>
            <a:ext cx="7733076" cy="1223284"/>
          </a:xfrm>
        </p:spPr>
        <p:txBody>
          <a:bodyPr/>
          <a:lstStyle/>
          <a:p>
            <a:pPr marL="0" lvl="0" indent="0">
              <a:lnSpc>
                <a:spcPct val="100000"/>
              </a:lnSpc>
              <a:spcBef>
                <a:spcPts val="0"/>
              </a:spcBef>
              <a:buClrTx/>
              <a:buSzTx/>
              <a:buNone/>
            </a:pPr>
            <a:r>
              <a:rPr lang="en-US" sz="1400" dirty="0">
                <a:latin typeface="Verdana" panose="020B0604030504040204" pitchFamily="34" charset="0"/>
                <a:ea typeface="Verdana" panose="020B0604030504040204" pitchFamily="34" charset="0"/>
              </a:rPr>
              <a:t>If </a:t>
            </a:r>
            <a:r>
              <a:rPr lang="en-US" sz="1400">
                <a:latin typeface="Verdana" panose="020B0604030504040204" pitchFamily="34" charset="0"/>
                <a:ea typeface="Verdana" panose="020B0604030504040204" pitchFamily="34" charset="0"/>
              </a:rPr>
              <a:t>a diagnosis </a:t>
            </a:r>
            <a:r>
              <a:rPr lang="en-US" sz="1400" dirty="0">
                <a:latin typeface="Verdana" panose="020B0604030504040204" pitchFamily="34" charset="0"/>
                <a:ea typeface="Verdana" panose="020B0604030504040204" pitchFamily="34" charset="0"/>
              </a:rPr>
              <a:t>code is on the M/C Included list and cannot be entered into InSyst </a:t>
            </a:r>
            <a:r>
              <a:rPr lang="en-US" sz="1400" dirty="0">
                <a:solidFill>
                  <a:schemeClr val="tx1">
                    <a:lumMod val="50000"/>
                    <a:lumOff val="50000"/>
                  </a:schemeClr>
                </a:solidFill>
                <a:latin typeface="Verdana" panose="020B0604030504040204" pitchFamily="34" charset="0"/>
                <a:ea typeface="Verdana" panose="020B0604030504040204" pitchFamily="34" charset="0"/>
              </a:rPr>
              <a:t>please contact the Information Systems Help Desk @ 510.567.8181 or </a:t>
            </a:r>
            <a:r>
              <a:rPr lang="en-US" sz="1400" dirty="0">
                <a:solidFill>
                  <a:schemeClr val="tx1">
                    <a:lumMod val="50000"/>
                    <a:lumOff val="50000"/>
                  </a:schemeClr>
                </a:solidFill>
                <a:latin typeface="Verdana" panose="020B0604030504040204" pitchFamily="34" charset="0"/>
                <a:ea typeface="Verdana" panose="020B0604030504040204" pitchFamily="34" charset="0"/>
                <a:hlinkClick r:id="rId2"/>
              </a:rPr>
              <a:t>HIS@acgov.org</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lvl="0" indent="0">
              <a:lnSpc>
                <a:spcPct val="100000"/>
              </a:lnSpc>
              <a:spcBef>
                <a:spcPts val="0"/>
              </a:spcBef>
              <a:buClrTx/>
              <a:buSzTx/>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395D7989-8969-4818-8D59-C18E7D78133E}"/>
              </a:ext>
            </a:extLst>
          </p:cNvPr>
          <p:cNvSpPr>
            <a:spLocks noGrp="1"/>
          </p:cNvSpPr>
          <p:nvPr>
            <p:ph type="sldNum" sz="quarter" idx="12"/>
          </p:nvPr>
        </p:nvSpPr>
        <p:spPr/>
        <p:txBody>
          <a:bodyPr/>
          <a:lstStyle/>
          <a:p>
            <a:fld id="{6E9F442E-095D-414B-A3C1-4D7C903EC540}" type="slidenum">
              <a:rPr lang="uk-UA" smtClean="0"/>
              <a:pPr/>
              <a:t>23</a:t>
            </a:fld>
            <a:endParaRPr lang="uk-UA" dirty="0"/>
          </a:p>
        </p:txBody>
      </p:sp>
      <p:pic>
        <p:nvPicPr>
          <p:cNvPr id="7" name="Picture 6">
            <a:extLst>
              <a:ext uri="{FF2B5EF4-FFF2-40B4-BE49-F238E27FC236}">
                <a16:creationId xmlns:a16="http://schemas.microsoft.com/office/drawing/2014/main" id="{32809693-1149-4B3B-BAC8-D76103BB87E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55288" y="4082589"/>
            <a:ext cx="3108960" cy="2081976"/>
          </a:xfrm>
          <a:prstGeom prst="rect">
            <a:avLst/>
          </a:prstGeom>
        </p:spPr>
      </p:pic>
    </p:spTree>
    <p:extLst>
      <p:ext uri="{BB962C8B-B14F-4D97-AF65-F5344CB8AC3E}">
        <p14:creationId xmlns:p14="http://schemas.microsoft.com/office/powerpoint/2010/main" val="2845870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F843-2BF2-4A4E-B9F0-4F6C31C15135}"/>
              </a:ext>
            </a:extLst>
          </p:cNvPr>
          <p:cNvSpPr>
            <a:spLocks noGrp="1"/>
          </p:cNvSpPr>
          <p:nvPr>
            <p:ph type="ctrTitle"/>
          </p:nvPr>
        </p:nvSpPr>
        <p:spPr/>
        <p:txBody>
          <a:bodyPr/>
          <a:lstStyle/>
          <a:p>
            <a:r>
              <a:rPr lang="en-US" dirty="0"/>
              <a:t>Mental Health Assessment</a:t>
            </a:r>
          </a:p>
        </p:txBody>
      </p:sp>
      <p:sp>
        <p:nvSpPr>
          <p:cNvPr id="3" name="Subtitle 2">
            <a:extLst>
              <a:ext uri="{FF2B5EF4-FFF2-40B4-BE49-F238E27FC236}">
                <a16:creationId xmlns:a16="http://schemas.microsoft.com/office/drawing/2014/main" id="{2AD100E7-C8D5-44B9-AC3E-FD646B6F15A8}"/>
              </a:ext>
            </a:extLst>
          </p:cNvPr>
          <p:cNvSpPr>
            <a:spLocks noGrp="1"/>
          </p:cNvSpPr>
          <p:nvPr>
            <p:ph type="subTitle" idx="1"/>
          </p:nvPr>
        </p:nvSpPr>
        <p:spPr>
          <a:xfrm>
            <a:off x="2256864" y="2532534"/>
            <a:ext cx="7307943" cy="329257"/>
          </a:xfrm>
        </p:spPr>
        <p:txBody>
          <a:bodyPr/>
          <a:lstStyle/>
          <a:p>
            <a:r>
              <a:rPr lang="en-US" sz="1600" dirty="0"/>
              <a:t>Step One of the Golden Thread</a:t>
            </a:r>
          </a:p>
        </p:txBody>
      </p:sp>
      <p:sp>
        <p:nvSpPr>
          <p:cNvPr id="4" name="Slide Number Placeholder 3">
            <a:extLst>
              <a:ext uri="{FF2B5EF4-FFF2-40B4-BE49-F238E27FC236}">
                <a16:creationId xmlns:a16="http://schemas.microsoft.com/office/drawing/2014/main" id="{87B0D40C-CC32-4599-A563-C50DD4F5E8BB}"/>
              </a:ext>
            </a:extLst>
          </p:cNvPr>
          <p:cNvSpPr>
            <a:spLocks noGrp="1"/>
          </p:cNvSpPr>
          <p:nvPr>
            <p:ph type="sldNum" sz="quarter" idx="12"/>
          </p:nvPr>
        </p:nvSpPr>
        <p:spPr/>
        <p:txBody>
          <a:bodyPr/>
          <a:lstStyle/>
          <a:p>
            <a:fld id="{6E9F442E-095D-414B-A3C1-4D7C903EC540}" type="slidenum">
              <a:rPr lang="uk-UA" smtClean="0"/>
              <a:pPr/>
              <a:t>24</a:t>
            </a:fld>
            <a:endParaRPr lang="uk-UA" dirty="0"/>
          </a:p>
        </p:txBody>
      </p:sp>
      <p:pic>
        <p:nvPicPr>
          <p:cNvPr id="6" name="Picture 5">
            <a:extLst>
              <a:ext uri="{FF2B5EF4-FFF2-40B4-BE49-F238E27FC236}">
                <a16:creationId xmlns:a16="http://schemas.microsoft.com/office/drawing/2014/main" id="{A15D3383-E476-4E62-B8F7-5C089DFD49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945346" y="3536125"/>
            <a:ext cx="2834640" cy="1889760"/>
          </a:xfrm>
          <a:prstGeom prst="rect">
            <a:avLst/>
          </a:prstGeom>
        </p:spPr>
      </p:pic>
      <p:sp>
        <p:nvSpPr>
          <p:cNvPr id="7" name="TextBox 6">
            <a:extLst>
              <a:ext uri="{FF2B5EF4-FFF2-40B4-BE49-F238E27FC236}">
                <a16:creationId xmlns:a16="http://schemas.microsoft.com/office/drawing/2014/main" id="{8BFBA3D5-66B6-4634-8791-0CB2FD4352E7}"/>
              </a:ext>
            </a:extLst>
          </p:cNvPr>
          <p:cNvSpPr txBox="1"/>
          <p:nvPr/>
        </p:nvSpPr>
        <p:spPr>
          <a:xfrm>
            <a:off x="3261360" y="7806209"/>
            <a:ext cx="2834640" cy="230832"/>
          </a:xfrm>
          <a:prstGeom prst="rect">
            <a:avLst/>
          </a:prstGeom>
          <a:noFill/>
        </p:spPr>
        <p:txBody>
          <a:bodyPr wrap="square" rtlCol="0">
            <a:spAutoFit/>
          </a:bodyPr>
          <a:lstStyle/>
          <a:p>
            <a:r>
              <a:rPr lang="en-US" sz="900" dirty="0">
                <a:hlinkClick r:id="rId3" tooltip="http://www.simplydesigning.net/2013/12/simple-silver-metal-garland-silver-and_2.html"/>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92358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A7B9-40EB-4C8C-AE8B-84437A486962}"/>
              </a:ext>
            </a:extLst>
          </p:cNvPr>
          <p:cNvSpPr>
            <a:spLocks noGrp="1"/>
          </p:cNvSpPr>
          <p:nvPr>
            <p:ph type="ctrTitle"/>
          </p:nvPr>
        </p:nvSpPr>
        <p:spPr/>
        <p:txBody>
          <a:bodyPr/>
          <a:lstStyle/>
          <a:p>
            <a:r>
              <a:rPr lang="en-US" dirty="0"/>
              <a:t>Purpose of the assessment</a:t>
            </a:r>
          </a:p>
        </p:txBody>
      </p:sp>
      <p:sp>
        <p:nvSpPr>
          <p:cNvPr id="3" name="Subtitle 2">
            <a:extLst>
              <a:ext uri="{FF2B5EF4-FFF2-40B4-BE49-F238E27FC236}">
                <a16:creationId xmlns:a16="http://schemas.microsoft.com/office/drawing/2014/main" id="{BB156080-C1E7-4BEA-9DBC-8CE3A6ED28C9}"/>
              </a:ext>
            </a:extLst>
          </p:cNvPr>
          <p:cNvSpPr>
            <a:spLocks noGrp="1"/>
          </p:cNvSpPr>
          <p:nvPr>
            <p:ph type="subTitle" idx="1"/>
          </p:nvPr>
        </p:nvSpPr>
        <p:spPr>
          <a:xfrm>
            <a:off x="2289103" y="2329531"/>
            <a:ext cx="7307943" cy="3679341"/>
          </a:xfrm>
        </p:spPr>
        <p:txBody>
          <a:bodyPr/>
          <a:lstStyle/>
          <a:p>
            <a:pPr marL="6668" lvl="2" algn="l">
              <a:lnSpc>
                <a:spcPct val="100000"/>
              </a:lnSpc>
              <a:spcBef>
                <a:spcPct val="20000"/>
              </a:spcBef>
              <a:buClr>
                <a:srgbClr val="D16349"/>
              </a:buClr>
              <a:buSzPct val="85000"/>
            </a:pPr>
            <a:r>
              <a:rPr lang="en-US" sz="1400" dirty="0">
                <a:solidFill>
                  <a:schemeClr val="tx1">
                    <a:lumMod val="50000"/>
                    <a:lumOff val="50000"/>
                  </a:schemeClr>
                </a:solidFill>
                <a:latin typeface="Verdana" panose="020B0604030504040204" pitchFamily="34" charset="0"/>
                <a:ea typeface="Verdana" panose="020B0604030504040204" pitchFamily="34" charset="0"/>
              </a:rPr>
              <a:t>Assessments are a collection of information and clinical analysis that are designed to evaluate the current status of a client’s mental, emotional, or behavioral health. </a:t>
            </a:r>
          </a:p>
          <a:p>
            <a:pPr marL="280988" lvl="3" algn="l">
              <a:lnSpc>
                <a:spcPct val="100000"/>
              </a:lnSpc>
              <a:spcBef>
                <a:spcPct val="20000"/>
              </a:spcBef>
              <a:buClr>
                <a:srgbClr val="D16349"/>
              </a:buClr>
              <a:buSzPct val="85000"/>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What is the purpose?</a:t>
            </a:r>
          </a:p>
          <a:p>
            <a:pPr marL="56007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To learn about the client’s story that brought them to treatment</a:t>
            </a:r>
          </a:p>
          <a:p>
            <a:pPr marL="56007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Gather information about the client in order to formulate a diagnosis, develop a conceptualization, and collaboratively create a treatment plan </a:t>
            </a:r>
          </a:p>
          <a:p>
            <a:pPr marL="560070" lvl="1" indent="-285750" algn="l">
              <a:lnSpc>
                <a:spcPct val="100000"/>
              </a:lnSpc>
              <a:spcBef>
                <a:spcPct val="20000"/>
              </a:spcBef>
              <a:buClr>
                <a:srgbClr val="CCB400"/>
              </a:buClr>
              <a:buSzPct val="70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Determine if the client meets medical necessity:</a:t>
            </a:r>
          </a:p>
          <a:p>
            <a:pPr marL="879475" lvl="2" indent="-285750" algn="l">
              <a:lnSpc>
                <a:spcPct val="100000"/>
              </a:lnSpc>
              <a:spcBef>
                <a:spcPct val="20000"/>
              </a:spcBef>
              <a:buClr>
                <a:srgbClr val="8CADAE"/>
              </a:buClr>
              <a:buSzPct val="7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Do they have an included diagnosis and an impairment in life functioning due to their mental health symptoms?</a:t>
            </a:r>
          </a:p>
          <a:p>
            <a:pPr marL="576263" lvl="2" indent="-285750" algn="l">
              <a:lnSpc>
                <a:spcPct val="100000"/>
              </a:lnSpc>
              <a:spcBef>
                <a:spcPct val="20000"/>
              </a:spcBef>
              <a:buClr>
                <a:srgbClr val="8CADAE"/>
              </a:buClr>
              <a:buSzPct val="7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To ensure that all beneficiaries have a plan of treatment that addresses all symptoms and impairments to functioning and that those services are provided to the beneficiary. </a:t>
            </a:r>
          </a:p>
          <a:p>
            <a:endParaRPr lang="en-US" dirty="0"/>
          </a:p>
        </p:txBody>
      </p:sp>
      <p:sp>
        <p:nvSpPr>
          <p:cNvPr id="4" name="Slide Number Placeholder 3">
            <a:extLst>
              <a:ext uri="{FF2B5EF4-FFF2-40B4-BE49-F238E27FC236}">
                <a16:creationId xmlns:a16="http://schemas.microsoft.com/office/drawing/2014/main" id="{04EB208F-EB46-4686-AE7C-839CCC9EE1DD}"/>
              </a:ext>
            </a:extLst>
          </p:cNvPr>
          <p:cNvSpPr>
            <a:spLocks noGrp="1"/>
          </p:cNvSpPr>
          <p:nvPr>
            <p:ph type="sldNum" sz="quarter" idx="12"/>
          </p:nvPr>
        </p:nvSpPr>
        <p:spPr/>
        <p:txBody>
          <a:bodyPr/>
          <a:lstStyle/>
          <a:p>
            <a:fld id="{6E9F442E-095D-414B-A3C1-4D7C903EC540}" type="slidenum">
              <a:rPr lang="uk-UA" smtClean="0"/>
              <a:pPr/>
              <a:t>25</a:t>
            </a:fld>
            <a:endParaRPr lang="uk-UA" dirty="0"/>
          </a:p>
        </p:txBody>
      </p:sp>
    </p:spTree>
    <p:extLst>
      <p:ext uri="{BB962C8B-B14F-4D97-AF65-F5344CB8AC3E}">
        <p14:creationId xmlns:p14="http://schemas.microsoft.com/office/powerpoint/2010/main" val="1936552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74C8-B198-42A9-BB12-16CC81C4DA19}"/>
              </a:ext>
            </a:extLst>
          </p:cNvPr>
          <p:cNvSpPr>
            <a:spLocks noGrp="1"/>
          </p:cNvSpPr>
          <p:nvPr>
            <p:ph type="ctrTitle"/>
          </p:nvPr>
        </p:nvSpPr>
        <p:spPr>
          <a:xfrm>
            <a:off x="2442028" y="844914"/>
            <a:ext cx="7307943" cy="480131"/>
          </a:xfrm>
        </p:spPr>
        <p:txBody>
          <a:bodyPr/>
          <a:lstStyle/>
          <a:p>
            <a:r>
              <a:rPr lang="en-US" dirty="0"/>
              <a:t>Assessment-Scope of Practice</a:t>
            </a:r>
          </a:p>
        </p:txBody>
      </p:sp>
      <p:sp>
        <p:nvSpPr>
          <p:cNvPr id="3" name="Subtitle 2">
            <a:extLst>
              <a:ext uri="{FF2B5EF4-FFF2-40B4-BE49-F238E27FC236}">
                <a16:creationId xmlns:a16="http://schemas.microsoft.com/office/drawing/2014/main" id="{B9DC6956-D852-4D13-9C02-BEB7DD35D27E}"/>
              </a:ext>
            </a:extLst>
          </p:cNvPr>
          <p:cNvSpPr>
            <a:spLocks noGrp="1"/>
          </p:cNvSpPr>
          <p:nvPr>
            <p:ph type="subTitle" idx="1"/>
          </p:nvPr>
        </p:nvSpPr>
        <p:spPr>
          <a:xfrm>
            <a:off x="2324271" y="1614424"/>
            <a:ext cx="7307943" cy="4498026"/>
          </a:xfrm>
        </p:spPr>
        <p:txBody>
          <a:bodyPr/>
          <a:lstStyle/>
          <a:p>
            <a:pPr marL="342900" lvl="1" indent="-342900" algn="l">
              <a:lnSpc>
                <a:spcPct val="100000"/>
              </a:lnSpc>
              <a:spcBef>
                <a:spcPct val="20000"/>
              </a:spcBef>
              <a:buClr>
                <a:srgbClr val="D16349"/>
              </a:buClr>
              <a:buSzPct val="85000"/>
              <a:buFont typeface="Wingdings"/>
              <a:buChar char=""/>
            </a:pPr>
            <a:r>
              <a:rPr lang="en-US" sz="1200" dirty="0">
                <a:solidFill>
                  <a:schemeClr val="bg2">
                    <a:lumMod val="50000"/>
                  </a:schemeClr>
                </a:solidFill>
                <a:latin typeface="Verdana" panose="020B0604030504040204" pitchFamily="34" charset="0"/>
                <a:ea typeface="Verdana" panose="020B0604030504040204" pitchFamily="34" charset="0"/>
              </a:rPr>
              <a:t>A Licensed LPHA may: 1) Conduct Mental Status Exam (MSE) and establish a diagnosis and 2) May complete and sign the mental health assessment form.</a:t>
            </a:r>
          </a:p>
          <a:p>
            <a:pPr marL="342900" lvl="1" indent="-342900" algn="l">
              <a:lnSpc>
                <a:spcPct val="100000"/>
              </a:lnSpc>
              <a:spcBef>
                <a:spcPct val="20000"/>
              </a:spcBef>
              <a:buClr>
                <a:srgbClr val="D16349"/>
              </a:buClr>
              <a:buSzPct val="85000"/>
              <a:buFont typeface="Wingdings"/>
              <a:buChar char=""/>
            </a:pPr>
            <a:endParaRPr lang="en-US" sz="1200" dirty="0">
              <a:solidFill>
                <a:schemeClr val="bg2">
                  <a:lumMod val="50000"/>
                </a:schemeClr>
              </a:solidFill>
              <a:latin typeface="Verdana" panose="020B0604030504040204" pitchFamily="34" charset="0"/>
              <a:ea typeface="Verdana" panose="020B0604030504040204" pitchFamily="34" charset="0"/>
            </a:endParaRPr>
          </a:p>
          <a:p>
            <a:pPr marL="342900" lvl="1" indent="-342900" algn="l">
              <a:lnSpc>
                <a:spcPct val="100000"/>
              </a:lnSpc>
              <a:spcBef>
                <a:spcPct val="20000"/>
              </a:spcBef>
              <a:buClr>
                <a:srgbClr val="D16349"/>
              </a:buClr>
              <a:buSzPct val="85000"/>
              <a:buFont typeface="Wingdings"/>
              <a:buChar char=""/>
            </a:pPr>
            <a:r>
              <a:rPr lang="en-US" sz="1200" dirty="0">
                <a:solidFill>
                  <a:schemeClr val="bg2">
                    <a:lumMod val="50000"/>
                  </a:schemeClr>
                </a:solidFill>
                <a:latin typeface="Verdana" panose="020B0604030504040204" pitchFamily="34" charset="0"/>
                <a:ea typeface="Verdana" panose="020B0604030504040204" pitchFamily="34" charset="0"/>
              </a:rPr>
              <a:t>A Waivered/Registered LPHA: 1) Conduct MSE and establish a diagnosis (must have a licensed LPHA co-signature ) and 2) May complete a mental health assessment form.</a:t>
            </a:r>
          </a:p>
          <a:p>
            <a:pPr marL="342900" lvl="1" indent="-342900" algn="l">
              <a:lnSpc>
                <a:spcPct val="100000"/>
              </a:lnSpc>
              <a:spcBef>
                <a:spcPct val="20000"/>
              </a:spcBef>
              <a:buClr>
                <a:srgbClr val="D16349"/>
              </a:buClr>
              <a:buSzPct val="85000"/>
              <a:buFont typeface="Wingdings"/>
              <a:buChar char=""/>
            </a:pPr>
            <a:endParaRPr lang="en-US" sz="1200" dirty="0">
              <a:solidFill>
                <a:schemeClr val="bg2">
                  <a:lumMod val="50000"/>
                </a:schemeClr>
              </a:solidFill>
              <a:latin typeface="Verdana" panose="020B0604030504040204" pitchFamily="34" charset="0"/>
              <a:ea typeface="Verdana" panose="020B0604030504040204" pitchFamily="34" charset="0"/>
            </a:endParaRPr>
          </a:p>
          <a:p>
            <a:pPr marL="342900" lvl="1" indent="-342900" algn="l">
              <a:lnSpc>
                <a:spcPct val="100000"/>
              </a:lnSpc>
              <a:spcBef>
                <a:spcPct val="20000"/>
              </a:spcBef>
              <a:buClr>
                <a:srgbClr val="D16349"/>
              </a:buClr>
              <a:buSzPct val="85000"/>
              <a:buFont typeface="Wingdings"/>
              <a:buChar char=""/>
            </a:pPr>
            <a:r>
              <a:rPr lang="en-US" sz="1200" dirty="0">
                <a:solidFill>
                  <a:schemeClr val="bg2">
                    <a:lumMod val="50000"/>
                  </a:schemeClr>
                </a:solidFill>
                <a:latin typeface="Verdana" panose="020B0604030504040204" pitchFamily="34" charset="0"/>
                <a:ea typeface="Verdana" panose="020B0604030504040204" pitchFamily="34" charset="0"/>
              </a:rPr>
              <a:t>A Second Year FTE MH Graduate Student/Trainee with written attestation (placed in personnel file by the current Licensed Clinical Supervisor that the student trainee has sufficient education, training and experience to diagnose independently with the licensed supervisor’s on-going full record review, supervision and co-signature) 1) May conduct a MSE and establish diagnosis (with licensed LPHA co-signature) and 2) May complete mental health assessment form (with a licensed LPHA co-signature).</a:t>
            </a:r>
          </a:p>
          <a:p>
            <a:pPr marL="342900" lvl="1" indent="-342900" algn="l">
              <a:lnSpc>
                <a:spcPct val="100000"/>
              </a:lnSpc>
              <a:spcBef>
                <a:spcPct val="20000"/>
              </a:spcBef>
              <a:buClr>
                <a:srgbClr val="D16349"/>
              </a:buClr>
              <a:buSzPct val="85000"/>
              <a:buFont typeface="Wingdings"/>
              <a:buChar char=""/>
            </a:pPr>
            <a:endParaRPr lang="en-US" sz="1200" dirty="0">
              <a:solidFill>
                <a:schemeClr val="bg2">
                  <a:lumMod val="50000"/>
                </a:schemeClr>
              </a:solidFill>
              <a:latin typeface="Verdana" panose="020B0604030504040204" pitchFamily="34" charset="0"/>
              <a:ea typeface="Verdana" panose="020B0604030504040204" pitchFamily="34" charset="0"/>
            </a:endParaRPr>
          </a:p>
          <a:p>
            <a:pPr marL="342900" lvl="1" indent="-342900" algn="l">
              <a:lnSpc>
                <a:spcPct val="100000"/>
              </a:lnSpc>
              <a:spcBef>
                <a:spcPct val="20000"/>
              </a:spcBef>
              <a:buClr>
                <a:srgbClr val="D16349"/>
              </a:buClr>
              <a:buSzPct val="85000"/>
              <a:buFont typeface="Wingdings"/>
              <a:buChar char=""/>
            </a:pPr>
            <a:r>
              <a:rPr lang="en-US" sz="1200" dirty="0">
                <a:solidFill>
                  <a:schemeClr val="bg2">
                    <a:lumMod val="50000"/>
                  </a:schemeClr>
                </a:solidFill>
                <a:latin typeface="Verdana" panose="020B0604030504040204" pitchFamily="34" charset="0"/>
                <a:ea typeface="Verdana" panose="020B0604030504040204" pitchFamily="34" charset="0"/>
              </a:rPr>
              <a:t>A First Year Graduate Students: 1) May not establish a diagnosis, 2) May complete and sign a MH Assessment form (with a Licensed LPHA co-signature).</a:t>
            </a:r>
          </a:p>
          <a:p>
            <a:pPr marL="617220" lvl="2" indent="-342900" algn="l">
              <a:lnSpc>
                <a:spcPct val="100000"/>
              </a:lnSpc>
              <a:spcBef>
                <a:spcPct val="20000"/>
              </a:spcBef>
              <a:buClr>
                <a:srgbClr val="D16349"/>
              </a:buClr>
              <a:buSzPct val="85000"/>
              <a:buFont typeface="Wingdings 2"/>
              <a:buChar char=""/>
            </a:pPr>
            <a:r>
              <a:rPr lang="en-US" sz="1200" dirty="0">
                <a:solidFill>
                  <a:schemeClr val="bg2">
                    <a:lumMod val="50000"/>
                  </a:schemeClr>
                </a:solidFill>
                <a:latin typeface="Verdana" panose="020B0604030504040204" pitchFamily="34" charset="0"/>
                <a:ea typeface="Verdana" panose="020B0604030504040204" pitchFamily="34" charset="0"/>
              </a:rPr>
              <a:t>When a first year graduate student completes an assessment, they may not complete the diagnosis section of the assessment form. Only a clinician with the proper scope of practice may meet with a client to conduct a MSE and establish a diagnosis. That clinician must complete and sign (with required co-signatures) the diagnosis section of the assessment, and have an accompanying PN establishing they met with the client f-f and provided this service.</a:t>
            </a:r>
          </a:p>
          <a:p>
            <a:endParaRPr lang="en-US" dirty="0"/>
          </a:p>
        </p:txBody>
      </p:sp>
      <p:sp>
        <p:nvSpPr>
          <p:cNvPr id="4" name="Slide Number Placeholder 3">
            <a:extLst>
              <a:ext uri="{FF2B5EF4-FFF2-40B4-BE49-F238E27FC236}">
                <a16:creationId xmlns:a16="http://schemas.microsoft.com/office/drawing/2014/main" id="{6004F9DE-17BE-47A7-81F8-38B284D16E29}"/>
              </a:ext>
            </a:extLst>
          </p:cNvPr>
          <p:cNvSpPr>
            <a:spLocks noGrp="1"/>
          </p:cNvSpPr>
          <p:nvPr>
            <p:ph type="sldNum" sz="quarter" idx="12"/>
          </p:nvPr>
        </p:nvSpPr>
        <p:spPr/>
        <p:txBody>
          <a:bodyPr/>
          <a:lstStyle/>
          <a:p>
            <a:fld id="{6E9F442E-095D-414B-A3C1-4D7C903EC540}" type="slidenum">
              <a:rPr lang="uk-UA" smtClean="0"/>
              <a:pPr/>
              <a:t>26</a:t>
            </a:fld>
            <a:endParaRPr lang="uk-UA" dirty="0"/>
          </a:p>
        </p:txBody>
      </p:sp>
    </p:spTree>
    <p:extLst>
      <p:ext uri="{BB962C8B-B14F-4D97-AF65-F5344CB8AC3E}">
        <p14:creationId xmlns:p14="http://schemas.microsoft.com/office/powerpoint/2010/main" val="3161485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0D3A-BDA6-48E3-A096-4E1889B6D14D}"/>
              </a:ext>
            </a:extLst>
          </p:cNvPr>
          <p:cNvSpPr>
            <a:spLocks noGrp="1"/>
          </p:cNvSpPr>
          <p:nvPr>
            <p:ph type="ctrTitle"/>
          </p:nvPr>
        </p:nvSpPr>
        <p:spPr>
          <a:xfrm>
            <a:off x="2605315" y="1336346"/>
            <a:ext cx="7307943" cy="867930"/>
          </a:xfrm>
        </p:spPr>
        <p:txBody>
          <a:bodyPr/>
          <a:lstStyle/>
          <a:p>
            <a:r>
              <a:rPr lang="en-US" dirty="0"/>
              <a:t>Mental Health Rehab Specialist (MHRS) Assessment Activities</a:t>
            </a:r>
          </a:p>
        </p:txBody>
      </p:sp>
      <p:sp>
        <p:nvSpPr>
          <p:cNvPr id="3" name="Subtitle 2">
            <a:extLst>
              <a:ext uri="{FF2B5EF4-FFF2-40B4-BE49-F238E27FC236}">
                <a16:creationId xmlns:a16="http://schemas.microsoft.com/office/drawing/2014/main" id="{01F5DD78-5FD1-48EC-9898-75981ECA12A3}"/>
              </a:ext>
            </a:extLst>
          </p:cNvPr>
          <p:cNvSpPr>
            <a:spLocks noGrp="1"/>
          </p:cNvSpPr>
          <p:nvPr>
            <p:ph type="subTitle" idx="1"/>
          </p:nvPr>
        </p:nvSpPr>
        <p:spPr>
          <a:xfrm>
            <a:off x="2265657" y="2256979"/>
            <a:ext cx="7307943" cy="3550074"/>
          </a:xfrm>
        </p:spPr>
        <p:txBody>
          <a:bodyPr/>
          <a:lstStyle/>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If the agency determines it is within their scope of ability, training, and experience MHRS &amp; Adjunct Staff may collect self-report information in the areas of:</a:t>
            </a:r>
          </a:p>
          <a:p>
            <a:pPr marL="923925" lvl="0" indent="-28575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Mental health and medical history</a:t>
            </a:r>
          </a:p>
          <a:p>
            <a:pPr marL="923925" lvl="0" indent="-28575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Substance exposure and use</a:t>
            </a:r>
          </a:p>
          <a:p>
            <a:pPr marL="923925" lvl="0" indent="-28575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Identifying strengths, risks, and barriers to achieving goals</a:t>
            </a:r>
          </a:p>
          <a:p>
            <a:pPr marL="923925" lvl="0" indent="-28575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Demographic information</a:t>
            </a:r>
          </a:p>
          <a:p>
            <a:pPr marL="923925" lvl="0" indent="-28575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a:rPr>
              <a:t>CANS/ANSA</a:t>
            </a:r>
          </a:p>
          <a:p>
            <a:pPr marL="638175"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cs typeface="Times New Roman"/>
            </a:endParaRP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MHRS &amp; Adjunct Staff may not enter information into the Assessment form. This information must be documented in progress notes.</a:t>
            </a:r>
          </a:p>
          <a:p>
            <a:pPr marL="274320" lvl="0" indent="-274320">
              <a:lnSpc>
                <a:spcPct val="100000"/>
              </a:lnSpc>
              <a:spcBef>
                <a:spcPct val="20000"/>
              </a:spcBef>
              <a:buClr>
                <a:srgbClr val="D16349"/>
              </a:buClr>
              <a:buSzPct val="85000"/>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Progress Notes will generally indicate: </a:t>
            </a:r>
          </a:p>
          <a:p>
            <a:pPr marL="1371600" lvl="4" indent="-228600" algn="l">
              <a:lnSpc>
                <a:spcPct val="100000"/>
              </a:lnSpc>
              <a:spcBef>
                <a:spcPct val="20000"/>
              </a:spcBef>
              <a:buClr>
                <a:srgbClr val="8FB08C"/>
              </a:buClr>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“Client/Family Member/Other reports ____.”</a:t>
            </a:r>
          </a:p>
          <a:p>
            <a:endParaRPr lang="en-US" dirty="0"/>
          </a:p>
        </p:txBody>
      </p:sp>
      <p:sp>
        <p:nvSpPr>
          <p:cNvPr id="4" name="Slide Number Placeholder 3">
            <a:extLst>
              <a:ext uri="{FF2B5EF4-FFF2-40B4-BE49-F238E27FC236}">
                <a16:creationId xmlns:a16="http://schemas.microsoft.com/office/drawing/2014/main" id="{061C4ECB-0CDA-4713-BB7B-1C130F55492F}"/>
              </a:ext>
            </a:extLst>
          </p:cNvPr>
          <p:cNvSpPr>
            <a:spLocks noGrp="1"/>
          </p:cNvSpPr>
          <p:nvPr>
            <p:ph type="sldNum" sz="quarter" idx="12"/>
          </p:nvPr>
        </p:nvSpPr>
        <p:spPr/>
        <p:txBody>
          <a:bodyPr/>
          <a:lstStyle/>
          <a:p>
            <a:fld id="{6E9F442E-095D-414B-A3C1-4D7C903EC540}" type="slidenum">
              <a:rPr lang="uk-UA" smtClean="0"/>
              <a:pPr/>
              <a:t>27</a:t>
            </a:fld>
            <a:endParaRPr lang="uk-UA" dirty="0"/>
          </a:p>
        </p:txBody>
      </p:sp>
      <p:pic>
        <p:nvPicPr>
          <p:cNvPr id="6" name="Picture 5">
            <a:extLst>
              <a:ext uri="{FF2B5EF4-FFF2-40B4-BE49-F238E27FC236}">
                <a16:creationId xmlns:a16="http://schemas.microsoft.com/office/drawing/2014/main" id="{A07D9351-C2B2-4714-B8F2-3D3201B9EC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060" y="3196336"/>
            <a:ext cx="2315382" cy="1190768"/>
          </a:xfrm>
          <a:prstGeom prst="rect">
            <a:avLst/>
          </a:prstGeom>
        </p:spPr>
      </p:pic>
    </p:spTree>
    <p:extLst>
      <p:ext uri="{BB962C8B-B14F-4D97-AF65-F5344CB8AC3E}">
        <p14:creationId xmlns:p14="http://schemas.microsoft.com/office/powerpoint/2010/main" val="3409285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374F5-2A34-4E15-953F-5E947094F327}"/>
              </a:ext>
            </a:extLst>
          </p:cNvPr>
          <p:cNvSpPr>
            <a:spLocks noGrp="1"/>
          </p:cNvSpPr>
          <p:nvPr>
            <p:ph type="ctrTitle"/>
          </p:nvPr>
        </p:nvSpPr>
        <p:spPr>
          <a:xfrm>
            <a:off x="2605315" y="1075216"/>
            <a:ext cx="7307943" cy="480131"/>
          </a:xfrm>
        </p:spPr>
        <p:txBody>
          <a:bodyPr/>
          <a:lstStyle/>
          <a:p>
            <a:r>
              <a:rPr lang="en-US" dirty="0"/>
              <a:t>Clinical Pharmacist Scope of Practice</a:t>
            </a:r>
          </a:p>
        </p:txBody>
      </p:sp>
      <p:sp>
        <p:nvSpPr>
          <p:cNvPr id="3" name="Subtitle 2">
            <a:extLst>
              <a:ext uri="{FF2B5EF4-FFF2-40B4-BE49-F238E27FC236}">
                <a16:creationId xmlns:a16="http://schemas.microsoft.com/office/drawing/2014/main" id="{3EFAFA51-5B19-402C-92AE-4005A36B225D}"/>
              </a:ext>
            </a:extLst>
          </p:cNvPr>
          <p:cNvSpPr>
            <a:spLocks noGrp="1"/>
          </p:cNvSpPr>
          <p:nvPr>
            <p:ph type="subTitle" idx="1"/>
          </p:nvPr>
        </p:nvSpPr>
        <p:spPr>
          <a:xfrm>
            <a:off x="2605314" y="1591609"/>
            <a:ext cx="7307943" cy="4214039"/>
          </a:xfrm>
        </p:spPr>
        <p:txBody>
          <a:bodyPr/>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Advance Practice Clinical Pharmacists have the full scope of Licensed Practitioners of the Healing Arts (LPHA) with the following exceptions: </a:t>
            </a:r>
          </a:p>
          <a:p>
            <a:pPr marL="108000" indent="0">
              <a:buNone/>
            </a:pPr>
            <a:r>
              <a:rPr lang="en-US" sz="1400" dirty="0">
                <a:latin typeface="Verdana" panose="020B0604030504040204" pitchFamily="34" charset="0"/>
                <a:ea typeface="Verdana" panose="020B0604030504040204" pitchFamily="34" charset="0"/>
              </a:rPr>
              <a:t>    1) Clinical Pharmacists may not diagnosis</a:t>
            </a:r>
          </a:p>
          <a:p>
            <a:pPr marL="347663" indent="-239713">
              <a:buNone/>
            </a:pPr>
            <a:r>
              <a:rPr lang="en-US" sz="1400" dirty="0">
                <a:latin typeface="Verdana" panose="020B0604030504040204" pitchFamily="34" charset="0"/>
                <a:ea typeface="Verdana" panose="020B0604030504040204" pitchFamily="34" charset="0"/>
              </a:rPr>
              <a:t>    2) Clinical Pharmacists may not conduct the Mental Status Exam        (MSE) that is required for the formulation of the diagnosis (they may conduct a MSE for treatment purposes).</a:t>
            </a:r>
          </a:p>
          <a:p>
            <a:pPr marL="108000" indent="0">
              <a:buNone/>
            </a:pPr>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Clinical Pharmacists may not sign the Client Plan without a co-signature by a Licensed LPHA (non-pharmacist.)</a:t>
            </a:r>
          </a:p>
          <a:p>
            <a:pPr marL="108000" indent="0">
              <a:buNone/>
            </a:pPr>
            <a:endParaRPr lang="en-US" sz="1400" dirty="0">
              <a:latin typeface="Verdana" panose="020B0604030504040204" pitchFamily="34" charset="0"/>
              <a:ea typeface="Verdana" panose="020B0604030504040204" pitchFamily="34" charset="0"/>
            </a:endParaRPr>
          </a:p>
          <a:p>
            <a:pPr marL="108000" indent="0">
              <a:buNone/>
            </a:pPr>
            <a:r>
              <a:rPr lang="en-US" sz="1400" dirty="0">
                <a:latin typeface="Verdana" panose="020B0604030504040204" pitchFamily="34" charset="0"/>
                <a:ea typeface="Verdana" panose="020B0604030504040204" pitchFamily="34" charset="0"/>
              </a:rPr>
              <a:t>The MH Assessment must indicate which licensed LPHA conducted the MSE and formulated the diagnosis and on what date.  Additionally, there must be a corresponding Progress Note (PN) in the medical record by the non-pharmacist Licensed LPHA that indicates this was done face to face with the client.</a:t>
            </a:r>
          </a:p>
        </p:txBody>
      </p:sp>
      <p:sp>
        <p:nvSpPr>
          <p:cNvPr id="4" name="Slide Number Placeholder 3">
            <a:extLst>
              <a:ext uri="{FF2B5EF4-FFF2-40B4-BE49-F238E27FC236}">
                <a16:creationId xmlns:a16="http://schemas.microsoft.com/office/drawing/2014/main" id="{7C721C9A-D324-4BD7-9056-0C0D1368A9DA}"/>
              </a:ext>
            </a:extLst>
          </p:cNvPr>
          <p:cNvSpPr>
            <a:spLocks noGrp="1"/>
          </p:cNvSpPr>
          <p:nvPr>
            <p:ph type="sldNum" sz="quarter" idx="12"/>
          </p:nvPr>
        </p:nvSpPr>
        <p:spPr/>
        <p:txBody>
          <a:bodyPr/>
          <a:lstStyle/>
          <a:p>
            <a:fld id="{6E9F442E-095D-414B-A3C1-4D7C903EC540}" type="slidenum">
              <a:rPr lang="uk-UA" smtClean="0"/>
              <a:pPr/>
              <a:t>28</a:t>
            </a:fld>
            <a:endParaRPr lang="uk-UA" dirty="0"/>
          </a:p>
        </p:txBody>
      </p:sp>
    </p:spTree>
    <p:extLst>
      <p:ext uri="{BB962C8B-B14F-4D97-AF65-F5344CB8AC3E}">
        <p14:creationId xmlns:p14="http://schemas.microsoft.com/office/powerpoint/2010/main" val="152030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9F4C-7799-4F50-ABFB-15137135B5EC}"/>
              </a:ext>
            </a:extLst>
          </p:cNvPr>
          <p:cNvSpPr>
            <a:spLocks noGrp="1"/>
          </p:cNvSpPr>
          <p:nvPr>
            <p:ph type="ctrTitle"/>
          </p:nvPr>
        </p:nvSpPr>
        <p:spPr>
          <a:xfrm>
            <a:off x="2442028" y="938699"/>
            <a:ext cx="7307943" cy="480131"/>
          </a:xfrm>
        </p:spPr>
        <p:txBody>
          <a:bodyPr/>
          <a:lstStyle/>
          <a:p>
            <a:r>
              <a:rPr lang="en-US" dirty="0"/>
              <a:t>Assessment Due Dates</a:t>
            </a:r>
          </a:p>
        </p:txBody>
      </p:sp>
      <p:sp>
        <p:nvSpPr>
          <p:cNvPr id="3" name="Subtitle 2">
            <a:extLst>
              <a:ext uri="{FF2B5EF4-FFF2-40B4-BE49-F238E27FC236}">
                <a16:creationId xmlns:a16="http://schemas.microsoft.com/office/drawing/2014/main" id="{C515E18D-1C98-461B-B656-CDB7FA4C25DA}"/>
              </a:ext>
            </a:extLst>
          </p:cNvPr>
          <p:cNvSpPr>
            <a:spLocks noGrp="1"/>
          </p:cNvSpPr>
          <p:nvPr>
            <p:ph type="subTitle" idx="1"/>
          </p:nvPr>
        </p:nvSpPr>
        <p:spPr>
          <a:xfrm>
            <a:off x="2277380" y="1691977"/>
            <a:ext cx="7307943" cy="2946832"/>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Initial Mental Health assessment is due within 60 days of the Episode Opening Date (EOD).</a:t>
            </a:r>
            <a:endParaRPr lang="en-US" sz="1400" i="1"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altLang="en-US" sz="1400" dirty="0">
                <a:solidFill>
                  <a:schemeClr val="tx1">
                    <a:lumMod val="50000"/>
                    <a:lumOff val="50000"/>
                  </a:schemeClr>
                </a:solidFill>
                <a:latin typeface="Verdana" panose="020B0604030504040204" pitchFamily="34" charset="0"/>
                <a:ea typeface="Verdana" panose="020B0604030504040204" pitchFamily="34" charset="0"/>
              </a:rPr>
              <a:t>Annual Assessments after that are due </a:t>
            </a:r>
            <a:r>
              <a:rPr lang="en-US" sz="1400" dirty="0">
                <a:solidFill>
                  <a:schemeClr val="tx1">
                    <a:lumMod val="50000"/>
                    <a:lumOff val="50000"/>
                  </a:schemeClr>
                </a:solidFill>
                <a:latin typeface="Verdana" panose="020B0604030504040204" pitchFamily="34" charset="0"/>
                <a:ea typeface="Verdana" panose="020B0604030504040204" pitchFamily="34" charset="0"/>
              </a:rPr>
              <a:t>within the 30 day period prior to the first day of the Episode Opening Month (EOM). </a:t>
            </a:r>
          </a:p>
          <a:p>
            <a:pPr marL="548640" lvl="1" indent="-274320" algn="l">
              <a:lnSpc>
                <a:spcPct val="100000"/>
              </a:lnSpc>
              <a:spcBef>
                <a:spcPct val="20000"/>
              </a:spcBef>
              <a:buClr>
                <a:srgbClr val="CCB400"/>
              </a:buClr>
              <a:buSzPct val="70000"/>
              <a:buFont typeface="Wingdings"/>
              <a:buChar char=""/>
            </a:pPr>
            <a:r>
              <a:rPr lang="en-US" sz="1400" i="1" dirty="0">
                <a:solidFill>
                  <a:schemeClr val="tx1">
                    <a:lumMod val="50000"/>
                    <a:lumOff val="50000"/>
                  </a:schemeClr>
                </a:solidFill>
                <a:latin typeface="Verdana" panose="020B0604030504040204" pitchFamily="34" charset="0"/>
                <a:ea typeface="Verdana" panose="020B0604030504040204" pitchFamily="34" charset="0"/>
              </a:rPr>
              <a:t>Example:</a:t>
            </a:r>
          </a:p>
          <a:p>
            <a:pPr marL="822960" lvl="2" indent="-228600" algn="l">
              <a:lnSpc>
                <a:spcPct val="100000"/>
              </a:lnSpc>
              <a:spcBef>
                <a:spcPct val="20000"/>
              </a:spcBef>
              <a:buClr>
                <a:srgbClr val="8CADAE"/>
              </a:buClr>
              <a:buSzPct val="7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(EOD) 8/28/19 and Assessment due by 10/26/19 (actual 60 day count) before claiming for planned services.</a:t>
            </a:r>
          </a:p>
          <a:p>
            <a:pPr marL="822960" lvl="2" indent="-228600" algn="l">
              <a:lnSpc>
                <a:spcPct val="100000"/>
              </a:lnSpc>
              <a:spcBef>
                <a:spcPct val="20000"/>
              </a:spcBef>
              <a:buClr>
                <a:srgbClr val="8CADAE"/>
              </a:buClr>
              <a:buSzPct val="7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Annual Assessment is due in July 2020 and all required signatures must be obtained no later then 7/31/2020 (in order to claim planned services).</a:t>
            </a:r>
          </a:p>
          <a:p>
            <a:pPr marL="274320" lvl="0" indent="-274320">
              <a:lnSpc>
                <a:spcPct val="100000"/>
              </a:lnSpc>
              <a:spcBef>
                <a:spcPct val="20000"/>
              </a:spcBef>
              <a:buClr>
                <a:srgbClr val="D16349"/>
              </a:buClr>
              <a:buSzPct val="85000"/>
              <a:buFont typeface="Wingdings 2"/>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8000" indent="0">
              <a:buNone/>
            </a:pPr>
            <a:endParaRPr lang="en-US" dirty="0"/>
          </a:p>
        </p:txBody>
      </p:sp>
      <p:sp>
        <p:nvSpPr>
          <p:cNvPr id="4" name="Slide Number Placeholder 3">
            <a:extLst>
              <a:ext uri="{FF2B5EF4-FFF2-40B4-BE49-F238E27FC236}">
                <a16:creationId xmlns:a16="http://schemas.microsoft.com/office/drawing/2014/main" id="{C932F839-4BEF-47BD-8316-AC59B8091B89}"/>
              </a:ext>
            </a:extLst>
          </p:cNvPr>
          <p:cNvSpPr>
            <a:spLocks noGrp="1"/>
          </p:cNvSpPr>
          <p:nvPr>
            <p:ph type="sldNum" sz="quarter" idx="12"/>
          </p:nvPr>
        </p:nvSpPr>
        <p:spPr/>
        <p:txBody>
          <a:bodyPr/>
          <a:lstStyle/>
          <a:p>
            <a:fld id="{6E9F442E-095D-414B-A3C1-4D7C903EC540}" type="slidenum">
              <a:rPr lang="uk-UA" smtClean="0"/>
              <a:pPr/>
              <a:t>29</a:t>
            </a:fld>
            <a:endParaRPr lang="uk-UA" dirty="0"/>
          </a:p>
        </p:txBody>
      </p:sp>
      <p:pic>
        <p:nvPicPr>
          <p:cNvPr id="6" name="Picture 5">
            <a:extLst>
              <a:ext uri="{FF2B5EF4-FFF2-40B4-BE49-F238E27FC236}">
                <a16:creationId xmlns:a16="http://schemas.microsoft.com/office/drawing/2014/main" id="{3961CC0F-3365-4B88-955E-A3959B3313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2528079"/>
            <a:ext cx="2377440" cy="1801842"/>
          </a:xfrm>
          <a:prstGeom prst="rect">
            <a:avLst/>
          </a:prstGeom>
        </p:spPr>
      </p:pic>
    </p:spTree>
    <p:extLst>
      <p:ext uri="{BB962C8B-B14F-4D97-AF65-F5344CB8AC3E}">
        <p14:creationId xmlns:p14="http://schemas.microsoft.com/office/powerpoint/2010/main" val="276217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Agenda</a:t>
            </a:r>
          </a:p>
        </p:txBody>
      </p:sp>
      <p:sp>
        <p:nvSpPr>
          <p:cNvPr id="4" name="Subtitle 3"/>
          <p:cNvSpPr>
            <a:spLocks noGrp="1"/>
          </p:cNvSpPr>
          <p:nvPr>
            <p:ph type="subTitle" idx="1"/>
          </p:nvPr>
        </p:nvSpPr>
        <p:spPr>
          <a:xfrm>
            <a:off x="2442028" y="2794443"/>
            <a:ext cx="7307943" cy="2259593"/>
          </a:xfrm>
        </p:spPr>
        <p:txBody>
          <a:bodyPr anchor="t"/>
          <a:lstStyle/>
          <a:p>
            <a:pPr>
              <a:buFont typeface="Wingdings" panose="05000000000000000000" pitchFamily="2" charset="2"/>
              <a:buChar char="ü"/>
            </a:pPr>
            <a:r>
              <a:rPr lang="en-US" sz="1600" dirty="0"/>
              <a:t>Review documentation standards for initial paperwork and assessment</a:t>
            </a:r>
          </a:p>
          <a:p>
            <a:pPr>
              <a:buFont typeface="Wingdings" panose="05000000000000000000" pitchFamily="2" charset="2"/>
              <a:buChar char="ü"/>
            </a:pPr>
            <a:endParaRPr lang="en-US" sz="1600" dirty="0"/>
          </a:p>
          <a:p>
            <a:pPr>
              <a:buFont typeface="Wingdings" panose="05000000000000000000" pitchFamily="2" charset="2"/>
              <a:buChar char="ü"/>
            </a:pPr>
            <a:r>
              <a:rPr lang="en-US" sz="1600" dirty="0"/>
              <a:t>Discuss special assessment considerations</a:t>
            </a:r>
          </a:p>
          <a:p>
            <a:pPr>
              <a:buFont typeface="Wingdings" panose="05000000000000000000" pitchFamily="2" charset="2"/>
              <a:buChar char="ü"/>
            </a:pPr>
            <a:endParaRPr lang="en-US" sz="1600" dirty="0"/>
          </a:p>
          <a:p>
            <a:pPr>
              <a:buFont typeface="Wingdings" panose="05000000000000000000" pitchFamily="2" charset="2"/>
              <a:buChar char="ü"/>
            </a:pPr>
            <a:r>
              <a:rPr lang="en-US" sz="1600" dirty="0"/>
              <a:t>Understand the processes by which documentation standards are monitored</a:t>
            </a:r>
          </a:p>
          <a:p>
            <a:pPr marL="108000" indent="0">
              <a:buNone/>
            </a:pPr>
            <a:endParaRPr lang="en-US" sz="1600" i="0" dirty="0"/>
          </a:p>
        </p:txBody>
      </p:sp>
      <p:sp>
        <p:nvSpPr>
          <p:cNvPr id="2" name="슬라이드 번호 개체 틀 1">
            <a:extLst>
              <a:ext uri="{FF2B5EF4-FFF2-40B4-BE49-F238E27FC236}">
                <a16:creationId xmlns:a16="http://schemas.microsoft.com/office/drawing/2014/main" id="{9C4C8459-A686-4E63-A572-B6009CB923ED}"/>
              </a:ext>
            </a:extLst>
          </p:cNvPr>
          <p:cNvSpPr>
            <a:spLocks noGrp="1"/>
          </p:cNvSpPr>
          <p:nvPr>
            <p:ph type="sldNum" sz="quarter" idx="12"/>
          </p:nvPr>
        </p:nvSpPr>
        <p:spPr/>
        <p:txBody>
          <a:bodyPr/>
          <a:lstStyle/>
          <a:p>
            <a:fld id="{6E9F442E-095D-414B-A3C1-4D7C903EC540}" type="slidenum">
              <a:rPr lang="uk-UA" smtClean="0"/>
              <a:pPr/>
              <a:t>3</a:t>
            </a:fld>
            <a:endParaRPr lang="uk-UA" dirty="0"/>
          </a:p>
        </p:txBody>
      </p:sp>
    </p:spTree>
    <p:extLst>
      <p:ext uri="{BB962C8B-B14F-4D97-AF65-F5344CB8AC3E}">
        <p14:creationId xmlns:p14="http://schemas.microsoft.com/office/powerpoint/2010/main" val="17993340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92ACB-21E0-491B-83C2-6A3E652E72CC}"/>
              </a:ext>
            </a:extLst>
          </p:cNvPr>
          <p:cNvSpPr>
            <a:spLocks noGrp="1"/>
          </p:cNvSpPr>
          <p:nvPr>
            <p:ph type="ctrTitle"/>
          </p:nvPr>
        </p:nvSpPr>
        <p:spPr>
          <a:xfrm>
            <a:off x="2442028" y="1048285"/>
            <a:ext cx="7307943" cy="480131"/>
          </a:xfrm>
        </p:spPr>
        <p:txBody>
          <a:bodyPr/>
          <a:lstStyle/>
          <a:p>
            <a:r>
              <a:rPr lang="en-US" dirty="0"/>
              <a:t>Incomplete Assessment</a:t>
            </a:r>
          </a:p>
        </p:txBody>
      </p:sp>
      <p:sp>
        <p:nvSpPr>
          <p:cNvPr id="3" name="Subtitle 2">
            <a:extLst>
              <a:ext uri="{FF2B5EF4-FFF2-40B4-BE49-F238E27FC236}">
                <a16:creationId xmlns:a16="http://schemas.microsoft.com/office/drawing/2014/main" id="{749B952C-FE60-4302-87E5-F0A11324FD25}"/>
              </a:ext>
            </a:extLst>
          </p:cNvPr>
          <p:cNvSpPr>
            <a:spLocks noGrp="1"/>
          </p:cNvSpPr>
          <p:nvPr>
            <p:ph type="subTitle" idx="1"/>
          </p:nvPr>
        </p:nvSpPr>
        <p:spPr>
          <a:xfrm>
            <a:off x="2278742" y="1844297"/>
            <a:ext cx="7307943" cy="3365408"/>
          </a:xfrm>
        </p:spPr>
        <p:txBody>
          <a:bodyPr/>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If it is not possible to address all required elements of the assessment due to issues of client participation or inability to obtain a full history, but medical necessity has been established, the assessment should be completed within the required deadlines, with notations of when addendums with missing information are expected.</a:t>
            </a:r>
          </a:p>
          <a:p>
            <a:pPr marL="274320" lvl="0" indent="-274320">
              <a:lnSpc>
                <a:spcPct val="100000"/>
              </a:lnSpc>
              <a:spcBef>
                <a:spcPct val="20000"/>
              </a:spcBef>
              <a:buClr>
                <a:srgbClr val="D16349"/>
              </a:buClr>
              <a:buSzPct val="85000"/>
              <a:buFont typeface="Wingdings 2"/>
              <a:buChar char=""/>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If medical necessity can not be established (due to clinical reasons) do not complete the assessment until this information can be obtained.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You may continue to bill for assessment and other unplanned services until you complete an assessment. </a:t>
            </a:r>
          </a:p>
          <a:p>
            <a:pPr marL="548640" lvl="1" indent="-274320" algn="l">
              <a:lnSpc>
                <a:spcPct val="100000"/>
              </a:lnSpc>
              <a:spcBef>
                <a:spcPct val="20000"/>
              </a:spcBef>
              <a:buClr>
                <a:srgbClr val="CCB400"/>
              </a:buClr>
              <a:buSzPct val="70000"/>
              <a:buFont typeface="Wingdings"/>
              <a:buChar char=""/>
            </a:pPr>
            <a:r>
              <a:rPr lang="en-US" sz="1400" dirty="0">
                <a:solidFill>
                  <a:schemeClr val="bg2">
                    <a:lumMod val="50000"/>
                  </a:schemeClr>
                </a:solidFill>
                <a:latin typeface="Verdana" panose="020B0604030504040204" pitchFamily="34" charset="0"/>
                <a:ea typeface="Verdana" panose="020B0604030504040204" pitchFamily="34" charset="0"/>
              </a:rPr>
              <a:t>During this extended assessment period, the record should continue to be reviewed by CQRT (or similar agency activities) every 30 days until completed.</a:t>
            </a:r>
          </a:p>
          <a:p>
            <a:endParaRPr lang="en-US" dirty="0"/>
          </a:p>
        </p:txBody>
      </p:sp>
      <p:sp>
        <p:nvSpPr>
          <p:cNvPr id="4" name="Slide Number Placeholder 3">
            <a:extLst>
              <a:ext uri="{FF2B5EF4-FFF2-40B4-BE49-F238E27FC236}">
                <a16:creationId xmlns:a16="http://schemas.microsoft.com/office/drawing/2014/main" id="{ECC84232-53A7-4409-8C9C-CEC753B9B7B7}"/>
              </a:ext>
            </a:extLst>
          </p:cNvPr>
          <p:cNvSpPr>
            <a:spLocks noGrp="1"/>
          </p:cNvSpPr>
          <p:nvPr>
            <p:ph type="sldNum" sz="quarter" idx="12"/>
          </p:nvPr>
        </p:nvSpPr>
        <p:spPr/>
        <p:txBody>
          <a:bodyPr/>
          <a:lstStyle/>
          <a:p>
            <a:fld id="{6E9F442E-095D-414B-A3C1-4D7C903EC540}" type="slidenum">
              <a:rPr lang="uk-UA" smtClean="0"/>
              <a:pPr/>
              <a:t>30</a:t>
            </a:fld>
            <a:endParaRPr lang="uk-UA" dirty="0"/>
          </a:p>
        </p:txBody>
      </p:sp>
      <p:pic>
        <p:nvPicPr>
          <p:cNvPr id="6" name="Picture 5">
            <a:extLst>
              <a:ext uri="{FF2B5EF4-FFF2-40B4-BE49-F238E27FC236}">
                <a16:creationId xmlns:a16="http://schemas.microsoft.com/office/drawing/2014/main" id="{F3EF56E7-31E9-4D27-ABEB-2102240E453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6700" y="4622394"/>
            <a:ext cx="1828800" cy="1371600"/>
          </a:xfrm>
          <a:prstGeom prst="rect">
            <a:avLst/>
          </a:prstGeom>
        </p:spPr>
      </p:pic>
      <p:sp>
        <p:nvSpPr>
          <p:cNvPr id="7" name="TextBox 6">
            <a:extLst>
              <a:ext uri="{FF2B5EF4-FFF2-40B4-BE49-F238E27FC236}">
                <a16:creationId xmlns:a16="http://schemas.microsoft.com/office/drawing/2014/main" id="{1A48500A-8162-4970-AC20-C6B02A58E635}"/>
              </a:ext>
            </a:extLst>
          </p:cNvPr>
          <p:cNvSpPr txBox="1"/>
          <p:nvPr/>
        </p:nvSpPr>
        <p:spPr>
          <a:xfrm>
            <a:off x="266700" y="6908394"/>
            <a:ext cx="1828800" cy="230832"/>
          </a:xfrm>
          <a:prstGeom prst="rect">
            <a:avLst/>
          </a:prstGeom>
          <a:noFill/>
        </p:spPr>
        <p:txBody>
          <a:bodyPr wrap="square" rtlCol="0">
            <a:spAutoFit/>
          </a:bodyPr>
          <a:lstStyle/>
          <a:p>
            <a:r>
              <a:rPr lang="en-US" sz="900" dirty="0">
                <a:hlinkClick r:id="rId3" tooltip="http://michelashton.blogspot.com/"/>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232469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FC98F-E78B-4306-B745-1B3C2910B302}"/>
              </a:ext>
            </a:extLst>
          </p:cNvPr>
          <p:cNvSpPr>
            <a:spLocks noGrp="1"/>
          </p:cNvSpPr>
          <p:nvPr>
            <p:ph type="ctrTitle"/>
          </p:nvPr>
        </p:nvSpPr>
        <p:spPr>
          <a:xfrm>
            <a:off x="2442028" y="369605"/>
            <a:ext cx="7307943" cy="867930"/>
          </a:xfrm>
        </p:spPr>
        <p:txBody>
          <a:bodyPr/>
          <a:lstStyle/>
          <a:p>
            <a:r>
              <a:rPr lang="en-US" dirty="0"/>
              <a:t>Required items for Assessment</a:t>
            </a:r>
            <a:br>
              <a:rPr lang="en-US" dirty="0"/>
            </a:br>
            <a:endParaRPr lang="en-US" dirty="0"/>
          </a:p>
        </p:txBody>
      </p:sp>
      <p:sp>
        <p:nvSpPr>
          <p:cNvPr id="3" name="Subtitle 2">
            <a:extLst>
              <a:ext uri="{FF2B5EF4-FFF2-40B4-BE49-F238E27FC236}">
                <a16:creationId xmlns:a16="http://schemas.microsoft.com/office/drawing/2014/main" id="{B0E264BB-4B09-4C38-B945-9902FE44C7F6}"/>
              </a:ext>
            </a:extLst>
          </p:cNvPr>
          <p:cNvSpPr>
            <a:spLocks noGrp="1"/>
          </p:cNvSpPr>
          <p:nvPr>
            <p:ph type="subTitle" idx="1"/>
          </p:nvPr>
        </p:nvSpPr>
        <p:spPr>
          <a:xfrm>
            <a:off x="2285025" y="1993570"/>
            <a:ext cx="7307943" cy="3076099"/>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Identifying Information </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Communication Needs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Medical History</a:t>
            </a:r>
          </a:p>
          <a:p>
            <a:pPr lvl="1" indent="-285750" algn="l">
              <a:lnSpc>
                <a:spcPct val="100000"/>
              </a:lnSpc>
              <a:spcBef>
                <a:spcPct val="20000"/>
              </a:spcBef>
              <a:buClr>
                <a:srgbClr val="D16349"/>
              </a:buClr>
              <a:buSzPct val="85000"/>
              <a:buFont typeface="Courier New" panose="02070309020205020404" pitchFamily="49" charset="0"/>
              <a:buChar char="o"/>
            </a:pPr>
            <a:r>
              <a:rPr lang="en-US" sz="1400" dirty="0">
                <a:solidFill>
                  <a:schemeClr val="bg2">
                    <a:lumMod val="50000"/>
                  </a:schemeClr>
                </a:solidFill>
                <a:latin typeface="Verdana" panose="020B0604030504040204" pitchFamily="34" charset="0"/>
                <a:ea typeface="Verdana" panose="020B0604030504040204" pitchFamily="34" charset="0"/>
              </a:rPr>
              <a:t>Indicate the client’s primary care provider with contact information. If none, make referral and follow-up to ensure client is linked with physical health care</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Presenting Problem(s) / Referral Reason</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Relevant Conditions &amp; Psychosocial Factors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Risks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Client / Family Strengths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Medications</a:t>
            </a:r>
          </a:p>
          <a:p>
            <a:endParaRPr lang="en-US" dirty="0"/>
          </a:p>
        </p:txBody>
      </p:sp>
      <p:sp>
        <p:nvSpPr>
          <p:cNvPr id="4" name="Slide Number Placeholder 3">
            <a:extLst>
              <a:ext uri="{FF2B5EF4-FFF2-40B4-BE49-F238E27FC236}">
                <a16:creationId xmlns:a16="http://schemas.microsoft.com/office/drawing/2014/main" id="{A44273A5-1376-4B77-AA78-BA8D4647C2F8}"/>
              </a:ext>
            </a:extLst>
          </p:cNvPr>
          <p:cNvSpPr>
            <a:spLocks noGrp="1"/>
          </p:cNvSpPr>
          <p:nvPr>
            <p:ph type="sldNum" sz="quarter" idx="12"/>
          </p:nvPr>
        </p:nvSpPr>
        <p:spPr/>
        <p:txBody>
          <a:bodyPr/>
          <a:lstStyle/>
          <a:p>
            <a:fld id="{6E9F442E-095D-414B-A3C1-4D7C903EC540}" type="slidenum">
              <a:rPr lang="uk-UA" smtClean="0"/>
              <a:pPr/>
              <a:t>31</a:t>
            </a:fld>
            <a:endParaRPr lang="uk-UA" dirty="0"/>
          </a:p>
        </p:txBody>
      </p:sp>
      <p:pic>
        <p:nvPicPr>
          <p:cNvPr id="6" name="Picture 5">
            <a:extLst>
              <a:ext uri="{FF2B5EF4-FFF2-40B4-BE49-F238E27FC236}">
                <a16:creationId xmlns:a16="http://schemas.microsoft.com/office/drawing/2014/main" id="{04980D38-0FE7-47A5-8A90-9D13F65AFD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73440" y="3448311"/>
            <a:ext cx="3017520" cy="2009156"/>
          </a:xfrm>
          <a:prstGeom prst="rect">
            <a:avLst/>
          </a:prstGeom>
        </p:spPr>
      </p:pic>
      <p:sp>
        <p:nvSpPr>
          <p:cNvPr id="7" name="TextBox 6">
            <a:extLst>
              <a:ext uri="{FF2B5EF4-FFF2-40B4-BE49-F238E27FC236}">
                <a16:creationId xmlns:a16="http://schemas.microsoft.com/office/drawing/2014/main" id="{9DA48636-F5C7-4505-8139-2650935BE579}"/>
              </a:ext>
            </a:extLst>
          </p:cNvPr>
          <p:cNvSpPr txBox="1"/>
          <p:nvPr/>
        </p:nvSpPr>
        <p:spPr>
          <a:xfrm>
            <a:off x="7886700" y="9677400"/>
            <a:ext cx="3017520" cy="230832"/>
          </a:xfrm>
          <a:prstGeom prst="rect">
            <a:avLst/>
          </a:prstGeom>
          <a:noFill/>
        </p:spPr>
        <p:txBody>
          <a:bodyPr wrap="square" rtlCol="0">
            <a:spAutoFit/>
          </a:bodyPr>
          <a:lstStyle/>
          <a:p>
            <a:r>
              <a:rPr lang="en-US" sz="900" dirty="0">
                <a:hlinkClick r:id="rId3" tooltip="http://www.picpedia.org/highway-signs/r/requirement.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775591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781CB-EE04-4445-AE63-A8F5D6C39B9A}"/>
              </a:ext>
            </a:extLst>
          </p:cNvPr>
          <p:cNvSpPr>
            <a:spLocks noGrp="1"/>
          </p:cNvSpPr>
          <p:nvPr>
            <p:ph type="ctrTitle"/>
          </p:nvPr>
        </p:nvSpPr>
        <p:spPr>
          <a:xfrm>
            <a:off x="2605315" y="1257346"/>
            <a:ext cx="7307943" cy="480131"/>
          </a:xfrm>
        </p:spPr>
        <p:txBody>
          <a:bodyPr/>
          <a:lstStyle/>
          <a:p>
            <a:r>
              <a:rPr lang="en-US" dirty="0"/>
              <a:t>Requirements Continued</a:t>
            </a:r>
          </a:p>
        </p:txBody>
      </p:sp>
      <p:sp>
        <p:nvSpPr>
          <p:cNvPr id="3" name="Subtitle 2">
            <a:extLst>
              <a:ext uri="{FF2B5EF4-FFF2-40B4-BE49-F238E27FC236}">
                <a16:creationId xmlns:a16="http://schemas.microsoft.com/office/drawing/2014/main" id="{A36C544E-82C5-41CD-9BA8-5CE311F6B2B6}"/>
              </a:ext>
            </a:extLst>
          </p:cNvPr>
          <p:cNvSpPr>
            <a:spLocks noGrp="1"/>
          </p:cNvSpPr>
          <p:nvPr>
            <p:ph type="subTitle" idx="1"/>
          </p:nvPr>
        </p:nvSpPr>
        <p:spPr>
          <a:xfrm>
            <a:off x="2523564" y="1797648"/>
            <a:ext cx="7307943" cy="3593163"/>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Allergies / Adverse Reactions / Sensitivities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Substance Exposure/Use</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Mental Health History</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Other History (Employment, living situation, etc.)</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For Clients Under Age 18</a:t>
            </a:r>
          </a:p>
          <a:p>
            <a:pPr marL="548640" lvl="1" indent="-274320" algn="l">
              <a:lnSpc>
                <a:spcPct val="100000"/>
              </a:lnSpc>
              <a:spcBef>
                <a:spcPct val="20000"/>
              </a:spcBef>
              <a:buClr>
                <a:srgbClr val="CCB400"/>
              </a:buClr>
              <a:buSzPct val="70000"/>
              <a:buFont typeface="Wingdings"/>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Prenatal/Perinatal Events and Complete Developmental History</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Mental Status Exam (MSE)</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Complete Diagnosis with required signatures</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Complete Signature of Individual Completing the Assessment (with required co-signatures)</a:t>
            </a:r>
          </a:p>
          <a:p>
            <a:pPr marL="274320" lvl="0" indent="-274320">
              <a:lnSpc>
                <a:spcPct val="100000"/>
              </a:lnSpc>
              <a:spcBef>
                <a:spcPct val="20000"/>
              </a:spcBef>
              <a:buClr>
                <a:srgbClr val="D16349"/>
              </a:buClr>
              <a:buSzPct val="85000"/>
              <a:buFont typeface="Wingdings 2"/>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For Examples of Medi-Cal Compliant Assessment Forms see the ACBH Provider Website at </a:t>
            </a:r>
            <a:r>
              <a:rPr lang="en-US" sz="1400" dirty="0">
                <a:hlinkClick r:id="rId2"/>
              </a:rPr>
              <a:t>BHCS Providers Website (acbhcs.org)</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E3AEBE60-7906-43C5-8B5D-A09E86054E11}"/>
              </a:ext>
            </a:extLst>
          </p:cNvPr>
          <p:cNvSpPr>
            <a:spLocks noGrp="1"/>
          </p:cNvSpPr>
          <p:nvPr>
            <p:ph type="sldNum" sz="quarter" idx="12"/>
          </p:nvPr>
        </p:nvSpPr>
        <p:spPr/>
        <p:txBody>
          <a:bodyPr/>
          <a:lstStyle/>
          <a:p>
            <a:fld id="{6E9F442E-095D-414B-A3C1-4D7C903EC540}" type="slidenum">
              <a:rPr lang="uk-UA" smtClean="0"/>
              <a:pPr/>
              <a:t>32</a:t>
            </a:fld>
            <a:endParaRPr lang="uk-UA" dirty="0"/>
          </a:p>
        </p:txBody>
      </p:sp>
    </p:spTree>
    <p:extLst>
      <p:ext uri="{BB962C8B-B14F-4D97-AF65-F5344CB8AC3E}">
        <p14:creationId xmlns:p14="http://schemas.microsoft.com/office/powerpoint/2010/main" val="3424924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433C-C5C4-4A81-B78E-CAE42B377C85}"/>
              </a:ext>
            </a:extLst>
          </p:cNvPr>
          <p:cNvSpPr>
            <a:spLocks noGrp="1"/>
          </p:cNvSpPr>
          <p:nvPr>
            <p:ph type="ctrTitle"/>
          </p:nvPr>
        </p:nvSpPr>
        <p:spPr/>
        <p:txBody>
          <a:bodyPr/>
          <a:lstStyle/>
          <a:p>
            <a:r>
              <a:rPr lang="en-US" dirty="0"/>
              <a:t>Assuring Form Compliance</a:t>
            </a:r>
          </a:p>
        </p:txBody>
      </p:sp>
      <p:sp>
        <p:nvSpPr>
          <p:cNvPr id="3" name="Subtitle 2">
            <a:extLst>
              <a:ext uri="{FF2B5EF4-FFF2-40B4-BE49-F238E27FC236}">
                <a16:creationId xmlns:a16="http://schemas.microsoft.com/office/drawing/2014/main" id="{38D4ED95-7480-4A56-B8EA-55E79EA217C6}"/>
              </a:ext>
            </a:extLst>
          </p:cNvPr>
          <p:cNvSpPr>
            <a:spLocks noGrp="1"/>
          </p:cNvSpPr>
          <p:nvPr>
            <p:ph type="subTitle" idx="1"/>
          </p:nvPr>
        </p:nvSpPr>
        <p:spPr>
          <a:xfrm>
            <a:off x="2442028" y="3069566"/>
            <a:ext cx="7307943" cy="1686616"/>
          </a:xfrm>
        </p:spPr>
        <p:txBody>
          <a:bodyPr/>
          <a:lstStyle/>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It remains the responsibility of each agency to follow the current Specialty Mental Health Services documentation standards by including the required information into the narrative fields and assuring that all required information is present in a client’s assessment.</a:t>
            </a:r>
          </a:p>
          <a:p>
            <a:pPr marL="0" lvl="0" indent="0">
              <a:lnSpc>
                <a:spcPct val="100000"/>
              </a:lnSpc>
              <a:spcBef>
                <a:spcPct val="20000"/>
              </a:spcBef>
              <a:buClr>
                <a:srgbClr val="D16349"/>
              </a:buClr>
              <a:buSzPct val="85000"/>
              <a:buNone/>
            </a:pPr>
            <a:endParaRPr lang="en-US" sz="1400" dirty="0">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latin typeface="Verdana" panose="020B0604030504040204" pitchFamily="34" charset="0"/>
                <a:ea typeface="Verdana" panose="020B0604030504040204" pitchFamily="34" charset="0"/>
              </a:rPr>
              <a:t>Therefore, unless the field header indicates “optional” or “if known”, etc., then the field may not be left blank. </a:t>
            </a:r>
            <a:endParaRPr lang="en-US" sz="1400" dirty="0"/>
          </a:p>
        </p:txBody>
      </p:sp>
      <p:sp>
        <p:nvSpPr>
          <p:cNvPr id="4" name="Slide Number Placeholder 3">
            <a:extLst>
              <a:ext uri="{FF2B5EF4-FFF2-40B4-BE49-F238E27FC236}">
                <a16:creationId xmlns:a16="http://schemas.microsoft.com/office/drawing/2014/main" id="{A3F171FA-0019-4F9E-A2AB-403CFD0EB9DB}"/>
              </a:ext>
            </a:extLst>
          </p:cNvPr>
          <p:cNvSpPr>
            <a:spLocks noGrp="1"/>
          </p:cNvSpPr>
          <p:nvPr>
            <p:ph type="sldNum" sz="quarter" idx="12"/>
          </p:nvPr>
        </p:nvSpPr>
        <p:spPr/>
        <p:txBody>
          <a:bodyPr/>
          <a:lstStyle/>
          <a:p>
            <a:fld id="{6E9F442E-095D-414B-A3C1-4D7C903EC540}" type="slidenum">
              <a:rPr lang="uk-UA" smtClean="0"/>
              <a:pPr/>
              <a:t>33</a:t>
            </a:fld>
            <a:endParaRPr lang="uk-UA" dirty="0"/>
          </a:p>
        </p:txBody>
      </p:sp>
      <p:pic>
        <p:nvPicPr>
          <p:cNvPr id="6" name="Picture 5">
            <a:extLst>
              <a:ext uri="{FF2B5EF4-FFF2-40B4-BE49-F238E27FC236}">
                <a16:creationId xmlns:a16="http://schemas.microsoft.com/office/drawing/2014/main" id="{B9CE0A51-E3FE-40F3-B6FE-C0F35D588B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0348" y="4376737"/>
            <a:ext cx="2011680" cy="1676400"/>
          </a:xfrm>
          <a:prstGeom prst="rect">
            <a:avLst/>
          </a:prstGeom>
        </p:spPr>
      </p:pic>
      <p:sp>
        <p:nvSpPr>
          <p:cNvPr id="7" name="TextBox 6">
            <a:extLst>
              <a:ext uri="{FF2B5EF4-FFF2-40B4-BE49-F238E27FC236}">
                <a16:creationId xmlns:a16="http://schemas.microsoft.com/office/drawing/2014/main" id="{D19024AC-E198-43EE-8A37-E08066B7A8B8}"/>
              </a:ext>
            </a:extLst>
          </p:cNvPr>
          <p:cNvSpPr txBox="1"/>
          <p:nvPr/>
        </p:nvSpPr>
        <p:spPr>
          <a:xfrm>
            <a:off x="430348" y="7948612"/>
            <a:ext cx="2011680" cy="230832"/>
          </a:xfrm>
          <a:prstGeom prst="rect">
            <a:avLst/>
          </a:prstGeom>
          <a:noFill/>
        </p:spPr>
        <p:txBody>
          <a:bodyPr wrap="square" rtlCol="0">
            <a:spAutoFit/>
          </a:bodyPr>
          <a:lstStyle/>
          <a:p>
            <a:r>
              <a:rPr lang="en-US" sz="900" dirty="0">
                <a:hlinkClick r:id="rId3" tooltip="https://www.flickr.com/photos/42106306@N00/4380803535"/>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256003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51DC-0EAF-4256-9F28-57C3014C3E9A}"/>
              </a:ext>
            </a:extLst>
          </p:cNvPr>
          <p:cNvSpPr>
            <a:spLocks noGrp="1"/>
          </p:cNvSpPr>
          <p:nvPr>
            <p:ph type="ctrTitle"/>
          </p:nvPr>
        </p:nvSpPr>
        <p:spPr/>
        <p:txBody>
          <a:bodyPr/>
          <a:lstStyle/>
          <a:p>
            <a:r>
              <a:rPr lang="en-US" dirty="0"/>
              <a:t>Cultural Considerations</a:t>
            </a:r>
          </a:p>
        </p:txBody>
      </p:sp>
      <p:sp>
        <p:nvSpPr>
          <p:cNvPr id="3" name="Subtitle 2">
            <a:extLst>
              <a:ext uri="{FF2B5EF4-FFF2-40B4-BE49-F238E27FC236}">
                <a16:creationId xmlns:a16="http://schemas.microsoft.com/office/drawing/2014/main" id="{64EC332B-5C88-4772-BA20-A7A863FE224B}"/>
              </a:ext>
            </a:extLst>
          </p:cNvPr>
          <p:cNvSpPr>
            <a:spLocks noGrp="1"/>
          </p:cNvSpPr>
          <p:nvPr>
            <p:ph type="subTitle" idx="1"/>
          </p:nvPr>
        </p:nvSpPr>
        <p:spPr>
          <a:xfrm>
            <a:off x="2442028" y="2533410"/>
            <a:ext cx="7307943" cy="2946832"/>
          </a:xfrm>
        </p:spPr>
        <p:txBody>
          <a:bodyPr/>
          <a:lstStyle/>
          <a:p>
            <a:pPr marL="214313" lvl="0" indent="-214313">
              <a:lnSpc>
                <a:spcPct val="100000"/>
              </a:lnSpc>
              <a:spcBef>
                <a:spcPts val="0"/>
              </a:spcBef>
              <a:buClrTx/>
              <a:buSzTx/>
              <a:buFont typeface="Arial" panose="020B0604020202020204" pitchFamily="34" charset="0"/>
              <a:buChar char="•"/>
            </a:pPr>
            <a:r>
              <a:rPr lang="en-US" sz="1400" dirty="0">
                <a:latin typeface="Verdana" panose="020B0604030504040204" pitchFamily="34" charset="0"/>
                <a:ea typeface="Verdana" panose="020B0604030504040204" pitchFamily="34" charset="0"/>
              </a:rPr>
              <a:t>Identified during the assessment process and addressed in the plan if appropriate </a:t>
            </a:r>
          </a:p>
          <a:p>
            <a:pPr marL="214313" lvl="0" indent="-214313">
              <a:lnSpc>
                <a:spcPct val="100000"/>
              </a:lnSpc>
              <a:spcBef>
                <a:spcPts val="0"/>
              </a:spcBef>
              <a:buClrTx/>
              <a:buSzTx/>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Language</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Physical limitation</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Race </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Ethnicity</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Socio-Economic Status</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Class, Religion</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Immigration status/Citizenship</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Geography</a:t>
            </a:r>
          </a:p>
          <a:p>
            <a:pPr marL="900113" lvl="2" indent="-214313" algn="l">
              <a:lnSpc>
                <a:spcPct val="100000"/>
              </a:lnSpc>
              <a:spcBef>
                <a:spcPts val="0"/>
              </a:spcBef>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Sexual Orientation, and Gender Identity Expression (SOGIE)</a:t>
            </a:r>
          </a:p>
          <a:p>
            <a:endParaRPr lang="en-US" dirty="0"/>
          </a:p>
        </p:txBody>
      </p:sp>
      <p:sp>
        <p:nvSpPr>
          <p:cNvPr id="4" name="Slide Number Placeholder 3">
            <a:extLst>
              <a:ext uri="{FF2B5EF4-FFF2-40B4-BE49-F238E27FC236}">
                <a16:creationId xmlns:a16="http://schemas.microsoft.com/office/drawing/2014/main" id="{886D9854-7805-4AD9-B6FF-BDBB65560C12}"/>
              </a:ext>
            </a:extLst>
          </p:cNvPr>
          <p:cNvSpPr>
            <a:spLocks noGrp="1"/>
          </p:cNvSpPr>
          <p:nvPr>
            <p:ph type="sldNum" sz="quarter" idx="12"/>
          </p:nvPr>
        </p:nvSpPr>
        <p:spPr/>
        <p:txBody>
          <a:bodyPr/>
          <a:lstStyle/>
          <a:p>
            <a:fld id="{6E9F442E-095D-414B-A3C1-4D7C903EC540}" type="slidenum">
              <a:rPr lang="uk-UA" smtClean="0"/>
              <a:pPr/>
              <a:t>34</a:t>
            </a:fld>
            <a:endParaRPr lang="uk-UA" dirty="0"/>
          </a:p>
        </p:txBody>
      </p:sp>
      <p:pic>
        <p:nvPicPr>
          <p:cNvPr id="6" name="Picture 5">
            <a:extLst>
              <a:ext uri="{FF2B5EF4-FFF2-40B4-BE49-F238E27FC236}">
                <a16:creationId xmlns:a16="http://schemas.microsoft.com/office/drawing/2014/main" id="{A888FD09-1C28-4F2D-8C8C-5AE9A71BA9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2100" y="3985151"/>
            <a:ext cx="2743200" cy="1824225"/>
          </a:xfrm>
          <a:prstGeom prst="rect">
            <a:avLst/>
          </a:prstGeom>
        </p:spPr>
      </p:pic>
      <p:sp>
        <p:nvSpPr>
          <p:cNvPr id="7" name="TextBox 6">
            <a:extLst>
              <a:ext uri="{FF2B5EF4-FFF2-40B4-BE49-F238E27FC236}">
                <a16:creationId xmlns:a16="http://schemas.microsoft.com/office/drawing/2014/main" id="{164796D6-8BE6-4280-B593-A979815D1DF4}"/>
              </a:ext>
            </a:extLst>
          </p:cNvPr>
          <p:cNvSpPr txBox="1"/>
          <p:nvPr/>
        </p:nvSpPr>
        <p:spPr>
          <a:xfrm>
            <a:off x="292100" y="10843135"/>
            <a:ext cx="2743200" cy="230832"/>
          </a:xfrm>
          <a:prstGeom prst="rect">
            <a:avLst/>
          </a:prstGeom>
          <a:noFill/>
        </p:spPr>
        <p:txBody>
          <a:bodyPr wrap="square" rtlCol="0">
            <a:spAutoFit/>
          </a:bodyPr>
          <a:lstStyle/>
          <a:p>
            <a:r>
              <a:rPr lang="en-US" sz="900" dirty="0">
                <a:hlinkClick r:id="rId3" tooltip="https://en.wikipedia.org/wiki/Point_of_view_(philosophy)"/>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3859232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C4F7-7ADF-4E2C-96D1-48C1FFDF1E31}"/>
              </a:ext>
            </a:extLst>
          </p:cNvPr>
          <p:cNvSpPr>
            <a:spLocks noGrp="1"/>
          </p:cNvSpPr>
          <p:nvPr>
            <p:ph type="ctrTitle"/>
          </p:nvPr>
        </p:nvSpPr>
        <p:spPr>
          <a:xfrm>
            <a:off x="2605315" y="1336346"/>
            <a:ext cx="7307943" cy="867930"/>
          </a:xfrm>
        </p:spPr>
        <p:txBody>
          <a:bodyPr/>
          <a:lstStyle/>
          <a:p>
            <a:r>
              <a:rPr lang="en-US" dirty="0"/>
              <a:t>Documenting the Need for Interpreter Services</a:t>
            </a:r>
          </a:p>
        </p:txBody>
      </p:sp>
      <p:sp>
        <p:nvSpPr>
          <p:cNvPr id="3" name="Subtitle 2">
            <a:extLst>
              <a:ext uri="{FF2B5EF4-FFF2-40B4-BE49-F238E27FC236}">
                <a16:creationId xmlns:a16="http://schemas.microsoft.com/office/drawing/2014/main" id="{42ED49F5-84A7-481C-895B-BF9A13C93F8B}"/>
              </a:ext>
            </a:extLst>
          </p:cNvPr>
          <p:cNvSpPr>
            <a:spLocks noGrp="1"/>
          </p:cNvSpPr>
          <p:nvPr>
            <p:ph type="subTitle" idx="1"/>
          </p:nvPr>
        </p:nvSpPr>
        <p:spPr>
          <a:xfrm>
            <a:off x="2523564" y="2438400"/>
            <a:ext cx="7307943" cy="1413079"/>
          </a:xfrm>
        </p:spPr>
        <p:txBody>
          <a:bodyPr/>
          <a:lstStyle/>
          <a:p>
            <a:pPr marL="342900" indent="-342900"/>
            <a:r>
              <a:rPr lang="en-US" sz="1400" dirty="0"/>
              <a:t>Medi-Cal requires that the language needs of a client be assessed and documented in a client’s chart. </a:t>
            </a:r>
          </a:p>
          <a:p>
            <a:pPr marL="342900" indent="-342900"/>
            <a:endParaRPr lang="en-US" sz="1400" dirty="0"/>
          </a:p>
          <a:p>
            <a:pPr marL="342900" indent="-342900"/>
            <a:r>
              <a:rPr lang="en-US" sz="1400" dirty="0"/>
              <a:t>The best place to document this information is in the initial assessment.</a:t>
            </a:r>
          </a:p>
          <a:p>
            <a:endParaRPr lang="en-US" dirty="0"/>
          </a:p>
        </p:txBody>
      </p:sp>
      <p:sp>
        <p:nvSpPr>
          <p:cNvPr id="4" name="Slide Number Placeholder 3">
            <a:extLst>
              <a:ext uri="{FF2B5EF4-FFF2-40B4-BE49-F238E27FC236}">
                <a16:creationId xmlns:a16="http://schemas.microsoft.com/office/drawing/2014/main" id="{2B3C1FF7-0ACD-4435-A2DD-407069CA5513}"/>
              </a:ext>
            </a:extLst>
          </p:cNvPr>
          <p:cNvSpPr>
            <a:spLocks noGrp="1"/>
          </p:cNvSpPr>
          <p:nvPr>
            <p:ph type="sldNum" sz="quarter" idx="12"/>
          </p:nvPr>
        </p:nvSpPr>
        <p:spPr/>
        <p:txBody>
          <a:bodyPr/>
          <a:lstStyle/>
          <a:p>
            <a:fld id="{6E9F442E-095D-414B-A3C1-4D7C903EC540}" type="slidenum">
              <a:rPr lang="uk-UA" smtClean="0"/>
              <a:pPr/>
              <a:t>35</a:t>
            </a:fld>
            <a:endParaRPr lang="uk-UA" dirty="0"/>
          </a:p>
        </p:txBody>
      </p:sp>
      <p:pic>
        <p:nvPicPr>
          <p:cNvPr id="6" name="Picture 5">
            <a:extLst>
              <a:ext uri="{FF2B5EF4-FFF2-40B4-BE49-F238E27FC236}">
                <a16:creationId xmlns:a16="http://schemas.microsoft.com/office/drawing/2014/main" id="{09F65DD1-04F5-4216-9955-1331D2459C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3189" y="2331720"/>
            <a:ext cx="2194560" cy="2194560"/>
          </a:xfrm>
          <a:prstGeom prst="rect">
            <a:avLst/>
          </a:prstGeom>
        </p:spPr>
      </p:pic>
      <p:sp>
        <p:nvSpPr>
          <p:cNvPr id="7" name="TextBox 6">
            <a:extLst>
              <a:ext uri="{FF2B5EF4-FFF2-40B4-BE49-F238E27FC236}">
                <a16:creationId xmlns:a16="http://schemas.microsoft.com/office/drawing/2014/main" id="{448CC5C9-1A60-4FD3-AE31-3642C3FC71D2}"/>
              </a:ext>
            </a:extLst>
          </p:cNvPr>
          <p:cNvSpPr txBox="1"/>
          <p:nvPr/>
        </p:nvSpPr>
        <p:spPr>
          <a:xfrm>
            <a:off x="4738687" y="6732816"/>
            <a:ext cx="2194560" cy="369332"/>
          </a:xfrm>
          <a:prstGeom prst="rect">
            <a:avLst/>
          </a:prstGeom>
          <a:noFill/>
        </p:spPr>
        <p:txBody>
          <a:bodyPr wrap="square" rtlCol="0">
            <a:spAutoFit/>
          </a:bodyPr>
          <a:lstStyle/>
          <a:p>
            <a:r>
              <a:rPr lang="en-US" sz="900" dirty="0">
                <a:hlinkClick r:id="rId3" tooltip="https://www.forgov.qld.gov.au/find-translator-or-interpreter"/>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341568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DD823-19D3-497E-96A1-C99837935B26}"/>
              </a:ext>
            </a:extLst>
          </p:cNvPr>
          <p:cNvSpPr>
            <a:spLocks noGrp="1"/>
          </p:cNvSpPr>
          <p:nvPr>
            <p:ph type="ctrTitle"/>
          </p:nvPr>
        </p:nvSpPr>
        <p:spPr>
          <a:xfrm>
            <a:off x="2605315" y="1336346"/>
            <a:ext cx="7307943" cy="867930"/>
          </a:xfrm>
        </p:spPr>
        <p:txBody>
          <a:bodyPr/>
          <a:lstStyle/>
          <a:p>
            <a:r>
              <a:rPr lang="en-US" dirty="0"/>
              <a:t>Specifics of Documenting Interpretation Use</a:t>
            </a:r>
          </a:p>
        </p:txBody>
      </p:sp>
      <p:sp>
        <p:nvSpPr>
          <p:cNvPr id="3" name="Subtitle 2">
            <a:extLst>
              <a:ext uri="{FF2B5EF4-FFF2-40B4-BE49-F238E27FC236}">
                <a16:creationId xmlns:a16="http://schemas.microsoft.com/office/drawing/2014/main" id="{7765FF6C-F22B-4386-B8DA-F520DD8B42B5}"/>
              </a:ext>
            </a:extLst>
          </p:cNvPr>
          <p:cNvSpPr>
            <a:spLocks noGrp="1"/>
          </p:cNvSpPr>
          <p:nvPr>
            <p:ph type="subTitle" idx="1"/>
          </p:nvPr>
        </p:nvSpPr>
        <p:spPr>
          <a:xfrm>
            <a:off x="2523564" y="2397760"/>
            <a:ext cx="7307943" cy="2572564"/>
          </a:xfrm>
        </p:spPr>
        <p:txBody>
          <a:bodyPr/>
          <a:lstStyle/>
          <a:p>
            <a:pPr marL="342900" indent="-342900"/>
            <a:r>
              <a:rPr lang="en-US" sz="1400" dirty="0"/>
              <a:t>If the clients primary language is English, one may document this in the Assessment and indicate all services will be provided in English.</a:t>
            </a:r>
          </a:p>
          <a:p>
            <a:pPr marL="342900" indent="-342900"/>
            <a:r>
              <a:rPr lang="en-US" sz="1400" dirty="0"/>
              <a:t>If the client’s primary language is something other than English, document this in the Assessment AND document in every PN what language the service was provided in. </a:t>
            </a:r>
          </a:p>
          <a:p>
            <a:pPr marL="342900" indent="-342900"/>
            <a:r>
              <a:rPr lang="en-US" sz="1400" dirty="0"/>
              <a:t>If an interpreter was utilized, indicate that in the PN and the client’s relationship to the interpreter. </a:t>
            </a:r>
          </a:p>
          <a:p>
            <a:pPr marL="342900" indent="-342900"/>
            <a:r>
              <a:rPr lang="en-US" sz="1400" dirty="0"/>
              <a:t>If a family member is utilized, the clinician should first provide psychoeducation about the contraindications to such an arrangement. Their preference and discussion should be documented.</a:t>
            </a:r>
          </a:p>
        </p:txBody>
      </p:sp>
      <p:sp>
        <p:nvSpPr>
          <p:cNvPr id="4" name="Slide Number Placeholder 3">
            <a:extLst>
              <a:ext uri="{FF2B5EF4-FFF2-40B4-BE49-F238E27FC236}">
                <a16:creationId xmlns:a16="http://schemas.microsoft.com/office/drawing/2014/main" id="{9F2DE504-CC0E-4E76-9A20-0FC4B858C14E}"/>
              </a:ext>
            </a:extLst>
          </p:cNvPr>
          <p:cNvSpPr>
            <a:spLocks noGrp="1"/>
          </p:cNvSpPr>
          <p:nvPr>
            <p:ph type="sldNum" sz="quarter" idx="12"/>
          </p:nvPr>
        </p:nvSpPr>
        <p:spPr/>
        <p:txBody>
          <a:bodyPr/>
          <a:lstStyle/>
          <a:p>
            <a:fld id="{6E9F442E-095D-414B-A3C1-4D7C903EC540}" type="slidenum">
              <a:rPr lang="uk-UA" smtClean="0"/>
              <a:pPr/>
              <a:t>36</a:t>
            </a:fld>
            <a:endParaRPr lang="uk-UA" dirty="0"/>
          </a:p>
        </p:txBody>
      </p:sp>
    </p:spTree>
    <p:extLst>
      <p:ext uri="{BB962C8B-B14F-4D97-AF65-F5344CB8AC3E}">
        <p14:creationId xmlns:p14="http://schemas.microsoft.com/office/powerpoint/2010/main" val="392299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708BB61-D562-4821-B9E9-C57487431B3B}"/>
              </a:ext>
            </a:extLst>
          </p:cNvPr>
          <p:cNvSpPr>
            <a:spLocks noGrp="1"/>
          </p:cNvSpPr>
          <p:nvPr>
            <p:ph idx="15"/>
          </p:nvPr>
        </p:nvSpPr>
        <p:spPr>
          <a:xfrm>
            <a:off x="614311" y="1598146"/>
            <a:ext cx="5091456" cy="2790508"/>
          </a:xfrm>
        </p:spPr>
        <p:txBody>
          <a:bodyPr/>
          <a:lstStyle/>
          <a:p>
            <a:endParaRPr lang="en-US" sz="1600" dirty="0">
              <a:solidFill>
                <a:schemeClr val="bg2">
                  <a:lumMod val="50000"/>
                </a:schemeClr>
              </a:solidFill>
            </a:endParaRPr>
          </a:p>
          <a:p>
            <a:r>
              <a:rPr lang="en-US" dirty="0">
                <a:solidFill>
                  <a:schemeClr val="bg2">
                    <a:lumMod val="50000"/>
                  </a:schemeClr>
                </a:solidFill>
              </a:rPr>
              <a:t>If you use Clinician’s Gateway Electronic Health Record (EHR) System, this is done in the demographic information section.</a:t>
            </a:r>
          </a:p>
          <a:p>
            <a:endParaRPr lang="en-US" dirty="0">
              <a:solidFill>
                <a:schemeClr val="bg2">
                  <a:lumMod val="50000"/>
                </a:schemeClr>
              </a:solidFill>
            </a:endParaRPr>
          </a:p>
          <a:p>
            <a:r>
              <a:rPr lang="en-US" dirty="0">
                <a:solidFill>
                  <a:schemeClr val="bg2">
                    <a:lumMod val="50000"/>
                  </a:schemeClr>
                </a:solidFill>
              </a:rPr>
              <a:t>If you use a different EHR or a paper chart, make sure there is a location to document the client’s preferred language. This will be looked for if a chart is audited. </a:t>
            </a:r>
          </a:p>
          <a:p>
            <a:endParaRPr lang="en-US" dirty="0"/>
          </a:p>
        </p:txBody>
      </p:sp>
      <p:sp>
        <p:nvSpPr>
          <p:cNvPr id="4" name="Slide Number Placeholder 3">
            <a:extLst>
              <a:ext uri="{FF2B5EF4-FFF2-40B4-BE49-F238E27FC236}">
                <a16:creationId xmlns:a16="http://schemas.microsoft.com/office/drawing/2014/main" id="{6DA16BDB-CF35-420F-948D-15BEF72404B3}"/>
              </a:ext>
            </a:extLst>
          </p:cNvPr>
          <p:cNvSpPr>
            <a:spLocks noGrp="1"/>
          </p:cNvSpPr>
          <p:nvPr>
            <p:ph type="sldNum" sz="quarter" idx="18"/>
          </p:nvPr>
        </p:nvSpPr>
        <p:spPr/>
        <p:txBody>
          <a:bodyPr/>
          <a:lstStyle/>
          <a:p>
            <a:fld id="{6E9F442E-095D-414B-A3C1-4D7C903EC540}" type="slidenum">
              <a:rPr lang="uk-UA" smtClean="0"/>
              <a:pPr/>
              <a:t>37</a:t>
            </a:fld>
            <a:endParaRPr lang="uk-UA" dirty="0"/>
          </a:p>
        </p:txBody>
      </p:sp>
      <p:sp>
        <p:nvSpPr>
          <p:cNvPr id="6" name="Title 5">
            <a:extLst>
              <a:ext uri="{FF2B5EF4-FFF2-40B4-BE49-F238E27FC236}">
                <a16:creationId xmlns:a16="http://schemas.microsoft.com/office/drawing/2014/main" id="{BE2DCD96-44B5-49F0-A427-423E66BCDF07}"/>
              </a:ext>
            </a:extLst>
          </p:cNvPr>
          <p:cNvSpPr>
            <a:spLocks noGrp="1"/>
          </p:cNvSpPr>
          <p:nvPr>
            <p:ph type="title"/>
          </p:nvPr>
        </p:nvSpPr>
        <p:spPr/>
        <p:txBody>
          <a:bodyPr/>
          <a:lstStyle/>
          <a:p>
            <a:r>
              <a:rPr lang="en-US" dirty="0"/>
              <a:t>Documenting Interpretation Needs</a:t>
            </a:r>
          </a:p>
        </p:txBody>
      </p:sp>
      <p:pic>
        <p:nvPicPr>
          <p:cNvPr id="5" name="Picture 4">
            <a:extLst>
              <a:ext uri="{FF2B5EF4-FFF2-40B4-BE49-F238E27FC236}">
                <a16:creationId xmlns:a16="http://schemas.microsoft.com/office/drawing/2014/main" id="{D7F21DD0-2F43-440C-9D5C-6E2F1C189625}"/>
              </a:ext>
            </a:extLst>
          </p:cNvPr>
          <p:cNvPicPr>
            <a:picLocks noChangeAspect="1"/>
          </p:cNvPicPr>
          <p:nvPr/>
        </p:nvPicPr>
        <p:blipFill>
          <a:blip r:embed="rId2"/>
          <a:stretch>
            <a:fillRect/>
          </a:stretch>
        </p:blipFill>
        <p:spPr>
          <a:xfrm>
            <a:off x="6557193" y="136525"/>
            <a:ext cx="5634807" cy="6053260"/>
          </a:xfrm>
          <a:prstGeom prst="rect">
            <a:avLst/>
          </a:prstGeom>
        </p:spPr>
      </p:pic>
    </p:spTree>
    <p:extLst>
      <p:ext uri="{BB962C8B-B14F-4D97-AF65-F5344CB8AC3E}">
        <p14:creationId xmlns:p14="http://schemas.microsoft.com/office/powerpoint/2010/main" val="224910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E36867-640C-4444-A0A0-A49CA190AB73}"/>
              </a:ext>
            </a:extLst>
          </p:cNvPr>
          <p:cNvSpPr>
            <a:spLocks noGrp="1"/>
          </p:cNvSpPr>
          <p:nvPr>
            <p:ph type="ctrTitle"/>
          </p:nvPr>
        </p:nvSpPr>
        <p:spPr>
          <a:xfrm>
            <a:off x="2605315" y="1336346"/>
            <a:ext cx="7307943" cy="867930"/>
          </a:xfrm>
        </p:spPr>
        <p:txBody>
          <a:bodyPr/>
          <a:lstStyle/>
          <a:p>
            <a:r>
              <a:rPr lang="en-US" dirty="0"/>
              <a:t>Documenting Complex Language Needs</a:t>
            </a:r>
          </a:p>
        </p:txBody>
      </p:sp>
      <p:sp>
        <p:nvSpPr>
          <p:cNvPr id="7" name="Subtitle 6">
            <a:extLst>
              <a:ext uri="{FF2B5EF4-FFF2-40B4-BE49-F238E27FC236}">
                <a16:creationId xmlns:a16="http://schemas.microsoft.com/office/drawing/2014/main" id="{9974AE46-1DF2-46FC-BC8A-6CB1B512BA4C}"/>
              </a:ext>
            </a:extLst>
          </p:cNvPr>
          <p:cNvSpPr>
            <a:spLocks noGrp="1"/>
          </p:cNvSpPr>
          <p:nvPr>
            <p:ph type="subTitle" idx="1"/>
          </p:nvPr>
        </p:nvSpPr>
        <p:spPr>
          <a:xfrm>
            <a:off x="2523564" y="2485292"/>
            <a:ext cx="7307943" cy="1284839"/>
          </a:xfrm>
        </p:spPr>
        <p:txBody>
          <a:bodyPr/>
          <a:lstStyle/>
          <a:p>
            <a:r>
              <a:rPr lang="en-US" sz="1400" dirty="0"/>
              <a:t>If a client’s Language needs are complicated (Example: a client’s preferred language is English but their parent/guardian who participates in treatment has a different preferred language) this should be documented in the assessment as well.    </a:t>
            </a:r>
          </a:p>
          <a:p>
            <a:endParaRPr lang="en-US" dirty="0"/>
          </a:p>
        </p:txBody>
      </p:sp>
      <p:sp>
        <p:nvSpPr>
          <p:cNvPr id="4" name="Slide Number Placeholder 3">
            <a:extLst>
              <a:ext uri="{FF2B5EF4-FFF2-40B4-BE49-F238E27FC236}">
                <a16:creationId xmlns:a16="http://schemas.microsoft.com/office/drawing/2014/main" id="{557E08A2-291B-41DC-B9D3-EC35ABBD7D24}"/>
              </a:ext>
            </a:extLst>
          </p:cNvPr>
          <p:cNvSpPr>
            <a:spLocks noGrp="1"/>
          </p:cNvSpPr>
          <p:nvPr>
            <p:ph type="sldNum" sz="quarter" idx="12"/>
          </p:nvPr>
        </p:nvSpPr>
        <p:spPr/>
        <p:txBody>
          <a:bodyPr/>
          <a:lstStyle/>
          <a:p>
            <a:fld id="{6E9F442E-095D-414B-A3C1-4D7C903EC540}" type="slidenum">
              <a:rPr lang="uk-UA" smtClean="0"/>
              <a:pPr/>
              <a:t>38</a:t>
            </a:fld>
            <a:endParaRPr lang="uk-UA" dirty="0"/>
          </a:p>
        </p:txBody>
      </p:sp>
      <p:pic>
        <p:nvPicPr>
          <p:cNvPr id="9" name="Picture 8">
            <a:extLst>
              <a:ext uri="{FF2B5EF4-FFF2-40B4-BE49-F238E27FC236}">
                <a16:creationId xmlns:a16="http://schemas.microsoft.com/office/drawing/2014/main" id="{CAE7BA08-776B-4BD5-86B0-A257C356E0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10272" y="3735005"/>
            <a:ext cx="2377440" cy="2377440"/>
          </a:xfrm>
          <a:prstGeom prst="rect">
            <a:avLst/>
          </a:prstGeom>
        </p:spPr>
      </p:pic>
      <p:sp>
        <p:nvSpPr>
          <p:cNvPr id="10" name="TextBox 9">
            <a:extLst>
              <a:ext uri="{FF2B5EF4-FFF2-40B4-BE49-F238E27FC236}">
                <a16:creationId xmlns:a16="http://schemas.microsoft.com/office/drawing/2014/main" id="{11885DC5-D74F-442F-A3E6-DE87664E79F4}"/>
              </a:ext>
            </a:extLst>
          </p:cNvPr>
          <p:cNvSpPr txBox="1"/>
          <p:nvPr/>
        </p:nvSpPr>
        <p:spPr>
          <a:xfrm>
            <a:off x="4610272" y="10593005"/>
            <a:ext cx="2377440" cy="230832"/>
          </a:xfrm>
          <a:prstGeom prst="rect">
            <a:avLst/>
          </a:prstGeom>
          <a:noFill/>
        </p:spPr>
        <p:txBody>
          <a:bodyPr wrap="square" rtlCol="0">
            <a:spAutoFit/>
          </a:bodyPr>
          <a:lstStyle/>
          <a:p>
            <a:r>
              <a:rPr lang="en-US" sz="900" dirty="0">
                <a:hlinkClick r:id="rId3" tooltip="http://www.blogs.hss.ed.ac.uk/pubs-and-publications/2015/12/14/american-curse-how-many-languages-do-you-speak/"/>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36089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58011E-9306-4C4A-92BA-93C884D88DC3}"/>
              </a:ext>
            </a:extLst>
          </p:cNvPr>
          <p:cNvSpPr>
            <a:spLocks noGrp="1"/>
          </p:cNvSpPr>
          <p:nvPr>
            <p:ph idx="15"/>
          </p:nvPr>
        </p:nvSpPr>
        <p:spPr>
          <a:xfrm>
            <a:off x="280219" y="2216918"/>
            <a:ext cx="5425548" cy="2200602"/>
          </a:xfrm>
        </p:spPr>
        <p:txBody>
          <a:bodyPr/>
          <a:lstStyle/>
          <a:p>
            <a:r>
              <a:rPr lang="en-US" dirty="0">
                <a:solidFill>
                  <a:schemeClr val="bg2">
                    <a:lumMod val="50000"/>
                  </a:schemeClr>
                </a:solidFill>
              </a:rPr>
              <a:t>In Clinician’s Gateway, a good place to document complex language or cultural needs would be in the cultural formulation section. </a:t>
            </a:r>
          </a:p>
          <a:p>
            <a:endParaRPr lang="en-US" dirty="0">
              <a:solidFill>
                <a:schemeClr val="bg2">
                  <a:lumMod val="50000"/>
                </a:schemeClr>
              </a:solidFill>
            </a:endParaRPr>
          </a:p>
          <a:p>
            <a:r>
              <a:rPr lang="en-US" dirty="0">
                <a:solidFill>
                  <a:schemeClr val="bg2">
                    <a:lumMod val="50000"/>
                  </a:schemeClr>
                </a:solidFill>
              </a:rPr>
              <a:t>However, providers may document such information in any portion of the assessment if they think the information belongs in a different location. </a:t>
            </a:r>
          </a:p>
          <a:p>
            <a:endParaRPr lang="en-US" dirty="0"/>
          </a:p>
        </p:txBody>
      </p:sp>
      <p:sp>
        <p:nvSpPr>
          <p:cNvPr id="4" name="Slide Number Placeholder 3">
            <a:extLst>
              <a:ext uri="{FF2B5EF4-FFF2-40B4-BE49-F238E27FC236}">
                <a16:creationId xmlns:a16="http://schemas.microsoft.com/office/drawing/2014/main" id="{051BEFFA-8BC9-4F03-8FE0-C753EB7C59D0}"/>
              </a:ext>
            </a:extLst>
          </p:cNvPr>
          <p:cNvSpPr>
            <a:spLocks noGrp="1"/>
          </p:cNvSpPr>
          <p:nvPr>
            <p:ph type="sldNum" sz="quarter" idx="18"/>
          </p:nvPr>
        </p:nvSpPr>
        <p:spPr/>
        <p:txBody>
          <a:bodyPr/>
          <a:lstStyle/>
          <a:p>
            <a:fld id="{6E9F442E-095D-414B-A3C1-4D7C903EC540}" type="slidenum">
              <a:rPr lang="uk-UA" smtClean="0"/>
              <a:pPr/>
              <a:t>39</a:t>
            </a:fld>
            <a:endParaRPr lang="uk-UA" dirty="0"/>
          </a:p>
        </p:txBody>
      </p:sp>
      <p:sp>
        <p:nvSpPr>
          <p:cNvPr id="5" name="Title 4">
            <a:extLst>
              <a:ext uri="{FF2B5EF4-FFF2-40B4-BE49-F238E27FC236}">
                <a16:creationId xmlns:a16="http://schemas.microsoft.com/office/drawing/2014/main" id="{59CE5479-A49E-4056-AD25-7DF339B69BDB}"/>
              </a:ext>
            </a:extLst>
          </p:cNvPr>
          <p:cNvSpPr>
            <a:spLocks noGrp="1"/>
          </p:cNvSpPr>
          <p:nvPr>
            <p:ph type="title"/>
          </p:nvPr>
        </p:nvSpPr>
        <p:spPr/>
        <p:txBody>
          <a:bodyPr/>
          <a:lstStyle/>
          <a:p>
            <a:r>
              <a:rPr lang="en-US" dirty="0"/>
              <a:t>Documenting Complex Language Needs</a:t>
            </a:r>
          </a:p>
        </p:txBody>
      </p:sp>
      <p:pic>
        <p:nvPicPr>
          <p:cNvPr id="8" name="Content Placeholder 4">
            <a:extLst>
              <a:ext uri="{FF2B5EF4-FFF2-40B4-BE49-F238E27FC236}">
                <a16:creationId xmlns:a16="http://schemas.microsoft.com/office/drawing/2014/main" id="{AA66262A-03BC-4016-9134-3FE238165D04}"/>
              </a:ext>
            </a:extLst>
          </p:cNvPr>
          <p:cNvPicPr>
            <a:picLocks noChangeAspect="1"/>
          </p:cNvPicPr>
          <p:nvPr/>
        </p:nvPicPr>
        <p:blipFill>
          <a:blip r:embed="rId2"/>
          <a:stretch>
            <a:fillRect/>
          </a:stretch>
        </p:blipFill>
        <p:spPr>
          <a:xfrm>
            <a:off x="5705768" y="1598146"/>
            <a:ext cx="6094589" cy="2697968"/>
          </a:xfrm>
          <a:prstGeom prst="rect">
            <a:avLst/>
          </a:prstGeom>
        </p:spPr>
      </p:pic>
    </p:spTree>
    <p:extLst>
      <p:ext uri="{BB962C8B-B14F-4D97-AF65-F5344CB8AC3E}">
        <p14:creationId xmlns:p14="http://schemas.microsoft.com/office/powerpoint/2010/main" val="165920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9D25-C7CB-4089-93BD-F09FD85F13C1}"/>
              </a:ext>
            </a:extLst>
          </p:cNvPr>
          <p:cNvSpPr>
            <a:spLocks noGrp="1"/>
          </p:cNvSpPr>
          <p:nvPr>
            <p:ph type="ctrTitle"/>
          </p:nvPr>
        </p:nvSpPr>
        <p:spPr/>
        <p:txBody>
          <a:bodyPr/>
          <a:lstStyle/>
          <a:p>
            <a:r>
              <a:rPr lang="en-US" dirty="0"/>
              <a:t>Network Adequacy-Timely Access</a:t>
            </a:r>
          </a:p>
        </p:txBody>
      </p:sp>
      <p:sp>
        <p:nvSpPr>
          <p:cNvPr id="3" name="Subtitle 2">
            <a:extLst>
              <a:ext uri="{FF2B5EF4-FFF2-40B4-BE49-F238E27FC236}">
                <a16:creationId xmlns:a16="http://schemas.microsoft.com/office/drawing/2014/main" id="{3D7E9DD6-2B2C-4730-9FE8-696946052E47}"/>
              </a:ext>
            </a:extLst>
          </p:cNvPr>
          <p:cNvSpPr>
            <a:spLocks noGrp="1"/>
          </p:cNvSpPr>
          <p:nvPr>
            <p:ph type="subTitle" idx="1"/>
          </p:nvPr>
        </p:nvSpPr>
        <p:spPr>
          <a:xfrm>
            <a:off x="2523564" y="2374900"/>
            <a:ext cx="7307943" cy="3902479"/>
          </a:xfrm>
        </p:spPr>
        <p:txBody>
          <a:bodyPr/>
          <a:lstStyle/>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Who:  All outpatient ACBH county-operated programs and individuals under a contract or subcontract with ACBH who bill Medi-Cal for services. (inpatient, Santa Rita, outreach programs do not)</a:t>
            </a:r>
          </a:p>
          <a:p>
            <a:pPr marL="10800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What:  Date of first contact to request services, type of service requested, assessment start/end, treatment start/end, medical necessity, </a:t>
            </a:r>
          </a:p>
          <a:p>
            <a:pPr marL="10800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When:  New or New Returning client who has Medi-Cal or is Medi-Cal eligible.</a:t>
            </a:r>
          </a:p>
          <a:p>
            <a:pPr marL="10800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Providers are required to offer an appointment within:</a:t>
            </a: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	Psychiatry-15 business days (urgent 48 hours)</a:t>
            </a: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	Outpatient prior authorization not required-10 days (48 hours)</a:t>
            </a:r>
          </a:p>
          <a:p>
            <a:pPr marL="108000" indent="0">
              <a:buNone/>
            </a:pPr>
            <a:r>
              <a:rPr lang="en-US" sz="1400" dirty="0">
                <a:solidFill>
                  <a:schemeClr val="tx1">
                    <a:lumMod val="50000"/>
                    <a:lumOff val="50000"/>
                  </a:schemeClr>
                </a:solidFill>
                <a:latin typeface="Verdana" panose="020B0604030504040204" pitchFamily="34" charset="0"/>
                <a:ea typeface="Verdana" panose="020B0604030504040204" pitchFamily="34" charset="0"/>
              </a:rPr>
              <a:t>	Outpatient prior authorization is required-10 days (96 hours)</a:t>
            </a:r>
          </a:p>
          <a:p>
            <a:endParaRPr lang="en-US" dirty="0"/>
          </a:p>
        </p:txBody>
      </p:sp>
      <p:sp>
        <p:nvSpPr>
          <p:cNvPr id="4" name="Slide Number Placeholder 3">
            <a:extLst>
              <a:ext uri="{FF2B5EF4-FFF2-40B4-BE49-F238E27FC236}">
                <a16:creationId xmlns:a16="http://schemas.microsoft.com/office/drawing/2014/main" id="{E6E4AB9A-D68E-4592-A234-C4743DBFEB36}"/>
              </a:ext>
            </a:extLst>
          </p:cNvPr>
          <p:cNvSpPr>
            <a:spLocks noGrp="1"/>
          </p:cNvSpPr>
          <p:nvPr>
            <p:ph type="sldNum" sz="quarter" idx="12"/>
          </p:nvPr>
        </p:nvSpPr>
        <p:spPr/>
        <p:txBody>
          <a:bodyPr/>
          <a:lstStyle/>
          <a:p>
            <a:fld id="{6E9F442E-095D-414B-A3C1-4D7C903EC540}" type="slidenum">
              <a:rPr lang="uk-UA" smtClean="0"/>
              <a:pPr/>
              <a:t>4</a:t>
            </a:fld>
            <a:endParaRPr lang="uk-UA" dirty="0"/>
          </a:p>
        </p:txBody>
      </p:sp>
      <p:pic>
        <p:nvPicPr>
          <p:cNvPr id="6" name="Picture 5">
            <a:extLst>
              <a:ext uri="{FF2B5EF4-FFF2-40B4-BE49-F238E27FC236}">
                <a16:creationId xmlns:a16="http://schemas.microsoft.com/office/drawing/2014/main" id="{71D2DADA-6731-4CF3-BC3E-8873B7ADD4E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68436" y="4372649"/>
            <a:ext cx="2286000" cy="1755646"/>
          </a:xfrm>
          <a:prstGeom prst="rect">
            <a:avLst/>
          </a:prstGeom>
        </p:spPr>
      </p:pic>
      <p:sp>
        <p:nvSpPr>
          <p:cNvPr id="7" name="TextBox 6">
            <a:extLst>
              <a:ext uri="{FF2B5EF4-FFF2-40B4-BE49-F238E27FC236}">
                <a16:creationId xmlns:a16="http://schemas.microsoft.com/office/drawing/2014/main" id="{8E8546E2-B1C9-4977-88C0-7E1C1F7D0C67}"/>
              </a:ext>
            </a:extLst>
          </p:cNvPr>
          <p:cNvSpPr txBox="1"/>
          <p:nvPr/>
        </p:nvSpPr>
        <p:spPr>
          <a:xfrm>
            <a:off x="9668436" y="8030249"/>
            <a:ext cx="2286000" cy="230832"/>
          </a:xfrm>
          <a:prstGeom prst="rect">
            <a:avLst/>
          </a:prstGeom>
          <a:noFill/>
        </p:spPr>
        <p:txBody>
          <a:bodyPr wrap="square" rtlCol="0">
            <a:spAutoFit/>
          </a:bodyPr>
          <a:lstStyle/>
          <a:p>
            <a:r>
              <a:rPr lang="en-US" sz="900" dirty="0">
                <a:hlinkClick r:id="rId3" tooltip="https://www.flickr.com/photos/quirkybird/3180195361"/>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126625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45C4CEA-ABCD-4171-94DE-7F09F2EC0254}"/>
              </a:ext>
            </a:extLst>
          </p:cNvPr>
          <p:cNvSpPr>
            <a:spLocks noGrp="1"/>
          </p:cNvSpPr>
          <p:nvPr>
            <p:ph type="ctrTitle"/>
          </p:nvPr>
        </p:nvSpPr>
        <p:spPr>
          <a:xfrm>
            <a:off x="2605315" y="1336346"/>
            <a:ext cx="7307943" cy="867930"/>
          </a:xfrm>
        </p:spPr>
        <p:txBody>
          <a:bodyPr/>
          <a:lstStyle/>
          <a:p>
            <a:r>
              <a:rPr lang="en-US" dirty="0"/>
              <a:t>Documenting Language Needs in Progress Notes</a:t>
            </a:r>
          </a:p>
        </p:txBody>
      </p:sp>
      <p:sp>
        <p:nvSpPr>
          <p:cNvPr id="7" name="Subtitle 6">
            <a:extLst>
              <a:ext uri="{FF2B5EF4-FFF2-40B4-BE49-F238E27FC236}">
                <a16:creationId xmlns:a16="http://schemas.microsoft.com/office/drawing/2014/main" id="{14938E16-5DC5-40E9-9CAD-8B3579577DB7}"/>
              </a:ext>
            </a:extLst>
          </p:cNvPr>
          <p:cNvSpPr>
            <a:spLocks noGrp="1"/>
          </p:cNvSpPr>
          <p:nvPr>
            <p:ph type="subTitle" idx="1"/>
          </p:nvPr>
        </p:nvSpPr>
        <p:spPr>
          <a:xfrm>
            <a:off x="2523564" y="2414954"/>
            <a:ext cx="7307943" cy="2952090"/>
          </a:xfrm>
        </p:spPr>
        <p:txBody>
          <a:bodyPr/>
          <a:lstStyle/>
          <a:p>
            <a:r>
              <a:rPr lang="en-US" sz="1400" dirty="0"/>
              <a:t>Each time an intervention is provided to a client the PN must document the language the service was provided in unless, the Assessment indicates that the primary language is English and all services will be provided in English.</a:t>
            </a:r>
          </a:p>
          <a:p>
            <a:pPr marL="108000" indent="0">
              <a:buNone/>
            </a:pPr>
            <a:r>
              <a:rPr lang="en-US" sz="1400" dirty="0"/>
              <a:t>Examples:</a:t>
            </a:r>
          </a:p>
          <a:p>
            <a:r>
              <a:rPr lang="en-US" sz="1400" dirty="0"/>
              <a:t>“For this session Alameda County’s language interpreter line was used by phone to translate Farsi.”</a:t>
            </a:r>
          </a:p>
          <a:p>
            <a:r>
              <a:rPr lang="en-US" sz="1400" dirty="0"/>
              <a:t>“Client’s Mother participated in treatment today and since she primarily speaks Spanish, this therapist had our agency’s Spanish interpreter attend session to help with translation.”</a:t>
            </a:r>
          </a:p>
          <a:p>
            <a:r>
              <a:rPr lang="en-US" sz="1400" dirty="0"/>
              <a:t>“Therapy was conducted in Mandarin as this is client’s preferred language.”</a:t>
            </a:r>
          </a:p>
          <a:p>
            <a:endParaRPr lang="en-US" sz="2000" dirty="0"/>
          </a:p>
        </p:txBody>
      </p:sp>
      <p:sp>
        <p:nvSpPr>
          <p:cNvPr id="4" name="Slide Number Placeholder 3">
            <a:extLst>
              <a:ext uri="{FF2B5EF4-FFF2-40B4-BE49-F238E27FC236}">
                <a16:creationId xmlns:a16="http://schemas.microsoft.com/office/drawing/2014/main" id="{91927D3B-E75C-4336-AF97-E849C27F6365}"/>
              </a:ext>
            </a:extLst>
          </p:cNvPr>
          <p:cNvSpPr>
            <a:spLocks noGrp="1"/>
          </p:cNvSpPr>
          <p:nvPr>
            <p:ph type="sldNum" sz="quarter" idx="12"/>
          </p:nvPr>
        </p:nvSpPr>
        <p:spPr/>
        <p:txBody>
          <a:bodyPr/>
          <a:lstStyle/>
          <a:p>
            <a:fld id="{6E9F442E-095D-414B-A3C1-4D7C903EC540}" type="slidenum">
              <a:rPr lang="uk-UA" smtClean="0"/>
              <a:pPr/>
              <a:t>40</a:t>
            </a:fld>
            <a:endParaRPr lang="uk-UA" dirty="0"/>
          </a:p>
        </p:txBody>
      </p:sp>
    </p:spTree>
    <p:extLst>
      <p:ext uri="{BB962C8B-B14F-4D97-AF65-F5344CB8AC3E}">
        <p14:creationId xmlns:p14="http://schemas.microsoft.com/office/powerpoint/2010/main" val="3888325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B46C6-D855-4E98-BA1D-2E0E014B2FB7}"/>
              </a:ext>
            </a:extLst>
          </p:cNvPr>
          <p:cNvSpPr>
            <a:spLocks noGrp="1"/>
          </p:cNvSpPr>
          <p:nvPr>
            <p:ph type="ctrTitle"/>
          </p:nvPr>
        </p:nvSpPr>
        <p:spPr/>
        <p:txBody>
          <a:bodyPr/>
          <a:lstStyle/>
          <a:p>
            <a:r>
              <a:rPr lang="en-US" dirty="0"/>
              <a:t>How </a:t>
            </a:r>
            <a:r>
              <a:rPr lang="en-US" u="sng" dirty="0"/>
              <a:t>NOT</a:t>
            </a:r>
            <a:r>
              <a:rPr lang="en-US" dirty="0"/>
              <a:t> To Meet Language Needs</a:t>
            </a:r>
          </a:p>
        </p:txBody>
      </p:sp>
      <p:sp>
        <p:nvSpPr>
          <p:cNvPr id="3" name="Subtitle 2">
            <a:extLst>
              <a:ext uri="{FF2B5EF4-FFF2-40B4-BE49-F238E27FC236}">
                <a16:creationId xmlns:a16="http://schemas.microsoft.com/office/drawing/2014/main" id="{1552CBC2-8438-4ED1-8625-E613B848FA3A}"/>
              </a:ext>
            </a:extLst>
          </p:cNvPr>
          <p:cNvSpPr>
            <a:spLocks noGrp="1"/>
          </p:cNvSpPr>
          <p:nvPr>
            <p:ph type="subTitle" idx="1"/>
          </p:nvPr>
        </p:nvSpPr>
        <p:spPr>
          <a:xfrm>
            <a:off x="2523564" y="2414954"/>
            <a:ext cx="7307943" cy="2788327"/>
          </a:xfrm>
        </p:spPr>
        <p:txBody>
          <a:bodyPr/>
          <a:lstStyle/>
          <a:p>
            <a:r>
              <a:rPr lang="en-US" sz="1400" dirty="0">
                <a:latin typeface="Verdana" panose="020B0604030504040204" pitchFamily="34" charset="0"/>
                <a:ea typeface="Verdana" panose="020B0604030504040204" pitchFamily="34" charset="0"/>
              </a:rPr>
              <a:t>Family members or friends present in a session may not act as interpreters. </a:t>
            </a:r>
          </a:p>
          <a:p>
            <a:pPr lvl="1" algn="l"/>
            <a:r>
              <a:rPr lang="en-US" sz="1400" dirty="0">
                <a:solidFill>
                  <a:schemeClr val="bg2">
                    <a:lumMod val="50000"/>
                  </a:schemeClr>
                </a:solidFill>
                <a:latin typeface="Verdana" panose="020B0604030504040204" pitchFamily="34" charset="0"/>
                <a:ea typeface="Verdana" panose="020B0604030504040204" pitchFamily="34" charset="0"/>
              </a:rPr>
              <a:t>The exception would be in a crisis while attempts to get an interpreter are being made and have not been obtained yet.</a:t>
            </a:r>
          </a:p>
          <a:p>
            <a:r>
              <a:rPr lang="en-US" sz="1400" dirty="0">
                <a:latin typeface="Verdana" panose="020B0604030504040204" pitchFamily="34" charset="0"/>
                <a:ea typeface="Verdana" panose="020B0604030504040204" pitchFamily="34" charset="0"/>
              </a:rPr>
              <a:t>A clinician that has some language proficiency but is not fluent enough to talk about complex mental health needs in the preferred language may not act as an interpreter. </a:t>
            </a:r>
          </a:p>
          <a:p>
            <a:r>
              <a:rPr lang="en-US" sz="1400" dirty="0">
                <a:latin typeface="Verdana" panose="020B0604030504040204" pitchFamily="34" charset="0"/>
                <a:ea typeface="Verdana" panose="020B0604030504040204" pitchFamily="34" charset="0"/>
              </a:rPr>
              <a:t>Interpreters used should convey to the client or to the clinician as accurately as possible exactly what is said. Interpreters should not engage in assessment or therapeutic interventions unless they themselves are the clinician. </a:t>
            </a:r>
          </a:p>
          <a:p>
            <a:endParaRPr lang="en-US" dirty="0"/>
          </a:p>
        </p:txBody>
      </p:sp>
      <p:sp>
        <p:nvSpPr>
          <p:cNvPr id="4" name="Slide Number Placeholder 3">
            <a:extLst>
              <a:ext uri="{FF2B5EF4-FFF2-40B4-BE49-F238E27FC236}">
                <a16:creationId xmlns:a16="http://schemas.microsoft.com/office/drawing/2014/main" id="{4B848A25-8910-4CBF-8511-51BE2774BE11}"/>
              </a:ext>
            </a:extLst>
          </p:cNvPr>
          <p:cNvSpPr>
            <a:spLocks noGrp="1"/>
          </p:cNvSpPr>
          <p:nvPr>
            <p:ph type="sldNum" sz="quarter" idx="12"/>
          </p:nvPr>
        </p:nvSpPr>
        <p:spPr/>
        <p:txBody>
          <a:bodyPr/>
          <a:lstStyle/>
          <a:p>
            <a:fld id="{6E9F442E-095D-414B-A3C1-4D7C903EC540}" type="slidenum">
              <a:rPr lang="uk-UA" smtClean="0"/>
              <a:pPr/>
              <a:t>41</a:t>
            </a:fld>
            <a:endParaRPr lang="uk-UA" dirty="0"/>
          </a:p>
        </p:txBody>
      </p:sp>
      <p:pic>
        <p:nvPicPr>
          <p:cNvPr id="6" name="Picture 5">
            <a:extLst>
              <a:ext uri="{FF2B5EF4-FFF2-40B4-BE49-F238E27FC236}">
                <a16:creationId xmlns:a16="http://schemas.microsoft.com/office/drawing/2014/main" id="{6CC85DDA-6B93-4A56-9E3B-83B416431D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668436" y="3404741"/>
            <a:ext cx="2834640" cy="2143697"/>
          </a:xfrm>
          <a:prstGeom prst="rect">
            <a:avLst/>
          </a:prstGeom>
        </p:spPr>
      </p:pic>
    </p:spTree>
    <p:extLst>
      <p:ext uri="{BB962C8B-B14F-4D97-AF65-F5344CB8AC3E}">
        <p14:creationId xmlns:p14="http://schemas.microsoft.com/office/powerpoint/2010/main" val="2719145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37949-B06F-4E7E-90F2-E8EEBC882A58}"/>
              </a:ext>
            </a:extLst>
          </p:cNvPr>
          <p:cNvSpPr>
            <a:spLocks noGrp="1"/>
          </p:cNvSpPr>
          <p:nvPr>
            <p:ph type="ctrTitle"/>
          </p:nvPr>
        </p:nvSpPr>
        <p:spPr/>
        <p:txBody>
          <a:bodyPr/>
          <a:lstStyle/>
          <a:p>
            <a:r>
              <a:rPr lang="en-US" dirty="0"/>
              <a:t>SOGIE Data </a:t>
            </a:r>
          </a:p>
        </p:txBody>
      </p:sp>
      <p:sp>
        <p:nvSpPr>
          <p:cNvPr id="3" name="Subtitle 2">
            <a:extLst>
              <a:ext uri="{FF2B5EF4-FFF2-40B4-BE49-F238E27FC236}">
                <a16:creationId xmlns:a16="http://schemas.microsoft.com/office/drawing/2014/main" id="{9FD3954F-C983-4084-B409-E5078091ACFA}"/>
              </a:ext>
            </a:extLst>
          </p:cNvPr>
          <p:cNvSpPr>
            <a:spLocks noGrp="1"/>
          </p:cNvSpPr>
          <p:nvPr>
            <p:ph type="subTitle" idx="1"/>
          </p:nvPr>
        </p:nvSpPr>
        <p:spPr>
          <a:xfrm>
            <a:off x="2442028" y="2601938"/>
            <a:ext cx="7307943" cy="2631361"/>
          </a:xfrm>
        </p:spPr>
        <p:txBody>
          <a:bodyPr/>
          <a:lstStyle/>
          <a:p>
            <a:r>
              <a:rPr lang="en-US" sz="1400" dirty="0"/>
              <a:t>Recommended at time of MH Assessment.</a:t>
            </a:r>
          </a:p>
          <a:p>
            <a:r>
              <a:rPr lang="en-US" sz="1400" dirty="0"/>
              <a:t>The ACBH EHR (CG) has been modified to include Sexual Orientation and Gender Identity (SOGIE) data collection.</a:t>
            </a:r>
          </a:p>
          <a:p>
            <a:r>
              <a:rPr lang="en-US" sz="1400" dirty="0"/>
              <a:t>The Data collection will serve to identify LGBTQ+ populations which have historically been underserved as well as to assist the provider in providing culturally sensitive &amp; responsive services.</a:t>
            </a:r>
          </a:p>
          <a:p>
            <a:r>
              <a:rPr lang="en-US" sz="1400" dirty="0"/>
              <a:t>Gathering such data in clinical settings will allow providers to better understand and treat their clients, and to compare their clients’ health outcomes with national samples of LGBTQ+ people from health surveys.</a:t>
            </a:r>
          </a:p>
          <a:p>
            <a:endParaRPr lang="en-US" dirty="0"/>
          </a:p>
        </p:txBody>
      </p:sp>
      <p:sp>
        <p:nvSpPr>
          <p:cNvPr id="4" name="Slide Number Placeholder 3">
            <a:extLst>
              <a:ext uri="{FF2B5EF4-FFF2-40B4-BE49-F238E27FC236}">
                <a16:creationId xmlns:a16="http://schemas.microsoft.com/office/drawing/2014/main" id="{A6082E13-E01F-4FCA-B2D1-D2345AA39C21}"/>
              </a:ext>
            </a:extLst>
          </p:cNvPr>
          <p:cNvSpPr>
            <a:spLocks noGrp="1"/>
          </p:cNvSpPr>
          <p:nvPr>
            <p:ph type="sldNum" sz="quarter" idx="12"/>
          </p:nvPr>
        </p:nvSpPr>
        <p:spPr/>
        <p:txBody>
          <a:bodyPr/>
          <a:lstStyle/>
          <a:p>
            <a:fld id="{6E9F442E-095D-414B-A3C1-4D7C903EC540}" type="slidenum">
              <a:rPr lang="uk-UA" smtClean="0"/>
              <a:pPr/>
              <a:t>42</a:t>
            </a:fld>
            <a:endParaRPr lang="uk-UA" dirty="0"/>
          </a:p>
        </p:txBody>
      </p:sp>
      <p:pic>
        <p:nvPicPr>
          <p:cNvPr id="6" name="Picture 5">
            <a:extLst>
              <a:ext uri="{FF2B5EF4-FFF2-40B4-BE49-F238E27FC236}">
                <a16:creationId xmlns:a16="http://schemas.microsoft.com/office/drawing/2014/main" id="{B6DE7440-E44E-4CE1-8FA7-3B34CD25630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3200" y="4679007"/>
            <a:ext cx="3048000" cy="2038350"/>
          </a:xfrm>
          <a:prstGeom prst="rect">
            <a:avLst/>
          </a:prstGeom>
        </p:spPr>
      </p:pic>
      <p:sp>
        <p:nvSpPr>
          <p:cNvPr id="7" name="TextBox 6">
            <a:extLst>
              <a:ext uri="{FF2B5EF4-FFF2-40B4-BE49-F238E27FC236}">
                <a16:creationId xmlns:a16="http://schemas.microsoft.com/office/drawing/2014/main" id="{807CBB91-E052-4650-B65B-03DDE8D45F8B}"/>
              </a:ext>
            </a:extLst>
          </p:cNvPr>
          <p:cNvSpPr txBox="1"/>
          <p:nvPr/>
        </p:nvSpPr>
        <p:spPr>
          <a:xfrm>
            <a:off x="203200" y="6717357"/>
            <a:ext cx="3048000" cy="230832"/>
          </a:xfrm>
          <a:prstGeom prst="rect">
            <a:avLst/>
          </a:prstGeom>
          <a:noFill/>
        </p:spPr>
        <p:txBody>
          <a:bodyPr wrap="square" rtlCol="0">
            <a:spAutoFit/>
          </a:bodyPr>
          <a:lstStyle/>
          <a:p>
            <a:r>
              <a:rPr lang="en-US" sz="900" dirty="0">
                <a:hlinkClick r:id="rId3" tooltip="https://cft.vanderbilt.edu/guides-sub-pages/teaching-beyond-the-gender-binary-in-the-university-classroom/"/>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5082568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0359-675B-40FC-B1C3-8926A505A28C}"/>
              </a:ext>
            </a:extLst>
          </p:cNvPr>
          <p:cNvSpPr>
            <a:spLocks noGrp="1"/>
          </p:cNvSpPr>
          <p:nvPr>
            <p:ph type="ctrTitle"/>
          </p:nvPr>
        </p:nvSpPr>
        <p:spPr>
          <a:xfrm>
            <a:off x="2605315" y="1336346"/>
            <a:ext cx="7307943" cy="867930"/>
          </a:xfrm>
        </p:spPr>
        <p:txBody>
          <a:bodyPr/>
          <a:lstStyle/>
          <a:p>
            <a:r>
              <a:rPr lang="en-US" dirty="0"/>
              <a:t>Why Is SOGIE Data Collection Important?</a:t>
            </a:r>
          </a:p>
        </p:txBody>
      </p:sp>
      <p:sp>
        <p:nvSpPr>
          <p:cNvPr id="3" name="Subtitle 2">
            <a:extLst>
              <a:ext uri="{FF2B5EF4-FFF2-40B4-BE49-F238E27FC236}">
                <a16:creationId xmlns:a16="http://schemas.microsoft.com/office/drawing/2014/main" id="{B7BA7D0E-4033-446C-A8A1-4A9D89569B6A}"/>
              </a:ext>
            </a:extLst>
          </p:cNvPr>
          <p:cNvSpPr>
            <a:spLocks noGrp="1"/>
          </p:cNvSpPr>
          <p:nvPr>
            <p:ph type="subTitle" idx="1"/>
          </p:nvPr>
        </p:nvSpPr>
        <p:spPr>
          <a:xfrm>
            <a:off x="2114490" y="2481623"/>
            <a:ext cx="7307943" cy="2400529"/>
          </a:xfrm>
        </p:spPr>
        <p:txBody>
          <a:bodyPr/>
          <a:lstStyle/>
          <a:p>
            <a:r>
              <a:rPr lang="en-US" sz="1400" dirty="0"/>
              <a:t>Lesbian, gay, bisexual, transgender, queer/questioning (LGBTQ+) clients have unique health needs and experience numerous health disparities.</a:t>
            </a:r>
          </a:p>
          <a:p>
            <a:r>
              <a:rPr lang="en-US" sz="1400" dirty="0"/>
              <a:t>Shift from LGBTQ+ language to SOGIE.</a:t>
            </a:r>
            <a:r>
              <a:rPr lang="en-US" sz="1400" dirty="0">
                <a:solidFill>
                  <a:srgbClr val="FF0000"/>
                </a:solidFill>
              </a:rPr>
              <a:t> </a:t>
            </a:r>
            <a:endParaRPr lang="en-US" sz="1400" dirty="0"/>
          </a:p>
          <a:p>
            <a:r>
              <a:rPr lang="en-US" sz="1400" dirty="0"/>
              <a:t>Everyone has a SOGIE and identity does not always equal behavior.</a:t>
            </a:r>
          </a:p>
          <a:p>
            <a:r>
              <a:rPr lang="en-US" sz="1400" dirty="0"/>
              <a:t>Routine and standardized collection of Sexual Orientation and Gender Identity Expression (SOGIE) information in medical and EHRs will help assess satisfaction, quality of care and inform the delivery of appropriate health services to address health disparities. </a:t>
            </a:r>
          </a:p>
          <a:p>
            <a:endParaRPr lang="en-US" dirty="0"/>
          </a:p>
        </p:txBody>
      </p:sp>
      <p:sp>
        <p:nvSpPr>
          <p:cNvPr id="4" name="Slide Number Placeholder 3">
            <a:extLst>
              <a:ext uri="{FF2B5EF4-FFF2-40B4-BE49-F238E27FC236}">
                <a16:creationId xmlns:a16="http://schemas.microsoft.com/office/drawing/2014/main" id="{1D279216-2894-4B16-8A1E-F7702E780015}"/>
              </a:ext>
            </a:extLst>
          </p:cNvPr>
          <p:cNvSpPr>
            <a:spLocks noGrp="1"/>
          </p:cNvSpPr>
          <p:nvPr>
            <p:ph type="sldNum" sz="quarter" idx="12"/>
          </p:nvPr>
        </p:nvSpPr>
        <p:spPr/>
        <p:txBody>
          <a:bodyPr/>
          <a:lstStyle/>
          <a:p>
            <a:fld id="{6E9F442E-095D-414B-A3C1-4D7C903EC540}" type="slidenum">
              <a:rPr lang="uk-UA" smtClean="0"/>
              <a:pPr/>
              <a:t>43</a:t>
            </a:fld>
            <a:endParaRPr lang="uk-UA" dirty="0"/>
          </a:p>
        </p:txBody>
      </p:sp>
    </p:spTree>
    <p:extLst>
      <p:ext uri="{BB962C8B-B14F-4D97-AF65-F5344CB8AC3E}">
        <p14:creationId xmlns:p14="http://schemas.microsoft.com/office/powerpoint/2010/main" val="27496872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E903-27EC-4A96-8C77-13B9410853ED}"/>
              </a:ext>
            </a:extLst>
          </p:cNvPr>
          <p:cNvSpPr>
            <a:spLocks noGrp="1"/>
          </p:cNvSpPr>
          <p:nvPr>
            <p:ph type="ctrTitle"/>
          </p:nvPr>
        </p:nvSpPr>
        <p:spPr/>
        <p:txBody>
          <a:bodyPr/>
          <a:lstStyle/>
          <a:p>
            <a:r>
              <a:rPr lang="en-US" dirty="0"/>
              <a:t>SOGIE Assessment Options</a:t>
            </a:r>
          </a:p>
        </p:txBody>
      </p:sp>
      <p:sp>
        <p:nvSpPr>
          <p:cNvPr id="3" name="Subtitle 2">
            <a:extLst>
              <a:ext uri="{FF2B5EF4-FFF2-40B4-BE49-F238E27FC236}">
                <a16:creationId xmlns:a16="http://schemas.microsoft.com/office/drawing/2014/main" id="{EC203B27-4CAE-453E-99DA-E1984C1E56D1}"/>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298D99BF-22B6-4C60-A3A0-41CBF3843FE2}"/>
              </a:ext>
            </a:extLst>
          </p:cNvPr>
          <p:cNvSpPr>
            <a:spLocks noGrp="1"/>
          </p:cNvSpPr>
          <p:nvPr>
            <p:ph type="sldNum" sz="quarter" idx="12"/>
          </p:nvPr>
        </p:nvSpPr>
        <p:spPr/>
        <p:txBody>
          <a:bodyPr/>
          <a:lstStyle/>
          <a:p>
            <a:fld id="{6E9F442E-095D-414B-A3C1-4D7C903EC540}" type="slidenum">
              <a:rPr lang="uk-UA" smtClean="0"/>
              <a:pPr/>
              <a:t>44</a:t>
            </a:fld>
            <a:endParaRPr lang="uk-UA" dirty="0"/>
          </a:p>
        </p:txBody>
      </p:sp>
      <p:pic>
        <p:nvPicPr>
          <p:cNvPr id="5" name="Picture 4">
            <a:extLst>
              <a:ext uri="{FF2B5EF4-FFF2-40B4-BE49-F238E27FC236}">
                <a16:creationId xmlns:a16="http://schemas.microsoft.com/office/drawing/2014/main" id="{81498A12-F0B5-4528-942D-2E8F4EB4DC34}"/>
              </a:ext>
            </a:extLst>
          </p:cNvPr>
          <p:cNvPicPr>
            <a:picLocks noChangeAspect="1"/>
          </p:cNvPicPr>
          <p:nvPr/>
        </p:nvPicPr>
        <p:blipFill>
          <a:blip r:embed="rId2"/>
          <a:stretch>
            <a:fillRect/>
          </a:stretch>
        </p:blipFill>
        <p:spPr>
          <a:xfrm>
            <a:off x="1791851" y="2703513"/>
            <a:ext cx="8608298" cy="1450974"/>
          </a:xfrm>
          <a:prstGeom prst="rect">
            <a:avLst/>
          </a:prstGeom>
        </p:spPr>
      </p:pic>
      <p:sp>
        <p:nvSpPr>
          <p:cNvPr id="7" name="TextBox 6">
            <a:extLst>
              <a:ext uri="{FF2B5EF4-FFF2-40B4-BE49-F238E27FC236}">
                <a16:creationId xmlns:a16="http://schemas.microsoft.com/office/drawing/2014/main" id="{73F33F21-FEE4-46A7-9CAF-2EDC03C6C655}"/>
              </a:ext>
            </a:extLst>
          </p:cNvPr>
          <p:cNvSpPr txBox="1"/>
          <p:nvPr/>
        </p:nvSpPr>
        <p:spPr>
          <a:xfrm>
            <a:off x="1791851" y="4629873"/>
            <a:ext cx="8608298" cy="1169551"/>
          </a:xfrm>
          <a:prstGeom prst="rect">
            <a:avLst/>
          </a:prstGeom>
          <a:noFill/>
        </p:spPr>
        <p:txBody>
          <a:bodyPr wrap="square" rtlCol="0">
            <a:spAutoFit/>
          </a:bodyPr>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Not limited to one option.  Choose all that apply.</a:t>
            </a:r>
          </a:p>
          <a:p>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r>
              <a:rPr lang="en-US" sz="1400" dirty="0">
                <a:solidFill>
                  <a:schemeClr val="tx1">
                    <a:lumMod val="50000"/>
                    <a:lumOff val="50000"/>
                  </a:schemeClr>
                </a:solidFill>
                <a:latin typeface="Verdana" panose="020B0604030504040204" pitchFamily="34" charset="0"/>
                <a:ea typeface="Verdana" panose="020B0604030504040204" pitchFamily="34" charset="0"/>
              </a:rPr>
              <a:t>When collecting “caretaker/guardian” information—use that label rather than mother/father (may be same-sex household), parent (may be extended family members), etc.  Only exception would be biological parents if genetic information is needed.</a:t>
            </a:r>
          </a:p>
        </p:txBody>
      </p:sp>
    </p:spTree>
    <p:extLst>
      <p:ext uri="{BB962C8B-B14F-4D97-AF65-F5344CB8AC3E}">
        <p14:creationId xmlns:p14="http://schemas.microsoft.com/office/powerpoint/2010/main" val="748573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AEF9-166C-4B8E-A3C4-B627C043A7F7}"/>
              </a:ext>
            </a:extLst>
          </p:cNvPr>
          <p:cNvSpPr>
            <a:spLocks noGrp="1"/>
          </p:cNvSpPr>
          <p:nvPr>
            <p:ph type="ctrTitle"/>
          </p:nvPr>
        </p:nvSpPr>
        <p:spPr/>
        <p:txBody>
          <a:bodyPr/>
          <a:lstStyle/>
          <a:p>
            <a:r>
              <a:rPr lang="en-US" dirty="0"/>
              <a:t>Helpful tips</a:t>
            </a:r>
          </a:p>
        </p:txBody>
      </p:sp>
      <p:sp>
        <p:nvSpPr>
          <p:cNvPr id="3" name="Subtitle 2">
            <a:extLst>
              <a:ext uri="{FF2B5EF4-FFF2-40B4-BE49-F238E27FC236}">
                <a16:creationId xmlns:a16="http://schemas.microsoft.com/office/drawing/2014/main" id="{52213465-C30D-4109-8544-7208768FC1D2}"/>
              </a:ext>
            </a:extLst>
          </p:cNvPr>
          <p:cNvSpPr>
            <a:spLocks noGrp="1"/>
          </p:cNvSpPr>
          <p:nvPr>
            <p:ph type="subTitle" idx="1"/>
          </p:nvPr>
        </p:nvSpPr>
        <p:spPr>
          <a:xfrm>
            <a:off x="2442028" y="2204277"/>
            <a:ext cx="7307943" cy="2739276"/>
          </a:xfrm>
        </p:spPr>
        <p:txBody>
          <a:bodyPr/>
          <a:lstStyle/>
          <a:p>
            <a:r>
              <a:rPr lang="en-US" sz="1400" dirty="0">
                <a:solidFill>
                  <a:schemeClr val="tx1">
                    <a:lumMod val="50000"/>
                    <a:lumOff val="50000"/>
                  </a:schemeClr>
                </a:solidFill>
              </a:rPr>
              <a:t>Explain </a:t>
            </a:r>
            <a:r>
              <a:rPr lang="en-US" sz="1400" dirty="0"/>
              <a:t>upfront that SOGIE questions are asked of all clients, and that the information is used to ensure that everyone is treated equally and gets their individual needs met. This introduction can also explain how to decline to answer the questions.</a:t>
            </a:r>
          </a:p>
          <a:p>
            <a:r>
              <a:rPr lang="en-US" sz="1400" dirty="0"/>
              <a:t>Sexual orientation information can usually be collected in a single question. Different questions are recommended for children/youth and adults, in part for developmental reasons and in part because of generational differences in how people talk about gender and sexual orientation.  </a:t>
            </a:r>
            <a:r>
              <a:rPr lang="en-US" sz="1400" dirty="0">
                <a:solidFill>
                  <a:schemeClr val="tx1">
                    <a:lumMod val="65000"/>
                    <a:lumOff val="35000"/>
                  </a:schemeClr>
                </a:solidFill>
              </a:rPr>
              <a:t>Usually developmentally appropriate by age 12.</a:t>
            </a:r>
          </a:p>
          <a:p>
            <a:r>
              <a:rPr lang="en-US" sz="1400" dirty="0">
                <a:solidFill>
                  <a:schemeClr val="tx1">
                    <a:lumMod val="65000"/>
                    <a:lumOff val="35000"/>
                  </a:schemeClr>
                </a:solidFill>
              </a:rPr>
              <a:t>Explain two part Gender Identity Question.  Usually appropriate as early as child can express if they are a “boy” or “girl”.</a:t>
            </a:r>
          </a:p>
        </p:txBody>
      </p:sp>
      <p:sp>
        <p:nvSpPr>
          <p:cNvPr id="4" name="Slide Number Placeholder 3">
            <a:extLst>
              <a:ext uri="{FF2B5EF4-FFF2-40B4-BE49-F238E27FC236}">
                <a16:creationId xmlns:a16="http://schemas.microsoft.com/office/drawing/2014/main" id="{9DAC306E-FE34-4A48-8A64-50013AA264ED}"/>
              </a:ext>
            </a:extLst>
          </p:cNvPr>
          <p:cNvSpPr>
            <a:spLocks noGrp="1"/>
          </p:cNvSpPr>
          <p:nvPr>
            <p:ph type="sldNum" sz="quarter" idx="12"/>
          </p:nvPr>
        </p:nvSpPr>
        <p:spPr/>
        <p:txBody>
          <a:bodyPr/>
          <a:lstStyle/>
          <a:p>
            <a:fld id="{6E9F442E-095D-414B-A3C1-4D7C903EC540}" type="slidenum">
              <a:rPr lang="uk-UA" smtClean="0"/>
              <a:pPr/>
              <a:t>45</a:t>
            </a:fld>
            <a:endParaRPr lang="uk-UA" dirty="0"/>
          </a:p>
        </p:txBody>
      </p:sp>
      <p:pic>
        <p:nvPicPr>
          <p:cNvPr id="6" name="Picture 5">
            <a:extLst>
              <a:ext uri="{FF2B5EF4-FFF2-40B4-BE49-F238E27FC236}">
                <a16:creationId xmlns:a16="http://schemas.microsoft.com/office/drawing/2014/main" id="{2A4A04A7-80B1-434F-B926-5BD7FA26654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0593" y="4229079"/>
            <a:ext cx="2377440" cy="1853111"/>
          </a:xfrm>
          <a:prstGeom prst="rect">
            <a:avLst/>
          </a:prstGeom>
        </p:spPr>
      </p:pic>
      <p:sp>
        <p:nvSpPr>
          <p:cNvPr id="7" name="TextBox 6">
            <a:extLst>
              <a:ext uri="{FF2B5EF4-FFF2-40B4-BE49-F238E27FC236}">
                <a16:creationId xmlns:a16="http://schemas.microsoft.com/office/drawing/2014/main" id="{8362F28F-0A3E-4615-9B51-983F1C135007}"/>
              </a:ext>
            </a:extLst>
          </p:cNvPr>
          <p:cNvSpPr txBox="1"/>
          <p:nvPr/>
        </p:nvSpPr>
        <p:spPr>
          <a:xfrm>
            <a:off x="350593" y="11087070"/>
            <a:ext cx="2377440" cy="230832"/>
          </a:xfrm>
          <a:prstGeom prst="rect">
            <a:avLst/>
          </a:prstGeom>
          <a:noFill/>
        </p:spPr>
        <p:txBody>
          <a:bodyPr wrap="square" rtlCol="0">
            <a:spAutoFit/>
          </a:bodyPr>
          <a:lstStyle/>
          <a:p>
            <a:r>
              <a:rPr lang="en-US" sz="900" dirty="0">
                <a:hlinkClick r:id="rId3" tooltip="http://www.pngall.com/tips-p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3983209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DC11-D1C7-4BC2-96D5-FE45140F77B8}"/>
              </a:ext>
            </a:extLst>
          </p:cNvPr>
          <p:cNvSpPr>
            <a:spLocks noGrp="1"/>
          </p:cNvSpPr>
          <p:nvPr>
            <p:ph type="ctrTitle"/>
          </p:nvPr>
        </p:nvSpPr>
        <p:spPr>
          <a:xfrm>
            <a:off x="2442028" y="1100690"/>
            <a:ext cx="7307943" cy="480131"/>
          </a:xfrm>
        </p:spPr>
        <p:txBody>
          <a:bodyPr/>
          <a:lstStyle/>
          <a:p>
            <a:r>
              <a:rPr lang="en-US" dirty="0"/>
              <a:t>Helpful Tips</a:t>
            </a:r>
          </a:p>
        </p:txBody>
      </p:sp>
      <p:sp>
        <p:nvSpPr>
          <p:cNvPr id="3" name="Subtitle 2">
            <a:extLst>
              <a:ext uri="{FF2B5EF4-FFF2-40B4-BE49-F238E27FC236}">
                <a16:creationId xmlns:a16="http://schemas.microsoft.com/office/drawing/2014/main" id="{D1E2ABA1-6731-4DC3-8173-840E7FD47471}"/>
              </a:ext>
            </a:extLst>
          </p:cNvPr>
          <p:cNvSpPr>
            <a:spLocks noGrp="1"/>
          </p:cNvSpPr>
          <p:nvPr>
            <p:ph type="subTitle" idx="1"/>
          </p:nvPr>
        </p:nvSpPr>
        <p:spPr>
          <a:xfrm>
            <a:off x="2317087" y="1629024"/>
            <a:ext cx="7307943" cy="4706801"/>
          </a:xfrm>
        </p:spPr>
        <p:txBody>
          <a:bodyPr/>
          <a:lstStyle/>
          <a:p>
            <a:r>
              <a:rPr lang="en-US" sz="1600" dirty="0">
                <a:solidFill>
                  <a:schemeClr val="tx1">
                    <a:lumMod val="50000"/>
                    <a:lumOff val="50000"/>
                  </a:schemeClr>
                </a:solidFill>
              </a:rPr>
              <a:t>Ask each client what name and pronoun they would like you to use.</a:t>
            </a:r>
          </a:p>
          <a:p>
            <a:pPr marL="108000" indent="0">
              <a:buNone/>
            </a:pPr>
            <a:endParaRPr lang="en-US" sz="1600" dirty="0">
              <a:solidFill>
                <a:schemeClr val="tx1">
                  <a:lumMod val="50000"/>
                  <a:lumOff val="50000"/>
                </a:schemeClr>
              </a:solidFill>
            </a:endParaRPr>
          </a:p>
          <a:p>
            <a:r>
              <a:rPr lang="en-US" sz="1600" dirty="0">
                <a:solidFill>
                  <a:schemeClr val="tx1">
                    <a:lumMod val="50000"/>
                    <a:lumOff val="50000"/>
                  </a:schemeClr>
                </a:solidFill>
              </a:rPr>
              <a:t>If you are uncomfortable with using they or them pronouns due to grammar, consider practicing using different pronouns and names outside of the therapeutic relationship.</a:t>
            </a:r>
          </a:p>
          <a:p>
            <a:pPr marL="108000" indent="0">
              <a:buNone/>
            </a:pPr>
            <a:endParaRPr lang="en-US" sz="1600" dirty="0">
              <a:solidFill>
                <a:schemeClr val="tx1">
                  <a:lumMod val="50000"/>
                  <a:lumOff val="50000"/>
                </a:schemeClr>
              </a:solidFill>
            </a:endParaRPr>
          </a:p>
          <a:p>
            <a:r>
              <a:rPr lang="en-US" sz="1600" dirty="0">
                <a:solidFill>
                  <a:schemeClr val="tx1">
                    <a:lumMod val="50000"/>
                    <a:lumOff val="50000"/>
                  </a:schemeClr>
                </a:solidFill>
              </a:rPr>
              <a:t>If someone does not disclose their sexual orientation or gender identity, continue to assess by asking more general questions. (e.g.: is there anywhere that you feel like you can be yourself?)</a:t>
            </a:r>
          </a:p>
          <a:p>
            <a:pPr marL="108000" indent="0">
              <a:buNone/>
            </a:pPr>
            <a:endParaRPr lang="en-US" sz="1600" dirty="0">
              <a:solidFill>
                <a:schemeClr val="tx1">
                  <a:lumMod val="50000"/>
                  <a:lumOff val="50000"/>
                </a:schemeClr>
              </a:solidFill>
            </a:endParaRPr>
          </a:p>
          <a:p>
            <a:r>
              <a:rPr lang="en-US" sz="1600" dirty="0">
                <a:solidFill>
                  <a:schemeClr val="tx1">
                    <a:lumMod val="50000"/>
                    <a:lumOff val="50000"/>
                  </a:schemeClr>
                </a:solidFill>
              </a:rPr>
              <a:t>If a client does not want their sexual orientation or gender identity documented in the record, you must note that as well as proof of assessing for these items. </a:t>
            </a:r>
          </a:p>
          <a:p>
            <a:pPr marL="742950" lvl="1" indent="-285750" algn="l">
              <a:buFont typeface="Arial" panose="020B0604020202020204" pitchFamily="34" charset="0"/>
              <a:buChar char="•"/>
            </a:pPr>
            <a:r>
              <a:rPr lang="en-US" sz="1600" dirty="0">
                <a:solidFill>
                  <a:schemeClr val="tx1">
                    <a:lumMod val="50000"/>
                    <a:lumOff val="50000"/>
                  </a:schemeClr>
                </a:solidFill>
              </a:rPr>
              <a:t>Example: Client reports that they do not want their sexual orientation or gender identity documented in their record at this time and agree to discuss as treatment continues.</a:t>
            </a:r>
            <a:endParaRPr lang="en-US" sz="1600" dirty="0"/>
          </a:p>
          <a:p>
            <a:endParaRPr lang="en-US" dirty="0"/>
          </a:p>
        </p:txBody>
      </p:sp>
      <p:sp>
        <p:nvSpPr>
          <p:cNvPr id="4" name="Slide Number Placeholder 3">
            <a:extLst>
              <a:ext uri="{FF2B5EF4-FFF2-40B4-BE49-F238E27FC236}">
                <a16:creationId xmlns:a16="http://schemas.microsoft.com/office/drawing/2014/main" id="{AE202719-58CF-4FD3-83C2-7ED97DE8C3D3}"/>
              </a:ext>
            </a:extLst>
          </p:cNvPr>
          <p:cNvSpPr>
            <a:spLocks noGrp="1"/>
          </p:cNvSpPr>
          <p:nvPr>
            <p:ph type="sldNum" sz="quarter" idx="12"/>
          </p:nvPr>
        </p:nvSpPr>
        <p:spPr/>
        <p:txBody>
          <a:bodyPr/>
          <a:lstStyle/>
          <a:p>
            <a:fld id="{6E9F442E-095D-414B-A3C1-4D7C903EC540}" type="slidenum">
              <a:rPr lang="uk-UA" smtClean="0"/>
              <a:pPr/>
              <a:t>46</a:t>
            </a:fld>
            <a:endParaRPr lang="uk-UA" dirty="0"/>
          </a:p>
        </p:txBody>
      </p:sp>
    </p:spTree>
    <p:extLst>
      <p:ext uri="{BB962C8B-B14F-4D97-AF65-F5344CB8AC3E}">
        <p14:creationId xmlns:p14="http://schemas.microsoft.com/office/powerpoint/2010/main" val="2193733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74A14-D58D-46CC-97A0-55A7BD3C8712}"/>
              </a:ext>
            </a:extLst>
          </p:cNvPr>
          <p:cNvSpPr>
            <a:spLocks noGrp="1"/>
          </p:cNvSpPr>
          <p:nvPr>
            <p:ph type="ctrTitle"/>
          </p:nvPr>
        </p:nvSpPr>
        <p:spPr>
          <a:xfrm>
            <a:off x="2605315" y="750751"/>
            <a:ext cx="7307943" cy="480131"/>
          </a:xfrm>
        </p:spPr>
        <p:txBody>
          <a:bodyPr/>
          <a:lstStyle/>
          <a:p>
            <a:r>
              <a:rPr lang="en-US" dirty="0"/>
              <a:t>SOGIE Statistics</a:t>
            </a:r>
          </a:p>
        </p:txBody>
      </p:sp>
      <p:sp>
        <p:nvSpPr>
          <p:cNvPr id="3" name="Subtitle 2">
            <a:extLst>
              <a:ext uri="{FF2B5EF4-FFF2-40B4-BE49-F238E27FC236}">
                <a16:creationId xmlns:a16="http://schemas.microsoft.com/office/drawing/2014/main" id="{44958141-3ACA-4E5E-A636-DDD1B9482BD4}"/>
              </a:ext>
            </a:extLst>
          </p:cNvPr>
          <p:cNvSpPr>
            <a:spLocks noGrp="1"/>
          </p:cNvSpPr>
          <p:nvPr>
            <p:ph type="subTitle" idx="1"/>
          </p:nvPr>
        </p:nvSpPr>
        <p:spPr>
          <a:xfrm>
            <a:off x="2306446" y="1343878"/>
            <a:ext cx="7307943" cy="5324406"/>
          </a:xfrm>
        </p:spPr>
        <p:txBody>
          <a:bodyPr/>
          <a:lstStyle/>
          <a:p>
            <a:r>
              <a:rPr lang="en-US" sz="1400" dirty="0"/>
              <a:t>LGBTQ+ youth are 2 to 3 times more likely to attempt suicide.  For those from rejecting homes, their risk is up to 8 times greater than other LGBTQ+ youth (Family Acceptance Project).</a:t>
            </a:r>
          </a:p>
          <a:p>
            <a:r>
              <a:rPr lang="en-US" sz="1400" dirty="0"/>
              <a:t>LGBTQ+ youth are more likely to be homeless.</a:t>
            </a:r>
          </a:p>
          <a:p>
            <a:r>
              <a:rPr lang="en-US" sz="1400" dirty="0"/>
              <a:t>Transgender individuals have a high prevalence of HIV/STDs, victimization, mental health issues, suicide and are less likely to have health insurance than heterosexual or LGBTQ+ individuals.</a:t>
            </a:r>
          </a:p>
          <a:p>
            <a:r>
              <a:rPr lang="en-US" sz="1400" dirty="0"/>
              <a:t>70% report being harassed at school.</a:t>
            </a:r>
          </a:p>
          <a:p>
            <a:r>
              <a:rPr lang="en-US" sz="1400" dirty="0"/>
              <a:t>90% report feeling unsafe at school</a:t>
            </a:r>
          </a:p>
          <a:p>
            <a:r>
              <a:rPr lang="en-US" sz="1400" dirty="0"/>
              <a:t>Elderly LGBTQ+ individuals face additional barriers to health because of isolation and a lack of social services and culturally competent providers.</a:t>
            </a:r>
          </a:p>
          <a:p>
            <a:r>
              <a:rPr lang="en-US" sz="1400" dirty="0"/>
              <a:t>LGBTQ+ populations have the highest rates of tobacco, alcohol, and other drug use.</a:t>
            </a:r>
          </a:p>
          <a:p>
            <a:pPr marL="108000" indent="0">
              <a:buNone/>
            </a:pPr>
            <a:r>
              <a:rPr lang="en-US" sz="1400" dirty="0"/>
              <a:t>National Resource Ctr for Youth Development: Fact Sheet &amp; Healthy People 2020 </a:t>
            </a:r>
            <a:r>
              <a:rPr lang="en-US" sz="1400" dirty="0">
                <a:hlinkClick r:id="rId2"/>
              </a:rPr>
              <a:t>http://www.healthypeople.gov/2020/topicsobjectives2020/overview.aspx?topicid=25</a:t>
            </a:r>
            <a:endParaRPr lang="en-US" sz="1400" dirty="0"/>
          </a:p>
          <a:p>
            <a:pPr marL="108000" indent="0">
              <a:buNone/>
            </a:pPr>
            <a:endParaRPr lang="en-US" sz="1400" dirty="0"/>
          </a:p>
          <a:p>
            <a:pPr marL="108000" indent="0">
              <a:buNone/>
            </a:pPr>
            <a:endParaRPr lang="en-US" sz="1400" dirty="0"/>
          </a:p>
          <a:p>
            <a:endParaRPr lang="en-US" dirty="0"/>
          </a:p>
        </p:txBody>
      </p:sp>
      <p:sp>
        <p:nvSpPr>
          <p:cNvPr id="4" name="Slide Number Placeholder 3">
            <a:extLst>
              <a:ext uri="{FF2B5EF4-FFF2-40B4-BE49-F238E27FC236}">
                <a16:creationId xmlns:a16="http://schemas.microsoft.com/office/drawing/2014/main" id="{85EC368E-19E5-486E-86AF-7D9279B8F8F3}"/>
              </a:ext>
            </a:extLst>
          </p:cNvPr>
          <p:cNvSpPr>
            <a:spLocks noGrp="1"/>
          </p:cNvSpPr>
          <p:nvPr>
            <p:ph type="sldNum" sz="quarter" idx="12"/>
          </p:nvPr>
        </p:nvSpPr>
        <p:spPr/>
        <p:txBody>
          <a:bodyPr/>
          <a:lstStyle/>
          <a:p>
            <a:fld id="{6E9F442E-095D-414B-A3C1-4D7C903EC540}" type="slidenum">
              <a:rPr lang="uk-UA" smtClean="0"/>
              <a:pPr/>
              <a:t>47</a:t>
            </a:fld>
            <a:endParaRPr lang="uk-UA" dirty="0"/>
          </a:p>
        </p:txBody>
      </p:sp>
    </p:spTree>
    <p:extLst>
      <p:ext uri="{BB962C8B-B14F-4D97-AF65-F5344CB8AC3E}">
        <p14:creationId xmlns:p14="http://schemas.microsoft.com/office/powerpoint/2010/main" val="2927247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1A247-3AE0-41E9-BB87-546B69883325}"/>
              </a:ext>
            </a:extLst>
          </p:cNvPr>
          <p:cNvSpPr>
            <a:spLocks noGrp="1"/>
          </p:cNvSpPr>
          <p:nvPr>
            <p:ph type="ctrTitle"/>
          </p:nvPr>
        </p:nvSpPr>
        <p:spPr>
          <a:xfrm>
            <a:off x="2605315" y="1359509"/>
            <a:ext cx="7307943" cy="480131"/>
          </a:xfrm>
        </p:spPr>
        <p:txBody>
          <a:bodyPr/>
          <a:lstStyle/>
          <a:p>
            <a:r>
              <a:rPr lang="en-US" dirty="0"/>
              <a:t>Changing Language</a:t>
            </a:r>
          </a:p>
        </p:txBody>
      </p:sp>
      <p:pic>
        <p:nvPicPr>
          <p:cNvPr id="5" name="Picture 4">
            <a:extLst>
              <a:ext uri="{FF2B5EF4-FFF2-40B4-BE49-F238E27FC236}">
                <a16:creationId xmlns:a16="http://schemas.microsoft.com/office/drawing/2014/main" id="{C28D01F8-F36B-492B-935C-7B53F79E9B0E}"/>
              </a:ext>
            </a:extLst>
          </p:cNvPr>
          <p:cNvPicPr>
            <a:picLocks noChangeAspect="1"/>
          </p:cNvPicPr>
          <p:nvPr/>
        </p:nvPicPr>
        <p:blipFill>
          <a:blip r:embed="rId2"/>
          <a:stretch>
            <a:fillRect/>
          </a:stretch>
        </p:blipFill>
        <p:spPr>
          <a:xfrm>
            <a:off x="2357508" y="1839640"/>
            <a:ext cx="7803556" cy="4267570"/>
          </a:xfrm>
          <a:prstGeom prst="rect">
            <a:avLst/>
          </a:prstGeom>
        </p:spPr>
      </p:pic>
      <p:sp>
        <p:nvSpPr>
          <p:cNvPr id="4" name="Slide Number Placeholder 3">
            <a:extLst>
              <a:ext uri="{FF2B5EF4-FFF2-40B4-BE49-F238E27FC236}">
                <a16:creationId xmlns:a16="http://schemas.microsoft.com/office/drawing/2014/main" id="{EAFDEFD4-D6DA-4086-9F7F-0EB887C131A6}"/>
              </a:ext>
            </a:extLst>
          </p:cNvPr>
          <p:cNvSpPr>
            <a:spLocks noGrp="1"/>
          </p:cNvSpPr>
          <p:nvPr>
            <p:ph type="sldNum" sz="quarter" idx="12"/>
          </p:nvPr>
        </p:nvSpPr>
        <p:spPr/>
        <p:txBody>
          <a:bodyPr/>
          <a:lstStyle/>
          <a:p>
            <a:fld id="{6E9F442E-095D-414B-A3C1-4D7C903EC540}" type="slidenum">
              <a:rPr lang="uk-UA" smtClean="0"/>
              <a:pPr/>
              <a:t>48</a:t>
            </a:fld>
            <a:endParaRPr lang="uk-UA" dirty="0"/>
          </a:p>
        </p:txBody>
      </p:sp>
    </p:spTree>
    <p:extLst>
      <p:ext uri="{BB962C8B-B14F-4D97-AF65-F5344CB8AC3E}">
        <p14:creationId xmlns:p14="http://schemas.microsoft.com/office/powerpoint/2010/main" val="29895541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9A89-8904-4E97-8C07-81B11B744894}"/>
              </a:ext>
            </a:extLst>
          </p:cNvPr>
          <p:cNvSpPr>
            <a:spLocks noGrp="1"/>
          </p:cNvSpPr>
          <p:nvPr>
            <p:ph type="ctrTitle"/>
          </p:nvPr>
        </p:nvSpPr>
        <p:spPr/>
        <p:txBody>
          <a:bodyPr/>
          <a:lstStyle/>
          <a:p>
            <a:r>
              <a:rPr lang="en-US" dirty="0"/>
              <a:t>Barriers to SOGIE data collection</a:t>
            </a:r>
          </a:p>
        </p:txBody>
      </p:sp>
      <p:sp>
        <p:nvSpPr>
          <p:cNvPr id="3" name="Subtitle 2">
            <a:extLst>
              <a:ext uri="{FF2B5EF4-FFF2-40B4-BE49-F238E27FC236}">
                <a16:creationId xmlns:a16="http://schemas.microsoft.com/office/drawing/2014/main" id="{71A84E7E-3A1D-4F90-9281-8F49B7DF5687}"/>
              </a:ext>
            </a:extLst>
          </p:cNvPr>
          <p:cNvSpPr>
            <a:spLocks noGrp="1"/>
          </p:cNvSpPr>
          <p:nvPr>
            <p:ph type="subTitle" idx="1"/>
          </p:nvPr>
        </p:nvSpPr>
        <p:spPr>
          <a:xfrm>
            <a:off x="2605314" y="2407610"/>
            <a:ext cx="7307943" cy="2139047"/>
          </a:xfrm>
        </p:spPr>
        <p:txBody>
          <a:bodyPr/>
          <a:lstStyle/>
          <a:p>
            <a:r>
              <a:rPr lang="en-US" sz="1400" dirty="0">
                <a:solidFill>
                  <a:schemeClr val="tx1">
                    <a:lumMod val="50000"/>
                    <a:lumOff val="50000"/>
                  </a:schemeClr>
                </a:solidFill>
                <a:latin typeface="Verdana" panose="020B0604030504040204" pitchFamily="34" charset="0"/>
                <a:ea typeface="Verdana" panose="020B0604030504040204" pitchFamily="34" charset="0"/>
              </a:rPr>
              <a:t>During provider-client interaction there are several potential barriers to gathering this information: </a:t>
            </a:r>
          </a:p>
          <a:p>
            <a:pPr marL="108000" indent="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Microaggressions </a:t>
            </a:r>
          </a:p>
          <a:p>
            <a:pPr marL="800100" lvl="1" indent="-34290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Internalized oppression</a:t>
            </a:r>
          </a:p>
          <a:p>
            <a:pPr marL="800100" lvl="1" indent="-34290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Prejudice</a:t>
            </a:r>
          </a:p>
          <a:p>
            <a:pPr marL="800100" lvl="1" indent="-34290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Stereotypes</a:t>
            </a:r>
          </a:p>
          <a:p>
            <a:pPr marL="800100" lvl="1" indent="-342900" algn="l">
              <a:buFont typeface="Arial" panose="020B0604020202020204" pitchFamily="34" charset="0"/>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Not all LGBTQ+ clients will disclose their sexual or gender identity </a:t>
            </a:r>
          </a:p>
        </p:txBody>
      </p:sp>
      <p:sp>
        <p:nvSpPr>
          <p:cNvPr id="4" name="Slide Number Placeholder 3">
            <a:extLst>
              <a:ext uri="{FF2B5EF4-FFF2-40B4-BE49-F238E27FC236}">
                <a16:creationId xmlns:a16="http://schemas.microsoft.com/office/drawing/2014/main" id="{203833C1-B841-4FC9-8628-B275EBB07F0C}"/>
              </a:ext>
            </a:extLst>
          </p:cNvPr>
          <p:cNvSpPr>
            <a:spLocks noGrp="1"/>
          </p:cNvSpPr>
          <p:nvPr>
            <p:ph type="sldNum" sz="quarter" idx="12"/>
          </p:nvPr>
        </p:nvSpPr>
        <p:spPr/>
        <p:txBody>
          <a:bodyPr/>
          <a:lstStyle/>
          <a:p>
            <a:fld id="{6E9F442E-095D-414B-A3C1-4D7C903EC540}" type="slidenum">
              <a:rPr lang="uk-UA" smtClean="0"/>
              <a:pPr/>
              <a:t>49</a:t>
            </a:fld>
            <a:endParaRPr lang="uk-UA" dirty="0"/>
          </a:p>
        </p:txBody>
      </p:sp>
    </p:spTree>
    <p:extLst>
      <p:ext uri="{BB962C8B-B14F-4D97-AF65-F5344CB8AC3E}">
        <p14:creationId xmlns:p14="http://schemas.microsoft.com/office/powerpoint/2010/main" val="150987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4915-6A58-4BD0-B0AB-04E0DD75DF76}"/>
              </a:ext>
            </a:extLst>
          </p:cNvPr>
          <p:cNvSpPr>
            <a:spLocks noGrp="1"/>
          </p:cNvSpPr>
          <p:nvPr>
            <p:ph type="ctrTitle"/>
          </p:nvPr>
        </p:nvSpPr>
        <p:spPr/>
        <p:txBody>
          <a:bodyPr/>
          <a:lstStyle/>
          <a:p>
            <a:r>
              <a:rPr lang="en-US" dirty="0"/>
              <a:t>Initial Required Forms</a:t>
            </a:r>
          </a:p>
        </p:txBody>
      </p:sp>
      <p:sp>
        <p:nvSpPr>
          <p:cNvPr id="3" name="Subtitle 2">
            <a:extLst>
              <a:ext uri="{FF2B5EF4-FFF2-40B4-BE49-F238E27FC236}">
                <a16:creationId xmlns:a16="http://schemas.microsoft.com/office/drawing/2014/main" id="{E2E7836F-6E49-4006-B69D-1A0158713CF1}"/>
              </a:ext>
            </a:extLst>
          </p:cNvPr>
          <p:cNvSpPr>
            <a:spLocks noGrp="1"/>
          </p:cNvSpPr>
          <p:nvPr>
            <p:ph type="subTitle" idx="1"/>
          </p:nvPr>
        </p:nvSpPr>
        <p:spPr>
          <a:xfrm>
            <a:off x="2394284" y="2714686"/>
            <a:ext cx="7222070" cy="1341906"/>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Brief Screening Tool</a:t>
            </a:r>
          </a:p>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Informing Materials </a:t>
            </a:r>
          </a:p>
          <a:p>
            <a:pPr marL="0" lvl="0" indent="0">
              <a:lnSpc>
                <a:spcPct val="100000"/>
              </a:lnSpc>
              <a:spcBef>
                <a:spcPct val="20000"/>
              </a:spcBef>
              <a:buClr>
                <a:srgbClr val="D16349"/>
              </a:buClr>
              <a:buSzPct val="85000"/>
              <a:buNone/>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Release of Information</a:t>
            </a:r>
            <a:endParaRPr lang="en-US" sz="1400" dirty="0"/>
          </a:p>
        </p:txBody>
      </p:sp>
      <p:sp>
        <p:nvSpPr>
          <p:cNvPr id="4" name="Slide Number Placeholder 3">
            <a:extLst>
              <a:ext uri="{FF2B5EF4-FFF2-40B4-BE49-F238E27FC236}">
                <a16:creationId xmlns:a16="http://schemas.microsoft.com/office/drawing/2014/main" id="{0D66781C-75C9-4FEA-B0AA-546A43EC7C52}"/>
              </a:ext>
            </a:extLst>
          </p:cNvPr>
          <p:cNvSpPr>
            <a:spLocks noGrp="1"/>
          </p:cNvSpPr>
          <p:nvPr>
            <p:ph type="sldNum" sz="quarter" idx="12"/>
          </p:nvPr>
        </p:nvSpPr>
        <p:spPr/>
        <p:txBody>
          <a:bodyPr/>
          <a:lstStyle/>
          <a:p>
            <a:fld id="{6E9F442E-095D-414B-A3C1-4D7C903EC540}" type="slidenum">
              <a:rPr lang="uk-UA" smtClean="0"/>
              <a:pPr/>
              <a:t>5</a:t>
            </a:fld>
            <a:endParaRPr lang="uk-UA" dirty="0"/>
          </a:p>
        </p:txBody>
      </p:sp>
      <p:pic>
        <p:nvPicPr>
          <p:cNvPr id="6" name="Picture 5">
            <a:extLst>
              <a:ext uri="{FF2B5EF4-FFF2-40B4-BE49-F238E27FC236}">
                <a16:creationId xmlns:a16="http://schemas.microsoft.com/office/drawing/2014/main" id="{35FE8257-9B11-4467-89FD-5453D52F9CA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91248" y="1784311"/>
            <a:ext cx="3749040" cy="3749040"/>
          </a:xfrm>
          <a:prstGeom prst="rect">
            <a:avLst/>
          </a:prstGeom>
        </p:spPr>
      </p:pic>
    </p:spTree>
    <p:extLst>
      <p:ext uri="{BB962C8B-B14F-4D97-AF65-F5344CB8AC3E}">
        <p14:creationId xmlns:p14="http://schemas.microsoft.com/office/powerpoint/2010/main" val="594111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C459-7512-4354-840B-7907A74D90D4}"/>
              </a:ext>
            </a:extLst>
          </p:cNvPr>
          <p:cNvSpPr>
            <a:spLocks noGrp="1"/>
          </p:cNvSpPr>
          <p:nvPr>
            <p:ph type="ctrTitle"/>
          </p:nvPr>
        </p:nvSpPr>
        <p:spPr>
          <a:xfrm>
            <a:off x="2339308" y="546128"/>
            <a:ext cx="7307943" cy="480131"/>
          </a:xfrm>
        </p:spPr>
        <p:txBody>
          <a:bodyPr/>
          <a:lstStyle/>
          <a:p>
            <a:r>
              <a:rPr lang="en-US" dirty="0"/>
              <a:t>SOGIE Summary</a:t>
            </a:r>
          </a:p>
        </p:txBody>
      </p:sp>
      <p:sp>
        <p:nvSpPr>
          <p:cNvPr id="3" name="Subtitle 2">
            <a:extLst>
              <a:ext uri="{FF2B5EF4-FFF2-40B4-BE49-F238E27FC236}">
                <a16:creationId xmlns:a16="http://schemas.microsoft.com/office/drawing/2014/main" id="{CAD2DF53-38BD-4402-86AC-AC1FF735C4A9}"/>
              </a:ext>
            </a:extLst>
          </p:cNvPr>
          <p:cNvSpPr>
            <a:spLocks noGrp="1"/>
          </p:cNvSpPr>
          <p:nvPr>
            <p:ph type="subTitle" idx="1"/>
          </p:nvPr>
        </p:nvSpPr>
        <p:spPr>
          <a:xfrm>
            <a:off x="2153175" y="922713"/>
            <a:ext cx="7307943" cy="5600892"/>
          </a:xfrm>
        </p:spPr>
        <p:txBody>
          <a:bodyPr/>
          <a:lstStyle/>
          <a:p>
            <a:r>
              <a:rPr lang="en-US" sz="1400" dirty="0">
                <a:latin typeface="Verdana" panose="020B0604030504040204" pitchFamily="34" charset="0"/>
                <a:ea typeface="Verdana" panose="020B0604030504040204" pitchFamily="34" charset="0"/>
              </a:rPr>
              <a:t>Assessing for and Collecting SOGIE information is recommended</a:t>
            </a:r>
          </a:p>
          <a:p>
            <a:r>
              <a:rPr lang="en-US" sz="1400" dirty="0">
                <a:latin typeface="Verdana" panose="020B0604030504040204" pitchFamily="34" charset="0"/>
                <a:ea typeface="Verdana" panose="020B0604030504040204" pitchFamily="34" charset="0"/>
              </a:rPr>
              <a:t> If a client does not wish to disclose such information, or a comprehensive collection of this information is not possible due to time constraints or extenuating circumstances, or it is clinically counter indicated to do so, you must document the reasons the information was not collected and what plan you have to collect this information in the future. </a:t>
            </a:r>
          </a:p>
          <a:p>
            <a:pPr marL="800100" lvl="1"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Explain to the client:</a:t>
            </a:r>
          </a:p>
          <a:p>
            <a:pPr marL="1257300" lvl="2"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They are not required to disclose this information,</a:t>
            </a:r>
          </a:p>
          <a:p>
            <a:pPr marL="1257300" lvl="2"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That if they wish to disclose it, you do not have to record it in record unless they consent to that,</a:t>
            </a:r>
          </a:p>
          <a:p>
            <a:pPr marL="1257300" lvl="2"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If they do consent to it being collected:</a:t>
            </a:r>
          </a:p>
          <a:p>
            <a:pPr marL="1714500" lvl="3"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Indicate how it will help improve our services to LGBTQ+ and that the data will only be used in aggregate form, unless</a:t>
            </a:r>
          </a:p>
          <a:p>
            <a:pPr marL="1714500" lvl="3"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If the Assessment is released to someone it could be discovered (may ask for it to be redacted).  </a:t>
            </a:r>
          </a:p>
          <a:p>
            <a:pPr marL="2171700" lvl="4"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Ramifications for minors whose guardians may have access to records, or to any age client’s whose records are subpoenaed.</a:t>
            </a:r>
          </a:p>
          <a:p>
            <a:r>
              <a:rPr lang="en-US" sz="1400" dirty="0">
                <a:latin typeface="Verdana" panose="020B0604030504040204" pitchFamily="34" charset="0"/>
                <a:ea typeface="Verdana" panose="020B0604030504040204" pitchFamily="34" charset="0"/>
              </a:rPr>
              <a:t>All providers should seek ongoing continuing education and consultation to gain skills and knowledge to serve this population.</a:t>
            </a:r>
          </a:p>
          <a:p>
            <a:endParaRPr lang="en-US" dirty="0"/>
          </a:p>
          <a:p>
            <a:endParaRPr lang="en-US" dirty="0"/>
          </a:p>
        </p:txBody>
      </p:sp>
      <p:sp>
        <p:nvSpPr>
          <p:cNvPr id="4" name="Slide Number Placeholder 3">
            <a:extLst>
              <a:ext uri="{FF2B5EF4-FFF2-40B4-BE49-F238E27FC236}">
                <a16:creationId xmlns:a16="http://schemas.microsoft.com/office/drawing/2014/main" id="{AF58C59A-8852-4DD7-B70C-1306F1578179}"/>
              </a:ext>
            </a:extLst>
          </p:cNvPr>
          <p:cNvSpPr>
            <a:spLocks noGrp="1"/>
          </p:cNvSpPr>
          <p:nvPr>
            <p:ph type="sldNum" sz="quarter" idx="12"/>
          </p:nvPr>
        </p:nvSpPr>
        <p:spPr/>
        <p:txBody>
          <a:bodyPr/>
          <a:lstStyle/>
          <a:p>
            <a:fld id="{6E9F442E-095D-414B-A3C1-4D7C903EC540}" type="slidenum">
              <a:rPr lang="uk-UA" smtClean="0"/>
              <a:pPr/>
              <a:t>50</a:t>
            </a:fld>
            <a:endParaRPr lang="uk-UA" dirty="0"/>
          </a:p>
        </p:txBody>
      </p:sp>
    </p:spTree>
    <p:extLst>
      <p:ext uri="{BB962C8B-B14F-4D97-AF65-F5344CB8AC3E}">
        <p14:creationId xmlns:p14="http://schemas.microsoft.com/office/powerpoint/2010/main" val="3263859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5136F-21B7-4434-A9FE-B2CC3C9E8C1F}"/>
              </a:ext>
            </a:extLst>
          </p:cNvPr>
          <p:cNvSpPr>
            <a:spLocks noGrp="1"/>
          </p:cNvSpPr>
          <p:nvPr>
            <p:ph type="ctrTitle"/>
          </p:nvPr>
        </p:nvSpPr>
        <p:spPr/>
        <p:txBody>
          <a:bodyPr/>
          <a:lstStyle/>
          <a:p>
            <a:r>
              <a:rPr lang="en-US" dirty="0"/>
              <a:t>Assessment Basics</a:t>
            </a:r>
          </a:p>
        </p:txBody>
      </p:sp>
      <p:sp>
        <p:nvSpPr>
          <p:cNvPr id="3" name="Subtitle 2">
            <a:extLst>
              <a:ext uri="{FF2B5EF4-FFF2-40B4-BE49-F238E27FC236}">
                <a16:creationId xmlns:a16="http://schemas.microsoft.com/office/drawing/2014/main" id="{6E459E76-A1F1-4746-8C7E-9D3FDB0D13A8}"/>
              </a:ext>
            </a:extLst>
          </p:cNvPr>
          <p:cNvSpPr>
            <a:spLocks noGrp="1"/>
          </p:cNvSpPr>
          <p:nvPr>
            <p:ph type="subTitle" idx="1"/>
          </p:nvPr>
        </p:nvSpPr>
        <p:spPr>
          <a:xfrm>
            <a:off x="2060576" y="2377824"/>
            <a:ext cx="7307943" cy="3516219"/>
          </a:xfrm>
        </p:spPr>
        <p:txBody>
          <a:bodyPr/>
          <a:lstStyle/>
          <a:p>
            <a:pPr marL="108000" indent="0">
              <a:buNone/>
            </a:pPr>
            <a:r>
              <a:rPr lang="en-US" sz="1400" dirty="0"/>
              <a:t>Medical Necessity is established in the assessment by documenting the: </a:t>
            </a:r>
          </a:p>
          <a:p>
            <a:r>
              <a:rPr lang="en-US" sz="1400" dirty="0"/>
              <a:t>Presenting problems (symptoms/behaviors):</a:t>
            </a:r>
          </a:p>
          <a:p>
            <a:pPr marL="108000" indent="0">
              <a:buNone/>
            </a:pPr>
            <a:r>
              <a:rPr lang="en-US" sz="1400" dirty="0"/>
              <a:t>Document the intensity, frequency, duration and onset of current symptoms/behaviors.</a:t>
            </a:r>
          </a:p>
          <a:p>
            <a:r>
              <a:rPr lang="en-US" sz="1400" dirty="0"/>
              <a:t>Impairments in life functioning:</a:t>
            </a:r>
          </a:p>
          <a:p>
            <a:pPr marL="108000" indent="0">
              <a:buNone/>
            </a:pPr>
            <a:r>
              <a:rPr lang="en-US" sz="1400" dirty="0"/>
              <a:t>Document the connection between impairments and their relationship to MH symptoms/behaviors of the </a:t>
            </a:r>
            <a:r>
              <a:rPr lang="en-US" sz="1400" dirty="0">
                <a:solidFill>
                  <a:schemeClr val="tx1">
                    <a:lumMod val="65000"/>
                    <a:lumOff val="35000"/>
                  </a:schemeClr>
                </a:solidFill>
              </a:rPr>
              <a:t>primary (and other) included diagnoses.</a:t>
            </a:r>
          </a:p>
          <a:p>
            <a:r>
              <a:rPr lang="en-US" sz="1400" dirty="0"/>
              <a:t>e.g. Community life, family life, safety school/education, vocational, independent living (adult daily living skills), health, housing, legal, SUD, food/clothing/shelter, etc.</a:t>
            </a:r>
          </a:p>
          <a:p>
            <a:r>
              <a:rPr lang="en-US" sz="1400" dirty="0"/>
              <a:t>Best practice to document both the client’s activity level both prior to and at the onset of symptoms.</a:t>
            </a:r>
          </a:p>
          <a:p>
            <a:endParaRPr lang="en-US" dirty="0"/>
          </a:p>
        </p:txBody>
      </p:sp>
      <p:sp>
        <p:nvSpPr>
          <p:cNvPr id="4" name="Slide Number Placeholder 3">
            <a:extLst>
              <a:ext uri="{FF2B5EF4-FFF2-40B4-BE49-F238E27FC236}">
                <a16:creationId xmlns:a16="http://schemas.microsoft.com/office/drawing/2014/main" id="{E7574A69-A242-41CE-96F4-07E2955E208B}"/>
              </a:ext>
            </a:extLst>
          </p:cNvPr>
          <p:cNvSpPr>
            <a:spLocks noGrp="1"/>
          </p:cNvSpPr>
          <p:nvPr>
            <p:ph type="sldNum" sz="quarter" idx="12"/>
          </p:nvPr>
        </p:nvSpPr>
        <p:spPr/>
        <p:txBody>
          <a:bodyPr/>
          <a:lstStyle/>
          <a:p>
            <a:fld id="{6E9F442E-095D-414B-A3C1-4D7C903EC540}" type="slidenum">
              <a:rPr lang="uk-UA" smtClean="0"/>
              <a:pPr/>
              <a:t>51</a:t>
            </a:fld>
            <a:endParaRPr lang="uk-UA" dirty="0"/>
          </a:p>
        </p:txBody>
      </p:sp>
    </p:spTree>
    <p:extLst>
      <p:ext uri="{BB962C8B-B14F-4D97-AF65-F5344CB8AC3E}">
        <p14:creationId xmlns:p14="http://schemas.microsoft.com/office/powerpoint/2010/main" val="29903865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B53BF-6093-4CBD-8EFD-B2EAB94164E7}"/>
              </a:ext>
            </a:extLst>
          </p:cNvPr>
          <p:cNvSpPr>
            <a:spLocks noGrp="1"/>
          </p:cNvSpPr>
          <p:nvPr>
            <p:ph type="ctrTitle"/>
          </p:nvPr>
        </p:nvSpPr>
        <p:spPr>
          <a:xfrm>
            <a:off x="2605315" y="1257346"/>
            <a:ext cx="7307943" cy="480131"/>
          </a:xfrm>
        </p:spPr>
        <p:txBody>
          <a:bodyPr/>
          <a:lstStyle/>
          <a:p>
            <a:r>
              <a:rPr lang="en-US" dirty="0"/>
              <a:t>Assessing Substance Use</a:t>
            </a:r>
          </a:p>
        </p:txBody>
      </p:sp>
      <p:sp>
        <p:nvSpPr>
          <p:cNvPr id="3" name="Subtitle 2">
            <a:extLst>
              <a:ext uri="{FF2B5EF4-FFF2-40B4-BE49-F238E27FC236}">
                <a16:creationId xmlns:a16="http://schemas.microsoft.com/office/drawing/2014/main" id="{54F540C1-CA7B-4FBE-834C-4137CB0D8399}"/>
              </a:ext>
            </a:extLst>
          </p:cNvPr>
          <p:cNvSpPr>
            <a:spLocks noGrp="1"/>
          </p:cNvSpPr>
          <p:nvPr>
            <p:ph type="subTitle" idx="1"/>
          </p:nvPr>
        </p:nvSpPr>
        <p:spPr>
          <a:xfrm>
            <a:off x="2442028" y="1737477"/>
            <a:ext cx="7307943" cy="4401077"/>
          </a:xfrm>
        </p:spPr>
        <p:txBody>
          <a:bodyPr/>
          <a:lstStyle/>
          <a:p>
            <a:pPr marL="108000" indent="0">
              <a:buNone/>
            </a:pPr>
            <a:r>
              <a:rPr lang="en-US" sz="1400" dirty="0"/>
              <a:t>Must assess for substance use in 7 Areas:</a:t>
            </a:r>
          </a:p>
          <a:p>
            <a:r>
              <a:rPr lang="en-US" sz="1400" dirty="0"/>
              <a:t>Tobacco, Alcohol (ETOH), Caffeine, Complimentary Alternative Medicines (CAM), Prescription (Rx), Over the Counter (OTC) &amp; Illicit Drugs</a:t>
            </a:r>
          </a:p>
          <a:p>
            <a:pPr marL="108000" indent="0">
              <a:buNone/>
            </a:pPr>
            <a:r>
              <a:rPr lang="en-US" sz="1400" dirty="0"/>
              <a:t>Document past and current use in record.</a:t>
            </a:r>
          </a:p>
          <a:p>
            <a:r>
              <a:rPr lang="en-US" sz="1400" dirty="0"/>
              <a:t>For children/adolescents also document the caregivers’ use and impact upon the client.</a:t>
            </a:r>
          </a:p>
          <a:p>
            <a:pPr marL="108000" indent="0">
              <a:buNone/>
            </a:pPr>
            <a:endParaRPr lang="en-US" sz="1400" dirty="0"/>
          </a:p>
          <a:p>
            <a:pPr marL="108000" indent="0">
              <a:buNone/>
            </a:pPr>
            <a:r>
              <a:rPr lang="en-US" sz="1400" dirty="0"/>
              <a:t>If clinically indicated refer client to SUD treatment/provider and document. </a:t>
            </a:r>
          </a:p>
          <a:p>
            <a:endParaRPr lang="en-US" sz="1400" dirty="0"/>
          </a:p>
          <a:p>
            <a:pPr marL="108000" indent="0">
              <a:buNone/>
            </a:pPr>
            <a:r>
              <a:rPr lang="en-US" sz="1400" dirty="0"/>
              <a:t>If appropriate establish SUD diagnosis</a:t>
            </a:r>
          </a:p>
          <a:p>
            <a:r>
              <a:rPr lang="en-US" sz="1400" dirty="0"/>
              <a:t>Cannot be primary diagnosis</a:t>
            </a:r>
          </a:p>
          <a:p>
            <a:r>
              <a:rPr lang="en-US" sz="1400" dirty="0"/>
              <a:t>May only be addressed in the client plan by addressing the underlying MH diagnosis signs, symptoms, and behaviors through the MH objectives </a:t>
            </a:r>
            <a:r>
              <a:rPr lang="en-US" sz="1400" dirty="0">
                <a:solidFill>
                  <a:schemeClr val="tx1">
                    <a:lumMod val="65000"/>
                    <a:lumOff val="35000"/>
                  </a:schemeClr>
                </a:solidFill>
              </a:rPr>
              <a:t>and through claimable case management linkage and monitoring of SUD services</a:t>
            </a:r>
            <a:r>
              <a:rPr lang="en-US" sz="1400" dirty="0">
                <a:solidFill>
                  <a:srgbClr val="FF0000"/>
                </a:solidFill>
              </a:rPr>
              <a:t>.</a:t>
            </a:r>
            <a:endParaRPr lang="en-US" sz="1400" dirty="0"/>
          </a:p>
          <a:p>
            <a:endParaRPr lang="en-US" dirty="0"/>
          </a:p>
        </p:txBody>
      </p:sp>
      <p:sp>
        <p:nvSpPr>
          <p:cNvPr id="4" name="Slide Number Placeholder 3">
            <a:extLst>
              <a:ext uri="{FF2B5EF4-FFF2-40B4-BE49-F238E27FC236}">
                <a16:creationId xmlns:a16="http://schemas.microsoft.com/office/drawing/2014/main" id="{BF452296-E71F-4C96-8008-CCE1FA6E4102}"/>
              </a:ext>
            </a:extLst>
          </p:cNvPr>
          <p:cNvSpPr>
            <a:spLocks noGrp="1"/>
          </p:cNvSpPr>
          <p:nvPr>
            <p:ph type="sldNum" sz="quarter" idx="12"/>
          </p:nvPr>
        </p:nvSpPr>
        <p:spPr/>
        <p:txBody>
          <a:bodyPr/>
          <a:lstStyle/>
          <a:p>
            <a:fld id="{6E9F442E-095D-414B-A3C1-4D7C903EC540}" type="slidenum">
              <a:rPr lang="uk-UA" smtClean="0"/>
              <a:pPr/>
              <a:t>52</a:t>
            </a:fld>
            <a:endParaRPr lang="uk-UA" dirty="0"/>
          </a:p>
        </p:txBody>
      </p:sp>
    </p:spTree>
    <p:extLst>
      <p:ext uri="{BB962C8B-B14F-4D97-AF65-F5344CB8AC3E}">
        <p14:creationId xmlns:p14="http://schemas.microsoft.com/office/powerpoint/2010/main" val="9329723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C1B5-767F-462D-9EEC-E904715F8596}"/>
              </a:ext>
            </a:extLst>
          </p:cNvPr>
          <p:cNvSpPr>
            <a:spLocks noGrp="1"/>
          </p:cNvSpPr>
          <p:nvPr>
            <p:ph type="ctrTitle"/>
          </p:nvPr>
        </p:nvSpPr>
        <p:spPr>
          <a:xfrm>
            <a:off x="2605315" y="1336346"/>
            <a:ext cx="7307943" cy="867930"/>
          </a:xfrm>
        </p:spPr>
        <p:txBody>
          <a:bodyPr/>
          <a:lstStyle/>
          <a:p>
            <a:r>
              <a:rPr lang="en-US" dirty="0"/>
              <a:t>Assessing for Case Management Services</a:t>
            </a:r>
          </a:p>
        </p:txBody>
      </p:sp>
      <p:sp>
        <p:nvSpPr>
          <p:cNvPr id="3" name="Subtitle 2">
            <a:extLst>
              <a:ext uri="{FF2B5EF4-FFF2-40B4-BE49-F238E27FC236}">
                <a16:creationId xmlns:a16="http://schemas.microsoft.com/office/drawing/2014/main" id="{8920FAAA-F617-4176-8070-E38B2A7B4AF4}"/>
              </a:ext>
            </a:extLst>
          </p:cNvPr>
          <p:cNvSpPr>
            <a:spLocks noGrp="1"/>
          </p:cNvSpPr>
          <p:nvPr>
            <p:ph type="subTitle" idx="1"/>
          </p:nvPr>
        </p:nvSpPr>
        <p:spPr>
          <a:xfrm>
            <a:off x="2118450" y="2423459"/>
            <a:ext cx="7307943" cy="3655231"/>
          </a:xfrm>
        </p:spPr>
        <p:txBody>
          <a:bodyPr/>
          <a:lstStyle/>
          <a:p>
            <a:pPr marL="108000" indent="0">
              <a:buNone/>
            </a:pPr>
            <a:r>
              <a:rPr lang="en-US" sz="1400" dirty="0">
                <a:latin typeface="Verdana" panose="020B0604030504040204" pitchFamily="34" charset="0"/>
                <a:ea typeface="Verdana" panose="020B0604030504040204" pitchFamily="34" charset="0"/>
              </a:rPr>
              <a:t>Successful Case management is expected to decrease a client’s MH symptoms and impairments and is usually in the client plan and must document the following:</a:t>
            </a:r>
          </a:p>
          <a:p>
            <a:r>
              <a:rPr lang="en-US" sz="1400" dirty="0">
                <a:latin typeface="Verdana" panose="020B0604030504040204" pitchFamily="34" charset="0"/>
                <a:ea typeface="Verdana" panose="020B0604030504040204" pitchFamily="34" charset="0"/>
              </a:rPr>
              <a:t>Indicate areas of need regarding community supports (housing, vocational, educational, medical, SUD, etc.)</a:t>
            </a:r>
          </a:p>
          <a:p>
            <a:r>
              <a:rPr lang="en-US" sz="1400" dirty="0">
                <a:latin typeface="Verdana" panose="020B0604030504040204" pitchFamily="34" charset="0"/>
                <a:ea typeface="Verdana" panose="020B0604030504040204" pitchFamily="34" charset="0"/>
              </a:rPr>
              <a:t>MH Impairments</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Link that the adult client’s inability to access and utilize needed community supports (in the area of need such as housing) is due to the specific (state which and how impacts) severe MH Impairments of Included Dx. Or</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Link that the child’s lack of housing, medical, educational, etc. services exacerbates their MH Sx’s of x, y, &amp; z and MH impairments of a, b, &amp; c.</a:t>
            </a:r>
          </a:p>
          <a:p>
            <a:r>
              <a:rPr lang="en-US" sz="1400" dirty="0">
                <a:latin typeface="Verdana" panose="020B0604030504040204" pitchFamily="34" charset="0"/>
                <a:ea typeface="Verdana" panose="020B0604030504040204" pitchFamily="34" charset="0"/>
              </a:rPr>
              <a:t>Alternatively, all of the above three items may be in each progress note.</a:t>
            </a:r>
          </a:p>
          <a:p>
            <a:endParaRPr lang="en-US" dirty="0"/>
          </a:p>
        </p:txBody>
      </p:sp>
      <p:sp>
        <p:nvSpPr>
          <p:cNvPr id="4" name="Slide Number Placeholder 3">
            <a:extLst>
              <a:ext uri="{FF2B5EF4-FFF2-40B4-BE49-F238E27FC236}">
                <a16:creationId xmlns:a16="http://schemas.microsoft.com/office/drawing/2014/main" id="{20545002-93DC-4291-80CB-0CA1736745FB}"/>
              </a:ext>
            </a:extLst>
          </p:cNvPr>
          <p:cNvSpPr>
            <a:spLocks noGrp="1"/>
          </p:cNvSpPr>
          <p:nvPr>
            <p:ph type="sldNum" sz="quarter" idx="12"/>
          </p:nvPr>
        </p:nvSpPr>
        <p:spPr/>
        <p:txBody>
          <a:bodyPr/>
          <a:lstStyle/>
          <a:p>
            <a:fld id="{6E9F442E-095D-414B-A3C1-4D7C903EC540}" type="slidenum">
              <a:rPr lang="uk-UA" smtClean="0"/>
              <a:pPr/>
              <a:t>53</a:t>
            </a:fld>
            <a:endParaRPr lang="uk-UA" dirty="0"/>
          </a:p>
        </p:txBody>
      </p:sp>
      <p:pic>
        <p:nvPicPr>
          <p:cNvPr id="6" name="Picture 5">
            <a:extLst>
              <a:ext uri="{FF2B5EF4-FFF2-40B4-BE49-F238E27FC236}">
                <a16:creationId xmlns:a16="http://schemas.microsoft.com/office/drawing/2014/main" id="{173693A0-733A-46BA-BD01-8806A13DDA1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7950" y="4602811"/>
            <a:ext cx="2011680" cy="1445763"/>
          </a:xfrm>
          <a:prstGeom prst="rect">
            <a:avLst/>
          </a:prstGeom>
        </p:spPr>
      </p:pic>
      <p:sp>
        <p:nvSpPr>
          <p:cNvPr id="7" name="TextBox 6">
            <a:extLst>
              <a:ext uri="{FF2B5EF4-FFF2-40B4-BE49-F238E27FC236}">
                <a16:creationId xmlns:a16="http://schemas.microsoft.com/office/drawing/2014/main" id="{50F66A2C-736D-45A3-847A-EEAB26900960}"/>
              </a:ext>
            </a:extLst>
          </p:cNvPr>
          <p:cNvSpPr txBox="1"/>
          <p:nvPr/>
        </p:nvSpPr>
        <p:spPr>
          <a:xfrm>
            <a:off x="107950" y="9047795"/>
            <a:ext cx="2011680" cy="230832"/>
          </a:xfrm>
          <a:prstGeom prst="rect">
            <a:avLst/>
          </a:prstGeom>
          <a:noFill/>
        </p:spPr>
        <p:txBody>
          <a:bodyPr wrap="square" rtlCol="0">
            <a:spAutoFit/>
          </a:bodyPr>
          <a:lstStyle/>
          <a:p>
            <a:r>
              <a:rPr lang="en-US" sz="900" dirty="0">
                <a:hlinkClick r:id="rId3" tooltip="https://juandomingofarnos.wordpress.com/2011/04/08/"/>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3273075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70A7-3504-4FB8-BE4B-1D75F50E08E3}"/>
              </a:ext>
            </a:extLst>
          </p:cNvPr>
          <p:cNvSpPr>
            <a:spLocks noGrp="1"/>
          </p:cNvSpPr>
          <p:nvPr>
            <p:ph type="ctrTitle"/>
          </p:nvPr>
        </p:nvSpPr>
        <p:spPr>
          <a:xfrm>
            <a:off x="2117164" y="823600"/>
            <a:ext cx="7307943" cy="480131"/>
          </a:xfrm>
        </p:spPr>
        <p:txBody>
          <a:bodyPr/>
          <a:lstStyle/>
          <a:p>
            <a:r>
              <a:rPr lang="en-US" dirty="0"/>
              <a:t> Therapeutic Behavioral Services</a:t>
            </a:r>
          </a:p>
        </p:txBody>
      </p:sp>
      <p:sp>
        <p:nvSpPr>
          <p:cNvPr id="3" name="Subtitle 2">
            <a:extLst>
              <a:ext uri="{FF2B5EF4-FFF2-40B4-BE49-F238E27FC236}">
                <a16:creationId xmlns:a16="http://schemas.microsoft.com/office/drawing/2014/main" id="{18E17DA3-2784-417E-8634-1892DE4A50AF}"/>
              </a:ext>
            </a:extLst>
          </p:cNvPr>
          <p:cNvSpPr>
            <a:spLocks noGrp="1"/>
          </p:cNvSpPr>
          <p:nvPr>
            <p:ph type="subTitle" idx="1"/>
          </p:nvPr>
        </p:nvSpPr>
        <p:spPr>
          <a:xfrm>
            <a:off x="2283419" y="1472118"/>
            <a:ext cx="7307943" cy="3913764"/>
          </a:xfrm>
        </p:spPr>
        <p:txBody>
          <a:bodyPr/>
          <a:lstStyle/>
          <a:p>
            <a:r>
              <a:rPr lang="en-US" sz="1400" dirty="0"/>
              <a:t>A short-term service to provide tools that reduce severe behavior problems for youth in crisis.</a:t>
            </a:r>
          </a:p>
          <a:p>
            <a:r>
              <a:rPr lang="en-US" sz="1400" dirty="0"/>
              <a:t>An intensive, individualized, one-to-one behavioral mental health service. </a:t>
            </a:r>
          </a:p>
          <a:p>
            <a:r>
              <a:rPr lang="en-US" sz="1400" dirty="0"/>
              <a:t>A therapeutic intervention used in addition to primary specialty mental health services.</a:t>
            </a:r>
          </a:p>
          <a:p>
            <a:r>
              <a:rPr lang="en-US" sz="1400" dirty="0"/>
              <a:t>Available for youth under 21 who are being considered for out of home placement or who are at risk of hospitalization in an acute care psychiatric facility.</a:t>
            </a:r>
          </a:p>
          <a:p>
            <a:r>
              <a:rPr lang="en-US" sz="1400" dirty="0"/>
              <a:t>Designed to help youth and their parents/caregivers manage these behaviors utilizing short-term, measurable goals, based on the needs of the child and family.</a:t>
            </a:r>
            <a:endParaRPr lang="en-US" sz="1400" dirty="0">
              <a:solidFill>
                <a:srgbClr val="FF0000"/>
              </a:solidFill>
            </a:endParaRPr>
          </a:p>
          <a:p>
            <a:r>
              <a:rPr lang="en-US" sz="1400" dirty="0">
                <a:solidFill>
                  <a:schemeClr val="tx1">
                    <a:lumMod val="65000"/>
                    <a:lumOff val="35000"/>
                  </a:schemeClr>
                </a:solidFill>
              </a:rPr>
              <a:t>If your agency does not provide this service, utilize billable case management services for linkage and monitoring of TBS services—see referral process on next slide</a:t>
            </a:r>
            <a:r>
              <a:rPr lang="en-US" sz="1400" dirty="0">
                <a:solidFill>
                  <a:srgbClr val="FF0000"/>
                </a:solidFill>
              </a:rPr>
              <a:t>.</a:t>
            </a:r>
          </a:p>
          <a:p>
            <a:endParaRPr lang="en-US" dirty="0"/>
          </a:p>
        </p:txBody>
      </p:sp>
      <p:sp>
        <p:nvSpPr>
          <p:cNvPr id="4" name="Slide Number Placeholder 3">
            <a:extLst>
              <a:ext uri="{FF2B5EF4-FFF2-40B4-BE49-F238E27FC236}">
                <a16:creationId xmlns:a16="http://schemas.microsoft.com/office/drawing/2014/main" id="{6A0E87E5-F6A8-4F44-B2D7-6C5BAB577827}"/>
              </a:ext>
            </a:extLst>
          </p:cNvPr>
          <p:cNvSpPr>
            <a:spLocks noGrp="1"/>
          </p:cNvSpPr>
          <p:nvPr>
            <p:ph type="sldNum" sz="quarter" idx="12"/>
          </p:nvPr>
        </p:nvSpPr>
        <p:spPr/>
        <p:txBody>
          <a:bodyPr/>
          <a:lstStyle/>
          <a:p>
            <a:fld id="{6E9F442E-095D-414B-A3C1-4D7C903EC540}" type="slidenum">
              <a:rPr lang="uk-UA" smtClean="0"/>
              <a:pPr/>
              <a:t>54</a:t>
            </a:fld>
            <a:endParaRPr lang="uk-UA" dirty="0"/>
          </a:p>
        </p:txBody>
      </p:sp>
    </p:spTree>
    <p:extLst>
      <p:ext uri="{BB962C8B-B14F-4D97-AF65-F5344CB8AC3E}">
        <p14:creationId xmlns:p14="http://schemas.microsoft.com/office/powerpoint/2010/main" val="7346030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3D8A-D8BA-4750-BE8A-17CC4A464A0B}"/>
              </a:ext>
            </a:extLst>
          </p:cNvPr>
          <p:cNvSpPr>
            <a:spLocks noGrp="1"/>
          </p:cNvSpPr>
          <p:nvPr>
            <p:ph type="ctrTitle"/>
          </p:nvPr>
        </p:nvSpPr>
        <p:spPr>
          <a:xfrm>
            <a:off x="2328224" y="615909"/>
            <a:ext cx="7307943" cy="867930"/>
          </a:xfrm>
        </p:spPr>
        <p:txBody>
          <a:bodyPr/>
          <a:lstStyle/>
          <a:p>
            <a:r>
              <a:rPr lang="en-US" dirty="0"/>
              <a:t>Referral process for Therapeutic Behavioral Services</a:t>
            </a:r>
          </a:p>
        </p:txBody>
      </p:sp>
      <p:sp>
        <p:nvSpPr>
          <p:cNvPr id="3" name="Subtitle 2">
            <a:extLst>
              <a:ext uri="{FF2B5EF4-FFF2-40B4-BE49-F238E27FC236}">
                <a16:creationId xmlns:a16="http://schemas.microsoft.com/office/drawing/2014/main" id="{152A956A-0E9C-4ACF-A940-68ECF1845E65}"/>
              </a:ext>
            </a:extLst>
          </p:cNvPr>
          <p:cNvSpPr>
            <a:spLocks noGrp="1"/>
          </p:cNvSpPr>
          <p:nvPr>
            <p:ph type="subTitle" idx="1"/>
          </p:nvPr>
        </p:nvSpPr>
        <p:spPr>
          <a:xfrm>
            <a:off x="2523564" y="1802845"/>
            <a:ext cx="7307943" cy="3688254"/>
          </a:xfrm>
        </p:spPr>
        <p:txBody>
          <a:bodyPr/>
          <a:lstStyle/>
          <a:p>
            <a:r>
              <a:rPr lang="en-US" sz="1400" dirty="0"/>
              <a:t>The clinician would reach out to the ACBH TBS coordinator Andrea Kiefer for questions at </a:t>
            </a:r>
            <a:r>
              <a:rPr lang="en-US" sz="1400" u="sng" dirty="0">
                <a:hlinkClick r:id="rId2"/>
              </a:rPr>
              <a:t>andrea.kiefer@acgov.org</a:t>
            </a:r>
            <a:r>
              <a:rPr lang="en-US" sz="1400" dirty="0"/>
              <a:t> or 510-383-5128.</a:t>
            </a:r>
          </a:p>
          <a:p>
            <a:r>
              <a:rPr lang="en-US" sz="1400" dirty="0"/>
              <a:t>Follow the guidance on the ACBH TBS referral form.</a:t>
            </a:r>
          </a:p>
          <a:p>
            <a:r>
              <a:rPr lang="en-US" sz="1400" dirty="0"/>
              <a:t>Utilize assessment and plan development codes.</a:t>
            </a:r>
          </a:p>
          <a:p>
            <a:r>
              <a:rPr lang="en-US" sz="1400" dirty="0"/>
              <a:t>ACBH is requiring TBS be added to the tx plan upon referral.  However it does not necessarily have to be in the intervention section though that’s where it often seems to fit on Providers’ tx plan templates. TBS may be included as the target of case management services in order to meet this requirement. </a:t>
            </a:r>
          </a:p>
          <a:p>
            <a:pPr marL="108000" indent="0">
              <a:buNone/>
            </a:pPr>
            <a:r>
              <a:rPr lang="en-US" sz="1400" dirty="0"/>
              <a:t>Issue of including a service you are not providing</a:t>
            </a:r>
          </a:p>
          <a:p>
            <a:r>
              <a:rPr lang="en-US" sz="1400" dirty="0"/>
              <a:t>state that a “referral for TBS will be made to address the ct’s behaviors of …(list the specific bxs that you have identified elsewhere in the Plan)  that are putting the client at risk of…(use language from the TBS referral form.)” </a:t>
            </a:r>
          </a:p>
          <a:p>
            <a:r>
              <a:rPr lang="en-US" sz="1400" dirty="0"/>
              <a:t>Complete the ACBH TBS referral form, document referral in progress notes. </a:t>
            </a:r>
          </a:p>
        </p:txBody>
      </p:sp>
      <p:sp>
        <p:nvSpPr>
          <p:cNvPr id="4" name="Slide Number Placeholder 3">
            <a:extLst>
              <a:ext uri="{FF2B5EF4-FFF2-40B4-BE49-F238E27FC236}">
                <a16:creationId xmlns:a16="http://schemas.microsoft.com/office/drawing/2014/main" id="{1ED0D251-CD75-407E-83C8-1B16A450FB1F}"/>
              </a:ext>
            </a:extLst>
          </p:cNvPr>
          <p:cNvSpPr>
            <a:spLocks noGrp="1"/>
          </p:cNvSpPr>
          <p:nvPr>
            <p:ph type="sldNum" sz="quarter" idx="12"/>
          </p:nvPr>
        </p:nvSpPr>
        <p:spPr/>
        <p:txBody>
          <a:bodyPr/>
          <a:lstStyle/>
          <a:p>
            <a:fld id="{6E9F442E-095D-414B-A3C1-4D7C903EC540}" type="slidenum">
              <a:rPr lang="uk-UA" smtClean="0"/>
              <a:pPr/>
              <a:t>55</a:t>
            </a:fld>
            <a:endParaRPr lang="uk-UA" dirty="0"/>
          </a:p>
        </p:txBody>
      </p:sp>
    </p:spTree>
    <p:extLst>
      <p:ext uri="{BB962C8B-B14F-4D97-AF65-F5344CB8AC3E}">
        <p14:creationId xmlns:p14="http://schemas.microsoft.com/office/powerpoint/2010/main" val="30003798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487E0-FEEC-4936-98BC-959754E1215C}"/>
              </a:ext>
            </a:extLst>
          </p:cNvPr>
          <p:cNvSpPr>
            <a:spLocks noGrp="1"/>
          </p:cNvSpPr>
          <p:nvPr>
            <p:ph type="ctrTitle"/>
          </p:nvPr>
        </p:nvSpPr>
        <p:spPr>
          <a:xfrm>
            <a:off x="2118360" y="879018"/>
            <a:ext cx="7307943" cy="480131"/>
          </a:xfrm>
        </p:spPr>
        <p:txBody>
          <a:bodyPr/>
          <a:lstStyle/>
          <a:p>
            <a:r>
              <a:rPr lang="en-US" dirty="0"/>
              <a:t>Intensive Care Coordination (ICC)</a:t>
            </a:r>
          </a:p>
        </p:txBody>
      </p:sp>
      <p:sp>
        <p:nvSpPr>
          <p:cNvPr id="3" name="Subtitle 2">
            <a:extLst>
              <a:ext uri="{FF2B5EF4-FFF2-40B4-BE49-F238E27FC236}">
                <a16:creationId xmlns:a16="http://schemas.microsoft.com/office/drawing/2014/main" id="{77B61700-420C-4556-8CB0-99FDBD6AEDCF}"/>
              </a:ext>
            </a:extLst>
          </p:cNvPr>
          <p:cNvSpPr>
            <a:spLocks noGrp="1"/>
          </p:cNvSpPr>
          <p:nvPr>
            <p:ph type="subTitle" idx="1"/>
          </p:nvPr>
        </p:nvSpPr>
        <p:spPr>
          <a:xfrm>
            <a:off x="2442028" y="1358597"/>
            <a:ext cx="7307943" cy="4901214"/>
          </a:xfrm>
        </p:spPr>
        <p:txBody>
          <a:bodyPr/>
          <a:lstStyle/>
          <a:p>
            <a:endParaRPr lang="en-US" sz="1400" dirty="0"/>
          </a:p>
          <a:p>
            <a:r>
              <a:rPr lang="en-US" sz="1400" dirty="0"/>
              <a:t>ICC is an intensive form of care coordination that identifies ancillary supports and systems to assist with client stabilization. ICC ensures that the client’s complex behavioral health needs are met through active, integrated, and collaborative participation by provider(s), family, and natural supports. </a:t>
            </a:r>
          </a:p>
          <a:p>
            <a:r>
              <a:rPr lang="en-US" sz="1400" dirty="0"/>
              <a:t>ICC requires a designated mental health coordinator whose role is to work within the Child &amp; Family Team (CFT) to ensure that plans from the system partners are integrated to comprehensively address goals and objectives.</a:t>
            </a:r>
          </a:p>
          <a:p>
            <a:r>
              <a:rPr lang="en-US" sz="1400" dirty="0"/>
              <a:t>ICC is available through the Early and Periodic Screening, Diagnostic and Treatment (EPSDT) benefit to all children, youth, and young adults under the age of 21 who: are eligible for full scope Medi-Cal; meet medical necessity for specialty mental </a:t>
            </a:r>
            <a:r>
              <a:rPr lang="en-US" sz="1400"/>
              <a:t>health services.</a:t>
            </a:r>
            <a:endParaRPr lang="en-US" sz="1400" dirty="0"/>
          </a:p>
          <a:p>
            <a:r>
              <a:rPr lang="en-US" sz="1400" dirty="0"/>
              <a:t>ICC services will be assigned by the ACBH ICC Administrator. The ICC provider will reassess every 6 months to a year.  </a:t>
            </a:r>
          </a:p>
          <a:p>
            <a:r>
              <a:rPr lang="en-US" sz="1400" dirty="0">
                <a:solidFill>
                  <a:schemeClr val="tx1">
                    <a:lumMod val="65000"/>
                    <a:lumOff val="35000"/>
                  </a:schemeClr>
                </a:solidFill>
              </a:rPr>
              <a:t>If your agency does not provide this service, utilize billable case management services for linkage and monitoring of ICC services.</a:t>
            </a:r>
          </a:p>
          <a:p>
            <a:endParaRPr lang="en-US" sz="1400" dirty="0"/>
          </a:p>
          <a:p>
            <a:endParaRPr lang="en-US" dirty="0"/>
          </a:p>
        </p:txBody>
      </p:sp>
      <p:sp>
        <p:nvSpPr>
          <p:cNvPr id="4" name="Slide Number Placeholder 3">
            <a:extLst>
              <a:ext uri="{FF2B5EF4-FFF2-40B4-BE49-F238E27FC236}">
                <a16:creationId xmlns:a16="http://schemas.microsoft.com/office/drawing/2014/main" id="{555DF500-474C-439F-8257-E761E0DE1933}"/>
              </a:ext>
            </a:extLst>
          </p:cNvPr>
          <p:cNvSpPr>
            <a:spLocks noGrp="1"/>
          </p:cNvSpPr>
          <p:nvPr>
            <p:ph type="sldNum" sz="quarter" idx="12"/>
          </p:nvPr>
        </p:nvSpPr>
        <p:spPr/>
        <p:txBody>
          <a:bodyPr/>
          <a:lstStyle/>
          <a:p>
            <a:fld id="{6E9F442E-095D-414B-A3C1-4D7C903EC540}" type="slidenum">
              <a:rPr lang="uk-UA" smtClean="0"/>
              <a:pPr/>
              <a:t>56</a:t>
            </a:fld>
            <a:endParaRPr lang="uk-UA" dirty="0"/>
          </a:p>
        </p:txBody>
      </p:sp>
      <p:pic>
        <p:nvPicPr>
          <p:cNvPr id="6" name="Picture 5">
            <a:extLst>
              <a:ext uri="{FF2B5EF4-FFF2-40B4-BE49-F238E27FC236}">
                <a16:creationId xmlns:a16="http://schemas.microsoft.com/office/drawing/2014/main" id="{09DAE36B-8533-48DF-9E31-05A00384C4D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67640" y="2490274"/>
            <a:ext cx="1950720" cy="3131762"/>
          </a:xfrm>
          <a:prstGeom prst="rect">
            <a:avLst/>
          </a:prstGeom>
        </p:spPr>
      </p:pic>
    </p:spTree>
    <p:extLst>
      <p:ext uri="{BB962C8B-B14F-4D97-AF65-F5344CB8AC3E}">
        <p14:creationId xmlns:p14="http://schemas.microsoft.com/office/powerpoint/2010/main" val="1590424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95D4-D836-4BE7-BF1C-80E44A6BA37A}"/>
              </a:ext>
            </a:extLst>
          </p:cNvPr>
          <p:cNvSpPr>
            <a:spLocks noGrp="1"/>
          </p:cNvSpPr>
          <p:nvPr>
            <p:ph type="ctrTitle"/>
          </p:nvPr>
        </p:nvSpPr>
        <p:spPr>
          <a:xfrm>
            <a:off x="2175825" y="938424"/>
            <a:ext cx="7307943" cy="480131"/>
          </a:xfrm>
        </p:spPr>
        <p:txBody>
          <a:bodyPr/>
          <a:lstStyle/>
          <a:p>
            <a:r>
              <a:rPr lang="en-US" dirty="0"/>
              <a:t>Intensive Home Based Services (IHBS)</a:t>
            </a:r>
          </a:p>
        </p:txBody>
      </p:sp>
      <p:sp>
        <p:nvSpPr>
          <p:cNvPr id="3" name="Subtitle 2">
            <a:extLst>
              <a:ext uri="{FF2B5EF4-FFF2-40B4-BE49-F238E27FC236}">
                <a16:creationId xmlns:a16="http://schemas.microsoft.com/office/drawing/2014/main" id="{C0AA336A-E9D5-4E62-B235-A1F8EA4DCC03}"/>
              </a:ext>
            </a:extLst>
          </p:cNvPr>
          <p:cNvSpPr>
            <a:spLocks noGrp="1"/>
          </p:cNvSpPr>
          <p:nvPr>
            <p:ph type="subTitle" idx="1"/>
          </p:nvPr>
        </p:nvSpPr>
        <p:spPr>
          <a:xfrm>
            <a:off x="2442028" y="1438590"/>
            <a:ext cx="7307943" cy="4401205"/>
          </a:xfrm>
        </p:spPr>
        <p:txBody>
          <a:bodyPr/>
          <a:lstStyle/>
          <a:p>
            <a:endParaRPr lang="en-US" sz="1600" dirty="0"/>
          </a:p>
          <a:p>
            <a:r>
              <a:rPr lang="en-US" sz="1400" dirty="0"/>
              <a:t>IHBS are mental health rehabilitative services that are available to clients under 21 who are receiving ICC. IHBS are individualized, strength-based interventions designed to improve mental health conditions that interfere with a child, youth, or young adult’s functioning and are aimed at helping the client build skills necessary for successful functioning in the home and community. </a:t>
            </a:r>
          </a:p>
          <a:p>
            <a:endParaRPr lang="en-US" sz="1400" dirty="0"/>
          </a:p>
          <a:p>
            <a:r>
              <a:rPr lang="en-US" sz="1400" dirty="0"/>
              <a:t>The difference between IHBS and more traditional outpatient Specialty Mental Health Services (SMHS) is that the service is expected to be of significant intensity to address the mental health needs of the child or youth, consistent with the plan, and will be predominantly delivered outside an office setting and in the home, school, or community. </a:t>
            </a:r>
          </a:p>
          <a:p>
            <a:endParaRPr lang="en-US" sz="1400" dirty="0"/>
          </a:p>
          <a:p>
            <a:r>
              <a:rPr lang="en-US" sz="1400" dirty="0"/>
              <a:t>If your agency does not provide this service, utilize billable case management services for linkage and monitoring of IHBS services.</a:t>
            </a:r>
          </a:p>
          <a:p>
            <a:endParaRPr lang="en-US" sz="1600" dirty="0">
              <a:solidFill>
                <a:schemeClr val="bg2">
                  <a:lumMod val="75000"/>
                </a:schemeClr>
              </a:solidFill>
            </a:endParaRPr>
          </a:p>
        </p:txBody>
      </p:sp>
      <p:sp>
        <p:nvSpPr>
          <p:cNvPr id="4" name="Slide Number Placeholder 3">
            <a:extLst>
              <a:ext uri="{FF2B5EF4-FFF2-40B4-BE49-F238E27FC236}">
                <a16:creationId xmlns:a16="http://schemas.microsoft.com/office/drawing/2014/main" id="{263CE48A-C358-44DF-9FFC-447500259CFF}"/>
              </a:ext>
            </a:extLst>
          </p:cNvPr>
          <p:cNvSpPr>
            <a:spLocks noGrp="1"/>
          </p:cNvSpPr>
          <p:nvPr>
            <p:ph type="sldNum" sz="quarter" idx="12"/>
          </p:nvPr>
        </p:nvSpPr>
        <p:spPr/>
        <p:txBody>
          <a:bodyPr/>
          <a:lstStyle/>
          <a:p>
            <a:fld id="{6E9F442E-095D-414B-A3C1-4D7C903EC540}" type="slidenum">
              <a:rPr lang="uk-UA" smtClean="0"/>
              <a:pPr/>
              <a:t>57</a:t>
            </a:fld>
            <a:endParaRPr lang="uk-UA" dirty="0"/>
          </a:p>
        </p:txBody>
      </p:sp>
      <p:pic>
        <p:nvPicPr>
          <p:cNvPr id="6" name="Picture 5">
            <a:extLst>
              <a:ext uri="{FF2B5EF4-FFF2-40B4-BE49-F238E27FC236}">
                <a16:creationId xmlns:a16="http://schemas.microsoft.com/office/drawing/2014/main" id="{D781CF1F-4A79-49F1-8036-C5E76F5961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3670300"/>
            <a:ext cx="2377440" cy="2377440"/>
          </a:xfrm>
          <a:prstGeom prst="rect">
            <a:avLst/>
          </a:prstGeom>
        </p:spPr>
      </p:pic>
      <p:sp>
        <p:nvSpPr>
          <p:cNvPr id="7" name="TextBox 6">
            <a:extLst>
              <a:ext uri="{FF2B5EF4-FFF2-40B4-BE49-F238E27FC236}">
                <a16:creationId xmlns:a16="http://schemas.microsoft.com/office/drawing/2014/main" id="{9E7355A6-DBB0-481C-A679-B8EFD8E85AD4}"/>
              </a:ext>
            </a:extLst>
          </p:cNvPr>
          <p:cNvSpPr txBox="1"/>
          <p:nvPr/>
        </p:nvSpPr>
        <p:spPr>
          <a:xfrm>
            <a:off x="0" y="10071100"/>
            <a:ext cx="2377440" cy="230832"/>
          </a:xfrm>
          <a:prstGeom prst="rect">
            <a:avLst/>
          </a:prstGeom>
          <a:noFill/>
        </p:spPr>
        <p:txBody>
          <a:bodyPr wrap="square" rtlCol="0">
            <a:spAutoFit/>
          </a:bodyPr>
          <a:lstStyle/>
          <a:p>
            <a:r>
              <a:rPr lang="en-US" sz="900" dirty="0">
                <a:hlinkClick r:id="rId3" tooltip="http://www.allwhitebackground.com/home-white-background.html"/>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6398997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E1BB8-378A-4F47-BBFC-13ECF004FEA3}"/>
              </a:ext>
            </a:extLst>
          </p:cNvPr>
          <p:cNvSpPr>
            <a:spLocks noGrp="1"/>
          </p:cNvSpPr>
          <p:nvPr>
            <p:ph type="ctrTitle"/>
          </p:nvPr>
        </p:nvSpPr>
        <p:spPr>
          <a:xfrm>
            <a:off x="2605315" y="1336346"/>
            <a:ext cx="7307943" cy="867930"/>
          </a:xfrm>
        </p:spPr>
        <p:txBody>
          <a:bodyPr/>
          <a:lstStyle/>
          <a:p>
            <a:r>
              <a:rPr lang="en-US" dirty="0"/>
              <a:t>Intensive Care Coordination (ICC) and In Home Based Services (IHBS)</a:t>
            </a:r>
          </a:p>
        </p:txBody>
      </p:sp>
      <p:sp>
        <p:nvSpPr>
          <p:cNvPr id="3" name="Subtitle 2">
            <a:extLst>
              <a:ext uri="{FF2B5EF4-FFF2-40B4-BE49-F238E27FC236}">
                <a16:creationId xmlns:a16="http://schemas.microsoft.com/office/drawing/2014/main" id="{9EA6DB3D-8B50-435C-8593-A8CD62692B09}"/>
              </a:ext>
            </a:extLst>
          </p:cNvPr>
          <p:cNvSpPr>
            <a:spLocks noGrp="1"/>
          </p:cNvSpPr>
          <p:nvPr>
            <p:ph type="subTitle" idx="1"/>
          </p:nvPr>
        </p:nvSpPr>
        <p:spPr>
          <a:xfrm>
            <a:off x="2249906" y="2406316"/>
            <a:ext cx="7581602" cy="3516219"/>
          </a:xfrm>
        </p:spPr>
        <p:txBody>
          <a:bodyPr/>
          <a:lstStyle/>
          <a:p>
            <a:pPr marL="108000" indent="0">
              <a:buNone/>
            </a:pPr>
            <a:r>
              <a:rPr lang="en-US" sz="1400" dirty="0"/>
              <a:t>Child/Youth/Young Adult (under 21) must meet ALL of the following criteria:</a:t>
            </a:r>
          </a:p>
          <a:p>
            <a:r>
              <a:rPr lang="en-US" sz="1400" dirty="0">
                <a:solidFill>
                  <a:schemeClr val="tx1">
                    <a:lumMod val="65000"/>
                    <a:lumOff val="35000"/>
                  </a:schemeClr>
                </a:solidFill>
              </a:rPr>
              <a:t> Primary Mental Health clinician in place and is currently receiving services; and</a:t>
            </a:r>
          </a:p>
          <a:p>
            <a:r>
              <a:rPr lang="en-US" sz="1400" dirty="0">
                <a:solidFill>
                  <a:schemeClr val="tx1">
                    <a:lumMod val="65000"/>
                    <a:lumOff val="35000"/>
                  </a:schemeClr>
                </a:solidFill>
              </a:rPr>
              <a:t>Involved in more than one child-serving system in addition to Mental Health (e.g. Probation, Special Education, Drug &amp; Alcohol, Regional Center, crisis shelter, California Children’s Services) or has multiple mental health providers; and</a:t>
            </a:r>
          </a:p>
          <a:p>
            <a:r>
              <a:rPr lang="en-US" sz="1400" dirty="0"/>
              <a:t>Intensive level of care coordination is needed and cannot be adequately provided under standard mental health case management services.</a:t>
            </a:r>
          </a:p>
          <a:p>
            <a:endParaRPr lang="en-US" sz="1400" dirty="0"/>
          </a:p>
          <a:p>
            <a:r>
              <a:rPr lang="en-US" sz="1400" dirty="0"/>
              <a:t>Please utilize the following referral form</a:t>
            </a:r>
          </a:p>
          <a:p>
            <a:pPr marL="108000" indent="0">
              <a:buNone/>
            </a:pPr>
            <a:r>
              <a:rPr lang="en-US" sz="1400" dirty="0"/>
              <a:t>	</a:t>
            </a:r>
            <a:r>
              <a:rPr lang="en-US" sz="1400" dirty="0">
                <a:hlinkClick r:id="rId2"/>
              </a:rPr>
              <a:t>http://www.acbhcs.org/href_files/ICC-IHBS_Referral_Form_062917.pdf</a:t>
            </a:r>
            <a:endParaRPr lang="en-US" sz="1400" dirty="0"/>
          </a:p>
          <a:p>
            <a:pPr marL="108000" indent="0">
              <a:buNone/>
            </a:pPr>
            <a:endParaRPr lang="en-US" dirty="0"/>
          </a:p>
        </p:txBody>
      </p:sp>
      <p:sp>
        <p:nvSpPr>
          <p:cNvPr id="4" name="Slide Number Placeholder 3">
            <a:extLst>
              <a:ext uri="{FF2B5EF4-FFF2-40B4-BE49-F238E27FC236}">
                <a16:creationId xmlns:a16="http://schemas.microsoft.com/office/drawing/2014/main" id="{6C5A603E-F73D-4A67-8138-8FAA11DAC099}"/>
              </a:ext>
            </a:extLst>
          </p:cNvPr>
          <p:cNvSpPr>
            <a:spLocks noGrp="1"/>
          </p:cNvSpPr>
          <p:nvPr>
            <p:ph type="sldNum" sz="quarter" idx="12"/>
          </p:nvPr>
        </p:nvSpPr>
        <p:spPr/>
        <p:txBody>
          <a:bodyPr/>
          <a:lstStyle/>
          <a:p>
            <a:fld id="{6E9F442E-095D-414B-A3C1-4D7C903EC540}" type="slidenum">
              <a:rPr lang="uk-UA" smtClean="0"/>
              <a:pPr/>
              <a:t>58</a:t>
            </a:fld>
            <a:endParaRPr lang="uk-UA" dirty="0"/>
          </a:p>
        </p:txBody>
      </p:sp>
    </p:spTree>
    <p:extLst>
      <p:ext uri="{BB962C8B-B14F-4D97-AF65-F5344CB8AC3E}">
        <p14:creationId xmlns:p14="http://schemas.microsoft.com/office/powerpoint/2010/main" val="3734455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9871-14A2-4324-B4E3-3287A308D6CB}"/>
              </a:ext>
            </a:extLst>
          </p:cNvPr>
          <p:cNvSpPr>
            <a:spLocks noGrp="1"/>
          </p:cNvSpPr>
          <p:nvPr>
            <p:ph type="ctrTitle"/>
          </p:nvPr>
        </p:nvSpPr>
        <p:spPr>
          <a:xfrm>
            <a:off x="2442028" y="1011651"/>
            <a:ext cx="7307943" cy="480131"/>
          </a:xfrm>
        </p:spPr>
        <p:txBody>
          <a:bodyPr/>
          <a:lstStyle/>
          <a:p>
            <a:r>
              <a:rPr lang="en-US" dirty="0"/>
              <a:t>Therapeutic Foster Care (TFC)</a:t>
            </a:r>
          </a:p>
        </p:txBody>
      </p:sp>
      <p:sp>
        <p:nvSpPr>
          <p:cNvPr id="3" name="Subtitle 2">
            <a:extLst>
              <a:ext uri="{FF2B5EF4-FFF2-40B4-BE49-F238E27FC236}">
                <a16:creationId xmlns:a16="http://schemas.microsoft.com/office/drawing/2014/main" id="{DE69F638-7E96-4123-927E-E69C06310E77}"/>
              </a:ext>
            </a:extLst>
          </p:cNvPr>
          <p:cNvSpPr>
            <a:spLocks noGrp="1"/>
          </p:cNvSpPr>
          <p:nvPr>
            <p:ph type="subTitle" idx="1"/>
          </p:nvPr>
        </p:nvSpPr>
        <p:spPr>
          <a:xfrm>
            <a:off x="2605315" y="1730499"/>
            <a:ext cx="7307943" cy="4234493"/>
          </a:xfrm>
        </p:spPr>
        <p:txBody>
          <a:bodyPr/>
          <a:lstStyle/>
          <a:p>
            <a:r>
              <a:rPr lang="en-US" sz="1600" dirty="0"/>
              <a:t>A service for children and youth under the age of 21, who meet medical necessity for specialty mental health services (SMHS) and are at risk of entering a higher level of care, or are stepping down from a higher level of care.</a:t>
            </a:r>
          </a:p>
          <a:p>
            <a:endParaRPr lang="en-US" sz="1600" dirty="0"/>
          </a:p>
          <a:p>
            <a:r>
              <a:rPr lang="en-US" sz="1600" dirty="0"/>
              <a:t>Short-term, intensive, highly coordinated, trauma informed, and individualized treatment to children and youth, up to age 21, who have complex emotional and behavioral needs. </a:t>
            </a:r>
          </a:p>
          <a:p>
            <a:pPr marL="108000" indent="0">
              <a:buNone/>
            </a:pPr>
            <a:endParaRPr lang="en-US" sz="1600" dirty="0"/>
          </a:p>
          <a:p>
            <a:r>
              <a:rPr lang="en-US" sz="1600" dirty="0"/>
              <a:t>Children and youth are placed with trained, intensely supervised, and supported TFC parents.</a:t>
            </a:r>
          </a:p>
          <a:p>
            <a:pPr marL="108000" indent="0">
              <a:buNone/>
            </a:pPr>
            <a:endParaRPr lang="en-US" sz="1600" dirty="0"/>
          </a:p>
          <a:p>
            <a:r>
              <a:rPr lang="en-US" sz="1600" dirty="0">
                <a:solidFill>
                  <a:schemeClr val="tx1">
                    <a:lumMod val="65000"/>
                    <a:lumOff val="35000"/>
                  </a:schemeClr>
                </a:solidFill>
              </a:rPr>
              <a:t>If your agency does not provide this service, utilize billable case management services for linkage and monitoring of TFC services—see referral process.</a:t>
            </a:r>
          </a:p>
          <a:p>
            <a:endParaRPr lang="en-US" sz="1600" dirty="0"/>
          </a:p>
        </p:txBody>
      </p:sp>
      <p:sp>
        <p:nvSpPr>
          <p:cNvPr id="4" name="Slide Number Placeholder 3">
            <a:extLst>
              <a:ext uri="{FF2B5EF4-FFF2-40B4-BE49-F238E27FC236}">
                <a16:creationId xmlns:a16="http://schemas.microsoft.com/office/drawing/2014/main" id="{A91D8E82-A3C1-4C74-9342-327DEA8D3546}"/>
              </a:ext>
            </a:extLst>
          </p:cNvPr>
          <p:cNvSpPr>
            <a:spLocks noGrp="1"/>
          </p:cNvSpPr>
          <p:nvPr>
            <p:ph type="sldNum" sz="quarter" idx="12"/>
          </p:nvPr>
        </p:nvSpPr>
        <p:spPr/>
        <p:txBody>
          <a:bodyPr/>
          <a:lstStyle/>
          <a:p>
            <a:fld id="{6E9F442E-095D-414B-A3C1-4D7C903EC540}" type="slidenum">
              <a:rPr lang="uk-UA" smtClean="0"/>
              <a:pPr/>
              <a:t>59</a:t>
            </a:fld>
            <a:endParaRPr lang="uk-UA" dirty="0"/>
          </a:p>
        </p:txBody>
      </p:sp>
      <p:pic>
        <p:nvPicPr>
          <p:cNvPr id="6" name="Picture 5">
            <a:extLst>
              <a:ext uri="{FF2B5EF4-FFF2-40B4-BE49-F238E27FC236}">
                <a16:creationId xmlns:a16="http://schemas.microsoft.com/office/drawing/2014/main" id="{FB277168-6C1A-4C5B-8BF6-F3A22BFCDD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7875" y="3595245"/>
            <a:ext cx="2377440" cy="2377440"/>
          </a:xfrm>
          <a:prstGeom prst="rect">
            <a:avLst/>
          </a:prstGeom>
        </p:spPr>
      </p:pic>
    </p:spTree>
    <p:extLst>
      <p:ext uri="{BB962C8B-B14F-4D97-AF65-F5344CB8AC3E}">
        <p14:creationId xmlns:p14="http://schemas.microsoft.com/office/powerpoint/2010/main" val="385719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8F01C-5C25-4A25-8FE7-1985A13A0EE8}"/>
              </a:ext>
            </a:extLst>
          </p:cNvPr>
          <p:cNvSpPr>
            <a:spLocks noGrp="1"/>
          </p:cNvSpPr>
          <p:nvPr>
            <p:ph type="ctrTitle"/>
          </p:nvPr>
        </p:nvSpPr>
        <p:spPr>
          <a:xfrm>
            <a:off x="2674257" y="1143139"/>
            <a:ext cx="6751493" cy="480131"/>
          </a:xfrm>
        </p:spPr>
        <p:txBody>
          <a:bodyPr/>
          <a:lstStyle/>
          <a:p>
            <a:r>
              <a:rPr lang="en-US" dirty="0"/>
              <a:t>Brief Screening Tool</a:t>
            </a:r>
          </a:p>
        </p:txBody>
      </p:sp>
      <p:sp>
        <p:nvSpPr>
          <p:cNvPr id="3" name="Subtitle 2">
            <a:extLst>
              <a:ext uri="{FF2B5EF4-FFF2-40B4-BE49-F238E27FC236}">
                <a16:creationId xmlns:a16="http://schemas.microsoft.com/office/drawing/2014/main" id="{8BF339A2-F288-4F34-B3E1-93E1959AD830}"/>
              </a:ext>
            </a:extLst>
          </p:cNvPr>
          <p:cNvSpPr>
            <a:spLocks noGrp="1"/>
          </p:cNvSpPr>
          <p:nvPr>
            <p:ph type="subTitle" idx="1"/>
          </p:nvPr>
        </p:nvSpPr>
        <p:spPr>
          <a:xfrm>
            <a:off x="2674257" y="2222268"/>
            <a:ext cx="7307943" cy="3999428"/>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Alameda County is required to provide the appropriate type of mental health services to Medi-Cal beneficiaries.  </a:t>
            </a: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Alameda County’s Screening Tool (or the algorithm embedded into the assessment) is used to determine if a client meets medical necessity for Specialty Mental Health Services (clients with Moderate-to-Severe symptoms) or Mental Health Services from a Primary Care Provider (clients with Mild-to-Moderate symptoms.) </a:t>
            </a:r>
          </a:p>
          <a:p>
            <a:pPr marL="27432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Use appropriate form based on age (0-5, 6-17, Adult)</a:t>
            </a:r>
          </a:p>
          <a:p>
            <a:pPr marL="445770" lvl="1" indent="-274320" algn="l">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hlinkClick r:id="rId2"/>
              </a:rPr>
              <a:t>http://www.acbhcs.org/providers/Forms/docs/Access/Adult_BH_Screening_Form.pdf</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445770" lvl="1" indent="-274320" algn="l">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hlinkClick r:id="rId3"/>
              </a:rPr>
              <a:t>http://www.acbhcs.org/providers/Forms/docs/Access/Child_6-17_BH_Screening.pdf</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445770" lvl="1" indent="-274320" algn="l">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hlinkClick r:id="rId4"/>
              </a:rPr>
              <a:t>http://www.acbhcs.org/providers/Forms/docs/Access/Child_0-5_BH_Screening.pdf</a:t>
            </a: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0" lvl="0" indent="0">
              <a:lnSpc>
                <a:spcPct val="100000"/>
              </a:lnSpc>
              <a:spcBef>
                <a:spcPct val="20000"/>
              </a:spcBef>
              <a:buClr>
                <a:srgbClr val="D16349"/>
              </a:buClr>
              <a:buSzPct val="85000"/>
              <a:buNone/>
            </a:pPr>
            <a:endParaRPr lang="en-US" sz="11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endParaRPr lang="en-US" sz="1100" dirty="0">
              <a:solidFill>
                <a:schemeClr val="tx1">
                  <a:lumMod val="50000"/>
                  <a:lumOff val="50000"/>
                </a:schemeClr>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9E038809-14B4-4A7B-9F25-05F7261B72F2}"/>
              </a:ext>
            </a:extLst>
          </p:cNvPr>
          <p:cNvSpPr>
            <a:spLocks noGrp="1"/>
          </p:cNvSpPr>
          <p:nvPr>
            <p:ph type="sldNum" sz="quarter" idx="12"/>
          </p:nvPr>
        </p:nvSpPr>
        <p:spPr/>
        <p:txBody>
          <a:bodyPr/>
          <a:lstStyle/>
          <a:p>
            <a:fld id="{6E9F442E-095D-414B-A3C1-4D7C903EC540}" type="slidenum">
              <a:rPr lang="uk-UA" smtClean="0"/>
              <a:pPr/>
              <a:t>6</a:t>
            </a:fld>
            <a:endParaRPr lang="uk-UA" dirty="0"/>
          </a:p>
        </p:txBody>
      </p:sp>
    </p:spTree>
    <p:extLst>
      <p:ext uri="{BB962C8B-B14F-4D97-AF65-F5344CB8AC3E}">
        <p14:creationId xmlns:p14="http://schemas.microsoft.com/office/powerpoint/2010/main" val="770398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4196-FCF2-471F-9552-B7E7A4C049CF}"/>
              </a:ext>
            </a:extLst>
          </p:cNvPr>
          <p:cNvSpPr>
            <a:spLocks noGrp="1"/>
          </p:cNvSpPr>
          <p:nvPr>
            <p:ph type="ctrTitle"/>
          </p:nvPr>
        </p:nvSpPr>
        <p:spPr>
          <a:xfrm>
            <a:off x="2342078" y="920581"/>
            <a:ext cx="7307943" cy="480131"/>
          </a:xfrm>
        </p:spPr>
        <p:txBody>
          <a:bodyPr/>
          <a:lstStyle/>
          <a:p>
            <a:r>
              <a:rPr lang="en-US" dirty="0"/>
              <a:t>Referral Process for TFC</a:t>
            </a:r>
          </a:p>
        </p:txBody>
      </p:sp>
      <p:sp>
        <p:nvSpPr>
          <p:cNvPr id="3" name="Subtitle 2">
            <a:extLst>
              <a:ext uri="{FF2B5EF4-FFF2-40B4-BE49-F238E27FC236}">
                <a16:creationId xmlns:a16="http://schemas.microsoft.com/office/drawing/2014/main" id="{B9253FA7-4D54-412D-9651-C1C2D7370D88}"/>
              </a:ext>
            </a:extLst>
          </p:cNvPr>
          <p:cNvSpPr>
            <a:spLocks noGrp="1"/>
          </p:cNvSpPr>
          <p:nvPr>
            <p:ph type="subTitle" idx="1"/>
          </p:nvPr>
        </p:nvSpPr>
        <p:spPr>
          <a:xfrm>
            <a:off x="2605315" y="1703161"/>
            <a:ext cx="7307943" cy="3977884"/>
          </a:xfrm>
        </p:spPr>
        <p:txBody>
          <a:bodyPr/>
          <a:lstStyle/>
          <a:p>
            <a:pPr marL="108000" indent="0">
              <a:buNone/>
            </a:pPr>
            <a:r>
              <a:rPr lang="en-US" sz="1400" b="1" dirty="0"/>
              <a:t>For youth placed by Child Welfare or Probation: </a:t>
            </a:r>
            <a:endParaRPr lang="en-US" sz="1400" dirty="0"/>
          </a:p>
          <a:p>
            <a:r>
              <a:rPr lang="en-US" sz="1400" dirty="0"/>
              <a:t>The Child Family Team (CFT) makes a recommendation for TFC Services.  </a:t>
            </a:r>
          </a:p>
          <a:p>
            <a:r>
              <a:rPr lang="en-US" sz="1400" dirty="0"/>
              <a:t>The placing agency then completes a referral and submits to the IPRC interagency placement review committee (IPRC).</a:t>
            </a:r>
          </a:p>
          <a:p>
            <a:r>
              <a:rPr lang="en-US" sz="1400" dirty="0"/>
              <a:t>If approved by the IPRC, the client’s outpatient mental health provider will update the client’s assessment and treatment plan to include TFC as a modality.  If a client is not already connected to outpatient MH services, the contracted TFC provider Alternative Family Services (AFS) will complete the assessment and treatment plan. </a:t>
            </a:r>
          </a:p>
          <a:p>
            <a:r>
              <a:rPr lang="en-US" sz="1400" dirty="0"/>
              <a:t>The referral, assessment, and plan will be sent to UM for authorization. </a:t>
            </a:r>
          </a:p>
          <a:p>
            <a:r>
              <a:rPr lang="en-US" sz="1400" dirty="0"/>
              <a:t>If authorized, AFS will develop a TFC specific client plan or collaborate with the outpatient clinician to redevelop the treatment plan to reflect the client’s specific TFC needs. </a:t>
            </a:r>
          </a:p>
          <a:p>
            <a:r>
              <a:rPr lang="en-US" sz="1400" dirty="0"/>
              <a:t>The client can be placed with a TFC parent for TFC services.</a:t>
            </a:r>
          </a:p>
          <a:p>
            <a:endParaRPr lang="en-US" dirty="0"/>
          </a:p>
        </p:txBody>
      </p:sp>
      <p:sp>
        <p:nvSpPr>
          <p:cNvPr id="4" name="Slide Number Placeholder 3">
            <a:extLst>
              <a:ext uri="{FF2B5EF4-FFF2-40B4-BE49-F238E27FC236}">
                <a16:creationId xmlns:a16="http://schemas.microsoft.com/office/drawing/2014/main" id="{F137682B-C447-40F6-82C3-33BF1CA97FEE}"/>
              </a:ext>
            </a:extLst>
          </p:cNvPr>
          <p:cNvSpPr>
            <a:spLocks noGrp="1"/>
          </p:cNvSpPr>
          <p:nvPr>
            <p:ph type="sldNum" sz="quarter" idx="12"/>
          </p:nvPr>
        </p:nvSpPr>
        <p:spPr/>
        <p:txBody>
          <a:bodyPr/>
          <a:lstStyle/>
          <a:p>
            <a:fld id="{6E9F442E-095D-414B-A3C1-4D7C903EC540}" type="slidenum">
              <a:rPr lang="uk-UA" smtClean="0"/>
              <a:pPr/>
              <a:t>60</a:t>
            </a:fld>
            <a:endParaRPr lang="uk-UA" dirty="0"/>
          </a:p>
        </p:txBody>
      </p:sp>
    </p:spTree>
    <p:extLst>
      <p:ext uri="{BB962C8B-B14F-4D97-AF65-F5344CB8AC3E}">
        <p14:creationId xmlns:p14="http://schemas.microsoft.com/office/powerpoint/2010/main" val="32525117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4CEAC-546C-4F1C-B301-3D4FF24FE8D9}"/>
              </a:ext>
            </a:extLst>
          </p:cNvPr>
          <p:cNvSpPr>
            <a:spLocks noGrp="1"/>
          </p:cNvSpPr>
          <p:nvPr>
            <p:ph type="ctrTitle"/>
          </p:nvPr>
        </p:nvSpPr>
        <p:spPr>
          <a:xfrm>
            <a:off x="2523564" y="1244014"/>
            <a:ext cx="7307943" cy="480131"/>
          </a:xfrm>
        </p:spPr>
        <p:txBody>
          <a:bodyPr/>
          <a:lstStyle/>
          <a:p>
            <a:r>
              <a:rPr lang="en-US" dirty="0"/>
              <a:t>Referral for TFC Continued</a:t>
            </a:r>
          </a:p>
        </p:txBody>
      </p:sp>
      <p:sp>
        <p:nvSpPr>
          <p:cNvPr id="3" name="Subtitle 2">
            <a:extLst>
              <a:ext uri="{FF2B5EF4-FFF2-40B4-BE49-F238E27FC236}">
                <a16:creationId xmlns:a16="http://schemas.microsoft.com/office/drawing/2014/main" id="{6EEBA366-8A36-4A45-9974-A7C2274B809D}"/>
              </a:ext>
            </a:extLst>
          </p:cNvPr>
          <p:cNvSpPr>
            <a:spLocks noGrp="1"/>
          </p:cNvSpPr>
          <p:nvPr>
            <p:ph type="subTitle" idx="1"/>
          </p:nvPr>
        </p:nvSpPr>
        <p:spPr>
          <a:xfrm>
            <a:off x="2523564" y="1999144"/>
            <a:ext cx="7307943" cy="4251269"/>
          </a:xfrm>
        </p:spPr>
        <p:txBody>
          <a:bodyPr/>
          <a:lstStyle/>
          <a:p>
            <a:pPr marL="108000" indent="0">
              <a:buNone/>
            </a:pPr>
            <a:r>
              <a:rPr lang="en-US" sz="1600" b="1" dirty="0"/>
              <a:t>For youth who are not CW or Probation involved:</a:t>
            </a:r>
          </a:p>
          <a:p>
            <a:pPr marL="108000" indent="0">
              <a:buNone/>
            </a:pPr>
            <a:endParaRPr lang="en-US" sz="1600" dirty="0"/>
          </a:p>
          <a:p>
            <a:r>
              <a:rPr lang="en-US" sz="1600" dirty="0"/>
              <a:t>The client’s outpatient MH clinician and CFT recommend TFC services.  (If the client is not already receiving ICC, a referral is made to the ICC coordinator to initiate ICC services.  From there, the CFT can recommend TFC services.)</a:t>
            </a:r>
          </a:p>
          <a:p>
            <a:r>
              <a:rPr lang="en-US" sz="1600" dirty="0"/>
              <a:t>The client’s outpatient MH clinician updates the assessment and treatment plan to contain TFC as a modality and sends referral to the IPRC.</a:t>
            </a:r>
          </a:p>
          <a:p>
            <a:r>
              <a:rPr lang="en-US" sz="1600" dirty="0"/>
              <a:t>The referral, assessment, and plan will be sent to UM for authorization.  </a:t>
            </a:r>
          </a:p>
          <a:p>
            <a:r>
              <a:rPr lang="en-US" sz="1600" dirty="0"/>
              <a:t>If authorized, AFS will develop a TFC specific client plan or collaborate with the outpatient clinician to redevelop the treatment plan to reflect the client’s specific TFC needs.</a:t>
            </a:r>
          </a:p>
          <a:p>
            <a:r>
              <a:rPr lang="en-US" sz="1600" dirty="0"/>
              <a:t>The client can be placed with a TFC parent for TFC services.</a:t>
            </a:r>
          </a:p>
          <a:p>
            <a:endParaRPr lang="en-US" dirty="0"/>
          </a:p>
        </p:txBody>
      </p:sp>
      <p:sp>
        <p:nvSpPr>
          <p:cNvPr id="4" name="Slide Number Placeholder 3">
            <a:extLst>
              <a:ext uri="{FF2B5EF4-FFF2-40B4-BE49-F238E27FC236}">
                <a16:creationId xmlns:a16="http://schemas.microsoft.com/office/drawing/2014/main" id="{209DC262-5923-42FC-A2FD-E7A96D2B9445}"/>
              </a:ext>
            </a:extLst>
          </p:cNvPr>
          <p:cNvSpPr>
            <a:spLocks noGrp="1"/>
          </p:cNvSpPr>
          <p:nvPr>
            <p:ph type="sldNum" sz="quarter" idx="12"/>
          </p:nvPr>
        </p:nvSpPr>
        <p:spPr/>
        <p:txBody>
          <a:bodyPr/>
          <a:lstStyle/>
          <a:p>
            <a:fld id="{6E9F442E-095D-414B-A3C1-4D7C903EC540}" type="slidenum">
              <a:rPr lang="uk-UA" smtClean="0"/>
              <a:pPr/>
              <a:t>61</a:t>
            </a:fld>
            <a:endParaRPr lang="uk-UA" dirty="0"/>
          </a:p>
        </p:txBody>
      </p:sp>
    </p:spTree>
    <p:extLst>
      <p:ext uri="{BB962C8B-B14F-4D97-AF65-F5344CB8AC3E}">
        <p14:creationId xmlns:p14="http://schemas.microsoft.com/office/powerpoint/2010/main" val="22988683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EF9F-A18D-4046-8951-685B626C97E3}"/>
              </a:ext>
            </a:extLst>
          </p:cNvPr>
          <p:cNvSpPr>
            <a:spLocks noGrp="1"/>
          </p:cNvSpPr>
          <p:nvPr>
            <p:ph type="ctrTitle"/>
          </p:nvPr>
        </p:nvSpPr>
        <p:spPr>
          <a:xfrm>
            <a:off x="2605315" y="948548"/>
            <a:ext cx="7307943" cy="1255728"/>
          </a:xfrm>
        </p:spPr>
        <p:txBody>
          <a:bodyPr/>
          <a:lstStyle/>
          <a:p>
            <a:r>
              <a:rPr lang="en-US" dirty="0"/>
              <a:t>What to document in the progress note vs mental health assessment form</a:t>
            </a:r>
            <a:br>
              <a:rPr lang="en-US" dirty="0"/>
            </a:br>
            <a:endParaRPr lang="en-US" dirty="0"/>
          </a:p>
        </p:txBody>
      </p:sp>
      <p:sp>
        <p:nvSpPr>
          <p:cNvPr id="3" name="Subtitle 2">
            <a:extLst>
              <a:ext uri="{FF2B5EF4-FFF2-40B4-BE49-F238E27FC236}">
                <a16:creationId xmlns:a16="http://schemas.microsoft.com/office/drawing/2014/main" id="{4C97FDE3-0AE4-4BF6-9561-50883185583F}"/>
              </a:ext>
            </a:extLst>
          </p:cNvPr>
          <p:cNvSpPr>
            <a:spLocks noGrp="1"/>
          </p:cNvSpPr>
          <p:nvPr>
            <p:ph type="subTitle" idx="1"/>
          </p:nvPr>
        </p:nvSpPr>
        <p:spPr>
          <a:xfrm>
            <a:off x="2442028" y="2377440"/>
            <a:ext cx="7307943" cy="3137654"/>
          </a:xfrm>
        </p:spPr>
        <p:txBody>
          <a:bodyPr/>
          <a:lstStyle/>
          <a:p>
            <a:r>
              <a:rPr lang="en-US" sz="1400" dirty="0">
                <a:latin typeface="Verdana" panose="020B0604030504040204" pitchFamily="34" charset="0"/>
                <a:ea typeface="Verdana" panose="020B0604030504040204" pitchFamily="34" charset="0"/>
              </a:rPr>
              <a:t>The following would be documented using the non F2F code as the service time for meeting with the client for the purpose of assessment would be in a F2F note on the date of that service.</a:t>
            </a:r>
          </a:p>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If all information for the Initial Assessment is gathered in one assessment contact and assessment is completed without client present.</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Reference Initial Assessment completed in the Progress Note</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“Completed Initial Assessment (see Initial Assessment dated xx/xx/xx in clinical record)”</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Sign/date the Assessment as of the date of the assessment contact</a:t>
            </a:r>
          </a:p>
          <a:p>
            <a:endParaRPr lang="en-US" sz="1400" dirty="0">
              <a:latin typeface="Verdana" panose="020B0604030504040204" pitchFamily="34" charset="0"/>
              <a:ea typeface="Verdana" panose="020B0604030504040204" pitchFamily="34" charset="0"/>
            </a:endParaRPr>
          </a:p>
          <a:p>
            <a:pPr marL="108000" indent="0">
              <a:buNone/>
            </a:pPr>
            <a:endParaRPr lang="en-US" dirty="0"/>
          </a:p>
        </p:txBody>
      </p:sp>
      <p:sp>
        <p:nvSpPr>
          <p:cNvPr id="4" name="Slide Number Placeholder 3">
            <a:extLst>
              <a:ext uri="{FF2B5EF4-FFF2-40B4-BE49-F238E27FC236}">
                <a16:creationId xmlns:a16="http://schemas.microsoft.com/office/drawing/2014/main" id="{41661AF9-116A-49BE-84AB-41752C010085}"/>
              </a:ext>
            </a:extLst>
          </p:cNvPr>
          <p:cNvSpPr>
            <a:spLocks noGrp="1"/>
          </p:cNvSpPr>
          <p:nvPr>
            <p:ph type="sldNum" sz="quarter" idx="12"/>
          </p:nvPr>
        </p:nvSpPr>
        <p:spPr/>
        <p:txBody>
          <a:bodyPr/>
          <a:lstStyle/>
          <a:p>
            <a:fld id="{6E9F442E-095D-414B-A3C1-4D7C903EC540}" type="slidenum">
              <a:rPr lang="uk-UA" smtClean="0"/>
              <a:pPr/>
              <a:t>62</a:t>
            </a:fld>
            <a:endParaRPr lang="uk-UA" dirty="0"/>
          </a:p>
        </p:txBody>
      </p:sp>
    </p:spTree>
    <p:extLst>
      <p:ext uri="{BB962C8B-B14F-4D97-AF65-F5344CB8AC3E}">
        <p14:creationId xmlns:p14="http://schemas.microsoft.com/office/powerpoint/2010/main" val="22726012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FFE6-8917-42A2-AB57-A4EF57F84FE8}"/>
              </a:ext>
            </a:extLst>
          </p:cNvPr>
          <p:cNvSpPr>
            <a:spLocks noGrp="1"/>
          </p:cNvSpPr>
          <p:nvPr>
            <p:ph type="ctrTitle"/>
          </p:nvPr>
        </p:nvSpPr>
        <p:spPr>
          <a:xfrm>
            <a:off x="2605315" y="1336346"/>
            <a:ext cx="7307943" cy="867930"/>
          </a:xfrm>
        </p:spPr>
        <p:txBody>
          <a:bodyPr/>
          <a:lstStyle/>
          <a:p>
            <a:r>
              <a:rPr lang="en-US" dirty="0"/>
              <a:t>What to document in the progress note vs mental health assessment form</a:t>
            </a:r>
          </a:p>
        </p:txBody>
      </p:sp>
      <p:sp>
        <p:nvSpPr>
          <p:cNvPr id="3" name="Subtitle 2">
            <a:extLst>
              <a:ext uri="{FF2B5EF4-FFF2-40B4-BE49-F238E27FC236}">
                <a16:creationId xmlns:a16="http://schemas.microsoft.com/office/drawing/2014/main" id="{4356467E-2FD0-4058-95DE-95F59F7DB5FE}"/>
              </a:ext>
            </a:extLst>
          </p:cNvPr>
          <p:cNvSpPr>
            <a:spLocks noGrp="1"/>
          </p:cNvSpPr>
          <p:nvPr>
            <p:ph type="subTitle" idx="1"/>
          </p:nvPr>
        </p:nvSpPr>
        <p:spPr>
          <a:xfrm>
            <a:off x="2523564" y="2824480"/>
            <a:ext cx="7307943" cy="2178930"/>
          </a:xfrm>
        </p:spPr>
        <p:txBody>
          <a:bodyPr/>
          <a:lstStyle/>
          <a:p>
            <a:r>
              <a:rPr lang="en-US" sz="1400" dirty="0">
                <a:latin typeface="Verdana" panose="020B0604030504040204" pitchFamily="34" charset="0"/>
                <a:ea typeface="Verdana" panose="020B0604030504040204" pitchFamily="34" charset="0"/>
              </a:rPr>
              <a:t>If information for the Initial Assessment is gathered in multiple assessment contacts and assessment is completed without the client present,</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Reference the sections of the initial assessment completed in </a:t>
            </a:r>
            <a:r>
              <a:rPr lang="en-US" sz="1400" dirty="0">
                <a:solidFill>
                  <a:schemeClr val="tx1">
                    <a:lumMod val="65000"/>
                    <a:lumOff val="35000"/>
                  </a:schemeClr>
                </a:solidFill>
                <a:latin typeface="Verdana" panose="020B0604030504040204" pitchFamily="34" charset="0"/>
                <a:ea typeface="Verdana" panose="020B0604030504040204" pitchFamily="34" charset="0"/>
              </a:rPr>
              <a:t>full for</a:t>
            </a:r>
            <a:r>
              <a:rPr lang="en-US" sz="1400" dirty="0">
                <a:solidFill>
                  <a:srgbClr val="FF0000"/>
                </a:solidFill>
                <a:latin typeface="Verdana" panose="020B0604030504040204" pitchFamily="34" charset="0"/>
                <a:ea typeface="Verdana" panose="020B0604030504040204" pitchFamily="34" charset="0"/>
              </a:rPr>
              <a:t> </a:t>
            </a:r>
            <a:r>
              <a:rPr lang="en-US" sz="1400" dirty="0">
                <a:solidFill>
                  <a:schemeClr val="bg2">
                    <a:lumMod val="50000"/>
                  </a:schemeClr>
                </a:solidFill>
                <a:latin typeface="Verdana" panose="020B0604030504040204" pitchFamily="34" charset="0"/>
                <a:ea typeface="Verdana" panose="020B0604030504040204" pitchFamily="34" charset="0"/>
              </a:rPr>
              <a:t>each progress note written to capture that time.</a:t>
            </a:r>
          </a:p>
          <a:p>
            <a:pPr marL="800100" lvl="1" indent="-342900" algn="l">
              <a:buFont typeface="Arial" panose="020B0604020202020204" pitchFamily="34" charset="0"/>
              <a:buChar char="•"/>
            </a:pPr>
            <a:r>
              <a:rPr lang="en-US" sz="1400" dirty="0">
                <a:solidFill>
                  <a:schemeClr val="tx1">
                    <a:lumMod val="65000"/>
                    <a:lumOff val="35000"/>
                  </a:schemeClr>
                </a:solidFill>
                <a:latin typeface="Verdana" panose="020B0604030504040204" pitchFamily="34" charset="0"/>
                <a:ea typeface="Verdana" panose="020B0604030504040204" pitchFamily="34" charset="0"/>
              </a:rPr>
              <a:t>If section was not completed in full—the data collected must be present in the PN.</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Sign/date the assessment as of the date of the last assessment activity.</a:t>
            </a:r>
          </a:p>
          <a:p>
            <a:endParaRPr lang="en-US" dirty="0"/>
          </a:p>
        </p:txBody>
      </p:sp>
      <p:sp>
        <p:nvSpPr>
          <p:cNvPr id="4" name="Slide Number Placeholder 3">
            <a:extLst>
              <a:ext uri="{FF2B5EF4-FFF2-40B4-BE49-F238E27FC236}">
                <a16:creationId xmlns:a16="http://schemas.microsoft.com/office/drawing/2014/main" id="{D6028EC3-71FF-4C6F-AD56-7406A8719048}"/>
              </a:ext>
            </a:extLst>
          </p:cNvPr>
          <p:cNvSpPr>
            <a:spLocks noGrp="1"/>
          </p:cNvSpPr>
          <p:nvPr>
            <p:ph type="sldNum" sz="quarter" idx="12"/>
          </p:nvPr>
        </p:nvSpPr>
        <p:spPr/>
        <p:txBody>
          <a:bodyPr/>
          <a:lstStyle/>
          <a:p>
            <a:fld id="{6E9F442E-095D-414B-A3C1-4D7C903EC540}" type="slidenum">
              <a:rPr lang="uk-UA" smtClean="0"/>
              <a:pPr/>
              <a:t>63</a:t>
            </a:fld>
            <a:endParaRPr lang="uk-UA" dirty="0"/>
          </a:p>
        </p:txBody>
      </p:sp>
    </p:spTree>
    <p:extLst>
      <p:ext uri="{BB962C8B-B14F-4D97-AF65-F5344CB8AC3E}">
        <p14:creationId xmlns:p14="http://schemas.microsoft.com/office/powerpoint/2010/main" val="2147697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7370E-CE5E-4BB7-B1DA-ED97E736E60C}"/>
              </a:ext>
            </a:extLst>
          </p:cNvPr>
          <p:cNvSpPr>
            <a:spLocks noGrp="1"/>
          </p:cNvSpPr>
          <p:nvPr>
            <p:ph type="ctrTitle"/>
          </p:nvPr>
        </p:nvSpPr>
        <p:spPr>
          <a:xfrm>
            <a:off x="2605315" y="1336346"/>
            <a:ext cx="7307943" cy="867930"/>
          </a:xfrm>
        </p:spPr>
        <p:txBody>
          <a:bodyPr/>
          <a:lstStyle/>
          <a:p>
            <a:r>
              <a:rPr lang="en-US" dirty="0"/>
              <a:t>What to document in the PN v MH Assessment Form</a:t>
            </a:r>
          </a:p>
        </p:txBody>
      </p:sp>
      <p:sp>
        <p:nvSpPr>
          <p:cNvPr id="3" name="Subtitle 2">
            <a:extLst>
              <a:ext uri="{FF2B5EF4-FFF2-40B4-BE49-F238E27FC236}">
                <a16:creationId xmlns:a16="http://schemas.microsoft.com/office/drawing/2014/main" id="{55FCA8AA-7F44-4D55-B4C6-5C29474AA0F6}"/>
              </a:ext>
            </a:extLst>
          </p:cNvPr>
          <p:cNvSpPr>
            <a:spLocks noGrp="1"/>
          </p:cNvSpPr>
          <p:nvPr>
            <p:ph type="subTitle" idx="1"/>
          </p:nvPr>
        </p:nvSpPr>
        <p:spPr>
          <a:xfrm>
            <a:off x="2523564" y="2353456"/>
            <a:ext cx="7307943" cy="3598421"/>
          </a:xfrm>
        </p:spPr>
        <p:txBody>
          <a:bodyPr/>
          <a:lstStyle/>
          <a:p>
            <a:r>
              <a:rPr lang="en-US" sz="1600" dirty="0"/>
              <a:t>If all information was gathered in the assessment session and written collaboratively with the client present, use the Face to Face code.</a:t>
            </a:r>
          </a:p>
          <a:p>
            <a:pPr marL="800100" lvl="1" indent="-342900" algn="l">
              <a:buFont typeface="Arial" panose="020B0604020202020204" pitchFamily="34" charset="0"/>
              <a:buChar char="•"/>
            </a:pPr>
            <a:r>
              <a:rPr lang="en-US" dirty="0">
                <a:solidFill>
                  <a:schemeClr val="bg2">
                    <a:lumMod val="50000"/>
                  </a:schemeClr>
                </a:solidFill>
              </a:rPr>
              <a:t>Reference initial assessment completed with client in the progress note.</a:t>
            </a:r>
          </a:p>
          <a:p>
            <a:pPr marL="800100" lvl="1" indent="-342900" algn="l">
              <a:buFont typeface="Arial" panose="020B0604020202020204" pitchFamily="34" charset="0"/>
              <a:buChar char="•"/>
            </a:pPr>
            <a:r>
              <a:rPr lang="en-US" dirty="0">
                <a:solidFill>
                  <a:schemeClr val="bg2">
                    <a:lumMod val="50000"/>
                  </a:schemeClr>
                </a:solidFill>
              </a:rPr>
              <a:t>Include your interventions utilized to gather the information from the client to complete the assessment together.</a:t>
            </a:r>
          </a:p>
          <a:p>
            <a:pPr marL="800100" lvl="1" indent="-342900" algn="l">
              <a:buFont typeface="Arial" panose="020B0604020202020204" pitchFamily="34" charset="0"/>
              <a:buChar char="•"/>
            </a:pPr>
            <a:r>
              <a:rPr lang="en-US" dirty="0">
                <a:solidFill>
                  <a:schemeClr val="bg2">
                    <a:lumMod val="50000"/>
                  </a:schemeClr>
                </a:solidFill>
              </a:rPr>
              <a:t>Reference the assessment document (see initial assessment dated xx/xx/xx in clinical </a:t>
            </a:r>
            <a:r>
              <a:rPr lang="en-US">
                <a:solidFill>
                  <a:schemeClr val="bg2">
                    <a:lumMod val="50000"/>
                  </a:schemeClr>
                </a:solidFill>
              </a:rPr>
              <a:t>record.)</a:t>
            </a:r>
            <a:endParaRPr lang="en-US" dirty="0">
              <a:solidFill>
                <a:schemeClr val="bg2">
                  <a:lumMod val="50000"/>
                </a:schemeClr>
              </a:solidFill>
            </a:endParaRPr>
          </a:p>
          <a:p>
            <a:pPr marL="800100" lvl="1" indent="-342900" algn="l">
              <a:buFont typeface="Arial" panose="020B0604020202020204" pitchFamily="34" charset="0"/>
              <a:buChar char="•"/>
            </a:pPr>
            <a:r>
              <a:rPr lang="en-US" dirty="0">
                <a:solidFill>
                  <a:schemeClr val="bg2">
                    <a:lumMod val="50000"/>
                  </a:schemeClr>
                </a:solidFill>
              </a:rPr>
              <a:t>Sign/date the assessment as of the date of the assessment contact.</a:t>
            </a:r>
          </a:p>
          <a:p>
            <a:pPr lvl="1" algn="l"/>
            <a:r>
              <a:rPr lang="en-US" dirty="0"/>
              <a:t> </a:t>
            </a:r>
          </a:p>
        </p:txBody>
      </p:sp>
      <p:sp>
        <p:nvSpPr>
          <p:cNvPr id="4" name="Slide Number Placeholder 3">
            <a:extLst>
              <a:ext uri="{FF2B5EF4-FFF2-40B4-BE49-F238E27FC236}">
                <a16:creationId xmlns:a16="http://schemas.microsoft.com/office/drawing/2014/main" id="{F2634DB8-49DA-4CC4-88C3-B5133CAFB844}"/>
              </a:ext>
            </a:extLst>
          </p:cNvPr>
          <p:cNvSpPr>
            <a:spLocks noGrp="1"/>
          </p:cNvSpPr>
          <p:nvPr>
            <p:ph type="sldNum" sz="quarter" idx="12"/>
          </p:nvPr>
        </p:nvSpPr>
        <p:spPr/>
        <p:txBody>
          <a:bodyPr/>
          <a:lstStyle/>
          <a:p>
            <a:fld id="{6E9F442E-095D-414B-A3C1-4D7C903EC540}" type="slidenum">
              <a:rPr lang="uk-UA" smtClean="0"/>
              <a:pPr/>
              <a:t>64</a:t>
            </a:fld>
            <a:endParaRPr lang="uk-UA" dirty="0"/>
          </a:p>
        </p:txBody>
      </p:sp>
    </p:spTree>
    <p:extLst>
      <p:ext uri="{BB962C8B-B14F-4D97-AF65-F5344CB8AC3E}">
        <p14:creationId xmlns:p14="http://schemas.microsoft.com/office/powerpoint/2010/main" val="20566623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16EE-21C0-462F-BA6B-BFD6709A82BF}"/>
              </a:ext>
            </a:extLst>
          </p:cNvPr>
          <p:cNvSpPr>
            <a:spLocks noGrp="1"/>
          </p:cNvSpPr>
          <p:nvPr>
            <p:ph type="ctrTitle"/>
          </p:nvPr>
        </p:nvSpPr>
        <p:spPr>
          <a:xfrm>
            <a:off x="1985883" y="986725"/>
            <a:ext cx="7307943" cy="480131"/>
          </a:xfrm>
        </p:spPr>
        <p:txBody>
          <a:bodyPr/>
          <a:lstStyle/>
          <a:p>
            <a:r>
              <a:rPr lang="en-US" dirty="0"/>
              <a:t>Assessment Addendum</a:t>
            </a:r>
          </a:p>
        </p:txBody>
      </p:sp>
      <p:sp>
        <p:nvSpPr>
          <p:cNvPr id="3" name="Subtitle 2">
            <a:extLst>
              <a:ext uri="{FF2B5EF4-FFF2-40B4-BE49-F238E27FC236}">
                <a16:creationId xmlns:a16="http://schemas.microsoft.com/office/drawing/2014/main" id="{EF975C1B-9478-4176-9F2E-E57BFAD22616}"/>
              </a:ext>
            </a:extLst>
          </p:cNvPr>
          <p:cNvSpPr>
            <a:spLocks noGrp="1"/>
          </p:cNvSpPr>
          <p:nvPr>
            <p:ph type="subTitle" idx="1"/>
          </p:nvPr>
        </p:nvSpPr>
        <p:spPr>
          <a:xfrm>
            <a:off x="2174082" y="1466856"/>
            <a:ext cx="7307943" cy="4852482"/>
          </a:xfrm>
        </p:spPr>
        <p:txBody>
          <a:bodyPr/>
          <a:lstStyle/>
          <a:p>
            <a:pPr marL="108000" indent="0">
              <a:buNone/>
            </a:pPr>
            <a:r>
              <a:rPr lang="en-US" sz="1400" dirty="0"/>
              <a:t>If assessment information is gathered AFTER the initial assessment has been completed, an Assessment addendum may be created. The original Assessment, once signed may not be altered in any way.</a:t>
            </a:r>
          </a:p>
          <a:p>
            <a:pPr marL="108000" indent="0">
              <a:buNone/>
            </a:pPr>
            <a:endParaRPr lang="en-US" sz="1400" dirty="0"/>
          </a:p>
          <a:p>
            <a:r>
              <a:rPr lang="en-US" sz="1400" dirty="0"/>
              <a:t>The additional information MUST BE added via a formal Addendum (including required signatures) to the Assessment, and then incorporated into the next Annual Assessment.</a:t>
            </a:r>
          </a:p>
          <a:p>
            <a:r>
              <a:rPr lang="en-US" sz="1400" dirty="0"/>
              <a:t>Recommended components of the MH Assessment Addendum </a:t>
            </a:r>
            <a:r>
              <a:rPr lang="en-US" sz="1400" dirty="0">
                <a:solidFill>
                  <a:schemeClr val="tx1">
                    <a:lumMod val="65000"/>
                    <a:lumOff val="35000"/>
                  </a:schemeClr>
                </a:solidFill>
              </a:rPr>
              <a:t>may</a:t>
            </a:r>
            <a:r>
              <a:rPr lang="en-US" sz="1400" dirty="0">
                <a:solidFill>
                  <a:srgbClr val="FF0000"/>
                </a:solidFill>
              </a:rPr>
              <a:t> </a:t>
            </a:r>
            <a:r>
              <a:rPr lang="en-US" sz="1400" dirty="0"/>
              <a:t>include:</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The interim history </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Any changes in all of the areas of the MH Assessment previously collected</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A current included (aka "Covered") diagnosis, with concurrent MSE</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Signs and symptoms of the Diagnosis that meet DSM criteria</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Functional impairments as a result of that Diagnosis </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Level of impairment</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Client’s ability to benefit from treatment</a:t>
            </a:r>
          </a:p>
          <a:p>
            <a:pPr marL="800100" lvl="1" indent="-342900" algn="l">
              <a:buFont typeface="Arial" panose="020B0604020202020204" pitchFamily="34" charset="0"/>
              <a:buChar char="•"/>
            </a:pPr>
            <a:r>
              <a:rPr lang="en-US" sz="1400" dirty="0">
                <a:solidFill>
                  <a:schemeClr val="bg2">
                    <a:lumMod val="50000"/>
                  </a:schemeClr>
                </a:solidFill>
                <a:latin typeface="verdana" charset="0"/>
              </a:rPr>
              <a:t>Date of Completed MH Assessment of which this Addendum is addressing </a:t>
            </a:r>
          </a:p>
          <a:p>
            <a:endParaRPr lang="en-US" dirty="0"/>
          </a:p>
        </p:txBody>
      </p:sp>
      <p:sp>
        <p:nvSpPr>
          <p:cNvPr id="4" name="Slide Number Placeholder 3">
            <a:extLst>
              <a:ext uri="{FF2B5EF4-FFF2-40B4-BE49-F238E27FC236}">
                <a16:creationId xmlns:a16="http://schemas.microsoft.com/office/drawing/2014/main" id="{D5892E30-B3CE-4700-81F8-7691102E989D}"/>
              </a:ext>
            </a:extLst>
          </p:cNvPr>
          <p:cNvSpPr>
            <a:spLocks noGrp="1"/>
          </p:cNvSpPr>
          <p:nvPr>
            <p:ph type="sldNum" sz="quarter" idx="12"/>
          </p:nvPr>
        </p:nvSpPr>
        <p:spPr/>
        <p:txBody>
          <a:bodyPr/>
          <a:lstStyle/>
          <a:p>
            <a:fld id="{6E9F442E-095D-414B-A3C1-4D7C903EC540}" type="slidenum">
              <a:rPr lang="uk-UA" smtClean="0"/>
              <a:pPr/>
              <a:t>65</a:t>
            </a:fld>
            <a:endParaRPr lang="uk-UA" dirty="0"/>
          </a:p>
        </p:txBody>
      </p:sp>
    </p:spTree>
    <p:extLst>
      <p:ext uri="{BB962C8B-B14F-4D97-AF65-F5344CB8AC3E}">
        <p14:creationId xmlns:p14="http://schemas.microsoft.com/office/powerpoint/2010/main" val="392281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7EE1-6BB1-4D8A-A48A-D3E986D41F6B}"/>
              </a:ext>
            </a:extLst>
          </p:cNvPr>
          <p:cNvSpPr>
            <a:spLocks noGrp="1"/>
          </p:cNvSpPr>
          <p:nvPr>
            <p:ph type="ctrTitle"/>
          </p:nvPr>
        </p:nvSpPr>
        <p:spPr>
          <a:xfrm>
            <a:off x="2162864" y="325295"/>
            <a:ext cx="7307943" cy="480131"/>
          </a:xfrm>
        </p:spPr>
        <p:txBody>
          <a:bodyPr/>
          <a:lstStyle/>
          <a:p>
            <a:r>
              <a:rPr lang="en-US" dirty="0"/>
              <a:t>Unplanned Services </a:t>
            </a:r>
          </a:p>
        </p:txBody>
      </p:sp>
      <p:sp>
        <p:nvSpPr>
          <p:cNvPr id="3" name="Subtitle 2">
            <a:extLst>
              <a:ext uri="{FF2B5EF4-FFF2-40B4-BE49-F238E27FC236}">
                <a16:creationId xmlns:a16="http://schemas.microsoft.com/office/drawing/2014/main" id="{040E2B47-01C6-4A57-B63C-2A9A20275316}"/>
              </a:ext>
            </a:extLst>
          </p:cNvPr>
          <p:cNvSpPr>
            <a:spLocks noGrp="1"/>
          </p:cNvSpPr>
          <p:nvPr>
            <p:ph type="subTitle" idx="1"/>
          </p:nvPr>
        </p:nvSpPr>
        <p:spPr>
          <a:xfrm>
            <a:off x="2292070" y="910546"/>
            <a:ext cx="7307943" cy="5221814"/>
          </a:xfrm>
        </p:spPr>
        <p:txBody>
          <a:bodyPr/>
          <a:lstStyle/>
          <a:p>
            <a:pPr marL="108000" indent="0">
              <a:buNone/>
            </a:pPr>
            <a:r>
              <a:rPr lang="en-US" sz="1400" dirty="0"/>
              <a:t>Only unplanned services may be claimed prior to the completion of the mental health assessment</a:t>
            </a:r>
          </a:p>
          <a:p>
            <a:pPr marL="108000" indent="0">
              <a:buNone/>
            </a:pPr>
            <a:endParaRPr lang="en-US" sz="1400" dirty="0"/>
          </a:p>
          <a:p>
            <a:pPr marL="108000" indent="0">
              <a:buNone/>
            </a:pPr>
            <a:r>
              <a:rPr lang="en-US" sz="1400" dirty="0"/>
              <a:t>Unplanned services include:</a:t>
            </a:r>
          </a:p>
          <a:p>
            <a:r>
              <a:rPr lang="en-US" sz="1400" dirty="0"/>
              <a:t>Assessment (includes CANS/ANSA)</a:t>
            </a:r>
          </a:p>
          <a:p>
            <a:r>
              <a:rPr lang="en-US" sz="1400" dirty="0"/>
              <a:t>Plan Development </a:t>
            </a:r>
          </a:p>
          <a:p>
            <a:r>
              <a:rPr lang="en-US" sz="1400" dirty="0"/>
              <a:t>Interactive Complexity (as an add on code to assessment and Plan Development)</a:t>
            </a:r>
          </a:p>
          <a:p>
            <a:r>
              <a:rPr lang="en-US" sz="1400" dirty="0"/>
              <a:t>Crisis Psychotherapy</a:t>
            </a:r>
          </a:p>
          <a:p>
            <a:r>
              <a:rPr lang="en-US" sz="1400" dirty="0"/>
              <a:t>Intensive Care Coordination (ICC) (referral and linkage</a:t>
            </a:r>
            <a:r>
              <a:rPr lang="en-US" sz="1400" dirty="0">
                <a:solidFill>
                  <a:schemeClr val="tx1">
                    <a:lumMod val="65000"/>
                    <a:lumOff val="35000"/>
                  </a:schemeClr>
                </a:solidFill>
              </a:rPr>
              <a:t> only, once client is receiving such services—ongoing monitoring may not be provided until the Assessment and Plan are completed.)</a:t>
            </a:r>
          </a:p>
          <a:p>
            <a:r>
              <a:rPr lang="en-US" sz="1400" dirty="0">
                <a:solidFill>
                  <a:schemeClr val="tx1">
                    <a:lumMod val="65000"/>
                    <a:lumOff val="35000"/>
                  </a:schemeClr>
                </a:solidFill>
              </a:rPr>
              <a:t>Case Management / Brokerage (referral and linkage only, once client is receiving such services—ongoing monitoring may not be provided until the Assessment and Plan are completed.)</a:t>
            </a:r>
          </a:p>
          <a:p>
            <a:r>
              <a:rPr lang="en-US" sz="1400" dirty="0">
                <a:solidFill>
                  <a:schemeClr val="tx1">
                    <a:lumMod val="65000"/>
                    <a:lumOff val="35000"/>
                  </a:schemeClr>
                </a:solidFill>
              </a:rPr>
              <a:t>Urgent Medication Services only*</a:t>
            </a:r>
          </a:p>
          <a:p>
            <a:endParaRPr lang="en-US" sz="1400" dirty="0">
              <a:solidFill>
                <a:schemeClr val="tx1">
                  <a:lumMod val="65000"/>
                  <a:lumOff val="35000"/>
                </a:schemeClr>
              </a:solidFill>
            </a:endParaRPr>
          </a:p>
          <a:p>
            <a:pPr marL="108000" indent="0">
              <a:buNone/>
            </a:pPr>
            <a:r>
              <a:rPr lang="en-US" sz="1400" dirty="0">
                <a:solidFill>
                  <a:schemeClr val="tx1">
                    <a:lumMod val="65000"/>
                    <a:lumOff val="35000"/>
                  </a:schemeClr>
                </a:solidFill>
              </a:rPr>
              <a:t>*Record must clearly document services are “urgent” </a:t>
            </a:r>
            <a:r>
              <a:rPr lang="en-US" sz="1400" dirty="0"/>
              <a:t>in order to be claimed</a:t>
            </a:r>
          </a:p>
          <a:p>
            <a:endParaRPr lang="en-US" dirty="0"/>
          </a:p>
        </p:txBody>
      </p:sp>
      <p:sp>
        <p:nvSpPr>
          <p:cNvPr id="4" name="Slide Number Placeholder 3">
            <a:extLst>
              <a:ext uri="{FF2B5EF4-FFF2-40B4-BE49-F238E27FC236}">
                <a16:creationId xmlns:a16="http://schemas.microsoft.com/office/drawing/2014/main" id="{45E8ED90-60F8-4221-99AC-663B6FEB6BDA}"/>
              </a:ext>
            </a:extLst>
          </p:cNvPr>
          <p:cNvSpPr>
            <a:spLocks noGrp="1"/>
          </p:cNvSpPr>
          <p:nvPr>
            <p:ph type="sldNum" sz="quarter" idx="12"/>
          </p:nvPr>
        </p:nvSpPr>
        <p:spPr/>
        <p:txBody>
          <a:bodyPr/>
          <a:lstStyle/>
          <a:p>
            <a:fld id="{6E9F442E-095D-414B-A3C1-4D7C903EC540}" type="slidenum">
              <a:rPr lang="uk-UA" smtClean="0"/>
              <a:pPr/>
              <a:t>66</a:t>
            </a:fld>
            <a:endParaRPr lang="uk-UA" dirty="0"/>
          </a:p>
        </p:txBody>
      </p:sp>
      <p:pic>
        <p:nvPicPr>
          <p:cNvPr id="6" name="Picture 5">
            <a:extLst>
              <a:ext uri="{FF2B5EF4-FFF2-40B4-BE49-F238E27FC236}">
                <a16:creationId xmlns:a16="http://schemas.microsoft.com/office/drawing/2014/main" id="{CA2B87A9-20B2-46BB-9FC1-837B65BDFF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9773" y="2882900"/>
            <a:ext cx="2651760" cy="2386114"/>
          </a:xfrm>
          <a:prstGeom prst="rect">
            <a:avLst/>
          </a:prstGeom>
        </p:spPr>
      </p:pic>
      <p:sp>
        <p:nvSpPr>
          <p:cNvPr id="7" name="TextBox 6">
            <a:extLst>
              <a:ext uri="{FF2B5EF4-FFF2-40B4-BE49-F238E27FC236}">
                <a16:creationId xmlns:a16="http://schemas.microsoft.com/office/drawing/2014/main" id="{429347A1-BA73-4A85-BC39-4540B9A32493}"/>
              </a:ext>
            </a:extLst>
          </p:cNvPr>
          <p:cNvSpPr txBox="1"/>
          <p:nvPr/>
        </p:nvSpPr>
        <p:spPr>
          <a:xfrm>
            <a:off x="-59773" y="9740900"/>
            <a:ext cx="2651760" cy="230832"/>
          </a:xfrm>
          <a:prstGeom prst="rect">
            <a:avLst/>
          </a:prstGeom>
          <a:noFill/>
        </p:spPr>
        <p:txBody>
          <a:bodyPr wrap="square" rtlCol="0">
            <a:spAutoFit/>
          </a:bodyPr>
          <a:lstStyle/>
          <a:p>
            <a:r>
              <a:rPr lang="en-US" sz="900" dirty="0">
                <a:hlinkClick r:id="rId3" tooltip="https://commons.wikimedia.org/wiki/File:P_yes_green.svg"/>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682107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3074-6BDE-4E41-A317-D7BBBD71A72D}"/>
              </a:ext>
            </a:extLst>
          </p:cNvPr>
          <p:cNvSpPr>
            <a:spLocks noGrp="1"/>
          </p:cNvSpPr>
          <p:nvPr>
            <p:ph type="ctrTitle"/>
          </p:nvPr>
        </p:nvSpPr>
        <p:spPr>
          <a:xfrm>
            <a:off x="2130753" y="925492"/>
            <a:ext cx="7307943" cy="480131"/>
          </a:xfrm>
        </p:spPr>
        <p:txBody>
          <a:bodyPr/>
          <a:lstStyle/>
          <a:p>
            <a:r>
              <a:rPr lang="en-US" dirty="0"/>
              <a:t>Assessing Risk</a:t>
            </a:r>
          </a:p>
        </p:txBody>
      </p:sp>
      <p:sp>
        <p:nvSpPr>
          <p:cNvPr id="3" name="Subtitle 2">
            <a:extLst>
              <a:ext uri="{FF2B5EF4-FFF2-40B4-BE49-F238E27FC236}">
                <a16:creationId xmlns:a16="http://schemas.microsoft.com/office/drawing/2014/main" id="{2DBBB1DD-C9D3-4B46-ADB1-0DA5024C5CE3}"/>
              </a:ext>
            </a:extLst>
          </p:cNvPr>
          <p:cNvSpPr>
            <a:spLocks noGrp="1"/>
          </p:cNvSpPr>
          <p:nvPr>
            <p:ph type="subTitle" idx="1"/>
          </p:nvPr>
        </p:nvSpPr>
        <p:spPr>
          <a:xfrm>
            <a:off x="2278742" y="1560316"/>
            <a:ext cx="7307943" cy="3875420"/>
          </a:xfrm>
        </p:spPr>
        <p:txBody>
          <a:bodyPr numCol="2"/>
          <a:lstStyle/>
          <a:p>
            <a:r>
              <a:rPr lang="en-US" sz="1400" dirty="0"/>
              <a:t>Each of these areas must be assessed, however only those categories identified as risk to the client need to be documented in the assessment</a:t>
            </a:r>
            <a:r>
              <a:rPr lang="en-US" sz="1400" dirty="0">
                <a:solidFill>
                  <a:schemeClr val="tx1">
                    <a:lumMod val="65000"/>
                    <a:lumOff val="35000"/>
                  </a:schemeClr>
                </a:solidFill>
              </a:rPr>
              <a:t>.  If there was </a:t>
            </a:r>
            <a:r>
              <a:rPr lang="en-US" sz="1400" u="sng" dirty="0">
                <a:solidFill>
                  <a:schemeClr val="tx1">
                    <a:lumMod val="65000"/>
                    <a:lumOff val="35000"/>
                  </a:schemeClr>
                </a:solidFill>
              </a:rPr>
              <a:t>high risk </a:t>
            </a:r>
            <a:r>
              <a:rPr lang="en-US" sz="1400" dirty="0">
                <a:solidFill>
                  <a:schemeClr val="tx1">
                    <a:lumMod val="65000"/>
                    <a:lumOff val="35000"/>
                  </a:schemeClr>
                </a:solidFill>
              </a:rPr>
              <a:t>in the past 90 days, a Comprehensive Risk Assessment and Client Safety Plan must also be completed</a:t>
            </a:r>
          </a:p>
          <a:p>
            <a:r>
              <a:rPr lang="en-US" sz="1400" dirty="0"/>
              <a:t>History of Danger to Self (DTS) or Danger to Others (DTO)</a:t>
            </a:r>
          </a:p>
          <a:p>
            <a:r>
              <a:rPr lang="en-US" sz="1400" dirty="0"/>
              <a:t>Previous inpatient hospitalizations for DTS or DTO</a:t>
            </a:r>
          </a:p>
          <a:p>
            <a:r>
              <a:rPr lang="en-US" sz="1400" dirty="0"/>
              <a:t>Prior suicide attempts</a:t>
            </a:r>
          </a:p>
          <a:p>
            <a:r>
              <a:rPr lang="en-US" sz="1400" dirty="0"/>
              <a:t>Lack of family/other support </a:t>
            </a:r>
          </a:p>
          <a:p>
            <a:endParaRPr lang="en-US" dirty="0"/>
          </a:p>
        </p:txBody>
      </p:sp>
      <p:sp>
        <p:nvSpPr>
          <p:cNvPr id="4" name="Slide Number Placeholder 3">
            <a:extLst>
              <a:ext uri="{FF2B5EF4-FFF2-40B4-BE49-F238E27FC236}">
                <a16:creationId xmlns:a16="http://schemas.microsoft.com/office/drawing/2014/main" id="{B0DC3A80-0A16-470A-8A1F-A1D1A30D3B18}"/>
              </a:ext>
            </a:extLst>
          </p:cNvPr>
          <p:cNvSpPr>
            <a:spLocks noGrp="1"/>
          </p:cNvSpPr>
          <p:nvPr>
            <p:ph type="sldNum" sz="quarter" idx="12"/>
          </p:nvPr>
        </p:nvSpPr>
        <p:spPr/>
        <p:txBody>
          <a:bodyPr/>
          <a:lstStyle/>
          <a:p>
            <a:fld id="{6E9F442E-095D-414B-A3C1-4D7C903EC540}" type="slidenum">
              <a:rPr lang="uk-UA" smtClean="0"/>
              <a:pPr/>
              <a:t>67</a:t>
            </a:fld>
            <a:endParaRPr lang="uk-UA" dirty="0"/>
          </a:p>
        </p:txBody>
      </p:sp>
      <p:pic>
        <p:nvPicPr>
          <p:cNvPr id="6" name="Picture 5">
            <a:extLst>
              <a:ext uri="{FF2B5EF4-FFF2-40B4-BE49-F238E27FC236}">
                <a16:creationId xmlns:a16="http://schemas.microsoft.com/office/drawing/2014/main" id="{530C7E4D-955D-4F50-996F-FEE3EE82B45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86685" y="3028546"/>
            <a:ext cx="2743200" cy="2057400"/>
          </a:xfrm>
          <a:prstGeom prst="rect">
            <a:avLst/>
          </a:prstGeom>
        </p:spPr>
      </p:pic>
      <p:sp>
        <p:nvSpPr>
          <p:cNvPr id="7" name="TextBox 6">
            <a:extLst>
              <a:ext uri="{FF2B5EF4-FFF2-40B4-BE49-F238E27FC236}">
                <a16:creationId xmlns:a16="http://schemas.microsoft.com/office/drawing/2014/main" id="{20829B99-47E6-47BC-A1D2-8AAB826C9914}"/>
              </a:ext>
            </a:extLst>
          </p:cNvPr>
          <p:cNvSpPr txBox="1"/>
          <p:nvPr/>
        </p:nvSpPr>
        <p:spPr>
          <a:xfrm>
            <a:off x="6695496" y="10493375"/>
            <a:ext cx="2743200" cy="230832"/>
          </a:xfrm>
          <a:prstGeom prst="rect">
            <a:avLst/>
          </a:prstGeom>
          <a:noFill/>
        </p:spPr>
        <p:txBody>
          <a:bodyPr wrap="square" rtlCol="0">
            <a:spAutoFit/>
          </a:bodyPr>
          <a:lstStyle/>
          <a:p>
            <a:r>
              <a:rPr lang="en-US" sz="900" dirty="0">
                <a:hlinkClick r:id="rId3" tooltip="https://leadershipfreak.blog/2012/07/11/women-dont-take-risks-like-men/"/>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495062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B1B5A-3EC9-4BD9-9377-237543E501D0}"/>
              </a:ext>
            </a:extLst>
          </p:cNvPr>
          <p:cNvSpPr>
            <a:spLocks noGrp="1"/>
          </p:cNvSpPr>
          <p:nvPr>
            <p:ph type="ctrTitle"/>
          </p:nvPr>
        </p:nvSpPr>
        <p:spPr/>
        <p:txBody>
          <a:bodyPr/>
          <a:lstStyle/>
          <a:p>
            <a:r>
              <a:rPr lang="en-US" dirty="0"/>
              <a:t>Assessing Risk Continued</a:t>
            </a:r>
          </a:p>
        </p:txBody>
      </p:sp>
      <p:sp>
        <p:nvSpPr>
          <p:cNvPr id="3" name="Subtitle 2">
            <a:extLst>
              <a:ext uri="{FF2B5EF4-FFF2-40B4-BE49-F238E27FC236}">
                <a16:creationId xmlns:a16="http://schemas.microsoft.com/office/drawing/2014/main" id="{E8AF737D-B116-469A-AA43-AE278D034CEF}"/>
              </a:ext>
            </a:extLst>
          </p:cNvPr>
          <p:cNvSpPr>
            <a:spLocks noGrp="1"/>
          </p:cNvSpPr>
          <p:nvPr>
            <p:ph type="subTitle" idx="1"/>
          </p:nvPr>
        </p:nvSpPr>
        <p:spPr>
          <a:xfrm>
            <a:off x="2674257" y="2405731"/>
            <a:ext cx="7307943" cy="3118674"/>
          </a:xfrm>
        </p:spPr>
        <p:txBody>
          <a:bodyPr/>
          <a:lstStyle/>
          <a:p>
            <a:r>
              <a:rPr lang="en-US" sz="1400" dirty="0"/>
              <a:t>Arrest history, if any</a:t>
            </a:r>
          </a:p>
          <a:p>
            <a:r>
              <a:rPr lang="en-US" sz="1400" dirty="0"/>
              <a:t>Probation status</a:t>
            </a:r>
          </a:p>
          <a:p>
            <a:r>
              <a:rPr lang="en-US" sz="1400" dirty="0"/>
              <a:t>History of alcohol/drug abuse</a:t>
            </a:r>
          </a:p>
          <a:p>
            <a:r>
              <a:rPr lang="en-US" sz="1400" dirty="0"/>
              <a:t>History of trauma or victimization</a:t>
            </a:r>
          </a:p>
          <a:p>
            <a:r>
              <a:rPr lang="en-US" sz="1400" dirty="0"/>
              <a:t>History of self-harm behaviors (e.g., cutting)</a:t>
            </a:r>
          </a:p>
          <a:p>
            <a:r>
              <a:rPr lang="en-US" sz="1400" dirty="0"/>
              <a:t>History of assaultive behavior</a:t>
            </a:r>
          </a:p>
          <a:p>
            <a:r>
              <a:rPr lang="en-US" sz="1400" dirty="0"/>
              <a:t>Physical impairments (e.g. limited vision, deaf, wheelchair bound) which makes the beneficiary vulnerable to others</a:t>
            </a:r>
          </a:p>
          <a:p>
            <a:r>
              <a:rPr lang="en-US" sz="1400" dirty="0"/>
              <a:t>Psychological or intellectual vulnerabilities [e.g., intellectual disability (low IQ), traumatic brain injury, dependent personality]</a:t>
            </a:r>
          </a:p>
          <a:p>
            <a:r>
              <a:rPr lang="en-US" sz="1400" dirty="0"/>
              <a:t>Risk of Exploitation</a:t>
            </a:r>
          </a:p>
        </p:txBody>
      </p:sp>
      <p:sp>
        <p:nvSpPr>
          <p:cNvPr id="4" name="Slide Number Placeholder 3">
            <a:extLst>
              <a:ext uri="{FF2B5EF4-FFF2-40B4-BE49-F238E27FC236}">
                <a16:creationId xmlns:a16="http://schemas.microsoft.com/office/drawing/2014/main" id="{9595D655-EBE8-4B56-B5C1-B38C01888455}"/>
              </a:ext>
            </a:extLst>
          </p:cNvPr>
          <p:cNvSpPr>
            <a:spLocks noGrp="1"/>
          </p:cNvSpPr>
          <p:nvPr>
            <p:ph type="sldNum" sz="quarter" idx="12"/>
          </p:nvPr>
        </p:nvSpPr>
        <p:spPr/>
        <p:txBody>
          <a:bodyPr/>
          <a:lstStyle/>
          <a:p>
            <a:fld id="{6E9F442E-095D-414B-A3C1-4D7C903EC540}" type="slidenum">
              <a:rPr lang="uk-UA" smtClean="0"/>
              <a:pPr/>
              <a:t>68</a:t>
            </a:fld>
            <a:endParaRPr lang="uk-UA" dirty="0"/>
          </a:p>
        </p:txBody>
      </p:sp>
    </p:spTree>
    <p:extLst>
      <p:ext uri="{BB962C8B-B14F-4D97-AF65-F5344CB8AC3E}">
        <p14:creationId xmlns:p14="http://schemas.microsoft.com/office/powerpoint/2010/main" val="2366074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68A86-5BA2-4D08-8610-D82CD88BE84A}"/>
              </a:ext>
            </a:extLst>
          </p:cNvPr>
          <p:cNvSpPr>
            <a:spLocks noGrp="1"/>
          </p:cNvSpPr>
          <p:nvPr>
            <p:ph type="ctrTitle"/>
          </p:nvPr>
        </p:nvSpPr>
        <p:spPr/>
        <p:txBody>
          <a:bodyPr/>
          <a:lstStyle/>
          <a:p>
            <a:r>
              <a:rPr lang="en-US" dirty="0"/>
              <a:t>Documenting Risk</a:t>
            </a:r>
          </a:p>
        </p:txBody>
      </p:sp>
      <p:sp>
        <p:nvSpPr>
          <p:cNvPr id="3" name="Subtitle 2">
            <a:extLst>
              <a:ext uri="{FF2B5EF4-FFF2-40B4-BE49-F238E27FC236}">
                <a16:creationId xmlns:a16="http://schemas.microsoft.com/office/drawing/2014/main" id="{26C18BD5-A1F4-486E-956D-E4F8E4564A93}"/>
              </a:ext>
            </a:extLst>
          </p:cNvPr>
          <p:cNvSpPr>
            <a:spLocks noGrp="1"/>
          </p:cNvSpPr>
          <p:nvPr>
            <p:ph type="subTitle" idx="1"/>
          </p:nvPr>
        </p:nvSpPr>
        <p:spPr>
          <a:xfrm>
            <a:off x="2102650" y="2548149"/>
            <a:ext cx="7307943" cy="3452099"/>
          </a:xfrm>
        </p:spPr>
        <p:txBody>
          <a:bodyPr/>
          <a:lstStyle/>
          <a:p>
            <a:r>
              <a:rPr lang="en-US" sz="1400" dirty="0"/>
              <a:t>When these categories exist for the client, they should be addressed in the MH Assessment.</a:t>
            </a:r>
          </a:p>
          <a:p>
            <a:endParaRPr lang="en-US" sz="1400" dirty="0"/>
          </a:p>
          <a:p>
            <a:r>
              <a:rPr lang="en-US" sz="1400" dirty="0"/>
              <a:t>If in the past 90 days there has been suicidal or homicidal ideation or any other significant risk (including above examples) BOTH a </a:t>
            </a:r>
            <a:r>
              <a:rPr lang="en-US" sz="1400" dirty="0">
                <a:solidFill>
                  <a:schemeClr val="tx1">
                    <a:lumMod val="65000"/>
                    <a:lumOff val="35000"/>
                  </a:schemeClr>
                </a:solidFill>
              </a:rPr>
              <a:t>written</a:t>
            </a:r>
            <a:r>
              <a:rPr lang="en-US" sz="1400" dirty="0">
                <a:solidFill>
                  <a:srgbClr val="FF0000"/>
                </a:solidFill>
              </a:rPr>
              <a:t> </a:t>
            </a:r>
            <a:r>
              <a:rPr lang="en-US" sz="1400" dirty="0"/>
              <a:t>Comprehensive Risk Assessment AND a formal written Safety Plan must be created and documented in the medical record.</a:t>
            </a:r>
          </a:p>
          <a:p>
            <a:pPr marL="108000" indent="0">
              <a:buNone/>
            </a:pPr>
            <a:r>
              <a:rPr lang="en-US" sz="1400" dirty="0"/>
              <a:t> </a:t>
            </a:r>
          </a:p>
          <a:p>
            <a:r>
              <a:rPr lang="en-US" sz="1400" dirty="0"/>
              <a:t>Example can be found here: </a:t>
            </a:r>
            <a:r>
              <a:rPr lang="en-US" sz="1400" dirty="0">
                <a:solidFill>
                  <a:srgbClr val="FF0000"/>
                </a:solidFill>
                <a:hlinkClick r:id="rId2"/>
              </a:rPr>
              <a:t>http://www.acbhcs.org/providers/QA/docs/2013/TR_Suicide-Homicide_Risk_Assesment.pdf</a:t>
            </a:r>
            <a:endParaRPr lang="en-US" sz="1400" dirty="0">
              <a:solidFill>
                <a:srgbClr val="FF0000"/>
              </a:solidFill>
            </a:endParaRPr>
          </a:p>
          <a:p>
            <a:endParaRPr lang="en-US" sz="1400" dirty="0"/>
          </a:p>
          <a:p>
            <a:endParaRPr lang="en-US" dirty="0"/>
          </a:p>
        </p:txBody>
      </p:sp>
      <p:sp>
        <p:nvSpPr>
          <p:cNvPr id="4" name="Slide Number Placeholder 3">
            <a:extLst>
              <a:ext uri="{FF2B5EF4-FFF2-40B4-BE49-F238E27FC236}">
                <a16:creationId xmlns:a16="http://schemas.microsoft.com/office/drawing/2014/main" id="{F925F01F-71D7-4439-BE81-8EEFED387E8F}"/>
              </a:ext>
            </a:extLst>
          </p:cNvPr>
          <p:cNvSpPr>
            <a:spLocks noGrp="1"/>
          </p:cNvSpPr>
          <p:nvPr>
            <p:ph type="sldNum" sz="quarter" idx="12"/>
          </p:nvPr>
        </p:nvSpPr>
        <p:spPr/>
        <p:txBody>
          <a:bodyPr/>
          <a:lstStyle/>
          <a:p>
            <a:fld id="{6E9F442E-095D-414B-A3C1-4D7C903EC540}" type="slidenum">
              <a:rPr lang="uk-UA" smtClean="0"/>
              <a:pPr/>
              <a:t>69</a:t>
            </a:fld>
            <a:endParaRPr lang="uk-UA" dirty="0"/>
          </a:p>
        </p:txBody>
      </p:sp>
      <p:pic>
        <p:nvPicPr>
          <p:cNvPr id="6" name="Picture 5">
            <a:extLst>
              <a:ext uri="{FF2B5EF4-FFF2-40B4-BE49-F238E27FC236}">
                <a16:creationId xmlns:a16="http://schemas.microsoft.com/office/drawing/2014/main" id="{B2DCDB63-4CFB-46CE-91A0-1D6F8676AD5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900160" y="4300553"/>
            <a:ext cx="3291840" cy="1855756"/>
          </a:xfrm>
          <a:prstGeom prst="rect">
            <a:avLst/>
          </a:prstGeom>
        </p:spPr>
      </p:pic>
    </p:spTree>
    <p:extLst>
      <p:ext uri="{BB962C8B-B14F-4D97-AF65-F5344CB8AC3E}">
        <p14:creationId xmlns:p14="http://schemas.microsoft.com/office/powerpoint/2010/main" val="361177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A1EB-D111-4455-916C-880D02F08D82}"/>
              </a:ext>
            </a:extLst>
          </p:cNvPr>
          <p:cNvSpPr>
            <a:spLocks noGrp="1"/>
          </p:cNvSpPr>
          <p:nvPr>
            <p:ph type="ctrTitle"/>
          </p:nvPr>
        </p:nvSpPr>
        <p:spPr/>
        <p:txBody>
          <a:bodyPr/>
          <a:lstStyle/>
          <a:p>
            <a:r>
              <a:rPr lang="en-US" dirty="0"/>
              <a:t>Brief Screening Tool Continued</a:t>
            </a:r>
          </a:p>
        </p:txBody>
      </p:sp>
      <p:sp>
        <p:nvSpPr>
          <p:cNvPr id="3" name="Subtitle 2">
            <a:extLst>
              <a:ext uri="{FF2B5EF4-FFF2-40B4-BE49-F238E27FC236}">
                <a16:creationId xmlns:a16="http://schemas.microsoft.com/office/drawing/2014/main" id="{F7722C3F-0300-419B-8217-186771D39321}"/>
              </a:ext>
            </a:extLst>
          </p:cNvPr>
          <p:cNvSpPr>
            <a:spLocks noGrp="1"/>
          </p:cNvSpPr>
          <p:nvPr>
            <p:ph type="subTitle" idx="1"/>
          </p:nvPr>
        </p:nvSpPr>
        <p:spPr>
          <a:xfrm>
            <a:off x="2260327" y="2438236"/>
            <a:ext cx="7307943" cy="3162276"/>
          </a:xfrm>
        </p:spPr>
        <p:txBody>
          <a:bodyPr/>
          <a:lstStyle/>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Screening tool </a:t>
            </a:r>
            <a:r>
              <a:rPr lang="en-US" sz="1400" b="1" u="sng" dirty="0">
                <a:solidFill>
                  <a:schemeClr val="tx1">
                    <a:lumMod val="50000"/>
                    <a:lumOff val="50000"/>
                  </a:schemeClr>
                </a:solidFill>
                <a:latin typeface="Verdana" panose="020B0604030504040204" pitchFamily="34" charset="0"/>
                <a:ea typeface="Verdana" panose="020B0604030504040204" pitchFamily="34" charset="0"/>
              </a:rPr>
              <a:t>may</a:t>
            </a:r>
            <a:r>
              <a:rPr lang="en-US" sz="1400" dirty="0">
                <a:solidFill>
                  <a:schemeClr val="tx1">
                    <a:lumMod val="50000"/>
                    <a:lumOff val="50000"/>
                  </a:schemeClr>
                </a:solidFill>
                <a:latin typeface="Verdana" panose="020B0604030504040204" pitchFamily="34" charset="0"/>
                <a:ea typeface="Verdana" panose="020B0604030504040204" pitchFamily="34" charset="0"/>
              </a:rPr>
              <a:t> be used prior to opening a case to determine if a client is appropriate for specialty mental health services. </a:t>
            </a:r>
          </a:p>
          <a:p>
            <a:pPr marL="822960" lvl="2" indent="-228600" algn="l">
              <a:lnSpc>
                <a:spcPct val="100000"/>
              </a:lnSpc>
              <a:spcBef>
                <a:spcPct val="20000"/>
              </a:spcBef>
              <a:buClr>
                <a:srgbClr val="8CADAE"/>
              </a:buClr>
              <a:buSzPct val="7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Using the screening form prior to opening a case can help assure that clients are referred to the correct mental health provider as soon as possible. </a:t>
            </a:r>
          </a:p>
          <a:p>
            <a:pPr marL="822960" lvl="2" indent="-228600" algn="l">
              <a:lnSpc>
                <a:spcPct val="100000"/>
              </a:lnSpc>
              <a:spcBef>
                <a:spcPct val="20000"/>
              </a:spcBef>
              <a:buClr>
                <a:srgbClr val="8CADAE"/>
              </a:buClr>
              <a:buSzPct val="7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Completing the screening from prior to opening a case is a non-billable activity.</a:t>
            </a:r>
          </a:p>
          <a:p>
            <a:pPr marL="274320" lvl="0" indent="-274320">
              <a:lnSpc>
                <a:spcPct val="100000"/>
              </a:lnSpc>
              <a:spcBef>
                <a:spcPct val="20000"/>
              </a:spcBef>
              <a:buClr>
                <a:srgbClr val="D16349"/>
              </a:buClr>
              <a:buSzPct val="85000"/>
              <a:buFont typeface="Wingdings 2"/>
              <a:buChar char=""/>
            </a:pPr>
            <a:endParaRPr lang="en-US" sz="1400" dirty="0">
              <a:solidFill>
                <a:schemeClr val="tx1">
                  <a:lumMod val="50000"/>
                  <a:lumOff val="50000"/>
                </a:schemeClr>
              </a:solidFill>
              <a:latin typeface="Verdana" panose="020B0604030504040204" pitchFamily="34" charset="0"/>
              <a:ea typeface="Verdana" panose="020B0604030504040204" pitchFamily="34" charset="0"/>
            </a:endParaRPr>
          </a:p>
          <a:p>
            <a:pPr marL="274320" lvl="0" indent="-274320">
              <a:lnSpc>
                <a:spcPct val="100000"/>
              </a:lnSpc>
              <a:spcBef>
                <a:spcPct val="20000"/>
              </a:spcBef>
              <a:buClr>
                <a:srgbClr val="D16349"/>
              </a:buClr>
              <a:buSzPct val="85000"/>
              <a:buFont typeface="Wingdings 2"/>
              <a:buChar char=""/>
            </a:pPr>
            <a:r>
              <a:rPr lang="en-US" sz="1400" dirty="0">
                <a:solidFill>
                  <a:schemeClr val="tx1">
                    <a:lumMod val="50000"/>
                    <a:lumOff val="50000"/>
                  </a:schemeClr>
                </a:solidFill>
                <a:latin typeface="Verdana" panose="020B0604030504040204" pitchFamily="34" charset="0"/>
                <a:ea typeface="Verdana" panose="020B0604030504040204" pitchFamily="34" charset="0"/>
              </a:rPr>
              <a:t>The Screening tool </a:t>
            </a:r>
            <a:r>
              <a:rPr lang="en-US" sz="1400" b="1" u="sng" dirty="0">
                <a:solidFill>
                  <a:schemeClr val="tx1">
                    <a:lumMod val="50000"/>
                    <a:lumOff val="50000"/>
                  </a:schemeClr>
                </a:solidFill>
                <a:latin typeface="Verdana" panose="020B0604030504040204" pitchFamily="34" charset="0"/>
                <a:ea typeface="Verdana" panose="020B0604030504040204" pitchFamily="34" charset="0"/>
              </a:rPr>
              <a:t>must</a:t>
            </a:r>
            <a:r>
              <a:rPr lang="en-US" sz="1400" dirty="0">
                <a:solidFill>
                  <a:schemeClr val="tx1">
                    <a:lumMod val="50000"/>
                    <a:lumOff val="50000"/>
                  </a:schemeClr>
                </a:solidFill>
                <a:latin typeface="Verdana" panose="020B0604030504040204" pitchFamily="34" charset="0"/>
                <a:ea typeface="Verdana" panose="020B0604030504040204" pitchFamily="34" charset="0"/>
              </a:rPr>
              <a:t> be completed </a:t>
            </a:r>
            <a:r>
              <a:rPr lang="en-US" sz="1400" dirty="0">
                <a:solidFill>
                  <a:schemeClr val="tx1">
                    <a:lumMod val="65000"/>
                    <a:lumOff val="35000"/>
                  </a:schemeClr>
                </a:solidFill>
                <a:latin typeface="Verdana" panose="020B0604030504040204" pitchFamily="34" charset="0"/>
                <a:ea typeface="Verdana" panose="020B0604030504040204" pitchFamily="34" charset="0"/>
              </a:rPr>
              <a:t>before or by </a:t>
            </a:r>
            <a:r>
              <a:rPr lang="en-US" sz="1400" dirty="0">
                <a:solidFill>
                  <a:schemeClr val="tx1">
                    <a:lumMod val="50000"/>
                    <a:lumOff val="50000"/>
                  </a:schemeClr>
                </a:solidFill>
                <a:latin typeface="Verdana" panose="020B0604030504040204" pitchFamily="34" charset="0"/>
                <a:ea typeface="Verdana" panose="020B0604030504040204" pitchFamily="34" charset="0"/>
              </a:rPr>
              <a:t>the assessment completion. </a:t>
            </a:r>
          </a:p>
          <a:p>
            <a:pPr marL="274320" lvl="1" algn="l">
              <a:lnSpc>
                <a:spcPct val="100000"/>
              </a:lnSpc>
              <a:spcBef>
                <a:spcPct val="20000"/>
              </a:spcBef>
              <a:buClr>
                <a:srgbClr val="CCB400"/>
              </a:buClr>
              <a:buSzPct val="70000"/>
            </a:pPr>
            <a:r>
              <a:rPr lang="en-US" sz="1400" dirty="0">
                <a:solidFill>
                  <a:schemeClr val="tx1">
                    <a:lumMod val="50000"/>
                    <a:lumOff val="50000"/>
                  </a:schemeClr>
                </a:solidFill>
                <a:latin typeface="Verdana" panose="020B0604030504040204" pitchFamily="34" charset="0"/>
                <a:ea typeface="Verdana" panose="020B0604030504040204" pitchFamily="34" charset="0"/>
              </a:rPr>
              <a:t>Exceptions for: Out of County, TBS Workers, Crisis, Conservatorship, Guidance Clinic, &amp; STAT program. </a:t>
            </a:r>
          </a:p>
          <a:p>
            <a:endParaRPr lang="en-US" dirty="0"/>
          </a:p>
        </p:txBody>
      </p:sp>
      <p:sp>
        <p:nvSpPr>
          <p:cNvPr id="4" name="Slide Number Placeholder 3">
            <a:extLst>
              <a:ext uri="{FF2B5EF4-FFF2-40B4-BE49-F238E27FC236}">
                <a16:creationId xmlns:a16="http://schemas.microsoft.com/office/drawing/2014/main" id="{65D8F55D-28D2-4199-ADC3-0D403BA44E43}"/>
              </a:ext>
            </a:extLst>
          </p:cNvPr>
          <p:cNvSpPr>
            <a:spLocks noGrp="1"/>
          </p:cNvSpPr>
          <p:nvPr>
            <p:ph type="sldNum" sz="quarter" idx="12"/>
          </p:nvPr>
        </p:nvSpPr>
        <p:spPr/>
        <p:txBody>
          <a:bodyPr/>
          <a:lstStyle/>
          <a:p>
            <a:fld id="{6E9F442E-095D-414B-A3C1-4D7C903EC540}" type="slidenum">
              <a:rPr lang="uk-UA" smtClean="0"/>
              <a:pPr/>
              <a:t>7</a:t>
            </a:fld>
            <a:endParaRPr lang="uk-UA" dirty="0"/>
          </a:p>
        </p:txBody>
      </p:sp>
    </p:spTree>
    <p:extLst>
      <p:ext uri="{BB962C8B-B14F-4D97-AF65-F5344CB8AC3E}">
        <p14:creationId xmlns:p14="http://schemas.microsoft.com/office/powerpoint/2010/main" val="1869114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3E5A-BD24-4880-BFAF-07CAEFEA148F}"/>
              </a:ext>
            </a:extLst>
          </p:cNvPr>
          <p:cNvSpPr>
            <a:spLocks noGrp="1"/>
          </p:cNvSpPr>
          <p:nvPr>
            <p:ph type="ctrTitle"/>
          </p:nvPr>
        </p:nvSpPr>
        <p:spPr>
          <a:xfrm>
            <a:off x="2605315" y="1336346"/>
            <a:ext cx="7307943" cy="867930"/>
          </a:xfrm>
        </p:spPr>
        <p:txBody>
          <a:bodyPr/>
          <a:lstStyle/>
          <a:p>
            <a:r>
              <a:rPr lang="en-US" dirty="0"/>
              <a:t>Documenting Medication and Medication History</a:t>
            </a:r>
          </a:p>
        </p:txBody>
      </p:sp>
      <p:sp>
        <p:nvSpPr>
          <p:cNvPr id="3" name="Subtitle 2">
            <a:extLst>
              <a:ext uri="{FF2B5EF4-FFF2-40B4-BE49-F238E27FC236}">
                <a16:creationId xmlns:a16="http://schemas.microsoft.com/office/drawing/2014/main" id="{FBE05308-9D09-440E-B2B5-8E60A8E41646}"/>
              </a:ext>
            </a:extLst>
          </p:cNvPr>
          <p:cNvSpPr>
            <a:spLocks noGrp="1"/>
          </p:cNvSpPr>
          <p:nvPr>
            <p:ph type="subTitle" idx="1"/>
          </p:nvPr>
        </p:nvSpPr>
        <p:spPr>
          <a:xfrm>
            <a:off x="2523564" y="2455817"/>
            <a:ext cx="7307943" cy="3560014"/>
          </a:xfrm>
        </p:spPr>
        <p:txBody>
          <a:bodyPr/>
          <a:lstStyle/>
          <a:p>
            <a:r>
              <a:rPr lang="en-US" sz="1400" dirty="0"/>
              <a:t>List medications prescribed by a Medical Provider (MD, DO, PA, NP) employed by the provider, including: dose/frequency of each, date of initial prescriptions &amp; refills. Documentation of informed consent for medications is required and may be located in a different section of the record. </a:t>
            </a:r>
          </a:p>
          <a:p>
            <a:pPr marL="108000" indent="0">
              <a:buNone/>
            </a:pPr>
            <a:endParaRPr lang="en-US" sz="1400" dirty="0"/>
          </a:p>
          <a:p>
            <a:r>
              <a:rPr lang="en-US" sz="1400" dirty="0"/>
              <a:t>Medications prescribed by an outside Medical Provider must be listed as above, per client or Medical Provider’s report; provide the Medical Provider’s name and contact information (address and telephone) and as known: dose/frequency of each, date of initial prescriptions, &amp; refills. </a:t>
            </a:r>
          </a:p>
          <a:p>
            <a:pPr marL="108000" indent="0">
              <a:buNone/>
            </a:pPr>
            <a:endParaRPr lang="en-US" sz="1400" dirty="0"/>
          </a:p>
          <a:p>
            <a:r>
              <a:rPr lang="en-US" sz="1400" dirty="0"/>
              <a:t>Document the history of prescribed medications (for physical and mental health) as above (each element as known), per client or Medical Provider’s report; provide Medical Provider’s name and contact information (address and telephone).</a:t>
            </a:r>
          </a:p>
        </p:txBody>
      </p:sp>
      <p:sp>
        <p:nvSpPr>
          <p:cNvPr id="4" name="Slide Number Placeholder 3">
            <a:extLst>
              <a:ext uri="{FF2B5EF4-FFF2-40B4-BE49-F238E27FC236}">
                <a16:creationId xmlns:a16="http://schemas.microsoft.com/office/drawing/2014/main" id="{56508749-1C92-40B1-BA4F-A203B9F253BB}"/>
              </a:ext>
            </a:extLst>
          </p:cNvPr>
          <p:cNvSpPr>
            <a:spLocks noGrp="1"/>
          </p:cNvSpPr>
          <p:nvPr>
            <p:ph type="sldNum" sz="quarter" idx="12"/>
          </p:nvPr>
        </p:nvSpPr>
        <p:spPr/>
        <p:txBody>
          <a:bodyPr/>
          <a:lstStyle/>
          <a:p>
            <a:fld id="{6E9F442E-095D-414B-A3C1-4D7C903EC540}" type="slidenum">
              <a:rPr lang="uk-UA" smtClean="0"/>
              <a:pPr/>
              <a:t>70</a:t>
            </a:fld>
            <a:endParaRPr lang="uk-UA" dirty="0"/>
          </a:p>
        </p:txBody>
      </p:sp>
      <p:pic>
        <p:nvPicPr>
          <p:cNvPr id="6" name="Picture 5">
            <a:extLst>
              <a:ext uri="{FF2B5EF4-FFF2-40B4-BE49-F238E27FC236}">
                <a16:creationId xmlns:a16="http://schemas.microsoft.com/office/drawing/2014/main" id="{D6E1E427-1413-42D2-B353-428582F91D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4398979"/>
            <a:ext cx="2651760" cy="1768812"/>
          </a:xfrm>
          <a:prstGeom prst="rect">
            <a:avLst/>
          </a:prstGeom>
        </p:spPr>
      </p:pic>
    </p:spTree>
    <p:extLst>
      <p:ext uri="{BB962C8B-B14F-4D97-AF65-F5344CB8AC3E}">
        <p14:creationId xmlns:p14="http://schemas.microsoft.com/office/powerpoint/2010/main" val="23771209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2B2C-1F7C-4352-B192-5AC99AD8B8C3}"/>
              </a:ext>
            </a:extLst>
          </p:cNvPr>
          <p:cNvSpPr>
            <a:spLocks noGrp="1"/>
          </p:cNvSpPr>
          <p:nvPr>
            <p:ph type="ctrTitle"/>
          </p:nvPr>
        </p:nvSpPr>
        <p:spPr/>
        <p:txBody>
          <a:bodyPr/>
          <a:lstStyle/>
          <a:p>
            <a:r>
              <a:rPr lang="en-US" dirty="0"/>
              <a:t>Assessment Signatures</a:t>
            </a:r>
          </a:p>
        </p:txBody>
      </p:sp>
      <p:sp>
        <p:nvSpPr>
          <p:cNvPr id="3" name="Subtitle 2">
            <a:extLst>
              <a:ext uri="{FF2B5EF4-FFF2-40B4-BE49-F238E27FC236}">
                <a16:creationId xmlns:a16="http://schemas.microsoft.com/office/drawing/2014/main" id="{41534D24-CCED-490A-A0A2-28C2FFB5364D}"/>
              </a:ext>
            </a:extLst>
          </p:cNvPr>
          <p:cNvSpPr>
            <a:spLocks noGrp="1"/>
          </p:cNvSpPr>
          <p:nvPr>
            <p:ph type="subTitle" idx="1"/>
          </p:nvPr>
        </p:nvSpPr>
        <p:spPr>
          <a:xfrm>
            <a:off x="2442028" y="2789343"/>
            <a:ext cx="7307943" cy="3054554"/>
          </a:xfrm>
        </p:spPr>
        <p:txBody>
          <a:bodyPr/>
          <a:lstStyle/>
          <a:p>
            <a:pPr marL="108000" indent="0">
              <a:buNone/>
            </a:pPr>
            <a:r>
              <a:rPr lang="en-US" sz="1600" dirty="0"/>
              <a:t>All Signatures must include: </a:t>
            </a:r>
          </a:p>
          <a:p>
            <a:r>
              <a:rPr lang="en-US" sz="1600" dirty="0"/>
              <a:t>Date of service</a:t>
            </a:r>
          </a:p>
          <a:p>
            <a:r>
              <a:rPr lang="en-US" sz="1600" dirty="0"/>
              <a:t>Signature of the person providing services/electronic signature</a:t>
            </a:r>
          </a:p>
          <a:p>
            <a:r>
              <a:rPr lang="en-US" sz="1600" dirty="0"/>
              <a:t>M/C Scope of Practice (</a:t>
            </a:r>
            <a:r>
              <a:rPr lang="en-US" sz="1600" dirty="0">
                <a:solidFill>
                  <a:schemeClr val="tx1">
                    <a:lumMod val="65000"/>
                    <a:lumOff val="35000"/>
                  </a:schemeClr>
                </a:solidFill>
              </a:rPr>
              <a:t>MSW, AMFT, MHRS, NP, MD, MHRS, etc.)  See Scope of Practice table with required designations </a:t>
            </a:r>
            <a:r>
              <a:rPr lang="en-US" sz="1600" dirty="0">
                <a:solidFill>
                  <a:schemeClr val="tx1">
                    <a:lumMod val="65000"/>
                    <a:lumOff val="35000"/>
                  </a:schemeClr>
                </a:solidFill>
                <a:hlinkClick r:id="rId2"/>
              </a:rPr>
              <a:t>http://www.acbhcs.org/providers/QA/docs/training/MH%20Scope%20of%20Practice%20Credentialing.pdf</a:t>
            </a:r>
            <a:endParaRPr lang="en-US" sz="1600" dirty="0">
              <a:solidFill>
                <a:srgbClr val="FF0000"/>
              </a:solidFill>
            </a:endParaRPr>
          </a:p>
          <a:p>
            <a:r>
              <a:rPr lang="en-US" sz="1600" dirty="0"/>
              <a:t>Type of degree/licensure/job title </a:t>
            </a:r>
          </a:p>
          <a:p>
            <a:r>
              <a:rPr lang="en-US" sz="1600" dirty="0"/>
              <a:t>Relevant NPI (if applicable) </a:t>
            </a:r>
          </a:p>
          <a:p>
            <a:r>
              <a:rPr lang="en-US" sz="1600" dirty="0"/>
              <a:t>Date documentation entered into the medical record</a:t>
            </a:r>
          </a:p>
          <a:p>
            <a:endParaRPr lang="en-US" dirty="0"/>
          </a:p>
        </p:txBody>
      </p:sp>
      <p:sp>
        <p:nvSpPr>
          <p:cNvPr id="4" name="Slide Number Placeholder 3">
            <a:extLst>
              <a:ext uri="{FF2B5EF4-FFF2-40B4-BE49-F238E27FC236}">
                <a16:creationId xmlns:a16="http://schemas.microsoft.com/office/drawing/2014/main" id="{B41C7371-6C77-47A4-A2E6-ECC97E55A1F6}"/>
              </a:ext>
            </a:extLst>
          </p:cNvPr>
          <p:cNvSpPr>
            <a:spLocks noGrp="1"/>
          </p:cNvSpPr>
          <p:nvPr>
            <p:ph type="sldNum" sz="quarter" idx="12"/>
          </p:nvPr>
        </p:nvSpPr>
        <p:spPr/>
        <p:txBody>
          <a:bodyPr/>
          <a:lstStyle/>
          <a:p>
            <a:fld id="{6E9F442E-095D-414B-A3C1-4D7C903EC540}" type="slidenum">
              <a:rPr lang="uk-UA" smtClean="0"/>
              <a:pPr/>
              <a:t>71</a:t>
            </a:fld>
            <a:endParaRPr lang="uk-UA" dirty="0"/>
          </a:p>
        </p:txBody>
      </p:sp>
      <p:pic>
        <p:nvPicPr>
          <p:cNvPr id="6" name="Picture 5">
            <a:extLst>
              <a:ext uri="{FF2B5EF4-FFF2-40B4-BE49-F238E27FC236}">
                <a16:creationId xmlns:a16="http://schemas.microsoft.com/office/drawing/2014/main" id="{441EC967-B4C5-428C-909E-F415CD0F929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44131" y="4395794"/>
            <a:ext cx="2011680" cy="1468951"/>
          </a:xfrm>
          <a:prstGeom prst="rect">
            <a:avLst/>
          </a:prstGeom>
        </p:spPr>
      </p:pic>
    </p:spTree>
    <p:extLst>
      <p:ext uri="{BB962C8B-B14F-4D97-AF65-F5344CB8AC3E}">
        <p14:creationId xmlns:p14="http://schemas.microsoft.com/office/powerpoint/2010/main" val="4043150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8A75-B6A2-4B3D-9A6B-A20B1ADED42A}"/>
              </a:ext>
            </a:extLst>
          </p:cNvPr>
          <p:cNvSpPr>
            <a:spLocks noGrp="1"/>
          </p:cNvSpPr>
          <p:nvPr>
            <p:ph type="ctrTitle"/>
          </p:nvPr>
        </p:nvSpPr>
        <p:spPr>
          <a:xfrm>
            <a:off x="2442028" y="147064"/>
            <a:ext cx="7307943" cy="1255728"/>
          </a:xfrm>
        </p:spPr>
        <p:txBody>
          <a:bodyPr/>
          <a:lstStyle/>
          <a:p>
            <a:r>
              <a:rPr lang="en-US" dirty="0"/>
              <a:t>Child Adolescent Needs Strengths (CANS)/Adult Needs Strengths Assessment (ANSA)</a:t>
            </a:r>
          </a:p>
        </p:txBody>
      </p:sp>
      <p:sp>
        <p:nvSpPr>
          <p:cNvPr id="3" name="Subtitle 2">
            <a:extLst>
              <a:ext uri="{FF2B5EF4-FFF2-40B4-BE49-F238E27FC236}">
                <a16:creationId xmlns:a16="http://schemas.microsoft.com/office/drawing/2014/main" id="{E8276430-C3E7-4408-AE59-05C2397FBF28}"/>
              </a:ext>
            </a:extLst>
          </p:cNvPr>
          <p:cNvSpPr>
            <a:spLocks noGrp="1"/>
          </p:cNvSpPr>
          <p:nvPr>
            <p:ph type="subTitle" idx="1"/>
          </p:nvPr>
        </p:nvSpPr>
        <p:spPr>
          <a:xfrm>
            <a:off x="2442027" y="1665361"/>
            <a:ext cx="7307943" cy="4085798"/>
          </a:xfrm>
        </p:spPr>
        <p:txBody>
          <a:bodyPr/>
          <a:lstStyle/>
          <a:p>
            <a:endParaRPr lang="en-US" sz="1400" dirty="0">
              <a:latin typeface="Verdana" panose="020B0604030504040204" pitchFamily="34" charset="0"/>
              <a:ea typeface="Verdana" panose="020B0604030504040204" pitchFamily="34" charset="0"/>
            </a:endParaRPr>
          </a:p>
          <a:p>
            <a:r>
              <a:rPr lang="en-US" sz="1400" dirty="0">
                <a:latin typeface="Verdana" panose="020B0604030504040204" pitchFamily="34" charset="0"/>
                <a:ea typeface="Verdana" panose="020B0604030504040204" pitchFamily="34" charset="0"/>
              </a:rPr>
              <a:t>The CANS/ANSA is a performance outcome assessment tool. </a:t>
            </a:r>
            <a:r>
              <a:rPr lang="en-US" sz="1400" dirty="0">
                <a:solidFill>
                  <a:schemeClr val="bg2">
                    <a:lumMod val="50000"/>
                  </a:schemeClr>
                </a:solidFill>
                <a:latin typeface="Verdana" panose="020B0604030504040204" pitchFamily="34" charset="0"/>
                <a:ea typeface="Verdana" panose="020B0604030504040204" pitchFamily="34" charset="0"/>
              </a:rPr>
              <a:t>It is used for identifying and prioritizing individual youth and family actionable needs and useful strengths to inform treatment plans.  It provides a framework for developing and communicating about a shared vision and uses youth and family information to inform planning, support decisions, and monitor outcomes.</a:t>
            </a:r>
          </a:p>
          <a:p>
            <a:r>
              <a:rPr lang="en-US" sz="1400" dirty="0">
                <a:latin typeface="Verdana" panose="020B0604030504040204" pitchFamily="34" charset="0"/>
                <a:ea typeface="Verdana" panose="020B0604030504040204" pitchFamily="34" charset="0"/>
              </a:rPr>
              <a:t>CANS/ANSA assessments are required at initial intake ( by the completion of the assessment, on-going 6 months and at discharge.</a:t>
            </a:r>
          </a:p>
          <a:p>
            <a:r>
              <a:rPr lang="en-US" sz="1400" dirty="0">
                <a:latin typeface="Verdana" panose="020B0604030504040204" pitchFamily="34" charset="0"/>
                <a:ea typeface="Verdana" panose="020B0604030504040204" pitchFamily="34" charset="0"/>
              </a:rPr>
              <a:t>The CANS/ANSA must be included in the client’s official Medical Record.  Completion of this form in the CANS/ANSA monitoring database Objective Arts does not meet this requirement.</a:t>
            </a:r>
          </a:p>
          <a:p>
            <a:r>
              <a:rPr lang="en-US" sz="1400" dirty="0">
                <a:latin typeface="Verdana" panose="020B0604030504040204" pitchFamily="34" charset="0"/>
                <a:ea typeface="Verdana" panose="020B0604030504040204" pitchFamily="34" charset="0"/>
              </a:rPr>
              <a:t>Some programs are exempt from having to complete the CANS/ANSA.  The best place to find out is through reviewing your contract or reaching out to your contract manager. </a:t>
            </a:r>
          </a:p>
          <a:p>
            <a:r>
              <a:rPr lang="en-US" sz="1400" dirty="0">
                <a:solidFill>
                  <a:schemeClr val="tx1">
                    <a:lumMod val="65000"/>
                    <a:lumOff val="35000"/>
                  </a:schemeClr>
                </a:solidFill>
                <a:latin typeface="Verdana" panose="020B0604030504040204" pitchFamily="34" charset="0"/>
                <a:ea typeface="Verdana" panose="020B0604030504040204" pitchFamily="34" charset="0"/>
              </a:rPr>
              <a:t>See current ACBH P&amp;P for most recent requirements.</a:t>
            </a:r>
          </a:p>
        </p:txBody>
      </p:sp>
      <p:sp>
        <p:nvSpPr>
          <p:cNvPr id="4" name="Slide Number Placeholder 3">
            <a:extLst>
              <a:ext uri="{FF2B5EF4-FFF2-40B4-BE49-F238E27FC236}">
                <a16:creationId xmlns:a16="http://schemas.microsoft.com/office/drawing/2014/main" id="{06A50C11-2AB7-402A-9CB9-930AE5B6741F}"/>
              </a:ext>
            </a:extLst>
          </p:cNvPr>
          <p:cNvSpPr>
            <a:spLocks noGrp="1"/>
          </p:cNvSpPr>
          <p:nvPr>
            <p:ph type="sldNum" sz="quarter" idx="12"/>
          </p:nvPr>
        </p:nvSpPr>
        <p:spPr/>
        <p:txBody>
          <a:bodyPr/>
          <a:lstStyle/>
          <a:p>
            <a:fld id="{6E9F442E-095D-414B-A3C1-4D7C903EC540}" type="slidenum">
              <a:rPr lang="uk-UA" smtClean="0"/>
              <a:pPr/>
              <a:t>72</a:t>
            </a:fld>
            <a:endParaRPr lang="uk-UA" dirty="0"/>
          </a:p>
        </p:txBody>
      </p:sp>
    </p:spTree>
    <p:extLst>
      <p:ext uri="{BB962C8B-B14F-4D97-AF65-F5344CB8AC3E}">
        <p14:creationId xmlns:p14="http://schemas.microsoft.com/office/powerpoint/2010/main" val="2597992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0E0C9-35A2-4858-A073-396F83DA0641}"/>
              </a:ext>
            </a:extLst>
          </p:cNvPr>
          <p:cNvSpPr>
            <a:spLocks noGrp="1"/>
          </p:cNvSpPr>
          <p:nvPr>
            <p:ph type="ctrTitle"/>
          </p:nvPr>
        </p:nvSpPr>
        <p:spPr/>
        <p:txBody>
          <a:bodyPr/>
          <a:lstStyle/>
          <a:p>
            <a:r>
              <a:rPr lang="en-US" dirty="0"/>
              <a:t>CANS Birth to 24</a:t>
            </a:r>
          </a:p>
        </p:txBody>
      </p:sp>
      <p:sp>
        <p:nvSpPr>
          <p:cNvPr id="3" name="Subtitle 2">
            <a:extLst>
              <a:ext uri="{FF2B5EF4-FFF2-40B4-BE49-F238E27FC236}">
                <a16:creationId xmlns:a16="http://schemas.microsoft.com/office/drawing/2014/main" id="{2F310B29-8EA9-4A3A-A841-E0F9E716340B}"/>
              </a:ext>
            </a:extLst>
          </p:cNvPr>
          <p:cNvSpPr>
            <a:spLocks noGrp="1"/>
          </p:cNvSpPr>
          <p:nvPr>
            <p:ph type="subTitle" idx="1"/>
          </p:nvPr>
        </p:nvSpPr>
        <p:spPr>
          <a:xfrm>
            <a:off x="2233278" y="2636401"/>
            <a:ext cx="7307943" cy="3580339"/>
          </a:xfrm>
        </p:spPr>
        <p:txBody>
          <a:bodyPr/>
          <a:lstStyle/>
          <a:p>
            <a:r>
              <a:rPr lang="en-US" sz="1400" dirty="0"/>
              <a:t>The new CANS Birth to 24 went live on July 6, 2020. The 3rd edition of Alameda County’s CANS integrated the Early Childhood Birth to 5 version, Child and Youth Ages 6-17 version and the Transitional Age Youth ages18-24 version into one.   </a:t>
            </a:r>
          </a:p>
          <a:p>
            <a:pPr marL="108000" indent="0">
              <a:buNone/>
            </a:pPr>
            <a:endParaRPr lang="en-US" sz="1400" dirty="0"/>
          </a:p>
          <a:p>
            <a:r>
              <a:rPr lang="en-US" sz="1400" dirty="0"/>
              <a:t>CANS/ANSA certification:  </a:t>
            </a:r>
            <a:r>
              <a:rPr lang="en-US" sz="1400" dirty="0">
                <a:hlinkClick r:id="rId2"/>
              </a:rPr>
              <a:t>www.tcomtraining.com</a:t>
            </a:r>
            <a:endParaRPr lang="en-US" sz="1400" dirty="0"/>
          </a:p>
          <a:p>
            <a:endParaRPr lang="en-US" sz="1400" dirty="0"/>
          </a:p>
          <a:p>
            <a:r>
              <a:rPr lang="en-US" sz="1400" dirty="0"/>
              <a:t>ACBHCS Provider Website/ CANS/ANSA </a:t>
            </a:r>
            <a:r>
              <a:rPr lang="en-US" sz="1400" dirty="0">
                <a:hlinkClick r:id="rId3"/>
              </a:rPr>
              <a:t>http://www.acbhcs.org/providers/CANS/cans.htm</a:t>
            </a:r>
            <a:endParaRPr lang="en-US" sz="1400" dirty="0"/>
          </a:p>
          <a:p>
            <a:pPr marL="108000" indent="0">
              <a:buNone/>
            </a:pPr>
            <a:endParaRPr lang="en-US" dirty="0"/>
          </a:p>
          <a:p>
            <a:pPr marL="10800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B32A246-4854-45F1-B35C-0CBEB1159838}"/>
              </a:ext>
            </a:extLst>
          </p:cNvPr>
          <p:cNvSpPr>
            <a:spLocks noGrp="1"/>
          </p:cNvSpPr>
          <p:nvPr>
            <p:ph type="sldNum" sz="quarter" idx="12"/>
          </p:nvPr>
        </p:nvSpPr>
        <p:spPr/>
        <p:txBody>
          <a:bodyPr/>
          <a:lstStyle/>
          <a:p>
            <a:fld id="{6E9F442E-095D-414B-A3C1-4D7C903EC540}" type="slidenum">
              <a:rPr lang="uk-UA" smtClean="0"/>
              <a:pPr/>
              <a:t>73</a:t>
            </a:fld>
            <a:endParaRPr lang="uk-UA" dirty="0"/>
          </a:p>
        </p:txBody>
      </p:sp>
      <p:pic>
        <p:nvPicPr>
          <p:cNvPr id="6" name="Picture 5">
            <a:extLst>
              <a:ext uri="{FF2B5EF4-FFF2-40B4-BE49-F238E27FC236}">
                <a16:creationId xmlns:a16="http://schemas.microsoft.com/office/drawing/2014/main" id="{27FC7EA7-9BD8-4DF8-BC77-ECBD5BAB291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77591" y="4069379"/>
            <a:ext cx="3474720" cy="2147361"/>
          </a:xfrm>
          <a:prstGeom prst="rect">
            <a:avLst/>
          </a:prstGeom>
        </p:spPr>
      </p:pic>
      <p:sp>
        <p:nvSpPr>
          <p:cNvPr id="7" name="TextBox 6">
            <a:extLst>
              <a:ext uri="{FF2B5EF4-FFF2-40B4-BE49-F238E27FC236}">
                <a16:creationId xmlns:a16="http://schemas.microsoft.com/office/drawing/2014/main" id="{AF2EB79F-353C-452C-9D5C-AD2F622263C3}"/>
              </a:ext>
            </a:extLst>
          </p:cNvPr>
          <p:cNvSpPr txBox="1"/>
          <p:nvPr/>
        </p:nvSpPr>
        <p:spPr>
          <a:xfrm>
            <a:off x="6972791" y="7555966"/>
            <a:ext cx="3474720" cy="230832"/>
          </a:xfrm>
          <a:prstGeom prst="rect">
            <a:avLst/>
          </a:prstGeom>
          <a:noFill/>
        </p:spPr>
        <p:txBody>
          <a:bodyPr wrap="square" rtlCol="0">
            <a:spAutoFit/>
          </a:bodyPr>
          <a:lstStyle/>
          <a:p>
            <a:r>
              <a:rPr lang="en-US" sz="900" dirty="0">
                <a:hlinkClick r:id="rId5" tooltip="http://theinappropriatehomeschooler.blogspot.com/2013/09/the-key-to-successfully-homeschooling_19.html"/>
              </a:rPr>
              <a:t>This Photo</a:t>
            </a:r>
            <a:r>
              <a:rPr lang="en-US" sz="900" dirty="0"/>
              <a:t> by Unknown Author is licensed under </a:t>
            </a:r>
            <a:r>
              <a:rPr lang="en-US" sz="900" dirty="0">
                <a:hlinkClick r:id="rId6" tooltip="https://creativecommons.org/licenses/by-nc-nd/3.0/"/>
              </a:rPr>
              <a:t>CC BY-NC-ND</a:t>
            </a:r>
            <a:endParaRPr lang="en-US" sz="900" dirty="0"/>
          </a:p>
        </p:txBody>
      </p:sp>
    </p:spTree>
    <p:extLst>
      <p:ext uri="{BB962C8B-B14F-4D97-AF65-F5344CB8AC3E}">
        <p14:creationId xmlns:p14="http://schemas.microsoft.com/office/powerpoint/2010/main" val="2243277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39CE-8227-4932-B3DB-241780F6A9E5}"/>
              </a:ext>
            </a:extLst>
          </p:cNvPr>
          <p:cNvSpPr>
            <a:spLocks noGrp="1"/>
          </p:cNvSpPr>
          <p:nvPr>
            <p:ph type="ctrTitle"/>
          </p:nvPr>
        </p:nvSpPr>
        <p:spPr/>
        <p:txBody>
          <a:bodyPr/>
          <a:lstStyle/>
          <a:p>
            <a:r>
              <a:rPr lang="en-US" dirty="0"/>
              <a:t>CANS/ANSA Scope of Practice</a:t>
            </a:r>
          </a:p>
        </p:txBody>
      </p:sp>
      <p:sp>
        <p:nvSpPr>
          <p:cNvPr id="3" name="Subtitle 2">
            <a:extLst>
              <a:ext uri="{FF2B5EF4-FFF2-40B4-BE49-F238E27FC236}">
                <a16:creationId xmlns:a16="http://schemas.microsoft.com/office/drawing/2014/main" id="{539803EB-7D3A-423C-908D-17DF7B045C9E}"/>
              </a:ext>
            </a:extLst>
          </p:cNvPr>
          <p:cNvSpPr>
            <a:spLocks noGrp="1"/>
          </p:cNvSpPr>
          <p:nvPr>
            <p:ph type="subTitle" idx="1"/>
          </p:nvPr>
        </p:nvSpPr>
        <p:spPr>
          <a:xfrm>
            <a:off x="2073621" y="2572281"/>
            <a:ext cx="7307943" cy="2775632"/>
          </a:xfrm>
        </p:spPr>
        <p:txBody>
          <a:bodyPr/>
          <a:lstStyle/>
          <a:p>
            <a:r>
              <a:rPr lang="en-US" sz="1600" dirty="0"/>
              <a:t>The CANS and ANSA are Assessment Tools which may only be completed by the following CANS/ANSA certified individuals:</a:t>
            </a:r>
          </a:p>
          <a:p>
            <a:pPr marL="80010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Licensed LPHA</a:t>
            </a:r>
          </a:p>
          <a:p>
            <a:pPr marL="800100" lvl="1" indent="-34290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Waivered or registered LPHA </a:t>
            </a:r>
          </a:p>
          <a:p>
            <a:pPr marL="800100" lvl="1" indent="-34290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Graduate student/trainee in a recognized MH Master’s or PhD program </a:t>
            </a:r>
          </a:p>
          <a:p>
            <a:pPr marL="800100" lvl="1" indent="-342900" algn="l">
              <a:buFont typeface="Arial" panose="020B0604020202020204" pitchFamily="34" charset="0"/>
              <a:buChar char="•"/>
            </a:pPr>
            <a:endParaRPr lang="en-US" sz="1600" dirty="0">
              <a:solidFill>
                <a:schemeClr val="bg2">
                  <a:lumMod val="50000"/>
                </a:schemeClr>
              </a:solidFill>
              <a:latin typeface="Verdana" panose="020B0604030504040204" pitchFamily="34" charset="0"/>
              <a:ea typeface="Verdana" panose="020B0604030504040204" pitchFamily="34" charset="0"/>
            </a:endParaRPr>
          </a:p>
          <a:p>
            <a:pPr marL="80010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Mental Health Rehab Specialist </a:t>
            </a:r>
          </a:p>
        </p:txBody>
      </p:sp>
      <p:sp>
        <p:nvSpPr>
          <p:cNvPr id="4" name="Slide Number Placeholder 3">
            <a:extLst>
              <a:ext uri="{FF2B5EF4-FFF2-40B4-BE49-F238E27FC236}">
                <a16:creationId xmlns:a16="http://schemas.microsoft.com/office/drawing/2014/main" id="{C8B7A798-2D7E-47A3-A7FD-514DD0CFFCA7}"/>
              </a:ext>
            </a:extLst>
          </p:cNvPr>
          <p:cNvSpPr>
            <a:spLocks noGrp="1"/>
          </p:cNvSpPr>
          <p:nvPr>
            <p:ph type="sldNum" sz="quarter" idx="12"/>
          </p:nvPr>
        </p:nvSpPr>
        <p:spPr/>
        <p:txBody>
          <a:bodyPr/>
          <a:lstStyle/>
          <a:p>
            <a:fld id="{6E9F442E-095D-414B-A3C1-4D7C903EC540}" type="slidenum">
              <a:rPr lang="uk-UA" smtClean="0"/>
              <a:pPr/>
              <a:t>74</a:t>
            </a:fld>
            <a:endParaRPr lang="uk-UA" dirty="0"/>
          </a:p>
        </p:txBody>
      </p:sp>
    </p:spTree>
    <p:extLst>
      <p:ext uri="{BB962C8B-B14F-4D97-AF65-F5344CB8AC3E}">
        <p14:creationId xmlns:p14="http://schemas.microsoft.com/office/powerpoint/2010/main" val="134874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175A9-0F4A-45A5-BE0B-04795ABE56D4}"/>
              </a:ext>
            </a:extLst>
          </p:cNvPr>
          <p:cNvSpPr>
            <a:spLocks noGrp="1"/>
          </p:cNvSpPr>
          <p:nvPr>
            <p:ph type="ctrTitle"/>
          </p:nvPr>
        </p:nvSpPr>
        <p:spPr>
          <a:xfrm>
            <a:off x="2442028" y="628196"/>
            <a:ext cx="7307943" cy="480131"/>
          </a:xfrm>
        </p:spPr>
        <p:txBody>
          <a:bodyPr/>
          <a:lstStyle/>
          <a:p>
            <a:r>
              <a:rPr lang="en-US" dirty="0"/>
              <a:t>Pediatric Symptom Checklist-35</a:t>
            </a:r>
          </a:p>
        </p:txBody>
      </p:sp>
      <p:sp>
        <p:nvSpPr>
          <p:cNvPr id="3" name="Subtitle 2">
            <a:extLst>
              <a:ext uri="{FF2B5EF4-FFF2-40B4-BE49-F238E27FC236}">
                <a16:creationId xmlns:a16="http://schemas.microsoft.com/office/drawing/2014/main" id="{009CFB9F-E2F8-48D3-B988-9153D94644EE}"/>
              </a:ext>
            </a:extLst>
          </p:cNvPr>
          <p:cNvSpPr>
            <a:spLocks noGrp="1"/>
          </p:cNvSpPr>
          <p:nvPr>
            <p:ph type="subTitle" idx="1"/>
          </p:nvPr>
        </p:nvSpPr>
        <p:spPr>
          <a:xfrm>
            <a:off x="2346129" y="1259771"/>
            <a:ext cx="4690036" cy="5593711"/>
          </a:xfrm>
        </p:spPr>
        <p:txBody>
          <a:bodyPr/>
          <a:lstStyle/>
          <a:p>
            <a:r>
              <a:rPr lang="en-US" sz="1400" dirty="0"/>
              <a:t>The PSC-35 is a psychosocial screening tool designed to facilitate the recognition of cognitive, emotional, and behavioral problems so appropriate interventions can be initiated as early as possible. Parents/caregivers will complete PSC-35 (parent/caregiver version) for children and youth ages three (3) up to age eighteen (18).     </a:t>
            </a:r>
          </a:p>
          <a:p>
            <a:r>
              <a:rPr lang="en-US" sz="1400" dirty="0"/>
              <a:t>The PSC-35 should be offered and completed by 60 days from EO, every 6 months, and at discharge. </a:t>
            </a:r>
          </a:p>
          <a:p>
            <a:r>
              <a:rPr lang="en-US" sz="1400" dirty="0"/>
              <a:t>The PSC-35 does not require training because it is </a:t>
            </a:r>
            <a:r>
              <a:rPr lang="en-US" sz="1600" dirty="0"/>
              <a:t>completed by the parent/caregiver. </a:t>
            </a:r>
          </a:p>
          <a:p>
            <a:r>
              <a:rPr lang="en-US" sz="1400" dirty="0"/>
              <a:t>For more information about the tool, including implementation, scoring and clinical utility, please visit the Pediatric Symptoms Checklist webpage at: </a:t>
            </a:r>
          </a:p>
          <a:p>
            <a:r>
              <a:rPr lang="en-US" sz="1400" dirty="0">
                <a:hlinkClick r:id="rId2"/>
              </a:rPr>
              <a:t>http://www.massgeneral.org/psychiatry/services/psc_home.aspx</a:t>
            </a:r>
            <a:endParaRPr lang="en-US" sz="1400"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F87A692-0F11-457F-A818-BD52C4A9C0C1}"/>
              </a:ext>
            </a:extLst>
          </p:cNvPr>
          <p:cNvSpPr>
            <a:spLocks noGrp="1"/>
          </p:cNvSpPr>
          <p:nvPr>
            <p:ph type="sldNum" sz="quarter" idx="12"/>
          </p:nvPr>
        </p:nvSpPr>
        <p:spPr/>
        <p:txBody>
          <a:bodyPr/>
          <a:lstStyle/>
          <a:p>
            <a:fld id="{6E9F442E-095D-414B-A3C1-4D7C903EC540}" type="slidenum">
              <a:rPr lang="uk-UA" smtClean="0"/>
              <a:pPr/>
              <a:t>75</a:t>
            </a:fld>
            <a:endParaRPr lang="uk-UA" dirty="0"/>
          </a:p>
        </p:txBody>
      </p:sp>
      <p:pic>
        <p:nvPicPr>
          <p:cNvPr id="5" name="Picture 4">
            <a:extLst>
              <a:ext uri="{FF2B5EF4-FFF2-40B4-BE49-F238E27FC236}">
                <a16:creationId xmlns:a16="http://schemas.microsoft.com/office/drawing/2014/main" id="{89C8A6C8-8B6E-4A96-8C1F-3B575EB39FED}"/>
              </a:ext>
            </a:extLst>
          </p:cNvPr>
          <p:cNvPicPr>
            <a:picLocks noChangeAspect="1"/>
          </p:cNvPicPr>
          <p:nvPr/>
        </p:nvPicPr>
        <p:blipFill>
          <a:blip r:embed="rId3"/>
          <a:stretch>
            <a:fillRect/>
          </a:stretch>
        </p:blipFill>
        <p:spPr>
          <a:xfrm>
            <a:off x="7402976" y="1191062"/>
            <a:ext cx="3950824" cy="4554115"/>
          </a:xfrm>
          <a:prstGeom prst="rect">
            <a:avLst/>
          </a:prstGeom>
        </p:spPr>
      </p:pic>
    </p:spTree>
    <p:extLst>
      <p:ext uri="{BB962C8B-B14F-4D97-AF65-F5344CB8AC3E}">
        <p14:creationId xmlns:p14="http://schemas.microsoft.com/office/powerpoint/2010/main" val="14389207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DFC2-1ED2-4EA0-98B2-B1145D786552}"/>
              </a:ext>
            </a:extLst>
          </p:cNvPr>
          <p:cNvSpPr>
            <a:spLocks noGrp="1"/>
          </p:cNvSpPr>
          <p:nvPr>
            <p:ph type="ctrTitle"/>
          </p:nvPr>
        </p:nvSpPr>
        <p:spPr>
          <a:xfrm>
            <a:off x="2674257" y="1052341"/>
            <a:ext cx="7307943" cy="480131"/>
          </a:xfrm>
        </p:spPr>
        <p:txBody>
          <a:bodyPr/>
          <a:lstStyle/>
          <a:p>
            <a:r>
              <a:rPr lang="en-US" dirty="0"/>
              <a:t>PSC-35 Continued</a:t>
            </a:r>
          </a:p>
        </p:txBody>
      </p:sp>
      <p:sp>
        <p:nvSpPr>
          <p:cNvPr id="3" name="Subtitle 2">
            <a:extLst>
              <a:ext uri="{FF2B5EF4-FFF2-40B4-BE49-F238E27FC236}">
                <a16:creationId xmlns:a16="http://schemas.microsoft.com/office/drawing/2014/main" id="{9400C2A0-F5D1-48D9-B473-89EEF3C8C1D6}"/>
              </a:ext>
            </a:extLst>
          </p:cNvPr>
          <p:cNvSpPr>
            <a:spLocks noGrp="1"/>
          </p:cNvSpPr>
          <p:nvPr>
            <p:ph type="subTitle" idx="1"/>
          </p:nvPr>
        </p:nvSpPr>
        <p:spPr>
          <a:xfrm>
            <a:off x="2674256" y="1579658"/>
            <a:ext cx="7307943" cy="4637232"/>
          </a:xfrm>
        </p:spPr>
        <p:txBody>
          <a:bodyPr/>
          <a:lstStyle/>
          <a:p>
            <a:r>
              <a:rPr lang="en-US" sz="1400" dirty="0"/>
              <a:t>Once the PSC-35 has been completed by parents/caregivers, the results should be entered into Objective Arts and a copy of the form must be included in the Medical Record. </a:t>
            </a:r>
          </a:p>
          <a:p>
            <a:endParaRPr lang="en-US" sz="1400" dirty="0"/>
          </a:p>
          <a:p>
            <a:r>
              <a:rPr lang="en-US" sz="1400" dirty="0"/>
              <a:t>Time spent inputting the PSC-35 into Objective Arts is not a billable activity.</a:t>
            </a:r>
          </a:p>
          <a:p>
            <a:endParaRPr lang="en-US" sz="1400" dirty="0"/>
          </a:p>
          <a:p>
            <a:r>
              <a:rPr lang="en-US" sz="1400" dirty="0"/>
              <a:t>Time spent reviewing the PSC-35 for the first time is a billable assessment activity or as medically necessary. </a:t>
            </a:r>
          </a:p>
          <a:p>
            <a:endParaRPr lang="en-US" sz="1400" dirty="0"/>
          </a:p>
          <a:p>
            <a:r>
              <a:rPr lang="en-US" sz="1400" dirty="0"/>
              <a:t>If client’s caregivers need help completing the PCS-35, time spent reviewing and completing the questions with the client’s caregivers is a billable assessment activity. </a:t>
            </a:r>
          </a:p>
          <a:p>
            <a:endParaRPr lang="en-US" sz="1400" dirty="0"/>
          </a:p>
          <a:p>
            <a:r>
              <a:rPr lang="en-US" sz="1400" dirty="0"/>
              <a:t>Indicate in the progress note what barrier prevented the caregivers from completing the PSC-35 on their own and what interventions you did.</a:t>
            </a:r>
          </a:p>
          <a:p>
            <a:pPr marL="108000" indent="0">
              <a:buNone/>
            </a:pPr>
            <a:r>
              <a:rPr lang="en-US" sz="1400" dirty="0"/>
              <a:t> </a:t>
            </a:r>
            <a:endParaRPr lang="en-US" sz="1400" dirty="0">
              <a:solidFill>
                <a:srgbClr val="FF0000"/>
              </a:solidFill>
            </a:endParaRPr>
          </a:p>
          <a:p>
            <a:r>
              <a:rPr lang="en-US" sz="1400" dirty="0"/>
              <a:t>There is also a youth version of the PSC-35. </a:t>
            </a:r>
            <a:endParaRPr lang="en-US" dirty="0"/>
          </a:p>
        </p:txBody>
      </p:sp>
      <p:sp>
        <p:nvSpPr>
          <p:cNvPr id="4" name="Slide Number Placeholder 3">
            <a:extLst>
              <a:ext uri="{FF2B5EF4-FFF2-40B4-BE49-F238E27FC236}">
                <a16:creationId xmlns:a16="http://schemas.microsoft.com/office/drawing/2014/main" id="{42AED17E-D0A4-4A8F-93FC-77C5D35947C5}"/>
              </a:ext>
            </a:extLst>
          </p:cNvPr>
          <p:cNvSpPr>
            <a:spLocks noGrp="1"/>
          </p:cNvSpPr>
          <p:nvPr>
            <p:ph type="sldNum" sz="quarter" idx="12"/>
          </p:nvPr>
        </p:nvSpPr>
        <p:spPr/>
        <p:txBody>
          <a:bodyPr/>
          <a:lstStyle/>
          <a:p>
            <a:fld id="{6E9F442E-095D-414B-A3C1-4D7C903EC540}" type="slidenum">
              <a:rPr lang="uk-UA" smtClean="0"/>
              <a:pPr/>
              <a:t>76</a:t>
            </a:fld>
            <a:endParaRPr lang="uk-UA" dirty="0"/>
          </a:p>
        </p:txBody>
      </p:sp>
    </p:spTree>
    <p:extLst>
      <p:ext uri="{BB962C8B-B14F-4D97-AF65-F5344CB8AC3E}">
        <p14:creationId xmlns:p14="http://schemas.microsoft.com/office/powerpoint/2010/main" val="39461659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FC3E6-9E3D-43D7-B002-63ECB842E78F}"/>
              </a:ext>
            </a:extLst>
          </p:cNvPr>
          <p:cNvSpPr>
            <a:spLocks noGrp="1"/>
          </p:cNvSpPr>
          <p:nvPr>
            <p:ph type="ctrTitle"/>
          </p:nvPr>
        </p:nvSpPr>
        <p:spPr/>
        <p:txBody>
          <a:bodyPr/>
          <a:lstStyle/>
          <a:p>
            <a:r>
              <a:rPr lang="en-US" dirty="0"/>
              <a:t>Clinical Quality Review Team (CQRT)</a:t>
            </a:r>
          </a:p>
        </p:txBody>
      </p:sp>
      <p:sp>
        <p:nvSpPr>
          <p:cNvPr id="3" name="Subtitle 2">
            <a:extLst>
              <a:ext uri="{FF2B5EF4-FFF2-40B4-BE49-F238E27FC236}">
                <a16:creationId xmlns:a16="http://schemas.microsoft.com/office/drawing/2014/main" id="{49863E7A-8B10-4CB2-8938-6F635BA93600}"/>
              </a:ext>
            </a:extLst>
          </p:cNvPr>
          <p:cNvSpPr>
            <a:spLocks noGrp="1"/>
          </p:cNvSpPr>
          <p:nvPr>
            <p:ph type="subTitle" idx="1"/>
          </p:nvPr>
        </p:nvSpPr>
        <p:spPr>
          <a:xfrm>
            <a:off x="2442028" y="2394829"/>
            <a:ext cx="7307943" cy="4144083"/>
          </a:xfrm>
        </p:spPr>
        <p:txBody>
          <a:bodyPr/>
          <a:lstStyle/>
          <a:p>
            <a:r>
              <a:rPr lang="en-US" sz="1600" dirty="0">
                <a:solidFill>
                  <a:schemeClr val="tx1">
                    <a:lumMod val="50000"/>
                    <a:lumOff val="50000"/>
                  </a:schemeClr>
                </a:solidFill>
                <a:latin typeface="Verdana" panose="020B0604030504040204" pitchFamily="34" charset="0"/>
                <a:ea typeface="Verdana" panose="020B0604030504040204" pitchFamily="34" charset="0"/>
              </a:rPr>
              <a:t>All agencies must conduct CQRT.</a:t>
            </a:r>
          </a:p>
          <a:p>
            <a:r>
              <a:rPr lang="en-US" sz="1600" dirty="0">
                <a:solidFill>
                  <a:schemeClr val="tx1">
                    <a:lumMod val="50000"/>
                    <a:lumOff val="50000"/>
                  </a:schemeClr>
                </a:solidFill>
                <a:latin typeface="Verdana" panose="020B0604030504040204" pitchFamily="34" charset="0"/>
                <a:ea typeface="Verdana" panose="020B0604030504040204" pitchFamily="34" charset="0"/>
              </a:rPr>
              <a:t>CQRT consists of record review to assure clinical documentation meets Medi-Cal requirements.</a:t>
            </a:r>
          </a:p>
          <a:p>
            <a:r>
              <a:rPr lang="en-US" altLang="en-US" sz="1600" dirty="0">
                <a:solidFill>
                  <a:schemeClr val="tx1">
                    <a:lumMod val="50000"/>
                    <a:lumOff val="50000"/>
                  </a:schemeClr>
                </a:solidFill>
                <a:latin typeface="Verdana" panose="020B0604030504040204" pitchFamily="34" charset="0"/>
                <a:ea typeface="Verdana" panose="020B0604030504040204" pitchFamily="34" charset="0"/>
              </a:rPr>
              <a:t>Licensed, waivered, or registered LPHAs (Licensed Practitioner of the Healing Arts), and 2</a:t>
            </a:r>
            <a:r>
              <a:rPr lang="en-US" altLang="en-US" sz="1600" baseline="30000" dirty="0">
                <a:solidFill>
                  <a:schemeClr val="tx1">
                    <a:lumMod val="50000"/>
                    <a:lumOff val="50000"/>
                  </a:schemeClr>
                </a:solidFill>
                <a:latin typeface="Verdana" panose="020B0604030504040204" pitchFamily="34" charset="0"/>
                <a:ea typeface="Verdana" panose="020B0604030504040204" pitchFamily="34" charset="0"/>
              </a:rPr>
              <a:t>nd</a:t>
            </a: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 year Graduate Trainees with the </a:t>
            </a:r>
            <a:r>
              <a:rPr lang="en-US" sz="1600" dirty="0">
                <a:solidFill>
                  <a:schemeClr val="tx1">
                    <a:lumMod val="50000"/>
                    <a:lumOff val="50000"/>
                  </a:schemeClr>
                </a:solidFill>
                <a:latin typeface="Verdana" panose="020B0604030504040204" pitchFamily="34" charset="0"/>
                <a:ea typeface="Verdana" panose="020B0604030504040204" pitchFamily="34" charset="0"/>
              </a:rPr>
              <a:t>proper training and experience </a:t>
            </a: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to Diagnose can participate in chart reviews.</a:t>
            </a:r>
          </a:p>
          <a:p>
            <a:pPr>
              <a:lnSpc>
                <a:spcPct val="90000"/>
              </a:lnSpc>
              <a:defRPr/>
            </a:pP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Charts are reviewed based on the date of the case episode opening  </a:t>
            </a:r>
          </a:p>
          <a:p>
            <a:pPr lvl="1" algn="l">
              <a:defRPr/>
            </a:pP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Initial CQRT – Charts undergo CQRT review when the complete full MH Assessment and Plan are initially due (for outpatient this is 60 days.)</a:t>
            </a:r>
          </a:p>
          <a:p>
            <a:pPr lvl="1" algn="l">
              <a:defRPr/>
            </a:pP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Annual CQRT – Prior to treatment plan due date (1</a:t>
            </a:r>
            <a:r>
              <a:rPr lang="en-US" altLang="en-US" sz="1600" baseline="30000" dirty="0">
                <a:solidFill>
                  <a:schemeClr val="tx1">
                    <a:lumMod val="50000"/>
                    <a:lumOff val="50000"/>
                  </a:schemeClr>
                </a:solidFill>
                <a:latin typeface="Verdana" panose="020B0604030504040204" pitchFamily="34" charset="0"/>
                <a:ea typeface="Verdana" panose="020B0604030504040204" pitchFamily="34" charset="0"/>
              </a:rPr>
              <a:t>st</a:t>
            </a:r>
            <a:r>
              <a:rPr lang="en-US" altLang="en-US" sz="1600" dirty="0">
                <a:solidFill>
                  <a:schemeClr val="tx1">
                    <a:lumMod val="50000"/>
                    <a:lumOff val="50000"/>
                  </a:schemeClr>
                </a:solidFill>
                <a:latin typeface="Verdana" panose="020B0604030504040204" pitchFamily="34" charset="0"/>
                <a:ea typeface="Verdana" panose="020B0604030504040204" pitchFamily="34" charset="0"/>
              </a:rPr>
              <a:t> day of month of opening.)</a:t>
            </a:r>
          </a:p>
          <a:p>
            <a:endParaRPr lang="en-US" altLang="en-US" dirty="0">
              <a:solidFill>
                <a:schemeClr val="tx1"/>
              </a:solidFill>
              <a:latin typeface="Verdana" panose="020B0604030504040204" pitchFamily="34" charset="0"/>
              <a:ea typeface="Verdana" panose="020B0604030504040204" pitchFamily="34" charset="0"/>
            </a:endParaRPr>
          </a:p>
          <a:p>
            <a:endParaRPr lang="en-US" dirty="0"/>
          </a:p>
        </p:txBody>
      </p:sp>
      <p:sp>
        <p:nvSpPr>
          <p:cNvPr id="4" name="Slide Number Placeholder 3">
            <a:extLst>
              <a:ext uri="{FF2B5EF4-FFF2-40B4-BE49-F238E27FC236}">
                <a16:creationId xmlns:a16="http://schemas.microsoft.com/office/drawing/2014/main" id="{A1EBEE32-5A4D-4A92-8369-ACA671847499}"/>
              </a:ext>
            </a:extLst>
          </p:cNvPr>
          <p:cNvSpPr>
            <a:spLocks noGrp="1"/>
          </p:cNvSpPr>
          <p:nvPr>
            <p:ph type="sldNum" sz="quarter" idx="12"/>
          </p:nvPr>
        </p:nvSpPr>
        <p:spPr/>
        <p:txBody>
          <a:bodyPr/>
          <a:lstStyle/>
          <a:p>
            <a:fld id="{6E9F442E-095D-414B-A3C1-4D7C903EC540}" type="slidenum">
              <a:rPr lang="uk-UA" smtClean="0"/>
              <a:pPr/>
              <a:t>77</a:t>
            </a:fld>
            <a:endParaRPr lang="uk-UA" dirty="0"/>
          </a:p>
        </p:txBody>
      </p:sp>
    </p:spTree>
    <p:extLst>
      <p:ext uri="{BB962C8B-B14F-4D97-AF65-F5344CB8AC3E}">
        <p14:creationId xmlns:p14="http://schemas.microsoft.com/office/powerpoint/2010/main" val="544416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3755-B946-4DD3-9E68-C5684493EE02}"/>
              </a:ext>
            </a:extLst>
          </p:cNvPr>
          <p:cNvSpPr>
            <a:spLocks noGrp="1"/>
          </p:cNvSpPr>
          <p:nvPr>
            <p:ph type="ctrTitle"/>
          </p:nvPr>
        </p:nvSpPr>
        <p:spPr>
          <a:xfrm>
            <a:off x="2442028" y="739187"/>
            <a:ext cx="7307943" cy="867930"/>
          </a:xfrm>
        </p:spPr>
        <p:txBody>
          <a:bodyPr/>
          <a:lstStyle/>
          <a:p>
            <a:r>
              <a:rPr lang="en-US" dirty="0"/>
              <a:t>Medical Necessity and Assessment Review</a:t>
            </a:r>
          </a:p>
        </p:txBody>
      </p:sp>
      <p:sp>
        <p:nvSpPr>
          <p:cNvPr id="3" name="Subtitle 2">
            <a:extLst>
              <a:ext uri="{FF2B5EF4-FFF2-40B4-BE49-F238E27FC236}">
                <a16:creationId xmlns:a16="http://schemas.microsoft.com/office/drawing/2014/main" id="{DC3C0993-4A99-436C-9337-EC81968C6597}"/>
              </a:ext>
            </a:extLst>
          </p:cNvPr>
          <p:cNvSpPr>
            <a:spLocks noGrp="1"/>
          </p:cNvSpPr>
          <p:nvPr>
            <p:ph type="subTitle" idx="1"/>
          </p:nvPr>
        </p:nvSpPr>
        <p:spPr>
          <a:xfrm>
            <a:off x="2442028" y="1636182"/>
            <a:ext cx="7307943" cy="4401077"/>
          </a:xfrm>
        </p:spPr>
        <p:txBody>
          <a:bodyPr/>
          <a:lstStyle/>
          <a:p>
            <a:pPr marL="108000" indent="0">
              <a:buNone/>
            </a:pPr>
            <a:r>
              <a:rPr lang="en-US" sz="1400" dirty="0"/>
              <a:t>What are the only MH services that may be provided before completion of the MH Assessment and Client Plan?</a:t>
            </a:r>
          </a:p>
          <a:p>
            <a:r>
              <a:rPr lang="en-US" sz="1400" dirty="0"/>
              <a:t>MH Assessment (with &amp; w/o medical component, &amp; behavioral eval)</a:t>
            </a:r>
          </a:p>
          <a:p>
            <a:r>
              <a:rPr lang="en-US" sz="1400" dirty="0"/>
              <a:t>Plan Development</a:t>
            </a:r>
          </a:p>
          <a:p>
            <a:r>
              <a:rPr lang="en-US" sz="1400" dirty="0"/>
              <a:t>Crisis Intervention</a:t>
            </a:r>
          </a:p>
          <a:p>
            <a:r>
              <a:rPr lang="en-US" sz="1400" dirty="0"/>
              <a:t>Crisis Stabilization (in CSU only)</a:t>
            </a:r>
          </a:p>
          <a:p>
            <a:r>
              <a:rPr lang="en-US" sz="1400" dirty="0"/>
              <a:t>Case Management and ICC (linkage and referral only)</a:t>
            </a:r>
          </a:p>
          <a:p>
            <a:r>
              <a:rPr lang="en-US" sz="1400" dirty="0"/>
              <a:t>Urgent medication services</a:t>
            </a:r>
          </a:p>
          <a:p>
            <a:pPr marL="108000" indent="0">
              <a:buNone/>
            </a:pPr>
            <a:r>
              <a:rPr lang="en-US" sz="1400" dirty="0"/>
              <a:t>When must an agency’s chart go to CQRT for Quality Review purposes?</a:t>
            </a:r>
          </a:p>
          <a:p>
            <a:r>
              <a:rPr lang="en-US" sz="1400" dirty="0"/>
              <a:t>Initially and Annually. We recommend that CQRT happen after the Assessment and Plan are completed, but before their due dates. This gives the clinician time to address any concerns identified in the assessment or plan before the CQRT due date. This helps to preserve billing.</a:t>
            </a:r>
          </a:p>
          <a:p>
            <a:r>
              <a:rPr lang="en-US" sz="1400" dirty="0"/>
              <a:t>All charts must be reviewed before 60 days, and before the annual due date. </a:t>
            </a:r>
          </a:p>
          <a:p>
            <a:endParaRPr lang="en-US" dirty="0"/>
          </a:p>
        </p:txBody>
      </p:sp>
      <p:sp>
        <p:nvSpPr>
          <p:cNvPr id="4" name="Slide Number Placeholder 3">
            <a:extLst>
              <a:ext uri="{FF2B5EF4-FFF2-40B4-BE49-F238E27FC236}">
                <a16:creationId xmlns:a16="http://schemas.microsoft.com/office/drawing/2014/main" id="{F0EA5274-95ED-4075-A1E6-9E7B623A7C3E}"/>
              </a:ext>
            </a:extLst>
          </p:cNvPr>
          <p:cNvSpPr>
            <a:spLocks noGrp="1"/>
          </p:cNvSpPr>
          <p:nvPr>
            <p:ph type="sldNum" sz="quarter" idx="12"/>
          </p:nvPr>
        </p:nvSpPr>
        <p:spPr/>
        <p:txBody>
          <a:bodyPr/>
          <a:lstStyle/>
          <a:p>
            <a:fld id="{6E9F442E-095D-414B-A3C1-4D7C903EC540}" type="slidenum">
              <a:rPr lang="uk-UA" smtClean="0"/>
              <a:pPr/>
              <a:t>78</a:t>
            </a:fld>
            <a:endParaRPr lang="uk-UA" dirty="0"/>
          </a:p>
        </p:txBody>
      </p:sp>
      <p:pic>
        <p:nvPicPr>
          <p:cNvPr id="6" name="Picture 5">
            <a:extLst>
              <a:ext uri="{FF2B5EF4-FFF2-40B4-BE49-F238E27FC236}">
                <a16:creationId xmlns:a16="http://schemas.microsoft.com/office/drawing/2014/main" id="{5AD372F8-F7AB-4EE2-9837-228D9DED85C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1385" y="3670300"/>
            <a:ext cx="2011680" cy="2470378"/>
          </a:xfrm>
          <a:prstGeom prst="rect">
            <a:avLst/>
          </a:prstGeom>
        </p:spPr>
      </p:pic>
      <p:sp>
        <p:nvSpPr>
          <p:cNvPr id="7" name="TextBox 6">
            <a:extLst>
              <a:ext uri="{FF2B5EF4-FFF2-40B4-BE49-F238E27FC236}">
                <a16:creationId xmlns:a16="http://schemas.microsoft.com/office/drawing/2014/main" id="{DB86A17F-88AA-4D62-8F9E-106F93D2FDC8}"/>
              </a:ext>
            </a:extLst>
          </p:cNvPr>
          <p:cNvSpPr txBox="1"/>
          <p:nvPr/>
        </p:nvSpPr>
        <p:spPr>
          <a:xfrm>
            <a:off x="101385" y="10528300"/>
            <a:ext cx="2011680" cy="230832"/>
          </a:xfrm>
          <a:prstGeom prst="rect">
            <a:avLst/>
          </a:prstGeom>
          <a:noFill/>
        </p:spPr>
        <p:txBody>
          <a:bodyPr wrap="square" rtlCol="0">
            <a:spAutoFit/>
          </a:bodyPr>
          <a:lstStyle/>
          <a:p>
            <a:r>
              <a:rPr lang="en-US" sz="900" dirty="0">
                <a:hlinkClick r:id="rId3" tooltip="http://philcivilengineeringreviewtips.blogspot.com/2013/06/reminders-before-during-and-after-prc.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282387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00F6-EA56-4517-83EB-AF6CE409F30A}"/>
              </a:ext>
            </a:extLst>
          </p:cNvPr>
          <p:cNvSpPr>
            <a:spLocks noGrp="1"/>
          </p:cNvSpPr>
          <p:nvPr>
            <p:ph type="ctrTitle"/>
          </p:nvPr>
        </p:nvSpPr>
        <p:spPr>
          <a:xfrm>
            <a:off x="2325914" y="962090"/>
            <a:ext cx="7307943" cy="480131"/>
          </a:xfrm>
        </p:spPr>
        <p:txBody>
          <a:bodyPr/>
          <a:lstStyle/>
          <a:p>
            <a:r>
              <a:rPr lang="en-US" dirty="0"/>
              <a:t>Review Continued</a:t>
            </a:r>
          </a:p>
        </p:txBody>
      </p:sp>
      <p:sp>
        <p:nvSpPr>
          <p:cNvPr id="3" name="Subtitle 2">
            <a:extLst>
              <a:ext uri="{FF2B5EF4-FFF2-40B4-BE49-F238E27FC236}">
                <a16:creationId xmlns:a16="http://schemas.microsoft.com/office/drawing/2014/main" id="{F60759CB-21A4-491E-A33A-15AD25E2E3D8}"/>
              </a:ext>
            </a:extLst>
          </p:cNvPr>
          <p:cNvSpPr>
            <a:spLocks noGrp="1"/>
          </p:cNvSpPr>
          <p:nvPr>
            <p:ph type="subTitle" idx="1"/>
          </p:nvPr>
        </p:nvSpPr>
        <p:spPr>
          <a:xfrm>
            <a:off x="2088135" y="1730535"/>
            <a:ext cx="7307943" cy="3754746"/>
          </a:xfrm>
        </p:spPr>
        <p:txBody>
          <a:bodyPr/>
          <a:lstStyle/>
          <a:p>
            <a:pPr marL="108000" indent="0">
              <a:buNone/>
            </a:pPr>
            <a:r>
              <a:rPr lang="en-US" sz="1400" dirty="0">
                <a:latin typeface="Verdana" panose="020B0604030504040204" pitchFamily="34" charset="0"/>
                <a:ea typeface="Verdana" panose="020B0604030504040204" pitchFamily="34" charset="0"/>
              </a:rPr>
              <a:t>What are the three requirements for Medical Necessity?</a:t>
            </a:r>
          </a:p>
          <a:p>
            <a:r>
              <a:rPr lang="en-US" sz="1400" dirty="0">
                <a:latin typeface="Verdana" panose="020B0604030504040204" pitchFamily="34" charset="0"/>
                <a:ea typeface="Verdana" panose="020B0604030504040204" pitchFamily="34" charset="0"/>
              </a:rPr>
              <a:t>An Included Dx which is the Primary Focus of Tx</a:t>
            </a:r>
          </a:p>
          <a:p>
            <a:r>
              <a:rPr lang="en-US" sz="1400" dirty="0">
                <a:latin typeface="Verdana" panose="020B0604030504040204" pitchFamily="34" charset="0"/>
                <a:ea typeface="Verdana" panose="020B0604030504040204" pitchFamily="34" charset="0"/>
              </a:rPr>
              <a:t>A Qualifying Impairment </a:t>
            </a:r>
            <a:r>
              <a:rPr lang="en-US" sz="1400" dirty="0">
                <a:solidFill>
                  <a:schemeClr val="tx1">
                    <a:lumMod val="65000"/>
                    <a:lumOff val="35000"/>
                  </a:schemeClr>
                </a:solidFill>
                <a:latin typeface="Verdana" panose="020B0604030504040204" pitchFamily="34" charset="0"/>
                <a:ea typeface="Verdana" panose="020B0604030504040204" pitchFamily="34" charset="0"/>
              </a:rPr>
              <a:t>(a-c)</a:t>
            </a:r>
          </a:p>
          <a:p>
            <a:r>
              <a:rPr lang="en-US" sz="1400" dirty="0">
                <a:latin typeface="Verdana" panose="020B0604030504040204" pitchFamily="34" charset="0"/>
                <a:ea typeface="Verdana" panose="020B0604030504040204" pitchFamily="34" charset="0"/>
              </a:rPr>
              <a:t>A Qualifying </a:t>
            </a:r>
            <a:r>
              <a:rPr lang="en-US" sz="1400" dirty="0">
                <a:solidFill>
                  <a:schemeClr val="tx1">
                    <a:lumMod val="65000"/>
                    <a:lumOff val="35000"/>
                  </a:schemeClr>
                </a:solidFill>
                <a:latin typeface="Verdana" panose="020B0604030504040204" pitchFamily="34" charset="0"/>
                <a:ea typeface="Verdana" panose="020B0604030504040204" pitchFamily="34" charset="0"/>
              </a:rPr>
              <a:t>Intervention (a-c)</a:t>
            </a:r>
          </a:p>
          <a:p>
            <a:endParaRPr lang="en-US" sz="1400" dirty="0">
              <a:latin typeface="Verdana" panose="020B0604030504040204" pitchFamily="34" charset="0"/>
              <a:ea typeface="Verdana" panose="020B0604030504040204" pitchFamily="34" charset="0"/>
            </a:endParaRPr>
          </a:p>
          <a:p>
            <a:pPr marL="108000" indent="0">
              <a:buNone/>
            </a:pPr>
            <a:r>
              <a:rPr lang="en-US" sz="1400" dirty="0">
                <a:latin typeface="Verdana" panose="020B0604030504040204" pitchFamily="34" charset="0"/>
                <a:ea typeface="Verdana" panose="020B0604030504040204" pitchFamily="34" charset="0"/>
              </a:rPr>
              <a:t>What are the usual due dates for the MH Assessment and Client Plan?</a:t>
            </a:r>
          </a:p>
          <a:p>
            <a:r>
              <a:rPr lang="en-US" sz="1400" dirty="0">
                <a:latin typeface="Verdana" panose="020B0604030504040204" pitchFamily="34" charset="0"/>
                <a:ea typeface="Verdana" panose="020B0604030504040204" pitchFamily="34" charset="0"/>
              </a:rPr>
              <a:t>Before 60 days</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It is best practice to complete before 60 days and as soon as possible to ensure timely access to planned services.</a:t>
            </a:r>
          </a:p>
          <a:p>
            <a:pPr marL="800100" lvl="1" indent="-342900" algn="l">
              <a:buFont typeface="Arial" panose="020B0604020202020204" pitchFamily="34" charset="0"/>
              <a:buChar char="•"/>
            </a:pPr>
            <a:r>
              <a:rPr lang="en-US" sz="1400" dirty="0">
                <a:solidFill>
                  <a:schemeClr val="bg2">
                    <a:lumMod val="50000"/>
                  </a:schemeClr>
                </a:solidFill>
                <a:latin typeface="Verdana" panose="020B0604030504040204" pitchFamily="34" charset="0"/>
                <a:ea typeface="Verdana" panose="020B0604030504040204" pitchFamily="34" charset="0"/>
              </a:rPr>
              <a:t>Agencies may create internal policies requiring earlier due dates such as the assessment at 30 days to ensure standards of documentation are met and clients receive timely access to services.</a:t>
            </a:r>
          </a:p>
          <a:p>
            <a:endParaRPr lang="en-US" dirty="0"/>
          </a:p>
          <a:p>
            <a:endParaRPr lang="en-US" dirty="0"/>
          </a:p>
        </p:txBody>
      </p:sp>
      <p:sp>
        <p:nvSpPr>
          <p:cNvPr id="4" name="Slide Number Placeholder 3">
            <a:extLst>
              <a:ext uri="{FF2B5EF4-FFF2-40B4-BE49-F238E27FC236}">
                <a16:creationId xmlns:a16="http://schemas.microsoft.com/office/drawing/2014/main" id="{7DA96854-F287-4511-9A3F-1CB978AD8DCC}"/>
              </a:ext>
            </a:extLst>
          </p:cNvPr>
          <p:cNvSpPr>
            <a:spLocks noGrp="1"/>
          </p:cNvSpPr>
          <p:nvPr>
            <p:ph type="sldNum" sz="quarter" idx="12"/>
          </p:nvPr>
        </p:nvSpPr>
        <p:spPr/>
        <p:txBody>
          <a:bodyPr/>
          <a:lstStyle/>
          <a:p>
            <a:fld id="{6E9F442E-095D-414B-A3C1-4D7C903EC540}" type="slidenum">
              <a:rPr lang="uk-UA" smtClean="0"/>
              <a:pPr/>
              <a:t>79</a:t>
            </a:fld>
            <a:endParaRPr lang="uk-UA" dirty="0"/>
          </a:p>
        </p:txBody>
      </p:sp>
      <p:pic>
        <p:nvPicPr>
          <p:cNvPr id="6" name="Picture 5">
            <a:extLst>
              <a:ext uri="{FF2B5EF4-FFF2-40B4-BE49-F238E27FC236}">
                <a16:creationId xmlns:a16="http://schemas.microsoft.com/office/drawing/2014/main" id="{DF3E608A-17E9-40A7-A8B3-6BDB6A28FA2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441176" y="4252902"/>
            <a:ext cx="2103120" cy="1817698"/>
          </a:xfrm>
          <a:prstGeom prst="rect">
            <a:avLst/>
          </a:prstGeom>
        </p:spPr>
      </p:pic>
      <p:sp>
        <p:nvSpPr>
          <p:cNvPr id="7" name="TextBox 6">
            <a:extLst>
              <a:ext uri="{FF2B5EF4-FFF2-40B4-BE49-F238E27FC236}">
                <a16:creationId xmlns:a16="http://schemas.microsoft.com/office/drawing/2014/main" id="{17EBBB94-098C-4D3C-B543-5568C0E451AE}"/>
              </a:ext>
            </a:extLst>
          </p:cNvPr>
          <p:cNvSpPr txBox="1"/>
          <p:nvPr/>
        </p:nvSpPr>
        <p:spPr>
          <a:xfrm>
            <a:off x="7797800" y="7007225"/>
            <a:ext cx="2103120" cy="369332"/>
          </a:xfrm>
          <a:prstGeom prst="rect">
            <a:avLst/>
          </a:prstGeom>
          <a:noFill/>
        </p:spPr>
        <p:txBody>
          <a:bodyPr wrap="square" rtlCol="0">
            <a:spAutoFit/>
          </a:bodyPr>
          <a:lstStyle/>
          <a:p>
            <a:r>
              <a:rPr lang="en-US" sz="900" dirty="0">
                <a:hlinkClick r:id="rId3" tooltip="http://informationaction.blogspot.com/2014_08_01_archive.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21149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2C3A-2EFF-400A-AC04-449A2E6F8A96}"/>
              </a:ext>
            </a:extLst>
          </p:cNvPr>
          <p:cNvSpPr>
            <a:spLocks noGrp="1"/>
          </p:cNvSpPr>
          <p:nvPr>
            <p:ph type="ctrTitle"/>
          </p:nvPr>
        </p:nvSpPr>
        <p:spPr>
          <a:xfrm>
            <a:off x="2605315" y="1336346"/>
            <a:ext cx="7307943" cy="867930"/>
          </a:xfrm>
        </p:spPr>
        <p:txBody>
          <a:bodyPr/>
          <a:lstStyle/>
          <a:p>
            <a:r>
              <a:rPr lang="en-US" dirty="0"/>
              <a:t>Who May Complete the Brief Screening Tool</a:t>
            </a:r>
          </a:p>
        </p:txBody>
      </p:sp>
      <p:sp>
        <p:nvSpPr>
          <p:cNvPr id="3" name="Subtitle 2">
            <a:extLst>
              <a:ext uri="{FF2B5EF4-FFF2-40B4-BE49-F238E27FC236}">
                <a16:creationId xmlns:a16="http://schemas.microsoft.com/office/drawing/2014/main" id="{CB8B5CB3-1761-4276-8635-0669F881CE8D}"/>
              </a:ext>
            </a:extLst>
          </p:cNvPr>
          <p:cNvSpPr>
            <a:spLocks noGrp="1"/>
          </p:cNvSpPr>
          <p:nvPr>
            <p:ph type="subTitle" idx="1"/>
          </p:nvPr>
        </p:nvSpPr>
        <p:spPr>
          <a:xfrm>
            <a:off x="2207041" y="2379754"/>
            <a:ext cx="7307943" cy="2774477"/>
          </a:xfrm>
        </p:spPr>
        <p:txBody>
          <a:bodyPr/>
          <a:lstStyle/>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May be completed by a Licensed/Waivered/Registered LPHA/ and 2</a:t>
            </a:r>
            <a:r>
              <a:rPr lang="en-US" sz="1600" baseline="30000" dirty="0">
                <a:solidFill>
                  <a:schemeClr val="tx1">
                    <a:lumMod val="50000"/>
                    <a:lumOff val="50000"/>
                  </a:schemeClr>
                </a:solidFill>
                <a:latin typeface="Verdana" panose="020B0604030504040204" pitchFamily="34" charset="0"/>
                <a:ea typeface="Verdana" panose="020B0604030504040204" pitchFamily="34" charset="0"/>
              </a:rPr>
              <a:t>nd</a:t>
            </a:r>
            <a:r>
              <a:rPr lang="en-US" sz="1600" dirty="0">
                <a:solidFill>
                  <a:schemeClr val="tx1">
                    <a:lumMod val="50000"/>
                    <a:lumOff val="50000"/>
                  </a:schemeClr>
                </a:solidFill>
                <a:latin typeface="Verdana" panose="020B0604030504040204" pitchFamily="34" charset="0"/>
                <a:ea typeface="Verdana" panose="020B0604030504040204" pitchFamily="34" charset="0"/>
              </a:rPr>
              <a:t> year Graduate Trainee with the proper training and experience to diagnose (with attestation of this by clinical supervisor). </a:t>
            </a:r>
          </a:p>
          <a:p>
            <a:pPr marL="0" lvl="0" indent="0">
              <a:lnSpc>
                <a:spcPct val="100000"/>
              </a:lnSpc>
              <a:spcBef>
                <a:spcPct val="20000"/>
              </a:spcBef>
              <a:buClr>
                <a:srgbClr val="D16349"/>
              </a:buClr>
              <a:buSzPct val="85000"/>
              <a:buNone/>
            </a:pPr>
            <a:endParaRPr lang="en-US" sz="16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Waivered or Registered LPHA require a Licensed LPHA co-signature.</a:t>
            </a:r>
          </a:p>
          <a:p>
            <a:pPr marL="548640" lvl="1" indent="-274320" algn="l">
              <a:lnSpc>
                <a:spcPct val="100000"/>
              </a:lnSpc>
              <a:spcBef>
                <a:spcPct val="20000"/>
              </a:spcBef>
              <a:buClr>
                <a:srgbClr val="CCB400"/>
              </a:buClr>
              <a:buSzPct val="70000"/>
              <a:buFont typeface="Wingdings"/>
              <a:buChar char=""/>
            </a:pPr>
            <a:endParaRPr lang="en-US" sz="1600" dirty="0">
              <a:solidFill>
                <a:schemeClr val="tx1">
                  <a:lumMod val="50000"/>
                  <a:lumOff val="50000"/>
                </a:schemeClr>
              </a:solidFill>
              <a:latin typeface="Verdana" panose="020B0604030504040204" pitchFamily="34" charset="0"/>
              <a:ea typeface="Verdana" panose="020B0604030504040204" pitchFamily="34" charset="0"/>
            </a:endParaRP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2</a:t>
            </a:r>
            <a:r>
              <a:rPr lang="en-US" sz="1600" baseline="30000" dirty="0">
                <a:solidFill>
                  <a:schemeClr val="tx1">
                    <a:lumMod val="50000"/>
                    <a:lumOff val="50000"/>
                  </a:schemeClr>
                </a:solidFill>
                <a:latin typeface="Verdana" panose="020B0604030504040204" pitchFamily="34" charset="0"/>
                <a:ea typeface="Verdana" panose="020B0604030504040204" pitchFamily="34" charset="0"/>
              </a:rPr>
              <a:t>nd</a:t>
            </a:r>
            <a:r>
              <a:rPr lang="en-US" sz="1600" dirty="0">
                <a:solidFill>
                  <a:schemeClr val="tx1">
                    <a:lumMod val="50000"/>
                    <a:lumOff val="50000"/>
                  </a:schemeClr>
                </a:solidFill>
                <a:latin typeface="Verdana" panose="020B0604030504040204" pitchFamily="34" charset="0"/>
                <a:ea typeface="Verdana" panose="020B0604030504040204" pitchFamily="34" charset="0"/>
              </a:rPr>
              <a:t> Year Trainees and greater also require a Licensed LPHA co-signature.</a:t>
            </a:r>
          </a:p>
          <a:p>
            <a:endParaRPr lang="en-US" sz="1400" dirty="0"/>
          </a:p>
        </p:txBody>
      </p:sp>
      <p:sp>
        <p:nvSpPr>
          <p:cNvPr id="4" name="Slide Number Placeholder 3">
            <a:extLst>
              <a:ext uri="{FF2B5EF4-FFF2-40B4-BE49-F238E27FC236}">
                <a16:creationId xmlns:a16="http://schemas.microsoft.com/office/drawing/2014/main" id="{8D9B56DA-FB08-4CF5-ABA8-6E5CBF6A3844}"/>
              </a:ext>
            </a:extLst>
          </p:cNvPr>
          <p:cNvSpPr>
            <a:spLocks noGrp="1"/>
          </p:cNvSpPr>
          <p:nvPr>
            <p:ph type="sldNum" sz="quarter" idx="12"/>
          </p:nvPr>
        </p:nvSpPr>
        <p:spPr/>
        <p:txBody>
          <a:bodyPr/>
          <a:lstStyle/>
          <a:p>
            <a:fld id="{6E9F442E-095D-414B-A3C1-4D7C903EC540}" type="slidenum">
              <a:rPr lang="uk-UA" smtClean="0"/>
              <a:pPr/>
              <a:t>8</a:t>
            </a:fld>
            <a:endParaRPr lang="uk-UA" dirty="0"/>
          </a:p>
        </p:txBody>
      </p:sp>
      <p:pic>
        <p:nvPicPr>
          <p:cNvPr id="6" name="Picture 5">
            <a:extLst>
              <a:ext uri="{FF2B5EF4-FFF2-40B4-BE49-F238E27FC236}">
                <a16:creationId xmlns:a16="http://schemas.microsoft.com/office/drawing/2014/main" id="{C20FB40E-82E4-4080-A4D3-462DDCC8E3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939212" y="4520442"/>
            <a:ext cx="2834640" cy="1692140"/>
          </a:xfrm>
          <a:prstGeom prst="rect">
            <a:avLst/>
          </a:prstGeom>
        </p:spPr>
      </p:pic>
      <p:sp>
        <p:nvSpPr>
          <p:cNvPr id="7" name="TextBox 6">
            <a:extLst>
              <a:ext uri="{FF2B5EF4-FFF2-40B4-BE49-F238E27FC236}">
                <a16:creationId xmlns:a16="http://schemas.microsoft.com/office/drawing/2014/main" id="{6533DF3B-D65B-4522-8533-BE8084ED7969}"/>
              </a:ext>
            </a:extLst>
          </p:cNvPr>
          <p:cNvSpPr txBox="1"/>
          <p:nvPr/>
        </p:nvSpPr>
        <p:spPr>
          <a:xfrm>
            <a:off x="8939212" y="7130284"/>
            <a:ext cx="2834640" cy="230832"/>
          </a:xfrm>
          <a:prstGeom prst="rect">
            <a:avLst/>
          </a:prstGeom>
          <a:noFill/>
        </p:spPr>
        <p:txBody>
          <a:bodyPr wrap="square" rtlCol="0">
            <a:spAutoFit/>
          </a:bodyPr>
          <a:lstStyle/>
          <a:p>
            <a:r>
              <a:rPr lang="en-US" sz="900" dirty="0">
                <a:hlinkClick r:id="rId3" tooltip="http://www.pngall.com/team-png"/>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4208921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B94-F6B3-4830-A87A-C633299D0D4C}"/>
              </a:ext>
            </a:extLst>
          </p:cNvPr>
          <p:cNvSpPr>
            <a:spLocks noGrp="1"/>
          </p:cNvSpPr>
          <p:nvPr>
            <p:ph type="ctrTitle"/>
          </p:nvPr>
        </p:nvSpPr>
        <p:spPr/>
        <p:txBody>
          <a:bodyPr/>
          <a:lstStyle/>
          <a:p>
            <a:r>
              <a:rPr lang="en-US" dirty="0"/>
              <a:t>Review Continued</a:t>
            </a:r>
          </a:p>
        </p:txBody>
      </p:sp>
      <p:sp>
        <p:nvSpPr>
          <p:cNvPr id="3" name="Subtitle 2">
            <a:extLst>
              <a:ext uri="{FF2B5EF4-FFF2-40B4-BE49-F238E27FC236}">
                <a16:creationId xmlns:a16="http://schemas.microsoft.com/office/drawing/2014/main" id="{EEA25D32-2F7B-4FBE-BF25-16AB9E428F36}"/>
              </a:ext>
            </a:extLst>
          </p:cNvPr>
          <p:cNvSpPr>
            <a:spLocks noGrp="1"/>
          </p:cNvSpPr>
          <p:nvPr>
            <p:ph type="subTitle" idx="1"/>
          </p:nvPr>
        </p:nvSpPr>
        <p:spPr>
          <a:xfrm>
            <a:off x="2523564" y="2476500"/>
            <a:ext cx="7307943" cy="2695481"/>
          </a:xfrm>
        </p:spPr>
        <p:txBody>
          <a:bodyPr/>
          <a:lstStyle/>
          <a:p>
            <a:pPr marL="108000" indent="0">
              <a:buNone/>
            </a:pPr>
            <a:r>
              <a:rPr lang="en-US" sz="1600" dirty="0"/>
              <a:t>Who may complete (and sign a MH Assessment) and formulate a Dx, but requires co-signature for the Dx?</a:t>
            </a:r>
          </a:p>
          <a:p>
            <a:r>
              <a:rPr lang="en-US" sz="1600" dirty="0"/>
              <a:t>Waivered or Registered LPHA, qualified 2nd year MH graduate students, and certain nursing staff (see Guidelines for Scope of Practice Credentialing for requirements).</a:t>
            </a:r>
          </a:p>
          <a:p>
            <a:pPr marL="108000" indent="0">
              <a:buNone/>
            </a:pPr>
            <a:endParaRPr lang="en-US" sz="1600" dirty="0"/>
          </a:p>
          <a:p>
            <a:pPr marL="108000" indent="0">
              <a:buNone/>
            </a:pPr>
            <a:r>
              <a:rPr lang="en-US" sz="1600" dirty="0"/>
              <a:t>Who may not formulate a Dx and also require a licensed co-signature on the assessment?</a:t>
            </a:r>
          </a:p>
          <a:p>
            <a:r>
              <a:rPr lang="en-US" sz="1600" dirty="0"/>
              <a:t>1st year Graduate trainee/students</a:t>
            </a:r>
          </a:p>
          <a:p>
            <a:endParaRPr lang="en-US" dirty="0"/>
          </a:p>
        </p:txBody>
      </p:sp>
      <p:sp>
        <p:nvSpPr>
          <p:cNvPr id="4" name="Slide Number Placeholder 3">
            <a:extLst>
              <a:ext uri="{FF2B5EF4-FFF2-40B4-BE49-F238E27FC236}">
                <a16:creationId xmlns:a16="http://schemas.microsoft.com/office/drawing/2014/main" id="{F8F2F767-A5D5-4845-8160-0E3BB4BA1300}"/>
              </a:ext>
            </a:extLst>
          </p:cNvPr>
          <p:cNvSpPr>
            <a:spLocks noGrp="1"/>
          </p:cNvSpPr>
          <p:nvPr>
            <p:ph type="sldNum" sz="quarter" idx="12"/>
          </p:nvPr>
        </p:nvSpPr>
        <p:spPr/>
        <p:txBody>
          <a:bodyPr/>
          <a:lstStyle/>
          <a:p>
            <a:fld id="{6E9F442E-095D-414B-A3C1-4D7C903EC540}" type="slidenum">
              <a:rPr lang="uk-UA" smtClean="0"/>
              <a:pPr/>
              <a:t>80</a:t>
            </a:fld>
            <a:endParaRPr lang="uk-UA" dirty="0"/>
          </a:p>
        </p:txBody>
      </p:sp>
      <p:pic>
        <p:nvPicPr>
          <p:cNvPr id="6" name="Picture 5">
            <a:extLst>
              <a:ext uri="{FF2B5EF4-FFF2-40B4-BE49-F238E27FC236}">
                <a16:creationId xmlns:a16="http://schemas.microsoft.com/office/drawing/2014/main" id="{49797916-560D-49BE-94EB-C3B2D50B906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10600" y="0"/>
            <a:ext cx="3108960" cy="2072640"/>
          </a:xfrm>
          <a:prstGeom prst="rect">
            <a:avLst/>
          </a:prstGeom>
        </p:spPr>
      </p:pic>
      <p:sp>
        <p:nvSpPr>
          <p:cNvPr id="7" name="TextBox 6">
            <a:extLst>
              <a:ext uri="{FF2B5EF4-FFF2-40B4-BE49-F238E27FC236}">
                <a16:creationId xmlns:a16="http://schemas.microsoft.com/office/drawing/2014/main" id="{21A0AF60-B415-4271-9EB6-331D40157408}"/>
              </a:ext>
            </a:extLst>
          </p:cNvPr>
          <p:cNvSpPr txBox="1"/>
          <p:nvPr/>
        </p:nvSpPr>
        <p:spPr>
          <a:xfrm>
            <a:off x="6278880" y="7802355"/>
            <a:ext cx="3108960" cy="230832"/>
          </a:xfrm>
          <a:prstGeom prst="rect">
            <a:avLst/>
          </a:prstGeom>
          <a:noFill/>
        </p:spPr>
        <p:txBody>
          <a:bodyPr wrap="square" rtlCol="0">
            <a:spAutoFit/>
          </a:bodyPr>
          <a:lstStyle/>
          <a:p>
            <a:r>
              <a:rPr lang="en-US" sz="900" dirty="0">
                <a:hlinkClick r:id="rId3" tooltip="https://owl.excelsior.edu/writing-process/prewriting-strategies/prewriting-strategies-asking-defining-questions/"/>
              </a:rPr>
              <a:t>This Photo</a:t>
            </a:r>
            <a:r>
              <a:rPr lang="en-US" sz="900" dirty="0"/>
              <a:t> by Unknown Author is licensed under </a:t>
            </a:r>
            <a:r>
              <a:rPr lang="en-US" sz="900" dirty="0">
                <a:hlinkClick r:id="rId4" tooltip="https://creativecommons.org/licenses/by/3.0/"/>
              </a:rPr>
              <a:t>CC BY</a:t>
            </a:r>
            <a:endParaRPr lang="en-US" sz="900" dirty="0"/>
          </a:p>
        </p:txBody>
      </p:sp>
    </p:spTree>
    <p:extLst>
      <p:ext uri="{BB962C8B-B14F-4D97-AF65-F5344CB8AC3E}">
        <p14:creationId xmlns:p14="http://schemas.microsoft.com/office/powerpoint/2010/main" val="969009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A7B75-CAA1-4461-80D6-15A2D7B6CCC7}"/>
              </a:ext>
            </a:extLst>
          </p:cNvPr>
          <p:cNvSpPr>
            <a:spLocks noGrp="1"/>
          </p:cNvSpPr>
          <p:nvPr>
            <p:ph type="ctrTitle"/>
          </p:nvPr>
        </p:nvSpPr>
        <p:spPr/>
        <p:txBody>
          <a:bodyPr/>
          <a:lstStyle/>
          <a:p>
            <a:r>
              <a:rPr lang="en-US" dirty="0"/>
              <a:t>QA Updates</a:t>
            </a:r>
          </a:p>
        </p:txBody>
      </p:sp>
      <p:sp>
        <p:nvSpPr>
          <p:cNvPr id="3" name="Subtitle 2">
            <a:extLst>
              <a:ext uri="{FF2B5EF4-FFF2-40B4-BE49-F238E27FC236}">
                <a16:creationId xmlns:a16="http://schemas.microsoft.com/office/drawing/2014/main" id="{05164F20-182C-43C0-9497-23DAC534581F}"/>
              </a:ext>
            </a:extLst>
          </p:cNvPr>
          <p:cNvSpPr>
            <a:spLocks noGrp="1"/>
          </p:cNvSpPr>
          <p:nvPr>
            <p:ph type="subTitle" idx="1"/>
          </p:nvPr>
        </p:nvSpPr>
        <p:spPr>
          <a:xfrm>
            <a:off x="2146193" y="2423234"/>
            <a:ext cx="7307943" cy="3733843"/>
          </a:xfrm>
        </p:spPr>
        <p:txBody>
          <a:bodyPr/>
          <a:lstStyle/>
          <a:p>
            <a:r>
              <a:rPr lang="en-US" sz="1600" dirty="0">
                <a:latin typeface="Verdana" panose="020B0604030504040204" pitchFamily="34" charset="0"/>
                <a:ea typeface="Verdana" panose="020B0604030504040204" pitchFamily="34" charset="0"/>
              </a:rPr>
              <a:t>See provider website: </a:t>
            </a:r>
            <a:r>
              <a:rPr lang="en-US" sz="1600" dirty="0">
                <a:latin typeface="Verdana" panose="020B0604030504040204" pitchFamily="34" charset="0"/>
                <a:ea typeface="Verdana" panose="020B0604030504040204" pitchFamily="34" charset="0"/>
                <a:hlinkClick r:id="rId2"/>
              </a:rPr>
              <a:t>http://www.acbhcs.org/providers/Main/Index.htm</a:t>
            </a:r>
            <a:endParaRPr lang="en-US" sz="1600" dirty="0">
              <a:latin typeface="Verdana" panose="020B0604030504040204" pitchFamily="34" charset="0"/>
              <a:ea typeface="Verdana" panose="020B0604030504040204" pitchFamily="34" charset="0"/>
            </a:endParaRPr>
          </a:p>
          <a:p>
            <a:r>
              <a:rPr lang="en-US" sz="1600" dirty="0">
                <a:latin typeface="Verdana" panose="020B0604030504040204" pitchFamily="34" charset="0"/>
                <a:ea typeface="Verdana" panose="020B0604030504040204" pitchFamily="34" charset="0"/>
              </a:rPr>
              <a:t>COVID-19 Updates:</a:t>
            </a:r>
          </a:p>
          <a:p>
            <a:r>
              <a:rPr lang="en-US" sz="1600" dirty="0">
                <a:latin typeface="Verdana" panose="020B0604030504040204" pitchFamily="34" charset="0"/>
                <a:ea typeface="Verdana" panose="020B0604030504040204" pitchFamily="34" charset="0"/>
                <a:hlinkClick r:id="rId3"/>
              </a:rPr>
              <a:t>http://www.acbhcs.org/providers/COVID-19/index.htm</a:t>
            </a:r>
            <a:r>
              <a:rPr lang="en-US" sz="1600" dirty="0">
                <a:latin typeface="Verdana" panose="020B0604030504040204" pitchFamily="34" charset="0"/>
                <a:ea typeface="Verdana" panose="020B0604030504040204" pitchFamily="34" charset="0"/>
              </a:rPr>
              <a:t> </a:t>
            </a:r>
          </a:p>
          <a:p>
            <a:r>
              <a:rPr lang="en-US" sz="1600" dirty="0">
                <a:latin typeface="Verdana" panose="020B0604030504040204" pitchFamily="34" charset="0"/>
                <a:ea typeface="Verdana" panose="020B0604030504040204" pitchFamily="34" charset="0"/>
              </a:rPr>
              <a:t>QA Home Page: </a:t>
            </a:r>
          </a:p>
          <a:p>
            <a:r>
              <a:rPr lang="en-US" sz="1600" dirty="0">
                <a:latin typeface="Verdana" panose="020B0604030504040204" pitchFamily="34" charset="0"/>
                <a:ea typeface="Verdana" panose="020B0604030504040204" pitchFamily="34" charset="0"/>
                <a:hlinkClick r:id="rId4"/>
              </a:rPr>
              <a:t>http://www.acbhcs.org/providers/QA/QA.htm</a:t>
            </a:r>
            <a:endParaRPr lang="en-US" sz="1600" dirty="0">
              <a:latin typeface="Verdana" panose="020B0604030504040204" pitchFamily="34" charset="0"/>
              <a:ea typeface="Verdana" panose="020B0604030504040204" pitchFamily="34" charset="0"/>
            </a:endParaRP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Audits Notices</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Grievance System</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Informing Materials</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Memos and Notices</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QA Manual</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SUD Treatment and Recovery Services</a:t>
            </a:r>
          </a:p>
          <a:p>
            <a:pPr marL="622350" lvl="1" indent="-342900" algn="l">
              <a:buFont typeface="Arial" panose="020B0604020202020204" pitchFamily="34" charset="0"/>
              <a:buChar char="•"/>
            </a:pPr>
            <a:r>
              <a:rPr lang="en-US" sz="1600" dirty="0">
                <a:solidFill>
                  <a:schemeClr val="bg2">
                    <a:lumMod val="50000"/>
                  </a:schemeClr>
                </a:solidFill>
                <a:latin typeface="Verdana" panose="020B0604030504040204" pitchFamily="34" charset="0"/>
                <a:ea typeface="Verdana" panose="020B0604030504040204" pitchFamily="34" charset="0"/>
              </a:rPr>
              <a:t>Trainings</a:t>
            </a:r>
          </a:p>
        </p:txBody>
      </p:sp>
      <p:sp>
        <p:nvSpPr>
          <p:cNvPr id="4" name="Slide Number Placeholder 3">
            <a:extLst>
              <a:ext uri="{FF2B5EF4-FFF2-40B4-BE49-F238E27FC236}">
                <a16:creationId xmlns:a16="http://schemas.microsoft.com/office/drawing/2014/main" id="{1EC2F90A-11A3-4AFD-8A6A-146BF7D47C64}"/>
              </a:ext>
            </a:extLst>
          </p:cNvPr>
          <p:cNvSpPr>
            <a:spLocks noGrp="1"/>
          </p:cNvSpPr>
          <p:nvPr>
            <p:ph type="sldNum" sz="quarter" idx="12"/>
          </p:nvPr>
        </p:nvSpPr>
        <p:spPr/>
        <p:txBody>
          <a:bodyPr/>
          <a:lstStyle/>
          <a:p>
            <a:fld id="{6E9F442E-095D-414B-A3C1-4D7C903EC540}" type="slidenum">
              <a:rPr lang="uk-UA" smtClean="0"/>
              <a:pPr/>
              <a:t>81</a:t>
            </a:fld>
            <a:endParaRPr lang="uk-UA" dirty="0"/>
          </a:p>
        </p:txBody>
      </p:sp>
      <p:pic>
        <p:nvPicPr>
          <p:cNvPr id="6" name="Picture 5">
            <a:extLst>
              <a:ext uri="{FF2B5EF4-FFF2-40B4-BE49-F238E27FC236}">
                <a16:creationId xmlns:a16="http://schemas.microsoft.com/office/drawing/2014/main" id="{191D9826-0123-4AA1-92CF-A5C902F25E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78750" y="4281487"/>
            <a:ext cx="2857500" cy="1552575"/>
          </a:xfrm>
          <a:prstGeom prst="rect">
            <a:avLst/>
          </a:prstGeom>
        </p:spPr>
      </p:pic>
    </p:spTree>
    <p:extLst>
      <p:ext uri="{BB962C8B-B14F-4D97-AF65-F5344CB8AC3E}">
        <p14:creationId xmlns:p14="http://schemas.microsoft.com/office/powerpoint/2010/main" val="1161254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1F55F-4902-4EB4-990B-DEC55969A367}"/>
              </a:ext>
            </a:extLst>
          </p:cNvPr>
          <p:cNvSpPr>
            <a:spLocks noGrp="1"/>
          </p:cNvSpPr>
          <p:nvPr>
            <p:ph type="ctrTitle"/>
          </p:nvPr>
        </p:nvSpPr>
        <p:spPr>
          <a:xfrm>
            <a:off x="2232090" y="798649"/>
            <a:ext cx="7307943" cy="480131"/>
          </a:xfrm>
        </p:spPr>
        <p:txBody>
          <a:bodyPr/>
          <a:lstStyle/>
          <a:p>
            <a:r>
              <a:rPr lang="en-US" dirty="0"/>
              <a:t>Keep In Touch with QA</a:t>
            </a:r>
          </a:p>
        </p:txBody>
      </p:sp>
      <p:sp>
        <p:nvSpPr>
          <p:cNvPr id="3" name="Subtitle 2">
            <a:extLst>
              <a:ext uri="{FF2B5EF4-FFF2-40B4-BE49-F238E27FC236}">
                <a16:creationId xmlns:a16="http://schemas.microsoft.com/office/drawing/2014/main" id="{5042896D-87FB-49B4-A3C5-D3270E8F90BE}"/>
              </a:ext>
            </a:extLst>
          </p:cNvPr>
          <p:cNvSpPr>
            <a:spLocks noGrp="1"/>
          </p:cNvSpPr>
          <p:nvPr>
            <p:ph type="subTitle" idx="1"/>
          </p:nvPr>
        </p:nvSpPr>
        <p:spPr>
          <a:xfrm>
            <a:off x="2232089" y="1427234"/>
            <a:ext cx="7307943" cy="5183342"/>
          </a:xfrm>
        </p:spPr>
        <p:txBody>
          <a:bodyPr/>
          <a:lstStyle/>
          <a:p>
            <a:pPr marL="0" indent="0">
              <a:buNone/>
            </a:pPr>
            <a:r>
              <a:rPr lang="en-US" sz="1400"/>
              <a:t>•Follow </a:t>
            </a:r>
            <a:r>
              <a:rPr lang="en-US" sz="1400" dirty="0"/>
              <a:t>up Documentation Questions </a:t>
            </a:r>
            <a:r>
              <a:rPr lang="en-US" sz="1400" dirty="0">
                <a:hlinkClick r:id="rId2"/>
              </a:rPr>
              <a:t>QATA@acgov.org</a:t>
            </a:r>
            <a:endParaRPr lang="en-US" sz="1400" dirty="0"/>
          </a:p>
          <a:p>
            <a:pPr marL="0" indent="0">
              <a:buNone/>
            </a:pPr>
            <a:endParaRPr lang="en-US" sz="1400" dirty="0"/>
          </a:p>
          <a:p>
            <a:pPr marL="0" indent="0">
              <a:buNone/>
            </a:pPr>
            <a:r>
              <a:rPr lang="en-US" sz="1400" dirty="0"/>
              <a:t>•Privacy Incidents should be reported via </a:t>
            </a:r>
            <a:r>
              <a:rPr lang="en-US" sz="1400" dirty="0">
                <a:hlinkClick r:id="rId3"/>
              </a:rPr>
              <a:t>BreachNotification@acgov.org</a:t>
            </a:r>
            <a:endParaRPr lang="en-US" sz="1400" dirty="0"/>
          </a:p>
          <a:p>
            <a:pPr marL="0" indent="0">
              <a:buNone/>
            </a:pPr>
            <a:endParaRPr lang="en-US" sz="1400" dirty="0"/>
          </a:p>
          <a:p>
            <a:pPr marL="0" indent="0">
              <a:buNone/>
            </a:pPr>
            <a:r>
              <a:rPr lang="en-US" sz="1400" dirty="0"/>
              <a:t>•Unusual Occurrences should be sent to </a:t>
            </a:r>
            <a:r>
              <a:rPr lang="en-US" sz="1400" dirty="0">
                <a:hlinkClick r:id="rId4"/>
              </a:rPr>
              <a:t>QAOffice@acgov.org</a:t>
            </a:r>
            <a:endParaRPr lang="en-US" sz="1400" dirty="0"/>
          </a:p>
          <a:p>
            <a:pPr marL="0" indent="0">
              <a:buNone/>
            </a:pPr>
            <a:r>
              <a:rPr lang="en-US" sz="1400" dirty="0"/>
              <a:t> </a:t>
            </a:r>
          </a:p>
          <a:p>
            <a:pPr marL="0" indent="0">
              <a:buNone/>
            </a:pPr>
            <a:r>
              <a:rPr lang="en-US" sz="1400" dirty="0"/>
              <a:t>•Professional Licensing Waivers should be sent to </a:t>
            </a:r>
            <a:r>
              <a:rPr lang="en-US" sz="1400" dirty="0">
                <a:hlinkClick r:id="rId4"/>
              </a:rPr>
              <a:t>QAOffice@acgov.org</a:t>
            </a:r>
            <a:r>
              <a:rPr lang="en-US" sz="1400" dirty="0"/>
              <a:t> or eFax (510) 639-1346</a:t>
            </a:r>
          </a:p>
          <a:p>
            <a:pPr marL="0" indent="0">
              <a:buNone/>
            </a:pPr>
            <a:endParaRPr lang="en-US" sz="1400" dirty="0"/>
          </a:p>
          <a:p>
            <a:pPr marL="0" indent="0">
              <a:buNone/>
            </a:pPr>
            <a:r>
              <a:rPr lang="en-US" sz="1400" dirty="0"/>
              <a:t>•Whistleblower reports should be received via </a:t>
            </a:r>
            <a:r>
              <a:rPr lang="en-US" sz="1400" dirty="0">
                <a:hlinkClick r:id="rId5"/>
              </a:rPr>
              <a:t>ProgIntegrity@acgov.org</a:t>
            </a:r>
            <a:endParaRPr lang="en-US" sz="1400" dirty="0"/>
          </a:p>
          <a:p>
            <a:pPr marL="0" indent="0">
              <a:buNone/>
            </a:pPr>
            <a:r>
              <a:rPr lang="en-US" sz="1400" dirty="0"/>
              <a:t> </a:t>
            </a:r>
          </a:p>
          <a:p>
            <a:pPr marL="0" indent="0">
              <a:buNone/>
            </a:pPr>
            <a:r>
              <a:rPr lang="en-US" sz="1400" dirty="0"/>
              <a:t>•Grievance and Appeal Requests should be sent by mail or to </a:t>
            </a:r>
            <a:r>
              <a:rPr lang="en-US" sz="1400" dirty="0">
                <a:hlinkClick r:id="rId4"/>
              </a:rPr>
              <a:t>QAOffice@acgov.org</a:t>
            </a:r>
            <a:endParaRPr lang="en-US" sz="1400" dirty="0"/>
          </a:p>
          <a:p>
            <a:pPr marL="0" indent="0">
              <a:buNone/>
            </a:pPr>
            <a:r>
              <a:rPr lang="en-US" sz="1400" dirty="0"/>
              <a:t> </a:t>
            </a:r>
          </a:p>
          <a:p>
            <a:pPr marL="0" indent="0">
              <a:buNone/>
            </a:pPr>
            <a:r>
              <a:rPr lang="en-US" sz="1400" dirty="0"/>
              <a:t>•Training inquiries should be received via </a:t>
            </a:r>
            <a:r>
              <a:rPr lang="en-US" sz="1400" dirty="0">
                <a:hlinkClick r:id="rId4"/>
              </a:rPr>
              <a:t>QAOffice@acgov.org</a:t>
            </a:r>
            <a:endParaRPr lang="en-US" sz="1400" dirty="0"/>
          </a:p>
          <a:p>
            <a:pPr marL="0" indent="0">
              <a:buNone/>
            </a:pPr>
            <a:r>
              <a:rPr lang="en-US" sz="1400" dirty="0"/>
              <a:t> </a:t>
            </a:r>
          </a:p>
          <a:p>
            <a:pPr marL="0" indent="0">
              <a:buNone/>
            </a:pPr>
            <a:r>
              <a:rPr lang="en-US" sz="1400" dirty="0"/>
              <a:t>•NOABDs should be received via eFax  (510) 639-1346</a:t>
            </a:r>
          </a:p>
          <a:p>
            <a:endParaRPr lang="en-US" dirty="0"/>
          </a:p>
        </p:txBody>
      </p:sp>
      <p:sp>
        <p:nvSpPr>
          <p:cNvPr id="4" name="Slide Number Placeholder 3">
            <a:extLst>
              <a:ext uri="{FF2B5EF4-FFF2-40B4-BE49-F238E27FC236}">
                <a16:creationId xmlns:a16="http://schemas.microsoft.com/office/drawing/2014/main" id="{58F27E72-0FC6-4AC0-ACC6-1B041F736E1A}"/>
              </a:ext>
            </a:extLst>
          </p:cNvPr>
          <p:cNvSpPr>
            <a:spLocks noGrp="1"/>
          </p:cNvSpPr>
          <p:nvPr>
            <p:ph type="sldNum" sz="quarter" idx="12"/>
          </p:nvPr>
        </p:nvSpPr>
        <p:spPr/>
        <p:txBody>
          <a:bodyPr/>
          <a:lstStyle/>
          <a:p>
            <a:fld id="{6E9F442E-095D-414B-A3C1-4D7C903EC540}" type="slidenum">
              <a:rPr lang="uk-UA" smtClean="0"/>
              <a:pPr/>
              <a:t>82</a:t>
            </a:fld>
            <a:endParaRPr lang="uk-UA" dirty="0"/>
          </a:p>
        </p:txBody>
      </p:sp>
      <p:pic>
        <p:nvPicPr>
          <p:cNvPr id="6" name="Picture 5">
            <a:extLst>
              <a:ext uri="{FF2B5EF4-FFF2-40B4-BE49-F238E27FC236}">
                <a16:creationId xmlns:a16="http://schemas.microsoft.com/office/drawing/2014/main" id="{17999224-AA19-47A6-A20D-74427ECDEB2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610600" y="4518244"/>
            <a:ext cx="2286000" cy="1689652"/>
          </a:xfrm>
          <a:prstGeom prst="rect">
            <a:avLst/>
          </a:prstGeom>
        </p:spPr>
      </p:pic>
    </p:spTree>
    <p:extLst>
      <p:ext uri="{BB962C8B-B14F-4D97-AF65-F5344CB8AC3E}">
        <p14:creationId xmlns:p14="http://schemas.microsoft.com/office/powerpoint/2010/main" val="456420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9E80C4-4333-4AF7-B99F-306AE46DCC06}"/>
              </a:ext>
            </a:extLst>
          </p:cNvPr>
          <p:cNvPicPr>
            <a:picLocks noChangeAspect="1"/>
          </p:cNvPicPr>
          <p:nvPr/>
        </p:nvPicPr>
        <p:blipFill>
          <a:blip r:embed="rId2"/>
          <a:stretch>
            <a:fillRect/>
          </a:stretch>
        </p:blipFill>
        <p:spPr>
          <a:xfrm>
            <a:off x="2278742" y="888287"/>
            <a:ext cx="8577815" cy="4621169"/>
          </a:xfrm>
          <a:prstGeom prst="rect">
            <a:avLst/>
          </a:prstGeom>
        </p:spPr>
      </p:pic>
      <p:sp>
        <p:nvSpPr>
          <p:cNvPr id="4" name="Slide Number Placeholder 3">
            <a:extLst>
              <a:ext uri="{FF2B5EF4-FFF2-40B4-BE49-F238E27FC236}">
                <a16:creationId xmlns:a16="http://schemas.microsoft.com/office/drawing/2014/main" id="{D7728A5B-8275-4FFC-BF8E-C8F128D2D435}"/>
              </a:ext>
            </a:extLst>
          </p:cNvPr>
          <p:cNvSpPr>
            <a:spLocks noGrp="1"/>
          </p:cNvSpPr>
          <p:nvPr>
            <p:ph type="sldNum" sz="quarter" idx="12"/>
          </p:nvPr>
        </p:nvSpPr>
        <p:spPr/>
        <p:txBody>
          <a:bodyPr/>
          <a:lstStyle/>
          <a:p>
            <a:fld id="{6E9F442E-095D-414B-A3C1-4D7C903EC540}" type="slidenum">
              <a:rPr lang="uk-UA" smtClean="0"/>
              <a:pPr/>
              <a:t>83</a:t>
            </a:fld>
            <a:endParaRPr lang="uk-UA" dirty="0"/>
          </a:p>
        </p:txBody>
      </p:sp>
    </p:spTree>
    <p:extLst>
      <p:ext uri="{BB962C8B-B14F-4D97-AF65-F5344CB8AC3E}">
        <p14:creationId xmlns:p14="http://schemas.microsoft.com/office/powerpoint/2010/main" val="964973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D197-3978-40CE-82DB-11F48DE7C66B}"/>
              </a:ext>
            </a:extLst>
          </p:cNvPr>
          <p:cNvSpPr>
            <a:spLocks noGrp="1"/>
          </p:cNvSpPr>
          <p:nvPr>
            <p:ph type="ctrTitle"/>
          </p:nvPr>
        </p:nvSpPr>
        <p:spPr>
          <a:xfrm>
            <a:off x="2674257" y="973714"/>
            <a:ext cx="7307943" cy="480131"/>
          </a:xfrm>
        </p:spPr>
        <p:txBody>
          <a:bodyPr/>
          <a:lstStyle/>
          <a:p>
            <a:r>
              <a:rPr lang="en-US" dirty="0"/>
              <a:t>Informing Materials</a:t>
            </a:r>
          </a:p>
        </p:txBody>
      </p:sp>
      <p:sp>
        <p:nvSpPr>
          <p:cNvPr id="3" name="Subtitle 2">
            <a:extLst>
              <a:ext uri="{FF2B5EF4-FFF2-40B4-BE49-F238E27FC236}">
                <a16:creationId xmlns:a16="http://schemas.microsoft.com/office/drawing/2014/main" id="{29C8DAB1-DE90-4813-966E-DC584F51E4FA}"/>
              </a:ext>
            </a:extLst>
          </p:cNvPr>
          <p:cNvSpPr>
            <a:spLocks noGrp="1"/>
          </p:cNvSpPr>
          <p:nvPr>
            <p:ph type="subTitle" idx="1"/>
          </p:nvPr>
        </p:nvSpPr>
        <p:spPr>
          <a:xfrm>
            <a:off x="2566516" y="1722247"/>
            <a:ext cx="7307943" cy="4793492"/>
          </a:xfrm>
        </p:spPr>
        <p:txBody>
          <a:bodyPr/>
          <a:lstStyle/>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Informing Materials are required at Initial and Annual Assessments.</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Recommended at first visit as it includes consent to treatment.</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Reviewing and obtaining signatures may be claimed as part of an assessment service.</a:t>
            </a:r>
          </a:p>
          <a:p>
            <a:pPr marL="274320" lvl="0" indent="-274320">
              <a:lnSpc>
                <a:spcPct val="100000"/>
              </a:lnSpc>
              <a:spcBef>
                <a:spcPct val="20000"/>
              </a:spcBef>
              <a:buClr>
                <a:srgbClr val="D16349"/>
              </a:buClr>
              <a:buSzPct val="85000"/>
              <a:buFont typeface="Wingdings 2"/>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If a client’s primary, preferred language is not English, you must review informing materials in the client’s primary preferred language. </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Alameda County provides translated Informing materials for all threshold languages. These forms must be provided to the client and the signature page present in the client’s medical record. </a:t>
            </a:r>
          </a:p>
          <a:p>
            <a:pPr marL="548640" lvl="1" indent="-274320" algn="l">
              <a:lnSpc>
                <a:spcPct val="100000"/>
              </a:lnSpc>
              <a:spcBef>
                <a:spcPct val="20000"/>
              </a:spcBef>
              <a:buClr>
                <a:srgbClr val="CCB400"/>
              </a:buClr>
              <a:buSzPct val="70000"/>
              <a:buFont typeface="Wingdings"/>
              <a:buChar char=""/>
            </a:pPr>
            <a:r>
              <a:rPr lang="en-US" sz="1600" dirty="0">
                <a:solidFill>
                  <a:schemeClr val="tx1">
                    <a:lumMod val="50000"/>
                    <a:lumOff val="50000"/>
                  </a:schemeClr>
                </a:solidFill>
                <a:latin typeface="Verdana" panose="020B0604030504040204" pitchFamily="34" charset="0"/>
                <a:ea typeface="Verdana" panose="020B0604030504040204" pitchFamily="34" charset="0"/>
              </a:rPr>
              <a:t>If a client does not speak a threshold language, you can verbally interpret an English packet to the client and place an English signature page in the medical record and indicate that it was verbally reviewed with them in a language they understand.  </a:t>
            </a:r>
          </a:p>
          <a:p>
            <a:endParaRPr lang="en-US" dirty="0"/>
          </a:p>
        </p:txBody>
      </p:sp>
      <p:sp>
        <p:nvSpPr>
          <p:cNvPr id="4" name="Slide Number Placeholder 3">
            <a:extLst>
              <a:ext uri="{FF2B5EF4-FFF2-40B4-BE49-F238E27FC236}">
                <a16:creationId xmlns:a16="http://schemas.microsoft.com/office/drawing/2014/main" id="{BFEE98DC-04C9-4147-A258-A7A97665DE55}"/>
              </a:ext>
            </a:extLst>
          </p:cNvPr>
          <p:cNvSpPr>
            <a:spLocks noGrp="1"/>
          </p:cNvSpPr>
          <p:nvPr>
            <p:ph type="sldNum" sz="quarter" idx="12"/>
          </p:nvPr>
        </p:nvSpPr>
        <p:spPr/>
        <p:txBody>
          <a:bodyPr/>
          <a:lstStyle/>
          <a:p>
            <a:fld id="{6E9F442E-095D-414B-A3C1-4D7C903EC540}" type="slidenum">
              <a:rPr lang="uk-UA" smtClean="0"/>
              <a:pPr/>
              <a:t>9</a:t>
            </a:fld>
            <a:endParaRPr lang="uk-UA" dirty="0"/>
          </a:p>
        </p:txBody>
      </p:sp>
      <p:pic>
        <p:nvPicPr>
          <p:cNvPr id="6" name="Picture 5">
            <a:extLst>
              <a:ext uri="{FF2B5EF4-FFF2-40B4-BE49-F238E27FC236}">
                <a16:creationId xmlns:a16="http://schemas.microsoft.com/office/drawing/2014/main" id="{BA644FF6-30D9-4CFA-A62E-6740BD3B9B6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89145" y="3043631"/>
            <a:ext cx="2011680" cy="1837148"/>
          </a:xfrm>
          <a:prstGeom prst="rect">
            <a:avLst/>
          </a:prstGeom>
        </p:spPr>
      </p:pic>
      <p:sp>
        <p:nvSpPr>
          <p:cNvPr id="7" name="TextBox 6">
            <a:extLst>
              <a:ext uri="{FF2B5EF4-FFF2-40B4-BE49-F238E27FC236}">
                <a16:creationId xmlns:a16="http://schemas.microsoft.com/office/drawing/2014/main" id="{4FB0426E-BE3D-47D1-896D-786A3ED1F060}"/>
              </a:ext>
            </a:extLst>
          </p:cNvPr>
          <p:cNvSpPr txBox="1"/>
          <p:nvPr/>
        </p:nvSpPr>
        <p:spPr>
          <a:xfrm>
            <a:off x="289145" y="6854151"/>
            <a:ext cx="2011680" cy="230832"/>
          </a:xfrm>
          <a:prstGeom prst="rect">
            <a:avLst/>
          </a:prstGeom>
          <a:noFill/>
        </p:spPr>
        <p:txBody>
          <a:bodyPr wrap="square" rtlCol="0">
            <a:spAutoFit/>
          </a:bodyPr>
          <a:lstStyle/>
          <a:p>
            <a:r>
              <a:rPr lang="en-US" sz="900" dirty="0">
                <a:hlinkClick r:id="rId3" tooltip="http://prehospitalresearch.eu/?p=1495"/>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025760804"/>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4308</TotalTime>
  <Words>8816</Words>
  <Application>Microsoft Office PowerPoint</Application>
  <PresentationFormat>Widescreen</PresentationFormat>
  <Paragraphs>749</Paragraphs>
  <Slides>83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83</vt:i4>
      </vt:variant>
    </vt:vector>
  </HeadingPairs>
  <TitlesOfParts>
    <vt:vector size="94" baseType="lpstr">
      <vt:lpstr>Aharoni</vt:lpstr>
      <vt:lpstr>Arial</vt:lpstr>
      <vt:lpstr>Calibri</vt:lpstr>
      <vt:lpstr>Courier New</vt:lpstr>
      <vt:lpstr>Georgia</vt:lpstr>
      <vt:lpstr>Times New Roman</vt:lpstr>
      <vt:lpstr>verdana</vt:lpstr>
      <vt:lpstr>verdana</vt:lpstr>
      <vt:lpstr>Wingdings</vt:lpstr>
      <vt:lpstr>Wingdings 2</vt:lpstr>
      <vt:lpstr>ACHBCS Slide Theme</vt:lpstr>
      <vt:lpstr>Alameda County Behavioral Health (ACBH) Clinical Documentation Training Module 1- Assessment </vt:lpstr>
      <vt:lpstr>Learning Objectives</vt:lpstr>
      <vt:lpstr>Agenda</vt:lpstr>
      <vt:lpstr>Network Adequacy-Timely Access</vt:lpstr>
      <vt:lpstr>Initial Required Forms</vt:lpstr>
      <vt:lpstr>Brief Screening Tool</vt:lpstr>
      <vt:lpstr>Brief Screening Tool Continued</vt:lpstr>
      <vt:lpstr>Who May Complete the Brief Screening Tool</vt:lpstr>
      <vt:lpstr>Informing Materials</vt:lpstr>
      <vt:lpstr>Informing Materials Continued</vt:lpstr>
      <vt:lpstr>Medication Consents</vt:lpstr>
      <vt:lpstr>Release of Information (ROI)</vt:lpstr>
      <vt:lpstr>Establishing Medical Necessity</vt:lpstr>
      <vt:lpstr>Key Documentation for Medical Necessity</vt:lpstr>
      <vt:lpstr>Medical Necessity Criteria</vt:lpstr>
      <vt:lpstr>Medical Necessity Criteria </vt:lpstr>
      <vt:lpstr>Medical Necessity Criteria</vt:lpstr>
      <vt:lpstr>Pathways To Medical Necessity</vt:lpstr>
      <vt:lpstr>Establishing a Diagnosis</vt:lpstr>
      <vt:lpstr>Crosswalk for Outpatient MH Services</vt:lpstr>
      <vt:lpstr>Diagnosis Continued</vt:lpstr>
      <vt:lpstr>Discrepant Diagnosis</vt:lpstr>
      <vt:lpstr>Information Systems Help Desk</vt:lpstr>
      <vt:lpstr>Mental Health Assessment</vt:lpstr>
      <vt:lpstr>Purpose of the assessment</vt:lpstr>
      <vt:lpstr>Assessment-Scope of Practice</vt:lpstr>
      <vt:lpstr>Mental Health Rehab Specialist (MHRS) Assessment Activities</vt:lpstr>
      <vt:lpstr>Clinical Pharmacist Scope of Practice</vt:lpstr>
      <vt:lpstr>Assessment Due Dates</vt:lpstr>
      <vt:lpstr>Incomplete Assessment</vt:lpstr>
      <vt:lpstr>Required items for Assessment </vt:lpstr>
      <vt:lpstr>Requirements Continued</vt:lpstr>
      <vt:lpstr>Assuring Form Compliance</vt:lpstr>
      <vt:lpstr>Cultural Considerations</vt:lpstr>
      <vt:lpstr>Documenting the Need for Interpreter Services</vt:lpstr>
      <vt:lpstr>Specifics of Documenting Interpretation Use</vt:lpstr>
      <vt:lpstr>Documenting Interpretation Needs</vt:lpstr>
      <vt:lpstr>Documenting Complex Language Needs</vt:lpstr>
      <vt:lpstr>Documenting Complex Language Needs</vt:lpstr>
      <vt:lpstr>Documenting Language Needs in Progress Notes</vt:lpstr>
      <vt:lpstr>How NOT To Meet Language Needs</vt:lpstr>
      <vt:lpstr>SOGIE Data </vt:lpstr>
      <vt:lpstr>Why Is SOGIE Data Collection Important?</vt:lpstr>
      <vt:lpstr>SOGIE Assessment Options</vt:lpstr>
      <vt:lpstr>Helpful tips</vt:lpstr>
      <vt:lpstr>Helpful Tips</vt:lpstr>
      <vt:lpstr>SOGIE Statistics</vt:lpstr>
      <vt:lpstr>Changing Language</vt:lpstr>
      <vt:lpstr>Barriers to SOGIE data collection</vt:lpstr>
      <vt:lpstr>SOGIE Summary</vt:lpstr>
      <vt:lpstr>Assessment Basics</vt:lpstr>
      <vt:lpstr>Assessing Substance Use</vt:lpstr>
      <vt:lpstr>Assessing for Case Management Services</vt:lpstr>
      <vt:lpstr> Therapeutic Behavioral Services</vt:lpstr>
      <vt:lpstr>Referral process for Therapeutic Behavioral Services</vt:lpstr>
      <vt:lpstr>Intensive Care Coordination (ICC)</vt:lpstr>
      <vt:lpstr>Intensive Home Based Services (IHBS)</vt:lpstr>
      <vt:lpstr>Intensive Care Coordination (ICC) and In Home Based Services (IHBS)</vt:lpstr>
      <vt:lpstr>Therapeutic Foster Care (TFC)</vt:lpstr>
      <vt:lpstr>Referral Process for TFC</vt:lpstr>
      <vt:lpstr>Referral for TFC Continued</vt:lpstr>
      <vt:lpstr>What to document in the progress note vs mental health assessment form </vt:lpstr>
      <vt:lpstr>What to document in the progress note vs mental health assessment form</vt:lpstr>
      <vt:lpstr>What to document in the PN v MH Assessment Form</vt:lpstr>
      <vt:lpstr>Assessment Addendum</vt:lpstr>
      <vt:lpstr>Unplanned Services </vt:lpstr>
      <vt:lpstr>Assessing Risk</vt:lpstr>
      <vt:lpstr>Assessing Risk Continued</vt:lpstr>
      <vt:lpstr>Documenting Risk</vt:lpstr>
      <vt:lpstr>Documenting Medication and Medication History</vt:lpstr>
      <vt:lpstr>Assessment Signatures</vt:lpstr>
      <vt:lpstr>Child Adolescent Needs Strengths (CANS)/Adult Needs Strengths Assessment (ANSA)</vt:lpstr>
      <vt:lpstr>CANS Birth to 24</vt:lpstr>
      <vt:lpstr>CANS/ANSA Scope of Practice</vt:lpstr>
      <vt:lpstr>Pediatric Symptom Checklist-35</vt:lpstr>
      <vt:lpstr>PSC-35 Continued</vt:lpstr>
      <vt:lpstr>Clinical Quality Review Team (CQRT)</vt:lpstr>
      <vt:lpstr>Medical Necessity and Assessment Review</vt:lpstr>
      <vt:lpstr>Review Continued</vt:lpstr>
      <vt:lpstr>Review Continued</vt:lpstr>
      <vt:lpstr>QA Updates</vt:lpstr>
      <vt:lpstr>Keep In Touch with QA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Saucier, Amy ACBH</cp:lastModifiedBy>
  <cp:revision>291</cp:revision>
  <dcterms:created xsi:type="dcterms:W3CDTF">2018-09-18T06:33:21Z</dcterms:created>
  <dcterms:modified xsi:type="dcterms:W3CDTF">2021-10-29T18:24:53Z</dcterms:modified>
</cp:coreProperties>
</file>