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5"/>
  </p:notesMasterIdLst>
  <p:handoutMasterIdLst>
    <p:handoutMasterId r:id="rId96"/>
  </p:handoutMasterIdLst>
  <p:sldIdLst>
    <p:sldId id="256" r:id="rId2"/>
    <p:sldId id="265" r:id="rId3"/>
    <p:sldId id="438" r:id="rId4"/>
    <p:sldId id="427" r:id="rId5"/>
    <p:sldId id="430" r:id="rId6"/>
    <p:sldId id="377" r:id="rId7"/>
    <p:sldId id="378" r:id="rId8"/>
    <p:sldId id="379" r:id="rId9"/>
    <p:sldId id="275" r:id="rId10"/>
    <p:sldId id="422" r:id="rId11"/>
    <p:sldId id="386" r:id="rId12"/>
    <p:sldId id="277" r:id="rId13"/>
    <p:sldId id="351" r:id="rId14"/>
    <p:sldId id="278" r:id="rId15"/>
    <p:sldId id="279" r:id="rId16"/>
    <p:sldId id="281" r:id="rId17"/>
    <p:sldId id="284" r:id="rId18"/>
    <p:sldId id="285" r:id="rId19"/>
    <p:sldId id="286" r:id="rId20"/>
    <p:sldId id="287" r:id="rId21"/>
    <p:sldId id="381" r:id="rId22"/>
    <p:sldId id="352" r:id="rId23"/>
    <p:sldId id="290" r:id="rId24"/>
    <p:sldId id="291" r:id="rId25"/>
    <p:sldId id="292" r:id="rId26"/>
    <p:sldId id="293" r:id="rId27"/>
    <p:sldId id="294" r:id="rId28"/>
    <p:sldId id="353" r:id="rId29"/>
    <p:sldId id="295" r:id="rId30"/>
    <p:sldId id="296" r:id="rId31"/>
    <p:sldId id="383" r:id="rId32"/>
    <p:sldId id="385" r:id="rId33"/>
    <p:sldId id="423" r:id="rId34"/>
    <p:sldId id="354" r:id="rId35"/>
    <p:sldId id="390" r:id="rId36"/>
    <p:sldId id="394" r:id="rId37"/>
    <p:sldId id="395" r:id="rId38"/>
    <p:sldId id="397" r:id="rId39"/>
    <p:sldId id="398" r:id="rId40"/>
    <p:sldId id="391" r:id="rId41"/>
    <p:sldId id="399" r:id="rId42"/>
    <p:sldId id="400" r:id="rId43"/>
    <p:sldId id="401" r:id="rId44"/>
    <p:sldId id="392" r:id="rId45"/>
    <p:sldId id="393" r:id="rId46"/>
    <p:sldId id="402" r:id="rId47"/>
    <p:sldId id="403" r:id="rId48"/>
    <p:sldId id="405" r:id="rId49"/>
    <p:sldId id="406" r:id="rId50"/>
    <p:sldId id="407" r:id="rId51"/>
    <p:sldId id="408" r:id="rId52"/>
    <p:sldId id="396" r:id="rId53"/>
    <p:sldId id="409" r:id="rId54"/>
    <p:sldId id="410" r:id="rId55"/>
    <p:sldId id="411" r:id="rId56"/>
    <p:sldId id="412" r:id="rId57"/>
    <p:sldId id="413" r:id="rId58"/>
    <p:sldId id="414" r:id="rId59"/>
    <p:sldId id="415" r:id="rId60"/>
    <p:sldId id="404" r:id="rId61"/>
    <p:sldId id="416" r:id="rId62"/>
    <p:sldId id="417" r:id="rId63"/>
    <p:sldId id="418" r:id="rId64"/>
    <p:sldId id="419" r:id="rId65"/>
    <p:sldId id="420" r:id="rId66"/>
    <p:sldId id="288" r:id="rId67"/>
    <p:sldId id="368" r:id="rId68"/>
    <p:sldId id="439" r:id="rId69"/>
    <p:sldId id="440" r:id="rId70"/>
    <p:sldId id="370" r:id="rId71"/>
    <p:sldId id="441" r:id="rId72"/>
    <p:sldId id="300" r:id="rId73"/>
    <p:sldId id="432" r:id="rId74"/>
    <p:sldId id="387" r:id="rId75"/>
    <p:sldId id="433" r:id="rId76"/>
    <p:sldId id="301" r:id="rId77"/>
    <p:sldId id="302" r:id="rId78"/>
    <p:sldId id="434" r:id="rId79"/>
    <p:sldId id="388" r:id="rId80"/>
    <p:sldId id="435" r:id="rId81"/>
    <p:sldId id="382" r:id="rId82"/>
    <p:sldId id="303" r:id="rId83"/>
    <p:sldId id="304" r:id="rId84"/>
    <p:sldId id="436" r:id="rId85"/>
    <p:sldId id="389" r:id="rId86"/>
    <p:sldId id="437" r:id="rId87"/>
    <p:sldId id="431" r:id="rId88"/>
    <p:sldId id="429" r:id="rId89"/>
    <p:sldId id="424" r:id="rId90"/>
    <p:sldId id="425" r:id="rId91"/>
    <p:sldId id="355" r:id="rId92"/>
    <p:sldId id="428" r:id="rId93"/>
    <p:sldId id="421" r:id="rId9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ece, Karen, ACBH" initials="CKA" lastIdx="11" clrIdx="0">
    <p:extLst>
      <p:ext uri="{19B8F6BF-5375-455C-9EA6-DF929625EA0E}">
        <p15:presenceInfo xmlns:p15="http://schemas.microsoft.com/office/powerpoint/2012/main" userId="S-1-5-21-1123561945-1035525444-725345543-39465" providerId="AD"/>
      </p:ext>
    </p:extLst>
  </p:cmAuthor>
  <p:cmAuthor id="2" name="Mehta, Ravi, HCSA" initials="MRH" lastIdx="17" clrIdx="1">
    <p:extLst>
      <p:ext uri="{19B8F6BF-5375-455C-9EA6-DF929625EA0E}">
        <p15:presenceInfo xmlns:p15="http://schemas.microsoft.com/office/powerpoint/2012/main" userId="S-1-5-21-1123561945-1035525444-725345543-637709" providerId="AD"/>
      </p:ext>
    </p:extLst>
  </p:cmAuthor>
  <p:cmAuthor id="3" name="Sanders, Tony ACBH" initials="STA" lastIdx="20" clrIdx="2">
    <p:extLst>
      <p:ext uri="{19B8F6BF-5375-455C-9EA6-DF929625EA0E}">
        <p15:presenceInfo xmlns:p15="http://schemas.microsoft.com/office/powerpoint/2012/main" userId="S-1-5-21-1123561945-1035525444-725345543-584716" providerId="AD"/>
      </p:ext>
    </p:extLst>
  </p:cmAuthor>
  <p:cmAuthor id="4" name="Camille Peterson" initials="CP" lastIdx="5" clrIdx="3">
    <p:extLst>
      <p:ext uri="{19B8F6BF-5375-455C-9EA6-DF929625EA0E}">
        <p15:presenceInfo xmlns:p15="http://schemas.microsoft.com/office/powerpoint/2012/main" userId="Camille Pete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B781"/>
    <a:srgbClr val="33AB7E"/>
    <a:srgbClr val="69B3E7"/>
    <a:srgbClr val="323232"/>
    <a:srgbClr val="A5D1F1"/>
    <a:srgbClr val="66C09E"/>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32" autoAdjust="0"/>
    <p:restoredTop sz="94686"/>
  </p:normalViewPr>
  <p:slideViewPr>
    <p:cSldViewPr snapToGrid="0" snapToObjects="1">
      <p:cViewPr varScale="1">
        <p:scale>
          <a:sx n="70" d="100"/>
          <a:sy n="70" d="100"/>
        </p:scale>
        <p:origin x="164" y="52"/>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1D33C-C1BD-401D-8845-51A136D72063}"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F493F97D-26C4-4A10-A0B2-A30272045054}">
      <dgm:prSet phldrT="[Text]"/>
      <dgm:spPr/>
      <dgm:t>
        <a:bodyPr/>
        <a:lstStyle/>
        <a:p>
          <a:r>
            <a:rPr lang="en-US" dirty="0"/>
            <a:t>DELETION</a:t>
          </a:r>
        </a:p>
      </dgm:t>
    </dgm:pt>
    <dgm:pt modelId="{1B5485D3-C9A5-4F50-826A-29D0DE05C3C9}" type="parTrans" cxnId="{D1547F08-AAE4-420D-A332-A2FED62AD84D}">
      <dgm:prSet/>
      <dgm:spPr/>
      <dgm:t>
        <a:bodyPr/>
        <a:lstStyle/>
        <a:p>
          <a:endParaRPr lang="en-US"/>
        </a:p>
      </dgm:t>
    </dgm:pt>
    <dgm:pt modelId="{F03792A7-C2CD-427B-B661-A0CCAAE71674}" type="sibTrans" cxnId="{D1547F08-AAE4-420D-A332-A2FED62AD84D}">
      <dgm:prSet/>
      <dgm:spPr/>
      <dgm:t>
        <a:bodyPr/>
        <a:lstStyle/>
        <a:p>
          <a:endParaRPr lang="en-US"/>
        </a:p>
      </dgm:t>
    </dgm:pt>
    <dgm:pt modelId="{9B504B2A-92A8-4B94-B5F7-C558FB617C58}">
      <dgm:prSet phldrT="[Text]" custT="1"/>
      <dgm:spPr/>
      <dgm:t>
        <a:bodyPr/>
        <a:lstStyle/>
        <a:p>
          <a:r>
            <a:rPr lang="en-US" sz="2000" dirty="0">
              <a:latin typeface="Verdana" panose="020B0604030504040204" pitchFamily="34" charset="0"/>
              <a:ea typeface="Verdana" panose="020B0604030504040204" pitchFamily="34" charset="0"/>
            </a:rPr>
            <a:t>99201 deleted by American Medical Association (AMA), recognized by Center for Medicare &amp; Medi-Cal Services (CMS)</a:t>
          </a:r>
        </a:p>
      </dgm:t>
    </dgm:pt>
    <dgm:pt modelId="{50EFB3B8-53E6-4BB2-828C-F21840ADEE1A}" type="parTrans" cxnId="{E7322334-C166-4347-BBA1-B44E5D4158E2}">
      <dgm:prSet/>
      <dgm:spPr/>
      <dgm:t>
        <a:bodyPr/>
        <a:lstStyle/>
        <a:p>
          <a:endParaRPr lang="en-US"/>
        </a:p>
      </dgm:t>
    </dgm:pt>
    <dgm:pt modelId="{70FA5044-46F7-4DC6-955A-70B2D8F0DD84}" type="sibTrans" cxnId="{E7322334-C166-4347-BBA1-B44E5D4158E2}">
      <dgm:prSet/>
      <dgm:spPr/>
      <dgm:t>
        <a:bodyPr/>
        <a:lstStyle/>
        <a:p>
          <a:endParaRPr lang="en-US"/>
        </a:p>
      </dgm:t>
    </dgm:pt>
    <dgm:pt modelId="{B7993D85-4133-4D8A-A123-CE479A5EEFE5}">
      <dgm:prSet phldrT="[Text]"/>
      <dgm:spPr/>
      <dgm:t>
        <a:bodyPr/>
        <a:lstStyle/>
        <a:p>
          <a:r>
            <a:rPr lang="en-US" dirty="0"/>
            <a:t>CREATION</a:t>
          </a:r>
        </a:p>
      </dgm:t>
    </dgm:pt>
    <dgm:pt modelId="{EE08D9A2-6FA7-4A98-ACC7-2EAAA17E9C6C}" type="parTrans" cxnId="{7B67EAB8-8564-478A-9487-9FE802BBE193}">
      <dgm:prSet/>
      <dgm:spPr/>
      <dgm:t>
        <a:bodyPr/>
        <a:lstStyle/>
        <a:p>
          <a:endParaRPr lang="en-US"/>
        </a:p>
      </dgm:t>
    </dgm:pt>
    <dgm:pt modelId="{D76167F2-19DC-46D2-A047-09DA70D4C8F4}" type="sibTrans" cxnId="{7B67EAB8-8564-478A-9487-9FE802BBE193}">
      <dgm:prSet/>
      <dgm:spPr/>
      <dgm:t>
        <a:bodyPr/>
        <a:lstStyle/>
        <a:p>
          <a:endParaRPr lang="en-US"/>
        </a:p>
      </dgm:t>
    </dgm:pt>
    <dgm:pt modelId="{EFC7C7E3-50A0-4300-8DFA-448C645AB05D}">
      <dgm:prSet phldrT="[Text]" custT="1"/>
      <dgm:spPr/>
      <dgm:t>
        <a:bodyPr/>
        <a:lstStyle/>
        <a:p>
          <a:r>
            <a:rPr lang="en-US" sz="2000" dirty="0">
              <a:latin typeface="Verdana" panose="020B0604030504040204" pitchFamily="34" charset="0"/>
              <a:ea typeface="Verdana" panose="020B0604030504040204" pitchFamily="34" charset="0"/>
            </a:rPr>
            <a:t>New add-on code for extended visits (99417)</a:t>
          </a:r>
        </a:p>
      </dgm:t>
    </dgm:pt>
    <dgm:pt modelId="{35879958-267C-44A1-958D-F428E5895352}" type="parTrans" cxnId="{D7DFD646-D877-4F35-8721-BA4937692E03}">
      <dgm:prSet/>
      <dgm:spPr/>
      <dgm:t>
        <a:bodyPr/>
        <a:lstStyle/>
        <a:p>
          <a:endParaRPr lang="en-US"/>
        </a:p>
      </dgm:t>
    </dgm:pt>
    <dgm:pt modelId="{604701C3-FFEA-4E4C-9D86-FF9CB8AC28E2}" type="sibTrans" cxnId="{D7DFD646-D877-4F35-8721-BA4937692E03}">
      <dgm:prSet/>
      <dgm:spPr/>
      <dgm:t>
        <a:bodyPr/>
        <a:lstStyle/>
        <a:p>
          <a:endParaRPr lang="en-US"/>
        </a:p>
      </dgm:t>
    </dgm:pt>
    <dgm:pt modelId="{6B067FD2-1099-4594-B85B-EA43F072D307}">
      <dgm:prSet phldrT="[Text]"/>
      <dgm:spPr/>
      <dgm:t>
        <a:bodyPr/>
        <a:lstStyle/>
        <a:p>
          <a:r>
            <a:rPr lang="en-US" dirty="0"/>
            <a:t>ELIMINATION</a:t>
          </a:r>
        </a:p>
      </dgm:t>
    </dgm:pt>
    <dgm:pt modelId="{329388BA-F83F-446E-A4AC-89479B5BF817}" type="parTrans" cxnId="{EFC8F082-A6D3-41A3-B83E-BD3CD5AB31AA}">
      <dgm:prSet/>
      <dgm:spPr/>
      <dgm:t>
        <a:bodyPr/>
        <a:lstStyle/>
        <a:p>
          <a:endParaRPr lang="en-US"/>
        </a:p>
      </dgm:t>
    </dgm:pt>
    <dgm:pt modelId="{57A32C99-77CE-4AF0-A2F5-2554C1B0CE7C}" type="sibTrans" cxnId="{EFC8F082-A6D3-41A3-B83E-BD3CD5AB31AA}">
      <dgm:prSet/>
      <dgm:spPr/>
      <dgm:t>
        <a:bodyPr/>
        <a:lstStyle/>
        <a:p>
          <a:endParaRPr lang="en-US"/>
        </a:p>
      </dgm:t>
    </dgm:pt>
    <dgm:pt modelId="{885D70C5-BB11-422C-ABB0-17B41E9B0693}">
      <dgm:prSet phldrT="[Text]" custT="1"/>
      <dgm:spPr/>
      <dgm:t>
        <a:bodyPr/>
        <a:lstStyle/>
        <a:p>
          <a:r>
            <a:rPr lang="en-US" sz="2000" dirty="0">
              <a:latin typeface="Verdana" panose="020B0604030504040204" pitchFamily="34" charset="0"/>
              <a:ea typeface="Verdana" panose="020B0604030504040204" pitchFamily="34" charset="0"/>
            </a:rPr>
            <a:t>History and/or physical exam in determining billable code level</a:t>
          </a:r>
        </a:p>
      </dgm:t>
    </dgm:pt>
    <dgm:pt modelId="{F8855499-54B2-40AD-97D6-B3E765854E80}" type="parTrans" cxnId="{CB66151D-83A0-43C7-BD06-7557EA31FD45}">
      <dgm:prSet/>
      <dgm:spPr/>
      <dgm:t>
        <a:bodyPr/>
        <a:lstStyle/>
        <a:p>
          <a:endParaRPr lang="en-US"/>
        </a:p>
      </dgm:t>
    </dgm:pt>
    <dgm:pt modelId="{6883D762-E1D6-405D-AA08-FCBC522F64FB}" type="sibTrans" cxnId="{CB66151D-83A0-43C7-BD06-7557EA31FD45}">
      <dgm:prSet/>
      <dgm:spPr/>
      <dgm:t>
        <a:bodyPr/>
        <a:lstStyle/>
        <a:p>
          <a:endParaRPr lang="en-US"/>
        </a:p>
      </dgm:t>
    </dgm:pt>
    <dgm:pt modelId="{63C73743-53BB-4268-86CF-39B24640080E}">
      <dgm:prSet/>
      <dgm:spPr/>
      <dgm:t>
        <a:bodyPr/>
        <a:lstStyle/>
        <a:p>
          <a:endParaRPr lang="en-US" sz="2700" dirty="0"/>
        </a:p>
      </dgm:t>
    </dgm:pt>
    <dgm:pt modelId="{C0614AB6-7A3A-4F05-B088-435DF09D1647}" type="parTrans" cxnId="{F8838E7D-3175-4344-81CE-875239E0565B}">
      <dgm:prSet/>
      <dgm:spPr/>
      <dgm:t>
        <a:bodyPr/>
        <a:lstStyle/>
        <a:p>
          <a:endParaRPr lang="en-US"/>
        </a:p>
      </dgm:t>
    </dgm:pt>
    <dgm:pt modelId="{2E79B363-5D8E-4EB9-9F7D-2F6535DDCF55}" type="sibTrans" cxnId="{F8838E7D-3175-4344-81CE-875239E0565B}">
      <dgm:prSet/>
      <dgm:spPr/>
      <dgm:t>
        <a:bodyPr/>
        <a:lstStyle/>
        <a:p>
          <a:endParaRPr lang="en-US"/>
        </a:p>
      </dgm:t>
    </dgm:pt>
    <dgm:pt modelId="{D4B36BED-DD95-4C3E-AAAC-B67A7242EB66}">
      <dgm:prSet/>
      <dgm:spPr/>
      <dgm:t>
        <a:bodyPr/>
        <a:lstStyle/>
        <a:p>
          <a:r>
            <a:rPr lang="en-US" dirty="0"/>
            <a:t>FOUNDATION</a:t>
          </a:r>
        </a:p>
      </dgm:t>
    </dgm:pt>
    <dgm:pt modelId="{0BDA57E0-CEC6-4FA5-ABBA-9E26F5266AEA}" type="parTrans" cxnId="{70291209-FB40-4D07-8EA7-E6308D766FE0}">
      <dgm:prSet/>
      <dgm:spPr/>
      <dgm:t>
        <a:bodyPr/>
        <a:lstStyle/>
        <a:p>
          <a:endParaRPr lang="en-US"/>
        </a:p>
      </dgm:t>
    </dgm:pt>
    <dgm:pt modelId="{F18E6C9F-7D18-46D7-8B8B-4A5593153F29}" type="sibTrans" cxnId="{70291209-FB40-4D07-8EA7-E6308D766FE0}">
      <dgm:prSet/>
      <dgm:spPr/>
      <dgm:t>
        <a:bodyPr/>
        <a:lstStyle/>
        <a:p>
          <a:endParaRPr lang="en-US"/>
        </a:p>
      </dgm:t>
    </dgm:pt>
    <dgm:pt modelId="{73367414-13BC-44F6-A317-66707A668B33}">
      <dgm:prSet custT="1"/>
      <dgm:spPr/>
      <dgm:t>
        <a:bodyPr/>
        <a:lstStyle/>
        <a:p>
          <a:r>
            <a:rPr lang="en-US" sz="2000" dirty="0">
              <a:latin typeface="Verdana" panose="020B0604030504040204" pitchFamily="34" charset="0"/>
              <a:ea typeface="Verdana" panose="020B0604030504040204" pitchFamily="34" charset="0"/>
            </a:rPr>
            <a:t>Coding based on Time for Medi-Cal (M/C) and Medicare with Medi-Cal (Medi-Medi), </a:t>
          </a:r>
          <a:r>
            <a:rPr lang="en-US" sz="2000" i="1" dirty="0">
              <a:latin typeface="Verdana" panose="020B0604030504040204" pitchFamily="34" charset="0"/>
              <a:ea typeface="Verdana" panose="020B0604030504040204" pitchFamily="34" charset="0"/>
            </a:rPr>
            <a:t>or Medical Decision Making (MDM) for Medicare Only (not recommended)</a:t>
          </a:r>
        </a:p>
      </dgm:t>
    </dgm:pt>
    <dgm:pt modelId="{969E93D5-512F-4A60-A257-9B29669D58ED}" type="parTrans" cxnId="{90A8CCE0-4351-4DF2-A840-A93501164C09}">
      <dgm:prSet/>
      <dgm:spPr/>
      <dgm:t>
        <a:bodyPr/>
        <a:lstStyle/>
        <a:p>
          <a:endParaRPr lang="en-US"/>
        </a:p>
      </dgm:t>
    </dgm:pt>
    <dgm:pt modelId="{F36DBCCA-D894-4C2F-8949-F53FE109E414}" type="sibTrans" cxnId="{90A8CCE0-4351-4DF2-A840-A93501164C09}">
      <dgm:prSet/>
      <dgm:spPr/>
      <dgm:t>
        <a:bodyPr/>
        <a:lstStyle/>
        <a:p>
          <a:endParaRPr lang="en-US"/>
        </a:p>
      </dgm:t>
    </dgm:pt>
    <dgm:pt modelId="{6B8460CF-7EA3-43AE-BDFF-DB928AAF86E1}" type="pres">
      <dgm:prSet presAssocID="{CC51D33C-C1BD-401D-8845-51A136D72063}" presName="Name0" presStyleCnt="0">
        <dgm:presLayoutVars>
          <dgm:chMax val="5"/>
          <dgm:chPref val="5"/>
          <dgm:dir/>
          <dgm:animLvl val="lvl"/>
        </dgm:presLayoutVars>
      </dgm:prSet>
      <dgm:spPr/>
    </dgm:pt>
    <dgm:pt modelId="{00A2EE0E-7D69-49DD-A9AA-4E8E3ACB9527}" type="pres">
      <dgm:prSet presAssocID="{F493F97D-26C4-4A10-A0B2-A30272045054}" presName="parentText1" presStyleLbl="node1" presStyleIdx="0" presStyleCnt="4" custScaleX="95777" custLinFactNeighborX="789" custLinFactNeighborY="-3202">
        <dgm:presLayoutVars>
          <dgm:chMax/>
          <dgm:chPref val="3"/>
          <dgm:bulletEnabled val="1"/>
        </dgm:presLayoutVars>
      </dgm:prSet>
      <dgm:spPr/>
    </dgm:pt>
    <dgm:pt modelId="{FF4B68E7-DF4E-40B1-954C-7A86E6F163BF}" type="pres">
      <dgm:prSet presAssocID="{F493F97D-26C4-4A10-A0B2-A30272045054}" presName="childText1" presStyleLbl="solidAlignAcc1" presStyleIdx="0" presStyleCnt="4" custScaleY="125621" custLinFactNeighborX="13198" custLinFactNeighborY="3046">
        <dgm:presLayoutVars>
          <dgm:chMax val="0"/>
          <dgm:chPref val="0"/>
          <dgm:bulletEnabled val="1"/>
        </dgm:presLayoutVars>
      </dgm:prSet>
      <dgm:spPr/>
    </dgm:pt>
    <dgm:pt modelId="{9798E0FB-B2E6-45F8-87D6-D9EF5B496F9D}" type="pres">
      <dgm:prSet presAssocID="{B7993D85-4133-4D8A-A123-CE479A5EEFE5}" presName="parentText2" presStyleLbl="node1" presStyleIdx="1" presStyleCnt="4" custScaleX="98053">
        <dgm:presLayoutVars>
          <dgm:chMax/>
          <dgm:chPref val="3"/>
          <dgm:bulletEnabled val="1"/>
        </dgm:presLayoutVars>
      </dgm:prSet>
      <dgm:spPr/>
    </dgm:pt>
    <dgm:pt modelId="{BF2E903D-D22A-4C3D-BE95-C19B456AACB5}" type="pres">
      <dgm:prSet presAssocID="{B7993D85-4133-4D8A-A123-CE479A5EEFE5}" presName="childText2" presStyleLbl="solidAlignAcc1" presStyleIdx="1" presStyleCnt="4" custScaleX="91273">
        <dgm:presLayoutVars>
          <dgm:chMax val="0"/>
          <dgm:chPref val="0"/>
          <dgm:bulletEnabled val="1"/>
        </dgm:presLayoutVars>
      </dgm:prSet>
      <dgm:spPr/>
    </dgm:pt>
    <dgm:pt modelId="{AD901464-FC97-421C-B975-367AB73F9C39}" type="pres">
      <dgm:prSet presAssocID="{6B067FD2-1099-4594-B85B-EA43F072D307}" presName="parentText3" presStyleLbl="node1" presStyleIdx="2" presStyleCnt="4" custLinFactNeighborX="-1622" custLinFactNeighborY="-7419">
        <dgm:presLayoutVars>
          <dgm:chMax/>
          <dgm:chPref val="3"/>
          <dgm:bulletEnabled val="1"/>
        </dgm:presLayoutVars>
      </dgm:prSet>
      <dgm:spPr/>
    </dgm:pt>
    <dgm:pt modelId="{1959F2CC-2F99-4099-B0B6-6EAB4DDC7BF3}" type="pres">
      <dgm:prSet presAssocID="{6B067FD2-1099-4594-B85B-EA43F072D307}" presName="childText3" presStyleLbl="solidAlignAcc1" presStyleIdx="2" presStyleCnt="4" custScaleX="105349" custLinFactNeighborX="-423" custLinFactNeighborY="-5162">
        <dgm:presLayoutVars>
          <dgm:chMax val="0"/>
          <dgm:chPref val="0"/>
          <dgm:bulletEnabled val="1"/>
        </dgm:presLayoutVars>
      </dgm:prSet>
      <dgm:spPr/>
    </dgm:pt>
    <dgm:pt modelId="{D9C1F638-C461-4BB7-9791-D3534F3B0DDA}" type="pres">
      <dgm:prSet presAssocID="{D4B36BED-DD95-4C3E-AAAC-B67A7242EB66}" presName="parentText4" presStyleLbl="node1" presStyleIdx="3" presStyleCnt="4" custLinFactNeighborX="1263" custLinFactNeighborY="-3933">
        <dgm:presLayoutVars>
          <dgm:chMax/>
          <dgm:chPref val="3"/>
          <dgm:bulletEnabled val="1"/>
        </dgm:presLayoutVars>
      </dgm:prSet>
      <dgm:spPr/>
    </dgm:pt>
    <dgm:pt modelId="{FF230D99-C262-47B0-9FFB-BA18952DB44F}" type="pres">
      <dgm:prSet presAssocID="{D4B36BED-DD95-4C3E-AAAC-B67A7242EB66}" presName="childText4" presStyleLbl="solidAlignAcc1" presStyleIdx="3" presStyleCnt="4" custScaleY="122750" custLinFactNeighborX="2263" custLinFactNeighborY="-1093">
        <dgm:presLayoutVars>
          <dgm:chMax val="0"/>
          <dgm:chPref val="0"/>
          <dgm:bulletEnabled val="1"/>
        </dgm:presLayoutVars>
      </dgm:prSet>
      <dgm:spPr/>
    </dgm:pt>
  </dgm:ptLst>
  <dgm:cxnLst>
    <dgm:cxn modelId="{D1547F08-AAE4-420D-A332-A2FED62AD84D}" srcId="{CC51D33C-C1BD-401D-8845-51A136D72063}" destId="{F493F97D-26C4-4A10-A0B2-A30272045054}" srcOrd="0" destOrd="0" parTransId="{1B5485D3-C9A5-4F50-826A-29D0DE05C3C9}" sibTransId="{F03792A7-C2CD-427B-B661-A0CCAAE71674}"/>
    <dgm:cxn modelId="{70291209-FB40-4D07-8EA7-E6308D766FE0}" srcId="{CC51D33C-C1BD-401D-8845-51A136D72063}" destId="{D4B36BED-DD95-4C3E-AAAC-B67A7242EB66}" srcOrd="3" destOrd="0" parTransId="{0BDA57E0-CEC6-4FA5-ABBA-9E26F5266AEA}" sibTransId="{F18E6C9F-7D18-46D7-8B8B-4A5593153F29}"/>
    <dgm:cxn modelId="{CB66151D-83A0-43C7-BD06-7557EA31FD45}" srcId="{6B067FD2-1099-4594-B85B-EA43F072D307}" destId="{885D70C5-BB11-422C-ABB0-17B41E9B0693}" srcOrd="0" destOrd="0" parTransId="{F8855499-54B2-40AD-97D6-B3E765854E80}" sibTransId="{6883D762-E1D6-405D-AA08-FCBC522F64FB}"/>
    <dgm:cxn modelId="{44A22733-CAA9-404C-BAF4-4429A0622FF9}" type="presOf" srcId="{EFC7C7E3-50A0-4300-8DFA-448C645AB05D}" destId="{BF2E903D-D22A-4C3D-BE95-C19B456AACB5}" srcOrd="0" destOrd="0" presId="urn:microsoft.com/office/officeart/2009/3/layout/IncreasingArrowsProcess"/>
    <dgm:cxn modelId="{E7322334-C166-4347-BBA1-B44E5D4158E2}" srcId="{F493F97D-26C4-4A10-A0B2-A30272045054}" destId="{9B504B2A-92A8-4B94-B5F7-C558FB617C58}" srcOrd="0" destOrd="0" parTransId="{50EFB3B8-53E6-4BB2-828C-F21840ADEE1A}" sibTransId="{70FA5044-46F7-4DC6-955A-70B2D8F0DD84}"/>
    <dgm:cxn modelId="{1CFA0436-F794-45C8-A9E2-78307311108A}" type="presOf" srcId="{CC51D33C-C1BD-401D-8845-51A136D72063}" destId="{6B8460CF-7EA3-43AE-BDFF-DB928AAF86E1}" srcOrd="0" destOrd="0" presId="urn:microsoft.com/office/officeart/2009/3/layout/IncreasingArrowsProcess"/>
    <dgm:cxn modelId="{9DD4AC60-E84B-4F76-A803-D8B859733A92}" type="presOf" srcId="{D4B36BED-DD95-4C3E-AAAC-B67A7242EB66}" destId="{D9C1F638-C461-4BB7-9791-D3534F3B0DDA}" srcOrd="0" destOrd="0" presId="urn:microsoft.com/office/officeart/2009/3/layout/IncreasingArrowsProcess"/>
    <dgm:cxn modelId="{D7DFD646-D877-4F35-8721-BA4937692E03}" srcId="{B7993D85-4133-4D8A-A123-CE479A5EEFE5}" destId="{EFC7C7E3-50A0-4300-8DFA-448C645AB05D}" srcOrd="0" destOrd="0" parTransId="{35879958-267C-44A1-958D-F428E5895352}" sibTransId="{604701C3-FFEA-4E4C-9D86-FF9CB8AC28E2}"/>
    <dgm:cxn modelId="{24171C70-3945-49A8-A24E-464F8972AF73}" type="presOf" srcId="{63C73743-53BB-4268-86CF-39B24640080E}" destId="{1959F2CC-2F99-4099-B0B6-6EAB4DDC7BF3}" srcOrd="0" destOrd="1" presId="urn:microsoft.com/office/officeart/2009/3/layout/IncreasingArrowsProcess"/>
    <dgm:cxn modelId="{F8838E7D-3175-4344-81CE-875239E0565B}" srcId="{6B067FD2-1099-4594-B85B-EA43F072D307}" destId="{63C73743-53BB-4268-86CF-39B24640080E}" srcOrd="1" destOrd="0" parTransId="{C0614AB6-7A3A-4F05-B088-435DF09D1647}" sibTransId="{2E79B363-5D8E-4EB9-9F7D-2F6535DDCF55}"/>
    <dgm:cxn modelId="{AD175581-3938-47A9-BFF6-18B7358278C4}" type="presOf" srcId="{6B067FD2-1099-4594-B85B-EA43F072D307}" destId="{AD901464-FC97-421C-B975-367AB73F9C39}" srcOrd="0" destOrd="0" presId="urn:microsoft.com/office/officeart/2009/3/layout/IncreasingArrowsProcess"/>
    <dgm:cxn modelId="{EFC8F082-A6D3-41A3-B83E-BD3CD5AB31AA}" srcId="{CC51D33C-C1BD-401D-8845-51A136D72063}" destId="{6B067FD2-1099-4594-B85B-EA43F072D307}" srcOrd="2" destOrd="0" parTransId="{329388BA-F83F-446E-A4AC-89479B5BF817}" sibTransId="{57A32C99-77CE-4AF0-A2F5-2554C1B0CE7C}"/>
    <dgm:cxn modelId="{C4E26390-7500-4288-9449-89A9BA71C4EA}" type="presOf" srcId="{B7993D85-4133-4D8A-A123-CE479A5EEFE5}" destId="{9798E0FB-B2E6-45F8-87D6-D9EF5B496F9D}" srcOrd="0" destOrd="0" presId="urn:microsoft.com/office/officeart/2009/3/layout/IncreasingArrowsProcess"/>
    <dgm:cxn modelId="{7B67EAB8-8564-478A-9487-9FE802BBE193}" srcId="{CC51D33C-C1BD-401D-8845-51A136D72063}" destId="{B7993D85-4133-4D8A-A123-CE479A5EEFE5}" srcOrd="1" destOrd="0" parTransId="{EE08D9A2-6FA7-4A98-ACC7-2EAAA17E9C6C}" sibTransId="{D76167F2-19DC-46D2-A047-09DA70D4C8F4}"/>
    <dgm:cxn modelId="{C40199C3-978C-462C-B273-DAFA7874CAFD}" type="presOf" srcId="{73367414-13BC-44F6-A317-66707A668B33}" destId="{FF230D99-C262-47B0-9FFB-BA18952DB44F}" srcOrd="0" destOrd="0" presId="urn:microsoft.com/office/officeart/2009/3/layout/IncreasingArrowsProcess"/>
    <dgm:cxn modelId="{D64430C6-F7A2-4DB1-9B69-D60823117681}" type="presOf" srcId="{F493F97D-26C4-4A10-A0B2-A30272045054}" destId="{00A2EE0E-7D69-49DD-A9AA-4E8E3ACB9527}" srcOrd="0" destOrd="0" presId="urn:microsoft.com/office/officeart/2009/3/layout/IncreasingArrowsProcess"/>
    <dgm:cxn modelId="{A223F2CF-18D4-47C0-9CE7-15EB2A1769A7}" type="presOf" srcId="{885D70C5-BB11-422C-ABB0-17B41E9B0693}" destId="{1959F2CC-2F99-4099-B0B6-6EAB4DDC7BF3}" srcOrd="0" destOrd="0" presId="urn:microsoft.com/office/officeart/2009/3/layout/IncreasingArrowsProcess"/>
    <dgm:cxn modelId="{90A8CCE0-4351-4DF2-A840-A93501164C09}" srcId="{D4B36BED-DD95-4C3E-AAAC-B67A7242EB66}" destId="{73367414-13BC-44F6-A317-66707A668B33}" srcOrd="0" destOrd="0" parTransId="{969E93D5-512F-4A60-A257-9B29669D58ED}" sibTransId="{F36DBCCA-D894-4C2F-8949-F53FE109E414}"/>
    <dgm:cxn modelId="{69B57EFC-B03F-4E31-9608-8525A365FFB3}" type="presOf" srcId="{9B504B2A-92A8-4B94-B5F7-C558FB617C58}" destId="{FF4B68E7-DF4E-40B1-954C-7A86E6F163BF}" srcOrd="0" destOrd="0" presId="urn:microsoft.com/office/officeart/2009/3/layout/IncreasingArrowsProcess"/>
    <dgm:cxn modelId="{8CFDCAB3-E92A-488D-8F3F-2AC2FB5F0834}" type="presParOf" srcId="{6B8460CF-7EA3-43AE-BDFF-DB928AAF86E1}" destId="{00A2EE0E-7D69-49DD-A9AA-4E8E3ACB9527}" srcOrd="0" destOrd="0" presId="urn:microsoft.com/office/officeart/2009/3/layout/IncreasingArrowsProcess"/>
    <dgm:cxn modelId="{0DEB4474-AEC8-4A41-BFE8-6021132FEAC7}" type="presParOf" srcId="{6B8460CF-7EA3-43AE-BDFF-DB928AAF86E1}" destId="{FF4B68E7-DF4E-40B1-954C-7A86E6F163BF}" srcOrd="1" destOrd="0" presId="urn:microsoft.com/office/officeart/2009/3/layout/IncreasingArrowsProcess"/>
    <dgm:cxn modelId="{45762F34-9E04-4F84-AC2F-1191B472BE08}" type="presParOf" srcId="{6B8460CF-7EA3-43AE-BDFF-DB928AAF86E1}" destId="{9798E0FB-B2E6-45F8-87D6-D9EF5B496F9D}" srcOrd="2" destOrd="0" presId="urn:microsoft.com/office/officeart/2009/3/layout/IncreasingArrowsProcess"/>
    <dgm:cxn modelId="{40957C70-89D8-4B7B-90DE-58BEA84372C3}" type="presParOf" srcId="{6B8460CF-7EA3-43AE-BDFF-DB928AAF86E1}" destId="{BF2E903D-D22A-4C3D-BE95-C19B456AACB5}" srcOrd="3" destOrd="0" presId="urn:microsoft.com/office/officeart/2009/3/layout/IncreasingArrowsProcess"/>
    <dgm:cxn modelId="{DBE621EB-AA94-4D1F-8C4E-ED41787D456C}" type="presParOf" srcId="{6B8460CF-7EA3-43AE-BDFF-DB928AAF86E1}" destId="{AD901464-FC97-421C-B975-367AB73F9C39}" srcOrd="4" destOrd="0" presId="urn:microsoft.com/office/officeart/2009/3/layout/IncreasingArrowsProcess"/>
    <dgm:cxn modelId="{E8A72DFC-0752-41B7-8872-7223F499C1BB}" type="presParOf" srcId="{6B8460CF-7EA3-43AE-BDFF-DB928AAF86E1}" destId="{1959F2CC-2F99-4099-B0B6-6EAB4DDC7BF3}" srcOrd="5" destOrd="0" presId="urn:microsoft.com/office/officeart/2009/3/layout/IncreasingArrowsProcess"/>
    <dgm:cxn modelId="{3F52086B-589E-45CC-81EF-05189A723967}" type="presParOf" srcId="{6B8460CF-7EA3-43AE-BDFF-DB928AAF86E1}" destId="{D9C1F638-C461-4BB7-9791-D3534F3B0DDA}" srcOrd="6" destOrd="0" presId="urn:microsoft.com/office/officeart/2009/3/layout/IncreasingArrowsProcess"/>
    <dgm:cxn modelId="{D0E7EFD3-2546-48AA-BA51-28F2200647EE}" type="presParOf" srcId="{6B8460CF-7EA3-43AE-BDFF-DB928AAF86E1}" destId="{FF230D99-C262-47B0-9FFB-BA18952DB44F}"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2EE0E-7D69-49DD-A9AA-4E8E3ACB9527}">
      <dsp:nvSpPr>
        <dsp:cNvPr id="0" name=""/>
        <dsp:cNvSpPr/>
      </dsp:nvSpPr>
      <dsp:spPr>
        <a:xfrm>
          <a:off x="1379041" y="-103051"/>
          <a:ext cx="9364754" cy="1423481"/>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5978" numCol="1" spcCol="1270" anchor="ctr" anchorCtr="0">
          <a:noAutofit/>
        </a:bodyPr>
        <a:lstStyle/>
        <a:p>
          <a:pPr marL="0" lvl="0" indent="0" algn="l" defTabSz="1200150">
            <a:lnSpc>
              <a:spcPct val="90000"/>
            </a:lnSpc>
            <a:spcBef>
              <a:spcPct val="0"/>
            </a:spcBef>
            <a:spcAft>
              <a:spcPct val="35000"/>
            </a:spcAft>
            <a:buNone/>
          </a:pPr>
          <a:r>
            <a:rPr lang="en-US" sz="2700" kern="1200" dirty="0"/>
            <a:t>DELETION</a:t>
          </a:r>
        </a:p>
      </dsp:txBody>
      <dsp:txXfrm>
        <a:off x="1379041" y="252819"/>
        <a:ext cx="9008884" cy="711741"/>
      </dsp:txXfrm>
    </dsp:sp>
    <dsp:sp modelId="{FF4B68E7-DF4E-40B1-954C-7A86E6F163BF}">
      <dsp:nvSpPr>
        <dsp:cNvPr id="0" name=""/>
        <dsp:cNvSpPr/>
      </dsp:nvSpPr>
      <dsp:spPr>
        <a:xfrm>
          <a:off x="1392890" y="739879"/>
          <a:ext cx="2253751" cy="3307614"/>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99201 deleted by American Medical Association (AMA), recognized by Center for Medicare &amp; Medi-Cal Services (CMS)</a:t>
          </a:r>
        </a:p>
      </dsp:txBody>
      <dsp:txXfrm>
        <a:off x="1392890" y="739879"/>
        <a:ext cx="2253751" cy="3307614"/>
      </dsp:txXfrm>
    </dsp:sp>
    <dsp:sp modelId="{9798E0FB-B2E6-45F8-87D6-D9EF5B496F9D}">
      <dsp:nvSpPr>
        <dsp:cNvPr id="0" name=""/>
        <dsp:cNvSpPr/>
      </dsp:nvSpPr>
      <dsp:spPr>
        <a:xfrm>
          <a:off x="3422437" y="371273"/>
          <a:ext cx="7377422" cy="1423481"/>
        </a:xfrm>
        <a:prstGeom prst="rightArrow">
          <a:avLst>
            <a:gd name="adj1" fmla="val 50000"/>
            <a:gd name="adj2" fmla="val 5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5978" numCol="1" spcCol="1270" anchor="ctr" anchorCtr="0">
          <a:noAutofit/>
        </a:bodyPr>
        <a:lstStyle/>
        <a:p>
          <a:pPr marL="0" lvl="0" indent="0" algn="l" defTabSz="1200150">
            <a:lnSpc>
              <a:spcPct val="90000"/>
            </a:lnSpc>
            <a:spcBef>
              <a:spcPct val="0"/>
            </a:spcBef>
            <a:spcAft>
              <a:spcPct val="35000"/>
            </a:spcAft>
            <a:buNone/>
          </a:pPr>
          <a:r>
            <a:rPr lang="en-US" sz="2700" kern="1200" dirty="0"/>
            <a:t>CREATION</a:t>
          </a:r>
        </a:p>
      </dsp:txBody>
      <dsp:txXfrm>
        <a:off x="3422437" y="727143"/>
        <a:ext cx="7021552" cy="711741"/>
      </dsp:txXfrm>
    </dsp:sp>
    <dsp:sp modelId="{BF2E903D-D22A-4C3D-BE95-C19B456AACB5}">
      <dsp:nvSpPr>
        <dsp:cNvPr id="0" name=""/>
        <dsp:cNvSpPr/>
      </dsp:nvSpPr>
      <dsp:spPr>
        <a:xfrm>
          <a:off x="3447534" y="1471305"/>
          <a:ext cx="2057066" cy="2565899"/>
        </a:xfrm>
        <a:prstGeom prst="rect">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New add-on code for extended visits (99417)</a:t>
          </a:r>
        </a:p>
      </dsp:txBody>
      <dsp:txXfrm>
        <a:off x="3447534" y="1471305"/>
        <a:ext cx="2057066" cy="2565899"/>
      </dsp:txXfrm>
    </dsp:sp>
    <dsp:sp modelId="{AD901464-FC97-421C-B975-367AB73F9C39}">
      <dsp:nvSpPr>
        <dsp:cNvPr id="0" name=""/>
        <dsp:cNvSpPr/>
      </dsp:nvSpPr>
      <dsp:spPr>
        <a:xfrm>
          <a:off x="5517462" y="739991"/>
          <a:ext cx="5270161" cy="1423481"/>
        </a:xfrm>
        <a:prstGeom prst="rightArrow">
          <a:avLst>
            <a:gd name="adj1" fmla="val 50000"/>
            <a:gd name="adj2" fmla="val 5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5978" numCol="1" spcCol="1270" anchor="ctr" anchorCtr="0">
          <a:noAutofit/>
        </a:bodyPr>
        <a:lstStyle/>
        <a:p>
          <a:pPr marL="0" lvl="0" indent="0" algn="l" defTabSz="1200150">
            <a:lnSpc>
              <a:spcPct val="90000"/>
            </a:lnSpc>
            <a:spcBef>
              <a:spcPct val="0"/>
            </a:spcBef>
            <a:spcAft>
              <a:spcPct val="35000"/>
            </a:spcAft>
            <a:buNone/>
          </a:pPr>
          <a:r>
            <a:rPr lang="en-US" sz="2700" kern="1200" dirty="0"/>
            <a:t>ELIMINATION</a:t>
          </a:r>
        </a:p>
      </dsp:txBody>
      <dsp:txXfrm>
        <a:off x="5517462" y="1095861"/>
        <a:ext cx="4914291" cy="711741"/>
      </dsp:txXfrm>
    </dsp:sp>
    <dsp:sp modelId="{1959F2CC-2F99-4099-B0B6-6EAB4DDC7BF3}">
      <dsp:nvSpPr>
        <dsp:cNvPr id="0" name=""/>
        <dsp:cNvSpPr/>
      </dsp:nvSpPr>
      <dsp:spPr>
        <a:xfrm>
          <a:off x="5533134" y="1812293"/>
          <a:ext cx="2374304" cy="2583055"/>
        </a:xfrm>
        <a:prstGeom prst="rect">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History and/or physical exam in determining billable code level</a:t>
          </a:r>
        </a:p>
        <a:p>
          <a:pPr marL="0" lvl="0" indent="0" algn="l" defTabSz="1200150">
            <a:lnSpc>
              <a:spcPct val="90000"/>
            </a:lnSpc>
            <a:spcBef>
              <a:spcPct val="0"/>
            </a:spcBef>
            <a:spcAft>
              <a:spcPct val="35000"/>
            </a:spcAft>
            <a:buNone/>
          </a:pPr>
          <a:endParaRPr lang="en-US" sz="2700" kern="1200" dirty="0"/>
        </a:p>
      </dsp:txBody>
      <dsp:txXfrm>
        <a:off x="5533134" y="1812293"/>
        <a:ext cx="2374304" cy="2583055"/>
      </dsp:txXfrm>
    </dsp:sp>
    <dsp:sp modelId="{D9C1F638-C461-4BB7-9791-D3534F3B0DDA}">
      <dsp:nvSpPr>
        <dsp:cNvPr id="0" name=""/>
        <dsp:cNvSpPr/>
      </dsp:nvSpPr>
      <dsp:spPr>
        <a:xfrm>
          <a:off x="7894793" y="1263939"/>
          <a:ext cx="3016409" cy="1423481"/>
        </a:xfrm>
        <a:prstGeom prst="rightArrow">
          <a:avLst>
            <a:gd name="adj1" fmla="val 50000"/>
            <a:gd name="adj2" fmla="val 5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5978" numCol="1" spcCol="1270" anchor="ctr" anchorCtr="0">
          <a:noAutofit/>
        </a:bodyPr>
        <a:lstStyle/>
        <a:p>
          <a:pPr marL="0" lvl="0" indent="0" algn="l" defTabSz="1200150">
            <a:lnSpc>
              <a:spcPct val="90000"/>
            </a:lnSpc>
            <a:spcBef>
              <a:spcPct val="0"/>
            </a:spcBef>
            <a:spcAft>
              <a:spcPct val="35000"/>
            </a:spcAft>
            <a:buNone/>
          </a:pPr>
          <a:r>
            <a:rPr lang="en-US" sz="2700" kern="1200" dirty="0"/>
            <a:t>FOUNDATION</a:t>
          </a:r>
        </a:p>
      </dsp:txBody>
      <dsp:txXfrm>
        <a:off x="7894793" y="1619809"/>
        <a:ext cx="2660539" cy="711741"/>
      </dsp:txXfrm>
    </dsp:sp>
    <dsp:sp modelId="{FF230D99-C262-47B0-9FFB-BA18952DB44F}">
      <dsp:nvSpPr>
        <dsp:cNvPr id="0" name=""/>
        <dsp:cNvSpPr/>
      </dsp:nvSpPr>
      <dsp:spPr>
        <a:xfrm>
          <a:off x="7908162" y="2094126"/>
          <a:ext cx="2274284" cy="3207864"/>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Coding based on Time for Medi-Cal (M/C) and Medicare with Medi-Cal (Medi-Medi), </a:t>
          </a:r>
          <a:r>
            <a:rPr lang="en-US" sz="2000" i="1" kern="1200" dirty="0">
              <a:latin typeface="Verdana" panose="020B0604030504040204" pitchFamily="34" charset="0"/>
              <a:ea typeface="Verdana" panose="020B0604030504040204" pitchFamily="34" charset="0"/>
            </a:rPr>
            <a:t>or Medical Decision Making (MDM) for Medicare Only (not recommended)</a:t>
          </a:r>
        </a:p>
      </dsp:txBody>
      <dsp:txXfrm>
        <a:off x="7908162" y="2094126"/>
        <a:ext cx="2274284" cy="320786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3530CCD1-221B-5545-B850-DB6FB9B4B8C1}" type="datetimeFigureOut">
              <a:rPr lang="en-US" smtClean="0"/>
              <a:t>3/17/2021</a:t>
            </a:fld>
            <a:endParaRPr lang="en-US" dirty="0"/>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B82DCE35-DFE1-534C-8467-5FAE052EA909}" type="datetimeFigureOut">
              <a:rPr lang="en-US" smtClean="0"/>
              <a:t>3/17/2021</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158673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10</a:t>
            </a:fld>
            <a:endParaRPr lang="en-US" dirty="0"/>
          </a:p>
        </p:txBody>
      </p:sp>
    </p:spTree>
    <p:extLst>
      <p:ext uri="{BB962C8B-B14F-4D97-AF65-F5344CB8AC3E}">
        <p14:creationId xmlns:p14="http://schemas.microsoft.com/office/powerpoint/2010/main" val="65887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11</a:t>
            </a:fld>
            <a:endParaRPr lang="en-US" dirty="0"/>
          </a:p>
        </p:txBody>
      </p:sp>
    </p:spTree>
    <p:extLst>
      <p:ext uri="{BB962C8B-B14F-4D97-AF65-F5344CB8AC3E}">
        <p14:creationId xmlns:p14="http://schemas.microsoft.com/office/powerpoint/2010/main" val="1586446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12</a:t>
            </a:fld>
            <a:endParaRPr lang="en-US" dirty="0"/>
          </a:p>
        </p:txBody>
      </p:sp>
    </p:spTree>
    <p:extLst>
      <p:ext uri="{BB962C8B-B14F-4D97-AF65-F5344CB8AC3E}">
        <p14:creationId xmlns:p14="http://schemas.microsoft.com/office/powerpoint/2010/main" val="24910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13</a:t>
            </a:fld>
            <a:endParaRPr lang="en-US" dirty="0"/>
          </a:p>
        </p:txBody>
      </p:sp>
    </p:spTree>
    <p:extLst>
      <p:ext uri="{BB962C8B-B14F-4D97-AF65-F5344CB8AC3E}">
        <p14:creationId xmlns:p14="http://schemas.microsoft.com/office/powerpoint/2010/main" val="238112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14</a:t>
            </a:fld>
            <a:endParaRPr lang="en-US" dirty="0"/>
          </a:p>
        </p:txBody>
      </p:sp>
    </p:spTree>
    <p:extLst>
      <p:ext uri="{BB962C8B-B14F-4D97-AF65-F5344CB8AC3E}">
        <p14:creationId xmlns:p14="http://schemas.microsoft.com/office/powerpoint/2010/main" val="393209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15</a:t>
            </a:fld>
            <a:endParaRPr lang="en-US" dirty="0"/>
          </a:p>
        </p:txBody>
      </p:sp>
    </p:spTree>
    <p:extLst>
      <p:ext uri="{BB962C8B-B14F-4D97-AF65-F5344CB8AC3E}">
        <p14:creationId xmlns:p14="http://schemas.microsoft.com/office/powerpoint/2010/main" val="256521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16</a:t>
            </a:fld>
            <a:endParaRPr lang="en-US" dirty="0"/>
          </a:p>
        </p:txBody>
      </p:sp>
    </p:spTree>
    <p:extLst>
      <p:ext uri="{BB962C8B-B14F-4D97-AF65-F5344CB8AC3E}">
        <p14:creationId xmlns:p14="http://schemas.microsoft.com/office/powerpoint/2010/main" val="1783493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17</a:t>
            </a:fld>
            <a:endParaRPr lang="en-US" dirty="0"/>
          </a:p>
        </p:txBody>
      </p:sp>
    </p:spTree>
    <p:extLst>
      <p:ext uri="{BB962C8B-B14F-4D97-AF65-F5344CB8AC3E}">
        <p14:creationId xmlns:p14="http://schemas.microsoft.com/office/powerpoint/2010/main" val="126297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18</a:t>
            </a:fld>
            <a:endParaRPr lang="en-US" dirty="0"/>
          </a:p>
        </p:txBody>
      </p:sp>
    </p:spTree>
    <p:extLst>
      <p:ext uri="{BB962C8B-B14F-4D97-AF65-F5344CB8AC3E}">
        <p14:creationId xmlns:p14="http://schemas.microsoft.com/office/powerpoint/2010/main" val="528283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19</a:t>
            </a:fld>
            <a:endParaRPr lang="en-US" dirty="0"/>
          </a:p>
        </p:txBody>
      </p:sp>
    </p:spTree>
    <p:extLst>
      <p:ext uri="{BB962C8B-B14F-4D97-AF65-F5344CB8AC3E}">
        <p14:creationId xmlns:p14="http://schemas.microsoft.com/office/powerpoint/2010/main" val="154562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a:t>
            </a:fld>
            <a:endParaRPr lang="en-US" dirty="0"/>
          </a:p>
        </p:txBody>
      </p:sp>
    </p:spTree>
    <p:extLst>
      <p:ext uri="{BB962C8B-B14F-4D97-AF65-F5344CB8AC3E}">
        <p14:creationId xmlns:p14="http://schemas.microsoft.com/office/powerpoint/2010/main" val="3569882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20</a:t>
            </a:fld>
            <a:endParaRPr lang="en-US" dirty="0"/>
          </a:p>
        </p:txBody>
      </p:sp>
    </p:spTree>
    <p:extLst>
      <p:ext uri="{BB962C8B-B14F-4D97-AF65-F5344CB8AC3E}">
        <p14:creationId xmlns:p14="http://schemas.microsoft.com/office/powerpoint/2010/main" val="96867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21</a:t>
            </a:fld>
            <a:endParaRPr lang="en-US" dirty="0"/>
          </a:p>
        </p:txBody>
      </p:sp>
    </p:spTree>
    <p:extLst>
      <p:ext uri="{BB962C8B-B14F-4D97-AF65-F5344CB8AC3E}">
        <p14:creationId xmlns:p14="http://schemas.microsoft.com/office/powerpoint/2010/main" val="1494493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22</a:t>
            </a:fld>
            <a:endParaRPr lang="en-US" dirty="0"/>
          </a:p>
        </p:txBody>
      </p:sp>
    </p:spTree>
    <p:extLst>
      <p:ext uri="{BB962C8B-B14F-4D97-AF65-F5344CB8AC3E}">
        <p14:creationId xmlns:p14="http://schemas.microsoft.com/office/powerpoint/2010/main" val="1414551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23</a:t>
            </a:fld>
            <a:endParaRPr lang="en-US" dirty="0"/>
          </a:p>
        </p:txBody>
      </p:sp>
    </p:spTree>
    <p:extLst>
      <p:ext uri="{BB962C8B-B14F-4D97-AF65-F5344CB8AC3E}">
        <p14:creationId xmlns:p14="http://schemas.microsoft.com/office/powerpoint/2010/main" val="2598733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24</a:t>
            </a:fld>
            <a:endParaRPr lang="en-US" dirty="0"/>
          </a:p>
        </p:txBody>
      </p:sp>
    </p:spTree>
    <p:extLst>
      <p:ext uri="{BB962C8B-B14F-4D97-AF65-F5344CB8AC3E}">
        <p14:creationId xmlns:p14="http://schemas.microsoft.com/office/powerpoint/2010/main" val="2922860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25</a:t>
            </a:fld>
            <a:endParaRPr lang="en-US" dirty="0"/>
          </a:p>
        </p:txBody>
      </p:sp>
    </p:spTree>
    <p:extLst>
      <p:ext uri="{BB962C8B-B14F-4D97-AF65-F5344CB8AC3E}">
        <p14:creationId xmlns:p14="http://schemas.microsoft.com/office/powerpoint/2010/main" val="224228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26</a:t>
            </a:fld>
            <a:endParaRPr lang="en-US" dirty="0"/>
          </a:p>
        </p:txBody>
      </p:sp>
    </p:spTree>
    <p:extLst>
      <p:ext uri="{BB962C8B-B14F-4D97-AF65-F5344CB8AC3E}">
        <p14:creationId xmlns:p14="http://schemas.microsoft.com/office/powerpoint/2010/main" val="2111771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27</a:t>
            </a:fld>
            <a:endParaRPr lang="en-US" dirty="0"/>
          </a:p>
        </p:txBody>
      </p:sp>
    </p:spTree>
    <p:extLst>
      <p:ext uri="{BB962C8B-B14F-4D97-AF65-F5344CB8AC3E}">
        <p14:creationId xmlns:p14="http://schemas.microsoft.com/office/powerpoint/2010/main" val="1748266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28</a:t>
            </a:fld>
            <a:endParaRPr lang="en-US" dirty="0"/>
          </a:p>
        </p:txBody>
      </p:sp>
    </p:spTree>
    <p:extLst>
      <p:ext uri="{BB962C8B-B14F-4D97-AF65-F5344CB8AC3E}">
        <p14:creationId xmlns:p14="http://schemas.microsoft.com/office/powerpoint/2010/main" val="2260473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29</a:t>
            </a:fld>
            <a:endParaRPr lang="en-US" dirty="0"/>
          </a:p>
        </p:txBody>
      </p:sp>
    </p:spTree>
    <p:extLst>
      <p:ext uri="{BB962C8B-B14F-4D97-AF65-F5344CB8AC3E}">
        <p14:creationId xmlns:p14="http://schemas.microsoft.com/office/powerpoint/2010/main" val="162929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a:t>
            </a:fld>
            <a:endParaRPr lang="en-US" dirty="0"/>
          </a:p>
        </p:txBody>
      </p:sp>
    </p:spTree>
    <p:extLst>
      <p:ext uri="{BB962C8B-B14F-4D97-AF65-F5344CB8AC3E}">
        <p14:creationId xmlns:p14="http://schemas.microsoft.com/office/powerpoint/2010/main" val="58416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30</a:t>
            </a:fld>
            <a:endParaRPr lang="en-US" dirty="0"/>
          </a:p>
        </p:txBody>
      </p:sp>
    </p:spTree>
    <p:extLst>
      <p:ext uri="{BB962C8B-B14F-4D97-AF65-F5344CB8AC3E}">
        <p14:creationId xmlns:p14="http://schemas.microsoft.com/office/powerpoint/2010/main" val="617047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31</a:t>
            </a:fld>
            <a:endParaRPr lang="en-US" dirty="0"/>
          </a:p>
        </p:txBody>
      </p:sp>
    </p:spTree>
    <p:extLst>
      <p:ext uri="{BB962C8B-B14F-4D97-AF65-F5344CB8AC3E}">
        <p14:creationId xmlns:p14="http://schemas.microsoft.com/office/powerpoint/2010/main" val="3948698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32</a:t>
            </a:fld>
            <a:endParaRPr lang="en-US" dirty="0"/>
          </a:p>
        </p:txBody>
      </p:sp>
    </p:spTree>
    <p:extLst>
      <p:ext uri="{BB962C8B-B14F-4D97-AF65-F5344CB8AC3E}">
        <p14:creationId xmlns:p14="http://schemas.microsoft.com/office/powerpoint/2010/main" val="1667542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33</a:t>
            </a:fld>
            <a:endParaRPr lang="en-US" dirty="0"/>
          </a:p>
        </p:txBody>
      </p:sp>
    </p:spTree>
    <p:extLst>
      <p:ext uri="{BB962C8B-B14F-4D97-AF65-F5344CB8AC3E}">
        <p14:creationId xmlns:p14="http://schemas.microsoft.com/office/powerpoint/2010/main" val="586402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34</a:t>
            </a:fld>
            <a:endParaRPr lang="en-US" dirty="0"/>
          </a:p>
        </p:txBody>
      </p:sp>
    </p:spTree>
    <p:extLst>
      <p:ext uri="{BB962C8B-B14F-4D97-AF65-F5344CB8AC3E}">
        <p14:creationId xmlns:p14="http://schemas.microsoft.com/office/powerpoint/2010/main" val="4076377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35</a:t>
            </a:fld>
            <a:endParaRPr lang="en-US" dirty="0"/>
          </a:p>
        </p:txBody>
      </p:sp>
    </p:spTree>
    <p:extLst>
      <p:ext uri="{BB962C8B-B14F-4D97-AF65-F5344CB8AC3E}">
        <p14:creationId xmlns:p14="http://schemas.microsoft.com/office/powerpoint/2010/main" val="2554367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36</a:t>
            </a:fld>
            <a:endParaRPr lang="en-US" dirty="0"/>
          </a:p>
        </p:txBody>
      </p:sp>
    </p:spTree>
    <p:extLst>
      <p:ext uri="{BB962C8B-B14F-4D97-AF65-F5344CB8AC3E}">
        <p14:creationId xmlns:p14="http://schemas.microsoft.com/office/powerpoint/2010/main" val="2175781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37</a:t>
            </a:fld>
            <a:endParaRPr lang="en-US" dirty="0"/>
          </a:p>
        </p:txBody>
      </p:sp>
    </p:spTree>
    <p:extLst>
      <p:ext uri="{BB962C8B-B14F-4D97-AF65-F5344CB8AC3E}">
        <p14:creationId xmlns:p14="http://schemas.microsoft.com/office/powerpoint/2010/main" val="2373873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38</a:t>
            </a:fld>
            <a:endParaRPr lang="en-US" dirty="0"/>
          </a:p>
        </p:txBody>
      </p:sp>
    </p:spTree>
    <p:extLst>
      <p:ext uri="{BB962C8B-B14F-4D97-AF65-F5344CB8AC3E}">
        <p14:creationId xmlns:p14="http://schemas.microsoft.com/office/powerpoint/2010/main" val="378726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39</a:t>
            </a:fld>
            <a:endParaRPr lang="en-US" dirty="0"/>
          </a:p>
        </p:txBody>
      </p:sp>
    </p:spTree>
    <p:extLst>
      <p:ext uri="{BB962C8B-B14F-4D97-AF65-F5344CB8AC3E}">
        <p14:creationId xmlns:p14="http://schemas.microsoft.com/office/powerpoint/2010/main" val="39970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4</a:t>
            </a:fld>
            <a:endParaRPr lang="en-US" dirty="0"/>
          </a:p>
        </p:txBody>
      </p:sp>
    </p:spTree>
    <p:extLst>
      <p:ext uri="{BB962C8B-B14F-4D97-AF65-F5344CB8AC3E}">
        <p14:creationId xmlns:p14="http://schemas.microsoft.com/office/powerpoint/2010/main" val="1995465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40</a:t>
            </a:fld>
            <a:endParaRPr lang="en-US" dirty="0"/>
          </a:p>
        </p:txBody>
      </p:sp>
    </p:spTree>
    <p:extLst>
      <p:ext uri="{BB962C8B-B14F-4D97-AF65-F5344CB8AC3E}">
        <p14:creationId xmlns:p14="http://schemas.microsoft.com/office/powerpoint/2010/main" val="1367594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41</a:t>
            </a:fld>
            <a:endParaRPr lang="en-US" dirty="0"/>
          </a:p>
        </p:txBody>
      </p:sp>
    </p:spTree>
    <p:extLst>
      <p:ext uri="{BB962C8B-B14F-4D97-AF65-F5344CB8AC3E}">
        <p14:creationId xmlns:p14="http://schemas.microsoft.com/office/powerpoint/2010/main" val="2267215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42</a:t>
            </a:fld>
            <a:endParaRPr lang="en-US" dirty="0"/>
          </a:p>
        </p:txBody>
      </p:sp>
    </p:spTree>
    <p:extLst>
      <p:ext uri="{BB962C8B-B14F-4D97-AF65-F5344CB8AC3E}">
        <p14:creationId xmlns:p14="http://schemas.microsoft.com/office/powerpoint/2010/main" val="1281567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43</a:t>
            </a:fld>
            <a:endParaRPr lang="en-US" dirty="0"/>
          </a:p>
        </p:txBody>
      </p:sp>
    </p:spTree>
    <p:extLst>
      <p:ext uri="{BB962C8B-B14F-4D97-AF65-F5344CB8AC3E}">
        <p14:creationId xmlns:p14="http://schemas.microsoft.com/office/powerpoint/2010/main" val="4056837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44</a:t>
            </a:fld>
            <a:endParaRPr lang="en-US" dirty="0"/>
          </a:p>
        </p:txBody>
      </p:sp>
    </p:spTree>
    <p:extLst>
      <p:ext uri="{BB962C8B-B14F-4D97-AF65-F5344CB8AC3E}">
        <p14:creationId xmlns:p14="http://schemas.microsoft.com/office/powerpoint/2010/main" val="1322910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45</a:t>
            </a:fld>
            <a:endParaRPr lang="en-US" dirty="0"/>
          </a:p>
        </p:txBody>
      </p:sp>
    </p:spTree>
    <p:extLst>
      <p:ext uri="{BB962C8B-B14F-4D97-AF65-F5344CB8AC3E}">
        <p14:creationId xmlns:p14="http://schemas.microsoft.com/office/powerpoint/2010/main" val="3152031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46</a:t>
            </a:fld>
            <a:endParaRPr lang="en-US" dirty="0"/>
          </a:p>
        </p:txBody>
      </p:sp>
    </p:spTree>
    <p:extLst>
      <p:ext uri="{BB962C8B-B14F-4D97-AF65-F5344CB8AC3E}">
        <p14:creationId xmlns:p14="http://schemas.microsoft.com/office/powerpoint/2010/main" val="2228593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47</a:t>
            </a:fld>
            <a:endParaRPr lang="en-US" dirty="0"/>
          </a:p>
        </p:txBody>
      </p:sp>
    </p:spTree>
    <p:extLst>
      <p:ext uri="{BB962C8B-B14F-4D97-AF65-F5344CB8AC3E}">
        <p14:creationId xmlns:p14="http://schemas.microsoft.com/office/powerpoint/2010/main" val="1905894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48</a:t>
            </a:fld>
            <a:endParaRPr lang="en-US" dirty="0"/>
          </a:p>
        </p:txBody>
      </p:sp>
    </p:spTree>
    <p:extLst>
      <p:ext uri="{BB962C8B-B14F-4D97-AF65-F5344CB8AC3E}">
        <p14:creationId xmlns:p14="http://schemas.microsoft.com/office/powerpoint/2010/main" val="1323650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49</a:t>
            </a:fld>
            <a:endParaRPr lang="en-US" dirty="0"/>
          </a:p>
        </p:txBody>
      </p:sp>
    </p:spTree>
    <p:extLst>
      <p:ext uri="{BB962C8B-B14F-4D97-AF65-F5344CB8AC3E}">
        <p14:creationId xmlns:p14="http://schemas.microsoft.com/office/powerpoint/2010/main" val="251469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5</a:t>
            </a:fld>
            <a:endParaRPr lang="en-US" dirty="0"/>
          </a:p>
        </p:txBody>
      </p:sp>
    </p:spTree>
    <p:extLst>
      <p:ext uri="{BB962C8B-B14F-4D97-AF65-F5344CB8AC3E}">
        <p14:creationId xmlns:p14="http://schemas.microsoft.com/office/powerpoint/2010/main" val="3104624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50</a:t>
            </a:fld>
            <a:endParaRPr lang="en-US" dirty="0"/>
          </a:p>
        </p:txBody>
      </p:sp>
    </p:spTree>
    <p:extLst>
      <p:ext uri="{BB962C8B-B14F-4D97-AF65-F5344CB8AC3E}">
        <p14:creationId xmlns:p14="http://schemas.microsoft.com/office/powerpoint/2010/main" val="1047228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51</a:t>
            </a:fld>
            <a:endParaRPr lang="en-US" dirty="0"/>
          </a:p>
        </p:txBody>
      </p:sp>
    </p:spTree>
    <p:extLst>
      <p:ext uri="{BB962C8B-B14F-4D97-AF65-F5344CB8AC3E}">
        <p14:creationId xmlns:p14="http://schemas.microsoft.com/office/powerpoint/2010/main" val="31676900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52</a:t>
            </a:fld>
            <a:endParaRPr lang="en-US" dirty="0"/>
          </a:p>
        </p:txBody>
      </p:sp>
    </p:spTree>
    <p:extLst>
      <p:ext uri="{BB962C8B-B14F-4D97-AF65-F5344CB8AC3E}">
        <p14:creationId xmlns:p14="http://schemas.microsoft.com/office/powerpoint/2010/main" val="3655458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53</a:t>
            </a:fld>
            <a:endParaRPr lang="en-US" dirty="0"/>
          </a:p>
        </p:txBody>
      </p:sp>
    </p:spTree>
    <p:extLst>
      <p:ext uri="{BB962C8B-B14F-4D97-AF65-F5344CB8AC3E}">
        <p14:creationId xmlns:p14="http://schemas.microsoft.com/office/powerpoint/2010/main" val="14869893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54</a:t>
            </a:fld>
            <a:endParaRPr lang="en-US" dirty="0"/>
          </a:p>
        </p:txBody>
      </p:sp>
    </p:spTree>
    <p:extLst>
      <p:ext uri="{BB962C8B-B14F-4D97-AF65-F5344CB8AC3E}">
        <p14:creationId xmlns:p14="http://schemas.microsoft.com/office/powerpoint/2010/main" val="2487462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55</a:t>
            </a:fld>
            <a:endParaRPr lang="en-US" dirty="0"/>
          </a:p>
        </p:txBody>
      </p:sp>
    </p:spTree>
    <p:extLst>
      <p:ext uri="{BB962C8B-B14F-4D97-AF65-F5344CB8AC3E}">
        <p14:creationId xmlns:p14="http://schemas.microsoft.com/office/powerpoint/2010/main" val="1062010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56</a:t>
            </a:fld>
            <a:endParaRPr lang="en-US" dirty="0"/>
          </a:p>
        </p:txBody>
      </p:sp>
    </p:spTree>
    <p:extLst>
      <p:ext uri="{BB962C8B-B14F-4D97-AF65-F5344CB8AC3E}">
        <p14:creationId xmlns:p14="http://schemas.microsoft.com/office/powerpoint/2010/main" val="2159462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57</a:t>
            </a:fld>
            <a:endParaRPr lang="en-US" dirty="0"/>
          </a:p>
        </p:txBody>
      </p:sp>
    </p:spTree>
    <p:extLst>
      <p:ext uri="{BB962C8B-B14F-4D97-AF65-F5344CB8AC3E}">
        <p14:creationId xmlns:p14="http://schemas.microsoft.com/office/powerpoint/2010/main" val="2063584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58</a:t>
            </a:fld>
            <a:endParaRPr lang="en-US" dirty="0"/>
          </a:p>
        </p:txBody>
      </p:sp>
    </p:spTree>
    <p:extLst>
      <p:ext uri="{BB962C8B-B14F-4D97-AF65-F5344CB8AC3E}">
        <p14:creationId xmlns:p14="http://schemas.microsoft.com/office/powerpoint/2010/main" val="29007415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59</a:t>
            </a:fld>
            <a:endParaRPr lang="en-US" dirty="0"/>
          </a:p>
        </p:txBody>
      </p:sp>
    </p:spTree>
    <p:extLst>
      <p:ext uri="{BB962C8B-B14F-4D97-AF65-F5344CB8AC3E}">
        <p14:creationId xmlns:p14="http://schemas.microsoft.com/office/powerpoint/2010/main" val="235704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a:t>
            </a:fld>
            <a:endParaRPr lang="en-US" dirty="0"/>
          </a:p>
        </p:txBody>
      </p:sp>
    </p:spTree>
    <p:extLst>
      <p:ext uri="{BB962C8B-B14F-4D97-AF65-F5344CB8AC3E}">
        <p14:creationId xmlns:p14="http://schemas.microsoft.com/office/powerpoint/2010/main" val="19160895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60</a:t>
            </a:fld>
            <a:endParaRPr lang="en-US" dirty="0"/>
          </a:p>
        </p:txBody>
      </p:sp>
    </p:spTree>
    <p:extLst>
      <p:ext uri="{BB962C8B-B14F-4D97-AF65-F5344CB8AC3E}">
        <p14:creationId xmlns:p14="http://schemas.microsoft.com/office/powerpoint/2010/main" val="20240310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61</a:t>
            </a:fld>
            <a:endParaRPr lang="en-US" dirty="0"/>
          </a:p>
        </p:txBody>
      </p:sp>
    </p:spTree>
    <p:extLst>
      <p:ext uri="{BB962C8B-B14F-4D97-AF65-F5344CB8AC3E}">
        <p14:creationId xmlns:p14="http://schemas.microsoft.com/office/powerpoint/2010/main" val="32752405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62</a:t>
            </a:fld>
            <a:endParaRPr lang="en-US" dirty="0"/>
          </a:p>
        </p:txBody>
      </p:sp>
    </p:spTree>
    <p:extLst>
      <p:ext uri="{BB962C8B-B14F-4D97-AF65-F5344CB8AC3E}">
        <p14:creationId xmlns:p14="http://schemas.microsoft.com/office/powerpoint/2010/main" val="988950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63</a:t>
            </a:fld>
            <a:endParaRPr lang="en-US" dirty="0"/>
          </a:p>
        </p:txBody>
      </p:sp>
    </p:spTree>
    <p:extLst>
      <p:ext uri="{BB962C8B-B14F-4D97-AF65-F5344CB8AC3E}">
        <p14:creationId xmlns:p14="http://schemas.microsoft.com/office/powerpoint/2010/main" val="30250826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64</a:t>
            </a:fld>
            <a:endParaRPr lang="en-US" dirty="0"/>
          </a:p>
        </p:txBody>
      </p:sp>
    </p:spTree>
    <p:extLst>
      <p:ext uri="{BB962C8B-B14F-4D97-AF65-F5344CB8AC3E}">
        <p14:creationId xmlns:p14="http://schemas.microsoft.com/office/powerpoint/2010/main" val="522415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65</a:t>
            </a:fld>
            <a:endParaRPr lang="en-US" dirty="0"/>
          </a:p>
        </p:txBody>
      </p:sp>
    </p:spTree>
    <p:extLst>
      <p:ext uri="{BB962C8B-B14F-4D97-AF65-F5344CB8AC3E}">
        <p14:creationId xmlns:p14="http://schemas.microsoft.com/office/powerpoint/2010/main" val="20122723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66</a:t>
            </a:fld>
            <a:endParaRPr lang="en-US" dirty="0"/>
          </a:p>
        </p:txBody>
      </p:sp>
    </p:spTree>
    <p:extLst>
      <p:ext uri="{BB962C8B-B14F-4D97-AF65-F5344CB8AC3E}">
        <p14:creationId xmlns:p14="http://schemas.microsoft.com/office/powerpoint/2010/main" val="34131453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67</a:t>
            </a:fld>
            <a:endParaRPr lang="en-US" dirty="0"/>
          </a:p>
        </p:txBody>
      </p:sp>
    </p:spTree>
    <p:extLst>
      <p:ext uri="{BB962C8B-B14F-4D97-AF65-F5344CB8AC3E}">
        <p14:creationId xmlns:p14="http://schemas.microsoft.com/office/powerpoint/2010/main" val="13898369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68</a:t>
            </a:fld>
            <a:endParaRPr lang="en-US" dirty="0"/>
          </a:p>
        </p:txBody>
      </p:sp>
    </p:spTree>
    <p:extLst>
      <p:ext uri="{BB962C8B-B14F-4D97-AF65-F5344CB8AC3E}">
        <p14:creationId xmlns:p14="http://schemas.microsoft.com/office/powerpoint/2010/main" val="28581656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69</a:t>
            </a:fld>
            <a:endParaRPr lang="en-US" dirty="0"/>
          </a:p>
        </p:txBody>
      </p:sp>
    </p:spTree>
    <p:extLst>
      <p:ext uri="{BB962C8B-B14F-4D97-AF65-F5344CB8AC3E}">
        <p14:creationId xmlns:p14="http://schemas.microsoft.com/office/powerpoint/2010/main" val="395920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a:t>
            </a:fld>
            <a:endParaRPr lang="en-US" dirty="0"/>
          </a:p>
        </p:txBody>
      </p:sp>
    </p:spTree>
    <p:extLst>
      <p:ext uri="{BB962C8B-B14F-4D97-AF65-F5344CB8AC3E}">
        <p14:creationId xmlns:p14="http://schemas.microsoft.com/office/powerpoint/2010/main" val="17800124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70</a:t>
            </a:fld>
            <a:endParaRPr lang="en-US" dirty="0"/>
          </a:p>
        </p:txBody>
      </p:sp>
    </p:spTree>
    <p:extLst>
      <p:ext uri="{BB962C8B-B14F-4D97-AF65-F5344CB8AC3E}">
        <p14:creationId xmlns:p14="http://schemas.microsoft.com/office/powerpoint/2010/main" val="32895962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71</a:t>
            </a:fld>
            <a:endParaRPr lang="en-US" dirty="0"/>
          </a:p>
        </p:txBody>
      </p:sp>
    </p:spTree>
    <p:extLst>
      <p:ext uri="{BB962C8B-B14F-4D97-AF65-F5344CB8AC3E}">
        <p14:creationId xmlns:p14="http://schemas.microsoft.com/office/powerpoint/2010/main" val="41688305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72</a:t>
            </a:fld>
            <a:endParaRPr lang="en-US" dirty="0"/>
          </a:p>
        </p:txBody>
      </p:sp>
    </p:spTree>
    <p:extLst>
      <p:ext uri="{BB962C8B-B14F-4D97-AF65-F5344CB8AC3E}">
        <p14:creationId xmlns:p14="http://schemas.microsoft.com/office/powerpoint/2010/main" val="24221102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73</a:t>
            </a:fld>
            <a:endParaRPr lang="en-US" dirty="0"/>
          </a:p>
        </p:txBody>
      </p:sp>
    </p:spTree>
    <p:extLst>
      <p:ext uri="{BB962C8B-B14F-4D97-AF65-F5344CB8AC3E}">
        <p14:creationId xmlns:p14="http://schemas.microsoft.com/office/powerpoint/2010/main" val="18259705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4A01-6C60-4341-9D1B-EA7452D4C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3424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75</a:t>
            </a:fld>
            <a:endParaRPr lang="en-US" dirty="0"/>
          </a:p>
        </p:txBody>
      </p:sp>
    </p:spTree>
    <p:extLst>
      <p:ext uri="{BB962C8B-B14F-4D97-AF65-F5344CB8AC3E}">
        <p14:creationId xmlns:p14="http://schemas.microsoft.com/office/powerpoint/2010/main" val="11360679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76</a:t>
            </a:fld>
            <a:endParaRPr lang="en-US" dirty="0"/>
          </a:p>
        </p:txBody>
      </p:sp>
    </p:spTree>
    <p:extLst>
      <p:ext uri="{BB962C8B-B14F-4D97-AF65-F5344CB8AC3E}">
        <p14:creationId xmlns:p14="http://schemas.microsoft.com/office/powerpoint/2010/main" val="29051617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77</a:t>
            </a:fld>
            <a:endParaRPr lang="en-US" dirty="0"/>
          </a:p>
        </p:txBody>
      </p:sp>
    </p:spTree>
    <p:extLst>
      <p:ext uri="{BB962C8B-B14F-4D97-AF65-F5344CB8AC3E}">
        <p14:creationId xmlns:p14="http://schemas.microsoft.com/office/powerpoint/2010/main" val="31005765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78</a:t>
            </a:fld>
            <a:endParaRPr lang="en-US" dirty="0"/>
          </a:p>
        </p:txBody>
      </p:sp>
    </p:spTree>
    <p:extLst>
      <p:ext uri="{BB962C8B-B14F-4D97-AF65-F5344CB8AC3E}">
        <p14:creationId xmlns:p14="http://schemas.microsoft.com/office/powerpoint/2010/main" val="30364498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79</a:t>
            </a:fld>
            <a:endParaRPr lang="en-US" dirty="0"/>
          </a:p>
        </p:txBody>
      </p:sp>
    </p:spTree>
    <p:extLst>
      <p:ext uri="{BB962C8B-B14F-4D97-AF65-F5344CB8AC3E}">
        <p14:creationId xmlns:p14="http://schemas.microsoft.com/office/powerpoint/2010/main" val="5214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a:t>
            </a:fld>
            <a:endParaRPr lang="en-US" dirty="0"/>
          </a:p>
        </p:txBody>
      </p:sp>
    </p:spTree>
    <p:extLst>
      <p:ext uri="{BB962C8B-B14F-4D97-AF65-F5344CB8AC3E}">
        <p14:creationId xmlns:p14="http://schemas.microsoft.com/office/powerpoint/2010/main" val="33101098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80</a:t>
            </a:fld>
            <a:endParaRPr lang="en-US" dirty="0"/>
          </a:p>
        </p:txBody>
      </p:sp>
    </p:spTree>
    <p:extLst>
      <p:ext uri="{BB962C8B-B14F-4D97-AF65-F5344CB8AC3E}">
        <p14:creationId xmlns:p14="http://schemas.microsoft.com/office/powerpoint/2010/main" val="28540895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81</a:t>
            </a:fld>
            <a:endParaRPr lang="en-US" dirty="0"/>
          </a:p>
        </p:txBody>
      </p:sp>
    </p:spTree>
    <p:extLst>
      <p:ext uri="{BB962C8B-B14F-4D97-AF65-F5344CB8AC3E}">
        <p14:creationId xmlns:p14="http://schemas.microsoft.com/office/powerpoint/2010/main" val="36884026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82</a:t>
            </a:fld>
            <a:endParaRPr lang="en-US" dirty="0"/>
          </a:p>
        </p:txBody>
      </p:sp>
    </p:spTree>
    <p:extLst>
      <p:ext uri="{BB962C8B-B14F-4D97-AF65-F5344CB8AC3E}">
        <p14:creationId xmlns:p14="http://schemas.microsoft.com/office/powerpoint/2010/main" val="26331080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83</a:t>
            </a:fld>
            <a:endParaRPr lang="en-US" dirty="0"/>
          </a:p>
        </p:txBody>
      </p:sp>
    </p:spTree>
    <p:extLst>
      <p:ext uri="{BB962C8B-B14F-4D97-AF65-F5344CB8AC3E}">
        <p14:creationId xmlns:p14="http://schemas.microsoft.com/office/powerpoint/2010/main" val="17924266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84</a:t>
            </a:fld>
            <a:endParaRPr lang="en-US" dirty="0"/>
          </a:p>
        </p:txBody>
      </p:sp>
    </p:spTree>
    <p:extLst>
      <p:ext uri="{BB962C8B-B14F-4D97-AF65-F5344CB8AC3E}">
        <p14:creationId xmlns:p14="http://schemas.microsoft.com/office/powerpoint/2010/main" val="6832457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85</a:t>
            </a:fld>
            <a:endParaRPr lang="en-US" dirty="0"/>
          </a:p>
        </p:txBody>
      </p:sp>
    </p:spTree>
    <p:extLst>
      <p:ext uri="{BB962C8B-B14F-4D97-AF65-F5344CB8AC3E}">
        <p14:creationId xmlns:p14="http://schemas.microsoft.com/office/powerpoint/2010/main" val="20321080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86</a:t>
            </a:fld>
            <a:endParaRPr lang="en-US" dirty="0"/>
          </a:p>
        </p:txBody>
      </p:sp>
    </p:spTree>
    <p:extLst>
      <p:ext uri="{BB962C8B-B14F-4D97-AF65-F5344CB8AC3E}">
        <p14:creationId xmlns:p14="http://schemas.microsoft.com/office/powerpoint/2010/main" val="18969519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87</a:t>
            </a:fld>
            <a:endParaRPr lang="en-US" dirty="0"/>
          </a:p>
        </p:txBody>
      </p:sp>
    </p:spTree>
    <p:extLst>
      <p:ext uri="{BB962C8B-B14F-4D97-AF65-F5344CB8AC3E}">
        <p14:creationId xmlns:p14="http://schemas.microsoft.com/office/powerpoint/2010/main" val="11049811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88</a:t>
            </a:fld>
            <a:endParaRPr lang="en-US" dirty="0"/>
          </a:p>
        </p:txBody>
      </p:sp>
    </p:spTree>
    <p:extLst>
      <p:ext uri="{BB962C8B-B14F-4D97-AF65-F5344CB8AC3E}">
        <p14:creationId xmlns:p14="http://schemas.microsoft.com/office/powerpoint/2010/main" val="5208492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89</a:t>
            </a:fld>
            <a:endParaRPr lang="en-US" dirty="0"/>
          </a:p>
        </p:txBody>
      </p:sp>
    </p:spTree>
    <p:extLst>
      <p:ext uri="{BB962C8B-B14F-4D97-AF65-F5344CB8AC3E}">
        <p14:creationId xmlns:p14="http://schemas.microsoft.com/office/powerpoint/2010/main" val="422378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9</a:t>
            </a:fld>
            <a:endParaRPr lang="en-US" dirty="0"/>
          </a:p>
        </p:txBody>
      </p:sp>
    </p:spTree>
    <p:extLst>
      <p:ext uri="{BB962C8B-B14F-4D97-AF65-F5344CB8AC3E}">
        <p14:creationId xmlns:p14="http://schemas.microsoft.com/office/powerpoint/2010/main" val="33354214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90</a:t>
            </a:fld>
            <a:endParaRPr lang="en-US" dirty="0"/>
          </a:p>
        </p:txBody>
      </p:sp>
    </p:spTree>
    <p:extLst>
      <p:ext uri="{BB962C8B-B14F-4D97-AF65-F5344CB8AC3E}">
        <p14:creationId xmlns:p14="http://schemas.microsoft.com/office/powerpoint/2010/main" val="36095387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91</a:t>
            </a:fld>
            <a:endParaRPr lang="en-US" dirty="0"/>
          </a:p>
        </p:txBody>
      </p:sp>
    </p:spTree>
    <p:extLst>
      <p:ext uri="{BB962C8B-B14F-4D97-AF65-F5344CB8AC3E}">
        <p14:creationId xmlns:p14="http://schemas.microsoft.com/office/powerpoint/2010/main" val="18620836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92</a:t>
            </a:fld>
            <a:endParaRPr lang="en-US" dirty="0"/>
          </a:p>
        </p:txBody>
      </p:sp>
    </p:spTree>
    <p:extLst>
      <p:ext uri="{BB962C8B-B14F-4D97-AF65-F5344CB8AC3E}">
        <p14:creationId xmlns:p14="http://schemas.microsoft.com/office/powerpoint/2010/main" val="11944343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93</a:t>
            </a:fld>
            <a:endParaRPr lang="en-US" dirty="0"/>
          </a:p>
        </p:txBody>
      </p:sp>
    </p:spTree>
    <p:extLst>
      <p:ext uri="{BB962C8B-B14F-4D97-AF65-F5344CB8AC3E}">
        <p14:creationId xmlns:p14="http://schemas.microsoft.com/office/powerpoint/2010/main" val="35672347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r>
              <a:rPr lang="en-US" dirty="0"/>
              <a:t>December 17, 2020</a:t>
            </a:r>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r>
              <a:rPr lang="en-US" dirty="0"/>
              <a:t>December 17, 2020</a:t>
            </a:r>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r>
              <a:rPr lang="en-US" dirty="0"/>
              <a:t>December 17, 2020</a:t>
            </a:r>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r>
              <a:rPr lang="en-US" dirty="0"/>
              <a:t>December 17, 2020</a:t>
            </a:r>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r>
              <a:rPr lang="en-US" dirty="0"/>
              <a:t>December 17, 2020</a:t>
            </a:r>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r>
              <a:rPr lang="en-US" dirty="0"/>
              <a:t>December 17, 2020</a:t>
            </a:r>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r>
              <a:rPr lang="en-US" dirty="0"/>
              <a:t>December 17, 2020</a:t>
            </a:r>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r>
              <a:rPr lang="en-US" dirty="0"/>
              <a:t>December 17, 2020</a:t>
            </a:r>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r>
              <a:rPr lang="en-US" dirty="0"/>
              <a:t>December 17, 2020</a:t>
            </a:r>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r>
              <a:rPr lang="en-US" dirty="0"/>
              <a:t>December 17, 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r>
              <a:rPr lang="en-US" dirty="0"/>
              <a:t>December 17, 2020</a:t>
            </a:r>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r>
              <a:rPr lang="en-US" dirty="0"/>
              <a:t>December 17, 2020</a:t>
            </a:r>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
        <p:nvSpPr>
          <p:cNvPr id="11" name="Slide Number Placeholder 27">
            <a:extLst>
              <a:ext uri="{FF2B5EF4-FFF2-40B4-BE49-F238E27FC236}">
                <a16:creationId xmlns:a16="http://schemas.microsoft.com/office/drawing/2014/main" id="{F6397A2C-1651-473C-973A-775D054C4880}"/>
              </a:ext>
            </a:extLst>
          </p:cNvPr>
          <p:cNvSpPr>
            <a:spLocks noGrp="1"/>
          </p:cNvSpPr>
          <p:nvPr>
            <p:ph type="sldNum" sz="quarter" idx="12"/>
          </p:nvPr>
        </p:nvSpPr>
        <p:spPr>
          <a:xfrm>
            <a:off x="8610600" y="6356350"/>
            <a:ext cx="2743200" cy="365125"/>
          </a:xfrm>
        </p:spPr>
        <p:txBody>
          <a:bodyPr/>
          <a:lstStyle/>
          <a:p>
            <a:fld id="{6E9F442E-095D-414B-A3C1-4D7C903EC540}" type="slidenum">
              <a:rPr lang="en-US" smtClean="0"/>
              <a:t>‹#›</a:t>
            </a:fld>
            <a:endParaRPr lang="en-US" dirty="0"/>
          </a:p>
        </p:txBody>
      </p:sp>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r>
              <a:rPr lang="en-US" dirty="0"/>
              <a:t>December 17, 2020</a:t>
            </a:r>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r>
              <a:rPr lang="en-US" dirty="0"/>
              <a:t>December 17, 2020</a:t>
            </a:r>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r>
              <a:rPr lang="en-US" dirty="0"/>
              <a:t>December 17, 2020</a:t>
            </a:r>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r>
              <a:rPr lang="en-US" dirty="0"/>
              <a:t>December 17, 2020</a:t>
            </a:r>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r>
              <a:rPr lang="en-US" dirty="0"/>
              <a:t>December 17, 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r>
              <a:rPr lang="en-US" dirty="0"/>
              <a:t>December 17, 2020</a:t>
            </a:r>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December 17, 2020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hyperlink" Target="http://www.acbhcs.org/providers/QA/docs/training/Creation_&amp;_Auditing_MH_EM.pdf"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www.acbhcs.org/providers/QA/Training.htm"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3049234" y="1458343"/>
            <a:ext cx="8504591" cy="3416320"/>
          </a:xfrm>
        </p:spPr>
        <p:txBody>
          <a:bodyPr/>
          <a:lstStyle/>
          <a:p>
            <a:pPr algn="ctr"/>
            <a:r>
              <a:rPr lang="en-US" sz="3600" dirty="0">
                <a:latin typeface="Verdana" panose="020B0604030504040204" pitchFamily="34" charset="0"/>
                <a:ea typeface="Verdana" panose="020B0604030504040204" pitchFamily="34" charset="0"/>
              </a:rPr>
              <a:t>Alameda County Behavioral Health: Office Based Evaluation and Management (E/M) Training for Qualified Health Professionals (QHP), QA Coordinators, &amp; Billers</a:t>
            </a:r>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5F42-8866-4575-9DD5-64ED188498C4}"/>
              </a:ext>
            </a:extLst>
          </p:cNvPr>
          <p:cNvSpPr>
            <a:spLocks noGrp="1"/>
          </p:cNvSpPr>
          <p:nvPr>
            <p:ph type="ctrTitle"/>
          </p:nvPr>
        </p:nvSpPr>
        <p:spPr>
          <a:xfrm>
            <a:off x="3016685" y="1350261"/>
            <a:ext cx="8016500" cy="1255728"/>
          </a:xfrm>
        </p:spPr>
        <p:txBody>
          <a:bodyPr/>
          <a:lstStyle/>
          <a:p>
            <a:pPr algn="ctr"/>
            <a:r>
              <a:rPr lang="en-US" dirty="0">
                <a:latin typeface="Verdana" panose="020B0604030504040204" pitchFamily="34" charset="0"/>
                <a:ea typeface="Verdana" panose="020B0604030504040204" pitchFamily="34" charset="0"/>
              </a:rPr>
              <a:t>E/M  Office, Other Outpatient, Services vs.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E/M Home/SNF/B&amp;C Services</a:t>
            </a:r>
          </a:p>
        </p:txBody>
      </p:sp>
      <p:sp>
        <p:nvSpPr>
          <p:cNvPr id="3" name="Subtitle 2">
            <a:extLst>
              <a:ext uri="{FF2B5EF4-FFF2-40B4-BE49-F238E27FC236}">
                <a16:creationId xmlns:a16="http://schemas.microsoft.com/office/drawing/2014/main" id="{D2CB6050-6428-4906-A8A4-9CA68B59B5B1}"/>
              </a:ext>
            </a:extLst>
          </p:cNvPr>
          <p:cNvSpPr>
            <a:spLocks noGrp="1"/>
          </p:cNvSpPr>
          <p:nvPr>
            <p:ph type="subTitle" idx="1"/>
          </p:nvPr>
        </p:nvSpPr>
        <p:spPr>
          <a:xfrm>
            <a:off x="974786" y="3059874"/>
            <a:ext cx="9306192" cy="2785378"/>
          </a:xfrm>
        </p:spPr>
        <p:txBody>
          <a:bodyPr/>
          <a:lstStyle/>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Note, the new E/M rules and codes apply only to </a:t>
            </a:r>
            <a:r>
              <a:rPr lang="en-US" sz="2000" i="1" dirty="0">
                <a:latin typeface="Verdana" panose="020B0604030504040204" pitchFamily="34" charset="0"/>
                <a:ea typeface="Verdana" panose="020B0604030504040204" pitchFamily="34" charset="0"/>
              </a:rPr>
              <a:t>E/M Office, and Other Outpatient</a:t>
            </a:r>
            <a:r>
              <a:rPr lang="en-US" sz="2000" dirty="0">
                <a:latin typeface="Verdana" panose="020B0604030504040204" pitchFamily="34" charset="0"/>
                <a:ea typeface="Verdana" panose="020B0604030504040204" pitchFamily="34" charset="0"/>
              </a:rPr>
              <a:t>, services.  </a:t>
            </a:r>
          </a:p>
          <a:p>
            <a:pPr marL="108000" indent="0">
              <a:buNone/>
            </a:pPr>
            <a:endParaRPr lang="en-US" sz="2000" dirty="0">
              <a:latin typeface="Verdana" panose="020B0604030504040204" pitchFamily="34" charset="0"/>
              <a:ea typeface="Verdana" panose="020B0604030504040204" pitchFamily="34" charset="0"/>
            </a:endParaRPr>
          </a:p>
          <a:p>
            <a:pPr marL="108000" indent="0">
              <a:buNone/>
            </a:pPr>
            <a:endParaRPr lang="en-US" sz="2000" dirty="0">
              <a:latin typeface="Verdana" panose="020B0604030504040204" pitchFamily="34" charset="0"/>
              <a:ea typeface="Verdana" panose="020B0604030504040204" pitchFamily="34" charset="0"/>
            </a:endParaRPr>
          </a:p>
          <a:p>
            <a:pPr marL="108000" indent="0">
              <a:buNone/>
            </a:pPr>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Those E/M services provided in the Client’s Home, B&amp;C, SNF, or SNF sub-acute utilize the prior E/M codes and rules.  </a:t>
            </a:r>
          </a:p>
          <a:p>
            <a:pPr marL="628650" indent="-342900">
              <a:buFont typeface="Arial" panose="020B0604020202020204" pitchFamily="34" charset="0"/>
              <a:buChar char="•"/>
            </a:pPr>
            <a:r>
              <a:rPr lang="en-US" sz="2000" dirty="0">
                <a:solidFill>
                  <a:schemeClr val="bg2">
                    <a:lumMod val="50000"/>
                  </a:schemeClr>
                </a:solidFill>
                <a:latin typeface="Verdana" panose="020B0604030504040204" pitchFamily="34" charset="0"/>
                <a:ea typeface="Verdana" panose="020B0604030504040204" pitchFamily="34" charset="0"/>
              </a:rPr>
              <a:t>If slides apply to these codes, it will be so designated on the slides.</a:t>
            </a:r>
          </a:p>
        </p:txBody>
      </p:sp>
      <p:sp>
        <p:nvSpPr>
          <p:cNvPr id="4" name="Slide Number Placeholder 3">
            <a:extLst>
              <a:ext uri="{FF2B5EF4-FFF2-40B4-BE49-F238E27FC236}">
                <a16:creationId xmlns:a16="http://schemas.microsoft.com/office/drawing/2014/main" id="{70D8D5B5-68BA-4792-ADC4-7496F441E1CC}"/>
              </a:ext>
            </a:extLst>
          </p:cNvPr>
          <p:cNvSpPr>
            <a:spLocks noGrp="1"/>
          </p:cNvSpPr>
          <p:nvPr>
            <p:ph type="sldNum" sz="quarter" idx="12"/>
          </p:nvPr>
        </p:nvSpPr>
        <p:spPr/>
        <p:txBody>
          <a:bodyPr/>
          <a:lstStyle/>
          <a:p>
            <a:fld id="{6E9F442E-095D-414B-A3C1-4D7C903EC540}" type="slidenum">
              <a:rPr lang="en-US" smtClean="0"/>
              <a:t>10</a:t>
            </a:fld>
            <a:endParaRPr lang="en-US" dirty="0"/>
          </a:p>
        </p:txBody>
      </p:sp>
      <p:sp>
        <p:nvSpPr>
          <p:cNvPr id="5" name="Speech Bubble: Oval 4">
            <a:extLst>
              <a:ext uri="{FF2B5EF4-FFF2-40B4-BE49-F238E27FC236}">
                <a16:creationId xmlns:a16="http://schemas.microsoft.com/office/drawing/2014/main" id="{7ABDC589-2CC1-4EF6-BD65-26423F185C4D}"/>
              </a:ext>
            </a:extLst>
          </p:cNvPr>
          <p:cNvSpPr/>
          <p:nvPr/>
        </p:nvSpPr>
        <p:spPr>
          <a:xfrm>
            <a:off x="9663471" y="2575445"/>
            <a:ext cx="1235014" cy="9229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E/M Office Services</a:t>
            </a:r>
          </a:p>
        </p:txBody>
      </p:sp>
      <p:sp>
        <p:nvSpPr>
          <p:cNvPr id="6" name="Thought Bubble: Cloud 5">
            <a:extLst>
              <a:ext uri="{FF2B5EF4-FFF2-40B4-BE49-F238E27FC236}">
                <a16:creationId xmlns:a16="http://schemas.microsoft.com/office/drawing/2014/main" id="{FE305E19-5B27-47C0-B106-CDA908299B25}"/>
              </a:ext>
            </a:extLst>
          </p:cNvPr>
          <p:cNvSpPr/>
          <p:nvPr/>
        </p:nvSpPr>
        <p:spPr>
          <a:xfrm>
            <a:off x="9411061" y="4096615"/>
            <a:ext cx="2743200" cy="6213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E/M Home, B&amp;C &amp;  SNF</a:t>
            </a:r>
          </a:p>
        </p:txBody>
      </p:sp>
    </p:spTree>
    <p:extLst>
      <p:ext uri="{BB962C8B-B14F-4D97-AF65-F5344CB8AC3E}">
        <p14:creationId xmlns:p14="http://schemas.microsoft.com/office/powerpoint/2010/main" val="307210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AE5F-7CF2-42A6-BA89-5E6206EF9823}"/>
              </a:ext>
            </a:extLst>
          </p:cNvPr>
          <p:cNvSpPr>
            <a:spLocks noGrp="1"/>
          </p:cNvSpPr>
          <p:nvPr>
            <p:ph type="ctrTitle"/>
          </p:nvPr>
        </p:nvSpPr>
        <p:spPr>
          <a:xfrm>
            <a:off x="2557176" y="803248"/>
            <a:ext cx="8796624"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Evaluation and Management (E/M), Office, or Other Outpatient, Services: Overview Continued</a:t>
            </a:r>
          </a:p>
        </p:txBody>
      </p:sp>
      <p:sp>
        <p:nvSpPr>
          <p:cNvPr id="3" name="Subtitle 2">
            <a:extLst>
              <a:ext uri="{FF2B5EF4-FFF2-40B4-BE49-F238E27FC236}">
                <a16:creationId xmlns:a16="http://schemas.microsoft.com/office/drawing/2014/main" id="{140AC6E3-5B68-41A0-B9B2-3737A6DF316B}"/>
              </a:ext>
            </a:extLst>
          </p:cNvPr>
          <p:cNvSpPr>
            <a:spLocks noGrp="1"/>
          </p:cNvSpPr>
          <p:nvPr>
            <p:ph type="subTitle" idx="1"/>
          </p:nvPr>
        </p:nvSpPr>
        <p:spPr>
          <a:xfrm>
            <a:off x="401443" y="2299855"/>
            <a:ext cx="11407697" cy="3516219"/>
          </a:xfrm>
        </p:spPr>
        <p:txBody>
          <a:bodyPr/>
          <a:lstStyle/>
          <a:p>
            <a:pPr marL="0" indent="0">
              <a:buNone/>
            </a:pPr>
            <a:endParaRPr lang="en-US" sz="2000" dirty="0">
              <a:solidFill>
                <a:schemeClr val="tx1">
                  <a:lumMod val="50000"/>
                  <a:lumOff val="50000"/>
                </a:schemeClr>
              </a:solidFill>
            </a:endParaRPr>
          </a:p>
          <a:p>
            <a:r>
              <a:rPr lang="en-US" sz="2000" dirty="0"/>
              <a:t>This will impact Alameda County Behavioral Health (ACBH) Qualified Health Providers (QHP), which include Physicians (MD, DO), Advanced Practice Nurses (NP, CNS) and Physician Assistants (PA) who claim for medication management services with these CPT®  E/M codes.  </a:t>
            </a:r>
          </a:p>
          <a:p>
            <a:pPr marL="742950" indent="-457200">
              <a:buFont typeface="Arial" panose="020B0604020202020204" pitchFamily="34" charset="0"/>
              <a:buChar char="•"/>
            </a:pPr>
            <a:r>
              <a:rPr lang="en-US" sz="2000" dirty="0"/>
              <a:t>Note: Clinical Pharmacists (CP) have their own Medication Therapy Management Service (MTMS) codes.  </a:t>
            </a:r>
          </a:p>
          <a:p>
            <a:pPr indent="0">
              <a:buNone/>
            </a:pPr>
            <a:endParaRPr lang="en-US" sz="2000" dirty="0"/>
          </a:p>
          <a:p>
            <a:r>
              <a:rPr lang="en-US" sz="2000" dirty="0"/>
              <a:t>Below is a summary of the changes.  Note: Changes below are for providers submitting claims to Medi-Cal either through Clinician’s Gateway (CG) </a:t>
            </a:r>
            <a:r>
              <a:rPr lang="en-US" sz="2000" u="sng" dirty="0"/>
              <a:t>or</a:t>
            </a:r>
            <a:r>
              <a:rPr lang="en-US" sz="2000" dirty="0"/>
              <a:t> InSyst.  </a:t>
            </a:r>
          </a:p>
          <a:p>
            <a:pPr marL="108000" indent="0">
              <a:buNone/>
            </a:pPr>
            <a:endParaRPr lang="en-US" sz="1800" b="1" dirty="0"/>
          </a:p>
          <a:p>
            <a:pPr marL="0" indent="0">
              <a:buNone/>
            </a:pPr>
            <a:endParaRPr lang="en-US" b="1" dirty="0"/>
          </a:p>
          <a:p>
            <a:pPr marL="108000" indent="0">
              <a:buNone/>
            </a:pPr>
            <a:endParaRPr lang="en-US" dirty="0"/>
          </a:p>
        </p:txBody>
      </p:sp>
      <p:sp>
        <p:nvSpPr>
          <p:cNvPr id="4" name="Slide Number Placeholder 3">
            <a:extLst>
              <a:ext uri="{FF2B5EF4-FFF2-40B4-BE49-F238E27FC236}">
                <a16:creationId xmlns:a16="http://schemas.microsoft.com/office/drawing/2014/main" id="{CA6C760C-8CAB-4C6F-A556-A2155B490D63}"/>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11</a:t>
            </a:fld>
            <a:endParaRPr lang="uk-UA" dirty="0"/>
          </a:p>
        </p:txBody>
      </p:sp>
      <p:sp>
        <p:nvSpPr>
          <p:cNvPr id="5" name="Speech Bubble: Oval 4">
            <a:extLst>
              <a:ext uri="{FF2B5EF4-FFF2-40B4-BE49-F238E27FC236}">
                <a16:creationId xmlns:a16="http://schemas.microsoft.com/office/drawing/2014/main" id="{DF6B70E5-C3D5-4BF6-8B46-31EC7137FE2F}"/>
              </a:ext>
            </a:extLst>
          </p:cNvPr>
          <p:cNvSpPr/>
          <p:nvPr/>
        </p:nvSpPr>
        <p:spPr>
          <a:xfrm>
            <a:off x="11036676" y="23441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211029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D1F3-8CEA-4F71-94AB-9C33997EC483}"/>
              </a:ext>
            </a:extLst>
          </p:cNvPr>
          <p:cNvSpPr>
            <a:spLocks noGrp="1"/>
          </p:cNvSpPr>
          <p:nvPr>
            <p:ph type="ctrTitle"/>
          </p:nvPr>
        </p:nvSpPr>
        <p:spPr>
          <a:xfrm>
            <a:off x="2017987" y="511953"/>
            <a:ext cx="8306642" cy="1643527"/>
          </a:xfrm>
        </p:spPr>
        <p:txBody>
          <a:bodyPr/>
          <a:lstStyle/>
          <a:p>
            <a:pPr algn="ctr"/>
            <a:r>
              <a:rPr lang="en-US" u="sng" dirty="0">
                <a:solidFill>
                  <a:srgbClr val="25B781"/>
                </a:solidFill>
                <a:latin typeface="Verdana" panose="020B0604030504040204" pitchFamily="34" charset="0"/>
                <a:ea typeface="Verdana" panose="020B0604030504040204" pitchFamily="34" charset="0"/>
              </a:rPr>
              <a:t>Immediate Attention Required: </a:t>
            </a:r>
            <a:r>
              <a:rPr lang="en-US" dirty="0">
                <a:solidFill>
                  <a:srgbClr val="25B781"/>
                </a:solidFill>
                <a:latin typeface="Verdana" panose="020B0604030504040204" pitchFamily="34" charset="0"/>
                <a:ea typeface="Verdana" panose="020B0604030504040204" pitchFamily="34" charset="0"/>
              </a:rPr>
              <a:t>Changes to Mental Health Subcontractor’s Electronic Health Records (EHR) for E/M Office, Outpt, Services</a:t>
            </a:r>
          </a:p>
        </p:txBody>
      </p:sp>
      <p:sp>
        <p:nvSpPr>
          <p:cNvPr id="3" name="Subtitle 2">
            <a:extLst>
              <a:ext uri="{FF2B5EF4-FFF2-40B4-BE49-F238E27FC236}">
                <a16:creationId xmlns:a16="http://schemas.microsoft.com/office/drawing/2014/main" id="{CD78AB8F-B53C-4782-AF87-8DA46AFB5A1E}"/>
              </a:ext>
            </a:extLst>
          </p:cNvPr>
          <p:cNvSpPr>
            <a:spLocks noGrp="1"/>
          </p:cNvSpPr>
          <p:nvPr>
            <p:ph type="subTitle" idx="1"/>
          </p:nvPr>
        </p:nvSpPr>
        <p:spPr>
          <a:xfrm>
            <a:off x="1921164" y="3059874"/>
            <a:ext cx="9432636" cy="2887842"/>
          </a:xfrm>
        </p:spPr>
        <p:txBody>
          <a:bodyPr/>
          <a:lstStyle/>
          <a:p>
            <a:pPr lvl="0"/>
            <a:r>
              <a:rPr lang="en-US" sz="2000" dirty="0">
                <a:latin typeface="Verdana" panose="020B0604030504040204" pitchFamily="34" charset="0"/>
                <a:ea typeface="Verdana" panose="020B0604030504040204" pitchFamily="34" charset="0"/>
              </a:rPr>
              <a:t>Required </a:t>
            </a:r>
            <a:r>
              <a:rPr lang="en-US" sz="2000" u="sng" dirty="0">
                <a:latin typeface="Verdana" panose="020B0604030504040204" pitchFamily="34" charset="0"/>
                <a:ea typeface="Verdana" panose="020B0604030504040204" pitchFamily="34" charset="0"/>
              </a:rPr>
              <a:t>implementation</a:t>
            </a:r>
            <a:r>
              <a:rPr lang="en-US" sz="2000" dirty="0">
                <a:latin typeface="Verdana" panose="020B0604030504040204" pitchFamily="34" charset="0"/>
                <a:ea typeface="Verdana" panose="020B0604030504040204" pitchFamily="34" charset="0"/>
              </a:rPr>
              <a:t> date of March 1, 2021;</a:t>
            </a:r>
          </a:p>
          <a:p>
            <a:pPr marL="108000" lvl="0" indent="0">
              <a:buNone/>
            </a:pPr>
            <a:endParaRPr lang="en-US" sz="2000" dirty="0">
              <a:latin typeface="Verdana" panose="020B0604030504040204" pitchFamily="34" charset="0"/>
              <a:ea typeface="Verdana" panose="020B0604030504040204" pitchFamily="34" charset="0"/>
            </a:endParaRPr>
          </a:p>
          <a:p>
            <a:pPr lvl="0"/>
            <a:r>
              <a:rPr lang="en-US" sz="2000" u="sng" dirty="0">
                <a:latin typeface="Verdana" panose="020B0604030504040204" pitchFamily="34" charset="0"/>
                <a:ea typeface="Verdana" panose="020B0604030504040204" pitchFamily="34" charset="0"/>
              </a:rPr>
              <a:t>Deletion</a:t>
            </a:r>
            <a:r>
              <a:rPr lang="en-US" sz="2000" dirty="0">
                <a:latin typeface="Verdana" panose="020B0604030504040204" pitchFamily="34" charset="0"/>
                <a:ea typeface="Verdana" panose="020B0604030504040204" pitchFamily="34" charset="0"/>
              </a:rPr>
              <a:t> of CPT® Code 99201;</a:t>
            </a:r>
          </a:p>
          <a:p>
            <a:pPr marL="108000" lvl="0" indent="0">
              <a:buNone/>
            </a:pPr>
            <a:endParaRPr lang="en-US" sz="2000" dirty="0">
              <a:latin typeface="Verdana" panose="020B0604030504040204" pitchFamily="34" charset="0"/>
              <a:ea typeface="Verdana" panose="020B0604030504040204" pitchFamily="34" charset="0"/>
            </a:endParaRPr>
          </a:p>
          <a:p>
            <a:pPr lvl="0"/>
            <a:r>
              <a:rPr lang="en-US" sz="2000" u="sng" dirty="0">
                <a:latin typeface="Verdana" panose="020B0604030504040204" pitchFamily="34" charset="0"/>
                <a:ea typeface="Verdana" panose="020B0604030504040204" pitchFamily="34" charset="0"/>
              </a:rPr>
              <a:t>Addition</a:t>
            </a:r>
            <a:r>
              <a:rPr lang="en-US" sz="2000" dirty="0">
                <a:latin typeface="Verdana" panose="020B0604030504040204" pitchFamily="34" charset="0"/>
                <a:ea typeface="Verdana" panose="020B0604030504040204" pitchFamily="34" charset="0"/>
              </a:rPr>
              <a:t> of the add-on prolonged service Code 544-99417; and</a:t>
            </a:r>
          </a:p>
          <a:p>
            <a:pPr marL="108000" lvl="0" indent="0">
              <a:buNone/>
            </a:pPr>
            <a:endParaRPr lang="en-US" sz="2000" dirty="0">
              <a:latin typeface="Verdana" panose="020B0604030504040204" pitchFamily="34" charset="0"/>
              <a:ea typeface="Verdana" panose="020B0604030504040204" pitchFamily="34" charset="0"/>
            </a:endParaRPr>
          </a:p>
          <a:p>
            <a:r>
              <a:rPr lang="en-US" sz="2000" u="sng" dirty="0">
                <a:latin typeface="Verdana" panose="020B0604030504040204" pitchFamily="34" charset="0"/>
                <a:ea typeface="Verdana" panose="020B0604030504040204" pitchFamily="34" charset="0"/>
              </a:rPr>
              <a:t>Duration</a:t>
            </a:r>
            <a:r>
              <a:rPr lang="en-US" sz="2000" dirty="0">
                <a:latin typeface="Verdana" panose="020B0604030504040204" pitchFamily="34" charset="0"/>
                <a:ea typeface="Verdana" panose="020B0604030504040204" pitchFamily="34" charset="0"/>
              </a:rPr>
              <a:t> time-frame changes to CPT® Codes 99202 – 99205 and 99211 – 99215.</a:t>
            </a:r>
          </a:p>
          <a:p>
            <a:pPr lvl="0"/>
            <a:endParaRPr lang="en-US" sz="1800" b="1" dirty="0"/>
          </a:p>
          <a:p>
            <a:pPr marL="108000" indent="0">
              <a:buNone/>
            </a:pPr>
            <a:endParaRPr lang="en-US" dirty="0"/>
          </a:p>
        </p:txBody>
      </p:sp>
      <p:sp>
        <p:nvSpPr>
          <p:cNvPr id="4" name="Slide Number Placeholder 3">
            <a:extLst>
              <a:ext uri="{FF2B5EF4-FFF2-40B4-BE49-F238E27FC236}">
                <a16:creationId xmlns:a16="http://schemas.microsoft.com/office/drawing/2014/main" id="{3B09C68A-FC1F-45CA-BCAC-12BB2ADF64D9}"/>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12</a:t>
            </a:fld>
            <a:endParaRPr lang="uk-UA" dirty="0"/>
          </a:p>
        </p:txBody>
      </p:sp>
      <p:sp>
        <p:nvSpPr>
          <p:cNvPr id="5" name="Speech Bubble: Oval 4">
            <a:extLst>
              <a:ext uri="{FF2B5EF4-FFF2-40B4-BE49-F238E27FC236}">
                <a16:creationId xmlns:a16="http://schemas.microsoft.com/office/drawing/2014/main" id="{E2B30707-E449-43DC-B4FF-0DF05D9E1A63}"/>
              </a:ext>
            </a:extLst>
          </p:cNvPr>
          <p:cNvSpPr/>
          <p:nvPr/>
        </p:nvSpPr>
        <p:spPr>
          <a:xfrm>
            <a:off x="10710041" y="511952"/>
            <a:ext cx="920838"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5225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7D93-E441-4B7C-8479-38B8EA68876D}"/>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Questions</a:t>
            </a:r>
          </a:p>
        </p:txBody>
      </p:sp>
      <p:sp>
        <p:nvSpPr>
          <p:cNvPr id="5" name="Slide Number Placeholder 4">
            <a:extLst>
              <a:ext uri="{FF2B5EF4-FFF2-40B4-BE49-F238E27FC236}">
                <a16:creationId xmlns:a16="http://schemas.microsoft.com/office/drawing/2014/main" id="{E7E75F0B-A3A8-4B77-A5EC-17673E900AE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13</a:t>
            </a:fld>
            <a:endParaRPr lang="uk-UA" dirty="0"/>
          </a:p>
        </p:txBody>
      </p:sp>
    </p:spTree>
    <p:extLst>
      <p:ext uri="{BB962C8B-B14F-4D97-AF65-F5344CB8AC3E}">
        <p14:creationId xmlns:p14="http://schemas.microsoft.com/office/powerpoint/2010/main" val="225258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667A-B8E6-458C-8CA4-25DF6C69C821}"/>
              </a:ext>
            </a:extLst>
          </p:cNvPr>
          <p:cNvSpPr>
            <a:spLocks noGrp="1"/>
          </p:cNvSpPr>
          <p:nvPr>
            <p:ph type="ctrTitle"/>
          </p:nvPr>
        </p:nvSpPr>
        <p:spPr>
          <a:xfrm>
            <a:off x="3016685" y="1350261"/>
            <a:ext cx="7307943" cy="1255728"/>
          </a:xfrm>
        </p:spPr>
        <p:txBody>
          <a:bodyPr/>
          <a:lstStyle/>
          <a:p>
            <a:pPr algn="ctr"/>
            <a:r>
              <a:rPr lang="en-US" dirty="0">
                <a:latin typeface="Verdana" panose="020B0604030504040204" pitchFamily="34" charset="0"/>
                <a:ea typeface="Verdana" panose="020B0604030504040204" pitchFamily="34" charset="0"/>
              </a:rPr>
              <a:t>Medi-Cal vs. Medicare Claiming for</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E/M Office, Outpt, Services:</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90AFB6CF-D7B3-406A-A959-7E75CC921297}"/>
              </a:ext>
            </a:extLst>
          </p:cNvPr>
          <p:cNvSpPr>
            <a:spLocks noGrp="1"/>
          </p:cNvSpPr>
          <p:nvPr>
            <p:ph type="subTitle" idx="1"/>
          </p:nvPr>
        </p:nvSpPr>
        <p:spPr>
          <a:xfrm>
            <a:off x="869795" y="2335576"/>
            <a:ext cx="10370860" cy="3341812"/>
          </a:xfrm>
        </p:spPr>
        <p:txBody>
          <a:bodyPr/>
          <a:lstStyle/>
          <a:p>
            <a:r>
              <a:rPr lang="en-US" sz="2000" dirty="0">
                <a:latin typeface="Verdana" panose="020B0604030504040204" pitchFamily="34" charset="0"/>
                <a:ea typeface="Verdana" panose="020B0604030504040204" pitchFamily="34" charset="0"/>
              </a:rPr>
              <a:t>Providers who </a:t>
            </a:r>
            <a:r>
              <a:rPr lang="en-US" sz="2000" u="sng" dirty="0">
                <a:latin typeface="Verdana" panose="020B0604030504040204" pitchFamily="34" charset="0"/>
                <a:ea typeface="Verdana" panose="020B0604030504040204" pitchFamily="34" charset="0"/>
              </a:rPr>
              <a:t>claim directly to Medicare will need to follow Medicare compliant guidelines</a:t>
            </a:r>
            <a:r>
              <a:rPr lang="en-US" sz="2000" dirty="0">
                <a:latin typeface="Verdana" panose="020B0604030504040204" pitchFamily="34" charset="0"/>
                <a:ea typeface="Verdana" panose="020B0604030504040204" pitchFamily="34" charset="0"/>
              </a:rPr>
              <a:t>. The provider is responsible for submitting Medicare claims according to Medicare requirements.  </a:t>
            </a:r>
            <a:r>
              <a:rPr lang="en-US" sz="2000" u="sng" dirty="0">
                <a:latin typeface="Verdana" panose="020B0604030504040204" pitchFamily="34" charset="0"/>
                <a:ea typeface="Verdana" panose="020B0604030504040204" pitchFamily="34" charset="0"/>
              </a:rPr>
              <a:t>This training addresses only Medi-Cal (and Medi-Medi) compliant claiming</a:t>
            </a:r>
            <a:r>
              <a:rPr lang="en-US" sz="2000" dirty="0">
                <a:latin typeface="Verdana" panose="020B0604030504040204" pitchFamily="34" charset="0"/>
                <a:ea typeface="Verdana" panose="020B0604030504040204" pitchFamily="34" charset="0"/>
              </a:rPr>
              <a:t>.</a:t>
            </a:r>
          </a:p>
          <a:p>
            <a:pPr marL="108000" indent="0">
              <a:buNone/>
            </a:pPr>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For </a:t>
            </a:r>
            <a:r>
              <a:rPr lang="en-US" sz="2000" u="sng" dirty="0">
                <a:latin typeface="Verdana" panose="020B0604030504040204" pitchFamily="34" charset="0"/>
                <a:ea typeface="Verdana" panose="020B0604030504040204" pitchFamily="34" charset="0"/>
              </a:rPr>
              <a:t>Medi-Medi claims, providers must follow Medi-Cal requirements </a:t>
            </a:r>
            <a:r>
              <a:rPr lang="en-US" sz="2000" dirty="0">
                <a:latin typeface="Verdana" panose="020B0604030504040204" pitchFamily="34" charset="0"/>
                <a:ea typeface="Verdana" panose="020B0604030504040204" pitchFamily="34" charset="0"/>
              </a:rPr>
              <a:t>as described herein.  </a:t>
            </a:r>
          </a:p>
          <a:p>
            <a:pPr marL="914400" lvl="1"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When Medicare is claimed first, the claim as-is may then simply roll-over to Medi-Cal without requiring changes in the claiming process.  </a:t>
            </a:r>
          </a:p>
          <a:p>
            <a:pPr marL="1371600" lvl="2" indent="-457200" algn="l">
              <a:buFont typeface="Arial" panose="020B0604020202020204" pitchFamily="34" charset="0"/>
              <a:buChar char="•"/>
            </a:pPr>
            <a:r>
              <a:rPr lang="en-US" sz="2000" dirty="0">
                <a:solidFill>
                  <a:schemeClr val="bg2">
                    <a:lumMod val="50000"/>
                  </a:schemeClr>
                </a:solidFill>
                <a:latin typeface="Verdana" panose="020B0604030504040204" pitchFamily="34" charset="0"/>
                <a:ea typeface="Verdana" panose="020B0604030504040204" pitchFamily="34" charset="0"/>
              </a:rPr>
              <a:t>Otherwise, it did not meet Medi-Cal requirements (even if it met Medicare requirements) and would be disallowed.</a:t>
            </a:r>
          </a:p>
          <a:p>
            <a:endParaRPr lang="en-US" dirty="0"/>
          </a:p>
        </p:txBody>
      </p:sp>
      <p:sp>
        <p:nvSpPr>
          <p:cNvPr id="4" name="Slide Number Placeholder 3">
            <a:extLst>
              <a:ext uri="{FF2B5EF4-FFF2-40B4-BE49-F238E27FC236}">
                <a16:creationId xmlns:a16="http://schemas.microsoft.com/office/drawing/2014/main" id="{91510F84-865E-49DF-AFA4-CB4020602860}"/>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14</a:t>
            </a:fld>
            <a:endParaRPr lang="uk-UA" dirty="0"/>
          </a:p>
        </p:txBody>
      </p:sp>
      <p:sp>
        <p:nvSpPr>
          <p:cNvPr id="5" name="Speech Bubble: Oval 4">
            <a:extLst>
              <a:ext uri="{FF2B5EF4-FFF2-40B4-BE49-F238E27FC236}">
                <a16:creationId xmlns:a16="http://schemas.microsoft.com/office/drawing/2014/main" id="{8302238F-C3DD-4657-AEC0-7EFF8367FFC9}"/>
              </a:ext>
            </a:extLst>
          </p:cNvPr>
          <p:cNvSpPr/>
          <p:nvPr/>
        </p:nvSpPr>
        <p:spPr>
          <a:xfrm>
            <a:off x="10471035" y="504041"/>
            <a:ext cx="1006262"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04630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63C9-E941-46DC-892D-2A68B9B359D2}"/>
              </a:ext>
            </a:extLst>
          </p:cNvPr>
          <p:cNvSpPr>
            <a:spLocks noGrp="1"/>
          </p:cNvSpPr>
          <p:nvPr>
            <p:ph type="ctrTitle"/>
          </p:nvPr>
        </p:nvSpPr>
        <p:spPr>
          <a:xfrm>
            <a:off x="2905173" y="815002"/>
            <a:ext cx="7307943"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E/M Code Selection for Office, Other Outpt Services:</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6158ABB7-1F62-4263-A2CD-EF046570F3A3}"/>
              </a:ext>
            </a:extLst>
          </p:cNvPr>
          <p:cNvSpPr>
            <a:spLocks noGrp="1"/>
          </p:cNvSpPr>
          <p:nvPr>
            <p:ph type="subTitle" idx="1"/>
          </p:nvPr>
        </p:nvSpPr>
        <p:spPr>
          <a:xfrm>
            <a:off x="156117" y="1856453"/>
            <a:ext cx="11853745" cy="5291064"/>
          </a:xfrm>
        </p:spPr>
        <p:txBody>
          <a:bodyPr/>
          <a:lstStyle/>
          <a:p>
            <a:r>
              <a:rPr lang="en-US" sz="2000" dirty="0">
                <a:latin typeface="Verdana" panose="020B0604030504040204" pitchFamily="34" charset="0"/>
                <a:ea typeface="Verdana" panose="020B0604030504040204" pitchFamily="34" charset="0"/>
              </a:rPr>
              <a:t>Starting on March 1, 2021, QHPs will select the level of Office, or Other Outpatient, Evaluation and Management (E&amp;M) services </a:t>
            </a:r>
            <a:r>
              <a:rPr lang="en-US" sz="2000" u="sng" dirty="0">
                <a:latin typeface="Verdana" panose="020B0604030504040204" pitchFamily="34" charset="0"/>
                <a:ea typeface="Verdana" panose="020B0604030504040204" pitchFamily="34" charset="0"/>
              </a:rPr>
              <a:t>based solely on Time </a:t>
            </a:r>
            <a:r>
              <a:rPr lang="en-US" sz="2000" dirty="0">
                <a:latin typeface="Verdana" panose="020B0604030504040204" pitchFamily="34" charset="0"/>
                <a:ea typeface="Verdana" panose="020B0604030504040204" pitchFamily="34" charset="0"/>
              </a:rPr>
              <a:t>[rather than Medical Decision Making (MDM)].*  </a:t>
            </a:r>
          </a:p>
          <a:p>
            <a:pPr marL="742950" indent="-457200">
              <a:buFont typeface="Arial" panose="020B0604020202020204" pitchFamily="34" charset="0"/>
              <a:buChar char="•"/>
            </a:pPr>
            <a:r>
              <a:rPr lang="en-US" sz="2000" u="sng" dirty="0">
                <a:latin typeface="Verdana" panose="020B0604030504040204" pitchFamily="34" charset="0"/>
                <a:ea typeface="Verdana" panose="020B0604030504040204" pitchFamily="34" charset="0"/>
              </a:rPr>
              <a:t>This is due to a current InSyst claiming limitation</a:t>
            </a:r>
            <a:r>
              <a:rPr lang="en-US" sz="2000" dirty="0">
                <a:latin typeface="Verdana" panose="020B0604030504040204" pitchFamily="34" charset="0"/>
                <a:ea typeface="Verdana" panose="020B0604030504040204" pitchFamily="34" charset="0"/>
              </a:rPr>
              <a:t>, it may change in the future when InSyst is replaced with another claiming database.</a:t>
            </a:r>
          </a:p>
          <a:p>
            <a:pPr marL="108000" indent="0">
              <a:buNone/>
            </a:pPr>
            <a:endParaRPr lang="en-US" sz="5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Note: Each CPT® Code indicates a specific level of service:</a:t>
            </a:r>
          </a:p>
          <a:p>
            <a:pPr marL="914400" lvl="1"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Simple (99211)</a:t>
            </a:r>
          </a:p>
          <a:p>
            <a:pPr marL="914400" lvl="1"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Expanded (99202/99212)</a:t>
            </a:r>
          </a:p>
          <a:p>
            <a:pPr marL="914400" lvl="1"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Detail (99203/99213)</a:t>
            </a:r>
          </a:p>
          <a:p>
            <a:pPr marL="914400" lvl="1"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Complex (99204/99214)</a:t>
            </a:r>
          </a:p>
          <a:p>
            <a:pPr marL="914400" lvl="1"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Comprehensive (99205/99215)</a:t>
            </a:r>
          </a:p>
          <a:p>
            <a:pPr marL="914400" lvl="1" indent="-457200" algn="l">
              <a:buFont typeface="Arial" panose="020B0604020202020204" pitchFamily="34" charset="0"/>
              <a:buChar char="•"/>
            </a:pPr>
            <a:endParaRPr lang="en-US" sz="500" dirty="0">
              <a:solidFill>
                <a:schemeClr val="bg2">
                  <a:lumMod val="50000"/>
                </a:schemeClr>
              </a:solidFill>
              <a:latin typeface="Verdana" panose="020B0604030504040204" pitchFamily="34" charset="0"/>
              <a:ea typeface="Verdana" panose="020B0604030504040204" pitchFamily="34" charset="0"/>
            </a:endParaRPr>
          </a:p>
          <a:p>
            <a:pPr marL="108000" indent="0">
              <a:buNone/>
            </a:pPr>
            <a:r>
              <a:rPr lang="en-US" sz="1600" i="1" dirty="0">
                <a:latin typeface="Verdana" panose="020B0604030504040204" pitchFamily="34" charset="0"/>
                <a:ea typeface="Verdana" panose="020B0604030504040204" pitchFamily="34" charset="0"/>
              </a:rPr>
              <a:t>*For County and Subcontractors who claim to Medicare, they may select the CPT® Code based on MDM for Medicare only claiming-although not recommended.  Because, if it is a Medi-Medi claim, when the claim rolls over to Medi-Cal (after Medicare payment or denial) the Code must be chosen based on time in order to be paid.</a:t>
            </a:r>
          </a:p>
          <a:p>
            <a:endParaRPr lang="en-US" sz="1800" b="1" dirty="0"/>
          </a:p>
          <a:p>
            <a:pPr marL="108000" indent="0">
              <a:buNone/>
            </a:pPr>
            <a:endParaRPr lang="en-US" dirty="0"/>
          </a:p>
        </p:txBody>
      </p:sp>
      <p:sp>
        <p:nvSpPr>
          <p:cNvPr id="4" name="Slide Number Placeholder 3">
            <a:extLst>
              <a:ext uri="{FF2B5EF4-FFF2-40B4-BE49-F238E27FC236}">
                <a16:creationId xmlns:a16="http://schemas.microsoft.com/office/drawing/2014/main" id="{08FE933F-D8ED-4D48-9E64-2CD11E3E3DDB}"/>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15</a:t>
            </a:fld>
            <a:endParaRPr lang="uk-UA" dirty="0"/>
          </a:p>
        </p:txBody>
      </p:sp>
      <p:sp>
        <p:nvSpPr>
          <p:cNvPr id="5" name="Speech Bubble: Oval 4">
            <a:extLst>
              <a:ext uri="{FF2B5EF4-FFF2-40B4-BE49-F238E27FC236}">
                <a16:creationId xmlns:a16="http://schemas.microsoft.com/office/drawing/2014/main" id="{070F3353-D4C3-4D5F-BD4D-A4BAC1C0DCC8}"/>
              </a:ext>
            </a:extLst>
          </p:cNvPr>
          <p:cNvSpPr/>
          <p:nvPr/>
        </p:nvSpPr>
        <p:spPr>
          <a:xfrm>
            <a:off x="10388292" y="375317"/>
            <a:ext cx="965507"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27598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641A-2B06-41A1-8EFD-6A2E821B009B}"/>
              </a:ext>
            </a:extLst>
          </p:cNvPr>
          <p:cNvSpPr>
            <a:spLocks noGrp="1"/>
          </p:cNvSpPr>
          <p:nvPr>
            <p:ph type="ctrTitle"/>
          </p:nvPr>
        </p:nvSpPr>
        <p:spPr>
          <a:xfrm>
            <a:off x="3016685" y="794568"/>
            <a:ext cx="7307943" cy="1643527"/>
          </a:xfrm>
        </p:spPr>
        <p:txBody>
          <a:bodyPr/>
          <a:lstStyle/>
          <a:p>
            <a:pPr algn="ctr"/>
            <a:r>
              <a:rPr lang="en-US" dirty="0">
                <a:latin typeface="Verdana" panose="020B0604030504040204" pitchFamily="34" charset="0"/>
                <a:ea typeface="Verdana" panose="020B0604030504040204" pitchFamily="34" charset="0"/>
              </a:rPr>
              <a:t>Prior E/M Code Selection </a:t>
            </a:r>
            <a:r>
              <a:rPr lang="en-US" dirty="0">
                <a:solidFill>
                  <a:srgbClr val="25B781"/>
                </a:solidFill>
                <a:latin typeface="Verdana" panose="020B0604030504040204" pitchFamily="34" charset="0"/>
                <a:ea typeface="Verdana" panose="020B0604030504040204" pitchFamily="34" charset="0"/>
              </a:rPr>
              <a:t>for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Office, Other Outpatient (Outpt), Services:</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E27395FB-511B-44FB-9A64-F173D0EB8C38}"/>
              </a:ext>
            </a:extLst>
          </p:cNvPr>
          <p:cNvSpPr>
            <a:spLocks noGrp="1"/>
          </p:cNvSpPr>
          <p:nvPr>
            <p:ph type="subTitle" idx="1"/>
          </p:nvPr>
        </p:nvSpPr>
        <p:spPr>
          <a:xfrm>
            <a:off x="416937" y="2185037"/>
            <a:ext cx="10760946" cy="3941977"/>
          </a:xfrm>
        </p:spPr>
        <p:txBody>
          <a:bodyPr/>
          <a:lstStyle/>
          <a:p>
            <a:pPr marL="742950" lvl="1"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Leading up to 2021, the definition of time associated with CPT®  Codes 99201 - 99205 and 99211 - 99215 had been based ONLY on the typical face-to-face (f-f) time the physician/qualified health care professional (QHP) spent on the day of the encounter if Counseling and Coordination of Care was greater than 50% of the f-f time.  This had to be documented in detail.</a:t>
            </a:r>
          </a:p>
          <a:p>
            <a:pPr lvl="1" algn="l"/>
            <a:endParaRPr lang="en-US" dirty="0">
              <a:solidFill>
                <a:schemeClr val="bg2">
                  <a:lumMod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time-related rule requirement that 50% of the visit be spent on counseling and/or coordination of care to report the service based on time will no longer be applicable as of March 1, 2021. </a:t>
            </a:r>
          </a:p>
          <a:p>
            <a:pPr marL="742950" lvl="1" indent="-285750" algn="l">
              <a:buFont typeface="Arial" panose="020B0604020202020204" pitchFamily="34" charset="0"/>
              <a:buChar char="•"/>
            </a:pPr>
            <a:endParaRPr lang="en-US" dirty="0">
              <a:solidFill>
                <a:schemeClr val="bg2">
                  <a:lumMod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Note, the prior E/M rules apply when the client is served in the home, SNF, or B&amp;C.</a:t>
            </a:r>
          </a:p>
          <a:p>
            <a:endParaRPr lang="en-US" dirty="0"/>
          </a:p>
        </p:txBody>
      </p:sp>
      <p:sp>
        <p:nvSpPr>
          <p:cNvPr id="4" name="Slide Number Placeholder 3">
            <a:extLst>
              <a:ext uri="{FF2B5EF4-FFF2-40B4-BE49-F238E27FC236}">
                <a16:creationId xmlns:a16="http://schemas.microsoft.com/office/drawing/2014/main" id="{70A22936-D4C2-4878-AA96-30F2792137B1}"/>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16</a:t>
            </a:fld>
            <a:endParaRPr lang="uk-UA" dirty="0"/>
          </a:p>
        </p:txBody>
      </p:sp>
      <p:sp>
        <p:nvSpPr>
          <p:cNvPr id="5" name="Speech Bubble: Oval 4">
            <a:extLst>
              <a:ext uri="{FF2B5EF4-FFF2-40B4-BE49-F238E27FC236}">
                <a16:creationId xmlns:a16="http://schemas.microsoft.com/office/drawing/2014/main" id="{9EE52B3E-AC5C-4AE2-9BCF-53B49059D0AC}"/>
              </a:ext>
            </a:extLst>
          </p:cNvPr>
          <p:cNvSpPr/>
          <p:nvPr/>
        </p:nvSpPr>
        <p:spPr>
          <a:xfrm>
            <a:off x="10584180" y="489660"/>
            <a:ext cx="1187406"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6" name="Thought Bubble: Cloud 5">
            <a:extLst>
              <a:ext uri="{FF2B5EF4-FFF2-40B4-BE49-F238E27FC236}">
                <a16:creationId xmlns:a16="http://schemas.microsoft.com/office/drawing/2014/main" id="{5E0B1C16-C40F-4CE5-98FE-9ADD0B484B92}"/>
              </a:ext>
            </a:extLst>
          </p:cNvPr>
          <p:cNvSpPr/>
          <p:nvPr/>
        </p:nvSpPr>
        <p:spPr>
          <a:xfrm>
            <a:off x="9403715" y="4809761"/>
            <a:ext cx="2360930" cy="38163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Home, B&amp;C &amp;  SNF</a:t>
            </a:r>
          </a:p>
        </p:txBody>
      </p:sp>
    </p:spTree>
    <p:extLst>
      <p:ext uri="{BB962C8B-B14F-4D97-AF65-F5344CB8AC3E}">
        <p14:creationId xmlns:p14="http://schemas.microsoft.com/office/powerpoint/2010/main" val="304991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4B64-6667-434F-BEDE-F042FD4737B6}"/>
              </a:ext>
            </a:extLst>
          </p:cNvPr>
          <p:cNvSpPr>
            <a:spLocks noGrp="1"/>
          </p:cNvSpPr>
          <p:nvPr>
            <p:ph type="ctrTitle"/>
          </p:nvPr>
        </p:nvSpPr>
        <p:spPr>
          <a:xfrm>
            <a:off x="1219552" y="373312"/>
            <a:ext cx="9521288" cy="2080522"/>
          </a:xfrm>
        </p:spPr>
        <p:txBody>
          <a:bodyPr/>
          <a:lstStyle/>
          <a:p>
            <a:pPr algn="ctr"/>
            <a:r>
              <a:rPr lang="en-US" dirty="0">
                <a:solidFill>
                  <a:srgbClr val="25B781"/>
                </a:solidFill>
                <a:latin typeface="Verdana" panose="020B0604030504040204" pitchFamily="34" charset="0"/>
                <a:ea typeface="Verdana" panose="020B0604030504040204" pitchFamily="34" charset="0"/>
              </a:rPr>
              <a:t>“New Patients” vs. “Established Patients”</a:t>
            </a:r>
            <a:br>
              <a:rPr lang="en-US" dirty="0">
                <a:latin typeface="Verdana" panose="020B0604030504040204" pitchFamily="34" charset="0"/>
                <a:ea typeface="Verdana" panose="020B0604030504040204" pitchFamily="34" charset="0"/>
              </a:rPr>
            </a:br>
            <a:r>
              <a:rPr lang="en-US" dirty="0">
                <a:solidFill>
                  <a:srgbClr val="FF0000"/>
                </a:solidFill>
                <a:latin typeface="Verdana" panose="020B0604030504040204" pitchFamily="34" charset="0"/>
                <a:ea typeface="Verdana" panose="020B0604030504040204" pitchFamily="34" charset="0"/>
              </a:rPr>
              <a:t>**Rather than using New Patient E/M Codes it is Recommended to Instead Use Psychiatric Diagnostic Evaluation—with Medical Component, 565-90792**</a:t>
            </a:r>
            <a:endParaRPr lang="en-US" dirty="0">
              <a:solidFill>
                <a:srgbClr val="25B781"/>
              </a:solidFill>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A763FA6D-DA97-4A01-B470-9F1AEF6233EB}"/>
              </a:ext>
            </a:extLst>
          </p:cNvPr>
          <p:cNvSpPr>
            <a:spLocks noGrp="1"/>
          </p:cNvSpPr>
          <p:nvPr>
            <p:ph type="subTitle" idx="1"/>
          </p:nvPr>
        </p:nvSpPr>
        <p:spPr>
          <a:xfrm>
            <a:off x="1219552" y="2503925"/>
            <a:ext cx="10273144" cy="3858877"/>
          </a:xfrm>
        </p:spPr>
        <p:txBody>
          <a:bodyPr/>
          <a:lstStyle/>
          <a:p>
            <a:pPr marL="742950" lvl="1" indent="-285750" algn="l">
              <a:buFont typeface="Arial" panose="020B0604020202020204" pitchFamily="34" charset="0"/>
              <a:buChar char="•"/>
            </a:pPr>
            <a:r>
              <a:rPr lang="en-US" b="1" dirty="0">
                <a:solidFill>
                  <a:schemeClr val="bg2">
                    <a:lumMod val="50000"/>
                  </a:schemeClr>
                </a:solidFill>
                <a:latin typeface="Verdana" panose="020B0604030504040204" pitchFamily="34" charset="0"/>
                <a:ea typeface="Verdana" panose="020B0604030504040204" pitchFamily="34" charset="0"/>
              </a:rPr>
              <a:t>New Patients </a:t>
            </a:r>
            <a:r>
              <a:rPr lang="en-US" dirty="0">
                <a:solidFill>
                  <a:schemeClr val="bg2">
                    <a:lumMod val="50000"/>
                  </a:schemeClr>
                </a:solidFill>
                <a:latin typeface="Verdana" panose="020B0604030504040204" pitchFamily="34" charset="0"/>
                <a:ea typeface="Verdana" panose="020B0604030504040204" pitchFamily="34" charset="0"/>
              </a:rPr>
              <a:t>are defined as clients who have </a:t>
            </a:r>
            <a:r>
              <a:rPr lang="en-US" u="sng" dirty="0">
                <a:solidFill>
                  <a:schemeClr val="bg2">
                    <a:lumMod val="50000"/>
                  </a:schemeClr>
                </a:solidFill>
                <a:latin typeface="Verdana" panose="020B0604030504040204" pitchFamily="34" charset="0"/>
                <a:ea typeface="Verdana" panose="020B0604030504040204" pitchFamily="34" charset="0"/>
              </a:rPr>
              <a:t>not been served by the agency (same Tax ID #) for medication services in the past three years </a:t>
            </a:r>
            <a:r>
              <a:rPr lang="en-US" dirty="0">
                <a:solidFill>
                  <a:schemeClr val="bg2">
                    <a:lumMod val="50000"/>
                  </a:schemeClr>
                </a:solidFill>
                <a:latin typeface="Verdana" panose="020B0604030504040204" pitchFamily="34" charset="0"/>
                <a:ea typeface="Verdana" panose="020B0604030504040204" pitchFamily="34" charset="0"/>
              </a:rPr>
              <a:t>(by any provider).  These include codes 99201 (now deleted, instead use 99202) and 99202 – 99205.*</a:t>
            </a:r>
          </a:p>
          <a:p>
            <a:pPr marL="742950" lvl="1" indent="-285750" algn="l">
              <a:buFont typeface="Arial" panose="020B0604020202020204" pitchFamily="34" charset="0"/>
              <a:buChar char="•"/>
            </a:pPr>
            <a:endParaRPr lang="en-US" dirty="0">
              <a:solidFill>
                <a:schemeClr val="bg2">
                  <a:lumMod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b="1" dirty="0">
                <a:solidFill>
                  <a:schemeClr val="bg2">
                    <a:lumMod val="50000"/>
                  </a:schemeClr>
                </a:solidFill>
                <a:latin typeface="Verdana" panose="020B0604030504040204" pitchFamily="34" charset="0"/>
                <a:ea typeface="Verdana" panose="020B0604030504040204" pitchFamily="34" charset="0"/>
              </a:rPr>
              <a:t>Established Patients </a:t>
            </a:r>
            <a:r>
              <a:rPr lang="en-US" dirty="0">
                <a:solidFill>
                  <a:schemeClr val="bg2">
                    <a:lumMod val="50000"/>
                  </a:schemeClr>
                </a:solidFill>
                <a:latin typeface="Verdana" panose="020B0604030504040204" pitchFamily="34" charset="0"/>
                <a:ea typeface="Verdana" panose="020B0604030504040204" pitchFamily="34" charset="0"/>
              </a:rPr>
              <a:t>are defined as clients who </a:t>
            </a:r>
            <a:r>
              <a:rPr lang="en-US" u="sng" dirty="0">
                <a:solidFill>
                  <a:schemeClr val="bg2">
                    <a:lumMod val="50000"/>
                  </a:schemeClr>
                </a:solidFill>
                <a:latin typeface="Verdana" panose="020B0604030504040204" pitchFamily="34" charset="0"/>
                <a:ea typeface="Verdana" panose="020B0604030504040204" pitchFamily="34" charset="0"/>
              </a:rPr>
              <a:t>have been served by the same agency (same Tax ID #) for medication services in the past three </a:t>
            </a:r>
            <a:r>
              <a:rPr lang="en-US" dirty="0">
                <a:solidFill>
                  <a:schemeClr val="bg2">
                    <a:lumMod val="50000"/>
                  </a:schemeClr>
                </a:solidFill>
                <a:latin typeface="Verdana" panose="020B0604030504040204" pitchFamily="34" charset="0"/>
                <a:ea typeface="Verdana" panose="020B0604030504040204" pitchFamily="34" charset="0"/>
              </a:rPr>
              <a:t>years (by any provider).  These include codes 99211 - 99215.</a:t>
            </a:r>
          </a:p>
          <a:p>
            <a:pPr marL="742950" lvl="1" indent="-285750" algn="l">
              <a:buFont typeface="Arial" panose="020B0604020202020204" pitchFamily="34" charset="0"/>
              <a:buChar char="•"/>
            </a:pPr>
            <a:endParaRPr lang="en-US" dirty="0">
              <a:solidFill>
                <a:schemeClr val="bg2">
                  <a:lumMod val="50000"/>
                </a:schemeClr>
              </a:solidFill>
              <a:latin typeface="Verdana" panose="020B0604030504040204" pitchFamily="34" charset="0"/>
              <a:ea typeface="Verdana" panose="020B0604030504040204" pitchFamily="34" charset="0"/>
            </a:endParaRPr>
          </a:p>
          <a:p>
            <a:pPr lvl="1" algn="l"/>
            <a:r>
              <a:rPr lang="en-US" sz="1800" dirty="0">
                <a:solidFill>
                  <a:schemeClr val="bg2">
                    <a:lumMod val="50000"/>
                  </a:schemeClr>
                </a:solidFill>
                <a:latin typeface="Verdana" panose="020B0604030504040204" pitchFamily="34" charset="0"/>
                <a:ea typeface="Verdana" panose="020B0604030504040204" pitchFamily="34" charset="0"/>
              </a:rPr>
              <a:t>*Note, County Owned and Operated programs may not utilize New Patient codes if the client was served in any County Programs, in the past three years, as they all have the same tax ID# (check face sheet or always use Established Patient codes).</a:t>
            </a:r>
          </a:p>
          <a:p>
            <a:endParaRPr lang="en-US" dirty="0"/>
          </a:p>
        </p:txBody>
      </p:sp>
      <p:sp>
        <p:nvSpPr>
          <p:cNvPr id="4" name="Slide Number Placeholder 3">
            <a:extLst>
              <a:ext uri="{FF2B5EF4-FFF2-40B4-BE49-F238E27FC236}">
                <a16:creationId xmlns:a16="http://schemas.microsoft.com/office/drawing/2014/main" id="{88D7D225-CF93-4C22-893E-A264CA7CAC36}"/>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17</a:t>
            </a:fld>
            <a:endParaRPr lang="uk-UA" dirty="0"/>
          </a:p>
        </p:txBody>
      </p:sp>
      <p:sp>
        <p:nvSpPr>
          <p:cNvPr id="5" name="Double Wave 4">
            <a:extLst>
              <a:ext uri="{FF2B5EF4-FFF2-40B4-BE49-F238E27FC236}">
                <a16:creationId xmlns:a16="http://schemas.microsoft.com/office/drawing/2014/main" id="{B204BBF7-52AF-4555-8538-97C1E5B6F867}"/>
              </a:ext>
            </a:extLst>
          </p:cNvPr>
          <p:cNvSpPr/>
          <p:nvPr/>
        </p:nvSpPr>
        <p:spPr>
          <a:xfrm>
            <a:off x="10600436" y="323221"/>
            <a:ext cx="665480" cy="6591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All E/M Codes</a:t>
            </a:r>
          </a:p>
        </p:txBody>
      </p:sp>
      <p:sp>
        <p:nvSpPr>
          <p:cNvPr id="7" name="Flowchart: Predefined Process 6">
            <a:extLst>
              <a:ext uri="{FF2B5EF4-FFF2-40B4-BE49-F238E27FC236}">
                <a16:creationId xmlns:a16="http://schemas.microsoft.com/office/drawing/2014/main" id="{65213148-9393-478C-A05A-D3ABC9412F8A}"/>
              </a:ext>
            </a:extLst>
          </p:cNvPr>
          <p:cNvSpPr/>
          <p:nvPr/>
        </p:nvSpPr>
        <p:spPr>
          <a:xfrm>
            <a:off x="227197" y="1973285"/>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923900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78C0-276A-4F05-A36D-22E1BFE28A4C}"/>
              </a:ext>
            </a:extLst>
          </p:cNvPr>
          <p:cNvSpPr>
            <a:spLocks noGrp="1"/>
          </p:cNvSpPr>
          <p:nvPr>
            <p:ph type="ctrTitle"/>
          </p:nvPr>
        </p:nvSpPr>
        <p:spPr>
          <a:xfrm>
            <a:off x="1987391" y="210130"/>
            <a:ext cx="8497010" cy="1643527"/>
          </a:xfrm>
        </p:spPr>
        <p:txBody>
          <a:bodyPr/>
          <a:lstStyle/>
          <a:p>
            <a:pPr algn="ctr"/>
            <a:r>
              <a:rPr lang="en-US" dirty="0">
                <a:latin typeface="Verdana" panose="020B0604030504040204" pitchFamily="34" charset="0"/>
                <a:ea typeface="Verdana" panose="020B0604030504040204" pitchFamily="34" charset="0"/>
              </a:rPr>
              <a:t>Time Will Now Be The Sole Determinant Of The Level Of Care Provided for E/M Office, Outpt, Services: </a:t>
            </a:r>
            <a:r>
              <a:rPr lang="en-US" u="sng" dirty="0">
                <a:latin typeface="Verdana" panose="020B0604030504040204" pitchFamily="34" charset="0"/>
                <a:ea typeface="Verdana" panose="020B0604030504040204" pitchFamily="34" charset="0"/>
              </a:rPr>
              <a:t>per Medi-Cal Claiming Requirements</a:t>
            </a: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BEA94CEE-6567-4FC8-9AEF-9A2E36DA3A3A}"/>
              </a:ext>
            </a:extLst>
          </p:cNvPr>
          <p:cNvSpPr>
            <a:spLocks noGrp="1"/>
          </p:cNvSpPr>
          <p:nvPr>
            <p:ph type="subTitle" idx="1"/>
          </p:nvPr>
        </p:nvSpPr>
        <p:spPr>
          <a:xfrm>
            <a:off x="838200" y="1927452"/>
            <a:ext cx="10515600" cy="4355103"/>
          </a:xfrm>
        </p:spPr>
        <p:txBody>
          <a:bodyPr/>
          <a:lstStyle/>
          <a:p>
            <a:pPr>
              <a:spcBef>
                <a:spcPts val="0"/>
              </a:spcBef>
            </a:pPr>
            <a:r>
              <a:rPr lang="en-US" sz="2000" b="1" dirty="0"/>
              <a:t>THIS IS THE MOST SIGNIFICANT CHANGE TO E/M CODING FOR MEDICATION SERVICES EFFECTIVE 3/1/21.</a:t>
            </a:r>
          </a:p>
          <a:p>
            <a:pPr>
              <a:spcBef>
                <a:spcPts val="0"/>
              </a:spcBef>
            </a:pPr>
            <a:endParaRPr lang="en-US" sz="400" dirty="0"/>
          </a:p>
          <a:p>
            <a:pPr>
              <a:spcBef>
                <a:spcPts val="0"/>
              </a:spcBef>
            </a:pPr>
            <a:r>
              <a:rPr lang="en-US" sz="2000" dirty="0"/>
              <a:t>The E/M code selection is based on </a:t>
            </a:r>
            <a:r>
              <a:rPr lang="en-US" sz="2000" u="sng" dirty="0"/>
              <a:t>Service Time</a:t>
            </a:r>
            <a:r>
              <a:rPr lang="en-US" sz="2000" dirty="0"/>
              <a:t> (exclusive of travel time—which is not allowed for Office based services—and exclusive of documentation time if done on a later date).  Service Time now has a NEW definition.</a:t>
            </a:r>
          </a:p>
          <a:p>
            <a:pPr marL="108000" indent="0">
              <a:spcBef>
                <a:spcPts val="0"/>
              </a:spcBef>
              <a:buNone/>
            </a:pPr>
            <a:endParaRPr lang="en-US" sz="2000" dirty="0"/>
          </a:p>
          <a:p>
            <a:pPr>
              <a:spcBef>
                <a:spcPts val="0"/>
              </a:spcBef>
            </a:pPr>
            <a:r>
              <a:rPr lang="en-US" sz="2000" dirty="0"/>
              <a:t>Note, the prior documentation requirements for “Counseling and Coordination of Care” do not apply to E/M Office, Outpt, Services—rather Total Service Time is utilized.</a:t>
            </a:r>
          </a:p>
          <a:p>
            <a:pPr marL="108000" indent="0">
              <a:spcBef>
                <a:spcPts val="0"/>
              </a:spcBef>
              <a:buNone/>
            </a:pPr>
            <a:endParaRPr lang="en-US" sz="2000" dirty="0"/>
          </a:p>
          <a:p>
            <a:pPr>
              <a:spcBef>
                <a:spcPts val="0"/>
              </a:spcBef>
            </a:pPr>
            <a:r>
              <a:rPr lang="en-US" sz="2000" dirty="0"/>
              <a:t>For Medi-Cal (M/C) claiming purposes  </a:t>
            </a:r>
            <a:r>
              <a:rPr lang="en-US" sz="2000" u="sng" dirty="0"/>
              <a:t>Documentation time </a:t>
            </a:r>
            <a:r>
              <a:rPr lang="en-US" sz="2000" i="1" u="sng" dirty="0"/>
              <a:t>done on a later </a:t>
            </a:r>
            <a:r>
              <a:rPr lang="en-US" sz="2000" u="sng" dirty="0"/>
              <a:t>date </a:t>
            </a:r>
            <a:r>
              <a:rPr lang="en-US" sz="2000" dirty="0"/>
              <a:t>is added to </a:t>
            </a:r>
            <a:r>
              <a:rPr lang="en-US" sz="2000" u="sng" dirty="0"/>
              <a:t>Total Time</a:t>
            </a:r>
            <a:r>
              <a:rPr lang="en-US" sz="2000" dirty="0"/>
              <a:t>, not Total Service Time**.</a:t>
            </a:r>
            <a:endParaRPr lang="en-US" sz="2000" u="sng" dirty="0"/>
          </a:p>
          <a:p>
            <a:pPr marL="108000" indent="0">
              <a:buNone/>
            </a:pPr>
            <a:endParaRPr lang="en-US" sz="1800" u="sng" dirty="0"/>
          </a:p>
          <a:p>
            <a:pPr marL="0" indent="0">
              <a:buNone/>
            </a:pPr>
            <a:r>
              <a:rPr lang="en-US" sz="1400" i="1" dirty="0"/>
              <a:t>** For County and Subcontractors who claim to Medicare, documentation time may</a:t>
            </a:r>
            <a:r>
              <a:rPr lang="en-US" sz="1400" i="1" u="sng" dirty="0"/>
              <a:t> not</a:t>
            </a:r>
            <a:r>
              <a:rPr lang="en-US" sz="1400" i="1" dirty="0"/>
              <a:t> be claimed to Medicare if not done on the same date of service.  However, if the claim rolls over to Medi-Cal, documentation time may then be included in Total Time for Medi-Cal claiming. </a:t>
            </a:r>
            <a:r>
              <a:rPr lang="en-US" sz="1400" i="1" u="sng" dirty="0"/>
              <a:t>It is always recommended to always chart to M/C requirements.</a:t>
            </a:r>
          </a:p>
        </p:txBody>
      </p:sp>
      <p:sp>
        <p:nvSpPr>
          <p:cNvPr id="4" name="Slide Number Placeholder 3">
            <a:extLst>
              <a:ext uri="{FF2B5EF4-FFF2-40B4-BE49-F238E27FC236}">
                <a16:creationId xmlns:a16="http://schemas.microsoft.com/office/drawing/2014/main" id="{DB7770A0-DD64-4D58-9BA1-B314417044FE}"/>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18</a:t>
            </a:fld>
            <a:endParaRPr lang="uk-UA" dirty="0"/>
          </a:p>
        </p:txBody>
      </p:sp>
      <p:sp>
        <p:nvSpPr>
          <p:cNvPr id="5" name="Speech Bubble: Oval 4">
            <a:extLst>
              <a:ext uri="{FF2B5EF4-FFF2-40B4-BE49-F238E27FC236}">
                <a16:creationId xmlns:a16="http://schemas.microsoft.com/office/drawing/2014/main" id="{AF4710A0-8047-4FC4-83AF-273F98F2A490}"/>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79136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57C0-EA1E-4BF2-BD07-110F6079ED0F}"/>
              </a:ext>
            </a:extLst>
          </p:cNvPr>
          <p:cNvSpPr>
            <a:spLocks noGrp="1"/>
          </p:cNvSpPr>
          <p:nvPr>
            <p:ph type="ctrTitle"/>
          </p:nvPr>
        </p:nvSpPr>
        <p:spPr>
          <a:xfrm>
            <a:off x="3084062" y="955626"/>
            <a:ext cx="7307943" cy="867930"/>
          </a:xfrm>
        </p:spPr>
        <p:txBody>
          <a:bodyPr/>
          <a:lstStyle/>
          <a:p>
            <a:pPr algn="ctr"/>
            <a:r>
              <a:rPr lang="en-US" dirty="0">
                <a:solidFill>
                  <a:srgbClr val="25B781"/>
                </a:solidFill>
                <a:latin typeface="Verdana" panose="020B0604030504040204" pitchFamily="34" charset="0"/>
                <a:ea typeface="Verdana" panose="020B0604030504040204" pitchFamily="34" charset="0"/>
              </a:rPr>
              <a:t>Service Time Defined for E/M Office, Outpt, Services </a:t>
            </a:r>
          </a:p>
        </p:txBody>
      </p:sp>
      <p:sp>
        <p:nvSpPr>
          <p:cNvPr id="3" name="Subtitle 2">
            <a:extLst>
              <a:ext uri="{FF2B5EF4-FFF2-40B4-BE49-F238E27FC236}">
                <a16:creationId xmlns:a16="http://schemas.microsoft.com/office/drawing/2014/main" id="{D04A6606-7C5E-4C1E-B014-704A872FB69D}"/>
              </a:ext>
            </a:extLst>
          </p:cNvPr>
          <p:cNvSpPr>
            <a:spLocks noGrp="1"/>
          </p:cNvSpPr>
          <p:nvPr>
            <p:ph type="subTitle" idx="1"/>
          </p:nvPr>
        </p:nvSpPr>
        <p:spPr>
          <a:xfrm>
            <a:off x="379141" y="1947319"/>
            <a:ext cx="11597269" cy="4578048"/>
          </a:xfrm>
        </p:spPr>
        <p:txBody>
          <a:bodyPr/>
          <a:lstStyle/>
          <a:p>
            <a:pPr lvl="0"/>
            <a:r>
              <a:rPr lang="en-US" sz="2000" dirty="0">
                <a:latin typeface="Verdana" panose="020B0604030504040204" pitchFamily="34" charset="0"/>
                <a:ea typeface="Verdana" panose="020B0604030504040204" pitchFamily="34" charset="0"/>
              </a:rPr>
              <a:t>The definition of </a:t>
            </a:r>
            <a:r>
              <a:rPr lang="en-US" sz="2000" u="sng" dirty="0">
                <a:latin typeface="Verdana" panose="020B0604030504040204" pitchFamily="34" charset="0"/>
                <a:ea typeface="Verdana" panose="020B0604030504040204" pitchFamily="34" charset="0"/>
              </a:rPr>
              <a:t>Service Time</a:t>
            </a:r>
            <a:r>
              <a:rPr lang="en-US" sz="2000" dirty="0">
                <a:latin typeface="Verdana" panose="020B0604030504040204" pitchFamily="34" charset="0"/>
                <a:ea typeface="Verdana" panose="020B0604030504040204" pitchFamily="34" charset="0"/>
              </a:rPr>
              <a:t> will include both </a:t>
            </a:r>
            <a:r>
              <a:rPr lang="en-US" sz="2000" u="sng" dirty="0">
                <a:latin typeface="Verdana" panose="020B0604030504040204" pitchFamily="34" charset="0"/>
                <a:ea typeface="Verdana" panose="020B0604030504040204" pitchFamily="34" charset="0"/>
              </a:rPr>
              <a:t>face-to-face</a:t>
            </a:r>
            <a:r>
              <a:rPr lang="en-US" sz="2000" dirty="0">
                <a:latin typeface="Verdana" panose="020B0604030504040204" pitchFamily="34" charset="0"/>
                <a:ea typeface="Verdana" panose="020B0604030504040204" pitchFamily="34" charset="0"/>
              </a:rPr>
              <a:t> (for client and/or significant other) </a:t>
            </a:r>
            <a:r>
              <a:rPr lang="en-US" sz="2000" u="sng" dirty="0">
                <a:latin typeface="Verdana" panose="020B0604030504040204" pitchFamily="34" charset="0"/>
                <a:ea typeface="Verdana" panose="020B0604030504040204" pitchFamily="34" charset="0"/>
              </a:rPr>
              <a:t>and non-face-to-face </a:t>
            </a:r>
            <a:r>
              <a:rPr lang="en-US" sz="2000" dirty="0">
                <a:latin typeface="Verdana" panose="020B0604030504040204" pitchFamily="34" charset="0"/>
                <a:ea typeface="Verdana" panose="020B0604030504040204" pitchFamily="34" charset="0"/>
              </a:rPr>
              <a:t>activities </a:t>
            </a:r>
            <a:r>
              <a:rPr lang="en-US" sz="2000" u="sng" dirty="0">
                <a:latin typeface="Verdana" panose="020B0604030504040204" pitchFamily="34" charset="0"/>
                <a:ea typeface="Verdana" panose="020B0604030504040204" pitchFamily="34" charset="0"/>
              </a:rPr>
              <a:t>performed by the provider on the same date of the encounter as described below </a:t>
            </a:r>
            <a:r>
              <a:rPr lang="en-US" sz="2000" dirty="0">
                <a:latin typeface="Verdana" panose="020B0604030504040204" pitchFamily="34" charset="0"/>
                <a:ea typeface="Verdana" panose="020B0604030504040204" pitchFamily="34" charset="0"/>
              </a:rPr>
              <a:t>(excluding any services done on a separate date such as documentation time).</a:t>
            </a:r>
          </a:p>
          <a:p>
            <a:pPr marL="108000" lvl="0" indent="0">
              <a:buNone/>
            </a:pPr>
            <a:endParaRPr lang="en-US" sz="1000" dirty="0">
              <a:latin typeface="Verdana" panose="020B0604030504040204" pitchFamily="34" charset="0"/>
              <a:ea typeface="Verdana" panose="020B0604030504040204" pitchFamily="34" charset="0"/>
            </a:endParaRPr>
          </a:p>
          <a:p>
            <a:pPr lvl="0"/>
            <a:r>
              <a:rPr lang="en-US" sz="2000" dirty="0">
                <a:latin typeface="Verdana" panose="020B0604030504040204" pitchFamily="34" charset="0"/>
                <a:ea typeface="Verdana" panose="020B0604030504040204" pitchFamily="34" charset="0"/>
              </a:rPr>
              <a:t>It does not, however, include time in activities that are normally performed by clinical staff*** (RN, LVN, Psychiatric Technician, Medical Assistant, etc.). </a:t>
            </a:r>
          </a:p>
          <a:p>
            <a:pPr marL="914400" lvl="1" indent="-457200" algn="l">
              <a:buFont typeface="Arial" panose="020B0604020202020204" pitchFamily="34" charset="0"/>
              <a:buChar char="•"/>
            </a:pPr>
            <a:r>
              <a:rPr lang="en-US" i="1" dirty="0">
                <a:solidFill>
                  <a:schemeClr val="bg2">
                    <a:lumMod val="50000"/>
                  </a:schemeClr>
                </a:solidFill>
                <a:latin typeface="Verdana" panose="020B0604030504040204" pitchFamily="34" charset="0"/>
                <a:ea typeface="Verdana" panose="020B0604030504040204" pitchFamily="34" charset="0"/>
              </a:rPr>
              <a:t>For example, if a nurse is taking vitals—that time cannot be included in the E/M visit.  The nurse must claim their time separately (and write their own Progress Note).</a:t>
            </a:r>
          </a:p>
          <a:p>
            <a:pPr lvl="0"/>
            <a:r>
              <a:rPr lang="en-US" sz="2000" b="1" dirty="0">
                <a:latin typeface="Verdana" panose="020B0604030504040204" pitchFamily="34" charset="0"/>
                <a:ea typeface="Verdana" panose="020B0604030504040204" pitchFamily="34" charset="0"/>
              </a:rPr>
              <a:t>This is a significant departure from prior E/M guidelines, which ONLY allowed for face-to-face time to be counted.</a:t>
            </a:r>
          </a:p>
          <a:p>
            <a:pPr marL="108000" lvl="0" indent="0">
              <a:buNone/>
            </a:pPr>
            <a:endParaRPr lang="en-US" sz="1000" dirty="0">
              <a:latin typeface="Verdana" panose="020B0604030504040204" pitchFamily="34" charset="0"/>
              <a:ea typeface="Verdana" panose="020B0604030504040204" pitchFamily="34" charset="0"/>
            </a:endParaRPr>
          </a:p>
          <a:p>
            <a:pPr marL="0" indent="0">
              <a:buNone/>
            </a:pPr>
            <a:r>
              <a:rPr lang="en-US" sz="1600" i="1" dirty="0">
                <a:latin typeface="Verdana" panose="020B0604030504040204" pitchFamily="34" charset="0"/>
                <a:ea typeface="Verdana" panose="020B0604030504040204" pitchFamily="34" charset="0"/>
              </a:rPr>
              <a:t>***</a:t>
            </a:r>
            <a:r>
              <a:rPr lang="en-US" sz="1600" i="1" u="sng" dirty="0">
                <a:latin typeface="Verdana" panose="020B0604030504040204" pitchFamily="34" charset="0"/>
                <a:ea typeface="Verdana" panose="020B0604030504040204" pitchFamily="34" charset="0"/>
              </a:rPr>
              <a:t>Medicare-only</a:t>
            </a:r>
            <a:r>
              <a:rPr lang="en-US" sz="1600" i="1" dirty="0">
                <a:latin typeface="Verdana" panose="020B0604030504040204" pitchFamily="34" charset="0"/>
                <a:ea typeface="Verdana" panose="020B0604030504040204" pitchFamily="34" charset="0"/>
              </a:rPr>
              <a:t> claiming allows two qualified health care providers to “bundle” their services into one progress note and claim.  </a:t>
            </a:r>
            <a:r>
              <a:rPr lang="en-US" sz="1600" i="1" u="sng" dirty="0">
                <a:latin typeface="Verdana" panose="020B0604030504040204" pitchFamily="34" charset="0"/>
                <a:ea typeface="Verdana" panose="020B0604030504040204" pitchFamily="34" charset="0"/>
              </a:rPr>
              <a:t>Medi-Cal does not allow this</a:t>
            </a:r>
            <a:r>
              <a:rPr lang="en-US" sz="1600" i="1" dirty="0">
                <a:latin typeface="Verdana" panose="020B0604030504040204" pitchFamily="34" charset="0"/>
                <a:ea typeface="Verdana" panose="020B0604030504040204" pitchFamily="34" charset="0"/>
              </a:rPr>
              <a:t>, and if a provider rolls a Medicare Claim over to Medi-Cal they </a:t>
            </a:r>
            <a:r>
              <a:rPr lang="en-US" sz="1600" i="1" u="sng" dirty="0">
                <a:latin typeface="Verdana" panose="020B0604030504040204" pitchFamily="34" charset="0"/>
                <a:ea typeface="Verdana" panose="020B0604030504040204" pitchFamily="34" charset="0"/>
              </a:rPr>
              <a:t>may not bundle </a:t>
            </a:r>
            <a:r>
              <a:rPr lang="en-US" sz="1600" i="1" dirty="0">
                <a:latin typeface="Verdana" panose="020B0604030504040204" pitchFamily="34" charset="0"/>
                <a:ea typeface="Verdana" panose="020B0604030504040204" pitchFamily="34" charset="0"/>
              </a:rPr>
              <a:t>multiple providers into one service/progress note/claim.</a:t>
            </a:r>
          </a:p>
          <a:p>
            <a:endParaRPr lang="en-US" dirty="0"/>
          </a:p>
        </p:txBody>
      </p:sp>
      <p:sp>
        <p:nvSpPr>
          <p:cNvPr id="4" name="Slide Number Placeholder 3">
            <a:extLst>
              <a:ext uri="{FF2B5EF4-FFF2-40B4-BE49-F238E27FC236}">
                <a16:creationId xmlns:a16="http://schemas.microsoft.com/office/drawing/2014/main" id="{0E984DE5-B6DF-42DB-B108-A876B60FFFA1}"/>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19</a:t>
            </a:fld>
            <a:endParaRPr lang="uk-UA" dirty="0"/>
          </a:p>
        </p:txBody>
      </p:sp>
      <p:sp>
        <p:nvSpPr>
          <p:cNvPr id="7" name="Speech Bubble: Oval 6">
            <a:extLst>
              <a:ext uri="{FF2B5EF4-FFF2-40B4-BE49-F238E27FC236}">
                <a16:creationId xmlns:a16="http://schemas.microsoft.com/office/drawing/2014/main" id="{494D9BCE-47B0-45F6-B2A3-0FA4E59F0F1A}"/>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1687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62752" y="384558"/>
            <a:ext cx="8867198" cy="939417"/>
          </a:xfrm>
        </p:spPr>
        <p:txBody>
          <a:bodyPr/>
          <a:lstStyle/>
          <a:p>
            <a:pPr algn="ctr"/>
            <a:r>
              <a:rPr lang="en-US" sz="3200" dirty="0">
                <a:latin typeface="Verdana" panose="020B0604030504040204" pitchFamily="34" charset="0"/>
                <a:ea typeface="Verdana" panose="020B0604030504040204" pitchFamily="34" charset="0"/>
              </a:rPr>
              <a:t>Recorded February, 11, 2021 </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9:00am –12:00pm</a:t>
            </a:r>
            <a:br>
              <a:rPr lang="en-US" sz="3200" dirty="0">
                <a:latin typeface="Verdana" panose="020B0604030504040204" pitchFamily="34" charset="0"/>
                <a:ea typeface="Verdana" panose="020B0604030504040204" pitchFamily="34" charset="0"/>
              </a:rPr>
            </a:br>
            <a:endParaRPr lang="en-US" sz="2000" i="1" dirty="0">
              <a:latin typeface="Verdana" panose="020B0604030504040204" pitchFamily="34" charset="0"/>
              <a:ea typeface="Verdana" panose="020B0604030504040204" pitchFamily="34" charset="0"/>
            </a:endParaRPr>
          </a:p>
        </p:txBody>
      </p:sp>
      <p:sp>
        <p:nvSpPr>
          <p:cNvPr id="4" name="Subtitle 3"/>
          <p:cNvSpPr>
            <a:spLocks noGrp="1"/>
          </p:cNvSpPr>
          <p:nvPr>
            <p:ph type="subTitle" idx="1"/>
          </p:nvPr>
        </p:nvSpPr>
        <p:spPr>
          <a:xfrm>
            <a:off x="1299990" y="1581912"/>
            <a:ext cx="9805012" cy="4507992"/>
          </a:xfrm>
        </p:spPr>
        <p:txBody>
          <a:bodyPr anchor="t"/>
          <a:lstStyle/>
          <a:p>
            <a:pPr marL="108000" indent="0" algn="ctr">
              <a:spcBef>
                <a:spcPts val="0"/>
              </a:spcBef>
              <a:buNone/>
            </a:pPr>
            <a:r>
              <a:rPr lang="en-US" sz="1400" u="sng" dirty="0"/>
              <a:t> </a:t>
            </a:r>
            <a:r>
              <a:rPr lang="en-US" sz="1800" b="1" u="sng" dirty="0"/>
              <a:t>Presenters</a:t>
            </a:r>
            <a:r>
              <a:rPr lang="en-US" sz="1800" b="1" i="1" u="sng" dirty="0"/>
              <a:t>:</a:t>
            </a:r>
          </a:p>
          <a:p>
            <a:pPr marL="108000" indent="0" algn="ctr">
              <a:spcBef>
                <a:spcPts val="0"/>
              </a:spcBef>
              <a:buNone/>
            </a:pPr>
            <a:r>
              <a:rPr lang="en-US" sz="1800" b="1" i="1" dirty="0">
                <a:solidFill>
                  <a:schemeClr val="bg2">
                    <a:lumMod val="75000"/>
                  </a:schemeClr>
                </a:solidFill>
              </a:rPr>
              <a:t>Sheryl Diedrick, Information Systems Analyst; </a:t>
            </a:r>
          </a:p>
          <a:p>
            <a:pPr marL="108000" indent="0" algn="ctr">
              <a:spcBef>
                <a:spcPts val="0"/>
              </a:spcBef>
              <a:buNone/>
            </a:pPr>
            <a:r>
              <a:rPr lang="en-US" sz="1800" b="1" i="1" dirty="0">
                <a:solidFill>
                  <a:schemeClr val="bg2">
                    <a:lumMod val="75000"/>
                  </a:schemeClr>
                </a:solidFill>
              </a:rPr>
              <a:t>Lisa Moore, Billing &amp; Benefits Support Unit Director; </a:t>
            </a:r>
          </a:p>
          <a:p>
            <a:pPr marL="108000" indent="0" algn="ctr">
              <a:spcBef>
                <a:spcPts val="0"/>
              </a:spcBef>
              <a:buNone/>
            </a:pPr>
            <a:r>
              <a:rPr lang="en-US" sz="1800" b="1" i="1" dirty="0">
                <a:solidFill>
                  <a:schemeClr val="bg2">
                    <a:lumMod val="75000"/>
                  </a:schemeClr>
                </a:solidFill>
              </a:rPr>
              <a:t>Camille Peterson, Information Systems Analyst; </a:t>
            </a:r>
          </a:p>
          <a:p>
            <a:pPr marL="108000" indent="0" algn="ctr">
              <a:spcBef>
                <a:spcPts val="0"/>
              </a:spcBef>
              <a:buNone/>
            </a:pPr>
            <a:r>
              <a:rPr lang="en-US" sz="1800" b="1" i="1" dirty="0">
                <a:solidFill>
                  <a:schemeClr val="bg2">
                    <a:lumMod val="75000"/>
                  </a:schemeClr>
                </a:solidFill>
              </a:rPr>
              <a:t>Tony Sanders, PhD, Interim QA Associate Administrator;</a:t>
            </a:r>
          </a:p>
          <a:p>
            <a:pPr marL="108000" indent="0" algn="ctr">
              <a:spcBef>
                <a:spcPts val="0"/>
              </a:spcBef>
              <a:buNone/>
            </a:pPr>
            <a:r>
              <a:rPr lang="en-US" sz="1800" b="1" i="1" dirty="0">
                <a:solidFill>
                  <a:schemeClr val="bg2">
                    <a:lumMod val="75000"/>
                  </a:schemeClr>
                </a:solidFill>
              </a:rPr>
              <a:t>and Amy Saucier, LCSW, QA CRS Supervisor</a:t>
            </a:r>
          </a:p>
          <a:p>
            <a:pPr marL="108000" indent="0">
              <a:spcBef>
                <a:spcPts val="0"/>
              </a:spcBef>
              <a:buNone/>
            </a:pPr>
            <a:endParaRPr lang="en-US" sz="1800" b="1" i="1" dirty="0"/>
          </a:p>
          <a:p>
            <a:pPr marL="108000" indent="0" algn="ctr">
              <a:spcBef>
                <a:spcPts val="0"/>
              </a:spcBef>
              <a:buNone/>
            </a:pPr>
            <a:r>
              <a:rPr lang="en-US" sz="1800" b="1" u="sng" dirty="0"/>
              <a:t>Additional Question and Answer Panel Members:</a:t>
            </a:r>
          </a:p>
          <a:p>
            <a:pPr marL="108000" indent="0" algn="ctr">
              <a:spcBef>
                <a:spcPts val="0"/>
              </a:spcBef>
              <a:buNone/>
            </a:pPr>
            <a:r>
              <a:rPr lang="en-US" sz="1800" b="1" i="1" dirty="0">
                <a:solidFill>
                  <a:schemeClr val="bg2">
                    <a:lumMod val="75000"/>
                  </a:schemeClr>
                </a:solidFill>
              </a:rPr>
              <a:t>Aaron Chapman, MD, Chief Medical Director; and</a:t>
            </a:r>
          </a:p>
          <a:p>
            <a:pPr marL="108000" indent="0" algn="ctr">
              <a:spcBef>
                <a:spcPts val="0"/>
              </a:spcBef>
              <a:buNone/>
            </a:pPr>
            <a:r>
              <a:rPr lang="en-US" sz="1800" b="1" i="1" dirty="0">
                <a:solidFill>
                  <a:schemeClr val="bg2">
                    <a:lumMod val="75000"/>
                  </a:schemeClr>
                </a:solidFill>
              </a:rPr>
              <a:t> Charles Raynor, PharmD, Director of Pharmacy Services</a:t>
            </a:r>
          </a:p>
          <a:p>
            <a:pPr marL="108000" indent="0" algn="ctr">
              <a:spcBef>
                <a:spcPts val="0"/>
              </a:spcBef>
              <a:buNone/>
            </a:pPr>
            <a:endParaRPr lang="en-US" sz="1800" b="1" i="1" dirty="0"/>
          </a:p>
          <a:p>
            <a:pPr marL="108000" indent="0" algn="ctr">
              <a:spcBef>
                <a:spcPts val="0"/>
              </a:spcBef>
              <a:buNone/>
            </a:pPr>
            <a:r>
              <a:rPr lang="en-US" sz="1800" b="1" u="sng" dirty="0"/>
              <a:t>Administrative Support</a:t>
            </a:r>
          </a:p>
          <a:p>
            <a:pPr marL="108000" indent="0" algn="ctr">
              <a:spcBef>
                <a:spcPts val="0"/>
              </a:spcBef>
              <a:buNone/>
            </a:pPr>
            <a:r>
              <a:rPr lang="en-US" sz="1800" b="1" i="1" dirty="0">
                <a:solidFill>
                  <a:schemeClr val="bg2">
                    <a:lumMod val="75000"/>
                  </a:schemeClr>
                </a:solidFill>
              </a:rPr>
              <a:t>Tiffany Lynch, QA Administrative Specialist II; and</a:t>
            </a:r>
          </a:p>
          <a:p>
            <a:pPr marL="108000" indent="0" algn="ctr">
              <a:spcBef>
                <a:spcPts val="0"/>
              </a:spcBef>
              <a:buNone/>
            </a:pPr>
            <a:r>
              <a:rPr lang="en-US" sz="1800" b="1" i="1" dirty="0">
                <a:solidFill>
                  <a:schemeClr val="bg2">
                    <a:lumMod val="75000"/>
                  </a:schemeClr>
                </a:solidFill>
              </a:rPr>
              <a:t>Laneisha Whitfield, QA Administrative Assistant</a:t>
            </a:r>
          </a:p>
          <a:p>
            <a:pPr marL="108000" indent="0" algn="ctr">
              <a:spcBef>
                <a:spcPts val="0"/>
              </a:spcBef>
              <a:buNone/>
            </a:pPr>
            <a:endParaRPr lang="en-US" sz="1800" b="1" i="1" dirty="0">
              <a:solidFill>
                <a:srgbClr val="25B781"/>
              </a:solidFill>
            </a:endParaRPr>
          </a:p>
          <a:p>
            <a:pPr marL="108000" indent="0" algn="ctr">
              <a:spcBef>
                <a:spcPts val="0"/>
              </a:spcBef>
              <a:buNone/>
            </a:pPr>
            <a:endParaRPr lang="en-US" sz="1800" b="1" i="1" dirty="0">
              <a:solidFill>
                <a:srgbClr val="25B781"/>
              </a:solidFill>
            </a:endParaRPr>
          </a:p>
          <a:p>
            <a:pPr marL="108000" indent="0" algn="ctr">
              <a:spcBef>
                <a:spcPts val="0"/>
              </a:spcBef>
              <a:buNone/>
            </a:pPr>
            <a:r>
              <a:rPr lang="en-US" sz="1400" b="1" dirty="0">
                <a:solidFill>
                  <a:srgbClr val="25B781"/>
                </a:solidFill>
              </a:rPr>
              <a:t>PLEASE NOTE, THIS TRAINING UTILIZES THE AMA CPT MANUAL LANGUAGE OF “PATIENT” FOR CPT CODING PURPOSES, RATHER THAN THE MORE PERSON-CENTERED LANGUAGE OF CLIENT, CONSUMER OR BENEFICIARY UTILIZED BY ACBH.</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a:t>
            </a:fld>
            <a:endParaRPr lang="uk-UA" dirty="0"/>
          </a:p>
        </p:txBody>
      </p:sp>
    </p:spTree>
    <p:extLst>
      <p:ext uri="{BB962C8B-B14F-4D97-AF65-F5344CB8AC3E}">
        <p14:creationId xmlns:p14="http://schemas.microsoft.com/office/powerpoint/2010/main" val="410332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51C7-FAC2-411C-B7DF-6036553634A0}"/>
              </a:ext>
            </a:extLst>
          </p:cNvPr>
          <p:cNvSpPr>
            <a:spLocks noGrp="1"/>
          </p:cNvSpPr>
          <p:nvPr>
            <p:ph type="ctrTitle"/>
          </p:nvPr>
        </p:nvSpPr>
        <p:spPr>
          <a:xfrm>
            <a:off x="2916324" y="982271"/>
            <a:ext cx="7307943" cy="867930"/>
          </a:xfrm>
        </p:spPr>
        <p:txBody>
          <a:bodyPr/>
          <a:lstStyle/>
          <a:p>
            <a:pPr algn="ctr"/>
            <a:r>
              <a:rPr lang="en-US" dirty="0">
                <a:solidFill>
                  <a:srgbClr val="25B781"/>
                </a:solidFill>
                <a:latin typeface="Verdana" panose="020B0604030504040204" pitchFamily="34" charset="0"/>
                <a:ea typeface="Verdana" panose="020B0604030504040204" pitchFamily="34" charset="0"/>
              </a:rPr>
              <a:t>Service Time, Activities</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for E/M Office, Outpt, Services</a:t>
            </a:r>
          </a:p>
        </p:txBody>
      </p:sp>
      <p:sp>
        <p:nvSpPr>
          <p:cNvPr id="3" name="Subtitle 2">
            <a:extLst>
              <a:ext uri="{FF2B5EF4-FFF2-40B4-BE49-F238E27FC236}">
                <a16:creationId xmlns:a16="http://schemas.microsoft.com/office/drawing/2014/main" id="{F4D08C11-9010-47B1-ABE1-F7D2F0D29835}"/>
              </a:ext>
            </a:extLst>
          </p:cNvPr>
          <p:cNvSpPr>
            <a:spLocks noGrp="1"/>
          </p:cNvSpPr>
          <p:nvPr>
            <p:ph type="subTitle" idx="1"/>
          </p:nvPr>
        </p:nvSpPr>
        <p:spPr>
          <a:xfrm>
            <a:off x="635620" y="2065560"/>
            <a:ext cx="11106614" cy="4272836"/>
          </a:xfrm>
        </p:spPr>
        <p:txBody>
          <a:bodyPr/>
          <a:lstStyle/>
          <a:p>
            <a:pPr lvl="0"/>
            <a:r>
              <a:rPr lang="en-US" sz="2000" u="sng" dirty="0">
                <a:latin typeface="Verdana" panose="020B0604030504040204" pitchFamily="34" charset="0"/>
                <a:ea typeface="Verdana" panose="020B0604030504040204" pitchFamily="34" charset="0"/>
              </a:rPr>
              <a:t>Service Time</a:t>
            </a:r>
            <a:r>
              <a:rPr lang="en-US" sz="2000" dirty="0">
                <a:latin typeface="Verdana" panose="020B0604030504040204" pitchFamily="34" charset="0"/>
                <a:ea typeface="Verdana" panose="020B0604030504040204" pitchFamily="34" charset="0"/>
              </a:rPr>
              <a:t> for E/M Code selection will now include </a:t>
            </a:r>
            <a:r>
              <a:rPr lang="en-US" sz="2000" u="sng" dirty="0">
                <a:latin typeface="Verdana" panose="020B0604030504040204" pitchFamily="34" charset="0"/>
                <a:ea typeface="Verdana" panose="020B0604030504040204" pitchFamily="34" charset="0"/>
              </a:rPr>
              <a:t>pre-service,</a:t>
            </a:r>
            <a:r>
              <a:rPr lang="en-US" sz="2000" dirty="0">
                <a:latin typeface="Verdana" panose="020B0604030504040204" pitchFamily="34" charset="0"/>
                <a:ea typeface="Verdana" panose="020B0604030504040204" pitchFamily="34" charset="0"/>
              </a:rPr>
              <a:t> </a:t>
            </a:r>
            <a:r>
              <a:rPr lang="en-US" sz="2000" u="sng" dirty="0">
                <a:latin typeface="Verdana" panose="020B0604030504040204" pitchFamily="34" charset="0"/>
                <a:ea typeface="Verdana" panose="020B0604030504040204" pitchFamily="34" charset="0"/>
              </a:rPr>
              <a:t>intra-service </a:t>
            </a:r>
            <a:r>
              <a:rPr lang="en-US" sz="2000" dirty="0">
                <a:latin typeface="Verdana" panose="020B0604030504040204" pitchFamily="34" charset="0"/>
                <a:ea typeface="Verdana" panose="020B0604030504040204" pitchFamily="34" charset="0"/>
              </a:rPr>
              <a:t>and</a:t>
            </a:r>
            <a:r>
              <a:rPr lang="en-US" sz="2000" u="sng" dirty="0">
                <a:latin typeface="Verdana" panose="020B0604030504040204" pitchFamily="34" charset="0"/>
                <a:ea typeface="Verdana" panose="020B0604030504040204" pitchFamily="34" charset="0"/>
              </a:rPr>
              <a:t> post-service</a:t>
            </a:r>
            <a:r>
              <a:rPr lang="en-US" sz="2000" dirty="0">
                <a:latin typeface="Verdana" panose="020B0604030504040204" pitchFamily="34" charset="0"/>
                <a:ea typeface="Verdana" panose="020B0604030504040204" pitchFamily="34" charset="0"/>
              </a:rPr>
              <a:t> activities </a:t>
            </a:r>
            <a:r>
              <a:rPr lang="en-US" sz="2000" b="1" u="sng" dirty="0">
                <a:latin typeface="Verdana" panose="020B0604030504040204" pitchFamily="34" charset="0"/>
                <a:ea typeface="Verdana" panose="020B0604030504040204" pitchFamily="34" charset="0"/>
              </a:rPr>
              <a:t>performed on the same day</a:t>
            </a:r>
            <a:r>
              <a:rPr lang="en-US" sz="2000" u="sng" dirty="0">
                <a:latin typeface="Verdana" panose="020B0604030504040204" pitchFamily="34" charset="0"/>
                <a:ea typeface="Verdana" panose="020B0604030504040204" pitchFamily="34" charset="0"/>
              </a:rPr>
              <a:t> of the client/family member f-f service</a:t>
            </a:r>
            <a:r>
              <a:rPr lang="en-US" sz="2000" dirty="0">
                <a:latin typeface="Verdana" panose="020B0604030504040204" pitchFamily="34" charset="0"/>
                <a:ea typeface="Verdana" panose="020B0604030504040204" pitchFamily="34" charset="0"/>
              </a:rPr>
              <a:t>.  Examples include:</a:t>
            </a:r>
          </a:p>
          <a:p>
            <a:pPr marL="800100" lvl="1" indent="-342900" algn="l">
              <a:buFont typeface="Arial" panose="020B0604020202020204" pitchFamily="34" charset="0"/>
              <a:buChar char="•"/>
            </a:pPr>
            <a:r>
              <a:rPr lang="en-US" u="sng" dirty="0">
                <a:solidFill>
                  <a:schemeClr val="bg2">
                    <a:lumMod val="50000"/>
                  </a:schemeClr>
                </a:solidFill>
                <a:latin typeface="Verdana" panose="020B0604030504040204" pitchFamily="34" charset="0"/>
                <a:ea typeface="Verdana" panose="020B0604030504040204" pitchFamily="34" charset="0"/>
              </a:rPr>
              <a:t>Preparing</a:t>
            </a:r>
            <a:r>
              <a:rPr lang="en-US" dirty="0">
                <a:solidFill>
                  <a:schemeClr val="bg2">
                    <a:lumMod val="50000"/>
                  </a:schemeClr>
                </a:solidFill>
                <a:latin typeface="Verdana" panose="020B0604030504040204" pitchFamily="34" charset="0"/>
                <a:ea typeface="Verdana" panose="020B0604030504040204" pitchFamily="34" charset="0"/>
              </a:rPr>
              <a:t> to see the patient (e.g. review of tests);</a:t>
            </a:r>
          </a:p>
          <a:p>
            <a:pPr marL="800100" lvl="1" indent="-342900" algn="l">
              <a:buFont typeface="Arial" panose="020B0604020202020204" pitchFamily="34" charset="0"/>
              <a:buChar char="•"/>
            </a:pPr>
            <a:r>
              <a:rPr lang="en-US" u="sng" dirty="0">
                <a:solidFill>
                  <a:schemeClr val="bg2">
                    <a:lumMod val="50000"/>
                  </a:schemeClr>
                </a:solidFill>
                <a:latin typeface="Verdana" panose="020B0604030504040204" pitchFamily="34" charset="0"/>
                <a:ea typeface="Verdana" panose="020B0604030504040204" pitchFamily="34" charset="0"/>
              </a:rPr>
              <a:t>Obtaining and/or reviewing</a:t>
            </a:r>
            <a:r>
              <a:rPr lang="en-US" dirty="0">
                <a:solidFill>
                  <a:schemeClr val="bg2">
                    <a:lumMod val="50000"/>
                  </a:schemeClr>
                </a:solidFill>
                <a:latin typeface="Verdana" panose="020B0604030504040204" pitchFamily="34" charset="0"/>
                <a:ea typeface="Verdana" panose="020B0604030504040204" pitchFamily="34" charset="0"/>
              </a:rPr>
              <a:t> separately obtained history;</a:t>
            </a:r>
          </a:p>
          <a:p>
            <a:pPr marL="800100" lvl="1" indent="-342900" algn="l">
              <a:buFont typeface="Arial" panose="020B0604020202020204" pitchFamily="34" charset="0"/>
              <a:buChar char="•"/>
            </a:pPr>
            <a:r>
              <a:rPr lang="en-US" u="sng" dirty="0">
                <a:solidFill>
                  <a:schemeClr val="bg2">
                    <a:lumMod val="50000"/>
                  </a:schemeClr>
                </a:solidFill>
                <a:latin typeface="Verdana" panose="020B0604030504040204" pitchFamily="34" charset="0"/>
                <a:ea typeface="Verdana" panose="020B0604030504040204" pitchFamily="34" charset="0"/>
              </a:rPr>
              <a:t>Ordering</a:t>
            </a:r>
            <a:r>
              <a:rPr lang="en-US" dirty="0">
                <a:solidFill>
                  <a:schemeClr val="bg2">
                    <a:lumMod val="50000"/>
                  </a:schemeClr>
                </a:solidFill>
                <a:latin typeface="Verdana" panose="020B0604030504040204" pitchFamily="34" charset="0"/>
                <a:ea typeface="Verdana" panose="020B0604030504040204" pitchFamily="34" charset="0"/>
              </a:rPr>
              <a:t> medications, tests, and procedures;</a:t>
            </a:r>
          </a:p>
          <a:p>
            <a:pPr marL="800100" lvl="1" indent="-342900" algn="l">
              <a:buFont typeface="Arial" panose="020B0604020202020204" pitchFamily="34" charset="0"/>
              <a:buChar char="•"/>
            </a:pPr>
            <a:r>
              <a:rPr lang="en-US" u="sng" dirty="0">
                <a:solidFill>
                  <a:schemeClr val="bg2">
                    <a:lumMod val="50000"/>
                  </a:schemeClr>
                </a:solidFill>
                <a:latin typeface="Verdana" panose="020B0604030504040204" pitchFamily="34" charset="0"/>
                <a:ea typeface="Verdana" panose="020B0604030504040204" pitchFamily="34" charset="0"/>
              </a:rPr>
              <a:t>Referring and communicating</a:t>
            </a:r>
            <a:r>
              <a:rPr lang="en-US" dirty="0">
                <a:solidFill>
                  <a:schemeClr val="bg2">
                    <a:lumMod val="50000"/>
                  </a:schemeClr>
                </a:solidFill>
                <a:latin typeface="Verdana" panose="020B0604030504040204" pitchFamily="34" charset="0"/>
                <a:ea typeface="Verdana" panose="020B0604030504040204" pitchFamily="34" charset="0"/>
              </a:rPr>
              <a:t> with other health care professionals (interagency, or intraagency only when an urgent or emergent condition requires in person communication asap);</a:t>
            </a:r>
          </a:p>
          <a:p>
            <a:pPr marL="800100" lvl="1" indent="-342900" algn="l">
              <a:buFont typeface="Arial" panose="020B0604020202020204" pitchFamily="34" charset="0"/>
              <a:buChar char="•"/>
            </a:pPr>
            <a:r>
              <a:rPr lang="en-US" u="sng" dirty="0">
                <a:solidFill>
                  <a:schemeClr val="bg2">
                    <a:lumMod val="50000"/>
                  </a:schemeClr>
                </a:solidFill>
                <a:latin typeface="Verdana" panose="020B0604030504040204" pitchFamily="34" charset="0"/>
                <a:ea typeface="Verdana" panose="020B0604030504040204" pitchFamily="34" charset="0"/>
              </a:rPr>
              <a:t>Documenting clinical information</a:t>
            </a:r>
            <a:r>
              <a:rPr lang="en-US" dirty="0">
                <a:solidFill>
                  <a:schemeClr val="bg2">
                    <a:lumMod val="50000"/>
                  </a:schemeClr>
                </a:solidFill>
                <a:latin typeface="Verdana" panose="020B0604030504040204" pitchFamily="34" charset="0"/>
                <a:ea typeface="Verdana" panose="020B0604030504040204" pitchFamily="34" charset="0"/>
              </a:rPr>
              <a:t> in the electronic or other health record;</a:t>
            </a:r>
          </a:p>
          <a:p>
            <a:pPr marL="800100" lvl="1" indent="-342900" algn="l">
              <a:buFont typeface="Arial" panose="020B0604020202020204" pitchFamily="34" charset="0"/>
              <a:buChar char="•"/>
            </a:pPr>
            <a:r>
              <a:rPr lang="en-US" u="sng" dirty="0">
                <a:solidFill>
                  <a:schemeClr val="bg2">
                    <a:lumMod val="50000"/>
                  </a:schemeClr>
                </a:solidFill>
                <a:latin typeface="Verdana" panose="020B0604030504040204" pitchFamily="34" charset="0"/>
                <a:ea typeface="Verdana" panose="020B0604030504040204" pitchFamily="34" charset="0"/>
              </a:rPr>
              <a:t>Independently interpreting results</a:t>
            </a:r>
            <a:r>
              <a:rPr lang="en-US" dirty="0">
                <a:solidFill>
                  <a:schemeClr val="bg2">
                    <a:lumMod val="50000"/>
                  </a:schemeClr>
                </a:solidFill>
                <a:latin typeface="Verdana" panose="020B0604030504040204" pitchFamily="34" charset="0"/>
                <a:ea typeface="Verdana" panose="020B0604030504040204" pitchFamily="34" charset="0"/>
              </a:rPr>
              <a:t> (not separately reported/claimed) and communicating results to the patient/family/caregiver; and </a:t>
            </a:r>
          </a:p>
          <a:p>
            <a:pPr marL="800100" lvl="1" indent="-342900" algn="l">
              <a:buFont typeface="Arial" panose="020B0604020202020204" pitchFamily="34" charset="0"/>
              <a:buChar char="•"/>
            </a:pPr>
            <a:r>
              <a:rPr lang="en-US" u="sng" dirty="0">
                <a:solidFill>
                  <a:schemeClr val="bg2">
                    <a:lumMod val="50000"/>
                  </a:schemeClr>
                </a:solidFill>
                <a:latin typeface="Verdana" panose="020B0604030504040204" pitchFamily="34" charset="0"/>
                <a:ea typeface="Verdana" panose="020B0604030504040204" pitchFamily="34" charset="0"/>
              </a:rPr>
              <a:t>Care Coordination</a:t>
            </a:r>
            <a:r>
              <a:rPr lang="en-US" dirty="0">
                <a:solidFill>
                  <a:schemeClr val="bg2">
                    <a:lumMod val="50000"/>
                  </a:schemeClr>
                </a:solidFill>
                <a:latin typeface="Verdana" panose="020B0604030504040204" pitchFamily="34" charset="0"/>
                <a:ea typeface="Verdana" panose="020B0604030504040204" pitchFamily="34" charset="0"/>
              </a:rPr>
              <a:t>.</a:t>
            </a:r>
          </a:p>
          <a:p>
            <a:pPr marL="108000" indent="0">
              <a:buNone/>
            </a:pPr>
            <a:endParaRPr lang="en-US" dirty="0"/>
          </a:p>
        </p:txBody>
      </p:sp>
      <p:sp>
        <p:nvSpPr>
          <p:cNvPr id="4" name="Slide Number Placeholder 3">
            <a:extLst>
              <a:ext uri="{FF2B5EF4-FFF2-40B4-BE49-F238E27FC236}">
                <a16:creationId xmlns:a16="http://schemas.microsoft.com/office/drawing/2014/main" id="{A7E49D55-054E-4AC5-93E5-1A44CE25FD9C}"/>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20</a:t>
            </a:fld>
            <a:endParaRPr lang="uk-UA" dirty="0"/>
          </a:p>
        </p:txBody>
      </p:sp>
      <p:sp>
        <p:nvSpPr>
          <p:cNvPr id="5" name="Speech Bubble: Oval 4">
            <a:extLst>
              <a:ext uri="{FF2B5EF4-FFF2-40B4-BE49-F238E27FC236}">
                <a16:creationId xmlns:a16="http://schemas.microsoft.com/office/drawing/2014/main" id="{A2F0077D-F8ED-4595-B073-23A8FB61F9FC}"/>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215064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51C7-FAC2-411C-B7DF-6036553634A0}"/>
              </a:ext>
            </a:extLst>
          </p:cNvPr>
          <p:cNvSpPr>
            <a:spLocks noGrp="1"/>
          </p:cNvSpPr>
          <p:nvPr>
            <p:ph type="ctrTitle"/>
          </p:nvPr>
        </p:nvSpPr>
        <p:spPr>
          <a:xfrm>
            <a:off x="2916324" y="624919"/>
            <a:ext cx="7307943" cy="867930"/>
          </a:xfrm>
        </p:spPr>
        <p:txBody>
          <a:bodyPr/>
          <a:lstStyle/>
          <a:p>
            <a:pPr algn="ctr"/>
            <a:r>
              <a:rPr lang="en-US" dirty="0">
                <a:solidFill>
                  <a:srgbClr val="25B781"/>
                </a:solidFill>
                <a:latin typeface="Verdana" panose="020B0604030504040204" pitchFamily="34" charset="0"/>
                <a:ea typeface="Verdana" panose="020B0604030504040204" pitchFamily="34" charset="0"/>
              </a:rPr>
              <a:t>Service Time, Activities, cont.</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For E/M Office, Outpt, Services</a:t>
            </a:r>
          </a:p>
        </p:txBody>
      </p:sp>
      <p:sp>
        <p:nvSpPr>
          <p:cNvPr id="3" name="Subtitle 2">
            <a:extLst>
              <a:ext uri="{FF2B5EF4-FFF2-40B4-BE49-F238E27FC236}">
                <a16:creationId xmlns:a16="http://schemas.microsoft.com/office/drawing/2014/main" id="{F4D08C11-9010-47B1-ABE1-F7D2F0D29835}"/>
              </a:ext>
            </a:extLst>
          </p:cNvPr>
          <p:cNvSpPr>
            <a:spLocks noGrp="1"/>
          </p:cNvSpPr>
          <p:nvPr>
            <p:ph type="subTitle" idx="1"/>
          </p:nvPr>
        </p:nvSpPr>
        <p:spPr>
          <a:xfrm>
            <a:off x="-78059" y="1859196"/>
            <a:ext cx="12270059" cy="4399153"/>
          </a:xfrm>
        </p:spPr>
        <p:txBody>
          <a:bodyPr/>
          <a:lstStyle/>
          <a:p>
            <a:pPr marL="742950" indent="-457200">
              <a:buFont typeface="Arial" panose="020B0604020202020204" pitchFamily="34" charset="0"/>
              <a:buChar char="•"/>
            </a:pPr>
            <a:r>
              <a:rPr lang="en-US" sz="1800" dirty="0">
                <a:latin typeface="Verdana" panose="020B0604030504040204" pitchFamily="34" charset="0"/>
                <a:ea typeface="Verdana" panose="020B0604030504040204" pitchFamily="34" charset="0"/>
              </a:rPr>
              <a:t>Service activities </a:t>
            </a:r>
            <a:r>
              <a:rPr lang="en-US" sz="1800" u="sng" dirty="0">
                <a:latin typeface="Verdana" panose="020B0604030504040204" pitchFamily="34" charset="0"/>
                <a:ea typeface="Verdana" panose="020B0604030504040204" pitchFamily="34" charset="0"/>
              </a:rPr>
              <a:t>cannot happen on separate dates and be counted toward the total </a:t>
            </a:r>
            <a:r>
              <a:rPr lang="en-US" sz="1800" i="1" u="sng" dirty="0">
                <a:latin typeface="Verdana" panose="020B0604030504040204" pitchFamily="34" charset="0"/>
                <a:ea typeface="Verdana" panose="020B0604030504040204" pitchFamily="34" charset="0"/>
              </a:rPr>
              <a:t>Service Time </a:t>
            </a:r>
            <a:r>
              <a:rPr lang="en-US" sz="1800" dirty="0">
                <a:latin typeface="Verdana" panose="020B0604030504040204" pitchFamily="34" charset="0"/>
                <a:ea typeface="Verdana" panose="020B0604030504040204" pitchFamily="34" charset="0"/>
              </a:rPr>
              <a:t>for Code Selection purposes.  </a:t>
            </a:r>
          </a:p>
          <a:p>
            <a:pPr marL="914400" lvl="1" indent="-457200">
              <a:buFont typeface="Arial" panose="020B0604020202020204" pitchFamily="34" charset="0"/>
              <a:buChar char="•"/>
            </a:pPr>
            <a:r>
              <a:rPr lang="en-US" sz="1800" dirty="0">
                <a:solidFill>
                  <a:schemeClr val="bg2">
                    <a:lumMod val="50000"/>
                  </a:schemeClr>
                </a:solidFill>
                <a:latin typeface="Verdana" panose="020B0604030504040204" pitchFamily="34" charset="0"/>
                <a:ea typeface="Verdana" panose="020B0604030504040204" pitchFamily="34" charset="0"/>
              </a:rPr>
              <a:t>For example, to include documentation time into total service time—the write-up </a:t>
            </a:r>
          </a:p>
          <a:p>
            <a:pPr lvl="1" algn="l"/>
            <a:r>
              <a:rPr lang="en-US" sz="1800" dirty="0">
                <a:solidFill>
                  <a:schemeClr val="bg2">
                    <a:lumMod val="50000"/>
                  </a:schemeClr>
                </a:solidFill>
                <a:latin typeface="Verdana" panose="020B0604030504040204" pitchFamily="34" charset="0"/>
                <a:ea typeface="Verdana" panose="020B0604030504040204" pitchFamily="34" charset="0"/>
              </a:rPr>
              <a:t>		must occur on the same date as the encounter.  (Regardless, M/C always reimburses 			all time claimed.)</a:t>
            </a:r>
          </a:p>
          <a:p>
            <a:pPr marL="742950" indent="-457200">
              <a:buFont typeface="Arial" panose="020B0604020202020204" pitchFamily="34" charset="0"/>
              <a:buChar char="•"/>
            </a:pPr>
            <a:r>
              <a:rPr lang="en-US" sz="1800" dirty="0">
                <a:latin typeface="Verdana" panose="020B0604030504040204" pitchFamily="34" charset="0"/>
                <a:ea typeface="Verdana" panose="020B0604030504040204" pitchFamily="34" charset="0"/>
              </a:rPr>
              <a:t>Example 1 New Patient:</a:t>
            </a:r>
          </a:p>
          <a:p>
            <a:pPr marL="1371600" lvl="2"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1/1/20: 25 minutes f-f time with client, and on the same day</a:t>
            </a:r>
          </a:p>
          <a:p>
            <a:pPr marL="1371600" lvl="2"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1/1/20: 10 minutes documentation time—on same day</a:t>
            </a:r>
          </a:p>
          <a:p>
            <a:pPr marL="1371600" lvl="2"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In this case, </a:t>
            </a:r>
            <a:r>
              <a:rPr lang="en-US" u="sng" dirty="0">
                <a:solidFill>
                  <a:schemeClr val="bg2">
                    <a:lumMod val="50000"/>
                  </a:schemeClr>
                </a:solidFill>
                <a:latin typeface="Verdana" panose="020B0604030504040204" pitchFamily="34" charset="0"/>
                <a:ea typeface="Verdana" panose="020B0604030504040204" pitchFamily="34" charset="0"/>
              </a:rPr>
              <a:t>35 minutes is the total Service time, which is utilized to select the code 99203 (30-44”).</a:t>
            </a:r>
            <a:endParaRPr lang="en-US" dirty="0">
              <a:solidFill>
                <a:schemeClr val="bg2">
                  <a:lumMod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rPr>
              <a:t>Example 2 New Patient:</a:t>
            </a:r>
          </a:p>
          <a:p>
            <a:pPr marL="1371600" lvl="2"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1/1/20: 25 minutes f-f time with client</a:t>
            </a:r>
          </a:p>
          <a:p>
            <a:pPr marL="1371600" lvl="2"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1/2/20: 10 minutes documentation time—on separate day</a:t>
            </a:r>
          </a:p>
          <a:p>
            <a:pPr marL="1371600" lvl="2" indent="-4572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In this case, </a:t>
            </a:r>
            <a:r>
              <a:rPr lang="en-US" u="sng" dirty="0">
                <a:solidFill>
                  <a:schemeClr val="bg2">
                    <a:lumMod val="50000"/>
                  </a:schemeClr>
                </a:solidFill>
                <a:latin typeface="Verdana" panose="020B0604030504040204" pitchFamily="34" charset="0"/>
                <a:ea typeface="Verdana" panose="020B0604030504040204" pitchFamily="34" charset="0"/>
              </a:rPr>
              <a:t>only 25 minutes service time is utilized to select the code 99202 (15-29”)</a:t>
            </a:r>
            <a:r>
              <a:rPr lang="en-US" dirty="0">
                <a:solidFill>
                  <a:schemeClr val="bg2">
                    <a:lumMod val="50000"/>
                  </a:schemeClr>
                </a:solidFill>
                <a:latin typeface="Verdana" panose="020B0604030504040204" pitchFamily="34" charset="0"/>
                <a:ea typeface="Verdana" panose="020B0604030504040204" pitchFamily="34" charset="0"/>
              </a:rPr>
              <a:t>, and the documentation time is added to the total time (35”) so that all time claimed is paid.</a:t>
            </a:r>
          </a:p>
        </p:txBody>
      </p:sp>
      <p:sp>
        <p:nvSpPr>
          <p:cNvPr id="4" name="Slide Number Placeholder 3">
            <a:extLst>
              <a:ext uri="{FF2B5EF4-FFF2-40B4-BE49-F238E27FC236}">
                <a16:creationId xmlns:a16="http://schemas.microsoft.com/office/drawing/2014/main" id="{A7E49D55-054E-4AC5-93E5-1A44CE25FD9C}"/>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21</a:t>
            </a:fld>
            <a:endParaRPr lang="uk-UA" dirty="0"/>
          </a:p>
        </p:txBody>
      </p:sp>
      <p:sp>
        <p:nvSpPr>
          <p:cNvPr id="5" name="Speech Bubble: Oval 4">
            <a:extLst>
              <a:ext uri="{FF2B5EF4-FFF2-40B4-BE49-F238E27FC236}">
                <a16:creationId xmlns:a16="http://schemas.microsoft.com/office/drawing/2014/main" id="{65447BB8-93FC-4783-9DE6-1812655F3BC5}"/>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22226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7D93-E441-4B7C-8479-38B8EA68876D}"/>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Questions</a:t>
            </a:r>
          </a:p>
        </p:txBody>
      </p:sp>
      <p:sp>
        <p:nvSpPr>
          <p:cNvPr id="5" name="Slide Number Placeholder 4">
            <a:extLst>
              <a:ext uri="{FF2B5EF4-FFF2-40B4-BE49-F238E27FC236}">
                <a16:creationId xmlns:a16="http://schemas.microsoft.com/office/drawing/2014/main" id="{E7E75F0B-A3A8-4B77-A5EC-17673E900AE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22</a:t>
            </a:fld>
            <a:endParaRPr lang="uk-UA" dirty="0"/>
          </a:p>
        </p:txBody>
      </p:sp>
    </p:spTree>
    <p:extLst>
      <p:ext uri="{BB962C8B-B14F-4D97-AF65-F5344CB8AC3E}">
        <p14:creationId xmlns:p14="http://schemas.microsoft.com/office/powerpoint/2010/main" val="296290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F9F-C972-4594-BE68-98555CF53172}"/>
              </a:ext>
            </a:extLst>
          </p:cNvPr>
          <p:cNvSpPr>
            <a:spLocks noGrp="1"/>
          </p:cNvSpPr>
          <p:nvPr>
            <p:ph type="ctrTitle"/>
          </p:nvPr>
        </p:nvSpPr>
        <p:spPr>
          <a:xfrm>
            <a:off x="2564298" y="612199"/>
            <a:ext cx="8688185"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New Patient E/M Office, Other Outpt, </a:t>
            </a:r>
            <a:r>
              <a:rPr lang="en-US" dirty="0">
                <a:latin typeface="Verdana" panose="020B0604030504040204" pitchFamily="34" charset="0"/>
                <a:ea typeface="Verdana" panose="020B0604030504040204" pitchFamily="34" charset="0"/>
              </a:rPr>
              <a:t>Service Time Intervals:</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3D266EE2-5F2B-4576-B5D2-8A276FE024B9}"/>
              </a:ext>
            </a:extLst>
          </p:cNvPr>
          <p:cNvSpPr>
            <a:spLocks noGrp="1"/>
          </p:cNvSpPr>
          <p:nvPr>
            <p:ph type="subTitle" idx="1"/>
          </p:nvPr>
        </p:nvSpPr>
        <p:spPr>
          <a:xfrm>
            <a:off x="1745674" y="1720129"/>
            <a:ext cx="9608126" cy="887294"/>
          </a:xfrm>
        </p:spPr>
        <p:txBody>
          <a:bodyPr/>
          <a:lstStyle/>
          <a:p>
            <a:pPr marL="0" indent="0" algn="ctr">
              <a:buNone/>
            </a:pPr>
            <a:r>
              <a:rPr lang="en-US" sz="2000" i="1" dirty="0"/>
              <a:t>New Patient Office </a:t>
            </a:r>
            <a:r>
              <a:rPr lang="en-US" sz="2000" dirty="0"/>
              <a:t>E/M Code Time Intervals</a:t>
            </a:r>
          </a:p>
          <a:p>
            <a:pPr marL="0" indent="0" algn="ctr">
              <a:buNone/>
            </a:pPr>
            <a:r>
              <a:rPr lang="en-US" sz="2000" dirty="0"/>
              <a:t>The CPT® Code selected is based on the </a:t>
            </a:r>
            <a:r>
              <a:rPr lang="en-US" sz="2000" u="sng" dirty="0"/>
              <a:t>Service Times </a:t>
            </a:r>
            <a:r>
              <a:rPr lang="en-US" sz="2000" dirty="0"/>
              <a:t>as outlined:</a:t>
            </a:r>
          </a:p>
          <a:p>
            <a:endParaRPr lang="en-US" dirty="0"/>
          </a:p>
        </p:txBody>
      </p:sp>
      <p:sp>
        <p:nvSpPr>
          <p:cNvPr id="4" name="Slide Number Placeholder 3">
            <a:extLst>
              <a:ext uri="{FF2B5EF4-FFF2-40B4-BE49-F238E27FC236}">
                <a16:creationId xmlns:a16="http://schemas.microsoft.com/office/drawing/2014/main" id="{B57319D6-8F25-423E-94D0-11C1C13BB815}"/>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23</a:t>
            </a:fld>
            <a:endParaRPr lang="uk-UA" dirty="0"/>
          </a:p>
        </p:txBody>
      </p:sp>
      <p:sp>
        <p:nvSpPr>
          <p:cNvPr id="6" name="Rectangle 5">
            <a:extLst>
              <a:ext uri="{FF2B5EF4-FFF2-40B4-BE49-F238E27FC236}">
                <a16:creationId xmlns:a16="http://schemas.microsoft.com/office/drawing/2014/main" id="{719468C0-7493-4D51-BAEE-8DCAA05C46A4}"/>
              </a:ext>
            </a:extLst>
          </p:cNvPr>
          <p:cNvSpPr/>
          <p:nvPr/>
        </p:nvSpPr>
        <p:spPr>
          <a:xfrm>
            <a:off x="1745675" y="2967334"/>
            <a:ext cx="9809016" cy="646331"/>
          </a:xfrm>
          <a:prstGeom prst="rect">
            <a:avLst/>
          </a:prstGeom>
        </p:spPr>
        <p:txBody>
          <a:bodyPr wrap="square">
            <a:spAutoFit/>
          </a:bodyPr>
          <a:lstStyle/>
          <a:p>
            <a:pPr algn="ctr"/>
            <a:r>
              <a:rPr lang="en-US" b="1" dirty="0"/>
              <a:t>New Patient E/M Code Time Intervals</a:t>
            </a:r>
          </a:p>
          <a:p>
            <a:pPr algn="ctr"/>
            <a:r>
              <a:rPr lang="en-US" i="1" dirty="0"/>
              <a:t>The CPT® Code selected is based on the </a:t>
            </a:r>
            <a:r>
              <a:rPr lang="en-US" i="1" u="sng" dirty="0"/>
              <a:t>Service Times </a:t>
            </a:r>
            <a:r>
              <a:rPr lang="en-US" i="1" dirty="0"/>
              <a:t>as outlined:</a:t>
            </a:r>
          </a:p>
        </p:txBody>
      </p:sp>
      <p:graphicFrame>
        <p:nvGraphicFramePr>
          <p:cNvPr id="7" name="Table 6">
            <a:extLst>
              <a:ext uri="{FF2B5EF4-FFF2-40B4-BE49-F238E27FC236}">
                <a16:creationId xmlns:a16="http://schemas.microsoft.com/office/drawing/2014/main" id="{0BB36D7C-6AE3-47FC-9329-746B4FA0DCAC}"/>
              </a:ext>
            </a:extLst>
          </p:cNvPr>
          <p:cNvGraphicFramePr>
            <a:graphicFrameLocks noGrp="1"/>
          </p:cNvGraphicFramePr>
          <p:nvPr>
            <p:extLst>
              <p:ext uri="{D42A27DB-BD31-4B8C-83A1-F6EECF244321}">
                <p14:modId xmlns:p14="http://schemas.microsoft.com/office/powerpoint/2010/main" val="982777238"/>
              </p:ext>
            </p:extLst>
          </p:nvPr>
        </p:nvGraphicFramePr>
        <p:xfrm>
          <a:off x="1394604" y="2504897"/>
          <a:ext cx="9402792" cy="3491362"/>
        </p:xfrm>
        <a:graphic>
          <a:graphicData uri="http://schemas.openxmlformats.org/drawingml/2006/table">
            <a:tbl>
              <a:tblPr firstRow="1" firstCol="1" bandRow="1">
                <a:tableStyleId>{5C22544A-7EE6-4342-B048-85BDC9FD1C3A}</a:tableStyleId>
              </a:tblPr>
              <a:tblGrid>
                <a:gridCol w="1029656">
                  <a:extLst>
                    <a:ext uri="{9D8B030D-6E8A-4147-A177-3AD203B41FA5}">
                      <a16:colId xmlns:a16="http://schemas.microsoft.com/office/drawing/2014/main" val="982099727"/>
                    </a:ext>
                  </a:extLst>
                </a:gridCol>
                <a:gridCol w="1411202">
                  <a:extLst>
                    <a:ext uri="{9D8B030D-6E8A-4147-A177-3AD203B41FA5}">
                      <a16:colId xmlns:a16="http://schemas.microsoft.com/office/drawing/2014/main" val="3342248033"/>
                    </a:ext>
                  </a:extLst>
                </a:gridCol>
                <a:gridCol w="4609929">
                  <a:extLst>
                    <a:ext uri="{9D8B030D-6E8A-4147-A177-3AD203B41FA5}">
                      <a16:colId xmlns:a16="http://schemas.microsoft.com/office/drawing/2014/main" val="3124172564"/>
                    </a:ext>
                  </a:extLst>
                </a:gridCol>
                <a:gridCol w="2352005">
                  <a:extLst>
                    <a:ext uri="{9D8B030D-6E8A-4147-A177-3AD203B41FA5}">
                      <a16:colId xmlns:a16="http://schemas.microsoft.com/office/drawing/2014/main" val="3195845669"/>
                    </a:ext>
                  </a:extLst>
                </a:gridCol>
              </a:tblGrid>
              <a:tr h="372587">
                <a:tc>
                  <a:txBody>
                    <a:bodyPr/>
                    <a:lstStyle/>
                    <a:p>
                      <a:pPr marL="0" marR="0" algn="just">
                        <a:lnSpc>
                          <a:spcPct val="150000"/>
                        </a:lnSpc>
                        <a:spcBef>
                          <a:spcPts val="0"/>
                        </a:spcBef>
                        <a:spcAft>
                          <a:spcPts val="0"/>
                        </a:spcAft>
                      </a:pPr>
                      <a:r>
                        <a:rPr lang="en-US" sz="1200" dirty="0">
                          <a:effectLst/>
                        </a:rPr>
                        <a:t>InSyst Code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CPT®  Code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Description—New Patient Codes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Total Time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862911405"/>
                  </a:ext>
                </a:extLst>
              </a:tr>
              <a:tr h="372587">
                <a:tc>
                  <a:txBody>
                    <a:bodyPr/>
                    <a:lstStyle/>
                    <a:p>
                      <a:pPr marL="0" marR="0" algn="just">
                        <a:lnSpc>
                          <a:spcPct val="150000"/>
                        </a:lnSpc>
                        <a:spcBef>
                          <a:spcPts val="0"/>
                        </a:spcBef>
                        <a:spcAft>
                          <a:spcPts val="0"/>
                        </a:spcAft>
                      </a:pPr>
                      <a:r>
                        <a:rPr lang="en-US" sz="1200" dirty="0">
                          <a:effectLst/>
                        </a:rPr>
                        <a:t>546</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99202</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E/M New OFC Expanded</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15-29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411593374"/>
                  </a:ext>
                </a:extLst>
              </a:tr>
              <a:tr h="372587">
                <a:tc>
                  <a:txBody>
                    <a:bodyPr/>
                    <a:lstStyle/>
                    <a:p>
                      <a:pPr marL="0" marR="0" algn="just">
                        <a:lnSpc>
                          <a:spcPct val="150000"/>
                        </a:lnSpc>
                        <a:spcBef>
                          <a:spcPts val="0"/>
                        </a:spcBef>
                        <a:spcAft>
                          <a:spcPts val="0"/>
                        </a:spcAft>
                      </a:pPr>
                      <a:r>
                        <a:rPr lang="en-US" sz="1200" dirty="0">
                          <a:effectLst/>
                        </a:rPr>
                        <a:t>547</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99203</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E/M New OFC Detail</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30-44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922374237"/>
                  </a:ext>
                </a:extLst>
              </a:tr>
              <a:tr h="372587">
                <a:tc>
                  <a:txBody>
                    <a:bodyPr/>
                    <a:lstStyle/>
                    <a:p>
                      <a:pPr marL="0" marR="0" algn="just">
                        <a:lnSpc>
                          <a:spcPct val="150000"/>
                        </a:lnSpc>
                        <a:spcBef>
                          <a:spcPts val="0"/>
                        </a:spcBef>
                        <a:spcAft>
                          <a:spcPts val="0"/>
                        </a:spcAft>
                      </a:pPr>
                      <a:r>
                        <a:rPr lang="en-US" sz="1200" dirty="0">
                          <a:effectLst/>
                        </a:rPr>
                        <a:t>548</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99204</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E/M New OFC Comprehensive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45-59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128416698"/>
                  </a:ext>
                </a:extLst>
              </a:tr>
              <a:tr h="372587">
                <a:tc>
                  <a:txBody>
                    <a:bodyPr/>
                    <a:lstStyle/>
                    <a:p>
                      <a:pPr marL="0" marR="0" algn="just">
                        <a:lnSpc>
                          <a:spcPct val="150000"/>
                        </a:lnSpc>
                        <a:spcBef>
                          <a:spcPts val="0"/>
                        </a:spcBef>
                        <a:spcAft>
                          <a:spcPts val="0"/>
                        </a:spcAft>
                      </a:pPr>
                      <a:r>
                        <a:rPr lang="en-US" sz="1200" dirty="0">
                          <a:effectLst/>
                        </a:rPr>
                        <a:t>549</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99205</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E/M New OFC Complex</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60-74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870842092"/>
                  </a:ext>
                </a:extLst>
              </a:tr>
              <a:tr h="1628427">
                <a:tc>
                  <a:txBody>
                    <a:bodyPr/>
                    <a:lstStyle/>
                    <a:p>
                      <a:pPr marL="0" marR="0" algn="just">
                        <a:lnSpc>
                          <a:spcPct val="150000"/>
                        </a:lnSpc>
                        <a:spcBef>
                          <a:spcPts val="0"/>
                        </a:spcBef>
                        <a:spcAft>
                          <a:spcPts val="0"/>
                        </a:spcAft>
                      </a:pPr>
                      <a:r>
                        <a:rPr lang="en-US" sz="1200" dirty="0">
                          <a:effectLst/>
                        </a:rPr>
                        <a:t>544</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99417 </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For 75 minutes or longer, drop 99205 to 60 minutes and for each additional </a:t>
                      </a:r>
                      <a:r>
                        <a:rPr lang="en-US" sz="1200" u="sng" dirty="0">
                          <a:effectLst/>
                        </a:rPr>
                        <a:t>full 15</a:t>
                      </a:r>
                      <a:r>
                        <a:rPr lang="en-US" sz="1200" dirty="0">
                          <a:effectLst/>
                        </a:rPr>
                        <a:t> minutes beyond 60 minutes, add one each of the code 99417.  Add any additional minutes, that are 14 or less, to the  last </a:t>
                      </a:r>
                    </a:p>
                    <a:p>
                      <a:pPr marL="0" marR="0" algn="just">
                        <a:lnSpc>
                          <a:spcPct val="150000"/>
                        </a:lnSpc>
                        <a:spcBef>
                          <a:spcPts val="0"/>
                        </a:spcBef>
                        <a:spcAft>
                          <a:spcPts val="0"/>
                        </a:spcAft>
                      </a:pPr>
                      <a:r>
                        <a:rPr lang="en-US" sz="1200" dirty="0">
                          <a:effectLst/>
                        </a:rPr>
                        <a:t>add-on code .</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Full 15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695591083"/>
                  </a:ext>
                </a:extLst>
              </a:tr>
            </a:tbl>
          </a:graphicData>
        </a:graphic>
      </p:graphicFrame>
      <p:sp>
        <p:nvSpPr>
          <p:cNvPr id="8" name="Speech Bubble: Oval 7">
            <a:extLst>
              <a:ext uri="{FF2B5EF4-FFF2-40B4-BE49-F238E27FC236}">
                <a16:creationId xmlns:a16="http://schemas.microsoft.com/office/drawing/2014/main" id="{7B12C602-4F5E-43BB-AD90-053724765E29}"/>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10" name="Flowchart: Predefined Process 9">
            <a:extLst>
              <a:ext uri="{FF2B5EF4-FFF2-40B4-BE49-F238E27FC236}">
                <a16:creationId xmlns:a16="http://schemas.microsoft.com/office/drawing/2014/main" id="{0FED65AD-CCA5-4723-A498-EDF6233D6292}"/>
              </a:ext>
            </a:extLst>
          </p:cNvPr>
          <p:cNvSpPr/>
          <p:nvPr/>
        </p:nvSpPr>
        <p:spPr>
          <a:xfrm>
            <a:off x="1546711" y="88961"/>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329315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F9F-C972-4594-BE68-98555CF53172}"/>
              </a:ext>
            </a:extLst>
          </p:cNvPr>
          <p:cNvSpPr>
            <a:spLocks noGrp="1"/>
          </p:cNvSpPr>
          <p:nvPr>
            <p:ph type="ctrTitle"/>
          </p:nvPr>
        </p:nvSpPr>
        <p:spPr>
          <a:xfrm>
            <a:off x="2530765" y="499899"/>
            <a:ext cx="8823036"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Established Patient </a:t>
            </a:r>
            <a:r>
              <a:rPr lang="en-US" dirty="0">
                <a:latin typeface="Verdana" panose="020B0604030504040204" pitchFamily="34" charset="0"/>
                <a:ea typeface="Verdana" panose="020B0604030504040204" pitchFamily="34" charset="0"/>
              </a:rPr>
              <a:t>E/M </a:t>
            </a:r>
            <a:r>
              <a:rPr lang="en-US" dirty="0">
                <a:solidFill>
                  <a:srgbClr val="25B781"/>
                </a:solidFill>
                <a:latin typeface="Verdana" panose="020B0604030504040204" pitchFamily="34" charset="0"/>
                <a:ea typeface="Verdana" panose="020B0604030504040204" pitchFamily="34" charset="0"/>
              </a:rPr>
              <a:t>Office, Outpt, </a:t>
            </a:r>
            <a:r>
              <a:rPr lang="en-US" dirty="0">
                <a:latin typeface="Verdana" panose="020B0604030504040204" pitchFamily="34" charset="0"/>
                <a:ea typeface="Verdana" panose="020B0604030504040204" pitchFamily="34" charset="0"/>
              </a:rPr>
              <a:t>Service Time Intervals Continued:</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3D266EE2-5F2B-4576-B5D2-8A276FE024B9}"/>
              </a:ext>
            </a:extLst>
          </p:cNvPr>
          <p:cNvSpPr>
            <a:spLocks noGrp="1"/>
          </p:cNvSpPr>
          <p:nvPr>
            <p:ph type="subTitle" idx="1"/>
          </p:nvPr>
        </p:nvSpPr>
        <p:spPr>
          <a:xfrm>
            <a:off x="1745674" y="1720129"/>
            <a:ext cx="9608126" cy="887294"/>
          </a:xfrm>
        </p:spPr>
        <p:txBody>
          <a:bodyPr/>
          <a:lstStyle/>
          <a:p>
            <a:pPr marL="0" indent="0" algn="ctr">
              <a:buNone/>
            </a:pPr>
            <a:r>
              <a:rPr lang="en-US" sz="2000" i="1" dirty="0"/>
              <a:t>Established Patient Office </a:t>
            </a:r>
            <a:r>
              <a:rPr lang="en-US" sz="2000" dirty="0"/>
              <a:t>E/M Code Time Intervals</a:t>
            </a:r>
          </a:p>
          <a:p>
            <a:pPr marL="0" indent="0" algn="ctr">
              <a:buNone/>
            </a:pPr>
            <a:r>
              <a:rPr lang="en-US" sz="2000" dirty="0"/>
              <a:t>The CPT® Code selected is based on the </a:t>
            </a:r>
            <a:r>
              <a:rPr lang="en-US" sz="2000" u="sng" dirty="0"/>
              <a:t>Service Times </a:t>
            </a:r>
            <a:r>
              <a:rPr lang="en-US" sz="2000" dirty="0"/>
              <a:t>as outlined:</a:t>
            </a:r>
          </a:p>
          <a:p>
            <a:endParaRPr lang="en-US" dirty="0"/>
          </a:p>
        </p:txBody>
      </p:sp>
      <p:sp>
        <p:nvSpPr>
          <p:cNvPr id="4" name="Slide Number Placeholder 3">
            <a:extLst>
              <a:ext uri="{FF2B5EF4-FFF2-40B4-BE49-F238E27FC236}">
                <a16:creationId xmlns:a16="http://schemas.microsoft.com/office/drawing/2014/main" id="{B57319D6-8F25-423E-94D0-11C1C13BB815}"/>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24</a:t>
            </a:fld>
            <a:endParaRPr lang="uk-UA" dirty="0"/>
          </a:p>
        </p:txBody>
      </p:sp>
      <p:sp>
        <p:nvSpPr>
          <p:cNvPr id="6" name="Rectangle 5">
            <a:extLst>
              <a:ext uri="{FF2B5EF4-FFF2-40B4-BE49-F238E27FC236}">
                <a16:creationId xmlns:a16="http://schemas.microsoft.com/office/drawing/2014/main" id="{719468C0-7493-4D51-BAEE-8DCAA05C46A4}"/>
              </a:ext>
            </a:extLst>
          </p:cNvPr>
          <p:cNvSpPr/>
          <p:nvPr/>
        </p:nvSpPr>
        <p:spPr>
          <a:xfrm>
            <a:off x="1745675" y="2967334"/>
            <a:ext cx="9809016" cy="369332"/>
          </a:xfrm>
          <a:prstGeom prst="rect">
            <a:avLst/>
          </a:prstGeom>
        </p:spPr>
        <p:txBody>
          <a:bodyPr wrap="square">
            <a:spAutoFit/>
          </a:bodyPr>
          <a:lstStyle/>
          <a:p>
            <a:pPr algn="ctr"/>
            <a:endParaRPr lang="en-US" b="1" dirty="0"/>
          </a:p>
        </p:txBody>
      </p:sp>
      <p:graphicFrame>
        <p:nvGraphicFramePr>
          <p:cNvPr id="8" name="Table 7">
            <a:extLst>
              <a:ext uri="{FF2B5EF4-FFF2-40B4-BE49-F238E27FC236}">
                <a16:creationId xmlns:a16="http://schemas.microsoft.com/office/drawing/2014/main" id="{3A82F624-7924-4340-94DE-4D5859441DC9}"/>
              </a:ext>
            </a:extLst>
          </p:cNvPr>
          <p:cNvGraphicFramePr>
            <a:graphicFrameLocks noGrp="1"/>
          </p:cNvGraphicFramePr>
          <p:nvPr>
            <p:extLst>
              <p:ext uri="{D42A27DB-BD31-4B8C-83A1-F6EECF244321}">
                <p14:modId xmlns:p14="http://schemas.microsoft.com/office/powerpoint/2010/main" val="2110221672"/>
              </p:ext>
            </p:extLst>
          </p:nvPr>
        </p:nvGraphicFramePr>
        <p:xfrm>
          <a:off x="1192929" y="2515281"/>
          <a:ext cx="10361762" cy="3508133"/>
        </p:xfrm>
        <a:graphic>
          <a:graphicData uri="http://schemas.openxmlformats.org/drawingml/2006/table">
            <a:tbl>
              <a:tblPr firstRow="1" firstCol="1" bandRow="1">
                <a:tableStyleId>{5C22544A-7EE6-4342-B048-85BDC9FD1C3A}</a:tableStyleId>
              </a:tblPr>
              <a:tblGrid>
                <a:gridCol w="1134667">
                  <a:extLst>
                    <a:ext uri="{9D8B030D-6E8A-4147-A177-3AD203B41FA5}">
                      <a16:colId xmlns:a16="http://schemas.microsoft.com/office/drawing/2014/main" val="307948448"/>
                    </a:ext>
                  </a:extLst>
                </a:gridCol>
                <a:gridCol w="1555128">
                  <a:extLst>
                    <a:ext uri="{9D8B030D-6E8A-4147-A177-3AD203B41FA5}">
                      <a16:colId xmlns:a16="http://schemas.microsoft.com/office/drawing/2014/main" val="261792611"/>
                    </a:ext>
                  </a:extLst>
                </a:gridCol>
                <a:gridCol w="5080086">
                  <a:extLst>
                    <a:ext uri="{9D8B030D-6E8A-4147-A177-3AD203B41FA5}">
                      <a16:colId xmlns:a16="http://schemas.microsoft.com/office/drawing/2014/main" val="2271733164"/>
                    </a:ext>
                  </a:extLst>
                </a:gridCol>
                <a:gridCol w="2591881">
                  <a:extLst>
                    <a:ext uri="{9D8B030D-6E8A-4147-A177-3AD203B41FA5}">
                      <a16:colId xmlns:a16="http://schemas.microsoft.com/office/drawing/2014/main" val="2708926440"/>
                    </a:ext>
                  </a:extLst>
                </a:gridCol>
              </a:tblGrid>
              <a:tr h="266491">
                <a:tc>
                  <a:txBody>
                    <a:bodyPr/>
                    <a:lstStyle/>
                    <a:p>
                      <a:pPr marL="0" marR="0" algn="just">
                        <a:lnSpc>
                          <a:spcPct val="150000"/>
                        </a:lnSpc>
                        <a:spcBef>
                          <a:spcPts val="0"/>
                        </a:spcBef>
                        <a:spcAft>
                          <a:spcPts val="0"/>
                        </a:spcAft>
                      </a:pPr>
                      <a:r>
                        <a:rPr lang="en-US" sz="1200" dirty="0">
                          <a:effectLst/>
                        </a:rPr>
                        <a:t>InSyst Code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CPT®  Code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Description—Established Patient Codes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Total Time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389292082"/>
                  </a:ext>
                </a:extLst>
              </a:tr>
              <a:tr h="345937">
                <a:tc>
                  <a:txBody>
                    <a:bodyPr/>
                    <a:lstStyle/>
                    <a:p>
                      <a:pPr marL="0" marR="0" algn="just">
                        <a:lnSpc>
                          <a:spcPct val="150000"/>
                        </a:lnSpc>
                        <a:spcBef>
                          <a:spcPts val="0"/>
                        </a:spcBef>
                        <a:spcAft>
                          <a:spcPts val="0"/>
                        </a:spcAft>
                      </a:pPr>
                      <a:r>
                        <a:rPr lang="en-US" sz="1200" dirty="0">
                          <a:effectLst/>
                        </a:rPr>
                        <a:t>641</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99211</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E/M EST OFC Simple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&lt;10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230961516"/>
                  </a:ext>
                </a:extLst>
              </a:tr>
              <a:tr h="345937">
                <a:tc>
                  <a:txBody>
                    <a:bodyPr/>
                    <a:lstStyle/>
                    <a:p>
                      <a:pPr marL="0" marR="0" algn="just">
                        <a:lnSpc>
                          <a:spcPct val="150000"/>
                        </a:lnSpc>
                        <a:spcBef>
                          <a:spcPts val="0"/>
                        </a:spcBef>
                        <a:spcAft>
                          <a:spcPts val="0"/>
                        </a:spcAft>
                      </a:pPr>
                      <a:r>
                        <a:rPr lang="en-US" sz="1200" dirty="0">
                          <a:effectLst/>
                        </a:rPr>
                        <a:t>643</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99212</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E/M EST OFC Expanded</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10-19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667861330"/>
                  </a:ext>
                </a:extLst>
              </a:tr>
              <a:tr h="345937">
                <a:tc>
                  <a:txBody>
                    <a:bodyPr/>
                    <a:lstStyle/>
                    <a:p>
                      <a:pPr marL="0" marR="0" algn="just">
                        <a:lnSpc>
                          <a:spcPct val="150000"/>
                        </a:lnSpc>
                        <a:spcBef>
                          <a:spcPts val="0"/>
                        </a:spcBef>
                        <a:spcAft>
                          <a:spcPts val="0"/>
                        </a:spcAft>
                      </a:pPr>
                      <a:r>
                        <a:rPr lang="en-US" sz="1200" dirty="0">
                          <a:effectLst/>
                        </a:rPr>
                        <a:t>644</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99213</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E/M EST OFC Detail</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20-29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0415243"/>
                  </a:ext>
                </a:extLst>
              </a:tr>
              <a:tr h="345937">
                <a:tc>
                  <a:txBody>
                    <a:bodyPr/>
                    <a:lstStyle/>
                    <a:p>
                      <a:pPr marL="0" marR="0" algn="just">
                        <a:lnSpc>
                          <a:spcPct val="150000"/>
                        </a:lnSpc>
                        <a:spcBef>
                          <a:spcPts val="0"/>
                        </a:spcBef>
                        <a:spcAft>
                          <a:spcPts val="0"/>
                        </a:spcAft>
                      </a:pPr>
                      <a:r>
                        <a:rPr lang="en-US" sz="1200" dirty="0">
                          <a:effectLst/>
                        </a:rPr>
                        <a:t>645</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99214</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E/M EST OFC Comprehensive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30-39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469191857"/>
                  </a:ext>
                </a:extLst>
              </a:tr>
              <a:tr h="345937">
                <a:tc>
                  <a:txBody>
                    <a:bodyPr/>
                    <a:lstStyle/>
                    <a:p>
                      <a:pPr marL="0" marR="0" algn="just">
                        <a:lnSpc>
                          <a:spcPct val="150000"/>
                        </a:lnSpc>
                        <a:spcBef>
                          <a:spcPts val="0"/>
                        </a:spcBef>
                        <a:spcAft>
                          <a:spcPts val="0"/>
                        </a:spcAft>
                      </a:pPr>
                      <a:r>
                        <a:rPr lang="en-US" sz="1200" dirty="0">
                          <a:effectLst/>
                        </a:rPr>
                        <a:t>646</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99215</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E/M EST OFC Complex</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40-54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750975718"/>
                  </a:ext>
                </a:extLst>
              </a:tr>
              <a:tr h="1511957">
                <a:tc>
                  <a:txBody>
                    <a:bodyPr/>
                    <a:lstStyle/>
                    <a:p>
                      <a:pPr marL="0" marR="0" algn="just">
                        <a:lnSpc>
                          <a:spcPct val="150000"/>
                        </a:lnSpc>
                        <a:spcBef>
                          <a:spcPts val="0"/>
                        </a:spcBef>
                        <a:spcAft>
                          <a:spcPts val="0"/>
                        </a:spcAft>
                      </a:pPr>
                      <a:r>
                        <a:rPr lang="en-US" sz="1200" dirty="0">
                          <a:effectLst/>
                        </a:rPr>
                        <a:t>544</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99417 </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For 55 minutes or longer, drop 99215 to 40 minutes and for each additional full 15 minutes beyond 40 minutes, add one each of the code 99215.  Add any additional minutes, that are 14 or less, to the  last add-on code.</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Full 15 minutes</a:t>
                      </a:r>
                      <a:endParaRPr lang="en-US" sz="1100" dirty="0">
                        <a:solidFill>
                          <a:srgbClr val="3B3838"/>
                        </a:solidFill>
                        <a:effectLst/>
                        <a:latin typeface="Verdana" panose="020B060403050404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2538899254"/>
                  </a:ext>
                </a:extLst>
              </a:tr>
            </a:tbl>
          </a:graphicData>
        </a:graphic>
      </p:graphicFrame>
      <p:sp>
        <p:nvSpPr>
          <p:cNvPr id="7" name="Speech Bubble: Oval 6">
            <a:extLst>
              <a:ext uri="{FF2B5EF4-FFF2-40B4-BE49-F238E27FC236}">
                <a16:creationId xmlns:a16="http://schemas.microsoft.com/office/drawing/2014/main" id="{B7E00255-5196-4904-857F-DDAB9CF172A9}"/>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346796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D5AE-D13F-4376-A0B4-A613116A277D}"/>
              </a:ext>
            </a:extLst>
          </p:cNvPr>
          <p:cNvSpPr>
            <a:spLocks noGrp="1"/>
          </p:cNvSpPr>
          <p:nvPr>
            <p:ph type="ctrTitle"/>
          </p:nvPr>
        </p:nvSpPr>
        <p:spPr>
          <a:xfrm>
            <a:off x="3016685" y="570608"/>
            <a:ext cx="7307943" cy="867930"/>
          </a:xfrm>
        </p:spPr>
        <p:txBody>
          <a:bodyPr/>
          <a:lstStyle/>
          <a:p>
            <a:pPr algn="ctr"/>
            <a:r>
              <a:rPr lang="en-US" dirty="0">
                <a:solidFill>
                  <a:srgbClr val="25B781"/>
                </a:solidFill>
                <a:latin typeface="Verdana" panose="020B0604030504040204" pitchFamily="34" charset="0"/>
                <a:ea typeface="Verdana" panose="020B0604030504040204" pitchFamily="34" charset="0"/>
              </a:rPr>
              <a:t>E/M Office, Outpt, Prolonged</a:t>
            </a:r>
            <a:r>
              <a:rPr lang="en-US" dirty="0">
                <a:solidFill>
                  <a:srgbClr val="0070C0"/>
                </a:solidFill>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Service: 544-99417</a:t>
            </a:r>
          </a:p>
        </p:txBody>
      </p:sp>
      <p:sp>
        <p:nvSpPr>
          <p:cNvPr id="3" name="Subtitle 2">
            <a:extLst>
              <a:ext uri="{FF2B5EF4-FFF2-40B4-BE49-F238E27FC236}">
                <a16:creationId xmlns:a16="http://schemas.microsoft.com/office/drawing/2014/main" id="{7680F536-F64A-424C-9FF8-6463151A1873}"/>
              </a:ext>
            </a:extLst>
          </p:cNvPr>
          <p:cNvSpPr>
            <a:spLocks noGrp="1"/>
          </p:cNvSpPr>
          <p:nvPr>
            <p:ph type="subTitle" idx="1"/>
          </p:nvPr>
        </p:nvSpPr>
        <p:spPr>
          <a:xfrm>
            <a:off x="468238" y="1964656"/>
            <a:ext cx="11255524" cy="4490845"/>
          </a:xfrm>
        </p:spPr>
        <p:txBody>
          <a:bodyPr/>
          <a:lstStyle/>
          <a:p>
            <a:pPr lvl="0"/>
            <a:r>
              <a:rPr lang="en-US" sz="2000" dirty="0">
                <a:latin typeface="Verdana" panose="020B0604030504040204" pitchFamily="34" charset="0"/>
                <a:ea typeface="Verdana" panose="020B0604030504040204" pitchFamily="34" charset="0"/>
              </a:rPr>
              <a:t>A major component of the 2021 Evaluation and Management (E&amp;M) changes is the </a:t>
            </a:r>
            <a:r>
              <a:rPr lang="en-US" sz="2000" u="sng" dirty="0">
                <a:latin typeface="Verdana" panose="020B0604030504040204" pitchFamily="34" charset="0"/>
                <a:ea typeface="Verdana" panose="020B0604030504040204" pitchFamily="34" charset="0"/>
              </a:rPr>
              <a:t>introduction of CPT® Code 99417</a:t>
            </a:r>
            <a:r>
              <a:rPr lang="en-US" sz="2000" dirty="0">
                <a:latin typeface="Verdana" panose="020B0604030504040204" pitchFamily="34" charset="0"/>
                <a:ea typeface="Verdana" panose="020B0604030504040204" pitchFamily="34" charset="0"/>
              </a:rPr>
              <a:t>.</a:t>
            </a:r>
          </a:p>
          <a:p>
            <a:pPr lvl="0"/>
            <a:endParaRPr lang="en-US" sz="500"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Code reflects a “Prolonged” office, or other, outpatient evaluation and management service that requires </a:t>
            </a:r>
            <a:r>
              <a:rPr lang="en-US" u="sng" dirty="0">
                <a:solidFill>
                  <a:schemeClr val="bg2">
                    <a:lumMod val="50000"/>
                  </a:schemeClr>
                </a:solidFill>
                <a:latin typeface="Verdana" panose="020B0604030504040204" pitchFamily="34" charset="0"/>
                <a:ea typeface="Verdana" panose="020B0604030504040204" pitchFamily="34" charset="0"/>
              </a:rPr>
              <a:t>at least a full 15 minutes</a:t>
            </a:r>
            <a:r>
              <a:rPr lang="en-US" dirty="0">
                <a:solidFill>
                  <a:schemeClr val="bg2">
                    <a:lumMod val="50000"/>
                  </a:schemeClr>
                </a:solidFill>
                <a:latin typeface="Verdana" panose="020B0604030504040204" pitchFamily="34" charset="0"/>
                <a:ea typeface="Verdana" panose="020B0604030504040204" pitchFamily="34" charset="0"/>
              </a:rPr>
              <a:t> or more of total service time (</a:t>
            </a:r>
            <a:r>
              <a:rPr lang="en-US" u="sng" dirty="0">
                <a:solidFill>
                  <a:schemeClr val="bg2">
                    <a:lumMod val="50000"/>
                  </a:schemeClr>
                </a:solidFill>
                <a:latin typeface="Verdana" panose="020B0604030504040204" pitchFamily="34" charset="0"/>
                <a:ea typeface="Verdana" panose="020B0604030504040204" pitchFamily="34" charset="0"/>
              </a:rPr>
              <a:t>does not include services done on a different date</a:t>
            </a:r>
            <a:r>
              <a:rPr lang="en-US" dirty="0">
                <a:solidFill>
                  <a:schemeClr val="bg2">
                    <a:lumMod val="50000"/>
                  </a:schemeClr>
                </a:solidFill>
                <a:latin typeface="Verdana" panose="020B0604030504040204" pitchFamily="34" charset="0"/>
                <a:ea typeface="Verdana" panose="020B0604030504040204" pitchFamily="34" charset="0"/>
              </a:rPr>
              <a:t>, such as documentation time after the date of service) </a:t>
            </a:r>
            <a:r>
              <a:rPr lang="en-US" u="sng" dirty="0">
                <a:solidFill>
                  <a:schemeClr val="bg2">
                    <a:lumMod val="50000"/>
                  </a:schemeClr>
                </a:solidFill>
                <a:latin typeface="Verdana" panose="020B0604030504040204" pitchFamily="34" charset="0"/>
                <a:ea typeface="Verdana" panose="020B0604030504040204" pitchFamily="34" charset="0"/>
              </a:rPr>
              <a:t>either with OR without direct patient contact on the date of the primary E&amp;M service </a:t>
            </a:r>
            <a:r>
              <a:rPr lang="en-US" dirty="0">
                <a:solidFill>
                  <a:schemeClr val="bg2">
                    <a:lumMod val="50000"/>
                  </a:schemeClr>
                </a:solidFill>
                <a:latin typeface="Verdana" panose="020B0604030504040204" pitchFamily="34" charset="0"/>
                <a:ea typeface="Verdana" panose="020B0604030504040204" pitchFamily="34" charset="0"/>
              </a:rPr>
              <a:t>(applicable to either CPT® Code 99205 or 99215). </a:t>
            </a:r>
          </a:p>
          <a:p>
            <a:pPr lvl="1" algn="l"/>
            <a:endParaRPr lang="en-US" sz="5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CPT® 99417 may only be reported in conjunction with 99205 and 99215 if the codes were selected based on the time alone, and not on MDM (ACBH only selects these codes based on time). </a:t>
            </a:r>
            <a:endParaRPr lang="en-US" sz="5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A service of </a:t>
            </a:r>
            <a:r>
              <a:rPr lang="en-US" u="sng" dirty="0">
                <a:solidFill>
                  <a:schemeClr val="bg2">
                    <a:lumMod val="50000"/>
                  </a:schemeClr>
                </a:solidFill>
                <a:latin typeface="Verdana" panose="020B0604030504040204" pitchFamily="34" charset="0"/>
                <a:ea typeface="Verdana" panose="020B0604030504040204" pitchFamily="34" charset="0"/>
              </a:rPr>
              <a:t>less than 15 minutes MAY NOT </a:t>
            </a:r>
            <a:r>
              <a:rPr lang="en-US" dirty="0">
                <a:solidFill>
                  <a:schemeClr val="bg2">
                    <a:lumMod val="50000"/>
                  </a:schemeClr>
                </a:solidFill>
                <a:latin typeface="Verdana" panose="020B0604030504040204" pitchFamily="34" charset="0"/>
                <a:ea typeface="Verdana" panose="020B0604030504040204" pitchFamily="34" charset="0"/>
              </a:rPr>
              <a:t>be reported on an additional Prolonged Service code. </a:t>
            </a:r>
          </a:p>
          <a:p>
            <a:endParaRPr lang="en-US" dirty="0"/>
          </a:p>
        </p:txBody>
      </p:sp>
      <p:sp>
        <p:nvSpPr>
          <p:cNvPr id="4" name="Slide Number Placeholder 3">
            <a:extLst>
              <a:ext uri="{FF2B5EF4-FFF2-40B4-BE49-F238E27FC236}">
                <a16:creationId xmlns:a16="http://schemas.microsoft.com/office/drawing/2014/main" id="{D4AB1B4C-CA68-4EEA-9E60-4C4AEEE50E69}"/>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25</a:t>
            </a:fld>
            <a:endParaRPr lang="uk-UA" dirty="0"/>
          </a:p>
        </p:txBody>
      </p:sp>
      <p:sp>
        <p:nvSpPr>
          <p:cNvPr id="5" name="Speech Bubble: Oval 4">
            <a:extLst>
              <a:ext uri="{FF2B5EF4-FFF2-40B4-BE49-F238E27FC236}">
                <a16:creationId xmlns:a16="http://schemas.microsoft.com/office/drawing/2014/main" id="{AC4993F4-636C-47E4-9435-44E5E2AB213A}"/>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94661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2EE1-7AD1-4FD1-BCAA-C08DB190A35E}"/>
              </a:ext>
            </a:extLst>
          </p:cNvPr>
          <p:cNvSpPr>
            <a:spLocks noGrp="1"/>
          </p:cNvSpPr>
          <p:nvPr>
            <p:ph type="ctrTitle"/>
          </p:nvPr>
        </p:nvSpPr>
        <p:spPr>
          <a:xfrm>
            <a:off x="2543503" y="705915"/>
            <a:ext cx="8810297"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New Patient</a:t>
            </a:r>
            <a:r>
              <a:rPr lang="en-US" dirty="0">
                <a:latin typeface="Verdana" panose="020B0604030504040204" pitchFamily="34" charset="0"/>
                <a:ea typeface="Verdana" panose="020B0604030504040204" pitchFamily="34" charset="0"/>
              </a:rPr>
              <a:t>, </a:t>
            </a:r>
            <a:r>
              <a:rPr lang="en-US" dirty="0">
                <a:solidFill>
                  <a:srgbClr val="25B781"/>
                </a:solidFill>
                <a:latin typeface="Verdana" panose="020B0604030504040204" pitchFamily="34" charset="0"/>
                <a:ea typeface="Verdana" panose="020B0604030504040204" pitchFamily="34" charset="0"/>
              </a:rPr>
              <a:t>E/M Office, Outpt, Services</a:t>
            </a:r>
            <a:r>
              <a:rPr lang="en-US" dirty="0">
                <a:latin typeface="Verdana" panose="020B0604030504040204" pitchFamily="34" charset="0"/>
                <a:ea typeface="Verdana" panose="020B0604030504040204" pitchFamily="34" charset="0"/>
              </a:rPr>
              <a:t>:</a:t>
            </a:r>
            <a:br>
              <a:rPr lang="en-US" dirty="0">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Prolonged</a:t>
            </a:r>
            <a:r>
              <a:rPr lang="en-US" dirty="0">
                <a:latin typeface="Verdana" panose="020B0604030504040204" pitchFamily="34" charset="0"/>
                <a:ea typeface="Verdana" panose="020B0604030504040204" pitchFamily="34" charset="0"/>
              </a:rPr>
              <a:t> Minutes Code Selection</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2FE0FDBA-E605-48DC-93EA-E33E313E6C81}"/>
              </a:ext>
            </a:extLst>
          </p:cNvPr>
          <p:cNvSpPr>
            <a:spLocks noGrp="1"/>
          </p:cNvSpPr>
          <p:nvPr>
            <p:ph type="subTitle" idx="1"/>
          </p:nvPr>
        </p:nvSpPr>
        <p:spPr>
          <a:xfrm>
            <a:off x="1867371" y="1961642"/>
            <a:ext cx="9179319" cy="660372"/>
          </a:xfrm>
        </p:spPr>
        <p:txBody>
          <a:bodyPr/>
          <a:lstStyle/>
          <a:p>
            <a:pPr marL="0" indent="0" algn="ctr">
              <a:buNone/>
            </a:pPr>
            <a:r>
              <a:rPr lang="en-US" sz="2000" dirty="0"/>
              <a:t>Note this is the </a:t>
            </a:r>
            <a:r>
              <a:rPr lang="en-US" sz="2000" u="sng" dirty="0"/>
              <a:t>methodology for code selection</a:t>
            </a:r>
            <a:r>
              <a:rPr lang="en-US" sz="2000" dirty="0"/>
              <a:t>.  See the </a:t>
            </a:r>
            <a:r>
              <a:rPr lang="en-US" sz="2000" u="sng" dirty="0"/>
              <a:t>distinct</a:t>
            </a:r>
            <a:r>
              <a:rPr lang="en-US" sz="2000" dirty="0"/>
              <a:t> CG </a:t>
            </a:r>
          </a:p>
          <a:p>
            <a:pPr marL="0" indent="0" algn="ctr">
              <a:buNone/>
            </a:pPr>
            <a:r>
              <a:rPr lang="en-US" sz="2000" dirty="0"/>
              <a:t>and InSyst claiming processes described in later sections.</a:t>
            </a:r>
          </a:p>
          <a:p>
            <a:pPr marL="108000" indent="0">
              <a:buNone/>
            </a:pPr>
            <a:endParaRPr lang="en-US" dirty="0"/>
          </a:p>
        </p:txBody>
      </p:sp>
      <p:sp>
        <p:nvSpPr>
          <p:cNvPr id="4" name="Slide Number Placeholder 3">
            <a:extLst>
              <a:ext uri="{FF2B5EF4-FFF2-40B4-BE49-F238E27FC236}">
                <a16:creationId xmlns:a16="http://schemas.microsoft.com/office/drawing/2014/main" id="{B10287DE-8A2C-4E8C-B4D2-DAFEEEFB2CAD}"/>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26</a:t>
            </a:fld>
            <a:endParaRPr lang="uk-UA" dirty="0"/>
          </a:p>
        </p:txBody>
      </p:sp>
      <p:graphicFrame>
        <p:nvGraphicFramePr>
          <p:cNvPr id="5" name="Table 4">
            <a:extLst>
              <a:ext uri="{FF2B5EF4-FFF2-40B4-BE49-F238E27FC236}">
                <a16:creationId xmlns:a16="http://schemas.microsoft.com/office/drawing/2014/main" id="{B4E0E694-DD80-4F9E-8414-8919B5E04B32}"/>
              </a:ext>
            </a:extLst>
          </p:cNvPr>
          <p:cNvGraphicFramePr>
            <a:graphicFrameLocks noGrp="1"/>
          </p:cNvGraphicFramePr>
          <p:nvPr>
            <p:extLst>
              <p:ext uri="{D42A27DB-BD31-4B8C-83A1-F6EECF244321}">
                <p14:modId xmlns:p14="http://schemas.microsoft.com/office/powerpoint/2010/main" val="1495702430"/>
              </p:ext>
            </p:extLst>
          </p:nvPr>
        </p:nvGraphicFramePr>
        <p:xfrm>
          <a:off x="641131" y="2746372"/>
          <a:ext cx="10712669" cy="3187212"/>
        </p:xfrm>
        <a:graphic>
          <a:graphicData uri="http://schemas.openxmlformats.org/drawingml/2006/table">
            <a:tbl>
              <a:tblPr firstRow="1" bandRow="1">
                <a:tableStyleId>{5C22544A-7EE6-4342-B048-85BDC9FD1C3A}</a:tableStyleId>
              </a:tblPr>
              <a:tblGrid>
                <a:gridCol w="10712669">
                  <a:extLst>
                    <a:ext uri="{9D8B030D-6E8A-4147-A177-3AD203B41FA5}">
                      <a16:colId xmlns:a16="http://schemas.microsoft.com/office/drawing/2014/main" val="3501856528"/>
                    </a:ext>
                  </a:extLst>
                </a:gridCol>
              </a:tblGrid>
              <a:tr h="48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effectLst/>
                          <a:latin typeface="+mn-lt"/>
                          <a:ea typeface="+mn-ea"/>
                          <a:cs typeface="+mn-cs"/>
                        </a:rPr>
                        <a:t>Prolonged Minutes Examples for New Patient </a:t>
                      </a:r>
                      <a:endParaRPr lang="en-US" sz="1800" b="1" kern="1200" dirty="0">
                        <a:solidFill>
                          <a:schemeClr val="lt1"/>
                        </a:solidFill>
                        <a:effectLst/>
                        <a:latin typeface="+mn-lt"/>
                        <a:ea typeface="+mn-ea"/>
                        <a:cs typeface="+mn-cs"/>
                      </a:endParaRPr>
                    </a:p>
                    <a:p>
                      <a:pPr algn="ctr"/>
                      <a:endParaRPr lang="en-US" dirty="0"/>
                    </a:p>
                  </a:txBody>
                  <a:tcPr/>
                </a:tc>
                <a:extLst>
                  <a:ext uri="{0D108BD9-81ED-4DB2-BD59-A6C34878D82A}">
                    <a16:rowId xmlns:a16="http://schemas.microsoft.com/office/drawing/2014/main" val="3777682733"/>
                  </a:ext>
                </a:extLst>
              </a:tr>
              <a:tr h="476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rPr>
                        <a:t>New</a:t>
                      </a:r>
                      <a:r>
                        <a:rPr lang="en-US" sz="1800" kern="1200" dirty="0">
                          <a:solidFill>
                            <a:schemeClr val="tx1"/>
                          </a:solidFill>
                          <a:effectLst/>
                          <a:latin typeface="+mn-lt"/>
                          <a:ea typeface="+mn-ea"/>
                          <a:cs typeface="+mn-cs"/>
                        </a:rPr>
                        <a:t> Patient: Service Time of 75 minutes (or 75 – 89”) = (1) 549-99205 (60”) + (1) 544-99417 (15”)</a:t>
                      </a:r>
                    </a:p>
                  </a:txBody>
                  <a:tcPr/>
                </a:tc>
                <a:extLst>
                  <a:ext uri="{0D108BD9-81ED-4DB2-BD59-A6C34878D82A}">
                    <a16:rowId xmlns:a16="http://schemas.microsoft.com/office/drawing/2014/main" val="1934387935"/>
                  </a:ext>
                </a:extLst>
              </a:tr>
              <a:tr h="476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rPr>
                        <a:t>New</a:t>
                      </a:r>
                      <a:r>
                        <a:rPr lang="en-US" sz="1800" kern="1200" dirty="0">
                          <a:solidFill>
                            <a:schemeClr val="tx1"/>
                          </a:solidFill>
                          <a:effectLst/>
                          <a:latin typeface="+mn-lt"/>
                          <a:ea typeface="+mn-ea"/>
                          <a:cs typeface="+mn-cs"/>
                        </a:rPr>
                        <a:t> Patient: Service Time of 90 minutes (or 90  – 104”) = (1) 549-99205 (60”) + (2) 544-99417 (30”);</a:t>
                      </a:r>
                    </a:p>
                  </a:txBody>
                  <a:tcPr/>
                </a:tc>
                <a:extLst>
                  <a:ext uri="{0D108BD9-81ED-4DB2-BD59-A6C34878D82A}">
                    <a16:rowId xmlns:a16="http://schemas.microsoft.com/office/drawing/2014/main" val="2470408941"/>
                  </a:ext>
                </a:extLst>
              </a:tr>
              <a:tr h="476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rPr>
                        <a:t>New</a:t>
                      </a:r>
                      <a:r>
                        <a:rPr lang="en-US" sz="1800" kern="1200" dirty="0">
                          <a:solidFill>
                            <a:schemeClr val="tx1"/>
                          </a:solidFill>
                          <a:effectLst/>
                          <a:latin typeface="+mn-lt"/>
                          <a:ea typeface="+mn-ea"/>
                          <a:cs typeface="+mn-cs"/>
                        </a:rPr>
                        <a:t> Patient: Service Time of 105 minutes (or 105 – 119” minutes) = (1) 549-99205 (60”) + (3) 544-99417 (45”);</a:t>
                      </a:r>
                    </a:p>
                  </a:txBody>
                  <a:tcPr/>
                </a:tc>
                <a:extLst>
                  <a:ext uri="{0D108BD9-81ED-4DB2-BD59-A6C34878D82A}">
                    <a16:rowId xmlns:a16="http://schemas.microsoft.com/office/drawing/2014/main" val="3776695831"/>
                  </a:ext>
                </a:extLst>
              </a:tr>
              <a:tr h="476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rPr>
                        <a:t>New</a:t>
                      </a:r>
                      <a:r>
                        <a:rPr lang="en-US" sz="1800" kern="1200" dirty="0">
                          <a:solidFill>
                            <a:schemeClr val="tx1"/>
                          </a:solidFill>
                          <a:effectLst/>
                          <a:latin typeface="+mn-lt"/>
                          <a:ea typeface="+mn-ea"/>
                          <a:cs typeface="+mn-cs"/>
                        </a:rPr>
                        <a:t> Patient: Service Time of 120 minutes (or 120 – 134” minutes) = (1) 549-99205  (60”) + (4) 544-99417  (60”);</a:t>
                      </a:r>
                      <a:endParaRPr lang="en-US" dirty="0">
                        <a:solidFill>
                          <a:schemeClr val="tx1"/>
                        </a:solidFill>
                      </a:endParaRPr>
                    </a:p>
                  </a:txBody>
                  <a:tcPr/>
                </a:tc>
                <a:extLst>
                  <a:ext uri="{0D108BD9-81ED-4DB2-BD59-A6C34878D82A}">
                    <a16:rowId xmlns:a16="http://schemas.microsoft.com/office/drawing/2014/main" val="488404469"/>
                  </a:ext>
                </a:extLst>
              </a:tr>
              <a:tr h="625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and so on…</a:t>
                      </a:r>
                    </a:p>
                    <a:p>
                      <a:pPr algn="l"/>
                      <a:endParaRPr lang="en-US" dirty="0">
                        <a:solidFill>
                          <a:schemeClr val="tx1"/>
                        </a:solidFill>
                      </a:endParaRPr>
                    </a:p>
                  </a:txBody>
                  <a:tcPr/>
                </a:tc>
                <a:extLst>
                  <a:ext uri="{0D108BD9-81ED-4DB2-BD59-A6C34878D82A}">
                    <a16:rowId xmlns:a16="http://schemas.microsoft.com/office/drawing/2014/main" val="1500082687"/>
                  </a:ext>
                </a:extLst>
              </a:tr>
            </a:tbl>
          </a:graphicData>
        </a:graphic>
      </p:graphicFrame>
      <p:sp>
        <p:nvSpPr>
          <p:cNvPr id="6" name="Speech Bubble: Oval 5">
            <a:extLst>
              <a:ext uri="{FF2B5EF4-FFF2-40B4-BE49-F238E27FC236}">
                <a16:creationId xmlns:a16="http://schemas.microsoft.com/office/drawing/2014/main" id="{1A490CA8-8E19-48BE-9451-3F373F04A1FE}"/>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7" name="Flowchart: Predefined Process 6">
            <a:extLst>
              <a:ext uri="{FF2B5EF4-FFF2-40B4-BE49-F238E27FC236}">
                <a16:creationId xmlns:a16="http://schemas.microsoft.com/office/drawing/2014/main" id="{0C526085-12E8-4941-A821-5A0BF3268D38}"/>
              </a:ext>
            </a:extLst>
          </p:cNvPr>
          <p:cNvSpPr/>
          <p:nvPr/>
        </p:nvSpPr>
        <p:spPr>
          <a:xfrm>
            <a:off x="1127969" y="51916"/>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3003911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0974-218C-4F76-B34C-1837D9EC4CAA}"/>
              </a:ext>
            </a:extLst>
          </p:cNvPr>
          <p:cNvSpPr>
            <a:spLocks noGrp="1"/>
          </p:cNvSpPr>
          <p:nvPr>
            <p:ph type="ctrTitle"/>
          </p:nvPr>
        </p:nvSpPr>
        <p:spPr>
          <a:xfrm>
            <a:off x="2922092" y="361543"/>
            <a:ext cx="7307943" cy="1643527"/>
          </a:xfrm>
        </p:spPr>
        <p:txBody>
          <a:bodyPr/>
          <a:lstStyle/>
          <a:p>
            <a:pPr algn="ctr"/>
            <a:r>
              <a:rPr lang="en-US" dirty="0">
                <a:solidFill>
                  <a:srgbClr val="25B781"/>
                </a:solidFill>
                <a:latin typeface="Verdana" panose="020B0604030504040204" pitchFamily="34" charset="0"/>
                <a:ea typeface="Verdana" panose="020B0604030504040204" pitchFamily="34" charset="0"/>
              </a:rPr>
              <a:t>Established Patient, </a:t>
            </a:r>
            <a:r>
              <a:rPr lang="en-US" dirty="0">
                <a:latin typeface="Verdana" panose="020B0604030504040204" pitchFamily="34" charset="0"/>
                <a:ea typeface="Verdana" panose="020B0604030504040204" pitchFamily="34" charset="0"/>
              </a:rPr>
              <a:t>E/M Office, Outpt, Service</a:t>
            </a:r>
            <a:br>
              <a:rPr lang="en-US" dirty="0">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Prolonged </a:t>
            </a:r>
            <a:r>
              <a:rPr lang="en-US" dirty="0">
                <a:latin typeface="Verdana" panose="020B0604030504040204" pitchFamily="34" charset="0"/>
                <a:ea typeface="Verdana" panose="020B0604030504040204" pitchFamily="34" charset="0"/>
              </a:rPr>
              <a:t>Minutes Code Selection</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3661263F-5532-40FA-87F8-43876C0B1CCD}"/>
              </a:ext>
            </a:extLst>
          </p:cNvPr>
          <p:cNvSpPr>
            <a:spLocks noGrp="1"/>
          </p:cNvSpPr>
          <p:nvPr>
            <p:ph type="subTitle" idx="1"/>
          </p:nvPr>
        </p:nvSpPr>
        <p:spPr>
          <a:xfrm>
            <a:off x="415636" y="2005070"/>
            <a:ext cx="10938164" cy="744511"/>
          </a:xfrm>
        </p:spPr>
        <p:txBody>
          <a:bodyPr/>
          <a:lstStyle/>
          <a:p>
            <a:pPr marL="0" indent="0" algn="ctr">
              <a:buNone/>
            </a:pPr>
            <a:r>
              <a:rPr lang="en-US" sz="2000" dirty="0"/>
              <a:t>Note this is the methodology for code selection. </a:t>
            </a:r>
          </a:p>
          <a:p>
            <a:pPr marL="0" indent="0" algn="ctr">
              <a:buNone/>
            </a:pPr>
            <a:r>
              <a:rPr lang="en-US" sz="2000" dirty="0"/>
              <a:t> See the </a:t>
            </a:r>
            <a:r>
              <a:rPr lang="en-US" sz="2000" u="sng" dirty="0"/>
              <a:t>distinct</a:t>
            </a:r>
            <a:r>
              <a:rPr lang="en-US" sz="2000" dirty="0"/>
              <a:t> CG and InSyst claiming processes described in later sections.</a:t>
            </a:r>
          </a:p>
          <a:p>
            <a:pPr marL="108000" indent="0">
              <a:buNone/>
            </a:pPr>
            <a:endParaRPr lang="en-US" dirty="0"/>
          </a:p>
        </p:txBody>
      </p:sp>
      <p:sp>
        <p:nvSpPr>
          <p:cNvPr id="4" name="Slide Number Placeholder 3">
            <a:extLst>
              <a:ext uri="{FF2B5EF4-FFF2-40B4-BE49-F238E27FC236}">
                <a16:creationId xmlns:a16="http://schemas.microsoft.com/office/drawing/2014/main" id="{5B98EDA0-3993-45CF-A844-D6594A83C33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27</a:t>
            </a:fld>
            <a:endParaRPr lang="uk-UA" dirty="0"/>
          </a:p>
        </p:txBody>
      </p:sp>
      <p:graphicFrame>
        <p:nvGraphicFramePr>
          <p:cNvPr id="5" name="Table 4">
            <a:extLst>
              <a:ext uri="{FF2B5EF4-FFF2-40B4-BE49-F238E27FC236}">
                <a16:creationId xmlns:a16="http://schemas.microsoft.com/office/drawing/2014/main" id="{4C356EAD-0280-4019-A322-CDEBC25A5918}"/>
              </a:ext>
            </a:extLst>
          </p:cNvPr>
          <p:cNvGraphicFramePr>
            <a:graphicFrameLocks noGrp="1"/>
          </p:cNvGraphicFramePr>
          <p:nvPr>
            <p:extLst>
              <p:ext uri="{D42A27DB-BD31-4B8C-83A1-F6EECF244321}">
                <p14:modId xmlns:p14="http://schemas.microsoft.com/office/powerpoint/2010/main" val="3889266174"/>
              </p:ext>
            </p:extLst>
          </p:nvPr>
        </p:nvGraphicFramePr>
        <p:xfrm>
          <a:off x="415636" y="2798284"/>
          <a:ext cx="11219316" cy="3130195"/>
        </p:xfrm>
        <a:graphic>
          <a:graphicData uri="http://schemas.openxmlformats.org/drawingml/2006/table">
            <a:tbl>
              <a:tblPr firstRow="1" bandRow="1">
                <a:tableStyleId>{5C22544A-7EE6-4342-B048-85BDC9FD1C3A}</a:tableStyleId>
              </a:tblPr>
              <a:tblGrid>
                <a:gridCol w="11219316">
                  <a:extLst>
                    <a:ext uri="{9D8B030D-6E8A-4147-A177-3AD203B41FA5}">
                      <a16:colId xmlns:a16="http://schemas.microsoft.com/office/drawing/2014/main" val="3501856528"/>
                    </a:ext>
                  </a:extLst>
                </a:gridCol>
              </a:tblGrid>
              <a:tr h="539827">
                <a:tc>
                  <a:txBody>
                    <a:bodyPr/>
                    <a:lstStyle/>
                    <a:p>
                      <a:pPr algn="ctr"/>
                      <a:r>
                        <a:rPr lang="en-US" sz="1800" b="1" i="1" kern="1200" dirty="0">
                          <a:solidFill>
                            <a:schemeClr val="lt1"/>
                          </a:solidFill>
                          <a:effectLst/>
                          <a:latin typeface="+mn-lt"/>
                          <a:ea typeface="+mn-ea"/>
                          <a:cs typeface="+mn-cs"/>
                        </a:rPr>
                        <a:t>Prolonged Minutes Examples for Established Patients </a:t>
                      </a:r>
                      <a:endParaRPr lang="en-US" dirty="0"/>
                    </a:p>
                  </a:txBody>
                  <a:tcPr/>
                </a:tc>
                <a:extLst>
                  <a:ext uri="{0D108BD9-81ED-4DB2-BD59-A6C34878D82A}">
                    <a16:rowId xmlns:a16="http://schemas.microsoft.com/office/drawing/2014/main" val="3777682733"/>
                  </a:ext>
                </a:extLst>
              </a:tr>
              <a:tr h="487572">
                <a:tc>
                  <a:txBody>
                    <a:bodyPr/>
                    <a:lstStyle/>
                    <a:p>
                      <a:r>
                        <a:rPr lang="en-US" sz="1800" u="sng" kern="1200" dirty="0">
                          <a:solidFill>
                            <a:schemeClr val="tx1"/>
                          </a:solidFill>
                          <a:effectLst/>
                          <a:latin typeface="+mn-lt"/>
                          <a:ea typeface="+mn-ea"/>
                          <a:cs typeface="+mn-cs"/>
                        </a:rPr>
                        <a:t>Established</a:t>
                      </a:r>
                      <a:r>
                        <a:rPr lang="en-US" sz="1800" kern="1200" dirty="0">
                          <a:solidFill>
                            <a:schemeClr val="tx1"/>
                          </a:solidFill>
                          <a:effectLst/>
                          <a:latin typeface="+mn-lt"/>
                          <a:ea typeface="+mn-ea"/>
                          <a:cs typeface="+mn-cs"/>
                        </a:rPr>
                        <a:t> Patient: Service Time of 55 minutes (or 55 - 69 minutes) = (1) 646-99215 (40”) + (1) 544-99417 (15”)</a:t>
                      </a:r>
                    </a:p>
                  </a:txBody>
                  <a:tcPr/>
                </a:tc>
                <a:extLst>
                  <a:ext uri="{0D108BD9-81ED-4DB2-BD59-A6C34878D82A}">
                    <a16:rowId xmlns:a16="http://schemas.microsoft.com/office/drawing/2014/main" val="1934387935"/>
                  </a:ext>
                </a:extLst>
              </a:tr>
              <a:tr h="487572">
                <a:tc>
                  <a:txBody>
                    <a:bodyPr/>
                    <a:lstStyle/>
                    <a:p>
                      <a:r>
                        <a:rPr lang="en-US" sz="1800" u="sng" kern="1200" dirty="0">
                          <a:solidFill>
                            <a:schemeClr val="tx1"/>
                          </a:solidFill>
                          <a:effectLst/>
                          <a:latin typeface="+mn-lt"/>
                          <a:ea typeface="+mn-ea"/>
                          <a:cs typeface="+mn-cs"/>
                        </a:rPr>
                        <a:t>Established</a:t>
                      </a:r>
                      <a:r>
                        <a:rPr lang="en-US" sz="1800" kern="1200" dirty="0">
                          <a:solidFill>
                            <a:schemeClr val="tx1"/>
                          </a:solidFill>
                          <a:effectLst/>
                          <a:latin typeface="+mn-lt"/>
                          <a:ea typeface="+mn-ea"/>
                          <a:cs typeface="+mn-cs"/>
                        </a:rPr>
                        <a:t> Patient: Service Time of 70 minutes (or 70 -84 minutes) = (1) 646-99215 (40”) + (2) 544-99417 (30”);</a:t>
                      </a:r>
                    </a:p>
                  </a:txBody>
                  <a:tcPr/>
                </a:tc>
                <a:extLst>
                  <a:ext uri="{0D108BD9-81ED-4DB2-BD59-A6C34878D82A}">
                    <a16:rowId xmlns:a16="http://schemas.microsoft.com/office/drawing/2014/main" val="2470408941"/>
                  </a:ext>
                </a:extLst>
              </a:tr>
              <a:tr h="487572">
                <a:tc>
                  <a:txBody>
                    <a:bodyPr/>
                    <a:lstStyle/>
                    <a:p>
                      <a:r>
                        <a:rPr lang="en-US" sz="1800" u="sng" kern="1200" dirty="0">
                          <a:solidFill>
                            <a:schemeClr val="tx1"/>
                          </a:solidFill>
                          <a:effectLst/>
                          <a:latin typeface="+mn-lt"/>
                          <a:ea typeface="+mn-ea"/>
                          <a:cs typeface="+mn-cs"/>
                        </a:rPr>
                        <a:t>Established</a:t>
                      </a:r>
                      <a:r>
                        <a:rPr lang="en-US" sz="1800" kern="1200" dirty="0">
                          <a:solidFill>
                            <a:schemeClr val="tx1"/>
                          </a:solidFill>
                          <a:effectLst/>
                          <a:latin typeface="+mn-lt"/>
                          <a:ea typeface="+mn-ea"/>
                          <a:cs typeface="+mn-cs"/>
                        </a:rPr>
                        <a:t> Patient: Service Time of 85 minutes (or 85 – 99 minutes) = (1) 646-99215 (40”) + (3) 544-99417 (45”);</a:t>
                      </a:r>
                    </a:p>
                  </a:txBody>
                  <a:tcPr/>
                </a:tc>
                <a:extLst>
                  <a:ext uri="{0D108BD9-81ED-4DB2-BD59-A6C34878D82A}">
                    <a16:rowId xmlns:a16="http://schemas.microsoft.com/office/drawing/2014/main" val="3776695831"/>
                  </a:ext>
                </a:extLst>
              </a:tr>
              <a:tr h="487572">
                <a:tc>
                  <a:txBody>
                    <a:bodyPr/>
                    <a:lstStyle/>
                    <a:p>
                      <a:r>
                        <a:rPr lang="en-US" sz="1800" u="sng" kern="1200" dirty="0">
                          <a:solidFill>
                            <a:schemeClr val="tx1"/>
                          </a:solidFill>
                          <a:effectLst/>
                          <a:latin typeface="+mn-lt"/>
                          <a:ea typeface="+mn-ea"/>
                          <a:cs typeface="+mn-cs"/>
                        </a:rPr>
                        <a:t>Established</a:t>
                      </a:r>
                      <a:r>
                        <a:rPr lang="en-US" sz="1800" kern="1200" dirty="0">
                          <a:solidFill>
                            <a:schemeClr val="tx1"/>
                          </a:solidFill>
                          <a:effectLst/>
                          <a:latin typeface="+mn-lt"/>
                          <a:ea typeface="+mn-ea"/>
                          <a:cs typeface="+mn-cs"/>
                        </a:rPr>
                        <a:t> Patient: Service Time of 100 minutes (or 100 - 114 minutes) = (1) 646-99215 (40”) + (4) 544-99417 (60”);</a:t>
                      </a:r>
                    </a:p>
                  </a:txBody>
                  <a:tcPr/>
                </a:tc>
                <a:extLst>
                  <a:ext uri="{0D108BD9-81ED-4DB2-BD59-A6C34878D82A}">
                    <a16:rowId xmlns:a16="http://schemas.microsoft.com/office/drawing/2014/main" val="488404469"/>
                  </a:ext>
                </a:extLst>
              </a:tr>
              <a:tr h="487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and so on…</a:t>
                      </a:r>
                    </a:p>
                    <a:p>
                      <a:pPr algn="l"/>
                      <a:endParaRPr lang="en-US" dirty="0"/>
                    </a:p>
                  </a:txBody>
                  <a:tcPr/>
                </a:tc>
                <a:extLst>
                  <a:ext uri="{0D108BD9-81ED-4DB2-BD59-A6C34878D82A}">
                    <a16:rowId xmlns:a16="http://schemas.microsoft.com/office/drawing/2014/main" val="1500082687"/>
                  </a:ext>
                </a:extLst>
              </a:tr>
            </a:tbl>
          </a:graphicData>
        </a:graphic>
      </p:graphicFrame>
      <p:sp>
        <p:nvSpPr>
          <p:cNvPr id="7" name="Speech Bubble: Oval 6">
            <a:extLst>
              <a:ext uri="{FF2B5EF4-FFF2-40B4-BE49-F238E27FC236}">
                <a16:creationId xmlns:a16="http://schemas.microsoft.com/office/drawing/2014/main" id="{0B087546-5103-4978-AE13-A454E9005EDD}"/>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972355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7D93-E441-4B7C-8479-38B8EA68876D}"/>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Questions</a:t>
            </a:r>
          </a:p>
        </p:txBody>
      </p:sp>
      <p:sp>
        <p:nvSpPr>
          <p:cNvPr id="5" name="Slide Number Placeholder 4">
            <a:extLst>
              <a:ext uri="{FF2B5EF4-FFF2-40B4-BE49-F238E27FC236}">
                <a16:creationId xmlns:a16="http://schemas.microsoft.com/office/drawing/2014/main" id="{E7E75F0B-A3A8-4B77-A5EC-17673E900AE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28</a:t>
            </a:fld>
            <a:endParaRPr lang="uk-UA" dirty="0"/>
          </a:p>
        </p:txBody>
      </p:sp>
    </p:spTree>
    <p:extLst>
      <p:ext uri="{BB962C8B-B14F-4D97-AF65-F5344CB8AC3E}">
        <p14:creationId xmlns:p14="http://schemas.microsoft.com/office/powerpoint/2010/main" val="3841892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DD56-D8CB-4B4C-A1DB-7DE0E4AB25B5}"/>
              </a:ext>
            </a:extLst>
          </p:cNvPr>
          <p:cNvSpPr>
            <a:spLocks noGrp="1"/>
          </p:cNvSpPr>
          <p:nvPr>
            <p:ph type="ctrTitle"/>
          </p:nvPr>
        </p:nvSpPr>
        <p:spPr>
          <a:xfrm>
            <a:off x="2179783" y="388884"/>
            <a:ext cx="9873672" cy="2031325"/>
          </a:xfrm>
        </p:spPr>
        <p:txBody>
          <a:bodyPr/>
          <a:lstStyle/>
          <a:p>
            <a:pPr algn="ctr"/>
            <a:r>
              <a:rPr lang="en-US" dirty="0">
                <a:latin typeface="Verdana" panose="020B0604030504040204" pitchFamily="34" charset="0"/>
                <a:ea typeface="Verdana" panose="020B0604030504040204" pitchFamily="34" charset="0"/>
              </a:rPr>
              <a:t>E/M Services</a:t>
            </a:r>
            <a:br>
              <a:rPr lang="en-US" dirty="0">
                <a:solidFill>
                  <a:srgbClr val="0070C0"/>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Prolonged </a:t>
            </a:r>
            <a:r>
              <a:rPr lang="en-US" dirty="0">
                <a:latin typeface="Verdana" panose="020B0604030504040204" pitchFamily="34" charset="0"/>
                <a:ea typeface="Verdana" panose="020B0604030504040204" pitchFamily="34" charset="0"/>
              </a:rPr>
              <a:t>Minutes: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When Allowed and Not Allowed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(Due to CG EHR Restrictions).</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0C2BA8B9-AC0F-40F5-A764-C22782FB366B}"/>
              </a:ext>
            </a:extLst>
          </p:cNvPr>
          <p:cNvSpPr>
            <a:spLocks noGrp="1"/>
          </p:cNvSpPr>
          <p:nvPr>
            <p:ph type="subTitle" idx="1"/>
          </p:nvPr>
        </p:nvSpPr>
        <p:spPr>
          <a:xfrm>
            <a:off x="1376217" y="2456762"/>
            <a:ext cx="10270837" cy="3293209"/>
          </a:xfrm>
        </p:spPr>
        <p:txBody>
          <a:bodyPr/>
          <a:lstStyle/>
          <a:p>
            <a:r>
              <a:rPr lang="en-US" sz="2000" u="sng" dirty="0">
                <a:latin typeface="Verdana" panose="020B0604030504040204" pitchFamily="34" charset="0"/>
                <a:ea typeface="Verdana" panose="020B0604030504040204" pitchFamily="34" charset="0"/>
              </a:rPr>
              <a:t>Alert for County and Other Clinician Gateway (CG) Users:</a:t>
            </a:r>
            <a:r>
              <a:rPr lang="en-US" sz="2000" dirty="0">
                <a:latin typeface="Verdana" panose="020B0604030504040204" pitchFamily="34" charset="0"/>
                <a:ea typeface="Verdana" panose="020B0604030504040204" pitchFamily="34" charset="0"/>
              </a:rPr>
              <a:t> </a:t>
            </a:r>
          </a:p>
          <a:p>
            <a:pPr marL="108000" indent="0">
              <a:buNone/>
            </a:pPr>
            <a:endParaRPr lang="en-US" sz="2000"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If Prolonged Service Time is utilized—the E/M add-on of “+ Psychotherapy” (465, 467, 468) may not also be claimed.  </a:t>
            </a:r>
            <a:r>
              <a:rPr lang="en-US" u="sng" dirty="0">
                <a:solidFill>
                  <a:schemeClr val="bg2">
                    <a:lumMod val="50000"/>
                  </a:schemeClr>
                </a:solidFill>
                <a:latin typeface="Verdana" panose="020B0604030504040204" pitchFamily="34" charset="0"/>
                <a:ea typeface="Verdana" panose="020B0604030504040204" pitchFamily="34" charset="0"/>
              </a:rPr>
              <a:t>This is due to CG claiming restrictions</a:t>
            </a:r>
            <a:r>
              <a:rPr lang="en-US" dirty="0">
                <a:solidFill>
                  <a:schemeClr val="bg2">
                    <a:lumMod val="50000"/>
                  </a:schemeClr>
                </a:solidFill>
                <a:latin typeface="Verdana" panose="020B0604030504040204" pitchFamily="34" charset="0"/>
                <a:ea typeface="Verdana" panose="020B0604030504040204" pitchFamily="34" charset="0"/>
              </a:rPr>
              <a:t>.</a:t>
            </a:r>
          </a:p>
          <a:p>
            <a:pPr lvl="1" algn="l"/>
            <a:endParaRPr lang="en-US"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Likewise, if the E/M add-on of + Psychotherapy is utilized—Prolonged Service Time may not also be claimed.</a:t>
            </a:r>
          </a:p>
          <a:p>
            <a:pPr marL="108000" indent="0">
              <a:buNone/>
            </a:pPr>
            <a:endParaRPr lang="en-US" sz="2000" dirty="0">
              <a:latin typeface="Verdana" panose="020B0604030504040204" pitchFamily="34" charset="0"/>
              <a:ea typeface="Verdana" panose="020B0604030504040204" pitchFamily="34" charset="0"/>
            </a:endParaRPr>
          </a:p>
          <a:p>
            <a:r>
              <a:rPr lang="en-US" sz="2000" u="sng" dirty="0">
                <a:latin typeface="Verdana" panose="020B0604030504040204" pitchFamily="34" charset="0"/>
                <a:ea typeface="Verdana" panose="020B0604030504040204" pitchFamily="34" charset="0"/>
              </a:rPr>
              <a:t>Non-CG, InSyst providers may claim for E/M + Prolonged Service + Psychotherapy IF ALL CRITERIA IS MET (VERY UNUSUAL)</a:t>
            </a:r>
          </a:p>
        </p:txBody>
      </p:sp>
      <p:sp>
        <p:nvSpPr>
          <p:cNvPr id="4" name="Slide Number Placeholder 3">
            <a:extLst>
              <a:ext uri="{FF2B5EF4-FFF2-40B4-BE49-F238E27FC236}">
                <a16:creationId xmlns:a16="http://schemas.microsoft.com/office/drawing/2014/main" id="{EC872B9A-CA77-4992-B7A5-6E5F6C692B30}"/>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29</a:t>
            </a:fld>
            <a:endParaRPr lang="uk-UA" dirty="0"/>
          </a:p>
        </p:txBody>
      </p:sp>
      <p:sp>
        <p:nvSpPr>
          <p:cNvPr id="5" name="Double Wave 4">
            <a:extLst>
              <a:ext uri="{FF2B5EF4-FFF2-40B4-BE49-F238E27FC236}">
                <a16:creationId xmlns:a16="http://schemas.microsoft.com/office/drawing/2014/main" id="{0C1894C9-C6FE-4952-9207-DF7729A9FE5D}"/>
              </a:ext>
            </a:extLst>
          </p:cNvPr>
          <p:cNvSpPr/>
          <p:nvPr/>
        </p:nvSpPr>
        <p:spPr>
          <a:xfrm>
            <a:off x="10688320" y="268979"/>
            <a:ext cx="665480" cy="6591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All E/M Codes</a:t>
            </a:r>
          </a:p>
        </p:txBody>
      </p:sp>
    </p:spTree>
    <p:extLst>
      <p:ext uri="{BB962C8B-B14F-4D97-AF65-F5344CB8AC3E}">
        <p14:creationId xmlns:p14="http://schemas.microsoft.com/office/powerpoint/2010/main" val="265654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62752" y="384558"/>
            <a:ext cx="8867198" cy="1255728"/>
          </a:xfrm>
        </p:spPr>
        <p:txBody>
          <a:bodyPr/>
          <a:lstStyle/>
          <a:p>
            <a:pPr algn="ctr"/>
            <a:r>
              <a:rPr lang="en-US" sz="3200" u="sng" dirty="0">
                <a:highlight>
                  <a:srgbClr val="FFFF00"/>
                </a:highlight>
                <a:latin typeface="Verdana" panose="020B0604030504040204" pitchFamily="34" charset="0"/>
                <a:ea typeface="Verdana" panose="020B0604030504040204" pitchFamily="34" charset="0"/>
              </a:rPr>
              <a:t>UPDATES TO POWER POINT SINCE BROADCAST OF TRAINING</a:t>
            </a:r>
            <a:br>
              <a:rPr lang="en-US" sz="3200" dirty="0">
                <a:latin typeface="Verdana" panose="020B0604030504040204" pitchFamily="34" charset="0"/>
                <a:ea typeface="Verdana" panose="020B0604030504040204" pitchFamily="34" charset="0"/>
              </a:rPr>
            </a:br>
            <a:endParaRPr lang="en-US" sz="2000" i="1" dirty="0">
              <a:latin typeface="Verdana" panose="020B0604030504040204" pitchFamily="34" charset="0"/>
              <a:ea typeface="Verdana" panose="020B0604030504040204" pitchFamily="34" charset="0"/>
            </a:endParaRPr>
          </a:p>
        </p:txBody>
      </p:sp>
      <p:sp>
        <p:nvSpPr>
          <p:cNvPr id="4" name="Subtitle 3"/>
          <p:cNvSpPr>
            <a:spLocks noGrp="1"/>
          </p:cNvSpPr>
          <p:nvPr>
            <p:ph type="subTitle" idx="1"/>
          </p:nvPr>
        </p:nvSpPr>
        <p:spPr>
          <a:xfrm>
            <a:off x="1193494" y="1847088"/>
            <a:ext cx="9805012" cy="4570482"/>
          </a:xfrm>
        </p:spPr>
        <p:txBody>
          <a:bodyPr anchor="t"/>
          <a:lstStyle/>
          <a:p>
            <a:pPr>
              <a:spcBef>
                <a:spcPts val="0"/>
              </a:spcBef>
            </a:pPr>
            <a:r>
              <a:rPr lang="en-US" sz="1750" b="1" dirty="0">
                <a:solidFill>
                  <a:schemeClr val="tx1"/>
                </a:solidFill>
                <a:latin typeface="Verdana" panose="020B0604030504040204" pitchFamily="34" charset="0"/>
                <a:ea typeface="Verdana" panose="020B0604030504040204" pitchFamily="34" charset="0"/>
              </a:rPr>
              <a:t>Additional Slides have been added to address a data field in Clinician’s Gateway that was not illustrated in the training.</a:t>
            </a:r>
          </a:p>
          <a:p>
            <a:pPr marL="914400" lvl="1" indent="-457200" algn="l">
              <a:spcBef>
                <a:spcPts val="0"/>
              </a:spcBef>
              <a:buFont typeface="Arial" panose="020B0604020202020204" pitchFamily="34" charset="0"/>
              <a:buChar char="•"/>
            </a:pPr>
            <a:r>
              <a:rPr lang="en-US" sz="1750" u="sng" dirty="0">
                <a:latin typeface="Verdana" panose="020B0604030504040204" pitchFamily="34" charset="0"/>
                <a:ea typeface="Verdana" panose="020B0604030504040204" pitchFamily="34" charset="0"/>
              </a:rPr>
              <a:t>The  E/M service time that is used to determine the Primary Code selection will be entered into the </a:t>
            </a:r>
            <a:r>
              <a:rPr lang="en-US" sz="1750" i="1" u="sng" dirty="0">
                <a:latin typeface="Verdana" panose="020B0604030504040204" pitchFamily="34" charset="0"/>
                <a:ea typeface="Verdana" panose="020B0604030504040204" pitchFamily="34" charset="0"/>
              </a:rPr>
              <a:t>“Primary FF/Contact/E-M Time” </a:t>
            </a:r>
            <a:r>
              <a:rPr lang="en-US" sz="1750" u="sng" dirty="0">
                <a:latin typeface="Verdana" panose="020B0604030504040204" pitchFamily="34" charset="0"/>
                <a:ea typeface="Verdana" panose="020B0604030504040204" pitchFamily="34" charset="0"/>
              </a:rPr>
              <a:t>field in the “Instructions and Pre-existing Diagnosis” section of the note.</a:t>
            </a:r>
          </a:p>
          <a:p>
            <a:pPr marL="914400" lvl="1" indent="-457200" algn="l">
              <a:spcBef>
                <a:spcPts val="0"/>
              </a:spcBef>
              <a:buFont typeface="Arial" panose="020B0604020202020204" pitchFamily="34" charset="0"/>
              <a:buChar char="•"/>
            </a:pPr>
            <a:r>
              <a:rPr lang="en-US" sz="1750" dirty="0">
                <a:latin typeface="Verdana" panose="020B0604030504040204" pitchFamily="34" charset="0"/>
                <a:ea typeface="Verdana" panose="020B0604030504040204" pitchFamily="34" charset="0"/>
              </a:rPr>
              <a:t>See slide #69 (revised) and news slides: 68, 71 73, 75, 78, 80, 84 &amp; 86.</a:t>
            </a:r>
          </a:p>
          <a:p>
            <a:pPr marL="108000" indent="0">
              <a:spcBef>
                <a:spcPts val="0"/>
              </a:spcBef>
              <a:buNone/>
            </a:pPr>
            <a:endParaRPr lang="en-US" sz="1750" dirty="0">
              <a:solidFill>
                <a:schemeClr val="tx1"/>
              </a:solidFill>
              <a:latin typeface="Verdana" panose="020B0604030504040204" pitchFamily="34" charset="0"/>
              <a:ea typeface="Verdana" panose="020B0604030504040204" pitchFamily="34" charset="0"/>
            </a:endParaRPr>
          </a:p>
          <a:p>
            <a:pPr marL="108000" indent="0">
              <a:spcBef>
                <a:spcPts val="0"/>
              </a:spcBef>
              <a:buNone/>
            </a:pPr>
            <a:endParaRPr lang="en-US" sz="1750" dirty="0">
              <a:solidFill>
                <a:schemeClr val="tx1"/>
              </a:solidFill>
              <a:latin typeface="Verdana" panose="020B0604030504040204" pitchFamily="34" charset="0"/>
              <a:ea typeface="Verdana" panose="020B0604030504040204" pitchFamily="34" charset="0"/>
            </a:endParaRPr>
          </a:p>
          <a:p>
            <a:pPr marL="108000" indent="0">
              <a:spcBef>
                <a:spcPts val="0"/>
              </a:spcBef>
              <a:buNone/>
            </a:pPr>
            <a:endParaRPr lang="en-US" sz="1750" dirty="0">
              <a:solidFill>
                <a:schemeClr val="tx1"/>
              </a:solidFill>
              <a:latin typeface="Verdana" panose="020B0604030504040204" pitchFamily="34" charset="0"/>
              <a:ea typeface="Verdana" panose="020B0604030504040204" pitchFamily="34" charset="0"/>
            </a:endParaRPr>
          </a:p>
          <a:p>
            <a:pPr marL="108000" indent="0">
              <a:spcBef>
                <a:spcPts val="0"/>
              </a:spcBef>
              <a:buNone/>
            </a:pPr>
            <a:endParaRPr lang="en-US" sz="1750" dirty="0">
              <a:solidFill>
                <a:schemeClr val="tx1"/>
              </a:solidFill>
              <a:latin typeface="Verdana" panose="020B0604030504040204" pitchFamily="34" charset="0"/>
              <a:ea typeface="Verdana" panose="020B0604030504040204" pitchFamily="34" charset="0"/>
            </a:endParaRPr>
          </a:p>
          <a:p>
            <a:pPr marL="108000" indent="0">
              <a:spcBef>
                <a:spcPts val="0"/>
              </a:spcBef>
              <a:buNone/>
            </a:pPr>
            <a:endParaRPr lang="en-US" sz="1750" dirty="0">
              <a:solidFill>
                <a:schemeClr val="tx1"/>
              </a:solidFill>
              <a:latin typeface="Verdana" panose="020B0604030504040204" pitchFamily="34" charset="0"/>
              <a:ea typeface="Verdana" panose="020B0604030504040204" pitchFamily="34" charset="0"/>
            </a:endParaRPr>
          </a:p>
          <a:p>
            <a:pPr marL="108000" indent="0">
              <a:spcBef>
                <a:spcPts val="0"/>
              </a:spcBef>
              <a:buNone/>
            </a:pPr>
            <a:endParaRPr lang="en-US" sz="1750" dirty="0">
              <a:solidFill>
                <a:schemeClr val="tx1"/>
              </a:solidFill>
              <a:latin typeface="Verdana" panose="020B0604030504040204" pitchFamily="34" charset="0"/>
              <a:ea typeface="Verdana" panose="020B0604030504040204" pitchFamily="34" charset="0"/>
            </a:endParaRPr>
          </a:p>
          <a:p>
            <a:pPr marL="108000" indent="0">
              <a:spcBef>
                <a:spcPts val="0"/>
              </a:spcBef>
              <a:buNone/>
            </a:pPr>
            <a:endParaRPr lang="en-US" sz="1750" dirty="0">
              <a:solidFill>
                <a:schemeClr val="tx1"/>
              </a:solidFill>
              <a:latin typeface="Verdana" panose="020B0604030504040204" pitchFamily="34" charset="0"/>
              <a:ea typeface="Verdana" panose="020B0604030504040204" pitchFamily="34" charset="0"/>
            </a:endParaRPr>
          </a:p>
          <a:p>
            <a:pPr marL="108000" indent="0">
              <a:spcBef>
                <a:spcPts val="0"/>
              </a:spcBef>
              <a:buNone/>
            </a:pPr>
            <a:endParaRPr lang="en-US" sz="1750" dirty="0">
              <a:solidFill>
                <a:schemeClr val="tx1"/>
              </a:solidFill>
              <a:latin typeface="Verdana" panose="020B0604030504040204" pitchFamily="34" charset="0"/>
              <a:ea typeface="Verdana" panose="020B0604030504040204" pitchFamily="34" charset="0"/>
            </a:endParaRPr>
          </a:p>
          <a:p>
            <a:pPr marL="108000" indent="0">
              <a:spcBef>
                <a:spcPts val="0"/>
              </a:spcBef>
              <a:buNone/>
            </a:pPr>
            <a:endParaRPr lang="en-US" sz="1750" dirty="0">
              <a:solidFill>
                <a:schemeClr val="tx1"/>
              </a:solidFill>
              <a:latin typeface="Verdana" panose="020B0604030504040204" pitchFamily="34" charset="0"/>
              <a:ea typeface="Verdana" panose="020B0604030504040204" pitchFamily="34" charset="0"/>
            </a:endParaRPr>
          </a:p>
          <a:p>
            <a:pPr>
              <a:spcBef>
                <a:spcPts val="0"/>
              </a:spcBef>
            </a:pPr>
            <a:r>
              <a:rPr lang="en-US" sz="1750" b="1" dirty="0">
                <a:solidFill>
                  <a:schemeClr val="tx1"/>
                </a:solidFill>
                <a:latin typeface="Verdana" panose="020B0604030504040204" pitchFamily="34" charset="0"/>
                <a:ea typeface="Verdana" panose="020B0604030504040204" pitchFamily="34" charset="0"/>
              </a:rPr>
              <a:t>Rather than using New Patient E/M Office Codes it is Recommended to Instead Use </a:t>
            </a:r>
            <a:r>
              <a:rPr lang="en-US" sz="1750" b="1" i="1" u="sng" dirty="0">
                <a:solidFill>
                  <a:schemeClr val="tx1"/>
                </a:solidFill>
                <a:latin typeface="Verdana" panose="020B0604030504040204" pitchFamily="34" charset="0"/>
                <a:ea typeface="Verdana" panose="020B0604030504040204" pitchFamily="34" charset="0"/>
              </a:rPr>
              <a:t>Psychiatric Diagnostic Evaluation—with Medical Component, 565-90792.</a:t>
            </a:r>
          </a:p>
          <a:p>
            <a:pPr marL="914400" lvl="1" indent="-457200" algn="l">
              <a:spcBef>
                <a:spcPts val="0"/>
              </a:spcBef>
              <a:buFont typeface="Arial" panose="020B0604020202020204" pitchFamily="34" charset="0"/>
              <a:buChar char="•"/>
            </a:pPr>
            <a:r>
              <a:rPr lang="en-US" sz="1750" dirty="0">
                <a:latin typeface="Verdana" panose="020B0604030504040204" pitchFamily="34" charset="0"/>
                <a:ea typeface="Verdana" panose="020B0604030504040204" pitchFamily="34" charset="0"/>
              </a:rPr>
              <a:t>See slide #17</a:t>
            </a:r>
            <a:endParaRPr lang="en-US" sz="1750" dirty="0">
              <a:solidFill>
                <a:schemeClr val="tx1"/>
              </a:solidFill>
              <a:latin typeface="Verdana" panose="020B0604030504040204" pitchFamily="34" charset="0"/>
              <a:ea typeface="Verdana" panose="020B0604030504040204" pitchFamily="34" charset="0"/>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3</a:t>
            </a:fld>
            <a:endParaRPr lang="uk-UA" dirty="0"/>
          </a:p>
        </p:txBody>
      </p:sp>
      <p:pic>
        <p:nvPicPr>
          <p:cNvPr id="5" name="Picture 4" descr="Graphical user interface, text, application&#10;&#10;Description generated with very high confidence">
            <a:extLst>
              <a:ext uri="{FF2B5EF4-FFF2-40B4-BE49-F238E27FC236}">
                <a16:creationId xmlns:a16="http://schemas.microsoft.com/office/drawing/2014/main" id="{2013495A-6152-41AE-A3ED-8F21FC799687}"/>
              </a:ext>
            </a:extLst>
          </p:cNvPr>
          <p:cNvPicPr/>
          <p:nvPr/>
        </p:nvPicPr>
        <p:blipFill>
          <a:blip r:embed="rId3">
            <a:extLst>
              <a:ext uri="{28A0092B-C50C-407E-A947-70E740481C1C}">
                <a14:useLocalDpi xmlns:a14="http://schemas.microsoft.com/office/drawing/2010/main" val="0"/>
              </a:ext>
            </a:extLst>
          </a:blip>
          <a:stretch>
            <a:fillRect/>
          </a:stretch>
        </p:blipFill>
        <p:spPr>
          <a:xfrm>
            <a:off x="901065" y="3372589"/>
            <a:ext cx="10389870" cy="1920240"/>
          </a:xfrm>
          <a:prstGeom prst="rect">
            <a:avLst/>
          </a:prstGeom>
        </p:spPr>
      </p:pic>
    </p:spTree>
    <p:extLst>
      <p:ext uri="{BB962C8B-B14F-4D97-AF65-F5344CB8AC3E}">
        <p14:creationId xmlns:p14="http://schemas.microsoft.com/office/powerpoint/2010/main" val="4230432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9B3B-1A2A-4577-90EF-43FAC48EF8E3}"/>
              </a:ext>
            </a:extLst>
          </p:cNvPr>
          <p:cNvSpPr>
            <a:spLocks noGrp="1"/>
          </p:cNvSpPr>
          <p:nvPr>
            <p:ph type="ctrTitle"/>
          </p:nvPr>
        </p:nvSpPr>
        <p:spPr>
          <a:xfrm>
            <a:off x="2770909" y="928109"/>
            <a:ext cx="7553719" cy="867930"/>
          </a:xfrm>
        </p:spPr>
        <p:txBody>
          <a:bodyPr/>
          <a:lstStyle/>
          <a:p>
            <a:pPr algn="ctr"/>
            <a:r>
              <a:rPr lang="en-US" dirty="0">
                <a:latin typeface="Verdana" panose="020B0604030504040204" pitchFamily="34" charset="0"/>
                <a:ea typeface="Verdana" panose="020B0604030504040204" pitchFamily="34" charset="0"/>
              </a:rPr>
              <a:t>E/M add-on of “+ Psychotherapy” CAUTION—Claiming Risk!</a:t>
            </a:r>
          </a:p>
        </p:txBody>
      </p:sp>
      <p:sp>
        <p:nvSpPr>
          <p:cNvPr id="3" name="Subtitle 2">
            <a:extLst>
              <a:ext uri="{FF2B5EF4-FFF2-40B4-BE49-F238E27FC236}">
                <a16:creationId xmlns:a16="http://schemas.microsoft.com/office/drawing/2014/main" id="{64A0D30E-DF63-427C-B7D2-1678FC02AA21}"/>
              </a:ext>
            </a:extLst>
          </p:cNvPr>
          <p:cNvSpPr>
            <a:spLocks noGrp="1"/>
          </p:cNvSpPr>
          <p:nvPr>
            <p:ph type="subTitle" idx="1"/>
          </p:nvPr>
        </p:nvSpPr>
        <p:spPr>
          <a:xfrm>
            <a:off x="89210" y="2005070"/>
            <a:ext cx="12102789" cy="4686627"/>
          </a:xfrm>
        </p:spPr>
        <p:txBody>
          <a:bodyPr/>
          <a:lstStyle/>
          <a:p>
            <a:r>
              <a:rPr lang="en-US" sz="2000" dirty="0">
                <a:latin typeface="Verdana" panose="020B0604030504040204" pitchFamily="34" charset="0"/>
                <a:ea typeface="Verdana" panose="020B0604030504040204" pitchFamily="34" charset="0"/>
              </a:rPr>
              <a:t>Caution: It is not advised to claim add-on + Psychotherapy with E/M codes.  </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Psychotherapy is often confused with counseling services as described by the AMA CPT  Manual® : </a:t>
            </a:r>
          </a:p>
          <a:p>
            <a:pPr marL="108000" indent="0">
              <a:buNone/>
            </a:pPr>
            <a:r>
              <a:rPr lang="en-US" sz="2000" dirty="0">
                <a:latin typeface="Verdana" panose="020B0604030504040204" pitchFamily="34" charset="0"/>
                <a:ea typeface="Verdana" panose="020B0604030504040204" pitchFamily="34" charset="0"/>
              </a:rPr>
              <a:t>	“Counseling is a discussion with a client, or the client’s family, concerning one or	more of the following issues: Diagnostic results, prior studies, need for further 	testing, impressions, clinical course, prognosis, treatment options, medication 	issues/risks/benefits, instructions for management and/or follow-up, importance of 	compliance with chosen management options, risk factor reduction and client 	education.”</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If the QHP is separately providing psychotherapy to treat the client’s diagnosis (such as providing weekly CBT for addressing depressive symptoms), they will claim for Psychotherapy.  </a:t>
            </a:r>
          </a:p>
          <a:p>
            <a:pPr marL="914400" lvl="1" indent="-4572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For those sessions where medication is also addressed (usually once monthly) an E/M code + the add-on code of Psychotherapy may be claimed instead.</a:t>
            </a:r>
          </a:p>
          <a:p>
            <a:pPr marL="108000" indent="0">
              <a:buNone/>
            </a:pPr>
            <a:endParaRPr lang="en-US" dirty="0"/>
          </a:p>
        </p:txBody>
      </p:sp>
      <p:sp>
        <p:nvSpPr>
          <p:cNvPr id="4" name="Slide Number Placeholder 3">
            <a:extLst>
              <a:ext uri="{FF2B5EF4-FFF2-40B4-BE49-F238E27FC236}">
                <a16:creationId xmlns:a16="http://schemas.microsoft.com/office/drawing/2014/main" id="{FBA67AA5-A7F1-4961-BBAE-5DD650A9B1A3}"/>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30</a:t>
            </a:fld>
            <a:endParaRPr lang="uk-UA" dirty="0"/>
          </a:p>
        </p:txBody>
      </p:sp>
      <p:sp>
        <p:nvSpPr>
          <p:cNvPr id="5" name="Double Wave 4">
            <a:extLst>
              <a:ext uri="{FF2B5EF4-FFF2-40B4-BE49-F238E27FC236}">
                <a16:creationId xmlns:a16="http://schemas.microsoft.com/office/drawing/2014/main" id="{2230AE03-C9F1-4C01-8BF0-FFE22BADEE2E}"/>
              </a:ext>
            </a:extLst>
          </p:cNvPr>
          <p:cNvSpPr/>
          <p:nvPr/>
        </p:nvSpPr>
        <p:spPr>
          <a:xfrm>
            <a:off x="10688320" y="268979"/>
            <a:ext cx="665480" cy="6591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All E/M Codes</a:t>
            </a:r>
          </a:p>
        </p:txBody>
      </p:sp>
    </p:spTree>
    <p:extLst>
      <p:ext uri="{BB962C8B-B14F-4D97-AF65-F5344CB8AC3E}">
        <p14:creationId xmlns:p14="http://schemas.microsoft.com/office/powerpoint/2010/main" val="234584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ABD0-3832-4237-B3DD-6494B64C90B4}"/>
              </a:ext>
            </a:extLst>
          </p:cNvPr>
          <p:cNvSpPr>
            <a:spLocks noGrp="1"/>
          </p:cNvSpPr>
          <p:nvPr>
            <p:ph type="ctrTitle"/>
          </p:nvPr>
        </p:nvSpPr>
        <p:spPr>
          <a:xfrm>
            <a:off x="2442028" y="529920"/>
            <a:ext cx="7307943" cy="867930"/>
          </a:xfrm>
        </p:spPr>
        <p:txBody>
          <a:bodyPr/>
          <a:lstStyle/>
          <a:p>
            <a:pPr algn="ctr"/>
            <a:r>
              <a:rPr lang="en-US" dirty="0">
                <a:latin typeface="Verdana" panose="020B0604030504040204" pitchFamily="34" charset="0"/>
                <a:ea typeface="Verdana" panose="020B0604030504040204" pitchFamily="34" charset="0"/>
              </a:rPr>
              <a:t>Documenting E/M Services Provided in a Progress Note (PN)</a:t>
            </a:r>
          </a:p>
        </p:txBody>
      </p:sp>
      <p:sp>
        <p:nvSpPr>
          <p:cNvPr id="3" name="Subtitle 2">
            <a:extLst>
              <a:ext uri="{FF2B5EF4-FFF2-40B4-BE49-F238E27FC236}">
                <a16:creationId xmlns:a16="http://schemas.microsoft.com/office/drawing/2014/main" id="{4F8F5BF4-4254-43AB-A627-8CE9BBCB8945}"/>
              </a:ext>
            </a:extLst>
          </p:cNvPr>
          <p:cNvSpPr>
            <a:spLocks noGrp="1"/>
          </p:cNvSpPr>
          <p:nvPr>
            <p:ph type="subTitle" idx="1"/>
          </p:nvPr>
        </p:nvSpPr>
        <p:spPr>
          <a:xfrm>
            <a:off x="178421" y="1884218"/>
            <a:ext cx="11775686" cy="4501232"/>
          </a:xfrm>
        </p:spPr>
        <p:txBody>
          <a:bodyPr/>
          <a:lstStyle/>
          <a:p>
            <a:r>
              <a:rPr lang="en-US" sz="2000" u="sng" dirty="0">
                <a:latin typeface="Verdana" panose="020B0604030504040204" pitchFamily="34" charset="0"/>
                <a:ea typeface="Verdana" panose="020B0604030504040204" pitchFamily="34" charset="0"/>
              </a:rPr>
              <a:t>Required for Medicare (and Medi-Medi) documentation</a:t>
            </a:r>
            <a:r>
              <a:rPr lang="en-US" sz="2000" dirty="0">
                <a:latin typeface="Verdana" panose="020B0604030504040204" pitchFamily="34" charset="0"/>
                <a:ea typeface="Verdana" panose="020B0604030504040204" pitchFamily="34" charset="0"/>
              </a:rPr>
              <a:t>, and appropriate for Medi-Cal Claiming:</a:t>
            </a:r>
          </a:p>
          <a:p>
            <a:pPr marL="62865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Per the AMA CPT Manual</a:t>
            </a:r>
            <a:r>
              <a:rPr lang="en-US" sz="2000" dirty="0">
                <a:solidFill>
                  <a:schemeClr val="tx1">
                    <a:lumMod val="50000"/>
                    <a:lumOff val="50000"/>
                  </a:schemeClr>
                </a:solidFill>
                <a:latin typeface="Verdana" panose="020B0604030504040204" pitchFamily="34" charset="0"/>
                <a:ea typeface="Verdana" panose="020B0604030504040204" pitchFamily="34" charset="0"/>
              </a:rPr>
              <a:t>®</a:t>
            </a:r>
            <a:r>
              <a:rPr lang="en-US" sz="2000" dirty="0">
                <a:latin typeface="Verdana" panose="020B0604030504040204" pitchFamily="34" charset="0"/>
                <a:ea typeface="Verdana" panose="020B0604030504040204" pitchFamily="34" charset="0"/>
              </a:rPr>
              <a:t> document to the seven components of E/M services:</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History, Examination, Medical Decision Making, Counseling, Coordination of Care, Nature of Presenting Problem &amp; Time</a:t>
            </a:r>
          </a:p>
          <a:p>
            <a:pPr marL="800100" lvl="1" indent="-342900" algn="l">
              <a:buFont typeface="Arial" panose="020B0604020202020204" pitchFamily="34" charset="0"/>
              <a:buChar char="•"/>
            </a:pPr>
            <a:endParaRPr lang="en-US" sz="1000" dirty="0">
              <a:latin typeface="Verdana" panose="020B0604030504040204" pitchFamily="34" charset="0"/>
              <a:ea typeface="Verdana" panose="020B0604030504040204" pitchFamily="34" charset="0"/>
            </a:endParaRPr>
          </a:p>
          <a:p>
            <a:pPr marL="628650" indent="-342900">
              <a:buFont typeface="Arial" panose="020B0604020202020204" pitchFamily="34" charset="0"/>
              <a:buChar char="•"/>
            </a:pPr>
            <a:r>
              <a:rPr lang="en-US" sz="2000" u="sng" dirty="0">
                <a:latin typeface="Verdana" panose="020B0604030504040204" pitchFamily="34" charset="0"/>
                <a:ea typeface="Verdana" panose="020B0604030504040204" pitchFamily="34" charset="0"/>
              </a:rPr>
              <a:t>For Medi-Cal Purposes</a:t>
            </a:r>
            <a:r>
              <a:rPr lang="en-US" sz="2000" dirty="0">
                <a:latin typeface="Verdana" panose="020B0604030504040204" pitchFamily="34" charset="0"/>
                <a:ea typeface="Verdana" panose="020B0604030504040204" pitchFamily="34" charset="0"/>
              </a:rPr>
              <a:t>, the QHP may document:</a:t>
            </a:r>
          </a:p>
          <a:p>
            <a:pPr marL="914400" lvl="1" indent="-457200" algn="l">
              <a:buFont typeface="Arial" panose="020B0604020202020204" pitchFamily="34" charset="0"/>
              <a:buChar char="•"/>
            </a:pPr>
            <a:r>
              <a:rPr lang="en-US" dirty="0">
                <a:latin typeface="Verdana" panose="020B0604030504040204" pitchFamily="34" charset="0"/>
                <a:ea typeface="Verdana" panose="020B0604030504040204" pitchFamily="34" charset="0"/>
              </a:rPr>
              <a:t>Any of the relevant 7 components above and a Progress Note (PN) outline such as PIRP.  Regardless of the template chosen the elements below must be included per DHCS:</a:t>
            </a:r>
          </a:p>
          <a:p>
            <a:pPr marL="1371600" lvl="2" indent="-457200" algn="l">
              <a:buFont typeface="Arial" panose="020B0604020202020204" pitchFamily="34" charset="0"/>
              <a:buChar char="•"/>
            </a:pPr>
            <a:r>
              <a:rPr lang="en-US" sz="2000" dirty="0">
                <a:latin typeface="Verdana" panose="020B0604030504040204" pitchFamily="34" charset="0"/>
                <a:ea typeface="Verdana" panose="020B0604030504040204" pitchFamily="34" charset="0"/>
              </a:rPr>
              <a:t>Presentation or Problem (P): That day’s presentation or progress.</a:t>
            </a:r>
          </a:p>
          <a:p>
            <a:pPr marL="1371600" lvl="2" indent="-457200" algn="l">
              <a:buFont typeface="Arial" panose="020B0604020202020204" pitchFamily="34" charset="0"/>
              <a:buChar char="•"/>
            </a:pPr>
            <a:r>
              <a:rPr lang="en-US" sz="2000" i="1" dirty="0">
                <a:latin typeface="Verdana" panose="020B0604030504040204" pitchFamily="34" charset="0"/>
                <a:ea typeface="Verdana" panose="020B0604030504040204" pitchFamily="34" charset="0"/>
              </a:rPr>
              <a:t>Intervention (I): That day’s psychiatric intervention in detail.</a:t>
            </a:r>
          </a:p>
          <a:p>
            <a:pPr marL="1371600" lvl="2" indent="-457200" algn="l">
              <a:buFont typeface="Arial" panose="020B0604020202020204" pitchFamily="34" charset="0"/>
              <a:buChar char="•"/>
            </a:pPr>
            <a:r>
              <a:rPr lang="en-US" sz="2000" i="1" dirty="0">
                <a:latin typeface="Verdana" panose="020B0604030504040204" pitchFamily="34" charset="0"/>
                <a:ea typeface="Verdana" panose="020B0604030504040204" pitchFamily="34" charset="0"/>
              </a:rPr>
              <a:t>Response (R): That day’s detailed client (or collateral) responses to the intervention(s).</a:t>
            </a:r>
          </a:p>
          <a:p>
            <a:pPr marL="1371600" lvl="2" indent="-457200" algn="l">
              <a:buFont typeface="Arial" panose="020B0604020202020204" pitchFamily="34" charset="0"/>
              <a:buChar char="•"/>
            </a:pPr>
            <a:r>
              <a:rPr lang="en-US" sz="2000" dirty="0">
                <a:latin typeface="Verdana" panose="020B0604030504040204" pitchFamily="34" charset="0"/>
                <a:ea typeface="Verdana" panose="020B0604030504040204" pitchFamily="34" charset="0"/>
              </a:rPr>
              <a:t>Plan (P): Next steps determined from that day’s service provision.</a:t>
            </a:r>
          </a:p>
        </p:txBody>
      </p:sp>
      <p:sp>
        <p:nvSpPr>
          <p:cNvPr id="4" name="Slide Number Placeholder 3">
            <a:extLst>
              <a:ext uri="{FF2B5EF4-FFF2-40B4-BE49-F238E27FC236}">
                <a16:creationId xmlns:a16="http://schemas.microsoft.com/office/drawing/2014/main" id="{1841A1CD-37D6-4C8B-8320-B3805F0D72A6}"/>
              </a:ext>
            </a:extLst>
          </p:cNvPr>
          <p:cNvSpPr>
            <a:spLocks noGrp="1"/>
          </p:cNvSpPr>
          <p:nvPr>
            <p:ph type="sldNum" sz="quarter" idx="12"/>
          </p:nvPr>
        </p:nvSpPr>
        <p:spPr/>
        <p:txBody>
          <a:bodyPr/>
          <a:lstStyle/>
          <a:p>
            <a:fld id="{6E9F442E-095D-414B-A3C1-4D7C903EC540}" type="slidenum">
              <a:rPr lang="en-US" smtClean="0"/>
              <a:t>31</a:t>
            </a:fld>
            <a:endParaRPr lang="en-US" dirty="0"/>
          </a:p>
        </p:txBody>
      </p:sp>
      <p:sp>
        <p:nvSpPr>
          <p:cNvPr id="5" name="Double Wave 4">
            <a:extLst>
              <a:ext uri="{FF2B5EF4-FFF2-40B4-BE49-F238E27FC236}">
                <a16:creationId xmlns:a16="http://schemas.microsoft.com/office/drawing/2014/main" id="{CDE1C72D-8C3B-4A26-8DC5-482BF415B93E}"/>
              </a:ext>
            </a:extLst>
          </p:cNvPr>
          <p:cNvSpPr/>
          <p:nvPr/>
        </p:nvSpPr>
        <p:spPr>
          <a:xfrm>
            <a:off x="10874756" y="444737"/>
            <a:ext cx="665480" cy="6591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All E/M Codes</a:t>
            </a:r>
          </a:p>
        </p:txBody>
      </p:sp>
    </p:spTree>
    <p:extLst>
      <p:ext uri="{BB962C8B-B14F-4D97-AF65-F5344CB8AC3E}">
        <p14:creationId xmlns:p14="http://schemas.microsoft.com/office/powerpoint/2010/main" val="3001493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ABD0-3832-4237-B3DD-6494B64C90B4}"/>
              </a:ext>
            </a:extLst>
          </p:cNvPr>
          <p:cNvSpPr>
            <a:spLocks noGrp="1"/>
          </p:cNvSpPr>
          <p:nvPr>
            <p:ph type="ctrTitle"/>
          </p:nvPr>
        </p:nvSpPr>
        <p:spPr>
          <a:xfrm>
            <a:off x="2079136" y="820624"/>
            <a:ext cx="7307943" cy="480131"/>
          </a:xfrm>
        </p:spPr>
        <p:txBody>
          <a:bodyPr/>
          <a:lstStyle/>
          <a:p>
            <a:pPr algn="ctr"/>
            <a:r>
              <a:rPr lang="en-US" dirty="0">
                <a:latin typeface="Verdana" panose="020B0604030504040204" pitchFamily="34" charset="0"/>
                <a:ea typeface="Verdana" panose="020B0604030504040204" pitchFamily="34" charset="0"/>
              </a:rPr>
              <a:t>E/M PN Interventions</a:t>
            </a:r>
          </a:p>
        </p:txBody>
      </p:sp>
      <p:sp>
        <p:nvSpPr>
          <p:cNvPr id="3" name="Subtitle 2">
            <a:extLst>
              <a:ext uri="{FF2B5EF4-FFF2-40B4-BE49-F238E27FC236}">
                <a16:creationId xmlns:a16="http://schemas.microsoft.com/office/drawing/2014/main" id="{4F8F5BF4-4254-43AB-A627-8CE9BBCB8945}"/>
              </a:ext>
            </a:extLst>
          </p:cNvPr>
          <p:cNvSpPr>
            <a:spLocks noGrp="1"/>
          </p:cNvSpPr>
          <p:nvPr>
            <p:ph type="subTitle" idx="1"/>
          </p:nvPr>
        </p:nvSpPr>
        <p:spPr>
          <a:xfrm>
            <a:off x="208157" y="1752986"/>
            <a:ext cx="11775686" cy="4785926"/>
          </a:xfrm>
        </p:spPr>
        <p:txBody>
          <a:bodyPr/>
          <a:lstStyle/>
          <a:p>
            <a:endParaRPr lang="en-US" sz="2000" dirty="0">
              <a:latin typeface="Verdana" panose="020B0604030504040204" pitchFamily="34" charset="0"/>
              <a:ea typeface="Verdana" panose="020B0604030504040204" pitchFamily="34" charset="0"/>
            </a:endParaRPr>
          </a:p>
          <a:p>
            <a:r>
              <a:rPr lang="en-US" sz="2000" u="sng" dirty="0">
                <a:latin typeface="Verdana" panose="020B0604030504040204" pitchFamily="34" charset="0"/>
                <a:ea typeface="Verdana" panose="020B0604030504040204" pitchFamily="34" charset="0"/>
              </a:rPr>
              <a:t>Why would PN entries with the following interventions be disallowed in an Audit?</a:t>
            </a:r>
          </a:p>
          <a:p>
            <a:pPr marL="279450" lvl="1" algn="l"/>
            <a:r>
              <a:rPr lang="en-US" dirty="0">
                <a:latin typeface="Verdana" panose="020B0604030504040204" pitchFamily="34" charset="0"/>
                <a:ea typeface="Verdana" panose="020B0604030504040204" pitchFamily="34" charset="0"/>
              </a:rPr>
              <a:t>• “I had a lengthy discussion with the patient.” </a:t>
            </a:r>
          </a:p>
          <a:p>
            <a:pPr marL="279450" lvl="1" algn="l"/>
            <a:r>
              <a:rPr lang="en-US" dirty="0">
                <a:latin typeface="Verdana" panose="020B0604030504040204" pitchFamily="34" charset="0"/>
                <a:ea typeface="Verdana" panose="020B0604030504040204" pitchFamily="34" charset="0"/>
              </a:rPr>
              <a:t>• “I spent 20 minutes in supportive counseling.”</a:t>
            </a:r>
          </a:p>
          <a:p>
            <a:pPr marL="279450" lvl="1" algn="l"/>
            <a:r>
              <a:rPr lang="en-US" dirty="0">
                <a:latin typeface="Verdana" panose="020B0604030504040204" pitchFamily="34" charset="0"/>
                <a:ea typeface="Verdana" panose="020B0604030504040204" pitchFamily="34" charset="0"/>
              </a:rPr>
              <a:t>• “I spent 15 minutes talking about the treatment options.”</a:t>
            </a:r>
          </a:p>
          <a:p>
            <a:pPr marL="279450" lvl="1" algn="l"/>
            <a:r>
              <a:rPr lang="en-US" dirty="0">
                <a:latin typeface="Verdana" panose="020B0604030504040204" pitchFamily="34" charset="0"/>
                <a:ea typeface="Verdana" panose="020B0604030504040204" pitchFamily="34" charset="0"/>
              </a:rPr>
              <a:t>• “I spent 30 minutes with the patient.”</a:t>
            </a:r>
          </a:p>
          <a:p>
            <a:pPr marL="279450" lvl="1" algn="l"/>
            <a:endParaRPr lang="en-US" dirty="0">
              <a:latin typeface="Verdana" panose="020B0604030504040204" pitchFamily="34" charset="0"/>
              <a:ea typeface="Verdana" panose="020B0604030504040204" pitchFamily="34" charset="0"/>
            </a:endParaRPr>
          </a:p>
          <a:p>
            <a:pPr marL="450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They are not a </a:t>
            </a:r>
            <a:r>
              <a:rPr lang="en-US" sz="2000" u="sng" dirty="0">
                <a:latin typeface="Verdana" panose="020B0604030504040204" pitchFamily="34" charset="0"/>
                <a:ea typeface="Verdana" panose="020B0604030504040204" pitchFamily="34" charset="0"/>
              </a:rPr>
              <a:t>detailed description </a:t>
            </a:r>
            <a:r>
              <a:rPr lang="en-US" sz="2000" dirty="0">
                <a:latin typeface="Verdana" panose="020B0604030504040204" pitchFamily="34" charset="0"/>
                <a:ea typeface="Verdana" panose="020B0604030504040204" pitchFamily="34" charset="0"/>
              </a:rPr>
              <a:t>of the interventions provided that day, rather a generic comment that could be applied to any case.</a:t>
            </a:r>
          </a:p>
          <a:p>
            <a:pPr marL="108000" indent="0">
              <a:buNone/>
            </a:pPr>
            <a:endParaRPr lang="en-US" sz="2000" dirty="0">
              <a:latin typeface="Verdana" panose="020B0604030504040204" pitchFamily="34" charset="0"/>
              <a:ea typeface="Verdana" panose="020B0604030504040204" pitchFamily="34" charset="0"/>
            </a:endParaRPr>
          </a:p>
          <a:p>
            <a:pPr marL="450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They are </a:t>
            </a:r>
            <a:r>
              <a:rPr lang="en-US" sz="2000" u="sng" dirty="0">
                <a:latin typeface="Verdana" panose="020B0604030504040204" pitchFamily="34" charset="0"/>
                <a:ea typeface="Verdana" panose="020B0604030504040204" pitchFamily="34" charset="0"/>
              </a:rPr>
              <a:t>not thorough</a:t>
            </a:r>
            <a:r>
              <a:rPr lang="en-US" sz="2000" dirty="0">
                <a:latin typeface="Verdana" panose="020B0604030504040204" pitchFamily="34" charset="0"/>
                <a:ea typeface="Verdana" panose="020B0604030504040204" pitchFamily="34" charset="0"/>
              </a:rPr>
              <a:t> enough to </a:t>
            </a:r>
            <a:r>
              <a:rPr lang="en-US" sz="2000" u="sng" dirty="0">
                <a:latin typeface="Verdana" panose="020B0604030504040204" pitchFamily="34" charset="0"/>
                <a:ea typeface="Verdana" panose="020B0604030504040204" pitchFamily="34" charset="0"/>
              </a:rPr>
              <a:t>represent the time claimed</a:t>
            </a:r>
            <a:r>
              <a:rPr lang="en-US" sz="2000" dirty="0">
                <a:latin typeface="Verdana" panose="020B0604030504040204" pitchFamily="34" charset="0"/>
                <a:ea typeface="Verdana" panose="020B0604030504040204" pitchFamily="34" charset="0"/>
              </a:rPr>
              <a:t>.</a:t>
            </a:r>
          </a:p>
          <a:p>
            <a:pPr marL="450900" indent="-342900">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a:p>
            <a:pPr marL="450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Along with the detailed intervention, </a:t>
            </a:r>
            <a:r>
              <a:rPr lang="en-US" sz="2000" u="sng" dirty="0">
                <a:latin typeface="Verdana" panose="020B0604030504040204" pitchFamily="34" charset="0"/>
                <a:ea typeface="Verdana" panose="020B0604030504040204" pitchFamily="34" charset="0"/>
              </a:rPr>
              <a:t>the PN must also include </a:t>
            </a:r>
            <a:r>
              <a:rPr lang="en-US" sz="2000" dirty="0">
                <a:latin typeface="Verdana" panose="020B0604030504040204" pitchFamily="34" charset="0"/>
                <a:ea typeface="Verdana" panose="020B0604030504040204" pitchFamily="34" charset="0"/>
              </a:rPr>
              <a:t>that day’s presentation/problem, the client’s specific response(s) to the stated provider’s intervention(s), and the plan following this encounter in order to be allowed.</a:t>
            </a:r>
          </a:p>
          <a:p>
            <a:endParaRPr lang="en-US" sz="20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1841A1CD-37D6-4C8B-8320-B3805F0D72A6}"/>
              </a:ext>
            </a:extLst>
          </p:cNvPr>
          <p:cNvSpPr>
            <a:spLocks noGrp="1"/>
          </p:cNvSpPr>
          <p:nvPr>
            <p:ph type="sldNum" sz="quarter" idx="12"/>
          </p:nvPr>
        </p:nvSpPr>
        <p:spPr/>
        <p:txBody>
          <a:bodyPr/>
          <a:lstStyle/>
          <a:p>
            <a:fld id="{6E9F442E-095D-414B-A3C1-4D7C903EC540}" type="slidenum">
              <a:rPr lang="en-US" smtClean="0"/>
              <a:t>32</a:t>
            </a:fld>
            <a:endParaRPr lang="en-US" dirty="0"/>
          </a:p>
        </p:txBody>
      </p:sp>
      <p:sp>
        <p:nvSpPr>
          <p:cNvPr id="5" name="Double Wave 4">
            <a:extLst>
              <a:ext uri="{FF2B5EF4-FFF2-40B4-BE49-F238E27FC236}">
                <a16:creationId xmlns:a16="http://schemas.microsoft.com/office/drawing/2014/main" id="{FEEFD628-E8E3-4269-8679-83DAF716B48B}"/>
              </a:ext>
            </a:extLst>
          </p:cNvPr>
          <p:cNvSpPr/>
          <p:nvPr/>
        </p:nvSpPr>
        <p:spPr>
          <a:xfrm>
            <a:off x="10893044" y="474286"/>
            <a:ext cx="665480" cy="6591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All E/M Codes</a:t>
            </a:r>
          </a:p>
        </p:txBody>
      </p:sp>
    </p:spTree>
    <p:extLst>
      <p:ext uri="{BB962C8B-B14F-4D97-AF65-F5344CB8AC3E}">
        <p14:creationId xmlns:p14="http://schemas.microsoft.com/office/powerpoint/2010/main" val="122855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E4A6-0529-497B-B773-BDBF9BFB31A8}"/>
              </a:ext>
            </a:extLst>
          </p:cNvPr>
          <p:cNvSpPr>
            <a:spLocks noGrp="1"/>
          </p:cNvSpPr>
          <p:nvPr>
            <p:ph type="ctrTitle"/>
          </p:nvPr>
        </p:nvSpPr>
        <p:spPr>
          <a:xfrm>
            <a:off x="1417902" y="607882"/>
            <a:ext cx="9765304" cy="480131"/>
          </a:xfrm>
        </p:spPr>
        <p:txBody>
          <a:bodyPr/>
          <a:lstStyle/>
          <a:p>
            <a:pPr algn="ctr"/>
            <a:r>
              <a:rPr lang="en-US" dirty="0">
                <a:latin typeface="Verdana" panose="020B0604030504040204" pitchFamily="34" charset="0"/>
                <a:ea typeface="Verdana" panose="020B0604030504040204" pitchFamily="34" charset="0"/>
              </a:rPr>
              <a:t>Timeliness of Progress Notes (PN)</a:t>
            </a:r>
          </a:p>
        </p:txBody>
      </p:sp>
      <p:sp>
        <p:nvSpPr>
          <p:cNvPr id="3" name="Subtitle 2">
            <a:extLst>
              <a:ext uri="{FF2B5EF4-FFF2-40B4-BE49-F238E27FC236}">
                <a16:creationId xmlns:a16="http://schemas.microsoft.com/office/drawing/2014/main" id="{C517EB19-5251-4BAE-AAEF-764150619C7B}"/>
              </a:ext>
            </a:extLst>
          </p:cNvPr>
          <p:cNvSpPr>
            <a:spLocks noGrp="1"/>
          </p:cNvSpPr>
          <p:nvPr>
            <p:ph type="subTitle" idx="1"/>
          </p:nvPr>
        </p:nvSpPr>
        <p:spPr>
          <a:xfrm>
            <a:off x="1900960" y="1460938"/>
            <a:ext cx="10133385" cy="4539704"/>
          </a:xfrm>
        </p:spPr>
        <p:txBody>
          <a:bodyPr/>
          <a:lstStyle/>
          <a:p>
            <a:pPr marL="571500" indent="-285750">
              <a:buFont typeface="Arial" panose="020B0604020202020204" pitchFamily="34" charset="0"/>
              <a:buChar char="•"/>
            </a:pPr>
            <a:r>
              <a:rPr lang="en-US" sz="2000" u="sng" dirty="0">
                <a:latin typeface="Verdana" panose="020B0604030504040204" pitchFamily="34" charset="0"/>
                <a:ea typeface="Verdana" panose="020B0604030504040204" pitchFamily="34" charset="0"/>
              </a:rPr>
              <a:t>DHCS has had an increased focus on timely documentation.</a:t>
            </a:r>
          </a:p>
          <a:p>
            <a:pPr marL="1200150" lvl="2" indent="-285750" algn="l">
              <a:buFont typeface="Arial" panose="020B0604020202020204" pitchFamily="34" charset="0"/>
              <a:buChar char="•"/>
            </a:pPr>
            <a:r>
              <a:rPr lang="en-US" sz="2000" dirty="0">
                <a:solidFill>
                  <a:schemeClr val="bg2">
                    <a:lumMod val="50000"/>
                  </a:schemeClr>
                </a:solidFill>
                <a:latin typeface="Verdana" panose="020B0604030504040204" pitchFamily="34" charset="0"/>
                <a:ea typeface="Verdana" panose="020B0604030504040204" pitchFamily="34" charset="0"/>
              </a:rPr>
              <a:t>Audit feedback has been that it is best practice to write the PN the same day, and if service is at the end of the day—by next day.</a:t>
            </a:r>
          </a:p>
          <a:p>
            <a:pPr marL="1200150" lvl="2" indent="-285750" algn="l">
              <a:buFont typeface="Arial" panose="020B0604020202020204" pitchFamily="34" charset="0"/>
              <a:buChar char="•"/>
            </a:pPr>
            <a:r>
              <a:rPr lang="en-US" sz="2000" dirty="0">
                <a:solidFill>
                  <a:schemeClr val="bg2">
                    <a:lumMod val="50000"/>
                  </a:schemeClr>
                </a:solidFill>
                <a:latin typeface="Verdana" panose="020B0604030504040204" pitchFamily="34" charset="0"/>
                <a:ea typeface="Verdana" panose="020B0604030504040204" pitchFamily="34" charset="0"/>
              </a:rPr>
              <a:t>Schedule time at the end of the day for documentation.</a:t>
            </a:r>
          </a:p>
          <a:p>
            <a:pPr lvl="2" algn="l"/>
            <a:endParaRPr lang="en-US" sz="2000" dirty="0">
              <a:solidFill>
                <a:schemeClr val="bg2">
                  <a:lumMod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ACBH Timeliness of PN’s:</a:t>
            </a:r>
          </a:p>
          <a:p>
            <a:pPr marL="1022400" lvl="2" indent="-285750" algn="l">
              <a:buFont typeface="Arial" panose="020B0604020202020204" pitchFamily="34" charset="0"/>
              <a:buChar char="•"/>
            </a:pPr>
            <a:r>
              <a:rPr lang="en-US" sz="2000" dirty="0">
                <a:solidFill>
                  <a:schemeClr val="bg2">
                    <a:lumMod val="50000"/>
                  </a:schemeClr>
                </a:solidFill>
                <a:latin typeface="Verdana" panose="020B0604030504040204" pitchFamily="34" charset="0"/>
                <a:ea typeface="Verdana" panose="020B0604030504040204" pitchFamily="34" charset="0"/>
              </a:rPr>
              <a:t>It is best practice to write the Progress Notes on the same/next day of the date of service. Progress Notes must be entered in to the clinical record within five (5) business days of the date of service (DOS) with all required signatures or they will be considered a “late note”. Approval by the supervisor and clinician finalization of the Progress Note must be completed within five (5) business days.</a:t>
            </a:r>
          </a:p>
          <a:p>
            <a:pPr marL="1022400" lvl="2" indent="-285750" algn="l">
              <a:buFont typeface="Arial" panose="020B0604020202020204" pitchFamily="34" charset="0"/>
              <a:buChar char="•"/>
            </a:pPr>
            <a:r>
              <a:rPr lang="en-US" sz="2000" dirty="0">
                <a:solidFill>
                  <a:schemeClr val="bg2">
                    <a:lumMod val="50000"/>
                  </a:schemeClr>
                </a:solidFill>
                <a:latin typeface="Verdana" panose="020B0604030504040204" pitchFamily="34" charset="0"/>
                <a:ea typeface="Verdana" panose="020B0604030504040204" pitchFamily="34" charset="0"/>
              </a:rPr>
              <a:t>If an entry is late, the beginning of the Progress Note must clearly identify the note as a late entry for the DOS with “Late Entry for Month/day/year” at the beginning of the Progress Note.</a:t>
            </a:r>
          </a:p>
        </p:txBody>
      </p:sp>
      <p:sp>
        <p:nvSpPr>
          <p:cNvPr id="4" name="Slide Number Placeholder 3">
            <a:extLst>
              <a:ext uri="{FF2B5EF4-FFF2-40B4-BE49-F238E27FC236}">
                <a16:creationId xmlns:a16="http://schemas.microsoft.com/office/drawing/2014/main" id="{67C59EB4-5128-475D-B911-BA96650A2B70}"/>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33</a:t>
            </a:fld>
            <a:endParaRPr lang="uk-UA" dirty="0"/>
          </a:p>
        </p:txBody>
      </p:sp>
      <p:sp>
        <p:nvSpPr>
          <p:cNvPr id="5" name="Double Wave 4">
            <a:extLst>
              <a:ext uri="{FF2B5EF4-FFF2-40B4-BE49-F238E27FC236}">
                <a16:creationId xmlns:a16="http://schemas.microsoft.com/office/drawing/2014/main" id="{0C882AEF-18D9-41D7-A49D-F5046D76452F}"/>
              </a:ext>
            </a:extLst>
          </p:cNvPr>
          <p:cNvSpPr/>
          <p:nvPr/>
        </p:nvSpPr>
        <p:spPr>
          <a:xfrm>
            <a:off x="11021060" y="276791"/>
            <a:ext cx="665480" cy="6591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All E/M Codes</a:t>
            </a:r>
          </a:p>
        </p:txBody>
      </p:sp>
    </p:spTree>
    <p:extLst>
      <p:ext uri="{BB962C8B-B14F-4D97-AF65-F5344CB8AC3E}">
        <p14:creationId xmlns:p14="http://schemas.microsoft.com/office/powerpoint/2010/main" val="285249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7D93-E441-4B7C-8479-38B8EA68876D}"/>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Questions</a:t>
            </a:r>
          </a:p>
        </p:txBody>
      </p:sp>
      <p:sp>
        <p:nvSpPr>
          <p:cNvPr id="5" name="Slide Number Placeholder 4">
            <a:extLst>
              <a:ext uri="{FF2B5EF4-FFF2-40B4-BE49-F238E27FC236}">
                <a16:creationId xmlns:a16="http://schemas.microsoft.com/office/drawing/2014/main" id="{E7E75F0B-A3A8-4B77-A5EC-17673E900AE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34</a:t>
            </a:fld>
            <a:endParaRPr lang="uk-UA" dirty="0"/>
          </a:p>
        </p:txBody>
      </p:sp>
    </p:spTree>
    <p:extLst>
      <p:ext uri="{BB962C8B-B14F-4D97-AF65-F5344CB8AC3E}">
        <p14:creationId xmlns:p14="http://schemas.microsoft.com/office/powerpoint/2010/main" val="459984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603D-82E8-46F4-85F9-C33419E0B76B}"/>
              </a:ext>
            </a:extLst>
          </p:cNvPr>
          <p:cNvSpPr>
            <a:spLocks noGrp="1"/>
          </p:cNvSpPr>
          <p:nvPr>
            <p:ph type="ctrTitle"/>
          </p:nvPr>
        </p:nvSpPr>
        <p:spPr>
          <a:xfrm>
            <a:off x="0" y="1923139"/>
            <a:ext cx="12239740" cy="2086725"/>
          </a:xfrm>
        </p:spPr>
        <p:txBody>
          <a:bodyPr/>
          <a:lstStyle/>
          <a:p>
            <a:pPr algn="ctr"/>
            <a:r>
              <a:rPr lang="en-US" sz="3600" dirty="0">
                <a:latin typeface="Verdana" panose="020B0604030504040204" pitchFamily="34" charset="0"/>
                <a:ea typeface="Verdana" panose="020B0604030504040204" pitchFamily="34" charset="0"/>
              </a:rPr>
              <a:t>InSyst Data Code Selection and</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Time Entry for </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E/M Office, or Other Outpatient, Service Codes</a:t>
            </a:r>
          </a:p>
        </p:txBody>
      </p:sp>
      <p:sp>
        <p:nvSpPr>
          <p:cNvPr id="4" name="Slide Number Placeholder 3">
            <a:extLst>
              <a:ext uri="{FF2B5EF4-FFF2-40B4-BE49-F238E27FC236}">
                <a16:creationId xmlns:a16="http://schemas.microsoft.com/office/drawing/2014/main" id="{EE5ABC4F-5740-4490-9028-EE9446E4532C}"/>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35</a:t>
            </a:fld>
            <a:endParaRPr lang="uk-UA" dirty="0"/>
          </a:p>
        </p:txBody>
      </p:sp>
      <p:sp>
        <p:nvSpPr>
          <p:cNvPr id="5" name="Speech Bubble: Oval 4">
            <a:extLst>
              <a:ext uri="{FF2B5EF4-FFF2-40B4-BE49-F238E27FC236}">
                <a16:creationId xmlns:a16="http://schemas.microsoft.com/office/drawing/2014/main" id="{6567DA0C-8DB9-44B4-AA78-34C81D41F124}"/>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4036059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E4A6-0529-497B-B773-BDBF9BFB31A8}"/>
              </a:ext>
            </a:extLst>
          </p:cNvPr>
          <p:cNvSpPr>
            <a:spLocks noGrp="1"/>
          </p:cNvSpPr>
          <p:nvPr>
            <p:ph type="ctrTitle"/>
          </p:nvPr>
        </p:nvSpPr>
        <p:spPr>
          <a:xfrm>
            <a:off x="1953929" y="474702"/>
            <a:ext cx="9765304" cy="1255728"/>
          </a:xfrm>
        </p:spPr>
        <p:txBody>
          <a:bodyPr/>
          <a:lstStyle/>
          <a:p>
            <a:pPr algn="ctr"/>
            <a:r>
              <a:rPr lang="en-US" dirty="0">
                <a:latin typeface="Verdana" panose="020B0604030504040204" pitchFamily="34" charset="0"/>
                <a:ea typeface="Verdana" panose="020B0604030504040204" pitchFamily="34" charset="0"/>
              </a:rPr>
              <a:t>InSyst E/M Office, Outpt, Services Code Selection and Time Entry Directions:</a:t>
            </a:r>
            <a:r>
              <a:rPr lang="en-US" dirty="0">
                <a:solidFill>
                  <a:srgbClr val="25B781"/>
                </a:solidFill>
                <a:latin typeface="Verdana" panose="020B0604030504040204" pitchFamily="34" charset="0"/>
                <a:ea typeface="Verdana" panose="020B0604030504040204" pitchFamily="34" charset="0"/>
              </a:rPr>
              <a:t> No Prolonged </a:t>
            </a:r>
            <a:r>
              <a:rPr lang="en-US" dirty="0">
                <a:latin typeface="Verdana" panose="020B0604030504040204" pitchFamily="34" charset="0"/>
                <a:ea typeface="Verdana" panose="020B0604030504040204" pitchFamily="34" charset="0"/>
              </a:rPr>
              <a:t>Service </a:t>
            </a:r>
            <a:r>
              <a:rPr lang="en-US" dirty="0">
                <a:solidFill>
                  <a:srgbClr val="25B781"/>
                </a:solidFill>
                <a:latin typeface="Verdana" panose="020B0604030504040204" pitchFamily="34" charset="0"/>
                <a:ea typeface="Verdana" panose="020B0604030504040204" pitchFamily="34" charset="0"/>
              </a:rPr>
              <a:t>for Established Patient</a:t>
            </a:r>
            <a:r>
              <a:rPr lang="en-US" dirty="0">
                <a:latin typeface="Verdana" panose="020B0604030504040204" pitchFamily="34" charset="0"/>
                <a:ea typeface="Verdana" panose="020B0604030504040204" pitchFamily="34" charset="0"/>
              </a:rPr>
              <a:t>:</a:t>
            </a:r>
          </a:p>
        </p:txBody>
      </p:sp>
      <p:sp>
        <p:nvSpPr>
          <p:cNvPr id="3" name="Subtitle 2">
            <a:extLst>
              <a:ext uri="{FF2B5EF4-FFF2-40B4-BE49-F238E27FC236}">
                <a16:creationId xmlns:a16="http://schemas.microsoft.com/office/drawing/2014/main" id="{C517EB19-5251-4BAE-AAEF-764150619C7B}"/>
              </a:ext>
            </a:extLst>
          </p:cNvPr>
          <p:cNvSpPr>
            <a:spLocks noGrp="1"/>
          </p:cNvSpPr>
          <p:nvPr>
            <p:ph type="subTitle" idx="1"/>
          </p:nvPr>
        </p:nvSpPr>
        <p:spPr>
          <a:xfrm>
            <a:off x="5865264" y="1406638"/>
            <a:ext cx="6002623" cy="4862870"/>
          </a:xfrm>
        </p:spPr>
        <p:txBody>
          <a:bodyPr/>
          <a:lstStyle/>
          <a:p>
            <a:pPr marL="571500" indent="-285750">
              <a:buFont typeface="Arial" panose="020B0604020202020204" pitchFamily="34" charset="0"/>
              <a:buChar char="•"/>
            </a:pPr>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Established Patient: If the calculated </a:t>
            </a:r>
            <a:r>
              <a:rPr lang="en-US" sz="20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2000" dirty="0">
                <a:solidFill>
                  <a:schemeClr val="tx1">
                    <a:lumMod val="50000"/>
                    <a:lumOff val="50000"/>
                  </a:schemeClr>
                </a:solidFill>
                <a:latin typeface="Verdana" panose="020B0604030504040204" pitchFamily="34" charset="0"/>
                <a:ea typeface="Verdana" panose="020B0604030504040204" pitchFamily="34" charset="0"/>
              </a:rPr>
              <a:t> (</a:t>
            </a:r>
            <a:r>
              <a:rPr lang="en-US" sz="2000" b="1" dirty="0">
                <a:solidFill>
                  <a:schemeClr val="tx1">
                    <a:lumMod val="50000"/>
                    <a:lumOff val="50000"/>
                  </a:schemeClr>
                </a:solidFill>
                <a:latin typeface="Verdana" panose="020B0604030504040204" pitchFamily="34" charset="0"/>
                <a:ea typeface="Verdana" panose="020B0604030504040204" pitchFamily="34" charset="0"/>
              </a:rPr>
              <a:t>including </a:t>
            </a:r>
            <a:r>
              <a:rPr lang="en-US" sz="2000" b="1" dirty="0">
                <a:latin typeface="Verdana" panose="020B0604030504040204" pitchFamily="34" charset="0"/>
                <a:ea typeface="Verdana" panose="020B0604030504040204" pitchFamily="34" charset="0"/>
              </a:rPr>
              <a:t>same-day</a:t>
            </a:r>
            <a:r>
              <a:rPr lang="en-US" sz="2000" b="1" dirty="0">
                <a:solidFill>
                  <a:schemeClr val="tx1">
                    <a:lumMod val="50000"/>
                    <a:lumOff val="50000"/>
                  </a:schemeClr>
                </a:solidFill>
                <a:latin typeface="Verdana" panose="020B0604030504040204" pitchFamily="34" charset="0"/>
                <a:ea typeface="Verdana" panose="020B0604030504040204" pitchFamily="34" charset="0"/>
              </a:rPr>
              <a:t> documentation time</a:t>
            </a:r>
            <a:r>
              <a:rPr lang="en-US" sz="2000" dirty="0">
                <a:solidFill>
                  <a:schemeClr val="tx1">
                    <a:lumMod val="50000"/>
                    <a:lumOff val="50000"/>
                  </a:schemeClr>
                </a:solidFill>
                <a:latin typeface="Verdana" panose="020B0604030504040204" pitchFamily="34" charset="0"/>
                <a:ea typeface="Verdana" panose="020B0604030504040204" pitchFamily="34" charset="0"/>
              </a:rPr>
              <a:t>) is within the time range of the primary service codes 641-99211 to 646-99215, </a:t>
            </a:r>
            <a:r>
              <a:rPr lang="en-US" sz="2000" u="sng" dirty="0">
                <a:solidFill>
                  <a:schemeClr val="tx1">
                    <a:lumMod val="50000"/>
                    <a:lumOff val="50000"/>
                  </a:schemeClr>
                </a:solidFill>
                <a:latin typeface="Verdana" panose="020B0604030504040204" pitchFamily="34" charset="0"/>
                <a:ea typeface="Verdana" panose="020B0604030504040204" pitchFamily="34" charset="0"/>
              </a:rPr>
              <a:t>No</a:t>
            </a:r>
            <a:r>
              <a:rPr lang="en-US" sz="2000" dirty="0">
                <a:solidFill>
                  <a:schemeClr val="tx1">
                    <a:lumMod val="50000"/>
                    <a:lumOff val="50000"/>
                  </a:schemeClr>
                </a:solidFill>
                <a:latin typeface="Verdana" panose="020B0604030504040204" pitchFamily="34" charset="0"/>
                <a:ea typeface="Verdana" panose="020B0604030504040204" pitchFamily="34" charset="0"/>
              </a:rPr>
              <a:t> Prolonged service code 544-99417 is added. </a:t>
            </a:r>
            <a:endParaRPr lang="en-US" sz="2000" u="sng"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endParaRPr lang="en-US" u="sng"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Any add’l time (i.e. documentation time </a:t>
            </a:r>
            <a:r>
              <a:rPr lang="en-US" sz="2000" b="1" dirty="0">
                <a:solidFill>
                  <a:schemeClr val="tx1">
                    <a:lumMod val="50000"/>
                    <a:lumOff val="50000"/>
                  </a:schemeClr>
                </a:solidFill>
                <a:latin typeface="Verdana" panose="020B0604030504040204" pitchFamily="34" charset="0"/>
                <a:ea typeface="Verdana" panose="020B0604030504040204" pitchFamily="34" charset="0"/>
              </a:rPr>
              <a:t>(done on </a:t>
            </a:r>
            <a:r>
              <a:rPr lang="en-US" sz="2000" b="1" dirty="0">
                <a:latin typeface="Verdana" panose="020B0604030504040204" pitchFamily="34" charset="0"/>
                <a:ea typeface="Verdana" panose="020B0604030504040204" pitchFamily="34" charset="0"/>
              </a:rPr>
              <a:t>a different day </a:t>
            </a:r>
            <a:r>
              <a:rPr lang="en-US" sz="2000" b="1" dirty="0">
                <a:solidFill>
                  <a:schemeClr val="tx1">
                    <a:lumMod val="50000"/>
                    <a:lumOff val="50000"/>
                  </a:schemeClr>
                </a:solidFill>
                <a:latin typeface="Verdana" panose="020B0604030504040204" pitchFamily="34" charset="0"/>
                <a:ea typeface="Verdana" panose="020B0604030504040204" pitchFamily="34" charset="0"/>
              </a:rPr>
              <a:t>than service) </a:t>
            </a:r>
            <a:r>
              <a:rPr lang="en-US" sz="2000" dirty="0">
                <a:solidFill>
                  <a:schemeClr val="tx1">
                    <a:lumMod val="50000"/>
                    <a:lumOff val="50000"/>
                  </a:schemeClr>
                </a:solidFill>
                <a:latin typeface="Verdana" panose="020B0604030504040204" pitchFamily="34" charset="0"/>
                <a:ea typeface="Verdana" panose="020B0604030504040204" pitchFamily="34" charset="0"/>
              </a:rPr>
              <a:t>gets added to the primary service code.</a:t>
            </a:r>
          </a:p>
          <a:p>
            <a:pPr indent="0">
              <a:buNone/>
            </a:pPr>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dirty="0">
                <a:solidFill>
                  <a:srgbClr val="FF0000"/>
                </a:solidFill>
                <a:latin typeface="Verdana" panose="020B0604030504040204" pitchFamily="34" charset="0"/>
                <a:ea typeface="Verdana" panose="020B0604030504040204" pitchFamily="34" charset="0"/>
              </a:rPr>
              <a:t>The Primary E/M code selection allows InSyst to correctly claim to Medicare (However, the minutes associated with the code will claim to M/Cal.)</a:t>
            </a:r>
          </a:p>
        </p:txBody>
      </p:sp>
      <p:sp>
        <p:nvSpPr>
          <p:cNvPr id="4" name="Slide Number Placeholder 3">
            <a:extLst>
              <a:ext uri="{FF2B5EF4-FFF2-40B4-BE49-F238E27FC236}">
                <a16:creationId xmlns:a16="http://schemas.microsoft.com/office/drawing/2014/main" id="{67C59EB4-5128-475D-B911-BA96650A2B70}"/>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36</a:t>
            </a:fld>
            <a:endParaRPr lang="uk-UA" dirty="0"/>
          </a:p>
        </p:txBody>
      </p:sp>
      <p:pic>
        <p:nvPicPr>
          <p:cNvPr id="5" name="Picture 4">
            <a:extLst>
              <a:ext uri="{FF2B5EF4-FFF2-40B4-BE49-F238E27FC236}">
                <a16:creationId xmlns:a16="http://schemas.microsoft.com/office/drawing/2014/main" id="{5F3A6FE1-6FFE-4B44-9065-69142857CD78}"/>
              </a:ext>
            </a:extLst>
          </p:cNvPr>
          <p:cNvPicPr>
            <a:picLocks noChangeAspect="1"/>
          </p:cNvPicPr>
          <p:nvPr/>
        </p:nvPicPr>
        <p:blipFill>
          <a:blip r:embed="rId3"/>
          <a:stretch>
            <a:fillRect/>
          </a:stretch>
        </p:blipFill>
        <p:spPr>
          <a:xfrm>
            <a:off x="199704" y="1925052"/>
            <a:ext cx="5633733" cy="3826043"/>
          </a:xfrm>
          <a:prstGeom prst="rect">
            <a:avLst/>
          </a:prstGeom>
        </p:spPr>
      </p:pic>
      <p:sp>
        <p:nvSpPr>
          <p:cNvPr id="6" name="Speech Bubble: Oval 5">
            <a:extLst>
              <a:ext uri="{FF2B5EF4-FFF2-40B4-BE49-F238E27FC236}">
                <a16:creationId xmlns:a16="http://schemas.microsoft.com/office/drawing/2014/main" id="{B3D30596-5E20-4F10-8704-CF97E37EA431}"/>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475621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33F0-8E0C-48F9-A702-F199612FE7F9}"/>
              </a:ext>
            </a:extLst>
          </p:cNvPr>
          <p:cNvSpPr>
            <a:spLocks noGrp="1"/>
          </p:cNvSpPr>
          <p:nvPr>
            <p:ph type="ctrTitle"/>
          </p:nvPr>
        </p:nvSpPr>
        <p:spPr>
          <a:xfrm>
            <a:off x="1822648" y="359948"/>
            <a:ext cx="9129132" cy="1643527"/>
          </a:xfrm>
        </p:spPr>
        <p:txBody>
          <a:bodyPr/>
          <a:lstStyle/>
          <a:p>
            <a:pPr algn="ctr"/>
            <a:r>
              <a:rPr lang="en-US" dirty="0">
                <a:latin typeface="Verdana" panose="020B0604030504040204" pitchFamily="34" charset="0"/>
                <a:ea typeface="Verdana" panose="020B0604030504040204" pitchFamily="34" charset="0"/>
              </a:rPr>
              <a:t>InSyst Example: E/M Office, Outpt, Services Established Patient w/calculated </a:t>
            </a:r>
            <a:r>
              <a:rPr lang="en-US" u="sng" dirty="0">
                <a:latin typeface="Verdana" panose="020B0604030504040204" pitchFamily="34" charset="0"/>
                <a:ea typeface="Verdana" panose="020B0604030504040204" pitchFamily="34" charset="0"/>
              </a:rPr>
              <a:t>Service Time </a:t>
            </a:r>
            <a:r>
              <a:rPr lang="en-US" dirty="0">
                <a:latin typeface="Verdana" panose="020B0604030504040204" pitchFamily="34" charset="0"/>
                <a:ea typeface="Verdana" panose="020B0604030504040204" pitchFamily="34" charset="0"/>
              </a:rPr>
              <a:t>40-54 minutes - No Prolonged Time—Same Day Documentation</a:t>
            </a:r>
            <a:endParaRPr lang="en-US" dirty="0">
              <a:highlight>
                <a:srgbClr val="FFFF00"/>
              </a:highlight>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DF090DD1-8E83-4BCA-B7D7-7EBE17F49521}"/>
              </a:ext>
            </a:extLst>
          </p:cNvPr>
          <p:cNvSpPr>
            <a:spLocks noGrp="1"/>
          </p:cNvSpPr>
          <p:nvPr>
            <p:ph type="subTitle" idx="1"/>
          </p:nvPr>
        </p:nvSpPr>
        <p:spPr>
          <a:xfrm>
            <a:off x="4764505" y="2207941"/>
            <a:ext cx="7339978" cy="4576637"/>
          </a:xfrm>
        </p:spPr>
        <p:txBody>
          <a:bodyPr/>
          <a:lstStyle/>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Established Patient </a:t>
            </a:r>
            <a:r>
              <a:rPr lang="en-US" dirty="0">
                <a:solidFill>
                  <a:schemeClr val="tx1">
                    <a:lumMod val="65000"/>
                    <a:lumOff val="35000"/>
                  </a:schemeClr>
                </a:solidFill>
                <a:latin typeface="Verdana" panose="020B0604030504040204" pitchFamily="34" charset="0"/>
                <a:ea typeface="Verdana" panose="020B0604030504040204" pitchFamily="34" charset="0"/>
              </a:rPr>
              <a:t>Example</a:t>
            </a:r>
            <a:r>
              <a:rPr lang="en-US" dirty="0">
                <a:solidFill>
                  <a:schemeClr val="tx1">
                    <a:lumMod val="50000"/>
                    <a:lumOff val="50000"/>
                  </a:schemeClr>
                </a:solidFill>
                <a:latin typeface="Verdana" panose="020B0604030504040204" pitchFamily="34" charset="0"/>
                <a:ea typeface="Verdana" panose="020B0604030504040204" pitchFamily="34" charset="0"/>
              </a:rPr>
              <a:t>: 35 min. service + 10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the </a:t>
            </a:r>
            <a:r>
              <a:rPr lang="en-US" b="1" dirty="0">
                <a:solidFill>
                  <a:schemeClr val="bg2">
                    <a:lumMod val="50000"/>
                  </a:schemeClr>
                </a:solidFill>
                <a:latin typeface="Verdana" panose="020B0604030504040204" pitchFamily="34" charset="0"/>
                <a:ea typeface="Verdana" panose="020B0604030504040204" pitchFamily="34" charset="0"/>
              </a:rPr>
              <a:t>same day </a:t>
            </a:r>
            <a:r>
              <a:rPr lang="en-US" b="1" dirty="0">
                <a:solidFill>
                  <a:schemeClr val="tx1">
                    <a:lumMod val="50000"/>
                    <a:lumOff val="50000"/>
                  </a:schemeClr>
                </a:solidFill>
                <a:latin typeface="Verdana" panose="020B0604030504040204" pitchFamily="34" charset="0"/>
                <a:ea typeface="Verdana" panose="020B0604030504040204" pitchFamily="34" charset="0"/>
              </a:rPr>
              <a:t>of service) </a:t>
            </a:r>
            <a:r>
              <a:rPr lang="en-US" dirty="0">
                <a:solidFill>
                  <a:schemeClr val="tx1">
                    <a:lumMod val="50000"/>
                    <a:lumOff val="50000"/>
                  </a:schemeClr>
                </a:solidFill>
                <a:latin typeface="Verdana" panose="020B0604030504040204" pitchFamily="34" charset="0"/>
                <a:ea typeface="Verdana" panose="020B0604030504040204" pitchFamily="34" charset="0"/>
              </a:rPr>
              <a:t>= 45 min. Total Time</a:t>
            </a:r>
          </a:p>
          <a:p>
            <a:pPr lvl="1" algn="l"/>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Calculate the </a:t>
            </a:r>
            <a:r>
              <a:rPr lang="en-US" b="1"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dirty="0">
                <a:solidFill>
                  <a:schemeClr val="tx1">
                    <a:lumMod val="50000"/>
                    <a:lumOff val="50000"/>
                  </a:schemeClr>
                </a:solidFill>
                <a:latin typeface="Verdana" panose="020B0604030504040204" pitchFamily="34" charset="0"/>
                <a:ea typeface="Verdana" panose="020B0604030504040204" pitchFamily="34" charset="0"/>
              </a:rPr>
              <a:t> to determine the code selection. Service Time = 35 min. service + 10 min. documentation </a:t>
            </a:r>
            <a:r>
              <a:rPr lang="en-US" b="1" dirty="0">
                <a:solidFill>
                  <a:schemeClr val="tx1">
                    <a:lumMod val="50000"/>
                    <a:lumOff val="50000"/>
                  </a:schemeClr>
                </a:solidFill>
                <a:latin typeface="Verdana" panose="020B0604030504040204" pitchFamily="34" charset="0"/>
                <a:ea typeface="Verdana" panose="020B0604030504040204" pitchFamily="34" charset="0"/>
              </a:rPr>
              <a:t>(only if done on the </a:t>
            </a:r>
            <a:r>
              <a:rPr lang="en-US" b="1" dirty="0">
                <a:solidFill>
                  <a:schemeClr val="bg2">
                    <a:lumMod val="50000"/>
                  </a:schemeClr>
                </a:solidFill>
                <a:latin typeface="Verdana" panose="020B0604030504040204" pitchFamily="34" charset="0"/>
                <a:ea typeface="Verdana" panose="020B0604030504040204" pitchFamily="34" charset="0"/>
              </a:rPr>
              <a:t>same day </a:t>
            </a:r>
            <a:r>
              <a:rPr lang="en-US" b="1" dirty="0">
                <a:solidFill>
                  <a:schemeClr val="tx1">
                    <a:lumMod val="50000"/>
                    <a:lumOff val="50000"/>
                  </a:schemeClr>
                </a:solidFill>
                <a:latin typeface="Verdana" panose="020B0604030504040204" pitchFamily="34" charset="0"/>
                <a:ea typeface="Verdana" panose="020B0604030504040204" pitchFamily="34" charset="0"/>
              </a:rPr>
              <a:t>of service) </a:t>
            </a:r>
            <a:r>
              <a:rPr lang="en-US" dirty="0">
                <a:solidFill>
                  <a:schemeClr val="tx1">
                    <a:lumMod val="50000"/>
                    <a:lumOff val="50000"/>
                  </a:schemeClr>
                </a:solidFill>
                <a:latin typeface="Verdana" panose="020B0604030504040204" pitchFamily="34" charset="0"/>
                <a:ea typeface="Verdana" panose="020B0604030504040204" pitchFamily="34" charset="0"/>
              </a:rPr>
              <a:t>= 45 min or (1) 646-99215 (40-54 minutes). </a:t>
            </a:r>
          </a:p>
          <a:p>
            <a:pPr lvl="2" algn="l"/>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b="1" dirty="0">
                <a:solidFill>
                  <a:schemeClr val="tx1">
                    <a:lumMod val="50000"/>
                    <a:lumOff val="50000"/>
                  </a:schemeClr>
                </a:solidFill>
                <a:latin typeface="Verdana" panose="020B0604030504040204" pitchFamily="34" charset="0"/>
                <a:ea typeface="Verdana" panose="020B0604030504040204" pitchFamily="34" charset="0"/>
              </a:rPr>
              <a:t>For InSyst entry of minutes</a:t>
            </a:r>
            <a:r>
              <a:rPr lang="en-US" dirty="0">
                <a:solidFill>
                  <a:schemeClr val="tx1">
                    <a:lumMod val="50000"/>
                    <a:lumOff val="50000"/>
                  </a:schemeClr>
                </a:solidFill>
                <a:latin typeface="Verdana" panose="020B0604030504040204" pitchFamily="34" charset="0"/>
                <a:ea typeface="Verdana" panose="020B0604030504040204" pitchFamily="34" charset="0"/>
              </a:rPr>
              <a:t>: Enter (1) 646 proc code for </a:t>
            </a:r>
            <a:r>
              <a:rPr lang="en-US" b="1" dirty="0">
                <a:solidFill>
                  <a:schemeClr val="tx1">
                    <a:lumMod val="50000"/>
                    <a:lumOff val="50000"/>
                  </a:schemeClr>
                </a:solidFill>
                <a:latin typeface="Verdana" panose="020B0604030504040204" pitchFamily="34" charset="0"/>
                <a:ea typeface="Verdana" panose="020B0604030504040204" pitchFamily="34" charset="0"/>
              </a:rPr>
              <a:t>45 min. </a:t>
            </a:r>
            <a:r>
              <a:rPr lang="en-US"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b="1" dirty="0">
                <a:solidFill>
                  <a:schemeClr val="tx1">
                    <a:lumMod val="50000"/>
                    <a:lumOff val="50000"/>
                  </a:schemeClr>
                </a:solidFill>
                <a:latin typeface="Verdana" panose="020B0604030504040204" pitchFamily="34" charset="0"/>
                <a:ea typeface="Verdana" panose="020B0604030504040204" pitchFamily="34" charset="0"/>
              </a:rPr>
              <a:t>in the Staff Duration field.</a:t>
            </a:r>
          </a:p>
          <a:p>
            <a:pPr lvl="3" algn="l"/>
            <a:endParaRPr lang="en-US" sz="1800" i="1" dirty="0">
              <a:solidFill>
                <a:schemeClr val="tx1">
                  <a:lumMod val="50000"/>
                  <a:lumOff val="50000"/>
                </a:schemeClr>
              </a:solidFill>
              <a:latin typeface="Verdana" panose="020B0604030504040204" pitchFamily="34" charset="0"/>
              <a:ea typeface="Verdana" panose="020B0604030504040204" pitchFamily="34" charset="0"/>
            </a:endParaRPr>
          </a:p>
          <a:p>
            <a:pPr lvl="2" algn="l"/>
            <a:endParaRPr lang="en-US" dirty="0"/>
          </a:p>
        </p:txBody>
      </p:sp>
      <p:sp>
        <p:nvSpPr>
          <p:cNvPr id="4" name="Slide Number Placeholder 3">
            <a:extLst>
              <a:ext uri="{FF2B5EF4-FFF2-40B4-BE49-F238E27FC236}">
                <a16:creationId xmlns:a16="http://schemas.microsoft.com/office/drawing/2014/main" id="{799435BB-7A3D-4E9D-8F73-3DFD0770F9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37</a:t>
            </a:fld>
            <a:endParaRPr lang="uk-UA" dirty="0"/>
          </a:p>
        </p:txBody>
      </p:sp>
      <p:pic>
        <p:nvPicPr>
          <p:cNvPr id="7" name="Picture 6">
            <a:extLst>
              <a:ext uri="{FF2B5EF4-FFF2-40B4-BE49-F238E27FC236}">
                <a16:creationId xmlns:a16="http://schemas.microsoft.com/office/drawing/2014/main" id="{C22FC5A5-2918-42DA-A4DC-8383A7507A0C}"/>
              </a:ext>
            </a:extLst>
          </p:cNvPr>
          <p:cNvPicPr>
            <a:picLocks noChangeAspect="1"/>
          </p:cNvPicPr>
          <p:nvPr/>
        </p:nvPicPr>
        <p:blipFill>
          <a:blip r:embed="rId3"/>
          <a:stretch>
            <a:fillRect/>
          </a:stretch>
        </p:blipFill>
        <p:spPr>
          <a:xfrm>
            <a:off x="277880" y="2298032"/>
            <a:ext cx="4952042" cy="3685672"/>
          </a:xfrm>
          <a:prstGeom prst="rect">
            <a:avLst/>
          </a:prstGeom>
        </p:spPr>
      </p:pic>
      <p:sp>
        <p:nvSpPr>
          <p:cNvPr id="6" name="Speech Bubble: Oval 5">
            <a:extLst>
              <a:ext uri="{FF2B5EF4-FFF2-40B4-BE49-F238E27FC236}">
                <a16:creationId xmlns:a16="http://schemas.microsoft.com/office/drawing/2014/main" id="{75B50041-FE9C-4CE0-9FE6-037C99B09BF5}"/>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022718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33F0-8E0C-48F9-A702-F199612FE7F9}"/>
              </a:ext>
            </a:extLst>
          </p:cNvPr>
          <p:cNvSpPr>
            <a:spLocks noGrp="1"/>
          </p:cNvSpPr>
          <p:nvPr>
            <p:ph type="ctrTitle"/>
          </p:nvPr>
        </p:nvSpPr>
        <p:spPr>
          <a:xfrm>
            <a:off x="2039007" y="373004"/>
            <a:ext cx="10037379" cy="1255728"/>
          </a:xfrm>
        </p:spPr>
        <p:txBody>
          <a:bodyPr/>
          <a:lstStyle/>
          <a:p>
            <a:pPr algn="ctr"/>
            <a:r>
              <a:rPr lang="en-US" dirty="0">
                <a:latin typeface="Verdana" panose="020B0604030504040204" pitchFamily="34" charset="0"/>
                <a:ea typeface="Verdana" panose="020B0604030504040204" pitchFamily="34" charset="0"/>
              </a:rPr>
              <a:t>InSyst Example: </a:t>
            </a:r>
            <a:r>
              <a:rPr lang="en-US" dirty="0">
                <a:solidFill>
                  <a:srgbClr val="25B781"/>
                </a:solidFill>
                <a:latin typeface="Verdana" panose="020B0604030504040204" pitchFamily="34" charset="0"/>
                <a:ea typeface="Verdana" panose="020B0604030504040204" pitchFamily="34" charset="0"/>
              </a:rPr>
              <a:t>Established Patient</a:t>
            </a:r>
            <a:br>
              <a:rPr lang="en-US" dirty="0">
                <a:solidFill>
                  <a:srgbClr val="FF0000"/>
                </a:solidFill>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E/M Office, Outpt, Services w/calculated </a:t>
            </a:r>
            <a:r>
              <a:rPr lang="en-US" u="sng" dirty="0">
                <a:latin typeface="Verdana" panose="020B0604030504040204" pitchFamily="34" charset="0"/>
                <a:ea typeface="Verdana" panose="020B0604030504040204" pitchFamily="34" charset="0"/>
              </a:rPr>
              <a:t>Service Time </a:t>
            </a:r>
            <a:r>
              <a:rPr lang="en-US" dirty="0">
                <a:latin typeface="Verdana" panose="020B0604030504040204" pitchFamily="34" charset="0"/>
                <a:ea typeface="Verdana" panose="020B0604030504040204" pitchFamily="34" charset="0"/>
              </a:rPr>
              <a:t>40-54 minutes </a:t>
            </a:r>
            <a:r>
              <a:rPr lang="en-US" dirty="0">
                <a:solidFill>
                  <a:srgbClr val="25B781"/>
                </a:solidFill>
                <a:latin typeface="Verdana" panose="020B0604030504040204" pitchFamily="34" charset="0"/>
                <a:ea typeface="Verdana" panose="020B0604030504040204" pitchFamily="34" charset="0"/>
              </a:rPr>
              <a:t>- No Prolonged </a:t>
            </a:r>
            <a:r>
              <a:rPr lang="en-US" dirty="0">
                <a:latin typeface="Verdana" panose="020B0604030504040204" pitchFamily="34" charset="0"/>
                <a:ea typeface="Verdana" panose="020B0604030504040204" pitchFamily="34" charset="0"/>
              </a:rPr>
              <a:t>Time</a:t>
            </a:r>
            <a:endParaRPr lang="en-US" dirty="0">
              <a:highlight>
                <a:srgbClr val="FFFF00"/>
              </a:highlight>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DF090DD1-8E83-4BCA-B7D7-7EBE17F49521}"/>
              </a:ext>
            </a:extLst>
          </p:cNvPr>
          <p:cNvSpPr>
            <a:spLocks noGrp="1"/>
          </p:cNvSpPr>
          <p:nvPr>
            <p:ph type="subTitle" idx="1"/>
          </p:nvPr>
        </p:nvSpPr>
        <p:spPr>
          <a:xfrm>
            <a:off x="979055" y="2605989"/>
            <a:ext cx="10603345" cy="655051"/>
          </a:xfrm>
        </p:spPr>
        <p:txBody>
          <a:bodyPr/>
          <a:lstStyle/>
          <a:p>
            <a:pPr lvl="3" algn="l"/>
            <a:endParaRPr lang="en-US" sz="1800" i="1" dirty="0">
              <a:solidFill>
                <a:schemeClr val="tx1">
                  <a:lumMod val="50000"/>
                  <a:lumOff val="50000"/>
                </a:schemeClr>
              </a:solidFill>
              <a:latin typeface="Verdana" panose="020B0604030504040204" pitchFamily="34" charset="0"/>
              <a:ea typeface="Verdana" panose="020B0604030504040204" pitchFamily="34" charset="0"/>
            </a:endParaRPr>
          </a:p>
          <a:p>
            <a:pPr lvl="2" algn="l"/>
            <a:endParaRPr lang="en-US" dirty="0"/>
          </a:p>
        </p:txBody>
      </p:sp>
      <p:sp>
        <p:nvSpPr>
          <p:cNvPr id="4" name="Slide Number Placeholder 3">
            <a:extLst>
              <a:ext uri="{FF2B5EF4-FFF2-40B4-BE49-F238E27FC236}">
                <a16:creationId xmlns:a16="http://schemas.microsoft.com/office/drawing/2014/main" id="{799435BB-7A3D-4E9D-8F73-3DFD0770F9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38</a:t>
            </a:fld>
            <a:endParaRPr lang="uk-UA" dirty="0"/>
          </a:p>
        </p:txBody>
      </p:sp>
      <p:pic>
        <p:nvPicPr>
          <p:cNvPr id="5" name="Picture 4">
            <a:extLst>
              <a:ext uri="{FF2B5EF4-FFF2-40B4-BE49-F238E27FC236}">
                <a16:creationId xmlns:a16="http://schemas.microsoft.com/office/drawing/2014/main" id="{36CA99CA-3823-4A88-BA9D-61FFDF287B6D}"/>
              </a:ext>
            </a:extLst>
          </p:cNvPr>
          <p:cNvPicPr>
            <a:picLocks noChangeAspect="1"/>
          </p:cNvPicPr>
          <p:nvPr/>
        </p:nvPicPr>
        <p:blipFill>
          <a:blip r:embed="rId3"/>
          <a:stretch>
            <a:fillRect/>
          </a:stretch>
        </p:blipFill>
        <p:spPr>
          <a:xfrm>
            <a:off x="2497873" y="1948914"/>
            <a:ext cx="8715072" cy="4070350"/>
          </a:xfrm>
          <a:prstGeom prst="rect">
            <a:avLst/>
          </a:prstGeom>
        </p:spPr>
      </p:pic>
      <p:sp>
        <p:nvSpPr>
          <p:cNvPr id="6" name="Speech Bubble: Oval 5">
            <a:extLst>
              <a:ext uri="{FF2B5EF4-FFF2-40B4-BE49-F238E27FC236}">
                <a16:creationId xmlns:a16="http://schemas.microsoft.com/office/drawing/2014/main" id="{59B9EBE3-7B73-4952-869E-B94C4A6C590B}"/>
              </a:ext>
            </a:extLst>
          </p:cNvPr>
          <p:cNvSpPr/>
          <p:nvPr/>
        </p:nvSpPr>
        <p:spPr>
          <a:xfrm>
            <a:off x="10980090" y="1365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2698718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33F0-8E0C-48F9-A702-F199612FE7F9}"/>
              </a:ext>
            </a:extLst>
          </p:cNvPr>
          <p:cNvSpPr>
            <a:spLocks noGrp="1"/>
          </p:cNvSpPr>
          <p:nvPr>
            <p:ph type="ctrTitle"/>
          </p:nvPr>
        </p:nvSpPr>
        <p:spPr>
          <a:xfrm>
            <a:off x="367861" y="140082"/>
            <a:ext cx="11550870" cy="1255728"/>
          </a:xfrm>
        </p:spPr>
        <p:txBody>
          <a:bodyPr/>
          <a:lstStyle/>
          <a:p>
            <a:r>
              <a:rPr lang="en-US" dirty="0">
                <a:latin typeface="Verdana" panose="020B0604030504040204" pitchFamily="34" charset="0"/>
                <a:ea typeface="Verdana" panose="020B0604030504040204" pitchFamily="34" charset="0"/>
              </a:rPr>
              <a:t>InSyst Example: </a:t>
            </a:r>
            <a:r>
              <a:rPr lang="en-US" dirty="0">
                <a:solidFill>
                  <a:srgbClr val="25B781"/>
                </a:solidFill>
                <a:latin typeface="Verdana" panose="020B0604030504040204" pitchFamily="34" charset="0"/>
                <a:ea typeface="Verdana" panose="020B0604030504040204" pitchFamily="34" charset="0"/>
              </a:rPr>
              <a:t>Established Patient, </a:t>
            </a:r>
            <a:r>
              <a:rPr lang="en-US" dirty="0">
                <a:latin typeface="Verdana" panose="020B0604030504040204" pitchFamily="34" charset="0"/>
                <a:ea typeface="Verdana" panose="020B0604030504040204" pitchFamily="34" charset="0"/>
              </a:rPr>
              <a:t>E/M Office,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Outpt, Services w/calculated </a:t>
            </a:r>
            <a:r>
              <a:rPr lang="en-US" u="sng" dirty="0">
                <a:latin typeface="Verdana" panose="020B0604030504040204" pitchFamily="34" charset="0"/>
                <a:ea typeface="Verdana" panose="020B0604030504040204" pitchFamily="34" charset="0"/>
              </a:rPr>
              <a:t>Service Time </a:t>
            </a:r>
            <a:r>
              <a:rPr lang="en-US" dirty="0">
                <a:latin typeface="Verdana" panose="020B0604030504040204" pitchFamily="34" charset="0"/>
                <a:ea typeface="Verdana" panose="020B0604030504040204" pitchFamily="34" charset="0"/>
              </a:rPr>
              <a:t>30-39 mins  + additional minute(s) for proc code 645-99214</a:t>
            </a:r>
            <a:endParaRPr lang="en-US" dirty="0">
              <a:highlight>
                <a:srgbClr val="FFFF00"/>
              </a:highlight>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DF090DD1-8E83-4BCA-B7D7-7EBE17F49521}"/>
              </a:ext>
            </a:extLst>
          </p:cNvPr>
          <p:cNvSpPr>
            <a:spLocks noGrp="1"/>
          </p:cNvSpPr>
          <p:nvPr>
            <p:ph type="subTitle" idx="1"/>
          </p:nvPr>
        </p:nvSpPr>
        <p:spPr>
          <a:xfrm>
            <a:off x="4764505" y="2207941"/>
            <a:ext cx="7339978" cy="4299639"/>
          </a:xfrm>
        </p:spPr>
        <p:txBody>
          <a:bodyPr/>
          <a:lstStyle/>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Established Patient Example: 35 min. service + 10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a </a:t>
            </a:r>
            <a:r>
              <a:rPr lang="en-US" b="1" dirty="0">
                <a:solidFill>
                  <a:schemeClr val="bg2">
                    <a:lumMod val="50000"/>
                  </a:schemeClr>
                </a:solidFill>
                <a:latin typeface="Verdana" panose="020B0604030504040204" pitchFamily="34" charset="0"/>
                <a:ea typeface="Verdana" panose="020B0604030504040204" pitchFamily="34" charset="0"/>
              </a:rPr>
              <a:t>different day</a:t>
            </a:r>
            <a:r>
              <a:rPr lang="en-US" b="1" dirty="0">
                <a:solidFill>
                  <a:schemeClr val="tx1">
                    <a:lumMod val="50000"/>
                    <a:lumOff val="50000"/>
                  </a:schemeClr>
                </a:solidFill>
                <a:latin typeface="Verdana" panose="020B0604030504040204" pitchFamily="34" charset="0"/>
                <a:ea typeface="Verdana" panose="020B0604030504040204" pitchFamily="34" charset="0"/>
              </a:rPr>
              <a:t>) </a:t>
            </a:r>
            <a:r>
              <a:rPr lang="en-US" dirty="0">
                <a:solidFill>
                  <a:schemeClr val="tx1">
                    <a:lumMod val="50000"/>
                    <a:lumOff val="50000"/>
                  </a:schemeClr>
                </a:solidFill>
                <a:latin typeface="Verdana" panose="020B0604030504040204" pitchFamily="34" charset="0"/>
                <a:ea typeface="Verdana" panose="020B0604030504040204" pitchFamily="34" charset="0"/>
              </a:rPr>
              <a:t>= 45 min. </a:t>
            </a:r>
            <a:r>
              <a:rPr lang="en-US" b="1" dirty="0">
                <a:solidFill>
                  <a:schemeClr val="tx1">
                    <a:lumMod val="50000"/>
                    <a:lumOff val="50000"/>
                  </a:schemeClr>
                </a:solidFill>
                <a:latin typeface="Verdana" panose="020B0604030504040204" pitchFamily="34" charset="0"/>
                <a:ea typeface="Verdana" panose="020B0604030504040204" pitchFamily="34" charset="0"/>
              </a:rPr>
              <a:t>Total Time</a:t>
            </a:r>
          </a:p>
          <a:p>
            <a:pPr lvl="1" algn="l"/>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Calculate the </a:t>
            </a:r>
            <a:r>
              <a:rPr lang="en-US"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dirty="0">
                <a:solidFill>
                  <a:schemeClr val="tx1">
                    <a:lumMod val="50000"/>
                    <a:lumOff val="50000"/>
                  </a:schemeClr>
                </a:solidFill>
                <a:latin typeface="Verdana" panose="020B0604030504040204" pitchFamily="34" charset="0"/>
                <a:ea typeface="Verdana" panose="020B0604030504040204" pitchFamily="34" charset="0"/>
              </a:rPr>
              <a:t> to determine the code selection. </a:t>
            </a:r>
            <a:r>
              <a:rPr lang="en-US" b="1"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b="1" dirty="0">
                <a:solidFill>
                  <a:schemeClr val="tx1">
                    <a:lumMod val="50000"/>
                    <a:lumOff val="50000"/>
                  </a:schemeClr>
                </a:solidFill>
                <a:latin typeface="Verdana" panose="020B0604030504040204" pitchFamily="34" charset="0"/>
                <a:ea typeface="Verdana" panose="020B0604030504040204" pitchFamily="34" charset="0"/>
              </a:rPr>
              <a:t>= 35 min. service or (1) 645-99214 (30-39 minutes). </a:t>
            </a:r>
          </a:p>
          <a:p>
            <a:pPr lvl="2" algn="l"/>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For </a:t>
            </a:r>
            <a:r>
              <a:rPr lang="en-US" b="1" dirty="0">
                <a:solidFill>
                  <a:schemeClr val="tx1">
                    <a:lumMod val="50000"/>
                    <a:lumOff val="50000"/>
                  </a:schemeClr>
                </a:solidFill>
                <a:latin typeface="Verdana" panose="020B0604030504040204" pitchFamily="34" charset="0"/>
                <a:ea typeface="Verdana" panose="020B0604030504040204" pitchFamily="34" charset="0"/>
              </a:rPr>
              <a:t>InSyst entry of minutes</a:t>
            </a:r>
            <a:r>
              <a:rPr lang="en-US" dirty="0">
                <a:solidFill>
                  <a:schemeClr val="tx1">
                    <a:lumMod val="50000"/>
                    <a:lumOff val="50000"/>
                  </a:schemeClr>
                </a:solidFill>
                <a:latin typeface="Verdana" panose="020B0604030504040204" pitchFamily="34" charset="0"/>
                <a:ea typeface="Verdana" panose="020B0604030504040204" pitchFamily="34" charset="0"/>
              </a:rPr>
              <a:t>: Enter (1) 645 proc code for 35 min’s </a:t>
            </a:r>
            <a:r>
              <a:rPr lang="en-US" b="1" dirty="0">
                <a:solidFill>
                  <a:schemeClr val="tx1">
                    <a:lumMod val="50000"/>
                    <a:lumOff val="50000"/>
                  </a:schemeClr>
                </a:solidFill>
                <a:latin typeface="Verdana" panose="020B0604030504040204" pitchFamily="34" charset="0"/>
                <a:ea typeface="Verdana" panose="020B0604030504040204" pitchFamily="34" charset="0"/>
              </a:rPr>
              <a:t>Service Time </a:t>
            </a:r>
            <a:r>
              <a:rPr lang="en-US" dirty="0">
                <a:solidFill>
                  <a:schemeClr val="tx1">
                    <a:lumMod val="50000"/>
                    <a:lumOff val="50000"/>
                  </a:schemeClr>
                </a:solidFill>
                <a:latin typeface="Verdana" panose="020B0604030504040204" pitchFamily="34" charset="0"/>
                <a:ea typeface="Verdana" panose="020B0604030504040204" pitchFamily="34" charset="0"/>
              </a:rPr>
              <a:t>+ 10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a </a:t>
            </a:r>
            <a:r>
              <a:rPr lang="en-US" b="1" dirty="0">
                <a:solidFill>
                  <a:schemeClr val="bg2">
                    <a:lumMod val="50000"/>
                  </a:schemeClr>
                </a:solidFill>
                <a:latin typeface="Verdana" panose="020B0604030504040204" pitchFamily="34" charset="0"/>
                <a:ea typeface="Verdana" panose="020B0604030504040204" pitchFamily="34" charset="0"/>
              </a:rPr>
              <a:t>different day</a:t>
            </a:r>
            <a:r>
              <a:rPr lang="en-US" b="1" dirty="0">
                <a:solidFill>
                  <a:schemeClr val="tx1">
                    <a:lumMod val="50000"/>
                    <a:lumOff val="50000"/>
                  </a:schemeClr>
                </a:solidFill>
                <a:latin typeface="Verdana" panose="020B0604030504040204" pitchFamily="34" charset="0"/>
                <a:ea typeface="Verdana" panose="020B0604030504040204" pitchFamily="34" charset="0"/>
              </a:rPr>
              <a:t>) </a:t>
            </a:r>
            <a:r>
              <a:rPr lang="en-US" dirty="0">
                <a:solidFill>
                  <a:schemeClr val="tx1">
                    <a:lumMod val="50000"/>
                    <a:lumOff val="50000"/>
                  </a:schemeClr>
                </a:solidFill>
                <a:latin typeface="Verdana" panose="020B0604030504040204" pitchFamily="34" charset="0"/>
                <a:ea typeface="Verdana" panose="020B0604030504040204" pitchFamily="34" charset="0"/>
              </a:rPr>
              <a:t>= 45 </a:t>
            </a:r>
            <a:r>
              <a:rPr lang="en-US"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dirty="0">
                <a:solidFill>
                  <a:schemeClr val="tx1">
                    <a:lumMod val="50000"/>
                    <a:lumOff val="50000"/>
                  </a:schemeClr>
                </a:solidFill>
                <a:latin typeface="Verdana" panose="020B0604030504040204" pitchFamily="34" charset="0"/>
                <a:ea typeface="Verdana" panose="020B0604030504040204" pitchFamily="34" charset="0"/>
              </a:rPr>
              <a:t>in the Staff Duration field. </a:t>
            </a:r>
          </a:p>
          <a:p>
            <a:pPr lvl="3" algn="l"/>
            <a:endParaRPr lang="en-US" sz="1800" i="1" dirty="0">
              <a:solidFill>
                <a:schemeClr val="tx1">
                  <a:lumMod val="50000"/>
                  <a:lumOff val="50000"/>
                </a:schemeClr>
              </a:solidFill>
              <a:latin typeface="Verdana" panose="020B0604030504040204" pitchFamily="34" charset="0"/>
              <a:ea typeface="Verdana" panose="020B0604030504040204" pitchFamily="34" charset="0"/>
            </a:endParaRPr>
          </a:p>
          <a:p>
            <a:pPr lvl="2" algn="l"/>
            <a:endParaRPr lang="en-US" dirty="0"/>
          </a:p>
        </p:txBody>
      </p:sp>
      <p:sp>
        <p:nvSpPr>
          <p:cNvPr id="4" name="Slide Number Placeholder 3">
            <a:extLst>
              <a:ext uri="{FF2B5EF4-FFF2-40B4-BE49-F238E27FC236}">
                <a16:creationId xmlns:a16="http://schemas.microsoft.com/office/drawing/2014/main" id="{799435BB-7A3D-4E9D-8F73-3DFD0770F9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39</a:t>
            </a:fld>
            <a:endParaRPr lang="uk-UA" dirty="0"/>
          </a:p>
        </p:txBody>
      </p:sp>
      <p:pic>
        <p:nvPicPr>
          <p:cNvPr id="7" name="Picture 6">
            <a:extLst>
              <a:ext uri="{FF2B5EF4-FFF2-40B4-BE49-F238E27FC236}">
                <a16:creationId xmlns:a16="http://schemas.microsoft.com/office/drawing/2014/main" id="{2AE12BD3-2DFE-49D7-982B-887F99729BB5}"/>
              </a:ext>
            </a:extLst>
          </p:cNvPr>
          <p:cNvPicPr>
            <a:picLocks noChangeAspect="1"/>
          </p:cNvPicPr>
          <p:nvPr/>
        </p:nvPicPr>
        <p:blipFill>
          <a:blip r:embed="rId3"/>
          <a:stretch>
            <a:fillRect/>
          </a:stretch>
        </p:blipFill>
        <p:spPr>
          <a:xfrm>
            <a:off x="277880" y="1925053"/>
            <a:ext cx="4952042" cy="4058651"/>
          </a:xfrm>
          <a:prstGeom prst="rect">
            <a:avLst/>
          </a:prstGeom>
        </p:spPr>
      </p:pic>
      <p:sp>
        <p:nvSpPr>
          <p:cNvPr id="6" name="Speech Bubble: Oval 5">
            <a:extLst>
              <a:ext uri="{FF2B5EF4-FFF2-40B4-BE49-F238E27FC236}">
                <a16:creationId xmlns:a16="http://schemas.microsoft.com/office/drawing/2014/main" id="{39BDE197-89BD-4DAC-9A22-B0213BE4C435}"/>
              </a:ext>
            </a:extLst>
          </p:cNvPr>
          <p:cNvSpPr/>
          <p:nvPr/>
        </p:nvSpPr>
        <p:spPr>
          <a:xfrm>
            <a:off x="11068032" y="16813"/>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45384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EFAF-ACD5-4C88-BA78-41B8CCCD0BE6}"/>
              </a:ext>
            </a:extLst>
          </p:cNvPr>
          <p:cNvSpPr>
            <a:spLocks noGrp="1"/>
          </p:cNvSpPr>
          <p:nvPr>
            <p:ph type="ctrTitle"/>
          </p:nvPr>
        </p:nvSpPr>
        <p:spPr>
          <a:xfrm>
            <a:off x="2104223" y="654551"/>
            <a:ext cx="8747392" cy="867930"/>
          </a:xfrm>
        </p:spPr>
        <p:txBody>
          <a:bodyPr/>
          <a:lstStyle/>
          <a:p>
            <a:pPr algn="ctr"/>
            <a:r>
              <a:rPr lang="en-US" dirty="0">
                <a:latin typeface="Verdana" panose="020B0604030504040204" pitchFamily="34" charset="0"/>
                <a:ea typeface="Verdana" panose="020B0604030504040204" pitchFamily="34" charset="0"/>
              </a:rPr>
              <a:t>Important Focus of this Training</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7CEB4C31-7765-4986-ADD3-BF012989F385}"/>
              </a:ext>
            </a:extLst>
          </p:cNvPr>
          <p:cNvSpPr>
            <a:spLocks noGrp="1"/>
          </p:cNvSpPr>
          <p:nvPr>
            <p:ph type="subTitle" idx="1"/>
          </p:nvPr>
        </p:nvSpPr>
        <p:spPr>
          <a:xfrm>
            <a:off x="99574" y="2253093"/>
            <a:ext cx="11640312" cy="3395288"/>
          </a:xfrm>
        </p:spPr>
        <p:txBody>
          <a:bodyPr/>
          <a:lstStyle/>
          <a:p>
            <a:r>
              <a:rPr lang="en-US" sz="2200" b="1" dirty="0">
                <a:latin typeface="Verdana" panose="020B0604030504040204" pitchFamily="34" charset="0"/>
                <a:ea typeface="Verdana" panose="020B0604030504040204" pitchFamily="34" charset="0"/>
              </a:rPr>
              <a:t>The focus of this training is on the selection and claiming of the: </a:t>
            </a:r>
            <a:r>
              <a:rPr lang="en-US" sz="2200" b="1" u="sng" dirty="0">
                <a:latin typeface="Verdana" panose="020B0604030504040204" pitchFamily="34" charset="0"/>
                <a:ea typeface="Verdana" panose="020B0604030504040204" pitchFamily="34" charset="0"/>
              </a:rPr>
              <a:t>E/M Office, or Other, Outpatient Services</a:t>
            </a:r>
            <a:r>
              <a:rPr lang="en-US" sz="2200" b="1" dirty="0">
                <a:latin typeface="Verdana" panose="020B0604030504040204" pitchFamily="34" charset="0"/>
                <a:ea typeface="Verdana" panose="020B0604030504040204" pitchFamily="34" charset="0"/>
              </a:rPr>
              <a:t> codes.</a:t>
            </a:r>
          </a:p>
          <a:p>
            <a:pPr marL="108000" indent="0">
              <a:buNone/>
            </a:pPr>
            <a:endParaRPr lang="en-US" sz="2200" b="1" u="sng" dirty="0">
              <a:latin typeface="Verdana" panose="020B0604030504040204" pitchFamily="34" charset="0"/>
              <a:ea typeface="Verdana" panose="020B0604030504040204" pitchFamily="34" charset="0"/>
            </a:endParaRPr>
          </a:p>
          <a:p>
            <a:pPr marL="108000" indent="0">
              <a:buNone/>
            </a:pPr>
            <a:endParaRPr lang="en-US" sz="2200" dirty="0">
              <a:latin typeface="Verdana" panose="020B0604030504040204" pitchFamily="34" charset="0"/>
              <a:ea typeface="Verdana" panose="020B0604030504040204" pitchFamily="34" charset="0"/>
            </a:endParaRPr>
          </a:p>
          <a:p>
            <a:r>
              <a:rPr lang="en-US" sz="2200" dirty="0">
                <a:latin typeface="Verdana" panose="020B0604030504040204" pitchFamily="34" charset="0"/>
                <a:ea typeface="Verdana" panose="020B0604030504040204" pitchFamily="34" charset="0"/>
              </a:rPr>
              <a:t>For those who attended the prior E/M training: </a:t>
            </a:r>
          </a:p>
          <a:p>
            <a:pPr marL="914400" lvl="1" indent="-457200" algn="l">
              <a:buFont typeface="Arial" panose="020B0604020202020204" pitchFamily="34" charset="0"/>
              <a:buChar char="•"/>
            </a:pPr>
            <a:r>
              <a:rPr lang="en-US" sz="2200" dirty="0">
                <a:solidFill>
                  <a:schemeClr val="bg2">
                    <a:lumMod val="50000"/>
                  </a:schemeClr>
                </a:solidFill>
                <a:latin typeface="Verdana" panose="020B0604030504040204" pitchFamily="34" charset="0"/>
                <a:ea typeface="Verdana" panose="020B0604030504040204" pitchFamily="34" charset="0"/>
              </a:rPr>
              <a:t>Please note that information has been added (and examples updated) to distinguish the code selection, and claiming processes, differences </a:t>
            </a:r>
            <a:r>
              <a:rPr lang="en-US" sz="2200" i="1" dirty="0">
                <a:solidFill>
                  <a:schemeClr val="bg2">
                    <a:lumMod val="50000"/>
                  </a:schemeClr>
                </a:solidFill>
                <a:latin typeface="Verdana" panose="020B0604030504040204" pitchFamily="34" charset="0"/>
                <a:ea typeface="Verdana" panose="020B0604030504040204" pitchFamily="34" charset="0"/>
              </a:rPr>
              <a:t>when documentation of a rendered service occurs either on the same day, or on a later date.</a:t>
            </a:r>
          </a:p>
          <a:p>
            <a:pPr marL="914400" lvl="1" indent="-457200" algn="l">
              <a:buFont typeface="Arial" panose="020B0604020202020204" pitchFamily="34" charset="0"/>
              <a:buChar char="•"/>
            </a:pPr>
            <a:r>
              <a:rPr lang="en-US" sz="2200" dirty="0">
                <a:solidFill>
                  <a:schemeClr val="bg2">
                    <a:lumMod val="50000"/>
                  </a:schemeClr>
                </a:solidFill>
                <a:latin typeface="Verdana" panose="020B0604030504040204" pitchFamily="34" charset="0"/>
                <a:ea typeface="Verdana" panose="020B0604030504040204" pitchFamily="34" charset="0"/>
              </a:rPr>
              <a:t>In particular, take note of changes to slides 17 – 20 and the later examples provided.</a:t>
            </a:r>
          </a:p>
        </p:txBody>
      </p:sp>
      <p:sp>
        <p:nvSpPr>
          <p:cNvPr id="4" name="Slide Number Placeholder 3">
            <a:extLst>
              <a:ext uri="{FF2B5EF4-FFF2-40B4-BE49-F238E27FC236}">
                <a16:creationId xmlns:a16="http://schemas.microsoft.com/office/drawing/2014/main" id="{4A6B5842-C59D-4AA3-9789-38BC7A0E54B8}"/>
              </a:ext>
            </a:extLst>
          </p:cNvPr>
          <p:cNvSpPr>
            <a:spLocks noGrp="1"/>
          </p:cNvSpPr>
          <p:nvPr>
            <p:ph type="sldNum" sz="quarter" idx="12"/>
          </p:nvPr>
        </p:nvSpPr>
        <p:spPr/>
        <p:txBody>
          <a:bodyPr/>
          <a:lstStyle/>
          <a:p>
            <a:fld id="{6E9F442E-095D-414B-A3C1-4D7C903EC540}" type="slidenum">
              <a:rPr lang="en-US" smtClean="0"/>
              <a:t>4</a:t>
            </a:fld>
            <a:endParaRPr lang="en-US" dirty="0"/>
          </a:p>
        </p:txBody>
      </p:sp>
    </p:spTree>
    <p:extLst>
      <p:ext uri="{BB962C8B-B14F-4D97-AF65-F5344CB8AC3E}">
        <p14:creationId xmlns:p14="http://schemas.microsoft.com/office/powerpoint/2010/main" val="1246313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33F0-8E0C-48F9-A702-F199612FE7F9}"/>
              </a:ext>
            </a:extLst>
          </p:cNvPr>
          <p:cNvSpPr>
            <a:spLocks noGrp="1"/>
          </p:cNvSpPr>
          <p:nvPr>
            <p:ph type="ctrTitle"/>
          </p:nvPr>
        </p:nvSpPr>
        <p:spPr>
          <a:xfrm>
            <a:off x="1299990" y="224983"/>
            <a:ext cx="9746382" cy="1255728"/>
          </a:xfrm>
        </p:spPr>
        <p:txBody>
          <a:bodyPr/>
          <a:lstStyle/>
          <a:p>
            <a:pPr algn="ctr"/>
            <a:r>
              <a:rPr lang="en-US" dirty="0">
                <a:latin typeface="Verdana" panose="020B0604030504040204" pitchFamily="34" charset="0"/>
                <a:ea typeface="Verdana" panose="020B0604030504040204" pitchFamily="34" charset="0"/>
              </a:rPr>
              <a:t>InSyst Example: Service Time 30-39 minutes for 645-99214, E/M Office, Outpt, Service Established Patient - No Prolonged Time</a:t>
            </a:r>
            <a:endParaRPr lang="en-US" dirty="0">
              <a:highlight>
                <a:srgbClr val="FFFF00"/>
              </a:highlight>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99435BB-7A3D-4E9D-8F73-3DFD0770F9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40</a:t>
            </a:fld>
            <a:endParaRPr lang="uk-UA" dirty="0"/>
          </a:p>
        </p:txBody>
      </p:sp>
      <p:pic>
        <p:nvPicPr>
          <p:cNvPr id="5" name="Picture 4">
            <a:extLst>
              <a:ext uri="{FF2B5EF4-FFF2-40B4-BE49-F238E27FC236}">
                <a16:creationId xmlns:a16="http://schemas.microsoft.com/office/drawing/2014/main" id="{ECAA5618-F7D5-4196-8F43-930B99D4C585}"/>
              </a:ext>
            </a:extLst>
          </p:cNvPr>
          <p:cNvPicPr>
            <a:picLocks noChangeAspect="1"/>
          </p:cNvPicPr>
          <p:nvPr/>
        </p:nvPicPr>
        <p:blipFill>
          <a:blip r:embed="rId3"/>
          <a:stretch>
            <a:fillRect/>
          </a:stretch>
        </p:blipFill>
        <p:spPr>
          <a:xfrm>
            <a:off x="1544770" y="2121203"/>
            <a:ext cx="8610851" cy="3982453"/>
          </a:xfrm>
          <a:prstGeom prst="rect">
            <a:avLst/>
          </a:prstGeom>
        </p:spPr>
      </p:pic>
      <p:sp>
        <p:nvSpPr>
          <p:cNvPr id="6" name="Speech Bubble: Oval 5">
            <a:extLst>
              <a:ext uri="{FF2B5EF4-FFF2-40B4-BE49-F238E27FC236}">
                <a16:creationId xmlns:a16="http://schemas.microsoft.com/office/drawing/2014/main" id="{3D2B3A74-CF49-4044-B207-A0F52DCB98D6}"/>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257242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E4A6-0529-497B-B773-BDBF9BFB31A8}"/>
              </a:ext>
            </a:extLst>
          </p:cNvPr>
          <p:cNvSpPr>
            <a:spLocks noGrp="1"/>
          </p:cNvSpPr>
          <p:nvPr>
            <p:ph type="ctrTitle"/>
          </p:nvPr>
        </p:nvSpPr>
        <p:spPr>
          <a:xfrm>
            <a:off x="1953929" y="474702"/>
            <a:ext cx="9765304" cy="1255728"/>
          </a:xfrm>
        </p:spPr>
        <p:txBody>
          <a:bodyPr/>
          <a:lstStyle/>
          <a:p>
            <a:pPr algn="ctr"/>
            <a:r>
              <a:rPr lang="en-US" dirty="0">
                <a:latin typeface="Verdana" panose="020B0604030504040204" pitchFamily="34" charset="0"/>
                <a:ea typeface="Verdana" panose="020B0604030504040204" pitchFamily="34" charset="0"/>
              </a:rPr>
              <a:t>InSyst Code Selection and Time Entry </a:t>
            </a:r>
            <a:r>
              <a:rPr lang="en-US" dirty="0">
                <a:solidFill>
                  <a:srgbClr val="25B781"/>
                </a:solidFill>
                <a:latin typeface="Verdana" panose="020B0604030504040204" pitchFamily="34" charset="0"/>
                <a:ea typeface="Verdana" panose="020B0604030504040204" pitchFamily="34" charset="0"/>
              </a:rPr>
              <a:t>Directions: E/M Office, Outpt, </a:t>
            </a:r>
            <a:r>
              <a:rPr lang="en-US" dirty="0">
                <a:latin typeface="Verdana" panose="020B0604030504040204" pitchFamily="34" charset="0"/>
                <a:ea typeface="Verdana" panose="020B0604030504040204" pitchFamily="34" charset="0"/>
              </a:rPr>
              <a:t>Prolonged Service for Established Patient:</a:t>
            </a:r>
          </a:p>
        </p:txBody>
      </p:sp>
      <p:sp>
        <p:nvSpPr>
          <p:cNvPr id="3" name="Subtitle 2">
            <a:extLst>
              <a:ext uri="{FF2B5EF4-FFF2-40B4-BE49-F238E27FC236}">
                <a16:creationId xmlns:a16="http://schemas.microsoft.com/office/drawing/2014/main" id="{C517EB19-5251-4BAE-AAEF-764150619C7B}"/>
              </a:ext>
            </a:extLst>
          </p:cNvPr>
          <p:cNvSpPr>
            <a:spLocks noGrp="1"/>
          </p:cNvSpPr>
          <p:nvPr>
            <p:ph type="subTitle" idx="1"/>
          </p:nvPr>
        </p:nvSpPr>
        <p:spPr>
          <a:xfrm>
            <a:off x="5833438" y="1925052"/>
            <a:ext cx="6002623" cy="3672800"/>
          </a:xfrm>
        </p:spPr>
        <p:txBody>
          <a:bodyPr/>
          <a:lstStyle/>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Established Patient: If 646-99215 is 55 minutes or greater, </a:t>
            </a:r>
            <a:r>
              <a:rPr lang="en-US" sz="2000" b="1" dirty="0">
                <a:solidFill>
                  <a:schemeClr val="tx1">
                    <a:lumMod val="50000"/>
                    <a:lumOff val="50000"/>
                  </a:schemeClr>
                </a:solidFill>
                <a:latin typeface="Verdana" panose="020B0604030504040204" pitchFamily="34" charset="0"/>
                <a:ea typeface="Verdana" panose="020B0604030504040204" pitchFamily="34" charset="0"/>
              </a:rPr>
              <a:t>the Service Time </a:t>
            </a:r>
            <a:r>
              <a:rPr lang="en-US" sz="2000" b="1" dirty="0">
                <a:latin typeface="Verdana" panose="020B0604030504040204" pitchFamily="34" charset="0"/>
                <a:ea typeface="Verdana" panose="020B0604030504040204" pitchFamily="34" charset="0"/>
              </a:rPr>
              <a:t>reverts</a:t>
            </a:r>
            <a:r>
              <a:rPr lang="en-US" sz="2000" b="1" dirty="0">
                <a:solidFill>
                  <a:schemeClr val="tx1">
                    <a:lumMod val="50000"/>
                    <a:lumOff val="50000"/>
                  </a:schemeClr>
                </a:solidFill>
                <a:latin typeface="Verdana" panose="020B0604030504040204" pitchFamily="34" charset="0"/>
                <a:ea typeface="Verdana" panose="020B0604030504040204" pitchFamily="34" charset="0"/>
              </a:rPr>
              <a:t> to 40 minutes</a:t>
            </a:r>
            <a:r>
              <a:rPr lang="en-US" sz="2000" dirty="0">
                <a:solidFill>
                  <a:schemeClr val="tx1">
                    <a:lumMod val="50000"/>
                    <a:lumOff val="50000"/>
                  </a:schemeClr>
                </a:solidFill>
                <a:latin typeface="Verdana" panose="020B0604030504040204" pitchFamily="34" charset="0"/>
                <a:ea typeface="Verdana" panose="020B0604030504040204" pitchFamily="34" charset="0"/>
              </a:rPr>
              <a:t>, and the excess service time rolls over to the Prolonged Service </a:t>
            </a:r>
            <a:r>
              <a:rPr lang="en-US" sz="2000" u="sng" dirty="0">
                <a:solidFill>
                  <a:schemeClr val="tx1">
                    <a:lumMod val="50000"/>
                    <a:lumOff val="50000"/>
                  </a:schemeClr>
                </a:solidFill>
                <a:latin typeface="Verdana" panose="020B0604030504040204" pitchFamily="34" charset="0"/>
                <a:ea typeface="Verdana" panose="020B0604030504040204" pitchFamily="34" charset="0"/>
              </a:rPr>
              <a:t>if it is a FULL 15 minutes or greater (see below if 14 minutes or less)</a:t>
            </a:r>
            <a:r>
              <a:rPr lang="en-US" u="sng" dirty="0">
                <a:solidFill>
                  <a:schemeClr val="tx1">
                    <a:lumMod val="50000"/>
                    <a:lumOff val="50000"/>
                  </a:schemeClr>
                </a:solidFill>
                <a:latin typeface="Verdana" panose="020B0604030504040204" pitchFamily="34" charset="0"/>
                <a:ea typeface="Verdana" panose="020B0604030504040204" pitchFamily="34" charset="0"/>
              </a:rPr>
              <a:t>  </a:t>
            </a:r>
          </a:p>
          <a:p>
            <a:pPr marL="742950" lvl="1" indent="-285750" algn="l">
              <a:buFont typeface="Arial" panose="020B0604020202020204" pitchFamily="34" charset="0"/>
              <a:buChar char="•"/>
            </a:pPr>
            <a:endParaRPr lang="en-US" u="sng"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For each FULL 15-minute increment, one 544-99417 Prolonged Service Code is entered. </a:t>
            </a:r>
          </a:p>
          <a:p>
            <a:pPr lvl="2" algn="l"/>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When the balance is 14 minutes or less, these minutes are added on to the last 544-99417 Prolonged Service Code.</a:t>
            </a:r>
          </a:p>
        </p:txBody>
      </p:sp>
      <p:sp>
        <p:nvSpPr>
          <p:cNvPr id="4" name="Slide Number Placeholder 3">
            <a:extLst>
              <a:ext uri="{FF2B5EF4-FFF2-40B4-BE49-F238E27FC236}">
                <a16:creationId xmlns:a16="http://schemas.microsoft.com/office/drawing/2014/main" id="{67C59EB4-5128-475D-B911-BA96650A2B70}"/>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41</a:t>
            </a:fld>
            <a:endParaRPr lang="uk-UA" dirty="0"/>
          </a:p>
        </p:txBody>
      </p:sp>
      <p:pic>
        <p:nvPicPr>
          <p:cNvPr id="8" name="Picture 7">
            <a:extLst>
              <a:ext uri="{FF2B5EF4-FFF2-40B4-BE49-F238E27FC236}">
                <a16:creationId xmlns:a16="http://schemas.microsoft.com/office/drawing/2014/main" id="{84BEC403-DB0B-4BDB-B992-65D1F52AE9D2}"/>
              </a:ext>
            </a:extLst>
          </p:cNvPr>
          <p:cNvPicPr>
            <a:picLocks noChangeAspect="1"/>
          </p:cNvPicPr>
          <p:nvPr/>
        </p:nvPicPr>
        <p:blipFill>
          <a:blip r:embed="rId3"/>
          <a:stretch>
            <a:fillRect/>
          </a:stretch>
        </p:blipFill>
        <p:spPr>
          <a:xfrm>
            <a:off x="277880" y="1925053"/>
            <a:ext cx="4952042" cy="4058651"/>
          </a:xfrm>
          <a:prstGeom prst="rect">
            <a:avLst/>
          </a:prstGeom>
        </p:spPr>
      </p:pic>
      <p:sp>
        <p:nvSpPr>
          <p:cNvPr id="6" name="Speech Bubble: Oval 5">
            <a:extLst>
              <a:ext uri="{FF2B5EF4-FFF2-40B4-BE49-F238E27FC236}">
                <a16:creationId xmlns:a16="http://schemas.microsoft.com/office/drawing/2014/main" id="{F2E3DFF4-CA07-4847-91A9-27EA90207BEB}"/>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124245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FF7E-2BFE-4B6F-86C6-9D2366C4827E}"/>
              </a:ext>
            </a:extLst>
          </p:cNvPr>
          <p:cNvSpPr>
            <a:spLocks noGrp="1"/>
          </p:cNvSpPr>
          <p:nvPr>
            <p:ph type="ctrTitle"/>
          </p:nvPr>
        </p:nvSpPr>
        <p:spPr>
          <a:xfrm>
            <a:off x="300984" y="380990"/>
            <a:ext cx="11230485"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Established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over 54 minutes (incl’ Prolonged minutes for proc code 544-99417—Same Day Doc.)</a:t>
            </a:r>
          </a:p>
        </p:txBody>
      </p:sp>
      <p:sp>
        <p:nvSpPr>
          <p:cNvPr id="3" name="Subtitle 2">
            <a:extLst>
              <a:ext uri="{FF2B5EF4-FFF2-40B4-BE49-F238E27FC236}">
                <a16:creationId xmlns:a16="http://schemas.microsoft.com/office/drawing/2014/main" id="{BD30BB6A-3876-45AB-B66F-5B92433A7FAE}"/>
              </a:ext>
            </a:extLst>
          </p:cNvPr>
          <p:cNvSpPr>
            <a:spLocks noGrp="1"/>
          </p:cNvSpPr>
          <p:nvPr>
            <p:ph type="subTitle" idx="1"/>
          </p:nvPr>
        </p:nvSpPr>
        <p:spPr>
          <a:xfrm>
            <a:off x="4482791" y="1706137"/>
            <a:ext cx="7566904" cy="4702185"/>
          </a:xfrm>
        </p:spPr>
        <p:txBody>
          <a:bodyPr/>
          <a:lstStyle/>
          <a:p>
            <a:pPr marL="457200" indent="-171450"/>
            <a:r>
              <a:rPr lang="en-US" sz="1800" dirty="0">
                <a:solidFill>
                  <a:schemeClr val="tx1">
                    <a:lumMod val="50000"/>
                    <a:lumOff val="50000"/>
                  </a:schemeClr>
                </a:solidFill>
                <a:latin typeface="Verdana" panose="020B0604030504040204" pitchFamily="34" charset="0"/>
                <a:ea typeface="Verdana" panose="020B0604030504040204" pitchFamily="34" charset="0"/>
              </a:rPr>
              <a:t>Established Patient: 45 min. service + 10 min. 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(done on the </a:t>
            </a:r>
            <a:r>
              <a:rPr lang="en-US" sz="1800" b="1" dirty="0">
                <a:latin typeface="Verdana" panose="020B0604030504040204" pitchFamily="34" charset="0"/>
                <a:ea typeface="Verdana" panose="020B0604030504040204" pitchFamily="34" charset="0"/>
              </a:rPr>
              <a:t>same day </a:t>
            </a:r>
            <a:r>
              <a:rPr lang="en-US" sz="1800" b="1" dirty="0">
                <a:solidFill>
                  <a:schemeClr val="tx1">
                    <a:lumMod val="50000"/>
                    <a:lumOff val="50000"/>
                  </a:schemeClr>
                </a:solidFill>
                <a:latin typeface="Verdana" panose="020B0604030504040204" pitchFamily="34" charset="0"/>
                <a:ea typeface="Verdana" panose="020B0604030504040204" pitchFamily="34" charset="0"/>
              </a:rPr>
              <a:t>of service) </a:t>
            </a:r>
            <a:r>
              <a:rPr lang="en-US" sz="1800" dirty="0">
                <a:solidFill>
                  <a:schemeClr val="tx1">
                    <a:lumMod val="50000"/>
                    <a:lumOff val="50000"/>
                  </a:schemeClr>
                </a:solidFill>
                <a:latin typeface="Verdana" panose="020B0604030504040204" pitchFamily="34" charset="0"/>
                <a:ea typeface="Verdana" panose="020B0604030504040204" pitchFamily="34" charset="0"/>
              </a:rPr>
              <a:t>= 55 min. Total Time</a:t>
            </a:r>
          </a:p>
          <a:p>
            <a:pPr indent="0">
              <a:buNone/>
            </a:pPr>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Calculate the </a:t>
            </a:r>
            <a:r>
              <a:rPr lang="en-US" sz="1800" b="1"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sz="1800" b="1" dirty="0">
                <a:solidFill>
                  <a:schemeClr val="tx1">
                    <a:lumMod val="50000"/>
                    <a:lumOff val="50000"/>
                  </a:schemeClr>
                </a:solidFill>
                <a:latin typeface="Verdana" panose="020B0604030504040204" pitchFamily="34" charset="0"/>
                <a:ea typeface="Verdana" panose="020B0604030504040204" pitchFamily="34" charset="0"/>
              </a:rPr>
              <a:t> </a:t>
            </a:r>
            <a:r>
              <a:rPr lang="en-US" sz="1800" dirty="0">
                <a:solidFill>
                  <a:schemeClr val="tx1">
                    <a:lumMod val="50000"/>
                    <a:lumOff val="50000"/>
                  </a:schemeClr>
                </a:solidFill>
                <a:latin typeface="Verdana" panose="020B0604030504040204" pitchFamily="34" charset="0"/>
                <a:ea typeface="Verdana" panose="020B0604030504040204" pitchFamily="34" charset="0"/>
              </a:rPr>
              <a:t>to determine the code selection.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1800" dirty="0">
                <a:solidFill>
                  <a:schemeClr val="tx1">
                    <a:lumMod val="50000"/>
                    <a:lumOff val="50000"/>
                  </a:schemeClr>
                </a:solidFill>
                <a:latin typeface="Verdana" panose="020B0604030504040204" pitchFamily="34" charset="0"/>
                <a:ea typeface="Verdana" panose="020B0604030504040204" pitchFamily="34" charset="0"/>
              </a:rPr>
              <a:t>= 45 min. service + 10 min. documentation time = 55 minutes or (1) 646-99215 (40”) + (1) 544-99417 (15”).</a:t>
            </a:r>
            <a:endParaRPr lang="en-US" sz="1200"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InSyst entry of minutes: </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(1) 646-99215 proc code for the first 40 min.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1800" dirty="0">
                <a:solidFill>
                  <a:schemeClr val="tx1">
                    <a:lumMod val="50000"/>
                    <a:lumOff val="50000"/>
                  </a:schemeClr>
                </a:solidFill>
                <a:latin typeface="Verdana" panose="020B0604030504040204" pitchFamily="34" charset="0"/>
                <a:ea typeface="Verdana" panose="020B0604030504040204" pitchFamily="34" charset="0"/>
              </a:rPr>
              <a:t> in the Staff Duration field.</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(1) 544-99417 proc code for the additional 15 minutes of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sz="1800" dirty="0">
                <a:solidFill>
                  <a:schemeClr val="tx1">
                    <a:lumMod val="50000"/>
                    <a:lumOff val="50000"/>
                  </a:schemeClr>
                </a:solidFill>
                <a:latin typeface="Verdana" panose="020B0604030504040204" pitchFamily="34" charset="0"/>
                <a:ea typeface="Verdana" panose="020B0604030504040204" pitchFamily="34" charset="0"/>
              </a:rPr>
              <a:t>.</a:t>
            </a:r>
          </a:p>
          <a:p>
            <a:pPr lvl="3" algn="l"/>
            <a:endParaRPr lang="en-US" sz="900"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The </a:t>
            </a:r>
            <a:r>
              <a:rPr lang="en-US" sz="1800"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sz="1800" dirty="0">
                <a:solidFill>
                  <a:schemeClr val="tx1">
                    <a:lumMod val="50000"/>
                    <a:lumOff val="50000"/>
                  </a:schemeClr>
                </a:solidFill>
                <a:latin typeface="Verdana" panose="020B0604030504040204" pitchFamily="34" charset="0"/>
                <a:ea typeface="Verdana" panose="020B0604030504040204" pitchFamily="34" charset="0"/>
              </a:rPr>
              <a:t>entered in InSyst should be 40 min. under proc code 646 and 15 min. under proc code 544 for a Total Time of 55 min. </a:t>
            </a:r>
          </a:p>
          <a:p>
            <a:endParaRPr lang="en-US" dirty="0"/>
          </a:p>
        </p:txBody>
      </p:sp>
      <p:sp>
        <p:nvSpPr>
          <p:cNvPr id="5" name="Slide Number Placeholder 4">
            <a:extLst>
              <a:ext uri="{FF2B5EF4-FFF2-40B4-BE49-F238E27FC236}">
                <a16:creationId xmlns:a16="http://schemas.microsoft.com/office/drawing/2014/main" id="{E6758320-2B9D-40BC-B277-2C5AC455EC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42</a:t>
            </a:fld>
            <a:endParaRPr lang="uk-UA" dirty="0"/>
          </a:p>
        </p:txBody>
      </p:sp>
      <p:pic>
        <p:nvPicPr>
          <p:cNvPr id="7" name="Picture 6">
            <a:extLst>
              <a:ext uri="{FF2B5EF4-FFF2-40B4-BE49-F238E27FC236}">
                <a16:creationId xmlns:a16="http://schemas.microsoft.com/office/drawing/2014/main" id="{B94D5250-4BA0-4204-A7E6-08ECFDF74DE6}"/>
              </a:ext>
            </a:extLst>
          </p:cNvPr>
          <p:cNvPicPr>
            <a:picLocks noChangeAspect="1"/>
          </p:cNvPicPr>
          <p:nvPr/>
        </p:nvPicPr>
        <p:blipFill>
          <a:blip r:embed="rId3"/>
          <a:stretch>
            <a:fillRect/>
          </a:stretch>
        </p:blipFill>
        <p:spPr>
          <a:xfrm>
            <a:off x="105878" y="1844976"/>
            <a:ext cx="4658627" cy="4058651"/>
          </a:xfrm>
          <a:prstGeom prst="rect">
            <a:avLst/>
          </a:prstGeom>
        </p:spPr>
      </p:pic>
      <p:sp>
        <p:nvSpPr>
          <p:cNvPr id="6" name="Speech Bubble: Oval 5">
            <a:extLst>
              <a:ext uri="{FF2B5EF4-FFF2-40B4-BE49-F238E27FC236}">
                <a16:creationId xmlns:a16="http://schemas.microsoft.com/office/drawing/2014/main" id="{1F470504-7B42-482D-8589-7400B781CF3D}"/>
              </a:ext>
            </a:extLst>
          </p:cNvPr>
          <p:cNvSpPr/>
          <p:nvPr/>
        </p:nvSpPr>
        <p:spPr>
          <a:xfrm>
            <a:off x="11013244" y="14322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130845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AE47-A7FE-4D0D-91E8-DCCD3E573210}"/>
              </a:ext>
            </a:extLst>
          </p:cNvPr>
          <p:cNvSpPr>
            <a:spLocks noGrp="1"/>
          </p:cNvSpPr>
          <p:nvPr>
            <p:ph type="ctrTitle"/>
          </p:nvPr>
        </p:nvSpPr>
        <p:spPr>
          <a:xfrm>
            <a:off x="1839818" y="272269"/>
            <a:ext cx="10052274" cy="1643527"/>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Established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over 54 minutes (incl’ Prolonged minutes for proc code 544-99417—Same Day Documentation)</a:t>
            </a:r>
          </a:p>
        </p:txBody>
      </p:sp>
      <p:sp>
        <p:nvSpPr>
          <p:cNvPr id="5" name="Slide Number Placeholder 4">
            <a:extLst>
              <a:ext uri="{FF2B5EF4-FFF2-40B4-BE49-F238E27FC236}">
                <a16:creationId xmlns:a16="http://schemas.microsoft.com/office/drawing/2014/main" id="{16C247AC-555C-4358-ADA5-8A62348FC11C}"/>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43</a:t>
            </a:fld>
            <a:endParaRPr lang="uk-UA" dirty="0"/>
          </a:p>
        </p:txBody>
      </p:sp>
      <p:pic>
        <p:nvPicPr>
          <p:cNvPr id="3" name="Picture 2">
            <a:extLst>
              <a:ext uri="{FF2B5EF4-FFF2-40B4-BE49-F238E27FC236}">
                <a16:creationId xmlns:a16="http://schemas.microsoft.com/office/drawing/2014/main" id="{94E4A06A-DE53-4363-99F5-26261A1DCF27}"/>
              </a:ext>
            </a:extLst>
          </p:cNvPr>
          <p:cNvPicPr>
            <a:picLocks noChangeAspect="1"/>
          </p:cNvPicPr>
          <p:nvPr/>
        </p:nvPicPr>
        <p:blipFill>
          <a:blip r:embed="rId3"/>
          <a:stretch>
            <a:fillRect/>
          </a:stretch>
        </p:blipFill>
        <p:spPr>
          <a:xfrm>
            <a:off x="2819401" y="2117558"/>
            <a:ext cx="8534400" cy="3587918"/>
          </a:xfrm>
          <a:prstGeom prst="rect">
            <a:avLst/>
          </a:prstGeom>
        </p:spPr>
      </p:pic>
      <p:sp>
        <p:nvSpPr>
          <p:cNvPr id="6" name="Speech Bubble: Oval 5">
            <a:extLst>
              <a:ext uri="{FF2B5EF4-FFF2-40B4-BE49-F238E27FC236}">
                <a16:creationId xmlns:a16="http://schemas.microsoft.com/office/drawing/2014/main" id="{508CA082-C7D8-4722-B729-D6BD83C11F05}"/>
              </a:ext>
            </a:extLst>
          </p:cNvPr>
          <p:cNvSpPr/>
          <p:nvPr/>
        </p:nvSpPr>
        <p:spPr>
          <a:xfrm>
            <a:off x="11051083" y="18881"/>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915746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FF7E-2BFE-4B6F-86C6-9D2366C4827E}"/>
              </a:ext>
            </a:extLst>
          </p:cNvPr>
          <p:cNvSpPr>
            <a:spLocks noGrp="1"/>
          </p:cNvSpPr>
          <p:nvPr>
            <p:ph type="ctrTitle"/>
          </p:nvPr>
        </p:nvSpPr>
        <p:spPr>
          <a:xfrm>
            <a:off x="369200" y="202463"/>
            <a:ext cx="10200274"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Established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40-54 min. + (incl’ Prolonged proc code 646-99215—Doc on Different Day)</a:t>
            </a:r>
          </a:p>
        </p:txBody>
      </p:sp>
      <p:sp>
        <p:nvSpPr>
          <p:cNvPr id="3" name="Subtitle 2">
            <a:extLst>
              <a:ext uri="{FF2B5EF4-FFF2-40B4-BE49-F238E27FC236}">
                <a16:creationId xmlns:a16="http://schemas.microsoft.com/office/drawing/2014/main" id="{BD30BB6A-3876-45AB-B66F-5B92433A7FAE}"/>
              </a:ext>
            </a:extLst>
          </p:cNvPr>
          <p:cNvSpPr>
            <a:spLocks noGrp="1"/>
          </p:cNvSpPr>
          <p:nvPr>
            <p:ph type="subTitle" idx="1"/>
          </p:nvPr>
        </p:nvSpPr>
        <p:spPr>
          <a:xfrm>
            <a:off x="4482791" y="1706137"/>
            <a:ext cx="7566904" cy="4855047"/>
          </a:xfrm>
        </p:spPr>
        <p:txBody>
          <a:bodyPr/>
          <a:lstStyle/>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Established Patient: 45 min. service + 10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a:t>
            </a:r>
            <a:r>
              <a:rPr lang="en-US" b="1" dirty="0">
                <a:solidFill>
                  <a:schemeClr val="bg2">
                    <a:lumMod val="50000"/>
                  </a:schemeClr>
                </a:solidFill>
                <a:latin typeface="Verdana" panose="020B0604030504040204" pitchFamily="34" charset="0"/>
                <a:ea typeface="Verdana" panose="020B0604030504040204" pitchFamily="34" charset="0"/>
              </a:rPr>
              <a:t>a different day)</a:t>
            </a:r>
            <a:r>
              <a:rPr lang="en-US" dirty="0">
                <a:solidFill>
                  <a:schemeClr val="bg2">
                    <a:lumMod val="50000"/>
                  </a:schemeClr>
                </a:solidFill>
                <a:latin typeface="Verdana" panose="020B0604030504040204" pitchFamily="34" charset="0"/>
                <a:ea typeface="Verdana" panose="020B0604030504040204" pitchFamily="34" charset="0"/>
              </a:rPr>
              <a:t> </a:t>
            </a:r>
            <a:r>
              <a:rPr lang="en-US" dirty="0">
                <a:solidFill>
                  <a:schemeClr val="tx1">
                    <a:lumMod val="50000"/>
                    <a:lumOff val="50000"/>
                  </a:schemeClr>
                </a:solidFill>
                <a:latin typeface="Verdana" panose="020B0604030504040204" pitchFamily="34" charset="0"/>
                <a:ea typeface="Verdana" panose="020B0604030504040204" pitchFamily="34" charset="0"/>
              </a:rPr>
              <a:t>= 55 min. Total Time</a:t>
            </a:r>
          </a:p>
          <a:p>
            <a:pPr indent="0">
              <a:buNone/>
            </a:pPr>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Calculate the </a:t>
            </a:r>
            <a:r>
              <a:rPr lang="en-US"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dirty="0">
                <a:solidFill>
                  <a:schemeClr val="tx1">
                    <a:lumMod val="50000"/>
                    <a:lumOff val="50000"/>
                  </a:schemeClr>
                </a:solidFill>
                <a:latin typeface="Verdana" panose="020B0604030504040204" pitchFamily="34" charset="0"/>
                <a:ea typeface="Verdana" panose="020B0604030504040204" pitchFamily="34" charset="0"/>
              </a:rPr>
              <a:t> to determine the code selection. </a:t>
            </a:r>
            <a:r>
              <a:rPr lang="en-US" b="1"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b="1" dirty="0">
                <a:solidFill>
                  <a:schemeClr val="tx1">
                    <a:lumMod val="50000"/>
                    <a:lumOff val="50000"/>
                  </a:schemeClr>
                </a:solidFill>
                <a:latin typeface="Verdana" panose="020B0604030504040204" pitchFamily="34" charset="0"/>
                <a:ea typeface="Verdana" panose="020B0604030504040204" pitchFamily="34" charset="0"/>
              </a:rPr>
              <a:t>= 45 min. service or (1) 646-99215 (40-54 minutes). </a:t>
            </a:r>
          </a:p>
          <a:p>
            <a:pPr lvl="2" algn="l"/>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For </a:t>
            </a:r>
            <a:r>
              <a:rPr lang="en-US" b="1" dirty="0">
                <a:solidFill>
                  <a:schemeClr val="tx1">
                    <a:lumMod val="50000"/>
                    <a:lumOff val="50000"/>
                  </a:schemeClr>
                </a:solidFill>
                <a:latin typeface="Verdana" panose="020B0604030504040204" pitchFamily="34" charset="0"/>
                <a:ea typeface="Verdana" panose="020B0604030504040204" pitchFamily="34" charset="0"/>
              </a:rPr>
              <a:t>InSyst entry of minutes</a:t>
            </a:r>
            <a:r>
              <a:rPr lang="en-US" dirty="0">
                <a:solidFill>
                  <a:schemeClr val="tx1">
                    <a:lumMod val="50000"/>
                    <a:lumOff val="50000"/>
                  </a:schemeClr>
                </a:solidFill>
                <a:latin typeface="Verdana" panose="020B0604030504040204" pitchFamily="34" charset="0"/>
                <a:ea typeface="Verdana" panose="020B0604030504040204" pitchFamily="34" charset="0"/>
              </a:rPr>
              <a:t>: Enter (1) 646 proc code for 45 minutes Service Time + 10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a </a:t>
            </a:r>
            <a:r>
              <a:rPr lang="en-US" b="1" dirty="0">
                <a:solidFill>
                  <a:schemeClr val="bg2">
                    <a:lumMod val="50000"/>
                  </a:schemeClr>
                </a:solidFill>
                <a:latin typeface="Verdana" panose="020B0604030504040204" pitchFamily="34" charset="0"/>
                <a:ea typeface="Verdana" panose="020B0604030504040204" pitchFamily="34" charset="0"/>
              </a:rPr>
              <a:t>different day) </a:t>
            </a:r>
            <a:r>
              <a:rPr lang="en-US" b="1" dirty="0">
                <a:solidFill>
                  <a:schemeClr val="tx1">
                    <a:lumMod val="50000"/>
                    <a:lumOff val="50000"/>
                  </a:schemeClr>
                </a:solidFill>
                <a:latin typeface="Verdana" panose="020B0604030504040204" pitchFamily="34" charset="0"/>
                <a:ea typeface="Verdana" panose="020B0604030504040204" pitchFamily="34" charset="0"/>
              </a:rPr>
              <a:t>= 55 min. </a:t>
            </a:r>
            <a:r>
              <a:rPr lang="en-US"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b="1" dirty="0">
                <a:solidFill>
                  <a:schemeClr val="tx1">
                    <a:lumMod val="50000"/>
                    <a:lumOff val="50000"/>
                  </a:schemeClr>
                </a:solidFill>
                <a:latin typeface="Verdana" panose="020B0604030504040204" pitchFamily="34" charset="0"/>
                <a:ea typeface="Verdana" panose="020B0604030504040204" pitchFamily="34" charset="0"/>
              </a:rPr>
              <a:t>in the Staff Duration field. </a:t>
            </a:r>
          </a:p>
          <a:p>
            <a:pPr marL="742950" lvl="1" indent="-285750" algn="l">
              <a:buFont typeface="Arial" panose="020B0604020202020204" pitchFamily="34" charset="0"/>
              <a:buChar char="•"/>
            </a:pPr>
            <a:endParaRPr lang="en-US" b="1"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b="1" dirty="0">
                <a:solidFill>
                  <a:schemeClr val="tx1">
                    <a:lumMod val="50000"/>
                    <a:lumOff val="50000"/>
                  </a:schemeClr>
                </a:solidFill>
                <a:latin typeface="Verdana" panose="020B0604030504040204" pitchFamily="34" charset="0"/>
                <a:ea typeface="Verdana" panose="020B0604030504040204" pitchFamily="34" charset="0"/>
              </a:rPr>
              <a:t>Different day documentation is always added to the Primary Code.</a:t>
            </a:r>
          </a:p>
          <a:p>
            <a:endParaRPr lang="en-US" dirty="0"/>
          </a:p>
        </p:txBody>
      </p:sp>
      <p:sp>
        <p:nvSpPr>
          <p:cNvPr id="5" name="Slide Number Placeholder 4">
            <a:extLst>
              <a:ext uri="{FF2B5EF4-FFF2-40B4-BE49-F238E27FC236}">
                <a16:creationId xmlns:a16="http://schemas.microsoft.com/office/drawing/2014/main" id="{E6758320-2B9D-40BC-B277-2C5AC455EC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44</a:t>
            </a:fld>
            <a:endParaRPr lang="uk-UA" dirty="0"/>
          </a:p>
        </p:txBody>
      </p:sp>
      <p:pic>
        <p:nvPicPr>
          <p:cNvPr id="6" name="Picture 5">
            <a:extLst>
              <a:ext uri="{FF2B5EF4-FFF2-40B4-BE49-F238E27FC236}">
                <a16:creationId xmlns:a16="http://schemas.microsoft.com/office/drawing/2014/main" id="{2947343D-03E9-44A0-8476-E03318EA69D2}"/>
              </a:ext>
            </a:extLst>
          </p:cNvPr>
          <p:cNvPicPr>
            <a:picLocks noChangeAspect="1"/>
          </p:cNvPicPr>
          <p:nvPr/>
        </p:nvPicPr>
        <p:blipFill>
          <a:blip r:embed="rId3"/>
          <a:stretch>
            <a:fillRect/>
          </a:stretch>
        </p:blipFill>
        <p:spPr>
          <a:xfrm>
            <a:off x="93377" y="1840832"/>
            <a:ext cx="4827539" cy="4186841"/>
          </a:xfrm>
          <a:prstGeom prst="rect">
            <a:avLst/>
          </a:prstGeom>
        </p:spPr>
      </p:pic>
      <p:sp>
        <p:nvSpPr>
          <p:cNvPr id="7" name="Speech Bubble: Oval 6">
            <a:extLst>
              <a:ext uri="{FF2B5EF4-FFF2-40B4-BE49-F238E27FC236}">
                <a16:creationId xmlns:a16="http://schemas.microsoft.com/office/drawing/2014/main" id="{136F27BA-E46B-42E2-ACF1-C2CA62FF251B}"/>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997651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AE47-A7FE-4D0D-91E8-DCCD3E573210}"/>
              </a:ext>
            </a:extLst>
          </p:cNvPr>
          <p:cNvSpPr>
            <a:spLocks noGrp="1"/>
          </p:cNvSpPr>
          <p:nvPr>
            <p:ph type="ctrTitle"/>
          </p:nvPr>
        </p:nvSpPr>
        <p:spPr>
          <a:xfrm>
            <a:off x="1585422" y="215171"/>
            <a:ext cx="9513455" cy="1643527"/>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Established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40-54 min. + Prolonged Time for proc code 646-99215—Different Day Documentation</a:t>
            </a:r>
          </a:p>
        </p:txBody>
      </p:sp>
      <p:sp>
        <p:nvSpPr>
          <p:cNvPr id="5" name="Slide Number Placeholder 4">
            <a:extLst>
              <a:ext uri="{FF2B5EF4-FFF2-40B4-BE49-F238E27FC236}">
                <a16:creationId xmlns:a16="http://schemas.microsoft.com/office/drawing/2014/main" id="{16C247AC-555C-4358-ADA5-8A62348FC11C}"/>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45</a:t>
            </a:fld>
            <a:endParaRPr lang="uk-UA" dirty="0"/>
          </a:p>
        </p:txBody>
      </p:sp>
      <p:pic>
        <p:nvPicPr>
          <p:cNvPr id="6" name="Picture 5">
            <a:extLst>
              <a:ext uri="{FF2B5EF4-FFF2-40B4-BE49-F238E27FC236}">
                <a16:creationId xmlns:a16="http://schemas.microsoft.com/office/drawing/2014/main" id="{6FBC051F-3886-495A-8CF8-EE40BCB71FE5}"/>
              </a:ext>
            </a:extLst>
          </p:cNvPr>
          <p:cNvPicPr>
            <a:picLocks noChangeAspect="1"/>
          </p:cNvPicPr>
          <p:nvPr/>
        </p:nvPicPr>
        <p:blipFill>
          <a:blip r:embed="rId3"/>
          <a:stretch>
            <a:fillRect/>
          </a:stretch>
        </p:blipFill>
        <p:spPr>
          <a:xfrm>
            <a:off x="2774668" y="2110173"/>
            <a:ext cx="8423108" cy="3922295"/>
          </a:xfrm>
          <a:prstGeom prst="rect">
            <a:avLst/>
          </a:prstGeom>
        </p:spPr>
      </p:pic>
      <p:sp>
        <p:nvSpPr>
          <p:cNvPr id="7" name="Speech Bubble: Oval 6">
            <a:extLst>
              <a:ext uri="{FF2B5EF4-FFF2-40B4-BE49-F238E27FC236}">
                <a16:creationId xmlns:a16="http://schemas.microsoft.com/office/drawing/2014/main" id="{5862DA5A-3499-44D4-A08F-7075BD3738F0}"/>
              </a:ext>
            </a:extLst>
          </p:cNvPr>
          <p:cNvSpPr/>
          <p:nvPr/>
        </p:nvSpPr>
        <p:spPr>
          <a:xfrm>
            <a:off x="10980090" y="2839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026274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3DAA-4FC4-40AC-A659-ADA3C1702DF8}"/>
              </a:ext>
            </a:extLst>
          </p:cNvPr>
          <p:cNvSpPr>
            <a:spLocks noGrp="1"/>
          </p:cNvSpPr>
          <p:nvPr>
            <p:ph type="ctrTitle"/>
          </p:nvPr>
        </p:nvSpPr>
        <p:spPr>
          <a:xfrm>
            <a:off x="308010" y="136525"/>
            <a:ext cx="11382676" cy="1089529"/>
          </a:xfrm>
        </p:spPr>
        <p:txBody>
          <a:bodyPr/>
          <a:lstStyle/>
          <a:p>
            <a:pPr algn="ctr"/>
            <a:r>
              <a:rPr lang="en-US" sz="2400" dirty="0">
                <a:solidFill>
                  <a:srgbClr val="25B781"/>
                </a:solidFill>
                <a:latin typeface="Verdana" panose="020B0604030504040204" pitchFamily="34" charset="0"/>
                <a:ea typeface="Verdana" panose="020B0604030504040204" pitchFamily="34" charset="0"/>
              </a:rPr>
              <a:t>InSyst Example: Established Patient w/calculated </a:t>
            </a:r>
            <a:br>
              <a:rPr lang="en-US" sz="2400" dirty="0">
                <a:solidFill>
                  <a:srgbClr val="25B781"/>
                </a:solidFill>
                <a:latin typeface="Verdana" panose="020B0604030504040204" pitchFamily="34" charset="0"/>
                <a:ea typeface="Verdana" panose="020B0604030504040204" pitchFamily="34" charset="0"/>
              </a:rPr>
            </a:br>
            <a:r>
              <a:rPr lang="en-US" sz="2400" u="sng" dirty="0">
                <a:solidFill>
                  <a:srgbClr val="25B781"/>
                </a:solidFill>
                <a:latin typeface="Verdana" panose="020B0604030504040204" pitchFamily="34" charset="0"/>
                <a:ea typeface="Verdana" panose="020B0604030504040204" pitchFamily="34" charset="0"/>
              </a:rPr>
              <a:t>Service Time </a:t>
            </a:r>
            <a:r>
              <a:rPr lang="en-US" sz="2400" dirty="0">
                <a:solidFill>
                  <a:srgbClr val="25B781"/>
                </a:solidFill>
                <a:latin typeface="Verdana" panose="020B0604030504040204" pitchFamily="34" charset="0"/>
                <a:ea typeface="Verdana" panose="020B0604030504040204" pitchFamily="34" charset="0"/>
              </a:rPr>
              <a:t>over 54 minutes (incl’ Prolonged minutes </a:t>
            </a:r>
            <a:r>
              <a:rPr lang="en-US" sz="2400" u="sng" dirty="0">
                <a:solidFill>
                  <a:srgbClr val="25B781"/>
                </a:solidFill>
                <a:latin typeface="Verdana" panose="020B0604030504040204" pitchFamily="34" charset="0"/>
                <a:ea typeface="Verdana" panose="020B0604030504040204" pitchFamily="34" charset="0"/>
              </a:rPr>
              <a:t>w/multiple </a:t>
            </a:r>
            <a:r>
              <a:rPr lang="en-US" sz="2400" dirty="0">
                <a:solidFill>
                  <a:srgbClr val="25B781"/>
                </a:solidFill>
                <a:latin typeface="Verdana" panose="020B0604030504040204" pitchFamily="34" charset="0"/>
                <a:ea typeface="Verdana" panose="020B0604030504040204" pitchFamily="34" charset="0"/>
              </a:rPr>
              <a:t>proc code 544-99417—Same Day Documentation)</a:t>
            </a:r>
            <a:endParaRPr lang="en-US" sz="2600" dirty="0">
              <a:solidFill>
                <a:srgbClr val="25B781"/>
              </a:solidFill>
              <a:highlight>
                <a:srgbClr val="FFFF00"/>
              </a:highlight>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954F7E8E-D4DF-4923-9254-00BA6456945A}"/>
              </a:ext>
            </a:extLst>
          </p:cNvPr>
          <p:cNvSpPr>
            <a:spLocks noGrp="1"/>
          </p:cNvSpPr>
          <p:nvPr>
            <p:ph type="subTitle" idx="1"/>
          </p:nvPr>
        </p:nvSpPr>
        <p:spPr>
          <a:xfrm>
            <a:off x="4449337" y="1391121"/>
            <a:ext cx="7742663" cy="4910960"/>
          </a:xfrm>
        </p:spPr>
        <p:txBody>
          <a:bodyPr/>
          <a:lstStyle/>
          <a:p>
            <a:pPr marL="571500" indent="-285750" algn="just">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Established Patient: 60 min. service time + 30 min. 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(done on </a:t>
            </a:r>
            <a:r>
              <a:rPr lang="en-US" sz="1800" b="1" dirty="0">
                <a:latin typeface="Verdana" panose="020B0604030504040204" pitchFamily="34" charset="0"/>
                <a:ea typeface="Verdana" panose="020B0604030504040204" pitchFamily="34" charset="0"/>
              </a:rPr>
              <a:t>the same day of service) </a:t>
            </a:r>
            <a:r>
              <a:rPr lang="en-US" sz="1800" dirty="0">
                <a:solidFill>
                  <a:schemeClr val="tx1">
                    <a:lumMod val="50000"/>
                    <a:lumOff val="50000"/>
                  </a:schemeClr>
                </a:solidFill>
                <a:latin typeface="Verdana" panose="020B0604030504040204" pitchFamily="34" charset="0"/>
                <a:ea typeface="Verdana" panose="020B0604030504040204" pitchFamily="34" charset="0"/>
              </a:rPr>
              <a:t>= 90 min. Total Time</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code selection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1800" dirty="0">
                <a:solidFill>
                  <a:schemeClr val="tx1">
                    <a:lumMod val="50000"/>
                    <a:lumOff val="50000"/>
                  </a:schemeClr>
                </a:solidFill>
                <a:latin typeface="Verdana" panose="020B0604030504040204" pitchFamily="34" charset="0"/>
                <a:ea typeface="Verdana" panose="020B0604030504040204" pitchFamily="34" charset="0"/>
              </a:rPr>
              <a:t>= 60 minutes service time + 30 min. 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(if done </a:t>
            </a:r>
            <a:r>
              <a:rPr lang="en-US" sz="1800" b="1" dirty="0">
                <a:latin typeface="Verdana" panose="020B0604030504040204" pitchFamily="34" charset="0"/>
                <a:ea typeface="Verdana" panose="020B0604030504040204" pitchFamily="34" charset="0"/>
              </a:rPr>
              <a:t>on same day of</a:t>
            </a:r>
            <a:r>
              <a:rPr lang="en-US" sz="1800" b="1" dirty="0">
                <a:solidFill>
                  <a:srgbClr val="0070C0"/>
                </a:solidFill>
                <a:latin typeface="Verdana" panose="020B0604030504040204" pitchFamily="34" charset="0"/>
                <a:ea typeface="Verdana" panose="020B0604030504040204" pitchFamily="34" charset="0"/>
              </a:rPr>
              <a:t> </a:t>
            </a:r>
            <a:r>
              <a:rPr lang="en-US" sz="1800" b="1" dirty="0">
                <a:solidFill>
                  <a:schemeClr val="tx1">
                    <a:lumMod val="50000"/>
                    <a:lumOff val="50000"/>
                  </a:schemeClr>
                </a:solidFill>
                <a:latin typeface="Verdana" panose="020B0604030504040204" pitchFamily="34" charset="0"/>
                <a:ea typeface="Verdana" panose="020B0604030504040204" pitchFamily="34" charset="0"/>
              </a:rPr>
              <a:t>service) </a:t>
            </a:r>
            <a:r>
              <a:rPr lang="en-US" sz="1800" dirty="0">
                <a:solidFill>
                  <a:schemeClr val="tx1">
                    <a:lumMod val="50000"/>
                    <a:lumOff val="50000"/>
                  </a:schemeClr>
                </a:solidFill>
                <a:latin typeface="Verdana" panose="020B0604030504040204" pitchFamily="34" charset="0"/>
                <a:ea typeface="Verdana" panose="020B0604030504040204" pitchFamily="34" charset="0"/>
              </a:rPr>
              <a:t>= 90  minutes or (1) 646-99215 (40 minutes) + (3) 544-99417 (50 minutes).</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InSyst entry of minutes: </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(1) 646 proc code for the first 40 min. Service Time in the Staff Duration field.</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(2) 544 proc codes for 15 min. each = 30 min. and (1) 544 proc code for the remaining balance of 20 min. in the Staff Duration field. </a:t>
            </a:r>
            <a:r>
              <a:rPr lang="en-US" dirty="0">
                <a:solidFill>
                  <a:schemeClr val="bg2">
                    <a:lumMod val="50000"/>
                  </a:schemeClr>
                </a:solidFill>
                <a:latin typeface="Verdana" panose="020B0604030504040204" pitchFamily="34" charset="0"/>
                <a:ea typeface="Verdana" panose="020B0604030504040204" pitchFamily="34" charset="0"/>
              </a:rPr>
              <a:t>(Remember to add any additional minutes, that are 14 or less, to the  last add on code.) </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The </a:t>
            </a:r>
            <a:r>
              <a:rPr lang="en-US" sz="1800"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sz="1800" dirty="0">
                <a:solidFill>
                  <a:schemeClr val="tx1">
                    <a:lumMod val="50000"/>
                    <a:lumOff val="50000"/>
                  </a:schemeClr>
                </a:solidFill>
                <a:latin typeface="Verdana" panose="020B0604030504040204" pitchFamily="34" charset="0"/>
                <a:ea typeface="Verdana" panose="020B0604030504040204" pitchFamily="34" charset="0"/>
              </a:rPr>
              <a:t>entered in InSyst should be 40 min. under (proc code (646) and 50 min. total under (proc code 544) for a Total time of 90 min. </a:t>
            </a:r>
          </a:p>
          <a:p>
            <a:endParaRPr lang="en-US" dirty="0"/>
          </a:p>
        </p:txBody>
      </p:sp>
      <p:sp>
        <p:nvSpPr>
          <p:cNvPr id="5" name="Slide Number Placeholder 4">
            <a:extLst>
              <a:ext uri="{FF2B5EF4-FFF2-40B4-BE49-F238E27FC236}">
                <a16:creationId xmlns:a16="http://schemas.microsoft.com/office/drawing/2014/main" id="{7CD11B59-2848-4D8D-90E0-5B6F2ABC3782}"/>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46</a:t>
            </a:fld>
            <a:endParaRPr lang="uk-UA" dirty="0"/>
          </a:p>
        </p:txBody>
      </p:sp>
      <p:pic>
        <p:nvPicPr>
          <p:cNvPr id="6" name="Picture 5">
            <a:extLst>
              <a:ext uri="{FF2B5EF4-FFF2-40B4-BE49-F238E27FC236}">
                <a16:creationId xmlns:a16="http://schemas.microsoft.com/office/drawing/2014/main" id="{A87ACC1E-D227-4364-92E7-94B988449A82}"/>
              </a:ext>
            </a:extLst>
          </p:cNvPr>
          <p:cNvPicPr>
            <a:picLocks noChangeAspect="1"/>
          </p:cNvPicPr>
          <p:nvPr/>
        </p:nvPicPr>
        <p:blipFill>
          <a:blip r:embed="rId3"/>
          <a:stretch>
            <a:fillRect/>
          </a:stretch>
        </p:blipFill>
        <p:spPr>
          <a:xfrm>
            <a:off x="105878" y="1844976"/>
            <a:ext cx="4610501" cy="4058651"/>
          </a:xfrm>
          <a:prstGeom prst="rect">
            <a:avLst/>
          </a:prstGeom>
        </p:spPr>
      </p:pic>
      <p:sp>
        <p:nvSpPr>
          <p:cNvPr id="7" name="Speech Bubble: Oval 6">
            <a:extLst>
              <a:ext uri="{FF2B5EF4-FFF2-40B4-BE49-F238E27FC236}">
                <a16:creationId xmlns:a16="http://schemas.microsoft.com/office/drawing/2014/main" id="{3FFE31DA-BA03-4D56-886C-7125EE59AB25}"/>
              </a:ext>
            </a:extLst>
          </p:cNvPr>
          <p:cNvSpPr/>
          <p:nvPr/>
        </p:nvSpPr>
        <p:spPr>
          <a:xfrm>
            <a:off x="10980090" y="17952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2838942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6500-E240-4AEC-B918-B1771C7AD32A}"/>
              </a:ext>
            </a:extLst>
          </p:cNvPr>
          <p:cNvSpPr>
            <a:spLocks noGrp="1"/>
          </p:cNvSpPr>
          <p:nvPr>
            <p:ph type="ctrTitle"/>
          </p:nvPr>
        </p:nvSpPr>
        <p:spPr>
          <a:xfrm>
            <a:off x="627962" y="101214"/>
            <a:ext cx="10510091" cy="1643527"/>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Established Patient w/calculated </a:t>
            </a:r>
            <a:br>
              <a:rPr lang="en-US" dirty="0">
                <a:solidFill>
                  <a:srgbClr val="25B781"/>
                </a:solidFill>
                <a:latin typeface="Verdana" panose="020B0604030504040204" pitchFamily="34" charset="0"/>
                <a:ea typeface="Verdana" panose="020B0604030504040204" pitchFamily="34" charset="0"/>
              </a:rPr>
            </a:b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over 54 minutes (incl’ Prolonged minutes </a:t>
            </a:r>
            <a:r>
              <a:rPr lang="en-US" u="sng" dirty="0">
                <a:solidFill>
                  <a:srgbClr val="25B781"/>
                </a:solidFill>
                <a:latin typeface="Verdana" panose="020B0604030504040204" pitchFamily="34" charset="0"/>
                <a:ea typeface="Verdana" panose="020B0604030504040204" pitchFamily="34" charset="0"/>
              </a:rPr>
              <a:t>w/multiple </a:t>
            </a:r>
            <a:r>
              <a:rPr lang="en-US" dirty="0">
                <a:solidFill>
                  <a:srgbClr val="25B781"/>
                </a:solidFill>
                <a:latin typeface="Verdana" panose="020B0604030504040204" pitchFamily="34" charset="0"/>
                <a:ea typeface="Verdana" panose="020B0604030504040204" pitchFamily="34" charset="0"/>
              </a:rPr>
              <a:t>proc code 544-99417—Same Day Documentation)</a:t>
            </a:r>
          </a:p>
        </p:txBody>
      </p:sp>
      <p:sp>
        <p:nvSpPr>
          <p:cNvPr id="5" name="Slide Number Placeholder 4">
            <a:extLst>
              <a:ext uri="{FF2B5EF4-FFF2-40B4-BE49-F238E27FC236}">
                <a16:creationId xmlns:a16="http://schemas.microsoft.com/office/drawing/2014/main" id="{39CD3525-51F3-4C47-9B7D-6D4513967961}"/>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47</a:t>
            </a:fld>
            <a:endParaRPr lang="uk-UA" dirty="0"/>
          </a:p>
        </p:txBody>
      </p:sp>
      <p:sp>
        <p:nvSpPr>
          <p:cNvPr id="6" name="Rectangle: Rounded Corners 5">
            <a:extLst>
              <a:ext uri="{FF2B5EF4-FFF2-40B4-BE49-F238E27FC236}">
                <a16:creationId xmlns:a16="http://schemas.microsoft.com/office/drawing/2014/main" id="{50624766-E705-490F-BB65-41844302DBDD}"/>
              </a:ext>
            </a:extLst>
          </p:cNvPr>
          <p:cNvSpPr/>
          <p:nvPr/>
        </p:nvSpPr>
        <p:spPr>
          <a:xfrm>
            <a:off x="9670221" y="2441070"/>
            <a:ext cx="1928221" cy="2271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Verdana" panose="020B0604030504040204" pitchFamily="34" charset="0"/>
                <a:ea typeface="Verdana" panose="020B0604030504040204" pitchFamily="34" charset="0"/>
              </a:rPr>
              <a:t>InSyst override code requires duplicate or multiple 544 codes with same duration.</a:t>
            </a:r>
          </a:p>
        </p:txBody>
      </p:sp>
      <p:sp>
        <p:nvSpPr>
          <p:cNvPr id="7" name="Arrow: Left 6">
            <a:extLst>
              <a:ext uri="{FF2B5EF4-FFF2-40B4-BE49-F238E27FC236}">
                <a16:creationId xmlns:a16="http://schemas.microsoft.com/office/drawing/2014/main" id="{DE2DAF97-25E8-43E8-B1D7-88401462EA08}"/>
              </a:ext>
            </a:extLst>
          </p:cNvPr>
          <p:cNvSpPr/>
          <p:nvPr/>
        </p:nvSpPr>
        <p:spPr>
          <a:xfrm>
            <a:off x="8585628" y="416424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FA6DB2D-1E15-4CC4-9FAC-3AF2A7A36B85}"/>
              </a:ext>
            </a:extLst>
          </p:cNvPr>
          <p:cNvPicPr>
            <a:picLocks noChangeAspect="1"/>
          </p:cNvPicPr>
          <p:nvPr/>
        </p:nvPicPr>
        <p:blipFill>
          <a:blip r:embed="rId3"/>
          <a:stretch>
            <a:fillRect/>
          </a:stretch>
        </p:blipFill>
        <p:spPr>
          <a:xfrm>
            <a:off x="900270" y="2175331"/>
            <a:ext cx="7685358" cy="3660608"/>
          </a:xfrm>
          <a:prstGeom prst="rect">
            <a:avLst/>
          </a:prstGeom>
        </p:spPr>
      </p:pic>
      <p:sp>
        <p:nvSpPr>
          <p:cNvPr id="9" name="Speech Bubble: Oval 8">
            <a:extLst>
              <a:ext uri="{FF2B5EF4-FFF2-40B4-BE49-F238E27FC236}">
                <a16:creationId xmlns:a16="http://schemas.microsoft.com/office/drawing/2014/main" id="{B3BB3DE2-A137-40AB-B2DE-20ABD851EC53}"/>
              </a:ext>
            </a:extLst>
          </p:cNvPr>
          <p:cNvSpPr/>
          <p:nvPr/>
        </p:nvSpPr>
        <p:spPr>
          <a:xfrm>
            <a:off x="10980090" y="17952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890597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3DAA-4FC4-40AC-A659-ADA3C1702DF8}"/>
              </a:ext>
            </a:extLst>
          </p:cNvPr>
          <p:cNvSpPr>
            <a:spLocks noGrp="1"/>
          </p:cNvSpPr>
          <p:nvPr>
            <p:ph type="ctrTitle"/>
          </p:nvPr>
        </p:nvSpPr>
        <p:spPr>
          <a:xfrm>
            <a:off x="703446" y="136525"/>
            <a:ext cx="11382676" cy="1421928"/>
          </a:xfrm>
        </p:spPr>
        <p:txBody>
          <a:bodyPr/>
          <a:lstStyle/>
          <a:p>
            <a:pPr algn="ctr"/>
            <a:r>
              <a:rPr lang="en-US" sz="2400" dirty="0">
                <a:solidFill>
                  <a:srgbClr val="25B781"/>
                </a:solidFill>
                <a:latin typeface="Verdana" panose="020B0604030504040204" pitchFamily="34" charset="0"/>
                <a:ea typeface="Verdana" panose="020B0604030504040204" pitchFamily="34" charset="0"/>
              </a:rPr>
              <a:t>InSyst Example: Established Patient w/calculated </a:t>
            </a:r>
            <a:br>
              <a:rPr lang="en-US" sz="2400" dirty="0">
                <a:solidFill>
                  <a:srgbClr val="25B781"/>
                </a:solidFill>
                <a:latin typeface="Verdana" panose="020B0604030504040204" pitchFamily="34" charset="0"/>
                <a:ea typeface="Verdana" panose="020B0604030504040204" pitchFamily="34" charset="0"/>
              </a:rPr>
            </a:br>
            <a:r>
              <a:rPr lang="en-US" sz="2400" u="sng" dirty="0">
                <a:solidFill>
                  <a:srgbClr val="25B781"/>
                </a:solidFill>
                <a:latin typeface="Verdana" panose="020B0604030504040204" pitchFamily="34" charset="0"/>
                <a:ea typeface="Verdana" panose="020B0604030504040204" pitchFamily="34" charset="0"/>
              </a:rPr>
              <a:t>Service Time </a:t>
            </a:r>
            <a:r>
              <a:rPr lang="en-US" sz="2400" dirty="0">
                <a:solidFill>
                  <a:srgbClr val="25B781"/>
                </a:solidFill>
                <a:latin typeface="Verdana" panose="020B0604030504040204" pitchFamily="34" charset="0"/>
                <a:ea typeface="Verdana" panose="020B0604030504040204" pitchFamily="34" charset="0"/>
              </a:rPr>
              <a:t>over 54 minutes (incl’ Prolonged minutes + additional minute(s) for proc code 646-99215—Documentation on Different Day)</a:t>
            </a:r>
            <a:endParaRPr lang="en-US" sz="2600" dirty="0">
              <a:solidFill>
                <a:srgbClr val="25B781"/>
              </a:solidFill>
              <a:highlight>
                <a:srgbClr val="FFFF00"/>
              </a:highlight>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954F7E8E-D4DF-4923-9254-00BA6456945A}"/>
              </a:ext>
            </a:extLst>
          </p:cNvPr>
          <p:cNvSpPr>
            <a:spLocks noGrp="1"/>
          </p:cNvSpPr>
          <p:nvPr>
            <p:ph type="subTitle" idx="1"/>
          </p:nvPr>
        </p:nvSpPr>
        <p:spPr>
          <a:xfrm>
            <a:off x="4449337" y="1605691"/>
            <a:ext cx="7742663" cy="4799647"/>
          </a:xfrm>
        </p:spPr>
        <p:txBody>
          <a:bodyPr/>
          <a:lstStyle/>
          <a:p>
            <a:pPr marL="571500" indent="-285750" algn="just">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Established Patient: 60 minutes Service time + 30 min. 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(done on a </a:t>
            </a:r>
            <a:r>
              <a:rPr lang="en-US" sz="1800" b="1" dirty="0">
                <a:latin typeface="Verdana" panose="020B0604030504040204" pitchFamily="34" charset="0"/>
                <a:ea typeface="Verdana" panose="020B0604030504040204" pitchFamily="34" charset="0"/>
              </a:rPr>
              <a:t>different day) </a:t>
            </a:r>
            <a:r>
              <a:rPr lang="en-US" sz="1800" dirty="0">
                <a:solidFill>
                  <a:schemeClr val="tx1">
                    <a:lumMod val="50000"/>
                    <a:lumOff val="50000"/>
                  </a:schemeClr>
                </a:solidFill>
                <a:latin typeface="Verdana" panose="020B0604030504040204" pitchFamily="34" charset="0"/>
                <a:ea typeface="Verdana" panose="020B0604030504040204" pitchFamily="34" charset="0"/>
              </a:rPr>
              <a:t>= 90 min. Total Time</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code selection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1800" dirty="0">
                <a:solidFill>
                  <a:schemeClr val="tx1">
                    <a:lumMod val="50000"/>
                    <a:lumOff val="50000"/>
                  </a:schemeClr>
                </a:solidFill>
                <a:latin typeface="Verdana" panose="020B0604030504040204" pitchFamily="34" charset="0"/>
                <a:ea typeface="Verdana" panose="020B0604030504040204" pitchFamily="34" charset="0"/>
              </a:rPr>
              <a:t>= 60 minutes Service time reverts to (1) 646-99215 (40 minutes) </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InSyst entry of minutes: </a:t>
            </a:r>
          </a:p>
          <a:p>
            <a:pPr marL="1200150" lvl="2" indent="-285750" algn="l">
              <a:buFont typeface="Courier New" panose="02070309020205020404" pitchFamily="49" charset="0"/>
              <a:buChar char="o"/>
            </a:pPr>
            <a:r>
              <a:rPr lang="en-US" sz="1700" dirty="0">
                <a:solidFill>
                  <a:schemeClr val="tx1">
                    <a:lumMod val="50000"/>
                    <a:lumOff val="50000"/>
                  </a:schemeClr>
                </a:solidFill>
                <a:latin typeface="Verdana" panose="020B0604030504040204" pitchFamily="34" charset="0"/>
                <a:ea typeface="Verdana" panose="020B0604030504040204" pitchFamily="34" charset="0"/>
              </a:rPr>
              <a:t>Enter (1) 646 proc code for the first 40 min. Service Time + 30 min. documentation time </a:t>
            </a:r>
            <a:r>
              <a:rPr lang="en-US" sz="1700" b="1" dirty="0">
                <a:solidFill>
                  <a:schemeClr val="tx1">
                    <a:lumMod val="50000"/>
                    <a:lumOff val="50000"/>
                  </a:schemeClr>
                </a:solidFill>
                <a:latin typeface="Verdana" panose="020B0604030504040204" pitchFamily="34" charset="0"/>
                <a:ea typeface="Verdana" panose="020B0604030504040204" pitchFamily="34" charset="0"/>
              </a:rPr>
              <a:t>(done on a different day) = 70 min. </a:t>
            </a:r>
            <a:r>
              <a:rPr lang="en-US" sz="1700" dirty="0">
                <a:solidFill>
                  <a:schemeClr val="tx1">
                    <a:lumMod val="50000"/>
                    <a:lumOff val="50000"/>
                  </a:schemeClr>
                </a:solidFill>
                <a:latin typeface="Verdana" panose="020B0604030504040204" pitchFamily="34" charset="0"/>
                <a:ea typeface="Verdana" panose="020B0604030504040204" pitchFamily="34" charset="0"/>
              </a:rPr>
              <a:t>in the Staff Duration field.</a:t>
            </a:r>
          </a:p>
          <a:p>
            <a:pPr marL="1200150" lvl="2" indent="-285750" algn="l">
              <a:buFont typeface="Courier New" panose="02070309020205020404" pitchFamily="49" charset="0"/>
              <a:buChar char="o"/>
            </a:pPr>
            <a:r>
              <a:rPr lang="en-US" dirty="0">
                <a:solidFill>
                  <a:schemeClr val="tx1">
                    <a:lumMod val="50000"/>
                    <a:lumOff val="50000"/>
                  </a:schemeClr>
                </a:solidFill>
                <a:latin typeface="Verdana" panose="020B0604030504040204" pitchFamily="34" charset="0"/>
                <a:ea typeface="Verdana" panose="020B0604030504040204" pitchFamily="34" charset="0"/>
              </a:rPr>
              <a:t>Enter (1) 544 proc codes for the remaining </a:t>
            </a:r>
            <a:r>
              <a:rPr lang="en-US"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dirty="0">
                <a:solidFill>
                  <a:schemeClr val="tx1">
                    <a:lumMod val="50000"/>
                    <a:lumOff val="50000"/>
                  </a:schemeClr>
                </a:solidFill>
                <a:latin typeface="Verdana" panose="020B0604030504040204" pitchFamily="34" charset="0"/>
                <a:ea typeface="Verdana" panose="020B0604030504040204" pitchFamily="34" charset="0"/>
              </a:rPr>
              <a:t>balance of 20 min. in the Staff Duration field. (Add on code = Full 15min., plus remember to add any add’l minutes to the last add-on-code.)</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The </a:t>
            </a:r>
            <a:r>
              <a:rPr lang="en-US" sz="1800"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sz="1800" dirty="0">
                <a:solidFill>
                  <a:schemeClr val="tx1">
                    <a:lumMod val="50000"/>
                    <a:lumOff val="50000"/>
                  </a:schemeClr>
                </a:solidFill>
                <a:latin typeface="Verdana" panose="020B0604030504040204" pitchFamily="34" charset="0"/>
                <a:ea typeface="Verdana" panose="020B0604030504040204" pitchFamily="34" charset="0"/>
              </a:rPr>
              <a:t>entered in InSyst should be 70 min. under (proc code (646) and 20 min. total under (proc code 544) for a Total time of 90 min. </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Documentation Time added to Primary Code.</a:t>
            </a:r>
          </a:p>
          <a:p>
            <a:endParaRPr lang="en-US" dirty="0"/>
          </a:p>
        </p:txBody>
      </p:sp>
      <p:sp>
        <p:nvSpPr>
          <p:cNvPr id="5" name="Slide Number Placeholder 4">
            <a:extLst>
              <a:ext uri="{FF2B5EF4-FFF2-40B4-BE49-F238E27FC236}">
                <a16:creationId xmlns:a16="http://schemas.microsoft.com/office/drawing/2014/main" id="{7CD11B59-2848-4D8D-90E0-5B6F2ABC3782}"/>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48</a:t>
            </a:fld>
            <a:endParaRPr lang="uk-UA" dirty="0"/>
          </a:p>
        </p:txBody>
      </p:sp>
      <p:pic>
        <p:nvPicPr>
          <p:cNvPr id="6" name="Picture 5">
            <a:extLst>
              <a:ext uri="{FF2B5EF4-FFF2-40B4-BE49-F238E27FC236}">
                <a16:creationId xmlns:a16="http://schemas.microsoft.com/office/drawing/2014/main" id="{A87ACC1E-D227-4364-92E7-94B988449A82}"/>
              </a:ext>
            </a:extLst>
          </p:cNvPr>
          <p:cNvPicPr>
            <a:picLocks noChangeAspect="1"/>
          </p:cNvPicPr>
          <p:nvPr/>
        </p:nvPicPr>
        <p:blipFill>
          <a:blip r:embed="rId3"/>
          <a:stretch>
            <a:fillRect/>
          </a:stretch>
        </p:blipFill>
        <p:spPr>
          <a:xfrm>
            <a:off x="0" y="1362236"/>
            <a:ext cx="4796628" cy="4559569"/>
          </a:xfrm>
          <a:prstGeom prst="rect">
            <a:avLst/>
          </a:prstGeom>
        </p:spPr>
      </p:pic>
      <p:sp>
        <p:nvSpPr>
          <p:cNvPr id="7" name="Speech Bubble: Oval 6">
            <a:extLst>
              <a:ext uri="{FF2B5EF4-FFF2-40B4-BE49-F238E27FC236}">
                <a16:creationId xmlns:a16="http://schemas.microsoft.com/office/drawing/2014/main" id="{D5601368-4770-46F6-A218-61457E84B4CA}"/>
              </a:ext>
            </a:extLst>
          </p:cNvPr>
          <p:cNvSpPr/>
          <p:nvPr/>
        </p:nvSpPr>
        <p:spPr>
          <a:xfrm>
            <a:off x="11155549" y="3213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368047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6500-E240-4AEC-B918-B1771C7AD32A}"/>
              </a:ext>
            </a:extLst>
          </p:cNvPr>
          <p:cNvSpPr>
            <a:spLocks noGrp="1"/>
          </p:cNvSpPr>
          <p:nvPr>
            <p:ph type="ctrTitle"/>
          </p:nvPr>
        </p:nvSpPr>
        <p:spPr>
          <a:xfrm>
            <a:off x="1401878" y="674121"/>
            <a:ext cx="10271896" cy="1643527"/>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Established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over 54 minutes (incl’ Prolonged minutes + additional minute(s) for proc code 646-99215—Documentation on Different Day)</a:t>
            </a:r>
          </a:p>
        </p:txBody>
      </p:sp>
      <p:sp>
        <p:nvSpPr>
          <p:cNvPr id="5" name="Slide Number Placeholder 4">
            <a:extLst>
              <a:ext uri="{FF2B5EF4-FFF2-40B4-BE49-F238E27FC236}">
                <a16:creationId xmlns:a16="http://schemas.microsoft.com/office/drawing/2014/main" id="{39CD3525-51F3-4C47-9B7D-6D4513967961}"/>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49</a:t>
            </a:fld>
            <a:endParaRPr lang="uk-UA" dirty="0"/>
          </a:p>
        </p:txBody>
      </p:sp>
      <p:pic>
        <p:nvPicPr>
          <p:cNvPr id="3" name="Picture 2">
            <a:extLst>
              <a:ext uri="{FF2B5EF4-FFF2-40B4-BE49-F238E27FC236}">
                <a16:creationId xmlns:a16="http://schemas.microsoft.com/office/drawing/2014/main" id="{9B4C22B5-B436-48D5-8292-93BC3C983F2B}"/>
              </a:ext>
            </a:extLst>
          </p:cNvPr>
          <p:cNvPicPr>
            <a:picLocks noChangeAspect="1"/>
          </p:cNvPicPr>
          <p:nvPr/>
        </p:nvPicPr>
        <p:blipFill>
          <a:blip r:embed="rId3"/>
          <a:stretch>
            <a:fillRect/>
          </a:stretch>
        </p:blipFill>
        <p:spPr>
          <a:xfrm>
            <a:off x="2992360" y="2440553"/>
            <a:ext cx="7968666" cy="3915797"/>
          </a:xfrm>
          <a:prstGeom prst="rect">
            <a:avLst/>
          </a:prstGeom>
        </p:spPr>
      </p:pic>
      <p:sp>
        <p:nvSpPr>
          <p:cNvPr id="6" name="Speech Bubble: Oval 5">
            <a:extLst>
              <a:ext uri="{FF2B5EF4-FFF2-40B4-BE49-F238E27FC236}">
                <a16:creationId xmlns:a16="http://schemas.microsoft.com/office/drawing/2014/main" id="{F375189E-68CA-4908-B2A4-ADADD7B42F54}"/>
              </a:ext>
            </a:extLst>
          </p:cNvPr>
          <p:cNvSpPr/>
          <p:nvPr/>
        </p:nvSpPr>
        <p:spPr>
          <a:xfrm>
            <a:off x="11155549" y="3213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78896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EFAF-ACD5-4C88-BA78-41B8CCCD0BE6}"/>
              </a:ext>
            </a:extLst>
          </p:cNvPr>
          <p:cNvSpPr>
            <a:spLocks noGrp="1"/>
          </p:cNvSpPr>
          <p:nvPr>
            <p:ph type="ctrTitle"/>
          </p:nvPr>
        </p:nvSpPr>
        <p:spPr>
          <a:xfrm>
            <a:off x="2104223" y="654551"/>
            <a:ext cx="8747392" cy="867930"/>
          </a:xfrm>
        </p:spPr>
        <p:txBody>
          <a:bodyPr/>
          <a:lstStyle/>
          <a:p>
            <a:pPr algn="ct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Slide Symbols Key</a:t>
            </a:r>
          </a:p>
        </p:txBody>
      </p:sp>
      <p:sp>
        <p:nvSpPr>
          <p:cNvPr id="3" name="Subtitle 2">
            <a:extLst>
              <a:ext uri="{FF2B5EF4-FFF2-40B4-BE49-F238E27FC236}">
                <a16:creationId xmlns:a16="http://schemas.microsoft.com/office/drawing/2014/main" id="{7CEB4C31-7765-4986-ADD3-BF012989F385}"/>
              </a:ext>
            </a:extLst>
          </p:cNvPr>
          <p:cNvSpPr>
            <a:spLocks noGrp="1"/>
          </p:cNvSpPr>
          <p:nvPr>
            <p:ph type="subTitle" idx="1"/>
          </p:nvPr>
        </p:nvSpPr>
        <p:spPr>
          <a:xfrm>
            <a:off x="275844" y="2038120"/>
            <a:ext cx="11640312" cy="4029308"/>
          </a:xfrm>
        </p:spPr>
        <p:txBody>
          <a:bodyPr/>
          <a:lstStyle/>
          <a:p>
            <a:pPr marL="108000" indent="0">
              <a:buNone/>
            </a:pPr>
            <a:r>
              <a:rPr lang="en-US" sz="2200" b="1" dirty="0"/>
              <a:t>The type of E/M code being discussed on each slide will be indicated by:</a:t>
            </a:r>
          </a:p>
          <a:p>
            <a:pPr marL="108000" indent="0">
              <a:buNone/>
            </a:pPr>
            <a:endParaRPr lang="en-US" sz="2200" b="1" u="sng" dirty="0"/>
          </a:p>
          <a:p>
            <a:endParaRPr lang="en-US" sz="2200" dirty="0"/>
          </a:p>
          <a:p>
            <a:pPr>
              <a:buFont typeface="Wingdings" panose="05000000000000000000" pitchFamily="2" charset="2"/>
              <a:buChar char="Ø"/>
            </a:pPr>
            <a:r>
              <a:rPr lang="en-US" sz="2200" i="1" dirty="0"/>
              <a:t> Only </a:t>
            </a:r>
            <a:r>
              <a:rPr lang="en-US" sz="2200" i="1" u="sng" dirty="0"/>
              <a:t>E/M Office, or Other, Outpatient Services </a:t>
            </a:r>
            <a:r>
              <a:rPr lang="en-US" sz="2200" i="1" dirty="0"/>
              <a:t>slides:</a:t>
            </a:r>
          </a:p>
          <a:p>
            <a:endParaRPr lang="en-US" sz="2200" dirty="0"/>
          </a:p>
          <a:p>
            <a:pPr>
              <a:buFont typeface="Wingdings" panose="05000000000000000000" pitchFamily="2" charset="2"/>
              <a:buChar char="Ø"/>
            </a:pPr>
            <a:r>
              <a:rPr lang="en-US" sz="2200" i="1" u="sng" dirty="0"/>
              <a:t>All E/M </a:t>
            </a:r>
            <a:r>
              <a:rPr lang="en-US" sz="2200" i="1" dirty="0"/>
              <a:t>Codes slides:</a:t>
            </a:r>
          </a:p>
          <a:p>
            <a:pPr>
              <a:buFont typeface="Wingdings" panose="05000000000000000000" pitchFamily="2" charset="2"/>
              <a:buChar char="Ø"/>
            </a:pPr>
            <a:endParaRPr lang="en-US" sz="2200" i="1" dirty="0"/>
          </a:p>
          <a:p>
            <a:pPr>
              <a:buFont typeface="Wingdings" panose="05000000000000000000" pitchFamily="2" charset="2"/>
              <a:buChar char="Ø"/>
            </a:pPr>
            <a:r>
              <a:rPr lang="en-US" sz="2200" i="1" u="sng" dirty="0"/>
              <a:t>Only E/M Services Provided in the Home, Board &amp; Care (B&amp;C), Skilled Nursing Facility (SNF), and SNF Sub-Acute </a:t>
            </a:r>
            <a:r>
              <a:rPr lang="en-US" sz="2200" i="1" dirty="0"/>
              <a:t>Settings.  </a:t>
            </a:r>
          </a:p>
          <a:p>
            <a:pPr marL="108000" indent="0">
              <a:buNone/>
            </a:pPr>
            <a:endParaRPr lang="en-US" sz="2200" i="1" dirty="0"/>
          </a:p>
          <a:p>
            <a:pPr>
              <a:buFont typeface="Wingdings" panose="05000000000000000000" pitchFamily="2" charset="2"/>
              <a:buChar char="Ø"/>
            </a:pPr>
            <a:r>
              <a:rPr lang="en-US" sz="2200" i="1" dirty="0"/>
              <a:t>It is recommended for the first Visit to use Psych Diag Eval </a:t>
            </a:r>
          </a:p>
          <a:p>
            <a:pPr marL="108000" indent="0">
              <a:buNone/>
            </a:pPr>
            <a:r>
              <a:rPr lang="en-US" sz="2200" i="1" dirty="0"/>
              <a:t>  565-90792 rather than E/M New Patient codes.</a:t>
            </a:r>
          </a:p>
          <a:p>
            <a:pPr>
              <a:buFont typeface="Wingdings" panose="05000000000000000000" pitchFamily="2" charset="2"/>
              <a:buChar char="Ø"/>
            </a:pPr>
            <a:endParaRPr lang="en-US" sz="2000" i="1" dirty="0"/>
          </a:p>
        </p:txBody>
      </p:sp>
      <p:sp>
        <p:nvSpPr>
          <p:cNvPr id="4" name="Slide Number Placeholder 3">
            <a:extLst>
              <a:ext uri="{FF2B5EF4-FFF2-40B4-BE49-F238E27FC236}">
                <a16:creationId xmlns:a16="http://schemas.microsoft.com/office/drawing/2014/main" id="{4A6B5842-C59D-4AA3-9789-38BC7A0E54B8}"/>
              </a:ext>
            </a:extLst>
          </p:cNvPr>
          <p:cNvSpPr>
            <a:spLocks noGrp="1"/>
          </p:cNvSpPr>
          <p:nvPr>
            <p:ph type="sldNum" sz="quarter" idx="12"/>
          </p:nvPr>
        </p:nvSpPr>
        <p:spPr/>
        <p:txBody>
          <a:bodyPr/>
          <a:lstStyle/>
          <a:p>
            <a:fld id="{6E9F442E-095D-414B-A3C1-4D7C903EC540}" type="slidenum">
              <a:rPr lang="en-US" smtClean="0"/>
              <a:t>5</a:t>
            </a:fld>
            <a:endParaRPr lang="en-US" dirty="0"/>
          </a:p>
        </p:txBody>
      </p:sp>
      <p:sp>
        <p:nvSpPr>
          <p:cNvPr id="5" name="Double Wave 4">
            <a:extLst>
              <a:ext uri="{FF2B5EF4-FFF2-40B4-BE49-F238E27FC236}">
                <a16:creationId xmlns:a16="http://schemas.microsoft.com/office/drawing/2014/main" id="{7BC903A9-7707-413E-9B61-B178DD6C4B70}"/>
              </a:ext>
            </a:extLst>
          </p:cNvPr>
          <p:cNvSpPr/>
          <p:nvPr/>
        </p:nvSpPr>
        <p:spPr>
          <a:xfrm>
            <a:off x="3774560" y="3575733"/>
            <a:ext cx="939535" cy="6591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All E/M Codes</a:t>
            </a:r>
          </a:p>
        </p:txBody>
      </p:sp>
      <p:sp>
        <p:nvSpPr>
          <p:cNvPr id="6" name="Thought Bubble: Cloud 5">
            <a:extLst>
              <a:ext uri="{FF2B5EF4-FFF2-40B4-BE49-F238E27FC236}">
                <a16:creationId xmlns:a16="http://schemas.microsoft.com/office/drawing/2014/main" id="{354318FE-0ADA-407E-A05F-D3031109D89B}"/>
              </a:ext>
            </a:extLst>
          </p:cNvPr>
          <p:cNvSpPr/>
          <p:nvPr/>
        </p:nvSpPr>
        <p:spPr>
          <a:xfrm>
            <a:off x="8726418" y="3455116"/>
            <a:ext cx="3031136" cy="7414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E/M Home, B&amp;C &amp;  SNF</a:t>
            </a:r>
          </a:p>
        </p:txBody>
      </p:sp>
      <p:sp>
        <p:nvSpPr>
          <p:cNvPr id="7" name="Speech Bubble: Oval 6">
            <a:extLst>
              <a:ext uri="{FF2B5EF4-FFF2-40B4-BE49-F238E27FC236}">
                <a16:creationId xmlns:a16="http://schemas.microsoft.com/office/drawing/2014/main" id="{EE68AEAC-6B31-4454-B815-CFCC72FC2B01}"/>
              </a:ext>
            </a:extLst>
          </p:cNvPr>
          <p:cNvSpPr/>
          <p:nvPr/>
        </p:nvSpPr>
        <p:spPr>
          <a:xfrm>
            <a:off x="7561904" y="2299910"/>
            <a:ext cx="1611399" cy="73225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dirty="0">
                <a:effectLst/>
                <a:ea typeface="Calibri" panose="020F0502020204030204" pitchFamily="34" charset="0"/>
                <a:cs typeface="Times New Roman" panose="02020603050405020304" pitchFamily="18" charset="0"/>
              </a:rPr>
              <a:t>E/M Office Services</a:t>
            </a:r>
          </a:p>
        </p:txBody>
      </p:sp>
      <p:sp>
        <p:nvSpPr>
          <p:cNvPr id="9" name="Flowchart: Predefined Process 8">
            <a:extLst>
              <a:ext uri="{FF2B5EF4-FFF2-40B4-BE49-F238E27FC236}">
                <a16:creationId xmlns:a16="http://schemas.microsoft.com/office/drawing/2014/main" id="{0DD7F840-621B-469A-92BA-203EA8145D91}"/>
              </a:ext>
            </a:extLst>
          </p:cNvPr>
          <p:cNvSpPr/>
          <p:nvPr/>
        </p:nvSpPr>
        <p:spPr>
          <a:xfrm>
            <a:off x="9346030" y="4883788"/>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833102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7D93-E441-4B7C-8479-38B8EA68876D}"/>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Questions</a:t>
            </a:r>
          </a:p>
        </p:txBody>
      </p:sp>
      <p:sp>
        <p:nvSpPr>
          <p:cNvPr id="5" name="Slide Number Placeholder 4">
            <a:extLst>
              <a:ext uri="{FF2B5EF4-FFF2-40B4-BE49-F238E27FC236}">
                <a16:creationId xmlns:a16="http://schemas.microsoft.com/office/drawing/2014/main" id="{E7E75F0B-A3A8-4B77-A5EC-17673E900AE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50</a:t>
            </a:fld>
            <a:endParaRPr lang="uk-UA" dirty="0"/>
          </a:p>
        </p:txBody>
      </p:sp>
    </p:spTree>
    <p:extLst>
      <p:ext uri="{BB962C8B-B14F-4D97-AF65-F5344CB8AC3E}">
        <p14:creationId xmlns:p14="http://schemas.microsoft.com/office/powerpoint/2010/main" val="3490530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E4A6-0529-497B-B773-BDBF9BFB31A8}"/>
              </a:ext>
            </a:extLst>
          </p:cNvPr>
          <p:cNvSpPr>
            <a:spLocks noGrp="1"/>
          </p:cNvSpPr>
          <p:nvPr>
            <p:ph type="ctrTitle"/>
          </p:nvPr>
        </p:nvSpPr>
        <p:spPr>
          <a:xfrm>
            <a:off x="1224281" y="295558"/>
            <a:ext cx="9743438"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Code Selection and Time Entry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Directions: No Prolonged Service for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New Patient:</a:t>
            </a:r>
          </a:p>
        </p:txBody>
      </p:sp>
      <p:sp>
        <p:nvSpPr>
          <p:cNvPr id="3" name="Subtitle 2">
            <a:extLst>
              <a:ext uri="{FF2B5EF4-FFF2-40B4-BE49-F238E27FC236}">
                <a16:creationId xmlns:a16="http://schemas.microsoft.com/office/drawing/2014/main" id="{C517EB19-5251-4BAE-AAEF-764150619C7B}"/>
              </a:ext>
            </a:extLst>
          </p:cNvPr>
          <p:cNvSpPr>
            <a:spLocks noGrp="1"/>
          </p:cNvSpPr>
          <p:nvPr>
            <p:ph type="subTitle" idx="1"/>
          </p:nvPr>
        </p:nvSpPr>
        <p:spPr>
          <a:xfrm>
            <a:off x="5435769" y="1541003"/>
            <a:ext cx="6349661" cy="5452775"/>
          </a:xfrm>
        </p:spPr>
        <p:txBody>
          <a:bodyPr/>
          <a:lstStyle/>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New Patient: If the calculated </a:t>
            </a:r>
            <a:r>
              <a:rPr lang="en-US" sz="20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2000" dirty="0">
                <a:solidFill>
                  <a:schemeClr val="tx1">
                    <a:lumMod val="50000"/>
                    <a:lumOff val="50000"/>
                  </a:schemeClr>
                </a:solidFill>
                <a:latin typeface="Verdana" panose="020B0604030504040204" pitchFamily="34" charset="0"/>
                <a:ea typeface="Verdana" panose="020B0604030504040204" pitchFamily="34" charset="0"/>
              </a:rPr>
              <a:t> is within the time range of the primary service codes 546-99202 to 549-99205, </a:t>
            </a:r>
            <a:r>
              <a:rPr lang="en-US" sz="2000" u="sng" dirty="0">
                <a:solidFill>
                  <a:schemeClr val="tx1">
                    <a:lumMod val="50000"/>
                    <a:lumOff val="50000"/>
                  </a:schemeClr>
                </a:solidFill>
                <a:latin typeface="Verdana" panose="020B0604030504040204" pitchFamily="34" charset="0"/>
                <a:ea typeface="Verdana" panose="020B0604030504040204" pitchFamily="34" charset="0"/>
              </a:rPr>
              <a:t>No</a:t>
            </a:r>
            <a:r>
              <a:rPr lang="en-US" sz="2000" dirty="0">
                <a:solidFill>
                  <a:schemeClr val="tx1">
                    <a:lumMod val="50000"/>
                    <a:lumOff val="50000"/>
                  </a:schemeClr>
                </a:solidFill>
                <a:latin typeface="Verdana" panose="020B0604030504040204" pitchFamily="34" charset="0"/>
                <a:ea typeface="Verdana" panose="020B0604030504040204" pitchFamily="34" charset="0"/>
              </a:rPr>
              <a:t> Prolonged service code 544-99417 is added. </a:t>
            </a:r>
            <a:endParaRPr lang="en-US" sz="2000" u="sng" dirty="0">
              <a:solidFill>
                <a:schemeClr val="tx1">
                  <a:lumMod val="50000"/>
                  <a:lumOff val="50000"/>
                </a:schemeClr>
              </a:solidFill>
              <a:latin typeface="Verdana" panose="020B0604030504040204" pitchFamily="34" charset="0"/>
              <a:ea typeface="Verdana" panose="020B0604030504040204" pitchFamily="34" charset="0"/>
            </a:endParaRPr>
          </a:p>
          <a:p>
            <a:pPr lvl="1" algn="l"/>
            <a:endParaRPr lang="en-US" u="sng"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Any add’l time (i.e. documentation time </a:t>
            </a:r>
            <a:r>
              <a:rPr lang="en-US" sz="2000" b="1" dirty="0">
                <a:solidFill>
                  <a:schemeClr val="tx1">
                    <a:lumMod val="50000"/>
                    <a:lumOff val="50000"/>
                  </a:schemeClr>
                </a:solidFill>
                <a:latin typeface="Verdana" panose="020B0604030504040204" pitchFamily="34" charset="0"/>
                <a:ea typeface="Verdana" panose="020B0604030504040204" pitchFamily="34" charset="0"/>
              </a:rPr>
              <a:t>(done on a different day than service) </a:t>
            </a:r>
            <a:r>
              <a:rPr lang="en-US" sz="2000" dirty="0">
                <a:solidFill>
                  <a:schemeClr val="tx1">
                    <a:lumMod val="50000"/>
                    <a:lumOff val="50000"/>
                  </a:schemeClr>
                </a:solidFill>
                <a:latin typeface="Verdana" panose="020B0604030504040204" pitchFamily="34" charset="0"/>
                <a:ea typeface="Verdana" panose="020B0604030504040204" pitchFamily="34" charset="0"/>
              </a:rPr>
              <a:t>gets added to the primary service code.</a:t>
            </a:r>
          </a:p>
          <a:p>
            <a:pPr marL="571500" indent="-285750">
              <a:buFont typeface="Arial" panose="020B0604020202020204" pitchFamily="34" charset="0"/>
              <a:buChar char="•"/>
            </a:pPr>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When the balance is 14 minutes or less, these minutes are added on to the last 544-99417 Prolonged Service Code.</a:t>
            </a:r>
          </a:p>
          <a:p>
            <a:pPr marL="571500" indent="-285750">
              <a:buFont typeface="Arial" panose="020B0604020202020204" pitchFamily="34" charset="0"/>
              <a:buChar char="•"/>
            </a:pPr>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dirty="0">
                <a:solidFill>
                  <a:srgbClr val="FF0000"/>
                </a:solidFill>
                <a:latin typeface="Verdana" panose="020B0604030504040204" pitchFamily="34" charset="0"/>
                <a:ea typeface="Verdana" panose="020B0604030504040204" pitchFamily="34" charset="0"/>
              </a:rPr>
              <a:t>The Primary E/M code selection allows InSyst to correctly claim to Medicare (However, the minutes associated with the code will claim to M/Cal.)</a:t>
            </a:r>
          </a:p>
          <a:p>
            <a:pPr marL="571500" indent="-285750">
              <a:buFont typeface="Arial" panose="020B0604020202020204" pitchFamily="34" charset="0"/>
              <a:buChar char="•"/>
            </a:pPr>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indent="0">
              <a:buNone/>
            </a:pPr>
            <a:endParaRPr lang="en-US" sz="2000"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67C59EB4-5128-475D-B911-BA96650A2B70}"/>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51</a:t>
            </a:fld>
            <a:endParaRPr lang="uk-UA" dirty="0"/>
          </a:p>
        </p:txBody>
      </p:sp>
      <p:pic>
        <p:nvPicPr>
          <p:cNvPr id="6" name="Picture 5">
            <a:extLst>
              <a:ext uri="{FF2B5EF4-FFF2-40B4-BE49-F238E27FC236}">
                <a16:creationId xmlns:a16="http://schemas.microsoft.com/office/drawing/2014/main" id="{83F22CAC-39E2-44E9-A947-87353983025A}"/>
              </a:ext>
            </a:extLst>
          </p:cNvPr>
          <p:cNvPicPr>
            <a:picLocks noChangeAspect="1"/>
          </p:cNvPicPr>
          <p:nvPr/>
        </p:nvPicPr>
        <p:blipFill>
          <a:blip r:embed="rId3"/>
          <a:stretch>
            <a:fillRect/>
          </a:stretch>
        </p:blipFill>
        <p:spPr>
          <a:xfrm>
            <a:off x="158045" y="1925051"/>
            <a:ext cx="4955821" cy="4201723"/>
          </a:xfrm>
          <a:prstGeom prst="rect">
            <a:avLst/>
          </a:prstGeom>
        </p:spPr>
      </p:pic>
      <p:sp>
        <p:nvSpPr>
          <p:cNvPr id="7" name="Speech Bubble: Oval 6">
            <a:extLst>
              <a:ext uri="{FF2B5EF4-FFF2-40B4-BE49-F238E27FC236}">
                <a16:creationId xmlns:a16="http://schemas.microsoft.com/office/drawing/2014/main" id="{B719FC5A-198A-4C3F-950B-604A05CCA3BF}"/>
              </a:ext>
            </a:extLst>
          </p:cNvPr>
          <p:cNvSpPr/>
          <p:nvPr/>
        </p:nvSpPr>
        <p:spPr>
          <a:xfrm>
            <a:off x="11155549" y="94550"/>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8" name="Flowchart: Predefined Process 7">
            <a:extLst>
              <a:ext uri="{FF2B5EF4-FFF2-40B4-BE49-F238E27FC236}">
                <a16:creationId xmlns:a16="http://schemas.microsoft.com/office/drawing/2014/main" id="{A32B8A1A-D40A-45DB-A529-71AB72DE2248}"/>
              </a:ext>
            </a:extLst>
          </p:cNvPr>
          <p:cNvSpPr/>
          <p:nvPr/>
        </p:nvSpPr>
        <p:spPr>
          <a:xfrm>
            <a:off x="667035" y="256403"/>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3007029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33F0-8E0C-48F9-A702-F199612FE7F9}"/>
              </a:ext>
            </a:extLst>
          </p:cNvPr>
          <p:cNvSpPr>
            <a:spLocks noGrp="1"/>
          </p:cNvSpPr>
          <p:nvPr>
            <p:ph type="ctrTitle"/>
          </p:nvPr>
        </p:nvSpPr>
        <p:spPr>
          <a:xfrm>
            <a:off x="1311007" y="433520"/>
            <a:ext cx="10271393"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New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45-59 minutes –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No Prolonged Time</a:t>
            </a:r>
            <a:endParaRPr lang="en-US" dirty="0">
              <a:solidFill>
                <a:srgbClr val="25B781"/>
              </a:solidFill>
              <a:highlight>
                <a:srgbClr val="FFFF00"/>
              </a:highlight>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DF090DD1-8E83-4BCA-B7D7-7EBE17F49521}"/>
              </a:ext>
            </a:extLst>
          </p:cNvPr>
          <p:cNvSpPr>
            <a:spLocks noGrp="1"/>
          </p:cNvSpPr>
          <p:nvPr>
            <p:ph type="subTitle" idx="1"/>
          </p:nvPr>
        </p:nvSpPr>
        <p:spPr>
          <a:xfrm>
            <a:off x="5260489" y="1604125"/>
            <a:ext cx="6843994" cy="4917757"/>
          </a:xfrm>
        </p:spPr>
        <p:txBody>
          <a:bodyPr/>
          <a:lstStyle/>
          <a:p>
            <a:pPr lvl="1" algn="l"/>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New Patient: 35 min. service + 10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the </a:t>
            </a:r>
            <a:r>
              <a:rPr lang="en-US" b="1" dirty="0">
                <a:solidFill>
                  <a:schemeClr val="bg2">
                    <a:lumMod val="50000"/>
                  </a:schemeClr>
                </a:solidFill>
                <a:latin typeface="Verdana" panose="020B0604030504040204" pitchFamily="34" charset="0"/>
                <a:ea typeface="Verdana" panose="020B0604030504040204" pitchFamily="34" charset="0"/>
              </a:rPr>
              <a:t>same day </a:t>
            </a:r>
            <a:r>
              <a:rPr lang="en-US" b="1" dirty="0">
                <a:solidFill>
                  <a:schemeClr val="tx1">
                    <a:lumMod val="50000"/>
                    <a:lumOff val="50000"/>
                  </a:schemeClr>
                </a:solidFill>
                <a:latin typeface="Verdana" panose="020B0604030504040204" pitchFamily="34" charset="0"/>
                <a:ea typeface="Verdana" panose="020B0604030504040204" pitchFamily="34" charset="0"/>
              </a:rPr>
              <a:t>of service) </a:t>
            </a:r>
            <a:r>
              <a:rPr lang="en-US" dirty="0">
                <a:solidFill>
                  <a:schemeClr val="tx1">
                    <a:lumMod val="50000"/>
                    <a:lumOff val="50000"/>
                  </a:schemeClr>
                </a:solidFill>
                <a:latin typeface="Verdana" panose="020B0604030504040204" pitchFamily="34" charset="0"/>
                <a:ea typeface="Verdana" panose="020B0604030504040204" pitchFamily="34" charset="0"/>
              </a:rPr>
              <a:t>= 45 min. Total Time</a:t>
            </a:r>
          </a:p>
          <a:p>
            <a:pPr lvl="1" algn="l"/>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Calculate the </a:t>
            </a:r>
            <a:r>
              <a:rPr lang="en-US" b="1"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dirty="0">
                <a:solidFill>
                  <a:schemeClr val="tx1">
                    <a:lumMod val="50000"/>
                    <a:lumOff val="50000"/>
                  </a:schemeClr>
                </a:solidFill>
                <a:latin typeface="Verdana" panose="020B0604030504040204" pitchFamily="34" charset="0"/>
                <a:ea typeface="Verdana" panose="020B0604030504040204" pitchFamily="34" charset="0"/>
              </a:rPr>
              <a:t> to determine the code selection. Service Time = 35 min. service + 10 min. documentation </a:t>
            </a:r>
            <a:r>
              <a:rPr lang="en-US" b="1" dirty="0">
                <a:solidFill>
                  <a:schemeClr val="tx1">
                    <a:lumMod val="50000"/>
                    <a:lumOff val="50000"/>
                  </a:schemeClr>
                </a:solidFill>
                <a:latin typeface="Verdana" panose="020B0604030504040204" pitchFamily="34" charset="0"/>
                <a:ea typeface="Verdana" panose="020B0604030504040204" pitchFamily="34" charset="0"/>
              </a:rPr>
              <a:t>(done on the </a:t>
            </a:r>
            <a:r>
              <a:rPr lang="en-US" b="1" dirty="0">
                <a:solidFill>
                  <a:schemeClr val="bg2">
                    <a:lumMod val="50000"/>
                  </a:schemeClr>
                </a:solidFill>
                <a:latin typeface="Verdana" panose="020B0604030504040204" pitchFamily="34" charset="0"/>
                <a:ea typeface="Verdana" panose="020B0604030504040204" pitchFamily="34" charset="0"/>
              </a:rPr>
              <a:t>same day </a:t>
            </a:r>
            <a:r>
              <a:rPr lang="en-US" b="1" dirty="0">
                <a:solidFill>
                  <a:schemeClr val="tx1">
                    <a:lumMod val="50000"/>
                    <a:lumOff val="50000"/>
                  </a:schemeClr>
                </a:solidFill>
                <a:latin typeface="Verdana" panose="020B0604030504040204" pitchFamily="34" charset="0"/>
                <a:ea typeface="Verdana" panose="020B0604030504040204" pitchFamily="34" charset="0"/>
              </a:rPr>
              <a:t>of service) </a:t>
            </a:r>
            <a:r>
              <a:rPr lang="en-US" dirty="0">
                <a:solidFill>
                  <a:schemeClr val="tx1">
                    <a:lumMod val="50000"/>
                    <a:lumOff val="50000"/>
                  </a:schemeClr>
                </a:solidFill>
                <a:latin typeface="Verdana" panose="020B0604030504040204" pitchFamily="34" charset="0"/>
                <a:ea typeface="Verdana" panose="020B0604030504040204" pitchFamily="34" charset="0"/>
              </a:rPr>
              <a:t>= 45 min or (1) 548-99204 (45-59 minutes). </a:t>
            </a:r>
          </a:p>
          <a:p>
            <a:pPr lvl="2" algn="l"/>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b="1" dirty="0">
                <a:solidFill>
                  <a:schemeClr val="tx1">
                    <a:lumMod val="50000"/>
                    <a:lumOff val="50000"/>
                  </a:schemeClr>
                </a:solidFill>
                <a:latin typeface="Verdana" panose="020B0604030504040204" pitchFamily="34" charset="0"/>
                <a:ea typeface="Verdana" panose="020B0604030504040204" pitchFamily="34" charset="0"/>
              </a:rPr>
              <a:t>For InSyst entry of minutes</a:t>
            </a:r>
            <a:r>
              <a:rPr lang="en-US" dirty="0">
                <a:solidFill>
                  <a:schemeClr val="tx1">
                    <a:lumMod val="50000"/>
                    <a:lumOff val="50000"/>
                  </a:schemeClr>
                </a:solidFill>
                <a:latin typeface="Verdana" panose="020B0604030504040204" pitchFamily="34" charset="0"/>
                <a:ea typeface="Verdana" panose="020B0604030504040204" pitchFamily="34" charset="0"/>
              </a:rPr>
              <a:t>: Enter (1) 548 proc code for </a:t>
            </a:r>
            <a:r>
              <a:rPr lang="en-US" b="1" dirty="0">
                <a:solidFill>
                  <a:schemeClr val="tx1">
                    <a:lumMod val="50000"/>
                    <a:lumOff val="50000"/>
                  </a:schemeClr>
                </a:solidFill>
                <a:latin typeface="Verdana" panose="020B0604030504040204" pitchFamily="34" charset="0"/>
                <a:ea typeface="Verdana" panose="020B0604030504040204" pitchFamily="34" charset="0"/>
              </a:rPr>
              <a:t>45 min. </a:t>
            </a:r>
            <a:r>
              <a:rPr lang="en-US"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b="1" dirty="0">
                <a:solidFill>
                  <a:schemeClr val="tx1">
                    <a:lumMod val="50000"/>
                    <a:lumOff val="50000"/>
                  </a:schemeClr>
                </a:solidFill>
                <a:latin typeface="Verdana" panose="020B0604030504040204" pitchFamily="34" charset="0"/>
                <a:ea typeface="Verdana" panose="020B0604030504040204" pitchFamily="34" charset="0"/>
              </a:rPr>
              <a:t>in the Staff Duration field.</a:t>
            </a:r>
          </a:p>
          <a:p>
            <a:pPr lvl="3" algn="l"/>
            <a:endParaRPr lang="en-US" sz="1800" i="1" dirty="0">
              <a:solidFill>
                <a:schemeClr val="tx1">
                  <a:lumMod val="50000"/>
                  <a:lumOff val="50000"/>
                </a:schemeClr>
              </a:solidFill>
              <a:latin typeface="Verdana" panose="020B0604030504040204" pitchFamily="34" charset="0"/>
              <a:ea typeface="Verdana" panose="020B0604030504040204" pitchFamily="34" charset="0"/>
            </a:endParaRPr>
          </a:p>
          <a:p>
            <a:pPr lvl="2" algn="l"/>
            <a:endParaRPr lang="en-US" dirty="0"/>
          </a:p>
        </p:txBody>
      </p:sp>
      <p:sp>
        <p:nvSpPr>
          <p:cNvPr id="4" name="Slide Number Placeholder 3">
            <a:extLst>
              <a:ext uri="{FF2B5EF4-FFF2-40B4-BE49-F238E27FC236}">
                <a16:creationId xmlns:a16="http://schemas.microsoft.com/office/drawing/2014/main" id="{799435BB-7A3D-4E9D-8F73-3DFD0770F9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52</a:t>
            </a:fld>
            <a:endParaRPr lang="uk-UA" dirty="0"/>
          </a:p>
        </p:txBody>
      </p:sp>
      <p:pic>
        <p:nvPicPr>
          <p:cNvPr id="6" name="Picture 5">
            <a:extLst>
              <a:ext uri="{FF2B5EF4-FFF2-40B4-BE49-F238E27FC236}">
                <a16:creationId xmlns:a16="http://schemas.microsoft.com/office/drawing/2014/main" id="{D2D6F92B-7CA6-4B2D-9371-E0B6138E53AC}"/>
              </a:ext>
            </a:extLst>
          </p:cNvPr>
          <p:cNvPicPr>
            <a:picLocks noChangeAspect="1"/>
          </p:cNvPicPr>
          <p:nvPr/>
        </p:nvPicPr>
        <p:blipFill>
          <a:blip r:embed="rId3"/>
          <a:stretch>
            <a:fillRect/>
          </a:stretch>
        </p:blipFill>
        <p:spPr>
          <a:xfrm>
            <a:off x="228428" y="2000923"/>
            <a:ext cx="5032061" cy="4355428"/>
          </a:xfrm>
          <a:prstGeom prst="rect">
            <a:avLst/>
          </a:prstGeom>
        </p:spPr>
      </p:pic>
      <p:sp>
        <p:nvSpPr>
          <p:cNvPr id="7" name="Speech Bubble: Oval 6">
            <a:extLst>
              <a:ext uri="{FF2B5EF4-FFF2-40B4-BE49-F238E27FC236}">
                <a16:creationId xmlns:a16="http://schemas.microsoft.com/office/drawing/2014/main" id="{F4C044DF-9670-41A3-9656-622301C56B6B}"/>
              </a:ext>
            </a:extLst>
          </p:cNvPr>
          <p:cNvSpPr/>
          <p:nvPr/>
        </p:nvSpPr>
        <p:spPr>
          <a:xfrm>
            <a:off x="11068032" y="21657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8" name="Flowchart: Predefined Process 7">
            <a:extLst>
              <a:ext uri="{FF2B5EF4-FFF2-40B4-BE49-F238E27FC236}">
                <a16:creationId xmlns:a16="http://schemas.microsoft.com/office/drawing/2014/main" id="{097B980F-8DCC-44CF-BDD9-A276567F90B3}"/>
              </a:ext>
            </a:extLst>
          </p:cNvPr>
          <p:cNvSpPr/>
          <p:nvPr/>
        </p:nvSpPr>
        <p:spPr>
          <a:xfrm>
            <a:off x="558214" y="88503"/>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2808456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33F0-8E0C-48F9-A702-F199612FE7F9}"/>
              </a:ext>
            </a:extLst>
          </p:cNvPr>
          <p:cNvSpPr>
            <a:spLocks noGrp="1"/>
          </p:cNvSpPr>
          <p:nvPr>
            <p:ph type="ctrTitle"/>
          </p:nvPr>
        </p:nvSpPr>
        <p:spPr>
          <a:xfrm>
            <a:off x="1182476" y="232026"/>
            <a:ext cx="10436646"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New Patient w/calculated </a:t>
            </a:r>
            <a:br>
              <a:rPr lang="en-US" dirty="0">
                <a:solidFill>
                  <a:srgbClr val="25B781"/>
                </a:solidFill>
                <a:latin typeface="Verdana" panose="020B0604030504040204" pitchFamily="34" charset="0"/>
                <a:ea typeface="Verdana" panose="020B0604030504040204" pitchFamily="34" charset="0"/>
              </a:rPr>
            </a:b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45-59 minutes –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No Prolonged Time</a:t>
            </a:r>
            <a:endParaRPr lang="en-US" dirty="0">
              <a:solidFill>
                <a:srgbClr val="25B781"/>
              </a:solidFill>
              <a:highlight>
                <a:srgbClr val="FFFF00"/>
              </a:highlight>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99435BB-7A3D-4E9D-8F73-3DFD0770F9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53</a:t>
            </a:fld>
            <a:endParaRPr lang="uk-UA" dirty="0"/>
          </a:p>
        </p:txBody>
      </p:sp>
      <p:pic>
        <p:nvPicPr>
          <p:cNvPr id="8" name="Picture 7">
            <a:extLst>
              <a:ext uri="{FF2B5EF4-FFF2-40B4-BE49-F238E27FC236}">
                <a16:creationId xmlns:a16="http://schemas.microsoft.com/office/drawing/2014/main" id="{92D3E2D5-F21D-4532-A581-93E5783C5097}"/>
              </a:ext>
            </a:extLst>
          </p:cNvPr>
          <p:cNvPicPr>
            <a:picLocks noChangeAspect="1"/>
          </p:cNvPicPr>
          <p:nvPr/>
        </p:nvPicPr>
        <p:blipFill>
          <a:blip r:embed="rId3"/>
          <a:stretch>
            <a:fillRect/>
          </a:stretch>
        </p:blipFill>
        <p:spPr>
          <a:xfrm>
            <a:off x="3120441" y="1805239"/>
            <a:ext cx="7503444" cy="3841867"/>
          </a:xfrm>
          <a:prstGeom prst="rect">
            <a:avLst/>
          </a:prstGeom>
        </p:spPr>
      </p:pic>
      <p:sp>
        <p:nvSpPr>
          <p:cNvPr id="5" name="Speech Bubble: Oval 4">
            <a:extLst>
              <a:ext uri="{FF2B5EF4-FFF2-40B4-BE49-F238E27FC236}">
                <a16:creationId xmlns:a16="http://schemas.microsoft.com/office/drawing/2014/main" id="{74FDFDEB-DC06-463D-BC71-30E582350ABA}"/>
              </a:ext>
            </a:extLst>
          </p:cNvPr>
          <p:cNvSpPr/>
          <p:nvPr/>
        </p:nvSpPr>
        <p:spPr>
          <a:xfrm>
            <a:off x="11100897" y="1365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6" name="Flowchart: Predefined Process 5">
            <a:extLst>
              <a:ext uri="{FF2B5EF4-FFF2-40B4-BE49-F238E27FC236}">
                <a16:creationId xmlns:a16="http://schemas.microsoft.com/office/drawing/2014/main" id="{2858F4D6-3389-4D18-89C9-2A7A5ED6633B}"/>
              </a:ext>
            </a:extLst>
          </p:cNvPr>
          <p:cNvSpPr/>
          <p:nvPr/>
        </p:nvSpPr>
        <p:spPr>
          <a:xfrm>
            <a:off x="238772" y="136525"/>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2552311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33F0-8E0C-48F9-A702-F199612FE7F9}"/>
              </a:ext>
            </a:extLst>
          </p:cNvPr>
          <p:cNvSpPr>
            <a:spLocks noGrp="1"/>
          </p:cNvSpPr>
          <p:nvPr>
            <p:ph type="ctrTitle"/>
          </p:nvPr>
        </p:nvSpPr>
        <p:spPr>
          <a:xfrm>
            <a:off x="1103780" y="340922"/>
            <a:ext cx="10590882"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New Patient w/calculated </a:t>
            </a:r>
            <a:br>
              <a:rPr lang="en-US" dirty="0">
                <a:solidFill>
                  <a:srgbClr val="25B781"/>
                </a:solidFill>
                <a:latin typeface="Verdana" panose="020B0604030504040204" pitchFamily="34" charset="0"/>
                <a:ea typeface="Verdana" panose="020B0604030504040204" pitchFamily="34" charset="0"/>
              </a:rPr>
            </a:b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30-44 minutes –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No Prolonged Time</a:t>
            </a:r>
            <a:endParaRPr lang="en-US" dirty="0">
              <a:solidFill>
                <a:srgbClr val="25B781"/>
              </a:solidFill>
              <a:highlight>
                <a:srgbClr val="FFFF00"/>
              </a:highlight>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DF090DD1-8E83-4BCA-B7D7-7EBE17F49521}"/>
              </a:ext>
            </a:extLst>
          </p:cNvPr>
          <p:cNvSpPr>
            <a:spLocks noGrp="1"/>
          </p:cNvSpPr>
          <p:nvPr>
            <p:ph type="subTitle" idx="1"/>
          </p:nvPr>
        </p:nvSpPr>
        <p:spPr>
          <a:xfrm>
            <a:off x="4906979" y="2000923"/>
            <a:ext cx="7197504" cy="4299639"/>
          </a:xfrm>
        </p:spPr>
        <p:txBody>
          <a:bodyPr/>
          <a:lstStyle/>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New Patient: 35 min. service + 10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a </a:t>
            </a:r>
            <a:r>
              <a:rPr lang="en-US" b="1" dirty="0">
                <a:solidFill>
                  <a:schemeClr val="bg2">
                    <a:lumMod val="50000"/>
                  </a:schemeClr>
                </a:solidFill>
                <a:latin typeface="Verdana" panose="020B0604030504040204" pitchFamily="34" charset="0"/>
                <a:ea typeface="Verdana" panose="020B0604030504040204" pitchFamily="34" charset="0"/>
              </a:rPr>
              <a:t>different day</a:t>
            </a:r>
            <a:r>
              <a:rPr lang="en-US" b="1" dirty="0">
                <a:solidFill>
                  <a:schemeClr val="tx1">
                    <a:lumMod val="50000"/>
                    <a:lumOff val="50000"/>
                  </a:schemeClr>
                </a:solidFill>
                <a:latin typeface="Verdana" panose="020B0604030504040204" pitchFamily="34" charset="0"/>
                <a:ea typeface="Verdana" panose="020B0604030504040204" pitchFamily="34" charset="0"/>
              </a:rPr>
              <a:t>) </a:t>
            </a:r>
            <a:r>
              <a:rPr lang="en-US" dirty="0">
                <a:solidFill>
                  <a:schemeClr val="tx1">
                    <a:lumMod val="50000"/>
                    <a:lumOff val="50000"/>
                  </a:schemeClr>
                </a:solidFill>
                <a:latin typeface="Verdana" panose="020B0604030504040204" pitchFamily="34" charset="0"/>
                <a:ea typeface="Verdana" panose="020B0604030504040204" pitchFamily="34" charset="0"/>
              </a:rPr>
              <a:t>= 45 min. Total Time</a:t>
            </a:r>
          </a:p>
          <a:p>
            <a:pPr lvl="1" algn="l"/>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Calculate the </a:t>
            </a:r>
            <a:r>
              <a:rPr lang="en-US"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dirty="0">
                <a:solidFill>
                  <a:schemeClr val="tx1">
                    <a:lumMod val="50000"/>
                    <a:lumOff val="50000"/>
                  </a:schemeClr>
                </a:solidFill>
                <a:latin typeface="Verdana" panose="020B0604030504040204" pitchFamily="34" charset="0"/>
                <a:ea typeface="Verdana" panose="020B0604030504040204" pitchFamily="34" charset="0"/>
              </a:rPr>
              <a:t> to determine the code selection. </a:t>
            </a:r>
            <a:r>
              <a:rPr lang="en-US" b="1"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b="1" dirty="0">
                <a:solidFill>
                  <a:schemeClr val="tx1">
                    <a:lumMod val="50000"/>
                    <a:lumOff val="50000"/>
                  </a:schemeClr>
                </a:solidFill>
                <a:latin typeface="Verdana" panose="020B0604030504040204" pitchFamily="34" charset="0"/>
                <a:ea typeface="Verdana" panose="020B0604030504040204" pitchFamily="34" charset="0"/>
              </a:rPr>
              <a:t>= 35 min. service or (1) 547-99203(30-44 minutes). </a:t>
            </a:r>
          </a:p>
          <a:p>
            <a:pPr lvl="2" algn="l"/>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For </a:t>
            </a:r>
            <a:r>
              <a:rPr lang="en-US" b="1" dirty="0">
                <a:solidFill>
                  <a:schemeClr val="tx1">
                    <a:lumMod val="50000"/>
                    <a:lumOff val="50000"/>
                  </a:schemeClr>
                </a:solidFill>
                <a:latin typeface="Verdana" panose="020B0604030504040204" pitchFamily="34" charset="0"/>
                <a:ea typeface="Verdana" panose="020B0604030504040204" pitchFamily="34" charset="0"/>
              </a:rPr>
              <a:t>InSyst entry of minutes</a:t>
            </a:r>
            <a:r>
              <a:rPr lang="en-US" dirty="0">
                <a:solidFill>
                  <a:schemeClr val="tx1">
                    <a:lumMod val="50000"/>
                    <a:lumOff val="50000"/>
                  </a:schemeClr>
                </a:solidFill>
                <a:latin typeface="Verdana" panose="020B0604030504040204" pitchFamily="34" charset="0"/>
                <a:ea typeface="Verdana" panose="020B0604030504040204" pitchFamily="34" charset="0"/>
              </a:rPr>
              <a:t>: Enter (1) 547 proc code for 35 min. Service Time + 10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a:t>
            </a:r>
            <a:r>
              <a:rPr lang="en-US" b="1" dirty="0">
                <a:solidFill>
                  <a:schemeClr val="bg2">
                    <a:lumMod val="50000"/>
                  </a:schemeClr>
                </a:solidFill>
                <a:latin typeface="Verdana" panose="020B0604030504040204" pitchFamily="34" charset="0"/>
                <a:ea typeface="Verdana" panose="020B0604030504040204" pitchFamily="34" charset="0"/>
              </a:rPr>
              <a:t>a different day</a:t>
            </a:r>
            <a:r>
              <a:rPr lang="en-US" b="1" dirty="0">
                <a:solidFill>
                  <a:schemeClr val="tx1">
                    <a:lumMod val="50000"/>
                    <a:lumOff val="50000"/>
                  </a:schemeClr>
                </a:solidFill>
                <a:latin typeface="Verdana" panose="020B0604030504040204" pitchFamily="34" charset="0"/>
                <a:ea typeface="Verdana" panose="020B0604030504040204" pitchFamily="34" charset="0"/>
              </a:rPr>
              <a:t>)</a:t>
            </a:r>
            <a:r>
              <a:rPr lang="en-US" dirty="0">
                <a:solidFill>
                  <a:schemeClr val="tx1">
                    <a:lumMod val="50000"/>
                    <a:lumOff val="50000"/>
                  </a:schemeClr>
                </a:solidFill>
                <a:latin typeface="Verdana" panose="020B0604030504040204" pitchFamily="34" charset="0"/>
                <a:ea typeface="Verdana" panose="020B0604030504040204" pitchFamily="34" charset="0"/>
              </a:rPr>
              <a:t> </a:t>
            </a:r>
            <a:r>
              <a:rPr lang="en-US" b="1" dirty="0">
                <a:solidFill>
                  <a:schemeClr val="tx1">
                    <a:lumMod val="50000"/>
                    <a:lumOff val="50000"/>
                  </a:schemeClr>
                </a:solidFill>
                <a:latin typeface="Verdana" panose="020B0604030504040204" pitchFamily="34" charset="0"/>
                <a:ea typeface="Verdana" panose="020B0604030504040204" pitchFamily="34" charset="0"/>
              </a:rPr>
              <a:t>= 45 </a:t>
            </a:r>
            <a:r>
              <a:rPr lang="en-US"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b="1" dirty="0">
                <a:solidFill>
                  <a:schemeClr val="tx1">
                    <a:lumMod val="50000"/>
                    <a:lumOff val="50000"/>
                  </a:schemeClr>
                </a:solidFill>
                <a:latin typeface="Verdana" panose="020B0604030504040204" pitchFamily="34" charset="0"/>
                <a:ea typeface="Verdana" panose="020B0604030504040204" pitchFamily="34" charset="0"/>
              </a:rPr>
              <a:t>in the Staff Duration field. </a:t>
            </a:r>
          </a:p>
          <a:p>
            <a:pPr lvl="3" algn="l"/>
            <a:endParaRPr lang="en-US" sz="1800" i="1" dirty="0">
              <a:solidFill>
                <a:schemeClr val="tx1">
                  <a:lumMod val="50000"/>
                  <a:lumOff val="50000"/>
                </a:schemeClr>
              </a:solidFill>
              <a:latin typeface="Verdana" panose="020B0604030504040204" pitchFamily="34" charset="0"/>
              <a:ea typeface="Verdana" panose="020B0604030504040204" pitchFamily="34" charset="0"/>
            </a:endParaRPr>
          </a:p>
          <a:p>
            <a:pPr lvl="2" algn="l"/>
            <a:endParaRPr lang="en-US" dirty="0"/>
          </a:p>
        </p:txBody>
      </p:sp>
      <p:sp>
        <p:nvSpPr>
          <p:cNvPr id="4" name="Slide Number Placeholder 3">
            <a:extLst>
              <a:ext uri="{FF2B5EF4-FFF2-40B4-BE49-F238E27FC236}">
                <a16:creationId xmlns:a16="http://schemas.microsoft.com/office/drawing/2014/main" id="{799435BB-7A3D-4E9D-8F73-3DFD0770F9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54</a:t>
            </a:fld>
            <a:endParaRPr lang="uk-UA" dirty="0"/>
          </a:p>
        </p:txBody>
      </p:sp>
      <p:pic>
        <p:nvPicPr>
          <p:cNvPr id="6" name="Picture 5">
            <a:extLst>
              <a:ext uri="{FF2B5EF4-FFF2-40B4-BE49-F238E27FC236}">
                <a16:creationId xmlns:a16="http://schemas.microsoft.com/office/drawing/2014/main" id="{ACEDB22B-4007-40E1-BBB2-247AEF6487E2}"/>
              </a:ext>
            </a:extLst>
          </p:cNvPr>
          <p:cNvPicPr>
            <a:picLocks noChangeAspect="1"/>
          </p:cNvPicPr>
          <p:nvPr/>
        </p:nvPicPr>
        <p:blipFill>
          <a:blip r:embed="rId3"/>
          <a:stretch>
            <a:fillRect/>
          </a:stretch>
        </p:blipFill>
        <p:spPr>
          <a:xfrm>
            <a:off x="228429" y="2000923"/>
            <a:ext cx="4678550" cy="4355428"/>
          </a:xfrm>
          <a:prstGeom prst="rect">
            <a:avLst/>
          </a:prstGeom>
        </p:spPr>
      </p:pic>
      <p:sp>
        <p:nvSpPr>
          <p:cNvPr id="7" name="Speech Bubble: Oval 6">
            <a:extLst>
              <a:ext uri="{FF2B5EF4-FFF2-40B4-BE49-F238E27FC236}">
                <a16:creationId xmlns:a16="http://schemas.microsoft.com/office/drawing/2014/main" id="{975BD26A-2B4E-4BDA-B921-31AE8802D0B0}"/>
              </a:ext>
            </a:extLst>
          </p:cNvPr>
          <p:cNvSpPr/>
          <p:nvPr/>
        </p:nvSpPr>
        <p:spPr>
          <a:xfrm>
            <a:off x="10965457" y="1365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8" name="Flowchart: Predefined Process 7">
            <a:extLst>
              <a:ext uri="{FF2B5EF4-FFF2-40B4-BE49-F238E27FC236}">
                <a16:creationId xmlns:a16="http://schemas.microsoft.com/office/drawing/2014/main" id="{C96FED6C-AF7C-4C19-808D-3544B3680698}"/>
              </a:ext>
            </a:extLst>
          </p:cNvPr>
          <p:cNvSpPr/>
          <p:nvPr/>
        </p:nvSpPr>
        <p:spPr>
          <a:xfrm>
            <a:off x="350987" y="136525"/>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528707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33F0-8E0C-48F9-A702-F199612FE7F9}"/>
              </a:ext>
            </a:extLst>
          </p:cNvPr>
          <p:cNvSpPr>
            <a:spLocks noGrp="1"/>
          </p:cNvSpPr>
          <p:nvPr>
            <p:ph type="ctrTitle"/>
          </p:nvPr>
        </p:nvSpPr>
        <p:spPr>
          <a:xfrm>
            <a:off x="1024569" y="373004"/>
            <a:ext cx="10557831"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Service Time 30-44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minutes for 547-99203, New Patient - No Prolonged Time</a:t>
            </a:r>
            <a:endParaRPr lang="en-US" dirty="0">
              <a:solidFill>
                <a:srgbClr val="25B781"/>
              </a:solidFill>
              <a:highlight>
                <a:srgbClr val="FFFF00"/>
              </a:highlight>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99435BB-7A3D-4E9D-8F73-3DFD0770F9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55</a:t>
            </a:fld>
            <a:endParaRPr lang="uk-UA" dirty="0"/>
          </a:p>
        </p:txBody>
      </p:sp>
      <p:pic>
        <p:nvPicPr>
          <p:cNvPr id="5" name="Picture 4">
            <a:extLst>
              <a:ext uri="{FF2B5EF4-FFF2-40B4-BE49-F238E27FC236}">
                <a16:creationId xmlns:a16="http://schemas.microsoft.com/office/drawing/2014/main" id="{FA353A22-9054-41FD-8ABC-DCAE708C628E}"/>
              </a:ext>
            </a:extLst>
          </p:cNvPr>
          <p:cNvPicPr>
            <a:picLocks noChangeAspect="1"/>
          </p:cNvPicPr>
          <p:nvPr/>
        </p:nvPicPr>
        <p:blipFill>
          <a:blip r:embed="rId3"/>
          <a:stretch>
            <a:fillRect/>
          </a:stretch>
        </p:blipFill>
        <p:spPr>
          <a:xfrm>
            <a:off x="3187718" y="1819275"/>
            <a:ext cx="7671384" cy="3873881"/>
          </a:xfrm>
          <a:prstGeom prst="rect">
            <a:avLst/>
          </a:prstGeom>
        </p:spPr>
      </p:pic>
      <p:sp>
        <p:nvSpPr>
          <p:cNvPr id="6" name="Speech Bubble: Oval 5">
            <a:extLst>
              <a:ext uri="{FF2B5EF4-FFF2-40B4-BE49-F238E27FC236}">
                <a16:creationId xmlns:a16="http://schemas.microsoft.com/office/drawing/2014/main" id="{E112E76A-199A-4988-986D-BD8AE7007559}"/>
              </a:ext>
            </a:extLst>
          </p:cNvPr>
          <p:cNvSpPr/>
          <p:nvPr/>
        </p:nvSpPr>
        <p:spPr>
          <a:xfrm>
            <a:off x="11097637" y="52011"/>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7" name="Flowchart: Predefined Process 6">
            <a:extLst>
              <a:ext uri="{FF2B5EF4-FFF2-40B4-BE49-F238E27FC236}">
                <a16:creationId xmlns:a16="http://schemas.microsoft.com/office/drawing/2014/main" id="{9C964C41-C6E5-4AAE-9A09-C144DEA82DC8}"/>
              </a:ext>
            </a:extLst>
          </p:cNvPr>
          <p:cNvSpPr/>
          <p:nvPr/>
        </p:nvSpPr>
        <p:spPr>
          <a:xfrm>
            <a:off x="609600" y="102176"/>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3997773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E4A6-0529-497B-B773-BDBF9BFB31A8}"/>
              </a:ext>
            </a:extLst>
          </p:cNvPr>
          <p:cNvSpPr>
            <a:spLocks noGrp="1"/>
          </p:cNvSpPr>
          <p:nvPr>
            <p:ph type="ctrTitle"/>
          </p:nvPr>
        </p:nvSpPr>
        <p:spPr>
          <a:xfrm>
            <a:off x="1445200" y="290074"/>
            <a:ext cx="9765304"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Code Selection and Time Entry Directions: Prolonged Service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for New Patient:</a:t>
            </a:r>
          </a:p>
        </p:txBody>
      </p:sp>
      <p:sp>
        <p:nvSpPr>
          <p:cNvPr id="3" name="Subtitle 2">
            <a:extLst>
              <a:ext uri="{FF2B5EF4-FFF2-40B4-BE49-F238E27FC236}">
                <a16:creationId xmlns:a16="http://schemas.microsoft.com/office/drawing/2014/main" id="{C517EB19-5251-4BAE-AAEF-764150619C7B}"/>
              </a:ext>
            </a:extLst>
          </p:cNvPr>
          <p:cNvSpPr>
            <a:spLocks noGrp="1"/>
          </p:cNvSpPr>
          <p:nvPr>
            <p:ph type="subTitle" idx="1"/>
          </p:nvPr>
        </p:nvSpPr>
        <p:spPr>
          <a:xfrm>
            <a:off x="5833438" y="1925051"/>
            <a:ext cx="6002623" cy="3672800"/>
          </a:xfrm>
        </p:spPr>
        <p:txBody>
          <a:bodyPr/>
          <a:lstStyle/>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New Patient: If 549-99205 is 75 minutes or greater, </a:t>
            </a:r>
            <a:r>
              <a:rPr lang="en-US" sz="2000" b="1" dirty="0">
                <a:solidFill>
                  <a:schemeClr val="tx1">
                    <a:lumMod val="50000"/>
                    <a:lumOff val="50000"/>
                  </a:schemeClr>
                </a:solidFill>
                <a:latin typeface="Verdana" panose="020B0604030504040204" pitchFamily="34" charset="0"/>
                <a:ea typeface="Verdana" panose="020B0604030504040204" pitchFamily="34" charset="0"/>
              </a:rPr>
              <a:t>the Service Time </a:t>
            </a:r>
            <a:r>
              <a:rPr lang="en-US" sz="2000" b="1" dirty="0">
                <a:latin typeface="Verdana" panose="020B0604030504040204" pitchFamily="34" charset="0"/>
                <a:ea typeface="Verdana" panose="020B0604030504040204" pitchFamily="34" charset="0"/>
              </a:rPr>
              <a:t>reverts</a:t>
            </a:r>
            <a:r>
              <a:rPr lang="en-US" sz="2000" b="1" dirty="0">
                <a:solidFill>
                  <a:schemeClr val="tx1">
                    <a:lumMod val="50000"/>
                    <a:lumOff val="50000"/>
                  </a:schemeClr>
                </a:solidFill>
                <a:latin typeface="Verdana" panose="020B0604030504040204" pitchFamily="34" charset="0"/>
                <a:ea typeface="Verdana" panose="020B0604030504040204" pitchFamily="34" charset="0"/>
              </a:rPr>
              <a:t> to 60 minutes</a:t>
            </a:r>
            <a:r>
              <a:rPr lang="en-US" sz="2000" dirty="0">
                <a:solidFill>
                  <a:schemeClr val="tx1">
                    <a:lumMod val="50000"/>
                    <a:lumOff val="50000"/>
                  </a:schemeClr>
                </a:solidFill>
                <a:latin typeface="Verdana" panose="020B0604030504040204" pitchFamily="34" charset="0"/>
                <a:ea typeface="Verdana" panose="020B0604030504040204" pitchFamily="34" charset="0"/>
              </a:rPr>
              <a:t>, and the excess service time rolls over to the Prolonged Service </a:t>
            </a:r>
            <a:r>
              <a:rPr lang="en-US" sz="2000" u="sng" dirty="0">
                <a:solidFill>
                  <a:schemeClr val="tx1">
                    <a:lumMod val="50000"/>
                    <a:lumOff val="50000"/>
                  </a:schemeClr>
                </a:solidFill>
                <a:latin typeface="Verdana" panose="020B0604030504040204" pitchFamily="34" charset="0"/>
                <a:ea typeface="Verdana" panose="020B0604030504040204" pitchFamily="34" charset="0"/>
              </a:rPr>
              <a:t>if it is a FULL 15 minutes or greater (see below if 14 minutes or less)</a:t>
            </a:r>
            <a:r>
              <a:rPr lang="en-US" u="sng" dirty="0">
                <a:solidFill>
                  <a:schemeClr val="tx1">
                    <a:lumMod val="50000"/>
                    <a:lumOff val="50000"/>
                  </a:schemeClr>
                </a:solidFill>
                <a:latin typeface="Verdana" panose="020B0604030504040204" pitchFamily="34" charset="0"/>
                <a:ea typeface="Verdana" panose="020B0604030504040204" pitchFamily="34" charset="0"/>
              </a:rPr>
              <a:t>  </a:t>
            </a:r>
          </a:p>
          <a:p>
            <a:pPr marL="742950" lvl="1" indent="-285750" algn="l">
              <a:buFont typeface="Arial" panose="020B0604020202020204" pitchFamily="34" charset="0"/>
              <a:buChar char="•"/>
            </a:pPr>
            <a:endParaRPr lang="en-US" u="sng"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For each FULL 15-minute increment, one 544-99417 Prolonged Service Code is entered. </a:t>
            </a:r>
          </a:p>
          <a:p>
            <a:pPr lvl="2" algn="l"/>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2000" dirty="0">
                <a:solidFill>
                  <a:schemeClr val="tx1">
                    <a:lumMod val="50000"/>
                    <a:lumOff val="50000"/>
                  </a:schemeClr>
                </a:solidFill>
                <a:latin typeface="Verdana" panose="020B0604030504040204" pitchFamily="34" charset="0"/>
                <a:ea typeface="Verdana" panose="020B0604030504040204" pitchFamily="34" charset="0"/>
              </a:rPr>
              <a:t>When the balance is 14 minutes or less, these minutes are added on to the last 544-99417 Prolonged Service Code.</a:t>
            </a:r>
          </a:p>
        </p:txBody>
      </p:sp>
      <p:sp>
        <p:nvSpPr>
          <p:cNvPr id="4" name="Slide Number Placeholder 3">
            <a:extLst>
              <a:ext uri="{FF2B5EF4-FFF2-40B4-BE49-F238E27FC236}">
                <a16:creationId xmlns:a16="http://schemas.microsoft.com/office/drawing/2014/main" id="{67C59EB4-5128-475D-B911-BA96650A2B70}"/>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56</a:t>
            </a:fld>
            <a:endParaRPr lang="uk-UA" dirty="0"/>
          </a:p>
        </p:txBody>
      </p:sp>
      <p:pic>
        <p:nvPicPr>
          <p:cNvPr id="6" name="Picture 5">
            <a:extLst>
              <a:ext uri="{FF2B5EF4-FFF2-40B4-BE49-F238E27FC236}">
                <a16:creationId xmlns:a16="http://schemas.microsoft.com/office/drawing/2014/main" id="{D04D17D9-4EE0-4650-8C0A-248F3BD420C4}"/>
              </a:ext>
            </a:extLst>
          </p:cNvPr>
          <p:cNvPicPr>
            <a:picLocks noChangeAspect="1"/>
          </p:cNvPicPr>
          <p:nvPr/>
        </p:nvPicPr>
        <p:blipFill>
          <a:blip r:embed="rId3"/>
          <a:stretch>
            <a:fillRect/>
          </a:stretch>
        </p:blipFill>
        <p:spPr>
          <a:xfrm>
            <a:off x="228429" y="1796527"/>
            <a:ext cx="5214940" cy="4559824"/>
          </a:xfrm>
          <a:prstGeom prst="rect">
            <a:avLst/>
          </a:prstGeom>
        </p:spPr>
      </p:pic>
      <p:sp>
        <p:nvSpPr>
          <p:cNvPr id="7" name="Speech Bubble: Oval 6">
            <a:extLst>
              <a:ext uri="{FF2B5EF4-FFF2-40B4-BE49-F238E27FC236}">
                <a16:creationId xmlns:a16="http://schemas.microsoft.com/office/drawing/2014/main" id="{0070AD05-DB07-48FD-A339-289FDA679638}"/>
              </a:ext>
            </a:extLst>
          </p:cNvPr>
          <p:cNvSpPr/>
          <p:nvPr/>
        </p:nvSpPr>
        <p:spPr>
          <a:xfrm>
            <a:off x="11023347" y="266682"/>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8" name="Flowchart: Predefined Process 7">
            <a:extLst>
              <a:ext uri="{FF2B5EF4-FFF2-40B4-BE49-F238E27FC236}">
                <a16:creationId xmlns:a16="http://schemas.microsoft.com/office/drawing/2014/main" id="{2F4AFC85-C18F-44EB-A898-28B61A04FC2F}"/>
              </a:ext>
            </a:extLst>
          </p:cNvPr>
          <p:cNvSpPr/>
          <p:nvPr/>
        </p:nvSpPr>
        <p:spPr>
          <a:xfrm>
            <a:off x="692407" y="140279"/>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4262071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FF7E-2BFE-4B6F-86C6-9D2366C4827E}"/>
              </a:ext>
            </a:extLst>
          </p:cNvPr>
          <p:cNvSpPr>
            <a:spLocks noGrp="1"/>
          </p:cNvSpPr>
          <p:nvPr>
            <p:ph type="ctrTitle"/>
          </p:nvPr>
        </p:nvSpPr>
        <p:spPr>
          <a:xfrm>
            <a:off x="838258" y="270009"/>
            <a:ext cx="10833878" cy="1006429"/>
          </a:xfrm>
        </p:spPr>
        <p:txBody>
          <a:bodyPr/>
          <a:lstStyle/>
          <a:p>
            <a:pPr algn="ctr"/>
            <a:r>
              <a:rPr lang="en-US" sz="2200" dirty="0">
                <a:solidFill>
                  <a:srgbClr val="25B781"/>
                </a:solidFill>
                <a:latin typeface="Verdana" panose="020B0604030504040204" pitchFamily="34" charset="0"/>
                <a:ea typeface="Verdana" panose="020B0604030504040204" pitchFamily="34" charset="0"/>
              </a:rPr>
              <a:t>InSyst Example: New Patient w/calculated </a:t>
            </a:r>
            <a:r>
              <a:rPr lang="en-US" sz="2200" u="sng" dirty="0">
                <a:solidFill>
                  <a:srgbClr val="25B781"/>
                </a:solidFill>
                <a:latin typeface="Verdana" panose="020B0604030504040204" pitchFamily="34" charset="0"/>
                <a:ea typeface="Verdana" panose="020B0604030504040204" pitchFamily="34" charset="0"/>
              </a:rPr>
              <a:t>Service Time </a:t>
            </a:r>
            <a:br>
              <a:rPr lang="en-US" sz="2200" u="sng" dirty="0">
                <a:solidFill>
                  <a:srgbClr val="25B781"/>
                </a:solidFill>
                <a:latin typeface="Verdana" panose="020B0604030504040204" pitchFamily="34" charset="0"/>
                <a:ea typeface="Verdana" panose="020B0604030504040204" pitchFamily="34" charset="0"/>
              </a:rPr>
            </a:br>
            <a:r>
              <a:rPr lang="en-US" sz="2200" dirty="0">
                <a:solidFill>
                  <a:srgbClr val="25B781"/>
                </a:solidFill>
                <a:latin typeface="Verdana" panose="020B0604030504040204" pitchFamily="34" charset="0"/>
                <a:ea typeface="Verdana" panose="020B0604030504040204" pitchFamily="34" charset="0"/>
              </a:rPr>
              <a:t>over 74 minutes (incl’ Prolonged minutes for proc code </a:t>
            </a:r>
            <a:br>
              <a:rPr lang="en-US" sz="2200" dirty="0">
                <a:solidFill>
                  <a:srgbClr val="25B781"/>
                </a:solidFill>
                <a:latin typeface="Verdana" panose="020B0604030504040204" pitchFamily="34" charset="0"/>
                <a:ea typeface="Verdana" panose="020B0604030504040204" pitchFamily="34" charset="0"/>
              </a:rPr>
            </a:br>
            <a:r>
              <a:rPr lang="en-US" sz="2200" dirty="0">
                <a:solidFill>
                  <a:srgbClr val="25B781"/>
                </a:solidFill>
                <a:latin typeface="Verdana" panose="020B0604030504040204" pitchFamily="34" charset="0"/>
                <a:ea typeface="Verdana" panose="020B0604030504040204" pitchFamily="34" charset="0"/>
              </a:rPr>
              <a:t>544-99417—Same Day Documentation)</a:t>
            </a:r>
          </a:p>
        </p:txBody>
      </p:sp>
      <p:sp>
        <p:nvSpPr>
          <p:cNvPr id="3" name="Subtitle 2">
            <a:extLst>
              <a:ext uri="{FF2B5EF4-FFF2-40B4-BE49-F238E27FC236}">
                <a16:creationId xmlns:a16="http://schemas.microsoft.com/office/drawing/2014/main" id="{BD30BB6A-3876-45AB-B66F-5B92433A7FAE}"/>
              </a:ext>
            </a:extLst>
          </p:cNvPr>
          <p:cNvSpPr>
            <a:spLocks noGrp="1"/>
          </p:cNvSpPr>
          <p:nvPr>
            <p:ph type="subTitle" idx="1"/>
          </p:nvPr>
        </p:nvSpPr>
        <p:spPr>
          <a:xfrm>
            <a:off x="4808667" y="1757406"/>
            <a:ext cx="7241027" cy="4638065"/>
          </a:xfrm>
        </p:spPr>
        <p:txBody>
          <a:bodyPr/>
          <a:lstStyle/>
          <a:p>
            <a:pPr marL="457200" indent="-171450"/>
            <a:r>
              <a:rPr lang="en-US" sz="1800" dirty="0">
                <a:solidFill>
                  <a:schemeClr val="tx1">
                    <a:lumMod val="50000"/>
                    <a:lumOff val="50000"/>
                  </a:schemeClr>
                </a:solidFill>
                <a:latin typeface="Verdana" panose="020B0604030504040204" pitchFamily="34" charset="0"/>
                <a:ea typeface="Verdana" panose="020B0604030504040204" pitchFamily="34" charset="0"/>
              </a:rPr>
              <a:t>New Patient: 65 min. service + 10 min. 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(done on </a:t>
            </a:r>
            <a:r>
              <a:rPr lang="en-US" sz="1800" b="1" dirty="0">
                <a:latin typeface="Verdana" panose="020B0604030504040204" pitchFamily="34" charset="0"/>
                <a:ea typeface="Verdana" panose="020B0604030504040204" pitchFamily="34" charset="0"/>
              </a:rPr>
              <a:t>the same day </a:t>
            </a:r>
            <a:r>
              <a:rPr lang="en-US" sz="1800" b="1" dirty="0">
                <a:solidFill>
                  <a:schemeClr val="tx1">
                    <a:lumMod val="50000"/>
                    <a:lumOff val="50000"/>
                  </a:schemeClr>
                </a:solidFill>
                <a:latin typeface="Verdana" panose="020B0604030504040204" pitchFamily="34" charset="0"/>
                <a:ea typeface="Verdana" panose="020B0604030504040204" pitchFamily="34" charset="0"/>
              </a:rPr>
              <a:t>of service) </a:t>
            </a:r>
            <a:r>
              <a:rPr lang="en-US" sz="1800" dirty="0">
                <a:solidFill>
                  <a:schemeClr val="tx1">
                    <a:lumMod val="50000"/>
                    <a:lumOff val="50000"/>
                  </a:schemeClr>
                </a:solidFill>
                <a:latin typeface="Verdana" panose="020B0604030504040204" pitchFamily="34" charset="0"/>
                <a:ea typeface="Verdana" panose="020B0604030504040204" pitchFamily="34" charset="0"/>
              </a:rPr>
              <a:t>= 75 min. Total Time</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Calculate the </a:t>
            </a:r>
            <a:r>
              <a:rPr lang="en-US" sz="1800" b="1"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sz="1800" b="1" dirty="0">
                <a:solidFill>
                  <a:schemeClr val="tx1">
                    <a:lumMod val="50000"/>
                    <a:lumOff val="50000"/>
                  </a:schemeClr>
                </a:solidFill>
                <a:latin typeface="Verdana" panose="020B0604030504040204" pitchFamily="34" charset="0"/>
                <a:ea typeface="Verdana" panose="020B0604030504040204" pitchFamily="34" charset="0"/>
              </a:rPr>
              <a:t> </a:t>
            </a:r>
            <a:r>
              <a:rPr lang="en-US" sz="1800" dirty="0">
                <a:solidFill>
                  <a:schemeClr val="tx1">
                    <a:lumMod val="50000"/>
                    <a:lumOff val="50000"/>
                  </a:schemeClr>
                </a:solidFill>
                <a:latin typeface="Verdana" panose="020B0604030504040204" pitchFamily="34" charset="0"/>
                <a:ea typeface="Verdana" panose="020B0604030504040204" pitchFamily="34" charset="0"/>
              </a:rPr>
              <a:t>to determine the code selection.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1800" dirty="0">
                <a:solidFill>
                  <a:schemeClr val="tx1">
                    <a:lumMod val="50000"/>
                    <a:lumOff val="50000"/>
                  </a:schemeClr>
                </a:solidFill>
                <a:latin typeface="Verdana" panose="020B0604030504040204" pitchFamily="34" charset="0"/>
                <a:ea typeface="Verdana" panose="020B0604030504040204" pitchFamily="34" charset="0"/>
              </a:rPr>
              <a:t>= 65 min. service + 10 min. 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(only if done on the </a:t>
            </a:r>
            <a:r>
              <a:rPr lang="en-US" sz="1800" b="1" dirty="0">
                <a:latin typeface="Verdana" panose="020B0604030504040204" pitchFamily="34" charset="0"/>
                <a:ea typeface="Verdana" panose="020B0604030504040204" pitchFamily="34" charset="0"/>
              </a:rPr>
              <a:t>same day </a:t>
            </a:r>
            <a:r>
              <a:rPr lang="en-US" sz="1800" b="1" dirty="0">
                <a:solidFill>
                  <a:schemeClr val="tx1">
                    <a:lumMod val="50000"/>
                    <a:lumOff val="50000"/>
                  </a:schemeClr>
                </a:solidFill>
                <a:latin typeface="Verdana" panose="020B0604030504040204" pitchFamily="34" charset="0"/>
                <a:ea typeface="Verdana" panose="020B0604030504040204" pitchFamily="34" charset="0"/>
              </a:rPr>
              <a:t>of service) </a:t>
            </a:r>
            <a:r>
              <a:rPr lang="en-US" sz="1800" dirty="0">
                <a:solidFill>
                  <a:schemeClr val="tx1">
                    <a:lumMod val="50000"/>
                    <a:lumOff val="50000"/>
                  </a:schemeClr>
                </a:solidFill>
                <a:latin typeface="Verdana" panose="020B0604030504040204" pitchFamily="34" charset="0"/>
                <a:ea typeface="Verdana" panose="020B0604030504040204" pitchFamily="34" charset="0"/>
              </a:rPr>
              <a:t>= 75 minutes or (1) 549-99205 (60-74 minutes) + (1) 544-99417.</a:t>
            </a:r>
            <a:endParaRPr lang="en-US" sz="1200"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InSyst entry of minutes: </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(1) 549-99205 proc code for the first 60 min.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1800" dirty="0">
                <a:solidFill>
                  <a:schemeClr val="tx1">
                    <a:lumMod val="50000"/>
                    <a:lumOff val="50000"/>
                  </a:schemeClr>
                </a:solidFill>
                <a:latin typeface="Verdana" panose="020B0604030504040204" pitchFamily="34" charset="0"/>
                <a:ea typeface="Verdana" panose="020B0604030504040204" pitchFamily="34" charset="0"/>
              </a:rPr>
              <a:t> in the Staff Duration field.</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(1) 544-99417 proc code for the additional 15 min. of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sz="1800" dirty="0">
                <a:solidFill>
                  <a:schemeClr val="tx1">
                    <a:lumMod val="50000"/>
                    <a:lumOff val="50000"/>
                  </a:schemeClr>
                </a:solidFill>
                <a:latin typeface="Verdana" panose="020B0604030504040204" pitchFamily="34" charset="0"/>
                <a:ea typeface="Verdana" panose="020B0604030504040204" pitchFamily="34" charset="0"/>
              </a:rPr>
              <a:t>.</a:t>
            </a:r>
          </a:p>
          <a:p>
            <a:pPr lvl="3" algn="l"/>
            <a:endParaRPr lang="en-US" sz="900" dirty="0">
              <a:solidFill>
                <a:schemeClr val="tx1">
                  <a:lumMod val="50000"/>
                  <a:lumOff val="50000"/>
                </a:schemeClr>
              </a:solidFill>
              <a:latin typeface="Verdana" panose="020B0604030504040204" pitchFamily="34" charset="0"/>
              <a:ea typeface="Verdana" panose="020B0604030504040204" pitchFamily="34" charset="0"/>
            </a:endParaRP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The </a:t>
            </a:r>
            <a:r>
              <a:rPr lang="en-US" sz="1800"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sz="1800" dirty="0">
                <a:solidFill>
                  <a:schemeClr val="tx1">
                    <a:lumMod val="50000"/>
                    <a:lumOff val="50000"/>
                  </a:schemeClr>
                </a:solidFill>
                <a:latin typeface="Verdana" panose="020B0604030504040204" pitchFamily="34" charset="0"/>
                <a:ea typeface="Verdana" panose="020B0604030504040204" pitchFamily="34" charset="0"/>
              </a:rPr>
              <a:t>entered in InSyst should be 60 min. under proc code 549 and 15 min. under proc code 544 for a Total Time of 75 min. </a:t>
            </a:r>
          </a:p>
          <a:p>
            <a:endParaRPr lang="en-US" dirty="0"/>
          </a:p>
        </p:txBody>
      </p:sp>
      <p:sp>
        <p:nvSpPr>
          <p:cNvPr id="5" name="Slide Number Placeholder 4">
            <a:extLst>
              <a:ext uri="{FF2B5EF4-FFF2-40B4-BE49-F238E27FC236}">
                <a16:creationId xmlns:a16="http://schemas.microsoft.com/office/drawing/2014/main" id="{E6758320-2B9D-40BC-B277-2C5AC455EC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57</a:t>
            </a:fld>
            <a:endParaRPr lang="uk-UA" dirty="0"/>
          </a:p>
        </p:txBody>
      </p:sp>
      <p:pic>
        <p:nvPicPr>
          <p:cNvPr id="7" name="Picture 6">
            <a:extLst>
              <a:ext uri="{FF2B5EF4-FFF2-40B4-BE49-F238E27FC236}">
                <a16:creationId xmlns:a16="http://schemas.microsoft.com/office/drawing/2014/main" id="{E5C8D476-A40B-4E27-9057-F35DECA112F4}"/>
              </a:ext>
            </a:extLst>
          </p:cNvPr>
          <p:cNvPicPr>
            <a:picLocks noChangeAspect="1"/>
          </p:cNvPicPr>
          <p:nvPr/>
        </p:nvPicPr>
        <p:blipFill>
          <a:blip r:embed="rId3"/>
          <a:stretch>
            <a:fillRect/>
          </a:stretch>
        </p:blipFill>
        <p:spPr>
          <a:xfrm>
            <a:off x="228429" y="1796527"/>
            <a:ext cx="4580239" cy="4559824"/>
          </a:xfrm>
          <a:prstGeom prst="rect">
            <a:avLst/>
          </a:prstGeom>
        </p:spPr>
      </p:pic>
      <p:sp>
        <p:nvSpPr>
          <p:cNvPr id="6" name="Speech Bubble: Oval 5">
            <a:extLst>
              <a:ext uri="{FF2B5EF4-FFF2-40B4-BE49-F238E27FC236}">
                <a16:creationId xmlns:a16="http://schemas.microsoft.com/office/drawing/2014/main" id="{6A45CB67-D985-42EC-9909-F76677DC1197}"/>
              </a:ext>
            </a:extLst>
          </p:cNvPr>
          <p:cNvSpPr/>
          <p:nvPr/>
        </p:nvSpPr>
        <p:spPr>
          <a:xfrm>
            <a:off x="11013243" y="15348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8" name="Flowchart: Predefined Process 7">
            <a:extLst>
              <a:ext uri="{FF2B5EF4-FFF2-40B4-BE49-F238E27FC236}">
                <a16:creationId xmlns:a16="http://schemas.microsoft.com/office/drawing/2014/main" id="{34BBB1D7-08E4-46E4-8AF4-E252066AC1B2}"/>
              </a:ext>
            </a:extLst>
          </p:cNvPr>
          <p:cNvSpPr/>
          <p:nvPr/>
        </p:nvSpPr>
        <p:spPr>
          <a:xfrm>
            <a:off x="228429" y="153485"/>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3243792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AE47-A7FE-4D0D-91E8-DCCD3E573210}"/>
              </a:ext>
            </a:extLst>
          </p:cNvPr>
          <p:cNvSpPr>
            <a:spLocks noGrp="1"/>
          </p:cNvSpPr>
          <p:nvPr>
            <p:ph type="ctrTitle"/>
          </p:nvPr>
        </p:nvSpPr>
        <p:spPr>
          <a:xfrm>
            <a:off x="2038120" y="272269"/>
            <a:ext cx="9468381" cy="1643527"/>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New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over 74 minutes (incl’ Prolonged minutes for proc code 544-99417--Same Day Documentation)</a:t>
            </a:r>
          </a:p>
        </p:txBody>
      </p:sp>
      <p:sp>
        <p:nvSpPr>
          <p:cNvPr id="5" name="Slide Number Placeholder 4">
            <a:extLst>
              <a:ext uri="{FF2B5EF4-FFF2-40B4-BE49-F238E27FC236}">
                <a16:creationId xmlns:a16="http://schemas.microsoft.com/office/drawing/2014/main" id="{16C247AC-555C-4358-ADA5-8A62348FC11C}"/>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58</a:t>
            </a:fld>
            <a:endParaRPr lang="uk-UA" dirty="0"/>
          </a:p>
        </p:txBody>
      </p:sp>
      <p:pic>
        <p:nvPicPr>
          <p:cNvPr id="3" name="Picture 2">
            <a:extLst>
              <a:ext uri="{FF2B5EF4-FFF2-40B4-BE49-F238E27FC236}">
                <a16:creationId xmlns:a16="http://schemas.microsoft.com/office/drawing/2014/main" id="{BDA456F9-F1CB-4E8C-B9E2-D07F97AEB90C}"/>
              </a:ext>
            </a:extLst>
          </p:cNvPr>
          <p:cNvPicPr>
            <a:picLocks noChangeAspect="1"/>
          </p:cNvPicPr>
          <p:nvPr/>
        </p:nvPicPr>
        <p:blipFill>
          <a:blip r:embed="rId3"/>
          <a:stretch>
            <a:fillRect/>
          </a:stretch>
        </p:blipFill>
        <p:spPr>
          <a:xfrm>
            <a:off x="3200786" y="2257855"/>
            <a:ext cx="7869153" cy="3953049"/>
          </a:xfrm>
          <a:prstGeom prst="rect">
            <a:avLst/>
          </a:prstGeom>
        </p:spPr>
      </p:pic>
      <p:sp>
        <p:nvSpPr>
          <p:cNvPr id="6" name="Speech Bubble: Oval 5">
            <a:extLst>
              <a:ext uri="{FF2B5EF4-FFF2-40B4-BE49-F238E27FC236}">
                <a16:creationId xmlns:a16="http://schemas.microsoft.com/office/drawing/2014/main" id="{2052E2B1-8439-4B08-A3C3-8D3CFBDE0D70}"/>
              </a:ext>
            </a:extLst>
          </p:cNvPr>
          <p:cNvSpPr/>
          <p:nvPr/>
        </p:nvSpPr>
        <p:spPr>
          <a:xfrm>
            <a:off x="11069939" y="0"/>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7" name="Flowchart: Predefined Process 6">
            <a:extLst>
              <a:ext uri="{FF2B5EF4-FFF2-40B4-BE49-F238E27FC236}">
                <a16:creationId xmlns:a16="http://schemas.microsoft.com/office/drawing/2014/main" id="{C91E1E33-FC90-477E-8F00-D7E8711E7470}"/>
              </a:ext>
            </a:extLst>
          </p:cNvPr>
          <p:cNvSpPr/>
          <p:nvPr/>
        </p:nvSpPr>
        <p:spPr>
          <a:xfrm>
            <a:off x="532535" y="151854"/>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666972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FF7E-2BFE-4B6F-86C6-9D2366C4827E}"/>
              </a:ext>
            </a:extLst>
          </p:cNvPr>
          <p:cNvSpPr>
            <a:spLocks noGrp="1"/>
          </p:cNvSpPr>
          <p:nvPr>
            <p:ph type="ctrTitle"/>
          </p:nvPr>
        </p:nvSpPr>
        <p:spPr>
          <a:xfrm>
            <a:off x="1382751" y="136525"/>
            <a:ext cx="10200274"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New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60-74 min. + Different Day Documentation Time</a:t>
            </a:r>
          </a:p>
        </p:txBody>
      </p:sp>
      <p:sp>
        <p:nvSpPr>
          <p:cNvPr id="3" name="Subtitle 2">
            <a:extLst>
              <a:ext uri="{FF2B5EF4-FFF2-40B4-BE49-F238E27FC236}">
                <a16:creationId xmlns:a16="http://schemas.microsoft.com/office/drawing/2014/main" id="{BD30BB6A-3876-45AB-B66F-5B92433A7FAE}"/>
              </a:ext>
            </a:extLst>
          </p:cNvPr>
          <p:cNvSpPr>
            <a:spLocks noGrp="1"/>
          </p:cNvSpPr>
          <p:nvPr>
            <p:ph type="subTitle" idx="1"/>
          </p:nvPr>
        </p:nvSpPr>
        <p:spPr>
          <a:xfrm>
            <a:off x="4808667" y="1996966"/>
            <a:ext cx="7241027" cy="4172809"/>
          </a:xfrm>
        </p:spPr>
        <p:txBody>
          <a:bodyPr/>
          <a:lstStyle/>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New Patient: 65 min. service + 10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a </a:t>
            </a:r>
            <a:r>
              <a:rPr lang="en-US" b="1" dirty="0">
                <a:solidFill>
                  <a:schemeClr val="bg2">
                    <a:lumMod val="50000"/>
                  </a:schemeClr>
                </a:solidFill>
                <a:latin typeface="Verdana" panose="020B0604030504040204" pitchFamily="34" charset="0"/>
                <a:ea typeface="Verdana" panose="020B0604030504040204" pitchFamily="34" charset="0"/>
              </a:rPr>
              <a:t>different day</a:t>
            </a:r>
            <a:r>
              <a:rPr lang="en-US" b="1" dirty="0">
                <a:solidFill>
                  <a:schemeClr val="tx1">
                    <a:lumMod val="50000"/>
                    <a:lumOff val="50000"/>
                  </a:schemeClr>
                </a:solidFill>
                <a:latin typeface="Verdana" panose="020B0604030504040204" pitchFamily="34" charset="0"/>
                <a:ea typeface="Verdana" panose="020B0604030504040204" pitchFamily="34" charset="0"/>
              </a:rPr>
              <a:t>)</a:t>
            </a:r>
            <a:r>
              <a:rPr lang="en-US" dirty="0">
                <a:solidFill>
                  <a:schemeClr val="tx1">
                    <a:lumMod val="50000"/>
                    <a:lumOff val="50000"/>
                  </a:schemeClr>
                </a:solidFill>
                <a:latin typeface="Verdana" panose="020B0604030504040204" pitchFamily="34" charset="0"/>
                <a:ea typeface="Verdana" panose="020B0604030504040204" pitchFamily="34" charset="0"/>
              </a:rPr>
              <a:t> = 75 min. Total Time</a:t>
            </a:r>
          </a:p>
          <a:p>
            <a:pPr indent="0">
              <a:buNone/>
            </a:pPr>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Calculate the </a:t>
            </a:r>
            <a:r>
              <a:rPr lang="en-US" u="sng" dirty="0">
                <a:solidFill>
                  <a:schemeClr val="tx1">
                    <a:lumMod val="50000"/>
                    <a:lumOff val="50000"/>
                  </a:schemeClr>
                </a:solidFill>
                <a:latin typeface="Verdana" panose="020B0604030504040204" pitchFamily="34" charset="0"/>
                <a:ea typeface="Verdana" panose="020B0604030504040204" pitchFamily="34" charset="0"/>
              </a:rPr>
              <a:t>Service Time</a:t>
            </a:r>
            <a:r>
              <a:rPr lang="en-US" dirty="0">
                <a:solidFill>
                  <a:schemeClr val="tx1">
                    <a:lumMod val="50000"/>
                    <a:lumOff val="50000"/>
                  </a:schemeClr>
                </a:solidFill>
                <a:latin typeface="Verdana" panose="020B0604030504040204" pitchFamily="34" charset="0"/>
                <a:ea typeface="Verdana" panose="020B0604030504040204" pitchFamily="34" charset="0"/>
              </a:rPr>
              <a:t> to determine the code selection. </a:t>
            </a:r>
            <a:r>
              <a:rPr lang="en-US" b="1"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b="1" dirty="0">
                <a:solidFill>
                  <a:schemeClr val="tx1">
                    <a:lumMod val="50000"/>
                    <a:lumOff val="50000"/>
                  </a:schemeClr>
                </a:solidFill>
                <a:latin typeface="Verdana" panose="020B0604030504040204" pitchFamily="34" charset="0"/>
                <a:ea typeface="Verdana" panose="020B0604030504040204" pitchFamily="34" charset="0"/>
              </a:rPr>
              <a:t>= 65 min. service or (1) 549-99205 (60-74 minutes). </a:t>
            </a:r>
          </a:p>
          <a:p>
            <a:pPr lvl="2" algn="l"/>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For </a:t>
            </a:r>
            <a:r>
              <a:rPr lang="en-US" b="1" dirty="0">
                <a:solidFill>
                  <a:schemeClr val="tx1">
                    <a:lumMod val="50000"/>
                    <a:lumOff val="50000"/>
                  </a:schemeClr>
                </a:solidFill>
                <a:latin typeface="Verdana" panose="020B0604030504040204" pitchFamily="34" charset="0"/>
                <a:ea typeface="Verdana" panose="020B0604030504040204" pitchFamily="34" charset="0"/>
              </a:rPr>
              <a:t>InSyst entry of minutes</a:t>
            </a:r>
            <a:r>
              <a:rPr lang="en-US" dirty="0">
                <a:solidFill>
                  <a:schemeClr val="tx1">
                    <a:lumMod val="50000"/>
                    <a:lumOff val="50000"/>
                  </a:schemeClr>
                </a:solidFill>
                <a:latin typeface="Verdana" panose="020B0604030504040204" pitchFamily="34" charset="0"/>
                <a:ea typeface="Verdana" panose="020B0604030504040204" pitchFamily="34" charset="0"/>
              </a:rPr>
              <a:t>: Enter (1) 549 proc code for 65 min. Service Time + 10 min. documentation time </a:t>
            </a:r>
            <a:r>
              <a:rPr lang="en-US" b="1" dirty="0">
                <a:solidFill>
                  <a:schemeClr val="tx1">
                    <a:lumMod val="50000"/>
                    <a:lumOff val="50000"/>
                  </a:schemeClr>
                </a:solidFill>
                <a:latin typeface="Verdana" panose="020B0604030504040204" pitchFamily="34" charset="0"/>
                <a:ea typeface="Verdana" panose="020B0604030504040204" pitchFamily="34" charset="0"/>
              </a:rPr>
              <a:t>(done on a </a:t>
            </a:r>
            <a:r>
              <a:rPr lang="en-US" b="1" dirty="0">
                <a:solidFill>
                  <a:schemeClr val="bg2">
                    <a:lumMod val="50000"/>
                  </a:schemeClr>
                </a:solidFill>
                <a:latin typeface="Verdana" panose="020B0604030504040204" pitchFamily="34" charset="0"/>
                <a:ea typeface="Verdana" panose="020B0604030504040204" pitchFamily="34" charset="0"/>
              </a:rPr>
              <a:t>different day</a:t>
            </a:r>
            <a:r>
              <a:rPr lang="en-US" b="1" dirty="0">
                <a:solidFill>
                  <a:schemeClr val="tx1">
                    <a:lumMod val="50000"/>
                    <a:lumOff val="50000"/>
                  </a:schemeClr>
                </a:solidFill>
                <a:latin typeface="Verdana" panose="020B0604030504040204" pitchFamily="34" charset="0"/>
                <a:ea typeface="Verdana" panose="020B0604030504040204" pitchFamily="34" charset="0"/>
              </a:rPr>
              <a:t>) = 75 min. </a:t>
            </a:r>
            <a:r>
              <a:rPr lang="en-US"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b="1" dirty="0">
                <a:solidFill>
                  <a:schemeClr val="tx1">
                    <a:lumMod val="50000"/>
                    <a:lumOff val="50000"/>
                  </a:schemeClr>
                </a:solidFill>
                <a:latin typeface="Verdana" panose="020B0604030504040204" pitchFamily="34" charset="0"/>
                <a:ea typeface="Verdana" panose="020B0604030504040204" pitchFamily="34" charset="0"/>
              </a:rPr>
              <a:t>in the Staff Duration field. </a:t>
            </a:r>
          </a:p>
          <a:p>
            <a:endParaRPr lang="en-US" dirty="0"/>
          </a:p>
        </p:txBody>
      </p:sp>
      <p:sp>
        <p:nvSpPr>
          <p:cNvPr id="5" name="Slide Number Placeholder 4">
            <a:extLst>
              <a:ext uri="{FF2B5EF4-FFF2-40B4-BE49-F238E27FC236}">
                <a16:creationId xmlns:a16="http://schemas.microsoft.com/office/drawing/2014/main" id="{E6758320-2B9D-40BC-B277-2C5AC455EC5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59</a:t>
            </a:fld>
            <a:endParaRPr lang="uk-UA" dirty="0"/>
          </a:p>
        </p:txBody>
      </p:sp>
      <p:pic>
        <p:nvPicPr>
          <p:cNvPr id="7" name="Picture 6">
            <a:extLst>
              <a:ext uri="{FF2B5EF4-FFF2-40B4-BE49-F238E27FC236}">
                <a16:creationId xmlns:a16="http://schemas.microsoft.com/office/drawing/2014/main" id="{EEB41402-EE02-41C2-BBC6-41CD5A814548}"/>
              </a:ext>
            </a:extLst>
          </p:cNvPr>
          <p:cNvPicPr>
            <a:picLocks noChangeAspect="1"/>
          </p:cNvPicPr>
          <p:nvPr/>
        </p:nvPicPr>
        <p:blipFill>
          <a:blip r:embed="rId3"/>
          <a:stretch>
            <a:fillRect/>
          </a:stretch>
        </p:blipFill>
        <p:spPr>
          <a:xfrm>
            <a:off x="228429" y="1796527"/>
            <a:ext cx="4580239" cy="4559824"/>
          </a:xfrm>
          <a:prstGeom prst="rect">
            <a:avLst/>
          </a:prstGeom>
        </p:spPr>
      </p:pic>
      <p:sp>
        <p:nvSpPr>
          <p:cNvPr id="6" name="Speech Bubble: Oval 5">
            <a:extLst>
              <a:ext uri="{FF2B5EF4-FFF2-40B4-BE49-F238E27FC236}">
                <a16:creationId xmlns:a16="http://schemas.microsoft.com/office/drawing/2014/main" id="{C8B979ED-9DFF-4142-B27E-35CB0AC6826A}"/>
              </a:ext>
            </a:extLst>
          </p:cNvPr>
          <p:cNvSpPr/>
          <p:nvPr/>
        </p:nvSpPr>
        <p:spPr>
          <a:xfrm>
            <a:off x="11037627" y="103481"/>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8" name="Flowchart: Predefined Process 7">
            <a:extLst>
              <a:ext uri="{FF2B5EF4-FFF2-40B4-BE49-F238E27FC236}">
                <a16:creationId xmlns:a16="http://schemas.microsoft.com/office/drawing/2014/main" id="{68A7BC04-CDE5-4117-A35F-088CE99A64F4}"/>
              </a:ext>
            </a:extLst>
          </p:cNvPr>
          <p:cNvSpPr/>
          <p:nvPr/>
        </p:nvSpPr>
        <p:spPr>
          <a:xfrm>
            <a:off x="354519" y="136525"/>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283224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A33A-5FF0-43D4-9EAD-EEC6F0AF9C26}"/>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Objectives</a:t>
            </a:r>
          </a:p>
        </p:txBody>
      </p:sp>
      <p:sp>
        <p:nvSpPr>
          <p:cNvPr id="4" name="Slide Number Placeholder 3">
            <a:extLst>
              <a:ext uri="{FF2B5EF4-FFF2-40B4-BE49-F238E27FC236}">
                <a16:creationId xmlns:a16="http://schemas.microsoft.com/office/drawing/2014/main" id="{F42B609B-5D7A-47E2-911C-498D034D973A}"/>
              </a:ext>
            </a:extLst>
          </p:cNvPr>
          <p:cNvSpPr>
            <a:spLocks noGrp="1"/>
          </p:cNvSpPr>
          <p:nvPr>
            <p:ph type="sldNum" sz="quarter" idx="12"/>
          </p:nvPr>
        </p:nvSpPr>
        <p:spPr/>
        <p:txBody>
          <a:bodyPr/>
          <a:lstStyle/>
          <a:p>
            <a:fld id="{6E9F442E-095D-414B-A3C1-4D7C903EC540}" type="slidenum">
              <a:rPr lang="en-US" smtClean="0"/>
              <a:t>6</a:t>
            </a:fld>
            <a:endParaRPr lang="en-US" dirty="0"/>
          </a:p>
        </p:txBody>
      </p:sp>
      <p:graphicFrame>
        <p:nvGraphicFramePr>
          <p:cNvPr id="5" name="Table 4">
            <a:extLst>
              <a:ext uri="{FF2B5EF4-FFF2-40B4-BE49-F238E27FC236}">
                <a16:creationId xmlns:a16="http://schemas.microsoft.com/office/drawing/2014/main" id="{62F5B7F2-B894-4F72-8480-25FAB1E03F7E}"/>
              </a:ext>
            </a:extLst>
          </p:cNvPr>
          <p:cNvGraphicFramePr>
            <a:graphicFrameLocks noGrp="1"/>
          </p:cNvGraphicFramePr>
          <p:nvPr>
            <p:extLst>
              <p:ext uri="{D42A27DB-BD31-4B8C-83A1-F6EECF244321}">
                <p14:modId xmlns:p14="http://schemas.microsoft.com/office/powerpoint/2010/main" val="2490348872"/>
              </p:ext>
            </p:extLst>
          </p:nvPr>
        </p:nvGraphicFramePr>
        <p:xfrm>
          <a:off x="2030819" y="2158409"/>
          <a:ext cx="8729328" cy="3572539"/>
        </p:xfrm>
        <a:graphic>
          <a:graphicData uri="http://schemas.openxmlformats.org/drawingml/2006/table">
            <a:tbl>
              <a:tblPr firstRow="1" bandRow="1">
                <a:tableStyleId>{5C22544A-7EE6-4342-B048-85BDC9FD1C3A}</a:tableStyleId>
              </a:tblPr>
              <a:tblGrid>
                <a:gridCol w="2909776">
                  <a:extLst>
                    <a:ext uri="{9D8B030D-6E8A-4147-A177-3AD203B41FA5}">
                      <a16:colId xmlns:a16="http://schemas.microsoft.com/office/drawing/2014/main" val="27031953"/>
                    </a:ext>
                  </a:extLst>
                </a:gridCol>
                <a:gridCol w="2909776">
                  <a:extLst>
                    <a:ext uri="{9D8B030D-6E8A-4147-A177-3AD203B41FA5}">
                      <a16:colId xmlns:a16="http://schemas.microsoft.com/office/drawing/2014/main" val="1588882656"/>
                    </a:ext>
                  </a:extLst>
                </a:gridCol>
                <a:gridCol w="2909776">
                  <a:extLst>
                    <a:ext uri="{9D8B030D-6E8A-4147-A177-3AD203B41FA5}">
                      <a16:colId xmlns:a16="http://schemas.microsoft.com/office/drawing/2014/main" val="473108696"/>
                    </a:ext>
                  </a:extLst>
                </a:gridCol>
              </a:tblGrid>
              <a:tr h="1326944">
                <a:tc>
                  <a:txBody>
                    <a:bodyPr/>
                    <a:lstStyle/>
                    <a:p>
                      <a:endParaRPr lang="en-US" dirty="0"/>
                    </a:p>
                    <a:p>
                      <a:pPr algn="ctr"/>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27138824"/>
                  </a:ext>
                </a:extLst>
              </a:tr>
              <a:tr h="2245595">
                <a:tc>
                  <a:txBody>
                    <a:bodyPr/>
                    <a:lstStyle/>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Discuss CPT code changes for 2021</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txBody>
                  <a:tcPr/>
                </a:tc>
                <a:tc>
                  <a:txBody>
                    <a:bodyPr/>
                    <a:lstStyle/>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Review changes in documentation </a:t>
                      </a:r>
                    </a:p>
                  </a:txBody>
                  <a:tcPr/>
                </a:tc>
                <a:tc>
                  <a:txBody>
                    <a:bodyPr/>
                    <a:lstStyle/>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Review and understand the changes to Clinician Gateway (CG) and InSyst</a:t>
                      </a:r>
                    </a:p>
                  </a:txBody>
                  <a:tcPr/>
                </a:tc>
                <a:extLst>
                  <a:ext uri="{0D108BD9-81ED-4DB2-BD59-A6C34878D82A}">
                    <a16:rowId xmlns:a16="http://schemas.microsoft.com/office/drawing/2014/main" val="3966169642"/>
                  </a:ext>
                </a:extLst>
              </a:tr>
            </a:tbl>
          </a:graphicData>
        </a:graphic>
      </p:graphicFrame>
      <p:pic>
        <p:nvPicPr>
          <p:cNvPr id="6" name="Graphic 5" descr="Connections">
            <a:extLst>
              <a:ext uri="{FF2B5EF4-FFF2-40B4-BE49-F238E27FC236}">
                <a16:creationId xmlns:a16="http://schemas.microsoft.com/office/drawing/2014/main" id="{0DE60F72-45C9-4857-958A-FD105108C4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4666" y="2299090"/>
            <a:ext cx="1219200" cy="1219200"/>
          </a:xfrm>
          <a:prstGeom prst="rect">
            <a:avLst/>
          </a:prstGeom>
        </p:spPr>
      </p:pic>
      <p:pic>
        <p:nvPicPr>
          <p:cNvPr id="7" name="Graphic 6" descr="Checklist RTL">
            <a:extLst>
              <a:ext uri="{FF2B5EF4-FFF2-40B4-BE49-F238E27FC236}">
                <a16:creationId xmlns:a16="http://schemas.microsoft.com/office/drawing/2014/main" id="{26BA788D-46FD-448E-8C11-CE462EA777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2215" y="2281630"/>
            <a:ext cx="1127050" cy="1127050"/>
          </a:xfrm>
          <a:prstGeom prst="rect">
            <a:avLst/>
          </a:prstGeom>
        </p:spPr>
      </p:pic>
      <p:pic>
        <p:nvPicPr>
          <p:cNvPr id="8" name="Graphic 7" descr="Head with gears">
            <a:extLst>
              <a:ext uri="{FF2B5EF4-FFF2-40B4-BE49-F238E27FC236}">
                <a16:creationId xmlns:a16="http://schemas.microsoft.com/office/drawing/2014/main" id="{57522368-D8BB-4183-BB4C-2A68DAF26E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0600" y="2299090"/>
            <a:ext cx="1243322" cy="1243322"/>
          </a:xfrm>
          <a:prstGeom prst="rect">
            <a:avLst/>
          </a:prstGeom>
        </p:spPr>
      </p:pic>
      <p:sp>
        <p:nvSpPr>
          <p:cNvPr id="9" name="Speech Bubble: Oval 8">
            <a:extLst>
              <a:ext uri="{FF2B5EF4-FFF2-40B4-BE49-F238E27FC236}">
                <a16:creationId xmlns:a16="http://schemas.microsoft.com/office/drawing/2014/main" id="{966681E8-32EB-444C-A61C-11C195E2D23C}"/>
              </a:ext>
            </a:extLst>
          </p:cNvPr>
          <p:cNvSpPr/>
          <p:nvPr/>
        </p:nvSpPr>
        <p:spPr>
          <a:xfrm>
            <a:off x="11157871" y="264531"/>
            <a:ext cx="939536"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813740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AE47-A7FE-4D0D-91E8-DCCD3E573210}"/>
              </a:ext>
            </a:extLst>
          </p:cNvPr>
          <p:cNvSpPr>
            <a:spLocks noGrp="1"/>
          </p:cNvSpPr>
          <p:nvPr>
            <p:ph type="ctrTitle"/>
          </p:nvPr>
        </p:nvSpPr>
        <p:spPr>
          <a:xfrm>
            <a:off x="1640505" y="324201"/>
            <a:ext cx="9513455"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New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60-74 min. + Different Day Documentation time</a:t>
            </a:r>
          </a:p>
        </p:txBody>
      </p:sp>
      <p:sp>
        <p:nvSpPr>
          <p:cNvPr id="5" name="Slide Number Placeholder 4">
            <a:extLst>
              <a:ext uri="{FF2B5EF4-FFF2-40B4-BE49-F238E27FC236}">
                <a16:creationId xmlns:a16="http://schemas.microsoft.com/office/drawing/2014/main" id="{16C247AC-555C-4358-ADA5-8A62348FC11C}"/>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60</a:t>
            </a:fld>
            <a:endParaRPr lang="uk-UA" dirty="0"/>
          </a:p>
        </p:txBody>
      </p:sp>
      <p:pic>
        <p:nvPicPr>
          <p:cNvPr id="3" name="Picture 2">
            <a:extLst>
              <a:ext uri="{FF2B5EF4-FFF2-40B4-BE49-F238E27FC236}">
                <a16:creationId xmlns:a16="http://schemas.microsoft.com/office/drawing/2014/main" id="{847174D0-1D20-4AE6-8B14-7214E2D07499}"/>
              </a:ext>
            </a:extLst>
          </p:cNvPr>
          <p:cNvPicPr>
            <a:picLocks noChangeAspect="1"/>
          </p:cNvPicPr>
          <p:nvPr/>
        </p:nvPicPr>
        <p:blipFill>
          <a:blip r:embed="rId3"/>
          <a:stretch>
            <a:fillRect/>
          </a:stretch>
        </p:blipFill>
        <p:spPr>
          <a:xfrm>
            <a:off x="2927433" y="2041418"/>
            <a:ext cx="7840830" cy="3988141"/>
          </a:xfrm>
          <a:prstGeom prst="rect">
            <a:avLst/>
          </a:prstGeom>
        </p:spPr>
      </p:pic>
      <p:sp>
        <p:nvSpPr>
          <p:cNvPr id="6" name="Speech Bubble: Oval 5">
            <a:extLst>
              <a:ext uri="{FF2B5EF4-FFF2-40B4-BE49-F238E27FC236}">
                <a16:creationId xmlns:a16="http://schemas.microsoft.com/office/drawing/2014/main" id="{C6D5582C-9790-461E-90D8-61338BDAF548}"/>
              </a:ext>
            </a:extLst>
          </p:cNvPr>
          <p:cNvSpPr/>
          <p:nvPr/>
        </p:nvSpPr>
        <p:spPr>
          <a:xfrm>
            <a:off x="11034364" y="1365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7" name="Flowchart: Predefined Process 6">
            <a:extLst>
              <a:ext uri="{FF2B5EF4-FFF2-40B4-BE49-F238E27FC236}">
                <a16:creationId xmlns:a16="http://schemas.microsoft.com/office/drawing/2014/main" id="{48056BFE-4610-4D1E-A889-98B56625CBBB}"/>
              </a:ext>
            </a:extLst>
          </p:cNvPr>
          <p:cNvSpPr/>
          <p:nvPr/>
        </p:nvSpPr>
        <p:spPr>
          <a:xfrm>
            <a:off x="412392" y="136525"/>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1167365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3DAA-4FC4-40AC-A659-ADA3C1702DF8}"/>
              </a:ext>
            </a:extLst>
          </p:cNvPr>
          <p:cNvSpPr>
            <a:spLocks noGrp="1"/>
          </p:cNvSpPr>
          <p:nvPr>
            <p:ph type="ctrTitle"/>
          </p:nvPr>
        </p:nvSpPr>
        <p:spPr>
          <a:xfrm>
            <a:off x="1683693" y="65838"/>
            <a:ext cx="9151881" cy="1089529"/>
          </a:xfrm>
        </p:spPr>
        <p:txBody>
          <a:bodyPr/>
          <a:lstStyle/>
          <a:p>
            <a:pPr algn="ctr"/>
            <a:r>
              <a:rPr lang="en-US" sz="2400" dirty="0">
                <a:solidFill>
                  <a:srgbClr val="25B781"/>
                </a:solidFill>
                <a:latin typeface="Verdana" panose="020B0604030504040204" pitchFamily="34" charset="0"/>
                <a:ea typeface="Verdana" panose="020B0604030504040204" pitchFamily="34" charset="0"/>
              </a:rPr>
              <a:t>InSyst Example: New Patient w/calculated </a:t>
            </a:r>
            <a:r>
              <a:rPr lang="en-US" sz="2400" u="sng" dirty="0">
                <a:solidFill>
                  <a:srgbClr val="25B781"/>
                </a:solidFill>
                <a:latin typeface="Verdana" panose="020B0604030504040204" pitchFamily="34" charset="0"/>
                <a:ea typeface="Verdana" panose="020B0604030504040204" pitchFamily="34" charset="0"/>
              </a:rPr>
              <a:t>Service Time </a:t>
            </a:r>
            <a:r>
              <a:rPr lang="en-US" sz="2400" dirty="0">
                <a:solidFill>
                  <a:srgbClr val="25B781"/>
                </a:solidFill>
                <a:latin typeface="Verdana" panose="020B0604030504040204" pitchFamily="34" charset="0"/>
                <a:ea typeface="Verdana" panose="020B0604030504040204" pitchFamily="34" charset="0"/>
              </a:rPr>
              <a:t>over 74 minutes (incl’ Prolonged minutes </a:t>
            </a:r>
            <a:r>
              <a:rPr lang="en-US" sz="2400" u="sng" dirty="0">
                <a:solidFill>
                  <a:srgbClr val="25B781"/>
                </a:solidFill>
                <a:latin typeface="Verdana" panose="020B0604030504040204" pitchFamily="34" charset="0"/>
                <a:ea typeface="Verdana" panose="020B0604030504040204" pitchFamily="34" charset="0"/>
              </a:rPr>
              <a:t>w/multiple </a:t>
            </a:r>
            <a:r>
              <a:rPr lang="en-US" sz="2400" dirty="0">
                <a:solidFill>
                  <a:srgbClr val="25B781"/>
                </a:solidFill>
                <a:latin typeface="Verdana" panose="020B0604030504040204" pitchFamily="34" charset="0"/>
                <a:ea typeface="Verdana" panose="020B0604030504040204" pitchFamily="34" charset="0"/>
              </a:rPr>
              <a:t>proc code 544-99417—Same Day Doc)</a:t>
            </a:r>
            <a:endParaRPr lang="en-US" sz="2600" dirty="0">
              <a:solidFill>
                <a:srgbClr val="25B781"/>
              </a:solidFill>
              <a:highlight>
                <a:srgbClr val="FFFF00"/>
              </a:highlight>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954F7E8E-D4DF-4923-9254-00BA6456945A}"/>
              </a:ext>
            </a:extLst>
          </p:cNvPr>
          <p:cNvSpPr>
            <a:spLocks noGrp="1"/>
          </p:cNvSpPr>
          <p:nvPr>
            <p:ph type="subTitle" idx="1"/>
          </p:nvPr>
        </p:nvSpPr>
        <p:spPr>
          <a:xfrm>
            <a:off x="4808668" y="1391121"/>
            <a:ext cx="7383332" cy="5094600"/>
          </a:xfrm>
        </p:spPr>
        <p:txBody>
          <a:bodyPr/>
          <a:lstStyle/>
          <a:p>
            <a:pPr marL="571500" indent="-285750" algn="just">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New Patient: 80 min. service time + 30 min</a:t>
            </a:r>
          </a:p>
          <a:p>
            <a:pPr indent="0" algn="just">
              <a:buNone/>
            </a:pPr>
            <a:r>
              <a:rPr lang="en-US" sz="1800" dirty="0">
                <a:solidFill>
                  <a:schemeClr val="tx1">
                    <a:lumMod val="50000"/>
                    <a:lumOff val="50000"/>
                  </a:schemeClr>
                </a:solidFill>
                <a:latin typeface="Verdana" panose="020B0604030504040204" pitchFamily="34" charset="0"/>
                <a:ea typeface="Verdana" panose="020B0604030504040204" pitchFamily="34" charset="0"/>
              </a:rPr>
              <a:t>    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(done on </a:t>
            </a:r>
            <a:r>
              <a:rPr lang="en-US" sz="1800" b="1" dirty="0">
                <a:latin typeface="Verdana" panose="020B0604030504040204" pitchFamily="34" charset="0"/>
                <a:ea typeface="Verdana" panose="020B0604030504040204" pitchFamily="34" charset="0"/>
              </a:rPr>
              <a:t>same day of service</a:t>
            </a:r>
            <a:r>
              <a:rPr lang="en-US" sz="1800" b="1" dirty="0">
                <a:solidFill>
                  <a:schemeClr val="tx1">
                    <a:lumMod val="50000"/>
                    <a:lumOff val="50000"/>
                  </a:schemeClr>
                </a:solidFill>
                <a:latin typeface="Verdana" panose="020B0604030504040204" pitchFamily="34" charset="0"/>
                <a:ea typeface="Verdana" panose="020B0604030504040204" pitchFamily="34" charset="0"/>
              </a:rPr>
              <a:t>) </a:t>
            </a:r>
          </a:p>
          <a:p>
            <a:pPr indent="0" algn="just">
              <a:buNone/>
            </a:pPr>
            <a:r>
              <a:rPr lang="en-US" sz="1800" b="1" dirty="0">
                <a:solidFill>
                  <a:schemeClr val="tx1">
                    <a:lumMod val="50000"/>
                    <a:lumOff val="50000"/>
                  </a:schemeClr>
                </a:solidFill>
                <a:latin typeface="Verdana" panose="020B0604030504040204" pitchFamily="34" charset="0"/>
                <a:ea typeface="Verdana" panose="020B0604030504040204" pitchFamily="34" charset="0"/>
              </a:rPr>
              <a:t>    </a:t>
            </a:r>
            <a:r>
              <a:rPr lang="en-US" sz="1800" dirty="0">
                <a:solidFill>
                  <a:schemeClr val="tx1">
                    <a:lumMod val="50000"/>
                    <a:lumOff val="50000"/>
                  </a:schemeClr>
                </a:solidFill>
                <a:latin typeface="Verdana" panose="020B0604030504040204" pitchFamily="34" charset="0"/>
                <a:ea typeface="Verdana" panose="020B0604030504040204" pitchFamily="34" charset="0"/>
              </a:rPr>
              <a:t>= 110 min. Total Time</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code selection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1800" dirty="0">
                <a:solidFill>
                  <a:schemeClr val="tx1">
                    <a:lumMod val="50000"/>
                    <a:lumOff val="50000"/>
                  </a:schemeClr>
                </a:solidFill>
                <a:latin typeface="Verdana" panose="020B0604030504040204" pitchFamily="34" charset="0"/>
                <a:ea typeface="Verdana" panose="020B0604030504040204" pitchFamily="34" charset="0"/>
              </a:rPr>
              <a:t>= 80 minutes service time + 30 min. 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(if done on </a:t>
            </a:r>
            <a:r>
              <a:rPr lang="en-US" sz="1800" b="1" dirty="0">
                <a:latin typeface="Verdana" panose="020B0604030504040204" pitchFamily="34" charset="0"/>
                <a:ea typeface="Verdana" panose="020B0604030504040204" pitchFamily="34" charset="0"/>
              </a:rPr>
              <a:t>same day of service</a:t>
            </a:r>
            <a:r>
              <a:rPr lang="en-US" sz="1800" b="1" dirty="0">
                <a:solidFill>
                  <a:schemeClr val="tx1">
                    <a:lumMod val="50000"/>
                    <a:lumOff val="50000"/>
                  </a:schemeClr>
                </a:solidFill>
                <a:latin typeface="Verdana" panose="020B0604030504040204" pitchFamily="34" charset="0"/>
                <a:ea typeface="Verdana" panose="020B0604030504040204" pitchFamily="34" charset="0"/>
              </a:rPr>
              <a:t>) </a:t>
            </a:r>
            <a:r>
              <a:rPr lang="en-US" sz="1800" dirty="0">
                <a:solidFill>
                  <a:schemeClr val="tx1">
                    <a:lumMod val="50000"/>
                    <a:lumOff val="50000"/>
                  </a:schemeClr>
                </a:solidFill>
                <a:latin typeface="Verdana" panose="020B0604030504040204" pitchFamily="34" charset="0"/>
                <a:ea typeface="Verdana" panose="020B0604030504040204" pitchFamily="34" charset="0"/>
              </a:rPr>
              <a:t>= 110  minutes or (1) 549-99205+ (3) 544-99417.</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InSyst entry of minutes: </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(1) 549 proc code for the first 60 min. Service Time in the Staff Duration field.</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(2) 544 proc codes for 15 min. each = 30 min. and (1) 544 proc code for the remaining balance of 20 min. in the Staff Duration field. </a:t>
            </a:r>
            <a:r>
              <a:rPr lang="en-US" sz="1800" dirty="0">
                <a:solidFill>
                  <a:schemeClr val="bg2">
                    <a:lumMod val="50000"/>
                  </a:schemeClr>
                </a:solidFill>
                <a:latin typeface="Verdana" panose="020B0604030504040204" pitchFamily="34" charset="0"/>
                <a:ea typeface="Verdana" panose="020B0604030504040204" pitchFamily="34" charset="0"/>
              </a:rPr>
              <a:t>(Remember to add any additional minutes, that are 14 or less, to the  last add on code.) </a:t>
            </a:r>
          </a:p>
          <a:p>
            <a:pPr marL="57150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rPr>
              <a:t>The </a:t>
            </a:r>
            <a:r>
              <a:rPr lang="en-US" sz="1800" b="1" u="sng" dirty="0">
                <a:latin typeface="Verdana" panose="020B0604030504040204" pitchFamily="34" charset="0"/>
                <a:ea typeface="Verdana" panose="020B0604030504040204" pitchFamily="34" charset="0"/>
              </a:rPr>
              <a:t>Total Time </a:t>
            </a:r>
            <a:r>
              <a:rPr lang="en-US" sz="1800" dirty="0">
                <a:latin typeface="Verdana" panose="020B0604030504040204" pitchFamily="34" charset="0"/>
                <a:ea typeface="Verdana" panose="020B0604030504040204" pitchFamily="34" charset="0"/>
              </a:rPr>
              <a:t>entered in InSyst should be 60 min</a:t>
            </a:r>
            <a:r>
              <a:rPr lang="en-US" sz="1800" dirty="0">
                <a:solidFill>
                  <a:schemeClr val="tx1">
                    <a:lumMod val="50000"/>
                    <a:lumOff val="50000"/>
                  </a:schemeClr>
                </a:solidFill>
                <a:latin typeface="Verdana" panose="020B0604030504040204" pitchFamily="34" charset="0"/>
                <a:ea typeface="Verdana" panose="020B0604030504040204" pitchFamily="34" charset="0"/>
              </a:rPr>
              <a:t>. under (proc code (549) and 50 min. total under (proc code 544) for a Total time of 110 min. </a:t>
            </a:r>
          </a:p>
          <a:p>
            <a:endParaRPr lang="en-US" dirty="0"/>
          </a:p>
        </p:txBody>
      </p:sp>
      <p:sp>
        <p:nvSpPr>
          <p:cNvPr id="5" name="Slide Number Placeholder 4">
            <a:extLst>
              <a:ext uri="{FF2B5EF4-FFF2-40B4-BE49-F238E27FC236}">
                <a16:creationId xmlns:a16="http://schemas.microsoft.com/office/drawing/2014/main" id="{7CD11B59-2848-4D8D-90E0-5B6F2ABC3782}"/>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61</a:t>
            </a:fld>
            <a:endParaRPr lang="uk-UA" dirty="0"/>
          </a:p>
        </p:txBody>
      </p:sp>
      <p:pic>
        <p:nvPicPr>
          <p:cNvPr id="7" name="Picture 6">
            <a:extLst>
              <a:ext uri="{FF2B5EF4-FFF2-40B4-BE49-F238E27FC236}">
                <a16:creationId xmlns:a16="http://schemas.microsoft.com/office/drawing/2014/main" id="{77902344-38D9-4B9B-83C7-C5EB6E58B779}"/>
              </a:ext>
            </a:extLst>
          </p:cNvPr>
          <p:cNvPicPr>
            <a:picLocks noChangeAspect="1"/>
          </p:cNvPicPr>
          <p:nvPr/>
        </p:nvPicPr>
        <p:blipFill>
          <a:blip r:embed="rId3"/>
          <a:stretch>
            <a:fillRect/>
          </a:stretch>
        </p:blipFill>
        <p:spPr>
          <a:xfrm>
            <a:off x="228429" y="1796527"/>
            <a:ext cx="4580239" cy="4559824"/>
          </a:xfrm>
          <a:prstGeom prst="rect">
            <a:avLst/>
          </a:prstGeom>
        </p:spPr>
      </p:pic>
      <p:sp>
        <p:nvSpPr>
          <p:cNvPr id="6" name="Speech Bubble: Oval 5">
            <a:extLst>
              <a:ext uri="{FF2B5EF4-FFF2-40B4-BE49-F238E27FC236}">
                <a16:creationId xmlns:a16="http://schemas.microsoft.com/office/drawing/2014/main" id="{8FE621BC-6462-49D1-B4D2-8773522B3E11}"/>
              </a:ext>
            </a:extLst>
          </p:cNvPr>
          <p:cNvSpPr/>
          <p:nvPr/>
        </p:nvSpPr>
        <p:spPr>
          <a:xfrm>
            <a:off x="10835574" y="1365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8" name="Flowchart: Predefined Process 7">
            <a:extLst>
              <a:ext uri="{FF2B5EF4-FFF2-40B4-BE49-F238E27FC236}">
                <a16:creationId xmlns:a16="http://schemas.microsoft.com/office/drawing/2014/main" id="{B0F40042-7A49-4104-8E1D-68573F669F8E}"/>
              </a:ext>
            </a:extLst>
          </p:cNvPr>
          <p:cNvSpPr/>
          <p:nvPr/>
        </p:nvSpPr>
        <p:spPr>
          <a:xfrm>
            <a:off x="178108" y="114758"/>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528340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6500-E240-4AEC-B918-B1771C7AD32A}"/>
              </a:ext>
            </a:extLst>
          </p:cNvPr>
          <p:cNvSpPr>
            <a:spLocks noGrp="1"/>
          </p:cNvSpPr>
          <p:nvPr>
            <p:ph type="ctrTitle"/>
          </p:nvPr>
        </p:nvSpPr>
        <p:spPr>
          <a:xfrm>
            <a:off x="2027849" y="222559"/>
            <a:ext cx="9432758" cy="1643527"/>
          </a:xfrm>
        </p:spPr>
        <p:txBody>
          <a:bodyPr/>
          <a:lstStyle/>
          <a:p>
            <a:pPr algn="ctr"/>
            <a:r>
              <a:rPr lang="en-US" dirty="0">
                <a:solidFill>
                  <a:srgbClr val="25B781"/>
                </a:solidFill>
                <a:latin typeface="Verdana" panose="020B0604030504040204" pitchFamily="34" charset="0"/>
                <a:ea typeface="Verdana" panose="020B0604030504040204" pitchFamily="34" charset="0"/>
              </a:rPr>
              <a:t>InSyst Code Selection and Time Entry Directions Prolonged Service New Patient Examples, Service Time-110 Minutes—Same Day Documentation</a:t>
            </a:r>
          </a:p>
        </p:txBody>
      </p:sp>
      <p:sp>
        <p:nvSpPr>
          <p:cNvPr id="5" name="Slide Number Placeholder 4">
            <a:extLst>
              <a:ext uri="{FF2B5EF4-FFF2-40B4-BE49-F238E27FC236}">
                <a16:creationId xmlns:a16="http://schemas.microsoft.com/office/drawing/2014/main" id="{39CD3525-51F3-4C47-9B7D-6D4513967961}"/>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62</a:t>
            </a:fld>
            <a:endParaRPr lang="uk-UA" dirty="0"/>
          </a:p>
        </p:txBody>
      </p:sp>
      <p:sp>
        <p:nvSpPr>
          <p:cNvPr id="6" name="Rectangle: Rounded Corners 5">
            <a:extLst>
              <a:ext uri="{FF2B5EF4-FFF2-40B4-BE49-F238E27FC236}">
                <a16:creationId xmlns:a16="http://schemas.microsoft.com/office/drawing/2014/main" id="{50624766-E705-490F-BB65-41844302DBDD}"/>
              </a:ext>
            </a:extLst>
          </p:cNvPr>
          <p:cNvSpPr/>
          <p:nvPr/>
        </p:nvSpPr>
        <p:spPr>
          <a:xfrm>
            <a:off x="9679650" y="2277936"/>
            <a:ext cx="2123232" cy="2128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Verdana" panose="020B0604030504040204" pitchFamily="34" charset="0"/>
                <a:ea typeface="Verdana" panose="020B0604030504040204" pitchFamily="34" charset="0"/>
              </a:rPr>
              <a:t>InSyst requires duplicate override code for multiple 544 codes with same duration.</a:t>
            </a:r>
          </a:p>
        </p:txBody>
      </p:sp>
      <p:sp>
        <p:nvSpPr>
          <p:cNvPr id="7" name="Arrow: Left 6">
            <a:extLst>
              <a:ext uri="{FF2B5EF4-FFF2-40B4-BE49-F238E27FC236}">
                <a16:creationId xmlns:a16="http://schemas.microsoft.com/office/drawing/2014/main" id="{DE2DAF97-25E8-43E8-B1D7-88401462EA08}"/>
              </a:ext>
            </a:extLst>
          </p:cNvPr>
          <p:cNvSpPr/>
          <p:nvPr/>
        </p:nvSpPr>
        <p:spPr>
          <a:xfrm>
            <a:off x="9679650" y="440673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7AF1B31-4347-4486-9C7F-57C0B3FD3941}"/>
              </a:ext>
            </a:extLst>
          </p:cNvPr>
          <p:cNvPicPr>
            <a:picLocks noChangeAspect="1"/>
          </p:cNvPicPr>
          <p:nvPr/>
        </p:nvPicPr>
        <p:blipFill>
          <a:blip r:embed="rId3"/>
          <a:stretch>
            <a:fillRect/>
          </a:stretch>
        </p:blipFill>
        <p:spPr>
          <a:xfrm>
            <a:off x="648277" y="2277936"/>
            <a:ext cx="8872537" cy="3882232"/>
          </a:xfrm>
          <a:prstGeom prst="rect">
            <a:avLst/>
          </a:prstGeom>
        </p:spPr>
      </p:pic>
      <p:sp>
        <p:nvSpPr>
          <p:cNvPr id="8" name="Speech Bubble: Oval 7">
            <a:extLst>
              <a:ext uri="{FF2B5EF4-FFF2-40B4-BE49-F238E27FC236}">
                <a16:creationId xmlns:a16="http://schemas.microsoft.com/office/drawing/2014/main" id="{4C51C565-EF2F-44E7-A111-B585F72F5224}"/>
              </a:ext>
            </a:extLst>
          </p:cNvPr>
          <p:cNvSpPr/>
          <p:nvPr/>
        </p:nvSpPr>
        <p:spPr>
          <a:xfrm>
            <a:off x="10835574" y="13652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9" name="Flowchart: Predefined Process 8">
            <a:extLst>
              <a:ext uri="{FF2B5EF4-FFF2-40B4-BE49-F238E27FC236}">
                <a16:creationId xmlns:a16="http://schemas.microsoft.com/office/drawing/2014/main" id="{17FE04A1-EB3D-48E8-8EDB-D1DDFDD66A14}"/>
              </a:ext>
            </a:extLst>
          </p:cNvPr>
          <p:cNvSpPr/>
          <p:nvPr/>
        </p:nvSpPr>
        <p:spPr>
          <a:xfrm>
            <a:off x="648277" y="106012"/>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2531136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3DAA-4FC4-40AC-A659-ADA3C1702DF8}"/>
              </a:ext>
            </a:extLst>
          </p:cNvPr>
          <p:cNvSpPr>
            <a:spLocks noGrp="1"/>
          </p:cNvSpPr>
          <p:nvPr>
            <p:ph type="ctrTitle"/>
          </p:nvPr>
        </p:nvSpPr>
        <p:spPr>
          <a:xfrm>
            <a:off x="1025640" y="342895"/>
            <a:ext cx="10785976" cy="1006429"/>
          </a:xfrm>
        </p:spPr>
        <p:txBody>
          <a:bodyPr/>
          <a:lstStyle/>
          <a:p>
            <a:pPr algn="ctr"/>
            <a:r>
              <a:rPr lang="en-US" sz="2200" dirty="0">
                <a:solidFill>
                  <a:srgbClr val="25B781"/>
                </a:solidFill>
                <a:latin typeface="Verdana" panose="020B0604030504040204" pitchFamily="34" charset="0"/>
                <a:ea typeface="Verdana" panose="020B0604030504040204" pitchFamily="34" charset="0"/>
              </a:rPr>
              <a:t>InSyst Example: New Patient w/calculated </a:t>
            </a:r>
            <a:r>
              <a:rPr lang="en-US" sz="2200" u="sng" dirty="0">
                <a:solidFill>
                  <a:srgbClr val="25B781"/>
                </a:solidFill>
                <a:latin typeface="Verdana" panose="020B0604030504040204" pitchFamily="34" charset="0"/>
                <a:ea typeface="Verdana" panose="020B0604030504040204" pitchFamily="34" charset="0"/>
              </a:rPr>
              <a:t>Service Time </a:t>
            </a:r>
            <a:br>
              <a:rPr lang="en-US" sz="2200" u="sng" dirty="0">
                <a:solidFill>
                  <a:srgbClr val="25B781"/>
                </a:solidFill>
                <a:latin typeface="Verdana" panose="020B0604030504040204" pitchFamily="34" charset="0"/>
                <a:ea typeface="Verdana" panose="020B0604030504040204" pitchFamily="34" charset="0"/>
              </a:rPr>
            </a:br>
            <a:r>
              <a:rPr lang="en-US" sz="2200" dirty="0">
                <a:solidFill>
                  <a:srgbClr val="25B781"/>
                </a:solidFill>
                <a:latin typeface="Verdana" panose="020B0604030504040204" pitchFamily="34" charset="0"/>
                <a:ea typeface="Verdana" panose="020B0604030504040204" pitchFamily="34" charset="0"/>
              </a:rPr>
              <a:t>over 74 minutes (incl’ Prolonged minutes + additional min(s)</a:t>
            </a:r>
            <a:br>
              <a:rPr lang="en-US" sz="2200" dirty="0">
                <a:solidFill>
                  <a:srgbClr val="25B781"/>
                </a:solidFill>
                <a:latin typeface="Verdana" panose="020B0604030504040204" pitchFamily="34" charset="0"/>
                <a:ea typeface="Verdana" panose="020B0604030504040204" pitchFamily="34" charset="0"/>
              </a:rPr>
            </a:br>
            <a:r>
              <a:rPr lang="en-US" sz="2200" dirty="0">
                <a:solidFill>
                  <a:srgbClr val="25B781"/>
                </a:solidFill>
                <a:latin typeface="Verdana" panose="020B0604030504040204" pitchFamily="34" charset="0"/>
                <a:ea typeface="Verdana" panose="020B0604030504040204" pitchFamily="34" charset="0"/>
              </a:rPr>
              <a:t>for proc code 549-99205—Different Day Documentation)</a:t>
            </a:r>
            <a:endParaRPr lang="en-US" sz="2200" dirty="0">
              <a:solidFill>
                <a:srgbClr val="25B781"/>
              </a:solidFill>
              <a:highlight>
                <a:srgbClr val="FFFF00"/>
              </a:highlight>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954F7E8E-D4DF-4923-9254-00BA6456945A}"/>
              </a:ext>
            </a:extLst>
          </p:cNvPr>
          <p:cNvSpPr>
            <a:spLocks noGrp="1"/>
          </p:cNvSpPr>
          <p:nvPr>
            <p:ph type="subTitle" idx="1"/>
          </p:nvPr>
        </p:nvSpPr>
        <p:spPr>
          <a:xfrm>
            <a:off x="4808668" y="1330859"/>
            <a:ext cx="7383332" cy="5372112"/>
          </a:xfrm>
        </p:spPr>
        <p:txBody>
          <a:bodyPr/>
          <a:lstStyle/>
          <a:p>
            <a:pPr marL="571500" indent="-285750" algn="just">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New Patient: 80min. service time + 30 min</a:t>
            </a:r>
          </a:p>
          <a:p>
            <a:pPr indent="0" algn="just">
              <a:buNone/>
            </a:pPr>
            <a:r>
              <a:rPr lang="en-US" sz="1800" dirty="0">
                <a:solidFill>
                  <a:schemeClr val="tx1">
                    <a:lumMod val="50000"/>
                    <a:lumOff val="50000"/>
                  </a:schemeClr>
                </a:solidFill>
                <a:latin typeface="Verdana" panose="020B0604030504040204" pitchFamily="34" charset="0"/>
                <a:ea typeface="Verdana" panose="020B0604030504040204" pitchFamily="34" charset="0"/>
              </a:rPr>
              <a:t>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(done on </a:t>
            </a:r>
            <a:r>
              <a:rPr lang="en-US" sz="1800" b="1" dirty="0">
                <a:latin typeface="Verdana" panose="020B0604030504040204" pitchFamily="34" charset="0"/>
                <a:ea typeface="Verdana" panose="020B0604030504040204" pitchFamily="34" charset="0"/>
              </a:rPr>
              <a:t>a different day</a:t>
            </a:r>
            <a:r>
              <a:rPr lang="en-US" sz="1800" b="1" dirty="0">
                <a:solidFill>
                  <a:schemeClr val="tx1">
                    <a:lumMod val="50000"/>
                    <a:lumOff val="50000"/>
                  </a:schemeClr>
                </a:solidFill>
                <a:latin typeface="Verdana" panose="020B0604030504040204" pitchFamily="34" charset="0"/>
                <a:ea typeface="Verdana" panose="020B0604030504040204" pitchFamily="34" charset="0"/>
              </a:rPr>
              <a:t>) </a:t>
            </a:r>
            <a:r>
              <a:rPr lang="en-US" sz="1800" dirty="0">
                <a:solidFill>
                  <a:schemeClr val="tx1">
                    <a:lumMod val="50000"/>
                    <a:lumOff val="50000"/>
                  </a:schemeClr>
                </a:solidFill>
                <a:latin typeface="Verdana" panose="020B0604030504040204" pitchFamily="34" charset="0"/>
                <a:ea typeface="Verdana" panose="020B0604030504040204" pitchFamily="34" charset="0"/>
              </a:rPr>
              <a:t>= 110 min. Total Time</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code selection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1800" dirty="0">
                <a:solidFill>
                  <a:schemeClr val="tx1">
                    <a:lumMod val="50000"/>
                    <a:lumOff val="50000"/>
                  </a:schemeClr>
                </a:solidFill>
                <a:latin typeface="Verdana" panose="020B0604030504040204" pitchFamily="34" charset="0"/>
                <a:ea typeface="Verdana" panose="020B0604030504040204" pitchFamily="34" charset="0"/>
              </a:rPr>
              <a:t>= 80 minutes service time or (1) 549-99205 (60-74 minutes) </a:t>
            </a:r>
          </a:p>
          <a:p>
            <a:pPr marL="571500" indent="-285750">
              <a:buFont typeface="Arial" panose="020B0604020202020204" pitchFamily="34" charset="0"/>
              <a:buChar char="•"/>
            </a:pPr>
            <a:r>
              <a:rPr lang="en-US" sz="1800" dirty="0">
                <a:solidFill>
                  <a:schemeClr val="tx1">
                    <a:lumMod val="50000"/>
                    <a:lumOff val="50000"/>
                  </a:schemeClr>
                </a:solidFill>
                <a:latin typeface="Verdana" panose="020B0604030504040204" pitchFamily="34" charset="0"/>
                <a:ea typeface="Verdana" panose="020B0604030504040204" pitchFamily="34" charset="0"/>
              </a:rPr>
              <a:t>For InSyst entry of minutes: </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(1) 549 proc code for the first 60 min. Service Time + 30 min. documentation time </a:t>
            </a:r>
            <a:r>
              <a:rPr lang="en-US" sz="1800" b="1" dirty="0">
                <a:solidFill>
                  <a:schemeClr val="tx1">
                    <a:lumMod val="50000"/>
                    <a:lumOff val="50000"/>
                  </a:schemeClr>
                </a:solidFill>
                <a:latin typeface="Verdana" panose="020B0604030504040204" pitchFamily="34" charset="0"/>
                <a:ea typeface="Verdana" panose="020B0604030504040204" pitchFamily="34" charset="0"/>
              </a:rPr>
              <a:t>(done on </a:t>
            </a:r>
            <a:r>
              <a:rPr lang="en-US" sz="1800" b="1" dirty="0">
                <a:solidFill>
                  <a:schemeClr val="bg2">
                    <a:lumMod val="50000"/>
                  </a:schemeClr>
                </a:solidFill>
                <a:latin typeface="Verdana" panose="020B0604030504040204" pitchFamily="34" charset="0"/>
                <a:ea typeface="Verdana" panose="020B0604030504040204" pitchFamily="34" charset="0"/>
              </a:rPr>
              <a:t>a different day)</a:t>
            </a:r>
            <a:r>
              <a:rPr lang="en-US" sz="1800" dirty="0">
                <a:solidFill>
                  <a:schemeClr val="bg2">
                    <a:lumMod val="50000"/>
                  </a:schemeClr>
                </a:solidFill>
                <a:latin typeface="Verdana" panose="020B0604030504040204" pitchFamily="34" charset="0"/>
                <a:ea typeface="Verdana" panose="020B0604030504040204" pitchFamily="34" charset="0"/>
              </a:rPr>
              <a:t> </a:t>
            </a:r>
            <a:r>
              <a:rPr lang="en-US" sz="1800" dirty="0">
                <a:solidFill>
                  <a:schemeClr val="tx1">
                    <a:lumMod val="50000"/>
                    <a:lumOff val="50000"/>
                  </a:schemeClr>
                </a:solidFill>
                <a:latin typeface="Verdana" panose="020B0604030504040204" pitchFamily="34" charset="0"/>
                <a:ea typeface="Verdana" panose="020B0604030504040204" pitchFamily="34" charset="0"/>
              </a:rPr>
              <a:t>= 90 min. in the Staff Duration field.</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Enter (1) 544 proc codes for the remaining </a:t>
            </a:r>
            <a:r>
              <a:rPr lang="en-US" sz="1800" u="sng" dirty="0">
                <a:solidFill>
                  <a:schemeClr val="tx1">
                    <a:lumMod val="50000"/>
                    <a:lumOff val="50000"/>
                  </a:schemeClr>
                </a:solidFill>
                <a:latin typeface="Verdana" panose="020B0604030504040204" pitchFamily="34" charset="0"/>
                <a:ea typeface="Verdana" panose="020B0604030504040204" pitchFamily="34" charset="0"/>
              </a:rPr>
              <a:t>Service Time </a:t>
            </a:r>
            <a:r>
              <a:rPr lang="en-US" sz="1800" dirty="0">
                <a:solidFill>
                  <a:schemeClr val="tx1">
                    <a:lumMod val="50000"/>
                    <a:lumOff val="50000"/>
                  </a:schemeClr>
                </a:solidFill>
                <a:latin typeface="Verdana" panose="020B0604030504040204" pitchFamily="34" charset="0"/>
                <a:ea typeface="Verdana" panose="020B0604030504040204" pitchFamily="34" charset="0"/>
              </a:rPr>
              <a:t>balance of 20 min. in the Staff Duration field. (Add on code = Full 15min., plus </a:t>
            </a:r>
            <a:r>
              <a:rPr lang="en-US" sz="1800" dirty="0">
                <a:solidFill>
                  <a:schemeClr val="bg2">
                    <a:lumMod val="50000"/>
                  </a:schemeClr>
                </a:solidFill>
                <a:latin typeface="Verdana" panose="020B0604030504040204" pitchFamily="34" charset="0"/>
                <a:ea typeface="Verdana" panose="020B0604030504040204" pitchFamily="34" charset="0"/>
              </a:rPr>
              <a:t>remember to add any add’l minutes to the last add-on-code.)</a:t>
            </a:r>
          </a:p>
          <a:p>
            <a:pPr marL="1657350" lvl="3" indent="-285750" algn="l">
              <a:buFont typeface="Courier New" panose="02070309020205020404" pitchFamily="49" charset="0"/>
              <a:buChar char="o"/>
            </a:pPr>
            <a:r>
              <a:rPr lang="en-US" sz="1800" dirty="0">
                <a:solidFill>
                  <a:schemeClr val="tx1">
                    <a:lumMod val="50000"/>
                    <a:lumOff val="50000"/>
                  </a:schemeClr>
                </a:solidFill>
                <a:latin typeface="Verdana" panose="020B0604030504040204" pitchFamily="34" charset="0"/>
                <a:ea typeface="Verdana" panose="020B0604030504040204" pitchFamily="34" charset="0"/>
              </a:rPr>
              <a:t>The </a:t>
            </a:r>
            <a:r>
              <a:rPr lang="en-US" sz="1800" b="1" u="sng" dirty="0">
                <a:solidFill>
                  <a:schemeClr val="tx1">
                    <a:lumMod val="50000"/>
                    <a:lumOff val="50000"/>
                  </a:schemeClr>
                </a:solidFill>
                <a:latin typeface="Verdana" panose="020B0604030504040204" pitchFamily="34" charset="0"/>
                <a:ea typeface="Verdana" panose="020B0604030504040204" pitchFamily="34" charset="0"/>
              </a:rPr>
              <a:t>Total Time </a:t>
            </a:r>
            <a:r>
              <a:rPr lang="en-US" sz="1800" dirty="0">
                <a:solidFill>
                  <a:schemeClr val="tx1">
                    <a:lumMod val="50000"/>
                    <a:lumOff val="50000"/>
                  </a:schemeClr>
                </a:solidFill>
                <a:latin typeface="Verdana" panose="020B0604030504040204" pitchFamily="34" charset="0"/>
                <a:ea typeface="Verdana" panose="020B0604030504040204" pitchFamily="34" charset="0"/>
              </a:rPr>
              <a:t>entered in InSyst should be 90 min. under (proc code (549) and 20 min. total under (proc code 544) for a Total time of 110 min. </a:t>
            </a:r>
          </a:p>
          <a:p>
            <a:endParaRPr lang="en-US" dirty="0"/>
          </a:p>
        </p:txBody>
      </p:sp>
      <p:sp>
        <p:nvSpPr>
          <p:cNvPr id="5" name="Slide Number Placeholder 4">
            <a:extLst>
              <a:ext uri="{FF2B5EF4-FFF2-40B4-BE49-F238E27FC236}">
                <a16:creationId xmlns:a16="http://schemas.microsoft.com/office/drawing/2014/main" id="{7CD11B59-2848-4D8D-90E0-5B6F2ABC3782}"/>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63</a:t>
            </a:fld>
            <a:endParaRPr lang="uk-UA" dirty="0"/>
          </a:p>
        </p:txBody>
      </p:sp>
      <p:pic>
        <p:nvPicPr>
          <p:cNvPr id="7" name="Picture 6">
            <a:extLst>
              <a:ext uri="{FF2B5EF4-FFF2-40B4-BE49-F238E27FC236}">
                <a16:creationId xmlns:a16="http://schemas.microsoft.com/office/drawing/2014/main" id="{5F0D256F-913D-46A7-8C22-DB9D7ABC52BA}"/>
              </a:ext>
            </a:extLst>
          </p:cNvPr>
          <p:cNvPicPr>
            <a:picLocks noChangeAspect="1"/>
          </p:cNvPicPr>
          <p:nvPr/>
        </p:nvPicPr>
        <p:blipFill>
          <a:blip r:embed="rId3"/>
          <a:stretch>
            <a:fillRect/>
          </a:stretch>
        </p:blipFill>
        <p:spPr>
          <a:xfrm>
            <a:off x="228429" y="1796527"/>
            <a:ext cx="4580239" cy="4559824"/>
          </a:xfrm>
          <a:prstGeom prst="rect">
            <a:avLst/>
          </a:prstGeom>
        </p:spPr>
      </p:pic>
      <p:sp>
        <p:nvSpPr>
          <p:cNvPr id="8" name="Speech Bubble: Oval 7">
            <a:extLst>
              <a:ext uri="{FF2B5EF4-FFF2-40B4-BE49-F238E27FC236}">
                <a16:creationId xmlns:a16="http://schemas.microsoft.com/office/drawing/2014/main" id="{8857917E-388B-4A63-8138-B9C359267434}"/>
              </a:ext>
            </a:extLst>
          </p:cNvPr>
          <p:cNvSpPr/>
          <p:nvPr/>
        </p:nvSpPr>
        <p:spPr>
          <a:xfrm>
            <a:off x="11082970" y="132515"/>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9" name="Flowchart: Predefined Process 8">
            <a:extLst>
              <a:ext uri="{FF2B5EF4-FFF2-40B4-BE49-F238E27FC236}">
                <a16:creationId xmlns:a16="http://schemas.microsoft.com/office/drawing/2014/main" id="{1C8070BD-2EB9-400E-8942-4CE2334E58FF}"/>
              </a:ext>
            </a:extLst>
          </p:cNvPr>
          <p:cNvSpPr/>
          <p:nvPr/>
        </p:nvSpPr>
        <p:spPr>
          <a:xfrm>
            <a:off x="72579" y="56528"/>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38585659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6500-E240-4AEC-B918-B1771C7AD32A}"/>
              </a:ext>
            </a:extLst>
          </p:cNvPr>
          <p:cNvSpPr>
            <a:spLocks noGrp="1"/>
          </p:cNvSpPr>
          <p:nvPr>
            <p:ph type="ctrTitle"/>
          </p:nvPr>
        </p:nvSpPr>
        <p:spPr>
          <a:xfrm>
            <a:off x="1702669" y="146366"/>
            <a:ext cx="9432758" cy="1643527"/>
          </a:xfrm>
        </p:spPr>
        <p:txBody>
          <a:bodyPr/>
          <a:lstStyle/>
          <a:p>
            <a:pPr algn="ctr"/>
            <a:r>
              <a:rPr lang="en-US" dirty="0">
                <a:solidFill>
                  <a:srgbClr val="25B781"/>
                </a:solidFill>
                <a:latin typeface="Verdana" panose="020B0604030504040204" pitchFamily="34" charset="0"/>
                <a:ea typeface="Verdana" panose="020B0604030504040204" pitchFamily="34" charset="0"/>
              </a:rPr>
              <a:t>InSyst Example: New Patient w/calculated </a:t>
            </a:r>
            <a:r>
              <a:rPr lang="en-US" u="sng" dirty="0">
                <a:solidFill>
                  <a:srgbClr val="25B781"/>
                </a:solidFill>
                <a:latin typeface="Verdana" panose="020B0604030504040204" pitchFamily="34" charset="0"/>
                <a:ea typeface="Verdana" panose="020B0604030504040204" pitchFamily="34" charset="0"/>
              </a:rPr>
              <a:t>Service Time </a:t>
            </a:r>
            <a:r>
              <a:rPr lang="en-US" dirty="0">
                <a:solidFill>
                  <a:srgbClr val="25B781"/>
                </a:solidFill>
                <a:latin typeface="Verdana" panose="020B0604030504040204" pitchFamily="34" charset="0"/>
                <a:ea typeface="Verdana" panose="020B0604030504040204" pitchFamily="34" charset="0"/>
              </a:rPr>
              <a:t>over 74 minutes (incl’ Prolonged minutes + additional minute(s) for proc code 549-99205—Different Day Documentation)</a:t>
            </a:r>
          </a:p>
        </p:txBody>
      </p:sp>
      <p:sp>
        <p:nvSpPr>
          <p:cNvPr id="5" name="Slide Number Placeholder 4">
            <a:extLst>
              <a:ext uri="{FF2B5EF4-FFF2-40B4-BE49-F238E27FC236}">
                <a16:creationId xmlns:a16="http://schemas.microsoft.com/office/drawing/2014/main" id="{39CD3525-51F3-4C47-9B7D-6D4513967961}"/>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64</a:t>
            </a:fld>
            <a:endParaRPr lang="uk-UA" dirty="0"/>
          </a:p>
        </p:txBody>
      </p:sp>
      <p:pic>
        <p:nvPicPr>
          <p:cNvPr id="3" name="Picture 2">
            <a:extLst>
              <a:ext uri="{FF2B5EF4-FFF2-40B4-BE49-F238E27FC236}">
                <a16:creationId xmlns:a16="http://schemas.microsoft.com/office/drawing/2014/main" id="{6EDA46CB-48E5-4961-82A6-DDA3141A4137}"/>
              </a:ext>
            </a:extLst>
          </p:cNvPr>
          <p:cNvPicPr>
            <a:picLocks noChangeAspect="1"/>
          </p:cNvPicPr>
          <p:nvPr/>
        </p:nvPicPr>
        <p:blipFill>
          <a:blip r:embed="rId3"/>
          <a:stretch>
            <a:fillRect/>
          </a:stretch>
        </p:blipFill>
        <p:spPr>
          <a:xfrm>
            <a:off x="3148464" y="1948615"/>
            <a:ext cx="7986963" cy="3901510"/>
          </a:xfrm>
          <a:prstGeom prst="rect">
            <a:avLst/>
          </a:prstGeom>
        </p:spPr>
      </p:pic>
      <p:sp>
        <p:nvSpPr>
          <p:cNvPr id="6" name="Speech Bubble: Oval 5">
            <a:extLst>
              <a:ext uri="{FF2B5EF4-FFF2-40B4-BE49-F238E27FC236}">
                <a16:creationId xmlns:a16="http://schemas.microsoft.com/office/drawing/2014/main" id="{51D3136D-5F17-4D78-AFD8-5367FA820A98}"/>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7" name="Flowchart: Predefined Process 6">
            <a:extLst>
              <a:ext uri="{FF2B5EF4-FFF2-40B4-BE49-F238E27FC236}">
                <a16:creationId xmlns:a16="http://schemas.microsoft.com/office/drawing/2014/main" id="{416B6FD2-AA63-40E5-970D-92A0D7FAA3AF}"/>
              </a:ext>
            </a:extLst>
          </p:cNvPr>
          <p:cNvSpPr/>
          <p:nvPr/>
        </p:nvSpPr>
        <p:spPr>
          <a:xfrm>
            <a:off x="99638" y="89875"/>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3365473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7D93-E441-4B7C-8479-38B8EA68876D}"/>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Questions</a:t>
            </a:r>
          </a:p>
        </p:txBody>
      </p:sp>
      <p:sp>
        <p:nvSpPr>
          <p:cNvPr id="5" name="Slide Number Placeholder 4">
            <a:extLst>
              <a:ext uri="{FF2B5EF4-FFF2-40B4-BE49-F238E27FC236}">
                <a16:creationId xmlns:a16="http://schemas.microsoft.com/office/drawing/2014/main" id="{E7E75F0B-A3A8-4B77-A5EC-17673E900AE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65</a:t>
            </a:fld>
            <a:endParaRPr lang="uk-UA" dirty="0"/>
          </a:p>
        </p:txBody>
      </p:sp>
    </p:spTree>
    <p:extLst>
      <p:ext uri="{BB962C8B-B14F-4D97-AF65-F5344CB8AC3E}">
        <p14:creationId xmlns:p14="http://schemas.microsoft.com/office/powerpoint/2010/main" val="2033148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6B3E-7DEF-4949-9BF9-D3594E4E00D1}"/>
              </a:ext>
            </a:extLst>
          </p:cNvPr>
          <p:cNvSpPr>
            <a:spLocks noGrp="1"/>
          </p:cNvSpPr>
          <p:nvPr>
            <p:ph type="ctrTitle"/>
          </p:nvPr>
        </p:nvSpPr>
        <p:spPr>
          <a:xfrm>
            <a:off x="-137467" y="2385637"/>
            <a:ext cx="12466934" cy="1588127"/>
          </a:xfrm>
        </p:spPr>
        <p:txBody>
          <a:bodyPr/>
          <a:lstStyle/>
          <a:p>
            <a:pPr algn="ctr"/>
            <a:r>
              <a:rPr lang="en-US" sz="3600" dirty="0">
                <a:solidFill>
                  <a:srgbClr val="25B781"/>
                </a:solidFill>
                <a:latin typeface="Verdana" panose="020B0604030504040204" pitchFamily="34" charset="0"/>
                <a:ea typeface="Verdana" panose="020B0604030504040204" pitchFamily="34" charset="0"/>
              </a:rPr>
              <a:t>Clinician's Gateway EHR </a:t>
            </a:r>
            <a:br>
              <a:rPr lang="en-US" sz="3600" dirty="0">
                <a:solidFill>
                  <a:srgbClr val="25B781"/>
                </a:solidFill>
                <a:latin typeface="Verdana" panose="020B0604030504040204" pitchFamily="34" charset="0"/>
                <a:ea typeface="Verdana" panose="020B0604030504040204" pitchFamily="34" charset="0"/>
              </a:rPr>
            </a:br>
            <a:r>
              <a:rPr lang="en-US" sz="3600" dirty="0">
                <a:solidFill>
                  <a:srgbClr val="25B781"/>
                </a:solidFill>
                <a:latin typeface="Verdana" panose="020B0604030504040204" pitchFamily="34" charset="0"/>
                <a:ea typeface="Verdana" panose="020B0604030504040204" pitchFamily="34" charset="0"/>
              </a:rPr>
              <a:t>Code Selection and Time Entry for </a:t>
            </a:r>
            <a:br>
              <a:rPr lang="en-US" sz="3600" dirty="0">
                <a:solidFill>
                  <a:srgbClr val="25B781"/>
                </a:solidFill>
                <a:latin typeface="Verdana" panose="020B0604030504040204" pitchFamily="34" charset="0"/>
                <a:ea typeface="Verdana" panose="020B0604030504040204" pitchFamily="34" charset="0"/>
              </a:rPr>
            </a:br>
            <a:r>
              <a:rPr lang="en-US" sz="3600" dirty="0">
                <a:solidFill>
                  <a:srgbClr val="25B781"/>
                </a:solidFill>
                <a:latin typeface="Verdana" panose="020B0604030504040204" pitchFamily="34" charset="0"/>
                <a:ea typeface="Verdana" panose="020B0604030504040204" pitchFamily="34" charset="0"/>
              </a:rPr>
              <a:t>E/M Office, or Other Outpatient, Service Codes</a:t>
            </a:r>
          </a:p>
        </p:txBody>
      </p:sp>
      <p:sp>
        <p:nvSpPr>
          <p:cNvPr id="4" name="Slide Number Placeholder 3">
            <a:extLst>
              <a:ext uri="{FF2B5EF4-FFF2-40B4-BE49-F238E27FC236}">
                <a16:creationId xmlns:a16="http://schemas.microsoft.com/office/drawing/2014/main" id="{5443F0F0-01B1-442A-A928-774A3EC117AB}"/>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66</a:t>
            </a:fld>
            <a:endParaRPr lang="uk-UA" dirty="0"/>
          </a:p>
        </p:txBody>
      </p:sp>
      <p:sp>
        <p:nvSpPr>
          <p:cNvPr id="5" name="Speech Bubble: Oval 4">
            <a:extLst>
              <a:ext uri="{FF2B5EF4-FFF2-40B4-BE49-F238E27FC236}">
                <a16:creationId xmlns:a16="http://schemas.microsoft.com/office/drawing/2014/main" id="{F7B461D8-970F-4177-9B1C-842FF7AE5BD8}"/>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4042014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6B3E-7DEF-4949-9BF9-D3594E4E00D1}"/>
              </a:ext>
            </a:extLst>
          </p:cNvPr>
          <p:cNvSpPr>
            <a:spLocks noGrp="1"/>
          </p:cNvSpPr>
          <p:nvPr>
            <p:ph type="ctrTitle"/>
          </p:nvPr>
        </p:nvSpPr>
        <p:spPr>
          <a:xfrm>
            <a:off x="922606" y="594036"/>
            <a:ext cx="10431194" cy="480131"/>
          </a:xfrm>
        </p:spPr>
        <p:txBody>
          <a:bodyPr/>
          <a:lstStyle/>
          <a:p>
            <a:r>
              <a:rPr lang="en-US" dirty="0">
                <a:latin typeface="Verdana" panose="020B0604030504040204" pitchFamily="34" charset="0"/>
                <a:ea typeface="Verdana" panose="020B0604030504040204" pitchFamily="34" charset="0"/>
              </a:rPr>
              <a:t>Clinicians Gateway Primary &amp; Secondary Codes</a:t>
            </a:r>
          </a:p>
        </p:txBody>
      </p:sp>
      <p:sp>
        <p:nvSpPr>
          <p:cNvPr id="4" name="Slide Number Placeholder 3">
            <a:extLst>
              <a:ext uri="{FF2B5EF4-FFF2-40B4-BE49-F238E27FC236}">
                <a16:creationId xmlns:a16="http://schemas.microsoft.com/office/drawing/2014/main" id="{5443F0F0-01B1-442A-A928-774A3EC117AB}"/>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67</a:t>
            </a:fld>
            <a:endParaRPr lang="uk-UA" dirty="0"/>
          </a:p>
        </p:txBody>
      </p:sp>
      <p:sp>
        <p:nvSpPr>
          <p:cNvPr id="6" name="Date Placeholder 5">
            <a:extLst>
              <a:ext uri="{FF2B5EF4-FFF2-40B4-BE49-F238E27FC236}">
                <a16:creationId xmlns:a16="http://schemas.microsoft.com/office/drawing/2014/main" id="{9FC6F833-F0A3-45AD-B97E-76093592D9AF}"/>
              </a:ext>
            </a:extLst>
          </p:cNvPr>
          <p:cNvSpPr>
            <a:spLocks noGrp="1"/>
          </p:cNvSpPr>
          <p:nvPr>
            <p:ph type="dt" sz="half" idx="10"/>
          </p:nvPr>
        </p:nvSpPr>
        <p:spPr/>
        <p:txBody>
          <a:bodyPr/>
          <a:lstStyle/>
          <a:p>
            <a:r>
              <a:rPr lang="en-US" dirty="0"/>
              <a:t>December 17, 2020</a:t>
            </a:r>
          </a:p>
        </p:txBody>
      </p:sp>
      <p:sp>
        <p:nvSpPr>
          <p:cNvPr id="10" name="TextBox 9">
            <a:extLst>
              <a:ext uri="{FF2B5EF4-FFF2-40B4-BE49-F238E27FC236}">
                <a16:creationId xmlns:a16="http://schemas.microsoft.com/office/drawing/2014/main" id="{12FB3CE8-3257-4341-925C-9AF34E2DAAD7}"/>
              </a:ext>
            </a:extLst>
          </p:cNvPr>
          <p:cNvSpPr txBox="1"/>
          <p:nvPr/>
        </p:nvSpPr>
        <p:spPr>
          <a:xfrm>
            <a:off x="1586132" y="1464067"/>
            <a:ext cx="9767668" cy="369332"/>
          </a:xfrm>
          <a:prstGeom prst="rect">
            <a:avLst/>
          </a:prstGeom>
          <a:noFill/>
        </p:spPr>
        <p:txBody>
          <a:bodyPr wrap="square">
            <a:spAutoFit/>
          </a:bodyPr>
          <a:lstStyle/>
          <a:p>
            <a:pPr lvl="1" algn="ctr"/>
            <a:r>
              <a:rPr lang="en-US" u="sng" dirty="0">
                <a:solidFill>
                  <a:schemeClr val="tx1">
                    <a:lumMod val="50000"/>
                    <a:lumOff val="50000"/>
                  </a:schemeClr>
                </a:solidFill>
                <a:latin typeface="Verdana" panose="020B0604030504040204" pitchFamily="34" charset="0"/>
                <a:ea typeface="Verdana" panose="020B0604030504040204" pitchFamily="34" charset="0"/>
              </a:rPr>
              <a:t>E/M services are reported using Primary and Secondary Code and Time Fields</a:t>
            </a:r>
          </a:p>
        </p:txBody>
      </p:sp>
      <p:pic>
        <p:nvPicPr>
          <p:cNvPr id="3" name="Picture 2">
            <a:extLst>
              <a:ext uri="{FF2B5EF4-FFF2-40B4-BE49-F238E27FC236}">
                <a16:creationId xmlns:a16="http://schemas.microsoft.com/office/drawing/2014/main" id="{11AD3AD2-0A3B-4A0B-9737-2438870D4570}"/>
              </a:ext>
            </a:extLst>
          </p:cNvPr>
          <p:cNvPicPr>
            <a:picLocks noChangeAspect="1"/>
          </p:cNvPicPr>
          <p:nvPr/>
        </p:nvPicPr>
        <p:blipFill>
          <a:blip r:embed="rId3"/>
          <a:stretch>
            <a:fillRect/>
          </a:stretch>
        </p:blipFill>
        <p:spPr>
          <a:xfrm>
            <a:off x="1586132" y="5127779"/>
            <a:ext cx="9579230" cy="1136185"/>
          </a:xfrm>
          <a:prstGeom prst="rect">
            <a:avLst/>
          </a:prstGeom>
        </p:spPr>
      </p:pic>
      <p:pic>
        <p:nvPicPr>
          <p:cNvPr id="5" name="Picture 4">
            <a:extLst>
              <a:ext uri="{FF2B5EF4-FFF2-40B4-BE49-F238E27FC236}">
                <a16:creationId xmlns:a16="http://schemas.microsoft.com/office/drawing/2014/main" id="{19A0ADBC-981C-4177-8342-B40A2288DFFF}"/>
              </a:ext>
            </a:extLst>
          </p:cNvPr>
          <p:cNvPicPr>
            <a:picLocks noChangeAspect="1"/>
          </p:cNvPicPr>
          <p:nvPr/>
        </p:nvPicPr>
        <p:blipFill>
          <a:blip r:embed="rId4"/>
          <a:stretch>
            <a:fillRect/>
          </a:stretch>
        </p:blipFill>
        <p:spPr>
          <a:xfrm>
            <a:off x="1586132" y="1819221"/>
            <a:ext cx="9579230" cy="3308558"/>
          </a:xfrm>
          <a:prstGeom prst="rect">
            <a:avLst/>
          </a:prstGeom>
        </p:spPr>
      </p:pic>
      <p:sp>
        <p:nvSpPr>
          <p:cNvPr id="8" name="Speech Bubble: Oval 7">
            <a:extLst>
              <a:ext uri="{FF2B5EF4-FFF2-40B4-BE49-F238E27FC236}">
                <a16:creationId xmlns:a16="http://schemas.microsoft.com/office/drawing/2014/main" id="{F2E855AE-2028-41E2-99A5-F994A674E494}"/>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131543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6B3E-7DEF-4949-9BF9-D3594E4E00D1}"/>
              </a:ext>
            </a:extLst>
          </p:cNvPr>
          <p:cNvSpPr>
            <a:spLocks noGrp="1"/>
          </p:cNvSpPr>
          <p:nvPr>
            <p:ph type="ctrTitle"/>
          </p:nvPr>
        </p:nvSpPr>
        <p:spPr>
          <a:xfrm>
            <a:off x="922606" y="594036"/>
            <a:ext cx="10431194" cy="480131"/>
          </a:xfrm>
        </p:spPr>
        <p:txBody>
          <a:bodyPr/>
          <a:lstStyle/>
          <a:p>
            <a:r>
              <a:rPr lang="en-US" dirty="0">
                <a:latin typeface="Verdana" panose="020B0604030504040204" pitchFamily="34" charset="0"/>
                <a:ea typeface="Verdana" panose="020B0604030504040204" pitchFamily="34" charset="0"/>
              </a:rPr>
              <a:t>Clinicians Gateway Primary &amp; Secondary Codes</a:t>
            </a:r>
          </a:p>
        </p:txBody>
      </p:sp>
      <p:sp>
        <p:nvSpPr>
          <p:cNvPr id="4" name="Slide Number Placeholder 3">
            <a:extLst>
              <a:ext uri="{FF2B5EF4-FFF2-40B4-BE49-F238E27FC236}">
                <a16:creationId xmlns:a16="http://schemas.microsoft.com/office/drawing/2014/main" id="{5443F0F0-01B1-442A-A928-774A3EC117AB}"/>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68</a:t>
            </a:fld>
            <a:endParaRPr lang="uk-UA" dirty="0"/>
          </a:p>
        </p:txBody>
      </p:sp>
      <p:sp>
        <p:nvSpPr>
          <p:cNvPr id="6" name="Date Placeholder 5">
            <a:extLst>
              <a:ext uri="{FF2B5EF4-FFF2-40B4-BE49-F238E27FC236}">
                <a16:creationId xmlns:a16="http://schemas.microsoft.com/office/drawing/2014/main" id="{9FC6F833-F0A3-45AD-B97E-76093592D9AF}"/>
              </a:ext>
            </a:extLst>
          </p:cNvPr>
          <p:cNvSpPr>
            <a:spLocks noGrp="1"/>
          </p:cNvSpPr>
          <p:nvPr>
            <p:ph type="dt" sz="half" idx="10"/>
          </p:nvPr>
        </p:nvSpPr>
        <p:spPr/>
        <p:txBody>
          <a:bodyPr/>
          <a:lstStyle/>
          <a:p>
            <a:r>
              <a:rPr lang="en-US" dirty="0"/>
              <a:t>December 17, 2020</a:t>
            </a:r>
          </a:p>
        </p:txBody>
      </p:sp>
      <p:sp>
        <p:nvSpPr>
          <p:cNvPr id="10" name="TextBox 9">
            <a:extLst>
              <a:ext uri="{FF2B5EF4-FFF2-40B4-BE49-F238E27FC236}">
                <a16:creationId xmlns:a16="http://schemas.microsoft.com/office/drawing/2014/main" id="{12FB3CE8-3257-4341-925C-9AF34E2DAAD7}"/>
              </a:ext>
            </a:extLst>
          </p:cNvPr>
          <p:cNvSpPr txBox="1"/>
          <p:nvPr/>
        </p:nvSpPr>
        <p:spPr>
          <a:xfrm>
            <a:off x="694035" y="2055354"/>
            <a:ext cx="9767668" cy="923330"/>
          </a:xfrm>
          <a:prstGeom prst="rect">
            <a:avLst/>
          </a:prstGeom>
          <a:noFill/>
        </p:spPr>
        <p:txBody>
          <a:bodyPr wrap="square">
            <a:spAutoFit/>
          </a:bodyPr>
          <a:lstStyle/>
          <a:p>
            <a:pPr lvl="1" algn="ctr"/>
            <a:r>
              <a:rPr lang="en-US" u="sng" dirty="0">
                <a:solidFill>
                  <a:schemeClr val="tx1">
                    <a:lumMod val="50000"/>
                    <a:lumOff val="50000"/>
                  </a:schemeClr>
                </a:solidFill>
                <a:latin typeface="Verdana" panose="020B0604030504040204" pitchFamily="34" charset="0"/>
                <a:ea typeface="Verdana" panose="020B0604030504040204" pitchFamily="34" charset="0"/>
              </a:rPr>
              <a:t>The  E/M service time that is used to determine the Primary Code selection will be entered into the “Primary FF/Contact/E-M Time” field in the “Instructions and Pre-existing Diagnosis” section of the note.</a:t>
            </a:r>
          </a:p>
        </p:txBody>
      </p:sp>
      <p:sp>
        <p:nvSpPr>
          <p:cNvPr id="8" name="Speech Bubble: Oval 7">
            <a:extLst>
              <a:ext uri="{FF2B5EF4-FFF2-40B4-BE49-F238E27FC236}">
                <a16:creationId xmlns:a16="http://schemas.microsoft.com/office/drawing/2014/main" id="{F2E855AE-2028-41E2-99A5-F994A674E494}"/>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pic>
        <p:nvPicPr>
          <p:cNvPr id="9" name="Picture 8">
            <a:extLst>
              <a:ext uri="{FF2B5EF4-FFF2-40B4-BE49-F238E27FC236}">
                <a16:creationId xmlns:a16="http://schemas.microsoft.com/office/drawing/2014/main" id="{84154292-96E9-4F79-B8E6-87DA388F5C82}"/>
              </a:ext>
            </a:extLst>
          </p:cNvPr>
          <p:cNvPicPr>
            <a:picLocks noChangeAspect="1"/>
          </p:cNvPicPr>
          <p:nvPr/>
        </p:nvPicPr>
        <p:blipFill>
          <a:blip r:embed="rId3"/>
          <a:stretch>
            <a:fillRect/>
          </a:stretch>
        </p:blipFill>
        <p:spPr>
          <a:xfrm>
            <a:off x="1176298" y="3541163"/>
            <a:ext cx="9923809" cy="2066667"/>
          </a:xfrm>
          <a:prstGeom prst="rect">
            <a:avLst/>
          </a:prstGeom>
        </p:spPr>
      </p:pic>
    </p:spTree>
    <p:extLst>
      <p:ext uri="{BB962C8B-B14F-4D97-AF65-F5344CB8AC3E}">
        <p14:creationId xmlns:p14="http://schemas.microsoft.com/office/powerpoint/2010/main" val="212964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3BEC5A-2A3D-4E55-9EF1-6FDC4C78E908}"/>
              </a:ext>
            </a:extLst>
          </p:cNvPr>
          <p:cNvSpPr>
            <a:spLocks noGrp="1"/>
          </p:cNvSpPr>
          <p:nvPr>
            <p:ph type="subTitle" idx="1"/>
          </p:nvPr>
        </p:nvSpPr>
        <p:spPr>
          <a:xfrm>
            <a:off x="119269" y="1307592"/>
            <a:ext cx="11966713" cy="6009722"/>
          </a:xfrm>
        </p:spPr>
        <p:txBody>
          <a:bodyPr/>
          <a:lstStyle/>
          <a:p>
            <a:pPr lvl="1" algn="l"/>
            <a:r>
              <a:rPr lang="en-US" dirty="0">
                <a:latin typeface="Verdana" panose="020B0604030504040204" pitchFamily="34" charset="0"/>
                <a:ea typeface="Verdana" panose="020B0604030504040204" pitchFamily="34" charset="0"/>
              </a:rPr>
              <a:t>                      </a:t>
            </a:r>
          </a:p>
          <a:p>
            <a:pPr lvl="1" algn="l"/>
            <a:endParaRPr lang="en-US" sz="500" dirty="0">
              <a:latin typeface="Verdana" panose="020B0604030504040204" pitchFamily="34" charset="0"/>
              <a:ea typeface="Verdana" panose="020B0604030504040204" pitchFamily="34" charset="0"/>
            </a:endParaRPr>
          </a:p>
          <a:p>
            <a:pPr lvl="1" algn="l"/>
            <a:r>
              <a:rPr lang="en-US" u="sng" dirty="0">
                <a:latin typeface="Verdana" panose="020B0604030504040204" pitchFamily="34" charset="0"/>
                <a:ea typeface="Verdana" panose="020B0604030504040204" pitchFamily="34" charset="0"/>
              </a:rPr>
              <a:t>Primary E/M Service Time</a:t>
            </a:r>
            <a:r>
              <a:rPr lang="en-US" dirty="0">
                <a:latin typeface="Verdana" panose="020B0604030504040204" pitchFamily="34" charset="0"/>
                <a:ea typeface="Verdana" panose="020B0604030504040204" pitchFamily="34" charset="0"/>
              </a:rPr>
              <a:t> field </a:t>
            </a:r>
            <a:r>
              <a:rPr lang="en-US" u="sng" dirty="0">
                <a:latin typeface="Verdana" panose="020B0604030504040204" pitchFamily="34" charset="0"/>
                <a:ea typeface="Verdana" panose="020B0604030504040204" pitchFamily="34" charset="0"/>
              </a:rPr>
              <a:t>(</a:t>
            </a:r>
            <a:r>
              <a:rPr lang="en-US" dirty="0">
                <a:latin typeface="Verdana" panose="020B0604030504040204" pitchFamily="34" charset="0"/>
                <a:ea typeface="Verdana" panose="020B0604030504040204" pitchFamily="34" charset="0"/>
              </a:rPr>
              <a:t>equivalent to </a:t>
            </a:r>
            <a:r>
              <a:rPr lang="en-US" i="1" dirty="0">
                <a:latin typeface="Verdana" panose="020B0604030504040204" pitchFamily="34" charset="0"/>
                <a:ea typeface="Verdana" panose="020B0604030504040204" pitchFamily="34" charset="0"/>
              </a:rPr>
              <a:t>Service Time </a:t>
            </a:r>
            <a:r>
              <a:rPr lang="en-US" dirty="0">
                <a:latin typeface="Verdana" panose="020B0604030504040204" pitchFamily="34" charset="0"/>
                <a:ea typeface="Verdana" panose="020B0604030504040204" pitchFamily="34" charset="0"/>
              </a:rPr>
              <a:t>above</a:t>
            </a:r>
            <a:r>
              <a:rPr lang="en-US" u="sng" dirty="0">
                <a:latin typeface="Verdana" panose="020B0604030504040204" pitchFamily="34" charset="0"/>
                <a:ea typeface="Verdana" panose="020B0604030504040204" pitchFamily="34" charset="0"/>
              </a:rPr>
              <a:t>)</a:t>
            </a:r>
            <a:r>
              <a:rPr lang="en-US" dirty="0">
                <a:latin typeface="Verdana" panose="020B0604030504040204" pitchFamily="34" charset="0"/>
                <a:ea typeface="Verdana" panose="020B0604030504040204" pitchFamily="34" charset="0"/>
              </a:rPr>
              <a:t>:</a:t>
            </a:r>
          </a:p>
          <a:p>
            <a:pPr marL="1257300" lvl="2" indent="-342900" algn="l">
              <a:buFont typeface="Arial" panose="020B0604020202020204" pitchFamily="34" charset="0"/>
              <a:buChar char="•"/>
            </a:pPr>
            <a:r>
              <a:rPr lang="en-US" sz="2000" dirty="0">
                <a:latin typeface="Verdana" panose="020B0604030504040204" pitchFamily="34" charset="0"/>
                <a:ea typeface="Verdana" panose="020B0604030504040204" pitchFamily="34" charset="0"/>
              </a:rPr>
              <a:t>Calculate the sum of all types of E/M service time on the date of the encounter </a:t>
            </a:r>
          </a:p>
          <a:p>
            <a:pPr marL="1657350" lvl="3" indent="-285750" algn="l">
              <a:buFont typeface="Arial" panose="020B0604020202020204" pitchFamily="34" charset="0"/>
              <a:buChar char="•"/>
            </a:pPr>
            <a:r>
              <a:rPr lang="en-US" sz="2000" u="sng" dirty="0">
                <a:latin typeface="Verdana" panose="020B0604030504040204" pitchFamily="34" charset="0"/>
                <a:ea typeface="Verdana" panose="020B0604030504040204" pitchFamily="34" charset="0"/>
              </a:rPr>
              <a:t>Use these minutes to select the Primary E/M code</a:t>
            </a:r>
          </a:p>
          <a:p>
            <a:pPr marL="1657350" lvl="3" indent="-285750" algn="l">
              <a:buFont typeface="Arial" panose="020B0604020202020204" pitchFamily="34" charset="0"/>
              <a:buChar char="•"/>
            </a:pPr>
            <a:r>
              <a:rPr lang="en-US" sz="2000" dirty="0">
                <a:latin typeface="Verdana" panose="020B0604030504040204" pitchFamily="34" charset="0"/>
                <a:ea typeface="Verdana" panose="020B0604030504040204" pitchFamily="34" charset="0"/>
              </a:rPr>
              <a:t>Do not include documentation done after the date of service</a:t>
            </a:r>
          </a:p>
          <a:p>
            <a:pPr marL="1257300" lvl="2" indent="-342900" algn="l">
              <a:buFont typeface="Arial" panose="020B0604020202020204" pitchFamily="34" charset="0"/>
              <a:buChar char="•"/>
            </a:pPr>
            <a:r>
              <a:rPr lang="en-US" sz="2000" dirty="0">
                <a:solidFill>
                  <a:srgbClr val="FF0000"/>
                </a:solidFill>
                <a:latin typeface="Verdana" panose="020B0604030504040204" pitchFamily="34" charset="0"/>
                <a:ea typeface="Verdana" panose="020B0604030504040204" pitchFamily="34" charset="0"/>
              </a:rPr>
              <a:t>The Primary E/M code selection allows InSyst to correctly claim to Medicare </a:t>
            </a:r>
          </a:p>
          <a:p>
            <a:pPr lvl="2" algn="l"/>
            <a:r>
              <a:rPr lang="en-US" sz="2000" dirty="0">
                <a:solidFill>
                  <a:srgbClr val="FF0000"/>
                </a:solidFill>
                <a:latin typeface="Verdana" panose="020B0604030504040204" pitchFamily="34" charset="0"/>
                <a:ea typeface="Verdana" panose="020B0604030504040204" pitchFamily="34" charset="0"/>
              </a:rPr>
              <a:t>	(However, the minutes associated with the code will claim to M/Cal.)</a:t>
            </a:r>
          </a:p>
          <a:p>
            <a:pPr marL="1257300" lvl="2" indent="-342900" algn="l">
              <a:buFont typeface="Arial" panose="020B0604020202020204" pitchFamily="34" charset="0"/>
              <a:buChar char="•"/>
            </a:pPr>
            <a:r>
              <a:rPr lang="en-US" sz="2000" dirty="0">
                <a:latin typeface="Verdana" panose="020B0604030504040204" pitchFamily="34" charset="0"/>
                <a:ea typeface="Verdana" panose="020B0604030504040204" pitchFamily="34" charset="0"/>
              </a:rPr>
              <a:t>Enter these minutes into the </a:t>
            </a:r>
            <a:r>
              <a:rPr lang="en-US" sz="2000" i="1" dirty="0">
                <a:latin typeface="Verdana" panose="020B0604030504040204" pitchFamily="34" charset="0"/>
                <a:ea typeface="Verdana" panose="020B0604030504040204" pitchFamily="34" charset="0"/>
              </a:rPr>
              <a:t>Primary FF/Contact/E-M </a:t>
            </a:r>
            <a:r>
              <a:rPr lang="en-US" sz="2000" dirty="0">
                <a:latin typeface="Verdana" panose="020B0604030504040204" pitchFamily="34" charset="0"/>
                <a:ea typeface="Verdana" panose="020B0604030504040204" pitchFamily="34" charset="0"/>
              </a:rPr>
              <a:t>Time field</a:t>
            </a:r>
          </a:p>
          <a:p>
            <a:pPr marL="1257300" lvl="2" indent="-342900" algn="l">
              <a:buFont typeface="Arial" panose="020B0604020202020204" pitchFamily="34" charset="0"/>
              <a:buChar char="•"/>
            </a:pPr>
            <a:r>
              <a:rPr lang="en-US" sz="2000" dirty="0">
                <a:latin typeface="Verdana" panose="020B0604030504040204" pitchFamily="34" charset="0"/>
                <a:ea typeface="Verdana" panose="020B0604030504040204" pitchFamily="34" charset="0"/>
              </a:rPr>
              <a:t>After the Primary E/M code is selected, then add documentation time done on a different date to calculate the </a:t>
            </a:r>
            <a:r>
              <a:rPr lang="en-US" sz="2000" i="1" u="sng" dirty="0">
                <a:latin typeface="Verdana" panose="020B0604030504040204" pitchFamily="34" charset="0"/>
                <a:ea typeface="Verdana" panose="020B0604030504040204" pitchFamily="34" charset="0"/>
              </a:rPr>
              <a:t>Primary Total Time</a:t>
            </a:r>
            <a:r>
              <a:rPr lang="en-US" sz="2000" i="1"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(field name)</a:t>
            </a:r>
          </a:p>
          <a:p>
            <a:pPr lvl="1" algn="l"/>
            <a:r>
              <a:rPr lang="en-US" u="sng" dirty="0">
                <a:latin typeface="Verdana" panose="020B0604030504040204" pitchFamily="34" charset="0"/>
                <a:ea typeface="Verdana" panose="020B0604030504040204" pitchFamily="34" charset="0"/>
              </a:rPr>
              <a:t>Primary Total Time field:</a:t>
            </a:r>
          </a:p>
          <a:p>
            <a:pPr marL="1200150" lvl="2" indent="-285750" algn="l">
              <a:buFont typeface="Arial" panose="020B0604020202020204" pitchFamily="34" charset="0"/>
              <a:buChar char="•"/>
            </a:pPr>
            <a:r>
              <a:rPr lang="en-US" sz="2000" dirty="0">
                <a:latin typeface="Verdana" panose="020B0604030504040204" pitchFamily="34" charset="0"/>
                <a:ea typeface="Verdana" panose="020B0604030504040204" pitchFamily="34" charset="0"/>
              </a:rPr>
              <a:t>Once the </a:t>
            </a:r>
            <a:r>
              <a:rPr lang="en-US" sz="2000" u="sng" dirty="0">
                <a:latin typeface="Verdana" panose="020B0604030504040204" pitchFamily="34" charset="0"/>
                <a:ea typeface="Verdana" panose="020B0604030504040204" pitchFamily="34" charset="0"/>
              </a:rPr>
              <a:t>Primary E/M Service Time </a:t>
            </a:r>
            <a:r>
              <a:rPr lang="en-US" sz="2000" dirty="0">
                <a:latin typeface="Verdana" panose="020B0604030504040204" pitchFamily="34" charset="0"/>
                <a:ea typeface="Verdana" panose="020B0604030504040204" pitchFamily="34" charset="0"/>
              </a:rPr>
              <a:t>is determined, add service time done on a later date to calculate the </a:t>
            </a:r>
            <a:r>
              <a:rPr lang="en-US" sz="2000" i="1" u="sng" dirty="0">
                <a:latin typeface="Verdana" panose="020B0604030504040204" pitchFamily="34" charset="0"/>
                <a:ea typeface="Verdana" panose="020B0604030504040204" pitchFamily="34" charset="0"/>
              </a:rPr>
              <a:t>Primary Total Time. </a:t>
            </a:r>
            <a:r>
              <a:rPr lang="en-US" sz="2000" dirty="0">
                <a:latin typeface="Verdana" panose="020B0604030504040204" pitchFamily="34" charset="0"/>
                <a:ea typeface="Verdana" panose="020B0604030504040204" pitchFamily="34" charset="0"/>
              </a:rPr>
              <a:t>	</a:t>
            </a:r>
          </a:p>
          <a:p>
            <a:pPr marL="1657350" lvl="3" indent="-285750" algn="l">
              <a:buFont typeface="Arial" panose="020B0604020202020204" pitchFamily="34" charset="0"/>
              <a:buChar char="•"/>
            </a:pPr>
            <a:r>
              <a:rPr lang="en-US" sz="2000" dirty="0">
                <a:solidFill>
                  <a:srgbClr val="FF0000"/>
                </a:solidFill>
                <a:latin typeface="Verdana" panose="020B0604030504040204" pitchFamily="34" charset="0"/>
                <a:ea typeface="Verdana" panose="020B0604030504040204" pitchFamily="34" charset="0"/>
              </a:rPr>
              <a:t>(The minutes associated with Primary Total Time will claim to M/Cal so no dollars are lost with the lower E/M code selection.)</a:t>
            </a:r>
          </a:p>
          <a:p>
            <a:pPr marL="1200150" lvl="2" indent="-285750" algn="l">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i="1" dirty="0">
              <a:solidFill>
                <a:schemeClr val="tx1">
                  <a:lumMod val="50000"/>
                  <a:lumOff val="50000"/>
                </a:schemeClr>
              </a:solidFill>
              <a:latin typeface="Verdana" panose="020B0604030504040204" pitchFamily="34" charset="0"/>
              <a:ea typeface="Verdana" panose="020B0604030504040204" pitchFamily="34" charset="0"/>
            </a:endParaRPr>
          </a:p>
          <a:p>
            <a:pPr marL="108000" indent="0">
              <a:buNone/>
            </a:pPr>
            <a:endParaRPr lang="en-US" dirty="0"/>
          </a:p>
        </p:txBody>
      </p:sp>
      <p:sp>
        <p:nvSpPr>
          <p:cNvPr id="4" name="Slide Number Placeholder 3">
            <a:extLst>
              <a:ext uri="{FF2B5EF4-FFF2-40B4-BE49-F238E27FC236}">
                <a16:creationId xmlns:a16="http://schemas.microsoft.com/office/drawing/2014/main" id="{D0C6845D-21CB-4753-9ECA-5EAC6F6B8972}"/>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69</a:t>
            </a:fld>
            <a:endParaRPr lang="uk-UA" dirty="0"/>
          </a:p>
        </p:txBody>
      </p:sp>
      <p:sp>
        <p:nvSpPr>
          <p:cNvPr id="6" name="Title 5">
            <a:extLst>
              <a:ext uri="{FF2B5EF4-FFF2-40B4-BE49-F238E27FC236}">
                <a16:creationId xmlns:a16="http://schemas.microsoft.com/office/drawing/2014/main" id="{CC811A10-A2F2-472F-B0CF-428060DDAB79}"/>
              </a:ext>
            </a:extLst>
          </p:cNvPr>
          <p:cNvSpPr>
            <a:spLocks noGrp="1"/>
          </p:cNvSpPr>
          <p:nvPr>
            <p:ph type="ctrTitle"/>
          </p:nvPr>
        </p:nvSpPr>
        <p:spPr>
          <a:xfrm>
            <a:off x="2567709" y="916296"/>
            <a:ext cx="9236364" cy="480131"/>
          </a:xfrm>
        </p:spPr>
        <p:txBody>
          <a:bodyPr/>
          <a:lstStyle/>
          <a:p>
            <a:r>
              <a:rPr lang="en-US" dirty="0">
                <a:latin typeface="Verdana" panose="020B0604030504040204" pitchFamily="34" charset="0"/>
                <a:ea typeface="Verdana" panose="020B0604030504040204" pitchFamily="34" charset="0"/>
              </a:rPr>
              <a:t>CG Code Selection and Time Entry Directions</a:t>
            </a:r>
          </a:p>
        </p:txBody>
      </p:sp>
      <p:sp>
        <p:nvSpPr>
          <p:cNvPr id="7" name="Date Placeholder 6">
            <a:extLst>
              <a:ext uri="{FF2B5EF4-FFF2-40B4-BE49-F238E27FC236}">
                <a16:creationId xmlns:a16="http://schemas.microsoft.com/office/drawing/2014/main" id="{17C4F1C0-236E-4587-94A3-307E45DA8393}"/>
              </a:ext>
            </a:extLst>
          </p:cNvPr>
          <p:cNvSpPr>
            <a:spLocks noGrp="1"/>
          </p:cNvSpPr>
          <p:nvPr>
            <p:ph type="dt" sz="half" idx="10"/>
          </p:nvPr>
        </p:nvSpPr>
        <p:spPr/>
        <p:txBody>
          <a:bodyPr/>
          <a:lstStyle/>
          <a:p>
            <a:r>
              <a:rPr lang="en-US" dirty="0"/>
              <a:t>December 17, 2020</a:t>
            </a:r>
          </a:p>
        </p:txBody>
      </p:sp>
      <p:sp>
        <p:nvSpPr>
          <p:cNvPr id="8" name="Speech Bubble: Oval 7">
            <a:extLst>
              <a:ext uri="{FF2B5EF4-FFF2-40B4-BE49-F238E27FC236}">
                <a16:creationId xmlns:a16="http://schemas.microsoft.com/office/drawing/2014/main" id="{487970D4-422E-49D5-AB62-DCF8400B3692}"/>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70709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007E-BFAC-4F5B-AB61-BDF0F485580D}"/>
              </a:ext>
            </a:extLst>
          </p:cNvPr>
          <p:cNvSpPr>
            <a:spLocks noGrp="1"/>
          </p:cNvSpPr>
          <p:nvPr>
            <p:ph type="ctrTitle"/>
          </p:nvPr>
        </p:nvSpPr>
        <p:spPr>
          <a:xfrm>
            <a:off x="3016685" y="517793"/>
            <a:ext cx="7307943" cy="594911"/>
          </a:xfrm>
        </p:spPr>
        <p:txBody>
          <a:bodyPr/>
          <a:lstStyle/>
          <a:p>
            <a:pPr algn="ctr"/>
            <a:r>
              <a:rPr lang="en-US" dirty="0">
                <a:latin typeface="Verdana" panose="020B0604030504040204" pitchFamily="34" charset="0"/>
                <a:ea typeface="Verdana" panose="020B0604030504040204" pitchFamily="34" charset="0"/>
              </a:rPr>
              <a:t>Key Changes for 2021</a:t>
            </a:r>
          </a:p>
        </p:txBody>
      </p:sp>
      <p:sp>
        <p:nvSpPr>
          <p:cNvPr id="4" name="Slide Number Placeholder 3">
            <a:extLst>
              <a:ext uri="{FF2B5EF4-FFF2-40B4-BE49-F238E27FC236}">
                <a16:creationId xmlns:a16="http://schemas.microsoft.com/office/drawing/2014/main" id="{834647E1-D7A0-4072-BA3B-595783F23F1A}"/>
              </a:ext>
            </a:extLst>
          </p:cNvPr>
          <p:cNvSpPr>
            <a:spLocks noGrp="1"/>
          </p:cNvSpPr>
          <p:nvPr>
            <p:ph type="sldNum" sz="quarter" idx="12"/>
          </p:nvPr>
        </p:nvSpPr>
        <p:spPr/>
        <p:txBody>
          <a:bodyPr/>
          <a:lstStyle/>
          <a:p>
            <a:fld id="{6E9F442E-095D-414B-A3C1-4D7C903EC540}" type="slidenum">
              <a:rPr lang="en-US" smtClean="0"/>
              <a:t>7</a:t>
            </a:fld>
            <a:endParaRPr lang="en-US" dirty="0"/>
          </a:p>
        </p:txBody>
      </p:sp>
      <p:graphicFrame>
        <p:nvGraphicFramePr>
          <p:cNvPr id="5" name="Diagram 4">
            <a:extLst>
              <a:ext uri="{FF2B5EF4-FFF2-40B4-BE49-F238E27FC236}">
                <a16:creationId xmlns:a16="http://schemas.microsoft.com/office/drawing/2014/main" id="{3F2BEB1A-141C-49AE-AA55-669BA1D967F3}"/>
              </a:ext>
            </a:extLst>
          </p:cNvPr>
          <p:cNvGraphicFramePr/>
          <p:nvPr>
            <p:extLst>
              <p:ext uri="{D42A27DB-BD31-4B8C-83A1-F6EECF244321}">
                <p14:modId xmlns:p14="http://schemas.microsoft.com/office/powerpoint/2010/main" val="164450504"/>
              </p:ext>
            </p:extLst>
          </p:nvPr>
        </p:nvGraphicFramePr>
        <p:xfrm>
          <a:off x="826264" y="859316"/>
          <a:ext cx="11968546" cy="5227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peech Bubble: Oval 5">
            <a:extLst>
              <a:ext uri="{FF2B5EF4-FFF2-40B4-BE49-F238E27FC236}">
                <a16:creationId xmlns:a16="http://schemas.microsoft.com/office/drawing/2014/main" id="{3011F54A-956A-49A1-B496-2BDF560412F6}"/>
              </a:ext>
            </a:extLst>
          </p:cNvPr>
          <p:cNvSpPr/>
          <p:nvPr/>
        </p:nvSpPr>
        <p:spPr>
          <a:xfrm>
            <a:off x="11119824" y="196800"/>
            <a:ext cx="988093" cy="72811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878483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F14D-3FA2-4D73-8A05-5584E8319DB3}"/>
              </a:ext>
            </a:extLst>
          </p:cNvPr>
          <p:cNvSpPr>
            <a:spLocks noGrp="1"/>
          </p:cNvSpPr>
          <p:nvPr>
            <p:ph type="ctrTitle"/>
          </p:nvPr>
        </p:nvSpPr>
        <p:spPr>
          <a:xfrm>
            <a:off x="2327564" y="498765"/>
            <a:ext cx="9143999" cy="867930"/>
          </a:xfrm>
        </p:spPr>
        <p:txBody>
          <a:bodyPr/>
          <a:lstStyle/>
          <a:p>
            <a:pPr algn="ctr"/>
            <a:r>
              <a:rPr lang="en-US" dirty="0">
                <a:latin typeface="Verdana" panose="020B0604030504040204" pitchFamily="34" charset="0"/>
                <a:ea typeface="Verdana" panose="020B0604030504040204" pitchFamily="34" charset="0"/>
              </a:rPr>
              <a:t>CG: Primary Total Time</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and Secondary FF/Contact/E-M Time</a:t>
            </a:r>
          </a:p>
        </p:txBody>
      </p:sp>
      <p:sp>
        <p:nvSpPr>
          <p:cNvPr id="3" name="Subtitle 2">
            <a:extLst>
              <a:ext uri="{FF2B5EF4-FFF2-40B4-BE49-F238E27FC236}">
                <a16:creationId xmlns:a16="http://schemas.microsoft.com/office/drawing/2014/main" id="{72504FAB-9855-45B0-BC37-36C95F57D756}"/>
              </a:ext>
            </a:extLst>
          </p:cNvPr>
          <p:cNvSpPr>
            <a:spLocks noGrp="1"/>
          </p:cNvSpPr>
          <p:nvPr>
            <p:ph type="subTitle" idx="1"/>
          </p:nvPr>
        </p:nvSpPr>
        <p:spPr>
          <a:xfrm>
            <a:off x="312234" y="1590263"/>
            <a:ext cx="11541512" cy="4713983"/>
          </a:xfrm>
        </p:spPr>
        <p:txBody>
          <a:bodyPr/>
          <a:lstStyle/>
          <a:p>
            <a:pPr marL="108000" indent="0" algn="ctr">
              <a:buNone/>
            </a:pPr>
            <a:endParaRPr lang="en-US" sz="1800" dirty="0">
              <a:solidFill>
                <a:srgbClr val="323232"/>
              </a:solidFill>
              <a:latin typeface="Verdana" panose="020B0604030504040204" pitchFamily="34" charset="0"/>
              <a:ea typeface="Verdana" panose="020B0604030504040204" pitchFamily="34" charset="0"/>
            </a:endParaRPr>
          </a:p>
          <a:p>
            <a:pPr marL="108000" indent="0">
              <a:buNone/>
            </a:pPr>
            <a:r>
              <a:rPr lang="en-US" sz="2000" u="sng" dirty="0">
                <a:solidFill>
                  <a:schemeClr val="tx1"/>
                </a:solidFill>
                <a:latin typeface="Verdana" panose="020B0604030504040204" pitchFamily="34" charset="0"/>
                <a:ea typeface="Verdana" panose="020B0604030504040204" pitchFamily="34" charset="0"/>
              </a:rPr>
              <a:t>Secondary Code and FF/Contact/E-M Time field </a:t>
            </a:r>
            <a:r>
              <a:rPr lang="en-US" sz="2000" u="sng" dirty="0">
                <a:solidFill>
                  <a:schemeClr val="tx1">
                    <a:lumMod val="50000"/>
                    <a:lumOff val="50000"/>
                  </a:schemeClr>
                </a:solidFill>
                <a:latin typeface="Verdana" panose="020B0604030504040204" pitchFamily="34" charset="0"/>
                <a:ea typeface="Verdana" panose="020B0604030504040204" pitchFamily="34" charset="0"/>
              </a:rPr>
              <a:t>(PKA as Secondary Total Time) </a:t>
            </a:r>
          </a:p>
          <a:p>
            <a:pPr algn="ctr"/>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r>
              <a:rPr lang="en-US" sz="2000" u="sng" dirty="0">
                <a:solidFill>
                  <a:schemeClr val="tx1"/>
                </a:solidFill>
                <a:latin typeface="Verdana" panose="020B0604030504040204" pitchFamily="34" charset="0"/>
                <a:ea typeface="Verdana" panose="020B0604030504040204" pitchFamily="34" charset="0"/>
              </a:rPr>
              <a:t>544-99417: </a:t>
            </a:r>
            <a:r>
              <a:rPr lang="en-US" sz="2000" dirty="0">
                <a:solidFill>
                  <a:schemeClr val="tx1">
                    <a:lumMod val="50000"/>
                    <a:lumOff val="50000"/>
                  </a:schemeClr>
                </a:solidFill>
                <a:latin typeface="Verdana" panose="020B0604030504040204" pitchFamily="34" charset="0"/>
                <a:ea typeface="Verdana" panose="020B0604030504040204" pitchFamily="34" charset="0"/>
              </a:rPr>
              <a:t>Use for Prolonged  E/M time beyond the Primary code’s base duration:</a:t>
            </a:r>
          </a:p>
          <a:p>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If 646-99215 (40 -54 min) Established Client service time is 55 minutes or greater, the E/M Primary Service Time reverts to 40 minutes </a:t>
            </a:r>
            <a:r>
              <a:rPr lang="en-US" u="sng" dirty="0">
                <a:solidFill>
                  <a:schemeClr val="tx1">
                    <a:lumMod val="50000"/>
                    <a:lumOff val="50000"/>
                  </a:schemeClr>
                </a:solidFill>
                <a:latin typeface="Verdana" panose="020B0604030504040204" pitchFamily="34" charset="0"/>
                <a:ea typeface="Verdana" panose="020B0604030504040204" pitchFamily="34" charset="0"/>
              </a:rPr>
              <a:t>base duration</a:t>
            </a:r>
            <a:r>
              <a:rPr lang="en-US" dirty="0">
                <a:solidFill>
                  <a:schemeClr val="tx1">
                    <a:lumMod val="50000"/>
                    <a:lumOff val="50000"/>
                  </a:schemeClr>
                </a:solidFill>
                <a:latin typeface="Verdana" panose="020B0604030504040204" pitchFamily="34" charset="0"/>
                <a:ea typeface="Verdana" panose="020B0604030504040204" pitchFamily="34" charset="0"/>
              </a:rPr>
              <a:t>.</a:t>
            </a:r>
          </a:p>
          <a:p>
            <a:pPr lvl="1" algn="l"/>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If 549-99205 (60-74 min) New Client service time is 75 minutes or greater, the E/M Primary Service Time reverts to 60 minutes </a:t>
            </a:r>
            <a:r>
              <a:rPr lang="en-US" u="sng" dirty="0">
                <a:solidFill>
                  <a:schemeClr val="tx1">
                    <a:lumMod val="50000"/>
                    <a:lumOff val="50000"/>
                  </a:schemeClr>
                </a:solidFill>
                <a:latin typeface="Verdana" panose="020B0604030504040204" pitchFamily="34" charset="0"/>
                <a:ea typeface="Verdana" panose="020B0604030504040204" pitchFamily="34" charset="0"/>
              </a:rPr>
              <a:t>base duration</a:t>
            </a:r>
            <a:r>
              <a:rPr lang="en-US" dirty="0">
                <a:solidFill>
                  <a:schemeClr val="tx1">
                    <a:lumMod val="50000"/>
                    <a:lumOff val="50000"/>
                  </a:schemeClr>
                </a:solidFill>
                <a:latin typeface="Verdana" panose="020B0604030504040204" pitchFamily="34" charset="0"/>
                <a:ea typeface="Verdana" panose="020B0604030504040204" pitchFamily="34" charset="0"/>
              </a:rPr>
              <a:t>.</a:t>
            </a:r>
          </a:p>
          <a:p>
            <a:pPr marL="742950" lvl="1" indent="-285750" algn="l">
              <a:buFont typeface="Arial" panose="020B0604020202020204" pitchFamily="34" charset="0"/>
              <a:buChar char="•"/>
            </a:pPr>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All the excess service time rolls over to Secondary Service Time of 544-99417</a:t>
            </a:r>
          </a:p>
          <a:p>
            <a:pPr lvl="1" algn="l"/>
            <a:endParaRPr lang="en-US"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dirty="0">
                <a:solidFill>
                  <a:schemeClr val="tx1">
                    <a:lumMod val="50000"/>
                    <a:lumOff val="50000"/>
                  </a:schemeClr>
                </a:solidFill>
                <a:latin typeface="Verdana" panose="020B0604030504040204" pitchFamily="34" charset="0"/>
                <a:ea typeface="Verdana" panose="020B0604030504040204" pitchFamily="34" charset="0"/>
              </a:rPr>
              <a:t>All minutes roll-over to claim to Medi-Cal.</a:t>
            </a:r>
          </a:p>
          <a:p>
            <a:pPr marL="108000" indent="0">
              <a:buNone/>
            </a:pPr>
            <a:endParaRPr lang="en-US" dirty="0"/>
          </a:p>
        </p:txBody>
      </p:sp>
      <p:sp>
        <p:nvSpPr>
          <p:cNvPr id="4" name="Slide Number Placeholder 3">
            <a:extLst>
              <a:ext uri="{FF2B5EF4-FFF2-40B4-BE49-F238E27FC236}">
                <a16:creationId xmlns:a16="http://schemas.microsoft.com/office/drawing/2014/main" id="{93C90C33-C093-425D-AAAB-4B282A3D5D83}"/>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70</a:t>
            </a:fld>
            <a:endParaRPr lang="uk-UA" dirty="0"/>
          </a:p>
        </p:txBody>
      </p:sp>
      <p:sp>
        <p:nvSpPr>
          <p:cNvPr id="7" name="Date Placeholder 6">
            <a:extLst>
              <a:ext uri="{FF2B5EF4-FFF2-40B4-BE49-F238E27FC236}">
                <a16:creationId xmlns:a16="http://schemas.microsoft.com/office/drawing/2014/main" id="{9D181750-C91B-4123-B0F7-B651F89DA1D5}"/>
              </a:ext>
            </a:extLst>
          </p:cNvPr>
          <p:cNvSpPr>
            <a:spLocks noGrp="1"/>
          </p:cNvSpPr>
          <p:nvPr>
            <p:ph type="dt" sz="half" idx="10"/>
          </p:nvPr>
        </p:nvSpPr>
        <p:spPr/>
        <p:txBody>
          <a:bodyPr/>
          <a:lstStyle/>
          <a:p>
            <a:r>
              <a:rPr lang="en-US" dirty="0"/>
              <a:t>December 17, 2020</a:t>
            </a:r>
          </a:p>
        </p:txBody>
      </p:sp>
      <p:sp>
        <p:nvSpPr>
          <p:cNvPr id="6" name="Speech Bubble: Oval 5">
            <a:extLst>
              <a:ext uri="{FF2B5EF4-FFF2-40B4-BE49-F238E27FC236}">
                <a16:creationId xmlns:a16="http://schemas.microsoft.com/office/drawing/2014/main" id="{44E9929E-8D94-4914-8F9D-F414BE2998D3}"/>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28703084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6B3E-7DEF-4949-9BF9-D3594E4E00D1}"/>
              </a:ext>
            </a:extLst>
          </p:cNvPr>
          <p:cNvSpPr>
            <a:spLocks noGrp="1"/>
          </p:cNvSpPr>
          <p:nvPr>
            <p:ph type="ctrTitle"/>
          </p:nvPr>
        </p:nvSpPr>
        <p:spPr>
          <a:xfrm>
            <a:off x="922606" y="594036"/>
            <a:ext cx="10431194" cy="480131"/>
          </a:xfrm>
        </p:spPr>
        <p:txBody>
          <a:bodyPr/>
          <a:lstStyle/>
          <a:p>
            <a:r>
              <a:rPr lang="en-US" dirty="0">
                <a:latin typeface="Verdana" panose="020B0604030504040204" pitchFamily="34" charset="0"/>
                <a:ea typeface="Verdana" panose="020B0604030504040204" pitchFamily="34" charset="0"/>
              </a:rPr>
              <a:t>Clinicians Gateway Primary FF/Contact/E-M Time</a:t>
            </a:r>
          </a:p>
        </p:txBody>
      </p:sp>
      <p:sp>
        <p:nvSpPr>
          <p:cNvPr id="4" name="Slide Number Placeholder 3">
            <a:extLst>
              <a:ext uri="{FF2B5EF4-FFF2-40B4-BE49-F238E27FC236}">
                <a16:creationId xmlns:a16="http://schemas.microsoft.com/office/drawing/2014/main" id="{5443F0F0-01B1-442A-A928-774A3EC117AB}"/>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71</a:t>
            </a:fld>
            <a:endParaRPr lang="uk-UA" dirty="0"/>
          </a:p>
        </p:txBody>
      </p:sp>
      <p:sp>
        <p:nvSpPr>
          <p:cNvPr id="6" name="Date Placeholder 5">
            <a:extLst>
              <a:ext uri="{FF2B5EF4-FFF2-40B4-BE49-F238E27FC236}">
                <a16:creationId xmlns:a16="http://schemas.microsoft.com/office/drawing/2014/main" id="{9FC6F833-F0A3-45AD-B97E-76093592D9AF}"/>
              </a:ext>
            </a:extLst>
          </p:cNvPr>
          <p:cNvSpPr>
            <a:spLocks noGrp="1"/>
          </p:cNvSpPr>
          <p:nvPr>
            <p:ph type="dt" sz="half" idx="10"/>
          </p:nvPr>
        </p:nvSpPr>
        <p:spPr/>
        <p:txBody>
          <a:bodyPr/>
          <a:lstStyle/>
          <a:p>
            <a:r>
              <a:rPr lang="en-US" dirty="0"/>
              <a:t>December 17, 2020</a:t>
            </a:r>
          </a:p>
        </p:txBody>
      </p:sp>
      <p:sp>
        <p:nvSpPr>
          <p:cNvPr id="10" name="TextBox 9">
            <a:extLst>
              <a:ext uri="{FF2B5EF4-FFF2-40B4-BE49-F238E27FC236}">
                <a16:creationId xmlns:a16="http://schemas.microsoft.com/office/drawing/2014/main" id="{12FB3CE8-3257-4341-925C-9AF34E2DAAD7}"/>
              </a:ext>
            </a:extLst>
          </p:cNvPr>
          <p:cNvSpPr txBox="1"/>
          <p:nvPr/>
        </p:nvSpPr>
        <p:spPr>
          <a:xfrm>
            <a:off x="1586132" y="1464067"/>
            <a:ext cx="9767668" cy="646331"/>
          </a:xfrm>
          <a:prstGeom prst="rect">
            <a:avLst/>
          </a:prstGeom>
          <a:noFill/>
        </p:spPr>
        <p:txBody>
          <a:bodyPr wrap="square">
            <a:spAutoFit/>
          </a:bodyPr>
          <a:lstStyle/>
          <a:p>
            <a:pPr lvl="1" algn="ctr"/>
            <a:r>
              <a:rPr lang="en-US" u="sng" dirty="0">
                <a:solidFill>
                  <a:schemeClr val="tx1">
                    <a:lumMod val="50000"/>
                    <a:lumOff val="50000"/>
                  </a:schemeClr>
                </a:solidFill>
                <a:latin typeface="Verdana" panose="020B0604030504040204" pitchFamily="34" charset="0"/>
                <a:ea typeface="Verdana" panose="020B0604030504040204" pitchFamily="34" charset="0"/>
              </a:rPr>
              <a:t>E/M service time used for Primary Code selection is entered in the Instructions and Pre-Existing Diagnoses section in the FF/Contact/E-M Time field.</a:t>
            </a:r>
          </a:p>
        </p:txBody>
      </p:sp>
      <p:pic>
        <p:nvPicPr>
          <p:cNvPr id="3" name="Picture 2">
            <a:extLst>
              <a:ext uri="{FF2B5EF4-FFF2-40B4-BE49-F238E27FC236}">
                <a16:creationId xmlns:a16="http://schemas.microsoft.com/office/drawing/2014/main" id="{11AD3AD2-0A3B-4A0B-9737-2438870D4570}"/>
              </a:ext>
            </a:extLst>
          </p:cNvPr>
          <p:cNvPicPr>
            <a:picLocks noChangeAspect="1"/>
          </p:cNvPicPr>
          <p:nvPr/>
        </p:nvPicPr>
        <p:blipFill>
          <a:blip r:embed="rId3"/>
          <a:stretch>
            <a:fillRect/>
          </a:stretch>
        </p:blipFill>
        <p:spPr>
          <a:xfrm>
            <a:off x="2570511" y="4231272"/>
            <a:ext cx="5895123" cy="699216"/>
          </a:xfrm>
          <a:prstGeom prst="rect">
            <a:avLst/>
          </a:prstGeom>
        </p:spPr>
      </p:pic>
      <p:pic>
        <p:nvPicPr>
          <p:cNvPr id="5" name="Picture 4">
            <a:extLst>
              <a:ext uri="{FF2B5EF4-FFF2-40B4-BE49-F238E27FC236}">
                <a16:creationId xmlns:a16="http://schemas.microsoft.com/office/drawing/2014/main" id="{19A0ADBC-981C-4177-8342-B40A2288DFFF}"/>
              </a:ext>
            </a:extLst>
          </p:cNvPr>
          <p:cNvPicPr>
            <a:picLocks noChangeAspect="1"/>
          </p:cNvPicPr>
          <p:nvPr/>
        </p:nvPicPr>
        <p:blipFill>
          <a:blip r:embed="rId4"/>
          <a:stretch>
            <a:fillRect/>
          </a:stretch>
        </p:blipFill>
        <p:spPr>
          <a:xfrm>
            <a:off x="2559515" y="2227112"/>
            <a:ext cx="5906119" cy="2009568"/>
          </a:xfrm>
          <a:prstGeom prst="rect">
            <a:avLst/>
          </a:prstGeom>
        </p:spPr>
      </p:pic>
      <p:sp>
        <p:nvSpPr>
          <p:cNvPr id="8" name="Speech Bubble: Oval 7">
            <a:extLst>
              <a:ext uri="{FF2B5EF4-FFF2-40B4-BE49-F238E27FC236}">
                <a16:creationId xmlns:a16="http://schemas.microsoft.com/office/drawing/2014/main" id="{F2E855AE-2028-41E2-99A5-F994A674E494}"/>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pic>
        <p:nvPicPr>
          <p:cNvPr id="12" name="Picture 11">
            <a:extLst>
              <a:ext uri="{FF2B5EF4-FFF2-40B4-BE49-F238E27FC236}">
                <a16:creationId xmlns:a16="http://schemas.microsoft.com/office/drawing/2014/main" id="{F8CE5AA0-AA7A-4594-8066-C05A91C069E5}"/>
              </a:ext>
            </a:extLst>
          </p:cNvPr>
          <p:cNvPicPr>
            <a:picLocks noChangeAspect="1"/>
          </p:cNvPicPr>
          <p:nvPr/>
        </p:nvPicPr>
        <p:blipFill>
          <a:blip r:embed="rId5"/>
          <a:stretch>
            <a:fillRect/>
          </a:stretch>
        </p:blipFill>
        <p:spPr>
          <a:xfrm>
            <a:off x="2570511" y="4930488"/>
            <a:ext cx="5895123" cy="1223491"/>
          </a:xfrm>
          <a:prstGeom prst="rect">
            <a:avLst/>
          </a:prstGeom>
        </p:spPr>
      </p:pic>
    </p:spTree>
    <p:extLst>
      <p:ext uri="{BB962C8B-B14F-4D97-AF65-F5344CB8AC3E}">
        <p14:creationId xmlns:p14="http://schemas.microsoft.com/office/powerpoint/2010/main" val="3436693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14E8-9F53-4F58-9E3A-7BC72C63AAB2}"/>
              </a:ext>
            </a:extLst>
          </p:cNvPr>
          <p:cNvSpPr>
            <a:spLocks noGrp="1"/>
          </p:cNvSpPr>
          <p:nvPr>
            <p:ph type="ctrTitle"/>
          </p:nvPr>
        </p:nvSpPr>
        <p:spPr>
          <a:xfrm>
            <a:off x="377958" y="54229"/>
            <a:ext cx="11436083"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Service Time 40-54 Minutes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for 646-99215, Established Patient, No Prolonged Time</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Same Tame Documentation</a:t>
            </a:r>
          </a:p>
        </p:txBody>
      </p:sp>
      <p:sp>
        <p:nvSpPr>
          <p:cNvPr id="3" name="Subtitle 2">
            <a:extLst>
              <a:ext uri="{FF2B5EF4-FFF2-40B4-BE49-F238E27FC236}">
                <a16:creationId xmlns:a16="http://schemas.microsoft.com/office/drawing/2014/main" id="{1FE114ED-85F0-4C35-8DDE-AD83D7F99D37}"/>
              </a:ext>
            </a:extLst>
          </p:cNvPr>
          <p:cNvSpPr>
            <a:spLocks noGrp="1"/>
          </p:cNvSpPr>
          <p:nvPr>
            <p:ph type="subTitle" idx="1"/>
          </p:nvPr>
        </p:nvSpPr>
        <p:spPr>
          <a:xfrm>
            <a:off x="2411896" y="1199009"/>
            <a:ext cx="9142795" cy="1733808"/>
          </a:xfrm>
        </p:spPr>
        <p:txBody>
          <a:bodyPr/>
          <a:lstStyle/>
          <a:p>
            <a:r>
              <a:rPr lang="en-US" sz="1600" i="1" dirty="0"/>
              <a:t>Established Patient-</a:t>
            </a:r>
            <a:r>
              <a:rPr lang="en-US" sz="1600" dirty="0"/>
              <a:t>with </a:t>
            </a:r>
            <a:r>
              <a:rPr lang="en-US" sz="1600" b="1" u="sng" dirty="0"/>
              <a:t>same day documentation time</a:t>
            </a:r>
          </a:p>
          <a:p>
            <a:r>
              <a:rPr lang="en-US" sz="1600" dirty="0"/>
              <a:t>Determine service time: 35 min service + 10 min documentation = 45 min (Total E/M Service time which includes same day documentation in the service time).</a:t>
            </a:r>
          </a:p>
          <a:p>
            <a:r>
              <a:rPr lang="en-US" sz="1600" dirty="0"/>
              <a:t>Use Service Time to choose the E/M code</a:t>
            </a:r>
          </a:p>
          <a:p>
            <a:r>
              <a:rPr lang="en-US" sz="1600" dirty="0"/>
              <a:t>E/M service 40-54 minutes uses only Primary code </a:t>
            </a:r>
          </a:p>
          <a:p>
            <a:r>
              <a:rPr lang="en-US" sz="1600" dirty="0"/>
              <a:t>Enter Total E/M Service time into Primary Total Time field</a:t>
            </a:r>
            <a:endParaRPr lang="en-US" dirty="0"/>
          </a:p>
        </p:txBody>
      </p:sp>
      <p:sp>
        <p:nvSpPr>
          <p:cNvPr id="4" name="Slide Number Placeholder 3">
            <a:extLst>
              <a:ext uri="{FF2B5EF4-FFF2-40B4-BE49-F238E27FC236}">
                <a16:creationId xmlns:a16="http://schemas.microsoft.com/office/drawing/2014/main" id="{F0DE384D-A7BF-485C-B4C7-07DFC6E863AA}"/>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72</a:t>
            </a:fld>
            <a:endParaRPr lang="uk-UA" dirty="0"/>
          </a:p>
        </p:txBody>
      </p:sp>
      <p:pic>
        <p:nvPicPr>
          <p:cNvPr id="6" name="Picture 5">
            <a:extLst>
              <a:ext uri="{FF2B5EF4-FFF2-40B4-BE49-F238E27FC236}">
                <a16:creationId xmlns:a16="http://schemas.microsoft.com/office/drawing/2014/main" id="{7721B34E-D634-49C8-B251-1B57BB7007E5}"/>
              </a:ext>
            </a:extLst>
          </p:cNvPr>
          <p:cNvPicPr>
            <a:picLocks noChangeAspect="1"/>
          </p:cNvPicPr>
          <p:nvPr/>
        </p:nvPicPr>
        <p:blipFill>
          <a:blip r:embed="rId3"/>
          <a:stretch>
            <a:fillRect/>
          </a:stretch>
        </p:blipFill>
        <p:spPr>
          <a:xfrm>
            <a:off x="987286" y="2922695"/>
            <a:ext cx="10217426" cy="3300440"/>
          </a:xfrm>
          <a:prstGeom prst="rect">
            <a:avLst/>
          </a:prstGeom>
        </p:spPr>
      </p:pic>
      <p:sp>
        <p:nvSpPr>
          <p:cNvPr id="7" name="Speech Bubble: Oval 6">
            <a:extLst>
              <a:ext uri="{FF2B5EF4-FFF2-40B4-BE49-F238E27FC236}">
                <a16:creationId xmlns:a16="http://schemas.microsoft.com/office/drawing/2014/main" id="{A3E691CF-83A2-4B92-8254-E35B630D4A8E}"/>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30094376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14E8-9F53-4F58-9E3A-7BC72C63AAB2}"/>
              </a:ext>
            </a:extLst>
          </p:cNvPr>
          <p:cNvSpPr>
            <a:spLocks noGrp="1"/>
          </p:cNvSpPr>
          <p:nvPr>
            <p:ph type="ctrTitle"/>
          </p:nvPr>
        </p:nvSpPr>
        <p:spPr>
          <a:xfrm>
            <a:off x="377958" y="404078"/>
            <a:ext cx="11436083"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Service Time 40-54 Minutes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for 646-99215, Established Patient, No Prolonged Time</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Same Day Documentation</a:t>
            </a:r>
          </a:p>
        </p:txBody>
      </p:sp>
      <p:sp>
        <p:nvSpPr>
          <p:cNvPr id="3" name="Subtitle 2">
            <a:extLst>
              <a:ext uri="{FF2B5EF4-FFF2-40B4-BE49-F238E27FC236}">
                <a16:creationId xmlns:a16="http://schemas.microsoft.com/office/drawing/2014/main" id="{1FE114ED-85F0-4C35-8DDE-AD83D7F99D37}"/>
              </a:ext>
            </a:extLst>
          </p:cNvPr>
          <p:cNvSpPr>
            <a:spLocks noGrp="1"/>
          </p:cNvSpPr>
          <p:nvPr>
            <p:ph type="subTitle" idx="1"/>
          </p:nvPr>
        </p:nvSpPr>
        <p:spPr>
          <a:xfrm>
            <a:off x="1524600" y="2412648"/>
            <a:ext cx="9142795" cy="553998"/>
          </a:xfrm>
        </p:spPr>
        <p:txBody>
          <a:bodyPr/>
          <a:lstStyle/>
          <a:p>
            <a:r>
              <a:rPr lang="en-US" sz="1600" b="1" u="sng" dirty="0"/>
              <a:t>Total E/M service time for Primary Code selection is placed in the “Primary FF/Contact/E-M Time” field.</a:t>
            </a:r>
          </a:p>
        </p:txBody>
      </p:sp>
      <p:sp>
        <p:nvSpPr>
          <p:cNvPr id="4" name="Slide Number Placeholder 3">
            <a:extLst>
              <a:ext uri="{FF2B5EF4-FFF2-40B4-BE49-F238E27FC236}">
                <a16:creationId xmlns:a16="http://schemas.microsoft.com/office/drawing/2014/main" id="{F0DE384D-A7BF-485C-B4C7-07DFC6E863AA}"/>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73</a:t>
            </a:fld>
            <a:endParaRPr lang="uk-UA" dirty="0"/>
          </a:p>
        </p:txBody>
      </p:sp>
      <p:sp>
        <p:nvSpPr>
          <p:cNvPr id="7" name="Speech Bubble: Oval 6">
            <a:extLst>
              <a:ext uri="{FF2B5EF4-FFF2-40B4-BE49-F238E27FC236}">
                <a16:creationId xmlns:a16="http://schemas.microsoft.com/office/drawing/2014/main" id="{A3E691CF-83A2-4B92-8254-E35B630D4A8E}"/>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pic>
        <p:nvPicPr>
          <p:cNvPr id="8" name="Picture 7">
            <a:extLst>
              <a:ext uri="{FF2B5EF4-FFF2-40B4-BE49-F238E27FC236}">
                <a16:creationId xmlns:a16="http://schemas.microsoft.com/office/drawing/2014/main" id="{69FFDE41-15BC-4B58-BF2F-06B4FA462069}"/>
              </a:ext>
            </a:extLst>
          </p:cNvPr>
          <p:cNvPicPr>
            <a:picLocks noChangeAspect="1"/>
          </p:cNvPicPr>
          <p:nvPr/>
        </p:nvPicPr>
        <p:blipFill>
          <a:blip r:embed="rId3"/>
          <a:stretch>
            <a:fillRect/>
          </a:stretch>
        </p:blipFill>
        <p:spPr>
          <a:xfrm>
            <a:off x="1134094" y="3592324"/>
            <a:ext cx="9923809" cy="2066667"/>
          </a:xfrm>
          <a:prstGeom prst="rect">
            <a:avLst/>
          </a:prstGeom>
        </p:spPr>
      </p:pic>
    </p:spTree>
    <p:extLst>
      <p:ext uri="{BB962C8B-B14F-4D97-AF65-F5344CB8AC3E}">
        <p14:creationId xmlns:p14="http://schemas.microsoft.com/office/powerpoint/2010/main" val="3369808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14E8-9F53-4F58-9E3A-7BC72C63AAB2}"/>
              </a:ext>
            </a:extLst>
          </p:cNvPr>
          <p:cNvSpPr>
            <a:spLocks noGrp="1"/>
          </p:cNvSpPr>
          <p:nvPr>
            <p:ph type="ctrTitle"/>
          </p:nvPr>
        </p:nvSpPr>
        <p:spPr>
          <a:xfrm>
            <a:off x="327712" y="156555"/>
            <a:ext cx="10495690"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Total Time 40-54 Minutes, Established Patient,  Non-Same Day Documentation,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No Prolonged Time</a:t>
            </a:r>
          </a:p>
        </p:txBody>
      </p:sp>
      <p:sp>
        <p:nvSpPr>
          <p:cNvPr id="3" name="Subtitle 2">
            <a:extLst>
              <a:ext uri="{FF2B5EF4-FFF2-40B4-BE49-F238E27FC236}">
                <a16:creationId xmlns:a16="http://schemas.microsoft.com/office/drawing/2014/main" id="{1FE114ED-85F0-4C35-8DDE-AD83D7F99D37}"/>
              </a:ext>
            </a:extLst>
          </p:cNvPr>
          <p:cNvSpPr>
            <a:spLocks noGrp="1"/>
          </p:cNvSpPr>
          <p:nvPr>
            <p:ph type="subTitle" idx="1"/>
          </p:nvPr>
        </p:nvSpPr>
        <p:spPr>
          <a:xfrm>
            <a:off x="1984598" y="1284460"/>
            <a:ext cx="9729397" cy="1938864"/>
          </a:xfrm>
        </p:spPr>
        <p:txBody>
          <a:bodyPr/>
          <a:lstStyle/>
          <a:p>
            <a:endParaRPr lang="en-US" sz="1800" i="1" dirty="0"/>
          </a:p>
          <a:p>
            <a:r>
              <a:rPr lang="en-US" sz="2000" dirty="0"/>
              <a:t>Determine the service time, </a:t>
            </a:r>
            <a:r>
              <a:rPr lang="en-US" sz="2000" u="sng" dirty="0"/>
              <a:t>not including </a:t>
            </a:r>
            <a:r>
              <a:rPr lang="en-US" sz="2000" b="1" u="sng" dirty="0"/>
              <a:t>later day documentation time </a:t>
            </a:r>
          </a:p>
          <a:p>
            <a:r>
              <a:rPr lang="en-US" sz="2000" dirty="0"/>
              <a:t>Choose a lower duration E/M code if service time for encounter day is less than 40 minutes</a:t>
            </a:r>
          </a:p>
          <a:p>
            <a:r>
              <a:rPr lang="en-US" sz="2000" dirty="0"/>
              <a:t>Add later documentation time to service time for </a:t>
            </a:r>
            <a:r>
              <a:rPr lang="en-US" sz="2000" i="1" dirty="0"/>
              <a:t>Primary Total Time</a:t>
            </a:r>
          </a:p>
          <a:p>
            <a:pPr marL="108000" indent="0">
              <a:buNone/>
            </a:pPr>
            <a:endParaRPr lang="en-US" dirty="0"/>
          </a:p>
        </p:txBody>
      </p:sp>
      <p:sp>
        <p:nvSpPr>
          <p:cNvPr id="4" name="Slide Number Placeholder 3">
            <a:extLst>
              <a:ext uri="{FF2B5EF4-FFF2-40B4-BE49-F238E27FC236}">
                <a16:creationId xmlns:a16="http://schemas.microsoft.com/office/drawing/2014/main" id="{F0DE384D-A7BF-485C-B4C7-07DFC6E863A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uk-U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814B2A3-7BA3-427B-85F8-7936FADB223E}"/>
              </a:ext>
            </a:extLst>
          </p:cNvPr>
          <p:cNvPicPr>
            <a:picLocks noChangeAspect="1"/>
          </p:cNvPicPr>
          <p:nvPr/>
        </p:nvPicPr>
        <p:blipFill>
          <a:blip r:embed="rId3"/>
          <a:stretch>
            <a:fillRect/>
          </a:stretch>
        </p:blipFill>
        <p:spPr>
          <a:xfrm>
            <a:off x="786475" y="2847978"/>
            <a:ext cx="10619048" cy="3361905"/>
          </a:xfrm>
          <a:prstGeom prst="rect">
            <a:avLst/>
          </a:prstGeom>
        </p:spPr>
      </p:pic>
      <p:pic>
        <p:nvPicPr>
          <p:cNvPr id="5" name="Picture 4">
            <a:extLst>
              <a:ext uri="{FF2B5EF4-FFF2-40B4-BE49-F238E27FC236}">
                <a16:creationId xmlns:a16="http://schemas.microsoft.com/office/drawing/2014/main" id="{6C713C65-C7EF-4194-B697-542B17F72FCC}"/>
              </a:ext>
            </a:extLst>
          </p:cNvPr>
          <p:cNvPicPr>
            <a:picLocks noChangeAspect="1"/>
          </p:cNvPicPr>
          <p:nvPr/>
        </p:nvPicPr>
        <p:blipFill>
          <a:blip r:embed="rId4"/>
          <a:stretch>
            <a:fillRect/>
          </a:stretch>
        </p:blipFill>
        <p:spPr>
          <a:xfrm>
            <a:off x="10823402" y="257611"/>
            <a:ext cx="1060796" cy="743776"/>
          </a:xfrm>
          <a:prstGeom prst="rect">
            <a:avLst/>
          </a:prstGeom>
        </p:spPr>
      </p:pic>
    </p:spTree>
    <p:extLst>
      <p:ext uri="{BB962C8B-B14F-4D97-AF65-F5344CB8AC3E}">
        <p14:creationId xmlns:p14="http://schemas.microsoft.com/office/powerpoint/2010/main" val="436919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14E8-9F53-4F58-9E3A-7BC72C63AAB2}"/>
              </a:ext>
            </a:extLst>
          </p:cNvPr>
          <p:cNvSpPr>
            <a:spLocks noGrp="1"/>
          </p:cNvSpPr>
          <p:nvPr>
            <p:ph type="ctrTitle"/>
          </p:nvPr>
        </p:nvSpPr>
        <p:spPr>
          <a:xfrm>
            <a:off x="377958" y="404078"/>
            <a:ext cx="11436083"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Total Time 40-54 Minutes, Established Patient,  Non-Same Day Documentation,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No Prolonged Time</a:t>
            </a:r>
          </a:p>
        </p:txBody>
      </p:sp>
      <p:sp>
        <p:nvSpPr>
          <p:cNvPr id="3" name="Subtitle 2">
            <a:extLst>
              <a:ext uri="{FF2B5EF4-FFF2-40B4-BE49-F238E27FC236}">
                <a16:creationId xmlns:a16="http://schemas.microsoft.com/office/drawing/2014/main" id="{1FE114ED-85F0-4C35-8DDE-AD83D7F99D37}"/>
              </a:ext>
            </a:extLst>
          </p:cNvPr>
          <p:cNvSpPr>
            <a:spLocks noGrp="1"/>
          </p:cNvSpPr>
          <p:nvPr>
            <p:ph type="subTitle" idx="1"/>
          </p:nvPr>
        </p:nvSpPr>
        <p:spPr>
          <a:xfrm>
            <a:off x="1522608" y="2253715"/>
            <a:ext cx="9142795" cy="553998"/>
          </a:xfrm>
        </p:spPr>
        <p:txBody>
          <a:bodyPr/>
          <a:lstStyle/>
          <a:p>
            <a:r>
              <a:rPr lang="en-US" sz="1600" b="1" u="sng" dirty="0"/>
              <a:t>Total E/M service time for Primary Code selection is placed in the “Primary FF/Contact/E-M Time” field.</a:t>
            </a:r>
          </a:p>
        </p:txBody>
      </p:sp>
      <p:sp>
        <p:nvSpPr>
          <p:cNvPr id="4" name="Slide Number Placeholder 3">
            <a:extLst>
              <a:ext uri="{FF2B5EF4-FFF2-40B4-BE49-F238E27FC236}">
                <a16:creationId xmlns:a16="http://schemas.microsoft.com/office/drawing/2014/main" id="{F0DE384D-A7BF-485C-B4C7-07DFC6E863AA}"/>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75</a:t>
            </a:fld>
            <a:endParaRPr lang="uk-UA" dirty="0"/>
          </a:p>
        </p:txBody>
      </p:sp>
      <p:sp>
        <p:nvSpPr>
          <p:cNvPr id="7" name="Speech Bubble: Oval 6">
            <a:extLst>
              <a:ext uri="{FF2B5EF4-FFF2-40B4-BE49-F238E27FC236}">
                <a16:creationId xmlns:a16="http://schemas.microsoft.com/office/drawing/2014/main" id="{A3E691CF-83A2-4B92-8254-E35B630D4A8E}"/>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pic>
        <p:nvPicPr>
          <p:cNvPr id="6" name="Picture 5">
            <a:extLst>
              <a:ext uri="{FF2B5EF4-FFF2-40B4-BE49-F238E27FC236}">
                <a16:creationId xmlns:a16="http://schemas.microsoft.com/office/drawing/2014/main" id="{0E0E62FA-E9DE-4C04-BA05-9073B088D1C8}"/>
              </a:ext>
            </a:extLst>
          </p:cNvPr>
          <p:cNvPicPr>
            <a:picLocks noChangeAspect="1"/>
          </p:cNvPicPr>
          <p:nvPr/>
        </p:nvPicPr>
        <p:blipFill>
          <a:blip r:embed="rId3"/>
          <a:stretch>
            <a:fillRect/>
          </a:stretch>
        </p:blipFill>
        <p:spPr>
          <a:xfrm>
            <a:off x="1132102" y="3189883"/>
            <a:ext cx="9923809" cy="2066667"/>
          </a:xfrm>
          <a:prstGeom prst="rect">
            <a:avLst/>
          </a:prstGeom>
        </p:spPr>
      </p:pic>
    </p:spTree>
    <p:extLst>
      <p:ext uri="{BB962C8B-B14F-4D97-AF65-F5344CB8AC3E}">
        <p14:creationId xmlns:p14="http://schemas.microsoft.com/office/powerpoint/2010/main" val="32222519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7130-4282-4851-8381-49D6E02D4854}"/>
              </a:ext>
            </a:extLst>
          </p:cNvPr>
          <p:cNvSpPr>
            <a:spLocks noGrp="1"/>
          </p:cNvSpPr>
          <p:nvPr>
            <p:ph type="ctrTitle"/>
          </p:nvPr>
        </p:nvSpPr>
        <p:spPr>
          <a:xfrm>
            <a:off x="2824661" y="582947"/>
            <a:ext cx="7307943" cy="867930"/>
          </a:xfrm>
        </p:spPr>
        <p:txBody>
          <a:bodyPr/>
          <a:lstStyle/>
          <a:p>
            <a:pPr algn="ctr"/>
            <a:r>
              <a:rPr lang="en-US" dirty="0">
                <a:solidFill>
                  <a:srgbClr val="25B781"/>
                </a:solidFill>
                <a:latin typeface="Verdana" panose="020B0604030504040204" pitchFamily="34" charset="0"/>
                <a:ea typeface="Verdana" panose="020B0604030504040204" pitchFamily="34" charset="0"/>
              </a:rPr>
              <a:t>CG: Established Patient Prolonged Service Time Calculation</a:t>
            </a:r>
          </a:p>
        </p:txBody>
      </p:sp>
      <p:sp>
        <p:nvSpPr>
          <p:cNvPr id="3" name="Subtitle 2">
            <a:extLst>
              <a:ext uri="{FF2B5EF4-FFF2-40B4-BE49-F238E27FC236}">
                <a16:creationId xmlns:a16="http://schemas.microsoft.com/office/drawing/2014/main" id="{62662D52-02D1-4E09-B458-B42FB0F89ED5}"/>
              </a:ext>
            </a:extLst>
          </p:cNvPr>
          <p:cNvSpPr>
            <a:spLocks noGrp="1"/>
          </p:cNvSpPr>
          <p:nvPr>
            <p:ph type="subTitle" idx="1"/>
          </p:nvPr>
        </p:nvSpPr>
        <p:spPr>
          <a:xfrm>
            <a:off x="725054" y="1887184"/>
            <a:ext cx="10741891" cy="4141134"/>
          </a:xfrm>
        </p:spPr>
        <p:txBody>
          <a:bodyPr/>
          <a:lstStyle/>
          <a:p>
            <a:r>
              <a:rPr lang="en-US" sz="1800" i="1" dirty="0">
                <a:latin typeface="Verdana" panose="020B0604030504040204" pitchFamily="34" charset="0"/>
                <a:ea typeface="Verdana" panose="020B0604030504040204" pitchFamily="34" charset="0"/>
              </a:rPr>
              <a:t>Established Patient, Outpatient</a:t>
            </a:r>
            <a:r>
              <a:rPr lang="en-US" sz="1800" dirty="0">
                <a:latin typeface="Verdana" panose="020B0604030504040204" pitchFamily="34" charset="0"/>
                <a:ea typeface="Verdana" panose="020B0604030504040204" pitchFamily="34" charset="0"/>
              </a:rPr>
              <a:t>-Prolonged Service</a:t>
            </a:r>
          </a:p>
          <a:p>
            <a:pPr marL="800100" lvl="1" indent="-342900" algn="l">
              <a:buFont typeface="Arial" panose="020B0604020202020204" pitchFamily="34" charset="0"/>
              <a:buChar char="•"/>
            </a:pPr>
            <a:r>
              <a:rPr lang="en-US" sz="1800" dirty="0">
                <a:latin typeface="Verdana" panose="020B0604030504040204" pitchFamily="34" charset="0"/>
                <a:ea typeface="Verdana" panose="020B0604030504040204" pitchFamily="34" charset="0"/>
              </a:rPr>
              <a:t>If 646-99215 exceeds 54 minutes, the primary E/M service time reverts to 40 minutes base duration and all the excess rolls over to the Additional E/M Minutes (field).  CG will do secondary code math in the background. </a:t>
            </a:r>
          </a:p>
          <a:p>
            <a:pPr marL="800100" lvl="1" indent="-342900" algn="l">
              <a:buFont typeface="Arial" panose="020B0604020202020204" pitchFamily="34" charset="0"/>
              <a:buChar char="•"/>
            </a:pPr>
            <a:r>
              <a:rPr lang="en-US" sz="1800" i="1" dirty="0">
                <a:latin typeface="Verdana" panose="020B0604030504040204" pitchFamily="34" charset="0"/>
                <a:ea typeface="Verdana" panose="020B0604030504040204" pitchFamily="34" charset="0"/>
              </a:rPr>
              <a:t>Same day documentation is included in the service time calculation for code selection:</a:t>
            </a:r>
          </a:p>
          <a:p>
            <a:pPr marL="800100" lvl="1" indent="-342900" algn="l">
              <a:buFont typeface="Arial" panose="020B0604020202020204" pitchFamily="34" charset="0"/>
              <a:buChar char="•"/>
            </a:pPr>
            <a:endParaRPr lang="en-US" sz="1800" i="1"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i="1"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i="1"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i="1"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i="1"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i="1"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1800" i="1" dirty="0">
                <a:latin typeface="Verdana" panose="020B0604030504040204" pitchFamily="34" charset="0"/>
                <a:ea typeface="Verdana" panose="020B0604030504040204" pitchFamily="34" charset="0"/>
              </a:rPr>
              <a:t>Non-same day documentation is not included in the Service Time determination, but is added into the Primary Total Time later.</a:t>
            </a:r>
            <a:endParaRPr lang="en-US" sz="1800" i="1" dirty="0"/>
          </a:p>
        </p:txBody>
      </p:sp>
      <p:sp>
        <p:nvSpPr>
          <p:cNvPr id="4" name="Slide Number Placeholder 3">
            <a:extLst>
              <a:ext uri="{FF2B5EF4-FFF2-40B4-BE49-F238E27FC236}">
                <a16:creationId xmlns:a16="http://schemas.microsoft.com/office/drawing/2014/main" id="{AD79D33B-02E0-4C6C-B915-DC61EF01A2DA}"/>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76</a:t>
            </a:fld>
            <a:endParaRPr lang="uk-UA" dirty="0"/>
          </a:p>
        </p:txBody>
      </p:sp>
      <p:graphicFrame>
        <p:nvGraphicFramePr>
          <p:cNvPr id="5" name="Table 4">
            <a:extLst>
              <a:ext uri="{FF2B5EF4-FFF2-40B4-BE49-F238E27FC236}">
                <a16:creationId xmlns:a16="http://schemas.microsoft.com/office/drawing/2014/main" id="{564A9A03-D3F8-477D-A499-24010C62A735}"/>
              </a:ext>
            </a:extLst>
          </p:cNvPr>
          <p:cNvGraphicFramePr>
            <a:graphicFrameLocks noGrp="1"/>
          </p:cNvGraphicFramePr>
          <p:nvPr>
            <p:extLst>
              <p:ext uri="{D42A27DB-BD31-4B8C-83A1-F6EECF244321}">
                <p14:modId xmlns:p14="http://schemas.microsoft.com/office/powerpoint/2010/main" val="528717411"/>
              </p:ext>
            </p:extLst>
          </p:nvPr>
        </p:nvGraphicFramePr>
        <p:xfrm>
          <a:off x="807730" y="3561810"/>
          <a:ext cx="10248181" cy="1849120"/>
        </p:xfrm>
        <a:graphic>
          <a:graphicData uri="http://schemas.openxmlformats.org/drawingml/2006/table">
            <a:tbl>
              <a:tblPr firstRow="1" bandRow="1">
                <a:tableStyleId>{5C22544A-7EE6-4342-B048-85BDC9FD1C3A}</a:tableStyleId>
              </a:tblPr>
              <a:tblGrid>
                <a:gridCol w="10248181">
                  <a:extLst>
                    <a:ext uri="{9D8B030D-6E8A-4147-A177-3AD203B41FA5}">
                      <a16:colId xmlns:a16="http://schemas.microsoft.com/office/drawing/2014/main" val="3532138933"/>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Examples:</a:t>
                      </a:r>
                      <a:endParaRPr lang="en-US" sz="1600" dirty="0"/>
                    </a:p>
                  </a:txBody>
                  <a:tcPr/>
                </a:tc>
                <a:extLst>
                  <a:ext uri="{0D108BD9-81ED-4DB2-BD59-A6C34878D82A}">
                    <a16:rowId xmlns:a16="http://schemas.microsoft.com/office/drawing/2014/main" val="577438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Same Day E/M Service Time is 69 minutes, record: 40 minutes for 646-99215 and 29 minutes 544-99417</a:t>
                      </a:r>
                      <a:endParaRPr lang="en-US" dirty="0"/>
                    </a:p>
                  </a:txBody>
                  <a:tcPr/>
                </a:tc>
                <a:extLst>
                  <a:ext uri="{0D108BD9-81ED-4DB2-BD59-A6C34878D82A}">
                    <a16:rowId xmlns:a16="http://schemas.microsoft.com/office/drawing/2014/main" val="5381429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Same Day E/M Service Time is 84 minutes, record: 40 minutes for 646-99215 and 44 minutes 544-99417</a:t>
                      </a:r>
                    </a:p>
                  </a:txBody>
                  <a:tcPr/>
                </a:tc>
                <a:extLst>
                  <a:ext uri="{0D108BD9-81ED-4DB2-BD59-A6C34878D82A}">
                    <a16:rowId xmlns:a16="http://schemas.microsoft.com/office/drawing/2014/main" val="15018509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Same Day E/M Service Time is 99 minutes, record: 40 minutes for 646-99215 and 59 minutes 544-99417</a:t>
                      </a:r>
                    </a:p>
                  </a:txBody>
                  <a:tcPr/>
                </a:tc>
                <a:extLst>
                  <a:ext uri="{0D108BD9-81ED-4DB2-BD59-A6C34878D82A}">
                    <a16:rowId xmlns:a16="http://schemas.microsoft.com/office/drawing/2014/main" val="2058172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so on</a:t>
                      </a:r>
                    </a:p>
                  </a:txBody>
                  <a:tcPr/>
                </a:tc>
                <a:extLst>
                  <a:ext uri="{0D108BD9-81ED-4DB2-BD59-A6C34878D82A}">
                    <a16:rowId xmlns:a16="http://schemas.microsoft.com/office/drawing/2014/main" val="1234748003"/>
                  </a:ext>
                </a:extLst>
              </a:tr>
            </a:tbl>
          </a:graphicData>
        </a:graphic>
      </p:graphicFrame>
      <p:sp>
        <p:nvSpPr>
          <p:cNvPr id="6" name="Speech Bubble: Oval 5">
            <a:extLst>
              <a:ext uri="{FF2B5EF4-FFF2-40B4-BE49-F238E27FC236}">
                <a16:creationId xmlns:a16="http://schemas.microsoft.com/office/drawing/2014/main" id="{0FB633B9-0795-4F44-9111-3250C4BFE2D0}"/>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9042018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221B-E3D2-484A-8F25-C85E9CE6CE23}"/>
              </a:ext>
            </a:extLst>
          </p:cNvPr>
          <p:cNvSpPr>
            <a:spLocks noGrp="1"/>
          </p:cNvSpPr>
          <p:nvPr>
            <p:ph type="ctrTitle"/>
          </p:nvPr>
        </p:nvSpPr>
        <p:spPr>
          <a:xfrm>
            <a:off x="1762143" y="330847"/>
            <a:ext cx="9421090"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Established Patient, Prolonged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E/M Service Time with 646-99215</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Same Day Documentation</a:t>
            </a:r>
          </a:p>
        </p:txBody>
      </p:sp>
      <p:sp>
        <p:nvSpPr>
          <p:cNvPr id="4" name="Slide Number Placeholder 3">
            <a:extLst>
              <a:ext uri="{FF2B5EF4-FFF2-40B4-BE49-F238E27FC236}">
                <a16:creationId xmlns:a16="http://schemas.microsoft.com/office/drawing/2014/main" id="{13C96AC8-1ECE-4B24-960B-2090C704109D}"/>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77</a:t>
            </a:fld>
            <a:endParaRPr lang="uk-UA" dirty="0"/>
          </a:p>
        </p:txBody>
      </p:sp>
      <p:pic>
        <p:nvPicPr>
          <p:cNvPr id="6" name="Picture 5">
            <a:extLst>
              <a:ext uri="{FF2B5EF4-FFF2-40B4-BE49-F238E27FC236}">
                <a16:creationId xmlns:a16="http://schemas.microsoft.com/office/drawing/2014/main" id="{3F7EA219-D6C4-45A1-8A48-249448B221A9}"/>
              </a:ext>
            </a:extLst>
          </p:cNvPr>
          <p:cNvPicPr>
            <a:picLocks noChangeAspect="1"/>
          </p:cNvPicPr>
          <p:nvPr/>
        </p:nvPicPr>
        <p:blipFill>
          <a:blip r:embed="rId3"/>
          <a:stretch>
            <a:fillRect/>
          </a:stretch>
        </p:blipFill>
        <p:spPr>
          <a:xfrm>
            <a:off x="800761" y="5506499"/>
            <a:ext cx="10553039" cy="590476"/>
          </a:xfrm>
          <a:prstGeom prst="rect">
            <a:avLst/>
          </a:prstGeom>
        </p:spPr>
      </p:pic>
      <p:pic>
        <p:nvPicPr>
          <p:cNvPr id="7" name="Picture 6">
            <a:extLst>
              <a:ext uri="{FF2B5EF4-FFF2-40B4-BE49-F238E27FC236}">
                <a16:creationId xmlns:a16="http://schemas.microsoft.com/office/drawing/2014/main" id="{E3CA192B-949C-4D2E-8F02-5D118C308010}"/>
              </a:ext>
            </a:extLst>
          </p:cNvPr>
          <p:cNvPicPr>
            <a:picLocks noChangeAspect="1"/>
          </p:cNvPicPr>
          <p:nvPr/>
        </p:nvPicPr>
        <p:blipFill>
          <a:blip r:embed="rId4"/>
          <a:stretch>
            <a:fillRect/>
          </a:stretch>
        </p:blipFill>
        <p:spPr>
          <a:xfrm>
            <a:off x="800762" y="2013717"/>
            <a:ext cx="10590476" cy="3323809"/>
          </a:xfrm>
          <a:prstGeom prst="rect">
            <a:avLst/>
          </a:prstGeom>
        </p:spPr>
      </p:pic>
      <p:sp>
        <p:nvSpPr>
          <p:cNvPr id="8" name="Speech Bubble: Oval 7">
            <a:extLst>
              <a:ext uri="{FF2B5EF4-FFF2-40B4-BE49-F238E27FC236}">
                <a16:creationId xmlns:a16="http://schemas.microsoft.com/office/drawing/2014/main" id="{107BE942-4996-453C-BF4B-709A784E948E}"/>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7997768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14E8-9F53-4F58-9E3A-7BC72C63AAB2}"/>
              </a:ext>
            </a:extLst>
          </p:cNvPr>
          <p:cNvSpPr>
            <a:spLocks noGrp="1"/>
          </p:cNvSpPr>
          <p:nvPr>
            <p:ph type="ctrTitle"/>
          </p:nvPr>
        </p:nvSpPr>
        <p:spPr>
          <a:xfrm>
            <a:off x="377958" y="404078"/>
            <a:ext cx="11436083"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Established Patient, Prolonged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E/M Service Time with 646-99215</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Same Day Documentation</a:t>
            </a:r>
          </a:p>
        </p:txBody>
      </p:sp>
      <p:sp>
        <p:nvSpPr>
          <p:cNvPr id="3" name="Subtitle 2">
            <a:extLst>
              <a:ext uri="{FF2B5EF4-FFF2-40B4-BE49-F238E27FC236}">
                <a16:creationId xmlns:a16="http://schemas.microsoft.com/office/drawing/2014/main" id="{1FE114ED-85F0-4C35-8DDE-AD83D7F99D37}"/>
              </a:ext>
            </a:extLst>
          </p:cNvPr>
          <p:cNvSpPr>
            <a:spLocks noGrp="1"/>
          </p:cNvSpPr>
          <p:nvPr>
            <p:ph type="subTitle" idx="1"/>
          </p:nvPr>
        </p:nvSpPr>
        <p:spPr>
          <a:xfrm>
            <a:off x="1522608" y="2253715"/>
            <a:ext cx="9142795" cy="553998"/>
          </a:xfrm>
        </p:spPr>
        <p:txBody>
          <a:bodyPr/>
          <a:lstStyle/>
          <a:p>
            <a:r>
              <a:rPr lang="en-US" sz="1600" b="1" u="sng" dirty="0"/>
              <a:t>Total E/M service time for Primary Code selection is placed in the “Primary FF/Contact/E-M Time” field.</a:t>
            </a:r>
          </a:p>
        </p:txBody>
      </p:sp>
      <p:sp>
        <p:nvSpPr>
          <p:cNvPr id="4" name="Slide Number Placeholder 3">
            <a:extLst>
              <a:ext uri="{FF2B5EF4-FFF2-40B4-BE49-F238E27FC236}">
                <a16:creationId xmlns:a16="http://schemas.microsoft.com/office/drawing/2014/main" id="{F0DE384D-A7BF-485C-B4C7-07DFC6E863AA}"/>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78</a:t>
            </a:fld>
            <a:endParaRPr lang="uk-UA" dirty="0"/>
          </a:p>
        </p:txBody>
      </p:sp>
      <p:sp>
        <p:nvSpPr>
          <p:cNvPr id="7" name="Speech Bubble: Oval 6">
            <a:extLst>
              <a:ext uri="{FF2B5EF4-FFF2-40B4-BE49-F238E27FC236}">
                <a16:creationId xmlns:a16="http://schemas.microsoft.com/office/drawing/2014/main" id="{A3E691CF-83A2-4B92-8254-E35B630D4A8E}"/>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pic>
        <p:nvPicPr>
          <p:cNvPr id="8" name="Picture 7">
            <a:extLst>
              <a:ext uri="{FF2B5EF4-FFF2-40B4-BE49-F238E27FC236}">
                <a16:creationId xmlns:a16="http://schemas.microsoft.com/office/drawing/2014/main" id="{C667247C-CF1A-4A10-8CD6-A02F4F0D7D6C}"/>
              </a:ext>
            </a:extLst>
          </p:cNvPr>
          <p:cNvPicPr>
            <a:picLocks noChangeAspect="1"/>
          </p:cNvPicPr>
          <p:nvPr/>
        </p:nvPicPr>
        <p:blipFill>
          <a:blip r:embed="rId3"/>
          <a:stretch>
            <a:fillRect/>
          </a:stretch>
        </p:blipFill>
        <p:spPr>
          <a:xfrm>
            <a:off x="1134095" y="3548698"/>
            <a:ext cx="9923809" cy="2066667"/>
          </a:xfrm>
          <a:prstGeom prst="rect">
            <a:avLst/>
          </a:prstGeom>
        </p:spPr>
      </p:pic>
    </p:spTree>
    <p:extLst>
      <p:ext uri="{BB962C8B-B14F-4D97-AF65-F5344CB8AC3E}">
        <p14:creationId xmlns:p14="http://schemas.microsoft.com/office/powerpoint/2010/main" val="2326199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221B-E3D2-484A-8F25-C85E9CE6CE23}"/>
              </a:ext>
            </a:extLst>
          </p:cNvPr>
          <p:cNvSpPr>
            <a:spLocks noGrp="1"/>
          </p:cNvSpPr>
          <p:nvPr>
            <p:ph type="ctrTitle"/>
          </p:nvPr>
        </p:nvSpPr>
        <p:spPr>
          <a:xfrm>
            <a:off x="1100332" y="319489"/>
            <a:ext cx="9991336" cy="867930"/>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Established Patient, Prolonged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E/M Time with 646-99215 Later Documentation</a:t>
            </a:r>
          </a:p>
        </p:txBody>
      </p:sp>
      <p:sp>
        <p:nvSpPr>
          <p:cNvPr id="4" name="Slide Number Placeholder 3">
            <a:extLst>
              <a:ext uri="{FF2B5EF4-FFF2-40B4-BE49-F238E27FC236}">
                <a16:creationId xmlns:a16="http://schemas.microsoft.com/office/drawing/2014/main" id="{13C96AC8-1ECE-4B24-960B-2090C704109D}"/>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79</a:t>
            </a:fld>
            <a:endParaRPr lang="uk-UA" dirty="0"/>
          </a:p>
        </p:txBody>
      </p:sp>
      <p:pic>
        <p:nvPicPr>
          <p:cNvPr id="5" name="Picture 4">
            <a:extLst>
              <a:ext uri="{FF2B5EF4-FFF2-40B4-BE49-F238E27FC236}">
                <a16:creationId xmlns:a16="http://schemas.microsoft.com/office/drawing/2014/main" id="{B0F47FF2-0B43-4BEE-942B-C322F512F72B}"/>
              </a:ext>
            </a:extLst>
          </p:cNvPr>
          <p:cNvPicPr>
            <a:picLocks noChangeAspect="1"/>
          </p:cNvPicPr>
          <p:nvPr/>
        </p:nvPicPr>
        <p:blipFill>
          <a:blip r:embed="rId3"/>
          <a:stretch>
            <a:fillRect/>
          </a:stretch>
        </p:blipFill>
        <p:spPr>
          <a:xfrm>
            <a:off x="912010" y="5417643"/>
            <a:ext cx="10485714" cy="552381"/>
          </a:xfrm>
          <a:prstGeom prst="rect">
            <a:avLst/>
          </a:prstGeom>
        </p:spPr>
      </p:pic>
      <p:pic>
        <p:nvPicPr>
          <p:cNvPr id="9" name="Picture 8">
            <a:extLst>
              <a:ext uri="{FF2B5EF4-FFF2-40B4-BE49-F238E27FC236}">
                <a16:creationId xmlns:a16="http://schemas.microsoft.com/office/drawing/2014/main" id="{09FA9103-A087-4DEC-B8CD-92EFA77932A7}"/>
              </a:ext>
            </a:extLst>
          </p:cNvPr>
          <p:cNvPicPr>
            <a:picLocks noChangeAspect="1"/>
          </p:cNvPicPr>
          <p:nvPr/>
        </p:nvPicPr>
        <p:blipFill>
          <a:blip r:embed="rId4"/>
          <a:stretch>
            <a:fillRect/>
          </a:stretch>
        </p:blipFill>
        <p:spPr>
          <a:xfrm>
            <a:off x="854867" y="2012245"/>
            <a:ext cx="10600000" cy="3371429"/>
          </a:xfrm>
          <a:prstGeom prst="rect">
            <a:avLst/>
          </a:prstGeom>
        </p:spPr>
      </p:pic>
      <p:sp>
        <p:nvSpPr>
          <p:cNvPr id="6" name="Speech Bubble: Oval 5">
            <a:extLst>
              <a:ext uri="{FF2B5EF4-FFF2-40B4-BE49-F238E27FC236}">
                <a16:creationId xmlns:a16="http://schemas.microsoft.com/office/drawing/2014/main" id="{4C7BC2A7-EFCE-4DC5-98F9-3E88FCB597DD}"/>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84931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E51AC2-8929-49E3-BA74-DB308B761DE3}"/>
              </a:ext>
            </a:extLst>
          </p:cNvPr>
          <p:cNvSpPr>
            <a:spLocks noGrp="1"/>
          </p:cNvSpPr>
          <p:nvPr>
            <p:ph type="sldNum" sz="quarter" idx="12"/>
          </p:nvPr>
        </p:nvSpPr>
        <p:spPr/>
        <p:txBody>
          <a:bodyPr/>
          <a:lstStyle/>
          <a:p>
            <a:fld id="{6E9F442E-095D-414B-A3C1-4D7C903EC540}" type="slidenum">
              <a:rPr lang="en-US" smtClean="0"/>
              <a:t>8</a:t>
            </a:fld>
            <a:endParaRPr lang="en-US" dirty="0"/>
          </a:p>
        </p:txBody>
      </p:sp>
      <p:graphicFrame>
        <p:nvGraphicFramePr>
          <p:cNvPr id="5" name="Table 4">
            <a:extLst>
              <a:ext uri="{FF2B5EF4-FFF2-40B4-BE49-F238E27FC236}">
                <a16:creationId xmlns:a16="http://schemas.microsoft.com/office/drawing/2014/main" id="{05D846A3-F3EA-4554-9B24-BB447E0046BB}"/>
              </a:ext>
            </a:extLst>
          </p:cNvPr>
          <p:cNvGraphicFramePr>
            <a:graphicFrameLocks noGrp="1"/>
          </p:cNvGraphicFramePr>
          <p:nvPr>
            <p:extLst>
              <p:ext uri="{D42A27DB-BD31-4B8C-83A1-F6EECF244321}">
                <p14:modId xmlns:p14="http://schemas.microsoft.com/office/powerpoint/2010/main" val="3696854267"/>
              </p:ext>
            </p:extLst>
          </p:nvPr>
        </p:nvGraphicFramePr>
        <p:xfrm>
          <a:off x="3872484" y="230724"/>
          <a:ext cx="7623810" cy="5992407"/>
        </p:xfrm>
        <a:graphic>
          <a:graphicData uri="http://schemas.openxmlformats.org/drawingml/2006/table">
            <a:tbl>
              <a:tblPr bandRow="1">
                <a:solidFill>
                  <a:schemeClr val="bg1"/>
                </a:solidFill>
                <a:tableStyleId>{00A15C55-8517-42AA-B614-E9B94910E393}</a:tableStyleId>
              </a:tblPr>
              <a:tblGrid>
                <a:gridCol w="1358679">
                  <a:extLst>
                    <a:ext uri="{9D8B030D-6E8A-4147-A177-3AD203B41FA5}">
                      <a16:colId xmlns:a16="http://schemas.microsoft.com/office/drawing/2014/main" val="3934382619"/>
                    </a:ext>
                  </a:extLst>
                </a:gridCol>
                <a:gridCol w="6265131">
                  <a:extLst>
                    <a:ext uri="{9D8B030D-6E8A-4147-A177-3AD203B41FA5}">
                      <a16:colId xmlns:a16="http://schemas.microsoft.com/office/drawing/2014/main" val="602888496"/>
                    </a:ext>
                  </a:extLst>
                </a:gridCol>
              </a:tblGrid>
              <a:tr h="2152755">
                <a:tc>
                  <a:txBody>
                    <a:bodyPr/>
                    <a:lstStyle/>
                    <a:p>
                      <a:pPr algn="r"/>
                      <a:r>
                        <a:rPr lang="en-US" sz="2000" b="1" cap="none" spc="0" dirty="0">
                          <a:solidFill>
                            <a:schemeClr val="bg2">
                              <a:lumMod val="50000"/>
                            </a:schemeClr>
                          </a:solidFill>
                          <a:latin typeface="Verdana" panose="020B0604030504040204" pitchFamily="34" charset="0"/>
                          <a:ea typeface="Verdana" panose="020B0604030504040204" pitchFamily="34" charset="0"/>
                        </a:rPr>
                        <a:t>WHO</a:t>
                      </a:r>
                    </a:p>
                  </a:txBody>
                  <a:tcPr marL="111484" marR="85757" marT="85757" marB="85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cap="none" spc="0" dirty="0">
                          <a:solidFill>
                            <a:schemeClr val="bg2">
                              <a:lumMod val="50000"/>
                            </a:schemeClr>
                          </a:solidFill>
                          <a:latin typeface="Verdana" panose="020B0604030504040204" pitchFamily="34" charset="0"/>
                          <a:ea typeface="Verdana" panose="020B0604030504040204" pitchFamily="34" charset="0"/>
                        </a:rPr>
                        <a:t>Qualified Health Providers (“QHP”)</a:t>
                      </a:r>
                    </a:p>
                    <a:p>
                      <a:pPr marL="285750" indent="-285750">
                        <a:buFont typeface="Arial" panose="020B0604020202020204" pitchFamily="34" charset="0"/>
                        <a:buChar char="•"/>
                      </a:pPr>
                      <a:r>
                        <a:rPr lang="en-US" sz="2000" cap="none" spc="0" dirty="0">
                          <a:solidFill>
                            <a:schemeClr val="bg2">
                              <a:lumMod val="50000"/>
                            </a:schemeClr>
                          </a:solidFill>
                          <a:latin typeface="Verdana" panose="020B0604030504040204" pitchFamily="34" charset="0"/>
                          <a:ea typeface="Verdana" panose="020B0604030504040204" pitchFamily="34" charset="0"/>
                        </a:rPr>
                        <a:t>Physicians (MD, DO)</a:t>
                      </a:r>
                    </a:p>
                    <a:p>
                      <a:pPr marL="285750" indent="-285750">
                        <a:buFont typeface="Arial" panose="020B0604020202020204" pitchFamily="34" charset="0"/>
                        <a:buChar char="•"/>
                      </a:pPr>
                      <a:r>
                        <a:rPr lang="en-US" sz="2000" cap="none" spc="0" dirty="0">
                          <a:solidFill>
                            <a:schemeClr val="bg2">
                              <a:lumMod val="50000"/>
                            </a:schemeClr>
                          </a:solidFill>
                          <a:latin typeface="Verdana" panose="020B0604030504040204" pitchFamily="34" charset="0"/>
                          <a:ea typeface="Verdana" panose="020B0604030504040204" pitchFamily="34" charset="0"/>
                        </a:rPr>
                        <a:t>Advanced Practice Nurses (NP, CNS)</a:t>
                      </a:r>
                    </a:p>
                    <a:p>
                      <a:pPr marL="285750" indent="-285750">
                        <a:buFont typeface="Arial" panose="020B0604020202020204" pitchFamily="34" charset="0"/>
                        <a:buChar char="•"/>
                      </a:pPr>
                      <a:r>
                        <a:rPr lang="en-US" sz="2000" cap="none" spc="0" dirty="0">
                          <a:solidFill>
                            <a:schemeClr val="bg2">
                              <a:lumMod val="50000"/>
                            </a:schemeClr>
                          </a:solidFill>
                          <a:latin typeface="Verdana" panose="020B0604030504040204" pitchFamily="34" charset="0"/>
                          <a:ea typeface="Verdana" panose="020B0604030504040204" pitchFamily="34" charset="0"/>
                        </a:rPr>
                        <a:t>Physician Assistant (PA)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cap="none" spc="0" dirty="0">
                        <a:solidFill>
                          <a:schemeClr val="bg2">
                            <a:lumMod val="50000"/>
                          </a:schemeClr>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cap="none" spc="0" dirty="0">
                          <a:solidFill>
                            <a:schemeClr val="bg2">
                              <a:lumMod val="50000"/>
                            </a:schemeClr>
                          </a:solidFill>
                          <a:latin typeface="Verdana" panose="020B0604030504040204" pitchFamily="34" charset="0"/>
                          <a:ea typeface="Verdana" panose="020B0604030504040204" pitchFamily="34" charset="0"/>
                        </a:rPr>
                        <a:t>Note: </a:t>
                      </a:r>
                      <a:r>
                        <a:rPr lang="en-US" sz="2000" cap="none" spc="0" dirty="0">
                          <a:solidFill>
                            <a:schemeClr val="bg2">
                              <a:lumMod val="50000"/>
                            </a:schemeClr>
                          </a:solidFill>
                          <a:latin typeface="Verdana" panose="020B0604030504040204" pitchFamily="34" charset="0"/>
                          <a:ea typeface="Verdana" panose="020B0604030504040204" pitchFamily="34" charset="0"/>
                        </a:rPr>
                        <a:t>Clinical Pharmacists (CP) have their own Medication Therapy Management Service (MTMS) codes.  See MTMS Power Point training at end of presentation.</a:t>
                      </a:r>
                    </a:p>
                  </a:txBody>
                  <a:tcPr marL="111484" marR="85757" marT="85757" marB="85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486979"/>
                  </a:ext>
                </a:extLst>
              </a:tr>
              <a:tr h="922185">
                <a:tc>
                  <a:txBody>
                    <a:bodyPr/>
                    <a:lstStyle/>
                    <a:p>
                      <a:pPr algn="r"/>
                      <a:r>
                        <a:rPr lang="en-US" sz="2000" b="1" cap="none" spc="0" dirty="0">
                          <a:solidFill>
                            <a:schemeClr val="bg2">
                              <a:lumMod val="50000"/>
                            </a:schemeClr>
                          </a:solidFill>
                          <a:latin typeface="Verdana" panose="020B0604030504040204" pitchFamily="34" charset="0"/>
                          <a:ea typeface="Verdana" panose="020B0604030504040204" pitchFamily="34" charset="0"/>
                        </a:rPr>
                        <a:t>WHAT</a:t>
                      </a:r>
                    </a:p>
                  </a:txBody>
                  <a:tcPr marL="111484" marR="85757" marT="85757" marB="85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000" cap="none" spc="0" dirty="0">
                          <a:solidFill>
                            <a:schemeClr val="bg2">
                              <a:lumMod val="50000"/>
                            </a:schemeClr>
                          </a:solidFill>
                          <a:latin typeface="Verdana" panose="020B0604030504040204" pitchFamily="34" charset="0"/>
                          <a:ea typeface="Verdana" panose="020B0604030504040204" pitchFamily="34" charset="0"/>
                        </a:rPr>
                        <a:t>CPT (E/M) Setting/Service Location</a:t>
                      </a:r>
                    </a:p>
                    <a:p>
                      <a:pPr marL="285750" indent="-285750">
                        <a:buFont typeface="Arial" panose="020B0604020202020204" pitchFamily="34" charset="0"/>
                        <a:buChar char="•"/>
                      </a:pPr>
                      <a:r>
                        <a:rPr lang="en-US" sz="2000" cap="none" spc="0" dirty="0">
                          <a:solidFill>
                            <a:schemeClr val="bg2">
                              <a:lumMod val="50000"/>
                            </a:schemeClr>
                          </a:solidFill>
                          <a:latin typeface="Verdana" panose="020B0604030504040204" pitchFamily="34" charset="0"/>
                          <a:ea typeface="Verdana" panose="020B0604030504040204" pitchFamily="34" charset="0"/>
                        </a:rPr>
                        <a:t>E/M Office or Other Outpatient Services</a:t>
                      </a:r>
                    </a:p>
                  </a:txBody>
                  <a:tcPr marL="111484" marR="85757" marT="85757" marB="85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35004859"/>
                  </a:ext>
                </a:extLst>
              </a:tr>
              <a:tr h="764794">
                <a:tc>
                  <a:txBody>
                    <a:bodyPr/>
                    <a:lstStyle/>
                    <a:p>
                      <a:pPr algn="r"/>
                      <a:r>
                        <a:rPr lang="en-US" sz="2000" b="1" cap="none" spc="0" dirty="0">
                          <a:solidFill>
                            <a:schemeClr val="bg2">
                              <a:lumMod val="50000"/>
                            </a:schemeClr>
                          </a:solidFill>
                          <a:latin typeface="Verdana" panose="020B0604030504040204" pitchFamily="34" charset="0"/>
                          <a:ea typeface="Verdana" panose="020B0604030504040204" pitchFamily="34" charset="0"/>
                        </a:rPr>
                        <a:t>WHEN</a:t>
                      </a:r>
                    </a:p>
                  </a:txBody>
                  <a:tcPr marL="111484" marR="85757" marT="85757" marB="85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cap="none" spc="0" dirty="0">
                          <a:solidFill>
                            <a:schemeClr val="bg2">
                              <a:lumMod val="50000"/>
                            </a:schemeClr>
                          </a:solidFill>
                          <a:latin typeface="Verdana" panose="020B0604030504040204" pitchFamily="34" charset="0"/>
                          <a:ea typeface="Verdana" panose="020B0604030504040204" pitchFamily="34" charset="0"/>
                        </a:rPr>
                        <a:t>Effective March 1, 2021 for ACBH claiming</a:t>
                      </a:r>
                    </a:p>
                  </a:txBody>
                  <a:tcPr marL="111484" marR="85757" marT="85757" marB="85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434988"/>
                  </a:ext>
                </a:extLst>
              </a:tr>
              <a:tr h="1080135">
                <a:tc>
                  <a:txBody>
                    <a:bodyPr/>
                    <a:lstStyle/>
                    <a:p>
                      <a:pPr algn="r"/>
                      <a:r>
                        <a:rPr lang="en-US" sz="2000" b="1" cap="none" spc="0" dirty="0">
                          <a:solidFill>
                            <a:schemeClr val="bg2">
                              <a:lumMod val="50000"/>
                            </a:schemeClr>
                          </a:solidFill>
                          <a:latin typeface="Verdana" panose="020B0604030504040204" pitchFamily="34" charset="0"/>
                          <a:ea typeface="Verdana" panose="020B0604030504040204" pitchFamily="34" charset="0"/>
                        </a:rPr>
                        <a:t>IMPORTANT</a:t>
                      </a:r>
                    </a:p>
                  </a:txBody>
                  <a:tcPr marL="111484" marR="85757" marT="85757" marB="85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bg2">
                              <a:lumMod val="50000"/>
                            </a:schemeClr>
                          </a:solidFill>
                          <a:latin typeface="Verdana" panose="020B0604030504040204" pitchFamily="34" charset="0"/>
                          <a:ea typeface="Verdana" panose="020B0604030504040204" pitchFamily="34" charset="0"/>
                        </a:rPr>
                        <a:t>Changes below are for providers submitting claims to Medi-Cal either through Clinician’s Gateway (CG) </a:t>
                      </a:r>
                      <a:r>
                        <a:rPr lang="en-US" sz="2000" u="sng" cap="none" spc="0" dirty="0">
                          <a:solidFill>
                            <a:schemeClr val="bg2">
                              <a:lumMod val="50000"/>
                            </a:schemeClr>
                          </a:solidFill>
                          <a:latin typeface="Verdana" panose="020B0604030504040204" pitchFamily="34" charset="0"/>
                          <a:ea typeface="Verdana" panose="020B0604030504040204" pitchFamily="34" charset="0"/>
                        </a:rPr>
                        <a:t>or</a:t>
                      </a:r>
                      <a:r>
                        <a:rPr lang="en-US" sz="2000" cap="none" spc="0" dirty="0">
                          <a:solidFill>
                            <a:schemeClr val="bg2">
                              <a:lumMod val="50000"/>
                            </a:schemeClr>
                          </a:solidFill>
                          <a:latin typeface="Verdana" panose="020B0604030504040204" pitchFamily="34" charset="0"/>
                          <a:ea typeface="Verdana" panose="020B0604030504040204" pitchFamily="34" charset="0"/>
                        </a:rPr>
                        <a:t> InSyst.  </a:t>
                      </a:r>
                    </a:p>
                    <a:p>
                      <a:endParaRPr lang="en-US" sz="2000" cap="none" spc="0" dirty="0">
                        <a:solidFill>
                          <a:schemeClr val="bg2">
                            <a:lumMod val="50000"/>
                          </a:schemeClr>
                        </a:solidFill>
                        <a:latin typeface="Verdana" panose="020B0604030504040204" pitchFamily="34" charset="0"/>
                        <a:ea typeface="Verdana" panose="020B0604030504040204" pitchFamily="34" charset="0"/>
                      </a:endParaRPr>
                    </a:p>
                  </a:txBody>
                  <a:tcPr marL="111484" marR="85757" marT="85757" marB="85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69040922"/>
                  </a:ext>
                </a:extLst>
              </a:tr>
            </a:tbl>
          </a:graphicData>
        </a:graphic>
      </p:graphicFrame>
      <p:sp>
        <p:nvSpPr>
          <p:cNvPr id="7" name="Arrow: Pentagon 6">
            <a:extLst>
              <a:ext uri="{FF2B5EF4-FFF2-40B4-BE49-F238E27FC236}">
                <a16:creationId xmlns:a16="http://schemas.microsoft.com/office/drawing/2014/main" id="{547F6E18-000A-46D5-821F-5117B70291C1}"/>
              </a:ext>
            </a:extLst>
          </p:cNvPr>
          <p:cNvSpPr/>
          <p:nvPr/>
        </p:nvSpPr>
        <p:spPr>
          <a:xfrm>
            <a:off x="595423" y="2573079"/>
            <a:ext cx="3040911" cy="16693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Verdana" panose="020B0604030504040204" pitchFamily="34" charset="0"/>
                <a:ea typeface="Verdana" panose="020B0604030504040204" pitchFamily="34" charset="0"/>
              </a:rPr>
              <a:t>Overview</a:t>
            </a:r>
            <a:r>
              <a:rPr lang="en-US" dirty="0">
                <a:solidFill>
                  <a:schemeClr val="bg1"/>
                </a:solidFill>
              </a:rPr>
              <a:t>:</a:t>
            </a:r>
          </a:p>
        </p:txBody>
      </p:sp>
      <p:sp>
        <p:nvSpPr>
          <p:cNvPr id="6" name="Speech Bubble: Oval 5">
            <a:extLst>
              <a:ext uri="{FF2B5EF4-FFF2-40B4-BE49-F238E27FC236}">
                <a16:creationId xmlns:a16="http://schemas.microsoft.com/office/drawing/2014/main" id="{E6F574FC-8E67-41E0-BE2F-DE6925761D9B}"/>
              </a:ext>
            </a:extLst>
          </p:cNvPr>
          <p:cNvSpPr/>
          <p:nvPr/>
        </p:nvSpPr>
        <p:spPr>
          <a:xfrm>
            <a:off x="11229120" y="427869"/>
            <a:ext cx="962879"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Tree>
    <p:extLst>
      <p:ext uri="{BB962C8B-B14F-4D97-AF65-F5344CB8AC3E}">
        <p14:creationId xmlns:p14="http://schemas.microsoft.com/office/powerpoint/2010/main" val="17901631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14E8-9F53-4F58-9E3A-7BC72C63AAB2}"/>
              </a:ext>
            </a:extLst>
          </p:cNvPr>
          <p:cNvSpPr>
            <a:spLocks noGrp="1"/>
          </p:cNvSpPr>
          <p:nvPr>
            <p:ph type="ctrTitle"/>
          </p:nvPr>
        </p:nvSpPr>
        <p:spPr>
          <a:xfrm>
            <a:off x="377958" y="404078"/>
            <a:ext cx="11436083" cy="867930"/>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Established Patient, Prolonged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E/M Time with 646-99215 Later Documentation</a:t>
            </a:r>
          </a:p>
        </p:txBody>
      </p:sp>
      <p:sp>
        <p:nvSpPr>
          <p:cNvPr id="3" name="Subtitle 2">
            <a:extLst>
              <a:ext uri="{FF2B5EF4-FFF2-40B4-BE49-F238E27FC236}">
                <a16:creationId xmlns:a16="http://schemas.microsoft.com/office/drawing/2014/main" id="{1FE114ED-85F0-4C35-8DDE-AD83D7F99D37}"/>
              </a:ext>
            </a:extLst>
          </p:cNvPr>
          <p:cNvSpPr>
            <a:spLocks noGrp="1"/>
          </p:cNvSpPr>
          <p:nvPr>
            <p:ph type="subTitle" idx="1"/>
          </p:nvPr>
        </p:nvSpPr>
        <p:spPr>
          <a:xfrm>
            <a:off x="1522608" y="2253715"/>
            <a:ext cx="9142795" cy="553998"/>
          </a:xfrm>
        </p:spPr>
        <p:txBody>
          <a:bodyPr/>
          <a:lstStyle/>
          <a:p>
            <a:r>
              <a:rPr lang="en-US" sz="1600" b="1" u="sng" dirty="0"/>
              <a:t>Total E/M service time for Primary Code selection is placed in the “Primary FF/Contact/E-M Time” field.</a:t>
            </a:r>
          </a:p>
        </p:txBody>
      </p:sp>
      <p:sp>
        <p:nvSpPr>
          <p:cNvPr id="4" name="Slide Number Placeholder 3">
            <a:extLst>
              <a:ext uri="{FF2B5EF4-FFF2-40B4-BE49-F238E27FC236}">
                <a16:creationId xmlns:a16="http://schemas.microsoft.com/office/drawing/2014/main" id="{F0DE384D-A7BF-485C-B4C7-07DFC6E863AA}"/>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80</a:t>
            </a:fld>
            <a:endParaRPr lang="uk-UA" dirty="0"/>
          </a:p>
        </p:txBody>
      </p:sp>
      <p:sp>
        <p:nvSpPr>
          <p:cNvPr id="7" name="Speech Bubble: Oval 6">
            <a:extLst>
              <a:ext uri="{FF2B5EF4-FFF2-40B4-BE49-F238E27FC236}">
                <a16:creationId xmlns:a16="http://schemas.microsoft.com/office/drawing/2014/main" id="{A3E691CF-83A2-4B92-8254-E35B630D4A8E}"/>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pic>
        <p:nvPicPr>
          <p:cNvPr id="8" name="Picture 7">
            <a:extLst>
              <a:ext uri="{FF2B5EF4-FFF2-40B4-BE49-F238E27FC236}">
                <a16:creationId xmlns:a16="http://schemas.microsoft.com/office/drawing/2014/main" id="{C667247C-CF1A-4A10-8CD6-A02F4F0D7D6C}"/>
              </a:ext>
            </a:extLst>
          </p:cNvPr>
          <p:cNvPicPr>
            <a:picLocks noChangeAspect="1"/>
          </p:cNvPicPr>
          <p:nvPr/>
        </p:nvPicPr>
        <p:blipFill>
          <a:blip r:embed="rId3"/>
          <a:stretch>
            <a:fillRect/>
          </a:stretch>
        </p:blipFill>
        <p:spPr>
          <a:xfrm>
            <a:off x="1134095" y="3548698"/>
            <a:ext cx="9923809" cy="2066667"/>
          </a:xfrm>
          <a:prstGeom prst="rect">
            <a:avLst/>
          </a:prstGeom>
        </p:spPr>
      </p:pic>
    </p:spTree>
    <p:extLst>
      <p:ext uri="{BB962C8B-B14F-4D97-AF65-F5344CB8AC3E}">
        <p14:creationId xmlns:p14="http://schemas.microsoft.com/office/powerpoint/2010/main" val="34469004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7D93-E441-4B7C-8479-38B8EA68876D}"/>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Questions</a:t>
            </a:r>
          </a:p>
        </p:txBody>
      </p:sp>
      <p:sp>
        <p:nvSpPr>
          <p:cNvPr id="5" name="Slide Number Placeholder 4">
            <a:extLst>
              <a:ext uri="{FF2B5EF4-FFF2-40B4-BE49-F238E27FC236}">
                <a16:creationId xmlns:a16="http://schemas.microsoft.com/office/drawing/2014/main" id="{E7E75F0B-A3A8-4B77-A5EC-17673E900AE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81</a:t>
            </a:fld>
            <a:endParaRPr lang="uk-UA" dirty="0"/>
          </a:p>
        </p:txBody>
      </p:sp>
    </p:spTree>
    <p:extLst>
      <p:ext uri="{BB962C8B-B14F-4D97-AF65-F5344CB8AC3E}">
        <p14:creationId xmlns:p14="http://schemas.microsoft.com/office/powerpoint/2010/main" val="20857396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4343-452F-474F-B88C-51D7AB9B40AC}"/>
              </a:ext>
            </a:extLst>
          </p:cNvPr>
          <p:cNvSpPr>
            <a:spLocks noGrp="1"/>
          </p:cNvSpPr>
          <p:nvPr>
            <p:ph type="ctrTitle"/>
          </p:nvPr>
        </p:nvSpPr>
        <p:spPr>
          <a:xfrm>
            <a:off x="3016685" y="533400"/>
            <a:ext cx="7307943" cy="867930"/>
          </a:xfrm>
        </p:spPr>
        <p:txBody>
          <a:bodyPr/>
          <a:lstStyle/>
          <a:p>
            <a:pPr algn="ctr"/>
            <a:r>
              <a:rPr lang="en-US" dirty="0">
                <a:solidFill>
                  <a:srgbClr val="25B781"/>
                </a:solidFill>
                <a:latin typeface="Verdana" panose="020B0604030504040204" pitchFamily="34" charset="0"/>
                <a:ea typeface="Verdana" panose="020B0604030504040204" pitchFamily="34" charset="0"/>
              </a:rPr>
              <a:t>CG: New Patient Prolonged Service Time Calculation</a:t>
            </a:r>
          </a:p>
        </p:txBody>
      </p:sp>
      <p:sp>
        <p:nvSpPr>
          <p:cNvPr id="3" name="Subtitle 2">
            <a:extLst>
              <a:ext uri="{FF2B5EF4-FFF2-40B4-BE49-F238E27FC236}">
                <a16:creationId xmlns:a16="http://schemas.microsoft.com/office/drawing/2014/main" id="{2B27D7DB-A1FD-43CC-A3BB-8DA0F68DA9E9}"/>
              </a:ext>
            </a:extLst>
          </p:cNvPr>
          <p:cNvSpPr>
            <a:spLocks noGrp="1"/>
          </p:cNvSpPr>
          <p:nvPr>
            <p:ph type="subTitle" idx="1"/>
          </p:nvPr>
        </p:nvSpPr>
        <p:spPr>
          <a:xfrm>
            <a:off x="954157" y="1847089"/>
            <a:ext cx="10058400" cy="4141134"/>
          </a:xfrm>
        </p:spPr>
        <p:txBody>
          <a:bodyPr/>
          <a:lstStyle/>
          <a:p>
            <a:r>
              <a:rPr lang="en-US" sz="1800" u="sng" dirty="0">
                <a:latin typeface="Verdana" panose="020B0604030504040204" pitchFamily="34" charset="0"/>
                <a:ea typeface="Verdana" panose="020B0604030504040204" pitchFamily="34" charset="0"/>
              </a:rPr>
              <a:t>New Patient, Office</a:t>
            </a:r>
            <a:r>
              <a:rPr lang="en-US" sz="1800" dirty="0">
                <a:latin typeface="Verdana" panose="020B0604030504040204" pitchFamily="34" charset="0"/>
                <a:ea typeface="Verdana" panose="020B0604030504040204" pitchFamily="34" charset="0"/>
              </a:rPr>
              <a:t>-Prolonged Service</a:t>
            </a:r>
          </a:p>
          <a:p>
            <a:pPr marL="742950" lvl="1" indent="-285750" algn="l">
              <a:buFont typeface="Arial" panose="020B0604020202020204" pitchFamily="34" charset="0"/>
              <a:buChar char="•"/>
            </a:pPr>
            <a:r>
              <a:rPr lang="en-US" sz="1800" dirty="0">
                <a:solidFill>
                  <a:schemeClr val="bg2">
                    <a:lumMod val="50000"/>
                  </a:schemeClr>
                </a:solidFill>
                <a:latin typeface="Verdana" panose="020B0604030504040204" pitchFamily="34" charset="0"/>
                <a:ea typeface="Verdana" panose="020B0604030504040204" pitchFamily="34" charset="0"/>
              </a:rPr>
              <a:t>If 549-99205 exceeds 74 minutes, the primary time reverts to 60 minutes base duration and all the excess rolls over to the secondary code.  CG will do secondary code math in the background.</a:t>
            </a:r>
          </a:p>
          <a:p>
            <a:pPr marL="800100" lvl="1" indent="-342900" algn="l">
              <a:buFont typeface="Arial" panose="020B0604020202020204" pitchFamily="34" charset="0"/>
              <a:buChar char="•"/>
            </a:pPr>
            <a:r>
              <a:rPr lang="en-US" sz="1800" b="1" dirty="0">
                <a:solidFill>
                  <a:schemeClr val="bg2">
                    <a:lumMod val="50000"/>
                  </a:schemeClr>
                </a:solidFill>
                <a:latin typeface="Verdana" panose="020B0604030504040204" pitchFamily="34" charset="0"/>
                <a:ea typeface="Verdana" panose="020B0604030504040204" pitchFamily="34" charset="0"/>
              </a:rPr>
              <a:t>Same day documentation </a:t>
            </a:r>
            <a:r>
              <a:rPr lang="en-US" sz="1800" dirty="0">
                <a:solidFill>
                  <a:schemeClr val="bg2">
                    <a:lumMod val="50000"/>
                  </a:schemeClr>
                </a:solidFill>
                <a:latin typeface="Verdana" panose="020B0604030504040204" pitchFamily="34" charset="0"/>
                <a:ea typeface="Verdana" panose="020B0604030504040204" pitchFamily="34" charset="0"/>
              </a:rPr>
              <a:t>is included in the service time calculation and thus code selection:</a:t>
            </a:r>
          </a:p>
          <a:p>
            <a:pPr marL="800100" lvl="1" indent="-342900" algn="l">
              <a:buFont typeface="Arial" panose="020B0604020202020204" pitchFamily="34" charset="0"/>
              <a:buChar char="•"/>
            </a:pPr>
            <a:endParaRPr lang="en-US" sz="18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endParaRPr lang="en-US" sz="18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1800" b="1" dirty="0">
                <a:solidFill>
                  <a:schemeClr val="bg2">
                    <a:lumMod val="50000"/>
                  </a:schemeClr>
                </a:solidFill>
                <a:latin typeface="Verdana" panose="020B0604030504040204" pitchFamily="34" charset="0"/>
                <a:ea typeface="Verdana" panose="020B0604030504040204" pitchFamily="34" charset="0"/>
              </a:rPr>
              <a:t>Non-same day documentation </a:t>
            </a:r>
            <a:r>
              <a:rPr lang="en-US" sz="1800" dirty="0">
                <a:solidFill>
                  <a:schemeClr val="bg2">
                    <a:lumMod val="50000"/>
                  </a:schemeClr>
                </a:solidFill>
                <a:latin typeface="Verdana" panose="020B0604030504040204" pitchFamily="34" charset="0"/>
                <a:ea typeface="Verdana" panose="020B0604030504040204" pitchFamily="34" charset="0"/>
              </a:rPr>
              <a:t>is not included in the Service Time determination, but is added into the Primary Total Time later.</a:t>
            </a:r>
            <a:endParaRPr lang="en-US" sz="1800" dirty="0">
              <a:solidFill>
                <a:schemeClr val="bg2">
                  <a:lumMod val="50000"/>
                </a:schemeClr>
              </a:solidFill>
            </a:endParaRPr>
          </a:p>
        </p:txBody>
      </p:sp>
      <p:sp>
        <p:nvSpPr>
          <p:cNvPr id="4" name="Slide Number Placeholder 3">
            <a:extLst>
              <a:ext uri="{FF2B5EF4-FFF2-40B4-BE49-F238E27FC236}">
                <a16:creationId xmlns:a16="http://schemas.microsoft.com/office/drawing/2014/main" id="{66C9DBB9-8496-4CAB-BDE4-96F8EB5B52E7}"/>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82</a:t>
            </a:fld>
            <a:endParaRPr lang="uk-UA" dirty="0"/>
          </a:p>
        </p:txBody>
      </p:sp>
      <p:graphicFrame>
        <p:nvGraphicFramePr>
          <p:cNvPr id="5" name="Table 4">
            <a:extLst>
              <a:ext uri="{FF2B5EF4-FFF2-40B4-BE49-F238E27FC236}">
                <a16:creationId xmlns:a16="http://schemas.microsoft.com/office/drawing/2014/main" id="{4B389339-DE75-46C4-A4D9-3E13E223B318}"/>
              </a:ext>
            </a:extLst>
          </p:cNvPr>
          <p:cNvGraphicFramePr>
            <a:graphicFrameLocks noGrp="1"/>
          </p:cNvGraphicFramePr>
          <p:nvPr>
            <p:extLst>
              <p:ext uri="{D42A27DB-BD31-4B8C-83A1-F6EECF244321}">
                <p14:modId xmlns:p14="http://schemas.microsoft.com/office/powerpoint/2010/main" val="1197827618"/>
              </p:ext>
            </p:extLst>
          </p:nvPr>
        </p:nvGraphicFramePr>
        <p:xfrm>
          <a:off x="560699" y="3536152"/>
          <a:ext cx="10793101" cy="1849120"/>
        </p:xfrm>
        <a:graphic>
          <a:graphicData uri="http://schemas.openxmlformats.org/drawingml/2006/table">
            <a:tbl>
              <a:tblPr firstRow="1" bandRow="1">
                <a:tableStyleId>{5C22544A-7EE6-4342-B048-85BDC9FD1C3A}</a:tableStyleId>
              </a:tblPr>
              <a:tblGrid>
                <a:gridCol w="10793101">
                  <a:extLst>
                    <a:ext uri="{9D8B030D-6E8A-4147-A177-3AD203B41FA5}">
                      <a16:colId xmlns:a16="http://schemas.microsoft.com/office/drawing/2014/main" val="3532138933"/>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Examples</a:t>
                      </a:r>
                      <a:endParaRPr lang="en-US" sz="1600" dirty="0"/>
                    </a:p>
                  </a:txBody>
                  <a:tcPr/>
                </a:tc>
                <a:extLst>
                  <a:ext uri="{0D108BD9-81ED-4DB2-BD59-A6C34878D82A}">
                    <a16:rowId xmlns:a16="http://schemas.microsoft.com/office/drawing/2014/main" val="577438923"/>
                  </a:ext>
                </a:extLst>
              </a:tr>
              <a:tr h="370840">
                <a:tc>
                  <a:txBody>
                    <a:bodyPr/>
                    <a:lstStyle/>
                    <a:p>
                      <a:pPr lvl="0"/>
                      <a:r>
                        <a:rPr lang="en-US" sz="1800" kern="1200" dirty="0">
                          <a:solidFill>
                            <a:schemeClr val="dk1"/>
                          </a:solidFill>
                          <a:effectLst/>
                          <a:latin typeface="+mn-lt"/>
                          <a:ea typeface="+mn-ea"/>
                          <a:cs typeface="+mn-cs"/>
                        </a:rPr>
                        <a:t>If Same Day E/M Service Time is 89 minutes, record: 60 minutes for 549-99205 and 29 minutes 544-99417</a:t>
                      </a:r>
                    </a:p>
                  </a:txBody>
                  <a:tcPr/>
                </a:tc>
                <a:extLst>
                  <a:ext uri="{0D108BD9-81ED-4DB2-BD59-A6C34878D82A}">
                    <a16:rowId xmlns:a16="http://schemas.microsoft.com/office/drawing/2014/main" val="538142967"/>
                  </a:ext>
                </a:extLst>
              </a:tr>
              <a:tr h="370840">
                <a:tc>
                  <a:txBody>
                    <a:bodyPr/>
                    <a:lstStyle/>
                    <a:p>
                      <a:pPr lvl="0"/>
                      <a:r>
                        <a:rPr lang="en-US" sz="1800" kern="1200" dirty="0">
                          <a:solidFill>
                            <a:schemeClr val="dk1"/>
                          </a:solidFill>
                          <a:effectLst/>
                          <a:latin typeface="+mn-lt"/>
                          <a:ea typeface="+mn-ea"/>
                          <a:cs typeface="+mn-cs"/>
                        </a:rPr>
                        <a:t>If Same Day E/M Service Time is 104 minutes, record: 60 minutes for 549-99205 and 44 minutes 544-99417</a:t>
                      </a:r>
                    </a:p>
                  </a:txBody>
                  <a:tcPr/>
                </a:tc>
                <a:extLst>
                  <a:ext uri="{0D108BD9-81ED-4DB2-BD59-A6C34878D82A}">
                    <a16:rowId xmlns:a16="http://schemas.microsoft.com/office/drawing/2014/main" val="1501850906"/>
                  </a:ext>
                </a:extLst>
              </a:tr>
              <a:tr h="370840">
                <a:tc>
                  <a:txBody>
                    <a:bodyPr/>
                    <a:lstStyle/>
                    <a:p>
                      <a:pPr lvl="0"/>
                      <a:r>
                        <a:rPr lang="en-US" sz="1800" kern="1200" dirty="0">
                          <a:solidFill>
                            <a:schemeClr val="dk1"/>
                          </a:solidFill>
                          <a:effectLst/>
                          <a:latin typeface="+mn-lt"/>
                          <a:ea typeface="+mn-ea"/>
                          <a:cs typeface="+mn-cs"/>
                        </a:rPr>
                        <a:t>If Same Day E/M Service Time is  105 minutes, record: 60 minutes for 549-99205 and 45 minutes 544-99417</a:t>
                      </a:r>
                    </a:p>
                  </a:txBody>
                  <a:tcPr/>
                </a:tc>
                <a:extLst>
                  <a:ext uri="{0D108BD9-81ED-4DB2-BD59-A6C34878D82A}">
                    <a16:rowId xmlns:a16="http://schemas.microsoft.com/office/drawing/2014/main" val="205817280"/>
                  </a:ext>
                </a:extLst>
              </a:tr>
              <a:tr h="370840">
                <a:tc>
                  <a:txBody>
                    <a:bodyPr/>
                    <a:lstStyle/>
                    <a:p>
                      <a:pPr lvl="0"/>
                      <a:r>
                        <a:rPr lang="en-US" sz="1800" kern="1200" dirty="0">
                          <a:solidFill>
                            <a:schemeClr val="dk1"/>
                          </a:solidFill>
                          <a:effectLst/>
                          <a:latin typeface="+mn-lt"/>
                          <a:ea typeface="+mn-ea"/>
                          <a:cs typeface="+mn-cs"/>
                        </a:rPr>
                        <a:t>and so on</a:t>
                      </a:r>
                    </a:p>
                  </a:txBody>
                  <a:tcPr/>
                </a:tc>
                <a:extLst>
                  <a:ext uri="{0D108BD9-81ED-4DB2-BD59-A6C34878D82A}">
                    <a16:rowId xmlns:a16="http://schemas.microsoft.com/office/drawing/2014/main" val="1234748003"/>
                  </a:ext>
                </a:extLst>
              </a:tr>
            </a:tbl>
          </a:graphicData>
        </a:graphic>
      </p:graphicFrame>
      <p:sp>
        <p:nvSpPr>
          <p:cNvPr id="6" name="Speech Bubble: Oval 5">
            <a:extLst>
              <a:ext uri="{FF2B5EF4-FFF2-40B4-BE49-F238E27FC236}">
                <a16:creationId xmlns:a16="http://schemas.microsoft.com/office/drawing/2014/main" id="{72BE3A64-EB43-4CEC-AD10-B4FA3B07B10A}"/>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7" name="Flowchart: Predefined Process 6">
            <a:extLst>
              <a:ext uri="{FF2B5EF4-FFF2-40B4-BE49-F238E27FC236}">
                <a16:creationId xmlns:a16="http://schemas.microsoft.com/office/drawing/2014/main" id="{A19D8CE9-6F60-4766-A9E2-65E8BA6B9B74}"/>
              </a:ext>
            </a:extLst>
          </p:cNvPr>
          <p:cNvSpPr/>
          <p:nvPr/>
        </p:nvSpPr>
        <p:spPr>
          <a:xfrm>
            <a:off x="1396240" y="85030"/>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2695215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6B82-DC8E-4940-87C8-2C2F2C0D07B8}"/>
              </a:ext>
            </a:extLst>
          </p:cNvPr>
          <p:cNvSpPr>
            <a:spLocks noGrp="1"/>
          </p:cNvSpPr>
          <p:nvPr>
            <p:ph type="ctrTitle"/>
          </p:nvPr>
        </p:nvSpPr>
        <p:spPr>
          <a:xfrm>
            <a:off x="1442919" y="219048"/>
            <a:ext cx="9097817"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New Patient, Prolonged Service Time with 549-99205</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Same Day Documentation</a:t>
            </a:r>
          </a:p>
        </p:txBody>
      </p:sp>
      <p:sp>
        <p:nvSpPr>
          <p:cNvPr id="4" name="Slide Number Placeholder 3">
            <a:extLst>
              <a:ext uri="{FF2B5EF4-FFF2-40B4-BE49-F238E27FC236}">
                <a16:creationId xmlns:a16="http://schemas.microsoft.com/office/drawing/2014/main" id="{01524F3E-120B-4118-9F26-EFC415FFE50C}"/>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83</a:t>
            </a:fld>
            <a:endParaRPr lang="uk-UA" dirty="0"/>
          </a:p>
        </p:txBody>
      </p:sp>
      <p:pic>
        <p:nvPicPr>
          <p:cNvPr id="7" name="Picture 6">
            <a:extLst>
              <a:ext uri="{FF2B5EF4-FFF2-40B4-BE49-F238E27FC236}">
                <a16:creationId xmlns:a16="http://schemas.microsoft.com/office/drawing/2014/main" id="{9EE6F389-98C8-46F4-A27D-FD25F8287823}"/>
              </a:ext>
            </a:extLst>
          </p:cNvPr>
          <p:cNvPicPr>
            <a:picLocks noChangeAspect="1"/>
          </p:cNvPicPr>
          <p:nvPr/>
        </p:nvPicPr>
        <p:blipFill>
          <a:blip r:embed="rId3"/>
          <a:stretch>
            <a:fillRect/>
          </a:stretch>
        </p:blipFill>
        <p:spPr>
          <a:xfrm>
            <a:off x="786476" y="5570621"/>
            <a:ext cx="10619048" cy="669744"/>
          </a:xfrm>
          <a:prstGeom prst="rect">
            <a:avLst/>
          </a:prstGeom>
        </p:spPr>
      </p:pic>
      <p:pic>
        <p:nvPicPr>
          <p:cNvPr id="8" name="Picture 7">
            <a:extLst>
              <a:ext uri="{FF2B5EF4-FFF2-40B4-BE49-F238E27FC236}">
                <a16:creationId xmlns:a16="http://schemas.microsoft.com/office/drawing/2014/main" id="{7F5E8A71-99C0-434D-B981-843CB08DB18C}"/>
              </a:ext>
            </a:extLst>
          </p:cNvPr>
          <p:cNvPicPr>
            <a:picLocks noChangeAspect="1"/>
          </p:cNvPicPr>
          <p:nvPr/>
        </p:nvPicPr>
        <p:blipFill>
          <a:blip r:embed="rId4"/>
          <a:stretch>
            <a:fillRect/>
          </a:stretch>
        </p:blipFill>
        <p:spPr>
          <a:xfrm>
            <a:off x="786476" y="2112629"/>
            <a:ext cx="10619048" cy="3400000"/>
          </a:xfrm>
          <a:prstGeom prst="rect">
            <a:avLst/>
          </a:prstGeom>
        </p:spPr>
      </p:pic>
      <p:sp>
        <p:nvSpPr>
          <p:cNvPr id="6" name="Speech Bubble: Oval 5">
            <a:extLst>
              <a:ext uri="{FF2B5EF4-FFF2-40B4-BE49-F238E27FC236}">
                <a16:creationId xmlns:a16="http://schemas.microsoft.com/office/drawing/2014/main" id="{0829C886-8811-4EF5-95C1-D6DB395E1B0B}"/>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9" name="Flowchart: Predefined Process 8">
            <a:extLst>
              <a:ext uri="{FF2B5EF4-FFF2-40B4-BE49-F238E27FC236}">
                <a16:creationId xmlns:a16="http://schemas.microsoft.com/office/drawing/2014/main" id="{E09D7FB4-F868-44BB-9036-21071BF75DF9}"/>
              </a:ext>
            </a:extLst>
          </p:cNvPr>
          <p:cNvSpPr/>
          <p:nvPr/>
        </p:nvSpPr>
        <p:spPr>
          <a:xfrm>
            <a:off x="588797" y="94739"/>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3051117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14E8-9F53-4F58-9E3A-7BC72C63AAB2}"/>
              </a:ext>
            </a:extLst>
          </p:cNvPr>
          <p:cNvSpPr>
            <a:spLocks noGrp="1"/>
          </p:cNvSpPr>
          <p:nvPr>
            <p:ph type="ctrTitle"/>
          </p:nvPr>
        </p:nvSpPr>
        <p:spPr>
          <a:xfrm>
            <a:off x="377958" y="404078"/>
            <a:ext cx="11436083" cy="1255728"/>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New Patient, Prolonged Service Time with 549-99205</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Same Day Documentation</a:t>
            </a:r>
          </a:p>
        </p:txBody>
      </p:sp>
      <p:sp>
        <p:nvSpPr>
          <p:cNvPr id="3" name="Subtitle 2">
            <a:extLst>
              <a:ext uri="{FF2B5EF4-FFF2-40B4-BE49-F238E27FC236}">
                <a16:creationId xmlns:a16="http://schemas.microsoft.com/office/drawing/2014/main" id="{1FE114ED-85F0-4C35-8DDE-AD83D7F99D37}"/>
              </a:ext>
            </a:extLst>
          </p:cNvPr>
          <p:cNvSpPr>
            <a:spLocks noGrp="1"/>
          </p:cNvSpPr>
          <p:nvPr>
            <p:ph type="subTitle" idx="1"/>
          </p:nvPr>
        </p:nvSpPr>
        <p:spPr>
          <a:xfrm>
            <a:off x="1522606" y="2400791"/>
            <a:ext cx="9142795" cy="553998"/>
          </a:xfrm>
        </p:spPr>
        <p:txBody>
          <a:bodyPr/>
          <a:lstStyle/>
          <a:p>
            <a:r>
              <a:rPr lang="en-US" sz="1600" b="1" u="sng" dirty="0"/>
              <a:t>Total E/M service time for Primary Code selection is placed in the “Primary FF/Contact/E-M Time” field.</a:t>
            </a:r>
          </a:p>
        </p:txBody>
      </p:sp>
      <p:sp>
        <p:nvSpPr>
          <p:cNvPr id="4" name="Slide Number Placeholder 3">
            <a:extLst>
              <a:ext uri="{FF2B5EF4-FFF2-40B4-BE49-F238E27FC236}">
                <a16:creationId xmlns:a16="http://schemas.microsoft.com/office/drawing/2014/main" id="{F0DE384D-A7BF-485C-B4C7-07DFC6E863AA}"/>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84</a:t>
            </a:fld>
            <a:endParaRPr lang="uk-UA" dirty="0"/>
          </a:p>
        </p:txBody>
      </p:sp>
      <p:sp>
        <p:nvSpPr>
          <p:cNvPr id="7" name="Speech Bubble: Oval 6">
            <a:extLst>
              <a:ext uri="{FF2B5EF4-FFF2-40B4-BE49-F238E27FC236}">
                <a16:creationId xmlns:a16="http://schemas.microsoft.com/office/drawing/2014/main" id="{A3E691CF-83A2-4B92-8254-E35B630D4A8E}"/>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pic>
        <p:nvPicPr>
          <p:cNvPr id="6" name="Picture 5">
            <a:extLst>
              <a:ext uri="{FF2B5EF4-FFF2-40B4-BE49-F238E27FC236}">
                <a16:creationId xmlns:a16="http://schemas.microsoft.com/office/drawing/2014/main" id="{12FD583B-A7FC-4F45-A442-929D75EEEBA4}"/>
              </a:ext>
            </a:extLst>
          </p:cNvPr>
          <p:cNvPicPr>
            <a:picLocks noChangeAspect="1"/>
          </p:cNvPicPr>
          <p:nvPr/>
        </p:nvPicPr>
        <p:blipFill>
          <a:blip r:embed="rId3"/>
          <a:stretch>
            <a:fillRect/>
          </a:stretch>
        </p:blipFill>
        <p:spPr>
          <a:xfrm>
            <a:off x="1132100" y="3548698"/>
            <a:ext cx="9923809" cy="2066667"/>
          </a:xfrm>
          <a:prstGeom prst="rect">
            <a:avLst/>
          </a:prstGeom>
        </p:spPr>
      </p:pic>
    </p:spTree>
    <p:extLst>
      <p:ext uri="{BB962C8B-B14F-4D97-AF65-F5344CB8AC3E}">
        <p14:creationId xmlns:p14="http://schemas.microsoft.com/office/powerpoint/2010/main" val="25090882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6B82-DC8E-4940-87C8-2C2F2C0D07B8}"/>
              </a:ext>
            </a:extLst>
          </p:cNvPr>
          <p:cNvSpPr>
            <a:spLocks noGrp="1"/>
          </p:cNvSpPr>
          <p:nvPr>
            <p:ph type="ctrTitle"/>
          </p:nvPr>
        </p:nvSpPr>
        <p:spPr>
          <a:xfrm>
            <a:off x="1158643" y="263682"/>
            <a:ext cx="10619047" cy="867930"/>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New Patient, Prolonged Service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Time with 549-99205, Later Documentation</a:t>
            </a:r>
          </a:p>
        </p:txBody>
      </p:sp>
      <p:sp>
        <p:nvSpPr>
          <p:cNvPr id="4" name="Slide Number Placeholder 3">
            <a:extLst>
              <a:ext uri="{FF2B5EF4-FFF2-40B4-BE49-F238E27FC236}">
                <a16:creationId xmlns:a16="http://schemas.microsoft.com/office/drawing/2014/main" id="{01524F3E-120B-4118-9F26-EFC415FFE50C}"/>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85</a:t>
            </a:fld>
            <a:endParaRPr lang="uk-UA" dirty="0"/>
          </a:p>
        </p:txBody>
      </p:sp>
      <p:pic>
        <p:nvPicPr>
          <p:cNvPr id="3" name="Picture 2">
            <a:extLst>
              <a:ext uri="{FF2B5EF4-FFF2-40B4-BE49-F238E27FC236}">
                <a16:creationId xmlns:a16="http://schemas.microsoft.com/office/drawing/2014/main" id="{64A9AF18-4684-41B2-9A49-77673B211105}"/>
              </a:ext>
            </a:extLst>
          </p:cNvPr>
          <p:cNvPicPr>
            <a:picLocks noChangeAspect="1"/>
          </p:cNvPicPr>
          <p:nvPr/>
        </p:nvPicPr>
        <p:blipFill>
          <a:blip r:embed="rId3"/>
          <a:stretch>
            <a:fillRect/>
          </a:stretch>
        </p:blipFill>
        <p:spPr>
          <a:xfrm>
            <a:off x="631991" y="5627020"/>
            <a:ext cx="10495238" cy="533333"/>
          </a:xfrm>
          <a:prstGeom prst="rect">
            <a:avLst/>
          </a:prstGeom>
        </p:spPr>
      </p:pic>
      <p:pic>
        <p:nvPicPr>
          <p:cNvPr id="9" name="Picture 8">
            <a:extLst>
              <a:ext uri="{FF2B5EF4-FFF2-40B4-BE49-F238E27FC236}">
                <a16:creationId xmlns:a16="http://schemas.microsoft.com/office/drawing/2014/main" id="{711636F7-3B0E-4844-B846-20513CB51022}"/>
              </a:ext>
            </a:extLst>
          </p:cNvPr>
          <p:cNvPicPr>
            <a:picLocks noChangeAspect="1"/>
          </p:cNvPicPr>
          <p:nvPr/>
        </p:nvPicPr>
        <p:blipFill>
          <a:blip r:embed="rId4"/>
          <a:stretch>
            <a:fillRect/>
          </a:stretch>
        </p:blipFill>
        <p:spPr>
          <a:xfrm>
            <a:off x="815047" y="2157592"/>
            <a:ext cx="10561905" cy="3371429"/>
          </a:xfrm>
          <a:prstGeom prst="rect">
            <a:avLst/>
          </a:prstGeom>
        </p:spPr>
      </p:pic>
      <p:sp>
        <p:nvSpPr>
          <p:cNvPr id="6" name="Speech Bubble: Oval 5">
            <a:extLst>
              <a:ext uri="{FF2B5EF4-FFF2-40B4-BE49-F238E27FC236}">
                <a16:creationId xmlns:a16="http://schemas.microsoft.com/office/drawing/2014/main" id="{0D744CFE-64A0-47AD-9CA4-1230C1724A1D}"/>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7" name="Flowchart: Predefined Process 6">
            <a:extLst>
              <a:ext uri="{FF2B5EF4-FFF2-40B4-BE49-F238E27FC236}">
                <a16:creationId xmlns:a16="http://schemas.microsoft.com/office/drawing/2014/main" id="{7D19278D-E8F9-4822-81A5-3EAEE6822308}"/>
              </a:ext>
            </a:extLst>
          </p:cNvPr>
          <p:cNvSpPr/>
          <p:nvPr/>
        </p:nvSpPr>
        <p:spPr>
          <a:xfrm>
            <a:off x="405850" y="105827"/>
            <a:ext cx="1505585" cy="118364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FOR FIRST VISIT USE “PSYCH DIAG EVAL 565-90792” RATHER THAN “E/M NEW PATIENT”</a:t>
            </a:r>
          </a:p>
        </p:txBody>
      </p:sp>
    </p:spTree>
    <p:extLst>
      <p:ext uri="{BB962C8B-B14F-4D97-AF65-F5344CB8AC3E}">
        <p14:creationId xmlns:p14="http://schemas.microsoft.com/office/powerpoint/2010/main" val="4102409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14E8-9F53-4F58-9E3A-7BC72C63AAB2}"/>
              </a:ext>
            </a:extLst>
          </p:cNvPr>
          <p:cNvSpPr>
            <a:spLocks noGrp="1"/>
          </p:cNvSpPr>
          <p:nvPr>
            <p:ph type="ctrTitle"/>
          </p:nvPr>
        </p:nvSpPr>
        <p:spPr>
          <a:xfrm>
            <a:off x="377958" y="404078"/>
            <a:ext cx="11436083" cy="867930"/>
          </a:xfrm>
        </p:spPr>
        <p:txBody>
          <a:bodyPr/>
          <a:lstStyle/>
          <a:p>
            <a:pPr algn="ctr"/>
            <a:r>
              <a:rPr lang="en-US" dirty="0">
                <a:solidFill>
                  <a:srgbClr val="25B781"/>
                </a:solidFill>
                <a:latin typeface="Verdana" panose="020B0604030504040204" pitchFamily="34" charset="0"/>
                <a:ea typeface="Verdana" panose="020B0604030504040204" pitchFamily="34" charset="0"/>
              </a:rPr>
              <a:t>CG Example: New Patient, Prolonged Service </a:t>
            </a:r>
            <a:br>
              <a:rPr lang="en-US" dirty="0">
                <a:solidFill>
                  <a:srgbClr val="25B781"/>
                </a:solidFill>
                <a:latin typeface="Verdana" panose="020B0604030504040204" pitchFamily="34" charset="0"/>
                <a:ea typeface="Verdana" panose="020B0604030504040204" pitchFamily="34" charset="0"/>
              </a:rPr>
            </a:br>
            <a:r>
              <a:rPr lang="en-US" dirty="0">
                <a:solidFill>
                  <a:srgbClr val="25B781"/>
                </a:solidFill>
                <a:latin typeface="Verdana" panose="020B0604030504040204" pitchFamily="34" charset="0"/>
                <a:ea typeface="Verdana" panose="020B0604030504040204" pitchFamily="34" charset="0"/>
              </a:rPr>
              <a:t>Time with 549-99205, Later Documentation</a:t>
            </a:r>
          </a:p>
        </p:txBody>
      </p:sp>
      <p:sp>
        <p:nvSpPr>
          <p:cNvPr id="3" name="Subtitle 2">
            <a:extLst>
              <a:ext uri="{FF2B5EF4-FFF2-40B4-BE49-F238E27FC236}">
                <a16:creationId xmlns:a16="http://schemas.microsoft.com/office/drawing/2014/main" id="{1FE114ED-85F0-4C35-8DDE-AD83D7F99D37}"/>
              </a:ext>
            </a:extLst>
          </p:cNvPr>
          <p:cNvSpPr>
            <a:spLocks noGrp="1"/>
          </p:cNvSpPr>
          <p:nvPr>
            <p:ph type="subTitle" idx="1"/>
          </p:nvPr>
        </p:nvSpPr>
        <p:spPr>
          <a:xfrm>
            <a:off x="1522606" y="2400791"/>
            <a:ext cx="9142795" cy="553998"/>
          </a:xfrm>
        </p:spPr>
        <p:txBody>
          <a:bodyPr/>
          <a:lstStyle/>
          <a:p>
            <a:r>
              <a:rPr lang="en-US" sz="1600" b="1" u="sng" dirty="0"/>
              <a:t>Total E/M service time for Primary Code selection is placed in the “Primary FF/Contact/E-M Time” field.</a:t>
            </a:r>
          </a:p>
        </p:txBody>
      </p:sp>
      <p:sp>
        <p:nvSpPr>
          <p:cNvPr id="4" name="Slide Number Placeholder 3">
            <a:extLst>
              <a:ext uri="{FF2B5EF4-FFF2-40B4-BE49-F238E27FC236}">
                <a16:creationId xmlns:a16="http://schemas.microsoft.com/office/drawing/2014/main" id="{F0DE384D-A7BF-485C-B4C7-07DFC6E863AA}"/>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86</a:t>
            </a:fld>
            <a:endParaRPr lang="uk-UA" dirty="0"/>
          </a:p>
        </p:txBody>
      </p:sp>
      <p:sp>
        <p:nvSpPr>
          <p:cNvPr id="7" name="Speech Bubble: Oval 6">
            <a:extLst>
              <a:ext uri="{FF2B5EF4-FFF2-40B4-BE49-F238E27FC236}">
                <a16:creationId xmlns:a16="http://schemas.microsoft.com/office/drawing/2014/main" id="{A3E691CF-83A2-4B92-8254-E35B630D4A8E}"/>
              </a:ext>
            </a:extLst>
          </p:cNvPr>
          <p:cNvSpPr/>
          <p:nvPr/>
        </p:nvSpPr>
        <p:spPr>
          <a:xfrm>
            <a:off x="11055911" y="146366"/>
            <a:ext cx="1036451"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pic>
        <p:nvPicPr>
          <p:cNvPr id="6" name="Picture 5">
            <a:extLst>
              <a:ext uri="{FF2B5EF4-FFF2-40B4-BE49-F238E27FC236}">
                <a16:creationId xmlns:a16="http://schemas.microsoft.com/office/drawing/2014/main" id="{12FD583B-A7FC-4F45-A442-929D75EEEBA4}"/>
              </a:ext>
            </a:extLst>
          </p:cNvPr>
          <p:cNvPicPr>
            <a:picLocks noChangeAspect="1"/>
          </p:cNvPicPr>
          <p:nvPr/>
        </p:nvPicPr>
        <p:blipFill>
          <a:blip r:embed="rId3"/>
          <a:stretch>
            <a:fillRect/>
          </a:stretch>
        </p:blipFill>
        <p:spPr>
          <a:xfrm>
            <a:off x="1132100" y="3548698"/>
            <a:ext cx="9923809" cy="2066667"/>
          </a:xfrm>
          <a:prstGeom prst="rect">
            <a:avLst/>
          </a:prstGeom>
        </p:spPr>
      </p:pic>
    </p:spTree>
    <p:extLst>
      <p:ext uri="{BB962C8B-B14F-4D97-AF65-F5344CB8AC3E}">
        <p14:creationId xmlns:p14="http://schemas.microsoft.com/office/powerpoint/2010/main" val="26806928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7D93-E441-4B7C-8479-38B8EA68876D}"/>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Questions</a:t>
            </a:r>
          </a:p>
        </p:txBody>
      </p:sp>
      <p:sp>
        <p:nvSpPr>
          <p:cNvPr id="5" name="Slide Number Placeholder 4">
            <a:extLst>
              <a:ext uri="{FF2B5EF4-FFF2-40B4-BE49-F238E27FC236}">
                <a16:creationId xmlns:a16="http://schemas.microsoft.com/office/drawing/2014/main" id="{E7E75F0B-A3A8-4B77-A5EC-17673E900AE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87</a:t>
            </a:fld>
            <a:endParaRPr lang="uk-UA" dirty="0"/>
          </a:p>
        </p:txBody>
      </p:sp>
    </p:spTree>
    <p:extLst>
      <p:ext uri="{BB962C8B-B14F-4D97-AF65-F5344CB8AC3E}">
        <p14:creationId xmlns:p14="http://schemas.microsoft.com/office/powerpoint/2010/main" val="16353000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6037-EB18-457B-9111-47EBA19B25DD}"/>
              </a:ext>
            </a:extLst>
          </p:cNvPr>
          <p:cNvSpPr>
            <a:spLocks noGrp="1"/>
          </p:cNvSpPr>
          <p:nvPr>
            <p:ph type="ctrTitle"/>
          </p:nvPr>
        </p:nvSpPr>
        <p:spPr>
          <a:xfrm>
            <a:off x="3016685" y="1350261"/>
            <a:ext cx="7307943" cy="867930"/>
          </a:xfrm>
        </p:spPr>
        <p:txBody>
          <a:bodyPr/>
          <a:lstStyle/>
          <a:p>
            <a:pPr algn="ctr"/>
            <a:r>
              <a:rPr lang="en-US" dirty="0">
                <a:latin typeface="Verdana" panose="020B0604030504040204" pitchFamily="34" charset="0"/>
                <a:ea typeface="Verdana" panose="020B0604030504040204" pitchFamily="34" charset="0"/>
              </a:rPr>
              <a:t>Clinical Pharmacists Medication Services Claiming</a:t>
            </a:r>
          </a:p>
        </p:txBody>
      </p:sp>
      <p:sp>
        <p:nvSpPr>
          <p:cNvPr id="3" name="Subtitle 2">
            <a:extLst>
              <a:ext uri="{FF2B5EF4-FFF2-40B4-BE49-F238E27FC236}">
                <a16:creationId xmlns:a16="http://schemas.microsoft.com/office/drawing/2014/main" id="{4F8965F7-C464-474B-A008-7C14E33B8E33}"/>
              </a:ext>
            </a:extLst>
          </p:cNvPr>
          <p:cNvSpPr>
            <a:spLocks noGrp="1"/>
          </p:cNvSpPr>
          <p:nvPr>
            <p:ph type="subTitle" idx="1"/>
          </p:nvPr>
        </p:nvSpPr>
        <p:spPr>
          <a:xfrm>
            <a:off x="2973034" y="3059874"/>
            <a:ext cx="7307943" cy="1513235"/>
          </a:xfrm>
        </p:spPr>
        <p:txBody>
          <a:bodyPr/>
          <a:lstStyle/>
          <a:p>
            <a:r>
              <a:rPr lang="en-US" sz="2000" dirty="0">
                <a:latin typeface="Verdana" panose="020B0604030504040204" pitchFamily="34" charset="0"/>
                <a:ea typeface="Verdana" panose="020B0604030504040204" pitchFamily="34" charset="0"/>
              </a:rPr>
              <a:t>See ACBHCS Training Slides:</a:t>
            </a:r>
          </a:p>
          <a:p>
            <a:endParaRPr lang="en-US" sz="2000" dirty="0">
              <a:latin typeface="Verdana" panose="020B0604030504040204" pitchFamily="34" charset="0"/>
              <a:ea typeface="Verdana" panose="020B0604030504040204" pitchFamily="34" charset="0"/>
            </a:endParaRPr>
          </a:p>
          <a:p>
            <a:pPr lvl="1"/>
            <a:r>
              <a:rPr lang="en-US" dirty="0">
                <a:solidFill>
                  <a:schemeClr val="bg2">
                    <a:lumMod val="50000"/>
                  </a:schemeClr>
                </a:solidFill>
                <a:latin typeface="Verdana" panose="020B0604030504040204" pitchFamily="34" charset="0"/>
                <a:ea typeface="Verdana" panose="020B0604030504040204" pitchFamily="34" charset="0"/>
              </a:rPr>
              <a:t>Alameda County Behavioral Health (ACBH): Medication Therapy Management Services (MTMS) by Clinical Pharmacists (CP)</a:t>
            </a:r>
          </a:p>
        </p:txBody>
      </p:sp>
      <p:sp>
        <p:nvSpPr>
          <p:cNvPr id="4" name="Slide Number Placeholder 3">
            <a:extLst>
              <a:ext uri="{FF2B5EF4-FFF2-40B4-BE49-F238E27FC236}">
                <a16:creationId xmlns:a16="http://schemas.microsoft.com/office/drawing/2014/main" id="{110F6C56-E65F-4EF1-8F35-6E5A400D6DA9}"/>
              </a:ext>
            </a:extLst>
          </p:cNvPr>
          <p:cNvSpPr>
            <a:spLocks noGrp="1"/>
          </p:cNvSpPr>
          <p:nvPr>
            <p:ph type="sldNum" sz="quarter" idx="12"/>
          </p:nvPr>
        </p:nvSpPr>
        <p:spPr/>
        <p:txBody>
          <a:bodyPr/>
          <a:lstStyle/>
          <a:p>
            <a:fld id="{6E9F442E-095D-414B-A3C1-4D7C903EC540}" type="slidenum">
              <a:rPr lang="en-US" smtClean="0"/>
              <a:t>88</a:t>
            </a:fld>
            <a:endParaRPr lang="en-US" dirty="0"/>
          </a:p>
        </p:txBody>
      </p:sp>
    </p:spTree>
    <p:extLst>
      <p:ext uri="{BB962C8B-B14F-4D97-AF65-F5344CB8AC3E}">
        <p14:creationId xmlns:p14="http://schemas.microsoft.com/office/powerpoint/2010/main" val="20643118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EDD5-E8EC-4C73-B6E9-E6BF9FECED22}"/>
              </a:ext>
            </a:extLst>
          </p:cNvPr>
          <p:cNvSpPr>
            <a:spLocks noGrp="1"/>
          </p:cNvSpPr>
          <p:nvPr>
            <p:ph type="ctrTitle"/>
          </p:nvPr>
        </p:nvSpPr>
        <p:spPr>
          <a:xfrm>
            <a:off x="2442028" y="191933"/>
            <a:ext cx="7307943" cy="2031325"/>
          </a:xfrm>
        </p:spPr>
        <p:txBody>
          <a:bodyPr/>
          <a:lstStyle/>
          <a:p>
            <a:pPr algn="ctr"/>
            <a:r>
              <a:rPr lang="en-US" dirty="0">
                <a:latin typeface="Verdana" panose="020B0604030504040204" pitchFamily="34" charset="0"/>
                <a:ea typeface="Verdana" panose="020B0604030504040204" pitchFamily="34" charset="0"/>
              </a:rPr>
              <a:t>E/M Services Codes and Procedures: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When Provided in the Home, B&amp;C, SNF or SNF Sub-Acute Settings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Trainings and Resources</a:t>
            </a:r>
          </a:p>
        </p:txBody>
      </p:sp>
      <p:sp>
        <p:nvSpPr>
          <p:cNvPr id="3" name="Subtitle 2">
            <a:extLst>
              <a:ext uri="{FF2B5EF4-FFF2-40B4-BE49-F238E27FC236}">
                <a16:creationId xmlns:a16="http://schemas.microsoft.com/office/drawing/2014/main" id="{EE7E4448-EF97-4C12-8AAC-AA32920AF022}"/>
              </a:ext>
            </a:extLst>
          </p:cNvPr>
          <p:cNvSpPr>
            <a:spLocks noGrp="1"/>
          </p:cNvSpPr>
          <p:nvPr>
            <p:ph type="subTitle" idx="1"/>
          </p:nvPr>
        </p:nvSpPr>
        <p:spPr>
          <a:xfrm>
            <a:off x="316992" y="2223258"/>
            <a:ext cx="11558016" cy="5678991"/>
          </a:xfrm>
        </p:spPr>
        <p:txBody>
          <a:bodyPr/>
          <a:lstStyle/>
          <a:p>
            <a:pPr marL="108000" indent="0">
              <a:buNone/>
            </a:pPr>
            <a:r>
              <a:rPr lang="en-US" sz="1800" b="1" dirty="0">
                <a:solidFill>
                  <a:srgbClr val="FF000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These NEW E/M rules (in training) are NOT TO BE USED with the following E/M codes:</a:t>
            </a:r>
          </a:p>
          <a:p>
            <a:pPr marL="742950" indent="-457200">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E/M Home (New or Established Patient)—at client’s home:</a:t>
            </a:r>
          </a:p>
          <a:p>
            <a:pPr marL="914400" lvl="1" indent="-457200" algn="l">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471-99341 through 474-99344</a:t>
            </a:r>
          </a:p>
          <a:p>
            <a:pPr marL="914400" lvl="1" indent="-457200" algn="l">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475-99345, and]</a:t>
            </a:r>
          </a:p>
          <a:p>
            <a:pPr marL="914400" lvl="1" indent="-457200" algn="l">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476-99347 through 479-99350</a:t>
            </a:r>
          </a:p>
          <a:p>
            <a:pPr marL="742950" indent="-457200">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SNF E/M—at skilled nursing facility (SNF) or SNF SUB E/M</a:t>
            </a:r>
          </a:p>
          <a:p>
            <a:pPr marL="914400" lvl="1" indent="-457200" algn="l">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650-99306, </a:t>
            </a:r>
          </a:p>
          <a:p>
            <a:pPr marL="914400" lvl="1" indent="-457200" algn="l">
              <a:buFont typeface="Arial" panose="020B0604020202020204" pitchFamily="34" charset="0"/>
              <a:buChar char="•"/>
            </a:pPr>
            <a:r>
              <a:rPr lang="en-US" sz="1800" b="1" dirty="0">
                <a:solidFill>
                  <a:prstClr val="black">
                    <a:lumMod val="50000"/>
                    <a:lumOff val="50000"/>
                  </a:prstClr>
                </a:solidFill>
                <a:latin typeface="Verdana" panose="020B0604030504040204" pitchFamily="34" charset="0"/>
                <a:ea typeface="Verdana" panose="020B0604030504040204" pitchFamily="34" charset="0"/>
              </a:rPr>
              <a:t>653-99307 through 656-99310</a:t>
            </a:r>
          </a:p>
          <a:p>
            <a:pPr marL="914400" lvl="1" indent="-457200" algn="l">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657-99304 through 658-99305</a:t>
            </a:r>
          </a:p>
          <a:p>
            <a:pPr marL="742950" indent="-457200">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SNF SUB E/M—at skilled nursing facility designated sub-acute MH</a:t>
            </a:r>
          </a:p>
          <a:p>
            <a:pPr marL="742950" indent="-457200">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E/M Board &amp; Care (New or Established)—at Board and Care (B&amp;C)</a:t>
            </a:r>
          </a:p>
          <a:p>
            <a:pPr marL="742950" indent="-457200">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660-99324,</a:t>
            </a:r>
          </a:p>
          <a:p>
            <a:pPr marL="742950" indent="-457200">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661-99325 through 664-99328,</a:t>
            </a:r>
          </a:p>
          <a:p>
            <a:pPr marL="742950" indent="-457200">
              <a:buFont typeface="Arial" panose="020B0604020202020204" pitchFamily="34" charset="0"/>
              <a:buChar char="•"/>
            </a:pPr>
            <a:r>
              <a:rPr lang="en-US" sz="1800" b="1" dirty="0">
                <a:solidFill>
                  <a:schemeClr val="tx1">
                    <a:lumMod val="50000"/>
                    <a:lumOff val="50000"/>
                  </a:schemeClr>
                </a:solidFill>
                <a:latin typeface="Verdana" panose="020B0604030504040204" pitchFamily="34" charset="0"/>
                <a:ea typeface="Verdana" panose="020B0604030504040204" pitchFamily="34" charset="0"/>
              </a:rPr>
              <a:t>665-99334 through 668-99337</a:t>
            </a:r>
          </a:p>
          <a:p>
            <a:pPr marL="108000" indent="0">
              <a:buNone/>
            </a:pPr>
            <a:endParaRPr lang="en-US" sz="2000" dirty="0">
              <a:solidFill>
                <a:srgbClr val="FF0000"/>
              </a:solidFill>
              <a:hlinkClick r:id="rId3">
                <a:extLst>
                  <a:ext uri="{A12FA001-AC4F-418D-AE19-62706E023703}">
                    <ahyp:hlinkClr xmlns:ahyp="http://schemas.microsoft.com/office/drawing/2018/hyperlinkcolor" val="tx"/>
                  </a:ext>
                </a:extLst>
              </a:hlinkClick>
            </a:endParaRPr>
          </a:p>
          <a:p>
            <a:pPr marL="108000" indent="0">
              <a:buNone/>
            </a:pPr>
            <a:endParaRPr lang="en-US" sz="2000" dirty="0">
              <a:solidFill>
                <a:srgbClr val="FF0000"/>
              </a:solidFill>
              <a:hlinkClick r:id="rId3">
                <a:extLst>
                  <a:ext uri="{A12FA001-AC4F-418D-AE19-62706E023703}">
                    <ahyp:hlinkClr xmlns:ahyp="http://schemas.microsoft.com/office/drawing/2018/hyperlinkcolor" val="tx"/>
                  </a:ext>
                </a:extLst>
              </a:hlinkClick>
            </a:endParaRPr>
          </a:p>
          <a:p>
            <a:pPr marL="108000" indent="0">
              <a:buNone/>
            </a:pPr>
            <a:endParaRPr lang="en-US" sz="2000" dirty="0">
              <a:hlinkClick r:id="rId3">
                <a:extLst>
                  <a:ext uri="{A12FA001-AC4F-418D-AE19-62706E023703}">
                    <ahyp:hlinkClr xmlns:ahyp="http://schemas.microsoft.com/office/drawing/2018/hyperlinkcolor" val="tx"/>
                  </a:ext>
                </a:extLst>
              </a:hlinkClick>
            </a:endParaRPr>
          </a:p>
          <a:p>
            <a:pPr marL="108000" indent="0">
              <a:buNone/>
            </a:pPr>
            <a:br>
              <a:rPr lang="en-US" sz="2000" dirty="0"/>
            </a:br>
            <a:endParaRPr lang="en-US" sz="2000" dirty="0"/>
          </a:p>
        </p:txBody>
      </p:sp>
      <p:sp>
        <p:nvSpPr>
          <p:cNvPr id="4" name="Slide Number Placeholder 3">
            <a:extLst>
              <a:ext uri="{FF2B5EF4-FFF2-40B4-BE49-F238E27FC236}">
                <a16:creationId xmlns:a16="http://schemas.microsoft.com/office/drawing/2014/main" id="{5A2774C5-7626-45B5-ACB7-CD15FC66C124}"/>
              </a:ext>
            </a:extLst>
          </p:cNvPr>
          <p:cNvSpPr>
            <a:spLocks noGrp="1"/>
          </p:cNvSpPr>
          <p:nvPr>
            <p:ph type="sldNum" sz="quarter" idx="12"/>
          </p:nvPr>
        </p:nvSpPr>
        <p:spPr/>
        <p:txBody>
          <a:bodyPr/>
          <a:lstStyle/>
          <a:p>
            <a:fld id="{6E9F442E-095D-414B-A3C1-4D7C903EC540}" type="slidenum">
              <a:rPr lang="en-US" smtClean="0"/>
              <a:t>89</a:t>
            </a:fld>
            <a:endParaRPr lang="en-US" dirty="0"/>
          </a:p>
        </p:txBody>
      </p:sp>
      <p:sp>
        <p:nvSpPr>
          <p:cNvPr id="5" name="Thought Bubble: Cloud 4">
            <a:extLst>
              <a:ext uri="{FF2B5EF4-FFF2-40B4-BE49-F238E27FC236}">
                <a16:creationId xmlns:a16="http://schemas.microsoft.com/office/drawing/2014/main" id="{B0238BAE-D426-4750-A06C-C6F1707D6618}"/>
              </a:ext>
            </a:extLst>
          </p:cNvPr>
          <p:cNvSpPr/>
          <p:nvPr/>
        </p:nvSpPr>
        <p:spPr>
          <a:xfrm>
            <a:off x="9706991" y="148068"/>
            <a:ext cx="2360930" cy="6120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E/M Home, B&amp;C &amp;  SNF</a:t>
            </a:r>
          </a:p>
        </p:txBody>
      </p:sp>
    </p:spTree>
    <p:extLst>
      <p:ext uri="{BB962C8B-B14F-4D97-AF65-F5344CB8AC3E}">
        <p14:creationId xmlns:p14="http://schemas.microsoft.com/office/powerpoint/2010/main" val="37687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AE5F-7CF2-42A6-BA89-5E6206EF9823}"/>
              </a:ext>
            </a:extLst>
          </p:cNvPr>
          <p:cNvSpPr>
            <a:spLocks noGrp="1"/>
          </p:cNvSpPr>
          <p:nvPr>
            <p:ph type="ctrTitle"/>
          </p:nvPr>
        </p:nvSpPr>
        <p:spPr>
          <a:xfrm>
            <a:off x="2557176" y="803248"/>
            <a:ext cx="8796624" cy="867930"/>
          </a:xfrm>
        </p:spPr>
        <p:txBody>
          <a:bodyPr/>
          <a:lstStyle/>
          <a:p>
            <a:pPr algn="ctr"/>
            <a:r>
              <a:rPr lang="en-US" dirty="0">
                <a:solidFill>
                  <a:srgbClr val="25B781"/>
                </a:solidFill>
                <a:latin typeface="Verdana" panose="020B0604030504040204" pitchFamily="34" charset="0"/>
                <a:ea typeface="Verdana" panose="020B0604030504040204" pitchFamily="34" charset="0"/>
              </a:rPr>
              <a:t>Evaluation and Management (E/M), Office, or Other Outpatient, Services: Overview</a:t>
            </a:r>
          </a:p>
        </p:txBody>
      </p:sp>
      <p:sp>
        <p:nvSpPr>
          <p:cNvPr id="3" name="Subtitle 2">
            <a:extLst>
              <a:ext uri="{FF2B5EF4-FFF2-40B4-BE49-F238E27FC236}">
                <a16:creationId xmlns:a16="http://schemas.microsoft.com/office/drawing/2014/main" id="{140AC6E3-5B68-41A0-B9B2-3737A6DF316B}"/>
              </a:ext>
            </a:extLst>
          </p:cNvPr>
          <p:cNvSpPr>
            <a:spLocks noGrp="1"/>
          </p:cNvSpPr>
          <p:nvPr>
            <p:ph type="subTitle" idx="1"/>
          </p:nvPr>
        </p:nvSpPr>
        <p:spPr>
          <a:xfrm>
            <a:off x="401443" y="1938528"/>
            <a:ext cx="11407697" cy="4824269"/>
          </a:xfrm>
        </p:spPr>
        <p:txBody>
          <a:bodyPr/>
          <a:lstStyle/>
          <a:p>
            <a:r>
              <a:rPr lang="en-US" sz="2000" dirty="0"/>
              <a:t>Effective January 1, 2021 the </a:t>
            </a:r>
            <a:r>
              <a:rPr lang="en-US" sz="2000" u="sng" dirty="0"/>
              <a:t>American Medical Association’s (AMA) CPT®  Professional Manual</a:t>
            </a:r>
            <a:r>
              <a:rPr lang="en-US" sz="2000" dirty="0"/>
              <a:t> is changing the requirements for selecting the “</a:t>
            </a:r>
            <a:r>
              <a:rPr lang="en-US" sz="2000" b="1" u="sng" dirty="0"/>
              <a:t>E/M Office, or Other Outpatient, Services</a:t>
            </a:r>
            <a:r>
              <a:rPr lang="en-US" sz="2000" dirty="0"/>
              <a:t>” (CPT®  Codes 99201 – 99205, and 99211 - 99215).</a:t>
            </a:r>
          </a:p>
          <a:p>
            <a:pPr marL="108000" indent="0">
              <a:buNone/>
            </a:pPr>
            <a:endParaRPr lang="en-US" sz="2000" dirty="0"/>
          </a:p>
          <a:p>
            <a:r>
              <a:rPr lang="en-US" sz="2000" dirty="0"/>
              <a:t>ACBH effective date for changes to E/M Office Codes for Medi-Cal claiming is </a:t>
            </a:r>
            <a:r>
              <a:rPr lang="en-US" sz="2000" u="sng" dirty="0"/>
              <a:t>March 1, 2021</a:t>
            </a:r>
            <a:r>
              <a:rPr lang="en-US" sz="2000" dirty="0"/>
              <a:t>.  </a:t>
            </a:r>
          </a:p>
          <a:p>
            <a:pPr marL="108000" indent="0">
              <a:buNone/>
            </a:pPr>
            <a:endParaRPr lang="en-US" sz="2000" dirty="0"/>
          </a:p>
          <a:p>
            <a:pPr marL="0" indent="0">
              <a:buNone/>
            </a:pPr>
            <a:endParaRPr lang="en-US" sz="2000" dirty="0"/>
          </a:p>
          <a:p>
            <a:r>
              <a:rPr lang="en-US" sz="2000" b="1" dirty="0"/>
              <a:t>This training </a:t>
            </a:r>
            <a:r>
              <a:rPr lang="en-US" sz="2000" b="1" u="sng" dirty="0"/>
              <a:t>does not apply to other E/M services </a:t>
            </a:r>
            <a:r>
              <a:rPr lang="en-US" sz="2000" b="1" dirty="0"/>
              <a:t>such as:</a:t>
            </a:r>
          </a:p>
          <a:p>
            <a:pPr marL="742950" indent="-457200">
              <a:buFont typeface="Arial" panose="020B0604020202020204" pitchFamily="34" charset="0"/>
              <a:buChar char="•"/>
            </a:pPr>
            <a:r>
              <a:rPr lang="en-US" sz="2000" b="1" dirty="0"/>
              <a:t>E/M Home (New or Established Patient)—at client’s home</a:t>
            </a:r>
          </a:p>
          <a:p>
            <a:pPr marL="742950" indent="-457200">
              <a:buFont typeface="Arial" panose="020B0604020202020204" pitchFamily="34" charset="0"/>
              <a:buChar char="•"/>
            </a:pPr>
            <a:r>
              <a:rPr lang="en-US" sz="2000" b="1" dirty="0"/>
              <a:t>SNF E/M—at skilled nursing facility (SNF)</a:t>
            </a:r>
          </a:p>
          <a:p>
            <a:pPr marL="742950" indent="-457200">
              <a:buFont typeface="Arial" panose="020B0604020202020204" pitchFamily="34" charset="0"/>
              <a:buChar char="•"/>
            </a:pPr>
            <a:r>
              <a:rPr lang="en-US" sz="2000" b="1" dirty="0"/>
              <a:t>SNF SUB E/M—at skilled nursing facility designated sub-acute MH</a:t>
            </a:r>
          </a:p>
          <a:p>
            <a:pPr marL="742950" indent="-457200">
              <a:buFont typeface="Arial" panose="020B0604020202020204" pitchFamily="34" charset="0"/>
              <a:buChar char="•"/>
            </a:pPr>
            <a:r>
              <a:rPr lang="en-US" sz="2000" b="1" dirty="0"/>
              <a:t>E/M Board &amp; Care (New or Established)—at Board and Care (B&amp;C)</a:t>
            </a:r>
          </a:p>
          <a:p>
            <a:pPr indent="0">
              <a:buNone/>
            </a:pPr>
            <a:r>
              <a:rPr lang="en-US" sz="2000" dirty="0"/>
              <a:t>The new documentation and claiming rules do not apply to the above codes.</a:t>
            </a:r>
          </a:p>
          <a:p>
            <a:pPr marL="108000" indent="0">
              <a:buNone/>
            </a:pPr>
            <a:r>
              <a:rPr lang="en-US" sz="1800" b="1" dirty="0"/>
              <a:t>	</a:t>
            </a:r>
          </a:p>
          <a:p>
            <a:pPr marL="0" indent="0">
              <a:buNone/>
            </a:pPr>
            <a:endParaRPr lang="en-US" b="1" dirty="0"/>
          </a:p>
          <a:p>
            <a:pPr marL="108000" indent="0">
              <a:buNone/>
            </a:pPr>
            <a:endParaRPr lang="en-US" dirty="0"/>
          </a:p>
        </p:txBody>
      </p:sp>
      <p:sp>
        <p:nvSpPr>
          <p:cNvPr id="4" name="Slide Number Placeholder 3">
            <a:extLst>
              <a:ext uri="{FF2B5EF4-FFF2-40B4-BE49-F238E27FC236}">
                <a16:creationId xmlns:a16="http://schemas.microsoft.com/office/drawing/2014/main" id="{CA6C760C-8CAB-4C6F-A556-A2155B490D63}"/>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9</a:t>
            </a:fld>
            <a:endParaRPr lang="uk-UA" dirty="0"/>
          </a:p>
        </p:txBody>
      </p:sp>
      <p:sp>
        <p:nvSpPr>
          <p:cNvPr id="5" name="Speech Bubble: Oval 4">
            <a:extLst>
              <a:ext uri="{FF2B5EF4-FFF2-40B4-BE49-F238E27FC236}">
                <a16:creationId xmlns:a16="http://schemas.microsoft.com/office/drawing/2014/main" id="{1374B6FF-EA8C-4705-B9EB-6887ED8452AF}"/>
              </a:ext>
            </a:extLst>
          </p:cNvPr>
          <p:cNvSpPr/>
          <p:nvPr/>
        </p:nvSpPr>
        <p:spPr>
          <a:xfrm>
            <a:off x="11130804" y="398538"/>
            <a:ext cx="962879" cy="6419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E/M Office Services</a:t>
            </a:r>
          </a:p>
        </p:txBody>
      </p:sp>
      <p:sp>
        <p:nvSpPr>
          <p:cNvPr id="6" name="Thought Bubble: Cloud 5">
            <a:extLst>
              <a:ext uri="{FF2B5EF4-FFF2-40B4-BE49-F238E27FC236}">
                <a16:creationId xmlns:a16="http://schemas.microsoft.com/office/drawing/2014/main" id="{F82D6776-4325-4AC9-9278-C8976A5721EB}"/>
              </a:ext>
            </a:extLst>
          </p:cNvPr>
          <p:cNvSpPr/>
          <p:nvPr/>
        </p:nvSpPr>
        <p:spPr>
          <a:xfrm>
            <a:off x="9062547" y="3429000"/>
            <a:ext cx="3031136" cy="7414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E/M Home, B&amp;C &amp;  SNF</a:t>
            </a:r>
          </a:p>
        </p:txBody>
      </p:sp>
    </p:spTree>
    <p:extLst>
      <p:ext uri="{BB962C8B-B14F-4D97-AF65-F5344CB8AC3E}">
        <p14:creationId xmlns:p14="http://schemas.microsoft.com/office/powerpoint/2010/main" val="3227560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EDD5-E8EC-4C73-B6E9-E6BF9FECED22}"/>
              </a:ext>
            </a:extLst>
          </p:cNvPr>
          <p:cNvSpPr>
            <a:spLocks noGrp="1"/>
          </p:cNvSpPr>
          <p:nvPr>
            <p:ph type="ctrTitle"/>
          </p:nvPr>
        </p:nvSpPr>
        <p:spPr>
          <a:xfrm>
            <a:off x="1696684" y="571884"/>
            <a:ext cx="8285516" cy="2419124"/>
          </a:xfrm>
        </p:spPr>
        <p:txBody>
          <a:bodyPr/>
          <a:lstStyle/>
          <a:p>
            <a:pPr algn="ctr"/>
            <a:r>
              <a:rPr lang="en-US" dirty="0">
                <a:latin typeface="Verdana" panose="020B0604030504040204" pitchFamily="34" charset="0"/>
                <a:ea typeface="Verdana" panose="020B0604030504040204" pitchFamily="34" charset="0"/>
              </a:rPr>
              <a:t>E/M Services Codes and Procedures: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When Provided in the Home, B&amp;C, SNF or SNF Sub-Acute Settings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Trainings and Resources--Continued</a:t>
            </a:r>
          </a:p>
        </p:txBody>
      </p:sp>
      <p:sp>
        <p:nvSpPr>
          <p:cNvPr id="3" name="Subtitle 2">
            <a:extLst>
              <a:ext uri="{FF2B5EF4-FFF2-40B4-BE49-F238E27FC236}">
                <a16:creationId xmlns:a16="http://schemas.microsoft.com/office/drawing/2014/main" id="{EE7E4448-EF97-4C12-8AAC-AA32920AF022}"/>
              </a:ext>
            </a:extLst>
          </p:cNvPr>
          <p:cNvSpPr>
            <a:spLocks noGrp="1"/>
          </p:cNvSpPr>
          <p:nvPr>
            <p:ph type="subTitle" idx="1"/>
          </p:nvPr>
        </p:nvSpPr>
        <p:spPr>
          <a:xfrm>
            <a:off x="409321" y="2694553"/>
            <a:ext cx="11558016" cy="1509067"/>
          </a:xfrm>
        </p:spPr>
        <p:txBody>
          <a:bodyPr/>
          <a:lstStyle/>
          <a:p>
            <a:pPr marL="108000" indent="0" algn="ctr">
              <a:buNone/>
            </a:pPr>
            <a:r>
              <a:rPr lang="en-US" sz="2400" b="1" dirty="0"/>
              <a:t>Watch for updated Trainings and Resources for these </a:t>
            </a:r>
          </a:p>
          <a:p>
            <a:pPr marL="108000" indent="0" algn="ctr">
              <a:buNone/>
            </a:pPr>
            <a:r>
              <a:rPr lang="en-US" sz="2400" b="1" dirty="0"/>
              <a:t>E/M Codes on the Provider Website / QA / Training page.</a:t>
            </a:r>
          </a:p>
          <a:p>
            <a:pPr marL="108000" indent="0" algn="ctr">
              <a:buNone/>
            </a:pPr>
            <a:endParaRPr lang="en-US" sz="2400" b="1" dirty="0"/>
          </a:p>
          <a:p>
            <a:pPr marL="108000" indent="0" algn="ctr">
              <a:buNone/>
            </a:pPr>
            <a:r>
              <a:rPr lang="en-US" sz="2400" dirty="0">
                <a:hlinkClick r:id="rId3"/>
              </a:rPr>
              <a:t>http://www.acbhcs.org/providers/QA/Training.htm</a:t>
            </a:r>
            <a:endParaRPr lang="en-US" sz="2400" dirty="0"/>
          </a:p>
          <a:p>
            <a:pPr marL="108000" indent="0" algn="ctr">
              <a:buNone/>
            </a:pPr>
            <a:endParaRPr lang="en-US" sz="2400" dirty="0"/>
          </a:p>
        </p:txBody>
      </p:sp>
      <p:sp>
        <p:nvSpPr>
          <p:cNvPr id="4" name="Slide Number Placeholder 3">
            <a:extLst>
              <a:ext uri="{FF2B5EF4-FFF2-40B4-BE49-F238E27FC236}">
                <a16:creationId xmlns:a16="http://schemas.microsoft.com/office/drawing/2014/main" id="{5A2774C5-7626-45B5-ACB7-CD15FC66C124}"/>
              </a:ext>
            </a:extLst>
          </p:cNvPr>
          <p:cNvSpPr>
            <a:spLocks noGrp="1"/>
          </p:cNvSpPr>
          <p:nvPr>
            <p:ph type="sldNum" sz="quarter" idx="12"/>
          </p:nvPr>
        </p:nvSpPr>
        <p:spPr/>
        <p:txBody>
          <a:bodyPr/>
          <a:lstStyle/>
          <a:p>
            <a:fld id="{6E9F442E-095D-414B-A3C1-4D7C903EC540}" type="slidenum">
              <a:rPr lang="en-US" smtClean="0"/>
              <a:t>90</a:t>
            </a:fld>
            <a:endParaRPr lang="en-US" dirty="0"/>
          </a:p>
        </p:txBody>
      </p:sp>
      <p:sp>
        <p:nvSpPr>
          <p:cNvPr id="5" name="Thought Bubble: Cloud 4">
            <a:extLst>
              <a:ext uri="{FF2B5EF4-FFF2-40B4-BE49-F238E27FC236}">
                <a16:creationId xmlns:a16="http://schemas.microsoft.com/office/drawing/2014/main" id="{201B396A-514A-4CA7-A6B0-56E6722892B7}"/>
              </a:ext>
            </a:extLst>
          </p:cNvPr>
          <p:cNvSpPr/>
          <p:nvPr/>
        </p:nvSpPr>
        <p:spPr>
          <a:xfrm>
            <a:off x="9606407" y="401790"/>
            <a:ext cx="2360930" cy="63313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E/M Home, B&amp;C &amp;  SNF</a:t>
            </a:r>
          </a:p>
        </p:txBody>
      </p:sp>
    </p:spTree>
    <p:extLst>
      <p:ext uri="{BB962C8B-B14F-4D97-AF65-F5344CB8AC3E}">
        <p14:creationId xmlns:p14="http://schemas.microsoft.com/office/powerpoint/2010/main" val="327715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7D93-E441-4B7C-8479-38B8EA68876D}"/>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Questions</a:t>
            </a:r>
          </a:p>
        </p:txBody>
      </p:sp>
      <p:sp>
        <p:nvSpPr>
          <p:cNvPr id="5" name="Slide Number Placeholder 4">
            <a:extLst>
              <a:ext uri="{FF2B5EF4-FFF2-40B4-BE49-F238E27FC236}">
                <a16:creationId xmlns:a16="http://schemas.microsoft.com/office/drawing/2014/main" id="{E7E75F0B-A3A8-4B77-A5EC-17673E900AEF}"/>
              </a:ext>
            </a:extLst>
          </p:cNvPr>
          <p:cNvSpPr>
            <a:spLocks noGrp="1"/>
          </p:cNvSpPr>
          <p:nvPr>
            <p:ph type="sldNum" sz="quarter" idx="12"/>
          </p:nvPr>
        </p:nvSpPr>
        <p:spPr>
          <a:xfrm>
            <a:off x="8610600" y="6356350"/>
            <a:ext cx="2743200" cy="365125"/>
          </a:xfrm>
        </p:spPr>
        <p:txBody>
          <a:bodyPr/>
          <a:lstStyle/>
          <a:p>
            <a:fld id="{6E9F442E-095D-414B-A3C1-4D7C903EC540}" type="slidenum">
              <a:rPr lang="uk-UA" smtClean="0"/>
              <a:pPr/>
              <a:t>91</a:t>
            </a:fld>
            <a:endParaRPr lang="uk-UA" dirty="0"/>
          </a:p>
        </p:txBody>
      </p:sp>
    </p:spTree>
    <p:extLst>
      <p:ext uri="{BB962C8B-B14F-4D97-AF65-F5344CB8AC3E}">
        <p14:creationId xmlns:p14="http://schemas.microsoft.com/office/powerpoint/2010/main" val="40113002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9D5F-44FB-4441-8BB6-894CF4F1BA1A}"/>
              </a:ext>
            </a:extLst>
          </p:cNvPr>
          <p:cNvSpPr>
            <a:spLocks noGrp="1"/>
          </p:cNvSpPr>
          <p:nvPr>
            <p:ph type="ctrTitle"/>
          </p:nvPr>
        </p:nvSpPr>
        <p:spPr/>
        <p:txBody>
          <a:bodyPr/>
          <a:lstStyle/>
          <a:p>
            <a:pPr algn="ctr"/>
            <a:r>
              <a:rPr lang="en-US" dirty="0">
                <a:latin typeface="Verdana" panose="020B0604030504040204" pitchFamily="34" charset="0"/>
                <a:ea typeface="Verdana" panose="020B0604030504040204" pitchFamily="34" charset="0"/>
              </a:rPr>
              <a:t>Technical Assistance</a:t>
            </a:r>
          </a:p>
        </p:txBody>
      </p:sp>
      <p:sp>
        <p:nvSpPr>
          <p:cNvPr id="3" name="Subtitle 2">
            <a:extLst>
              <a:ext uri="{FF2B5EF4-FFF2-40B4-BE49-F238E27FC236}">
                <a16:creationId xmlns:a16="http://schemas.microsoft.com/office/drawing/2014/main" id="{BAA96630-09D6-4C25-B896-1D7126F372A3}"/>
              </a:ext>
            </a:extLst>
          </p:cNvPr>
          <p:cNvSpPr>
            <a:spLocks noGrp="1"/>
          </p:cNvSpPr>
          <p:nvPr>
            <p:ph type="subTitle" idx="1"/>
          </p:nvPr>
        </p:nvSpPr>
        <p:spPr>
          <a:xfrm>
            <a:off x="530352" y="3059874"/>
            <a:ext cx="10607040" cy="913070"/>
          </a:xfrm>
        </p:spPr>
        <p:txBody>
          <a:bodyPr/>
          <a:lstStyle/>
          <a:p>
            <a:pPr marL="108000" indent="0">
              <a:buNone/>
            </a:pPr>
            <a:r>
              <a:rPr lang="en-US" sz="2000" dirty="0"/>
              <a:t>MH QA Coordinators may contact the QA Office for Technical Assistance at:</a:t>
            </a:r>
          </a:p>
          <a:p>
            <a:pPr marL="108000" indent="0">
              <a:buNone/>
            </a:pPr>
            <a:endParaRPr lang="en-US" sz="2000" dirty="0"/>
          </a:p>
          <a:p>
            <a:pPr marL="108000" indent="0" algn="ctr">
              <a:buNone/>
            </a:pPr>
            <a:r>
              <a:rPr lang="en-US" sz="2000" b="1" dirty="0"/>
              <a:t>QAta@ACgov.org</a:t>
            </a:r>
          </a:p>
        </p:txBody>
      </p:sp>
      <p:sp>
        <p:nvSpPr>
          <p:cNvPr id="4" name="Slide Number Placeholder 3">
            <a:extLst>
              <a:ext uri="{FF2B5EF4-FFF2-40B4-BE49-F238E27FC236}">
                <a16:creationId xmlns:a16="http://schemas.microsoft.com/office/drawing/2014/main" id="{C10E6704-4D73-494E-BBFF-BAA73E5F313D}"/>
              </a:ext>
            </a:extLst>
          </p:cNvPr>
          <p:cNvSpPr>
            <a:spLocks noGrp="1"/>
          </p:cNvSpPr>
          <p:nvPr>
            <p:ph type="sldNum" sz="quarter" idx="12"/>
          </p:nvPr>
        </p:nvSpPr>
        <p:spPr/>
        <p:txBody>
          <a:bodyPr/>
          <a:lstStyle/>
          <a:p>
            <a:fld id="{6E9F442E-095D-414B-A3C1-4D7C903EC540}" type="slidenum">
              <a:rPr lang="en-US" smtClean="0"/>
              <a:t>92</a:t>
            </a:fld>
            <a:endParaRPr lang="en-US" dirty="0"/>
          </a:p>
        </p:txBody>
      </p:sp>
    </p:spTree>
    <p:extLst>
      <p:ext uri="{BB962C8B-B14F-4D97-AF65-F5344CB8AC3E}">
        <p14:creationId xmlns:p14="http://schemas.microsoft.com/office/powerpoint/2010/main" val="11680686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8D8969-9DE4-D94E-BC57-6D1EA45A1A51}"/>
              </a:ext>
            </a:extLst>
          </p:cNvPr>
          <p:cNvSpPr>
            <a:spLocks noGrp="1"/>
          </p:cNvSpPr>
          <p:nvPr>
            <p:ph type="sldNum" sz="quarter" idx="12"/>
          </p:nvPr>
        </p:nvSpPr>
        <p:spPr/>
        <p:txBody>
          <a:bodyPr/>
          <a:lstStyle/>
          <a:p>
            <a:fld id="{6E9F442E-095D-414B-A3C1-4D7C903EC540}" type="slidenum">
              <a:rPr lang="uk-UA" smtClean="0"/>
              <a:pPr/>
              <a:t>93</a:t>
            </a:fld>
            <a:endParaRPr lang="uk-UA" dirty="0"/>
          </a:p>
        </p:txBody>
      </p:sp>
    </p:spTree>
    <p:extLst>
      <p:ext uri="{BB962C8B-B14F-4D97-AF65-F5344CB8AC3E}">
        <p14:creationId xmlns:p14="http://schemas.microsoft.com/office/powerpoint/2010/main" val="1229784733"/>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6170</TotalTime>
  <Words>8518</Words>
  <Application>Microsoft Office PowerPoint</Application>
  <PresentationFormat>Widescreen</PresentationFormat>
  <Paragraphs>886</Paragraphs>
  <Slides>93</Slides>
  <Notes>93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93</vt:i4>
      </vt:variant>
    </vt:vector>
  </HeadingPairs>
  <TitlesOfParts>
    <vt:vector size="103" baseType="lpstr">
      <vt:lpstr>Malgun Gothic</vt:lpstr>
      <vt:lpstr>Arial</vt:lpstr>
      <vt:lpstr>Calibri</vt:lpstr>
      <vt:lpstr>Courier New</vt:lpstr>
      <vt:lpstr>Georgia</vt:lpstr>
      <vt:lpstr>Times New Roman</vt:lpstr>
      <vt:lpstr>Verdana</vt:lpstr>
      <vt:lpstr>Verdana</vt:lpstr>
      <vt:lpstr>Wingdings</vt:lpstr>
      <vt:lpstr>ACHBCS Slide Theme</vt:lpstr>
      <vt:lpstr>Alameda County Behavioral Health: Office Based Evaluation and Management (E/M) Training for Qualified Health Professionals (QHP), QA Coordinators, &amp; Billers</vt:lpstr>
      <vt:lpstr>Recorded February, 11, 2021  9:00am –12:00pm </vt:lpstr>
      <vt:lpstr>UPDATES TO POWER POINT SINCE BROADCAST OF TRAINING </vt:lpstr>
      <vt:lpstr>Important Focus of this Training </vt:lpstr>
      <vt:lpstr> Slide Symbols Key</vt:lpstr>
      <vt:lpstr>Objectives</vt:lpstr>
      <vt:lpstr>Key Changes for 2021</vt:lpstr>
      <vt:lpstr>PowerPoint Presentation</vt:lpstr>
      <vt:lpstr>Evaluation and Management (E/M), Office, or Other Outpatient, Services: Overview</vt:lpstr>
      <vt:lpstr>E/M  Office, Other Outpatient, Services vs. E/M Home/SNF/B&amp;C Services</vt:lpstr>
      <vt:lpstr>Evaluation and Management (E/M), Office, or Other Outpatient, Services: Overview Continued</vt:lpstr>
      <vt:lpstr>Immediate Attention Required: Changes to Mental Health Subcontractor’s Electronic Health Records (EHR) for E/M Office, Outpt, Services</vt:lpstr>
      <vt:lpstr>Questions</vt:lpstr>
      <vt:lpstr>Medi-Cal vs. Medicare Claiming for E/M Office, Outpt, Services: </vt:lpstr>
      <vt:lpstr>E/M Code Selection for Office, Other Outpt Services: </vt:lpstr>
      <vt:lpstr>Prior E/M Code Selection for  Office, Other Outpatient (Outpt), Services: </vt:lpstr>
      <vt:lpstr>“New Patients” vs. “Established Patients” **Rather than using New Patient E/M Codes it is Recommended to Instead Use Psychiatric Diagnostic Evaluation—with Medical Component, 565-90792**</vt:lpstr>
      <vt:lpstr>Time Will Now Be The Sole Determinant Of The Level Of Care Provided for E/M Office, Outpt, Services: per Medi-Cal Claiming Requirements</vt:lpstr>
      <vt:lpstr>Service Time Defined for E/M Office, Outpt, Services </vt:lpstr>
      <vt:lpstr>Service Time, Activities for E/M Office, Outpt, Services</vt:lpstr>
      <vt:lpstr>Service Time, Activities, cont. For E/M Office, Outpt, Services</vt:lpstr>
      <vt:lpstr>Questions</vt:lpstr>
      <vt:lpstr>New Patient E/M Office, Other Outpt, Service Time Intervals: </vt:lpstr>
      <vt:lpstr>Established Patient E/M Office, Outpt, Service Time Intervals Continued: </vt:lpstr>
      <vt:lpstr>E/M Office, Outpt, Prolonged Service: 544-99417</vt:lpstr>
      <vt:lpstr>New Patient, E/M Office, Outpt, Services: Prolonged Minutes Code Selection </vt:lpstr>
      <vt:lpstr>Established Patient, E/M Office, Outpt, Service Prolonged Minutes Code Selection </vt:lpstr>
      <vt:lpstr>Questions</vt:lpstr>
      <vt:lpstr>E/M Services Prolonged Minutes:  When Allowed and Not Allowed  (Due to CG EHR Restrictions). </vt:lpstr>
      <vt:lpstr>E/M add-on of “+ Psychotherapy” CAUTION—Claiming Risk!</vt:lpstr>
      <vt:lpstr>Documenting E/M Services Provided in a Progress Note (PN)</vt:lpstr>
      <vt:lpstr>E/M PN Interventions</vt:lpstr>
      <vt:lpstr>Timeliness of Progress Notes (PN)</vt:lpstr>
      <vt:lpstr>Questions</vt:lpstr>
      <vt:lpstr>InSyst Data Code Selection and Time Entry for  E/M Office, or Other Outpatient, Service Codes</vt:lpstr>
      <vt:lpstr>InSyst E/M Office, Outpt, Services Code Selection and Time Entry Directions: No Prolonged Service for Established Patient:</vt:lpstr>
      <vt:lpstr>InSyst Example: E/M Office, Outpt, Services Established Patient w/calculated Service Time 40-54 minutes - No Prolonged Time—Same Day Documentation</vt:lpstr>
      <vt:lpstr>InSyst Example: Established Patient E/M Office, Outpt, Services w/calculated Service Time 40-54 minutes - No Prolonged Time</vt:lpstr>
      <vt:lpstr>InSyst Example: Established Patient, E/M Office,  Outpt, Services w/calculated Service Time 30-39 mins  + additional minute(s) for proc code 645-99214</vt:lpstr>
      <vt:lpstr>InSyst Example: Service Time 30-39 minutes for 645-99214, E/M Office, Outpt, Service Established Patient - No Prolonged Time</vt:lpstr>
      <vt:lpstr>InSyst Code Selection and Time Entry Directions: E/M Office, Outpt, Prolonged Service for Established Patient:</vt:lpstr>
      <vt:lpstr>InSyst Example: Established Patient w/calculated Service Time over 54 minutes (incl’ Prolonged minutes for proc code 544-99417—Same Day Doc.)</vt:lpstr>
      <vt:lpstr>InSyst Example: Established Patient w/calculated Service Time over 54 minutes (incl’ Prolonged minutes for proc code 544-99417—Same Day Documentation)</vt:lpstr>
      <vt:lpstr>InSyst Example: Established Patient w/calculated Service Time 40-54 min. + (incl’ Prolonged proc code 646-99215—Doc on Different Day)</vt:lpstr>
      <vt:lpstr>InSyst Example: Established Patient w/calculated Service Time 40-54 min. + Prolonged Time for proc code 646-99215—Different Day Documentation</vt:lpstr>
      <vt:lpstr>InSyst Example: Established Patient w/calculated  Service Time over 54 minutes (incl’ Prolonged minutes w/multiple proc code 544-99417—Same Day Documentation)</vt:lpstr>
      <vt:lpstr>InSyst Example: Established Patient w/calculated  Service Time over 54 minutes (incl’ Prolonged minutes w/multiple proc code 544-99417—Same Day Documentation)</vt:lpstr>
      <vt:lpstr>InSyst Example: Established Patient w/calculated  Service Time over 54 minutes (incl’ Prolonged minutes + additional minute(s) for proc code 646-99215—Documentation on Different Day)</vt:lpstr>
      <vt:lpstr>InSyst Example: Established Patient w/calculated Service Time over 54 minutes (incl’ Prolonged minutes + additional minute(s) for proc code 646-99215—Documentation on Different Day)</vt:lpstr>
      <vt:lpstr>Questions</vt:lpstr>
      <vt:lpstr>InSyst Code Selection and Time Entry  Directions: No Prolonged Service for  New Patient:</vt:lpstr>
      <vt:lpstr>InSyst Example: New Patient w/calculated Service Time 45-59 minutes –  No Prolonged Time</vt:lpstr>
      <vt:lpstr>InSyst Example: New Patient w/calculated  Service Time 45-59 minutes –  No Prolonged Time</vt:lpstr>
      <vt:lpstr>InSyst Example: New Patient w/calculated  Service Time 30-44 minutes –  No Prolonged Time</vt:lpstr>
      <vt:lpstr>InSyst Example: Service Time 30-44  minutes for 547-99203, New Patient - No Prolonged Time</vt:lpstr>
      <vt:lpstr>InSyst Code Selection and Time Entry Directions: Prolonged Service  for New Patient:</vt:lpstr>
      <vt:lpstr>InSyst Example: New Patient w/calculated Service Time  over 74 minutes (incl’ Prolonged minutes for proc code  544-99417—Same Day Documentation)</vt:lpstr>
      <vt:lpstr>InSyst Example: New Patient w/calculated Service Time over 74 minutes (incl’ Prolonged minutes for proc code 544-99417--Same Day Documentation)</vt:lpstr>
      <vt:lpstr>InSyst Example: New Patient w/calculated Service Time 60-74 min. + Different Day Documentation Time</vt:lpstr>
      <vt:lpstr>InSyst Example: New Patient w/calculated Service Time 60-74 min. + Different Day Documentation time</vt:lpstr>
      <vt:lpstr>InSyst Example: New Patient w/calculated Service Time over 74 minutes (incl’ Prolonged minutes w/multiple proc code 544-99417—Same Day Doc)</vt:lpstr>
      <vt:lpstr>InSyst Code Selection and Time Entry Directions Prolonged Service New Patient Examples, Service Time-110 Minutes—Same Day Documentation</vt:lpstr>
      <vt:lpstr>InSyst Example: New Patient w/calculated Service Time  over 74 minutes (incl’ Prolonged minutes + additional min(s) for proc code 549-99205—Different Day Documentation)</vt:lpstr>
      <vt:lpstr>InSyst Example: New Patient w/calculated Service Time over 74 minutes (incl’ Prolonged minutes + additional minute(s) for proc code 549-99205—Different Day Documentation)</vt:lpstr>
      <vt:lpstr>Questions</vt:lpstr>
      <vt:lpstr>Clinician's Gateway EHR  Code Selection and Time Entry for  E/M Office, or Other Outpatient, Service Codes</vt:lpstr>
      <vt:lpstr>Clinicians Gateway Primary &amp; Secondary Codes</vt:lpstr>
      <vt:lpstr>Clinicians Gateway Primary &amp; Secondary Codes</vt:lpstr>
      <vt:lpstr>CG Code Selection and Time Entry Directions</vt:lpstr>
      <vt:lpstr>CG: Primary Total Time and Secondary FF/Contact/E-M Time</vt:lpstr>
      <vt:lpstr>Clinicians Gateway Primary FF/Contact/E-M Time</vt:lpstr>
      <vt:lpstr>CG Example: Service Time 40-54 Minutes  for 646-99215, Established Patient, No Prolonged Time Same Tame Documentation</vt:lpstr>
      <vt:lpstr>CG Example: Service Time 40-54 Minutes  for 646-99215, Established Patient, No Prolonged Time Same Day Documentation</vt:lpstr>
      <vt:lpstr>CG Example: Total Time 40-54 Minutes, Established Patient,  Non-Same Day Documentation,  No Prolonged Time</vt:lpstr>
      <vt:lpstr>CG Example: Total Time 40-54 Minutes, Established Patient,  Non-Same Day Documentation,  No Prolonged Time</vt:lpstr>
      <vt:lpstr>CG: Established Patient Prolonged Service Time Calculation</vt:lpstr>
      <vt:lpstr>CG Example: Established Patient, Prolonged  E/M Service Time with 646-99215 Same Day Documentation</vt:lpstr>
      <vt:lpstr>CG Example: Established Patient, Prolonged  E/M Service Time with 646-99215 Same Day Documentation</vt:lpstr>
      <vt:lpstr>CG Example: Established Patient, Prolonged  E/M Time with 646-99215 Later Documentation</vt:lpstr>
      <vt:lpstr>CG Example: Established Patient, Prolonged  E/M Time with 646-99215 Later Documentation</vt:lpstr>
      <vt:lpstr>Questions</vt:lpstr>
      <vt:lpstr>CG: New Patient Prolonged Service Time Calculation</vt:lpstr>
      <vt:lpstr>CG Example: New Patient, Prolonged Service Time with 549-99205 Same Day Documentation</vt:lpstr>
      <vt:lpstr>CG Example: New Patient, Prolonged Service Time with 549-99205 Same Day Documentation</vt:lpstr>
      <vt:lpstr>CG Example: New Patient, Prolonged Service  Time with 549-99205, Later Documentation</vt:lpstr>
      <vt:lpstr>CG Example: New Patient, Prolonged Service  Time with 549-99205, Later Documentation</vt:lpstr>
      <vt:lpstr>Questions</vt:lpstr>
      <vt:lpstr>Clinical Pharmacists Medication Services Claiming</vt:lpstr>
      <vt:lpstr>E/M Services Codes and Procedures:  When Provided in the Home, B&amp;C, SNF or SNF Sub-Acute Settings Trainings and Resources</vt:lpstr>
      <vt:lpstr>E/M Services Codes and Procedures:  When Provided in the Home, B&amp;C, SNF or SNF Sub-Acute Settings Trainings and Resources--Continued</vt:lpstr>
      <vt:lpstr>Questions</vt:lpstr>
      <vt:lpstr>Technical Assistance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Sanders, Tony ACBH</cp:lastModifiedBy>
  <cp:revision>351</cp:revision>
  <cp:lastPrinted>2021-03-17T20:50:08Z</cp:lastPrinted>
  <dcterms:created xsi:type="dcterms:W3CDTF">2018-09-18T06:33:21Z</dcterms:created>
  <dcterms:modified xsi:type="dcterms:W3CDTF">2021-03-17T21:25:54Z</dcterms:modified>
</cp:coreProperties>
</file>