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32" r:id="rId1"/>
  </p:sldMasterIdLst>
  <p:notesMasterIdLst>
    <p:notesMasterId r:id="rId212"/>
  </p:notesMasterIdLst>
  <p:handoutMasterIdLst>
    <p:handoutMasterId r:id="rId213"/>
  </p:handoutMasterIdLst>
  <p:sldIdLst>
    <p:sldId id="256" r:id="rId2"/>
    <p:sldId id="926" r:id="rId3"/>
    <p:sldId id="626" r:id="rId4"/>
    <p:sldId id="994" r:id="rId5"/>
    <p:sldId id="990" r:id="rId6"/>
    <p:sldId id="927" r:id="rId7"/>
    <p:sldId id="928" r:id="rId8"/>
    <p:sldId id="916" r:id="rId9"/>
    <p:sldId id="862" r:id="rId10"/>
    <p:sldId id="259" r:id="rId11"/>
    <p:sldId id="536" r:id="rId12"/>
    <p:sldId id="917" r:id="rId13"/>
    <p:sldId id="1023" r:id="rId14"/>
    <p:sldId id="1024" r:id="rId15"/>
    <p:sldId id="1025" r:id="rId16"/>
    <p:sldId id="1026" r:id="rId17"/>
    <p:sldId id="932" r:id="rId18"/>
    <p:sldId id="451" r:id="rId19"/>
    <p:sldId id="502" r:id="rId20"/>
    <p:sldId id="671" r:id="rId21"/>
    <p:sldId id="1003" r:id="rId22"/>
    <p:sldId id="929" r:id="rId23"/>
    <p:sldId id="930" r:id="rId24"/>
    <p:sldId id="628" r:id="rId25"/>
    <p:sldId id="398" r:id="rId26"/>
    <p:sldId id="399" r:id="rId27"/>
    <p:sldId id="501" r:id="rId28"/>
    <p:sldId id="390" r:id="rId29"/>
    <p:sldId id="830" r:id="rId30"/>
    <p:sldId id="831" r:id="rId31"/>
    <p:sldId id="885" r:id="rId32"/>
    <p:sldId id="924" r:id="rId33"/>
    <p:sldId id="835" r:id="rId34"/>
    <p:sldId id="836" r:id="rId35"/>
    <p:sldId id="1020" r:id="rId36"/>
    <p:sldId id="886" r:id="rId37"/>
    <p:sldId id="887" r:id="rId38"/>
    <p:sldId id="397" r:id="rId39"/>
    <p:sldId id="861" r:id="rId40"/>
    <p:sldId id="274" r:id="rId41"/>
    <p:sldId id="893" r:id="rId42"/>
    <p:sldId id="890" r:id="rId43"/>
    <p:sldId id="891" r:id="rId44"/>
    <p:sldId id="933" r:id="rId45"/>
    <p:sldId id="863" r:id="rId46"/>
    <p:sldId id="881" r:id="rId47"/>
    <p:sldId id="865" r:id="rId48"/>
    <p:sldId id="868" r:id="rId49"/>
    <p:sldId id="870" r:id="rId50"/>
    <p:sldId id="873" r:id="rId51"/>
    <p:sldId id="879" r:id="rId52"/>
    <p:sldId id="880" r:id="rId53"/>
    <p:sldId id="888" r:id="rId54"/>
    <p:sldId id="273" r:id="rId55"/>
    <p:sldId id="856" r:id="rId56"/>
    <p:sldId id="889" r:id="rId57"/>
    <p:sldId id="276" r:id="rId58"/>
    <p:sldId id="934" r:id="rId59"/>
    <p:sldId id="884" r:id="rId60"/>
    <p:sldId id="894" r:id="rId61"/>
    <p:sldId id="895" r:id="rId62"/>
    <p:sldId id="997" r:id="rId63"/>
    <p:sldId id="998" r:id="rId64"/>
    <p:sldId id="528" r:id="rId65"/>
    <p:sldId id="652" r:id="rId66"/>
    <p:sldId id="999" r:id="rId67"/>
    <p:sldId id="987" r:id="rId68"/>
    <p:sldId id="995" r:id="rId69"/>
    <p:sldId id="996" r:id="rId70"/>
    <p:sldId id="653" r:id="rId71"/>
    <p:sldId id="654" r:id="rId72"/>
    <p:sldId id="897" r:id="rId73"/>
    <p:sldId id="898" r:id="rId74"/>
    <p:sldId id="937" r:id="rId75"/>
    <p:sldId id="988" r:id="rId76"/>
    <p:sldId id="993" r:id="rId77"/>
    <p:sldId id="938" r:id="rId78"/>
    <p:sldId id="907" r:id="rId79"/>
    <p:sldId id="402" r:id="rId80"/>
    <p:sldId id="913" r:id="rId81"/>
    <p:sldId id="910" r:id="rId82"/>
    <p:sldId id="914" r:id="rId83"/>
    <p:sldId id="909" r:id="rId84"/>
    <p:sldId id="280" r:id="rId85"/>
    <p:sldId id="942" r:id="rId86"/>
    <p:sldId id="943" r:id="rId87"/>
    <p:sldId id="944" r:id="rId88"/>
    <p:sldId id="945" r:id="rId89"/>
    <p:sldId id="281" r:id="rId90"/>
    <p:sldId id="947" r:id="rId91"/>
    <p:sldId id="948" r:id="rId92"/>
    <p:sldId id="946" r:id="rId93"/>
    <p:sldId id="409" r:id="rId94"/>
    <p:sldId id="694" r:id="rId95"/>
    <p:sldId id="949" r:id="rId96"/>
    <p:sldId id="282" r:id="rId97"/>
    <p:sldId id="511" r:id="rId98"/>
    <p:sldId id="950" r:id="rId99"/>
    <p:sldId id="457" r:id="rId100"/>
    <p:sldId id="901" r:id="rId101"/>
    <p:sldId id="902" r:id="rId102"/>
    <p:sldId id="903" r:id="rId103"/>
    <p:sldId id="905" r:id="rId104"/>
    <p:sldId id="904" r:id="rId105"/>
    <p:sldId id="940" r:id="rId106"/>
    <p:sldId id="941" r:id="rId107"/>
    <p:sldId id="900" r:id="rId108"/>
    <p:sldId id="415" r:id="rId109"/>
    <p:sldId id="416" r:id="rId110"/>
    <p:sldId id="417" r:id="rId111"/>
    <p:sldId id="418" r:id="rId112"/>
    <p:sldId id="657" r:id="rId113"/>
    <p:sldId id="658" r:id="rId114"/>
    <p:sldId id="896" r:id="rId115"/>
    <p:sldId id="915" r:id="rId116"/>
    <p:sldId id="920" r:id="rId117"/>
    <p:sldId id="921" r:id="rId118"/>
    <p:sldId id="952" r:id="rId119"/>
    <p:sldId id="922" r:id="rId120"/>
    <p:sldId id="673" r:id="rId121"/>
    <p:sldId id="1022" r:id="rId122"/>
    <p:sldId id="517" r:id="rId123"/>
    <p:sldId id="516" r:id="rId124"/>
    <p:sldId id="857" r:id="rId125"/>
    <p:sldId id="859" r:id="rId126"/>
    <p:sldId id="1004" r:id="rId127"/>
    <p:sldId id="923" r:id="rId128"/>
    <p:sldId id="663" r:id="rId129"/>
    <p:sldId id="314" r:id="rId130"/>
    <p:sldId id="317" r:id="rId131"/>
    <p:sldId id="1007" r:id="rId132"/>
    <p:sldId id="449" r:id="rId133"/>
    <p:sldId id="677" r:id="rId134"/>
    <p:sldId id="678" r:id="rId135"/>
    <p:sldId id="679" r:id="rId136"/>
    <p:sldId id="680" r:id="rId137"/>
    <p:sldId id="681" r:id="rId138"/>
    <p:sldId id="682" r:id="rId139"/>
    <p:sldId id="683" r:id="rId140"/>
    <p:sldId id="684" r:id="rId141"/>
    <p:sldId id="1008" r:id="rId142"/>
    <p:sldId id="1009" r:id="rId143"/>
    <p:sldId id="1010" r:id="rId144"/>
    <p:sldId id="1011" r:id="rId145"/>
    <p:sldId id="1012" r:id="rId146"/>
    <p:sldId id="1013" r:id="rId147"/>
    <p:sldId id="1014" r:id="rId148"/>
    <p:sldId id="1015" r:id="rId149"/>
    <p:sldId id="1016" r:id="rId150"/>
    <p:sldId id="687" r:id="rId151"/>
    <p:sldId id="385" r:id="rId152"/>
    <p:sldId id="482" r:id="rId153"/>
    <p:sldId id="304" r:id="rId154"/>
    <p:sldId id="524" r:id="rId155"/>
    <p:sldId id="526" r:id="rId156"/>
    <p:sldId id="1021" r:id="rId157"/>
    <p:sldId id="1019" r:id="rId158"/>
    <p:sldId id="1005" r:id="rId159"/>
    <p:sldId id="308" r:id="rId160"/>
    <p:sldId id="697" r:id="rId161"/>
    <p:sldId id="307" r:id="rId162"/>
    <p:sldId id="693" r:id="rId163"/>
    <p:sldId id="305" r:id="rId164"/>
    <p:sldId id="698" r:id="rId165"/>
    <p:sldId id="408" r:id="rId166"/>
    <p:sldId id="957" r:id="rId167"/>
    <p:sldId id="848" r:id="rId168"/>
    <p:sldId id="407" r:id="rId169"/>
    <p:sldId id="306" r:id="rId170"/>
    <p:sldId id="925" r:id="rId171"/>
    <p:sldId id="1006" r:id="rId172"/>
    <p:sldId id="695" r:id="rId173"/>
    <p:sldId id="548" r:id="rId174"/>
    <p:sldId id="313" r:id="rId175"/>
    <p:sldId id="640" r:id="rId176"/>
    <p:sldId id="642" r:id="rId177"/>
    <p:sldId id="672" r:id="rId178"/>
    <p:sldId id="675" r:id="rId179"/>
    <p:sldId id="339" r:id="rId180"/>
    <p:sldId id="327" r:id="rId181"/>
    <p:sldId id="666" r:id="rId182"/>
    <p:sldId id="340" r:id="rId183"/>
    <p:sldId id="962" r:id="rId184"/>
    <p:sldId id="963" r:id="rId185"/>
    <p:sldId id="530" r:id="rId186"/>
    <p:sldId id="531" r:id="rId187"/>
    <p:sldId id="352" r:id="rId188"/>
    <p:sldId id="331" r:id="rId189"/>
    <p:sldId id="329" r:id="rId190"/>
    <p:sldId id="356" r:id="rId191"/>
    <p:sldId id="702" r:id="rId192"/>
    <p:sldId id="551" r:id="rId193"/>
    <p:sldId id="552" r:id="rId194"/>
    <p:sldId id="553" r:id="rId195"/>
    <p:sldId id="555" r:id="rId196"/>
    <p:sldId id="554" r:id="rId197"/>
    <p:sldId id="383" r:id="rId198"/>
    <p:sldId id="384" r:id="rId199"/>
    <p:sldId id="964" r:id="rId200"/>
    <p:sldId id="965" r:id="rId201"/>
    <p:sldId id="968" r:id="rId202"/>
    <p:sldId id="971" r:id="rId203"/>
    <p:sldId id="967" r:id="rId204"/>
    <p:sldId id="969" r:id="rId205"/>
    <p:sldId id="970" r:id="rId206"/>
    <p:sldId id="974" r:id="rId207"/>
    <p:sldId id="975" r:id="rId208"/>
    <p:sldId id="668" r:id="rId209"/>
    <p:sldId id="667" r:id="rId210"/>
    <p:sldId id="1018" r:id="rId2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39" autoAdjust="0"/>
    <p:restoredTop sz="94621" autoAdjust="0"/>
  </p:normalViewPr>
  <p:slideViewPr>
    <p:cSldViewPr>
      <p:cViewPr varScale="1">
        <p:scale>
          <a:sx n="84" d="100"/>
          <a:sy n="84" d="100"/>
        </p:scale>
        <p:origin x="90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346"/>
    </p:cViewPr>
  </p:sorterViewPr>
  <p:notesViewPr>
    <p:cSldViewPr>
      <p:cViewPr varScale="1">
        <p:scale>
          <a:sx n="81" d="100"/>
          <a:sy n="81" d="100"/>
        </p:scale>
        <p:origin x="-19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notesMaster" Target="notesMasters/notes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4"/>
            <a:ext cx="3038475" cy="465138"/>
          </a:xfrm>
          <a:prstGeom prst="rect">
            <a:avLst/>
          </a:prstGeom>
        </p:spPr>
        <p:txBody>
          <a:bodyPr vert="horz" lIns="91310" tIns="45648" rIns="91310" bIns="45648" rtlCol="0"/>
          <a:lstStyle>
            <a:lvl1pPr algn="l">
              <a:defRPr sz="1200"/>
            </a:lvl1pPr>
          </a:lstStyle>
          <a:p>
            <a:endParaRPr lang="en-US" dirty="0"/>
          </a:p>
        </p:txBody>
      </p:sp>
      <p:sp>
        <p:nvSpPr>
          <p:cNvPr id="3" name="Date Placeholder 2"/>
          <p:cNvSpPr>
            <a:spLocks noGrp="1"/>
          </p:cNvSpPr>
          <p:nvPr>
            <p:ph type="dt" sz="quarter" idx="1"/>
          </p:nvPr>
        </p:nvSpPr>
        <p:spPr>
          <a:xfrm>
            <a:off x="3970339" y="14"/>
            <a:ext cx="3038475" cy="465138"/>
          </a:xfrm>
          <a:prstGeom prst="rect">
            <a:avLst/>
          </a:prstGeom>
        </p:spPr>
        <p:txBody>
          <a:bodyPr vert="horz" lIns="91310" tIns="45648" rIns="91310" bIns="45648" rtlCol="0"/>
          <a:lstStyle>
            <a:lvl1pPr algn="r">
              <a:defRPr sz="1200"/>
            </a:lvl1pPr>
          </a:lstStyle>
          <a:p>
            <a:fld id="{28E1151E-536E-4F7B-BB1D-96B17846792A}" type="datetimeFigureOut">
              <a:rPr lang="en-US" smtClean="0"/>
              <a:pPr/>
              <a:t>9/4/2019</a:t>
            </a:fld>
            <a:endParaRPr lang="en-US" dirty="0"/>
          </a:p>
        </p:txBody>
      </p:sp>
      <p:sp>
        <p:nvSpPr>
          <p:cNvPr id="4" name="Footer Placeholder 3"/>
          <p:cNvSpPr>
            <a:spLocks noGrp="1"/>
          </p:cNvSpPr>
          <p:nvPr>
            <p:ph type="ftr" sz="quarter" idx="2"/>
          </p:nvPr>
        </p:nvSpPr>
        <p:spPr>
          <a:xfrm>
            <a:off x="5" y="8829677"/>
            <a:ext cx="3038475" cy="465138"/>
          </a:xfrm>
          <a:prstGeom prst="rect">
            <a:avLst/>
          </a:prstGeom>
        </p:spPr>
        <p:txBody>
          <a:bodyPr vert="horz" lIns="91310" tIns="45648" rIns="91310" bIns="456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7"/>
            <a:ext cx="3038475" cy="465138"/>
          </a:xfrm>
          <a:prstGeom prst="rect">
            <a:avLst/>
          </a:prstGeom>
        </p:spPr>
        <p:txBody>
          <a:bodyPr vert="horz" lIns="91310" tIns="45648" rIns="91310" bIns="45648" rtlCol="0" anchor="b"/>
          <a:lstStyle>
            <a:lvl1pPr algn="r">
              <a:defRPr sz="1200"/>
            </a:lvl1pPr>
          </a:lstStyle>
          <a:p>
            <a:fld id="{8C2F56BA-3227-4943-B4D8-3E21F09D7807}" type="slidenum">
              <a:rPr lang="en-US" smtClean="0"/>
              <a:pPr/>
              <a:t>‹#›</a:t>
            </a:fld>
            <a:endParaRPr lang="en-US" dirty="0"/>
          </a:p>
        </p:txBody>
      </p:sp>
    </p:spTree>
    <p:extLst>
      <p:ext uri="{BB962C8B-B14F-4D97-AF65-F5344CB8AC3E}">
        <p14:creationId xmlns:p14="http://schemas.microsoft.com/office/powerpoint/2010/main" val="2886190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3"/>
            <a:ext cx="3037840" cy="464820"/>
          </a:xfrm>
          <a:prstGeom prst="rect">
            <a:avLst/>
          </a:prstGeom>
        </p:spPr>
        <p:txBody>
          <a:bodyPr vert="horz" lIns="93043" tIns="46517" rIns="93043" bIns="46517" rtlCol="0"/>
          <a:lstStyle>
            <a:lvl1pPr algn="l">
              <a:defRPr sz="1200"/>
            </a:lvl1pPr>
          </a:lstStyle>
          <a:p>
            <a:endParaRPr lang="en-US" dirty="0"/>
          </a:p>
        </p:txBody>
      </p:sp>
      <p:sp>
        <p:nvSpPr>
          <p:cNvPr id="3" name="Date Placeholder 2"/>
          <p:cNvSpPr>
            <a:spLocks noGrp="1"/>
          </p:cNvSpPr>
          <p:nvPr>
            <p:ph type="dt" idx="1"/>
          </p:nvPr>
        </p:nvSpPr>
        <p:spPr>
          <a:xfrm>
            <a:off x="3970952" y="13"/>
            <a:ext cx="3037840" cy="464820"/>
          </a:xfrm>
          <a:prstGeom prst="rect">
            <a:avLst/>
          </a:prstGeom>
        </p:spPr>
        <p:txBody>
          <a:bodyPr vert="horz" lIns="93043" tIns="46517" rIns="93043" bIns="46517" rtlCol="0"/>
          <a:lstStyle>
            <a:lvl1pPr algn="r">
              <a:defRPr sz="1200"/>
            </a:lvl1pPr>
          </a:lstStyle>
          <a:p>
            <a:fld id="{E96009AD-B57D-4FDC-A4C0-8F3634C635CD}" type="datetimeFigureOut">
              <a:rPr lang="en-US" smtClean="0"/>
              <a:pPr/>
              <a:t>9/4/2019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043" tIns="46517" rIns="93043" bIns="4651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043" tIns="46517" rIns="93043" bIns="465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043" tIns="46517" rIns="93043" bIns="465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52" y="8829967"/>
            <a:ext cx="3037840" cy="464820"/>
          </a:xfrm>
          <a:prstGeom prst="rect">
            <a:avLst/>
          </a:prstGeom>
        </p:spPr>
        <p:txBody>
          <a:bodyPr vert="horz" lIns="93043" tIns="46517" rIns="93043" bIns="46517" rtlCol="0" anchor="b"/>
          <a:lstStyle>
            <a:lvl1pPr algn="r">
              <a:defRPr sz="1200"/>
            </a:lvl1pPr>
          </a:lstStyle>
          <a:p>
            <a:fld id="{6D1A0C5A-8DCA-4269-97D5-CD64B3B2E737}" type="slidenum">
              <a:rPr lang="en-US" smtClean="0"/>
              <a:pPr/>
              <a:t>‹#›</a:t>
            </a:fld>
            <a:endParaRPr lang="en-US" dirty="0"/>
          </a:p>
        </p:txBody>
      </p:sp>
    </p:spTree>
    <p:extLst>
      <p:ext uri="{BB962C8B-B14F-4D97-AF65-F5344CB8AC3E}">
        <p14:creationId xmlns:p14="http://schemas.microsoft.com/office/powerpoint/2010/main" val="22981299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a:t>
            </a:fld>
            <a:endParaRPr lang="en-US" dirty="0"/>
          </a:p>
        </p:txBody>
      </p:sp>
    </p:spTree>
    <p:extLst>
      <p:ext uri="{BB962C8B-B14F-4D97-AF65-F5344CB8AC3E}">
        <p14:creationId xmlns:p14="http://schemas.microsoft.com/office/powerpoint/2010/main" val="721068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25</a:t>
            </a:fld>
            <a:endParaRPr lang="en-US" dirty="0"/>
          </a:p>
        </p:txBody>
      </p:sp>
    </p:spTree>
    <p:extLst>
      <p:ext uri="{BB962C8B-B14F-4D97-AF65-F5344CB8AC3E}">
        <p14:creationId xmlns:p14="http://schemas.microsoft.com/office/powerpoint/2010/main" val="22354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28</a:t>
            </a:fld>
            <a:endParaRPr lang="en-US" dirty="0"/>
          </a:p>
        </p:txBody>
      </p:sp>
    </p:spTree>
    <p:extLst>
      <p:ext uri="{BB962C8B-B14F-4D97-AF65-F5344CB8AC3E}">
        <p14:creationId xmlns:p14="http://schemas.microsoft.com/office/powerpoint/2010/main" val="253259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6028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38</a:t>
            </a:fld>
            <a:endParaRPr lang="en-US" dirty="0"/>
          </a:p>
        </p:txBody>
      </p:sp>
    </p:spTree>
    <p:extLst>
      <p:ext uri="{BB962C8B-B14F-4D97-AF65-F5344CB8AC3E}">
        <p14:creationId xmlns:p14="http://schemas.microsoft.com/office/powerpoint/2010/main" val="3638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39</a:t>
            </a:fld>
            <a:endParaRPr lang="en-US" dirty="0"/>
          </a:p>
        </p:txBody>
      </p:sp>
    </p:spTree>
    <p:extLst>
      <p:ext uri="{BB962C8B-B14F-4D97-AF65-F5344CB8AC3E}">
        <p14:creationId xmlns:p14="http://schemas.microsoft.com/office/powerpoint/2010/main" val="3638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40</a:t>
            </a:fld>
            <a:endParaRPr lang="en-US" dirty="0"/>
          </a:p>
        </p:txBody>
      </p:sp>
    </p:spTree>
    <p:extLst>
      <p:ext uri="{BB962C8B-B14F-4D97-AF65-F5344CB8AC3E}">
        <p14:creationId xmlns:p14="http://schemas.microsoft.com/office/powerpoint/2010/main" val="1130036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5144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45</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defTabSz="914303">
              <a:defRPr/>
            </a:pPr>
            <a:r>
              <a:rPr lang="en-US" dirty="0"/>
              <a:t>All options in the above section were added after feedback was gathered from a focus group.  The purpose of discussing SOGIE in this way is to ensure we separate gender identity/expression from sexual orientation.</a:t>
            </a:r>
          </a:p>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46</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Discuss </a:t>
            </a:r>
            <a:r>
              <a:rPr lang="en-US" dirty="0" err="1"/>
              <a:t>microaggressions</a:t>
            </a:r>
            <a:r>
              <a:rPr lang="en-US" dirty="0"/>
              <a:t>, intersectionality</a:t>
            </a:r>
          </a:p>
        </p:txBody>
      </p:sp>
      <p:sp>
        <p:nvSpPr>
          <p:cNvPr id="4" name="Slide Number Placeholder 3"/>
          <p:cNvSpPr>
            <a:spLocks noGrp="1"/>
          </p:cNvSpPr>
          <p:nvPr>
            <p:ph type="sldNum" sz="quarter" idx="10"/>
          </p:nvPr>
        </p:nvSpPr>
        <p:spPr/>
        <p:txBody>
          <a:bodyPr/>
          <a:lstStyle/>
          <a:p>
            <a:fld id="{6D1A0C5A-8DCA-4269-97D5-CD64B3B2E737}" type="slidenum">
              <a:rPr lang="en-US" smtClean="0"/>
              <a:pPr/>
              <a:t>51</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30170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 please note, that is privilege </a:t>
            </a:r>
          </a:p>
        </p:txBody>
      </p:sp>
      <p:sp>
        <p:nvSpPr>
          <p:cNvPr id="4" name="Slide Number Placeholder 3"/>
          <p:cNvSpPr>
            <a:spLocks noGrp="1"/>
          </p:cNvSpPr>
          <p:nvPr>
            <p:ph type="sldNum" sz="quarter" idx="10"/>
          </p:nvPr>
        </p:nvSpPr>
        <p:spPr/>
        <p:txBody>
          <a:bodyPr/>
          <a:lstStyle/>
          <a:p>
            <a:fld id="{6D1A0C5A-8DCA-4269-97D5-CD64B3B2E737}" type="slidenum">
              <a:rPr lang="en-US" smtClean="0"/>
              <a:pPr/>
              <a:t>52</a:t>
            </a:fld>
            <a:endParaRPr lang="en-US" dirty="0"/>
          </a:p>
        </p:txBody>
      </p:sp>
    </p:spTree>
    <p:extLst>
      <p:ext uri="{BB962C8B-B14F-4D97-AF65-F5344CB8AC3E}">
        <p14:creationId xmlns:p14="http://schemas.microsoft.com/office/powerpoint/2010/main" val="338245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150985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54</a:t>
            </a:fld>
            <a:endParaRPr lang="en-US" dirty="0"/>
          </a:p>
        </p:txBody>
      </p:sp>
    </p:spTree>
    <p:extLst>
      <p:ext uri="{BB962C8B-B14F-4D97-AF65-F5344CB8AC3E}">
        <p14:creationId xmlns:p14="http://schemas.microsoft.com/office/powerpoint/2010/main" val="2543861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659835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57</a:t>
            </a:fld>
            <a:endParaRPr lang="en-US" dirty="0"/>
          </a:p>
        </p:txBody>
      </p:sp>
    </p:spTree>
    <p:extLst>
      <p:ext uri="{BB962C8B-B14F-4D97-AF65-F5344CB8AC3E}">
        <p14:creationId xmlns:p14="http://schemas.microsoft.com/office/powerpoint/2010/main" val="1701339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8672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79</a:t>
            </a:fld>
            <a:endParaRPr lang="en-US" dirty="0"/>
          </a:p>
        </p:txBody>
      </p:sp>
    </p:spTree>
    <p:extLst>
      <p:ext uri="{BB962C8B-B14F-4D97-AF65-F5344CB8AC3E}">
        <p14:creationId xmlns:p14="http://schemas.microsoft.com/office/powerpoint/2010/main" val="2530143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The objectives developed should relate back to the client’s long-term mental</a:t>
            </a:r>
            <a:r>
              <a:rPr lang="en-US" baseline="0" dirty="0"/>
              <a:t>  health goals or life goals. The objectives will help the client accomplish their long term goals. In their words is ok. Give an example of in a client’s own words.</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84</a:t>
            </a:fld>
            <a:endParaRPr lang="en-US" dirty="0"/>
          </a:p>
        </p:txBody>
      </p:sp>
    </p:spTree>
    <p:extLst>
      <p:ext uri="{BB962C8B-B14F-4D97-AF65-F5344CB8AC3E}">
        <p14:creationId xmlns:p14="http://schemas.microsoft.com/office/powerpoint/2010/main" val="2502906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258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795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2369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088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6492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89</a:t>
            </a:fld>
            <a:endParaRPr lang="en-US" dirty="0"/>
          </a:p>
        </p:txBody>
      </p:sp>
    </p:spTree>
    <p:extLst>
      <p:ext uri="{BB962C8B-B14F-4D97-AF65-F5344CB8AC3E}">
        <p14:creationId xmlns:p14="http://schemas.microsoft.com/office/powerpoint/2010/main" val="1419785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1545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For collateral best</a:t>
            </a:r>
            <a:r>
              <a:rPr lang="en-US" baseline="0" dirty="0"/>
              <a:t> practices is to list the individuals name and or role. May also need to get </a:t>
            </a:r>
            <a:r>
              <a:rPr lang="en-US" baseline="0"/>
              <a:t>an ROI.</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96</a:t>
            </a:fld>
            <a:endParaRPr lang="en-US" dirty="0"/>
          </a:p>
        </p:txBody>
      </p:sp>
    </p:spTree>
    <p:extLst>
      <p:ext uri="{BB962C8B-B14F-4D97-AF65-F5344CB8AC3E}">
        <p14:creationId xmlns:p14="http://schemas.microsoft.com/office/powerpoint/2010/main" val="4209128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97</a:t>
            </a:fld>
            <a:endParaRPr lang="en-US" dirty="0"/>
          </a:p>
        </p:txBody>
      </p:sp>
    </p:spTree>
    <p:extLst>
      <p:ext uri="{BB962C8B-B14F-4D97-AF65-F5344CB8AC3E}">
        <p14:creationId xmlns:p14="http://schemas.microsoft.com/office/powerpoint/2010/main" val="4209128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9113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1A0C5A-8DCA-4269-97D5-CD64B3B2E737}" type="slidenum">
              <a:rPr lang="en-US" smtClean="0"/>
              <a:pPr/>
              <a:t>99</a:t>
            </a:fld>
            <a:endParaRPr lang="en-US" dirty="0"/>
          </a:p>
        </p:txBody>
      </p:sp>
    </p:spTree>
    <p:extLst>
      <p:ext uri="{BB962C8B-B14F-4D97-AF65-F5344CB8AC3E}">
        <p14:creationId xmlns:p14="http://schemas.microsoft.com/office/powerpoint/2010/main" val="2023505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497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For</a:t>
            </a:r>
            <a:r>
              <a:rPr lang="en-US" baseline="0" dirty="0"/>
              <a:t> </a:t>
            </a:r>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113</a:t>
            </a:fld>
            <a:endParaRPr lang="en-US" dirty="0"/>
          </a:p>
        </p:txBody>
      </p:sp>
    </p:spTree>
    <p:extLst>
      <p:ext uri="{BB962C8B-B14F-4D97-AF65-F5344CB8AC3E}">
        <p14:creationId xmlns:p14="http://schemas.microsoft.com/office/powerpoint/2010/main" val="144912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9</a:t>
            </a:fld>
            <a:endParaRPr lang="en-US" dirty="0"/>
          </a:p>
        </p:txBody>
      </p:sp>
    </p:spTree>
    <p:extLst>
      <p:ext uri="{BB962C8B-B14F-4D97-AF65-F5344CB8AC3E}">
        <p14:creationId xmlns:p14="http://schemas.microsoft.com/office/powerpoint/2010/main" val="3701378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this slide</a:t>
            </a:r>
          </a:p>
        </p:txBody>
      </p:sp>
      <p:sp>
        <p:nvSpPr>
          <p:cNvPr id="4" name="Slide Number Placeholder 3"/>
          <p:cNvSpPr>
            <a:spLocks noGrp="1"/>
          </p:cNvSpPr>
          <p:nvPr>
            <p:ph type="sldNum" sz="quarter" idx="10"/>
          </p:nvPr>
        </p:nvSpPr>
        <p:spPr/>
        <p:txBody>
          <a:bodyPr/>
          <a:lstStyle/>
          <a:p>
            <a:fld id="{6D1A0C5A-8DCA-4269-97D5-CD64B3B2E737}" type="slidenum">
              <a:rPr lang="en-US" smtClean="0"/>
              <a:t>118</a:t>
            </a:fld>
            <a:endParaRPr lang="en-US" dirty="0"/>
          </a:p>
        </p:txBody>
      </p:sp>
    </p:spTree>
    <p:extLst>
      <p:ext uri="{BB962C8B-B14F-4D97-AF65-F5344CB8AC3E}">
        <p14:creationId xmlns:p14="http://schemas.microsoft.com/office/powerpoint/2010/main" val="1108025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120</a:t>
            </a:fld>
            <a:endParaRPr lang="en-US" dirty="0"/>
          </a:p>
        </p:txBody>
      </p:sp>
    </p:spTree>
    <p:extLst>
      <p:ext uri="{BB962C8B-B14F-4D97-AF65-F5344CB8AC3E}">
        <p14:creationId xmlns:p14="http://schemas.microsoft.com/office/powerpoint/2010/main" val="1841098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122</a:t>
            </a:fld>
            <a:endParaRPr lang="en-US" dirty="0"/>
          </a:p>
        </p:txBody>
      </p:sp>
    </p:spTree>
    <p:extLst>
      <p:ext uri="{BB962C8B-B14F-4D97-AF65-F5344CB8AC3E}">
        <p14:creationId xmlns:p14="http://schemas.microsoft.com/office/powerpoint/2010/main" val="21214039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123</a:t>
            </a:fld>
            <a:endParaRPr lang="en-US" dirty="0"/>
          </a:p>
        </p:txBody>
      </p:sp>
    </p:spTree>
    <p:extLst>
      <p:ext uri="{BB962C8B-B14F-4D97-AF65-F5344CB8AC3E}">
        <p14:creationId xmlns:p14="http://schemas.microsoft.com/office/powerpoint/2010/main" val="1841098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129</a:t>
            </a:fld>
            <a:endParaRPr lang="en-US" dirty="0"/>
          </a:p>
        </p:txBody>
      </p:sp>
    </p:spTree>
    <p:extLst>
      <p:ext uri="{BB962C8B-B14F-4D97-AF65-F5344CB8AC3E}">
        <p14:creationId xmlns:p14="http://schemas.microsoft.com/office/powerpoint/2010/main" val="2486202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130</a:t>
            </a:fld>
            <a:endParaRPr lang="en-US" dirty="0"/>
          </a:p>
        </p:txBody>
      </p:sp>
    </p:spTree>
    <p:extLst>
      <p:ext uri="{BB962C8B-B14F-4D97-AF65-F5344CB8AC3E}">
        <p14:creationId xmlns:p14="http://schemas.microsoft.com/office/powerpoint/2010/main" val="2884356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132</a:t>
            </a:fld>
            <a:endParaRPr lang="en-US" dirty="0"/>
          </a:p>
        </p:txBody>
      </p:sp>
    </p:spTree>
    <p:extLst>
      <p:ext uri="{BB962C8B-B14F-4D97-AF65-F5344CB8AC3E}">
        <p14:creationId xmlns:p14="http://schemas.microsoft.com/office/powerpoint/2010/main" val="29731608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150</a:t>
            </a:fld>
            <a:endParaRPr lang="en-US" dirty="0"/>
          </a:p>
        </p:txBody>
      </p:sp>
    </p:spTree>
    <p:extLst>
      <p:ext uri="{BB962C8B-B14F-4D97-AF65-F5344CB8AC3E}">
        <p14:creationId xmlns:p14="http://schemas.microsoft.com/office/powerpoint/2010/main" val="2973160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151</a:t>
            </a:fld>
            <a:endParaRPr lang="en-US" dirty="0"/>
          </a:p>
        </p:txBody>
      </p:sp>
    </p:spTree>
    <p:extLst>
      <p:ext uri="{BB962C8B-B14F-4D97-AF65-F5344CB8AC3E}">
        <p14:creationId xmlns:p14="http://schemas.microsoft.com/office/powerpoint/2010/main" val="22421282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153</a:t>
            </a:fld>
            <a:endParaRPr lang="en-US" dirty="0"/>
          </a:p>
        </p:txBody>
      </p:sp>
    </p:spTree>
    <p:extLst>
      <p:ext uri="{BB962C8B-B14F-4D97-AF65-F5344CB8AC3E}">
        <p14:creationId xmlns:p14="http://schemas.microsoft.com/office/powerpoint/2010/main" val="610353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10</a:t>
            </a:fld>
            <a:endParaRPr lang="en-US" dirty="0"/>
          </a:p>
        </p:txBody>
      </p:sp>
    </p:spTree>
    <p:extLst>
      <p:ext uri="{BB962C8B-B14F-4D97-AF65-F5344CB8AC3E}">
        <p14:creationId xmlns:p14="http://schemas.microsoft.com/office/powerpoint/2010/main" val="13169620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159</a:t>
            </a:fld>
            <a:endParaRPr lang="en-US" dirty="0"/>
          </a:p>
        </p:txBody>
      </p:sp>
    </p:spTree>
    <p:extLst>
      <p:ext uri="{BB962C8B-B14F-4D97-AF65-F5344CB8AC3E}">
        <p14:creationId xmlns:p14="http://schemas.microsoft.com/office/powerpoint/2010/main" val="6634499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160</a:t>
            </a:fld>
            <a:endParaRPr lang="en-US" dirty="0"/>
          </a:p>
        </p:txBody>
      </p:sp>
    </p:spTree>
    <p:extLst>
      <p:ext uri="{BB962C8B-B14F-4D97-AF65-F5344CB8AC3E}">
        <p14:creationId xmlns:p14="http://schemas.microsoft.com/office/powerpoint/2010/main" val="663449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161</a:t>
            </a:fld>
            <a:endParaRPr lang="en-US" dirty="0"/>
          </a:p>
        </p:txBody>
      </p:sp>
    </p:spTree>
    <p:extLst>
      <p:ext uri="{BB962C8B-B14F-4D97-AF65-F5344CB8AC3E}">
        <p14:creationId xmlns:p14="http://schemas.microsoft.com/office/powerpoint/2010/main" val="9086523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162</a:t>
            </a:fld>
            <a:endParaRPr lang="en-US" dirty="0"/>
          </a:p>
        </p:txBody>
      </p:sp>
    </p:spTree>
    <p:extLst>
      <p:ext uri="{BB962C8B-B14F-4D97-AF65-F5344CB8AC3E}">
        <p14:creationId xmlns:p14="http://schemas.microsoft.com/office/powerpoint/2010/main" val="9086523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163</a:t>
            </a:fld>
            <a:endParaRPr lang="en-US" dirty="0"/>
          </a:p>
        </p:txBody>
      </p:sp>
    </p:spTree>
    <p:extLst>
      <p:ext uri="{BB962C8B-B14F-4D97-AF65-F5344CB8AC3E}">
        <p14:creationId xmlns:p14="http://schemas.microsoft.com/office/powerpoint/2010/main" val="13311612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164</a:t>
            </a:fld>
            <a:endParaRPr lang="en-US" dirty="0"/>
          </a:p>
        </p:txBody>
      </p:sp>
    </p:spTree>
    <p:extLst>
      <p:ext uri="{BB962C8B-B14F-4D97-AF65-F5344CB8AC3E}">
        <p14:creationId xmlns:p14="http://schemas.microsoft.com/office/powerpoint/2010/main" val="13311612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165</a:t>
            </a:fld>
            <a:endParaRPr lang="en-US" dirty="0"/>
          </a:p>
        </p:txBody>
      </p:sp>
    </p:spTree>
    <p:extLst>
      <p:ext uri="{BB962C8B-B14F-4D97-AF65-F5344CB8AC3E}">
        <p14:creationId xmlns:p14="http://schemas.microsoft.com/office/powerpoint/2010/main" val="1837615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166</a:t>
            </a:fld>
            <a:endParaRPr lang="en-US" dirty="0"/>
          </a:p>
        </p:txBody>
      </p:sp>
    </p:spTree>
    <p:extLst>
      <p:ext uri="{BB962C8B-B14F-4D97-AF65-F5344CB8AC3E}">
        <p14:creationId xmlns:p14="http://schemas.microsoft.com/office/powerpoint/2010/main" val="10548010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168</a:t>
            </a:fld>
            <a:endParaRPr lang="en-US" dirty="0"/>
          </a:p>
        </p:txBody>
      </p:sp>
    </p:spTree>
    <p:extLst>
      <p:ext uri="{BB962C8B-B14F-4D97-AF65-F5344CB8AC3E}">
        <p14:creationId xmlns:p14="http://schemas.microsoft.com/office/powerpoint/2010/main" val="183683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169</a:t>
            </a:fld>
            <a:endParaRPr lang="en-US" dirty="0"/>
          </a:p>
        </p:txBody>
      </p:sp>
    </p:spTree>
    <p:extLst>
      <p:ext uri="{BB962C8B-B14F-4D97-AF65-F5344CB8AC3E}">
        <p14:creationId xmlns:p14="http://schemas.microsoft.com/office/powerpoint/2010/main" val="268183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11</a:t>
            </a:fld>
            <a:endParaRPr lang="en-US" dirty="0"/>
          </a:p>
        </p:txBody>
      </p:sp>
    </p:spTree>
    <p:extLst>
      <p:ext uri="{BB962C8B-B14F-4D97-AF65-F5344CB8AC3E}">
        <p14:creationId xmlns:p14="http://schemas.microsoft.com/office/powerpoint/2010/main" val="13169620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172</a:t>
            </a:fld>
            <a:endParaRPr lang="en-US" dirty="0"/>
          </a:p>
        </p:txBody>
      </p:sp>
    </p:spTree>
    <p:extLst>
      <p:ext uri="{BB962C8B-B14F-4D97-AF65-F5344CB8AC3E}">
        <p14:creationId xmlns:p14="http://schemas.microsoft.com/office/powerpoint/2010/main" val="3315752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173</a:t>
            </a:fld>
            <a:endParaRPr lang="en-US" dirty="0"/>
          </a:p>
        </p:txBody>
      </p:sp>
    </p:spTree>
    <p:extLst>
      <p:ext uri="{BB962C8B-B14F-4D97-AF65-F5344CB8AC3E}">
        <p14:creationId xmlns:p14="http://schemas.microsoft.com/office/powerpoint/2010/main" val="3315752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174</a:t>
            </a:fld>
            <a:endParaRPr lang="en-US" dirty="0"/>
          </a:p>
        </p:txBody>
      </p:sp>
    </p:spTree>
    <p:extLst>
      <p:ext uri="{BB962C8B-B14F-4D97-AF65-F5344CB8AC3E}">
        <p14:creationId xmlns:p14="http://schemas.microsoft.com/office/powerpoint/2010/main" val="15656965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CF8B29BD-1E4B-4C97-911D-BACFA03CF7C5}" type="slidenum">
              <a:rPr lang="en-US" smtClean="0"/>
              <a:pPr/>
              <a:t>179</a:t>
            </a:fld>
            <a:endParaRPr lang="en-US" dirty="0"/>
          </a:p>
        </p:txBody>
      </p:sp>
    </p:spTree>
    <p:extLst>
      <p:ext uri="{BB962C8B-B14F-4D97-AF65-F5344CB8AC3E}">
        <p14:creationId xmlns:p14="http://schemas.microsoft.com/office/powerpoint/2010/main" val="30659950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180</a:t>
            </a:fld>
            <a:endParaRPr lang="en-US" dirty="0"/>
          </a:p>
        </p:txBody>
      </p:sp>
    </p:spTree>
    <p:extLst>
      <p:ext uri="{BB962C8B-B14F-4D97-AF65-F5344CB8AC3E}">
        <p14:creationId xmlns:p14="http://schemas.microsoft.com/office/powerpoint/2010/main" val="33142847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Look at Procedure code time period handout now</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182</a:t>
            </a:fld>
            <a:endParaRPr lang="en-US" dirty="0"/>
          </a:p>
        </p:txBody>
      </p:sp>
    </p:spTree>
    <p:extLst>
      <p:ext uri="{BB962C8B-B14F-4D97-AF65-F5344CB8AC3E}">
        <p14:creationId xmlns:p14="http://schemas.microsoft.com/office/powerpoint/2010/main" val="7240494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41987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really tricky part is that they can use up to 75 FF minutes with code 377, but if they go beyond that, then the code 377 FF time must be dropped back to 60 minutes.  Code 377 takes 31 – 75 minutes if it is used without any additional 378 time.</a:t>
            </a:r>
          </a:p>
        </p:txBody>
      </p:sp>
    </p:spTree>
    <p:extLst>
      <p:ext uri="{BB962C8B-B14F-4D97-AF65-F5344CB8AC3E}">
        <p14:creationId xmlns:p14="http://schemas.microsoft.com/office/powerpoint/2010/main" val="30972779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185</a:t>
            </a:fld>
            <a:endParaRPr lang="en-US" dirty="0"/>
          </a:p>
        </p:txBody>
      </p:sp>
    </p:spTree>
    <p:extLst>
      <p:ext uri="{BB962C8B-B14F-4D97-AF65-F5344CB8AC3E}">
        <p14:creationId xmlns:p14="http://schemas.microsoft.com/office/powerpoint/2010/main" val="39262043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186</a:t>
            </a:fld>
            <a:endParaRPr lang="en-US" dirty="0"/>
          </a:p>
        </p:txBody>
      </p:sp>
    </p:spTree>
    <p:extLst>
      <p:ext uri="{BB962C8B-B14F-4D97-AF65-F5344CB8AC3E}">
        <p14:creationId xmlns:p14="http://schemas.microsoft.com/office/powerpoint/2010/main" val="392620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Highlighted sections are the NOABD templates typically issued by ACBH and ACBH contracted SMHS providers.</a:t>
            </a:r>
          </a:p>
        </p:txBody>
      </p:sp>
      <p:sp>
        <p:nvSpPr>
          <p:cNvPr id="4" name="Slide Number Placeholder 3"/>
          <p:cNvSpPr>
            <a:spLocks noGrp="1"/>
          </p:cNvSpPr>
          <p:nvPr>
            <p:ph type="sldNum" sz="quarter" idx="5"/>
          </p:nvPr>
        </p:nvSpPr>
        <p:spPr/>
        <p:txBody>
          <a:bodyPr/>
          <a:lstStyle/>
          <a:p>
            <a:fld id="{6D1A0C5A-8DCA-4269-97D5-CD64B3B2E737}" type="slidenum">
              <a:rPr lang="en-US" smtClean="0"/>
              <a:pPr/>
              <a:t>16</a:t>
            </a:fld>
            <a:endParaRPr lang="en-US" dirty="0"/>
          </a:p>
        </p:txBody>
      </p:sp>
    </p:spTree>
    <p:extLst>
      <p:ext uri="{BB962C8B-B14F-4D97-AF65-F5344CB8AC3E}">
        <p14:creationId xmlns:p14="http://schemas.microsoft.com/office/powerpoint/2010/main" val="9380011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187</a:t>
            </a:fld>
            <a:endParaRPr lang="en-US" dirty="0"/>
          </a:p>
        </p:txBody>
      </p:sp>
    </p:spTree>
    <p:extLst>
      <p:ext uri="{BB962C8B-B14F-4D97-AF65-F5344CB8AC3E}">
        <p14:creationId xmlns:p14="http://schemas.microsoft.com/office/powerpoint/2010/main" val="9614235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188</a:t>
            </a:fld>
            <a:endParaRPr lang="en-US" dirty="0"/>
          </a:p>
        </p:txBody>
      </p:sp>
    </p:spTree>
    <p:extLst>
      <p:ext uri="{BB962C8B-B14F-4D97-AF65-F5344CB8AC3E}">
        <p14:creationId xmlns:p14="http://schemas.microsoft.com/office/powerpoint/2010/main" val="42257999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189</a:t>
            </a:fld>
            <a:endParaRPr lang="en-US" dirty="0"/>
          </a:p>
        </p:txBody>
      </p:sp>
    </p:spTree>
    <p:extLst>
      <p:ext uri="{BB962C8B-B14F-4D97-AF65-F5344CB8AC3E}">
        <p14:creationId xmlns:p14="http://schemas.microsoft.com/office/powerpoint/2010/main" val="21226081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190</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191</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192</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193</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194</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195</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CPT codes rule the rest of the medical world</a:t>
            </a:r>
          </a:p>
        </p:txBody>
      </p:sp>
      <p:sp>
        <p:nvSpPr>
          <p:cNvPr id="4" name="Slide Number Placeholder 3"/>
          <p:cNvSpPr>
            <a:spLocks noGrp="1"/>
          </p:cNvSpPr>
          <p:nvPr>
            <p:ph type="sldNum" sz="quarter" idx="10"/>
          </p:nvPr>
        </p:nvSpPr>
        <p:spPr/>
        <p:txBody>
          <a:bodyPr/>
          <a:lstStyle/>
          <a:p>
            <a:fld id="{CF8B29BD-1E4B-4C97-911D-BACFA03CF7C5}" type="slidenum">
              <a:rPr lang="en-US" smtClean="0"/>
              <a:pPr/>
              <a:t>196</a:t>
            </a:fld>
            <a:endParaRPr lang="en-US" dirty="0"/>
          </a:p>
        </p:txBody>
      </p:sp>
    </p:spTree>
    <p:extLst>
      <p:ext uri="{BB962C8B-B14F-4D97-AF65-F5344CB8AC3E}">
        <p14:creationId xmlns:p14="http://schemas.microsoft.com/office/powerpoint/2010/main" val="228992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74599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8B29BD-1E4B-4C97-911D-BACFA03CF7C5}" type="slidenum">
              <a:rPr lang="en-US" smtClean="0"/>
              <a:pPr/>
              <a:t>197</a:t>
            </a:fld>
            <a:endParaRPr lang="en-US" dirty="0"/>
          </a:p>
        </p:txBody>
      </p:sp>
    </p:spTree>
    <p:extLst>
      <p:ext uri="{BB962C8B-B14F-4D97-AF65-F5344CB8AC3E}">
        <p14:creationId xmlns:p14="http://schemas.microsoft.com/office/powerpoint/2010/main" val="41071272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198</a:t>
            </a:fld>
            <a:endParaRPr lang="en-US" dirty="0"/>
          </a:p>
        </p:txBody>
      </p:sp>
    </p:spTree>
    <p:extLst>
      <p:ext uri="{BB962C8B-B14F-4D97-AF65-F5344CB8AC3E}">
        <p14:creationId xmlns:p14="http://schemas.microsoft.com/office/powerpoint/2010/main" val="29731608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This is about plan development</a:t>
            </a:r>
          </a:p>
        </p:txBody>
      </p:sp>
    </p:spTree>
    <p:extLst>
      <p:ext uri="{BB962C8B-B14F-4D97-AF65-F5344CB8AC3E}">
        <p14:creationId xmlns:p14="http://schemas.microsoft.com/office/powerpoint/2010/main" val="175953934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This is</a:t>
            </a:r>
            <a:r>
              <a:rPr lang="en-US" baseline="0" dirty="0"/>
              <a:t> about plan development</a:t>
            </a:r>
            <a:endParaRPr lang="en-US" dirty="0"/>
          </a:p>
        </p:txBody>
      </p:sp>
    </p:spTree>
    <p:extLst>
      <p:ext uri="{BB962C8B-B14F-4D97-AF65-F5344CB8AC3E}">
        <p14:creationId xmlns:p14="http://schemas.microsoft.com/office/powerpoint/2010/main" val="40099484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Tony should</a:t>
            </a:r>
            <a:r>
              <a:rPr lang="en-US" baseline="0" dirty="0"/>
              <a:t> review</a:t>
            </a:r>
            <a:endParaRPr lang="en-US" dirty="0"/>
          </a:p>
        </p:txBody>
      </p:sp>
    </p:spTree>
    <p:extLst>
      <p:ext uri="{BB962C8B-B14F-4D97-AF65-F5344CB8AC3E}">
        <p14:creationId xmlns:p14="http://schemas.microsoft.com/office/powerpoint/2010/main" val="344972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Tony review</a:t>
            </a:r>
          </a:p>
        </p:txBody>
      </p:sp>
    </p:spTree>
    <p:extLst>
      <p:ext uri="{BB962C8B-B14F-4D97-AF65-F5344CB8AC3E}">
        <p14:creationId xmlns:p14="http://schemas.microsoft.com/office/powerpoint/2010/main" val="17464538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Needs Tony approval.</a:t>
            </a:r>
          </a:p>
        </p:txBody>
      </p:sp>
    </p:spTree>
    <p:extLst>
      <p:ext uri="{BB962C8B-B14F-4D97-AF65-F5344CB8AC3E}">
        <p14:creationId xmlns:p14="http://schemas.microsoft.com/office/powerpoint/2010/main" val="11479072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5325"/>
            <a:ext cx="4641850" cy="3481388"/>
          </a:xfrm>
        </p:spPr>
      </p:sp>
      <p:sp>
        <p:nvSpPr>
          <p:cNvPr id="3" name="Notes Placeholder 2"/>
          <p:cNvSpPr>
            <a:spLocks noGrp="1"/>
          </p:cNvSpPr>
          <p:nvPr>
            <p:ph type="body" idx="1"/>
          </p:nvPr>
        </p:nvSpPr>
        <p:spPr/>
        <p:txBody>
          <a:bodyPr/>
          <a:lstStyle/>
          <a:p>
            <a:r>
              <a:rPr lang="en-US" dirty="0"/>
              <a:t>Tony Review</a:t>
            </a:r>
          </a:p>
        </p:txBody>
      </p:sp>
    </p:spTree>
    <p:extLst>
      <p:ext uri="{BB962C8B-B14F-4D97-AF65-F5344CB8AC3E}">
        <p14:creationId xmlns:p14="http://schemas.microsoft.com/office/powerpoint/2010/main" val="12936143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7">
              <a:defRPr>
                <a:solidFill>
                  <a:schemeClr val="tx1"/>
                </a:solidFill>
                <a:latin typeface="Arial" panose="020B0604020202020204" pitchFamily="34" charset="0"/>
              </a:defRPr>
            </a:lvl1pPr>
            <a:lvl2pPr marL="744659" indent="-284817" defTabSz="935597">
              <a:defRPr>
                <a:solidFill>
                  <a:schemeClr val="tx1"/>
                </a:solidFill>
                <a:latin typeface="Arial" panose="020B0604020202020204" pitchFamily="34" charset="0"/>
              </a:defRPr>
            </a:lvl2pPr>
            <a:lvl3pPr marL="1145629" indent="-227535" defTabSz="935597">
              <a:defRPr>
                <a:solidFill>
                  <a:schemeClr val="tx1"/>
                </a:solidFill>
                <a:latin typeface="Arial" panose="020B0604020202020204" pitchFamily="34" charset="0"/>
              </a:defRPr>
            </a:lvl3pPr>
            <a:lvl4pPr marL="1605472" indent="-227535" defTabSz="935597">
              <a:defRPr>
                <a:solidFill>
                  <a:schemeClr val="tx1"/>
                </a:solidFill>
                <a:latin typeface="Arial" panose="020B0604020202020204" pitchFamily="34" charset="0"/>
              </a:defRPr>
            </a:lvl4pPr>
            <a:lvl5pPr marL="2063724" indent="-227535" defTabSz="935597">
              <a:defRPr>
                <a:solidFill>
                  <a:schemeClr val="tx1"/>
                </a:solidFill>
                <a:latin typeface="Arial" panose="020B0604020202020204" pitchFamily="34" charset="0"/>
              </a:defRPr>
            </a:lvl5pPr>
            <a:lvl6pPr marL="2521975" indent="-227535" defTabSz="935597" eaLnBrk="0" fontAlgn="base" hangingPunct="0">
              <a:spcBef>
                <a:spcPct val="0"/>
              </a:spcBef>
              <a:spcAft>
                <a:spcPct val="0"/>
              </a:spcAft>
              <a:defRPr>
                <a:solidFill>
                  <a:schemeClr val="tx1"/>
                </a:solidFill>
                <a:latin typeface="Arial" panose="020B0604020202020204" pitchFamily="34" charset="0"/>
              </a:defRPr>
            </a:lvl6pPr>
            <a:lvl7pPr marL="2980227" indent="-227535" defTabSz="935597" eaLnBrk="0" fontAlgn="base" hangingPunct="0">
              <a:spcBef>
                <a:spcPct val="0"/>
              </a:spcBef>
              <a:spcAft>
                <a:spcPct val="0"/>
              </a:spcAft>
              <a:defRPr>
                <a:solidFill>
                  <a:schemeClr val="tx1"/>
                </a:solidFill>
                <a:latin typeface="Arial" panose="020B0604020202020204" pitchFamily="34" charset="0"/>
              </a:defRPr>
            </a:lvl7pPr>
            <a:lvl8pPr marL="3438478" indent="-227535" defTabSz="935597" eaLnBrk="0" fontAlgn="base" hangingPunct="0">
              <a:spcBef>
                <a:spcPct val="0"/>
              </a:spcBef>
              <a:spcAft>
                <a:spcPct val="0"/>
              </a:spcAft>
              <a:defRPr>
                <a:solidFill>
                  <a:schemeClr val="tx1"/>
                </a:solidFill>
                <a:latin typeface="Arial" panose="020B0604020202020204" pitchFamily="34" charset="0"/>
              </a:defRPr>
            </a:lvl8pPr>
            <a:lvl9pPr marL="3896730" indent="-227535" defTabSz="935597" eaLnBrk="0" fontAlgn="base" hangingPunct="0">
              <a:spcBef>
                <a:spcPct val="0"/>
              </a:spcBef>
              <a:spcAft>
                <a:spcPct val="0"/>
              </a:spcAft>
              <a:defRPr>
                <a:solidFill>
                  <a:schemeClr val="tx1"/>
                </a:solidFill>
                <a:latin typeface="Arial" panose="020B0604020202020204" pitchFamily="34" charset="0"/>
              </a:defRPr>
            </a:lvl9pPr>
          </a:lstStyle>
          <a:p>
            <a:r>
              <a:rPr lang="en-US" altLang="en-US"/>
              <a:t>CQRT Training- Alameda County BHCS</a:t>
            </a:r>
          </a:p>
        </p:txBody>
      </p:sp>
      <p:sp>
        <p:nvSpPr>
          <p:cNvPr id="952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597">
              <a:defRPr>
                <a:solidFill>
                  <a:schemeClr val="tx1"/>
                </a:solidFill>
                <a:latin typeface="Arial" panose="020B0604020202020204" pitchFamily="34" charset="0"/>
              </a:defRPr>
            </a:lvl1pPr>
            <a:lvl2pPr marL="744659" indent="-284817" defTabSz="935597">
              <a:defRPr>
                <a:solidFill>
                  <a:schemeClr val="tx1"/>
                </a:solidFill>
                <a:latin typeface="Arial" panose="020B0604020202020204" pitchFamily="34" charset="0"/>
              </a:defRPr>
            </a:lvl2pPr>
            <a:lvl3pPr marL="1145629" indent="-227535" defTabSz="935597">
              <a:defRPr>
                <a:solidFill>
                  <a:schemeClr val="tx1"/>
                </a:solidFill>
                <a:latin typeface="Arial" panose="020B0604020202020204" pitchFamily="34" charset="0"/>
              </a:defRPr>
            </a:lvl3pPr>
            <a:lvl4pPr marL="1605472" indent="-227535" defTabSz="935597">
              <a:defRPr>
                <a:solidFill>
                  <a:schemeClr val="tx1"/>
                </a:solidFill>
                <a:latin typeface="Arial" panose="020B0604020202020204" pitchFamily="34" charset="0"/>
              </a:defRPr>
            </a:lvl4pPr>
            <a:lvl5pPr marL="2063724" indent="-227535" defTabSz="935597">
              <a:defRPr>
                <a:solidFill>
                  <a:schemeClr val="tx1"/>
                </a:solidFill>
                <a:latin typeface="Arial" panose="020B0604020202020204" pitchFamily="34" charset="0"/>
              </a:defRPr>
            </a:lvl5pPr>
            <a:lvl6pPr marL="2521975" indent="-227535" defTabSz="935597" eaLnBrk="0" fontAlgn="base" hangingPunct="0">
              <a:spcBef>
                <a:spcPct val="0"/>
              </a:spcBef>
              <a:spcAft>
                <a:spcPct val="0"/>
              </a:spcAft>
              <a:defRPr>
                <a:solidFill>
                  <a:schemeClr val="tx1"/>
                </a:solidFill>
                <a:latin typeface="Arial" panose="020B0604020202020204" pitchFamily="34" charset="0"/>
              </a:defRPr>
            </a:lvl6pPr>
            <a:lvl7pPr marL="2980227" indent="-227535" defTabSz="935597" eaLnBrk="0" fontAlgn="base" hangingPunct="0">
              <a:spcBef>
                <a:spcPct val="0"/>
              </a:spcBef>
              <a:spcAft>
                <a:spcPct val="0"/>
              </a:spcAft>
              <a:defRPr>
                <a:solidFill>
                  <a:schemeClr val="tx1"/>
                </a:solidFill>
                <a:latin typeface="Arial" panose="020B0604020202020204" pitchFamily="34" charset="0"/>
              </a:defRPr>
            </a:lvl7pPr>
            <a:lvl8pPr marL="3438478" indent="-227535" defTabSz="935597" eaLnBrk="0" fontAlgn="base" hangingPunct="0">
              <a:spcBef>
                <a:spcPct val="0"/>
              </a:spcBef>
              <a:spcAft>
                <a:spcPct val="0"/>
              </a:spcAft>
              <a:defRPr>
                <a:solidFill>
                  <a:schemeClr val="tx1"/>
                </a:solidFill>
                <a:latin typeface="Arial" panose="020B0604020202020204" pitchFamily="34" charset="0"/>
              </a:defRPr>
            </a:lvl8pPr>
            <a:lvl9pPr marL="3896730" indent="-227535" defTabSz="935597" eaLnBrk="0" fontAlgn="base" hangingPunct="0">
              <a:spcBef>
                <a:spcPct val="0"/>
              </a:spcBef>
              <a:spcAft>
                <a:spcPct val="0"/>
              </a:spcAft>
              <a:defRPr>
                <a:solidFill>
                  <a:schemeClr val="tx1"/>
                </a:solidFill>
                <a:latin typeface="Arial" panose="020B0604020202020204" pitchFamily="34" charset="0"/>
              </a:defRPr>
            </a:lvl9pPr>
          </a:lstStyle>
          <a:p>
            <a:fld id="{2A16C864-2678-4096-A2F4-C32F7EE0BAE8}" type="slidenum">
              <a:rPr lang="en-US" altLang="en-US" smtClean="0"/>
              <a:pPr/>
              <a:t>210</a:t>
            </a:fld>
            <a:endParaRPr lang="en-US" altLang="en-US"/>
          </a:p>
        </p:txBody>
      </p:sp>
    </p:spTree>
    <p:extLst>
      <p:ext uri="{BB962C8B-B14F-4D97-AF65-F5344CB8AC3E}">
        <p14:creationId xmlns:p14="http://schemas.microsoft.com/office/powerpoint/2010/main" val="3114229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A0C5A-8DCA-4269-97D5-CD64B3B2E737}" type="slidenum">
              <a:rPr lang="en-US" smtClean="0"/>
              <a:pPr/>
              <a:t>24</a:t>
            </a:fld>
            <a:endParaRPr lang="en-US" dirty="0"/>
          </a:p>
        </p:txBody>
      </p:sp>
    </p:spTree>
    <p:extLst>
      <p:ext uri="{BB962C8B-B14F-4D97-AF65-F5344CB8AC3E}">
        <p14:creationId xmlns:p14="http://schemas.microsoft.com/office/powerpoint/2010/main" val="338245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3C02FCE-8FCD-41EB-8DEB-4E9915D7BC1A}" type="datetime1">
              <a:rPr lang="en-US" smtClean="0"/>
              <a:t>9/4/2019</a:t>
            </a:fld>
            <a:endParaRPr lang="en-US" dirty="0"/>
          </a:p>
        </p:txBody>
      </p:sp>
      <p:sp>
        <p:nvSpPr>
          <p:cNvPr id="17" name="Footer Placeholder 16"/>
          <p:cNvSpPr>
            <a:spLocks noGrp="1"/>
          </p:cNvSpPr>
          <p:nvPr>
            <p:ph type="ftr" sz="quarter" idx="11"/>
          </p:nvPr>
        </p:nvSpPr>
        <p:spPr/>
        <p:txBody>
          <a:bodyPr/>
          <a:lstStyle/>
          <a:p>
            <a:r>
              <a:rPr lang="en-US"/>
              <a:t>v9.6.19</a:t>
            </a: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700861E1-0C85-490F-A709-222B40EEEBBE}"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AF31C5-4D73-4E32-9B44-B83FC23610C4}" type="datetime1">
              <a:rPr lang="en-US" smtClean="0"/>
              <a:t>9/4/2019</a:t>
            </a:fld>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3"/>
            <a:ext cx="457200" cy="441325"/>
          </a:xfrm>
        </p:spPr>
        <p:txBody>
          <a:bodyPr/>
          <a:lstStyle/>
          <a:p>
            <a:fld id="{700861E1-0C85-490F-A709-222B40EEEBBE}"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E6C58A-25BE-420A-AA40-F755FA8413AC}" type="datetime1">
              <a:rPr lang="en-US" smtClean="0"/>
              <a:t>9/4/2019</a:t>
            </a:fld>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sp>
        <p:nvSpPr>
          <p:cNvPr id="2" name="Vertical Title 1"/>
          <p:cNvSpPr>
            <a:spLocks noGrp="1"/>
          </p:cNvSpPr>
          <p:nvPr>
            <p:ph type="title" orient="vert"/>
          </p:nvPr>
        </p:nvSpPr>
        <p:spPr>
          <a:xfrm>
            <a:off x="7391400" y="304803"/>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39BE8FFA-99EE-4446-8C2C-34ACED90F988}" type="datetime1">
              <a:rPr lang="en-US" smtClean="0"/>
              <a:t>9/4/2019</a:t>
            </a:fld>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a:xfrm>
            <a:off x="4361688" y="1026374"/>
            <a:ext cx="457200" cy="441325"/>
          </a:xfrm>
        </p:spPr>
        <p:txBody>
          <a:bodyPr/>
          <a:lstStyle/>
          <a:p>
            <a:fld id="{700861E1-0C85-490F-A709-222B40EEEBBE}"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a:t>v9.6.19</a:t>
            </a:r>
            <a:endParaRPr lang="en-US" dirty="0"/>
          </a:p>
        </p:txBody>
      </p:sp>
      <p:sp>
        <p:nvSpPr>
          <p:cNvPr id="4" name="Date Placeholder 3"/>
          <p:cNvSpPr>
            <a:spLocks noGrp="1"/>
          </p:cNvSpPr>
          <p:nvPr>
            <p:ph type="dt" sz="half" idx="10"/>
          </p:nvPr>
        </p:nvSpPr>
        <p:spPr/>
        <p:txBody>
          <a:bodyPr/>
          <a:lstStyle/>
          <a:p>
            <a:fld id="{518BCD54-68D1-4400-96EA-4BB1D0673968}" type="datetime1">
              <a:rPr lang="en-US" smtClean="0"/>
              <a:t>9/4/2019</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700861E1-0C85-490F-A709-222B40EEEBB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BC6F39F4-5C8D-494C-85FA-A1BAADDF6D84}" type="datetime1">
              <a:rPr lang="en-US" smtClean="0"/>
              <a:t>9/4/2019</a:t>
            </a:fld>
            <a:endParaRPr lang="en-US" dirty="0"/>
          </a:p>
        </p:txBody>
      </p:sp>
      <p:sp>
        <p:nvSpPr>
          <p:cNvPr id="6" name="Footer Placeholder 5"/>
          <p:cNvSpPr>
            <a:spLocks noGrp="1"/>
          </p:cNvSpPr>
          <p:nvPr>
            <p:ph type="ftr" sz="quarter" idx="11"/>
          </p:nvPr>
        </p:nvSpPr>
        <p:spPr/>
        <p:txBody>
          <a:bodyPr/>
          <a:lstStyle/>
          <a:p>
            <a:r>
              <a:rPr lang="en-US"/>
              <a:t>v9.6.19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a:t>
            </a:fld>
            <a:endParaRPr lang="en-US" dirty="0"/>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6F210D3-C03B-43DC-BBE2-5920F2656721}" type="datetime1">
              <a:rPr lang="en-US" smtClean="0"/>
              <a:t>9/4/2019</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a:t>v9.6.19</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fld id="{700861E1-0C85-490F-A709-222B40EEEBBE}"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6E7ECF7-AC18-474C-9E8E-610D8383552D}" type="datetime1">
              <a:rPr lang="en-US" smtClean="0"/>
              <a:t>9/4/2019</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5" name="Slide Number Placeholder 4"/>
          <p:cNvSpPr>
            <a:spLocks noGrp="1"/>
          </p:cNvSpPr>
          <p:nvPr>
            <p:ph type="sldNum" sz="quarter" idx="12"/>
          </p:nvPr>
        </p:nvSpPr>
        <p:spPr>
          <a:xfrm>
            <a:off x="4343400" y="1036022"/>
            <a:ext cx="457200" cy="441325"/>
          </a:xfrm>
        </p:spPr>
        <p:txBody>
          <a:bodyPr/>
          <a:lstStyle/>
          <a:p>
            <a:fld id="{700861E1-0C85-490F-A709-222B40EEEBBE}"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A8D9B7E-24CC-4173-8FCC-A2792AF39A87}" type="datetime1">
              <a:rPr lang="en-US" smtClean="0"/>
              <a:t>9/4/2019</a:t>
            </a:fld>
            <a:endParaRPr lang="en-US" dirty="0"/>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00861E1-0C85-490F-A709-222B40EEEBBE}" type="slidenum">
              <a:rPr lang="en-US" smtClean="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700861E1-0C85-490F-A709-222B40EEEBBE}" type="slidenum">
              <a:rPr lang="en-US" smtClean="0"/>
              <a:pPr/>
              <a:t>‹#›</a:t>
            </a:fld>
            <a:endParaRPr lang="en-US" dirty="0"/>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1B83F1A-D786-41EA-92A4-08927451EB4E}" type="datetime1">
              <a:rPr lang="en-US" smtClean="0"/>
              <a:t>9/4/2019</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a:t>v9.6.19</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p>
            <a:fld id="{700861E1-0C85-490F-A709-222B40EEEBBE}"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2CAEE17-89CD-4A48-A7C5-F3075E31F97D}" type="datetime1">
              <a:rPr lang="en-US" smtClean="0"/>
              <a:t>9/4/2019</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a:t>v9.6.19</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CD5F112-D099-4E43-B7DC-8F61BDFAE893}" type="datetime1">
              <a:rPr lang="en-US" smtClean="0"/>
              <a:t>9/4/2019</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a:t>v9.6.19</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00861E1-0C85-490F-A709-222B40EEEBBE}"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hyperlink" Target="https://www.cms.gov/Medicare-Medicaid-Coordination/Fraud-Prevention/Medicaid-Integrity-Education/Downloads/docmatters-ehr-providerfactsheet.pdf"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http://www.youthlaw.or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achcsa.org/behavioral-health/forms.aspx"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8" Type="http://schemas.openxmlformats.org/officeDocument/2006/relationships/hyperlink" Target="http://www.socialworkers.org/hipaa/" TargetMode="External"/><Relationship Id="rId3" Type="http://schemas.openxmlformats.org/officeDocument/2006/relationships/hyperlink" Target="http://www.hhs.gov/" TargetMode="External"/><Relationship Id="rId7" Type="http://schemas.openxmlformats.org/officeDocument/2006/relationships/hyperlink" Target="http://apapracticecentral.org/business/hipaa/index.aspx" TargetMode="External"/><Relationship Id="rId12" Type="http://schemas.openxmlformats.org/officeDocument/2006/relationships/hyperlink" Target="http://www.counseling.org/docs/private-practice-pointers/meeting_hippa_requirements.pdf?sfvrsn=2"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calhospital.org/" TargetMode="External"/><Relationship Id="rId11" Type="http://schemas.openxmlformats.org/officeDocument/2006/relationships/hyperlink" Target="https://www.counseling.org/" TargetMode="External"/><Relationship Id="rId5" Type="http://schemas.openxmlformats.org/officeDocument/2006/relationships/hyperlink" Target="http://www.calohii.ca.gov/" TargetMode="External"/><Relationship Id="rId10" Type="http://schemas.openxmlformats.org/officeDocument/2006/relationships/hyperlink" Target="http://psychiatry.org/psychiatrists/practice/practice-management/hipaa" TargetMode="External"/><Relationship Id="rId4" Type="http://schemas.openxmlformats.org/officeDocument/2006/relationships/hyperlink" Target="http://www.hhs.gov/ocr/privacy/index.html" TargetMode="External"/><Relationship Id="rId9" Type="http://schemas.openxmlformats.org/officeDocument/2006/relationships/hyperlink" Target="http://aamft.org/iMIS15/AAMFT/Content/Advocacy/HIPAA%20Resources.aspx" TargetMode="External"/></Relationships>
</file>

<file path=ppt/slides/_rels/slide151.xml.rels><?xml version="1.0" encoding="UTF-8" standalone="yes"?>
<Relationships xmlns="http://schemas.openxmlformats.org/package/2006/relationships"><Relationship Id="rId3" Type="http://schemas.openxmlformats.org/officeDocument/2006/relationships/hyperlink" Target="mailto:QAOffice@acbhcs.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acbhcs.org/providers/Forms/Forms.htm"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hyperlink" Target="http://www.acbhcs.org/providers/QA/training.htm"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acbhcs.org/providers/QA/General/informing.htm" TargetMode="Externa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achcsa.org/behavioral-health/forms.asp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cbhcs.org/providers/CG/index.ht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acbhcs.org/providers/CANS/cans.ht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massgeneral.org/psychiatry/services/psc_home.asp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cbhcs.org/providers/QA/docs/qa_manual/7-1_CLINICAL_DOCUMENTATION_STANDARDS.pdf"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667000"/>
            <a:ext cx="8534400" cy="3657600"/>
          </a:xfrm>
        </p:spPr>
        <p:txBody>
          <a:bodyPr>
            <a:normAutofit/>
          </a:bodyPr>
          <a:lstStyle/>
          <a:p>
            <a:endParaRPr lang="en-US" sz="900" dirty="0">
              <a:solidFill>
                <a:schemeClr val="tx1"/>
              </a:solidFill>
            </a:endParaRPr>
          </a:p>
          <a:p>
            <a:endParaRPr lang="en-US" sz="1500" dirty="0">
              <a:solidFill>
                <a:schemeClr val="tx1"/>
              </a:solidFill>
            </a:endParaRPr>
          </a:p>
          <a:p>
            <a:r>
              <a:rPr lang="en-US" sz="1500" dirty="0">
                <a:solidFill>
                  <a:schemeClr val="tx1"/>
                </a:solidFill>
              </a:rPr>
              <a:t>JEFF SAMMIS, PSY.D</a:t>
            </a:r>
          </a:p>
          <a:p>
            <a:r>
              <a:rPr lang="en-US" sz="1500" b="0" i="1" dirty="0">
                <a:solidFill>
                  <a:schemeClr val="tx1"/>
                </a:solidFill>
              </a:rPr>
              <a:t>Clinical Review Specialist Supervisor</a:t>
            </a:r>
          </a:p>
          <a:p>
            <a:endParaRPr lang="en-US" sz="1500" i="1" dirty="0">
              <a:solidFill>
                <a:schemeClr val="tx1"/>
              </a:solidFill>
            </a:endParaRPr>
          </a:p>
          <a:p>
            <a:r>
              <a:rPr lang="en-US" sz="1500" b="0" i="1" dirty="0">
                <a:solidFill>
                  <a:schemeClr val="tx1"/>
                </a:solidFill>
              </a:rPr>
              <a:t>Clinical Review Specialists:</a:t>
            </a:r>
          </a:p>
          <a:p>
            <a:r>
              <a:rPr lang="en-US" sz="1500" dirty="0">
                <a:solidFill>
                  <a:schemeClr val="tx1"/>
                </a:solidFill>
              </a:rPr>
              <a:t>Phuong Lai, </a:t>
            </a:r>
            <a:r>
              <a:rPr lang="en-US" sz="1500" dirty="0" err="1">
                <a:solidFill>
                  <a:schemeClr val="tx1"/>
                </a:solidFill>
              </a:rPr>
              <a:t>Psy.D</a:t>
            </a:r>
            <a:endParaRPr lang="en-US" sz="1500" dirty="0">
              <a:solidFill>
                <a:schemeClr val="tx1"/>
              </a:solidFill>
            </a:endParaRPr>
          </a:p>
          <a:p>
            <a:r>
              <a:rPr lang="en-US" sz="1500" dirty="0">
                <a:solidFill>
                  <a:schemeClr val="tx1"/>
                </a:solidFill>
              </a:rPr>
              <a:t>Amy </a:t>
            </a:r>
            <a:r>
              <a:rPr lang="en-US" sz="1500" dirty="0" err="1">
                <a:solidFill>
                  <a:schemeClr val="tx1"/>
                </a:solidFill>
              </a:rPr>
              <a:t>SaucIer</a:t>
            </a:r>
            <a:r>
              <a:rPr lang="en-US" sz="1500" dirty="0">
                <a:solidFill>
                  <a:schemeClr val="tx1"/>
                </a:solidFill>
              </a:rPr>
              <a:t>, LMFT</a:t>
            </a:r>
          </a:p>
          <a:p>
            <a:r>
              <a:rPr lang="en-US" sz="1500" dirty="0">
                <a:solidFill>
                  <a:schemeClr val="tx1"/>
                </a:solidFill>
              </a:rPr>
              <a:t>Deanna Kolda, LCSW</a:t>
            </a:r>
          </a:p>
          <a:p>
            <a:endParaRPr lang="en-US" sz="1500" dirty="0"/>
          </a:p>
          <a:p>
            <a:endParaRPr lang="en-US" sz="1500" dirty="0"/>
          </a:p>
          <a:p>
            <a:endParaRPr lang="en-US" sz="1500" dirty="0"/>
          </a:p>
          <a:p>
            <a:endParaRPr lang="en-US" sz="1000" dirty="0">
              <a:latin typeface="+mj-lt"/>
            </a:endParaRPr>
          </a:p>
          <a:p>
            <a:endParaRPr lang="en-US" sz="2000" dirty="0">
              <a:latin typeface="+mj-lt"/>
            </a:endParaRPr>
          </a:p>
          <a:p>
            <a:endParaRPr lang="en-US" dirty="0"/>
          </a:p>
          <a:p>
            <a:endParaRPr lang="en-US" dirty="0"/>
          </a:p>
          <a:p>
            <a:endParaRPr lang="en-US" dirty="0"/>
          </a:p>
        </p:txBody>
      </p:sp>
      <p:sp>
        <p:nvSpPr>
          <p:cNvPr id="2" name="Title 1"/>
          <p:cNvSpPr>
            <a:spLocks noGrp="1"/>
          </p:cNvSpPr>
          <p:nvPr>
            <p:ph type="ctrTitle"/>
          </p:nvPr>
        </p:nvSpPr>
        <p:spPr>
          <a:xfrm>
            <a:off x="76200" y="381000"/>
            <a:ext cx="8839200" cy="2895600"/>
          </a:xfrm>
        </p:spPr>
        <p:txBody>
          <a:bodyPr>
            <a:normAutofit fontScale="90000"/>
          </a:bodyPr>
          <a:lstStyle/>
          <a:p>
            <a:br>
              <a:rPr lang="en-US" sz="2800" b="1" dirty="0"/>
            </a:br>
            <a:br>
              <a:rPr lang="en-US" sz="2800" b="1" dirty="0"/>
            </a:br>
            <a:br>
              <a:rPr lang="en-US" sz="2800" b="1" dirty="0"/>
            </a:br>
            <a:br>
              <a:rPr lang="en-US" sz="2800" b="1" dirty="0"/>
            </a:br>
            <a:br>
              <a:rPr lang="en-US" sz="2800" b="1" dirty="0"/>
            </a:br>
            <a:br>
              <a:rPr lang="en-US" sz="2800" b="1" dirty="0"/>
            </a:br>
            <a:br>
              <a:rPr lang="en-US" sz="2800" b="1" dirty="0"/>
            </a:br>
            <a:r>
              <a:rPr lang="en-US" sz="2800" b="1" dirty="0"/>
              <a:t>Specialty Mental Health Services Clinical Documentation Training</a:t>
            </a:r>
            <a:br>
              <a:rPr lang="en-US" sz="2800" dirty="0"/>
            </a:br>
            <a:r>
              <a:rPr lang="en-US" sz="2800" b="1" dirty="0"/>
              <a:t>for Clinician Gateway - Electronic Health Record </a:t>
            </a:r>
            <a:br>
              <a:rPr lang="en-US" sz="2800" b="1" dirty="0"/>
            </a:br>
            <a:r>
              <a:rPr lang="en-US" sz="2800" b="1" dirty="0"/>
              <a:t>Users</a:t>
            </a:r>
            <a:br>
              <a:rPr lang="en-US" sz="3600" dirty="0"/>
            </a:br>
            <a:br>
              <a:rPr lang="en-US" sz="3600" dirty="0"/>
            </a:br>
            <a:br>
              <a:rPr lang="en-US" sz="2800" dirty="0"/>
            </a:br>
            <a:endParaRPr lang="en-US" sz="2800"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a:t>
            </a:fld>
            <a:endParaRPr lang="en-US" dirty="0"/>
          </a:p>
        </p:txBody>
      </p:sp>
    </p:spTree>
    <p:extLst>
      <p:ext uri="{BB962C8B-B14F-4D97-AF65-F5344CB8AC3E}">
        <p14:creationId xmlns:p14="http://schemas.microsoft.com/office/powerpoint/2010/main" val="227552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621"/>
            <a:ext cx="8229600" cy="838200"/>
          </a:xfrm>
        </p:spPr>
        <p:txBody>
          <a:bodyPr anchor="ctr">
            <a:noAutofit/>
          </a:bodyPr>
          <a:lstStyle/>
          <a:p>
            <a:r>
              <a:rPr lang="en-US" sz="2800" dirty="0"/>
              <a:t>Eligible staff for CQRT</a:t>
            </a:r>
          </a:p>
        </p:txBody>
      </p:sp>
      <p:sp>
        <p:nvSpPr>
          <p:cNvPr id="3" name="Content Placeholder 2"/>
          <p:cNvSpPr>
            <a:spLocks noGrp="1"/>
          </p:cNvSpPr>
          <p:nvPr>
            <p:ph sz="quarter" idx="1"/>
          </p:nvPr>
        </p:nvSpPr>
        <p:spPr>
          <a:xfrm>
            <a:off x="457200" y="1676400"/>
            <a:ext cx="8229600" cy="4572000"/>
          </a:xfrm>
        </p:spPr>
        <p:txBody>
          <a:bodyPr>
            <a:normAutofit/>
          </a:bodyPr>
          <a:lstStyle/>
          <a:p>
            <a:pPr algn="ctr">
              <a:lnSpc>
                <a:spcPct val="90000"/>
              </a:lnSpc>
              <a:buNone/>
              <a:defRPr/>
            </a:pPr>
            <a:r>
              <a:rPr lang="en-US" altLang="en-US" sz="2400" dirty="0"/>
              <a:t>For Agency CQRT meetings</a:t>
            </a:r>
          </a:p>
          <a:p>
            <a:pPr algn="ctr">
              <a:lnSpc>
                <a:spcPct val="90000"/>
              </a:lnSpc>
              <a:buNone/>
              <a:defRPr/>
            </a:pPr>
            <a:endParaRPr lang="en-US" altLang="en-US" sz="2400" dirty="0"/>
          </a:p>
          <a:p>
            <a:pPr algn="ctr">
              <a:lnSpc>
                <a:spcPct val="90000"/>
              </a:lnSpc>
              <a:buNone/>
              <a:defRPr/>
            </a:pPr>
            <a:endParaRPr lang="en-US" altLang="en-US" sz="2400" dirty="0"/>
          </a:p>
          <a:p>
            <a:pPr lvl="1">
              <a:lnSpc>
                <a:spcPct val="90000"/>
              </a:lnSpc>
              <a:defRPr/>
            </a:pPr>
            <a:r>
              <a:rPr lang="en-US" altLang="en-US" sz="2000" dirty="0">
                <a:solidFill>
                  <a:schemeClr val="tx1"/>
                </a:solidFill>
              </a:rPr>
              <a:t>Licensed, waivered, or registered LPHAs (Licensed Practitioner of the Healing Arts), and 2</a:t>
            </a:r>
            <a:r>
              <a:rPr lang="en-US" altLang="en-US" sz="2000" baseline="30000" dirty="0">
                <a:solidFill>
                  <a:schemeClr val="tx1"/>
                </a:solidFill>
              </a:rPr>
              <a:t>nd</a:t>
            </a:r>
            <a:r>
              <a:rPr lang="en-US" altLang="en-US" sz="2000" dirty="0">
                <a:solidFill>
                  <a:schemeClr val="tx1"/>
                </a:solidFill>
              </a:rPr>
              <a:t> year Graduate Trainees with the </a:t>
            </a:r>
            <a:r>
              <a:rPr lang="en-US" sz="2000" dirty="0">
                <a:solidFill>
                  <a:schemeClr val="tx1"/>
                </a:solidFill>
              </a:rPr>
              <a:t>proper training and experience </a:t>
            </a:r>
            <a:r>
              <a:rPr lang="en-US" altLang="en-US" sz="2000" dirty="0">
                <a:solidFill>
                  <a:schemeClr val="tx1"/>
                </a:solidFill>
              </a:rPr>
              <a:t>to Diagnose can participate in chart reviews.</a:t>
            </a:r>
          </a:p>
          <a:p>
            <a:pPr marL="274320" lvl="1" indent="0">
              <a:lnSpc>
                <a:spcPct val="90000"/>
              </a:lnSpc>
              <a:buNone/>
              <a:defRPr/>
            </a:pPr>
            <a:endParaRPr lang="en-US" altLang="en-US" sz="2000" dirty="0">
              <a:solidFill>
                <a:schemeClr val="tx1"/>
              </a:solidFill>
            </a:endParaRPr>
          </a:p>
          <a:p>
            <a:pPr lvl="1">
              <a:lnSpc>
                <a:spcPct val="90000"/>
              </a:lnSpc>
              <a:defRPr/>
            </a:pPr>
            <a:r>
              <a:rPr lang="en-US" altLang="en-US" sz="2000" dirty="0">
                <a:solidFill>
                  <a:schemeClr val="tx1"/>
                </a:solidFill>
              </a:rPr>
              <a:t>Only Licensed LPHAs (Licensed Practitioner of the Healing Arts) may authorize treatment services.</a:t>
            </a:r>
          </a:p>
          <a:p>
            <a:pPr>
              <a:lnSpc>
                <a:spcPct val="90000"/>
              </a:lnSpc>
              <a:defRPr/>
            </a:pPr>
            <a:endParaRPr lang="en-US" altLang="en-US" sz="28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10</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694661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Plan Required Signatures </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100</a:t>
            </a:fld>
            <a:endParaRPr lang="en-US" dirty="0"/>
          </a:p>
        </p:txBody>
      </p:sp>
      <p:sp>
        <p:nvSpPr>
          <p:cNvPr id="5" name="Content Placeholder 4"/>
          <p:cNvSpPr>
            <a:spLocks noGrp="1"/>
          </p:cNvSpPr>
          <p:nvPr>
            <p:ph sz="quarter" idx="1"/>
          </p:nvPr>
        </p:nvSpPr>
        <p:spPr/>
        <p:txBody>
          <a:bodyPr>
            <a:normAutofit/>
          </a:bodyPr>
          <a:lstStyle/>
          <a:p>
            <a:endParaRPr lang="en-US" sz="1400" u="sng" dirty="0"/>
          </a:p>
          <a:p>
            <a:r>
              <a:rPr lang="en-US" sz="2400" dirty="0"/>
              <a:t>Once a treatment plan is signed by all required clinical staff (including supervisor), it is considered finalized and cannot be changed.</a:t>
            </a:r>
          </a:p>
          <a:p>
            <a:r>
              <a:rPr lang="en-US" sz="2400" dirty="0"/>
              <a:t>All Treatment Plans must also be signed by the client and/or guardian.</a:t>
            </a:r>
          </a:p>
          <a:p>
            <a:pPr lvl="1"/>
            <a:r>
              <a:rPr lang="en-US" sz="2400" dirty="0">
                <a:solidFill>
                  <a:schemeClr val="tx1"/>
                </a:solidFill>
              </a:rPr>
              <a:t>Clinical judgment should be used to determine if it is appropriate to review treatment plans with young children. If appropriate obtain a client’s signature. If not appropriate obtain a client’s guardian’s signature. </a:t>
            </a:r>
            <a:endParaRPr lang="en-US" sz="2400" u="sng" dirty="0"/>
          </a:p>
          <a:p>
            <a:endParaRPr lang="en-US" sz="1400" u="sng"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Plan Required Signatures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101</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sz="2000" dirty="0"/>
              <a:t>If the client does not sign or refuses to sign the Client Plan, regular efforts must be attempted to obtain the client’s approval.  </a:t>
            </a:r>
          </a:p>
          <a:p>
            <a:pPr lvl="1"/>
            <a:r>
              <a:rPr lang="en-US" sz="2000" dirty="0">
                <a:solidFill>
                  <a:schemeClr val="tx1"/>
                </a:solidFill>
              </a:rPr>
              <a:t>Note the issue on the client signature line in the Client Plan with a reference to a Progress Note.  Then elaborate in the Progress Note the rationale or reason why a signature was not obtained, and when the next attempt will occur.</a:t>
            </a:r>
          </a:p>
          <a:p>
            <a:r>
              <a:rPr lang="en-US" sz="2000" dirty="0"/>
              <a:t>If the client’s mental health symptoms (such as paranoia caused by schizophrenia) prevent client from reviewing and signing the treatment plan and it is determined that ongoing attempts are not clinically appropriate, this must be documented in a progress note and the unsigned treatment plan should reference this note. </a:t>
            </a:r>
          </a:p>
          <a:p>
            <a:r>
              <a:rPr lang="en-US" sz="2000" dirty="0"/>
              <a:t>If a client does not sign a treatment plan due to unavailability (such as client no-showing to an appointment) future attempts must be made to obtain the client’s signature. Unavailability (without other mental health mitigating factors) is not a reason to stop attempts at obtaining signatures on treatment plans.  </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Required Signature Dates on Treatment Plans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102</a:t>
            </a:fld>
            <a:endParaRPr lang="en-US" dirty="0"/>
          </a:p>
        </p:txBody>
      </p:sp>
      <p:sp>
        <p:nvSpPr>
          <p:cNvPr id="5" name="Content Placeholder 4"/>
          <p:cNvSpPr>
            <a:spLocks noGrp="1"/>
          </p:cNvSpPr>
          <p:nvPr>
            <p:ph sz="quarter" idx="1"/>
          </p:nvPr>
        </p:nvSpPr>
        <p:spPr/>
        <p:txBody>
          <a:bodyPr>
            <a:normAutofit/>
          </a:bodyPr>
          <a:lstStyle/>
          <a:p>
            <a:r>
              <a:rPr lang="en-US" dirty="0"/>
              <a:t>All required staff signatures on Treatment plans require dates of signatures.</a:t>
            </a:r>
          </a:p>
          <a:p>
            <a:pPr lvl="1"/>
            <a:r>
              <a:rPr lang="en-US" dirty="0">
                <a:solidFill>
                  <a:schemeClr val="tx1"/>
                </a:solidFill>
              </a:rPr>
              <a:t>Treatment plans are considered effective once a form is finalized (and can not be altered) and the required staff signatures are present on the document. </a:t>
            </a:r>
          </a:p>
          <a:p>
            <a:r>
              <a:rPr lang="en-US" dirty="0"/>
              <a:t>Client signatures do not require a date to indicate when it was signed. </a:t>
            </a:r>
          </a:p>
          <a:p>
            <a:pPr lvl="1"/>
            <a:r>
              <a:rPr lang="en-US" dirty="0">
                <a:solidFill>
                  <a:schemeClr val="tx1"/>
                </a:solidFill>
              </a:rPr>
              <a:t>It is best practice to have clients date their signature</a:t>
            </a:r>
          </a:p>
          <a:p>
            <a:pPr lvl="1"/>
            <a:r>
              <a:rPr lang="en-US" dirty="0">
                <a:solidFill>
                  <a:schemeClr val="tx1"/>
                </a:solidFill>
              </a:rPr>
              <a:t>If a client does not date their signature, a provider may add the date and include their initials.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to Signature Requirements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103</a:t>
            </a:fld>
            <a:endParaRPr lang="en-US" dirty="0"/>
          </a:p>
        </p:txBody>
      </p:sp>
      <p:sp>
        <p:nvSpPr>
          <p:cNvPr id="5" name="Content Placeholder 4"/>
          <p:cNvSpPr>
            <a:spLocks noGrp="1"/>
          </p:cNvSpPr>
          <p:nvPr>
            <p:ph sz="quarter" idx="1"/>
          </p:nvPr>
        </p:nvSpPr>
        <p:spPr/>
        <p:txBody>
          <a:bodyPr/>
          <a:lstStyle/>
          <a:p>
            <a:r>
              <a:rPr lang="en-US" dirty="0"/>
              <a:t>A beneficiary’s signature on the treatment plan is not required when:</a:t>
            </a:r>
          </a:p>
          <a:p>
            <a:pPr lvl="1"/>
            <a:r>
              <a:rPr lang="en-US" dirty="0">
                <a:solidFill>
                  <a:schemeClr val="tx1"/>
                </a:solidFill>
              </a:rPr>
              <a:t>The client is not expected to be in long term treatment (beyond 60 days) </a:t>
            </a:r>
          </a:p>
          <a:p>
            <a:pPr lvl="1"/>
            <a:r>
              <a:rPr lang="en-US" dirty="0">
                <a:solidFill>
                  <a:schemeClr val="tx1"/>
                </a:solidFill>
              </a:rPr>
              <a:t>Is only receiving one Specialty Mental Health Service (modality) </a:t>
            </a:r>
          </a:p>
          <a:p>
            <a:pPr lvl="2"/>
            <a:r>
              <a:rPr lang="en-US" dirty="0"/>
              <a:t>Currently, the only ACBH programs claiming one modality are Medication Services and TBS</a:t>
            </a:r>
          </a:p>
          <a:p>
            <a:pPr lvl="2"/>
            <a:r>
              <a:rPr lang="en-US" dirty="0"/>
              <a:t>Remember that </a:t>
            </a:r>
            <a:r>
              <a:rPr lang="en-US" u="sng" dirty="0"/>
              <a:t>Collateral</a:t>
            </a:r>
            <a:r>
              <a:rPr lang="en-US" dirty="0"/>
              <a:t> is considered a modality</a:t>
            </a:r>
          </a:p>
          <a:p>
            <a:pPr marL="20638" lvl="2" indent="-20638">
              <a:buNone/>
            </a:pPr>
            <a:endParaRPr lang="en-US" dirty="0"/>
          </a:p>
          <a:p>
            <a:pPr marL="20638" lvl="2" indent="-20638">
              <a:buNone/>
            </a:pPr>
            <a:r>
              <a:rPr lang="en-US" dirty="0"/>
              <a:t>Note that even if one these exceptions is met, it is highly recommended that the client sign their plan.</a:t>
            </a:r>
          </a:p>
          <a:p>
            <a:pPr lvl="1">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in Creation of Treatment Plan</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104</a:t>
            </a:fld>
            <a:endParaRPr lang="en-US" dirty="0"/>
          </a:p>
        </p:txBody>
      </p:sp>
      <p:sp>
        <p:nvSpPr>
          <p:cNvPr id="5" name="Content Placeholder 4"/>
          <p:cNvSpPr>
            <a:spLocks noGrp="1"/>
          </p:cNvSpPr>
          <p:nvPr>
            <p:ph sz="quarter" idx="1"/>
          </p:nvPr>
        </p:nvSpPr>
        <p:spPr/>
        <p:txBody>
          <a:bodyPr/>
          <a:lstStyle/>
          <a:p>
            <a:r>
              <a:rPr lang="en-US" dirty="0"/>
              <a:t>The clinical record must document the client’s participation in the development of the plan, agreement with the client’s plan, and that the client was offered a copy of their plan.</a:t>
            </a:r>
          </a:p>
          <a:p>
            <a:pPr lvl="1"/>
            <a:r>
              <a:rPr lang="en-US" dirty="0">
                <a:solidFill>
                  <a:schemeClr val="tx1"/>
                </a:solidFill>
              </a:rPr>
              <a:t>The client’s signature on the plan alone </a:t>
            </a:r>
            <a:r>
              <a:rPr lang="en-US" u="sng" dirty="0">
                <a:solidFill>
                  <a:schemeClr val="tx1"/>
                </a:solidFill>
              </a:rPr>
              <a:t>DOES NOT</a:t>
            </a:r>
            <a:r>
              <a:rPr lang="en-US" dirty="0">
                <a:solidFill>
                  <a:schemeClr val="tx1"/>
                </a:solidFill>
              </a:rPr>
              <a:t> meet these requirements</a:t>
            </a:r>
          </a:p>
          <a:p>
            <a:endParaRPr lang="en-US" dirty="0"/>
          </a:p>
          <a:p>
            <a:r>
              <a:rPr lang="en-US" dirty="0"/>
              <a:t>This information may be documented in progress notes and/or in the body of the treatment plan itself.</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50876" lvl="1" indent="0">
              <a:buNone/>
            </a:pPr>
            <a:r>
              <a:rPr lang="en-US" altLang="en-US" sz="1800" dirty="0">
                <a:solidFill>
                  <a:schemeClr val="tx1"/>
                </a:solidFill>
              </a:rPr>
              <a:t>Individual/Family Participation attestations self-populate in CG. Please check and uncheck as appropriate. </a:t>
            </a:r>
            <a:endParaRPr lang="en-US" altLang="en-US" sz="2175" dirty="0">
              <a:solidFill>
                <a:schemeClr val="tx1"/>
              </a:solidFill>
            </a:endParaRPr>
          </a:p>
          <a:p>
            <a:pPr lvl="3">
              <a:buFont typeface="Wingdings" pitchFamily="2" charset="2"/>
              <a:buChar char="§"/>
            </a:pPr>
            <a:endParaRPr lang="en-US" altLang="en-US" sz="2175" dirty="0"/>
          </a:p>
          <a:p>
            <a:pPr>
              <a:buFont typeface="Wingdings" pitchFamily="2" charset="2"/>
              <a:buChar char="§"/>
            </a:pPr>
            <a:endParaRPr lang="en-US" sz="2175" b="1" dirty="0">
              <a:solidFill>
                <a:srgbClr val="FF0000"/>
              </a:solidFill>
            </a:endParaRPr>
          </a:p>
          <a:p>
            <a:pPr marL="0" indent="0">
              <a:buNone/>
            </a:pPr>
            <a:endParaRPr lang="en-US" dirty="0"/>
          </a:p>
          <a:p>
            <a:pPr marL="102870" indent="0">
              <a:buNone/>
            </a:pPr>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8" name="Slide Number Placeholder 7"/>
          <p:cNvSpPr>
            <a:spLocks noGrp="1"/>
          </p:cNvSpPr>
          <p:nvPr>
            <p:ph type="sldNum" sz="quarter" idx="12"/>
          </p:nvPr>
        </p:nvSpPr>
        <p:spPr/>
        <p:txBody>
          <a:bodyPr/>
          <a:lstStyle/>
          <a:p>
            <a:fld id="{700861E1-0C85-490F-A709-222B40EEEBBE}" type="slidenum">
              <a:rPr lang="en-US" smtClean="0"/>
              <a:t>105</a:t>
            </a:fld>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25" y="3086100"/>
            <a:ext cx="5543550" cy="2526030"/>
          </a:xfrm>
          <a:prstGeom prst="rect">
            <a:avLst/>
          </a:prstGeom>
        </p:spPr>
      </p:pic>
      <p:sp>
        <p:nvSpPr>
          <p:cNvPr id="2" name="Title 1"/>
          <p:cNvSpPr>
            <a:spLocks noGrp="1"/>
          </p:cNvSpPr>
          <p:nvPr>
            <p:ph type="title"/>
          </p:nvPr>
        </p:nvSpPr>
        <p:spPr/>
        <p:txBody>
          <a:bodyPr/>
          <a:lstStyle/>
          <a:p>
            <a:pPr algn="ctr"/>
            <a:r>
              <a:rPr lang="en-US" dirty="0"/>
              <a:t>Plan Participation</a:t>
            </a:r>
          </a:p>
        </p:txBody>
      </p:sp>
    </p:spTree>
    <p:extLst>
      <p:ext uri="{BB962C8B-B14F-4D97-AF65-F5344CB8AC3E}">
        <p14:creationId xmlns:p14="http://schemas.microsoft.com/office/powerpoint/2010/main" val="1227844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760511" y="-214924"/>
            <a:ext cx="7586402" cy="1374628"/>
          </a:xfrm>
        </p:spPr>
        <p:txBody>
          <a:bodyPr>
            <a:normAutofit/>
          </a:bodyPr>
          <a:lstStyle/>
          <a:p>
            <a:r>
              <a:rPr lang="en-US" dirty="0"/>
              <a:t>All Client Plans—Signatory Requirements</a:t>
            </a:r>
          </a:p>
        </p:txBody>
      </p:sp>
      <p:sp>
        <p:nvSpPr>
          <p:cNvPr id="3" name="Content Placeholder 2"/>
          <p:cNvSpPr>
            <a:spLocks noGrp="1"/>
          </p:cNvSpPr>
          <p:nvPr>
            <p:ph idx="1"/>
          </p:nvPr>
        </p:nvSpPr>
        <p:spPr>
          <a:xfrm>
            <a:off x="301752" y="2286000"/>
            <a:ext cx="8503920" cy="3813048"/>
          </a:xfrm>
        </p:spPr>
        <p:txBody>
          <a:bodyPr>
            <a:normAutofit/>
          </a:bodyPr>
          <a:lstStyle/>
          <a:p>
            <a:pPr marL="0" indent="0">
              <a:buNone/>
            </a:pPr>
            <a:r>
              <a:rPr lang="en-US" sz="2100" dirty="0"/>
              <a:t>On the CG Plan these comments are above the Client Signature Line. If client refuses to sign that must be indicated and all that apply below are addressed in the PN.</a:t>
            </a:r>
          </a:p>
          <a:p>
            <a:pPr marL="0" indent="0">
              <a:buNone/>
            </a:pPr>
            <a:endParaRPr lang="en-US" sz="2100" dirty="0"/>
          </a:p>
          <a:p>
            <a:pPr marL="0" indent="0">
              <a:buNone/>
            </a:pPr>
            <a:endParaRPr lang="en-US" altLang="en-US" sz="3600" dirty="0"/>
          </a:p>
          <a:p>
            <a:pPr lvl="3">
              <a:buFont typeface="Wingdings" pitchFamily="2" charset="2"/>
              <a:buChar char="§"/>
            </a:pPr>
            <a:endParaRPr lang="en-US" altLang="en-US" sz="3000" dirty="0"/>
          </a:p>
          <a:p>
            <a:pPr lvl="3">
              <a:buFont typeface="Wingdings" pitchFamily="2" charset="2"/>
              <a:buChar char="§"/>
            </a:pPr>
            <a:endParaRPr lang="en-US" altLang="en-US" sz="3000" dirty="0"/>
          </a:p>
          <a:p>
            <a:pPr lvl="3">
              <a:buFont typeface="Wingdings" pitchFamily="2" charset="2"/>
              <a:buChar char="§"/>
            </a:pPr>
            <a:endParaRPr lang="en-US" altLang="en-US" sz="3000" dirty="0"/>
          </a:p>
          <a:p>
            <a:pPr>
              <a:buFont typeface="Wingdings" pitchFamily="2" charset="2"/>
              <a:buChar char="§"/>
            </a:pPr>
            <a:endParaRPr lang="en-US" sz="3000" b="1" dirty="0">
              <a:solidFill>
                <a:srgbClr val="FF0000"/>
              </a:solidFill>
            </a:endParaRPr>
          </a:p>
          <a:p>
            <a:pPr marL="0" indent="0">
              <a:buNone/>
            </a:pPr>
            <a:endParaRPr lang="en-US" sz="2400" dirty="0"/>
          </a:p>
          <a:p>
            <a:pPr marL="102870" indent="0">
              <a:buNone/>
            </a:pPr>
            <a:endParaRPr lang="en-US" sz="2400"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9" name="Slide Number Placeholder 8"/>
          <p:cNvSpPr>
            <a:spLocks noGrp="1"/>
          </p:cNvSpPr>
          <p:nvPr>
            <p:ph type="sldNum" sz="quarter" idx="12"/>
          </p:nvPr>
        </p:nvSpPr>
        <p:spPr/>
        <p:txBody>
          <a:bodyPr>
            <a:normAutofit fontScale="92500"/>
          </a:bodyPr>
          <a:lstStyle/>
          <a:p>
            <a:fld id="{700861E1-0C85-490F-A709-222B40EEEBBE}" type="slidenum">
              <a:rPr lang="en-US" b="1" smtClean="0"/>
              <a:t>106</a:t>
            </a:fld>
            <a:endParaRPr lang="en-US" b="1" dirty="0"/>
          </a:p>
        </p:txBody>
      </p:sp>
    </p:spTree>
    <p:extLst>
      <p:ext uri="{BB962C8B-B14F-4D97-AF65-F5344CB8AC3E}">
        <p14:creationId xmlns:p14="http://schemas.microsoft.com/office/powerpoint/2010/main" val="22498201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Updating Client Plans</a:t>
            </a:r>
          </a:p>
        </p:txBody>
      </p:sp>
      <p:sp>
        <p:nvSpPr>
          <p:cNvPr id="3" name="Content Placeholder 2"/>
          <p:cNvSpPr>
            <a:spLocks noGrp="1"/>
          </p:cNvSpPr>
          <p:nvPr>
            <p:ph sz="quarter" idx="1"/>
          </p:nvPr>
        </p:nvSpPr>
        <p:spPr>
          <a:xfrm>
            <a:off x="457200" y="1295400"/>
            <a:ext cx="8229600" cy="5013960"/>
          </a:xfrm>
        </p:spPr>
        <p:txBody>
          <a:bodyPr>
            <a:normAutofit fontScale="32500" lnSpcReduction="20000"/>
          </a:bodyPr>
          <a:lstStyle/>
          <a:p>
            <a:pPr>
              <a:buNone/>
            </a:pPr>
            <a:endParaRPr lang="en-US" sz="8000" dirty="0"/>
          </a:p>
          <a:p>
            <a:r>
              <a:rPr lang="en-US" sz="8000" dirty="0"/>
              <a:t>Providers MUST be attentive to the need to update changes in the treatment plan through-out the year. DHCS (and QA) will disallow notes if the treatment plan has not been updated to reflect new client goals, mental health objectives, and events in the client’s life. </a:t>
            </a:r>
          </a:p>
          <a:p>
            <a:pPr lvl="2"/>
            <a:r>
              <a:rPr lang="en-US" sz="8000" dirty="0"/>
              <a:t>Examples of events requiring a change to the Treatment Plan include, but are not limited to: hospitalization, new thoughts or behaviors of self-harm or dangerousness to others, additions of new service modalities (i.e. medication services, case management, group rehab, individual therapy, etc.)</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107</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6922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ffectLst/>
              </a:rPr>
              <a:t>MH Plan Example #1: </a:t>
            </a:r>
            <a:br>
              <a:rPr lang="en-US" sz="2400" dirty="0">
                <a:effectLst/>
              </a:rPr>
            </a:br>
            <a:r>
              <a:rPr lang="en-US" sz="2400" dirty="0">
                <a:effectLst/>
              </a:rPr>
              <a:t>Impairment: Inability to maintain housing/placement</a:t>
            </a:r>
            <a:endParaRPr lang="en-US" sz="2400" dirty="0"/>
          </a:p>
        </p:txBody>
      </p:sp>
      <p:sp>
        <p:nvSpPr>
          <p:cNvPr id="3" name="Content Placeholder 2"/>
          <p:cNvSpPr>
            <a:spLocks noGrp="1"/>
          </p:cNvSpPr>
          <p:nvPr>
            <p:ph sz="quarter" idx="1"/>
          </p:nvPr>
        </p:nvSpPr>
        <p:spPr>
          <a:xfrm>
            <a:off x="457200" y="1676400"/>
            <a:ext cx="8229600" cy="4632960"/>
          </a:xfrm>
        </p:spPr>
        <p:txBody>
          <a:bodyPr>
            <a:normAutofit fontScale="70000" lnSpcReduction="20000"/>
          </a:bodyPr>
          <a:lstStyle/>
          <a:p>
            <a:pPr marL="137160" indent="0" algn="ctr">
              <a:buNone/>
            </a:pPr>
            <a:r>
              <a:rPr lang="en-US" u="sng" dirty="0"/>
              <a:t>Billable example: </a:t>
            </a:r>
          </a:p>
          <a:p>
            <a:pPr marL="137160" indent="0" algn="ctr">
              <a:buNone/>
            </a:pPr>
            <a:endParaRPr lang="en-US" sz="1300" dirty="0"/>
          </a:p>
          <a:p>
            <a:r>
              <a:rPr lang="en-US" dirty="0"/>
              <a:t>Dx:  Major Depressive DO (lack of interest in all areas of life, low energy, insomnia, indecisiveness, feelings of worthlessness, and poor self-care)</a:t>
            </a:r>
          </a:p>
          <a:p>
            <a:endParaRPr lang="en-US" dirty="0"/>
          </a:p>
          <a:p>
            <a:r>
              <a:rPr lang="en-US" dirty="0"/>
              <a:t>Impairments include Client’s inability to participate in daily activities and to complete tasks including securing and maintaining housing due to: his severe symptoms of Major Depression of diminished interest and pleasure in daily activities,  low energy, insomnia, indecisiveness, feelings of worthlessness and poor self-care.</a:t>
            </a:r>
          </a:p>
          <a:p>
            <a:endParaRPr lang="en-US" dirty="0"/>
          </a:p>
          <a:p>
            <a:r>
              <a:rPr lang="en-US" dirty="0"/>
              <a:t>Goals:  Client states: “I want my own place to live”. </a:t>
            </a:r>
          </a:p>
          <a:p>
            <a:endParaRPr lang="en-US" dirty="0"/>
          </a:p>
          <a:p>
            <a:r>
              <a:rPr lang="en-US" dirty="0"/>
              <a:t>Long Term MH Goal:  Decrease depression symptomology, and increase coping, so that client’s depressive signs and symptoms do not negatively impact his ability to meet his life goals.  </a:t>
            </a:r>
          </a:p>
          <a:p>
            <a:endParaRPr lang="en-US" b="1" dirty="0"/>
          </a:p>
          <a:p>
            <a:endParaRPr lang="en-US" dirty="0">
              <a:solidFill>
                <a:srgbClr val="FF0000"/>
              </a:solidFill>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108</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253821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ffectLst/>
              </a:rPr>
              <a:t>MH Plan Example #1: </a:t>
            </a:r>
            <a:br>
              <a:rPr lang="en-US" sz="2400" dirty="0">
                <a:effectLst/>
              </a:rPr>
            </a:br>
            <a:r>
              <a:rPr lang="en-US" sz="2400" dirty="0">
                <a:effectLst/>
              </a:rPr>
              <a:t>Impairment: Inability to maintain housing/placement cont.</a:t>
            </a:r>
            <a:endParaRPr lang="en-US" sz="2400" dirty="0"/>
          </a:p>
        </p:txBody>
      </p:sp>
      <p:sp>
        <p:nvSpPr>
          <p:cNvPr id="3" name="Content Placeholder 2"/>
          <p:cNvSpPr>
            <a:spLocks noGrp="1"/>
          </p:cNvSpPr>
          <p:nvPr>
            <p:ph sz="quarter" idx="1"/>
          </p:nvPr>
        </p:nvSpPr>
        <p:spPr>
          <a:xfrm>
            <a:off x="457200" y="1676400"/>
            <a:ext cx="8229600" cy="4632960"/>
          </a:xfrm>
        </p:spPr>
        <p:txBody>
          <a:bodyPr>
            <a:normAutofit fontScale="70000" lnSpcReduction="20000"/>
          </a:bodyPr>
          <a:lstStyle/>
          <a:p>
            <a:pPr marL="137160" indent="0" algn="ctr">
              <a:buNone/>
            </a:pPr>
            <a:r>
              <a:rPr lang="en-US" u="sng" dirty="0"/>
              <a:t>Billable example cont.: </a:t>
            </a:r>
          </a:p>
          <a:p>
            <a:pPr marL="137160" indent="0" algn="ctr">
              <a:buNone/>
            </a:pPr>
            <a:endParaRPr lang="en-US" sz="1300" dirty="0"/>
          </a:p>
          <a:p>
            <a:pPr marL="137160" indent="0" algn="ctr">
              <a:buNone/>
            </a:pPr>
            <a:r>
              <a:rPr lang="en-US" dirty="0"/>
              <a:t>Mental Health Objective(s):  </a:t>
            </a:r>
          </a:p>
          <a:p>
            <a:pPr marL="0" indent="0">
              <a:buNone/>
            </a:pPr>
            <a:r>
              <a:rPr lang="en-US" dirty="0"/>
              <a:t>1) Client currently experiences overwhelming feelings of depression (feelings of worthlessness and low energy) all day 6 days per week. The number of days that client gets overwhelmed by depression will decrease from 6 days per week to 3 days or less in the next 12 months. </a:t>
            </a:r>
          </a:p>
          <a:p>
            <a:pPr marL="0" indent="0">
              <a:buNone/>
            </a:pPr>
            <a:endParaRPr lang="en-US" dirty="0"/>
          </a:p>
          <a:p>
            <a:pPr marL="0" indent="0">
              <a:buNone/>
            </a:pPr>
            <a:r>
              <a:rPr lang="en-US" dirty="0"/>
              <a:t>2) Client’s depressive symptoms are reduced as evidenced by an increase in sleep from 2-3 hours per night to 6-8 hours per night by 6 months; </a:t>
            </a:r>
          </a:p>
          <a:p>
            <a:pPr marL="0" indent="0">
              <a:buNone/>
            </a:pPr>
            <a:endParaRPr lang="en-US" dirty="0"/>
          </a:p>
          <a:p>
            <a:pPr marL="0" indent="0">
              <a:buNone/>
            </a:pPr>
            <a:r>
              <a:rPr lang="en-US" dirty="0"/>
              <a:t>3) Client reports being overwhelmed (due to low energy, disorganized planning, depressed mood) and reports that they only complete weekly living activities/tasks 25% of the time. Client will increase completion rate of daily living activities to 50% or more for the next 3 – 12 months. Client will keep a journal or task list to help measure their success. </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109</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748769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chor="ctr">
            <a:noAutofit/>
          </a:bodyPr>
          <a:lstStyle/>
          <a:p>
            <a:r>
              <a:rPr lang="en-US" sz="2800" dirty="0"/>
              <a:t>AGENCY CQRT REVIEW CYCLE</a:t>
            </a:r>
          </a:p>
        </p:txBody>
      </p:sp>
      <p:sp>
        <p:nvSpPr>
          <p:cNvPr id="3" name="Content Placeholder 2"/>
          <p:cNvSpPr>
            <a:spLocks noGrp="1"/>
          </p:cNvSpPr>
          <p:nvPr>
            <p:ph sz="quarter" idx="1"/>
          </p:nvPr>
        </p:nvSpPr>
        <p:spPr>
          <a:xfrm>
            <a:off x="457200" y="1676400"/>
            <a:ext cx="8229600" cy="4572000"/>
          </a:xfrm>
        </p:spPr>
        <p:txBody>
          <a:bodyPr>
            <a:normAutofit/>
          </a:bodyPr>
          <a:lstStyle/>
          <a:p>
            <a:pPr>
              <a:lnSpc>
                <a:spcPct val="90000"/>
              </a:lnSpc>
              <a:defRPr/>
            </a:pPr>
            <a:r>
              <a:rPr lang="en-US" altLang="en-US" sz="2000" dirty="0"/>
              <a:t>Charts are reviewed based on the date of the case episode opening  </a:t>
            </a:r>
          </a:p>
          <a:p>
            <a:pPr lvl="1">
              <a:lnSpc>
                <a:spcPct val="90000"/>
              </a:lnSpc>
              <a:defRPr/>
            </a:pPr>
            <a:r>
              <a:rPr lang="en-US" altLang="en-US" sz="1600" dirty="0">
                <a:solidFill>
                  <a:schemeClr val="tx1"/>
                </a:solidFill>
              </a:rPr>
              <a:t>Initial CQRT – Charts undergo CQRT review and authorization when the complete full MH Assessment and Plan are initially due (for outpatient this is 60 days)</a:t>
            </a:r>
          </a:p>
          <a:p>
            <a:pPr lvl="1">
              <a:lnSpc>
                <a:spcPct val="90000"/>
              </a:lnSpc>
              <a:defRPr/>
            </a:pPr>
            <a:r>
              <a:rPr lang="en-US" altLang="en-US" sz="1600" dirty="0">
                <a:solidFill>
                  <a:schemeClr val="tx1"/>
                </a:solidFill>
              </a:rPr>
              <a:t>Annual CQRT – Prior to treatment plan due date (1</a:t>
            </a:r>
            <a:r>
              <a:rPr lang="en-US" altLang="en-US" sz="1600" baseline="30000" dirty="0">
                <a:solidFill>
                  <a:schemeClr val="tx1"/>
                </a:solidFill>
              </a:rPr>
              <a:t>st</a:t>
            </a:r>
            <a:r>
              <a:rPr lang="en-US" altLang="en-US" sz="1600" dirty="0">
                <a:solidFill>
                  <a:schemeClr val="tx1"/>
                </a:solidFill>
              </a:rPr>
              <a:t> day of month of opening)</a:t>
            </a:r>
          </a:p>
          <a:p>
            <a:pPr lvl="1">
              <a:lnSpc>
                <a:spcPct val="90000"/>
              </a:lnSpc>
              <a:buNone/>
              <a:defRPr/>
            </a:pPr>
            <a:endParaRPr lang="en-US" altLang="en-US" sz="1600" dirty="0">
              <a:solidFill>
                <a:schemeClr val="tx1"/>
              </a:solidFill>
            </a:endParaRPr>
          </a:p>
          <a:p>
            <a:pPr lvl="1">
              <a:lnSpc>
                <a:spcPct val="90000"/>
              </a:lnSpc>
              <a:buNone/>
              <a:defRPr/>
            </a:pPr>
            <a:r>
              <a:rPr lang="en-US" altLang="en-US" sz="1600" dirty="0">
                <a:solidFill>
                  <a:schemeClr val="tx1"/>
                </a:solidFill>
              </a:rPr>
              <a:t>*Some other program types may have different CQRT timeline requirements*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35958998"/>
              </p:ext>
            </p:extLst>
          </p:nvPr>
        </p:nvGraphicFramePr>
        <p:xfrm>
          <a:off x="914400" y="3352800"/>
          <a:ext cx="7391399" cy="2942120"/>
        </p:xfrm>
        <a:graphic>
          <a:graphicData uri="http://schemas.openxmlformats.org/drawingml/2006/table">
            <a:tbl>
              <a:tblPr firstRow="1" bandRow="1">
                <a:tableStyleId>{F5AB1C69-6EDB-4FF4-983F-18BD219EF322}</a:tableStyleId>
              </a:tblPr>
              <a:tblGrid>
                <a:gridCol w="1108710">
                  <a:extLst>
                    <a:ext uri="{9D8B030D-6E8A-4147-A177-3AD203B41FA5}">
                      <a16:colId xmlns:a16="http://schemas.microsoft.com/office/drawing/2014/main" val="20000"/>
                    </a:ext>
                  </a:extLst>
                </a:gridCol>
                <a:gridCol w="1248892">
                  <a:extLst>
                    <a:ext uri="{9D8B030D-6E8A-4147-A177-3AD203B41FA5}">
                      <a16:colId xmlns:a16="http://schemas.microsoft.com/office/drawing/2014/main" val="20001"/>
                    </a:ext>
                  </a:extLst>
                </a:gridCol>
                <a:gridCol w="1210660">
                  <a:extLst>
                    <a:ext uri="{9D8B030D-6E8A-4147-A177-3AD203B41FA5}">
                      <a16:colId xmlns:a16="http://schemas.microsoft.com/office/drawing/2014/main" val="20002"/>
                    </a:ext>
                  </a:extLst>
                </a:gridCol>
                <a:gridCol w="1210660">
                  <a:extLst>
                    <a:ext uri="{9D8B030D-6E8A-4147-A177-3AD203B41FA5}">
                      <a16:colId xmlns:a16="http://schemas.microsoft.com/office/drawing/2014/main" val="20003"/>
                    </a:ext>
                  </a:extLst>
                </a:gridCol>
                <a:gridCol w="1146941">
                  <a:extLst>
                    <a:ext uri="{9D8B030D-6E8A-4147-A177-3AD203B41FA5}">
                      <a16:colId xmlns:a16="http://schemas.microsoft.com/office/drawing/2014/main" val="20004"/>
                    </a:ext>
                  </a:extLst>
                </a:gridCol>
                <a:gridCol w="1465536">
                  <a:extLst>
                    <a:ext uri="{9D8B030D-6E8A-4147-A177-3AD203B41FA5}">
                      <a16:colId xmlns:a16="http://schemas.microsoft.com/office/drawing/2014/main" val="20005"/>
                    </a:ext>
                  </a:extLst>
                </a:gridCol>
              </a:tblGrid>
              <a:tr h="10659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Month Episode is Opened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 </a:t>
                      </a:r>
                      <a:endParaRPr kumimoji="0" lang="en-US" sz="1200" b="0" i="0" u="none" strike="noStrike" cap="none" normalizeH="0" baseline="0" dirty="0">
                        <a:ln>
                          <a:noFill/>
                        </a:ln>
                        <a:solidFill>
                          <a:schemeClr val="tx1"/>
                        </a:solidFill>
                        <a:effectLst/>
                        <a:latin typeface="Arial" charset="0"/>
                      </a:endParaRPr>
                    </a:p>
                  </a:txBody>
                  <a:tcPr marT="45679" marB="4567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Cycle</a:t>
                      </a:r>
                      <a:endParaRPr kumimoji="0" lang="en-US" sz="1200" b="1"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kern="1200" cap="none" normalizeH="0" baseline="0" dirty="0">
                          <a:ln>
                            <a:noFill/>
                          </a:ln>
                          <a:effectLst/>
                        </a:rPr>
                        <a:t>Bring the Chart to Initial CQRT before the due date.</a:t>
                      </a:r>
                      <a:endParaRPr kumimoji="0" lang="en-US" sz="1200" b="0" i="0" u="none" strike="noStrike" kern="1200"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Bring the Chart to annual CQRT during the month</a:t>
                      </a:r>
                      <a:endPar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With a new annual TX plan to cover services beginning</a:t>
                      </a:r>
                      <a:endParaRPr kumimoji="0" lang="en-US" sz="1200" b="1"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And Treatment plans should not be signed/finalized  before this date</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0"/>
                  </a:ext>
                </a:extLst>
              </a:tr>
              <a:tr h="584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January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(e.g. 1/15)</a:t>
                      </a:r>
                      <a:endPar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   Jan 1-Dec 31</a:t>
                      </a:r>
                      <a:endParaRPr kumimoji="0" lang="en-US" sz="1200" b="0" i="0" u="none" strike="noStrike" cap="none" normalizeH="0" baseline="0" dirty="0">
                        <a:ln>
                          <a:noFill/>
                        </a:ln>
                        <a:solidFill>
                          <a:schemeClr val="tx1"/>
                        </a:solidFill>
                        <a:effectLst/>
                        <a:latin typeface="Times New Roman" pitchFamily="18"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Review Before March 15</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December</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1/1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12/1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1"/>
                  </a:ext>
                </a:extLst>
              </a:tr>
              <a:tr h="584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February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(e.g.2/2)</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   Feb 1-Jan 31</a:t>
                      </a:r>
                      <a:endParaRPr kumimoji="0" lang="en-US" sz="12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Review Before April 2</a:t>
                      </a:r>
                      <a:r>
                        <a:rPr kumimoji="0" lang="en-US" sz="1200" u="none" strike="noStrike" cap="none" normalizeH="0" baseline="30000" dirty="0">
                          <a:ln>
                            <a:noFill/>
                          </a:ln>
                          <a:effectLst/>
                        </a:rPr>
                        <a:t>nd</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January</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2/1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1/1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2"/>
                  </a:ext>
                </a:extLst>
              </a:tr>
              <a:tr h="5844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March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(e.g. 3/30)</a:t>
                      </a:r>
                      <a:endParaRPr kumimoji="0" lang="en-US" sz="12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Mar 1-Feb 28</a:t>
                      </a:r>
                      <a:endParaRPr kumimoji="0" lang="en-US" sz="1200" b="0" i="0" u="none" strike="noStrike" cap="none" normalizeH="0" baseline="0" dirty="0">
                        <a:ln>
                          <a:noFill/>
                        </a:ln>
                        <a:solidFill>
                          <a:schemeClr val="tx1"/>
                        </a:solidFill>
                        <a:effectLst/>
                        <a:latin typeface="Tahoma" pitchFamily="34"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Review Before May 30th</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February</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3/1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2/1</a:t>
                      </a:r>
                      <a:endParaRPr kumimoji="0" lang="en-US" sz="1200" b="0" i="0" u="none" strike="noStrike" cap="none" normalizeH="0" baseline="0" dirty="0">
                        <a:ln>
                          <a:noFill/>
                        </a:ln>
                        <a:solidFill>
                          <a:schemeClr val="tx1"/>
                        </a:solidFill>
                        <a:effectLst/>
                        <a:latin typeface="Arial" charset="0"/>
                        <a:ea typeface="Times New Roman" pitchFamily="18" charset="0"/>
                        <a:cs typeface="Tahoma" pitchFamily="34" charset="0"/>
                      </a:endParaRPr>
                    </a:p>
                  </a:txBody>
                  <a:tcPr marT="45679" marB="45679" horzOverflow="overflow"/>
                </a:tc>
                <a:extLst>
                  <a:ext uri="{0D108BD9-81ED-4DB2-BD59-A6C34878D82A}">
                    <a16:rowId xmlns:a16="http://schemas.microsoft.com/office/drawing/2014/main" val="10003"/>
                  </a:ext>
                </a:extLst>
              </a:tr>
            </a:tbl>
          </a:graphicData>
        </a:graphic>
      </p:graphicFrame>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066907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ffectLst/>
              </a:rPr>
              <a:t>MH Plan Example #1: </a:t>
            </a:r>
            <a:br>
              <a:rPr lang="en-US" sz="2400" dirty="0">
                <a:effectLst/>
              </a:rPr>
            </a:br>
            <a:r>
              <a:rPr lang="en-US" sz="2400" dirty="0">
                <a:effectLst/>
              </a:rPr>
              <a:t>Impairment: Inability to maintain housing/placement cont.</a:t>
            </a:r>
            <a:endParaRPr lang="en-US" sz="2400" dirty="0"/>
          </a:p>
        </p:txBody>
      </p:sp>
      <p:sp>
        <p:nvSpPr>
          <p:cNvPr id="3" name="Content Placeholder 2"/>
          <p:cNvSpPr>
            <a:spLocks noGrp="1"/>
          </p:cNvSpPr>
          <p:nvPr>
            <p:ph sz="quarter" idx="1"/>
          </p:nvPr>
        </p:nvSpPr>
        <p:spPr>
          <a:xfrm>
            <a:off x="457200" y="1676400"/>
            <a:ext cx="8229600" cy="4632960"/>
          </a:xfrm>
        </p:spPr>
        <p:txBody>
          <a:bodyPr>
            <a:normAutofit fontScale="77500" lnSpcReduction="20000"/>
          </a:bodyPr>
          <a:lstStyle/>
          <a:p>
            <a:pPr marL="137160" indent="0" algn="ctr">
              <a:buNone/>
            </a:pPr>
            <a:r>
              <a:rPr lang="en-US" u="sng" dirty="0"/>
              <a:t>Billable example cont.: </a:t>
            </a:r>
          </a:p>
          <a:p>
            <a:pPr marL="137160" indent="0" algn="ctr">
              <a:buNone/>
            </a:pPr>
            <a:endParaRPr lang="en-US" sz="1300" dirty="0"/>
          </a:p>
          <a:p>
            <a:r>
              <a:rPr lang="en-US" dirty="0"/>
              <a:t>Service Modality:  </a:t>
            </a:r>
          </a:p>
          <a:p>
            <a:pPr lvl="1"/>
            <a:r>
              <a:rPr lang="en-US" dirty="0">
                <a:solidFill>
                  <a:schemeClr val="tx1"/>
                </a:solidFill>
              </a:rPr>
              <a:t>Psychotherapy 1x/week, and as needed, for 1 year; </a:t>
            </a:r>
          </a:p>
          <a:p>
            <a:pPr lvl="1"/>
            <a:r>
              <a:rPr lang="en-US" sz="2100" dirty="0">
                <a:solidFill>
                  <a:schemeClr val="tx1"/>
                </a:solidFill>
              </a:rPr>
              <a:t>Case Management 1x/week, and as needed, 6 – 12 months; </a:t>
            </a:r>
          </a:p>
          <a:p>
            <a:pPr lvl="1"/>
            <a:r>
              <a:rPr lang="en-US" dirty="0">
                <a:solidFill>
                  <a:schemeClr val="tx1"/>
                </a:solidFill>
              </a:rPr>
              <a:t>Group Rehab 1x/week for 6 months</a:t>
            </a:r>
          </a:p>
          <a:p>
            <a:pPr marL="137160" indent="0">
              <a:buNone/>
            </a:pPr>
            <a:r>
              <a:rPr lang="en-US" dirty="0"/>
              <a:t> </a:t>
            </a:r>
          </a:p>
          <a:p>
            <a:r>
              <a:rPr lang="en-US" dirty="0"/>
              <a:t>Detailed Interventions:  </a:t>
            </a:r>
          </a:p>
          <a:p>
            <a:pPr lvl="1"/>
            <a:r>
              <a:rPr lang="en-US" dirty="0">
                <a:solidFill>
                  <a:schemeClr val="tx1"/>
                </a:solidFill>
              </a:rPr>
              <a:t>Psychotherapy – CBT to help client link feelings of worthlessness to depressive symptoms, to explore roots of low self-esteem and areas of competence.  </a:t>
            </a:r>
          </a:p>
          <a:p>
            <a:pPr lvl="1"/>
            <a:r>
              <a:rPr lang="en-US" dirty="0">
                <a:solidFill>
                  <a:schemeClr val="tx1"/>
                </a:solidFill>
              </a:rPr>
              <a:t>Group Rehab – build client’s awareness to track and manage depressive symptoms, teach coping skills such as relaxation techniques, and build client’s skills to successfully overcome low energy and complete tasks.  </a:t>
            </a:r>
          </a:p>
          <a:p>
            <a:pPr lvl="1"/>
            <a:r>
              <a:rPr lang="en-US" sz="2100" dirty="0">
                <a:solidFill>
                  <a:schemeClr val="tx1"/>
                </a:solidFill>
              </a:rPr>
              <a:t>Case Management – Successful linkage and monitoring/providing support to client to maintain needed housing community support services will decrease client’s depressive symptoms. Client is currently very sad and depressed about their living situation and linking client to housing support services should significantly improve clients symptoms. </a:t>
            </a:r>
          </a:p>
          <a:p>
            <a:pPr lvl="1"/>
            <a:endParaRPr lang="en-US" dirty="0">
              <a:solidFill>
                <a:srgbClr val="FF0000"/>
              </a:solidFill>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110</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224201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effectLst/>
              </a:rPr>
              <a:t>MH Plan Example #1: Impairment: Inability to maintain housing/placement cont.</a:t>
            </a:r>
          </a:p>
        </p:txBody>
      </p:sp>
      <p:sp>
        <p:nvSpPr>
          <p:cNvPr id="3" name="Content Placeholder 2"/>
          <p:cNvSpPr>
            <a:spLocks noGrp="1"/>
          </p:cNvSpPr>
          <p:nvPr>
            <p:ph sz="quarter" idx="1"/>
          </p:nvPr>
        </p:nvSpPr>
        <p:spPr>
          <a:xfrm>
            <a:off x="457200" y="1676400"/>
            <a:ext cx="8229600" cy="4632960"/>
          </a:xfrm>
        </p:spPr>
        <p:txBody>
          <a:bodyPr>
            <a:normAutofit fontScale="92500" lnSpcReduction="10000"/>
          </a:bodyPr>
          <a:lstStyle/>
          <a:p>
            <a:pPr marL="137160" indent="0" algn="ctr">
              <a:buNone/>
            </a:pPr>
            <a:r>
              <a:rPr lang="en-US" u="sng" dirty="0">
                <a:solidFill>
                  <a:srgbClr val="FF0000"/>
                </a:solidFill>
              </a:rPr>
              <a:t>Non-billable</a:t>
            </a:r>
            <a:r>
              <a:rPr lang="en-US" u="sng" dirty="0"/>
              <a:t> example:</a:t>
            </a:r>
            <a:endParaRPr lang="en-US" dirty="0"/>
          </a:p>
          <a:p>
            <a:r>
              <a:rPr lang="en-US" dirty="0"/>
              <a:t>Mental Health Objective:  </a:t>
            </a:r>
            <a:r>
              <a:rPr lang="en-US" dirty="0">
                <a:solidFill>
                  <a:srgbClr val="FF0000"/>
                </a:solidFill>
              </a:rPr>
              <a:t>Client will obtain stable housing within 6 months; temporarily living with a friend. (Not a MH Objective)</a:t>
            </a:r>
          </a:p>
          <a:p>
            <a:r>
              <a:rPr lang="en-US" dirty="0"/>
              <a:t>Service Modality:  Case management 1x/week and as needed for 1 year</a:t>
            </a:r>
          </a:p>
          <a:p>
            <a:r>
              <a:rPr lang="en-US" dirty="0"/>
              <a:t>Detailed Interventions:  </a:t>
            </a:r>
            <a:r>
              <a:rPr lang="en-US" dirty="0">
                <a:solidFill>
                  <a:srgbClr val="FF0000"/>
                </a:solidFill>
              </a:rPr>
              <a:t>Case management - Case manager will work with client to apply for housing and assist client in filling out necessary forms. Case mgt is not acting as a housing support specialist—but is linking to and monitoring client’s participation in such services.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111</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836109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Client Plan Review</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112</a:t>
            </a:fld>
            <a:endParaRPr lang="en-US" dirty="0"/>
          </a:p>
        </p:txBody>
      </p:sp>
      <p:sp>
        <p:nvSpPr>
          <p:cNvPr id="4" name="Content Placeholder 3"/>
          <p:cNvSpPr>
            <a:spLocks noGrp="1"/>
          </p:cNvSpPr>
          <p:nvPr>
            <p:ph sz="quarter" idx="1"/>
          </p:nvPr>
        </p:nvSpPr>
        <p:spPr/>
        <p:txBody>
          <a:bodyPr>
            <a:normAutofit/>
          </a:bodyPr>
          <a:lstStyle/>
          <a:p>
            <a:pPr marL="0" indent="0">
              <a:buNone/>
            </a:pPr>
            <a:r>
              <a:rPr lang="en-US" dirty="0"/>
              <a:t>May Collateral services be claimed before completion of the Client Plan?</a:t>
            </a:r>
          </a:p>
          <a:p>
            <a:pPr lvl="1"/>
            <a:r>
              <a:rPr lang="en-US" dirty="0">
                <a:solidFill>
                  <a:schemeClr val="tx1"/>
                </a:solidFill>
              </a:rPr>
              <a:t>No</a:t>
            </a:r>
          </a:p>
          <a:p>
            <a:pPr marL="0" indent="0">
              <a:buNone/>
            </a:pPr>
            <a:r>
              <a:rPr lang="en-US" dirty="0"/>
              <a:t>Name three reasons that all PLANNED</a:t>
            </a:r>
            <a:r>
              <a:rPr lang="en-US" dirty="0">
                <a:solidFill>
                  <a:srgbClr val="FF0000"/>
                </a:solidFill>
              </a:rPr>
              <a:t> </a:t>
            </a:r>
            <a:r>
              <a:rPr lang="en-US" dirty="0"/>
              <a:t>services may be disallowed in a chart:</a:t>
            </a:r>
          </a:p>
          <a:p>
            <a:pPr lvl="1"/>
            <a:r>
              <a:rPr lang="en-US" dirty="0">
                <a:solidFill>
                  <a:schemeClr val="tx1"/>
                </a:solidFill>
              </a:rPr>
              <a:t>Assessment not done Initially and Annually</a:t>
            </a:r>
          </a:p>
          <a:p>
            <a:pPr lvl="1"/>
            <a:r>
              <a:rPr lang="en-US" dirty="0">
                <a:solidFill>
                  <a:schemeClr val="tx1"/>
                </a:solidFill>
              </a:rPr>
              <a:t>Client Plan not done Initially and Annually and when Clinically Indicated—or not signed by Provider and Client/Representative</a:t>
            </a:r>
          </a:p>
          <a:p>
            <a:pPr lvl="1"/>
            <a:r>
              <a:rPr lang="en-US" dirty="0">
                <a:solidFill>
                  <a:schemeClr val="tx1"/>
                </a:solidFill>
              </a:rPr>
              <a:t>Service Modality not listed in Client Plan (Case Management, Collateral, etc.)</a:t>
            </a:r>
          </a:p>
          <a:p>
            <a:pPr lvl="2"/>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481678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Review Questions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113</a:t>
            </a:fld>
            <a:endParaRPr lang="en-US" dirty="0"/>
          </a:p>
        </p:txBody>
      </p:sp>
      <p:sp>
        <p:nvSpPr>
          <p:cNvPr id="4" name="Content Placeholder 3"/>
          <p:cNvSpPr>
            <a:spLocks noGrp="1"/>
          </p:cNvSpPr>
          <p:nvPr>
            <p:ph sz="quarter" idx="1"/>
          </p:nvPr>
        </p:nvSpPr>
        <p:spPr>
          <a:xfrm>
            <a:off x="304800" y="1752600"/>
            <a:ext cx="8503920" cy="4572000"/>
          </a:xfrm>
        </p:spPr>
        <p:txBody>
          <a:bodyPr>
            <a:normAutofit/>
          </a:bodyPr>
          <a:lstStyle/>
          <a:p>
            <a:pPr marL="0" indent="0">
              <a:buNone/>
            </a:pPr>
            <a:r>
              <a:rPr lang="en-US" sz="1600" dirty="0"/>
              <a:t>When must the CANS/ANSA be completed?</a:t>
            </a:r>
          </a:p>
          <a:p>
            <a:pPr lvl="1"/>
            <a:r>
              <a:rPr lang="en-US" sz="1400" dirty="0">
                <a:solidFill>
                  <a:schemeClr val="tx1"/>
                </a:solidFill>
              </a:rPr>
              <a:t>After completion of the MH Assessment and before completion of the Client Plan</a:t>
            </a:r>
          </a:p>
          <a:p>
            <a:pPr lvl="1"/>
            <a:r>
              <a:rPr lang="en-US" sz="1400" dirty="0">
                <a:solidFill>
                  <a:schemeClr val="tx1"/>
                </a:solidFill>
              </a:rPr>
              <a:t>At initial 6 months (based on episode opening)</a:t>
            </a:r>
          </a:p>
          <a:p>
            <a:pPr lvl="1"/>
            <a:r>
              <a:rPr lang="en-US" sz="1400" dirty="0">
                <a:solidFill>
                  <a:schemeClr val="tx1"/>
                </a:solidFill>
              </a:rPr>
              <a:t>Every Annual authorization  </a:t>
            </a:r>
          </a:p>
          <a:p>
            <a:pPr lvl="1"/>
            <a:r>
              <a:rPr lang="en-US" sz="1400" dirty="0">
                <a:solidFill>
                  <a:schemeClr val="tx1"/>
                </a:solidFill>
              </a:rPr>
              <a:t>At discharge.</a:t>
            </a:r>
            <a:endParaRPr lang="en-US" sz="1600" dirty="0">
              <a:solidFill>
                <a:schemeClr val="tx1"/>
              </a:solidFill>
            </a:endParaRPr>
          </a:p>
          <a:p>
            <a:pPr marL="0" indent="0">
              <a:buNone/>
            </a:pPr>
            <a:r>
              <a:rPr lang="en-US" sz="1600" dirty="0"/>
              <a:t>What is the Authorization Cycle for a case that is opened on August 23</a:t>
            </a:r>
            <a:r>
              <a:rPr lang="en-US" sz="1600" baseline="30000" dirty="0"/>
              <a:t>rd</a:t>
            </a:r>
            <a:r>
              <a:rPr lang="en-US" sz="1600" dirty="0"/>
              <a:t>?</a:t>
            </a:r>
          </a:p>
          <a:p>
            <a:pPr lvl="1"/>
            <a:r>
              <a:rPr lang="en-US" sz="1400" dirty="0">
                <a:solidFill>
                  <a:schemeClr val="tx1"/>
                </a:solidFill>
              </a:rPr>
              <a:t>August 1</a:t>
            </a:r>
            <a:r>
              <a:rPr lang="en-US" sz="1400" baseline="30000" dirty="0">
                <a:solidFill>
                  <a:schemeClr val="tx1"/>
                </a:solidFill>
              </a:rPr>
              <a:t>st</a:t>
            </a:r>
            <a:r>
              <a:rPr lang="en-US" sz="1400" dirty="0">
                <a:solidFill>
                  <a:schemeClr val="tx1"/>
                </a:solidFill>
              </a:rPr>
              <a:t> – July 31</a:t>
            </a:r>
            <a:r>
              <a:rPr lang="en-US" sz="1400" baseline="30000" dirty="0">
                <a:solidFill>
                  <a:schemeClr val="tx1"/>
                </a:solidFill>
              </a:rPr>
              <a:t>st</a:t>
            </a:r>
            <a:r>
              <a:rPr lang="en-US" sz="1400" dirty="0">
                <a:solidFill>
                  <a:schemeClr val="tx1"/>
                </a:solidFill>
              </a:rPr>
              <a:t> each year.</a:t>
            </a:r>
            <a:endParaRPr lang="en-US" sz="1600" dirty="0">
              <a:solidFill>
                <a:schemeClr val="tx1"/>
              </a:solidFill>
            </a:endParaRPr>
          </a:p>
          <a:p>
            <a:pPr marL="0" indent="0">
              <a:buNone/>
            </a:pPr>
            <a:r>
              <a:rPr lang="en-US" sz="1600" dirty="0"/>
              <a:t>When a Case Management need arises before completion of the MH Assessment and/or Client Plan may it be claimed as such?</a:t>
            </a:r>
          </a:p>
          <a:p>
            <a:pPr lvl="1"/>
            <a:r>
              <a:rPr lang="en-US" sz="1400" dirty="0">
                <a:solidFill>
                  <a:schemeClr val="tx1"/>
                </a:solidFill>
              </a:rPr>
              <a:t>Only if it for the purposes of Referral and Linkage</a:t>
            </a:r>
          </a:p>
          <a:p>
            <a:pPr marL="0" indent="0">
              <a:buNone/>
            </a:pPr>
            <a:r>
              <a:rPr lang="en-US" sz="1800" dirty="0"/>
              <a:t>When must all services of a certain type (i.e. </a:t>
            </a:r>
            <a:r>
              <a:rPr lang="en-US" sz="1800" dirty="0" err="1"/>
              <a:t>Ind</a:t>
            </a:r>
            <a:r>
              <a:rPr lang="en-US" sz="1800" dirty="0"/>
              <a:t> Rehab) be disallowed across the whole chart (episode of care)?</a:t>
            </a:r>
          </a:p>
          <a:p>
            <a:pPr lvl="1"/>
            <a:r>
              <a:rPr lang="en-US" sz="1400" dirty="0">
                <a:solidFill>
                  <a:schemeClr val="tx1"/>
                </a:solidFill>
              </a:rPr>
              <a:t>When the service modality is not listed in the Client Plan.</a:t>
            </a:r>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4000085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 calcmode="lin" valueType="num">
                                      <p:cBhvr additive="base">
                                        <p:cTn id="1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 calcmode="lin" valueType="num">
                                      <p:cBhvr additive="base">
                                        <p:cTn id="1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114</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a:t>Agencies with multiple RUs that share a medical record are allowed to share one mental health assessment and treatment plan for concurrent services. </a:t>
            </a:r>
          </a:p>
          <a:p>
            <a:pPr lvl="1"/>
            <a:r>
              <a:rPr lang="en-US" dirty="0">
                <a:solidFill>
                  <a:schemeClr val="tx1"/>
                </a:solidFill>
              </a:rPr>
              <a:t>Example: If a client is receiving therapy services in one RU, and begins to receive medication services in a different RU, both RUs/providers may share the Assessment and Treatment Plan.</a:t>
            </a:r>
          </a:p>
          <a:p>
            <a:pPr lvl="1"/>
            <a:r>
              <a:rPr lang="en-US" dirty="0">
                <a:solidFill>
                  <a:schemeClr val="tx1"/>
                </a:solidFill>
              </a:rPr>
              <a:t>Open each RU with the date the client was first opened at the agency</a:t>
            </a:r>
          </a:p>
          <a:p>
            <a:r>
              <a:rPr lang="en-US" dirty="0"/>
              <a:t>Any documentation that is in need of updating must be addressed within the agency</a:t>
            </a:r>
          </a:p>
          <a:p>
            <a:pPr lvl="1"/>
            <a:r>
              <a:rPr lang="en-US" dirty="0">
                <a:solidFill>
                  <a:schemeClr val="tx1"/>
                </a:solidFill>
              </a:rPr>
              <a:t>For example, informed consent must be completed when new modalities are added to the plan</a:t>
            </a:r>
          </a:p>
          <a:p>
            <a:pPr lvl="1"/>
            <a:r>
              <a:rPr lang="en-US" dirty="0">
                <a:solidFill>
                  <a:schemeClr val="tx1"/>
                </a:solidFill>
              </a:rPr>
              <a:t>Multiple RUs within an agency may decide to share a plan or create separate plans. </a:t>
            </a:r>
            <a:r>
              <a:rPr lang="en-US" u="sng" dirty="0">
                <a:solidFill>
                  <a:schemeClr val="tx1"/>
                </a:solidFill>
              </a:rPr>
              <a:t>Adding an additional modality will always require an update to the treatment plan. </a:t>
            </a:r>
          </a:p>
          <a:p>
            <a:endParaRPr lang="en-US" dirty="0"/>
          </a:p>
        </p:txBody>
      </p:sp>
    </p:spTree>
    <p:extLst>
      <p:ext uri="{BB962C8B-B14F-4D97-AF65-F5344CB8AC3E}">
        <p14:creationId xmlns:p14="http://schemas.microsoft.com/office/powerpoint/2010/main" val="4205181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115</a:t>
            </a:fld>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a:t>If multiple RUs (in one agency) do not share a chart, all shared documentation must be copied into each chart. This includes documents from the initial Episode Opening Date Such as:</a:t>
            </a:r>
          </a:p>
          <a:p>
            <a:pPr lvl="1"/>
            <a:r>
              <a:rPr lang="en-US" dirty="0">
                <a:solidFill>
                  <a:schemeClr val="tx1"/>
                </a:solidFill>
              </a:rPr>
              <a:t>Screening Form (with associated progress notes.) </a:t>
            </a:r>
          </a:p>
          <a:p>
            <a:pPr lvl="1"/>
            <a:r>
              <a:rPr lang="en-US" dirty="0">
                <a:solidFill>
                  <a:schemeClr val="tx1"/>
                </a:solidFill>
              </a:rPr>
              <a:t>Informing Materials (with associate progress notes.)</a:t>
            </a:r>
          </a:p>
          <a:p>
            <a:pPr lvl="1"/>
            <a:r>
              <a:rPr lang="en-US" dirty="0">
                <a:solidFill>
                  <a:schemeClr val="tx1"/>
                </a:solidFill>
              </a:rPr>
              <a:t>Mental Health Assessments (with associate progress notes.)</a:t>
            </a:r>
          </a:p>
          <a:p>
            <a:pPr lvl="1"/>
            <a:r>
              <a:rPr lang="en-US" dirty="0">
                <a:solidFill>
                  <a:schemeClr val="tx1"/>
                </a:solidFill>
              </a:rPr>
              <a:t>CANS/ANSA (with associate progress notes.)</a:t>
            </a:r>
          </a:p>
          <a:p>
            <a:pPr lvl="1"/>
            <a:r>
              <a:rPr lang="en-US" dirty="0">
                <a:solidFill>
                  <a:schemeClr val="tx1"/>
                </a:solidFill>
              </a:rPr>
              <a:t>Client Treatment Plan (with associate progress notes.)</a:t>
            </a:r>
          </a:p>
          <a:p>
            <a:pPr lvl="1"/>
            <a:r>
              <a:rPr lang="en-US" dirty="0">
                <a:solidFill>
                  <a:schemeClr val="tx1"/>
                </a:solidFill>
              </a:rPr>
              <a:t>Release of Information (with associate progress notes.)</a:t>
            </a:r>
          </a:p>
          <a:p>
            <a:r>
              <a:rPr lang="en-US" dirty="0"/>
              <a:t>For BHCS county owned and operated programs, “one agency” is considered one program which has a unique folder in the </a:t>
            </a:r>
            <a:r>
              <a:rPr lang="en-US" dirty="0" err="1"/>
              <a:t>Laserfiche</a:t>
            </a:r>
            <a:r>
              <a:rPr lang="en-US" dirty="0"/>
              <a:t> database.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116</a:t>
            </a:fld>
            <a:endParaRPr lang="en-US" dirty="0"/>
          </a:p>
        </p:txBody>
      </p:sp>
      <p:sp>
        <p:nvSpPr>
          <p:cNvPr id="5" name="Content Placeholder 4"/>
          <p:cNvSpPr>
            <a:spLocks noGrp="1"/>
          </p:cNvSpPr>
          <p:nvPr>
            <p:ph sz="quarter" idx="1"/>
          </p:nvPr>
        </p:nvSpPr>
        <p:spPr/>
        <p:txBody>
          <a:bodyPr/>
          <a:lstStyle/>
          <a:p>
            <a:pPr algn="ctr">
              <a:buNone/>
            </a:pPr>
            <a:r>
              <a:rPr lang="en-US" u="sng" dirty="0"/>
              <a:t>For Initial Assessments Only</a:t>
            </a:r>
          </a:p>
          <a:p>
            <a:pPr>
              <a:buNone/>
            </a:pPr>
            <a:r>
              <a:rPr lang="en-US" dirty="0"/>
              <a:t>If a full assessment has been completed for a client it is possible for providers to use this assessment and update it under the following circumstances: </a:t>
            </a:r>
          </a:p>
          <a:p>
            <a:pPr>
              <a:buNone/>
            </a:pPr>
            <a:r>
              <a:rPr lang="en-US" dirty="0"/>
              <a:t> </a:t>
            </a:r>
          </a:p>
          <a:p>
            <a:r>
              <a:rPr lang="en-US" dirty="0"/>
              <a:t>Full Assessment Completed within the same agency in last 12 months.</a:t>
            </a:r>
          </a:p>
          <a:p>
            <a:r>
              <a:rPr lang="en-US" dirty="0"/>
              <a:t>Full Assessment Completed by another agency in the last 6 months. </a:t>
            </a:r>
          </a:p>
          <a:p>
            <a:pPr>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Assessments and Treatment Plans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117</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a:t>To use a previously completed Assessment, the following should occur:</a:t>
            </a:r>
          </a:p>
          <a:p>
            <a:pPr lvl="1"/>
            <a:r>
              <a:rPr lang="en-US" dirty="0">
                <a:solidFill>
                  <a:schemeClr val="tx1"/>
                </a:solidFill>
              </a:rPr>
              <a:t>A Copy of the Assessment should be placed into the chart</a:t>
            </a:r>
          </a:p>
          <a:p>
            <a:pPr lvl="1"/>
            <a:r>
              <a:rPr lang="en-US" dirty="0">
                <a:solidFill>
                  <a:schemeClr val="tx1"/>
                </a:solidFill>
              </a:rPr>
              <a:t>The Assessment should be reviewed with the client to assure accuracy</a:t>
            </a:r>
          </a:p>
          <a:p>
            <a:pPr lvl="1"/>
            <a:r>
              <a:rPr lang="en-US" dirty="0">
                <a:solidFill>
                  <a:schemeClr val="tx1"/>
                </a:solidFill>
              </a:rPr>
              <a:t>An Assessment Addendum must be completed that includes:</a:t>
            </a:r>
          </a:p>
          <a:p>
            <a:pPr lvl="2"/>
            <a:r>
              <a:rPr lang="en-US" dirty="0"/>
              <a:t>Interim History</a:t>
            </a:r>
          </a:p>
          <a:p>
            <a:pPr lvl="2"/>
            <a:r>
              <a:rPr lang="en-US" dirty="0"/>
              <a:t>Any changes in all of the areas of the MH Assessment Previously collected</a:t>
            </a:r>
          </a:p>
          <a:p>
            <a:pPr lvl="2"/>
            <a:r>
              <a:rPr lang="en-US" dirty="0"/>
              <a:t>A current included diagnosis</a:t>
            </a:r>
          </a:p>
          <a:p>
            <a:pPr lvl="2"/>
            <a:r>
              <a:rPr lang="en-US" dirty="0"/>
              <a:t>Signs and symptoms of the Diagnosis that meet DSM criteria</a:t>
            </a:r>
          </a:p>
          <a:p>
            <a:pPr lvl="2"/>
            <a:r>
              <a:rPr lang="en-US" dirty="0"/>
              <a:t>Functional impairments as a result of the diagnosis</a:t>
            </a:r>
          </a:p>
          <a:p>
            <a:pPr lvl="2"/>
            <a:r>
              <a:rPr lang="en-US" dirty="0"/>
              <a:t>Level of impairment</a:t>
            </a:r>
          </a:p>
          <a:p>
            <a:pPr lvl="2"/>
            <a:r>
              <a:rPr lang="en-US" dirty="0"/>
              <a:t>Client’s ability to benefit from treatment. </a:t>
            </a:r>
          </a:p>
          <a:p>
            <a:pPr lvl="1"/>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676400"/>
            <a:ext cx="7552112" cy="2410608"/>
          </a:xfrm>
        </p:spPr>
        <p:txBody>
          <a:bodyPr>
            <a:normAutofit fontScale="90000"/>
          </a:bodyPr>
          <a:lstStyle/>
          <a:p>
            <a:br>
              <a:rPr lang="en-US" dirty="0"/>
            </a:br>
            <a:br>
              <a:rPr lang="en-US" dirty="0"/>
            </a:br>
            <a:br>
              <a:rPr lang="en-US" dirty="0"/>
            </a:br>
            <a:br>
              <a:rPr lang="en-US" dirty="0"/>
            </a:br>
            <a:br>
              <a:rPr lang="en-US" dirty="0"/>
            </a:br>
            <a:r>
              <a:rPr lang="en-US" dirty="0"/>
              <a:t>Progress Notes</a:t>
            </a:r>
            <a:br>
              <a:rPr lang="en-US" dirty="0"/>
            </a:br>
            <a:br>
              <a:rPr lang="en-US" dirty="0"/>
            </a:br>
            <a:r>
              <a:rPr lang="en-US" sz="2700" dirty="0">
                <a:solidFill>
                  <a:schemeClr val="tx1"/>
                </a:solidFill>
              </a:rPr>
              <a:t>Step 3 Of The Golden Thread</a:t>
            </a:r>
          </a:p>
        </p:txBody>
      </p:sp>
      <p:sp>
        <p:nvSpPr>
          <p:cNvPr id="7" name="Slide Number Placeholder 6"/>
          <p:cNvSpPr>
            <a:spLocks noGrp="1"/>
          </p:cNvSpPr>
          <p:nvPr>
            <p:ph type="sldNum" sz="quarter" idx="12"/>
          </p:nvPr>
        </p:nvSpPr>
        <p:spPr/>
        <p:txBody>
          <a:bodyPr/>
          <a:lstStyle/>
          <a:p>
            <a:fld id="{700861E1-0C85-490F-A709-222B40EEEBBE}" type="slidenum">
              <a:rPr lang="en-US" smtClean="0"/>
              <a:t>118</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87843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Notes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119</a:t>
            </a:fld>
            <a:endParaRPr lang="en-US" dirty="0"/>
          </a:p>
        </p:txBody>
      </p:sp>
      <p:sp>
        <p:nvSpPr>
          <p:cNvPr id="5" name="Content Placeholder 4"/>
          <p:cNvSpPr>
            <a:spLocks noGrp="1"/>
          </p:cNvSpPr>
          <p:nvPr>
            <p:ph sz="quarter" idx="1"/>
          </p:nvPr>
        </p:nvSpPr>
        <p:spPr/>
        <p:txBody>
          <a:bodyPr>
            <a:normAutofit fontScale="32500" lnSpcReduction="20000"/>
          </a:bodyPr>
          <a:lstStyle/>
          <a:p>
            <a:r>
              <a:rPr lang="en-US" sz="6200" dirty="0"/>
              <a:t>Describe how services provided address the:</a:t>
            </a:r>
          </a:p>
          <a:p>
            <a:pPr lvl="1"/>
            <a:r>
              <a:rPr lang="en-US" sz="6200" dirty="0">
                <a:solidFill>
                  <a:schemeClr val="tx1"/>
                </a:solidFill>
              </a:rPr>
              <a:t>Reduction of the impairment(s) </a:t>
            </a:r>
          </a:p>
          <a:p>
            <a:pPr lvl="1"/>
            <a:r>
              <a:rPr lang="en-US" sz="6200" dirty="0">
                <a:solidFill>
                  <a:schemeClr val="tx1"/>
                </a:solidFill>
              </a:rPr>
              <a:t>Restoration of functioning, and/or </a:t>
            </a:r>
          </a:p>
          <a:p>
            <a:pPr lvl="1"/>
            <a:r>
              <a:rPr lang="en-US" sz="6200" dirty="0">
                <a:solidFill>
                  <a:schemeClr val="tx1"/>
                </a:solidFill>
              </a:rPr>
              <a:t>Prevention of significant deterioration in an important area of life functioning as outlined in the client plan. </a:t>
            </a:r>
          </a:p>
          <a:p>
            <a:r>
              <a:rPr lang="en-US" sz="6200" dirty="0"/>
              <a:t>Document both direct services (therapy) provided to clients as well as indirect (completing an assessment form or treatment plan).   </a:t>
            </a:r>
          </a:p>
          <a:p>
            <a:r>
              <a:rPr lang="en-US" sz="6200" dirty="0"/>
              <a:t>Must be done prior to submission of a claim</a:t>
            </a:r>
          </a:p>
          <a:p>
            <a:pPr lvl="1"/>
            <a:r>
              <a:rPr lang="en-US" sz="6200" dirty="0">
                <a:solidFill>
                  <a:schemeClr val="tx1"/>
                </a:solidFill>
              </a:rPr>
              <a:t>Best practice to complete same day/within one working day, and must be designated as “late note” after 5 working days. </a:t>
            </a:r>
          </a:p>
          <a:p>
            <a:r>
              <a:rPr lang="en-US" sz="6200" dirty="0">
                <a:solidFill>
                  <a:schemeClr val="tx1"/>
                </a:solidFill>
              </a:rPr>
              <a:t>May combine different types of services e.g., combining individual rehab and collateral in a single note (indicate service code for the predominant service).</a:t>
            </a:r>
          </a:p>
          <a:p>
            <a:pPr lvl="2"/>
            <a:r>
              <a:rPr lang="en-US" sz="6200" dirty="0">
                <a:solidFill>
                  <a:srgbClr val="FF0000"/>
                </a:solidFill>
              </a:rPr>
              <a:t>Claim to the lowest paid service (i.e.. Case Management when combined with any other service), or if all services are claimed at the same rate—claim to the predominant service.</a:t>
            </a:r>
          </a:p>
          <a:p>
            <a:endParaRPr lang="en-US" sz="2800" dirty="0"/>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 for CQRT Review</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12</a:t>
            </a:fld>
            <a:endParaRPr lang="en-US" dirty="0"/>
          </a:p>
        </p:txBody>
      </p:sp>
      <p:sp>
        <p:nvSpPr>
          <p:cNvPr id="5" name="Content Placeholder 4"/>
          <p:cNvSpPr>
            <a:spLocks noGrp="1"/>
          </p:cNvSpPr>
          <p:nvPr>
            <p:ph sz="quarter" idx="1"/>
          </p:nvPr>
        </p:nvSpPr>
        <p:spPr/>
        <p:txBody>
          <a:bodyPr>
            <a:normAutofit fontScale="92500"/>
          </a:bodyPr>
          <a:lstStyle/>
          <a:p>
            <a:r>
              <a:rPr lang="en-US" dirty="0"/>
              <a:t>Providers that receive low claims compliance scores in system of care audits will be required (per their Plans of Correction) to submit CQRT forms for the next 6 months. </a:t>
            </a:r>
          </a:p>
          <a:p>
            <a:r>
              <a:rPr lang="en-US" dirty="0"/>
              <a:t>The QA department will randomly select cases and request a copy of the chart and conduct a 2</a:t>
            </a:r>
            <a:r>
              <a:rPr lang="en-US" baseline="30000" dirty="0"/>
              <a:t>nd</a:t>
            </a:r>
            <a:r>
              <a:rPr lang="en-US" dirty="0"/>
              <a:t> review of the chart. </a:t>
            </a:r>
          </a:p>
          <a:p>
            <a:r>
              <a:rPr lang="en-US" dirty="0"/>
              <a:t>This process will be used as ACBH evidence that our county is monitoring that Plans of Corrections are being followed and changes made in our system and that we are providing Technical Assistance to Providers.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Progress Notes</a:t>
            </a:r>
            <a:br>
              <a:rPr lang="en-US" dirty="0"/>
            </a:br>
            <a:endParaRPr lang="en-US" sz="3100" dirty="0"/>
          </a:p>
        </p:txBody>
      </p:sp>
      <p:sp>
        <p:nvSpPr>
          <p:cNvPr id="3" name="Content Placeholder 2"/>
          <p:cNvSpPr>
            <a:spLocks noGrp="1"/>
          </p:cNvSpPr>
          <p:nvPr>
            <p:ph sz="quarter" idx="1"/>
          </p:nvPr>
        </p:nvSpPr>
        <p:spPr>
          <a:xfrm>
            <a:off x="533400" y="1524000"/>
            <a:ext cx="8229600" cy="4648200"/>
          </a:xfrm>
        </p:spPr>
        <p:txBody>
          <a:bodyPr>
            <a:normAutofit fontScale="25000" lnSpcReduction="20000"/>
          </a:bodyPr>
          <a:lstStyle/>
          <a:p>
            <a:endParaRPr lang="en-US" sz="4400" dirty="0"/>
          </a:p>
          <a:p>
            <a:r>
              <a:rPr lang="en-US" sz="7300" dirty="0" err="1">
                <a:solidFill>
                  <a:schemeClr val="tx1"/>
                </a:solidFill>
                <a:latin typeface="+mj-lt"/>
              </a:rPr>
              <a:t>InSyst</a:t>
            </a:r>
            <a:r>
              <a:rPr lang="en-US" sz="7300" dirty="0">
                <a:solidFill>
                  <a:schemeClr val="tx1"/>
                </a:solidFill>
                <a:latin typeface="+mj-lt"/>
              </a:rPr>
              <a:t> 3 digit and/or CPT Procedure Code (or exact name per ACBH) claimed.</a:t>
            </a:r>
          </a:p>
          <a:p>
            <a:r>
              <a:rPr lang="en-US" sz="7300" dirty="0">
                <a:solidFill>
                  <a:schemeClr val="tx1"/>
                </a:solidFill>
                <a:latin typeface="+mj-lt"/>
              </a:rPr>
              <a:t>Date of Service</a:t>
            </a:r>
          </a:p>
          <a:p>
            <a:r>
              <a:rPr lang="en-US" sz="7300" dirty="0">
                <a:solidFill>
                  <a:schemeClr val="tx1"/>
                </a:solidFill>
                <a:latin typeface="+mj-lt"/>
              </a:rPr>
              <a:t>FF/Contact Time and Total Time</a:t>
            </a:r>
          </a:p>
          <a:p>
            <a:r>
              <a:rPr lang="en-US" sz="7500" dirty="0">
                <a:solidFill>
                  <a:schemeClr val="tx1"/>
                </a:solidFill>
                <a:latin typeface="+mj-lt"/>
              </a:rPr>
              <a:t>Telephone contact with a client can be entered into the FF/Contact Time field of CG. You must have the location be phone if you provide services over the phone. Failure to do this can result in disallowance. </a:t>
            </a:r>
          </a:p>
          <a:p>
            <a:r>
              <a:rPr lang="en-US" sz="7700" dirty="0">
                <a:solidFill>
                  <a:schemeClr val="tx1"/>
                </a:solidFill>
              </a:rPr>
              <a:t>Which objective is being addressed.</a:t>
            </a:r>
            <a:endParaRPr lang="en-US" sz="7500" dirty="0">
              <a:latin typeface="+mj-lt"/>
            </a:endParaRPr>
          </a:p>
          <a:p>
            <a:r>
              <a:rPr lang="en-US" sz="7300" dirty="0">
                <a:solidFill>
                  <a:schemeClr val="tx1"/>
                </a:solidFill>
                <a:latin typeface="+mj-lt"/>
              </a:rPr>
              <a:t>It is strongly recommended to include travel and documentation time. This helps support the amount of time claimed.</a:t>
            </a:r>
          </a:p>
          <a:p>
            <a:r>
              <a:rPr lang="en-US" sz="7300" dirty="0">
                <a:solidFill>
                  <a:schemeClr val="tx1"/>
                </a:solidFill>
                <a:latin typeface="+mj-lt"/>
              </a:rPr>
              <a:t>Indicates what language the service was provided in (unless Assessment indicates “client is English speaking and all services will be provided in English”).</a:t>
            </a:r>
          </a:p>
          <a:p>
            <a:r>
              <a:rPr lang="en-US" sz="7300" dirty="0"/>
              <a:t>Legible Provider Signature with M/C credential and date signed.</a:t>
            </a:r>
          </a:p>
          <a:p>
            <a:pPr lvl="1"/>
            <a:r>
              <a:rPr lang="en-US" sz="6800" dirty="0">
                <a:solidFill>
                  <a:schemeClr val="tx1"/>
                </a:solidFill>
              </a:rPr>
              <a:t>Completion requires finalization of all required signatures.</a:t>
            </a:r>
          </a:p>
          <a:p>
            <a:endParaRPr lang="en-US" sz="7300" dirty="0">
              <a:solidFill>
                <a:schemeClr val="tx1"/>
              </a:solidFill>
              <a:latin typeface="+mj-lt"/>
            </a:endParaRPr>
          </a:p>
          <a:p>
            <a:pPr lvl="2"/>
            <a:endParaRPr lang="en-US" sz="6600" dirty="0">
              <a:solidFill>
                <a:schemeClr val="tx1"/>
              </a:solidFill>
              <a:latin typeface="+mj-lt"/>
            </a:endParaRPr>
          </a:p>
          <a:p>
            <a:pPr lvl="1"/>
            <a:endParaRPr lang="en-US" sz="6800" dirty="0">
              <a:solidFill>
                <a:schemeClr val="tx1"/>
              </a:solidFill>
              <a:latin typeface="+mj-lt"/>
            </a:endParaRPr>
          </a:p>
          <a:p>
            <a:pPr marL="457200" lvl="1" indent="0">
              <a:buNone/>
            </a:pPr>
            <a:endParaRPr lang="en-US" sz="6800" dirty="0">
              <a:solidFill>
                <a:schemeClr val="tx1"/>
              </a:solidFill>
            </a:endParaRPr>
          </a:p>
          <a:p>
            <a:endParaRPr lang="en-US" sz="68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120</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697247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v9.6.19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121</a:t>
            </a:fld>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04800" y="533400"/>
            <a:ext cx="8686800" cy="5715000"/>
          </a:xfrm>
          <a:prstGeom prst="rect">
            <a:avLst/>
          </a:prstGeom>
        </p:spPr>
      </p:pic>
    </p:spTree>
    <p:extLst>
      <p:ext uri="{BB962C8B-B14F-4D97-AF65-F5344CB8AC3E}">
        <p14:creationId xmlns:p14="http://schemas.microsoft.com/office/powerpoint/2010/main" val="229588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r>
              <a:rPr lang="en-US" dirty="0"/>
              <a:t>Progress Notes</a:t>
            </a:r>
            <a:br>
              <a:rPr lang="en-US" dirty="0"/>
            </a:br>
            <a:endParaRPr lang="en-US" sz="3100" dirty="0"/>
          </a:p>
        </p:txBody>
      </p:sp>
      <p:sp>
        <p:nvSpPr>
          <p:cNvPr id="3" name="Content Placeholder 2"/>
          <p:cNvSpPr>
            <a:spLocks noGrp="1"/>
          </p:cNvSpPr>
          <p:nvPr>
            <p:ph sz="quarter" idx="1"/>
          </p:nvPr>
        </p:nvSpPr>
        <p:spPr>
          <a:xfrm>
            <a:off x="457200" y="1600200"/>
            <a:ext cx="8229600" cy="4953000"/>
          </a:xfrm>
        </p:spPr>
        <p:txBody>
          <a:bodyPr>
            <a:normAutofit fontScale="25000" lnSpcReduction="20000"/>
          </a:bodyPr>
          <a:lstStyle/>
          <a:p>
            <a:endParaRPr lang="en-US" sz="4400" dirty="0"/>
          </a:p>
          <a:p>
            <a:r>
              <a:rPr lang="en-US" sz="8800" dirty="0">
                <a:latin typeface="Arial" panose="020B0604020202020204" pitchFamily="34" charset="0"/>
                <a:cs typeface="Arial" panose="020B0604020202020204" pitchFamily="34" charset="0"/>
              </a:rPr>
              <a:t>Quality progress notes are:</a:t>
            </a:r>
          </a:p>
          <a:p>
            <a:pPr lvl="1"/>
            <a:r>
              <a:rPr lang="en-US" sz="8300" dirty="0">
                <a:solidFill>
                  <a:schemeClr val="tx1"/>
                </a:solidFill>
                <a:latin typeface="Arial" panose="020B0604020202020204" pitchFamily="34" charset="0"/>
                <a:cs typeface="Arial" panose="020B0604020202020204" pitchFamily="34" charset="0"/>
              </a:rPr>
              <a:t>Concise </a:t>
            </a:r>
          </a:p>
          <a:p>
            <a:pPr lvl="1"/>
            <a:r>
              <a:rPr lang="en-US" sz="8300" dirty="0">
                <a:solidFill>
                  <a:schemeClr val="tx1"/>
                </a:solidFill>
                <a:latin typeface="Arial" panose="020B0604020202020204" pitchFamily="34" charset="0"/>
                <a:cs typeface="Arial" panose="020B0604020202020204" pitchFamily="34" charset="0"/>
              </a:rPr>
              <a:t>Clear </a:t>
            </a:r>
          </a:p>
          <a:p>
            <a:pPr lvl="1"/>
            <a:r>
              <a:rPr lang="en-US" sz="8300" dirty="0">
                <a:solidFill>
                  <a:schemeClr val="tx1"/>
                </a:solidFill>
                <a:latin typeface="Arial" panose="020B0604020202020204" pitchFamily="34" charset="0"/>
                <a:cs typeface="Arial" panose="020B0604020202020204" pitchFamily="34" charset="0"/>
              </a:rPr>
              <a:t>Cohesive </a:t>
            </a:r>
          </a:p>
          <a:p>
            <a:pPr lvl="1"/>
            <a:r>
              <a:rPr lang="en-US" sz="8300" dirty="0">
                <a:solidFill>
                  <a:schemeClr val="tx1"/>
                </a:solidFill>
                <a:latin typeface="Arial" panose="020B0604020202020204" pitchFamily="34" charset="0"/>
                <a:cs typeface="Arial" panose="020B0604020202020204" pitchFamily="34" charset="0"/>
              </a:rPr>
              <a:t>Reader-centered </a:t>
            </a:r>
          </a:p>
          <a:p>
            <a:pPr lvl="1"/>
            <a:r>
              <a:rPr lang="en-US" sz="8300" dirty="0">
                <a:solidFill>
                  <a:schemeClr val="tx1"/>
                </a:solidFill>
                <a:latin typeface="Arial" panose="020B0604020202020204" pitchFamily="34" charset="0"/>
                <a:cs typeface="Arial" panose="020B0604020202020204" pitchFamily="34" charset="0"/>
              </a:rPr>
              <a:t>Written in language anyone can understand</a:t>
            </a:r>
          </a:p>
          <a:p>
            <a:r>
              <a:rPr lang="en-US" sz="8800" dirty="0">
                <a:latin typeface="Arial" panose="020B0604020202020204" pitchFamily="34" charset="0"/>
                <a:cs typeface="Arial" panose="020B0604020202020204" pitchFamily="34" charset="0"/>
              </a:rPr>
              <a:t>Only use ACBH abbreviations</a:t>
            </a:r>
            <a:endParaRPr lang="en-US" sz="8800" dirty="0">
              <a:solidFill>
                <a:schemeClr val="tx1"/>
              </a:solidFill>
              <a:latin typeface="Arial" panose="020B0604020202020204" pitchFamily="34" charset="0"/>
              <a:cs typeface="Arial" panose="020B0604020202020204" pitchFamily="34" charset="0"/>
            </a:endParaRPr>
          </a:p>
          <a:p>
            <a:pPr marL="0" indent="0" algn="ctr">
              <a:buNone/>
            </a:pPr>
            <a:endParaRPr lang="en-US" sz="8800" dirty="0">
              <a:latin typeface="Arial" panose="020B0604020202020204" pitchFamily="34" charset="0"/>
              <a:cs typeface="Arial" panose="020B0604020202020204" pitchFamily="34" charset="0"/>
            </a:endParaRPr>
          </a:p>
          <a:p>
            <a:pPr marL="0" indent="0" algn="ctr">
              <a:buNone/>
            </a:pPr>
            <a:endParaRPr lang="en-US" sz="8800" dirty="0">
              <a:latin typeface="Arial" panose="020B0604020202020204" pitchFamily="34" charset="0"/>
              <a:cs typeface="Arial" panose="020B0604020202020204" pitchFamily="34" charset="0"/>
            </a:endParaRPr>
          </a:p>
          <a:p>
            <a:pPr marL="0" indent="0" algn="ctr">
              <a:buNone/>
            </a:pPr>
            <a:r>
              <a:rPr lang="en-US" sz="8800" dirty="0">
                <a:latin typeface="Arial" panose="020B0604020202020204" pitchFamily="34" charset="0"/>
                <a:cs typeface="Arial" panose="020B0604020202020204" pitchFamily="34" charset="0"/>
              </a:rPr>
              <a:t>Always keep in mind that the Clinical Record </a:t>
            </a:r>
          </a:p>
          <a:p>
            <a:pPr marL="0" indent="0" algn="ctr">
              <a:buNone/>
            </a:pPr>
            <a:r>
              <a:rPr lang="en-US" sz="8800" dirty="0">
                <a:latin typeface="Arial" panose="020B0604020202020204" pitchFamily="34" charset="0"/>
                <a:cs typeface="Arial" panose="020B0604020202020204" pitchFamily="34" charset="0"/>
              </a:rPr>
              <a:t>belongs to, and is about, the client</a:t>
            </a:r>
            <a:endParaRPr lang="en-US" sz="8000" u="sng" dirty="0">
              <a:latin typeface="Arial" panose="020B0604020202020204" pitchFamily="34" charset="0"/>
              <a:cs typeface="Arial" panose="020B0604020202020204" pitchFamily="34" charset="0"/>
            </a:endParaRPr>
          </a:p>
          <a:p>
            <a:endParaRPr lang="en-US" sz="8000" u="sng" dirty="0">
              <a:latin typeface="Arial"/>
            </a:endParaRPr>
          </a:p>
          <a:p>
            <a:endParaRPr lang="en-US" sz="6000" u="sng" dirty="0">
              <a:latin typeface="Arial"/>
            </a:endParaRPr>
          </a:p>
          <a:p>
            <a:endParaRPr lang="en-US" sz="6000" u="sng" dirty="0"/>
          </a:p>
          <a:p>
            <a:pPr marL="0" indent="0">
              <a:buNone/>
            </a:pPr>
            <a:endParaRPr lang="en-US" sz="80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122</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329365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fontScale="90000"/>
          </a:bodyPr>
          <a:lstStyle/>
          <a:p>
            <a:br>
              <a:rPr lang="en-US" sz="3600" dirty="0"/>
            </a:br>
            <a:br>
              <a:rPr lang="en-US" sz="3600" dirty="0"/>
            </a:br>
            <a:br>
              <a:rPr lang="en-US" sz="3600" dirty="0"/>
            </a:br>
            <a:br>
              <a:rPr lang="en-US" sz="3600" dirty="0"/>
            </a:br>
            <a:br>
              <a:rPr lang="en-US" sz="3600" dirty="0"/>
            </a:br>
            <a:br>
              <a:rPr lang="en-US" sz="3200" dirty="0"/>
            </a:br>
            <a:br>
              <a:rPr lang="en-US" sz="3200" dirty="0"/>
            </a:br>
            <a:r>
              <a:rPr lang="en-US" dirty="0"/>
              <a:t>P/BIRP Format</a:t>
            </a:r>
          </a:p>
        </p:txBody>
      </p:sp>
      <p:sp>
        <p:nvSpPr>
          <p:cNvPr id="3" name="Content Placeholder 2"/>
          <p:cNvSpPr>
            <a:spLocks noGrp="1"/>
          </p:cNvSpPr>
          <p:nvPr>
            <p:ph sz="quarter" idx="1"/>
          </p:nvPr>
        </p:nvSpPr>
        <p:spPr>
          <a:xfrm>
            <a:off x="475488" y="1565600"/>
            <a:ext cx="8229600" cy="4987600"/>
          </a:xfrm>
        </p:spPr>
        <p:txBody>
          <a:bodyPr>
            <a:normAutofit fontScale="25000" lnSpcReduction="20000"/>
          </a:bodyPr>
          <a:lstStyle/>
          <a:p>
            <a:endParaRPr lang="en-US" sz="4400" dirty="0"/>
          </a:p>
          <a:p>
            <a:pPr lvl="1"/>
            <a:r>
              <a:rPr lang="en-US" sz="5900" b="1" u="sng" dirty="0">
                <a:solidFill>
                  <a:schemeClr val="tx1"/>
                </a:solidFill>
              </a:rPr>
              <a:t>P</a:t>
            </a:r>
            <a:r>
              <a:rPr lang="en-US" sz="5900" dirty="0">
                <a:solidFill>
                  <a:schemeClr val="tx1"/>
                </a:solidFill>
              </a:rPr>
              <a:t>urpose/</a:t>
            </a:r>
            <a:r>
              <a:rPr lang="en-US" sz="5900" b="1" u="sng" dirty="0">
                <a:solidFill>
                  <a:schemeClr val="tx1"/>
                </a:solidFill>
              </a:rPr>
              <a:t>P</a:t>
            </a:r>
            <a:r>
              <a:rPr lang="en-US" sz="5900" dirty="0">
                <a:solidFill>
                  <a:schemeClr val="tx1"/>
                </a:solidFill>
              </a:rPr>
              <a:t>roblem/</a:t>
            </a:r>
            <a:r>
              <a:rPr lang="en-US" sz="5900" b="1" u="sng" dirty="0">
                <a:solidFill>
                  <a:schemeClr val="tx1"/>
                </a:solidFill>
              </a:rPr>
              <a:t>B</a:t>
            </a:r>
            <a:r>
              <a:rPr lang="en-US" sz="5900" dirty="0">
                <a:solidFill>
                  <a:schemeClr val="tx1"/>
                </a:solidFill>
              </a:rPr>
              <a:t>ehavior/Assessment </a:t>
            </a:r>
          </a:p>
          <a:p>
            <a:pPr lvl="2"/>
            <a:r>
              <a:rPr lang="en-US" sz="6200" dirty="0"/>
              <a:t>Describe the client’s current presentation and reported functioning since last encounter especially in terms of progress towards goals and objectives.  </a:t>
            </a:r>
          </a:p>
          <a:p>
            <a:pPr lvl="2"/>
            <a:r>
              <a:rPr lang="en-US" sz="6200" dirty="0"/>
              <a:t>Identify the purpose of the contact (e.g., to link, assess, plan, provide skill building, provide therapy, </a:t>
            </a:r>
            <a:r>
              <a:rPr lang="en-US" sz="6200" dirty="0" err="1"/>
              <a:t>etc</a:t>
            </a:r>
            <a:r>
              <a:rPr lang="en-US" sz="6200" dirty="0"/>
              <a:t>) </a:t>
            </a:r>
          </a:p>
          <a:p>
            <a:pPr lvl="2"/>
            <a:r>
              <a:rPr lang="en-US" sz="6200" dirty="0"/>
              <a:t>Illustrate narrative description of the contact – who, what, when, where, and why, and the purpose of the service and/or situation requiring the service.</a:t>
            </a:r>
          </a:p>
          <a:p>
            <a:pPr lvl="1"/>
            <a:r>
              <a:rPr lang="en-US" sz="6400" b="1" u="sng" dirty="0">
                <a:solidFill>
                  <a:schemeClr val="tx1"/>
                </a:solidFill>
              </a:rPr>
              <a:t>I</a:t>
            </a:r>
            <a:r>
              <a:rPr lang="en-US" sz="6400" dirty="0">
                <a:solidFill>
                  <a:schemeClr val="tx1"/>
                </a:solidFill>
              </a:rPr>
              <a:t>ntervention by Staff</a:t>
            </a:r>
          </a:p>
          <a:p>
            <a:pPr lvl="2"/>
            <a:r>
              <a:rPr lang="en-US" sz="6400" dirty="0"/>
              <a:t>Identify what specific intervention was provided toward the mental health objectives – interventions, and/or linkage to services consistent with achieving client objectives</a:t>
            </a:r>
          </a:p>
          <a:p>
            <a:pPr lvl="1"/>
            <a:r>
              <a:rPr lang="en-US" sz="6400" b="1" u="sng" dirty="0">
                <a:solidFill>
                  <a:schemeClr val="tx1"/>
                </a:solidFill>
              </a:rPr>
              <a:t>R</a:t>
            </a:r>
            <a:r>
              <a:rPr lang="en-US" sz="6400" dirty="0">
                <a:solidFill>
                  <a:schemeClr val="tx1"/>
                </a:solidFill>
              </a:rPr>
              <a:t>esponse of Client to Intervention</a:t>
            </a:r>
          </a:p>
          <a:p>
            <a:pPr lvl="2"/>
            <a:r>
              <a:rPr lang="en-US" sz="6400" dirty="0"/>
              <a:t>Identify client’s response today toward the interventions and impact/progress toward their objectives</a:t>
            </a:r>
          </a:p>
          <a:p>
            <a:pPr lvl="1"/>
            <a:r>
              <a:rPr lang="en-US" sz="6400" b="1" u="sng" dirty="0">
                <a:solidFill>
                  <a:schemeClr val="tx1"/>
                </a:solidFill>
              </a:rPr>
              <a:t>P</a:t>
            </a:r>
            <a:r>
              <a:rPr lang="en-US" sz="6400" dirty="0">
                <a:solidFill>
                  <a:schemeClr val="tx1"/>
                </a:solidFill>
              </a:rPr>
              <a:t>lan for future services</a:t>
            </a:r>
          </a:p>
          <a:p>
            <a:pPr lvl="2"/>
            <a:r>
              <a:rPr lang="en-US" sz="6400" dirty="0"/>
              <a:t>Can include collaterals, coordination of care, continue with CBT techniques or any follow up by the provider or client.</a:t>
            </a:r>
            <a:endParaRPr lang="en-US" sz="48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123</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55501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82" y="364690"/>
            <a:ext cx="8534400" cy="758952"/>
          </a:xfrm>
        </p:spPr>
        <p:txBody>
          <a:bodyPr>
            <a:noAutofit/>
          </a:bodyPr>
          <a:lstStyle/>
          <a:p>
            <a:br>
              <a:rPr lang="en-US" sz="2800" dirty="0"/>
            </a:br>
            <a:br>
              <a:rPr lang="en-US" sz="2800" dirty="0"/>
            </a:br>
            <a:br>
              <a:rPr lang="en-US" sz="2800" dirty="0"/>
            </a:br>
            <a:br>
              <a:rPr lang="en-US" sz="2800" dirty="0"/>
            </a:br>
            <a:br>
              <a:rPr lang="en-US" sz="2800" dirty="0"/>
            </a:br>
            <a:br>
              <a:rPr lang="en-US" sz="2800" dirty="0"/>
            </a:br>
            <a:br>
              <a:rPr lang="en-US" sz="2800" dirty="0"/>
            </a:br>
            <a:r>
              <a:rPr lang="en-US" sz="2800" dirty="0"/>
              <a:t>Modifying Progress Notes </a:t>
            </a:r>
            <a:br>
              <a:rPr lang="en-US" sz="2800" dirty="0"/>
            </a:br>
            <a:r>
              <a:rPr lang="en-US" sz="2800" dirty="0"/>
              <a:t>for Case Management Services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124</a:t>
            </a:fld>
            <a:endParaRPr lang="en-US" dirty="0"/>
          </a:p>
        </p:txBody>
      </p:sp>
      <p:sp>
        <p:nvSpPr>
          <p:cNvPr id="4" name="Content Placeholder 3"/>
          <p:cNvSpPr>
            <a:spLocks noGrp="1"/>
          </p:cNvSpPr>
          <p:nvPr>
            <p:ph sz="quarter" idx="1"/>
          </p:nvPr>
        </p:nvSpPr>
        <p:spPr>
          <a:xfrm>
            <a:off x="301752" y="1527048"/>
            <a:ext cx="8503920" cy="4883800"/>
          </a:xfrm>
        </p:spPr>
        <p:txBody>
          <a:bodyPr>
            <a:normAutofit fontScale="25000" lnSpcReduction="20000"/>
          </a:bodyPr>
          <a:lstStyle/>
          <a:p>
            <a:endParaRPr lang="en-US" sz="6800" dirty="0">
              <a:latin typeface="+mj-lt"/>
            </a:endParaRPr>
          </a:p>
          <a:p>
            <a:r>
              <a:rPr lang="en-US" sz="6500" dirty="0">
                <a:solidFill>
                  <a:schemeClr val="tx1"/>
                </a:solidFill>
                <a:latin typeface="+mj-lt"/>
              </a:rPr>
              <a:t>In addition to identifying which objective that the Case Management service is targeting for improvement, i</a:t>
            </a:r>
            <a:r>
              <a:rPr lang="en-US" sz="5800" dirty="0">
                <a:solidFill>
                  <a:schemeClr val="tx1"/>
                </a:solidFill>
                <a:latin typeface="+mj-lt"/>
              </a:rPr>
              <a:t>t is best to also include some version of the following statement: </a:t>
            </a:r>
          </a:p>
          <a:p>
            <a:pPr lvl="1"/>
            <a:r>
              <a:rPr lang="en-US" sz="5300" dirty="0">
                <a:solidFill>
                  <a:schemeClr val="tx1"/>
                </a:solidFill>
                <a:latin typeface="+mj-lt"/>
              </a:rPr>
              <a:t>“case management service will result in a decrease in MH symptoms of a, b, &amp; c and an increase in adaptive functioning of x, y, &amp; z”</a:t>
            </a:r>
          </a:p>
          <a:p>
            <a:pPr lvl="1"/>
            <a:endParaRPr lang="en-US" sz="6000" dirty="0">
              <a:solidFill>
                <a:srgbClr val="FF0000"/>
              </a:solidFill>
              <a:latin typeface="+mj-lt"/>
            </a:endParaRPr>
          </a:p>
          <a:p>
            <a:r>
              <a:rPr lang="en-US" sz="7200" dirty="0"/>
              <a:t>Modifying the P/BIRP Format for Case Management</a:t>
            </a:r>
            <a:endParaRPr lang="en-US" sz="7200" i="1" dirty="0">
              <a:cs typeface="Aharoni" panose="02010803020104030203" pitchFamily="2" charset="-79"/>
            </a:endParaRPr>
          </a:p>
          <a:p>
            <a:pPr lvl="1"/>
            <a:r>
              <a:rPr lang="en-US" sz="6000" dirty="0">
                <a:solidFill>
                  <a:schemeClr val="tx1"/>
                </a:solidFill>
              </a:rPr>
              <a:t>“P/B” = Client reported that he believes the government has been monitoring his phone calls and is scared to call the housing authority to put in an application for support. Client has not been able to access housing support services in spite of desire to do so.  It is expected that successful case management service to link client to housing support will result in a decrease in paranoid symptoms and an increase in adaptive functioning per objective #2 on the client plan.</a:t>
            </a:r>
          </a:p>
          <a:p>
            <a:pPr lvl="2"/>
            <a:endParaRPr lang="en-US" sz="6000" dirty="0"/>
          </a:p>
          <a:p>
            <a:pPr lvl="1"/>
            <a:r>
              <a:rPr lang="en-US" sz="6000" dirty="0">
                <a:solidFill>
                  <a:schemeClr val="tx1"/>
                </a:solidFill>
              </a:rPr>
              <a:t>“I” = Called housing provider to initiate referral and provide linkage to needed housing support services.  Appointment made and provided to client.</a:t>
            </a:r>
          </a:p>
          <a:p>
            <a:pPr lvl="2"/>
            <a:endParaRPr lang="en-US" sz="6000" dirty="0"/>
          </a:p>
          <a:p>
            <a:pPr lvl="1"/>
            <a:r>
              <a:rPr lang="en-US" sz="6000" dirty="0">
                <a:solidFill>
                  <a:schemeClr val="tx1"/>
                </a:solidFill>
              </a:rPr>
              <a:t>“R” = Client agreed to make scheduled housing intake appointment and to report back to this provider at our next scheduled appointment.</a:t>
            </a:r>
          </a:p>
          <a:p>
            <a:pPr lvl="2"/>
            <a:endParaRPr lang="en-US" sz="6000" dirty="0"/>
          </a:p>
          <a:p>
            <a:pPr lvl="1"/>
            <a:r>
              <a:rPr lang="en-US" sz="6000" dirty="0">
                <a:solidFill>
                  <a:schemeClr val="tx1"/>
                </a:solidFill>
              </a:rPr>
              <a:t>P = Client will attend housing intake appointment and will follow up with this writer at next meeting to monitor the appropriateness of the referral.</a:t>
            </a:r>
          </a:p>
          <a:p>
            <a:pPr marL="274320" lvl="1" indent="0">
              <a:buNone/>
            </a:pPr>
            <a:endParaRPr lang="en-US" sz="6200" i="1" dirty="0"/>
          </a:p>
          <a:p>
            <a:pPr lvl="1"/>
            <a:endParaRPr lang="en-US" dirty="0"/>
          </a:p>
          <a:p>
            <a:pPr lvl="2"/>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055546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Word About Cloning</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125</a:t>
            </a:fld>
            <a:endParaRPr lang="en-US" dirty="0"/>
          </a:p>
        </p:txBody>
      </p:sp>
      <p:sp>
        <p:nvSpPr>
          <p:cNvPr id="5" name="Content Placeholder 4"/>
          <p:cNvSpPr>
            <a:spLocks noGrp="1"/>
          </p:cNvSpPr>
          <p:nvPr>
            <p:ph sz="quarter" idx="1"/>
          </p:nvPr>
        </p:nvSpPr>
        <p:spPr/>
        <p:txBody>
          <a:bodyPr>
            <a:normAutofit fontScale="70000" lnSpcReduction="20000"/>
          </a:bodyPr>
          <a:lstStyle/>
          <a:p>
            <a:endParaRPr lang="en-US" dirty="0">
              <a:hlinkClick r:id="rId2"/>
            </a:endParaRPr>
          </a:p>
          <a:p>
            <a:pPr marL="0" indent="0">
              <a:buNone/>
            </a:pPr>
            <a:r>
              <a:rPr lang="en-US" dirty="0"/>
              <a:t>“This practice involves copying and pasting previously recorded information from a prior note into a new note, and it is a problem in health care institutions that is not broadly addressed … </a:t>
            </a:r>
          </a:p>
          <a:p>
            <a:pPr marL="0" indent="0">
              <a:buNone/>
            </a:pPr>
            <a:endParaRPr lang="en-US" dirty="0"/>
          </a:p>
          <a:p>
            <a:pPr marL="0" indent="0">
              <a:buNone/>
            </a:pPr>
            <a:r>
              <a:rPr lang="en-US" dirty="0">
                <a:solidFill>
                  <a:schemeClr val="tx1"/>
                </a:solidFill>
              </a:rPr>
              <a:t>The medical record must contain documentation showing the differences and the needs of the patient for each visit or encounter …</a:t>
            </a:r>
          </a:p>
          <a:p>
            <a:pPr marL="0" indent="0">
              <a:buNone/>
            </a:pPr>
            <a:endParaRPr lang="en-US" dirty="0">
              <a:solidFill>
                <a:schemeClr val="tx1"/>
              </a:solidFill>
            </a:endParaRPr>
          </a:p>
          <a:p>
            <a:pPr marL="0" indent="0">
              <a:buNone/>
            </a:pPr>
            <a:r>
              <a:rPr lang="en-US" dirty="0">
                <a:solidFill>
                  <a:schemeClr val="tx1"/>
                </a:solidFill>
              </a:rPr>
              <a:t>The U.S. Department of Health and Human Services, Office of Inspector General (HHS-OIG) indicated that due to the growing problem of cloning, its staff would be paying close attention to EHR cloning.”</a:t>
            </a:r>
          </a:p>
          <a:p>
            <a:pPr marL="0" indent="0">
              <a:buNone/>
            </a:pPr>
            <a:endParaRPr lang="en-US" dirty="0">
              <a:solidFill>
                <a:schemeClr val="tx1"/>
              </a:solidFill>
            </a:endParaRPr>
          </a:p>
          <a:p>
            <a:pPr>
              <a:buFont typeface="Arial" panose="020B0604020202020204" pitchFamily="34" charset="0"/>
              <a:buChar char="•"/>
            </a:pPr>
            <a:r>
              <a:rPr lang="en-US" dirty="0"/>
              <a:t>For more words of caution about EHRs check out this link:</a:t>
            </a:r>
          </a:p>
          <a:p>
            <a:pPr lvl="1">
              <a:buFont typeface="Arial" panose="020B0604020202020204" pitchFamily="34" charset="0"/>
              <a:buChar char="•"/>
            </a:pPr>
            <a:r>
              <a:rPr lang="en-US" sz="2700" dirty="0">
                <a:solidFill>
                  <a:schemeClr val="tx1"/>
                </a:solidFill>
              </a:rPr>
              <a:t>www.cms.gov/Medicare-Medicaid-Coordination/Fraud-Prevention/Medicaid-Integrity-Education/Downloads/docmatters-ehr-providerfactsheet.pdf</a:t>
            </a:r>
          </a:p>
        </p:txBody>
      </p:sp>
    </p:spTree>
    <p:extLst>
      <p:ext uri="{BB962C8B-B14F-4D97-AF65-F5344CB8AC3E}">
        <p14:creationId xmlns:p14="http://schemas.microsoft.com/office/powerpoint/2010/main" val="4718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v9.6.19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126</a:t>
            </a:fld>
            <a:endParaRPr lang="en-US" dirty="0"/>
          </a:p>
        </p:txBody>
      </p:sp>
      <p:pic>
        <p:nvPicPr>
          <p:cNvPr id="4" name="Picture 2" descr="https://wonderopolis.org/wp-content/uploads/2015/03/1424_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5800" y="1600200"/>
            <a:ext cx="5872400" cy="40650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0" y="1066800"/>
            <a:ext cx="2964273" cy="369332"/>
          </a:xfrm>
          <a:prstGeom prst="rect">
            <a:avLst/>
          </a:prstGeom>
          <a:noFill/>
        </p:spPr>
        <p:txBody>
          <a:bodyPr wrap="none" rtlCol="0">
            <a:spAutoFit/>
          </a:bodyPr>
          <a:lstStyle/>
          <a:p>
            <a:r>
              <a:rPr lang="en-US" dirty="0"/>
              <a:t>No, not this kind of cloning</a:t>
            </a:r>
          </a:p>
        </p:txBody>
      </p:sp>
    </p:spTree>
    <p:extLst>
      <p:ext uri="{BB962C8B-B14F-4D97-AF65-F5344CB8AC3E}">
        <p14:creationId xmlns:p14="http://schemas.microsoft.com/office/powerpoint/2010/main" val="271462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Progress Note</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127</a:t>
            </a:fld>
            <a:endParaRPr lang="en-US" dirty="0"/>
          </a:p>
        </p:txBody>
      </p:sp>
      <p:sp>
        <p:nvSpPr>
          <p:cNvPr id="5" name="Content Placeholder 4"/>
          <p:cNvSpPr>
            <a:spLocks noGrp="1"/>
          </p:cNvSpPr>
          <p:nvPr>
            <p:ph sz="quarter" idx="1"/>
          </p:nvPr>
        </p:nvSpPr>
        <p:spPr/>
        <p:txBody>
          <a:bodyPr/>
          <a:lstStyle/>
          <a:p>
            <a:r>
              <a:rPr lang="en-US" sz="1200" dirty="0"/>
              <a:t>Procedure Code/Name: 442 Psychotherapy 45 minutes                                                 Date of Service: 2/1/17</a:t>
            </a:r>
          </a:p>
          <a:p>
            <a:r>
              <a:rPr lang="en-US" sz="1200" dirty="0"/>
              <a:t>Location: Office                                                                                                                         Face to Face Time: 45 Minutes</a:t>
            </a:r>
          </a:p>
          <a:p>
            <a:r>
              <a:rPr lang="en-US" sz="1200" dirty="0"/>
              <a:t>Total Time: 55 Minutes                                                                                                            This service was provided in English</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81128394"/>
              </p:ext>
            </p:extLst>
          </p:nvPr>
        </p:nvGraphicFramePr>
        <p:xfrm>
          <a:off x="228600" y="2286000"/>
          <a:ext cx="8686800" cy="4328160"/>
        </p:xfrm>
        <a:graphic>
          <a:graphicData uri="http://schemas.openxmlformats.org/drawingml/2006/table">
            <a:tbl>
              <a:tblPr firstRow="1" bandRow="1">
                <a:tableStyleId>{F5AB1C69-6EDB-4FF4-983F-18BD219EF322}</a:tableStyleId>
              </a:tblPr>
              <a:tblGrid>
                <a:gridCol w="17526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660950">
                <a:tc>
                  <a:txBody>
                    <a:bodyPr/>
                    <a:lstStyle/>
                    <a:p>
                      <a:r>
                        <a:rPr lang="en-US" dirty="0"/>
                        <a:t>Mental Health</a:t>
                      </a:r>
                      <a:r>
                        <a:rPr lang="en-US" baseline="0" dirty="0"/>
                        <a:t> Objective #</a:t>
                      </a:r>
                      <a:endParaRPr lang="en-US" dirty="0"/>
                    </a:p>
                  </a:txBody>
                  <a:tcPr/>
                </a:tc>
                <a:tc>
                  <a:txBody>
                    <a:bodyPr/>
                    <a:lstStyle/>
                    <a:p>
                      <a:r>
                        <a:rPr lang="en-US" dirty="0"/>
                        <a:t>Objective</a:t>
                      </a:r>
                      <a:r>
                        <a:rPr lang="en-US" baseline="0" dirty="0"/>
                        <a:t> #3 from the Client Plan</a:t>
                      </a:r>
                      <a:endParaRPr lang="en-US" dirty="0"/>
                    </a:p>
                  </a:txBody>
                  <a:tcPr/>
                </a:tc>
                <a:extLst>
                  <a:ext uri="{0D108BD9-81ED-4DB2-BD59-A6C34878D82A}">
                    <a16:rowId xmlns:a16="http://schemas.microsoft.com/office/drawing/2014/main" val="10000"/>
                  </a:ext>
                </a:extLst>
              </a:tr>
              <a:tr h="1219200">
                <a:tc>
                  <a:txBody>
                    <a:bodyPr/>
                    <a:lstStyle/>
                    <a:p>
                      <a:r>
                        <a:rPr lang="en-US" sz="1400" dirty="0"/>
                        <a:t>Behavior/Purpose or Problem</a:t>
                      </a:r>
                    </a:p>
                  </a:txBody>
                  <a:tcPr/>
                </a:tc>
                <a:tc>
                  <a:txBody>
                    <a:bodyPr/>
                    <a:lstStyle/>
                    <a:p>
                      <a:r>
                        <a:rPr lang="en-US" sz="1400" dirty="0"/>
                        <a:t>Client presents today</a:t>
                      </a:r>
                      <a:r>
                        <a:rPr lang="en-US" sz="1400" baseline="0" dirty="0"/>
                        <a:t> for individual therapy. Client continues to have sleep problems and negative thoughts due to depression. Client reports sleeping about 3-4 hours per night since our last session. Today client appears tired, flat affect, and depressed mood. </a:t>
                      </a:r>
                      <a:endParaRPr lang="en-US" sz="1400" dirty="0"/>
                    </a:p>
                  </a:txBody>
                  <a:tcPr/>
                </a:tc>
                <a:extLst>
                  <a:ext uri="{0D108BD9-81ED-4DB2-BD59-A6C34878D82A}">
                    <a16:rowId xmlns:a16="http://schemas.microsoft.com/office/drawing/2014/main" val="10001"/>
                  </a:ext>
                </a:extLst>
              </a:tr>
              <a:tr h="380811">
                <a:tc>
                  <a:txBody>
                    <a:bodyPr/>
                    <a:lstStyle/>
                    <a:p>
                      <a:r>
                        <a:rPr lang="en-US" sz="1400" dirty="0"/>
                        <a:t>Intervention</a:t>
                      </a:r>
                    </a:p>
                  </a:txBody>
                  <a:tcPr/>
                </a:tc>
                <a:tc>
                  <a:txBody>
                    <a:bodyPr/>
                    <a:lstStyle/>
                    <a:p>
                      <a:r>
                        <a:rPr lang="en-US" sz="1400" dirty="0"/>
                        <a:t>Practiced Cognitive</a:t>
                      </a:r>
                      <a:r>
                        <a:rPr lang="en-US" sz="1400" baseline="0" dirty="0"/>
                        <a:t> Behavioral relaxation techniques with client – visualized tranquil places relaxing to client. Practiced breathing techniques. Replaced negative thought of “I am constantly screwing things up and making mistakes” to “I sometimes make mistakes but it is not all the time and I often do things right.”</a:t>
                      </a:r>
                      <a:endParaRPr lang="en-US" sz="1400" dirty="0"/>
                    </a:p>
                  </a:txBody>
                  <a:tcPr/>
                </a:tc>
                <a:extLst>
                  <a:ext uri="{0D108BD9-81ED-4DB2-BD59-A6C34878D82A}">
                    <a16:rowId xmlns:a16="http://schemas.microsoft.com/office/drawing/2014/main" val="10002"/>
                  </a:ext>
                </a:extLst>
              </a:tr>
              <a:tr h="380811">
                <a:tc>
                  <a:txBody>
                    <a:bodyPr/>
                    <a:lstStyle/>
                    <a:p>
                      <a:r>
                        <a:rPr lang="en-US" sz="1400" dirty="0"/>
                        <a:t>Response</a:t>
                      </a:r>
                    </a:p>
                  </a:txBody>
                  <a:tcPr/>
                </a:tc>
                <a:tc>
                  <a:txBody>
                    <a:bodyPr/>
                    <a:lstStyle/>
                    <a:p>
                      <a:r>
                        <a:rPr lang="en-US" sz="1400" dirty="0"/>
                        <a:t>Client was able to identify negative thoughts and replace with alternative thoughts. Client had some anxiety but was eventually able to relax and practice breathing techniques and visualization. </a:t>
                      </a:r>
                    </a:p>
                  </a:txBody>
                  <a:tcPr/>
                </a:tc>
                <a:extLst>
                  <a:ext uri="{0D108BD9-81ED-4DB2-BD59-A6C34878D82A}">
                    <a16:rowId xmlns:a16="http://schemas.microsoft.com/office/drawing/2014/main" val="10003"/>
                  </a:ext>
                </a:extLst>
              </a:tr>
              <a:tr h="380811">
                <a:tc>
                  <a:txBody>
                    <a:bodyPr/>
                    <a:lstStyle/>
                    <a:p>
                      <a:r>
                        <a:rPr lang="en-US" sz="1400" dirty="0"/>
                        <a:t>Plan</a:t>
                      </a:r>
                    </a:p>
                  </a:txBody>
                  <a:tcPr/>
                </a:tc>
                <a:tc>
                  <a:txBody>
                    <a:bodyPr/>
                    <a:lstStyle/>
                    <a:p>
                      <a:r>
                        <a:rPr lang="en-US" sz="1400" dirty="0"/>
                        <a:t>During the next week client will practice new skills before bed and keep track of hours slept per night.</a:t>
                      </a:r>
                      <a:r>
                        <a:rPr lang="en-US" sz="1400" baseline="0" dirty="0"/>
                        <a:t> Therapist will evaluate success at next session. </a:t>
                      </a:r>
                      <a:endParaRPr lang="en-US" sz="1400" dirty="0"/>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Note Review Questions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128</a:t>
            </a:fld>
            <a:endParaRPr lang="en-US" dirty="0"/>
          </a:p>
        </p:txBody>
      </p:sp>
      <p:sp>
        <p:nvSpPr>
          <p:cNvPr id="4" name="Content Placeholder 3"/>
          <p:cNvSpPr>
            <a:spLocks noGrp="1"/>
          </p:cNvSpPr>
          <p:nvPr>
            <p:ph sz="quarter" idx="1"/>
          </p:nvPr>
        </p:nvSpPr>
        <p:spPr/>
        <p:txBody>
          <a:bodyPr>
            <a:normAutofit fontScale="62500" lnSpcReduction="20000"/>
          </a:bodyPr>
          <a:lstStyle/>
          <a:p>
            <a:r>
              <a:rPr lang="en-US" dirty="0"/>
              <a:t>What are the five components of a Progress Note?</a:t>
            </a:r>
          </a:p>
          <a:p>
            <a:pPr lvl="1"/>
            <a:r>
              <a:rPr lang="en-US" dirty="0">
                <a:solidFill>
                  <a:schemeClr val="tx1"/>
                </a:solidFill>
              </a:rPr>
              <a:t>Linked to a specific MH Objective (state or indicate #).</a:t>
            </a:r>
          </a:p>
          <a:p>
            <a:pPr lvl="1"/>
            <a:r>
              <a:rPr lang="en-US" dirty="0">
                <a:solidFill>
                  <a:schemeClr val="tx1"/>
                </a:solidFill>
              </a:rPr>
              <a:t>Today’s Problem/Behavior/Assessment/Evaluation</a:t>
            </a:r>
          </a:p>
          <a:p>
            <a:pPr lvl="1"/>
            <a:r>
              <a:rPr lang="en-US" dirty="0">
                <a:solidFill>
                  <a:schemeClr val="tx1"/>
                </a:solidFill>
              </a:rPr>
              <a:t>Today’s Staff Intervention</a:t>
            </a:r>
          </a:p>
          <a:p>
            <a:pPr lvl="1"/>
            <a:r>
              <a:rPr lang="en-US" dirty="0">
                <a:solidFill>
                  <a:schemeClr val="tx1"/>
                </a:solidFill>
              </a:rPr>
              <a:t>Today’s Client’s Response to Intervention</a:t>
            </a:r>
          </a:p>
          <a:p>
            <a:pPr lvl="1"/>
            <a:r>
              <a:rPr lang="en-US" dirty="0">
                <a:solidFill>
                  <a:schemeClr val="tx1"/>
                </a:solidFill>
              </a:rPr>
              <a:t>Plan for f/u, homework, additional services, etc.</a:t>
            </a:r>
          </a:p>
          <a:p>
            <a:r>
              <a:rPr lang="en-US" dirty="0"/>
              <a:t>Would an auditor allow a PN that repeated the Staff’s MH Intervention almost verbatim from the previous encounter?</a:t>
            </a:r>
          </a:p>
          <a:p>
            <a:pPr lvl="1"/>
            <a:r>
              <a:rPr lang="en-US" dirty="0">
                <a:solidFill>
                  <a:schemeClr val="tx1"/>
                </a:solidFill>
              </a:rPr>
              <a:t>No</a:t>
            </a:r>
          </a:p>
          <a:p>
            <a:r>
              <a:rPr lang="en-US" dirty="0"/>
              <a:t>What are the M/C Credentials that must always be used when signing a PN or other document in the Medical Record?</a:t>
            </a:r>
          </a:p>
          <a:p>
            <a:pPr lvl="1"/>
            <a:r>
              <a:rPr lang="en-US" dirty="0">
                <a:solidFill>
                  <a:schemeClr val="tx1"/>
                </a:solidFill>
              </a:rPr>
              <a:t>Medical Providers: </a:t>
            </a:r>
          </a:p>
          <a:p>
            <a:pPr lvl="2"/>
            <a:r>
              <a:rPr lang="en-US" dirty="0"/>
              <a:t>MD, DO, NP</a:t>
            </a:r>
          </a:p>
          <a:p>
            <a:pPr lvl="1"/>
            <a:r>
              <a:rPr lang="en-US" dirty="0">
                <a:solidFill>
                  <a:schemeClr val="tx1"/>
                </a:solidFill>
              </a:rPr>
              <a:t>Licensed LPHA Clinicians: </a:t>
            </a:r>
          </a:p>
          <a:p>
            <a:pPr lvl="2"/>
            <a:r>
              <a:rPr lang="en-US" dirty="0"/>
              <a:t>PhD-L, PsyD-L, LCSW, MFT, LPCC, LPCC-F</a:t>
            </a:r>
          </a:p>
          <a:p>
            <a:pPr lvl="1"/>
            <a:r>
              <a:rPr lang="en-US" dirty="0">
                <a:solidFill>
                  <a:schemeClr val="tx1"/>
                </a:solidFill>
              </a:rPr>
              <a:t>Waivered/Registered LPHA Clinicians</a:t>
            </a:r>
          </a:p>
          <a:p>
            <a:pPr lvl="2"/>
            <a:r>
              <a:rPr lang="en-US" dirty="0"/>
              <a:t>PhD-W, PsyD-W, ASW, APCC, AMFT, MSW-W (out of state), PCC-W (out of state)</a:t>
            </a:r>
          </a:p>
          <a:p>
            <a:pPr lvl="1"/>
            <a:r>
              <a:rPr lang="en-US" dirty="0">
                <a:solidFill>
                  <a:schemeClr val="tx1"/>
                </a:solidFill>
              </a:rPr>
              <a:t>Practicum Students in MH approved programs: </a:t>
            </a:r>
          </a:p>
          <a:p>
            <a:pPr lvl="2"/>
            <a:r>
              <a:rPr lang="en-US" dirty="0"/>
              <a:t>Trainee</a:t>
            </a:r>
          </a:p>
          <a:p>
            <a:pPr lvl="1"/>
            <a:r>
              <a:rPr lang="en-US" dirty="0">
                <a:solidFill>
                  <a:schemeClr val="tx1"/>
                </a:solidFill>
              </a:rPr>
              <a:t>Others: </a:t>
            </a:r>
          </a:p>
          <a:p>
            <a:pPr lvl="2"/>
            <a:r>
              <a:rPr lang="en-US" dirty="0"/>
              <a:t>MHRS, OR Adjunct Staff</a:t>
            </a:r>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556110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 calcmode="lin" valueType="num">
                                      <p:cBhvr additive="base">
                                        <p:cTn id="43"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 calcmode="lin" valueType="num">
                                      <p:cBhvr additive="base">
                                        <p:cTn id="4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anim calcmode="lin" valueType="num">
                                      <p:cBhvr additive="base">
                                        <p:cTn id="5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anim calcmode="lin" valueType="num">
                                      <p:cBhvr additive="base">
                                        <p:cTn id="5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
                                            <p:txEl>
                                              <p:pRg st="15" end="15"/>
                                            </p:txEl>
                                          </p:spTgt>
                                        </p:tgtEl>
                                        <p:attrNameLst>
                                          <p:attrName>style.visibility</p:attrName>
                                        </p:attrNameLst>
                                      </p:cBhvr>
                                      <p:to>
                                        <p:strVal val="visible"/>
                                      </p:to>
                                    </p:set>
                                    <p:anim calcmode="lin" valueType="num">
                                      <p:cBhvr additive="base">
                                        <p:cTn id="5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
                                            <p:txEl>
                                              <p:pRg st="16" end="16"/>
                                            </p:txEl>
                                          </p:spTgt>
                                        </p:tgtEl>
                                        <p:attrNameLst>
                                          <p:attrName>style.visibility</p:attrName>
                                        </p:attrNameLst>
                                      </p:cBhvr>
                                      <p:to>
                                        <p:strVal val="visible"/>
                                      </p:to>
                                    </p:set>
                                    <p:anim calcmode="lin" valueType="num">
                                      <p:cBhvr additive="base">
                                        <p:cTn id="63"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16" end="16"/>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17" end="17"/>
                                            </p:txEl>
                                          </p:spTgt>
                                        </p:tgtEl>
                                        <p:attrNameLst>
                                          <p:attrName>style.visibility</p:attrName>
                                        </p:attrNameLst>
                                      </p:cBhvr>
                                      <p:to>
                                        <p:strVal val="visible"/>
                                      </p:to>
                                    </p:set>
                                    <p:anim calcmode="lin" valueType="num">
                                      <p:cBhvr additive="base">
                                        <p:cTn id="67"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7" end="17"/>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18" end="18"/>
                                            </p:txEl>
                                          </p:spTgt>
                                        </p:tgtEl>
                                        <p:attrNameLst>
                                          <p:attrName>style.visibility</p:attrName>
                                        </p:attrNameLst>
                                      </p:cBhvr>
                                      <p:to>
                                        <p:strVal val="visible"/>
                                      </p:to>
                                    </p:set>
                                    <p:anim calcmode="lin" valueType="num">
                                      <p:cBhvr additive="base">
                                        <p:cTn id="71"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229600" cy="4953000"/>
          </a:xfrm>
        </p:spPr>
        <p:txBody>
          <a:bodyPr>
            <a:normAutofit fontScale="47500" lnSpcReduction="20000"/>
          </a:bodyPr>
          <a:lstStyle/>
          <a:p>
            <a:pPr marL="0" indent="0" algn="ctr">
              <a:buNone/>
            </a:pPr>
            <a:r>
              <a:rPr lang="en-US" sz="5100" dirty="0">
                <a:latin typeface="+mj-lt"/>
              </a:rPr>
              <a:t>Lockouts are services that cannot be reimbursed or claimed due to the potential duplication of claim (double billing) </a:t>
            </a:r>
          </a:p>
          <a:p>
            <a:pPr marL="0" indent="0" algn="ctr">
              <a:buNone/>
            </a:pPr>
            <a:r>
              <a:rPr lang="en-US" sz="5100" dirty="0">
                <a:latin typeface="+mj-lt"/>
              </a:rPr>
              <a:t>or ineligible billing site.</a:t>
            </a:r>
          </a:p>
          <a:p>
            <a:pPr marL="0" indent="0">
              <a:buNone/>
            </a:pPr>
            <a:endParaRPr lang="en-US" sz="6400" dirty="0">
              <a:latin typeface="+mj-lt"/>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052" y="2731726"/>
            <a:ext cx="6019800" cy="3372798"/>
          </a:xfrm>
          <a:prstGeom prst="rect">
            <a:avLst/>
          </a:prstGeom>
        </p:spPr>
      </p:pic>
      <p:sp>
        <p:nvSpPr>
          <p:cNvPr id="2" name="Title 1"/>
          <p:cNvSpPr>
            <a:spLocks noGrp="1"/>
          </p:cNvSpPr>
          <p:nvPr>
            <p:ph type="title"/>
          </p:nvPr>
        </p:nvSpPr>
        <p:spPr/>
        <p:txBody>
          <a:bodyPr>
            <a:normAutofit/>
          </a:bodyPr>
          <a:lstStyle/>
          <a:p>
            <a:r>
              <a:rPr lang="en-US" dirty="0"/>
              <a:t>MH Service Lockouts</a:t>
            </a:r>
            <a:endParaRPr lang="en-US" sz="31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129</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116734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F69C6-05BC-4308-BD19-A90DA5BD9A0A}"/>
              </a:ext>
            </a:extLst>
          </p:cNvPr>
          <p:cNvSpPr>
            <a:spLocks noGrp="1"/>
          </p:cNvSpPr>
          <p:nvPr>
            <p:ph type="title"/>
          </p:nvPr>
        </p:nvSpPr>
        <p:spPr/>
        <p:txBody>
          <a:bodyPr anchor="ctr">
            <a:normAutofit fontScale="90000"/>
          </a:bodyPr>
          <a:lstStyle/>
          <a:p>
            <a:br>
              <a:rPr lang="en-US" dirty="0"/>
            </a:br>
            <a:r>
              <a:rPr lang="en-US" dirty="0"/>
              <a:t>Timely Access to Services Summary</a:t>
            </a:r>
            <a:br>
              <a:rPr lang="en-US" dirty="0"/>
            </a:br>
            <a:endParaRPr lang="en-US" dirty="0"/>
          </a:p>
        </p:txBody>
      </p:sp>
      <p:sp>
        <p:nvSpPr>
          <p:cNvPr id="3" name="Footer Placeholder 2">
            <a:extLst>
              <a:ext uri="{FF2B5EF4-FFF2-40B4-BE49-F238E27FC236}">
                <a16:creationId xmlns:a16="http://schemas.microsoft.com/office/drawing/2014/main" id="{4136FDD1-4198-4878-8A11-F12D95753495}"/>
              </a:ext>
            </a:extLst>
          </p:cNvPr>
          <p:cNvSpPr>
            <a:spLocks noGrp="1"/>
          </p:cNvSpPr>
          <p:nvPr>
            <p:ph type="ftr" sz="quarter" idx="11"/>
          </p:nvPr>
        </p:nvSpPr>
        <p:spPr/>
        <p:txBody>
          <a:bodyPr/>
          <a:lstStyle/>
          <a:p>
            <a:r>
              <a:rPr lang="en-US"/>
              <a:t>v9.6.19</a:t>
            </a:r>
            <a:endParaRPr lang="en-US" dirty="0"/>
          </a:p>
        </p:txBody>
      </p:sp>
      <p:sp>
        <p:nvSpPr>
          <p:cNvPr id="4" name="Slide Number Placeholder 3">
            <a:extLst>
              <a:ext uri="{FF2B5EF4-FFF2-40B4-BE49-F238E27FC236}">
                <a16:creationId xmlns:a16="http://schemas.microsoft.com/office/drawing/2014/main" id="{8BE5A22B-8BC3-424A-9A93-41ECE375D883}"/>
              </a:ext>
            </a:extLst>
          </p:cNvPr>
          <p:cNvSpPr>
            <a:spLocks noGrp="1"/>
          </p:cNvSpPr>
          <p:nvPr>
            <p:ph type="sldNum" sz="quarter" idx="12"/>
          </p:nvPr>
        </p:nvSpPr>
        <p:spPr/>
        <p:txBody>
          <a:bodyPr/>
          <a:lstStyle/>
          <a:p>
            <a:fld id="{700861E1-0C85-490F-A709-222B40EEEBBE}" type="slidenum">
              <a:rPr lang="en-US" smtClean="0"/>
              <a:pPr/>
              <a:t>13</a:t>
            </a:fld>
            <a:endParaRPr lang="en-US" dirty="0"/>
          </a:p>
        </p:txBody>
      </p:sp>
      <p:sp>
        <p:nvSpPr>
          <p:cNvPr id="5" name="Content Placeholder 4">
            <a:extLst>
              <a:ext uri="{FF2B5EF4-FFF2-40B4-BE49-F238E27FC236}">
                <a16:creationId xmlns:a16="http://schemas.microsoft.com/office/drawing/2014/main" id="{5156F06A-8958-496A-8C07-A8556B9AEA67}"/>
              </a:ext>
            </a:extLst>
          </p:cNvPr>
          <p:cNvSpPr>
            <a:spLocks noGrp="1"/>
          </p:cNvSpPr>
          <p:nvPr>
            <p:ph sz="quarter" idx="1"/>
          </p:nvPr>
        </p:nvSpPr>
        <p:spPr/>
        <p:txBody>
          <a:bodyPr/>
          <a:lstStyle/>
          <a:p>
            <a:pPr marL="285750" lvl="0" indent="-285750" defTabSz="457200">
              <a:spcAft>
                <a:spcPts val="600"/>
              </a:spcAft>
              <a:buClr>
                <a:srgbClr val="83992A"/>
              </a:buClr>
              <a:buSzPct val="115000"/>
              <a:buFont typeface="Arial"/>
              <a:buChar char="•"/>
            </a:pPr>
            <a:r>
              <a:rPr lang="en-US" sz="2200" dirty="0">
                <a:solidFill>
                  <a:prstClr val="black">
                    <a:lumMod val="85000"/>
                    <a:lumOff val="15000"/>
                  </a:prstClr>
                </a:solidFill>
                <a:latin typeface="Garamond" panose="02020404030301010803"/>
              </a:rPr>
              <a:t>DHCS wants to know does the MHP provide timely appointment offers and ultimately timely access to assessment? And does the MHP provide timely access to treatment?</a:t>
            </a:r>
          </a:p>
          <a:p>
            <a:pPr marL="285750" lvl="0" indent="-285750" defTabSz="457200">
              <a:spcAft>
                <a:spcPts val="600"/>
              </a:spcAft>
              <a:buClr>
                <a:srgbClr val="83992A"/>
              </a:buClr>
              <a:buSzPct val="115000"/>
              <a:buFont typeface="Arial"/>
              <a:buChar char="•"/>
            </a:pPr>
            <a:r>
              <a:rPr lang="en-US" sz="2200" dirty="0">
                <a:solidFill>
                  <a:prstClr val="black">
                    <a:lumMod val="85000"/>
                    <a:lumOff val="15000"/>
                  </a:prstClr>
                </a:solidFill>
                <a:latin typeface="Garamond" panose="02020404030301010803"/>
              </a:rPr>
              <a:t>DHCS wants to determine the number of days from a beneficiary’s request for specialty mental health services to an initial assessment, and the number of days from the initial assessment to the first treatment appointment.</a:t>
            </a:r>
          </a:p>
          <a:p>
            <a:pPr marL="285750" lvl="0" indent="-285750" defTabSz="457200">
              <a:spcAft>
                <a:spcPts val="600"/>
              </a:spcAft>
              <a:buClr>
                <a:srgbClr val="83992A"/>
              </a:buClr>
              <a:buSzPct val="115000"/>
              <a:buFont typeface="Arial"/>
              <a:buChar char="•"/>
            </a:pPr>
            <a:r>
              <a:rPr lang="en-US" sz="2200" dirty="0">
                <a:solidFill>
                  <a:prstClr val="black">
                    <a:lumMod val="85000"/>
                    <a:lumOff val="15000"/>
                  </a:prstClr>
                </a:solidFill>
                <a:latin typeface="Garamond" panose="02020404030301010803"/>
              </a:rPr>
              <a:t>Info. Notice dated March 22, 2019 indicates that MHP’s must begin collecting the timelines data June 20, 2019. </a:t>
            </a:r>
          </a:p>
          <a:p>
            <a:endParaRPr lang="en-US" dirty="0"/>
          </a:p>
        </p:txBody>
      </p:sp>
    </p:spTree>
    <p:extLst>
      <p:ext uri="{BB962C8B-B14F-4D97-AF65-F5344CB8AC3E}">
        <p14:creationId xmlns:p14="http://schemas.microsoft.com/office/powerpoint/2010/main" val="691243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latin typeface="+mn-lt"/>
                <a:cs typeface="Arial" panose="020B0604020202020204" pitchFamily="34" charset="0"/>
              </a:rPr>
              <a:t>Non-Reimbursable Services/Activities </a:t>
            </a:r>
            <a:endParaRPr lang="en-US" sz="2400" dirty="0">
              <a:latin typeface="+mn-lt"/>
              <a:cs typeface="Arial" panose="020B0604020202020204" pitchFamily="34" charset="0"/>
            </a:endParaRPr>
          </a:p>
        </p:txBody>
      </p:sp>
      <p:sp>
        <p:nvSpPr>
          <p:cNvPr id="3" name="Content Placeholder 2"/>
          <p:cNvSpPr>
            <a:spLocks noGrp="1"/>
          </p:cNvSpPr>
          <p:nvPr>
            <p:ph sz="quarter" idx="1"/>
          </p:nvPr>
        </p:nvSpPr>
        <p:spPr>
          <a:xfrm>
            <a:off x="457200" y="1600200"/>
            <a:ext cx="8229600" cy="4953000"/>
          </a:xfrm>
        </p:spPr>
        <p:txBody>
          <a:bodyPr>
            <a:normAutofit fontScale="25000" lnSpcReduction="20000"/>
          </a:bodyPr>
          <a:lstStyle/>
          <a:p>
            <a:r>
              <a:rPr lang="en-US" sz="7200" dirty="0">
                <a:latin typeface="Arial" panose="020B0604020202020204" pitchFamily="34" charset="0"/>
                <a:cs typeface="Arial" panose="020B0604020202020204" pitchFamily="34" charset="0"/>
              </a:rPr>
              <a:t>No service provided: Missed appointment </a:t>
            </a:r>
          </a:p>
          <a:p>
            <a:r>
              <a:rPr lang="en-US" sz="7200" dirty="0">
                <a:latin typeface="Arial" panose="020B0604020202020204" pitchFamily="34" charset="0"/>
                <a:cs typeface="Arial" panose="020B0604020202020204" pitchFamily="34" charset="0"/>
              </a:rPr>
              <a:t>Solely transportation of an individual to or from a service</a:t>
            </a:r>
          </a:p>
          <a:p>
            <a:r>
              <a:rPr lang="en-US" sz="7200" dirty="0">
                <a:latin typeface="Arial" panose="020B0604020202020204" pitchFamily="34" charset="0"/>
                <a:cs typeface="Arial" panose="020B0604020202020204" pitchFamily="34" charset="0"/>
              </a:rPr>
              <a:t>Services provided which included payee related activities  (Indicate payee portion of visit in a separate—non-billable service note.)</a:t>
            </a:r>
          </a:p>
          <a:p>
            <a:r>
              <a:rPr lang="en-US" sz="7200" dirty="0">
                <a:latin typeface="Arial" panose="020B0604020202020204" pitchFamily="34" charset="0"/>
                <a:cs typeface="Arial" panose="020B0604020202020204" pitchFamily="34" charset="0"/>
              </a:rPr>
              <a:t>Services provided which included clerical activities</a:t>
            </a:r>
          </a:p>
          <a:p>
            <a:pPr lvl="1"/>
            <a:r>
              <a:rPr lang="en-US" sz="7200" dirty="0">
                <a:solidFill>
                  <a:schemeClr val="tx1"/>
                </a:solidFill>
                <a:latin typeface="Arial" panose="020B0604020202020204" pitchFamily="34" charset="0"/>
                <a:cs typeface="Arial" panose="020B0604020202020204" pitchFamily="34" charset="0"/>
              </a:rPr>
              <a:t>Leaving or listening to voice mail, or email, or texting, etc.</a:t>
            </a:r>
          </a:p>
          <a:p>
            <a:r>
              <a:rPr lang="en-US" sz="7200" dirty="0">
                <a:latin typeface="Arial" panose="020B0604020202020204" pitchFamily="34" charset="0"/>
                <a:cs typeface="Arial" panose="020B0604020202020204" pitchFamily="34" charset="0"/>
              </a:rPr>
              <a:t>Socialization Group</a:t>
            </a:r>
          </a:p>
          <a:p>
            <a:pPr lvl="1"/>
            <a:r>
              <a:rPr lang="en-US" sz="7200" dirty="0">
                <a:solidFill>
                  <a:schemeClr val="tx1"/>
                </a:solidFill>
                <a:latin typeface="Arial" panose="020B0604020202020204" pitchFamily="34" charset="0"/>
                <a:cs typeface="Arial" panose="020B0604020202020204" pitchFamily="34" charset="0"/>
              </a:rPr>
              <a:t>which consists of generalized group activities that do not provide systematic individualized feedback to the specific targeted behaviors of the clients involved</a:t>
            </a:r>
          </a:p>
          <a:p>
            <a:r>
              <a:rPr lang="en-US" sz="7200" dirty="0">
                <a:latin typeface="Arial" panose="020B0604020202020204" pitchFamily="34" charset="0"/>
                <a:cs typeface="Arial" panose="020B0604020202020204" pitchFamily="34" charset="0"/>
              </a:rPr>
              <a:t>Translation and/or interpretive services </a:t>
            </a:r>
          </a:p>
          <a:p>
            <a:r>
              <a:rPr lang="en-US" sz="7200" dirty="0">
                <a:latin typeface="Arial" panose="020B0604020202020204" pitchFamily="34" charset="0"/>
                <a:cs typeface="Arial" panose="020B0604020202020204" pitchFamily="34" charset="0"/>
              </a:rPr>
              <a:t>Activities or interventions that included vocational training, academic education or recreational activities </a:t>
            </a:r>
          </a:p>
          <a:p>
            <a:r>
              <a:rPr lang="en-US" sz="7200" dirty="0">
                <a:latin typeface="Arial" panose="020B0604020202020204" pitchFamily="34" charset="0"/>
                <a:cs typeface="Arial" panose="020B0604020202020204" pitchFamily="34" charset="0"/>
              </a:rPr>
              <a:t>Calling in/Completing CPS/APS reports. </a:t>
            </a:r>
          </a:p>
          <a:p>
            <a:r>
              <a:rPr lang="en-US" sz="7200" dirty="0">
                <a:latin typeface="Arial" panose="020B0604020202020204" pitchFamily="34" charset="0"/>
                <a:cs typeface="Arial" panose="020B0604020202020204" pitchFamily="34" charset="0"/>
              </a:rPr>
              <a:t>Writing SSI disability report</a:t>
            </a:r>
          </a:p>
          <a:p>
            <a:r>
              <a:rPr lang="en-US" sz="7200" dirty="0">
                <a:latin typeface="Arial" panose="020B0604020202020204" pitchFamily="34" charset="0"/>
                <a:cs typeface="Arial" panose="020B0604020202020204" pitchFamily="34" charset="0"/>
              </a:rPr>
              <a:t>Services provided after client’s death.</a:t>
            </a:r>
          </a:p>
          <a:p>
            <a:pPr marL="0" indent="0">
              <a:buNone/>
            </a:pPr>
            <a:endParaRPr lang="en-US" sz="72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130</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74487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Retention</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131</a:t>
            </a:fld>
            <a:endParaRPr lang="en-US" dirty="0"/>
          </a:p>
        </p:txBody>
      </p:sp>
      <p:sp>
        <p:nvSpPr>
          <p:cNvPr id="5" name="Content Placeholder 4"/>
          <p:cNvSpPr>
            <a:spLocks noGrp="1"/>
          </p:cNvSpPr>
          <p:nvPr>
            <p:ph sz="quarter" idx="1"/>
          </p:nvPr>
        </p:nvSpPr>
        <p:spPr/>
        <p:txBody>
          <a:bodyPr>
            <a:normAutofit fontScale="62500" lnSpcReduction="20000"/>
          </a:bodyPr>
          <a:lstStyle/>
          <a:p>
            <a:r>
              <a:rPr lang="en-US" sz="2600" dirty="0"/>
              <a:t>For all clients, records (paper and electronic) must be maintained for a minimum of: ten (10) years after the last service OR ten (10) years after their eighteenth (18) birthday, whichever is later. (DMH02) As well:</a:t>
            </a:r>
          </a:p>
          <a:p>
            <a:r>
              <a:rPr lang="en-US" sz="2600" dirty="0"/>
              <a:t>If later, records must also be retained until DHCS does a final cost settlement with ACBH for the FY in which the last date of service occurred. The last cost settlement which has been finalized occurred for FY 07/01/08-6/30/09. The most recent cost settlement will always be found here. </a:t>
            </a:r>
          </a:p>
          <a:p>
            <a:r>
              <a:rPr lang="en-US" sz="2600" dirty="0"/>
              <a:t>On the date of the ten year anniversary (after no services, or the client’s 18th birthday—whichever is later), the record shall be retained until the then current DHCS contract with ACBH expires. The current contract terminates 6/30/23. The most recent contract termination date will always be found here.</a:t>
            </a:r>
          </a:p>
          <a:p>
            <a:r>
              <a:rPr lang="en-US" sz="2600" dirty="0"/>
              <a:t>Audit situations: Records shall be retained beyond the ten (10) year period if an audit involving those records is pending, until the audit findings are resolved. The obligation to maintain the records beyond the ten (10) year period exists only if the MHP notifies the Contractor of the commencement of an audit prior to the expiration of the ten (10) year period.</a:t>
            </a:r>
          </a:p>
          <a:p>
            <a:endParaRPr lang="en-US" sz="2600" dirty="0"/>
          </a:p>
          <a:p>
            <a:pPr marL="0" indent="0" algn="ctr">
              <a:buNone/>
            </a:pPr>
            <a:r>
              <a:rPr lang="en-US" sz="2900" dirty="0"/>
              <a:t>*Given the above extensions beyond the 10 year period it is highly recommended that all providers simply maintain their client’s records for fifteen (15) years after the last service OR fifteen (15) years after their eighteenth (18) birthday, whichever is later.* </a:t>
            </a:r>
          </a:p>
        </p:txBody>
      </p:sp>
    </p:spTree>
    <p:extLst>
      <p:ext uri="{BB962C8B-B14F-4D97-AF65-F5344CB8AC3E}">
        <p14:creationId xmlns:p14="http://schemas.microsoft.com/office/powerpoint/2010/main" val="6275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800"/>
          </a:xfrm>
        </p:spPr>
        <p:txBody>
          <a:bodyPr>
            <a:normAutofit/>
          </a:bodyPr>
          <a:lstStyle/>
          <a:p>
            <a:r>
              <a:rPr lang="en-US" sz="3600" dirty="0"/>
              <a:t>Minor Consent, ages 12 – 17 yrs.</a:t>
            </a:r>
          </a:p>
        </p:txBody>
      </p:sp>
      <p:sp>
        <p:nvSpPr>
          <p:cNvPr id="3" name="Content Placeholder 2"/>
          <p:cNvSpPr>
            <a:spLocks noGrp="1"/>
          </p:cNvSpPr>
          <p:nvPr>
            <p:ph sz="quarter" idx="1"/>
          </p:nvPr>
        </p:nvSpPr>
        <p:spPr>
          <a:xfrm>
            <a:off x="457200" y="1676400"/>
            <a:ext cx="8229600" cy="4419600"/>
          </a:xfrm>
        </p:spPr>
        <p:txBody>
          <a:bodyPr>
            <a:normAutofit fontScale="70000" lnSpcReduction="20000"/>
          </a:bodyPr>
          <a:lstStyle/>
          <a:p>
            <a:r>
              <a:rPr lang="en-US" dirty="0"/>
              <a:t>Minors aged 12 – 17 </a:t>
            </a:r>
            <a:r>
              <a:rPr lang="en-US" dirty="0" err="1"/>
              <a:t>yrs</a:t>
            </a:r>
            <a:r>
              <a:rPr lang="en-US" dirty="0"/>
              <a:t> of age may consent to their own treatment under Family Code 6924 or Health &amp; Safety Code 124260.</a:t>
            </a:r>
          </a:p>
          <a:p>
            <a:endParaRPr lang="en-US" dirty="0"/>
          </a:p>
          <a:p>
            <a:r>
              <a:rPr lang="en-US" dirty="0"/>
              <a:t>If minor is consenting under Health &amp; Safety Code 124260 – the provider must seek authorization from their QA technical contact to provide the service and thereby ensure that Medi-Cal is not claimed.</a:t>
            </a:r>
          </a:p>
          <a:p>
            <a:endParaRPr lang="en-US" dirty="0"/>
          </a:p>
          <a:p>
            <a:r>
              <a:rPr lang="en-US" dirty="0"/>
              <a:t>If minor is consenting under Family Code 6924– the provider may document as such and serve the client without any additional authorization (if meets necessary requirements).</a:t>
            </a:r>
          </a:p>
          <a:p>
            <a:pPr lvl="1"/>
            <a:r>
              <a:rPr lang="en-US" dirty="0">
                <a:solidFill>
                  <a:schemeClr val="tx1"/>
                </a:solidFill>
              </a:rPr>
              <a:t>However, if the possibility of the caretaker being informed by Medi-Cal that services are being provided is a risk for the client—call QA and explain this so client may be authorized under 124260 instead without risk of the caretaker being alerted to treatment.</a:t>
            </a:r>
          </a:p>
          <a:p>
            <a:pPr lvl="1"/>
            <a:endParaRPr lang="en-US" dirty="0">
              <a:solidFill>
                <a:schemeClr val="tx1"/>
              </a:solidFill>
            </a:endParaRPr>
          </a:p>
          <a:p>
            <a:r>
              <a:rPr lang="en-US" dirty="0"/>
              <a:t>For more information:</a:t>
            </a:r>
          </a:p>
          <a:p>
            <a:pPr lvl="1"/>
            <a:r>
              <a:rPr lang="en-US" dirty="0">
                <a:hlinkClick r:id="rId3"/>
              </a:rPr>
              <a:t>www.youthlaw.org</a:t>
            </a:r>
            <a:endParaRPr lang="en-US" dirty="0"/>
          </a:p>
          <a:p>
            <a:pPr lvl="2"/>
            <a:r>
              <a:rPr lang="en-US" dirty="0"/>
              <a:t>Search in their website for “Minor Consent”</a:t>
            </a:r>
            <a:endParaRPr lang="en-US" dirty="0">
              <a:solidFill>
                <a:schemeClr val="tx1"/>
              </a:solidFill>
            </a:endParaRPr>
          </a:p>
          <a:p>
            <a:endParaRPr lang="en-US" i="1" u="sng" dirty="0">
              <a:solidFill>
                <a:srgbClr val="FF0000"/>
              </a:solidFill>
            </a:endParaRPr>
          </a:p>
          <a:p>
            <a:pPr marL="0" indent="0">
              <a:buNone/>
            </a:pPr>
            <a:endParaRPr lang="en-US" i="1" u="sng" dirty="0">
              <a:solidFill>
                <a:srgbClr val="FF0000"/>
              </a:solidFill>
            </a:endParaRPr>
          </a:p>
          <a:p>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132</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829401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chemeClr val="bg2">
                    <a:lumMod val="90000"/>
                  </a:schemeClr>
                </a:solidFill>
              </a:rPr>
              <a:t>Updating or Inserting New Emergency Contact Information in INSYST</a:t>
            </a:r>
          </a:p>
        </p:txBody>
      </p:sp>
      <p:sp>
        <p:nvSpPr>
          <p:cNvPr id="3" name="Subtitle 2"/>
          <p:cNvSpPr>
            <a:spLocks noGrp="1"/>
          </p:cNvSpPr>
          <p:nvPr>
            <p:ph type="subTitle" idx="1"/>
          </p:nvPr>
        </p:nvSpPr>
        <p:spPr>
          <a:xfrm>
            <a:off x="1371600" y="3352800"/>
            <a:ext cx="6400800" cy="1752600"/>
          </a:xfrm>
        </p:spPr>
        <p:txBody>
          <a:bodyPr>
            <a:normAutofit lnSpcReduction="10000"/>
          </a:bodyPr>
          <a:lstStyle/>
          <a:p>
            <a:r>
              <a:rPr lang="en-US" b="0" dirty="0">
                <a:solidFill>
                  <a:schemeClr val="tx1"/>
                </a:solidFill>
              </a:rPr>
              <a:t>A Client’s emergency contact information must be entered, and kept updated in </a:t>
            </a:r>
            <a:r>
              <a:rPr lang="en-US" b="0" dirty="0" err="1">
                <a:solidFill>
                  <a:schemeClr val="tx1"/>
                </a:solidFill>
              </a:rPr>
              <a:t>Insyst</a:t>
            </a:r>
            <a:r>
              <a:rPr lang="en-US" b="0" dirty="0">
                <a:solidFill>
                  <a:schemeClr val="tx1"/>
                </a:solidFill>
              </a:rPr>
              <a:t>.</a:t>
            </a:r>
            <a:br>
              <a:rPr lang="en-US" b="0" dirty="0">
                <a:solidFill>
                  <a:schemeClr val="tx1"/>
                </a:solidFill>
              </a:rPr>
            </a:br>
            <a:r>
              <a:rPr lang="en-US" dirty="0"/>
              <a:t>------------------</a:t>
            </a:r>
          </a:p>
          <a:p>
            <a:r>
              <a:rPr lang="en-US" b="0" dirty="0">
                <a:solidFill>
                  <a:schemeClr val="tx1"/>
                </a:solidFill>
              </a:rPr>
              <a:t>it is recommended each provider have a designated location in their medical record for emergency contacts.</a:t>
            </a:r>
          </a:p>
        </p:txBody>
      </p:sp>
      <p:sp>
        <p:nvSpPr>
          <p:cNvPr id="4" name="Footer Placeholder 3"/>
          <p:cNvSpPr>
            <a:spLocks noGrp="1"/>
          </p:cNvSpPr>
          <p:nvPr>
            <p:ph type="ftr" sz="quarter" idx="11"/>
          </p:nvPr>
        </p:nvSpPr>
        <p:spPr/>
        <p:txBody>
          <a:bodyPr/>
          <a:lstStyle/>
          <a:p>
            <a:r>
              <a:rPr lang="en-US"/>
              <a:t>v9.6.19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133</a:t>
            </a:fld>
            <a:endParaRPr lang="en-US" dirty="0"/>
          </a:p>
        </p:txBody>
      </p:sp>
    </p:spTree>
    <p:extLst>
      <p:ext uri="{BB962C8B-B14F-4D97-AF65-F5344CB8AC3E}">
        <p14:creationId xmlns:p14="http://schemas.microsoft.com/office/powerpoint/2010/main" val="492018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737961"/>
          </a:xfrm>
        </p:spPr>
        <p:txBody>
          <a:bodyPr>
            <a:normAutofit fontScale="90000"/>
          </a:bodyPr>
          <a:lstStyle/>
          <a:p>
            <a:r>
              <a:rPr lang="en-US" dirty="0"/>
              <a:t>How to Update Emergency Contact Information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518876"/>
            <a:ext cx="6814457" cy="5172211"/>
          </a:xfrm>
        </p:spPr>
      </p:pic>
      <p:sp>
        <p:nvSpPr>
          <p:cNvPr id="5" name="Footer Placeholder 4"/>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134</a:t>
            </a:fld>
            <a:endParaRPr lang="en-US" dirty="0"/>
          </a:p>
        </p:txBody>
      </p:sp>
    </p:spTree>
    <p:extLst>
      <p:ext uri="{BB962C8B-B14F-4D97-AF65-F5344CB8AC3E}">
        <p14:creationId xmlns:p14="http://schemas.microsoft.com/office/powerpoint/2010/main" val="2542986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257"/>
            <a:ext cx="7886700" cy="776515"/>
          </a:xfrm>
        </p:spPr>
        <p:txBody>
          <a:bodyPr>
            <a:normAutofit fontScale="90000"/>
          </a:bodyPr>
          <a:lstStyle/>
          <a:p>
            <a:br>
              <a:rPr lang="en-US" dirty="0"/>
            </a:br>
            <a:br>
              <a:rPr lang="en-US" dirty="0"/>
            </a:br>
            <a:r>
              <a:rPr lang="en-US" dirty="0"/>
              <a:t>How to Update Emergency Contact Information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441892"/>
            <a:ext cx="6803572" cy="5075022"/>
          </a:xfrm>
        </p:spPr>
      </p:pic>
      <p:sp>
        <p:nvSpPr>
          <p:cNvPr id="3" name="Footer Placeholder 2"/>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135</a:t>
            </a:fld>
            <a:endParaRPr lang="en-US" dirty="0"/>
          </a:p>
        </p:txBody>
      </p:sp>
    </p:spTree>
    <p:extLst>
      <p:ext uri="{BB962C8B-B14F-4D97-AF65-F5344CB8AC3E}">
        <p14:creationId xmlns:p14="http://schemas.microsoft.com/office/powerpoint/2010/main" val="3791280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397" y="828268"/>
            <a:ext cx="7886700" cy="404132"/>
          </a:xfrm>
        </p:spPr>
        <p:txBody>
          <a:bodyPr>
            <a:normAutofit fontScale="90000"/>
          </a:bodyPr>
          <a:lstStyle/>
          <a:p>
            <a:r>
              <a:rPr lang="en-US" dirty="0"/>
              <a:t>How to Update Emergency Contact Information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8038" y="1447800"/>
            <a:ext cx="6460562" cy="5181600"/>
          </a:xfrm>
        </p:spPr>
      </p:pic>
      <p:sp>
        <p:nvSpPr>
          <p:cNvPr id="3" name="Footer Placeholder 2"/>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136</a:t>
            </a:fld>
            <a:endParaRPr lang="en-US" dirty="0"/>
          </a:p>
        </p:txBody>
      </p:sp>
    </p:spTree>
    <p:extLst>
      <p:ext uri="{BB962C8B-B14F-4D97-AF65-F5344CB8AC3E}">
        <p14:creationId xmlns:p14="http://schemas.microsoft.com/office/powerpoint/2010/main" val="1849856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016000"/>
          </a:xfrm>
        </p:spPr>
        <p:txBody>
          <a:bodyPr>
            <a:normAutofit fontScale="90000"/>
          </a:bodyPr>
          <a:lstStyle/>
          <a:p>
            <a:pPr algn="ctr"/>
            <a:r>
              <a:rPr lang="en-US" dirty="0"/>
              <a:t>Inserting Significant Other Info if None was Entered at Episode Opening.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502311"/>
            <a:ext cx="6324600" cy="5232321"/>
          </a:xfrm>
        </p:spPr>
      </p:pic>
      <p:sp>
        <p:nvSpPr>
          <p:cNvPr id="3" name="Footer Placeholder 2"/>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137</a:t>
            </a:fld>
            <a:endParaRPr lang="en-US" dirty="0"/>
          </a:p>
        </p:txBody>
      </p:sp>
    </p:spTree>
    <p:extLst>
      <p:ext uri="{BB962C8B-B14F-4D97-AF65-F5344CB8AC3E}">
        <p14:creationId xmlns:p14="http://schemas.microsoft.com/office/powerpoint/2010/main" val="155190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30514"/>
          </a:xfrm>
        </p:spPr>
        <p:txBody>
          <a:bodyPr>
            <a:normAutofit fontScale="90000"/>
          </a:bodyPr>
          <a:lstStyle/>
          <a:p>
            <a:pPr algn="ctr"/>
            <a:r>
              <a:rPr lang="en-US" dirty="0"/>
              <a:t>Updating Significant Other Information that has already been entered.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4707" y="1600202"/>
            <a:ext cx="6977743" cy="5030465"/>
          </a:xfrm>
        </p:spPr>
      </p:pic>
      <p:sp>
        <p:nvSpPr>
          <p:cNvPr id="3" name="Footer Placeholder 2"/>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138</a:t>
            </a:fld>
            <a:endParaRPr lang="en-US" dirty="0"/>
          </a:p>
        </p:txBody>
      </p:sp>
    </p:spTree>
    <p:extLst>
      <p:ext uri="{BB962C8B-B14F-4D97-AF65-F5344CB8AC3E}">
        <p14:creationId xmlns:p14="http://schemas.microsoft.com/office/powerpoint/2010/main" val="1682769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4271" y="1467699"/>
            <a:ext cx="7195457" cy="5283200"/>
          </a:xfrm>
        </p:spPr>
      </p:pic>
      <p:sp>
        <p:nvSpPr>
          <p:cNvPr id="2" name="Title 1"/>
          <p:cNvSpPr>
            <a:spLocks noGrp="1"/>
          </p:cNvSpPr>
          <p:nvPr>
            <p:ph type="title"/>
          </p:nvPr>
        </p:nvSpPr>
        <p:spPr>
          <a:xfrm>
            <a:off x="628650" y="365126"/>
            <a:ext cx="7886700" cy="781504"/>
          </a:xfrm>
        </p:spPr>
        <p:txBody>
          <a:bodyPr>
            <a:normAutofit fontScale="90000"/>
          </a:bodyPr>
          <a:lstStyle/>
          <a:p>
            <a:r>
              <a:rPr lang="en-US" dirty="0"/>
              <a:t>How to Update Emergency Contact Information</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139</a:t>
            </a:fld>
            <a:endParaRPr lang="en-US" dirty="0"/>
          </a:p>
        </p:txBody>
      </p:sp>
    </p:spTree>
    <p:extLst>
      <p:ext uri="{BB962C8B-B14F-4D97-AF65-F5344CB8AC3E}">
        <p14:creationId xmlns:p14="http://schemas.microsoft.com/office/powerpoint/2010/main" val="2117044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88EB-539A-452E-907D-CF5356238292}"/>
              </a:ext>
            </a:extLst>
          </p:cNvPr>
          <p:cNvSpPr>
            <a:spLocks noGrp="1"/>
          </p:cNvSpPr>
          <p:nvPr>
            <p:ph type="title"/>
          </p:nvPr>
        </p:nvSpPr>
        <p:spPr/>
        <p:txBody>
          <a:bodyPr/>
          <a:lstStyle/>
          <a:p>
            <a:r>
              <a:rPr lang="en-US" dirty="0"/>
              <a:t>Timely Access Tracking	</a:t>
            </a:r>
          </a:p>
        </p:txBody>
      </p:sp>
      <p:sp>
        <p:nvSpPr>
          <p:cNvPr id="3" name="Footer Placeholder 2">
            <a:extLst>
              <a:ext uri="{FF2B5EF4-FFF2-40B4-BE49-F238E27FC236}">
                <a16:creationId xmlns:a16="http://schemas.microsoft.com/office/drawing/2014/main" id="{A0B35C3E-E00A-4326-846E-D8BAE1FB6BAF}"/>
              </a:ext>
            </a:extLst>
          </p:cNvPr>
          <p:cNvSpPr>
            <a:spLocks noGrp="1"/>
          </p:cNvSpPr>
          <p:nvPr>
            <p:ph type="ftr" sz="quarter" idx="11"/>
          </p:nvPr>
        </p:nvSpPr>
        <p:spPr/>
        <p:txBody>
          <a:bodyPr/>
          <a:lstStyle/>
          <a:p>
            <a:r>
              <a:rPr lang="en-US"/>
              <a:t>v9.6.19</a:t>
            </a:r>
            <a:endParaRPr lang="en-US" dirty="0"/>
          </a:p>
        </p:txBody>
      </p:sp>
      <p:sp>
        <p:nvSpPr>
          <p:cNvPr id="4" name="Slide Number Placeholder 3">
            <a:extLst>
              <a:ext uri="{FF2B5EF4-FFF2-40B4-BE49-F238E27FC236}">
                <a16:creationId xmlns:a16="http://schemas.microsoft.com/office/drawing/2014/main" id="{8F465913-3C65-4CD9-8CB4-45C3E73FE978}"/>
              </a:ext>
            </a:extLst>
          </p:cNvPr>
          <p:cNvSpPr>
            <a:spLocks noGrp="1"/>
          </p:cNvSpPr>
          <p:nvPr>
            <p:ph type="sldNum" sz="quarter" idx="12"/>
          </p:nvPr>
        </p:nvSpPr>
        <p:spPr/>
        <p:txBody>
          <a:bodyPr/>
          <a:lstStyle/>
          <a:p>
            <a:fld id="{700861E1-0C85-490F-A709-222B40EEEBBE}" type="slidenum">
              <a:rPr lang="en-US" smtClean="0"/>
              <a:pPr/>
              <a:t>14</a:t>
            </a:fld>
            <a:endParaRPr lang="en-US" dirty="0"/>
          </a:p>
        </p:txBody>
      </p:sp>
      <p:sp>
        <p:nvSpPr>
          <p:cNvPr id="5" name="Content Placeholder 4">
            <a:extLst>
              <a:ext uri="{FF2B5EF4-FFF2-40B4-BE49-F238E27FC236}">
                <a16:creationId xmlns:a16="http://schemas.microsoft.com/office/drawing/2014/main" id="{26054870-23A7-4334-8BB5-ABE47D5D8B9C}"/>
              </a:ext>
            </a:extLst>
          </p:cNvPr>
          <p:cNvSpPr>
            <a:spLocks noGrp="1"/>
          </p:cNvSpPr>
          <p:nvPr>
            <p:ph sz="quarter" idx="1"/>
          </p:nvPr>
        </p:nvSpPr>
        <p:spPr/>
        <p:txBody>
          <a:bodyPr>
            <a:normAutofit lnSpcReduction="10000"/>
          </a:bodyPr>
          <a:lstStyle/>
          <a:p>
            <a:r>
              <a:rPr lang="en-US" sz="2000" dirty="0"/>
              <a:t>Who- All outpatient ACBH county-operated programs and individuals under a contract or subcontract with ACBH who bill Medi-</a:t>
            </a:r>
            <a:r>
              <a:rPr lang="en-US" sz="2000" dirty="0" err="1"/>
              <a:t>cal</a:t>
            </a:r>
            <a:r>
              <a:rPr lang="en-US" sz="2000" dirty="0"/>
              <a:t> for services. (inpatient, Santa Rita, outreach programs do not)</a:t>
            </a:r>
          </a:p>
          <a:p>
            <a:r>
              <a:rPr lang="en-US" sz="2000" dirty="0"/>
              <a:t>What-Date of first contract to request services, type of service requested, assessment start/end, treatment start/end, medical necessity, </a:t>
            </a:r>
          </a:p>
          <a:p>
            <a:r>
              <a:rPr lang="en-US" sz="2000" dirty="0"/>
              <a:t>When-New or New returning client who has </a:t>
            </a:r>
            <a:r>
              <a:rPr lang="en-US" sz="2000" dirty="0" err="1"/>
              <a:t>medi-cal</a:t>
            </a:r>
            <a:r>
              <a:rPr lang="en-US" sz="2000" dirty="0"/>
              <a:t> or is medical eligible.</a:t>
            </a:r>
          </a:p>
          <a:p>
            <a:endParaRPr lang="en-US" sz="2000" dirty="0"/>
          </a:p>
          <a:p>
            <a:r>
              <a:rPr lang="en-US" sz="2000" dirty="0"/>
              <a:t>Providers are required to offer an appointment within</a:t>
            </a:r>
          </a:p>
          <a:p>
            <a:endParaRPr lang="en-US" sz="2000" dirty="0"/>
          </a:p>
          <a:p>
            <a:r>
              <a:rPr lang="en-US" sz="2000" dirty="0"/>
              <a:t>Psychiatry 15 business days (urgent 48 hours)</a:t>
            </a:r>
          </a:p>
          <a:p>
            <a:r>
              <a:rPr lang="en-US" sz="2000" dirty="0"/>
              <a:t>Outpatient prior authorization not required 10 days (48 hours)</a:t>
            </a:r>
          </a:p>
          <a:p>
            <a:r>
              <a:rPr lang="en-US" sz="2000" dirty="0"/>
              <a:t>Outpatient prior authorization is required 10 days (96 hours)</a:t>
            </a:r>
          </a:p>
          <a:p>
            <a:endParaRPr lang="en-US" sz="2000" dirty="0"/>
          </a:p>
          <a:p>
            <a:endParaRPr lang="en-US" dirty="0"/>
          </a:p>
        </p:txBody>
      </p:sp>
    </p:spTree>
    <p:extLst>
      <p:ext uri="{BB962C8B-B14F-4D97-AF65-F5344CB8AC3E}">
        <p14:creationId xmlns:p14="http://schemas.microsoft.com/office/powerpoint/2010/main" val="739744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5143"/>
            <a:ext cx="7886700" cy="1132114"/>
          </a:xfrm>
        </p:spPr>
        <p:txBody>
          <a:bodyPr>
            <a:normAutofit/>
          </a:bodyPr>
          <a:lstStyle/>
          <a:p>
            <a:r>
              <a:rPr lang="en-US" dirty="0"/>
              <a:t>End Result Is a Face Sheet with Emergency Contact Info</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3560" y="1600200"/>
            <a:ext cx="6433457" cy="4572000"/>
          </a:xfrm>
        </p:spPr>
      </p:pic>
      <p:sp>
        <p:nvSpPr>
          <p:cNvPr id="3" name="Footer Placeholder 2"/>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140</a:t>
            </a:fld>
            <a:endParaRPr lang="en-US" dirty="0"/>
          </a:p>
        </p:txBody>
      </p:sp>
    </p:spTree>
    <p:extLst>
      <p:ext uri="{BB962C8B-B14F-4D97-AF65-F5344CB8AC3E}">
        <p14:creationId xmlns:p14="http://schemas.microsoft.com/office/powerpoint/2010/main" val="292470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141</a:t>
            </a:fld>
            <a:endParaRPr lang="en-US" dirty="0"/>
          </a:p>
        </p:txBody>
      </p:sp>
      <p:sp>
        <p:nvSpPr>
          <p:cNvPr id="5" name="Content Placeholder 4"/>
          <p:cNvSpPr>
            <a:spLocks noGrp="1"/>
          </p:cNvSpPr>
          <p:nvPr>
            <p:ph sz="quarter" idx="1"/>
          </p:nvPr>
        </p:nvSpPr>
        <p:spPr/>
        <p:txBody>
          <a:bodyPr/>
          <a:lstStyle/>
          <a:p>
            <a:endParaRPr lang="en-US" dirty="0">
              <a:latin typeface="Georgia" panose="02040502050405020303" pitchFamily="18" charset="0"/>
            </a:endParaRPr>
          </a:p>
          <a:p>
            <a:r>
              <a:rPr lang="en-US" dirty="0">
                <a:latin typeface="Georgia" panose="02040502050405020303" pitchFamily="18" charset="0"/>
              </a:rPr>
              <a:t>The Client Messages screens allow staff to view and write messages pertaining to clients.</a:t>
            </a:r>
          </a:p>
          <a:p>
            <a:pPr marL="0" indent="0">
              <a:buNone/>
            </a:pPr>
            <a:endParaRPr lang="en-US" dirty="0">
              <a:latin typeface="Georgia" panose="02040502050405020303" pitchFamily="18" charset="0"/>
            </a:endParaRPr>
          </a:p>
          <a:p>
            <a:r>
              <a:rPr lang="en-US" dirty="0">
                <a:latin typeface="Georgia" panose="02040502050405020303" pitchFamily="18" charset="0"/>
              </a:rPr>
              <a:t>The messages are noted on the Locator and Client Message screens, and active Client Messages can be displayed on Morning Report, Report MHS 120 etc.    </a:t>
            </a:r>
          </a:p>
        </p:txBody>
      </p:sp>
    </p:spTree>
    <p:extLst>
      <p:ext uri="{BB962C8B-B14F-4D97-AF65-F5344CB8AC3E}">
        <p14:creationId xmlns:p14="http://schemas.microsoft.com/office/powerpoint/2010/main" val="414113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142</a:t>
            </a:fld>
            <a:endParaRPr lang="en-US" dirty="0"/>
          </a:p>
        </p:txBody>
      </p:sp>
      <p:sp>
        <p:nvSpPr>
          <p:cNvPr id="5" name="Content Placeholder 4"/>
          <p:cNvSpPr>
            <a:spLocks noGrp="1"/>
          </p:cNvSpPr>
          <p:nvPr>
            <p:ph sz="quarter" idx="1"/>
          </p:nvPr>
        </p:nvSpPr>
        <p:spPr/>
        <p:txBody>
          <a:bodyPr/>
          <a:lstStyle/>
          <a:p>
            <a:r>
              <a:rPr lang="en-US" dirty="0"/>
              <a:t>Select MHS or DAS</a:t>
            </a:r>
          </a:p>
          <a:p>
            <a:endParaRPr lang="en-US" dirty="0"/>
          </a:p>
        </p:txBody>
      </p:sp>
      <p:pic>
        <p:nvPicPr>
          <p:cNvPr id="6" name="Content Placeholder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1" y="2362200"/>
            <a:ext cx="5029200" cy="3276600"/>
          </a:xfrm>
          <a:prstGeom prst="rect">
            <a:avLst/>
          </a:prstGeom>
        </p:spPr>
      </p:pic>
    </p:spTree>
    <p:extLst>
      <p:ext uri="{BB962C8B-B14F-4D97-AF65-F5344CB8AC3E}">
        <p14:creationId xmlns:p14="http://schemas.microsoft.com/office/powerpoint/2010/main" val="206485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143</a:t>
            </a:fld>
            <a:endParaRPr lang="en-US" dirty="0"/>
          </a:p>
        </p:txBody>
      </p:sp>
      <p:sp>
        <p:nvSpPr>
          <p:cNvPr id="5" name="Content Placeholder 4"/>
          <p:cNvSpPr>
            <a:spLocks noGrp="1"/>
          </p:cNvSpPr>
          <p:nvPr>
            <p:ph sz="quarter" idx="1"/>
          </p:nvPr>
        </p:nvSpPr>
        <p:spPr/>
        <p:txBody>
          <a:bodyPr/>
          <a:lstStyle/>
          <a:p>
            <a:r>
              <a:rPr lang="en-US" dirty="0"/>
              <a:t>Select CLIENTS</a:t>
            </a:r>
          </a:p>
          <a:p>
            <a:endParaRPr lang="en-US" dirty="0"/>
          </a:p>
          <a:p>
            <a:endParaRPr lang="en-US" dirty="0"/>
          </a:p>
        </p:txBody>
      </p:sp>
      <p:pic>
        <p:nvPicPr>
          <p:cNvPr id="6" name="Content Placeholder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286000"/>
            <a:ext cx="5181601" cy="3352800"/>
          </a:xfrm>
          <a:prstGeom prst="rect">
            <a:avLst/>
          </a:prstGeom>
        </p:spPr>
      </p:pic>
    </p:spTree>
    <p:extLst>
      <p:ext uri="{BB962C8B-B14F-4D97-AF65-F5344CB8AC3E}">
        <p14:creationId xmlns:p14="http://schemas.microsoft.com/office/powerpoint/2010/main" val="506913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75000"/>
                  </a:schemeClr>
                </a:solidFill>
              </a:rPr>
              <a:t>Client Messages</a:t>
            </a:r>
            <a:endParaRPr lang="en-US" dirty="0"/>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144</a:t>
            </a:fld>
            <a:endParaRPr lang="en-US" dirty="0"/>
          </a:p>
        </p:txBody>
      </p:sp>
      <p:sp>
        <p:nvSpPr>
          <p:cNvPr id="5" name="Content Placeholder 4"/>
          <p:cNvSpPr>
            <a:spLocks noGrp="1"/>
          </p:cNvSpPr>
          <p:nvPr>
            <p:ph sz="quarter" idx="1"/>
          </p:nvPr>
        </p:nvSpPr>
        <p:spPr/>
        <p:txBody>
          <a:bodyPr/>
          <a:lstStyle/>
          <a:p>
            <a:r>
              <a:rPr lang="en-US" dirty="0"/>
              <a:t>Select CLIENT-MSG</a:t>
            </a:r>
          </a:p>
          <a:p>
            <a:endParaRPr lang="en-US" dirty="0"/>
          </a:p>
          <a:p>
            <a:endParaRPr lang="en-US" dirty="0"/>
          </a:p>
        </p:txBody>
      </p:sp>
      <p:pic>
        <p:nvPicPr>
          <p:cNvPr id="6" name="Content Placeholder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362200"/>
            <a:ext cx="4572000" cy="3124200"/>
          </a:xfrm>
          <a:prstGeom prst="rect">
            <a:avLst/>
          </a:prstGeom>
        </p:spPr>
      </p:pic>
    </p:spTree>
    <p:extLst>
      <p:ext uri="{BB962C8B-B14F-4D97-AF65-F5344CB8AC3E}">
        <p14:creationId xmlns:p14="http://schemas.microsoft.com/office/powerpoint/2010/main" val="1004355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lumMod val="75000"/>
                  </a:schemeClr>
                </a:solidFill>
              </a:rPr>
              <a:t>To View Client Messages</a:t>
            </a:r>
            <a:endParaRPr lang="en-US" dirty="0"/>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145</a:t>
            </a:fld>
            <a:endParaRPr lang="en-US" dirty="0"/>
          </a:p>
        </p:txBody>
      </p:sp>
      <p:sp>
        <p:nvSpPr>
          <p:cNvPr id="5" name="Content Placeholder 4"/>
          <p:cNvSpPr>
            <a:spLocks noGrp="1"/>
          </p:cNvSpPr>
          <p:nvPr>
            <p:ph sz="quarter" idx="1"/>
          </p:nvPr>
        </p:nvSpPr>
        <p:spPr/>
        <p:txBody>
          <a:bodyPr/>
          <a:lstStyle/>
          <a:p>
            <a:r>
              <a:rPr lang="en-US" dirty="0"/>
              <a:t>Choose CLINICAL from the Main Menu</a:t>
            </a:r>
          </a:p>
          <a:p>
            <a:r>
              <a:rPr lang="en-US" dirty="0"/>
              <a:t>Choose CLIENT_MSG from the Clinical Menu to display the Client Message Selection Screen  </a:t>
            </a:r>
          </a:p>
          <a:p>
            <a:endParaRPr lang="en-US" dirty="0"/>
          </a:p>
          <a:p>
            <a:endParaRPr lang="en-US" dirty="0"/>
          </a:p>
        </p:txBody>
      </p:sp>
      <p:pic>
        <p:nvPicPr>
          <p:cNvPr id="6" name="Picture 5" descr="(A) TELNET (Insyst) - PowerTerm InterConn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971799"/>
            <a:ext cx="5029200" cy="2743201"/>
          </a:xfrm>
          <a:prstGeom prst="rect">
            <a:avLst/>
          </a:prstGeom>
        </p:spPr>
      </p:pic>
    </p:spTree>
    <p:extLst>
      <p:ext uri="{BB962C8B-B14F-4D97-AF65-F5344CB8AC3E}">
        <p14:creationId xmlns:p14="http://schemas.microsoft.com/office/powerpoint/2010/main" val="2352681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Enter New Client Messages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146</a:t>
            </a:fld>
            <a:endParaRPr lang="en-US" dirty="0"/>
          </a:p>
        </p:txBody>
      </p:sp>
      <p:sp>
        <p:nvSpPr>
          <p:cNvPr id="5" name="Content Placeholder 4"/>
          <p:cNvSpPr>
            <a:spLocks noGrp="1"/>
          </p:cNvSpPr>
          <p:nvPr>
            <p:ph sz="quarter" idx="1"/>
          </p:nvPr>
        </p:nvSpPr>
        <p:spPr/>
        <p:txBody>
          <a:bodyPr>
            <a:normAutofit fontScale="85000" lnSpcReduction="20000"/>
          </a:bodyPr>
          <a:lstStyle/>
          <a:p>
            <a:pPr>
              <a:buFont typeface="Arial" panose="020B0604020202020204" pitchFamily="34" charset="0"/>
              <a:buChar char="•"/>
            </a:pPr>
            <a:r>
              <a:rPr lang="en-US" dirty="0"/>
              <a:t>When you’re at the Client Message Selection screen Press </a:t>
            </a:r>
            <a:r>
              <a:rPr lang="en-US" dirty="0" err="1"/>
              <a:t>Num</a:t>
            </a:r>
            <a:r>
              <a:rPr lang="en-US" dirty="0"/>
              <a:t> Lock(Gold)-I to insert new messages for a client. </a:t>
            </a:r>
          </a:p>
          <a:p>
            <a:pPr>
              <a:buFont typeface="Arial" panose="020B0604020202020204" pitchFamily="34" charset="0"/>
              <a:buChar char="•"/>
            </a:pPr>
            <a:r>
              <a:rPr lang="en-US" dirty="0"/>
              <a:t>You should see Client Message Insert screen</a:t>
            </a:r>
          </a:p>
          <a:p>
            <a:pPr>
              <a:buFont typeface="Arial" panose="020B0604020202020204" pitchFamily="34" charset="0"/>
              <a:buChar char="•"/>
            </a:pPr>
            <a:r>
              <a:rPr lang="en-US" dirty="0"/>
              <a:t>Enter the following data: </a:t>
            </a:r>
          </a:p>
          <a:p>
            <a:pPr marL="0" indent="0">
              <a:buNone/>
            </a:pPr>
            <a:r>
              <a:rPr lang="en-US" dirty="0"/>
              <a:t>    Client: Client number</a:t>
            </a:r>
          </a:p>
          <a:p>
            <a:pPr marL="0" indent="0">
              <a:buNone/>
            </a:pPr>
            <a:r>
              <a:rPr lang="en-US" dirty="0"/>
              <a:t>    Message Header: Title for the message</a:t>
            </a:r>
          </a:p>
          <a:p>
            <a:pPr marL="0" indent="0">
              <a:buNone/>
            </a:pPr>
            <a:r>
              <a:rPr lang="en-US" dirty="0"/>
              <a:t>    Author: Author of the message</a:t>
            </a:r>
          </a:p>
          <a:p>
            <a:pPr marL="0" indent="0">
              <a:buNone/>
            </a:pPr>
            <a:r>
              <a:rPr lang="en-US" dirty="0"/>
              <a:t>    Effective Date: The date the message will appear</a:t>
            </a:r>
          </a:p>
          <a:p>
            <a:pPr marL="0" indent="0">
              <a:buNone/>
            </a:pPr>
            <a:r>
              <a:rPr lang="en-US" dirty="0"/>
              <a:t>    Expiration Date: The date the message will no longer     </a:t>
            </a:r>
          </a:p>
          <a:p>
            <a:pPr marL="0" indent="0">
              <a:buNone/>
            </a:pPr>
            <a:r>
              <a:rPr lang="en-US" dirty="0"/>
              <a:t>    appears as an active message in the Client Locator </a:t>
            </a:r>
          </a:p>
          <a:p>
            <a:pPr marL="0" indent="0">
              <a:buNone/>
            </a:pPr>
            <a:r>
              <a:rPr lang="en-US" dirty="0"/>
              <a:t>    Screen. Can blank the field for no expiration date.</a:t>
            </a:r>
          </a:p>
          <a:p>
            <a:pPr marL="0" indent="0">
              <a:buNone/>
            </a:pPr>
            <a:r>
              <a:rPr lang="en-US" dirty="0"/>
              <a:t>    Message Type: Type X to indicate the type of messages </a:t>
            </a:r>
          </a:p>
          <a:p>
            <a:pPr marL="0" indent="0">
              <a:buNone/>
            </a:pPr>
            <a:r>
              <a:rPr lang="en-US" dirty="0"/>
              <a:t>     (clinical, case management, incident, </a:t>
            </a:r>
            <a:r>
              <a:rPr lang="en-US" dirty="0" err="1"/>
              <a:t>etc</a:t>
            </a:r>
            <a:r>
              <a:rPr lang="en-US" dirty="0"/>
              <a:t>)</a:t>
            </a:r>
          </a:p>
          <a:p>
            <a:endParaRPr lang="en-US" dirty="0"/>
          </a:p>
        </p:txBody>
      </p:sp>
    </p:spTree>
    <p:extLst>
      <p:ext uri="{BB962C8B-B14F-4D97-AF65-F5344CB8AC3E}">
        <p14:creationId xmlns:p14="http://schemas.microsoft.com/office/powerpoint/2010/main" val="829708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Enter New Client Messages Cont.</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147</a:t>
            </a:fld>
            <a:endParaRPr lang="en-US" dirty="0"/>
          </a:p>
        </p:txBody>
      </p:sp>
      <p:sp>
        <p:nvSpPr>
          <p:cNvPr id="5" name="Content Placeholder 4"/>
          <p:cNvSpPr>
            <a:spLocks noGrp="1"/>
          </p:cNvSpPr>
          <p:nvPr>
            <p:ph sz="quarter" idx="1"/>
          </p:nvPr>
        </p:nvSpPr>
        <p:spPr/>
        <p:txBody>
          <a:bodyPr>
            <a:normAutofit fontScale="92500"/>
          </a:bodyPr>
          <a:lstStyle/>
          <a:p>
            <a:r>
              <a:rPr lang="en-US" dirty="0"/>
              <a:t>Enter “Y” at the Form and OK prompt to record information about your message and to move to the Client Message text editor.</a:t>
            </a:r>
          </a:p>
          <a:p>
            <a:r>
              <a:rPr lang="en-US" dirty="0"/>
              <a:t>The text editor screen should have the Client Number and Message Header. Then proceed with typing your message. </a:t>
            </a:r>
            <a:r>
              <a:rPr lang="en-US" dirty="0">
                <a:solidFill>
                  <a:srgbClr val="FF0000"/>
                </a:solidFill>
              </a:rPr>
              <a:t>Do not press return at the end of the line, it will automatically move to the next line for you. </a:t>
            </a:r>
            <a:r>
              <a:rPr lang="en-US" dirty="0"/>
              <a:t>Press Control/Z when you have completed your message. Press Return to save your message. If you do not want to save your message, erase the word EXIT and replace it with QUIT and press return.   </a:t>
            </a:r>
          </a:p>
          <a:p>
            <a:endParaRPr lang="en-US" dirty="0"/>
          </a:p>
        </p:txBody>
      </p:sp>
    </p:spTree>
    <p:extLst>
      <p:ext uri="{BB962C8B-B14F-4D97-AF65-F5344CB8AC3E}">
        <p14:creationId xmlns:p14="http://schemas.microsoft.com/office/powerpoint/2010/main" val="88566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Client Messages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148</a:t>
            </a:fld>
            <a:endParaRPr lang="en-US" dirty="0"/>
          </a:p>
        </p:txBody>
      </p:sp>
      <p:sp>
        <p:nvSpPr>
          <p:cNvPr id="5" name="Content Placeholder 4"/>
          <p:cNvSpPr>
            <a:spLocks noGrp="1"/>
          </p:cNvSpPr>
          <p:nvPr>
            <p:ph sz="quarter" idx="1"/>
          </p:nvPr>
        </p:nvSpPr>
        <p:spPr/>
        <p:txBody>
          <a:bodyPr/>
          <a:lstStyle/>
          <a:p>
            <a:r>
              <a:rPr lang="en-US" dirty="0"/>
              <a:t>Choose CLINICAL from the Main Menu</a:t>
            </a:r>
          </a:p>
          <a:p>
            <a:r>
              <a:rPr lang="en-US" dirty="0"/>
              <a:t>Choose CLIENT_MSG from the Clinical Menu to display the Client Message Selection Screen  </a:t>
            </a:r>
          </a:p>
          <a:p>
            <a:r>
              <a:rPr lang="en-US" dirty="0"/>
              <a:t>Enter Client Number and/or Username, then press Return</a:t>
            </a:r>
          </a:p>
          <a:p>
            <a:r>
              <a:rPr lang="en-US" dirty="0"/>
              <a:t>Move the cursor through the list of messages and select the ones you want to maintain by entering “L” (lookup), “U” (update), or “D” (delete) next to them. Then press Return</a:t>
            </a:r>
          </a:p>
          <a:p>
            <a:endParaRPr lang="en-US" dirty="0"/>
          </a:p>
        </p:txBody>
      </p:sp>
    </p:spTree>
    <p:extLst>
      <p:ext uri="{BB962C8B-B14F-4D97-AF65-F5344CB8AC3E}">
        <p14:creationId xmlns:p14="http://schemas.microsoft.com/office/powerpoint/2010/main" val="352902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Lookup/Delete/Update</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149</a:t>
            </a:fld>
            <a:endParaRPr lang="en-US" dirty="0"/>
          </a:p>
        </p:txBody>
      </p:sp>
      <p:sp>
        <p:nvSpPr>
          <p:cNvPr id="5" name="Content Placeholder 4"/>
          <p:cNvSpPr>
            <a:spLocks noGrp="1"/>
          </p:cNvSpPr>
          <p:nvPr>
            <p:ph sz="quarter" idx="1"/>
          </p:nvPr>
        </p:nvSpPr>
        <p:spPr/>
        <p:txBody>
          <a:bodyPr>
            <a:normAutofit fontScale="92500"/>
          </a:bodyPr>
          <a:lstStyle/>
          <a:p>
            <a:r>
              <a:rPr lang="en-US" dirty="0"/>
              <a:t>You can search by Client or by Username</a:t>
            </a:r>
          </a:p>
          <a:p>
            <a:r>
              <a:rPr lang="en-US" dirty="0"/>
              <a:t>Enter “L” and your screen should list: Client, Header, Author etc. Press return to display the message</a:t>
            </a:r>
          </a:p>
          <a:p>
            <a:r>
              <a:rPr lang="en-US" dirty="0"/>
              <a:t>Type Control/Z to move to the next message or return to the Client Message Selection Screen.</a:t>
            </a:r>
          </a:p>
          <a:p>
            <a:r>
              <a:rPr lang="en-US" dirty="0"/>
              <a:t>Enter “D” and then enter “Y” to delete the message.</a:t>
            </a:r>
          </a:p>
          <a:p>
            <a:r>
              <a:rPr lang="en-US" dirty="0"/>
              <a:t>(note: you may only delete your own messages)</a:t>
            </a:r>
          </a:p>
          <a:p>
            <a:r>
              <a:rPr lang="en-US" dirty="0"/>
              <a:t>Enter “U” and then press Return to display the message in the text editing screen to make changes. Type Control/Z and press Return to save the changes. </a:t>
            </a:r>
          </a:p>
          <a:p>
            <a:endParaRPr lang="en-US" dirty="0"/>
          </a:p>
        </p:txBody>
      </p:sp>
    </p:spTree>
    <p:extLst>
      <p:ext uri="{BB962C8B-B14F-4D97-AF65-F5344CB8AC3E}">
        <p14:creationId xmlns:p14="http://schemas.microsoft.com/office/powerpoint/2010/main" val="1736805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09FFE-6057-42D3-B2C7-22C96CA216C2}"/>
              </a:ext>
            </a:extLst>
          </p:cNvPr>
          <p:cNvSpPr>
            <a:spLocks noGrp="1"/>
          </p:cNvSpPr>
          <p:nvPr>
            <p:ph type="title"/>
          </p:nvPr>
        </p:nvSpPr>
        <p:spPr/>
        <p:txBody>
          <a:bodyPr/>
          <a:lstStyle/>
          <a:p>
            <a:r>
              <a:rPr lang="en-US" dirty="0"/>
              <a:t>Timely Access Forms</a:t>
            </a:r>
          </a:p>
        </p:txBody>
      </p:sp>
      <p:sp>
        <p:nvSpPr>
          <p:cNvPr id="3" name="Footer Placeholder 2">
            <a:extLst>
              <a:ext uri="{FF2B5EF4-FFF2-40B4-BE49-F238E27FC236}">
                <a16:creationId xmlns:a16="http://schemas.microsoft.com/office/drawing/2014/main" id="{FD838587-B919-4A3E-8D7C-4F276FCEEF02}"/>
              </a:ext>
            </a:extLst>
          </p:cNvPr>
          <p:cNvSpPr>
            <a:spLocks noGrp="1"/>
          </p:cNvSpPr>
          <p:nvPr>
            <p:ph type="ftr" sz="quarter" idx="11"/>
          </p:nvPr>
        </p:nvSpPr>
        <p:spPr/>
        <p:txBody>
          <a:bodyPr/>
          <a:lstStyle/>
          <a:p>
            <a:r>
              <a:rPr lang="en-US"/>
              <a:t>v9.6.19</a:t>
            </a:r>
            <a:endParaRPr lang="en-US" dirty="0"/>
          </a:p>
        </p:txBody>
      </p:sp>
      <p:sp>
        <p:nvSpPr>
          <p:cNvPr id="4" name="Slide Number Placeholder 3">
            <a:extLst>
              <a:ext uri="{FF2B5EF4-FFF2-40B4-BE49-F238E27FC236}">
                <a16:creationId xmlns:a16="http://schemas.microsoft.com/office/drawing/2014/main" id="{540CDED2-B4A2-4C6A-B838-BF25D8EF7284}"/>
              </a:ext>
            </a:extLst>
          </p:cNvPr>
          <p:cNvSpPr>
            <a:spLocks noGrp="1"/>
          </p:cNvSpPr>
          <p:nvPr>
            <p:ph type="sldNum" sz="quarter" idx="12"/>
          </p:nvPr>
        </p:nvSpPr>
        <p:spPr/>
        <p:txBody>
          <a:bodyPr/>
          <a:lstStyle/>
          <a:p>
            <a:fld id="{700861E1-0C85-490F-A709-222B40EEEBBE}" type="slidenum">
              <a:rPr lang="en-US" smtClean="0"/>
              <a:pPr/>
              <a:t>15</a:t>
            </a:fld>
            <a:endParaRPr lang="en-US" dirty="0"/>
          </a:p>
        </p:txBody>
      </p:sp>
      <p:sp>
        <p:nvSpPr>
          <p:cNvPr id="5" name="Content Placeholder 4">
            <a:extLst>
              <a:ext uri="{FF2B5EF4-FFF2-40B4-BE49-F238E27FC236}">
                <a16:creationId xmlns:a16="http://schemas.microsoft.com/office/drawing/2014/main" id="{D29DD32A-F900-4146-B192-3D29164A3EE2}"/>
              </a:ext>
            </a:extLst>
          </p:cNvPr>
          <p:cNvSpPr>
            <a:spLocks noGrp="1"/>
          </p:cNvSpPr>
          <p:nvPr>
            <p:ph sz="quarter" idx="1"/>
          </p:nvPr>
        </p:nvSpPr>
        <p:spPr/>
        <p:txBody>
          <a:bodyPr/>
          <a:lstStyle/>
          <a:p>
            <a:pPr defTabSz="457200">
              <a:spcAft>
                <a:spcPts val="600"/>
              </a:spcAft>
              <a:buSzPct val="115000"/>
            </a:pPr>
            <a:r>
              <a:rPr lang="en-US" sz="2400" dirty="0">
                <a:solidFill>
                  <a:prstClr val="black">
                    <a:lumMod val="85000"/>
                    <a:lumOff val="15000"/>
                  </a:prstClr>
                </a:solidFill>
                <a:latin typeface="Garamond" panose="02020404030301010803"/>
              </a:rPr>
              <a:t>1. Timeliness Reporting Data Collection (Interim) </a:t>
            </a:r>
          </a:p>
          <a:p>
            <a:pPr defTabSz="457200">
              <a:spcAft>
                <a:spcPts val="600"/>
              </a:spcAft>
              <a:buSzPct val="115000"/>
            </a:pPr>
            <a:r>
              <a:rPr lang="en-US" sz="2400" dirty="0">
                <a:solidFill>
                  <a:prstClr val="black">
                    <a:lumMod val="85000"/>
                    <a:lumOff val="15000"/>
                  </a:prstClr>
                </a:solidFill>
                <a:latin typeface="Garamond" panose="02020404030301010803"/>
              </a:rPr>
              <a:t>2. Timeliness Data Collection Instructions (updating)</a:t>
            </a:r>
          </a:p>
          <a:p>
            <a:pPr defTabSz="457200">
              <a:spcAft>
                <a:spcPts val="600"/>
              </a:spcAft>
              <a:buSzPct val="115000"/>
            </a:pPr>
            <a:r>
              <a:rPr lang="en-US" sz="2400" dirty="0">
                <a:solidFill>
                  <a:prstClr val="black">
                    <a:lumMod val="85000"/>
                    <a:lumOff val="15000"/>
                  </a:prstClr>
                </a:solidFill>
                <a:latin typeface="Garamond" panose="02020404030301010803"/>
              </a:rPr>
              <a:t>3. Timeliness Data Entry </a:t>
            </a:r>
            <a:r>
              <a:rPr lang="en-US" sz="2400" dirty="0" err="1">
                <a:solidFill>
                  <a:prstClr val="black">
                    <a:lumMod val="85000"/>
                    <a:lumOff val="15000"/>
                  </a:prstClr>
                </a:solidFill>
                <a:latin typeface="Garamond" panose="02020404030301010803"/>
              </a:rPr>
              <a:t>eForm</a:t>
            </a:r>
            <a:r>
              <a:rPr lang="en-US" sz="2400" dirty="0">
                <a:solidFill>
                  <a:prstClr val="black">
                    <a:lumMod val="85000"/>
                    <a:lumOff val="15000"/>
                  </a:prstClr>
                </a:solidFill>
                <a:latin typeface="Garamond" panose="02020404030301010803"/>
              </a:rPr>
              <a:t> (IS web portal)</a:t>
            </a:r>
          </a:p>
          <a:p>
            <a:pPr defTabSz="457200">
              <a:spcAft>
                <a:spcPts val="600"/>
              </a:spcAft>
              <a:buSzPct val="115000"/>
            </a:pPr>
            <a:r>
              <a:rPr lang="en-US" sz="2400" dirty="0">
                <a:solidFill>
                  <a:prstClr val="black">
                    <a:lumMod val="85000"/>
                    <a:lumOff val="15000"/>
                  </a:prstClr>
                </a:solidFill>
                <a:latin typeface="Garamond" panose="02020404030301010803"/>
                <a:hlinkClick r:id="rId2">
                  <a:extLst>
                    <a:ext uri="{A12FA001-AC4F-418D-AE19-62706E023703}">
                      <ahyp:hlinkClr xmlns:ahyp="http://schemas.microsoft.com/office/drawing/2018/hyperlinkcolor" val="tx"/>
                    </a:ext>
                  </a:extLst>
                </a:hlinkClick>
              </a:rPr>
              <a:t>http://achcsa.org/behavioral-health/forms.aspx</a:t>
            </a:r>
            <a:endParaRPr lang="en-US" sz="2400" dirty="0">
              <a:solidFill>
                <a:prstClr val="black">
                  <a:lumMod val="85000"/>
                  <a:lumOff val="15000"/>
                </a:prstClr>
              </a:solidFill>
              <a:latin typeface="Garamond" panose="02020404030301010803"/>
            </a:endParaRPr>
          </a:p>
          <a:p>
            <a:pPr defTabSz="457200">
              <a:spcAft>
                <a:spcPts val="600"/>
              </a:spcAft>
              <a:buSzPct val="115000"/>
            </a:pPr>
            <a:r>
              <a:rPr lang="en-US" sz="2400" dirty="0">
                <a:solidFill>
                  <a:prstClr val="black">
                    <a:lumMod val="85000"/>
                    <a:lumOff val="15000"/>
                  </a:prstClr>
                </a:solidFill>
                <a:latin typeface="Garamond" panose="02020404030301010803"/>
              </a:rPr>
              <a:t>The Timeliness Data should be submitted when the assessment end date and treatment start date is successfully completed or when the client does not complete the assessment process and the case is closed </a:t>
            </a:r>
          </a:p>
          <a:p>
            <a:pPr defTabSz="457200">
              <a:spcAft>
                <a:spcPts val="600"/>
              </a:spcAft>
              <a:buSzPct val="115000"/>
            </a:pPr>
            <a:r>
              <a:rPr lang="en-US" sz="2400" dirty="0">
                <a:solidFill>
                  <a:prstClr val="black">
                    <a:lumMod val="85000"/>
                    <a:lumOff val="15000"/>
                  </a:prstClr>
                </a:solidFill>
                <a:latin typeface="Garamond" panose="02020404030301010803"/>
              </a:rPr>
              <a:t>Complete them on the same cycle as billing</a:t>
            </a:r>
          </a:p>
          <a:p>
            <a:endParaRPr lang="en-US" dirty="0"/>
          </a:p>
        </p:txBody>
      </p:sp>
    </p:spTree>
    <p:extLst>
      <p:ext uri="{BB962C8B-B14F-4D97-AF65-F5344CB8AC3E}">
        <p14:creationId xmlns:p14="http://schemas.microsoft.com/office/powerpoint/2010/main" val="2233655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685800"/>
          </a:xfrm>
        </p:spPr>
        <p:txBody>
          <a:bodyPr>
            <a:normAutofit/>
          </a:bodyPr>
          <a:lstStyle/>
          <a:p>
            <a:r>
              <a:rPr lang="en-US" sz="3600" dirty="0"/>
              <a:t>HIPAA Resources</a:t>
            </a:r>
          </a:p>
        </p:txBody>
      </p:sp>
      <p:sp>
        <p:nvSpPr>
          <p:cNvPr id="3" name="Content Placeholder 2"/>
          <p:cNvSpPr>
            <a:spLocks noGrp="1"/>
          </p:cNvSpPr>
          <p:nvPr>
            <p:ph sz="quarter" idx="1"/>
          </p:nvPr>
        </p:nvSpPr>
        <p:spPr>
          <a:xfrm>
            <a:off x="457200" y="1828800"/>
            <a:ext cx="8229600" cy="4343400"/>
          </a:xfrm>
        </p:spPr>
        <p:txBody>
          <a:bodyPr>
            <a:normAutofit fontScale="62500" lnSpcReduction="20000"/>
          </a:bodyPr>
          <a:lstStyle/>
          <a:p>
            <a:pPr marL="594360" indent="-457200"/>
            <a:r>
              <a:rPr lang="en-US" dirty="0"/>
              <a:t>42 USC 1395 US Department of Health and Human Services – </a:t>
            </a:r>
            <a:r>
              <a:rPr lang="en-US" dirty="0">
                <a:hlinkClick r:id="rId3"/>
              </a:rPr>
              <a:t>www.hhs.gov</a:t>
            </a:r>
            <a:endParaRPr lang="en-US" dirty="0"/>
          </a:p>
          <a:p>
            <a:pPr marL="594360" indent="-457200"/>
            <a:r>
              <a:rPr lang="en-US" dirty="0"/>
              <a:t>Office of Civil Rights (enforces HIPAA Privacy &amp; Security Rules) – </a:t>
            </a:r>
            <a:r>
              <a:rPr lang="en-US" dirty="0">
                <a:hlinkClick r:id="rId4"/>
              </a:rPr>
              <a:t>www.hhs.gov/ocr/privacy/index.html</a:t>
            </a:r>
            <a:endParaRPr lang="en-US" dirty="0"/>
          </a:p>
          <a:p>
            <a:pPr marL="594360" indent="-457200"/>
            <a:r>
              <a:rPr lang="en-US" dirty="0"/>
              <a:t>CA Office of Health Information Integrity (CAL OHII) – </a:t>
            </a:r>
            <a:r>
              <a:rPr lang="en-US" dirty="0">
                <a:hlinkClick r:id="rId5"/>
              </a:rPr>
              <a:t>www.Calohii.ca.gov</a:t>
            </a:r>
            <a:endParaRPr lang="en-US" dirty="0"/>
          </a:p>
          <a:p>
            <a:pPr marL="594360" indent="-457200"/>
            <a:r>
              <a:rPr lang="en-US" dirty="0"/>
              <a:t>CA Hospital Association- </a:t>
            </a:r>
            <a:r>
              <a:rPr lang="en-US" dirty="0">
                <a:hlinkClick r:id="rId6"/>
              </a:rPr>
              <a:t>www.calhospital.org</a:t>
            </a:r>
            <a:r>
              <a:rPr lang="en-US" dirty="0"/>
              <a:t> (publications include the CHA California Health Information Privacy Manual-2013)</a:t>
            </a:r>
          </a:p>
          <a:p>
            <a:pPr marL="594360" indent="-457200"/>
            <a:r>
              <a:rPr lang="en-US" dirty="0"/>
              <a:t>American Psychological Association </a:t>
            </a:r>
            <a:r>
              <a:rPr lang="en-US" dirty="0">
                <a:hlinkClick r:id="rId7"/>
              </a:rPr>
              <a:t>http://apapracticecentral.org/business/hipaa/index.aspx</a:t>
            </a:r>
            <a:endParaRPr lang="en-US" dirty="0"/>
          </a:p>
          <a:p>
            <a:pPr marL="594360" indent="-457200"/>
            <a:r>
              <a:rPr lang="en-US" dirty="0"/>
              <a:t>NASW: </a:t>
            </a:r>
            <a:r>
              <a:rPr lang="en-US" dirty="0">
                <a:hlinkClick r:id="rId8"/>
              </a:rPr>
              <a:t>http://www.socialworkers.org/hipaa/</a:t>
            </a:r>
            <a:endParaRPr lang="en-US" dirty="0"/>
          </a:p>
          <a:p>
            <a:pPr marL="594360" indent="-457200"/>
            <a:r>
              <a:rPr lang="en-US" dirty="0"/>
              <a:t>AAMFT: </a:t>
            </a:r>
            <a:r>
              <a:rPr lang="en-US" dirty="0">
                <a:hlinkClick r:id="rId9"/>
              </a:rPr>
              <a:t>http://aamft.org/iMIS15/AAMFT/Content/Advocacy/HIPAA%20Resources.aspx</a:t>
            </a:r>
            <a:endParaRPr lang="en-US" dirty="0"/>
          </a:p>
          <a:p>
            <a:pPr marL="594360" indent="-457200"/>
            <a:r>
              <a:rPr lang="en-US" dirty="0"/>
              <a:t>American Psychiatric Association: </a:t>
            </a:r>
            <a:r>
              <a:rPr lang="en-US" dirty="0">
                <a:hlinkClick r:id="rId10"/>
              </a:rPr>
              <a:t>http://psychiatry.org/psychiatrists/practice/practice-management/hipaa</a:t>
            </a:r>
            <a:endParaRPr lang="en-US" dirty="0"/>
          </a:p>
          <a:p>
            <a:pPr marL="594360" indent="-457200"/>
            <a:r>
              <a:rPr lang="en-US" dirty="0"/>
              <a:t>American Counseling Association: </a:t>
            </a:r>
            <a:r>
              <a:rPr lang="en-US" dirty="0">
                <a:hlinkClick r:id="rId11"/>
              </a:rPr>
              <a:t>https://www.counseling.org/</a:t>
            </a:r>
            <a:r>
              <a:rPr lang="en-US" dirty="0"/>
              <a:t>; </a:t>
            </a:r>
            <a:r>
              <a:rPr lang="en-US" dirty="0">
                <a:hlinkClick r:id="rId12"/>
              </a:rPr>
              <a:t>http://www.counseling.org/docs/private-practice-pointers/meeting_hippa_requirements.pdf?sfvrsn=2</a:t>
            </a:r>
            <a:endParaRPr lang="en-US" dirty="0"/>
          </a:p>
          <a:p>
            <a:pPr marL="594360" indent="-457200"/>
            <a:endParaRPr lang="en-US" dirty="0"/>
          </a:p>
          <a:p>
            <a:pPr marL="594360" indent="-457200"/>
            <a:endParaRPr lang="en-US" dirty="0"/>
          </a:p>
          <a:p>
            <a:pPr marL="594360" indent="-457200"/>
            <a:endParaRPr lang="en-US" dirty="0"/>
          </a:p>
          <a:p>
            <a:pPr marL="137160" indent="0">
              <a:buNone/>
            </a:pPr>
            <a:endParaRPr lang="en-US" dirty="0"/>
          </a:p>
          <a:p>
            <a:pPr marL="594360" indent="-457200"/>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150</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268655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Contact Us:</a:t>
            </a:r>
          </a:p>
        </p:txBody>
      </p:sp>
      <p:sp>
        <p:nvSpPr>
          <p:cNvPr id="3" name="Content Placeholder 2"/>
          <p:cNvSpPr>
            <a:spLocks noGrp="1"/>
          </p:cNvSpPr>
          <p:nvPr>
            <p:ph sz="quarter" idx="1"/>
          </p:nvPr>
        </p:nvSpPr>
        <p:spPr>
          <a:xfrm>
            <a:off x="457200" y="1524000"/>
            <a:ext cx="8229600" cy="4724400"/>
          </a:xfrm>
        </p:spPr>
        <p:txBody>
          <a:bodyPr>
            <a:noAutofit/>
          </a:bodyPr>
          <a:lstStyle/>
          <a:p>
            <a:r>
              <a:rPr lang="en-US" sz="2600" dirty="0"/>
              <a:t>Contact QA Department at (510)567- 8105 or </a:t>
            </a:r>
            <a:r>
              <a:rPr lang="en-US" sz="2600" dirty="0">
                <a:hlinkClick r:id="rId3"/>
              </a:rPr>
              <a:t>QAOffice@acbhcs.org</a:t>
            </a:r>
            <a:endParaRPr lang="en-US" sz="2600" dirty="0"/>
          </a:p>
          <a:p>
            <a:r>
              <a:rPr lang="en-US" sz="2600" dirty="0"/>
              <a:t>If you feel that you are missing a procedure code that you are contracted for, that should be included in your RU, please call Provider Relations @ (800)878-1313.</a:t>
            </a:r>
          </a:p>
          <a:p>
            <a:r>
              <a:rPr lang="en-US" sz="2600" dirty="0"/>
              <a:t>For Clinicians Gateway questions, Please contact IS at (510)567-8181.</a:t>
            </a:r>
          </a:p>
          <a:p>
            <a:r>
              <a:rPr lang="en-US" sz="2600" dirty="0"/>
              <a:t>For questions regarding your agency contract, please contact the Network Office at (510) 567-8296</a:t>
            </a:r>
          </a:p>
          <a:p>
            <a:endParaRPr lang="en-US" sz="26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151</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999971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Sign-up for QA Provider Website Updates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152</a:t>
            </a:fld>
            <a:endParaRPr lang="en-US" dirty="0"/>
          </a:p>
        </p:txBody>
      </p:sp>
      <p:pic>
        <p:nvPicPr>
          <p:cNvPr id="5" name="Content Placeholder 4" descr="Screen Clipping"/>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774522" y="1527175"/>
            <a:ext cx="7558445" cy="4572000"/>
          </a:xfrm>
        </p:spPr>
      </p:pic>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876802"/>
            <a:ext cx="7620000" cy="124481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4883461"/>
            <a:ext cx="5956512" cy="1238152"/>
          </a:xfrm>
          <a:prstGeom prst="rect">
            <a:avLst/>
          </a:prstGeom>
        </p:spPr>
      </p:pic>
      <p:sp>
        <p:nvSpPr>
          <p:cNvPr id="8" name="Footer Placeholder 7"/>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321914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3657600"/>
          </a:xfrm>
        </p:spPr>
        <p:txBody>
          <a:bodyPr>
            <a:normAutofit/>
          </a:bodyPr>
          <a:lstStyle/>
          <a:p>
            <a:r>
              <a:rPr lang="en-US" dirty="0"/>
              <a:t>Procedure Codes</a:t>
            </a:r>
            <a:endParaRPr lang="en-US" sz="3100"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153</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771775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0861E1-0C85-490F-A709-222B40EEEBBE}" type="slidenum">
              <a:rPr lang="en-US" smtClean="0"/>
              <a:pPr/>
              <a:t>154</a:t>
            </a:fld>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pic>
        <p:nvPicPr>
          <p:cNvPr id="4" name="Picture 3"/>
          <p:cNvPicPr>
            <a:picLocks noChangeAspect="1"/>
          </p:cNvPicPr>
          <p:nvPr/>
        </p:nvPicPr>
        <p:blipFill>
          <a:blip r:embed="rId2"/>
          <a:stretch>
            <a:fillRect/>
          </a:stretch>
        </p:blipFill>
        <p:spPr>
          <a:xfrm>
            <a:off x="0" y="5922"/>
            <a:ext cx="9144000" cy="6846155"/>
          </a:xfrm>
          <a:prstGeom prst="rect">
            <a:avLst/>
          </a:prstGeom>
        </p:spPr>
      </p:pic>
    </p:spTree>
    <p:extLst>
      <p:ext uri="{BB962C8B-B14F-4D97-AF65-F5344CB8AC3E}">
        <p14:creationId xmlns:p14="http://schemas.microsoft.com/office/powerpoint/2010/main" val="1756829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0861E1-0C85-490F-A709-222B40EEEBBE}" type="slidenum">
              <a:rPr lang="en-US" smtClean="0"/>
              <a:pPr/>
              <a:t>155</a:t>
            </a:fld>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33400"/>
            <a:ext cx="8759522" cy="5166073"/>
          </a:xfrm>
          <a:prstGeom prst="rect">
            <a:avLst/>
          </a:prstGeom>
        </p:spPr>
      </p:pic>
    </p:spTree>
    <p:extLst>
      <p:ext uri="{BB962C8B-B14F-4D97-AF65-F5344CB8AC3E}">
        <p14:creationId xmlns:p14="http://schemas.microsoft.com/office/powerpoint/2010/main" val="61456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the Right Procedure Code</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156</a:t>
            </a:fld>
            <a:endParaRPr lang="en-US" dirty="0"/>
          </a:p>
        </p:txBody>
      </p:sp>
      <p:sp>
        <p:nvSpPr>
          <p:cNvPr id="5" name="Content Placeholder 4"/>
          <p:cNvSpPr>
            <a:spLocks noGrp="1"/>
          </p:cNvSpPr>
          <p:nvPr>
            <p:ph sz="quarter" idx="1"/>
          </p:nvPr>
        </p:nvSpPr>
        <p:spPr/>
        <p:txBody>
          <a:bodyPr>
            <a:normAutofit lnSpcReduction="10000"/>
          </a:bodyPr>
          <a:lstStyle/>
          <a:p>
            <a:r>
              <a:rPr lang="en-US" dirty="0"/>
              <a:t>Consider whether the service is:</a:t>
            </a:r>
          </a:p>
          <a:p>
            <a:pPr lvl="1"/>
            <a:r>
              <a:rPr lang="en-US" dirty="0">
                <a:solidFill>
                  <a:schemeClr val="tx1"/>
                </a:solidFill>
              </a:rPr>
              <a:t>planned or unplanned</a:t>
            </a:r>
          </a:p>
          <a:p>
            <a:pPr lvl="1"/>
            <a:r>
              <a:rPr lang="en-US" dirty="0">
                <a:solidFill>
                  <a:schemeClr val="tx1"/>
                </a:solidFill>
              </a:rPr>
              <a:t>direct or indirect</a:t>
            </a:r>
          </a:p>
          <a:p>
            <a:r>
              <a:rPr lang="en-US" dirty="0"/>
              <a:t>Think about the ultimate purpose of the service:</a:t>
            </a:r>
          </a:p>
          <a:p>
            <a:pPr lvl="1"/>
            <a:r>
              <a:rPr lang="en-US" dirty="0">
                <a:solidFill>
                  <a:schemeClr val="tx1"/>
                </a:solidFill>
              </a:rPr>
              <a:t>Discussing a change of mental status to decide whether the treatment plan needs to change (Plan Development)</a:t>
            </a:r>
          </a:p>
          <a:p>
            <a:pPr lvl="1"/>
            <a:r>
              <a:rPr lang="en-US" dirty="0">
                <a:solidFill>
                  <a:schemeClr val="tx1"/>
                </a:solidFill>
              </a:rPr>
              <a:t>Skill building (Individual or Group Rehabilitation)</a:t>
            </a:r>
          </a:p>
          <a:p>
            <a:pPr lvl="1"/>
            <a:r>
              <a:rPr lang="en-US" dirty="0">
                <a:solidFill>
                  <a:schemeClr val="tx1"/>
                </a:solidFill>
              </a:rPr>
              <a:t>Service linkage (Brokerage/Case Management)</a:t>
            </a:r>
          </a:p>
          <a:p>
            <a:r>
              <a:rPr lang="en-US" dirty="0"/>
              <a:t>Consider who was involved:</a:t>
            </a:r>
          </a:p>
          <a:p>
            <a:pPr lvl="1"/>
            <a:r>
              <a:rPr lang="en-US" dirty="0">
                <a:solidFill>
                  <a:schemeClr val="tx1"/>
                </a:solidFill>
              </a:rPr>
              <a:t>Caregiver (Collateral Caregiver)</a:t>
            </a:r>
          </a:p>
          <a:p>
            <a:pPr lvl="1"/>
            <a:r>
              <a:rPr lang="en-US" dirty="0">
                <a:solidFill>
                  <a:schemeClr val="tx1"/>
                </a:solidFill>
              </a:rPr>
              <a:t>Medical doctor (Collateral Healthcare)</a:t>
            </a:r>
          </a:p>
          <a:p>
            <a:pPr lvl="1"/>
            <a:endParaRPr lang="en-US" dirty="0">
              <a:solidFill>
                <a:schemeClr val="tx1"/>
              </a:solidFill>
            </a:endParaRPr>
          </a:p>
          <a:p>
            <a:pPr lvl="1"/>
            <a:endParaRPr lang="en-US" dirty="0"/>
          </a:p>
        </p:txBody>
      </p:sp>
    </p:spTree>
    <p:extLst>
      <p:ext uri="{BB962C8B-B14F-4D97-AF65-F5344CB8AC3E}">
        <p14:creationId xmlns:p14="http://schemas.microsoft.com/office/powerpoint/2010/main" val="2799872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v9.6.19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157</a:t>
            </a:fld>
            <a:endParaRPr lang="en-US" dirty="0"/>
          </a:p>
        </p:txBody>
      </p:sp>
      <p:pic>
        <p:nvPicPr>
          <p:cNvPr id="4" name="Picture 3"/>
          <p:cNvPicPr>
            <a:picLocks noChangeAspect="1"/>
          </p:cNvPicPr>
          <p:nvPr/>
        </p:nvPicPr>
        <p:blipFill>
          <a:blip r:embed="rId2"/>
          <a:stretch>
            <a:fillRect/>
          </a:stretch>
        </p:blipFill>
        <p:spPr>
          <a:xfrm>
            <a:off x="2590801" y="2362200"/>
            <a:ext cx="3903994" cy="2166003"/>
          </a:xfrm>
          <a:prstGeom prst="rect">
            <a:avLst/>
          </a:prstGeom>
        </p:spPr>
      </p:pic>
      <p:sp>
        <p:nvSpPr>
          <p:cNvPr id="5" name="TextBox 4"/>
          <p:cNvSpPr txBox="1"/>
          <p:nvPr/>
        </p:nvSpPr>
        <p:spPr>
          <a:xfrm>
            <a:off x="1905000" y="1219200"/>
            <a:ext cx="5257800" cy="461665"/>
          </a:xfrm>
          <a:prstGeom prst="rect">
            <a:avLst/>
          </a:prstGeom>
          <a:noFill/>
        </p:spPr>
        <p:txBody>
          <a:bodyPr wrap="square" rtlCol="0">
            <a:spAutoFit/>
          </a:bodyPr>
          <a:lstStyle/>
          <a:p>
            <a:pPr algn="ctr"/>
            <a:r>
              <a:rPr lang="en-US" sz="2400" dirty="0"/>
              <a:t>Game Time!</a:t>
            </a:r>
          </a:p>
        </p:txBody>
      </p:sp>
    </p:spTree>
    <p:extLst>
      <p:ext uri="{BB962C8B-B14F-4D97-AF65-F5344CB8AC3E}">
        <p14:creationId xmlns:p14="http://schemas.microsoft.com/office/powerpoint/2010/main" val="744767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158</a:t>
            </a:fld>
            <a:endParaRPr lang="en-US" dirty="0"/>
          </a:p>
        </p:txBody>
      </p:sp>
      <p:sp>
        <p:nvSpPr>
          <p:cNvPr id="5" name="Content Placeholder 4"/>
          <p:cNvSpPr>
            <a:spLocks noGrp="1"/>
          </p:cNvSpPr>
          <p:nvPr>
            <p:ph sz="quarter" idx="1"/>
          </p:nvPr>
        </p:nvSpPr>
        <p:spPr/>
        <p:txBody>
          <a:bodyPr>
            <a:normAutofit/>
          </a:bodyPr>
          <a:lstStyle/>
          <a:p>
            <a:pPr marL="0" lvl="0" indent="0" algn="ctr">
              <a:buClr>
                <a:srgbClr val="D16349"/>
              </a:buClr>
              <a:buNone/>
            </a:pPr>
            <a:r>
              <a:rPr lang="en-US" sz="2800" b="1" dirty="0">
                <a:solidFill>
                  <a:prstClr val="black"/>
                </a:solidFill>
              </a:rPr>
              <a:t>Assessment Codes</a:t>
            </a:r>
          </a:p>
          <a:p>
            <a:pPr marL="0" lvl="0" indent="0" algn="ctr">
              <a:buClr>
                <a:srgbClr val="D16349"/>
              </a:buClr>
              <a:buNone/>
            </a:pPr>
            <a:r>
              <a:rPr lang="en-US" sz="1600" b="1" i="1" dirty="0">
                <a:solidFill>
                  <a:srgbClr val="FF0000"/>
                </a:solidFill>
              </a:rPr>
              <a:t>Not a Planned Service—May be Provided when Needed</a:t>
            </a:r>
          </a:p>
          <a:p>
            <a:pPr marL="0" lvl="0" indent="0" algn="ctr">
              <a:buClr>
                <a:srgbClr val="D16349"/>
              </a:buClr>
              <a:buNone/>
            </a:pPr>
            <a:endParaRPr lang="en-US" sz="1600" b="1" i="1" dirty="0">
              <a:solidFill>
                <a:srgbClr val="FF0000"/>
              </a:solidFill>
            </a:endParaRPr>
          </a:p>
          <a:p>
            <a:pPr marL="0" lvl="0" indent="0">
              <a:buClr>
                <a:srgbClr val="D16349"/>
              </a:buClr>
              <a:buNone/>
            </a:pPr>
            <a:r>
              <a:rPr lang="en-US" sz="1600" dirty="0"/>
              <a:t>Evaluate current mental, emotional, or behavioral health. Includes but is not limited to:</a:t>
            </a:r>
          </a:p>
          <a:p>
            <a:pPr marL="320040" lvl="1" indent="0">
              <a:buClr>
                <a:srgbClr val="CCB400"/>
              </a:buClr>
              <a:buNone/>
            </a:pPr>
            <a:r>
              <a:rPr lang="en-US" sz="1800" dirty="0">
                <a:solidFill>
                  <a:schemeClr val="tx1"/>
                </a:solidFill>
              </a:rPr>
              <a:t>Mental Status, Clinical History, Relevant Cultural Issues, Diagnosis, Use of testing procedures for assessment purposes (i.e. Beck)</a:t>
            </a:r>
          </a:p>
          <a:p>
            <a:pPr marL="2148840" lvl="8" indent="0">
              <a:buClr>
                <a:srgbClr val="CCB400">
                  <a:shade val="75000"/>
                </a:srgbClr>
              </a:buClr>
              <a:buNone/>
            </a:pPr>
            <a:endParaRPr lang="en-US" sz="800" dirty="0"/>
          </a:p>
          <a:p>
            <a:pPr lvl="1">
              <a:buClr>
                <a:srgbClr val="CCB400"/>
              </a:buClr>
            </a:pPr>
            <a:r>
              <a:rPr lang="en-US" sz="1600" dirty="0">
                <a:solidFill>
                  <a:schemeClr val="tx1"/>
                </a:solidFill>
              </a:rPr>
              <a:t>323-90791 – Face to Face Psychiatric Diagnostic Evaluation</a:t>
            </a:r>
          </a:p>
          <a:p>
            <a:pPr lvl="1">
              <a:buClr>
                <a:srgbClr val="CCB400"/>
              </a:buClr>
            </a:pPr>
            <a:r>
              <a:rPr lang="en-US" sz="1600" dirty="0">
                <a:solidFill>
                  <a:schemeClr val="tx1"/>
                </a:solidFill>
              </a:rPr>
              <a:t>565-90792 – Face to Face Psychiatric Diagnostic Evaluation above with Medical Component—only performed by Medical Providers (MD, DO, APN—CNS or NP, &amp; PA)</a:t>
            </a:r>
          </a:p>
          <a:p>
            <a:pPr lvl="1">
              <a:buClr>
                <a:srgbClr val="CCB400"/>
              </a:buClr>
            </a:pPr>
            <a:r>
              <a:rPr lang="en-US" sz="1600" dirty="0">
                <a:solidFill>
                  <a:schemeClr val="tx1"/>
                </a:solidFill>
              </a:rPr>
              <a:t>325-90889 Non Face to Face Psychiatric Diagnostic </a:t>
            </a:r>
            <a:r>
              <a:rPr lang="en-US" sz="1600" dirty="0" err="1">
                <a:solidFill>
                  <a:schemeClr val="tx1"/>
                </a:solidFill>
              </a:rPr>
              <a:t>Eval</a:t>
            </a:r>
            <a:r>
              <a:rPr lang="en-US" sz="1600" dirty="0">
                <a:solidFill>
                  <a:schemeClr val="tx1"/>
                </a:solidFill>
              </a:rPr>
              <a:t> with or without Medical Component</a:t>
            </a:r>
          </a:p>
          <a:p>
            <a:pPr lvl="1">
              <a:buClr>
                <a:srgbClr val="CCB400"/>
              </a:buClr>
            </a:pPr>
            <a:r>
              <a:rPr lang="en-US" sz="1600" dirty="0">
                <a:solidFill>
                  <a:schemeClr val="tx1"/>
                </a:solidFill>
              </a:rPr>
              <a:t>324-90791 – Face to Face Behavioral Evaluation (Completion of CANS, ANSA-T, ANSA, or approved equivalent)</a:t>
            </a:r>
          </a:p>
          <a:p>
            <a:pPr lvl="1">
              <a:buClr>
                <a:srgbClr val="CCB400"/>
              </a:buClr>
            </a:pPr>
            <a:r>
              <a:rPr lang="en-US" sz="1600" dirty="0">
                <a:solidFill>
                  <a:schemeClr val="tx1"/>
                </a:solidFill>
              </a:rPr>
              <a:t>326-90889 – Non Face to Face Behavioral Evaluation (CANS, ANSA, etc.)</a:t>
            </a:r>
          </a:p>
          <a:p>
            <a:endParaRPr lang="en-US" dirty="0"/>
          </a:p>
        </p:txBody>
      </p:sp>
    </p:spTree>
    <p:extLst>
      <p:ext uri="{BB962C8B-B14F-4D97-AF65-F5344CB8AC3E}">
        <p14:creationId xmlns:p14="http://schemas.microsoft.com/office/powerpoint/2010/main" val="218947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4152" y="1464405"/>
            <a:ext cx="8232648" cy="4936395"/>
          </a:xfrm>
        </p:spPr>
        <p:txBody>
          <a:bodyPr>
            <a:noAutofit/>
          </a:bodyPr>
          <a:lstStyle/>
          <a:p>
            <a:pPr>
              <a:buNone/>
            </a:pPr>
            <a:endParaRPr lang="en-US" sz="1000" dirty="0">
              <a:solidFill>
                <a:srgbClr val="000000"/>
              </a:solidFill>
            </a:endParaRPr>
          </a:p>
          <a:p>
            <a:pPr marL="0" indent="0" algn="ctr">
              <a:buNone/>
            </a:pPr>
            <a:r>
              <a:rPr lang="en-US" sz="2800" b="1" dirty="0"/>
              <a:t>Plan Development (581)</a:t>
            </a:r>
          </a:p>
          <a:p>
            <a:pPr marL="0" indent="0" algn="ctr">
              <a:buNone/>
            </a:pPr>
            <a:r>
              <a:rPr lang="en-US" sz="1200" b="1" i="1" dirty="0">
                <a:solidFill>
                  <a:srgbClr val="FF0000"/>
                </a:solidFill>
              </a:rPr>
              <a:t>Not a Planned Service—May be Provided when Needed</a:t>
            </a:r>
          </a:p>
          <a:p>
            <a:pPr marL="0" indent="0" algn="ctr">
              <a:buNone/>
            </a:pPr>
            <a:endParaRPr lang="en-US" sz="1200" b="1" i="1" dirty="0">
              <a:solidFill>
                <a:srgbClr val="FF0000"/>
              </a:solidFill>
            </a:endParaRPr>
          </a:p>
          <a:p>
            <a:pPr marL="0" indent="0">
              <a:buNone/>
            </a:pPr>
            <a:r>
              <a:rPr lang="en-US" sz="2000" dirty="0"/>
              <a:t>Plan Development is defined as a service activity that consists of development of client plans (with client collaboration), and/or monitoring and recording of a client’s progress towards their mental health objectives.</a:t>
            </a:r>
          </a:p>
          <a:p>
            <a:pPr lvl="1"/>
            <a:r>
              <a:rPr lang="en-US" sz="2000" dirty="0">
                <a:solidFill>
                  <a:schemeClr val="tx1"/>
                </a:solidFill>
              </a:rPr>
              <a:t>Writing Client Plan in Collaboration with Client.</a:t>
            </a:r>
          </a:p>
          <a:p>
            <a:pPr lvl="1"/>
            <a:r>
              <a:rPr lang="en-US" sz="2000" dirty="0">
                <a:solidFill>
                  <a:schemeClr val="tx1"/>
                </a:solidFill>
              </a:rPr>
              <a:t>Plan Monitoring– when considering updating Client Plan given trigger event, change in functioning, etc.</a:t>
            </a:r>
          </a:p>
          <a:p>
            <a:pPr lvl="1"/>
            <a:r>
              <a:rPr lang="en-US" sz="2000" dirty="0">
                <a:solidFill>
                  <a:schemeClr val="tx1"/>
                </a:solidFill>
              </a:rPr>
              <a:t>Meetings with other providers in which they discuss alternative treatments or changes in treatment for client can be billed as plan development. </a:t>
            </a:r>
          </a:p>
          <a:p>
            <a:pPr lvl="1"/>
            <a:r>
              <a:rPr lang="en-US" sz="2000" dirty="0">
                <a:solidFill>
                  <a:srgbClr val="FF0000"/>
                </a:solidFill>
              </a:rPr>
              <a:t>Note: Supervision is never a billable service. </a:t>
            </a:r>
          </a:p>
          <a:p>
            <a:pPr marL="0" indent="0">
              <a:buNone/>
            </a:pPr>
            <a:endParaRPr lang="en-US" sz="2800" dirty="0"/>
          </a:p>
          <a:p>
            <a:pPr lvl="1"/>
            <a:endParaRPr lang="en-US" sz="500" u="sng" dirty="0"/>
          </a:p>
          <a:p>
            <a:pPr lvl="1"/>
            <a:endParaRPr lang="en-US" sz="500" u="sng" dirty="0"/>
          </a:p>
          <a:p>
            <a:endParaRPr lang="en-US" sz="1600" dirty="0"/>
          </a:p>
          <a:p>
            <a:pPr marL="457200" lvl="1" indent="0">
              <a:buNone/>
            </a:pPr>
            <a:endParaRPr lang="en-US" sz="900" dirty="0">
              <a:solidFill>
                <a:srgbClr val="FF0000"/>
              </a:solidFill>
            </a:endParaRPr>
          </a:p>
          <a:p>
            <a:endParaRPr lang="en-US" sz="1000" dirty="0"/>
          </a:p>
          <a:p>
            <a:endParaRPr lang="en-US" sz="1000" dirty="0"/>
          </a:p>
          <a:p>
            <a:pPr marL="457200" lvl="1" indent="0">
              <a:buNone/>
            </a:pPr>
            <a:endParaRPr lang="en-US" sz="1400" dirty="0"/>
          </a:p>
          <a:p>
            <a:endParaRPr lang="en-US" sz="700" dirty="0"/>
          </a:p>
          <a:p>
            <a:endParaRPr lang="en-US" sz="700" dirty="0"/>
          </a:p>
          <a:p>
            <a:pPr marL="0" indent="0">
              <a:buNone/>
            </a:pPr>
            <a:r>
              <a:rPr lang="en-US" sz="400" dirty="0"/>
              <a:t> </a:t>
            </a:r>
          </a:p>
          <a:p>
            <a:endParaRPr lang="en-US" sz="400" dirty="0"/>
          </a:p>
          <a:p>
            <a:endParaRPr lang="en-US" sz="400" u="sng" dirty="0"/>
          </a:p>
          <a:p>
            <a:endParaRPr lang="en-US" sz="400" u="sng" dirty="0"/>
          </a:p>
          <a:p>
            <a:endParaRPr lang="en-US" sz="400" u="sng" dirty="0"/>
          </a:p>
          <a:p>
            <a:endParaRPr lang="en-US" sz="5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159</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637322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E58C-B361-46C9-B266-3CFD7CAF944E}"/>
              </a:ext>
            </a:extLst>
          </p:cNvPr>
          <p:cNvSpPr>
            <a:spLocks noGrp="1"/>
          </p:cNvSpPr>
          <p:nvPr>
            <p:ph type="title"/>
          </p:nvPr>
        </p:nvSpPr>
        <p:spPr/>
        <p:txBody>
          <a:bodyPr>
            <a:noAutofit/>
          </a:bodyPr>
          <a:lstStyle/>
          <a:p>
            <a:r>
              <a:rPr lang="en-US" sz="2400" dirty="0"/>
              <a:t>Notices Of Adverse Benefit Determination</a:t>
            </a:r>
            <a:br>
              <a:rPr lang="en-US" sz="2400" dirty="0"/>
            </a:br>
            <a:r>
              <a:rPr lang="en-US" sz="2400" dirty="0"/>
              <a:t>(NOABD)</a:t>
            </a:r>
          </a:p>
        </p:txBody>
      </p:sp>
      <p:sp>
        <p:nvSpPr>
          <p:cNvPr id="3" name="Footer Placeholder 2">
            <a:extLst>
              <a:ext uri="{FF2B5EF4-FFF2-40B4-BE49-F238E27FC236}">
                <a16:creationId xmlns:a16="http://schemas.microsoft.com/office/drawing/2014/main" id="{2CFF4B35-4F5E-45E6-AEB8-CB75EC136985}"/>
              </a:ext>
            </a:extLst>
          </p:cNvPr>
          <p:cNvSpPr>
            <a:spLocks noGrp="1"/>
          </p:cNvSpPr>
          <p:nvPr>
            <p:ph type="ftr" sz="quarter" idx="11"/>
          </p:nvPr>
        </p:nvSpPr>
        <p:spPr/>
        <p:txBody>
          <a:bodyPr/>
          <a:lstStyle/>
          <a:p>
            <a:r>
              <a:rPr lang="en-US"/>
              <a:t>v9.6.19</a:t>
            </a:r>
            <a:endParaRPr lang="en-US" dirty="0"/>
          </a:p>
        </p:txBody>
      </p:sp>
      <p:sp>
        <p:nvSpPr>
          <p:cNvPr id="4" name="Slide Number Placeholder 3">
            <a:extLst>
              <a:ext uri="{FF2B5EF4-FFF2-40B4-BE49-F238E27FC236}">
                <a16:creationId xmlns:a16="http://schemas.microsoft.com/office/drawing/2014/main" id="{3B2BCF0E-9707-4273-9925-4F7FBD50E3BA}"/>
              </a:ext>
            </a:extLst>
          </p:cNvPr>
          <p:cNvSpPr>
            <a:spLocks noGrp="1"/>
          </p:cNvSpPr>
          <p:nvPr>
            <p:ph type="sldNum" sz="quarter" idx="12"/>
          </p:nvPr>
        </p:nvSpPr>
        <p:spPr/>
        <p:txBody>
          <a:bodyPr/>
          <a:lstStyle/>
          <a:p>
            <a:fld id="{700861E1-0C85-490F-A709-222B40EEEBBE}" type="slidenum">
              <a:rPr lang="en-US" smtClean="0"/>
              <a:pPr/>
              <a:t>16</a:t>
            </a:fld>
            <a:endParaRPr lang="en-US" dirty="0"/>
          </a:p>
        </p:txBody>
      </p:sp>
      <p:sp>
        <p:nvSpPr>
          <p:cNvPr id="5" name="Content Placeholder 4">
            <a:extLst>
              <a:ext uri="{FF2B5EF4-FFF2-40B4-BE49-F238E27FC236}">
                <a16:creationId xmlns:a16="http://schemas.microsoft.com/office/drawing/2014/main" id="{8FECE3F4-9C5A-44F4-84D4-ADD199743A73}"/>
              </a:ext>
            </a:extLst>
          </p:cNvPr>
          <p:cNvSpPr>
            <a:spLocks noGrp="1"/>
          </p:cNvSpPr>
          <p:nvPr>
            <p:ph sz="quarter" idx="1"/>
          </p:nvPr>
        </p:nvSpPr>
        <p:spPr/>
        <p:txBody>
          <a:bodyPr>
            <a:normAutofit fontScale="70000" lnSpcReduction="20000"/>
          </a:bodyPr>
          <a:lstStyle/>
          <a:p>
            <a:pPr marL="0" indent="0">
              <a:buNone/>
            </a:pPr>
            <a:r>
              <a:rPr lang="en-US" dirty="0"/>
              <a:t>A NOABD is written notification of when an adverse benefit determination is made, and the BHP is required to issue to Medi-Cal beneficiaries. </a:t>
            </a:r>
          </a:p>
          <a:p>
            <a:pPr marL="0" indent="0">
              <a:buNone/>
            </a:pPr>
            <a:r>
              <a:rPr lang="en-US" dirty="0"/>
              <a:t>Purpose: Provide Medicaid (Medi-Cal) beneficiaries timely and understandable written notification when an adverse benefit determination for specialty mental health  (SMHS) or substance use disorder (SUD) services is made; notification inclusive of beneficiary rights, such as the right to appeal. </a:t>
            </a:r>
            <a:endParaRPr lang="en-US" dirty="0">
              <a:solidFill>
                <a:srgbClr val="FF0000"/>
              </a:solidFill>
            </a:endParaRPr>
          </a:p>
          <a:p>
            <a:pPr marL="457200" indent="-457200">
              <a:buFont typeface="+mj-lt"/>
              <a:buAutoNum type="arabicPeriod"/>
            </a:pPr>
            <a:r>
              <a:rPr lang="en-US" dirty="0">
                <a:highlight>
                  <a:srgbClr val="808080"/>
                </a:highlight>
              </a:rPr>
              <a:t>The denial or limited authorization of a requested service, including determinations based on the type or level of service, medical necessity, appropriateness, setting, or effectiveness of a covered benefit;</a:t>
            </a:r>
          </a:p>
          <a:p>
            <a:pPr marL="457200" indent="-457200">
              <a:buFont typeface="+mj-lt"/>
              <a:buAutoNum type="arabicPeriod"/>
            </a:pPr>
            <a:r>
              <a:rPr lang="en-US" dirty="0">
                <a:highlight>
                  <a:srgbClr val="808080"/>
                </a:highlight>
              </a:rPr>
              <a:t>The reduction, suspension, or termination of a previously authorized service;</a:t>
            </a:r>
          </a:p>
          <a:p>
            <a:pPr marL="457200" indent="-457200">
              <a:buFont typeface="+mj-lt"/>
              <a:buAutoNum type="arabicPeriod"/>
            </a:pPr>
            <a:r>
              <a:rPr lang="en-US" dirty="0"/>
              <a:t>The denial, in whole or in part, of payment for a service;</a:t>
            </a:r>
          </a:p>
          <a:p>
            <a:pPr marL="457200" indent="-457200">
              <a:buFont typeface="+mj-lt"/>
              <a:buAutoNum type="arabicPeriod"/>
            </a:pPr>
            <a:r>
              <a:rPr lang="en-US" sz="2900" dirty="0">
                <a:highlight>
                  <a:srgbClr val="808080"/>
                </a:highlight>
              </a:rPr>
              <a:t>The failure to provide services in a timely manner;</a:t>
            </a:r>
          </a:p>
          <a:p>
            <a:pPr marL="457200" indent="-457200">
              <a:buFont typeface="+mj-lt"/>
              <a:buAutoNum type="arabicPeriod"/>
            </a:pPr>
            <a:r>
              <a:rPr lang="en-US" dirty="0"/>
              <a:t>The failure to act within the required timeframes for standard resolution of grievances and appeals; or</a:t>
            </a:r>
          </a:p>
          <a:p>
            <a:pPr marL="457200" indent="-457200">
              <a:buFont typeface="+mj-lt"/>
              <a:buAutoNum type="arabicPeriod"/>
            </a:pPr>
            <a:r>
              <a:rPr lang="en-US" dirty="0"/>
              <a:t>The denial of a beneficiary’s request to dispute financial liability.</a:t>
            </a:r>
          </a:p>
          <a:p>
            <a:endParaRPr lang="en-US" dirty="0"/>
          </a:p>
        </p:txBody>
      </p:sp>
    </p:spTree>
    <p:extLst>
      <p:ext uri="{BB962C8B-B14F-4D97-AF65-F5344CB8AC3E}">
        <p14:creationId xmlns:p14="http://schemas.microsoft.com/office/powerpoint/2010/main" val="1398951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152400" y="1506517"/>
            <a:ext cx="8531352" cy="4724400"/>
          </a:xfrm>
        </p:spPr>
        <p:txBody>
          <a:bodyPr>
            <a:noAutofit/>
          </a:bodyPr>
          <a:lstStyle/>
          <a:p>
            <a:pPr>
              <a:buNone/>
            </a:pPr>
            <a:endParaRPr lang="en-US" sz="1000" dirty="0">
              <a:solidFill>
                <a:srgbClr val="000000"/>
              </a:solidFill>
            </a:endParaRPr>
          </a:p>
          <a:p>
            <a:pPr marL="0" indent="0" algn="ctr">
              <a:buNone/>
            </a:pPr>
            <a:r>
              <a:rPr lang="en-US" sz="2800" b="1" dirty="0"/>
              <a:t>Plan Development (581) Cont.</a:t>
            </a:r>
          </a:p>
          <a:p>
            <a:pPr lvl="2"/>
            <a:r>
              <a:rPr lang="en-US" sz="1800" dirty="0"/>
              <a:t>Intra-agency/clinic Plan Development only occurs when the Plan is being reconsidered </a:t>
            </a:r>
            <a:r>
              <a:rPr lang="en-US" sz="1800" u="sng" dirty="0"/>
              <a:t>and the writer could not obtain the information from the written record</a:t>
            </a:r>
            <a:r>
              <a:rPr lang="en-US" sz="1800" dirty="0"/>
              <a:t>.</a:t>
            </a:r>
          </a:p>
          <a:p>
            <a:pPr lvl="2"/>
            <a:endParaRPr lang="en-US" sz="1800" dirty="0"/>
          </a:p>
          <a:p>
            <a:pPr lvl="2"/>
            <a:r>
              <a:rPr lang="en-US" sz="1800" dirty="0"/>
              <a:t>This is </a:t>
            </a:r>
            <a:r>
              <a:rPr lang="en-US" sz="1800" u="sng" dirty="0"/>
              <a:t>not done routinely</a:t>
            </a:r>
            <a:r>
              <a:rPr lang="en-US" sz="1800" dirty="0"/>
              <a:t> in-house such as a Case Manager meeting with the MD after she sees the client, or the clinician meeting with the Family Partner after the Partner sees the client/family.</a:t>
            </a:r>
          </a:p>
          <a:p>
            <a:pPr marL="594360" lvl="2" indent="0">
              <a:buNone/>
            </a:pPr>
            <a:endParaRPr lang="en-US" sz="1800" dirty="0"/>
          </a:p>
          <a:p>
            <a:pPr lvl="2"/>
            <a:r>
              <a:rPr lang="en-US" sz="1800" dirty="0"/>
              <a:t>For example, clinician becomes aware client went off their anti-psychotic medication (historically linked to decompensation and hospitalization) and clinician needs to meet with the psychiatrist to modify the plan to address the issue immediately.</a:t>
            </a:r>
          </a:p>
          <a:p>
            <a:pPr lvl="3"/>
            <a:r>
              <a:rPr lang="en-US" sz="1800" dirty="0">
                <a:solidFill>
                  <a:schemeClr val="tx1"/>
                </a:solidFill>
              </a:rPr>
              <a:t>Both Staff can bill for the full time for these types of plan development meetings. </a:t>
            </a:r>
          </a:p>
          <a:p>
            <a:pPr marL="0" indent="0">
              <a:buNone/>
            </a:pPr>
            <a:endParaRPr lang="en-US" sz="2800" dirty="0"/>
          </a:p>
          <a:p>
            <a:pPr lvl="1"/>
            <a:endParaRPr lang="en-US" sz="500" u="sng" dirty="0"/>
          </a:p>
          <a:p>
            <a:pPr lvl="1"/>
            <a:endParaRPr lang="en-US" sz="500" u="sng" dirty="0"/>
          </a:p>
          <a:p>
            <a:endParaRPr lang="en-US" sz="1600" dirty="0"/>
          </a:p>
          <a:p>
            <a:pPr marL="457200" lvl="1" indent="0">
              <a:buNone/>
            </a:pPr>
            <a:endParaRPr lang="en-US" sz="900" dirty="0">
              <a:solidFill>
                <a:srgbClr val="FF0000"/>
              </a:solidFill>
            </a:endParaRPr>
          </a:p>
          <a:p>
            <a:endParaRPr lang="en-US" sz="1000" dirty="0"/>
          </a:p>
          <a:p>
            <a:endParaRPr lang="en-US" sz="1000" dirty="0"/>
          </a:p>
          <a:p>
            <a:pPr marL="457200" lvl="1" indent="0">
              <a:buNone/>
            </a:pPr>
            <a:endParaRPr lang="en-US" sz="1400" dirty="0"/>
          </a:p>
          <a:p>
            <a:endParaRPr lang="en-US" sz="700" dirty="0"/>
          </a:p>
          <a:p>
            <a:endParaRPr lang="en-US" sz="700" dirty="0"/>
          </a:p>
          <a:p>
            <a:pPr marL="0" indent="0">
              <a:buNone/>
            </a:pPr>
            <a:r>
              <a:rPr lang="en-US" sz="400" dirty="0"/>
              <a:t> </a:t>
            </a:r>
          </a:p>
          <a:p>
            <a:endParaRPr lang="en-US" sz="400" dirty="0"/>
          </a:p>
          <a:p>
            <a:endParaRPr lang="en-US" sz="400" u="sng" dirty="0"/>
          </a:p>
          <a:p>
            <a:endParaRPr lang="en-US" sz="400" u="sng" dirty="0"/>
          </a:p>
          <a:p>
            <a:endParaRPr lang="en-US" sz="400" u="sng" dirty="0"/>
          </a:p>
          <a:p>
            <a:endParaRPr lang="en-US" sz="5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160</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589306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533400" y="1295400"/>
            <a:ext cx="8229600" cy="4953000"/>
          </a:xfrm>
        </p:spPr>
        <p:txBody>
          <a:bodyPr>
            <a:normAutofit fontScale="25000" lnSpcReduction="20000"/>
          </a:bodyPr>
          <a:lstStyle/>
          <a:p>
            <a:endParaRPr lang="en-US" sz="4400" dirty="0"/>
          </a:p>
          <a:p>
            <a:endParaRPr lang="en-US" sz="4400" dirty="0">
              <a:solidFill>
                <a:srgbClr val="000000"/>
              </a:solidFill>
            </a:endParaRPr>
          </a:p>
          <a:p>
            <a:pPr marL="0" indent="0" algn="ctr">
              <a:buNone/>
            </a:pPr>
            <a:r>
              <a:rPr lang="en-US" sz="8800" dirty="0"/>
              <a:t>Individual (381) or Group Rehab (391)</a:t>
            </a:r>
          </a:p>
          <a:p>
            <a:pPr marL="0" indent="0" algn="ctr">
              <a:buNone/>
            </a:pPr>
            <a:r>
              <a:rPr lang="en-US" sz="5400" dirty="0">
                <a:solidFill>
                  <a:srgbClr val="FF0000"/>
                </a:solidFill>
              </a:rPr>
              <a:t>PLANNED SERVICE—MUST BE IN CLIENT PLAN</a:t>
            </a:r>
          </a:p>
          <a:p>
            <a:pPr marL="0" indent="0" algn="ctr">
              <a:buNone/>
            </a:pPr>
            <a:endParaRPr lang="en-US" sz="5400" dirty="0">
              <a:solidFill>
                <a:srgbClr val="000000"/>
              </a:solidFill>
            </a:endParaRPr>
          </a:p>
          <a:p>
            <a:r>
              <a:rPr lang="en-US" sz="9600" dirty="0"/>
              <a:t>Includes Improving, Maintaining, OR Restoring Functional skills, Daily Living skills, Social and Leisure Skills, Grooming and Personal Hygiene Skills, Meal Preparation skills, and Medication Education.  The impairments targeted must be a DIRECT result of the included </a:t>
            </a:r>
            <a:r>
              <a:rPr lang="en-US" sz="9600" dirty="0" err="1"/>
              <a:t>Dx</a:t>
            </a:r>
            <a:r>
              <a:rPr lang="en-US" sz="9600" dirty="0"/>
              <a:t> signs, symptoms, or behaviors:</a:t>
            </a:r>
          </a:p>
          <a:p>
            <a:pPr marL="0" indent="0">
              <a:buNone/>
            </a:pPr>
            <a:endParaRPr lang="en-US" sz="2000" u="sng" dirty="0">
              <a:solidFill>
                <a:srgbClr val="000000"/>
              </a:solidFill>
            </a:endParaRPr>
          </a:p>
          <a:p>
            <a:r>
              <a:rPr lang="en-US" sz="9600" u="sng" dirty="0">
                <a:solidFill>
                  <a:srgbClr val="000000"/>
                </a:solidFill>
              </a:rPr>
              <a:t>Allowed Example from DHCS:</a:t>
            </a:r>
          </a:p>
          <a:p>
            <a:pPr lvl="1"/>
            <a:r>
              <a:rPr lang="en-US" sz="7200" dirty="0">
                <a:solidFill>
                  <a:schemeClr val="tx1"/>
                </a:solidFill>
                <a:ea typeface="Calibri"/>
              </a:rPr>
              <a:t>“The most common example would be a client with schizophrenia who has social skills deficits which are the direct result of the schizophrenic disorder.  Training will focus on social skills development.”</a:t>
            </a:r>
          </a:p>
          <a:p>
            <a:pPr marL="274320" lvl="1" indent="0" algn="r">
              <a:buNone/>
            </a:pPr>
            <a:r>
              <a:rPr lang="en-US" sz="5600" i="1" dirty="0">
                <a:solidFill>
                  <a:schemeClr val="tx1"/>
                </a:solidFill>
                <a:ea typeface="Calibri"/>
              </a:rPr>
              <a:t>-John Griffith, PhD, DHCS Consulting Psychologist, email correspondence of 5/20/15 </a:t>
            </a:r>
            <a:r>
              <a:rPr lang="en-US" sz="7200" i="1" dirty="0">
                <a:solidFill>
                  <a:srgbClr val="FF0000"/>
                </a:solidFill>
                <a:ea typeface="Calibri"/>
              </a:rPr>
              <a:t> </a:t>
            </a:r>
            <a:r>
              <a:rPr lang="en-US" sz="5500" dirty="0">
                <a:ea typeface="Calibri"/>
              </a:rPr>
              <a:t> </a:t>
            </a:r>
            <a:endParaRPr lang="en-US" sz="5500" u="sng" dirty="0"/>
          </a:p>
          <a:p>
            <a:endParaRPr lang="en-US" sz="6000" u="sng" dirty="0"/>
          </a:p>
          <a:p>
            <a:pPr marL="0" indent="0">
              <a:buNone/>
            </a:pPr>
            <a:endParaRPr lang="en-US" sz="8000" dirty="0"/>
          </a:p>
          <a:p>
            <a:pPr lvl="1"/>
            <a:endParaRPr lang="en-US" u="sng" dirty="0"/>
          </a:p>
          <a:p>
            <a:pPr lvl="1"/>
            <a:endParaRPr lang="en-US" u="sng" dirty="0"/>
          </a:p>
          <a:p>
            <a:endParaRPr lang="en-US" sz="7200" dirty="0"/>
          </a:p>
          <a:p>
            <a:pPr marL="457200" lvl="1" indent="0">
              <a:buNone/>
            </a:pPr>
            <a:endParaRPr lang="en-US" sz="4000" dirty="0">
              <a:solidFill>
                <a:srgbClr val="FF0000"/>
              </a:solidFill>
            </a:endParaRPr>
          </a:p>
          <a:p>
            <a:endParaRPr lang="en-US" sz="4400" dirty="0"/>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161</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494149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533400" y="1295400"/>
            <a:ext cx="8229600" cy="4953000"/>
          </a:xfrm>
        </p:spPr>
        <p:txBody>
          <a:bodyPr>
            <a:normAutofit fontScale="25000" lnSpcReduction="20000"/>
          </a:bodyPr>
          <a:lstStyle/>
          <a:p>
            <a:endParaRPr lang="en-US" sz="4400" dirty="0"/>
          </a:p>
          <a:p>
            <a:endParaRPr lang="en-US" sz="4400" dirty="0">
              <a:solidFill>
                <a:srgbClr val="000000"/>
              </a:solidFill>
            </a:endParaRPr>
          </a:p>
          <a:p>
            <a:pPr marL="0" indent="0" algn="ctr">
              <a:buNone/>
            </a:pPr>
            <a:r>
              <a:rPr lang="en-US" sz="8800" dirty="0"/>
              <a:t>Individual (381) or Group Rehab (391) Cont.</a:t>
            </a:r>
          </a:p>
          <a:p>
            <a:pPr marL="0" indent="0" algn="ctr">
              <a:buNone/>
            </a:pPr>
            <a:r>
              <a:rPr lang="en-US" sz="5400" dirty="0">
                <a:solidFill>
                  <a:srgbClr val="FF0000"/>
                </a:solidFill>
              </a:rPr>
              <a:t>PLANNED SERVICE—MUST BE IN CLIENT PLAN</a:t>
            </a:r>
          </a:p>
          <a:p>
            <a:pPr marL="0" indent="0" algn="ctr">
              <a:buNone/>
            </a:pPr>
            <a:endParaRPr lang="en-US" sz="5400" dirty="0">
              <a:solidFill>
                <a:srgbClr val="000000"/>
              </a:solidFill>
            </a:endParaRPr>
          </a:p>
          <a:p>
            <a:pPr marL="0" indent="0">
              <a:buNone/>
            </a:pPr>
            <a:endParaRPr lang="en-US" sz="2000" u="sng" dirty="0">
              <a:solidFill>
                <a:srgbClr val="000000"/>
              </a:solidFill>
            </a:endParaRPr>
          </a:p>
          <a:p>
            <a:r>
              <a:rPr lang="en-US" sz="9600" u="sng" dirty="0">
                <a:solidFill>
                  <a:srgbClr val="000000"/>
                </a:solidFill>
              </a:rPr>
              <a:t>Disallowed Example from DHCS:</a:t>
            </a:r>
          </a:p>
          <a:p>
            <a:pPr lvl="1"/>
            <a:r>
              <a:rPr lang="en-US" sz="6400" dirty="0">
                <a:solidFill>
                  <a:schemeClr val="tx1"/>
                </a:solidFill>
                <a:ea typeface="Calibri"/>
              </a:rPr>
              <a:t>Client has Major Depression with symptoms of insomnia, depressed mood, anhedonia, indecisiveness, fatigue, feelings of worthlessness and psychomotor retardation.  </a:t>
            </a:r>
          </a:p>
          <a:p>
            <a:pPr lvl="1"/>
            <a:r>
              <a:rPr lang="en-US" sz="6400" dirty="0">
                <a:solidFill>
                  <a:schemeClr val="tx1"/>
                </a:solidFill>
                <a:ea typeface="Calibri"/>
              </a:rPr>
              <a:t>Clinician wishes to address an identified impairment (or skill deficit) of poor ADL’s.</a:t>
            </a:r>
          </a:p>
          <a:p>
            <a:pPr lvl="1"/>
            <a:r>
              <a:rPr lang="en-US" sz="6400" dirty="0">
                <a:solidFill>
                  <a:schemeClr val="tx1"/>
                </a:solidFill>
                <a:ea typeface="Calibri"/>
              </a:rPr>
              <a:t>“In this example , the ‘deficit’—i.e., failure to perform ADLs—is not really a deficit at all.  The client KNOWS how to bathe, brush teeth, comb hair, etc.”</a:t>
            </a:r>
          </a:p>
          <a:p>
            <a:pPr marL="274320" lvl="1" indent="0" algn="r">
              <a:buNone/>
            </a:pPr>
            <a:r>
              <a:rPr lang="en-US" sz="4400" i="1" dirty="0">
                <a:solidFill>
                  <a:schemeClr val="tx1"/>
                </a:solidFill>
                <a:ea typeface="Calibri"/>
              </a:rPr>
              <a:t>-John Griffith, PhD, DHCS Consulting Psychologist, email correspondence of 5/20/15</a:t>
            </a:r>
            <a:endParaRPr lang="en-US" sz="6400" i="1" dirty="0">
              <a:solidFill>
                <a:schemeClr val="tx1"/>
              </a:solidFill>
              <a:ea typeface="Calibri"/>
            </a:endParaRPr>
          </a:p>
          <a:p>
            <a:pPr lvl="1"/>
            <a:r>
              <a:rPr lang="en-US" sz="6400" dirty="0">
                <a:solidFill>
                  <a:schemeClr val="tx1"/>
                </a:solidFill>
                <a:ea typeface="Calibri"/>
              </a:rPr>
              <a:t>Rehab services could be provided to address the deficits of Major Depression in the areas of: interest in life (anhedonia), self-worth (feelings of worthlessness) and energy (fatigue).</a:t>
            </a:r>
            <a:endParaRPr lang="en-US" sz="5600" u="sng" dirty="0">
              <a:solidFill>
                <a:schemeClr val="tx1"/>
              </a:solidFill>
            </a:endParaRPr>
          </a:p>
          <a:p>
            <a:endParaRPr lang="en-US" sz="6000" u="sng" dirty="0"/>
          </a:p>
          <a:p>
            <a:pPr marL="0" indent="0">
              <a:buNone/>
            </a:pPr>
            <a:endParaRPr lang="en-US" sz="8000" dirty="0"/>
          </a:p>
          <a:p>
            <a:pPr lvl="1"/>
            <a:endParaRPr lang="en-US" u="sng" dirty="0"/>
          </a:p>
          <a:p>
            <a:pPr lvl="1"/>
            <a:endParaRPr lang="en-US" u="sng" dirty="0"/>
          </a:p>
          <a:p>
            <a:endParaRPr lang="en-US" sz="7200" dirty="0"/>
          </a:p>
          <a:p>
            <a:pPr marL="457200" lvl="1" indent="0">
              <a:buNone/>
            </a:pPr>
            <a:endParaRPr lang="en-US" sz="4000" dirty="0">
              <a:solidFill>
                <a:srgbClr val="FF0000"/>
              </a:solidFill>
            </a:endParaRPr>
          </a:p>
          <a:p>
            <a:endParaRPr lang="en-US" sz="4400" dirty="0"/>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162</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904310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295400"/>
            <a:ext cx="8229600" cy="5257800"/>
          </a:xfrm>
        </p:spPr>
        <p:txBody>
          <a:bodyPr>
            <a:normAutofit fontScale="25000" lnSpcReduction="20000"/>
          </a:bodyPr>
          <a:lstStyle/>
          <a:p>
            <a:endParaRPr lang="en-US" sz="4400" dirty="0"/>
          </a:p>
          <a:p>
            <a:endParaRPr lang="en-US" sz="4400" dirty="0">
              <a:solidFill>
                <a:srgbClr val="000000"/>
              </a:solidFill>
            </a:endParaRPr>
          </a:p>
          <a:p>
            <a:pPr marL="0" indent="0" algn="ctr">
              <a:buNone/>
            </a:pPr>
            <a:r>
              <a:rPr lang="en-US" sz="8800" dirty="0"/>
              <a:t>Collateral (311) </a:t>
            </a:r>
            <a:r>
              <a:rPr lang="en-US" sz="6400" dirty="0"/>
              <a:t>*for family engagement use Code 310</a:t>
            </a:r>
          </a:p>
          <a:p>
            <a:pPr marL="0" indent="0" algn="ctr">
              <a:buNone/>
            </a:pPr>
            <a:r>
              <a:rPr lang="en-US" sz="6400" dirty="0">
                <a:solidFill>
                  <a:srgbClr val="FF0000"/>
                </a:solidFill>
              </a:rPr>
              <a:t>MAY ONLY BE PROVIDED AFTER THE COMPLETION OF THE CLIENT PLAN</a:t>
            </a:r>
          </a:p>
          <a:p>
            <a:pPr marL="0" indent="0" algn="ctr">
              <a:buNone/>
            </a:pPr>
            <a:endParaRPr lang="en-US" sz="6400" dirty="0">
              <a:solidFill>
                <a:srgbClr val="000000"/>
              </a:solidFill>
            </a:endParaRPr>
          </a:p>
          <a:p>
            <a:r>
              <a:rPr lang="en-US" sz="6400" dirty="0"/>
              <a:t>Services provided to Significant Support person</a:t>
            </a:r>
          </a:p>
          <a:p>
            <a:pPr lvl="1"/>
            <a:r>
              <a:rPr lang="en-US" sz="6400" dirty="0">
                <a:solidFill>
                  <a:schemeClr val="tx1"/>
                </a:solidFill>
              </a:rPr>
              <a:t>Consultation, Training and Psychoeducation of significant support person in client’s life where the</a:t>
            </a:r>
          </a:p>
          <a:p>
            <a:pPr lvl="2"/>
            <a:r>
              <a:rPr lang="en-US" sz="6400" dirty="0"/>
              <a:t>Focus is always in achieving mental health Objectives in Client Plan—If Plan is not completed, there is no way to do so.</a:t>
            </a:r>
          </a:p>
          <a:p>
            <a:pPr lvl="2"/>
            <a:r>
              <a:rPr lang="en-US" sz="6400" dirty="0"/>
              <a:t>The provider may be receiving or providing information to the significant support person.</a:t>
            </a:r>
          </a:p>
          <a:p>
            <a:pPr lvl="2"/>
            <a:r>
              <a:rPr lang="en-US" sz="6400" dirty="0"/>
              <a:t>The client may or may not be present for this service activity.</a:t>
            </a:r>
          </a:p>
          <a:p>
            <a:pPr marL="457200" lvl="1" indent="0">
              <a:buNone/>
            </a:pPr>
            <a:endParaRPr lang="en-US" sz="6400" dirty="0">
              <a:solidFill>
                <a:schemeClr val="tx1"/>
              </a:solidFill>
            </a:endParaRPr>
          </a:p>
          <a:p>
            <a:r>
              <a:rPr lang="en-US" sz="6400" dirty="0"/>
              <a:t>Definition—Supporting Client Plan by:</a:t>
            </a:r>
          </a:p>
          <a:p>
            <a:pPr lvl="1"/>
            <a:r>
              <a:rPr lang="en-US" sz="6400" dirty="0">
                <a:solidFill>
                  <a:schemeClr val="tx1"/>
                </a:solidFill>
              </a:rPr>
              <a:t>Gathering information from, or </a:t>
            </a:r>
          </a:p>
          <a:p>
            <a:pPr lvl="1"/>
            <a:r>
              <a:rPr lang="en-US" sz="6400" dirty="0">
                <a:solidFill>
                  <a:schemeClr val="tx1"/>
                </a:solidFill>
              </a:rPr>
              <a:t>Explaining results of psychiatric, other medical examinations and procedures, or other accumulated data to family or other responsible persons, or </a:t>
            </a:r>
          </a:p>
          <a:p>
            <a:pPr lvl="1"/>
            <a:r>
              <a:rPr lang="en-US" sz="6400" dirty="0">
                <a:solidFill>
                  <a:schemeClr val="tx1"/>
                </a:solidFill>
              </a:rPr>
              <a:t>Advising them how to assist clients </a:t>
            </a:r>
          </a:p>
          <a:p>
            <a:endParaRPr lang="en-US" sz="6000" u="sng" dirty="0"/>
          </a:p>
          <a:p>
            <a:pPr marL="0" indent="0">
              <a:buNone/>
            </a:pPr>
            <a:endParaRPr lang="en-US" sz="8000" dirty="0"/>
          </a:p>
          <a:p>
            <a:pPr lvl="1"/>
            <a:endParaRPr lang="en-US" u="sng" dirty="0"/>
          </a:p>
          <a:p>
            <a:pPr lvl="1"/>
            <a:endParaRPr lang="en-US" u="sng" dirty="0"/>
          </a:p>
          <a:p>
            <a:endParaRPr lang="en-US" sz="7200" dirty="0"/>
          </a:p>
          <a:p>
            <a:pPr marL="457200" lvl="1" indent="0">
              <a:buNone/>
            </a:pPr>
            <a:endParaRPr lang="en-US" sz="4000" dirty="0">
              <a:solidFill>
                <a:srgbClr val="FF0000"/>
              </a:solidFill>
            </a:endParaRPr>
          </a:p>
          <a:p>
            <a:endParaRPr lang="en-US" sz="4400" dirty="0"/>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163</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28204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295400"/>
            <a:ext cx="8229600" cy="5257800"/>
          </a:xfrm>
        </p:spPr>
        <p:txBody>
          <a:bodyPr>
            <a:normAutofit fontScale="25000" lnSpcReduction="20000"/>
          </a:bodyPr>
          <a:lstStyle/>
          <a:p>
            <a:endParaRPr lang="en-US" sz="4400" dirty="0"/>
          </a:p>
          <a:p>
            <a:endParaRPr lang="en-US" sz="4400" dirty="0">
              <a:solidFill>
                <a:srgbClr val="000000"/>
              </a:solidFill>
              <a:latin typeface="Arial"/>
            </a:endParaRPr>
          </a:p>
          <a:p>
            <a:pPr marL="0" indent="0" algn="ctr">
              <a:buNone/>
            </a:pPr>
            <a:r>
              <a:rPr lang="en-US" sz="11200" dirty="0">
                <a:latin typeface="Arial"/>
              </a:rPr>
              <a:t>Collateral (311) </a:t>
            </a:r>
            <a:r>
              <a:rPr lang="en-US" sz="8000" i="1" dirty="0">
                <a:latin typeface="Arial"/>
              </a:rPr>
              <a:t>*for family engagement use Code 310</a:t>
            </a:r>
          </a:p>
          <a:p>
            <a:pPr marL="0" indent="0" algn="ctr">
              <a:buNone/>
            </a:pPr>
            <a:endParaRPr lang="en-US" sz="8000" i="1" dirty="0">
              <a:latin typeface="Arial"/>
            </a:endParaRPr>
          </a:p>
          <a:p>
            <a:pPr marL="0" indent="0" algn="ctr">
              <a:buNone/>
            </a:pPr>
            <a:endParaRPr lang="en-US" sz="2400" dirty="0">
              <a:solidFill>
                <a:srgbClr val="000000"/>
              </a:solidFill>
              <a:latin typeface="Arial"/>
            </a:endParaRPr>
          </a:p>
          <a:p>
            <a:r>
              <a:rPr lang="en-US" sz="9600" dirty="0">
                <a:latin typeface="Arial"/>
              </a:rPr>
              <a:t>Intra-agency/clinic Collateral does not occur.  If necessary, it is most likely Plan Development.</a:t>
            </a:r>
          </a:p>
          <a:p>
            <a:r>
              <a:rPr lang="en-US" sz="9600" dirty="0">
                <a:latin typeface="Arial"/>
              </a:rPr>
              <a:t>For example, family partner becomes aware client behavior at school has worsened and is at risk of suspension, and therefore needs to meet with the clinician to adapt interventions--possibly resulting in a change to the Plan to address the issue immediately.</a:t>
            </a:r>
            <a:endParaRPr lang="en-US" sz="9600" u="sng" dirty="0"/>
          </a:p>
          <a:p>
            <a:pPr marL="0" indent="0">
              <a:buNone/>
            </a:pPr>
            <a:endParaRPr lang="en-US" sz="80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164</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362662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Content Placeholder 2"/>
          <p:cNvSpPr>
            <a:spLocks noGrp="1"/>
          </p:cNvSpPr>
          <p:nvPr>
            <p:ph sz="quarter" idx="1"/>
          </p:nvPr>
        </p:nvSpPr>
        <p:spPr>
          <a:xfrm>
            <a:off x="152400" y="1447800"/>
            <a:ext cx="8839200" cy="5105400"/>
          </a:xfrm>
        </p:spPr>
        <p:txBody>
          <a:bodyPr>
            <a:normAutofit fontScale="77500" lnSpcReduction="20000"/>
          </a:bodyPr>
          <a:lstStyle/>
          <a:p>
            <a:pPr marL="137160" indent="0" algn="ctr">
              <a:buNone/>
            </a:pPr>
            <a:endParaRPr lang="en-US" sz="2300" b="1" dirty="0"/>
          </a:p>
          <a:p>
            <a:pPr marL="137160" indent="0" algn="ctr">
              <a:buNone/>
            </a:pPr>
            <a:r>
              <a:rPr lang="en-US" sz="2600" b="1" dirty="0"/>
              <a:t>Collateral Caregiver (310)</a:t>
            </a:r>
            <a:endParaRPr lang="en-US" sz="2300" b="1" dirty="0">
              <a:solidFill>
                <a:srgbClr val="FF0000"/>
              </a:solidFill>
            </a:endParaRPr>
          </a:p>
          <a:p>
            <a:pPr marL="137160" indent="0" algn="ctr">
              <a:buNone/>
            </a:pPr>
            <a:r>
              <a:rPr lang="en-US" sz="1800" dirty="0">
                <a:solidFill>
                  <a:srgbClr val="FF0000"/>
                </a:solidFill>
              </a:rPr>
              <a:t>PLANNED SERVICE—MUST BE IN CLIENT PLAN</a:t>
            </a:r>
          </a:p>
          <a:p>
            <a:pPr marL="137160" indent="0" algn="ctr">
              <a:buNone/>
            </a:pPr>
            <a:endParaRPr lang="en-US" sz="2300" b="1" dirty="0">
              <a:solidFill>
                <a:srgbClr val="FF0000"/>
              </a:solidFill>
            </a:endParaRPr>
          </a:p>
          <a:p>
            <a:r>
              <a:rPr lang="en-US" sz="2300" dirty="0"/>
              <a:t>For the purpose of supporting and tracking family engagement in clients’/consumers’ treatment.</a:t>
            </a:r>
          </a:p>
          <a:p>
            <a:r>
              <a:rPr lang="en-US" sz="2300" dirty="0"/>
              <a:t>A service activity provided to a caregiver, parent, guardian or person acting in the capacity of a family member for the purpose of meeting the needs of the mental health objectives.</a:t>
            </a:r>
          </a:p>
          <a:p>
            <a:r>
              <a:rPr lang="en-US" sz="2300" dirty="0"/>
              <a:t>The client/consumer is generally not present for this service activity. </a:t>
            </a:r>
          </a:p>
          <a:p>
            <a:pPr lvl="1"/>
            <a:r>
              <a:rPr lang="en-US" sz="2300" dirty="0">
                <a:solidFill>
                  <a:schemeClr val="tx1"/>
                </a:solidFill>
              </a:rPr>
              <a:t>If the client/consumer is present, and the service provider facilitates communication between the client/consumer and his/her caregiver(s), a family therapy procedure code is likely more appropriate (if within scope of practice of the provider—not MHRS or Adjunct Staff).</a:t>
            </a:r>
          </a:p>
          <a:p>
            <a:pPr lvl="2"/>
            <a:r>
              <a:rPr lang="en-US" sz="2300" dirty="0"/>
              <a:t>If the client is present and the focus is on the significant other supporting the client’s MH Objectives—Collateral Caregiver may be used.</a:t>
            </a:r>
          </a:p>
          <a:p>
            <a:pPr lvl="2"/>
            <a:r>
              <a:rPr lang="en-US" sz="2300" dirty="0"/>
              <a:t>If the focus is on the client’s skill building with caregiver present—Ind. Rehab. May be used.</a:t>
            </a:r>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165</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820998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Content Placeholder 2"/>
          <p:cNvSpPr>
            <a:spLocks noGrp="1"/>
          </p:cNvSpPr>
          <p:nvPr>
            <p:ph sz="quarter" idx="1"/>
          </p:nvPr>
        </p:nvSpPr>
        <p:spPr>
          <a:xfrm>
            <a:off x="152400" y="1447800"/>
            <a:ext cx="8839200" cy="5105400"/>
          </a:xfrm>
        </p:spPr>
        <p:txBody>
          <a:bodyPr>
            <a:normAutofit fontScale="92500" lnSpcReduction="10000"/>
          </a:bodyPr>
          <a:lstStyle/>
          <a:p>
            <a:pPr marL="137160" indent="0" algn="ctr">
              <a:buNone/>
            </a:pPr>
            <a:endParaRPr lang="en-US" sz="2300" b="1" dirty="0"/>
          </a:p>
          <a:p>
            <a:pPr marL="137160" indent="0" algn="ctr">
              <a:buNone/>
            </a:pPr>
            <a:r>
              <a:rPr lang="en-US" sz="2200" dirty="0"/>
              <a:t>Collateral—Family Counseling (413)</a:t>
            </a:r>
          </a:p>
          <a:p>
            <a:pPr marL="137160" indent="0" algn="ctr">
              <a:buNone/>
            </a:pPr>
            <a:r>
              <a:rPr lang="en-US" sz="2200" dirty="0"/>
              <a:t>(without Client Present)</a:t>
            </a:r>
          </a:p>
          <a:p>
            <a:pPr marL="137160" indent="0" algn="ctr">
              <a:buNone/>
            </a:pPr>
            <a:r>
              <a:rPr lang="en-US" sz="1700" dirty="0">
                <a:solidFill>
                  <a:srgbClr val="FF0000"/>
                </a:solidFill>
              </a:rPr>
              <a:t>PLANNED SERVICE—MUST BE IN CLIENT PLAN</a:t>
            </a:r>
          </a:p>
          <a:p>
            <a:pPr marL="480060" indent="-342900"/>
            <a:r>
              <a:rPr lang="en-US" sz="2300" dirty="0"/>
              <a:t>DHCS has clarified that Family Therapy can never be claimed if the client is not present. </a:t>
            </a:r>
          </a:p>
          <a:p>
            <a:pPr marL="480060" indent="-342900"/>
            <a:r>
              <a:rPr lang="en-US" sz="2300" dirty="0"/>
              <a:t>A new code: Collateral - Family Counseling (413) has been created to use for the following situations:</a:t>
            </a:r>
          </a:p>
          <a:p>
            <a:pPr marL="754380" lvl="1" indent="-342900"/>
            <a:r>
              <a:rPr lang="en-US" sz="1800" dirty="0">
                <a:solidFill>
                  <a:schemeClr val="tx1"/>
                </a:solidFill>
              </a:rPr>
              <a:t>A Client fails to show to a scheduled Family Therapy appointment and collateral interventions are provided to the family instead.</a:t>
            </a:r>
          </a:p>
          <a:p>
            <a:pPr marL="754380" lvl="1" indent="-342900"/>
            <a:r>
              <a:rPr lang="en-US" sz="1800" dirty="0">
                <a:solidFill>
                  <a:schemeClr val="tx1"/>
                </a:solidFill>
              </a:rPr>
              <a:t>A client’s family needs to be seen (without client) and collateral interventions are provided to prepare them for participation in Family therapy.</a:t>
            </a:r>
          </a:p>
          <a:p>
            <a:pPr marL="754380" lvl="1" indent="-342900"/>
            <a:r>
              <a:rPr lang="en-US" sz="1800" dirty="0">
                <a:solidFill>
                  <a:schemeClr val="tx1"/>
                </a:solidFill>
              </a:rPr>
              <a:t>A Client’s family needs to be seen (without client) and collateral interventions are provided to help them participate in family therapy in a more positive manner. </a:t>
            </a:r>
          </a:p>
          <a:p>
            <a:pPr marL="480060" indent="-342900"/>
            <a:r>
              <a:rPr lang="en-US" sz="2300" dirty="0"/>
              <a:t> (413) Has the same scope of practice requirements as therapy codes and should never be provided by MHRS or Adjunct staff. </a:t>
            </a:r>
          </a:p>
          <a:p>
            <a:pPr marL="0" indent="0">
              <a:buNone/>
            </a:pPr>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166</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55698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167</a:t>
            </a:fld>
            <a:endParaRPr lang="en-US" dirty="0"/>
          </a:p>
        </p:txBody>
      </p:sp>
      <p:sp>
        <p:nvSpPr>
          <p:cNvPr id="5" name="Content Placeholder 4"/>
          <p:cNvSpPr>
            <a:spLocks noGrp="1"/>
          </p:cNvSpPr>
          <p:nvPr>
            <p:ph sz="quarter" idx="1"/>
          </p:nvPr>
        </p:nvSpPr>
        <p:spPr>
          <a:xfrm>
            <a:off x="487680" y="2457548"/>
            <a:ext cx="8348472" cy="3867053"/>
          </a:xfrm>
        </p:spPr>
        <p:txBody>
          <a:bodyPr>
            <a:normAutofit fontScale="92500"/>
          </a:bodyPr>
          <a:lstStyle/>
          <a:p>
            <a:r>
              <a:rPr lang="en-US" sz="1800" dirty="0"/>
              <a:t>Provided to improve the health and wellness of the client through the coordination of care between the behavioral health care provider and the client’s health care provider(s) (physician, physician’s assistant/nurse practitioner, registered nurse, licensed vocational nurse, speech pathologist or audiologist, occupational or physical therapist). </a:t>
            </a:r>
            <a:r>
              <a:rPr lang="en-US" sz="1800" dirty="0">
                <a:solidFill>
                  <a:schemeClr val="accent1"/>
                </a:solidFill>
              </a:rPr>
              <a:t>This Code should not be used for Coordination of care with psychiatrists (use Collateral 311 for such contact). </a:t>
            </a:r>
          </a:p>
          <a:p>
            <a:r>
              <a:rPr lang="en-US" sz="1800" dirty="0"/>
              <a:t>Goal of care coordination across healthcare disciplines must be to support the client/consumer in achieving the Mental Health objectives of the client’s/consumer’s Client Plan</a:t>
            </a:r>
          </a:p>
          <a:p>
            <a:r>
              <a:rPr lang="en-US" sz="1800" dirty="0"/>
              <a:t>Activities may include: gathering developmental and health information, consultation, care coordination, side effects of medication on behavior and/or prescription drug interactions. It may also be used to assess, in collaboration with the medical provider(s), the impact of the client’s chronic health conditions on the behavioral health of the client and their family.</a:t>
            </a:r>
          </a:p>
        </p:txBody>
      </p:sp>
      <p:sp>
        <p:nvSpPr>
          <p:cNvPr id="6" name="Rectangle 5"/>
          <p:cNvSpPr/>
          <p:nvPr/>
        </p:nvSpPr>
        <p:spPr>
          <a:xfrm>
            <a:off x="301752" y="1506517"/>
            <a:ext cx="8534400" cy="720197"/>
          </a:xfrm>
          <a:prstGeom prst="rect">
            <a:avLst/>
          </a:prstGeom>
        </p:spPr>
        <p:txBody>
          <a:bodyPr wrap="square">
            <a:spAutoFit/>
          </a:bodyPr>
          <a:lstStyle/>
          <a:p>
            <a:pPr marL="137160" lvl="0" algn="ctr">
              <a:spcBef>
                <a:spcPct val="20000"/>
              </a:spcBef>
              <a:buClr>
                <a:srgbClr val="D16349"/>
              </a:buClr>
              <a:buSzPct val="85000"/>
            </a:pPr>
            <a:r>
              <a:rPr lang="en-US" sz="2400" dirty="0">
                <a:solidFill>
                  <a:prstClr val="black"/>
                </a:solidFill>
              </a:rPr>
              <a:t>Collateral Health Care Provider (614)</a:t>
            </a:r>
          </a:p>
          <a:p>
            <a:pPr marL="137160" lvl="0" algn="ctr">
              <a:spcBef>
                <a:spcPct val="20000"/>
              </a:spcBef>
              <a:buClr>
                <a:srgbClr val="D16349"/>
              </a:buClr>
              <a:buSzPct val="85000"/>
            </a:pPr>
            <a:r>
              <a:rPr lang="en-US" sz="1400" dirty="0">
                <a:solidFill>
                  <a:srgbClr val="FF0000"/>
                </a:solidFill>
                <a:latin typeface="Arial"/>
              </a:rPr>
              <a:t>PLANNED SERVICE—MUST BE IN CLIENT PLAN</a:t>
            </a:r>
          </a:p>
        </p:txBody>
      </p:sp>
    </p:spTree>
    <p:extLst>
      <p:ext uri="{BB962C8B-B14F-4D97-AF65-F5344CB8AC3E}">
        <p14:creationId xmlns:p14="http://schemas.microsoft.com/office/powerpoint/2010/main" val="227600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Content Placeholder 2"/>
          <p:cNvSpPr>
            <a:spLocks noGrp="1"/>
          </p:cNvSpPr>
          <p:nvPr>
            <p:ph sz="quarter" idx="1"/>
          </p:nvPr>
        </p:nvSpPr>
        <p:spPr>
          <a:xfrm>
            <a:off x="76200" y="1524000"/>
            <a:ext cx="8991600" cy="5181600"/>
          </a:xfrm>
        </p:spPr>
        <p:txBody>
          <a:bodyPr>
            <a:normAutofit/>
          </a:bodyPr>
          <a:lstStyle/>
          <a:p>
            <a:pPr marL="137160" indent="0" algn="ctr">
              <a:buNone/>
            </a:pPr>
            <a:r>
              <a:rPr lang="en-US" sz="2400" dirty="0"/>
              <a:t>Collateral Family Group (317)  </a:t>
            </a:r>
          </a:p>
          <a:p>
            <a:pPr marL="137160" indent="0" algn="ctr">
              <a:buNone/>
            </a:pPr>
            <a:r>
              <a:rPr lang="en-US" sz="1300" dirty="0">
                <a:solidFill>
                  <a:srgbClr val="FF0000"/>
                </a:solidFill>
                <a:latin typeface="Arial"/>
              </a:rPr>
              <a:t>PLANNED SERVICE—MUST BE IN CLIENT PLAN</a:t>
            </a:r>
          </a:p>
          <a:p>
            <a:pPr marL="137160" indent="0" algn="ctr">
              <a:buNone/>
            </a:pPr>
            <a:endParaRPr lang="en-US" sz="1300" dirty="0">
              <a:solidFill>
                <a:srgbClr val="FF0000"/>
              </a:solidFill>
              <a:latin typeface="Arial"/>
            </a:endParaRPr>
          </a:p>
          <a:p>
            <a:pPr marL="137160" indent="0" algn="ctr">
              <a:buNone/>
            </a:pPr>
            <a:endParaRPr lang="en-US" sz="1300" dirty="0">
              <a:solidFill>
                <a:srgbClr val="FF0000"/>
              </a:solidFill>
              <a:latin typeface="Arial"/>
            </a:endParaRPr>
          </a:p>
          <a:p>
            <a:r>
              <a:rPr lang="en-US" sz="2000" dirty="0"/>
              <a:t>Service activity provided in a group setting composed of two or more sets of family members, caretakers or significant support persons in the life of a  client in treatment.    </a:t>
            </a:r>
          </a:p>
          <a:p>
            <a:pPr lvl="0"/>
            <a:r>
              <a:rPr lang="en-US" sz="2000" dirty="0"/>
              <a:t>Collateral Family Group services may be used in providing psycho-education, resources and skills to family members/significant support persons to assist clients in gaining or re-gaining emotional equilibrium and community and family functioning.</a:t>
            </a:r>
          </a:p>
          <a:p>
            <a:r>
              <a:rPr lang="en-US" sz="2000" dirty="0"/>
              <a:t>Could be with or without client present.</a:t>
            </a:r>
          </a:p>
          <a:p>
            <a:pPr lvl="0"/>
            <a:endParaRPr lang="en-US" sz="2000" dirty="0"/>
          </a:p>
          <a:p>
            <a:pPr lvl="0"/>
            <a:endParaRPr lang="en-US" sz="2400" dirty="0"/>
          </a:p>
          <a:p>
            <a:pPr lvl="0"/>
            <a:endParaRPr lang="en-US" sz="2400" dirty="0"/>
          </a:p>
          <a:p>
            <a:pPr marL="137160" indent="0" algn="ctr">
              <a:buNone/>
            </a:pPr>
            <a:endParaRPr lang="en-US" sz="24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168</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060125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295400"/>
            <a:ext cx="8229600" cy="4648200"/>
          </a:xfrm>
        </p:spPr>
        <p:txBody>
          <a:bodyPr>
            <a:normAutofit fontScale="25000" lnSpcReduction="20000"/>
          </a:bodyPr>
          <a:lstStyle/>
          <a:p>
            <a:pPr marL="0" indent="0">
              <a:buNone/>
            </a:pPr>
            <a:endParaRPr lang="en-US" sz="4400" dirty="0">
              <a:solidFill>
                <a:srgbClr val="000000"/>
              </a:solidFill>
              <a:latin typeface="Arial"/>
            </a:endParaRPr>
          </a:p>
          <a:p>
            <a:pPr marL="0" indent="0" algn="ctr">
              <a:buNone/>
            </a:pPr>
            <a:r>
              <a:rPr lang="en-US" sz="9600" dirty="0">
                <a:latin typeface="Arial"/>
              </a:rPr>
              <a:t>Case Management/Brokerage (571)</a:t>
            </a:r>
          </a:p>
          <a:p>
            <a:pPr marL="0" indent="0" algn="ctr">
              <a:buNone/>
            </a:pPr>
            <a:r>
              <a:rPr lang="en-US" sz="4800" dirty="0">
                <a:solidFill>
                  <a:srgbClr val="FF0000"/>
                </a:solidFill>
                <a:latin typeface="Arial"/>
              </a:rPr>
              <a:t>UNPLANNED SERVICE – for linkage and referral ONLY</a:t>
            </a:r>
          </a:p>
          <a:p>
            <a:pPr marL="0" indent="0" algn="ctr">
              <a:buNone/>
            </a:pPr>
            <a:r>
              <a:rPr lang="en-US" sz="4800" dirty="0">
                <a:solidFill>
                  <a:srgbClr val="FF0000"/>
                </a:solidFill>
                <a:latin typeface="Arial"/>
              </a:rPr>
              <a:t>PLANNED SERVICE — for follow-up which MUST BE IN CLIENT PLAN </a:t>
            </a:r>
          </a:p>
          <a:p>
            <a:pPr marL="0" indent="0" algn="ctr">
              <a:buNone/>
            </a:pPr>
            <a:endParaRPr lang="en-US" sz="7200" i="1" dirty="0">
              <a:latin typeface="Arial"/>
            </a:endParaRPr>
          </a:p>
          <a:p>
            <a:r>
              <a:rPr lang="en-US" sz="7200" dirty="0">
                <a:solidFill>
                  <a:srgbClr val="000000"/>
                </a:solidFill>
                <a:latin typeface="Arial"/>
              </a:rPr>
              <a:t>Help clients to access medical, educational, social, vocational, rehabilitative, or other community services that are identified in the Client Plan and Assessment.</a:t>
            </a:r>
          </a:p>
          <a:p>
            <a:r>
              <a:rPr lang="en-US" sz="7200" dirty="0">
                <a:solidFill>
                  <a:srgbClr val="000000"/>
                </a:solidFill>
                <a:latin typeface="Arial"/>
              </a:rPr>
              <a:t>Services activities may include, but are not limited to:</a:t>
            </a:r>
          </a:p>
          <a:p>
            <a:pPr lvl="1"/>
            <a:r>
              <a:rPr lang="en-US" sz="7200" dirty="0">
                <a:solidFill>
                  <a:srgbClr val="000000"/>
                </a:solidFill>
                <a:latin typeface="Arial"/>
              </a:rPr>
              <a:t>Communication with client &amp; other individuals.</a:t>
            </a:r>
          </a:p>
          <a:p>
            <a:pPr lvl="1"/>
            <a:r>
              <a:rPr lang="en-US" sz="7200" dirty="0">
                <a:solidFill>
                  <a:srgbClr val="000000"/>
                </a:solidFill>
                <a:latin typeface="Arial"/>
              </a:rPr>
              <a:t>Coordination of care </a:t>
            </a:r>
          </a:p>
          <a:p>
            <a:pPr lvl="1"/>
            <a:r>
              <a:rPr lang="en-US" sz="7200" dirty="0">
                <a:solidFill>
                  <a:srgbClr val="000000"/>
                </a:solidFill>
                <a:latin typeface="Arial"/>
              </a:rPr>
              <a:t>Referrals</a:t>
            </a:r>
          </a:p>
          <a:p>
            <a:pPr lvl="1"/>
            <a:r>
              <a:rPr lang="en-US" sz="7200" dirty="0">
                <a:solidFill>
                  <a:srgbClr val="000000"/>
                </a:solidFill>
                <a:latin typeface="Arial"/>
              </a:rPr>
              <a:t>Monitoring service delivery to ensure client’s access to services.</a:t>
            </a:r>
          </a:p>
          <a:p>
            <a:pPr lvl="1"/>
            <a:r>
              <a:rPr lang="en-US" sz="7200" dirty="0">
                <a:solidFill>
                  <a:srgbClr val="000000"/>
                </a:solidFill>
                <a:latin typeface="Arial"/>
              </a:rPr>
              <a:t>Monitoring client’s progress toward making use of services.</a:t>
            </a:r>
          </a:p>
          <a:p>
            <a:r>
              <a:rPr lang="en-US" sz="7200" dirty="0">
                <a:solidFill>
                  <a:srgbClr val="000000"/>
                </a:solidFill>
                <a:latin typeface="Arial"/>
              </a:rPr>
              <a:t>MH Plan must document need for case management due to severe impairment due to MH Dx that results in client being unable to make and maintain other community service referrals (Adult), or without such services Child’s MH Sx and Impairments would be exacerbated.  Must also document, successful C/M is expected to decrease MH Sx’s and Impairments.  See prior slides for these documentation requirements.</a:t>
            </a:r>
          </a:p>
          <a:p>
            <a:endParaRPr lang="en-US" sz="8800" dirty="0">
              <a:solidFill>
                <a:srgbClr val="000000"/>
              </a:solidFill>
              <a:latin typeface="Arial"/>
            </a:endParaRPr>
          </a:p>
          <a:p>
            <a:pPr lvl="1"/>
            <a:endParaRPr lang="en-US" i="1"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169</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95157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Required Forms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17</a:t>
            </a:fld>
            <a:endParaRPr lang="en-US" dirty="0"/>
          </a:p>
        </p:txBody>
      </p:sp>
      <p:sp>
        <p:nvSpPr>
          <p:cNvPr id="5" name="Content Placeholder 4"/>
          <p:cNvSpPr>
            <a:spLocks noGrp="1"/>
          </p:cNvSpPr>
          <p:nvPr>
            <p:ph sz="quarter" idx="1"/>
          </p:nvPr>
        </p:nvSpPr>
        <p:spPr/>
        <p:txBody>
          <a:bodyPr>
            <a:normAutofit fontScale="85000" lnSpcReduction="20000"/>
          </a:bodyPr>
          <a:lstStyle/>
          <a:p>
            <a:endParaRPr lang="en-US" sz="3200" dirty="0"/>
          </a:p>
          <a:p>
            <a:r>
              <a:rPr lang="en-US" sz="3200" dirty="0"/>
              <a:t>Brief Screening Tool </a:t>
            </a:r>
            <a:r>
              <a:rPr lang="en-US" sz="2100" dirty="0"/>
              <a:t>(non-billable service)</a:t>
            </a:r>
          </a:p>
          <a:p>
            <a:endParaRPr lang="en-US" sz="3200" dirty="0"/>
          </a:p>
          <a:p>
            <a:r>
              <a:rPr lang="en-US" sz="3200" dirty="0"/>
              <a:t>Informing Materials </a:t>
            </a:r>
            <a:r>
              <a:rPr lang="en-US" sz="2300" dirty="0"/>
              <a:t>(Reviewing informing materials and obtaining consents with clients as part of the assessment is a billable service.)</a:t>
            </a:r>
          </a:p>
          <a:p>
            <a:endParaRPr lang="en-US" sz="3200" dirty="0"/>
          </a:p>
          <a:p>
            <a:r>
              <a:rPr lang="en-US" sz="3200" dirty="0"/>
              <a:t>Release of Information- when necessary </a:t>
            </a:r>
            <a:r>
              <a:rPr lang="en-US" sz="2300" dirty="0"/>
              <a:t>(Discussing release of information with client as part of the assessment is a billable service.)</a:t>
            </a:r>
          </a:p>
          <a:p>
            <a:endParaRPr lang="en-US" dirty="0"/>
          </a:p>
          <a:p>
            <a:pPr marL="0" indent="0">
              <a:buNone/>
            </a:pPr>
            <a:br>
              <a:rPr lang="en-US" dirty="0"/>
            </a:br>
            <a:endParaRPr lang="en-US" dirty="0"/>
          </a:p>
        </p:txBody>
      </p:sp>
    </p:spTree>
    <p:extLst>
      <p:ext uri="{BB962C8B-B14F-4D97-AF65-F5344CB8AC3E}">
        <p14:creationId xmlns:p14="http://schemas.microsoft.com/office/powerpoint/2010/main" val="2722049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170</a:t>
            </a:fld>
            <a:endParaRPr lang="en-US" dirty="0"/>
          </a:p>
        </p:txBody>
      </p:sp>
      <p:sp>
        <p:nvSpPr>
          <p:cNvPr id="6" name="Content Placeholder 4"/>
          <p:cNvSpPr>
            <a:spLocks noGrp="1"/>
          </p:cNvSpPr>
          <p:nvPr>
            <p:ph sz="quarter" idx="1"/>
          </p:nvPr>
        </p:nvSpPr>
        <p:spPr>
          <a:xfrm>
            <a:off x="301752" y="1527048"/>
            <a:ext cx="8503920" cy="4572000"/>
          </a:xfrm>
        </p:spPr>
        <p:txBody>
          <a:bodyPr>
            <a:normAutofit/>
          </a:bodyPr>
          <a:lstStyle/>
          <a:p>
            <a:pPr marL="0" indent="0">
              <a:buNone/>
            </a:pPr>
            <a:r>
              <a:rPr lang="en-US" dirty="0"/>
              <a:t>			</a:t>
            </a:r>
            <a:r>
              <a:rPr lang="en-US" sz="3000" dirty="0"/>
              <a:t>Katie A (578, 577, 557)</a:t>
            </a:r>
          </a:p>
          <a:p>
            <a:r>
              <a:rPr lang="en-US" sz="2000" dirty="0"/>
              <a:t>The 578 Code (CFT-ICC) is to be claimed by the clinician coordinating and leading the meeting for the amount of the meeting time only.  (The coordinator should use the 577 Code for any time spent including planning, coordinating, plan monitoring, needs assessment, and preparing outside of the meeting time).</a:t>
            </a:r>
          </a:p>
          <a:p>
            <a:r>
              <a:rPr lang="en-US" sz="2000" dirty="0"/>
              <a:t>The 577 Code (ICC) is to be claimed for all other participants (other than the coordinator) for the time he or she contributed to the meeting, up to the length of the meeting, plus documentation and travel time. </a:t>
            </a:r>
          </a:p>
          <a:p>
            <a:r>
              <a:rPr lang="en-US" sz="2000" dirty="0"/>
              <a:t>The 557 Intensive Home Based Services (IHBS) are services that consist of skill-based interventions; development of functional skills; development of skills or replacement behaviors that are provided to child or youth that allow the child or youth to participate in the CFT. </a:t>
            </a:r>
            <a:endParaRPr lang="en-US" dirty="0"/>
          </a:p>
          <a:p>
            <a:endParaRPr lang="en-US" dirty="0"/>
          </a:p>
        </p:txBody>
      </p:sp>
    </p:spTree>
    <p:extLst>
      <p:ext uri="{BB962C8B-B14F-4D97-AF65-F5344CB8AC3E}">
        <p14:creationId xmlns:p14="http://schemas.microsoft.com/office/powerpoint/2010/main" val="3579680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 continued</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171</a:t>
            </a:fld>
            <a:endParaRPr lang="en-US" dirty="0"/>
          </a:p>
        </p:txBody>
      </p:sp>
      <p:sp>
        <p:nvSpPr>
          <p:cNvPr id="5" name="Content Placeholder 4"/>
          <p:cNvSpPr>
            <a:spLocks noGrp="1"/>
          </p:cNvSpPr>
          <p:nvPr>
            <p:ph sz="quarter" idx="1"/>
          </p:nvPr>
        </p:nvSpPr>
        <p:spPr/>
        <p:txBody>
          <a:bodyPr>
            <a:normAutofit fontScale="62500" lnSpcReduction="20000"/>
          </a:bodyPr>
          <a:lstStyle/>
          <a:p>
            <a:pPr marL="0" lvl="0" indent="0" algn="ctr">
              <a:buClr>
                <a:srgbClr val="D16349"/>
              </a:buClr>
              <a:buNone/>
            </a:pPr>
            <a:r>
              <a:rPr lang="en-US" sz="3800" dirty="0">
                <a:solidFill>
                  <a:prstClr val="black"/>
                </a:solidFill>
              </a:rPr>
              <a:t>Psychotherapy Codes</a:t>
            </a:r>
          </a:p>
          <a:p>
            <a:pPr marL="0" lvl="0" indent="0" algn="ctr">
              <a:buClr>
                <a:srgbClr val="D16349"/>
              </a:buClr>
              <a:buNone/>
            </a:pPr>
            <a:r>
              <a:rPr lang="en-US" sz="1900" dirty="0">
                <a:solidFill>
                  <a:srgbClr val="FF0000"/>
                </a:solidFill>
              </a:rPr>
              <a:t>PLANNED SERVICE—MUST BE IN CLIENT PLAN</a:t>
            </a:r>
          </a:p>
          <a:p>
            <a:pPr marL="0" lvl="0" indent="0" algn="ctr">
              <a:buClr>
                <a:srgbClr val="D16349"/>
              </a:buClr>
              <a:buNone/>
            </a:pPr>
            <a:endParaRPr lang="en-US" sz="1900" dirty="0">
              <a:solidFill>
                <a:prstClr val="black"/>
              </a:solidFill>
            </a:endParaRPr>
          </a:p>
          <a:p>
            <a:pPr>
              <a:buFont typeface="Arial" panose="020B0604020202020204" pitchFamily="34" charset="0"/>
              <a:buChar char="•"/>
            </a:pPr>
            <a:r>
              <a:rPr lang="en-US" dirty="0"/>
              <a:t>A psycho-therapeutic intervention that focuses primarily on symptom reduction/behavioral change as a means to improve functional impairments.  May be delivered to an individual or group and may include family therapy.</a:t>
            </a:r>
          </a:p>
          <a:p>
            <a:pPr>
              <a:buFont typeface="Arial" panose="020B0604020202020204" pitchFamily="34" charset="0"/>
              <a:buChar char="•"/>
            </a:pPr>
            <a:r>
              <a:rPr lang="en-US" dirty="0">
                <a:solidFill>
                  <a:prstClr val="black"/>
                </a:solidFill>
              </a:rPr>
              <a:t>Must be performed by Licensed/Registered/Waivered LPHA or MH Trainee</a:t>
            </a:r>
            <a:endParaRPr lang="en-US" dirty="0"/>
          </a:p>
          <a:p>
            <a:pPr>
              <a:buFont typeface="Arial" panose="020B0604020202020204" pitchFamily="34" charset="0"/>
              <a:buChar char="•"/>
            </a:pPr>
            <a:r>
              <a:rPr lang="en-US" sz="2800" dirty="0"/>
              <a:t>Individual: (441/442/443)</a:t>
            </a:r>
          </a:p>
          <a:p>
            <a:pPr lvl="1">
              <a:buFont typeface="Arial" panose="020B0604020202020204" pitchFamily="34" charset="0"/>
              <a:buChar char="•"/>
            </a:pPr>
            <a:r>
              <a:rPr lang="en-US" sz="2300" dirty="0">
                <a:solidFill>
                  <a:schemeClr val="tx1"/>
                </a:solidFill>
              </a:rPr>
              <a:t>May use +491-90785 for Interactive Complexity</a:t>
            </a:r>
          </a:p>
          <a:p>
            <a:pPr>
              <a:buFont typeface="Arial" panose="020B0604020202020204" pitchFamily="34" charset="0"/>
              <a:buChar char="•"/>
            </a:pPr>
            <a:r>
              <a:rPr lang="en-US" sz="2800" dirty="0"/>
              <a:t>Family: (449) (May only be WITH Client present.)</a:t>
            </a:r>
          </a:p>
          <a:p>
            <a:pPr lvl="1">
              <a:buFont typeface="Arial" panose="020B0604020202020204" pitchFamily="34" charset="0"/>
              <a:buChar char="•"/>
            </a:pPr>
            <a:r>
              <a:rPr lang="en-US" sz="2300" dirty="0">
                <a:solidFill>
                  <a:schemeClr val="tx1"/>
                </a:solidFill>
              </a:rPr>
              <a:t>NOTE: Prior Family Psychotherapy Without Client Present (413) is </a:t>
            </a:r>
          </a:p>
          <a:p>
            <a:pPr marL="548640" lvl="2" indent="0">
              <a:buNone/>
            </a:pPr>
            <a:r>
              <a:rPr lang="en-US" sz="2100" dirty="0"/>
              <a:t>NOW Collateral—Family Counseling</a:t>
            </a:r>
          </a:p>
          <a:p>
            <a:pPr>
              <a:buFont typeface="Arial" panose="020B0604020202020204" pitchFamily="34" charset="0"/>
              <a:buChar char="•"/>
            </a:pPr>
            <a:r>
              <a:rPr lang="en-US" sz="2800" dirty="0"/>
              <a:t>Multi-Family Group: (455) (May only be WITH Client present.)</a:t>
            </a:r>
          </a:p>
          <a:p>
            <a:pPr lvl="1">
              <a:buFont typeface="Arial" panose="020B0604020202020204" pitchFamily="34" charset="0"/>
              <a:buChar char="•"/>
            </a:pPr>
            <a:r>
              <a:rPr lang="en-US" sz="2200" dirty="0">
                <a:solidFill>
                  <a:schemeClr val="tx1"/>
                </a:solidFill>
              </a:rPr>
              <a:t>provided to more than one family, each with at least one enrolled client present.</a:t>
            </a:r>
          </a:p>
          <a:p>
            <a:pPr lvl="1">
              <a:buFont typeface="Arial" panose="020B0604020202020204" pitchFamily="34" charset="0"/>
              <a:buChar char="•"/>
            </a:pPr>
            <a:r>
              <a:rPr lang="en-US" sz="2300" dirty="0">
                <a:solidFill>
                  <a:schemeClr val="tx1"/>
                </a:solidFill>
              </a:rPr>
              <a:t>Note: Multi-Family WITHOUT Client Present is now renamed as Collateral-Family Group</a:t>
            </a:r>
          </a:p>
          <a:p>
            <a:pPr>
              <a:buFont typeface="Arial" panose="020B0604020202020204" pitchFamily="34" charset="0"/>
              <a:buChar char="•"/>
            </a:pPr>
            <a:r>
              <a:rPr lang="en-US" sz="2800" dirty="0"/>
              <a:t>Group : (456)</a:t>
            </a:r>
          </a:p>
          <a:p>
            <a:pPr lvl="1">
              <a:buFont typeface="Arial" panose="020B0604020202020204" pitchFamily="34" charset="0"/>
              <a:buChar char="•"/>
            </a:pPr>
            <a:r>
              <a:rPr lang="en-US" sz="2300" dirty="0">
                <a:solidFill>
                  <a:schemeClr val="tx1"/>
                </a:solidFill>
              </a:rPr>
              <a:t>May use +491-90785 for Interactive Complexity </a:t>
            </a:r>
          </a:p>
          <a:p>
            <a:pPr marL="0" indent="0">
              <a:buNone/>
            </a:pPr>
            <a:endParaRPr lang="en-US" sz="2800" i="1" dirty="0"/>
          </a:p>
          <a:p>
            <a:pPr marL="0" indent="0">
              <a:buNone/>
            </a:pPr>
            <a:endParaRPr lang="en-US" sz="2800" b="1" i="1" u="sng" dirty="0">
              <a:solidFill>
                <a:srgbClr val="FF0000"/>
              </a:solidFill>
            </a:endParaRPr>
          </a:p>
          <a:p>
            <a:pPr marL="0" indent="0" algn="ctr">
              <a:buNone/>
            </a:pPr>
            <a:endParaRPr lang="en-US" sz="2800" b="1" i="1" u="sng" dirty="0">
              <a:solidFill>
                <a:srgbClr val="FF0000"/>
              </a:solidFill>
            </a:endParaRPr>
          </a:p>
          <a:p>
            <a:pPr marL="0" indent="0">
              <a:buNone/>
            </a:pPr>
            <a:endParaRPr lang="en-US" sz="2800" i="1" dirty="0"/>
          </a:p>
          <a:p>
            <a:pPr marL="0" indent="0">
              <a:buNone/>
            </a:pPr>
            <a:endParaRPr lang="en-US" sz="2800" i="1" dirty="0"/>
          </a:p>
          <a:p>
            <a:endParaRPr lang="en-US" dirty="0"/>
          </a:p>
        </p:txBody>
      </p:sp>
    </p:spTree>
    <p:extLst>
      <p:ext uri="{BB962C8B-B14F-4D97-AF65-F5344CB8AC3E}">
        <p14:creationId xmlns:p14="http://schemas.microsoft.com/office/powerpoint/2010/main" val="2591723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85800"/>
          </a:xfrm>
        </p:spPr>
        <p:txBody>
          <a:bodyPr>
            <a:noAutofit/>
          </a:bodyPr>
          <a:lstStyle/>
          <a:p>
            <a:r>
              <a:rPr lang="en-US" sz="2600" dirty="0"/>
              <a:t>Individual Psychotherapy: Choosing the time based on </a:t>
            </a:r>
            <a:br>
              <a:rPr lang="en-US" sz="2600" dirty="0"/>
            </a:br>
            <a:r>
              <a:rPr lang="en-US" sz="2600" dirty="0"/>
              <a:t>Face to Face Time Spent in Session </a:t>
            </a:r>
          </a:p>
        </p:txBody>
      </p:sp>
      <p:sp>
        <p:nvSpPr>
          <p:cNvPr id="3" name="Content Placeholder 2"/>
          <p:cNvSpPr>
            <a:spLocks noGrp="1"/>
          </p:cNvSpPr>
          <p:nvPr>
            <p:ph sz="quarter" idx="1"/>
          </p:nvPr>
        </p:nvSpPr>
        <p:spPr>
          <a:xfrm>
            <a:off x="457200" y="1676400"/>
            <a:ext cx="8229600" cy="4648200"/>
          </a:xfrm>
        </p:spPr>
        <p:txBody>
          <a:bodyPr>
            <a:noAutofit/>
          </a:bodyPr>
          <a:lstStyle/>
          <a:p>
            <a:r>
              <a:rPr lang="en-US" sz="2400" dirty="0"/>
              <a:t>Always choose code based on the exact number of f-2-f minutes. </a:t>
            </a:r>
          </a:p>
          <a:p>
            <a:pPr marL="548640" lvl="2">
              <a:buClr>
                <a:schemeClr val="accent1"/>
              </a:buClr>
              <a:buSzPct val="85000"/>
              <a:buFont typeface="Wingdings 2"/>
              <a:buChar char=""/>
            </a:pPr>
            <a:r>
              <a:rPr lang="en-US" sz="2400" dirty="0"/>
              <a:t>Documentation time &amp; Travel Time will be included in Total Time and therefore reimbursed.</a:t>
            </a:r>
          </a:p>
          <a:p>
            <a:pPr marL="548640" lvl="2">
              <a:buClr>
                <a:schemeClr val="accent1"/>
              </a:buClr>
              <a:buSzPct val="85000"/>
              <a:buFont typeface="Wingdings 2"/>
              <a:buChar char=""/>
            </a:pPr>
            <a:r>
              <a:rPr lang="en-US" sz="2400" dirty="0"/>
              <a:t>Contact with client’s by phone may be entered as face to face time, but the location of such service must be Location = phone. If any other location is claimed, the service will be disallowed during audit. </a:t>
            </a:r>
          </a:p>
          <a:p>
            <a:pPr marL="320040" lvl="2" indent="0">
              <a:buClr>
                <a:schemeClr val="accent1"/>
              </a:buClr>
              <a:buSzPct val="85000"/>
              <a:buNone/>
            </a:pPr>
            <a:endParaRPr lang="en-US" sz="2400" dirty="0"/>
          </a:p>
          <a:p>
            <a:pPr marL="0" indent="0">
              <a:buNone/>
            </a:pPr>
            <a:endParaRPr lang="en-US" sz="2000" b="1" dirty="0"/>
          </a:p>
        </p:txBody>
      </p:sp>
      <p:sp>
        <p:nvSpPr>
          <p:cNvPr id="7" name="Slide Number Placeholder 6"/>
          <p:cNvSpPr>
            <a:spLocks noGrp="1"/>
          </p:cNvSpPr>
          <p:nvPr>
            <p:ph type="sldNum" sz="quarter" idx="12"/>
          </p:nvPr>
        </p:nvSpPr>
        <p:spPr/>
        <p:txBody>
          <a:bodyPr/>
          <a:lstStyle/>
          <a:p>
            <a:fld id="{700861E1-0C85-490F-A709-222B40EEEBBE}" type="slidenum">
              <a:rPr lang="en-US" smtClean="0"/>
              <a:pPr/>
              <a:t>172</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329611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382000" cy="685800"/>
          </a:xfrm>
        </p:spPr>
        <p:txBody>
          <a:bodyPr>
            <a:noAutofit/>
          </a:bodyPr>
          <a:lstStyle/>
          <a:p>
            <a:r>
              <a:rPr lang="en-US" sz="2600" dirty="0"/>
              <a:t>Selecting the Code for Individual Psychotherapy</a:t>
            </a:r>
          </a:p>
        </p:txBody>
      </p:sp>
      <p:sp>
        <p:nvSpPr>
          <p:cNvPr id="3" name="Content Placeholder 2"/>
          <p:cNvSpPr>
            <a:spLocks noGrp="1"/>
          </p:cNvSpPr>
          <p:nvPr>
            <p:ph sz="quarter" idx="1"/>
          </p:nvPr>
        </p:nvSpPr>
        <p:spPr>
          <a:xfrm>
            <a:off x="418290" y="1447800"/>
            <a:ext cx="8229600" cy="4648200"/>
          </a:xfrm>
        </p:spPr>
        <p:txBody>
          <a:bodyPr>
            <a:normAutofit/>
          </a:bodyPr>
          <a:lstStyle/>
          <a:p>
            <a:pPr marL="0" indent="0" algn="ctr">
              <a:buNone/>
            </a:pPr>
            <a:endParaRPr lang="en-US" sz="1800" b="1" dirty="0"/>
          </a:p>
          <a:p>
            <a:pPr marL="0" indent="0" algn="ctr">
              <a:buNone/>
            </a:pPr>
            <a:endParaRPr lang="en-US" sz="1800" b="1" dirty="0"/>
          </a:p>
          <a:p>
            <a:pPr marL="0" indent="0" algn="ctr">
              <a:buNone/>
            </a:pPr>
            <a:r>
              <a:rPr lang="en-US" sz="1800" b="1" dirty="0"/>
              <a:t>Individual Psychotherapy:</a:t>
            </a:r>
            <a:r>
              <a:rPr lang="en-US" sz="1800" dirty="0"/>
              <a:t> </a:t>
            </a:r>
          </a:p>
          <a:p>
            <a:pPr marL="0" indent="0" algn="ctr">
              <a:buNone/>
            </a:pPr>
            <a:r>
              <a:rPr lang="en-US" sz="1800" dirty="0"/>
              <a:t>Time Based Code: (441/442/443)</a:t>
            </a:r>
          </a:p>
          <a:p>
            <a:pPr marL="0" indent="0" algn="ctr">
              <a:buNone/>
            </a:pPr>
            <a:r>
              <a:rPr lang="en-US" sz="1800" dirty="0">
                <a:latin typeface="Arial"/>
              </a:rPr>
              <a:t>Code selected based on the time of the time spent with the client.</a:t>
            </a:r>
          </a:p>
        </p:txBody>
      </p:sp>
      <p:graphicFrame>
        <p:nvGraphicFramePr>
          <p:cNvPr id="5" name="Table 4"/>
          <p:cNvGraphicFramePr>
            <a:graphicFrameLocks noGrp="1"/>
          </p:cNvGraphicFramePr>
          <p:nvPr>
            <p:extLst>
              <p:ext uri="{D42A27DB-BD31-4B8C-83A1-F6EECF244321}">
                <p14:modId xmlns:p14="http://schemas.microsoft.com/office/powerpoint/2010/main" val="415776287"/>
              </p:ext>
            </p:extLst>
          </p:nvPr>
        </p:nvGraphicFramePr>
        <p:xfrm>
          <a:off x="456390" y="3581400"/>
          <a:ext cx="8153400" cy="2011680"/>
        </p:xfrm>
        <a:graphic>
          <a:graphicData uri="http://schemas.openxmlformats.org/drawingml/2006/table">
            <a:tbl>
              <a:tblPr firstRow="1" bandRow="1">
                <a:tableStyleId>{F5AB1C69-6EDB-4FF4-983F-18BD219EF322}</a:tableStyleId>
              </a:tblPr>
              <a:tblGrid>
                <a:gridCol w="14478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871297">
                <a:tc>
                  <a:txBody>
                    <a:bodyPr/>
                    <a:lstStyle/>
                    <a:p>
                      <a:pPr algn="ctr"/>
                      <a:r>
                        <a:rPr lang="en-US" dirty="0"/>
                        <a:t>Procedure Code:</a:t>
                      </a:r>
                    </a:p>
                    <a:p>
                      <a:pPr algn="ctr"/>
                      <a:r>
                        <a:rPr lang="en-US" dirty="0"/>
                        <a:t>Therapy</a:t>
                      </a:r>
                    </a:p>
                  </a:txBody>
                  <a:tcPr/>
                </a:tc>
                <a:tc>
                  <a:txBody>
                    <a:bodyPr/>
                    <a:lstStyle/>
                    <a:p>
                      <a:pPr algn="ctr"/>
                      <a:r>
                        <a:rPr lang="en-US" dirty="0"/>
                        <a:t>CPT Code</a:t>
                      </a:r>
                    </a:p>
                  </a:txBody>
                  <a:tcPr/>
                </a:tc>
                <a:tc>
                  <a:txBody>
                    <a:bodyPr/>
                    <a:lstStyle/>
                    <a:p>
                      <a:pPr algn="ctr"/>
                      <a:r>
                        <a:rPr lang="en-US" dirty="0"/>
                        <a:t>Typical Time</a:t>
                      </a:r>
                      <a:r>
                        <a:rPr lang="en-US" baseline="0" dirty="0"/>
                        <a:t> Period (minutes)</a:t>
                      </a:r>
                      <a:endParaRPr lang="en-US" dirty="0"/>
                    </a:p>
                  </a:txBody>
                  <a:tcPr/>
                </a:tc>
                <a:tc>
                  <a:txBody>
                    <a:bodyPr/>
                    <a:lstStyle/>
                    <a:p>
                      <a:pPr algn="ctr"/>
                      <a:r>
                        <a:rPr lang="en-US" dirty="0"/>
                        <a:t>Actual/F-F Time </a:t>
                      </a:r>
                      <a:r>
                        <a:rPr lang="en-US" baseline="0" dirty="0"/>
                        <a:t>(minutes)</a:t>
                      </a:r>
                      <a:endParaRPr lang="en-US" dirty="0"/>
                    </a:p>
                  </a:txBody>
                  <a:tcPr/>
                </a:tc>
                <a:extLst>
                  <a:ext uri="{0D108BD9-81ED-4DB2-BD59-A6C34878D82A}">
                    <a16:rowId xmlns:a16="http://schemas.microsoft.com/office/drawing/2014/main" val="10000"/>
                  </a:ext>
                </a:extLst>
              </a:tr>
              <a:tr h="348519">
                <a:tc>
                  <a:txBody>
                    <a:bodyPr/>
                    <a:lstStyle/>
                    <a:p>
                      <a:pPr algn="ctr"/>
                      <a:r>
                        <a:rPr lang="en-US" dirty="0"/>
                        <a:t>441</a:t>
                      </a:r>
                    </a:p>
                  </a:txBody>
                  <a:tcPr/>
                </a:tc>
                <a:tc>
                  <a:txBody>
                    <a:bodyPr/>
                    <a:lstStyle/>
                    <a:p>
                      <a:pPr algn="ctr"/>
                      <a:r>
                        <a:rPr lang="en-US" dirty="0"/>
                        <a:t>90832</a:t>
                      </a:r>
                    </a:p>
                  </a:txBody>
                  <a:tcPr/>
                </a:tc>
                <a:tc>
                  <a:txBody>
                    <a:bodyPr/>
                    <a:lstStyle/>
                    <a:p>
                      <a:pPr algn="ctr"/>
                      <a:r>
                        <a:rPr lang="en-US" dirty="0"/>
                        <a:t>30” Psychotherapy</a:t>
                      </a:r>
                    </a:p>
                  </a:txBody>
                  <a:tcPr/>
                </a:tc>
                <a:tc>
                  <a:txBody>
                    <a:bodyPr/>
                    <a:lstStyle/>
                    <a:p>
                      <a:pPr algn="ctr"/>
                      <a:r>
                        <a:rPr lang="en-US" dirty="0"/>
                        <a:t>16-37”</a:t>
                      </a:r>
                    </a:p>
                  </a:txBody>
                  <a:tcPr/>
                </a:tc>
                <a:extLst>
                  <a:ext uri="{0D108BD9-81ED-4DB2-BD59-A6C34878D82A}">
                    <a16:rowId xmlns:a16="http://schemas.microsoft.com/office/drawing/2014/main" val="10001"/>
                  </a:ext>
                </a:extLst>
              </a:tr>
              <a:tr h="348519">
                <a:tc>
                  <a:txBody>
                    <a:bodyPr/>
                    <a:lstStyle/>
                    <a:p>
                      <a:pPr algn="ctr"/>
                      <a:r>
                        <a:rPr lang="en-US" dirty="0"/>
                        <a:t>442</a:t>
                      </a:r>
                    </a:p>
                  </a:txBody>
                  <a:tcPr/>
                </a:tc>
                <a:tc>
                  <a:txBody>
                    <a:bodyPr/>
                    <a:lstStyle/>
                    <a:p>
                      <a:pPr algn="ctr"/>
                      <a:r>
                        <a:rPr lang="en-US" dirty="0"/>
                        <a:t>90834</a:t>
                      </a:r>
                    </a:p>
                  </a:txBody>
                  <a:tcPr/>
                </a:tc>
                <a:tc>
                  <a:txBody>
                    <a:bodyPr/>
                    <a:lstStyle/>
                    <a:p>
                      <a:pPr algn="ctr"/>
                      <a:r>
                        <a:rPr lang="en-US" dirty="0"/>
                        <a:t>45” Psychotherapy</a:t>
                      </a:r>
                    </a:p>
                  </a:txBody>
                  <a:tcPr/>
                </a:tc>
                <a:tc>
                  <a:txBody>
                    <a:bodyPr/>
                    <a:lstStyle/>
                    <a:p>
                      <a:pPr algn="ctr"/>
                      <a:r>
                        <a:rPr lang="en-US" dirty="0"/>
                        <a:t>38-52”</a:t>
                      </a:r>
                    </a:p>
                  </a:txBody>
                  <a:tcPr/>
                </a:tc>
                <a:extLst>
                  <a:ext uri="{0D108BD9-81ED-4DB2-BD59-A6C34878D82A}">
                    <a16:rowId xmlns:a16="http://schemas.microsoft.com/office/drawing/2014/main" val="10002"/>
                  </a:ext>
                </a:extLst>
              </a:tr>
              <a:tr h="348519">
                <a:tc>
                  <a:txBody>
                    <a:bodyPr/>
                    <a:lstStyle/>
                    <a:p>
                      <a:pPr algn="ctr"/>
                      <a:r>
                        <a:rPr lang="en-US" dirty="0"/>
                        <a:t>443</a:t>
                      </a:r>
                    </a:p>
                  </a:txBody>
                  <a:tcPr/>
                </a:tc>
                <a:tc>
                  <a:txBody>
                    <a:bodyPr/>
                    <a:lstStyle/>
                    <a:p>
                      <a:pPr algn="ctr"/>
                      <a:r>
                        <a:rPr lang="en-US" dirty="0"/>
                        <a:t>90837</a:t>
                      </a:r>
                    </a:p>
                  </a:txBody>
                  <a:tcPr/>
                </a:tc>
                <a:tc>
                  <a:txBody>
                    <a:bodyPr/>
                    <a:lstStyle/>
                    <a:p>
                      <a:pPr algn="ctr"/>
                      <a:r>
                        <a:rPr lang="en-US" dirty="0"/>
                        <a:t>60” Psychotherapy</a:t>
                      </a:r>
                    </a:p>
                  </a:txBody>
                  <a:tcPr/>
                </a:tc>
                <a:tc>
                  <a:txBody>
                    <a:bodyPr/>
                    <a:lstStyle/>
                    <a:p>
                      <a:pPr algn="ctr"/>
                      <a:r>
                        <a:rPr lang="en-US" dirty="0"/>
                        <a:t>53”-beyond</a:t>
                      </a:r>
                    </a:p>
                  </a:txBody>
                  <a:tcPr/>
                </a:tc>
                <a:extLst>
                  <a:ext uri="{0D108BD9-81ED-4DB2-BD59-A6C34878D82A}">
                    <a16:rowId xmlns:a16="http://schemas.microsoft.com/office/drawing/2014/main" val="10003"/>
                  </a:ext>
                </a:extLst>
              </a:tr>
            </a:tbl>
          </a:graphicData>
        </a:graphic>
      </p:graphicFrame>
      <p:sp>
        <p:nvSpPr>
          <p:cNvPr id="7" name="Slide Number Placeholder 6"/>
          <p:cNvSpPr>
            <a:spLocks noGrp="1"/>
          </p:cNvSpPr>
          <p:nvPr>
            <p:ph type="sldNum" sz="quarter" idx="12"/>
          </p:nvPr>
        </p:nvSpPr>
        <p:spPr/>
        <p:txBody>
          <a:bodyPr/>
          <a:lstStyle/>
          <a:p>
            <a:fld id="{700861E1-0C85-490F-A709-222B40EEEBBE}" type="slidenum">
              <a:rPr lang="en-US" smtClean="0"/>
              <a:pPr/>
              <a:t>173</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69864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Procedure Codes continued</a:t>
            </a:r>
            <a:endParaRPr lang="en-US" sz="3100" dirty="0"/>
          </a:p>
        </p:txBody>
      </p:sp>
      <p:sp>
        <p:nvSpPr>
          <p:cNvPr id="3" name="Content Placeholder 2"/>
          <p:cNvSpPr>
            <a:spLocks noGrp="1"/>
          </p:cNvSpPr>
          <p:nvPr>
            <p:ph sz="quarter" idx="1"/>
          </p:nvPr>
        </p:nvSpPr>
        <p:spPr>
          <a:xfrm>
            <a:off x="457200" y="1143000"/>
            <a:ext cx="8229600" cy="4800600"/>
          </a:xfrm>
        </p:spPr>
        <p:txBody>
          <a:bodyPr>
            <a:normAutofit fontScale="25000" lnSpcReduction="20000"/>
          </a:bodyPr>
          <a:lstStyle/>
          <a:p>
            <a:pPr marL="0" indent="0" algn="ctr">
              <a:buNone/>
            </a:pPr>
            <a:endParaRPr lang="en-US" sz="8800" b="1" dirty="0">
              <a:solidFill>
                <a:srgbClr val="000000"/>
              </a:solidFill>
              <a:latin typeface="Arial"/>
            </a:endParaRPr>
          </a:p>
          <a:p>
            <a:pPr marL="0" indent="0" algn="ctr">
              <a:buNone/>
            </a:pPr>
            <a:r>
              <a:rPr lang="en-US" sz="9600" dirty="0">
                <a:latin typeface="Arial"/>
              </a:rPr>
              <a:t>Prorating Group Services</a:t>
            </a:r>
          </a:p>
          <a:p>
            <a:pPr marL="0" indent="0" algn="ctr">
              <a:buNone/>
            </a:pPr>
            <a:r>
              <a:rPr lang="en-US" sz="4800" dirty="0">
                <a:solidFill>
                  <a:srgbClr val="FF0000"/>
                </a:solidFill>
                <a:latin typeface="Arial"/>
              </a:rPr>
              <a:t>PLANNED SERVICE—MUST BE IN CLIENT PLAN (see exceptions in Clin Doc Manual)</a:t>
            </a:r>
          </a:p>
          <a:p>
            <a:pPr marL="0" indent="0" algn="ctr">
              <a:buNone/>
            </a:pPr>
            <a:r>
              <a:rPr lang="en-US" sz="4800" dirty="0">
                <a:latin typeface="Arial"/>
              </a:rPr>
              <a:t>Group Rehabilitation: 391, Collateral Family Group: 317 </a:t>
            </a:r>
            <a:r>
              <a:rPr lang="en-US" sz="4800" i="1" dirty="0">
                <a:latin typeface="Arial"/>
              </a:rPr>
              <a:t>(usually provided by Family Partners),</a:t>
            </a:r>
          </a:p>
          <a:p>
            <a:pPr marL="0" indent="0" algn="ctr">
              <a:buNone/>
            </a:pPr>
            <a:r>
              <a:rPr lang="en-US" sz="4800" i="1" dirty="0">
                <a:latin typeface="Arial"/>
                <a:cs typeface="Arial" pitchFamily="34" charset="0"/>
              </a:rPr>
              <a:t>Group Psychotherapy: 456, </a:t>
            </a:r>
          </a:p>
          <a:p>
            <a:pPr marL="0" indent="0" algn="ctr">
              <a:buNone/>
            </a:pPr>
            <a:r>
              <a:rPr lang="en-US" sz="4800" i="1" dirty="0">
                <a:latin typeface="Arial"/>
                <a:cs typeface="Arial" pitchFamily="34" charset="0"/>
              </a:rPr>
              <a:t>&amp; Multi-Family Group Psychotherapy With Client Present : 455 </a:t>
            </a:r>
          </a:p>
          <a:p>
            <a:pPr marL="0" indent="0" algn="ctr">
              <a:buNone/>
            </a:pPr>
            <a:endParaRPr lang="en-US" sz="4800" b="1" dirty="0">
              <a:latin typeface="Arial" pitchFamily="34" charset="0"/>
              <a:cs typeface="Arial" pitchFamily="34" charset="0"/>
            </a:endParaRPr>
          </a:p>
          <a:p>
            <a:r>
              <a:rPr lang="en-US" sz="7200" dirty="0">
                <a:latin typeface="Arial" pitchFamily="34" charset="0"/>
                <a:cs typeface="Arial" pitchFamily="34" charset="0"/>
              </a:rPr>
              <a:t>Prorated Requirement:</a:t>
            </a:r>
          </a:p>
          <a:p>
            <a:pPr lvl="1"/>
            <a:r>
              <a:rPr lang="en-US" sz="7200" dirty="0">
                <a:solidFill>
                  <a:schemeClr val="tx1"/>
                </a:solidFill>
                <a:latin typeface="Arial" pitchFamily="34" charset="0"/>
                <a:cs typeface="Arial" pitchFamily="34" charset="0"/>
              </a:rPr>
              <a:t>When claiming for services in a group setting, time claimed must be prorated for each client represented within the Progress Note:</a:t>
            </a:r>
          </a:p>
          <a:p>
            <a:pPr lvl="2"/>
            <a:r>
              <a:rPr lang="en-US" sz="7200" dirty="0">
                <a:latin typeface="Arial" pitchFamily="34" charset="0"/>
                <a:cs typeface="Arial" pitchFamily="34" charset="0"/>
              </a:rPr>
              <a:t>List all staff present with justification for their presence</a:t>
            </a:r>
          </a:p>
          <a:p>
            <a:pPr lvl="2"/>
            <a:r>
              <a:rPr lang="en-US" sz="7200" dirty="0">
                <a:latin typeface="Arial" pitchFamily="34" charset="0"/>
                <a:cs typeface="Arial" pitchFamily="34" charset="0"/>
              </a:rPr>
              <a:t>List the number of clients present </a:t>
            </a:r>
          </a:p>
          <a:p>
            <a:pPr lvl="2"/>
            <a:r>
              <a:rPr lang="en-US" sz="7200" dirty="0">
                <a:solidFill>
                  <a:schemeClr val="tx1"/>
                </a:solidFill>
                <a:latin typeface="Arial" pitchFamily="34" charset="0"/>
                <a:cs typeface="Arial" pitchFamily="34" charset="0"/>
              </a:rPr>
              <a:t>Include the number of all clients regardless of they are being claimed to ACBH/</a:t>
            </a:r>
            <a:r>
              <a:rPr lang="en-US" sz="7200" dirty="0" err="1">
                <a:solidFill>
                  <a:schemeClr val="tx1"/>
                </a:solidFill>
                <a:latin typeface="Arial" pitchFamily="34" charset="0"/>
                <a:cs typeface="Arial" pitchFamily="34" charset="0"/>
              </a:rPr>
              <a:t>Medi</a:t>
            </a:r>
            <a:r>
              <a:rPr lang="en-US" sz="7200" dirty="0">
                <a:solidFill>
                  <a:schemeClr val="tx1"/>
                </a:solidFill>
                <a:latin typeface="Arial" pitchFamily="34" charset="0"/>
                <a:cs typeface="Arial" pitchFamily="34" charset="0"/>
              </a:rPr>
              <a:t>-Cal/etc.</a:t>
            </a:r>
          </a:p>
          <a:p>
            <a:pPr lvl="2"/>
            <a:r>
              <a:rPr lang="en-US" sz="7200" dirty="0">
                <a:latin typeface="Arial" pitchFamily="34" charset="0"/>
                <a:cs typeface="Arial" pitchFamily="34" charset="0"/>
              </a:rPr>
              <a:t>List total time of group service, total documentation time, and total travel time.  See specific examples for time breakdowns of different scenarios.</a:t>
            </a:r>
          </a:p>
          <a:p>
            <a:pPr lvl="2"/>
            <a:r>
              <a:rPr lang="en-US" sz="7200" dirty="0">
                <a:latin typeface="Arial" pitchFamily="34" charset="0"/>
                <a:cs typeface="Arial" pitchFamily="34" charset="0"/>
              </a:rPr>
              <a:t>INSYST will calculate the billable time per client </a:t>
            </a:r>
          </a:p>
          <a:p>
            <a:endParaRPr lang="en-US" sz="6000" u="sng" dirty="0"/>
          </a:p>
          <a:p>
            <a:pPr marL="0" indent="0">
              <a:buNone/>
            </a:pPr>
            <a:endParaRPr lang="en-US" sz="8000" dirty="0">
              <a:latin typeface="Arial"/>
            </a:endParaRPr>
          </a:p>
          <a:p>
            <a:pPr lvl="1"/>
            <a:endParaRPr lang="en-US" u="sng" dirty="0">
              <a:latin typeface="Arial"/>
            </a:endParaRPr>
          </a:p>
          <a:p>
            <a:pPr lvl="1"/>
            <a:endParaRPr lang="en-US" u="sng" dirty="0">
              <a:latin typeface="Arial"/>
            </a:endParaRPr>
          </a:p>
          <a:p>
            <a:endParaRPr lang="en-US" sz="7200" dirty="0">
              <a:latin typeface="Arial"/>
            </a:endParaRPr>
          </a:p>
          <a:p>
            <a:pPr marL="457200" lvl="1" indent="0">
              <a:buNone/>
            </a:pPr>
            <a:endParaRPr lang="en-US" sz="4000" dirty="0">
              <a:solidFill>
                <a:srgbClr val="FF0000"/>
              </a:solidFill>
              <a:latin typeface="Arial"/>
            </a:endParaRPr>
          </a:p>
          <a:p>
            <a:endParaRPr lang="en-US" sz="4400" dirty="0">
              <a:latin typeface="Arial"/>
            </a:endParaRPr>
          </a:p>
          <a:p>
            <a:endParaRPr lang="en-US" sz="4400" dirty="0"/>
          </a:p>
          <a:p>
            <a:pPr marL="457200" lvl="1" indent="0">
              <a:buNone/>
            </a:pPr>
            <a:endParaRPr lang="en-US" sz="6400" dirty="0"/>
          </a:p>
          <a:p>
            <a:endParaRPr lang="en-US" sz="3300" dirty="0"/>
          </a:p>
          <a:p>
            <a:endParaRPr lang="en-US" sz="3300" dirty="0"/>
          </a:p>
          <a:p>
            <a:pPr marL="0" indent="0">
              <a:buNone/>
            </a:pPr>
            <a:r>
              <a:rPr lang="en-US" sz="1800" dirty="0"/>
              <a:t> </a:t>
            </a:r>
          </a:p>
          <a:p>
            <a:endParaRPr lang="en-US" sz="2000" dirty="0"/>
          </a:p>
          <a:p>
            <a:endParaRPr lang="en-US" sz="2000" u="sng" dirty="0"/>
          </a:p>
          <a:p>
            <a:endParaRPr lang="en-US" sz="2000" u="sng" dirty="0"/>
          </a:p>
          <a:p>
            <a:endParaRPr lang="en-US" sz="2000" u="sng" dirty="0"/>
          </a:p>
          <a:p>
            <a:endParaRPr lang="en-US" sz="22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174</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266000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1</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175</a:t>
            </a:fld>
            <a:endParaRPr lang="en-US" dirty="0"/>
          </a:p>
        </p:txBody>
      </p:sp>
      <p:sp>
        <p:nvSpPr>
          <p:cNvPr id="4" name="Content Placeholder 3"/>
          <p:cNvSpPr>
            <a:spLocks noGrp="1"/>
          </p:cNvSpPr>
          <p:nvPr>
            <p:ph sz="quarter" idx="1"/>
          </p:nvPr>
        </p:nvSpPr>
        <p:spPr/>
        <p:txBody>
          <a:bodyPr>
            <a:normAutofit fontScale="55000" lnSpcReduction="20000"/>
          </a:bodyPr>
          <a:lstStyle/>
          <a:p>
            <a:pPr marL="0" indent="0" algn="ctr">
              <a:buNone/>
            </a:pPr>
            <a:r>
              <a:rPr lang="en-US" sz="2900" b="1" dirty="0"/>
              <a:t>1 Clinician Provides Group therapy to 6 clients: </a:t>
            </a:r>
          </a:p>
          <a:p>
            <a:pPr marL="0" indent="0" algn="ctr">
              <a:buNone/>
            </a:pPr>
            <a:endParaRPr lang="en-US" sz="2900" dirty="0"/>
          </a:p>
          <a:p>
            <a:r>
              <a:rPr lang="en-US" sz="3100" dirty="0"/>
              <a:t>Suppose 1 clinician sees 6 clients (all Medi-cal eligible) in a group for 60 minutes. After the group it takes the clinician 10 minutes each to write 6 progress notes (1 for each client.)</a:t>
            </a:r>
          </a:p>
          <a:p>
            <a:pPr lvl="1"/>
            <a:r>
              <a:rPr lang="en-US" sz="3100" dirty="0">
                <a:solidFill>
                  <a:schemeClr val="tx1"/>
                </a:solidFill>
              </a:rPr>
              <a:t>You must indicate in the PN: 6 group participants</a:t>
            </a:r>
          </a:p>
          <a:p>
            <a:r>
              <a:rPr lang="en-US" sz="3100" dirty="0"/>
              <a:t>The clinician would enter the following into a progress note.</a:t>
            </a:r>
          </a:p>
          <a:p>
            <a:r>
              <a:rPr lang="en-US" sz="3100" dirty="0"/>
              <a:t>Face to Face time: 60     Documentation time: 60    Total time: 120     Group count 6</a:t>
            </a:r>
          </a:p>
          <a:p>
            <a:r>
              <a:rPr lang="en-US" sz="3100" dirty="0"/>
              <a:t>INSYST will divide 120 (total staff time) by 6 (number of clients/charts) and pay you 20 minutes for each billing/progress note. </a:t>
            </a:r>
          </a:p>
          <a:p>
            <a:r>
              <a:rPr lang="en-US" sz="3100" dirty="0"/>
              <a:t>Once you do 6 billings/progress notes (1 for each client in the group) you are paid 20x6 = 120 minutes.</a:t>
            </a:r>
          </a:p>
          <a:p>
            <a:pPr lvl="1"/>
            <a:r>
              <a:rPr lang="en-US" sz="3100" dirty="0">
                <a:solidFill>
                  <a:schemeClr val="tx1"/>
                </a:solidFill>
              </a:rPr>
              <a:t>Therefore, in the end, you get paid for the full amount of time that it took you to provide face to face service </a:t>
            </a:r>
            <a:r>
              <a:rPr lang="en-US" sz="3100" u="sng" dirty="0">
                <a:solidFill>
                  <a:schemeClr val="tx1"/>
                </a:solidFill>
              </a:rPr>
              <a:t>and</a:t>
            </a:r>
            <a:r>
              <a:rPr lang="en-US" sz="3100" dirty="0">
                <a:solidFill>
                  <a:schemeClr val="tx1"/>
                </a:solidFill>
              </a:rPr>
              <a:t> complete the documentation. </a:t>
            </a:r>
          </a:p>
          <a:p>
            <a:r>
              <a:rPr lang="en-US" sz="3100" dirty="0"/>
              <a:t>Notice how in each progress note the documentation time is 60 minutes—not the 10 minutes doc time for that client. This is because that number will get divided by the number of clients in the group. So in this case you will get paid 10 minutes.</a:t>
            </a:r>
          </a:p>
          <a:p>
            <a:endParaRPr lang="en-US" sz="3100" dirty="0"/>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418423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2a</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176</a:t>
            </a:fld>
            <a:endParaRPr lang="en-US" dirty="0"/>
          </a:p>
        </p:txBody>
      </p:sp>
      <p:sp>
        <p:nvSpPr>
          <p:cNvPr id="4" name="Content Placeholder 3"/>
          <p:cNvSpPr>
            <a:spLocks noGrp="1"/>
          </p:cNvSpPr>
          <p:nvPr>
            <p:ph sz="quarter" idx="1"/>
          </p:nvPr>
        </p:nvSpPr>
        <p:spPr/>
        <p:txBody>
          <a:bodyPr>
            <a:normAutofit fontScale="92500" lnSpcReduction="10000"/>
          </a:bodyPr>
          <a:lstStyle/>
          <a:p>
            <a:pPr marL="0" indent="0" algn="ctr">
              <a:buNone/>
            </a:pPr>
            <a:r>
              <a:rPr lang="en-US" dirty="0"/>
              <a:t>2 Clinicians Provide Group therapy to 6 clients:</a:t>
            </a:r>
          </a:p>
          <a:p>
            <a:pPr marL="0" indent="0" algn="ctr">
              <a:buNone/>
            </a:pPr>
            <a:r>
              <a:rPr lang="en-US" dirty="0"/>
              <a:t> </a:t>
            </a:r>
          </a:p>
          <a:p>
            <a:pPr>
              <a:buFont typeface="Arial" panose="020B0604020202020204" pitchFamily="34" charset="0"/>
              <a:buChar char="•"/>
            </a:pPr>
            <a:r>
              <a:rPr lang="en-US" sz="2200" dirty="0"/>
              <a:t>You have three options on how to bill/document this.</a:t>
            </a:r>
          </a:p>
          <a:p>
            <a:pPr lvl="1">
              <a:buFont typeface="Arial" panose="020B0604020202020204" pitchFamily="34" charset="0"/>
              <a:buChar char="•"/>
            </a:pPr>
            <a:r>
              <a:rPr lang="en-US" dirty="0">
                <a:solidFill>
                  <a:schemeClr val="tx1"/>
                </a:solidFill>
              </a:rPr>
              <a:t>Option 1: Both clinicians can do their own progress notes/billings for all clients. </a:t>
            </a:r>
          </a:p>
          <a:p>
            <a:pPr lvl="2">
              <a:buFont typeface="Arial" panose="020B0604020202020204" pitchFamily="34" charset="0"/>
              <a:buChar char="•"/>
            </a:pPr>
            <a:r>
              <a:rPr lang="en-US" sz="2200" dirty="0"/>
              <a:t>Each Clinician would write a progress note (PN indicates interventions that the writer did) and bill: </a:t>
            </a:r>
          </a:p>
          <a:p>
            <a:pPr lvl="2">
              <a:buFont typeface="Arial" panose="020B0604020202020204" pitchFamily="34" charset="0"/>
              <a:buChar char="•"/>
            </a:pPr>
            <a:r>
              <a:rPr lang="en-US" sz="2200" dirty="0"/>
              <a:t>Face to Face time: 60     Documentation time: 60    Total time: 120     Group count 6</a:t>
            </a:r>
          </a:p>
          <a:p>
            <a:pPr lvl="2">
              <a:buFont typeface="Arial" panose="020B0604020202020204" pitchFamily="34" charset="0"/>
              <a:buChar char="•"/>
            </a:pPr>
            <a:r>
              <a:rPr lang="en-US" sz="2200" dirty="0"/>
              <a:t>This is the easiest and suggested method for billing/documenting when more than one clinician is running a group. </a:t>
            </a:r>
          </a:p>
          <a:p>
            <a:pPr lvl="2">
              <a:buFont typeface="Arial" panose="020B0604020202020204" pitchFamily="34" charset="0"/>
              <a:buChar char="•"/>
            </a:pPr>
            <a:r>
              <a:rPr lang="en-US" sz="2200" dirty="0"/>
              <a:t>Each clinician would indicate their own interventions and need for a co-staff.</a:t>
            </a:r>
          </a:p>
          <a:p>
            <a:pPr lvl="2">
              <a:buFont typeface="Arial" panose="020B0604020202020204" pitchFamily="34" charset="0"/>
              <a:buChar char="•"/>
            </a:pPr>
            <a:r>
              <a:rPr lang="en-US" sz="2200" dirty="0"/>
              <a:t>Two separate entries into InSyst.</a:t>
            </a:r>
          </a:p>
          <a:p>
            <a:pPr marL="0" indent="0">
              <a:buNone/>
            </a:pPr>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44823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2b</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177</a:t>
            </a:fld>
            <a:endParaRPr lang="en-US" dirty="0"/>
          </a:p>
        </p:txBody>
      </p:sp>
      <p:sp>
        <p:nvSpPr>
          <p:cNvPr id="4" name="Content Placeholder 3"/>
          <p:cNvSpPr>
            <a:spLocks noGrp="1"/>
          </p:cNvSpPr>
          <p:nvPr>
            <p:ph sz="quarter" idx="1"/>
          </p:nvPr>
        </p:nvSpPr>
        <p:spPr/>
        <p:txBody>
          <a:bodyPr>
            <a:normAutofit fontScale="70000" lnSpcReduction="20000"/>
          </a:bodyPr>
          <a:lstStyle/>
          <a:p>
            <a:pPr marL="0" indent="0" algn="ctr">
              <a:buNone/>
            </a:pPr>
            <a:r>
              <a:rPr lang="en-US" sz="3600" dirty="0"/>
              <a:t>2 Clinicians Provide Group therapy to 6 clients: </a:t>
            </a:r>
          </a:p>
          <a:p>
            <a:pPr marL="0" indent="0" algn="ctr">
              <a:buNone/>
            </a:pPr>
            <a:endParaRPr lang="en-US" dirty="0"/>
          </a:p>
          <a:p>
            <a:pPr lvl="0"/>
            <a:r>
              <a:rPr lang="en-US" dirty="0"/>
              <a:t>Option 2: One clinician can write the progress notes for all clients (in this case the writer indicates all group interventions—not just their own) and add a co-staff billing time to account for the other clinician’s time.</a:t>
            </a:r>
          </a:p>
          <a:p>
            <a:pPr lvl="1">
              <a:buFont typeface="Arial" panose="020B0604020202020204" pitchFamily="34" charset="0"/>
              <a:buChar char="•"/>
            </a:pPr>
            <a:r>
              <a:rPr lang="en-US" dirty="0">
                <a:solidFill>
                  <a:schemeClr val="tx1"/>
                </a:solidFill>
              </a:rPr>
              <a:t>The one clinician would write a progress note and bill for each client:</a:t>
            </a:r>
          </a:p>
          <a:p>
            <a:pPr lvl="1">
              <a:buFont typeface="Arial" panose="020B0604020202020204" pitchFamily="34" charset="0"/>
              <a:buChar char="•"/>
            </a:pPr>
            <a:r>
              <a:rPr lang="en-US" dirty="0">
                <a:solidFill>
                  <a:schemeClr val="tx1"/>
                </a:solidFill>
              </a:rPr>
              <a:t>Primary Staff: Face to Face time 60   Documentation time: 60    Total time (Primary Staff): 120    </a:t>
            </a:r>
          </a:p>
          <a:p>
            <a:pPr lvl="1">
              <a:buFont typeface="Arial" panose="020B0604020202020204" pitchFamily="34" charset="0"/>
              <a:buChar char="•"/>
            </a:pPr>
            <a:r>
              <a:rPr lang="en-US" dirty="0">
                <a:solidFill>
                  <a:schemeClr val="tx1"/>
                </a:solidFill>
              </a:rPr>
              <a:t>For Co-staff group time indicate: 60   (The co-staff time field is not present in InSyst until the RU for the service is entered.)</a:t>
            </a:r>
          </a:p>
          <a:p>
            <a:pPr lvl="1">
              <a:buFont typeface="Arial" panose="020B0604020202020204" pitchFamily="34" charset="0"/>
              <a:buChar char="•"/>
            </a:pPr>
            <a:r>
              <a:rPr lang="en-US" dirty="0">
                <a:solidFill>
                  <a:schemeClr val="tx1"/>
                </a:solidFill>
              </a:rPr>
              <a:t>Group count 6</a:t>
            </a:r>
          </a:p>
          <a:p>
            <a:pPr lvl="1">
              <a:buFont typeface="Arial" panose="020B0604020202020204" pitchFamily="34" charset="0"/>
              <a:buChar char="•"/>
            </a:pPr>
            <a:r>
              <a:rPr lang="en-US" dirty="0">
                <a:solidFill>
                  <a:schemeClr val="tx1"/>
                </a:solidFill>
              </a:rPr>
              <a:t>Notice that the co-staff time did not get entered into Total time. The Co-staff time acts like a secondary total time field for the 2</a:t>
            </a:r>
            <a:r>
              <a:rPr lang="en-US" baseline="30000" dirty="0">
                <a:solidFill>
                  <a:schemeClr val="tx1"/>
                </a:solidFill>
              </a:rPr>
              <a:t>nd</a:t>
            </a:r>
            <a:r>
              <a:rPr lang="en-US" dirty="0">
                <a:solidFill>
                  <a:schemeClr val="tx1"/>
                </a:solidFill>
              </a:rPr>
              <a:t> staff. Since the second staff didn’t do any progress notes, they only billed for their face to face time.</a:t>
            </a:r>
          </a:p>
          <a:p>
            <a:pPr lvl="1">
              <a:buFont typeface="Arial" panose="020B0604020202020204" pitchFamily="34" charset="0"/>
              <a:buChar char="•"/>
            </a:pPr>
            <a:r>
              <a:rPr lang="en-US" dirty="0">
                <a:solidFill>
                  <a:schemeClr val="tx1"/>
                </a:solidFill>
              </a:rPr>
              <a:t>When there is a second facilitator always indicate the clinical reason why such as: “A second clinician needed to address and individual client’s crisis outside of the group 1:1 while the other clinician continues with the group.”</a:t>
            </a:r>
          </a:p>
          <a:p>
            <a:pPr marL="0" indent="0">
              <a:buNone/>
            </a:pPr>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510218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Prorating Group Services, Example 2c</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178</a:t>
            </a:fld>
            <a:endParaRPr lang="en-US" dirty="0"/>
          </a:p>
        </p:txBody>
      </p:sp>
      <p:sp>
        <p:nvSpPr>
          <p:cNvPr id="4" name="Content Placeholder 3"/>
          <p:cNvSpPr>
            <a:spLocks noGrp="1"/>
          </p:cNvSpPr>
          <p:nvPr>
            <p:ph sz="quarter" idx="1"/>
          </p:nvPr>
        </p:nvSpPr>
        <p:spPr/>
        <p:txBody>
          <a:bodyPr>
            <a:normAutofit fontScale="62500" lnSpcReduction="20000"/>
          </a:bodyPr>
          <a:lstStyle/>
          <a:p>
            <a:pPr marL="0" indent="0" algn="ctr">
              <a:buNone/>
            </a:pPr>
            <a:r>
              <a:rPr lang="en-US" sz="4000" dirty="0"/>
              <a:t>2 Clinicians Provide Group therapy to 6 clients: </a:t>
            </a:r>
          </a:p>
          <a:p>
            <a:pPr marL="0" indent="0" algn="ctr">
              <a:buNone/>
            </a:pPr>
            <a:endParaRPr lang="en-US" dirty="0"/>
          </a:p>
          <a:p>
            <a:pPr lvl="0"/>
            <a:r>
              <a:rPr lang="en-US" dirty="0"/>
              <a:t>Option 3: One clinician can write the progress notes for some of the clients and the co-staff writes the notes for the remainder of the clients.   The other clinician would write a progress note for the remainder of the clients:</a:t>
            </a:r>
          </a:p>
          <a:p>
            <a:pPr lvl="0"/>
            <a:r>
              <a:rPr lang="en-US" dirty="0"/>
              <a:t>Staff 1 (writes PN for three of the clients):</a:t>
            </a:r>
          </a:p>
          <a:p>
            <a:pPr lvl="1"/>
            <a:r>
              <a:rPr lang="en-US" dirty="0">
                <a:solidFill>
                  <a:schemeClr val="tx1"/>
                </a:solidFill>
              </a:rPr>
              <a:t>Primary Staff: Face to Face time 60,   Documentation time: 30,    Total time (Primary Staff): 90 (Only total time entered into InSyst).</a:t>
            </a:r>
          </a:p>
          <a:p>
            <a:pPr lvl="1"/>
            <a:r>
              <a:rPr lang="en-US" dirty="0">
                <a:solidFill>
                  <a:schemeClr val="tx1"/>
                </a:solidFill>
              </a:rPr>
              <a:t>For Co-staff group time indicate: Face to Face time 60   Documentation time: 30    Total time (Co-Staff): 90 (Only total time entered into InSyst).</a:t>
            </a:r>
          </a:p>
          <a:p>
            <a:pPr lvl="1"/>
            <a:r>
              <a:rPr lang="en-US" dirty="0">
                <a:solidFill>
                  <a:schemeClr val="tx1"/>
                </a:solidFill>
              </a:rPr>
              <a:t>Group count 6</a:t>
            </a:r>
          </a:p>
          <a:p>
            <a:pPr lvl="0"/>
            <a:r>
              <a:rPr lang="en-US" dirty="0"/>
              <a:t>Staff 1 (writes PN for the other three clients):</a:t>
            </a:r>
          </a:p>
          <a:p>
            <a:pPr lvl="1"/>
            <a:r>
              <a:rPr lang="en-US" dirty="0">
                <a:solidFill>
                  <a:schemeClr val="tx1"/>
                </a:solidFill>
              </a:rPr>
              <a:t>Primary Staff: Face to Face time 60,   Documentation time: 30,    Total time (Primary Staff): 90 (Only total time entered into InSyst).</a:t>
            </a:r>
          </a:p>
          <a:p>
            <a:pPr lvl="1"/>
            <a:r>
              <a:rPr lang="en-US" dirty="0">
                <a:solidFill>
                  <a:schemeClr val="tx1"/>
                </a:solidFill>
              </a:rPr>
              <a:t>For Co-staff group time indicate: Face to Face time 60   Documentation time: 30    Total time (Co-Staff): 90 (Only total time entered into InSyst).</a:t>
            </a:r>
          </a:p>
          <a:p>
            <a:pPr lvl="1"/>
            <a:r>
              <a:rPr lang="en-US" dirty="0">
                <a:solidFill>
                  <a:schemeClr val="tx1"/>
                </a:solidFill>
              </a:rPr>
              <a:t>Group count 6</a:t>
            </a:r>
          </a:p>
          <a:p>
            <a:r>
              <a:rPr lang="en-US" dirty="0"/>
              <a:t> Note, data entry into InSyst for this process will soon be changing—watch for memo.  However, there will be no change in the clinical documentation charting.</a:t>
            </a:r>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4218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33400"/>
          </a:xfrm>
        </p:spPr>
        <p:txBody>
          <a:bodyPr>
            <a:normAutofit fontScale="90000"/>
          </a:bodyPr>
          <a:lstStyle/>
          <a:p>
            <a:r>
              <a:rPr lang="en-US" dirty="0"/>
              <a:t>Add-On Codes (+)</a:t>
            </a:r>
          </a:p>
        </p:txBody>
      </p:sp>
      <p:sp>
        <p:nvSpPr>
          <p:cNvPr id="3" name="Content Placeholder 2"/>
          <p:cNvSpPr>
            <a:spLocks noGrp="1"/>
          </p:cNvSpPr>
          <p:nvPr>
            <p:ph sz="quarter" idx="1"/>
          </p:nvPr>
        </p:nvSpPr>
        <p:spPr>
          <a:xfrm>
            <a:off x="457200" y="1600200"/>
            <a:ext cx="8229600" cy="4770120"/>
          </a:xfrm>
        </p:spPr>
        <p:txBody>
          <a:bodyPr>
            <a:normAutofit/>
          </a:bodyPr>
          <a:lstStyle/>
          <a:p>
            <a:pPr marL="0" indent="0">
              <a:buNone/>
            </a:pPr>
            <a:r>
              <a:rPr lang="en-US" dirty="0"/>
              <a:t>Add-On (+) codes describe additional services provided within  a service. They are added to select, primary codes and demonstrate an enhanced service. </a:t>
            </a:r>
          </a:p>
          <a:p>
            <a:r>
              <a:rPr lang="en-US" dirty="0"/>
              <a:t>Add-on (+) codes are never used as stand alone codes</a:t>
            </a:r>
          </a:p>
          <a:p>
            <a:r>
              <a:rPr lang="en-US" dirty="0"/>
              <a:t>Add-on codes are designated by a + sign</a:t>
            </a:r>
          </a:p>
          <a:p>
            <a:r>
              <a:rPr lang="en-US" dirty="0"/>
              <a:t>Added time increments (crisis therapy) </a:t>
            </a:r>
          </a:p>
          <a:p>
            <a:r>
              <a:rPr lang="en-US" dirty="0"/>
              <a:t>Added service (interactive complexity or psychotherapy)</a:t>
            </a:r>
          </a:p>
          <a:p>
            <a:pPr marL="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179</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868729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Screening Tool</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18</a:t>
            </a:fld>
            <a:endParaRPr lang="en-US" dirty="0"/>
          </a:p>
        </p:txBody>
      </p:sp>
      <p:sp>
        <p:nvSpPr>
          <p:cNvPr id="4" name="Content Placeholder 3"/>
          <p:cNvSpPr>
            <a:spLocks noGrp="1"/>
          </p:cNvSpPr>
          <p:nvPr>
            <p:ph sz="quarter" idx="1"/>
          </p:nvPr>
        </p:nvSpPr>
        <p:spPr>
          <a:xfrm>
            <a:off x="301752" y="1752600"/>
            <a:ext cx="8503920" cy="4572000"/>
          </a:xfrm>
        </p:spPr>
        <p:txBody>
          <a:bodyPr>
            <a:normAutofit fontScale="62500" lnSpcReduction="20000"/>
          </a:bodyPr>
          <a:lstStyle/>
          <a:p>
            <a:r>
              <a:rPr lang="en-US" dirty="0"/>
              <a:t>All clients must be screened for Mild-to-Moderate (referred to Beacon for MH Services) vs. Moderate-to-Severe (seen by ACBH Providers) criteria.</a:t>
            </a:r>
          </a:p>
          <a:p>
            <a:pPr lvl="1"/>
            <a:r>
              <a:rPr lang="en-US" sz="2700" dirty="0">
                <a:solidFill>
                  <a:schemeClr val="tx1"/>
                </a:solidFill>
              </a:rPr>
              <a:t>Screening is done upon referral and before Annual Assessment. </a:t>
            </a:r>
          </a:p>
          <a:p>
            <a:pPr lvl="1"/>
            <a:r>
              <a:rPr lang="en-US" sz="2700" dirty="0">
                <a:solidFill>
                  <a:schemeClr val="tx1"/>
                </a:solidFill>
              </a:rPr>
              <a:t>Only Exceptions: Out of County, TBS Workers, Crisis, Conservatorship, &amp; Guidance Clinic, STAT</a:t>
            </a:r>
          </a:p>
          <a:p>
            <a:pPr lvl="1"/>
            <a:endParaRPr lang="en-US" sz="2700" dirty="0">
              <a:solidFill>
                <a:schemeClr val="tx1"/>
              </a:solidFill>
            </a:endParaRPr>
          </a:p>
          <a:p>
            <a:r>
              <a:rPr lang="en-US" dirty="0"/>
              <a:t>Administration of the Brief Screening Tool is NOT A billable service.</a:t>
            </a:r>
          </a:p>
          <a:p>
            <a:pPr marL="0" indent="0">
              <a:buNone/>
            </a:pPr>
            <a:endParaRPr lang="en-US" dirty="0"/>
          </a:p>
          <a:p>
            <a:r>
              <a:rPr lang="en-US" dirty="0"/>
              <a:t>May be completed by a Licensed/Waivered/Registered LPHA/ and 2</a:t>
            </a:r>
            <a:r>
              <a:rPr lang="en-US" baseline="30000" dirty="0"/>
              <a:t>nd</a:t>
            </a:r>
            <a:r>
              <a:rPr lang="en-US" dirty="0"/>
              <a:t> year Graduate Trainee with the proper training and experience to Diagnose (with attestation of this by clinical supervisor). </a:t>
            </a:r>
          </a:p>
          <a:p>
            <a:pPr lvl="1"/>
            <a:r>
              <a:rPr lang="en-US" sz="2700" dirty="0">
                <a:solidFill>
                  <a:schemeClr val="tx1"/>
                </a:solidFill>
              </a:rPr>
              <a:t>Waivered or Registered LPHA require a Licensed LPHA co-signature.</a:t>
            </a:r>
          </a:p>
          <a:p>
            <a:pPr lvl="1"/>
            <a:r>
              <a:rPr lang="en-US" sz="2700" dirty="0">
                <a:solidFill>
                  <a:schemeClr val="tx1"/>
                </a:solidFill>
              </a:rPr>
              <a:t>2</a:t>
            </a:r>
            <a:r>
              <a:rPr lang="en-US" sz="2700" baseline="30000" dirty="0">
                <a:solidFill>
                  <a:schemeClr val="tx1"/>
                </a:solidFill>
              </a:rPr>
              <a:t>nd</a:t>
            </a:r>
            <a:r>
              <a:rPr lang="en-US" sz="2700" dirty="0">
                <a:solidFill>
                  <a:schemeClr val="tx1"/>
                </a:solidFill>
              </a:rPr>
              <a:t> Year Trainees and greater also require a Licensed LPHA co-signature.</a:t>
            </a:r>
          </a:p>
          <a:p>
            <a:pPr lvl="1"/>
            <a:endParaRPr lang="en-US" sz="2700" dirty="0">
              <a:solidFill>
                <a:schemeClr val="tx1"/>
              </a:solidFill>
            </a:endParaRPr>
          </a:p>
          <a:p>
            <a:r>
              <a:rPr lang="en-US" sz="3200" dirty="0"/>
              <a:t>Use appropriate form based on age (0-5, 6-17, Adult)</a:t>
            </a:r>
          </a:p>
          <a:p>
            <a:pPr lvl="1">
              <a:buFont typeface="Courier New" panose="02070309020205020404" pitchFamily="49" charset="0"/>
              <a:buChar char="o"/>
            </a:pPr>
            <a:r>
              <a:rPr lang="en-US" dirty="0">
                <a:hlinkClick r:id="rId2"/>
              </a:rPr>
              <a:t>http://www.acbhcs.org/providers/Forms/Forms.htm</a:t>
            </a:r>
            <a:endParaRPr lang="en-US" dirty="0"/>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86810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Crisis Codes </a:t>
            </a:r>
          </a:p>
        </p:txBody>
      </p:sp>
      <p:sp>
        <p:nvSpPr>
          <p:cNvPr id="3" name="Content Placeholder 2"/>
          <p:cNvSpPr>
            <a:spLocks noGrp="1"/>
          </p:cNvSpPr>
          <p:nvPr>
            <p:ph sz="quarter" idx="1"/>
          </p:nvPr>
        </p:nvSpPr>
        <p:spPr/>
        <p:txBody>
          <a:bodyPr>
            <a:normAutofit fontScale="85000" lnSpcReduction="20000"/>
          </a:bodyPr>
          <a:lstStyle/>
          <a:p>
            <a:pPr marL="0" indent="0" algn="ctr">
              <a:buNone/>
            </a:pPr>
            <a:r>
              <a:rPr lang="en-US" sz="3100" dirty="0">
                <a:latin typeface="Arial"/>
              </a:rPr>
              <a:t>Crisis Therapy (formerly, Crisis Intervention)</a:t>
            </a:r>
          </a:p>
          <a:p>
            <a:pPr marL="0" indent="0" algn="ctr">
              <a:buNone/>
            </a:pPr>
            <a:r>
              <a:rPr lang="en-US" sz="2100" dirty="0">
                <a:latin typeface="Arial"/>
              </a:rPr>
              <a:t>(May be performed for such crisis activities by staff that their training and experience allows.) </a:t>
            </a:r>
          </a:p>
          <a:p>
            <a:pPr>
              <a:buFont typeface="Arial" panose="020B0604020202020204" pitchFamily="34" charset="0"/>
              <a:buChar char="•"/>
            </a:pPr>
            <a:endParaRPr lang="en-US" sz="2400" dirty="0"/>
          </a:p>
          <a:p>
            <a:pPr>
              <a:buFont typeface="Arial" panose="020B0604020202020204" pitchFamily="34" charset="0"/>
              <a:buChar char="•"/>
            </a:pPr>
            <a:r>
              <a:rPr lang="en-US" sz="2400" dirty="0"/>
              <a:t>A service lasting no more than 8 hours (total for all providers) in a 24-hour period: Immediate response to client’s acute psychiatric symptoms in order to alleviate problems which, if untreated, would present an imminent threat to the client, others, or property.</a:t>
            </a:r>
          </a:p>
          <a:p>
            <a:pPr>
              <a:buFont typeface="Arial" panose="020B0604020202020204" pitchFamily="34" charset="0"/>
              <a:buChar char="•"/>
            </a:pPr>
            <a:endParaRPr lang="en-US" sz="2400" dirty="0"/>
          </a:p>
          <a:p>
            <a:pPr>
              <a:buFont typeface="Arial" panose="020B0604020202020204" pitchFamily="34" charset="0"/>
              <a:buChar char="•"/>
            </a:pPr>
            <a:r>
              <a:rPr lang="en-US" sz="2400" dirty="0"/>
              <a:t>Only use when the client is at imminent risk for danger to self/other and/or gravely disabled.  The purpose is to stabilize the client.</a:t>
            </a:r>
          </a:p>
          <a:p>
            <a:pPr>
              <a:buFont typeface="Arial" panose="020B0604020202020204" pitchFamily="34" charset="0"/>
              <a:buChar char="•"/>
            </a:pPr>
            <a:endParaRPr lang="en-US" sz="2400" dirty="0"/>
          </a:p>
          <a:p>
            <a:pPr>
              <a:buFont typeface="Arial" panose="020B0604020202020204" pitchFamily="34" charset="0"/>
              <a:buChar char="•"/>
            </a:pPr>
            <a:r>
              <a:rPr lang="en-US" sz="2400" dirty="0"/>
              <a:t>Service activities include but are not limited to one or more of the following: Medication Support Services, Assessment, Collateral, and Therapy.</a:t>
            </a:r>
          </a:p>
          <a:p>
            <a:pPr marL="0" indent="0">
              <a:buNone/>
            </a:pPr>
            <a:endParaRPr lang="en-US" sz="2400" dirty="0"/>
          </a:p>
          <a:p>
            <a:pPr>
              <a:buFont typeface="Arial" panose="020B0604020202020204" pitchFamily="34" charset="0"/>
              <a:buChar char="•"/>
            </a:pPr>
            <a:endParaRPr lang="en-US" sz="2400" dirty="0"/>
          </a:p>
          <a:p>
            <a:endParaRPr lang="en-US" sz="1400" u="sng" dirty="0"/>
          </a:p>
          <a:p>
            <a:pPr marL="0" indent="0">
              <a:buNone/>
            </a:pPr>
            <a:endParaRPr lang="en-US" sz="2000" dirty="0"/>
          </a:p>
          <a:p>
            <a:pPr marL="0" indent="0">
              <a:buNone/>
            </a:pPr>
            <a:endParaRPr lang="en-US" sz="2400" dirty="0">
              <a:latin typeface="Arial"/>
            </a:endParaRPr>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180</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509370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Crisis Add-on Codes: Time Ranges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181</a:t>
            </a:fld>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3809498013"/>
              </p:ext>
            </p:extLst>
          </p:nvPr>
        </p:nvGraphicFramePr>
        <p:xfrm>
          <a:off x="838200" y="2057399"/>
          <a:ext cx="7543800" cy="3352800"/>
        </p:xfrm>
        <a:graphic>
          <a:graphicData uri="http://schemas.openxmlformats.org/drawingml/2006/table">
            <a:tbl>
              <a:tblPr firstRow="1" firstCol="1" bandRow="1">
                <a:tableStyleId>{F5AB1C69-6EDB-4FF4-983F-18BD219EF322}</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558800">
                <a:tc>
                  <a:txBody>
                    <a:bodyPr/>
                    <a:lstStyle/>
                    <a:p>
                      <a:pPr marL="0" marR="0" algn="ctr">
                        <a:lnSpc>
                          <a:spcPct val="115000"/>
                        </a:lnSpc>
                        <a:spcBef>
                          <a:spcPts val="0"/>
                        </a:spcBef>
                        <a:spcAft>
                          <a:spcPts val="0"/>
                        </a:spcAft>
                      </a:pPr>
                      <a:r>
                        <a:rPr lang="en-US" sz="1600" dirty="0">
                          <a:effectLst/>
                        </a:rPr>
                        <a:t>Codes Used</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Based on Face to Face time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58800">
                <a:tc>
                  <a:txBody>
                    <a:bodyPr/>
                    <a:lstStyle/>
                    <a:p>
                      <a:pPr marL="0" marR="0" algn="ctr">
                        <a:lnSpc>
                          <a:spcPct val="115000"/>
                        </a:lnSpc>
                        <a:spcBef>
                          <a:spcPts val="0"/>
                        </a:spcBef>
                        <a:spcAft>
                          <a:spcPts val="0"/>
                        </a:spcAft>
                      </a:pPr>
                      <a:r>
                        <a:rPr lang="en-US" sz="1600" dirty="0">
                          <a:effectLst/>
                        </a:rPr>
                        <a:t>377</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30-75 minutes</a:t>
                      </a:r>
                    </a:p>
                    <a:p>
                      <a:pPr marL="0" marR="0" algn="ctr">
                        <a:lnSpc>
                          <a:spcPct val="115000"/>
                        </a:lnSpc>
                        <a:spcBef>
                          <a:spcPts val="0"/>
                        </a:spcBef>
                        <a:spcAft>
                          <a:spcPts val="0"/>
                        </a:spcAft>
                      </a:pPr>
                      <a:r>
                        <a:rPr lang="en-US" sz="1600" dirty="0">
                          <a:effectLst/>
                        </a:rPr>
                        <a:t>(Add Doc and Travel Time</a:t>
                      </a:r>
                      <a:r>
                        <a:rPr lang="en-US" sz="1600" baseline="0" dirty="0">
                          <a:effectLst/>
                        </a:rPr>
                        <a:t> Here.)</a:t>
                      </a:r>
                      <a:endParaRPr lang="en-US" sz="1100" b="1"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58800">
                <a:tc>
                  <a:txBody>
                    <a:bodyPr/>
                    <a:lstStyle/>
                    <a:p>
                      <a:pPr marL="0" marR="0" algn="ctr">
                        <a:lnSpc>
                          <a:spcPct val="115000"/>
                        </a:lnSpc>
                        <a:spcBef>
                          <a:spcPts val="0"/>
                        </a:spcBef>
                        <a:spcAft>
                          <a:spcPts val="0"/>
                        </a:spcAft>
                      </a:pPr>
                      <a:r>
                        <a:rPr lang="en-US" sz="1600">
                          <a:effectLst/>
                        </a:rPr>
                        <a:t>377 + 378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76-105 minutes </a:t>
                      </a:r>
                    </a:p>
                    <a:p>
                      <a:pPr marL="0" marR="0" algn="ctr">
                        <a:lnSpc>
                          <a:spcPct val="115000"/>
                        </a:lnSpc>
                        <a:spcBef>
                          <a:spcPts val="0"/>
                        </a:spcBef>
                        <a:spcAft>
                          <a:spcPts val="0"/>
                        </a:spcAft>
                      </a:pPr>
                      <a:r>
                        <a:rPr lang="en-US" sz="1600" dirty="0">
                          <a:effectLst/>
                        </a:rPr>
                        <a:t>(60 +</a:t>
                      </a:r>
                      <a:r>
                        <a:rPr lang="en-US" sz="1600" baseline="0" dirty="0">
                          <a:effectLst/>
                        </a:rPr>
                        <a:t> 16 – 45)</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58800">
                <a:tc>
                  <a:txBody>
                    <a:bodyPr/>
                    <a:lstStyle/>
                    <a:p>
                      <a:pPr marL="0" marR="0" algn="ctr">
                        <a:lnSpc>
                          <a:spcPct val="115000"/>
                        </a:lnSpc>
                        <a:spcBef>
                          <a:spcPts val="0"/>
                        </a:spcBef>
                        <a:spcAft>
                          <a:spcPts val="0"/>
                        </a:spcAft>
                      </a:pPr>
                      <a:r>
                        <a:rPr lang="en-US" sz="1600">
                          <a:effectLst/>
                        </a:rPr>
                        <a:t>377 +378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106-135 minutes</a:t>
                      </a:r>
                    </a:p>
                    <a:p>
                      <a:pPr marL="0" marR="0" algn="ctr">
                        <a:lnSpc>
                          <a:spcPct val="115000"/>
                        </a:lnSpc>
                        <a:spcBef>
                          <a:spcPts val="0"/>
                        </a:spcBef>
                        <a:spcAft>
                          <a:spcPts val="0"/>
                        </a:spcAft>
                      </a:pPr>
                      <a:r>
                        <a:rPr lang="en-US" sz="1600" dirty="0">
                          <a:effectLst/>
                        </a:rPr>
                        <a:t>(60 + 30 + 16 – 45)</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58800">
                <a:tc>
                  <a:txBody>
                    <a:bodyPr/>
                    <a:lstStyle/>
                    <a:p>
                      <a:pPr marL="0" marR="0" algn="ctr">
                        <a:lnSpc>
                          <a:spcPct val="115000"/>
                        </a:lnSpc>
                        <a:spcBef>
                          <a:spcPts val="0"/>
                        </a:spcBef>
                        <a:spcAft>
                          <a:spcPts val="0"/>
                        </a:spcAft>
                      </a:pPr>
                      <a:r>
                        <a:rPr lang="en-US" sz="1600">
                          <a:effectLst/>
                        </a:rPr>
                        <a:t>377 +378 +378 + 378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136-165 minutes</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(60 + 30 + 30 + 16 – 45)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58800">
                <a:tc>
                  <a:txBody>
                    <a:bodyPr/>
                    <a:lstStyle/>
                    <a:p>
                      <a:pPr marL="0" marR="0" algn="ctr">
                        <a:lnSpc>
                          <a:spcPct val="115000"/>
                        </a:lnSpc>
                        <a:spcBef>
                          <a:spcPts val="0"/>
                        </a:spcBef>
                        <a:spcAft>
                          <a:spcPts val="0"/>
                        </a:spcAft>
                      </a:pPr>
                      <a:r>
                        <a:rPr lang="en-US" sz="1600">
                          <a:effectLst/>
                        </a:rPr>
                        <a:t>377 +378 +378 +378 +378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166-195 minutes</a:t>
                      </a:r>
                    </a:p>
                    <a:p>
                      <a:pPr marL="0" marR="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(60 + 30 + 30 + 30 + 16 – 45)</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290664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86512"/>
          </a:xfrm>
        </p:spPr>
        <p:txBody>
          <a:bodyPr>
            <a:noAutofit/>
          </a:bodyPr>
          <a:lstStyle/>
          <a:p>
            <a:r>
              <a:rPr lang="en-US" sz="4400" dirty="0"/>
              <a:t>Crisis Add-On Codes:</a:t>
            </a:r>
          </a:p>
        </p:txBody>
      </p:sp>
      <p:sp>
        <p:nvSpPr>
          <p:cNvPr id="3" name="Content Placeholder 2"/>
          <p:cNvSpPr>
            <a:spLocks noGrp="1"/>
          </p:cNvSpPr>
          <p:nvPr>
            <p:ph sz="quarter" idx="1"/>
          </p:nvPr>
        </p:nvSpPr>
        <p:spPr>
          <a:xfrm>
            <a:off x="457200" y="1752600"/>
            <a:ext cx="8229600" cy="4716966"/>
          </a:xfrm>
        </p:spPr>
        <p:txBody>
          <a:bodyPr>
            <a:normAutofit/>
          </a:bodyPr>
          <a:lstStyle/>
          <a:p>
            <a:r>
              <a:rPr lang="en-US" sz="2500" dirty="0"/>
              <a:t>Additional Time Spent for Crisis Therapy.</a:t>
            </a:r>
            <a:endParaRPr lang="en-US" sz="2500" u="sng" dirty="0"/>
          </a:p>
          <a:p>
            <a:pPr lvl="1"/>
            <a:r>
              <a:rPr lang="en-US" sz="1900" dirty="0">
                <a:solidFill>
                  <a:schemeClr val="tx1"/>
                </a:solidFill>
              </a:rPr>
              <a:t>377-90839 is used for the first 30-75”</a:t>
            </a:r>
          </a:p>
          <a:p>
            <a:pPr lvl="2"/>
            <a:r>
              <a:rPr lang="en-US" sz="1900" dirty="0"/>
              <a:t>Add all other time (documentation, travel, etc.) to the 377 code.</a:t>
            </a:r>
          </a:p>
          <a:p>
            <a:pPr lvl="1"/>
            <a:r>
              <a:rPr lang="en-US" sz="1900" dirty="0">
                <a:solidFill>
                  <a:schemeClr val="tx1"/>
                </a:solidFill>
              </a:rPr>
              <a:t>378-90840 is used for each additional 16-45”</a:t>
            </a:r>
          </a:p>
          <a:p>
            <a:pPr lvl="1"/>
            <a:r>
              <a:rPr lang="en-US" sz="1900" dirty="0">
                <a:solidFill>
                  <a:schemeClr val="tx1"/>
                </a:solidFill>
              </a:rPr>
              <a:t>If an additional 378 is needed the earlier 378 indicates 30” and the balance (16 – 45”) moves down to the next 378.</a:t>
            </a:r>
          </a:p>
          <a:p>
            <a:pPr lvl="1"/>
            <a:r>
              <a:rPr lang="en-US" sz="1900" dirty="0">
                <a:solidFill>
                  <a:schemeClr val="tx1"/>
                </a:solidFill>
              </a:rPr>
              <a:t>The final 378 includes the actual remaining minutes of f-f time (if 16 minutes or greater).  </a:t>
            </a:r>
          </a:p>
          <a:p>
            <a:pPr lvl="2"/>
            <a:r>
              <a:rPr lang="en-US" sz="1900" dirty="0"/>
              <a:t>If 15 minutes or less—do not add another 378: just add it to the 30” of the final 378 code </a:t>
            </a:r>
          </a:p>
          <a:p>
            <a:pPr lvl="1"/>
            <a:endParaRPr lang="en-US" sz="21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182</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737325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00100" y="971551"/>
            <a:ext cx="7943850" cy="994172"/>
          </a:xfrm>
        </p:spPr>
        <p:txBody>
          <a:bodyPr>
            <a:normAutofit fontScale="90000"/>
          </a:bodyPr>
          <a:lstStyle/>
          <a:p>
            <a:pPr algn="ctr"/>
            <a:r>
              <a:rPr lang="en-US" dirty="0"/>
              <a:t>Crisis Therapy Add-On Code</a:t>
            </a:r>
            <a:br>
              <a:rPr lang="en-US" dirty="0"/>
            </a:br>
            <a:r>
              <a:rPr lang="en-US" dirty="0"/>
              <a:t>Fill out applicable areas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521" y="2229652"/>
            <a:ext cx="5973008" cy="3600953"/>
          </a:xfrm>
          <a:prstGeom prst="rect">
            <a:avLst/>
          </a:prstGeom>
        </p:spPr>
      </p:pic>
      <p:sp>
        <p:nvSpPr>
          <p:cNvPr id="6" name="Rectangle 5"/>
          <p:cNvSpPr/>
          <p:nvPr/>
        </p:nvSpPr>
        <p:spPr>
          <a:xfrm>
            <a:off x="1552576" y="2241946"/>
            <a:ext cx="6005513" cy="35897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183</a:t>
            </a:fld>
            <a:endParaRPr lang="en-US" dirty="0"/>
          </a:p>
        </p:txBody>
      </p:sp>
    </p:spTree>
    <p:extLst>
      <p:ext uri="{BB962C8B-B14F-4D97-AF65-F5344CB8AC3E}">
        <p14:creationId xmlns:p14="http://schemas.microsoft.com/office/powerpoint/2010/main" val="4166224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2241948"/>
            <a:ext cx="6005513" cy="358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idx="4294967295"/>
          </p:nvPr>
        </p:nvSpPr>
        <p:spPr>
          <a:xfrm>
            <a:off x="457200" y="1143001"/>
            <a:ext cx="7886700" cy="994172"/>
          </a:xfrm>
        </p:spPr>
        <p:txBody>
          <a:bodyPr>
            <a:normAutofit fontScale="90000"/>
          </a:bodyPr>
          <a:lstStyle/>
          <a:p>
            <a:pPr algn="ctr"/>
            <a:r>
              <a:rPr lang="en-US" dirty="0"/>
              <a:t>Add-On - Crisis Codes 377/378 </a:t>
            </a:r>
            <a:br>
              <a:rPr lang="en-US" dirty="0"/>
            </a:br>
            <a:r>
              <a:rPr lang="en-US" dirty="0"/>
              <a:t>For CG Users Example Explained</a:t>
            </a:r>
          </a:p>
        </p:txBody>
      </p:sp>
      <p:sp>
        <p:nvSpPr>
          <p:cNvPr id="4" name="Rectangle 3"/>
          <p:cNvSpPr/>
          <p:nvPr/>
        </p:nvSpPr>
        <p:spPr>
          <a:xfrm>
            <a:off x="1552576" y="2241946"/>
            <a:ext cx="6005513" cy="358976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Footer Placeholder 1"/>
          <p:cNvSpPr>
            <a:spLocks noGrp="1"/>
          </p:cNvSpPr>
          <p:nvPr>
            <p:ph type="ftr" sz="quarter" idx="11"/>
          </p:nvPr>
        </p:nvSpPr>
        <p:spPr/>
        <p:txBody>
          <a:bodyPr/>
          <a:lstStyle/>
          <a:p>
            <a:r>
              <a:rPr lang="en-US"/>
              <a:t>v9.6.19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t>184</a:t>
            </a:fld>
            <a:endParaRPr lang="en-US" dirty="0"/>
          </a:p>
        </p:txBody>
      </p:sp>
    </p:spTree>
    <p:extLst>
      <p:ext uri="{BB962C8B-B14F-4D97-AF65-F5344CB8AC3E}">
        <p14:creationId xmlns:p14="http://schemas.microsoft.com/office/powerpoint/2010/main" val="1977992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5901"/>
            <a:ext cx="8534400" cy="838200"/>
          </a:xfrm>
        </p:spPr>
        <p:txBody>
          <a:bodyPr>
            <a:noAutofit/>
          </a:bodyPr>
          <a:lstStyle/>
          <a:p>
            <a:pPr marL="0" indent="0"/>
            <a:r>
              <a:rPr lang="en-US" sz="2800" dirty="0"/>
              <a:t>Add-On Code for Additional Service Provided: </a:t>
            </a:r>
            <a:r>
              <a:rPr lang="en-US" sz="2800" b="1" dirty="0"/>
              <a:t>Interactive Complexity +491-90785</a:t>
            </a:r>
          </a:p>
        </p:txBody>
      </p:sp>
      <p:sp>
        <p:nvSpPr>
          <p:cNvPr id="3" name="Content Placeholder 2"/>
          <p:cNvSpPr>
            <a:spLocks noGrp="1"/>
          </p:cNvSpPr>
          <p:nvPr>
            <p:ph sz="quarter" idx="1"/>
          </p:nvPr>
        </p:nvSpPr>
        <p:spPr>
          <a:xfrm>
            <a:off x="228600" y="1524000"/>
            <a:ext cx="8686800" cy="4953000"/>
          </a:xfrm>
        </p:spPr>
        <p:txBody>
          <a:bodyPr>
            <a:normAutofit/>
          </a:bodyPr>
          <a:lstStyle/>
          <a:p>
            <a:pPr>
              <a:buFont typeface="Arial" panose="020B0604020202020204" pitchFamily="34" charset="0"/>
              <a:buChar char="•"/>
            </a:pPr>
            <a:r>
              <a:rPr lang="en-US" sz="2400" dirty="0"/>
              <a:t>Refers to one or more, of 4 specific communication factors during a visit that complicate delivery of the primary psychiatric procedure (individual psychotherapy/group psychotherapy/assessment):</a:t>
            </a:r>
          </a:p>
          <a:p>
            <a:pPr lvl="1">
              <a:buFont typeface="Arial" panose="020B0604020202020204" pitchFamily="34" charset="0"/>
              <a:buChar char="•"/>
            </a:pPr>
            <a:r>
              <a:rPr lang="en-US" dirty="0">
                <a:solidFill>
                  <a:schemeClr val="tx1"/>
                </a:solidFill>
              </a:rPr>
              <a:t>The need to manage maladaptive communication.</a:t>
            </a:r>
          </a:p>
          <a:p>
            <a:pPr lvl="1">
              <a:buFont typeface="Arial" panose="020B0604020202020204" pitchFamily="34" charset="0"/>
              <a:buChar char="•"/>
            </a:pPr>
            <a:r>
              <a:rPr lang="en-US" dirty="0">
                <a:solidFill>
                  <a:schemeClr val="tx1"/>
                </a:solidFill>
              </a:rPr>
              <a:t>Caregiver emotions or behaviors that interfere with implementation of the treatment plan.</a:t>
            </a:r>
          </a:p>
          <a:p>
            <a:pPr lvl="1">
              <a:buFont typeface="Arial" panose="020B0604020202020204" pitchFamily="34" charset="0"/>
              <a:buChar char="•"/>
            </a:pPr>
            <a:r>
              <a:rPr lang="en-US" dirty="0">
                <a:solidFill>
                  <a:schemeClr val="tx1"/>
                </a:solidFill>
              </a:rPr>
              <a:t>Evidence or disclosure of a Sentinel Event and mandated reporting to a 3</a:t>
            </a:r>
            <a:r>
              <a:rPr lang="en-US" baseline="30000" dirty="0">
                <a:solidFill>
                  <a:schemeClr val="tx1"/>
                </a:solidFill>
              </a:rPr>
              <a:t>rd</a:t>
            </a:r>
            <a:r>
              <a:rPr lang="en-US" dirty="0">
                <a:solidFill>
                  <a:schemeClr val="tx1"/>
                </a:solidFill>
              </a:rPr>
              <a:t> party with initiation of discussion of the event.</a:t>
            </a:r>
          </a:p>
          <a:p>
            <a:pPr lvl="1">
              <a:buFont typeface="Arial" panose="020B0604020202020204" pitchFamily="34" charset="0"/>
              <a:buChar char="•"/>
            </a:pPr>
            <a:r>
              <a:rPr lang="en-US" dirty="0">
                <a:solidFill>
                  <a:schemeClr val="tx1"/>
                </a:solidFill>
              </a:rPr>
              <a:t>Use of play equipment to overcome barriers to diagnostic or therapeutic interaction.</a:t>
            </a:r>
          </a:p>
          <a:p>
            <a:pPr marL="1005840" lvl="2" indent="-457200">
              <a:buFont typeface="Arial" panose="020B0604020202020204" pitchFamily="34" charset="0"/>
              <a:buChar char="•"/>
            </a:pPr>
            <a:r>
              <a:rPr lang="en-US" sz="2200" dirty="0"/>
              <a:t>This does not include routine play therapy</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185</a:t>
            </a:fld>
            <a:endParaRPr lang="en-US" dirty="0"/>
          </a:p>
        </p:txBody>
      </p:sp>
      <p:sp>
        <p:nvSpPr>
          <p:cNvPr id="4" name="Footer Placeholder 3"/>
          <p:cNvSpPr>
            <a:spLocks noGrp="1"/>
          </p:cNvSpPr>
          <p:nvPr>
            <p:ph type="ftr" sz="quarter" idx="11"/>
          </p:nvPr>
        </p:nvSpPr>
        <p:spPr/>
        <p:txBody>
          <a:bodyPr/>
          <a:lstStyle/>
          <a:p>
            <a:r>
              <a:rPr lang="en-US"/>
              <a:t>v9.6.19</a:t>
            </a:r>
            <a:endParaRPr lang="en-US" sz="2200" dirty="0">
              <a:solidFill>
                <a:schemeClr val="tx2"/>
              </a:solidFill>
            </a:endParaRPr>
          </a:p>
        </p:txBody>
      </p:sp>
    </p:spTree>
    <p:extLst>
      <p:ext uri="{BB962C8B-B14F-4D97-AF65-F5344CB8AC3E}">
        <p14:creationId xmlns:p14="http://schemas.microsoft.com/office/powerpoint/2010/main" val="3165060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838200"/>
          </a:xfrm>
        </p:spPr>
        <p:txBody>
          <a:bodyPr>
            <a:noAutofit/>
          </a:bodyPr>
          <a:lstStyle/>
          <a:p>
            <a:pPr marL="0" indent="0"/>
            <a:r>
              <a:rPr lang="en-US" sz="2400" dirty="0"/>
              <a:t>Add-On Code for Additional Service Provided: </a:t>
            </a:r>
            <a:br>
              <a:rPr lang="en-US" sz="2400" dirty="0"/>
            </a:br>
            <a:r>
              <a:rPr lang="en-US" sz="2400" b="1" dirty="0"/>
              <a:t>Interactive Complexity +491-90785 cont.</a:t>
            </a:r>
          </a:p>
        </p:txBody>
      </p:sp>
      <p:sp>
        <p:nvSpPr>
          <p:cNvPr id="3" name="Content Placeholder 2"/>
          <p:cNvSpPr>
            <a:spLocks noGrp="1"/>
          </p:cNvSpPr>
          <p:nvPr>
            <p:ph sz="quarter" idx="1"/>
          </p:nvPr>
        </p:nvSpPr>
        <p:spPr>
          <a:xfrm>
            <a:off x="228600" y="1524000"/>
            <a:ext cx="8686800" cy="5181600"/>
          </a:xfrm>
        </p:spPr>
        <p:txBody>
          <a:bodyPr>
            <a:normAutofit/>
          </a:bodyPr>
          <a:lstStyle/>
          <a:p>
            <a:r>
              <a:rPr lang="en-US" sz="2800" dirty="0"/>
              <a:t>Documentation Requirements:</a:t>
            </a:r>
          </a:p>
          <a:p>
            <a:pPr lvl="1"/>
            <a:r>
              <a:rPr lang="en-US" dirty="0">
                <a:solidFill>
                  <a:schemeClr val="tx1"/>
                </a:solidFill>
              </a:rPr>
              <a:t>Indicate the specific type of communication complication (see four on previous slide).</a:t>
            </a:r>
          </a:p>
          <a:p>
            <a:pPr lvl="1"/>
            <a:r>
              <a:rPr lang="en-US" dirty="0">
                <a:solidFill>
                  <a:schemeClr val="tx1"/>
                </a:solidFill>
              </a:rPr>
              <a:t>Document the specifics of the communication difficulty.</a:t>
            </a:r>
          </a:p>
          <a:p>
            <a:pPr marL="484632" indent="-457200"/>
            <a:r>
              <a:rPr lang="en-US" dirty="0"/>
              <a:t>Can only be used with these codes: </a:t>
            </a:r>
          </a:p>
          <a:p>
            <a:pPr lvl="1"/>
            <a:r>
              <a:rPr lang="en-US" dirty="0">
                <a:solidFill>
                  <a:schemeClr val="tx1"/>
                </a:solidFill>
              </a:rPr>
              <a:t>323-90791 &amp; 565-90792 Psychiatric Diagnostic Evaluation.</a:t>
            </a:r>
          </a:p>
          <a:p>
            <a:pPr lvl="1"/>
            <a:r>
              <a:rPr lang="en-US" dirty="0">
                <a:solidFill>
                  <a:schemeClr val="tx1"/>
                </a:solidFill>
              </a:rPr>
              <a:t>441-90832, 442-90834, 443-90837 Ind. Psychotherapy</a:t>
            </a:r>
          </a:p>
          <a:p>
            <a:pPr lvl="1"/>
            <a:r>
              <a:rPr lang="en-US" dirty="0">
                <a:solidFill>
                  <a:schemeClr val="tx1"/>
                </a:solidFill>
              </a:rPr>
              <a:t>456-90853 Group Psychotherapy (for the specific client)</a:t>
            </a:r>
          </a:p>
          <a:p>
            <a:pPr marL="0" indent="0" algn="ctr">
              <a:buNone/>
            </a:pPr>
            <a:endParaRPr lang="en-US" sz="2400" dirty="0"/>
          </a:p>
          <a:p>
            <a:pPr marL="0" indent="0" algn="ctr">
              <a:buNone/>
            </a:pPr>
            <a:r>
              <a:rPr lang="en-US" sz="2400" dirty="0"/>
              <a:t>Cannot be used with Crisis Therapy, Family Therapy, or with E/M Codes.</a:t>
            </a:r>
          </a:p>
          <a:p>
            <a:endParaRPr lang="en-US" sz="28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186</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417259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88" y="466027"/>
            <a:ext cx="8077200" cy="685800"/>
          </a:xfrm>
        </p:spPr>
        <p:txBody>
          <a:bodyPr>
            <a:noAutofit/>
          </a:bodyPr>
          <a:lstStyle/>
          <a:p>
            <a:br>
              <a:rPr lang="en-US" sz="2800" dirty="0"/>
            </a:br>
            <a:br>
              <a:rPr lang="en-US" sz="2800" dirty="0"/>
            </a:br>
            <a:br>
              <a:rPr lang="en-US" sz="2800" dirty="0"/>
            </a:br>
            <a:br>
              <a:rPr lang="en-US" sz="2800" dirty="0"/>
            </a:br>
            <a:br>
              <a:rPr lang="en-US" sz="2800" dirty="0"/>
            </a:br>
            <a:r>
              <a:rPr lang="en-US" sz="2800" dirty="0"/>
              <a:t>Interactive Complexity (+) 491-90785 </a:t>
            </a:r>
            <a:br>
              <a:rPr lang="en-US" sz="2800" dirty="0"/>
            </a:br>
            <a:r>
              <a:rPr lang="en-US" sz="2800" dirty="0"/>
              <a:t>Add-on in InSyst &amp; CG</a:t>
            </a:r>
          </a:p>
        </p:txBody>
      </p:sp>
      <p:sp>
        <p:nvSpPr>
          <p:cNvPr id="3" name="Content Placeholder 2"/>
          <p:cNvSpPr>
            <a:spLocks noGrp="1"/>
          </p:cNvSpPr>
          <p:nvPr>
            <p:ph sz="quarter" idx="1"/>
          </p:nvPr>
        </p:nvSpPr>
        <p:spPr>
          <a:xfrm>
            <a:off x="152400" y="1981200"/>
            <a:ext cx="8229600" cy="4038600"/>
          </a:xfrm>
        </p:spPr>
        <p:txBody>
          <a:bodyPr>
            <a:normAutofit/>
          </a:bodyPr>
          <a:lstStyle/>
          <a:p>
            <a:r>
              <a:rPr lang="en-US" dirty="0"/>
              <a:t>Select primary procedure code and indicate minutes (into InSyst or Clinician’s Gateway) as previously described.</a:t>
            </a:r>
          </a:p>
          <a:p>
            <a:endParaRPr lang="en-US" dirty="0"/>
          </a:p>
          <a:p>
            <a:r>
              <a:rPr lang="en-US" dirty="0"/>
              <a:t>Select Interactive Complexity Add-on Code (no associated minutes).</a:t>
            </a:r>
          </a:p>
          <a:p>
            <a:pPr lvl="1"/>
            <a:r>
              <a:rPr lang="en-US" dirty="0">
                <a:solidFill>
                  <a:schemeClr val="tx1"/>
                </a:solidFill>
              </a:rPr>
              <a:t>InSyst, Select code 491-90785 and enter one (1) minute</a:t>
            </a:r>
          </a:p>
          <a:p>
            <a:pPr lvl="1"/>
            <a:r>
              <a:rPr lang="en-US" dirty="0">
                <a:solidFill>
                  <a:schemeClr val="tx1"/>
                </a:solidFill>
              </a:rPr>
              <a:t>Clinician’s Gateway, Select “Interactive Complexity: Present”</a:t>
            </a:r>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187</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740290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Medication Support Services</a:t>
            </a:r>
          </a:p>
        </p:txBody>
      </p:sp>
      <p:sp>
        <p:nvSpPr>
          <p:cNvPr id="3" name="Content Placeholder 2"/>
          <p:cNvSpPr>
            <a:spLocks noGrp="1"/>
          </p:cNvSpPr>
          <p:nvPr>
            <p:ph sz="quarter" idx="1"/>
          </p:nvPr>
        </p:nvSpPr>
        <p:spPr/>
        <p:txBody>
          <a:bodyPr>
            <a:normAutofit fontScale="25000" lnSpcReduction="20000"/>
          </a:bodyPr>
          <a:lstStyle/>
          <a:p>
            <a:r>
              <a:rPr lang="en-US" sz="8800" dirty="0"/>
              <a:t>May be provided by Medical Providers (MD, DO, NP)</a:t>
            </a:r>
          </a:p>
          <a:p>
            <a:r>
              <a:rPr lang="en-US" sz="8800" dirty="0"/>
              <a:t>Medication Support Services may include, but are not limited to: </a:t>
            </a:r>
          </a:p>
          <a:p>
            <a:pPr lvl="1"/>
            <a:r>
              <a:rPr lang="en-US" sz="8800" dirty="0">
                <a:solidFill>
                  <a:schemeClr val="tx1"/>
                </a:solidFill>
              </a:rPr>
              <a:t>Evaluation of the need for medication; </a:t>
            </a:r>
          </a:p>
          <a:p>
            <a:pPr lvl="1"/>
            <a:r>
              <a:rPr lang="en-US" sz="8800" dirty="0">
                <a:solidFill>
                  <a:schemeClr val="tx1"/>
                </a:solidFill>
              </a:rPr>
              <a:t>Evaluation of clinical effectiveness and side effects; </a:t>
            </a:r>
          </a:p>
          <a:p>
            <a:pPr lvl="1"/>
            <a:r>
              <a:rPr lang="en-US" sz="8800" dirty="0">
                <a:solidFill>
                  <a:schemeClr val="tx1"/>
                </a:solidFill>
              </a:rPr>
              <a:t>Obtaining informed consent; </a:t>
            </a:r>
          </a:p>
          <a:p>
            <a:pPr lvl="1"/>
            <a:r>
              <a:rPr lang="en-US" sz="8800" dirty="0">
                <a:solidFill>
                  <a:schemeClr val="tx1"/>
                </a:solidFill>
              </a:rPr>
              <a:t>Medication Education</a:t>
            </a:r>
          </a:p>
          <a:p>
            <a:pPr lvl="1"/>
            <a:r>
              <a:rPr lang="en-US" sz="8800" dirty="0">
                <a:solidFill>
                  <a:schemeClr val="tx1"/>
                </a:solidFill>
              </a:rPr>
              <a:t>Instruction in the use, risks, and benefits of and alternatives for medication;</a:t>
            </a:r>
          </a:p>
          <a:p>
            <a:pPr lvl="1"/>
            <a:r>
              <a:rPr lang="en-US" sz="8800" dirty="0">
                <a:solidFill>
                  <a:schemeClr val="tx1"/>
                </a:solidFill>
              </a:rPr>
              <a:t>Assessment of the client</a:t>
            </a:r>
          </a:p>
          <a:p>
            <a:pPr lvl="1"/>
            <a:r>
              <a:rPr lang="en-US" sz="8800" dirty="0">
                <a:solidFill>
                  <a:schemeClr val="tx1"/>
                </a:solidFill>
              </a:rPr>
              <a:t>Collateral and Plan development related to the delivery of the service and/or</a:t>
            </a:r>
          </a:p>
          <a:p>
            <a:pPr lvl="1"/>
            <a:r>
              <a:rPr lang="en-US" sz="8800" dirty="0">
                <a:solidFill>
                  <a:schemeClr val="tx1"/>
                </a:solidFill>
              </a:rPr>
              <a:t>Prescribing, administering, dispensing and monitoring  of psychiatric medications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188</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273114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a:t>Medication Support Services cont.</a:t>
            </a:r>
          </a:p>
        </p:txBody>
      </p:sp>
      <p:sp>
        <p:nvSpPr>
          <p:cNvPr id="3" name="Content Placeholder 2"/>
          <p:cNvSpPr>
            <a:spLocks noGrp="1"/>
          </p:cNvSpPr>
          <p:nvPr>
            <p:ph sz="quarter" idx="1"/>
          </p:nvPr>
        </p:nvSpPr>
        <p:spPr/>
        <p:txBody>
          <a:bodyPr>
            <a:normAutofit/>
          </a:bodyPr>
          <a:lstStyle/>
          <a:p>
            <a:pPr marL="0" indent="0" algn="ctr">
              <a:buNone/>
            </a:pPr>
            <a:endParaRPr lang="en-US" b="1" dirty="0"/>
          </a:p>
          <a:p>
            <a:r>
              <a:rPr lang="en-US" sz="2200" dirty="0"/>
              <a:t>Contact and Site Requirements</a:t>
            </a:r>
          </a:p>
          <a:p>
            <a:pPr lvl="1"/>
            <a:r>
              <a:rPr lang="en-US" sz="2200" dirty="0">
                <a:solidFill>
                  <a:schemeClr val="tx1"/>
                </a:solidFill>
              </a:rPr>
              <a:t>Medication Support Services may be either face-to-face or by telephone with the client or with significant support person(s)</a:t>
            </a:r>
          </a:p>
          <a:p>
            <a:pPr lvl="1"/>
            <a:r>
              <a:rPr lang="en-US" sz="2200" dirty="0">
                <a:solidFill>
                  <a:schemeClr val="tx1"/>
                </a:solidFill>
              </a:rPr>
              <a:t>May be provided anywhere in the community</a:t>
            </a:r>
          </a:p>
          <a:p>
            <a:pPr lvl="1"/>
            <a:r>
              <a:rPr lang="en-US" dirty="0">
                <a:solidFill>
                  <a:schemeClr val="tx1"/>
                </a:solidFill>
              </a:rPr>
              <a:t>469-90862 for Medication Management has been eliminated.</a:t>
            </a:r>
          </a:p>
          <a:p>
            <a:pPr marL="914400" lvl="2" indent="0">
              <a:buNone/>
            </a:pPr>
            <a:endParaRPr lang="en-US" dirty="0">
              <a:solidFill>
                <a:srgbClr val="000000"/>
              </a:solidFill>
            </a:endParaRPr>
          </a:p>
          <a:p>
            <a:pPr marL="457200" lvl="1" indent="0">
              <a:buNone/>
            </a:pPr>
            <a:r>
              <a:rPr lang="en-US" sz="2200" dirty="0">
                <a:solidFill>
                  <a:srgbClr val="000000"/>
                </a:solidFill>
              </a:rPr>
              <a:t> </a:t>
            </a:r>
          </a:p>
          <a:p>
            <a:pPr marL="0" indent="0">
              <a:buNone/>
            </a:pPr>
            <a:endParaRPr lang="en-US" sz="2200" dirty="0">
              <a:solidFill>
                <a:srgbClr val="000000"/>
              </a:solidFill>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189</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267016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0861E1-0C85-490F-A709-222B40EEEBBE}" type="slidenum">
              <a:rPr lang="en-US" smtClean="0"/>
              <a:pPr/>
              <a:t>19</a:t>
            </a:fld>
            <a:endParaRPr 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1" y="276053"/>
            <a:ext cx="4360595" cy="582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a:t>v9.6.19</a:t>
            </a:r>
            <a:endParaRPr lang="en-US" dirty="0"/>
          </a:p>
        </p:txBody>
      </p:sp>
      <p:sp>
        <p:nvSpPr>
          <p:cNvPr id="6" name="TextBox 5"/>
          <p:cNvSpPr txBox="1"/>
          <p:nvPr/>
        </p:nvSpPr>
        <p:spPr>
          <a:xfrm>
            <a:off x="6248400" y="4343401"/>
            <a:ext cx="2667000" cy="1323439"/>
          </a:xfrm>
          <a:prstGeom prst="rect">
            <a:avLst/>
          </a:prstGeom>
          <a:noFill/>
        </p:spPr>
        <p:txBody>
          <a:bodyPr wrap="square" rtlCol="0">
            <a:spAutoFit/>
          </a:bodyPr>
          <a:lstStyle/>
          <a:p>
            <a:r>
              <a:rPr lang="en-US" sz="1600" dirty="0"/>
              <a:t>Note that this form does not have co-signature line, however if a co-signature is required, please ensure co-signature is present. </a:t>
            </a:r>
          </a:p>
        </p:txBody>
      </p:sp>
    </p:spTree>
    <p:extLst>
      <p:ext uri="{BB962C8B-B14F-4D97-AF65-F5344CB8AC3E}">
        <p14:creationId xmlns:p14="http://schemas.microsoft.com/office/powerpoint/2010/main" val="274854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Evaluation and Management (E/M) Codes</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100" dirty="0"/>
              <a:t>Two Methodologies for charting:</a:t>
            </a:r>
          </a:p>
          <a:p>
            <a:endParaRPr lang="en-US" sz="2100" dirty="0"/>
          </a:p>
          <a:p>
            <a:pPr lvl="1"/>
            <a:r>
              <a:rPr lang="en-US" sz="1800" dirty="0">
                <a:solidFill>
                  <a:schemeClr val="tx1"/>
                </a:solidFill>
              </a:rPr>
              <a:t>Coding by the Elements—see QA Training Website for resources.</a:t>
            </a:r>
          </a:p>
          <a:p>
            <a:pPr marL="0" indent="0">
              <a:buNone/>
            </a:pPr>
            <a:endParaRPr lang="en-US" sz="1800" dirty="0"/>
          </a:p>
          <a:p>
            <a:pPr lvl="1"/>
            <a:r>
              <a:rPr lang="en-US" sz="1800" dirty="0">
                <a:solidFill>
                  <a:schemeClr val="tx1"/>
                </a:solidFill>
              </a:rPr>
              <a:t>Counseling and Coordination of Care:</a:t>
            </a:r>
          </a:p>
          <a:p>
            <a:pPr lvl="2"/>
            <a:r>
              <a:rPr lang="en-US" sz="1800" dirty="0"/>
              <a:t>Make up the great majority of client medication support services in Community Mental Health.</a:t>
            </a:r>
          </a:p>
          <a:p>
            <a:pPr lvl="2"/>
            <a:r>
              <a:rPr lang="en-US" sz="1800" dirty="0"/>
              <a:t>See slides below and QA Training Website for additional resources.</a:t>
            </a:r>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190</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507138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Evaluation and Management (E/M) Codes</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When “Counseling &amp; Coordination of Care” exceeds 50% of face-to-face time, the E/M Code is selected on the basis of the face-to-face service time.</a:t>
            </a:r>
          </a:p>
          <a:p>
            <a:endParaRPr lang="en-US" sz="2000" dirty="0"/>
          </a:p>
          <a:p>
            <a:r>
              <a:rPr lang="en-US" sz="2000" dirty="0"/>
              <a:t>If “Counseling &amp; Coordination of Care” was less than 50% of the face-to-face time, the E/M Code must be selected based on the complexity of the visit.</a:t>
            </a:r>
          </a:p>
          <a:p>
            <a:pPr lvl="1"/>
            <a:r>
              <a:rPr lang="en-US" sz="2000" dirty="0">
                <a:solidFill>
                  <a:schemeClr val="tx1"/>
                </a:solidFill>
              </a:rPr>
              <a:t>Refer to E/M Clinical Documentation Training</a:t>
            </a:r>
          </a:p>
          <a:p>
            <a:pPr lvl="1"/>
            <a:r>
              <a:rPr lang="en-US" sz="2000" dirty="0">
                <a:solidFill>
                  <a:schemeClr val="tx1"/>
                </a:solidFill>
              </a:rPr>
              <a:t>E/M Training Materials:</a:t>
            </a:r>
          </a:p>
          <a:p>
            <a:pPr lvl="2"/>
            <a:r>
              <a:rPr lang="en-US" dirty="0">
                <a:hlinkClick r:id="rId3"/>
              </a:rPr>
              <a:t>http://www.acbhcs.org/providers/QA/training.htm</a:t>
            </a:r>
            <a:endParaRPr lang="en-US" dirty="0"/>
          </a:p>
          <a:p>
            <a:pPr lvl="2"/>
            <a:r>
              <a:rPr lang="en-US" dirty="0">
                <a:solidFill>
                  <a:schemeClr val="tx1"/>
                </a:solidFill>
              </a:rPr>
              <a:t>Scroll down to “</a:t>
            </a:r>
            <a:r>
              <a:rPr lang="en-US" i="1" dirty="0">
                <a:solidFill>
                  <a:schemeClr val="tx1"/>
                </a:solidFill>
              </a:rPr>
              <a:t>Training Handouts &amp; Resources”</a:t>
            </a:r>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191</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255109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The majority of E/M services provided in Community Mental Health involve &gt;50% of face-to-face time which is  spent performing Counseling (aka in psychiatry as Supportive Psychotherapy) and Coordination of Care services.</a:t>
            </a:r>
          </a:p>
          <a:p>
            <a:pPr marL="548640" lvl="2">
              <a:buClr>
                <a:schemeClr val="accent1"/>
              </a:buClr>
              <a:buSzPct val="85000"/>
              <a:buFont typeface="Wingdings 2"/>
              <a:buChar char=""/>
            </a:pPr>
            <a:r>
              <a:rPr lang="en-US" dirty="0"/>
              <a:t>Especially extended visits such as 645—99214 &amp; 646-99215</a:t>
            </a:r>
          </a:p>
          <a:p>
            <a:r>
              <a:rPr lang="en-US" sz="2000" dirty="0"/>
              <a:t>Psychiatrists often label what the CPT defines as “Counseling” as supportive psychotherapy.  </a:t>
            </a:r>
          </a:p>
          <a:p>
            <a:r>
              <a:rPr lang="en-US" sz="2000" dirty="0"/>
              <a:t>The components of “Supportive Psychotherapy” are usually considered as overlapping with “Counseling” (as defined by CPT) and should not be claimed as E/M + Add-on Psychotherapy .</a:t>
            </a:r>
          </a:p>
          <a:p>
            <a:r>
              <a:rPr lang="en-US" sz="2000" dirty="0"/>
              <a:t>Such interventions are claimed as “Counseling and Coordination of Care” as part of the E/M visit.  Claim E/M only.</a:t>
            </a:r>
          </a:p>
          <a:p>
            <a:endParaRPr lang="en-US" sz="21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192</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55769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434009" y="1600200"/>
            <a:ext cx="8229600" cy="4572000"/>
          </a:xfrm>
        </p:spPr>
        <p:txBody>
          <a:bodyPr>
            <a:noAutofit/>
          </a:bodyPr>
          <a:lstStyle/>
          <a:p>
            <a:r>
              <a:rPr lang="en-US" sz="1800" dirty="0"/>
              <a:t>Documentation:</a:t>
            </a:r>
          </a:p>
          <a:p>
            <a:pPr lvl="1"/>
            <a:r>
              <a:rPr lang="en-US" sz="1800" dirty="0">
                <a:solidFill>
                  <a:schemeClr val="tx1"/>
                </a:solidFill>
              </a:rPr>
              <a:t>Outpatient--Indicate Face-to-Face time (Inpatient—Indicate Unit Floor Time).</a:t>
            </a:r>
          </a:p>
          <a:p>
            <a:pPr lvl="1"/>
            <a:r>
              <a:rPr lang="en-US" sz="1800" dirty="0">
                <a:solidFill>
                  <a:schemeClr val="tx1"/>
                </a:solidFill>
              </a:rPr>
              <a:t>Indicate Counseling and Coordination of Care time.</a:t>
            </a:r>
          </a:p>
          <a:p>
            <a:pPr lvl="2"/>
            <a:r>
              <a:rPr lang="en-US" sz="1800" dirty="0"/>
              <a:t>Or at least statement: “Counseling and Coordination time was greater than 50% of face-to-face time.”</a:t>
            </a:r>
          </a:p>
          <a:p>
            <a:pPr lvl="2"/>
            <a:r>
              <a:rPr lang="en-US" sz="1800" dirty="0"/>
              <a:t>Start and end times also recommended.</a:t>
            </a:r>
          </a:p>
          <a:p>
            <a:pPr lvl="2"/>
            <a:r>
              <a:rPr lang="en-US" sz="1800" dirty="0"/>
              <a:t>Example:</a:t>
            </a:r>
          </a:p>
          <a:p>
            <a:pPr lvl="3"/>
            <a:r>
              <a:rPr lang="en-US" sz="1800" dirty="0">
                <a:solidFill>
                  <a:schemeClr val="tx1"/>
                </a:solidFill>
              </a:rPr>
              <a:t>646-99215; F-F time = 50”: start 13:00 and end 13:50;</a:t>
            </a:r>
          </a:p>
          <a:p>
            <a:pPr lvl="3"/>
            <a:r>
              <a:rPr lang="en-US" sz="1800" dirty="0">
                <a:solidFill>
                  <a:schemeClr val="tx1"/>
                </a:solidFill>
              </a:rPr>
              <a:t>Counseling and Coordination of Care time = 40”</a:t>
            </a:r>
          </a:p>
          <a:p>
            <a:pPr lvl="3"/>
            <a:r>
              <a:rPr lang="en-US" sz="1800" dirty="0">
                <a:solidFill>
                  <a:schemeClr val="tx1"/>
                </a:solidFill>
              </a:rPr>
              <a:t>Doc time = 8”; Total time = 58”</a:t>
            </a:r>
          </a:p>
          <a:p>
            <a:pPr lvl="1"/>
            <a:r>
              <a:rPr lang="en-US" sz="1800" dirty="0">
                <a:solidFill>
                  <a:schemeClr val="tx1"/>
                </a:solidFill>
              </a:rPr>
              <a:t>List the content topics of Counseling and Coordination of Care discussed &amp; provide a detailed description of discussion of each content topic documented.</a:t>
            </a:r>
          </a:p>
          <a:p>
            <a:endParaRPr lang="en-US" sz="21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193</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007780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Indicate Content Topics of Counseling </a:t>
            </a:r>
            <a:r>
              <a:rPr lang="en-US" sz="1800" dirty="0"/>
              <a:t>	</a:t>
            </a:r>
          </a:p>
          <a:p>
            <a:pPr lvl="2"/>
            <a:r>
              <a:rPr lang="en-US" dirty="0"/>
              <a:t>Diagnostic results, prior studies, need for further testing</a:t>
            </a:r>
          </a:p>
          <a:p>
            <a:pPr lvl="2"/>
            <a:r>
              <a:rPr lang="en-US" dirty="0"/>
              <a:t>Impressions</a:t>
            </a:r>
          </a:p>
          <a:p>
            <a:pPr lvl="2"/>
            <a:r>
              <a:rPr lang="en-US" dirty="0"/>
              <a:t>Clinical course, prognosis</a:t>
            </a:r>
          </a:p>
          <a:p>
            <a:pPr lvl="2"/>
            <a:r>
              <a:rPr lang="en-US" dirty="0"/>
              <a:t>Treatment options, medication issues, risks and benefits of management options</a:t>
            </a:r>
          </a:p>
          <a:p>
            <a:pPr lvl="2"/>
            <a:r>
              <a:rPr lang="en-US" dirty="0"/>
              <a:t>Instructions for management and/or follow-up</a:t>
            </a:r>
          </a:p>
          <a:p>
            <a:pPr lvl="2"/>
            <a:r>
              <a:rPr lang="en-US" dirty="0"/>
              <a:t>Importance of compliance/adherence with chosen management options</a:t>
            </a:r>
          </a:p>
          <a:p>
            <a:pPr lvl="2"/>
            <a:r>
              <a:rPr lang="en-US" dirty="0"/>
              <a:t>Risk factor reduction</a:t>
            </a:r>
          </a:p>
          <a:p>
            <a:pPr lvl="2"/>
            <a:r>
              <a:rPr lang="en-US" dirty="0"/>
              <a:t>Client education and instructions</a:t>
            </a:r>
          </a:p>
          <a:p>
            <a:pPr lvl="1"/>
            <a:endParaRPr lang="en-US" sz="18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194</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4159936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r>
              <a:rPr lang="en-US" sz="2000" dirty="0"/>
              <a:t>Coordination of Care:</a:t>
            </a:r>
          </a:p>
          <a:p>
            <a:pPr lvl="2"/>
            <a:r>
              <a:rPr lang="en-US" dirty="0"/>
              <a:t>Services provided by the medical provider responsible for the direct care of a client when he or she coordinates or controls access to care or initiates or supervises other healthcare services needed by the client. </a:t>
            </a:r>
          </a:p>
          <a:p>
            <a:pPr lvl="2"/>
            <a:r>
              <a:rPr lang="en-US" dirty="0"/>
              <a:t>outpatient coordination of care must be provided while face-to-face with the client (or family).</a:t>
            </a:r>
          </a:p>
          <a:p>
            <a:r>
              <a:rPr lang="en-US" sz="1800" dirty="0"/>
              <a:t>Provider must detail and thoroughly document what was discussed for each content topic covered</a:t>
            </a:r>
          </a:p>
          <a:p>
            <a:pPr lvl="1"/>
            <a:r>
              <a:rPr lang="en-US" sz="1800" dirty="0">
                <a:solidFill>
                  <a:schemeClr val="tx1"/>
                </a:solidFill>
              </a:rPr>
              <a:t>E.g. for Compliance/Adherence discussion:</a:t>
            </a:r>
          </a:p>
          <a:p>
            <a:pPr lvl="2"/>
            <a:r>
              <a:rPr lang="en-US" sz="1800" dirty="0"/>
              <a:t>“20 minutes of 25 minutes face-to-face time spent counseling re: the importance of medication compliance with mood stabilizer for bipolar disorder.  Explored impact of when client went off her medications—including recent 5150 and involuntary hospitalizations…”</a:t>
            </a:r>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195</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82830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Autofit/>
          </a:bodyPr>
          <a:lstStyle/>
          <a:p>
            <a:r>
              <a:rPr lang="en-US" sz="2800" b="1" dirty="0"/>
              <a:t>E/M Codes: when &gt;50%  of f-f time is Counseling &amp; Coordination of Care</a:t>
            </a:r>
            <a:endParaRPr lang="en-US" sz="2800" dirty="0"/>
          </a:p>
        </p:txBody>
      </p:sp>
      <p:sp>
        <p:nvSpPr>
          <p:cNvPr id="3" name="Content Placeholder 2"/>
          <p:cNvSpPr>
            <a:spLocks noGrp="1"/>
          </p:cNvSpPr>
          <p:nvPr>
            <p:ph sz="quarter" idx="1"/>
          </p:nvPr>
        </p:nvSpPr>
        <p:spPr>
          <a:xfrm>
            <a:off x="381000" y="1752600"/>
            <a:ext cx="8229600" cy="4572000"/>
          </a:xfrm>
        </p:spPr>
        <p:txBody>
          <a:bodyPr>
            <a:noAutofit/>
          </a:bodyPr>
          <a:lstStyle/>
          <a:p>
            <a:pPr marL="0" indent="0">
              <a:buNone/>
            </a:pPr>
            <a:endParaRPr lang="en-US" sz="1800" dirty="0"/>
          </a:p>
          <a:p>
            <a:endParaRPr lang="en-US" sz="2100" dirty="0"/>
          </a:p>
          <a:p>
            <a:endParaRPr lang="en-US" sz="2100"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196</a:t>
            </a:fld>
            <a:endParaRPr lang="en-US" dirty="0"/>
          </a:p>
        </p:txBody>
      </p:sp>
      <p:pic>
        <p:nvPicPr>
          <p:cNvPr id="4" name="Picture 3" descr="Screen Clipping"/>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685801" y="1828800"/>
            <a:ext cx="7411485" cy="3743848"/>
          </a:xfrm>
          <a:prstGeom prst="rect">
            <a:avLst/>
          </a:prstGeom>
        </p:spPr>
      </p:pic>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62696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a:noAutofit/>
          </a:bodyPr>
          <a:lstStyle/>
          <a:p>
            <a:r>
              <a:rPr lang="en-US" sz="2800" dirty="0"/>
              <a:t>Medication Support: RN/LVN/Psych Tech only (369)</a:t>
            </a:r>
            <a:endParaRPr lang="en-US" sz="2800" b="1" dirty="0"/>
          </a:p>
        </p:txBody>
      </p:sp>
      <p:sp>
        <p:nvSpPr>
          <p:cNvPr id="3" name="Content Placeholder 2"/>
          <p:cNvSpPr>
            <a:spLocks noGrp="1"/>
          </p:cNvSpPr>
          <p:nvPr>
            <p:ph sz="quarter" idx="1"/>
          </p:nvPr>
        </p:nvSpPr>
        <p:spPr>
          <a:xfrm>
            <a:off x="228600" y="1447800"/>
            <a:ext cx="8839200" cy="5181600"/>
          </a:xfrm>
        </p:spPr>
        <p:txBody>
          <a:bodyPr>
            <a:normAutofit/>
          </a:bodyPr>
          <a:lstStyle/>
          <a:p>
            <a:pPr marL="0" indent="0">
              <a:buNone/>
            </a:pPr>
            <a:r>
              <a:rPr lang="en-US" sz="2400" dirty="0"/>
              <a:t>This procedure code was developed for RN’s and LVN’s who provide medication management but who cannot bill Medicare. This code is for Medi-Cal billable only. Maximum claim limit of 4 hours (240 minutes) per day </a:t>
            </a:r>
          </a:p>
          <a:p>
            <a:pPr lvl="1"/>
            <a:r>
              <a:rPr lang="en-US" sz="2000" dirty="0">
                <a:solidFill>
                  <a:schemeClr val="tx1"/>
                </a:solidFill>
              </a:rPr>
              <a:t>This code should be used when doing medication injections and providing medication support</a:t>
            </a:r>
          </a:p>
          <a:p>
            <a:pPr lvl="2"/>
            <a:r>
              <a:rPr lang="en-US" dirty="0"/>
              <a:t>Face-to-Face and Non Face-to-Face</a:t>
            </a:r>
          </a:p>
          <a:p>
            <a:pPr lvl="1"/>
            <a:r>
              <a:rPr lang="en-US" sz="2000" dirty="0">
                <a:solidFill>
                  <a:schemeClr val="tx1"/>
                </a:solidFill>
              </a:rPr>
              <a:t>The expectation is that time spent would be 15-30 minutes. If service is provided beyond 30 minutes, the documentation must support that level of service.</a:t>
            </a:r>
          </a:p>
          <a:p>
            <a:pPr lvl="1"/>
            <a:r>
              <a:rPr lang="en-US" sz="2000" dirty="0">
                <a:solidFill>
                  <a:schemeClr val="tx1"/>
                </a:solidFill>
              </a:rPr>
              <a:t>RN, LVN, Psych Tech’s may exclusively use this code for all services they provide.</a:t>
            </a:r>
          </a:p>
          <a:p>
            <a:pPr marL="274320" lvl="1"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197</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3459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Autofit/>
          </a:bodyPr>
          <a:lstStyle/>
          <a:p>
            <a:r>
              <a:rPr lang="en-US" sz="3000" dirty="0"/>
              <a:t>Medication Support: Medical Providers </a:t>
            </a:r>
            <a:br>
              <a:rPr lang="en-US" sz="3000" dirty="0"/>
            </a:br>
            <a:r>
              <a:rPr lang="en-US" sz="3000" dirty="0"/>
              <a:t>(MD, DO, NP, PA, CNS)</a:t>
            </a:r>
          </a:p>
        </p:txBody>
      </p:sp>
      <p:sp>
        <p:nvSpPr>
          <p:cNvPr id="3" name="Content Placeholder 2"/>
          <p:cNvSpPr>
            <a:spLocks noGrp="1"/>
          </p:cNvSpPr>
          <p:nvPr>
            <p:ph sz="quarter" idx="1"/>
          </p:nvPr>
        </p:nvSpPr>
        <p:spPr>
          <a:xfrm>
            <a:off x="475488" y="1981200"/>
            <a:ext cx="8229600" cy="3810000"/>
          </a:xfrm>
        </p:spPr>
        <p:txBody>
          <a:bodyPr/>
          <a:lstStyle/>
          <a:p>
            <a:r>
              <a:rPr lang="en-US" dirty="0"/>
              <a:t>367—Medication Training and Support</a:t>
            </a:r>
          </a:p>
          <a:p>
            <a:r>
              <a:rPr lang="en-US" dirty="0"/>
              <a:t>This procedure code was developed for non face-to-face Medication Services, and therefore is Not billable to Medicare </a:t>
            </a:r>
          </a:p>
          <a:p>
            <a:pPr lvl="1"/>
            <a:r>
              <a:rPr lang="en-US" dirty="0">
                <a:solidFill>
                  <a:schemeClr val="tx1"/>
                </a:solidFill>
              </a:rPr>
              <a:t>Used ONLY for non face-to-face services</a:t>
            </a:r>
          </a:p>
          <a:p>
            <a:pPr lvl="1"/>
            <a:r>
              <a:rPr lang="en-US" dirty="0">
                <a:solidFill>
                  <a:schemeClr val="tx1"/>
                </a:solidFill>
              </a:rPr>
              <a:t>MD, DO, NP, PA &amp; CNS’s may exclusively use this code for all non-face-to-face services they provide.</a:t>
            </a:r>
          </a:p>
          <a:p>
            <a:pPr lvl="1"/>
            <a:endParaRPr lang="en-US"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198</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68601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 Review</a:t>
            </a:r>
          </a:p>
        </p:txBody>
      </p:sp>
      <p:sp>
        <p:nvSpPr>
          <p:cNvPr id="4" name="Content Placeholder 3"/>
          <p:cNvSpPr>
            <a:spLocks noGrp="1"/>
          </p:cNvSpPr>
          <p:nvPr>
            <p:ph idx="1"/>
          </p:nvPr>
        </p:nvSpPr>
        <p:spPr/>
        <p:txBody>
          <a:bodyPr>
            <a:normAutofit fontScale="40000" lnSpcReduction="20000"/>
          </a:bodyPr>
          <a:lstStyle/>
          <a:p>
            <a:pPr marL="0" indent="0" algn="ctr">
              <a:buNone/>
            </a:pPr>
            <a:r>
              <a:rPr lang="en-US" sz="60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60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lvl="1">
              <a:buClr>
                <a:srgbClr val="002060"/>
              </a:buClr>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May Case </a:t>
            </a:r>
            <a:r>
              <a:rPr lang="en-US" sz="6000" dirty="0" err="1">
                <a:solidFill>
                  <a:schemeClr val="tx1"/>
                </a:solidFill>
                <a:latin typeface="Arial" panose="020B0604020202020204" pitchFamily="34" charset="0"/>
                <a:cs typeface="Arial" panose="020B0604020202020204" pitchFamily="34" charset="0"/>
              </a:rPr>
              <a:t>Mgt</a:t>
            </a:r>
            <a:r>
              <a:rPr lang="en-US" sz="6000" dirty="0">
                <a:solidFill>
                  <a:schemeClr val="tx1"/>
                </a:solidFill>
                <a:latin typeface="Arial" panose="020B0604020202020204" pitchFamily="34" charset="0"/>
                <a:cs typeface="Arial" panose="020B0604020202020204" pitchFamily="34" charset="0"/>
              </a:rPr>
              <a:t>, Plan Develop, or Collateral be provided across agencies (or in the same agency between RU’s that do not share a medical record)?</a:t>
            </a:r>
          </a:p>
          <a:p>
            <a:pPr lvl="2">
              <a:buClr>
                <a:srgbClr val="002060"/>
              </a:buClr>
              <a:buFont typeface="Arial" panose="020B0604020202020204" pitchFamily="34" charset="0"/>
              <a:buChar char="•"/>
            </a:pPr>
            <a:r>
              <a:rPr lang="en-US" sz="5850" dirty="0">
                <a:latin typeface="Arial" panose="020B0604020202020204" pitchFamily="34" charset="0"/>
                <a:cs typeface="Arial" panose="020B0604020202020204" pitchFamily="34" charset="0"/>
              </a:rPr>
              <a:t>YES — Coordination of Care is recommended.</a:t>
            </a:r>
          </a:p>
          <a:p>
            <a:pPr lvl="2">
              <a:buClr>
                <a:srgbClr val="002060"/>
              </a:buClr>
              <a:buFont typeface="Arial" panose="020B0604020202020204" pitchFamily="34" charset="0"/>
              <a:buChar char="•"/>
            </a:pPr>
            <a:endParaRPr lang="en-US" sz="5850" dirty="0">
              <a:latin typeface="Arial" panose="020B0604020202020204" pitchFamily="34" charset="0"/>
              <a:cs typeface="Arial" panose="020B0604020202020204" pitchFamily="34" charset="0"/>
            </a:endParaRPr>
          </a:p>
          <a:p>
            <a:pPr lvl="1">
              <a:buClr>
                <a:srgbClr val="002060"/>
              </a:buClr>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Which of these service types may be </a:t>
            </a:r>
            <a:r>
              <a:rPr lang="en-US" sz="6000" u="sng" dirty="0">
                <a:solidFill>
                  <a:schemeClr val="tx1"/>
                </a:solidFill>
                <a:latin typeface="Arial" panose="020B0604020202020204" pitchFamily="34" charset="0"/>
                <a:cs typeface="Arial" panose="020B0604020202020204" pitchFamily="34" charset="0"/>
              </a:rPr>
              <a:t>routinely</a:t>
            </a:r>
            <a:r>
              <a:rPr lang="en-US" sz="6000" dirty="0">
                <a:solidFill>
                  <a:schemeClr val="tx1"/>
                </a:solidFill>
                <a:latin typeface="Arial" panose="020B0604020202020204" pitchFamily="34" charset="0"/>
                <a:cs typeface="Arial" panose="020B0604020202020204" pitchFamily="34" charset="0"/>
              </a:rPr>
              <a:t> provided within the same RU across staff, or between staff of different RU’s who share a chart?</a:t>
            </a:r>
          </a:p>
          <a:p>
            <a:pPr lvl="2">
              <a:buClr>
                <a:srgbClr val="002060"/>
              </a:buClr>
              <a:buFont typeface="Arial" panose="020B0604020202020204" pitchFamily="34" charset="0"/>
              <a:buChar char="•"/>
            </a:pPr>
            <a:r>
              <a:rPr lang="en-US" sz="5850" dirty="0">
                <a:latin typeface="Arial" panose="020B0604020202020204" pitchFamily="34" charset="0"/>
                <a:cs typeface="Arial" panose="020B0604020202020204" pitchFamily="34" charset="0"/>
              </a:rPr>
              <a:t>NONE</a:t>
            </a:r>
          </a:p>
          <a:p>
            <a:pPr lvl="1"/>
            <a:endParaRPr lang="en-US" sz="1800" dirty="0">
              <a:solidFill>
                <a:srgbClr val="646B86"/>
              </a:solidFill>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endParaRPr lang="en-US" dirty="0">
              <a:solidFill>
                <a:srgbClr val="FF0000"/>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t>v9.6.19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199</a:t>
            </a:fld>
            <a:endParaRPr lang="en-US" dirty="0"/>
          </a:p>
        </p:txBody>
      </p:sp>
    </p:spTree>
    <p:extLst>
      <p:ext uri="{BB962C8B-B14F-4D97-AF65-F5344CB8AC3E}">
        <p14:creationId xmlns:p14="http://schemas.microsoft.com/office/powerpoint/2010/main" val="2744156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p>
        </p:txBody>
      </p:sp>
      <p:sp>
        <p:nvSpPr>
          <p:cNvPr id="6" name="Content Placeholder 5"/>
          <p:cNvSpPr>
            <a:spLocks noGrp="1"/>
          </p:cNvSpPr>
          <p:nvPr>
            <p:ph idx="1"/>
          </p:nvPr>
        </p:nvSpPr>
        <p:spPr/>
        <p:txBody>
          <a:bodyPr>
            <a:normAutofit/>
          </a:bodyPr>
          <a:lstStyle/>
          <a:p>
            <a:pPr marL="0" indent="0">
              <a:buNone/>
            </a:pPr>
            <a:endParaRPr lang="en-US" dirty="0"/>
          </a:p>
          <a:p>
            <a:pPr>
              <a:buFont typeface="Arial" panose="020B0604020202020204" pitchFamily="34" charset="0"/>
              <a:buChar char="•"/>
            </a:pPr>
            <a:r>
              <a:rPr lang="en-US" dirty="0"/>
              <a:t>Logistics</a:t>
            </a:r>
          </a:p>
          <a:p>
            <a:pPr>
              <a:buFont typeface="Arial" panose="020B0604020202020204" pitchFamily="34" charset="0"/>
              <a:buChar char="•"/>
            </a:pPr>
            <a:endParaRPr lang="en-US" dirty="0"/>
          </a:p>
          <a:p>
            <a:pPr>
              <a:buFont typeface="Arial" panose="020B0604020202020204" pitchFamily="34" charset="0"/>
              <a:buChar char="•"/>
            </a:pPr>
            <a:r>
              <a:rPr lang="en-US" dirty="0"/>
              <a:t>Safety</a:t>
            </a:r>
          </a:p>
          <a:p>
            <a:pPr>
              <a:buFont typeface="Arial" panose="020B0604020202020204" pitchFamily="34" charset="0"/>
              <a:buChar char="•"/>
            </a:pPr>
            <a:endParaRPr lang="en-US" dirty="0"/>
          </a:p>
          <a:p>
            <a:pPr>
              <a:buFont typeface="Arial" panose="020B0604020202020204" pitchFamily="34" charset="0"/>
              <a:buChar char="•"/>
            </a:pPr>
            <a:r>
              <a:rPr lang="en-US" dirty="0"/>
              <a:t>If you were a guest on Check Please Bay Area, what restaurant would you recommend?</a:t>
            </a:r>
          </a:p>
          <a:p>
            <a:pPr marL="0" indent="0">
              <a:buNone/>
            </a:pPr>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2</a:t>
            </a:fld>
            <a:endParaRPr lang="en-US" dirty="0"/>
          </a:p>
        </p:txBody>
      </p:sp>
    </p:spTree>
    <p:extLst>
      <p:ext uri="{BB962C8B-B14F-4D97-AF65-F5344CB8AC3E}">
        <p14:creationId xmlns:p14="http://schemas.microsoft.com/office/powerpoint/2010/main" val="26146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272" y="358945"/>
            <a:ext cx="8534400" cy="758952"/>
          </a:xfrm>
        </p:spPr>
        <p:txBody>
          <a:bodyPr>
            <a:normAutofit/>
          </a:bodyPr>
          <a:lstStyle/>
          <a:p>
            <a:r>
              <a:rPr lang="en-US" dirty="0"/>
              <a:t>Informing Materials 	</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20</a:t>
            </a:fld>
            <a:endParaRPr lang="en-US" dirty="0"/>
          </a:p>
        </p:txBody>
      </p:sp>
      <p:sp>
        <p:nvSpPr>
          <p:cNvPr id="10" name="Content Placeholder 9"/>
          <p:cNvSpPr>
            <a:spLocks noGrp="1"/>
          </p:cNvSpPr>
          <p:nvPr>
            <p:ph sz="quarter" idx="1"/>
          </p:nvPr>
        </p:nvSpPr>
        <p:spPr/>
        <p:txBody>
          <a:bodyPr>
            <a:normAutofit fontScale="70000" lnSpcReduction="20000"/>
          </a:bodyPr>
          <a:lstStyle/>
          <a:p>
            <a:r>
              <a:rPr lang="en-US" dirty="0"/>
              <a:t>Informing Materials required at Initial and Annual Assessments.</a:t>
            </a:r>
          </a:p>
          <a:p>
            <a:pPr lvl="1"/>
            <a:r>
              <a:rPr lang="en-US" dirty="0">
                <a:solidFill>
                  <a:schemeClr val="tx1"/>
                </a:solidFill>
              </a:rPr>
              <a:t>Recommended at first visit as includes Consent to Treatment</a:t>
            </a:r>
          </a:p>
          <a:p>
            <a:pPr lvl="1"/>
            <a:r>
              <a:rPr lang="en-US" dirty="0">
                <a:solidFill>
                  <a:schemeClr val="tx1"/>
                </a:solidFill>
              </a:rPr>
              <a:t>May be claimed as part of the MH Assessment</a:t>
            </a:r>
          </a:p>
          <a:p>
            <a:r>
              <a:rPr lang="en-US" dirty="0"/>
              <a:t>If a client’s primary language is not English, you must review informing materials in the client’s primary language. </a:t>
            </a:r>
          </a:p>
          <a:p>
            <a:pPr lvl="1"/>
            <a:r>
              <a:rPr lang="en-US" dirty="0">
                <a:solidFill>
                  <a:schemeClr val="tx1"/>
                </a:solidFill>
              </a:rPr>
              <a:t>Alameda County provides translated Informing materials for all threshold languages. These forms must be provided to the client and the signature page present in the client’s medical record. </a:t>
            </a:r>
          </a:p>
          <a:p>
            <a:pPr lvl="1"/>
            <a:r>
              <a:rPr lang="en-US" dirty="0">
                <a:solidFill>
                  <a:schemeClr val="tx1"/>
                </a:solidFill>
              </a:rPr>
              <a:t>If a client does not speak a threshold language, you can verbally interpret an English packet to the client and place an English signature page in the medical record and indicate that it was verbally reviewed with them in a language they understand.  </a:t>
            </a:r>
          </a:p>
          <a:p>
            <a:r>
              <a:rPr lang="en-US" dirty="0"/>
              <a:t>All elements present in ACBH’s Informing Materials Packet are required.</a:t>
            </a:r>
          </a:p>
          <a:p>
            <a:pPr lvl="1"/>
            <a:r>
              <a:rPr lang="en-US" dirty="0">
                <a:hlinkClick r:id="rId2"/>
              </a:rPr>
              <a:t>http://www.acbhcs.org/providers/QA/General/informing.htm</a:t>
            </a:r>
            <a:endParaRPr lang="en-US" dirty="0"/>
          </a:p>
          <a:p>
            <a:pPr lvl="1"/>
            <a:r>
              <a:rPr lang="en-US" dirty="0">
                <a:solidFill>
                  <a:schemeClr val="tx1"/>
                </a:solidFill>
              </a:rPr>
              <a:t>Provider may add additional forms as needed.</a:t>
            </a:r>
          </a:p>
          <a:p>
            <a:r>
              <a:rPr lang="en-US" dirty="0"/>
              <a:t>ACBH’s Informing Materials Signature Page is highly recommended to be used and must be maintained in client record.</a:t>
            </a:r>
          </a:p>
          <a:p>
            <a:pPr lvl="1"/>
            <a:r>
              <a:rPr lang="en-US" dirty="0">
                <a:solidFill>
                  <a:schemeClr val="tx1"/>
                </a:solidFill>
              </a:rPr>
              <a:t>If agency form is used—all county form elements must be present and readily identifiable.</a:t>
            </a:r>
          </a:p>
          <a:p>
            <a:pPr lvl="1"/>
            <a:r>
              <a:rPr lang="en-US" dirty="0">
                <a:solidFill>
                  <a:schemeClr val="tx1"/>
                </a:solidFill>
              </a:rPr>
              <a:t>Note all boxes must be checked (as addressed) and signed.</a:t>
            </a:r>
          </a:p>
          <a:p>
            <a:pPr lvl="1"/>
            <a:r>
              <a:rPr lang="en-US" dirty="0">
                <a:solidFill>
                  <a:schemeClr val="tx1"/>
                </a:solidFill>
              </a:rPr>
              <a:t>May utilize form by client initial for four additional occurrences.</a:t>
            </a:r>
          </a:p>
        </p:txBody>
      </p:sp>
    </p:spTree>
    <p:extLst>
      <p:ext uri="{BB962C8B-B14F-4D97-AF65-F5344CB8AC3E}">
        <p14:creationId xmlns:p14="http://schemas.microsoft.com/office/powerpoint/2010/main" val="1286270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Code/Services Review</a:t>
            </a:r>
          </a:p>
        </p:txBody>
      </p:sp>
      <p:sp>
        <p:nvSpPr>
          <p:cNvPr id="4" name="Content Placeholder 3"/>
          <p:cNvSpPr>
            <a:spLocks noGrp="1"/>
          </p:cNvSpPr>
          <p:nvPr>
            <p:ph idx="1"/>
          </p:nvPr>
        </p:nvSpPr>
        <p:spPr>
          <a:xfrm>
            <a:off x="822960" y="1752600"/>
            <a:ext cx="7543800" cy="4343400"/>
          </a:xfrm>
        </p:spPr>
        <p:txBody>
          <a:bodyPr>
            <a:normAutofit fontScale="32500" lnSpcReduction="20000"/>
          </a:bodyPr>
          <a:lstStyle/>
          <a:p>
            <a:pPr marL="0" indent="0" algn="ctr">
              <a:buNone/>
            </a:pPr>
            <a:r>
              <a:rPr lang="en-US" sz="62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7200" dirty="0">
              <a:latin typeface="Arial" panose="020B0604020202020204" pitchFamily="34" charset="0"/>
              <a:cs typeface="Arial" panose="020B0604020202020204" pitchFamily="34" charset="0"/>
            </a:endParaRPr>
          </a:p>
          <a:p>
            <a:pPr marL="205740" lvl="1" indent="0">
              <a:buClr>
                <a:schemeClr val="tx2"/>
              </a:buClr>
              <a:buNone/>
            </a:pPr>
            <a:endParaRPr lang="en-US" sz="7200" dirty="0">
              <a:latin typeface="Arial" panose="020B0604020202020204" pitchFamily="34" charset="0"/>
              <a:cs typeface="Arial" panose="020B0604020202020204" pitchFamily="34" charset="0"/>
            </a:endParaRPr>
          </a:p>
          <a:p>
            <a:pPr marL="205740" lvl="1" indent="0">
              <a:buClr>
                <a:schemeClr val="tx2"/>
              </a:buClr>
              <a:buNone/>
            </a:pPr>
            <a:r>
              <a:rPr lang="en-US" sz="4900" dirty="0">
                <a:solidFill>
                  <a:schemeClr val="tx1"/>
                </a:solidFill>
                <a:latin typeface="Arial" panose="020B0604020202020204" pitchFamily="34" charset="0"/>
                <a:cs typeface="Arial" panose="020B0604020202020204" pitchFamily="34" charset="0"/>
              </a:rPr>
              <a:t>Which service may be provided </a:t>
            </a:r>
            <a:r>
              <a:rPr lang="en-US" sz="4900" i="1" dirty="0">
                <a:solidFill>
                  <a:schemeClr val="tx1"/>
                </a:solidFill>
                <a:latin typeface="Arial" panose="020B0604020202020204" pitchFamily="34" charset="0"/>
                <a:cs typeface="Arial" panose="020B0604020202020204" pitchFamily="34" charset="0"/>
              </a:rPr>
              <a:t>when needed </a:t>
            </a:r>
            <a:r>
              <a:rPr lang="en-US" sz="4900" dirty="0">
                <a:solidFill>
                  <a:schemeClr val="tx1"/>
                </a:solidFill>
                <a:latin typeface="Arial" panose="020B0604020202020204" pitchFamily="34" charset="0"/>
                <a:cs typeface="Arial" panose="020B0604020202020204" pitchFamily="34" charset="0"/>
              </a:rPr>
              <a:t>between the staff of the same RU, or staff of different RU’s who share an agency chart?</a:t>
            </a:r>
          </a:p>
          <a:p>
            <a:pPr lvl="2">
              <a:buClr>
                <a:schemeClr val="tx2"/>
              </a:buClr>
              <a:buFont typeface="Arial" panose="020B0604020202020204" pitchFamily="34" charset="0"/>
              <a:buChar char="•"/>
            </a:pPr>
            <a:r>
              <a:rPr lang="en-US" sz="4900" dirty="0">
                <a:latin typeface="Arial" panose="020B0604020202020204" pitchFamily="34" charset="0"/>
                <a:cs typeface="Arial" panose="020B0604020202020204" pitchFamily="34" charset="0"/>
              </a:rPr>
              <a:t>Plan Development</a:t>
            </a:r>
          </a:p>
          <a:p>
            <a:pPr lvl="2">
              <a:buClr>
                <a:schemeClr val="tx2"/>
              </a:buClr>
              <a:buFont typeface="Arial" panose="020B0604020202020204" pitchFamily="34" charset="0"/>
              <a:buChar char="•"/>
            </a:pPr>
            <a:r>
              <a:rPr lang="en-US" sz="4900" dirty="0">
                <a:solidFill>
                  <a:schemeClr val="tx1"/>
                </a:solidFill>
                <a:latin typeface="Arial" panose="020B0604020202020204" pitchFamily="34" charset="0"/>
                <a:cs typeface="Arial" panose="020B0604020202020204" pitchFamily="34" charset="0"/>
              </a:rPr>
              <a:t>For Example: </a:t>
            </a:r>
          </a:p>
          <a:p>
            <a:pPr lvl="3">
              <a:buClr>
                <a:schemeClr val="tx2"/>
              </a:buClr>
              <a:buFont typeface="Arial" panose="020B0604020202020204" pitchFamily="34" charset="0"/>
              <a:buChar char="•"/>
            </a:pPr>
            <a:r>
              <a:rPr lang="en-US" sz="4900" dirty="0">
                <a:solidFill>
                  <a:schemeClr val="tx1"/>
                </a:solidFill>
                <a:latin typeface="Arial" panose="020B0604020202020204" pitchFamily="34" charset="0"/>
                <a:cs typeface="Arial" panose="020B0604020202020204" pitchFamily="34" charset="0"/>
              </a:rPr>
              <a:t>Case Manager/Family Partner/Consumer Peer/Therapist meets with the client and finds they have discontinued their psychotropic medications prescribed by the MD (in the same clinic).  Previously when this has occurred the client has rapidly decompensated and become hospitalized. The staff person then contacts the MD (claiming Plan Development) given this significant triggering event that may result in a change to the Client Plan.  </a:t>
            </a:r>
          </a:p>
          <a:p>
            <a:pPr lvl="3">
              <a:buClr>
                <a:schemeClr val="tx2"/>
              </a:buClr>
              <a:buFont typeface="Arial" panose="020B0604020202020204" pitchFamily="34" charset="0"/>
              <a:buChar char="•"/>
            </a:pPr>
            <a:r>
              <a:rPr lang="en-US" sz="4900" dirty="0">
                <a:solidFill>
                  <a:schemeClr val="tx1"/>
                </a:solidFill>
                <a:latin typeface="Arial" panose="020B0604020202020204" pitchFamily="34" charset="0"/>
                <a:cs typeface="Arial" panose="020B0604020202020204" pitchFamily="34" charset="0"/>
              </a:rPr>
              <a:t>Even if a change does not occur—as long as the circumstances are documented in the PN that a Plan change was considered, claiming is appropriate.</a:t>
            </a:r>
          </a:p>
          <a:p>
            <a:pPr lvl="3">
              <a:buClr>
                <a:schemeClr val="tx2"/>
              </a:buClr>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pPr lvl="1">
              <a:buClr>
                <a:schemeClr val="tx2"/>
              </a:buClr>
              <a:buFont typeface="Arial" panose="020B0604020202020204" pitchFamily="34" charset="0"/>
              <a:buChar char="•"/>
            </a:pPr>
            <a:endParaRPr lang="en-US" sz="6400" dirty="0">
              <a:solidFill>
                <a:schemeClr val="tx1"/>
              </a:solidFill>
              <a:latin typeface="Arial" panose="020B0604020202020204" pitchFamily="34" charset="0"/>
              <a:cs typeface="Arial" panose="020B0604020202020204" pitchFamily="34" charset="0"/>
            </a:endParaRPr>
          </a:p>
          <a:p>
            <a:pPr lvl="1"/>
            <a:endParaRPr lang="en-US" sz="5850" dirty="0">
              <a:latin typeface="Arial"/>
            </a:endParaRPr>
          </a:p>
          <a:p>
            <a:pPr lvl="1"/>
            <a:endParaRPr lang="en-US" sz="1800" dirty="0">
              <a:solidFill>
                <a:srgbClr val="646B86"/>
              </a:solidFill>
              <a:latin typeface="Arial"/>
            </a:endParaRPr>
          </a:p>
          <a:p>
            <a:pPr lvl="1"/>
            <a:endParaRPr lang="en-US" dirty="0"/>
          </a:p>
          <a:p>
            <a:pPr lvl="1"/>
            <a:endParaRPr lang="en-US" dirty="0">
              <a:solidFill>
                <a:srgbClr val="FF0000"/>
              </a:solidFill>
            </a:endParaRPr>
          </a:p>
        </p:txBody>
      </p:sp>
      <p:sp>
        <p:nvSpPr>
          <p:cNvPr id="5" name="Footer Placeholder 4"/>
          <p:cNvSpPr>
            <a:spLocks noGrp="1"/>
          </p:cNvSpPr>
          <p:nvPr>
            <p:ph type="ftr" sz="quarter" idx="11"/>
          </p:nvPr>
        </p:nvSpPr>
        <p:spPr/>
        <p:txBody>
          <a:bodyPr/>
          <a:lstStyle/>
          <a:p>
            <a:r>
              <a:rPr lang="en-US"/>
              <a:t>v9.6.19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200</a:t>
            </a:fld>
            <a:endParaRPr lang="en-US" dirty="0"/>
          </a:p>
        </p:txBody>
      </p:sp>
    </p:spTree>
    <p:extLst>
      <p:ext uri="{BB962C8B-B14F-4D97-AF65-F5344CB8AC3E}">
        <p14:creationId xmlns:p14="http://schemas.microsoft.com/office/powerpoint/2010/main" val="2286555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p:txBody>
          <a:bodyPr>
            <a:normAutofit/>
          </a:bodyPr>
          <a:lstStyle/>
          <a:p>
            <a:pPr marL="0" indent="0" algn="ctr">
              <a:buNone/>
            </a:pPr>
            <a:r>
              <a:rPr lang="en-US" sz="1950" dirty="0">
                <a:latin typeface="Arial" panose="020B0604020202020204" pitchFamily="34" charset="0"/>
                <a:cs typeface="Arial" panose="020B0604020202020204" pitchFamily="34" charset="0"/>
              </a:rPr>
              <a:t>Case Management vs. Plan Development vs. Collateral</a:t>
            </a:r>
          </a:p>
          <a:p>
            <a:pPr marL="205740" lvl="1" indent="0">
              <a:buClr>
                <a:schemeClr val="tx2"/>
              </a:buClr>
              <a:buNone/>
            </a:pPr>
            <a:endParaRPr lang="en-US" sz="2100" dirty="0">
              <a:latin typeface="Arial" panose="020B0604020202020204" pitchFamily="34" charset="0"/>
              <a:cs typeface="Arial" panose="020B0604020202020204" pitchFamily="34" charset="0"/>
            </a:endParaRPr>
          </a:p>
          <a:p>
            <a:pPr marL="205740" lvl="1" indent="0">
              <a:buClr>
                <a:schemeClr val="tx2"/>
              </a:buClr>
              <a:buNone/>
            </a:pPr>
            <a:r>
              <a:rPr lang="en-US" sz="2000" dirty="0">
                <a:solidFill>
                  <a:schemeClr val="tx1"/>
                </a:solidFill>
                <a:latin typeface="Arial" panose="020B0604020202020204" pitchFamily="34" charset="0"/>
                <a:cs typeface="Arial" panose="020B0604020202020204" pitchFamily="34" charset="0"/>
              </a:rPr>
              <a:t>Another example of billable intra-agency Plan Development:</a:t>
            </a:r>
          </a:p>
          <a:p>
            <a:pPr lvl="1" indent="-342900">
              <a:buClr>
                <a:schemeClr val="tx2"/>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The clinician writing an annual plan has read the medical record on an on-going basis.  The clinician believes that coordinating with the MD and Family Partner to finalize the plan will facilitate the creation of MH Objectives that each of the providers are focusing on with the client.</a:t>
            </a:r>
          </a:p>
          <a:p>
            <a:pPr lvl="1"/>
            <a:endParaRPr lang="en-US" sz="5700" dirty="0">
              <a:solidFill>
                <a:schemeClr val="tx1"/>
              </a:solidFill>
            </a:endParaRPr>
          </a:p>
          <a:p>
            <a:pPr lvl="1"/>
            <a:endParaRPr lang="en-US" sz="5850" dirty="0">
              <a:latin typeface="Arial"/>
            </a:endParaRPr>
          </a:p>
          <a:p>
            <a:pPr lvl="1"/>
            <a:endParaRPr lang="en-US" sz="1800" dirty="0">
              <a:solidFill>
                <a:srgbClr val="646B86"/>
              </a:solidFill>
              <a:latin typeface="Arial"/>
            </a:endParaRPr>
          </a:p>
          <a:p>
            <a:pPr lvl="1"/>
            <a:endParaRPr lang="en-US" dirty="0"/>
          </a:p>
          <a:p>
            <a:pPr lvl="1"/>
            <a:endParaRPr lang="en-US" dirty="0">
              <a:solidFill>
                <a:srgbClr val="FF0000"/>
              </a:solidFill>
            </a:endParaRPr>
          </a:p>
        </p:txBody>
      </p:sp>
      <p:sp>
        <p:nvSpPr>
          <p:cNvPr id="5" name="Footer Placeholder 4"/>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201</a:t>
            </a:fld>
            <a:endParaRPr lang="en-US" dirty="0"/>
          </a:p>
        </p:txBody>
      </p:sp>
    </p:spTree>
    <p:extLst>
      <p:ext uri="{BB962C8B-B14F-4D97-AF65-F5344CB8AC3E}">
        <p14:creationId xmlns:p14="http://schemas.microsoft.com/office/powerpoint/2010/main" val="169539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p:txBody>
          <a:bodyPr>
            <a:normAutofit fontScale="32500" lnSpcReduction="20000"/>
          </a:bodyPr>
          <a:lstStyle/>
          <a:p>
            <a:pPr marL="0" indent="0" algn="ctr">
              <a:buNone/>
            </a:pPr>
            <a:r>
              <a:rPr lang="en-US" sz="7800" dirty="0">
                <a:latin typeface="Arial" panose="020B0604020202020204" pitchFamily="34" charset="0"/>
                <a:cs typeface="Arial" panose="020B0604020202020204" pitchFamily="34" charset="0"/>
              </a:rPr>
              <a:t>Case Management vs. Plan Development vs. Collateral</a:t>
            </a:r>
          </a:p>
          <a:p>
            <a:pPr marL="0" indent="0">
              <a:buNone/>
            </a:pPr>
            <a:endParaRPr lang="en-US" sz="600" dirty="0">
              <a:latin typeface="Arial" panose="020B0604020202020204" pitchFamily="34" charset="0"/>
              <a:cs typeface="Arial" panose="020B0604020202020204" pitchFamily="34" charset="0"/>
            </a:endParaRPr>
          </a:p>
          <a:p>
            <a:pPr marL="0" indent="0">
              <a:buNone/>
            </a:pPr>
            <a:endParaRPr lang="en-US" sz="600" dirty="0">
              <a:latin typeface="Arial" panose="020B0604020202020204" pitchFamily="34" charset="0"/>
              <a:cs typeface="Arial" panose="020B0604020202020204" pitchFamily="34" charset="0"/>
            </a:endParaRPr>
          </a:p>
          <a:p>
            <a:pPr marL="0" indent="0">
              <a:buNone/>
            </a:pPr>
            <a:endParaRPr lang="en-US" sz="6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205740" lvl="1" indent="0">
              <a:buClr>
                <a:schemeClr val="tx2"/>
              </a:buClr>
              <a:buNone/>
            </a:pPr>
            <a:r>
              <a:rPr lang="en-US" sz="6000" dirty="0">
                <a:solidFill>
                  <a:schemeClr val="tx1"/>
                </a:solidFill>
                <a:latin typeface="Arial" panose="020B0604020202020204" pitchFamily="34" charset="0"/>
                <a:cs typeface="Arial" panose="020B0604020202020204" pitchFamily="34" charset="0"/>
              </a:rPr>
              <a:t>Examples of incorrectly claimed intra-agency activities as  Plan Development.</a:t>
            </a:r>
          </a:p>
          <a:p>
            <a:pPr lvl="1">
              <a:buClr>
                <a:schemeClr val="tx2"/>
              </a:buClr>
              <a:buFont typeface="Arial" panose="020B0604020202020204" pitchFamily="34" charset="0"/>
              <a:buChar char="•"/>
            </a:pPr>
            <a:endParaRPr lang="en-US" sz="6000" dirty="0">
              <a:solidFill>
                <a:schemeClr val="tx1"/>
              </a:solidFill>
              <a:latin typeface="Arial" panose="020B0604020202020204" pitchFamily="34" charset="0"/>
              <a:cs typeface="Arial" panose="020B0604020202020204" pitchFamily="34" charset="0"/>
            </a:endParaRPr>
          </a:p>
          <a:p>
            <a:pPr lvl="1">
              <a:buClr>
                <a:schemeClr val="tx2"/>
              </a:buClr>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MH Trainee writes up monthly summary of client’s progress in psychotherapy and in a meeting distinct from weekly supervision  shares this with the LPHA for collaboration and monitoring of client’s success towards meeting MH Objectives.</a:t>
            </a:r>
          </a:p>
          <a:p>
            <a:pPr lvl="2">
              <a:buClr>
                <a:schemeClr val="tx2"/>
              </a:buClr>
              <a:buFont typeface="Arial" panose="020B0604020202020204" pitchFamily="34" charset="0"/>
              <a:buChar char="•"/>
            </a:pPr>
            <a:r>
              <a:rPr lang="en-US" sz="5850" dirty="0">
                <a:latin typeface="Arial" panose="020B0604020202020204" pitchFamily="34" charset="0"/>
                <a:cs typeface="Arial" panose="020B0604020202020204" pitchFamily="34" charset="0"/>
              </a:rPr>
              <a:t>Meeting with one’s clinical supervisor (such as when collecting hours toward licensure) for any activity may never be claimed.</a:t>
            </a:r>
          </a:p>
          <a:p>
            <a:pPr lvl="2">
              <a:buClr>
                <a:schemeClr val="tx2"/>
              </a:buClr>
              <a:buFont typeface="Arial" panose="020B0604020202020204" pitchFamily="34" charset="0"/>
              <a:buChar char="•"/>
            </a:pPr>
            <a:r>
              <a:rPr lang="en-US" sz="5850" dirty="0">
                <a:latin typeface="Arial" panose="020B0604020202020204" pitchFamily="34" charset="0"/>
                <a:cs typeface="Arial" panose="020B0604020202020204" pitchFamily="34" charset="0"/>
              </a:rPr>
              <a:t>Meeting with an outside therapist around how to best proceed — with an eating disorders case you rarely have the opportunity to treat — is a consultation for professional development and never claimed.</a:t>
            </a:r>
            <a:endParaRPr lang="en-US" sz="555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t>v9.6.19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202</a:t>
            </a:fld>
            <a:endParaRPr lang="en-US" dirty="0"/>
          </a:p>
        </p:txBody>
      </p:sp>
    </p:spTree>
    <p:extLst>
      <p:ext uri="{BB962C8B-B14F-4D97-AF65-F5344CB8AC3E}">
        <p14:creationId xmlns:p14="http://schemas.microsoft.com/office/powerpoint/2010/main" val="1617841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829485" y="1600200"/>
            <a:ext cx="7521606" cy="4191000"/>
          </a:xfrm>
        </p:spPr>
        <p:txBody>
          <a:bodyPr>
            <a:normAutofit fontScale="32500" lnSpcReduction="20000"/>
          </a:bodyPr>
          <a:lstStyle/>
          <a:p>
            <a:pPr marL="0" indent="0" algn="ctr">
              <a:buNone/>
            </a:pPr>
            <a:r>
              <a:rPr lang="en-US" sz="62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6200" dirty="0">
              <a:latin typeface="Arial" panose="020B0604020202020204" pitchFamily="34" charset="0"/>
              <a:cs typeface="Arial" panose="020B0604020202020204" pitchFamily="34" charset="0"/>
            </a:endParaRPr>
          </a:p>
          <a:p>
            <a:pPr lvl="1" algn="ctr">
              <a:buClr>
                <a:schemeClr val="tx2"/>
              </a:buClr>
              <a:buFont typeface="Arial" panose="020B0604020202020204" pitchFamily="34" charset="0"/>
              <a:buChar char="•"/>
            </a:pPr>
            <a:endParaRPr lang="en-US" sz="2100" dirty="0">
              <a:solidFill>
                <a:schemeClr val="tx1"/>
              </a:solidFill>
              <a:latin typeface="Arial" panose="020B0604020202020204" pitchFamily="34" charset="0"/>
              <a:cs typeface="Arial" panose="020B0604020202020204" pitchFamily="34" charset="0"/>
            </a:endParaRPr>
          </a:p>
          <a:p>
            <a:pPr marL="205740" lvl="1" indent="0">
              <a:buClr>
                <a:schemeClr val="tx2"/>
              </a:buClr>
              <a:buNone/>
            </a:pPr>
            <a:endParaRPr lang="en-US" sz="5500" dirty="0">
              <a:solidFill>
                <a:schemeClr val="tx1"/>
              </a:solidFill>
              <a:latin typeface="Arial" panose="020B0604020202020204" pitchFamily="34" charset="0"/>
              <a:cs typeface="Arial" panose="020B0604020202020204" pitchFamily="34" charset="0"/>
            </a:endParaRPr>
          </a:p>
          <a:p>
            <a:pPr marL="205740" lvl="1" indent="0">
              <a:buClr>
                <a:schemeClr val="tx2"/>
              </a:buClr>
              <a:buNone/>
            </a:pPr>
            <a:endParaRPr lang="en-US" sz="5500" dirty="0">
              <a:solidFill>
                <a:schemeClr val="tx1"/>
              </a:solidFill>
              <a:latin typeface="Arial" panose="020B0604020202020204" pitchFamily="34" charset="0"/>
              <a:cs typeface="Arial" panose="020B0604020202020204" pitchFamily="34" charset="0"/>
            </a:endParaRPr>
          </a:p>
          <a:p>
            <a:pPr marL="205740" lvl="1" indent="0">
              <a:buClr>
                <a:schemeClr val="tx2"/>
              </a:buClr>
              <a:buNone/>
            </a:pPr>
            <a:r>
              <a:rPr lang="en-US" sz="5500" dirty="0">
                <a:solidFill>
                  <a:schemeClr val="tx1"/>
                </a:solidFill>
                <a:latin typeface="Arial" panose="020B0604020202020204" pitchFamily="34" charset="0"/>
                <a:cs typeface="Arial" panose="020B0604020202020204" pitchFamily="34" charset="0"/>
              </a:rPr>
              <a:t>When is intra-agency staff claiming not allowed?</a:t>
            </a:r>
          </a:p>
          <a:p>
            <a:pPr lvl="2">
              <a:buClr>
                <a:schemeClr val="tx2"/>
              </a:buClr>
              <a:buFont typeface="Arial" panose="020B0604020202020204" pitchFamily="34" charset="0"/>
              <a:buChar char="•"/>
            </a:pPr>
            <a:r>
              <a:rPr lang="en-US" sz="5500" dirty="0">
                <a:latin typeface="Arial" panose="020B0604020202020204" pitchFamily="34" charset="0"/>
                <a:cs typeface="Arial" panose="020B0604020202020204" pitchFamily="34" charset="0"/>
              </a:rPr>
              <a:t>When one provider may simply read the medical record without there being an unnecessary delay in treatment services.</a:t>
            </a:r>
          </a:p>
          <a:p>
            <a:pPr lvl="3">
              <a:buClr>
                <a:schemeClr val="tx2"/>
              </a:buClr>
              <a:buFont typeface="Arial" panose="020B0604020202020204" pitchFamily="34" charset="0"/>
              <a:buChar char="•"/>
            </a:pPr>
            <a:r>
              <a:rPr lang="en-US" sz="5500" dirty="0">
                <a:solidFill>
                  <a:schemeClr val="tx1"/>
                </a:solidFill>
                <a:latin typeface="Arial" panose="020B0604020202020204" pitchFamily="34" charset="0"/>
                <a:cs typeface="Arial" panose="020B0604020202020204" pitchFamily="34" charset="0"/>
              </a:rPr>
              <a:t>Correct procedure:</a:t>
            </a:r>
          </a:p>
          <a:p>
            <a:pPr lvl="4">
              <a:buClr>
                <a:schemeClr val="tx2"/>
              </a:buClr>
              <a:buFont typeface="Arial" panose="020B0604020202020204" pitchFamily="34" charset="0"/>
              <a:buChar char="•"/>
            </a:pPr>
            <a:r>
              <a:rPr lang="en-US" sz="5500" dirty="0">
                <a:solidFill>
                  <a:schemeClr val="tx1"/>
                </a:solidFill>
                <a:latin typeface="Arial" panose="020B0604020202020204" pitchFamily="34" charset="0"/>
                <a:cs typeface="Arial" panose="020B0604020202020204" pitchFamily="34" charset="0"/>
              </a:rPr>
              <a:t>In preparation for meeting with a client, the staff person reads the medical record entries from other staff since their last client intervention.</a:t>
            </a:r>
          </a:p>
          <a:p>
            <a:pPr lvl="4">
              <a:buClr>
                <a:schemeClr val="tx2"/>
              </a:buClr>
              <a:buFont typeface="Arial" panose="020B0604020202020204" pitchFamily="34" charset="0"/>
              <a:buChar char="•"/>
            </a:pPr>
            <a:r>
              <a:rPr lang="en-US" sz="5500" dirty="0">
                <a:solidFill>
                  <a:schemeClr val="tx1"/>
                </a:solidFill>
                <a:latin typeface="Arial" panose="020B0604020202020204" pitchFamily="34" charset="0"/>
                <a:cs typeface="Arial" panose="020B0604020202020204" pitchFamily="34" charset="0"/>
              </a:rPr>
              <a:t>Then they are up to date with the current status of the client’s MH Objectives.</a:t>
            </a:r>
          </a:p>
        </p:txBody>
      </p:sp>
      <p:sp>
        <p:nvSpPr>
          <p:cNvPr id="5" name="Footer Placeholder 4"/>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203</a:t>
            </a:fld>
            <a:endParaRPr lang="en-US" dirty="0"/>
          </a:p>
        </p:txBody>
      </p:sp>
    </p:spTree>
    <p:extLst>
      <p:ext uri="{BB962C8B-B14F-4D97-AF65-F5344CB8AC3E}">
        <p14:creationId xmlns:p14="http://schemas.microsoft.com/office/powerpoint/2010/main" val="161695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822960" y="1600200"/>
            <a:ext cx="7543800" cy="4648200"/>
          </a:xfrm>
        </p:spPr>
        <p:txBody>
          <a:bodyPr>
            <a:normAutofit fontScale="25000" lnSpcReduction="20000"/>
          </a:bodyPr>
          <a:lstStyle/>
          <a:p>
            <a:pPr marL="0" indent="0" algn="ctr">
              <a:buNone/>
            </a:pPr>
            <a:r>
              <a:rPr lang="en-US" sz="7800" dirty="0">
                <a:latin typeface="Arial" panose="020B0604020202020204" pitchFamily="34" charset="0"/>
                <a:cs typeface="Arial" panose="020B0604020202020204" pitchFamily="34" charset="0"/>
              </a:rPr>
              <a:t>Case Management vs. Plan Development vs. Collateral</a:t>
            </a:r>
          </a:p>
          <a:p>
            <a:pPr marL="0" indent="0" algn="ctr">
              <a:buNone/>
            </a:pPr>
            <a:endParaRPr lang="en-US" sz="7800" dirty="0">
              <a:solidFill>
                <a:srgbClr val="002060"/>
              </a:solidFill>
              <a:latin typeface="Arial" panose="020B0604020202020204" pitchFamily="34" charset="0"/>
              <a:cs typeface="Arial" panose="020B0604020202020204" pitchFamily="34" charset="0"/>
            </a:endParaRPr>
          </a:p>
          <a:p>
            <a:pPr marL="0" indent="0" algn="ctr">
              <a:buNone/>
            </a:pPr>
            <a:endParaRPr lang="en-US" sz="7800" dirty="0">
              <a:solidFill>
                <a:srgbClr val="002060"/>
              </a:solidFill>
              <a:latin typeface="Arial" panose="020B0604020202020204" pitchFamily="34" charset="0"/>
              <a:cs typeface="Arial" panose="020B0604020202020204" pitchFamily="34" charset="0"/>
            </a:endParaRPr>
          </a:p>
          <a:p>
            <a:pPr marL="0" indent="0">
              <a:buNone/>
            </a:pPr>
            <a:endParaRPr lang="en-US" sz="600" dirty="0">
              <a:solidFill>
                <a:srgbClr val="0070C0"/>
              </a:solidFill>
              <a:latin typeface="Arial" panose="020B0604020202020204" pitchFamily="34" charset="0"/>
              <a:cs typeface="Arial" panose="020B0604020202020204" pitchFamily="34" charset="0"/>
            </a:endParaRPr>
          </a:p>
          <a:p>
            <a:pPr marL="205740" lvl="1" indent="0">
              <a:buClr>
                <a:schemeClr val="tx2"/>
              </a:buClr>
              <a:buNone/>
            </a:pPr>
            <a:r>
              <a:rPr lang="en-US" sz="6400" dirty="0">
                <a:solidFill>
                  <a:schemeClr val="tx1"/>
                </a:solidFill>
                <a:latin typeface="Arial" panose="020B0604020202020204" pitchFamily="34" charset="0"/>
                <a:cs typeface="Arial" panose="020B0604020202020204" pitchFamily="34" charset="0"/>
              </a:rPr>
              <a:t>Examples of incorrectly claimed intra-agency activities as Collateral:</a:t>
            </a:r>
          </a:p>
          <a:p>
            <a:pPr lvl="2">
              <a:buClr>
                <a:schemeClr val="tx2"/>
              </a:buClr>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Clinician meets weekly with family partner after the home visits with parents of a child client to coordinate their services to better meet the client’s MH Objectives. </a:t>
            </a:r>
          </a:p>
          <a:p>
            <a:pPr lvl="2">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In non-urgent situations, reading each others’ Progress Notes should be adequate. The above example is more like supervision.</a:t>
            </a:r>
          </a:p>
          <a:p>
            <a:pPr lvl="3">
              <a:buClr>
                <a:schemeClr val="tx2"/>
              </a:buClr>
              <a:buFont typeface="Arial" panose="020B0604020202020204" pitchFamily="34" charset="0"/>
              <a:buChar char="•"/>
            </a:pPr>
            <a:endParaRPr lang="en-US" sz="6400" dirty="0">
              <a:solidFill>
                <a:schemeClr val="tx1"/>
              </a:solidFill>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Case Manager accompanies client to psychiatrist appointment to communicate updates in client’s progress with a medication trial.    </a:t>
            </a:r>
          </a:p>
          <a:p>
            <a:pPr lvl="2">
              <a:buClr>
                <a:schemeClr val="tx2"/>
              </a:buClr>
              <a:buFont typeface="Arial" panose="020B0604020202020204" pitchFamily="34" charset="0"/>
              <a:buChar char="•"/>
            </a:pPr>
            <a:r>
              <a:rPr lang="en-US" sz="6400" dirty="0">
                <a:latin typeface="Arial" panose="020B0604020202020204" pitchFamily="34" charset="0"/>
                <a:cs typeface="Arial" panose="020B0604020202020204" pitchFamily="34" charset="0"/>
              </a:rPr>
              <a:t>Again, reading each other’s notes is adequate unless an </a:t>
            </a:r>
            <a:r>
              <a:rPr lang="en-US" sz="6400" u="sng" dirty="0">
                <a:latin typeface="Arial" panose="020B0604020202020204" pitchFamily="34" charset="0"/>
                <a:cs typeface="Arial" panose="020B0604020202020204" pitchFamily="34" charset="0"/>
              </a:rPr>
              <a:t>urgent matter</a:t>
            </a:r>
            <a:r>
              <a:rPr lang="en-US" sz="6400" dirty="0">
                <a:latin typeface="Arial" panose="020B0604020202020204" pitchFamily="34" charset="0"/>
                <a:cs typeface="Arial" panose="020B0604020202020204" pitchFamily="34" charset="0"/>
              </a:rPr>
              <a:t> arises that needs to be discussed promptly.</a:t>
            </a:r>
          </a:p>
        </p:txBody>
      </p:sp>
      <p:sp>
        <p:nvSpPr>
          <p:cNvPr id="5" name="Footer Placeholder 4"/>
          <p:cNvSpPr>
            <a:spLocks noGrp="1"/>
          </p:cNvSpPr>
          <p:nvPr>
            <p:ph type="ftr" sz="quarter" idx="11"/>
          </p:nvPr>
        </p:nvSpPr>
        <p:spPr/>
        <p:txBody>
          <a:bodyPr/>
          <a:lstStyle/>
          <a:p>
            <a:r>
              <a:rPr lang="en-US"/>
              <a:t>v9.6.19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204</a:t>
            </a:fld>
            <a:endParaRPr lang="en-US" dirty="0"/>
          </a:p>
        </p:txBody>
      </p:sp>
    </p:spTree>
    <p:extLst>
      <p:ext uri="{BB962C8B-B14F-4D97-AF65-F5344CB8AC3E}">
        <p14:creationId xmlns:p14="http://schemas.microsoft.com/office/powerpoint/2010/main" val="30699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4" name="Content Placeholder 3"/>
          <p:cNvSpPr>
            <a:spLocks noGrp="1"/>
          </p:cNvSpPr>
          <p:nvPr>
            <p:ph idx="1"/>
          </p:nvPr>
        </p:nvSpPr>
        <p:spPr>
          <a:xfrm>
            <a:off x="742950" y="1600200"/>
            <a:ext cx="7666412" cy="4291500"/>
          </a:xfrm>
        </p:spPr>
        <p:txBody>
          <a:bodyPr>
            <a:noAutofit/>
          </a:bodyPr>
          <a:lstStyle/>
          <a:p>
            <a:pPr marL="0" indent="0" algn="ctr">
              <a:buNone/>
            </a:pPr>
            <a:r>
              <a:rPr lang="en-US" sz="2400" dirty="0">
                <a:latin typeface="Arial" panose="020B0604020202020204" pitchFamily="34" charset="0"/>
                <a:cs typeface="Arial" panose="020B0604020202020204" pitchFamily="34" charset="0"/>
              </a:rPr>
              <a:t>Case Management vs. Plan Development vs. Collateral</a:t>
            </a:r>
          </a:p>
          <a:p>
            <a:pPr lvl="1"/>
            <a:endParaRPr lang="en-US" dirty="0">
              <a:solidFill>
                <a:schemeClr val="tx1"/>
              </a:solidFill>
              <a:latin typeface="Arial" panose="020B0604020202020204" pitchFamily="34" charset="0"/>
              <a:cs typeface="Arial" panose="020B0604020202020204" pitchFamily="34" charset="0"/>
            </a:endParaRPr>
          </a:p>
          <a:p>
            <a:pPr lvl="1"/>
            <a:endParaRPr lang="en-US" dirty="0">
              <a:solidFill>
                <a:schemeClr val="tx1"/>
              </a:solidFill>
              <a:latin typeface="Arial" panose="020B0604020202020204" pitchFamily="34" charset="0"/>
              <a:cs typeface="Arial" panose="020B0604020202020204" pitchFamily="34" charset="0"/>
            </a:endParaRPr>
          </a:p>
          <a:p>
            <a:pPr>
              <a:buClr>
                <a:schemeClr val="tx2"/>
              </a:buClr>
              <a:buFont typeface="Arial" panose="020B0604020202020204" pitchFamily="34" charset="0"/>
              <a:buChar char="•"/>
            </a:pPr>
            <a:r>
              <a:rPr lang="en-US" sz="2000" dirty="0">
                <a:latin typeface="Arial" panose="020B0604020202020204" pitchFamily="34" charset="0"/>
                <a:cs typeface="Arial" panose="020B0604020202020204" pitchFamily="34" charset="0"/>
              </a:rPr>
              <a:t>Examples of incorrectly claimed intra-agency activities as Case Management:</a:t>
            </a:r>
          </a:p>
          <a:p>
            <a:pPr lvl="1">
              <a:buClr>
                <a:schemeClr val="tx2"/>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Adult Team Vocational Counselor and Case Manager meet monthly to coordinate client’s Vocational and MH Services.</a:t>
            </a:r>
          </a:p>
          <a:p>
            <a:pPr lvl="1">
              <a:buClr>
                <a:schemeClr val="tx2"/>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Case Manager meets with Nurse Practitioner to refer client for a medication evaluation. CM’s write up of last meeting with client that precipitated the referral with reasoning why should be adequate when routed to NP.</a:t>
            </a:r>
          </a:p>
        </p:txBody>
      </p:sp>
      <p:sp>
        <p:nvSpPr>
          <p:cNvPr id="5" name="Footer Placeholder 4"/>
          <p:cNvSpPr>
            <a:spLocks noGrp="1"/>
          </p:cNvSpPr>
          <p:nvPr>
            <p:ph type="ftr" sz="quarter" idx="11"/>
          </p:nvPr>
        </p:nvSpPr>
        <p:spPr/>
        <p:txBody>
          <a:bodyPr/>
          <a:lstStyle/>
          <a:p>
            <a:r>
              <a:rPr lang="en-US"/>
              <a:t>v9.6.19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205</a:t>
            </a:fld>
            <a:endParaRPr lang="en-US" dirty="0"/>
          </a:p>
        </p:txBody>
      </p:sp>
    </p:spTree>
    <p:extLst>
      <p:ext uri="{BB962C8B-B14F-4D97-AF65-F5344CB8AC3E}">
        <p14:creationId xmlns:p14="http://schemas.microsoft.com/office/powerpoint/2010/main" val="3422375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5" name="Content Placeholder 4"/>
          <p:cNvSpPr>
            <a:spLocks noGrp="1"/>
          </p:cNvSpPr>
          <p:nvPr>
            <p:ph idx="1"/>
          </p:nvPr>
        </p:nvSpPr>
        <p:spPr>
          <a:xfrm>
            <a:off x="914400" y="1676400"/>
            <a:ext cx="7452360" cy="4495800"/>
          </a:xfrm>
        </p:spPr>
        <p:txBody>
          <a:bodyPr>
            <a:noAutofit/>
          </a:bodyPr>
          <a:lstStyle/>
          <a:p>
            <a:pPr marL="0" indent="0" algn="ctr">
              <a:buNone/>
            </a:pPr>
            <a:r>
              <a:rPr lang="en-US" sz="2000" dirty="0">
                <a:latin typeface="Arial" panose="020B0604020202020204" pitchFamily="34" charset="0"/>
                <a:cs typeface="Arial" panose="020B0604020202020204" pitchFamily="34" charset="0"/>
              </a:rPr>
              <a:t>Individual Rehab (381) vs. Case Management/Brokerage (571)</a:t>
            </a:r>
          </a:p>
          <a:p>
            <a:pPr marL="0" indent="0" algn="ctr">
              <a:buNone/>
            </a:pPr>
            <a:endParaRPr lang="en-US" sz="2000" u="sng" dirty="0">
              <a:latin typeface="Arial" panose="020B0604020202020204" pitchFamily="34" charset="0"/>
              <a:cs typeface="Arial" panose="020B0604020202020204" pitchFamily="34" charset="0"/>
            </a:endParaRPr>
          </a:p>
          <a:p>
            <a:pPr marL="0" indent="0">
              <a:buNone/>
            </a:pPr>
            <a:r>
              <a:rPr lang="en-US" sz="1350" u="sng" dirty="0">
                <a:latin typeface="Arial" panose="020B0604020202020204" pitchFamily="34" charset="0"/>
                <a:cs typeface="Arial" panose="020B0604020202020204" pitchFamily="34" charset="0"/>
              </a:rPr>
              <a:t>How does individual Rehab differ from Case Management/Brokerage?</a:t>
            </a:r>
          </a:p>
          <a:p>
            <a:pPr marL="0" indent="0">
              <a:buNone/>
            </a:pPr>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350" dirty="0">
                <a:latin typeface="Arial" panose="020B0604020202020204" pitchFamily="34" charset="0"/>
                <a:cs typeface="Arial" panose="020B0604020202020204" pitchFamily="34" charset="0"/>
              </a:rPr>
              <a:t>While monitoring client’s ability to access resources (Case Management) it is often necessary to teach client skills (Individual rehab) to help them overcome the barriers that are preventing them from succeeding in the linkage and follow through. </a:t>
            </a:r>
          </a:p>
          <a:p>
            <a:pPr marL="0" indent="0">
              <a:buNone/>
            </a:pPr>
            <a:r>
              <a:rPr lang="en-US" sz="1350" dirty="0">
                <a:latin typeface="Arial" panose="020B0604020202020204" pitchFamily="34" charset="0"/>
                <a:cs typeface="Arial" panose="020B0604020202020204" pitchFamily="34" charset="0"/>
              </a:rPr>
              <a:t> </a:t>
            </a:r>
          </a:p>
          <a:p>
            <a:pPr>
              <a:buFont typeface="Arial" panose="020B0604020202020204" pitchFamily="34" charset="0"/>
              <a:buChar char="•"/>
            </a:pPr>
            <a:r>
              <a:rPr lang="en-US" sz="1350" dirty="0">
                <a:latin typeface="Arial" panose="020B0604020202020204" pitchFamily="34" charset="0"/>
                <a:cs typeface="Arial" panose="020B0604020202020204" pitchFamily="34" charset="0"/>
              </a:rPr>
              <a:t>Case Management and Individual Rehab interventions are likely to often be done during the same session with a client. In these cases, the lowest paying code (Case Management) must be used; unless the services are separately claimed. No Case Management/Brokerage interventions can be described in a progress note if Individual rehab code is chosen. </a:t>
            </a:r>
          </a:p>
          <a:p>
            <a:pPr marL="0" indent="0">
              <a:buNone/>
            </a:pPr>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350" dirty="0">
                <a:latin typeface="Arial" panose="020B0604020202020204" pitchFamily="34" charset="0"/>
                <a:cs typeface="Arial" panose="020B0604020202020204" pitchFamily="34" charset="0"/>
              </a:rPr>
              <a:t>If a staff helps assure successful linkage to an appointment/resource by going with client to the appointment they must document what interventions were done at each step and why it was clinically necessary for staff to assist client. Staff may not bill for any time in which they are not doing interventions (i.e. waiting for client, being present while another provider is providing services, etc.)</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206</a:t>
            </a:fld>
            <a:endParaRPr lang="en-US" dirty="0"/>
          </a:p>
        </p:txBody>
      </p:sp>
    </p:spTree>
    <p:extLst>
      <p:ext uri="{BB962C8B-B14F-4D97-AF65-F5344CB8AC3E}">
        <p14:creationId xmlns:p14="http://schemas.microsoft.com/office/powerpoint/2010/main" val="769378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Procedure Code/Services</a:t>
            </a:r>
          </a:p>
        </p:txBody>
      </p:sp>
      <p:sp>
        <p:nvSpPr>
          <p:cNvPr id="5" name="Content Placeholder 4"/>
          <p:cNvSpPr>
            <a:spLocks noGrp="1"/>
          </p:cNvSpPr>
          <p:nvPr>
            <p:ph idx="1"/>
          </p:nvPr>
        </p:nvSpPr>
        <p:spPr/>
        <p:txBody>
          <a:bodyPr>
            <a:normAutofit fontScale="92500" lnSpcReduction="10000"/>
          </a:bodyPr>
          <a:lstStyle/>
          <a:p>
            <a:r>
              <a:rPr lang="en-US" sz="2100" dirty="0">
                <a:latin typeface="Arial" panose="020B0604020202020204" pitchFamily="34" charset="0"/>
                <a:cs typeface="Arial" panose="020B0604020202020204" pitchFamily="34" charset="0"/>
              </a:rPr>
              <a:t>Example: A client has depressive symptoms that prevent them from successfully going to the vocational office. Employment is expected to help improve client’s symptoms of depression and low self worth. You determine that client has few coping skills to manage these depressive symptoms that are impairing their ability to access these much needed services. </a:t>
            </a:r>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If staff provides a session in which skill building is provided for the purpose of helping client get connected to a community support resource, (where linking and monitoring is also provided) the staff should bill this as </a:t>
            </a:r>
            <a:r>
              <a:rPr lang="en-US" sz="2100" dirty="0">
                <a:solidFill>
                  <a:srgbClr val="3366FF"/>
                </a:solidFill>
                <a:latin typeface="Arial" panose="020B0604020202020204" pitchFamily="34" charset="0"/>
                <a:cs typeface="Arial" panose="020B0604020202020204" pitchFamily="34" charset="0"/>
              </a:rPr>
              <a:t>case management</a:t>
            </a:r>
            <a:r>
              <a:rPr lang="en-US" sz="2100" dirty="0">
                <a:latin typeface="Arial" panose="020B0604020202020204" pitchFamily="34" charset="0"/>
                <a:cs typeface="Arial" panose="020B0604020202020204" pitchFamily="34" charset="0"/>
              </a:rPr>
              <a:t>. </a:t>
            </a:r>
            <a:endParaRPr lang="en-US" dirty="0"/>
          </a:p>
          <a:p>
            <a:endParaRPr lang="en-US" sz="2100" dirty="0">
              <a:latin typeface="Arial" panose="020B0604020202020204" pitchFamily="34" charset="0"/>
              <a:cs typeface="Arial" panose="020B0604020202020204" pitchFamily="34" charset="0"/>
            </a:endParaRPr>
          </a:p>
          <a:p>
            <a:r>
              <a:rPr lang="en-US" sz="2100" dirty="0">
                <a:latin typeface="Arial" panose="020B0604020202020204" pitchFamily="34" charset="0"/>
                <a:cs typeface="Arial" panose="020B0604020202020204" pitchFamily="34" charset="0"/>
              </a:rPr>
              <a:t>If staff provides a session in which only skill building is provided to client with the intent/expectation that these skills will help all areas of client’s impairment, the staff should bill </a:t>
            </a:r>
            <a:r>
              <a:rPr lang="en-US" sz="2100" dirty="0">
                <a:solidFill>
                  <a:srgbClr val="3366FF"/>
                </a:solidFill>
                <a:latin typeface="Arial" panose="020B0604020202020204" pitchFamily="34" charset="0"/>
                <a:cs typeface="Arial" panose="020B0604020202020204" pitchFamily="34" charset="0"/>
              </a:rPr>
              <a:t>individual rehab</a:t>
            </a:r>
            <a:r>
              <a:rPr lang="en-US" sz="2100" dirty="0">
                <a:latin typeface="Arial" panose="020B0604020202020204" pitchFamily="34" charset="0"/>
                <a:cs typeface="Arial" panose="020B0604020202020204" pitchFamily="34" charset="0"/>
              </a:rPr>
              <a:t>. No Case Management interventions should be provided during the same session in order to bill individual rehab.</a:t>
            </a:r>
          </a:p>
          <a:p>
            <a:endParaRPr lang="en-US" sz="21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t>207</a:t>
            </a:fld>
            <a:endParaRPr lang="en-US" dirty="0"/>
          </a:p>
        </p:txBody>
      </p:sp>
    </p:spTree>
    <p:extLst>
      <p:ext uri="{BB962C8B-B14F-4D97-AF65-F5344CB8AC3E}">
        <p14:creationId xmlns:p14="http://schemas.microsoft.com/office/powerpoint/2010/main" val="2492438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 Review Questions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208</a:t>
            </a:fld>
            <a:endParaRPr lang="en-US" dirty="0"/>
          </a:p>
        </p:txBody>
      </p:sp>
      <p:sp>
        <p:nvSpPr>
          <p:cNvPr id="4" name="Content Placeholder 3"/>
          <p:cNvSpPr>
            <a:spLocks noGrp="1"/>
          </p:cNvSpPr>
          <p:nvPr>
            <p:ph sz="quarter" idx="1"/>
          </p:nvPr>
        </p:nvSpPr>
        <p:spPr/>
        <p:txBody>
          <a:bodyPr>
            <a:noAutofit/>
          </a:bodyPr>
          <a:lstStyle/>
          <a:p>
            <a:pPr marL="0" indent="0">
              <a:buNone/>
            </a:pPr>
            <a:r>
              <a:rPr lang="en-US" sz="2000" dirty="0"/>
              <a:t>What codes now have distinct non f-f codes as well as f-f codes?</a:t>
            </a:r>
          </a:p>
          <a:p>
            <a:r>
              <a:rPr lang="en-US" sz="2000" dirty="0"/>
              <a:t>Assessment and CANS/ANSA Behav Eval Codes</a:t>
            </a:r>
          </a:p>
          <a:p>
            <a:pPr marL="0" indent="0">
              <a:buNone/>
            </a:pPr>
            <a:r>
              <a:rPr lang="en-US" sz="2000" dirty="0"/>
              <a:t>What differentiates the two MH Assessment Codes 323-90791 &amp; 565-90792</a:t>
            </a:r>
          </a:p>
          <a:p>
            <a:r>
              <a:rPr lang="en-US" sz="2000" dirty="0"/>
              <a:t>323 is for non-medical providers and 565 is for medical providers (MD, FNP, etc.)</a:t>
            </a:r>
          </a:p>
          <a:p>
            <a:pPr marL="0" indent="0">
              <a:buNone/>
            </a:pPr>
            <a:r>
              <a:rPr lang="en-US" sz="2000" dirty="0"/>
              <a:t>What is the difference between Collateral Codes 310 and 311</a:t>
            </a:r>
          </a:p>
          <a:p>
            <a:r>
              <a:rPr lang="en-US" sz="2000" dirty="0"/>
              <a:t>310 is with a caregiver significant support person and 311 is with any other significant support person</a:t>
            </a:r>
          </a:p>
          <a:p>
            <a:pPr marL="0" indent="0">
              <a:buNone/>
            </a:pPr>
            <a:r>
              <a:rPr lang="en-US" sz="2000" dirty="0"/>
              <a:t>What would happen if a PN is audited which had total time indicated but not f-f time for Psychotherapy and why?</a:t>
            </a:r>
          </a:p>
          <a:p>
            <a:r>
              <a:rPr lang="en-US" sz="2000" dirty="0"/>
              <a:t>Disallowed as Psychotherapy is a time-based code so it would not be known which code should have been selected.</a:t>
            </a:r>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778769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 Code Review Questions Cont.</a:t>
            </a:r>
          </a:p>
        </p:txBody>
      </p:sp>
      <p:sp>
        <p:nvSpPr>
          <p:cNvPr id="3" name="Slide Number Placeholder 2"/>
          <p:cNvSpPr>
            <a:spLocks noGrp="1"/>
          </p:cNvSpPr>
          <p:nvPr>
            <p:ph type="sldNum" sz="quarter" idx="12"/>
          </p:nvPr>
        </p:nvSpPr>
        <p:spPr/>
        <p:txBody>
          <a:bodyPr/>
          <a:lstStyle/>
          <a:p>
            <a:fld id="{700861E1-0C85-490F-A709-222B40EEEBBE}" type="slidenum">
              <a:rPr lang="en-US" smtClean="0"/>
              <a:pPr/>
              <a:t>209</a:t>
            </a:fld>
            <a:endParaRPr lang="en-US" dirty="0"/>
          </a:p>
        </p:txBody>
      </p:sp>
      <p:sp>
        <p:nvSpPr>
          <p:cNvPr id="4" name="Content Placeholder 3"/>
          <p:cNvSpPr>
            <a:spLocks noGrp="1"/>
          </p:cNvSpPr>
          <p:nvPr>
            <p:ph sz="quarter" idx="1"/>
          </p:nvPr>
        </p:nvSpPr>
        <p:spPr/>
        <p:txBody>
          <a:bodyPr>
            <a:noAutofit/>
          </a:bodyPr>
          <a:lstStyle/>
          <a:p>
            <a:pPr marL="0" indent="0">
              <a:buNone/>
            </a:pPr>
            <a:r>
              <a:rPr lang="en-US" sz="2000" dirty="0"/>
              <a:t>1.) Which is the most prevalent type of E/M service provided and how must it be documented?</a:t>
            </a:r>
          </a:p>
          <a:p>
            <a:pPr lvl="1"/>
            <a:r>
              <a:rPr lang="en-US" sz="2000" dirty="0">
                <a:solidFill>
                  <a:schemeClr val="tx1"/>
                </a:solidFill>
              </a:rPr>
              <a:t>Counseling &amp; Coordination of Care was more than 50% of the f-f time, indicate topics of CCC, AND indicate discussion of each topic area.</a:t>
            </a:r>
          </a:p>
          <a:p>
            <a:pPr marL="0" indent="0">
              <a:buNone/>
            </a:pPr>
            <a:r>
              <a:rPr lang="en-US" sz="2000" dirty="0"/>
              <a:t>2.) Interactive Complexity may be added to which 3 procedure codes?</a:t>
            </a:r>
          </a:p>
          <a:p>
            <a:pPr lvl="1"/>
            <a:r>
              <a:rPr lang="en-US" sz="2000" dirty="0">
                <a:solidFill>
                  <a:schemeClr val="tx1"/>
                </a:solidFill>
              </a:rPr>
              <a:t>Assessment; &amp; Group and Individual Psychotherapy</a:t>
            </a:r>
          </a:p>
          <a:p>
            <a:pPr marL="0" indent="0">
              <a:buNone/>
            </a:pPr>
            <a:r>
              <a:rPr lang="en-US" sz="2000" dirty="0"/>
              <a:t>3.)What codes do RNs use?</a:t>
            </a:r>
          </a:p>
          <a:p>
            <a:pPr lvl="1"/>
            <a:r>
              <a:rPr lang="en-US" sz="2000" dirty="0">
                <a:solidFill>
                  <a:schemeClr val="tx1"/>
                </a:solidFill>
              </a:rPr>
              <a:t>369 Medication Management</a:t>
            </a:r>
          </a:p>
          <a:p>
            <a:pPr marL="0" indent="0">
              <a:buNone/>
            </a:pPr>
            <a:r>
              <a:rPr lang="en-US" sz="2000" dirty="0"/>
              <a:t>4.)What codes do medical providers (MD, NP) use for all services which are not f-f ?</a:t>
            </a:r>
          </a:p>
          <a:p>
            <a:pPr lvl="1"/>
            <a:r>
              <a:rPr lang="en-US" sz="2000" dirty="0">
                <a:solidFill>
                  <a:schemeClr val="tx1"/>
                </a:solidFill>
              </a:rPr>
              <a:t>367 Med Training&amp; Support for all other non f-f svcs.</a:t>
            </a:r>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4266130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43" y="357703"/>
            <a:ext cx="8534400" cy="758952"/>
          </a:xfrm>
        </p:spPr>
        <p:txBody>
          <a:bodyPr>
            <a:normAutofit/>
          </a:bodyPr>
          <a:lstStyle/>
          <a:p>
            <a:r>
              <a:rPr lang="en-US" dirty="0"/>
              <a:t>Informing Materials Signature Page	</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21</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1" y="3760698"/>
            <a:ext cx="456867" cy="456867"/>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1" y="4419602"/>
            <a:ext cx="456867" cy="456867"/>
          </a:xfrm>
          <a:prstGeom prst="rect">
            <a:avLst/>
          </a:prstGeom>
        </p:spPr>
      </p:pic>
      <p:sp>
        <p:nvSpPr>
          <p:cNvPr id="11" name="TextBox 10"/>
          <p:cNvSpPr txBox="1"/>
          <p:nvPr/>
        </p:nvSpPr>
        <p:spPr>
          <a:xfrm>
            <a:off x="152400" y="3124202"/>
            <a:ext cx="2819400" cy="1077218"/>
          </a:xfrm>
          <a:prstGeom prst="rect">
            <a:avLst/>
          </a:prstGeom>
          <a:noFill/>
        </p:spPr>
        <p:txBody>
          <a:bodyPr wrap="square" rtlCol="0">
            <a:spAutoFit/>
          </a:bodyPr>
          <a:lstStyle/>
          <a:p>
            <a:r>
              <a:rPr lang="en-US" sz="1600" dirty="0"/>
              <a:t>All items with a check box on the left must be reviewed with client and checked once reviewed.</a:t>
            </a:r>
          </a:p>
        </p:txBody>
      </p:sp>
      <p:sp>
        <p:nvSpPr>
          <p:cNvPr id="14" name="Left Brace 13"/>
          <p:cNvSpPr/>
          <p:nvPr/>
        </p:nvSpPr>
        <p:spPr>
          <a:xfrm>
            <a:off x="2857500" y="3193199"/>
            <a:ext cx="228600" cy="762000"/>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Content Placeholder 12"/>
          <p:cNvPicPr>
            <a:picLocks noGrp="1"/>
          </p:cNvPicPr>
          <p:nvPr>
            <p:ph sz="quarter" idx="1"/>
          </p:nvPr>
        </p:nvPicPr>
        <p:blipFill>
          <a:blip r:embed="rId3">
            <a:extLst>
              <a:ext uri="{28A0092B-C50C-407E-A947-70E740481C1C}">
                <a14:useLocalDpi xmlns:a14="http://schemas.microsoft.com/office/drawing/2010/main" val="0"/>
              </a:ext>
            </a:extLst>
          </a:blip>
          <a:stretch>
            <a:fillRect/>
          </a:stretch>
        </p:blipFill>
        <p:spPr>
          <a:xfrm>
            <a:off x="3200400" y="1527175"/>
            <a:ext cx="4038600" cy="4572000"/>
          </a:xfrm>
          <a:prstGeom prst="rect">
            <a:avLst/>
          </a:prstGeom>
        </p:spPr>
      </p:pic>
      <p:sp>
        <p:nvSpPr>
          <p:cNvPr id="10" name="TextBox 9"/>
          <p:cNvSpPr txBox="1"/>
          <p:nvPr/>
        </p:nvSpPr>
        <p:spPr>
          <a:xfrm>
            <a:off x="304800" y="4324869"/>
            <a:ext cx="2570957" cy="1323439"/>
          </a:xfrm>
          <a:prstGeom prst="rect">
            <a:avLst/>
          </a:prstGeom>
          <a:noFill/>
        </p:spPr>
        <p:txBody>
          <a:bodyPr wrap="square" rtlCol="0">
            <a:spAutoFit/>
          </a:bodyPr>
          <a:lstStyle/>
          <a:p>
            <a:r>
              <a:rPr lang="en-US" sz="1600" dirty="0"/>
              <a:t>Yellow highlight indicates changes to the form.  Check the appropriate box to indicate the manner of delivery for those items.</a:t>
            </a:r>
          </a:p>
        </p:txBody>
      </p:sp>
    </p:spTree>
    <p:extLst>
      <p:ext uri="{BB962C8B-B14F-4D97-AF65-F5344CB8AC3E}">
        <p14:creationId xmlns:p14="http://schemas.microsoft.com/office/powerpoint/2010/main" val="3445982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361688" y="3244849"/>
            <a:ext cx="1276350" cy="682625"/>
          </a:xfrm>
        </p:spPr>
        <p:txBody>
          <a:bodyPr rtlCol="0">
            <a:normAutofit lnSpcReduction="10000"/>
          </a:bodyPr>
          <a:lstStyle/>
          <a:p>
            <a:pPr algn="ctr" eaLnBrk="1" fontAlgn="auto" hangingPunct="1">
              <a:spcAft>
                <a:spcPts val="0"/>
              </a:spcAft>
              <a:buFont typeface="Wingdings" panose="05000000000000000000" pitchFamily="2" charset="2"/>
              <a:buNone/>
              <a:defRPr/>
            </a:pPr>
            <a:r>
              <a:rPr lang="en-US" altLang="en-US" sz="4000" dirty="0">
                <a:solidFill>
                  <a:schemeClr val="tx1">
                    <a:lumMod val="75000"/>
                    <a:lumOff val="25000"/>
                  </a:schemeClr>
                </a:solidFill>
              </a:rPr>
              <a:t>with</a:t>
            </a:r>
            <a:endParaRPr lang="en-US" altLang="en-US" sz="3600" dirty="0">
              <a:solidFill>
                <a:schemeClr val="tx1">
                  <a:lumMod val="75000"/>
                  <a:lumOff val="25000"/>
                </a:schemeClr>
              </a:solidFill>
            </a:endParaRPr>
          </a:p>
        </p:txBody>
      </p:sp>
      <p:sp>
        <p:nvSpPr>
          <p:cNvPr id="94211" name="Slide Number Placeholder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7B2284FB-A774-4201-BABA-E33C67CE3007}" type="slidenum">
              <a:rPr lang="en-US" altLang="en-US" sz="1200" smtClean="0">
                <a:solidFill>
                  <a:schemeClr val="tx1"/>
                </a:solidFill>
                <a:latin typeface="Arial Black" panose="020B0A04020102020204" pitchFamily="34" charset="0"/>
              </a:rPr>
              <a:pPr>
                <a:spcBef>
                  <a:spcPct val="0"/>
                </a:spcBef>
                <a:buClrTx/>
                <a:buFontTx/>
                <a:buNone/>
              </a:pPr>
              <a:t>210</a:t>
            </a:fld>
            <a:endParaRPr lang="en-US" altLang="en-US" sz="1200">
              <a:solidFill>
                <a:schemeClr val="tx1"/>
              </a:solidFill>
              <a:latin typeface="Arial Black" panose="020B0A04020102020204" pitchFamily="34" charset="0"/>
            </a:endParaRPr>
          </a:p>
        </p:txBody>
      </p:sp>
      <p:pic>
        <p:nvPicPr>
          <p:cNvPr id="94212" name="Picture 7" descr="Image result for q&amp;A with 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14537"/>
            <a:ext cx="3143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9" descr="Image result for q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5044" y="2371723"/>
            <a:ext cx="24193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963977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803" y="1600201"/>
            <a:ext cx="7547957" cy="4343400"/>
          </a:xfrm>
        </p:spPr>
        <p:txBody>
          <a:bodyPr>
            <a:normAutofit fontScale="62500" lnSpcReduction="20000"/>
          </a:bodyPr>
          <a:lstStyle/>
          <a:p>
            <a:pPr marL="0" indent="0">
              <a:buNone/>
            </a:pPr>
            <a:endParaRPr lang="en-US" dirty="0"/>
          </a:p>
          <a:p>
            <a:pPr marL="0" indent="0">
              <a:buNone/>
            </a:pPr>
            <a:r>
              <a:rPr lang="en-US" dirty="0"/>
              <a:t>Informed Releases of Information (ROI)</a:t>
            </a:r>
          </a:p>
          <a:p>
            <a:pPr marL="0" indent="0">
              <a:buNone/>
            </a:pPr>
            <a:endParaRPr lang="en-US" dirty="0"/>
          </a:p>
          <a:p>
            <a:pPr lvl="1">
              <a:buFont typeface="Arial" panose="020B0604020202020204" pitchFamily="34" charset="0"/>
              <a:buChar char="•"/>
            </a:pPr>
            <a:r>
              <a:rPr lang="en-US" sz="2600" dirty="0">
                <a:solidFill>
                  <a:schemeClr val="tx1"/>
                </a:solidFill>
              </a:rPr>
              <a:t>Must be signed by client or legal representative. </a:t>
            </a:r>
          </a:p>
          <a:p>
            <a:pPr lvl="1">
              <a:buFont typeface="Arial" panose="020B0604020202020204" pitchFamily="34" charset="0"/>
              <a:buChar char="•"/>
            </a:pPr>
            <a:r>
              <a:rPr lang="en-US" sz="2600" dirty="0">
                <a:solidFill>
                  <a:schemeClr val="tx1"/>
                </a:solidFill>
              </a:rPr>
              <a:t>Client’s may limit data that will be shared including dates that information can be shared.</a:t>
            </a:r>
          </a:p>
          <a:p>
            <a:pPr lvl="1">
              <a:buFont typeface="Arial" panose="020B0604020202020204" pitchFamily="34" charset="0"/>
              <a:buChar char="•"/>
            </a:pPr>
            <a:r>
              <a:rPr lang="en-US" sz="2600" dirty="0">
                <a:solidFill>
                  <a:schemeClr val="tx1"/>
                </a:solidFill>
              </a:rPr>
              <a:t>Not required for Alameda Health Care Services Providers—but recommended</a:t>
            </a:r>
          </a:p>
          <a:p>
            <a:pPr lvl="1">
              <a:buFont typeface="Arial" panose="020B0604020202020204" pitchFamily="34" charset="0"/>
              <a:buChar char="•"/>
            </a:pPr>
            <a:r>
              <a:rPr lang="en-US" sz="2600" dirty="0">
                <a:solidFill>
                  <a:schemeClr val="tx1"/>
                </a:solidFill>
              </a:rPr>
              <a:t>Not required to simply facilitate treatment referral to other MH Providers—but highly recommended</a:t>
            </a:r>
          </a:p>
          <a:p>
            <a:pPr lvl="1">
              <a:buFont typeface="Arial" panose="020B0604020202020204" pitchFamily="34" charset="0"/>
              <a:buChar char="•"/>
            </a:pPr>
            <a:r>
              <a:rPr lang="en-US" sz="2600" dirty="0">
                <a:solidFill>
                  <a:schemeClr val="tx1"/>
                </a:solidFill>
              </a:rPr>
              <a:t>Releases are valid for as long as the client indicates, if no date indicated, default is 12 months.</a:t>
            </a:r>
          </a:p>
          <a:p>
            <a:pPr lvl="1">
              <a:buFont typeface="Arial" panose="020B0604020202020204" pitchFamily="34" charset="0"/>
              <a:buChar char="•"/>
            </a:pPr>
            <a:r>
              <a:rPr lang="en-US" sz="2600" dirty="0">
                <a:solidFill>
                  <a:schemeClr val="tx1"/>
                </a:solidFill>
              </a:rPr>
              <a:t>For a date to be valid, it must be an actual date; “until the end of treatment” is not a valid date.</a:t>
            </a:r>
          </a:p>
          <a:p>
            <a:pPr marL="274320" lvl="1" indent="0">
              <a:buNone/>
            </a:pPr>
            <a:endParaRPr lang="en-US" sz="2100" dirty="0">
              <a:solidFill>
                <a:schemeClr val="tx1"/>
              </a:solidFill>
            </a:endParaRPr>
          </a:p>
          <a:p>
            <a:pPr marL="0" indent="0">
              <a:buNone/>
            </a:pPr>
            <a:endParaRPr lang="en-US" sz="2100" dirty="0"/>
          </a:p>
          <a:p>
            <a:pPr marL="0" indent="0">
              <a:buNone/>
            </a:pPr>
            <a:r>
              <a:rPr lang="en-US" dirty="0"/>
              <a:t>To avoid gaps in consent, obtain signatures on relevant ROIs annually during re-authorization of Assessment &amp; Plan so that they fall in-sync with authorization cycle</a:t>
            </a:r>
          </a:p>
        </p:txBody>
      </p:sp>
      <p:sp>
        <p:nvSpPr>
          <p:cNvPr id="4" name="Footer Placeholder 3"/>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22</a:t>
            </a:fld>
            <a:endParaRPr lang="en-US" dirty="0"/>
          </a:p>
        </p:txBody>
      </p:sp>
      <p:sp>
        <p:nvSpPr>
          <p:cNvPr id="5" name="Title 4"/>
          <p:cNvSpPr>
            <a:spLocks noGrp="1"/>
          </p:cNvSpPr>
          <p:nvPr>
            <p:ph type="title"/>
          </p:nvPr>
        </p:nvSpPr>
        <p:spPr>
          <a:xfrm>
            <a:off x="801290" y="533400"/>
            <a:ext cx="7543800" cy="1524000"/>
          </a:xfrm>
        </p:spPr>
        <p:txBody>
          <a:bodyPr>
            <a:normAutofit fontScale="90000"/>
          </a:bodyPr>
          <a:lstStyle/>
          <a:p>
            <a:br>
              <a:rPr lang="en-US" dirty="0"/>
            </a:br>
            <a:br>
              <a:rPr lang="en-US" dirty="0"/>
            </a:br>
            <a:r>
              <a:rPr lang="en-US" dirty="0"/>
              <a:t>Release of Information</a:t>
            </a:r>
            <a:br>
              <a:rPr lang="en-US" dirty="0"/>
            </a:br>
            <a:br>
              <a:rPr lang="en-US" dirty="0"/>
            </a:br>
            <a:endParaRPr lang="en-US" dirty="0"/>
          </a:p>
        </p:txBody>
      </p:sp>
    </p:spTree>
    <p:extLst>
      <p:ext uri="{BB962C8B-B14F-4D97-AF65-F5344CB8AC3E}">
        <p14:creationId xmlns:p14="http://schemas.microsoft.com/office/powerpoint/2010/main" val="520600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2400" dirty="0">
                <a:solidFill>
                  <a:schemeClr val="tx1"/>
                </a:solidFill>
              </a:rPr>
              <a:t>The golden Thread</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23</a:t>
            </a:fld>
            <a:endParaRPr lang="en-US" dirty="0"/>
          </a:p>
        </p:txBody>
      </p:sp>
      <p:sp>
        <p:nvSpPr>
          <p:cNvPr id="6" name="Title 5"/>
          <p:cNvSpPr>
            <a:spLocks noGrp="1"/>
          </p:cNvSpPr>
          <p:nvPr>
            <p:ph type="ctrTitle"/>
          </p:nvPr>
        </p:nvSpPr>
        <p:spPr/>
        <p:txBody>
          <a:bodyPr/>
          <a:lstStyle/>
          <a:p>
            <a:r>
              <a:rPr lang="en-US" dirty="0">
                <a:solidFill>
                  <a:schemeClr val="bg2">
                    <a:lumMod val="75000"/>
                  </a:schemeClr>
                </a:solidFill>
              </a:rPr>
              <a:t>Establishing Medical Necessity</a:t>
            </a:r>
          </a:p>
        </p:txBody>
      </p:sp>
    </p:spTree>
    <p:extLst>
      <p:ext uri="{BB962C8B-B14F-4D97-AF65-F5344CB8AC3E}">
        <p14:creationId xmlns:p14="http://schemas.microsoft.com/office/powerpoint/2010/main" val="2313713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Golden Thread</a:t>
            </a:r>
          </a:p>
        </p:txBody>
      </p:sp>
      <p:sp>
        <p:nvSpPr>
          <p:cNvPr id="3" name="Content Placeholder 2"/>
          <p:cNvSpPr>
            <a:spLocks noGrp="1"/>
          </p:cNvSpPr>
          <p:nvPr>
            <p:ph sz="quarter" idx="1"/>
          </p:nvPr>
        </p:nvSpPr>
        <p:spPr>
          <a:xfrm>
            <a:off x="457200" y="1371601"/>
            <a:ext cx="8229600" cy="4754563"/>
          </a:xfrm>
        </p:spPr>
        <p:txBody>
          <a:bodyPr>
            <a:normAutofit/>
          </a:bodyPr>
          <a:lstStyle/>
          <a:p>
            <a:pPr marL="0" indent="0">
              <a:buNone/>
            </a:pPr>
            <a:endParaRPr lang="en-US" sz="1400" dirty="0">
              <a:solidFill>
                <a:srgbClr val="000000"/>
              </a:solidFill>
              <a:latin typeface="Arial"/>
            </a:endParaRPr>
          </a:p>
          <a:p>
            <a:r>
              <a:rPr lang="en-US" dirty="0"/>
              <a:t>Definition:</a:t>
            </a:r>
          </a:p>
          <a:p>
            <a:pPr lvl="1">
              <a:buFont typeface="Wingdings" pitchFamily="2" charset="2"/>
              <a:buChar char="§"/>
            </a:pPr>
            <a:r>
              <a:rPr lang="en-US" dirty="0">
                <a:solidFill>
                  <a:schemeClr val="tx1"/>
                </a:solidFill>
              </a:rPr>
              <a:t>The “Golden Thread” is the sequence of documentation that supports the demonstration of ongoing medical necessity and ensures all provided services are reimbursable.</a:t>
            </a:r>
          </a:p>
          <a:p>
            <a:pPr marL="274320" lvl="1" indent="0">
              <a:buNone/>
            </a:pPr>
            <a:endParaRPr lang="en-US" dirty="0">
              <a:solidFill>
                <a:schemeClr val="tx1"/>
              </a:solidFill>
            </a:endParaRPr>
          </a:p>
          <a:p>
            <a:pPr lvl="1">
              <a:buFont typeface="Wingdings" pitchFamily="2" charset="2"/>
              <a:buChar char="§"/>
            </a:pPr>
            <a:r>
              <a:rPr lang="en-US" dirty="0">
                <a:solidFill>
                  <a:schemeClr val="tx1"/>
                </a:solidFill>
              </a:rPr>
              <a:t>The sequence of documentation on which medical necessity requirements converge is:</a:t>
            </a:r>
          </a:p>
          <a:p>
            <a:pPr lvl="4">
              <a:buFont typeface="Wingdings" pitchFamily="2" charset="2"/>
              <a:buChar char="Ø"/>
            </a:pPr>
            <a:r>
              <a:rPr lang="en-US" dirty="0"/>
              <a:t>Brief  Screening Tool</a:t>
            </a:r>
          </a:p>
          <a:p>
            <a:pPr lvl="4">
              <a:buFont typeface="Wingdings" pitchFamily="2" charset="2"/>
              <a:buChar char="Ø"/>
            </a:pPr>
            <a:r>
              <a:rPr lang="en-US" dirty="0"/>
              <a:t>The Assessment</a:t>
            </a:r>
          </a:p>
          <a:p>
            <a:pPr lvl="4">
              <a:buFont typeface="Wingdings" pitchFamily="2" charset="2"/>
              <a:buChar char="Ø"/>
            </a:pPr>
            <a:r>
              <a:rPr lang="en-US" dirty="0"/>
              <a:t>The Client Plan</a:t>
            </a:r>
          </a:p>
          <a:p>
            <a:pPr lvl="4">
              <a:buFont typeface="Wingdings" pitchFamily="2" charset="2"/>
              <a:buChar char="Ø"/>
            </a:pPr>
            <a:r>
              <a:rPr lang="en-US" dirty="0"/>
              <a:t>The Progress Note</a:t>
            </a:r>
          </a:p>
          <a:p>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24</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51957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Necessity </a:t>
            </a:r>
          </a:p>
        </p:txBody>
      </p:sp>
      <p:sp>
        <p:nvSpPr>
          <p:cNvPr id="3" name="Content Placeholder 2"/>
          <p:cNvSpPr>
            <a:spLocks noGrp="1"/>
          </p:cNvSpPr>
          <p:nvPr>
            <p:ph sz="quarter" idx="1"/>
          </p:nvPr>
        </p:nvSpPr>
        <p:spPr>
          <a:xfrm>
            <a:off x="228600" y="1219200"/>
            <a:ext cx="8686800" cy="5181600"/>
          </a:xfrm>
        </p:spPr>
        <p:txBody>
          <a:bodyPr>
            <a:normAutofit fontScale="92500" lnSpcReduction="20000"/>
          </a:bodyPr>
          <a:lstStyle/>
          <a:p>
            <a:endParaRPr lang="en-US" dirty="0"/>
          </a:p>
          <a:p>
            <a:pPr marL="0" indent="0" algn="ctr">
              <a:buNone/>
            </a:pPr>
            <a:r>
              <a:rPr lang="en-US" dirty="0"/>
              <a:t>Must meet the following three criteria:</a:t>
            </a:r>
          </a:p>
          <a:p>
            <a:pPr marL="0" indent="0">
              <a:buNone/>
            </a:pPr>
            <a:r>
              <a:rPr lang="en-US" u="sng" dirty="0"/>
              <a:t>Criteria #1</a:t>
            </a:r>
            <a:r>
              <a:rPr lang="en-US" dirty="0"/>
              <a:t>: An included diagnosis </a:t>
            </a:r>
            <a:r>
              <a:rPr lang="en-US" sz="1800" dirty="0">
                <a:cs typeface="Aharoni" panose="02010803020104030203" pitchFamily="2" charset="-79"/>
              </a:rPr>
              <a:t>(See Medical Necessity for Specialty Mental Health Services handout)</a:t>
            </a:r>
          </a:p>
          <a:p>
            <a:pPr marL="585216" lvl="1" indent="0">
              <a:buNone/>
            </a:pPr>
            <a:r>
              <a:rPr lang="en-US" sz="1800" dirty="0">
                <a:solidFill>
                  <a:schemeClr val="tx1"/>
                </a:solidFill>
                <a:cs typeface="Aharoni" panose="02010803020104030203" pitchFamily="2" charset="-79"/>
              </a:rPr>
              <a:t>All Dx must indicate:</a:t>
            </a:r>
          </a:p>
          <a:p>
            <a:pPr marL="585216" lvl="1" indent="0">
              <a:buNone/>
            </a:pPr>
            <a:r>
              <a:rPr lang="en-US" sz="1800" dirty="0">
                <a:solidFill>
                  <a:schemeClr val="tx1"/>
                </a:solidFill>
                <a:cs typeface="Aharoni" panose="02010803020104030203" pitchFamily="2" charset="-79"/>
              </a:rPr>
              <a:t>1)	The ICD-10 Code</a:t>
            </a:r>
          </a:p>
          <a:p>
            <a:pPr marL="585216" lvl="1" indent="0">
              <a:buNone/>
            </a:pPr>
            <a:r>
              <a:rPr lang="en-US" sz="1800" dirty="0">
                <a:solidFill>
                  <a:schemeClr val="tx1"/>
                </a:solidFill>
                <a:cs typeface="Aharoni" panose="02010803020104030203" pitchFamily="2" charset="-79"/>
              </a:rPr>
              <a:t>2)	The DSM-5** Description (name) WITH all </a:t>
            </a:r>
            <a:r>
              <a:rPr lang="en-US" sz="1800" dirty="0" err="1">
                <a:solidFill>
                  <a:schemeClr val="tx1"/>
                </a:solidFill>
                <a:cs typeface="Aharoni" panose="02010803020104030203" pitchFamily="2" charset="-79"/>
              </a:rPr>
              <a:t>specifiers</a:t>
            </a:r>
            <a:endParaRPr lang="en-US" sz="1800" dirty="0">
              <a:solidFill>
                <a:schemeClr val="tx1"/>
              </a:solidFill>
              <a:cs typeface="Aharoni" panose="02010803020104030203" pitchFamily="2" charset="-79"/>
            </a:endParaRPr>
          </a:p>
          <a:p>
            <a:pPr marL="585216" lvl="1" indent="0">
              <a:buNone/>
            </a:pPr>
            <a:r>
              <a:rPr lang="en-US" sz="1800" dirty="0">
                <a:solidFill>
                  <a:schemeClr val="tx1"/>
                </a:solidFill>
                <a:cs typeface="Aharoni" panose="02010803020104030203" pitchFamily="2" charset="-79"/>
              </a:rPr>
              <a:t>	**for included diagnoses not in DSM-5, such as F84.5, F84.9, F84.2, F84.3 	&amp; F84, list the ICD-10 Descriptor (Dx Name)</a:t>
            </a:r>
          </a:p>
          <a:p>
            <a:pPr marL="585216" lvl="1" indent="0">
              <a:buNone/>
            </a:pPr>
            <a:r>
              <a:rPr lang="en-US" sz="1800" dirty="0">
                <a:solidFill>
                  <a:schemeClr val="tx1"/>
                </a:solidFill>
                <a:cs typeface="Aharoni" panose="02010803020104030203" pitchFamily="2" charset="-79"/>
              </a:rPr>
              <a:t>3) DHCS also recommends indicating the ICD-10 Descriptor (</a:t>
            </a:r>
            <a:r>
              <a:rPr lang="en-US" sz="1800" dirty="0" err="1">
                <a:solidFill>
                  <a:schemeClr val="tx1"/>
                </a:solidFill>
                <a:cs typeface="Aharoni" panose="02010803020104030203" pitchFamily="2" charset="-79"/>
              </a:rPr>
              <a:t>Dx</a:t>
            </a:r>
            <a:r>
              <a:rPr lang="en-US" sz="1800" dirty="0">
                <a:solidFill>
                  <a:schemeClr val="tx1"/>
                </a:solidFill>
                <a:cs typeface="Aharoni" panose="02010803020104030203" pitchFamily="2" charset="-79"/>
              </a:rPr>
              <a:t> Name)—   </a:t>
            </a:r>
          </a:p>
          <a:p>
            <a:pPr marL="585216" lvl="1" indent="0">
              <a:buNone/>
            </a:pPr>
            <a:r>
              <a:rPr lang="en-US" sz="1800" dirty="0">
                <a:solidFill>
                  <a:schemeClr val="tx1"/>
                </a:solidFill>
                <a:cs typeface="Aharoni" panose="02010803020104030203" pitchFamily="2" charset="-79"/>
              </a:rPr>
              <a:t>   but not required by ACBH at this time</a:t>
            </a:r>
          </a:p>
          <a:p>
            <a:pPr marL="310896" indent="0">
              <a:buNone/>
            </a:pPr>
            <a:endParaRPr lang="en-US" sz="1100" dirty="0"/>
          </a:p>
          <a:p>
            <a:pPr marL="310896" indent="0">
              <a:buNone/>
            </a:pPr>
            <a:r>
              <a:rPr lang="en-US" sz="2400" dirty="0"/>
              <a:t>A client may also have a non-included diagnosis as long as the focus of treatment is to address the signs and symptoms of the included (primary) diagnosis.</a:t>
            </a:r>
          </a:p>
          <a:p>
            <a:pPr marL="566738" lvl="1" indent="347663"/>
            <a:r>
              <a:rPr lang="en-US" sz="1900" dirty="0">
                <a:solidFill>
                  <a:schemeClr val="tx1"/>
                </a:solidFill>
              </a:rPr>
              <a:t>The Primary Diagnosis in the clinical record must match the Primary 	Diagnosis in INSYST to ensure an accurate clinical snapshot</a:t>
            </a:r>
          </a:p>
          <a:p>
            <a:pPr marL="566738" lvl="1" indent="347663"/>
            <a:r>
              <a:rPr lang="en-US" sz="1900" dirty="0">
                <a:solidFill>
                  <a:schemeClr val="tx1"/>
                </a:solidFill>
              </a:rPr>
              <a:t>If the Diagnosis is revised you must update INSYST </a:t>
            </a:r>
          </a:p>
          <a:p>
            <a:pPr lvl="3"/>
            <a:endParaRPr lang="en-US" sz="2400" dirty="0">
              <a:solidFill>
                <a:srgbClr val="FF0000"/>
              </a:solidFill>
            </a:endParaRPr>
          </a:p>
          <a:p>
            <a:pPr lvl="2"/>
            <a:endParaRPr lang="en-US" sz="1900" dirty="0"/>
          </a:p>
          <a:p>
            <a:pPr marL="585216" lvl="1" indent="0">
              <a:buNone/>
            </a:pPr>
            <a:endParaRPr lang="en-US" sz="1800" b="1" i="1" u="sng" dirty="0">
              <a:latin typeface="Aharoni" panose="02010803020104030203" pitchFamily="2" charset="-79"/>
              <a:cs typeface="Aharoni" panose="02010803020104030203" pitchFamily="2" charset="-79"/>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25</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492753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066800"/>
            <a:ext cx="8839200" cy="5334000"/>
          </a:xfrm>
        </p:spPr>
        <p:txBody>
          <a:bodyPr anchor="ctr">
            <a:normAutofit/>
          </a:bodyPr>
          <a:lstStyle/>
          <a:p>
            <a:pPr marL="585216" lvl="1" indent="0">
              <a:buNone/>
            </a:pPr>
            <a:endParaRPr lang="en-US" b="1" dirty="0"/>
          </a:p>
          <a:p>
            <a:pPr marL="310896" indent="0">
              <a:buNone/>
            </a:pPr>
            <a:r>
              <a:rPr lang="en-US" u="sng" dirty="0">
                <a:solidFill>
                  <a:schemeClr val="tx1"/>
                </a:solidFill>
              </a:rPr>
              <a:t>Criteria #2</a:t>
            </a:r>
            <a:r>
              <a:rPr lang="en-US" dirty="0">
                <a:solidFill>
                  <a:schemeClr val="tx1"/>
                </a:solidFill>
              </a:rPr>
              <a:t>: A qualifying impairment </a:t>
            </a:r>
            <a:r>
              <a:rPr lang="en-US" sz="2300" dirty="0">
                <a:solidFill>
                  <a:schemeClr val="tx1"/>
                </a:solidFill>
              </a:rPr>
              <a:t>(meets </a:t>
            </a:r>
            <a:r>
              <a:rPr lang="en-US" sz="2300" u="sng" dirty="0">
                <a:solidFill>
                  <a:schemeClr val="tx1"/>
                </a:solidFill>
              </a:rPr>
              <a:t>one</a:t>
            </a:r>
            <a:r>
              <a:rPr lang="en-US" sz="2300" dirty="0">
                <a:solidFill>
                  <a:schemeClr val="tx1"/>
                </a:solidFill>
              </a:rPr>
              <a:t> of the following)</a:t>
            </a:r>
          </a:p>
          <a:p>
            <a:pPr marL="1051560" lvl="2" indent="-457200">
              <a:buFont typeface="+mj-lt"/>
              <a:buAutoNum type="alphaLcParenR"/>
            </a:pPr>
            <a:r>
              <a:rPr lang="en-US" dirty="0"/>
              <a:t>A significant impairment in an important area of life functioning</a:t>
            </a:r>
          </a:p>
          <a:p>
            <a:pPr marL="1051560" lvl="2" indent="-457200">
              <a:buFont typeface="+mj-lt"/>
              <a:buAutoNum type="alphaLcParenR"/>
            </a:pPr>
            <a:r>
              <a:rPr lang="en-US" dirty="0"/>
              <a:t>A reasonable probability of significant deterioration in an important area of life functioning (without treatment)</a:t>
            </a:r>
          </a:p>
          <a:p>
            <a:pPr marL="1051560" lvl="2" indent="-457200">
              <a:buFont typeface="+mj-lt"/>
              <a:buAutoNum type="alphaLcParenR"/>
            </a:pPr>
            <a:r>
              <a:rPr lang="en-US" dirty="0"/>
              <a:t>For EPSDT (children &lt; 21 yrs): a reasonable probability that a child will not progress developmentally as individually appropriate</a:t>
            </a:r>
          </a:p>
        </p:txBody>
      </p:sp>
      <p:sp>
        <p:nvSpPr>
          <p:cNvPr id="6" name="Slide Number Placeholder 5"/>
          <p:cNvSpPr>
            <a:spLocks noGrp="1"/>
          </p:cNvSpPr>
          <p:nvPr>
            <p:ph type="sldNum" sz="quarter" idx="12"/>
          </p:nvPr>
        </p:nvSpPr>
        <p:spPr/>
        <p:txBody>
          <a:bodyPr/>
          <a:lstStyle/>
          <a:p>
            <a:fld id="{700861E1-0C85-490F-A709-222B40EEEBBE}" type="slidenum">
              <a:rPr lang="en-US" smtClean="0"/>
              <a:pPr/>
              <a:t>26</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9" name="Title 1"/>
          <p:cNvSpPr>
            <a:spLocks noGrp="1"/>
          </p:cNvSpPr>
          <p:nvPr>
            <p:ph type="title"/>
          </p:nvPr>
        </p:nvSpPr>
        <p:spPr>
          <a:xfrm>
            <a:off x="301752" y="228600"/>
            <a:ext cx="8534400" cy="758952"/>
          </a:xfrm>
        </p:spPr>
        <p:txBody>
          <a:bodyPr/>
          <a:lstStyle/>
          <a:p>
            <a:r>
              <a:rPr lang="en-US" dirty="0"/>
              <a:t>Medical Necessity</a:t>
            </a:r>
          </a:p>
        </p:txBody>
      </p:sp>
    </p:spTree>
    <p:extLst>
      <p:ext uri="{BB962C8B-B14F-4D97-AF65-F5344CB8AC3E}">
        <p14:creationId xmlns:p14="http://schemas.microsoft.com/office/powerpoint/2010/main" val="231828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143000"/>
            <a:ext cx="8839200" cy="5257800"/>
          </a:xfrm>
        </p:spPr>
        <p:txBody>
          <a:bodyPr>
            <a:normAutofit/>
          </a:bodyPr>
          <a:lstStyle/>
          <a:p>
            <a:endParaRPr lang="en-US" b="1" dirty="0"/>
          </a:p>
          <a:p>
            <a:pPr marL="0" indent="0">
              <a:buNone/>
            </a:pPr>
            <a:r>
              <a:rPr lang="en-US" sz="2800" dirty="0"/>
              <a:t>Criteria #3: A qualifying intervention (meets </a:t>
            </a:r>
            <a:r>
              <a:rPr lang="en-US" sz="2800" u="sng" dirty="0"/>
              <a:t>all three </a:t>
            </a:r>
            <a:r>
              <a:rPr lang="en-US" sz="2800" dirty="0"/>
              <a:t>of the following)</a:t>
            </a:r>
          </a:p>
          <a:p>
            <a:pPr marL="274320" lvl="1" indent="0">
              <a:buNone/>
            </a:pPr>
            <a:r>
              <a:rPr lang="en-US" dirty="0">
                <a:solidFill>
                  <a:schemeClr val="tx1"/>
                </a:solidFill>
              </a:rPr>
              <a:t>1. The focus of the intervention is to address the condition of the  	impairment resulting from the included diagnosis</a:t>
            </a:r>
          </a:p>
          <a:p>
            <a:pPr marL="274320" lvl="1" indent="0">
              <a:buNone/>
            </a:pPr>
            <a:r>
              <a:rPr lang="en-US" dirty="0">
                <a:solidFill>
                  <a:schemeClr val="tx1"/>
                </a:solidFill>
              </a:rPr>
              <a:t>2. The expectation is that the proposed intervention will meet </a:t>
            </a:r>
            <a:r>
              <a:rPr lang="en-US" u="sng" dirty="0">
                <a:solidFill>
                  <a:schemeClr val="tx1"/>
                </a:solidFill>
              </a:rPr>
              <a:t>one</a:t>
            </a:r>
            <a:r>
              <a:rPr lang="en-US" dirty="0">
                <a:solidFill>
                  <a:schemeClr val="tx1"/>
                </a:solidFill>
              </a:rPr>
              <a:t> 	of the following:</a:t>
            </a:r>
          </a:p>
          <a:p>
            <a:pPr marL="1051560" lvl="2" indent="-457200">
              <a:buFont typeface="+mj-lt"/>
              <a:buAutoNum type="alphaLcParenR"/>
            </a:pPr>
            <a:r>
              <a:rPr lang="en-US" sz="2200" dirty="0"/>
              <a:t>Significantly diminish the impairment, or</a:t>
            </a:r>
          </a:p>
          <a:p>
            <a:pPr marL="1051560" lvl="2" indent="-457200">
              <a:buFont typeface="+mj-lt"/>
              <a:buAutoNum type="alphaLcParenR"/>
            </a:pPr>
            <a:r>
              <a:rPr lang="en-US" sz="2200" dirty="0"/>
              <a:t>Prevent significant deterioration, or</a:t>
            </a:r>
          </a:p>
          <a:p>
            <a:pPr marL="1051560" lvl="2" indent="-457200">
              <a:buFont typeface="+mj-lt"/>
              <a:buAutoNum type="alphaLcParenR"/>
            </a:pPr>
            <a:r>
              <a:rPr lang="en-US" sz="2200" dirty="0"/>
              <a:t>Allow the child to progress developmentally as individually appropriate;</a:t>
            </a:r>
          </a:p>
          <a:p>
            <a:pPr marL="320040" lvl="1" indent="0">
              <a:buNone/>
            </a:pPr>
            <a:r>
              <a:rPr lang="en-US" dirty="0">
                <a:solidFill>
                  <a:schemeClr val="tx1"/>
                </a:solidFill>
              </a:rPr>
              <a:t>3. And the conditions would not be responsive to physical 	healthcare treatment alone.</a:t>
            </a:r>
          </a:p>
          <a:p>
            <a:pPr marL="585216" lvl="1" indent="0">
              <a:buNone/>
            </a:pPr>
            <a:endParaRPr lang="en-US"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27</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8" name="Title 1"/>
          <p:cNvSpPr>
            <a:spLocks noGrp="1"/>
          </p:cNvSpPr>
          <p:nvPr>
            <p:ph type="title"/>
          </p:nvPr>
        </p:nvSpPr>
        <p:spPr>
          <a:xfrm>
            <a:off x="301752" y="228600"/>
            <a:ext cx="8534400" cy="758952"/>
          </a:xfrm>
        </p:spPr>
        <p:txBody>
          <a:bodyPr/>
          <a:lstStyle/>
          <a:p>
            <a:r>
              <a:rPr lang="en-US" dirty="0"/>
              <a:t>Medical Necessity</a:t>
            </a:r>
          </a:p>
        </p:txBody>
      </p:sp>
    </p:spTree>
    <p:extLst>
      <p:ext uri="{BB962C8B-B14F-4D97-AF65-F5344CB8AC3E}">
        <p14:creationId xmlns:p14="http://schemas.microsoft.com/office/powerpoint/2010/main" val="556738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Necessity </a:t>
            </a:r>
          </a:p>
        </p:txBody>
      </p:sp>
      <p:sp>
        <p:nvSpPr>
          <p:cNvPr id="3" name="Content Placeholder 2"/>
          <p:cNvSpPr>
            <a:spLocks noGrp="1"/>
          </p:cNvSpPr>
          <p:nvPr>
            <p:ph sz="quarter" idx="1"/>
          </p:nvPr>
        </p:nvSpPr>
        <p:spPr>
          <a:xfrm>
            <a:off x="301752" y="2286000"/>
            <a:ext cx="8503920" cy="4038600"/>
          </a:xfrm>
        </p:spPr>
        <p:txBody>
          <a:bodyPr>
            <a:noAutofit/>
          </a:bodyPr>
          <a:lstStyle/>
          <a:p>
            <a:pPr>
              <a:buFont typeface="Arial" panose="020B0604020202020204" pitchFamily="34" charset="0"/>
              <a:buChar char="•"/>
            </a:pPr>
            <a:r>
              <a:rPr lang="en-US" sz="2300" dirty="0"/>
              <a:t>Medical necessity is documented throughout the client’s chart.</a:t>
            </a:r>
          </a:p>
          <a:p>
            <a:pPr>
              <a:buFont typeface="Arial" panose="020B0604020202020204" pitchFamily="34" charset="0"/>
              <a:buChar char="•"/>
            </a:pPr>
            <a:r>
              <a:rPr lang="en-US" sz="2300" dirty="0"/>
              <a:t>The mental health assessment and client plan must establish medical necessity for all planned services.</a:t>
            </a:r>
            <a:endParaRPr lang="en-US" sz="2300" b="1" u="sng" dirty="0">
              <a:solidFill>
                <a:srgbClr val="FF0000"/>
              </a:solidFill>
            </a:endParaRPr>
          </a:p>
          <a:p>
            <a:pPr>
              <a:buFont typeface="Arial" panose="020B0604020202020204" pitchFamily="34" charset="0"/>
              <a:buChar char="•"/>
            </a:pPr>
            <a:r>
              <a:rPr lang="en-US" sz="2300" dirty="0"/>
              <a:t>Progress notes must contain evidence that the services claimed for reimbursement meet medical necessity by linking to a specific current MH Objective.</a:t>
            </a:r>
          </a:p>
        </p:txBody>
      </p:sp>
      <p:sp>
        <p:nvSpPr>
          <p:cNvPr id="6" name="Slide Number Placeholder 5"/>
          <p:cNvSpPr>
            <a:spLocks noGrp="1"/>
          </p:cNvSpPr>
          <p:nvPr>
            <p:ph type="sldNum" sz="quarter" idx="12"/>
          </p:nvPr>
        </p:nvSpPr>
        <p:spPr/>
        <p:txBody>
          <a:bodyPr/>
          <a:lstStyle/>
          <a:p>
            <a:fld id="{700861E1-0C85-490F-A709-222B40EEEBBE}" type="slidenum">
              <a:rPr lang="en-US" smtClean="0"/>
              <a:pPr/>
              <a:t>28</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4291639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758952"/>
          </a:xfrm>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Medical Records Dx Documentation </a:t>
            </a:r>
            <a:br>
              <a:rPr lang="en-US" dirty="0">
                <a:solidFill>
                  <a:srgbClr val="0070C0"/>
                </a:solidFill>
              </a:rPr>
            </a:br>
            <a:endParaRPr lang="en-US" u="sng"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r>
              <a:rPr lang="en-US" sz="3100" dirty="0"/>
              <a:t>The diagnosis is maintained in the Assessment.</a:t>
            </a:r>
          </a:p>
          <a:p>
            <a:r>
              <a:rPr lang="en-US" sz="3100" dirty="0"/>
              <a:t>See Medi-Cal Included Dx Lists for:</a:t>
            </a:r>
          </a:p>
          <a:p>
            <a:pPr lvl="1"/>
            <a:r>
              <a:rPr lang="en-US" sz="2600" dirty="0">
                <a:solidFill>
                  <a:schemeClr val="tx1"/>
                </a:solidFill>
              </a:rPr>
              <a:t>Outpatient MH Services M/C Included Dx Lists (by ICD-10 Code and DSM Name) and Cross-Walk</a:t>
            </a:r>
          </a:p>
          <a:p>
            <a:r>
              <a:rPr lang="en-US" sz="3100" dirty="0"/>
              <a:t>It is not recommended to use the DHCS </a:t>
            </a:r>
            <a:r>
              <a:rPr lang="en-US" sz="3100" dirty="0" err="1"/>
              <a:t>Medi</a:t>
            </a:r>
            <a:r>
              <a:rPr lang="en-US" sz="3100" dirty="0"/>
              <a:t>-Cal Included Lists on their website as they include more diagnoses than may actually be utilized.</a:t>
            </a:r>
          </a:p>
          <a:p>
            <a:r>
              <a:rPr lang="en-US" sz="3100" dirty="0"/>
              <a:t>County Clinics and Clinician Gateway Users will not have the option of using the DHCS lists of Included Dx. </a:t>
            </a:r>
          </a:p>
          <a:p>
            <a:endParaRPr lang="en-US" i="1"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29</a:t>
            </a:fld>
            <a:endParaRPr lang="en-US" dirty="0"/>
          </a:p>
        </p:txBody>
      </p:sp>
    </p:spTree>
    <p:extLst>
      <p:ext uri="{BB962C8B-B14F-4D97-AF65-F5344CB8AC3E}">
        <p14:creationId xmlns:p14="http://schemas.microsoft.com/office/powerpoint/2010/main" val="3194174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br>
              <a:rPr lang="en-US" sz="2700" dirty="0"/>
            </a:br>
            <a:br>
              <a:rPr lang="en-US" sz="2700" dirty="0"/>
            </a:br>
            <a:br>
              <a:rPr lang="en-US" dirty="0"/>
            </a:br>
            <a:r>
              <a:rPr lang="en-US" sz="3600" b="1" dirty="0"/>
              <a:t>Agenda</a:t>
            </a:r>
            <a:br>
              <a:rPr lang="en-US" sz="3600" dirty="0"/>
            </a:br>
            <a:r>
              <a:rPr lang="en-US" sz="3600" b="1" dirty="0"/>
              <a:t>9:00 am – 4:00 pm</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3</a:t>
            </a:fld>
            <a:endParaRPr lang="en-US" dirty="0"/>
          </a:p>
        </p:txBody>
      </p:sp>
      <p:sp>
        <p:nvSpPr>
          <p:cNvPr id="4" name="Content Placeholder 3"/>
          <p:cNvSpPr>
            <a:spLocks noGrp="1"/>
          </p:cNvSpPr>
          <p:nvPr>
            <p:ph sz="quarter" idx="1"/>
          </p:nvPr>
        </p:nvSpPr>
        <p:spPr>
          <a:xfrm>
            <a:off x="228600" y="1397858"/>
            <a:ext cx="8503920" cy="5328808"/>
          </a:xfrm>
        </p:spPr>
        <p:txBody>
          <a:bodyPr>
            <a:noAutofit/>
          </a:bodyPr>
          <a:lstStyle/>
          <a:p>
            <a:pPr marL="0" indent="0">
              <a:buNone/>
            </a:pPr>
            <a:endParaRPr lang="en-US" sz="1050" b="1" dirty="0"/>
          </a:p>
          <a:p>
            <a:pPr>
              <a:buFont typeface="Wingdings" panose="05000000000000000000" pitchFamily="2" charset="2"/>
              <a:buChar char="q"/>
            </a:pPr>
            <a:r>
              <a:rPr lang="en-US" sz="1050" b="1" dirty="0"/>
              <a:t>Welcome</a:t>
            </a:r>
          </a:p>
          <a:p>
            <a:pPr>
              <a:buFont typeface="Wingdings" panose="05000000000000000000" pitchFamily="2" charset="2"/>
              <a:buChar char="q"/>
            </a:pPr>
            <a:r>
              <a:rPr lang="en-US" sz="1050" b="1" dirty="0"/>
              <a:t>System of Care Highlights and Auditing</a:t>
            </a:r>
          </a:p>
          <a:p>
            <a:pPr>
              <a:buFont typeface="Wingdings" panose="05000000000000000000" pitchFamily="2" charset="2"/>
              <a:buChar char="q"/>
            </a:pPr>
            <a:r>
              <a:rPr lang="en-US" sz="1050" b="1" dirty="0"/>
              <a:t>CQRT</a:t>
            </a:r>
          </a:p>
          <a:p>
            <a:pPr marL="0" indent="0">
              <a:buNone/>
            </a:pPr>
            <a:endParaRPr lang="en-US" sz="1050" b="1" dirty="0"/>
          </a:p>
          <a:p>
            <a:pPr marL="0" indent="0">
              <a:buNone/>
            </a:pPr>
            <a:endParaRPr lang="en-US" sz="1050" b="1" dirty="0"/>
          </a:p>
          <a:p>
            <a:pPr marL="0" indent="0">
              <a:buNone/>
            </a:pPr>
            <a:r>
              <a:rPr lang="en-US" sz="1050" b="1" dirty="0"/>
              <a:t>10:30 – 10:45  Break</a:t>
            </a:r>
          </a:p>
          <a:p>
            <a:pPr marL="0" indent="0">
              <a:buNone/>
            </a:pPr>
            <a:endParaRPr lang="en-US" sz="1050" b="1" dirty="0"/>
          </a:p>
          <a:p>
            <a:pPr>
              <a:buFont typeface="Wingdings" panose="05000000000000000000" pitchFamily="2" charset="2"/>
              <a:buChar char="q"/>
            </a:pPr>
            <a:r>
              <a:rPr lang="en-US" sz="1050" b="1" dirty="0"/>
              <a:t>Timely Access/NOABD</a:t>
            </a:r>
          </a:p>
          <a:p>
            <a:pPr>
              <a:buFont typeface="Wingdings" panose="05000000000000000000" pitchFamily="2" charset="2"/>
              <a:buChar char="q"/>
            </a:pPr>
            <a:r>
              <a:rPr lang="en-US" sz="1050" b="1" dirty="0"/>
              <a:t>MH Assessment Requirements, including SOGIE Data Collection </a:t>
            </a:r>
          </a:p>
          <a:p>
            <a:pPr>
              <a:buFont typeface="Wingdings" panose="05000000000000000000" pitchFamily="2" charset="2"/>
              <a:buChar char="q"/>
            </a:pPr>
            <a:r>
              <a:rPr lang="en-US" sz="1050" b="1" dirty="0"/>
              <a:t>Client Plan Requirements</a:t>
            </a:r>
          </a:p>
          <a:p>
            <a:pPr marL="0" indent="0">
              <a:buNone/>
            </a:pPr>
            <a:endParaRPr lang="en-US" sz="1050" b="1" dirty="0"/>
          </a:p>
          <a:p>
            <a:pPr marL="0" indent="0">
              <a:buNone/>
            </a:pPr>
            <a:endParaRPr lang="en-US" sz="1050" b="1" dirty="0"/>
          </a:p>
          <a:p>
            <a:pPr marL="0" indent="0">
              <a:buNone/>
            </a:pPr>
            <a:r>
              <a:rPr lang="en-US" sz="1050" b="1" dirty="0"/>
              <a:t>12:00 – 12:30  Lunch</a:t>
            </a:r>
          </a:p>
          <a:p>
            <a:pPr>
              <a:buFont typeface="Wingdings" panose="05000000000000000000" pitchFamily="2" charset="2"/>
              <a:buChar char="q"/>
            </a:pPr>
            <a:r>
              <a:rPr lang="en-US" sz="1050" b="1" dirty="0"/>
              <a:t>Client Plan Requirements </a:t>
            </a:r>
          </a:p>
          <a:p>
            <a:pPr>
              <a:buFont typeface="Wingdings" panose="05000000000000000000" pitchFamily="2" charset="2"/>
              <a:buChar char="q"/>
            </a:pPr>
            <a:r>
              <a:rPr lang="en-US" sz="1050" b="1" dirty="0"/>
              <a:t>Progress Notes</a:t>
            </a:r>
          </a:p>
          <a:p>
            <a:pPr>
              <a:buFont typeface="Wingdings" panose="05000000000000000000" pitchFamily="2" charset="2"/>
              <a:buChar char="q"/>
            </a:pPr>
            <a:r>
              <a:rPr lang="en-US" sz="1050" b="1" dirty="0"/>
              <a:t>Lock-outs, Claims Disallowances, Minor Consent, Emergency Contact</a:t>
            </a:r>
          </a:p>
          <a:p>
            <a:pPr>
              <a:buFont typeface="Wingdings" panose="05000000000000000000" pitchFamily="2" charset="2"/>
              <a:buChar char="q"/>
            </a:pPr>
            <a:endParaRPr lang="en-US" sz="1050" b="1" dirty="0"/>
          </a:p>
          <a:p>
            <a:pPr>
              <a:buFont typeface="Wingdings" panose="05000000000000000000" pitchFamily="2" charset="2"/>
              <a:buChar char="q"/>
            </a:pPr>
            <a:endParaRPr lang="en-US" sz="1050" b="1" dirty="0"/>
          </a:p>
          <a:p>
            <a:pPr marL="0" indent="0">
              <a:buNone/>
            </a:pPr>
            <a:r>
              <a:rPr lang="en-US" sz="1050" b="1" dirty="0"/>
              <a:t>2:00 – 2:15  Break</a:t>
            </a:r>
          </a:p>
          <a:p>
            <a:pPr>
              <a:buFont typeface="Wingdings" panose="05000000000000000000" pitchFamily="2" charset="2"/>
              <a:buChar char="q"/>
            </a:pPr>
            <a:r>
              <a:rPr lang="en-US" sz="1050" b="1" dirty="0"/>
              <a:t>Procedure Codes - Procedure Code Switching and Bingo</a:t>
            </a:r>
          </a:p>
          <a:p>
            <a:pPr>
              <a:buFont typeface="Wingdings" panose="05000000000000000000" pitchFamily="2" charset="2"/>
              <a:buChar char="q"/>
            </a:pPr>
            <a:r>
              <a:rPr lang="en-US" sz="1050" b="1" dirty="0"/>
              <a:t>Post Test/Evaluation </a:t>
            </a:r>
          </a:p>
          <a:p>
            <a:pPr>
              <a:buFont typeface="Wingdings" panose="05000000000000000000" pitchFamily="2" charset="2"/>
              <a:buChar char="q"/>
            </a:pPr>
            <a:r>
              <a:rPr lang="en-US" sz="1050" b="1" dirty="0"/>
              <a:t>Questions</a:t>
            </a:r>
          </a:p>
          <a:p>
            <a:pPr marL="0" indent="0">
              <a:buNone/>
            </a:pPr>
            <a:endParaRPr lang="en-US" sz="1050" b="1" dirty="0"/>
          </a:p>
          <a:p>
            <a:pPr marL="0" indent="0">
              <a:buNone/>
            </a:pPr>
            <a:endParaRPr lang="en-US" sz="1050" b="1" dirty="0"/>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26930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Medical Records Dx Documentation Cont.</a:t>
            </a:r>
          </a:p>
        </p:txBody>
      </p:sp>
      <p:sp>
        <p:nvSpPr>
          <p:cNvPr id="3" name="Content Placeholder 2"/>
          <p:cNvSpPr>
            <a:spLocks noGrp="1"/>
          </p:cNvSpPr>
          <p:nvPr>
            <p:ph idx="1"/>
          </p:nvPr>
        </p:nvSpPr>
        <p:spPr/>
        <p:txBody>
          <a:bodyPr>
            <a:normAutofit/>
          </a:bodyPr>
          <a:lstStyle/>
          <a:p>
            <a:pPr marL="514350" indent="-457200"/>
            <a:r>
              <a:rPr lang="en-US" dirty="0"/>
              <a:t>Crosswalk for Outpatient MH Services: DHCS ICD-10 to DSM</a:t>
            </a:r>
          </a:p>
          <a:p>
            <a:pPr marL="914400" lvl="1" indent="-457200"/>
            <a:r>
              <a:rPr lang="en-US" dirty="0">
                <a:solidFill>
                  <a:schemeClr val="tx1"/>
                </a:solidFill>
              </a:rPr>
              <a:t>DHCS releases the SMHS Included list as ICD-10 diagnoses, however ICD-10 does not include criteria for diagnoses. DSM-5 uses ICD-10 codes and adds specific criteria. Codes and diagnoses between the manuals are not always the same because they are updated independently. ACBH has developed a crosswalk to help navigate these concerns.</a:t>
            </a:r>
          </a:p>
        </p:txBody>
      </p:sp>
      <p:sp>
        <p:nvSpPr>
          <p:cNvPr id="4" name="Footer Placeholder 3"/>
          <p:cNvSpPr>
            <a:spLocks noGrp="1"/>
          </p:cNvSpPr>
          <p:nvPr>
            <p:ph type="ftr" sz="quarter" idx="11"/>
          </p:nvPr>
        </p:nvSpPr>
        <p:spPr/>
        <p:txBody>
          <a:bodyPr/>
          <a:lstStyle/>
          <a:p>
            <a:r>
              <a:rPr lang="en-US"/>
              <a:t>v9.6.19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30</a:t>
            </a:fld>
            <a:endParaRPr lang="en-US" dirty="0"/>
          </a:p>
        </p:txBody>
      </p:sp>
    </p:spTree>
    <p:extLst>
      <p:ext uri="{BB962C8B-B14F-4D97-AF65-F5344CB8AC3E}">
        <p14:creationId xmlns:p14="http://schemas.microsoft.com/office/powerpoint/2010/main" val="154539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Medical Records </a:t>
            </a:r>
            <a:r>
              <a:rPr lang="en-US" dirty="0" err="1">
                <a:solidFill>
                  <a:schemeClr val="accent3">
                    <a:lumMod val="75000"/>
                  </a:schemeClr>
                </a:solidFill>
              </a:rPr>
              <a:t>Dx</a:t>
            </a:r>
            <a:r>
              <a:rPr lang="en-US" dirty="0">
                <a:solidFill>
                  <a:schemeClr val="accent3">
                    <a:lumMod val="75000"/>
                  </a:schemeClr>
                </a:solidFill>
              </a:rPr>
              <a:t>. Documentation Cont.</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31</a:t>
            </a:fld>
            <a:endParaRPr lang="en-US" dirty="0"/>
          </a:p>
        </p:txBody>
      </p:sp>
      <p:sp>
        <p:nvSpPr>
          <p:cNvPr id="5" name="Content Placeholder 4"/>
          <p:cNvSpPr>
            <a:spLocks noGrp="1"/>
          </p:cNvSpPr>
          <p:nvPr>
            <p:ph sz="quarter" idx="1"/>
          </p:nvPr>
        </p:nvSpPr>
        <p:spPr/>
        <p:txBody>
          <a:bodyPr>
            <a:normAutofit/>
          </a:bodyPr>
          <a:lstStyle/>
          <a:p>
            <a:r>
              <a:rPr lang="en-US" dirty="0"/>
              <a:t>The primary diagnosis and focus of treatment can not be a historical diagnosis. The primary diagnosis must be made during the current episode.</a:t>
            </a:r>
          </a:p>
          <a:p>
            <a:pPr lvl="1"/>
            <a:r>
              <a:rPr lang="en-US" dirty="0">
                <a:solidFill>
                  <a:schemeClr val="tx1"/>
                </a:solidFill>
              </a:rPr>
              <a:t>For example, diagnoses made during recent psychiatric hospitalizations may be used to inform the current diagnosis, but may not simply be referenced</a:t>
            </a:r>
          </a:p>
          <a:p>
            <a:r>
              <a:rPr lang="en-US" dirty="0"/>
              <a:t>Any additional diagnoses that the client has received in the past may be documented without indicating the full criteria. Indicate “by history” and the source of the data.</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Medical Records </a:t>
            </a:r>
            <a:r>
              <a:rPr lang="en-US" dirty="0" err="1">
                <a:solidFill>
                  <a:schemeClr val="accent3">
                    <a:lumMod val="75000"/>
                  </a:schemeClr>
                </a:solidFill>
              </a:rPr>
              <a:t>Dx</a:t>
            </a:r>
            <a:r>
              <a:rPr lang="en-US" dirty="0">
                <a:solidFill>
                  <a:schemeClr val="accent3">
                    <a:lumMod val="75000"/>
                  </a:schemeClr>
                </a:solidFill>
              </a:rPr>
              <a:t> Documentation Cont.</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32</a:t>
            </a:fld>
            <a:endParaRPr lang="en-US" dirty="0"/>
          </a:p>
        </p:txBody>
      </p:sp>
      <p:sp>
        <p:nvSpPr>
          <p:cNvPr id="5" name="Content Placeholder 4"/>
          <p:cNvSpPr>
            <a:spLocks noGrp="1"/>
          </p:cNvSpPr>
          <p:nvPr>
            <p:ph sz="quarter" idx="1"/>
          </p:nvPr>
        </p:nvSpPr>
        <p:spPr/>
        <p:txBody>
          <a:bodyPr/>
          <a:lstStyle/>
          <a:p>
            <a:r>
              <a:rPr lang="en-US" dirty="0"/>
              <a:t>Each contracted agency is required to have a policy and procedure to resolve discrepant diagnoses. </a:t>
            </a:r>
          </a:p>
          <a:p>
            <a:r>
              <a:rPr lang="en-US" dirty="0"/>
              <a:t>It is best practice to align diagnoses within an agency.</a:t>
            </a:r>
          </a:p>
          <a:p>
            <a:pPr lvl="1"/>
            <a:r>
              <a:rPr lang="en-US" dirty="0">
                <a:solidFill>
                  <a:schemeClr val="tx1"/>
                </a:solidFill>
              </a:rPr>
              <a:t>When there is a discrepant diagnosis and it can not be resolved, the client record should indicate what attempts were made to align them and how the decision was reached to keep discrepant diagnoses.  </a:t>
            </a:r>
          </a:p>
          <a:p>
            <a:r>
              <a:rPr lang="en-US" dirty="0"/>
              <a:t>It is best practice for providers to collaborate across agencies regarding conflicting diagnoses.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rgbClr val="0070C0"/>
                </a:solidFill>
              </a:rPr>
            </a:br>
            <a:br>
              <a:rPr lang="en-US" dirty="0">
                <a:solidFill>
                  <a:srgbClr val="0070C0"/>
                </a:solidFill>
              </a:rPr>
            </a:br>
            <a:r>
              <a:rPr lang="en-US" dirty="0">
                <a:solidFill>
                  <a:schemeClr val="accent3">
                    <a:lumMod val="75000"/>
                  </a:schemeClr>
                </a:solidFill>
              </a:rPr>
              <a:t>Diagnosing for CG Users</a:t>
            </a:r>
            <a:endParaRPr lang="en-US" u="sng" dirty="0">
              <a:solidFill>
                <a:schemeClr val="accent3">
                  <a:lumMod val="75000"/>
                </a:schemeClr>
              </a:solidFill>
            </a:endParaRPr>
          </a:p>
        </p:txBody>
      </p:sp>
      <p:sp>
        <p:nvSpPr>
          <p:cNvPr id="3" name="Content Placeholder 2"/>
          <p:cNvSpPr>
            <a:spLocks noGrp="1"/>
          </p:cNvSpPr>
          <p:nvPr>
            <p:ph idx="1"/>
          </p:nvPr>
        </p:nvSpPr>
        <p:spPr>
          <a:xfrm>
            <a:off x="228600" y="2438400"/>
            <a:ext cx="8503920" cy="3200400"/>
          </a:xfrm>
        </p:spPr>
        <p:txBody>
          <a:bodyPr>
            <a:noAutofit/>
          </a:bodyPr>
          <a:lstStyle/>
          <a:p>
            <a:r>
              <a:rPr lang="en-US" sz="2000" dirty="0">
                <a:solidFill>
                  <a:schemeClr val="tx1"/>
                </a:solidFill>
              </a:rPr>
              <a:t>The Assessment template in Clinician’s Gateway separates diagnoses into the following categories:</a:t>
            </a:r>
          </a:p>
          <a:p>
            <a:pPr>
              <a:buNone/>
            </a:pPr>
            <a:endParaRPr lang="en-US" sz="2000" dirty="0"/>
          </a:p>
          <a:p>
            <a:pPr marL="911225" indent="-273050"/>
            <a:r>
              <a:rPr lang="en-US" sz="2000" dirty="0">
                <a:solidFill>
                  <a:schemeClr val="tx1"/>
                </a:solidFill>
              </a:rPr>
              <a:t>Mental Health Diagnoses</a:t>
            </a:r>
          </a:p>
          <a:p>
            <a:pPr marL="911225" indent="-273050"/>
            <a:r>
              <a:rPr lang="en-US" sz="2000" dirty="0"/>
              <a:t>Substance Use Disorder Diagnoses</a:t>
            </a:r>
          </a:p>
          <a:p>
            <a:pPr marL="911225" indent="-273050"/>
            <a:r>
              <a:rPr lang="en-US" sz="2000" dirty="0"/>
              <a:t>General Medical Codes</a:t>
            </a:r>
          </a:p>
          <a:p>
            <a:pPr marL="911225" indent="-273050"/>
            <a:r>
              <a:rPr lang="en-US" sz="2000" dirty="0">
                <a:solidFill>
                  <a:schemeClr val="tx1"/>
                </a:solidFill>
              </a:rPr>
              <a:t>Psychosocial </a:t>
            </a:r>
          </a:p>
          <a:p>
            <a:pPr marL="911225" indent="-273050">
              <a:buNone/>
            </a:pPr>
            <a:endParaRPr lang="en-US" sz="2000"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33</a:t>
            </a:fld>
            <a:endParaRPr lang="en-US" dirty="0"/>
          </a:p>
        </p:txBody>
      </p:sp>
    </p:spTree>
    <p:extLst>
      <p:ext uri="{BB962C8B-B14F-4D97-AF65-F5344CB8AC3E}">
        <p14:creationId xmlns:p14="http://schemas.microsoft.com/office/powerpoint/2010/main" val="10070141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Clinician’s Gateway</a:t>
            </a:r>
          </a:p>
        </p:txBody>
      </p:sp>
      <p:pic>
        <p:nvPicPr>
          <p:cNvPr id="5" name="Content Placeholder 4" descr="Screen Clipp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823" y="2094583"/>
            <a:ext cx="8696259" cy="2096419"/>
          </a:xfrm>
        </p:spPr>
      </p:pic>
      <p:sp>
        <p:nvSpPr>
          <p:cNvPr id="4" name="Footer Placeholder 3"/>
          <p:cNvSpPr>
            <a:spLocks noGrp="1"/>
          </p:cNvSpPr>
          <p:nvPr>
            <p:ph type="ftr" sz="quarter" idx="11"/>
          </p:nvPr>
        </p:nvSpPr>
        <p:spPr/>
        <p:txBody>
          <a:bodyPr/>
          <a:lstStyle/>
          <a:p>
            <a:r>
              <a:rPr lang="en-US"/>
              <a:t>v9.6.19</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34</a:t>
            </a:fld>
            <a:endParaRPr lang="en-US" dirty="0"/>
          </a:p>
        </p:txBody>
      </p:sp>
      <p:sp>
        <p:nvSpPr>
          <p:cNvPr id="20" name="TextBox 19"/>
          <p:cNvSpPr txBox="1"/>
          <p:nvPr/>
        </p:nvSpPr>
        <p:spPr>
          <a:xfrm>
            <a:off x="1143000" y="4495800"/>
            <a:ext cx="6705600" cy="369332"/>
          </a:xfrm>
          <a:prstGeom prst="rect">
            <a:avLst/>
          </a:prstGeom>
          <a:noFill/>
        </p:spPr>
        <p:txBody>
          <a:bodyPr wrap="square" rtlCol="0">
            <a:spAutoFit/>
          </a:bodyPr>
          <a:lstStyle/>
          <a:p>
            <a:r>
              <a:rPr lang="en-US" dirty="0"/>
              <a:t>All of these fields must be completed. </a:t>
            </a:r>
          </a:p>
        </p:txBody>
      </p:sp>
    </p:spTree>
    <p:extLst>
      <p:ext uri="{BB962C8B-B14F-4D97-AF65-F5344CB8AC3E}">
        <p14:creationId xmlns:p14="http://schemas.microsoft.com/office/powerpoint/2010/main" val="3369414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75000"/>
                  </a:schemeClr>
                </a:solidFill>
              </a:rPr>
              <a:t>IS Help Desk Contact</a:t>
            </a:r>
          </a:p>
        </p:txBody>
      </p:sp>
      <p:sp>
        <p:nvSpPr>
          <p:cNvPr id="3" name="Content Placeholder 2"/>
          <p:cNvSpPr>
            <a:spLocks noGrp="1"/>
          </p:cNvSpPr>
          <p:nvPr>
            <p:ph idx="1"/>
          </p:nvPr>
        </p:nvSpPr>
        <p:spPr/>
        <p:txBody>
          <a:bodyPr>
            <a:normAutofit/>
          </a:bodyPr>
          <a:lstStyle/>
          <a:p>
            <a:pPr marL="0" indent="0">
              <a:buNone/>
            </a:pPr>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pPr/>
              <a:t>35</a:t>
            </a:fld>
            <a:endParaRPr lang="en-US" dirty="0"/>
          </a:p>
        </p:txBody>
      </p:sp>
      <p:sp>
        <p:nvSpPr>
          <p:cNvPr id="13" name="Oval 12"/>
          <p:cNvSpPr/>
          <p:nvPr/>
        </p:nvSpPr>
        <p:spPr>
          <a:xfrm>
            <a:off x="990600" y="1981200"/>
            <a:ext cx="7315200" cy="3733800"/>
          </a:xfrm>
          <a:prstGeom prst="ellipse">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62200" y="2828836"/>
            <a:ext cx="5486400" cy="2246769"/>
          </a:xfrm>
          <a:prstGeom prst="rect">
            <a:avLst/>
          </a:prstGeom>
        </p:spPr>
        <p:txBody>
          <a:bodyPr wrap="square">
            <a:spAutoFit/>
          </a:bodyPr>
          <a:lstStyle/>
          <a:p>
            <a:r>
              <a:rPr lang="en-US" sz="2800" dirty="0"/>
              <a:t>For assistance with entering ICD-10 codes into </a:t>
            </a:r>
            <a:r>
              <a:rPr lang="en-US" sz="2800" dirty="0" err="1"/>
              <a:t>InSyst</a:t>
            </a:r>
            <a:r>
              <a:rPr lang="en-US" sz="2800" dirty="0"/>
              <a:t>, please contact the Information Systems Help Desk @ 510.567.8181 or HIS@acgov.org</a:t>
            </a:r>
          </a:p>
        </p:txBody>
      </p:sp>
    </p:spTree>
    <p:extLst>
      <p:ext uri="{BB962C8B-B14F-4D97-AF65-F5344CB8AC3E}">
        <p14:creationId xmlns:p14="http://schemas.microsoft.com/office/powerpoint/2010/main" val="2650562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2400" dirty="0">
                <a:solidFill>
                  <a:schemeClr val="tx1"/>
                </a:solidFill>
              </a:rPr>
              <a:t>Step 1 Of The Golden Thread</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36</a:t>
            </a:fld>
            <a:endParaRPr lang="en-US" dirty="0"/>
          </a:p>
        </p:txBody>
      </p:sp>
      <p:sp>
        <p:nvSpPr>
          <p:cNvPr id="6" name="Title 5"/>
          <p:cNvSpPr>
            <a:spLocks noGrp="1"/>
          </p:cNvSpPr>
          <p:nvPr>
            <p:ph type="ctrTitle"/>
          </p:nvPr>
        </p:nvSpPr>
        <p:spPr/>
        <p:txBody>
          <a:bodyPr/>
          <a:lstStyle/>
          <a:p>
            <a:r>
              <a:rPr lang="en-US" dirty="0">
                <a:solidFill>
                  <a:schemeClr val="accent3">
                    <a:lumMod val="75000"/>
                  </a:schemeClr>
                </a:solidFill>
              </a:rPr>
              <a:t>Mental Health Assessment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758952"/>
          </a:xfrm>
        </p:spPr>
        <p:txBody>
          <a:bodyPr>
            <a:normAutofit fontScale="90000"/>
          </a:bodyPr>
          <a:lstStyle/>
          <a:p>
            <a:r>
              <a:rPr lang="en-US" dirty="0"/>
              <a:t>Assessment</a:t>
            </a:r>
            <a:br>
              <a:rPr lang="en-US" dirty="0"/>
            </a:br>
            <a:endParaRPr lang="en-US" sz="3100" dirty="0"/>
          </a:p>
        </p:txBody>
      </p:sp>
      <p:sp>
        <p:nvSpPr>
          <p:cNvPr id="3" name="Content Placeholder 2"/>
          <p:cNvSpPr>
            <a:spLocks noGrp="1"/>
          </p:cNvSpPr>
          <p:nvPr>
            <p:ph sz="quarter" idx="1"/>
          </p:nvPr>
        </p:nvSpPr>
        <p:spPr>
          <a:xfrm>
            <a:off x="381000" y="1752600"/>
            <a:ext cx="8382000" cy="4709160"/>
          </a:xfrm>
        </p:spPr>
        <p:txBody>
          <a:bodyPr>
            <a:noAutofit/>
          </a:bodyPr>
          <a:lstStyle/>
          <a:p>
            <a:pPr marL="349568" lvl="2" indent="-342900">
              <a:buClr>
                <a:schemeClr val="accent1"/>
              </a:buClr>
              <a:buSzPct val="85000"/>
              <a:buFont typeface="Arial" panose="020B0604020202020204" pitchFamily="34" charset="0"/>
              <a:buChar char="•"/>
            </a:pPr>
            <a:r>
              <a:rPr lang="en-US" dirty="0">
                <a:solidFill>
                  <a:schemeClr val="tx1"/>
                </a:solidFill>
              </a:rPr>
              <a:t>Assessments are a collection of information and clinical analysis that are designed to evaluate the current status of a client’s mental, emotional, or behavioral health. </a:t>
            </a:r>
          </a:p>
          <a:p>
            <a:pPr marL="280988" lvl="3" indent="3175">
              <a:buClr>
                <a:schemeClr val="accent1"/>
              </a:buClr>
              <a:buSzPct val="85000"/>
              <a:buNone/>
            </a:pPr>
            <a:endParaRPr lang="en-US" dirty="0"/>
          </a:p>
          <a:p>
            <a:pPr>
              <a:buFont typeface="Arial" panose="020B0604020202020204" pitchFamily="34" charset="0"/>
              <a:buChar char="•"/>
            </a:pPr>
            <a:r>
              <a:rPr lang="en-US" sz="2000" dirty="0"/>
              <a:t>What is the purpose?</a:t>
            </a:r>
          </a:p>
          <a:p>
            <a:pPr lvl="1">
              <a:buFont typeface="Wingdings" pitchFamily="2" charset="2"/>
              <a:buChar char="§"/>
            </a:pPr>
            <a:r>
              <a:rPr lang="en-US" sz="2000" dirty="0">
                <a:solidFill>
                  <a:schemeClr val="tx1"/>
                </a:solidFill>
              </a:rPr>
              <a:t>To learn about client’s story</a:t>
            </a:r>
          </a:p>
          <a:p>
            <a:pPr lvl="1">
              <a:buFont typeface="Wingdings" pitchFamily="2" charset="2"/>
              <a:buChar char="§"/>
            </a:pPr>
            <a:r>
              <a:rPr lang="en-US" sz="2000" dirty="0">
                <a:solidFill>
                  <a:schemeClr val="tx1"/>
                </a:solidFill>
              </a:rPr>
              <a:t>Gather information about the client in order to formulate a diagnosis, develop a conceptualization, and collaboratively create a treatment plan (acknowledged by client’s signature).</a:t>
            </a:r>
          </a:p>
          <a:p>
            <a:pPr lvl="1">
              <a:buFont typeface="Wingdings" pitchFamily="2" charset="2"/>
              <a:buChar char="§"/>
            </a:pPr>
            <a:r>
              <a:rPr lang="en-US" sz="2000" dirty="0">
                <a:solidFill>
                  <a:schemeClr val="tx1"/>
                </a:solidFill>
              </a:rPr>
              <a:t>Determine if the client meets medical necessity:</a:t>
            </a:r>
          </a:p>
          <a:p>
            <a:pPr lvl="2">
              <a:buFont typeface="Wingdings" pitchFamily="2" charset="2"/>
              <a:buChar char="§"/>
            </a:pPr>
            <a:r>
              <a:rPr lang="en-US" dirty="0"/>
              <a:t> Do they have an “included” diagnosis and an impairment in life functioning due to their mental health symptoms?</a:t>
            </a:r>
          </a:p>
          <a:p>
            <a:pPr lvl="2">
              <a:buFont typeface="Wingdings" pitchFamily="2" charset="2"/>
              <a:buChar char="§"/>
            </a:pPr>
            <a:endParaRPr lang="en-US" sz="2200" dirty="0"/>
          </a:p>
        </p:txBody>
      </p:sp>
      <p:sp>
        <p:nvSpPr>
          <p:cNvPr id="6" name="Slide Number Placeholder 5"/>
          <p:cNvSpPr>
            <a:spLocks noGrp="1"/>
          </p:cNvSpPr>
          <p:nvPr>
            <p:ph type="sldNum" sz="quarter" idx="12"/>
          </p:nvPr>
        </p:nvSpPr>
        <p:spPr/>
        <p:txBody>
          <a:bodyPr/>
          <a:lstStyle/>
          <a:p>
            <a:fld id="{700861E1-0C85-490F-A709-222B40EEEBBE}" type="slidenum">
              <a:rPr lang="en-US" smtClean="0">
                <a:solidFill>
                  <a:srgbClr val="8CADAE">
                    <a:shade val="75000"/>
                  </a:srgbClr>
                </a:solidFill>
              </a:rPr>
              <a:pPr/>
              <a:t>37</a:t>
            </a:fld>
            <a:endParaRPr lang="en-US" dirty="0">
              <a:solidFill>
                <a:srgbClr val="8CADAE">
                  <a:shade val="75000"/>
                </a:srgbClr>
              </a:solidFill>
            </a:endParaRPr>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236648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a:t>Scope of Practice for mental health assessment</a:t>
            </a:r>
          </a:p>
        </p:txBody>
      </p:sp>
      <p:sp>
        <p:nvSpPr>
          <p:cNvPr id="3" name="Content Placeholder 2"/>
          <p:cNvSpPr>
            <a:spLocks noGrp="1"/>
          </p:cNvSpPr>
          <p:nvPr>
            <p:ph sz="quarter" idx="1"/>
          </p:nvPr>
        </p:nvSpPr>
        <p:spPr>
          <a:xfrm>
            <a:off x="304800" y="1447800"/>
            <a:ext cx="8503920" cy="4572000"/>
          </a:xfrm>
        </p:spPr>
        <p:txBody>
          <a:bodyPr>
            <a:noAutofit/>
          </a:bodyPr>
          <a:lstStyle/>
          <a:p>
            <a:pPr marL="342900" lvl="1" indent="-342900">
              <a:buClr>
                <a:schemeClr val="accent1"/>
              </a:buClr>
              <a:buSzPct val="85000"/>
              <a:buFont typeface="Arial" panose="020B0604020202020204" pitchFamily="34" charset="0"/>
              <a:buChar char="•"/>
            </a:pPr>
            <a:r>
              <a:rPr lang="en-US" sz="1400" dirty="0">
                <a:solidFill>
                  <a:schemeClr val="tx1"/>
                </a:solidFill>
              </a:rPr>
              <a:t>A Licensed LPHA may: 1) Conduct MSE and establish a diagnosis and 2) May complete and sign the mental health assessment form.</a:t>
            </a:r>
          </a:p>
          <a:p>
            <a:pPr marL="342900" lvl="1" indent="-342900">
              <a:buClr>
                <a:schemeClr val="accent1"/>
              </a:buClr>
              <a:buSzPct val="85000"/>
              <a:buFont typeface="Arial" panose="020B0604020202020204" pitchFamily="34" charset="0"/>
              <a:buChar char="•"/>
            </a:pPr>
            <a:endParaRPr lang="en-US" sz="1400" dirty="0">
              <a:solidFill>
                <a:schemeClr val="tx1"/>
              </a:solidFill>
            </a:endParaRPr>
          </a:p>
          <a:p>
            <a:pPr marL="342900" lvl="1" indent="-342900">
              <a:buClr>
                <a:schemeClr val="accent1"/>
              </a:buClr>
              <a:buSzPct val="85000"/>
              <a:buFont typeface="Arial" panose="020B0604020202020204" pitchFamily="34" charset="0"/>
              <a:buChar char="•"/>
            </a:pPr>
            <a:r>
              <a:rPr lang="en-US" sz="1400" dirty="0">
                <a:solidFill>
                  <a:schemeClr val="tx1"/>
                </a:solidFill>
              </a:rPr>
              <a:t>A Waivered/Registered LPHA may: 1) Conduct MSE and establish a diagnosis (must have a licensed LPHA co-signature ) and 2) May complete a mental health assessment form.</a:t>
            </a:r>
          </a:p>
          <a:p>
            <a:pPr marL="342900" lvl="1" indent="-342900">
              <a:buClr>
                <a:schemeClr val="accent1"/>
              </a:buClr>
              <a:buSzPct val="85000"/>
              <a:buFont typeface="Arial" panose="020B0604020202020204" pitchFamily="34" charset="0"/>
              <a:buChar char="•"/>
            </a:pPr>
            <a:endParaRPr lang="en-US" sz="1400" dirty="0">
              <a:solidFill>
                <a:schemeClr val="tx1"/>
              </a:solidFill>
            </a:endParaRPr>
          </a:p>
          <a:p>
            <a:pPr marL="342900" lvl="1" indent="-342900">
              <a:buClr>
                <a:schemeClr val="accent1"/>
              </a:buClr>
              <a:buSzPct val="85000"/>
              <a:buFont typeface="Arial" panose="020B0604020202020204" pitchFamily="34" charset="0"/>
              <a:buChar char="•"/>
            </a:pPr>
            <a:r>
              <a:rPr lang="en-US" sz="1400" dirty="0">
                <a:solidFill>
                  <a:schemeClr val="tx1"/>
                </a:solidFill>
              </a:rPr>
              <a:t>A Second Year FTE MH Graduate Student/Trainee with written attestation (placed in personnel file by the current Licensed Clinical Supervisor that the student trainee has sufficient education, training and experience to diagnose independently with the Licensed Supervisor’s on-going full record review, supervision and co-signature) may 1) Conduct a MSE and establish diagnosis (with licensed LPHA co-signature) and 2) Complete mental health assessment form (with a licensed LPHA co-signature).</a:t>
            </a:r>
          </a:p>
          <a:p>
            <a:pPr marL="342900" lvl="1" indent="-342900">
              <a:buClr>
                <a:schemeClr val="accent1"/>
              </a:buClr>
              <a:buSzPct val="85000"/>
              <a:buFont typeface="Arial" panose="020B0604020202020204" pitchFamily="34" charset="0"/>
              <a:buChar char="•"/>
            </a:pPr>
            <a:endParaRPr lang="en-US" sz="1400" dirty="0">
              <a:solidFill>
                <a:schemeClr val="tx1"/>
              </a:solidFill>
            </a:endParaRPr>
          </a:p>
          <a:p>
            <a:pPr marL="342900" lvl="1" indent="-342900">
              <a:buClr>
                <a:schemeClr val="accent1"/>
              </a:buClr>
              <a:buSzPct val="85000"/>
              <a:buFont typeface="Arial" panose="020B0604020202020204" pitchFamily="34" charset="0"/>
              <a:buChar char="•"/>
            </a:pPr>
            <a:r>
              <a:rPr lang="en-US" sz="1400" dirty="0">
                <a:solidFill>
                  <a:schemeClr val="tx1"/>
                </a:solidFill>
              </a:rPr>
              <a:t>A First Year Graduate Students: 1) May not establish a diagnosis, 2) May complete and sign a MH Assessment form (with a Licensed LPHA co-signature).</a:t>
            </a:r>
          </a:p>
          <a:p>
            <a:pPr marL="617220" lvl="2" indent="-342900">
              <a:buClr>
                <a:schemeClr val="accent1"/>
              </a:buClr>
              <a:buSzPct val="85000"/>
              <a:buFont typeface="Arial" panose="020B0604020202020204" pitchFamily="34" charset="0"/>
              <a:buChar char="•"/>
            </a:pPr>
            <a:r>
              <a:rPr lang="en-US" sz="1400" dirty="0"/>
              <a:t>When a first year graduate student completes an assessment, they may not complete the diagnosis section of the assessment form. Only a clinician with the proper scope of practice may meet with a client to conduct a MSE and establish a diagnosis. That clinician must complete and sign (with required co-signatures) the diagnosis section of the assessment.</a:t>
            </a:r>
          </a:p>
        </p:txBody>
      </p:sp>
      <p:sp>
        <p:nvSpPr>
          <p:cNvPr id="6" name="Slide Number Placeholder 5"/>
          <p:cNvSpPr>
            <a:spLocks noGrp="1"/>
          </p:cNvSpPr>
          <p:nvPr>
            <p:ph type="sldNum" sz="quarter" idx="12"/>
          </p:nvPr>
        </p:nvSpPr>
        <p:spPr/>
        <p:txBody>
          <a:bodyPr/>
          <a:lstStyle/>
          <a:p>
            <a:fld id="{700861E1-0C85-490F-A709-222B40EEEBBE}" type="slidenum">
              <a:rPr lang="en-US" smtClean="0"/>
              <a:pPr/>
              <a:t>38</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238388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br>
              <a:rPr lang="en-US" sz="2800" dirty="0"/>
            </a:br>
            <a:r>
              <a:rPr lang="en-US" sz="2800" dirty="0"/>
              <a:t>MHRS Activities</a:t>
            </a:r>
          </a:p>
        </p:txBody>
      </p:sp>
      <p:sp>
        <p:nvSpPr>
          <p:cNvPr id="3" name="Content Placeholder 2"/>
          <p:cNvSpPr>
            <a:spLocks noGrp="1"/>
          </p:cNvSpPr>
          <p:nvPr>
            <p:ph sz="quarter" idx="1"/>
          </p:nvPr>
        </p:nvSpPr>
        <p:spPr>
          <a:xfrm>
            <a:off x="304800" y="1447800"/>
            <a:ext cx="8503920" cy="4572000"/>
          </a:xfrm>
        </p:spPr>
        <p:txBody>
          <a:bodyPr>
            <a:noAutofit/>
          </a:bodyPr>
          <a:lstStyle/>
          <a:p>
            <a:pPr marL="342900" lvl="1" indent="-342900">
              <a:buClr>
                <a:schemeClr val="accent1"/>
              </a:buClr>
              <a:buSzPct val="85000"/>
            </a:pPr>
            <a:endParaRPr lang="en-US" sz="1800" dirty="0">
              <a:solidFill>
                <a:srgbClr val="FF0000"/>
              </a:solidFill>
            </a:endParaRPr>
          </a:p>
          <a:p>
            <a:pPr lvl="0">
              <a:buFont typeface="Arial" panose="020B0604020202020204" pitchFamily="34" charset="0"/>
              <a:buChar char="•"/>
            </a:pPr>
            <a:r>
              <a:rPr lang="en-US" sz="2000" dirty="0"/>
              <a:t>If the agency determines it is within their scope of ability, training, and experience MHRS &amp; Adjunct Staff may collect self-report information in the areas of:</a:t>
            </a:r>
          </a:p>
          <a:p>
            <a:pPr marL="923925" indent="-285750">
              <a:buFont typeface="Arial" panose="020B0604020202020204" pitchFamily="34" charset="0"/>
              <a:buChar char="•"/>
            </a:pPr>
            <a:r>
              <a:rPr lang="en-US" sz="2000" dirty="0"/>
              <a:t>Mental health and medical history</a:t>
            </a:r>
          </a:p>
          <a:p>
            <a:pPr marL="923925" indent="-285750">
              <a:buFont typeface="Arial" panose="020B0604020202020204" pitchFamily="34" charset="0"/>
              <a:buChar char="•"/>
            </a:pPr>
            <a:r>
              <a:rPr lang="en-US" sz="2000" dirty="0"/>
              <a:t>Substance exposure and use</a:t>
            </a:r>
          </a:p>
          <a:p>
            <a:pPr marL="923925" indent="-285750">
              <a:buFont typeface="Arial" panose="020B0604020202020204" pitchFamily="34" charset="0"/>
              <a:buChar char="•"/>
            </a:pPr>
            <a:r>
              <a:rPr lang="en-US" sz="2000" dirty="0"/>
              <a:t>Identifying strengths, risks, and barriers to achieving goals</a:t>
            </a:r>
          </a:p>
          <a:p>
            <a:pPr marL="923925" indent="-285750">
              <a:buFont typeface="Arial" panose="020B0604020202020204" pitchFamily="34" charset="0"/>
              <a:buChar char="•"/>
            </a:pPr>
            <a:r>
              <a:rPr lang="en-US" sz="2000" dirty="0"/>
              <a:t>Demographic information</a:t>
            </a:r>
            <a:endParaRPr lang="en-US" sz="2000" dirty="0">
              <a:latin typeface="Calibri"/>
              <a:ea typeface="Cambria"/>
              <a:cs typeface="Times New Roman"/>
            </a:endParaRPr>
          </a:p>
          <a:p>
            <a:pPr>
              <a:buFont typeface="Arial" panose="020B0604020202020204" pitchFamily="34" charset="0"/>
              <a:buChar char="•"/>
            </a:pPr>
            <a:r>
              <a:rPr lang="en-US" sz="2000" dirty="0">
                <a:solidFill>
                  <a:schemeClr val="tx1"/>
                </a:solidFill>
              </a:rPr>
              <a:t>MHRS &amp; Adjunct Staff may not enter information into the Assessment form. This information must be documented in progress notes.</a:t>
            </a:r>
          </a:p>
          <a:p>
            <a:pPr>
              <a:buFont typeface="Arial" panose="020B0604020202020204" pitchFamily="34" charset="0"/>
              <a:buChar char="•"/>
            </a:pPr>
            <a:r>
              <a:rPr lang="en-US" sz="2000" dirty="0">
                <a:solidFill>
                  <a:schemeClr val="tx1"/>
                </a:solidFill>
              </a:rPr>
              <a:t>Progress Notes will generally indicate: </a:t>
            </a:r>
          </a:p>
          <a:p>
            <a:pPr lvl="4">
              <a:buFont typeface="Arial" panose="020B0604020202020204" pitchFamily="34" charset="0"/>
              <a:buChar char="•"/>
            </a:pPr>
            <a:r>
              <a:rPr lang="en-US" sz="2000" dirty="0">
                <a:solidFill>
                  <a:schemeClr val="tx1"/>
                </a:solidFill>
              </a:rPr>
              <a:t>“Client/Family Member/Other reports ____.”</a:t>
            </a:r>
          </a:p>
          <a:p>
            <a:pPr marL="0" lvl="0" indent="0">
              <a:buNone/>
            </a:pPr>
            <a:endParaRPr lang="en-US" sz="1600" dirty="0">
              <a:latin typeface="Calibri"/>
              <a:ea typeface="Cambria"/>
              <a:cs typeface="Times New Roman"/>
            </a:endParaRPr>
          </a:p>
          <a:p>
            <a:endParaRPr lang="en-US" sz="1800" i="1" dirty="0"/>
          </a:p>
          <a:p>
            <a:endParaRPr lang="en-US" sz="1800" i="1"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39</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4237527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5098"/>
            <a:ext cx="8534400" cy="758952"/>
          </a:xfrm>
        </p:spPr>
        <p:txBody>
          <a:bodyPr>
            <a:normAutofit fontScale="90000"/>
          </a:bodyPr>
          <a:lstStyle/>
          <a:p>
            <a:r>
              <a:rPr lang="en-US" dirty="0"/>
              <a:t>Clinician’s Gateway Is Alameda County’s Electronic Health Record System</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a:t>
            </a:fld>
            <a:endParaRPr lang="en-US" dirty="0"/>
          </a:p>
        </p:txBody>
      </p:sp>
      <p:sp>
        <p:nvSpPr>
          <p:cNvPr id="5" name="Content Placeholder 4"/>
          <p:cNvSpPr>
            <a:spLocks noGrp="1"/>
          </p:cNvSpPr>
          <p:nvPr>
            <p:ph sz="quarter" idx="1"/>
          </p:nvPr>
        </p:nvSpPr>
        <p:spPr/>
        <p:txBody>
          <a:bodyPr/>
          <a:lstStyle/>
          <a:p>
            <a:r>
              <a:rPr lang="en-US" dirty="0"/>
              <a:t>This Training will focus on Documentation Requirements.</a:t>
            </a:r>
          </a:p>
          <a:p>
            <a:r>
              <a:rPr lang="en-US" dirty="0"/>
              <a:t>For Training on how to use Clinician’s Gateway your agency can request a training from Information Systems.</a:t>
            </a:r>
          </a:p>
          <a:p>
            <a:r>
              <a:rPr lang="en-US" dirty="0">
                <a:hlinkClick r:id="rId2"/>
              </a:rPr>
              <a:t>http://achcsa.org/behavioral-health/forms.aspx</a:t>
            </a:r>
            <a:endParaRPr lang="en-US" dirty="0"/>
          </a:p>
          <a:p>
            <a:r>
              <a:rPr lang="en-US" dirty="0"/>
              <a:t>  </a:t>
            </a:r>
          </a:p>
        </p:txBody>
      </p:sp>
      <p:pic>
        <p:nvPicPr>
          <p:cNvPr id="6" name="Picture 5"/>
          <p:cNvPicPr>
            <a:picLocks noChangeAspect="1"/>
          </p:cNvPicPr>
          <p:nvPr/>
        </p:nvPicPr>
        <p:blipFill>
          <a:blip r:embed="rId3"/>
          <a:stretch>
            <a:fillRect/>
          </a:stretch>
        </p:blipFill>
        <p:spPr>
          <a:xfrm>
            <a:off x="3276600" y="4234347"/>
            <a:ext cx="4561628" cy="1861653"/>
          </a:xfrm>
          <a:prstGeom prst="rect">
            <a:avLst/>
          </a:prstGeom>
        </p:spPr>
      </p:pic>
      <p:sp>
        <p:nvSpPr>
          <p:cNvPr id="7" name="Right Arrow 6"/>
          <p:cNvSpPr/>
          <p:nvPr/>
        </p:nvSpPr>
        <p:spPr>
          <a:xfrm>
            <a:off x="2590800" y="5640324"/>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596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752600"/>
            <a:ext cx="8382000" cy="4495800"/>
          </a:xfrm>
        </p:spPr>
        <p:txBody>
          <a:bodyPr>
            <a:noAutofit/>
          </a:bodyPr>
          <a:lstStyle/>
          <a:p>
            <a:r>
              <a:rPr lang="en-US" sz="1600" dirty="0"/>
              <a:t>The Initial Mental Health Assessment is due within 60 days of the Episode Opening Date (EOD).</a:t>
            </a:r>
            <a:endParaRPr lang="en-US" sz="1600" i="1" dirty="0"/>
          </a:p>
          <a:p>
            <a:r>
              <a:rPr lang="en-US" altLang="en-US" sz="1600" dirty="0"/>
              <a:t>Annual Assessments after that are due </a:t>
            </a:r>
            <a:r>
              <a:rPr lang="en-US" sz="1600" dirty="0"/>
              <a:t>within the 30 day period prior to the first day of the Episode Opening Month (EOM). </a:t>
            </a:r>
          </a:p>
          <a:p>
            <a:pPr lvl="1"/>
            <a:r>
              <a:rPr lang="en-US" sz="1600" dirty="0">
                <a:solidFill>
                  <a:schemeClr val="tx1"/>
                </a:solidFill>
              </a:rPr>
              <a:t>Example:</a:t>
            </a:r>
          </a:p>
          <a:p>
            <a:pPr lvl="2"/>
            <a:r>
              <a:rPr lang="en-US" sz="1600" dirty="0"/>
              <a:t>Episode Opening Date (EOD) 8/28/18 and Assessment due by 10/26/18 (actual 60 day count) before claiming for planned services.</a:t>
            </a:r>
          </a:p>
          <a:p>
            <a:pPr lvl="2"/>
            <a:r>
              <a:rPr lang="en-US" sz="1600" dirty="0"/>
              <a:t>Annual Assessment is due in July 2019 and all required signatures must be obtained no later then 7/31/2019.</a:t>
            </a:r>
            <a:endParaRPr lang="en-US" dirty="0"/>
          </a:p>
          <a:p>
            <a:endParaRPr lang="en-US" sz="1800" dirty="0"/>
          </a:p>
          <a:p>
            <a:r>
              <a:rPr lang="en-US" sz="1800" dirty="0"/>
              <a:t>Programs with earlier assessment due dates:</a:t>
            </a:r>
          </a:p>
          <a:p>
            <a:pPr lvl="1"/>
            <a:r>
              <a:rPr lang="en-US" sz="1600" dirty="0">
                <a:solidFill>
                  <a:schemeClr val="tx1"/>
                </a:solidFill>
              </a:rPr>
              <a:t>DTI, DR, Adult Residential, Crisis Residential by day seven (7)</a:t>
            </a:r>
          </a:p>
          <a:p>
            <a:pPr lvl="1"/>
            <a:r>
              <a:rPr lang="en-US" sz="1600" dirty="0">
                <a:solidFill>
                  <a:schemeClr val="tx1"/>
                </a:solidFill>
              </a:rPr>
              <a:t>Psychiatric Health Facility Services - 72 hours (actual count)</a:t>
            </a:r>
          </a:p>
          <a:p>
            <a:pPr lvl="1"/>
            <a:r>
              <a:rPr lang="en-US" sz="1600" dirty="0">
                <a:solidFill>
                  <a:schemeClr val="tx1"/>
                </a:solidFill>
              </a:rPr>
              <a:t>Psychiatric Inpatient Services - 72 hours (excluding Sat. &amp; Sun)</a:t>
            </a:r>
          </a:p>
          <a:p>
            <a:pPr lvl="1"/>
            <a:r>
              <a:rPr lang="en-US" sz="1600" dirty="0">
                <a:solidFill>
                  <a:schemeClr val="tx1"/>
                </a:solidFill>
              </a:rPr>
              <a:t>TBS Services – Prior to any TBS claiming</a:t>
            </a:r>
          </a:p>
          <a:p>
            <a:pPr marL="0" indent="0">
              <a:buNone/>
            </a:pPr>
            <a:endParaRPr lang="en-US" sz="2000" dirty="0"/>
          </a:p>
          <a:p>
            <a:pPr lvl="1"/>
            <a:endParaRPr lang="en-US" sz="2000" dirty="0"/>
          </a:p>
          <a:p>
            <a:pPr marL="0" indent="0">
              <a:buNone/>
            </a:pPr>
            <a:endParaRPr lang="en-US" sz="2000" dirty="0"/>
          </a:p>
          <a:p>
            <a:endParaRPr lang="en-US" sz="2000"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40</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9" name="Title 8"/>
          <p:cNvSpPr>
            <a:spLocks noGrp="1"/>
          </p:cNvSpPr>
          <p:nvPr>
            <p:ph type="title"/>
          </p:nvPr>
        </p:nvSpPr>
        <p:spPr/>
        <p:txBody>
          <a:bodyPr/>
          <a:lstStyle/>
          <a:p>
            <a:r>
              <a:rPr lang="en-US" dirty="0"/>
              <a:t>Assessment Dates</a:t>
            </a:r>
          </a:p>
        </p:txBody>
      </p:sp>
    </p:spTree>
    <p:extLst>
      <p:ext uri="{BB962C8B-B14F-4D97-AF65-F5344CB8AC3E}">
        <p14:creationId xmlns:p14="http://schemas.microsoft.com/office/powerpoint/2010/main" val="3029542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Incomplete Assessment</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41</a:t>
            </a:fld>
            <a:endParaRPr lang="en-US" dirty="0"/>
          </a:p>
        </p:txBody>
      </p:sp>
      <p:sp>
        <p:nvSpPr>
          <p:cNvPr id="5" name="Content Placeholder 4"/>
          <p:cNvSpPr>
            <a:spLocks noGrp="1"/>
          </p:cNvSpPr>
          <p:nvPr>
            <p:ph sz="quarter" idx="1"/>
          </p:nvPr>
        </p:nvSpPr>
        <p:spPr/>
        <p:txBody>
          <a:bodyPr>
            <a:normAutofit lnSpcReduction="10000"/>
          </a:bodyPr>
          <a:lstStyle/>
          <a:p>
            <a:r>
              <a:rPr lang="en-US" sz="2400" dirty="0"/>
              <a:t>If it is not possible to address all required elements of the assessment due to issues of client participation or inability to obtain a full history, but medical necessity has been established, the Assessment should be completed within the required deadlines, with notations of when addendums with missing information are expected.</a:t>
            </a:r>
          </a:p>
          <a:p>
            <a:endParaRPr lang="en-US" sz="2400" dirty="0"/>
          </a:p>
          <a:p>
            <a:r>
              <a:rPr lang="en-US" sz="2400" dirty="0"/>
              <a:t>If medical necessity can not be established (due to clinical reasons) do not complete the assessment until this information can be obtained. </a:t>
            </a:r>
          </a:p>
          <a:p>
            <a:pPr lvl="1"/>
            <a:r>
              <a:rPr lang="en-US" sz="2400" dirty="0">
                <a:solidFill>
                  <a:schemeClr val="tx1"/>
                </a:solidFill>
              </a:rPr>
              <a:t>You may continue to bill for assessment (and other unplanned services) until you complete an assessment. </a:t>
            </a:r>
          </a:p>
        </p:txBody>
      </p:sp>
    </p:spTree>
    <p:extLst>
      <p:ext uri="{BB962C8B-B14F-4D97-AF65-F5344CB8AC3E}">
        <p14:creationId xmlns:p14="http://schemas.microsoft.com/office/powerpoint/2010/main" val="1410836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Required Items of an Assessment</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42</a:t>
            </a:fld>
            <a:endParaRPr lang="en-US" dirty="0"/>
          </a:p>
        </p:txBody>
      </p:sp>
      <p:sp>
        <p:nvSpPr>
          <p:cNvPr id="5" name="Content Placeholder 4"/>
          <p:cNvSpPr>
            <a:spLocks noGrp="1"/>
          </p:cNvSpPr>
          <p:nvPr>
            <p:ph sz="quarter" idx="1"/>
          </p:nvPr>
        </p:nvSpPr>
        <p:spPr/>
        <p:txBody>
          <a:bodyPr>
            <a:normAutofit fontScale="55000" lnSpcReduction="20000"/>
          </a:bodyPr>
          <a:lstStyle/>
          <a:p>
            <a:r>
              <a:rPr lang="en-US" dirty="0"/>
              <a:t>Identifying Information (now includes SOGIE)</a:t>
            </a:r>
          </a:p>
          <a:p>
            <a:r>
              <a:rPr lang="en-US" dirty="0"/>
              <a:t>Communication Needs</a:t>
            </a:r>
          </a:p>
          <a:p>
            <a:r>
              <a:rPr lang="en-US" dirty="0"/>
              <a:t>Medical History</a:t>
            </a:r>
          </a:p>
          <a:p>
            <a:r>
              <a:rPr lang="en-US" dirty="0"/>
              <a:t>Presenting Problem(s) / Referral Reason</a:t>
            </a:r>
          </a:p>
          <a:p>
            <a:r>
              <a:rPr lang="en-US" dirty="0"/>
              <a:t>Relevant Conditions &amp; Psychosocial Factors</a:t>
            </a:r>
          </a:p>
          <a:p>
            <a:r>
              <a:rPr lang="en-US" dirty="0"/>
              <a:t>Risks</a:t>
            </a:r>
          </a:p>
          <a:p>
            <a:r>
              <a:rPr lang="en-US" dirty="0"/>
              <a:t>Client / Family Strengths</a:t>
            </a:r>
          </a:p>
          <a:p>
            <a:r>
              <a:rPr lang="en-US" dirty="0"/>
              <a:t>Medications</a:t>
            </a:r>
          </a:p>
          <a:p>
            <a:r>
              <a:rPr lang="en-US" dirty="0"/>
              <a:t>Allergies / Adverse Reactions / Sensitivities</a:t>
            </a:r>
          </a:p>
          <a:p>
            <a:r>
              <a:rPr lang="en-US" dirty="0"/>
              <a:t>Substance Exposure/Use</a:t>
            </a:r>
          </a:p>
          <a:p>
            <a:r>
              <a:rPr lang="en-US" dirty="0"/>
              <a:t>Mental Health History</a:t>
            </a:r>
          </a:p>
          <a:p>
            <a:r>
              <a:rPr lang="en-US" dirty="0"/>
              <a:t>Other History (Employment, living situation, etc.)</a:t>
            </a:r>
          </a:p>
          <a:p>
            <a:r>
              <a:rPr lang="en-US" dirty="0"/>
              <a:t>For Clients Under Age 18</a:t>
            </a:r>
          </a:p>
          <a:p>
            <a:pPr lvl="1"/>
            <a:r>
              <a:rPr lang="en-US" dirty="0">
                <a:solidFill>
                  <a:schemeClr val="tx1"/>
                </a:solidFill>
              </a:rPr>
              <a:t>Prenatal/Perinatal Events and Complete Developmental History</a:t>
            </a:r>
          </a:p>
          <a:p>
            <a:r>
              <a:rPr lang="en-US" dirty="0"/>
              <a:t>Mental Status Exam (MSE)</a:t>
            </a:r>
          </a:p>
          <a:p>
            <a:r>
              <a:rPr lang="en-US" dirty="0"/>
              <a:t>Complete Diagnosis with required signatures</a:t>
            </a:r>
          </a:p>
          <a:p>
            <a:r>
              <a:rPr lang="en-US" dirty="0"/>
              <a:t>Complete Signature of Individual Completing the Assessment (with required co-signatures)</a:t>
            </a:r>
          </a:p>
          <a:p>
            <a:endParaRPr lang="en-US" dirty="0"/>
          </a:p>
          <a:p>
            <a:pPr algn="ctr">
              <a:buNone/>
            </a:pPr>
            <a:r>
              <a:rPr lang="en-US" dirty="0"/>
              <a:t>	*</a:t>
            </a:r>
            <a:r>
              <a:rPr lang="en-US" sz="2900" dirty="0"/>
              <a:t>BHCS SMHS Documentation Manual provides specific information about the minimum required elements for each of these items*</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Assuring Form Compliance</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43</a:t>
            </a:fld>
            <a:endParaRPr lang="en-US" dirty="0"/>
          </a:p>
        </p:txBody>
      </p:sp>
      <p:sp>
        <p:nvSpPr>
          <p:cNvPr id="5" name="Content Placeholder 4"/>
          <p:cNvSpPr>
            <a:spLocks noGrp="1"/>
          </p:cNvSpPr>
          <p:nvPr>
            <p:ph sz="quarter" idx="1"/>
          </p:nvPr>
        </p:nvSpPr>
        <p:spPr/>
        <p:txBody>
          <a:bodyPr/>
          <a:lstStyle/>
          <a:p>
            <a:r>
              <a:rPr lang="en-US" dirty="0"/>
              <a:t>It is the provider’s responsibility to keep their forms and EHR up to date with all </a:t>
            </a:r>
            <a:r>
              <a:rPr lang="en-US" dirty="0" err="1"/>
              <a:t>Medi</a:t>
            </a:r>
            <a:r>
              <a:rPr lang="en-US" dirty="0"/>
              <a:t>-Cal documentation requirements.</a:t>
            </a:r>
          </a:p>
          <a:p>
            <a:endParaRPr lang="en-US" dirty="0"/>
          </a:p>
          <a:p>
            <a:r>
              <a:rPr lang="en-US" dirty="0"/>
              <a:t>Clinician’s Gateway is in the process of being updated and it is the responsibility of each agency to follow the current SMHS documentation standards by including the required information into the narrative fields.</a:t>
            </a:r>
          </a:p>
          <a:p>
            <a:pPr>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44</a:t>
            </a:fld>
            <a:endParaRPr lang="en-US" dirty="0"/>
          </a:p>
        </p:txBody>
      </p:sp>
      <p:sp>
        <p:nvSpPr>
          <p:cNvPr id="5" name="Title 4"/>
          <p:cNvSpPr>
            <a:spLocks noGrp="1"/>
          </p:cNvSpPr>
          <p:nvPr>
            <p:ph type="title"/>
          </p:nvPr>
        </p:nvSpPr>
        <p:spPr/>
        <p:txBody>
          <a:bodyPr/>
          <a:lstStyle/>
          <a:p>
            <a:pPr algn="ctr"/>
            <a:r>
              <a:rPr lang="en-US" dirty="0"/>
              <a:t>Cultural Considerations</a:t>
            </a:r>
          </a:p>
        </p:txBody>
      </p:sp>
      <p:sp>
        <p:nvSpPr>
          <p:cNvPr id="2" name="Content Placeholder 1"/>
          <p:cNvSpPr>
            <a:spLocks noGrp="1"/>
          </p:cNvSpPr>
          <p:nvPr>
            <p:ph sz="quarter" idx="1"/>
          </p:nvPr>
        </p:nvSpPr>
        <p:spPr>
          <a:xfrm>
            <a:off x="278892" y="1752600"/>
            <a:ext cx="8503920" cy="4572000"/>
          </a:xfrm>
        </p:spPr>
        <p:txBody>
          <a:bodyPr anchor="ctr"/>
          <a:lstStyle/>
          <a:p>
            <a:pPr marL="214313" indent="-214313">
              <a:buFont typeface="Arial" panose="020B0604020202020204" pitchFamily="34" charset="0"/>
              <a:buChar char="•"/>
            </a:pPr>
            <a:r>
              <a:rPr lang="en-US" sz="2100" dirty="0"/>
              <a:t>Identified during the Assessment Process and addressed in the plan if appropriate </a:t>
            </a:r>
          </a:p>
          <a:p>
            <a:pPr marL="900113" lvl="2" indent="-214313">
              <a:buFont typeface="Arial" panose="020B0604020202020204" pitchFamily="34" charset="0"/>
              <a:buChar char="•"/>
            </a:pPr>
            <a:r>
              <a:rPr lang="en-US" sz="2100" dirty="0"/>
              <a:t>Language &amp; Physical Limitations</a:t>
            </a:r>
          </a:p>
          <a:p>
            <a:pPr marL="900113" lvl="2" indent="-214313">
              <a:buFont typeface="Arial" panose="020B0604020202020204" pitchFamily="34" charset="0"/>
              <a:buChar char="•"/>
            </a:pPr>
            <a:r>
              <a:rPr lang="en-US" sz="2100" dirty="0"/>
              <a:t>Race, Ethnicity, Socio-Economic Status, Class, Religion, Immigration status/Citizenship, Geography, </a:t>
            </a:r>
          </a:p>
          <a:p>
            <a:pPr marL="900113" lvl="2" indent="-214313">
              <a:buFont typeface="Arial" panose="020B0604020202020204" pitchFamily="34" charset="0"/>
              <a:buChar char="•"/>
            </a:pPr>
            <a:r>
              <a:rPr lang="en-US" sz="2100" dirty="0"/>
              <a:t>CG now includes SOGIE (Sexual Orientation/Gender Identity)</a:t>
            </a:r>
          </a:p>
          <a:p>
            <a:endParaRPr lang="en-US" dirty="0"/>
          </a:p>
        </p:txBody>
      </p:sp>
    </p:spTree>
    <p:extLst>
      <p:ext uri="{BB962C8B-B14F-4D97-AF65-F5344CB8AC3E}">
        <p14:creationId xmlns:p14="http://schemas.microsoft.com/office/powerpoint/2010/main" val="2140946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313028"/>
            <a:ext cx="8534400" cy="758952"/>
          </a:xfrm>
        </p:spPr>
        <p:txBody>
          <a:bodyPr>
            <a:normAutofit fontScale="90000"/>
          </a:bodyPr>
          <a:lstStyle/>
          <a:p>
            <a:r>
              <a:rPr lang="en-US" dirty="0"/>
              <a:t>SOGIE Data Collection</a:t>
            </a:r>
            <a:br>
              <a:rPr lang="en-US" dirty="0"/>
            </a:br>
            <a:endParaRPr lang="en-US" sz="3100" b="1" dirty="0">
              <a:solidFill>
                <a:schemeClr val="tx1"/>
              </a:solidFill>
            </a:endParaRPr>
          </a:p>
        </p:txBody>
      </p:sp>
      <p:sp>
        <p:nvSpPr>
          <p:cNvPr id="3" name="Content Placeholder 2"/>
          <p:cNvSpPr>
            <a:spLocks noGrp="1"/>
          </p:cNvSpPr>
          <p:nvPr>
            <p:ph sz="quarter" idx="1"/>
          </p:nvPr>
        </p:nvSpPr>
        <p:spPr>
          <a:xfrm>
            <a:off x="457200" y="1371601"/>
            <a:ext cx="8229600" cy="4754563"/>
          </a:xfrm>
        </p:spPr>
        <p:txBody>
          <a:bodyPr>
            <a:normAutofit fontScale="92500"/>
          </a:bodyPr>
          <a:lstStyle/>
          <a:p>
            <a:pPr marL="0" indent="0">
              <a:buNone/>
            </a:pPr>
            <a:endParaRPr lang="en-US" sz="1400" dirty="0">
              <a:solidFill>
                <a:srgbClr val="000000"/>
              </a:solidFill>
              <a:latin typeface="Arial"/>
            </a:endParaRPr>
          </a:p>
          <a:p>
            <a:r>
              <a:rPr lang="en-US" sz="2800" dirty="0"/>
              <a:t>Required at time of MH Assessment</a:t>
            </a:r>
            <a:endParaRPr lang="en-US" dirty="0"/>
          </a:p>
          <a:p>
            <a:r>
              <a:rPr lang="en-US" dirty="0"/>
              <a:t>CG has been modified to include Sexual Orientation and Gender Identity (SOGIE) data collection.</a:t>
            </a:r>
          </a:p>
          <a:p>
            <a:r>
              <a:rPr lang="en-US" dirty="0"/>
              <a:t>The Data collection will serve to identify </a:t>
            </a:r>
            <a:r>
              <a:rPr lang="en-US" sz="2600" dirty="0"/>
              <a:t>LGBPTQQI2-S</a:t>
            </a:r>
            <a:r>
              <a:rPr lang="en-US" dirty="0"/>
              <a:t> populations which have historically been underserved.</a:t>
            </a:r>
          </a:p>
          <a:p>
            <a:r>
              <a:rPr lang="en-US" sz="2800" dirty="0"/>
              <a:t>Gathering this data will allow providers to better understand and treat their clients, and to compare their clients’ health outcomes with national samples of LGBPT people from health surveys.</a:t>
            </a:r>
            <a:endParaRPr lang="en-US" dirty="0"/>
          </a:p>
          <a:p>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45</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995754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SOGIE Data Collection</a:t>
            </a:r>
          </a:p>
        </p:txBody>
      </p:sp>
      <p:sp>
        <p:nvSpPr>
          <p:cNvPr id="3" name="Content Placeholder 2"/>
          <p:cNvSpPr>
            <a:spLocks noGrp="1"/>
          </p:cNvSpPr>
          <p:nvPr>
            <p:ph sz="quarter" idx="1"/>
          </p:nvPr>
        </p:nvSpPr>
        <p:spPr>
          <a:xfrm>
            <a:off x="419100" y="1524002"/>
            <a:ext cx="8229600" cy="4754563"/>
          </a:xfrm>
        </p:spPr>
        <p:txBody>
          <a:bodyPr>
            <a:normAutofit fontScale="85000" lnSpcReduction="20000"/>
          </a:bodyPr>
          <a:lstStyle/>
          <a:p>
            <a:pPr marL="0" indent="0">
              <a:buNone/>
            </a:pPr>
            <a:endParaRPr lang="en-US" sz="1400" dirty="0">
              <a:solidFill>
                <a:srgbClr val="000000"/>
              </a:solidFill>
              <a:latin typeface="Arial"/>
            </a:endParaRPr>
          </a:p>
          <a:p>
            <a:endParaRPr lang="en-US" dirty="0"/>
          </a:p>
          <a:p>
            <a:pPr marL="0" indent="0">
              <a:buNone/>
            </a:pPr>
            <a:endParaRPr lang="en-US" u="sng" dirty="0"/>
          </a:p>
          <a:p>
            <a:pPr marL="0" indent="0">
              <a:buNone/>
            </a:pPr>
            <a:endParaRPr lang="en-US" u="sng" dirty="0"/>
          </a:p>
          <a:p>
            <a:pPr marL="0" indent="0">
              <a:buNone/>
            </a:pPr>
            <a:endParaRPr lang="en-US" u="sng" dirty="0"/>
          </a:p>
          <a:p>
            <a:pPr marL="0" indent="0">
              <a:buNone/>
            </a:pPr>
            <a:endParaRPr lang="en-US" dirty="0"/>
          </a:p>
          <a:p>
            <a:pPr>
              <a:buFont typeface="Arial" panose="020B0604020202020204" pitchFamily="34" charset="0"/>
              <a:buChar char="•"/>
            </a:pPr>
            <a:r>
              <a:rPr lang="en-US" dirty="0"/>
              <a:t>You are not limited to one option.  Choose all that apply.</a:t>
            </a:r>
          </a:p>
          <a:p>
            <a:pPr>
              <a:buFont typeface="Arial" panose="020B0604020202020204" pitchFamily="34" charset="0"/>
              <a:buChar char="•"/>
            </a:pPr>
            <a:r>
              <a:rPr lang="en-US" dirty="0"/>
              <a:t>When collecting “caretaker/guardian” information—use that label rather than mother/father (may be same-sex household), parent (may be extended family members), etc.  Only exception would be biological parents if genetic information is needed.</a:t>
            </a:r>
          </a:p>
          <a:p>
            <a:pPr>
              <a:buFont typeface="Arial" panose="020B0604020202020204" pitchFamily="34" charset="0"/>
              <a:buChar char="•"/>
            </a:pPr>
            <a:r>
              <a:rPr lang="en-US" sz="2800" dirty="0"/>
              <a:t>If spouse is being requested: indicate</a:t>
            </a:r>
            <a:r>
              <a:rPr lang="en-US" sz="2800" i="1" dirty="0"/>
              <a:t> </a:t>
            </a:r>
            <a:r>
              <a:rPr lang="en-US" sz="2800" dirty="0"/>
              <a:t>“spouse or significant-other”.</a:t>
            </a:r>
          </a:p>
          <a:p>
            <a:pPr>
              <a:buFont typeface="Arial" panose="020B0604020202020204" pitchFamily="34" charset="0"/>
              <a:buChar char="•"/>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46</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pic>
        <p:nvPicPr>
          <p:cNvPr id="10" name="Picture 9"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524002"/>
            <a:ext cx="8610600" cy="1448221"/>
          </a:xfrm>
          <a:prstGeom prst="rect">
            <a:avLst/>
          </a:prstGeom>
        </p:spPr>
      </p:pic>
    </p:spTree>
    <p:extLst>
      <p:ext uri="{BB962C8B-B14F-4D97-AF65-F5344CB8AC3E}">
        <p14:creationId xmlns:p14="http://schemas.microsoft.com/office/powerpoint/2010/main" val="2755039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47</a:t>
            </a:fld>
            <a:endParaRPr lang="en-US" dirty="0"/>
          </a:p>
        </p:txBody>
      </p:sp>
      <p:sp>
        <p:nvSpPr>
          <p:cNvPr id="5" name="Content Placeholder 4"/>
          <p:cNvSpPr>
            <a:spLocks noGrp="1"/>
          </p:cNvSpPr>
          <p:nvPr>
            <p:ph sz="quarter" idx="1"/>
          </p:nvPr>
        </p:nvSpPr>
        <p:spPr/>
        <p:txBody>
          <a:bodyPr>
            <a:normAutofit/>
          </a:bodyPr>
          <a:lstStyle/>
          <a:p>
            <a:endParaRPr lang="en-US" sz="2400" b="1" dirty="0"/>
          </a:p>
          <a:p>
            <a:r>
              <a:rPr lang="en-US" sz="2400" dirty="0"/>
              <a:t>Lesbian, gay, bisexual, pansexual and transgender (LGBPT) clients have unique health needs and experience numerous health disparities</a:t>
            </a:r>
          </a:p>
          <a:p>
            <a:r>
              <a:rPr lang="en-US" sz="2400" dirty="0"/>
              <a:t>Routine and standardized collection of Sexual Orientation and Gender Identity Expression (SOGIE) information in medical and EHRs will help assess satisfaction, quality of care and inform the delivery of appropriate health services to address health disparities. </a:t>
            </a:r>
          </a:p>
          <a:p>
            <a:pPr lvl="1"/>
            <a:endParaRPr lang="en-US" sz="1900" dirty="0">
              <a:solidFill>
                <a:schemeClr val="tx1"/>
              </a:solidFill>
            </a:endParaRPr>
          </a:p>
          <a:p>
            <a:pPr lvl="1"/>
            <a:endParaRPr lang="en-US" dirty="0"/>
          </a:p>
        </p:txBody>
      </p:sp>
      <p:sp>
        <p:nvSpPr>
          <p:cNvPr id="6" name="Title 1"/>
          <p:cNvSpPr txBox="1">
            <a:spLocks/>
          </p:cNvSpPr>
          <p:nvPr/>
        </p:nvSpPr>
        <p:spPr>
          <a:xfrm>
            <a:off x="301752" y="2286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Why Collect SOGIE Data?</a:t>
            </a:r>
          </a:p>
        </p:txBody>
      </p:sp>
    </p:spTree>
    <p:extLst>
      <p:ext uri="{BB962C8B-B14F-4D97-AF65-F5344CB8AC3E}">
        <p14:creationId xmlns:p14="http://schemas.microsoft.com/office/powerpoint/2010/main" val="3041100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48</a:t>
            </a:fld>
            <a:endParaRPr lang="en-US" dirty="0"/>
          </a:p>
        </p:txBody>
      </p:sp>
      <p:sp>
        <p:nvSpPr>
          <p:cNvPr id="5" name="Content Placeholder 4"/>
          <p:cNvSpPr>
            <a:spLocks noGrp="1"/>
          </p:cNvSpPr>
          <p:nvPr>
            <p:ph sz="quarter" idx="1"/>
          </p:nvPr>
        </p:nvSpPr>
        <p:spPr/>
        <p:txBody>
          <a:bodyPr>
            <a:normAutofit fontScale="55000" lnSpcReduction="20000"/>
          </a:bodyPr>
          <a:lstStyle/>
          <a:p>
            <a:endParaRPr lang="en-US" sz="2400" b="1" dirty="0"/>
          </a:p>
          <a:p>
            <a:pPr>
              <a:defRPr/>
            </a:pPr>
            <a:r>
              <a:rPr lang="en-US" sz="2600" dirty="0"/>
              <a:t>Use of  national data, if local does not exist, to identify health inequities:</a:t>
            </a:r>
          </a:p>
          <a:p>
            <a:pPr lvl="1">
              <a:defRPr/>
            </a:pPr>
            <a:r>
              <a:rPr lang="en-US" sz="2600" dirty="0">
                <a:solidFill>
                  <a:schemeClr val="tx1"/>
                </a:solidFill>
              </a:rPr>
              <a:t>Example </a:t>
            </a:r>
            <a:r>
              <a:rPr lang="en-US" sz="2600" u="sng" dirty="0">
                <a:solidFill>
                  <a:schemeClr val="tx1"/>
                </a:solidFill>
              </a:rPr>
              <a:t>HEALTHY PEOPLE 2020:  </a:t>
            </a:r>
            <a:r>
              <a:rPr lang="en-US" sz="2600" u="sng" dirty="0">
                <a:solidFill>
                  <a:srgbClr val="00B0F0"/>
                </a:solidFill>
              </a:rPr>
              <a:t>http://www.healthypeople.gov/2020/topicsobjectives2020/overview.aspx?topicid=25 </a:t>
            </a:r>
          </a:p>
          <a:p>
            <a:pPr lvl="1">
              <a:defRPr/>
            </a:pPr>
            <a:endParaRPr lang="en-US" sz="2600" u="sng" dirty="0"/>
          </a:p>
          <a:p>
            <a:pPr>
              <a:buFont typeface="Arial" panose="020B0604020202020204" pitchFamily="34" charset="0"/>
              <a:buChar char="•"/>
              <a:defRPr/>
            </a:pPr>
            <a:r>
              <a:rPr lang="en-US" sz="2600" dirty="0"/>
              <a:t>LGBPT youth are 2 to 3 times more likely to attempt suicide.</a:t>
            </a:r>
          </a:p>
          <a:p>
            <a:pPr>
              <a:buFont typeface="Arial" panose="020B0604020202020204" pitchFamily="34" charset="0"/>
              <a:buChar char="•"/>
              <a:defRPr/>
            </a:pPr>
            <a:endParaRPr lang="en-US" sz="2600" dirty="0"/>
          </a:p>
          <a:p>
            <a:pPr>
              <a:buFont typeface="Arial" panose="020B0604020202020204" pitchFamily="34" charset="0"/>
              <a:buChar char="•"/>
              <a:defRPr/>
            </a:pPr>
            <a:r>
              <a:rPr lang="en-US" sz="2600" dirty="0"/>
              <a:t>LGBPT youth are more likely to be homeless.</a:t>
            </a:r>
          </a:p>
          <a:p>
            <a:pPr>
              <a:buFont typeface="Arial" panose="020B0604020202020204" pitchFamily="34" charset="0"/>
              <a:buChar char="•"/>
              <a:defRPr/>
            </a:pPr>
            <a:r>
              <a:rPr lang="en-US" sz="2600" dirty="0"/>
              <a:t>Transgender individuals have a high prevalence of HIV/STDs, victimization, mental health issues, suicide and are less likely to have health insurance than heterosexual or LGBPT individuals.</a:t>
            </a:r>
          </a:p>
          <a:p>
            <a:pPr lvl="1">
              <a:buFont typeface="Arial" panose="020B0604020202020204" pitchFamily="34" charset="0"/>
              <a:buChar char="•"/>
              <a:defRPr/>
            </a:pPr>
            <a:r>
              <a:rPr lang="en-US" sz="2600" dirty="0">
                <a:solidFill>
                  <a:schemeClr val="tx1"/>
                </a:solidFill>
              </a:rPr>
              <a:t>70% report being harassed at school.</a:t>
            </a:r>
          </a:p>
          <a:p>
            <a:pPr lvl="1">
              <a:buFont typeface="Arial" panose="020B0604020202020204" pitchFamily="34" charset="0"/>
              <a:buChar char="•"/>
              <a:defRPr/>
            </a:pPr>
            <a:r>
              <a:rPr lang="en-US" sz="2600" dirty="0">
                <a:solidFill>
                  <a:schemeClr val="tx1"/>
                </a:solidFill>
              </a:rPr>
              <a:t>90% report feeling unsafe at school</a:t>
            </a:r>
          </a:p>
          <a:p>
            <a:pPr lvl="1">
              <a:buFont typeface="Arial" panose="020B0604020202020204" pitchFamily="34" charset="0"/>
              <a:buChar char="•"/>
              <a:defRPr/>
            </a:pPr>
            <a:endParaRPr lang="en-US" sz="2600" dirty="0"/>
          </a:p>
          <a:p>
            <a:pPr>
              <a:buFont typeface="Arial" panose="020B0604020202020204" pitchFamily="34" charset="0"/>
              <a:buChar char="•"/>
              <a:defRPr/>
            </a:pPr>
            <a:r>
              <a:rPr lang="en-US" sz="2600" dirty="0"/>
              <a:t>Elderly LGBPT individuals face additional barriers to health because of isolation and a lack of social services and culturally competent providers.</a:t>
            </a:r>
          </a:p>
          <a:p>
            <a:pPr>
              <a:buFont typeface="Arial" panose="020B0604020202020204" pitchFamily="34" charset="0"/>
              <a:buChar char="•"/>
              <a:defRPr/>
            </a:pPr>
            <a:endParaRPr lang="en-US" sz="2600" dirty="0"/>
          </a:p>
          <a:p>
            <a:pPr>
              <a:buFont typeface="Arial" panose="020B0604020202020204" pitchFamily="34" charset="0"/>
              <a:buChar char="•"/>
              <a:defRPr/>
            </a:pPr>
            <a:r>
              <a:rPr lang="en-US" sz="2600" dirty="0"/>
              <a:t>LGBPT populations have the highest rates of tobacco, alcohol, and other drug use.</a:t>
            </a:r>
          </a:p>
          <a:p>
            <a:pPr>
              <a:buFont typeface="Arial" panose="020B0604020202020204" pitchFamily="34" charset="0"/>
              <a:buChar char="•"/>
              <a:defRPr/>
            </a:pPr>
            <a:endParaRPr lang="en-US" sz="2600" dirty="0"/>
          </a:p>
          <a:p>
            <a:pPr>
              <a:buFont typeface="Arial" panose="020B0604020202020204" pitchFamily="34" charset="0"/>
              <a:buChar char="•"/>
            </a:pPr>
            <a:r>
              <a:rPr lang="en-US" sz="2600" dirty="0"/>
              <a:t>National Resource </a:t>
            </a:r>
            <a:r>
              <a:rPr lang="en-US" sz="2600" dirty="0" err="1"/>
              <a:t>Ctr</a:t>
            </a:r>
            <a:r>
              <a:rPr lang="en-US" sz="2600" dirty="0"/>
              <a:t> for Youth Development: Fact Sheet &amp; Healthy People 2020</a:t>
            </a:r>
          </a:p>
        </p:txBody>
      </p:sp>
      <p:sp>
        <p:nvSpPr>
          <p:cNvPr id="7" name="Title 1"/>
          <p:cNvSpPr>
            <a:spLocks noGrp="1"/>
          </p:cNvSpPr>
          <p:nvPr>
            <p:ph type="title"/>
          </p:nvPr>
        </p:nvSpPr>
        <p:spPr>
          <a:xfrm>
            <a:off x="301752" y="228600"/>
            <a:ext cx="8534400" cy="758952"/>
          </a:xfrm>
        </p:spPr>
        <p:txBody>
          <a:bodyPr/>
          <a:lstStyle/>
          <a:p>
            <a:r>
              <a:rPr lang="en-US" dirty="0"/>
              <a:t>Why Collect SOGIE Data?</a:t>
            </a:r>
          </a:p>
        </p:txBody>
      </p:sp>
    </p:spTree>
    <p:extLst>
      <p:ext uri="{BB962C8B-B14F-4D97-AF65-F5344CB8AC3E}">
        <p14:creationId xmlns:p14="http://schemas.microsoft.com/office/powerpoint/2010/main" val="188035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49</a:t>
            </a:fld>
            <a:endParaRPr lang="en-US" dirty="0"/>
          </a:p>
        </p:txBody>
      </p:sp>
      <p:sp>
        <p:nvSpPr>
          <p:cNvPr id="5" name="Content Placeholder 4"/>
          <p:cNvSpPr>
            <a:spLocks noGrp="1"/>
          </p:cNvSpPr>
          <p:nvPr>
            <p:ph sz="quarter" idx="1"/>
          </p:nvPr>
        </p:nvSpPr>
        <p:spPr/>
        <p:txBody>
          <a:bodyPr>
            <a:normAutofit lnSpcReduction="10000"/>
          </a:bodyPr>
          <a:lstStyle/>
          <a:p>
            <a:endParaRPr lang="en-US" sz="2400" b="1" dirty="0"/>
          </a:p>
          <a:p>
            <a:pPr marL="0" indent="0">
              <a:buFont typeface="Arial" panose="020B0604020202020204" pitchFamily="34" charset="0"/>
              <a:buNone/>
              <a:defRPr/>
            </a:pPr>
            <a:r>
              <a:rPr lang="en-US" sz="1700" dirty="0"/>
              <a:t>Statewide data: Building Partnerships: Conversations with LGBPTQ Youth About MH Needs and Community Strengths: UC Davis Center for Reducing Health Disparities, 3/2009, </a:t>
            </a:r>
            <a:r>
              <a:rPr lang="en-US" sz="1700" dirty="0" err="1"/>
              <a:t>cont</a:t>
            </a:r>
            <a:r>
              <a:rPr lang="en-US" sz="1700" dirty="0"/>
              <a:t>:</a:t>
            </a:r>
            <a:endParaRPr lang="en-US" sz="1700" i="1" u="sng" dirty="0"/>
          </a:p>
          <a:p>
            <a:pPr marL="0" indent="0">
              <a:buFont typeface="Arial" panose="020B0604020202020204" pitchFamily="34" charset="0"/>
              <a:buNone/>
              <a:defRPr/>
            </a:pPr>
            <a:endParaRPr lang="en-US" sz="1800" b="1" i="1" u="sng" dirty="0"/>
          </a:p>
          <a:p>
            <a:r>
              <a:rPr lang="en-US" sz="1600" dirty="0"/>
              <a:t>LGBPTQ youth reported being harassed and bullied in their schools, homes, and neighborhoods on an almost-daily basis. </a:t>
            </a:r>
          </a:p>
          <a:p>
            <a:pPr marL="0" indent="0">
              <a:buNone/>
            </a:pPr>
            <a:endParaRPr lang="en-US" sz="1600" dirty="0"/>
          </a:p>
          <a:p>
            <a:r>
              <a:rPr lang="en-US" sz="1600" dirty="0"/>
              <a:t>Many youth shared that they had received death threats.</a:t>
            </a:r>
          </a:p>
          <a:p>
            <a:pPr marL="0" indent="0">
              <a:buNone/>
            </a:pPr>
            <a:endParaRPr lang="en-US" sz="1600" dirty="0"/>
          </a:p>
          <a:p>
            <a:r>
              <a:rPr lang="en-US" sz="1600" dirty="0"/>
              <a:t>LGBPTQ youth identified social factors as major causes of mental illness in their communities including challenging economic and physical living conditions.</a:t>
            </a:r>
          </a:p>
          <a:p>
            <a:pPr marL="0" indent="0">
              <a:buNone/>
            </a:pPr>
            <a:endParaRPr lang="en-US" sz="1600" dirty="0"/>
          </a:p>
          <a:p>
            <a:r>
              <a:rPr lang="en-US" sz="1600" dirty="0"/>
              <a:t>LGBPTQ youth described their struggles with rejection by their families and peers and harassment at school by students, teachers, and administrators, and how it often leads to feelings of isolation, hopelessness, despair, self-destructive behaviors, suicidal thoughts, attempts, and completed suicides.</a:t>
            </a:r>
          </a:p>
        </p:txBody>
      </p:sp>
      <p:sp>
        <p:nvSpPr>
          <p:cNvPr id="7" name="Title 1"/>
          <p:cNvSpPr>
            <a:spLocks noGrp="1"/>
          </p:cNvSpPr>
          <p:nvPr>
            <p:ph type="title"/>
          </p:nvPr>
        </p:nvSpPr>
        <p:spPr/>
        <p:txBody>
          <a:bodyPr/>
          <a:lstStyle/>
          <a:p>
            <a:r>
              <a:rPr lang="en-US" dirty="0"/>
              <a:t>Why Collect SOGIE Data?</a:t>
            </a:r>
          </a:p>
        </p:txBody>
      </p:sp>
    </p:spTree>
    <p:extLst>
      <p:ext uri="{BB962C8B-B14F-4D97-AF65-F5344CB8AC3E}">
        <p14:creationId xmlns:p14="http://schemas.microsoft.com/office/powerpoint/2010/main" val="3889101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358946"/>
            <a:ext cx="8534400" cy="758952"/>
          </a:xfrm>
        </p:spPr>
        <p:txBody>
          <a:bodyPr>
            <a:normAutofit fontScale="90000"/>
          </a:bodyPr>
          <a:lstStyle/>
          <a:p>
            <a:r>
              <a:rPr lang="en-US" dirty="0"/>
              <a:t>Clinician’s Gateway Is Alameda County’s Electronic Health Record System</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5</a:t>
            </a:fld>
            <a:endParaRPr lang="en-US" dirty="0"/>
          </a:p>
        </p:txBody>
      </p:sp>
      <p:sp>
        <p:nvSpPr>
          <p:cNvPr id="5" name="Content Placeholder 4"/>
          <p:cNvSpPr>
            <a:spLocks noGrp="1"/>
          </p:cNvSpPr>
          <p:nvPr>
            <p:ph sz="quarter" idx="1"/>
          </p:nvPr>
        </p:nvSpPr>
        <p:spPr>
          <a:xfrm>
            <a:off x="301752" y="1527048"/>
            <a:ext cx="8503920" cy="4797552"/>
          </a:xfrm>
        </p:spPr>
        <p:txBody>
          <a:bodyPr>
            <a:normAutofit fontScale="70000" lnSpcReduction="20000"/>
          </a:bodyPr>
          <a:lstStyle/>
          <a:p>
            <a:pPr marL="0" indent="0" algn="ctr">
              <a:buNone/>
            </a:pPr>
            <a:r>
              <a:rPr lang="en-US" sz="2400" dirty="0"/>
              <a:t>Clinician’s Gateway is ACBH Electronic Health Record.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dirty="0"/>
              <a:t>CG Manual can be found at: </a:t>
            </a:r>
          </a:p>
          <a:p>
            <a:pPr marL="0" indent="0" algn="ctr">
              <a:buNone/>
            </a:pPr>
            <a:r>
              <a:rPr lang="en-US" dirty="0">
                <a:hlinkClick r:id="rId2"/>
              </a:rPr>
              <a:t>http://www.acbhcs.org/providers/CG/index.htm</a:t>
            </a:r>
            <a:endParaRPr lang="en-US" dirty="0"/>
          </a:p>
          <a:p>
            <a:endParaRPr lang="en-US" dirty="0"/>
          </a:p>
        </p:txBody>
      </p:sp>
      <p:pic>
        <p:nvPicPr>
          <p:cNvPr id="6" name="Picture 5"/>
          <p:cNvPicPr>
            <a:picLocks noChangeAspect="1"/>
          </p:cNvPicPr>
          <p:nvPr/>
        </p:nvPicPr>
        <p:blipFill>
          <a:blip r:embed="rId3"/>
          <a:stretch>
            <a:fillRect/>
          </a:stretch>
        </p:blipFill>
        <p:spPr>
          <a:xfrm>
            <a:off x="2740173" y="1905000"/>
            <a:ext cx="3700230" cy="3172142"/>
          </a:xfrm>
          <a:prstGeom prst="rect">
            <a:avLst/>
          </a:prstGeom>
        </p:spPr>
      </p:pic>
    </p:spTree>
    <p:extLst>
      <p:ext uri="{BB962C8B-B14F-4D97-AF65-F5344CB8AC3E}">
        <p14:creationId xmlns:p14="http://schemas.microsoft.com/office/powerpoint/2010/main" val="28700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088" y="345496"/>
            <a:ext cx="8534400" cy="758952"/>
          </a:xfrm>
        </p:spPr>
        <p:txBody>
          <a:bodyPr>
            <a:normAutofit/>
          </a:bodyPr>
          <a:lstStyle/>
          <a:p>
            <a:r>
              <a:rPr lang="en-US" sz="3600" b="1" dirty="0"/>
              <a:t>Changing Language</a:t>
            </a:r>
            <a:endParaRPr lang="en-US" dirty="0"/>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50</a:t>
            </a:fld>
            <a:endParaRPr lang="en-US" dirty="0"/>
          </a:p>
        </p:txBody>
      </p:sp>
      <p:sp>
        <p:nvSpPr>
          <p:cNvPr id="5" name="Content Placeholder 4"/>
          <p:cNvSpPr>
            <a:spLocks noGrp="1"/>
          </p:cNvSpPr>
          <p:nvPr>
            <p:ph sz="quarter" idx="1"/>
          </p:nvPr>
        </p:nvSpPr>
        <p:spPr/>
        <p:txBody>
          <a:bodyPr>
            <a:normAutofit/>
          </a:bodyPr>
          <a:lstStyle/>
          <a:p>
            <a:pPr marL="0" indent="0">
              <a:buNone/>
            </a:pPr>
            <a:endParaRPr lang="en-US" altLang="en-US" sz="2400" b="1" dirty="0"/>
          </a:p>
          <a:p>
            <a:pPr marL="0" indent="0">
              <a:buNone/>
            </a:pPr>
            <a:endParaRPr lang="en-US" altLang="en-US" sz="2400" b="1" dirty="0"/>
          </a:p>
          <a:p>
            <a:pPr marL="0" indent="0">
              <a:buNone/>
            </a:pPr>
            <a:endParaRPr lang="en-US" altLang="en-US" sz="2400" b="1" dirty="0"/>
          </a:p>
          <a:p>
            <a:pPr lvl="1"/>
            <a:endParaRPr lang="en-US" dirty="0"/>
          </a:p>
        </p:txBody>
      </p:sp>
      <p:pic>
        <p:nvPicPr>
          <p:cNvPr id="6" name="Picture 5"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900" y="1987748"/>
            <a:ext cx="7804776" cy="4267200"/>
          </a:xfrm>
          <a:prstGeom prst="rect">
            <a:avLst/>
          </a:prstGeom>
        </p:spPr>
      </p:pic>
    </p:spTree>
    <p:extLst>
      <p:ext uri="{BB962C8B-B14F-4D97-AF65-F5344CB8AC3E}">
        <p14:creationId xmlns:p14="http://schemas.microsoft.com/office/powerpoint/2010/main" val="3414983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Barriers</a:t>
            </a:r>
          </a:p>
        </p:txBody>
      </p:sp>
      <p:sp>
        <p:nvSpPr>
          <p:cNvPr id="3" name="Content Placeholder 2"/>
          <p:cNvSpPr>
            <a:spLocks noGrp="1"/>
          </p:cNvSpPr>
          <p:nvPr>
            <p:ph sz="quarter" idx="1"/>
          </p:nvPr>
        </p:nvSpPr>
        <p:spPr>
          <a:xfrm>
            <a:off x="457200" y="1371601"/>
            <a:ext cx="8229600" cy="4754563"/>
          </a:xfrm>
        </p:spPr>
        <p:txBody>
          <a:bodyPr anchor="ctr">
            <a:normAutofit/>
          </a:bodyPr>
          <a:lstStyle/>
          <a:p>
            <a:pPr>
              <a:buFont typeface="Arial" panose="020B0604020202020204" pitchFamily="34" charset="0"/>
              <a:buChar char="•"/>
            </a:pPr>
            <a:r>
              <a:rPr lang="en-US" sz="2500" dirty="0"/>
              <a:t>During provider-client interaction there are several potential barriers to gathering this information: </a:t>
            </a:r>
          </a:p>
          <a:p>
            <a:pPr lvl="1">
              <a:buFont typeface="Arial" panose="020B0604020202020204" pitchFamily="34" charset="0"/>
              <a:buChar char="•"/>
            </a:pPr>
            <a:r>
              <a:rPr lang="en-US" sz="2000" dirty="0" err="1">
                <a:solidFill>
                  <a:schemeClr val="tx1"/>
                </a:solidFill>
              </a:rPr>
              <a:t>Microaggressions</a:t>
            </a:r>
            <a:r>
              <a:rPr lang="en-US" sz="2000" dirty="0">
                <a:solidFill>
                  <a:schemeClr val="tx1"/>
                </a:solidFill>
              </a:rPr>
              <a:t> </a:t>
            </a:r>
          </a:p>
          <a:p>
            <a:pPr lvl="1">
              <a:buFont typeface="Arial" panose="020B0604020202020204" pitchFamily="34" charset="0"/>
              <a:buChar char="•"/>
            </a:pPr>
            <a:r>
              <a:rPr lang="en-US" sz="2000" dirty="0">
                <a:solidFill>
                  <a:schemeClr val="tx1"/>
                </a:solidFill>
              </a:rPr>
              <a:t>Internalized oppression</a:t>
            </a:r>
          </a:p>
          <a:p>
            <a:pPr lvl="1">
              <a:buFont typeface="Arial" panose="020B0604020202020204" pitchFamily="34" charset="0"/>
              <a:buChar char="•"/>
            </a:pPr>
            <a:r>
              <a:rPr lang="en-US" sz="2000" dirty="0">
                <a:solidFill>
                  <a:schemeClr val="tx1"/>
                </a:solidFill>
              </a:rPr>
              <a:t>Prejudice</a:t>
            </a:r>
          </a:p>
          <a:p>
            <a:pPr lvl="1">
              <a:buFont typeface="Arial" panose="020B0604020202020204" pitchFamily="34" charset="0"/>
              <a:buChar char="•"/>
            </a:pPr>
            <a:r>
              <a:rPr lang="en-US" sz="2000" dirty="0">
                <a:solidFill>
                  <a:schemeClr val="tx1"/>
                </a:solidFill>
              </a:rPr>
              <a:t>Stereotypes</a:t>
            </a:r>
          </a:p>
          <a:p>
            <a:pPr>
              <a:buFont typeface="Arial" panose="020B0604020202020204" pitchFamily="34" charset="0"/>
              <a:buChar char="•"/>
            </a:pPr>
            <a:r>
              <a:rPr lang="en-US" sz="2500" dirty="0">
                <a:solidFill>
                  <a:schemeClr val="tx1"/>
                </a:solidFill>
              </a:rPr>
              <a:t>Not all LGBPT clients will disclose their sexual or gender identity  </a:t>
            </a:r>
          </a:p>
        </p:txBody>
      </p:sp>
      <p:sp>
        <p:nvSpPr>
          <p:cNvPr id="6" name="Slide Number Placeholder 5"/>
          <p:cNvSpPr>
            <a:spLocks noGrp="1"/>
          </p:cNvSpPr>
          <p:nvPr>
            <p:ph type="sldNum" sz="quarter" idx="12"/>
          </p:nvPr>
        </p:nvSpPr>
        <p:spPr/>
        <p:txBody>
          <a:bodyPr/>
          <a:lstStyle/>
          <a:p>
            <a:fld id="{700861E1-0C85-490F-A709-222B40EEEBBE}" type="slidenum">
              <a:rPr lang="en-US" smtClean="0"/>
              <a:pPr/>
              <a:t>51</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773805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Tips</a:t>
            </a:r>
          </a:p>
        </p:txBody>
      </p:sp>
      <p:sp>
        <p:nvSpPr>
          <p:cNvPr id="3" name="Content Placeholder 2"/>
          <p:cNvSpPr>
            <a:spLocks noGrp="1"/>
          </p:cNvSpPr>
          <p:nvPr>
            <p:ph sz="quarter" idx="1"/>
          </p:nvPr>
        </p:nvSpPr>
        <p:spPr>
          <a:xfrm>
            <a:off x="457200" y="1371601"/>
            <a:ext cx="8229600" cy="4754563"/>
          </a:xfrm>
        </p:spPr>
        <p:txBody>
          <a:bodyPr>
            <a:normAutofit/>
          </a:bodyPr>
          <a:lstStyle/>
          <a:p>
            <a:pPr marL="0" indent="0">
              <a:buNone/>
            </a:pPr>
            <a:endParaRPr lang="en-US" sz="1400" dirty="0">
              <a:solidFill>
                <a:srgbClr val="000000"/>
              </a:solidFill>
              <a:latin typeface="Arial"/>
            </a:endParaRPr>
          </a:p>
          <a:p>
            <a:pPr marL="0" indent="0">
              <a:buNone/>
            </a:pPr>
            <a:endParaRPr lang="en-US" b="1" dirty="0"/>
          </a:p>
          <a:p>
            <a:pPr lvl="1"/>
            <a:r>
              <a:rPr lang="en-US" dirty="0">
                <a:solidFill>
                  <a:schemeClr val="tx1"/>
                </a:solidFill>
              </a:rPr>
              <a:t>Ask each client what name and pronoun they would prefer you use</a:t>
            </a:r>
          </a:p>
          <a:p>
            <a:pPr lvl="1"/>
            <a:r>
              <a:rPr lang="en-US" dirty="0">
                <a:solidFill>
                  <a:schemeClr val="tx1"/>
                </a:solidFill>
              </a:rPr>
              <a:t>If you are uncomfortable with using they or them pronouns due to grammar, consider practicing using different pronouns and names outside of the therapeutic relationship</a:t>
            </a:r>
          </a:p>
          <a:p>
            <a:pPr lvl="1"/>
            <a:r>
              <a:rPr lang="en-US" dirty="0">
                <a:solidFill>
                  <a:schemeClr val="tx1"/>
                </a:solidFill>
              </a:rPr>
              <a:t>If someone does not disclose their sexual orientation or gender identity, continue to assess by asking more general questions (e.g.: is there anywhere that you feel like you can be yourself?)</a:t>
            </a:r>
          </a:p>
          <a:p>
            <a:pPr lvl="1"/>
            <a:r>
              <a:rPr lang="en-US" dirty="0">
                <a:solidFill>
                  <a:schemeClr val="tx1"/>
                </a:solidFill>
              </a:rPr>
              <a:t>Ongoing training</a:t>
            </a:r>
          </a:p>
        </p:txBody>
      </p:sp>
      <p:sp>
        <p:nvSpPr>
          <p:cNvPr id="6" name="Slide Number Placeholder 5"/>
          <p:cNvSpPr>
            <a:spLocks noGrp="1"/>
          </p:cNvSpPr>
          <p:nvPr>
            <p:ph type="sldNum" sz="quarter" idx="12"/>
          </p:nvPr>
        </p:nvSpPr>
        <p:spPr/>
        <p:txBody>
          <a:bodyPr/>
          <a:lstStyle/>
          <a:p>
            <a:fld id="{700861E1-0C85-490F-A709-222B40EEEBBE}" type="slidenum">
              <a:rPr lang="en-US" smtClean="0"/>
              <a:pPr/>
              <a:t>52</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096016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758952"/>
          </a:xfrm>
        </p:spPr>
        <p:txBody>
          <a:bodyPr>
            <a:normAutofit/>
          </a:bodyPr>
          <a:lstStyle/>
          <a:p>
            <a:r>
              <a:rPr lang="en-US" dirty="0"/>
              <a:t>Assessment</a:t>
            </a:r>
            <a:endParaRPr lang="en-US" sz="3100" i="1" dirty="0"/>
          </a:p>
        </p:txBody>
      </p:sp>
      <p:sp>
        <p:nvSpPr>
          <p:cNvPr id="3" name="Content Placeholder 2"/>
          <p:cNvSpPr>
            <a:spLocks noGrp="1"/>
          </p:cNvSpPr>
          <p:nvPr>
            <p:ph sz="quarter" idx="1"/>
          </p:nvPr>
        </p:nvSpPr>
        <p:spPr/>
        <p:txBody>
          <a:bodyPr>
            <a:normAutofit fontScale="62500" lnSpcReduction="20000"/>
          </a:bodyPr>
          <a:lstStyle/>
          <a:p>
            <a:r>
              <a:rPr lang="en-US" sz="3200" dirty="0"/>
              <a:t>Medical Necessity is established in the assessment by documenting the: </a:t>
            </a:r>
          </a:p>
          <a:p>
            <a:endParaRPr lang="en-US" sz="3200" dirty="0"/>
          </a:p>
          <a:p>
            <a:r>
              <a:rPr lang="en-US" sz="3100" dirty="0"/>
              <a:t>Presenting Problems (symptoms/behaviors):</a:t>
            </a:r>
          </a:p>
          <a:p>
            <a:pPr lvl="1">
              <a:buFont typeface="Wingdings" pitchFamily="2" charset="2"/>
              <a:buChar char="§"/>
            </a:pPr>
            <a:r>
              <a:rPr lang="en-US" sz="3100" dirty="0">
                <a:solidFill>
                  <a:schemeClr val="tx1"/>
                </a:solidFill>
              </a:rPr>
              <a:t>Document the intensity, frequency, duration and onset of current symptoms/behaviors</a:t>
            </a:r>
          </a:p>
          <a:p>
            <a:pPr marL="457200" lvl="1" indent="0">
              <a:buNone/>
            </a:pPr>
            <a:endParaRPr lang="en-US" sz="3100" dirty="0">
              <a:solidFill>
                <a:schemeClr val="tx1"/>
              </a:solidFill>
            </a:endParaRPr>
          </a:p>
          <a:p>
            <a:r>
              <a:rPr lang="en-US" sz="3100" dirty="0"/>
              <a:t>Impairments in Life Functioning:</a:t>
            </a:r>
          </a:p>
          <a:p>
            <a:pPr lvl="1">
              <a:buFont typeface="Wingdings" pitchFamily="2" charset="2"/>
              <a:buChar char="§"/>
            </a:pPr>
            <a:r>
              <a:rPr lang="en-US" sz="2900" dirty="0">
                <a:solidFill>
                  <a:schemeClr val="tx1"/>
                </a:solidFill>
              </a:rPr>
              <a:t>Document the connection between impairments and their relationship to MH symptoms/behaviors of the diagnosis</a:t>
            </a:r>
          </a:p>
          <a:p>
            <a:pPr lvl="2">
              <a:buFont typeface="Wingdings" pitchFamily="2" charset="2"/>
              <a:buChar char="§"/>
            </a:pPr>
            <a:r>
              <a:rPr lang="en-US" sz="2900" dirty="0"/>
              <a:t>e.g. Community Life, Family Life, Safety School/Education, Vocational, Independent Living (ADL’s), Health, Housing, Legal, SUD, Food/Clothing/Shelter, etc.</a:t>
            </a:r>
          </a:p>
          <a:p>
            <a:pPr lvl="2">
              <a:buFont typeface="Wingdings" pitchFamily="2" charset="2"/>
              <a:buChar char="§"/>
            </a:pPr>
            <a:endParaRPr lang="en-US" sz="2900" dirty="0"/>
          </a:p>
          <a:p>
            <a:pPr lvl="1">
              <a:buFont typeface="Wingdings" pitchFamily="2" charset="2"/>
              <a:buChar char="§"/>
            </a:pPr>
            <a:r>
              <a:rPr lang="en-US" sz="3100" dirty="0">
                <a:solidFill>
                  <a:schemeClr val="tx1"/>
                </a:solidFill>
              </a:rPr>
              <a:t>It is best practice to document the client’s level of functioning </a:t>
            </a:r>
            <a:r>
              <a:rPr lang="en-US" sz="3100" b="1" dirty="0">
                <a:solidFill>
                  <a:schemeClr val="tx1"/>
                </a:solidFill>
              </a:rPr>
              <a:t>prior to </a:t>
            </a:r>
            <a:r>
              <a:rPr lang="en-US" sz="3100" dirty="0">
                <a:solidFill>
                  <a:schemeClr val="tx1"/>
                </a:solidFill>
              </a:rPr>
              <a:t>and </a:t>
            </a:r>
            <a:r>
              <a:rPr lang="en-US" sz="3100" b="1" dirty="0">
                <a:solidFill>
                  <a:schemeClr val="tx1"/>
                </a:solidFill>
              </a:rPr>
              <a:t>at the onset </a:t>
            </a:r>
            <a:r>
              <a:rPr lang="en-US" sz="3100" dirty="0">
                <a:solidFill>
                  <a:schemeClr val="tx1"/>
                </a:solidFill>
              </a:rPr>
              <a:t>of symptoms.</a:t>
            </a:r>
          </a:p>
          <a:p>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solidFill>
                  <a:srgbClr val="8CADAE">
                    <a:shade val="75000"/>
                  </a:srgbClr>
                </a:solidFill>
              </a:rPr>
              <a:pPr/>
              <a:t>53</a:t>
            </a:fld>
            <a:endParaRPr lang="en-US" dirty="0">
              <a:solidFill>
                <a:srgbClr val="8CADAE">
                  <a:shade val="75000"/>
                </a:srgbClr>
              </a:solidFill>
            </a:endParaRPr>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527926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Assessment</a:t>
            </a:r>
            <a:endParaRPr lang="en-US" sz="3100" dirty="0"/>
          </a:p>
        </p:txBody>
      </p:sp>
      <p:sp>
        <p:nvSpPr>
          <p:cNvPr id="3" name="Content Placeholder 2"/>
          <p:cNvSpPr>
            <a:spLocks noGrp="1"/>
          </p:cNvSpPr>
          <p:nvPr>
            <p:ph sz="quarter" idx="1"/>
          </p:nvPr>
        </p:nvSpPr>
        <p:spPr>
          <a:xfrm>
            <a:off x="304800" y="1676400"/>
            <a:ext cx="8382000" cy="4267200"/>
          </a:xfrm>
        </p:spPr>
        <p:txBody>
          <a:bodyPr>
            <a:normAutofit fontScale="85000" lnSpcReduction="10000"/>
          </a:bodyPr>
          <a:lstStyle/>
          <a:p>
            <a:r>
              <a:rPr lang="en-US" dirty="0"/>
              <a:t>Must Assess for Substance Use in 7 Areas:</a:t>
            </a:r>
          </a:p>
          <a:p>
            <a:pPr lvl="1">
              <a:buFont typeface="Wingdings" panose="05000000000000000000" pitchFamily="2" charset="2"/>
              <a:buChar char="§"/>
            </a:pPr>
            <a:r>
              <a:rPr lang="en-US" dirty="0">
                <a:solidFill>
                  <a:schemeClr val="tx1"/>
                </a:solidFill>
              </a:rPr>
              <a:t>Tobacco, ETOH, Caffeine, CAM, Rx, OTC &amp; Illicit Drugs</a:t>
            </a:r>
          </a:p>
          <a:p>
            <a:pPr lvl="1">
              <a:buFont typeface="Wingdings" panose="05000000000000000000" pitchFamily="2" charset="2"/>
              <a:buChar char="§"/>
            </a:pPr>
            <a:endParaRPr lang="en-US" dirty="0">
              <a:solidFill>
                <a:schemeClr val="tx1"/>
              </a:solidFill>
            </a:endParaRPr>
          </a:p>
          <a:p>
            <a:r>
              <a:rPr lang="en-US" dirty="0"/>
              <a:t>Assess for Substance Use Disorders (SUD):</a:t>
            </a:r>
          </a:p>
          <a:p>
            <a:pPr lvl="1">
              <a:buFont typeface="Wingdings" pitchFamily="2" charset="2"/>
              <a:buChar char="§"/>
            </a:pPr>
            <a:r>
              <a:rPr lang="en-US" dirty="0">
                <a:solidFill>
                  <a:schemeClr val="tx1"/>
                </a:solidFill>
              </a:rPr>
              <a:t>Document past and current use in record.</a:t>
            </a:r>
          </a:p>
          <a:p>
            <a:pPr lvl="1">
              <a:buFont typeface="Wingdings" pitchFamily="2" charset="2"/>
              <a:buChar char="§"/>
            </a:pPr>
            <a:r>
              <a:rPr lang="en-US" dirty="0">
                <a:solidFill>
                  <a:schemeClr val="tx1"/>
                </a:solidFill>
              </a:rPr>
              <a:t>For children/adolescents also document the caregivers’ use and impact upon the client.</a:t>
            </a:r>
          </a:p>
          <a:p>
            <a:pPr lvl="1">
              <a:buFont typeface="Wingdings" pitchFamily="2" charset="2"/>
              <a:buChar char="§"/>
            </a:pPr>
            <a:r>
              <a:rPr lang="en-US" dirty="0">
                <a:solidFill>
                  <a:schemeClr val="tx1"/>
                </a:solidFill>
              </a:rPr>
              <a:t>If clinically indicated refer client to SUD treatment/provider. </a:t>
            </a:r>
          </a:p>
          <a:p>
            <a:pPr marL="457200" lvl="1" indent="0">
              <a:buNone/>
            </a:pPr>
            <a:endParaRPr lang="en-US" dirty="0">
              <a:solidFill>
                <a:schemeClr val="tx1"/>
              </a:solidFill>
            </a:endParaRPr>
          </a:p>
          <a:p>
            <a:r>
              <a:rPr lang="en-US" dirty="0"/>
              <a:t>If appropriate, establish an SUD Diagnosis</a:t>
            </a:r>
          </a:p>
          <a:p>
            <a:pPr lvl="1">
              <a:buFont typeface="Wingdings" pitchFamily="2" charset="2"/>
              <a:buChar char="§"/>
            </a:pPr>
            <a:r>
              <a:rPr lang="en-US" dirty="0">
                <a:solidFill>
                  <a:schemeClr val="tx1"/>
                </a:solidFill>
              </a:rPr>
              <a:t>Cannot be primary diagnosis</a:t>
            </a:r>
          </a:p>
          <a:p>
            <a:pPr lvl="1">
              <a:buFont typeface="Wingdings" pitchFamily="2" charset="2"/>
              <a:buChar char="§"/>
            </a:pPr>
            <a:r>
              <a:rPr lang="en-US" dirty="0">
                <a:solidFill>
                  <a:schemeClr val="tx1"/>
                </a:solidFill>
              </a:rPr>
              <a:t>May only be addressed in the client plan by addressing the underlying MH Dx’s signs, Sx, and behaviors through the MH Objectives.</a:t>
            </a:r>
          </a:p>
          <a:p>
            <a:pPr marL="457200" lvl="1" indent="0">
              <a:buNone/>
            </a:pPr>
            <a:endParaRPr lang="en-US" dirty="0"/>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54</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744691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dirty="0"/>
              <a:t>What to Include in the Assessment for </a:t>
            </a:r>
            <a:br>
              <a:rPr lang="en-US" sz="2800" dirty="0"/>
            </a:br>
            <a:r>
              <a:rPr lang="en-US" sz="2800" dirty="0"/>
              <a:t>Case Management Services </a:t>
            </a:r>
          </a:p>
        </p:txBody>
      </p:sp>
      <p:sp>
        <p:nvSpPr>
          <p:cNvPr id="3" name="Slide Number Placeholder 2"/>
          <p:cNvSpPr>
            <a:spLocks noGrp="1"/>
          </p:cNvSpPr>
          <p:nvPr>
            <p:ph type="sldNum" sz="quarter" idx="12"/>
          </p:nvPr>
        </p:nvSpPr>
        <p:spPr/>
        <p:txBody>
          <a:bodyPr/>
          <a:lstStyle/>
          <a:p>
            <a:fld id="{700861E1-0C85-490F-A709-222B40EEEBBE}" type="slidenum">
              <a:rPr lang="en-US" smtClean="0"/>
              <a:pPr/>
              <a:t>55</a:t>
            </a:fld>
            <a:endParaRPr lang="en-US" dirty="0"/>
          </a:p>
        </p:txBody>
      </p:sp>
      <p:sp>
        <p:nvSpPr>
          <p:cNvPr id="4" name="Content Placeholder 3"/>
          <p:cNvSpPr>
            <a:spLocks noGrp="1"/>
          </p:cNvSpPr>
          <p:nvPr>
            <p:ph sz="quarter" idx="1"/>
          </p:nvPr>
        </p:nvSpPr>
        <p:spPr>
          <a:xfrm>
            <a:off x="320040" y="1596598"/>
            <a:ext cx="8503920" cy="4572000"/>
          </a:xfrm>
        </p:spPr>
        <p:txBody>
          <a:bodyPr>
            <a:normAutofit lnSpcReduction="10000"/>
          </a:bodyPr>
          <a:lstStyle/>
          <a:p>
            <a:pPr marL="731520" lvl="1" indent="-457200">
              <a:buFont typeface="+mj-lt"/>
              <a:buAutoNum type="arabicParenR"/>
            </a:pPr>
            <a:r>
              <a:rPr lang="en-US" dirty="0">
                <a:solidFill>
                  <a:schemeClr val="tx1"/>
                </a:solidFill>
              </a:rPr>
              <a:t>Successful Case Management is expected to decrease a client’s MH symptoms and impairments and is usually in the Client Plan.</a:t>
            </a:r>
          </a:p>
          <a:p>
            <a:pPr marL="731520" lvl="1" indent="-457200">
              <a:buFont typeface="+mj-lt"/>
              <a:buAutoNum type="arabicParenR"/>
            </a:pPr>
            <a:r>
              <a:rPr lang="en-US" dirty="0">
                <a:solidFill>
                  <a:schemeClr val="tx1"/>
                </a:solidFill>
              </a:rPr>
              <a:t>Indicate areas of need regarding community supports (housing, vocational, educational, medical, SUD, etc.)</a:t>
            </a:r>
          </a:p>
          <a:p>
            <a:pPr marL="731520" lvl="1" indent="-457200">
              <a:buFont typeface="+mj-lt"/>
              <a:buAutoNum type="arabicParenR"/>
            </a:pPr>
            <a:r>
              <a:rPr lang="en-US" dirty="0">
                <a:solidFill>
                  <a:schemeClr val="tx1"/>
                </a:solidFill>
              </a:rPr>
              <a:t>MH Impairments</a:t>
            </a:r>
          </a:p>
          <a:p>
            <a:pPr marL="1005840" lvl="2" indent="-457200">
              <a:buFont typeface="+mj-lt"/>
              <a:buAutoNum type="alphaLcPeriod"/>
            </a:pPr>
            <a:r>
              <a:rPr lang="en-US" dirty="0"/>
              <a:t>Link that the adult client’s inability to access and utilize needed community supports (in the area of need such as housing) is due to the specific (state which and how impacts) severe MH Impairments of Included Dx. or</a:t>
            </a:r>
          </a:p>
          <a:p>
            <a:pPr marL="1005840" lvl="2" indent="-457200">
              <a:buFont typeface="+mj-lt"/>
              <a:buAutoNum type="alphaLcPeriod"/>
            </a:pPr>
            <a:r>
              <a:rPr lang="en-US" dirty="0"/>
              <a:t>Link that the child’s lack of housing, medical, educational, etc. services exacerbates their MH Sx’s of a, b, &amp;  c and MH impairments of x, y, &amp; z.</a:t>
            </a:r>
          </a:p>
          <a:p>
            <a:pPr marL="731520" lvl="1" indent="-457200">
              <a:buFont typeface="+mj-lt"/>
              <a:buAutoNum type="arabicParenR"/>
            </a:pPr>
            <a:r>
              <a:rPr lang="en-US" dirty="0">
                <a:solidFill>
                  <a:schemeClr val="tx1"/>
                </a:solidFill>
              </a:rPr>
              <a:t>Alternatively, all of the above three items may be in each PN.</a:t>
            </a:r>
          </a:p>
          <a:p>
            <a:pPr lvl="2"/>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79249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758952"/>
          </a:xfrm>
        </p:spPr>
        <p:txBody>
          <a:bodyPr>
            <a:normAutofit fontScale="90000"/>
          </a:bodyPr>
          <a:lstStyle/>
          <a:p>
            <a:br>
              <a:rPr lang="en-US" dirty="0"/>
            </a:br>
            <a:br>
              <a:rPr lang="en-US" dirty="0"/>
            </a:br>
            <a:r>
              <a:rPr lang="en-US" dirty="0"/>
              <a:t>Assessment</a:t>
            </a:r>
            <a:endParaRPr lang="en-US" sz="3100" dirty="0"/>
          </a:p>
        </p:txBody>
      </p:sp>
      <p:sp>
        <p:nvSpPr>
          <p:cNvPr id="3" name="Content Placeholder 2"/>
          <p:cNvSpPr>
            <a:spLocks noGrp="1"/>
          </p:cNvSpPr>
          <p:nvPr>
            <p:ph sz="quarter" idx="1"/>
          </p:nvPr>
        </p:nvSpPr>
        <p:spPr>
          <a:xfrm>
            <a:off x="228600" y="1447801"/>
            <a:ext cx="8686800" cy="4876800"/>
          </a:xfrm>
        </p:spPr>
        <p:txBody>
          <a:bodyPr>
            <a:normAutofit fontScale="62500" lnSpcReduction="20000"/>
          </a:bodyPr>
          <a:lstStyle/>
          <a:p>
            <a:pPr marL="585216" lvl="1" indent="0">
              <a:buNone/>
            </a:pPr>
            <a:endParaRPr lang="en-US" sz="3200" dirty="0"/>
          </a:p>
          <a:p>
            <a:pPr lvl="1">
              <a:buFont typeface="Arial" pitchFamily="34" charset="0"/>
              <a:buChar char="•"/>
            </a:pPr>
            <a:r>
              <a:rPr lang="en-US" sz="3200" dirty="0">
                <a:solidFill>
                  <a:schemeClr val="tx1"/>
                </a:solidFill>
              </a:rPr>
              <a:t>What to document in the PN vs within the MH Assessment Form:</a:t>
            </a:r>
          </a:p>
          <a:p>
            <a:pPr lvl="2">
              <a:buFont typeface="Arial" pitchFamily="34" charset="0"/>
              <a:buChar char="•"/>
            </a:pPr>
            <a:r>
              <a:rPr lang="en-US" sz="3000" dirty="0"/>
              <a:t>If all information for the Initial Assessment is gathered in </a:t>
            </a:r>
            <a:r>
              <a:rPr lang="en-US" sz="3000" u="sng" dirty="0"/>
              <a:t>one assessment contact</a:t>
            </a:r>
          </a:p>
          <a:p>
            <a:pPr lvl="3">
              <a:buFont typeface="Wingdings" pitchFamily="2" charset="2"/>
              <a:buChar char="§"/>
            </a:pPr>
            <a:r>
              <a:rPr lang="en-US" sz="3200" dirty="0">
                <a:solidFill>
                  <a:schemeClr val="tx1"/>
                </a:solidFill>
              </a:rPr>
              <a:t>Reference Initial Assessment completed in the Progress Note</a:t>
            </a:r>
          </a:p>
          <a:p>
            <a:pPr lvl="4">
              <a:buFont typeface="Wingdings" pitchFamily="2" charset="2"/>
              <a:buChar char="§"/>
            </a:pPr>
            <a:r>
              <a:rPr lang="en-US" sz="2600" dirty="0"/>
              <a:t>“Completed Initial Assessment (see Initial Assessment dated xx/xx/xx in clinical record)”</a:t>
            </a:r>
          </a:p>
          <a:p>
            <a:pPr lvl="4">
              <a:buFont typeface="Wingdings" pitchFamily="2" charset="2"/>
              <a:buChar char="§"/>
            </a:pPr>
            <a:r>
              <a:rPr lang="en-US" sz="3000" dirty="0"/>
              <a:t>Sign/date the Assessment as of the date of the assessment contact</a:t>
            </a:r>
          </a:p>
          <a:p>
            <a:pPr lvl="2">
              <a:buFont typeface="Arial" pitchFamily="34" charset="0"/>
              <a:buChar char="•"/>
            </a:pPr>
            <a:endParaRPr lang="en-US" sz="3000" dirty="0"/>
          </a:p>
          <a:p>
            <a:pPr lvl="2">
              <a:buFont typeface="Arial" pitchFamily="34" charset="0"/>
              <a:buChar char="•"/>
            </a:pPr>
            <a:r>
              <a:rPr lang="en-US" sz="3000" dirty="0"/>
              <a:t>If information for the Initial Assessment is gathered in </a:t>
            </a:r>
            <a:r>
              <a:rPr lang="en-US" sz="3000" u="sng" dirty="0"/>
              <a:t>multiple assessment contacts,</a:t>
            </a:r>
          </a:p>
          <a:p>
            <a:pPr lvl="4">
              <a:buFont typeface="Wingdings" pitchFamily="2" charset="2"/>
              <a:buChar char="§"/>
            </a:pPr>
            <a:r>
              <a:rPr lang="en-US" sz="2800" dirty="0"/>
              <a:t>Reference sections of the Initial Assessment completed in each Progress Note</a:t>
            </a:r>
          </a:p>
          <a:p>
            <a:pPr lvl="4">
              <a:buFont typeface="Wingdings" pitchFamily="2" charset="2"/>
              <a:buChar char="§"/>
            </a:pPr>
            <a:r>
              <a:rPr lang="en-US" sz="2800" dirty="0"/>
              <a:t>Sign/date the Assessment as of the date of the last assessment activity</a:t>
            </a:r>
          </a:p>
          <a:p>
            <a:endParaRPr lang="en-US" u="sng" dirty="0"/>
          </a:p>
          <a:p>
            <a:pPr lvl="2">
              <a:buFont typeface="Wingdings" pitchFamily="2" charset="2"/>
              <a:buChar char="§"/>
            </a:pPr>
            <a:endParaRPr lang="en-US" sz="2200" dirty="0"/>
          </a:p>
          <a:p>
            <a:endParaRPr lang="en-US" u="sng" dirty="0"/>
          </a:p>
          <a:p>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solidFill>
                  <a:srgbClr val="8CADAE">
                    <a:shade val="75000"/>
                  </a:srgbClr>
                </a:solidFill>
              </a:rPr>
              <a:pPr/>
              <a:t>56</a:t>
            </a:fld>
            <a:endParaRPr lang="en-US" dirty="0">
              <a:solidFill>
                <a:srgbClr val="8CADAE">
                  <a:shade val="75000"/>
                </a:srgbClr>
              </a:solidFill>
            </a:endParaRPr>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693550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Assessment</a:t>
            </a:r>
            <a:endParaRPr lang="en-US" sz="3100" dirty="0"/>
          </a:p>
        </p:txBody>
      </p:sp>
      <p:sp>
        <p:nvSpPr>
          <p:cNvPr id="3" name="Content Placeholder 2"/>
          <p:cNvSpPr>
            <a:spLocks noGrp="1"/>
          </p:cNvSpPr>
          <p:nvPr>
            <p:ph sz="quarter" idx="1"/>
          </p:nvPr>
        </p:nvSpPr>
        <p:spPr>
          <a:noFill/>
        </p:spPr>
        <p:txBody>
          <a:bodyPr>
            <a:normAutofit fontScale="25000" lnSpcReduction="20000"/>
          </a:bodyPr>
          <a:lstStyle/>
          <a:p>
            <a:pPr marL="0" indent="0">
              <a:buNone/>
            </a:pPr>
            <a:endParaRPr lang="en-US" sz="2200" dirty="0"/>
          </a:p>
          <a:p>
            <a:r>
              <a:rPr lang="en-US" sz="7200" dirty="0"/>
              <a:t>If assessment information is gathered AFTER the initial assessment has been completed, an assessment addendum may be created. The original assessment, once signed may not be altered in any way.</a:t>
            </a:r>
          </a:p>
          <a:p>
            <a:pPr lvl="3">
              <a:buFont typeface="Wingdings" pitchFamily="2" charset="2"/>
              <a:buChar char="§"/>
            </a:pPr>
            <a:r>
              <a:rPr lang="en-US" sz="7200" dirty="0">
                <a:solidFill>
                  <a:schemeClr val="tx1"/>
                </a:solidFill>
              </a:rPr>
              <a:t>The additional information MUST BE added via a formal Addendum (including required signatures) to the Assessment, and then incorporated into the next Annual Assessment.</a:t>
            </a:r>
          </a:p>
          <a:p>
            <a:pPr lvl="3">
              <a:buFont typeface="Wingdings" pitchFamily="2" charset="2"/>
              <a:buChar char="§"/>
            </a:pPr>
            <a:r>
              <a:rPr lang="en-US" sz="7200" dirty="0">
                <a:solidFill>
                  <a:schemeClr val="tx1"/>
                </a:solidFill>
              </a:rPr>
              <a:t>Recommended components of the MH Assessment Addendum include:</a:t>
            </a:r>
          </a:p>
          <a:p>
            <a:pPr marL="1600200" lvl="3">
              <a:spcBef>
                <a:spcPts val="0"/>
              </a:spcBef>
              <a:buFont typeface="Wingdings"/>
              <a:buChar char=""/>
              <a:tabLst>
                <a:tab pos="2743200" algn="ctr"/>
                <a:tab pos="5486400" algn="r"/>
              </a:tabLst>
            </a:pPr>
            <a:r>
              <a:rPr lang="en-US" sz="7200" dirty="0">
                <a:solidFill>
                  <a:schemeClr val="tx1"/>
                </a:solidFill>
              </a:rPr>
              <a:t>The interim history, </a:t>
            </a:r>
          </a:p>
          <a:p>
            <a:pPr marL="1600200" lvl="3">
              <a:buFont typeface="Wingdings"/>
              <a:buChar char=""/>
              <a:tabLst>
                <a:tab pos="2743200" algn="ctr"/>
                <a:tab pos="5486400" algn="r"/>
              </a:tabLst>
            </a:pPr>
            <a:r>
              <a:rPr lang="en-US" sz="7200" dirty="0">
                <a:solidFill>
                  <a:schemeClr val="tx1"/>
                </a:solidFill>
              </a:rPr>
              <a:t>Any changes in all of the areas of the MH Assessment previously collected,</a:t>
            </a:r>
          </a:p>
          <a:p>
            <a:pPr marL="1600200" lvl="3">
              <a:buFont typeface="Wingdings"/>
              <a:buChar char=""/>
              <a:tabLst>
                <a:tab pos="2743200" algn="ctr"/>
                <a:tab pos="5486400" algn="r"/>
              </a:tabLst>
            </a:pPr>
            <a:r>
              <a:rPr lang="en-US" sz="7200" dirty="0">
                <a:solidFill>
                  <a:schemeClr val="tx1"/>
                </a:solidFill>
              </a:rPr>
              <a:t>A current included (aka "Covered") diagnosis, </a:t>
            </a:r>
          </a:p>
          <a:p>
            <a:pPr marL="1600200" lvl="3">
              <a:buFont typeface="Wingdings"/>
              <a:buChar char=""/>
              <a:tabLst>
                <a:tab pos="2743200" algn="ctr"/>
                <a:tab pos="5486400" algn="r"/>
              </a:tabLst>
            </a:pPr>
            <a:r>
              <a:rPr lang="en-US" sz="7200" dirty="0">
                <a:solidFill>
                  <a:schemeClr val="tx1"/>
                </a:solidFill>
              </a:rPr>
              <a:t>Signs and symptoms of the Diagnosis that meet DSM criteria,</a:t>
            </a:r>
          </a:p>
          <a:p>
            <a:pPr marL="1600200" lvl="3">
              <a:buFont typeface="Wingdings"/>
              <a:buChar char=""/>
              <a:tabLst>
                <a:tab pos="2743200" algn="ctr"/>
                <a:tab pos="5486400" algn="r"/>
              </a:tabLst>
            </a:pPr>
            <a:r>
              <a:rPr lang="en-US" sz="7200" dirty="0">
                <a:solidFill>
                  <a:schemeClr val="tx1"/>
                </a:solidFill>
              </a:rPr>
              <a:t>Functional impairments as a result of that Diagnosis,  </a:t>
            </a:r>
          </a:p>
          <a:p>
            <a:pPr marL="1600200" lvl="3">
              <a:buFont typeface="Wingdings"/>
              <a:buChar char=""/>
              <a:tabLst>
                <a:tab pos="2743200" algn="ctr"/>
                <a:tab pos="5486400" algn="r"/>
              </a:tabLst>
            </a:pPr>
            <a:r>
              <a:rPr lang="en-US" sz="7200" dirty="0">
                <a:solidFill>
                  <a:schemeClr val="tx1"/>
                </a:solidFill>
              </a:rPr>
              <a:t>Level of impairment, and</a:t>
            </a:r>
          </a:p>
          <a:p>
            <a:pPr marL="1600200" lvl="3">
              <a:buFont typeface="Wingdings"/>
              <a:buChar char=""/>
              <a:tabLst>
                <a:tab pos="2743200" algn="ctr"/>
                <a:tab pos="5486400" algn="r"/>
              </a:tabLst>
            </a:pPr>
            <a:r>
              <a:rPr lang="en-US" sz="7200" dirty="0">
                <a:solidFill>
                  <a:schemeClr val="tx1"/>
                </a:solidFill>
              </a:rPr>
              <a:t>Client’s ability to benefit from treatment.</a:t>
            </a:r>
          </a:p>
          <a:p>
            <a:pPr marL="1600200" lvl="3">
              <a:buFont typeface="Wingdings"/>
              <a:buChar char=""/>
              <a:tabLst>
                <a:tab pos="2743200" algn="ctr"/>
                <a:tab pos="5486400" algn="r"/>
              </a:tabLst>
            </a:pPr>
            <a:r>
              <a:rPr lang="en-US" sz="7200" dirty="0">
                <a:solidFill>
                  <a:schemeClr val="tx1"/>
                </a:solidFill>
              </a:rPr>
              <a:t>Date of Completed MH Assessment of which this Addendum is addressing </a:t>
            </a:r>
          </a:p>
          <a:p>
            <a:pPr lvl="3">
              <a:buFont typeface="Wingdings" pitchFamily="2" charset="2"/>
              <a:buChar char="§"/>
            </a:pPr>
            <a:endParaRPr lang="en-US" sz="2200" dirty="0"/>
          </a:p>
          <a:p>
            <a:pPr lvl="3">
              <a:buFont typeface="Wingdings" pitchFamily="2" charset="2"/>
              <a:buChar char="§"/>
            </a:pPr>
            <a:endParaRPr lang="en-US" sz="2200" dirty="0"/>
          </a:p>
          <a:p>
            <a:pPr marL="905256" lvl="2" indent="0">
              <a:buNone/>
            </a:pPr>
            <a:endParaRPr lang="en-US" sz="2200" dirty="0"/>
          </a:p>
          <a:p>
            <a:pPr marL="0" indent="0">
              <a:buNone/>
            </a:pPr>
            <a:endParaRPr lang="en-US" sz="2400" dirty="0"/>
          </a:p>
          <a:p>
            <a:pPr marL="0" indent="0">
              <a:buNone/>
            </a:pPr>
            <a:endParaRPr lang="en-US" u="sng"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57</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617465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772" y="388952"/>
            <a:ext cx="6153150" cy="569214"/>
          </a:xfrm>
        </p:spPr>
        <p:txBody>
          <a:bodyPr>
            <a:normAutofit fontScale="90000"/>
          </a:bodyPr>
          <a:lstStyle/>
          <a:p>
            <a:r>
              <a:rPr lang="en-US" dirty="0"/>
              <a:t>MH Assessment </a:t>
            </a:r>
            <a:r>
              <a:rPr lang="en-US" sz="3600" dirty="0"/>
              <a:t>Addendum</a:t>
            </a:r>
            <a:br>
              <a:rPr lang="en-US" dirty="0"/>
            </a:br>
            <a:r>
              <a:rPr lang="en-US" sz="1800" dirty="0"/>
              <a:t>in Clinician’s Gateway </a:t>
            </a:r>
          </a:p>
        </p:txBody>
      </p:sp>
      <p:sp>
        <p:nvSpPr>
          <p:cNvPr id="3" name="Content Placeholder 2"/>
          <p:cNvSpPr>
            <a:spLocks noGrp="1"/>
          </p:cNvSpPr>
          <p:nvPr>
            <p:ph idx="1"/>
          </p:nvPr>
        </p:nvSpPr>
        <p:spPr>
          <a:xfrm>
            <a:off x="270387" y="1535907"/>
            <a:ext cx="8503920" cy="4572000"/>
          </a:xfrm>
        </p:spPr>
        <p:txBody>
          <a:bodyPr>
            <a:normAutofit/>
          </a:bodyPr>
          <a:lstStyle/>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267462" indent="0">
              <a:buNone/>
            </a:pPr>
            <a:endParaRPr lang="en-US" sz="2175" dirty="0"/>
          </a:p>
          <a:p>
            <a:pPr marL="0" indent="0">
              <a:buNone/>
            </a:pPr>
            <a:endParaRPr lang="en-US" sz="1800" dirty="0"/>
          </a:p>
          <a:p>
            <a:pPr marL="0" indent="0">
              <a:buNone/>
            </a:pPr>
            <a:endParaRPr lang="en-US" u="sng"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58</a:t>
            </a:fld>
            <a:endParaRPr lang="en-US" dirty="0"/>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28850"/>
            <a:ext cx="6400800" cy="3429000"/>
          </a:xfrm>
          <a:prstGeom prst="rect">
            <a:avLst/>
          </a:prstGeom>
        </p:spPr>
      </p:pic>
    </p:spTree>
    <p:extLst>
      <p:ext uri="{BB962C8B-B14F-4D97-AF65-F5344CB8AC3E}">
        <p14:creationId xmlns:p14="http://schemas.microsoft.com/office/powerpoint/2010/main" val="807135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Assessment</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59</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altLang="en-US" sz="2800" dirty="0"/>
              <a:t>Only unplanned services may be claimed prior to the completion of the mental health assessment</a:t>
            </a:r>
          </a:p>
          <a:p>
            <a:r>
              <a:rPr lang="en-US" altLang="en-US" sz="2800" dirty="0"/>
              <a:t>Unplanned services include:</a:t>
            </a:r>
          </a:p>
          <a:p>
            <a:pPr lvl="1"/>
            <a:r>
              <a:rPr lang="en-US" altLang="en-US" sz="2300" dirty="0">
                <a:solidFill>
                  <a:schemeClr val="tx1"/>
                </a:solidFill>
              </a:rPr>
              <a:t>Assessment (includes CANS/ANSA)</a:t>
            </a:r>
          </a:p>
          <a:p>
            <a:pPr lvl="1"/>
            <a:r>
              <a:rPr lang="en-US" altLang="en-US" sz="2300" dirty="0">
                <a:solidFill>
                  <a:schemeClr val="tx1"/>
                </a:solidFill>
              </a:rPr>
              <a:t>Plan Development </a:t>
            </a:r>
          </a:p>
          <a:p>
            <a:pPr lvl="1"/>
            <a:r>
              <a:rPr lang="en-US" altLang="en-US" sz="2300" dirty="0">
                <a:solidFill>
                  <a:schemeClr val="tx1"/>
                </a:solidFill>
              </a:rPr>
              <a:t>Interactive Complexity</a:t>
            </a:r>
          </a:p>
          <a:p>
            <a:pPr lvl="1"/>
            <a:r>
              <a:rPr lang="en-US" altLang="en-US" sz="2300" dirty="0">
                <a:solidFill>
                  <a:schemeClr val="tx1"/>
                </a:solidFill>
              </a:rPr>
              <a:t>Crisis Psychotherapy</a:t>
            </a:r>
          </a:p>
          <a:p>
            <a:pPr lvl="1"/>
            <a:r>
              <a:rPr lang="en-US" altLang="en-US" sz="2300" dirty="0">
                <a:solidFill>
                  <a:schemeClr val="tx1"/>
                </a:solidFill>
              </a:rPr>
              <a:t>Intensive Care Coordination (ICC) (referral and linkage only)</a:t>
            </a:r>
          </a:p>
          <a:p>
            <a:pPr lvl="1"/>
            <a:r>
              <a:rPr lang="en-US" altLang="en-US" sz="2300" dirty="0">
                <a:solidFill>
                  <a:schemeClr val="tx1"/>
                </a:solidFill>
              </a:rPr>
              <a:t>Case Management / Brokerage (referral and linkage only)</a:t>
            </a:r>
          </a:p>
          <a:p>
            <a:pPr lvl="1"/>
            <a:r>
              <a:rPr lang="en-US" altLang="en-US" sz="2300" dirty="0">
                <a:solidFill>
                  <a:schemeClr val="tx1"/>
                </a:solidFill>
              </a:rPr>
              <a:t>Urgent Medication Services only*</a:t>
            </a:r>
          </a:p>
          <a:p>
            <a:pPr lvl="1">
              <a:buNone/>
            </a:pPr>
            <a:endParaRPr lang="en-US" altLang="en-US" sz="2300" dirty="0">
              <a:solidFill>
                <a:schemeClr val="tx1"/>
              </a:solidFill>
            </a:endParaRPr>
          </a:p>
          <a:p>
            <a:pPr lvl="1">
              <a:buNone/>
            </a:pPr>
            <a:r>
              <a:rPr lang="en-US" altLang="en-US" sz="2100" dirty="0">
                <a:solidFill>
                  <a:schemeClr val="tx1"/>
                </a:solidFill>
              </a:rPr>
              <a:t>*Record must clearly document services are urgent in order to be claimed</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a:t>
            </a:r>
          </a:p>
        </p:txBody>
      </p:sp>
      <p:sp>
        <p:nvSpPr>
          <p:cNvPr id="3" name="Content Placeholder 2"/>
          <p:cNvSpPr>
            <a:spLocks noGrp="1"/>
          </p:cNvSpPr>
          <p:nvPr>
            <p:ph idx="1"/>
          </p:nvPr>
        </p:nvSpPr>
        <p:spPr/>
        <p:txBody>
          <a:bodyPr>
            <a:noAutofit/>
          </a:bodyPr>
          <a:lstStyle/>
          <a:p>
            <a:pPr marL="0" indent="0">
              <a:buNone/>
            </a:pPr>
            <a:endParaRPr lang="en-US" dirty="0">
              <a:latin typeface="Wingdings"/>
            </a:endParaRPr>
          </a:p>
          <a:p>
            <a:pPr marL="0" indent="0">
              <a:buNone/>
            </a:pPr>
            <a:r>
              <a:rPr lang="en-US" sz="2100" b="1" dirty="0"/>
              <a:t>After this training participants will be able to:</a:t>
            </a:r>
            <a:endParaRPr lang="en-US" sz="2100" dirty="0"/>
          </a:p>
          <a:p>
            <a:pPr lvl="0">
              <a:buFont typeface="Arial" panose="020B0604020202020204" pitchFamily="34" charset="0"/>
              <a:buChar char="•"/>
            </a:pPr>
            <a:endParaRPr lang="en-US" sz="1800" dirty="0"/>
          </a:p>
          <a:p>
            <a:pPr lvl="0">
              <a:buFont typeface="Arial" panose="020B0604020202020204" pitchFamily="34" charset="0"/>
              <a:buChar char="•"/>
            </a:pPr>
            <a:r>
              <a:rPr lang="en-US" sz="1800" dirty="0"/>
              <a:t>State the timelines to complete: Brief Screening Tool, Informing Materials, MH Assessment, CANS/ANSA, Client Plan &amp; Progress Note documentation</a:t>
            </a:r>
          </a:p>
          <a:p>
            <a:pPr lvl="0">
              <a:buFont typeface="Arial" panose="020B0604020202020204" pitchFamily="34" charset="0"/>
              <a:buChar char="•"/>
            </a:pPr>
            <a:endParaRPr lang="en-US" sz="1800" dirty="0"/>
          </a:p>
          <a:p>
            <a:pPr lvl="0">
              <a:buFont typeface="Arial" panose="020B0604020202020204" pitchFamily="34" charset="0"/>
              <a:buChar char="•"/>
            </a:pPr>
            <a:r>
              <a:rPr lang="en-US" sz="1800" dirty="0"/>
              <a:t>Identify and document key components of establishing Medical Necessity for the provision of Specialty Mental Health Services (SMHS)</a:t>
            </a:r>
          </a:p>
          <a:p>
            <a:pPr lvl="0">
              <a:buFont typeface="Arial" panose="020B0604020202020204" pitchFamily="34" charset="0"/>
              <a:buChar char="•"/>
            </a:pPr>
            <a:endParaRPr lang="en-US" sz="1800" dirty="0"/>
          </a:p>
          <a:p>
            <a:pPr lvl="0">
              <a:buFont typeface="Arial" panose="020B0604020202020204" pitchFamily="34" charset="0"/>
              <a:buChar char="•"/>
            </a:pPr>
            <a:r>
              <a:rPr lang="en-US" sz="1800" dirty="0"/>
              <a:t>Identify and document key components of the Mental Health (MH) Assessment</a:t>
            </a:r>
          </a:p>
          <a:p>
            <a:pPr marL="0" indent="0">
              <a:buNone/>
            </a:pPr>
            <a:r>
              <a:rPr lang="en-US" sz="2100" dirty="0"/>
              <a:t>	</a:t>
            </a:r>
          </a:p>
        </p:txBody>
      </p:sp>
      <p:sp>
        <p:nvSpPr>
          <p:cNvPr id="4" name="Footer Placeholder 3"/>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6</a:t>
            </a:fld>
            <a:endParaRPr lang="en-US" dirty="0"/>
          </a:p>
        </p:txBody>
      </p:sp>
    </p:spTree>
    <p:extLst>
      <p:ext uri="{BB962C8B-B14F-4D97-AF65-F5344CB8AC3E}">
        <p14:creationId xmlns:p14="http://schemas.microsoft.com/office/powerpoint/2010/main" val="273038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Categories as Identified by DHCS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60</a:t>
            </a:fld>
            <a:endParaRPr lang="en-US" dirty="0"/>
          </a:p>
        </p:txBody>
      </p:sp>
      <p:sp>
        <p:nvSpPr>
          <p:cNvPr id="5" name="Content Placeholder 4"/>
          <p:cNvSpPr>
            <a:spLocks noGrp="1"/>
          </p:cNvSpPr>
          <p:nvPr>
            <p:ph sz="quarter" idx="1"/>
          </p:nvPr>
        </p:nvSpPr>
        <p:spPr/>
        <p:txBody>
          <a:bodyPr>
            <a:normAutofit fontScale="62500" lnSpcReduction="20000"/>
          </a:bodyPr>
          <a:lstStyle/>
          <a:p>
            <a:pPr marL="0" indent="0">
              <a:buNone/>
            </a:pPr>
            <a:r>
              <a:rPr lang="en-US" dirty="0"/>
              <a:t>Each of these areas must be assessed, however only those categories identified as risk to the client need to be documented in the assessment</a:t>
            </a:r>
          </a:p>
          <a:p>
            <a:pPr marL="0" indent="0">
              <a:buNone/>
            </a:pPr>
            <a:endParaRPr lang="en-US" dirty="0"/>
          </a:p>
          <a:p>
            <a:r>
              <a:rPr lang="en-US" dirty="0"/>
              <a:t>History of Danger to Self (DTS) or Danger to Others (DTO)</a:t>
            </a:r>
          </a:p>
          <a:p>
            <a:r>
              <a:rPr lang="en-US" dirty="0"/>
              <a:t>Previous inpatient hospitalizations for DTS or DTO</a:t>
            </a:r>
          </a:p>
          <a:p>
            <a:r>
              <a:rPr lang="en-US" dirty="0"/>
              <a:t>Prior suicide attempts</a:t>
            </a:r>
          </a:p>
          <a:p>
            <a:r>
              <a:rPr lang="en-US" dirty="0"/>
              <a:t>Lack of family or other support systems </a:t>
            </a:r>
          </a:p>
          <a:p>
            <a:r>
              <a:rPr lang="en-US" dirty="0"/>
              <a:t>Arrest history, if any</a:t>
            </a:r>
          </a:p>
          <a:p>
            <a:r>
              <a:rPr lang="en-US" dirty="0"/>
              <a:t>Probation status</a:t>
            </a:r>
          </a:p>
          <a:p>
            <a:r>
              <a:rPr lang="en-US" dirty="0"/>
              <a:t>History of alcohol/drug abuse</a:t>
            </a:r>
          </a:p>
          <a:p>
            <a:r>
              <a:rPr lang="en-US" dirty="0"/>
              <a:t>History of trauma or victimization</a:t>
            </a:r>
          </a:p>
          <a:p>
            <a:r>
              <a:rPr lang="en-US" dirty="0"/>
              <a:t>History of self-harm behaviors (e.g., cutting)</a:t>
            </a:r>
          </a:p>
          <a:p>
            <a:r>
              <a:rPr lang="en-US" dirty="0"/>
              <a:t>History of assaultive behavior</a:t>
            </a:r>
          </a:p>
          <a:p>
            <a:r>
              <a:rPr lang="en-US" dirty="0"/>
              <a:t>Physical impairments (e.g. limited vision, deaf, wheelchair bound) which makes the beneficiary vulnerable to others</a:t>
            </a:r>
          </a:p>
          <a:p>
            <a:r>
              <a:rPr lang="en-US" dirty="0"/>
              <a:t>Psychological or intellectual vulnerabilities [e.g., intellectual disability (low IQ), traumatic brain injury, dependent personality]</a:t>
            </a:r>
          </a:p>
        </p:txBody>
      </p:sp>
    </p:spTree>
    <p:extLst>
      <p:ext uri="{BB962C8B-B14F-4D97-AF65-F5344CB8AC3E}">
        <p14:creationId xmlns:p14="http://schemas.microsoft.com/office/powerpoint/2010/main" val="187975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Documenting Risk in the Assessment</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61</a:t>
            </a:fld>
            <a:endParaRPr lang="en-US" dirty="0"/>
          </a:p>
        </p:txBody>
      </p:sp>
      <p:sp>
        <p:nvSpPr>
          <p:cNvPr id="5" name="Content Placeholder 4"/>
          <p:cNvSpPr>
            <a:spLocks noGrp="1"/>
          </p:cNvSpPr>
          <p:nvPr>
            <p:ph sz="quarter" idx="1"/>
          </p:nvPr>
        </p:nvSpPr>
        <p:spPr/>
        <p:txBody>
          <a:bodyPr/>
          <a:lstStyle/>
          <a:p>
            <a:r>
              <a:rPr lang="en-US" dirty="0"/>
              <a:t>When these categories exist for the client, they should be addressed in the MH Assessment</a:t>
            </a:r>
          </a:p>
          <a:p>
            <a:endParaRPr lang="en-US" dirty="0"/>
          </a:p>
          <a:p>
            <a:r>
              <a:rPr lang="en-US" dirty="0"/>
              <a:t>If in the past 90 days there has been suicidal or homicidal ideation or any other significant risk (including above examples) </a:t>
            </a:r>
            <a:r>
              <a:rPr lang="en-US" u="sng" dirty="0"/>
              <a:t>BOTH</a:t>
            </a:r>
            <a:r>
              <a:rPr lang="en-US" dirty="0"/>
              <a:t> a Comprehensive Risk Assessment </a:t>
            </a:r>
            <a:r>
              <a:rPr lang="en-US" u="sng" dirty="0"/>
              <a:t>AND</a:t>
            </a:r>
            <a:r>
              <a:rPr lang="en-US" dirty="0"/>
              <a:t> a Formal Written Safety Plan must be created and documented in the medical record</a:t>
            </a:r>
          </a:p>
        </p:txBody>
      </p:sp>
    </p:spTree>
    <p:extLst>
      <p:ext uri="{BB962C8B-B14F-4D97-AF65-F5344CB8AC3E}">
        <p14:creationId xmlns:p14="http://schemas.microsoft.com/office/powerpoint/2010/main" val="11256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CANS / ANSA</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62</a:t>
            </a:fld>
            <a:endParaRPr lang="en-US" dirty="0"/>
          </a:p>
        </p:txBody>
      </p:sp>
      <p:sp>
        <p:nvSpPr>
          <p:cNvPr id="5" name="Content Placeholder 4"/>
          <p:cNvSpPr>
            <a:spLocks noGrp="1"/>
          </p:cNvSpPr>
          <p:nvPr>
            <p:ph sz="quarter" idx="1"/>
          </p:nvPr>
        </p:nvSpPr>
        <p:spPr/>
        <p:txBody>
          <a:bodyPr anchor="b">
            <a:normAutofit fontScale="85000" lnSpcReduction="10000"/>
          </a:bodyPr>
          <a:lstStyle/>
          <a:p>
            <a:endParaRPr lang="en-US" dirty="0"/>
          </a:p>
          <a:p>
            <a:r>
              <a:rPr lang="en-US" dirty="0"/>
              <a:t>The CANS/ANSA is a performance outcome assessment tool.</a:t>
            </a:r>
          </a:p>
          <a:p>
            <a:endParaRPr lang="en-US" dirty="0"/>
          </a:p>
          <a:p>
            <a:r>
              <a:rPr lang="en-US" dirty="0"/>
              <a:t>The CANS/ANSA must be included in the client’s official Medical Record.  Completion of this form in the CANS/ANSA monitoring database does not meet this requirement.</a:t>
            </a:r>
          </a:p>
          <a:p>
            <a:endParaRPr lang="en-US" dirty="0"/>
          </a:p>
          <a:p>
            <a:r>
              <a:rPr lang="en-US" dirty="0"/>
              <a:t>The CANS is used for identifying and prioritizing youth and family actionable needs and useful strengths to inform treatment plans.  It provides a framework for developing and communicating about a shared vision and uses youth and family information to inform planning, support decisions, and monitor outcomes.</a:t>
            </a:r>
          </a:p>
          <a:p>
            <a:endParaRPr lang="en-US" dirty="0"/>
          </a:p>
        </p:txBody>
      </p:sp>
    </p:spTree>
    <p:extLst>
      <p:ext uri="{BB962C8B-B14F-4D97-AF65-F5344CB8AC3E}">
        <p14:creationId xmlns:p14="http://schemas.microsoft.com/office/powerpoint/2010/main" val="1167417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CANS / ANSA</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63</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a:t>The current ACBH CANS (96 items) has been modified to come in alignment with the CANS 50 required by the state (areas added but not removed). The changes to the CANS have be made within Objective Arts.</a:t>
            </a:r>
          </a:p>
          <a:p>
            <a:pPr marL="0" indent="0">
              <a:buNone/>
            </a:pPr>
            <a:endParaRPr lang="en-US" dirty="0"/>
          </a:p>
          <a:p>
            <a:pPr lvl="0">
              <a:buClr>
                <a:srgbClr val="D16349"/>
              </a:buClr>
            </a:pPr>
            <a:r>
              <a:rPr lang="en-US" dirty="0">
                <a:solidFill>
                  <a:prstClr val="black"/>
                </a:solidFill>
              </a:rPr>
              <a:t>All the CANS/ANSA have been updated to come in alignment with all CANS/ANSA manuals, rating sheets except for the 0-5 version</a:t>
            </a:r>
          </a:p>
          <a:p>
            <a:pPr lvl="0">
              <a:buClr>
                <a:srgbClr val="D16349"/>
              </a:buClr>
            </a:pPr>
            <a:endParaRPr lang="en-US" dirty="0">
              <a:solidFill>
                <a:prstClr val="black"/>
              </a:solidFill>
            </a:endParaRPr>
          </a:p>
          <a:p>
            <a:pPr lvl="0">
              <a:buClr>
                <a:srgbClr val="D16349"/>
              </a:buClr>
            </a:pPr>
            <a:r>
              <a:rPr lang="en-US" dirty="0">
                <a:solidFill>
                  <a:prstClr val="black"/>
                </a:solidFill>
              </a:rPr>
              <a:t>The 0-5 version of the CANS is in the process of getting updated to come in alignment with all CANS/ANSA manuals, rating sheets</a:t>
            </a:r>
          </a:p>
          <a:p>
            <a:endParaRPr lang="en-US" dirty="0"/>
          </a:p>
        </p:txBody>
      </p:sp>
    </p:spTree>
    <p:extLst>
      <p:ext uri="{BB962C8B-B14F-4D97-AF65-F5344CB8AC3E}">
        <p14:creationId xmlns:p14="http://schemas.microsoft.com/office/powerpoint/2010/main" val="39443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9186"/>
            <a:ext cx="8534400" cy="758952"/>
          </a:xfrm>
        </p:spPr>
        <p:txBody>
          <a:bodyPr>
            <a:normAutofit/>
          </a:bodyPr>
          <a:lstStyle/>
          <a:p>
            <a:r>
              <a:rPr lang="en-US" dirty="0"/>
              <a:t>CANS / ANSA</a:t>
            </a:r>
          </a:p>
        </p:txBody>
      </p:sp>
      <p:sp>
        <p:nvSpPr>
          <p:cNvPr id="3" name="Slide Number Placeholder 2"/>
          <p:cNvSpPr>
            <a:spLocks noGrp="1"/>
          </p:cNvSpPr>
          <p:nvPr>
            <p:ph type="sldNum" sz="quarter" idx="12"/>
          </p:nvPr>
        </p:nvSpPr>
        <p:spPr/>
        <p:txBody>
          <a:bodyPr/>
          <a:lstStyle/>
          <a:p>
            <a:fld id="{700861E1-0C85-490F-A709-222B40EEEBBE}" type="slidenum">
              <a:rPr lang="en-US" smtClean="0"/>
              <a:pPr/>
              <a:t>64</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dirty="0"/>
              <a:t>The CANS (0-5, 6-17) ANSA (T, 25+) is completed after the MH Assessment and before (informs) the Client Plan.</a:t>
            </a:r>
          </a:p>
          <a:p>
            <a:pPr lvl="1"/>
            <a:r>
              <a:rPr lang="en-US" dirty="0">
                <a:solidFill>
                  <a:schemeClr val="tx1"/>
                </a:solidFill>
              </a:rPr>
              <a:t>Required timeframes (all based on Episode Opening Date): by 60 days, every 6 months, and at discharge.  </a:t>
            </a:r>
          </a:p>
          <a:p>
            <a:r>
              <a:rPr lang="en-US"/>
              <a:t>For </a:t>
            </a:r>
            <a:r>
              <a:rPr lang="en-US" dirty="0"/>
              <a:t>Adults, ANSA </a:t>
            </a:r>
          </a:p>
          <a:p>
            <a:pPr lvl="1"/>
            <a:r>
              <a:rPr lang="en-US" dirty="0">
                <a:solidFill>
                  <a:schemeClr val="tx1"/>
                </a:solidFill>
              </a:rPr>
              <a:t>Required timeframes (all based on Episode Opening Date): by 60 days, every 6 months, and at discharge.  </a:t>
            </a:r>
          </a:p>
          <a:p>
            <a:r>
              <a:rPr lang="en-US" dirty="0"/>
              <a:t>ACBHCS Provider Website/ CANS/ANSA</a:t>
            </a:r>
          </a:p>
          <a:p>
            <a:pPr marL="0" indent="0">
              <a:buNone/>
            </a:pPr>
            <a:r>
              <a:rPr lang="en-US" dirty="0">
                <a:hlinkClick r:id="rId2"/>
              </a:rPr>
              <a:t>http://www.acbhcs.org/providers/CANS/cans.htm</a:t>
            </a: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4174708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9186"/>
            <a:ext cx="8534400" cy="758952"/>
          </a:xfrm>
        </p:spPr>
        <p:txBody>
          <a:bodyPr>
            <a:normAutofit/>
          </a:bodyPr>
          <a:lstStyle/>
          <a:p>
            <a:r>
              <a:rPr lang="en-US" dirty="0"/>
              <a:t>CANS / ANSA</a:t>
            </a:r>
          </a:p>
        </p:txBody>
      </p:sp>
      <p:sp>
        <p:nvSpPr>
          <p:cNvPr id="3" name="Slide Number Placeholder 2"/>
          <p:cNvSpPr>
            <a:spLocks noGrp="1"/>
          </p:cNvSpPr>
          <p:nvPr>
            <p:ph type="sldNum" sz="quarter" idx="12"/>
          </p:nvPr>
        </p:nvSpPr>
        <p:spPr/>
        <p:txBody>
          <a:bodyPr/>
          <a:lstStyle/>
          <a:p>
            <a:fld id="{700861E1-0C85-490F-A709-222B40EEEBBE}" type="slidenum">
              <a:rPr lang="en-US" smtClean="0"/>
              <a:pPr/>
              <a:t>65</a:t>
            </a:fld>
            <a:endParaRPr lang="en-US" dirty="0"/>
          </a:p>
        </p:txBody>
      </p:sp>
      <p:sp>
        <p:nvSpPr>
          <p:cNvPr id="4" name="Content Placeholder 3"/>
          <p:cNvSpPr>
            <a:spLocks noGrp="1"/>
          </p:cNvSpPr>
          <p:nvPr>
            <p:ph sz="quarter" idx="1"/>
          </p:nvPr>
        </p:nvSpPr>
        <p:spPr>
          <a:xfrm>
            <a:off x="152400" y="1527048"/>
            <a:ext cx="8839200" cy="4797552"/>
          </a:xfrm>
        </p:spPr>
        <p:txBody>
          <a:bodyPr>
            <a:normAutofit fontScale="92500"/>
          </a:bodyPr>
          <a:lstStyle/>
          <a:p>
            <a:r>
              <a:rPr lang="en-US" dirty="0"/>
              <a:t>The CANS and ANSA are Assessment Tools which may only be completed by the following CANS/ANSA certified individuals:</a:t>
            </a:r>
          </a:p>
          <a:p>
            <a:pPr lvl="1"/>
            <a:r>
              <a:rPr lang="en-US" dirty="0">
                <a:solidFill>
                  <a:schemeClr val="tx1"/>
                </a:solidFill>
              </a:rPr>
              <a:t>Licensed LPHA</a:t>
            </a:r>
          </a:p>
          <a:p>
            <a:pPr lvl="1"/>
            <a:r>
              <a:rPr lang="en-US" dirty="0">
                <a:solidFill>
                  <a:schemeClr val="tx1"/>
                </a:solidFill>
              </a:rPr>
              <a:t>Waivered or registered LPHA </a:t>
            </a:r>
          </a:p>
          <a:p>
            <a:pPr lvl="2"/>
            <a:r>
              <a:rPr lang="en-US" dirty="0"/>
              <a:t>(if not diagnosing—diagnosis requires Licensed LPHA co-signature).</a:t>
            </a:r>
          </a:p>
          <a:p>
            <a:pPr lvl="1"/>
            <a:r>
              <a:rPr lang="en-US" dirty="0">
                <a:solidFill>
                  <a:schemeClr val="tx1"/>
                </a:solidFill>
              </a:rPr>
              <a:t>Graduate student/trainee in a recognized MH Master’s or PhD program </a:t>
            </a:r>
          </a:p>
          <a:p>
            <a:pPr lvl="2"/>
            <a:r>
              <a:rPr lang="en-US" dirty="0"/>
              <a:t>(if not diagnosing—may only reference Dx established by a Licensed LPHA, unless meets Scope of Practice requirements for diagnosing).</a:t>
            </a:r>
          </a:p>
          <a:p>
            <a:pPr marL="0" indent="0">
              <a:buNone/>
            </a:pPr>
            <a:endParaRPr lang="en-US" dirty="0"/>
          </a:p>
          <a:p>
            <a:pPr marL="0" indent="0" algn="ctr">
              <a:buNone/>
            </a:pPr>
            <a:r>
              <a:rPr lang="en-US" dirty="0"/>
              <a:t>Please note that MHRS and Adjunct staff may not complete the CANS/ANSA.</a:t>
            </a:r>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4053141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CANS / ANSA</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66</a:t>
            </a:fld>
            <a:endParaRPr lang="en-US" dirty="0"/>
          </a:p>
        </p:txBody>
      </p:sp>
      <p:sp>
        <p:nvSpPr>
          <p:cNvPr id="5" name="Content Placeholder 4"/>
          <p:cNvSpPr>
            <a:spLocks noGrp="1"/>
          </p:cNvSpPr>
          <p:nvPr>
            <p:ph sz="quarter" idx="1"/>
          </p:nvPr>
        </p:nvSpPr>
        <p:spPr/>
        <p:txBody>
          <a:bodyPr>
            <a:normAutofit lnSpcReduction="10000"/>
          </a:bodyPr>
          <a:lstStyle/>
          <a:p>
            <a:r>
              <a:rPr lang="en-US" dirty="0"/>
              <a:t>The only programs which will be exempt from administering the </a:t>
            </a:r>
            <a:r>
              <a:rPr lang="en-US" u="sng" dirty="0"/>
              <a:t>CANS</a:t>
            </a:r>
            <a:r>
              <a:rPr lang="en-US" dirty="0"/>
              <a:t> are those providing ancillary services (such as Medication Clinics, Katie A services, and TBS services) where the child has another SMHS provider who is administering the CANS (usually the psychotherapist).</a:t>
            </a:r>
          </a:p>
          <a:p>
            <a:r>
              <a:rPr lang="en-US" dirty="0"/>
              <a:t>Several Program Types are exempt from administering the ANSA.</a:t>
            </a:r>
          </a:p>
          <a:p>
            <a:r>
              <a:rPr lang="en-US" dirty="0"/>
              <a:t>Contact ACBH QA department if you have questions about whether your agency/program is exempt from completing the CANS/ANSA.</a:t>
            </a:r>
          </a:p>
        </p:txBody>
      </p:sp>
    </p:spTree>
    <p:extLst>
      <p:ext uri="{BB962C8B-B14F-4D97-AF65-F5344CB8AC3E}">
        <p14:creationId xmlns:p14="http://schemas.microsoft.com/office/powerpoint/2010/main" val="1997334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Symptom Checklist (PSC-35)</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67</a:t>
            </a:fld>
            <a:endParaRPr lang="en-US" dirty="0"/>
          </a:p>
        </p:txBody>
      </p:sp>
      <p:sp>
        <p:nvSpPr>
          <p:cNvPr id="5" name="Content Placeholder 4"/>
          <p:cNvSpPr>
            <a:spLocks noGrp="1"/>
          </p:cNvSpPr>
          <p:nvPr>
            <p:ph sz="quarter" idx="1"/>
          </p:nvPr>
        </p:nvSpPr>
        <p:spPr>
          <a:xfrm>
            <a:off x="301752" y="1527048"/>
            <a:ext cx="8503920" cy="4797552"/>
          </a:xfrm>
        </p:spPr>
        <p:txBody>
          <a:bodyPr>
            <a:normAutofit/>
          </a:bodyPr>
          <a:lstStyle/>
          <a:p>
            <a:r>
              <a:rPr lang="en-US" sz="1600" dirty="0"/>
              <a:t>The PSC-35 is a psychosocial screening tool designed to facilitate the recognition of cognitive, emotional, and behavioral problems so appropriate interventions can be initiated as early as possible. </a:t>
            </a:r>
            <a:r>
              <a:rPr lang="en-US" sz="1600" u="sng" dirty="0"/>
              <a:t>Parents/caregivers will complete PSC-35 (parent/caregiver version) for children and youth ages three up to age eighteen. </a:t>
            </a:r>
          </a:p>
          <a:p>
            <a:pPr marL="0" indent="0">
              <a:buNone/>
            </a:pPr>
            <a:endParaRPr lang="en-US" sz="1600" dirty="0"/>
          </a:p>
          <a:p>
            <a:r>
              <a:rPr lang="en-US" sz="1600" dirty="0"/>
              <a:t>Implementation Date: July 1, 2018 </a:t>
            </a:r>
          </a:p>
          <a:p>
            <a:pPr marL="0" indent="0">
              <a:buNone/>
            </a:pPr>
            <a:r>
              <a:rPr lang="en-US" sz="1050" dirty="0"/>
              <a:t>      </a:t>
            </a:r>
            <a:endParaRPr lang="en-US" sz="1600" dirty="0"/>
          </a:p>
          <a:p>
            <a:r>
              <a:rPr lang="en-US" sz="1600" dirty="0"/>
              <a:t>The PSC-35 should be offered and completed by 60 </a:t>
            </a:r>
          </a:p>
          <a:p>
            <a:pPr marL="0" indent="0">
              <a:buNone/>
            </a:pPr>
            <a:r>
              <a:rPr lang="en-US" sz="1600" dirty="0"/>
              <a:t>      days, every 6 months, and at discharge. </a:t>
            </a:r>
          </a:p>
          <a:p>
            <a:pPr marL="0" indent="0">
              <a:buNone/>
            </a:pPr>
            <a:endParaRPr lang="en-US" sz="1600" dirty="0"/>
          </a:p>
          <a:p>
            <a:endParaRPr lang="en-US" sz="1600" dirty="0"/>
          </a:p>
        </p:txBody>
      </p:sp>
      <p:pic>
        <p:nvPicPr>
          <p:cNvPr id="6" name="Picture 5"/>
          <p:cNvPicPr>
            <a:picLocks noChangeAspect="1"/>
          </p:cNvPicPr>
          <p:nvPr/>
        </p:nvPicPr>
        <p:blipFill>
          <a:blip r:embed="rId2"/>
          <a:stretch>
            <a:fillRect/>
          </a:stretch>
        </p:blipFill>
        <p:spPr>
          <a:xfrm>
            <a:off x="5562600" y="2666999"/>
            <a:ext cx="3273552" cy="3769423"/>
          </a:xfrm>
          <a:prstGeom prst="rect">
            <a:avLst/>
          </a:prstGeom>
        </p:spPr>
      </p:pic>
    </p:spTree>
    <p:extLst>
      <p:ext uri="{BB962C8B-B14F-4D97-AF65-F5344CB8AC3E}">
        <p14:creationId xmlns:p14="http://schemas.microsoft.com/office/powerpoint/2010/main" val="224835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PSC-35</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68</a:t>
            </a:fld>
            <a:endParaRPr lang="en-US" dirty="0"/>
          </a:p>
        </p:txBody>
      </p:sp>
      <p:sp>
        <p:nvSpPr>
          <p:cNvPr id="5" name="Content Placeholder 4"/>
          <p:cNvSpPr>
            <a:spLocks noGrp="1"/>
          </p:cNvSpPr>
          <p:nvPr>
            <p:ph sz="quarter" idx="1"/>
          </p:nvPr>
        </p:nvSpPr>
        <p:spPr/>
        <p:txBody>
          <a:bodyPr>
            <a:normAutofit/>
          </a:bodyPr>
          <a:lstStyle/>
          <a:p>
            <a:r>
              <a:rPr lang="en-US" sz="2800" dirty="0"/>
              <a:t>The PSC-35 does not require training because it is </a:t>
            </a:r>
          </a:p>
          <a:p>
            <a:pPr marL="0" indent="0">
              <a:buNone/>
            </a:pPr>
            <a:r>
              <a:rPr lang="en-US" sz="2800" dirty="0"/>
              <a:t>completed by the parent/caregiver. For more </a:t>
            </a:r>
          </a:p>
          <a:p>
            <a:pPr marL="0" indent="0">
              <a:buNone/>
            </a:pPr>
            <a:r>
              <a:rPr lang="en-US" sz="2800" dirty="0"/>
              <a:t>information about the tool, including implementation, scoring and clinical utility, please visit the Pediatric Symptoms Checklist webpage at: </a:t>
            </a:r>
          </a:p>
          <a:p>
            <a:pPr marL="0" indent="0">
              <a:buNone/>
            </a:pPr>
            <a:r>
              <a:rPr lang="en-US" sz="2800" dirty="0">
                <a:hlinkClick r:id="rId2"/>
              </a:rPr>
              <a:t>http://www.massgeneral.org/psychiatry/services/psc_home.aspx</a:t>
            </a:r>
            <a:endParaRPr lang="en-US" sz="2800" dirty="0"/>
          </a:p>
          <a:p>
            <a:endParaRPr lang="en-US" dirty="0"/>
          </a:p>
        </p:txBody>
      </p:sp>
    </p:spTree>
    <p:extLst>
      <p:ext uri="{BB962C8B-B14F-4D97-AF65-F5344CB8AC3E}">
        <p14:creationId xmlns:p14="http://schemas.microsoft.com/office/powerpoint/2010/main" val="60079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PSC-35</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69</a:t>
            </a:fld>
            <a:endParaRPr lang="en-US" dirty="0"/>
          </a:p>
        </p:txBody>
      </p:sp>
      <p:sp>
        <p:nvSpPr>
          <p:cNvPr id="5" name="Content Placeholder 4"/>
          <p:cNvSpPr>
            <a:spLocks noGrp="1"/>
          </p:cNvSpPr>
          <p:nvPr>
            <p:ph sz="quarter" idx="1"/>
          </p:nvPr>
        </p:nvSpPr>
        <p:spPr/>
        <p:txBody>
          <a:bodyPr>
            <a:normAutofit fontScale="77500" lnSpcReduction="20000"/>
          </a:bodyPr>
          <a:lstStyle/>
          <a:p>
            <a:r>
              <a:rPr lang="en-US" dirty="0"/>
              <a:t>Once the PSC-35 has been completed by parents/caregivers, the results should be entered into Objective Arts and a copy of the form must be included in the Medical Record. </a:t>
            </a:r>
          </a:p>
          <a:p>
            <a:endParaRPr lang="en-US" dirty="0"/>
          </a:p>
          <a:p>
            <a:r>
              <a:rPr lang="en-US" dirty="0"/>
              <a:t>Time spent inputting the PSC-35 into OA is not a billable activity.</a:t>
            </a:r>
          </a:p>
          <a:p>
            <a:endParaRPr lang="en-US" dirty="0"/>
          </a:p>
          <a:p>
            <a:r>
              <a:rPr lang="en-US" dirty="0"/>
              <a:t>Time spent reviewing the PSC-35 for the first time is a billable assessment activity or as medically necessary. </a:t>
            </a:r>
          </a:p>
          <a:p>
            <a:endParaRPr lang="en-US" dirty="0"/>
          </a:p>
          <a:p>
            <a:r>
              <a:rPr lang="en-US" dirty="0"/>
              <a:t>If client’s caregivers need help completing the PCS-35, time spent reviewing and completing the questions with the client’s caregivers is a billable assessment activity. </a:t>
            </a:r>
          </a:p>
          <a:p>
            <a:pPr lvl="1"/>
            <a:r>
              <a:rPr lang="en-US" dirty="0">
                <a:solidFill>
                  <a:schemeClr val="tx1"/>
                </a:solidFill>
              </a:rPr>
              <a:t>Indicate in the progress note what barrier prevented the caregivers from completing the PSC-35 on their own and what interventions you did. </a:t>
            </a:r>
          </a:p>
        </p:txBody>
      </p:sp>
    </p:spTree>
    <p:extLst>
      <p:ext uri="{BB962C8B-B14F-4D97-AF65-F5344CB8AC3E}">
        <p14:creationId xmlns:p14="http://schemas.microsoft.com/office/powerpoint/2010/main" val="3252983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Objectives Continued</a:t>
            </a:r>
          </a:p>
        </p:txBody>
      </p:sp>
      <p:sp>
        <p:nvSpPr>
          <p:cNvPr id="3" name="Content Placeholder 2"/>
          <p:cNvSpPr>
            <a:spLocks noGrp="1"/>
          </p:cNvSpPr>
          <p:nvPr>
            <p:ph idx="1"/>
          </p:nvPr>
        </p:nvSpPr>
        <p:spPr/>
        <p:txBody>
          <a:bodyPr>
            <a:noAutofit/>
          </a:bodyPr>
          <a:lstStyle/>
          <a:p>
            <a:pPr marL="0" indent="0">
              <a:buNone/>
            </a:pPr>
            <a:endParaRPr lang="en-US" sz="1800" dirty="0">
              <a:latin typeface="Wingdings"/>
            </a:endParaRPr>
          </a:p>
          <a:p>
            <a:pPr>
              <a:buFont typeface="Arial" panose="020B0604020202020204" pitchFamily="34" charset="0"/>
              <a:buChar char="•"/>
            </a:pPr>
            <a:r>
              <a:rPr lang="en-US" sz="1800" dirty="0"/>
              <a:t>Collect Sexual Orientation and Gender Identity (SOGIE) data during the MH Assessment process in a sensitive manner </a:t>
            </a:r>
          </a:p>
          <a:p>
            <a:pPr lvl="0">
              <a:buFont typeface="Arial" panose="020B0604020202020204" pitchFamily="34" charset="0"/>
              <a:buChar char="•"/>
            </a:pPr>
            <a:endParaRPr lang="en-US" sz="1800" dirty="0"/>
          </a:p>
          <a:p>
            <a:pPr lvl="0">
              <a:buFont typeface="Arial" panose="020B0604020202020204" pitchFamily="34" charset="0"/>
              <a:buChar char="•"/>
            </a:pPr>
            <a:r>
              <a:rPr lang="en-US" sz="1800" dirty="0"/>
              <a:t>Identify and document key components of the Client Plan </a:t>
            </a:r>
          </a:p>
          <a:p>
            <a:pPr lvl="0">
              <a:buFont typeface="Arial" panose="020B0604020202020204" pitchFamily="34" charset="0"/>
              <a:buChar char="•"/>
            </a:pPr>
            <a:endParaRPr lang="en-US" sz="1800" dirty="0"/>
          </a:p>
          <a:p>
            <a:pPr lvl="0">
              <a:buFont typeface="Arial" panose="020B0604020202020204" pitchFamily="34" charset="0"/>
              <a:buChar char="•"/>
            </a:pPr>
            <a:r>
              <a:rPr lang="en-US" sz="1800" dirty="0"/>
              <a:t>Identify and document the key requirements of Progress Notes and frequently used Mental Health Service &amp; Procedure Codes</a:t>
            </a:r>
          </a:p>
        </p:txBody>
      </p:sp>
      <p:sp>
        <p:nvSpPr>
          <p:cNvPr id="4" name="Footer Placeholder 3"/>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7</a:t>
            </a:fld>
            <a:endParaRPr lang="en-US" dirty="0"/>
          </a:p>
        </p:txBody>
      </p:sp>
    </p:spTree>
    <p:extLst>
      <p:ext uri="{BB962C8B-B14F-4D97-AF65-F5344CB8AC3E}">
        <p14:creationId xmlns:p14="http://schemas.microsoft.com/office/powerpoint/2010/main" val="328788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Necessity &amp; Assessment Review</a:t>
            </a:r>
          </a:p>
        </p:txBody>
      </p:sp>
      <p:sp>
        <p:nvSpPr>
          <p:cNvPr id="3" name="Slide Number Placeholder 2"/>
          <p:cNvSpPr>
            <a:spLocks noGrp="1"/>
          </p:cNvSpPr>
          <p:nvPr>
            <p:ph type="sldNum" sz="quarter" idx="12"/>
          </p:nvPr>
        </p:nvSpPr>
        <p:spPr/>
        <p:txBody>
          <a:bodyPr/>
          <a:lstStyle/>
          <a:p>
            <a:fld id="{700861E1-0C85-490F-A709-222B40EEEBBE}" type="slidenum">
              <a:rPr lang="en-US" smtClean="0"/>
              <a:pPr/>
              <a:t>70</a:t>
            </a:fld>
            <a:endParaRPr lang="en-US" dirty="0"/>
          </a:p>
        </p:txBody>
      </p:sp>
      <p:sp>
        <p:nvSpPr>
          <p:cNvPr id="4" name="Content Placeholder 3"/>
          <p:cNvSpPr>
            <a:spLocks noGrp="1"/>
          </p:cNvSpPr>
          <p:nvPr>
            <p:ph sz="quarter" idx="1"/>
          </p:nvPr>
        </p:nvSpPr>
        <p:spPr>
          <a:xfrm>
            <a:off x="301752" y="1600200"/>
            <a:ext cx="8503920" cy="4810648"/>
          </a:xfrm>
        </p:spPr>
        <p:txBody>
          <a:bodyPr>
            <a:noAutofit/>
          </a:bodyPr>
          <a:lstStyle/>
          <a:p>
            <a:pPr marL="0" indent="0">
              <a:buNone/>
            </a:pPr>
            <a:r>
              <a:rPr lang="en-US" sz="2000" dirty="0">
                <a:latin typeface="+mj-lt"/>
              </a:rPr>
              <a:t>What are the only services that may be provided before completion of the Assessment and Client Plan?</a:t>
            </a:r>
          </a:p>
          <a:p>
            <a:pPr lvl="1"/>
            <a:r>
              <a:rPr lang="en-US" sz="1400" dirty="0">
                <a:solidFill>
                  <a:schemeClr val="tx1"/>
                </a:solidFill>
                <a:latin typeface="+mj-lt"/>
              </a:rPr>
              <a:t>Assessment (with &amp; w/o medical component, &amp; behavioral </a:t>
            </a:r>
            <a:r>
              <a:rPr lang="en-US" sz="1400" dirty="0" err="1">
                <a:solidFill>
                  <a:schemeClr val="tx1"/>
                </a:solidFill>
                <a:latin typeface="+mj-lt"/>
              </a:rPr>
              <a:t>eval</a:t>
            </a:r>
            <a:r>
              <a:rPr lang="en-US" sz="1400" dirty="0">
                <a:solidFill>
                  <a:schemeClr val="tx1"/>
                </a:solidFill>
                <a:latin typeface="+mj-lt"/>
              </a:rPr>
              <a:t>)</a:t>
            </a:r>
          </a:p>
          <a:p>
            <a:pPr lvl="1"/>
            <a:r>
              <a:rPr lang="en-US" sz="1400" dirty="0">
                <a:solidFill>
                  <a:schemeClr val="tx1"/>
                </a:solidFill>
                <a:latin typeface="+mj-lt"/>
              </a:rPr>
              <a:t>Plan Development</a:t>
            </a:r>
          </a:p>
          <a:p>
            <a:pPr lvl="1"/>
            <a:r>
              <a:rPr lang="en-US" sz="1400" dirty="0">
                <a:solidFill>
                  <a:schemeClr val="tx1"/>
                </a:solidFill>
                <a:latin typeface="+mj-lt"/>
              </a:rPr>
              <a:t>Crisis Intervention</a:t>
            </a:r>
          </a:p>
          <a:p>
            <a:pPr lvl="1"/>
            <a:r>
              <a:rPr lang="en-US" sz="1400" dirty="0">
                <a:solidFill>
                  <a:schemeClr val="tx1"/>
                </a:solidFill>
                <a:latin typeface="+mj-lt"/>
              </a:rPr>
              <a:t>Crisis Stabilization (in CSU only)</a:t>
            </a:r>
          </a:p>
          <a:p>
            <a:pPr lvl="1"/>
            <a:r>
              <a:rPr lang="en-US" sz="1400" dirty="0">
                <a:solidFill>
                  <a:schemeClr val="tx1"/>
                </a:solidFill>
                <a:latin typeface="+mj-lt"/>
              </a:rPr>
              <a:t>Case Management and ICC (linkage and referral only)</a:t>
            </a:r>
          </a:p>
          <a:p>
            <a:pPr lvl="1"/>
            <a:r>
              <a:rPr lang="en-US" sz="1400" dirty="0">
                <a:solidFill>
                  <a:schemeClr val="tx1"/>
                </a:solidFill>
                <a:latin typeface="+mj-lt"/>
              </a:rPr>
              <a:t>Urgent medication services</a:t>
            </a:r>
          </a:p>
          <a:p>
            <a:pPr marL="0" indent="0">
              <a:buNone/>
            </a:pPr>
            <a:r>
              <a:rPr lang="en-US" sz="2000" dirty="0">
                <a:latin typeface="+mj-lt"/>
              </a:rPr>
              <a:t>When must an agency’s chart go to CQRT for authorization and Quality Review purposes?</a:t>
            </a:r>
          </a:p>
          <a:p>
            <a:pPr lvl="1"/>
            <a:r>
              <a:rPr lang="en-US" sz="1400" dirty="0">
                <a:solidFill>
                  <a:schemeClr val="tx1"/>
                </a:solidFill>
                <a:latin typeface="+mj-lt"/>
              </a:rPr>
              <a:t>Initially and Annually. We recommend that CQRT happen after the Assessment and Plan are completed, but before their due dates. This gives the clinician time to address any concerns identified in the assessment or plan before the authorization due date. This helps to preserve billings.</a:t>
            </a:r>
          </a:p>
          <a:p>
            <a:pPr lvl="1"/>
            <a:r>
              <a:rPr lang="en-US" sz="1400" dirty="0">
                <a:solidFill>
                  <a:schemeClr val="tx1"/>
                </a:solidFill>
                <a:latin typeface="+mj-lt"/>
              </a:rPr>
              <a:t>All Charts must be reviewed for authorization before 60 days, and before the annual due date. </a:t>
            </a:r>
            <a:endParaRPr lang="en-US" sz="2000" dirty="0">
              <a:solidFill>
                <a:schemeClr val="tx1"/>
              </a:solidFill>
              <a:latin typeface="+mj-lt"/>
            </a:endParaRPr>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486303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 calcmode="lin" valueType="num">
                                      <p:cBhvr additive="base">
                                        <p:cTn id="2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 calcmode="lin" valueType="num">
                                      <p:cBhvr additive="base">
                                        <p:cTn id="3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Medical Necessity &amp; Assessment Review Cont.</a:t>
            </a:r>
            <a:endParaRPr lang="en-US" dirty="0"/>
          </a:p>
        </p:txBody>
      </p:sp>
      <p:sp>
        <p:nvSpPr>
          <p:cNvPr id="3" name="Slide Number Placeholder 2"/>
          <p:cNvSpPr>
            <a:spLocks noGrp="1"/>
          </p:cNvSpPr>
          <p:nvPr>
            <p:ph type="sldNum" sz="quarter" idx="12"/>
          </p:nvPr>
        </p:nvSpPr>
        <p:spPr/>
        <p:txBody>
          <a:bodyPr/>
          <a:lstStyle/>
          <a:p>
            <a:fld id="{700861E1-0C85-490F-A709-222B40EEEBBE}" type="slidenum">
              <a:rPr lang="en-US" smtClean="0"/>
              <a:pPr/>
              <a:t>71</a:t>
            </a:fld>
            <a:endParaRPr lang="en-US" dirty="0"/>
          </a:p>
        </p:txBody>
      </p:sp>
      <p:sp>
        <p:nvSpPr>
          <p:cNvPr id="4" name="Content Placeholder 3"/>
          <p:cNvSpPr>
            <a:spLocks noGrp="1"/>
          </p:cNvSpPr>
          <p:nvPr>
            <p:ph sz="quarter" idx="1"/>
          </p:nvPr>
        </p:nvSpPr>
        <p:spPr>
          <a:xfrm>
            <a:off x="301752" y="1676400"/>
            <a:ext cx="8503920" cy="4572000"/>
          </a:xfrm>
        </p:spPr>
        <p:txBody>
          <a:bodyPr>
            <a:normAutofit fontScale="25000" lnSpcReduction="20000"/>
          </a:bodyPr>
          <a:lstStyle/>
          <a:p>
            <a:pPr marL="0" indent="0">
              <a:buNone/>
            </a:pPr>
            <a:r>
              <a:rPr lang="en-US" sz="6400" dirty="0"/>
              <a:t>What are the three requirements for Medical Necessity?</a:t>
            </a:r>
          </a:p>
          <a:p>
            <a:pPr marL="739775" lvl="1" indent="-457200">
              <a:buFont typeface="+mj-lt"/>
              <a:buAutoNum type="arabicPeriod"/>
            </a:pPr>
            <a:r>
              <a:rPr lang="en-US" sz="5900" dirty="0">
                <a:solidFill>
                  <a:schemeClr val="tx1"/>
                </a:solidFill>
              </a:rPr>
              <a:t>An Included Dx which is the Primary Focus of Tx</a:t>
            </a:r>
          </a:p>
          <a:p>
            <a:pPr marL="739775" lvl="1" indent="-457200">
              <a:buFont typeface="+mj-lt"/>
              <a:buAutoNum type="arabicPeriod"/>
            </a:pPr>
            <a:r>
              <a:rPr lang="en-US" sz="5900" dirty="0">
                <a:solidFill>
                  <a:schemeClr val="tx1"/>
                </a:solidFill>
              </a:rPr>
              <a:t>A Qualifying Impairment</a:t>
            </a:r>
          </a:p>
          <a:p>
            <a:pPr marL="739775" lvl="1" indent="-457200">
              <a:buFont typeface="+mj-lt"/>
              <a:buAutoNum type="arabicPeriod"/>
            </a:pPr>
            <a:r>
              <a:rPr lang="en-US" sz="5900" dirty="0">
                <a:solidFill>
                  <a:schemeClr val="tx1"/>
                </a:solidFill>
              </a:rPr>
              <a:t>A Qualifying Intervention</a:t>
            </a:r>
          </a:p>
          <a:p>
            <a:pPr marL="0" indent="0">
              <a:buNone/>
            </a:pPr>
            <a:endParaRPr lang="en-US" sz="6400" dirty="0"/>
          </a:p>
          <a:p>
            <a:pPr marL="0" indent="0">
              <a:buNone/>
            </a:pPr>
            <a:r>
              <a:rPr lang="en-US" sz="6400" dirty="0"/>
              <a:t>When must a client be screened with the Brief Screening Tool</a:t>
            </a:r>
          </a:p>
          <a:p>
            <a:pPr lvl="1"/>
            <a:r>
              <a:rPr lang="en-US" sz="5900" u="sng" dirty="0">
                <a:solidFill>
                  <a:schemeClr val="tx1"/>
                </a:solidFill>
              </a:rPr>
              <a:t>Before</a:t>
            </a:r>
            <a:r>
              <a:rPr lang="en-US" sz="5900" dirty="0">
                <a:solidFill>
                  <a:schemeClr val="tx1"/>
                </a:solidFill>
              </a:rPr>
              <a:t> starting treatment and annually</a:t>
            </a:r>
          </a:p>
          <a:p>
            <a:pPr lvl="1"/>
            <a:endParaRPr lang="en-US" sz="5900" dirty="0">
              <a:solidFill>
                <a:schemeClr val="tx1"/>
              </a:solidFill>
            </a:endParaRPr>
          </a:p>
          <a:p>
            <a:pPr marL="0" indent="0">
              <a:buNone/>
            </a:pPr>
            <a:r>
              <a:rPr lang="en-US" sz="6400" dirty="0"/>
              <a:t>What are the usual due dates for the MH Assessment and Client Plan?</a:t>
            </a:r>
          </a:p>
          <a:p>
            <a:pPr lvl="1"/>
            <a:r>
              <a:rPr lang="en-US" sz="5900" dirty="0">
                <a:solidFill>
                  <a:schemeClr val="tx1"/>
                </a:solidFill>
              </a:rPr>
              <a:t>60 days</a:t>
            </a:r>
          </a:p>
          <a:p>
            <a:pPr lvl="1"/>
            <a:endParaRPr lang="en-US" sz="5900" dirty="0">
              <a:solidFill>
                <a:schemeClr val="tx1"/>
              </a:solidFill>
            </a:endParaRPr>
          </a:p>
          <a:p>
            <a:pPr marL="0" indent="0">
              <a:buNone/>
            </a:pPr>
            <a:r>
              <a:rPr lang="en-US" sz="6400" dirty="0"/>
              <a:t>Who may complete (and sign a MH Assessment) and formulate a Dx, but requires co-signature for the Dx?</a:t>
            </a:r>
          </a:p>
          <a:p>
            <a:pPr lvl="1"/>
            <a:r>
              <a:rPr lang="en-US" sz="5900" dirty="0">
                <a:solidFill>
                  <a:schemeClr val="tx1"/>
                </a:solidFill>
              </a:rPr>
              <a:t>Waivered or Registered LPHA, qualified 2</a:t>
            </a:r>
            <a:r>
              <a:rPr lang="en-US" sz="5900" baseline="30000" dirty="0">
                <a:solidFill>
                  <a:schemeClr val="tx1"/>
                </a:solidFill>
              </a:rPr>
              <a:t>nd</a:t>
            </a:r>
            <a:r>
              <a:rPr lang="en-US" sz="5900" dirty="0">
                <a:solidFill>
                  <a:schemeClr val="tx1"/>
                </a:solidFill>
              </a:rPr>
              <a:t> year MH graduate students, and certain nursing staff (see Guidelines for Scope of Practice Credentialing for requirements)</a:t>
            </a:r>
          </a:p>
          <a:p>
            <a:pPr lvl="1"/>
            <a:endParaRPr lang="en-US" sz="5900" dirty="0">
              <a:solidFill>
                <a:schemeClr val="tx1"/>
              </a:solidFill>
            </a:endParaRPr>
          </a:p>
          <a:p>
            <a:pPr marL="0" indent="0">
              <a:buNone/>
            </a:pPr>
            <a:r>
              <a:rPr lang="en-US" sz="6400" dirty="0"/>
              <a:t>Who may not formulate a Dx and as well requires a Licensed co-signature on the Assessment?</a:t>
            </a:r>
          </a:p>
          <a:p>
            <a:pPr lvl="1"/>
            <a:r>
              <a:rPr lang="en-US" sz="5900" dirty="0">
                <a:solidFill>
                  <a:schemeClr val="tx1"/>
                </a:solidFill>
              </a:rPr>
              <a:t>1</a:t>
            </a:r>
            <a:r>
              <a:rPr lang="en-US" sz="5900" baseline="30000" dirty="0">
                <a:solidFill>
                  <a:schemeClr val="tx1"/>
                </a:solidFill>
              </a:rPr>
              <a:t>st</a:t>
            </a:r>
            <a:r>
              <a:rPr lang="en-US" sz="5900" dirty="0">
                <a:solidFill>
                  <a:schemeClr val="tx1"/>
                </a:solidFill>
              </a:rPr>
              <a:t> year Graduate trainee/students</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775964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 calcmode="lin" valueType="num">
                                      <p:cBhvr additive="base">
                                        <p:cTn id="1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 calcmode="lin" valueType="num">
                                      <p:cBhvr additive="base">
                                        <p:cTn id="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anim calcmode="lin" valueType="num">
                                      <p:cBhvr additive="base">
                                        <p:cTn id="3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15" end="15"/>
                                            </p:txEl>
                                          </p:spTgt>
                                        </p:tgtEl>
                                        <p:attrNameLst>
                                          <p:attrName>style.visibility</p:attrName>
                                        </p:attrNameLst>
                                      </p:cBhvr>
                                      <p:to>
                                        <p:strVal val="visible"/>
                                      </p:to>
                                    </p:set>
                                    <p:anim calcmode="lin" valueType="num">
                                      <p:cBhvr additive="base">
                                        <p:cTn id="39"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sz="2400" dirty="0">
                <a:solidFill>
                  <a:schemeClr val="tx1"/>
                </a:solidFill>
              </a:rPr>
              <a:t>Step 2 of the Golden Thread</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72</a:t>
            </a:fld>
            <a:endParaRPr lang="en-US" dirty="0"/>
          </a:p>
        </p:txBody>
      </p:sp>
      <p:sp>
        <p:nvSpPr>
          <p:cNvPr id="6" name="Title 5"/>
          <p:cNvSpPr>
            <a:spLocks noGrp="1"/>
          </p:cNvSpPr>
          <p:nvPr>
            <p:ph type="ctrTitle"/>
          </p:nvPr>
        </p:nvSpPr>
        <p:spPr/>
        <p:txBody>
          <a:bodyPr/>
          <a:lstStyle/>
          <a:p>
            <a:r>
              <a:rPr lang="en-US" dirty="0">
                <a:solidFill>
                  <a:schemeClr val="bg2">
                    <a:lumMod val="75000"/>
                  </a:schemeClr>
                </a:solidFill>
              </a:rPr>
              <a:t>Client Plans</a:t>
            </a:r>
          </a:p>
        </p:txBody>
      </p:sp>
    </p:spTree>
    <p:extLst>
      <p:ext uri="{BB962C8B-B14F-4D97-AF65-F5344CB8AC3E}">
        <p14:creationId xmlns:p14="http://schemas.microsoft.com/office/powerpoint/2010/main" val="1020359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Client Plans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73</a:t>
            </a:fld>
            <a:endParaRPr lang="en-US" dirty="0"/>
          </a:p>
        </p:txBody>
      </p:sp>
      <p:sp>
        <p:nvSpPr>
          <p:cNvPr id="5" name="Content Placeholder 4"/>
          <p:cNvSpPr>
            <a:spLocks noGrp="1"/>
          </p:cNvSpPr>
          <p:nvPr>
            <p:ph sz="quarter" idx="1"/>
          </p:nvPr>
        </p:nvSpPr>
        <p:spPr/>
        <p:txBody>
          <a:bodyPr/>
          <a:lstStyle/>
          <a:p>
            <a:r>
              <a:rPr lang="en-US" dirty="0"/>
              <a:t>Client Plans outline the goals and objectives of treatment based upon the diagnosis, areas of functioning, and medical necessity</a:t>
            </a:r>
          </a:p>
          <a:p>
            <a:endParaRPr lang="en-US" dirty="0"/>
          </a:p>
          <a:p>
            <a:r>
              <a:rPr lang="en-US" dirty="0"/>
              <a:t>Selected services address identified mental health needs, consistent with the diagnosis that are the focus of the mental health treatment.</a:t>
            </a:r>
          </a:p>
        </p:txBody>
      </p:sp>
    </p:spTree>
    <p:extLst>
      <p:ext uri="{BB962C8B-B14F-4D97-AF65-F5344CB8AC3E}">
        <p14:creationId xmlns:p14="http://schemas.microsoft.com/office/powerpoint/2010/main" val="2871717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Ready to Write Plan with Client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100" dirty="0"/>
              <a:t>Established Medical Necessity</a:t>
            </a:r>
          </a:p>
          <a:p>
            <a:pPr>
              <a:buFont typeface="Wingdings" panose="05000000000000000000" pitchFamily="2" charset="2"/>
              <a:buChar char="ü"/>
            </a:pPr>
            <a:r>
              <a:rPr lang="en-US" sz="2100" dirty="0"/>
              <a:t>Completed Assessment with required co-signatures</a:t>
            </a:r>
          </a:p>
          <a:p>
            <a:pPr>
              <a:buFont typeface="Wingdings" panose="05000000000000000000" pitchFamily="2" charset="2"/>
              <a:buChar char="ü"/>
            </a:pPr>
            <a:r>
              <a:rPr lang="en-US" sz="2100" dirty="0"/>
              <a:t>Completed CANS/ANSA</a:t>
            </a:r>
          </a:p>
          <a:p>
            <a:pPr>
              <a:buFont typeface="Wingdings" panose="05000000000000000000" pitchFamily="2" charset="2"/>
              <a:buChar char="ü"/>
            </a:pPr>
            <a:r>
              <a:rPr lang="en-US" sz="2100" dirty="0"/>
              <a:t>Completed PSC 35</a:t>
            </a:r>
          </a:p>
          <a:p>
            <a:pPr>
              <a:buFont typeface="Wingdings" panose="05000000000000000000" pitchFamily="2" charset="2"/>
              <a:buChar char="ü"/>
            </a:pPr>
            <a:r>
              <a:rPr lang="en-US" sz="2100" dirty="0"/>
              <a:t>Documented the need for case management in the Assessment if considering providing case management services</a:t>
            </a:r>
          </a:p>
          <a:p>
            <a:pPr>
              <a:buFont typeface="Wingdings" panose="05000000000000000000" pitchFamily="2" charset="2"/>
              <a:buChar char="ü"/>
            </a:pPr>
            <a:r>
              <a:rPr lang="en-US" sz="2100" dirty="0"/>
              <a:t>Consider completing a comprehensive risk assessment and safety Plan if you have assessed any risk factors within the past 90 days and including an objective related to containment</a:t>
            </a:r>
          </a:p>
          <a:p>
            <a:pPr>
              <a:buFont typeface="Wingdings" panose="05000000000000000000" pitchFamily="2" charset="2"/>
              <a:buChar char="ü"/>
            </a:pPr>
            <a:r>
              <a:rPr lang="en-US" sz="2100" dirty="0"/>
              <a:t>Consider addressing any cultural, linguistic, physical limitations in Plan</a:t>
            </a:r>
          </a:p>
          <a:p>
            <a:pPr marL="0" indent="0">
              <a:buNone/>
            </a:pPr>
            <a:endParaRPr lang="en-US" sz="2100" dirty="0"/>
          </a:p>
          <a:p>
            <a:pPr>
              <a:buFont typeface="Wingdings" panose="05000000000000000000" pitchFamily="2" charset="2"/>
              <a:buChar char="ü"/>
            </a:pPr>
            <a:endParaRPr lang="en-US" sz="2100" dirty="0"/>
          </a:p>
          <a:p>
            <a:pPr>
              <a:buFont typeface="Wingdings" panose="05000000000000000000" pitchFamily="2" charset="2"/>
              <a:buChar char="ü"/>
            </a:pPr>
            <a:endParaRPr lang="en-US" sz="2100"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74</a:t>
            </a:fld>
            <a:endParaRPr lang="en-US" dirty="0"/>
          </a:p>
        </p:txBody>
      </p:sp>
    </p:spTree>
    <p:extLst>
      <p:ext uri="{BB962C8B-B14F-4D97-AF65-F5344CB8AC3E}">
        <p14:creationId xmlns:p14="http://schemas.microsoft.com/office/powerpoint/2010/main" val="1133955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Plans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75</a:t>
            </a:fld>
            <a:endParaRPr lang="en-US" dirty="0"/>
          </a:p>
        </p:txBody>
      </p:sp>
      <p:sp>
        <p:nvSpPr>
          <p:cNvPr id="9" name="Content Placeholder 8"/>
          <p:cNvSpPr>
            <a:spLocks noGrp="1"/>
          </p:cNvSpPr>
          <p:nvPr>
            <p:ph sz="quarter" idx="1"/>
          </p:nvPr>
        </p:nvSpPr>
        <p:spPr/>
        <p:txBody>
          <a:bodyPr/>
          <a:lstStyle/>
          <a:p>
            <a:r>
              <a:rPr lang="en-US" dirty="0"/>
              <a:t>CG currently has two Treatment Plan Templates, “Universal” and “Medication”</a:t>
            </a:r>
          </a:p>
          <a:p>
            <a:endParaRPr lang="en-US" dirty="0"/>
          </a:p>
          <a:p>
            <a:endParaRPr lang="en-US" dirty="0"/>
          </a:p>
        </p:txBody>
      </p:sp>
      <p:pic>
        <p:nvPicPr>
          <p:cNvPr id="10" name="Content Placeholder 5"/>
          <p:cNvPicPr>
            <a:picLocks noChangeAspect="1"/>
          </p:cNvPicPr>
          <p:nvPr/>
        </p:nvPicPr>
        <p:blipFill>
          <a:blip r:embed="rId2"/>
          <a:stretch>
            <a:fillRect/>
          </a:stretch>
        </p:blipFill>
        <p:spPr>
          <a:xfrm>
            <a:off x="297080" y="2362200"/>
            <a:ext cx="8504238" cy="3154153"/>
          </a:xfrm>
          <a:prstGeom prst="rect">
            <a:avLst/>
          </a:prstGeom>
        </p:spPr>
      </p:pic>
    </p:spTree>
    <p:extLst>
      <p:ext uri="{BB962C8B-B14F-4D97-AF65-F5344CB8AC3E}">
        <p14:creationId xmlns:p14="http://schemas.microsoft.com/office/powerpoint/2010/main" val="2628029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77477"/>
            <a:ext cx="8534400" cy="457200"/>
          </a:xfrm>
        </p:spPr>
        <p:txBody>
          <a:bodyPr>
            <a:noAutofit/>
          </a:bodyPr>
          <a:lstStyle/>
          <a:p>
            <a:r>
              <a:rPr lang="en-US" dirty="0"/>
              <a:t>Medication Client Plans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76</a:t>
            </a:fld>
            <a:endParaRPr lang="en-US" dirty="0"/>
          </a:p>
        </p:txBody>
      </p:sp>
      <p:sp>
        <p:nvSpPr>
          <p:cNvPr id="5" name="Content Placeholder 4"/>
          <p:cNvSpPr>
            <a:spLocks noGrp="1"/>
          </p:cNvSpPr>
          <p:nvPr>
            <p:ph sz="quarter" idx="1"/>
          </p:nvPr>
        </p:nvSpPr>
        <p:spPr/>
        <p:txBody>
          <a:bodyPr anchor="ctr">
            <a:normAutofit/>
          </a:bodyPr>
          <a:lstStyle/>
          <a:p>
            <a:r>
              <a:rPr lang="en-US" sz="1800" dirty="0"/>
              <a:t>“Medication” Treatment Plans Automatically Complete The Modality and Intervention Section of the Treatment Plan and should be used by Medication providers providing Medication only Services;</a:t>
            </a:r>
          </a:p>
          <a:p>
            <a:endParaRPr lang="en-US" sz="1800" dirty="0"/>
          </a:p>
          <a:p>
            <a:endParaRPr lang="en-US" sz="1800" dirty="0"/>
          </a:p>
          <a:p>
            <a:r>
              <a:rPr lang="en-US" sz="1800" dirty="0"/>
              <a:t>Or when Medication providers wish to have a separate treatment plan in addition to the “Universal” treatment plan. </a:t>
            </a:r>
          </a:p>
        </p:txBody>
      </p:sp>
    </p:spTree>
    <p:extLst>
      <p:ext uri="{BB962C8B-B14F-4D97-AF65-F5344CB8AC3E}">
        <p14:creationId xmlns:p14="http://schemas.microsoft.com/office/powerpoint/2010/main" val="1754537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ormAutofit/>
          </a:bodyPr>
          <a:lstStyle/>
          <a:p>
            <a:pPr lvl="0">
              <a:buFont typeface="Wingdings" panose="05000000000000000000" pitchFamily="2" charset="2"/>
              <a:buChar char="ü"/>
            </a:pPr>
            <a:r>
              <a:rPr lang="en-US" sz="1800" dirty="0"/>
              <a:t>All staff with appropriate training and experience may complete plans.</a:t>
            </a:r>
          </a:p>
          <a:p>
            <a:pPr lvl="0">
              <a:buFont typeface="Wingdings" panose="05000000000000000000" pitchFamily="2" charset="2"/>
              <a:buChar char="ü"/>
            </a:pPr>
            <a:endParaRPr lang="en-US" sz="1800" dirty="0"/>
          </a:p>
          <a:p>
            <a:pPr lvl="0">
              <a:buFont typeface="Wingdings" panose="05000000000000000000" pitchFamily="2" charset="2"/>
              <a:buChar char="ü"/>
            </a:pPr>
            <a:r>
              <a:rPr lang="en-US" sz="1800" dirty="0"/>
              <a:t>Trainee, MHRS &amp; Adjunct Staff require Licensed co-signatures.</a:t>
            </a:r>
          </a:p>
          <a:p>
            <a:pPr lvl="0">
              <a:buFont typeface="Wingdings" panose="05000000000000000000" pitchFamily="2" charset="2"/>
              <a:buChar char="ü"/>
            </a:pPr>
            <a:endParaRPr lang="en-US" sz="1800" dirty="0"/>
          </a:p>
          <a:p>
            <a:pPr lvl="0">
              <a:buFont typeface="Wingdings" panose="05000000000000000000" pitchFamily="2" charset="2"/>
              <a:buChar char="ü"/>
            </a:pPr>
            <a:r>
              <a:rPr lang="en-US" sz="1800" dirty="0"/>
              <a:t>If medical provider prescribes to the client, they must co-sign.</a:t>
            </a:r>
            <a:endParaRPr lang="en-US" sz="1350" dirty="0"/>
          </a:p>
          <a:p>
            <a:pPr marL="0" indent="0">
              <a:buNone/>
            </a:pPr>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9" name="Slide Number Placeholder 8"/>
          <p:cNvSpPr>
            <a:spLocks noGrp="1"/>
          </p:cNvSpPr>
          <p:nvPr>
            <p:ph type="sldNum" sz="quarter" idx="12"/>
          </p:nvPr>
        </p:nvSpPr>
        <p:spPr/>
        <p:txBody>
          <a:bodyPr/>
          <a:lstStyle/>
          <a:p>
            <a:fld id="{700861E1-0C85-490F-A709-222B40EEEBBE}" type="slidenum">
              <a:rPr lang="en-US" smtClean="0"/>
              <a:t>77</a:t>
            </a:fld>
            <a:endParaRPr lang="en-US" dirty="0"/>
          </a:p>
        </p:txBody>
      </p:sp>
      <p:sp>
        <p:nvSpPr>
          <p:cNvPr id="6" name="Title 5"/>
          <p:cNvSpPr>
            <a:spLocks noGrp="1"/>
          </p:cNvSpPr>
          <p:nvPr>
            <p:ph type="title"/>
          </p:nvPr>
        </p:nvSpPr>
        <p:spPr/>
        <p:txBody>
          <a:bodyPr/>
          <a:lstStyle/>
          <a:p>
            <a:pPr algn="ctr"/>
            <a:r>
              <a:rPr lang="en-US" dirty="0"/>
              <a:t>Scope of practice for plans</a:t>
            </a:r>
          </a:p>
        </p:txBody>
      </p:sp>
    </p:spTree>
    <p:extLst>
      <p:ext uri="{BB962C8B-B14F-4D97-AF65-F5344CB8AC3E}">
        <p14:creationId xmlns:p14="http://schemas.microsoft.com/office/powerpoint/2010/main" val="1308043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Planned Services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78</a:t>
            </a:fld>
            <a:endParaRPr lang="en-US" dirty="0"/>
          </a:p>
        </p:txBody>
      </p:sp>
      <p:sp>
        <p:nvSpPr>
          <p:cNvPr id="5" name="Content Placeholder 4"/>
          <p:cNvSpPr>
            <a:spLocks noGrp="1"/>
          </p:cNvSpPr>
          <p:nvPr>
            <p:ph sz="quarter" idx="1"/>
          </p:nvPr>
        </p:nvSpPr>
        <p:spPr/>
        <p:txBody>
          <a:bodyPr>
            <a:normAutofit fontScale="70000" lnSpcReduction="20000"/>
          </a:bodyPr>
          <a:lstStyle/>
          <a:p>
            <a:r>
              <a:rPr lang="en-US" dirty="0"/>
              <a:t>An approved Client Plan must be in place prior to service delivery for the following Specialty Mental Health Services:</a:t>
            </a:r>
          </a:p>
          <a:p>
            <a:pPr lvl="1"/>
            <a:r>
              <a:rPr lang="en-US" sz="2600" dirty="0">
                <a:solidFill>
                  <a:schemeClr val="tx1"/>
                </a:solidFill>
              </a:rPr>
              <a:t>Planned Mental Health Services: Individual, Group, and Family Psychotherapy; Individual and Group Rehabilitation; Collateral; and Medication Services. </a:t>
            </a:r>
          </a:p>
          <a:p>
            <a:pPr lvl="1"/>
            <a:r>
              <a:rPr lang="en-US" sz="2600" dirty="0">
                <a:solidFill>
                  <a:schemeClr val="tx1"/>
                </a:solidFill>
              </a:rPr>
              <a:t>Intensive Home Based Services (IHBS)</a:t>
            </a:r>
          </a:p>
          <a:p>
            <a:pPr lvl="1"/>
            <a:r>
              <a:rPr lang="en-US" sz="2600" dirty="0">
                <a:solidFill>
                  <a:schemeClr val="tx1"/>
                </a:solidFill>
              </a:rPr>
              <a:t>Monitoring activities of Intensive Care Coordination (ICC) </a:t>
            </a:r>
          </a:p>
          <a:p>
            <a:pPr lvl="1"/>
            <a:r>
              <a:rPr lang="en-US" sz="2600" dirty="0">
                <a:solidFill>
                  <a:schemeClr val="tx1"/>
                </a:solidFill>
              </a:rPr>
              <a:t>Monitoring activities of Targeted Case Management/Brokerage</a:t>
            </a:r>
          </a:p>
          <a:p>
            <a:pPr lvl="1"/>
            <a:r>
              <a:rPr lang="en-US" sz="2600" dirty="0">
                <a:solidFill>
                  <a:schemeClr val="tx1"/>
                </a:solidFill>
              </a:rPr>
              <a:t>Therapeutic Foster Care</a:t>
            </a:r>
          </a:p>
          <a:p>
            <a:pPr lvl="1"/>
            <a:r>
              <a:rPr lang="en-US" sz="2600" dirty="0">
                <a:solidFill>
                  <a:schemeClr val="tx1"/>
                </a:solidFill>
              </a:rPr>
              <a:t>Therapeutic Behavioral Services (TBS)</a:t>
            </a:r>
          </a:p>
          <a:p>
            <a:pPr lvl="1"/>
            <a:r>
              <a:rPr lang="en-US" sz="2600" dirty="0">
                <a:solidFill>
                  <a:schemeClr val="tx1"/>
                </a:solidFill>
              </a:rPr>
              <a:t>Day treatment intensive</a:t>
            </a:r>
          </a:p>
          <a:p>
            <a:pPr lvl="1"/>
            <a:r>
              <a:rPr lang="en-US" sz="2600" dirty="0">
                <a:solidFill>
                  <a:schemeClr val="tx1"/>
                </a:solidFill>
              </a:rPr>
              <a:t>Day rehabilitation</a:t>
            </a:r>
          </a:p>
          <a:p>
            <a:pPr lvl="1"/>
            <a:r>
              <a:rPr lang="en-US" sz="2600" dirty="0">
                <a:solidFill>
                  <a:schemeClr val="tx1"/>
                </a:solidFill>
              </a:rPr>
              <a:t>Adult residential treatment services</a:t>
            </a:r>
          </a:p>
          <a:p>
            <a:pPr lvl="1"/>
            <a:r>
              <a:rPr lang="en-US" sz="2600" dirty="0">
                <a:solidFill>
                  <a:schemeClr val="tx1"/>
                </a:solidFill>
              </a:rPr>
              <a:t>Crisis residential treatment services</a:t>
            </a:r>
          </a:p>
          <a:p>
            <a:pPr lvl="1"/>
            <a:r>
              <a:rPr lang="en-US" sz="2600" dirty="0">
                <a:solidFill>
                  <a:schemeClr val="tx1"/>
                </a:solidFill>
              </a:rPr>
              <a:t>Psychiatric Health Facilities</a:t>
            </a:r>
          </a:p>
          <a:p>
            <a:pPr lvl="1"/>
            <a:r>
              <a:rPr lang="en-US" sz="2600" dirty="0">
                <a:solidFill>
                  <a:schemeClr val="tx1"/>
                </a:solidFill>
              </a:rPr>
              <a:t>Psychiatric Inpatient Services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a:bodyPr>
          <a:lstStyle/>
          <a:p>
            <a:r>
              <a:rPr lang="en-US" dirty="0"/>
              <a:t>Client Plan - Cycles</a:t>
            </a:r>
          </a:p>
        </p:txBody>
      </p:sp>
      <p:sp>
        <p:nvSpPr>
          <p:cNvPr id="3" name="Content Placeholder 2"/>
          <p:cNvSpPr>
            <a:spLocks noGrp="1"/>
          </p:cNvSpPr>
          <p:nvPr>
            <p:ph sz="quarter" idx="1"/>
          </p:nvPr>
        </p:nvSpPr>
        <p:spPr>
          <a:xfrm>
            <a:off x="304800" y="1676400"/>
            <a:ext cx="8503920" cy="4572000"/>
          </a:xfrm>
        </p:spPr>
        <p:txBody>
          <a:bodyPr>
            <a:normAutofit fontScale="62500" lnSpcReduction="20000"/>
          </a:bodyPr>
          <a:lstStyle/>
          <a:p>
            <a:pPr lvl="0"/>
            <a:r>
              <a:rPr lang="en-US" sz="4500" dirty="0"/>
              <a:t>Treatment Plans are due initially (within 60 calendar days of episode opening date—EOD is day 1) and on an annual basis. The cycle must be in sync with the Episode Opening Date (EOD). </a:t>
            </a:r>
          </a:p>
          <a:p>
            <a:pPr marL="137160" lvl="0" indent="0">
              <a:buNone/>
            </a:pPr>
            <a:endParaRPr lang="en-US" sz="4500" dirty="0"/>
          </a:p>
          <a:p>
            <a:pPr lvl="0"/>
            <a:r>
              <a:rPr lang="en-US" sz="4500" dirty="0"/>
              <a:t>Every subsequent Treatment Plan is due on a 12 month cycle, completed within the 30 day period prior to the first day of the EOD month.</a:t>
            </a:r>
          </a:p>
          <a:p>
            <a:pPr lvl="3">
              <a:buFont typeface="Wingdings" pitchFamily="2" charset="2"/>
              <a:buChar char="§"/>
            </a:pPr>
            <a:r>
              <a:rPr lang="en-US" sz="4500" dirty="0">
                <a:solidFill>
                  <a:schemeClr val="tx1"/>
                </a:solidFill>
              </a:rPr>
              <a:t>Example: EOD 8/18/18, then the Initial Plan is due: 10/16/18</a:t>
            </a:r>
          </a:p>
          <a:p>
            <a:pPr lvl="3">
              <a:buFont typeface="Wingdings" pitchFamily="2" charset="2"/>
              <a:buChar char="§"/>
            </a:pPr>
            <a:r>
              <a:rPr lang="en-US" altLang="en-US" sz="4500" dirty="0">
                <a:solidFill>
                  <a:schemeClr val="tx1"/>
                </a:solidFill>
              </a:rPr>
              <a:t>The 2</a:t>
            </a:r>
            <a:r>
              <a:rPr lang="en-US" altLang="en-US" sz="4500" baseline="30000" dirty="0">
                <a:solidFill>
                  <a:schemeClr val="tx1"/>
                </a:solidFill>
              </a:rPr>
              <a:t>nd</a:t>
            </a:r>
            <a:r>
              <a:rPr lang="en-US" altLang="en-US" sz="4500" dirty="0">
                <a:solidFill>
                  <a:schemeClr val="tx1"/>
                </a:solidFill>
              </a:rPr>
              <a:t> treatment plan is due by 8/1/19 and to be completed no earlier than 7/1/19.</a:t>
            </a:r>
          </a:p>
          <a:p>
            <a:pPr>
              <a:buFont typeface="Wingdings" pitchFamily="2" charset="2"/>
              <a:buChar char="§"/>
            </a:pPr>
            <a:endParaRPr lang="en-US" sz="2900" b="1" dirty="0">
              <a:solidFill>
                <a:srgbClr val="FF0000"/>
              </a:solidFill>
            </a:endParaRPr>
          </a:p>
          <a:p>
            <a:pPr marL="0" lvl="0" indent="0">
              <a:buNone/>
            </a:pPr>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79</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178418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Get into Compliance</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8</a:t>
            </a:fld>
            <a:endParaRPr lang="en-US" dirty="0"/>
          </a:p>
        </p:txBody>
      </p:sp>
      <p:sp>
        <p:nvSpPr>
          <p:cNvPr id="5" name="Content Placeholder 4"/>
          <p:cNvSpPr>
            <a:spLocks noGrp="1"/>
          </p:cNvSpPr>
          <p:nvPr>
            <p:ph sz="quarter" idx="1"/>
          </p:nvPr>
        </p:nvSpPr>
        <p:spPr>
          <a:xfrm>
            <a:off x="332232" y="1527048"/>
            <a:ext cx="8503920" cy="4568952"/>
          </a:xfrm>
        </p:spPr>
        <p:txBody>
          <a:bodyPr>
            <a:noAutofit/>
          </a:bodyPr>
          <a:lstStyle/>
          <a:p>
            <a:r>
              <a:rPr lang="en-US" sz="2000" dirty="0"/>
              <a:t>Please use the information in this presentation to train your staff on proper </a:t>
            </a:r>
            <a:r>
              <a:rPr lang="en-US" sz="2000" dirty="0" err="1"/>
              <a:t>Medi</a:t>
            </a:r>
            <a:r>
              <a:rPr lang="en-US" sz="2000" dirty="0"/>
              <a:t>-Cal Documentation requirements. </a:t>
            </a:r>
          </a:p>
          <a:p>
            <a:r>
              <a:rPr lang="en-US" sz="2000" dirty="0"/>
              <a:t>Please review Alameda County’s new and updated Documentation Manual.</a:t>
            </a:r>
          </a:p>
          <a:p>
            <a:pPr lvl="1"/>
            <a:r>
              <a:rPr lang="en-US" sz="1600" dirty="0">
                <a:hlinkClick r:id="rId2"/>
              </a:rPr>
              <a:t>http://www.acbhcs.org/providers/QA/docs/qa_manual/7-1_CLINICAL_DOCUMENTATION_STANDARDS.pdf</a:t>
            </a:r>
            <a:endParaRPr lang="en-US" sz="1500" dirty="0"/>
          </a:p>
          <a:p>
            <a:r>
              <a:rPr lang="en-US" sz="2000" dirty="0"/>
              <a:t>If your agency has not recently been audited in Alameda County’s System of Care audit, consider running an internal audit using the same audit tools that ACBH uses. </a:t>
            </a:r>
          </a:p>
          <a:p>
            <a:r>
              <a:rPr lang="en-US" sz="2000" dirty="0"/>
              <a:t>Conduct regular CQRT (Clinical Quality Review Team) chart reviews and back out claims that were claimed in error. </a:t>
            </a:r>
          </a:p>
          <a:p>
            <a:pPr lvl="1"/>
            <a:r>
              <a:rPr lang="en-US" sz="1600" dirty="0">
                <a:solidFill>
                  <a:schemeClr val="tx1"/>
                </a:solidFill>
              </a:rPr>
              <a:t>Backing out a claim that does not meet medical necessity and would be disallowed in an audit is a requirement of agencies once they are aware of the claims/errors and can save your agency (and the whole County Mental Health Program) money in the long run.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Programs with Earlier Plan Due Dates</a:t>
            </a:r>
            <a:endParaRPr lang="en-US" dirty="0"/>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80</a:t>
            </a:fld>
            <a:endParaRPr lang="en-US" dirty="0"/>
          </a:p>
        </p:txBody>
      </p:sp>
      <p:sp>
        <p:nvSpPr>
          <p:cNvPr id="5" name="Content Placeholder 4"/>
          <p:cNvSpPr>
            <a:spLocks noGrp="1"/>
          </p:cNvSpPr>
          <p:nvPr>
            <p:ph sz="quarter" idx="1"/>
          </p:nvPr>
        </p:nvSpPr>
        <p:spPr/>
        <p:txBody>
          <a:bodyPr/>
          <a:lstStyle/>
          <a:p>
            <a:pPr lvl="1"/>
            <a:endParaRPr lang="en-US" sz="1600" dirty="0">
              <a:solidFill>
                <a:schemeClr val="tx1"/>
              </a:solidFill>
            </a:endParaRPr>
          </a:p>
          <a:p>
            <a:pPr lvl="1"/>
            <a:endParaRPr lang="en-US" sz="1600" dirty="0">
              <a:solidFill>
                <a:schemeClr val="tx1"/>
              </a:solidFill>
            </a:endParaRPr>
          </a:p>
          <a:p>
            <a:pPr lvl="1">
              <a:lnSpc>
                <a:spcPct val="114000"/>
              </a:lnSpc>
            </a:pPr>
            <a:r>
              <a:rPr lang="en-US" sz="1600" dirty="0">
                <a:solidFill>
                  <a:schemeClr val="tx1"/>
                </a:solidFill>
              </a:rPr>
              <a:t>Day Treatment Intensive / Day Rehab - first billed day, signed (or co-signed) by LPHA and client (or reason client refused)</a:t>
            </a:r>
          </a:p>
          <a:p>
            <a:pPr lvl="1">
              <a:lnSpc>
                <a:spcPct val="114000"/>
              </a:lnSpc>
            </a:pPr>
            <a:endParaRPr lang="en-US" sz="1600" dirty="0">
              <a:solidFill>
                <a:schemeClr val="tx1"/>
              </a:solidFill>
            </a:endParaRPr>
          </a:p>
          <a:p>
            <a:pPr lvl="1">
              <a:lnSpc>
                <a:spcPct val="114000"/>
              </a:lnSpc>
            </a:pPr>
            <a:r>
              <a:rPr lang="en-US" sz="1600">
                <a:solidFill>
                  <a:schemeClr val="tx1"/>
                </a:solidFill>
              </a:rPr>
              <a:t>Adult Residential / </a:t>
            </a:r>
            <a:r>
              <a:rPr lang="en-US" sz="1600" dirty="0">
                <a:solidFill>
                  <a:schemeClr val="tx1"/>
                </a:solidFill>
              </a:rPr>
              <a:t>Crisis </a:t>
            </a:r>
            <a:r>
              <a:rPr lang="en-US" sz="1600">
                <a:solidFill>
                  <a:schemeClr val="tx1"/>
                </a:solidFill>
              </a:rPr>
              <a:t>Residential / Psychiatric </a:t>
            </a:r>
            <a:r>
              <a:rPr lang="en-US" sz="1600" dirty="0">
                <a:solidFill>
                  <a:schemeClr val="tx1"/>
                </a:solidFill>
              </a:rPr>
              <a:t>Health Facility Services – 72 hours (actual count) signed (or co-signed) by LPHA and client (or reason client refused)</a:t>
            </a:r>
          </a:p>
          <a:p>
            <a:pPr lvl="1">
              <a:lnSpc>
                <a:spcPct val="114000"/>
              </a:lnSpc>
            </a:pPr>
            <a:endParaRPr lang="en-US" sz="1600" dirty="0">
              <a:solidFill>
                <a:schemeClr val="tx1"/>
              </a:solidFill>
            </a:endParaRPr>
          </a:p>
          <a:p>
            <a:pPr lvl="1">
              <a:lnSpc>
                <a:spcPct val="114000"/>
              </a:lnSpc>
            </a:pPr>
            <a:r>
              <a:rPr lang="en-US" sz="1600" dirty="0">
                <a:solidFill>
                  <a:schemeClr val="tx1"/>
                </a:solidFill>
              </a:rPr>
              <a:t>Psychiatric Inpatient Services - 72 hours (excluding Sat. &amp; Sun) signed by MD and client (or reason client refused)</a:t>
            </a:r>
          </a:p>
          <a:p>
            <a:pPr lvl="1"/>
            <a:endParaRPr lang="en-US" sz="1600" dirty="0">
              <a:solidFill>
                <a:schemeClr val="tx1"/>
              </a:solidFill>
            </a:endParaRPr>
          </a:p>
          <a:p>
            <a:pPr lvl="1"/>
            <a:r>
              <a:rPr lang="en-US" sz="1600" dirty="0">
                <a:solidFill>
                  <a:schemeClr val="tx1"/>
                </a:solidFill>
              </a:rPr>
              <a:t>TBS Services – Prior to any TBS claiming</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Autofit/>
          </a:bodyPr>
          <a:lstStyle/>
          <a:p>
            <a:r>
              <a:rPr lang="en-US" sz="2800" dirty="0"/>
              <a:t>Interim Assessments to Allow Earlier Development of Treatment Plans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81</a:t>
            </a:fld>
            <a:endParaRPr lang="en-US" dirty="0"/>
          </a:p>
        </p:txBody>
      </p:sp>
      <p:sp>
        <p:nvSpPr>
          <p:cNvPr id="5" name="Content Placeholder 4"/>
          <p:cNvSpPr>
            <a:spLocks noGrp="1"/>
          </p:cNvSpPr>
          <p:nvPr>
            <p:ph sz="quarter" idx="1"/>
          </p:nvPr>
        </p:nvSpPr>
        <p:spPr/>
        <p:txBody>
          <a:bodyPr>
            <a:normAutofit fontScale="85000" lnSpcReduction="20000"/>
          </a:bodyPr>
          <a:lstStyle/>
          <a:p>
            <a:r>
              <a:rPr lang="en-US" dirty="0"/>
              <a:t>If staff/programs do not have enough time to complete full Mental Health Assessments (with all required elements) before completing a treatment plan, an Interim Assessment can be completed.  </a:t>
            </a:r>
          </a:p>
          <a:p>
            <a:endParaRPr lang="en-US" dirty="0"/>
          </a:p>
          <a:p>
            <a:r>
              <a:rPr lang="en-US" dirty="0"/>
              <a:t>An Interim Assessment must include the essential medical necessity components:</a:t>
            </a:r>
          </a:p>
          <a:p>
            <a:pPr lvl="1"/>
            <a:r>
              <a:rPr lang="en-US" dirty="0">
                <a:solidFill>
                  <a:schemeClr val="tx1"/>
                </a:solidFill>
              </a:rPr>
              <a:t>A current included (“covered”) diagnosis</a:t>
            </a:r>
          </a:p>
          <a:p>
            <a:pPr lvl="1"/>
            <a:r>
              <a:rPr lang="en-US" dirty="0">
                <a:solidFill>
                  <a:schemeClr val="tx1"/>
                </a:solidFill>
              </a:rPr>
              <a:t>Signs and symptoms of the Diagnosis that meet DSM criteria</a:t>
            </a:r>
          </a:p>
          <a:p>
            <a:pPr lvl="1"/>
            <a:r>
              <a:rPr lang="en-US" dirty="0">
                <a:solidFill>
                  <a:schemeClr val="tx1"/>
                </a:solidFill>
              </a:rPr>
              <a:t>Functional impairments as a result of that diagnosis</a:t>
            </a:r>
          </a:p>
          <a:p>
            <a:pPr lvl="1"/>
            <a:r>
              <a:rPr lang="en-US" dirty="0">
                <a:solidFill>
                  <a:schemeClr val="tx1"/>
                </a:solidFill>
              </a:rPr>
              <a:t>Level of impairment</a:t>
            </a:r>
          </a:p>
          <a:p>
            <a:pPr lvl="1"/>
            <a:r>
              <a:rPr lang="en-US" dirty="0">
                <a:solidFill>
                  <a:schemeClr val="tx1"/>
                </a:solidFill>
              </a:rPr>
              <a:t>Client’s ability to benefit from treatment</a:t>
            </a:r>
          </a:p>
          <a:p>
            <a:r>
              <a:rPr lang="en-US" dirty="0"/>
              <a:t>An Interim Assessment does not meet </a:t>
            </a:r>
            <a:r>
              <a:rPr lang="en-US" dirty="0" err="1"/>
              <a:t>Medi</a:t>
            </a:r>
            <a:r>
              <a:rPr lang="en-US" dirty="0"/>
              <a:t>-Cal requirements for a full completed assessment. A Full assessment with all required elements must be completed by the due date. </a:t>
            </a:r>
          </a:p>
          <a:p>
            <a:pPr lvl="1"/>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Assessments and Treatment Plans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82</a:t>
            </a:fld>
            <a:endParaRPr lang="en-US" dirty="0"/>
          </a:p>
        </p:txBody>
      </p:sp>
      <p:sp>
        <p:nvSpPr>
          <p:cNvPr id="5" name="Content Placeholder 4"/>
          <p:cNvSpPr>
            <a:spLocks noGrp="1"/>
          </p:cNvSpPr>
          <p:nvPr>
            <p:ph sz="quarter" idx="1"/>
          </p:nvPr>
        </p:nvSpPr>
        <p:spPr/>
        <p:txBody>
          <a:bodyPr>
            <a:normAutofit fontScale="92500"/>
          </a:bodyPr>
          <a:lstStyle/>
          <a:p>
            <a:r>
              <a:rPr lang="en-US" dirty="0"/>
              <a:t>Programs that determine it is clinically indicated to provide certain planned services before they are able to complete a full assessment (Example: Want to get client into a group therapy session within the first week), may complete both an interim assessment and treatment plan to allow for those planned services. </a:t>
            </a:r>
          </a:p>
          <a:p>
            <a:endParaRPr lang="en-US" dirty="0"/>
          </a:p>
          <a:p>
            <a:pPr lvl="1"/>
            <a:r>
              <a:rPr lang="en-US" dirty="0">
                <a:solidFill>
                  <a:schemeClr val="tx1"/>
                </a:solidFill>
              </a:rPr>
              <a:t>Any treatment plan must always have the required </a:t>
            </a:r>
            <a:r>
              <a:rPr lang="en-US" dirty="0" err="1">
                <a:solidFill>
                  <a:schemeClr val="tx1"/>
                </a:solidFill>
              </a:rPr>
              <a:t>Medi</a:t>
            </a:r>
            <a:r>
              <a:rPr lang="en-US" dirty="0">
                <a:solidFill>
                  <a:schemeClr val="tx1"/>
                </a:solidFill>
              </a:rPr>
              <a:t>-Cal documentation components.</a:t>
            </a:r>
          </a:p>
          <a:p>
            <a:pPr lvl="1"/>
            <a:r>
              <a:rPr lang="en-US" dirty="0">
                <a:solidFill>
                  <a:schemeClr val="tx1"/>
                </a:solidFill>
              </a:rPr>
              <a:t>Any treatment plan that is informed/created by an Interim Assessment will usually need to be rewritten after the full assessment is complete. </a:t>
            </a:r>
          </a:p>
          <a:p>
            <a:pPr>
              <a:buNone/>
            </a:pP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Programs with Different Time Requirements</a:t>
            </a:r>
          </a:p>
        </p:txBody>
      </p:sp>
      <p:sp>
        <p:nvSpPr>
          <p:cNvPr id="3" name="Footer Placeholder 2"/>
          <p:cNvSpPr>
            <a:spLocks noGrp="1"/>
          </p:cNvSpPr>
          <p:nvPr>
            <p:ph type="ftr" sz="quarter" idx="11"/>
          </p:nvPr>
        </p:nvSpPr>
        <p:spPr/>
        <p:txBody>
          <a:bodyPr/>
          <a:lstStyle/>
          <a:p>
            <a:r>
              <a:rPr lang="en-US"/>
              <a:t>v9.6.19</a:t>
            </a:r>
            <a:endParaRPr lang="en-US" dirty="0"/>
          </a:p>
        </p:txBody>
      </p:sp>
      <p:sp>
        <p:nvSpPr>
          <p:cNvPr id="4" name="Slide Number Placeholder 3"/>
          <p:cNvSpPr>
            <a:spLocks noGrp="1"/>
          </p:cNvSpPr>
          <p:nvPr>
            <p:ph type="sldNum" sz="quarter" idx="12"/>
          </p:nvPr>
        </p:nvSpPr>
        <p:spPr/>
        <p:txBody>
          <a:bodyPr/>
          <a:lstStyle/>
          <a:p>
            <a:fld id="{700861E1-0C85-490F-A709-222B40EEEBBE}" type="slidenum">
              <a:rPr lang="en-US" smtClean="0"/>
              <a:pPr/>
              <a:t>83</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604476335"/>
              </p:ext>
            </p:extLst>
          </p:nvPr>
        </p:nvGraphicFramePr>
        <p:xfrm>
          <a:off x="301625" y="1527175"/>
          <a:ext cx="8504240" cy="4769500"/>
        </p:xfrm>
        <a:graphic>
          <a:graphicData uri="http://schemas.openxmlformats.org/drawingml/2006/table">
            <a:tbl>
              <a:tblPr firstRow="1" bandRow="1">
                <a:tableStyleId>{F5AB1C69-6EDB-4FF4-983F-18BD219EF322}</a:tableStyleId>
              </a:tblPr>
              <a:tblGrid>
                <a:gridCol w="1984375">
                  <a:extLst>
                    <a:ext uri="{9D8B030D-6E8A-4147-A177-3AD203B41FA5}">
                      <a16:colId xmlns:a16="http://schemas.microsoft.com/office/drawing/2014/main" val="20000"/>
                    </a:ext>
                  </a:extLst>
                </a:gridCol>
                <a:gridCol w="2267745">
                  <a:extLst>
                    <a:ext uri="{9D8B030D-6E8A-4147-A177-3AD203B41FA5}">
                      <a16:colId xmlns:a16="http://schemas.microsoft.com/office/drawing/2014/main" val="20001"/>
                    </a:ext>
                  </a:extLst>
                </a:gridCol>
                <a:gridCol w="1923255">
                  <a:extLst>
                    <a:ext uri="{9D8B030D-6E8A-4147-A177-3AD203B41FA5}">
                      <a16:colId xmlns:a16="http://schemas.microsoft.com/office/drawing/2014/main" val="20002"/>
                    </a:ext>
                  </a:extLst>
                </a:gridCol>
                <a:gridCol w="2328865">
                  <a:extLst>
                    <a:ext uri="{9D8B030D-6E8A-4147-A177-3AD203B41FA5}">
                      <a16:colId xmlns:a16="http://schemas.microsoft.com/office/drawing/2014/main" val="20003"/>
                    </a:ext>
                  </a:extLst>
                </a:gridCol>
              </a:tblGrid>
              <a:tr h="750681">
                <a:tc>
                  <a:txBody>
                    <a:bodyPr/>
                    <a:lstStyle/>
                    <a:p>
                      <a:r>
                        <a:rPr lang="en-US" sz="1600" dirty="0"/>
                        <a:t>Type of Program</a:t>
                      </a:r>
                    </a:p>
                  </a:txBody>
                  <a:tcPr/>
                </a:tc>
                <a:tc>
                  <a:txBody>
                    <a:bodyPr/>
                    <a:lstStyle/>
                    <a:p>
                      <a:r>
                        <a:rPr lang="en-US" sz="1600" dirty="0"/>
                        <a:t>Interim</a:t>
                      </a:r>
                      <a:r>
                        <a:rPr lang="en-US" sz="1600" baseline="0" dirty="0"/>
                        <a:t> Assessment Due Date</a:t>
                      </a:r>
                      <a:endParaRPr lang="en-US" sz="1600" dirty="0"/>
                    </a:p>
                  </a:txBody>
                  <a:tcPr/>
                </a:tc>
                <a:tc>
                  <a:txBody>
                    <a:bodyPr/>
                    <a:lstStyle/>
                    <a:p>
                      <a:r>
                        <a:rPr lang="en-US" sz="1600" dirty="0"/>
                        <a:t>Treatment</a:t>
                      </a:r>
                      <a:r>
                        <a:rPr lang="en-US" sz="1600" baseline="0" dirty="0"/>
                        <a:t> Plan Due Date </a:t>
                      </a:r>
                      <a:r>
                        <a:rPr lang="en-US" sz="1100" baseline="0" dirty="0"/>
                        <a:t>(a full or Interim Assessment must be completed before TP is completed)</a:t>
                      </a:r>
                      <a:endParaRPr lang="en-US" sz="1600" dirty="0"/>
                    </a:p>
                  </a:txBody>
                  <a:tcPr/>
                </a:tc>
                <a:tc>
                  <a:txBody>
                    <a:bodyPr/>
                    <a:lstStyle/>
                    <a:p>
                      <a:r>
                        <a:rPr lang="en-US" sz="1600" dirty="0"/>
                        <a:t>Full Mental Health Assessment (With All components) </a:t>
                      </a:r>
                    </a:p>
                  </a:txBody>
                  <a:tcPr/>
                </a:tc>
                <a:extLst>
                  <a:ext uri="{0D108BD9-81ED-4DB2-BD59-A6C34878D82A}">
                    <a16:rowId xmlns:a16="http://schemas.microsoft.com/office/drawing/2014/main" val="10000"/>
                  </a:ext>
                </a:extLst>
              </a:tr>
              <a:tr h="557685">
                <a:tc>
                  <a:txBody>
                    <a:bodyPr/>
                    <a:lstStyle/>
                    <a:p>
                      <a:r>
                        <a:rPr lang="en-US" sz="1600" dirty="0"/>
                        <a:t>Day Treatment</a:t>
                      </a:r>
                      <a:r>
                        <a:rPr lang="en-US" sz="1600" baseline="0" dirty="0"/>
                        <a:t> Intensive</a:t>
                      </a:r>
                      <a:endParaRPr lang="en-US" sz="1600" dirty="0"/>
                    </a:p>
                  </a:txBody>
                  <a:tcPr/>
                </a:tc>
                <a:tc>
                  <a:txBody>
                    <a:bodyPr/>
                    <a:lstStyle/>
                    <a:p>
                      <a:r>
                        <a:rPr lang="en-US" sz="1600" dirty="0"/>
                        <a:t>1</a:t>
                      </a:r>
                      <a:r>
                        <a:rPr lang="en-US" sz="1600" baseline="30000" dirty="0"/>
                        <a:t>st</a:t>
                      </a:r>
                      <a:r>
                        <a:rPr lang="en-US" sz="1600" dirty="0"/>
                        <a:t> Day</a:t>
                      </a:r>
                    </a:p>
                  </a:txBody>
                  <a:tcPr/>
                </a:tc>
                <a:tc>
                  <a:txBody>
                    <a:bodyPr/>
                    <a:lstStyle/>
                    <a:p>
                      <a:r>
                        <a:rPr lang="en-US" sz="1600" dirty="0"/>
                        <a:t>1</a:t>
                      </a:r>
                      <a:r>
                        <a:rPr lang="en-US" sz="1600" baseline="30000" dirty="0"/>
                        <a:t>st</a:t>
                      </a:r>
                      <a:r>
                        <a:rPr lang="en-US" sz="1600" dirty="0"/>
                        <a:t> Day</a:t>
                      </a:r>
                    </a:p>
                  </a:txBody>
                  <a:tcPr/>
                </a:tc>
                <a:tc>
                  <a:txBody>
                    <a:bodyPr/>
                    <a:lstStyle/>
                    <a:p>
                      <a:r>
                        <a:rPr lang="en-US" sz="1600" dirty="0"/>
                        <a:t>By</a:t>
                      </a:r>
                      <a:r>
                        <a:rPr lang="en-US" sz="1600" baseline="0" dirty="0"/>
                        <a:t> Day 7</a:t>
                      </a:r>
                      <a:endParaRPr lang="en-US" sz="1600" dirty="0"/>
                    </a:p>
                  </a:txBody>
                  <a:tcPr/>
                </a:tc>
                <a:extLst>
                  <a:ext uri="{0D108BD9-81ED-4DB2-BD59-A6C34878D82A}">
                    <a16:rowId xmlns:a16="http://schemas.microsoft.com/office/drawing/2014/main" val="10001"/>
                  </a:ext>
                </a:extLst>
              </a:tr>
              <a:tr h="323103">
                <a:tc>
                  <a:txBody>
                    <a:bodyPr/>
                    <a:lstStyle/>
                    <a:p>
                      <a:r>
                        <a:rPr lang="en-US" sz="1600" dirty="0"/>
                        <a:t>Day Rehabilitation</a:t>
                      </a:r>
                    </a:p>
                  </a:txBody>
                  <a:tcPr/>
                </a:tc>
                <a:tc>
                  <a:txBody>
                    <a:bodyPr/>
                    <a:lstStyle/>
                    <a:p>
                      <a:r>
                        <a:rPr lang="en-US" sz="1600" dirty="0"/>
                        <a:t>1</a:t>
                      </a:r>
                      <a:r>
                        <a:rPr lang="en-US" sz="1600" baseline="30000" dirty="0"/>
                        <a:t>st</a:t>
                      </a:r>
                      <a:r>
                        <a:rPr lang="en-US" sz="1600" baseline="0" dirty="0"/>
                        <a:t> Day</a:t>
                      </a:r>
                      <a:endParaRPr lang="en-US" sz="1600" dirty="0"/>
                    </a:p>
                  </a:txBody>
                  <a:tcPr/>
                </a:tc>
                <a:tc>
                  <a:txBody>
                    <a:bodyPr/>
                    <a:lstStyle/>
                    <a:p>
                      <a:r>
                        <a:rPr lang="en-US" sz="1600" dirty="0"/>
                        <a:t>1</a:t>
                      </a:r>
                      <a:r>
                        <a:rPr lang="en-US" sz="1600" baseline="30000" dirty="0"/>
                        <a:t>st</a:t>
                      </a:r>
                      <a:r>
                        <a:rPr lang="en-US" sz="1600" baseline="0" dirty="0"/>
                        <a:t> Day</a:t>
                      </a:r>
                      <a:endParaRPr lang="en-US" sz="1600" dirty="0"/>
                    </a:p>
                  </a:txBody>
                  <a:tcPr/>
                </a:tc>
                <a:tc>
                  <a:txBody>
                    <a:bodyPr/>
                    <a:lstStyle/>
                    <a:p>
                      <a:r>
                        <a:rPr lang="en-US" sz="1600" dirty="0"/>
                        <a:t>By Day 7</a:t>
                      </a:r>
                    </a:p>
                  </a:txBody>
                  <a:tcPr/>
                </a:tc>
                <a:extLst>
                  <a:ext uri="{0D108BD9-81ED-4DB2-BD59-A6C34878D82A}">
                    <a16:rowId xmlns:a16="http://schemas.microsoft.com/office/drawing/2014/main" val="10002"/>
                  </a:ext>
                </a:extLst>
              </a:tr>
              <a:tr h="557685">
                <a:tc>
                  <a:txBody>
                    <a:bodyPr/>
                    <a:lstStyle/>
                    <a:p>
                      <a:r>
                        <a:rPr lang="en-US" sz="1600" dirty="0"/>
                        <a:t>Adult Residential</a:t>
                      </a:r>
                      <a:r>
                        <a:rPr lang="en-US" sz="1600" baseline="0" dirty="0"/>
                        <a:t> Treatment Services</a:t>
                      </a:r>
                      <a:endParaRPr lang="en-US" sz="1600" dirty="0"/>
                    </a:p>
                  </a:txBody>
                  <a:tcPr/>
                </a:tc>
                <a:tc>
                  <a:txBody>
                    <a:bodyPr/>
                    <a:lstStyle/>
                    <a:p>
                      <a:r>
                        <a:rPr lang="en-US" sz="1600" dirty="0"/>
                        <a:t>72 Hours</a:t>
                      </a:r>
                    </a:p>
                  </a:txBody>
                  <a:tcPr/>
                </a:tc>
                <a:tc>
                  <a:txBody>
                    <a:bodyPr/>
                    <a:lstStyle/>
                    <a:p>
                      <a:r>
                        <a:rPr lang="en-US" sz="1600" dirty="0"/>
                        <a:t>72 Hours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By Day 7</a:t>
                      </a:r>
                    </a:p>
                    <a:p>
                      <a:endParaRPr lang="en-US" sz="1600" dirty="0"/>
                    </a:p>
                  </a:txBody>
                  <a:tcPr/>
                </a:tc>
                <a:extLst>
                  <a:ext uri="{0D108BD9-81ED-4DB2-BD59-A6C34878D82A}">
                    <a16:rowId xmlns:a16="http://schemas.microsoft.com/office/drawing/2014/main" val="10003"/>
                  </a:ext>
                </a:extLst>
              </a:tr>
              <a:tr h="557685">
                <a:tc>
                  <a:txBody>
                    <a:bodyPr/>
                    <a:lstStyle/>
                    <a:p>
                      <a:r>
                        <a:rPr lang="en-US" sz="1600" dirty="0"/>
                        <a:t>Crisis Residential Treatment Services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By Day 7</a:t>
                      </a:r>
                    </a:p>
                    <a:p>
                      <a:endParaRPr lang="en-US" sz="1600" dirty="0"/>
                    </a:p>
                  </a:txBody>
                  <a:tcPr/>
                </a:tc>
                <a:extLst>
                  <a:ext uri="{0D108BD9-81ED-4DB2-BD59-A6C34878D82A}">
                    <a16:rowId xmlns:a16="http://schemas.microsoft.com/office/drawing/2014/main" val="10004"/>
                  </a:ext>
                </a:extLst>
              </a:tr>
              <a:tr h="557685">
                <a:tc>
                  <a:txBody>
                    <a:bodyPr/>
                    <a:lstStyle/>
                    <a:p>
                      <a:r>
                        <a:rPr lang="en-US" sz="1600" dirty="0"/>
                        <a:t>Psychiatric Health Facility Services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txBody>
                  <a:tcPr/>
                </a:tc>
                <a:tc>
                  <a:txBody>
                    <a:bodyPr/>
                    <a:lstStyle/>
                    <a:p>
                      <a:r>
                        <a:rPr lang="en-US" sz="1600" dirty="0"/>
                        <a:t>72 Hours</a:t>
                      </a:r>
                      <a:r>
                        <a:rPr lang="en-US" sz="1600" baseline="0" dirty="0"/>
                        <a:t> – Actual Count</a:t>
                      </a:r>
                      <a:endParaRPr lang="en-US" sz="1600" dirty="0"/>
                    </a:p>
                  </a:txBody>
                  <a:tcPr/>
                </a:tc>
                <a:extLst>
                  <a:ext uri="{0D108BD9-81ED-4DB2-BD59-A6C34878D82A}">
                    <a16:rowId xmlns:a16="http://schemas.microsoft.com/office/drawing/2014/main" val="10005"/>
                  </a:ext>
                </a:extLst>
              </a:tr>
              <a:tr h="1035700">
                <a:tc>
                  <a:txBody>
                    <a:bodyPr/>
                    <a:lstStyle/>
                    <a:p>
                      <a:r>
                        <a:rPr lang="en-US" sz="1600" dirty="0"/>
                        <a:t>(Acute) Psychiatric</a:t>
                      </a:r>
                      <a:r>
                        <a:rPr lang="en-US" sz="1600" baseline="0" dirty="0"/>
                        <a:t> Inpatient Services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72 Hours</a:t>
                      </a:r>
                    </a:p>
                  </a:txBody>
                  <a:tcPr/>
                </a:tc>
                <a:tc>
                  <a:txBody>
                    <a:bodyPr/>
                    <a:lstStyle/>
                    <a:p>
                      <a:r>
                        <a:rPr lang="en-US" sz="1600" dirty="0"/>
                        <a:t>72 Hours</a:t>
                      </a:r>
                      <a:r>
                        <a:rPr lang="en-US" sz="1600" baseline="0" dirty="0"/>
                        <a:t> – excluding Saturday and Sunday</a:t>
                      </a:r>
                      <a:endParaRPr lang="en-US" sz="1600" dirty="0"/>
                    </a:p>
                    <a:p>
                      <a:endParaRPr lang="en-US" sz="1600" dirty="0"/>
                    </a:p>
                  </a:txBody>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Client Plan - Goals</a:t>
            </a:r>
            <a:endParaRPr lang="en-US" sz="3100" i="1" dirty="0"/>
          </a:p>
        </p:txBody>
      </p:sp>
      <p:sp>
        <p:nvSpPr>
          <p:cNvPr id="3" name="Content Placeholder 2"/>
          <p:cNvSpPr>
            <a:spLocks noGrp="1"/>
          </p:cNvSpPr>
          <p:nvPr>
            <p:ph sz="quarter" idx="1"/>
          </p:nvPr>
        </p:nvSpPr>
        <p:spPr>
          <a:xfrm>
            <a:off x="457200" y="1600200"/>
            <a:ext cx="8229600" cy="5013960"/>
          </a:xfrm>
        </p:spPr>
        <p:txBody>
          <a:bodyPr>
            <a:normAutofit/>
          </a:bodyPr>
          <a:lstStyle/>
          <a:p>
            <a:r>
              <a:rPr lang="en-US" sz="2350" dirty="0"/>
              <a:t>The Client </a:t>
            </a:r>
            <a:r>
              <a:rPr lang="en-US" sz="2350" b="1" dirty="0"/>
              <a:t>Goals</a:t>
            </a:r>
            <a:r>
              <a:rPr lang="en-US" sz="2350" dirty="0"/>
              <a:t> are the </a:t>
            </a:r>
            <a:r>
              <a:rPr lang="en-US" sz="2350" b="1" dirty="0"/>
              <a:t>long-term hopes </a:t>
            </a:r>
            <a:r>
              <a:rPr lang="en-US" sz="2350" dirty="0"/>
              <a:t>of the consumer and/or caregiver/parent. Goals should focus on their personal vision of recovery, wellness, and the life they envision for themselves.</a:t>
            </a:r>
          </a:p>
          <a:p>
            <a:r>
              <a:rPr lang="en-US" sz="2350" dirty="0"/>
              <a:t>You may include optional Long Term Mental Health Goals which support the Client Life Goals by linking them to the specific MH Objectives.</a:t>
            </a:r>
          </a:p>
          <a:p>
            <a:r>
              <a:rPr lang="en-US" sz="2350" dirty="0"/>
              <a:t>Invaluable for client engagement and buy-in to services.</a:t>
            </a:r>
          </a:p>
          <a:p>
            <a:r>
              <a:rPr lang="en-US" sz="2350" dirty="0"/>
              <a:t>Providers assist the client in developing the short term Mental Health objectives to the client’s long term goal which are targets of interventions.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84</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549184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85</a:t>
            </a:fld>
            <a:endParaRPr lang="en-US" dirty="0"/>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l="16" t="2477"/>
          <a:stretch/>
        </p:blipFill>
        <p:spPr>
          <a:xfrm>
            <a:off x="1594298" y="2628900"/>
            <a:ext cx="6086328" cy="2250604"/>
          </a:xfrm>
          <a:prstGeom prst="rect">
            <a:avLst/>
          </a:prstGeom>
        </p:spPr>
      </p:pic>
      <p:sp>
        <p:nvSpPr>
          <p:cNvPr id="8" name="Title 7"/>
          <p:cNvSpPr>
            <a:spLocks noGrp="1"/>
          </p:cNvSpPr>
          <p:nvPr>
            <p:ph type="title"/>
          </p:nvPr>
        </p:nvSpPr>
        <p:spPr>
          <a:xfrm>
            <a:off x="865562" y="533401"/>
            <a:ext cx="7543800" cy="492974"/>
          </a:xfrm>
        </p:spPr>
        <p:txBody>
          <a:bodyPr>
            <a:normAutofit fontScale="90000"/>
          </a:bodyPr>
          <a:lstStyle/>
          <a:p>
            <a:pPr algn="ctr"/>
            <a:r>
              <a:rPr lang="en-US" dirty="0"/>
              <a:t>Client Goals in CG</a:t>
            </a:r>
          </a:p>
        </p:txBody>
      </p:sp>
    </p:spTree>
    <p:extLst>
      <p:ext uri="{BB962C8B-B14F-4D97-AF65-F5344CB8AC3E}">
        <p14:creationId xmlns:p14="http://schemas.microsoft.com/office/powerpoint/2010/main" val="12316741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494962" cy="4427220"/>
          </a:xfrm>
        </p:spPr>
        <p:txBody>
          <a:bodyPr>
            <a:normAutofit fontScale="92500"/>
          </a:bodyPr>
          <a:lstStyle/>
          <a:p>
            <a:pPr marL="102870" indent="0" algn="ctr">
              <a:buNone/>
            </a:pPr>
            <a:r>
              <a:rPr lang="en-US" sz="1900" dirty="0"/>
              <a:t>Impairments of Functioning in Daily Life</a:t>
            </a:r>
          </a:p>
          <a:p>
            <a:pPr marL="102870" indent="0" algn="ctr">
              <a:buNone/>
            </a:pPr>
            <a:endParaRPr lang="en-US" sz="1900" dirty="0"/>
          </a:p>
          <a:p>
            <a:pPr marL="102870" indent="0" algn="ctr">
              <a:buNone/>
            </a:pPr>
            <a:endParaRPr lang="en-US" sz="450" dirty="0"/>
          </a:p>
          <a:p>
            <a:r>
              <a:rPr lang="en-US" sz="1700" dirty="0"/>
              <a:t>Indicate Area of Challenges: Community Life, Family Life, Safety School/Education, Vocational, Independent Living (ADL’s), Health, Housing, Legal, SUD, Food/Clothing/Shelter, etc.</a:t>
            </a:r>
          </a:p>
          <a:p>
            <a:r>
              <a:rPr lang="en-US" sz="1700" dirty="0"/>
              <a:t>Indicate Level of Challenges</a:t>
            </a:r>
          </a:p>
          <a:p>
            <a:pPr lvl="1"/>
            <a:r>
              <a:rPr lang="en-US" sz="1700" dirty="0">
                <a:solidFill>
                  <a:schemeClr val="tx1"/>
                </a:solidFill>
              </a:rPr>
              <a:t>Moderate or Severe (remember to rate accordingly if documenting to a Significant Impairment in an Important Area of Life Functioning for Medical Necessity).</a:t>
            </a:r>
          </a:p>
          <a:p>
            <a:r>
              <a:rPr lang="en-US" sz="1700" dirty="0"/>
              <a:t>Describe Specific Functional Impairments related to MH Diagnosis’s Signs &amp; Symptoms.</a:t>
            </a:r>
          </a:p>
          <a:p>
            <a:pPr lvl="1"/>
            <a:r>
              <a:rPr lang="en-US" sz="1700" dirty="0">
                <a:solidFill>
                  <a:schemeClr val="tx1"/>
                </a:solidFill>
              </a:rPr>
              <a:t>For Case Mgt, must indicate need for C/M service, i.e. ct. is homeless.  Also, must indicate (1) which severe Symptoms/Impairments resulting from MH Diagnosis that prevent client from accessing/maintaining needed services, or (2) for child that the lack of such services (caretaker not providing) exacerbates child’s MH symptoms/impairments.</a:t>
            </a:r>
          </a:p>
        </p:txBody>
      </p:sp>
      <p:sp>
        <p:nvSpPr>
          <p:cNvPr id="4" name="Footer Placeholder 3"/>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86</a:t>
            </a:fld>
            <a:endParaRPr lang="en-US" dirty="0"/>
          </a:p>
        </p:txBody>
      </p:sp>
      <p:sp>
        <p:nvSpPr>
          <p:cNvPr id="5" name="Title 4"/>
          <p:cNvSpPr>
            <a:spLocks noGrp="1"/>
          </p:cNvSpPr>
          <p:nvPr>
            <p:ph type="title"/>
          </p:nvPr>
        </p:nvSpPr>
        <p:spPr/>
        <p:txBody>
          <a:bodyPr/>
          <a:lstStyle/>
          <a:p>
            <a:pPr algn="ctr"/>
            <a:r>
              <a:rPr lang="en-US" dirty="0"/>
              <a:t>Impairments/ Area of Challenges</a:t>
            </a:r>
          </a:p>
        </p:txBody>
      </p:sp>
    </p:spTree>
    <p:extLst>
      <p:ext uri="{BB962C8B-B14F-4D97-AF65-F5344CB8AC3E}">
        <p14:creationId xmlns:p14="http://schemas.microsoft.com/office/powerpoint/2010/main" val="11793815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15463"/>
            <a:ext cx="7494962" cy="3760470"/>
          </a:xfrm>
        </p:spPr>
        <p:txBody>
          <a:bodyPr>
            <a:normAutofit/>
          </a:bodyPr>
          <a:lstStyle/>
          <a:p>
            <a:pPr marL="102870" indent="0" algn="ctr">
              <a:buNone/>
            </a:pPr>
            <a:endParaRPr lang="en-US" sz="1763" b="1" dirty="0"/>
          </a:p>
          <a:p>
            <a:pPr marL="102870" indent="0" algn="ctr">
              <a:buNone/>
            </a:pPr>
            <a:endParaRPr lang="en-US" sz="1763" b="1"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87</a:t>
            </a:fld>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949" y="2571750"/>
            <a:ext cx="6144483" cy="2136280"/>
          </a:xfrm>
          <a:prstGeom prst="rect">
            <a:avLst/>
          </a:prstGeom>
        </p:spPr>
      </p:pic>
      <p:sp>
        <p:nvSpPr>
          <p:cNvPr id="6" name="Title 5"/>
          <p:cNvSpPr>
            <a:spLocks noGrp="1"/>
          </p:cNvSpPr>
          <p:nvPr>
            <p:ph type="title"/>
          </p:nvPr>
        </p:nvSpPr>
        <p:spPr/>
        <p:txBody>
          <a:bodyPr/>
          <a:lstStyle/>
          <a:p>
            <a:pPr algn="ctr"/>
            <a:r>
              <a:rPr lang="en-US" dirty="0"/>
              <a:t>Impairment / Area of Challenges in CG</a:t>
            </a:r>
          </a:p>
        </p:txBody>
      </p:sp>
    </p:spTree>
    <p:extLst>
      <p:ext uri="{BB962C8B-B14F-4D97-AF65-F5344CB8AC3E}">
        <p14:creationId xmlns:p14="http://schemas.microsoft.com/office/powerpoint/2010/main" val="364724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78220"/>
            <a:ext cx="7452360" cy="1108309"/>
          </a:xfrm>
        </p:spPr>
        <p:txBody>
          <a:bodyPr>
            <a:normAutofit/>
          </a:bodyPr>
          <a:lstStyle/>
          <a:p>
            <a:pPr marL="102870" indent="0" algn="ctr">
              <a:buNone/>
            </a:pPr>
            <a:r>
              <a:rPr lang="en-US" sz="1763" b="1" dirty="0"/>
              <a:t>If unknown treatment duration, describe criteria (readiness) that would indicate client could successfully transition to a lower level of care with possible referrals and discharge plan.</a:t>
            </a:r>
          </a:p>
          <a:p>
            <a:pPr marL="102870" indent="0" algn="ctr">
              <a:buNone/>
            </a:pPr>
            <a:endParaRPr lang="en-US" sz="1763" b="1" dirty="0"/>
          </a:p>
          <a:p>
            <a:pPr marL="102870" indent="0" algn="ctr">
              <a:buNone/>
            </a:pPr>
            <a:endParaRPr lang="en-US" sz="1763" b="1" dirty="0"/>
          </a:p>
          <a:p>
            <a:pPr marL="102870" indent="0" algn="ctr">
              <a:buNone/>
            </a:pPr>
            <a:endParaRPr lang="en-US" sz="1763" b="1" dirty="0"/>
          </a:p>
          <a:p>
            <a:pPr marL="102870" indent="0" algn="ctr">
              <a:buNone/>
            </a:pPr>
            <a:endParaRPr lang="en-US" sz="1763" b="1" dirty="0"/>
          </a:p>
          <a:p>
            <a:pPr marL="102870" indent="0" algn="ctr">
              <a:buNone/>
            </a:pPr>
            <a:endParaRPr lang="en-US" sz="1763" b="1" dirty="0">
              <a:solidFill>
                <a:srgbClr val="FF0000"/>
              </a:solidFill>
            </a:endParaRPr>
          </a:p>
          <a:p>
            <a:pPr marL="102870" indent="0" algn="ctr">
              <a:buNone/>
            </a:pPr>
            <a:endParaRPr lang="en-US" sz="1763" b="1"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88</a:t>
            </a:fld>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5663" y="3314700"/>
            <a:ext cx="6376738" cy="1143000"/>
          </a:xfrm>
          <a:prstGeom prst="rect">
            <a:avLst/>
          </a:prstGeom>
        </p:spPr>
      </p:pic>
      <p:sp>
        <p:nvSpPr>
          <p:cNvPr id="9" name="Rectangle 8"/>
          <p:cNvSpPr/>
          <p:nvPr/>
        </p:nvSpPr>
        <p:spPr>
          <a:xfrm>
            <a:off x="2371725" y="4944503"/>
            <a:ext cx="4400550" cy="507831"/>
          </a:xfrm>
          <a:prstGeom prst="rect">
            <a:avLst/>
          </a:prstGeom>
        </p:spPr>
        <p:txBody>
          <a:bodyPr wrap="square">
            <a:spAutoFit/>
          </a:bodyPr>
          <a:lstStyle/>
          <a:p>
            <a:pPr marL="102870" algn="ctr"/>
            <a:r>
              <a:rPr lang="en-US" sz="1350" b="1" i="1" dirty="0"/>
              <a:t>“Long Term Client w/o Discharge Expected”</a:t>
            </a:r>
          </a:p>
          <a:p>
            <a:pPr marL="102870" algn="ctr"/>
            <a:r>
              <a:rPr lang="en-US" sz="1350" b="1" i="1" dirty="0">
                <a:solidFill>
                  <a:srgbClr val="FF0000"/>
                </a:solidFill>
              </a:rPr>
              <a:t> Is never a discharge plan</a:t>
            </a:r>
          </a:p>
        </p:txBody>
      </p:sp>
      <p:sp>
        <p:nvSpPr>
          <p:cNvPr id="10" name="Rectangle 9"/>
          <p:cNvSpPr/>
          <p:nvPr/>
        </p:nvSpPr>
        <p:spPr>
          <a:xfrm>
            <a:off x="2371725" y="4914901"/>
            <a:ext cx="4429125" cy="546755"/>
          </a:xfrm>
          <a:prstGeom prst="rect">
            <a:avLst/>
          </a:prstGeom>
          <a:no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4"/>
          <p:cNvSpPr>
            <a:spLocks noGrp="1"/>
          </p:cNvSpPr>
          <p:nvPr>
            <p:ph type="title"/>
          </p:nvPr>
        </p:nvSpPr>
        <p:spPr/>
        <p:txBody>
          <a:bodyPr/>
          <a:lstStyle/>
          <a:p>
            <a:pPr algn="ctr"/>
            <a:r>
              <a:rPr lang="en-US" dirty="0"/>
              <a:t>Discharge Plan </a:t>
            </a:r>
          </a:p>
        </p:txBody>
      </p:sp>
    </p:spTree>
    <p:extLst>
      <p:ext uri="{BB962C8B-B14F-4D97-AF65-F5344CB8AC3E}">
        <p14:creationId xmlns:p14="http://schemas.microsoft.com/office/powerpoint/2010/main" val="13738856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Client Plan – Mental Health Objectives</a:t>
            </a:r>
            <a:endParaRPr lang="en-US" sz="3100" dirty="0"/>
          </a:p>
        </p:txBody>
      </p:sp>
      <p:sp>
        <p:nvSpPr>
          <p:cNvPr id="3" name="Content Placeholder 2"/>
          <p:cNvSpPr>
            <a:spLocks noGrp="1"/>
          </p:cNvSpPr>
          <p:nvPr>
            <p:ph sz="quarter" idx="1"/>
          </p:nvPr>
        </p:nvSpPr>
        <p:spPr/>
        <p:txBody>
          <a:bodyPr>
            <a:normAutofit/>
          </a:bodyPr>
          <a:lstStyle/>
          <a:p>
            <a:pPr lvl="1"/>
            <a:r>
              <a:rPr lang="en-US" dirty="0">
                <a:solidFill>
                  <a:schemeClr val="tx1"/>
                </a:solidFill>
              </a:rPr>
              <a:t>SMART (</a:t>
            </a:r>
            <a:r>
              <a:rPr lang="en-US" u="sng" dirty="0">
                <a:solidFill>
                  <a:schemeClr val="tx1"/>
                </a:solidFill>
              </a:rPr>
              <a:t>S</a:t>
            </a:r>
            <a:r>
              <a:rPr lang="en-US" dirty="0">
                <a:solidFill>
                  <a:schemeClr val="tx1"/>
                </a:solidFill>
              </a:rPr>
              <a:t>pecific, </a:t>
            </a:r>
            <a:r>
              <a:rPr lang="en-US" u="sng" dirty="0">
                <a:solidFill>
                  <a:schemeClr val="tx1"/>
                </a:solidFill>
              </a:rPr>
              <a:t>M</a:t>
            </a:r>
            <a:r>
              <a:rPr lang="en-US" dirty="0">
                <a:solidFill>
                  <a:schemeClr val="tx1"/>
                </a:solidFill>
              </a:rPr>
              <a:t>easurable, </a:t>
            </a:r>
            <a:r>
              <a:rPr lang="en-US" u="sng" dirty="0">
                <a:solidFill>
                  <a:schemeClr val="tx1"/>
                </a:solidFill>
              </a:rPr>
              <a:t>A</a:t>
            </a:r>
            <a:r>
              <a:rPr lang="en-US" dirty="0">
                <a:solidFill>
                  <a:schemeClr val="tx1"/>
                </a:solidFill>
              </a:rPr>
              <a:t>ttainable, </a:t>
            </a:r>
            <a:r>
              <a:rPr lang="en-US" u="sng" dirty="0">
                <a:solidFill>
                  <a:schemeClr val="tx1"/>
                </a:solidFill>
              </a:rPr>
              <a:t>R</a:t>
            </a:r>
            <a:r>
              <a:rPr lang="en-US" dirty="0">
                <a:solidFill>
                  <a:schemeClr val="tx1"/>
                </a:solidFill>
              </a:rPr>
              <a:t>ealistic and </a:t>
            </a:r>
            <a:r>
              <a:rPr lang="en-US" u="sng" dirty="0">
                <a:solidFill>
                  <a:schemeClr val="tx1"/>
                </a:solidFill>
              </a:rPr>
              <a:t>T</a:t>
            </a:r>
            <a:r>
              <a:rPr lang="en-US" dirty="0">
                <a:solidFill>
                  <a:schemeClr val="tx1"/>
                </a:solidFill>
              </a:rPr>
              <a:t>ime-Bound)</a:t>
            </a:r>
          </a:p>
          <a:p>
            <a:pPr lvl="1"/>
            <a:r>
              <a:rPr lang="en-US" dirty="0">
                <a:solidFill>
                  <a:schemeClr val="tx1"/>
                </a:solidFill>
              </a:rPr>
              <a:t>All Plan Objectives Must Be Mental Health Focused (not housing, employment, SUD </a:t>
            </a:r>
            <a:r>
              <a:rPr lang="en-US" dirty="0" err="1">
                <a:solidFill>
                  <a:schemeClr val="tx1"/>
                </a:solidFill>
              </a:rPr>
              <a:t>tx</a:t>
            </a:r>
            <a:r>
              <a:rPr lang="en-US" dirty="0">
                <a:solidFill>
                  <a:schemeClr val="tx1"/>
                </a:solidFill>
              </a:rPr>
              <a:t>, etc.)</a:t>
            </a:r>
          </a:p>
          <a:p>
            <a:pPr lvl="1"/>
            <a:r>
              <a:rPr lang="en-US" dirty="0">
                <a:solidFill>
                  <a:schemeClr val="tx1"/>
                </a:solidFill>
              </a:rPr>
              <a:t>Address symptoms, behaviors or impairments identified in the assessment</a:t>
            </a:r>
          </a:p>
          <a:p>
            <a:pPr lvl="1"/>
            <a:r>
              <a:rPr lang="en-US" dirty="0">
                <a:solidFill>
                  <a:schemeClr val="tx1"/>
                </a:solidFill>
              </a:rPr>
              <a:t>Strength based objectives replace problematic Sx with positive coping skills/behaviors/etc.</a:t>
            </a:r>
          </a:p>
        </p:txBody>
      </p:sp>
      <p:sp>
        <p:nvSpPr>
          <p:cNvPr id="6" name="Slide Number Placeholder 5"/>
          <p:cNvSpPr>
            <a:spLocks noGrp="1"/>
          </p:cNvSpPr>
          <p:nvPr>
            <p:ph type="sldNum" sz="quarter" idx="12"/>
          </p:nvPr>
        </p:nvSpPr>
        <p:spPr/>
        <p:txBody>
          <a:bodyPr/>
          <a:lstStyle/>
          <a:p>
            <a:fld id="{700861E1-0C85-490F-A709-222B40EEEBBE}" type="slidenum">
              <a:rPr lang="en-US" smtClean="0"/>
              <a:pPr/>
              <a:t>89</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366203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CQRT </a:t>
            </a:r>
          </a:p>
        </p:txBody>
      </p:sp>
      <p:sp>
        <p:nvSpPr>
          <p:cNvPr id="3" name="Content Placeholder 2"/>
          <p:cNvSpPr>
            <a:spLocks noGrp="1"/>
          </p:cNvSpPr>
          <p:nvPr>
            <p:ph sz="quarter" idx="1"/>
          </p:nvPr>
        </p:nvSpPr>
        <p:spPr/>
        <p:txBody>
          <a:bodyPr>
            <a:normAutofit lnSpcReduction="10000"/>
          </a:bodyPr>
          <a:lstStyle/>
          <a:p>
            <a:pPr marL="0" indent="0">
              <a:buNone/>
            </a:pPr>
            <a:endParaRPr lang="en-US" sz="1800" b="0" i="0" u="none" strike="noStrike" baseline="0" dirty="0">
              <a:latin typeface="Wingdings"/>
            </a:endParaRPr>
          </a:p>
          <a:p>
            <a:pPr algn="ctr">
              <a:buNone/>
            </a:pPr>
            <a:r>
              <a:rPr lang="en-US" sz="2800" dirty="0">
                <a:latin typeface="Arial"/>
              </a:rPr>
              <a:t>All agencies must conduct CQRT</a:t>
            </a:r>
          </a:p>
          <a:p>
            <a:endParaRPr lang="en-US" sz="2400" dirty="0">
              <a:latin typeface="Arial"/>
            </a:endParaRPr>
          </a:p>
          <a:p>
            <a:r>
              <a:rPr lang="en-US" sz="2400" dirty="0">
                <a:latin typeface="Arial"/>
              </a:rPr>
              <a:t>CQRT consists of two essential components</a:t>
            </a:r>
          </a:p>
          <a:p>
            <a:pPr lvl="1"/>
            <a:endParaRPr lang="en-US" sz="2400" dirty="0">
              <a:solidFill>
                <a:schemeClr val="tx1"/>
              </a:solidFill>
              <a:latin typeface="Arial"/>
            </a:endParaRPr>
          </a:p>
          <a:p>
            <a:pPr lvl="1"/>
            <a:r>
              <a:rPr lang="en-US" sz="2400" dirty="0">
                <a:solidFill>
                  <a:schemeClr val="tx1"/>
                </a:solidFill>
                <a:latin typeface="Arial"/>
              </a:rPr>
              <a:t>Record review to assure clinical documentation meets </a:t>
            </a:r>
            <a:r>
              <a:rPr lang="en-US" sz="2400" dirty="0" err="1">
                <a:solidFill>
                  <a:schemeClr val="tx1"/>
                </a:solidFill>
                <a:latin typeface="Arial"/>
              </a:rPr>
              <a:t>Medi</a:t>
            </a:r>
            <a:r>
              <a:rPr lang="en-US" sz="2400" dirty="0">
                <a:solidFill>
                  <a:schemeClr val="tx1"/>
                </a:solidFill>
                <a:latin typeface="Arial"/>
              </a:rPr>
              <a:t>-Cal requirements</a:t>
            </a:r>
          </a:p>
          <a:p>
            <a:pPr lvl="1"/>
            <a:endParaRPr lang="en-US" sz="2400" dirty="0">
              <a:solidFill>
                <a:schemeClr val="tx1"/>
              </a:solidFill>
              <a:latin typeface="Arial"/>
            </a:endParaRPr>
          </a:p>
          <a:p>
            <a:pPr lvl="1"/>
            <a:r>
              <a:rPr lang="en-US" sz="2400" dirty="0">
                <a:solidFill>
                  <a:schemeClr val="tx1"/>
                </a:solidFill>
                <a:latin typeface="Arial"/>
              </a:rPr>
              <a:t>Authorization of SMHS services</a:t>
            </a:r>
          </a:p>
          <a:p>
            <a:pPr lvl="2"/>
            <a:r>
              <a:rPr lang="en-US" sz="2400" dirty="0">
                <a:latin typeface="Arial"/>
              </a:rPr>
              <a:t>Initial</a:t>
            </a:r>
          </a:p>
          <a:p>
            <a:pPr lvl="2"/>
            <a:r>
              <a:rPr lang="en-US" sz="2400" dirty="0">
                <a:latin typeface="Arial"/>
              </a:rPr>
              <a:t>Annual</a:t>
            </a:r>
          </a:p>
          <a:p>
            <a:pPr lvl="1"/>
            <a:endParaRPr lang="en-US" sz="1900" b="1" dirty="0">
              <a:solidFill>
                <a:srgbClr val="FF0000"/>
              </a:solidFill>
              <a:latin typeface="Arial"/>
            </a:endParaRPr>
          </a:p>
        </p:txBody>
      </p:sp>
      <p:sp>
        <p:nvSpPr>
          <p:cNvPr id="6" name="Slide Number Placeholder 5"/>
          <p:cNvSpPr>
            <a:spLocks noGrp="1"/>
          </p:cNvSpPr>
          <p:nvPr>
            <p:ph type="sldNum" sz="quarter" idx="12"/>
          </p:nvPr>
        </p:nvSpPr>
        <p:spPr/>
        <p:txBody>
          <a:bodyPr/>
          <a:lstStyle/>
          <a:p>
            <a:fld id="{700861E1-0C85-490F-A709-222B40EEEBBE}" type="slidenum">
              <a:rPr lang="en-US" smtClean="0"/>
              <a:pPr/>
              <a:t>9</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027750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Creating a Mental Health Objective</a:t>
            </a:r>
          </a:p>
        </p:txBody>
      </p:sp>
      <p:sp>
        <p:nvSpPr>
          <p:cNvPr id="3" name="Content Placeholder 2"/>
          <p:cNvSpPr>
            <a:spLocks noGrp="1"/>
          </p:cNvSpPr>
          <p:nvPr>
            <p:ph idx="1"/>
          </p:nvPr>
        </p:nvSpPr>
        <p:spPr>
          <a:xfrm>
            <a:off x="822960" y="1752600"/>
            <a:ext cx="7543800" cy="4267200"/>
          </a:xfrm>
        </p:spPr>
        <p:txBody>
          <a:bodyPr>
            <a:normAutofit fontScale="70000" lnSpcReduction="20000"/>
          </a:bodyPr>
          <a:lstStyle/>
          <a:p>
            <a:pPr lvl="1"/>
            <a:r>
              <a:rPr lang="en-US" dirty="0">
                <a:solidFill>
                  <a:schemeClr val="tx1"/>
                </a:solidFill>
              </a:rPr>
              <a:t>Consider the client’s Diagnosis. </a:t>
            </a:r>
          </a:p>
          <a:p>
            <a:pPr lvl="2"/>
            <a:r>
              <a:rPr lang="en-US" dirty="0"/>
              <a:t>Example: Bipolar II F31.81</a:t>
            </a:r>
          </a:p>
          <a:p>
            <a:pPr lvl="1"/>
            <a:r>
              <a:rPr lang="en-US" dirty="0">
                <a:solidFill>
                  <a:schemeClr val="tx1"/>
                </a:solidFill>
              </a:rPr>
              <a:t>Identify with client which symptoms/behaviors/impairments that are associated with the client’s primary diagnosis they would like to work on. </a:t>
            </a:r>
          </a:p>
          <a:p>
            <a:pPr lvl="2"/>
            <a:r>
              <a:rPr lang="en-US" dirty="0"/>
              <a:t>Example: “Diminished ability to think or concentrate nearly every day.” Note: It helps to use the criteria from the DSM 5.</a:t>
            </a:r>
          </a:p>
          <a:p>
            <a:pPr lvl="1"/>
            <a:r>
              <a:rPr lang="en-US" dirty="0">
                <a:solidFill>
                  <a:schemeClr val="tx1"/>
                </a:solidFill>
              </a:rPr>
              <a:t>Ask the client to estimate the number of times that symptoms and/or behaviors happen on a daily, weekly, or monthly basis? </a:t>
            </a:r>
          </a:p>
          <a:p>
            <a:pPr lvl="2"/>
            <a:r>
              <a:rPr lang="en-US" dirty="0"/>
              <a:t>Example: Client reports that client experiences difficulty concentrating on tasks on a daily basis because they worry that they are going to start a depressive episode or not be able to manage mood swings.</a:t>
            </a:r>
          </a:p>
          <a:p>
            <a:pPr lvl="1"/>
            <a:r>
              <a:rPr lang="en-US" dirty="0">
                <a:solidFill>
                  <a:schemeClr val="tx1"/>
                </a:solidFill>
              </a:rPr>
              <a:t>Ask the client how many times they want the symptoms/behaviors/impairments to decrease. Encourage the client to set realistic numbers. </a:t>
            </a:r>
          </a:p>
          <a:p>
            <a:pPr lvl="2"/>
            <a:r>
              <a:rPr lang="en-US" dirty="0"/>
              <a:t>Example: Client will reduce the number of times that they experience difficulty concentrating on tasks from  7 days a week to 4 days or less.</a:t>
            </a:r>
          </a:p>
          <a:p>
            <a:pPr lvl="1"/>
            <a:r>
              <a:rPr lang="en-US" dirty="0">
                <a:solidFill>
                  <a:schemeClr val="tx1"/>
                </a:solidFill>
              </a:rPr>
              <a:t>Develop a way to measure the change. </a:t>
            </a:r>
          </a:p>
          <a:p>
            <a:pPr lvl="2"/>
            <a:r>
              <a:rPr lang="en-US" dirty="0"/>
              <a:t>Example: …as evidenced by client report.</a:t>
            </a:r>
          </a:p>
          <a:p>
            <a:pPr lvl="1"/>
            <a:r>
              <a:rPr lang="en-US" dirty="0">
                <a:solidFill>
                  <a:schemeClr val="tx1"/>
                </a:solidFill>
              </a:rPr>
              <a:t>Develop a time frame. </a:t>
            </a:r>
          </a:p>
          <a:p>
            <a:pPr lvl="2"/>
            <a:r>
              <a:rPr lang="en-US" dirty="0"/>
              <a:t>Example: … in the next 12 months.</a:t>
            </a:r>
          </a:p>
          <a:p>
            <a:pPr lvl="1"/>
            <a:endParaRPr lang="en-US" dirty="0"/>
          </a:p>
          <a:p>
            <a:pPr marL="150876" lvl="1" indent="0">
              <a:buNone/>
            </a:pPr>
            <a:endParaRPr lang="en-US" dirty="0"/>
          </a:p>
          <a:p>
            <a:pPr marL="150876" lvl="1" indent="0">
              <a:buNone/>
            </a:pPr>
            <a:endParaRPr lang="en-US" dirty="0"/>
          </a:p>
          <a:p>
            <a:pPr lvl="1"/>
            <a:endParaRPr lang="en-US" dirty="0"/>
          </a:p>
          <a:p>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90</a:t>
            </a:fld>
            <a:endParaRPr lang="en-US" dirty="0"/>
          </a:p>
        </p:txBody>
      </p:sp>
    </p:spTree>
    <p:extLst>
      <p:ext uri="{BB962C8B-B14F-4D97-AF65-F5344CB8AC3E}">
        <p14:creationId xmlns:p14="http://schemas.microsoft.com/office/powerpoint/2010/main" val="996041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Examples of Mental Health Objectives</a:t>
            </a:r>
          </a:p>
        </p:txBody>
      </p:sp>
      <p:sp>
        <p:nvSpPr>
          <p:cNvPr id="3" name="Content Placeholder 2"/>
          <p:cNvSpPr>
            <a:spLocks noGrp="1"/>
          </p:cNvSpPr>
          <p:nvPr>
            <p:ph idx="1"/>
          </p:nvPr>
        </p:nvSpPr>
        <p:spPr/>
        <p:txBody>
          <a:bodyPr/>
          <a:lstStyle/>
          <a:p>
            <a:pPr marL="0" indent="0">
              <a:buNone/>
            </a:pPr>
            <a:r>
              <a:rPr lang="en-US" sz="1800" dirty="0"/>
              <a:t>Example of an objective to reduce an impairment/symptom:</a:t>
            </a:r>
          </a:p>
          <a:p>
            <a:pPr lvl="1"/>
            <a:r>
              <a:rPr lang="en-US" sz="1800" dirty="0">
                <a:solidFill>
                  <a:schemeClr val="tx1"/>
                </a:solidFill>
              </a:rPr>
              <a:t>In the next 12 months, client will reduce the number of times that they experience difficulty concentrating on tasks from 7 days a week to 4 days or less as evidenced by client’s self report. </a:t>
            </a:r>
          </a:p>
          <a:p>
            <a:pPr lvl="1"/>
            <a:endParaRPr lang="en-US" sz="1800" dirty="0">
              <a:solidFill>
                <a:schemeClr val="tx1"/>
              </a:solidFill>
            </a:endParaRPr>
          </a:p>
          <a:p>
            <a:pPr marL="219456" lvl="1">
              <a:buNone/>
            </a:pPr>
            <a:r>
              <a:rPr lang="en-US" sz="1800" dirty="0">
                <a:solidFill>
                  <a:schemeClr val="tx1"/>
                </a:solidFill>
              </a:rPr>
              <a:t>Example of a strength based objective to increase positive behavior:</a:t>
            </a:r>
          </a:p>
          <a:p>
            <a:pPr marL="296609" lvl="1" indent="-214313"/>
            <a:r>
              <a:rPr lang="en-US" sz="1800" dirty="0">
                <a:solidFill>
                  <a:schemeClr val="tx1"/>
                </a:solidFill>
              </a:rPr>
              <a:t>In the next 12 months, client will increase the number of times that they use positive coping skills when they have difficulty concentrating from 1 out of 10 times to 8 out of 10 to times as evidenced by clients daily journal.</a:t>
            </a:r>
          </a:p>
          <a:p>
            <a:pPr marL="0" indent="0">
              <a:buNone/>
            </a:pPr>
            <a:r>
              <a:rPr lang="en-US" dirty="0"/>
              <a:t> </a:t>
            </a:r>
          </a:p>
        </p:txBody>
      </p:sp>
      <p:sp>
        <p:nvSpPr>
          <p:cNvPr id="4" name="Footer Placeholder 3"/>
          <p:cNvSpPr>
            <a:spLocks noGrp="1"/>
          </p:cNvSpPr>
          <p:nvPr>
            <p:ph type="ftr" sz="quarter" idx="11"/>
          </p:nvPr>
        </p:nvSpPr>
        <p:spPr/>
        <p:txBody>
          <a:bodyPr/>
          <a:lstStyle/>
          <a:p>
            <a:r>
              <a:rPr lang="en-US"/>
              <a:t>v9.6.19</a:t>
            </a:r>
            <a:endParaRPr lang="en-US" dirty="0"/>
          </a:p>
        </p:txBody>
      </p:sp>
      <p:sp>
        <p:nvSpPr>
          <p:cNvPr id="5" name="Slide Number Placeholder 4"/>
          <p:cNvSpPr>
            <a:spLocks noGrp="1"/>
          </p:cNvSpPr>
          <p:nvPr>
            <p:ph type="sldNum" sz="quarter" idx="12"/>
          </p:nvPr>
        </p:nvSpPr>
        <p:spPr/>
        <p:txBody>
          <a:bodyPr/>
          <a:lstStyle/>
          <a:p>
            <a:fld id="{700861E1-0C85-490F-A709-222B40EEEBBE}" type="slidenum">
              <a:rPr lang="en-US" smtClean="0"/>
              <a:t>91</a:t>
            </a:fld>
            <a:endParaRPr lang="en-US" dirty="0"/>
          </a:p>
        </p:txBody>
      </p:sp>
    </p:spTree>
    <p:extLst>
      <p:ext uri="{BB962C8B-B14F-4D97-AF65-F5344CB8AC3E}">
        <p14:creationId xmlns:p14="http://schemas.microsoft.com/office/powerpoint/2010/main" val="3211655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2870" indent="0" algn="ctr">
              <a:buNone/>
            </a:pPr>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7" name="Slide Number Placeholder 6"/>
          <p:cNvSpPr>
            <a:spLocks noGrp="1"/>
          </p:cNvSpPr>
          <p:nvPr>
            <p:ph type="sldNum" sz="quarter" idx="12"/>
          </p:nvPr>
        </p:nvSpPr>
        <p:spPr/>
        <p:txBody>
          <a:bodyPr/>
          <a:lstStyle/>
          <a:p>
            <a:fld id="{700861E1-0C85-490F-A709-222B40EEEBBE}" type="slidenum">
              <a:rPr lang="en-US" smtClean="0"/>
              <a:t>92</a:t>
            </a:fld>
            <a:endParaRPr 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526" y="2800350"/>
            <a:ext cx="6094470" cy="2172003"/>
          </a:xfrm>
          <a:prstGeom prst="rect">
            <a:avLst/>
          </a:prstGeom>
        </p:spPr>
      </p:pic>
      <p:sp>
        <p:nvSpPr>
          <p:cNvPr id="6" name="Oval 5"/>
          <p:cNvSpPr/>
          <p:nvPr/>
        </p:nvSpPr>
        <p:spPr>
          <a:xfrm>
            <a:off x="4743450" y="3486150"/>
            <a:ext cx="1257300" cy="74295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Arrow Connector 9"/>
          <p:cNvCxnSpPr/>
          <p:nvPr/>
        </p:nvCxnSpPr>
        <p:spPr>
          <a:xfrm flipV="1">
            <a:off x="4857750" y="4254263"/>
            <a:ext cx="171450" cy="2926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722259" y="4541654"/>
            <a:ext cx="2042382" cy="415498"/>
          </a:xfrm>
          <a:prstGeom prst="rect">
            <a:avLst/>
          </a:prstGeom>
          <a:noFill/>
        </p:spPr>
        <p:txBody>
          <a:bodyPr wrap="square" rtlCol="0">
            <a:spAutoFit/>
          </a:bodyPr>
          <a:lstStyle/>
          <a:p>
            <a:r>
              <a:rPr lang="en-US" sz="1050" dirty="0">
                <a:solidFill>
                  <a:srgbClr val="FF0000"/>
                </a:solidFill>
              </a:rPr>
              <a:t>CG default is 12 month timeframe</a:t>
            </a:r>
          </a:p>
        </p:txBody>
      </p:sp>
      <p:sp>
        <p:nvSpPr>
          <p:cNvPr id="9" name="Title 8"/>
          <p:cNvSpPr>
            <a:spLocks noGrp="1"/>
          </p:cNvSpPr>
          <p:nvPr>
            <p:ph type="title"/>
          </p:nvPr>
        </p:nvSpPr>
        <p:spPr/>
        <p:txBody>
          <a:bodyPr/>
          <a:lstStyle/>
          <a:p>
            <a:pPr algn="ctr"/>
            <a:r>
              <a:rPr lang="en-US" dirty="0"/>
              <a:t>Objectives in CG</a:t>
            </a:r>
          </a:p>
        </p:txBody>
      </p:sp>
    </p:spTree>
    <p:extLst>
      <p:ext uri="{BB962C8B-B14F-4D97-AF65-F5344CB8AC3E}">
        <p14:creationId xmlns:p14="http://schemas.microsoft.com/office/powerpoint/2010/main" val="24390431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3200" dirty="0"/>
              <a:t>Client Plan – Service Modalities</a:t>
            </a:r>
          </a:p>
        </p:txBody>
      </p:sp>
      <p:sp>
        <p:nvSpPr>
          <p:cNvPr id="3" name="Content Placeholder 2"/>
          <p:cNvSpPr>
            <a:spLocks noGrp="1"/>
          </p:cNvSpPr>
          <p:nvPr>
            <p:ph sz="quarter" idx="1"/>
          </p:nvPr>
        </p:nvSpPr>
        <p:spPr>
          <a:xfrm>
            <a:off x="228600" y="1582364"/>
            <a:ext cx="8686800" cy="4132636"/>
          </a:xfrm>
        </p:spPr>
        <p:txBody>
          <a:bodyPr>
            <a:normAutofit fontScale="70000" lnSpcReduction="20000"/>
          </a:bodyPr>
          <a:lstStyle/>
          <a:p>
            <a:pPr lvl="1">
              <a:buFont typeface="Wingdings" panose="05000000000000000000" pitchFamily="2" charset="2"/>
              <a:buChar char="Ø"/>
            </a:pPr>
            <a:r>
              <a:rPr lang="en-US" dirty="0">
                <a:solidFill>
                  <a:schemeClr val="tx1"/>
                </a:solidFill>
              </a:rPr>
              <a:t>Identify the proposed type(s) of service modalities to be provided along with a proposed frequency and duration.</a:t>
            </a:r>
          </a:p>
          <a:p>
            <a:pPr lvl="1">
              <a:buFont typeface="Wingdings" panose="05000000000000000000" pitchFamily="2" charset="2"/>
              <a:buChar char="Ø"/>
            </a:pPr>
            <a:endParaRPr lang="en-US" dirty="0">
              <a:solidFill>
                <a:schemeClr val="tx1"/>
              </a:solidFill>
            </a:endParaRPr>
          </a:p>
          <a:p>
            <a:pPr lvl="1">
              <a:buFont typeface="Wingdings" panose="05000000000000000000" pitchFamily="2" charset="2"/>
              <a:buChar char="Ø"/>
            </a:pPr>
            <a:r>
              <a:rPr lang="en-US" dirty="0">
                <a:solidFill>
                  <a:schemeClr val="tx1"/>
                </a:solidFill>
              </a:rPr>
              <a:t>If a planned service modality is not in the client plan it MAY NOT BE CLAIMED and will be disallowed.  </a:t>
            </a:r>
          </a:p>
          <a:p>
            <a:pPr marL="411480" lvl="3" indent="0">
              <a:buClr>
                <a:schemeClr val="tx1">
                  <a:shade val="95000"/>
                </a:schemeClr>
              </a:buClr>
              <a:buSzPct val="65000"/>
              <a:buNone/>
            </a:pPr>
            <a:r>
              <a:rPr lang="en-US" dirty="0">
                <a:solidFill>
                  <a:schemeClr val="tx1"/>
                </a:solidFill>
              </a:rPr>
              <a:t>Example: </a:t>
            </a:r>
          </a:p>
          <a:p>
            <a:pPr marL="754380" lvl="3" indent="-342900">
              <a:buClr>
                <a:schemeClr val="tx1">
                  <a:shade val="95000"/>
                </a:schemeClr>
              </a:buClr>
              <a:buSzPct val="65000"/>
            </a:pPr>
            <a:r>
              <a:rPr lang="en-US" dirty="0">
                <a:solidFill>
                  <a:schemeClr val="tx1"/>
                </a:solidFill>
              </a:rPr>
              <a:t>Individual Psychotherapy 1x per week, and as needed, for 12 months</a:t>
            </a:r>
          </a:p>
          <a:p>
            <a:pPr marL="754380" lvl="3" indent="-342900">
              <a:buClr>
                <a:schemeClr val="tx1">
                  <a:shade val="95000"/>
                </a:schemeClr>
              </a:buClr>
              <a:buSzPct val="65000"/>
            </a:pPr>
            <a:r>
              <a:rPr lang="en-US" dirty="0">
                <a:solidFill>
                  <a:schemeClr val="tx1"/>
                </a:solidFill>
              </a:rPr>
              <a:t>Case Management 1x per month, and as needed, for 12 months</a:t>
            </a:r>
          </a:p>
          <a:p>
            <a:pPr marL="754380" lvl="3" indent="-342900">
              <a:buClr>
                <a:schemeClr val="tx1">
                  <a:shade val="95000"/>
                </a:schemeClr>
              </a:buClr>
              <a:buSzPct val="65000"/>
            </a:pPr>
            <a:r>
              <a:rPr lang="en-US" dirty="0">
                <a:solidFill>
                  <a:schemeClr val="tx1"/>
                </a:solidFill>
              </a:rPr>
              <a:t>Group Therapy 1x per week , for 12 months</a:t>
            </a:r>
          </a:p>
          <a:p>
            <a:pPr marL="754380" lvl="3" indent="-342900">
              <a:buClr>
                <a:schemeClr val="tx1">
                  <a:shade val="95000"/>
                </a:schemeClr>
              </a:buClr>
              <a:buSzPct val="65000"/>
            </a:pPr>
            <a:r>
              <a:rPr lang="en-US" dirty="0">
                <a:solidFill>
                  <a:schemeClr val="tx1"/>
                </a:solidFill>
              </a:rPr>
              <a:t>Collateral 1x per month, and as needed, for 12 months.</a:t>
            </a:r>
          </a:p>
          <a:p>
            <a:pPr marL="411480" lvl="3" indent="0">
              <a:buClr>
                <a:schemeClr val="tx1">
                  <a:shade val="95000"/>
                </a:schemeClr>
              </a:buClr>
              <a:buSzPct val="65000"/>
              <a:buNone/>
            </a:pPr>
            <a:endParaRPr lang="en-US" dirty="0">
              <a:solidFill>
                <a:schemeClr val="tx1"/>
              </a:solidFill>
            </a:endParaRPr>
          </a:p>
          <a:p>
            <a:pPr marL="411480" lvl="3" indent="0">
              <a:buClr>
                <a:schemeClr val="tx1">
                  <a:shade val="95000"/>
                </a:schemeClr>
              </a:buClr>
              <a:buSzPct val="65000"/>
              <a:buNone/>
            </a:pPr>
            <a:r>
              <a:rPr lang="en-US" dirty="0">
                <a:solidFill>
                  <a:schemeClr val="tx1"/>
                </a:solidFill>
              </a:rPr>
              <a:t>Adding “AND as needed” to the frequency of the service modality allows flexibility in the scheduling—however “as needed” alone will not suffice for frequency of modality and “or as needed” IS NOT ALLOWED.  Both would result in Disallowances.</a:t>
            </a:r>
          </a:p>
          <a:p>
            <a:pPr marL="411480" lvl="3" indent="0">
              <a:buClr>
                <a:schemeClr val="tx1">
                  <a:shade val="95000"/>
                </a:schemeClr>
              </a:buClr>
              <a:buSzPct val="65000"/>
              <a:buNone/>
            </a:pPr>
            <a:endParaRPr lang="en-US" b="1" dirty="0">
              <a:solidFill>
                <a:schemeClr val="tx1"/>
              </a:solidFill>
            </a:endParaRPr>
          </a:p>
          <a:p>
            <a:pPr lvl="1">
              <a:buFont typeface="Wingdings" panose="05000000000000000000" pitchFamily="2" charset="2"/>
              <a:buChar char="Ø"/>
            </a:pPr>
            <a:r>
              <a:rPr lang="en-US" dirty="0">
                <a:solidFill>
                  <a:schemeClr val="tx1"/>
                </a:solidFill>
              </a:rPr>
              <a:t>Unplanned services do not need to be listed in the plan.</a:t>
            </a:r>
          </a:p>
          <a:p>
            <a:pPr lvl="2">
              <a:buFont typeface="Wingdings" panose="05000000000000000000" pitchFamily="2" charset="2"/>
              <a:buChar char="Ø"/>
            </a:pPr>
            <a:r>
              <a:rPr lang="en-US" dirty="0"/>
              <a:t>Note that monitoring activities of ICC and Case Management / Brokerage are considered planned services and must be listed in the plan</a:t>
            </a:r>
          </a:p>
          <a:p>
            <a:pPr marL="411480" lvl="3" indent="0">
              <a:buClr>
                <a:schemeClr val="tx1">
                  <a:shade val="95000"/>
                </a:schemeClr>
              </a:buClr>
              <a:buSzPct val="65000"/>
              <a:buNone/>
            </a:pPr>
            <a:endParaRPr lang="en-US" dirty="0"/>
          </a:p>
          <a:p>
            <a:pPr marL="411480" lvl="3" indent="0">
              <a:buClr>
                <a:schemeClr val="tx1">
                  <a:shade val="95000"/>
                </a:schemeClr>
              </a:buClr>
              <a:buSzPct val="65000"/>
              <a:buNone/>
            </a:pPr>
            <a:endParaRPr lang="en-US" b="1" i="1" dirty="0">
              <a:solidFill>
                <a:srgbClr val="FF0000"/>
              </a:solidFill>
            </a:endParaRPr>
          </a:p>
          <a:p>
            <a:pPr marL="137160" lvl="2" indent="0">
              <a:buClr>
                <a:schemeClr val="tx1">
                  <a:shade val="95000"/>
                </a:schemeClr>
              </a:buClr>
              <a:buSzPct val="65000"/>
              <a:buNone/>
            </a:pPr>
            <a:endParaRPr lang="en-US" dirty="0"/>
          </a:p>
          <a:p>
            <a:pPr marL="137160" indent="0">
              <a:buNone/>
            </a:pP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93</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58805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Autofit/>
          </a:bodyPr>
          <a:lstStyle/>
          <a:p>
            <a:r>
              <a:rPr lang="en-US" sz="3200" dirty="0"/>
              <a:t>Services Modalities</a:t>
            </a:r>
          </a:p>
        </p:txBody>
      </p:sp>
      <p:sp>
        <p:nvSpPr>
          <p:cNvPr id="3" name="Content Placeholder 2"/>
          <p:cNvSpPr>
            <a:spLocks noGrp="1"/>
          </p:cNvSpPr>
          <p:nvPr>
            <p:ph sz="quarter" idx="1"/>
          </p:nvPr>
        </p:nvSpPr>
        <p:spPr>
          <a:xfrm>
            <a:off x="457200" y="1630524"/>
            <a:ext cx="8229600" cy="4709160"/>
          </a:xfrm>
        </p:spPr>
        <p:txBody>
          <a:bodyPr>
            <a:normAutofit fontScale="32500" lnSpcReduction="20000"/>
          </a:bodyPr>
          <a:lstStyle/>
          <a:p>
            <a:pPr marL="0" indent="0" algn="ctr">
              <a:buNone/>
            </a:pPr>
            <a:r>
              <a:rPr lang="en-US" sz="3100" b="1" dirty="0"/>
              <a:t>Service Modalities to be listed in the Client Plan with Common Frequencies and Timeframes:</a:t>
            </a:r>
          </a:p>
          <a:p>
            <a:pPr marL="0" indent="0" algn="ctr">
              <a:buNone/>
            </a:pPr>
            <a:endParaRPr lang="en-US" sz="3100" b="1" u="sng" dirty="0"/>
          </a:p>
          <a:p>
            <a:pPr marL="284163" indent="-284163">
              <a:lnSpc>
                <a:spcPct val="134000"/>
              </a:lnSpc>
            </a:pPr>
            <a:r>
              <a:rPr lang="en-US" sz="3100" b="1" dirty="0"/>
              <a:t>Collateral </a:t>
            </a:r>
            <a:r>
              <a:rPr lang="en-US" sz="3100" dirty="0"/>
              <a:t>(Includes:  Collateral, Collateral-Caregiver, &amp; Collateral-Health Care Provider) – Weekly and as needed, for 12 months </a:t>
            </a:r>
          </a:p>
          <a:p>
            <a:pPr marL="284163" indent="-284163">
              <a:lnSpc>
                <a:spcPct val="134000"/>
              </a:lnSpc>
            </a:pPr>
            <a:r>
              <a:rPr lang="en-US" sz="3100" b="1" dirty="0"/>
              <a:t>Case Management </a:t>
            </a:r>
            <a:r>
              <a:rPr lang="en-US" sz="3100" dirty="0"/>
              <a:t>(Planned F/U Services) – Weekly and as needed, for 3 – 12 months</a:t>
            </a:r>
          </a:p>
          <a:p>
            <a:pPr marL="284163" indent="-284163">
              <a:lnSpc>
                <a:spcPct val="134000"/>
              </a:lnSpc>
            </a:pPr>
            <a:r>
              <a:rPr lang="en-US" sz="3100" b="1" dirty="0"/>
              <a:t>Medication Services (NON-URGENT)</a:t>
            </a:r>
            <a:r>
              <a:rPr lang="en-US" sz="3100" dirty="0"/>
              <a:t>– Monthly and as needed, for 12 months</a:t>
            </a:r>
          </a:p>
          <a:p>
            <a:pPr marL="284163" indent="-284163">
              <a:lnSpc>
                <a:spcPct val="134000"/>
              </a:lnSpc>
            </a:pPr>
            <a:r>
              <a:rPr lang="en-US" sz="3100" b="1" dirty="0"/>
              <a:t>Individual Therapy </a:t>
            </a:r>
            <a:r>
              <a:rPr lang="en-US" sz="3100" dirty="0"/>
              <a:t>– Weekly and as needed, for 12 months</a:t>
            </a:r>
          </a:p>
          <a:p>
            <a:pPr marL="284163" indent="-284163">
              <a:lnSpc>
                <a:spcPct val="134000"/>
              </a:lnSpc>
            </a:pPr>
            <a:r>
              <a:rPr lang="en-US" sz="3100" b="1" dirty="0"/>
              <a:t>Individual Rehabilitation </a:t>
            </a:r>
            <a:r>
              <a:rPr lang="en-US" sz="3100" dirty="0"/>
              <a:t>– Weekly and as needed, for 12 months</a:t>
            </a:r>
          </a:p>
          <a:p>
            <a:pPr marL="284163" indent="-284163">
              <a:lnSpc>
                <a:spcPct val="134000"/>
              </a:lnSpc>
            </a:pPr>
            <a:r>
              <a:rPr lang="en-US" sz="3100" b="1" dirty="0"/>
              <a:t>Group Psychotherapy </a:t>
            </a:r>
            <a:r>
              <a:rPr lang="en-US" sz="3100" dirty="0"/>
              <a:t>– Weekly for 12 months</a:t>
            </a:r>
          </a:p>
          <a:p>
            <a:pPr marL="284163" indent="-284163">
              <a:lnSpc>
                <a:spcPct val="134000"/>
              </a:lnSpc>
            </a:pPr>
            <a:r>
              <a:rPr lang="en-US" sz="3100" b="1" dirty="0"/>
              <a:t>Group Rehabilitation </a:t>
            </a:r>
            <a:r>
              <a:rPr lang="en-US" sz="3100" dirty="0"/>
              <a:t>– Weekly for 12 months</a:t>
            </a:r>
          </a:p>
          <a:p>
            <a:pPr marL="284163" indent="-284163">
              <a:lnSpc>
                <a:spcPct val="134000"/>
              </a:lnSpc>
            </a:pPr>
            <a:r>
              <a:rPr lang="en-US" sz="3100" b="1" dirty="0"/>
              <a:t>Family Therapy </a:t>
            </a:r>
            <a:r>
              <a:rPr lang="en-US" sz="3100" dirty="0"/>
              <a:t>– Weekly for 12 months</a:t>
            </a:r>
          </a:p>
          <a:p>
            <a:pPr marL="284163" indent="-284163">
              <a:lnSpc>
                <a:spcPct val="134000"/>
              </a:lnSpc>
            </a:pPr>
            <a:r>
              <a:rPr lang="en-US" sz="3100" b="1" dirty="0"/>
              <a:t>Collateral Family Counseling </a:t>
            </a:r>
            <a:r>
              <a:rPr lang="en-US" sz="3100" dirty="0"/>
              <a:t>– 2x month and as needed for 12 months</a:t>
            </a:r>
          </a:p>
          <a:p>
            <a:pPr marL="284163" indent="-284163">
              <a:lnSpc>
                <a:spcPct val="134000"/>
              </a:lnSpc>
            </a:pPr>
            <a:r>
              <a:rPr lang="en-US" sz="3100" b="1" dirty="0"/>
              <a:t>Multi-Family Group Therapy </a:t>
            </a:r>
            <a:r>
              <a:rPr lang="en-US" sz="3100" dirty="0"/>
              <a:t>– Weekly for 12 months</a:t>
            </a:r>
          </a:p>
          <a:p>
            <a:pPr marL="284163" indent="-284163">
              <a:lnSpc>
                <a:spcPct val="134000"/>
              </a:lnSpc>
            </a:pPr>
            <a:r>
              <a:rPr lang="en-US" sz="3100" b="1" dirty="0"/>
              <a:t>Collateral Family Group </a:t>
            </a:r>
            <a:r>
              <a:rPr lang="en-US" sz="3100" dirty="0"/>
              <a:t>– Weekly for 12 months</a:t>
            </a:r>
          </a:p>
          <a:p>
            <a:pPr marL="284163" indent="-284163">
              <a:lnSpc>
                <a:spcPct val="134000"/>
              </a:lnSpc>
            </a:pPr>
            <a:r>
              <a:rPr lang="en-US" sz="3100" b="1" dirty="0"/>
              <a:t>TBS</a:t>
            </a:r>
            <a:r>
              <a:rPr lang="en-US" sz="3100" dirty="0"/>
              <a:t> – Weekly and as needed, for 3 – 12 months</a:t>
            </a:r>
          </a:p>
          <a:p>
            <a:pPr marL="284163" indent="-284163">
              <a:lnSpc>
                <a:spcPct val="134000"/>
              </a:lnSpc>
            </a:pPr>
            <a:r>
              <a:rPr lang="en-US" sz="3100" b="1" dirty="0"/>
              <a:t> ICC – </a:t>
            </a:r>
            <a:r>
              <a:rPr lang="en-US" sz="3100" dirty="0"/>
              <a:t>Weekly and as needed, for 3 – 12 months</a:t>
            </a:r>
          </a:p>
          <a:p>
            <a:pPr marL="284163" indent="-284163">
              <a:lnSpc>
                <a:spcPct val="134000"/>
              </a:lnSpc>
            </a:pPr>
            <a:r>
              <a:rPr lang="en-US" sz="3100" b="1" dirty="0"/>
              <a:t>IHBS – </a:t>
            </a:r>
            <a:r>
              <a:rPr lang="en-US" sz="3100" dirty="0"/>
              <a:t>Weekly and as needed, for 3 – 12 months</a:t>
            </a:r>
          </a:p>
          <a:p>
            <a:pPr marL="284163" indent="-284163">
              <a:lnSpc>
                <a:spcPct val="134000"/>
              </a:lnSpc>
            </a:pPr>
            <a:r>
              <a:rPr lang="en-US" sz="3100" b="1" dirty="0"/>
              <a:t>Child Family Team (Katie A. Coordinators only) -  </a:t>
            </a:r>
            <a:r>
              <a:rPr lang="en-US" sz="3100" dirty="0"/>
              <a:t>Weekly and as needed, for 3 – 12 months</a:t>
            </a:r>
          </a:p>
          <a:p>
            <a:pPr marL="284163" indent="-284163">
              <a:lnSpc>
                <a:spcPct val="134000"/>
              </a:lnSpc>
            </a:pPr>
            <a:r>
              <a:rPr lang="en-US" sz="3100" b="1" dirty="0"/>
              <a:t>Day Rehabilitation (1/2 or Full Day) </a:t>
            </a:r>
            <a:r>
              <a:rPr lang="en-US" sz="3100" dirty="0"/>
              <a:t>– Daily, for 6 months</a:t>
            </a:r>
          </a:p>
          <a:p>
            <a:pPr marL="284163" indent="-284163">
              <a:lnSpc>
                <a:spcPct val="134000"/>
              </a:lnSpc>
            </a:pPr>
            <a:r>
              <a:rPr lang="en-US" sz="3100" b="1" dirty="0"/>
              <a:t>Day Treatment Intensive (1/2 or Full Day) </a:t>
            </a:r>
            <a:r>
              <a:rPr lang="en-US" sz="3100" dirty="0"/>
              <a:t>– Daily, for 6 months</a:t>
            </a:r>
          </a:p>
          <a:p>
            <a:pPr marL="284163" indent="-284163">
              <a:lnSpc>
                <a:spcPct val="134000"/>
              </a:lnSpc>
            </a:pPr>
            <a:r>
              <a:rPr lang="en-US" sz="3100" b="1" dirty="0"/>
              <a:t>Psychological Testing </a:t>
            </a:r>
            <a:r>
              <a:rPr lang="en-US" sz="3100" dirty="0"/>
              <a:t>(Includes Psych Test, Developmental &amp; Neuropsych) – Weekly and as needed, for 3 months</a:t>
            </a:r>
          </a:p>
          <a:p>
            <a:pPr marL="284163" indent="-284163">
              <a:lnSpc>
                <a:spcPct val="134000"/>
              </a:lnSpc>
            </a:pPr>
            <a:r>
              <a:rPr lang="en-US" sz="3100" b="1" dirty="0"/>
              <a:t>Adult Residential </a:t>
            </a:r>
            <a:r>
              <a:rPr lang="en-US" sz="3100" dirty="0"/>
              <a:t>– Daily for 6 – 12 months </a:t>
            </a:r>
          </a:p>
          <a:p>
            <a:pPr marL="284163" indent="-284163">
              <a:lnSpc>
                <a:spcPct val="134000"/>
              </a:lnSpc>
            </a:pPr>
            <a:r>
              <a:rPr lang="en-US" sz="3100" b="1" dirty="0"/>
              <a:t>Crisis Residential </a:t>
            </a:r>
            <a:r>
              <a:rPr lang="en-US" sz="3100" dirty="0"/>
              <a:t>– Daily for 3 – 12 months</a:t>
            </a:r>
          </a:p>
          <a:p>
            <a:pPr marL="284163" indent="-284163">
              <a:lnSpc>
                <a:spcPct val="134000"/>
              </a:lnSpc>
            </a:pPr>
            <a:r>
              <a:rPr lang="en-US" sz="3100" b="1" dirty="0"/>
              <a:t>Crisis Stabilization </a:t>
            </a:r>
            <a:r>
              <a:rPr lang="en-US" sz="3100" dirty="0"/>
              <a:t>– Daily for 3 months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94</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669169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Service Modalities </a:t>
            </a:r>
          </a:p>
        </p:txBody>
      </p:sp>
      <p:sp>
        <p:nvSpPr>
          <p:cNvPr id="3" name="Content Placeholder 2"/>
          <p:cNvSpPr>
            <a:spLocks noGrp="1"/>
          </p:cNvSpPr>
          <p:nvPr>
            <p:ph sz="half" idx="1"/>
          </p:nvPr>
        </p:nvSpPr>
        <p:spPr>
          <a:xfrm>
            <a:off x="301752" y="2514600"/>
            <a:ext cx="4038600" cy="3538728"/>
          </a:xfrm>
        </p:spPr>
        <p:txBody>
          <a:bodyPr>
            <a:normAutofit/>
          </a:bodyPr>
          <a:lstStyle/>
          <a:p>
            <a:pPr>
              <a:buFont typeface="Arial" panose="020B0604020202020204" pitchFamily="34" charset="0"/>
              <a:buChar char="•"/>
            </a:pPr>
            <a:r>
              <a:rPr lang="en-US" sz="1800" dirty="0"/>
              <a:t>Select all service modalities to be provided. Any additional service modalities require a Plan Update (along with client’s signature). </a:t>
            </a:r>
          </a:p>
          <a:p>
            <a:pPr>
              <a:buFont typeface="Arial" panose="020B0604020202020204" pitchFamily="34" charset="0"/>
              <a:buChar char="•"/>
            </a:pPr>
            <a:r>
              <a:rPr lang="en-US" sz="1800" dirty="0"/>
              <a:t>Frequency &amp; Duration are pre-populated in CG, but use the drop down menu to adjust to client’s specific needs. </a:t>
            </a:r>
          </a:p>
          <a:p>
            <a:pPr marL="102870" lvl="2" indent="0">
              <a:buClr>
                <a:schemeClr val="tx1">
                  <a:shade val="95000"/>
                </a:schemeClr>
              </a:buClr>
              <a:buSzPct val="65000"/>
              <a:buNone/>
            </a:pPr>
            <a:endParaRPr lang="en-US" sz="1800" dirty="0"/>
          </a:p>
          <a:p>
            <a:pPr marL="102870" indent="0">
              <a:buNone/>
            </a:pPr>
            <a:endParaRPr lang="en-US" dirty="0"/>
          </a:p>
        </p:txBody>
      </p:sp>
      <p:sp>
        <p:nvSpPr>
          <p:cNvPr id="7" name="Content Placeholder 6"/>
          <p:cNvSpPr>
            <a:spLocks noGrp="1"/>
          </p:cNvSpPr>
          <p:nvPr>
            <p:ph sz="half" idx="2"/>
          </p:nvPr>
        </p:nvSpPr>
        <p:spPr/>
        <p:txBody>
          <a:bodyPr/>
          <a:lstStyle/>
          <a:p>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95</a:t>
            </a:fld>
            <a:endParaRPr lang="en-US" dirty="0"/>
          </a:p>
        </p:txBody>
      </p:sp>
      <p:pic>
        <p:nvPicPr>
          <p:cNvPr id="9" name="Picture 8"/>
          <p:cNvPicPr>
            <a:picLocks noChangeAspect="1"/>
          </p:cNvPicPr>
          <p:nvPr/>
        </p:nvPicPr>
        <p:blipFill>
          <a:blip r:embed="rId2"/>
          <a:stretch>
            <a:fillRect/>
          </a:stretch>
        </p:blipFill>
        <p:spPr>
          <a:xfrm>
            <a:off x="4585953" y="2241550"/>
            <a:ext cx="4154380" cy="3017519"/>
          </a:xfrm>
          <a:prstGeom prst="rect">
            <a:avLst/>
          </a:prstGeom>
        </p:spPr>
      </p:pic>
    </p:spTree>
    <p:extLst>
      <p:ext uri="{BB962C8B-B14F-4D97-AF65-F5344CB8AC3E}">
        <p14:creationId xmlns:p14="http://schemas.microsoft.com/office/powerpoint/2010/main" val="572619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Detailed Interventions</a:t>
            </a:r>
            <a:endParaRPr lang="en-US" sz="3100" dirty="0"/>
          </a:p>
        </p:txBody>
      </p:sp>
      <p:sp>
        <p:nvSpPr>
          <p:cNvPr id="3" name="Content Placeholder 2"/>
          <p:cNvSpPr>
            <a:spLocks noGrp="1"/>
          </p:cNvSpPr>
          <p:nvPr>
            <p:ph sz="quarter" idx="1"/>
          </p:nvPr>
        </p:nvSpPr>
        <p:spPr>
          <a:xfrm>
            <a:off x="381000" y="1600200"/>
            <a:ext cx="8382000" cy="4632960"/>
          </a:xfrm>
        </p:spPr>
        <p:txBody>
          <a:bodyPr>
            <a:normAutofit/>
          </a:bodyPr>
          <a:lstStyle/>
          <a:p>
            <a:pPr marL="0" indent="0">
              <a:buNone/>
            </a:pPr>
            <a:r>
              <a:rPr lang="en-US" sz="2400" dirty="0"/>
              <a:t>For each service modality it is best practice to include a detailed description of interventions to be provided.  </a:t>
            </a:r>
            <a:endParaRPr lang="en-US" sz="2400" b="1" dirty="0"/>
          </a:p>
          <a:p>
            <a:pPr lvl="2"/>
            <a:r>
              <a:rPr lang="en-US" dirty="0"/>
              <a:t>must focus upon and address the identified functional impairments as a result of the mental disorder.</a:t>
            </a:r>
          </a:p>
          <a:p>
            <a:pPr lvl="2"/>
            <a:r>
              <a:rPr lang="en-US" dirty="0"/>
              <a:t>must be consistent with the client plan mental health objectives and the qualifying diagnoses.</a:t>
            </a:r>
          </a:p>
          <a:p>
            <a:pPr lvl="2"/>
            <a:r>
              <a:rPr lang="en-US" dirty="0"/>
              <a:t>For Collateral they should include listing significant others (by names and/or roles) for whom contact is planned and indicating “and others as needed”.</a:t>
            </a:r>
          </a:p>
          <a:p>
            <a:pPr lvl="1"/>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pPr/>
              <a:t>96</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186787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dirty="0"/>
              <a:t>Detailed Interventions</a:t>
            </a:r>
            <a:endParaRPr lang="en-US" sz="3100" dirty="0"/>
          </a:p>
        </p:txBody>
      </p:sp>
      <p:sp>
        <p:nvSpPr>
          <p:cNvPr id="3" name="Content Placeholder 2"/>
          <p:cNvSpPr>
            <a:spLocks noGrp="1"/>
          </p:cNvSpPr>
          <p:nvPr>
            <p:ph sz="quarter" idx="1"/>
          </p:nvPr>
        </p:nvSpPr>
        <p:spPr>
          <a:xfrm>
            <a:off x="457200" y="1371600"/>
            <a:ext cx="8077200" cy="4861560"/>
          </a:xfrm>
        </p:spPr>
        <p:txBody>
          <a:bodyPr>
            <a:normAutofit lnSpcReduction="10000"/>
          </a:bodyPr>
          <a:lstStyle/>
          <a:p>
            <a:pPr marL="0" indent="0" algn="ctr">
              <a:buNone/>
            </a:pPr>
            <a:endParaRPr lang="en-US" sz="2200" dirty="0"/>
          </a:p>
          <a:p>
            <a:pPr marL="0" indent="0" algn="ctr">
              <a:buNone/>
            </a:pPr>
            <a:r>
              <a:rPr lang="en-US" sz="2200" dirty="0"/>
              <a:t>General enough to be inclusive, but specific enough to be illustrative</a:t>
            </a:r>
            <a:endParaRPr lang="en-US" sz="1500" dirty="0"/>
          </a:p>
          <a:p>
            <a:pPr marL="0" indent="0">
              <a:buNone/>
            </a:pPr>
            <a:r>
              <a:rPr lang="en-US" sz="1800" dirty="0"/>
              <a:t>Examples: </a:t>
            </a:r>
          </a:p>
          <a:p>
            <a:pPr lvl="1"/>
            <a:r>
              <a:rPr lang="en-US" sz="1400" u="sng" dirty="0">
                <a:solidFill>
                  <a:schemeClr val="tx1"/>
                </a:solidFill>
              </a:rPr>
              <a:t>Individual Rehab:</a:t>
            </a:r>
          </a:p>
          <a:p>
            <a:pPr lvl="2"/>
            <a:r>
              <a:rPr lang="en-US" sz="1400" dirty="0"/>
              <a:t>“Assist the client in re-engaging in pleasant social activities through the use of an activities chart in order to address the impairment of  having lost all interest in previous enjoyable social activities as a direct result of her symptom of anhedonia of her  Major Depression.”</a:t>
            </a:r>
          </a:p>
          <a:p>
            <a:pPr lvl="2"/>
            <a:r>
              <a:rPr lang="en-US" sz="1400" dirty="0"/>
              <a:t>“Teach and reinforce active problem-solving skills in order to increase client’s self-efficacy in order to address the impairment of poor self-esteem which is a direct result of her Major Depression.”</a:t>
            </a:r>
          </a:p>
          <a:p>
            <a:pPr lvl="2"/>
            <a:r>
              <a:rPr lang="en-US" sz="1400" dirty="0"/>
              <a:t>“Help the client to identify early warning signs of relapse, review skills learned, and develop a plan for managing challenges (WRAP tools) in order to help prevent the relapse of depressive symptoms.”</a:t>
            </a:r>
          </a:p>
          <a:p>
            <a:pPr lvl="1"/>
            <a:r>
              <a:rPr lang="en-US" sz="1300" u="sng" dirty="0">
                <a:solidFill>
                  <a:schemeClr val="tx1"/>
                </a:solidFill>
              </a:rPr>
              <a:t>Collateral:</a:t>
            </a:r>
          </a:p>
          <a:p>
            <a:pPr lvl="2"/>
            <a:r>
              <a:rPr lang="en-US" sz="1400" dirty="0"/>
              <a:t>Contact with significant support persons of client including parents, teacher and school counselor (others as needed) to assist client in meeting his/her MH Goals and Objectives.</a:t>
            </a:r>
          </a:p>
          <a:p>
            <a:pPr lvl="1"/>
            <a:r>
              <a:rPr lang="en-US" sz="1300" u="sng" dirty="0">
                <a:solidFill>
                  <a:schemeClr val="tx1"/>
                </a:solidFill>
              </a:rPr>
              <a:t>Med Services:</a:t>
            </a:r>
          </a:p>
          <a:p>
            <a:pPr lvl="2"/>
            <a:r>
              <a:rPr lang="en-US" sz="1300" dirty="0"/>
              <a:t>Med Mgt. strategies to engage client in collaboration to find, and optimize the dosage for effective anti-depressive medications.</a:t>
            </a:r>
          </a:p>
        </p:txBody>
      </p:sp>
      <p:sp>
        <p:nvSpPr>
          <p:cNvPr id="6" name="Slide Number Placeholder 5"/>
          <p:cNvSpPr>
            <a:spLocks noGrp="1"/>
          </p:cNvSpPr>
          <p:nvPr>
            <p:ph type="sldNum" sz="quarter" idx="12"/>
          </p:nvPr>
        </p:nvSpPr>
        <p:spPr/>
        <p:txBody>
          <a:bodyPr/>
          <a:lstStyle/>
          <a:p>
            <a:fld id="{700861E1-0C85-490F-A709-222B40EEEBBE}" type="slidenum">
              <a:rPr lang="en-US" smtClean="0"/>
              <a:pPr/>
              <a:t>97</a:t>
            </a:fld>
            <a:endParaRPr lang="en-US" dirty="0"/>
          </a:p>
        </p:txBody>
      </p:sp>
      <p:sp>
        <p:nvSpPr>
          <p:cNvPr id="4" name="Footer Placeholder 3"/>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3535862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0150" y="1885950"/>
            <a:ext cx="6743700" cy="3646170"/>
          </a:xfrm>
        </p:spPr>
        <p:txBody>
          <a:bodyPr>
            <a:normAutofit/>
          </a:bodyPr>
          <a:lstStyle/>
          <a:p>
            <a:pPr marL="0" indent="0">
              <a:buNone/>
            </a:pPr>
            <a:endParaRPr lang="en-US" b="1" dirty="0"/>
          </a:p>
          <a:p>
            <a:pPr marL="0" indent="0" algn="ctr">
              <a:buNone/>
            </a:pPr>
            <a:r>
              <a:rPr lang="en-US" sz="1800" b="1" dirty="0"/>
              <a:t>Detailed Interventions are required for each Modality</a:t>
            </a:r>
          </a:p>
          <a:p>
            <a:pPr marL="0" indent="0">
              <a:buNone/>
            </a:pPr>
            <a:endParaRPr lang="en-US" sz="975" b="1" i="1" dirty="0"/>
          </a:p>
          <a:p>
            <a:pPr marL="0" indent="0">
              <a:buNone/>
            </a:pPr>
            <a:endParaRPr lang="en-US" sz="975" i="1" dirty="0"/>
          </a:p>
        </p:txBody>
      </p:sp>
      <p:sp>
        <p:nvSpPr>
          <p:cNvPr id="4" name="Footer Placeholder 3"/>
          <p:cNvSpPr>
            <a:spLocks noGrp="1"/>
          </p:cNvSpPr>
          <p:nvPr>
            <p:ph type="ftr" sz="quarter" idx="11"/>
          </p:nvPr>
        </p:nvSpPr>
        <p:spPr/>
        <p:txBody>
          <a:bodyPr/>
          <a:lstStyle/>
          <a:p>
            <a:r>
              <a:rPr lang="en-US"/>
              <a:t>v9.6.19</a:t>
            </a:r>
            <a:endParaRPr lang="en-US" dirty="0"/>
          </a:p>
        </p:txBody>
      </p:sp>
      <p:sp>
        <p:nvSpPr>
          <p:cNvPr id="6" name="Slide Number Placeholder 5"/>
          <p:cNvSpPr>
            <a:spLocks noGrp="1"/>
          </p:cNvSpPr>
          <p:nvPr>
            <p:ph type="sldNum" sz="quarter" idx="12"/>
          </p:nvPr>
        </p:nvSpPr>
        <p:spPr/>
        <p:txBody>
          <a:bodyPr/>
          <a:lstStyle/>
          <a:p>
            <a:fld id="{700861E1-0C85-490F-A709-222B40EEEBBE}" type="slidenum">
              <a:rPr lang="en-US" smtClean="0"/>
              <a:t>98</a:t>
            </a:fld>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882110"/>
            <a:ext cx="6280004" cy="1653850"/>
          </a:xfrm>
          <a:prstGeom prst="rect">
            <a:avLst/>
          </a:prstGeom>
        </p:spPr>
      </p:pic>
      <p:sp>
        <p:nvSpPr>
          <p:cNvPr id="5" name="Title 4"/>
          <p:cNvSpPr>
            <a:spLocks noGrp="1"/>
          </p:cNvSpPr>
          <p:nvPr>
            <p:ph type="title"/>
          </p:nvPr>
        </p:nvSpPr>
        <p:spPr>
          <a:xfrm rot="10800000" flipV="1">
            <a:off x="865562" y="457200"/>
            <a:ext cx="7543800" cy="628650"/>
          </a:xfrm>
        </p:spPr>
        <p:txBody>
          <a:bodyPr/>
          <a:lstStyle/>
          <a:p>
            <a:pPr algn="ctr"/>
            <a:r>
              <a:rPr lang="en-US" dirty="0"/>
              <a:t>Detailed Intervention in CG</a:t>
            </a:r>
          </a:p>
        </p:txBody>
      </p:sp>
    </p:spTree>
    <p:extLst>
      <p:ext uri="{BB962C8B-B14F-4D97-AF65-F5344CB8AC3E}">
        <p14:creationId xmlns:p14="http://schemas.microsoft.com/office/powerpoint/2010/main" val="370752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37045"/>
            <a:ext cx="8534400" cy="758952"/>
          </a:xfrm>
        </p:spPr>
        <p:txBody>
          <a:bodyPr>
            <a:normAutofit fontScale="90000"/>
          </a:bodyPr>
          <a:lstStyle/>
          <a:p>
            <a:r>
              <a:rPr lang="en-US" dirty="0"/>
              <a:t>Developing Client Plans</a:t>
            </a:r>
            <a:br>
              <a:rPr lang="en-US" dirty="0"/>
            </a:br>
            <a:r>
              <a:rPr lang="en-US" dirty="0"/>
              <a:t>to Include Case Management Services</a:t>
            </a:r>
          </a:p>
        </p:txBody>
      </p:sp>
      <p:sp>
        <p:nvSpPr>
          <p:cNvPr id="3" name="Slide Number Placeholder 2"/>
          <p:cNvSpPr>
            <a:spLocks noGrp="1"/>
          </p:cNvSpPr>
          <p:nvPr>
            <p:ph type="sldNum" sz="quarter" idx="12"/>
          </p:nvPr>
        </p:nvSpPr>
        <p:spPr/>
        <p:txBody>
          <a:bodyPr/>
          <a:lstStyle/>
          <a:p>
            <a:fld id="{700861E1-0C85-490F-A709-222B40EEEBBE}" type="slidenum">
              <a:rPr lang="en-US" smtClean="0"/>
              <a:pPr/>
              <a:t>99</a:t>
            </a:fld>
            <a:endParaRPr lang="en-US" dirty="0"/>
          </a:p>
        </p:txBody>
      </p:sp>
      <p:sp>
        <p:nvSpPr>
          <p:cNvPr id="4" name="Content Placeholder 3"/>
          <p:cNvSpPr>
            <a:spLocks noGrp="1"/>
          </p:cNvSpPr>
          <p:nvPr>
            <p:ph sz="quarter" idx="1"/>
          </p:nvPr>
        </p:nvSpPr>
        <p:spPr>
          <a:xfrm>
            <a:off x="320040" y="1596598"/>
            <a:ext cx="8503920" cy="4572000"/>
          </a:xfrm>
        </p:spPr>
        <p:txBody>
          <a:bodyPr>
            <a:normAutofit/>
          </a:bodyPr>
          <a:lstStyle/>
          <a:p>
            <a:pPr marL="112713" lvl="1" indent="11113">
              <a:buNone/>
            </a:pPr>
            <a:r>
              <a:rPr lang="en-US" dirty="0">
                <a:solidFill>
                  <a:schemeClr val="tx1"/>
                </a:solidFill>
              </a:rPr>
              <a:t>If Case Management Services (Brokerage/ICC) will be provided, the Detailed Interventions section of the plan, should document the following:</a:t>
            </a:r>
          </a:p>
          <a:p>
            <a:pPr marL="731520" lvl="1" indent="-457200">
              <a:buFont typeface="+mj-lt"/>
              <a:buAutoNum type="arabicParenR"/>
            </a:pPr>
            <a:endParaRPr lang="en-US" dirty="0">
              <a:solidFill>
                <a:schemeClr val="tx1"/>
              </a:solidFill>
            </a:endParaRPr>
          </a:p>
          <a:p>
            <a:pPr lvl="1">
              <a:buFont typeface="Arial" panose="020B0604020202020204" pitchFamily="34" charset="0"/>
              <a:buChar char="•"/>
            </a:pPr>
            <a:r>
              <a:rPr lang="en-US" dirty="0">
                <a:solidFill>
                  <a:schemeClr val="tx1"/>
                </a:solidFill>
              </a:rPr>
              <a:t>Successful case management (linkage and monitoring) is expected to result in the client’s mental health symptoms being reduced and client’s mental health objectives being achieved.</a:t>
            </a:r>
          </a:p>
          <a:p>
            <a:pPr marL="1005840" lvl="2" indent="-457200">
              <a:buFont typeface="Arial" panose="020B0604020202020204" pitchFamily="34" charset="0"/>
              <a:buChar char="•"/>
            </a:pPr>
            <a:r>
              <a:rPr lang="en-US" dirty="0"/>
              <a:t>Specific community resources that client will be linked to should be identified and documented. </a:t>
            </a:r>
            <a:endParaRPr lang="en-US" dirty="0">
              <a:solidFill>
                <a:schemeClr val="tx1"/>
              </a:solidFill>
            </a:endParaRPr>
          </a:p>
        </p:txBody>
      </p:sp>
      <p:sp>
        <p:nvSpPr>
          <p:cNvPr id="5" name="Footer Placeholder 4"/>
          <p:cNvSpPr>
            <a:spLocks noGrp="1"/>
          </p:cNvSpPr>
          <p:nvPr>
            <p:ph type="ftr" sz="quarter" idx="11"/>
          </p:nvPr>
        </p:nvSpPr>
        <p:spPr/>
        <p:txBody>
          <a:bodyPr/>
          <a:lstStyle/>
          <a:p>
            <a:r>
              <a:rPr lang="en-US"/>
              <a:t>v9.6.19</a:t>
            </a:r>
            <a:endParaRPr lang="en-US" dirty="0"/>
          </a:p>
        </p:txBody>
      </p:sp>
    </p:spTree>
    <p:extLst>
      <p:ext uri="{BB962C8B-B14F-4D97-AF65-F5344CB8AC3E}">
        <p14:creationId xmlns:p14="http://schemas.microsoft.com/office/powerpoint/2010/main" val="2800340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31399</TotalTime>
  <Words>18923</Words>
  <Application>Microsoft Office PowerPoint</Application>
  <PresentationFormat>On-screen Show (4:3)</PresentationFormat>
  <Paragraphs>2424</Paragraphs>
  <Slides>210</Slides>
  <Notes>88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210</vt:i4>
      </vt:variant>
    </vt:vector>
  </HeadingPairs>
  <TitlesOfParts>
    <vt:vector size="223" baseType="lpstr">
      <vt:lpstr>Aharoni</vt:lpstr>
      <vt:lpstr>Arial</vt:lpstr>
      <vt:lpstr>Arial Black</vt:lpstr>
      <vt:lpstr>Calibri</vt:lpstr>
      <vt:lpstr>Cambria</vt:lpstr>
      <vt:lpstr>Courier New</vt:lpstr>
      <vt:lpstr>Garamond</vt:lpstr>
      <vt:lpstr>Georgia</vt:lpstr>
      <vt:lpstr>Tahoma</vt:lpstr>
      <vt:lpstr>Times New Roman</vt:lpstr>
      <vt:lpstr>Wingdings</vt:lpstr>
      <vt:lpstr>Wingdings 2</vt:lpstr>
      <vt:lpstr>Civic</vt:lpstr>
      <vt:lpstr>       Specialty Mental Health Services Clinical Documentation Training for Clinician Gateway - Electronic Health Record  Users   </vt:lpstr>
      <vt:lpstr>Welcome</vt:lpstr>
      <vt:lpstr>   Agenda 9:00 am – 4:00 pm</vt:lpstr>
      <vt:lpstr>Clinician’s Gateway Is Alameda County’s Electronic Health Record System</vt:lpstr>
      <vt:lpstr>Clinician’s Gateway Is Alameda County’s Electronic Health Record System</vt:lpstr>
      <vt:lpstr>Training Objectives</vt:lpstr>
      <vt:lpstr>Training Objectives Continued</vt:lpstr>
      <vt:lpstr>How to Get into Compliance</vt:lpstr>
      <vt:lpstr>CQRT </vt:lpstr>
      <vt:lpstr>Eligible staff for CQRT</vt:lpstr>
      <vt:lpstr>AGENCY CQRT REVIEW CYCLE</vt:lpstr>
      <vt:lpstr>Additional INFO for CQRT Review</vt:lpstr>
      <vt:lpstr> Timely Access to Services Summary </vt:lpstr>
      <vt:lpstr>Timely Access Tracking </vt:lpstr>
      <vt:lpstr>Timely Access Forms</vt:lpstr>
      <vt:lpstr>Notices Of Adverse Benefit Determination (NOABD)</vt:lpstr>
      <vt:lpstr>Initial Required Forms</vt:lpstr>
      <vt:lpstr>Brief Screening Tool</vt:lpstr>
      <vt:lpstr>PowerPoint Presentation</vt:lpstr>
      <vt:lpstr>Informing Materials  </vt:lpstr>
      <vt:lpstr>Informing Materials Signature Page </vt:lpstr>
      <vt:lpstr>  Release of Information  </vt:lpstr>
      <vt:lpstr>Establishing Medical Necessity</vt:lpstr>
      <vt:lpstr>The Golden Thread</vt:lpstr>
      <vt:lpstr>Medical Necessity </vt:lpstr>
      <vt:lpstr>Medical Necessity</vt:lpstr>
      <vt:lpstr>Medical Necessity</vt:lpstr>
      <vt:lpstr>Medical Necessity </vt:lpstr>
      <vt:lpstr>  Medical Records Dx Documentation  </vt:lpstr>
      <vt:lpstr>  Medical Records Dx Documentation Cont.</vt:lpstr>
      <vt:lpstr>  Medical Records Dx. Documentation Cont.</vt:lpstr>
      <vt:lpstr>Medical Records Dx Documentation Cont.</vt:lpstr>
      <vt:lpstr>  Diagnosing for CG Users</vt:lpstr>
      <vt:lpstr>Clinician’s Gateway</vt:lpstr>
      <vt:lpstr>IS Help Desk Contact</vt:lpstr>
      <vt:lpstr>Mental Health Assessment</vt:lpstr>
      <vt:lpstr>Assessment </vt:lpstr>
      <vt:lpstr>Scope of Practice for mental health assessment</vt:lpstr>
      <vt:lpstr> MHRS Activities</vt:lpstr>
      <vt:lpstr>Assessment Dates</vt:lpstr>
      <vt:lpstr>Incomplete Assessment</vt:lpstr>
      <vt:lpstr>Required Items of an Assessment</vt:lpstr>
      <vt:lpstr>Assuring Form Compliance</vt:lpstr>
      <vt:lpstr>Cultural Considerations</vt:lpstr>
      <vt:lpstr>SOGIE Data Collection </vt:lpstr>
      <vt:lpstr>SOGIE Data Collection</vt:lpstr>
      <vt:lpstr>PowerPoint Presentation</vt:lpstr>
      <vt:lpstr>Why Collect SOGIE Data?</vt:lpstr>
      <vt:lpstr>Why Collect SOGIE Data?</vt:lpstr>
      <vt:lpstr>Changing Language</vt:lpstr>
      <vt:lpstr>Communication Barriers</vt:lpstr>
      <vt:lpstr>Helpful Tips</vt:lpstr>
      <vt:lpstr>Assessment</vt:lpstr>
      <vt:lpstr>Assessment</vt:lpstr>
      <vt:lpstr>What to Include in the Assessment for  Case Management Services </vt:lpstr>
      <vt:lpstr>  Assessment</vt:lpstr>
      <vt:lpstr>Assessment</vt:lpstr>
      <vt:lpstr>MH Assessment Addendum in Clinician’s Gateway </vt:lpstr>
      <vt:lpstr>Mental Health Assessment</vt:lpstr>
      <vt:lpstr>Risk Categories as Identified by DHCS</vt:lpstr>
      <vt:lpstr>Documenting Risk in the Assessment</vt:lpstr>
      <vt:lpstr>CANS / ANSA</vt:lpstr>
      <vt:lpstr>CANS / ANSA</vt:lpstr>
      <vt:lpstr>CANS / ANSA</vt:lpstr>
      <vt:lpstr>CANS / ANSA</vt:lpstr>
      <vt:lpstr>CANS / ANSA</vt:lpstr>
      <vt:lpstr>Pediatric Symptom Checklist (PSC-35)</vt:lpstr>
      <vt:lpstr>PSC-35</vt:lpstr>
      <vt:lpstr>PSC-35</vt:lpstr>
      <vt:lpstr>Medical Necessity &amp; Assessment Review</vt:lpstr>
      <vt:lpstr>Medical Necessity &amp; Assessment Review Cont.</vt:lpstr>
      <vt:lpstr>Client Plans</vt:lpstr>
      <vt:lpstr>Introduction to Client Plans</vt:lpstr>
      <vt:lpstr>Getting Ready to Write Plan with Client </vt:lpstr>
      <vt:lpstr>Client Plans</vt:lpstr>
      <vt:lpstr>Medication Client Plans</vt:lpstr>
      <vt:lpstr>Scope of practice for plans</vt:lpstr>
      <vt:lpstr>Planned Services</vt:lpstr>
      <vt:lpstr>Client Plan - Cycles</vt:lpstr>
      <vt:lpstr>Programs with Earlier Plan Due Dates</vt:lpstr>
      <vt:lpstr>Interim Assessments to Allow Earlier Development of Treatment Plans</vt:lpstr>
      <vt:lpstr>Interim Assessments and Treatment Plans</vt:lpstr>
      <vt:lpstr>Programs with Different Time Requirements</vt:lpstr>
      <vt:lpstr>Client Plan - Goals</vt:lpstr>
      <vt:lpstr>Client Goals in CG</vt:lpstr>
      <vt:lpstr>Impairments/ Area of Challenges</vt:lpstr>
      <vt:lpstr>Impairment / Area of Challenges in CG</vt:lpstr>
      <vt:lpstr>Discharge Plan </vt:lpstr>
      <vt:lpstr>Client Plan – Mental Health Objectives</vt:lpstr>
      <vt:lpstr>Creating a Mental Health Objective</vt:lpstr>
      <vt:lpstr> Examples of Mental Health Objectives</vt:lpstr>
      <vt:lpstr>Objectives in CG</vt:lpstr>
      <vt:lpstr>Client Plan – Service Modalities</vt:lpstr>
      <vt:lpstr>Services Modalities</vt:lpstr>
      <vt:lpstr>Service Modalities </vt:lpstr>
      <vt:lpstr>Detailed Interventions</vt:lpstr>
      <vt:lpstr>Detailed Interventions</vt:lpstr>
      <vt:lpstr>Detailed Intervention in CG</vt:lpstr>
      <vt:lpstr>Developing Client Plans to Include Case Management Services</vt:lpstr>
      <vt:lpstr>Treatment Plan Required Signatures </vt:lpstr>
      <vt:lpstr>Treatment Plan Required Signatures</vt:lpstr>
      <vt:lpstr>Required Signature Dates on Treatment Plans</vt:lpstr>
      <vt:lpstr>Exceptions to Signature Requirements</vt:lpstr>
      <vt:lpstr>Participation in Creation of Treatment Plan</vt:lpstr>
      <vt:lpstr>Plan Participation</vt:lpstr>
      <vt:lpstr>All Client Plans—Signatory Requirements</vt:lpstr>
      <vt:lpstr>Updating Client Plans</vt:lpstr>
      <vt:lpstr>MH Plan Example #1:  Impairment: Inability to maintain housing/placement</vt:lpstr>
      <vt:lpstr>MH Plan Example #1:  Impairment: Inability to maintain housing/placement cont.</vt:lpstr>
      <vt:lpstr>MH Plan Example #1:  Impairment: Inability to maintain housing/placement cont.</vt:lpstr>
      <vt:lpstr>MH Plan Example #1: Impairment: Inability to maintain housing/placement cont.</vt:lpstr>
      <vt:lpstr>Client Plan Review</vt:lpstr>
      <vt:lpstr>Review Questions</vt:lpstr>
      <vt:lpstr>Sharing Assessments and Treatment Plans</vt:lpstr>
      <vt:lpstr>Sharing Assessments and Treatment Plans</vt:lpstr>
      <vt:lpstr>Sharing Assessments and Treatment Plans</vt:lpstr>
      <vt:lpstr>Sharing Assessments and Treatment Plans</vt:lpstr>
      <vt:lpstr>     Progress Notes  Step 3 Of The Golden Thread</vt:lpstr>
      <vt:lpstr>Progress Notes</vt:lpstr>
      <vt:lpstr>Progress Notes </vt:lpstr>
      <vt:lpstr>PowerPoint Presentation</vt:lpstr>
      <vt:lpstr>Progress Notes </vt:lpstr>
      <vt:lpstr>       P/BIRP Format</vt:lpstr>
      <vt:lpstr>       Modifying Progress Notes  for Case Management Services</vt:lpstr>
      <vt:lpstr>A Word About Cloning</vt:lpstr>
      <vt:lpstr>PowerPoint Presentation</vt:lpstr>
      <vt:lpstr>Example Progress Note</vt:lpstr>
      <vt:lpstr>Progress Note Review Questions</vt:lpstr>
      <vt:lpstr>MH Service Lockouts</vt:lpstr>
      <vt:lpstr>Non-Reimbursable Services/Activities </vt:lpstr>
      <vt:lpstr>Record Retention</vt:lpstr>
      <vt:lpstr>Minor Consent, ages 12 – 17 yrs.</vt:lpstr>
      <vt:lpstr>Updating or Inserting New Emergency Contact Information in INSYST</vt:lpstr>
      <vt:lpstr>How to Update Emergency Contact Information</vt:lpstr>
      <vt:lpstr>  How to Update Emergency Contact Information</vt:lpstr>
      <vt:lpstr>How to Update Emergency Contact Information</vt:lpstr>
      <vt:lpstr>Inserting Significant Other Info if None was Entered at Episode Opening. </vt:lpstr>
      <vt:lpstr>Updating Significant Other Information that has already been entered. </vt:lpstr>
      <vt:lpstr>How to Update Emergency Contact Information</vt:lpstr>
      <vt:lpstr>End Result Is a Face Sheet with Emergency Contact Info</vt:lpstr>
      <vt:lpstr>Client Messages</vt:lpstr>
      <vt:lpstr>Client Messages</vt:lpstr>
      <vt:lpstr>Client Messages</vt:lpstr>
      <vt:lpstr>Client Messages</vt:lpstr>
      <vt:lpstr>To View Client Messages</vt:lpstr>
      <vt:lpstr>To Enter New Client Messages</vt:lpstr>
      <vt:lpstr>To Enter New Client Messages Cont.</vt:lpstr>
      <vt:lpstr>Maintaining Client Messages</vt:lpstr>
      <vt:lpstr>Message Lookup/Delete/Update</vt:lpstr>
      <vt:lpstr>HIPAA Resources</vt:lpstr>
      <vt:lpstr>Contact Us:</vt:lpstr>
      <vt:lpstr>Sign-up for QA Provider Website Updates</vt:lpstr>
      <vt:lpstr>Procedure Codes</vt:lpstr>
      <vt:lpstr>PowerPoint Presentation</vt:lpstr>
      <vt:lpstr>PowerPoint Presentation</vt:lpstr>
      <vt:lpstr>Choosing the Right Procedure Code</vt:lpstr>
      <vt:lpstr>PowerPoint Presentation</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Procedure Codes continued</vt:lpstr>
      <vt:lpstr>Individual Psychotherapy: Choosing the time based on  Face to Face Time Spent in Session </vt:lpstr>
      <vt:lpstr>Selecting the Code for Individual Psychotherapy</vt:lpstr>
      <vt:lpstr>Procedure Codes continued</vt:lpstr>
      <vt:lpstr>Prorating Group Services, Example 1</vt:lpstr>
      <vt:lpstr>Prorating Group Services, Example 2a</vt:lpstr>
      <vt:lpstr>Prorating Group Services, Example 2b</vt:lpstr>
      <vt:lpstr>Prorating Group Services, Example 2c</vt:lpstr>
      <vt:lpstr>Add-On Codes (+)</vt:lpstr>
      <vt:lpstr>Crisis Codes </vt:lpstr>
      <vt:lpstr>Crisis Add-on Codes: Time Ranges</vt:lpstr>
      <vt:lpstr>Crisis Add-On Codes:</vt:lpstr>
      <vt:lpstr>Crisis Therapy Add-On Code Fill out applicable areas</vt:lpstr>
      <vt:lpstr>Add-On - Crisis Codes 377/378  For CG Users Example Explained</vt:lpstr>
      <vt:lpstr>Add-On Code for Additional Service Provided: Interactive Complexity +491-90785</vt:lpstr>
      <vt:lpstr>Add-On Code for Additional Service Provided:  Interactive Complexity +491-90785 cont.</vt:lpstr>
      <vt:lpstr>     Interactive Complexity (+) 491-90785  Add-on in InSyst &amp; CG</vt:lpstr>
      <vt:lpstr>Medication Support Services</vt:lpstr>
      <vt:lpstr>Medication Support Services cont.</vt:lpstr>
      <vt:lpstr>Evaluation and Management (E/M) Codes</vt:lpstr>
      <vt:lpstr>Evaluation and Management (E/M) Codes</vt:lpstr>
      <vt:lpstr>E/M Codes: when &gt;50%  of f-f time is Counseling &amp; Coordination of Care</vt:lpstr>
      <vt:lpstr>E/M Codes: when &gt;50%  of f-f time is Counseling &amp; Coordination of Care</vt:lpstr>
      <vt:lpstr>E/M Codes: when &gt;50%  of f-f time is Counseling &amp; Coordination of Care</vt:lpstr>
      <vt:lpstr>E/M Codes: when &gt;50%  of f-f time is Counseling &amp; Coordination of Care</vt:lpstr>
      <vt:lpstr>E/M Codes: when &gt;50%  of f-f time is Counseling &amp; Coordination of Care</vt:lpstr>
      <vt:lpstr>Medication Support: RN/LVN/Psych Tech only (369)</vt:lpstr>
      <vt:lpstr>Medication Support: Medical Providers  (MD, DO, NP, PA, CNS)</vt:lpstr>
      <vt:lpstr>Procedure Code/Services Review</vt:lpstr>
      <vt:lpstr>Procedure Code/Services Review</vt:lpstr>
      <vt:lpstr>Procedure Code/Services</vt:lpstr>
      <vt:lpstr>Procedure Code/Services</vt:lpstr>
      <vt:lpstr>Procedure Code/Services</vt:lpstr>
      <vt:lpstr>Procedure Code/Services</vt:lpstr>
      <vt:lpstr>Procedure Code/Services</vt:lpstr>
      <vt:lpstr>Procedure Code/Services</vt:lpstr>
      <vt:lpstr>Procedure Code/Services</vt:lpstr>
      <vt:lpstr>Procedure Code Review Questions</vt:lpstr>
      <vt:lpstr>Procedure Code Review Questions Cont.</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&amp; Medicare Direct Line Staff Documentation Training</dc:title>
  <dc:creator>R. Anthony Sanders- Pfeifer</dc:creator>
  <cp:lastModifiedBy>Amy Saucier</cp:lastModifiedBy>
  <cp:revision>1134</cp:revision>
  <cp:lastPrinted>2019-05-14T18:10:27Z</cp:lastPrinted>
  <dcterms:created xsi:type="dcterms:W3CDTF">2012-08-17T22:23:39Z</dcterms:created>
  <dcterms:modified xsi:type="dcterms:W3CDTF">2019-09-04T22:06:53Z</dcterms:modified>
</cp:coreProperties>
</file>