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8" r:id="rId1"/>
  </p:sldMasterIdLst>
  <p:notesMasterIdLst>
    <p:notesMasterId r:id="rId114"/>
  </p:notesMasterIdLst>
  <p:handoutMasterIdLst>
    <p:handoutMasterId r:id="rId115"/>
  </p:handoutMasterIdLst>
  <p:sldIdLst>
    <p:sldId id="256" r:id="rId2"/>
    <p:sldId id="257" r:id="rId3"/>
    <p:sldId id="258" r:id="rId4"/>
    <p:sldId id="259" r:id="rId5"/>
    <p:sldId id="398" r:id="rId6"/>
    <p:sldId id="399" r:id="rId7"/>
    <p:sldId id="400" r:id="rId8"/>
    <p:sldId id="401" r:id="rId9"/>
    <p:sldId id="390" r:id="rId10"/>
    <p:sldId id="263" r:id="rId11"/>
    <p:sldId id="265" r:id="rId12"/>
    <p:sldId id="266" r:id="rId13"/>
    <p:sldId id="269" r:id="rId14"/>
    <p:sldId id="270" r:id="rId15"/>
    <p:sldId id="271" r:id="rId16"/>
    <p:sldId id="272" r:id="rId17"/>
    <p:sldId id="273" r:id="rId18"/>
    <p:sldId id="406" r:id="rId19"/>
    <p:sldId id="274" r:id="rId20"/>
    <p:sldId id="397" r:id="rId21"/>
    <p:sldId id="275" r:id="rId22"/>
    <p:sldId id="276" r:id="rId23"/>
    <p:sldId id="277" r:id="rId24"/>
    <p:sldId id="278" r:id="rId25"/>
    <p:sldId id="402" r:id="rId26"/>
    <p:sldId id="403" r:id="rId27"/>
    <p:sldId id="404" r:id="rId28"/>
    <p:sldId id="405" r:id="rId29"/>
    <p:sldId id="279" r:id="rId30"/>
    <p:sldId id="280" r:id="rId31"/>
    <p:sldId id="281" r:id="rId32"/>
    <p:sldId id="409" r:id="rId33"/>
    <p:sldId id="282" r:id="rId34"/>
    <p:sldId id="295" r:id="rId35"/>
    <p:sldId id="392" r:id="rId36"/>
    <p:sldId id="283" r:id="rId37"/>
    <p:sldId id="284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414" r:id="rId46"/>
    <p:sldId id="415" r:id="rId47"/>
    <p:sldId id="416" r:id="rId48"/>
    <p:sldId id="417" r:id="rId49"/>
    <p:sldId id="418" r:id="rId50"/>
    <p:sldId id="419" r:id="rId51"/>
    <p:sldId id="420" r:id="rId52"/>
    <p:sldId id="429" r:id="rId53"/>
    <p:sldId id="428" r:id="rId54"/>
    <p:sldId id="422" r:id="rId55"/>
    <p:sldId id="423" r:id="rId56"/>
    <p:sldId id="424" r:id="rId57"/>
    <p:sldId id="421" r:id="rId58"/>
    <p:sldId id="296" r:id="rId59"/>
    <p:sldId id="425" r:id="rId60"/>
    <p:sldId id="297" r:id="rId61"/>
    <p:sldId id="298" r:id="rId62"/>
    <p:sldId id="299" r:id="rId63"/>
    <p:sldId id="301" r:id="rId64"/>
    <p:sldId id="302" r:id="rId65"/>
    <p:sldId id="303" r:id="rId66"/>
    <p:sldId id="322" r:id="rId67"/>
    <p:sldId id="304" r:id="rId68"/>
    <p:sldId id="309" r:id="rId69"/>
    <p:sldId id="333" r:id="rId70"/>
    <p:sldId id="308" r:id="rId71"/>
    <p:sldId id="430" r:id="rId72"/>
    <p:sldId id="431" r:id="rId73"/>
    <p:sldId id="330" r:id="rId74"/>
    <p:sldId id="307" r:id="rId75"/>
    <p:sldId id="305" r:id="rId76"/>
    <p:sldId id="408" r:id="rId77"/>
    <p:sldId id="407" r:id="rId78"/>
    <p:sldId id="426" r:id="rId79"/>
    <p:sldId id="313" r:id="rId80"/>
    <p:sldId id="306" r:id="rId81"/>
    <p:sldId id="334" r:id="rId82"/>
    <p:sldId id="335" r:id="rId83"/>
    <p:sldId id="336" r:id="rId84"/>
    <p:sldId id="337" r:id="rId85"/>
    <p:sldId id="338" r:id="rId86"/>
    <p:sldId id="339" r:id="rId87"/>
    <p:sldId id="340" r:id="rId88"/>
    <p:sldId id="327" r:id="rId89"/>
    <p:sldId id="341" r:id="rId90"/>
    <p:sldId id="342" r:id="rId91"/>
    <p:sldId id="343" r:id="rId92"/>
    <p:sldId id="395" r:id="rId93"/>
    <p:sldId id="396" r:id="rId94"/>
    <p:sldId id="346" r:id="rId95"/>
    <p:sldId id="332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5" r:id="rId104"/>
    <p:sldId id="331" r:id="rId105"/>
    <p:sldId id="329" r:id="rId106"/>
    <p:sldId id="356" r:id="rId107"/>
    <p:sldId id="383" r:id="rId108"/>
    <p:sldId id="384" r:id="rId109"/>
    <p:sldId id="427" r:id="rId110"/>
    <p:sldId id="314" r:id="rId111"/>
    <p:sldId id="317" r:id="rId112"/>
    <p:sldId id="385" r:id="rId113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1998" y="-96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notesMaster" Target="notesMasters/notesMaster1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27466" cy="464503"/>
          </a:xfrm>
          <a:prstGeom prst="rect">
            <a:avLst/>
          </a:prstGeom>
        </p:spPr>
        <p:txBody>
          <a:bodyPr vert="horz" lIns="91190" tIns="45593" rIns="91190" bIns="4559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5954" y="2"/>
            <a:ext cx="3027466" cy="464503"/>
          </a:xfrm>
          <a:prstGeom prst="rect">
            <a:avLst/>
          </a:prstGeom>
        </p:spPr>
        <p:txBody>
          <a:bodyPr vert="horz" lIns="91190" tIns="45593" rIns="91190" bIns="45593" rtlCol="0"/>
          <a:lstStyle>
            <a:lvl1pPr algn="r">
              <a:defRPr sz="1200"/>
            </a:lvl1pPr>
          </a:lstStyle>
          <a:p>
            <a:fld id="{28E1151E-536E-4F7B-BB1D-96B17846792A}" type="datetimeFigureOut">
              <a:rPr lang="en-US" smtClean="0"/>
              <a:t>10/20/2014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17612"/>
            <a:ext cx="3027466" cy="464503"/>
          </a:xfrm>
          <a:prstGeom prst="rect">
            <a:avLst/>
          </a:prstGeom>
        </p:spPr>
        <p:txBody>
          <a:bodyPr vert="horz" lIns="91190" tIns="45593" rIns="91190" bIns="4559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5954" y="8817612"/>
            <a:ext cx="3027466" cy="464503"/>
          </a:xfrm>
          <a:prstGeom prst="rect">
            <a:avLst/>
          </a:prstGeom>
        </p:spPr>
        <p:txBody>
          <a:bodyPr vert="horz" lIns="91190" tIns="45593" rIns="91190" bIns="45593" rtlCol="0" anchor="b"/>
          <a:lstStyle>
            <a:lvl1pPr algn="r">
              <a:defRPr sz="1200"/>
            </a:lvl1pPr>
          </a:lstStyle>
          <a:p>
            <a:fld id="{8C2F56BA-3227-4943-B4D8-3E21F09D78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190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26833" cy="464185"/>
          </a:xfrm>
          <a:prstGeom prst="rect">
            <a:avLst/>
          </a:prstGeom>
        </p:spPr>
        <p:txBody>
          <a:bodyPr vert="horz" lIns="92920" tIns="46460" rIns="92920" bIns="4646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3" y="2"/>
            <a:ext cx="3026833" cy="464185"/>
          </a:xfrm>
          <a:prstGeom prst="rect">
            <a:avLst/>
          </a:prstGeom>
        </p:spPr>
        <p:txBody>
          <a:bodyPr vert="horz" lIns="92920" tIns="46460" rIns="92920" bIns="46460" rtlCol="0"/>
          <a:lstStyle>
            <a:lvl1pPr algn="r">
              <a:defRPr sz="1200"/>
            </a:lvl1pPr>
          </a:lstStyle>
          <a:p>
            <a:fld id="{E96009AD-B57D-4FDC-A4C0-8F3634C635CD}" type="datetimeFigureOut">
              <a:rPr lang="en-US" smtClean="0"/>
              <a:t>10/20/2014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20" tIns="46460" rIns="92920" bIns="4646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20" tIns="46460" rIns="92920" bIns="4646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20" tIns="46460" rIns="92920" bIns="4646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3" y="8817904"/>
            <a:ext cx="3026833" cy="464185"/>
          </a:xfrm>
          <a:prstGeom prst="rect">
            <a:avLst/>
          </a:prstGeom>
        </p:spPr>
        <p:txBody>
          <a:bodyPr vert="horz" lIns="92920" tIns="46460" rIns="92920" bIns="46460" rtlCol="0" anchor="b"/>
          <a:lstStyle>
            <a:lvl1pPr algn="r">
              <a:defRPr sz="1200"/>
            </a:lvl1pPr>
          </a:lstStyle>
          <a:p>
            <a:fld id="{6D1A0C5A-8DCA-4269-97D5-CD64B3B2E7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129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68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51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5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725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223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99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861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036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72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0982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39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3782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7969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4039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374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9993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9068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7853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285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2319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2319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008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173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3224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627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7296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6523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7714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1558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0597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0738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982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98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9620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3598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465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368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6378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4039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0779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1634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5312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42724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B29BD-1E4B-4C97-911D-BACFA03CF7C5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309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4101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44999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44999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44999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46087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5231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16120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6156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836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836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696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24427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3081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B29BD-1E4B-4C97-911D-BACFA03CF7C5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07969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B29BD-1E4B-4C97-911D-BACFA03CF7C5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7520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Actual Time = Total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B29BD-1E4B-4C97-911D-BACFA03CF7C5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08747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09128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Actual Time = Total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B29BD-1E4B-4C97-911D-BACFA03CF7C5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08747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B29BD-1E4B-4C97-911D-BACFA03CF7C5}" type="slidenum">
              <a:rPr lang="en-US" smtClean="0"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99505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 at Procedure code time period handout now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B29BD-1E4B-4C97-911D-BACFA03CF7C5}" type="slidenum">
              <a:rPr lang="en-US" smtClean="0"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4940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28474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439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59043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91547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02859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50539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3530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B29BD-1E4B-4C97-911D-BACFA03CF7C5}" type="slidenum">
              <a:rPr lang="en-US" smtClean="0"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0434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2707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B29BD-1E4B-4C97-911D-BACFA03CF7C5}" type="slidenum">
              <a:rPr lang="en-US" smtClean="0"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0434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B29BD-1E4B-4C97-911D-BACFA03CF7C5}" type="slidenum">
              <a:rPr lang="en-US" smtClean="0"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0434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B29BD-1E4B-4C97-911D-BACFA03CF7C5}" type="slidenum">
              <a:rPr lang="en-US" smtClean="0"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0434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B29BD-1E4B-4C97-911D-BACFA03CF7C5}" type="slidenum">
              <a:rPr lang="en-US" smtClean="0"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04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72865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the handout for interactive complexity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B29BD-1E4B-4C97-911D-BACFA03CF7C5}" type="slidenum">
              <a:rPr lang="en-US" smtClean="0"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07352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B29BD-1E4B-4C97-911D-BACFA03CF7C5}" type="slidenum">
              <a:rPr lang="en-US" smtClean="0"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42351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B29BD-1E4B-4C97-911D-BACFA03CF7C5}" type="slidenum">
              <a:rPr lang="en-US" smtClean="0"/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42351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B29BD-1E4B-4C97-911D-BACFA03CF7C5}" type="slidenum">
              <a:rPr lang="en-US" smtClean="0"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09303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79993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60816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CPT codes rule the rest of the medical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B29BD-1E4B-4C97-911D-BACFA03CF7C5}" type="slidenum">
              <a:rPr lang="en-US" smtClean="0"/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92950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B29BD-1E4B-4C97-911D-BACFA03CF7C5}" type="slidenum">
              <a:rPr lang="en-US" smtClean="0"/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12722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16086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160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52676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20276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0C5A-8DCA-4269-97D5-CD64B3B2E737}" type="slidenum">
              <a:rPr lang="en-US" smtClean="0"/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5639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B29BD-1E4B-4C97-911D-BACFA03CF7C5}" type="slidenum">
              <a:rPr lang="en-US" smtClean="0"/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128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0E6C-6C28-4F3F-9F50-12F900E2B4DC}" type="datetime1">
              <a:rPr lang="en-US" smtClean="0"/>
              <a:t>10/20/2014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EC04-8F4F-4C7D-8C41-D9EAEE0AC81A}" type="datetime1">
              <a:rPr lang="en-US" smtClean="0"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226B5-0505-49AA-9543-E9C7EFC5227B}" type="datetime1">
              <a:rPr lang="en-US" smtClean="0"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71A3-AD20-462F-8FE3-5522C6263094}" type="datetime1">
              <a:rPr lang="en-US" smtClean="0"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8517-C6AA-4FBB-91BE-45DBDEE550CB}" type="datetime1">
              <a:rPr lang="en-US" smtClean="0"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00861E1-0C85-490F-A709-222B40EEEB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1612-9359-4A50-9AC4-0364F0BB17F1}" type="datetime1">
              <a:rPr lang="en-US" smtClean="0"/>
              <a:t>10/20/2014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4AC8-966F-41EA-801E-D80E9CECEBA1}" type="datetime1">
              <a:rPr lang="en-US" smtClean="0"/>
              <a:t>10/20/2014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C25F-01EF-42ED-8D83-1CD8D83512DD}" type="datetime1">
              <a:rPr lang="en-US" smtClean="0"/>
              <a:t>10/20/2014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0C02-666C-444A-BDFB-99BE913DA62E}" type="datetime1">
              <a:rPr lang="en-US" smtClean="0"/>
              <a:t>10/20/2014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52B3-7B29-4BFB-97C7-351C863EAB61}" type="datetime1">
              <a:rPr lang="en-US" smtClean="0"/>
              <a:t>10/20/2014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D693-32E8-40EC-BD81-E4FFF4A086F8}" type="datetime1">
              <a:rPr lang="en-US" smtClean="0"/>
              <a:t>10/20/2014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C8F466-5CA4-4F86-B552-8ADC2B10C786}" type="datetime1">
              <a:rPr lang="en-US" smtClean="0"/>
              <a:t>10/20/2014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00861E1-0C85-490F-A709-222B40EEEBBE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bhcs.org/providers/QA/training.htm" TargetMode="Externa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hyperlink" Target="mailto:QAOffice@acbhcs.org" TargetMode="Externa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2000"/>
            <a:ext cx="88392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Clinical Documentation</a:t>
            </a:r>
            <a:br>
              <a:rPr lang="en-US" sz="4400" dirty="0" smtClean="0"/>
            </a:br>
            <a:r>
              <a:rPr lang="en-US" sz="4400" dirty="0" smtClean="0"/>
              <a:t>(</a:t>
            </a:r>
            <a:r>
              <a:rPr lang="en-US" sz="3100" i="1" dirty="0" smtClean="0"/>
              <a:t>Non E/M</a:t>
            </a:r>
            <a:r>
              <a:rPr lang="en-US" sz="4400" dirty="0" smtClean="0"/>
              <a:t>) </a:t>
            </a:r>
            <a:r>
              <a:rPr lang="en-US" sz="3600" dirty="0"/>
              <a:t>Training</a:t>
            </a:r>
            <a:r>
              <a:rPr lang="en-US" sz="3300" dirty="0" smtClean="0"/>
              <a:t/>
            </a:r>
            <a:br>
              <a:rPr lang="en-US" sz="3300" dirty="0" smtClean="0"/>
            </a:br>
            <a:endParaRPr lang="en-US" sz="3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667000"/>
            <a:ext cx="8534400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Kyree Klimist, MFT,: </a:t>
            </a:r>
            <a:r>
              <a:rPr lang="en-US" i="1" dirty="0" smtClean="0"/>
              <a:t>QA Associate Administrator</a:t>
            </a:r>
          </a:p>
          <a:p>
            <a:endParaRPr lang="en-US" sz="800" i="1" dirty="0" smtClean="0"/>
          </a:p>
          <a:p>
            <a:r>
              <a:rPr lang="en-US" i="1" dirty="0" smtClean="0"/>
              <a:t>Clinical Review Specialists:</a:t>
            </a:r>
          </a:p>
          <a:p>
            <a:r>
              <a:rPr lang="en-US" sz="2400" dirty="0" smtClean="0"/>
              <a:t>Tony Sanders, PhD</a:t>
            </a:r>
          </a:p>
          <a:p>
            <a:r>
              <a:rPr lang="en-US" sz="2400" dirty="0"/>
              <a:t>Jennifer Fatzler, MFT</a:t>
            </a:r>
          </a:p>
          <a:p>
            <a:r>
              <a:rPr lang="en-US" sz="2400" dirty="0"/>
              <a:t>Donna Fone, </a:t>
            </a:r>
            <a:r>
              <a:rPr lang="en-US" sz="2400" dirty="0" smtClean="0"/>
              <a:t>MFT</a:t>
            </a:r>
            <a:r>
              <a:rPr lang="en-US" sz="2400" dirty="0"/>
              <a:t>, </a:t>
            </a:r>
            <a:r>
              <a:rPr lang="en-US" sz="2400" dirty="0" smtClean="0"/>
              <a:t>LPCC</a:t>
            </a:r>
          </a:p>
          <a:p>
            <a:r>
              <a:rPr lang="en-US" sz="2400" dirty="0"/>
              <a:t>Michael De Vito, MFT, </a:t>
            </a:r>
            <a:r>
              <a:rPr lang="en-US" sz="2400" dirty="0" smtClean="0"/>
              <a:t>MPH</a:t>
            </a:r>
          </a:p>
          <a:p>
            <a:endParaRPr lang="en-US" sz="1200" dirty="0" smtClean="0"/>
          </a:p>
          <a:p>
            <a:r>
              <a:rPr lang="en-US" sz="24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(See E/M Training Handout.)</a:t>
            </a:r>
            <a:endParaRPr lang="en-US" sz="2400" i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552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Included Diagnosis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6481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1400" b="0" i="0" u="none" strike="noStrike" baseline="0" dirty="0" smtClean="0">
              <a:latin typeface="Arial"/>
            </a:endParaRPr>
          </a:p>
          <a:p>
            <a:r>
              <a:rPr lang="en-US" sz="2600" i="0" strike="noStrike" baseline="0" dirty="0" smtClean="0">
                <a:latin typeface="+mj-lt"/>
              </a:rPr>
              <a:t>Having a diagnosis that is not “included” does not exclude a client from having his/her services reimbursed AS LONG AS</a:t>
            </a:r>
          </a:p>
          <a:p>
            <a:endParaRPr lang="en-US" sz="2600" i="0" strike="noStrike" baseline="0" dirty="0" smtClean="0">
              <a:latin typeface="+mj-lt"/>
            </a:endParaRPr>
          </a:p>
          <a:p>
            <a:pPr lvl="1"/>
            <a:r>
              <a:rPr lang="en-US" sz="2600" dirty="0" smtClean="0">
                <a:latin typeface="+mj-lt"/>
              </a:rPr>
              <a:t>They </a:t>
            </a:r>
            <a:r>
              <a:rPr lang="en-US" sz="2600" i="0" strike="noStrike" baseline="0" dirty="0" smtClean="0">
                <a:latin typeface="+mj-lt"/>
              </a:rPr>
              <a:t>also have an “included” diagnosis as the primary (FOCUS OF TX) diagnosis, and services/interventions are directed toward the impairment resulting from an “included” diagnosis.</a:t>
            </a:r>
          </a:p>
          <a:p>
            <a:pPr marL="457200" lvl="1" indent="0">
              <a:buNone/>
            </a:pPr>
            <a:endParaRPr lang="en-US" sz="2600" i="0" strike="noStrike" baseline="0" dirty="0" smtClean="0">
              <a:latin typeface="+mj-lt"/>
            </a:endParaRPr>
          </a:p>
          <a:p>
            <a:r>
              <a:rPr lang="en-US" sz="2600" i="0" strike="noStrike" baseline="0" dirty="0" smtClean="0">
                <a:latin typeface="+mj-lt"/>
              </a:rPr>
              <a:t>The primary diagnosis will be the diagnosis associated with a claim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90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</a:t>
            </a:r>
            <a:r>
              <a:rPr lang="en-US" sz="4000" dirty="0" smtClean="0"/>
              <a:t>dd-On (+) Procedure Code for  Interactive </a:t>
            </a:r>
            <a:r>
              <a:rPr lang="en-US" sz="4000" dirty="0"/>
              <a:t>Complexity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(+491-90785)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4495800"/>
          </a:xfrm>
        </p:spPr>
        <p:txBody>
          <a:bodyPr>
            <a:normAutofit/>
          </a:bodyPr>
          <a:lstStyle/>
          <a:p>
            <a:pPr marL="27432" indent="0">
              <a:buNone/>
            </a:pPr>
            <a:r>
              <a:rPr lang="en-US" dirty="0"/>
              <a:t>Can only be used with these codes: </a:t>
            </a:r>
          </a:p>
          <a:p>
            <a:pPr lvl="1"/>
            <a:r>
              <a:rPr lang="en-US" b="1" dirty="0"/>
              <a:t>323-90791 &amp; 565-90792 Psychiatric Diagnostic </a:t>
            </a:r>
            <a:r>
              <a:rPr lang="en-US" b="1" dirty="0" smtClean="0"/>
              <a:t>Evaluation.</a:t>
            </a:r>
            <a:endParaRPr lang="en-US" b="1" dirty="0"/>
          </a:p>
          <a:p>
            <a:pPr lvl="1"/>
            <a:r>
              <a:rPr lang="en-US" dirty="0"/>
              <a:t>441-90832, 442-90834, 443-90837 </a:t>
            </a:r>
            <a:r>
              <a:rPr lang="en-US" b="1" dirty="0"/>
              <a:t>Psychotherapy</a:t>
            </a:r>
          </a:p>
          <a:p>
            <a:pPr lvl="1"/>
            <a:r>
              <a:rPr lang="en-US" b="1" dirty="0"/>
              <a:t>E/M with + Psychotherapy add-on</a:t>
            </a:r>
          </a:p>
          <a:p>
            <a:pPr lvl="2"/>
            <a:r>
              <a:rPr lang="en-US" dirty="0" smtClean="0"/>
              <a:t>E/M+465-90833, E/M+467-90836, E/M+468-90838</a:t>
            </a:r>
          </a:p>
          <a:p>
            <a:pPr lvl="1"/>
            <a:r>
              <a:rPr lang="en-US" dirty="0" smtClean="0"/>
              <a:t>456-90853 </a:t>
            </a:r>
            <a:r>
              <a:rPr lang="en-US" b="1" dirty="0" smtClean="0"/>
              <a:t>Group Psychotherapy</a:t>
            </a:r>
          </a:p>
          <a:p>
            <a:pPr marL="0" indent="0" algn="ctr">
              <a:buNone/>
            </a:pPr>
            <a:r>
              <a:rPr lang="en-US" sz="2400" b="1" i="1" dirty="0" smtClean="0">
                <a:solidFill>
                  <a:srgbClr val="FF0000"/>
                </a:solidFill>
              </a:rPr>
              <a:t>Cannot </a:t>
            </a:r>
            <a:r>
              <a:rPr lang="en-US" sz="2400" b="1" i="1" dirty="0">
                <a:solidFill>
                  <a:srgbClr val="FF0000"/>
                </a:solidFill>
              </a:rPr>
              <a:t>be used with Crisis Therapy, Family Therapy, or with other E/M codes when no psychotherapy was provided.</a:t>
            </a:r>
          </a:p>
        </p:txBody>
      </p:sp>
    </p:spTree>
    <p:extLst>
      <p:ext uri="{BB962C8B-B14F-4D97-AF65-F5344CB8AC3E}">
        <p14:creationId xmlns:p14="http://schemas.microsoft.com/office/powerpoint/2010/main" val="98115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077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Interactive Complexity (+) 491-90785 Add-on in InSyst &amp; CG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819400"/>
            <a:ext cx="8229600" cy="3200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Select primary procedure code and indicate minutes (into InSyst or Clinician’s Gateway) as previously described.</a:t>
            </a:r>
          </a:p>
          <a:p>
            <a:endParaRPr lang="en-US" dirty="0" smtClean="0"/>
          </a:p>
          <a:p>
            <a:r>
              <a:rPr lang="en-US" dirty="0" smtClean="0"/>
              <a:t>Select Interactive Complexity Add-on Code (no associated minutes).</a:t>
            </a:r>
          </a:p>
          <a:p>
            <a:pPr lvl="1"/>
            <a:r>
              <a:rPr lang="en-US" dirty="0"/>
              <a:t>InSyst, Select code 491-90785 and enter one (1) minute</a:t>
            </a:r>
          </a:p>
          <a:p>
            <a:pPr lvl="1"/>
            <a:r>
              <a:rPr lang="en-US" dirty="0" smtClean="0"/>
              <a:t>Clinician’s Gateway, Select “Interactive Complexity: Present”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29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07720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Interactive Complexity 491-90785 Add-on (+) in Clinician’s Gateway (CG) EHR</a:t>
            </a:r>
            <a:endParaRPr lang="en-US" sz="3200" dirty="0"/>
          </a:p>
        </p:txBody>
      </p:sp>
      <p:pic>
        <p:nvPicPr>
          <p:cNvPr id="5" name="Content Placeholder 4" descr="Clinician's Gateway version 3.4 (Service Entry, Individual) - Windows Internet Explorer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4" y="1478725"/>
            <a:ext cx="6828340" cy="5229099"/>
          </a:xfrm>
        </p:spPr>
      </p:pic>
      <p:sp>
        <p:nvSpPr>
          <p:cNvPr id="7" name="Right Arrow 6"/>
          <p:cNvSpPr/>
          <p:nvPr/>
        </p:nvSpPr>
        <p:spPr>
          <a:xfrm flipH="1" flipV="1">
            <a:off x="1904999" y="4281183"/>
            <a:ext cx="228600" cy="184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0800000" flipH="1">
            <a:off x="7553325" y="4104481"/>
            <a:ext cx="304799" cy="156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705600" y="3908611"/>
            <a:ext cx="847724" cy="5109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28699" y="4242625"/>
            <a:ext cx="990600" cy="2617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73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Documenting Add-On (+) Codes in Physical Chart’s Progress Notes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42672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Medicare/CMS requires that </a:t>
            </a:r>
            <a:r>
              <a:rPr lang="en-US" sz="3200" u="sng" dirty="0" smtClean="0"/>
              <a:t>each</a:t>
            </a:r>
            <a:r>
              <a:rPr lang="en-US" sz="3200" dirty="0" smtClean="0"/>
              <a:t> add-on code is indicated </a:t>
            </a:r>
            <a:r>
              <a:rPr lang="en-US" sz="3200" u="sng" dirty="0"/>
              <a:t>i</a:t>
            </a:r>
            <a:r>
              <a:rPr lang="en-US" sz="3200" u="sng" dirty="0" smtClean="0"/>
              <a:t>n</a:t>
            </a:r>
            <a:r>
              <a:rPr lang="en-US" sz="3200" dirty="0" smtClean="0"/>
              <a:t> the chart note. </a:t>
            </a:r>
          </a:p>
          <a:p>
            <a:pPr lvl="1"/>
            <a:r>
              <a:rPr lang="en-US" sz="3000" dirty="0" smtClean="0"/>
              <a:t>Example:</a:t>
            </a:r>
          </a:p>
          <a:p>
            <a:pPr lvl="2"/>
            <a:r>
              <a:rPr lang="en-US" sz="2700" dirty="0" smtClean="0"/>
              <a:t>377-90839 Crisis Therapy </a:t>
            </a:r>
          </a:p>
          <a:p>
            <a:pPr lvl="2"/>
            <a:r>
              <a:rPr lang="en-US" sz="2700" dirty="0" smtClean="0"/>
              <a:t>+378-90840 Crisis Therapy add-on </a:t>
            </a:r>
          </a:p>
          <a:p>
            <a:pPr lvl="2"/>
            <a:r>
              <a:rPr lang="en-US" sz="2700" dirty="0" smtClean="0"/>
              <a:t>+378-90840 Crisis Therapy add-on</a:t>
            </a:r>
          </a:p>
          <a:p>
            <a:r>
              <a:rPr lang="en-US" sz="3200" i="1" dirty="0" smtClean="0"/>
              <a:t>When documenting for an add-on code, be sure that the note </a:t>
            </a:r>
            <a:r>
              <a:rPr lang="en-US" sz="3200" i="1" u="sng" dirty="0" smtClean="0"/>
              <a:t>content</a:t>
            </a:r>
            <a:r>
              <a:rPr lang="en-US" sz="3200" i="1" dirty="0" smtClean="0"/>
              <a:t> reflects the service and/or time frame of the add-on.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1635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Medication Support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8800" dirty="0" smtClean="0"/>
              <a:t>Medication Support Services may </a:t>
            </a:r>
            <a:r>
              <a:rPr lang="en-US" sz="8800" dirty="0"/>
              <a:t>include, but are not limited to: </a:t>
            </a:r>
          </a:p>
          <a:p>
            <a:pPr lvl="1"/>
            <a:r>
              <a:rPr lang="en-US" sz="8800" dirty="0"/>
              <a:t>Evaluation of the need for medication; </a:t>
            </a:r>
          </a:p>
          <a:p>
            <a:pPr lvl="1"/>
            <a:r>
              <a:rPr lang="en-US" sz="8800" dirty="0"/>
              <a:t>Evaluation of clinical effectiveness and side effects; </a:t>
            </a:r>
          </a:p>
          <a:p>
            <a:pPr lvl="1"/>
            <a:r>
              <a:rPr lang="en-US" sz="8800" dirty="0"/>
              <a:t>Obtaining informed consent; </a:t>
            </a:r>
          </a:p>
          <a:p>
            <a:pPr lvl="1"/>
            <a:r>
              <a:rPr lang="en-US" sz="8800" dirty="0"/>
              <a:t>Medication Education</a:t>
            </a:r>
          </a:p>
          <a:p>
            <a:pPr lvl="1"/>
            <a:r>
              <a:rPr lang="en-US" sz="8800" dirty="0"/>
              <a:t>Instruction in the use, risks, and benefits of and alternatives for medication;</a:t>
            </a:r>
          </a:p>
          <a:p>
            <a:pPr lvl="1"/>
            <a:r>
              <a:rPr lang="en-US" sz="8800" dirty="0"/>
              <a:t>Assessment of the client</a:t>
            </a:r>
          </a:p>
          <a:p>
            <a:pPr lvl="1"/>
            <a:r>
              <a:rPr lang="en-US" sz="8800" dirty="0"/>
              <a:t>Collateral and Plan development related to the delivery of the service and/or</a:t>
            </a:r>
          </a:p>
          <a:p>
            <a:pPr lvl="1"/>
            <a:r>
              <a:rPr lang="en-US" sz="8800" dirty="0"/>
              <a:t>Prescribing, administering, dispensing and monitoring  of psychiatric medications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11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Medication Support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 smtClean="0"/>
          </a:p>
          <a:p>
            <a:r>
              <a:rPr lang="en-US" sz="2200" dirty="0"/>
              <a:t>Contact and Site Requirements</a:t>
            </a:r>
          </a:p>
          <a:p>
            <a:pPr lvl="1"/>
            <a:r>
              <a:rPr lang="en-US" sz="2200" dirty="0"/>
              <a:t>Medication Support Services may be either face-to-face or by telephone with the client or with significant support person(s</a:t>
            </a:r>
            <a:r>
              <a:rPr lang="en-US" sz="2200" dirty="0" smtClean="0"/>
              <a:t>)</a:t>
            </a:r>
            <a:endParaRPr lang="en-US" sz="2200" dirty="0"/>
          </a:p>
          <a:p>
            <a:pPr lvl="1"/>
            <a:r>
              <a:rPr lang="en-US" sz="2200" dirty="0"/>
              <a:t>May be provided anywhere in the </a:t>
            </a:r>
            <a:r>
              <a:rPr lang="en-US" sz="2200" dirty="0" smtClean="0"/>
              <a:t>community</a:t>
            </a:r>
          </a:p>
          <a:p>
            <a:pPr lvl="1"/>
            <a:r>
              <a:rPr lang="en-US" dirty="0" smtClean="0"/>
              <a:t>469-90862 for </a:t>
            </a:r>
            <a:r>
              <a:rPr lang="en-US" dirty="0"/>
              <a:t>Medication </a:t>
            </a:r>
            <a:r>
              <a:rPr lang="en-US" dirty="0" smtClean="0"/>
              <a:t>Management has been eliminated.</a:t>
            </a:r>
          </a:p>
          <a:p>
            <a:pPr marL="914400" lvl="2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01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542288"/>
          </a:xfrm>
        </p:spPr>
        <p:txBody>
          <a:bodyPr>
            <a:noAutofit/>
          </a:bodyPr>
          <a:lstStyle/>
          <a:p>
            <a:r>
              <a:rPr lang="en-US" sz="4000" b="1" dirty="0"/>
              <a:t>Evaluation and </a:t>
            </a:r>
            <a:r>
              <a:rPr lang="en-US" sz="4000" b="1" dirty="0" smtClean="0"/>
              <a:t>Management (E/M) Codes:  99###</a:t>
            </a:r>
            <a:endParaRPr 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572000"/>
          </a:xfrm>
        </p:spPr>
        <p:txBody>
          <a:bodyPr>
            <a:noAutofit/>
          </a:bodyPr>
          <a:lstStyle/>
          <a:p>
            <a:endParaRPr lang="en-US" sz="2100" dirty="0" smtClean="0"/>
          </a:p>
          <a:p>
            <a:endParaRPr lang="en-US" sz="2100" dirty="0"/>
          </a:p>
          <a:p>
            <a:r>
              <a:rPr lang="en-US" sz="2100" dirty="0" smtClean="0"/>
              <a:t>Refer to E/M Clinical </a:t>
            </a:r>
            <a:r>
              <a:rPr lang="en-US" sz="2100" dirty="0"/>
              <a:t>D</a:t>
            </a:r>
            <a:r>
              <a:rPr lang="en-US" sz="2100" dirty="0" smtClean="0"/>
              <a:t>ocumentation Training</a:t>
            </a:r>
            <a:endParaRPr lang="en-US" sz="2100" dirty="0"/>
          </a:p>
          <a:p>
            <a:r>
              <a:rPr lang="en-US" sz="2100" dirty="0" smtClean="0"/>
              <a:t>E/M Training Materials:</a:t>
            </a:r>
          </a:p>
          <a:p>
            <a:r>
              <a:rPr lang="en-US" sz="2100" dirty="0">
                <a:hlinkClick r:id="rId3"/>
              </a:rPr>
              <a:t>http://</a:t>
            </a:r>
            <a:r>
              <a:rPr lang="en-US" sz="2100" dirty="0" smtClean="0">
                <a:hlinkClick r:id="rId3"/>
              </a:rPr>
              <a:t>www.acbhcs.org/providers/QA/training.htm</a:t>
            </a:r>
            <a:endParaRPr lang="en-US" sz="2100" dirty="0"/>
          </a:p>
          <a:p>
            <a:r>
              <a:rPr lang="en-US" sz="2100" dirty="0" smtClean="0"/>
              <a:t>Scroll down to “</a:t>
            </a:r>
            <a:r>
              <a:rPr lang="en-US" sz="2100" i="1" dirty="0" smtClean="0"/>
              <a:t>Training Handouts &amp; Resources”</a:t>
            </a:r>
          </a:p>
          <a:p>
            <a:endParaRPr lang="en-US" sz="2100" dirty="0"/>
          </a:p>
          <a:p>
            <a:endParaRPr lang="en-US" sz="21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13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Medication Support: RN/LVN/Psych Tech only </a:t>
            </a:r>
            <a:r>
              <a:rPr lang="en-US" sz="3200" b="1" dirty="0" smtClean="0"/>
              <a:t>(Not an add-on)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8392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369 Meds Management by RN/LVN/Psych Tech’s </a:t>
            </a:r>
            <a:r>
              <a:rPr lang="en-US" b="1" dirty="0" smtClean="0"/>
              <a:t>Only</a:t>
            </a:r>
          </a:p>
          <a:p>
            <a:pPr marL="0" indent="0">
              <a:buNone/>
            </a:pPr>
            <a:r>
              <a:rPr lang="en-US" dirty="0" smtClean="0"/>
              <a:t>This procedure code was developed for RN’s and LVN’s who provide medication management but who cannot bill Medicare. This is for Medi-Cal billable only.</a:t>
            </a:r>
          </a:p>
          <a:p>
            <a:pPr lvl="1"/>
            <a:r>
              <a:rPr lang="en-US" dirty="0" smtClean="0"/>
              <a:t>This code should be used when doing medication injections and providing medication support</a:t>
            </a:r>
          </a:p>
          <a:p>
            <a:pPr lvl="2"/>
            <a:r>
              <a:rPr lang="en-US" b="1" dirty="0" smtClean="0"/>
              <a:t>Face-to-Face and Non Face-to-Face</a:t>
            </a:r>
          </a:p>
          <a:p>
            <a:pPr lvl="1"/>
            <a:r>
              <a:rPr lang="en-US" dirty="0" smtClean="0"/>
              <a:t>The expectation is that time spent would be 15-30 minutes. If service is provided beyond 30 minutes, the documentation must support that level of service.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98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2286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Medication </a:t>
            </a:r>
            <a:r>
              <a:rPr lang="en-US" sz="3600" dirty="0"/>
              <a:t>Support: </a:t>
            </a:r>
            <a:r>
              <a:rPr lang="en-US" sz="3600" dirty="0" smtClean="0"/>
              <a:t>Medical Providers (MD, DO, NP, PA, CNS) </a:t>
            </a:r>
            <a:r>
              <a:rPr lang="en-US" sz="3600" b="1" dirty="0" smtClean="0"/>
              <a:t>(Not </a:t>
            </a:r>
            <a:r>
              <a:rPr lang="en-US" sz="3600" b="1" dirty="0"/>
              <a:t>an add-on)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10000"/>
          </a:xfrm>
        </p:spPr>
        <p:txBody>
          <a:bodyPr/>
          <a:lstStyle/>
          <a:p>
            <a:r>
              <a:rPr lang="en-US" dirty="0" smtClean="0"/>
              <a:t>This procedure code was developed for non </a:t>
            </a:r>
            <a:r>
              <a:rPr lang="en-US" dirty="0"/>
              <a:t>face-to-face Medication </a:t>
            </a:r>
            <a:r>
              <a:rPr lang="en-US" dirty="0" smtClean="0"/>
              <a:t>Services, and therefore is </a:t>
            </a:r>
            <a:r>
              <a:rPr lang="en-US" b="1" dirty="0"/>
              <a:t>N</a:t>
            </a:r>
            <a:r>
              <a:rPr lang="en-US" b="1" dirty="0" smtClean="0"/>
              <a:t>ot</a:t>
            </a:r>
            <a:r>
              <a:rPr lang="en-US" dirty="0" smtClean="0"/>
              <a:t> billable to Medicare, 367—Medication Training and Support</a:t>
            </a:r>
          </a:p>
          <a:p>
            <a:pPr marL="13716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Used ONLY for Non face-to-face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01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2286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Additional Handouts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2362200"/>
          </a:xfrm>
        </p:spPr>
        <p:txBody>
          <a:bodyPr/>
          <a:lstStyle/>
          <a:p>
            <a:r>
              <a:rPr lang="en-US" dirty="0" smtClean="0"/>
              <a:t>Suicide/Homicide Risk Assessment</a:t>
            </a:r>
          </a:p>
          <a:p>
            <a:r>
              <a:rPr lang="en-US" dirty="0" smtClean="0"/>
              <a:t>Medi-Cal Benefits Help Desk</a:t>
            </a:r>
          </a:p>
          <a:p>
            <a:r>
              <a:rPr lang="en-US" dirty="0" smtClean="0"/>
              <a:t>Privacy Incident Report (PIR)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99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Helping the Client </a:t>
            </a:r>
            <a:r>
              <a:rPr lang="en-US" sz="4900" dirty="0"/>
              <a:t>I</a:t>
            </a:r>
            <a:r>
              <a:rPr lang="en-US" sz="4900" dirty="0" smtClean="0"/>
              <a:t>dentify Impairments—Role P</a:t>
            </a:r>
            <a:r>
              <a:rPr lang="en-US" dirty="0" smtClean="0"/>
              <a:t>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sz="1400" b="0" i="0" u="none" strike="noStrike" baseline="0" dirty="0" smtClean="0">
              <a:solidFill>
                <a:srgbClr val="000000"/>
              </a:solidFill>
              <a:latin typeface="Arial"/>
            </a:endParaRPr>
          </a:p>
          <a:p>
            <a:endParaRPr lang="en-US" sz="1400" b="0" i="0" u="none" strike="noStrike" baseline="0" dirty="0" smtClean="0">
              <a:latin typeface="Arial"/>
            </a:endParaRPr>
          </a:p>
          <a:p>
            <a:r>
              <a:rPr lang="en-US" sz="3500" b="0" i="1" u="none" strike="noStrike" baseline="0" dirty="0" smtClean="0">
                <a:latin typeface="+mj-lt"/>
              </a:rPr>
              <a:t>“You said you’ve been feeling very sad, anxious and irritable. How does this play out at home, at work, with friends?” </a:t>
            </a:r>
          </a:p>
          <a:p>
            <a:pPr marL="0" indent="0">
              <a:buNone/>
            </a:pPr>
            <a:endParaRPr lang="en-US" b="0" i="0" u="none" strike="noStrike" baseline="0" dirty="0" smtClean="0">
              <a:latin typeface="+mj-lt"/>
            </a:endParaRPr>
          </a:p>
          <a:p>
            <a:r>
              <a:rPr lang="en-US" sz="3500" b="0" i="1" u="none" strike="noStrike" baseline="0" dirty="0" smtClean="0">
                <a:latin typeface="+mj-lt"/>
              </a:rPr>
              <a:t>“What do you think is making it difficult for you to…</a:t>
            </a:r>
          </a:p>
          <a:p>
            <a:pPr lvl="1"/>
            <a:r>
              <a:rPr lang="en-US" i="1" dirty="0">
                <a:latin typeface="+mj-lt"/>
              </a:rPr>
              <a:t>d</a:t>
            </a:r>
            <a:r>
              <a:rPr lang="en-US" sz="2400" b="0" i="1" u="none" strike="noStrike" baseline="0" dirty="0" smtClean="0">
                <a:latin typeface="+mj-lt"/>
              </a:rPr>
              <a:t>o your work?”</a:t>
            </a:r>
          </a:p>
          <a:p>
            <a:pPr lvl="1"/>
            <a:r>
              <a:rPr lang="en-US" i="1" dirty="0">
                <a:latin typeface="+mj-lt"/>
              </a:rPr>
              <a:t>t</a:t>
            </a:r>
            <a:r>
              <a:rPr lang="en-US" sz="2400" b="0" i="1" u="none" strike="noStrike" baseline="0" dirty="0" smtClean="0">
                <a:latin typeface="+mj-lt"/>
              </a:rPr>
              <a:t>ake care of things at home?” </a:t>
            </a:r>
          </a:p>
          <a:p>
            <a:pPr lvl="1"/>
            <a:r>
              <a:rPr lang="en-US" i="1" dirty="0">
                <a:latin typeface="+mj-lt"/>
              </a:rPr>
              <a:t>g</a:t>
            </a:r>
            <a:r>
              <a:rPr lang="en-US" sz="2400" b="0" i="1" u="none" strike="noStrike" baseline="0" dirty="0" smtClean="0">
                <a:latin typeface="+mj-lt"/>
              </a:rPr>
              <a:t>et along with others?”</a:t>
            </a:r>
          </a:p>
          <a:p>
            <a:pPr lvl="1"/>
            <a:r>
              <a:rPr lang="en-US" i="1" dirty="0">
                <a:latin typeface="+mj-lt"/>
              </a:rPr>
              <a:t>d</a:t>
            </a:r>
            <a:r>
              <a:rPr lang="en-US" sz="2400" b="0" i="1" u="none" strike="noStrike" baseline="0" dirty="0" smtClean="0">
                <a:latin typeface="+mj-lt"/>
              </a:rPr>
              <a:t>o the things/activities that you once enjoyed?”</a:t>
            </a:r>
          </a:p>
          <a:p>
            <a:endParaRPr lang="en-US" sz="2800" b="0" i="0" u="none" strike="noStrike" baseline="0" dirty="0" smtClean="0">
              <a:latin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99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Claims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8800" b="1" dirty="0" smtClean="0">
                <a:latin typeface="Arial"/>
              </a:rPr>
              <a:t>MH Services Lockouts (see handout)</a:t>
            </a:r>
            <a:endParaRPr lang="en-US" sz="4800" dirty="0" smtClean="0">
              <a:latin typeface="Arial"/>
            </a:endParaRPr>
          </a:p>
          <a:p>
            <a:endParaRPr lang="en-US" sz="5400" dirty="0">
              <a:solidFill>
                <a:srgbClr val="000000"/>
              </a:solidFill>
              <a:latin typeface="Arial"/>
            </a:endParaRPr>
          </a:p>
          <a:p>
            <a:r>
              <a:rPr lang="en-US" sz="7200" dirty="0">
                <a:latin typeface="Arial"/>
              </a:rPr>
              <a:t>“Lockouts” are services that cannot be reimbursed or claimed due to the potential duplication of claim (“double billing”) or ineligible billing site.</a:t>
            </a:r>
          </a:p>
          <a:p>
            <a:endParaRPr lang="en-US" sz="7200" u="sng" dirty="0" smtClean="0"/>
          </a:p>
          <a:p>
            <a:r>
              <a:rPr lang="en-US" sz="7200" dirty="0" smtClean="0"/>
              <a:t>Mental </a:t>
            </a:r>
            <a:r>
              <a:rPr lang="en-US" sz="7200" dirty="0"/>
              <a:t>Health Services Not Reimbursable</a:t>
            </a:r>
            <a:r>
              <a:rPr lang="en-US" sz="7200" dirty="0" smtClean="0"/>
              <a:t>: </a:t>
            </a:r>
          </a:p>
          <a:p>
            <a:pPr lvl="1"/>
            <a:r>
              <a:rPr lang="en-US" sz="7200" dirty="0" smtClean="0"/>
              <a:t>On </a:t>
            </a:r>
            <a:r>
              <a:rPr lang="en-US" sz="7200" dirty="0"/>
              <a:t>days when Crisis Residential Treatment Services, Inpatient Psychiatric Services or Psychiatric Health Facility Services are reimbursed by Medi-Cal, </a:t>
            </a:r>
            <a:endParaRPr lang="en-US" sz="7200" dirty="0" smtClean="0"/>
          </a:p>
          <a:p>
            <a:pPr lvl="1"/>
            <a:r>
              <a:rPr lang="en-US" sz="7200" dirty="0" smtClean="0"/>
              <a:t>except </a:t>
            </a:r>
            <a:r>
              <a:rPr lang="en-US" sz="7200" dirty="0"/>
              <a:t>for the day of admission to the facility </a:t>
            </a:r>
          </a:p>
          <a:p>
            <a:endParaRPr lang="en-US" sz="7200" u="sng" dirty="0" smtClean="0"/>
          </a:p>
          <a:p>
            <a:r>
              <a:rPr lang="en-US" sz="7200" dirty="0" smtClean="0">
                <a:latin typeface="Arial"/>
              </a:rPr>
              <a:t>On </a:t>
            </a:r>
            <a:r>
              <a:rPr lang="en-US" sz="7200" dirty="0">
                <a:latin typeface="Arial"/>
              </a:rPr>
              <a:t>days when the </a:t>
            </a:r>
            <a:r>
              <a:rPr lang="en-US" sz="7200" dirty="0" smtClean="0">
                <a:latin typeface="Arial"/>
              </a:rPr>
              <a:t>client </a:t>
            </a:r>
            <a:r>
              <a:rPr lang="en-US" sz="7200" dirty="0">
                <a:latin typeface="Arial"/>
              </a:rPr>
              <a:t>resided in a setting where the client was ineligible </a:t>
            </a:r>
            <a:r>
              <a:rPr lang="en-US" sz="7200" dirty="0" smtClean="0">
                <a:latin typeface="Arial"/>
              </a:rPr>
              <a:t>for Medi-Cal, </a:t>
            </a:r>
            <a:r>
              <a:rPr lang="en-US" sz="7200" dirty="0">
                <a:latin typeface="Arial"/>
              </a:rPr>
              <a:t>e.g., </a:t>
            </a:r>
            <a:endParaRPr lang="en-US" sz="7200" dirty="0" smtClean="0">
              <a:latin typeface="Arial"/>
            </a:endParaRPr>
          </a:p>
          <a:p>
            <a:pPr lvl="1"/>
            <a:r>
              <a:rPr lang="en-US" sz="7200" dirty="0" smtClean="0">
                <a:latin typeface="Arial"/>
              </a:rPr>
              <a:t>Institute </a:t>
            </a:r>
            <a:r>
              <a:rPr lang="en-US" sz="7200" dirty="0">
                <a:latin typeface="Arial"/>
              </a:rPr>
              <a:t>for Mental Disease (IMD), </a:t>
            </a:r>
            <a:endParaRPr lang="en-US" sz="7200" dirty="0" smtClean="0">
              <a:latin typeface="Arial"/>
            </a:endParaRPr>
          </a:p>
          <a:p>
            <a:pPr lvl="1"/>
            <a:r>
              <a:rPr lang="en-US" sz="7200" dirty="0" smtClean="0">
                <a:latin typeface="Arial"/>
              </a:rPr>
              <a:t>Jail or Prison</a:t>
            </a:r>
          </a:p>
          <a:p>
            <a:pPr lvl="1"/>
            <a:r>
              <a:rPr lang="en-US" sz="7200" dirty="0" smtClean="0">
                <a:latin typeface="Arial"/>
              </a:rPr>
              <a:t>Juvenile </a:t>
            </a:r>
            <a:r>
              <a:rPr lang="en-US" sz="7200" dirty="0">
                <a:latin typeface="Arial"/>
              </a:rPr>
              <a:t>hall, </a:t>
            </a:r>
            <a:r>
              <a:rPr lang="en-US" sz="7200" dirty="0" smtClean="0">
                <a:latin typeface="Arial"/>
              </a:rPr>
              <a:t>Unless…</a:t>
            </a:r>
          </a:p>
          <a:p>
            <a:pPr lvl="2"/>
            <a:r>
              <a:rPr lang="en-US" sz="7200" dirty="0" smtClean="0">
                <a:latin typeface="Arial"/>
              </a:rPr>
              <a:t>There </a:t>
            </a:r>
            <a:r>
              <a:rPr lang="en-US" sz="7200" dirty="0">
                <a:latin typeface="Arial"/>
              </a:rPr>
              <a:t>is evidence of post-adjudication for placement, (i.e., the court has ordered suitable placement in a group home or other setting other than a correctional setting, jail and other similar settings) </a:t>
            </a:r>
          </a:p>
          <a:p>
            <a:pPr lvl="1"/>
            <a:endParaRPr lang="en-US" u="sng" dirty="0">
              <a:latin typeface="Arial"/>
            </a:endParaRPr>
          </a:p>
          <a:p>
            <a:pPr lvl="1"/>
            <a:endParaRPr lang="en-US" u="sng" dirty="0">
              <a:latin typeface="Arial"/>
            </a:endParaRPr>
          </a:p>
          <a:p>
            <a:endParaRPr lang="en-US" sz="7200" dirty="0">
              <a:latin typeface="Arial"/>
            </a:endParaRPr>
          </a:p>
          <a:p>
            <a:pPr marL="457200" lvl="1" indent="0">
              <a:buNone/>
            </a:pPr>
            <a:endParaRPr lang="en-US" sz="4000" dirty="0" smtClean="0">
              <a:solidFill>
                <a:srgbClr val="FF0000"/>
              </a:solidFill>
              <a:latin typeface="Arial"/>
            </a:endParaRPr>
          </a:p>
          <a:p>
            <a:endParaRPr lang="en-US" sz="4400" dirty="0">
              <a:latin typeface="Arial"/>
            </a:endParaRPr>
          </a:p>
          <a:p>
            <a:endParaRPr lang="en-US" sz="4400" dirty="0" smtClean="0"/>
          </a:p>
          <a:p>
            <a:pPr marL="457200" lvl="1" indent="0">
              <a:buNone/>
            </a:pPr>
            <a:endParaRPr lang="en-US" sz="6400" dirty="0"/>
          </a:p>
          <a:p>
            <a:endParaRPr lang="en-US" sz="3300" dirty="0"/>
          </a:p>
          <a:p>
            <a:endParaRPr lang="en-US" sz="3300" dirty="0"/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endParaRPr lang="en-US" sz="2000" dirty="0" smtClean="0"/>
          </a:p>
          <a:p>
            <a:endParaRPr lang="en-US" sz="2000" u="sng" dirty="0" smtClean="0"/>
          </a:p>
          <a:p>
            <a:endParaRPr lang="en-US" sz="2000" u="sng" dirty="0"/>
          </a:p>
          <a:p>
            <a:endParaRPr lang="en-US" sz="2000" u="sng" dirty="0"/>
          </a:p>
          <a:p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110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066800"/>
            <a:ext cx="12985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73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Claims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8800" b="1" dirty="0">
                <a:latin typeface="Arial"/>
              </a:rPr>
              <a:t>Non-Reimbursable Services/Activities </a:t>
            </a:r>
            <a:endParaRPr lang="en-US" sz="5400" dirty="0" smtClean="0">
              <a:latin typeface="Arial"/>
            </a:endParaRPr>
          </a:p>
          <a:p>
            <a:endParaRPr lang="en-US" sz="7200" dirty="0" smtClean="0">
              <a:latin typeface="Arial"/>
            </a:endParaRPr>
          </a:p>
          <a:p>
            <a:r>
              <a:rPr lang="en-US" sz="7200" dirty="0" smtClean="0">
                <a:latin typeface="Arial"/>
              </a:rPr>
              <a:t>No </a:t>
            </a:r>
            <a:r>
              <a:rPr lang="en-US" sz="7200" dirty="0">
                <a:latin typeface="Arial"/>
              </a:rPr>
              <a:t>service provided: Missed appointment </a:t>
            </a:r>
          </a:p>
          <a:p>
            <a:r>
              <a:rPr lang="en-US" sz="7200" dirty="0">
                <a:latin typeface="Arial"/>
              </a:rPr>
              <a:t>Solely transportation of an individual to or from a </a:t>
            </a:r>
            <a:r>
              <a:rPr lang="en-US" sz="7200" dirty="0" smtClean="0">
                <a:latin typeface="Arial"/>
              </a:rPr>
              <a:t>service</a:t>
            </a:r>
          </a:p>
          <a:p>
            <a:r>
              <a:rPr lang="en-US" sz="7200" dirty="0">
                <a:latin typeface="Arial"/>
              </a:rPr>
              <a:t>Service provided solely payee related </a:t>
            </a:r>
          </a:p>
          <a:p>
            <a:r>
              <a:rPr lang="en-US" sz="7200" dirty="0">
                <a:latin typeface="Arial"/>
              </a:rPr>
              <a:t>Services provided was solely clerical </a:t>
            </a:r>
            <a:endParaRPr lang="en-US" sz="7200" dirty="0" smtClean="0">
              <a:latin typeface="Arial"/>
            </a:endParaRPr>
          </a:p>
          <a:p>
            <a:pPr lvl="1"/>
            <a:r>
              <a:rPr lang="en-US" sz="6400" dirty="0" smtClean="0">
                <a:latin typeface="Arial"/>
              </a:rPr>
              <a:t>Includes leaving or listening to voice mail.</a:t>
            </a:r>
          </a:p>
          <a:p>
            <a:r>
              <a:rPr lang="en-US" sz="7200" dirty="0" smtClean="0">
                <a:latin typeface="Arial"/>
              </a:rPr>
              <a:t>Socialization Group</a:t>
            </a:r>
          </a:p>
          <a:p>
            <a:pPr lvl="1"/>
            <a:r>
              <a:rPr lang="en-US" sz="6800" dirty="0" smtClean="0">
                <a:latin typeface="Arial"/>
              </a:rPr>
              <a:t>which </a:t>
            </a:r>
            <a:r>
              <a:rPr lang="en-US" sz="6800" dirty="0">
                <a:latin typeface="Arial"/>
              </a:rPr>
              <a:t>consists of generalized group activities that do not provide systematic individualized feedback to the specific targeted behaviors of the </a:t>
            </a:r>
            <a:r>
              <a:rPr lang="en-US" sz="6800" dirty="0" smtClean="0">
                <a:latin typeface="Arial"/>
              </a:rPr>
              <a:t>clients involved</a:t>
            </a:r>
            <a:endParaRPr lang="en-US" sz="6800" dirty="0">
              <a:latin typeface="Arial"/>
            </a:endParaRPr>
          </a:p>
          <a:p>
            <a:r>
              <a:rPr lang="en-US" sz="7200" dirty="0">
                <a:latin typeface="Arial"/>
              </a:rPr>
              <a:t>Translation and/or interpretive services (including sign language</a:t>
            </a:r>
            <a:r>
              <a:rPr lang="en-US" sz="7200" dirty="0" smtClean="0">
                <a:latin typeface="Arial"/>
              </a:rPr>
              <a:t>)</a:t>
            </a:r>
          </a:p>
          <a:p>
            <a:r>
              <a:rPr lang="en-US" sz="7200" dirty="0"/>
              <a:t>Activities or interventions whose purpose is solely to provide vocational training, academic education or recreational activity are not reimbursable</a:t>
            </a:r>
            <a:r>
              <a:rPr lang="en-US" sz="7200" dirty="0" smtClean="0"/>
              <a:t>.</a:t>
            </a:r>
            <a:endParaRPr lang="en-US" sz="7200" dirty="0" smtClean="0">
              <a:latin typeface="Arial"/>
            </a:endParaRPr>
          </a:p>
          <a:p>
            <a:r>
              <a:rPr lang="en-US" sz="7200" dirty="0">
                <a:solidFill>
                  <a:srgbClr val="FF0000"/>
                </a:solidFill>
                <a:latin typeface="Arial"/>
              </a:rPr>
              <a:t>Completing CPS reports. Report writing is not a Mental Health intervention</a:t>
            </a:r>
            <a:r>
              <a:rPr lang="en-US" sz="7200" dirty="0" smtClean="0">
                <a:solidFill>
                  <a:srgbClr val="FF0000"/>
                </a:solidFill>
                <a:latin typeface="Arial"/>
              </a:rPr>
              <a:t>.</a:t>
            </a:r>
          </a:p>
          <a:p>
            <a:r>
              <a:rPr lang="en-US" sz="7200" dirty="0" smtClean="0">
                <a:solidFill>
                  <a:srgbClr val="FF0000"/>
                </a:solidFill>
                <a:latin typeface="Arial"/>
              </a:rPr>
              <a:t>No claiming after client’s death.</a:t>
            </a:r>
          </a:p>
          <a:p>
            <a:r>
              <a:rPr lang="en-US" sz="7200" dirty="0" smtClean="0">
                <a:solidFill>
                  <a:srgbClr val="FF0000"/>
                </a:solidFill>
                <a:latin typeface="Arial"/>
              </a:rPr>
              <a:t>No claiming for time spent in an IEP meeting.</a:t>
            </a:r>
            <a:endParaRPr lang="en-US" sz="7200" dirty="0">
              <a:solidFill>
                <a:srgbClr val="FF0000"/>
              </a:solidFill>
              <a:latin typeface="Arial"/>
            </a:endParaRPr>
          </a:p>
          <a:p>
            <a:endParaRPr lang="en-US" sz="7200" dirty="0" smtClean="0">
              <a:latin typeface="Arial"/>
            </a:endParaRPr>
          </a:p>
          <a:p>
            <a:pPr lvl="1"/>
            <a:endParaRPr lang="en-US" u="sng" dirty="0">
              <a:latin typeface="Arial"/>
            </a:endParaRPr>
          </a:p>
          <a:p>
            <a:pPr lvl="1"/>
            <a:endParaRPr lang="en-US" u="sng" dirty="0">
              <a:latin typeface="Arial"/>
            </a:endParaRPr>
          </a:p>
          <a:p>
            <a:endParaRPr lang="en-US" sz="7200" dirty="0">
              <a:latin typeface="Arial"/>
            </a:endParaRPr>
          </a:p>
          <a:p>
            <a:pPr marL="457200" lvl="1" indent="0">
              <a:buNone/>
            </a:pPr>
            <a:endParaRPr lang="en-US" sz="4000" dirty="0" smtClean="0">
              <a:solidFill>
                <a:srgbClr val="FF0000"/>
              </a:solidFill>
              <a:latin typeface="Arial"/>
            </a:endParaRPr>
          </a:p>
          <a:p>
            <a:endParaRPr lang="en-US" sz="4400" dirty="0">
              <a:latin typeface="Arial"/>
            </a:endParaRPr>
          </a:p>
          <a:p>
            <a:endParaRPr lang="en-US" sz="4400" dirty="0" smtClean="0"/>
          </a:p>
          <a:p>
            <a:pPr marL="457200" lvl="1" indent="0">
              <a:buNone/>
            </a:pPr>
            <a:endParaRPr lang="en-US" sz="6400" dirty="0"/>
          </a:p>
          <a:p>
            <a:endParaRPr lang="en-US" sz="3300" dirty="0"/>
          </a:p>
          <a:p>
            <a:endParaRPr lang="en-US" sz="3300" dirty="0"/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endParaRPr lang="en-US" sz="2000" dirty="0" smtClean="0"/>
          </a:p>
          <a:p>
            <a:endParaRPr lang="en-US" sz="2000" u="sng" dirty="0" smtClean="0"/>
          </a:p>
          <a:p>
            <a:endParaRPr lang="en-US" sz="2000" u="sng" dirty="0"/>
          </a:p>
          <a:p>
            <a:endParaRPr lang="en-US" sz="2000" u="sng" dirty="0"/>
          </a:p>
          <a:p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111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0"/>
            <a:ext cx="10858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87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Contact Us: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Contact QA Department at (510)567- 8105 or </a:t>
            </a:r>
            <a:r>
              <a:rPr lang="en-US" sz="2800" dirty="0" smtClean="0">
                <a:hlinkClick r:id="rId3"/>
              </a:rPr>
              <a:t>QAOffice@acbhcs.org</a:t>
            </a:r>
            <a:endParaRPr lang="en-US" sz="2800" dirty="0" smtClean="0"/>
          </a:p>
          <a:p>
            <a:r>
              <a:rPr lang="en-US" sz="2800" dirty="0" smtClean="0"/>
              <a:t>If you feel that you are missing a procedure code that you are contracted for, that should be included in your RU, please call Jackie Mortensen @ (800)878-1313.</a:t>
            </a:r>
          </a:p>
          <a:p>
            <a:r>
              <a:rPr lang="en-US" sz="2800" dirty="0" smtClean="0"/>
              <a:t>For Clinicians Gateway questions, Please contact IS at (510)567-8181.</a:t>
            </a:r>
          </a:p>
          <a:p>
            <a:r>
              <a:rPr lang="en-US" sz="2800" dirty="0"/>
              <a:t>For questions regarding your agency contract, please contact the Network Office at (510) 567-8296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997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Identifying Impairments </a:t>
            </a:r>
            <a:br>
              <a:rPr lang="en-US" dirty="0" smtClean="0"/>
            </a:br>
            <a:r>
              <a:rPr lang="en-US" dirty="0" smtClean="0"/>
              <a:t>Role Play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b="0" i="0" u="none" strike="noStrike" baseline="0" dirty="0" smtClean="0">
              <a:solidFill>
                <a:srgbClr val="000000"/>
              </a:solidFill>
              <a:latin typeface="Arial"/>
            </a:endParaRPr>
          </a:p>
          <a:p>
            <a:pPr marL="585216" lvl="1" indent="0">
              <a:buNone/>
            </a:pPr>
            <a:r>
              <a:rPr lang="en-US" sz="4100" b="0" i="1" u="none" strike="noStrike" baseline="0" dirty="0" smtClean="0">
                <a:latin typeface="+mj-lt"/>
              </a:rPr>
              <a:t>How do your (depressive/anxious) symptoms impact your:</a:t>
            </a:r>
          </a:p>
          <a:p>
            <a:pPr marL="585216" lvl="1" indent="0">
              <a:buNone/>
            </a:pPr>
            <a:endParaRPr lang="en-US" b="0" i="0" u="none" strike="noStrike" baseline="0" dirty="0" smtClean="0">
              <a:latin typeface="+mj-lt"/>
            </a:endParaRPr>
          </a:p>
          <a:p>
            <a:pPr marL="585216" lvl="1" indent="0">
              <a:buNone/>
            </a:pPr>
            <a:r>
              <a:rPr lang="en-US" sz="2400" dirty="0">
                <a:latin typeface="+mj-lt"/>
              </a:rPr>
              <a:t>	</a:t>
            </a:r>
            <a:r>
              <a:rPr lang="en-US" sz="2400" dirty="0" smtClean="0">
                <a:latin typeface="+mj-lt"/>
              </a:rPr>
              <a:t>(</a:t>
            </a:r>
            <a:r>
              <a:rPr lang="en-US" sz="2400" b="1" i="0" u="none" strike="noStrike" baseline="0" dirty="0" smtClean="0">
                <a:latin typeface="+mj-lt"/>
              </a:rPr>
              <a:t>Social/family relationships</a:t>
            </a:r>
            <a:r>
              <a:rPr lang="en-US" b="1" dirty="0">
                <a:latin typeface="+mj-lt"/>
              </a:rPr>
              <a:t>)</a:t>
            </a:r>
            <a:endParaRPr lang="en-US" sz="2400" b="1" i="0" u="none" strike="noStrike" baseline="0" dirty="0" smtClean="0">
              <a:latin typeface="+mj-lt"/>
            </a:endParaRPr>
          </a:p>
          <a:p>
            <a:pPr marL="457200" lvl="1" indent="0">
              <a:buNone/>
            </a:pPr>
            <a:r>
              <a:rPr lang="en-US" sz="2400" b="1" dirty="0">
                <a:latin typeface="+mj-lt"/>
              </a:rPr>
              <a:t>	</a:t>
            </a:r>
            <a:r>
              <a:rPr lang="en-US" sz="2400" b="1" dirty="0" smtClean="0">
                <a:latin typeface="+mj-lt"/>
              </a:rPr>
              <a:t>	</a:t>
            </a:r>
            <a:r>
              <a:rPr lang="en-US" sz="2000" i="1" dirty="0">
                <a:latin typeface="+mj-lt"/>
              </a:rPr>
              <a:t>d</a:t>
            </a:r>
            <a:r>
              <a:rPr lang="en-US" sz="2000" b="0" i="1" u="none" strike="noStrike" baseline="0" dirty="0" smtClean="0">
                <a:latin typeface="+mj-lt"/>
              </a:rPr>
              <a:t>ecreased contact with friends ?”</a:t>
            </a:r>
          </a:p>
          <a:p>
            <a:pPr marL="905256" lvl="2" indent="0">
              <a:buNone/>
            </a:pPr>
            <a:r>
              <a:rPr lang="en-US" b="0" i="1" u="none" strike="noStrike" baseline="0" dirty="0" smtClean="0">
                <a:latin typeface="+mj-lt"/>
              </a:rPr>
              <a:t>		loss of intimate relationships?”</a:t>
            </a:r>
          </a:p>
          <a:p>
            <a:pPr marL="905256" lvl="2" indent="0">
              <a:buNone/>
            </a:pPr>
            <a:r>
              <a:rPr lang="en-US" b="0" i="1" u="none" strike="noStrike" baseline="0" dirty="0" smtClean="0">
                <a:latin typeface="+mj-lt"/>
              </a:rPr>
              <a:t>		family relationships?”</a:t>
            </a:r>
          </a:p>
          <a:p>
            <a:pPr marL="585216" lvl="1" indent="0">
              <a:buNone/>
            </a:pPr>
            <a:endParaRPr lang="en-US" b="0" i="0" u="none" strike="noStrike" baseline="0" dirty="0" smtClean="0">
              <a:latin typeface="+mj-lt"/>
            </a:endParaRPr>
          </a:p>
          <a:p>
            <a:pPr marL="585216" lvl="1" indent="0">
              <a:buNone/>
            </a:pPr>
            <a:r>
              <a:rPr lang="en-US" sz="3200" b="1" i="0" u="none" strike="noStrike" baseline="0" dirty="0" smtClean="0">
                <a:latin typeface="+mj-lt"/>
              </a:rPr>
              <a:t>	(</a:t>
            </a:r>
            <a:r>
              <a:rPr lang="en-US" sz="2500" b="1" i="0" u="none" strike="noStrike" baseline="0" dirty="0" smtClean="0">
                <a:latin typeface="+mj-lt"/>
              </a:rPr>
              <a:t>Performance at work</a:t>
            </a:r>
            <a:r>
              <a:rPr lang="en-US" sz="2500" b="1" i="0" u="none" strike="noStrike" dirty="0" smtClean="0">
                <a:latin typeface="+mj-lt"/>
              </a:rPr>
              <a:t> or </a:t>
            </a:r>
            <a:r>
              <a:rPr lang="en-US" sz="2500" b="1" i="0" u="none" strike="noStrike" baseline="0" dirty="0" smtClean="0">
                <a:latin typeface="+mj-lt"/>
              </a:rPr>
              <a:t>school</a:t>
            </a:r>
            <a:r>
              <a:rPr lang="en-US" sz="2500" b="1" dirty="0">
                <a:latin typeface="+mj-lt"/>
              </a:rPr>
              <a:t>)</a:t>
            </a:r>
            <a:endParaRPr lang="en-US" sz="2500" b="1" i="0" u="none" strike="noStrike" baseline="0" dirty="0" smtClean="0">
              <a:latin typeface="+mj-lt"/>
            </a:endParaRPr>
          </a:p>
          <a:p>
            <a:pPr marL="905256" lvl="2" indent="0">
              <a:buNone/>
            </a:pPr>
            <a:r>
              <a:rPr lang="en-US" b="0" i="1" strike="noStrike" baseline="0" dirty="0" smtClean="0">
                <a:latin typeface="+mj-lt"/>
              </a:rPr>
              <a:t>		avoidance of certain jobs?” </a:t>
            </a:r>
          </a:p>
          <a:p>
            <a:pPr marL="905256" lvl="2" indent="0">
              <a:buNone/>
            </a:pPr>
            <a:r>
              <a:rPr lang="en-US" b="0" i="1" strike="noStrike" baseline="0" dirty="0" smtClean="0">
                <a:latin typeface="+mj-lt"/>
              </a:rPr>
              <a:t>		being late to work due to depression?” </a:t>
            </a:r>
          </a:p>
          <a:p>
            <a:pPr marL="905256" lvl="2" indent="0">
              <a:buNone/>
            </a:pPr>
            <a:r>
              <a:rPr lang="en-US" b="0" i="1" strike="noStrike" baseline="0" dirty="0" smtClean="0">
                <a:latin typeface="+mj-lt"/>
              </a:rPr>
              <a:t>		decreased contact with co-workers?”</a:t>
            </a:r>
          </a:p>
          <a:p>
            <a:pPr marL="905256" lvl="2" indent="0">
              <a:buNone/>
            </a:pPr>
            <a:r>
              <a:rPr lang="en-US" b="0" i="1" strike="noStrike" baseline="0" dirty="0" smtClean="0">
                <a:latin typeface="+mj-lt"/>
              </a:rPr>
              <a:t>		failing grades due to depressive mood / poor concentration?”</a:t>
            </a:r>
          </a:p>
          <a:p>
            <a:pPr marL="585216" lvl="1" indent="0">
              <a:buNone/>
            </a:pPr>
            <a:endParaRPr lang="en-US" b="0" i="0" strike="noStrike" baseline="0" dirty="0" smtClean="0">
              <a:latin typeface="+mj-lt"/>
            </a:endParaRPr>
          </a:p>
          <a:p>
            <a:pPr marL="585216" lvl="1" indent="0">
              <a:buNone/>
            </a:pPr>
            <a:r>
              <a:rPr lang="en-US" b="1" i="0" strike="noStrike" baseline="0" dirty="0" smtClean="0">
                <a:latin typeface="+mj-lt"/>
              </a:rPr>
              <a:t>	(</a:t>
            </a:r>
            <a:r>
              <a:rPr lang="en-US" sz="2500" b="1" i="0" strike="noStrike" baseline="0" dirty="0" smtClean="0">
                <a:latin typeface="+mj-lt"/>
              </a:rPr>
              <a:t>Participation in hobbies, leisure activities)</a:t>
            </a:r>
            <a:endParaRPr lang="en-US" sz="2500" b="0" i="0" strike="noStrike" baseline="0" dirty="0" smtClean="0">
              <a:latin typeface="+mj-lt"/>
            </a:endParaRPr>
          </a:p>
          <a:p>
            <a:pPr marL="905256" lvl="2" indent="0">
              <a:buNone/>
            </a:pPr>
            <a:r>
              <a:rPr lang="en-US" sz="2000" dirty="0" smtClean="0">
                <a:latin typeface="+mj-lt"/>
              </a:rPr>
              <a:t>		</a:t>
            </a:r>
            <a:r>
              <a:rPr lang="en-US" sz="2000" i="1" dirty="0" smtClean="0">
                <a:latin typeface="+mj-lt"/>
              </a:rPr>
              <a:t>a</a:t>
            </a:r>
            <a:r>
              <a:rPr lang="en-US" sz="2000" b="0" i="1" strike="noStrike" baseline="0" dirty="0" smtClean="0">
                <a:latin typeface="+mj-lt"/>
              </a:rPr>
              <a:t>voidance of certain leisure activities?”</a:t>
            </a:r>
          </a:p>
          <a:p>
            <a:pPr lvl="1"/>
            <a:endParaRPr lang="en-US" b="0" i="0" u="sng" strike="noStrike" baseline="0" dirty="0" smtClean="0">
              <a:latin typeface="Arial"/>
            </a:endParaRPr>
          </a:p>
          <a:p>
            <a:pPr lvl="1"/>
            <a:endParaRPr lang="en-US" b="0" i="0" u="sng" strike="noStrike" baseline="0" dirty="0" smtClean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51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Golden Thread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>
              <a:solidFill>
                <a:srgbClr val="000000"/>
              </a:solidFill>
              <a:latin typeface="Arial"/>
            </a:endParaRPr>
          </a:p>
          <a:p>
            <a:r>
              <a:rPr lang="en-US" dirty="0" smtClean="0"/>
              <a:t>Definition:</a:t>
            </a:r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The “Golden Thread” </a:t>
            </a:r>
            <a:r>
              <a:rPr lang="en-US" dirty="0"/>
              <a:t>is the sequence of documentation that supports the demonstration of ongoing medical necessity and ensures all provided services are </a:t>
            </a:r>
            <a:r>
              <a:rPr lang="en-US" dirty="0" smtClean="0"/>
              <a:t>reimbursable.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sequence of documentation on which medical necessity requirements converge </a:t>
            </a:r>
            <a:r>
              <a:rPr lang="en-US" dirty="0" smtClean="0"/>
              <a:t>is:</a:t>
            </a:r>
          </a:p>
          <a:p>
            <a:pPr lvl="4">
              <a:buFont typeface="Wingdings" pitchFamily="2" charset="2"/>
              <a:buChar char="Ø"/>
            </a:pPr>
            <a:r>
              <a:rPr lang="en-US" dirty="0" smtClean="0"/>
              <a:t>The Assessment</a:t>
            </a:r>
          </a:p>
          <a:p>
            <a:pPr lvl="4">
              <a:buFont typeface="Wingdings" pitchFamily="2" charset="2"/>
              <a:buChar char="Ø"/>
            </a:pPr>
            <a:r>
              <a:rPr lang="en-US" dirty="0" smtClean="0"/>
              <a:t>The Client Plan</a:t>
            </a:r>
          </a:p>
          <a:p>
            <a:pPr lvl="4"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Progress Note</a:t>
            </a:r>
          </a:p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11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Golden Thread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100" dirty="0" smtClean="0"/>
              <a:t>Medical Necessity:</a:t>
            </a:r>
          </a:p>
          <a:p>
            <a:pPr marL="0" indent="0">
              <a:buNone/>
            </a:pPr>
            <a:endParaRPr lang="en-US" sz="2600" dirty="0" smtClean="0"/>
          </a:p>
          <a:p>
            <a:pPr lvl="1">
              <a:buFont typeface="Wingdings" pitchFamily="2" charset="2"/>
              <a:buChar char="§"/>
            </a:pPr>
            <a:r>
              <a:rPr lang="en-US" sz="2600" dirty="0" smtClean="0"/>
              <a:t>Completion of a Mental Health Assessment which documents:</a:t>
            </a:r>
          </a:p>
          <a:p>
            <a:pPr lvl="3">
              <a:buFont typeface="Wingdings" pitchFamily="2" charset="2"/>
              <a:buChar char="Ø"/>
            </a:pPr>
            <a:r>
              <a:rPr lang="en-US" sz="2600" dirty="0" smtClean="0"/>
              <a:t>Symptoms/behaviors/impairments to determine a diagnosis</a:t>
            </a:r>
          </a:p>
          <a:p>
            <a:pPr lvl="3">
              <a:buFont typeface="Wingdings" pitchFamily="2" charset="2"/>
              <a:buChar char="Ø"/>
            </a:pPr>
            <a:r>
              <a:rPr lang="en-US" sz="2600" dirty="0" smtClean="0"/>
              <a:t>Strengths/needs /barriers</a:t>
            </a:r>
          </a:p>
          <a:p>
            <a:pPr marL="0" indent="0">
              <a:buNone/>
            </a:pPr>
            <a:endParaRPr lang="en-US" sz="2600" dirty="0" smtClean="0"/>
          </a:p>
          <a:p>
            <a:pPr lvl="1">
              <a:buFont typeface="Wingdings" pitchFamily="2" charset="2"/>
              <a:buChar char="§"/>
            </a:pPr>
            <a:r>
              <a:rPr lang="en-US" sz="2600" dirty="0" smtClean="0"/>
              <a:t>Carry Assessment information forward into the Client Plan which documents:</a:t>
            </a:r>
          </a:p>
          <a:p>
            <a:pPr lvl="3">
              <a:buFont typeface="Wingdings" pitchFamily="2" charset="2"/>
              <a:buChar char="Ø"/>
            </a:pPr>
            <a:r>
              <a:rPr lang="en-US" sz="2600" dirty="0" smtClean="0"/>
              <a:t>Objectives linked to symptoms/behaviors/impairments</a:t>
            </a:r>
          </a:p>
          <a:p>
            <a:pPr lvl="3">
              <a:buFont typeface="Wingdings" pitchFamily="2" charset="2"/>
              <a:buChar char="Ø"/>
            </a:pPr>
            <a:r>
              <a:rPr lang="en-US" sz="2600" dirty="0" smtClean="0"/>
              <a:t>Interventions to achieve the identified objectives</a:t>
            </a:r>
          </a:p>
          <a:p>
            <a:pPr marL="0" indent="0">
              <a:buNone/>
            </a:pPr>
            <a:endParaRPr lang="en-US" sz="2600" dirty="0" smtClean="0"/>
          </a:p>
          <a:p>
            <a:pPr lvl="1">
              <a:buFont typeface="Wingdings" pitchFamily="2" charset="2"/>
              <a:buChar char="§"/>
            </a:pPr>
            <a:r>
              <a:rPr lang="en-US" sz="2600" dirty="0" smtClean="0"/>
              <a:t>Carry forward into the Progress Note which documents:</a:t>
            </a:r>
          </a:p>
          <a:p>
            <a:pPr lvl="3">
              <a:buFont typeface="Wingdings" pitchFamily="2" charset="2"/>
              <a:buChar char="Ø"/>
            </a:pPr>
            <a:r>
              <a:rPr lang="en-US" sz="2600" dirty="0" smtClean="0"/>
              <a:t>Goal-based interventions provided to the client</a:t>
            </a:r>
          </a:p>
          <a:p>
            <a:endParaRPr lang="en-US" u="sn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75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MH Assessment</a:t>
            </a:r>
            <a:br>
              <a:rPr lang="en-US" dirty="0" smtClean="0"/>
            </a:br>
            <a:r>
              <a:rPr lang="en-US" sz="3100" dirty="0" smtClean="0"/>
              <a:t>Step 1 of the Golden Thread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709160"/>
          </a:xfrm>
        </p:spPr>
        <p:txBody>
          <a:bodyPr>
            <a:noAutofit/>
          </a:bodyPr>
          <a:lstStyle/>
          <a:p>
            <a:r>
              <a:rPr lang="en-US" dirty="0"/>
              <a:t>What is </a:t>
            </a:r>
            <a:r>
              <a:rPr lang="en-US" dirty="0" smtClean="0"/>
              <a:t>the purpose</a:t>
            </a:r>
            <a:r>
              <a:rPr lang="en-US" dirty="0"/>
              <a:t>?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Learn </a:t>
            </a:r>
            <a:r>
              <a:rPr lang="en-US" dirty="0" smtClean="0"/>
              <a:t>about </a:t>
            </a:r>
            <a:r>
              <a:rPr lang="en-US" sz="2400" dirty="0" smtClean="0"/>
              <a:t>client’s story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Gather </a:t>
            </a:r>
            <a:r>
              <a:rPr lang="en-US" sz="2400" dirty="0"/>
              <a:t>a lot of information about the client in a </a:t>
            </a:r>
            <a:r>
              <a:rPr lang="en-US" sz="2400" dirty="0" smtClean="0"/>
              <a:t>brief period </a:t>
            </a:r>
            <a:r>
              <a:rPr lang="en-US" sz="2400" dirty="0"/>
              <a:t>of time in order to formulate a </a:t>
            </a:r>
            <a:r>
              <a:rPr lang="en-US" sz="2400" dirty="0" smtClean="0"/>
              <a:t>diagnosis, develop </a:t>
            </a:r>
            <a:r>
              <a:rPr lang="en-US" sz="2400" dirty="0"/>
              <a:t>a conceptualization, and </a:t>
            </a:r>
            <a:r>
              <a:rPr lang="en-US" sz="2400" dirty="0" smtClean="0"/>
              <a:t>collaboratively create </a:t>
            </a:r>
            <a:r>
              <a:rPr lang="en-US" sz="2400" dirty="0"/>
              <a:t>a treatment </a:t>
            </a:r>
            <a:r>
              <a:rPr lang="en-US" sz="2400" dirty="0" smtClean="0"/>
              <a:t>plan (acknowledged by client’s signature).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Determine </a:t>
            </a:r>
            <a:r>
              <a:rPr lang="en-US" sz="2400" dirty="0"/>
              <a:t>if the client meets medical </a:t>
            </a:r>
            <a:r>
              <a:rPr lang="en-US" sz="2400" dirty="0" smtClean="0"/>
              <a:t>necessity:</a:t>
            </a:r>
          </a:p>
          <a:p>
            <a:pPr lvl="2">
              <a:buFont typeface="Wingdings" pitchFamily="2" charset="2"/>
              <a:buChar char="§"/>
            </a:pPr>
            <a:r>
              <a:rPr lang="en-US" sz="2200" dirty="0" smtClean="0"/>
              <a:t> (Does </a:t>
            </a:r>
            <a:r>
              <a:rPr lang="en-US" sz="2200" dirty="0"/>
              <a:t>he/she have </a:t>
            </a:r>
            <a:r>
              <a:rPr lang="en-US" sz="2200" dirty="0" smtClean="0"/>
              <a:t>an “included” </a:t>
            </a:r>
            <a:r>
              <a:rPr lang="en-US" sz="2200" dirty="0"/>
              <a:t>diagnosis and an </a:t>
            </a:r>
            <a:r>
              <a:rPr lang="en-US" sz="2200" dirty="0" smtClean="0"/>
              <a:t>impairment in </a:t>
            </a:r>
            <a:r>
              <a:rPr lang="en-US" sz="2200" dirty="0"/>
              <a:t>life functioning due to his/her mental health </a:t>
            </a:r>
            <a:r>
              <a:rPr lang="en-US" sz="2200" dirty="0" smtClean="0"/>
              <a:t>symptoms?)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7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MH Assessment</a:t>
            </a:r>
            <a:br>
              <a:rPr lang="en-US" dirty="0"/>
            </a:br>
            <a:r>
              <a:rPr lang="en-US" sz="3100" dirty="0"/>
              <a:t>Step 1 of the Golden </a:t>
            </a:r>
            <a:r>
              <a:rPr lang="en-US" sz="3100" dirty="0" smtClean="0"/>
              <a:t>Thread </a:t>
            </a:r>
            <a:r>
              <a:rPr lang="en-US" sz="3100" i="1" dirty="0" smtClean="0"/>
              <a:t>continued</a:t>
            </a:r>
            <a:endParaRPr lang="en-US" sz="31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sz="3100" dirty="0"/>
              <a:t>Presenting Problems (symptoms/behaviors</a:t>
            </a:r>
            <a:r>
              <a:rPr lang="en-US" sz="3100" dirty="0" smtClean="0"/>
              <a:t>):</a:t>
            </a:r>
          </a:p>
          <a:p>
            <a:pPr lvl="1">
              <a:buFont typeface="Wingdings" pitchFamily="2" charset="2"/>
              <a:buChar char="§"/>
            </a:pPr>
            <a:r>
              <a:rPr lang="en-US" sz="3100" dirty="0"/>
              <a:t>Document the intensity, frequency, duration and onset of current </a:t>
            </a:r>
            <a:r>
              <a:rPr lang="en-US" sz="3100" dirty="0" smtClean="0"/>
              <a:t>symptoms/behaviors</a:t>
            </a:r>
          </a:p>
          <a:p>
            <a:pPr marL="457200" lvl="1" indent="0">
              <a:buNone/>
            </a:pPr>
            <a:endParaRPr lang="en-US" sz="3100" dirty="0" smtClean="0"/>
          </a:p>
          <a:p>
            <a:r>
              <a:rPr lang="en-US" sz="3100" dirty="0"/>
              <a:t>Impairments in Life </a:t>
            </a:r>
            <a:r>
              <a:rPr lang="en-US" sz="3100" dirty="0" smtClean="0"/>
              <a:t>Functioning:</a:t>
            </a:r>
          </a:p>
          <a:p>
            <a:pPr lvl="1">
              <a:buFont typeface="Wingdings" pitchFamily="2" charset="2"/>
              <a:buChar char="§"/>
            </a:pPr>
            <a:r>
              <a:rPr lang="en-US" sz="3100" dirty="0" smtClean="0"/>
              <a:t>Document the connection </a:t>
            </a:r>
            <a:r>
              <a:rPr lang="en-US" sz="3100" dirty="0"/>
              <a:t>between impairments and their relationship to </a:t>
            </a:r>
            <a:r>
              <a:rPr lang="en-US" sz="3100" dirty="0" smtClean="0"/>
              <a:t>MH symptoms/behaviors of the diagnosis</a:t>
            </a:r>
          </a:p>
          <a:p>
            <a:pPr lvl="2">
              <a:buFont typeface="Wingdings" pitchFamily="2" charset="2"/>
              <a:buChar char="§"/>
            </a:pPr>
            <a:r>
              <a:rPr lang="en-US" sz="2900" dirty="0" smtClean="0"/>
              <a:t>e.g</a:t>
            </a:r>
            <a:r>
              <a:rPr lang="en-US" sz="2900" dirty="0"/>
              <a:t>., difficulty keeping a job due to his depressed mood, lack of energy, and difficulties concentrating, which are significantly interfering with his work performance.</a:t>
            </a:r>
          </a:p>
          <a:p>
            <a:pPr lvl="1">
              <a:buFont typeface="Wingdings" pitchFamily="2" charset="2"/>
              <a:buChar char="§"/>
            </a:pPr>
            <a:r>
              <a:rPr lang="en-US" sz="3100" dirty="0" smtClean="0"/>
              <a:t>Best practice to document both the </a:t>
            </a:r>
            <a:r>
              <a:rPr lang="en-US" sz="3100" dirty="0"/>
              <a:t>client’s activity level both </a:t>
            </a:r>
            <a:r>
              <a:rPr lang="en-US" sz="3100" b="1" dirty="0"/>
              <a:t>prior </a:t>
            </a:r>
            <a:r>
              <a:rPr lang="en-US" sz="3100" b="1" dirty="0" smtClean="0"/>
              <a:t>to </a:t>
            </a:r>
            <a:r>
              <a:rPr lang="en-US" sz="3100" dirty="0"/>
              <a:t>and </a:t>
            </a:r>
            <a:r>
              <a:rPr lang="en-US" sz="3100" b="1" dirty="0"/>
              <a:t>at the onset </a:t>
            </a:r>
            <a:r>
              <a:rPr lang="en-US" sz="3100" dirty="0"/>
              <a:t>of </a:t>
            </a:r>
            <a:r>
              <a:rPr lang="en-US" sz="3100" dirty="0" smtClean="0"/>
              <a:t>symptoms.</a:t>
            </a:r>
            <a:endParaRPr lang="en-US" sz="3100" dirty="0"/>
          </a:p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16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MH Assessment</a:t>
            </a:r>
            <a:br>
              <a:rPr lang="en-US" dirty="0"/>
            </a:br>
            <a:r>
              <a:rPr lang="en-US" sz="3100" dirty="0"/>
              <a:t>Step 1 of the Golden Thread </a:t>
            </a:r>
            <a:r>
              <a:rPr lang="en-US" sz="3100" i="1" dirty="0"/>
              <a:t>continued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26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Assess for Substance Use Disorders (SUD):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Document past and current use in record.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For children/adolescents document caregiver’s use and impact upon the client.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If appropriate establish SUD Diagnosis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Cannot be primary (FOCUS OF TX) Diagnosis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Include in Client Plan—by addressing the underlying MH </a:t>
            </a:r>
            <a:r>
              <a:rPr lang="en-US" dirty="0" err="1" smtClean="0"/>
              <a:t>Dx’s</a:t>
            </a:r>
            <a:r>
              <a:rPr lang="en-US" dirty="0" smtClean="0"/>
              <a:t> signs, </a:t>
            </a:r>
            <a:r>
              <a:rPr lang="en-US" dirty="0" err="1" smtClean="0"/>
              <a:t>Sx</a:t>
            </a:r>
            <a:r>
              <a:rPr lang="en-US" dirty="0" smtClean="0"/>
              <a:t>, and behaviors through the </a:t>
            </a:r>
            <a:r>
              <a:rPr lang="en-US" b="1" u="sng" dirty="0" smtClean="0"/>
              <a:t>MH</a:t>
            </a:r>
            <a:r>
              <a:rPr lang="en-US" dirty="0" smtClean="0"/>
              <a:t> Objectives.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69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MH Assessment</a:t>
            </a:r>
            <a:br>
              <a:rPr lang="en-US" sz="2800" dirty="0"/>
            </a:br>
            <a:r>
              <a:rPr lang="en-US" sz="2800" dirty="0"/>
              <a:t>Step 1 of the Golden Thread </a:t>
            </a:r>
            <a:r>
              <a:rPr lang="en-US" sz="2800" i="1" dirty="0"/>
              <a:t>continued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pPr lvl="0"/>
            <a:endParaRPr lang="en-US" b="1" dirty="0" smtClean="0"/>
          </a:p>
          <a:p>
            <a:pPr lvl="0"/>
            <a:r>
              <a:rPr lang="en-US" b="1" dirty="0" smtClean="0"/>
              <a:t>Annual </a:t>
            </a:r>
            <a:r>
              <a:rPr lang="en-US" b="1" dirty="0"/>
              <a:t>Assessments:</a:t>
            </a:r>
            <a:r>
              <a:rPr lang="en-US" dirty="0"/>
              <a:t> </a:t>
            </a:r>
            <a:r>
              <a:rPr lang="en-US" dirty="0" smtClean="0"/>
              <a:t>As of 8/1/2014 full Assessments </a:t>
            </a:r>
            <a:r>
              <a:rPr lang="en-US" dirty="0"/>
              <a:t>are </a:t>
            </a:r>
            <a:r>
              <a:rPr lang="en-US" dirty="0" smtClean="0"/>
              <a:t>required </a:t>
            </a:r>
            <a:r>
              <a:rPr lang="en-US" dirty="0"/>
              <a:t>on an annual basis</a:t>
            </a:r>
            <a:r>
              <a:rPr lang="en-US" dirty="0" smtClean="0"/>
              <a:t>.</a:t>
            </a:r>
          </a:p>
          <a:p>
            <a:pPr marL="137160" lvl="0" indent="0">
              <a:buNone/>
            </a:pPr>
            <a:endParaRPr lang="en-US" dirty="0" smtClean="0"/>
          </a:p>
          <a:p>
            <a:pPr lvl="0"/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See 9/3/14 BHCS Memorandum handout.</a:t>
            </a:r>
            <a:r>
              <a:rPr lang="en-US" dirty="0" smtClean="0"/>
              <a:t> </a:t>
            </a:r>
          </a:p>
          <a:p>
            <a:pPr marL="13716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49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MH Assessment</a:t>
            </a:r>
            <a:br>
              <a:rPr lang="en-US" dirty="0"/>
            </a:br>
            <a:r>
              <a:rPr lang="en-US" sz="3100" dirty="0"/>
              <a:t>Step 1 of the Golden Thread </a:t>
            </a:r>
            <a:r>
              <a:rPr lang="en-US" sz="3100" i="1" dirty="0"/>
              <a:t>continued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82000" cy="4572000"/>
          </a:xfrm>
        </p:spPr>
        <p:txBody>
          <a:bodyPr>
            <a:noAutofit/>
          </a:bodyPr>
          <a:lstStyle/>
          <a:p>
            <a:pPr marL="137160" indent="0">
              <a:buNone/>
            </a:pPr>
            <a:endParaRPr lang="en-US" sz="2000" dirty="0" smtClean="0"/>
          </a:p>
          <a:p>
            <a:r>
              <a:rPr lang="en-US" sz="2000" dirty="0" smtClean="0"/>
              <a:t>Initial Assessment must be completed within 30 days of the Episode Opening Date (EOD) </a:t>
            </a:r>
            <a:r>
              <a:rPr lang="en-US" sz="2000" i="1" dirty="0" smtClean="0"/>
              <a:t>based on a soft count.</a:t>
            </a:r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Annual Assessments </a:t>
            </a:r>
            <a:r>
              <a:rPr lang="en-US" altLang="en-US" sz="2000" dirty="0"/>
              <a:t>after </a:t>
            </a:r>
            <a:r>
              <a:rPr lang="en-US" altLang="en-US" sz="2000" dirty="0" smtClean="0"/>
              <a:t>that must be </a:t>
            </a:r>
            <a:r>
              <a:rPr lang="en-US" sz="2000" dirty="0" smtClean="0"/>
              <a:t>completed </a:t>
            </a:r>
            <a:r>
              <a:rPr lang="en-US" sz="2000" dirty="0"/>
              <a:t>within the 30 day period prior to the first day of the </a:t>
            </a:r>
            <a:r>
              <a:rPr lang="en-US" sz="2000" dirty="0" smtClean="0"/>
              <a:t>Episode Opening Month (EOM). </a:t>
            </a:r>
          </a:p>
          <a:p>
            <a:pPr marL="585216" lvl="1" indent="0">
              <a:buNone/>
            </a:pPr>
            <a:endParaRPr lang="en-US" sz="2000" dirty="0" smtClean="0"/>
          </a:p>
          <a:p>
            <a:pPr lvl="1"/>
            <a:r>
              <a:rPr lang="en-US" sz="1600" i="1" dirty="0"/>
              <a:t>E.G.</a:t>
            </a:r>
            <a:r>
              <a:rPr lang="en-US" sz="1600" dirty="0"/>
              <a:t> Episode Opening Date (EOD) </a:t>
            </a:r>
            <a:r>
              <a:rPr lang="en-US" sz="1600" dirty="0" smtClean="0"/>
              <a:t>8/28/14 </a:t>
            </a:r>
            <a:r>
              <a:rPr lang="en-US" sz="1600" dirty="0"/>
              <a:t>and Assessment due by </a:t>
            </a:r>
            <a:r>
              <a:rPr lang="en-US" sz="1600" dirty="0" smtClean="0"/>
              <a:t>9/27/14.</a:t>
            </a:r>
          </a:p>
          <a:p>
            <a:pPr lvl="1"/>
            <a:r>
              <a:rPr lang="en-US" sz="1600" dirty="0" smtClean="0"/>
              <a:t>Annual Assessment must be completed in July 2015 and signed no later then 7/31/2015</a:t>
            </a:r>
            <a:endParaRPr lang="en-US" sz="1600" dirty="0"/>
          </a:p>
          <a:p>
            <a:pPr marL="137160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54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800" b="0" i="0" u="none" strike="noStrike" baseline="0" dirty="0" smtClean="0">
              <a:latin typeface="Wingdings"/>
            </a:endParaRPr>
          </a:p>
          <a:p>
            <a:r>
              <a:rPr lang="en-US" sz="2400" dirty="0" smtClean="0">
                <a:latin typeface="Arial"/>
              </a:rPr>
              <a:t>Discuss the</a:t>
            </a:r>
            <a:r>
              <a:rPr lang="en-US" sz="2400" b="0" i="0" u="none" strike="noStrike" baseline="0" dirty="0" smtClean="0">
                <a:latin typeface="Arial"/>
              </a:rPr>
              <a:t> core elements of Medical Necessity and the Clinical Loop </a:t>
            </a:r>
            <a:r>
              <a:rPr lang="en-US" sz="2400" b="0" i="1" u="none" strike="noStrike" baseline="0" dirty="0" smtClean="0">
                <a:latin typeface="Arial"/>
              </a:rPr>
              <a:t>aka</a:t>
            </a:r>
            <a:r>
              <a:rPr lang="en-US" sz="2400" b="0" i="0" u="none" strike="noStrike" baseline="0" dirty="0" smtClean="0">
                <a:latin typeface="Arial"/>
              </a:rPr>
              <a:t> Golden</a:t>
            </a:r>
            <a:r>
              <a:rPr lang="en-US" sz="2400" b="0" i="0" u="none" strike="noStrike" dirty="0" smtClean="0">
                <a:latin typeface="Arial"/>
              </a:rPr>
              <a:t> Thread</a:t>
            </a:r>
            <a:endParaRPr lang="en-US" sz="2400" b="0" i="0" u="none" strike="noStrike" baseline="0" dirty="0" smtClean="0">
              <a:latin typeface="Arial"/>
            </a:endParaRPr>
          </a:p>
          <a:p>
            <a:r>
              <a:rPr lang="en-US" sz="2400" dirty="0" smtClean="0">
                <a:latin typeface="Arial"/>
              </a:rPr>
              <a:t>Strengthen </a:t>
            </a:r>
            <a:r>
              <a:rPr lang="en-US" sz="2400" b="0" i="0" u="none" strike="noStrike" baseline="0" dirty="0" smtClean="0">
                <a:latin typeface="Arial"/>
              </a:rPr>
              <a:t>the ability to assess and document client problem areas, symptoms, strengths, and impairments in an Assessment. </a:t>
            </a:r>
          </a:p>
          <a:p>
            <a:r>
              <a:rPr lang="en-US" sz="2400" dirty="0" smtClean="0">
                <a:latin typeface="Arial"/>
              </a:rPr>
              <a:t>Improve the ability to develop client goals and mental health objectives in compliance with Medi-Cal/DHCS requirements</a:t>
            </a:r>
            <a:r>
              <a:rPr lang="en-US" sz="2400" b="0" i="0" u="none" strike="noStrike" baseline="0" dirty="0" smtClean="0">
                <a:latin typeface="Arial"/>
              </a:rPr>
              <a:t>. </a:t>
            </a:r>
          </a:p>
          <a:p>
            <a:r>
              <a:rPr lang="en-US" sz="2400" b="0" i="0" u="none" strike="noStrike" baseline="0" dirty="0" smtClean="0">
                <a:latin typeface="Arial"/>
              </a:rPr>
              <a:t>Learn how to </a:t>
            </a:r>
            <a:r>
              <a:rPr lang="en-US" sz="2400" dirty="0" smtClean="0">
                <a:latin typeface="Arial"/>
              </a:rPr>
              <a:t>document </a:t>
            </a:r>
            <a:r>
              <a:rPr lang="en-US" sz="2400" b="0" i="0" u="none" strike="noStrike" dirty="0" smtClean="0">
                <a:latin typeface="Arial"/>
              </a:rPr>
              <a:t>Medi-Cal/DHCS </a:t>
            </a:r>
            <a:r>
              <a:rPr lang="en-US" sz="2400" b="0" i="0" u="none" strike="noStrike" baseline="0" dirty="0" smtClean="0">
                <a:latin typeface="Arial"/>
              </a:rPr>
              <a:t>Progress Notes.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75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MH Assessment</a:t>
            </a:r>
            <a:br>
              <a:rPr lang="en-US" sz="2800" dirty="0"/>
            </a:br>
            <a:r>
              <a:rPr lang="en-US" sz="2800" dirty="0"/>
              <a:t>Step 1 of the Golden Thread </a:t>
            </a:r>
            <a:r>
              <a:rPr lang="en-US" sz="2800" i="1" dirty="0"/>
              <a:t>continued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/>
              <a:t>Who </a:t>
            </a:r>
            <a:r>
              <a:rPr lang="en-US" sz="2000" dirty="0" smtClean="0"/>
              <a:t>can: 1.) established </a:t>
            </a:r>
            <a:r>
              <a:rPr lang="en-US" sz="2000" dirty="0"/>
              <a:t>a diagnosis, </a:t>
            </a:r>
            <a:r>
              <a:rPr lang="en-US" sz="2000" dirty="0" smtClean="0"/>
              <a:t>2.) complete,  </a:t>
            </a:r>
            <a:r>
              <a:rPr lang="en-US" sz="2000" dirty="0"/>
              <a:t>&amp; </a:t>
            </a:r>
            <a:r>
              <a:rPr lang="en-US" sz="2000" dirty="0" smtClean="0"/>
              <a:t>3.) sign </a:t>
            </a:r>
            <a:r>
              <a:rPr lang="en-US" sz="2000" dirty="0"/>
              <a:t>an Assessment?</a:t>
            </a:r>
          </a:p>
          <a:p>
            <a:pPr lvl="1"/>
            <a:r>
              <a:rPr lang="en-US" sz="2000" b="1" dirty="0"/>
              <a:t>Licensed </a:t>
            </a:r>
            <a:r>
              <a:rPr lang="en-US" sz="2000" b="1" dirty="0" smtClean="0"/>
              <a:t>LPHA</a:t>
            </a:r>
          </a:p>
          <a:p>
            <a:pPr marL="585216" lvl="1" indent="0">
              <a:buNone/>
            </a:pPr>
            <a:endParaRPr lang="en-US" sz="2000" b="1" dirty="0"/>
          </a:p>
          <a:p>
            <a:r>
              <a:rPr lang="en-US" sz="2000" dirty="0"/>
              <a:t>Who </a:t>
            </a:r>
            <a:r>
              <a:rPr lang="en-US" sz="2000" dirty="0" smtClean="0"/>
              <a:t>can: 1.) complete, 2.) </a:t>
            </a:r>
            <a:r>
              <a:rPr lang="en-US" sz="2000" dirty="0"/>
              <a:t>and sign an Assessment but not provide a Diagnosis?</a:t>
            </a:r>
          </a:p>
          <a:p>
            <a:pPr lvl="1"/>
            <a:r>
              <a:rPr lang="en-US" sz="2000" b="1" dirty="0"/>
              <a:t>Graduate Students with a co-signature of a licensed LPHA</a:t>
            </a:r>
          </a:p>
          <a:p>
            <a:pPr lvl="2"/>
            <a:r>
              <a:rPr lang="en-US" sz="1800" b="1" dirty="0"/>
              <a:t>Must indicate in the Assessment which </a:t>
            </a:r>
            <a:r>
              <a:rPr lang="en-US" sz="1800" b="1" u="sng" dirty="0"/>
              <a:t>licensed LPHA </a:t>
            </a:r>
            <a:r>
              <a:rPr lang="en-US" sz="1800" b="1" dirty="0"/>
              <a:t>provided the Diagnosis and the date it was assigned</a:t>
            </a:r>
            <a:r>
              <a:rPr lang="en-US" sz="1800" b="1" dirty="0" smtClean="0"/>
              <a:t>.</a:t>
            </a:r>
          </a:p>
          <a:p>
            <a:pPr marL="905256" lvl="2" indent="0">
              <a:buNone/>
            </a:pPr>
            <a:endParaRPr lang="en-US" sz="1800" b="1" dirty="0"/>
          </a:p>
          <a:p>
            <a:r>
              <a:rPr lang="en-US" sz="2000" dirty="0"/>
              <a:t>Who </a:t>
            </a:r>
            <a:r>
              <a:rPr lang="en-US" sz="2000" dirty="0" smtClean="0"/>
              <a:t>can: 1.) </a:t>
            </a:r>
            <a:r>
              <a:rPr lang="en-US" sz="2000" dirty="0"/>
              <a:t>complete </a:t>
            </a:r>
            <a:r>
              <a:rPr lang="en-US" sz="2000" dirty="0" smtClean="0"/>
              <a:t>and, 2.) sign </a:t>
            </a:r>
            <a:r>
              <a:rPr lang="en-US" sz="2000" dirty="0"/>
              <a:t>an Assessment </a:t>
            </a:r>
            <a:r>
              <a:rPr lang="en-US" sz="2000" u="sng" dirty="0"/>
              <a:t>but requires a co-signature for the diagnosis </a:t>
            </a:r>
            <a:r>
              <a:rPr lang="en-US" sz="2000" dirty="0"/>
              <a:t>given?</a:t>
            </a:r>
          </a:p>
          <a:p>
            <a:pPr lvl="1"/>
            <a:r>
              <a:rPr lang="en-US" sz="2000" dirty="0"/>
              <a:t>Waivered LPHA, Registered </a:t>
            </a:r>
            <a:r>
              <a:rPr lang="en-US" sz="2000" dirty="0" smtClean="0"/>
              <a:t>LPHA</a:t>
            </a:r>
          </a:p>
          <a:p>
            <a:pPr marL="585216" lvl="1" indent="0">
              <a:buNone/>
            </a:pPr>
            <a:endParaRPr lang="en-US" sz="2000" dirty="0" smtClean="0"/>
          </a:p>
          <a:p>
            <a:r>
              <a:rPr lang="en-US" sz="2000" dirty="0"/>
              <a:t>MHRS may ONLY </a:t>
            </a:r>
            <a:r>
              <a:rPr lang="en-US" sz="2000" b="1" dirty="0"/>
              <a:t>gather</a:t>
            </a:r>
            <a:r>
              <a:rPr lang="en-US" sz="2000" dirty="0"/>
              <a:t> demographic &amp; client reported information.</a:t>
            </a:r>
          </a:p>
          <a:p>
            <a:pPr lvl="1"/>
            <a:r>
              <a:rPr lang="en-US" sz="2000" b="1" dirty="0"/>
              <a:t>Enter information into progress note, not into the assessment</a:t>
            </a:r>
          </a:p>
          <a:p>
            <a:pPr marL="585216" lvl="1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8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MH Assessment</a:t>
            </a:r>
            <a:br>
              <a:rPr lang="en-US" dirty="0"/>
            </a:br>
            <a:r>
              <a:rPr lang="en-US" sz="3100" dirty="0"/>
              <a:t>Step 1 of the Golden Thread </a:t>
            </a:r>
            <a:r>
              <a:rPr lang="en-US" sz="3100" i="1" dirty="0"/>
              <a:t>continued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876800"/>
          </a:xfrm>
        </p:spPr>
        <p:txBody>
          <a:bodyPr>
            <a:normAutofit fontScale="70000" lnSpcReduction="20000"/>
          </a:bodyPr>
          <a:lstStyle/>
          <a:p>
            <a:pPr marL="585216" lvl="1" indent="0">
              <a:buNone/>
            </a:pPr>
            <a:endParaRPr lang="en-US" sz="3200" dirty="0" smtClean="0"/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If </a:t>
            </a:r>
            <a:r>
              <a:rPr lang="en-US" sz="3200" dirty="0"/>
              <a:t>all information for the </a:t>
            </a:r>
            <a:r>
              <a:rPr lang="en-US" sz="3200" dirty="0" smtClean="0"/>
              <a:t>Initial </a:t>
            </a:r>
            <a:r>
              <a:rPr lang="en-US" sz="3200" dirty="0"/>
              <a:t>A</a:t>
            </a:r>
            <a:r>
              <a:rPr lang="en-US" sz="3200" dirty="0" smtClean="0"/>
              <a:t>ssessment </a:t>
            </a:r>
            <a:r>
              <a:rPr lang="en-US" sz="3200" dirty="0"/>
              <a:t>is gathered in </a:t>
            </a:r>
            <a:r>
              <a:rPr lang="en-US" sz="3200" u="sng" dirty="0"/>
              <a:t>one assessment </a:t>
            </a:r>
            <a:r>
              <a:rPr lang="en-US" sz="3200" u="sng" dirty="0" smtClean="0"/>
              <a:t>contact</a:t>
            </a:r>
          </a:p>
          <a:p>
            <a:pPr lvl="2">
              <a:buFont typeface="Wingdings" pitchFamily="2" charset="2"/>
              <a:buChar char="§"/>
            </a:pPr>
            <a:r>
              <a:rPr lang="en-US" sz="3200" dirty="0" smtClean="0"/>
              <a:t>Reference </a:t>
            </a:r>
            <a:r>
              <a:rPr lang="en-US" sz="3200" dirty="0"/>
              <a:t>I</a:t>
            </a:r>
            <a:r>
              <a:rPr lang="en-US" sz="3200" dirty="0" smtClean="0"/>
              <a:t>nitial </a:t>
            </a:r>
            <a:r>
              <a:rPr lang="en-US" sz="3200" dirty="0"/>
              <a:t>A</a:t>
            </a:r>
            <a:r>
              <a:rPr lang="en-US" sz="3200" dirty="0" smtClean="0"/>
              <a:t>ssessment </a:t>
            </a:r>
            <a:r>
              <a:rPr lang="en-US" sz="3200" dirty="0"/>
              <a:t>completed in the Progress </a:t>
            </a:r>
            <a:r>
              <a:rPr lang="en-US" sz="3200" dirty="0" smtClean="0"/>
              <a:t>Note</a:t>
            </a:r>
          </a:p>
          <a:p>
            <a:pPr lvl="3">
              <a:buFont typeface="Wingdings" pitchFamily="2" charset="2"/>
              <a:buChar char="§"/>
            </a:pPr>
            <a:r>
              <a:rPr lang="en-US" sz="2800" dirty="0" smtClean="0"/>
              <a:t>“Completed </a:t>
            </a:r>
            <a:r>
              <a:rPr lang="en-US" sz="2800" dirty="0"/>
              <a:t>Initial Assessment (see Initial Assessment dated xx/xx/xx in clinical record</a:t>
            </a:r>
            <a:r>
              <a:rPr lang="en-US" sz="2800" dirty="0" smtClean="0"/>
              <a:t>)”</a:t>
            </a:r>
          </a:p>
          <a:p>
            <a:pPr lvl="3">
              <a:buFont typeface="Wingdings" pitchFamily="2" charset="2"/>
              <a:buChar char="§"/>
            </a:pPr>
            <a:r>
              <a:rPr lang="en-US" sz="3200" dirty="0" smtClean="0"/>
              <a:t>Sign/date </a:t>
            </a:r>
            <a:r>
              <a:rPr lang="en-US" sz="3200" dirty="0"/>
              <a:t>the </a:t>
            </a:r>
            <a:r>
              <a:rPr lang="en-US" sz="3200" dirty="0" smtClean="0"/>
              <a:t>Assessment </a:t>
            </a:r>
            <a:r>
              <a:rPr lang="en-US" sz="3200" dirty="0"/>
              <a:t>as of the date of the assessment </a:t>
            </a:r>
            <a:r>
              <a:rPr lang="en-US" sz="3200" dirty="0" smtClean="0"/>
              <a:t>contact</a:t>
            </a:r>
            <a:endParaRPr lang="en-US" sz="3200" dirty="0"/>
          </a:p>
          <a:p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sz="3200" dirty="0"/>
              <a:t>If information for the </a:t>
            </a:r>
            <a:r>
              <a:rPr lang="en-US" sz="3200" dirty="0" smtClean="0"/>
              <a:t>Initial </a:t>
            </a:r>
            <a:r>
              <a:rPr lang="en-US" sz="3200" dirty="0"/>
              <a:t>A</a:t>
            </a:r>
            <a:r>
              <a:rPr lang="en-US" sz="3200" dirty="0" smtClean="0"/>
              <a:t>ssessment </a:t>
            </a:r>
            <a:r>
              <a:rPr lang="en-US" sz="3200" dirty="0"/>
              <a:t>is gathered in </a:t>
            </a:r>
            <a:r>
              <a:rPr lang="en-US" sz="3200" u="sng" dirty="0"/>
              <a:t>multiple assessment contacts</a:t>
            </a:r>
            <a:r>
              <a:rPr lang="en-US" sz="3200" u="sng" dirty="0" smtClean="0"/>
              <a:t>,</a:t>
            </a:r>
          </a:p>
          <a:p>
            <a:pPr lvl="3">
              <a:buFont typeface="Wingdings" pitchFamily="2" charset="2"/>
              <a:buChar char="§"/>
            </a:pPr>
            <a:r>
              <a:rPr lang="en-US" sz="3000" dirty="0" smtClean="0"/>
              <a:t>Reference </a:t>
            </a:r>
            <a:r>
              <a:rPr lang="en-US" sz="3000" dirty="0"/>
              <a:t>sections of the </a:t>
            </a:r>
            <a:r>
              <a:rPr lang="en-US" sz="3000" dirty="0" smtClean="0"/>
              <a:t>Initial </a:t>
            </a:r>
            <a:r>
              <a:rPr lang="en-US" sz="3000" dirty="0"/>
              <a:t>A</a:t>
            </a:r>
            <a:r>
              <a:rPr lang="en-US" sz="3000" dirty="0" smtClean="0"/>
              <a:t>ssessment </a:t>
            </a:r>
            <a:r>
              <a:rPr lang="en-US" sz="3000" dirty="0"/>
              <a:t>completed in each Progress Note</a:t>
            </a:r>
          </a:p>
          <a:p>
            <a:pPr lvl="3">
              <a:buFont typeface="Wingdings" pitchFamily="2" charset="2"/>
              <a:buChar char="§"/>
            </a:pPr>
            <a:r>
              <a:rPr lang="en-US" sz="3000" dirty="0" smtClean="0"/>
              <a:t>Sign/date </a:t>
            </a:r>
            <a:r>
              <a:rPr lang="en-US" sz="3000" dirty="0"/>
              <a:t>the </a:t>
            </a:r>
            <a:r>
              <a:rPr lang="en-US" sz="3000" dirty="0" smtClean="0"/>
              <a:t>Assessment </a:t>
            </a:r>
            <a:r>
              <a:rPr lang="en-US" sz="3000" dirty="0"/>
              <a:t>as of the date of the last assessment contact</a:t>
            </a:r>
          </a:p>
          <a:p>
            <a:endParaRPr lang="en-US" u="sng" dirty="0"/>
          </a:p>
          <a:p>
            <a:pPr lvl="2">
              <a:buFont typeface="Wingdings" pitchFamily="2" charset="2"/>
              <a:buChar char="§"/>
            </a:pPr>
            <a:endParaRPr lang="en-US" sz="2200" dirty="0"/>
          </a:p>
          <a:p>
            <a:endParaRPr lang="en-US" u="sn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51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MH Assessment</a:t>
            </a:r>
            <a:br>
              <a:rPr lang="en-US" dirty="0"/>
            </a:br>
            <a:r>
              <a:rPr lang="en-US" sz="3100" dirty="0"/>
              <a:t>Step 1 of the Golden Thread </a:t>
            </a:r>
            <a:r>
              <a:rPr lang="en-US" sz="3100" i="1" dirty="0"/>
              <a:t>continued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 smtClean="0"/>
              <a:t>If </a:t>
            </a:r>
            <a:r>
              <a:rPr lang="en-US" sz="2200" dirty="0"/>
              <a:t>information is gathered AFTER the initial assessment </a:t>
            </a:r>
            <a:r>
              <a:rPr lang="en-US" sz="2200" dirty="0" smtClean="0"/>
              <a:t>has been completed, </a:t>
            </a:r>
            <a:r>
              <a:rPr lang="en-US" sz="2200" dirty="0"/>
              <a:t>an </a:t>
            </a:r>
            <a:r>
              <a:rPr lang="en-US" sz="2200" u="sng" dirty="0"/>
              <a:t>Assessment Addendum </a:t>
            </a:r>
            <a:r>
              <a:rPr lang="en-US" sz="2200" dirty="0" smtClean="0"/>
              <a:t> MUST </a:t>
            </a:r>
            <a:r>
              <a:rPr lang="en-US" sz="2200" dirty="0"/>
              <a:t>be used instead of adding to the original Assessment </a:t>
            </a:r>
            <a:endParaRPr lang="en-US" sz="2200" dirty="0" smtClean="0"/>
          </a:p>
          <a:p>
            <a:pPr marL="137160" indent="0">
              <a:buNone/>
            </a:pPr>
            <a:endParaRPr lang="en-US" sz="2200" dirty="0"/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An</a:t>
            </a:r>
            <a:r>
              <a:rPr lang="en-US" sz="2200" dirty="0" smtClean="0"/>
              <a:t> </a:t>
            </a:r>
            <a:r>
              <a:rPr lang="en-US" sz="2200" i="1" u="sng" dirty="0"/>
              <a:t>Assessment Addendum </a:t>
            </a:r>
            <a:r>
              <a:rPr lang="en-US" sz="2200" dirty="0"/>
              <a:t>should be used to update/confirm information on the original </a:t>
            </a:r>
            <a:r>
              <a:rPr lang="en-US" sz="2200" dirty="0" smtClean="0"/>
              <a:t>Assessment.  </a:t>
            </a:r>
          </a:p>
          <a:p>
            <a:pPr marL="905256" lvl="2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46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MH Assessment</a:t>
            </a:r>
            <a:br>
              <a:rPr lang="en-US" dirty="0"/>
            </a:br>
            <a:r>
              <a:rPr lang="en-US" sz="3100" dirty="0"/>
              <a:t>Step 1 of the Golden Thread </a:t>
            </a:r>
            <a:r>
              <a:rPr lang="en-US" sz="3100" i="1" dirty="0"/>
              <a:t>continued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200" dirty="0" smtClean="0"/>
          </a:p>
          <a:p>
            <a:endParaRPr lang="en-US" sz="2200" dirty="0"/>
          </a:p>
          <a:p>
            <a:r>
              <a:rPr lang="en-US" sz="2200" b="1" dirty="0" smtClean="0"/>
              <a:t>Primary Diagnosis </a:t>
            </a:r>
            <a:r>
              <a:rPr lang="en-US" sz="2200" dirty="0" smtClean="0"/>
              <a:t>is the Medi-Cal Included diagnosis that is the </a:t>
            </a:r>
            <a:r>
              <a:rPr lang="en-US" sz="2200" b="1" dirty="0" smtClean="0"/>
              <a:t>PRIMARY FOCUS OF TREATMENT</a:t>
            </a:r>
            <a:r>
              <a:rPr lang="en-US" sz="2200" dirty="0" smtClean="0"/>
              <a:t>.</a:t>
            </a:r>
          </a:p>
          <a:p>
            <a:pPr marL="137160" indent="0">
              <a:buNone/>
            </a:pPr>
            <a:endParaRPr lang="en-US" sz="2200" dirty="0" smtClean="0"/>
          </a:p>
          <a:p>
            <a:pPr lvl="1"/>
            <a:r>
              <a:rPr lang="en-US" sz="2200" dirty="0" smtClean="0"/>
              <a:t>The Primary </a:t>
            </a:r>
            <a:r>
              <a:rPr lang="en-US" sz="2200" dirty="0"/>
              <a:t>diagnosis in the clinical record must match the primary diagnosis in </a:t>
            </a:r>
            <a:r>
              <a:rPr lang="en-US" dirty="0" smtClean="0"/>
              <a:t>INSYST to ensure an accurate clinical snapshot</a:t>
            </a:r>
          </a:p>
          <a:p>
            <a:pPr marL="905256" lvl="2" indent="0">
              <a:buNone/>
            </a:pPr>
            <a:endParaRPr lang="en-US" sz="2200" dirty="0" smtClean="0"/>
          </a:p>
          <a:p>
            <a:pPr lvl="1"/>
            <a:r>
              <a:rPr lang="en-US" sz="2200" dirty="0" smtClean="0">
                <a:solidFill>
                  <a:srgbClr val="FF0000"/>
                </a:solidFill>
              </a:rPr>
              <a:t>If the Diagnosis is revised you must </a:t>
            </a:r>
            <a:r>
              <a:rPr lang="en-US" dirty="0" smtClean="0">
                <a:solidFill>
                  <a:srgbClr val="FF0000"/>
                </a:solidFill>
              </a:rPr>
              <a:t>update INSYST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US" u="sn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62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Client Plan</a:t>
            </a:r>
            <a:br>
              <a:rPr lang="en-US" dirty="0" smtClean="0"/>
            </a:br>
            <a:r>
              <a:rPr lang="en-US" sz="3100" dirty="0" smtClean="0"/>
              <a:t>Step 2 of the Golden Thread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purpose?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Ensures </a:t>
            </a:r>
            <a:r>
              <a:rPr lang="en-US" dirty="0"/>
              <a:t>a client’s care is goal directed and purposeful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Allows anyone involved in a client’s care to see, at a glance, what a client’s services are aimed at and directed toward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Creates a “road map” for the client, family, and mental health / medical staff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Lists markers of progress; </a:t>
            </a:r>
            <a:r>
              <a:rPr lang="en-US" dirty="0" smtClean="0"/>
              <a:t>“Is </a:t>
            </a:r>
            <a:r>
              <a:rPr lang="en-US" dirty="0"/>
              <a:t>the client getting better</a:t>
            </a:r>
            <a:r>
              <a:rPr lang="en-US" dirty="0" smtClean="0"/>
              <a:t>?” “Is the client stabilizing?” “Is the client progressing developmentally as appropriate?”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82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Treatment Plan Cycle:  </a:t>
            </a:r>
            <a:r>
              <a:rPr lang="en-US" dirty="0"/>
              <a:t>As of (8/1/2014) treatments plans will only be required on an annual basis. The cycle </a:t>
            </a:r>
            <a:r>
              <a:rPr lang="en-US" dirty="0" smtClean="0"/>
              <a:t>must be </a:t>
            </a:r>
            <a:r>
              <a:rPr lang="en-US" dirty="0"/>
              <a:t>kept in sync with the Episode Opening Date (EOD). </a:t>
            </a:r>
            <a:endParaRPr lang="en-US" dirty="0" smtClean="0"/>
          </a:p>
          <a:p>
            <a:pPr marL="137160" lvl="0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Every </a:t>
            </a:r>
            <a:r>
              <a:rPr lang="en-US" dirty="0"/>
              <a:t>Treatment Plan after that would be due on a 12 month cycle, completed within the 30 day period prior to the first day of the EOD month.</a:t>
            </a:r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41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960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endParaRPr lang="en-US" dirty="0" smtClean="0"/>
          </a:p>
          <a:p>
            <a:r>
              <a:rPr lang="en-US" dirty="0" smtClean="0"/>
              <a:t>Charts will enter the Annual cycle when they reach the anniversary of the episode opening date (EOD) month.</a:t>
            </a:r>
            <a:endParaRPr lang="en-US" dirty="0"/>
          </a:p>
          <a:p>
            <a:pPr marL="137160" indent="0">
              <a:buNone/>
            </a:pP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A chart opened on 12/15/13 will convert to an Annual Cycle on 12/1/14. An Annual Assessment &amp; Treatment Plan will be completed in November 2014.</a:t>
            </a:r>
          </a:p>
          <a:p>
            <a:pPr lvl="1"/>
            <a:endParaRPr lang="en-US" dirty="0" smtClean="0"/>
          </a:p>
          <a:p>
            <a:pPr lvl="3"/>
            <a:r>
              <a:rPr lang="en-US" b="1" dirty="0" smtClean="0"/>
              <a:t>6-month Cycle: 12/15/13 – 5/31/14 &amp; 6/1/14 – 11/30/14</a:t>
            </a:r>
          </a:p>
          <a:p>
            <a:pPr lvl="3"/>
            <a:r>
              <a:rPr lang="en-US" b="1" dirty="0" smtClean="0"/>
              <a:t>Annual Cycle: 12/1/14 -11/30/15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A chart opened on 7/1/2014 will convert to an Annual Cycle on 7/1/15.  A 6-month update will continue to be required in December. An Annual Assessment &amp; Treatment Plan will be completed in June.</a:t>
            </a:r>
          </a:p>
          <a:p>
            <a:pPr lvl="3"/>
            <a:r>
              <a:rPr lang="en-US" b="1" dirty="0"/>
              <a:t>6-month Cycle: </a:t>
            </a:r>
            <a:r>
              <a:rPr lang="en-US" b="1" dirty="0" smtClean="0"/>
              <a:t>7/1/14 </a:t>
            </a:r>
            <a:r>
              <a:rPr lang="en-US" b="1" dirty="0"/>
              <a:t>– </a:t>
            </a:r>
            <a:r>
              <a:rPr lang="en-US" b="1" dirty="0" smtClean="0"/>
              <a:t>12/31/14 </a:t>
            </a:r>
            <a:r>
              <a:rPr lang="en-US" b="1" dirty="0"/>
              <a:t>&amp; </a:t>
            </a:r>
            <a:r>
              <a:rPr lang="en-US" b="1" dirty="0" smtClean="0"/>
              <a:t>1/1/15 </a:t>
            </a:r>
            <a:r>
              <a:rPr lang="en-US" b="1" dirty="0"/>
              <a:t>– </a:t>
            </a:r>
            <a:r>
              <a:rPr lang="en-US" b="1" dirty="0" smtClean="0"/>
              <a:t>6/30/15</a:t>
            </a:r>
            <a:endParaRPr lang="en-US" b="1" dirty="0"/>
          </a:p>
          <a:p>
            <a:pPr lvl="3"/>
            <a:r>
              <a:rPr lang="en-US" b="1" dirty="0"/>
              <a:t>Annual Cycle: </a:t>
            </a:r>
            <a:r>
              <a:rPr lang="en-US" b="1" dirty="0" smtClean="0"/>
              <a:t>7/1/15 -</a:t>
            </a:r>
            <a:r>
              <a:rPr lang="en-US" b="1" dirty="0"/>
              <a:t>6</a:t>
            </a:r>
            <a:r>
              <a:rPr lang="en-US" b="1" dirty="0" smtClean="0"/>
              <a:t>/30/15</a:t>
            </a:r>
            <a:endParaRPr lang="en-US" dirty="0" smtClean="0"/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614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960"/>
          </a:xfrm>
        </p:spPr>
        <p:txBody>
          <a:bodyPr>
            <a:normAutofit/>
          </a:bodyPr>
          <a:lstStyle/>
          <a:p>
            <a:pPr lvl="1"/>
            <a:endParaRPr lang="en-US" u="sng" dirty="0" smtClean="0"/>
          </a:p>
          <a:p>
            <a:pPr lvl="1"/>
            <a:r>
              <a:rPr lang="en-US" u="sng" dirty="0" smtClean="0"/>
              <a:t>Providers </a:t>
            </a:r>
            <a:r>
              <a:rPr lang="en-US" i="1" u="sng" dirty="0"/>
              <a:t>MUST</a:t>
            </a:r>
            <a:r>
              <a:rPr lang="en-US" dirty="0"/>
              <a:t> be attentive to the need to update changes in the treatment plan through-out the year. DHCS (and QA) will disallow notes if the treatment plan has </a:t>
            </a:r>
            <a:r>
              <a:rPr lang="en-US" u="sng" dirty="0"/>
              <a:t>not</a:t>
            </a:r>
            <a:r>
              <a:rPr lang="en-US" dirty="0"/>
              <a:t> been updated to reflect new </a:t>
            </a:r>
            <a:r>
              <a:rPr lang="en-US" dirty="0" smtClean="0"/>
              <a:t>client goals</a:t>
            </a:r>
            <a:r>
              <a:rPr lang="en-US" dirty="0"/>
              <a:t>, </a:t>
            </a:r>
            <a:r>
              <a:rPr lang="en-US" dirty="0" smtClean="0"/>
              <a:t>mental health objectives</a:t>
            </a:r>
            <a:r>
              <a:rPr lang="en-US" dirty="0"/>
              <a:t>, and events in the client’s life. </a:t>
            </a:r>
            <a:endParaRPr lang="en-US" dirty="0" smtClean="0"/>
          </a:p>
          <a:p>
            <a:pPr lvl="2"/>
            <a:endParaRPr lang="en-US" sz="1800" dirty="0" smtClean="0"/>
          </a:p>
          <a:p>
            <a:pPr lvl="2"/>
            <a:r>
              <a:rPr lang="en-US" sz="1800" dirty="0" smtClean="0"/>
              <a:t>Examples </a:t>
            </a:r>
            <a:r>
              <a:rPr lang="en-US" sz="1800" dirty="0"/>
              <a:t>of events requiring a change to the Treatment Plan include, but are not limited </a:t>
            </a:r>
            <a:r>
              <a:rPr lang="en-US" sz="1800" dirty="0" smtClean="0"/>
              <a:t>to: </a:t>
            </a:r>
            <a:r>
              <a:rPr lang="en-US" sz="1800" dirty="0"/>
              <a:t>hospitalization, new thoughts or behaviors of self-harm or dangerousness to others, additions of new treatment modalities </a:t>
            </a:r>
            <a:r>
              <a:rPr lang="en-US" sz="1800" dirty="0" smtClean="0"/>
              <a:t>(i.e</a:t>
            </a:r>
            <a:r>
              <a:rPr lang="en-US" sz="1800" dirty="0"/>
              <a:t>. case management or </a:t>
            </a:r>
            <a:r>
              <a:rPr lang="en-US" sz="1800" dirty="0" smtClean="0"/>
              <a:t>groups.)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29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en-US" u="sng" dirty="0" smtClean="0"/>
              <a:t>In </a:t>
            </a:r>
            <a:r>
              <a:rPr lang="en-US" u="sng" dirty="0"/>
              <a:t>addition,</a:t>
            </a:r>
            <a:r>
              <a:rPr lang="en-US" dirty="0"/>
              <a:t> </a:t>
            </a:r>
            <a:r>
              <a:rPr lang="en-US" dirty="0" smtClean="0"/>
              <a:t>it is strongly </a:t>
            </a:r>
            <a:r>
              <a:rPr lang="en-US" b="1" i="1" dirty="0" smtClean="0"/>
              <a:t>recommended</a:t>
            </a:r>
            <a:r>
              <a:rPr lang="en-US" b="1" dirty="0" smtClean="0"/>
              <a:t> </a:t>
            </a:r>
            <a:r>
              <a:rPr lang="en-US" dirty="0" smtClean="0"/>
              <a:t>that charts are reviewed at </a:t>
            </a:r>
            <a:r>
              <a:rPr lang="en-US" dirty="0"/>
              <a:t>60 days after the </a:t>
            </a:r>
            <a:r>
              <a:rPr lang="en-US" dirty="0" smtClean="0"/>
              <a:t>EOD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/>
              <a:t>ensures that the Assessment and the Treatment Plan </a:t>
            </a:r>
            <a:r>
              <a:rPr lang="en-US" dirty="0" smtClean="0"/>
              <a:t>has </a:t>
            </a:r>
            <a:r>
              <a:rPr lang="en-US" dirty="0"/>
              <a:t>been thoroughly completed with all signatures, </a:t>
            </a:r>
            <a:r>
              <a:rPr lang="en-US" dirty="0" smtClean="0"/>
              <a:t>and on </a:t>
            </a:r>
            <a:r>
              <a:rPr lang="en-US" dirty="0"/>
              <a:t>time. </a:t>
            </a:r>
            <a:r>
              <a:rPr lang="en-US" dirty="0" smtClean="0"/>
              <a:t>(This is not necessarily a full Quality  Review and is not triggered by the 485 InSyst report.)</a:t>
            </a:r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If </a:t>
            </a:r>
            <a:r>
              <a:rPr lang="en-US" dirty="0"/>
              <a:t>you skip this </a:t>
            </a:r>
            <a:r>
              <a:rPr lang="en-US" dirty="0" smtClean="0"/>
              <a:t>review </a:t>
            </a:r>
            <a:r>
              <a:rPr lang="en-US" dirty="0"/>
              <a:t>and only do it annually and one of these items is missing, </a:t>
            </a:r>
            <a:r>
              <a:rPr lang="en-US" b="1" u="sng" dirty="0"/>
              <a:t>the financial repercussions </a:t>
            </a:r>
            <a:r>
              <a:rPr lang="en-US" b="1" u="sng" dirty="0" smtClean="0"/>
              <a:t>can be </a:t>
            </a:r>
            <a:r>
              <a:rPr lang="en-US" b="1" u="sng" dirty="0"/>
              <a:t>heavy</a:t>
            </a:r>
            <a:r>
              <a:rPr lang="en-US" b="1" dirty="0"/>
              <a:t>.</a:t>
            </a:r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122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Client Plan</a:t>
            </a:r>
            <a:br>
              <a:rPr lang="en-US" dirty="0"/>
            </a:br>
            <a:r>
              <a:rPr lang="en-US" sz="3100" dirty="0"/>
              <a:t>Step 2 of the Golden </a:t>
            </a:r>
            <a:r>
              <a:rPr lang="en-US" sz="3100" dirty="0" smtClean="0"/>
              <a:t>Thread </a:t>
            </a:r>
            <a:r>
              <a:rPr lang="en-US" sz="3100" i="1" dirty="0" smtClean="0"/>
              <a:t>continued</a:t>
            </a:r>
            <a:endParaRPr lang="en-US" sz="31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5029200"/>
          </a:xfrm>
        </p:spPr>
        <p:txBody>
          <a:bodyPr>
            <a:normAutofit fontScale="92500"/>
          </a:bodyPr>
          <a:lstStyle/>
          <a:p>
            <a:r>
              <a:rPr lang="en-US" sz="3000" dirty="0"/>
              <a:t>Must be completed</a:t>
            </a:r>
            <a:r>
              <a:rPr lang="en-US" sz="3000" dirty="0" smtClean="0"/>
              <a:t>:</a:t>
            </a:r>
            <a:endParaRPr lang="en-US" sz="3000" dirty="0"/>
          </a:p>
          <a:p>
            <a:pPr lvl="1">
              <a:buFont typeface="Wingdings" pitchFamily="2" charset="2"/>
              <a:buChar char="§"/>
            </a:pPr>
            <a:r>
              <a:rPr lang="en-US" sz="3000" dirty="0"/>
              <a:t>W</a:t>
            </a:r>
            <a:r>
              <a:rPr lang="en-US" sz="3000" dirty="0" smtClean="0"/>
              <a:t>ithin 60 days (actual day count starting on EOD.  </a:t>
            </a:r>
          </a:p>
          <a:p>
            <a:pPr lvl="3">
              <a:buFont typeface="Wingdings" pitchFamily="2" charset="2"/>
              <a:buChar char="§"/>
            </a:pPr>
            <a:r>
              <a:rPr lang="en-US" sz="2800" dirty="0" smtClean="0"/>
              <a:t>EOD 8/18/14, then the Plan is due:  10/16/14</a:t>
            </a:r>
          </a:p>
          <a:p>
            <a:pPr lvl="3">
              <a:buFont typeface="Wingdings" pitchFamily="2" charset="2"/>
              <a:buChar char="§"/>
            </a:pPr>
            <a:r>
              <a:rPr lang="en-US" altLang="en-US" sz="2800" dirty="0"/>
              <a:t>T</a:t>
            </a:r>
            <a:r>
              <a:rPr lang="en-US" altLang="en-US" sz="2800" dirty="0" smtClean="0"/>
              <a:t>he </a:t>
            </a:r>
            <a:r>
              <a:rPr lang="en-US" altLang="en-US" sz="2800" dirty="0"/>
              <a:t>2</a:t>
            </a:r>
            <a:r>
              <a:rPr lang="en-US" altLang="en-US" sz="2800" baseline="30000" dirty="0"/>
              <a:t>nd</a:t>
            </a:r>
            <a:r>
              <a:rPr lang="en-US" altLang="en-US" sz="2800" dirty="0"/>
              <a:t> treatment plan is due </a:t>
            </a:r>
            <a:r>
              <a:rPr lang="en-US" altLang="en-US" sz="2800" dirty="0" smtClean="0"/>
              <a:t>approximately 10 </a:t>
            </a:r>
            <a:r>
              <a:rPr lang="en-US" altLang="en-US" sz="2800" dirty="0"/>
              <a:t>months after the first treatment plan </a:t>
            </a:r>
            <a:r>
              <a:rPr lang="en-US" altLang="en-US" sz="2800" b="1" dirty="0"/>
              <a:t>during the month prior to the EOD.</a:t>
            </a:r>
            <a:r>
              <a:rPr lang="en-US" altLang="en-US" sz="2800" dirty="0"/>
              <a:t> Every Treatment Plan after that would be on a 12 month cycle.</a:t>
            </a:r>
            <a:endParaRPr lang="en-US" sz="2800" dirty="0" smtClean="0"/>
          </a:p>
          <a:p>
            <a:pPr lvl="1">
              <a:buFont typeface="Wingdings" pitchFamily="2" charset="2"/>
              <a:buChar char="§"/>
            </a:pPr>
            <a:r>
              <a:rPr lang="en-US" sz="2800" dirty="0" smtClean="0"/>
              <a:t>A Client Plan is due annually before the first day of the first month of the EOD, and annually thereafter.</a:t>
            </a:r>
          </a:p>
          <a:p>
            <a:endParaRPr lang="en-US" dirty="0"/>
          </a:p>
          <a:p>
            <a:pPr lvl="1">
              <a:buFont typeface="Wingdings" pitchFamily="2" charset="2"/>
              <a:buChar char="§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73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Audiences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295400"/>
            <a:ext cx="5334000" cy="509016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(See Scope of Practice Handout)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LPHA</a:t>
            </a:r>
            <a:r>
              <a:rPr lang="en-US" dirty="0" smtClean="0"/>
              <a:t>—Licensed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LPHA—Registered or Waivered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_________________________________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MH Graduate </a:t>
            </a:r>
            <a:r>
              <a:rPr lang="en-US" b="1" dirty="0" smtClean="0"/>
              <a:t>Students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_________________________________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MHRS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_________________________________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Adjunct</a:t>
            </a:r>
            <a:r>
              <a:rPr lang="en-US" dirty="0" smtClean="0"/>
              <a:t> &amp; Other Staff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Consumer Workers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Family Partners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54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Client Plan</a:t>
            </a:r>
            <a:br>
              <a:rPr lang="en-US" dirty="0"/>
            </a:br>
            <a:r>
              <a:rPr lang="en-US" sz="3100" dirty="0"/>
              <a:t>Step 2 of the Golden Thread </a:t>
            </a:r>
            <a:r>
              <a:rPr lang="en-US" sz="3100" i="1" dirty="0"/>
              <a:t>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013960"/>
          </a:xfrm>
        </p:spPr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en-US" b="1" dirty="0" smtClean="0"/>
              <a:t>Goals</a:t>
            </a:r>
            <a:endParaRPr lang="en-US" b="1" dirty="0"/>
          </a:p>
          <a:p>
            <a:r>
              <a:rPr lang="en-US" sz="2900" dirty="0"/>
              <a:t>The </a:t>
            </a:r>
            <a:r>
              <a:rPr lang="en-US" sz="2900" dirty="0" smtClean="0"/>
              <a:t>Client </a:t>
            </a:r>
            <a:r>
              <a:rPr lang="en-US" sz="2900" b="1" dirty="0" smtClean="0"/>
              <a:t>Goals</a:t>
            </a:r>
            <a:r>
              <a:rPr lang="en-US" sz="2900" dirty="0" smtClean="0"/>
              <a:t> </a:t>
            </a:r>
            <a:r>
              <a:rPr lang="en-US" sz="2900" dirty="0"/>
              <a:t>are the </a:t>
            </a:r>
            <a:r>
              <a:rPr lang="en-US" sz="2900" b="1" dirty="0"/>
              <a:t>long-term hopes </a:t>
            </a:r>
            <a:r>
              <a:rPr lang="en-US" sz="2900" dirty="0"/>
              <a:t>of the consumer and/or caregiver/parent .  Goals should </a:t>
            </a:r>
            <a:r>
              <a:rPr lang="en-US" sz="2900" dirty="0" smtClean="0"/>
              <a:t>focus upon their </a:t>
            </a:r>
            <a:r>
              <a:rPr lang="en-US" sz="2900" dirty="0"/>
              <a:t>personal vision of </a:t>
            </a:r>
            <a:r>
              <a:rPr lang="en-US" sz="2900" dirty="0" smtClean="0"/>
              <a:t>recovery, wellness, and </a:t>
            </a:r>
            <a:r>
              <a:rPr lang="en-US" sz="2900" dirty="0"/>
              <a:t>the life they envision </a:t>
            </a:r>
            <a:r>
              <a:rPr lang="en-US" sz="2900" dirty="0" smtClean="0"/>
              <a:t>for themselves.</a:t>
            </a:r>
          </a:p>
          <a:p>
            <a:r>
              <a:rPr lang="en-US" sz="2900" dirty="0" smtClean="0"/>
              <a:t>You may include Long Term Mental Health Goals which support the Client Life </a:t>
            </a:r>
            <a:r>
              <a:rPr lang="en-US" sz="2900" dirty="0" smtClean="0"/>
              <a:t>Goals (by linking them to the specific MH Objectives, see slides 46 – 57).</a:t>
            </a:r>
            <a:endParaRPr lang="en-US" sz="2900" dirty="0" smtClean="0"/>
          </a:p>
          <a:p>
            <a:r>
              <a:rPr lang="en-US" sz="2900" dirty="0" smtClean="0"/>
              <a:t>Invaluable for client engagement and buy-in to services.</a:t>
            </a:r>
          </a:p>
          <a:p>
            <a:r>
              <a:rPr lang="en-US" dirty="0" smtClean="0"/>
              <a:t>Providers assist the client in developing the short term Mental Health objectives to his/her long term goal which are targets of interventions.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18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Client Plan</a:t>
            </a:r>
            <a:br>
              <a:rPr lang="en-US" dirty="0"/>
            </a:br>
            <a:r>
              <a:rPr lang="en-US" sz="3100" dirty="0"/>
              <a:t>Step 2 of the Golden Thread </a:t>
            </a:r>
            <a:r>
              <a:rPr lang="en-US" sz="3100" i="1" dirty="0"/>
              <a:t>continued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en-US" b="1" dirty="0" smtClean="0"/>
              <a:t>Mental Health Objectives</a:t>
            </a:r>
            <a:endParaRPr lang="en-US" b="1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way to see if the CLIENT is improving</a:t>
            </a:r>
          </a:p>
          <a:p>
            <a:pPr lvl="1"/>
            <a:r>
              <a:rPr lang="en-US" dirty="0" smtClean="0"/>
              <a:t>Measurable change </a:t>
            </a:r>
            <a:r>
              <a:rPr lang="en-US" dirty="0"/>
              <a:t>in helping the client achieve his/her </a:t>
            </a:r>
            <a:r>
              <a:rPr lang="en-US" dirty="0" smtClean="0"/>
              <a:t>long-term goals</a:t>
            </a:r>
          </a:p>
          <a:p>
            <a:pPr lvl="2"/>
            <a:r>
              <a:rPr lang="en-US" dirty="0" smtClean="0"/>
              <a:t>Can </a:t>
            </a:r>
            <a:r>
              <a:rPr lang="en-US" dirty="0"/>
              <a:t>address </a:t>
            </a:r>
            <a:r>
              <a:rPr lang="en-US" u="sng" dirty="0"/>
              <a:t>symptoms</a:t>
            </a:r>
            <a:r>
              <a:rPr lang="en-US" dirty="0"/>
              <a:t>, </a:t>
            </a:r>
            <a:r>
              <a:rPr lang="en-US" u="sng" dirty="0"/>
              <a:t>behaviors</a:t>
            </a:r>
            <a:r>
              <a:rPr lang="en-US" dirty="0"/>
              <a:t> or </a:t>
            </a:r>
            <a:r>
              <a:rPr lang="en-US" u="sng" dirty="0"/>
              <a:t>impairments</a:t>
            </a:r>
            <a:r>
              <a:rPr lang="en-US" dirty="0"/>
              <a:t> identified in </a:t>
            </a:r>
            <a:r>
              <a:rPr lang="en-US" dirty="0" smtClean="0"/>
              <a:t>the Assessment</a:t>
            </a:r>
          </a:p>
          <a:p>
            <a:pPr lvl="2"/>
            <a:r>
              <a:rPr lang="en-US" i="1" dirty="0" smtClean="0"/>
              <a:t>Strength based MH objectives </a:t>
            </a:r>
            <a:r>
              <a:rPr lang="en-US" dirty="0" smtClean="0"/>
              <a:t>replace problematic </a:t>
            </a:r>
            <a:r>
              <a:rPr lang="en-US" dirty="0" err="1" smtClean="0"/>
              <a:t>Sx</a:t>
            </a:r>
            <a:r>
              <a:rPr lang="en-US" dirty="0" smtClean="0"/>
              <a:t> with positive coping skills/behaviors/etc.</a:t>
            </a:r>
            <a:endParaRPr lang="en-US" dirty="0"/>
          </a:p>
          <a:p>
            <a:pPr lvl="1"/>
            <a:r>
              <a:rPr lang="en-US" dirty="0" smtClean="0"/>
              <a:t>Should be based upon the client’s abilities and </a:t>
            </a:r>
            <a:r>
              <a:rPr lang="en-US" dirty="0"/>
              <a:t>be meaningful to the </a:t>
            </a:r>
            <a:r>
              <a:rPr lang="en-US" dirty="0" smtClean="0"/>
              <a:t>client</a:t>
            </a:r>
            <a:endParaRPr lang="en-US" dirty="0"/>
          </a:p>
          <a:p>
            <a:pPr lvl="2"/>
            <a:r>
              <a:rPr lang="en-US" dirty="0" smtClean="0"/>
              <a:t>What </a:t>
            </a:r>
            <a:r>
              <a:rPr lang="en-US" dirty="0"/>
              <a:t>is he/she identifying as the problem? Why did he/she </a:t>
            </a:r>
            <a:r>
              <a:rPr lang="en-US" dirty="0" smtClean="0"/>
              <a:t>reach out for </a:t>
            </a:r>
            <a:r>
              <a:rPr lang="en-US" dirty="0"/>
              <a:t>help?</a:t>
            </a:r>
          </a:p>
          <a:p>
            <a:pPr lvl="1"/>
            <a:r>
              <a:rPr lang="en-US" dirty="0" smtClean="0"/>
              <a:t>SMART (</a:t>
            </a:r>
            <a:r>
              <a:rPr lang="en-US" u="sng" dirty="0" smtClean="0"/>
              <a:t>S</a:t>
            </a:r>
            <a:r>
              <a:rPr lang="en-US" dirty="0" smtClean="0"/>
              <a:t>pecific</a:t>
            </a:r>
            <a:r>
              <a:rPr lang="en-US" dirty="0"/>
              <a:t>, </a:t>
            </a:r>
            <a:r>
              <a:rPr lang="en-US" u="sng" dirty="0" smtClean="0"/>
              <a:t>M</a:t>
            </a:r>
            <a:r>
              <a:rPr lang="en-US" dirty="0" smtClean="0"/>
              <a:t>easurable</a:t>
            </a:r>
            <a:r>
              <a:rPr lang="en-US" dirty="0"/>
              <a:t>, </a:t>
            </a:r>
            <a:r>
              <a:rPr lang="en-US" u="sng" dirty="0" smtClean="0"/>
              <a:t>A</a:t>
            </a:r>
            <a:r>
              <a:rPr lang="en-US" dirty="0" smtClean="0"/>
              <a:t>ttainable</a:t>
            </a:r>
            <a:r>
              <a:rPr lang="en-US" dirty="0"/>
              <a:t>, </a:t>
            </a:r>
            <a:r>
              <a:rPr lang="en-US" u="sng" dirty="0" smtClean="0"/>
              <a:t>R</a:t>
            </a:r>
            <a:r>
              <a:rPr lang="en-US" dirty="0" smtClean="0"/>
              <a:t>ealistic and </a:t>
            </a:r>
            <a:r>
              <a:rPr lang="en-US" u="sng" dirty="0" smtClean="0"/>
              <a:t>T</a:t>
            </a:r>
            <a:r>
              <a:rPr lang="en-US" dirty="0" smtClean="0"/>
              <a:t>ime-Bound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Important </a:t>
            </a:r>
            <a:r>
              <a:rPr lang="en-US" dirty="0"/>
              <a:t>to look at how they </a:t>
            </a:r>
            <a:r>
              <a:rPr lang="en-US" dirty="0" smtClean="0"/>
              <a:t>might impact </a:t>
            </a:r>
            <a:r>
              <a:rPr lang="en-US" dirty="0"/>
              <a:t>and build upon strengths and supports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20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Client Plan</a:t>
            </a:r>
            <a:br>
              <a:rPr lang="en-US" sz="3200" dirty="0"/>
            </a:br>
            <a:r>
              <a:rPr lang="en-US" sz="3200" dirty="0"/>
              <a:t>Step 2 of the Golden Thread </a:t>
            </a:r>
            <a:r>
              <a:rPr lang="en-US" sz="3200" i="1" dirty="0"/>
              <a:t>continued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229600" cy="47091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Service Modalities</a:t>
            </a:r>
          </a:p>
          <a:p>
            <a:pPr marL="137160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Identify </a:t>
            </a:r>
            <a:r>
              <a:rPr lang="en-US" dirty="0"/>
              <a:t>the proposed type(s) of service modalities to be provided along with a proposed </a:t>
            </a:r>
            <a:r>
              <a:rPr lang="en-US" u="sng" dirty="0"/>
              <a:t>frequency</a:t>
            </a:r>
            <a:r>
              <a:rPr lang="en-US" dirty="0"/>
              <a:t> and </a:t>
            </a:r>
            <a:r>
              <a:rPr lang="en-US" u="sng" dirty="0"/>
              <a:t>duration</a:t>
            </a:r>
            <a:r>
              <a:rPr lang="en-US" dirty="0" smtClean="0"/>
              <a:t>.</a:t>
            </a:r>
          </a:p>
          <a:p>
            <a:pPr marL="137160" lvl="2" indent="0">
              <a:buClr>
                <a:schemeClr val="tx1">
                  <a:shade val="95000"/>
                </a:schemeClr>
              </a:buClr>
              <a:buSzPct val="65000"/>
              <a:buNone/>
            </a:pPr>
            <a:endParaRPr lang="en-US" dirty="0"/>
          </a:p>
          <a:p>
            <a:pPr marL="137160" lvl="2" indent="0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en-US" dirty="0"/>
              <a:t>Example: </a:t>
            </a:r>
            <a:endParaRPr lang="en-US" dirty="0" smtClean="0"/>
          </a:p>
          <a:p>
            <a:pPr marL="137160" lvl="2" indent="0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en-US" dirty="0" smtClean="0"/>
              <a:t>Individual </a:t>
            </a:r>
            <a:r>
              <a:rPr lang="en-US" dirty="0"/>
              <a:t>Psychotherapy 1x per </a:t>
            </a:r>
            <a:r>
              <a:rPr lang="en-US" dirty="0" smtClean="0"/>
              <a:t>week, or as needed, </a:t>
            </a:r>
            <a:r>
              <a:rPr lang="en-US" dirty="0"/>
              <a:t>for 12 months; </a:t>
            </a:r>
            <a:endParaRPr lang="en-US" dirty="0" smtClean="0"/>
          </a:p>
          <a:p>
            <a:pPr marL="137160" lvl="2" indent="0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en-US" dirty="0" smtClean="0"/>
              <a:t>Case </a:t>
            </a:r>
            <a:r>
              <a:rPr lang="en-US" dirty="0"/>
              <a:t>Management </a:t>
            </a:r>
            <a:r>
              <a:rPr lang="en-US" dirty="0" smtClean="0"/>
              <a:t>1x per month, or as needed, for 12 months; </a:t>
            </a:r>
          </a:p>
          <a:p>
            <a:pPr marL="137160" lvl="2" indent="0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en-US" dirty="0" smtClean="0"/>
              <a:t>Group </a:t>
            </a:r>
            <a:r>
              <a:rPr lang="en-US" dirty="0"/>
              <a:t>Therapy 1x per </a:t>
            </a:r>
            <a:r>
              <a:rPr lang="en-US" dirty="0" smtClean="0"/>
              <a:t>week (“or as needed” probably not necessary here as all groups are scheduled), </a:t>
            </a:r>
            <a:r>
              <a:rPr lang="en-US" dirty="0"/>
              <a:t>for 12 months</a:t>
            </a:r>
            <a:r>
              <a:rPr lang="en-US" dirty="0" smtClean="0"/>
              <a:t>.</a:t>
            </a:r>
          </a:p>
          <a:p>
            <a:pPr marL="137160" lvl="2" indent="0">
              <a:buClr>
                <a:schemeClr val="tx1">
                  <a:shade val="95000"/>
                </a:schemeClr>
              </a:buClr>
              <a:buSzPct val="65000"/>
              <a:buNone/>
            </a:pPr>
            <a:endParaRPr lang="en-US" dirty="0"/>
          </a:p>
          <a:p>
            <a:pPr marL="137160" lvl="2" indent="0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en-US" i="1" dirty="0" smtClean="0"/>
              <a:t>Adding “as needed” to the frequency of the service modality allows flexibility in the scheduling.</a:t>
            </a:r>
            <a:endParaRPr lang="en-US" i="1" dirty="0"/>
          </a:p>
          <a:p>
            <a:pPr marL="137160" lvl="2" indent="0">
              <a:buClr>
                <a:schemeClr val="tx1">
                  <a:shade val="95000"/>
                </a:schemeClr>
              </a:buClr>
              <a:buSzPct val="65000"/>
              <a:buNone/>
            </a:pPr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050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Client Plan</a:t>
            </a:r>
            <a:br>
              <a:rPr lang="en-US" dirty="0"/>
            </a:br>
            <a:r>
              <a:rPr lang="en-US" sz="3100" dirty="0"/>
              <a:t>Step 2 of the Golden Thread </a:t>
            </a:r>
            <a:r>
              <a:rPr lang="en-US" sz="3100" i="1" dirty="0"/>
              <a:t>continued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48615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US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Interventions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For each service modality include a detailed description of interventions to be provided i.e. CBT, DBT, mindfulness/stress reduction, self-regulation </a:t>
            </a:r>
            <a:r>
              <a:rPr lang="en-US" sz="2400" dirty="0"/>
              <a:t>s</a:t>
            </a:r>
            <a:r>
              <a:rPr lang="en-US" sz="2400" dirty="0" smtClean="0"/>
              <a:t>kills</a:t>
            </a:r>
            <a:endParaRPr lang="en-US" sz="2400" b="1" dirty="0" smtClean="0"/>
          </a:p>
          <a:p>
            <a:pPr marL="137160" indent="0">
              <a:buNone/>
            </a:pPr>
            <a:endParaRPr lang="en-US" sz="2400" b="1" dirty="0" smtClean="0"/>
          </a:p>
          <a:p>
            <a:pPr lvl="2"/>
            <a:r>
              <a:rPr lang="en-US" dirty="0"/>
              <a:t>I</a:t>
            </a:r>
            <a:r>
              <a:rPr lang="en-US" dirty="0" smtClean="0"/>
              <a:t>nterventions must focus upon and address the identified functional impairments as a result of the mental disorder.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nterventions must be consistent with the client plan mental health objectives and the qualifying diagnoses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7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Client Plan</a:t>
            </a:r>
            <a:br>
              <a:rPr lang="en-US" dirty="0"/>
            </a:br>
            <a:r>
              <a:rPr lang="en-US" sz="3100" dirty="0"/>
              <a:t>Step 2 of the Golden Thread </a:t>
            </a:r>
            <a:r>
              <a:rPr lang="en-US" sz="3100" i="1" dirty="0"/>
              <a:t>continued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191000"/>
          </a:xfrm>
        </p:spPr>
        <p:txBody>
          <a:bodyPr>
            <a:normAutofit fontScale="25000" lnSpcReduction="20000"/>
          </a:bodyPr>
          <a:lstStyle/>
          <a:p>
            <a:endParaRPr lang="en-US" sz="4400" dirty="0"/>
          </a:p>
          <a:p>
            <a:endParaRPr lang="en-US" sz="4400" dirty="0"/>
          </a:p>
          <a:p>
            <a:pPr marL="0" indent="0">
              <a:buNone/>
            </a:pPr>
            <a:endParaRPr lang="en-US" sz="6400" dirty="0" smtClean="0">
              <a:latin typeface="+mj-lt"/>
            </a:endParaRPr>
          </a:p>
          <a:p>
            <a:pPr marL="0" indent="0">
              <a:buNone/>
            </a:pPr>
            <a:endParaRPr lang="en-US" sz="6400" dirty="0">
              <a:latin typeface="+mj-lt"/>
            </a:endParaRPr>
          </a:p>
          <a:p>
            <a:r>
              <a:rPr lang="en-US" sz="8000" dirty="0" smtClean="0"/>
              <a:t>Plans MUST be updated as client functioning improves or deteriorates.  Events may trigger the need such as a psychiatric hospitalization.</a:t>
            </a:r>
          </a:p>
          <a:p>
            <a:pPr lvl="1"/>
            <a:endParaRPr lang="en-US" sz="7600" b="1" u="sng" dirty="0" smtClean="0"/>
          </a:p>
          <a:p>
            <a:pPr lvl="1"/>
            <a:r>
              <a:rPr lang="en-US" sz="7600" b="1" u="sng" dirty="0" smtClean="0"/>
              <a:t>DHCS </a:t>
            </a:r>
            <a:r>
              <a:rPr lang="en-US" sz="7600" b="1" u="sng" dirty="0"/>
              <a:t>is now disallowing all </a:t>
            </a:r>
            <a:r>
              <a:rPr lang="en-US" sz="7600" b="1" u="sng" dirty="0" smtClean="0"/>
              <a:t>claims after the date the Plan </a:t>
            </a:r>
            <a:r>
              <a:rPr lang="en-US" sz="7600" b="1" u="sng" dirty="0"/>
              <a:t>should have been </a:t>
            </a:r>
            <a:r>
              <a:rPr lang="en-US" sz="7600" b="1" u="sng" dirty="0" smtClean="0"/>
              <a:t>updated.</a:t>
            </a:r>
            <a:endParaRPr lang="en-US" sz="7600" b="1" u="sng" dirty="0"/>
          </a:p>
          <a:p>
            <a:pPr lvl="1"/>
            <a:endParaRPr lang="en-US" sz="7600" dirty="0" smtClean="0"/>
          </a:p>
          <a:p>
            <a:r>
              <a:rPr lang="en-US" sz="8000" dirty="0" smtClean="0"/>
              <a:t>All signatures are required on any addendum to a current Client Plan. (i.e. All required staff signatures &amp; client signature)</a:t>
            </a:r>
          </a:p>
          <a:p>
            <a:endParaRPr lang="en-US" sz="8000" u="sng" dirty="0">
              <a:latin typeface="+mj-lt"/>
            </a:endParaRPr>
          </a:p>
          <a:p>
            <a:endParaRPr lang="en-US" sz="7200" dirty="0">
              <a:latin typeface="Arial"/>
            </a:endParaRPr>
          </a:p>
          <a:p>
            <a:pPr marL="457200" lvl="1" indent="0">
              <a:buNone/>
            </a:pPr>
            <a:endParaRPr lang="en-US" sz="7200" dirty="0" smtClean="0">
              <a:solidFill>
                <a:srgbClr val="FF0000"/>
              </a:solidFill>
              <a:latin typeface="Arial"/>
            </a:endParaRPr>
          </a:p>
          <a:p>
            <a:endParaRPr lang="en-US" sz="4400" dirty="0">
              <a:latin typeface="Arial"/>
            </a:endParaRPr>
          </a:p>
          <a:p>
            <a:endParaRPr lang="en-US" sz="4400" dirty="0" smtClean="0"/>
          </a:p>
          <a:p>
            <a:pPr marL="457200" lvl="1" indent="0">
              <a:buNone/>
            </a:pPr>
            <a:endParaRPr lang="en-US" sz="6400" dirty="0"/>
          </a:p>
          <a:p>
            <a:endParaRPr lang="en-US" sz="3300" dirty="0"/>
          </a:p>
          <a:p>
            <a:endParaRPr lang="en-US" sz="3300" dirty="0"/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endParaRPr lang="en-US" sz="2000" dirty="0" smtClean="0"/>
          </a:p>
          <a:p>
            <a:endParaRPr lang="en-US" sz="2000" u="sng" dirty="0" smtClean="0"/>
          </a:p>
          <a:p>
            <a:endParaRPr lang="en-US" sz="2000" u="sng" dirty="0"/>
          </a:p>
          <a:p>
            <a:endParaRPr lang="en-US" sz="2000" u="sng" dirty="0"/>
          </a:p>
          <a:p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Client Plan</a:t>
            </a:r>
            <a:br>
              <a:rPr lang="en-US" dirty="0"/>
            </a:br>
            <a:r>
              <a:rPr lang="en-US" sz="3100" dirty="0"/>
              <a:t>Step 2 of the Golden Thread </a:t>
            </a:r>
            <a:r>
              <a:rPr lang="en-US" sz="3100" i="1" dirty="0"/>
              <a:t>continued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 fontScale="25000" lnSpcReduction="20000"/>
          </a:bodyPr>
          <a:lstStyle/>
          <a:p>
            <a:pPr marL="137160" indent="0">
              <a:buNone/>
            </a:pPr>
            <a:endParaRPr lang="en-US" sz="8000" u="sng" dirty="0">
              <a:latin typeface="+mj-lt"/>
            </a:endParaRPr>
          </a:p>
          <a:p>
            <a:endParaRPr lang="en-US" sz="8000" dirty="0" smtClean="0">
              <a:latin typeface="+mj-lt"/>
            </a:endParaRPr>
          </a:p>
          <a:p>
            <a:endParaRPr lang="en-US" sz="8000" dirty="0">
              <a:latin typeface="+mj-lt"/>
            </a:endParaRPr>
          </a:p>
          <a:p>
            <a:r>
              <a:rPr lang="en-US" sz="8000" dirty="0">
                <a:latin typeface="+mj-lt"/>
              </a:rPr>
              <a:t>I</a:t>
            </a:r>
            <a:r>
              <a:rPr lang="en-US" sz="8000" u="sng" dirty="0" smtClean="0">
                <a:latin typeface="+mj-lt"/>
              </a:rPr>
              <a:t>f the client </a:t>
            </a:r>
            <a:r>
              <a:rPr lang="en-US" sz="8000" u="sng" dirty="0">
                <a:latin typeface="+mj-lt"/>
              </a:rPr>
              <a:t>does not </a:t>
            </a:r>
            <a:r>
              <a:rPr lang="en-US" sz="8000" u="sng" dirty="0" smtClean="0">
                <a:latin typeface="+mj-lt"/>
              </a:rPr>
              <a:t>sign or refuses to sign the Client Plan, </a:t>
            </a:r>
            <a:r>
              <a:rPr lang="en-US" sz="8000" u="sng" dirty="0">
                <a:latin typeface="+mj-lt"/>
              </a:rPr>
              <a:t>regular efforts must be attempted </a:t>
            </a:r>
            <a:r>
              <a:rPr lang="en-US" sz="8000" u="sng" dirty="0" smtClean="0">
                <a:latin typeface="+mj-lt"/>
              </a:rPr>
              <a:t>to </a:t>
            </a:r>
            <a:r>
              <a:rPr lang="en-US" sz="8000" u="sng" dirty="0">
                <a:latin typeface="+mj-lt"/>
              </a:rPr>
              <a:t>obtain </a:t>
            </a:r>
            <a:r>
              <a:rPr lang="en-US" sz="8000" u="sng" dirty="0" smtClean="0">
                <a:latin typeface="+mj-lt"/>
              </a:rPr>
              <a:t>the client’s approval.  </a:t>
            </a:r>
          </a:p>
          <a:p>
            <a:endParaRPr lang="en-US" sz="8000" u="sng" dirty="0">
              <a:latin typeface="+mj-lt"/>
            </a:endParaRPr>
          </a:p>
          <a:p>
            <a:pPr lvl="1"/>
            <a:r>
              <a:rPr lang="en-US" sz="7600" u="sng" dirty="0" smtClean="0">
                <a:latin typeface="+mj-lt"/>
              </a:rPr>
              <a:t>Note the issue on the client signature line in the Client Plan with a reference to a Progress Note.  </a:t>
            </a:r>
            <a:r>
              <a:rPr lang="en-US" sz="7600" u="sng" dirty="0">
                <a:latin typeface="+mj-lt"/>
              </a:rPr>
              <a:t>T</a:t>
            </a:r>
            <a:r>
              <a:rPr lang="en-US" sz="7600" u="sng" dirty="0" smtClean="0">
                <a:latin typeface="+mj-lt"/>
              </a:rPr>
              <a:t>hen elaborate in the Progress Note the rationale or reason why a signature was not obtained.  </a:t>
            </a:r>
          </a:p>
          <a:p>
            <a:pPr marL="137160" indent="0">
              <a:buNone/>
            </a:pPr>
            <a:endParaRPr lang="en-US" sz="8000" u="sng" dirty="0" smtClean="0">
              <a:latin typeface="+mj-lt"/>
            </a:endParaRPr>
          </a:p>
          <a:p>
            <a:pPr lvl="1"/>
            <a:r>
              <a:rPr lang="en-US" sz="7600" b="1" u="sng" dirty="0" smtClean="0">
                <a:latin typeface="+mj-lt"/>
              </a:rPr>
              <a:t>DHCS is now disallowing all notes after date Plan should have been signed by the Client.</a:t>
            </a:r>
          </a:p>
          <a:p>
            <a:pPr marL="137160" indent="0">
              <a:buNone/>
            </a:pPr>
            <a:endParaRPr lang="en-US" sz="7200" dirty="0">
              <a:latin typeface="Arial"/>
            </a:endParaRPr>
          </a:p>
          <a:p>
            <a:pPr marL="457200" lvl="1" indent="0">
              <a:buNone/>
            </a:pPr>
            <a:endParaRPr lang="en-US" sz="7200" dirty="0" smtClean="0">
              <a:solidFill>
                <a:srgbClr val="FF0000"/>
              </a:solidFill>
              <a:latin typeface="Arial"/>
            </a:endParaRPr>
          </a:p>
          <a:p>
            <a:endParaRPr lang="en-US" sz="4400" dirty="0">
              <a:latin typeface="Arial"/>
            </a:endParaRPr>
          </a:p>
          <a:p>
            <a:endParaRPr lang="en-US" sz="4400" dirty="0" smtClean="0"/>
          </a:p>
          <a:p>
            <a:pPr marL="457200" lvl="1" indent="0">
              <a:buNone/>
            </a:pPr>
            <a:endParaRPr lang="en-US" sz="6400" dirty="0"/>
          </a:p>
          <a:p>
            <a:endParaRPr lang="en-US" sz="3300" dirty="0"/>
          </a:p>
          <a:p>
            <a:endParaRPr lang="en-US" sz="3300" dirty="0"/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endParaRPr lang="en-US" sz="2000" dirty="0" smtClean="0"/>
          </a:p>
          <a:p>
            <a:endParaRPr lang="en-US" sz="2000" u="sng" dirty="0" smtClean="0"/>
          </a:p>
          <a:p>
            <a:endParaRPr lang="en-US" sz="2000" u="sng" dirty="0"/>
          </a:p>
          <a:p>
            <a:endParaRPr lang="en-US" sz="2000" u="sng" dirty="0"/>
          </a:p>
          <a:p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9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Client Plan</a:t>
            </a:r>
            <a:br>
              <a:rPr lang="en-US" dirty="0"/>
            </a:br>
            <a:r>
              <a:rPr lang="en-US" sz="3100" dirty="0"/>
              <a:t>Step 2 of the Golden Thread </a:t>
            </a:r>
            <a:r>
              <a:rPr lang="en-US" sz="3100" i="1" dirty="0"/>
              <a:t>continued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14800"/>
          </a:xfrm>
        </p:spPr>
        <p:txBody>
          <a:bodyPr>
            <a:normAutofit/>
          </a:bodyPr>
          <a:lstStyle/>
          <a:p>
            <a:pPr marL="0" lvl="2" indent="0" algn="ctr">
              <a:buClr>
                <a:schemeClr val="accent1"/>
              </a:buClr>
              <a:buSzPct val="75000"/>
              <a:buNone/>
            </a:pPr>
            <a:r>
              <a:rPr lang="en-US" sz="2400" b="1" dirty="0"/>
              <a:t>Example - Symptoms / behaviors / impairments related to the primary diagnosis </a:t>
            </a:r>
            <a:r>
              <a:rPr lang="en-US" sz="2400" b="1" dirty="0" smtClean="0"/>
              <a:t>(from the Assessment)</a:t>
            </a:r>
            <a:endParaRPr lang="en-US" sz="2400" b="1" dirty="0"/>
          </a:p>
          <a:p>
            <a:pPr marL="0" lvl="2" indent="0" algn="ctr">
              <a:buClr>
                <a:schemeClr val="accent1"/>
              </a:buClr>
              <a:buSzPct val="75000"/>
              <a:buNone/>
            </a:pPr>
            <a:endParaRPr lang="en-US" sz="2200" b="1" dirty="0" smtClean="0"/>
          </a:p>
          <a:p>
            <a:pPr lvl="1"/>
            <a:r>
              <a:rPr lang="en-US" sz="2400" i="1" dirty="0"/>
              <a:t>“For the past month, client has been experiencing depressed mood with a loss of energy, loss of interest or pleasure in almost all activities, and social withdrawal” </a:t>
            </a:r>
            <a:endParaRPr lang="en-US" sz="2400" i="1" dirty="0" smtClean="0"/>
          </a:p>
          <a:p>
            <a:pPr marL="585216" lvl="1" indent="0">
              <a:buNone/>
            </a:pPr>
            <a:endParaRPr lang="en-US" sz="2400" i="1" dirty="0"/>
          </a:p>
          <a:p>
            <a:pPr lvl="1"/>
            <a:r>
              <a:rPr lang="en-US" sz="2200" i="1" dirty="0" smtClean="0"/>
              <a:t>“Depressive </a:t>
            </a:r>
            <a:r>
              <a:rPr lang="en-US" sz="2200" i="1" dirty="0"/>
              <a:t>symptoms are significantly interfering </a:t>
            </a:r>
            <a:r>
              <a:rPr lang="en-US" sz="2200" i="1" dirty="0" smtClean="0"/>
              <a:t>with client’s </a:t>
            </a:r>
            <a:r>
              <a:rPr lang="en-US" sz="2200" i="1" dirty="0"/>
              <a:t>academic/work performance, and </a:t>
            </a:r>
            <a:r>
              <a:rPr lang="en-US" sz="2200" i="1" dirty="0" smtClean="0"/>
              <a:t>impacting his </a:t>
            </a:r>
            <a:r>
              <a:rPr lang="en-US" sz="2200" i="1" dirty="0"/>
              <a:t>social and family </a:t>
            </a:r>
            <a:r>
              <a:rPr lang="en-US" sz="2200" i="1" dirty="0" smtClean="0"/>
              <a:t>relationships”</a:t>
            </a:r>
          </a:p>
          <a:p>
            <a:pPr marL="457200" lvl="1" indent="0">
              <a:buNone/>
            </a:pPr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43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Client Plan</a:t>
            </a:r>
            <a:br>
              <a:rPr lang="en-US" dirty="0"/>
            </a:br>
            <a:r>
              <a:rPr lang="en-US" sz="3100" dirty="0"/>
              <a:t>Step 2 of the Golden Thread </a:t>
            </a:r>
            <a:r>
              <a:rPr lang="en-US" sz="3100" i="1" dirty="0"/>
              <a:t>continued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Example – MH OBJECTIVE </a:t>
            </a:r>
            <a:r>
              <a:rPr lang="en-US" b="1" dirty="0"/>
              <a:t>targeting </a:t>
            </a:r>
            <a:r>
              <a:rPr lang="en-US" b="1" dirty="0" smtClean="0"/>
              <a:t>symptoms</a:t>
            </a:r>
            <a:endParaRPr lang="en-US" sz="2000" dirty="0"/>
          </a:p>
          <a:p>
            <a:r>
              <a:rPr lang="en-US" sz="2000" b="1" dirty="0" smtClean="0"/>
              <a:t>Client Goal:</a:t>
            </a:r>
          </a:p>
          <a:p>
            <a:pPr lvl="1"/>
            <a:r>
              <a:rPr lang="en-US" sz="1600" i="1" dirty="0" smtClean="0"/>
              <a:t>“</a:t>
            </a:r>
            <a:r>
              <a:rPr lang="en-US" sz="1600" i="1" dirty="0"/>
              <a:t>I want to be able to go out do things with my </a:t>
            </a:r>
            <a:r>
              <a:rPr lang="en-US" sz="1600" i="1" dirty="0" smtClean="0"/>
              <a:t>family &amp; friends</a:t>
            </a:r>
            <a:r>
              <a:rPr lang="en-US" sz="1600" i="1" dirty="0"/>
              <a:t>, again”</a:t>
            </a:r>
          </a:p>
          <a:p>
            <a:endParaRPr lang="en-US" sz="1100" dirty="0"/>
          </a:p>
          <a:p>
            <a:r>
              <a:rPr lang="en-US" sz="2000" b="1" dirty="0" smtClean="0"/>
              <a:t>Mental Health Objective:</a:t>
            </a:r>
          </a:p>
          <a:p>
            <a:pPr lvl="1"/>
            <a:r>
              <a:rPr lang="en-US" sz="1600" b="1" i="1" dirty="0" smtClean="0"/>
              <a:t>“</a:t>
            </a:r>
            <a:r>
              <a:rPr lang="en-US" sz="1600" i="1" dirty="0" smtClean="0"/>
              <a:t>To decrease depressive symptoms as evidenced by an increase in the # </a:t>
            </a:r>
            <a:r>
              <a:rPr lang="en-US" sz="1600" i="1" dirty="0"/>
              <a:t>of social interactions from 0x to 3x per </a:t>
            </a:r>
            <a:r>
              <a:rPr lang="en-US" sz="1600" i="1" dirty="0" smtClean="0"/>
              <a:t>week in the next # weeks/months”</a:t>
            </a:r>
            <a:endParaRPr lang="en-US" sz="1600" i="1" dirty="0"/>
          </a:p>
          <a:p>
            <a:endParaRPr lang="en-US" sz="1100" u="sng" dirty="0"/>
          </a:p>
          <a:p>
            <a:r>
              <a:rPr lang="en-US" sz="2000" b="1" u="sng" dirty="0" smtClean="0"/>
              <a:t>Service Modalities</a:t>
            </a:r>
          </a:p>
          <a:p>
            <a:pPr lvl="1"/>
            <a:r>
              <a:rPr lang="en-US" sz="1600" i="1" dirty="0" smtClean="0"/>
              <a:t>“Individual Rehabilitation (weekly or as needed), &amp; Psychiatric Medication Services (monthly or as needed) over the next 12 months”</a:t>
            </a:r>
            <a:endParaRPr lang="en-US" sz="1600" i="1" dirty="0"/>
          </a:p>
          <a:p>
            <a:r>
              <a:rPr lang="en-US" sz="2000" b="1" u="sng" dirty="0" smtClean="0"/>
              <a:t>Detailed Clinical Interventions:</a:t>
            </a:r>
          </a:p>
          <a:p>
            <a:pPr lvl="1"/>
            <a:r>
              <a:rPr lang="en-US" sz="1600" i="1" dirty="0" smtClean="0"/>
              <a:t>“Assist the </a:t>
            </a:r>
            <a:r>
              <a:rPr lang="en-US" sz="1600" i="1" dirty="0"/>
              <a:t>client in re-engaging in pleasant activities and learning new ways of dealing with </a:t>
            </a:r>
            <a:r>
              <a:rPr lang="en-US" sz="1600" i="1" dirty="0" smtClean="0"/>
              <a:t>distress”</a:t>
            </a:r>
            <a:endParaRPr lang="en-US" sz="1600" i="1" dirty="0"/>
          </a:p>
          <a:p>
            <a:pPr lvl="1"/>
            <a:r>
              <a:rPr lang="en-US" sz="1600" i="1" dirty="0" smtClean="0"/>
              <a:t>“Teach </a:t>
            </a:r>
            <a:r>
              <a:rPr lang="en-US" sz="1600" i="1" dirty="0"/>
              <a:t>and </a:t>
            </a:r>
            <a:r>
              <a:rPr lang="en-US" sz="1600" i="1" dirty="0" smtClean="0"/>
              <a:t>reinforce </a:t>
            </a:r>
            <a:r>
              <a:rPr lang="en-US" sz="1600" i="1" dirty="0"/>
              <a:t>active problem-solving skills in order to increase client’s self-efficacy and improve his/her mood</a:t>
            </a:r>
            <a:r>
              <a:rPr lang="en-US" sz="1600" i="1" dirty="0" smtClean="0"/>
              <a:t>.”</a:t>
            </a:r>
            <a:endParaRPr lang="en-US" sz="1600" i="1" dirty="0"/>
          </a:p>
          <a:p>
            <a:pPr lvl="1"/>
            <a:r>
              <a:rPr lang="en-US" sz="1600" i="1" dirty="0" smtClean="0"/>
              <a:t>“Help </a:t>
            </a:r>
            <a:r>
              <a:rPr lang="en-US" sz="1600" i="1" dirty="0"/>
              <a:t>the client to identify early warning signs of relapse, </a:t>
            </a:r>
            <a:r>
              <a:rPr lang="en-US" sz="1600" i="1" dirty="0" smtClean="0"/>
              <a:t>review </a:t>
            </a:r>
            <a:r>
              <a:rPr lang="en-US" sz="1600" i="1" dirty="0"/>
              <a:t>skills learned during therapy, and </a:t>
            </a:r>
            <a:r>
              <a:rPr lang="en-US" sz="1600" i="1" dirty="0" smtClean="0"/>
              <a:t>develop </a:t>
            </a:r>
            <a:r>
              <a:rPr lang="en-US" sz="1600" i="1" dirty="0"/>
              <a:t>a plan for managing challenges in order to help prevent the relapse of depressive symptoms</a:t>
            </a:r>
            <a:r>
              <a:rPr lang="en-US" sz="1600" i="1" dirty="0" smtClean="0"/>
              <a:t>.”</a:t>
            </a:r>
            <a:endParaRPr lang="en-US" sz="1600" i="1" dirty="0"/>
          </a:p>
          <a:p>
            <a:endParaRPr lang="en-US" sz="2000" u="sng" dirty="0"/>
          </a:p>
          <a:p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93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Client Plan</a:t>
            </a:r>
            <a:br>
              <a:rPr lang="en-US" dirty="0"/>
            </a:br>
            <a:r>
              <a:rPr lang="en-US" sz="3100" dirty="0"/>
              <a:t>Step 2 of the Golden Thread </a:t>
            </a:r>
            <a:r>
              <a:rPr lang="en-US" sz="3100" i="1" dirty="0"/>
              <a:t>continued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endParaRPr lang="en-US" sz="2000" u="sng" dirty="0"/>
          </a:p>
          <a:p>
            <a:endParaRPr lang="en-US" sz="2000" u="sng" dirty="0"/>
          </a:p>
          <a:p>
            <a:endParaRPr lang="en-US" sz="2000" u="sng" dirty="0"/>
          </a:p>
          <a:p>
            <a:endParaRPr lang="en-US" sz="22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38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141795"/>
              </p:ext>
            </p:extLst>
          </p:nvPr>
        </p:nvGraphicFramePr>
        <p:xfrm>
          <a:off x="228600" y="1447801"/>
          <a:ext cx="8534399" cy="487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599"/>
                <a:gridCol w="1123168"/>
                <a:gridCol w="981392"/>
                <a:gridCol w="2025481"/>
                <a:gridCol w="1335819"/>
                <a:gridCol w="1038970"/>
                <a:gridCol w="1038970"/>
              </a:tblGrid>
              <a:tr h="13940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Verb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Measure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Target Person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Client’s Behavior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Baseline Measure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Goal Measure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Time Frame</a:t>
                      </a:r>
                      <a:endParaRPr lang="en-US" sz="1600" dirty="0"/>
                    </a:p>
                  </a:txBody>
                  <a:tcPr/>
                </a:tc>
              </a:tr>
              <a:tr h="116093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</a:t>
                      </a:r>
                    </a:p>
                    <a:p>
                      <a:r>
                        <a:rPr lang="en-US" sz="1600" dirty="0" smtClean="0"/>
                        <a:t>Increase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 of min’s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Client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Engages in pleasurable activities (social,</a:t>
                      </a:r>
                      <a:r>
                        <a:rPr lang="en-US" sz="1600" baseline="0" dirty="0" smtClean="0"/>
                        <a:t> physical, pleasant)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From 0x/day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 30’/day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Within</a:t>
                      </a:r>
                    </a:p>
                    <a:p>
                      <a:r>
                        <a:rPr lang="en-US" sz="1600" dirty="0" smtClean="0"/>
                        <a:t>12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mos.</a:t>
                      </a:r>
                      <a:endParaRPr lang="en-US" sz="1600" dirty="0"/>
                    </a:p>
                  </a:txBody>
                  <a:tcPr/>
                </a:tc>
              </a:tr>
              <a:tr h="116093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 </a:t>
                      </a:r>
                    </a:p>
                    <a:p>
                      <a:r>
                        <a:rPr lang="en-US" sz="1600" dirty="0" smtClean="0"/>
                        <a:t>Increase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 of </a:t>
                      </a:r>
                    </a:p>
                    <a:p>
                      <a:r>
                        <a:rPr lang="en-US" sz="1600" dirty="0" smtClean="0"/>
                        <a:t>times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Client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Uses active problem-solving</a:t>
                      </a:r>
                    </a:p>
                    <a:p>
                      <a:r>
                        <a:rPr lang="en-US" sz="1600" dirty="0" smtClean="0"/>
                        <a:t>Skills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From</a:t>
                      </a:r>
                    </a:p>
                    <a:p>
                      <a:r>
                        <a:rPr lang="en-US" sz="1600" dirty="0" smtClean="0"/>
                        <a:t>0x/week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 5x/week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Within </a:t>
                      </a:r>
                    </a:p>
                    <a:p>
                      <a:r>
                        <a:rPr lang="en-US" sz="1600" baseline="0" dirty="0" smtClean="0"/>
                        <a:t>12 mos.</a:t>
                      </a:r>
                      <a:endParaRPr lang="en-US" sz="1600" dirty="0"/>
                    </a:p>
                  </a:txBody>
                  <a:tcPr/>
                </a:tc>
              </a:tr>
              <a:tr h="116093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 </a:t>
                      </a:r>
                    </a:p>
                    <a:p>
                      <a:r>
                        <a:rPr lang="en-US" sz="1600" dirty="0" smtClean="0"/>
                        <a:t>Increase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 of times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Client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Uses relaxation skills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From 0/week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 5x/week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Within 12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mos.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1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Client Plan</a:t>
            </a:r>
            <a:br>
              <a:rPr lang="en-US" dirty="0"/>
            </a:br>
            <a:r>
              <a:rPr lang="en-US" sz="3100" dirty="0"/>
              <a:t>Step 2 of the Golden Thread </a:t>
            </a:r>
            <a:r>
              <a:rPr lang="en-US" sz="3100" i="1" dirty="0"/>
              <a:t>continued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3600" b="1" dirty="0" smtClean="0"/>
              <a:t>Exercise: Turn to the person sitting next to you and together  create a scenario including the following: Included Dx; Signs, </a:t>
            </a:r>
            <a:r>
              <a:rPr lang="en-US" sz="3600" b="1" dirty="0" err="1" smtClean="0"/>
              <a:t>Sx</a:t>
            </a:r>
            <a:r>
              <a:rPr lang="en-US" sz="3600" b="1" dirty="0" smtClean="0"/>
              <a:t> and </a:t>
            </a:r>
            <a:r>
              <a:rPr lang="en-US" sz="3600" b="1" dirty="0" err="1" smtClean="0"/>
              <a:t>Bx</a:t>
            </a:r>
            <a:r>
              <a:rPr lang="en-US" sz="3600" b="1" dirty="0" smtClean="0"/>
              <a:t> of Dx; Impairments; and then write </a:t>
            </a:r>
            <a:r>
              <a:rPr lang="en-US" sz="3600" b="1" dirty="0"/>
              <a:t>a</a:t>
            </a:r>
            <a:r>
              <a:rPr lang="en-US" sz="3600" b="1" dirty="0" smtClean="0"/>
              <a:t> SMART MH objectives such as:</a:t>
            </a:r>
          </a:p>
          <a:p>
            <a:pPr marL="0" indent="0">
              <a:buNone/>
            </a:pPr>
            <a:endParaRPr lang="en-US" sz="2300" dirty="0" smtClean="0"/>
          </a:p>
          <a:p>
            <a:r>
              <a:rPr lang="en-US" sz="2900" dirty="0" smtClean="0"/>
              <a:t>Insomnia (</a:t>
            </a:r>
            <a:r>
              <a:rPr lang="en-US" sz="2900" dirty="0" err="1" smtClean="0"/>
              <a:t>Sx</a:t>
            </a:r>
            <a:r>
              <a:rPr lang="en-US" sz="2900" dirty="0" smtClean="0"/>
              <a:t> of depression)</a:t>
            </a:r>
          </a:p>
          <a:p>
            <a:pPr lvl="1"/>
            <a:r>
              <a:rPr lang="en-US" sz="2900" i="1" dirty="0" smtClean="0"/>
              <a:t>“Improved </a:t>
            </a:r>
            <a:r>
              <a:rPr lang="en-US" sz="2900" i="1" dirty="0"/>
              <a:t>ability to fall asleep within 30 minutes of... going to bed from 0 times per week to 5 times per week within the next 12 </a:t>
            </a:r>
            <a:r>
              <a:rPr lang="en-US" sz="2900" i="1" dirty="0" smtClean="0"/>
              <a:t>months.”</a:t>
            </a:r>
          </a:p>
          <a:p>
            <a:pPr lvl="1"/>
            <a:r>
              <a:rPr lang="en-US" sz="2900" i="1" dirty="0" smtClean="0"/>
              <a:t>“Improved </a:t>
            </a:r>
            <a:r>
              <a:rPr lang="en-US" sz="2900" i="1" dirty="0"/>
              <a:t>ability to stay asleep at least 6 hours once having fallen asleep from 0 times per week to 5 times per week within the next 12 months</a:t>
            </a:r>
            <a:r>
              <a:rPr lang="en-US" sz="2900" i="1" dirty="0" smtClean="0"/>
              <a:t>.”</a:t>
            </a:r>
          </a:p>
          <a:p>
            <a:pPr lvl="1"/>
            <a:endParaRPr lang="en-US" sz="2900" dirty="0"/>
          </a:p>
          <a:p>
            <a:r>
              <a:rPr lang="en-US" sz="2900" dirty="0"/>
              <a:t> </a:t>
            </a:r>
            <a:r>
              <a:rPr lang="en-US" sz="2900" dirty="0" smtClean="0"/>
              <a:t>Decreased </a:t>
            </a:r>
            <a:r>
              <a:rPr lang="en-US" sz="2900" dirty="0"/>
              <a:t>Appetite (</a:t>
            </a:r>
            <a:r>
              <a:rPr lang="en-US" sz="2900" dirty="0" err="1"/>
              <a:t>Sx</a:t>
            </a:r>
            <a:r>
              <a:rPr lang="en-US" sz="2900" dirty="0"/>
              <a:t> of depression)</a:t>
            </a:r>
          </a:p>
          <a:p>
            <a:pPr lvl="1"/>
            <a:r>
              <a:rPr lang="en-US" sz="2900" i="1" dirty="0" smtClean="0"/>
              <a:t>“Improved </a:t>
            </a:r>
            <a:r>
              <a:rPr lang="en-US" sz="2900" i="1" dirty="0"/>
              <a:t>appetite as evidence by eating two or three meals per day from 1 times per week to 5 times per week within the next 12 months</a:t>
            </a:r>
            <a:r>
              <a:rPr lang="en-US" sz="2900" i="1" dirty="0" smtClean="0"/>
              <a:t>.”</a:t>
            </a:r>
            <a:endParaRPr lang="en-US" sz="2900" i="1" dirty="0"/>
          </a:p>
          <a:p>
            <a:pPr marL="0" indent="0">
              <a:buNone/>
            </a:pPr>
            <a:endParaRPr lang="en-US" sz="2900" dirty="0" smtClean="0"/>
          </a:p>
          <a:p>
            <a:r>
              <a:rPr lang="en-US" sz="2900" dirty="0" err="1" smtClean="0"/>
              <a:t>Anergy</a:t>
            </a:r>
            <a:r>
              <a:rPr lang="en-US" sz="2900" dirty="0"/>
              <a:t> (</a:t>
            </a:r>
            <a:r>
              <a:rPr lang="en-US" sz="2900" dirty="0" err="1"/>
              <a:t>Sx</a:t>
            </a:r>
            <a:r>
              <a:rPr lang="en-US" sz="2900" dirty="0"/>
              <a:t> of depression)</a:t>
            </a:r>
          </a:p>
          <a:p>
            <a:pPr lvl="1"/>
            <a:r>
              <a:rPr lang="en-US" sz="2900" i="1" dirty="0" smtClean="0"/>
              <a:t>“Improved </a:t>
            </a:r>
            <a:r>
              <a:rPr lang="en-US" sz="2900" i="1" dirty="0"/>
              <a:t>energy as </a:t>
            </a:r>
            <a:r>
              <a:rPr lang="en-US" sz="2900" i="1" dirty="0" smtClean="0"/>
              <a:t>evidenced </a:t>
            </a:r>
            <a:r>
              <a:rPr lang="en-US" sz="2900" i="1" dirty="0"/>
              <a:t>by leaving the home for outside activities 3 or more times per week, from 1 time every two weeks, within the next 12 months</a:t>
            </a:r>
            <a:r>
              <a:rPr lang="en-US" sz="2900" i="1" dirty="0" smtClean="0"/>
              <a:t>.”</a:t>
            </a:r>
            <a:endParaRPr lang="en-US" sz="2900" i="1" dirty="0"/>
          </a:p>
          <a:p>
            <a:endParaRPr lang="en-US" sz="2900" dirty="0" smtClean="0"/>
          </a:p>
          <a:p>
            <a:r>
              <a:rPr lang="en-US" sz="2900" dirty="0" smtClean="0"/>
              <a:t>Poor </a:t>
            </a:r>
            <a:r>
              <a:rPr lang="en-US" sz="2900" dirty="0"/>
              <a:t>self-care/ADL’s </a:t>
            </a:r>
            <a:r>
              <a:rPr lang="en-US" sz="2900" dirty="0" smtClean="0"/>
              <a:t> (Impairment of depression)</a:t>
            </a:r>
          </a:p>
          <a:p>
            <a:pPr lvl="1"/>
            <a:r>
              <a:rPr lang="en-US" sz="2900" i="1" dirty="0" smtClean="0"/>
              <a:t>“Improved </a:t>
            </a:r>
            <a:r>
              <a:rPr lang="en-US" sz="2900" i="1" dirty="0"/>
              <a:t>ability to care for self by showering or bathing 3 – 4 times per week, from 1 time per week, within the next 12 months</a:t>
            </a:r>
            <a:r>
              <a:rPr lang="en-US" sz="2900" i="1" dirty="0" smtClean="0"/>
              <a:t>.” </a:t>
            </a:r>
            <a:endParaRPr lang="en-US" sz="2900" i="1" dirty="0"/>
          </a:p>
          <a:p>
            <a:endParaRPr lang="en-US" sz="2000" dirty="0" smtClean="0"/>
          </a:p>
          <a:p>
            <a:endParaRPr lang="en-US" sz="2000" u="sng" dirty="0" smtClean="0"/>
          </a:p>
          <a:p>
            <a:endParaRPr lang="en-US" sz="2000" u="sng" dirty="0"/>
          </a:p>
          <a:p>
            <a:endParaRPr lang="en-US" sz="2000" u="sng" dirty="0"/>
          </a:p>
          <a:p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10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Medical Necessity for Outpatient Specialty Mental Health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Medical Necessity criteria for outpatient Specialty Mental Health Services are set forth in the California Code of Regulations, Title 9, Section 1830.205, 1830.210, and 1830.205 (b)(2)-(3).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In order for outpatient Specialty Mental Health Services to be reimbursable through the Medi-Cal Program, all four of the required medical necessity elements must be applicable and be documented in the beneficiary’s record.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66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Client Plan</a:t>
            </a:r>
            <a:br>
              <a:rPr lang="en-US" dirty="0"/>
            </a:br>
            <a:r>
              <a:rPr lang="en-US" sz="3100" dirty="0"/>
              <a:t>Step 2 of the Golden Thread </a:t>
            </a:r>
            <a:r>
              <a:rPr lang="en-US" sz="3100" i="1" dirty="0"/>
              <a:t>continued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8000" b="1" dirty="0" smtClean="0"/>
              <a:t>Exercise: Break into groups and write SMART objectives:</a:t>
            </a:r>
          </a:p>
          <a:p>
            <a:pPr marL="0" indent="0">
              <a:buNone/>
            </a:pPr>
            <a:endParaRPr lang="en-US" sz="3300" dirty="0" smtClean="0"/>
          </a:p>
          <a:p>
            <a:pPr marL="0" indent="0">
              <a:buNone/>
            </a:pPr>
            <a:endParaRPr lang="en-US" sz="3300" dirty="0" smtClean="0"/>
          </a:p>
          <a:p>
            <a:pPr marL="1280160" indent="-1143000">
              <a:buFont typeface="+mj-lt"/>
              <a:buAutoNum type="arabicParenR"/>
            </a:pPr>
            <a:r>
              <a:rPr lang="en-US" sz="6400" dirty="0"/>
              <a:t>Inability to maintain </a:t>
            </a:r>
            <a:r>
              <a:rPr lang="en-US" sz="6400" dirty="0" smtClean="0"/>
              <a:t>housing/placement (address underlying MH </a:t>
            </a:r>
            <a:r>
              <a:rPr lang="en-US" sz="6400" dirty="0" err="1" smtClean="0"/>
              <a:t>Sx’s</a:t>
            </a:r>
            <a:r>
              <a:rPr lang="en-US" sz="6400" dirty="0" smtClean="0"/>
              <a:t>)</a:t>
            </a:r>
          </a:p>
          <a:p>
            <a:pPr marL="1728216" lvl="1" indent="-1143000">
              <a:buFont typeface="+mj-lt"/>
              <a:buAutoNum type="arabicParenR"/>
            </a:pPr>
            <a:endParaRPr lang="en-US" sz="6000" dirty="0"/>
          </a:p>
          <a:p>
            <a:pPr marL="1728216" lvl="1" indent="-1143000">
              <a:buFont typeface="+mj-lt"/>
              <a:buAutoNum type="arabicParenR"/>
            </a:pPr>
            <a:endParaRPr lang="en-US" sz="6400" dirty="0" smtClean="0"/>
          </a:p>
          <a:p>
            <a:pPr marL="1280160" indent="-1143000">
              <a:buFont typeface="+mj-lt"/>
              <a:buAutoNum type="arabicParenR"/>
            </a:pPr>
            <a:endParaRPr lang="en-US" sz="6400" dirty="0" smtClean="0"/>
          </a:p>
          <a:p>
            <a:pPr marL="1280160" indent="-1143000">
              <a:buFont typeface="+mj-lt"/>
              <a:buAutoNum type="arabicParenR"/>
            </a:pPr>
            <a:endParaRPr lang="en-US" sz="6400" dirty="0"/>
          </a:p>
          <a:p>
            <a:pPr marL="1280160" indent="-1143000">
              <a:buFont typeface="+mj-lt"/>
              <a:buAutoNum type="arabicParenR"/>
            </a:pPr>
            <a:r>
              <a:rPr lang="en-US" sz="6400" dirty="0" smtClean="0"/>
              <a:t>Inability </a:t>
            </a:r>
            <a:r>
              <a:rPr lang="en-US" sz="6400" dirty="0"/>
              <a:t>to (or maintain) study/work (behavior, attendance, achievement, functioning) (address underlying MH </a:t>
            </a:r>
            <a:r>
              <a:rPr lang="en-US" sz="6400" dirty="0" err="1" smtClean="0"/>
              <a:t>Sx’s</a:t>
            </a:r>
            <a:r>
              <a:rPr lang="en-US" sz="6400" dirty="0" smtClean="0"/>
              <a:t>)</a:t>
            </a:r>
          </a:p>
          <a:p>
            <a:pPr marL="1280160" indent="-1143000">
              <a:buFont typeface="+mj-lt"/>
              <a:buAutoNum type="arabicParenR"/>
            </a:pPr>
            <a:endParaRPr lang="en-US" sz="6400" dirty="0"/>
          </a:p>
          <a:p>
            <a:pPr marL="1280160" indent="-1143000">
              <a:buFont typeface="+mj-lt"/>
              <a:buAutoNum type="arabicParenR"/>
            </a:pPr>
            <a:endParaRPr lang="en-US" sz="6400" dirty="0" smtClean="0"/>
          </a:p>
          <a:p>
            <a:pPr marL="1280160" indent="-1143000">
              <a:buFont typeface="+mj-lt"/>
              <a:buAutoNum type="arabicParenR"/>
            </a:pPr>
            <a:endParaRPr lang="en-US" sz="6400" dirty="0"/>
          </a:p>
          <a:p>
            <a:pPr marL="1280160" indent="-1143000">
              <a:buFont typeface="+mj-lt"/>
              <a:buAutoNum type="arabicParenR"/>
            </a:pPr>
            <a:endParaRPr lang="en-US" sz="6400" dirty="0" smtClean="0"/>
          </a:p>
          <a:p>
            <a:pPr marL="1280160" indent="-1143000">
              <a:buFont typeface="+mj-lt"/>
              <a:buAutoNum type="arabicParenR"/>
            </a:pPr>
            <a:r>
              <a:rPr lang="en-US" sz="6400" dirty="0" smtClean="0"/>
              <a:t>Intrusive thoughts</a:t>
            </a:r>
            <a:endParaRPr lang="en-US" sz="6400" dirty="0"/>
          </a:p>
          <a:p>
            <a:pPr marL="0" indent="0">
              <a:buNone/>
            </a:pPr>
            <a:r>
              <a:rPr lang="en-US" sz="6400" dirty="0"/>
              <a:t> </a:t>
            </a:r>
          </a:p>
          <a:p>
            <a:endParaRPr lang="en-US" sz="3300" dirty="0"/>
          </a:p>
          <a:p>
            <a:endParaRPr lang="en-US" sz="3300" dirty="0"/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endParaRPr lang="en-US" sz="2000" dirty="0" smtClean="0"/>
          </a:p>
          <a:p>
            <a:endParaRPr lang="en-US" sz="2000" u="sng" dirty="0" smtClean="0"/>
          </a:p>
          <a:p>
            <a:endParaRPr lang="en-US" sz="2000" u="sng" dirty="0"/>
          </a:p>
          <a:p>
            <a:endParaRPr lang="en-US" sz="2000" u="sng" dirty="0"/>
          </a:p>
          <a:p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8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Client Plan</a:t>
            </a:r>
            <a:br>
              <a:rPr lang="en-US" dirty="0"/>
            </a:br>
            <a:r>
              <a:rPr lang="en-US" sz="3100" dirty="0"/>
              <a:t>Step 2 of the Golden Thread </a:t>
            </a:r>
            <a:r>
              <a:rPr lang="en-US" sz="3100" i="1" dirty="0"/>
              <a:t>continued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sz="8000" b="1" dirty="0" smtClean="0">
                <a:latin typeface="+mj-lt"/>
              </a:rPr>
              <a:t>Exercise: Break into groups and write SMART objectives:</a:t>
            </a:r>
          </a:p>
          <a:p>
            <a:pPr marL="0" indent="0">
              <a:buNone/>
            </a:pPr>
            <a:endParaRPr lang="en-US" sz="3300" dirty="0" smtClean="0">
              <a:latin typeface="+mj-lt"/>
            </a:endParaRPr>
          </a:p>
          <a:p>
            <a:pPr marL="0" indent="0">
              <a:buNone/>
            </a:pPr>
            <a:endParaRPr lang="en-US" sz="3300" dirty="0" smtClean="0">
              <a:latin typeface="+mj-lt"/>
            </a:endParaRPr>
          </a:p>
          <a:p>
            <a:pPr marL="1280160" indent="-1143000">
              <a:buAutoNum type="arabicParenR" startAt="4"/>
            </a:pPr>
            <a:r>
              <a:rPr lang="en-US" sz="6600" dirty="0" smtClean="0">
                <a:latin typeface="+mj-lt"/>
                <a:ea typeface="Times New Roman"/>
              </a:rPr>
              <a:t>Thoughts </a:t>
            </a:r>
            <a:r>
              <a:rPr lang="en-US" sz="6600" dirty="0">
                <a:latin typeface="+mj-lt"/>
                <a:ea typeface="Times New Roman"/>
              </a:rPr>
              <a:t>(or actions) of... self/other </a:t>
            </a:r>
            <a:r>
              <a:rPr lang="en-US" sz="6600" dirty="0" smtClean="0">
                <a:latin typeface="+mj-lt"/>
                <a:ea typeface="Times New Roman"/>
              </a:rPr>
              <a:t>harm</a:t>
            </a:r>
          </a:p>
          <a:p>
            <a:pPr marL="137160" indent="0">
              <a:buNone/>
            </a:pPr>
            <a:endParaRPr lang="en-US" sz="6600" dirty="0" smtClean="0">
              <a:latin typeface="+mj-lt"/>
              <a:ea typeface="Times New Roman"/>
            </a:endParaRPr>
          </a:p>
          <a:p>
            <a:pPr marL="1280160" indent="-1143000">
              <a:buAutoNum type="arabicParenR" startAt="4"/>
            </a:pPr>
            <a:r>
              <a:rPr lang="en-US" sz="6600" dirty="0" smtClean="0">
                <a:latin typeface="+mj-lt"/>
                <a:ea typeface="Times New Roman"/>
              </a:rPr>
              <a:t>Hallucinations </a:t>
            </a:r>
            <a:r>
              <a:rPr lang="en-US" sz="6600" dirty="0">
                <a:latin typeface="+mj-lt"/>
                <a:ea typeface="Times New Roman"/>
              </a:rPr>
              <a:t>(</a:t>
            </a:r>
            <a:r>
              <a:rPr lang="en-US" sz="6600" dirty="0" smtClean="0">
                <a:latin typeface="+mj-lt"/>
                <a:ea typeface="Times New Roman"/>
              </a:rPr>
              <a:t>visual/auditory)</a:t>
            </a:r>
          </a:p>
          <a:p>
            <a:pPr marL="1280160" indent="-1143000">
              <a:buAutoNum type="arabicParenR" startAt="4"/>
            </a:pPr>
            <a:endParaRPr lang="en-US" sz="6600" dirty="0">
              <a:latin typeface="+mj-lt"/>
              <a:ea typeface="Times New Roman"/>
            </a:endParaRPr>
          </a:p>
          <a:p>
            <a:pPr marL="1280160" indent="-1143000">
              <a:buAutoNum type="arabicParenR" startAt="4"/>
            </a:pPr>
            <a:r>
              <a:rPr lang="en-US" sz="6600" dirty="0" smtClean="0">
                <a:latin typeface="+mj-lt"/>
                <a:ea typeface="Times New Roman"/>
              </a:rPr>
              <a:t>Phobia/Anxiety </a:t>
            </a:r>
            <a:r>
              <a:rPr lang="en-US" sz="6600" dirty="0">
                <a:latin typeface="+mj-lt"/>
                <a:ea typeface="Times New Roman"/>
              </a:rPr>
              <a:t>as evidence by… (or self-report of...) </a:t>
            </a:r>
            <a:endParaRPr lang="en-US" sz="6600" dirty="0" smtClean="0">
              <a:latin typeface="+mj-lt"/>
              <a:ea typeface="Times New Roman"/>
            </a:endParaRPr>
          </a:p>
          <a:p>
            <a:pPr marL="0" indent="0">
              <a:buNone/>
            </a:pPr>
            <a:r>
              <a:rPr lang="en-US" sz="6400" dirty="0" smtClean="0">
                <a:latin typeface="+mj-lt"/>
              </a:rPr>
              <a:t> </a:t>
            </a:r>
          </a:p>
          <a:p>
            <a:endParaRPr lang="en-US" sz="3300" dirty="0"/>
          </a:p>
          <a:p>
            <a:endParaRPr lang="en-US" sz="3300" dirty="0"/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endParaRPr lang="en-US" sz="2000" dirty="0" smtClean="0"/>
          </a:p>
          <a:p>
            <a:endParaRPr lang="en-US" sz="2000" u="sng" dirty="0" smtClean="0"/>
          </a:p>
          <a:p>
            <a:endParaRPr lang="en-US" sz="2000" u="sng" dirty="0"/>
          </a:p>
          <a:p>
            <a:endParaRPr lang="en-US" sz="2000" u="sng" dirty="0"/>
          </a:p>
          <a:p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77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Client Plan</a:t>
            </a:r>
            <a:br>
              <a:rPr lang="en-US" dirty="0"/>
            </a:br>
            <a:r>
              <a:rPr lang="en-US" sz="3100" dirty="0"/>
              <a:t>Step 2 of the Golden Thread </a:t>
            </a:r>
            <a:r>
              <a:rPr lang="en-US" sz="3100" i="1" dirty="0"/>
              <a:t>continued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US" sz="8000" b="1" dirty="0" smtClean="0">
                <a:latin typeface="+mj-lt"/>
              </a:rPr>
              <a:t>Exercise: Break into groups and write SMART objectives:</a:t>
            </a:r>
          </a:p>
          <a:p>
            <a:pPr marL="0" indent="0">
              <a:buNone/>
            </a:pPr>
            <a:endParaRPr lang="en-US" sz="3300" dirty="0" smtClean="0">
              <a:latin typeface="+mj-lt"/>
            </a:endParaRPr>
          </a:p>
          <a:p>
            <a:pPr marL="0" indent="0">
              <a:buNone/>
            </a:pPr>
            <a:endParaRPr lang="en-US" sz="3300" dirty="0" smtClean="0">
              <a:latin typeface="+mj-lt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smtClean="0">
                <a:latin typeface="+mj-lt"/>
                <a:ea typeface="Times New Roman"/>
              </a:rPr>
              <a:t>7) Concentration </a:t>
            </a:r>
            <a:r>
              <a:rPr lang="en-US" sz="6600" dirty="0">
                <a:latin typeface="+mj-lt"/>
                <a:ea typeface="Times New Roman"/>
              </a:rPr>
              <a:t>as evidence by… (or self-report of</a:t>
            </a:r>
            <a:r>
              <a:rPr lang="en-US" sz="6600" dirty="0" smtClean="0">
                <a:latin typeface="+mj-lt"/>
                <a:ea typeface="Times New Roman"/>
              </a:rPr>
              <a:t>...)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6600" dirty="0" smtClean="0">
              <a:latin typeface="+mj-lt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6600" dirty="0" smtClean="0">
              <a:latin typeface="+mj-lt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6600" dirty="0">
              <a:latin typeface="+mj-lt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smtClean="0">
                <a:latin typeface="+mj-lt"/>
                <a:ea typeface="Times New Roman"/>
              </a:rPr>
              <a:t>8) </a:t>
            </a:r>
            <a:r>
              <a:rPr lang="en-US" sz="6600" dirty="0" smtClean="0">
                <a:ea typeface="Times New Roman"/>
              </a:rPr>
              <a:t>Inattention</a:t>
            </a:r>
            <a:r>
              <a:rPr lang="en-US" sz="6600" dirty="0" smtClean="0">
                <a:latin typeface="+mj-lt"/>
                <a:ea typeface="Times New Roman"/>
              </a:rPr>
              <a:t> </a:t>
            </a:r>
            <a:r>
              <a:rPr lang="en-US" sz="6600" dirty="0">
                <a:latin typeface="+mj-lt"/>
                <a:ea typeface="Times New Roman"/>
              </a:rPr>
              <a:t>as evidence by… (or self-report of</a:t>
            </a:r>
            <a:r>
              <a:rPr lang="en-US" sz="6600" dirty="0" smtClean="0">
                <a:latin typeface="+mj-lt"/>
                <a:ea typeface="Times New Roman"/>
              </a:rPr>
              <a:t>...)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smtClean="0">
                <a:latin typeface="+mj-lt"/>
                <a:ea typeface="Times New Roman"/>
              </a:rPr>
              <a:t>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6600" dirty="0" smtClean="0">
              <a:latin typeface="+mj-lt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6600" dirty="0">
              <a:latin typeface="+mj-lt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smtClean="0">
                <a:latin typeface="+mj-lt"/>
                <a:ea typeface="Times New Roman"/>
              </a:rPr>
              <a:t>9) Oppositional </a:t>
            </a:r>
            <a:r>
              <a:rPr lang="en-US" sz="6600" dirty="0">
                <a:latin typeface="+mj-lt"/>
                <a:ea typeface="Times New Roman"/>
              </a:rPr>
              <a:t>Behavior </a:t>
            </a:r>
            <a:r>
              <a:rPr lang="en-US" sz="6600" dirty="0" smtClean="0">
                <a:latin typeface="+mj-lt"/>
                <a:ea typeface="Times New Roman"/>
              </a:rPr>
              <a:t>(provide example such as re compliance </a:t>
            </a:r>
            <a:r>
              <a:rPr lang="en-US" sz="6600" dirty="0">
                <a:latin typeface="+mj-lt"/>
                <a:ea typeface="Times New Roman"/>
              </a:rPr>
              <a:t>with </a:t>
            </a:r>
            <a:r>
              <a:rPr lang="en-US" sz="6600" dirty="0" smtClean="0">
                <a:latin typeface="+mj-lt"/>
                <a:ea typeface="Times New Roman"/>
              </a:rPr>
              <a:t>authority)</a:t>
            </a:r>
            <a:endParaRPr lang="en-US" sz="6600" dirty="0">
              <a:latin typeface="+mj-lt"/>
              <a:ea typeface="Times New Roman"/>
            </a:endParaRPr>
          </a:p>
          <a:p>
            <a:pPr marL="0" indent="0">
              <a:buNone/>
            </a:pPr>
            <a:r>
              <a:rPr lang="en-US" sz="6400" dirty="0" smtClean="0">
                <a:latin typeface="+mj-lt"/>
              </a:rPr>
              <a:t> </a:t>
            </a:r>
          </a:p>
          <a:p>
            <a:endParaRPr lang="en-US" sz="3300" dirty="0"/>
          </a:p>
          <a:p>
            <a:endParaRPr lang="en-US" sz="3300" dirty="0"/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endParaRPr lang="en-US" sz="2000" dirty="0" smtClean="0"/>
          </a:p>
          <a:p>
            <a:endParaRPr lang="en-US" sz="2000" u="sng" dirty="0" smtClean="0"/>
          </a:p>
          <a:p>
            <a:endParaRPr lang="en-US" sz="2000" u="sng" dirty="0"/>
          </a:p>
          <a:p>
            <a:endParaRPr lang="en-US" sz="2000" u="sng" dirty="0"/>
          </a:p>
          <a:p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23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Client Plan</a:t>
            </a:r>
            <a:br>
              <a:rPr lang="en-US" dirty="0"/>
            </a:br>
            <a:r>
              <a:rPr lang="en-US" sz="3100" dirty="0"/>
              <a:t>Step 2 of the Golden Thread </a:t>
            </a:r>
            <a:r>
              <a:rPr lang="en-US" sz="3100" i="1" dirty="0"/>
              <a:t>continued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US" sz="8000" b="1" dirty="0" smtClean="0">
                <a:latin typeface="+mj-lt"/>
              </a:rPr>
              <a:t>Exercise: Break into groups and write SMART objectives:</a:t>
            </a:r>
          </a:p>
          <a:p>
            <a:pPr marL="0" indent="0">
              <a:buNone/>
            </a:pPr>
            <a:endParaRPr lang="en-US" sz="3300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en-US" sz="3300" dirty="0" smtClean="0">
              <a:latin typeface="+mj-lt"/>
            </a:endParaRPr>
          </a:p>
          <a:p>
            <a:pPr marL="1143000" marR="0" indent="-1143000">
              <a:spcBef>
                <a:spcPts val="0"/>
              </a:spcBef>
              <a:spcAft>
                <a:spcPts val="0"/>
              </a:spcAft>
              <a:buAutoNum type="arabicParenR" startAt="10"/>
            </a:pPr>
            <a:r>
              <a:rPr lang="en-US" sz="6600" dirty="0" smtClean="0">
                <a:latin typeface="+mj-lt"/>
                <a:ea typeface="Times New Roman"/>
              </a:rPr>
              <a:t>Anger </a:t>
            </a:r>
            <a:r>
              <a:rPr lang="en-US" sz="6600" dirty="0">
                <a:latin typeface="+mj-lt"/>
                <a:ea typeface="Times New Roman"/>
              </a:rPr>
              <a:t>Control as evidence by …. (or self report of...) </a:t>
            </a:r>
            <a:endParaRPr lang="en-US" sz="6600" dirty="0" smtClean="0">
              <a:latin typeface="+mj-lt"/>
              <a:ea typeface="Times New Roman"/>
            </a:endParaRPr>
          </a:p>
          <a:p>
            <a:pPr marL="1143000" marR="0" indent="-1143000">
              <a:spcBef>
                <a:spcPts val="0"/>
              </a:spcBef>
              <a:spcAft>
                <a:spcPts val="0"/>
              </a:spcAft>
              <a:buAutoNum type="arabicParenR" startAt="10"/>
            </a:pPr>
            <a:endParaRPr lang="en-US" sz="6600" dirty="0">
              <a:latin typeface="+mj-lt"/>
              <a:ea typeface="Times New Roman"/>
            </a:endParaRPr>
          </a:p>
          <a:p>
            <a:pPr marL="1143000" marR="0" indent="-1143000">
              <a:spcBef>
                <a:spcPts val="0"/>
              </a:spcBef>
              <a:spcAft>
                <a:spcPts val="0"/>
              </a:spcAft>
              <a:buAutoNum type="arabicParenR" startAt="10"/>
            </a:pPr>
            <a:endParaRPr lang="en-US" sz="6600" dirty="0" smtClean="0">
              <a:latin typeface="+mj-lt"/>
              <a:ea typeface="Times New Roman"/>
            </a:endParaRPr>
          </a:p>
          <a:p>
            <a:pPr marL="1143000" marR="0" indent="-1143000">
              <a:spcBef>
                <a:spcPts val="0"/>
              </a:spcBef>
              <a:spcAft>
                <a:spcPts val="0"/>
              </a:spcAft>
              <a:buAutoNum type="arabicParenR" startAt="10"/>
            </a:pPr>
            <a:endParaRPr lang="en-US" sz="6600" dirty="0">
              <a:latin typeface="+mj-lt"/>
              <a:ea typeface="Times New Roman"/>
            </a:endParaRPr>
          </a:p>
          <a:p>
            <a:pPr marL="1143000" marR="0" indent="-1143000">
              <a:spcBef>
                <a:spcPts val="0"/>
              </a:spcBef>
              <a:spcAft>
                <a:spcPts val="0"/>
              </a:spcAft>
              <a:buAutoNum type="arabicParenR" startAt="10"/>
            </a:pPr>
            <a:endParaRPr lang="en-US" sz="6600" dirty="0" smtClean="0">
              <a:latin typeface="+mj-lt"/>
              <a:ea typeface="Times New Roman"/>
            </a:endParaRPr>
          </a:p>
          <a:p>
            <a:pPr marL="1143000" marR="0" indent="-1143000">
              <a:spcBef>
                <a:spcPts val="0"/>
              </a:spcBef>
              <a:spcAft>
                <a:spcPts val="0"/>
              </a:spcAft>
              <a:buAutoNum type="arabicParenR" startAt="10"/>
            </a:pPr>
            <a:r>
              <a:rPr lang="en-US" sz="6600" dirty="0" smtClean="0">
                <a:latin typeface="+mj-lt"/>
                <a:ea typeface="Times New Roman"/>
              </a:rPr>
              <a:t>Conduct/Anti-social Behaviors </a:t>
            </a:r>
            <a:r>
              <a:rPr lang="en-US" sz="6600" dirty="0">
                <a:latin typeface="+mj-lt"/>
                <a:ea typeface="Times New Roman"/>
              </a:rPr>
              <a:t>(shoplifting, lying, vandalism, cruelty to animals, </a:t>
            </a:r>
            <a:r>
              <a:rPr lang="en-US" sz="6600" dirty="0" smtClean="0">
                <a:latin typeface="+mj-lt"/>
                <a:ea typeface="Times New Roman"/>
              </a:rPr>
              <a:t>etc</a:t>
            </a:r>
            <a:r>
              <a:rPr lang="en-US" sz="6600" dirty="0">
                <a:latin typeface="+mj-lt"/>
                <a:ea typeface="Times New Roman"/>
              </a:rPr>
              <a:t>.)  </a:t>
            </a:r>
            <a:endParaRPr lang="en-US" sz="6600" dirty="0" smtClean="0">
              <a:latin typeface="+mj-lt"/>
              <a:ea typeface="Times New Roman"/>
            </a:endParaRPr>
          </a:p>
          <a:p>
            <a:pPr marL="1143000" marR="0" indent="-1143000">
              <a:spcBef>
                <a:spcPts val="0"/>
              </a:spcBef>
              <a:spcAft>
                <a:spcPts val="0"/>
              </a:spcAft>
              <a:buAutoNum type="arabicParenR" startAt="10"/>
            </a:pPr>
            <a:endParaRPr lang="en-US" sz="6600" dirty="0">
              <a:latin typeface="+mj-lt"/>
              <a:ea typeface="Times New Roman"/>
            </a:endParaRPr>
          </a:p>
          <a:p>
            <a:pPr marL="1143000" marR="0" indent="-1143000">
              <a:spcBef>
                <a:spcPts val="0"/>
              </a:spcBef>
              <a:spcAft>
                <a:spcPts val="0"/>
              </a:spcAft>
              <a:buAutoNum type="arabicParenR" startAt="10"/>
            </a:pPr>
            <a:endParaRPr lang="en-US" sz="6600" dirty="0" smtClean="0">
              <a:latin typeface="+mj-lt"/>
              <a:ea typeface="Times New Roman"/>
            </a:endParaRPr>
          </a:p>
          <a:p>
            <a:pPr marL="1143000" marR="0" indent="-1143000">
              <a:spcBef>
                <a:spcPts val="0"/>
              </a:spcBef>
              <a:spcAft>
                <a:spcPts val="0"/>
              </a:spcAft>
              <a:buAutoNum type="arabicParenR" startAt="10"/>
            </a:pPr>
            <a:endParaRPr lang="en-US" sz="6600" dirty="0">
              <a:latin typeface="+mj-lt"/>
              <a:ea typeface="Times New Roman"/>
            </a:endParaRPr>
          </a:p>
          <a:p>
            <a:pPr marL="1143000" marR="0" indent="-1143000">
              <a:spcBef>
                <a:spcPts val="0"/>
              </a:spcBef>
              <a:spcAft>
                <a:spcPts val="0"/>
              </a:spcAft>
              <a:buAutoNum type="arabicParenR" startAt="10"/>
            </a:pPr>
            <a:r>
              <a:rPr lang="en-US" sz="6600" dirty="0" smtClean="0">
                <a:latin typeface="+mj-lt"/>
                <a:ea typeface="Times New Roman"/>
              </a:rPr>
              <a:t>Behavioral </a:t>
            </a:r>
            <a:r>
              <a:rPr lang="en-US" sz="6600" dirty="0">
                <a:latin typeface="+mj-lt"/>
                <a:ea typeface="Times New Roman"/>
              </a:rPr>
              <a:t>Regression as evidenced by…. (or caretaker report of...…)  </a:t>
            </a:r>
          </a:p>
          <a:p>
            <a:pPr marL="0" indent="0">
              <a:buNone/>
            </a:pPr>
            <a:r>
              <a:rPr lang="en-US" sz="6400" dirty="0" smtClean="0">
                <a:latin typeface="+mj-lt"/>
              </a:rPr>
              <a:t> </a:t>
            </a:r>
          </a:p>
          <a:p>
            <a:pPr marL="137160" indent="0">
              <a:buNone/>
            </a:pPr>
            <a:endParaRPr lang="en-US" sz="3300" dirty="0"/>
          </a:p>
          <a:p>
            <a:endParaRPr lang="en-US" sz="3300" dirty="0"/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endParaRPr lang="en-US" sz="2000" dirty="0" smtClean="0"/>
          </a:p>
          <a:p>
            <a:endParaRPr lang="en-US" sz="2000" u="sng" dirty="0" smtClean="0"/>
          </a:p>
          <a:p>
            <a:endParaRPr lang="en-US" sz="2000" u="sng" dirty="0"/>
          </a:p>
          <a:p>
            <a:endParaRPr lang="en-US" sz="2000" u="sng" dirty="0"/>
          </a:p>
          <a:p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83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Client Plan</a:t>
            </a:r>
            <a:br>
              <a:rPr lang="en-US" dirty="0"/>
            </a:br>
            <a:r>
              <a:rPr lang="en-US" sz="3100" dirty="0"/>
              <a:t>Step 2 of the Golden Thread </a:t>
            </a:r>
            <a:r>
              <a:rPr lang="en-US" sz="3100" i="1" dirty="0"/>
              <a:t>continued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8000" b="1" dirty="0" smtClean="0">
                <a:latin typeface="+mj-lt"/>
              </a:rPr>
              <a:t>Exercise: Break into groups and write SMART objectives:</a:t>
            </a:r>
          </a:p>
          <a:p>
            <a:pPr marL="0" indent="0">
              <a:buNone/>
            </a:pPr>
            <a:endParaRPr lang="en-US" sz="3300" dirty="0" smtClean="0">
              <a:latin typeface="+mj-lt"/>
            </a:endParaRPr>
          </a:p>
          <a:p>
            <a:pPr marL="0" indent="0">
              <a:buNone/>
            </a:pPr>
            <a:endParaRPr lang="en-US" sz="3300" dirty="0" smtClean="0">
              <a:latin typeface="+mj-lt"/>
            </a:endParaRPr>
          </a:p>
          <a:p>
            <a:pPr marL="0" indent="0">
              <a:buNone/>
            </a:pPr>
            <a:endParaRPr lang="en-US" sz="3300" dirty="0" smtClean="0">
              <a:latin typeface="+mj-lt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7200" dirty="0">
              <a:latin typeface="+mj-lt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smtClean="0">
                <a:latin typeface="+mj-lt"/>
                <a:ea typeface="Times New Roman"/>
              </a:rPr>
              <a:t>13)	Legal Problems (Address underlying MH symptomology) </a:t>
            </a:r>
            <a:endParaRPr lang="en-US" sz="7200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7200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7200" dirty="0" smtClean="0">
              <a:latin typeface="+mj-lt"/>
              <a:ea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7200" dirty="0">
              <a:latin typeface="+mj-lt"/>
              <a:ea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7200" dirty="0" smtClean="0">
              <a:latin typeface="+mj-lt"/>
              <a:ea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7200" dirty="0">
              <a:latin typeface="+mj-lt"/>
              <a:ea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7200" dirty="0" smtClean="0">
              <a:latin typeface="+mj-lt"/>
              <a:ea typeface="Times New Roman"/>
            </a:endParaRPr>
          </a:p>
          <a:p>
            <a:pPr marL="1143000" indent="-1143000">
              <a:spcBef>
                <a:spcPts val="0"/>
              </a:spcBef>
              <a:buAutoNum type="arabicParenR" startAt="14"/>
            </a:pPr>
            <a:r>
              <a:rPr lang="en-US" sz="7200" dirty="0" smtClean="0">
                <a:latin typeface="+mj-lt"/>
                <a:ea typeface="Times New Roman"/>
              </a:rPr>
              <a:t>Family/Relationship </a:t>
            </a:r>
            <a:r>
              <a:rPr lang="en-US" sz="7200" dirty="0">
                <a:latin typeface="+mj-lt"/>
                <a:ea typeface="Times New Roman"/>
              </a:rPr>
              <a:t>Problems </a:t>
            </a:r>
            <a:r>
              <a:rPr lang="en-US" sz="7200" dirty="0">
                <a:ea typeface="Times New Roman"/>
              </a:rPr>
              <a:t>(Address underlying MH symptomology) </a:t>
            </a:r>
            <a:endParaRPr lang="en-US" sz="7200" dirty="0" smtClean="0">
              <a:ea typeface="Times New Roman"/>
            </a:endParaRPr>
          </a:p>
          <a:p>
            <a:pPr marL="1143000" indent="-1143000">
              <a:spcBef>
                <a:spcPts val="0"/>
              </a:spcBef>
              <a:buAutoNum type="arabicParenR" startAt="14"/>
            </a:pPr>
            <a:endParaRPr lang="en-US" sz="7200" dirty="0">
              <a:latin typeface="+mj-lt"/>
              <a:ea typeface="Times New Roman"/>
            </a:endParaRPr>
          </a:p>
          <a:p>
            <a:pPr marL="1143000" indent="-1143000">
              <a:spcBef>
                <a:spcPts val="0"/>
              </a:spcBef>
              <a:buAutoNum type="arabicParenR" startAt="14"/>
            </a:pPr>
            <a:endParaRPr lang="en-US" sz="7200" dirty="0" smtClean="0">
              <a:latin typeface="+mj-lt"/>
              <a:ea typeface="Times New Roman"/>
            </a:endParaRPr>
          </a:p>
          <a:p>
            <a:pPr marL="1143000" indent="-1143000">
              <a:spcBef>
                <a:spcPts val="0"/>
              </a:spcBef>
              <a:buAutoNum type="arabicParenR" startAt="14"/>
            </a:pPr>
            <a:endParaRPr lang="en-US" sz="7200" dirty="0">
              <a:latin typeface="+mj-lt"/>
              <a:ea typeface="Times New Roman"/>
            </a:endParaRPr>
          </a:p>
          <a:p>
            <a:pPr marL="1143000" indent="-1143000">
              <a:spcBef>
                <a:spcPts val="0"/>
              </a:spcBef>
              <a:buAutoNum type="arabicParenR" startAt="14"/>
            </a:pPr>
            <a:endParaRPr lang="en-US" sz="7200" dirty="0" smtClean="0">
              <a:latin typeface="+mj-lt"/>
              <a:ea typeface="Times New Roman"/>
            </a:endParaRPr>
          </a:p>
          <a:p>
            <a:pPr marL="1143000" indent="-1143000">
              <a:spcBef>
                <a:spcPts val="0"/>
              </a:spcBef>
              <a:buAutoNum type="arabicParenR" startAt="14"/>
            </a:pPr>
            <a:endParaRPr lang="en-US" sz="7200" dirty="0">
              <a:latin typeface="+mj-lt"/>
              <a:ea typeface="Times New Roman"/>
            </a:endParaRPr>
          </a:p>
          <a:p>
            <a:pPr marL="1143000" indent="-1143000">
              <a:spcBef>
                <a:spcPts val="0"/>
              </a:spcBef>
              <a:buAutoNum type="arabicParenR" startAt="14"/>
            </a:pPr>
            <a:r>
              <a:rPr lang="en-US" sz="7200" dirty="0" smtClean="0">
                <a:latin typeface="+mj-lt"/>
                <a:ea typeface="Times New Roman"/>
              </a:rPr>
              <a:t>Substance </a:t>
            </a:r>
            <a:r>
              <a:rPr lang="en-US" sz="7200" dirty="0">
                <a:latin typeface="+mj-lt"/>
                <a:ea typeface="Times New Roman"/>
              </a:rPr>
              <a:t>use habits as evidence by… </a:t>
            </a:r>
            <a:r>
              <a:rPr lang="en-US" sz="7200" dirty="0" smtClean="0">
                <a:ea typeface="Times New Roman"/>
              </a:rPr>
              <a:t>(</a:t>
            </a:r>
            <a:r>
              <a:rPr lang="en-US" sz="7200" dirty="0">
                <a:ea typeface="Times New Roman"/>
              </a:rPr>
              <a:t>Address underlying MH </a:t>
            </a:r>
            <a:r>
              <a:rPr lang="en-US" sz="7200" dirty="0" smtClean="0">
                <a:ea typeface="Times New Roman"/>
              </a:rPr>
              <a:t>	symptomology</a:t>
            </a:r>
            <a:r>
              <a:rPr lang="en-US" sz="7200" dirty="0">
                <a:ea typeface="Times New Roman"/>
              </a:rPr>
              <a:t>) </a:t>
            </a:r>
            <a:endParaRPr lang="en-US" sz="7200" dirty="0"/>
          </a:p>
          <a:p>
            <a:pPr marL="0" indent="0">
              <a:buNone/>
            </a:pPr>
            <a:r>
              <a:rPr lang="en-US" sz="6400" dirty="0" smtClean="0">
                <a:latin typeface="+mj-lt"/>
              </a:rPr>
              <a:t> </a:t>
            </a:r>
          </a:p>
          <a:p>
            <a:endParaRPr lang="en-US" sz="3300" dirty="0" smtClean="0"/>
          </a:p>
          <a:p>
            <a:endParaRPr lang="en-US" sz="3300" dirty="0"/>
          </a:p>
          <a:p>
            <a:endParaRPr lang="en-US" sz="3300" dirty="0"/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endParaRPr lang="en-US" sz="2000" dirty="0" smtClean="0"/>
          </a:p>
          <a:p>
            <a:endParaRPr lang="en-US" sz="2000" u="sng" dirty="0" smtClean="0"/>
          </a:p>
          <a:p>
            <a:endParaRPr lang="en-US" sz="2000" u="sng" dirty="0"/>
          </a:p>
          <a:p>
            <a:endParaRPr lang="en-US" sz="2000" u="sng" dirty="0"/>
          </a:p>
          <a:p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39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effectLst/>
              </a:rPr>
              <a:t>MH </a:t>
            </a:r>
            <a:r>
              <a:rPr lang="en-US" sz="2400" dirty="0" smtClean="0">
                <a:effectLst/>
              </a:rPr>
              <a:t>Plan </a:t>
            </a:r>
            <a:r>
              <a:rPr lang="en-US" sz="2400" dirty="0">
                <a:effectLst/>
              </a:rPr>
              <a:t>Example #1: 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Impairment: Inability to maintain housing/placement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r>
              <a:rPr lang="en-US" b="1" i="1" u="sng" dirty="0"/>
              <a:t>Non-billable example:</a:t>
            </a:r>
            <a:endParaRPr lang="en-US" dirty="0"/>
          </a:p>
          <a:p>
            <a:r>
              <a:rPr lang="en-US" b="1" dirty="0"/>
              <a:t>Mental Health Objective:  </a:t>
            </a:r>
            <a:r>
              <a:rPr lang="en-US" dirty="0"/>
              <a:t>Client </a:t>
            </a:r>
            <a:r>
              <a:rPr lang="en-US" dirty="0" smtClean="0"/>
              <a:t>will obtain stable </a:t>
            </a:r>
            <a:r>
              <a:rPr lang="en-US" dirty="0"/>
              <a:t>housing within 6 months; temporarily living with a friend.</a:t>
            </a:r>
          </a:p>
          <a:p>
            <a:r>
              <a:rPr lang="en-US" b="1" dirty="0"/>
              <a:t>Service Modality:</a:t>
            </a:r>
            <a:r>
              <a:rPr lang="en-US" dirty="0"/>
              <a:t>  Case management 1x/week or as needed for 1 year</a:t>
            </a:r>
          </a:p>
          <a:p>
            <a:r>
              <a:rPr lang="en-US" b="1" dirty="0"/>
              <a:t>Detailed Interventions:</a:t>
            </a:r>
            <a:r>
              <a:rPr lang="en-US" dirty="0"/>
              <a:t>  Case management - Case manager will work with client to apply for housing and assist client in filling out necessary forms.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9836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effectLst/>
              </a:rPr>
              <a:t>MH Plan </a:t>
            </a:r>
            <a:r>
              <a:rPr lang="en-US" sz="2400" dirty="0">
                <a:effectLst/>
              </a:rPr>
              <a:t>Example #1: 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Impairment: Inability to maintain </a:t>
            </a:r>
            <a:r>
              <a:rPr lang="en-US" sz="2400" dirty="0" smtClean="0">
                <a:effectLst/>
              </a:rPr>
              <a:t>housing/placement cont.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32960"/>
          </a:xfrm>
        </p:spPr>
        <p:txBody>
          <a:bodyPr>
            <a:normAutofit fontScale="92500" lnSpcReduction="10000"/>
          </a:bodyPr>
          <a:lstStyle/>
          <a:p>
            <a:pPr marL="137160" indent="0" algn="ctr">
              <a:buNone/>
            </a:pPr>
            <a:r>
              <a:rPr lang="en-US" b="1" i="1" u="sng" dirty="0"/>
              <a:t>Billable example: </a:t>
            </a:r>
            <a:endParaRPr lang="en-US" b="1" i="1" u="sng" dirty="0" smtClean="0"/>
          </a:p>
          <a:p>
            <a:pPr marL="137160" indent="0" algn="ctr">
              <a:buNone/>
            </a:pPr>
            <a:endParaRPr lang="en-US" sz="1300" dirty="0"/>
          </a:p>
          <a:p>
            <a:r>
              <a:rPr lang="en-US" b="1" dirty="0"/>
              <a:t>Dx:  Major Depressive DO (lack of interest in all areas of life, low energy, insomnia, indecisiveness, feelings of worthlessness, and poor self-care)</a:t>
            </a:r>
            <a:endParaRPr lang="en-US" dirty="0"/>
          </a:p>
          <a:p>
            <a:pPr marL="137160" indent="0">
              <a:buNone/>
            </a:pPr>
            <a:endParaRPr lang="en-US" sz="1500" dirty="0"/>
          </a:p>
          <a:p>
            <a:r>
              <a:rPr lang="en-US" b="1" dirty="0"/>
              <a:t>Goals:  Client states: “I want my own place to live”.  Long Term MH Goal:  Decrease depression symptomology, and increase coping, so that client’s depressive signs and symptoms do not negatively impact his ability to obtain housing.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217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effectLst/>
              </a:rPr>
              <a:t>MH </a:t>
            </a:r>
            <a:r>
              <a:rPr lang="en-US" sz="2400" dirty="0" smtClean="0">
                <a:effectLst/>
              </a:rPr>
              <a:t>Plan </a:t>
            </a:r>
            <a:r>
              <a:rPr lang="en-US" sz="2400" dirty="0">
                <a:effectLst/>
              </a:rPr>
              <a:t>Example #1: 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Impairment: Inability to maintain </a:t>
            </a:r>
            <a:r>
              <a:rPr lang="en-US" sz="2400" dirty="0" smtClean="0">
                <a:effectLst/>
              </a:rPr>
              <a:t>housing/placement cont.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32960"/>
          </a:xfrm>
        </p:spPr>
        <p:txBody>
          <a:bodyPr>
            <a:normAutofit fontScale="77500" lnSpcReduction="20000"/>
          </a:bodyPr>
          <a:lstStyle/>
          <a:p>
            <a:pPr marL="137160" indent="0" algn="ctr">
              <a:buNone/>
            </a:pPr>
            <a:r>
              <a:rPr lang="en-US" b="1" i="1" u="sng" dirty="0"/>
              <a:t>Billable </a:t>
            </a:r>
            <a:r>
              <a:rPr lang="en-US" b="1" i="1" u="sng" dirty="0" smtClean="0"/>
              <a:t>example cont.: </a:t>
            </a:r>
          </a:p>
          <a:p>
            <a:pPr marL="137160" indent="0" algn="ctr">
              <a:buNone/>
            </a:pPr>
            <a:endParaRPr lang="en-US" sz="1300" dirty="0"/>
          </a:p>
          <a:p>
            <a:pPr marL="137160" indent="0" algn="ctr">
              <a:buNone/>
            </a:pPr>
            <a:r>
              <a:rPr lang="en-US" b="1" dirty="0"/>
              <a:t>Mental Health Objective(s):  </a:t>
            </a:r>
            <a:endParaRPr lang="en-US" dirty="0"/>
          </a:p>
          <a:p>
            <a:r>
              <a:rPr lang="en-US" b="1" dirty="0"/>
              <a:t>-Client’s depressive symptoms are reduced as evidenced by an increase in sleep from 2-3 hours per night to 6-8 hours per night by 6 months; and an increase in energy from 0 energy now to 6-8 on a 0-10 scale (10 being high energy) per self-report by 6 months. </a:t>
            </a:r>
            <a:endParaRPr lang="en-US" dirty="0"/>
          </a:p>
          <a:p>
            <a:r>
              <a:rPr lang="en-US" b="1" dirty="0"/>
              <a:t>-Client is engaged and invested in his self-care as evidenced by increased # of showers per week from 0 to 2 or more; and increased brushing of teeth from 0x daily to once daily within the next 6 months.</a:t>
            </a:r>
            <a:endParaRPr lang="en-US" dirty="0"/>
          </a:p>
          <a:p>
            <a:r>
              <a:rPr lang="en-US" b="1" dirty="0"/>
              <a:t>-Client’s lack of interest and indecisiveness will decrease as evidenced by an increase in action steps taken by client towards obtaining stable housing from 0 to 4 or more action steps taken within the next 3 months.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91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effectLst/>
              </a:rPr>
              <a:t>MH </a:t>
            </a:r>
            <a:r>
              <a:rPr lang="en-US" sz="2400" dirty="0" smtClean="0">
                <a:effectLst/>
              </a:rPr>
              <a:t>Plan </a:t>
            </a:r>
            <a:r>
              <a:rPr lang="en-US" sz="2400" dirty="0">
                <a:effectLst/>
              </a:rPr>
              <a:t>Example #1: 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Impairment: Inability to maintain </a:t>
            </a:r>
            <a:r>
              <a:rPr lang="en-US" sz="2400" dirty="0" smtClean="0">
                <a:effectLst/>
              </a:rPr>
              <a:t>housing/placement cont.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32960"/>
          </a:xfrm>
        </p:spPr>
        <p:txBody>
          <a:bodyPr>
            <a:normAutofit fontScale="85000" lnSpcReduction="20000"/>
          </a:bodyPr>
          <a:lstStyle/>
          <a:p>
            <a:pPr marL="137160" indent="0" algn="ctr">
              <a:buNone/>
            </a:pPr>
            <a:r>
              <a:rPr lang="en-US" b="1" i="1" u="sng" dirty="0"/>
              <a:t>Billable </a:t>
            </a:r>
            <a:r>
              <a:rPr lang="en-US" b="1" i="1" u="sng" dirty="0" smtClean="0"/>
              <a:t>example cont.: </a:t>
            </a:r>
          </a:p>
          <a:p>
            <a:pPr marL="137160" indent="0" algn="ctr">
              <a:buNone/>
            </a:pPr>
            <a:endParaRPr lang="en-US" sz="1300" dirty="0"/>
          </a:p>
          <a:p>
            <a:r>
              <a:rPr lang="en-US" b="1" dirty="0"/>
              <a:t>Service Modality:  Psychotherapy 1x/week, or as needed, for 1 year; Case Management 1x/week, or as needed, for 1 year; Group Rehab 1x/week for 6 </a:t>
            </a:r>
            <a:r>
              <a:rPr lang="en-US" b="1" dirty="0" smtClean="0"/>
              <a:t>months</a:t>
            </a:r>
            <a:endParaRPr lang="en-US" dirty="0"/>
          </a:p>
          <a:p>
            <a:pPr marL="137160" indent="0">
              <a:buNone/>
            </a:pPr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Detailed Interventions:  Psychotherapy – CBT to help client link feelings of worthlessness to depressive symptoms, to explore roots of low self-esteem and areas of competence.  Group Rehab – build client’s awareness to track and manage depressive symptoms, teach coping skills such as relaxation techniques, and build client’s self-care skills.  Case Management – Link client to psychiatric services.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2017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effectLst/>
              </a:rPr>
              <a:t>MH </a:t>
            </a:r>
            <a:r>
              <a:rPr lang="en-US" sz="2400" dirty="0" smtClean="0">
                <a:effectLst/>
              </a:rPr>
              <a:t>Plan </a:t>
            </a:r>
            <a:r>
              <a:rPr lang="en-US" sz="2400" dirty="0">
                <a:effectLst/>
              </a:rPr>
              <a:t>Example </a:t>
            </a:r>
            <a:r>
              <a:rPr lang="en-US" sz="2400" dirty="0" smtClean="0">
                <a:effectLst/>
              </a:rPr>
              <a:t>#1</a:t>
            </a:r>
            <a:r>
              <a:rPr lang="en-US" sz="2400" dirty="0">
                <a:effectLst/>
              </a:rPr>
              <a:t>: Impairment: Inability to maintain housing/placement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3296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b="1" i="1" u="sng" dirty="0"/>
              <a:t>Non-billable example:</a:t>
            </a:r>
            <a:endParaRPr lang="en-US" dirty="0"/>
          </a:p>
          <a:p>
            <a:r>
              <a:rPr lang="en-US" b="1" dirty="0"/>
              <a:t>Mental Health Objective:  </a:t>
            </a:r>
            <a:r>
              <a:rPr lang="en-US" dirty="0"/>
              <a:t>Client will obtain stable housing within 6 months; temporarily living with a friend.</a:t>
            </a:r>
          </a:p>
          <a:p>
            <a:r>
              <a:rPr lang="en-US" b="1" dirty="0"/>
              <a:t>Service Modality:</a:t>
            </a:r>
            <a:r>
              <a:rPr lang="en-US" dirty="0"/>
              <a:t>  Case management 1x/week or as needed for 1 year</a:t>
            </a:r>
          </a:p>
          <a:p>
            <a:r>
              <a:rPr lang="en-US" b="1" dirty="0"/>
              <a:t>Detailed Interventions:</a:t>
            </a:r>
            <a:r>
              <a:rPr lang="en-US" dirty="0"/>
              <a:t>  Case management - Case manager will work with client to apply for housing and assist client in filling out necessary forms.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109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Necessity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181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Must meet the following:</a:t>
            </a:r>
          </a:p>
          <a:p>
            <a:pPr lvl="1"/>
            <a:r>
              <a:rPr lang="en-US" b="1" dirty="0" smtClean="0"/>
              <a:t>An included diagnosis </a:t>
            </a:r>
          </a:p>
          <a:p>
            <a:pPr marL="585216" lvl="1" indent="0">
              <a:buNone/>
            </a:pPr>
            <a:r>
              <a:rPr lang="en-US" sz="1800" b="1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en-US" sz="1800" b="1" i="1" dirty="0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en-US" sz="1800" b="1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ee Medical Necessity for Specialty Mental Health Services handout.)</a:t>
            </a:r>
          </a:p>
          <a:p>
            <a:pPr lvl="1"/>
            <a:r>
              <a:rPr lang="en-US" b="1" dirty="0" smtClean="0"/>
              <a:t>A qualifying impairment </a:t>
            </a:r>
            <a:r>
              <a:rPr lang="en-US" sz="1800" b="1" i="1" dirty="0" smtClean="0"/>
              <a:t>(meets one of the following)</a:t>
            </a:r>
          </a:p>
          <a:p>
            <a:pPr lvl="2"/>
            <a:r>
              <a:rPr lang="en-US" dirty="0" smtClean="0"/>
              <a:t>A </a:t>
            </a:r>
            <a:r>
              <a:rPr lang="en-US" i="1" dirty="0" smtClean="0"/>
              <a:t>significant impairment </a:t>
            </a:r>
            <a:r>
              <a:rPr lang="en-US" dirty="0" smtClean="0"/>
              <a:t>in an important area of life functioning</a:t>
            </a:r>
          </a:p>
          <a:p>
            <a:pPr lvl="2"/>
            <a:r>
              <a:rPr lang="en-US" dirty="0" smtClean="0"/>
              <a:t>A reasonable </a:t>
            </a:r>
            <a:r>
              <a:rPr lang="en-US" i="1" dirty="0" smtClean="0"/>
              <a:t>probability of significant deterioration </a:t>
            </a:r>
            <a:r>
              <a:rPr lang="en-US" dirty="0" smtClean="0"/>
              <a:t>in an import area of life functioning (without treatment)</a:t>
            </a:r>
          </a:p>
          <a:p>
            <a:pPr lvl="2"/>
            <a:r>
              <a:rPr lang="en-US" dirty="0" smtClean="0"/>
              <a:t>A reasonable </a:t>
            </a:r>
            <a:r>
              <a:rPr lang="en-US" i="1" dirty="0" smtClean="0"/>
              <a:t>probability that a child will not progress developmentally </a:t>
            </a:r>
            <a:r>
              <a:rPr lang="en-US" dirty="0" smtClean="0"/>
              <a:t>as individually appropriate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7533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effectLst/>
              </a:rPr>
              <a:t>MH </a:t>
            </a:r>
            <a:r>
              <a:rPr lang="en-US" sz="2400" dirty="0" smtClean="0">
                <a:effectLst/>
              </a:rPr>
              <a:t>Plan </a:t>
            </a:r>
            <a:r>
              <a:rPr lang="en-US" sz="2400" dirty="0">
                <a:effectLst/>
              </a:rPr>
              <a:t>Example #2: Impairment: Inability to obtain/maintain employment: chronic periods of unemployment or </a:t>
            </a:r>
            <a:r>
              <a:rPr lang="en-US" sz="2400" dirty="0" smtClean="0">
                <a:effectLst/>
              </a:rPr>
              <a:t>underemployment cont.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32960"/>
          </a:xfrm>
        </p:spPr>
        <p:txBody>
          <a:bodyPr>
            <a:normAutofit fontScale="85000" lnSpcReduction="20000"/>
          </a:bodyPr>
          <a:lstStyle/>
          <a:p>
            <a:pPr marL="137160" indent="0" algn="ctr">
              <a:buNone/>
            </a:pPr>
            <a:r>
              <a:rPr lang="en-US" b="1" i="1" u="sng" dirty="0"/>
              <a:t>Billable example: </a:t>
            </a:r>
            <a:endParaRPr lang="en-US" dirty="0"/>
          </a:p>
          <a:p>
            <a:pPr marL="137160" indent="0">
              <a:buNone/>
            </a:pPr>
            <a:endParaRPr lang="en-US" sz="1300" dirty="0"/>
          </a:p>
          <a:p>
            <a:r>
              <a:rPr lang="en-US" b="1" dirty="0"/>
              <a:t>Dx:  Schizophrenia—Paranoid delusions, paranoid auditory hallucinations with negative symptoms of flat affect, poor planning and follow-through which results in: social withdrawal, lack of motivation (such as ability to attend desired vocational services) and neglect of personal hygiene. </a:t>
            </a:r>
            <a:endParaRPr lang="en-US" dirty="0"/>
          </a:p>
          <a:p>
            <a:pPr marL="137160" indent="0">
              <a:buNone/>
            </a:pPr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Goal:  Client states: “I want a job so that I can support myself”.  Long Term MH Goal:  Decrease positive and negative signs of schizophrenia so that they do not interfere with the client’s ability to obtain and maintain meaningful employment.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4620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effectLst/>
              </a:rPr>
              <a:t>MH </a:t>
            </a:r>
            <a:r>
              <a:rPr lang="en-US" sz="2400" dirty="0" smtClean="0">
                <a:effectLst/>
              </a:rPr>
              <a:t>Plan </a:t>
            </a:r>
            <a:r>
              <a:rPr lang="en-US" sz="2400" dirty="0">
                <a:effectLst/>
              </a:rPr>
              <a:t>Example #2: Impairment: Inability to obtain/maintain employment: chronic periods of unemployment or </a:t>
            </a:r>
            <a:r>
              <a:rPr lang="en-US" sz="2400" dirty="0" smtClean="0">
                <a:effectLst/>
              </a:rPr>
              <a:t>underemployment cont.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 fontScale="62500" lnSpcReduction="20000"/>
          </a:bodyPr>
          <a:lstStyle/>
          <a:p>
            <a:pPr marL="137160" indent="0" algn="ctr">
              <a:buNone/>
            </a:pPr>
            <a:r>
              <a:rPr lang="en-US" b="1" i="1" u="sng" dirty="0"/>
              <a:t>Billable </a:t>
            </a:r>
            <a:r>
              <a:rPr lang="en-US" b="1" i="1" u="sng" dirty="0" smtClean="0"/>
              <a:t>example cont.: </a:t>
            </a:r>
            <a:endParaRPr lang="en-US" dirty="0"/>
          </a:p>
          <a:p>
            <a:pPr marL="137160" indent="0">
              <a:buNone/>
            </a:pPr>
            <a:endParaRPr lang="en-US" sz="1300" dirty="0"/>
          </a:p>
          <a:p>
            <a:pPr marL="137160" indent="0" algn="ctr">
              <a:buNone/>
            </a:pPr>
            <a:r>
              <a:rPr lang="en-US" b="1" u="sng" dirty="0"/>
              <a:t>Mental Health Objective(s):  </a:t>
            </a:r>
            <a:endParaRPr lang="en-US" u="sng" dirty="0"/>
          </a:p>
          <a:p>
            <a:r>
              <a:rPr lang="en-US" b="1" dirty="0"/>
              <a:t>-Client’s current symptoms of schizophrenia will decrease by 6 months as evidenced by increased motivation to attend desired appointments by client/other self report.</a:t>
            </a:r>
            <a:endParaRPr lang="en-US" dirty="0"/>
          </a:p>
          <a:p>
            <a:r>
              <a:rPr lang="en-US" b="1" dirty="0"/>
              <a:t>-Client will attend appointments with psychiatrist consistently (5 of 6 monthly times, now 1 of 6 monthly times by 6 months.</a:t>
            </a:r>
            <a:endParaRPr lang="en-US" dirty="0"/>
          </a:p>
          <a:p>
            <a:r>
              <a:rPr lang="en-US" b="1" dirty="0"/>
              <a:t>-Client will attend to daily hygiene (as evidenced by taking a shower and wearing clean clothes) 6 of 7 days/week (now 0) by 6 months.</a:t>
            </a:r>
            <a:endParaRPr lang="en-US" dirty="0"/>
          </a:p>
          <a:p>
            <a:r>
              <a:rPr lang="en-US" b="1" dirty="0"/>
              <a:t>-Client will identify the role of 6 of his symptoms of schizophrenia that result in employment difficulties from 0 now by 9 months.</a:t>
            </a:r>
            <a:endParaRPr lang="en-US" dirty="0"/>
          </a:p>
          <a:p>
            <a:r>
              <a:rPr lang="en-US" b="1" dirty="0"/>
              <a:t>-Client will take antipsychotic medications consistently as prescribed (25 of 30 days, now 5 – 10 of 30 days) by 12 months as evidenced by self or others report.</a:t>
            </a:r>
            <a:endParaRPr lang="en-US" dirty="0"/>
          </a:p>
          <a:p>
            <a:r>
              <a:rPr lang="en-US" b="1" dirty="0"/>
              <a:t>-Client will learn and implement 4 - 6 assertiveness and other communication skills (now 0) by 12 months.</a:t>
            </a:r>
            <a:endParaRPr lang="en-US" dirty="0"/>
          </a:p>
          <a:p>
            <a:r>
              <a:rPr lang="en-US" b="1" dirty="0"/>
              <a:t>-Client will identify and challenge 5 -10 (currently 0) delusional beliefs and generate 5 – 10 (currently 0) reality-based alternatives regarding barriers to employment by 12 months.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5481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effectLst/>
              </a:rPr>
              <a:t>MH </a:t>
            </a:r>
            <a:r>
              <a:rPr lang="en-US" sz="2400" dirty="0" smtClean="0">
                <a:effectLst/>
              </a:rPr>
              <a:t>Plan </a:t>
            </a:r>
            <a:r>
              <a:rPr lang="en-US" sz="2400" dirty="0">
                <a:effectLst/>
              </a:rPr>
              <a:t>Example #2: Impairment: Inability to obtain/maintain employment: chronic periods of unemployment or </a:t>
            </a:r>
            <a:r>
              <a:rPr lang="en-US" sz="2400" dirty="0" smtClean="0">
                <a:effectLst/>
              </a:rPr>
              <a:t>underemployment cont.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 fontScale="70000" lnSpcReduction="20000"/>
          </a:bodyPr>
          <a:lstStyle/>
          <a:p>
            <a:pPr marL="137160" indent="0" algn="ctr">
              <a:buNone/>
            </a:pPr>
            <a:r>
              <a:rPr lang="en-US" b="1" i="1" u="sng" dirty="0"/>
              <a:t>Billable </a:t>
            </a:r>
            <a:r>
              <a:rPr lang="en-US" b="1" i="1" u="sng" dirty="0" smtClean="0"/>
              <a:t>example cont.: </a:t>
            </a:r>
            <a:endParaRPr lang="en-US" dirty="0"/>
          </a:p>
          <a:p>
            <a:pPr marL="137160" indent="0">
              <a:buNone/>
            </a:pPr>
            <a:endParaRPr lang="en-US" sz="1300" dirty="0"/>
          </a:p>
          <a:p>
            <a:pPr marL="137160" indent="0" algn="ctr">
              <a:buNone/>
            </a:pPr>
            <a:r>
              <a:rPr lang="en-US" b="1" u="sng" dirty="0"/>
              <a:t>Mental Health Objective(s):  </a:t>
            </a:r>
            <a:endParaRPr lang="en-US" u="sng" dirty="0"/>
          </a:p>
          <a:p>
            <a:r>
              <a:rPr lang="en-US" b="1" dirty="0"/>
              <a:t>Service Modality:  Individual and group rehab 1x/week, or as needed, for 1 year; Case Management 1x/month, or as needed, for 1 year; Individual Psychotherapy 1x/week, or as needed, for 1 year; Medication Management 1x/month, or as needed, for 1 year.</a:t>
            </a:r>
            <a:endParaRPr lang="en-US" dirty="0"/>
          </a:p>
          <a:p>
            <a:pPr marL="137160" indent="0">
              <a:buNone/>
            </a:pPr>
            <a:endParaRPr lang="en-US" sz="1700" dirty="0"/>
          </a:p>
          <a:p>
            <a:r>
              <a:rPr lang="en-US" b="1" dirty="0"/>
              <a:t>Detailed Interventions:  Psychotherapy – CBT to help identify paranoid thinking and to generate reality based alternatives.  Individual &amp; Group Rehab – build client’s awareness to track and manage psychotic symptoms, teach coping skills such as relaxation techniques, and build client’s self-care skills.  Case Management – Link client to vocational services. Medication management strategies to engage client in collaboration to find anti-psychotic medications that he is able to tolerate without significant side-effects that have led him to discontinue medication regimen in the past.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7270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effectLst/>
              </a:rPr>
              <a:t>MH </a:t>
            </a:r>
            <a:r>
              <a:rPr lang="en-US" sz="2400" dirty="0" smtClean="0">
                <a:effectLst/>
              </a:rPr>
              <a:t>Plan </a:t>
            </a:r>
            <a:r>
              <a:rPr lang="en-US" sz="2400" dirty="0">
                <a:effectLst/>
              </a:rPr>
              <a:t>Example #2: Impairment: Inability to obtain/maintain employment: chronic periods of unemployment or </a:t>
            </a:r>
            <a:r>
              <a:rPr lang="en-US" sz="2400" dirty="0" smtClean="0">
                <a:effectLst/>
              </a:rPr>
              <a:t>underemployment cont.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b="1" i="1" u="sng" dirty="0" smtClean="0"/>
              <a:t>Non-billable example.: </a:t>
            </a:r>
            <a:endParaRPr lang="en-US" dirty="0"/>
          </a:p>
          <a:p>
            <a:pPr marL="137160" indent="0">
              <a:buNone/>
            </a:pPr>
            <a:endParaRPr lang="en-US" sz="1300" dirty="0"/>
          </a:p>
          <a:p>
            <a:r>
              <a:rPr lang="en-US" b="1" dirty="0"/>
              <a:t>Mental Health Objective:  </a:t>
            </a:r>
            <a:r>
              <a:rPr lang="en-US" dirty="0"/>
              <a:t>Client will obtain stable employment within 6 months.</a:t>
            </a:r>
          </a:p>
          <a:p>
            <a:r>
              <a:rPr lang="en-US" b="1" dirty="0"/>
              <a:t>Service Modality:</a:t>
            </a:r>
            <a:r>
              <a:rPr lang="en-US" dirty="0"/>
              <a:t>  Case management 1x/week or as needed for 1 year</a:t>
            </a:r>
          </a:p>
          <a:p>
            <a:r>
              <a:rPr lang="en-US" b="1" dirty="0"/>
              <a:t>Detailed Interventions:</a:t>
            </a:r>
            <a:r>
              <a:rPr lang="en-US" dirty="0"/>
              <a:t>  Case management - Case manager will work with client to job search and assist client in filling out necessary applications.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866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effectLst/>
              </a:rPr>
              <a:t>MH </a:t>
            </a:r>
            <a:r>
              <a:rPr lang="en-US" sz="2400" dirty="0" smtClean="0">
                <a:effectLst/>
              </a:rPr>
              <a:t>Plan </a:t>
            </a:r>
            <a:r>
              <a:rPr lang="en-US" sz="2400" dirty="0">
                <a:effectLst/>
              </a:rPr>
              <a:t>Example #3: Impairment: Cocaine dependence and </a:t>
            </a:r>
            <a:r>
              <a:rPr lang="en-US" sz="2400" dirty="0" smtClean="0">
                <a:effectLst/>
              </a:rPr>
              <a:t>abuse cont.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32960"/>
          </a:xfrm>
        </p:spPr>
        <p:txBody>
          <a:bodyPr>
            <a:normAutofit fontScale="85000" lnSpcReduction="10000"/>
          </a:bodyPr>
          <a:lstStyle/>
          <a:p>
            <a:pPr marL="137160" indent="0" algn="ctr">
              <a:buNone/>
            </a:pPr>
            <a:r>
              <a:rPr lang="en-US" b="1" i="1" u="sng" dirty="0"/>
              <a:t>Billable example: </a:t>
            </a:r>
            <a:endParaRPr lang="en-US" dirty="0"/>
          </a:p>
          <a:p>
            <a:pPr marL="137160" indent="0">
              <a:buNone/>
            </a:pPr>
            <a:endParaRPr lang="en-US" sz="1300" dirty="0"/>
          </a:p>
          <a:p>
            <a:r>
              <a:rPr lang="en-US" b="1" dirty="0"/>
              <a:t>Included M/C Dx: Schizophrenia, Paranoid Type—Paranoid delusions, paranoid auditory hallucinations with negative symptoms of flat affect, poor planning and follow-through, social withdrawal, amotivational and neglect of personal hygiene.</a:t>
            </a:r>
            <a:endParaRPr lang="en-US" dirty="0"/>
          </a:p>
          <a:p>
            <a:pPr marL="137160" indent="0">
              <a:buNone/>
            </a:pPr>
            <a:endParaRPr lang="en-US" sz="1400" dirty="0"/>
          </a:p>
          <a:p>
            <a:r>
              <a:rPr lang="en-US" b="1" dirty="0"/>
              <a:t>Goal: Client states: “To stop using cocaine and landing in the hospital.”  Long Term MH Goal: Prevent Psych Decompensation which usually leads to coping with paranoia by using cocaine, and has also resulted in psychiatric hospitalizations.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8890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effectLst/>
              </a:rPr>
              <a:t>MH </a:t>
            </a:r>
            <a:r>
              <a:rPr lang="en-US" sz="2400" dirty="0" smtClean="0">
                <a:effectLst/>
              </a:rPr>
              <a:t>Plan </a:t>
            </a:r>
            <a:r>
              <a:rPr lang="en-US" sz="2400" dirty="0">
                <a:effectLst/>
              </a:rPr>
              <a:t>Example #3: Impairment: Cocaine dependence and </a:t>
            </a:r>
            <a:r>
              <a:rPr lang="en-US" sz="2400" dirty="0" smtClean="0">
                <a:effectLst/>
              </a:rPr>
              <a:t>abuse cont.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32960"/>
          </a:xfrm>
        </p:spPr>
        <p:txBody>
          <a:bodyPr>
            <a:normAutofit fontScale="77500" lnSpcReduction="20000"/>
          </a:bodyPr>
          <a:lstStyle/>
          <a:p>
            <a:pPr marL="137160" indent="0" algn="ctr">
              <a:buNone/>
            </a:pPr>
            <a:r>
              <a:rPr lang="en-US" b="1" i="1" u="sng" dirty="0"/>
              <a:t>Billable </a:t>
            </a:r>
            <a:r>
              <a:rPr lang="en-US" b="1" i="1" u="sng" dirty="0" smtClean="0"/>
              <a:t>example cont.: </a:t>
            </a:r>
            <a:endParaRPr lang="en-US" dirty="0"/>
          </a:p>
          <a:p>
            <a:pPr marL="137160" indent="0">
              <a:buNone/>
            </a:pPr>
            <a:endParaRPr lang="en-US" sz="1300" dirty="0"/>
          </a:p>
          <a:p>
            <a:pPr marL="137160" indent="0" algn="ctr">
              <a:buNone/>
            </a:pPr>
            <a:r>
              <a:rPr lang="en-US" b="1" dirty="0"/>
              <a:t>Mental Health Objectives</a:t>
            </a:r>
            <a:r>
              <a:rPr lang="en-US" b="1" dirty="0" smtClean="0"/>
              <a:t>:</a:t>
            </a:r>
          </a:p>
          <a:p>
            <a:pPr marL="137160" indent="0" algn="ctr">
              <a:buNone/>
            </a:pPr>
            <a:endParaRPr lang="en-US" dirty="0"/>
          </a:p>
          <a:p>
            <a:r>
              <a:rPr lang="en-US" b="1" dirty="0"/>
              <a:t> – Client will identify paranoid ideation when it arises 3 out of 4 times/week (currently 0 of 4 </a:t>
            </a:r>
            <a:r>
              <a:rPr lang="en-US" b="1" dirty="0" smtClean="0"/>
              <a:t>x </a:t>
            </a:r>
            <a:r>
              <a:rPr lang="en-US" b="1" dirty="0"/>
              <a:t>per week) over the next 3 months.</a:t>
            </a:r>
            <a:endParaRPr lang="en-US" dirty="0"/>
          </a:p>
          <a:p>
            <a:r>
              <a:rPr lang="en-US" b="1" dirty="0"/>
              <a:t>--Client will learn 3 – 4 alternative coping skills (currently 1) to manage paranoid symptoms when they arise over the next 6 months.</a:t>
            </a:r>
            <a:endParaRPr lang="en-US" dirty="0"/>
          </a:p>
          <a:p>
            <a:r>
              <a:rPr lang="en-US" b="1" dirty="0"/>
              <a:t>--Client will increase the number of times she uses the 3 – 4 learned alternative healthy coping skills in response to paranoid thoughts from 0 x per day to 3 x per day, as reported by client, within the next 6 months.   </a:t>
            </a:r>
            <a:endParaRPr lang="en-US" dirty="0"/>
          </a:p>
          <a:p>
            <a:pPr marL="137160" indent="0">
              <a:buNone/>
            </a:pPr>
            <a:r>
              <a:rPr lang="en-US" b="1" dirty="0"/>
              <a:t> 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052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effectLst/>
              </a:rPr>
              <a:t>MH </a:t>
            </a:r>
            <a:r>
              <a:rPr lang="en-US" sz="2400" dirty="0" smtClean="0">
                <a:effectLst/>
              </a:rPr>
              <a:t>Plan </a:t>
            </a:r>
            <a:r>
              <a:rPr lang="en-US" sz="2400" dirty="0">
                <a:effectLst/>
              </a:rPr>
              <a:t>Example #3: Impairment: Cocaine dependence and </a:t>
            </a:r>
            <a:r>
              <a:rPr lang="en-US" sz="2400" dirty="0" smtClean="0">
                <a:effectLst/>
              </a:rPr>
              <a:t>abuse cont.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32960"/>
          </a:xfrm>
        </p:spPr>
        <p:txBody>
          <a:bodyPr>
            <a:normAutofit fontScale="77500" lnSpcReduction="20000"/>
          </a:bodyPr>
          <a:lstStyle/>
          <a:p>
            <a:pPr marL="137160" indent="0" algn="ctr">
              <a:buNone/>
            </a:pPr>
            <a:r>
              <a:rPr lang="en-US" b="1" i="1" u="sng" dirty="0"/>
              <a:t>Billable </a:t>
            </a:r>
            <a:r>
              <a:rPr lang="en-US" b="1" i="1" u="sng" dirty="0" smtClean="0"/>
              <a:t>example cont.: </a:t>
            </a:r>
            <a:endParaRPr lang="en-US" dirty="0"/>
          </a:p>
          <a:p>
            <a:pPr marL="137160" indent="0">
              <a:buNone/>
            </a:pPr>
            <a:endParaRPr lang="en-US" sz="1300" dirty="0"/>
          </a:p>
          <a:p>
            <a:r>
              <a:rPr lang="en-US" b="1" dirty="0"/>
              <a:t>Service Modality: Individual Rehabilitation 1 time per week, or as needed, for the next 12 months and Group Rehabilitation 1x per week for the next 12 months</a:t>
            </a:r>
            <a:r>
              <a:rPr lang="en-US" b="1" dirty="0" smtClean="0"/>
              <a:t>.</a:t>
            </a:r>
            <a:endParaRPr lang="en-US" dirty="0"/>
          </a:p>
          <a:p>
            <a:pPr marL="137160" indent="0">
              <a:buNone/>
            </a:pPr>
            <a:endParaRPr lang="en-US" dirty="0"/>
          </a:p>
          <a:p>
            <a:r>
              <a:rPr lang="en-US" b="1" dirty="0"/>
              <a:t>Detailed Interventions: Utilize skill building to:</a:t>
            </a:r>
            <a:endParaRPr lang="en-US" dirty="0"/>
          </a:p>
          <a:p>
            <a:r>
              <a:rPr lang="en-US" b="1" dirty="0"/>
              <a:t>--Increase client’s reality testing by helping client identify paranoid thoughts and his reactions.  –Assist client to identify behaviors that have led to hospitalization and teach client about alternative behaviors. </a:t>
            </a:r>
            <a:endParaRPr lang="en-US" dirty="0"/>
          </a:p>
          <a:p>
            <a:r>
              <a:rPr lang="en-US" b="1" dirty="0"/>
              <a:t>--Teach and practice with client relaxation techniques, social skills, and other alternative coping strategies to be used in response to paranoid thoughts.   </a:t>
            </a:r>
            <a:endParaRPr lang="en-US" dirty="0"/>
          </a:p>
          <a:p>
            <a:pPr marL="585216" lvl="1" indent="0">
              <a:buNone/>
            </a:pP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3690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effectLst/>
              </a:rPr>
              <a:t>MH </a:t>
            </a:r>
            <a:r>
              <a:rPr lang="en-US" sz="2400" dirty="0" smtClean="0">
                <a:effectLst/>
              </a:rPr>
              <a:t>Plan </a:t>
            </a:r>
            <a:r>
              <a:rPr lang="en-US" sz="2400" dirty="0">
                <a:effectLst/>
              </a:rPr>
              <a:t>Example #3: Impairment: Cocaine dependence and abuse.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3296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b="1" i="1" u="sng" dirty="0"/>
              <a:t>Non-billable example:</a:t>
            </a:r>
            <a:endParaRPr lang="en-US" dirty="0"/>
          </a:p>
          <a:p>
            <a:pPr marL="137160" indent="0">
              <a:buNone/>
            </a:pPr>
            <a:endParaRPr lang="en-US" sz="1200" dirty="0"/>
          </a:p>
          <a:p>
            <a:r>
              <a:rPr lang="en-US" b="1" dirty="0"/>
              <a:t>Mental Health Objective</a:t>
            </a:r>
            <a:r>
              <a:rPr lang="en-US" dirty="0"/>
              <a:t>: Decrease client’s use of cocaine from daily to 0 </a:t>
            </a:r>
            <a:r>
              <a:rPr lang="en-US" dirty="0" err="1"/>
              <a:t>xs</a:t>
            </a:r>
            <a:r>
              <a:rPr lang="en-US" dirty="0"/>
              <a:t> per week as reported by client over the next 12 months.</a:t>
            </a:r>
          </a:p>
          <a:p>
            <a:r>
              <a:rPr lang="en-US" b="1" dirty="0"/>
              <a:t>Service Modality</a:t>
            </a:r>
            <a:r>
              <a:rPr lang="en-US" dirty="0"/>
              <a:t>: Individual Rehabilitation</a:t>
            </a:r>
          </a:p>
          <a:p>
            <a:r>
              <a:rPr lang="en-US" b="1" dirty="0"/>
              <a:t>Detailed Interventions</a:t>
            </a:r>
            <a:r>
              <a:rPr lang="en-US" dirty="0"/>
              <a:t>: Provide psycho-education on substance use.  Teach relapse prevention techniques.  Help client monitor use of cocaine.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0844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Progress Notes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/>
              <a:t>Step 3</a:t>
            </a:r>
            <a:r>
              <a:rPr lang="en-US" sz="3100" dirty="0" smtClean="0"/>
              <a:t> </a:t>
            </a:r>
            <a:r>
              <a:rPr lang="en-US" sz="3100" dirty="0"/>
              <a:t>of the Golden </a:t>
            </a:r>
            <a:r>
              <a:rPr lang="en-US" sz="3100" dirty="0" smtClean="0"/>
              <a:t>Thread </a:t>
            </a:r>
            <a:r>
              <a:rPr lang="en-US" sz="3100" i="1" dirty="0"/>
              <a:t>continued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343400"/>
          </a:xfrm>
        </p:spPr>
        <p:txBody>
          <a:bodyPr>
            <a:normAutofit fontScale="25000" lnSpcReduction="20000"/>
          </a:bodyPr>
          <a:lstStyle/>
          <a:p>
            <a:endParaRPr lang="en-US" sz="4400" dirty="0"/>
          </a:p>
          <a:p>
            <a:endParaRPr lang="en-US" sz="4400" dirty="0"/>
          </a:p>
          <a:p>
            <a:r>
              <a:rPr lang="en-US" sz="7200" dirty="0" smtClean="0">
                <a:latin typeface="+mj-lt"/>
              </a:rPr>
              <a:t>BIRP Format</a:t>
            </a:r>
            <a:r>
              <a:rPr lang="en-US" sz="7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: (</a:t>
            </a:r>
            <a:r>
              <a:rPr lang="en-US" sz="72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See Handout.)</a:t>
            </a:r>
          </a:p>
          <a:p>
            <a:pPr lvl="1"/>
            <a:r>
              <a:rPr lang="en-US" sz="5800" b="1" u="sng" dirty="0" smtClean="0">
                <a:latin typeface="+mj-lt"/>
              </a:rPr>
              <a:t>B</a:t>
            </a:r>
            <a:r>
              <a:rPr lang="en-US" sz="5800" dirty="0" smtClean="0">
                <a:latin typeface="+mj-lt"/>
              </a:rPr>
              <a:t>ehavior/Assessment,</a:t>
            </a:r>
          </a:p>
          <a:p>
            <a:pPr lvl="1"/>
            <a:r>
              <a:rPr lang="en-US" sz="5800" b="1" u="sng" dirty="0" smtClean="0">
                <a:latin typeface="+mj-lt"/>
              </a:rPr>
              <a:t>I</a:t>
            </a:r>
            <a:r>
              <a:rPr lang="en-US" sz="5800" dirty="0" smtClean="0">
                <a:latin typeface="+mj-lt"/>
              </a:rPr>
              <a:t>ntervention by Staff, </a:t>
            </a:r>
          </a:p>
          <a:p>
            <a:pPr lvl="1"/>
            <a:r>
              <a:rPr lang="en-US" sz="5800" b="1" u="sng" dirty="0" smtClean="0">
                <a:latin typeface="+mj-lt"/>
              </a:rPr>
              <a:t>R</a:t>
            </a:r>
            <a:r>
              <a:rPr lang="en-US" sz="5800" dirty="0" smtClean="0">
                <a:latin typeface="+mj-lt"/>
              </a:rPr>
              <a:t>esponse of Client to Intervention, and </a:t>
            </a:r>
          </a:p>
          <a:p>
            <a:pPr lvl="1"/>
            <a:r>
              <a:rPr lang="en-US" sz="5800" b="1" u="sng" dirty="0" smtClean="0">
                <a:latin typeface="+mj-lt"/>
              </a:rPr>
              <a:t>P</a:t>
            </a:r>
            <a:r>
              <a:rPr lang="en-US" sz="5800" dirty="0" smtClean="0">
                <a:latin typeface="+mj-lt"/>
              </a:rPr>
              <a:t>lan for future services.</a:t>
            </a:r>
            <a:endParaRPr lang="en-US" sz="5800" dirty="0">
              <a:latin typeface="+mj-lt"/>
            </a:endParaRPr>
          </a:p>
          <a:p>
            <a:endParaRPr lang="en-US" sz="4000" dirty="0">
              <a:latin typeface="+mj-lt"/>
            </a:endParaRPr>
          </a:p>
          <a:p>
            <a:r>
              <a:rPr lang="en-US" sz="7200" dirty="0">
                <a:latin typeface="+mj-lt"/>
              </a:rPr>
              <a:t>What is the purpose</a:t>
            </a:r>
            <a:r>
              <a:rPr lang="en-US" sz="7200" dirty="0" smtClean="0">
                <a:latin typeface="+mj-lt"/>
              </a:rPr>
              <a:t>?</a:t>
            </a:r>
          </a:p>
          <a:p>
            <a:pPr lvl="1"/>
            <a:r>
              <a:rPr lang="en-US" sz="6200" dirty="0" smtClean="0">
                <a:latin typeface="+mj-lt"/>
              </a:rPr>
              <a:t>B = Documents </a:t>
            </a:r>
            <a:r>
              <a:rPr lang="en-US" sz="6200" dirty="0">
                <a:latin typeface="+mj-lt"/>
              </a:rPr>
              <a:t>what is </a:t>
            </a:r>
            <a:r>
              <a:rPr lang="en-US" sz="6200" dirty="0" smtClean="0">
                <a:latin typeface="+mj-lt"/>
              </a:rPr>
              <a:t>presently going </a:t>
            </a:r>
            <a:r>
              <a:rPr lang="en-US" sz="6200" dirty="0">
                <a:latin typeface="+mj-lt"/>
              </a:rPr>
              <a:t>on with the client (brief narrative) </a:t>
            </a:r>
          </a:p>
          <a:p>
            <a:pPr lvl="1"/>
            <a:r>
              <a:rPr lang="en-US" sz="6200" dirty="0" smtClean="0">
                <a:latin typeface="+mj-lt"/>
              </a:rPr>
              <a:t>I = Identifies </a:t>
            </a:r>
            <a:r>
              <a:rPr lang="en-US" sz="6200" dirty="0">
                <a:latin typeface="+mj-lt"/>
              </a:rPr>
              <a:t>what you did (i.e., what intervention was provided toward the </a:t>
            </a:r>
            <a:r>
              <a:rPr lang="en-US" sz="6200" dirty="0" smtClean="0">
                <a:latin typeface="+mj-lt"/>
              </a:rPr>
              <a:t>mental health </a:t>
            </a:r>
            <a:r>
              <a:rPr lang="en-US" sz="6200" dirty="0">
                <a:latin typeface="+mj-lt"/>
              </a:rPr>
              <a:t>objectives)</a:t>
            </a:r>
          </a:p>
          <a:p>
            <a:pPr lvl="1"/>
            <a:r>
              <a:rPr lang="en-US" sz="6200" dirty="0" smtClean="0">
                <a:latin typeface="+mj-lt"/>
              </a:rPr>
              <a:t>R = Identifies </a:t>
            </a:r>
            <a:r>
              <a:rPr lang="en-US" sz="6200" dirty="0">
                <a:latin typeface="+mj-lt"/>
              </a:rPr>
              <a:t>client’s response toward the interventions and progress toward his/her objectives</a:t>
            </a:r>
          </a:p>
          <a:p>
            <a:pPr lvl="1"/>
            <a:r>
              <a:rPr lang="en-US" sz="6200" dirty="0" smtClean="0">
                <a:latin typeface="+mj-lt"/>
              </a:rPr>
              <a:t>P = Provides plan for continued services i.e. collaterals, coordination of care, continue with CBT techniques etc.  Can include any follow up by the provider or client.</a:t>
            </a:r>
          </a:p>
          <a:p>
            <a:pPr lvl="1"/>
            <a:endParaRPr lang="en-US" dirty="0">
              <a:latin typeface="+mj-lt"/>
            </a:endParaRPr>
          </a:p>
          <a:p>
            <a:pPr marL="457200" lvl="1" indent="0">
              <a:buNone/>
            </a:pPr>
            <a:endParaRPr lang="en-US" sz="4000" dirty="0" smtClean="0">
              <a:solidFill>
                <a:srgbClr val="FF0000"/>
              </a:solidFill>
              <a:latin typeface="Arial"/>
            </a:endParaRPr>
          </a:p>
          <a:p>
            <a:endParaRPr lang="en-US" sz="4400" dirty="0">
              <a:latin typeface="Arial"/>
            </a:endParaRPr>
          </a:p>
          <a:p>
            <a:endParaRPr lang="en-US" sz="4400" dirty="0" smtClean="0"/>
          </a:p>
          <a:p>
            <a:pPr marL="457200" lvl="1" indent="0">
              <a:buNone/>
            </a:pPr>
            <a:endParaRPr lang="en-US" sz="6400" dirty="0"/>
          </a:p>
          <a:p>
            <a:endParaRPr lang="en-US" sz="3300" dirty="0"/>
          </a:p>
          <a:p>
            <a:endParaRPr lang="en-US" sz="3300" dirty="0"/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endParaRPr lang="en-US" sz="2000" dirty="0" smtClean="0"/>
          </a:p>
          <a:p>
            <a:endParaRPr lang="en-US" sz="2000" u="sng" dirty="0" smtClean="0"/>
          </a:p>
          <a:p>
            <a:endParaRPr lang="en-US" sz="2000" u="sng" dirty="0"/>
          </a:p>
          <a:p>
            <a:endParaRPr lang="en-US" sz="2000" u="sng" dirty="0"/>
          </a:p>
          <a:p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8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Progress Notes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/>
              <a:t>Step 3</a:t>
            </a:r>
            <a:r>
              <a:rPr lang="en-US" sz="3100" dirty="0" smtClean="0"/>
              <a:t> </a:t>
            </a:r>
            <a:r>
              <a:rPr lang="en-US" sz="3100" dirty="0"/>
              <a:t>of the Golden </a:t>
            </a:r>
            <a:r>
              <a:rPr lang="en-US" sz="3100" dirty="0" smtClean="0"/>
              <a:t>Thread </a:t>
            </a:r>
            <a:r>
              <a:rPr lang="en-US" sz="3100" i="1" dirty="0"/>
              <a:t>continued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343400"/>
          </a:xfrm>
        </p:spPr>
        <p:txBody>
          <a:bodyPr>
            <a:normAutofit fontScale="25000" lnSpcReduction="20000"/>
          </a:bodyPr>
          <a:lstStyle/>
          <a:p>
            <a:endParaRPr lang="en-US" sz="4400" dirty="0"/>
          </a:p>
          <a:p>
            <a:endParaRPr lang="en-US" sz="4400" dirty="0"/>
          </a:p>
          <a:p>
            <a:r>
              <a:rPr lang="en-US" sz="7200" dirty="0" smtClean="0">
                <a:latin typeface="+mj-lt"/>
              </a:rPr>
              <a:t>Modifying the BIRP Format for a collateral/case mgt—when no Client Contact</a:t>
            </a:r>
          </a:p>
          <a:p>
            <a:endParaRPr lang="en-US" sz="7200" i="1" dirty="0">
              <a:latin typeface="+mj-lt"/>
              <a:cs typeface="Aharoni" panose="02010803020104030203" pitchFamily="2" charset="-79"/>
            </a:endParaRPr>
          </a:p>
          <a:p>
            <a:endParaRPr lang="en-US" sz="4000" dirty="0">
              <a:latin typeface="+mj-lt"/>
            </a:endParaRPr>
          </a:p>
          <a:p>
            <a:r>
              <a:rPr lang="en-US" sz="7200" dirty="0">
                <a:latin typeface="+mj-lt"/>
              </a:rPr>
              <a:t>What is the purpose</a:t>
            </a:r>
            <a:r>
              <a:rPr lang="en-US" sz="7200" dirty="0" smtClean="0">
                <a:latin typeface="+mj-lt"/>
              </a:rPr>
              <a:t>?</a:t>
            </a:r>
          </a:p>
          <a:p>
            <a:pPr lvl="1"/>
            <a:r>
              <a:rPr lang="en-US" sz="6200" dirty="0" smtClean="0">
                <a:latin typeface="+mj-lt"/>
              </a:rPr>
              <a:t>“B” = Documents </a:t>
            </a:r>
            <a:r>
              <a:rPr lang="en-US" sz="6200" dirty="0">
                <a:latin typeface="+mj-lt"/>
              </a:rPr>
              <a:t>what is </a:t>
            </a:r>
            <a:r>
              <a:rPr lang="en-US" sz="6200" dirty="0" smtClean="0">
                <a:latin typeface="+mj-lt"/>
              </a:rPr>
              <a:t>presently going </a:t>
            </a:r>
            <a:r>
              <a:rPr lang="en-US" sz="6200" dirty="0">
                <a:latin typeface="+mj-lt"/>
              </a:rPr>
              <a:t>on with the client (brief narrative) </a:t>
            </a:r>
            <a:r>
              <a:rPr lang="en-US" sz="6200" dirty="0" smtClean="0">
                <a:latin typeface="+mj-lt"/>
              </a:rPr>
              <a:t>that necessitated this service</a:t>
            </a:r>
            <a:endParaRPr lang="en-US" sz="6200" dirty="0">
              <a:latin typeface="+mj-lt"/>
            </a:endParaRPr>
          </a:p>
          <a:p>
            <a:pPr lvl="1"/>
            <a:r>
              <a:rPr lang="en-US" sz="6200" dirty="0" smtClean="0">
                <a:latin typeface="+mj-lt"/>
              </a:rPr>
              <a:t>“I” = Identifies </a:t>
            </a:r>
            <a:r>
              <a:rPr lang="en-US" sz="6200" dirty="0">
                <a:latin typeface="+mj-lt"/>
              </a:rPr>
              <a:t>what you did (i.e., what intervention was provided toward the </a:t>
            </a:r>
            <a:r>
              <a:rPr lang="en-US" sz="6200" dirty="0" smtClean="0">
                <a:latin typeface="+mj-lt"/>
              </a:rPr>
              <a:t>mental health </a:t>
            </a:r>
            <a:r>
              <a:rPr lang="en-US" sz="6200" dirty="0">
                <a:latin typeface="+mj-lt"/>
              </a:rPr>
              <a:t>objectives</a:t>
            </a:r>
            <a:r>
              <a:rPr lang="en-US" sz="6200" dirty="0" smtClean="0">
                <a:latin typeface="+mj-lt"/>
              </a:rPr>
              <a:t>): provided or received info, etc.</a:t>
            </a:r>
            <a:endParaRPr lang="en-US" sz="6200" dirty="0">
              <a:latin typeface="+mj-lt"/>
            </a:endParaRPr>
          </a:p>
          <a:p>
            <a:pPr lvl="1"/>
            <a:r>
              <a:rPr lang="en-US" sz="6200" dirty="0" smtClean="0">
                <a:latin typeface="+mj-lt"/>
              </a:rPr>
              <a:t>“R” = Identifies contact’s </a:t>
            </a:r>
            <a:r>
              <a:rPr lang="en-US" sz="6200" dirty="0">
                <a:latin typeface="+mj-lt"/>
              </a:rPr>
              <a:t>response toward the interventions and progress toward </a:t>
            </a:r>
            <a:r>
              <a:rPr lang="en-US" sz="6200" dirty="0" smtClean="0">
                <a:latin typeface="+mj-lt"/>
              </a:rPr>
              <a:t>the purpose above “B”</a:t>
            </a:r>
            <a:endParaRPr lang="en-US" sz="6200" dirty="0">
              <a:latin typeface="+mj-lt"/>
            </a:endParaRPr>
          </a:p>
          <a:p>
            <a:pPr lvl="1"/>
            <a:r>
              <a:rPr lang="en-US" sz="6200" dirty="0" smtClean="0">
                <a:latin typeface="+mj-lt"/>
              </a:rPr>
              <a:t>P = Provides plan for continued services as a result of this service: i.e. collaterals, coordination of care, etc.  Can include any follow up by the provider or client.</a:t>
            </a:r>
          </a:p>
          <a:p>
            <a:pPr lvl="1"/>
            <a:endParaRPr lang="en-US" dirty="0">
              <a:latin typeface="+mj-lt"/>
            </a:endParaRPr>
          </a:p>
          <a:p>
            <a:pPr marL="457200" lvl="1" indent="0">
              <a:buNone/>
            </a:pPr>
            <a:endParaRPr lang="en-US" sz="4000" dirty="0" smtClean="0">
              <a:solidFill>
                <a:srgbClr val="FF0000"/>
              </a:solidFill>
              <a:latin typeface="Arial"/>
            </a:endParaRPr>
          </a:p>
          <a:p>
            <a:endParaRPr lang="en-US" sz="4400" dirty="0">
              <a:latin typeface="Arial"/>
            </a:endParaRPr>
          </a:p>
          <a:p>
            <a:endParaRPr lang="en-US" sz="4400" dirty="0" smtClean="0"/>
          </a:p>
          <a:p>
            <a:pPr marL="457200" lvl="1" indent="0">
              <a:buNone/>
            </a:pPr>
            <a:endParaRPr lang="en-US" sz="6400" dirty="0"/>
          </a:p>
          <a:p>
            <a:endParaRPr lang="en-US" sz="3300" dirty="0"/>
          </a:p>
          <a:p>
            <a:endParaRPr lang="en-US" sz="3300" dirty="0"/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endParaRPr lang="en-US" sz="2000" dirty="0" smtClean="0"/>
          </a:p>
          <a:p>
            <a:endParaRPr lang="en-US" sz="2000" u="sng" dirty="0" smtClean="0"/>
          </a:p>
          <a:p>
            <a:endParaRPr lang="en-US" sz="2000" u="sng" dirty="0"/>
          </a:p>
          <a:p>
            <a:endParaRPr lang="en-US" sz="2000" u="sng" dirty="0"/>
          </a:p>
          <a:p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93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/>
              <a:t>Medical Necessity </a:t>
            </a:r>
            <a:r>
              <a:rPr lang="en-US" dirty="0" smtClean="0"/>
              <a:t>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257800"/>
          </a:xfrm>
        </p:spPr>
        <p:txBody>
          <a:bodyPr>
            <a:normAutofit lnSpcReduction="10000"/>
          </a:bodyPr>
          <a:lstStyle/>
          <a:p>
            <a:endParaRPr lang="en-US" b="1" dirty="0" smtClean="0"/>
          </a:p>
          <a:p>
            <a:r>
              <a:rPr lang="en-US" b="1" dirty="0" smtClean="0"/>
              <a:t>A qualifying Intervention </a:t>
            </a:r>
            <a:r>
              <a:rPr lang="en-US" dirty="0" smtClean="0"/>
              <a:t>(meets </a:t>
            </a:r>
            <a:r>
              <a:rPr lang="en-US" b="1" i="1" u="sng" dirty="0" smtClean="0"/>
              <a:t>all </a:t>
            </a:r>
            <a:r>
              <a:rPr lang="en-US" dirty="0" smtClean="0"/>
              <a:t>of the following)</a:t>
            </a:r>
          </a:p>
          <a:p>
            <a:pPr lvl="1"/>
            <a:r>
              <a:rPr lang="en-US" dirty="0" smtClean="0"/>
              <a:t>The focus of the intervention is to address the condition of the  impairment resulting from the included diagnosis</a:t>
            </a:r>
          </a:p>
          <a:p>
            <a:pPr lvl="1"/>
            <a:r>
              <a:rPr lang="en-US" dirty="0" smtClean="0"/>
              <a:t>The expectation is that the proposed intervention will:</a:t>
            </a:r>
          </a:p>
          <a:p>
            <a:pPr lvl="2"/>
            <a:r>
              <a:rPr lang="en-US" dirty="0" smtClean="0"/>
              <a:t>Significantly diminish the impairment, or</a:t>
            </a:r>
          </a:p>
          <a:p>
            <a:pPr lvl="2"/>
            <a:r>
              <a:rPr lang="en-US" dirty="0" smtClean="0"/>
              <a:t>Prevent significant deterioration, or</a:t>
            </a:r>
          </a:p>
          <a:p>
            <a:pPr lvl="2"/>
            <a:r>
              <a:rPr lang="en-US" dirty="0" smtClean="0"/>
              <a:t>Allow the child to progress developmentally as individually appropriate, or</a:t>
            </a:r>
          </a:p>
          <a:p>
            <a:pPr lvl="2"/>
            <a:r>
              <a:rPr lang="en-US" dirty="0" smtClean="0"/>
              <a:t>For a child who meet EPSDT criteria meet the criteria of Section 1830.210</a:t>
            </a:r>
          </a:p>
          <a:p>
            <a:pPr lvl="2"/>
            <a:r>
              <a:rPr lang="en-US" dirty="0" smtClean="0"/>
              <a:t>The conditions would </a:t>
            </a:r>
            <a:r>
              <a:rPr lang="en-US" b="1" dirty="0" smtClean="0"/>
              <a:t>not be responsive </a:t>
            </a:r>
            <a:r>
              <a:rPr lang="en-US" dirty="0" smtClean="0"/>
              <a:t>to physical healthcare treatment.</a:t>
            </a:r>
          </a:p>
          <a:p>
            <a:pPr marL="585216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28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Progress Notes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/>
              <a:t>Step 3</a:t>
            </a:r>
            <a:r>
              <a:rPr lang="en-US" sz="3100" dirty="0" smtClean="0"/>
              <a:t> </a:t>
            </a:r>
            <a:r>
              <a:rPr lang="en-US" sz="3100" dirty="0"/>
              <a:t>of the Golden </a:t>
            </a:r>
            <a:r>
              <a:rPr lang="en-US" sz="3100" dirty="0" smtClean="0"/>
              <a:t>Thread</a:t>
            </a:r>
            <a:r>
              <a:rPr lang="en-US" sz="3100" i="1" dirty="0" smtClean="0"/>
              <a:t> continued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25000" lnSpcReduction="20000"/>
          </a:bodyPr>
          <a:lstStyle/>
          <a:p>
            <a:endParaRPr lang="en-US" sz="4400" dirty="0"/>
          </a:p>
          <a:p>
            <a:endParaRPr lang="en-US" dirty="0">
              <a:solidFill>
                <a:srgbClr val="000000"/>
              </a:solidFill>
              <a:latin typeface="Arial"/>
            </a:endParaRPr>
          </a:p>
          <a:p>
            <a:endParaRPr lang="en-US" dirty="0">
              <a:latin typeface="Arial"/>
            </a:endParaRPr>
          </a:p>
          <a:p>
            <a:r>
              <a:rPr lang="en-US" sz="8000" dirty="0">
                <a:latin typeface="+mj-lt"/>
              </a:rPr>
              <a:t>Ask yourself:</a:t>
            </a:r>
          </a:p>
          <a:p>
            <a:pPr lvl="1"/>
            <a:r>
              <a:rPr lang="en-US" sz="8000" i="1" dirty="0" smtClean="0">
                <a:latin typeface="+mj-lt"/>
              </a:rPr>
              <a:t>“What </a:t>
            </a:r>
            <a:r>
              <a:rPr lang="en-US" sz="8000" i="1" dirty="0">
                <a:latin typeface="+mj-lt"/>
              </a:rPr>
              <a:t>did I do</a:t>
            </a:r>
            <a:r>
              <a:rPr lang="en-US" sz="8000" i="1" dirty="0" smtClean="0">
                <a:latin typeface="+mj-lt"/>
              </a:rPr>
              <a:t>?”</a:t>
            </a:r>
            <a:endParaRPr lang="en-US" sz="8000" i="1" dirty="0">
              <a:latin typeface="+mj-lt"/>
            </a:endParaRPr>
          </a:p>
          <a:p>
            <a:pPr lvl="1"/>
            <a:r>
              <a:rPr lang="en-US" sz="8000" i="1" dirty="0" smtClean="0">
                <a:latin typeface="+mj-lt"/>
              </a:rPr>
              <a:t>“What </a:t>
            </a:r>
            <a:r>
              <a:rPr lang="en-US" sz="8000" i="1" dirty="0">
                <a:latin typeface="+mj-lt"/>
              </a:rPr>
              <a:t>was the purpose of what I did</a:t>
            </a:r>
            <a:r>
              <a:rPr lang="en-US" sz="8000" i="1" dirty="0" smtClean="0">
                <a:latin typeface="+mj-lt"/>
              </a:rPr>
              <a:t>?”</a:t>
            </a:r>
            <a:endParaRPr lang="en-US" sz="8000" i="1" dirty="0">
              <a:latin typeface="+mj-lt"/>
            </a:endParaRPr>
          </a:p>
          <a:p>
            <a:pPr lvl="1"/>
            <a:r>
              <a:rPr lang="en-US" sz="8000" i="1" dirty="0" smtClean="0">
                <a:latin typeface="+mj-lt"/>
              </a:rPr>
              <a:t>“Why </a:t>
            </a:r>
            <a:r>
              <a:rPr lang="en-US" sz="8000" i="1" dirty="0">
                <a:latin typeface="+mj-lt"/>
              </a:rPr>
              <a:t>was the service provided</a:t>
            </a:r>
            <a:r>
              <a:rPr lang="en-US" sz="8000" i="1" dirty="0" smtClean="0">
                <a:latin typeface="+mj-lt"/>
              </a:rPr>
              <a:t>?”</a:t>
            </a:r>
            <a:endParaRPr lang="en-US" sz="8000" i="1" dirty="0">
              <a:latin typeface="+mj-lt"/>
            </a:endParaRPr>
          </a:p>
          <a:p>
            <a:pPr lvl="1"/>
            <a:r>
              <a:rPr lang="en-US" sz="8000" i="1" dirty="0" smtClean="0">
                <a:latin typeface="+mj-lt"/>
              </a:rPr>
              <a:t>“What </a:t>
            </a:r>
            <a:r>
              <a:rPr lang="en-US" sz="8000" i="1" dirty="0">
                <a:latin typeface="+mj-lt"/>
              </a:rPr>
              <a:t>benefit was provided to the client</a:t>
            </a:r>
            <a:r>
              <a:rPr lang="en-US" sz="8000" i="1" dirty="0" smtClean="0">
                <a:latin typeface="+mj-lt"/>
              </a:rPr>
              <a:t>?”</a:t>
            </a:r>
            <a:endParaRPr lang="en-US" sz="8000" i="1" dirty="0">
              <a:latin typeface="+mj-lt"/>
            </a:endParaRPr>
          </a:p>
          <a:p>
            <a:pPr lvl="1"/>
            <a:r>
              <a:rPr lang="en-US" sz="8000" i="1" dirty="0" smtClean="0">
                <a:latin typeface="+mj-lt"/>
              </a:rPr>
              <a:t>“Does </a:t>
            </a:r>
            <a:r>
              <a:rPr lang="en-US" sz="8000" i="1" dirty="0">
                <a:latin typeface="+mj-lt"/>
              </a:rPr>
              <a:t>the service/intervention match to </a:t>
            </a:r>
            <a:r>
              <a:rPr lang="en-US" sz="8000" i="1" dirty="0" smtClean="0">
                <a:latin typeface="+mj-lt"/>
              </a:rPr>
              <a:t>a mental health objective </a:t>
            </a:r>
            <a:r>
              <a:rPr lang="en-US" sz="8000" i="1" dirty="0">
                <a:latin typeface="+mj-lt"/>
              </a:rPr>
              <a:t>on the Client </a:t>
            </a:r>
            <a:r>
              <a:rPr lang="en-US" sz="8000" i="1" dirty="0" smtClean="0">
                <a:latin typeface="+mj-lt"/>
              </a:rPr>
              <a:t>Plan?”</a:t>
            </a:r>
            <a:endParaRPr lang="en-US" sz="8000" i="1" dirty="0">
              <a:latin typeface="+mj-lt"/>
            </a:endParaRPr>
          </a:p>
          <a:p>
            <a:endParaRPr lang="en-US" sz="8000" dirty="0" smtClean="0">
              <a:latin typeface="+mj-lt"/>
            </a:endParaRPr>
          </a:p>
          <a:p>
            <a:r>
              <a:rPr lang="en-US" sz="8000" dirty="0" smtClean="0">
                <a:latin typeface="+mj-lt"/>
              </a:rPr>
              <a:t>Progress </a:t>
            </a:r>
            <a:r>
              <a:rPr lang="en-US" sz="8000" dirty="0">
                <a:latin typeface="+mj-lt"/>
              </a:rPr>
              <a:t>Notes must</a:t>
            </a:r>
            <a:r>
              <a:rPr lang="en-US" sz="8000" dirty="0" smtClean="0">
                <a:latin typeface="+mj-lt"/>
              </a:rPr>
              <a:t>:</a:t>
            </a:r>
          </a:p>
          <a:p>
            <a:pPr lvl="1"/>
            <a:r>
              <a:rPr lang="en-US" sz="8000" u="sng" dirty="0" smtClean="0">
                <a:latin typeface="+mj-lt"/>
              </a:rPr>
              <a:t>Be </a:t>
            </a:r>
            <a:r>
              <a:rPr lang="en-US" sz="8000" u="sng" dirty="0">
                <a:latin typeface="+mj-lt"/>
              </a:rPr>
              <a:t>linked/connected to </a:t>
            </a:r>
            <a:r>
              <a:rPr lang="en-US" sz="8000" u="sng" dirty="0" smtClean="0">
                <a:latin typeface="+mj-lt"/>
              </a:rPr>
              <a:t>a MH objective </a:t>
            </a:r>
            <a:r>
              <a:rPr lang="en-US" sz="8000" dirty="0">
                <a:latin typeface="+mj-lt"/>
              </a:rPr>
              <a:t>on the Client </a:t>
            </a:r>
            <a:r>
              <a:rPr lang="en-US" sz="8000" dirty="0" smtClean="0">
                <a:latin typeface="+mj-lt"/>
              </a:rPr>
              <a:t>Plan</a:t>
            </a:r>
            <a:endParaRPr lang="en-US" sz="8000" dirty="0">
              <a:latin typeface="+mj-lt"/>
            </a:endParaRPr>
          </a:p>
          <a:p>
            <a:pPr lvl="1"/>
            <a:r>
              <a:rPr lang="en-US" sz="8000" dirty="0">
                <a:latin typeface="+mj-lt"/>
              </a:rPr>
              <a:t>Be completed </a:t>
            </a:r>
            <a:r>
              <a:rPr lang="en-US" sz="8000" dirty="0" smtClean="0">
                <a:latin typeface="+mj-lt"/>
              </a:rPr>
              <a:t>within one working day.</a:t>
            </a:r>
          </a:p>
          <a:p>
            <a:pPr lvl="2"/>
            <a:r>
              <a:rPr lang="en-US" sz="7800" dirty="0" smtClean="0">
                <a:latin typeface="+mj-lt"/>
              </a:rPr>
              <a:t>Any required co-signatures within 5 working days.</a:t>
            </a:r>
            <a:endParaRPr lang="en-US" sz="7800" dirty="0">
              <a:latin typeface="+mj-lt"/>
            </a:endParaRPr>
          </a:p>
          <a:p>
            <a:pPr lvl="1"/>
            <a:r>
              <a:rPr lang="en-US" sz="8000" dirty="0">
                <a:latin typeface="+mj-lt"/>
              </a:rPr>
              <a:t>Be done prior to submission of a claim</a:t>
            </a:r>
          </a:p>
          <a:p>
            <a:pPr lvl="1"/>
            <a:r>
              <a:rPr lang="en-US" sz="8000" dirty="0" smtClean="0">
                <a:latin typeface="+mj-lt"/>
              </a:rPr>
              <a:t>May </a:t>
            </a:r>
            <a:r>
              <a:rPr lang="en-US" sz="8000" dirty="0">
                <a:latin typeface="+mj-lt"/>
              </a:rPr>
              <a:t>combine different types of </a:t>
            </a:r>
            <a:r>
              <a:rPr lang="en-US" sz="8000" dirty="0" smtClean="0">
                <a:latin typeface="+mj-lt"/>
              </a:rPr>
              <a:t>services e.g</a:t>
            </a:r>
            <a:r>
              <a:rPr lang="en-US" sz="8000" dirty="0">
                <a:latin typeface="+mj-lt"/>
              </a:rPr>
              <a:t>., combining </a:t>
            </a:r>
            <a:r>
              <a:rPr lang="en-US" sz="8000" dirty="0" smtClean="0">
                <a:latin typeface="+mj-lt"/>
              </a:rPr>
              <a:t>individual rehab and collateral in </a:t>
            </a:r>
            <a:r>
              <a:rPr lang="en-US" sz="8000" dirty="0">
                <a:latin typeface="+mj-lt"/>
              </a:rPr>
              <a:t>a single </a:t>
            </a:r>
            <a:r>
              <a:rPr lang="en-US" sz="8000" dirty="0" smtClean="0">
                <a:latin typeface="+mj-lt"/>
              </a:rPr>
              <a:t>note (indicate service code for the predominant service)</a:t>
            </a:r>
            <a:endParaRPr lang="en-US" sz="8000" dirty="0">
              <a:latin typeface="+mj-lt"/>
            </a:endParaRPr>
          </a:p>
          <a:p>
            <a:pPr lvl="1"/>
            <a:endParaRPr lang="en-US" u="sng" dirty="0">
              <a:latin typeface="Arial"/>
            </a:endParaRPr>
          </a:p>
          <a:p>
            <a:pPr lvl="1"/>
            <a:endParaRPr lang="en-US" u="sng" dirty="0">
              <a:latin typeface="Arial"/>
            </a:endParaRPr>
          </a:p>
          <a:p>
            <a:endParaRPr lang="en-US" sz="7200" dirty="0">
              <a:latin typeface="Arial"/>
            </a:endParaRPr>
          </a:p>
          <a:p>
            <a:pPr marL="457200" lvl="1" indent="0">
              <a:buNone/>
            </a:pPr>
            <a:endParaRPr lang="en-US" sz="4000" dirty="0" smtClean="0">
              <a:solidFill>
                <a:srgbClr val="FF0000"/>
              </a:solidFill>
              <a:latin typeface="Arial"/>
            </a:endParaRPr>
          </a:p>
          <a:p>
            <a:endParaRPr lang="en-US" sz="4400" dirty="0">
              <a:latin typeface="Arial"/>
            </a:endParaRPr>
          </a:p>
          <a:p>
            <a:endParaRPr lang="en-US" sz="4400" dirty="0" smtClean="0"/>
          </a:p>
          <a:p>
            <a:pPr marL="457200" lvl="1" indent="0">
              <a:buNone/>
            </a:pPr>
            <a:endParaRPr lang="en-US" sz="6400" dirty="0"/>
          </a:p>
          <a:p>
            <a:endParaRPr lang="en-US" sz="3300" dirty="0"/>
          </a:p>
          <a:p>
            <a:endParaRPr lang="en-US" sz="3300" dirty="0"/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endParaRPr lang="en-US" sz="2000" dirty="0" smtClean="0"/>
          </a:p>
          <a:p>
            <a:endParaRPr lang="en-US" sz="2000" u="sng" dirty="0" smtClean="0"/>
          </a:p>
          <a:p>
            <a:endParaRPr lang="en-US" sz="2000" u="sng" dirty="0"/>
          </a:p>
          <a:p>
            <a:endParaRPr lang="en-US" sz="2000" u="sng" dirty="0"/>
          </a:p>
          <a:p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1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Progress Notes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/>
              <a:t>Step 3</a:t>
            </a:r>
            <a:r>
              <a:rPr lang="en-US" sz="3100" dirty="0" smtClean="0"/>
              <a:t> </a:t>
            </a:r>
            <a:r>
              <a:rPr lang="en-US" sz="3100" dirty="0"/>
              <a:t>of the Golden </a:t>
            </a:r>
            <a:r>
              <a:rPr lang="en-US" sz="3100" dirty="0" smtClean="0"/>
              <a:t>Thread</a:t>
            </a:r>
            <a:r>
              <a:rPr lang="en-US" sz="3100" i="1" dirty="0" smtClean="0"/>
              <a:t> continued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25000" lnSpcReduction="20000"/>
          </a:bodyPr>
          <a:lstStyle/>
          <a:p>
            <a:endParaRPr lang="en-US" sz="4400" dirty="0"/>
          </a:p>
          <a:p>
            <a:endParaRPr lang="en-US" dirty="0">
              <a:solidFill>
                <a:srgbClr val="000000"/>
              </a:solidFill>
              <a:latin typeface="Arial"/>
            </a:endParaRPr>
          </a:p>
          <a:p>
            <a:endParaRPr lang="en-US" dirty="0">
              <a:latin typeface="Arial"/>
            </a:endParaRPr>
          </a:p>
          <a:p>
            <a:endParaRPr lang="en-US" sz="5400" dirty="0">
              <a:solidFill>
                <a:srgbClr val="000000"/>
              </a:solidFill>
              <a:latin typeface="Arial"/>
            </a:endParaRPr>
          </a:p>
          <a:p>
            <a:endParaRPr lang="en-US" sz="5400" dirty="0">
              <a:latin typeface="Arial"/>
            </a:endParaRPr>
          </a:p>
          <a:p>
            <a:r>
              <a:rPr lang="en-US" sz="8800" dirty="0">
                <a:latin typeface="+mj-lt"/>
              </a:rPr>
              <a:t>Progress Notes are used to document a reimbursable service</a:t>
            </a:r>
            <a:r>
              <a:rPr lang="en-US" sz="8800" dirty="0" smtClean="0">
                <a:latin typeface="+mj-lt"/>
              </a:rPr>
              <a:t>.</a:t>
            </a:r>
          </a:p>
          <a:p>
            <a:pPr marL="0" indent="0">
              <a:buNone/>
            </a:pPr>
            <a:endParaRPr lang="en-US" sz="8800" dirty="0">
              <a:latin typeface="+mj-lt"/>
            </a:endParaRPr>
          </a:p>
          <a:p>
            <a:r>
              <a:rPr lang="en-US" sz="8800" dirty="0" smtClean="0">
                <a:latin typeface="+mj-lt"/>
              </a:rPr>
              <a:t>If </a:t>
            </a:r>
            <a:r>
              <a:rPr lang="en-US" sz="8800" dirty="0">
                <a:latin typeface="+mj-lt"/>
              </a:rPr>
              <a:t>“YES” to the following, then you have a strong reimbursable Progress </a:t>
            </a:r>
            <a:r>
              <a:rPr lang="en-US" sz="8800" dirty="0" smtClean="0">
                <a:latin typeface="+mj-lt"/>
              </a:rPr>
              <a:t>Note:</a:t>
            </a:r>
          </a:p>
          <a:p>
            <a:pPr marL="0" indent="0">
              <a:buNone/>
            </a:pPr>
            <a:endParaRPr lang="en-US" sz="8800" dirty="0" smtClean="0">
              <a:latin typeface="+mj-lt"/>
            </a:endParaRPr>
          </a:p>
          <a:p>
            <a:pPr lvl="1"/>
            <a:r>
              <a:rPr lang="en-US" sz="7000" dirty="0" smtClean="0">
                <a:latin typeface="+mj-lt"/>
              </a:rPr>
              <a:t>Is </a:t>
            </a:r>
            <a:r>
              <a:rPr lang="en-US" sz="7000" dirty="0">
                <a:latin typeface="+mj-lt"/>
              </a:rPr>
              <a:t>it clear that I took some action that will help my client?</a:t>
            </a:r>
          </a:p>
          <a:p>
            <a:pPr lvl="1"/>
            <a:r>
              <a:rPr lang="en-US" sz="7600" dirty="0">
                <a:latin typeface="+mj-lt"/>
              </a:rPr>
              <a:t>Will the action work toward improving or maintaining my client’s mental health?</a:t>
            </a:r>
          </a:p>
          <a:p>
            <a:pPr lvl="1"/>
            <a:r>
              <a:rPr lang="en-US" sz="7600" dirty="0">
                <a:latin typeface="+mj-lt"/>
              </a:rPr>
              <a:t>Did the service I provided relate directly back to the identified </a:t>
            </a:r>
            <a:r>
              <a:rPr lang="en-US" sz="7600" dirty="0" smtClean="0">
                <a:latin typeface="+mj-lt"/>
              </a:rPr>
              <a:t>MH needs /MH included diagnosis / MH objectives of </a:t>
            </a:r>
            <a:r>
              <a:rPr lang="en-US" sz="7600" dirty="0">
                <a:latin typeface="+mj-lt"/>
              </a:rPr>
              <a:t>my client?</a:t>
            </a:r>
          </a:p>
          <a:p>
            <a:endParaRPr lang="en-US" sz="8000" dirty="0">
              <a:latin typeface="Arial"/>
            </a:endParaRPr>
          </a:p>
          <a:p>
            <a:pPr lvl="1"/>
            <a:endParaRPr lang="en-US" u="sng" dirty="0">
              <a:latin typeface="Arial"/>
            </a:endParaRPr>
          </a:p>
          <a:p>
            <a:pPr lvl="1"/>
            <a:endParaRPr lang="en-US" u="sng" dirty="0">
              <a:latin typeface="Arial"/>
            </a:endParaRPr>
          </a:p>
          <a:p>
            <a:endParaRPr lang="en-US" sz="7200" dirty="0">
              <a:latin typeface="Arial"/>
            </a:endParaRPr>
          </a:p>
          <a:p>
            <a:pPr marL="457200" lvl="1" indent="0">
              <a:buNone/>
            </a:pPr>
            <a:endParaRPr lang="en-US" sz="4000" dirty="0" smtClean="0">
              <a:solidFill>
                <a:srgbClr val="FF0000"/>
              </a:solidFill>
              <a:latin typeface="Arial"/>
            </a:endParaRPr>
          </a:p>
          <a:p>
            <a:endParaRPr lang="en-US" sz="4400" dirty="0">
              <a:latin typeface="Arial"/>
            </a:endParaRPr>
          </a:p>
          <a:p>
            <a:endParaRPr lang="en-US" sz="4400" dirty="0" smtClean="0"/>
          </a:p>
          <a:p>
            <a:pPr marL="457200" lvl="1" indent="0">
              <a:buNone/>
            </a:pPr>
            <a:endParaRPr lang="en-US" sz="6400" dirty="0"/>
          </a:p>
          <a:p>
            <a:endParaRPr lang="en-US" sz="3300" dirty="0"/>
          </a:p>
          <a:p>
            <a:endParaRPr lang="en-US" sz="3300" dirty="0"/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endParaRPr lang="en-US" sz="2000" dirty="0" smtClean="0"/>
          </a:p>
          <a:p>
            <a:endParaRPr lang="en-US" sz="2000" u="sng" dirty="0" smtClean="0"/>
          </a:p>
          <a:p>
            <a:endParaRPr lang="en-US" sz="2000" u="sng" dirty="0"/>
          </a:p>
          <a:p>
            <a:endParaRPr lang="en-US" sz="2000" u="sng" dirty="0"/>
          </a:p>
          <a:p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5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Progress Notes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/>
              <a:t>Step 3</a:t>
            </a:r>
            <a:r>
              <a:rPr lang="en-US" sz="3100" dirty="0" smtClean="0"/>
              <a:t> </a:t>
            </a:r>
            <a:r>
              <a:rPr lang="en-US" sz="3100" dirty="0"/>
              <a:t>of the Golden </a:t>
            </a:r>
            <a:r>
              <a:rPr lang="en-US" sz="3100" dirty="0" smtClean="0"/>
              <a:t>Thread</a:t>
            </a:r>
            <a:r>
              <a:rPr lang="en-US" sz="3100" i="1" dirty="0" smtClean="0"/>
              <a:t> continued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800"/>
          </a:xfrm>
        </p:spPr>
        <p:txBody>
          <a:bodyPr>
            <a:normAutofit fontScale="25000" lnSpcReduction="20000"/>
          </a:bodyPr>
          <a:lstStyle/>
          <a:p>
            <a:endParaRPr lang="en-US" sz="4400" dirty="0"/>
          </a:p>
          <a:p>
            <a:pPr marL="0" indent="0" algn="ctr">
              <a:buNone/>
            </a:pPr>
            <a:endParaRPr lang="en-US" sz="8800" b="1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8800" b="1" dirty="0" smtClean="0">
                <a:latin typeface="+mj-lt"/>
              </a:rPr>
              <a:t>Progress Note Staff </a:t>
            </a:r>
            <a:r>
              <a:rPr lang="en-US" sz="8800" b="1" dirty="0">
                <a:latin typeface="+mj-lt"/>
              </a:rPr>
              <a:t>Interventions </a:t>
            </a:r>
            <a:endParaRPr lang="en-US" sz="8800" dirty="0">
              <a:latin typeface="+mj-lt"/>
            </a:endParaRPr>
          </a:p>
          <a:p>
            <a:endParaRPr lang="en-US" sz="8000" dirty="0">
              <a:latin typeface="+mj-lt"/>
            </a:endParaRPr>
          </a:p>
          <a:p>
            <a:r>
              <a:rPr lang="en-US" sz="8000" dirty="0" smtClean="0">
                <a:latin typeface="+mj-lt"/>
              </a:rPr>
              <a:t>All interventions must always link back to identified mental health need(s) of the client</a:t>
            </a:r>
          </a:p>
          <a:p>
            <a:pPr marL="137160" indent="0">
              <a:buNone/>
            </a:pPr>
            <a:endParaRPr lang="en-US" sz="8000" dirty="0" smtClean="0">
              <a:latin typeface="+mj-lt"/>
            </a:endParaRPr>
          </a:p>
          <a:p>
            <a:pPr lvl="1"/>
            <a:r>
              <a:rPr lang="en-US" sz="8000" dirty="0" smtClean="0">
                <a:latin typeface="+mj-lt"/>
              </a:rPr>
              <a:t>Decreasing symptoms or behaviors must always link back to the identified mental health need </a:t>
            </a:r>
          </a:p>
          <a:p>
            <a:pPr marL="585216" lvl="1" indent="0">
              <a:buNone/>
            </a:pPr>
            <a:endParaRPr lang="en-US" sz="8000" dirty="0" smtClean="0">
              <a:latin typeface="+mj-lt"/>
            </a:endParaRPr>
          </a:p>
          <a:p>
            <a:pPr lvl="1"/>
            <a:r>
              <a:rPr lang="en-US" sz="8000" dirty="0" smtClean="0">
                <a:latin typeface="+mj-lt"/>
              </a:rPr>
              <a:t>Increasing adaptive behaviors / skill development must always link back to the identified mental health need </a:t>
            </a:r>
            <a:endParaRPr lang="en-US" sz="8000" dirty="0">
              <a:latin typeface="+mj-lt"/>
            </a:endParaRPr>
          </a:p>
          <a:p>
            <a:endParaRPr lang="en-US" sz="6000" u="sng" dirty="0">
              <a:latin typeface="Arial"/>
            </a:endParaRPr>
          </a:p>
          <a:p>
            <a:endParaRPr lang="en-US" sz="6000" u="sng" dirty="0" smtClean="0"/>
          </a:p>
          <a:p>
            <a:pPr marL="0" indent="0">
              <a:buNone/>
            </a:pPr>
            <a:endParaRPr lang="en-US" sz="8000" dirty="0">
              <a:latin typeface="Arial"/>
            </a:endParaRPr>
          </a:p>
          <a:p>
            <a:pPr lvl="1"/>
            <a:endParaRPr lang="en-US" u="sng" dirty="0">
              <a:latin typeface="Arial"/>
            </a:endParaRPr>
          </a:p>
          <a:p>
            <a:pPr lvl="1"/>
            <a:endParaRPr lang="en-US" u="sng" dirty="0">
              <a:latin typeface="Arial"/>
            </a:endParaRPr>
          </a:p>
          <a:p>
            <a:endParaRPr lang="en-US" sz="7200" dirty="0">
              <a:latin typeface="Arial"/>
            </a:endParaRPr>
          </a:p>
          <a:p>
            <a:pPr marL="457200" lvl="1" indent="0">
              <a:buNone/>
            </a:pPr>
            <a:endParaRPr lang="en-US" sz="4000" dirty="0" smtClean="0">
              <a:solidFill>
                <a:srgbClr val="FF0000"/>
              </a:solidFill>
              <a:latin typeface="Arial"/>
            </a:endParaRPr>
          </a:p>
          <a:p>
            <a:endParaRPr lang="en-US" sz="4400" dirty="0">
              <a:latin typeface="Arial"/>
            </a:endParaRPr>
          </a:p>
          <a:p>
            <a:endParaRPr lang="en-US" sz="4400" dirty="0" smtClean="0"/>
          </a:p>
          <a:p>
            <a:pPr marL="457200" lvl="1" indent="0">
              <a:buNone/>
            </a:pPr>
            <a:endParaRPr lang="en-US" sz="6400" dirty="0"/>
          </a:p>
          <a:p>
            <a:endParaRPr lang="en-US" sz="3300" dirty="0"/>
          </a:p>
          <a:p>
            <a:endParaRPr lang="en-US" sz="3300" dirty="0"/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endParaRPr lang="en-US" sz="2000" dirty="0" smtClean="0"/>
          </a:p>
          <a:p>
            <a:endParaRPr lang="en-US" sz="2000" u="sng" dirty="0" smtClean="0"/>
          </a:p>
          <a:p>
            <a:endParaRPr lang="en-US" sz="2000" u="sng" dirty="0"/>
          </a:p>
          <a:p>
            <a:endParaRPr lang="en-US" sz="2000" u="sng" dirty="0"/>
          </a:p>
          <a:p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Progress Notes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/>
              <a:t>Step 3</a:t>
            </a:r>
            <a:r>
              <a:rPr lang="en-US" sz="3100" dirty="0" smtClean="0"/>
              <a:t> </a:t>
            </a:r>
            <a:r>
              <a:rPr lang="en-US" sz="3100" dirty="0"/>
              <a:t>of the Golden </a:t>
            </a:r>
            <a:r>
              <a:rPr lang="en-US" sz="3100" dirty="0" smtClean="0"/>
              <a:t>Thread</a:t>
            </a:r>
            <a:r>
              <a:rPr lang="en-US" sz="3100" i="1" dirty="0" smtClean="0"/>
              <a:t> continued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25000" lnSpcReduction="20000"/>
          </a:bodyPr>
          <a:lstStyle/>
          <a:p>
            <a:endParaRPr lang="en-US" sz="4400" dirty="0"/>
          </a:p>
          <a:p>
            <a:pPr marL="0" indent="0" algn="ctr">
              <a:buNone/>
            </a:pPr>
            <a:r>
              <a:rPr lang="en-US" sz="8800" b="1" dirty="0" smtClean="0">
                <a:latin typeface="+mj-lt"/>
              </a:rPr>
              <a:t>Examples</a:t>
            </a:r>
            <a:endParaRPr lang="en-US" sz="8800" dirty="0">
              <a:latin typeface="+mj-lt"/>
            </a:endParaRPr>
          </a:p>
          <a:p>
            <a:pPr marL="0" indent="0">
              <a:buNone/>
            </a:pPr>
            <a:endParaRPr lang="en-US" sz="4800" dirty="0">
              <a:solidFill>
                <a:srgbClr val="000000"/>
              </a:solidFill>
              <a:latin typeface="Arial"/>
            </a:endParaRPr>
          </a:p>
          <a:p>
            <a:endParaRPr lang="en-US" sz="4800" dirty="0">
              <a:latin typeface="Arial"/>
            </a:endParaRPr>
          </a:p>
          <a:p>
            <a:r>
              <a:rPr lang="en-US" sz="8800" dirty="0">
                <a:latin typeface="Arial"/>
              </a:rPr>
              <a:t>Engagement with Client at beginning of </a:t>
            </a:r>
            <a:r>
              <a:rPr lang="en-US" sz="8800" dirty="0" smtClean="0">
                <a:latin typeface="Arial"/>
              </a:rPr>
              <a:t>treatment</a:t>
            </a:r>
          </a:p>
          <a:p>
            <a:pPr lvl="1"/>
            <a:r>
              <a:rPr lang="en-US" sz="7600" i="1" dirty="0" smtClean="0">
                <a:latin typeface="Arial"/>
              </a:rPr>
              <a:t>“</a:t>
            </a:r>
            <a:r>
              <a:rPr lang="en-US" sz="7600" i="1" dirty="0">
                <a:latin typeface="Arial"/>
              </a:rPr>
              <a:t>Engaged client to establish rapport, explain treatment rationale, </a:t>
            </a:r>
            <a:r>
              <a:rPr lang="en-US" sz="7600" i="1" dirty="0" smtClean="0">
                <a:latin typeface="Arial"/>
              </a:rPr>
              <a:t>clarify </a:t>
            </a:r>
            <a:r>
              <a:rPr lang="en-US" sz="7600" i="1" dirty="0">
                <a:latin typeface="Arial"/>
              </a:rPr>
              <a:t>treatment process, and understand and address barriers to treatment to improve participation</a:t>
            </a:r>
            <a:r>
              <a:rPr lang="en-US" sz="7600" i="1" dirty="0" smtClean="0">
                <a:latin typeface="Arial"/>
              </a:rPr>
              <a:t>.”</a:t>
            </a:r>
          </a:p>
          <a:p>
            <a:endParaRPr lang="en-US" sz="4800" dirty="0">
              <a:solidFill>
                <a:srgbClr val="000000"/>
              </a:solidFill>
              <a:latin typeface="Arial"/>
            </a:endParaRPr>
          </a:p>
          <a:p>
            <a:endParaRPr lang="en-US" sz="4800" dirty="0">
              <a:latin typeface="Arial"/>
            </a:endParaRPr>
          </a:p>
          <a:p>
            <a:r>
              <a:rPr lang="en-US" sz="8800" dirty="0" smtClean="0">
                <a:latin typeface="Arial"/>
              </a:rPr>
              <a:t>Psycho-education </a:t>
            </a:r>
            <a:r>
              <a:rPr lang="en-US" sz="8800" dirty="0">
                <a:latin typeface="Arial"/>
              </a:rPr>
              <a:t>with Client: </a:t>
            </a:r>
            <a:endParaRPr lang="en-US" sz="8800" dirty="0" smtClean="0">
              <a:latin typeface="Arial"/>
            </a:endParaRPr>
          </a:p>
          <a:p>
            <a:pPr lvl="1"/>
            <a:r>
              <a:rPr lang="en-US" sz="8400" i="1" dirty="0" smtClean="0">
                <a:latin typeface="Arial"/>
              </a:rPr>
              <a:t>“Introduced </a:t>
            </a:r>
            <a:r>
              <a:rPr lang="en-US" sz="8400" i="1" dirty="0">
                <a:latin typeface="Arial"/>
              </a:rPr>
              <a:t>Problem Solving Treatment to the </a:t>
            </a:r>
            <a:r>
              <a:rPr lang="en-US" sz="8400" i="1" dirty="0" smtClean="0">
                <a:latin typeface="Arial"/>
              </a:rPr>
              <a:t>client, </a:t>
            </a:r>
            <a:r>
              <a:rPr lang="en-US" sz="8000" i="1" dirty="0" smtClean="0">
                <a:latin typeface="Arial"/>
              </a:rPr>
              <a:t>established </a:t>
            </a:r>
            <a:r>
              <a:rPr lang="en-US" sz="8000" i="1" dirty="0">
                <a:latin typeface="Arial"/>
              </a:rPr>
              <a:t>link between client’s symptoms and depression, </a:t>
            </a:r>
            <a:r>
              <a:rPr lang="en-US" sz="8000" i="1" dirty="0" smtClean="0">
                <a:latin typeface="Arial"/>
              </a:rPr>
              <a:t>established </a:t>
            </a:r>
            <a:r>
              <a:rPr lang="en-US" sz="8000" i="1" dirty="0">
                <a:latin typeface="Arial"/>
              </a:rPr>
              <a:t>the link between problems and depression, </a:t>
            </a:r>
            <a:r>
              <a:rPr lang="en-US" sz="8000" i="1" dirty="0" smtClean="0">
                <a:latin typeface="Arial"/>
              </a:rPr>
              <a:t>and facilitated </a:t>
            </a:r>
            <a:r>
              <a:rPr lang="en-US" sz="8000" i="1" dirty="0">
                <a:latin typeface="Arial"/>
              </a:rPr>
              <a:t>a problem-solving </a:t>
            </a:r>
            <a:r>
              <a:rPr lang="en-US" sz="8000" i="1" dirty="0" smtClean="0">
                <a:latin typeface="Arial"/>
              </a:rPr>
              <a:t>orientation.”</a:t>
            </a:r>
            <a:endParaRPr lang="en-US" sz="8000" i="1" dirty="0">
              <a:latin typeface="Arial"/>
            </a:endParaRPr>
          </a:p>
          <a:p>
            <a:pPr marL="0" indent="0">
              <a:buNone/>
            </a:pPr>
            <a:endParaRPr lang="en-US" sz="8000" u="sng" dirty="0">
              <a:latin typeface="Arial"/>
            </a:endParaRPr>
          </a:p>
          <a:p>
            <a:endParaRPr lang="en-US" sz="8000" u="sng" dirty="0" smtClean="0">
              <a:latin typeface="Arial"/>
            </a:endParaRPr>
          </a:p>
          <a:p>
            <a:endParaRPr lang="en-US" sz="6000" u="sng" dirty="0">
              <a:latin typeface="Arial"/>
            </a:endParaRPr>
          </a:p>
          <a:p>
            <a:endParaRPr lang="en-US" sz="6000" u="sng" dirty="0" smtClean="0"/>
          </a:p>
          <a:p>
            <a:pPr marL="0" indent="0">
              <a:buNone/>
            </a:pPr>
            <a:endParaRPr lang="en-US" sz="8000" dirty="0">
              <a:latin typeface="Arial"/>
            </a:endParaRPr>
          </a:p>
          <a:p>
            <a:pPr lvl="1"/>
            <a:endParaRPr lang="en-US" u="sng" dirty="0">
              <a:latin typeface="Arial"/>
            </a:endParaRPr>
          </a:p>
          <a:p>
            <a:pPr lvl="1"/>
            <a:endParaRPr lang="en-US" u="sng" dirty="0">
              <a:latin typeface="Arial"/>
            </a:endParaRPr>
          </a:p>
          <a:p>
            <a:endParaRPr lang="en-US" sz="7200" dirty="0">
              <a:latin typeface="Arial"/>
            </a:endParaRPr>
          </a:p>
          <a:p>
            <a:pPr marL="457200" lvl="1" indent="0">
              <a:buNone/>
            </a:pPr>
            <a:endParaRPr lang="en-US" sz="4000" dirty="0" smtClean="0">
              <a:solidFill>
                <a:srgbClr val="FF0000"/>
              </a:solidFill>
              <a:latin typeface="Arial"/>
            </a:endParaRPr>
          </a:p>
          <a:p>
            <a:endParaRPr lang="en-US" sz="4400" dirty="0">
              <a:latin typeface="Arial"/>
            </a:endParaRPr>
          </a:p>
          <a:p>
            <a:endParaRPr lang="en-US" sz="4400" dirty="0" smtClean="0"/>
          </a:p>
          <a:p>
            <a:pPr marL="457200" lvl="1" indent="0">
              <a:buNone/>
            </a:pPr>
            <a:endParaRPr lang="en-US" sz="6400" dirty="0"/>
          </a:p>
          <a:p>
            <a:endParaRPr lang="en-US" sz="3300" dirty="0"/>
          </a:p>
          <a:p>
            <a:endParaRPr lang="en-US" sz="3300" dirty="0"/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endParaRPr lang="en-US" sz="2000" dirty="0" smtClean="0"/>
          </a:p>
          <a:p>
            <a:endParaRPr lang="en-US" sz="2000" u="sng" dirty="0" smtClean="0"/>
          </a:p>
          <a:p>
            <a:endParaRPr lang="en-US" sz="2000" u="sng" dirty="0"/>
          </a:p>
          <a:p>
            <a:endParaRPr lang="en-US" sz="2000" u="sng" dirty="0"/>
          </a:p>
          <a:p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Progress Notes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/>
              <a:t>Step 3</a:t>
            </a:r>
            <a:r>
              <a:rPr lang="en-US" sz="3100" dirty="0" smtClean="0"/>
              <a:t> </a:t>
            </a:r>
            <a:r>
              <a:rPr lang="en-US" sz="3100" dirty="0"/>
              <a:t>of the Golden </a:t>
            </a:r>
            <a:r>
              <a:rPr lang="en-US" sz="3100" dirty="0" smtClean="0"/>
              <a:t>Thread</a:t>
            </a:r>
            <a:r>
              <a:rPr lang="en-US" sz="3100" i="1" dirty="0" smtClean="0"/>
              <a:t> continued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25000" lnSpcReduction="20000"/>
          </a:bodyPr>
          <a:lstStyle/>
          <a:p>
            <a:endParaRPr lang="en-US" sz="4400" dirty="0"/>
          </a:p>
          <a:p>
            <a:pPr marL="0" indent="0" algn="ctr">
              <a:buNone/>
            </a:pPr>
            <a:r>
              <a:rPr lang="en-US" sz="8800" b="1" dirty="0" smtClean="0">
                <a:latin typeface="+mj-lt"/>
              </a:rPr>
              <a:t>Quality of Writing</a:t>
            </a:r>
            <a:endParaRPr lang="en-US" sz="8800" dirty="0">
              <a:latin typeface="+mj-lt"/>
            </a:endParaRPr>
          </a:p>
          <a:p>
            <a:pPr marL="0" indent="0">
              <a:buNone/>
            </a:pPr>
            <a:endParaRPr lang="en-US" sz="4800" dirty="0">
              <a:solidFill>
                <a:srgbClr val="000000"/>
              </a:solidFill>
              <a:latin typeface="Arial"/>
            </a:endParaRPr>
          </a:p>
          <a:p>
            <a:endParaRPr lang="en-US" sz="4800" dirty="0">
              <a:latin typeface="Arial"/>
            </a:endParaRPr>
          </a:p>
          <a:p>
            <a:r>
              <a:rPr lang="en-US" sz="8800" dirty="0" smtClean="0">
                <a:latin typeface="Arial"/>
              </a:rPr>
              <a:t>Concise </a:t>
            </a:r>
          </a:p>
          <a:p>
            <a:r>
              <a:rPr lang="en-US" sz="8800" dirty="0" smtClean="0">
                <a:latin typeface="Arial"/>
              </a:rPr>
              <a:t>Clear </a:t>
            </a:r>
          </a:p>
          <a:p>
            <a:r>
              <a:rPr lang="en-US" sz="8800" dirty="0" smtClean="0">
                <a:latin typeface="Arial"/>
              </a:rPr>
              <a:t>Cohesive </a:t>
            </a:r>
          </a:p>
          <a:p>
            <a:r>
              <a:rPr lang="en-US" sz="8800" dirty="0" smtClean="0">
                <a:latin typeface="Arial"/>
              </a:rPr>
              <a:t>Reader-centered </a:t>
            </a:r>
            <a:endParaRPr lang="en-US" sz="8800" dirty="0">
              <a:latin typeface="Arial"/>
            </a:endParaRPr>
          </a:p>
          <a:p>
            <a:r>
              <a:rPr lang="en-US" sz="8800" dirty="0">
                <a:latin typeface="Arial"/>
              </a:rPr>
              <a:t>Written in language anyone can </a:t>
            </a:r>
            <a:r>
              <a:rPr lang="en-US" sz="8800" dirty="0" smtClean="0">
                <a:latin typeface="Arial"/>
              </a:rPr>
              <a:t>understand</a:t>
            </a:r>
          </a:p>
          <a:p>
            <a:r>
              <a:rPr lang="en-US" sz="8800" dirty="0" smtClean="0">
                <a:latin typeface="Arial"/>
              </a:rPr>
              <a:t>Legible</a:t>
            </a:r>
          </a:p>
          <a:p>
            <a:r>
              <a:rPr lang="en-US" sz="8800" dirty="0" smtClean="0">
                <a:latin typeface="Arial"/>
              </a:rPr>
              <a:t>Only uses ACBHCS abbreviations </a:t>
            </a:r>
          </a:p>
          <a:p>
            <a:pPr lvl="1"/>
            <a:r>
              <a:rPr lang="en-US" sz="8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(See ACBHCS Abbreviations Handout) </a:t>
            </a:r>
          </a:p>
          <a:p>
            <a:endParaRPr lang="en-US" sz="8800" b="1" dirty="0">
              <a:latin typeface="Arial"/>
            </a:endParaRPr>
          </a:p>
          <a:p>
            <a:pPr marL="0" indent="0" algn="ctr">
              <a:buNone/>
            </a:pPr>
            <a:r>
              <a:rPr lang="en-US" sz="8800" b="1" dirty="0" smtClean="0">
                <a:latin typeface="Arial"/>
              </a:rPr>
              <a:t>Always </a:t>
            </a:r>
            <a:r>
              <a:rPr lang="en-US" sz="8800" b="1" dirty="0">
                <a:latin typeface="Arial"/>
              </a:rPr>
              <a:t>keep in mind that the Clinical Record </a:t>
            </a:r>
            <a:endParaRPr lang="en-US" sz="8800" b="1" dirty="0" smtClean="0">
              <a:latin typeface="Arial"/>
            </a:endParaRPr>
          </a:p>
          <a:p>
            <a:pPr marL="0" indent="0" algn="ctr">
              <a:buNone/>
            </a:pPr>
            <a:r>
              <a:rPr lang="en-US" sz="8800" b="1" dirty="0" smtClean="0">
                <a:latin typeface="Arial"/>
              </a:rPr>
              <a:t>belongs </a:t>
            </a:r>
            <a:r>
              <a:rPr lang="en-US" sz="8800" b="1" dirty="0">
                <a:latin typeface="Arial"/>
              </a:rPr>
              <a:t>to, and is about, the client! </a:t>
            </a:r>
            <a:endParaRPr lang="en-US" sz="8000" u="sng" dirty="0" smtClean="0">
              <a:latin typeface="Arial"/>
            </a:endParaRPr>
          </a:p>
          <a:p>
            <a:endParaRPr lang="en-US" sz="8000" u="sng" dirty="0" smtClean="0">
              <a:latin typeface="Arial"/>
            </a:endParaRPr>
          </a:p>
          <a:p>
            <a:endParaRPr lang="en-US" sz="6000" u="sng" dirty="0">
              <a:latin typeface="Arial"/>
            </a:endParaRPr>
          </a:p>
          <a:p>
            <a:endParaRPr lang="en-US" sz="6000" u="sng" dirty="0" smtClean="0"/>
          </a:p>
          <a:p>
            <a:pPr marL="0" indent="0">
              <a:buNone/>
            </a:pPr>
            <a:endParaRPr lang="en-US" sz="8000" dirty="0">
              <a:latin typeface="Arial"/>
            </a:endParaRPr>
          </a:p>
          <a:p>
            <a:pPr lvl="1"/>
            <a:endParaRPr lang="en-US" u="sng" dirty="0">
              <a:latin typeface="Arial"/>
            </a:endParaRPr>
          </a:p>
          <a:p>
            <a:pPr lvl="1"/>
            <a:endParaRPr lang="en-US" u="sng" dirty="0">
              <a:latin typeface="Arial"/>
            </a:endParaRPr>
          </a:p>
          <a:p>
            <a:endParaRPr lang="en-US" sz="7200" dirty="0">
              <a:latin typeface="Arial"/>
            </a:endParaRPr>
          </a:p>
          <a:p>
            <a:pPr marL="457200" lvl="1" indent="0">
              <a:buNone/>
            </a:pPr>
            <a:endParaRPr lang="en-US" sz="4000" dirty="0" smtClean="0">
              <a:solidFill>
                <a:srgbClr val="FF0000"/>
              </a:solidFill>
              <a:latin typeface="Arial"/>
            </a:endParaRPr>
          </a:p>
          <a:p>
            <a:endParaRPr lang="en-US" sz="4400" dirty="0">
              <a:latin typeface="Arial"/>
            </a:endParaRPr>
          </a:p>
          <a:p>
            <a:endParaRPr lang="en-US" sz="4400" dirty="0" smtClean="0"/>
          </a:p>
          <a:p>
            <a:pPr marL="457200" lvl="1" indent="0">
              <a:buNone/>
            </a:pPr>
            <a:endParaRPr lang="en-US" sz="6400" dirty="0"/>
          </a:p>
          <a:p>
            <a:endParaRPr lang="en-US" sz="3300" dirty="0"/>
          </a:p>
          <a:p>
            <a:endParaRPr lang="en-US" sz="3300" dirty="0"/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endParaRPr lang="en-US" sz="2000" dirty="0" smtClean="0"/>
          </a:p>
          <a:p>
            <a:endParaRPr lang="en-US" sz="2000" u="sng" dirty="0" smtClean="0"/>
          </a:p>
          <a:p>
            <a:endParaRPr lang="en-US" sz="2000" u="sng" dirty="0"/>
          </a:p>
          <a:p>
            <a:endParaRPr lang="en-US" sz="2000" u="sng" dirty="0"/>
          </a:p>
          <a:p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32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Progress Notes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/>
              <a:t>Step 3</a:t>
            </a:r>
            <a:r>
              <a:rPr lang="en-US" sz="3100" dirty="0" smtClean="0"/>
              <a:t> </a:t>
            </a:r>
            <a:r>
              <a:rPr lang="en-US" sz="3100" dirty="0"/>
              <a:t>of the Golden </a:t>
            </a:r>
            <a:r>
              <a:rPr lang="en-US" sz="3100" dirty="0" smtClean="0"/>
              <a:t>Thread</a:t>
            </a:r>
            <a:r>
              <a:rPr lang="en-US" sz="3100" i="1" dirty="0" smtClean="0"/>
              <a:t> continued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25000" lnSpcReduction="20000"/>
          </a:bodyPr>
          <a:lstStyle/>
          <a:p>
            <a:endParaRPr lang="en-US" sz="4400" dirty="0"/>
          </a:p>
          <a:p>
            <a:pPr marL="0" indent="0" algn="ctr">
              <a:buNone/>
            </a:pPr>
            <a:r>
              <a:rPr lang="en-US" sz="8800" b="1" dirty="0" smtClean="0">
                <a:latin typeface="+mj-lt"/>
              </a:rPr>
              <a:t>Key things to ask yourself</a:t>
            </a:r>
            <a:endParaRPr lang="en-US" sz="8800" dirty="0">
              <a:latin typeface="+mj-lt"/>
            </a:endParaRPr>
          </a:p>
          <a:p>
            <a:pPr marL="0" indent="0">
              <a:buNone/>
            </a:pPr>
            <a:endParaRPr lang="en-US" sz="4800" dirty="0">
              <a:solidFill>
                <a:srgbClr val="000000"/>
              </a:solidFill>
              <a:latin typeface="Arial"/>
            </a:endParaRPr>
          </a:p>
          <a:p>
            <a:endParaRPr lang="en-US" sz="4800" dirty="0">
              <a:latin typeface="Arial"/>
            </a:endParaRPr>
          </a:p>
          <a:p>
            <a:r>
              <a:rPr lang="en-US" sz="8800" i="1" dirty="0" smtClean="0">
                <a:latin typeface="Arial"/>
              </a:rPr>
              <a:t>“What </a:t>
            </a:r>
            <a:r>
              <a:rPr lang="en-US" sz="8800" i="1" dirty="0">
                <a:latin typeface="Arial"/>
              </a:rPr>
              <a:t>did you do? Why did you see the client? Is it reflected in the Progress Note</a:t>
            </a:r>
            <a:r>
              <a:rPr lang="en-US" sz="8800" i="1" dirty="0" smtClean="0">
                <a:latin typeface="Arial"/>
              </a:rPr>
              <a:t>?”</a:t>
            </a:r>
            <a:endParaRPr lang="en-US" sz="8800" i="1" dirty="0">
              <a:latin typeface="Arial"/>
            </a:endParaRPr>
          </a:p>
          <a:p>
            <a:r>
              <a:rPr lang="en-US" sz="8800" i="1" dirty="0" smtClean="0">
                <a:latin typeface="Arial"/>
              </a:rPr>
              <a:t>“Does </a:t>
            </a:r>
            <a:r>
              <a:rPr lang="en-US" sz="8800" i="1" dirty="0">
                <a:latin typeface="Arial"/>
              </a:rPr>
              <a:t>the Progress Note clearly relate back to </a:t>
            </a:r>
            <a:r>
              <a:rPr lang="en-US" sz="8800" i="1" dirty="0" smtClean="0">
                <a:latin typeface="Arial"/>
              </a:rPr>
              <a:t>a mental health objective </a:t>
            </a:r>
            <a:r>
              <a:rPr lang="en-US" sz="8800" i="1" dirty="0">
                <a:latin typeface="Arial"/>
              </a:rPr>
              <a:t>on the Client </a:t>
            </a:r>
            <a:r>
              <a:rPr lang="en-US" sz="8800" i="1" dirty="0" smtClean="0">
                <a:latin typeface="Arial"/>
              </a:rPr>
              <a:t>Plan?”</a:t>
            </a:r>
            <a:endParaRPr lang="en-US" sz="8800" i="1" dirty="0">
              <a:latin typeface="Arial"/>
            </a:endParaRPr>
          </a:p>
          <a:p>
            <a:r>
              <a:rPr lang="en-US" sz="8800" i="1" dirty="0" smtClean="0">
                <a:latin typeface="Arial"/>
              </a:rPr>
              <a:t>“Did </a:t>
            </a:r>
            <a:r>
              <a:rPr lang="en-US" sz="8800" i="1" dirty="0">
                <a:latin typeface="Arial"/>
              </a:rPr>
              <a:t>you sign, write your </a:t>
            </a:r>
            <a:r>
              <a:rPr lang="en-US" sz="8800" i="1" dirty="0" smtClean="0">
                <a:latin typeface="Arial"/>
              </a:rPr>
              <a:t>credential that allows you to bill Medi-Cal, </a:t>
            </a:r>
            <a:r>
              <a:rPr lang="en-US" sz="8800" i="1" dirty="0">
                <a:latin typeface="Arial"/>
              </a:rPr>
              <a:t>and date the Progress Note</a:t>
            </a:r>
            <a:r>
              <a:rPr lang="en-US" sz="8800" i="1" dirty="0" smtClean="0">
                <a:latin typeface="Arial"/>
              </a:rPr>
              <a:t>?”</a:t>
            </a:r>
            <a:endParaRPr lang="en-US" sz="8800" i="1" dirty="0">
              <a:latin typeface="Arial"/>
            </a:endParaRPr>
          </a:p>
          <a:p>
            <a:r>
              <a:rPr lang="en-US" sz="8800" i="1" dirty="0" smtClean="0">
                <a:latin typeface="Arial"/>
              </a:rPr>
              <a:t>“Can </a:t>
            </a:r>
            <a:r>
              <a:rPr lang="en-US" sz="8800" i="1" dirty="0">
                <a:latin typeface="Arial"/>
              </a:rPr>
              <a:t>the Progress Note be read by someone else (legible</a:t>
            </a:r>
            <a:r>
              <a:rPr lang="en-US" sz="8800" i="1" dirty="0" smtClean="0">
                <a:latin typeface="Arial"/>
              </a:rPr>
              <a:t>)?”</a:t>
            </a:r>
            <a:endParaRPr lang="en-US" sz="8800" i="1" dirty="0">
              <a:latin typeface="Arial"/>
            </a:endParaRPr>
          </a:p>
          <a:p>
            <a:r>
              <a:rPr lang="en-US" sz="8800" i="1" dirty="0" smtClean="0">
                <a:latin typeface="Arial"/>
              </a:rPr>
              <a:t>“ “Did </a:t>
            </a:r>
            <a:r>
              <a:rPr lang="en-US" sz="8800" i="1" dirty="0">
                <a:latin typeface="Arial"/>
              </a:rPr>
              <a:t>you </a:t>
            </a:r>
            <a:r>
              <a:rPr lang="en-US" sz="8800" i="1" dirty="0" smtClean="0">
                <a:latin typeface="Arial"/>
              </a:rPr>
              <a:t>complete and turn </a:t>
            </a:r>
            <a:r>
              <a:rPr lang="en-US" sz="8800" i="1" dirty="0">
                <a:latin typeface="Arial"/>
              </a:rPr>
              <a:t>in your Progress Note to be filed (or file it yourself) prior to turning in the claim</a:t>
            </a:r>
            <a:r>
              <a:rPr lang="en-US" sz="8800" i="1" dirty="0" smtClean="0">
                <a:latin typeface="Arial"/>
              </a:rPr>
              <a:t>?”</a:t>
            </a:r>
            <a:endParaRPr lang="en-US" sz="8800" i="1" dirty="0">
              <a:latin typeface="Arial"/>
            </a:endParaRPr>
          </a:p>
          <a:p>
            <a:endParaRPr lang="en-US" sz="8000" u="sng" dirty="0" smtClean="0">
              <a:latin typeface="Arial"/>
            </a:endParaRPr>
          </a:p>
          <a:p>
            <a:endParaRPr lang="en-US" sz="6000" u="sng" dirty="0">
              <a:latin typeface="Arial"/>
            </a:endParaRPr>
          </a:p>
          <a:p>
            <a:endParaRPr lang="en-US" sz="6000" u="sng" dirty="0" smtClean="0"/>
          </a:p>
          <a:p>
            <a:pPr marL="0" indent="0">
              <a:buNone/>
            </a:pPr>
            <a:endParaRPr lang="en-US" sz="8000" dirty="0">
              <a:latin typeface="Arial"/>
            </a:endParaRPr>
          </a:p>
          <a:p>
            <a:pPr lvl="1"/>
            <a:endParaRPr lang="en-US" u="sng" dirty="0">
              <a:latin typeface="Arial"/>
            </a:endParaRPr>
          </a:p>
          <a:p>
            <a:pPr lvl="1"/>
            <a:endParaRPr lang="en-US" u="sng" dirty="0">
              <a:latin typeface="Arial"/>
            </a:endParaRPr>
          </a:p>
          <a:p>
            <a:endParaRPr lang="en-US" sz="7200" dirty="0">
              <a:latin typeface="Arial"/>
            </a:endParaRPr>
          </a:p>
          <a:p>
            <a:pPr marL="457200" lvl="1" indent="0">
              <a:buNone/>
            </a:pPr>
            <a:endParaRPr lang="en-US" sz="4000" dirty="0" smtClean="0">
              <a:solidFill>
                <a:srgbClr val="FF0000"/>
              </a:solidFill>
              <a:latin typeface="Arial"/>
            </a:endParaRPr>
          </a:p>
          <a:p>
            <a:endParaRPr lang="en-US" sz="4400" dirty="0">
              <a:latin typeface="Arial"/>
            </a:endParaRPr>
          </a:p>
          <a:p>
            <a:endParaRPr lang="en-US" sz="4400" dirty="0" smtClean="0"/>
          </a:p>
          <a:p>
            <a:pPr marL="457200" lvl="1" indent="0">
              <a:buNone/>
            </a:pPr>
            <a:endParaRPr lang="en-US" sz="6400" dirty="0"/>
          </a:p>
          <a:p>
            <a:endParaRPr lang="en-US" sz="3300" dirty="0"/>
          </a:p>
          <a:p>
            <a:endParaRPr lang="en-US" sz="3300" dirty="0"/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endParaRPr lang="en-US" sz="2000" dirty="0" smtClean="0"/>
          </a:p>
          <a:p>
            <a:endParaRPr lang="en-US" sz="2000" u="sng" dirty="0" smtClean="0"/>
          </a:p>
          <a:p>
            <a:endParaRPr lang="en-US" sz="2000" u="sng" dirty="0"/>
          </a:p>
          <a:p>
            <a:endParaRPr lang="en-US" sz="2000" u="sng" dirty="0"/>
          </a:p>
          <a:p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7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Objective &amp; Progress Note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091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(See Progress Note Exercise Handout.)</a:t>
            </a:r>
          </a:p>
          <a:p>
            <a:r>
              <a:rPr lang="en-US" dirty="0" smtClean="0"/>
              <a:t>Objectives:</a:t>
            </a:r>
          </a:p>
          <a:p>
            <a:pPr lvl="1"/>
            <a:r>
              <a:rPr lang="en-US" dirty="0" smtClean="0"/>
              <a:t>Participants will be able to understand how to link Medical Necessity, Client Plan MH Objective, and Interventions in a Progress Note.</a:t>
            </a:r>
          </a:p>
          <a:p>
            <a:pPr lvl="1"/>
            <a:r>
              <a:rPr lang="en-US" dirty="0" smtClean="0"/>
              <a:t>Participants will be able to write a Progress Note which meets documentation standards.</a:t>
            </a:r>
          </a:p>
          <a:p>
            <a:pPr marL="585216" lvl="1" indent="0">
              <a:buNone/>
            </a:pPr>
            <a:endParaRPr lang="en-US" sz="1200" dirty="0" smtClean="0"/>
          </a:p>
          <a:p>
            <a:r>
              <a:rPr lang="en-US" dirty="0" smtClean="0"/>
              <a:t>Smaller groups will review a vignette (see attached training exercise)</a:t>
            </a:r>
          </a:p>
          <a:p>
            <a:pPr lvl="1"/>
            <a:r>
              <a:rPr lang="en-US" dirty="0" smtClean="0"/>
              <a:t>Each group will collectively compose 2 MH objectives</a:t>
            </a:r>
          </a:p>
          <a:p>
            <a:pPr lvl="1"/>
            <a:r>
              <a:rPr lang="en-US" dirty="0" smtClean="0"/>
              <a:t>Each group will collectively write a Progress Note based upon the BIRP model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98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Procedure Codes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25000" lnSpcReduction="20000"/>
          </a:bodyPr>
          <a:lstStyle/>
          <a:p>
            <a:endParaRPr lang="en-US" sz="4400" dirty="0"/>
          </a:p>
          <a:p>
            <a:pPr marL="0" marR="31900" indent="0" algn="ctr">
              <a:buNone/>
            </a:pPr>
            <a:r>
              <a:rPr lang="en-US" sz="11200" b="1" dirty="0" smtClean="0">
                <a:latin typeface="Arial"/>
              </a:rPr>
              <a:t>Key </a:t>
            </a:r>
            <a:r>
              <a:rPr lang="en-US" sz="11200" b="1" dirty="0">
                <a:latin typeface="Arial"/>
              </a:rPr>
              <a:t>things to ask yourself when </a:t>
            </a:r>
            <a:endParaRPr lang="en-US" sz="11200" b="1" dirty="0" smtClean="0">
              <a:latin typeface="Arial"/>
            </a:endParaRPr>
          </a:p>
          <a:p>
            <a:pPr marL="0" marR="31900" indent="0" algn="ctr">
              <a:buNone/>
            </a:pPr>
            <a:r>
              <a:rPr lang="en-US" sz="11200" b="1" dirty="0" smtClean="0">
                <a:latin typeface="Arial"/>
              </a:rPr>
              <a:t>choosing </a:t>
            </a:r>
            <a:r>
              <a:rPr lang="en-US" sz="11200" b="1" dirty="0">
                <a:latin typeface="Arial"/>
              </a:rPr>
              <a:t>a Procedure Code</a:t>
            </a:r>
            <a:endParaRPr lang="en-US" sz="11200" dirty="0" smtClean="0">
              <a:solidFill>
                <a:srgbClr val="000000"/>
              </a:solidFill>
              <a:latin typeface="Arial"/>
            </a:endParaRPr>
          </a:p>
          <a:p>
            <a:endParaRPr lang="en-US" sz="4800" dirty="0">
              <a:latin typeface="Arial"/>
            </a:endParaRPr>
          </a:p>
          <a:p>
            <a:endParaRPr lang="en-US" sz="9600" i="1" dirty="0" smtClean="0">
              <a:latin typeface="Arial"/>
            </a:endParaRPr>
          </a:p>
          <a:p>
            <a:r>
              <a:rPr lang="en-US" sz="96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(See ACBHCS Procedure Code Handout.)</a:t>
            </a:r>
          </a:p>
          <a:p>
            <a:endParaRPr lang="en-US" sz="9600" i="1" dirty="0">
              <a:latin typeface="Arial"/>
            </a:endParaRPr>
          </a:p>
          <a:p>
            <a:r>
              <a:rPr lang="en-US" sz="9600" i="1" dirty="0" smtClean="0">
                <a:latin typeface="Arial"/>
              </a:rPr>
              <a:t>“Does </a:t>
            </a:r>
            <a:r>
              <a:rPr lang="en-US" sz="9600" i="1" dirty="0">
                <a:latin typeface="Arial"/>
              </a:rPr>
              <a:t>the Procedure Code reflect what is written in the Progress Note</a:t>
            </a:r>
            <a:r>
              <a:rPr lang="en-US" sz="9600" i="1" dirty="0" smtClean="0">
                <a:latin typeface="Arial"/>
              </a:rPr>
              <a:t>?”</a:t>
            </a:r>
          </a:p>
          <a:p>
            <a:pPr marL="137160" indent="0">
              <a:buNone/>
            </a:pPr>
            <a:endParaRPr lang="en-US" sz="9600" dirty="0">
              <a:latin typeface="Arial"/>
            </a:endParaRPr>
          </a:p>
          <a:p>
            <a:r>
              <a:rPr lang="en-US" sz="9600" i="1" dirty="0" smtClean="0">
                <a:latin typeface="Arial"/>
              </a:rPr>
              <a:t>“Who </a:t>
            </a:r>
            <a:r>
              <a:rPr lang="en-US" sz="9600" i="1" dirty="0">
                <a:latin typeface="Arial"/>
              </a:rPr>
              <a:t>was the service directed to/at</a:t>
            </a:r>
            <a:r>
              <a:rPr lang="en-US" sz="9600" i="1" dirty="0" smtClean="0">
                <a:latin typeface="Arial"/>
              </a:rPr>
              <a:t>?”</a:t>
            </a:r>
          </a:p>
          <a:p>
            <a:pPr lvl="1"/>
            <a:r>
              <a:rPr lang="en-US" sz="8400" dirty="0" smtClean="0">
                <a:latin typeface="Arial"/>
              </a:rPr>
              <a:t>Directed </a:t>
            </a:r>
            <a:r>
              <a:rPr lang="en-US" sz="8400" dirty="0">
                <a:latin typeface="Arial"/>
              </a:rPr>
              <a:t>at client means there will be face-to-face time (presence of client does not assume face-to-face time)</a:t>
            </a:r>
          </a:p>
          <a:p>
            <a:pPr lvl="1"/>
            <a:r>
              <a:rPr lang="en-US" sz="8400" dirty="0">
                <a:latin typeface="Arial"/>
              </a:rPr>
              <a:t>Directed at </a:t>
            </a:r>
            <a:r>
              <a:rPr lang="en-US" sz="8400" dirty="0" smtClean="0">
                <a:latin typeface="Arial"/>
              </a:rPr>
              <a:t>inter-agency </a:t>
            </a:r>
            <a:r>
              <a:rPr lang="en-US" sz="8400" u="sng" dirty="0" smtClean="0">
                <a:latin typeface="Arial"/>
              </a:rPr>
              <a:t>(not the same </a:t>
            </a:r>
            <a:r>
              <a:rPr lang="en-US" sz="8400" b="1" u="sng" dirty="0" smtClean="0">
                <a:latin typeface="Arial"/>
              </a:rPr>
              <a:t>RU</a:t>
            </a:r>
            <a:r>
              <a:rPr lang="en-US" sz="8400" dirty="0" smtClean="0">
                <a:latin typeface="Arial"/>
              </a:rPr>
              <a:t>) such as collateral, assessment, and/or plan development.</a:t>
            </a:r>
            <a:endParaRPr lang="en-US" sz="8400" dirty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77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Procedure Codes continued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91600" cy="5638800"/>
          </a:xfrm>
          <a:ln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endParaRPr lang="en-US" sz="4400" dirty="0"/>
          </a:p>
          <a:p>
            <a:endParaRPr lang="en-US" sz="4400" dirty="0">
              <a:solidFill>
                <a:srgbClr val="000000"/>
              </a:solidFill>
              <a:latin typeface="Arial"/>
            </a:endParaRPr>
          </a:p>
          <a:p>
            <a:pPr marL="0" indent="0" algn="ctr">
              <a:buNone/>
            </a:pPr>
            <a:r>
              <a:rPr lang="en-US" sz="9600" b="1" dirty="0" smtClean="0">
                <a:latin typeface="Arial"/>
              </a:rPr>
              <a:t>323-90791– Psychiatric Diagnostic Evaluation (Initial &amp; Reassessment) </a:t>
            </a:r>
            <a:endParaRPr lang="en-US" sz="9600" dirty="0" smtClean="0">
              <a:latin typeface="Arial"/>
            </a:endParaRPr>
          </a:p>
          <a:p>
            <a:endParaRPr lang="en-US" sz="5400" dirty="0">
              <a:solidFill>
                <a:srgbClr val="000000"/>
              </a:solidFill>
              <a:latin typeface="Arial"/>
            </a:endParaRPr>
          </a:p>
          <a:p>
            <a:r>
              <a:rPr lang="en-US" sz="8800" dirty="0"/>
              <a:t>Evaluate current mental, emotional, or behavioral health.</a:t>
            </a:r>
          </a:p>
          <a:p>
            <a:pPr lvl="1"/>
            <a:r>
              <a:rPr lang="en-US" sz="8800" dirty="0"/>
              <a:t>Includes but is not limited to:</a:t>
            </a:r>
          </a:p>
          <a:p>
            <a:pPr lvl="2"/>
            <a:r>
              <a:rPr lang="en-US" sz="8800" dirty="0"/>
              <a:t>Mental Status</a:t>
            </a:r>
          </a:p>
          <a:p>
            <a:pPr lvl="2"/>
            <a:r>
              <a:rPr lang="en-US" sz="8800" dirty="0"/>
              <a:t>Clinical History</a:t>
            </a:r>
          </a:p>
          <a:p>
            <a:pPr lvl="2"/>
            <a:r>
              <a:rPr lang="en-US" sz="8800" dirty="0"/>
              <a:t>Relevant cultural issues</a:t>
            </a:r>
          </a:p>
          <a:p>
            <a:pPr lvl="2"/>
            <a:r>
              <a:rPr lang="en-US" sz="8800" dirty="0"/>
              <a:t>Diagnosis</a:t>
            </a:r>
          </a:p>
          <a:p>
            <a:pPr lvl="2"/>
            <a:r>
              <a:rPr lang="en-US" sz="8800" dirty="0"/>
              <a:t>Use of Testing Procedures for assessment purposes</a:t>
            </a:r>
          </a:p>
          <a:p>
            <a:endParaRPr lang="en-US" sz="5400" dirty="0">
              <a:latin typeface="Arial"/>
            </a:endParaRPr>
          </a:p>
          <a:p>
            <a:r>
              <a:rPr lang="en-US" sz="8800" b="1" dirty="0" smtClean="0">
                <a:latin typeface="Arial"/>
              </a:rPr>
              <a:t>565-90792 – Psychiatric Diagnostic Evaluation </a:t>
            </a:r>
            <a:r>
              <a:rPr lang="en-US" sz="8800" b="1" u="sng" dirty="0" smtClean="0">
                <a:latin typeface="Arial"/>
              </a:rPr>
              <a:t>w/ Medical Component</a:t>
            </a:r>
            <a:r>
              <a:rPr lang="en-US" sz="8800" b="1" dirty="0" smtClean="0">
                <a:latin typeface="Arial"/>
              </a:rPr>
              <a:t>—only </a:t>
            </a:r>
            <a:r>
              <a:rPr lang="en-US" sz="8800" dirty="0" smtClean="0">
                <a:latin typeface="Arial"/>
              </a:rPr>
              <a:t>performed by Medical Providers (MD, DO, APN—CNS or NP, &amp; PA)</a:t>
            </a:r>
          </a:p>
          <a:p>
            <a:pPr marL="137160" indent="0">
              <a:buNone/>
            </a:pPr>
            <a:endParaRPr lang="en-US" sz="8800" dirty="0" smtClean="0">
              <a:latin typeface="Arial"/>
            </a:endParaRPr>
          </a:p>
          <a:p>
            <a:r>
              <a:rPr lang="en-US" sz="8800" b="1" dirty="0" smtClean="0">
                <a:latin typeface="Arial"/>
              </a:rPr>
              <a:t>324-96151- Behavioral Evaluation </a:t>
            </a:r>
            <a:r>
              <a:rPr lang="en-US" sz="8800" dirty="0" smtClean="0">
                <a:latin typeface="Arial"/>
              </a:rPr>
              <a:t>(Completion of CFE or approved equivalent)</a:t>
            </a:r>
          </a:p>
          <a:p>
            <a:pPr lvl="2"/>
            <a:endParaRPr lang="en-US" sz="9000" dirty="0">
              <a:latin typeface="Arial"/>
            </a:endParaRPr>
          </a:p>
          <a:p>
            <a:endParaRPr lang="en-US" sz="6000" u="sng" dirty="0" smtClean="0"/>
          </a:p>
          <a:p>
            <a:pPr marL="0" indent="0">
              <a:buNone/>
            </a:pPr>
            <a:endParaRPr lang="en-US" sz="8000" dirty="0">
              <a:latin typeface="Arial"/>
            </a:endParaRPr>
          </a:p>
          <a:p>
            <a:pPr lvl="1"/>
            <a:endParaRPr lang="en-US" u="sng" dirty="0">
              <a:latin typeface="Arial"/>
            </a:endParaRPr>
          </a:p>
          <a:p>
            <a:pPr lvl="1"/>
            <a:endParaRPr lang="en-US" u="sng" dirty="0">
              <a:latin typeface="Arial"/>
            </a:endParaRPr>
          </a:p>
          <a:p>
            <a:endParaRPr lang="en-US" sz="7200" dirty="0">
              <a:latin typeface="Arial"/>
            </a:endParaRPr>
          </a:p>
          <a:p>
            <a:pPr marL="457200" lvl="1" indent="0">
              <a:buNone/>
            </a:pPr>
            <a:endParaRPr lang="en-US" sz="4000" dirty="0" smtClean="0">
              <a:solidFill>
                <a:srgbClr val="FF0000"/>
              </a:solidFill>
              <a:latin typeface="Arial"/>
            </a:endParaRPr>
          </a:p>
          <a:p>
            <a:endParaRPr lang="en-US" sz="4400" dirty="0">
              <a:latin typeface="Arial"/>
            </a:endParaRPr>
          </a:p>
          <a:p>
            <a:endParaRPr lang="en-US" sz="4400" dirty="0" smtClean="0"/>
          </a:p>
          <a:p>
            <a:pPr marL="457200" lvl="1" indent="0">
              <a:buNone/>
            </a:pPr>
            <a:endParaRPr lang="en-US" sz="6400" dirty="0"/>
          </a:p>
          <a:p>
            <a:endParaRPr lang="en-US" sz="3300" dirty="0"/>
          </a:p>
          <a:p>
            <a:endParaRPr lang="en-US" sz="3300" dirty="0"/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endParaRPr lang="en-US" sz="2000" dirty="0" smtClean="0"/>
          </a:p>
          <a:p>
            <a:endParaRPr lang="en-US" sz="2000" u="sng" dirty="0" smtClean="0"/>
          </a:p>
          <a:p>
            <a:endParaRPr lang="en-US" sz="2000" u="sng" dirty="0"/>
          </a:p>
          <a:p>
            <a:endParaRPr lang="en-US" sz="2000" u="sng" dirty="0"/>
          </a:p>
          <a:p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42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458200" cy="1219200"/>
          </a:xfrm>
        </p:spPr>
        <p:txBody>
          <a:bodyPr>
            <a:noAutofit/>
          </a:bodyPr>
          <a:lstStyle/>
          <a:p>
            <a:r>
              <a:rPr lang="en-US" sz="3600" dirty="0"/>
              <a:t>Psychiatric Diagnostic Evaluation Procedure Codes: 323—90791, </a:t>
            </a:r>
            <a:r>
              <a:rPr lang="en-US" sz="3600" dirty="0" smtClean="0"/>
              <a:t>565—90792 Cont.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4267200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/>
              <a:t>Reporting Psychiatric Diagnostic Procedures</a:t>
            </a:r>
          </a:p>
          <a:p>
            <a:pPr lvl="1"/>
            <a:r>
              <a:rPr lang="en-US" sz="2600" dirty="0" smtClean="0"/>
              <a:t>Each Psychiatric </a:t>
            </a:r>
            <a:r>
              <a:rPr lang="en-US" sz="2600" dirty="0"/>
              <a:t>Diagnostic Codes </a:t>
            </a:r>
            <a:r>
              <a:rPr lang="en-US" sz="2600" u="sng" dirty="0" smtClean="0"/>
              <a:t>may </a:t>
            </a:r>
            <a:r>
              <a:rPr lang="en-US" sz="2600" u="sng" dirty="0"/>
              <a:t>be reported only once per </a:t>
            </a:r>
            <a:r>
              <a:rPr lang="en-US" sz="2600" u="sng" dirty="0" smtClean="0"/>
              <a:t>day</a:t>
            </a:r>
            <a:r>
              <a:rPr lang="en-US" sz="2600" dirty="0"/>
              <a:t> </a:t>
            </a:r>
            <a:r>
              <a:rPr lang="en-US" sz="2600" dirty="0" smtClean="0"/>
              <a:t>(unless seeing the client and significant other separately).</a:t>
            </a:r>
          </a:p>
          <a:p>
            <a:pPr lvl="1"/>
            <a:r>
              <a:rPr lang="en-US" sz="2600" dirty="0" smtClean="0"/>
              <a:t>323-90791 Psych Diag Eval may be provided by a non-medical provider on the same day as 565-90792 Psych Diag Eval with Medical Component is provided by a medical provider (Psychiatrist/ANP/PA).</a:t>
            </a:r>
            <a:endParaRPr lang="en-US" sz="2600" dirty="0"/>
          </a:p>
          <a:p>
            <a:pPr lvl="1"/>
            <a:r>
              <a:rPr lang="en-US" sz="2600" dirty="0"/>
              <a:t>Cannot be reported with an E/M code on same day </a:t>
            </a:r>
            <a:r>
              <a:rPr lang="en-US" sz="2600" i="1" dirty="0"/>
              <a:t>by same individual provider</a:t>
            </a:r>
            <a:r>
              <a:rPr lang="en-US" sz="2600" dirty="0"/>
              <a:t>.</a:t>
            </a:r>
          </a:p>
          <a:p>
            <a:pPr lvl="1"/>
            <a:r>
              <a:rPr lang="en-US" sz="2600" dirty="0"/>
              <a:t>Cannot be reported with psychotherapy service code on same day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i="1" dirty="0"/>
              <a:t>by </a:t>
            </a:r>
            <a:r>
              <a:rPr lang="en-US" sz="2600" i="1" u="sng" dirty="0"/>
              <a:t>any provider</a:t>
            </a:r>
            <a:r>
              <a:rPr lang="en-US" sz="2600" dirty="0"/>
              <a:t>.</a:t>
            </a:r>
          </a:p>
          <a:p>
            <a:pPr lvl="1"/>
            <a:r>
              <a:rPr lang="en-US" sz="2600" dirty="0"/>
              <a:t>May be reported more than once for a client when </a:t>
            </a:r>
            <a:r>
              <a:rPr lang="en-US" sz="2600" i="1" dirty="0"/>
              <a:t>separate diagnostic evaluations </a:t>
            </a:r>
            <a:r>
              <a:rPr lang="en-US" sz="2600" dirty="0"/>
              <a:t>are conducted with the </a:t>
            </a:r>
            <a:r>
              <a:rPr lang="en-US" sz="2600" i="1" dirty="0"/>
              <a:t>client</a:t>
            </a:r>
            <a:r>
              <a:rPr lang="en-US" sz="2600" dirty="0"/>
              <a:t> and </a:t>
            </a:r>
            <a:r>
              <a:rPr lang="en-US" sz="2600" i="1" dirty="0"/>
              <a:t>other collaterals (</a:t>
            </a:r>
            <a:r>
              <a:rPr lang="en-US" sz="2600" dirty="0"/>
              <a:t>such as family members, guardians, and significant others</a:t>
            </a:r>
            <a:r>
              <a:rPr lang="en-US" sz="2600" dirty="0" smtClean="0"/>
              <a:t>)</a:t>
            </a:r>
            <a:r>
              <a:rPr lang="en-US" sz="2600" i="1" dirty="0" smtClean="0"/>
              <a:t>.</a:t>
            </a:r>
            <a:endParaRPr lang="en-US" sz="2600" i="1" dirty="0"/>
          </a:p>
          <a:p>
            <a:pPr marL="1371600" lvl="2" indent="-457200">
              <a:buFont typeface="+mj-lt"/>
              <a:buAutoNum type="arabicPeriod"/>
            </a:pPr>
            <a:r>
              <a:rPr lang="en-US" sz="2600" dirty="0"/>
              <a:t>Diagnostic evaluation for child with child.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600" dirty="0"/>
              <a:t>Diagnostic evaluation for child with caretaker.</a:t>
            </a:r>
          </a:p>
          <a:p>
            <a:pPr lvl="1"/>
            <a:r>
              <a:rPr lang="en-US" sz="2600" dirty="0"/>
              <a:t>Use the same codes, for later reassessment, as indicated.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43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Necessity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01396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It is very important to remember that the medical necessity criteria are INTERLOCKING.</a:t>
            </a:r>
          </a:p>
          <a:p>
            <a:endParaRPr lang="en-US" dirty="0" smtClean="0"/>
          </a:p>
          <a:p>
            <a:pPr marL="137160" indent="0" algn="ctr">
              <a:buNone/>
            </a:pPr>
            <a:r>
              <a:rPr lang="en-US" dirty="0" smtClean="0"/>
              <a:t>Covered Diagnosis       Qualifying Impairment(s)</a:t>
            </a:r>
          </a:p>
          <a:p>
            <a:pPr marL="137160" indent="0" algn="ctr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b="1" dirty="0" smtClean="0"/>
              <a:t>The interventions/services which are billed to Medi-Cal must address the qualifying impairment(s) which result from the covered diagnosis.</a:t>
            </a:r>
          </a:p>
          <a:p>
            <a:pPr marL="137160" indent="0">
              <a:buNone/>
            </a:pPr>
            <a:r>
              <a:rPr lang="en-US" b="1" dirty="0" smtClean="0"/>
              <a:t>Interventions or services which address the impairment resulting from </a:t>
            </a:r>
            <a:r>
              <a:rPr lang="en-US" b="1" u="sng" dirty="0" smtClean="0"/>
              <a:t>non-covered diagnoses </a:t>
            </a:r>
            <a:r>
              <a:rPr lang="en-US" b="1" dirty="0" smtClean="0"/>
              <a:t>are not reimbursable.  See slides # 45 – 55.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962400" y="3124200"/>
            <a:ext cx="456460" cy="166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128417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Procedure Codes continued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25000" lnSpcReduction="20000"/>
          </a:bodyPr>
          <a:lstStyle/>
          <a:p>
            <a:endParaRPr lang="en-US" sz="4400" dirty="0"/>
          </a:p>
          <a:p>
            <a:endParaRPr lang="en-US" sz="4400" dirty="0">
              <a:solidFill>
                <a:srgbClr val="000000"/>
              </a:solidFill>
              <a:latin typeface="Arial"/>
            </a:endParaRPr>
          </a:p>
          <a:p>
            <a:pPr marL="0" indent="0" algn="ctr">
              <a:buNone/>
            </a:pPr>
            <a:r>
              <a:rPr lang="en-US" sz="12800" b="1" dirty="0" smtClean="0">
                <a:latin typeface="Arial"/>
              </a:rPr>
              <a:t>Plan Development (581)</a:t>
            </a:r>
          </a:p>
          <a:p>
            <a:pPr marL="0" indent="0" algn="ctr">
              <a:buNone/>
            </a:pPr>
            <a:endParaRPr lang="en-US" sz="4800" dirty="0" smtClean="0">
              <a:latin typeface="Arial"/>
            </a:endParaRPr>
          </a:p>
          <a:p>
            <a:pPr marL="137160" indent="0">
              <a:buNone/>
            </a:pPr>
            <a:endParaRPr lang="en-US" sz="9600" dirty="0" smtClean="0">
              <a:latin typeface="Arial"/>
            </a:endParaRPr>
          </a:p>
          <a:p>
            <a:pPr lvl="2"/>
            <a:r>
              <a:rPr lang="en-US" sz="11200" dirty="0" smtClean="0">
                <a:latin typeface="Arial"/>
              </a:rPr>
              <a:t>Plan Development is defined as a service activity that consists of development of client plans, approval of client plans, and/or monitoring and recording of a client’s progress towards their mental health objectives.</a:t>
            </a:r>
          </a:p>
          <a:p>
            <a:pPr marL="0" indent="0">
              <a:buNone/>
            </a:pPr>
            <a:endParaRPr lang="en-US" sz="12800" dirty="0">
              <a:latin typeface="Arial"/>
            </a:endParaRPr>
          </a:p>
          <a:p>
            <a:pPr lvl="1"/>
            <a:endParaRPr lang="en-US" u="sng" dirty="0">
              <a:latin typeface="Arial"/>
            </a:endParaRPr>
          </a:p>
          <a:p>
            <a:pPr lvl="1"/>
            <a:endParaRPr lang="en-US" u="sng" dirty="0">
              <a:latin typeface="Arial"/>
            </a:endParaRPr>
          </a:p>
          <a:p>
            <a:endParaRPr lang="en-US" sz="7200" dirty="0">
              <a:latin typeface="Arial"/>
            </a:endParaRPr>
          </a:p>
          <a:p>
            <a:pPr marL="457200" lvl="1" indent="0">
              <a:buNone/>
            </a:pPr>
            <a:endParaRPr lang="en-US" sz="4000" dirty="0" smtClean="0">
              <a:solidFill>
                <a:srgbClr val="FF0000"/>
              </a:solidFill>
              <a:latin typeface="Arial"/>
            </a:endParaRPr>
          </a:p>
          <a:p>
            <a:endParaRPr lang="en-US" sz="4400" dirty="0">
              <a:latin typeface="Arial"/>
            </a:endParaRPr>
          </a:p>
          <a:p>
            <a:endParaRPr lang="en-US" sz="4400" dirty="0" smtClean="0"/>
          </a:p>
          <a:p>
            <a:pPr marL="457200" lvl="1" indent="0">
              <a:buNone/>
            </a:pPr>
            <a:endParaRPr lang="en-US" sz="6400" dirty="0"/>
          </a:p>
          <a:p>
            <a:endParaRPr lang="en-US" sz="3300" dirty="0"/>
          </a:p>
          <a:p>
            <a:endParaRPr lang="en-US" sz="3300" dirty="0"/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endParaRPr lang="en-US" sz="2000" dirty="0" smtClean="0"/>
          </a:p>
          <a:p>
            <a:endParaRPr lang="en-US" sz="2000" u="sng" dirty="0" smtClean="0"/>
          </a:p>
          <a:p>
            <a:endParaRPr lang="en-US" sz="2000" u="sng" dirty="0"/>
          </a:p>
          <a:p>
            <a:endParaRPr lang="en-US" sz="2000" u="sng" dirty="0"/>
          </a:p>
          <a:p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2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Procedure Codes continued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56388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2800" b="1" dirty="0" smtClean="0">
                <a:latin typeface="Arial"/>
              </a:rPr>
              <a:t>Plan Development (581) cont.</a:t>
            </a:r>
          </a:p>
          <a:p>
            <a:r>
              <a:rPr lang="en-US" sz="8000" dirty="0" smtClean="0"/>
              <a:t> </a:t>
            </a:r>
            <a:r>
              <a:rPr lang="en-US" sz="8000" dirty="0"/>
              <a:t>A service meets the requirement for plan monitoring if it contains the following elements, which must be clearly documented in the client chart: </a:t>
            </a:r>
          </a:p>
          <a:p>
            <a:r>
              <a:rPr lang="en-US" sz="8000" dirty="0"/>
              <a:t>1. </a:t>
            </a:r>
            <a:r>
              <a:rPr lang="en-US" sz="8000" i="1" dirty="0"/>
              <a:t>Document the event that triggered the clinical indication for monitoring </a:t>
            </a:r>
            <a:r>
              <a:rPr lang="en-US" sz="8000" dirty="0"/>
              <a:t>e.g. change in behavior, symptoms, impairments, etc., </a:t>
            </a:r>
            <a:r>
              <a:rPr lang="en-US" sz="8000" i="1" dirty="0"/>
              <a:t>or the circumstance</a:t>
            </a:r>
            <a:r>
              <a:rPr lang="en-US" sz="8000" dirty="0"/>
              <a:t>, such as a child has a marked change in behavior at school and has become increasingly aggressive; or an adult client serviced by a clinical interdisciplinary team has recently been released from the hospital. </a:t>
            </a:r>
          </a:p>
          <a:p>
            <a:r>
              <a:rPr lang="en-US" sz="8000" dirty="0"/>
              <a:t>2. </a:t>
            </a:r>
            <a:r>
              <a:rPr lang="en-US" sz="8000" i="1" dirty="0"/>
              <a:t>Document the progress of the client as it relates to the event or circumstance </a:t>
            </a:r>
            <a:r>
              <a:rPr lang="en-US" sz="8000" dirty="0"/>
              <a:t>e.g. client’s behavior, symptoms, impairments are worse, better, no change – again, relating it back to the mental health objectives. </a:t>
            </a:r>
          </a:p>
          <a:p>
            <a:r>
              <a:rPr lang="en-US" sz="8000" dirty="0"/>
              <a:t>3. </a:t>
            </a:r>
            <a:r>
              <a:rPr lang="en-US" sz="8000" i="1" dirty="0"/>
              <a:t>Document the outcome of the monitoring</a:t>
            </a:r>
            <a:r>
              <a:rPr lang="en-US" sz="8000" dirty="0"/>
              <a:t>; that is, what will happen as a result of the service e.g. change to client plan, change in medications, no change, etc. </a:t>
            </a:r>
          </a:p>
          <a:p>
            <a:r>
              <a:rPr lang="en-US" sz="8000" i="1" dirty="0"/>
              <a:t>4. If the service is part of an interdisciplinary team meeting, document all participants present </a:t>
            </a:r>
            <a:r>
              <a:rPr lang="en-US" sz="8000" dirty="0"/>
              <a:t>(therapist, case manager, psychiatrist, etc.) </a:t>
            </a:r>
            <a:r>
              <a:rPr lang="en-US" sz="8000" i="1" dirty="0"/>
              <a:t>The corresponding progress note should clearly document how this activity is related to the client plan.</a:t>
            </a:r>
            <a:endParaRPr lang="en-US" sz="8000" dirty="0"/>
          </a:p>
          <a:p>
            <a:pPr marL="0" indent="0">
              <a:buNone/>
            </a:pPr>
            <a:endParaRPr lang="en-US" sz="12800" dirty="0">
              <a:latin typeface="Arial"/>
            </a:endParaRPr>
          </a:p>
          <a:p>
            <a:pPr lvl="1"/>
            <a:endParaRPr lang="en-US" u="sng" dirty="0">
              <a:latin typeface="Arial"/>
            </a:endParaRPr>
          </a:p>
          <a:p>
            <a:pPr lvl="1"/>
            <a:endParaRPr lang="en-US" u="sng" dirty="0">
              <a:latin typeface="Arial"/>
            </a:endParaRPr>
          </a:p>
          <a:p>
            <a:endParaRPr lang="en-US" sz="7200" dirty="0">
              <a:latin typeface="Arial"/>
            </a:endParaRPr>
          </a:p>
          <a:p>
            <a:pPr marL="457200" lvl="1" indent="0">
              <a:buNone/>
            </a:pPr>
            <a:endParaRPr lang="en-US" sz="4000" dirty="0" smtClean="0">
              <a:solidFill>
                <a:srgbClr val="FF0000"/>
              </a:solidFill>
              <a:latin typeface="Arial"/>
            </a:endParaRPr>
          </a:p>
          <a:p>
            <a:endParaRPr lang="en-US" sz="4400" dirty="0">
              <a:latin typeface="Arial"/>
            </a:endParaRPr>
          </a:p>
          <a:p>
            <a:endParaRPr lang="en-US" sz="4400" dirty="0" smtClean="0"/>
          </a:p>
          <a:p>
            <a:pPr marL="457200" lvl="1" indent="0">
              <a:buNone/>
            </a:pPr>
            <a:endParaRPr lang="en-US" sz="6400" dirty="0"/>
          </a:p>
          <a:p>
            <a:endParaRPr lang="en-US" sz="3300" dirty="0"/>
          </a:p>
          <a:p>
            <a:endParaRPr lang="en-US" sz="3300" dirty="0"/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endParaRPr lang="en-US" sz="2000" dirty="0" smtClean="0"/>
          </a:p>
          <a:p>
            <a:endParaRPr lang="en-US" sz="2000" u="sng" dirty="0" smtClean="0"/>
          </a:p>
          <a:p>
            <a:endParaRPr lang="en-US" sz="2000" u="sng" dirty="0"/>
          </a:p>
          <a:p>
            <a:endParaRPr lang="en-US" sz="2000" u="sng" dirty="0"/>
          </a:p>
          <a:p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39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Procedure Codes continued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56388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2800" b="1" dirty="0" smtClean="0">
                <a:latin typeface="Arial"/>
              </a:rPr>
              <a:t>Plan Development (581) cont.</a:t>
            </a:r>
          </a:p>
          <a:p>
            <a:r>
              <a:rPr lang="en-US" sz="8000" b="1" dirty="0"/>
              <a:t>Notes: </a:t>
            </a:r>
            <a:endParaRPr lang="en-US" sz="8000" dirty="0"/>
          </a:p>
          <a:p>
            <a:r>
              <a:rPr lang="en-US" sz="8000" dirty="0"/>
              <a:t>o Monitoring a client’s progress must be related to the client’s mental health objectives </a:t>
            </a:r>
            <a:r>
              <a:rPr lang="en-US" sz="8000" i="1" dirty="0"/>
              <a:t>except </a:t>
            </a:r>
            <a:r>
              <a:rPr lang="en-US" sz="8000" dirty="0"/>
              <a:t>when the triggering event or circumstance represents a new clinical issue not yet included in the client plan. In this case, the client plan should be changed to include a related mental health objective, or, there should be documentation as to why no change to the plan was made. </a:t>
            </a:r>
          </a:p>
          <a:p>
            <a:r>
              <a:rPr lang="en-US" sz="8000" dirty="0"/>
              <a:t>o Monitoring the progress of a client is always a part of a regular service such as individual rehabilitation or psychotherapy i.e. a client’s progress note should always include a section on behavior or presentation for that day. If the client presents a significant clinical change, this may indicate a clinical need for a plan development service. </a:t>
            </a:r>
          </a:p>
          <a:p>
            <a:r>
              <a:rPr lang="en-US" sz="8000" dirty="0"/>
              <a:t>o Plan Development Services may now be billed within the same RU if a service meets the above criteria, with or without a change to the client plan. </a:t>
            </a:r>
          </a:p>
          <a:p>
            <a:r>
              <a:rPr lang="en-US" sz="8000" dirty="0"/>
              <a:t>o Supervision is never a plan development service. </a:t>
            </a:r>
          </a:p>
          <a:p>
            <a:pPr marL="0" indent="0">
              <a:buNone/>
            </a:pPr>
            <a:endParaRPr lang="en-US" sz="12800" dirty="0">
              <a:latin typeface="Arial"/>
            </a:endParaRPr>
          </a:p>
          <a:p>
            <a:pPr lvl="1"/>
            <a:endParaRPr lang="en-US" u="sng" dirty="0">
              <a:latin typeface="Arial"/>
            </a:endParaRPr>
          </a:p>
          <a:p>
            <a:pPr lvl="1"/>
            <a:endParaRPr lang="en-US" u="sng" dirty="0">
              <a:latin typeface="Arial"/>
            </a:endParaRPr>
          </a:p>
          <a:p>
            <a:endParaRPr lang="en-US" sz="7200" dirty="0">
              <a:latin typeface="Arial"/>
            </a:endParaRPr>
          </a:p>
          <a:p>
            <a:pPr marL="457200" lvl="1" indent="0">
              <a:buNone/>
            </a:pPr>
            <a:endParaRPr lang="en-US" sz="4000" dirty="0" smtClean="0">
              <a:solidFill>
                <a:srgbClr val="FF0000"/>
              </a:solidFill>
              <a:latin typeface="Arial"/>
            </a:endParaRPr>
          </a:p>
          <a:p>
            <a:endParaRPr lang="en-US" sz="4400" dirty="0">
              <a:latin typeface="Arial"/>
            </a:endParaRPr>
          </a:p>
          <a:p>
            <a:endParaRPr lang="en-US" sz="4400" dirty="0" smtClean="0"/>
          </a:p>
          <a:p>
            <a:pPr marL="457200" lvl="1" indent="0">
              <a:buNone/>
            </a:pPr>
            <a:endParaRPr lang="en-US" sz="6400" dirty="0"/>
          </a:p>
          <a:p>
            <a:endParaRPr lang="en-US" sz="3300" dirty="0"/>
          </a:p>
          <a:p>
            <a:endParaRPr lang="en-US" sz="3300" dirty="0"/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endParaRPr lang="en-US" sz="2000" dirty="0" smtClean="0"/>
          </a:p>
          <a:p>
            <a:endParaRPr lang="en-US" sz="2000" u="sng" dirty="0" smtClean="0"/>
          </a:p>
          <a:p>
            <a:endParaRPr lang="en-US" sz="2000" u="sng" dirty="0"/>
          </a:p>
          <a:p>
            <a:endParaRPr lang="en-US" sz="2000" u="sng" dirty="0"/>
          </a:p>
          <a:p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32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 Codes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Psychotherapy (441/442/443)</a:t>
            </a:r>
            <a:endParaRPr lang="en-US" dirty="0" smtClean="0">
              <a:latin typeface="Arial"/>
            </a:endParaRP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Group </a:t>
            </a:r>
            <a:r>
              <a:rPr lang="en-US" dirty="0"/>
              <a:t>Psychotherapy: 456-90853</a:t>
            </a:r>
          </a:p>
          <a:p>
            <a:pPr marL="0" indent="0" algn="ctr">
              <a:buNone/>
            </a:pPr>
            <a:r>
              <a:rPr lang="en-US" i="1" dirty="0"/>
              <a:t>May use +491-90785 for Interactive Complexity</a:t>
            </a:r>
          </a:p>
          <a:p>
            <a:pPr marL="137160" indent="0">
              <a:buNone/>
            </a:pPr>
            <a:endParaRPr lang="en-US" sz="2200" dirty="0" smtClean="0"/>
          </a:p>
          <a:p>
            <a:r>
              <a:rPr lang="en-US" sz="2200" dirty="0" smtClean="0"/>
              <a:t>A </a:t>
            </a:r>
            <a:r>
              <a:rPr lang="en-US" sz="2200" dirty="0"/>
              <a:t>therapeutic intervention</a:t>
            </a:r>
          </a:p>
          <a:p>
            <a:r>
              <a:rPr lang="en-US" sz="2200" dirty="0"/>
              <a:t>Focus primarily on symptom reduction</a:t>
            </a:r>
          </a:p>
          <a:p>
            <a:r>
              <a:rPr lang="en-US" sz="2200" dirty="0"/>
              <a:t>Can be provided as individual, family, or </a:t>
            </a:r>
            <a:r>
              <a:rPr lang="en-US" sz="2200" dirty="0" smtClean="0"/>
              <a:t>group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4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Procedure Codes continued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953000"/>
          </a:xfrm>
        </p:spPr>
        <p:txBody>
          <a:bodyPr>
            <a:normAutofit fontScale="25000" lnSpcReduction="20000"/>
          </a:bodyPr>
          <a:lstStyle/>
          <a:p>
            <a:endParaRPr lang="en-US" sz="4400" dirty="0"/>
          </a:p>
          <a:p>
            <a:endParaRPr lang="en-US" sz="4400" dirty="0">
              <a:solidFill>
                <a:srgbClr val="000000"/>
              </a:solidFill>
              <a:latin typeface="Arial"/>
            </a:endParaRPr>
          </a:p>
          <a:p>
            <a:pPr marL="0" indent="0" algn="ctr">
              <a:buNone/>
            </a:pPr>
            <a:r>
              <a:rPr lang="en-US" sz="8800" b="1" dirty="0" smtClean="0">
                <a:latin typeface="Arial"/>
              </a:rPr>
              <a:t>Individual (381) or </a:t>
            </a:r>
            <a:r>
              <a:rPr lang="en-US" sz="8800" b="1" dirty="0">
                <a:latin typeface="Arial"/>
              </a:rPr>
              <a:t>Group </a:t>
            </a:r>
            <a:r>
              <a:rPr lang="en-US" sz="8800" b="1" dirty="0" smtClean="0">
                <a:latin typeface="Arial"/>
              </a:rPr>
              <a:t>Rehab (391) </a:t>
            </a:r>
            <a:endParaRPr lang="en-US" sz="4800" dirty="0" smtClean="0">
              <a:latin typeface="Arial"/>
            </a:endParaRPr>
          </a:p>
          <a:p>
            <a:endParaRPr lang="en-US" sz="5400" dirty="0">
              <a:solidFill>
                <a:srgbClr val="000000"/>
              </a:solidFill>
              <a:latin typeface="Arial"/>
            </a:endParaRPr>
          </a:p>
          <a:p>
            <a:endParaRPr lang="en-US" sz="5400" dirty="0" smtClean="0">
              <a:latin typeface="Arial"/>
            </a:endParaRPr>
          </a:p>
          <a:p>
            <a:r>
              <a:rPr lang="en-US" sz="9600" dirty="0" smtClean="0">
                <a:solidFill>
                  <a:srgbClr val="000000"/>
                </a:solidFill>
                <a:latin typeface="Arial"/>
              </a:rPr>
              <a:t>Improving</a:t>
            </a:r>
            <a:endParaRPr lang="en-US" sz="9600" dirty="0">
              <a:solidFill>
                <a:srgbClr val="000000"/>
              </a:solidFill>
              <a:latin typeface="Arial"/>
            </a:endParaRPr>
          </a:p>
          <a:p>
            <a:r>
              <a:rPr lang="en-US" sz="9600" dirty="0">
                <a:solidFill>
                  <a:srgbClr val="000000"/>
                </a:solidFill>
                <a:latin typeface="Arial"/>
              </a:rPr>
              <a:t>Maintaining</a:t>
            </a:r>
          </a:p>
          <a:p>
            <a:r>
              <a:rPr lang="en-US" sz="9600" dirty="0">
                <a:solidFill>
                  <a:srgbClr val="000000"/>
                </a:solidFill>
                <a:latin typeface="Arial"/>
              </a:rPr>
              <a:t>Restoring</a:t>
            </a:r>
          </a:p>
          <a:p>
            <a:pPr lvl="1"/>
            <a:r>
              <a:rPr lang="en-US" sz="9200" dirty="0">
                <a:solidFill>
                  <a:srgbClr val="000000"/>
                </a:solidFill>
                <a:latin typeface="Arial"/>
              </a:rPr>
              <a:t>Functional skills</a:t>
            </a:r>
          </a:p>
          <a:p>
            <a:pPr lvl="1"/>
            <a:r>
              <a:rPr lang="en-US" sz="9200" dirty="0">
                <a:solidFill>
                  <a:srgbClr val="000000"/>
                </a:solidFill>
                <a:latin typeface="Arial"/>
              </a:rPr>
              <a:t>Daily living skills</a:t>
            </a:r>
          </a:p>
          <a:p>
            <a:pPr lvl="1"/>
            <a:r>
              <a:rPr lang="en-US" sz="9200" dirty="0">
                <a:solidFill>
                  <a:srgbClr val="000000"/>
                </a:solidFill>
                <a:latin typeface="Arial"/>
              </a:rPr>
              <a:t>Social skills</a:t>
            </a:r>
          </a:p>
          <a:p>
            <a:pPr lvl="1"/>
            <a:r>
              <a:rPr lang="en-US" sz="9200" dirty="0">
                <a:solidFill>
                  <a:srgbClr val="000000"/>
                </a:solidFill>
                <a:latin typeface="Arial"/>
              </a:rPr>
              <a:t>Leisure skills</a:t>
            </a:r>
          </a:p>
          <a:p>
            <a:pPr lvl="1"/>
            <a:r>
              <a:rPr lang="en-US" sz="9200" dirty="0">
                <a:solidFill>
                  <a:srgbClr val="000000"/>
                </a:solidFill>
                <a:latin typeface="Arial"/>
              </a:rPr>
              <a:t>Grooming and Personal hygiene skills</a:t>
            </a:r>
          </a:p>
          <a:p>
            <a:pPr lvl="1"/>
            <a:r>
              <a:rPr lang="en-US" sz="9200" dirty="0">
                <a:solidFill>
                  <a:srgbClr val="000000"/>
                </a:solidFill>
                <a:latin typeface="Arial"/>
              </a:rPr>
              <a:t>Obtaining support resources and obtaining medication education</a:t>
            </a:r>
          </a:p>
          <a:p>
            <a:endParaRPr lang="en-US" sz="6000" u="sng" dirty="0">
              <a:latin typeface="Arial"/>
            </a:endParaRPr>
          </a:p>
          <a:p>
            <a:endParaRPr lang="en-US" sz="6000" u="sng" dirty="0" smtClean="0"/>
          </a:p>
          <a:p>
            <a:pPr marL="0" indent="0">
              <a:buNone/>
            </a:pPr>
            <a:endParaRPr lang="en-US" sz="8000" dirty="0">
              <a:latin typeface="Arial"/>
            </a:endParaRPr>
          </a:p>
          <a:p>
            <a:pPr lvl="1"/>
            <a:endParaRPr lang="en-US" u="sng" dirty="0">
              <a:latin typeface="Arial"/>
            </a:endParaRPr>
          </a:p>
          <a:p>
            <a:pPr lvl="1"/>
            <a:endParaRPr lang="en-US" u="sng" dirty="0">
              <a:latin typeface="Arial"/>
            </a:endParaRPr>
          </a:p>
          <a:p>
            <a:endParaRPr lang="en-US" sz="7200" dirty="0">
              <a:latin typeface="Arial"/>
            </a:endParaRPr>
          </a:p>
          <a:p>
            <a:pPr marL="457200" lvl="1" indent="0">
              <a:buNone/>
            </a:pPr>
            <a:endParaRPr lang="en-US" sz="4000" dirty="0" smtClean="0">
              <a:solidFill>
                <a:srgbClr val="FF0000"/>
              </a:solidFill>
              <a:latin typeface="Arial"/>
            </a:endParaRPr>
          </a:p>
          <a:p>
            <a:endParaRPr lang="en-US" sz="4400" dirty="0">
              <a:latin typeface="Arial"/>
            </a:endParaRPr>
          </a:p>
          <a:p>
            <a:endParaRPr lang="en-US" sz="4400" dirty="0" smtClean="0"/>
          </a:p>
          <a:p>
            <a:pPr marL="457200" lvl="1" indent="0">
              <a:buNone/>
            </a:pPr>
            <a:endParaRPr lang="en-US" sz="6400" dirty="0"/>
          </a:p>
          <a:p>
            <a:endParaRPr lang="en-US" sz="3300" dirty="0"/>
          </a:p>
          <a:p>
            <a:endParaRPr lang="en-US" sz="3300" dirty="0"/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endParaRPr lang="en-US" sz="2000" dirty="0" smtClean="0"/>
          </a:p>
          <a:p>
            <a:endParaRPr lang="en-US" sz="2000" u="sng" dirty="0" smtClean="0"/>
          </a:p>
          <a:p>
            <a:endParaRPr lang="en-US" sz="2000" u="sng" dirty="0"/>
          </a:p>
          <a:p>
            <a:endParaRPr lang="en-US" sz="2000" u="sng" dirty="0"/>
          </a:p>
          <a:p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4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Procedure Codes continued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25000" lnSpcReduction="20000"/>
          </a:bodyPr>
          <a:lstStyle/>
          <a:p>
            <a:endParaRPr lang="en-US" sz="4400" dirty="0"/>
          </a:p>
          <a:p>
            <a:endParaRPr lang="en-US" sz="4400" dirty="0">
              <a:solidFill>
                <a:srgbClr val="000000"/>
              </a:solidFill>
              <a:latin typeface="Arial"/>
            </a:endParaRPr>
          </a:p>
          <a:p>
            <a:pPr marL="0" indent="0" algn="ctr">
              <a:buNone/>
            </a:pPr>
            <a:r>
              <a:rPr lang="en-US" sz="8800" b="1" dirty="0" smtClean="0">
                <a:latin typeface="Arial"/>
              </a:rPr>
              <a:t>Collateral (311) </a:t>
            </a:r>
            <a:r>
              <a:rPr lang="en-US" sz="6400" b="1" i="1" dirty="0" smtClean="0">
                <a:latin typeface="Arial"/>
              </a:rPr>
              <a:t>*for family engagement use Code 310</a:t>
            </a:r>
            <a:endParaRPr lang="en-US" sz="6400" i="1" dirty="0" smtClean="0">
              <a:latin typeface="Arial"/>
            </a:endParaRPr>
          </a:p>
          <a:p>
            <a:endParaRPr lang="en-US" sz="5400" dirty="0">
              <a:solidFill>
                <a:srgbClr val="000000"/>
              </a:solidFill>
              <a:latin typeface="Arial"/>
            </a:endParaRPr>
          </a:p>
          <a:p>
            <a:r>
              <a:rPr lang="en-US" sz="9600" dirty="0" smtClean="0">
                <a:latin typeface="Arial"/>
              </a:rPr>
              <a:t>Services </a:t>
            </a:r>
            <a:r>
              <a:rPr lang="en-US" sz="9600" dirty="0">
                <a:latin typeface="Arial"/>
              </a:rPr>
              <a:t>provided to Significant Support </a:t>
            </a:r>
            <a:r>
              <a:rPr lang="en-US" sz="9600" dirty="0" smtClean="0">
                <a:latin typeface="Arial"/>
              </a:rPr>
              <a:t>person</a:t>
            </a:r>
            <a:endParaRPr lang="en-US" sz="9600" dirty="0">
              <a:latin typeface="Arial"/>
            </a:endParaRPr>
          </a:p>
          <a:p>
            <a:pPr lvl="1"/>
            <a:r>
              <a:rPr lang="en-US" sz="9200" dirty="0">
                <a:latin typeface="Arial"/>
              </a:rPr>
              <a:t>Consultation and Training support </a:t>
            </a:r>
            <a:r>
              <a:rPr lang="en-US" sz="9200" dirty="0" smtClean="0">
                <a:latin typeface="Arial"/>
              </a:rPr>
              <a:t>person</a:t>
            </a:r>
          </a:p>
          <a:p>
            <a:pPr lvl="1"/>
            <a:r>
              <a:rPr lang="en-US" sz="9200" dirty="0">
                <a:latin typeface="Arial"/>
              </a:rPr>
              <a:t>Focus is in achieving </a:t>
            </a:r>
            <a:r>
              <a:rPr lang="en-US" sz="9200" dirty="0" smtClean="0">
                <a:latin typeface="Arial"/>
              </a:rPr>
              <a:t>mental health Objectives in </a:t>
            </a:r>
            <a:r>
              <a:rPr lang="en-US" sz="9200" dirty="0">
                <a:latin typeface="Arial"/>
              </a:rPr>
              <a:t>Client Plan</a:t>
            </a:r>
          </a:p>
          <a:p>
            <a:pPr marL="457200" lvl="1" indent="0">
              <a:buNone/>
            </a:pPr>
            <a:endParaRPr lang="en-US" sz="9200" dirty="0">
              <a:latin typeface="Arial"/>
            </a:endParaRPr>
          </a:p>
          <a:p>
            <a:r>
              <a:rPr lang="en-US" sz="9600" u="sng" dirty="0" smtClean="0">
                <a:latin typeface="Arial"/>
              </a:rPr>
              <a:t>Never done within the same RU.</a:t>
            </a:r>
          </a:p>
          <a:p>
            <a:r>
              <a:rPr lang="en-US" sz="9600" dirty="0" smtClean="0">
                <a:latin typeface="Arial"/>
              </a:rPr>
              <a:t>Definition</a:t>
            </a:r>
            <a:r>
              <a:rPr lang="en-US" sz="9600" dirty="0">
                <a:latin typeface="Arial"/>
              </a:rPr>
              <a:t>:</a:t>
            </a:r>
          </a:p>
          <a:p>
            <a:pPr lvl="1"/>
            <a:r>
              <a:rPr lang="en-US" sz="9200" dirty="0" smtClean="0">
                <a:latin typeface="Arial"/>
              </a:rPr>
              <a:t>Gathering information from, </a:t>
            </a:r>
            <a:r>
              <a:rPr lang="en-US" sz="9600" dirty="0" smtClean="0">
                <a:latin typeface="Arial"/>
              </a:rPr>
              <a:t>or </a:t>
            </a:r>
          </a:p>
          <a:p>
            <a:pPr lvl="1"/>
            <a:r>
              <a:rPr lang="en-US" sz="9600" dirty="0" smtClean="0">
                <a:latin typeface="Arial"/>
              </a:rPr>
              <a:t>Explaining results of psychiatric, other medical examinations and procedures, or other accumulated data to family or other responsible persons, or </a:t>
            </a:r>
          </a:p>
          <a:p>
            <a:pPr lvl="1"/>
            <a:r>
              <a:rPr lang="en-US" sz="9600" dirty="0">
                <a:latin typeface="Arial"/>
              </a:rPr>
              <a:t>A</a:t>
            </a:r>
            <a:r>
              <a:rPr lang="en-US" sz="9600" dirty="0" smtClean="0">
                <a:latin typeface="Arial"/>
              </a:rPr>
              <a:t>dvising them how to assist clients </a:t>
            </a:r>
            <a:endParaRPr lang="en-US" sz="6000" dirty="0" smtClean="0">
              <a:latin typeface="Arial"/>
            </a:endParaRPr>
          </a:p>
          <a:p>
            <a:endParaRPr lang="en-US" sz="6000" u="sng" dirty="0" smtClean="0"/>
          </a:p>
          <a:p>
            <a:pPr marL="0" indent="0">
              <a:buNone/>
            </a:pPr>
            <a:endParaRPr lang="en-US" sz="8000" dirty="0">
              <a:latin typeface="Arial"/>
            </a:endParaRPr>
          </a:p>
          <a:p>
            <a:pPr lvl="1"/>
            <a:endParaRPr lang="en-US" u="sng" dirty="0">
              <a:latin typeface="Arial"/>
            </a:endParaRPr>
          </a:p>
          <a:p>
            <a:pPr lvl="1"/>
            <a:endParaRPr lang="en-US" u="sng" dirty="0">
              <a:latin typeface="Arial"/>
            </a:endParaRPr>
          </a:p>
          <a:p>
            <a:endParaRPr lang="en-US" sz="7200" dirty="0">
              <a:latin typeface="Arial"/>
            </a:endParaRPr>
          </a:p>
          <a:p>
            <a:pPr marL="457200" lvl="1" indent="0">
              <a:buNone/>
            </a:pPr>
            <a:endParaRPr lang="en-US" sz="4000" dirty="0" smtClean="0">
              <a:solidFill>
                <a:srgbClr val="FF0000"/>
              </a:solidFill>
              <a:latin typeface="Arial"/>
            </a:endParaRPr>
          </a:p>
          <a:p>
            <a:endParaRPr lang="en-US" sz="4400" dirty="0">
              <a:latin typeface="Arial"/>
            </a:endParaRPr>
          </a:p>
          <a:p>
            <a:endParaRPr lang="en-US" sz="4400" dirty="0" smtClean="0"/>
          </a:p>
          <a:p>
            <a:pPr marL="457200" lvl="1" indent="0">
              <a:buNone/>
            </a:pPr>
            <a:endParaRPr lang="en-US" sz="6400" dirty="0"/>
          </a:p>
          <a:p>
            <a:endParaRPr lang="en-US" sz="3300" dirty="0"/>
          </a:p>
          <a:p>
            <a:endParaRPr lang="en-US" sz="3300" dirty="0"/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endParaRPr lang="en-US" sz="2000" dirty="0" smtClean="0"/>
          </a:p>
          <a:p>
            <a:endParaRPr lang="en-US" sz="2000" u="sng" dirty="0" smtClean="0"/>
          </a:p>
          <a:p>
            <a:endParaRPr lang="en-US" sz="2000" u="sng" dirty="0"/>
          </a:p>
          <a:p>
            <a:endParaRPr lang="en-US" sz="2000" u="sng" dirty="0"/>
          </a:p>
          <a:p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04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 Codes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1020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dirty="0" smtClean="0"/>
              <a:t>Collateral Caregiver</a:t>
            </a:r>
            <a:endParaRPr lang="en-US" dirty="0"/>
          </a:p>
          <a:p>
            <a:pPr marL="137160" indent="0" algn="ctr">
              <a:buNone/>
            </a:pPr>
            <a:r>
              <a:rPr lang="en-US" dirty="0"/>
              <a:t>(</a:t>
            </a:r>
            <a:r>
              <a:rPr lang="en-US" dirty="0" smtClean="0"/>
              <a:t>310)</a:t>
            </a:r>
            <a:endParaRPr lang="en-US" dirty="0"/>
          </a:p>
          <a:p>
            <a:r>
              <a:rPr lang="en-US" sz="2400" dirty="0" smtClean="0"/>
              <a:t>For </a:t>
            </a:r>
            <a:r>
              <a:rPr lang="en-US" sz="2400" dirty="0"/>
              <a:t>t</a:t>
            </a:r>
            <a:r>
              <a:rPr lang="en-US" sz="2400" dirty="0" smtClean="0"/>
              <a:t>he purpose </a:t>
            </a:r>
            <a:r>
              <a:rPr lang="en-US" sz="2400" dirty="0"/>
              <a:t>of supporting and tracking family engagement in clients’/consumers’ </a:t>
            </a:r>
            <a:r>
              <a:rPr lang="en-US" sz="2400" dirty="0" smtClean="0"/>
              <a:t>treatment.</a:t>
            </a:r>
          </a:p>
          <a:p>
            <a:r>
              <a:rPr lang="en-US" sz="2400" dirty="0"/>
              <a:t>A service activity provided to a caregiver, parent, guardian or person acting in the capacity of a family </a:t>
            </a:r>
            <a:r>
              <a:rPr lang="en-US" sz="2400" dirty="0" smtClean="0"/>
              <a:t>member for </a:t>
            </a:r>
            <a:r>
              <a:rPr lang="en-US" sz="2400" dirty="0"/>
              <a:t>the purpose of meeting the needs of the </a:t>
            </a:r>
            <a:r>
              <a:rPr lang="en-US" sz="2400" dirty="0" smtClean="0"/>
              <a:t>mental health objectives.</a:t>
            </a:r>
          </a:p>
          <a:p>
            <a:r>
              <a:rPr lang="en-US" sz="2400" dirty="0"/>
              <a:t>The client/consumer is generally not present for this service activity. If the client/consumer is present, and the service provider facilitates communication between the client/consumer and his/her caregiver(s), a family therapy procedure code is likely more appropriate</a:t>
            </a:r>
            <a:r>
              <a:rPr lang="en-US" sz="2600" dirty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99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 Codes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5562600"/>
          </a:xfrm>
        </p:spPr>
        <p:txBody>
          <a:bodyPr>
            <a:normAutofit fontScale="92500" lnSpcReduction="20000"/>
          </a:bodyPr>
          <a:lstStyle/>
          <a:p>
            <a:pPr marL="137160" indent="0" algn="ctr">
              <a:buNone/>
            </a:pPr>
            <a:r>
              <a:rPr lang="en-US" sz="2400" dirty="0" smtClean="0"/>
              <a:t>Collateral Family Group </a:t>
            </a:r>
          </a:p>
          <a:p>
            <a:pPr marL="137160" indent="0" algn="ctr">
              <a:buNone/>
            </a:pPr>
            <a:r>
              <a:rPr lang="en-US" sz="2400" dirty="0" smtClean="0"/>
              <a:t>(317)</a:t>
            </a:r>
          </a:p>
          <a:p>
            <a:r>
              <a:rPr lang="en-US" sz="2400" b="1" u="sng" dirty="0"/>
              <a:t>317 Collateral Family Group</a:t>
            </a:r>
            <a:r>
              <a:rPr lang="en-US" sz="2400" dirty="0"/>
              <a:t> is defined as  a service activity provided in a group setting composed of two or more sets of family members, caretakers or significant support persons in the life of a  client in treatment.    </a:t>
            </a:r>
            <a:endParaRPr lang="en-US" sz="2400" dirty="0" smtClean="0"/>
          </a:p>
          <a:p>
            <a:pPr marL="137160" lvl="0" indent="0">
              <a:buNone/>
            </a:pPr>
            <a:endParaRPr lang="en-US" sz="2400" dirty="0" smtClean="0"/>
          </a:p>
          <a:p>
            <a:pPr lvl="0"/>
            <a:r>
              <a:rPr lang="en-US" sz="2400" dirty="0" smtClean="0"/>
              <a:t>Services </a:t>
            </a:r>
            <a:r>
              <a:rPr lang="en-US" sz="2400" dirty="0"/>
              <a:t>may be provided by LPHA and/or MHRS level </a:t>
            </a:r>
            <a:r>
              <a:rPr lang="en-US" sz="2400" dirty="0" smtClean="0"/>
              <a:t>staff.  Adjunct Staff, peers, and family partners </a:t>
            </a:r>
            <a:r>
              <a:rPr lang="en-US" sz="2400" dirty="0"/>
              <a:t>may provide this service with </a:t>
            </a:r>
            <a:r>
              <a:rPr lang="en-US" sz="2400" dirty="0" smtClean="0"/>
              <a:t>documented evidence </a:t>
            </a:r>
            <a:r>
              <a:rPr lang="en-US" sz="2400" dirty="0"/>
              <a:t>of ongoing </a:t>
            </a:r>
            <a:r>
              <a:rPr lang="en-US" sz="2400" dirty="0" smtClean="0"/>
              <a:t>supervision, education, and experience.</a:t>
            </a:r>
            <a:r>
              <a:rPr lang="en-US" sz="2400" dirty="0"/>
              <a:t>   </a:t>
            </a:r>
            <a:endParaRPr lang="en-US" sz="2400" dirty="0" smtClean="0"/>
          </a:p>
          <a:p>
            <a:pPr marL="137160" lvl="0" indent="0">
              <a:buNone/>
            </a:pPr>
            <a:endParaRPr lang="en-US" sz="2400" dirty="0"/>
          </a:p>
          <a:p>
            <a:pPr lvl="0"/>
            <a:r>
              <a:rPr lang="en-US" sz="2400" dirty="0" smtClean="0"/>
              <a:t>Collateral </a:t>
            </a:r>
            <a:r>
              <a:rPr lang="en-US" sz="2400" dirty="0"/>
              <a:t>Family Group services may be used in providing psycho-education, resources and skills to family members/significant support persons to assist clients in gaining or re-gaining emotional equilibrium and community and family functioning.</a:t>
            </a:r>
          </a:p>
          <a:p>
            <a:pPr lvl="0"/>
            <a:endParaRPr lang="en-US" sz="2400" dirty="0" smtClean="0"/>
          </a:p>
          <a:p>
            <a:pPr lvl="0"/>
            <a:endParaRPr lang="en-US" sz="2400" dirty="0" smtClean="0"/>
          </a:p>
          <a:p>
            <a:pPr marL="137160" indent="0" algn="ctr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12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 Codes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533400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2400" dirty="0" smtClean="0"/>
              <a:t>Multi-Family Group Psychotherapy </a:t>
            </a:r>
          </a:p>
          <a:p>
            <a:pPr marL="137160" indent="0" algn="ctr">
              <a:buNone/>
            </a:pPr>
            <a:r>
              <a:rPr lang="en-US" sz="2400" dirty="0" smtClean="0"/>
              <a:t>(455)</a:t>
            </a:r>
          </a:p>
          <a:p>
            <a:pPr marL="137160" indent="0" algn="ctr">
              <a:buNone/>
            </a:pPr>
            <a:endParaRPr lang="en-US" sz="1200" dirty="0" smtClean="0"/>
          </a:p>
          <a:p>
            <a:r>
              <a:rPr lang="en-US" sz="2400" b="1" u="sng" dirty="0" smtClean="0"/>
              <a:t>455 Multi-Family Group Psychotherapy</a:t>
            </a:r>
            <a:r>
              <a:rPr lang="en-US" sz="2400" dirty="0" smtClean="0"/>
              <a:t> </a:t>
            </a:r>
            <a:r>
              <a:rPr lang="en-US" sz="2400" dirty="0"/>
              <a:t>is defined </a:t>
            </a:r>
            <a:r>
              <a:rPr lang="en-US" sz="2400" dirty="0" smtClean="0"/>
              <a:t>as </a:t>
            </a:r>
            <a:r>
              <a:rPr lang="en-US" sz="2400" dirty="0"/>
              <a:t>Psychotherapy </a:t>
            </a:r>
            <a:r>
              <a:rPr lang="en-US" sz="2400" dirty="0" smtClean="0"/>
              <a:t>delivered:</a:t>
            </a:r>
            <a:endParaRPr lang="en-US" sz="2400" dirty="0"/>
          </a:p>
          <a:p>
            <a:pPr lvl="1"/>
            <a:r>
              <a:rPr lang="en-US" dirty="0"/>
              <a:t>to more than one family unit each with at least one </a:t>
            </a:r>
            <a:r>
              <a:rPr lang="en-US" dirty="0" smtClean="0"/>
              <a:t>enrolled client.</a:t>
            </a:r>
          </a:p>
          <a:p>
            <a:pPr lvl="1"/>
            <a:r>
              <a:rPr lang="en-US" sz="2400" dirty="0" smtClean="0"/>
              <a:t>Generally </a:t>
            </a:r>
            <a:r>
              <a:rPr lang="en-US" sz="2400" dirty="0"/>
              <a:t>clients are in attendance.    </a:t>
            </a:r>
            <a:endParaRPr lang="en-US" sz="2400" dirty="0" smtClean="0"/>
          </a:p>
          <a:p>
            <a:pPr marL="137160" lvl="0" indent="0">
              <a:buNone/>
            </a:pPr>
            <a:endParaRPr lang="en-US" sz="2400" dirty="0" smtClean="0"/>
          </a:p>
          <a:p>
            <a:pPr lvl="0"/>
            <a:r>
              <a:rPr lang="en-US" sz="2400" dirty="0" smtClean="0"/>
              <a:t>Services </a:t>
            </a:r>
            <a:r>
              <a:rPr lang="en-US" sz="2400" dirty="0"/>
              <a:t>may be provided by LPHA </a:t>
            </a:r>
            <a:r>
              <a:rPr lang="en-US" sz="2400" dirty="0" smtClean="0"/>
              <a:t>(licensed and registered/waivered) and MH Students/Trainees.</a:t>
            </a:r>
          </a:p>
          <a:p>
            <a:pPr marL="137160" lvl="0" indent="0">
              <a:buNone/>
            </a:pPr>
            <a:endParaRPr lang="en-US" sz="2400" dirty="0"/>
          </a:p>
          <a:p>
            <a:pPr lvl="0"/>
            <a:endParaRPr lang="en-US" sz="2400" dirty="0" smtClean="0"/>
          </a:p>
          <a:p>
            <a:pPr lvl="0"/>
            <a:endParaRPr lang="en-US" sz="2400" dirty="0" smtClean="0"/>
          </a:p>
          <a:p>
            <a:pPr marL="137160" indent="0" algn="ctr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43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Procedure Codes continued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sz="8800" b="1" dirty="0" smtClean="0">
              <a:solidFill>
                <a:srgbClr val="000000"/>
              </a:solidFill>
              <a:latin typeface="Arial"/>
            </a:endParaRPr>
          </a:p>
          <a:p>
            <a:pPr marL="0" indent="0" algn="ctr">
              <a:buNone/>
            </a:pPr>
            <a:r>
              <a:rPr lang="en-US" sz="9600" b="1" dirty="0" smtClean="0">
                <a:latin typeface="Arial"/>
              </a:rPr>
              <a:t>Prorating Group Services</a:t>
            </a:r>
          </a:p>
          <a:p>
            <a:pPr marL="0" indent="0" algn="ctr">
              <a:buNone/>
            </a:pPr>
            <a:r>
              <a:rPr lang="en-US" sz="8800" dirty="0" smtClean="0">
                <a:latin typeface="Arial"/>
              </a:rPr>
              <a:t>Group Rehabilitation: 391, Collateral Family Group: 317 </a:t>
            </a:r>
            <a:r>
              <a:rPr lang="en-US" sz="8800" i="1" dirty="0" smtClean="0">
                <a:latin typeface="Arial"/>
              </a:rPr>
              <a:t>(usually provided by Family Partners),</a:t>
            </a:r>
          </a:p>
          <a:p>
            <a:pPr marL="0" indent="0" algn="ctr">
              <a:buNone/>
            </a:pPr>
            <a:r>
              <a:rPr lang="en-US" sz="8800" i="1" dirty="0" smtClean="0">
                <a:latin typeface="Arial"/>
                <a:cs typeface="Arial" pitchFamily="34" charset="0"/>
              </a:rPr>
              <a:t>Group Psychotherapy: 456, </a:t>
            </a:r>
          </a:p>
          <a:p>
            <a:pPr marL="0" indent="0" algn="ctr">
              <a:buNone/>
            </a:pPr>
            <a:r>
              <a:rPr lang="en-US" sz="8800" i="1" dirty="0" smtClean="0">
                <a:latin typeface="Arial"/>
                <a:cs typeface="Arial" pitchFamily="34" charset="0"/>
              </a:rPr>
              <a:t>&amp; Multi-Family Group Psychotherapy : 455 </a:t>
            </a:r>
          </a:p>
          <a:p>
            <a:pPr marL="0" indent="0" algn="ctr">
              <a:buNone/>
            </a:pPr>
            <a:endParaRPr lang="en-US" sz="4800" b="1" dirty="0">
              <a:latin typeface="Arial" pitchFamily="34" charset="0"/>
              <a:cs typeface="Arial" pitchFamily="34" charset="0"/>
            </a:endParaRPr>
          </a:p>
          <a:p>
            <a:r>
              <a:rPr lang="en-US" sz="8800" dirty="0" smtClean="0">
                <a:latin typeface="Arial" pitchFamily="34" charset="0"/>
                <a:cs typeface="Arial" pitchFamily="34" charset="0"/>
              </a:rPr>
              <a:t>Prorated </a:t>
            </a:r>
            <a:r>
              <a:rPr lang="en-US" sz="8800" dirty="0">
                <a:latin typeface="Arial" pitchFamily="34" charset="0"/>
                <a:cs typeface="Arial" pitchFamily="34" charset="0"/>
              </a:rPr>
              <a:t>Requirement</a:t>
            </a:r>
            <a:r>
              <a:rPr lang="en-US" sz="8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en-US" sz="8800" dirty="0" smtClean="0">
                <a:latin typeface="Arial" pitchFamily="34" charset="0"/>
                <a:cs typeface="Arial" pitchFamily="34" charset="0"/>
              </a:rPr>
              <a:t>When </a:t>
            </a:r>
            <a:r>
              <a:rPr lang="en-US" sz="8800" dirty="0">
                <a:latin typeface="Arial" pitchFamily="34" charset="0"/>
                <a:cs typeface="Arial" pitchFamily="34" charset="0"/>
              </a:rPr>
              <a:t>claiming for </a:t>
            </a:r>
            <a:r>
              <a:rPr lang="en-US" sz="8800" dirty="0" smtClean="0">
                <a:latin typeface="Arial" pitchFamily="34" charset="0"/>
                <a:cs typeface="Arial" pitchFamily="34" charset="0"/>
              </a:rPr>
              <a:t>services in </a:t>
            </a:r>
            <a:r>
              <a:rPr lang="en-US" sz="8800" dirty="0">
                <a:latin typeface="Arial" pitchFamily="34" charset="0"/>
                <a:cs typeface="Arial" pitchFamily="34" charset="0"/>
              </a:rPr>
              <a:t>a group setting, time claimed </a:t>
            </a:r>
            <a:r>
              <a:rPr lang="en-US" sz="8800" dirty="0" smtClean="0">
                <a:latin typeface="Arial" pitchFamily="34" charset="0"/>
                <a:cs typeface="Arial" pitchFamily="34" charset="0"/>
              </a:rPr>
              <a:t>must be prorated for each child/youth represented.</a:t>
            </a:r>
          </a:p>
          <a:p>
            <a:pPr lvl="2"/>
            <a:r>
              <a:rPr lang="en-US" sz="8600" dirty="0" smtClean="0">
                <a:latin typeface="Arial" pitchFamily="34" charset="0"/>
                <a:cs typeface="Arial" pitchFamily="34" charset="0"/>
              </a:rPr>
              <a:t>List all staff present with justification for their presence</a:t>
            </a:r>
          </a:p>
          <a:p>
            <a:pPr lvl="2"/>
            <a:r>
              <a:rPr lang="en-US" sz="8600" dirty="0" smtClean="0">
                <a:latin typeface="Arial" pitchFamily="34" charset="0"/>
                <a:cs typeface="Arial" pitchFamily="34" charset="0"/>
              </a:rPr>
              <a:t>List the number of clients present</a:t>
            </a:r>
          </a:p>
          <a:p>
            <a:pPr lvl="2"/>
            <a:r>
              <a:rPr lang="en-US" sz="8600" dirty="0" smtClean="0">
                <a:latin typeface="Arial" pitchFamily="34" charset="0"/>
                <a:cs typeface="Arial" pitchFamily="34" charset="0"/>
              </a:rPr>
              <a:t>List total time of group service, documentation time, and travel time</a:t>
            </a:r>
          </a:p>
          <a:p>
            <a:pPr lvl="2"/>
            <a:r>
              <a:rPr lang="en-US" sz="8600" dirty="0" smtClean="0">
                <a:latin typeface="Arial" pitchFamily="34" charset="0"/>
                <a:cs typeface="Arial" pitchFamily="34" charset="0"/>
              </a:rPr>
              <a:t>INSYST will calculate the billable time per client </a:t>
            </a:r>
          </a:p>
          <a:p>
            <a:endParaRPr lang="en-US" sz="6000" u="sng" dirty="0" smtClean="0"/>
          </a:p>
          <a:p>
            <a:pPr marL="0" indent="0">
              <a:buNone/>
            </a:pPr>
            <a:endParaRPr lang="en-US" sz="8000" dirty="0">
              <a:latin typeface="Arial"/>
            </a:endParaRPr>
          </a:p>
          <a:p>
            <a:pPr lvl="1"/>
            <a:endParaRPr lang="en-US" u="sng" dirty="0">
              <a:latin typeface="Arial"/>
            </a:endParaRPr>
          </a:p>
          <a:p>
            <a:pPr lvl="1"/>
            <a:endParaRPr lang="en-US" u="sng" dirty="0">
              <a:latin typeface="Arial"/>
            </a:endParaRPr>
          </a:p>
          <a:p>
            <a:endParaRPr lang="en-US" sz="7200" dirty="0">
              <a:latin typeface="Arial"/>
            </a:endParaRPr>
          </a:p>
          <a:p>
            <a:pPr marL="457200" lvl="1" indent="0">
              <a:buNone/>
            </a:pPr>
            <a:endParaRPr lang="en-US" sz="4000" dirty="0" smtClean="0">
              <a:solidFill>
                <a:srgbClr val="FF0000"/>
              </a:solidFill>
              <a:latin typeface="Arial"/>
            </a:endParaRPr>
          </a:p>
          <a:p>
            <a:endParaRPr lang="en-US" sz="4400" dirty="0">
              <a:latin typeface="Arial"/>
            </a:endParaRPr>
          </a:p>
          <a:p>
            <a:endParaRPr lang="en-US" sz="4400" dirty="0" smtClean="0"/>
          </a:p>
          <a:p>
            <a:pPr marL="457200" lvl="1" indent="0">
              <a:buNone/>
            </a:pPr>
            <a:endParaRPr lang="en-US" sz="6400" dirty="0"/>
          </a:p>
          <a:p>
            <a:endParaRPr lang="en-US" sz="3300" dirty="0"/>
          </a:p>
          <a:p>
            <a:endParaRPr lang="en-US" sz="3300" dirty="0"/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endParaRPr lang="en-US" sz="2000" dirty="0" smtClean="0"/>
          </a:p>
          <a:p>
            <a:endParaRPr lang="en-US" sz="2000" u="sng" dirty="0" smtClean="0"/>
          </a:p>
          <a:p>
            <a:endParaRPr lang="en-US" sz="2000" u="sng" dirty="0"/>
          </a:p>
          <a:p>
            <a:endParaRPr lang="en-US" sz="2000" u="sng" dirty="0"/>
          </a:p>
          <a:p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00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Necessity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6360"/>
          </a:xfrm>
        </p:spPr>
        <p:txBody>
          <a:bodyPr/>
          <a:lstStyle/>
          <a:p>
            <a:pPr marL="137160" indent="0">
              <a:buNone/>
            </a:pPr>
            <a:endParaRPr lang="en-US" dirty="0" smtClean="0"/>
          </a:p>
          <a:p>
            <a:r>
              <a:rPr lang="en-US" b="1" dirty="0" smtClean="0"/>
              <a:t>This means that ALL SERVICES AND INTERVENTIONS FOR WHICH MEDI-CAL REIMBURSEMENT IS REQUESTED MUST DO </a:t>
            </a:r>
            <a:r>
              <a:rPr lang="en-US" b="1" u="sng" dirty="0" smtClean="0"/>
              <a:t>ONE</a:t>
            </a:r>
            <a:r>
              <a:rPr lang="en-US" b="1" dirty="0" smtClean="0"/>
              <a:t> OF THE FOLLOWING:</a:t>
            </a:r>
          </a:p>
          <a:p>
            <a:pPr marL="137160" indent="0">
              <a:buNone/>
            </a:pPr>
            <a:endParaRPr lang="en-US" b="1" dirty="0" smtClean="0"/>
          </a:p>
          <a:p>
            <a:pPr lvl="1"/>
            <a:r>
              <a:rPr lang="en-US" dirty="0" smtClean="0"/>
              <a:t>Diminish impairment(s)</a:t>
            </a:r>
          </a:p>
          <a:p>
            <a:pPr lvl="1"/>
            <a:r>
              <a:rPr lang="en-US" dirty="0" smtClean="0"/>
              <a:t>Prevent significant deterioration</a:t>
            </a:r>
          </a:p>
          <a:p>
            <a:pPr lvl="1"/>
            <a:r>
              <a:rPr lang="en-US" dirty="0" smtClean="0"/>
              <a:t>Allow a child to progress developmentally as individually appropriate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83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Procedure Codes continued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43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4400" dirty="0">
              <a:solidFill>
                <a:srgbClr val="000000"/>
              </a:solidFill>
              <a:latin typeface="Arial"/>
            </a:endParaRPr>
          </a:p>
          <a:p>
            <a:pPr marL="0" indent="0" algn="ctr">
              <a:buNone/>
            </a:pPr>
            <a:r>
              <a:rPr lang="en-US" sz="8800" b="1" dirty="0" smtClean="0">
                <a:latin typeface="Arial"/>
              </a:rPr>
              <a:t>Case Management/Brokerage (571)</a:t>
            </a:r>
          </a:p>
          <a:p>
            <a:pPr marL="0" indent="0" algn="ctr">
              <a:buNone/>
            </a:pPr>
            <a:endParaRPr lang="en-US" sz="8800" dirty="0" smtClean="0">
              <a:latin typeface="Arial"/>
            </a:endParaRPr>
          </a:p>
          <a:p>
            <a:r>
              <a:rPr lang="en-US" sz="8800" dirty="0" smtClean="0">
                <a:solidFill>
                  <a:srgbClr val="000000"/>
                </a:solidFill>
                <a:latin typeface="Arial"/>
              </a:rPr>
              <a:t>Help clients to access medical, educational, social, vocational, rehabilitative, or other community services that are identified in the Client Plan or Assessment.</a:t>
            </a:r>
          </a:p>
          <a:p>
            <a:r>
              <a:rPr lang="en-US" sz="8800" u="sng" dirty="0" smtClean="0">
                <a:solidFill>
                  <a:srgbClr val="000000"/>
                </a:solidFill>
                <a:latin typeface="Arial"/>
              </a:rPr>
              <a:t>Never done within the same RU.</a:t>
            </a:r>
          </a:p>
          <a:p>
            <a:r>
              <a:rPr lang="en-US" sz="8800" dirty="0" smtClean="0">
                <a:solidFill>
                  <a:srgbClr val="000000"/>
                </a:solidFill>
                <a:latin typeface="Arial"/>
              </a:rPr>
              <a:t>Services activities may include, but are not limited to:</a:t>
            </a:r>
          </a:p>
          <a:p>
            <a:pPr lvl="1"/>
            <a:r>
              <a:rPr lang="en-US" sz="8400" dirty="0" smtClean="0">
                <a:solidFill>
                  <a:srgbClr val="000000"/>
                </a:solidFill>
                <a:latin typeface="Arial"/>
              </a:rPr>
              <a:t>Communication with client &amp; significant support person.</a:t>
            </a:r>
          </a:p>
          <a:p>
            <a:pPr lvl="1"/>
            <a:r>
              <a:rPr lang="en-US" sz="8400" dirty="0" smtClean="0">
                <a:solidFill>
                  <a:srgbClr val="000000"/>
                </a:solidFill>
                <a:latin typeface="Arial"/>
              </a:rPr>
              <a:t>Coordination of care outside of agency/RU.</a:t>
            </a:r>
          </a:p>
          <a:p>
            <a:pPr lvl="1"/>
            <a:r>
              <a:rPr lang="en-US" sz="8400" dirty="0" smtClean="0">
                <a:solidFill>
                  <a:srgbClr val="000000"/>
                </a:solidFill>
                <a:latin typeface="Arial"/>
              </a:rPr>
              <a:t>Referrals.</a:t>
            </a:r>
          </a:p>
          <a:p>
            <a:pPr lvl="1"/>
            <a:r>
              <a:rPr lang="en-US" sz="8400" dirty="0" smtClean="0">
                <a:solidFill>
                  <a:srgbClr val="000000"/>
                </a:solidFill>
                <a:latin typeface="Arial"/>
              </a:rPr>
              <a:t>Monitoring service delivery to ensure client’s access to services.</a:t>
            </a:r>
          </a:p>
          <a:p>
            <a:pPr lvl="1"/>
            <a:r>
              <a:rPr lang="en-US" sz="8400" dirty="0" smtClean="0">
                <a:solidFill>
                  <a:srgbClr val="000000"/>
                </a:solidFill>
                <a:latin typeface="Arial"/>
              </a:rPr>
              <a:t>Monitoring client’s progress toward making use of services.</a:t>
            </a:r>
          </a:p>
          <a:p>
            <a:endParaRPr lang="en-US" sz="8800" dirty="0">
              <a:solidFill>
                <a:srgbClr val="000000"/>
              </a:solidFill>
              <a:latin typeface="Arial"/>
            </a:endParaRPr>
          </a:p>
          <a:p>
            <a:pPr lvl="1"/>
            <a:endParaRPr lang="en-US" i="1" u="sng" dirty="0">
              <a:latin typeface="Arial"/>
            </a:endParaRPr>
          </a:p>
          <a:p>
            <a:pPr lvl="1"/>
            <a:endParaRPr lang="en-US" u="sng" dirty="0">
              <a:latin typeface="Arial"/>
            </a:endParaRPr>
          </a:p>
          <a:p>
            <a:endParaRPr lang="en-US" sz="7200" dirty="0">
              <a:latin typeface="Arial"/>
            </a:endParaRPr>
          </a:p>
          <a:p>
            <a:pPr marL="457200" lvl="1" indent="0">
              <a:buNone/>
            </a:pPr>
            <a:endParaRPr lang="en-US" sz="4000" dirty="0" smtClean="0">
              <a:solidFill>
                <a:srgbClr val="FF0000"/>
              </a:solidFill>
              <a:latin typeface="Arial"/>
            </a:endParaRPr>
          </a:p>
          <a:p>
            <a:endParaRPr lang="en-US" sz="4400" dirty="0">
              <a:latin typeface="Arial"/>
            </a:endParaRPr>
          </a:p>
          <a:p>
            <a:endParaRPr lang="en-US" sz="4400" dirty="0" smtClean="0"/>
          </a:p>
          <a:p>
            <a:pPr marL="457200" lvl="1" indent="0">
              <a:buNone/>
            </a:pPr>
            <a:endParaRPr lang="en-US" sz="6400" dirty="0"/>
          </a:p>
          <a:p>
            <a:endParaRPr lang="en-US" sz="3300" dirty="0"/>
          </a:p>
          <a:p>
            <a:endParaRPr lang="en-US" sz="3300" dirty="0"/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endParaRPr lang="en-US" sz="2000" dirty="0" smtClean="0"/>
          </a:p>
          <a:p>
            <a:endParaRPr lang="en-US" sz="2000" u="sng" dirty="0" smtClean="0"/>
          </a:p>
          <a:p>
            <a:endParaRPr lang="en-US" sz="2000" u="sng" dirty="0"/>
          </a:p>
          <a:p>
            <a:endParaRPr lang="en-US" sz="2000" u="sng" dirty="0"/>
          </a:p>
          <a:p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5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447800"/>
          </a:xfrm>
        </p:spPr>
        <p:txBody>
          <a:bodyPr>
            <a:noAutofit/>
          </a:bodyPr>
          <a:lstStyle/>
          <a:p>
            <a:r>
              <a:rPr lang="en-US" sz="3800" dirty="0" smtClean="0"/>
              <a:t>Non E/M Codes Psychotherapy based on Time Periods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610600" cy="3886200"/>
          </a:xfrm>
        </p:spPr>
        <p:txBody>
          <a:bodyPr>
            <a:normAutofit/>
          </a:bodyPr>
          <a:lstStyle/>
          <a:p>
            <a:pPr lvl="1"/>
            <a:endParaRPr lang="en-US" sz="3200" b="1" dirty="0" smtClean="0"/>
          </a:p>
          <a:p>
            <a:pPr lvl="1"/>
            <a:r>
              <a:rPr lang="en-US" sz="3200" b="1" dirty="0" smtClean="0"/>
              <a:t>Choose the </a:t>
            </a:r>
            <a:r>
              <a:rPr lang="en-US" sz="3200" b="1" u="sng" dirty="0" smtClean="0"/>
              <a:t>procedure code</a:t>
            </a:r>
            <a:r>
              <a:rPr lang="en-US" sz="3200" b="1" dirty="0" smtClean="0"/>
              <a:t> based on the Face-to-Face time spent in session (or contact time on phone—indicate phone in location field)</a:t>
            </a:r>
          </a:p>
          <a:p>
            <a:pPr lvl="1"/>
            <a:r>
              <a:rPr lang="en-US" sz="3200" dirty="0" smtClean="0"/>
              <a:t>Supporting Documentation &amp; Travel Time will be included in Total Time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3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82000" cy="1219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Choosing the non </a:t>
            </a:r>
            <a:r>
              <a:rPr lang="en-US" sz="3200" dirty="0"/>
              <a:t>E/M Codes b</a:t>
            </a:r>
            <a:r>
              <a:rPr lang="en-US" sz="3200" dirty="0" smtClean="0"/>
              <a:t>ased on Face to Face Time Spent in Session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“A unit of time is attained when the mid-point of the time period is passed.” </a:t>
            </a:r>
            <a:r>
              <a:rPr lang="en-US" sz="1800" i="1" dirty="0" smtClean="0"/>
              <a:t>CPT Manual 2013  </a:t>
            </a:r>
            <a:r>
              <a:rPr lang="en-US" sz="1800" dirty="0" smtClean="0"/>
              <a:t>(See InSyst Procedure Code Handout)</a:t>
            </a:r>
          </a:p>
          <a:p>
            <a:r>
              <a:rPr lang="en-US" sz="1800" b="1" dirty="0" smtClean="0"/>
              <a:t>Always choose code based on the exact number of f-2-f minutes. </a:t>
            </a:r>
            <a:r>
              <a:rPr lang="en-US" sz="1800" b="1" dirty="0"/>
              <a:t>F</a:t>
            </a:r>
            <a:r>
              <a:rPr lang="en-US" sz="1800" b="1" dirty="0" smtClean="0"/>
              <a:t>or non f-2-f </a:t>
            </a:r>
            <a:r>
              <a:rPr lang="en-US" sz="1800" b="1" dirty="0"/>
              <a:t>[</a:t>
            </a:r>
            <a:r>
              <a:rPr lang="en-US" sz="1800" b="1" dirty="0" smtClean="0"/>
              <a:t>i.e.</a:t>
            </a:r>
            <a:r>
              <a:rPr lang="en-US" sz="1800" b="1" dirty="0"/>
              <a:t> </a:t>
            </a:r>
            <a:r>
              <a:rPr lang="en-US" sz="1800" b="1" dirty="0" smtClean="0"/>
              <a:t>telephone] use client contact minutes and indicate “phone” in the  “location” field.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018027"/>
              </p:ext>
            </p:extLst>
          </p:nvPr>
        </p:nvGraphicFramePr>
        <p:xfrm>
          <a:off x="533400" y="3733800"/>
          <a:ext cx="77724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219200"/>
                <a:gridCol w="2667000"/>
                <a:gridCol w="2590800"/>
              </a:tblGrid>
              <a:tr h="871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Procedure Code:</a:t>
                      </a:r>
                    </a:p>
                    <a:p>
                      <a:pPr algn="ctr"/>
                      <a:r>
                        <a:rPr lang="en-US" dirty="0" smtClean="0"/>
                        <a:t>Therapy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CPT 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Typical Time</a:t>
                      </a:r>
                      <a:r>
                        <a:rPr lang="en-US" baseline="0" dirty="0" smtClean="0"/>
                        <a:t> Period (minutes)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Actual/F-F Time </a:t>
                      </a:r>
                      <a:r>
                        <a:rPr lang="en-US" baseline="0" dirty="0" smtClean="0"/>
                        <a:t>(minutes)</a:t>
                      </a:r>
                      <a:endParaRPr lang="en-US" dirty="0"/>
                    </a:p>
                  </a:txBody>
                  <a:tcPr/>
                </a:tc>
              </a:tr>
              <a:tr h="3485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90832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30” Psychotherapy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16-37”</a:t>
                      </a:r>
                      <a:endParaRPr lang="en-US" dirty="0"/>
                    </a:p>
                  </a:txBody>
                  <a:tcPr/>
                </a:tc>
              </a:tr>
              <a:tr h="3485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90834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45” Psychotherapy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38-52”</a:t>
                      </a:r>
                      <a:endParaRPr lang="en-US" dirty="0"/>
                    </a:p>
                  </a:txBody>
                  <a:tcPr/>
                </a:tc>
              </a:tr>
              <a:tr h="3485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90837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60” Psychotherapy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53”-beyond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48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Claiming Face-to-Face Time and Total Time:  Clinician’s Gateway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7696200" cy="42672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600" u="sng" dirty="0" smtClean="0"/>
              <a:t>Psychotherapy: 36” f-f time, 10” doc. time, and 20” travel time. Total time = 66”. (1:06)</a:t>
            </a:r>
            <a:r>
              <a:rPr lang="en-US" sz="2600" u="sng" dirty="0" smtClean="0">
                <a:solidFill>
                  <a:srgbClr val="FF0000"/>
                </a:solidFill>
              </a:rPr>
              <a:t> </a:t>
            </a:r>
          </a:p>
          <a:p>
            <a:pPr marL="457200" indent="-457200"/>
            <a:r>
              <a:rPr lang="en-US" sz="2800" dirty="0" smtClean="0"/>
              <a:t>Choose code based on f-f time (or contact 	time for telephone) and enter that amount of time for that code:</a:t>
            </a:r>
          </a:p>
          <a:p>
            <a:pPr marL="342900" indent="-342900"/>
            <a:r>
              <a:rPr lang="en-US" sz="2500" dirty="0" smtClean="0"/>
              <a:t>441-90832 (Ind Psych 16-37 min.) enter: </a:t>
            </a:r>
          </a:p>
          <a:p>
            <a:pPr marL="777240" lvl="1" indent="-457200"/>
            <a:r>
              <a:rPr lang="en-US" sz="2400" dirty="0" smtClean="0"/>
              <a:t>36” in “Primary F-F Time”</a:t>
            </a:r>
          </a:p>
          <a:p>
            <a:pPr marL="777240" lvl="1" indent="-457200"/>
            <a:r>
              <a:rPr lang="en-US" sz="2400" dirty="0" smtClean="0"/>
              <a:t>Total time. Enter: </a:t>
            </a:r>
          </a:p>
          <a:p>
            <a:pPr marL="1042416" lvl="2" indent="-457200"/>
            <a:r>
              <a:rPr lang="en-US" sz="2200" dirty="0" smtClean="0"/>
              <a:t>66” (1:06) in: “Primary Clinician Time”</a:t>
            </a:r>
          </a:p>
          <a:p>
            <a:pPr marL="365760" lvl="1" indent="0">
              <a:buNone/>
            </a:pPr>
            <a:r>
              <a:rPr lang="en-US" sz="2800" b="1" i="1" u="sng" dirty="0">
                <a:solidFill>
                  <a:srgbClr val="FF0000"/>
                </a:solidFill>
              </a:rPr>
              <a:t>Warning: </a:t>
            </a:r>
            <a:r>
              <a:rPr lang="en-US" sz="2800" i="1" u="sng" dirty="0">
                <a:solidFill>
                  <a:srgbClr val="FF0000"/>
                </a:solidFill>
              </a:rPr>
              <a:t>To choose code based on total time would be considered Fraudulent by Medicare</a:t>
            </a:r>
            <a:r>
              <a:rPr lang="en-US" sz="2800" i="1" u="sng" dirty="0" smtClean="0">
                <a:solidFill>
                  <a:srgbClr val="FF0000"/>
                </a:solidFill>
              </a:rPr>
              <a:t>.</a:t>
            </a:r>
            <a:endParaRPr lang="en-US" sz="2800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47" y="381000"/>
            <a:ext cx="8229600" cy="819912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PSYCHOTHERAPY FACE </a:t>
            </a:r>
            <a:r>
              <a:rPr lang="en-US" sz="2400" dirty="0">
                <a:solidFill>
                  <a:schemeClr val="tx1"/>
                </a:solidFill>
              </a:rPr>
              <a:t>TO FACE TIME = </a:t>
            </a:r>
            <a:r>
              <a:rPr lang="en-US" sz="2400" dirty="0" smtClean="0">
                <a:solidFill>
                  <a:schemeClr val="tx1"/>
                </a:solidFill>
              </a:rPr>
              <a:t>36” (:36)        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DOC/TRAVEL </a:t>
            </a:r>
            <a:r>
              <a:rPr lang="en-US" sz="2400" dirty="0">
                <a:solidFill>
                  <a:schemeClr val="tx1"/>
                </a:solidFill>
              </a:rPr>
              <a:t>TIME = 3</a:t>
            </a:r>
            <a:r>
              <a:rPr lang="en-US" sz="2400" dirty="0" smtClean="0">
                <a:solidFill>
                  <a:schemeClr val="tx1"/>
                </a:solidFill>
              </a:rPr>
              <a:t>0” (:30)              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TOTAL </a:t>
            </a:r>
            <a:r>
              <a:rPr lang="en-US" sz="2400" dirty="0">
                <a:solidFill>
                  <a:schemeClr val="tx1"/>
                </a:solidFill>
              </a:rPr>
              <a:t>TIME = </a:t>
            </a:r>
            <a:r>
              <a:rPr lang="en-US" sz="2400" dirty="0" smtClean="0">
                <a:solidFill>
                  <a:schemeClr val="tx1"/>
                </a:solidFill>
              </a:rPr>
              <a:t>66” (1:06)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93" y="1484241"/>
            <a:ext cx="8153400" cy="52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5791200" y="4648201"/>
            <a:ext cx="1371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81973"/>
            <a:ext cx="2133600" cy="33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438150" y="5192246"/>
            <a:ext cx="838200" cy="2510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1199" y="3900504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386" y="5147422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0200" y="4419600"/>
            <a:ext cx="290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5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Claiming Face-to-Face Time and Total Time:  InSyst Direct Entry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6962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 smtClean="0"/>
              <a:t>Psychotherapy: 45” f-f time, 10” doc. time, and 20” travel time. Total time = 75”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endParaRPr lang="en-US" u="sng" dirty="0">
              <a:solidFill>
                <a:srgbClr val="FF0000"/>
              </a:solidFill>
            </a:endParaRPr>
          </a:p>
          <a:p>
            <a:pPr marL="457200" indent="-457200"/>
            <a:r>
              <a:rPr lang="en-US" sz="2800" dirty="0" smtClean="0"/>
              <a:t>Choose code based on f-f time (if on the phone—base on contact time):</a:t>
            </a:r>
          </a:p>
          <a:p>
            <a:pPr marL="868680" lvl="4" indent="-45720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300" dirty="0"/>
              <a:t>442-90834 (Ind Psych 38-52 min.) </a:t>
            </a:r>
            <a:endParaRPr lang="en-US" sz="2600" dirty="0" smtClean="0"/>
          </a:p>
          <a:p>
            <a:pPr marL="457200" indent="-457200"/>
            <a:r>
              <a:rPr lang="en-US" sz="2800" dirty="0" smtClean="0"/>
              <a:t>Enter </a:t>
            </a:r>
            <a:r>
              <a:rPr lang="en-US" sz="2800" u="sng" dirty="0" smtClean="0"/>
              <a:t>Total Time</a:t>
            </a:r>
            <a:r>
              <a:rPr lang="en-US" sz="2800" dirty="0" smtClean="0"/>
              <a:t>: </a:t>
            </a:r>
            <a:endParaRPr lang="en-US" dirty="0"/>
          </a:p>
          <a:p>
            <a:pPr marL="777240" lvl="1" indent="-457200"/>
            <a:r>
              <a:rPr lang="en-US" sz="1700" dirty="0" smtClean="0"/>
              <a:t>75”</a:t>
            </a:r>
          </a:p>
          <a:p>
            <a:pPr marL="320040" lvl="1" indent="0">
              <a:buNone/>
            </a:pPr>
            <a:endParaRPr lang="en-US" sz="1200" dirty="0" smtClean="0"/>
          </a:p>
          <a:p>
            <a:pPr marL="365760" lvl="1" indent="0">
              <a:buNone/>
            </a:pPr>
            <a:r>
              <a:rPr lang="en-US" sz="2800" b="1" i="1" u="sng" dirty="0" smtClean="0">
                <a:solidFill>
                  <a:srgbClr val="FF0000"/>
                </a:solidFill>
              </a:rPr>
              <a:t>Warning: </a:t>
            </a:r>
            <a:r>
              <a:rPr lang="en-US" sz="2800" i="1" u="sng" dirty="0" smtClean="0">
                <a:solidFill>
                  <a:srgbClr val="FF0000"/>
                </a:solidFill>
              </a:rPr>
              <a:t>To choose code based on total time would be considered Fraudulent by Medicare.</a:t>
            </a:r>
          </a:p>
        </p:txBody>
      </p:sp>
    </p:spTree>
    <p:extLst>
      <p:ext uri="{BB962C8B-B14F-4D97-AF65-F5344CB8AC3E}">
        <p14:creationId xmlns:p14="http://schemas.microsoft.com/office/powerpoint/2010/main" val="195873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Add-On Codes (+)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7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Add-On (+) codes describe additional services provided within  a service. They are added to select, primary codes and demonstrate an enhanced service. </a:t>
            </a:r>
          </a:p>
          <a:p>
            <a:r>
              <a:rPr lang="en-US" i="1" dirty="0"/>
              <a:t>Added time increments (crisis </a:t>
            </a:r>
            <a:r>
              <a:rPr lang="en-US" i="1" dirty="0" smtClean="0"/>
              <a:t>therapy) </a:t>
            </a:r>
          </a:p>
          <a:p>
            <a:r>
              <a:rPr lang="en-US" i="1" dirty="0" smtClean="0"/>
              <a:t>Added </a:t>
            </a:r>
            <a:r>
              <a:rPr lang="en-US" i="1" dirty="0"/>
              <a:t>service (interactive </a:t>
            </a:r>
            <a:r>
              <a:rPr lang="en-US" i="1" dirty="0" smtClean="0"/>
              <a:t>complexity or psychotherapy)</a:t>
            </a:r>
            <a:endParaRPr lang="en-US" i="1" dirty="0"/>
          </a:p>
          <a:p>
            <a:r>
              <a:rPr lang="en-US" i="1" dirty="0"/>
              <a:t>Add-on (+) codes are never used as stand alone codes</a:t>
            </a:r>
          </a:p>
          <a:p>
            <a:r>
              <a:rPr lang="en-US" i="1" dirty="0"/>
              <a:t>Add-on codes are designated by a + sign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72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Autofit/>
          </a:bodyPr>
          <a:lstStyle/>
          <a:p>
            <a:r>
              <a:rPr lang="en-US" sz="5400" dirty="0" smtClean="0"/>
              <a:t>Add-On Codes continued: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716966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Additional Time Spent: for Crisis Therapy—concept in general.</a:t>
            </a:r>
            <a:endParaRPr lang="en-US" sz="3600" u="sng" dirty="0" smtClean="0"/>
          </a:p>
          <a:p>
            <a:pPr lvl="1"/>
            <a:r>
              <a:rPr lang="en-US" dirty="0" smtClean="0"/>
              <a:t>377-90839 is used for the first 30-75”</a:t>
            </a:r>
            <a:endParaRPr lang="en-US" sz="1800" dirty="0" smtClean="0"/>
          </a:p>
          <a:p>
            <a:pPr lvl="1"/>
            <a:r>
              <a:rPr lang="en-US" dirty="0" smtClean="0"/>
              <a:t>378-90840 is used for each additional 16-45”</a:t>
            </a:r>
          </a:p>
          <a:p>
            <a:pPr lvl="1"/>
            <a:r>
              <a:rPr lang="en-US" dirty="0" smtClean="0"/>
              <a:t>For paper charting: when you go beyond a 377 and use a 378--the 377 is indicated as 60” and the balance moves down to 378.  </a:t>
            </a:r>
          </a:p>
          <a:p>
            <a:pPr lvl="1"/>
            <a:r>
              <a:rPr lang="en-US" dirty="0" smtClean="0"/>
              <a:t>If an additional 378 is needed the earlier 378 indicates 30” and the balance moves down to the next 378.</a:t>
            </a:r>
          </a:p>
          <a:p>
            <a:pPr lvl="1"/>
            <a:r>
              <a:rPr lang="en-US" dirty="0" smtClean="0"/>
              <a:t>The final 378 includes the actual remaining minutes of f-f time (if 16 minutes or greater).  </a:t>
            </a:r>
          </a:p>
          <a:p>
            <a:pPr lvl="2"/>
            <a:r>
              <a:rPr lang="en-US" dirty="0" smtClean="0"/>
              <a:t>If 15 minutes or less—do not add another 378: just add it to the 30” of the final 378 code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32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 Codes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200" b="1" dirty="0" smtClean="0">
                <a:latin typeface="Arial"/>
              </a:rPr>
              <a:t>Crisis Therapy (</a:t>
            </a:r>
            <a:r>
              <a:rPr lang="en-US" sz="2200" i="1" dirty="0" smtClean="0">
                <a:latin typeface="Arial"/>
              </a:rPr>
              <a:t>formerly</a:t>
            </a:r>
            <a:r>
              <a:rPr lang="en-US" sz="2200" b="1" dirty="0" smtClean="0">
                <a:latin typeface="Arial"/>
              </a:rPr>
              <a:t>, Crisis Intervention)</a:t>
            </a:r>
          </a:p>
          <a:p>
            <a:pPr marL="0" indent="0" algn="ctr">
              <a:buNone/>
            </a:pPr>
            <a:r>
              <a:rPr lang="en-US" sz="2200" b="1" dirty="0" smtClean="0">
                <a:latin typeface="Arial"/>
              </a:rPr>
              <a:t>337-90839 (First 60 Minutes of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Face</a:t>
            </a:r>
            <a:r>
              <a:rPr lang="en-US" sz="2200" b="1" dirty="0" smtClean="0">
                <a:latin typeface="Arial"/>
              </a:rPr>
              <a:t> to Face Services)</a:t>
            </a:r>
          </a:p>
          <a:p>
            <a:pPr marL="0" indent="0" algn="ctr">
              <a:buNone/>
            </a:pPr>
            <a:r>
              <a:rPr lang="en-US" sz="2200" b="1" dirty="0" smtClean="0">
                <a:latin typeface="Arial"/>
              </a:rPr>
              <a:t>+378-90840 (For each additional 16-30 Minutes of Face to Face Services)</a:t>
            </a:r>
            <a:endParaRPr lang="en-US" sz="2200" dirty="0">
              <a:latin typeface="Arial"/>
            </a:endParaRPr>
          </a:p>
          <a:p>
            <a:pPr marL="0" indent="0" algn="ctr">
              <a:buNone/>
            </a:pPr>
            <a:endParaRPr lang="en-US" sz="2400" dirty="0"/>
          </a:p>
          <a:p>
            <a:r>
              <a:rPr lang="en-US" sz="2400" dirty="0" smtClean="0"/>
              <a:t>A service lasting no more than 8 hours in a 24-hour period: Immediate response to client’s acute psychiatric symptoms in order to alleviate problems which, if untreated, would present an imminent threat to the client, others, or property.</a:t>
            </a:r>
          </a:p>
          <a:p>
            <a:r>
              <a:rPr lang="en-US" sz="2400" dirty="0" smtClean="0"/>
              <a:t>Only use when the client is at imminent risk for danger to self/other and/or gravely disabled.  The purpose is to stabilize the client.</a:t>
            </a:r>
            <a:endParaRPr lang="en-US" sz="2400" dirty="0"/>
          </a:p>
          <a:p>
            <a:r>
              <a:rPr lang="en-US" sz="2400" dirty="0"/>
              <a:t>Service activities include but are not limited to one or more of the </a:t>
            </a:r>
            <a:r>
              <a:rPr lang="en-US" sz="2400" dirty="0" smtClean="0"/>
              <a:t>following: Medication </a:t>
            </a:r>
            <a:r>
              <a:rPr lang="en-US" sz="2400" dirty="0"/>
              <a:t>Support Services, Assessment, </a:t>
            </a:r>
            <a:r>
              <a:rPr lang="en-US" sz="2400" dirty="0" smtClean="0"/>
              <a:t>Evaluation, </a:t>
            </a:r>
            <a:r>
              <a:rPr lang="en-US" sz="2400" dirty="0"/>
              <a:t>Collateral, and Therapy</a:t>
            </a:r>
            <a:r>
              <a:rPr lang="en-US" sz="2400" dirty="0" smtClean="0"/>
              <a:t>. </a:t>
            </a:r>
            <a:endParaRPr lang="en-US" sz="2400" dirty="0"/>
          </a:p>
          <a:p>
            <a:endParaRPr lang="en-US" sz="1400" u="sng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400" dirty="0" smtClean="0">
              <a:latin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37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6488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b="1" dirty="0" smtClean="0"/>
              <a:t>Crisis Code 377-90839 (Used Alone)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55626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InSyst</a:t>
            </a:r>
          </a:p>
          <a:p>
            <a:pPr lvl="1"/>
            <a:r>
              <a:rPr lang="en-US" sz="2000" dirty="0" smtClean="0"/>
              <a:t>Crisis </a:t>
            </a:r>
            <a:r>
              <a:rPr lang="en-US" sz="2000" dirty="0"/>
              <a:t>service lasting </a:t>
            </a:r>
            <a:r>
              <a:rPr lang="en-US" sz="2000" dirty="0" smtClean="0"/>
              <a:t>45” f-f, + 15” doc/travel + 60” total</a:t>
            </a:r>
          </a:p>
          <a:p>
            <a:pPr lvl="2"/>
            <a:r>
              <a:rPr lang="en-US" sz="2000" dirty="0" smtClean="0"/>
              <a:t>Based on f-f time </a:t>
            </a:r>
            <a:r>
              <a:rPr lang="en-US" sz="2000" u="sng" dirty="0" smtClean="0"/>
              <a:t>choose </a:t>
            </a:r>
            <a:r>
              <a:rPr lang="en-US" sz="2000" u="sng" dirty="0"/>
              <a:t>code </a:t>
            </a:r>
            <a:r>
              <a:rPr lang="en-US" sz="2000" u="sng" dirty="0" smtClean="0"/>
              <a:t>377-90839  </a:t>
            </a:r>
            <a:r>
              <a:rPr lang="en-US" sz="2000" dirty="0" smtClean="0"/>
              <a:t>(30-75”) </a:t>
            </a:r>
          </a:p>
          <a:p>
            <a:pPr lvl="2"/>
            <a:r>
              <a:rPr lang="en-US" sz="2000" dirty="0" smtClean="0"/>
              <a:t>Enter 60” (45” f-f + 15” doc/travel)</a:t>
            </a:r>
          </a:p>
          <a:p>
            <a:r>
              <a:rPr lang="en-US" sz="2000" b="1" dirty="0" smtClean="0"/>
              <a:t>Clinician’s Gateway</a:t>
            </a:r>
          </a:p>
          <a:p>
            <a:pPr lvl="1"/>
            <a:r>
              <a:rPr lang="en-US" sz="2000" dirty="0"/>
              <a:t>Crisis service lasting 45” f-f, 15” doc/travel</a:t>
            </a:r>
          </a:p>
          <a:p>
            <a:pPr lvl="2"/>
            <a:r>
              <a:rPr lang="en-US" sz="2000" dirty="0" smtClean="0"/>
              <a:t>Use code 377-90839  </a:t>
            </a:r>
            <a:r>
              <a:rPr lang="en-US" sz="2000" dirty="0"/>
              <a:t>for </a:t>
            </a:r>
            <a:r>
              <a:rPr lang="en-US" sz="2000" dirty="0" smtClean="0"/>
              <a:t>the 45” f-f time.</a:t>
            </a:r>
          </a:p>
          <a:p>
            <a:pPr lvl="3"/>
            <a:r>
              <a:rPr lang="en-US" dirty="0" smtClean="0"/>
              <a:t>Enter 45” into “Primary f-f Time”</a:t>
            </a:r>
          </a:p>
          <a:p>
            <a:pPr lvl="3"/>
            <a:r>
              <a:rPr lang="en-US" dirty="0" smtClean="0"/>
              <a:t>Enter Total Time of 60” (1:00) (45” f-f + 15” doc/travel) into “Primary Clinician Time”</a:t>
            </a:r>
          </a:p>
          <a:p>
            <a:pPr lvl="3"/>
            <a:r>
              <a:rPr lang="en-US" i="1" dirty="0" smtClean="0"/>
              <a:t>See screen shot</a:t>
            </a:r>
            <a:endParaRPr lang="en-US" i="1" dirty="0"/>
          </a:p>
          <a:p>
            <a:r>
              <a:rPr lang="en-US" sz="2000" b="1" i="1" u="sng" dirty="0" smtClean="0"/>
              <a:t>For &lt; 30 minutes can not </a:t>
            </a:r>
            <a:r>
              <a:rPr lang="en-US" sz="2000" b="1" i="1" u="sng" dirty="0"/>
              <a:t>use Crisis Code </a:t>
            </a:r>
            <a:r>
              <a:rPr lang="en-US" sz="2000" b="1" i="1" u="sng" dirty="0" smtClean="0"/>
              <a:t>(if appropriate use and chart to a different code, e.g. individual </a:t>
            </a:r>
            <a:r>
              <a:rPr lang="en-US" sz="2000" b="1" i="1" u="sng" dirty="0"/>
              <a:t>psychotherapy, </a:t>
            </a:r>
            <a:r>
              <a:rPr lang="en-US" sz="2000" b="1" i="1" u="sng" dirty="0" smtClean="0"/>
              <a:t>ind rehabilitation, </a:t>
            </a:r>
            <a:r>
              <a:rPr lang="en-US" sz="2000" b="1" i="1" u="sng" dirty="0"/>
              <a:t>etc</a:t>
            </a:r>
            <a:r>
              <a:rPr lang="en-US" sz="2000" b="1" i="1" u="sng" dirty="0" smtClean="0"/>
              <a:t>.)</a:t>
            </a:r>
            <a:endParaRPr lang="en-US" sz="2000" b="1" i="1" u="sng" dirty="0"/>
          </a:p>
        </p:txBody>
      </p:sp>
    </p:spTree>
    <p:extLst>
      <p:ext uri="{BB962C8B-B14F-4D97-AF65-F5344CB8AC3E}">
        <p14:creationId xmlns:p14="http://schemas.microsoft.com/office/powerpoint/2010/main" val="83728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Medical Necessity &amp; Key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initial &amp; ongoing </a:t>
            </a:r>
            <a:r>
              <a:rPr lang="en-US" b="1" dirty="0"/>
              <a:t>Assessment</a:t>
            </a:r>
            <a:r>
              <a:rPr lang="en-US" dirty="0"/>
              <a:t> documentation establishes Medical Necessity.</a:t>
            </a:r>
          </a:p>
          <a:p>
            <a:r>
              <a:rPr lang="en-US" dirty="0"/>
              <a:t>The </a:t>
            </a:r>
            <a:r>
              <a:rPr lang="en-US" b="1" dirty="0" smtClean="0"/>
              <a:t>Client Plans </a:t>
            </a:r>
            <a:r>
              <a:rPr lang="en-US" dirty="0"/>
              <a:t>are based on the Initial </a:t>
            </a:r>
            <a:r>
              <a:rPr lang="en-US" dirty="0" smtClean="0"/>
              <a:t>Assessment and ongoing assessments.</a:t>
            </a:r>
            <a:endParaRPr lang="en-US" dirty="0"/>
          </a:p>
          <a:p>
            <a:r>
              <a:rPr lang="en-US" b="1" dirty="0"/>
              <a:t>Progress Notes </a:t>
            </a:r>
            <a:r>
              <a:rPr lang="en-US" dirty="0"/>
              <a:t>must contain evidence that the services claimed for reimbursement meet Medical Necessity.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63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CRISIS THERAPY FACE </a:t>
            </a:r>
            <a:r>
              <a:rPr lang="en-US" sz="2400" dirty="0">
                <a:solidFill>
                  <a:schemeClr val="tx1"/>
                </a:solidFill>
              </a:rPr>
              <a:t>TO FACE TIME = 45” </a:t>
            </a:r>
            <a:r>
              <a:rPr lang="en-US" sz="2400" dirty="0" smtClean="0">
                <a:solidFill>
                  <a:schemeClr val="tx1"/>
                </a:solidFill>
              </a:rPr>
              <a:t>(:45)             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DOC/TRAVEL </a:t>
            </a:r>
            <a:r>
              <a:rPr lang="en-US" sz="2400" dirty="0">
                <a:solidFill>
                  <a:schemeClr val="tx1"/>
                </a:solidFill>
              </a:rPr>
              <a:t>TIME = 15”  </a:t>
            </a:r>
            <a:r>
              <a:rPr lang="en-US" sz="2400" dirty="0" smtClean="0">
                <a:solidFill>
                  <a:schemeClr val="tx1"/>
                </a:solidFill>
              </a:rPr>
              <a:t>(:15)            </a:t>
            </a:r>
            <a:r>
              <a:rPr lang="en-US" sz="2400" dirty="0">
                <a:solidFill>
                  <a:schemeClr val="tx1"/>
                </a:solidFill>
              </a:rPr>
              <a:t>TOTAL TIME = 60</a:t>
            </a:r>
            <a:r>
              <a:rPr lang="en-US" sz="2400" dirty="0" smtClean="0">
                <a:solidFill>
                  <a:schemeClr val="tx1"/>
                </a:solidFill>
              </a:rPr>
              <a:t>” (1:00)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1627094"/>
            <a:ext cx="7696199" cy="502919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38200" y="5486400"/>
            <a:ext cx="990600" cy="4347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791200" y="4038599"/>
            <a:ext cx="1066800" cy="3048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5760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9986" y="3555001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860" y="548903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1574" y="392647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0378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b="1" dirty="0" smtClean="0"/>
              <a:t>Crisis Code 377-90839  + 378-90840 </a:t>
            </a:r>
            <a:r>
              <a:rPr lang="en-US" b="1" dirty="0"/>
              <a:t>  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41520"/>
          </a:xfrm>
        </p:spPr>
        <p:txBody>
          <a:bodyPr>
            <a:normAutofit fontScale="55000" lnSpcReduction="20000"/>
          </a:bodyPr>
          <a:lstStyle/>
          <a:p>
            <a:pPr lvl="0"/>
            <a:endParaRPr lang="en-US" dirty="0" smtClean="0"/>
          </a:p>
          <a:p>
            <a:pPr lvl="0"/>
            <a:r>
              <a:rPr lang="en-US" b="1" dirty="0"/>
              <a:t>InSyst</a:t>
            </a:r>
          </a:p>
          <a:p>
            <a:pPr lvl="1"/>
            <a:r>
              <a:rPr lang="en-US" sz="2600" dirty="0"/>
              <a:t>Crisis service:  115” F-F Time + 60” Travel/Doc Time = 175” Total Time</a:t>
            </a:r>
          </a:p>
          <a:p>
            <a:pPr lvl="2"/>
            <a:r>
              <a:rPr lang="en-US" sz="2600" dirty="0"/>
              <a:t>Select Code 377-90839 for the 1st 60</a:t>
            </a:r>
            <a:r>
              <a:rPr lang="en-US" sz="2600" dirty="0" smtClean="0"/>
              <a:t>” F-F Time and enter 120” (60” F-F + 60” Travel/Doc</a:t>
            </a:r>
          </a:p>
          <a:p>
            <a:pPr lvl="2"/>
            <a:r>
              <a:rPr lang="en-US" sz="2600" dirty="0" smtClean="0"/>
              <a:t>Select </a:t>
            </a:r>
            <a:r>
              <a:rPr lang="en-US" sz="2600" dirty="0"/>
              <a:t>Code 378-90840 for next 30” </a:t>
            </a:r>
            <a:r>
              <a:rPr lang="en-US" sz="2600" dirty="0" smtClean="0"/>
              <a:t>and enter: 30</a:t>
            </a:r>
            <a:r>
              <a:rPr lang="en-US" sz="2600" dirty="0"/>
              <a:t>” </a:t>
            </a:r>
            <a:r>
              <a:rPr lang="en-US" sz="2600" dirty="0" smtClean="0"/>
              <a:t>time</a:t>
            </a:r>
            <a:endParaRPr lang="en-US" sz="2600" dirty="0"/>
          </a:p>
          <a:p>
            <a:pPr lvl="2"/>
            <a:r>
              <a:rPr lang="en-US" sz="2600" dirty="0"/>
              <a:t>Select Code 378-90840 </a:t>
            </a:r>
            <a:r>
              <a:rPr lang="en-US" sz="2600" dirty="0" smtClean="0"/>
              <a:t>and enter 25</a:t>
            </a:r>
            <a:r>
              <a:rPr lang="en-US" sz="2600" dirty="0"/>
              <a:t>” </a:t>
            </a:r>
            <a:r>
              <a:rPr lang="en-US" sz="2600" dirty="0" smtClean="0"/>
              <a:t>for the remaining F-F time</a:t>
            </a:r>
            <a:endParaRPr lang="en-US" sz="2600" dirty="0"/>
          </a:p>
          <a:p>
            <a:pPr lvl="3"/>
            <a:r>
              <a:rPr lang="en-US" sz="2500" dirty="0" smtClean="0"/>
              <a:t>If F-F time &lt;16” do not add another 378: add it to the 378 code above</a:t>
            </a:r>
            <a:endParaRPr lang="en-US" sz="2800" dirty="0"/>
          </a:p>
          <a:p>
            <a:pPr lvl="1"/>
            <a:r>
              <a:rPr lang="en-US" dirty="0"/>
              <a:t>In paper chart, indicate:</a:t>
            </a:r>
          </a:p>
          <a:p>
            <a:pPr lvl="2"/>
            <a:r>
              <a:rPr lang="en-US" dirty="0"/>
              <a:t>“377-90839, +378-90840, +378-90840.  F-F = 115”, </a:t>
            </a:r>
            <a:r>
              <a:rPr lang="en-US" dirty="0" smtClean="0"/>
              <a:t>Doc/Travel Time = 60” Total </a:t>
            </a:r>
            <a:r>
              <a:rPr lang="en-US" dirty="0"/>
              <a:t>Time = 175”</a:t>
            </a:r>
          </a:p>
          <a:p>
            <a:pPr lvl="0"/>
            <a:endParaRPr lang="en-US" b="1" dirty="0"/>
          </a:p>
          <a:p>
            <a:pPr lvl="0"/>
            <a:r>
              <a:rPr lang="en-US" b="1" dirty="0"/>
              <a:t>Clinician’s Gateway:</a:t>
            </a:r>
          </a:p>
          <a:p>
            <a:pPr lvl="1"/>
            <a:r>
              <a:rPr lang="en-US" sz="2600" dirty="0"/>
              <a:t>Crisis service:  115” (1:55) F-F Time + 60” (1:00) Travel/Doc Time = 175” (2:55) Total Time</a:t>
            </a:r>
          </a:p>
          <a:p>
            <a:pPr lvl="2"/>
            <a:r>
              <a:rPr lang="en-US" sz="2600" dirty="0"/>
              <a:t>Select code 377-90839 and enter 60” (1:00) in “Primary FF Time” &amp; 120” (2:00) into “Primary Clinician Time”.  (The first 60” FF Time + Travel/Doc Time.)</a:t>
            </a:r>
          </a:p>
          <a:p>
            <a:pPr lvl="2"/>
            <a:r>
              <a:rPr lang="en-US" sz="2600" dirty="0"/>
              <a:t>Select code 378-90840 and enter= 55 “in “Secondary FF Time” &amp; 55” into “Secondary Total Time”.</a:t>
            </a:r>
          </a:p>
          <a:p>
            <a:pPr lvl="2"/>
            <a:r>
              <a:rPr lang="en-US" sz="2600" i="1" dirty="0"/>
              <a:t>See Screen Shot</a:t>
            </a:r>
            <a:r>
              <a:rPr lang="en-US" dirty="0"/>
              <a:t> 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22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CRISIS THERAPY FACE TO FACE TIME = 115”  (1:55)      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DOC/TRAVEL TIME = 60” (1:00) 	TOTAL TIME = 175” (2:55)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92</a:t>
            </a:fld>
            <a:endParaRPr lang="en-US" dirty="0"/>
          </a:p>
        </p:txBody>
      </p:sp>
      <p:pic>
        <p:nvPicPr>
          <p:cNvPr id="1100" name="Picture 7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/>
        </p:nvSpPr>
        <p:spPr>
          <a:xfrm>
            <a:off x="752475" y="3051633"/>
            <a:ext cx="2152650" cy="4401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6324600" y="3657600"/>
            <a:ext cx="1685925" cy="3343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533400" y="4149841"/>
            <a:ext cx="1219200" cy="4401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7010400" y="4038600"/>
            <a:ext cx="1466850" cy="331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438150" y="5943600"/>
            <a:ext cx="177165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676400" y="4028243"/>
            <a:ext cx="2990850" cy="3839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187678" y="3512268"/>
            <a:ext cx="2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3400" y="3051633"/>
            <a:ext cx="2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6478" y="5758934"/>
            <a:ext cx="2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2475" y="3861485"/>
            <a:ext cx="2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90007" y="4043324"/>
            <a:ext cx="2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95073" y="3950732"/>
            <a:ext cx="2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525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Crisis Therapy: </a:t>
            </a:r>
            <a:br>
              <a:rPr lang="en-US" dirty="0" smtClean="0"/>
            </a:br>
            <a:r>
              <a:rPr lang="en-US" dirty="0" smtClean="0"/>
              <a:t>154”f-f + 8”doc time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Paper Chart—InSyst entry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Clinicians Gateway entry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sz="1500" dirty="0"/>
              <a:t>377-90839 is used for the first 60</a:t>
            </a:r>
            <a:r>
              <a:rPr lang="en-US" sz="1500" dirty="0" smtClean="0"/>
              <a:t>”</a:t>
            </a:r>
          </a:p>
          <a:p>
            <a:pPr marL="0" lvl="0" indent="0">
              <a:buNone/>
            </a:pPr>
            <a:endParaRPr lang="en-US" sz="600" dirty="0"/>
          </a:p>
          <a:p>
            <a:pPr lvl="0"/>
            <a:r>
              <a:rPr lang="en-US" sz="1500" dirty="0"/>
              <a:t>378-90840 is used for each additional 30”, AND the balance if it is less than 16” is added to the last 378-90840</a:t>
            </a:r>
            <a:r>
              <a:rPr lang="en-US" sz="1500" dirty="0" smtClean="0"/>
              <a:t>.</a:t>
            </a:r>
          </a:p>
          <a:p>
            <a:pPr marL="0" lvl="0" indent="0">
              <a:buNone/>
            </a:pPr>
            <a:endParaRPr lang="en-US" sz="600" dirty="0"/>
          </a:p>
          <a:p>
            <a:pPr lvl="0"/>
            <a:r>
              <a:rPr lang="en-US" sz="1500" dirty="0" smtClean="0"/>
              <a:t>154” F2F Time and 8” Documentation Time.</a:t>
            </a:r>
          </a:p>
          <a:p>
            <a:pPr lvl="2"/>
            <a:r>
              <a:rPr lang="en-US" sz="1500" dirty="0" smtClean="0"/>
              <a:t>Select 377-90839: enter 68” (60” F-F + 8” Doc Time”</a:t>
            </a:r>
            <a:endParaRPr lang="en-US" sz="1500" dirty="0"/>
          </a:p>
          <a:p>
            <a:pPr lvl="2"/>
            <a:r>
              <a:rPr lang="en-US" sz="1500" dirty="0"/>
              <a:t>Select +378-90804 (30”)</a:t>
            </a:r>
          </a:p>
          <a:p>
            <a:pPr lvl="2"/>
            <a:r>
              <a:rPr lang="en-US" sz="1500" dirty="0"/>
              <a:t>Select +378-90804 (30”)</a:t>
            </a:r>
          </a:p>
          <a:p>
            <a:pPr lvl="2"/>
            <a:r>
              <a:rPr lang="en-US" sz="1500" dirty="0"/>
              <a:t>Select +378-90804 </a:t>
            </a:r>
            <a:r>
              <a:rPr lang="en-US" sz="1500" dirty="0" smtClean="0"/>
              <a:t>(34”) (30” + 4” remaining F-F time when less than 16”)</a:t>
            </a:r>
            <a:endParaRPr lang="en-US" sz="600" dirty="0" smtClean="0"/>
          </a:p>
          <a:p>
            <a:pPr lvl="0"/>
            <a:r>
              <a:rPr lang="en-US" sz="1500" dirty="0" smtClean="0"/>
              <a:t>Because the F2F Time is the deciding factor whether or not to use another 378-90840 (not the documentation time or the travel time) any F2F time less than 16” is included in the final 378-90840—do not add an additional 378 code.</a:t>
            </a:r>
            <a:endParaRPr lang="en-US" sz="15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40386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dirty="0"/>
              <a:t>Here is direction for entering into CG, using your first example of 154” (2:34) F2F Time &amp; 8” (0:08)Documentation Time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b="1" dirty="0"/>
              <a:t>“Procedure”</a:t>
            </a:r>
            <a:r>
              <a:rPr lang="en-US" dirty="0"/>
              <a:t> field, select 377-90839.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In the </a:t>
            </a:r>
            <a:r>
              <a:rPr lang="en-US" b="1" dirty="0"/>
              <a:t>“Primary FF Time”</a:t>
            </a:r>
            <a:r>
              <a:rPr lang="en-US" dirty="0"/>
              <a:t> field (lower left) enter (1:00).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Enter (</a:t>
            </a:r>
            <a:r>
              <a:rPr lang="en-US" dirty="0" smtClean="0"/>
              <a:t>1:08) </a:t>
            </a:r>
            <a:r>
              <a:rPr lang="en-US" dirty="0"/>
              <a:t>in the </a:t>
            </a:r>
            <a:r>
              <a:rPr lang="en-US" b="1" dirty="0"/>
              <a:t>“Primary Clinician Time”</a:t>
            </a:r>
            <a:r>
              <a:rPr lang="en-US" dirty="0"/>
              <a:t> field</a:t>
            </a:r>
            <a:r>
              <a:rPr lang="en-US" dirty="0" smtClean="0"/>
              <a:t>. (60” FF time + 8” Doc/Travel time)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In the </a:t>
            </a:r>
            <a:r>
              <a:rPr lang="en-US" b="1" dirty="0"/>
              <a:t>“E/M Plus Psychotherapy or Additional Crisis”</a:t>
            </a:r>
            <a:r>
              <a:rPr lang="en-US" dirty="0"/>
              <a:t> field select 378-90840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pPr lvl="0"/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b="1" dirty="0"/>
              <a:t>“2</a:t>
            </a:r>
            <a:r>
              <a:rPr lang="en-US" b="1" baseline="30000" dirty="0"/>
              <a:t>nd</a:t>
            </a:r>
            <a:r>
              <a:rPr lang="en-US" b="1" dirty="0"/>
              <a:t> FF Time</a:t>
            </a:r>
            <a:r>
              <a:rPr lang="en-US" dirty="0"/>
              <a:t>” field enter  </a:t>
            </a:r>
            <a:r>
              <a:rPr lang="en-US" dirty="0" smtClean="0"/>
              <a:t>1:34 (remainder of FF time)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In the </a:t>
            </a:r>
            <a:r>
              <a:rPr lang="en-US" b="1" dirty="0"/>
              <a:t>“2</a:t>
            </a:r>
            <a:r>
              <a:rPr lang="en-US" b="1" baseline="30000" dirty="0"/>
              <a:t>nd</a:t>
            </a:r>
            <a:r>
              <a:rPr lang="en-US" b="1" dirty="0"/>
              <a:t> Tot Time</a:t>
            </a:r>
            <a:r>
              <a:rPr lang="en-US" dirty="0"/>
              <a:t>” field enter </a:t>
            </a:r>
            <a:r>
              <a:rPr lang="en-US" dirty="0" smtClean="0"/>
              <a:t>1:34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8494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1371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Add-On Code for Additional Service Provided: </a:t>
            </a:r>
            <a:r>
              <a:rPr lang="en-US" sz="3200" b="1" dirty="0" smtClean="0"/>
              <a:t>Interactive Complexity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Refers to specific </a:t>
            </a:r>
            <a:r>
              <a:rPr lang="en-US" sz="2800" u="sng" dirty="0" smtClean="0"/>
              <a:t>communication factors</a:t>
            </a:r>
            <a:r>
              <a:rPr lang="en-US" sz="2800" dirty="0" smtClean="0"/>
              <a:t> </a:t>
            </a:r>
            <a:r>
              <a:rPr lang="en-US" sz="2800" i="1" dirty="0" smtClean="0"/>
              <a:t>during</a:t>
            </a:r>
            <a:r>
              <a:rPr lang="en-US" sz="2800" dirty="0" smtClean="0"/>
              <a:t> a visit that complicate delivery of the primary psychiatric procedure:</a:t>
            </a:r>
          </a:p>
          <a:p>
            <a:r>
              <a:rPr lang="en-US" sz="2800" dirty="0"/>
              <a:t>Typical </a:t>
            </a:r>
            <a:r>
              <a:rPr lang="en-US" sz="2800" dirty="0" smtClean="0"/>
              <a:t>clients: </a:t>
            </a:r>
          </a:p>
          <a:p>
            <a:pPr lvl="1"/>
            <a:r>
              <a:rPr lang="en-US" sz="2800" dirty="0" smtClean="0"/>
              <a:t>Have </a:t>
            </a:r>
            <a:r>
              <a:rPr lang="en-US" sz="2800" dirty="0"/>
              <a:t>others legally responsible for their care, such </a:t>
            </a:r>
            <a:r>
              <a:rPr lang="en-US" sz="2800" dirty="0" smtClean="0"/>
              <a:t>as minors </a:t>
            </a:r>
            <a:r>
              <a:rPr lang="en-US" sz="2800" dirty="0"/>
              <a:t>or adults with </a:t>
            </a:r>
            <a:r>
              <a:rPr lang="en-US" sz="2800" dirty="0" smtClean="0"/>
              <a:t>guardians</a:t>
            </a:r>
          </a:p>
          <a:p>
            <a:pPr lvl="1"/>
            <a:r>
              <a:rPr lang="en-US" sz="2800" dirty="0" smtClean="0"/>
              <a:t>Request </a:t>
            </a:r>
            <a:r>
              <a:rPr lang="en-US" sz="2800" dirty="0"/>
              <a:t>others to be involved in their care during </a:t>
            </a:r>
            <a:r>
              <a:rPr lang="en-US" sz="2800" dirty="0" smtClean="0"/>
              <a:t>the visit </a:t>
            </a:r>
          </a:p>
          <a:p>
            <a:pPr lvl="1"/>
            <a:r>
              <a:rPr lang="en-US" sz="2800" dirty="0" smtClean="0"/>
              <a:t>Require </a:t>
            </a:r>
            <a:r>
              <a:rPr lang="en-US" sz="2800" dirty="0"/>
              <a:t>the involvement of other third parties, such </a:t>
            </a:r>
            <a:r>
              <a:rPr lang="en-US" sz="2800" dirty="0" smtClean="0"/>
              <a:t>as child </a:t>
            </a:r>
            <a:r>
              <a:rPr lang="en-US" sz="2800" dirty="0"/>
              <a:t>welfare agencies, parole or probation officers, </a:t>
            </a:r>
            <a:r>
              <a:rPr lang="en-US" sz="2800" dirty="0" smtClean="0"/>
              <a:t>or schools</a:t>
            </a:r>
          </a:p>
        </p:txBody>
      </p:sp>
    </p:spTree>
    <p:extLst>
      <p:ext uri="{BB962C8B-B14F-4D97-AF65-F5344CB8AC3E}">
        <p14:creationId xmlns:p14="http://schemas.microsoft.com/office/powerpoint/2010/main" val="143459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 Codes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Interactive Complexity +491-90785</a:t>
            </a:r>
          </a:p>
          <a:p>
            <a:r>
              <a:rPr lang="en-US" dirty="0" smtClean="0"/>
              <a:t>4 Specific communication factors during a visit that complicate delivery of the primary psychiatric procedure.</a:t>
            </a:r>
          </a:p>
          <a:p>
            <a:pPr lvl="1"/>
            <a:r>
              <a:rPr lang="en-US" dirty="0" smtClean="0"/>
              <a:t>The need to manage maladaptive communication.</a:t>
            </a:r>
          </a:p>
          <a:p>
            <a:pPr lvl="1"/>
            <a:r>
              <a:rPr lang="en-US" dirty="0" smtClean="0"/>
              <a:t>Caregiver emotions or behaviors that interfere with implementation of the treatment plan.</a:t>
            </a:r>
          </a:p>
          <a:p>
            <a:pPr lvl="1"/>
            <a:r>
              <a:rPr lang="en-US" dirty="0" smtClean="0"/>
              <a:t>Evidence or disclosure of a Sentinel Event and mandated reporting to a 3</a:t>
            </a:r>
            <a:r>
              <a:rPr lang="en-US" baseline="30000" dirty="0" smtClean="0"/>
              <a:t>rd</a:t>
            </a:r>
            <a:r>
              <a:rPr lang="en-US" dirty="0" smtClean="0"/>
              <a:t> party with initiation of discussion of the event.</a:t>
            </a:r>
          </a:p>
          <a:p>
            <a:pPr lvl="1"/>
            <a:r>
              <a:rPr lang="en-US" dirty="0" smtClean="0"/>
              <a:t>Use of play equipment to overcome barriers to diagnostic or therapeutic interaction.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61E1-0C85-490F-A709-222B40EEEBBE}" type="slidenum">
              <a:rPr lang="en-US" smtClean="0"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96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534400" cy="1371600"/>
          </a:xfrm>
        </p:spPr>
        <p:txBody>
          <a:bodyPr>
            <a:normAutofit fontScale="90000"/>
          </a:bodyPr>
          <a:lstStyle/>
          <a:p>
            <a:r>
              <a:rPr lang="en-US" sz="3400" dirty="0" smtClean="0"/>
              <a:t>Add-On Code for Additional Service Provided: </a:t>
            </a:r>
            <a:r>
              <a:rPr lang="en-US" sz="3400" b="1" dirty="0" smtClean="0"/>
              <a:t>Interactive Complexity (491-90785) cont.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800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smtClean="0"/>
              <a:t>4 specific </a:t>
            </a:r>
            <a:r>
              <a:rPr lang="en-US" sz="2800" u="sng" dirty="0" smtClean="0"/>
              <a:t>communication factors</a:t>
            </a:r>
            <a:r>
              <a:rPr lang="en-US" sz="2800" dirty="0" smtClean="0"/>
              <a:t> </a:t>
            </a:r>
            <a:r>
              <a:rPr lang="en-US" sz="2800" i="1" dirty="0" smtClean="0"/>
              <a:t>during</a:t>
            </a:r>
            <a:r>
              <a:rPr lang="en-US" sz="2800" dirty="0" smtClean="0"/>
              <a:t> a visit that complicate delivery of the primary psychiatric procedure:</a:t>
            </a:r>
          </a:p>
          <a:p>
            <a:pPr marL="0" indent="0">
              <a:buNone/>
            </a:pPr>
            <a:endParaRPr lang="en-US" sz="1500" dirty="0" smtClean="0"/>
          </a:p>
          <a:p>
            <a:pPr marL="850392" lvl="1" indent="-457200">
              <a:buAutoNum type="arabicPeriod"/>
            </a:pPr>
            <a:r>
              <a:rPr lang="en-US" dirty="0" smtClean="0"/>
              <a:t>The need to manage maladaptive communication (related to e.g., high anxiety, high reactivity, repeated questions, or disagreement) among participants that complicates delivery of care.</a:t>
            </a:r>
          </a:p>
          <a:p>
            <a:pPr marL="393192" lvl="1" indent="0">
              <a:buNone/>
            </a:pPr>
            <a:endParaRPr lang="en-US" sz="1500" dirty="0" smtClean="0"/>
          </a:p>
          <a:p>
            <a:pPr lvl="2"/>
            <a:r>
              <a:rPr lang="en-US" sz="2000" dirty="0" smtClean="0"/>
              <a:t>Vignette </a:t>
            </a:r>
            <a:r>
              <a:rPr lang="en-US" sz="2000" dirty="0"/>
              <a:t>(reported with </a:t>
            </a:r>
            <a:r>
              <a:rPr lang="en-US" sz="2000" dirty="0" smtClean="0"/>
              <a:t>442-90834, Psychotherapy </a:t>
            </a:r>
            <a:r>
              <a:rPr lang="en-US" sz="2000" dirty="0"/>
              <a:t>45 min</a:t>
            </a:r>
            <a:r>
              <a:rPr lang="en-US" sz="2000" dirty="0" smtClean="0"/>
              <a:t>) </a:t>
            </a:r>
            <a:endParaRPr lang="en-US" sz="2000" dirty="0"/>
          </a:p>
          <a:p>
            <a:pPr lvl="3"/>
            <a:r>
              <a:rPr lang="en-US" i="1" dirty="0" smtClean="0"/>
              <a:t>Psychotherapy </a:t>
            </a:r>
            <a:r>
              <a:rPr lang="en-US" i="1" dirty="0"/>
              <a:t>for an </a:t>
            </a:r>
            <a:r>
              <a:rPr lang="en-US" i="1" dirty="0" smtClean="0"/>
              <a:t>older elementary </a:t>
            </a:r>
            <a:r>
              <a:rPr lang="en-US" i="1" dirty="0"/>
              <a:t>school-aged </a:t>
            </a:r>
            <a:r>
              <a:rPr lang="en-US" i="1" dirty="0" smtClean="0"/>
              <a:t>child accompanied </a:t>
            </a:r>
            <a:r>
              <a:rPr lang="en-US" i="1" dirty="0"/>
              <a:t>by divorced parents</a:t>
            </a:r>
            <a:r>
              <a:rPr lang="en-US" i="1" dirty="0" smtClean="0"/>
              <a:t>, reporting </a:t>
            </a:r>
            <a:r>
              <a:rPr lang="en-US" i="1" dirty="0"/>
              <a:t>declining grades, </a:t>
            </a:r>
            <a:r>
              <a:rPr lang="en-US" i="1" dirty="0" smtClean="0"/>
              <a:t>temper outbursts</a:t>
            </a:r>
            <a:r>
              <a:rPr lang="en-US" i="1" dirty="0"/>
              <a:t>, and bedtime difficulties</a:t>
            </a:r>
            <a:r>
              <a:rPr lang="en-US" i="1" dirty="0" smtClean="0"/>
              <a:t>.  Parents </a:t>
            </a:r>
            <a:r>
              <a:rPr lang="en-US" i="1" dirty="0"/>
              <a:t>are extremely anxious </a:t>
            </a:r>
            <a:r>
              <a:rPr lang="en-US" i="1" dirty="0" smtClean="0"/>
              <a:t>and repeatedly </a:t>
            </a:r>
            <a:r>
              <a:rPr lang="en-US" i="1" dirty="0"/>
              <a:t>ask questions about </a:t>
            </a:r>
            <a:r>
              <a:rPr lang="en-US" i="1" dirty="0" smtClean="0"/>
              <a:t>the treatment </a:t>
            </a:r>
            <a:r>
              <a:rPr lang="en-US" i="1" dirty="0"/>
              <a:t>process. Each </a:t>
            </a:r>
            <a:r>
              <a:rPr lang="en-US" i="1" dirty="0" smtClean="0"/>
              <a:t>parent continually </a:t>
            </a:r>
            <a:r>
              <a:rPr lang="en-US" i="1" dirty="0"/>
              <a:t>challenges the </a:t>
            </a:r>
            <a:r>
              <a:rPr lang="en-US" i="1" dirty="0" smtClean="0"/>
              <a:t>other’s observations of the client.</a:t>
            </a:r>
          </a:p>
        </p:txBody>
      </p:sp>
    </p:spTree>
    <p:extLst>
      <p:ext uri="{BB962C8B-B14F-4D97-AF65-F5344CB8AC3E}">
        <p14:creationId xmlns:p14="http://schemas.microsoft.com/office/powerpoint/2010/main" val="103568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534400" cy="1371600"/>
          </a:xfrm>
        </p:spPr>
        <p:txBody>
          <a:bodyPr>
            <a:normAutofit fontScale="90000"/>
          </a:bodyPr>
          <a:lstStyle/>
          <a:p>
            <a:r>
              <a:rPr lang="en-US" sz="3400" dirty="0" smtClean="0"/>
              <a:t>Add-On Code </a:t>
            </a:r>
            <a:r>
              <a:rPr lang="en-US" sz="3400" dirty="0"/>
              <a:t>for Additional Service </a:t>
            </a:r>
            <a:r>
              <a:rPr lang="en-US" sz="3400" dirty="0" smtClean="0"/>
              <a:t>Provided: </a:t>
            </a:r>
            <a:r>
              <a:rPr lang="en-US" sz="3400" b="1" dirty="0" smtClean="0"/>
              <a:t>Interactive Complexity </a:t>
            </a:r>
            <a:r>
              <a:rPr lang="en-US" sz="3400" b="1" dirty="0"/>
              <a:t>(491-90785) cont</a:t>
            </a:r>
            <a:r>
              <a:rPr lang="en-US" sz="3400" b="1" dirty="0" smtClean="0"/>
              <a:t>.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4 specific </a:t>
            </a:r>
            <a:r>
              <a:rPr lang="en-US" sz="2800" u="sng" dirty="0" smtClean="0"/>
              <a:t>communication factors</a:t>
            </a:r>
            <a:r>
              <a:rPr lang="en-US" sz="2800" dirty="0" smtClean="0"/>
              <a:t> </a:t>
            </a:r>
            <a:r>
              <a:rPr lang="en-US" sz="2800" i="1" dirty="0" smtClean="0"/>
              <a:t>during</a:t>
            </a:r>
            <a:r>
              <a:rPr lang="en-US" sz="2800" dirty="0" smtClean="0"/>
              <a:t> a visit that complicate delivery of the primary psychiatric procedure:</a:t>
            </a:r>
          </a:p>
          <a:p>
            <a:pPr marL="0" indent="0">
              <a:buNone/>
            </a:pPr>
            <a:endParaRPr lang="en-US" sz="1400" dirty="0" smtClean="0"/>
          </a:p>
          <a:p>
            <a:pPr marL="850392" lvl="1" indent="-457200">
              <a:buAutoNum type="arabicPeriod" startAt="2"/>
            </a:pPr>
            <a:r>
              <a:rPr lang="en-US" dirty="0" smtClean="0"/>
              <a:t>Caregiver emotions or behaviors that interfere with implementation of the treatment plan</a:t>
            </a:r>
          </a:p>
          <a:p>
            <a:pPr marL="393192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lvl="1"/>
            <a:r>
              <a:rPr lang="en-US" sz="2000" dirty="0"/>
              <a:t>Vignette (reported </a:t>
            </a:r>
            <a:r>
              <a:rPr lang="en-US" sz="2000" dirty="0" smtClean="0"/>
              <a:t>with 441-90832</a:t>
            </a:r>
            <a:r>
              <a:rPr lang="en-US" sz="2000" dirty="0"/>
              <a:t>, psychotherapy </a:t>
            </a:r>
            <a:r>
              <a:rPr lang="en-US" sz="2000" dirty="0" smtClean="0"/>
              <a:t>30 min</a:t>
            </a:r>
            <a:r>
              <a:rPr lang="en-US" sz="2000" dirty="0"/>
              <a:t>)</a:t>
            </a:r>
          </a:p>
          <a:p>
            <a:pPr lvl="2"/>
            <a:r>
              <a:rPr lang="en-US" sz="2000" i="1" dirty="0" smtClean="0"/>
              <a:t>Psychotherapy </a:t>
            </a:r>
            <a:r>
              <a:rPr lang="en-US" sz="2000" i="1" dirty="0"/>
              <a:t>for </a:t>
            </a:r>
            <a:r>
              <a:rPr lang="en-US" sz="2000" i="1" dirty="0" smtClean="0"/>
              <a:t>young elementary </a:t>
            </a:r>
            <a:r>
              <a:rPr lang="en-US" sz="2000" i="1" dirty="0"/>
              <a:t>school-aged child</a:t>
            </a:r>
            <a:r>
              <a:rPr lang="en-US" sz="2000" i="1" dirty="0" smtClean="0"/>
              <a:t>.  During </a:t>
            </a:r>
            <a:r>
              <a:rPr lang="en-US" sz="2000" i="1" dirty="0"/>
              <a:t>the parent portion </a:t>
            </a:r>
            <a:r>
              <a:rPr lang="en-US" sz="2000" i="1" dirty="0" smtClean="0"/>
              <a:t>of the </a:t>
            </a:r>
            <a:r>
              <a:rPr lang="en-US" sz="2000" i="1" dirty="0"/>
              <a:t>visit, mother has </a:t>
            </a:r>
            <a:r>
              <a:rPr lang="en-US" sz="2000" i="1" dirty="0" smtClean="0"/>
              <a:t>difficulty refocusing </a:t>
            </a:r>
            <a:r>
              <a:rPr lang="en-US" sz="2000" i="1" dirty="0"/>
              <a:t>from </a:t>
            </a:r>
            <a:r>
              <a:rPr lang="en-US" sz="2000" i="1" dirty="0" smtClean="0"/>
              <a:t>verbalizing her </a:t>
            </a:r>
            <a:r>
              <a:rPr lang="en-US" sz="2000" i="1" dirty="0"/>
              <a:t>own job stress to </a:t>
            </a:r>
            <a:r>
              <a:rPr lang="en-US" sz="2000" i="1" dirty="0" smtClean="0"/>
              <a:t>grasp the </a:t>
            </a:r>
            <a:r>
              <a:rPr lang="en-US" sz="2000" i="1" dirty="0"/>
              <a:t>recommended </a:t>
            </a:r>
            <a:r>
              <a:rPr lang="en-US" sz="2000" i="1" dirty="0" smtClean="0"/>
              <a:t>behavioral interventions </a:t>
            </a:r>
            <a:r>
              <a:rPr lang="en-US" sz="2000" i="1" dirty="0"/>
              <a:t>for her child.</a:t>
            </a:r>
            <a:endParaRPr 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285830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534400" cy="1371600"/>
          </a:xfrm>
        </p:spPr>
        <p:txBody>
          <a:bodyPr>
            <a:normAutofit fontScale="90000"/>
          </a:bodyPr>
          <a:lstStyle/>
          <a:p>
            <a:r>
              <a:rPr lang="en-US" sz="3400" dirty="0" smtClean="0"/>
              <a:t>Add-On Code </a:t>
            </a:r>
            <a:r>
              <a:rPr lang="en-US" sz="3400" dirty="0"/>
              <a:t>for Additional Service </a:t>
            </a:r>
            <a:r>
              <a:rPr lang="en-US" sz="3400" dirty="0" smtClean="0"/>
              <a:t>Provided: </a:t>
            </a:r>
            <a:r>
              <a:rPr lang="en-US" sz="3400" b="1" dirty="0" smtClean="0"/>
              <a:t>Interactive Complexity </a:t>
            </a:r>
            <a:r>
              <a:rPr lang="en-US" sz="3400" b="1" dirty="0"/>
              <a:t>(491-90785) cont</a:t>
            </a:r>
            <a:r>
              <a:rPr lang="en-US" sz="3400" b="1" dirty="0" smtClean="0"/>
              <a:t>.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81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smtClean="0"/>
              <a:t>4 specific </a:t>
            </a:r>
            <a:r>
              <a:rPr lang="en-US" sz="2800" u="sng" dirty="0" smtClean="0"/>
              <a:t>communication factors</a:t>
            </a:r>
            <a:r>
              <a:rPr lang="en-US" sz="2800" dirty="0" smtClean="0"/>
              <a:t> </a:t>
            </a:r>
            <a:r>
              <a:rPr lang="en-US" sz="2800" i="1" dirty="0" smtClean="0"/>
              <a:t>during</a:t>
            </a:r>
            <a:r>
              <a:rPr lang="en-US" sz="2800" dirty="0" smtClean="0"/>
              <a:t> a visit that complicate delivery of the primary psychiatric procedure:</a:t>
            </a:r>
          </a:p>
          <a:p>
            <a:pPr marL="0" indent="0">
              <a:buNone/>
            </a:pPr>
            <a:endParaRPr lang="en-US" sz="1400" dirty="0" smtClean="0"/>
          </a:p>
          <a:p>
            <a:pPr marL="850392" lvl="1" indent="-457200">
              <a:buAutoNum type="arabicPeriod" startAt="3"/>
            </a:pPr>
            <a:r>
              <a:rPr lang="en-US" dirty="0" smtClean="0"/>
              <a:t>Evidence or disclosure of a Sentinel Event and mandated reporting to a 3</a:t>
            </a:r>
            <a:r>
              <a:rPr lang="en-US" baseline="30000" dirty="0" smtClean="0"/>
              <a:t>rd</a:t>
            </a:r>
            <a:r>
              <a:rPr lang="en-US" dirty="0" smtClean="0"/>
              <a:t> party (e.g., abuse or neglect with report to state agency) </a:t>
            </a:r>
            <a:r>
              <a:rPr lang="en-US" i="1" dirty="0" smtClean="0"/>
              <a:t>with</a:t>
            </a:r>
            <a:r>
              <a:rPr lang="en-US" dirty="0" smtClean="0"/>
              <a:t> initiation of discussion of the sentinel event and/or report with client and other visit participants</a:t>
            </a:r>
          </a:p>
          <a:p>
            <a:pPr marL="393192" lvl="1" indent="0">
              <a:buNone/>
            </a:pPr>
            <a:endParaRPr lang="en-US" sz="1400" dirty="0" smtClean="0"/>
          </a:p>
          <a:p>
            <a:pPr lvl="2"/>
            <a:r>
              <a:rPr lang="en-US" sz="2000" dirty="0"/>
              <a:t>Vignette (reported </a:t>
            </a:r>
            <a:r>
              <a:rPr lang="en-US" sz="2000" dirty="0" smtClean="0"/>
              <a:t>with 565-90792</a:t>
            </a:r>
            <a:r>
              <a:rPr lang="en-US" sz="2000" dirty="0"/>
              <a:t>, </a:t>
            </a:r>
            <a:r>
              <a:rPr lang="en-US" sz="2000" dirty="0" smtClean="0"/>
              <a:t>psychiatric diagnostic </a:t>
            </a:r>
            <a:r>
              <a:rPr lang="en-US" sz="2000" dirty="0"/>
              <a:t>evaluation </a:t>
            </a:r>
            <a:r>
              <a:rPr lang="en-US" sz="2000" dirty="0" smtClean="0"/>
              <a:t>with medical </a:t>
            </a:r>
            <a:r>
              <a:rPr lang="en-US" sz="2000" dirty="0"/>
              <a:t>services)</a:t>
            </a:r>
          </a:p>
          <a:p>
            <a:pPr lvl="3"/>
            <a:r>
              <a:rPr lang="en-US" i="1" dirty="0" smtClean="0"/>
              <a:t>In </a:t>
            </a:r>
            <a:r>
              <a:rPr lang="en-US" i="1" dirty="0"/>
              <a:t>the process of </a:t>
            </a:r>
            <a:r>
              <a:rPr lang="en-US" i="1" dirty="0" smtClean="0"/>
              <a:t>an evaluation</a:t>
            </a:r>
            <a:r>
              <a:rPr lang="en-US" i="1" dirty="0"/>
              <a:t>, </a:t>
            </a:r>
            <a:r>
              <a:rPr lang="en-US" i="1" dirty="0" smtClean="0"/>
              <a:t>adolescent reports </a:t>
            </a:r>
            <a:r>
              <a:rPr lang="en-US" i="1" dirty="0"/>
              <a:t>several episodes </a:t>
            </a:r>
            <a:r>
              <a:rPr lang="en-US" i="1" dirty="0" smtClean="0"/>
              <a:t>of sexual </a:t>
            </a:r>
            <a:r>
              <a:rPr lang="en-US" i="1" dirty="0"/>
              <a:t>molestation by </a:t>
            </a:r>
            <a:r>
              <a:rPr lang="en-US" i="1" dirty="0" smtClean="0"/>
              <a:t>her older </a:t>
            </a:r>
            <a:r>
              <a:rPr lang="en-US" i="1" dirty="0"/>
              <a:t>brother. The </a:t>
            </a:r>
            <a:r>
              <a:rPr lang="en-US" i="1" dirty="0" smtClean="0"/>
              <a:t>allegations are </a:t>
            </a:r>
            <a:r>
              <a:rPr lang="en-US" i="1" dirty="0"/>
              <a:t>discussed with </a:t>
            </a:r>
            <a:r>
              <a:rPr lang="en-US" i="1" dirty="0" smtClean="0"/>
              <a:t>parents and </a:t>
            </a:r>
            <a:r>
              <a:rPr lang="en-US" i="1" dirty="0"/>
              <a:t>report is made to </a:t>
            </a:r>
            <a:r>
              <a:rPr lang="en-US" i="1" dirty="0" smtClean="0"/>
              <a:t>state agency.</a:t>
            </a:r>
          </a:p>
          <a:p>
            <a:pPr lvl="4"/>
            <a:r>
              <a:rPr lang="en-US" i="1" dirty="0" smtClean="0"/>
              <a:t>Time completing a report outside of the session is not billable.</a:t>
            </a:r>
          </a:p>
        </p:txBody>
      </p:sp>
    </p:spTree>
    <p:extLst>
      <p:ext uri="{BB962C8B-B14F-4D97-AF65-F5344CB8AC3E}">
        <p14:creationId xmlns:p14="http://schemas.microsoft.com/office/powerpoint/2010/main" val="242513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228600"/>
            <a:ext cx="8534400" cy="1371600"/>
          </a:xfrm>
        </p:spPr>
        <p:txBody>
          <a:bodyPr>
            <a:normAutofit fontScale="90000"/>
          </a:bodyPr>
          <a:lstStyle/>
          <a:p>
            <a:r>
              <a:rPr lang="en-US" sz="3400" dirty="0" smtClean="0"/>
              <a:t>Add-On Code </a:t>
            </a:r>
            <a:r>
              <a:rPr lang="en-US" sz="3400" dirty="0"/>
              <a:t>for Additional Service </a:t>
            </a:r>
            <a:r>
              <a:rPr lang="en-US" sz="3400" dirty="0" smtClean="0"/>
              <a:t>Provided: </a:t>
            </a:r>
            <a:r>
              <a:rPr lang="en-US" sz="3400" b="1" dirty="0" smtClean="0"/>
              <a:t>Interactive Complexity </a:t>
            </a:r>
            <a:r>
              <a:rPr lang="en-US" sz="3400" b="1" dirty="0"/>
              <a:t>(491-90785) cont</a:t>
            </a:r>
            <a:r>
              <a:rPr lang="en-US" sz="3400" b="1" dirty="0" smtClean="0"/>
              <a:t>.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81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4 specific </a:t>
            </a:r>
            <a:r>
              <a:rPr lang="en-US" sz="2800" u="sng" dirty="0" smtClean="0"/>
              <a:t>communication factors</a:t>
            </a:r>
            <a:r>
              <a:rPr lang="en-US" sz="2800" dirty="0" smtClean="0"/>
              <a:t> </a:t>
            </a:r>
            <a:r>
              <a:rPr lang="en-US" sz="2800" i="1" dirty="0" smtClean="0"/>
              <a:t>during</a:t>
            </a:r>
            <a:r>
              <a:rPr lang="en-US" sz="2800" dirty="0" smtClean="0"/>
              <a:t> a visit that complicate delivery of the primary psychiatric procedure:</a:t>
            </a:r>
          </a:p>
          <a:p>
            <a:pPr marL="0" indent="0">
              <a:buNone/>
            </a:pPr>
            <a:endParaRPr lang="en-US" sz="1500" dirty="0" smtClean="0"/>
          </a:p>
          <a:p>
            <a:pPr marL="850392" lvl="1" indent="-457200">
              <a:buFont typeface="Wingdings 2"/>
              <a:buAutoNum type="arabicPeriod" startAt="4"/>
            </a:pPr>
            <a:r>
              <a:rPr lang="en-US" dirty="0" smtClean="0"/>
              <a:t>Use of play equipment, physical devices, </a:t>
            </a:r>
            <a:r>
              <a:rPr lang="en-US" strike="sngStrike" dirty="0"/>
              <a:t>interpreter or </a:t>
            </a:r>
            <a:r>
              <a:rPr lang="en-US" strike="sngStrike" dirty="0" smtClean="0"/>
              <a:t>translator</a:t>
            </a:r>
            <a:r>
              <a:rPr lang="en-US" dirty="0" smtClean="0">
                <a:solidFill>
                  <a:srgbClr val="FF0000"/>
                </a:solidFill>
              </a:rPr>
              <a:t>**</a:t>
            </a:r>
            <a:r>
              <a:rPr lang="en-US" dirty="0" smtClean="0"/>
              <a:t> to overcome barriers to diagnostic or therapeutic interaction</a:t>
            </a:r>
            <a:r>
              <a:rPr lang="en-US" dirty="0"/>
              <a:t> </a:t>
            </a:r>
            <a:r>
              <a:rPr lang="en-US" dirty="0" smtClean="0"/>
              <a:t>with a client </a:t>
            </a:r>
            <a:r>
              <a:rPr lang="en-US" strike="sngStrike" dirty="0"/>
              <a:t>who is not fluent in the same language </a:t>
            </a:r>
            <a:r>
              <a:rPr lang="en-US" strike="sngStrike" dirty="0" smtClean="0"/>
              <a:t>or</a:t>
            </a:r>
            <a:r>
              <a:rPr lang="en-US" dirty="0"/>
              <a:t> </a:t>
            </a:r>
            <a:r>
              <a:rPr lang="en-US" dirty="0" smtClean="0"/>
              <a:t>who has not developed or lost expressive or receptive language skills to use or understand typical language.</a:t>
            </a:r>
          </a:p>
          <a:p>
            <a:pPr marL="393192" lvl="1" indent="0">
              <a:buNone/>
            </a:pPr>
            <a:endParaRPr lang="en-US" sz="1500" dirty="0"/>
          </a:p>
          <a:p>
            <a:pPr lvl="2"/>
            <a:r>
              <a:rPr lang="en-US" sz="2200" dirty="0"/>
              <a:t>Vignette (reported </a:t>
            </a:r>
            <a:r>
              <a:rPr lang="en-US" sz="2200" dirty="0" smtClean="0"/>
              <a:t>with 456-90853</a:t>
            </a:r>
            <a:r>
              <a:rPr lang="en-US" sz="2200" dirty="0"/>
              <a:t>, </a:t>
            </a:r>
            <a:r>
              <a:rPr lang="en-US" sz="2200" dirty="0" smtClean="0"/>
              <a:t>group psychotherapy</a:t>
            </a:r>
            <a:r>
              <a:rPr lang="en-US" sz="2200" dirty="0"/>
              <a:t>)</a:t>
            </a:r>
          </a:p>
          <a:p>
            <a:pPr lvl="3"/>
            <a:r>
              <a:rPr lang="en-US" sz="2200" i="1" dirty="0" smtClean="0"/>
              <a:t>Group </a:t>
            </a:r>
            <a:r>
              <a:rPr lang="en-US" sz="2200" i="1" dirty="0"/>
              <a:t>psychotherapy for </a:t>
            </a:r>
            <a:r>
              <a:rPr lang="en-US" sz="2200" i="1" dirty="0" smtClean="0"/>
              <a:t>a young </a:t>
            </a:r>
            <a:r>
              <a:rPr lang="en-US" sz="2200" i="1" dirty="0"/>
              <a:t>child who requires </a:t>
            </a:r>
            <a:r>
              <a:rPr lang="en-US" sz="2200" i="1" dirty="0" smtClean="0"/>
              <a:t>play equipment </a:t>
            </a:r>
            <a:r>
              <a:rPr lang="en-US" sz="2200" i="1" dirty="0"/>
              <a:t>to participate </a:t>
            </a:r>
            <a:r>
              <a:rPr lang="en-US" sz="2200" i="1" dirty="0" smtClean="0"/>
              <a:t>in the </a:t>
            </a:r>
            <a:r>
              <a:rPr lang="en-US" sz="2200" i="1" dirty="0"/>
              <a:t>group </a:t>
            </a:r>
            <a:r>
              <a:rPr lang="en-US" sz="2200" i="1" dirty="0" smtClean="0"/>
              <a:t>therapeutic interaction</a:t>
            </a:r>
          </a:p>
          <a:p>
            <a:pPr marL="393192" lvl="1" indent="0">
              <a:buNone/>
            </a:pPr>
            <a:endParaRPr lang="en-US" sz="1500" dirty="0" smtClean="0"/>
          </a:p>
          <a:p>
            <a:pPr marL="393192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**</a:t>
            </a:r>
            <a:r>
              <a:rPr lang="en-US" b="1" dirty="0" smtClean="0"/>
              <a:t>Per CMS, 491 should not be used to bill </a:t>
            </a:r>
            <a:r>
              <a:rPr lang="en-US" b="1" i="1" dirty="0" smtClean="0"/>
              <a:t>solely </a:t>
            </a:r>
            <a:r>
              <a:rPr lang="en-US" b="1" dirty="0" smtClean="0"/>
              <a:t>for translation or interpretation services as that may be a violation of federal statute.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620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3095</TotalTime>
  <Words>8240</Words>
  <Application>Microsoft Office PowerPoint</Application>
  <PresentationFormat>On-screen Show (4:3)</PresentationFormat>
  <Paragraphs>1571</Paragraphs>
  <Slides>112</Slides>
  <Notes>92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112</vt:i4>
      </vt:variant>
    </vt:vector>
  </HeadingPairs>
  <TitlesOfParts>
    <vt:vector size="113" baseType="lpstr">
      <vt:lpstr>Apex</vt:lpstr>
      <vt:lpstr> Clinical Documentation (Non E/M) Training </vt:lpstr>
      <vt:lpstr>Objectives</vt:lpstr>
      <vt:lpstr>Potential Audiences</vt:lpstr>
      <vt:lpstr>Medical Necessity for Outpatient Specialty Mental Health Services</vt:lpstr>
      <vt:lpstr>Medical Necessity Criteria</vt:lpstr>
      <vt:lpstr>Medical Necessity Criteria</vt:lpstr>
      <vt:lpstr>Medical Necessity Criteria</vt:lpstr>
      <vt:lpstr>Medical Necessity Criteria</vt:lpstr>
      <vt:lpstr>Medical Necessity &amp; Key Documents</vt:lpstr>
      <vt:lpstr>Included Diagnosis Continued</vt:lpstr>
      <vt:lpstr>Helping the Client Identify Impairments—Role Play</vt:lpstr>
      <vt:lpstr>Identifying Impairments  Role Play Continued</vt:lpstr>
      <vt:lpstr>The Golden Thread</vt:lpstr>
      <vt:lpstr>The Golden Thread</vt:lpstr>
      <vt:lpstr>MH Assessment Step 1 of the Golden Thread</vt:lpstr>
      <vt:lpstr>MH Assessment Step 1 of the Golden Thread continued</vt:lpstr>
      <vt:lpstr>MH Assessment Step 1 of the Golden Thread continued</vt:lpstr>
      <vt:lpstr>MH Assessment Step 1 of the Golden Thread continued</vt:lpstr>
      <vt:lpstr>MH Assessment Step 1 of the Golden Thread continued</vt:lpstr>
      <vt:lpstr>MH Assessment Step 1 of the Golden Thread continued</vt:lpstr>
      <vt:lpstr>MH Assessment Step 1 of the Golden Thread continued</vt:lpstr>
      <vt:lpstr>MH Assessment Step 1 of the Golden Thread continued</vt:lpstr>
      <vt:lpstr>MH Assessment Step 1 of the Golden Thread continued</vt:lpstr>
      <vt:lpstr>Client Plan Step 2 of the Golden Thread</vt:lpstr>
      <vt:lpstr>Client Plan</vt:lpstr>
      <vt:lpstr>Client Plan</vt:lpstr>
      <vt:lpstr>Client Plan</vt:lpstr>
      <vt:lpstr>Client Plan</vt:lpstr>
      <vt:lpstr>Client Plan Step 2 of the Golden Thread continued</vt:lpstr>
      <vt:lpstr>Client Plan Step 2 of the Golden Thread continued</vt:lpstr>
      <vt:lpstr>Client Plan Step 2 of the Golden Thread continued</vt:lpstr>
      <vt:lpstr>Client Plan Step 2 of the Golden Thread continued</vt:lpstr>
      <vt:lpstr>Client Plan Step 2 of the Golden Thread continued</vt:lpstr>
      <vt:lpstr>Client Plan Step 2 of the Golden Thread continued</vt:lpstr>
      <vt:lpstr>Client Plan Step 2 of the Golden Thread continued</vt:lpstr>
      <vt:lpstr>Client Plan Step 2 of the Golden Thread continued</vt:lpstr>
      <vt:lpstr>Client Plan Step 2 of the Golden Thread continued</vt:lpstr>
      <vt:lpstr>Client Plan Step 2 of the Golden Thread continued</vt:lpstr>
      <vt:lpstr>Client Plan Step 2 of the Golden Thread continued</vt:lpstr>
      <vt:lpstr>Client Plan Step 2 of the Golden Thread continued</vt:lpstr>
      <vt:lpstr>Client Plan Step 2 of the Golden Thread continued</vt:lpstr>
      <vt:lpstr>Client Plan Step 2 of the Golden Thread continued</vt:lpstr>
      <vt:lpstr>Client Plan Step 2 of the Golden Thread continued</vt:lpstr>
      <vt:lpstr>Client Plan Step 2 of the Golden Thread continued</vt:lpstr>
      <vt:lpstr>MH Plan Example #1:  Impairment: Inability to maintain housing/placement</vt:lpstr>
      <vt:lpstr>MH Plan Example #1:  Impairment: Inability to maintain housing/placement cont.</vt:lpstr>
      <vt:lpstr>MH Plan Example #1:  Impairment: Inability to maintain housing/placement cont.</vt:lpstr>
      <vt:lpstr>MH Plan Example #1:  Impairment: Inability to maintain housing/placement cont.</vt:lpstr>
      <vt:lpstr>MH Plan Example #1: Impairment: Inability to maintain housing/placement cont.</vt:lpstr>
      <vt:lpstr>MH Plan Example #2: Impairment: Inability to obtain/maintain employment: chronic periods of unemployment or underemployment cont.</vt:lpstr>
      <vt:lpstr>MH Plan Example #2: Impairment: Inability to obtain/maintain employment: chronic periods of unemployment or underemployment cont.</vt:lpstr>
      <vt:lpstr>MH Plan Example #2: Impairment: Inability to obtain/maintain employment: chronic periods of unemployment or underemployment cont.</vt:lpstr>
      <vt:lpstr>MH Plan Example #2: Impairment: Inability to obtain/maintain employment: chronic periods of unemployment or underemployment cont.</vt:lpstr>
      <vt:lpstr>MH Plan Example #3: Impairment: Cocaine dependence and abuse cont.</vt:lpstr>
      <vt:lpstr>MH Plan Example #3: Impairment: Cocaine dependence and abuse cont.</vt:lpstr>
      <vt:lpstr>MH Plan Example #3: Impairment: Cocaine dependence and abuse cont.</vt:lpstr>
      <vt:lpstr>MH Plan Example #3: Impairment: Cocaine dependence and abuse.</vt:lpstr>
      <vt:lpstr>Progress Notes Step 3 of the Golden Thread continued</vt:lpstr>
      <vt:lpstr>Progress Notes Step 3 of the Golden Thread continued</vt:lpstr>
      <vt:lpstr>Progress Notes Step 3 of the Golden Thread continued</vt:lpstr>
      <vt:lpstr>Progress Notes Step 3 of the Golden Thread continued</vt:lpstr>
      <vt:lpstr>Progress Notes Step 3 of the Golden Thread continued</vt:lpstr>
      <vt:lpstr>Progress Notes Step 3 of the Golden Thread continued</vt:lpstr>
      <vt:lpstr>Progress Notes Step 3 of the Golden Thread continued</vt:lpstr>
      <vt:lpstr>Progress Notes Step 3 of the Golden Thread continued</vt:lpstr>
      <vt:lpstr>Objective &amp; Progress Note Exercise</vt:lpstr>
      <vt:lpstr>Procedure Codes</vt:lpstr>
      <vt:lpstr>Procedure Codes continued</vt:lpstr>
      <vt:lpstr>Psychiatric Diagnostic Evaluation Procedure Codes: 323—90791, 565—90792 Cont.</vt:lpstr>
      <vt:lpstr>Procedure Codes continued</vt:lpstr>
      <vt:lpstr>Procedure Codes continued</vt:lpstr>
      <vt:lpstr>Procedure Codes continued</vt:lpstr>
      <vt:lpstr>Procedure Codes continued</vt:lpstr>
      <vt:lpstr>Procedure Codes continued</vt:lpstr>
      <vt:lpstr>Procedure Codes continued</vt:lpstr>
      <vt:lpstr>Procedure Codes continued</vt:lpstr>
      <vt:lpstr>Procedure Codes continued</vt:lpstr>
      <vt:lpstr>Procedure Codes continued</vt:lpstr>
      <vt:lpstr>Procedure Codes continued</vt:lpstr>
      <vt:lpstr>Procedure Codes continued</vt:lpstr>
      <vt:lpstr>Non E/M Codes Psychotherapy based on Time Periods</vt:lpstr>
      <vt:lpstr>Choosing the non E/M Codes based on Face to Face Time Spent in Session </vt:lpstr>
      <vt:lpstr>Claiming Face-to-Face Time and Total Time:  Clinician’s Gateway</vt:lpstr>
      <vt:lpstr>PSYCHOTHERAPY FACE TO FACE TIME = 36” (:36)          DOC/TRAVEL TIME = 30” (:30)                TOTAL TIME = 66” (1:06)</vt:lpstr>
      <vt:lpstr>Claiming Face-to-Face Time and Total Time:  InSyst Direct Entry</vt:lpstr>
      <vt:lpstr>Add-On Codes (+)</vt:lpstr>
      <vt:lpstr>Add-On Codes continued:</vt:lpstr>
      <vt:lpstr>Procedure Codes continued</vt:lpstr>
      <vt:lpstr>Crisis Code 377-90839 (Used Alone)</vt:lpstr>
      <vt:lpstr>CRISIS THERAPY FACE TO FACE TIME = 45” (:45)               DOC/TRAVEL TIME = 15”  (:15)            TOTAL TIME = 60” (1:00)</vt:lpstr>
      <vt:lpstr>Crisis Code 377-90839  + 378-90840    </vt:lpstr>
      <vt:lpstr>CRISIS THERAPY FACE TO FACE TIME = 115”  (1:55)        DOC/TRAVEL TIME = 60” (1:00)  TOTAL TIME = 175” (2:55)</vt:lpstr>
      <vt:lpstr>Crisis Therapy:  154”f-f + 8”doc time</vt:lpstr>
      <vt:lpstr>Add-On Code for Additional Service Provided: Interactive Complexity</vt:lpstr>
      <vt:lpstr>Procedure Codes continued</vt:lpstr>
      <vt:lpstr>Add-On Code for Additional Service Provided: Interactive Complexity (491-90785) cont.</vt:lpstr>
      <vt:lpstr>Add-On Code for Additional Service Provided: Interactive Complexity (491-90785) cont.</vt:lpstr>
      <vt:lpstr>Add-On Code for Additional Service Provided: Interactive Complexity (491-90785) cont.</vt:lpstr>
      <vt:lpstr>Add-On Code for Additional Service Provided: Interactive Complexity (491-90785) cont.</vt:lpstr>
      <vt:lpstr>Add-On (+) Procedure Code for  Interactive Complexity  (+491-90785) </vt:lpstr>
      <vt:lpstr>Interactive Complexity (+) 491-90785 Add-on in InSyst &amp; CG</vt:lpstr>
      <vt:lpstr>Interactive Complexity 491-90785 Add-on (+) in Clinician’s Gateway (CG) EHR</vt:lpstr>
      <vt:lpstr>Documenting Add-On (+) Codes in Physical Chart’s Progress Notes</vt:lpstr>
      <vt:lpstr>Medication Support Services</vt:lpstr>
      <vt:lpstr>Medication Support Services</vt:lpstr>
      <vt:lpstr>Evaluation and Management (E/M) Codes:  99###</vt:lpstr>
      <vt:lpstr>Medication Support: RN/LVN/Psych Tech only (Not an add-on)</vt:lpstr>
      <vt:lpstr>Medication Support: Medical Providers (MD, DO, NP, PA, CNS) (Not an add-on)</vt:lpstr>
      <vt:lpstr>Additional Handouts</vt:lpstr>
      <vt:lpstr>Claims</vt:lpstr>
      <vt:lpstr>Claims</vt:lpstr>
      <vt:lpstr>Contact Us: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Medi-Cal &amp; Medicare Direct Line Staff Documentation Training</dc:title>
  <dc:creator>R. Anthony Sanders- Pfeifer</dc:creator>
  <cp:lastModifiedBy>R. Anthony Sanders- Pfeifer</cp:lastModifiedBy>
  <cp:revision>293</cp:revision>
  <cp:lastPrinted>2014-10-20T17:58:19Z</cp:lastPrinted>
  <dcterms:created xsi:type="dcterms:W3CDTF">2012-08-17T22:23:39Z</dcterms:created>
  <dcterms:modified xsi:type="dcterms:W3CDTF">2014-10-20T20:43:57Z</dcterms:modified>
</cp:coreProperties>
</file>