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3"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0" d="100"/>
          <a:sy n="80" d="100"/>
        </p:scale>
        <p:origin x="86" y="43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24D41-D142-496A-A769-D23DCA11A768}" type="datetimeFigureOut">
              <a:rPr lang="en-US" smtClean="0"/>
              <a:t>7/12/2019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7/12/2019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a:t>
            </a:r>
          </a:p>
          <a:p>
            <a:pPr marL="457200" lvl="1" indent="0">
              <a:lnSpc>
                <a:spcPct val="100000"/>
              </a:lnSpc>
              <a:spcBef>
                <a:spcPts val="0"/>
              </a:spcBef>
              <a:buNone/>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Tree>
    <p:extLst>
      <p:ext uri="{BB962C8B-B14F-4D97-AF65-F5344CB8AC3E}">
        <p14:creationId xmlns:p14="http://schemas.microsoft.com/office/powerpoint/2010/main" val="170834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6087"/>
          </a:xfrm>
        </p:spPr>
        <p:txBody>
          <a:bodyPr/>
          <a:lstStyle/>
          <a:p>
            <a:r>
              <a:rPr lang="en-US" dirty="0" smtClean="0"/>
              <a:t>Noabd-delivery system</a:t>
            </a:r>
            <a:endParaRPr lang="en-US" dirty="0"/>
          </a:p>
        </p:txBody>
      </p:sp>
      <p:sp>
        <p:nvSpPr>
          <p:cNvPr id="3" name="Content Placeholder 2"/>
          <p:cNvSpPr>
            <a:spLocks noGrp="1"/>
          </p:cNvSpPr>
          <p:nvPr>
            <p:ph sz="quarter" idx="13"/>
          </p:nvPr>
        </p:nvSpPr>
        <p:spPr>
          <a:xfrm>
            <a:off x="913774" y="1504604"/>
            <a:ext cx="10363826" cy="4929447"/>
          </a:xfrm>
        </p:spPr>
        <p:txBody>
          <a:bodyPr>
            <a:normAutofit/>
          </a:bodyPr>
          <a:lstStyle/>
          <a:p>
            <a:pPr marL="0" indent="0">
              <a:buNone/>
            </a:pPr>
            <a:r>
              <a:rPr lang="en-US" dirty="0"/>
              <a:t>ISSUED BY bhp: acbh AND ACBH-CONTRACTED </a:t>
            </a:r>
            <a:r>
              <a:rPr lang="en-US" dirty="0" smtClean="0"/>
              <a:t>PROVIDERS</a:t>
            </a:r>
          </a:p>
          <a:p>
            <a:pPr marL="0" indent="0">
              <a:buNone/>
            </a:pPr>
            <a:endParaRPr lang="en-US" dirty="0"/>
          </a:p>
          <a:p>
            <a:pPr marL="0" indent="0">
              <a:lnSpc>
                <a:spcPct val="100000"/>
              </a:lnSpc>
              <a:spcBef>
                <a:spcPts val="0"/>
              </a:spcBef>
              <a:buNone/>
            </a:pPr>
            <a:r>
              <a:rPr lang="en-US" b="1" i="1" cap="none" dirty="0">
                <a:solidFill>
                  <a:srgbClr val="00B050"/>
                </a:solidFill>
              </a:rPr>
              <a:t>Use this template when the BHP has determined that the beneficiary does not meet the criteria to be eligible for specialty mental health or substance use disorder services through the BHP.  </a:t>
            </a:r>
            <a:endParaRPr lang="en-US" b="1" i="1" cap="none" dirty="0" smtClean="0">
              <a:solidFill>
                <a:srgbClr val="00B050"/>
              </a:solidFill>
            </a:endParaRPr>
          </a:p>
          <a:p>
            <a:pPr marL="0" indent="0">
              <a:lnSpc>
                <a:spcPct val="100000"/>
              </a:lnSpc>
              <a:spcBef>
                <a:spcPts val="0"/>
              </a:spcBef>
              <a:buNone/>
            </a:pPr>
            <a:endParaRPr lang="en-US" cap="none" dirty="0" smtClean="0"/>
          </a:p>
          <a:p>
            <a:pPr marL="0" indent="0">
              <a:buNone/>
            </a:pPr>
            <a:r>
              <a:rPr lang="en-US" cap="none" dirty="0" smtClean="0"/>
              <a:t>RESPONSIBLE </a:t>
            </a:r>
            <a:r>
              <a:rPr lang="en-US" cap="none" dirty="0"/>
              <a:t>BHP PROVIDERS AND EXAMPLES OF WHEN TO ISSUE </a:t>
            </a:r>
            <a:r>
              <a:rPr lang="en-US" cap="none" dirty="0" smtClean="0"/>
              <a:t>THE NOABD-DELIVERY SYSTEM</a:t>
            </a:r>
          </a:p>
          <a:p>
            <a:pPr marL="0" indent="0">
              <a:lnSpc>
                <a:spcPct val="100000"/>
              </a:lnSpc>
              <a:spcBef>
                <a:spcPts val="0"/>
              </a:spcBef>
              <a:buNone/>
            </a:pPr>
            <a:r>
              <a:rPr lang="en-US" cap="none" dirty="0" smtClean="0"/>
              <a:t>ACBH </a:t>
            </a:r>
            <a:r>
              <a:rPr lang="en-US" cap="none" dirty="0"/>
              <a:t>departments/units that authorize SMHS or DMC-ODS services</a:t>
            </a:r>
          </a:p>
          <a:p>
            <a:pPr lvl="1">
              <a:lnSpc>
                <a:spcPct val="100000"/>
              </a:lnSpc>
              <a:spcBef>
                <a:spcPts val="0"/>
              </a:spcBef>
              <a:buFont typeface="Wingdings" panose="05000000000000000000" pitchFamily="2" charset="2"/>
              <a:buChar char="q"/>
            </a:pPr>
            <a:r>
              <a:rPr lang="en-US" cap="none" dirty="0" smtClean="0"/>
              <a:t>ACBH ACCESS</a:t>
            </a:r>
            <a:endParaRPr lang="en-US" b="1" cap="none" dirty="0" smtClean="0"/>
          </a:p>
          <a:p>
            <a:pPr marL="0" indent="0">
              <a:lnSpc>
                <a:spcPct val="100000"/>
              </a:lnSpc>
              <a:spcBef>
                <a:spcPts val="0"/>
              </a:spcBef>
              <a:buNone/>
            </a:pPr>
            <a:r>
              <a:rPr lang="en-US" cap="none" dirty="0"/>
              <a:t>ACBH-Contracted </a:t>
            </a:r>
            <a:r>
              <a:rPr lang="en-US" cap="none" dirty="0" smtClean="0"/>
              <a:t>providers that authorize SMHS or DMC-ODS services</a:t>
            </a:r>
          </a:p>
          <a:p>
            <a:pPr lvl="1">
              <a:lnSpc>
                <a:spcPct val="100000"/>
              </a:lnSpc>
              <a:spcBef>
                <a:spcPts val="0"/>
              </a:spcBef>
              <a:buFont typeface="Wingdings" panose="05000000000000000000" pitchFamily="2" charset="2"/>
              <a:buChar char="q"/>
            </a:pPr>
            <a:r>
              <a:rPr lang="en-US" cap="none" dirty="0" smtClean="0"/>
              <a:t>Contracted cultural/linguistic ACCESS lines</a:t>
            </a:r>
          </a:p>
          <a:p>
            <a:pPr lvl="1">
              <a:lnSpc>
                <a:spcPct val="100000"/>
              </a:lnSpc>
              <a:spcBef>
                <a:spcPts val="0"/>
              </a:spcBef>
              <a:buFont typeface="Wingdings" panose="05000000000000000000" pitchFamily="2" charset="2"/>
              <a:buChar char="q"/>
            </a:pPr>
            <a:r>
              <a:rPr lang="en-US" cap="none" dirty="0" smtClean="0"/>
              <a:t>Contracted 24/7 SUD Helpline</a:t>
            </a:r>
          </a:p>
          <a:p>
            <a:pPr marL="457200" lvl="1" indent="0">
              <a:lnSpc>
                <a:spcPct val="100000"/>
              </a:lnSpc>
              <a:spcBef>
                <a:spcPts val="0"/>
              </a:spcBef>
              <a:buNone/>
            </a:pPr>
            <a:endParaRPr lang="en-US" cap="none" dirty="0" smtClean="0"/>
          </a:p>
          <a:p>
            <a:pPr marL="0" indent="0">
              <a:lnSpc>
                <a:spcPct val="100000"/>
              </a:lnSpc>
              <a:spcBef>
                <a:spcPts val="0"/>
              </a:spcBef>
              <a:buNone/>
            </a:pPr>
            <a:r>
              <a:rPr lang="en-US" cap="none" dirty="0" smtClean="0"/>
              <a:t>NOABD-Delivery System </a:t>
            </a:r>
            <a:r>
              <a:rPr lang="en-US" cap="none" dirty="0"/>
              <a:t>Timeliness Standard:  </a:t>
            </a:r>
          </a:p>
          <a:p>
            <a:pPr marL="0" indent="0">
              <a:lnSpc>
                <a:spcPct val="100000"/>
              </a:lnSpc>
              <a:spcBef>
                <a:spcPts val="0"/>
              </a:spcBef>
              <a:buNone/>
            </a:pPr>
            <a:r>
              <a:rPr lang="en-US" cap="none" dirty="0"/>
              <a:t>BHP must mail the notice to the beneficiary within two (2) business days of the decision. </a:t>
            </a:r>
          </a:p>
          <a:p>
            <a:pPr marL="0" indent="0">
              <a:lnSpc>
                <a:spcPct val="100000"/>
              </a:lnSpc>
              <a:spcBef>
                <a:spcPts val="0"/>
              </a:spcBef>
              <a:buNone/>
            </a:pPr>
            <a:endParaRPr lang="en-US" cap="none" dirty="0"/>
          </a:p>
        </p:txBody>
      </p:sp>
    </p:spTree>
    <p:extLst>
      <p:ext uri="{BB962C8B-B14F-4D97-AF65-F5344CB8AC3E}">
        <p14:creationId xmlns:p14="http://schemas.microsoft.com/office/powerpoint/2010/main" val="721194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4322"/>
            <a:ext cx="10364451" cy="969214"/>
          </a:xfrm>
        </p:spPr>
        <p:txBody>
          <a:bodyPr/>
          <a:lstStyle/>
          <a:p>
            <a:r>
              <a:rPr lang="en-US" dirty="0" smtClean="0"/>
              <a:t>Noabd-Modification</a:t>
            </a:r>
            <a:endParaRPr lang="en-US" dirty="0"/>
          </a:p>
        </p:txBody>
      </p:sp>
      <p:sp>
        <p:nvSpPr>
          <p:cNvPr id="3" name="Content Placeholder 2"/>
          <p:cNvSpPr>
            <a:spLocks noGrp="1"/>
          </p:cNvSpPr>
          <p:nvPr>
            <p:ph sz="quarter" idx="13"/>
          </p:nvPr>
        </p:nvSpPr>
        <p:spPr>
          <a:xfrm>
            <a:off x="917169" y="1122218"/>
            <a:ext cx="10363826" cy="5419897"/>
          </a:xfrm>
        </p:spPr>
        <p:txBody>
          <a:bodyPr>
            <a:normAutofit fontScale="25000" lnSpcReduction="20000"/>
          </a:bodyPr>
          <a:lstStyle/>
          <a:p>
            <a:pPr marL="0" indent="0">
              <a:buNone/>
            </a:pPr>
            <a:r>
              <a:rPr lang="en-US" sz="7200" dirty="0"/>
              <a:t>ISSUED BY bhp: acbh AND ACBH-CONTRACTED </a:t>
            </a:r>
            <a:r>
              <a:rPr lang="en-US" sz="7200" dirty="0" smtClean="0"/>
              <a:t>PROVIDERS</a:t>
            </a:r>
            <a:endParaRPr lang="en-US" sz="7200" dirty="0"/>
          </a:p>
          <a:p>
            <a:pPr marL="0" indent="0">
              <a:buNone/>
            </a:pPr>
            <a:r>
              <a:rPr lang="en-US" sz="7200" b="1" i="1" cap="none" dirty="0" smtClean="0">
                <a:solidFill>
                  <a:srgbClr val="00B050"/>
                </a:solidFill>
              </a:rPr>
              <a:t>Use this template when the BHP modifies or limits a </a:t>
            </a:r>
            <a:r>
              <a:rPr lang="en-US" sz="7200" b="1" i="1" u="sng" cap="none" dirty="0" smtClean="0">
                <a:solidFill>
                  <a:srgbClr val="00B050"/>
                </a:solidFill>
              </a:rPr>
              <a:t>provider’s</a:t>
            </a:r>
            <a:r>
              <a:rPr lang="en-US" sz="7200" b="1" i="1" cap="none" dirty="0" smtClean="0">
                <a:solidFill>
                  <a:srgbClr val="00B050"/>
                </a:solidFill>
              </a:rPr>
              <a:t> request for a service, including reductions in frequency and/or duration of services, and approval of alternative treatments and services. </a:t>
            </a:r>
          </a:p>
          <a:p>
            <a:pPr marL="0" indent="0">
              <a:buNone/>
            </a:pPr>
            <a:r>
              <a:rPr lang="en-US" sz="7200" cap="none" dirty="0" smtClean="0"/>
              <a:t>RESPONSIBLE </a:t>
            </a:r>
            <a:r>
              <a:rPr lang="en-US" sz="7200" cap="none" dirty="0"/>
              <a:t>BHP PROVIDERS AND EXAMPLES OF WHEN TO ISSUE THE </a:t>
            </a:r>
            <a:r>
              <a:rPr lang="en-US" sz="7200" cap="none" dirty="0" smtClean="0"/>
              <a:t>NOABD-MODIFICATION</a:t>
            </a:r>
          </a:p>
          <a:p>
            <a:pPr marL="0" indent="0">
              <a:buNone/>
            </a:pPr>
            <a:r>
              <a:rPr lang="en-US" sz="7200" cap="none" dirty="0" smtClean="0"/>
              <a:t>ACBH </a:t>
            </a:r>
            <a:r>
              <a:rPr lang="en-US" sz="7200" cap="none" dirty="0"/>
              <a:t>departments/units that authorize SMHS or DMC-ODS services</a:t>
            </a:r>
          </a:p>
          <a:p>
            <a:pPr lvl="1">
              <a:lnSpc>
                <a:spcPct val="100000"/>
              </a:lnSpc>
              <a:spcBef>
                <a:spcPts val="0"/>
              </a:spcBef>
              <a:buFont typeface="Wingdings" panose="05000000000000000000" pitchFamily="2" charset="2"/>
              <a:buChar char="q"/>
            </a:pPr>
            <a:r>
              <a:rPr lang="en-US" sz="7200" cap="none" dirty="0" smtClean="0"/>
              <a:t>ACBH </a:t>
            </a:r>
            <a:r>
              <a:rPr lang="en-US" sz="7200" cap="none" dirty="0"/>
              <a:t>Utilization Management Program (UM) uses this template </a:t>
            </a:r>
            <a:r>
              <a:rPr lang="en-US" sz="7200" cap="none" dirty="0" smtClean="0"/>
              <a:t>when service authorization requests from </a:t>
            </a:r>
            <a:r>
              <a:rPr lang="en-US" sz="7200" cap="none" dirty="0"/>
              <a:t>DMC-ODS residential treatment </a:t>
            </a:r>
            <a:r>
              <a:rPr lang="en-US" sz="7200" cap="none" dirty="0" smtClean="0"/>
              <a:t>providers and </a:t>
            </a:r>
            <a:r>
              <a:rPr lang="en-US" sz="7200" cap="none" dirty="0"/>
              <a:t>SMHS </a:t>
            </a:r>
            <a:r>
              <a:rPr lang="en-US" sz="7200" cap="none" dirty="0" smtClean="0"/>
              <a:t>providers (e.g. day </a:t>
            </a:r>
            <a:r>
              <a:rPr lang="en-US" sz="7200" cap="none" dirty="0"/>
              <a:t>treatment, ECT</a:t>
            </a:r>
            <a:r>
              <a:rPr lang="en-US" sz="7200" cap="none" dirty="0" smtClean="0"/>
              <a:t>, </a:t>
            </a:r>
            <a:r>
              <a:rPr lang="en-US" sz="7200" cap="none" dirty="0"/>
              <a:t>Fee-for-Service (</a:t>
            </a:r>
            <a:r>
              <a:rPr lang="en-US" sz="7200" cap="none" dirty="0" smtClean="0"/>
              <a:t>FFS) Network, and AB1299/SB785) are approved as modified (e.g. FFS Network provider requests weekly family therapy, but is approved for biweekly family therapy).  </a:t>
            </a:r>
          </a:p>
          <a:p>
            <a:pPr lvl="1">
              <a:lnSpc>
                <a:spcPct val="100000"/>
              </a:lnSpc>
              <a:spcBef>
                <a:spcPts val="0"/>
              </a:spcBef>
              <a:buFont typeface="Wingdings" panose="05000000000000000000" pitchFamily="2" charset="2"/>
              <a:buChar char="q"/>
            </a:pPr>
            <a:r>
              <a:rPr lang="en-US" sz="7200" cap="none" dirty="0" smtClean="0"/>
              <a:t>ACBH </a:t>
            </a:r>
            <a:r>
              <a:rPr lang="en-US" sz="7200" cap="none" dirty="0"/>
              <a:t>ACCESS uses this template </a:t>
            </a:r>
            <a:r>
              <a:rPr lang="en-US" sz="7200" cap="none" dirty="0" smtClean="0"/>
              <a:t>when service authorization requests from psychological testing, FFS </a:t>
            </a:r>
            <a:r>
              <a:rPr lang="en-US" sz="7200" cap="none" dirty="0"/>
              <a:t>Network providers and </a:t>
            </a:r>
            <a:r>
              <a:rPr lang="en-US" sz="7200" cap="none" dirty="0" smtClean="0"/>
              <a:t>AB1299/SB785 are approved as </a:t>
            </a:r>
            <a:r>
              <a:rPr lang="en-US" sz="7200" cap="none" dirty="0"/>
              <a:t>modified (e.g. Beneficiary request for service team/case management (aka Level 1), but approved for FFS Network provider (aka Level 3).  </a:t>
            </a:r>
          </a:p>
          <a:p>
            <a:pPr marL="0" indent="0">
              <a:spcBef>
                <a:spcPts val="0"/>
              </a:spcBef>
              <a:buNone/>
            </a:pPr>
            <a:r>
              <a:rPr lang="en-US" sz="7200" cap="none" dirty="0"/>
              <a:t>ACBH-Contracted providers that authorize SMHS or DMC-ODS </a:t>
            </a:r>
            <a:r>
              <a:rPr lang="en-US" sz="7200" cap="none" dirty="0" smtClean="0"/>
              <a:t>services</a:t>
            </a:r>
          </a:p>
          <a:p>
            <a:pPr lvl="1">
              <a:spcBef>
                <a:spcPts val="0"/>
              </a:spcBef>
              <a:buFont typeface="Wingdings" panose="05000000000000000000" pitchFamily="2" charset="2"/>
              <a:buChar char="q"/>
            </a:pPr>
            <a:r>
              <a:rPr lang="en-US" sz="7200" cap="none" dirty="0" smtClean="0"/>
              <a:t>Contracted 24/7 SUD Helpline uses this template when providers’ service authorization requests for SMC-ODS are approved as modified (e.g.  Acute psychiatric hospital requests residential treatment, but is approved for residential recovery + IOS).  </a:t>
            </a:r>
          </a:p>
          <a:p>
            <a:pPr marL="0" indent="0">
              <a:spcBef>
                <a:spcPts val="0"/>
              </a:spcBef>
              <a:buNone/>
            </a:pPr>
            <a:endParaRPr lang="en-US" sz="7200" cap="none" dirty="0"/>
          </a:p>
          <a:p>
            <a:pPr marL="0" indent="0">
              <a:buNone/>
            </a:pPr>
            <a:r>
              <a:rPr lang="en-US" sz="7200" cap="none" dirty="0" smtClean="0"/>
              <a:t>NOABD-Modification </a:t>
            </a:r>
            <a:r>
              <a:rPr lang="en-US" sz="7200" cap="none" dirty="0"/>
              <a:t>Timeliness </a:t>
            </a:r>
            <a:r>
              <a:rPr lang="en-US" sz="7200" cap="none" dirty="0" smtClean="0"/>
              <a:t>Standards:  The BHP must mail the notice to the beneficiary within two (2) business days of the decision.  Provider notification within 24 hours.  </a:t>
            </a:r>
            <a:endParaRPr lang="en-US" sz="7200" cap="none" dirty="0"/>
          </a:p>
          <a:p>
            <a:pPr marL="0" indent="0">
              <a:buNone/>
            </a:pPr>
            <a:r>
              <a:rPr lang="en-US" sz="6400" cap="none" dirty="0" smtClean="0"/>
              <a:t> </a:t>
            </a:r>
          </a:p>
          <a:p>
            <a:pPr marL="0" indent="0">
              <a:buNone/>
            </a:pPr>
            <a:endParaRPr lang="en-US" cap="none" dirty="0"/>
          </a:p>
          <a:p>
            <a:pPr marL="0" indent="0">
              <a:buNone/>
            </a:pPr>
            <a:endParaRPr lang="en-US" cap="none" dirty="0" smtClean="0"/>
          </a:p>
          <a:p>
            <a:pPr marL="0" indent="0">
              <a:buNone/>
            </a:pPr>
            <a:endParaRPr lang="en-US" cap="none" dirty="0"/>
          </a:p>
        </p:txBody>
      </p:sp>
    </p:spTree>
    <p:extLst>
      <p:ext uri="{BB962C8B-B14F-4D97-AF65-F5344CB8AC3E}">
        <p14:creationId xmlns:p14="http://schemas.microsoft.com/office/powerpoint/2010/main" val="10325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92500" lnSpcReduction="20000"/>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terminates, reduces or suspends a previously authorized service.  </a:t>
            </a:r>
          </a:p>
          <a:p>
            <a:pPr marL="0" indent="0">
              <a:buNone/>
            </a:pPr>
            <a:r>
              <a:rPr lang="en-US" cap="none" dirty="0"/>
              <a:t>RESPONSIBLE BHP PROVIDERS AND EXAMPLES OF WHEN TO ISSUE THE </a:t>
            </a:r>
            <a:r>
              <a:rPr lang="en-US" cap="none" dirty="0" smtClean="0"/>
              <a:t>NOABD-TERMINATION</a:t>
            </a:r>
          </a:p>
          <a:p>
            <a:pPr marL="0" indent="0">
              <a:lnSpc>
                <a:spcPct val="100000"/>
              </a:lnSpc>
              <a:spcBef>
                <a:spcPts val="0"/>
              </a:spcBef>
              <a:buNone/>
            </a:pPr>
            <a:r>
              <a:rPr lang="en-US" cap="none" dirty="0"/>
              <a:t>ACBH departments/units that authorize SMHS or DMC-ODS </a:t>
            </a:r>
            <a:r>
              <a:rPr lang="en-US" cap="none" dirty="0" smtClean="0"/>
              <a:t>services</a:t>
            </a:r>
          </a:p>
          <a:p>
            <a:pPr lvl="1">
              <a:lnSpc>
                <a:spcPct val="100000"/>
              </a:lnSpc>
              <a:spcBef>
                <a:spcPts val="0"/>
              </a:spcBef>
              <a:buFont typeface="Wingdings" panose="05000000000000000000" pitchFamily="2" charset="2"/>
              <a:buChar char="q"/>
            </a:pPr>
            <a:r>
              <a:rPr lang="en-US" cap="none" dirty="0" smtClean="0"/>
              <a:t>ACBH </a:t>
            </a:r>
            <a:r>
              <a:rPr lang="en-US" cap="none" dirty="0"/>
              <a:t>Utilization Management Program (UM) uses this template </a:t>
            </a:r>
            <a:r>
              <a:rPr lang="en-US" cap="none" dirty="0" smtClean="0"/>
              <a:t>when DMC-ODS residential </a:t>
            </a:r>
            <a:r>
              <a:rPr lang="en-US" cap="none" dirty="0"/>
              <a:t>treatment </a:t>
            </a:r>
            <a:r>
              <a:rPr lang="en-US" cap="none" dirty="0" smtClean="0"/>
              <a:t>or SMHS </a:t>
            </a:r>
            <a:r>
              <a:rPr lang="en-US" cap="none" dirty="0"/>
              <a:t>Fee-for-Service (FFS) </a:t>
            </a:r>
            <a:r>
              <a:rPr lang="en-US"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cap="none" dirty="0" smtClean="0"/>
              <a:t>ACBH-Contracted </a:t>
            </a:r>
            <a:r>
              <a:rPr lang="en-US" cap="none" dirty="0"/>
              <a:t>providers that authorize SMHS or DMC-ODS </a:t>
            </a:r>
            <a:r>
              <a:rPr lang="en-US" cap="none" dirty="0" smtClean="0"/>
              <a:t>services</a:t>
            </a:r>
          </a:p>
          <a:p>
            <a:pPr lvl="1">
              <a:lnSpc>
                <a:spcPct val="100000"/>
              </a:lnSpc>
              <a:spcBef>
                <a:spcPts val="0"/>
              </a:spcBef>
              <a:buFont typeface="Wingdings" panose="05000000000000000000" pitchFamily="2" charset="2"/>
              <a:buChar char="q"/>
            </a:pPr>
            <a:r>
              <a:rPr lang="en-US" cap="none" dirty="0" smtClean="0"/>
              <a:t>When a beneficiary has lost contact with a </a:t>
            </a:r>
            <a:r>
              <a:rPr lang="en-US" cap="none" dirty="0" err="1" smtClean="0"/>
              <a:t>Tx</a:t>
            </a:r>
            <a:r>
              <a:rPr lang="en-US" cap="none" dirty="0" smtClean="0"/>
              <a:t> Provider and the </a:t>
            </a:r>
            <a:r>
              <a:rPr lang="en-US" cap="none" dirty="0" err="1" smtClean="0"/>
              <a:t>Tx</a:t>
            </a:r>
            <a:r>
              <a:rPr lang="en-US" cap="none" dirty="0" smtClean="0"/>
              <a:t> Provider is not able to contact/locate the beneficiary and closes the episode.</a:t>
            </a:r>
          </a:p>
          <a:p>
            <a:pPr marL="0" indent="0">
              <a:buNone/>
            </a:pPr>
            <a:r>
              <a:rPr lang="en-US" cap="none" dirty="0" smtClean="0"/>
              <a:t>NOABD-Termination </a:t>
            </a:r>
            <a:r>
              <a:rPr lang="en-US" cap="none" dirty="0"/>
              <a:t>Timeliness </a:t>
            </a:r>
            <a:r>
              <a:rPr lang="en-US" cap="none" dirty="0" smtClean="0"/>
              <a:t>Standards:  BHP must mail the notice to the beneficiary at least ten (10) days before the date of the </a:t>
            </a:r>
            <a:r>
              <a:rPr lang="en-US" cap="none" dirty="0"/>
              <a:t>action, except as permitted under 42 CFR 431.213 and 431.214 (e.g.  &lt;10 days if the safety or health of individuals in the facility is endangered due to the clinical or behavioral status of the resident).  </a:t>
            </a:r>
            <a:r>
              <a:rPr lang="en-US" cap="none" dirty="0" smtClean="0"/>
              <a:t>Requires provider notification within 24 hours.  </a:t>
            </a:r>
          </a:p>
          <a:p>
            <a:pPr marL="0" indent="0">
              <a:buNone/>
            </a:pPr>
            <a:r>
              <a:rPr lang="en-US" cap="none" dirty="0"/>
              <a:t>NOTE: Services 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dirty="0"/>
              <a:t>ISSUED BY bhp: acbh AND ACBH-CONTRACTED </a:t>
            </a:r>
            <a:r>
              <a:rPr lang="en-US" dirty="0" smtClean="0"/>
              <a:t>PROVIDERS</a:t>
            </a:r>
          </a:p>
          <a:p>
            <a:pPr marL="0" indent="0">
              <a:buNone/>
            </a:pPr>
            <a:endParaRPr lang="en-US" dirty="0"/>
          </a:p>
          <a:p>
            <a:pPr marL="0" indent="0">
              <a:lnSpc>
                <a:spcPct val="100000"/>
              </a:lnSpc>
              <a:spcBef>
                <a:spcPts val="0"/>
              </a:spcBef>
              <a:buNone/>
            </a:pPr>
            <a:r>
              <a:rPr lang="en-US"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cap="none" dirty="0"/>
              <a:t>RESPONSIBLE BHP PROVIDERS AND EXAMPLES OF WHEN TO ISSUE THE </a:t>
            </a:r>
            <a:r>
              <a:rPr lang="en-US" cap="none" dirty="0" smtClean="0"/>
              <a:t>NOABD-TIMELY ACCESS</a:t>
            </a:r>
          </a:p>
          <a:p>
            <a:pPr marL="0" indent="0">
              <a:lnSpc>
                <a:spcPct val="100000"/>
              </a:lnSpc>
              <a:spcBef>
                <a:spcPts val="0"/>
              </a:spcBef>
              <a:buNone/>
            </a:pPr>
            <a:r>
              <a:rPr lang="en-US" cap="none" dirty="0"/>
              <a:t>ACBH </a:t>
            </a:r>
            <a:r>
              <a:rPr lang="en-US"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cap="none" dirty="0" smtClean="0"/>
              <a:t>ACBH </a:t>
            </a:r>
            <a:r>
              <a:rPr lang="en-US" cap="none" dirty="0"/>
              <a:t>ACCESS uses this template when </a:t>
            </a:r>
            <a:r>
              <a:rPr lang="en-US" cap="none" dirty="0" smtClean="0"/>
              <a:t>a beneficiary has requested SMHS service(s) and the </a:t>
            </a:r>
            <a:r>
              <a:rPr lang="en-US" cap="none" smtClean="0"/>
              <a:t>first </a:t>
            </a:r>
            <a:r>
              <a:rPr lang="en-US" cap="none" smtClean="0"/>
              <a:t>known available/offered </a:t>
            </a:r>
            <a:r>
              <a:rPr lang="en-US" cap="none" dirty="0" smtClean="0"/>
              <a:t>appointment is outside of timely access standards (e.g. beneficiary request for outpatient psychiatry and is not offered an appointment within 15 business days).</a:t>
            </a:r>
          </a:p>
          <a:p>
            <a:pPr marL="0" indent="0">
              <a:lnSpc>
                <a:spcPct val="100000"/>
              </a:lnSpc>
              <a:spcBef>
                <a:spcPts val="0"/>
              </a:spcBef>
              <a:buNone/>
            </a:pPr>
            <a:r>
              <a:rPr lang="en-US"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cap="none" dirty="0" err="1" smtClean="0"/>
              <a:t>Tx</a:t>
            </a:r>
            <a:r>
              <a:rPr lang="en-US" cap="none" dirty="0" smtClean="0"/>
              <a:t> Providers use this template when they cannot offer the initial appointment within the timely access standards (For SMHS, the date at the top of the referral letter sent to the provider by ACBH ACCESS is the date of the beneficiary’s initial request for services).  </a:t>
            </a:r>
          </a:p>
          <a:p>
            <a:pPr lvl="1">
              <a:lnSpc>
                <a:spcPct val="100000"/>
              </a:lnSpc>
              <a:spcBef>
                <a:spcPts val="0"/>
              </a:spcBef>
              <a:buFont typeface="Wingdings" panose="05000000000000000000" pitchFamily="2" charset="2"/>
              <a:buChar char="q"/>
            </a:pPr>
            <a:endParaRPr lang="en-US" cap="none" dirty="0" smtClean="0"/>
          </a:p>
          <a:p>
            <a:pPr marL="0" indent="0">
              <a:lnSpc>
                <a:spcPct val="100000"/>
              </a:lnSpc>
              <a:spcBef>
                <a:spcPts val="0"/>
              </a:spcBef>
              <a:buNone/>
            </a:pPr>
            <a:r>
              <a:rPr lang="en-US" cap="none" dirty="0" smtClean="0"/>
              <a:t>NOABD-Timely Access Timeliness </a:t>
            </a:r>
            <a:r>
              <a:rPr lang="en-US" cap="none" dirty="0"/>
              <a:t>Standard: </a:t>
            </a:r>
            <a:r>
              <a:rPr lang="en-US" cap="none" dirty="0" smtClean="0"/>
              <a:t>The BHP must mail the notice to the beneficiary within two (2) business days.  </a:t>
            </a:r>
            <a:endParaRPr lang="en-US"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and/or appeals is not met.  </a:t>
            </a:r>
            <a:endParaRPr lang="en-US" b="1" i="1" cap="none" dirty="0">
              <a:solidFill>
                <a:srgbClr val="00B050"/>
              </a:solidFill>
            </a:endParaRPr>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681644" y="1463039"/>
            <a:ext cx="3732414" cy="5181600"/>
          </a:xfrm>
          <a:prstGeom prst="rect">
            <a:avLst/>
          </a:prstGeom>
        </p:spPr>
      </p:pic>
      <p:sp>
        <p:nvSpPr>
          <p:cNvPr id="5" name="Text Placeholder 4"/>
          <p:cNvSpPr>
            <a:spLocks noGrp="1"/>
          </p:cNvSpPr>
          <p:nvPr>
            <p:ph type="body" sz="half" idx="2"/>
          </p:nvPr>
        </p:nvSpPr>
        <p:spPr>
          <a:xfrm>
            <a:off x="5003656" y="1463039"/>
            <a:ext cx="6160337" cy="4655128"/>
          </a:xfrm>
        </p:spPr>
        <p:txBody>
          <a:bodyPr>
            <a:normAutofit/>
          </a:bodyPr>
          <a:lstStyle/>
          <a:p>
            <a:pPr marL="342900" indent="-342900" algn="l">
              <a:buFont typeface="+mj-lt"/>
              <a:buAutoNum type="alphaUcPeriod"/>
            </a:pPr>
            <a:r>
              <a:rPr lang="en-US" cap="none" dirty="0" smtClean="0"/>
              <a:t>Complete gray italicized areas </a:t>
            </a:r>
          </a:p>
          <a:p>
            <a:pPr marL="342900" indent="-342900" algn="l">
              <a:buFont typeface="+mj-lt"/>
              <a:buAutoNum type="alphaUcPeriod"/>
            </a:pPr>
            <a:r>
              <a:rPr lang="en-US" cap="none" dirty="0" smtClean="0"/>
              <a:t>Insert in plain language the adverse benefit determination, the </a:t>
            </a:r>
            <a:r>
              <a:rPr lang="en-US" u="sng" cap="none" dirty="0" smtClean="0"/>
              <a:t>clinical reason(s)</a:t>
            </a:r>
            <a:r>
              <a:rPr lang="en-US" cap="none" dirty="0" smtClean="0"/>
              <a:t>, and the </a:t>
            </a:r>
            <a:r>
              <a:rPr lang="en-US" u="sng" cap="none" dirty="0" smtClean="0"/>
              <a:t>criteria or guidelines </a:t>
            </a:r>
            <a:r>
              <a:rPr lang="en-US" cap="none" dirty="0" smtClean="0"/>
              <a:t>used, including citations to the </a:t>
            </a:r>
            <a:r>
              <a:rPr lang="en-US" u="sng" cap="none" dirty="0" smtClean="0"/>
              <a:t>specific regulations.</a:t>
            </a:r>
          </a:p>
          <a:p>
            <a:pPr lvl="1">
              <a:lnSpc>
                <a:spcPct val="100000"/>
              </a:lnSpc>
              <a:spcBef>
                <a:spcPts val="0"/>
              </a:spcBef>
            </a:pPr>
            <a:endParaRPr lang="en-US" cap="none" dirty="0" smtClean="0"/>
          </a:p>
          <a:p>
            <a:pPr algn="l">
              <a:lnSpc>
                <a:spcPct val="100000"/>
              </a:lnSpc>
              <a:spcBef>
                <a:spcPts val="0"/>
              </a:spcBef>
            </a:pPr>
            <a:r>
              <a:rPr lang="en-US" cap="none" dirty="0" smtClean="0"/>
              <a:t>NOABD-DENIAL EXAMPLE:  </a:t>
            </a:r>
          </a:p>
          <a:p>
            <a:pPr algn="l">
              <a:lnSpc>
                <a:spcPct val="100000"/>
              </a:lnSpc>
              <a:spcBef>
                <a:spcPts val="0"/>
              </a:spcBef>
            </a:pPr>
            <a:r>
              <a:rPr lang="en-US" cap="none" dirty="0" smtClean="0"/>
              <a:t>Beneficiary A has asked ACBH to approve specialty mental health individual therapy services.  This request is denied.  The reason for the denial is </a:t>
            </a:r>
            <a:r>
              <a:rPr lang="en-US" b="1" i="1" cap="none" dirty="0" smtClean="0">
                <a:solidFill>
                  <a:srgbClr val="00B050"/>
                </a:solidFill>
              </a:rPr>
              <a:t>your current condition does not meet specialty mental health service criteria: 1. symptoms and impairment described appear to be substance-related; 2. medical necessity criteria, in accordance with </a:t>
            </a:r>
            <a:r>
              <a:rPr lang="en-US" b="1" i="1" cap="none" dirty="0">
                <a:solidFill>
                  <a:srgbClr val="00B050"/>
                </a:solidFill>
              </a:rPr>
              <a:t>Title 9, CCR, §</a:t>
            </a:r>
            <a:r>
              <a:rPr lang="en-US"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b="1" i="1" cap="none" dirty="0">
              <a:solidFill>
                <a:srgbClr val="00B050"/>
              </a:solidFill>
            </a:endParaRPr>
          </a:p>
          <a:p>
            <a:pPr algn="l">
              <a:lnSpc>
                <a:spcPct val="100000"/>
              </a:lnSpc>
              <a:spcBef>
                <a:spcPts val="0"/>
              </a:spcBef>
            </a:pPr>
            <a:r>
              <a:rPr lang="en-US" cap="none" dirty="0" smtClean="0"/>
              <a:t>C.    Insert your program/department name and phone number </a:t>
            </a:r>
            <a:r>
              <a:rPr lang="en-US" b="1" i="1" cap="none" dirty="0" smtClean="0">
                <a:solidFill>
                  <a:srgbClr val="00B050"/>
                </a:solidFill>
              </a:rPr>
              <a:t> </a:t>
            </a:r>
            <a:endParaRPr lang="en-US" cap="none" dirty="0" smtClean="0"/>
          </a:p>
          <a:p>
            <a:pPr marL="342900" indent="-342900" algn="l">
              <a:buFont typeface="+mj-lt"/>
              <a:buAutoNum type="arabicPeriod"/>
            </a:pPr>
            <a:endParaRPr lang="en-US" cap="none"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lstStyle/>
          <a:p>
            <a:r>
              <a:rPr lang="en-US" dirty="0" smtClean="0"/>
              <a:t>How to complete a NOABD, Continued</a:t>
            </a:r>
            <a:endParaRPr lang="en-US" dirty="0"/>
          </a:p>
        </p:txBody>
      </p:sp>
      <p:sp>
        <p:nvSpPr>
          <p:cNvPr id="5" name="Text Placeholder 4"/>
          <p:cNvSpPr>
            <a:spLocks noGrp="1"/>
          </p:cNvSpPr>
          <p:nvPr>
            <p:ph type="body" sz="half" idx="2"/>
          </p:nvPr>
        </p:nvSpPr>
        <p:spPr>
          <a:xfrm>
            <a:off x="5818301" y="1449323"/>
            <a:ext cx="5944208" cy="1551572"/>
          </a:xfrm>
        </p:spPr>
        <p:txBody>
          <a:bodyPr>
            <a:normAutofit fontScale="92500" lnSpcReduction="20000"/>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 or if your program/department requires ACBH assistance alternative communication formats such as audio translation,</a:t>
            </a:r>
          </a:p>
          <a:p>
            <a:pPr marL="285750" indent="-285750" algn="l">
              <a:buFont typeface="Wingdings" panose="05000000000000000000" pitchFamily="2" charset="2"/>
              <a:buChar char="q"/>
            </a:pPr>
            <a:r>
              <a:rPr lang="en-US" cap="none" dirty="0" smtClean="0"/>
              <a:t>Insert the ACBH QA Informing Materials Line: (510) 567-8233</a:t>
            </a:r>
          </a:p>
        </p:txBody>
      </p:sp>
      <p:pic>
        <p:nvPicPr>
          <p:cNvPr id="7" name="Picture 6"/>
          <p:cNvPicPr>
            <a:picLocks noChangeAspect="1"/>
          </p:cNvPicPr>
          <p:nvPr/>
        </p:nvPicPr>
        <p:blipFill>
          <a:blip r:embed="rId2"/>
          <a:stretch>
            <a:fillRect/>
          </a:stretch>
        </p:blipFill>
        <p:spPr>
          <a:xfrm>
            <a:off x="382385" y="1388051"/>
            <a:ext cx="4264430" cy="1612843"/>
          </a:xfrm>
          <a:prstGeom prst="rect">
            <a:avLst/>
          </a:prstGeom>
        </p:spPr>
      </p:pic>
      <p:sp>
        <p:nvSpPr>
          <p:cNvPr id="8" name="Right Arrow 7"/>
          <p:cNvSpPr/>
          <p:nvPr/>
        </p:nvSpPr>
        <p:spPr>
          <a:xfrm>
            <a:off x="4862944" y="1898211"/>
            <a:ext cx="739228" cy="484632"/>
          </a:xfrm>
          <a:prstGeom prst="rightArrow">
            <a:avLst/>
          </a:prstGeom>
          <a:solidFill>
            <a:srgbClr val="00B05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pic>
        <p:nvPicPr>
          <p:cNvPr id="9" name="Picture 8"/>
          <p:cNvPicPr>
            <a:picLocks noChangeAspect="1"/>
          </p:cNvPicPr>
          <p:nvPr/>
        </p:nvPicPr>
        <p:blipFill>
          <a:blip r:embed="rId3"/>
          <a:stretch>
            <a:fillRect/>
          </a:stretch>
        </p:blipFill>
        <p:spPr>
          <a:xfrm>
            <a:off x="349134" y="3902911"/>
            <a:ext cx="4330932" cy="1762125"/>
          </a:xfrm>
          <a:prstGeom prst="rect">
            <a:avLst/>
          </a:prstGeom>
        </p:spPr>
      </p:pic>
      <p:sp>
        <p:nvSpPr>
          <p:cNvPr id="10" name="Right Arrow 9"/>
          <p:cNvSpPr/>
          <p:nvPr/>
        </p:nvSpPr>
        <p:spPr>
          <a:xfrm>
            <a:off x="4862944" y="4411426"/>
            <a:ext cx="739228" cy="484632"/>
          </a:xfrm>
          <a:prstGeom prst="rightArrow">
            <a:avLst/>
          </a:prstGeom>
          <a:solidFill>
            <a:srgbClr val="00B05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11" name="Text Placeholder 4"/>
          <p:cNvSpPr txBox="1">
            <a:spLocks/>
          </p:cNvSpPr>
          <p:nvPr/>
        </p:nvSpPr>
        <p:spPr>
          <a:xfrm>
            <a:off x="5751799" y="3742179"/>
            <a:ext cx="5944208" cy="266693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cap="none" dirty="0" smtClean="0"/>
              <a:t>For “Signature Block”  and “telephone number” insert:</a:t>
            </a:r>
          </a:p>
          <a:p>
            <a:pPr marL="285750" indent="-285750" algn="l">
              <a:buFont typeface="Wingdings" panose="05000000000000000000" pitchFamily="2" charset="2"/>
              <a:buChar char="q"/>
            </a:pPr>
            <a:r>
              <a:rPr lang="en-US" cap="none" dirty="0" smtClean="0"/>
              <a:t>Name of issuer/decision-maker</a:t>
            </a:r>
          </a:p>
          <a:p>
            <a:pPr marL="285750" indent="-285750" algn="l">
              <a:buFont typeface="Wingdings" panose="05000000000000000000" pitchFamily="2" charset="2"/>
              <a:buChar char="q"/>
            </a:pPr>
            <a:r>
              <a:rPr lang="en-US" cap="none" dirty="0" smtClean="0"/>
              <a:t>Direct telephone number or extension of the decision-maker</a:t>
            </a:r>
          </a:p>
          <a:p>
            <a:pPr algn="l"/>
            <a:endParaRPr lang="en-US" cap="none" dirty="0"/>
          </a:p>
          <a:p>
            <a:pPr algn="l"/>
            <a:r>
              <a:rPr lang="en-US" cap="none" dirty="0" smtClean="0"/>
              <a:t>The indicated Enclosures are required to be sent with all issued NOABDs.  </a:t>
            </a:r>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a:t>
            </a:r>
            <a:r>
              <a:rPr lang="en-US" cap="none" dirty="0" smtClean="0">
                <a:solidFill>
                  <a:srgbClr val="FF0000"/>
                </a:solidFill>
              </a:rPr>
              <a:t>xxx-x-xx</a:t>
            </a:r>
            <a:r>
              <a:rPr lang="en-US" cap="none" dirty="0" smtClean="0"/>
              <a:t>.  Notices of Adverse Benefit Determination for Medi-Cal Beneficiaries (2/15/19)</a:t>
            </a:r>
            <a:endParaRPr lang="en-US" cap="none"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aseline="-25000" dirty="0"/>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b="1" i="1" dirty="0" smtClean="0">
                <a:solidFill>
                  <a:srgbClr val="00B050"/>
                </a:solidFill>
              </a:rPr>
              <a:t>Noabd- delivery system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 modification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rgbClr val="00B050"/>
                </a:solidFill>
              </a:rPr>
              <a:t>Noabd- grievance &amp; appeal timely resolution </a:t>
            </a:r>
            <a:r>
              <a:rPr lang="en-US" baseline="30000" dirty="0" smtClean="0">
                <a:solidFill>
                  <a:srgbClr val="00B050"/>
                </a:solidFill>
              </a:rPr>
              <a:t>1</a:t>
            </a:r>
          </a:p>
          <a:p>
            <a:pPr marL="0" indent="0">
              <a:buNone/>
            </a:pPr>
            <a:r>
              <a:rPr lang="en-US" b="1" baseline="30000" dirty="0" smtClean="0">
                <a:solidFill>
                  <a:srgbClr val="00B050"/>
                </a:solidFill>
              </a:rPr>
              <a:t>NOTE:  NOABD TEMPLATE ISSUED BY acbh AND acbh-CONTRACTED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pic>
        <p:nvPicPr>
          <p:cNvPr id="6" name="Picture 5"/>
          <p:cNvPicPr>
            <a:picLocks noChangeAspect="1"/>
          </p:cNvPicPr>
          <p:nvPr/>
        </p:nvPicPr>
        <p:blipFill>
          <a:blip r:embed="rId3"/>
          <a:stretch>
            <a:fillRect/>
          </a:stretch>
        </p:blipFill>
        <p:spPr>
          <a:xfrm>
            <a:off x="1097279" y="808264"/>
            <a:ext cx="9933709" cy="5600700"/>
          </a:xfrm>
          <a:prstGeom prst="rect">
            <a:avLst/>
          </a:prstGeom>
        </p:spPr>
      </p:pic>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psychological testing requests, </a:t>
            </a:r>
            <a:r>
              <a:rPr lang="en-US" u="sng" cap="none" dirty="0" smtClean="0"/>
              <a:t>initial </a:t>
            </a:r>
            <a:r>
              <a:rPr lang="en-US" cap="none" dirty="0" smtClean="0"/>
              <a:t>requests for FFS Network providers and AB1299/SB785, and for beneficiary requests for specific service modality/level of care that are approved as modified (e.g. Beneficiary request for service team/case management (aka Level 1), but approved for FFS Network provider (aka Level 3).  </a:t>
            </a:r>
          </a:p>
          <a:p>
            <a:pPr marL="457200" lvl="1" indent="0">
              <a:lnSpc>
                <a:spcPct val="100000"/>
              </a:lnSpc>
              <a:spcBef>
                <a:spcPts val="0"/>
              </a:spcBef>
              <a:buNone/>
            </a:pPr>
            <a:endParaRPr lang="en-US" cap="none" dirty="0" smtClean="0"/>
          </a:p>
        </p:txBody>
      </p:sp>
    </p:spTree>
    <p:extLst>
      <p:ext uri="{BB962C8B-B14F-4D97-AF65-F5344CB8AC3E}">
        <p14:creationId xmlns:p14="http://schemas.microsoft.com/office/powerpoint/2010/main" val="384387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813</TotalTime>
  <Words>2352</Words>
  <Application>Microsoft Office PowerPoint</Application>
  <PresentationFormat>Widescreen</PresentationFormat>
  <Paragraphs>185</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Malgun Gothic</vt:lpstr>
      <vt:lpstr>Arial</vt:lpstr>
      <vt:lpstr>Calibri</vt:lpstr>
      <vt:lpstr>Georgia</vt:lpstr>
      <vt:lpstr>Tw Cen MT</vt:lpstr>
      <vt:lpstr>Verdana</vt:lpstr>
      <vt:lpstr>Wingdings</vt:lpstr>
      <vt:lpstr>Droplet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Noabd-delivery system</vt:lpstr>
      <vt:lpstr>Noabd-Modification</vt:lpstr>
      <vt:lpstr>NOAbd- termination</vt:lpstr>
      <vt:lpstr>NOABD- Timely Access </vt:lpstr>
      <vt:lpstr>NOABD-grievance &amp; appeal timely resolution</vt:lpstr>
      <vt:lpstr>How to complete a NOABD</vt:lpstr>
      <vt:lpstr>How to complete a NOABD, Continued</vt:lpstr>
      <vt:lpstr>NOABD Record keeping and submission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Barbara Saler</cp:lastModifiedBy>
  <cp:revision>92</cp:revision>
  <dcterms:created xsi:type="dcterms:W3CDTF">2019-05-22T21:40:14Z</dcterms:created>
  <dcterms:modified xsi:type="dcterms:W3CDTF">2019-07-12T23:07:35Z</dcterms:modified>
</cp:coreProperties>
</file>