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1" r:id="rId3"/>
    <p:sldId id="257" r:id="rId4"/>
    <p:sldId id="259" r:id="rId5"/>
    <p:sldId id="260" r:id="rId6"/>
    <p:sldId id="261" r:id="rId7"/>
    <p:sldId id="262" r:id="rId8"/>
    <p:sldId id="263" r:id="rId9"/>
    <p:sldId id="264" r:id="rId10"/>
    <p:sldId id="265" r:id="rId11"/>
    <p:sldId id="266" r:id="rId12"/>
    <p:sldId id="269" r:id="rId13"/>
    <p:sldId id="282" r:id="rId14"/>
    <p:sldId id="268" r:id="rId15"/>
    <p:sldId id="270" r:id="rId16"/>
    <p:sldId id="280" r:id="rId17"/>
    <p:sldId id="271" r:id="rId18"/>
    <p:sldId id="283" r:id="rId19"/>
    <p:sldId id="272" r:id="rId20"/>
    <p:sldId id="273" r:id="rId21"/>
    <p:sldId id="274" r:id="rId22"/>
    <p:sldId id="275" r:id="rId23"/>
    <p:sldId id="279" r:id="rId24"/>
    <p:sldId id="276" r:id="rId25"/>
    <p:sldId id="277" r:id="rId26"/>
    <p:sldId id="284"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40" d="100"/>
          <a:sy n="140" d="100"/>
        </p:scale>
        <p:origin x="108"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79757-49F1-4773-BD9D-3843864FFB1F}"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1070A-122B-4DF6-962B-ED5F5CD2DB85}" type="slidenum">
              <a:rPr lang="en-US" smtClean="0"/>
              <a:t>‹#›</a:t>
            </a:fld>
            <a:endParaRPr lang="en-US"/>
          </a:p>
        </p:txBody>
      </p:sp>
    </p:spTree>
    <p:extLst>
      <p:ext uri="{BB962C8B-B14F-4D97-AF65-F5344CB8AC3E}">
        <p14:creationId xmlns:p14="http://schemas.microsoft.com/office/powerpoint/2010/main" val="235482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could spend some time acknowledging the missteps</a:t>
            </a:r>
            <a:r>
              <a:rPr lang="en-US" baseline="0" dirty="0"/>
              <a:t> of this policy roll out?  People are obviously frustrated.</a:t>
            </a:r>
            <a:endParaRPr lang="en-US" dirty="0"/>
          </a:p>
        </p:txBody>
      </p:sp>
      <p:sp>
        <p:nvSpPr>
          <p:cNvPr id="4" name="Slide Number Placeholder 3"/>
          <p:cNvSpPr>
            <a:spLocks noGrp="1"/>
          </p:cNvSpPr>
          <p:nvPr>
            <p:ph type="sldNum" sz="quarter" idx="10"/>
          </p:nvPr>
        </p:nvSpPr>
        <p:spPr/>
        <p:txBody>
          <a:bodyPr/>
          <a:lstStyle/>
          <a:p>
            <a:fld id="{4321070A-122B-4DF6-962B-ED5F5CD2DB85}" type="slidenum">
              <a:rPr lang="en-US" smtClean="0"/>
              <a:t>2</a:t>
            </a:fld>
            <a:endParaRPr lang="en-US"/>
          </a:p>
        </p:txBody>
      </p:sp>
    </p:spTree>
    <p:extLst>
      <p:ext uri="{BB962C8B-B14F-4D97-AF65-F5344CB8AC3E}">
        <p14:creationId xmlns:p14="http://schemas.microsoft.com/office/powerpoint/2010/main" val="439826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FDA7A01-A925-4BC0-8BD6-F416E3C6F4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8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139BD5-09ED-464D-81C1-80193CC97EEA}"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40897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1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24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89959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41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78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86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89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162795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139BD5-09ED-464D-81C1-80193CC97EE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A7A01-A925-4BC0-8BD6-F416E3C6F4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46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139BD5-09ED-464D-81C1-80193CC97EEA}"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346606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39BD5-09ED-464D-81C1-80193CC97EEA}"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A7A01-A925-4BC0-8BD6-F416E3C6F4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01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139BD5-09ED-464D-81C1-80193CC97EEA}"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A7A01-A925-4BC0-8BD6-F416E3C6F4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32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39BD5-09ED-464D-81C1-80193CC97EEA}"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416919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139BD5-09ED-464D-81C1-80193CC97EEA}"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7A01-A925-4BC0-8BD6-F416E3C6F4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96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139BD5-09ED-464D-81C1-80193CC97EEA}"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7A01-A925-4BC0-8BD6-F416E3C6F4C1}" type="slidenum">
              <a:rPr lang="en-US" smtClean="0"/>
              <a:t>‹#›</a:t>
            </a:fld>
            <a:endParaRPr lang="en-US"/>
          </a:p>
        </p:txBody>
      </p:sp>
    </p:spTree>
    <p:extLst>
      <p:ext uri="{BB962C8B-B14F-4D97-AF65-F5344CB8AC3E}">
        <p14:creationId xmlns:p14="http://schemas.microsoft.com/office/powerpoint/2010/main" val="203639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39BD5-09ED-464D-81C1-80193CC97EEA}" type="datetimeFigureOut">
              <a:rPr lang="en-US" smtClean="0"/>
              <a:t>8/6/2019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DA7A01-A925-4BC0-8BD6-F416E3C6F4C1}" type="slidenum">
              <a:rPr lang="en-US" smtClean="0"/>
              <a:t>‹#›</a:t>
            </a:fld>
            <a:endParaRPr lang="en-US"/>
          </a:p>
        </p:txBody>
      </p:sp>
    </p:spTree>
    <p:extLst>
      <p:ext uri="{BB962C8B-B14F-4D97-AF65-F5344CB8AC3E}">
        <p14:creationId xmlns:p14="http://schemas.microsoft.com/office/powerpoint/2010/main" val="2004387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search?rlz=1C1CAFC_enUS802US802&amp;q=quotes+about+time&amp;tbm=isch&amp;source=univ&amp;sa=X&amp;ved=2ahUKEwjqifL9hpjjAhUiAp0JHUXECMUQsAR6BAgEEAE&amp;biw=1034&amp;bih=620" TargetMode="External"/><Relationship Id="rId2" Type="http://schemas.openxmlformats.org/officeDocument/2006/relationships/hyperlink" Target="https://www.thewellmadeclock.com/clock-jokes/" TargetMode="External"/><Relationship Id="rId1" Type="http://schemas.openxmlformats.org/officeDocument/2006/relationships/slideLayout" Target="../slideLayouts/slideLayout2.xml"/><Relationship Id="rId5" Type="http://schemas.openxmlformats.org/officeDocument/2006/relationships/hyperlink" Target="https://www.google.com/search?q=time+images&amp;rlz=1C1CAFC_enUS802US802&amp;source=lnms&amp;tbm=isch&amp;sa=X&amp;ved=0ahUKEwj__IbZhZjjAhUBQ80KHdu0CysQ_AUIECgB&amp;biw=1034&amp;bih=620" TargetMode="External"/><Relationship Id="rId4" Type="http://schemas.openxmlformats.org/officeDocument/2006/relationships/hyperlink" Target="https://www.ranker.com/list/the-best-songs-with-time-in-the-title/ranker-mus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Timeliness Clinical Documentation Standards Training</a:t>
            </a:r>
          </a:p>
        </p:txBody>
      </p:sp>
      <p:sp>
        <p:nvSpPr>
          <p:cNvPr id="3" name="Subtitle 2"/>
          <p:cNvSpPr>
            <a:spLocks noGrp="1"/>
          </p:cNvSpPr>
          <p:nvPr>
            <p:ph type="subTitle" idx="1"/>
          </p:nvPr>
        </p:nvSpPr>
        <p:spPr/>
        <p:txBody>
          <a:bodyPr>
            <a:normAutofit lnSpcReduction="10000"/>
          </a:bodyPr>
          <a:lstStyle/>
          <a:p>
            <a:r>
              <a:rPr lang="en-US" dirty="0"/>
              <a:t>Amy Saucier, LMFT</a:t>
            </a:r>
          </a:p>
          <a:p>
            <a:r>
              <a:rPr lang="en-US" dirty="0"/>
              <a:t>Phuong Lai, </a:t>
            </a:r>
            <a:r>
              <a:rPr lang="en-US" dirty="0" err="1"/>
              <a:t>Psy.D</a:t>
            </a:r>
            <a:r>
              <a:rPr lang="en-US" dirty="0"/>
              <a:t>. </a:t>
            </a:r>
          </a:p>
          <a:p>
            <a:r>
              <a:rPr lang="en-US" dirty="0"/>
              <a:t>Deanna Kolda, LCSW</a:t>
            </a:r>
          </a:p>
          <a:p>
            <a:endParaRPr lang="en-US" dirty="0"/>
          </a:p>
        </p:txBody>
      </p:sp>
    </p:spTree>
    <p:extLst>
      <p:ext uri="{BB962C8B-B14F-4D97-AF65-F5344CB8AC3E}">
        <p14:creationId xmlns:p14="http://schemas.microsoft.com/office/powerpoint/2010/main" val="305464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determine if a beneficiary is a new client or returning new client</a:t>
            </a:r>
          </a:p>
        </p:txBody>
      </p:sp>
      <p:sp>
        <p:nvSpPr>
          <p:cNvPr id="3" name="Content Placeholder 2"/>
          <p:cNvSpPr>
            <a:spLocks noGrp="1"/>
          </p:cNvSpPr>
          <p:nvPr>
            <p:ph idx="1"/>
          </p:nvPr>
        </p:nvSpPr>
        <p:spPr/>
        <p:txBody>
          <a:bodyPr>
            <a:normAutofit/>
          </a:bodyPr>
          <a:lstStyle/>
          <a:p>
            <a:r>
              <a:rPr lang="en-US" dirty="0"/>
              <a:t>1. A beneficiary is a new client if they do not have a PSP number</a:t>
            </a:r>
          </a:p>
          <a:p>
            <a:r>
              <a:rPr lang="en-US" dirty="0"/>
              <a:t>2. A beneficiary is a new returning client if </a:t>
            </a:r>
            <a:r>
              <a:rPr lang="en-US" dirty="0" err="1"/>
              <a:t>InSyst</a:t>
            </a:r>
            <a:r>
              <a:rPr lang="en-US" dirty="0"/>
              <a:t> or </a:t>
            </a:r>
            <a:r>
              <a:rPr lang="en-US" dirty="0" err="1"/>
              <a:t>Clinican’s</a:t>
            </a:r>
            <a:r>
              <a:rPr lang="en-US" dirty="0"/>
              <a:t> Gateway Face sheet shows </a:t>
            </a:r>
            <a:r>
              <a:rPr lang="en-US" dirty="0" smtClean="0"/>
              <a:t>no services </a:t>
            </a:r>
            <a:r>
              <a:rPr lang="en-US" dirty="0"/>
              <a:t>in the last 12 months</a:t>
            </a:r>
            <a:r>
              <a:rPr lang="en-US" dirty="0" smtClean="0"/>
              <a:t>.</a:t>
            </a:r>
          </a:p>
          <a:p>
            <a:pPr lvl="1"/>
            <a:r>
              <a:rPr lang="en-US" dirty="0" smtClean="0"/>
              <a:t>If a client has only received services that did not bill </a:t>
            </a:r>
            <a:r>
              <a:rPr lang="en-US" dirty="0" err="1" smtClean="0"/>
              <a:t>medi-cal</a:t>
            </a:r>
            <a:r>
              <a:rPr lang="en-US" dirty="0" smtClean="0"/>
              <a:t> they are still considered new (</a:t>
            </a:r>
            <a:r>
              <a:rPr lang="en-US" dirty="0" err="1" smtClean="0"/>
              <a:t>ie</a:t>
            </a:r>
            <a:r>
              <a:rPr lang="en-US" dirty="0" smtClean="0"/>
              <a:t>. outreach teams, jail services, etc.)</a:t>
            </a:r>
            <a:endParaRPr lang="en-US" dirty="0"/>
          </a:p>
          <a:p>
            <a:pPr marL="0" indent="0">
              <a:buNone/>
            </a:pPr>
            <a:endParaRPr lang="en-US" dirty="0"/>
          </a:p>
        </p:txBody>
      </p:sp>
    </p:spTree>
    <p:extLst>
      <p:ext uri="{BB962C8B-B14F-4D97-AF65-F5344CB8AC3E}">
        <p14:creationId xmlns:p14="http://schemas.microsoft.com/office/powerpoint/2010/main" val="162338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Service</a:t>
            </a:r>
          </a:p>
        </p:txBody>
      </p:sp>
      <p:sp>
        <p:nvSpPr>
          <p:cNvPr id="3" name="Content Placeholder 2"/>
          <p:cNvSpPr>
            <a:spLocks noGrp="1"/>
          </p:cNvSpPr>
          <p:nvPr>
            <p:ph idx="1"/>
          </p:nvPr>
        </p:nvSpPr>
        <p:spPr/>
        <p:txBody>
          <a:bodyPr>
            <a:normAutofit/>
          </a:bodyPr>
          <a:lstStyle/>
          <a:p>
            <a:r>
              <a:rPr lang="en-US" dirty="0">
                <a:solidFill>
                  <a:srgbClr val="000000"/>
                </a:solidFill>
                <a:latin typeface="Times New Roman" panose="02020603050405020304" pitchFamily="18" charset="0"/>
              </a:rPr>
              <a:t>Psychiatry= </a:t>
            </a:r>
            <a:r>
              <a:rPr lang="en-US" dirty="0"/>
              <a:t>evaluation of the need for administration of and education about the risks and benefits associated with medication.</a:t>
            </a:r>
            <a:endParaRPr lang="en-US" dirty="0">
              <a:solidFill>
                <a:srgbClr val="000000"/>
              </a:solidFill>
              <a:latin typeface="Times New Roman" panose="02020603050405020304" pitchFamily="18" charset="0"/>
            </a:endParaRPr>
          </a:p>
          <a:p>
            <a:pPr lvl="0">
              <a:buClr>
                <a:srgbClr val="83992A"/>
              </a:buClr>
            </a:pPr>
            <a:r>
              <a:rPr lang="en-US" dirty="0">
                <a:solidFill>
                  <a:srgbClr val="000000"/>
                </a:solidFill>
                <a:latin typeface="Times New Roman" panose="02020603050405020304" pitchFamily="18" charset="0"/>
              </a:rPr>
              <a:t>Outpatient=</a:t>
            </a:r>
            <a:r>
              <a:rPr lang="en-US" sz="2000" dirty="0">
                <a:solidFill>
                  <a:srgbClr val="000000"/>
                </a:solidFill>
                <a:latin typeface="Times New Roman" panose="02020603050405020304" pitchFamily="18" charset="0"/>
              </a:rPr>
              <a:t>Crisis services, Mental Health Services, and Fee for Service, Case management</a:t>
            </a:r>
          </a:p>
          <a:p>
            <a:pPr lvl="0">
              <a:buClr>
                <a:srgbClr val="83992A"/>
              </a:buClr>
            </a:pPr>
            <a:r>
              <a:rPr lang="en-US" dirty="0" smtClean="0">
                <a:solidFill>
                  <a:srgbClr val="000000"/>
                </a:solidFill>
                <a:latin typeface="Times New Roman" panose="02020603050405020304" pitchFamily="18" charset="0"/>
              </a:rPr>
              <a:t>Outpatient </a:t>
            </a:r>
            <a:r>
              <a:rPr lang="en-US" dirty="0">
                <a:solidFill>
                  <a:srgbClr val="000000"/>
                </a:solidFill>
                <a:latin typeface="Times New Roman" panose="02020603050405020304" pitchFamily="18" charset="0"/>
              </a:rPr>
              <a:t>Services-Prior Authorization </a:t>
            </a:r>
            <a:r>
              <a:rPr lang="en-US" dirty="0" smtClean="0">
                <a:solidFill>
                  <a:srgbClr val="000000"/>
                </a:solidFill>
                <a:latin typeface="Times New Roman" panose="02020603050405020304" pitchFamily="18" charset="0"/>
              </a:rPr>
              <a:t>=</a:t>
            </a:r>
            <a:r>
              <a:rPr lang="en-US" dirty="0"/>
              <a:t>Intensive home based services, day treatment intensive, day rehabilitation, therapeutic behavioral services, therapeutic foster care</a:t>
            </a:r>
            <a:endParaRPr lang="en-US" dirty="0">
              <a:solidFill>
                <a:srgbClr val="00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7626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of First Contact to Request Service</a:t>
            </a:r>
          </a:p>
        </p:txBody>
      </p:sp>
      <p:sp>
        <p:nvSpPr>
          <p:cNvPr id="3" name="Content Placeholder 2"/>
          <p:cNvSpPr>
            <a:spLocks noGrp="1"/>
          </p:cNvSpPr>
          <p:nvPr>
            <p:ph idx="1"/>
          </p:nvPr>
        </p:nvSpPr>
        <p:spPr/>
        <p:txBody>
          <a:bodyPr>
            <a:normAutofit lnSpcReduction="10000"/>
          </a:bodyPr>
          <a:lstStyle/>
          <a:p>
            <a:pPr marL="0" indent="0">
              <a:buNone/>
            </a:pPr>
            <a:r>
              <a:rPr lang="en-US" dirty="0"/>
              <a:t>When any new </a:t>
            </a:r>
            <a:r>
              <a:rPr lang="en-US" dirty="0" err="1"/>
              <a:t>medi-cal</a:t>
            </a:r>
            <a:r>
              <a:rPr lang="en-US" dirty="0"/>
              <a:t> eligible person calls ACCESS, walk ins, interacts with crisis services etc.</a:t>
            </a:r>
          </a:p>
          <a:p>
            <a:pPr lvl="1"/>
            <a:r>
              <a:rPr lang="en-US" dirty="0"/>
              <a:t>Even if you are unable to see that person and it results in a referral back to access it is the date of first contact. </a:t>
            </a:r>
          </a:p>
          <a:p>
            <a:pPr lvl="1"/>
            <a:r>
              <a:rPr lang="en-US" dirty="0"/>
              <a:t>Service can only be requested by Client or client’s legal </a:t>
            </a:r>
            <a:r>
              <a:rPr lang="en-US" dirty="0" smtClean="0"/>
              <a:t>guardian</a:t>
            </a:r>
            <a:endParaRPr lang="en-US" dirty="0"/>
          </a:p>
          <a:p>
            <a:r>
              <a:rPr lang="en-US" dirty="0" err="1"/>
              <a:t>Medi-cal</a:t>
            </a:r>
            <a:r>
              <a:rPr lang="en-US" dirty="0"/>
              <a:t> eligible is defined as someone who has </a:t>
            </a:r>
            <a:r>
              <a:rPr lang="en-US" dirty="0" err="1"/>
              <a:t>medi-cal</a:t>
            </a:r>
            <a:r>
              <a:rPr lang="en-US" dirty="0"/>
              <a:t> insurance or may have </a:t>
            </a:r>
            <a:r>
              <a:rPr lang="en-US" dirty="0" err="1"/>
              <a:t>medi-cal</a:t>
            </a:r>
            <a:r>
              <a:rPr lang="en-US" dirty="0"/>
              <a:t> insurance retroactively applied.  Clients can not be in a lock out setting.</a:t>
            </a:r>
          </a:p>
          <a:p>
            <a:pPr lvl="1"/>
            <a:endParaRPr lang="en-US" dirty="0"/>
          </a:p>
          <a:p>
            <a:endParaRPr lang="en-US" dirty="0"/>
          </a:p>
        </p:txBody>
      </p:sp>
    </p:spTree>
    <p:extLst>
      <p:ext uri="{BB962C8B-B14F-4D97-AF65-F5344CB8AC3E}">
        <p14:creationId xmlns:p14="http://schemas.microsoft.com/office/powerpoint/2010/main" val="294346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Times New Roman" panose="02020603050405020304" pitchFamily="18" charset="0"/>
              </a:rPr>
              <a:t>Time Requirements</a:t>
            </a:r>
            <a:endParaRPr lang="en-US" dirty="0"/>
          </a:p>
        </p:txBody>
      </p:sp>
      <p:sp>
        <p:nvSpPr>
          <p:cNvPr id="3" name="Content Placeholder 2"/>
          <p:cNvSpPr>
            <a:spLocks noGrp="1"/>
          </p:cNvSpPr>
          <p:nvPr>
            <p:ph idx="1"/>
          </p:nvPr>
        </p:nvSpPr>
        <p:spPr/>
        <p:txBody>
          <a:bodyPr/>
          <a:lstStyle/>
          <a:p>
            <a:r>
              <a:rPr lang="en-US" dirty="0">
                <a:solidFill>
                  <a:srgbClr val="000000"/>
                </a:solidFill>
                <a:latin typeface="Times New Roman" panose="02020603050405020304" pitchFamily="18" charset="0"/>
              </a:rPr>
              <a:t>Providers are required to offer an appointment from the date of the request. </a:t>
            </a:r>
          </a:p>
          <a:p>
            <a:pPr lvl="1"/>
            <a:r>
              <a:rPr lang="en-US" dirty="0">
                <a:solidFill>
                  <a:srgbClr val="000000"/>
                </a:solidFill>
                <a:latin typeface="Times New Roman" panose="02020603050405020304" pitchFamily="18" charset="0"/>
              </a:rPr>
              <a:t>Psychiatry 15 days</a:t>
            </a:r>
          </a:p>
          <a:p>
            <a:pPr lvl="1"/>
            <a:r>
              <a:rPr lang="en-US" dirty="0">
                <a:solidFill>
                  <a:srgbClr val="000000"/>
                </a:solidFill>
                <a:latin typeface="Times New Roman" panose="02020603050405020304" pitchFamily="18" charset="0"/>
              </a:rPr>
              <a:t>Outpatient prior authorization not required 10 days</a:t>
            </a:r>
          </a:p>
          <a:p>
            <a:pPr lvl="1"/>
            <a:r>
              <a:rPr lang="en-US" dirty="0">
                <a:solidFill>
                  <a:srgbClr val="000000"/>
                </a:solidFill>
                <a:latin typeface="Times New Roman" panose="02020603050405020304" pitchFamily="18" charset="0"/>
              </a:rPr>
              <a:t>Outpatient prior authorization is required 10 days</a:t>
            </a:r>
          </a:p>
        </p:txBody>
      </p:sp>
    </p:spTree>
    <p:extLst>
      <p:ext uri="{BB962C8B-B14F-4D97-AF65-F5344CB8AC3E}">
        <p14:creationId xmlns:p14="http://schemas.microsoft.com/office/powerpoint/2010/main" val="279406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Urgent services</a:t>
            </a:r>
          </a:p>
        </p:txBody>
      </p:sp>
      <p:sp>
        <p:nvSpPr>
          <p:cNvPr id="3" name="Content Placeholder 2"/>
          <p:cNvSpPr>
            <a:spLocks noGrp="1"/>
          </p:cNvSpPr>
          <p:nvPr>
            <p:ph idx="1"/>
          </p:nvPr>
        </p:nvSpPr>
        <p:spPr/>
        <p:txBody>
          <a:bodyPr>
            <a:normAutofit fontScale="85000" lnSpcReduction="20000"/>
          </a:bodyPr>
          <a:lstStyle/>
          <a:p>
            <a:r>
              <a:rPr lang="en-US" dirty="0">
                <a:solidFill>
                  <a:srgbClr val="000000"/>
                </a:solidFill>
                <a:latin typeface="Times New Roman" panose="02020603050405020304" pitchFamily="18" charset="0"/>
              </a:rPr>
              <a:t>A request for service shall be considered urgent when the enrollee’s condition is such that the enrollee faces an imminent and serious threat to their health, including, but not limited to, the potential loss of life, limb, or other major bodily function, or the normal timeframe for the decision making process would be detrimental to the enrollee’s life or health or could jeopardize the enrollee’s ability to regain maximum function.  </a:t>
            </a:r>
          </a:p>
          <a:p>
            <a:r>
              <a:rPr lang="en-US" dirty="0">
                <a:solidFill>
                  <a:srgbClr val="000000"/>
                </a:solidFill>
                <a:latin typeface="Times New Roman" panose="02020603050405020304" pitchFamily="18" charset="0"/>
              </a:rPr>
              <a:t>Urgent services have different timeliness requirements based upon whether prior authorization is required. </a:t>
            </a:r>
          </a:p>
          <a:p>
            <a:r>
              <a:rPr lang="en-US" dirty="0">
                <a:solidFill>
                  <a:srgbClr val="000000"/>
                </a:solidFill>
                <a:latin typeface="Times New Roman" panose="02020603050405020304" pitchFamily="18" charset="0"/>
              </a:rPr>
              <a:t>Psychiatry- 48hours</a:t>
            </a:r>
          </a:p>
          <a:p>
            <a:r>
              <a:rPr lang="en-US" dirty="0">
                <a:solidFill>
                  <a:srgbClr val="000000"/>
                </a:solidFill>
                <a:latin typeface="Times New Roman" panose="02020603050405020304" pitchFamily="18" charset="0"/>
              </a:rPr>
              <a:t>Outpatient prior authorization is not required- 48 hours</a:t>
            </a:r>
          </a:p>
          <a:p>
            <a:r>
              <a:rPr lang="en-US" dirty="0">
                <a:solidFill>
                  <a:srgbClr val="000000"/>
                </a:solidFill>
                <a:latin typeface="Times New Roman" panose="02020603050405020304" pitchFamily="18" charset="0"/>
              </a:rPr>
              <a:t>Outpatient prior authorization is required- 96 hours</a:t>
            </a:r>
          </a:p>
          <a:p>
            <a:endParaRPr lang="en-US" dirty="0"/>
          </a:p>
        </p:txBody>
      </p:sp>
    </p:spTree>
    <p:extLst>
      <p:ext uri="{BB962C8B-B14F-4D97-AF65-F5344CB8AC3E}">
        <p14:creationId xmlns:p14="http://schemas.microsoft.com/office/powerpoint/2010/main" val="11359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Times New Roman" panose="02020603050405020304" pitchFamily="18" charset="0"/>
              </a:rPr>
              <a:t>Assessment</a:t>
            </a:r>
            <a:endParaRPr lang="en-US" dirty="0"/>
          </a:p>
        </p:txBody>
      </p:sp>
      <p:sp>
        <p:nvSpPr>
          <p:cNvPr id="3" name="Content Placeholder 2"/>
          <p:cNvSpPr>
            <a:spLocks noGrp="1"/>
          </p:cNvSpPr>
          <p:nvPr>
            <p:ph idx="1"/>
          </p:nvPr>
        </p:nvSpPr>
        <p:spPr/>
        <p:txBody>
          <a:bodyPr>
            <a:normAutofit/>
          </a:bodyPr>
          <a:lstStyle/>
          <a:p>
            <a:r>
              <a:rPr lang="en-US" b="1" dirty="0"/>
              <a:t>The evaluation by the clinician to determine medical necessity</a:t>
            </a:r>
          </a:p>
          <a:p>
            <a:r>
              <a:rPr lang="en-US" dirty="0"/>
              <a:t>Any intervention in which the purpose is to gather information necessary to complete a client’s Medi-cal compliant assessment document. This includes assessing the client for medical necessity for specialty mental health services.</a:t>
            </a:r>
          </a:p>
        </p:txBody>
      </p:sp>
    </p:spTree>
    <p:extLst>
      <p:ext uri="{BB962C8B-B14F-4D97-AF65-F5344CB8AC3E}">
        <p14:creationId xmlns:p14="http://schemas.microsoft.com/office/powerpoint/2010/main" val="290513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Start Date</a:t>
            </a:r>
          </a:p>
        </p:txBody>
      </p:sp>
      <p:sp>
        <p:nvSpPr>
          <p:cNvPr id="3" name="Content Placeholder 2"/>
          <p:cNvSpPr>
            <a:spLocks noGrp="1"/>
          </p:cNvSpPr>
          <p:nvPr>
            <p:ph idx="1"/>
          </p:nvPr>
        </p:nvSpPr>
        <p:spPr/>
        <p:txBody>
          <a:bodyPr/>
          <a:lstStyle/>
          <a:p>
            <a:pPr marL="0" indent="0">
              <a:buNone/>
            </a:pPr>
            <a:r>
              <a:rPr lang="en-US" sz="2000" b="1" dirty="0"/>
              <a:t>Assessment Start Date- </a:t>
            </a:r>
            <a:r>
              <a:rPr lang="en-US" sz="2000" dirty="0"/>
              <a:t>The date of the first assessment appointment.  </a:t>
            </a:r>
          </a:p>
          <a:p>
            <a:pPr marL="0" indent="0">
              <a:buNone/>
            </a:pPr>
            <a:endParaRPr lang="en-US" sz="2000" dirty="0"/>
          </a:p>
          <a:p>
            <a:pPr marL="0" indent="0">
              <a:buNone/>
            </a:pPr>
            <a:r>
              <a:rPr lang="en-US" sz="2000" dirty="0"/>
              <a:t>This indicates that the beneficiary attended and completed the first assessment appointment.</a:t>
            </a:r>
            <a:br>
              <a:rPr lang="en-US" sz="2000" dirty="0"/>
            </a:br>
            <a:endParaRPr lang="en-US" sz="2000" dirty="0"/>
          </a:p>
          <a:p>
            <a:pPr marL="0" indent="0">
              <a:buNone/>
            </a:pPr>
            <a:endParaRPr lang="en-US" sz="2000" dirty="0"/>
          </a:p>
          <a:p>
            <a:pPr marL="0" indent="0">
              <a:buNone/>
            </a:pPr>
            <a:r>
              <a:rPr lang="en-US" sz="2000" dirty="0"/>
              <a:t>This can start on the phone.</a:t>
            </a:r>
          </a:p>
          <a:p>
            <a:pPr marL="0" indent="0">
              <a:buNone/>
            </a:pPr>
            <a:endParaRPr lang="en-US" sz="2000" b="1" dirty="0"/>
          </a:p>
        </p:txBody>
      </p:sp>
    </p:spTree>
    <p:extLst>
      <p:ext uri="{BB962C8B-B14F-4D97-AF65-F5344CB8AC3E}">
        <p14:creationId xmlns:p14="http://schemas.microsoft.com/office/powerpoint/2010/main" val="363077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t>
            </a:r>
          </a:p>
        </p:txBody>
      </p:sp>
      <p:sp>
        <p:nvSpPr>
          <p:cNvPr id="3" name="Content Placeholder 2"/>
          <p:cNvSpPr>
            <a:spLocks noGrp="1"/>
          </p:cNvSpPr>
          <p:nvPr>
            <p:ph idx="1"/>
          </p:nvPr>
        </p:nvSpPr>
        <p:spPr/>
        <p:txBody>
          <a:bodyPr>
            <a:normAutofit fontScale="92500" lnSpcReduction="10000"/>
          </a:bodyPr>
          <a:lstStyle/>
          <a:p>
            <a:r>
              <a:rPr lang="en-US" dirty="0"/>
              <a:t>a service is medically necessary if it is needed to address a particular health condition and the following criteria are met: 1) the diagnosis is included/covered, 2) the condition results in a functional impairment, 3) the proposed intervention addresses the impairment, and 4) the condition would not be responsive to treatment by a physical health care provider. For Specialty Mental Health Services the beneficiary’s impairments, as a result of their mental health condition, must fall in the moderate - severe range. </a:t>
            </a:r>
            <a:endParaRPr lang="en-US" dirty="0" smtClean="0"/>
          </a:p>
          <a:p>
            <a:r>
              <a:rPr lang="en-US" dirty="0" smtClean="0"/>
              <a:t>A probability the child will not progress developmentally, as individually appropriate or children covered under EPSDT qualify if they have a mental disorder that can be corrected or ameliorated with mental health services.</a:t>
            </a:r>
            <a:endParaRPr lang="en-US" dirty="0"/>
          </a:p>
        </p:txBody>
      </p:sp>
    </p:spTree>
    <p:extLst>
      <p:ext uri="{BB962C8B-B14F-4D97-AF65-F5344CB8AC3E}">
        <p14:creationId xmlns:p14="http://schemas.microsoft.com/office/powerpoint/2010/main" val="94520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End Date</a:t>
            </a:r>
            <a:endParaRPr lang="en-US" dirty="0"/>
          </a:p>
        </p:txBody>
      </p:sp>
      <p:sp>
        <p:nvSpPr>
          <p:cNvPr id="3" name="Content Placeholder 2"/>
          <p:cNvSpPr>
            <a:spLocks noGrp="1"/>
          </p:cNvSpPr>
          <p:nvPr>
            <p:ph idx="1"/>
          </p:nvPr>
        </p:nvSpPr>
        <p:spPr/>
        <p:txBody>
          <a:bodyPr/>
          <a:lstStyle/>
          <a:p>
            <a:r>
              <a:rPr lang="en-US" dirty="0"/>
              <a:t>The</a:t>
            </a:r>
            <a:r>
              <a:rPr lang="en-US" b="1" dirty="0"/>
              <a:t> </a:t>
            </a:r>
            <a:r>
              <a:rPr lang="en-US" dirty="0"/>
              <a:t>date the Medi-cal compliant assessment document is </a:t>
            </a:r>
            <a:r>
              <a:rPr lang="en-US" dirty="0" smtClean="0"/>
              <a:t>completed and signed. </a:t>
            </a:r>
            <a:endParaRPr lang="en-US" dirty="0"/>
          </a:p>
          <a:p>
            <a:endParaRPr lang="en-US" dirty="0">
              <a:solidFill>
                <a:prstClr val="black">
                  <a:lumMod val="85000"/>
                  <a:lumOff val="15000"/>
                </a:prstClr>
              </a:solidFill>
            </a:endParaRPr>
          </a:p>
          <a:p>
            <a:r>
              <a:rPr lang="en-US" dirty="0">
                <a:solidFill>
                  <a:prstClr val="black">
                    <a:lumMod val="85000"/>
                    <a:lumOff val="15000"/>
                  </a:prstClr>
                </a:solidFill>
              </a:rPr>
              <a:t>This must include an in person visit to complete the </a:t>
            </a:r>
            <a:r>
              <a:rPr lang="en-US" dirty="0" smtClean="0">
                <a:solidFill>
                  <a:prstClr val="black">
                    <a:lumMod val="85000"/>
                    <a:lumOff val="15000"/>
                  </a:prstClr>
                </a:solidFill>
              </a:rPr>
              <a:t>mental status exam and the diagnosis section of the assessment</a:t>
            </a:r>
            <a:endParaRPr lang="en-US" dirty="0">
              <a:solidFill>
                <a:prstClr val="black">
                  <a:lumMod val="85000"/>
                  <a:lumOff val="15000"/>
                </a:prstClr>
              </a:solidFill>
            </a:endParaRPr>
          </a:p>
          <a:p>
            <a:endParaRPr lang="en-US" dirty="0"/>
          </a:p>
        </p:txBody>
      </p:sp>
    </p:spTree>
    <p:extLst>
      <p:ext uri="{BB962C8B-B14F-4D97-AF65-F5344CB8AC3E}">
        <p14:creationId xmlns:p14="http://schemas.microsoft.com/office/powerpoint/2010/main" val="236070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r>
              <a:rPr lang="en-US" dirty="0"/>
              <a:t> </a:t>
            </a:r>
            <a:r>
              <a:rPr lang="en-US" dirty="0" smtClean="0"/>
              <a:t>Start Date</a:t>
            </a:r>
            <a:endParaRPr lang="en-US" dirty="0"/>
          </a:p>
        </p:txBody>
      </p:sp>
      <p:sp>
        <p:nvSpPr>
          <p:cNvPr id="3" name="Content Placeholder 2"/>
          <p:cNvSpPr>
            <a:spLocks noGrp="1"/>
          </p:cNvSpPr>
          <p:nvPr>
            <p:ph idx="1"/>
          </p:nvPr>
        </p:nvSpPr>
        <p:spPr/>
        <p:txBody>
          <a:bodyPr>
            <a:normAutofit/>
          </a:bodyPr>
          <a:lstStyle/>
          <a:p>
            <a:r>
              <a:rPr lang="en-US" dirty="0"/>
              <a:t>The first date a provider delivers a crisis intervention, crisis stabilization, mental health services, targeted case management, intensive care coordination, and medication support services </a:t>
            </a:r>
          </a:p>
          <a:p>
            <a:r>
              <a:rPr lang="en-US" dirty="0"/>
              <a:t>Treatment services do not include assessment or treatment planning interventions</a:t>
            </a:r>
          </a:p>
          <a:p>
            <a:r>
              <a:rPr lang="en-US" dirty="0"/>
              <a:t>*can be the same day as the assessment start date, can be over the phone. </a:t>
            </a:r>
          </a:p>
          <a:p>
            <a:endParaRPr lang="en-US" dirty="0"/>
          </a:p>
        </p:txBody>
      </p:sp>
    </p:spTree>
    <p:extLst>
      <p:ext uri="{BB962C8B-B14F-4D97-AF65-F5344CB8AC3E}">
        <p14:creationId xmlns:p14="http://schemas.microsoft.com/office/powerpoint/2010/main" val="34206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842" y="1742717"/>
            <a:ext cx="5715798" cy="2715004"/>
          </a:xfrm>
          <a:prstGeom prst="rect">
            <a:avLst/>
          </a:prstGeom>
        </p:spPr>
      </p:pic>
    </p:spTree>
    <p:extLst>
      <p:ext uri="{BB962C8B-B14F-4D97-AF65-F5344CB8AC3E}">
        <p14:creationId xmlns:p14="http://schemas.microsoft.com/office/powerpoint/2010/main" val="342396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Out Date	</a:t>
            </a:r>
          </a:p>
        </p:txBody>
      </p:sp>
      <p:sp>
        <p:nvSpPr>
          <p:cNvPr id="3" name="Content Placeholder 2"/>
          <p:cNvSpPr>
            <a:spLocks noGrp="1"/>
          </p:cNvSpPr>
          <p:nvPr>
            <p:ph idx="1"/>
          </p:nvPr>
        </p:nvSpPr>
        <p:spPr/>
        <p:txBody>
          <a:bodyPr>
            <a:normAutofit/>
          </a:bodyPr>
          <a:lstStyle/>
          <a:p>
            <a:r>
              <a:rPr lang="en-US" dirty="0"/>
              <a:t>The close out date is when the assessment has been completed and the client has started treatment as defined above. </a:t>
            </a:r>
          </a:p>
          <a:p>
            <a:r>
              <a:rPr lang="en-US" dirty="0"/>
              <a:t>Or when the beneficiary does not complete the assessment process and the case is closed. </a:t>
            </a:r>
            <a:endParaRPr lang="en-US" dirty="0"/>
          </a:p>
        </p:txBody>
      </p:sp>
    </p:spTree>
    <p:extLst>
      <p:ext uri="{BB962C8B-B14F-4D97-AF65-F5344CB8AC3E}">
        <p14:creationId xmlns:p14="http://schemas.microsoft.com/office/powerpoint/2010/main" val="20545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forms</a:t>
            </a:r>
          </a:p>
        </p:txBody>
      </p:sp>
      <p:sp>
        <p:nvSpPr>
          <p:cNvPr id="3" name="Content Placeholder 2"/>
          <p:cNvSpPr>
            <a:spLocks noGrp="1"/>
          </p:cNvSpPr>
          <p:nvPr>
            <p:ph idx="1"/>
          </p:nvPr>
        </p:nvSpPr>
        <p:spPr/>
        <p:txBody>
          <a:bodyPr>
            <a:normAutofit fontScale="92500" lnSpcReduction="10000"/>
          </a:bodyPr>
          <a:lstStyle/>
          <a:p>
            <a:r>
              <a:rPr lang="en-US" dirty="0"/>
              <a:t>1. Timeliness Reporting Data Collection (Interim) </a:t>
            </a:r>
          </a:p>
          <a:p>
            <a:r>
              <a:rPr lang="en-US" dirty="0"/>
              <a:t>2. Timeliness Data Collection Instructions (updating)</a:t>
            </a:r>
          </a:p>
          <a:p>
            <a:r>
              <a:rPr lang="en-US" dirty="0"/>
              <a:t>3. Timeliness Data Entry </a:t>
            </a:r>
            <a:r>
              <a:rPr lang="en-US" dirty="0" err="1"/>
              <a:t>eForm</a:t>
            </a:r>
            <a:r>
              <a:rPr lang="en-US" dirty="0"/>
              <a:t> (IS web portal)</a:t>
            </a:r>
          </a:p>
          <a:p>
            <a:r>
              <a:rPr lang="en-US" dirty="0">
                <a:hlinkClick r:id="rId2"/>
              </a:rPr>
              <a:t>http://achcsa.org/behavioral-health/forms.aspx</a:t>
            </a:r>
            <a:endParaRPr lang="en-US" dirty="0"/>
          </a:p>
          <a:p>
            <a:r>
              <a:rPr lang="en-US" dirty="0"/>
              <a:t>The Timeliness Data should be submitted when the assessment </a:t>
            </a:r>
            <a:r>
              <a:rPr lang="en-US" dirty="0" smtClean="0"/>
              <a:t>is </a:t>
            </a:r>
            <a:r>
              <a:rPr lang="en-US" dirty="0"/>
              <a:t>successfully completed or when the </a:t>
            </a:r>
            <a:r>
              <a:rPr lang="en-US" dirty="0" smtClean="0"/>
              <a:t>client does not complete the assessment process and the case is closed</a:t>
            </a:r>
            <a:r>
              <a:rPr lang="en-US" dirty="0" smtClean="0"/>
              <a:t> </a:t>
            </a:r>
            <a:endParaRPr lang="en-US" dirty="0"/>
          </a:p>
          <a:p>
            <a:r>
              <a:rPr lang="en-US" dirty="0"/>
              <a:t>Complete them on the same cycle as billing</a:t>
            </a:r>
          </a:p>
          <a:p>
            <a:pPr marL="0" indent="0">
              <a:buNone/>
            </a:pPr>
            <a:endParaRPr lang="en-US" dirty="0"/>
          </a:p>
        </p:txBody>
      </p:sp>
    </p:spTree>
    <p:extLst>
      <p:ext uri="{BB962C8B-B14F-4D97-AF65-F5344CB8AC3E}">
        <p14:creationId xmlns:p14="http://schemas.microsoft.com/office/powerpoint/2010/main" val="379621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Notices Of Adverse Benefit Determination</a:t>
            </a:r>
            <a:br>
              <a:rPr lang="en-US" dirty="0"/>
            </a:br>
            <a:r>
              <a:rPr lang="en-US" dirty="0"/>
              <a:t>(NOABD)</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A NOABD is written notification of when an adverse benefit determination is made, and the BHP is required to issue to Medi-Cal beneficiaries. </a:t>
            </a:r>
          </a:p>
          <a:p>
            <a:pPr marL="0" indent="0">
              <a:buNone/>
            </a:pPr>
            <a:r>
              <a:rPr lang="en-US" dirty="0"/>
              <a:t>Purpose: Provide Medicaid (Medi-Cal) beneficiaries timely and understandable written notification when an adverse benefit determination for specialty mental health  (SMHS) or substance use disorder (SUD) services is made; notification inclusive of beneficiary rights, such as the right to appeal. </a:t>
            </a:r>
            <a:endParaRPr lang="en-US" dirty="0">
              <a:solidFill>
                <a:srgbClr val="FF0000"/>
              </a:solidFill>
            </a:endParaRPr>
          </a:p>
          <a:p>
            <a:pPr marL="457200" indent="-457200">
              <a:buFont typeface="+mj-lt"/>
              <a:buAutoNum type="arabicPeriod"/>
            </a:pPr>
            <a:r>
              <a:rPr lang="en-US" dirty="0"/>
              <a:t>The denial or limited authorization of a requested service, including determinations based on the type or level of service, medical necessity, appropriateness, setting, or effectiveness of a covered benefit;</a:t>
            </a:r>
          </a:p>
          <a:p>
            <a:pPr marL="457200" indent="-457200">
              <a:buFont typeface="+mj-lt"/>
              <a:buAutoNum type="arabicPeriod"/>
            </a:pPr>
            <a:r>
              <a:rPr lang="en-US" dirty="0"/>
              <a:t>The reduction, suspension, or termination of a previously authorized service;</a:t>
            </a:r>
          </a:p>
          <a:p>
            <a:pPr marL="457200" indent="-457200">
              <a:buFont typeface="+mj-lt"/>
              <a:buAutoNum type="arabicPeriod"/>
            </a:pPr>
            <a:r>
              <a:rPr lang="en-US" dirty="0"/>
              <a:t>The denial, in whole or in part, of payment for a service;</a:t>
            </a:r>
          </a:p>
          <a:p>
            <a:pPr marL="457200" indent="-457200">
              <a:buFont typeface="+mj-lt"/>
              <a:buAutoNum type="arabicPeriod"/>
            </a:pPr>
            <a:r>
              <a:rPr lang="en-US" b="1" dirty="0"/>
              <a:t>The failure to provide services in a timely manner;</a:t>
            </a:r>
          </a:p>
          <a:p>
            <a:pPr marL="457200" indent="-457200">
              <a:buFont typeface="+mj-lt"/>
              <a:buAutoNum type="arabicPeriod"/>
            </a:pPr>
            <a:r>
              <a:rPr lang="en-US" dirty="0"/>
              <a:t>The failure to act within the required timeframes for standard resolution of grievances and appeals; or</a:t>
            </a:r>
          </a:p>
          <a:p>
            <a:pPr marL="457200" indent="-457200">
              <a:buFont typeface="+mj-lt"/>
              <a:buAutoNum type="arabicPeriod"/>
            </a:pPr>
            <a:r>
              <a:rPr lang="en-US" dirty="0"/>
              <a:t>The denial of a beneficiary’s request to dispute financial liability.</a:t>
            </a:r>
          </a:p>
          <a:p>
            <a:endParaRPr lang="en-US" dirty="0"/>
          </a:p>
        </p:txBody>
      </p:sp>
    </p:spTree>
    <p:extLst>
      <p:ext uri="{BB962C8B-B14F-4D97-AF65-F5344CB8AC3E}">
        <p14:creationId xmlns:p14="http://schemas.microsoft.com/office/powerpoint/2010/main" val="255809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NOABD Training Dates</a:t>
            </a:r>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1510285"/>
              </p:ext>
            </p:extLst>
          </p:nvPr>
        </p:nvGraphicFramePr>
        <p:xfrm>
          <a:off x="1484555" y="2556931"/>
          <a:ext cx="9316122" cy="3589869"/>
        </p:xfrm>
        <a:graphic>
          <a:graphicData uri="http://schemas.openxmlformats.org/drawingml/2006/table">
            <a:tbl>
              <a:tblPr firstRow="1" firstCol="1" bandRow="1">
                <a:tableStyleId>{5C22544A-7EE6-4342-B048-85BDC9FD1C3A}</a:tableStyleId>
              </a:tblPr>
              <a:tblGrid>
                <a:gridCol w="3101982">
                  <a:extLst>
                    <a:ext uri="{9D8B030D-6E8A-4147-A177-3AD203B41FA5}">
                      <a16:colId xmlns:a16="http://schemas.microsoft.com/office/drawing/2014/main" val="1589726503"/>
                    </a:ext>
                  </a:extLst>
                </a:gridCol>
                <a:gridCol w="3102907">
                  <a:extLst>
                    <a:ext uri="{9D8B030D-6E8A-4147-A177-3AD203B41FA5}">
                      <a16:colId xmlns:a16="http://schemas.microsoft.com/office/drawing/2014/main" val="3416432868"/>
                    </a:ext>
                  </a:extLst>
                </a:gridCol>
                <a:gridCol w="3111233">
                  <a:extLst>
                    <a:ext uri="{9D8B030D-6E8A-4147-A177-3AD203B41FA5}">
                      <a16:colId xmlns:a16="http://schemas.microsoft.com/office/drawing/2014/main" val="664742390"/>
                    </a:ext>
                  </a:extLst>
                </a:gridCol>
              </a:tblGrid>
              <a:tr h="1196623">
                <a:tc>
                  <a:txBody>
                    <a:bodyPr/>
                    <a:lstStyle/>
                    <a:p>
                      <a:pPr marL="0" marR="0" algn="ctr">
                        <a:lnSpc>
                          <a:spcPct val="107000"/>
                        </a:lnSpc>
                        <a:spcBef>
                          <a:spcPts val="0"/>
                        </a:spcBef>
                        <a:spcAft>
                          <a:spcPts val="0"/>
                        </a:spcAft>
                      </a:pPr>
                      <a:r>
                        <a:rPr lang="en-US" sz="1200" dirty="0">
                          <a:effectLst/>
                        </a:rPr>
                        <a:t>Adult SMHS: </a:t>
                      </a:r>
                    </a:p>
                    <a:p>
                      <a:pPr marL="0" marR="0" algn="ctr">
                        <a:lnSpc>
                          <a:spcPct val="107000"/>
                        </a:lnSpc>
                        <a:spcBef>
                          <a:spcPts val="0"/>
                        </a:spcBef>
                        <a:spcAft>
                          <a:spcPts val="0"/>
                        </a:spcAft>
                      </a:pPr>
                      <a:r>
                        <a:rPr lang="en-US" sz="1200" dirty="0">
                          <a:effectLst/>
                        </a:rPr>
                        <a:t>Master Contract; FFS CBO’s; FSP </a:t>
                      </a:r>
                      <a:r>
                        <a:rPr lang="en-US" sz="1200" dirty="0" err="1">
                          <a:effectLst/>
                        </a:rPr>
                        <a:t>Tx</a:t>
                      </a:r>
                      <a:r>
                        <a:rPr lang="en-US" sz="1200" dirty="0">
                          <a:effectLst/>
                        </a:rPr>
                        <a:t> Providers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SUD Tx Providers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200"/>
                        </a:spcAft>
                      </a:pPr>
                      <a:r>
                        <a:rPr lang="en-US" sz="1200">
                          <a:effectLst/>
                        </a:rPr>
                        <a:t>Children’s Tx Providers and SUD  &amp; MH Access Pts.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3864384"/>
                  </a:ext>
                </a:extLst>
              </a:tr>
              <a:tr h="1196623">
                <a:tc>
                  <a:txBody>
                    <a:bodyPr/>
                    <a:lstStyle/>
                    <a:p>
                      <a:pPr marL="0" marR="0" algn="ctr">
                        <a:lnSpc>
                          <a:spcPct val="107000"/>
                        </a:lnSpc>
                        <a:spcBef>
                          <a:spcPts val="0"/>
                        </a:spcBef>
                        <a:spcAft>
                          <a:spcPts val="0"/>
                        </a:spcAft>
                      </a:pPr>
                      <a:r>
                        <a:rPr lang="en-US" sz="1200">
                          <a:effectLst/>
                        </a:rPr>
                        <a:t>July 12</a:t>
                      </a:r>
                      <a:r>
                        <a:rPr lang="en-US" sz="1200" baseline="30000">
                          <a:effectLst/>
                        </a:rPr>
                        <a:t>th</a:t>
                      </a:r>
                      <a:r>
                        <a:rPr lang="en-US" sz="1200">
                          <a:effectLst/>
                        </a:rPr>
                        <a:t>,</a:t>
                      </a:r>
                      <a:r>
                        <a:rPr lang="en-US" sz="1200" baseline="30000">
                          <a:effectLst/>
                        </a:rPr>
                        <a:t> </a:t>
                      </a:r>
                      <a:r>
                        <a:rPr lang="en-US" sz="1200">
                          <a:effectLst/>
                        </a:rPr>
                        <a:t>2019 </a:t>
                      </a:r>
                      <a:endParaRPr lang="en-US" sz="1100">
                        <a:effectLst/>
                      </a:endParaRPr>
                    </a:p>
                    <a:p>
                      <a:pPr marL="0" marR="0" algn="ctr">
                        <a:lnSpc>
                          <a:spcPct val="107000"/>
                        </a:lnSpc>
                        <a:spcBef>
                          <a:spcPts val="0"/>
                        </a:spcBef>
                        <a:spcAft>
                          <a:spcPts val="0"/>
                        </a:spcAft>
                      </a:pPr>
                      <a:r>
                        <a:rPr lang="en-US" sz="1200">
                          <a:effectLst/>
                        </a:rPr>
                        <a:t>9:30am-11:30am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July 15</a:t>
                      </a:r>
                      <a:r>
                        <a:rPr lang="en-US" sz="1200" baseline="30000">
                          <a:effectLst/>
                        </a:rPr>
                        <a:t>th</a:t>
                      </a:r>
                      <a:r>
                        <a:rPr lang="en-US" sz="1200">
                          <a:effectLst/>
                        </a:rPr>
                        <a:t>,</a:t>
                      </a:r>
                      <a:r>
                        <a:rPr lang="en-US" sz="1200" baseline="30000">
                          <a:effectLst/>
                        </a:rPr>
                        <a:t> </a:t>
                      </a:r>
                      <a:r>
                        <a:rPr lang="en-US" sz="1200">
                          <a:effectLst/>
                        </a:rPr>
                        <a:t>2019</a:t>
                      </a:r>
                      <a:endParaRPr lang="en-US" sz="1100">
                        <a:effectLst/>
                      </a:endParaRPr>
                    </a:p>
                    <a:p>
                      <a:pPr marL="0" marR="0" algn="ctr">
                        <a:lnSpc>
                          <a:spcPct val="107000"/>
                        </a:lnSpc>
                        <a:spcBef>
                          <a:spcPts val="0"/>
                        </a:spcBef>
                        <a:spcAft>
                          <a:spcPts val="0"/>
                        </a:spcAft>
                      </a:pPr>
                      <a:r>
                        <a:rPr lang="en-US" sz="1200">
                          <a:effectLst/>
                        </a:rPr>
                        <a:t>1:00pm-3:00pm</a:t>
                      </a:r>
                      <a:endParaRPr lang="en-US" sz="1100">
                        <a:effectLst/>
                      </a:endParaRP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July 24</a:t>
                      </a:r>
                      <a:r>
                        <a:rPr lang="en-US" sz="1200" baseline="30000">
                          <a:effectLst/>
                        </a:rPr>
                        <a:t>th</a:t>
                      </a:r>
                      <a:r>
                        <a:rPr lang="en-US" sz="1200">
                          <a:effectLst/>
                        </a:rPr>
                        <a:t>, 2019</a:t>
                      </a:r>
                    </a:p>
                    <a:p>
                      <a:pPr marL="0" marR="0" algn="ctr">
                        <a:lnSpc>
                          <a:spcPct val="107000"/>
                        </a:lnSpc>
                        <a:spcBef>
                          <a:spcPts val="0"/>
                        </a:spcBef>
                        <a:spcAft>
                          <a:spcPts val="1200"/>
                        </a:spcAft>
                      </a:pPr>
                      <a:r>
                        <a:rPr lang="en-US" sz="1200">
                          <a:effectLst/>
                        </a:rPr>
                        <a:t>9:30am-11:30am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0561348"/>
                  </a:ext>
                </a:extLst>
              </a:tr>
              <a:tr h="1196623">
                <a:tc>
                  <a:txBody>
                    <a:bodyPr/>
                    <a:lstStyle/>
                    <a:p>
                      <a:pPr marL="0" marR="0" algn="ctr">
                        <a:lnSpc>
                          <a:spcPct val="107000"/>
                        </a:lnSpc>
                        <a:spcBef>
                          <a:spcPts val="0"/>
                        </a:spcBef>
                        <a:spcAft>
                          <a:spcPts val="0"/>
                        </a:spcAft>
                      </a:pPr>
                      <a:r>
                        <a:rPr lang="en-US" sz="1200">
                          <a:effectLst/>
                        </a:rPr>
                        <a:t>August 30</a:t>
                      </a:r>
                      <a:r>
                        <a:rPr lang="en-US" sz="1200" baseline="30000">
                          <a:effectLst/>
                        </a:rPr>
                        <a:t>th</a:t>
                      </a:r>
                      <a:r>
                        <a:rPr lang="en-US" sz="1200">
                          <a:effectLst/>
                        </a:rPr>
                        <a:t>,</a:t>
                      </a:r>
                      <a:r>
                        <a:rPr lang="en-US" sz="1200" baseline="30000">
                          <a:effectLst/>
                        </a:rPr>
                        <a:t> </a:t>
                      </a:r>
                      <a:r>
                        <a:rPr lang="en-US" sz="1200">
                          <a:effectLst/>
                        </a:rPr>
                        <a:t>2019 </a:t>
                      </a:r>
                      <a:endParaRPr lang="en-US" sz="1100">
                        <a:effectLst/>
                      </a:endParaRPr>
                    </a:p>
                    <a:p>
                      <a:pPr marL="0" marR="0" algn="ctr">
                        <a:lnSpc>
                          <a:spcPct val="107000"/>
                        </a:lnSpc>
                        <a:spcBef>
                          <a:spcPts val="0"/>
                        </a:spcBef>
                        <a:spcAft>
                          <a:spcPts val="0"/>
                        </a:spcAft>
                      </a:pPr>
                      <a:r>
                        <a:rPr lang="en-US" sz="1200">
                          <a:effectLst/>
                        </a:rPr>
                        <a:t>1:00pm-3:00pm</a:t>
                      </a:r>
                      <a:endParaRPr lang="en-US" sz="1100">
                        <a:effectLst/>
                      </a:endParaRP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August 8</a:t>
                      </a:r>
                      <a:r>
                        <a:rPr lang="en-US" sz="1200" baseline="30000">
                          <a:effectLst/>
                        </a:rPr>
                        <a:t>th</a:t>
                      </a:r>
                      <a:r>
                        <a:rPr lang="en-US" sz="1200">
                          <a:effectLst/>
                        </a:rPr>
                        <a:t>, 2019</a:t>
                      </a:r>
                    </a:p>
                    <a:p>
                      <a:pPr marL="0" marR="0" algn="ctr">
                        <a:lnSpc>
                          <a:spcPct val="107000"/>
                        </a:lnSpc>
                        <a:spcBef>
                          <a:spcPts val="0"/>
                        </a:spcBef>
                        <a:spcAft>
                          <a:spcPts val="0"/>
                        </a:spcAft>
                      </a:pPr>
                      <a:r>
                        <a:rPr lang="en-US" sz="1200">
                          <a:effectLst/>
                        </a:rPr>
                        <a:t>9:30am-11:30am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August 22</a:t>
                      </a:r>
                      <a:r>
                        <a:rPr lang="en-US" sz="1200" baseline="30000" dirty="0">
                          <a:effectLst/>
                        </a:rPr>
                        <a:t>nd</a:t>
                      </a:r>
                      <a:r>
                        <a:rPr lang="en-US" sz="1200" dirty="0">
                          <a:effectLst/>
                        </a:rPr>
                        <a:t>, 2019</a:t>
                      </a:r>
                    </a:p>
                    <a:p>
                      <a:pPr marL="0" marR="0" algn="ctr">
                        <a:lnSpc>
                          <a:spcPct val="107000"/>
                        </a:lnSpc>
                        <a:spcBef>
                          <a:spcPts val="0"/>
                        </a:spcBef>
                        <a:spcAft>
                          <a:spcPts val="1200"/>
                        </a:spcAft>
                      </a:pPr>
                      <a:r>
                        <a:rPr lang="en-US" sz="1200" dirty="0">
                          <a:effectLst/>
                        </a:rPr>
                        <a:t>1:00pm-3:00pm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167797"/>
                  </a:ext>
                </a:extLst>
              </a:tr>
            </a:tbl>
          </a:graphicData>
        </a:graphic>
      </p:graphicFrame>
    </p:spTree>
    <p:extLst>
      <p:ext uri="{BB962C8B-B14F-4D97-AF65-F5344CB8AC3E}">
        <p14:creationId xmlns:p14="http://schemas.microsoft.com/office/powerpoint/2010/main" val="241254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NOABD</a:t>
            </a:r>
          </a:p>
        </p:txBody>
      </p:sp>
      <p:sp>
        <p:nvSpPr>
          <p:cNvPr id="3" name="Content Placeholder 2"/>
          <p:cNvSpPr>
            <a:spLocks noGrp="1"/>
          </p:cNvSpPr>
          <p:nvPr>
            <p:ph idx="1"/>
          </p:nvPr>
        </p:nvSpPr>
        <p:spPr/>
        <p:txBody>
          <a:bodyPr/>
          <a:lstStyle/>
          <a:p>
            <a:pPr marL="0" indent="0">
              <a:buNone/>
            </a:pPr>
            <a:endParaRPr lang="en-US" dirty="0"/>
          </a:p>
          <a:p>
            <a:r>
              <a:rPr lang="en-US" dirty="0"/>
              <a:t>a) Send to Client or Client Legal Guardian</a:t>
            </a:r>
          </a:p>
          <a:p>
            <a:r>
              <a:rPr lang="en-US" dirty="0"/>
              <a:t>b) Submit to QA</a:t>
            </a:r>
          </a:p>
          <a:p>
            <a:endParaRPr lang="en-US" dirty="0"/>
          </a:p>
        </p:txBody>
      </p:sp>
    </p:spTree>
    <p:extLst>
      <p:ext uri="{BB962C8B-B14F-4D97-AF65-F5344CB8AC3E}">
        <p14:creationId xmlns:p14="http://schemas.microsoft.com/office/powerpoint/2010/main" val="264602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Contact with Questions</a:t>
            </a:r>
          </a:p>
        </p:txBody>
      </p:sp>
      <p:sp>
        <p:nvSpPr>
          <p:cNvPr id="3" name="Content Placeholder 2"/>
          <p:cNvSpPr>
            <a:spLocks noGrp="1"/>
          </p:cNvSpPr>
          <p:nvPr>
            <p:ph idx="1"/>
          </p:nvPr>
        </p:nvSpPr>
        <p:spPr/>
        <p:txBody>
          <a:bodyPr/>
          <a:lstStyle/>
          <a:p>
            <a:r>
              <a:rPr lang="en-US" dirty="0"/>
              <a:t>1. Information Systems Support Desk</a:t>
            </a:r>
          </a:p>
          <a:p>
            <a:r>
              <a:rPr lang="en-US" dirty="0"/>
              <a:t>2. Access</a:t>
            </a:r>
          </a:p>
          <a:p>
            <a:r>
              <a:rPr lang="en-US" dirty="0"/>
              <a:t>3. Quality Assurance office</a:t>
            </a:r>
          </a:p>
          <a:p>
            <a:endParaRPr lang="en-US" dirty="0"/>
          </a:p>
        </p:txBody>
      </p:sp>
    </p:spTree>
    <p:extLst>
      <p:ext uri="{BB962C8B-B14F-4D97-AF65-F5344CB8AC3E}">
        <p14:creationId xmlns:p14="http://schemas.microsoft.com/office/powerpoint/2010/main" val="271573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endParaRPr lang="en-US" dirty="0"/>
          </a:p>
          <a:p>
            <a:r>
              <a:rPr lang="en-US" dirty="0"/>
              <a:t>Timeliness work group</a:t>
            </a:r>
          </a:p>
          <a:p>
            <a:r>
              <a:rPr lang="en-US" dirty="0"/>
              <a:t>Network Adequacy work group- </a:t>
            </a:r>
          </a:p>
          <a:p>
            <a:r>
              <a:rPr lang="en-US" dirty="0"/>
              <a:t>QA Team Timeliness- Phuong Lai, Deanna Kolda, Tiffany Lynch, Erin Holland, Laneisha Whitfield, Madilyn Louis, Jeff Sammis</a:t>
            </a:r>
          </a:p>
          <a:p>
            <a:endParaRPr lang="en-US" dirty="0"/>
          </a:p>
        </p:txBody>
      </p:sp>
    </p:spTree>
    <p:extLst>
      <p:ext uri="{BB962C8B-B14F-4D97-AF65-F5344CB8AC3E}">
        <p14:creationId xmlns:p14="http://schemas.microsoft.com/office/powerpoint/2010/main" val="213340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Extras</a:t>
            </a:r>
          </a:p>
        </p:txBody>
      </p:sp>
      <p:sp>
        <p:nvSpPr>
          <p:cNvPr id="3" name="Content Placeholder 2"/>
          <p:cNvSpPr>
            <a:spLocks noGrp="1"/>
          </p:cNvSpPr>
          <p:nvPr>
            <p:ph idx="1"/>
          </p:nvPr>
        </p:nvSpPr>
        <p:spPr/>
        <p:txBody>
          <a:bodyPr>
            <a:normAutofit fontScale="62500" lnSpcReduction="20000"/>
          </a:bodyPr>
          <a:lstStyle/>
          <a:p>
            <a:r>
              <a:rPr lang="en-US" dirty="0"/>
              <a:t>There are so many good time jokes </a:t>
            </a:r>
          </a:p>
          <a:p>
            <a:r>
              <a:rPr lang="en-US" dirty="0">
                <a:hlinkClick r:id="rId2"/>
              </a:rPr>
              <a:t>https://www.thewellmadeclock.com/clock-jokes/</a:t>
            </a:r>
            <a:endParaRPr lang="en-US" dirty="0"/>
          </a:p>
          <a:p>
            <a:r>
              <a:rPr lang="en-US" dirty="0"/>
              <a:t>Quotes about time</a:t>
            </a:r>
          </a:p>
          <a:p>
            <a:r>
              <a:rPr lang="en-US" dirty="0">
                <a:hlinkClick r:id="rId3"/>
              </a:rPr>
              <a:t>https://www.google.com/search?rlz=1C1CAFC_enUS802US802&amp;q=quotes+about+time&amp;tbm=isch&amp;source=univ&amp;sa=X&amp;ved=2ahUKEwjqifL9hpjjAhUiAp0JHUXECMUQsAR6BAgEEAE&amp;biw=1034&amp;bih=620</a:t>
            </a:r>
            <a:endParaRPr lang="en-US" dirty="0"/>
          </a:p>
          <a:p>
            <a:r>
              <a:rPr lang="en-US" dirty="0"/>
              <a:t>If we really feel fancy songs that include time-a game?</a:t>
            </a:r>
          </a:p>
          <a:p>
            <a:r>
              <a:rPr lang="en-US" dirty="0">
                <a:hlinkClick r:id="rId4"/>
              </a:rPr>
              <a:t>https://www.ranker.com/list/the-best-songs-with-time-in-the-title/ranker-music</a:t>
            </a:r>
            <a:endParaRPr lang="en-US" dirty="0"/>
          </a:p>
          <a:p>
            <a:r>
              <a:rPr lang="en-US" dirty="0"/>
              <a:t>Also the images are spectacular as well</a:t>
            </a:r>
          </a:p>
          <a:p>
            <a:r>
              <a:rPr lang="en-US" dirty="0">
                <a:hlinkClick r:id="rId5"/>
              </a:rPr>
              <a:t>https://www.google.com/search?q=time+images&amp;rlz=1C1CAFC_enUS802US802&amp;source=lnms&amp;tbm=isch&amp;sa=X&amp;ved=0ahUKEwj__IbZhZjjAhUBQ80KHdu0CysQ_AUIECgB&amp;biw=1034&amp;bih=620</a:t>
            </a:r>
            <a:endParaRPr lang="en-US" dirty="0"/>
          </a:p>
          <a:p>
            <a:r>
              <a:rPr lang="en-US" dirty="0"/>
              <a:t>We will have to really lean on these gifts</a:t>
            </a:r>
          </a:p>
          <a:p>
            <a:endParaRPr lang="en-US" dirty="0"/>
          </a:p>
        </p:txBody>
      </p:sp>
    </p:spTree>
    <p:extLst>
      <p:ext uri="{BB962C8B-B14F-4D97-AF65-F5344CB8AC3E}">
        <p14:creationId xmlns:p14="http://schemas.microsoft.com/office/powerpoint/2010/main" val="212598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t>
            </a:r>
          </a:p>
        </p:txBody>
      </p:sp>
      <p:sp>
        <p:nvSpPr>
          <p:cNvPr id="3" name="Content Placeholder 2"/>
          <p:cNvSpPr>
            <a:spLocks noGrp="1"/>
          </p:cNvSpPr>
          <p:nvPr>
            <p:ph idx="1"/>
          </p:nvPr>
        </p:nvSpPr>
        <p:spPr/>
        <p:txBody>
          <a:bodyPr/>
          <a:lstStyle/>
          <a:p>
            <a:r>
              <a:rPr lang="en-US" dirty="0"/>
              <a:t>Office Orientation</a:t>
            </a:r>
          </a:p>
          <a:p>
            <a:r>
              <a:rPr lang="en-US" dirty="0"/>
              <a:t>Agreements</a:t>
            </a:r>
          </a:p>
          <a:p>
            <a:endParaRPr lang="en-US" dirty="0"/>
          </a:p>
        </p:txBody>
      </p:sp>
      <p:pic>
        <p:nvPicPr>
          <p:cNvPr id="4" name="Picture 3"/>
          <p:cNvPicPr>
            <a:picLocks noChangeAspect="1"/>
          </p:cNvPicPr>
          <p:nvPr/>
        </p:nvPicPr>
        <p:blipFill>
          <a:blip r:embed="rId2"/>
          <a:stretch>
            <a:fillRect/>
          </a:stretch>
        </p:blipFill>
        <p:spPr>
          <a:xfrm>
            <a:off x="5600700" y="2556932"/>
            <a:ext cx="5463540" cy="3318936"/>
          </a:xfrm>
          <a:prstGeom prst="rect">
            <a:avLst/>
          </a:prstGeom>
        </p:spPr>
      </p:pic>
    </p:spTree>
    <p:extLst>
      <p:ext uri="{BB962C8B-B14F-4D97-AF65-F5344CB8AC3E}">
        <p14:creationId xmlns:p14="http://schemas.microsoft.com/office/powerpoint/2010/main" val="267427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Adequacy Information Notices</a:t>
            </a:r>
          </a:p>
        </p:txBody>
      </p:sp>
      <p:sp>
        <p:nvSpPr>
          <p:cNvPr id="3" name="Content Placeholder 2"/>
          <p:cNvSpPr>
            <a:spLocks noGrp="1"/>
          </p:cNvSpPr>
          <p:nvPr>
            <p:ph idx="1"/>
          </p:nvPr>
        </p:nvSpPr>
        <p:spPr/>
        <p:txBody>
          <a:bodyPr>
            <a:normAutofit lnSpcReduction="10000"/>
          </a:bodyPr>
          <a:lstStyle/>
          <a:p>
            <a:r>
              <a:rPr lang="en-US" dirty="0"/>
              <a:t>Information Notice dated February 13, 2018 18-011 establishes timely access to service standards and tracking requirements</a:t>
            </a:r>
          </a:p>
          <a:p>
            <a:r>
              <a:rPr lang="en-US" dirty="0"/>
              <a:t>MHPs are required to meet the state standards for timely access to care and services, taking into account the urgency of the need for services</a:t>
            </a:r>
          </a:p>
          <a:p>
            <a:r>
              <a:rPr lang="en-US" dirty="0"/>
              <a:t>Timely access standards refers to the number of business days in which a plan must make an appointment available to a beneficiary from the date the beneficiary, or a provider on behalf of the beneficiary, requests a medically necessary services</a:t>
            </a:r>
          </a:p>
          <a:p>
            <a:endParaRPr lang="en-US" dirty="0"/>
          </a:p>
        </p:txBody>
      </p:sp>
    </p:spTree>
    <p:extLst>
      <p:ext uri="{BB962C8B-B14F-4D97-AF65-F5344CB8AC3E}">
        <p14:creationId xmlns:p14="http://schemas.microsoft.com/office/powerpoint/2010/main" val="204906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Access Information notice</a:t>
            </a:r>
          </a:p>
        </p:txBody>
      </p:sp>
      <p:sp>
        <p:nvSpPr>
          <p:cNvPr id="3" name="Content Placeholder 2"/>
          <p:cNvSpPr>
            <a:spLocks noGrp="1"/>
          </p:cNvSpPr>
          <p:nvPr>
            <p:ph idx="1"/>
          </p:nvPr>
        </p:nvSpPr>
        <p:spPr/>
        <p:txBody>
          <a:bodyPr>
            <a:normAutofit fontScale="92500" lnSpcReduction="20000"/>
          </a:bodyPr>
          <a:lstStyle/>
          <a:p>
            <a:r>
              <a:rPr lang="en-US" dirty="0"/>
              <a:t>Info. Notice dated March 22, 2019 19-020 states that the State must require each county mental health plan to commit to having a system in place for tracking and measuring timeliness of care. This is in accordance with the Special terms and conditions from CMS pertaining to timeliness and the Medicaid Managed Care Final Rule pertaining to timely access standards.</a:t>
            </a:r>
          </a:p>
          <a:p>
            <a:r>
              <a:rPr lang="en-US" dirty="0"/>
              <a:t>Monitor and ensure MHPs meet the timely access standards, DHCS is requiring MHPs to begin submitting dew data elements to the BHIS-CSI System</a:t>
            </a:r>
          </a:p>
          <a:p>
            <a:r>
              <a:rPr lang="en-US" dirty="0"/>
              <a:t>Determine the number of days from a beneficiary’s request for specialty mental health services to an initial assessment, and the number of days from the initial assessment to the first treatment appointment.   </a:t>
            </a:r>
          </a:p>
          <a:p>
            <a:endParaRPr lang="en-US" dirty="0"/>
          </a:p>
        </p:txBody>
      </p:sp>
    </p:spTree>
    <p:extLst>
      <p:ext uri="{BB962C8B-B14F-4D97-AF65-F5344CB8AC3E}">
        <p14:creationId xmlns:p14="http://schemas.microsoft.com/office/powerpoint/2010/main" val="396879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a) DHCS wants to know does the MHP provide timely appointment offers and ultimately timely access to assessment? And does the MHP provide timely access to treatment?</a:t>
            </a:r>
          </a:p>
          <a:p>
            <a:r>
              <a:rPr lang="en-US" dirty="0"/>
              <a:t>b) DHCS wants to determine the number of days from a beneficiary’s request for specialty mental health services to an initial assessment, and the number of days from the initial assessment to the first treatment appointment.</a:t>
            </a:r>
          </a:p>
          <a:p>
            <a:r>
              <a:rPr lang="en-US" dirty="0"/>
              <a:t>c) Info. Notice dated March 22, 2019 indicates that MHP’s must begin collecting the timelines data within 90 days from the Info. Notice, which is June 20, 2019.</a:t>
            </a:r>
          </a:p>
          <a:p>
            <a:endParaRPr lang="en-US" dirty="0"/>
          </a:p>
        </p:txBody>
      </p:sp>
    </p:spTree>
    <p:extLst>
      <p:ext uri="{BB962C8B-B14F-4D97-AF65-F5344CB8AC3E}">
        <p14:creationId xmlns:p14="http://schemas.microsoft.com/office/powerpoint/2010/main" val="401723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collecting Data	</a:t>
            </a:r>
          </a:p>
        </p:txBody>
      </p:sp>
      <p:sp>
        <p:nvSpPr>
          <p:cNvPr id="3" name="Content Placeholder 2"/>
          <p:cNvSpPr>
            <a:spLocks noGrp="1"/>
          </p:cNvSpPr>
          <p:nvPr>
            <p:ph idx="1"/>
          </p:nvPr>
        </p:nvSpPr>
        <p:spPr/>
        <p:txBody>
          <a:bodyPr/>
          <a:lstStyle/>
          <a:p>
            <a:r>
              <a:rPr lang="en-US" dirty="0"/>
              <a:t>All outpatient ACBH county-operated programs and individuals under a contract or subcontract with ACBH who bill </a:t>
            </a:r>
            <a:r>
              <a:rPr lang="en-US" dirty="0" err="1"/>
              <a:t>medi-cal</a:t>
            </a:r>
            <a:r>
              <a:rPr lang="en-US" dirty="0"/>
              <a:t> for </a:t>
            </a:r>
            <a:r>
              <a:rPr lang="en-US" dirty="0" smtClean="0"/>
              <a:t>services.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7373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not need to report timeliness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r>
              <a:rPr lang="en-US" dirty="0" smtClean="0"/>
              <a:t>Any providers providing services in a lockout setting</a:t>
            </a:r>
          </a:p>
          <a:p>
            <a:pPr lvl="1"/>
            <a:r>
              <a:rPr lang="en-US" dirty="0" smtClean="0"/>
              <a:t>Inpatient</a:t>
            </a:r>
          </a:p>
          <a:p>
            <a:pPr lvl="1"/>
            <a:r>
              <a:rPr lang="en-US" dirty="0" smtClean="0"/>
              <a:t>Santa </a:t>
            </a:r>
            <a:r>
              <a:rPr lang="en-US" dirty="0" smtClean="0"/>
              <a:t>R</a:t>
            </a:r>
            <a:r>
              <a:rPr lang="en-US" dirty="0" smtClean="0"/>
              <a:t>ita</a:t>
            </a:r>
          </a:p>
          <a:p>
            <a:r>
              <a:rPr lang="en-US" dirty="0" smtClean="0"/>
              <a:t>Any providers not providing specialty mental health services and not claiming to </a:t>
            </a:r>
            <a:r>
              <a:rPr lang="en-US" dirty="0" err="1"/>
              <a:t>M</a:t>
            </a:r>
            <a:r>
              <a:rPr lang="en-US" dirty="0" err="1" smtClean="0"/>
              <a:t>edi-cal</a:t>
            </a:r>
            <a:endParaRPr lang="en-US" dirty="0" smtClean="0"/>
          </a:p>
          <a:p>
            <a:pPr lvl="1"/>
            <a:r>
              <a:rPr lang="en-US" dirty="0" smtClean="0"/>
              <a:t>Outreach programs</a:t>
            </a:r>
          </a:p>
          <a:p>
            <a:pPr marL="457200" lvl="1"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202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you have to track timely access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1. New Client (Medi-cal and Medical </a:t>
            </a:r>
            <a:r>
              <a:rPr lang="en-US" dirty="0" smtClean="0"/>
              <a:t>eligible)</a:t>
            </a:r>
            <a:endParaRPr lang="en-US" dirty="0"/>
          </a:p>
          <a:p>
            <a:pPr marL="0" indent="0">
              <a:buNone/>
            </a:pPr>
            <a:r>
              <a:rPr lang="en-US" dirty="0"/>
              <a:t>		 New to MHP and not just new to your program</a:t>
            </a:r>
          </a:p>
          <a:p>
            <a:r>
              <a:rPr lang="en-US" dirty="0"/>
              <a:t>2. New Returning</a:t>
            </a:r>
          </a:p>
          <a:p>
            <a:pPr marL="0" indent="0">
              <a:buNone/>
            </a:pPr>
            <a:r>
              <a:rPr lang="en-US" dirty="0"/>
              <a:t>             </a:t>
            </a:r>
            <a:r>
              <a:rPr lang="en-US" dirty="0">
                <a:solidFill>
                  <a:srgbClr val="000000"/>
                </a:solidFill>
              </a:rPr>
              <a:t>Beneficiary that has not received outpatient services in the past 12 </a:t>
            </a:r>
            <a:r>
              <a:rPr lang="en-US" dirty="0" smtClean="0">
                <a:solidFill>
                  <a:srgbClr val="000000"/>
                </a:solidFill>
              </a:rPr>
              <a:t>months in the MHP system</a:t>
            </a:r>
            <a:endParaRPr lang="en-US" dirty="0"/>
          </a:p>
          <a:p>
            <a:endParaRPr lang="en-US" dirty="0"/>
          </a:p>
        </p:txBody>
      </p:sp>
    </p:spTree>
    <p:extLst>
      <p:ext uri="{BB962C8B-B14F-4D97-AF65-F5344CB8AC3E}">
        <p14:creationId xmlns:p14="http://schemas.microsoft.com/office/powerpoint/2010/main" val="544641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1309</TotalTime>
  <Words>1581</Words>
  <Application>Microsoft Office PowerPoint</Application>
  <PresentationFormat>Widescreen</PresentationFormat>
  <Paragraphs>145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Times New Roman</vt:lpstr>
      <vt:lpstr>Organic</vt:lpstr>
      <vt:lpstr>Timeliness Clinical Documentation Standards Training</vt:lpstr>
      <vt:lpstr>PowerPoint Presentation</vt:lpstr>
      <vt:lpstr>Introductions </vt:lpstr>
      <vt:lpstr>Network Adequacy Information Notices</vt:lpstr>
      <vt:lpstr>Timely Access Information notice</vt:lpstr>
      <vt:lpstr>Summary</vt:lpstr>
      <vt:lpstr>Who is responsible for collecting Data </vt:lpstr>
      <vt:lpstr>Who does not need to report timeliness</vt:lpstr>
      <vt:lpstr>When do you have to track timely access </vt:lpstr>
      <vt:lpstr>Ways to determine if a beneficiary is a new client or returning new client</vt:lpstr>
      <vt:lpstr>Type of Service</vt:lpstr>
      <vt:lpstr>Date of First Contact to Request Service</vt:lpstr>
      <vt:lpstr>Time Requirements</vt:lpstr>
      <vt:lpstr>Urgent services</vt:lpstr>
      <vt:lpstr>Assessment</vt:lpstr>
      <vt:lpstr>Assessment Start Date</vt:lpstr>
      <vt:lpstr>Medical Necessity </vt:lpstr>
      <vt:lpstr>Assessment End Date</vt:lpstr>
      <vt:lpstr>Treatment  Start Date</vt:lpstr>
      <vt:lpstr>Close Out Date </vt:lpstr>
      <vt:lpstr>Data collection forms</vt:lpstr>
      <vt:lpstr>Notices Of Adverse Benefit Determination (NOABD)</vt:lpstr>
      <vt:lpstr>NOABD Training Dates</vt:lpstr>
      <vt:lpstr>What to do with NOABD</vt:lpstr>
      <vt:lpstr>Who to Contact with Questions</vt:lpstr>
      <vt:lpstr>Acknowledgements</vt:lpstr>
      <vt:lpstr>Extras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Timeliness Clinical Documentation Standards Training</dc:title>
  <dc:creator>Laptop</dc:creator>
  <cp:lastModifiedBy>Phuong Lai</cp:lastModifiedBy>
  <cp:revision>42</cp:revision>
  <dcterms:created xsi:type="dcterms:W3CDTF">2019-07-03T05:00:08Z</dcterms:created>
  <dcterms:modified xsi:type="dcterms:W3CDTF">2019-08-06T19:10:38Z</dcterms:modified>
</cp:coreProperties>
</file>