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45"/>
  </p:notesMasterIdLst>
  <p:handoutMasterIdLst>
    <p:handoutMasterId r:id="rId46"/>
  </p:handoutMasterIdLst>
  <p:sldIdLst>
    <p:sldId id="338" r:id="rId2"/>
    <p:sldId id="256" r:id="rId3"/>
    <p:sldId id="328" r:id="rId4"/>
    <p:sldId id="329" r:id="rId5"/>
    <p:sldId id="342" r:id="rId6"/>
    <p:sldId id="257" r:id="rId7"/>
    <p:sldId id="337" r:id="rId8"/>
    <p:sldId id="341" r:id="rId9"/>
    <p:sldId id="325" r:id="rId10"/>
    <p:sldId id="311" r:id="rId11"/>
    <p:sldId id="344" r:id="rId12"/>
    <p:sldId id="345" r:id="rId13"/>
    <p:sldId id="346" r:id="rId14"/>
    <p:sldId id="266" r:id="rId15"/>
    <p:sldId id="264" r:id="rId16"/>
    <p:sldId id="265" r:id="rId17"/>
    <p:sldId id="315" r:id="rId18"/>
    <p:sldId id="330" r:id="rId19"/>
    <p:sldId id="339" r:id="rId20"/>
    <p:sldId id="331" r:id="rId21"/>
    <p:sldId id="340" r:id="rId22"/>
    <p:sldId id="332" r:id="rId23"/>
    <p:sldId id="333" r:id="rId24"/>
    <p:sldId id="334" r:id="rId25"/>
    <p:sldId id="274" r:id="rId26"/>
    <p:sldId id="318" r:id="rId27"/>
    <p:sldId id="336" r:id="rId28"/>
    <p:sldId id="343" r:id="rId29"/>
    <p:sldId id="335" r:id="rId30"/>
    <p:sldId id="271" r:id="rId31"/>
    <p:sldId id="324" r:id="rId32"/>
    <p:sldId id="269" r:id="rId33"/>
    <p:sldId id="312" r:id="rId34"/>
    <p:sldId id="319" r:id="rId35"/>
    <p:sldId id="321" r:id="rId36"/>
    <p:sldId id="314" r:id="rId37"/>
    <p:sldId id="322" r:id="rId38"/>
    <p:sldId id="313" r:id="rId39"/>
    <p:sldId id="323" r:id="rId40"/>
    <p:sldId id="320" r:id="rId41"/>
    <p:sldId id="305" r:id="rId42"/>
    <p:sldId id="327" r:id="rId43"/>
    <p:sldId id="326" r:id="rId4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na Kolda" initials="DK" lastIdx="25" clrIdx="0">
    <p:extLst>
      <p:ext uri="{19B8F6BF-5375-455C-9EA6-DF929625EA0E}">
        <p15:presenceInfo xmlns:p15="http://schemas.microsoft.com/office/powerpoint/2012/main" userId="S-1-5-21-44243306-1802261150-1097818727-16937" providerId="AD"/>
      </p:ext>
    </p:extLst>
  </p:cmAuthor>
  <p:cmAuthor id="2" name="Tony Sanders-Pfeifer" initials="TS" lastIdx="32" clrIdx="1">
    <p:extLst>
      <p:ext uri="{19B8F6BF-5375-455C-9EA6-DF929625EA0E}">
        <p15:presenceInfo xmlns:p15="http://schemas.microsoft.com/office/powerpoint/2012/main" userId="S-1-5-21-44243306-1802261150-1097818727-85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73610" autoAdjust="0"/>
  </p:normalViewPr>
  <p:slideViewPr>
    <p:cSldViewPr>
      <p:cViewPr varScale="1">
        <p:scale>
          <a:sx n="95" d="100"/>
          <a:sy n="95" d="100"/>
        </p:scale>
        <p:origin x="2064" y="84"/>
      </p:cViewPr>
      <p:guideLst>
        <p:guide orient="horz" pos="2160"/>
        <p:guide pos="2880"/>
      </p:guideLst>
    </p:cSldViewPr>
  </p:slideViewPr>
  <p:notesTextViewPr>
    <p:cViewPr>
      <p:scale>
        <a:sx n="1" d="1"/>
        <a:sy n="1" d="1"/>
      </p:scale>
      <p:origin x="0" y="0"/>
    </p:cViewPr>
  </p:notesTextViewPr>
  <p:sorterViewPr>
    <p:cViewPr>
      <p:scale>
        <a:sx n="100" d="100"/>
        <a:sy n="100" d="100"/>
      </p:scale>
      <p:origin x="0" y="840"/>
    </p:cViewPr>
  </p:sorterViewPr>
  <p:notesViewPr>
    <p:cSldViewPr>
      <p:cViewPr varScale="1">
        <p:scale>
          <a:sx n="85" d="100"/>
          <a:sy n="85" d="100"/>
        </p:scale>
        <p:origin x="-1908" y="-90"/>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27466" cy="464503"/>
          </a:xfrm>
          <a:prstGeom prst="rect">
            <a:avLst/>
          </a:prstGeom>
        </p:spPr>
        <p:txBody>
          <a:bodyPr vert="horz" lIns="91212" tIns="45605" rIns="91212" bIns="45605" rtlCol="0"/>
          <a:lstStyle>
            <a:lvl1pPr algn="l">
              <a:defRPr sz="1200"/>
            </a:lvl1pPr>
          </a:lstStyle>
          <a:p>
            <a:endParaRPr lang="en-US" dirty="0"/>
          </a:p>
        </p:txBody>
      </p:sp>
      <p:sp>
        <p:nvSpPr>
          <p:cNvPr id="3" name="Date Placeholder 2"/>
          <p:cNvSpPr>
            <a:spLocks noGrp="1"/>
          </p:cNvSpPr>
          <p:nvPr>
            <p:ph type="dt" sz="quarter" idx="1"/>
          </p:nvPr>
        </p:nvSpPr>
        <p:spPr>
          <a:xfrm>
            <a:off x="3955953" y="1"/>
            <a:ext cx="3027466" cy="464503"/>
          </a:xfrm>
          <a:prstGeom prst="rect">
            <a:avLst/>
          </a:prstGeom>
        </p:spPr>
        <p:txBody>
          <a:bodyPr vert="horz" lIns="91212" tIns="45605" rIns="91212" bIns="45605" rtlCol="0"/>
          <a:lstStyle>
            <a:lvl1pPr algn="r">
              <a:defRPr sz="1200"/>
            </a:lvl1pPr>
          </a:lstStyle>
          <a:p>
            <a:fld id="{DB38EFC3-762A-4017-A7C4-8A265280AF62}" type="datetimeFigureOut">
              <a:rPr lang="en-US" smtClean="0"/>
              <a:pPr/>
              <a:t>2/19/2019</a:t>
            </a:fld>
            <a:endParaRPr lang="en-US" dirty="0"/>
          </a:p>
        </p:txBody>
      </p:sp>
      <p:sp>
        <p:nvSpPr>
          <p:cNvPr id="4" name="Footer Placeholder 3"/>
          <p:cNvSpPr>
            <a:spLocks noGrp="1"/>
          </p:cNvSpPr>
          <p:nvPr>
            <p:ph type="ftr" sz="quarter" idx="2"/>
          </p:nvPr>
        </p:nvSpPr>
        <p:spPr>
          <a:xfrm>
            <a:off x="3" y="8817612"/>
            <a:ext cx="3027466" cy="464503"/>
          </a:xfrm>
          <a:prstGeom prst="rect">
            <a:avLst/>
          </a:prstGeom>
        </p:spPr>
        <p:txBody>
          <a:bodyPr vert="horz" lIns="91212" tIns="45605" rIns="91212" bIns="456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5953" y="8817612"/>
            <a:ext cx="3027466" cy="464503"/>
          </a:xfrm>
          <a:prstGeom prst="rect">
            <a:avLst/>
          </a:prstGeom>
        </p:spPr>
        <p:txBody>
          <a:bodyPr vert="horz" lIns="91212" tIns="45605" rIns="91212" bIns="45605" rtlCol="0" anchor="b"/>
          <a:lstStyle>
            <a:lvl1pPr algn="r">
              <a:defRPr sz="1200"/>
            </a:lvl1pPr>
          </a:lstStyle>
          <a:p>
            <a:fld id="{0CDC21A8-6758-4170-9D71-820F152D412B}" type="slidenum">
              <a:rPr lang="en-US" smtClean="0"/>
              <a:pPr/>
              <a:t>‹#›</a:t>
            </a:fld>
            <a:endParaRPr lang="en-US" dirty="0"/>
          </a:p>
        </p:txBody>
      </p:sp>
    </p:spTree>
    <p:extLst>
      <p:ext uri="{BB962C8B-B14F-4D97-AF65-F5344CB8AC3E}">
        <p14:creationId xmlns:p14="http://schemas.microsoft.com/office/powerpoint/2010/main" val="40861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4185"/>
          </a:xfrm>
          <a:prstGeom prst="rect">
            <a:avLst/>
          </a:prstGeom>
        </p:spPr>
        <p:txBody>
          <a:bodyPr vert="horz" lIns="92943" tIns="46472" rIns="92943" bIns="46472" rtlCol="0"/>
          <a:lstStyle>
            <a:lvl1pPr algn="l">
              <a:defRPr sz="1200"/>
            </a:lvl1pPr>
          </a:lstStyle>
          <a:p>
            <a:endParaRPr lang="en-US" dirty="0"/>
          </a:p>
        </p:txBody>
      </p:sp>
      <p:sp>
        <p:nvSpPr>
          <p:cNvPr id="3" name="Date Placeholder 2"/>
          <p:cNvSpPr>
            <a:spLocks noGrp="1"/>
          </p:cNvSpPr>
          <p:nvPr>
            <p:ph type="dt" idx="1"/>
          </p:nvPr>
        </p:nvSpPr>
        <p:spPr>
          <a:xfrm>
            <a:off x="3956552" y="1"/>
            <a:ext cx="3026833" cy="464185"/>
          </a:xfrm>
          <a:prstGeom prst="rect">
            <a:avLst/>
          </a:prstGeom>
        </p:spPr>
        <p:txBody>
          <a:bodyPr vert="horz" lIns="92943" tIns="46472" rIns="92943" bIns="46472" rtlCol="0"/>
          <a:lstStyle>
            <a:lvl1pPr algn="r">
              <a:defRPr sz="1200"/>
            </a:lvl1pPr>
          </a:lstStyle>
          <a:p>
            <a:fld id="{5BCD1A03-D340-4A3F-9056-0C22A200EBBB}" type="datetimeFigureOut">
              <a:rPr lang="en-US" smtClean="0"/>
              <a:pPr/>
              <a:t>2/19/2019</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43" tIns="46472" rIns="92943" bIns="46472"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43" tIns="46472" rIns="92943" bIns="4647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43" tIns="46472" rIns="92943" bIns="4647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2" y="8817904"/>
            <a:ext cx="3026833" cy="464185"/>
          </a:xfrm>
          <a:prstGeom prst="rect">
            <a:avLst/>
          </a:prstGeom>
        </p:spPr>
        <p:txBody>
          <a:bodyPr vert="horz" lIns="92943" tIns="46472" rIns="92943" bIns="46472" rtlCol="0" anchor="b"/>
          <a:lstStyle>
            <a:lvl1pPr algn="r">
              <a:defRPr sz="1200"/>
            </a:lvl1pPr>
          </a:lstStyle>
          <a:p>
            <a:fld id="{59E620E4-18B6-4050-A81E-FC14B8E9B904}" type="slidenum">
              <a:rPr lang="en-US" smtClean="0"/>
              <a:pPr/>
              <a:t>‹#›</a:t>
            </a:fld>
            <a:endParaRPr lang="en-US" dirty="0"/>
          </a:p>
        </p:txBody>
      </p:sp>
    </p:spTree>
    <p:extLst>
      <p:ext uri="{BB962C8B-B14F-4D97-AF65-F5344CB8AC3E}">
        <p14:creationId xmlns:p14="http://schemas.microsoft.com/office/powerpoint/2010/main" val="2247561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morning’s intentions are to: Review the program components that have been established by DHCS for DR/DTI programs which will set a context to discuss the documentations standards.  </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a:t>
            </a:fld>
            <a:endParaRPr lang="en-US" dirty="0"/>
          </a:p>
        </p:txBody>
      </p:sp>
    </p:spTree>
    <p:extLst>
      <p:ext uri="{BB962C8B-B14F-4D97-AF65-F5344CB8AC3E}">
        <p14:creationId xmlns:p14="http://schemas.microsoft.com/office/powerpoint/2010/main" val="914354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Process groups are focused on utilizing the group process to give feedback</a:t>
            </a:r>
            <a:r>
              <a:rPr lang="en-US" baseline="0" dirty="0" smtClean="0"/>
              <a:t> to group members in a way that empowers them to learn from each other.</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22</a:t>
            </a:fld>
            <a:endParaRPr lang="en-US" dirty="0"/>
          </a:p>
        </p:txBody>
      </p:sp>
    </p:spTree>
    <p:extLst>
      <p:ext uri="{BB962C8B-B14F-4D97-AF65-F5344CB8AC3E}">
        <p14:creationId xmlns:p14="http://schemas.microsoft.com/office/powerpoint/2010/main" val="102007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Audience engagement:</a:t>
            </a:r>
          </a:p>
          <a:p>
            <a:endParaRPr lang="en-US" dirty="0" smtClean="0"/>
          </a:p>
          <a:p>
            <a:r>
              <a:rPr lang="en-US" dirty="0" smtClean="0"/>
              <a:t>Can anyone share with me an example of a Process Group that they are currently doing or might like to do at their program?</a:t>
            </a:r>
          </a:p>
          <a:p>
            <a:endParaRPr lang="en-US" dirty="0" smtClean="0"/>
          </a:p>
          <a:p>
            <a:r>
              <a:rPr lang="en-US" dirty="0" smtClean="0"/>
              <a:t>Facilitators</a:t>
            </a:r>
            <a:r>
              <a:rPr lang="en-US" baseline="0" dirty="0" smtClean="0"/>
              <a:t> of </a:t>
            </a:r>
            <a:r>
              <a:rPr lang="en-US" dirty="0" smtClean="0"/>
              <a:t>process groups should encourage the group (and group process) to be the tool of change and recovery.  The facilitator is encouraging more group participation</a:t>
            </a:r>
            <a:r>
              <a:rPr lang="en-US" baseline="0" dirty="0" smtClean="0"/>
              <a:t> and ownership of the group process in order to increase client empowerment and a democratic learning environment.</a:t>
            </a:r>
            <a:endParaRPr lang="en-US" dirty="0" smtClean="0"/>
          </a:p>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23</a:t>
            </a:fld>
            <a:endParaRPr lang="en-US" dirty="0"/>
          </a:p>
        </p:txBody>
      </p:sp>
    </p:spTree>
    <p:extLst>
      <p:ext uri="{BB962C8B-B14F-4D97-AF65-F5344CB8AC3E}">
        <p14:creationId xmlns:p14="http://schemas.microsoft.com/office/powerpoint/2010/main" val="3438920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24</a:t>
            </a:fld>
            <a:endParaRPr lang="en-US" dirty="0"/>
          </a:p>
        </p:txBody>
      </p:sp>
    </p:spTree>
    <p:extLst>
      <p:ext uri="{BB962C8B-B14F-4D97-AF65-F5344CB8AC3E}">
        <p14:creationId xmlns:p14="http://schemas.microsoft.com/office/powerpoint/2010/main" val="1952891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adult client declines this service component, that should be documented in a progress note.  For adult clients, it would be best practice to continue to make attempts to engage</a:t>
            </a:r>
            <a:r>
              <a:rPr lang="en-US" baseline="0" dirty="0" smtClean="0"/>
              <a:t> the client’s support system if they initially decline and it seems clinically appropriate to do so.</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25</a:t>
            </a:fld>
            <a:endParaRPr lang="en-US" dirty="0"/>
          </a:p>
        </p:txBody>
      </p:sp>
    </p:spTree>
    <p:extLst>
      <p:ext uri="{BB962C8B-B14F-4D97-AF65-F5344CB8AC3E}">
        <p14:creationId xmlns:p14="http://schemas.microsoft.com/office/powerpoint/2010/main" val="2010138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haven’t already, every program needs to develop these documents and be able to provide them to auditors for review</a:t>
            </a:r>
            <a:r>
              <a:rPr lang="en-US" baseline="0" dirty="0" smtClean="0"/>
              <a:t> during audits.</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29</a:t>
            </a:fld>
            <a:endParaRPr lang="en-US" dirty="0"/>
          </a:p>
        </p:txBody>
      </p:sp>
    </p:spTree>
    <p:extLst>
      <p:ext uri="{BB962C8B-B14F-4D97-AF65-F5344CB8AC3E}">
        <p14:creationId xmlns:p14="http://schemas.microsoft.com/office/powerpoint/2010/main" val="15693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schedule</a:t>
            </a:r>
            <a:r>
              <a:rPr lang="en-US" baseline="0" dirty="0" smtClean="0"/>
              <a:t> should be posted and/or shared so all clients may view it/have access to it. </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30</a:t>
            </a:fld>
            <a:endParaRPr lang="en-US" dirty="0"/>
          </a:p>
        </p:txBody>
      </p:sp>
    </p:spTree>
    <p:extLst>
      <p:ext uri="{BB962C8B-B14F-4D97-AF65-F5344CB8AC3E}">
        <p14:creationId xmlns:p14="http://schemas.microsoft.com/office/powerpoint/2010/main" val="4156519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641850" cy="3481388"/>
          </a:xfrm>
        </p:spPr>
      </p:sp>
      <p:sp>
        <p:nvSpPr>
          <p:cNvPr id="3" name="Notes Placeholder 2"/>
          <p:cNvSpPr>
            <a:spLocks noGrp="1"/>
          </p:cNvSpPr>
          <p:nvPr>
            <p:ph type="body" idx="1"/>
          </p:nvPr>
        </p:nvSpPr>
        <p:spPr/>
        <p:txBody>
          <a:bodyPr/>
          <a:lstStyle/>
          <a:p>
            <a:r>
              <a:rPr lang="en-US" dirty="0" smtClean="0"/>
              <a:t>DTI:</a:t>
            </a:r>
            <a:r>
              <a:rPr lang="en-US" baseline="0" dirty="0" smtClean="0"/>
              <a:t> Must have a Weekly Clinical Summary reviewed and signed by a physician, a licensed/waivered/registered psychologist, clinical social worker, or marriage and family therapist; or a registered nurse who is either staff to the day treatment intensive program or the person directing the service.</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33</a:t>
            </a:fld>
            <a:endParaRPr lang="en-US" dirty="0"/>
          </a:p>
        </p:txBody>
      </p:sp>
    </p:spTree>
    <p:extLst>
      <p:ext uri="{BB962C8B-B14F-4D97-AF65-F5344CB8AC3E}">
        <p14:creationId xmlns:p14="http://schemas.microsoft.com/office/powerpoint/2010/main" val="2926563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 discussion of medical necessity</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34</a:t>
            </a:fld>
            <a:endParaRPr lang="en-US" dirty="0"/>
          </a:p>
        </p:txBody>
      </p:sp>
    </p:spTree>
    <p:extLst>
      <p:ext uri="{BB962C8B-B14F-4D97-AF65-F5344CB8AC3E}">
        <p14:creationId xmlns:p14="http://schemas.microsoft.com/office/powerpoint/2010/main" val="2692881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Scope of Practice Grid handout</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36</a:t>
            </a:fld>
            <a:endParaRPr lang="en-US" dirty="0"/>
          </a:p>
        </p:txBody>
      </p:sp>
    </p:spTree>
    <p:extLst>
      <p:ext uri="{BB962C8B-B14F-4D97-AF65-F5344CB8AC3E}">
        <p14:creationId xmlns:p14="http://schemas.microsoft.com/office/powerpoint/2010/main" val="2398280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Timeliness; give examples</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37</a:t>
            </a:fld>
            <a:endParaRPr lang="en-US" dirty="0"/>
          </a:p>
        </p:txBody>
      </p:sp>
    </p:spTree>
    <p:extLst>
      <p:ext uri="{BB962C8B-B14F-4D97-AF65-F5344CB8AC3E}">
        <p14:creationId xmlns:p14="http://schemas.microsoft.com/office/powerpoint/2010/main" val="120238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we talking about today?  We are talking about Day Rehab and Day Treatment Intensive programs.</a:t>
            </a:r>
            <a:r>
              <a:rPr lang="en-US" baseline="0" dirty="0" smtClean="0"/>
              <a:t>  As you can see, there are some philosophical differences between these two types of programs.  They each have their own purpose.</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6</a:t>
            </a:fld>
            <a:endParaRPr lang="en-US" dirty="0"/>
          </a:p>
        </p:txBody>
      </p:sp>
    </p:spTree>
    <p:extLst>
      <p:ext uri="{BB962C8B-B14F-4D97-AF65-F5344CB8AC3E}">
        <p14:creationId xmlns:p14="http://schemas.microsoft.com/office/powerpoint/2010/main" val="3647055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Client Log.</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39</a:t>
            </a:fld>
            <a:endParaRPr lang="en-US" dirty="0"/>
          </a:p>
        </p:txBody>
      </p:sp>
    </p:spTree>
    <p:extLst>
      <p:ext uri="{BB962C8B-B14F-4D97-AF65-F5344CB8AC3E}">
        <p14:creationId xmlns:p14="http://schemas.microsoft.com/office/powerpoint/2010/main" val="1162734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Unavoidable absences are documented</a:t>
            </a:r>
            <a:r>
              <a:rPr lang="en-US" baseline="0" dirty="0" smtClean="0"/>
              <a:t> when you plan on billing for that day.  This can only happen when the client has attended at least 50% of the scheduled day, but less than a full day.</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40</a:t>
            </a:fld>
            <a:endParaRPr lang="en-US" dirty="0"/>
          </a:p>
        </p:txBody>
      </p:sp>
    </p:spTree>
    <p:extLst>
      <p:ext uri="{BB962C8B-B14F-4D97-AF65-F5344CB8AC3E}">
        <p14:creationId xmlns:p14="http://schemas.microsoft.com/office/powerpoint/2010/main" val="42486098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641850" cy="3481388"/>
          </a:xfrm>
        </p:spPr>
      </p:sp>
      <p:sp>
        <p:nvSpPr>
          <p:cNvPr id="3" name="Notes Placeholder 2"/>
          <p:cNvSpPr>
            <a:spLocks noGrp="1"/>
          </p:cNvSpPr>
          <p:nvPr>
            <p:ph type="body" idx="1"/>
          </p:nvPr>
        </p:nvSpPr>
        <p:spPr/>
        <p:txBody>
          <a:bodyPr/>
          <a:lstStyle/>
          <a:p>
            <a:r>
              <a:rPr lang="en-US" dirty="0" smtClean="0"/>
              <a:t>DR/DTI are not reimbursable under the following circumstances, except on the day of admission to these services.</a:t>
            </a:r>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fld id="{59E620E4-18B6-4050-A81E-FC14B8E9B904}" type="slidenum">
              <a:rPr lang="en-US" smtClean="0"/>
              <a:pPr/>
              <a:t>41</a:t>
            </a:fld>
            <a:endParaRPr lang="en-US" dirty="0"/>
          </a:p>
        </p:txBody>
      </p:sp>
    </p:spTree>
    <p:extLst>
      <p:ext uri="{BB962C8B-B14F-4D97-AF65-F5344CB8AC3E}">
        <p14:creationId xmlns:p14="http://schemas.microsoft.com/office/powerpoint/2010/main" val="2993199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7</a:t>
            </a:fld>
            <a:endParaRPr lang="en-US" dirty="0"/>
          </a:p>
        </p:txBody>
      </p:sp>
    </p:spTree>
    <p:extLst>
      <p:ext uri="{BB962C8B-B14F-4D97-AF65-F5344CB8AC3E}">
        <p14:creationId xmlns:p14="http://schemas.microsoft.com/office/powerpoint/2010/main" val="4037492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all calendar days</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8</a:t>
            </a:fld>
            <a:endParaRPr lang="en-US" dirty="0"/>
          </a:p>
        </p:txBody>
      </p:sp>
    </p:spTree>
    <p:extLst>
      <p:ext uri="{BB962C8B-B14F-4D97-AF65-F5344CB8AC3E}">
        <p14:creationId xmlns:p14="http://schemas.microsoft.com/office/powerpoint/2010/main" val="1032852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641850" cy="3481388"/>
          </a:xfrm>
        </p:spPr>
      </p:sp>
      <p:sp>
        <p:nvSpPr>
          <p:cNvPr id="3" name="Notes Placeholder 2"/>
          <p:cNvSpPr>
            <a:spLocks noGrp="1"/>
          </p:cNvSpPr>
          <p:nvPr>
            <p:ph type="body" idx="1"/>
          </p:nvPr>
        </p:nvSpPr>
        <p:spPr/>
        <p:txBody>
          <a:bodyPr/>
          <a:lstStyle/>
          <a:p>
            <a:r>
              <a:rPr lang="en-US" dirty="0" smtClean="0"/>
              <a:t>There are also some similarities and commonalities.</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10</a:t>
            </a:fld>
            <a:endParaRPr lang="en-US" dirty="0"/>
          </a:p>
        </p:txBody>
      </p:sp>
    </p:spTree>
    <p:extLst>
      <p:ext uri="{BB962C8B-B14F-4D97-AF65-F5344CB8AC3E}">
        <p14:creationId xmlns:p14="http://schemas.microsoft.com/office/powerpoint/2010/main" val="254345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Therapeutic Milieu is the social environment of the program.  The culture, the philosophy, the feeling one gets when in the physical space of the program.</a:t>
            </a:r>
          </a:p>
          <a:p>
            <a:endParaRPr lang="en-US" dirty="0" smtClean="0"/>
          </a:p>
          <a:p>
            <a:r>
              <a:rPr lang="en-US" dirty="0" smtClean="0"/>
              <a:t>Milieu therapy seeks to control or manipulate the therapeutic environment in order to prevent</a:t>
            </a:r>
            <a:r>
              <a:rPr lang="en-US" baseline="0" dirty="0" smtClean="0"/>
              <a:t> self-destructive behavior.</a:t>
            </a:r>
            <a:endParaRPr lang="en-US" dirty="0" smtClean="0"/>
          </a:p>
          <a:p>
            <a:endParaRPr lang="en-US" dirty="0" smtClean="0"/>
          </a:p>
          <a:p>
            <a:r>
              <a:rPr lang="en-US" dirty="0" smtClean="0"/>
              <a:t>What is</a:t>
            </a:r>
            <a:r>
              <a:rPr lang="en-US" baseline="0" dirty="0" smtClean="0"/>
              <a:t> a Therapeutic Milieu referring to?</a:t>
            </a:r>
          </a:p>
          <a:p>
            <a:endParaRPr lang="en-US" baseline="0" dirty="0" smtClean="0"/>
          </a:p>
          <a:p>
            <a:r>
              <a:rPr lang="en-US" baseline="0" dirty="0" smtClean="0"/>
              <a:t>	- Provides the foundation for the provision of day treatment intensive and day rehabilitation and differentiates these services from other specialty mental health services</a:t>
            </a:r>
          </a:p>
          <a:p>
            <a:r>
              <a:rPr lang="en-US" baseline="0" dirty="0" smtClean="0"/>
              <a:t>	- Includes a therapeutic program that is structured by well-defined service components with specific activities being performed by identified staff.</a:t>
            </a:r>
          </a:p>
          <a:p>
            <a:r>
              <a:rPr lang="en-US" baseline="0" dirty="0" smtClean="0"/>
              <a:t>	- Creates a supportive and nurturing interpersonal environment that teaches, models, and reinforces constructive interaction.</a:t>
            </a:r>
          </a:p>
          <a:p>
            <a:r>
              <a:rPr lang="en-US" baseline="0" dirty="0" smtClean="0"/>
              <a:t>	- Supports peer/staff feedback to clients on strategies for symptom reduction, increasing adaptive behaviors, and reducing subjective distress.</a:t>
            </a:r>
          </a:p>
          <a:p>
            <a:r>
              <a:rPr lang="en-US" baseline="0" dirty="0" smtClean="0"/>
              <a:t>	- Empowers clients through involvement in the overall program (such as the opportunity to lead community meetings and to provide feedback to peers) and the opportunity for risk taking in a supportive environment.</a:t>
            </a:r>
          </a:p>
          <a:p>
            <a:r>
              <a:rPr lang="en-US" baseline="0" dirty="0" smtClean="0"/>
              <a:t>	- Supports behavior management interventions that focus on teaching self-management skills that children, youth, adults and older adults may use to control their own lives, to deal effectively with present and future problems, 	and to function well with minimal or no additional therapeutic intervention.</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14</a:t>
            </a:fld>
            <a:endParaRPr lang="en-US" dirty="0"/>
          </a:p>
        </p:txBody>
      </p:sp>
    </p:spTree>
    <p:extLst>
      <p:ext uri="{BB962C8B-B14F-4D97-AF65-F5344CB8AC3E}">
        <p14:creationId xmlns:p14="http://schemas.microsoft.com/office/powerpoint/2010/main" val="102039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641850" cy="34813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15</a:t>
            </a:fld>
            <a:endParaRPr lang="en-US" dirty="0"/>
          </a:p>
        </p:txBody>
      </p:sp>
    </p:spTree>
    <p:extLst>
      <p:ext uri="{BB962C8B-B14F-4D97-AF65-F5344CB8AC3E}">
        <p14:creationId xmlns:p14="http://schemas.microsoft.com/office/powerpoint/2010/main" val="677169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Audience engagement:</a:t>
            </a:r>
          </a:p>
          <a:p>
            <a:endParaRPr lang="en-US" dirty="0" smtClean="0"/>
          </a:p>
          <a:p>
            <a:r>
              <a:rPr lang="en-US" dirty="0" smtClean="0"/>
              <a:t>Can anyone share with me an example of a Skill Building Group that they are currently doing or might like to do at their program?</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18</a:t>
            </a:fld>
            <a:endParaRPr lang="en-US" dirty="0"/>
          </a:p>
        </p:txBody>
      </p:sp>
    </p:spTree>
    <p:extLst>
      <p:ext uri="{BB962C8B-B14F-4D97-AF65-F5344CB8AC3E}">
        <p14:creationId xmlns:p14="http://schemas.microsoft.com/office/powerpoint/2010/main" val="2645997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Audience engagement:</a:t>
            </a:r>
          </a:p>
          <a:p>
            <a:endParaRPr lang="en-US" dirty="0" smtClean="0"/>
          </a:p>
          <a:p>
            <a:r>
              <a:rPr lang="en-US" dirty="0" smtClean="0"/>
              <a:t>Can anyone share with me an example of an Adjunctive Therapy Group that they are currently doing or might like to do at their program?</a:t>
            </a:r>
          </a:p>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20</a:t>
            </a:fld>
            <a:endParaRPr lang="en-US" dirty="0"/>
          </a:p>
        </p:txBody>
      </p:sp>
    </p:spTree>
    <p:extLst>
      <p:ext uri="{BB962C8B-B14F-4D97-AF65-F5344CB8AC3E}">
        <p14:creationId xmlns:p14="http://schemas.microsoft.com/office/powerpoint/2010/main" val="320519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F422B9-E07D-484F-8E9B-FA79096F02A3}"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77919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0D1013-EC74-460F-BEDD-730F326E9AAD}" type="datetime1">
              <a:rPr lang="en-US" smtClean="0"/>
              <a:pPr/>
              <a:t>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52728620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0D1013-EC74-460F-BEDD-730F326E9AAD}"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266632443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0D1013-EC74-460F-BEDD-730F326E9AAD}"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73706290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0D1013-EC74-460F-BEDD-730F326E9AAD}"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200633397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90D1013-EC74-460F-BEDD-730F326E9AAD}" type="datetime1">
              <a:rPr lang="en-US" smtClean="0"/>
              <a:pPr/>
              <a:t>2/19/2019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59577250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90D1013-EC74-460F-BEDD-730F326E9AAD}" type="datetime1">
              <a:rPr lang="en-US" smtClean="0"/>
              <a:pPr/>
              <a:t>2/19/2019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348120896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46B02C-261D-4383-B55A-E7F5C2F96931}"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3541196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735A6-21C2-4CBC-8E54-6B316EA29BC0}"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287416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B78335C-7CD1-4C95-9A16-32F24F3C5174}"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34380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0A8DC-FF34-4D86-A366-453464CF5D56}" type="datetime1">
              <a:rPr lang="en-US" smtClean="0"/>
              <a:pPr/>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643244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58626A-5483-4761-853C-9B16C7A38CFF}" type="datetime1">
              <a:rPr lang="en-US" smtClean="0"/>
              <a:pPr/>
              <a:t>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274340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AC005-8D47-4C85-9414-DE46EAA883C1}" type="datetime1">
              <a:rPr lang="en-US" smtClean="0"/>
              <a:pPr/>
              <a:t>2/19/2019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399711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4118B6F-DD6D-4023-88FD-AA28137763BD}" type="datetime1">
              <a:rPr lang="en-US" smtClean="0"/>
              <a:pPr/>
              <a:t>2/19/2019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335393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D3A1AA9-2924-4B2F-825C-301252C081A0}" type="datetime1">
              <a:rPr lang="en-US" smtClean="0"/>
              <a:pPr/>
              <a:t>2/19/2019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38727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3889070-E3AF-4ED8-9F76-B6F1625453B4}" type="datetime1">
              <a:rPr lang="en-US" smtClean="0"/>
              <a:pPr/>
              <a:t>2/19/2019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281735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B435E-1CF0-4AB5-8E01-7C8AC59B5FCF}" type="datetime1">
              <a:rPr lang="en-US" smtClean="0"/>
              <a:pPr/>
              <a:t>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1577368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90D1013-EC74-460F-BEDD-730F326E9AAD}" type="datetime1">
              <a:rPr lang="en-US" smtClean="0"/>
              <a:pPr/>
              <a:t>2/19/2019</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4006512285"/>
      </p:ext>
    </p:extLst>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deanna.kolda@acgov.org" TargetMode="External"/><Relationship Id="rId2" Type="http://schemas.openxmlformats.org/officeDocument/2006/relationships/hyperlink" Target="mailto:QAOffice@acgov.or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cbhcs.org/providers"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99FD6E5-BE93-4F42-8599-AF3EA2588FFA}" type="slidenum">
              <a:rPr lang="en-US" smtClean="0"/>
              <a:pPr/>
              <a:t>1</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1981200"/>
            <a:ext cx="5415036" cy="2614613"/>
          </a:xfrm>
          <a:prstGeom prst="rect">
            <a:avLst/>
          </a:prstGeom>
        </p:spPr>
      </p:pic>
    </p:spTree>
    <p:extLst>
      <p:ext uri="{BB962C8B-B14F-4D97-AF65-F5344CB8AC3E}">
        <p14:creationId xmlns:p14="http://schemas.microsoft.com/office/powerpoint/2010/main" val="3677185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310" y="453321"/>
            <a:ext cx="7055380" cy="766482"/>
          </a:xfrm>
        </p:spPr>
        <p:txBody>
          <a:bodyPr/>
          <a:lstStyle/>
          <a:p>
            <a:pPr algn="ctr"/>
            <a:r>
              <a:rPr lang="en-US" sz="2800" b="1" dirty="0" smtClean="0"/>
              <a:t>Required Service Components</a:t>
            </a:r>
            <a:endParaRPr lang="en-US" sz="2800" b="1"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60086062"/>
              </p:ext>
            </p:extLst>
          </p:nvPr>
        </p:nvGraphicFramePr>
        <p:xfrm>
          <a:off x="1200347" y="1676400"/>
          <a:ext cx="6880490" cy="4317205"/>
        </p:xfrm>
        <a:graphic>
          <a:graphicData uri="http://schemas.openxmlformats.org/drawingml/2006/table">
            <a:tbl>
              <a:tblPr firstRow="1" bandRow="1">
                <a:tableStyleId>{93296810-A885-4BE3-A3E7-6D5BEEA58F35}</a:tableStyleId>
              </a:tblPr>
              <a:tblGrid>
                <a:gridCol w="3440245"/>
                <a:gridCol w="3440245"/>
              </a:tblGrid>
              <a:tr h="527612">
                <a:tc>
                  <a:txBody>
                    <a:bodyPr/>
                    <a:lstStyle/>
                    <a:p>
                      <a:pPr marL="0" marR="0" lvl="0" indent="0" algn="ctr" defTabSz="457207" rtl="0" eaLnBrk="1" fontAlgn="auto" latinLnBrk="0" hangingPunct="1">
                        <a:lnSpc>
                          <a:spcPct val="100000"/>
                        </a:lnSpc>
                        <a:spcBef>
                          <a:spcPts val="0"/>
                        </a:spcBef>
                        <a:spcAft>
                          <a:spcPts val="0"/>
                        </a:spcAft>
                        <a:buClrTx/>
                        <a:buSzTx/>
                        <a:buFontTx/>
                        <a:buNone/>
                        <a:tabLst/>
                        <a:defRPr/>
                      </a:pPr>
                      <a:r>
                        <a:rPr lang="en-US" sz="2000" dirty="0" smtClean="0"/>
                        <a:t>Day Rehabilitation</a:t>
                      </a:r>
                      <a:endParaRPr lang="en-US" sz="2000" dirty="0"/>
                    </a:p>
                  </a:txBody>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en-US" sz="2000" dirty="0" smtClean="0"/>
                        <a:t>Day Treatment</a:t>
                      </a:r>
                      <a:r>
                        <a:rPr lang="en-US" sz="2000" baseline="0" dirty="0" smtClean="0"/>
                        <a:t> Intensive</a:t>
                      </a:r>
                      <a:endParaRPr lang="en-US" sz="2000" dirty="0"/>
                    </a:p>
                  </a:txBody>
                  <a:tcPr/>
                </a:tc>
              </a:tr>
              <a:tr h="512993">
                <a:tc>
                  <a:txBody>
                    <a:bodyPr/>
                    <a:lstStyle/>
                    <a:p>
                      <a:pPr marL="285750" indent="-285750">
                        <a:buFont typeface="Wingdings" panose="05000000000000000000" pitchFamily="2" charset="2"/>
                        <a:buChar char="§"/>
                      </a:pPr>
                      <a:r>
                        <a:rPr lang="en-US" dirty="0" smtClean="0">
                          <a:solidFill>
                            <a:schemeClr val="bg1"/>
                          </a:solidFill>
                        </a:rPr>
                        <a:t>Ratio of 1:10 (</a:t>
                      </a:r>
                      <a:r>
                        <a:rPr lang="en-US" dirty="0" err="1" smtClean="0">
                          <a:solidFill>
                            <a:schemeClr val="bg1"/>
                          </a:solidFill>
                        </a:rPr>
                        <a:t>staff:clients</a:t>
                      </a:r>
                      <a:r>
                        <a:rPr lang="en-US" dirty="0" smtClean="0">
                          <a:solidFill>
                            <a:schemeClr val="bg1"/>
                          </a:solidFill>
                        </a:rPr>
                        <a:t>)</a:t>
                      </a:r>
                      <a:endParaRPr lang="en-US" dirty="0">
                        <a:solidFill>
                          <a:schemeClr val="bg1"/>
                        </a:solidFill>
                      </a:endParaRP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solidFill>
                            <a:schemeClr val="bg1"/>
                          </a:solidFill>
                        </a:rPr>
                        <a:t>Ratio of 1:8 (</a:t>
                      </a:r>
                      <a:r>
                        <a:rPr lang="en-US" dirty="0" err="1" smtClean="0">
                          <a:solidFill>
                            <a:schemeClr val="bg1"/>
                          </a:solidFill>
                        </a:rPr>
                        <a:t>staff:clients</a:t>
                      </a:r>
                      <a:r>
                        <a:rPr lang="en-US" dirty="0" smtClean="0">
                          <a:solidFill>
                            <a:schemeClr val="bg1"/>
                          </a:solidFill>
                        </a:rPr>
                        <a:t>)</a:t>
                      </a:r>
                    </a:p>
                  </a:txBody>
                  <a:tcPr/>
                </a:tc>
              </a:tr>
              <a:tr h="512993">
                <a:tc>
                  <a:txBody>
                    <a:bodyPr/>
                    <a:lstStyle/>
                    <a:p>
                      <a:pPr marL="285750" indent="-285750">
                        <a:buFont typeface="Wingdings" panose="05000000000000000000" pitchFamily="2" charset="2"/>
                        <a:buChar char="§"/>
                      </a:pPr>
                      <a:r>
                        <a:rPr lang="en-US" dirty="0" smtClean="0"/>
                        <a:t>Therapeutic Milieu</a:t>
                      </a:r>
                      <a:endParaRPr lang="en-US" dirty="0"/>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Therapeutic Milieu</a:t>
                      </a:r>
                    </a:p>
                  </a:txBody>
                  <a:tcPr/>
                </a:tc>
              </a:tr>
              <a:tr h="512993">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Community Meetings</a:t>
                      </a:r>
                      <a:endParaRPr lang="en-US" dirty="0"/>
                    </a:p>
                  </a:txBody>
                  <a:tcPr/>
                </a:tc>
                <a:tc>
                  <a:txBody>
                    <a:bodyPr/>
                    <a:lstStyle/>
                    <a:p>
                      <a:pPr marL="285750" indent="-285750">
                        <a:buFont typeface="Wingdings" panose="05000000000000000000" pitchFamily="2" charset="2"/>
                        <a:buChar char="§"/>
                      </a:pPr>
                      <a:r>
                        <a:rPr lang="en-US" dirty="0" smtClean="0"/>
                        <a:t>Community Meetings</a:t>
                      </a:r>
                      <a:endParaRPr lang="en-US" dirty="0"/>
                    </a:p>
                  </a:txBody>
                  <a:tcPr/>
                </a:tc>
              </a:tr>
              <a:tr h="885438">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Skill</a:t>
                      </a:r>
                      <a:r>
                        <a:rPr lang="en-US" baseline="0" dirty="0" smtClean="0"/>
                        <a:t> Building Groups</a:t>
                      </a:r>
                      <a:endParaRPr lang="en-US" dirty="0" smtClean="0"/>
                    </a:p>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dirty="0" smtClean="0"/>
                    </a:p>
                  </a:txBody>
                  <a:tcPr/>
                </a:tc>
                <a:tc>
                  <a:txBody>
                    <a:bodyPr/>
                    <a:lstStyle/>
                    <a:p>
                      <a:pPr marL="285750" indent="-285750">
                        <a:buFont typeface="Wingdings" panose="05000000000000000000" pitchFamily="2" charset="2"/>
                        <a:buChar char="§"/>
                      </a:pPr>
                      <a:r>
                        <a:rPr lang="en-US" dirty="0" smtClean="0"/>
                        <a:t>Skill</a:t>
                      </a:r>
                      <a:r>
                        <a:rPr lang="en-US" baseline="0" dirty="0" smtClean="0"/>
                        <a:t> Building Groups</a:t>
                      </a:r>
                    </a:p>
                    <a:p>
                      <a:pPr marL="285750" indent="-285750">
                        <a:buFont typeface="Wingdings" panose="05000000000000000000" pitchFamily="2" charset="2"/>
                        <a:buChar char="§"/>
                      </a:pPr>
                      <a:r>
                        <a:rPr lang="en-US" baseline="0" dirty="0" smtClean="0"/>
                        <a:t>May also include Process Groups</a:t>
                      </a:r>
                      <a:endParaRPr lang="en-US" dirty="0"/>
                    </a:p>
                  </a:txBody>
                  <a:tcPr/>
                </a:tc>
              </a:tr>
              <a:tr h="650414">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Adjunctive Therapy Groups</a:t>
                      </a: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Adjunctive Therapy Groups</a:t>
                      </a:r>
                    </a:p>
                  </a:txBody>
                  <a:tcPr/>
                </a:tc>
              </a:tr>
              <a:tr h="685800">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Process Groups and/or Psychotherapy</a:t>
                      </a:r>
                      <a:r>
                        <a:rPr lang="en-US" baseline="0" dirty="0" smtClean="0"/>
                        <a:t> Groups </a:t>
                      </a:r>
                      <a:endParaRPr lang="en-US" dirty="0" smtClean="0"/>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Psychotherapy</a:t>
                      </a:r>
                    </a:p>
                  </a:txBody>
                  <a:tcPr/>
                </a:tc>
              </a:tr>
            </a:tbl>
          </a:graphicData>
        </a:graphic>
      </p:graphicFrame>
    </p:spTree>
    <p:extLst>
      <p:ext uri="{BB962C8B-B14F-4D97-AF65-F5344CB8AC3E}">
        <p14:creationId xmlns:p14="http://schemas.microsoft.com/office/powerpoint/2010/main" val="2323264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95736"/>
            <a:ext cx="6620968" cy="923464"/>
          </a:xfrm>
        </p:spPr>
        <p:txBody>
          <a:bodyPr/>
          <a:lstStyle/>
          <a:p>
            <a:pPr algn="ctr"/>
            <a:r>
              <a:rPr lang="en-US" sz="2800" dirty="0" smtClean="0"/>
              <a:t>Staff to Client Ratio – Day Treatment Intensive</a:t>
            </a:r>
            <a:endParaRPr lang="en-US" sz="2800" dirty="0"/>
          </a:p>
        </p:txBody>
      </p:sp>
      <p:sp>
        <p:nvSpPr>
          <p:cNvPr id="3" name="Text Placeholder 2"/>
          <p:cNvSpPr>
            <a:spLocks noGrp="1"/>
          </p:cNvSpPr>
          <p:nvPr>
            <p:ph type="body" sz="half" idx="2"/>
          </p:nvPr>
        </p:nvSpPr>
        <p:spPr>
          <a:xfrm>
            <a:off x="767255" y="1295400"/>
            <a:ext cx="6620968" cy="4800600"/>
          </a:xfrm>
        </p:spPr>
        <p:txBody>
          <a:bodyPr anchor="t">
            <a:normAutofit fontScale="77500" lnSpcReduction="20000"/>
          </a:bodyPr>
          <a:lstStyle/>
          <a:p>
            <a:pPr marL="342906" lvl="0" indent="-342906">
              <a:buClr>
                <a:srgbClr val="1E5155">
                  <a:lumMod val="40000"/>
                  <a:lumOff val="60000"/>
                </a:srgbClr>
              </a:buClr>
              <a:buFont typeface="Wingdings 3" charset="2"/>
              <a:buChar char=""/>
            </a:pPr>
            <a:r>
              <a:rPr lang="en-US" sz="2200" dirty="0">
                <a:solidFill>
                  <a:srgbClr val="FFFF00"/>
                </a:solidFill>
              </a:rPr>
              <a:t>At a minimum there must be </a:t>
            </a:r>
            <a:r>
              <a:rPr lang="en-US" sz="2200" dirty="0" smtClean="0">
                <a:solidFill>
                  <a:srgbClr val="FFFF00"/>
                </a:solidFill>
              </a:rPr>
              <a:t>at </a:t>
            </a:r>
            <a:r>
              <a:rPr lang="en-US" sz="2200" dirty="0">
                <a:solidFill>
                  <a:srgbClr val="FFFF00"/>
                </a:solidFill>
              </a:rPr>
              <a:t>least one person from the following list providing Day Treatment Intensive services to eight beneficiaries or </a:t>
            </a:r>
            <a:r>
              <a:rPr lang="en-US" sz="2200" dirty="0" smtClean="0">
                <a:solidFill>
                  <a:srgbClr val="FFFF00"/>
                </a:solidFill>
              </a:rPr>
              <a:t>fewer </a:t>
            </a:r>
            <a:r>
              <a:rPr lang="en-US" sz="2200" dirty="0">
                <a:solidFill>
                  <a:srgbClr val="FFFF00"/>
                </a:solidFill>
              </a:rPr>
              <a:t>clients in attendance during the period the program is open:</a:t>
            </a:r>
          </a:p>
          <a:p>
            <a:pPr marL="800106" lvl="1" indent="-342906">
              <a:buClr>
                <a:srgbClr val="1E5155">
                  <a:lumMod val="40000"/>
                  <a:lumOff val="60000"/>
                </a:srgbClr>
              </a:buClr>
              <a:buFont typeface="Wingdings 3" charset="2"/>
              <a:buChar char=""/>
            </a:pPr>
            <a:r>
              <a:rPr lang="en-US" sz="1800" dirty="0" smtClean="0">
                <a:solidFill>
                  <a:srgbClr val="FFFF00"/>
                </a:solidFill>
              </a:rPr>
              <a:t>Physicians</a:t>
            </a:r>
            <a:endParaRPr lang="en-US" sz="1800" dirty="0">
              <a:solidFill>
                <a:srgbClr val="FFFF00"/>
              </a:solidFill>
            </a:endParaRPr>
          </a:p>
          <a:p>
            <a:pPr marL="800106" lvl="1" indent="-342906">
              <a:buClr>
                <a:srgbClr val="1E5155">
                  <a:lumMod val="40000"/>
                  <a:lumOff val="60000"/>
                </a:srgbClr>
              </a:buClr>
              <a:buFont typeface="Wingdings 3" charset="2"/>
              <a:buChar char=""/>
            </a:pPr>
            <a:r>
              <a:rPr lang="en-US" sz="1800" dirty="0" smtClean="0">
                <a:solidFill>
                  <a:srgbClr val="FFFF00"/>
                </a:solidFill>
              </a:rPr>
              <a:t>Psychologists </a:t>
            </a:r>
            <a:r>
              <a:rPr lang="en-US" sz="1800" dirty="0">
                <a:solidFill>
                  <a:srgbClr val="FFFF00"/>
                </a:solidFill>
              </a:rPr>
              <a:t>or related waivered/registered professionals</a:t>
            </a:r>
          </a:p>
          <a:p>
            <a:pPr marL="800106" lvl="1" indent="-342906">
              <a:buClr>
                <a:srgbClr val="1E5155">
                  <a:lumMod val="40000"/>
                  <a:lumOff val="60000"/>
                </a:srgbClr>
              </a:buClr>
              <a:buFont typeface="Wingdings 3" charset="2"/>
              <a:buChar char=""/>
            </a:pPr>
            <a:r>
              <a:rPr lang="en-US" sz="1800" dirty="0" smtClean="0">
                <a:solidFill>
                  <a:srgbClr val="FFFF00"/>
                </a:solidFill>
              </a:rPr>
              <a:t>Licensed </a:t>
            </a:r>
            <a:r>
              <a:rPr lang="en-US" sz="1800" dirty="0">
                <a:solidFill>
                  <a:srgbClr val="FFFF00"/>
                </a:solidFill>
              </a:rPr>
              <a:t>Clinical Social Workers or related waivered/registered professionals</a:t>
            </a:r>
          </a:p>
          <a:p>
            <a:pPr marL="800106" lvl="1" indent="-342906">
              <a:buClr>
                <a:srgbClr val="1E5155">
                  <a:lumMod val="40000"/>
                  <a:lumOff val="60000"/>
                </a:srgbClr>
              </a:buClr>
              <a:buFont typeface="Wingdings 3" charset="2"/>
              <a:buChar char=""/>
            </a:pPr>
            <a:r>
              <a:rPr lang="en-US" sz="1800" dirty="0" smtClean="0">
                <a:solidFill>
                  <a:srgbClr val="FFFF00"/>
                </a:solidFill>
              </a:rPr>
              <a:t>Marriage </a:t>
            </a:r>
            <a:r>
              <a:rPr lang="en-US" sz="1800" dirty="0">
                <a:solidFill>
                  <a:srgbClr val="FFFF00"/>
                </a:solidFill>
              </a:rPr>
              <a:t>and Family Therapists or related waivered/registered professionals</a:t>
            </a:r>
          </a:p>
          <a:p>
            <a:pPr marL="800106" lvl="1" indent="-342906">
              <a:buClr>
                <a:srgbClr val="1E5155">
                  <a:lumMod val="40000"/>
                  <a:lumOff val="60000"/>
                </a:srgbClr>
              </a:buClr>
              <a:buFont typeface="Wingdings 3" charset="2"/>
              <a:buChar char=""/>
            </a:pPr>
            <a:r>
              <a:rPr lang="en-US" sz="1800" dirty="0" smtClean="0">
                <a:solidFill>
                  <a:srgbClr val="FFFF00"/>
                </a:solidFill>
              </a:rPr>
              <a:t>Registered </a:t>
            </a:r>
            <a:r>
              <a:rPr lang="en-US" sz="1800" dirty="0">
                <a:solidFill>
                  <a:srgbClr val="FFFF00"/>
                </a:solidFill>
              </a:rPr>
              <a:t>Nurses</a:t>
            </a:r>
          </a:p>
          <a:p>
            <a:pPr marL="800106" lvl="1" indent="-342906">
              <a:buClr>
                <a:srgbClr val="1E5155">
                  <a:lumMod val="40000"/>
                  <a:lumOff val="60000"/>
                </a:srgbClr>
              </a:buClr>
              <a:buFont typeface="Wingdings 3" charset="2"/>
              <a:buChar char=""/>
            </a:pPr>
            <a:r>
              <a:rPr lang="en-US" sz="1800" dirty="0" smtClean="0">
                <a:solidFill>
                  <a:srgbClr val="FFFF00"/>
                </a:solidFill>
              </a:rPr>
              <a:t>Licensed </a:t>
            </a:r>
            <a:r>
              <a:rPr lang="en-US" sz="1800" dirty="0">
                <a:solidFill>
                  <a:srgbClr val="FFFF00"/>
                </a:solidFill>
              </a:rPr>
              <a:t>Vocational Nurses</a:t>
            </a:r>
          </a:p>
          <a:p>
            <a:pPr marL="800106" lvl="1" indent="-342906">
              <a:buClr>
                <a:srgbClr val="1E5155">
                  <a:lumMod val="40000"/>
                  <a:lumOff val="60000"/>
                </a:srgbClr>
              </a:buClr>
              <a:buFont typeface="Wingdings 3" charset="2"/>
              <a:buChar char=""/>
            </a:pPr>
            <a:r>
              <a:rPr lang="en-US" sz="1800" dirty="0" smtClean="0">
                <a:solidFill>
                  <a:srgbClr val="FFFF00"/>
                </a:solidFill>
              </a:rPr>
              <a:t>Psychiatric </a:t>
            </a:r>
            <a:r>
              <a:rPr lang="en-US" sz="1800" dirty="0">
                <a:solidFill>
                  <a:srgbClr val="FFFF00"/>
                </a:solidFill>
              </a:rPr>
              <a:t>Technicians</a:t>
            </a:r>
          </a:p>
          <a:p>
            <a:pPr marL="800106" lvl="1" indent="-342906">
              <a:buClr>
                <a:srgbClr val="1E5155">
                  <a:lumMod val="40000"/>
                  <a:lumOff val="60000"/>
                </a:srgbClr>
              </a:buClr>
              <a:buFont typeface="Wingdings 3" charset="2"/>
              <a:buChar char=""/>
            </a:pPr>
            <a:r>
              <a:rPr lang="en-US" sz="1800" dirty="0" smtClean="0">
                <a:solidFill>
                  <a:srgbClr val="FFFF00"/>
                </a:solidFill>
              </a:rPr>
              <a:t>Occupational </a:t>
            </a:r>
            <a:r>
              <a:rPr lang="en-US" sz="1800" dirty="0">
                <a:solidFill>
                  <a:srgbClr val="FFFF00"/>
                </a:solidFill>
              </a:rPr>
              <a:t>Therapists</a:t>
            </a:r>
          </a:p>
          <a:p>
            <a:pPr marL="800106" lvl="1" indent="-342906">
              <a:buClr>
                <a:srgbClr val="1E5155">
                  <a:lumMod val="40000"/>
                  <a:lumOff val="60000"/>
                </a:srgbClr>
              </a:buClr>
              <a:buFont typeface="Wingdings 3" charset="2"/>
              <a:buChar char=""/>
            </a:pPr>
            <a:r>
              <a:rPr lang="en-US" sz="1800" dirty="0" smtClean="0">
                <a:solidFill>
                  <a:srgbClr val="FFFF00"/>
                </a:solidFill>
              </a:rPr>
              <a:t>Mental </a:t>
            </a:r>
            <a:r>
              <a:rPr lang="en-US" sz="1800" dirty="0">
                <a:solidFill>
                  <a:srgbClr val="FFFF00"/>
                </a:solidFill>
              </a:rPr>
              <a:t>Health Rehabilitation </a:t>
            </a:r>
            <a:r>
              <a:rPr lang="en-US" sz="1800" dirty="0" smtClean="0">
                <a:solidFill>
                  <a:srgbClr val="FFFF00"/>
                </a:solidFill>
              </a:rPr>
              <a:t>Specialists</a:t>
            </a:r>
          </a:p>
          <a:p>
            <a:pPr marL="342906" indent="-342906">
              <a:buClr>
                <a:srgbClr val="1E5155">
                  <a:lumMod val="40000"/>
                  <a:lumOff val="60000"/>
                </a:srgbClr>
              </a:buClr>
              <a:buFont typeface="Wingdings 3" charset="2"/>
              <a:buChar char=""/>
            </a:pPr>
            <a:r>
              <a:rPr lang="en-US" sz="2200" dirty="0" smtClean="0">
                <a:solidFill>
                  <a:srgbClr val="FFFF00"/>
                </a:solidFill>
              </a:rPr>
              <a:t>When serving more than </a:t>
            </a:r>
            <a:r>
              <a:rPr lang="en-US" sz="2200" dirty="0" smtClean="0">
                <a:solidFill>
                  <a:srgbClr val="FFFF00"/>
                </a:solidFill>
              </a:rPr>
              <a:t>12 </a:t>
            </a:r>
            <a:r>
              <a:rPr lang="en-US" sz="2200" dirty="0" smtClean="0">
                <a:solidFill>
                  <a:srgbClr val="FFFF00"/>
                </a:solidFill>
              </a:rPr>
              <a:t>clients, there must be one person from two of the above groups present.</a:t>
            </a:r>
          </a:p>
          <a:p>
            <a:pPr marL="342906" lvl="0" indent="-342906">
              <a:buClr>
                <a:srgbClr val="1E5155">
                  <a:lumMod val="40000"/>
                  <a:lumOff val="60000"/>
                </a:srgbClr>
              </a:buClr>
              <a:buFont typeface="Wingdings 3" charset="2"/>
              <a:buChar char=""/>
            </a:pPr>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11</a:t>
            </a:fld>
            <a:endParaRPr lang="en-US" dirty="0"/>
          </a:p>
        </p:txBody>
      </p:sp>
    </p:spTree>
    <p:extLst>
      <p:ext uri="{BB962C8B-B14F-4D97-AF65-F5344CB8AC3E}">
        <p14:creationId xmlns:p14="http://schemas.microsoft.com/office/powerpoint/2010/main" val="2119658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5736"/>
            <a:ext cx="6620968" cy="914400"/>
          </a:xfrm>
        </p:spPr>
        <p:txBody>
          <a:bodyPr/>
          <a:lstStyle/>
          <a:p>
            <a:pPr algn="ctr"/>
            <a:r>
              <a:rPr lang="en-US" sz="2800" dirty="0" smtClean="0"/>
              <a:t>Staff to Client Ratio – Day Rehabilitation</a:t>
            </a:r>
            <a:endParaRPr lang="en-US" sz="2800" dirty="0"/>
          </a:p>
        </p:txBody>
      </p:sp>
      <p:sp>
        <p:nvSpPr>
          <p:cNvPr id="3" name="Text Placeholder 2"/>
          <p:cNvSpPr>
            <a:spLocks noGrp="1"/>
          </p:cNvSpPr>
          <p:nvPr>
            <p:ph type="body" sz="half" idx="2"/>
          </p:nvPr>
        </p:nvSpPr>
        <p:spPr>
          <a:xfrm>
            <a:off x="866442" y="1371600"/>
            <a:ext cx="6620968" cy="4648200"/>
          </a:xfrm>
        </p:spPr>
        <p:txBody>
          <a:bodyPr anchor="t">
            <a:normAutofit fontScale="92500" lnSpcReduction="20000"/>
          </a:bodyPr>
          <a:lstStyle/>
          <a:p>
            <a:pPr marL="342906" lvl="0" indent="-342906">
              <a:buClr>
                <a:srgbClr val="1E5155">
                  <a:lumMod val="40000"/>
                  <a:lumOff val="60000"/>
                </a:srgbClr>
              </a:buClr>
              <a:buFont typeface="Wingdings 3" charset="2"/>
              <a:buChar char=""/>
            </a:pPr>
            <a:r>
              <a:rPr lang="en-US" sz="1700" dirty="0">
                <a:solidFill>
                  <a:srgbClr val="FFFF00"/>
                </a:solidFill>
              </a:rPr>
              <a:t>At a minimum there must be </a:t>
            </a:r>
            <a:r>
              <a:rPr lang="en-US" sz="1700" dirty="0" smtClean="0">
                <a:solidFill>
                  <a:srgbClr val="FFFF00"/>
                </a:solidFill>
              </a:rPr>
              <a:t>at </a:t>
            </a:r>
            <a:r>
              <a:rPr lang="en-US" sz="1700" dirty="0">
                <a:solidFill>
                  <a:srgbClr val="FFFF00"/>
                </a:solidFill>
              </a:rPr>
              <a:t>least one person from the following list providing Day Rehabilitation services to ten beneficiaries or </a:t>
            </a:r>
            <a:r>
              <a:rPr lang="en-US" sz="1700" dirty="0" smtClean="0">
                <a:solidFill>
                  <a:srgbClr val="FFFF00"/>
                </a:solidFill>
              </a:rPr>
              <a:t>fewer </a:t>
            </a:r>
            <a:r>
              <a:rPr lang="en-US" sz="1700" dirty="0">
                <a:solidFill>
                  <a:srgbClr val="FFFF00"/>
                </a:solidFill>
              </a:rPr>
              <a:t>clients in attendance during the period the program is open:</a:t>
            </a:r>
          </a:p>
          <a:p>
            <a:pPr marL="800106" lvl="1" indent="-342906">
              <a:buClr>
                <a:srgbClr val="1E5155">
                  <a:lumMod val="40000"/>
                  <a:lumOff val="60000"/>
                </a:srgbClr>
              </a:buClr>
              <a:buFont typeface="Wingdings 3" charset="2"/>
              <a:buChar char=""/>
            </a:pPr>
            <a:r>
              <a:rPr lang="en-US" sz="1400" dirty="0" smtClean="0">
                <a:solidFill>
                  <a:srgbClr val="FFFF00"/>
                </a:solidFill>
              </a:rPr>
              <a:t>Physicians</a:t>
            </a:r>
            <a:endParaRPr lang="en-US" sz="1400" dirty="0">
              <a:solidFill>
                <a:srgbClr val="FFFF00"/>
              </a:solidFill>
            </a:endParaRPr>
          </a:p>
          <a:p>
            <a:pPr marL="800106" lvl="1" indent="-342906">
              <a:buClr>
                <a:srgbClr val="1E5155">
                  <a:lumMod val="40000"/>
                  <a:lumOff val="60000"/>
                </a:srgbClr>
              </a:buClr>
              <a:buFont typeface="Wingdings 3" charset="2"/>
              <a:buChar char=""/>
            </a:pPr>
            <a:r>
              <a:rPr lang="en-US" sz="1400" dirty="0" smtClean="0">
                <a:solidFill>
                  <a:srgbClr val="FFFF00"/>
                </a:solidFill>
              </a:rPr>
              <a:t>Psychologists </a:t>
            </a:r>
            <a:r>
              <a:rPr lang="en-US" sz="1400" dirty="0">
                <a:solidFill>
                  <a:srgbClr val="FFFF00"/>
                </a:solidFill>
              </a:rPr>
              <a:t>or related waivered/registered professionals</a:t>
            </a:r>
          </a:p>
          <a:p>
            <a:pPr marL="800106" lvl="1" indent="-342906">
              <a:buClr>
                <a:srgbClr val="1E5155">
                  <a:lumMod val="40000"/>
                  <a:lumOff val="60000"/>
                </a:srgbClr>
              </a:buClr>
              <a:buFont typeface="Wingdings 3" charset="2"/>
              <a:buChar char=""/>
            </a:pPr>
            <a:r>
              <a:rPr lang="en-US" sz="1400" dirty="0" smtClean="0">
                <a:solidFill>
                  <a:srgbClr val="FFFF00"/>
                </a:solidFill>
              </a:rPr>
              <a:t>Licensed </a:t>
            </a:r>
            <a:r>
              <a:rPr lang="en-US" sz="1400" dirty="0">
                <a:solidFill>
                  <a:srgbClr val="FFFF00"/>
                </a:solidFill>
              </a:rPr>
              <a:t>Clinical Social Workers or related waivered/registered professionals</a:t>
            </a:r>
          </a:p>
          <a:p>
            <a:pPr marL="800106" lvl="1" indent="-342906">
              <a:buClr>
                <a:srgbClr val="1E5155">
                  <a:lumMod val="40000"/>
                  <a:lumOff val="60000"/>
                </a:srgbClr>
              </a:buClr>
              <a:buFont typeface="Wingdings 3" charset="2"/>
              <a:buChar char=""/>
            </a:pPr>
            <a:r>
              <a:rPr lang="en-US" sz="1400" dirty="0" smtClean="0">
                <a:solidFill>
                  <a:srgbClr val="FFFF00"/>
                </a:solidFill>
              </a:rPr>
              <a:t>Marriage </a:t>
            </a:r>
            <a:r>
              <a:rPr lang="en-US" sz="1400" dirty="0">
                <a:solidFill>
                  <a:srgbClr val="FFFF00"/>
                </a:solidFill>
              </a:rPr>
              <a:t>and Family Therapists or related waivered/registered professionals</a:t>
            </a:r>
          </a:p>
          <a:p>
            <a:pPr marL="800106" lvl="1" indent="-342906">
              <a:buClr>
                <a:srgbClr val="1E5155">
                  <a:lumMod val="40000"/>
                  <a:lumOff val="60000"/>
                </a:srgbClr>
              </a:buClr>
              <a:buFont typeface="Wingdings 3" charset="2"/>
              <a:buChar char=""/>
            </a:pPr>
            <a:r>
              <a:rPr lang="en-US" sz="1400" dirty="0" smtClean="0">
                <a:solidFill>
                  <a:srgbClr val="FFFF00"/>
                </a:solidFill>
              </a:rPr>
              <a:t>Registered </a:t>
            </a:r>
            <a:r>
              <a:rPr lang="en-US" sz="1400" dirty="0">
                <a:solidFill>
                  <a:srgbClr val="FFFF00"/>
                </a:solidFill>
              </a:rPr>
              <a:t>Nurses</a:t>
            </a:r>
          </a:p>
          <a:p>
            <a:pPr marL="800106" lvl="1" indent="-342906">
              <a:buClr>
                <a:srgbClr val="1E5155">
                  <a:lumMod val="40000"/>
                  <a:lumOff val="60000"/>
                </a:srgbClr>
              </a:buClr>
              <a:buFont typeface="Wingdings 3" charset="2"/>
              <a:buChar char=""/>
            </a:pPr>
            <a:r>
              <a:rPr lang="en-US" sz="1400" dirty="0" smtClean="0">
                <a:solidFill>
                  <a:srgbClr val="FFFF00"/>
                </a:solidFill>
              </a:rPr>
              <a:t>Licensed </a:t>
            </a:r>
            <a:r>
              <a:rPr lang="en-US" sz="1400" dirty="0">
                <a:solidFill>
                  <a:srgbClr val="FFFF00"/>
                </a:solidFill>
              </a:rPr>
              <a:t>Vocational Nurses</a:t>
            </a:r>
          </a:p>
          <a:p>
            <a:pPr marL="800106" lvl="1" indent="-342906">
              <a:buClr>
                <a:srgbClr val="1E5155">
                  <a:lumMod val="40000"/>
                  <a:lumOff val="60000"/>
                </a:srgbClr>
              </a:buClr>
              <a:buFont typeface="Wingdings 3" charset="2"/>
              <a:buChar char=""/>
            </a:pPr>
            <a:r>
              <a:rPr lang="en-US" sz="1400" dirty="0" smtClean="0">
                <a:solidFill>
                  <a:srgbClr val="FFFF00"/>
                </a:solidFill>
              </a:rPr>
              <a:t>Psychiatric </a:t>
            </a:r>
            <a:r>
              <a:rPr lang="en-US" sz="1400" dirty="0">
                <a:solidFill>
                  <a:srgbClr val="FFFF00"/>
                </a:solidFill>
              </a:rPr>
              <a:t>Technicians</a:t>
            </a:r>
          </a:p>
          <a:p>
            <a:pPr marL="800106" lvl="1" indent="-342906">
              <a:buClr>
                <a:srgbClr val="1E5155">
                  <a:lumMod val="40000"/>
                  <a:lumOff val="60000"/>
                </a:srgbClr>
              </a:buClr>
              <a:buFont typeface="Wingdings 3" charset="2"/>
              <a:buChar char=""/>
            </a:pPr>
            <a:r>
              <a:rPr lang="en-US" sz="1400" dirty="0" smtClean="0">
                <a:solidFill>
                  <a:srgbClr val="FFFF00"/>
                </a:solidFill>
              </a:rPr>
              <a:t>Occupational </a:t>
            </a:r>
            <a:r>
              <a:rPr lang="en-US" sz="1400" dirty="0">
                <a:solidFill>
                  <a:srgbClr val="FFFF00"/>
                </a:solidFill>
              </a:rPr>
              <a:t>Therapists</a:t>
            </a:r>
          </a:p>
          <a:p>
            <a:pPr marL="800106" lvl="1" indent="-342906">
              <a:buClr>
                <a:srgbClr val="1E5155">
                  <a:lumMod val="40000"/>
                  <a:lumOff val="60000"/>
                </a:srgbClr>
              </a:buClr>
              <a:buFont typeface="Wingdings 3" charset="2"/>
              <a:buChar char=""/>
            </a:pPr>
            <a:r>
              <a:rPr lang="en-US" sz="1400" dirty="0" smtClean="0">
                <a:solidFill>
                  <a:srgbClr val="FFFF00"/>
                </a:solidFill>
              </a:rPr>
              <a:t>Mental </a:t>
            </a:r>
            <a:r>
              <a:rPr lang="en-US" sz="1400" dirty="0">
                <a:solidFill>
                  <a:srgbClr val="FFFF00"/>
                </a:solidFill>
              </a:rPr>
              <a:t>Health Rehabilitation </a:t>
            </a:r>
            <a:r>
              <a:rPr lang="en-US" sz="1400" dirty="0" smtClean="0">
                <a:solidFill>
                  <a:srgbClr val="FFFF00"/>
                </a:solidFill>
              </a:rPr>
              <a:t>Specialist</a:t>
            </a:r>
          </a:p>
          <a:p>
            <a:pPr marL="342906" indent="-342906">
              <a:buClr>
                <a:srgbClr val="1E5155">
                  <a:lumMod val="40000"/>
                  <a:lumOff val="60000"/>
                </a:srgbClr>
              </a:buClr>
              <a:buFont typeface="Wingdings 3" charset="2"/>
              <a:buChar char=""/>
            </a:pPr>
            <a:r>
              <a:rPr lang="en-US" sz="2000" dirty="0">
                <a:solidFill>
                  <a:srgbClr val="FFFF00"/>
                </a:solidFill>
              </a:rPr>
              <a:t>When </a:t>
            </a:r>
            <a:r>
              <a:rPr lang="en-US" sz="2000" dirty="0" smtClean="0">
                <a:solidFill>
                  <a:srgbClr val="FFFF00"/>
                </a:solidFill>
              </a:rPr>
              <a:t>serving more than </a:t>
            </a:r>
            <a:r>
              <a:rPr lang="en-US" sz="2000" dirty="0" smtClean="0">
                <a:solidFill>
                  <a:srgbClr val="FFFF00"/>
                </a:solidFill>
              </a:rPr>
              <a:t>12 </a:t>
            </a:r>
            <a:r>
              <a:rPr lang="en-US" sz="2000" dirty="0">
                <a:solidFill>
                  <a:srgbClr val="FFFF00"/>
                </a:solidFill>
              </a:rPr>
              <a:t>clients, there must be one person from two of the above groups present</a:t>
            </a:r>
            <a:r>
              <a:rPr lang="en-US" sz="2000" dirty="0" smtClean="0">
                <a:solidFill>
                  <a:srgbClr val="FFFF00"/>
                </a:solidFill>
              </a:rPr>
              <a:t>.</a:t>
            </a:r>
            <a:endParaRPr lang="en-US" sz="2000" dirty="0">
              <a:solidFill>
                <a:srgbClr val="FFFF00"/>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12</a:t>
            </a:fld>
            <a:endParaRPr lang="en-US" dirty="0"/>
          </a:p>
        </p:txBody>
      </p:sp>
    </p:spTree>
    <p:extLst>
      <p:ext uri="{BB962C8B-B14F-4D97-AF65-F5344CB8AC3E}">
        <p14:creationId xmlns:p14="http://schemas.microsoft.com/office/powerpoint/2010/main" val="3599415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537882"/>
          </a:xfrm>
        </p:spPr>
        <p:txBody>
          <a:bodyPr/>
          <a:lstStyle/>
          <a:p>
            <a:pPr algn="ctr"/>
            <a:r>
              <a:rPr lang="en-US" sz="2800" dirty="0" smtClean="0"/>
              <a:t>Staff to Client Ratios Explained</a:t>
            </a:r>
            <a:endParaRPr lang="en-US" sz="2800" dirty="0"/>
          </a:p>
        </p:txBody>
      </p:sp>
      <p:sp>
        <p:nvSpPr>
          <p:cNvPr id="3" name="Text Placeholder 2"/>
          <p:cNvSpPr>
            <a:spLocks noGrp="1"/>
          </p:cNvSpPr>
          <p:nvPr>
            <p:ph type="body" idx="1"/>
          </p:nvPr>
        </p:nvSpPr>
        <p:spPr>
          <a:xfrm>
            <a:off x="827701" y="1452645"/>
            <a:ext cx="3298112" cy="599910"/>
          </a:xfrm>
        </p:spPr>
        <p:txBody>
          <a:bodyPr anchor="ctr"/>
          <a:lstStyle/>
          <a:p>
            <a:pPr algn="ctr"/>
            <a:r>
              <a:rPr lang="en-US" sz="2000" b="1" u="sng" dirty="0" smtClean="0">
                <a:solidFill>
                  <a:srgbClr val="FFFF00"/>
                </a:solidFill>
              </a:rPr>
              <a:t>Day Rehabilitation</a:t>
            </a:r>
            <a:endParaRPr lang="en-US" sz="2000" b="1" u="sng" dirty="0">
              <a:solidFill>
                <a:srgbClr val="FFFF00"/>
              </a:solidFill>
            </a:endParaRPr>
          </a:p>
        </p:txBody>
      </p:sp>
      <p:sp>
        <p:nvSpPr>
          <p:cNvPr id="4" name="Content Placeholder 3"/>
          <p:cNvSpPr>
            <a:spLocks noGrp="1"/>
          </p:cNvSpPr>
          <p:nvPr>
            <p:ph sz="half" idx="2"/>
          </p:nvPr>
        </p:nvSpPr>
        <p:spPr>
          <a:xfrm>
            <a:off x="827701" y="2118245"/>
            <a:ext cx="3298113" cy="3741738"/>
          </a:xfrm>
        </p:spPr>
        <p:txBody>
          <a:bodyPr>
            <a:normAutofit fontScale="92500"/>
          </a:bodyPr>
          <a:lstStyle/>
          <a:p>
            <a:r>
              <a:rPr lang="en-US" dirty="0" smtClean="0">
                <a:solidFill>
                  <a:srgbClr val="FFFF00"/>
                </a:solidFill>
              </a:rPr>
              <a:t>Ratio of 1:10 example</a:t>
            </a:r>
          </a:p>
          <a:p>
            <a:pPr lvl="1"/>
            <a:r>
              <a:rPr lang="en-US" dirty="0" smtClean="0">
                <a:solidFill>
                  <a:srgbClr val="FFFF00"/>
                </a:solidFill>
              </a:rPr>
              <a:t>If 1-10 clients: must have 1 staff on the list from previous slide</a:t>
            </a:r>
          </a:p>
          <a:p>
            <a:pPr lvl="1"/>
            <a:r>
              <a:rPr lang="en-US" dirty="0" smtClean="0">
                <a:solidFill>
                  <a:srgbClr val="FFFF00"/>
                </a:solidFill>
              </a:rPr>
              <a:t>If 11-20 clients: must have 2 staff from 2 different disciplines on the list from previous slide</a:t>
            </a:r>
          </a:p>
          <a:p>
            <a:pPr lvl="1"/>
            <a:r>
              <a:rPr lang="en-US" dirty="0" smtClean="0">
                <a:solidFill>
                  <a:srgbClr val="FFFF00"/>
                </a:solidFill>
              </a:rPr>
              <a:t>If 21-30 clients: must have 3 staff from 2 different disciplines on the list from previous slide</a:t>
            </a:r>
          </a:p>
          <a:p>
            <a:pPr lvl="1"/>
            <a:r>
              <a:rPr lang="en-US" dirty="0" err="1" smtClean="0">
                <a:solidFill>
                  <a:srgbClr val="FFFF00"/>
                </a:solidFill>
              </a:rPr>
              <a:t>Etc</a:t>
            </a:r>
            <a:r>
              <a:rPr lang="en-US" dirty="0" smtClean="0">
                <a:solidFill>
                  <a:srgbClr val="FFFF00"/>
                </a:solidFill>
              </a:rPr>
              <a:t>…</a:t>
            </a:r>
            <a:endParaRPr lang="en-US" dirty="0">
              <a:solidFill>
                <a:srgbClr val="FFFF00"/>
              </a:solidFill>
            </a:endParaRPr>
          </a:p>
        </p:txBody>
      </p:sp>
      <p:sp>
        <p:nvSpPr>
          <p:cNvPr id="5" name="Text Placeholder 4"/>
          <p:cNvSpPr>
            <a:spLocks noGrp="1"/>
          </p:cNvSpPr>
          <p:nvPr>
            <p:ph type="body" sz="quarter" idx="3"/>
          </p:nvPr>
        </p:nvSpPr>
        <p:spPr>
          <a:xfrm>
            <a:off x="4241976" y="1476293"/>
            <a:ext cx="3298113" cy="576262"/>
          </a:xfrm>
        </p:spPr>
        <p:txBody>
          <a:bodyPr anchor="ctr"/>
          <a:lstStyle/>
          <a:p>
            <a:pPr algn="ctr"/>
            <a:r>
              <a:rPr lang="en-US" sz="2000" b="1" u="sng" dirty="0" smtClean="0">
                <a:solidFill>
                  <a:srgbClr val="FFFF00"/>
                </a:solidFill>
              </a:rPr>
              <a:t>Day Treatment Intensive</a:t>
            </a:r>
            <a:endParaRPr lang="en-US" sz="2000" b="1" u="sng" dirty="0">
              <a:solidFill>
                <a:srgbClr val="FFFF00"/>
              </a:solidFill>
            </a:endParaRPr>
          </a:p>
        </p:txBody>
      </p:sp>
      <p:sp>
        <p:nvSpPr>
          <p:cNvPr id="6" name="Content Placeholder 5"/>
          <p:cNvSpPr>
            <a:spLocks noGrp="1"/>
          </p:cNvSpPr>
          <p:nvPr>
            <p:ph sz="quarter" idx="4"/>
          </p:nvPr>
        </p:nvSpPr>
        <p:spPr>
          <a:xfrm>
            <a:off x="4241976" y="2118245"/>
            <a:ext cx="3298113" cy="3741738"/>
          </a:xfrm>
        </p:spPr>
        <p:txBody>
          <a:bodyPr>
            <a:normAutofit fontScale="92500"/>
          </a:bodyPr>
          <a:lstStyle/>
          <a:p>
            <a:r>
              <a:rPr lang="en-US" dirty="0" smtClean="0">
                <a:solidFill>
                  <a:srgbClr val="FFFF00"/>
                </a:solidFill>
              </a:rPr>
              <a:t>Ratio of 1:8 example</a:t>
            </a:r>
          </a:p>
          <a:p>
            <a:pPr lvl="1"/>
            <a:r>
              <a:rPr lang="en-US" dirty="0" smtClean="0">
                <a:solidFill>
                  <a:srgbClr val="FFFF00"/>
                </a:solidFill>
              </a:rPr>
              <a:t>If 1-8 clients: must have 1 staff on the list from previous slide</a:t>
            </a:r>
          </a:p>
          <a:p>
            <a:pPr lvl="1"/>
            <a:r>
              <a:rPr lang="en-US" dirty="0" smtClean="0">
                <a:solidFill>
                  <a:srgbClr val="FFFF00"/>
                </a:solidFill>
              </a:rPr>
              <a:t>If 9-16 clients: must have 2 staff from 2 different disciplines on the list from previous slide</a:t>
            </a:r>
          </a:p>
          <a:p>
            <a:pPr lvl="1"/>
            <a:r>
              <a:rPr lang="en-US" dirty="0" smtClean="0">
                <a:solidFill>
                  <a:srgbClr val="FFFF00"/>
                </a:solidFill>
              </a:rPr>
              <a:t>If 17-24 clients: must have 3 staff from 2 different disciplines on the list from previous slide</a:t>
            </a:r>
          </a:p>
          <a:p>
            <a:pPr lvl="1"/>
            <a:r>
              <a:rPr lang="en-US" dirty="0" err="1" smtClean="0">
                <a:solidFill>
                  <a:srgbClr val="FFFF00"/>
                </a:solidFill>
              </a:rPr>
              <a:t>Etc</a:t>
            </a:r>
            <a:r>
              <a:rPr lang="en-US" dirty="0" smtClean="0">
                <a:solidFill>
                  <a:srgbClr val="FFFF00"/>
                </a:solidFill>
              </a:rPr>
              <a:t>…</a:t>
            </a:r>
            <a:endParaRPr lang="en-US" dirty="0">
              <a:solidFill>
                <a:srgbClr val="FFFF00"/>
              </a:solidFill>
            </a:endParaRPr>
          </a:p>
        </p:txBody>
      </p:sp>
      <p:sp>
        <p:nvSpPr>
          <p:cNvPr id="7" name="Slide Number Placeholder 6"/>
          <p:cNvSpPr>
            <a:spLocks noGrp="1"/>
          </p:cNvSpPr>
          <p:nvPr>
            <p:ph type="sldNum" sz="quarter" idx="12"/>
          </p:nvPr>
        </p:nvSpPr>
        <p:spPr/>
        <p:txBody>
          <a:bodyPr/>
          <a:lstStyle/>
          <a:p>
            <a:fld id="{299FD6E5-BE93-4F42-8599-AF3EA2588FFA}" type="slidenum">
              <a:rPr lang="en-US" smtClean="0"/>
              <a:pPr/>
              <a:t>13</a:t>
            </a:fld>
            <a:endParaRPr lang="en-US" dirty="0"/>
          </a:p>
        </p:txBody>
      </p:sp>
    </p:spTree>
    <p:extLst>
      <p:ext uri="{BB962C8B-B14F-4D97-AF65-F5344CB8AC3E}">
        <p14:creationId xmlns:p14="http://schemas.microsoft.com/office/powerpoint/2010/main" val="2569852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1" y="365760"/>
            <a:ext cx="7520940" cy="853440"/>
          </a:xfrm>
        </p:spPr>
        <p:txBody>
          <a:bodyPr>
            <a:noAutofit/>
          </a:bodyPr>
          <a:lstStyle/>
          <a:p>
            <a:pPr algn="ctr"/>
            <a:r>
              <a:rPr lang="en-US" sz="2800" b="1" dirty="0" smtClean="0"/>
              <a:t>Therapeutic Milieu</a:t>
            </a:r>
            <a:r>
              <a:rPr lang="en-US" sz="2000" dirty="0" smtClean="0"/>
              <a:t/>
            </a:r>
            <a:br>
              <a:rPr lang="en-US" sz="2000" dirty="0" smtClean="0"/>
            </a:br>
            <a:r>
              <a:rPr lang="en-US" sz="2000" b="1" dirty="0" smtClean="0"/>
              <a:t> </a:t>
            </a:r>
            <a:endParaRPr lang="en-US" sz="2000" b="1" dirty="0"/>
          </a:p>
        </p:txBody>
      </p:sp>
      <p:sp>
        <p:nvSpPr>
          <p:cNvPr id="3" name="Content Placeholder 2"/>
          <p:cNvSpPr>
            <a:spLocks noGrp="1"/>
          </p:cNvSpPr>
          <p:nvPr>
            <p:ph idx="1"/>
          </p:nvPr>
        </p:nvSpPr>
        <p:spPr>
          <a:xfrm>
            <a:off x="304800" y="838200"/>
            <a:ext cx="8305800" cy="5410200"/>
          </a:xfrm>
        </p:spPr>
        <p:txBody>
          <a:bodyPr>
            <a:normAutofit fontScale="92500"/>
          </a:bodyPr>
          <a:lstStyle/>
          <a:p>
            <a:pPr lvl="2"/>
            <a:endParaRPr lang="en-US" sz="2000" b="0" dirty="0" smtClean="0"/>
          </a:p>
          <a:p>
            <a:r>
              <a:rPr lang="en-US" sz="2400" b="0" dirty="0" smtClean="0"/>
              <a:t>Occurs </a:t>
            </a:r>
            <a:r>
              <a:rPr lang="en-US" sz="2400" b="0" dirty="0"/>
              <a:t>for the </a:t>
            </a:r>
            <a:r>
              <a:rPr lang="en-US" sz="2400" b="1" dirty="0"/>
              <a:t>continuous scheduled hours of operation for the program</a:t>
            </a:r>
            <a:r>
              <a:rPr lang="en-US" sz="2400" b="0" dirty="0" smtClean="0"/>
              <a:t>:</a:t>
            </a:r>
          </a:p>
          <a:p>
            <a:pPr marL="752094" lvl="3" indent="-285750"/>
            <a:r>
              <a:rPr lang="en-US" sz="2000" dirty="0" smtClean="0"/>
              <a:t>Programs must be continuous except for lunch and short breaks; but these do not count in the program time.</a:t>
            </a:r>
          </a:p>
          <a:p>
            <a:pPr marL="1209301" lvl="4" indent="-285750"/>
            <a:r>
              <a:rPr lang="en-US" sz="1800" b="1" dirty="0" smtClean="0"/>
              <a:t>Must exceed four </a:t>
            </a:r>
            <a:r>
              <a:rPr lang="en-US" sz="1800" b="1" dirty="0"/>
              <a:t>hours </a:t>
            </a:r>
            <a:r>
              <a:rPr lang="en-US" sz="1800" b="1" dirty="0" smtClean="0"/>
              <a:t>per day for full-day program</a:t>
            </a:r>
            <a:r>
              <a:rPr lang="en-US" sz="1800" dirty="0" smtClean="0"/>
              <a:t>s</a:t>
            </a:r>
            <a:endParaRPr lang="en-US" sz="1800" dirty="0"/>
          </a:p>
          <a:p>
            <a:pPr marL="1209301" lvl="4" indent="-285750"/>
            <a:r>
              <a:rPr lang="en-US" sz="1800" b="1" dirty="0" smtClean="0"/>
              <a:t>At least three </a:t>
            </a:r>
            <a:r>
              <a:rPr lang="en-US" sz="1800" b="1" dirty="0"/>
              <a:t>hours </a:t>
            </a:r>
            <a:r>
              <a:rPr lang="en-US" sz="1800" b="1" dirty="0" smtClean="0"/>
              <a:t>per day for half-day program.</a:t>
            </a:r>
          </a:p>
          <a:p>
            <a:pPr marL="294887" lvl="2" indent="-285750"/>
            <a:r>
              <a:rPr lang="en-US" sz="2400" dirty="0" smtClean="0">
                <a:solidFill>
                  <a:srgbClr val="FFFF00"/>
                </a:solidFill>
              </a:rPr>
              <a:t>There must be at least one staff person present and available in the milieu for all scheduled hours of operation, including lunch and breaks.</a:t>
            </a:r>
          </a:p>
          <a:p>
            <a:r>
              <a:rPr lang="en-US" sz="2400" dirty="0" smtClean="0"/>
              <a:t>There is an expectation that clients are present for all scheduled hours of operation each day, with the exception of “unavoidable absences.”</a:t>
            </a:r>
          </a:p>
          <a:p>
            <a:pPr lvl="1"/>
            <a:r>
              <a:rPr lang="en-US" sz="2200" dirty="0" smtClean="0"/>
              <a:t>Unavoidable absence is defined as a crisis and/or illness</a:t>
            </a:r>
          </a:p>
          <a:p>
            <a:pPr lvl="3"/>
            <a:endParaRPr lang="en-US" sz="2000" b="1" dirty="0" smtClean="0"/>
          </a:p>
        </p:txBody>
      </p:sp>
      <p:sp>
        <p:nvSpPr>
          <p:cNvPr id="4" name="Slide Number Placeholder 3"/>
          <p:cNvSpPr>
            <a:spLocks noGrp="1"/>
          </p:cNvSpPr>
          <p:nvPr>
            <p:ph type="sldNum" sz="quarter" idx="12"/>
          </p:nvPr>
        </p:nvSpPr>
        <p:spPr/>
        <p:txBody>
          <a:bodyPr/>
          <a:lstStyle/>
          <a:p>
            <a:fld id="{299FD6E5-BE93-4F42-8599-AF3EA2588FFA}" type="slidenum">
              <a:rPr lang="en-US" smtClean="0"/>
              <a:pPr/>
              <a:t>14</a:t>
            </a:fld>
            <a:endParaRPr lang="en-US" dirty="0"/>
          </a:p>
        </p:txBody>
      </p:sp>
    </p:spTree>
    <p:extLst>
      <p:ext uri="{BB962C8B-B14F-4D97-AF65-F5344CB8AC3E}">
        <p14:creationId xmlns:p14="http://schemas.microsoft.com/office/powerpoint/2010/main" val="3850365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837" y="228600"/>
            <a:ext cx="7055380" cy="1400530"/>
          </a:xfrm>
        </p:spPr>
        <p:txBody>
          <a:bodyPr/>
          <a:lstStyle/>
          <a:p>
            <a:pPr algn="ctr"/>
            <a:r>
              <a:rPr lang="en-US" sz="2800" b="1" dirty="0" smtClean="0"/>
              <a:t>Community Meetings</a:t>
            </a:r>
            <a:endParaRPr lang="en-US" sz="2800" b="1" dirty="0"/>
          </a:p>
        </p:txBody>
      </p:sp>
      <p:sp>
        <p:nvSpPr>
          <p:cNvPr id="3" name="Content Placeholder 2"/>
          <p:cNvSpPr>
            <a:spLocks noGrp="1"/>
          </p:cNvSpPr>
          <p:nvPr>
            <p:ph idx="1"/>
          </p:nvPr>
        </p:nvSpPr>
        <p:spPr>
          <a:xfrm>
            <a:off x="827700" y="1524000"/>
            <a:ext cx="6711654" cy="4195481"/>
          </a:xfrm>
        </p:spPr>
        <p:txBody>
          <a:bodyPr>
            <a:normAutofit/>
          </a:bodyPr>
          <a:lstStyle/>
          <a:p>
            <a:pPr lvl="1"/>
            <a:r>
              <a:rPr lang="en-US" sz="2000" b="0" dirty="0" smtClean="0"/>
              <a:t>Occur </a:t>
            </a:r>
            <a:r>
              <a:rPr lang="en-US" sz="2000" b="1" dirty="0"/>
              <a:t>a minimum of once per day</a:t>
            </a:r>
            <a:r>
              <a:rPr lang="en-US" sz="2000" b="0" dirty="0"/>
              <a:t>, but may occur more frequently</a:t>
            </a:r>
            <a:r>
              <a:rPr lang="en-US" sz="2000" b="0" dirty="0" smtClean="0"/>
              <a:t>.</a:t>
            </a:r>
          </a:p>
          <a:p>
            <a:pPr marL="0" lvl="1" indent="0">
              <a:buNone/>
            </a:pPr>
            <a:endParaRPr lang="en-US" sz="2000" b="0" dirty="0"/>
          </a:p>
          <a:p>
            <a:pPr lvl="1"/>
            <a:r>
              <a:rPr lang="en-US" sz="2000" b="0" dirty="0" smtClean="0"/>
              <a:t>Address </a:t>
            </a:r>
            <a:r>
              <a:rPr lang="en-US" sz="2000" b="1" dirty="0"/>
              <a:t>issues pertinent to the continuity and effectiveness of the therapeutic </a:t>
            </a:r>
            <a:r>
              <a:rPr lang="en-US" sz="2000" b="1" dirty="0" smtClean="0"/>
              <a:t>milieu.</a:t>
            </a:r>
          </a:p>
          <a:p>
            <a:pPr lvl="1"/>
            <a:endParaRPr lang="en-US" sz="2000" b="0" dirty="0"/>
          </a:p>
          <a:p>
            <a:pPr lvl="1"/>
            <a:r>
              <a:rPr lang="en-US" sz="2000" b="1" dirty="0" smtClean="0"/>
              <a:t>May</a:t>
            </a:r>
            <a:r>
              <a:rPr lang="en-US" sz="2000" b="1" dirty="0"/>
              <a:t>, but are not required to, be part of the continuous therapeutic </a:t>
            </a:r>
            <a:r>
              <a:rPr lang="en-US" sz="2000" b="1" dirty="0" smtClean="0"/>
              <a:t>milieu</a:t>
            </a:r>
            <a:r>
              <a:rPr lang="en-US" sz="2000" b="0" dirty="0" smtClean="0"/>
              <a:t>.</a:t>
            </a:r>
          </a:p>
          <a:p>
            <a:pPr lvl="1"/>
            <a:endParaRPr lang="en-US" sz="2000" b="0" dirty="0"/>
          </a:p>
          <a:p>
            <a:pPr lvl="1"/>
            <a:r>
              <a:rPr lang="en-US" sz="2000" b="1" dirty="0" smtClean="0"/>
              <a:t>Actively </a:t>
            </a:r>
            <a:r>
              <a:rPr lang="en-US" sz="2000" b="1" dirty="0"/>
              <a:t>involve staff and clients</a:t>
            </a:r>
          </a:p>
          <a:p>
            <a:pPr lvl="3"/>
            <a:endParaRPr lang="en-US" b="0" dirty="0" smtClean="0"/>
          </a:p>
          <a:p>
            <a:pPr marL="466344" lvl="3" indent="0">
              <a:buNone/>
            </a:pPr>
            <a:endParaRPr lang="en-US" b="0" dirty="0" smtClean="0"/>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15</a:t>
            </a:fld>
            <a:endParaRPr lang="en-US" dirty="0"/>
          </a:p>
        </p:txBody>
      </p:sp>
    </p:spTree>
    <p:extLst>
      <p:ext uri="{BB962C8B-B14F-4D97-AF65-F5344CB8AC3E}">
        <p14:creationId xmlns:p14="http://schemas.microsoft.com/office/powerpoint/2010/main" val="828586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298578"/>
            <a:ext cx="7520940" cy="844421"/>
          </a:xfrm>
        </p:spPr>
        <p:txBody>
          <a:bodyPr>
            <a:normAutofit/>
          </a:bodyPr>
          <a:lstStyle/>
          <a:p>
            <a:pPr algn="ctr"/>
            <a:r>
              <a:rPr lang="en-US" sz="2800" b="1" dirty="0"/>
              <a:t>Community </a:t>
            </a:r>
            <a:r>
              <a:rPr lang="en-US" sz="2800" b="1" dirty="0" smtClean="0"/>
              <a:t>Meetings</a:t>
            </a:r>
            <a:r>
              <a:rPr lang="en-US" sz="2000" dirty="0" smtClean="0"/>
              <a:t/>
            </a:r>
            <a:br>
              <a:rPr lang="en-US" sz="2000" dirty="0" smtClean="0"/>
            </a:br>
            <a:endParaRPr lang="en-US" sz="2000" b="1" dirty="0"/>
          </a:p>
        </p:txBody>
      </p:sp>
      <p:sp>
        <p:nvSpPr>
          <p:cNvPr id="3" name="Content Placeholder 2"/>
          <p:cNvSpPr>
            <a:spLocks noGrp="1"/>
          </p:cNvSpPr>
          <p:nvPr>
            <p:ph idx="1"/>
          </p:nvPr>
        </p:nvSpPr>
        <p:spPr>
          <a:xfrm>
            <a:off x="304800" y="1219200"/>
            <a:ext cx="8382000" cy="3886200"/>
          </a:xfrm>
        </p:spPr>
        <p:txBody>
          <a:bodyPr>
            <a:normAutofit fontScale="77500" lnSpcReduction="20000"/>
          </a:bodyPr>
          <a:lstStyle/>
          <a:p>
            <a:pPr lvl="1"/>
            <a:r>
              <a:rPr lang="en-US" sz="2000" dirty="0"/>
              <a:t>I</a:t>
            </a:r>
            <a:r>
              <a:rPr lang="en-US" sz="2000" b="0" dirty="0" smtClean="0"/>
              <a:t>nclude </a:t>
            </a:r>
            <a:r>
              <a:rPr lang="en-US" sz="2000" b="0" dirty="0"/>
              <a:t>a staff person who is </a:t>
            </a:r>
            <a:r>
              <a:rPr lang="en-US" sz="2000" b="0" dirty="0" smtClean="0"/>
              <a:t>either a: </a:t>
            </a:r>
          </a:p>
          <a:p>
            <a:pPr lvl="3">
              <a:lnSpc>
                <a:spcPct val="120000"/>
              </a:lnSpc>
            </a:pPr>
            <a:r>
              <a:rPr lang="en-US" sz="2000" dirty="0" smtClean="0"/>
              <a:t>Physician</a:t>
            </a:r>
          </a:p>
          <a:p>
            <a:pPr lvl="3">
              <a:lnSpc>
                <a:spcPct val="120000"/>
              </a:lnSpc>
            </a:pPr>
            <a:r>
              <a:rPr lang="en-US" sz="2000" dirty="0"/>
              <a:t>Licensed/waivered/registered </a:t>
            </a:r>
            <a:r>
              <a:rPr lang="en-US" sz="2000" dirty="0" smtClean="0"/>
              <a:t>psychologist</a:t>
            </a:r>
          </a:p>
          <a:p>
            <a:pPr lvl="3">
              <a:lnSpc>
                <a:spcPct val="120000"/>
              </a:lnSpc>
            </a:pPr>
            <a:r>
              <a:rPr lang="en-US" sz="2000" dirty="0" smtClean="0"/>
              <a:t>LCSW/MFT/LPCC/registered intern</a:t>
            </a:r>
          </a:p>
          <a:p>
            <a:pPr lvl="3">
              <a:lnSpc>
                <a:spcPct val="120000"/>
              </a:lnSpc>
            </a:pPr>
            <a:r>
              <a:rPr lang="en-US" sz="2000" dirty="0" smtClean="0"/>
              <a:t>Registered Nurse </a:t>
            </a:r>
          </a:p>
          <a:p>
            <a:pPr lvl="3">
              <a:lnSpc>
                <a:spcPct val="120000"/>
              </a:lnSpc>
            </a:pPr>
            <a:r>
              <a:rPr lang="en-US" sz="2000" dirty="0"/>
              <a:t>P</a:t>
            </a:r>
            <a:r>
              <a:rPr lang="en-US" sz="2000" dirty="0" smtClean="0"/>
              <a:t>sychiatric Technician</a:t>
            </a:r>
          </a:p>
          <a:p>
            <a:pPr lvl="3">
              <a:lnSpc>
                <a:spcPct val="120000"/>
              </a:lnSpc>
            </a:pPr>
            <a:r>
              <a:rPr lang="en-US" sz="2000" dirty="0"/>
              <a:t>Licensed Vocational </a:t>
            </a:r>
            <a:r>
              <a:rPr lang="en-US" sz="2000" dirty="0" smtClean="0"/>
              <a:t>Nurse, or</a:t>
            </a:r>
          </a:p>
          <a:p>
            <a:pPr lvl="3">
              <a:lnSpc>
                <a:spcPct val="120000"/>
              </a:lnSpc>
            </a:pPr>
            <a:r>
              <a:rPr lang="en-US" sz="2000" dirty="0" smtClean="0"/>
              <a:t>Mental Health </a:t>
            </a:r>
            <a:r>
              <a:rPr lang="en-US" sz="2000" dirty="0"/>
              <a:t>R</a:t>
            </a:r>
            <a:r>
              <a:rPr lang="en-US" sz="2000" dirty="0" smtClean="0"/>
              <a:t>ehabilitation </a:t>
            </a:r>
            <a:r>
              <a:rPr lang="en-US" sz="2000" dirty="0"/>
              <a:t>S</a:t>
            </a:r>
            <a:r>
              <a:rPr lang="en-US" sz="2000" dirty="0" smtClean="0"/>
              <a:t>pecialist</a:t>
            </a:r>
          </a:p>
          <a:p>
            <a:pPr marL="237744" lvl="2" indent="0">
              <a:lnSpc>
                <a:spcPct val="120000"/>
              </a:lnSpc>
              <a:buNone/>
            </a:pPr>
            <a:endParaRPr lang="en-US" sz="2000" dirty="0" smtClean="0"/>
          </a:p>
          <a:p>
            <a:pPr lvl="1">
              <a:lnSpc>
                <a:spcPct val="120000"/>
              </a:lnSpc>
            </a:pPr>
            <a:r>
              <a:rPr lang="en-US" sz="2000" b="1" dirty="0"/>
              <a:t>Additionally</a:t>
            </a:r>
            <a:r>
              <a:rPr lang="en-US" sz="2000" dirty="0"/>
              <a:t>, for Day Treatment Intensive </a:t>
            </a:r>
            <a:r>
              <a:rPr lang="en-US" sz="2000" dirty="0" smtClean="0"/>
              <a:t>must include </a:t>
            </a:r>
            <a:r>
              <a:rPr lang="en-US" sz="2000" dirty="0"/>
              <a:t>a staff person whose scope of practice </a:t>
            </a:r>
            <a:r>
              <a:rPr lang="en-US" sz="2000" b="1" dirty="0"/>
              <a:t>includes psychotherapy</a:t>
            </a:r>
            <a:r>
              <a:rPr lang="en-US" sz="2000" dirty="0"/>
              <a:t>.</a:t>
            </a:r>
          </a:p>
          <a:p>
            <a:pPr marL="237744" lvl="2" indent="0">
              <a:lnSpc>
                <a:spcPct val="120000"/>
              </a:lnSpc>
              <a:buNone/>
            </a:pPr>
            <a:endParaRPr lang="en-US" sz="2000" dirty="0" smtClean="0"/>
          </a:p>
          <a:p>
            <a:pPr marL="0" lvl="1" indent="0">
              <a:buNone/>
            </a:pPr>
            <a:endParaRPr lang="en-US" sz="4500" b="0" dirty="0" smtClean="0"/>
          </a:p>
          <a:p>
            <a:endParaRPr lang="en-US" sz="33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16</a:t>
            </a:fld>
            <a:endParaRPr lang="en-US" dirty="0"/>
          </a:p>
        </p:txBody>
      </p:sp>
    </p:spTree>
    <p:extLst>
      <p:ext uri="{BB962C8B-B14F-4D97-AF65-F5344CB8AC3E}">
        <p14:creationId xmlns:p14="http://schemas.microsoft.com/office/powerpoint/2010/main" val="1224046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914400"/>
          </a:xfrm>
        </p:spPr>
        <p:txBody>
          <a:bodyPr/>
          <a:lstStyle/>
          <a:p>
            <a:pPr algn="ctr"/>
            <a:r>
              <a:rPr lang="en-US" sz="2800" b="1" dirty="0"/>
              <a:t>Community </a:t>
            </a:r>
            <a:r>
              <a:rPr lang="en-US" sz="2800" b="1" dirty="0" smtClean="0"/>
              <a:t>Meetings</a:t>
            </a:r>
            <a:r>
              <a:rPr lang="en-US" sz="2000" dirty="0"/>
              <a:t/>
            </a:r>
            <a:br>
              <a:rPr lang="en-US" sz="2000" dirty="0"/>
            </a:br>
            <a:endParaRPr lang="en-US" sz="2000" b="1" dirty="0"/>
          </a:p>
        </p:txBody>
      </p:sp>
      <p:sp>
        <p:nvSpPr>
          <p:cNvPr id="3" name="Content Placeholder 2"/>
          <p:cNvSpPr>
            <a:spLocks noGrp="1"/>
          </p:cNvSpPr>
          <p:nvPr>
            <p:ph idx="1"/>
          </p:nvPr>
        </p:nvSpPr>
        <p:spPr>
          <a:xfrm>
            <a:off x="457200" y="1384945"/>
            <a:ext cx="7520940" cy="4724399"/>
          </a:xfrm>
        </p:spPr>
        <p:txBody>
          <a:bodyPr>
            <a:normAutofit/>
          </a:bodyPr>
          <a:lstStyle/>
          <a:p>
            <a:pPr lvl="1"/>
            <a:endParaRPr lang="en-US" sz="2000" dirty="0" smtClean="0"/>
          </a:p>
          <a:p>
            <a:r>
              <a:rPr lang="en-US" sz="2200" dirty="0" smtClean="0"/>
              <a:t>Address </a:t>
            </a:r>
            <a:r>
              <a:rPr lang="en-US" sz="2200" dirty="0"/>
              <a:t>relevant items including, but not limited to</a:t>
            </a:r>
            <a:r>
              <a:rPr lang="en-US" sz="2200" dirty="0" smtClean="0"/>
              <a:t>:</a:t>
            </a:r>
          </a:p>
          <a:p>
            <a:pPr marL="0" lvl="1" indent="0">
              <a:buNone/>
            </a:pPr>
            <a:endParaRPr lang="en-US" sz="2000" dirty="0" smtClean="0"/>
          </a:p>
          <a:p>
            <a:pPr lvl="1"/>
            <a:r>
              <a:rPr lang="en-US" sz="2400" dirty="0" smtClean="0"/>
              <a:t>the </a:t>
            </a:r>
            <a:r>
              <a:rPr lang="en-US" sz="2400" dirty="0"/>
              <a:t>daily </a:t>
            </a:r>
            <a:r>
              <a:rPr lang="en-US" sz="2400" dirty="0" smtClean="0"/>
              <a:t>schedule</a:t>
            </a:r>
            <a:endParaRPr lang="en-US" sz="2400" dirty="0"/>
          </a:p>
          <a:p>
            <a:pPr lvl="1"/>
            <a:r>
              <a:rPr lang="en-US" sz="2400" dirty="0"/>
              <a:t>current </a:t>
            </a:r>
            <a:r>
              <a:rPr lang="en-US" sz="2400" dirty="0" smtClean="0"/>
              <a:t>events</a:t>
            </a:r>
            <a:endParaRPr lang="en-US" sz="2400" dirty="0"/>
          </a:p>
          <a:p>
            <a:pPr lvl="1"/>
            <a:r>
              <a:rPr lang="en-US" sz="2400" dirty="0"/>
              <a:t>individual issues </a:t>
            </a:r>
            <a:r>
              <a:rPr lang="en-US" sz="2400" dirty="0" smtClean="0"/>
              <a:t>that clients or staff wish to discuss to elicit support of the group milieu process and</a:t>
            </a:r>
          </a:p>
          <a:p>
            <a:pPr lvl="1"/>
            <a:r>
              <a:rPr lang="en-US" sz="2400" dirty="0" smtClean="0"/>
              <a:t>conflict resolution</a:t>
            </a:r>
            <a:endParaRPr lang="en-US" sz="2400" dirty="0"/>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17</a:t>
            </a:fld>
            <a:endParaRPr lang="en-US" dirty="0"/>
          </a:p>
        </p:txBody>
      </p:sp>
    </p:spTree>
    <p:extLst>
      <p:ext uri="{BB962C8B-B14F-4D97-AF65-F5344CB8AC3E}">
        <p14:creationId xmlns:p14="http://schemas.microsoft.com/office/powerpoint/2010/main" val="1985964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Skill Building Groups</a:t>
            </a:r>
            <a:endParaRPr lang="en-US" sz="2800" dirty="0"/>
          </a:p>
        </p:txBody>
      </p:sp>
      <p:sp>
        <p:nvSpPr>
          <p:cNvPr id="3" name="Content Placeholder 2"/>
          <p:cNvSpPr>
            <a:spLocks noGrp="1"/>
          </p:cNvSpPr>
          <p:nvPr>
            <p:ph idx="1"/>
          </p:nvPr>
        </p:nvSpPr>
        <p:spPr>
          <a:xfrm>
            <a:off x="823299" y="1295400"/>
            <a:ext cx="6711654" cy="4195481"/>
          </a:xfrm>
        </p:spPr>
        <p:txBody>
          <a:bodyPr/>
          <a:lstStyle/>
          <a:p>
            <a:r>
              <a:rPr lang="en-US" dirty="0" smtClean="0"/>
              <a:t>Staff help clients to identify barriers/obstacles related to their psychiatric/psychological experiences and, through the course of the group interaction, become better able to identify skills that address symptoms and behaviors and to increase adaptive behaviors.</a:t>
            </a:r>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18</a:t>
            </a:fld>
            <a:endParaRPr lang="en-US" dirty="0"/>
          </a:p>
        </p:txBody>
      </p:sp>
    </p:spTree>
    <p:extLst>
      <p:ext uri="{BB962C8B-B14F-4D97-AF65-F5344CB8AC3E}">
        <p14:creationId xmlns:p14="http://schemas.microsoft.com/office/powerpoint/2010/main" val="2229184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99FD6E5-BE93-4F42-8599-AF3EA2588FFA}" type="slidenum">
              <a:rPr lang="en-US" smtClean="0"/>
              <a:pPr/>
              <a:t>19</a:t>
            </a:fld>
            <a:endParaRPr lang="en-US" dirty="0"/>
          </a:p>
        </p:txBody>
      </p:sp>
      <p:pic>
        <p:nvPicPr>
          <p:cNvPr id="3" name="Picture 2"/>
          <p:cNvPicPr>
            <a:picLocks noChangeAspect="1"/>
          </p:cNvPicPr>
          <p:nvPr/>
        </p:nvPicPr>
        <p:blipFill>
          <a:blip r:embed="rId2"/>
          <a:stretch>
            <a:fillRect/>
          </a:stretch>
        </p:blipFill>
        <p:spPr>
          <a:xfrm>
            <a:off x="1093849" y="1676400"/>
            <a:ext cx="6974428" cy="3523793"/>
          </a:xfrm>
          <a:prstGeom prst="rect">
            <a:avLst/>
          </a:prstGeom>
        </p:spPr>
      </p:pic>
    </p:spTree>
    <p:extLst>
      <p:ext uri="{BB962C8B-B14F-4D97-AF65-F5344CB8AC3E}">
        <p14:creationId xmlns:p14="http://schemas.microsoft.com/office/powerpoint/2010/main" val="49673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59971" y="1614283"/>
            <a:ext cx="5648623" cy="1075005"/>
          </a:xfrm>
        </p:spPr>
        <p:txBody>
          <a:bodyPr>
            <a:normAutofit fontScale="90000"/>
          </a:bodyPr>
          <a:lstStyle/>
          <a:p>
            <a:r>
              <a:rPr lang="en-US" sz="4000" dirty="0" smtClean="0"/>
              <a:t>Day Rehabilitation &amp; </a:t>
            </a:r>
            <a:br>
              <a:rPr lang="en-US" sz="4000" dirty="0" smtClean="0"/>
            </a:br>
            <a:r>
              <a:rPr lang="en-US" sz="4000" dirty="0" smtClean="0"/>
              <a:t>Day </a:t>
            </a:r>
            <a:r>
              <a:rPr lang="en-US" sz="4000" dirty="0"/>
              <a:t>T</a:t>
            </a:r>
            <a:r>
              <a:rPr lang="en-US" sz="4000" dirty="0" smtClean="0"/>
              <a:t>reatment </a:t>
            </a:r>
            <a:r>
              <a:rPr lang="en-US" sz="4000" dirty="0"/>
              <a:t>I</a:t>
            </a:r>
            <a:r>
              <a:rPr lang="en-US" sz="4000" dirty="0" smtClean="0"/>
              <a:t>ntensive</a:t>
            </a:r>
            <a:endParaRPr lang="en-US" sz="4000" dirty="0"/>
          </a:p>
        </p:txBody>
      </p:sp>
      <p:sp>
        <p:nvSpPr>
          <p:cNvPr id="3" name="Subtitle 2"/>
          <p:cNvSpPr>
            <a:spLocks noGrp="1"/>
          </p:cNvSpPr>
          <p:nvPr>
            <p:ph type="subTitle" idx="1"/>
          </p:nvPr>
        </p:nvSpPr>
        <p:spPr>
          <a:xfrm rot="19140000">
            <a:off x="1239881" y="2287298"/>
            <a:ext cx="6511131" cy="760019"/>
          </a:xfrm>
        </p:spPr>
        <p:txBody>
          <a:bodyPr>
            <a:noAutofit/>
          </a:bodyPr>
          <a:lstStyle/>
          <a:p>
            <a:r>
              <a:rPr lang="en-US" dirty="0" smtClean="0"/>
              <a:t>Program standards &amp; documentation</a:t>
            </a:r>
          </a:p>
          <a:p>
            <a:r>
              <a:rPr lang="en-US" dirty="0" smtClean="0"/>
              <a:t>By dhcs and acbh</a:t>
            </a:r>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a:t>
            </a:fld>
            <a:endParaRPr lang="en-US" dirty="0"/>
          </a:p>
        </p:txBody>
      </p:sp>
    </p:spTree>
    <p:extLst>
      <p:ext uri="{BB962C8B-B14F-4D97-AF65-F5344CB8AC3E}">
        <p14:creationId xmlns:p14="http://schemas.microsoft.com/office/powerpoint/2010/main" val="32960092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Adjunctive Therapy Groups</a:t>
            </a:r>
            <a:endParaRPr lang="en-US" sz="2800" dirty="0"/>
          </a:p>
        </p:txBody>
      </p:sp>
      <p:sp>
        <p:nvSpPr>
          <p:cNvPr id="3" name="Content Placeholder 2"/>
          <p:cNvSpPr>
            <a:spLocks noGrp="1"/>
          </p:cNvSpPr>
          <p:nvPr>
            <p:ph idx="1"/>
          </p:nvPr>
        </p:nvSpPr>
        <p:spPr>
          <a:xfrm>
            <a:off x="982349" y="1063423"/>
            <a:ext cx="6711654" cy="4195481"/>
          </a:xfrm>
        </p:spPr>
        <p:txBody>
          <a:bodyPr>
            <a:normAutofit/>
          </a:bodyPr>
          <a:lstStyle/>
          <a:p>
            <a:r>
              <a:rPr lang="en-US" sz="1600" dirty="0" smtClean="0"/>
              <a:t>Staff and clients participate in non-traditional therapy that utilizes self-expression (art, recreation, dance, music, etc.) as the therapeutic intervention.  Participants do not need to have any level of skill in the area of self-expression, but rather be able to utilize the modality to develop or enhance skills directed toward client plan goals.</a:t>
            </a:r>
            <a:endParaRPr lang="en-US" sz="16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20</a:t>
            </a:fld>
            <a:endParaRPr lang="en-US" dirty="0"/>
          </a:p>
        </p:txBody>
      </p:sp>
    </p:spTree>
    <p:extLst>
      <p:ext uri="{BB962C8B-B14F-4D97-AF65-F5344CB8AC3E}">
        <p14:creationId xmlns:p14="http://schemas.microsoft.com/office/powerpoint/2010/main" val="3593877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99FD6E5-BE93-4F42-8599-AF3EA2588FFA}" type="slidenum">
              <a:rPr lang="en-US" smtClean="0"/>
              <a:pPr/>
              <a:t>21</a:t>
            </a:fld>
            <a:endParaRPr lang="en-US" dirty="0"/>
          </a:p>
        </p:txBody>
      </p:sp>
      <p:pic>
        <p:nvPicPr>
          <p:cNvPr id="3" name="Picture 2"/>
          <p:cNvPicPr>
            <a:picLocks noChangeAspect="1"/>
          </p:cNvPicPr>
          <p:nvPr/>
        </p:nvPicPr>
        <p:blipFill>
          <a:blip r:embed="rId2"/>
          <a:stretch>
            <a:fillRect/>
          </a:stretch>
        </p:blipFill>
        <p:spPr>
          <a:xfrm>
            <a:off x="1349984" y="1481159"/>
            <a:ext cx="6444031" cy="3895682"/>
          </a:xfrm>
          <a:prstGeom prst="rect">
            <a:avLst/>
          </a:prstGeom>
        </p:spPr>
      </p:pic>
    </p:spTree>
    <p:extLst>
      <p:ext uri="{BB962C8B-B14F-4D97-AF65-F5344CB8AC3E}">
        <p14:creationId xmlns:p14="http://schemas.microsoft.com/office/powerpoint/2010/main" val="3906889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Process Groups</a:t>
            </a:r>
            <a:endParaRPr lang="en-US" sz="2800" dirty="0"/>
          </a:p>
        </p:txBody>
      </p:sp>
      <p:sp>
        <p:nvSpPr>
          <p:cNvPr id="3" name="Content Placeholder 2"/>
          <p:cNvSpPr>
            <a:spLocks noGrp="1"/>
          </p:cNvSpPr>
          <p:nvPr>
            <p:ph idx="1"/>
          </p:nvPr>
        </p:nvSpPr>
        <p:spPr>
          <a:xfrm>
            <a:off x="656573" y="1371600"/>
            <a:ext cx="6711654" cy="4195481"/>
          </a:xfrm>
        </p:spPr>
        <p:txBody>
          <a:bodyPr>
            <a:normAutofit/>
          </a:bodyPr>
          <a:lstStyle/>
          <a:p>
            <a:r>
              <a:rPr lang="en-US" sz="1800" dirty="0" smtClean="0"/>
              <a:t>Staff facilitate these groups to help clients develop the skills necessary to deal with their individual problems/issues by using the group process to provide peer interaction and feedback in developing problem-solving strategies and to assist one another in resolving behavioral and emotional problems.  Process groups are based on the premise that much of human behavior and feeling involves the individual’s adaptation and response to other people and that the group can assist individuals in making necessary changes by means of support, feedback and guidance.</a:t>
            </a:r>
            <a:endParaRPr lang="en-US" sz="18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22</a:t>
            </a:fld>
            <a:endParaRPr lang="en-US" dirty="0"/>
          </a:p>
        </p:txBody>
      </p:sp>
    </p:spTree>
    <p:extLst>
      <p:ext uri="{BB962C8B-B14F-4D97-AF65-F5344CB8AC3E}">
        <p14:creationId xmlns:p14="http://schemas.microsoft.com/office/powerpoint/2010/main" val="2006608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99FD6E5-BE93-4F42-8599-AF3EA2588FFA}" type="slidenum">
              <a:rPr lang="en-US" smtClean="0"/>
              <a:pPr/>
              <a:t>23</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09072121"/>
              </p:ext>
            </p:extLst>
          </p:nvPr>
        </p:nvGraphicFramePr>
        <p:xfrm>
          <a:off x="1524000" y="1397000"/>
          <a:ext cx="6096000" cy="4439920"/>
        </p:xfrm>
        <a:graphic>
          <a:graphicData uri="http://schemas.openxmlformats.org/drawingml/2006/table">
            <a:tbl>
              <a:tblPr firstRow="1" bandRow="1">
                <a:tableStyleId>{93296810-A885-4BE3-A3E7-6D5BEEA58F35}</a:tableStyleId>
              </a:tblPr>
              <a:tblGrid>
                <a:gridCol w="6096000"/>
              </a:tblGrid>
              <a:tr h="508000">
                <a:tc>
                  <a:txBody>
                    <a:bodyPr/>
                    <a:lstStyle/>
                    <a:p>
                      <a:pPr algn="ctr"/>
                      <a:r>
                        <a:rPr lang="en-US" sz="2000" dirty="0" smtClean="0"/>
                        <a:t>Process</a:t>
                      </a:r>
                      <a:r>
                        <a:rPr lang="en-US" sz="2000" baseline="0" dirty="0" smtClean="0"/>
                        <a:t> Group Example</a:t>
                      </a:r>
                      <a:endParaRPr lang="en-US" sz="2000" dirty="0"/>
                    </a:p>
                  </a:txBody>
                  <a:tcPr/>
                </a:tc>
              </a:tr>
              <a:tr h="3886200">
                <a:tc>
                  <a:txBody>
                    <a:bodyPr/>
                    <a:lstStyle/>
                    <a:p>
                      <a:r>
                        <a:rPr lang="en-US" sz="1400" dirty="0" smtClean="0"/>
                        <a:t>During the day treatment program’s regularly</a:t>
                      </a:r>
                      <a:r>
                        <a:rPr lang="en-US" sz="1400" baseline="0" dirty="0" smtClean="0"/>
                        <a:t> scheduled Process Group titled “Problem Solving”, the children democratically vote on one out of three staff prepared topics to tackle.</a:t>
                      </a:r>
                    </a:p>
                    <a:p>
                      <a:r>
                        <a:rPr lang="en-US" sz="1400" baseline="0" dirty="0" smtClean="0"/>
                        <a:t>The topic that received the most votes today was, “What my brother/sister does that drives me crazy!”</a:t>
                      </a:r>
                    </a:p>
                    <a:p>
                      <a:r>
                        <a:rPr lang="en-US" sz="1400" baseline="0" dirty="0" smtClean="0"/>
                        <a:t>The day treatment program staff assisted one child volunteer to write a list of sibling behaviors that drive them crazy on a whiteboard during an open sharing session.  Once having formulated the list, the day treatment program staff helps another child “take a vote” from the list that most of the members of the group share in common.  Next, the children share problem solving strategies on a whiteboard about what they had done to avoid a confrontation with their sibling or how they successfully handled a negative sibling behavior that drove them crazy.”</a:t>
                      </a:r>
                    </a:p>
                    <a:p>
                      <a:r>
                        <a:rPr lang="en-US" sz="1400" baseline="0" dirty="0" smtClean="0"/>
                        <a:t>Finally, the group votes and provides feedback on which strategy might be the best of the ones suggested by their peers with the idea that they would change a maladaptive behavior with this new strategy.</a:t>
                      </a:r>
                    </a:p>
                  </a:txBody>
                  <a:tcPr/>
                </a:tc>
              </a:tr>
            </a:tbl>
          </a:graphicData>
        </a:graphic>
      </p:graphicFrame>
    </p:spTree>
    <p:extLst>
      <p:ext uri="{BB962C8B-B14F-4D97-AF65-F5344CB8AC3E}">
        <p14:creationId xmlns:p14="http://schemas.microsoft.com/office/powerpoint/2010/main" val="374609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Psychotherapy</a:t>
            </a:r>
            <a:endParaRPr lang="en-US" sz="2800" dirty="0"/>
          </a:p>
        </p:txBody>
      </p:sp>
      <p:sp>
        <p:nvSpPr>
          <p:cNvPr id="3" name="Content Placeholder 2"/>
          <p:cNvSpPr>
            <a:spLocks noGrp="1"/>
          </p:cNvSpPr>
          <p:nvPr>
            <p:ph idx="1"/>
          </p:nvPr>
        </p:nvSpPr>
        <p:spPr>
          <a:xfrm>
            <a:off x="828436" y="1600200"/>
            <a:ext cx="6711654" cy="4195481"/>
          </a:xfrm>
        </p:spPr>
        <p:txBody>
          <a:bodyPr>
            <a:normAutofit fontScale="92500"/>
          </a:bodyPr>
          <a:lstStyle/>
          <a:p>
            <a:r>
              <a:rPr lang="en-US" dirty="0" smtClean="0"/>
              <a:t>Includes the use of psychosocial methods within a professional relationship to assist the client or clients to achieve a better psychosocial adaptation, to acquire greater human realization of psychosocial potential and adaptation, and/or to modify internal and external conditions that affect individuals, groups, or communities in respect to behavior, emotions and thinking, in respect to their intrapersonal and interpersonal processes.  This service may only be provided by licensed, registered or waivered staff practicing within their scope of practice.  Psychotherapy is a required component of Day Treatment Intensive programming and is optional for the Day Rehabilitation programs.</a:t>
            </a:r>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24</a:t>
            </a:fld>
            <a:endParaRPr lang="en-US" dirty="0"/>
          </a:p>
        </p:txBody>
      </p:sp>
    </p:spTree>
    <p:extLst>
      <p:ext uri="{BB962C8B-B14F-4D97-AF65-F5344CB8AC3E}">
        <p14:creationId xmlns:p14="http://schemas.microsoft.com/office/powerpoint/2010/main" val="739197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780" y="350867"/>
            <a:ext cx="7055380" cy="1400530"/>
          </a:xfrm>
        </p:spPr>
        <p:txBody>
          <a:bodyPr/>
          <a:lstStyle/>
          <a:p>
            <a:pPr lvl="1" algn="ctr" rtl="0">
              <a:spcBef>
                <a:spcPct val="0"/>
              </a:spcBef>
            </a:pPr>
            <a:r>
              <a:rPr lang="en-US" sz="2800" b="1" dirty="0" smtClean="0">
                <a:latin typeface="+mn-lt"/>
              </a:rPr>
              <a:t>Contact Requirements</a:t>
            </a:r>
            <a:br>
              <a:rPr lang="en-US" sz="2800" b="1" dirty="0" smtClean="0">
                <a:latin typeface="+mn-lt"/>
              </a:rPr>
            </a:br>
            <a:endParaRPr lang="en-US" sz="2800" dirty="0">
              <a:latin typeface="+mn-lt"/>
            </a:endParaRPr>
          </a:p>
        </p:txBody>
      </p:sp>
      <p:sp>
        <p:nvSpPr>
          <p:cNvPr id="3" name="Content Placeholder 2"/>
          <p:cNvSpPr>
            <a:spLocks noGrp="1"/>
          </p:cNvSpPr>
          <p:nvPr>
            <p:ph idx="1"/>
          </p:nvPr>
        </p:nvSpPr>
        <p:spPr>
          <a:xfrm>
            <a:off x="762000" y="1371600"/>
            <a:ext cx="7520940" cy="4800600"/>
          </a:xfrm>
        </p:spPr>
        <p:txBody>
          <a:bodyPr>
            <a:normAutofit fontScale="77500" lnSpcReduction="20000"/>
          </a:bodyPr>
          <a:lstStyle/>
          <a:p>
            <a:r>
              <a:rPr lang="en-US" sz="2000" dirty="0" smtClean="0"/>
              <a:t>At </a:t>
            </a:r>
            <a:r>
              <a:rPr lang="en-US" sz="2000" dirty="0"/>
              <a:t>least one contact </a:t>
            </a:r>
            <a:r>
              <a:rPr lang="en-US" sz="2000" dirty="0" smtClean="0"/>
              <a:t>per month with a family member, caregiver or other significant support person identified by an adult client, or one contact per month with the legally responsible adult for a client who is a minor.</a:t>
            </a:r>
          </a:p>
          <a:p>
            <a:pPr lvl="2"/>
            <a:r>
              <a:rPr lang="en-US" sz="2000" dirty="0" smtClean="0"/>
              <a:t>Adult clients may choose to decline this service component.  If so, it needs to continue to be explored with the client.  These discussions need to be documented in a progress note.</a:t>
            </a:r>
          </a:p>
          <a:p>
            <a:pPr lvl="2"/>
            <a:r>
              <a:rPr lang="en-US" sz="2000" dirty="0" smtClean="0"/>
              <a:t>If unable to contact significant support person, attempts to do so should be documented in a progress note and at least three attempts should be made during the month (except not required for adults who have refused this service).</a:t>
            </a:r>
          </a:p>
          <a:p>
            <a:pPr lvl="1"/>
            <a:endParaRPr lang="en-US" sz="1800" dirty="0"/>
          </a:p>
          <a:p>
            <a:r>
              <a:rPr lang="en-US" sz="2000" dirty="0" smtClean="0"/>
              <a:t>The contacts and involvement should focus on the role of the significant support person in supporting the client's community reintegration.</a:t>
            </a:r>
          </a:p>
          <a:p>
            <a:pPr lvl="1"/>
            <a:endParaRPr lang="en-US" sz="1800" dirty="0"/>
          </a:p>
          <a:p>
            <a:r>
              <a:rPr lang="en-US" sz="2000" dirty="0" smtClean="0"/>
              <a:t>It is expected that this contact will occur outside hours of operation and outside the therapeutic program.</a:t>
            </a:r>
          </a:p>
          <a:p>
            <a:pPr marL="0" lvl="1" indent="0">
              <a:buNone/>
            </a:pPr>
            <a:endParaRPr lang="en-US" sz="1500" dirty="0"/>
          </a:p>
          <a:p>
            <a:pPr lvl="1">
              <a:buFont typeface="Arial" pitchFamily="34" charset="0"/>
              <a:buChar char="•"/>
            </a:pPr>
            <a:endParaRPr lang="en-US" sz="1500" b="0" dirty="0" smtClean="0"/>
          </a:p>
          <a:p>
            <a:endParaRPr lang="en-US" sz="1500" b="0" dirty="0"/>
          </a:p>
          <a:p>
            <a:endParaRPr lang="en-US" sz="1500" b="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25</a:t>
            </a:fld>
            <a:endParaRPr lang="en-US" dirty="0"/>
          </a:p>
        </p:txBody>
      </p:sp>
    </p:spTree>
    <p:extLst>
      <p:ext uri="{BB962C8B-B14F-4D97-AF65-F5344CB8AC3E}">
        <p14:creationId xmlns:p14="http://schemas.microsoft.com/office/powerpoint/2010/main" val="15206342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25457" y="2209800"/>
            <a:ext cx="7055380" cy="1833282"/>
          </a:xfrm>
        </p:spPr>
        <p:txBody>
          <a:bodyPr/>
          <a:lstStyle/>
          <a:p>
            <a:pPr algn="ctr"/>
            <a:r>
              <a:rPr lang="en-US" sz="3600" dirty="0"/>
              <a:t>Day Rehabilitation/Day Treatment Intensive </a:t>
            </a:r>
            <a:r>
              <a:rPr lang="en-US" sz="3600" dirty="0" smtClean="0"/>
              <a:t>Services: </a:t>
            </a:r>
            <a:r>
              <a:rPr lang="en-US" sz="3600" dirty="0"/>
              <a:t/>
            </a:r>
            <a:br>
              <a:rPr lang="en-US" sz="3600" dirty="0"/>
            </a:br>
            <a:r>
              <a:rPr lang="en-US" sz="3600" dirty="0"/>
              <a:t>Documentation Requirements</a:t>
            </a:r>
            <a:r>
              <a:rPr lang="en-US" sz="4400" dirty="0"/>
              <a:t/>
            </a:r>
            <a:br>
              <a:rPr lang="en-US" sz="4400" dirty="0"/>
            </a:br>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26</a:t>
            </a:fld>
            <a:endParaRPr lang="en-US" dirty="0"/>
          </a:p>
        </p:txBody>
      </p:sp>
      <p:sp>
        <p:nvSpPr>
          <p:cNvPr id="3" name="Content Placeholder 2"/>
          <p:cNvSpPr>
            <a:spLocks noGrp="1"/>
          </p:cNvSpPr>
          <p:nvPr>
            <p:ph idx="4294967295"/>
          </p:nvPr>
        </p:nvSpPr>
        <p:spPr>
          <a:xfrm>
            <a:off x="0" y="2052638"/>
            <a:ext cx="6711950" cy="4195762"/>
          </a:xfrm>
        </p:spPr>
        <p:txBody>
          <a:bodyPr/>
          <a:lstStyle/>
          <a:p>
            <a:pPr algn="ctr"/>
            <a:endParaRPr lang="en-US" dirty="0" smtClean="0"/>
          </a:p>
          <a:p>
            <a:pPr algn="ctr"/>
            <a:endParaRPr lang="en-US" dirty="0"/>
          </a:p>
          <a:p>
            <a:pPr algn="ctr"/>
            <a:endParaRPr lang="en-US" dirty="0"/>
          </a:p>
        </p:txBody>
      </p:sp>
    </p:spTree>
    <p:extLst>
      <p:ext uri="{BB962C8B-B14F-4D97-AF65-F5344CB8AC3E}">
        <p14:creationId xmlns:p14="http://schemas.microsoft.com/office/powerpoint/2010/main" val="2388530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Timeliness For </a:t>
            </a:r>
            <a:r>
              <a:rPr lang="en-US" sz="2800" dirty="0"/>
              <a:t>S</a:t>
            </a:r>
            <a:r>
              <a:rPr lang="en-US" sz="2800" dirty="0" smtClean="0"/>
              <a:t>ubmission of Clinical Documents</a:t>
            </a:r>
            <a:endParaRPr lang="en-US" sz="2800" dirty="0"/>
          </a:p>
        </p:txBody>
      </p:sp>
      <p:sp>
        <p:nvSpPr>
          <p:cNvPr id="3" name="Content Placeholder 2"/>
          <p:cNvSpPr>
            <a:spLocks noGrp="1"/>
          </p:cNvSpPr>
          <p:nvPr>
            <p:ph idx="1"/>
          </p:nvPr>
        </p:nvSpPr>
        <p:spPr/>
        <p:txBody>
          <a:bodyPr>
            <a:normAutofit/>
          </a:bodyPr>
          <a:lstStyle/>
          <a:p>
            <a:r>
              <a:rPr lang="en-US" sz="2800" dirty="0" smtClean="0">
                <a:solidFill>
                  <a:srgbClr val="FFFF00"/>
                </a:solidFill>
              </a:rPr>
              <a:t>By day one (first billed day), an Interim Assessment and Client Plan must be in place.</a:t>
            </a:r>
          </a:p>
          <a:p>
            <a:r>
              <a:rPr lang="en-US" sz="2800" dirty="0" smtClean="0">
                <a:solidFill>
                  <a:srgbClr val="FFFF00"/>
                </a:solidFill>
              </a:rPr>
              <a:t>A </a:t>
            </a:r>
            <a:r>
              <a:rPr lang="en-US" sz="2800" dirty="0">
                <a:solidFill>
                  <a:srgbClr val="FFFF00"/>
                </a:solidFill>
              </a:rPr>
              <a:t>completed Full MH Assessment </a:t>
            </a:r>
            <a:r>
              <a:rPr lang="en-US" sz="2800" dirty="0" smtClean="0">
                <a:solidFill>
                  <a:srgbClr val="FFFF00"/>
                </a:solidFill>
              </a:rPr>
              <a:t>and Full Client Plan must be in place by day seven for both Day Rehabilitation and Day Treatment Intensive programs.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27</a:t>
            </a:fld>
            <a:endParaRPr lang="en-US" dirty="0"/>
          </a:p>
        </p:txBody>
      </p:sp>
    </p:spTree>
    <p:extLst>
      <p:ext uri="{BB962C8B-B14F-4D97-AF65-F5344CB8AC3E}">
        <p14:creationId xmlns:p14="http://schemas.microsoft.com/office/powerpoint/2010/main" val="2163770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2" y="381000"/>
            <a:ext cx="6620968" cy="990600"/>
          </a:xfrm>
        </p:spPr>
        <p:txBody>
          <a:bodyPr/>
          <a:lstStyle/>
          <a:p>
            <a:pPr algn="ctr"/>
            <a:r>
              <a:rPr lang="en-US" sz="2800" dirty="0">
                <a:solidFill>
                  <a:srgbClr val="EBEBEB"/>
                </a:solidFill>
              </a:rPr>
              <a:t>Timeliness For Submission of Clinical Documents</a:t>
            </a:r>
            <a:endParaRPr lang="en-US" dirty="0"/>
          </a:p>
        </p:txBody>
      </p:sp>
      <p:sp>
        <p:nvSpPr>
          <p:cNvPr id="3" name="Text Placeholder 2"/>
          <p:cNvSpPr>
            <a:spLocks noGrp="1"/>
          </p:cNvSpPr>
          <p:nvPr>
            <p:ph type="body" sz="half" idx="2"/>
          </p:nvPr>
        </p:nvSpPr>
        <p:spPr>
          <a:xfrm>
            <a:off x="866442" y="1676400"/>
            <a:ext cx="6620968" cy="4343400"/>
          </a:xfrm>
        </p:spPr>
        <p:txBody>
          <a:bodyPr anchor="t"/>
          <a:lstStyle/>
          <a:p>
            <a:pPr marL="228620" indent="-228604">
              <a:buClr>
                <a:srgbClr val="1E5155">
                  <a:lumMod val="40000"/>
                  <a:lumOff val="60000"/>
                </a:srgbClr>
              </a:buClr>
              <a:buFont typeface="Wingdings 3" charset="2"/>
              <a:buChar char=""/>
            </a:pPr>
            <a:r>
              <a:rPr lang="en-US" dirty="0" smtClean="0">
                <a:solidFill>
                  <a:srgbClr val="FFFF00"/>
                </a:solidFill>
              </a:rPr>
              <a:t>The CANS/ANSA form shall be administered on the following time frames for both DR and DTI:</a:t>
            </a:r>
          </a:p>
          <a:p>
            <a:pPr marL="685820" lvl="1" indent="-228604">
              <a:buClr>
                <a:srgbClr val="1E5155">
                  <a:lumMod val="40000"/>
                  <a:lumOff val="60000"/>
                </a:srgbClr>
              </a:buClr>
              <a:buFont typeface="Wingdings 3" charset="2"/>
              <a:buChar char=""/>
            </a:pPr>
            <a:r>
              <a:rPr lang="en-US" sz="1600" dirty="0" smtClean="0">
                <a:solidFill>
                  <a:srgbClr val="FFFF00"/>
                </a:solidFill>
              </a:rPr>
              <a:t>At Opening: The initial CANS/ANSA must be completed prior to the treatment plan completion and no later than 7 days from EOD.  CANS/ANSA scores shall be used to inform the Initial Client Plan.</a:t>
            </a:r>
          </a:p>
          <a:p>
            <a:pPr marL="685820" lvl="1" indent="-228604">
              <a:buClr>
                <a:srgbClr val="1E5155">
                  <a:lumMod val="40000"/>
                  <a:lumOff val="60000"/>
                </a:srgbClr>
              </a:buClr>
              <a:buFont typeface="Wingdings 3" charset="2"/>
              <a:buChar char=""/>
            </a:pPr>
            <a:r>
              <a:rPr lang="en-US" sz="1600" dirty="0" smtClean="0">
                <a:solidFill>
                  <a:srgbClr val="FFFF00"/>
                </a:solidFill>
              </a:rPr>
              <a:t>At 6-month mark: A Re-assessment CANS/ANSA must be completed within the calendar month prior to the 6</a:t>
            </a:r>
            <a:r>
              <a:rPr lang="en-US" sz="1600" baseline="30000" dirty="0" smtClean="0">
                <a:solidFill>
                  <a:srgbClr val="FFFF00"/>
                </a:solidFill>
              </a:rPr>
              <a:t>th</a:t>
            </a:r>
            <a:r>
              <a:rPr lang="en-US" sz="1600" dirty="0" smtClean="0">
                <a:solidFill>
                  <a:srgbClr val="FFFF00"/>
                </a:solidFill>
              </a:rPr>
              <a:t> month of the EOD.</a:t>
            </a:r>
          </a:p>
          <a:p>
            <a:pPr marL="685820" lvl="1" indent="-228604">
              <a:buClr>
                <a:srgbClr val="1E5155">
                  <a:lumMod val="40000"/>
                  <a:lumOff val="60000"/>
                </a:srgbClr>
              </a:buClr>
              <a:buFont typeface="Wingdings 3" charset="2"/>
              <a:buChar char=""/>
            </a:pPr>
            <a:r>
              <a:rPr lang="en-US" sz="1600" dirty="0" smtClean="0">
                <a:solidFill>
                  <a:srgbClr val="FFFF00"/>
                </a:solidFill>
              </a:rPr>
              <a:t>At 12 month mark: A Re-assessment CANS/ANSA must be completed prior to the treatment plan completion and during calendar month prior to the episode opening month.</a:t>
            </a:r>
          </a:p>
          <a:p>
            <a:pPr marL="685820" lvl="1" indent="-228604">
              <a:buClr>
                <a:srgbClr val="1E5155">
                  <a:lumMod val="40000"/>
                  <a:lumOff val="60000"/>
                </a:srgbClr>
              </a:buClr>
              <a:buFont typeface="Wingdings 3" charset="2"/>
              <a:buChar char=""/>
            </a:pPr>
            <a:r>
              <a:rPr lang="en-US" sz="1600" dirty="0" smtClean="0">
                <a:solidFill>
                  <a:srgbClr val="FFFF00"/>
                </a:solidFill>
              </a:rPr>
              <a:t>At Discharge: A CANS/ANSA must be completed prior to closing the case.</a:t>
            </a:r>
            <a:endParaRPr lang="en-US" sz="1600" dirty="0">
              <a:solidFill>
                <a:srgbClr val="FFFF00"/>
              </a:solidFill>
            </a:endParaRPr>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28</a:t>
            </a:fld>
            <a:endParaRPr lang="en-US" dirty="0"/>
          </a:p>
        </p:txBody>
      </p:sp>
    </p:spTree>
    <p:extLst>
      <p:ext uri="{BB962C8B-B14F-4D97-AF65-F5344CB8AC3E}">
        <p14:creationId xmlns:p14="http://schemas.microsoft.com/office/powerpoint/2010/main" val="725491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Documents for Auditing</a:t>
            </a:r>
            <a:endParaRPr lang="en-US" sz="2800" dirty="0"/>
          </a:p>
        </p:txBody>
      </p:sp>
      <p:sp>
        <p:nvSpPr>
          <p:cNvPr id="3" name="Content Placeholder 2"/>
          <p:cNvSpPr>
            <a:spLocks noGrp="1"/>
          </p:cNvSpPr>
          <p:nvPr>
            <p:ph idx="1"/>
          </p:nvPr>
        </p:nvSpPr>
        <p:spPr>
          <a:xfrm>
            <a:off x="828436" y="1524000"/>
            <a:ext cx="6711654" cy="4648200"/>
          </a:xfrm>
        </p:spPr>
        <p:txBody>
          <a:bodyPr>
            <a:normAutofit fontScale="85000" lnSpcReduction="20000"/>
          </a:bodyPr>
          <a:lstStyle/>
          <a:p>
            <a:pPr lvl="0"/>
            <a:r>
              <a:rPr lang="en-US" dirty="0"/>
              <a:t>Weekly Schedules </a:t>
            </a:r>
            <a:endParaRPr lang="en-US" sz="1800" dirty="0"/>
          </a:p>
          <a:p>
            <a:pPr lvl="0"/>
            <a:r>
              <a:rPr lang="en-US" dirty="0"/>
              <a:t>Proof of Staffing Ratios </a:t>
            </a:r>
            <a:r>
              <a:rPr lang="en-US" dirty="0" smtClean="0"/>
              <a:t>(usually included in Weekly Schedule and Group Sign-in Sheets)</a:t>
            </a:r>
            <a:endParaRPr lang="en-US" sz="1800" dirty="0"/>
          </a:p>
          <a:p>
            <a:pPr lvl="0"/>
            <a:r>
              <a:rPr lang="en-US" dirty="0"/>
              <a:t>Crisis Response Protocol </a:t>
            </a:r>
            <a:endParaRPr lang="en-US" sz="1800" dirty="0"/>
          </a:p>
          <a:p>
            <a:pPr lvl="0"/>
            <a:r>
              <a:rPr lang="en-US" dirty="0"/>
              <a:t>Program Description </a:t>
            </a:r>
            <a:endParaRPr lang="en-US" sz="1800" dirty="0"/>
          </a:p>
          <a:p>
            <a:pPr lvl="0"/>
            <a:r>
              <a:rPr lang="en-US" dirty="0"/>
              <a:t>Full Staff List including:</a:t>
            </a:r>
            <a:endParaRPr lang="en-US" sz="1800" dirty="0"/>
          </a:p>
          <a:p>
            <a:pPr lvl="1"/>
            <a:r>
              <a:rPr lang="en-US" dirty="0"/>
              <a:t>Staff Names</a:t>
            </a:r>
            <a:endParaRPr lang="en-US" sz="1600" dirty="0"/>
          </a:p>
          <a:p>
            <a:pPr lvl="1"/>
            <a:r>
              <a:rPr lang="en-US" dirty="0"/>
              <a:t>Staff Signatures </a:t>
            </a:r>
            <a:endParaRPr lang="en-US" dirty="0" smtClean="0"/>
          </a:p>
          <a:p>
            <a:pPr lvl="1"/>
            <a:r>
              <a:rPr lang="en-US" dirty="0" smtClean="0"/>
              <a:t>Job </a:t>
            </a:r>
            <a:r>
              <a:rPr lang="en-US" dirty="0"/>
              <a:t>Titles and credentials, (LPHA, MHRS, Adjunct staff, etc.)</a:t>
            </a:r>
            <a:endParaRPr lang="en-US" sz="1600" dirty="0"/>
          </a:p>
          <a:p>
            <a:pPr lvl="1"/>
            <a:r>
              <a:rPr lang="en-US" dirty="0"/>
              <a:t>If the DR/DTI program uses staff who are also staff with other responsibilities (i.e.: as staff of a group home, a school, or another mental health treatment program), there must be documentation of the scope of responsibilities for these staff and the specific times in which DTI/DR activities are being performed exclusive of other activities.</a:t>
            </a:r>
            <a:endParaRPr lang="en-US" sz="1600" dirty="0"/>
          </a:p>
          <a:p>
            <a:pPr lvl="1"/>
            <a:r>
              <a:rPr lang="en-US" dirty="0"/>
              <a:t>If MHRS staff, include copy of resume to demonstrate proof of experience congruent with definition of MHRS status.</a:t>
            </a:r>
            <a:endParaRPr lang="en-US" sz="16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29</a:t>
            </a:fld>
            <a:endParaRPr lang="en-US" dirty="0"/>
          </a:p>
        </p:txBody>
      </p:sp>
    </p:spTree>
    <p:extLst>
      <p:ext uri="{BB962C8B-B14F-4D97-AF65-F5344CB8AC3E}">
        <p14:creationId xmlns:p14="http://schemas.microsoft.com/office/powerpoint/2010/main" val="2778834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Introductions</a:t>
            </a:r>
            <a:endParaRPr lang="en-US" sz="2800" dirty="0"/>
          </a:p>
        </p:txBody>
      </p:sp>
      <p:sp>
        <p:nvSpPr>
          <p:cNvPr id="3" name="Content Placeholder 2"/>
          <p:cNvSpPr>
            <a:spLocks noGrp="1"/>
          </p:cNvSpPr>
          <p:nvPr>
            <p:ph idx="1"/>
          </p:nvPr>
        </p:nvSpPr>
        <p:spPr>
          <a:xfrm>
            <a:off x="450463" y="1524000"/>
            <a:ext cx="6711654" cy="4953006"/>
          </a:xfrm>
        </p:spPr>
        <p:txBody>
          <a:bodyPr/>
          <a:lstStyle/>
          <a:p>
            <a:r>
              <a:rPr lang="en-US" dirty="0" smtClean="0"/>
              <a:t>Name</a:t>
            </a:r>
            <a:r>
              <a:rPr lang="en-US" dirty="0"/>
              <a:t>, Agency, </a:t>
            </a:r>
            <a:r>
              <a:rPr lang="en-US" dirty="0" smtClean="0"/>
              <a:t>Role, population your </a:t>
            </a:r>
            <a:r>
              <a:rPr lang="en-US" smtClean="0"/>
              <a:t>program serves</a:t>
            </a:r>
            <a:endParaRPr lang="en-US" dirty="0" smtClean="0"/>
          </a:p>
          <a:p>
            <a:r>
              <a:rPr lang="en-US" dirty="0" smtClean="0"/>
              <a:t>What is one question that you would like answered today?</a:t>
            </a:r>
          </a:p>
          <a:p>
            <a:endParaRPr lang="en-US" dirty="0"/>
          </a:p>
          <a:p>
            <a:endParaRPr lang="en-US" dirty="0"/>
          </a:p>
          <a:p>
            <a:r>
              <a:rPr lang="en-US" dirty="0" smtClean="0"/>
              <a:t>Housekeeping</a:t>
            </a:r>
          </a:p>
          <a:p>
            <a:pPr lvl="1"/>
            <a:r>
              <a:rPr lang="en-US" dirty="0" smtClean="0"/>
              <a:t>Location of bathrooms</a:t>
            </a:r>
          </a:p>
          <a:p>
            <a:pPr lvl="1"/>
            <a:r>
              <a:rPr lang="en-US" dirty="0" smtClean="0"/>
              <a:t>Discuss preferences for breaks</a:t>
            </a:r>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a:t>
            </a:fld>
            <a:endParaRPr lang="en-US" dirty="0"/>
          </a:p>
        </p:txBody>
      </p:sp>
    </p:spTree>
    <p:extLst>
      <p:ext uri="{BB962C8B-B14F-4D97-AF65-F5344CB8AC3E}">
        <p14:creationId xmlns:p14="http://schemas.microsoft.com/office/powerpoint/2010/main" val="5949397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741" y="76200"/>
            <a:ext cx="7055380" cy="1400530"/>
          </a:xfrm>
        </p:spPr>
        <p:txBody>
          <a:bodyPr/>
          <a:lstStyle/>
          <a:p>
            <a:pPr lvl="2" algn="ctr" rtl="0">
              <a:spcBef>
                <a:spcPct val="0"/>
              </a:spcBef>
            </a:pPr>
            <a:r>
              <a:rPr lang="en-US" sz="2000" b="1" dirty="0" smtClean="0"/>
              <a:t/>
            </a:r>
            <a:br>
              <a:rPr lang="en-US" sz="2000" b="1" dirty="0" smtClean="0"/>
            </a:br>
            <a:r>
              <a:rPr lang="en-US" sz="2800" b="1" dirty="0" smtClean="0"/>
              <a:t>Detailed Weekly Schedule</a:t>
            </a:r>
            <a:r>
              <a:rPr lang="en-US" sz="2000" b="1" dirty="0" smtClean="0"/>
              <a:t/>
            </a:r>
            <a:br>
              <a:rPr lang="en-US" sz="2000" b="1" dirty="0" smtClean="0"/>
            </a:br>
            <a:endParaRPr lang="en-US" sz="2000" dirty="0"/>
          </a:p>
        </p:txBody>
      </p:sp>
      <p:sp>
        <p:nvSpPr>
          <p:cNvPr id="3" name="Content Placeholder 2"/>
          <p:cNvSpPr>
            <a:spLocks noGrp="1"/>
          </p:cNvSpPr>
          <p:nvPr>
            <p:ph idx="1"/>
          </p:nvPr>
        </p:nvSpPr>
        <p:spPr>
          <a:xfrm>
            <a:off x="457200" y="1219200"/>
            <a:ext cx="8077200" cy="5105400"/>
          </a:xfrm>
        </p:spPr>
        <p:txBody>
          <a:bodyPr>
            <a:normAutofit fontScale="92500"/>
          </a:bodyPr>
          <a:lstStyle/>
          <a:p>
            <a:pPr marL="237744" lvl="2" indent="0" algn="ctr">
              <a:buNone/>
            </a:pPr>
            <a:endParaRPr lang="en-US" sz="1100" b="1" dirty="0" smtClean="0"/>
          </a:p>
          <a:p>
            <a:r>
              <a:rPr lang="en-US" sz="2200" b="0" dirty="0" smtClean="0"/>
              <a:t>A </a:t>
            </a:r>
            <a:r>
              <a:rPr lang="en-US" sz="2200" dirty="0"/>
              <a:t>detailed weekly schedule indicating when and where the service components will be </a:t>
            </a:r>
            <a:r>
              <a:rPr lang="en-US" sz="2200" dirty="0" smtClean="0"/>
              <a:t>provided and by whom:</a:t>
            </a:r>
          </a:p>
          <a:p>
            <a:pPr lvl="2"/>
            <a:r>
              <a:rPr lang="en-US" sz="1900" dirty="0" smtClean="0"/>
              <a:t>This includes:</a:t>
            </a:r>
          </a:p>
          <a:p>
            <a:pPr lvl="3"/>
            <a:r>
              <a:rPr lang="en-US" sz="1700" dirty="0" smtClean="0"/>
              <a:t>program and milieu staff list </a:t>
            </a:r>
          </a:p>
          <a:p>
            <a:pPr lvl="3"/>
            <a:r>
              <a:rPr lang="en-US" sz="1700" dirty="0" smtClean="0"/>
              <a:t>their qualifications/credentials </a:t>
            </a:r>
          </a:p>
          <a:p>
            <a:pPr lvl="3"/>
            <a:r>
              <a:rPr lang="en-US" sz="1700" dirty="0"/>
              <a:t>g</a:t>
            </a:r>
            <a:r>
              <a:rPr lang="en-US" sz="1700" dirty="0" smtClean="0"/>
              <a:t>roup sub-type</a:t>
            </a:r>
          </a:p>
          <a:p>
            <a:pPr lvl="3"/>
            <a:r>
              <a:rPr lang="en-US" sz="1700" dirty="0"/>
              <a:t>g</a:t>
            </a:r>
            <a:r>
              <a:rPr lang="en-US" sz="1700" dirty="0" smtClean="0"/>
              <a:t>roup leaders (with back-ups)</a:t>
            </a:r>
          </a:p>
          <a:p>
            <a:pPr lvl="3"/>
            <a:r>
              <a:rPr lang="en-US" sz="1700" dirty="0"/>
              <a:t>s</a:t>
            </a:r>
            <a:r>
              <a:rPr lang="en-US" sz="1700" dirty="0" smtClean="0"/>
              <a:t>taffing ratios</a:t>
            </a:r>
          </a:p>
          <a:p>
            <a:pPr lvl="3"/>
            <a:r>
              <a:rPr lang="en-US" sz="1700" dirty="0" smtClean="0"/>
              <a:t>their </a:t>
            </a:r>
            <a:r>
              <a:rPr lang="en-US" sz="1700" dirty="0"/>
              <a:t>scope of </a:t>
            </a:r>
            <a:r>
              <a:rPr lang="en-US" sz="1700" dirty="0" smtClean="0"/>
              <a:t>responsibility</a:t>
            </a:r>
            <a:r>
              <a:rPr lang="en-US" sz="2000" dirty="0" smtClean="0"/>
              <a:t> </a:t>
            </a:r>
          </a:p>
          <a:p>
            <a:pPr marL="466344" lvl="3" indent="0">
              <a:buNone/>
            </a:pPr>
            <a:endParaRPr lang="en-US" sz="2000" dirty="0" smtClean="0"/>
          </a:p>
          <a:p>
            <a:pPr lvl="2"/>
            <a:r>
              <a:rPr lang="en-US" sz="1900" dirty="0" smtClean="0"/>
              <a:t>The weekly </a:t>
            </a:r>
            <a:r>
              <a:rPr lang="en-US" sz="1900" dirty="0"/>
              <a:t>schedule must be </a:t>
            </a:r>
            <a:r>
              <a:rPr lang="en-US" sz="1900" dirty="0" smtClean="0"/>
              <a:t>readily available </a:t>
            </a:r>
            <a:r>
              <a:rPr lang="en-US" sz="1900" dirty="0"/>
              <a:t>to clients and, as appropriate, to their families, caregivers, </a:t>
            </a:r>
            <a:r>
              <a:rPr lang="en-US" sz="1900" dirty="0" smtClean="0"/>
              <a:t>or significant </a:t>
            </a:r>
            <a:r>
              <a:rPr lang="en-US" sz="1900" dirty="0"/>
              <a:t>support persons.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30</a:t>
            </a:fld>
            <a:endParaRPr lang="en-US" dirty="0"/>
          </a:p>
        </p:txBody>
      </p:sp>
    </p:spTree>
    <p:extLst>
      <p:ext uri="{BB962C8B-B14F-4D97-AF65-F5344CB8AC3E}">
        <p14:creationId xmlns:p14="http://schemas.microsoft.com/office/powerpoint/2010/main" val="3732412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837" y="363158"/>
            <a:ext cx="7055380" cy="1400530"/>
          </a:xfrm>
        </p:spPr>
        <p:txBody>
          <a:bodyPr/>
          <a:lstStyle/>
          <a:p>
            <a:pPr algn="ctr"/>
            <a:r>
              <a:rPr lang="en-US" sz="2800" b="1" dirty="0"/>
              <a:t>Program Description</a:t>
            </a:r>
            <a:endParaRPr lang="en-US" sz="2800" dirty="0"/>
          </a:p>
        </p:txBody>
      </p:sp>
      <p:sp>
        <p:nvSpPr>
          <p:cNvPr id="3" name="Content Placeholder 2"/>
          <p:cNvSpPr>
            <a:spLocks noGrp="1"/>
          </p:cNvSpPr>
          <p:nvPr>
            <p:ph idx="1"/>
          </p:nvPr>
        </p:nvSpPr>
        <p:spPr/>
        <p:txBody>
          <a:bodyPr/>
          <a:lstStyle/>
          <a:p>
            <a:r>
              <a:rPr lang="en-US" dirty="0"/>
              <a:t>Providers are required to develop and maintain a written program description that describes the specific activities of the service reflecting the required </a:t>
            </a:r>
            <a:r>
              <a:rPr lang="en-US" dirty="0" smtClean="0"/>
              <a:t>service components</a:t>
            </a:r>
            <a:r>
              <a:rPr lang="en-US" dirty="0"/>
              <a:t>.</a:t>
            </a:r>
          </a:p>
          <a:p>
            <a:pPr lvl="1"/>
            <a:r>
              <a:rPr lang="en-US" sz="2000" dirty="0"/>
              <a:t>The program description </a:t>
            </a:r>
            <a:r>
              <a:rPr lang="en-US" sz="2000" b="1" dirty="0"/>
              <a:t>must</a:t>
            </a:r>
            <a:r>
              <a:rPr lang="en-US" sz="2000" dirty="0"/>
              <a:t> include a detailed list of all current groups being provided.</a:t>
            </a:r>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31</a:t>
            </a:fld>
            <a:endParaRPr lang="en-US" dirty="0"/>
          </a:p>
        </p:txBody>
      </p:sp>
    </p:spTree>
    <p:extLst>
      <p:ext uri="{BB962C8B-B14F-4D97-AF65-F5344CB8AC3E}">
        <p14:creationId xmlns:p14="http://schemas.microsoft.com/office/powerpoint/2010/main" val="20125829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1" y="381000"/>
            <a:ext cx="7520940" cy="990600"/>
          </a:xfrm>
        </p:spPr>
        <p:txBody>
          <a:bodyPr/>
          <a:lstStyle/>
          <a:p>
            <a:pPr lvl="2" algn="ctr" rtl="0">
              <a:spcBef>
                <a:spcPct val="0"/>
              </a:spcBef>
            </a:pPr>
            <a:r>
              <a:rPr lang="en-US" sz="2800" b="1" dirty="0" smtClean="0">
                <a:latin typeface="+mj-lt"/>
              </a:rPr>
              <a:t>Mental Health Crisis Protocol</a:t>
            </a:r>
            <a:endParaRPr lang="en-US" sz="2800" dirty="0">
              <a:latin typeface="+mj-lt"/>
            </a:endParaRPr>
          </a:p>
        </p:txBody>
      </p:sp>
      <p:sp>
        <p:nvSpPr>
          <p:cNvPr id="3" name="Content Placeholder 2"/>
          <p:cNvSpPr>
            <a:spLocks noGrp="1"/>
          </p:cNvSpPr>
          <p:nvPr>
            <p:ph idx="1"/>
          </p:nvPr>
        </p:nvSpPr>
        <p:spPr>
          <a:xfrm>
            <a:off x="430531" y="1524000"/>
            <a:ext cx="8305800" cy="3886200"/>
          </a:xfrm>
        </p:spPr>
        <p:txBody>
          <a:bodyPr>
            <a:normAutofit fontScale="85000" lnSpcReduction="20000"/>
          </a:bodyPr>
          <a:lstStyle/>
          <a:p>
            <a:pPr lvl="3"/>
            <a:endParaRPr lang="en-US" b="0" dirty="0" smtClean="0"/>
          </a:p>
          <a:p>
            <a:r>
              <a:rPr lang="en-US" sz="2400" b="0" dirty="0" smtClean="0"/>
              <a:t>The program must </a:t>
            </a:r>
            <a:r>
              <a:rPr lang="en-US" sz="2400" b="0" dirty="0"/>
              <a:t>assure the </a:t>
            </a:r>
            <a:r>
              <a:rPr lang="en-US" sz="2400" dirty="0"/>
              <a:t>availability of appropriately trained and qualified staff </a:t>
            </a:r>
            <a:r>
              <a:rPr lang="en-US" sz="2400" dirty="0" smtClean="0"/>
              <a:t>and include agreed upon procedures </a:t>
            </a:r>
            <a:r>
              <a:rPr lang="en-US" sz="2400" dirty="0"/>
              <a:t>for addressing crisis situations</a:t>
            </a:r>
            <a:r>
              <a:rPr lang="en-US" sz="2400" dirty="0" smtClean="0"/>
              <a:t>.</a:t>
            </a:r>
          </a:p>
          <a:p>
            <a:pPr marL="466344" lvl="3" indent="0">
              <a:buNone/>
            </a:pPr>
            <a:endParaRPr lang="en-US" sz="1800" dirty="0"/>
          </a:p>
          <a:p>
            <a:r>
              <a:rPr lang="en-US" sz="2400" dirty="0" smtClean="0"/>
              <a:t>The program services may </a:t>
            </a:r>
            <a:r>
              <a:rPr lang="en-US" sz="2400" dirty="0"/>
              <a:t>include referrals for crisis intervention, crisis stabilization, or other specialty mental health </a:t>
            </a:r>
            <a:r>
              <a:rPr lang="en-US" sz="2400" dirty="0" smtClean="0"/>
              <a:t>services necessary </a:t>
            </a:r>
            <a:r>
              <a:rPr lang="en-US" sz="2400" dirty="0"/>
              <a:t>to address the client’s urgent or emergency psychiatric condition</a:t>
            </a:r>
            <a:r>
              <a:rPr lang="en-US" sz="2400" dirty="0" smtClean="0"/>
              <a:t>.</a:t>
            </a:r>
          </a:p>
          <a:p>
            <a:pPr lvl="3"/>
            <a:endParaRPr lang="en-US" sz="1800" dirty="0"/>
          </a:p>
          <a:p>
            <a:r>
              <a:rPr lang="en-US" sz="2400" dirty="0" smtClean="0"/>
              <a:t>If </a:t>
            </a:r>
            <a:r>
              <a:rPr lang="en-US" sz="2400" dirty="0"/>
              <a:t>clients will be referred out for crisis services, the </a:t>
            </a:r>
            <a:r>
              <a:rPr lang="en-US" sz="2400" dirty="0" smtClean="0"/>
              <a:t>program </a:t>
            </a:r>
            <a:r>
              <a:rPr lang="en-US" sz="2400" dirty="0"/>
              <a:t>must demonstrate </a:t>
            </a:r>
            <a:r>
              <a:rPr lang="en-US" sz="2400" dirty="0" smtClean="0"/>
              <a:t>that program </a:t>
            </a:r>
            <a:r>
              <a:rPr lang="en-US" sz="2400" dirty="0"/>
              <a:t>staff have the capacity to handle the crisis until the client is linked to the outside service.</a:t>
            </a:r>
          </a:p>
        </p:txBody>
      </p:sp>
      <p:sp>
        <p:nvSpPr>
          <p:cNvPr id="4" name="Slide Number Placeholder 3"/>
          <p:cNvSpPr>
            <a:spLocks noGrp="1"/>
          </p:cNvSpPr>
          <p:nvPr>
            <p:ph type="sldNum" sz="quarter" idx="12"/>
          </p:nvPr>
        </p:nvSpPr>
        <p:spPr/>
        <p:txBody>
          <a:bodyPr/>
          <a:lstStyle/>
          <a:p>
            <a:fld id="{299FD6E5-BE93-4F42-8599-AF3EA2588FFA}" type="slidenum">
              <a:rPr lang="en-US" smtClean="0"/>
              <a:pPr/>
              <a:t>32</a:t>
            </a:fld>
            <a:endParaRPr lang="en-US" dirty="0"/>
          </a:p>
        </p:txBody>
      </p:sp>
    </p:spTree>
    <p:extLst>
      <p:ext uri="{BB962C8B-B14F-4D97-AF65-F5344CB8AC3E}">
        <p14:creationId xmlns:p14="http://schemas.microsoft.com/office/powerpoint/2010/main" val="13967608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71" y="365760"/>
            <a:ext cx="7520940" cy="853440"/>
          </a:xfrm>
        </p:spPr>
        <p:txBody>
          <a:bodyPr/>
          <a:lstStyle/>
          <a:p>
            <a:pPr algn="ctr"/>
            <a:r>
              <a:rPr lang="en-US" sz="2800" b="1" dirty="0" smtClean="0"/>
              <a:t>Key Service</a:t>
            </a:r>
            <a:r>
              <a:rPr lang="en-US" sz="2800" dirty="0" smtClean="0"/>
              <a:t> </a:t>
            </a:r>
            <a:r>
              <a:rPr lang="en-US" sz="2800" b="1" dirty="0"/>
              <a:t>Documentation R</a:t>
            </a:r>
            <a:r>
              <a:rPr lang="en-US" sz="2800" b="1" dirty="0" smtClean="0"/>
              <a:t>equirements</a:t>
            </a:r>
            <a:endParaRPr lang="en-US" sz="28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9798530"/>
              </p:ext>
            </p:extLst>
          </p:nvPr>
        </p:nvGraphicFramePr>
        <p:xfrm>
          <a:off x="580262" y="1219200"/>
          <a:ext cx="7763639" cy="5397609"/>
        </p:xfrm>
        <a:graphic>
          <a:graphicData uri="http://schemas.openxmlformats.org/drawingml/2006/table">
            <a:tbl>
              <a:tblPr firstRow="1" bandRow="1">
                <a:tableStyleId>{93296810-A885-4BE3-A3E7-6D5BEEA58F35}</a:tableStyleId>
              </a:tblPr>
              <a:tblGrid>
                <a:gridCol w="3915538"/>
                <a:gridCol w="3848101"/>
              </a:tblGrid>
              <a:tr h="339941">
                <a:tc>
                  <a:txBody>
                    <a:bodyPr/>
                    <a:lstStyle/>
                    <a:p>
                      <a:pPr algn="ctr"/>
                      <a:r>
                        <a:rPr lang="en-US" sz="1800" dirty="0" smtClean="0"/>
                        <a:t>Day Rehabilitation</a:t>
                      </a:r>
                      <a:endParaRPr lang="en-US" sz="1800" dirty="0"/>
                    </a:p>
                  </a:txBody>
                  <a:tcPr/>
                </a:tc>
                <a:tc>
                  <a:txBody>
                    <a:bodyPr/>
                    <a:lstStyle/>
                    <a:p>
                      <a:pPr algn="ctr"/>
                      <a:r>
                        <a:rPr lang="en-US" sz="1800" dirty="0" smtClean="0"/>
                        <a:t>Day Treatment Intensive</a:t>
                      </a:r>
                      <a:endParaRPr lang="en-US" sz="1800" dirty="0"/>
                    </a:p>
                  </a:txBody>
                  <a:tcPr/>
                </a:tc>
              </a:tr>
              <a:tr h="392025">
                <a:tc>
                  <a:txBody>
                    <a:bodyPr/>
                    <a:lstStyle/>
                    <a:p>
                      <a:pPr algn="l"/>
                      <a:r>
                        <a:rPr lang="en-US" sz="1800" dirty="0" smtClean="0"/>
                        <a:t>Weekly  Note</a:t>
                      </a:r>
                    </a:p>
                  </a:txBody>
                  <a:tcPr/>
                </a:tc>
                <a:tc>
                  <a:txBody>
                    <a:bodyPr/>
                    <a:lstStyle/>
                    <a:p>
                      <a:r>
                        <a:rPr lang="en-US" sz="1800" dirty="0" smtClean="0"/>
                        <a:t>Daily Progress Notes</a:t>
                      </a:r>
                      <a:endParaRPr lang="en-US" sz="1800" dirty="0"/>
                    </a:p>
                  </a:txBody>
                  <a:tcPr/>
                </a:tc>
              </a:tr>
              <a:tr h="349096">
                <a:tc>
                  <a:txBody>
                    <a:bodyPr/>
                    <a:lstStyle/>
                    <a:p>
                      <a:pPr algn="l"/>
                      <a:endParaRPr lang="en-US" sz="1800" dirty="0"/>
                    </a:p>
                  </a:txBody>
                  <a:tcPr/>
                </a:tc>
                <a:tc>
                  <a:txBody>
                    <a:bodyPr/>
                    <a:lstStyle/>
                    <a:p>
                      <a:r>
                        <a:rPr lang="en-US" sz="1800" dirty="0" smtClean="0"/>
                        <a:t>Weekly Clinical Summary</a:t>
                      </a:r>
                      <a:endParaRPr lang="en-US" sz="1800" baseline="0" dirty="0" smtClean="0"/>
                    </a:p>
                  </a:txBody>
                  <a:tcPr/>
                </a:tc>
              </a:tr>
              <a:tr h="849852">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en-US" sz="1800" dirty="0" smtClean="0"/>
                        <a:t>Monthly</a:t>
                      </a:r>
                      <a:r>
                        <a:rPr lang="en-US" sz="1800" baseline="0" dirty="0" smtClean="0"/>
                        <a:t> contact with support person</a:t>
                      </a:r>
                      <a:endParaRPr lang="en-US" sz="1800" dirty="0" smtClean="0"/>
                    </a:p>
                    <a:p>
                      <a:pPr algn="l"/>
                      <a:endParaRPr lang="en-US" sz="1800" dirty="0"/>
                    </a:p>
                  </a:txBody>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en-US" sz="1800" dirty="0" smtClean="0"/>
                        <a:t>Monthly</a:t>
                      </a:r>
                      <a:r>
                        <a:rPr lang="en-US" sz="1800" baseline="0" dirty="0" smtClean="0"/>
                        <a:t> contact with support person</a:t>
                      </a:r>
                      <a:endParaRPr lang="en-US" sz="1800" dirty="0" smtClean="0"/>
                    </a:p>
                    <a:p>
                      <a:endParaRPr lang="en-US" sz="1800" baseline="0" dirty="0" smtClean="0"/>
                    </a:p>
                  </a:txBody>
                  <a:tcPr/>
                </a:tc>
              </a:tr>
              <a:tr h="8576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Documentation</a:t>
                      </a:r>
                      <a:r>
                        <a:rPr lang="en-US" sz="1800" baseline="0" dirty="0" smtClean="0"/>
                        <a:t> of  total number of minutes or hours attended.</a:t>
                      </a: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Documentation</a:t>
                      </a:r>
                      <a:r>
                        <a:rPr lang="en-US" sz="1800" baseline="0" dirty="0" smtClean="0"/>
                        <a:t> of  total number of minutes or hours attended.</a:t>
                      </a:r>
                      <a:endParaRPr lang="en-US" sz="1600" dirty="0" smtClean="0"/>
                    </a:p>
                  </a:txBody>
                  <a:tcPr/>
                </a:tc>
              </a:tr>
              <a:tr h="610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Daily Attendance Logs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Daily Attendance Logs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104808">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en-US" sz="1800" dirty="0" smtClean="0"/>
                        <a:t>Group Attendance</a:t>
                      </a:r>
                      <a:r>
                        <a:rPr lang="en-US" sz="1800" baseline="0" dirty="0" smtClean="0"/>
                        <a:t> Log with </a:t>
                      </a:r>
                      <a:r>
                        <a:rPr lang="en-US" sz="1800" dirty="0" smtClean="0"/>
                        <a:t>Name and duration of each group</a:t>
                      </a:r>
                      <a:r>
                        <a:rPr lang="en-US" sz="1800" baseline="0" dirty="0" smtClean="0"/>
                        <a:t> &amp; client’s sign-in signature.</a:t>
                      </a:r>
                    </a:p>
                    <a:p>
                      <a:pPr algn="l"/>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Group Attendance</a:t>
                      </a:r>
                      <a:r>
                        <a:rPr lang="en-US" sz="1800" baseline="0" dirty="0" smtClean="0"/>
                        <a:t> Log with </a:t>
                      </a:r>
                      <a:r>
                        <a:rPr lang="en-US" sz="1800" dirty="0" smtClean="0"/>
                        <a:t>Name and duration of each group</a:t>
                      </a:r>
                      <a:r>
                        <a:rPr lang="en-US" sz="1800" baseline="0" dirty="0" smtClean="0"/>
                        <a:t> &amp; client’s sign-in signature.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smtClean="0"/>
                    </a:p>
                  </a:txBody>
                  <a:tcPr/>
                </a:tc>
              </a:tr>
              <a:tr h="645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t>Unavoidable Absences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t>Unavoidable Absences</a:t>
                      </a:r>
                    </a:p>
                  </a:txBody>
                  <a:tcPr/>
                </a:tc>
              </a:tr>
            </a:tbl>
          </a:graphicData>
        </a:graphic>
      </p:graphicFrame>
      <p:sp>
        <p:nvSpPr>
          <p:cNvPr id="4" name="Slide Number Placeholder 3"/>
          <p:cNvSpPr>
            <a:spLocks noGrp="1"/>
          </p:cNvSpPr>
          <p:nvPr>
            <p:ph type="sldNum" sz="quarter" idx="12"/>
          </p:nvPr>
        </p:nvSpPr>
        <p:spPr/>
        <p:txBody>
          <a:bodyPr/>
          <a:lstStyle/>
          <a:p>
            <a:fld id="{299FD6E5-BE93-4F42-8599-AF3EA2588FFA}" type="slidenum">
              <a:rPr lang="en-US" smtClean="0"/>
              <a:pPr/>
              <a:t>33</a:t>
            </a:fld>
            <a:endParaRPr lang="en-US" dirty="0"/>
          </a:p>
        </p:txBody>
      </p:sp>
    </p:spTree>
    <p:extLst>
      <p:ext uri="{BB962C8B-B14F-4D97-AF65-F5344CB8AC3E}">
        <p14:creationId xmlns:p14="http://schemas.microsoft.com/office/powerpoint/2010/main" val="39452854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1" y="365760"/>
            <a:ext cx="7520940" cy="929640"/>
          </a:xfrm>
        </p:spPr>
        <p:txBody>
          <a:bodyPr/>
          <a:lstStyle/>
          <a:p>
            <a:pPr algn="ctr"/>
            <a:r>
              <a:rPr lang="en-US" sz="2800" b="1" dirty="0" smtClean="0"/>
              <a:t>Progress Note Requirements</a:t>
            </a:r>
            <a:endParaRPr lang="en-US" sz="2800" dirty="0"/>
          </a:p>
        </p:txBody>
      </p:sp>
      <p:sp>
        <p:nvSpPr>
          <p:cNvPr id="3" name="Content Placeholder 2"/>
          <p:cNvSpPr>
            <a:spLocks noGrp="1"/>
          </p:cNvSpPr>
          <p:nvPr>
            <p:ph idx="1"/>
          </p:nvPr>
        </p:nvSpPr>
        <p:spPr>
          <a:xfrm>
            <a:off x="76200" y="1133446"/>
            <a:ext cx="8915400" cy="5191154"/>
          </a:xfrm>
        </p:spPr>
        <p:txBody>
          <a:bodyPr>
            <a:normAutofit/>
          </a:bodyPr>
          <a:lstStyle/>
          <a:p>
            <a:pPr lvl="1"/>
            <a:endParaRPr lang="en-US" dirty="0" smtClean="0"/>
          </a:p>
          <a:p>
            <a:r>
              <a:rPr lang="en-US" i="1" dirty="0" smtClean="0"/>
              <a:t>When writing progress notes consider the image of a golden thread </a:t>
            </a:r>
            <a:r>
              <a:rPr lang="en-US" b="0" i="1" dirty="0" smtClean="0"/>
              <a:t>that ties the assessment, treatment plan, and progress notes together.</a:t>
            </a:r>
          </a:p>
          <a:p>
            <a:pPr lvl="1"/>
            <a:endParaRPr lang="en-US" b="0" dirty="0" smtClean="0"/>
          </a:p>
          <a:p>
            <a:r>
              <a:rPr lang="en-US" b="0" dirty="0" smtClean="0"/>
              <a:t>Document the following elements:</a:t>
            </a:r>
          </a:p>
          <a:p>
            <a:pPr lvl="1"/>
            <a:r>
              <a:rPr lang="en-US" dirty="0" smtClean="0"/>
              <a:t>The r</a:t>
            </a:r>
            <a:r>
              <a:rPr lang="en-US" b="0" dirty="0" smtClean="0"/>
              <a:t>elevant aspects of client care </a:t>
            </a:r>
            <a:r>
              <a:rPr lang="en-US" dirty="0" smtClean="0"/>
              <a:t>directly related to: </a:t>
            </a:r>
          </a:p>
          <a:p>
            <a:pPr lvl="2"/>
            <a:r>
              <a:rPr lang="en-US" dirty="0" smtClean="0"/>
              <a:t>medical necessity and the included diagnosis in the Assessment, and</a:t>
            </a:r>
          </a:p>
          <a:p>
            <a:pPr lvl="2"/>
            <a:r>
              <a:rPr lang="en-US" dirty="0" smtClean="0"/>
              <a:t>H</a:t>
            </a:r>
            <a:r>
              <a:rPr lang="en-US" b="0" dirty="0" smtClean="0"/>
              <a:t>ow the services provided: </a:t>
            </a:r>
          </a:p>
          <a:p>
            <a:pPr lvl="3"/>
            <a:r>
              <a:rPr lang="en-US" b="0" dirty="0" smtClean="0"/>
              <a:t>reduced impairment, </a:t>
            </a:r>
          </a:p>
          <a:p>
            <a:pPr lvl="3"/>
            <a:r>
              <a:rPr lang="en-US" b="0" dirty="0" smtClean="0"/>
              <a:t>restored functioning, and/or </a:t>
            </a:r>
          </a:p>
          <a:p>
            <a:pPr lvl="3"/>
            <a:r>
              <a:rPr lang="en-US" b="0" dirty="0" smtClean="0"/>
              <a:t>prevented significant deterioration in an area of life functioning as </a:t>
            </a:r>
            <a:r>
              <a:rPr lang="en-US" dirty="0" smtClean="0"/>
              <a:t>identified </a:t>
            </a:r>
            <a:r>
              <a:rPr lang="en-US" b="0" dirty="0" smtClean="0"/>
              <a:t>in the Client Plan goals and objectives.</a:t>
            </a:r>
          </a:p>
          <a:p>
            <a:pPr lvl="2"/>
            <a:endParaRPr lang="en-US" dirty="0" smtClean="0"/>
          </a:p>
          <a:p>
            <a:pPr lvl="1"/>
            <a:endParaRPr lang="en-US" dirty="0" smtClean="0"/>
          </a:p>
          <a:p>
            <a:pPr lvl="1"/>
            <a:endParaRPr lang="en-US" dirty="0" smtClean="0"/>
          </a:p>
          <a:p>
            <a:pPr lvl="1"/>
            <a:endParaRPr lang="en-US" b="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34</a:t>
            </a:fld>
            <a:endParaRPr lang="en-US" dirty="0"/>
          </a:p>
        </p:txBody>
      </p:sp>
    </p:spTree>
    <p:extLst>
      <p:ext uri="{BB962C8B-B14F-4D97-AF65-F5344CB8AC3E}">
        <p14:creationId xmlns:p14="http://schemas.microsoft.com/office/powerpoint/2010/main" val="33408414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t>Progress Note </a:t>
            </a:r>
            <a:r>
              <a:rPr lang="en-US" sz="2800" b="1" dirty="0"/>
              <a:t>R</a:t>
            </a:r>
            <a:r>
              <a:rPr lang="en-US" sz="2800" b="1" dirty="0" smtClean="0"/>
              <a:t>equirements</a:t>
            </a:r>
            <a:endParaRPr lang="en-US" sz="2800" dirty="0"/>
          </a:p>
        </p:txBody>
      </p:sp>
      <p:sp>
        <p:nvSpPr>
          <p:cNvPr id="3" name="Content Placeholder 2"/>
          <p:cNvSpPr>
            <a:spLocks noGrp="1"/>
          </p:cNvSpPr>
          <p:nvPr>
            <p:ph idx="1"/>
          </p:nvPr>
        </p:nvSpPr>
        <p:spPr>
          <a:xfrm>
            <a:off x="822961" y="914400"/>
            <a:ext cx="7520940" cy="5562600"/>
          </a:xfrm>
        </p:spPr>
        <p:txBody>
          <a:bodyPr>
            <a:normAutofit/>
          </a:bodyPr>
          <a:lstStyle/>
          <a:p>
            <a:pPr marL="0" lvl="1" indent="0">
              <a:buNone/>
            </a:pPr>
            <a:endParaRPr lang="en-US" dirty="0"/>
          </a:p>
          <a:p>
            <a:r>
              <a:rPr lang="en-US" dirty="0" smtClean="0"/>
              <a:t>In each Progress note, you must document: </a:t>
            </a:r>
          </a:p>
          <a:p>
            <a:pPr lvl="1"/>
            <a:r>
              <a:rPr lang="en-US" dirty="0" smtClean="0"/>
              <a:t>proof </a:t>
            </a:r>
            <a:r>
              <a:rPr lang="en-US" dirty="0"/>
              <a:t>of </a:t>
            </a:r>
            <a:r>
              <a:rPr lang="en-US" dirty="0" smtClean="0"/>
              <a:t>client encounters:</a:t>
            </a:r>
          </a:p>
          <a:p>
            <a:pPr marL="237744" lvl="2" indent="0">
              <a:buNone/>
            </a:pPr>
            <a:r>
              <a:rPr lang="en-US" dirty="0" smtClean="0"/>
              <a:t> </a:t>
            </a:r>
          </a:p>
          <a:p>
            <a:pPr lvl="2"/>
            <a:r>
              <a:rPr lang="en-US" dirty="0" smtClean="0"/>
              <a:t>including relevant clinical decisions; </a:t>
            </a:r>
          </a:p>
          <a:p>
            <a:pPr lvl="2"/>
            <a:r>
              <a:rPr lang="en-US" sz="1800" dirty="0" smtClean="0"/>
              <a:t>when </a:t>
            </a:r>
            <a:r>
              <a:rPr lang="en-US" sz="1800" dirty="0"/>
              <a:t>decisions are </a:t>
            </a:r>
            <a:r>
              <a:rPr lang="en-US" sz="1800" dirty="0" smtClean="0"/>
              <a:t>made; and </a:t>
            </a:r>
          </a:p>
          <a:p>
            <a:pPr lvl="2"/>
            <a:r>
              <a:rPr lang="en-US" sz="1800" dirty="0" smtClean="0"/>
              <a:t>alternative </a:t>
            </a:r>
            <a:r>
              <a:rPr lang="en-US" sz="1800" dirty="0"/>
              <a:t>approaches for future interventions</a:t>
            </a:r>
            <a:r>
              <a:rPr lang="en-US" sz="1800" dirty="0" smtClean="0"/>
              <a:t>.</a:t>
            </a:r>
          </a:p>
          <a:p>
            <a:pPr lvl="2"/>
            <a:endParaRPr lang="en-US" dirty="0"/>
          </a:p>
          <a:p>
            <a:pPr lvl="1"/>
            <a:r>
              <a:rPr lang="en-US" dirty="0" smtClean="0"/>
              <a:t>the </a:t>
            </a:r>
            <a:r>
              <a:rPr lang="en-US" dirty="0"/>
              <a:t>interventions applied and the client’s response to those interventions</a:t>
            </a:r>
            <a:r>
              <a:rPr lang="en-US" dirty="0" smtClean="0"/>
              <a:t>.</a:t>
            </a:r>
          </a:p>
          <a:p>
            <a:pPr marL="228600" lvl="2" indent="0">
              <a:buNone/>
            </a:pPr>
            <a:endParaRPr lang="en-US" dirty="0"/>
          </a:p>
          <a:p>
            <a:pPr lvl="1"/>
            <a:r>
              <a:rPr lang="en-US" dirty="0" smtClean="0"/>
              <a:t>referrals </a:t>
            </a:r>
            <a:r>
              <a:rPr lang="en-US" dirty="0"/>
              <a:t>to community </a:t>
            </a:r>
            <a:r>
              <a:rPr lang="en-US" dirty="0" smtClean="0"/>
              <a:t>resources/other </a:t>
            </a:r>
            <a:r>
              <a:rPr lang="en-US" dirty="0"/>
              <a:t>agencies, follow-up care, </a:t>
            </a:r>
            <a:r>
              <a:rPr lang="en-US" dirty="0" smtClean="0"/>
              <a:t>and </a:t>
            </a:r>
            <a:r>
              <a:rPr lang="en-US" dirty="0"/>
              <a:t>discharge </a:t>
            </a:r>
            <a:r>
              <a:rPr lang="en-US" dirty="0" smtClean="0"/>
              <a:t>summaries when relevant.</a:t>
            </a:r>
            <a:endParaRPr lang="en-US" dirty="0"/>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35</a:t>
            </a:fld>
            <a:endParaRPr lang="en-US" dirty="0"/>
          </a:p>
        </p:txBody>
      </p:sp>
    </p:spTree>
    <p:extLst>
      <p:ext uri="{BB962C8B-B14F-4D97-AF65-F5344CB8AC3E}">
        <p14:creationId xmlns:p14="http://schemas.microsoft.com/office/powerpoint/2010/main" val="20023371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995082"/>
          </a:xfrm>
        </p:spPr>
        <p:txBody>
          <a:bodyPr/>
          <a:lstStyle/>
          <a:p>
            <a:pPr algn="ctr"/>
            <a:r>
              <a:rPr lang="en-US" sz="2800" b="1" dirty="0" smtClean="0"/>
              <a:t>Progress Note </a:t>
            </a:r>
            <a:r>
              <a:rPr lang="en-US" sz="2800" b="1" dirty="0"/>
              <a:t>R</a:t>
            </a:r>
            <a:r>
              <a:rPr lang="en-US" sz="2800" b="1" dirty="0" smtClean="0"/>
              <a:t>equirements</a:t>
            </a:r>
            <a:endParaRPr lang="en-US" sz="2800" b="1" dirty="0"/>
          </a:p>
        </p:txBody>
      </p:sp>
      <p:sp>
        <p:nvSpPr>
          <p:cNvPr id="3" name="Content Placeholder 2"/>
          <p:cNvSpPr>
            <a:spLocks noGrp="1"/>
          </p:cNvSpPr>
          <p:nvPr>
            <p:ph idx="1"/>
          </p:nvPr>
        </p:nvSpPr>
        <p:spPr>
          <a:xfrm>
            <a:off x="304800" y="2057400"/>
            <a:ext cx="8534400" cy="4419600"/>
          </a:xfrm>
        </p:spPr>
        <p:txBody>
          <a:bodyPr>
            <a:normAutofit/>
          </a:bodyPr>
          <a:lstStyle/>
          <a:p>
            <a:r>
              <a:rPr lang="en-US" dirty="0" smtClean="0"/>
              <a:t>Must also contain:</a:t>
            </a:r>
          </a:p>
          <a:p>
            <a:pPr lvl="1"/>
            <a:r>
              <a:rPr lang="en-US" dirty="0" smtClean="0"/>
              <a:t>The date(s) </a:t>
            </a:r>
            <a:r>
              <a:rPr lang="en-US" dirty="0"/>
              <a:t>of </a:t>
            </a:r>
            <a:r>
              <a:rPr lang="en-US" dirty="0" smtClean="0"/>
              <a:t>service</a:t>
            </a:r>
          </a:p>
          <a:p>
            <a:pPr lvl="1"/>
            <a:r>
              <a:rPr lang="en-US" dirty="0" smtClean="0"/>
              <a:t>The signature </a:t>
            </a:r>
            <a:r>
              <a:rPr lang="en-US" dirty="0"/>
              <a:t>of the person providing the </a:t>
            </a:r>
            <a:r>
              <a:rPr lang="en-US" dirty="0" smtClean="0"/>
              <a:t>service, </a:t>
            </a:r>
            <a:r>
              <a:rPr lang="en-US" dirty="0"/>
              <a:t>the person’s </a:t>
            </a:r>
            <a:r>
              <a:rPr lang="en-US" dirty="0" smtClean="0"/>
              <a:t>credentials*, and </a:t>
            </a:r>
            <a:r>
              <a:rPr lang="en-US" dirty="0"/>
              <a:t>date of </a:t>
            </a:r>
            <a:r>
              <a:rPr lang="en-US" dirty="0" smtClean="0"/>
              <a:t>signature;</a:t>
            </a:r>
          </a:p>
          <a:p>
            <a:pPr lvl="1"/>
            <a:r>
              <a:rPr lang="en-US" b="0" dirty="0" smtClean="0"/>
              <a:t>The date the documentation was entered in the beneficiary’s record; and</a:t>
            </a:r>
          </a:p>
          <a:p>
            <a:pPr marL="685800" lvl="4" indent="-169164"/>
            <a:r>
              <a:rPr lang="en-US" sz="1800" b="0" dirty="0" smtClean="0"/>
              <a:t> The total number of hours and minutes the beneficiary actually   attended the program (</a:t>
            </a:r>
            <a:r>
              <a:rPr lang="en-US" sz="1800" b="1" i="1" dirty="0" smtClean="0"/>
              <a:t>not percentages</a:t>
            </a:r>
            <a:r>
              <a:rPr lang="en-US" sz="1800" b="0" dirty="0" smtClean="0"/>
              <a:t>).</a:t>
            </a:r>
          </a:p>
          <a:p>
            <a:pPr marL="516636" lvl="4" indent="0">
              <a:buNone/>
            </a:pPr>
            <a:endParaRPr lang="en-US" b="0" dirty="0" smtClean="0"/>
          </a:p>
        </p:txBody>
      </p:sp>
      <p:sp>
        <p:nvSpPr>
          <p:cNvPr id="4" name="Slide Number Placeholder 3"/>
          <p:cNvSpPr>
            <a:spLocks noGrp="1"/>
          </p:cNvSpPr>
          <p:nvPr>
            <p:ph type="sldNum" sz="quarter" idx="12"/>
          </p:nvPr>
        </p:nvSpPr>
        <p:spPr/>
        <p:txBody>
          <a:bodyPr/>
          <a:lstStyle/>
          <a:p>
            <a:fld id="{299FD6E5-BE93-4F42-8599-AF3EA2588FFA}" type="slidenum">
              <a:rPr lang="en-US" smtClean="0"/>
              <a:pPr/>
              <a:t>36</a:t>
            </a:fld>
            <a:endParaRPr lang="en-US" dirty="0"/>
          </a:p>
        </p:txBody>
      </p:sp>
    </p:spTree>
    <p:extLst>
      <p:ext uri="{BB962C8B-B14F-4D97-AF65-F5344CB8AC3E}">
        <p14:creationId xmlns:p14="http://schemas.microsoft.com/office/powerpoint/2010/main" val="16680046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499" y="295736"/>
            <a:ext cx="7055380" cy="1400530"/>
          </a:xfrm>
        </p:spPr>
        <p:txBody>
          <a:bodyPr/>
          <a:lstStyle/>
          <a:p>
            <a:pPr algn="ctr"/>
            <a:r>
              <a:rPr lang="en-US" sz="2800" b="1" dirty="0" smtClean="0"/>
              <a:t>Progress Note Requirements</a:t>
            </a:r>
            <a:endParaRPr lang="en-US" sz="2800" b="1" dirty="0"/>
          </a:p>
        </p:txBody>
      </p:sp>
      <p:sp>
        <p:nvSpPr>
          <p:cNvPr id="3" name="Content Placeholder 2"/>
          <p:cNvSpPr>
            <a:spLocks noGrp="1"/>
          </p:cNvSpPr>
          <p:nvPr>
            <p:ph idx="1"/>
          </p:nvPr>
        </p:nvSpPr>
        <p:spPr>
          <a:xfrm>
            <a:off x="590718" y="1371600"/>
            <a:ext cx="8096081" cy="4953000"/>
          </a:xfrm>
        </p:spPr>
        <p:txBody>
          <a:bodyPr>
            <a:normAutofit fontScale="92500" lnSpcReduction="20000"/>
          </a:bodyPr>
          <a:lstStyle/>
          <a:p>
            <a:pPr marL="345186" lvl="2" indent="-285750"/>
            <a:r>
              <a:rPr lang="en-US" sz="1800" dirty="0" smtClean="0"/>
              <a:t>DR </a:t>
            </a:r>
            <a:r>
              <a:rPr lang="en-US" sz="1800" dirty="0"/>
              <a:t>Weekly </a:t>
            </a:r>
            <a:r>
              <a:rPr lang="en-US" sz="1800" dirty="0" smtClean="0"/>
              <a:t>Note requires details </a:t>
            </a:r>
            <a:r>
              <a:rPr lang="en-US" sz="1800" dirty="0"/>
              <a:t>of daily </a:t>
            </a:r>
            <a:r>
              <a:rPr lang="en-US" sz="1800" dirty="0" smtClean="0"/>
              <a:t>attendance (total number of minutes and hours attended), participation</a:t>
            </a:r>
            <a:r>
              <a:rPr lang="en-US" sz="1800" dirty="0"/>
              <a:t>, absences, all groups attended, presenting problem, interventions, </a:t>
            </a:r>
            <a:r>
              <a:rPr lang="en-US" sz="1800" dirty="0" smtClean="0"/>
              <a:t>contacts with significant person(s), and </a:t>
            </a:r>
            <a:r>
              <a:rPr lang="en-US" sz="1800" dirty="0"/>
              <a:t>any skill development learned</a:t>
            </a:r>
            <a:r>
              <a:rPr lang="en-US" sz="1800" dirty="0" smtClean="0"/>
              <a:t>.</a:t>
            </a:r>
          </a:p>
          <a:p>
            <a:pPr marL="59436" lvl="2" indent="0">
              <a:buNone/>
            </a:pPr>
            <a:endParaRPr lang="en-US" sz="1800" dirty="0"/>
          </a:p>
          <a:p>
            <a:pPr marL="345186" lvl="2" indent="-285750"/>
            <a:r>
              <a:rPr lang="en-US" sz="1800" dirty="0"/>
              <a:t>DTI Weekly Clinical Summary requires all of the above, AND details of Psychotherapy/Family Psychotherapy received, Crisis Interventions, and other significant issues</a:t>
            </a:r>
            <a:r>
              <a:rPr lang="en-US" sz="1800" dirty="0" smtClean="0"/>
              <a:t>.</a:t>
            </a:r>
          </a:p>
          <a:p>
            <a:pPr marL="59436" lvl="2" indent="0">
              <a:buNone/>
            </a:pPr>
            <a:endParaRPr lang="en-US" sz="1800" dirty="0"/>
          </a:p>
          <a:p>
            <a:pPr marL="345186" lvl="2" indent="-285750"/>
            <a:r>
              <a:rPr lang="en-US" sz="1800" dirty="0"/>
              <a:t>Progress Note Timeliness:</a:t>
            </a:r>
          </a:p>
          <a:p>
            <a:pPr marL="573786" lvl="3" indent="-285750"/>
            <a:r>
              <a:rPr lang="en-US" sz="1600" dirty="0" smtClean="0"/>
              <a:t>DTI </a:t>
            </a:r>
            <a:r>
              <a:rPr lang="en-US" sz="1600" dirty="0"/>
              <a:t>daily Progress Notes are due within one working day of client’s day of service/scheduled </a:t>
            </a:r>
            <a:r>
              <a:rPr lang="en-US" sz="1600" dirty="0" smtClean="0"/>
              <a:t>attendance, and after 5 business days are considered a “late note” and must be documented as such.</a:t>
            </a:r>
            <a:endParaRPr lang="en-US" sz="1600" dirty="0"/>
          </a:p>
          <a:p>
            <a:pPr marL="573786" lvl="3" indent="-285750"/>
            <a:r>
              <a:rPr lang="en-US" sz="1600" dirty="0"/>
              <a:t>DTI &amp; DR Weekly Summary are due within one working day of client’s last treatment </a:t>
            </a:r>
            <a:r>
              <a:rPr lang="en-US" sz="1600" dirty="0" smtClean="0"/>
              <a:t>day of scheduled </a:t>
            </a:r>
            <a:r>
              <a:rPr lang="en-US" sz="1600" dirty="0"/>
              <a:t>attendance and after </a:t>
            </a:r>
            <a:r>
              <a:rPr lang="en-US" sz="1600" dirty="0" smtClean="0"/>
              <a:t>5 business </a:t>
            </a:r>
            <a:r>
              <a:rPr lang="en-US" sz="1600" dirty="0"/>
              <a:t>days are considered a “late note” and must be documented as such</a:t>
            </a:r>
            <a:r>
              <a:rPr lang="en-US" sz="1600" dirty="0" smtClean="0"/>
              <a:t>.</a:t>
            </a:r>
          </a:p>
          <a:p>
            <a:pPr marL="573786" lvl="3" indent="-285750"/>
            <a:r>
              <a:rPr lang="en-US" sz="1600" dirty="0" smtClean="0"/>
              <a:t>For Clinician’s Gateway users – for claiming purposes, a daily note must be completed that simply references the date of the “weekly” summary note.  This means that the weekly summary note must be completed on the referenced date listed in the daily notes.</a:t>
            </a:r>
            <a:endParaRPr lang="en-US" sz="1600" dirty="0"/>
          </a:p>
          <a:p>
            <a:pPr marL="573786" lvl="3" indent="-285750"/>
            <a:endParaRPr lang="en-US" sz="1600" dirty="0"/>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37</a:t>
            </a:fld>
            <a:endParaRPr lang="en-US" dirty="0"/>
          </a:p>
        </p:txBody>
      </p:sp>
    </p:spTree>
    <p:extLst>
      <p:ext uri="{BB962C8B-B14F-4D97-AF65-F5344CB8AC3E}">
        <p14:creationId xmlns:p14="http://schemas.microsoft.com/office/powerpoint/2010/main" val="34352838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995082"/>
          </a:xfrm>
        </p:spPr>
        <p:txBody>
          <a:bodyPr/>
          <a:lstStyle/>
          <a:p>
            <a:pPr algn="ctr"/>
            <a:r>
              <a:rPr lang="en-US" sz="2800" b="1" dirty="0" smtClean="0"/>
              <a:t>Weekly Clinical </a:t>
            </a:r>
            <a:r>
              <a:rPr lang="en-US" sz="2800" b="1" dirty="0"/>
              <a:t>S</a:t>
            </a:r>
            <a:r>
              <a:rPr lang="en-US" sz="2800" b="1" dirty="0" smtClean="0"/>
              <a:t>ummary </a:t>
            </a:r>
            <a:r>
              <a:rPr lang="en-US" sz="2800" b="1" dirty="0"/>
              <a:t>R</a:t>
            </a:r>
            <a:r>
              <a:rPr lang="en-US" sz="2800" b="1" dirty="0" smtClean="0"/>
              <a:t>equirements</a:t>
            </a:r>
            <a:endParaRPr lang="en-US" sz="2800" b="1" dirty="0"/>
          </a:p>
        </p:txBody>
      </p:sp>
      <p:sp>
        <p:nvSpPr>
          <p:cNvPr id="3" name="Content Placeholder 2"/>
          <p:cNvSpPr>
            <a:spLocks noGrp="1"/>
          </p:cNvSpPr>
          <p:nvPr>
            <p:ph idx="1"/>
          </p:nvPr>
        </p:nvSpPr>
        <p:spPr>
          <a:xfrm>
            <a:off x="685800" y="1828800"/>
            <a:ext cx="7709444" cy="4572000"/>
          </a:xfrm>
        </p:spPr>
        <p:txBody>
          <a:bodyPr/>
          <a:lstStyle/>
          <a:p>
            <a:r>
              <a:rPr lang="en-US" dirty="0" smtClean="0"/>
              <a:t>Must be reviewed and signed by one of the following:</a:t>
            </a:r>
          </a:p>
          <a:p>
            <a:pPr lvl="1"/>
            <a:r>
              <a:rPr lang="en-US" b="0" dirty="0" smtClean="0"/>
              <a:t>Physician,</a:t>
            </a:r>
          </a:p>
          <a:p>
            <a:pPr lvl="1"/>
            <a:r>
              <a:rPr lang="en-US" b="0" dirty="0" smtClean="0"/>
              <a:t>Licensed/Waivered/Registered Psychologist</a:t>
            </a:r>
          </a:p>
          <a:p>
            <a:pPr lvl="1"/>
            <a:r>
              <a:rPr lang="en-US" b="0" dirty="0" smtClean="0"/>
              <a:t>Licensed/Waivered/Registered Social Worker,</a:t>
            </a:r>
          </a:p>
          <a:p>
            <a:pPr lvl="1"/>
            <a:r>
              <a:rPr lang="en-US" b="0" dirty="0" smtClean="0"/>
              <a:t>Licensed/Waivered/Registered Marriage and Family Therapist.</a:t>
            </a:r>
          </a:p>
          <a:p>
            <a:pPr lvl="1"/>
            <a:r>
              <a:rPr lang="en-US" dirty="0" smtClean="0"/>
              <a:t>A Registered Nurse who is ether staff to the DTI  program or the person directing the service.</a:t>
            </a:r>
          </a:p>
          <a:p>
            <a:pPr lvl="3"/>
            <a:endParaRPr lang="en-US" dirty="0"/>
          </a:p>
          <a:p>
            <a:pPr marL="466344" lvl="3" indent="0">
              <a:buNone/>
            </a:pPr>
            <a:endParaRPr lang="en-US" dirty="0" smtClean="0"/>
          </a:p>
        </p:txBody>
      </p:sp>
      <p:sp>
        <p:nvSpPr>
          <p:cNvPr id="4" name="Slide Number Placeholder 3"/>
          <p:cNvSpPr>
            <a:spLocks noGrp="1"/>
          </p:cNvSpPr>
          <p:nvPr>
            <p:ph type="sldNum" sz="quarter" idx="12"/>
          </p:nvPr>
        </p:nvSpPr>
        <p:spPr/>
        <p:txBody>
          <a:bodyPr/>
          <a:lstStyle/>
          <a:p>
            <a:fld id="{299FD6E5-BE93-4F42-8599-AF3EA2588FFA}" type="slidenum">
              <a:rPr lang="en-US" smtClean="0"/>
              <a:pPr/>
              <a:t>38</a:t>
            </a:fld>
            <a:endParaRPr lang="en-US" dirty="0"/>
          </a:p>
        </p:txBody>
      </p:sp>
    </p:spTree>
    <p:extLst>
      <p:ext uri="{BB962C8B-B14F-4D97-AF65-F5344CB8AC3E}">
        <p14:creationId xmlns:p14="http://schemas.microsoft.com/office/powerpoint/2010/main" val="40831164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t>Verification of Group Attendance</a:t>
            </a:r>
            <a:endParaRPr lang="en-US" sz="2800" b="1" dirty="0"/>
          </a:p>
        </p:txBody>
      </p:sp>
      <p:sp>
        <p:nvSpPr>
          <p:cNvPr id="3" name="Content Placeholder 2"/>
          <p:cNvSpPr>
            <a:spLocks noGrp="1"/>
          </p:cNvSpPr>
          <p:nvPr>
            <p:ph idx="1"/>
          </p:nvPr>
        </p:nvSpPr>
        <p:spPr>
          <a:xfrm>
            <a:off x="590719" y="1371600"/>
            <a:ext cx="7520940" cy="5029200"/>
          </a:xfrm>
        </p:spPr>
        <p:txBody>
          <a:bodyPr>
            <a:normAutofit fontScale="92500"/>
          </a:bodyPr>
          <a:lstStyle/>
          <a:p>
            <a:r>
              <a:rPr lang="en-US" b="0" dirty="0" smtClean="0"/>
              <a:t>The DHCS requires that clients participation in groups must be verified/documented.</a:t>
            </a:r>
          </a:p>
          <a:p>
            <a:pPr marL="0" lvl="1" indent="0">
              <a:buNone/>
            </a:pPr>
            <a:endParaRPr lang="en-US" b="0" dirty="0" smtClean="0"/>
          </a:p>
          <a:p>
            <a:r>
              <a:rPr lang="en-US" b="1" dirty="0" smtClean="0"/>
              <a:t>All programs must comply with this requirement</a:t>
            </a:r>
            <a:r>
              <a:rPr lang="en-US" dirty="0"/>
              <a:t> </a:t>
            </a:r>
            <a:r>
              <a:rPr lang="en-US" dirty="0" smtClean="0"/>
              <a:t>through:</a:t>
            </a:r>
          </a:p>
          <a:p>
            <a:pPr lvl="1"/>
            <a:endParaRPr lang="en-US" b="0" dirty="0" smtClean="0"/>
          </a:p>
          <a:p>
            <a:pPr lvl="1"/>
            <a:r>
              <a:rPr lang="en-US" dirty="0"/>
              <a:t>a</a:t>
            </a:r>
            <a:r>
              <a:rPr lang="en-US" b="0" dirty="0" smtClean="0"/>
              <a:t> </a:t>
            </a:r>
            <a:r>
              <a:rPr lang="en-US" b="1" dirty="0" smtClean="0"/>
              <a:t>Daily Attendance Log </a:t>
            </a:r>
            <a:r>
              <a:rPr lang="en-US" b="0" dirty="0" smtClean="0"/>
              <a:t>for each client per day whereby clients sign-in at their arrival time to the program and sign-out at their departure time from the program.</a:t>
            </a:r>
            <a:endParaRPr lang="en-US" dirty="0"/>
          </a:p>
          <a:p>
            <a:pPr marL="237744" lvl="2" indent="0" algn="ctr">
              <a:buNone/>
            </a:pPr>
            <a:r>
              <a:rPr lang="en-US" dirty="0" smtClean="0"/>
              <a:t>&amp;</a:t>
            </a:r>
          </a:p>
          <a:p>
            <a:pPr lvl="1"/>
            <a:r>
              <a:rPr lang="en-US" dirty="0" smtClean="0"/>
              <a:t>a </a:t>
            </a:r>
            <a:r>
              <a:rPr lang="en-US" b="1" dirty="0" smtClean="0"/>
              <a:t>Group Attendance Log </a:t>
            </a:r>
            <a:r>
              <a:rPr lang="en-US" dirty="0" smtClean="0"/>
              <a:t>for each group for clients to sign-in. </a:t>
            </a:r>
          </a:p>
          <a:p>
            <a:pPr lvl="2"/>
            <a:endParaRPr lang="en-US" dirty="0"/>
          </a:p>
          <a:p>
            <a:pPr lvl="1"/>
            <a:r>
              <a:rPr lang="en-US" dirty="0" smtClean="0"/>
              <a:t>Per HIPPA, these logs must be filed separately from the client’s chart, and for DHCS audit purposes must be kept as long as medical records must be kept by regulation (ACBH recommends 15 years) in chronological order.</a:t>
            </a:r>
            <a:endParaRPr lang="en-US" b="0" dirty="0" smtClean="0">
              <a:solidFill>
                <a:srgbClr val="FF0000"/>
              </a:solidFill>
            </a:endParaRPr>
          </a:p>
          <a:p>
            <a:endParaRPr lang="en-US" b="0" dirty="0" smtClean="0"/>
          </a:p>
          <a:p>
            <a:endParaRPr lang="en-US" b="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39</a:t>
            </a:fld>
            <a:endParaRPr lang="en-US" dirty="0"/>
          </a:p>
        </p:txBody>
      </p:sp>
    </p:spTree>
    <p:extLst>
      <p:ext uri="{BB962C8B-B14F-4D97-AF65-F5344CB8AC3E}">
        <p14:creationId xmlns:p14="http://schemas.microsoft.com/office/powerpoint/2010/main" val="2746748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09" y="452718"/>
            <a:ext cx="7281721" cy="1400530"/>
          </a:xfrm>
        </p:spPr>
        <p:txBody>
          <a:bodyPr/>
          <a:lstStyle/>
          <a:p>
            <a:pPr algn="ctr"/>
            <a:r>
              <a:rPr lang="en-US" sz="2800" dirty="0" smtClean="0"/>
              <a:t>Sign-up for QA Provider Website Updates</a:t>
            </a:r>
            <a:endParaRPr lang="en-US" sz="2800" dirty="0"/>
          </a:p>
        </p:txBody>
      </p:sp>
      <p:sp>
        <p:nvSpPr>
          <p:cNvPr id="7" name="Content Placeholder 6"/>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4</a:t>
            </a:fld>
            <a:endParaRPr lang="en-US"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709" y="1228111"/>
            <a:ext cx="8229600" cy="5137347"/>
          </a:xfrm>
          <a:prstGeom prst="rect">
            <a:avLst/>
          </a:prstGeom>
          <a:noFill/>
          <a:ln w="28575">
            <a:solidFill>
              <a:schemeClr val="tx1"/>
            </a:solidFill>
          </a:ln>
        </p:spPr>
      </p:pic>
      <p:sp>
        <p:nvSpPr>
          <p:cNvPr id="8" name="Oval 7"/>
          <p:cNvSpPr/>
          <p:nvPr/>
        </p:nvSpPr>
        <p:spPr>
          <a:xfrm>
            <a:off x="843606" y="5593132"/>
            <a:ext cx="62484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00084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210" y="295736"/>
            <a:ext cx="7055380" cy="1400530"/>
          </a:xfrm>
        </p:spPr>
        <p:txBody>
          <a:bodyPr/>
          <a:lstStyle/>
          <a:p>
            <a:pPr algn="ctr"/>
            <a:r>
              <a:rPr lang="en-US" sz="2800" b="1" dirty="0" smtClean="0"/>
              <a:t>Documentation of Unavoidable Absence Requirements</a:t>
            </a:r>
            <a:endParaRPr lang="en-US" sz="2800" b="1" dirty="0"/>
          </a:p>
        </p:txBody>
      </p:sp>
      <p:sp>
        <p:nvSpPr>
          <p:cNvPr id="3" name="Content Placeholder 2"/>
          <p:cNvSpPr>
            <a:spLocks noGrp="1"/>
          </p:cNvSpPr>
          <p:nvPr>
            <p:ph idx="1"/>
          </p:nvPr>
        </p:nvSpPr>
        <p:spPr>
          <a:xfrm>
            <a:off x="76200" y="1676400"/>
            <a:ext cx="8915400" cy="4876800"/>
          </a:xfrm>
        </p:spPr>
        <p:txBody>
          <a:bodyPr>
            <a:normAutofit fontScale="92500" lnSpcReduction="20000"/>
          </a:bodyPr>
          <a:lstStyle/>
          <a:p>
            <a:r>
              <a:rPr lang="en-US" sz="1700" b="0" dirty="0" smtClean="0"/>
              <a:t>An </a:t>
            </a:r>
            <a:r>
              <a:rPr lang="en-US" sz="1700" b="0" dirty="0"/>
              <a:t>unavoidable absence is defined as a crisis and/</a:t>
            </a:r>
            <a:r>
              <a:rPr lang="en-US" sz="1700" dirty="0"/>
              <a:t>or </a:t>
            </a:r>
            <a:r>
              <a:rPr lang="en-US" sz="1700" b="0" dirty="0"/>
              <a:t>illness and is infrequent</a:t>
            </a:r>
            <a:r>
              <a:rPr lang="en-US" sz="1700" b="0" dirty="0" smtClean="0"/>
              <a:t>.</a:t>
            </a:r>
          </a:p>
          <a:p>
            <a:pPr lvl="1"/>
            <a:r>
              <a:rPr lang="en-US" sz="1500" dirty="0" smtClean="0"/>
              <a:t>Examples may include:</a:t>
            </a:r>
          </a:p>
          <a:p>
            <a:pPr lvl="2"/>
            <a:r>
              <a:rPr lang="en-US" sz="1300" dirty="0" smtClean="0"/>
              <a:t> Family Emergency</a:t>
            </a:r>
          </a:p>
          <a:p>
            <a:pPr lvl="2"/>
            <a:r>
              <a:rPr lang="en-US" sz="1300" dirty="0" smtClean="0"/>
              <a:t>Client Illness</a:t>
            </a:r>
          </a:p>
          <a:p>
            <a:pPr lvl="2"/>
            <a:r>
              <a:rPr lang="en-US" sz="1300" dirty="0" smtClean="0"/>
              <a:t>Court appearance</a:t>
            </a:r>
          </a:p>
          <a:p>
            <a:pPr lvl="2"/>
            <a:r>
              <a:rPr lang="en-US" sz="1300" dirty="0" smtClean="0"/>
              <a:t>Appointment that cannot be rescheduled (note needs to explain why an appointment cannot be rescheduled).  Medical appointments do not meet this criteria unless documented that this was the only available appointment within the needed treatment timeframe.</a:t>
            </a:r>
          </a:p>
          <a:p>
            <a:pPr lvl="2"/>
            <a:r>
              <a:rPr lang="en-US" sz="1300" dirty="0" smtClean="0"/>
              <a:t>Family Event (e.g., funeral, wedding)</a:t>
            </a:r>
          </a:p>
          <a:p>
            <a:pPr lvl="2"/>
            <a:r>
              <a:rPr lang="en-US" sz="1300" dirty="0" smtClean="0"/>
              <a:t>Transportation Issues</a:t>
            </a:r>
          </a:p>
          <a:p>
            <a:r>
              <a:rPr lang="en-US" sz="1900" b="0" dirty="0" smtClean="0"/>
              <a:t>Unavoidable Absences must be documented only when the client has attended 50 percent of scheduled day but less than a full day.</a:t>
            </a:r>
          </a:p>
          <a:p>
            <a:pPr lvl="1"/>
            <a:r>
              <a:rPr lang="en-US" sz="1700" b="0" dirty="0" smtClean="0"/>
              <a:t>Unavoidable Absence note must  be a separate entry in the chart and include:</a:t>
            </a:r>
          </a:p>
          <a:p>
            <a:pPr lvl="3"/>
            <a:r>
              <a:rPr lang="en-US" sz="1700" b="0" dirty="0" smtClean="0"/>
              <a:t>the reason for the absence and </a:t>
            </a:r>
          </a:p>
          <a:p>
            <a:pPr lvl="3"/>
            <a:r>
              <a:rPr lang="en-US" sz="1700" b="0" dirty="0" smtClean="0"/>
              <a:t>the total minutes/hours of actual attendance. </a:t>
            </a:r>
          </a:p>
          <a:p>
            <a:pPr lvl="1"/>
            <a:r>
              <a:rPr lang="en-US" sz="1700" b="0" dirty="0" smtClean="0"/>
              <a:t>In cases where absences are frequent, it is the responsibility of the </a:t>
            </a:r>
            <a:r>
              <a:rPr lang="en-US" sz="1700" dirty="0" smtClean="0"/>
              <a:t>MHP to ensure that the provider re-evaluates the beneficiary’s need for DR/DTI program and take appropriate action such as </a:t>
            </a:r>
            <a:r>
              <a:rPr lang="en-US" sz="1700" b="0" dirty="0" smtClean="0"/>
              <a:t>a referral to another form of treatment program.</a:t>
            </a:r>
            <a:endParaRPr lang="en-US" sz="1700" b="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40</a:t>
            </a:fld>
            <a:endParaRPr lang="en-US" dirty="0"/>
          </a:p>
        </p:txBody>
      </p:sp>
    </p:spTree>
    <p:extLst>
      <p:ext uri="{BB962C8B-B14F-4D97-AF65-F5344CB8AC3E}">
        <p14:creationId xmlns:p14="http://schemas.microsoft.com/office/powerpoint/2010/main" val="24016866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t>Lockouts</a:t>
            </a:r>
            <a:endParaRPr lang="en-US" sz="2800" b="1" dirty="0"/>
          </a:p>
        </p:txBody>
      </p:sp>
      <p:sp>
        <p:nvSpPr>
          <p:cNvPr id="3" name="Content Placeholder 2"/>
          <p:cNvSpPr>
            <a:spLocks noGrp="1"/>
          </p:cNvSpPr>
          <p:nvPr>
            <p:ph idx="1"/>
          </p:nvPr>
        </p:nvSpPr>
        <p:spPr>
          <a:xfrm>
            <a:off x="228600" y="1295400"/>
            <a:ext cx="8686800" cy="4267200"/>
          </a:xfrm>
        </p:spPr>
        <p:txBody>
          <a:bodyPr>
            <a:noAutofit/>
          </a:bodyPr>
          <a:lstStyle/>
          <a:p>
            <a:pPr lvl="3"/>
            <a:endParaRPr lang="en-US" sz="1800" b="0" dirty="0" smtClean="0"/>
          </a:p>
          <a:p>
            <a:r>
              <a:rPr lang="en-US" b="0" dirty="0" smtClean="0"/>
              <a:t>DR/DTI are not reimbursable when </a:t>
            </a:r>
            <a:r>
              <a:rPr lang="en-US" b="0" dirty="0"/>
              <a:t>Crisis Residential Treatment Services, Psychiatric Inpatient Hospital </a:t>
            </a:r>
            <a:r>
              <a:rPr lang="en-US" b="0" dirty="0" smtClean="0"/>
              <a:t>Services, Psychiatric Health Facility </a:t>
            </a:r>
            <a:r>
              <a:rPr lang="en-US" b="0" dirty="0"/>
              <a:t>Services, or Psychiatric Nursing Facility Services are reimbursed, </a:t>
            </a:r>
            <a:r>
              <a:rPr lang="en-US" b="1" dirty="0"/>
              <a:t>except for the day of </a:t>
            </a:r>
            <a:r>
              <a:rPr lang="en-US" b="1" dirty="0" smtClean="0"/>
              <a:t>admission to </a:t>
            </a:r>
            <a:r>
              <a:rPr lang="en-US" b="1" dirty="0"/>
              <a:t>those services</a:t>
            </a:r>
            <a:r>
              <a:rPr lang="en-US" b="0" dirty="0" smtClean="0"/>
              <a:t>.</a:t>
            </a:r>
          </a:p>
          <a:p>
            <a:pPr marL="466344" lvl="3" indent="0">
              <a:buNone/>
            </a:pPr>
            <a:endParaRPr lang="en-US" sz="2000" b="0" dirty="0"/>
          </a:p>
          <a:p>
            <a:r>
              <a:rPr lang="en-US" b="0" dirty="0" smtClean="0"/>
              <a:t>Two </a:t>
            </a:r>
            <a:r>
              <a:rPr lang="en-US" b="0" dirty="0"/>
              <a:t>half-day programs may not be provided to the same beneficiary on the same day</a:t>
            </a:r>
            <a:r>
              <a:rPr lang="en-US" b="0" dirty="0" smtClean="0"/>
              <a:t>.</a:t>
            </a:r>
          </a:p>
          <a:p>
            <a:pPr marL="466344" lvl="3" indent="0">
              <a:buNone/>
            </a:pPr>
            <a:endParaRPr lang="en-US" dirty="0" smtClean="0"/>
          </a:p>
        </p:txBody>
      </p:sp>
      <p:sp>
        <p:nvSpPr>
          <p:cNvPr id="4" name="Slide Number Placeholder 3"/>
          <p:cNvSpPr>
            <a:spLocks noGrp="1"/>
          </p:cNvSpPr>
          <p:nvPr>
            <p:ph type="sldNum" sz="quarter" idx="12"/>
          </p:nvPr>
        </p:nvSpPr>
        <p:spPr/>
        <p:txBody>
          <a:bodyPr/>
          <a:lstStyle/>
          <a:p>
            <a:fld id="{299FD6E5-BE93-4F42-8599-AF3EA2588FFA}" type="slidenum">
              <a:rPr lang="en-US" smtClean="0"/>
              <a:pPr/>
              <a:t>41</a:t>
            </a:fld>
            <a:endParaRPr lang="en-US" dirty="0"/>
          </a:p>
        </p:txBody>
      </p:sp>
    </p:spTree>
    <p:extLst>
      <p:ext uri="{BB962C8B-B14F-4D97-AF65-F5344CB8AC3E}">
        <p14:creationId xmlns:p14="http://schemas.microsoft.com/office/powerpoint/2010/main" val="27443907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Contact Us:</a:t>
            </a:r>
            <a:endParaRPr lang="en-US" sz="2800" dirty="0"/>
          </a:p>
        </p:txBody>
      </p:sp>
      <p:sp>
        <p:nvSpPr>
          <p:cNvPr id="3" name="Content Placeholder 2"/>
          <p:cNvSpPr>
            <a:spLocks noGrp="1"/>
          </p:cNvSpPr>
          <p:nvPr>
            <p:ph idx="1"/>
          </p:nvPr>
        </p:nvSpPr>
        <p:spPr>
          <a:xfrm>
            <a:off x="484710" y="1524001"/>
            <a:ext cx="7054644" cy="4724406"/>
          </a:xfrm>
        </p:spPr>
        <p:txBody>
          <a:bodyPr>
            <a:normAutofit lnSpcReduction="10000"/>
          </a:bodyPr>
          <a:lstStyle/>
          <a:p>
            <a:r>
              <a:rPr lang="en-US" dirty="0"/>
              <a:t>Contact QA Department at (510)567- 8105 or </a:t>
            </a:r>
            <a:r>
              <a:rPr lang="en-US" dirty="0" smtClean="0">
                <a:hlinkClick r:id="rId2"/>
              </a:rPr>
              <a:t>QAOffice@acgov.org</a:t>
            </a:r>
            <a:endParaRPr lang="en-US" dirty="0" smtClean="0"/>
          </a:p>
          <a:p>
            <a:r>
              <a:rPr lang="en-US" dirty="0"/>
              <a:t>If you feel that you are missing a procedure code that you are contracted for, that should be included in your RU, please call Jackie Mortensen @ (800)878- 1313</a:t>
            </a:r>
            <a:r>
              <a:rPr lang="en-US" dirty="0" smtClean="0"/>
              <a:t>.</a:t>
            </a:r>
          </a:p>
          <a:p>
            <a:r>
              <a:rPr lang="en-US" dirty="0"/>
              <a:t>For Clinicians Gateway questions, Please contact IS at (510)567-8181</a:t>
            </a:r>
            <a:r>
              <a:rPr lang="en-US" dirty="0" smtClean="0"/>
              <a:t>.</a:t>
            </a:r>
          </a:p>
          <a:p>
            <a:r>
              <a:rPr lang="en-US" dirty="0"/>
              <a:t>For questions regarding your agency contract, please contact the Network Office at (510) </a:t>
            </a:r>
            <a:r>
              <a:rPr lang="en-US" dirty="0" smtClean="0"/>
              <a:t>567-8296</a:t>
            </a:r>
          </a:p>
          <a:p>
            <a:r>
              <a:rPr lang="en-US" dirty="0" smtClean="0"/>
              <a:t>For all other questions related to Day Rehabilitation or Day Treatment Intensive Program Standards and Documentation, contact Deanna Kolda @ (510)383-1538 or </a:t>
            </a:r>
            <a:r>
              <a:rPr lang="en-US" dirty="0" smtClean="0">
                <a:hlinkClick r:id="rId3"/>
              </a:rPr>
              <a:t>deanna.kolda@acgov.org</a:t>
            </a:r>
            <a:r>
              <a:rPr lang="en-US" dirty="0" smtClean="0"/>
              <a:t>.</a:t>
            </a:r>
          </a:p>
        </p:txBody>
      </p:sp>
      <p:sp>
        <p:nvSpPr>
          <p:cNvPr id="4" name="Slide Number Placeholder 3"/>
          <p:cNvSpPr>
            <a:spLocks noGrp="1"/>
          </p:cNvSpPr>
          <p:nvPr>
            <p:ph type="sldNum" sz="quarter" idx="12"/>
          </p:nvPr>
        </p:nvSpPr>
        <p:spPr/>
        <p:txBody>
          <a:bodyPr/>
          <a:lstStyle/>
          <a:p>
            <a:fld id="{299FD6E5-BE93-4F42-8599-AF3EA2588FFA}" type="slidenum">
              <a:rPr lang="en-US" smtClean="0"/>
              <a:pPr/>
              <a:t>42</a:t>
            </a:fld>
            <a:endParaRPr lang="en-US" dirty="0"/>
          </a:p>
        </p:txBody>
      </p:sp>
    </p:spTree>
    <p:extLst>
      <p:ext uri="{BB962C8B-B14F-4D97-AF65-F5344CB8AC3E}">
        <p14:creationId xmlns:p14="http://schemas.microsoft.com/office/powerpoint/2010/main" val="4037557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t>References</a:t>
            </a:r>
            <a:endParaRPr lang="en-US" sz="2800" dirty="0"/>
          </a:p>
        </p:txBody>
      </p:sp>
      <p:sp>
        <p:nvSpPr>
          <p:cNvPr id="3" name="Content Placeholder 2"/>
          <p:cNvSpPr>
            <a:spLocks noGrp="1"/>
          </p:cNvSpPr>
          <p:nvPr>
            <p:ph idx="1"/>
          </p:nvPr>
        </p:nvSpPr>
        <p:spPr>
          <a:xfrm>
            <a:off x="827700" y="1447800"/>
            <a:ext cx="7249500" cy="5029199"/>
          </a:xfrm>
        </p:spPr>
        <p:txBody>
          <a:bodyPr>
            <a:normAutofit fontScale="92500" lnSpcReduction="20000"/>
          </a:bodyPr>
          <a:lstStyle/>
          <a:p>
            <a:r>
              <a:rPr lang="en-US" dirty="0"/>
              <a:t>FAQs from SMART – State Management Advisory and Response Team, Medi-Cal Day Treatment</a:t>
            </a:r>
          </a:p>
          <a:p>
            <a:pPr lvl="1"/>
            <a:r>
              <a:rPr lang="en-US" dirty="0"/>
              <a:t>http://www.dhcs.ca.gov/services/mh/Pages/SMART.aspx</a:t>
            </a:r>
          </a:p>
          <a:p>
            <a:endParaRPr lang="en-US" dirty="0"/>
          </a:p>
          <a:p>
            <a:r>
              <a:rPr lang="en-US" dirty="0"/>
              <a:t>Title 9, California Code of Regulations</a:t>
            </a:r>
          </a:p>
          <a:p>
            <a:endParaRPr lang="en-US" dirty="0"/>
          </a:p>
          <a:p>
            <a:r>
              <a:rPr lang="en-US" dirty="0" smtClean="0"/>
              <a:t>DHCS </a:t>
            </a:r>
            <a:r>
              <a:rPr lang="en-US" dirty="0"/>
              <a:t>Letter No.: 03-03</a:t>
            </a:r>
          </a:p>
          <a:p>
            <a:endParaRPr lang="en-US" dirty="0"/>
          </a:p>
          <a:p>
            <a:r>
              <a:rPr lang="en-US" dirty="0"/>
              <a:t>SD/MC Provider Certification &amp; Re-Certification Protocol – Lockouts (DHCS)</a:t>
            </a:r>
          </a:p>
          <a:p>
            <a:endParaRPr lang="en-US" dirty="0"/>
          </a:p>
          <a:p>
            <a:r>
              <a:rPr lang="en-US" dirty="0"/>
              <a:t>SD/MC Provider Certification &amp; Re-Certification Protocol (DHCS)</a:t>
            </a:r>
          </a:p>
          <a:p>
            <a:endParaRPr lang="en-US" dirty="0"/>
          </a:p>
          <a:p>
            <a:r>
              <a:rPr lang="en-US" dirty="0"/>
              <a:t>Exhibit A – Attachment </a:t>
            </a:r>
            <a:r>
              <a:rPr lang="en-US" dirty="0" smtClean="0"/>
              <a:t>2 </a:t>
            </a:r>
            <a:r>
              <a:rPr lang="en-US" dirty="0"/>
              <a:t>DHCS Contract</a:t>
            </a:r>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43</a:t>
            </a:fld>
            <a:endParaRPr lang="en-US" dirty="0"/>
          </a:p>
        </p:txBody>
      </p:sp>
    </p:spTree>
    <p:extLst>
      <p:ext uri="{BB962C8B-B14F-4D97-AF65-F5344CB8AC3E}">
        <p14:creationId xmlns:p14="http://schemas.microsoft.com/office/powerpoint/2010/main" val="3872915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2379"/>
            <a:ext cx="6620968" cy="914400"/>
          </a:xfrm>
        </p:spPr>
        <p:txBody>
          <a:bodyPr/>
          <a:lstStyle/>
          <a:p>
            <a:pPr algn="ctr"/>
            <a:r>
              <a:rPr lang="en-US" sz="2800" dirty="0" smtClean="0"/>
              <a:t>Accessing the ACBH Provider’s Website</a:t>
            </a:r>
            <a:endParaRPr lang="en-US" sz="2800" dirty="0"/>
          </a:p>
        </p:txBody>
      </p:sp>
      <p:sp>
        <p:nvSpPr>
          <p:cNvPr id="3" name="Text Placeholder 2"/>
          <p:cNvSpPr>
            <a:spLocks noGrp="1"/>
          </p:cNvSpPr>
          <p:nvPr>
            <p:ph type="body" sz="half" idx="2"/>
          </p:nvPr>
        </p:nvSpPr>
        <p:spPr>
          <a:xfrm>
            <a:off x="866442" y="1447800"/>
            <a:ext cx="6620968" cy="4572000"/>
          </a:xfrm>
        </p:spPr>
        <p:txBody>
          <a:bodyPr anchor="t"/>
          <a:lstStyle/>
          <a:p>
            <a:pPr marL="342906" lvl="0" indent="-342906">
              <a:buClr>
                <a:srgbClr val="1E5155">
                  <a:lumMod val="40000"/>
                  <a:lumOff val="60000"/>
                </a:srgbClr>
              </a:buClr>
              <a:buFont typeface="Wingdings 3" charset="2"/>
              <a:buChar char=""/>
            </a:pPr>
            <a:r>
              <a:rPr lang="en-US" sz="2200" dirty="0" smtClean="0">
                <a:solidFill>
                  <a:prstClr val="white"/>
                </a:solidFill>
              </a:rPr>
              <a:t>If you would like to begin receiving QA updates and notices:</a:t>
            </a:r>
          </a:p>
          <a:p>
            <a:pPr marL="800106" lvl="1" indent="-342906">
              <a:buClr>
                <a:srgbClr val="1E5155">
                  <a:lumMod val="40000"/>
                  <a:lumOff val="60000"/>
                </a:srgbClr>
              </a:buClr>
              <a:buFont typeface="+mj-lt"/>
              <a:buAutoNum type="arabicParenR"/>
            </a:pPr>
            <a:r>
              <a:rPr lang="en-US" sz="1800" dirty="0" smtClean="0">
                <a:solidFill>
                  <a:prstClr val="white"/>
                </a:solidFill>
              </a:rPr>
              <a:t>Go to </a:t>
            </a:r>
            <a:r>
              <a:rPr lang="en-US" sz="1800" dirty="0" smtClean="0">
                <a:solidFill>
                  <a:prstClr val="white"/>
                </a:solidFill>
                <a:hlinkClick r:id="rId2"/>
              </a:rPr>
              <a:t>www.acbhcs.org/providers</a:t>
            </a:r>
            <a:endParaRPr lang="en-US" sz="1800" dirty="0" smtClean="0">
              <a:solidFill>
                <a:prstClr val="white"/>
              </a:solidFill>
            </a:endParaRPr>
          </a:p>
          <a:p>
            <a:pPr marL="800106" lvl="1" indent="-342906">
              <a:buClr>
                <a:srgbClr val="1E5155">
                  <a:lumMod val="40000"/>
                  <a:lumOff val="60000"/>
                </a:srgbClr>
              </a:buClr>
              <a:buFont typeface="+mj-lt"/>
              <a:buAutoNum type="arabicParenR"/>
            </a:pPr>
            <a:r>
              <a:rPr lang="en-US" sz="1800" dirty="0" smtClean="0">
                <a:solidFill>
                  <a:prstClr val="white"/>
                </a:solidFill>
              </a:rPr>
              <a:t>Click on “Quality Assurance” from the menu options on the left of the screen – this should bring you to the QA home page.</a:t>
            </a:r>
          </a:p>
          <a:p>
            <a:pPr marL="800106" lvl="1" indent="-342906">
              <a:buClr>
                <a:srgbClr val="1E5155">
                  <a:lumMod val="40000"/>
                  <a:lumOff val="60000"/>
                </a:srgbClr>
              </a:buClr>
              <a:buFont typeface="+mj-lt"/>
              <a:buAutoNum type="arabicParenR"/>
            </a:pPr>
            <a:r>
              <a:rPr lang="en-US" sz="1800" dirty="0" smtClean="0">
                <a:solidFill>
                  <a:prstClr val="white"/>
                </a:solidFill>
              </a:rPr>
              <a:t>Scroll to the bottom of the page where it says “STAY IN TOUCH WITH QA”</a:t>
            </a:r>
          </a:p>
          <a:p>
            <a:pPr marL="800106" lvl="1" indent="-342906">
              <a:buClr>
                <a:srgbClr val="1E5155">
                  <a:lumMod val="40000"/>
                  <a:lumOff val="60000"/>
                </a:srgbClr>
              </a:buClr>
              <a:buFont typeface="+mj-lt"/>
              <a:buAutoNum type="arabicParenR"/>
            </a:pPr>
            <a:r>
              <a:rPr lang="en-US" sz="1800" dirty="0" smtClean="0">
                <a:solidFill>
                  <a:prstClr val="white"/>
                </a:solidFill>
              </a:rPr>
              <a:t>Click on the “e-Subscribe” link to begin receiving updates and notices</a:t>
            </a:r>
            <a:endParaRPr lang="en-US" sz="1800" dirty="0">
              <a:solidFill>
                <a:prstClr val="white"/>
              </a:solidFill>
            </a:endParaRPr>
          </a:p>
          <a:p>
            <a:endParaRPr lang="en-US"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5</a:t>
            </a:fld>
            <a:endParaRPr lang="en-US" dirty="0"/>
          </a:p>
        </p:txBody>
      </p:sp>
    </p:spTree>
    <p:extLst>
      <p:ext uri="{BB962C8B-B14F-4D97-AF65-F5344CB8AC3E}">
        <p14:creationId xmlns:p14="http://schemas.microsoft.com/office/powerpoint/2010/main" val="3386359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1" y="311172"/>
            <a:ext cx="7520940" cy="609600"/>
          </a:xfrm>
        </p:spPr>
        <p:txBody>
          <a:bodyPr/>
          <a:lstStyle/>
          <a:p>
            <a:pPr algn="ctr"/>
            <a:r>
              <a:rPr lang="en-US" sz="2800" b="1" dirty="0" smtClean="0"/>
              <a:t>Program Definitions</a:t>
            </a:r>
            <a:endParaRPr lang="en-US" sz="2800" b="1" dirty="0"/>
          </a:p>
        </p:txBody>
      </p:sp>
      <p:sp>
        <p:nvSpPr>
          <p:cNvPr id="3" name="Content Placeholder 2"/>
          <p:cNvSpPr>
            <a:spLocks noGrp="1"/>
          </p:cNvSpPr>
          <p:nvPr>
            <p:ph idx="1"/>
          </p:nvPr>
        </p:nvSpPr>
        <p:spPr>
          <a:xfrm>
            <a:off x="163831" y="1371600"/>
            <a:ext cx="8839200" cy="4724400"/>
          </a:xfrm>
        </p:spPr>
        <p:txBody>
          <a:bodyPr>
            <a:normAutofit fontScale="55000" lnSpcReduction="20000"/>
          </a:bodyPr>
          <a:lstStyle/>
          <a:p>
            <a:pPr lvl="1"/>
            <a:endParaRPr lang="en-US" sz="1500" b="0" dirty="0" smtClean="0"/>
          </a:p>
          <a:p>
            <a:pPr lvl="1"/>
            <a:endParaRPr lang="en-US" sz="3600" b="0" dirty="0" smtClean="0"/>
          </a:p>
          <a:p>
            <a:pPr lvl="1"/>
            <a:r>
              <a:rPr lang="en-US" sz="3600" b="0" dirty="0" smtClean="0"/>
              <a:t>“</a:t>
            </a:r>
            <a:r>
              <a:rPr lang="en-US" sz="3600" b="0" dirty="0"/>
              <a:t>Day Rehabilitation” means a </a:t>
            </a:r>
            <a:r>
              <a:rPr lang="en-US" sz="3600" b="1" dirty="0"/>
              <a:t>structured program of rehabilitation and therapy to improve, maintain or </a:t>
            </a:r>
            <a:r>
              <a:rPr lang="en-US" sz="3600" b="1" dirty="0" smtClean="0"/>
              <a:t>restore personal </a:t>
            </a:r>
            <a:r>
              <a:rPr lang="en-US" sz="3600" b="1" dirty="0"/>
              <a:t>independence and functioning, </a:t>
            </a:r>
            <a:r>
              <a:rPr lang="en-US" sz="3600" dirty="0"/>
              <a:t>consistent with requirements for learning and development</a:t>
            </a:r>
            <a:r>
              <a:rPr lang="en-US" sz="3600" b="1" dirty="0"/>
              <a:t>,</a:t>
            </a:r>
            <a:r>
              <a:rPr lang="en-US" sz="3600" b="0" dirty="0"/>
              <a:t> </a:t>
            </a:r>
            <a:r>
              <a:rPr lang="en-US" sz="3600" b="0" dirty="0" smtClean="0"/>
              <a:t>which provides </a:t>
            </a:r>
            <a:r>
              <a:rPr lang="en-US" sz="3600" b="0" dirty="0"/>
              <a:t>services to a distinct group of individuals</a:t>
            </a:r>
            <a:r>
              <a:rPr lang="en-US" sz="3600" b="0" dirty="0" smtClean="0"/>
              <a:t>.</a:t>
            </a:r>
          </a:p>
          <a:p>
            <a:pPr marL="0" lvl="1" indent="0">
              <a:buNone/>
            </a:pPr>
            <a:endParaRPr lang="en-US" sz="3600" b="0" dirty="0" smtClean="0"/>
          </a:p>
          <a:p>
            <a:pPr marL="0" lvl="1" indent="0" algn="ctr">
              <a:buNone/>
            </a:pPr>
            <a:r>
              <a:rPr lang="en-US" sz="3600" dirty="0" smtClean="0"/>
              <a:t>VS.</a:t>
            </a:r>
          </a:p>
          <a:p>
            <a:pPr lvl="1"/>
            <a:endParaRPr lang="en-US" sz="3600" dirty="0" smtClean="0"/>
          </a:p>
          <a:p>
            <a:pPr lvl="1"/>
            <a:r>
              <a:rPr lang="en-US" sz="3600" dirty="0" smtClean="0"/>
              <a:t>“</a:t>
            </a:r>
            <a:r>
              <a:rPr lang="en-US" sz="3600" dirty="0"/>
              <a:t>Day Treatment Intensive” means a </a:t>
            </a:r>
            <a:r>
              <a:rPr lang="en-US" sz="3600" dirty="0" smtClean="0"/>
              <a:t>structured, </a:t>
            </a:r>
            <a:r>
              <a:rPr lang="en-US" sz="3600" dirty="0"/>
              <a:t>multi-disciplinary program of therapy which </a:t>
            </a:r>
            <a:r>
              <a:rPr lang="en-US" sz="3600" b="1" dirty="0"/>
              <a:t>may be an alternative to hospitalization, </a:t>
            </a:r>
            <a:r>
              <a:rPr lang="en-US" sz="3600" b="1" dirty="0" smtClean="0"/>
              <a:t>and/or avoid </a:t>
            </a:r>
            <a:r>
              <a:rPr lang="en-US" sz="3600" b="1" dirty="0"/>
              <a:t>placement in a more restrictive </a:t>
            </a:r>
            <a:r>
              <a:rPr lang="en-US" sz="3600" b="1" dirty="0" smtClean="0"/>
              <a:t>setting</a:t>
            </a:r>
            <a:r>
              <a:rPr lang="en-US" sz="3600" dirty="0" smtClean="0"/>
              <a:t>.  </a:t>
            </a:r>
          </a:p>
          <a:p>
            <a:pPr marL="0" lvl="1" indent="0" fontAlgn="t">
              <a:buNone/>
            </a:pPr>
            <a:endParaRPr lang="en-US" sz="3600" dirty="0"/>
          </a:p>
          <a:p>
            <a:pPr marL="0" lvl="1" indent="0" fontAlgn="t">
              <a:buNone/>
            </a:pPr>
            <a:endParaRPr lang="en-US" sz="3600" dirty="0" smtClean="0"/>
          </a:p>
          <a:p>
            <a:pPr marL="0" lvl="1" indent="0">
              <a:buNone/>
            </a:pPr>
            <a:endParaRPr lang="en-US" sz="3600" dirty="0" smtClean="0"/>
          </a:p>
          <a:p>
            <a:endParaRPr lang="en-US" b="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6</a:t>
            </a:fld>
            <a:endParaRPr lang="en-US" dirty="0"/>
          </a:p>
        </p:txBody>
      </p:sp>
    </p:spTree>
    <p:extLst>
      <p:ext uri="{BB962C8B-B14F-4D97-AF65-F5344CB8AC3E}">
        <p14:creationId xmlns:p14="http://schemas.microsoft.com/office/powerpoint/2010/main" val="913162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610705"/>
          </a:xfrm>
        </p:spPr>
        <p:txBody>
          <a:bodyPr/>
          <a:lstStyle/>
          <a:p>
            <a:pPr algn="ctr"/>
            <a:r>
              <a:rPr lang="en-US" sz="2800" dirty="0" smtClean="0"/>
              <a:t>Authorization Requirements</a:t>
            </a:r>
            <a:endParaRPr lang="en-US" sz="2800" dirty="0"/>
          </a:p>
        </p:txBody>
      </p:sp>
      <p:sp>
        <p:nvSpPr>
          <p:cNvPr id="3" name="Slide Number Placeholder 2"/>
          <p:cNvSpPr>
            <a:spLocks noGrp="1"/>
          </p:cNvSpPr>
          <p:nvPr>
            <p:ph type="sldNum" sz="quarter" idx="12"/>
          </p:nvPr>
        </p:nvSpPr>
        <p:spPr/>
        <p:txBody>
          <a:bodyPr/>
          <a:lstStyle/>
          <a:p>
            <a:fld id="{299FD6E5-BE93-4F42-8599-AF3EA2588FFA}" type="slidenum">
              <a:rPr lang="en-US" smtClean="0"/>
              <a:pPr/>
              <a:t>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96273663"/>
              </p:ext>
            </p:extLst>
          </p:nvPr>
        </p:nvGraphicFramePr>
        <p:xfrm>
          <a:off x="1295400" y="1397000"/>
          <a:ext cx="6324600" cy="1305270"/>
        </p:xfrm>
        <a:graphic>
          <a:graphicData uri="http://schemas.openxmlformats.org/drawingml/2006/table">
            <a:tbl>
              <a:tblPr firstRow="1" bandRow="1">
                <a:tableStyleId>{93296810-A885-4BE3-A3E7-6D5BEEA58F35}</a:tableStyleId>
              </a:tblPr>
              <a:tblGrid>
                <a:gridCol w="3162300"/>
                <a:gridCol w="3162300"/>
              </a:tblGrid>
              <a:tr h="431800">
                <a:tc>
                  <a:txBody>
                    <a:bodyPr/>
                    <a:lstStyle/>
                    <a:p>
                      <a:pPr algn="ctr"/>
                      <a:r>
                        <a:rPr lang="en-US" sz="2000" dirty="0" smtClean="0"/>
                        <a:t>Day Rehabilitation</a:t>
                      </a:r>
                      <a:endParaRPr lang="en-US" sz="2000" dirty="0"/>
                    </a:p>
                  </a:txBody>
                  <a:tcPr/>
                </a:tc>
                <a:tc>
                  <a:txBody>
                    <a:bodyPr/>
                    <a:lstStyle/>
                    <a:p>
                      <a:pPr algn="ctr"/>
                      <a:r>
                        <a:rPr lang="en-US" sz="2000" dirty="0" smtClean="0"/>
                        <a:t>Day Treatment Intensive</a:t>
                      </a:r>
                      <a:endParaRPr lang="en-US" sz="2000" dirty="0"/>
                    </a:p>
                  </a:txBody>
                  <a:tcPr/>
                </a:tc>
              </a:tr>
              <a:tr h="873470">
                <a:tc>
                  <a:txBody>
                    <a:bodyPr/>
                    <a:lstStyle/>
                    <a:p>
                      <a:r>
                        <a:rPr lang="en-US" sz="1600" dirty="0" smtClean="0"/>
                        <a:t>Must be authorized by ACBH</a:t>
                      </a:r>
                      <a:r>
                        <a:rPr lang="en-US" sz="1600" baseline="0" dirty="0" smtClean="0"/>
                        <a:t> every six months</a:t>
                      </a:r>
                      <a:endParaRPr lang="en-US" sz="1600" dirty="0"/>
                    </a:p>
                  </a:txBody>
                  <a:tcPr/>
                </a:tc>
                <a:tc>
                  <a:txBody>
                    <a:bodyPr/>
                    <a:lstStyle/>
                    <a:p>
                      <a:r>
                        <a:rPr lang="en-US" sz="1600" dirty="0" smtClean="0"/>
                        <a:t>Must be authorized by ACBH every three months</a:t>
                      </a:r>
                      <a:endParaRPr lang="en-US" sz="1600" dirty="0"/>
                    </a:p>
                  </a:txBody>
                  <a:tcPr/>
                </a:tc>
              </a:tr>
            </a:tbl>
          </a:graphicData>
        </a:graphic>
      </p:graphicFrame>
      <p:sp>
        <p:nvSpPr>
          <p:cNvPr id="7" name="TextBox 6"/>
          <p:cNvSpPr txBox="1"/>
          <p:nvPr/>
        </p:nvSpPr>
        <p:spPr>
          <a:xfrm>
            <a:off x="1295400" y="2895600"/>
            <a:ext cx="3048000" cy="1815882"/>
          </a:xfrm>
          <a:prstGeom prst="rect">
            <a:avLst/>
          </a:prstGeom>
          <a:noFill/>
        </p:spPr>
        <p:txBody>
          <a:bodyPr wrap="square" rtlCol="0">
            <a:spAutoFit/>
          </a:bodyPr>
          <a:lstStyle/>
          <a:p>
            <a:r>
              <a:rPr lang="en-US" sz="1600" dirty="0" smtClean="0"/>
              <a:t>If additional mental health services are needed, prior authorization is required (</a:t>
            </a:r>
            <a:r>
              <a:rPr lang="en-US" sz="1600" dirty="0"/>
              <a:t>on the same six month </a:t>
            </a:r>
            <a:r>
              <a:rPr lang="en-US" sz="1600" dirty="0" smtClean="0"/>
              <a:t>cycle) if they are to be provided on the same day as Day Rehabilitation.</a:t>
            </a:r>
            <a:endParaRPr lang="en-US" sz="1600" dirty="0"/>
          </a:p>
        </p:txBody>
      </p:sp>
      <p:sp>
        <p:nvSpPr>
          <p:cNvPr id="9" name="TextBox 8"/>
          <p:cNvSpPr txBox="1"/>
          <p:nvPr/>
        </p:nvSpPr>
        <p:spPr>
          <a:xfrm>
            <a:off x="4457700" y="2895600"/>
            <a:ext cx="3082390" cy="1815882"/>
          </a:xfrm>
          <a:prstGeom prst="rect">
            <a:avLst/>
          </a:prstGeom>
          <a:noFill/>
        </p:spPr>
        <p:txBody>
          <a:bodyPr wrap="square" rtlCol="0">
            <a:spAutoFit/>
          </a:bodyPr>
          <a:lstStyle/>
          <a:p>
            <a:r>
              <a:rPr lang="en-US" sz="1600" dirty="0" smtClean="0"/>
              <a:t>If additional mental health services are needed, prior authorization is required (on the same three month cycle) if they are to be provided on the same day as Day Treatment Intensive.</a:t>
            </a:r>
            <a:endParaRPr lang="en-US" sz="1600" dirty="0"/>
          </a:p>
        </p:txBody>
      </p:sp>
    </p:spTree>
    <p:extLst>
      <p:ext uri="{BB962C8B-B14F-4D97-AF65-F5344CB8AC3E}">
        <p14:creationId xmlns:p14="http://schemas.microsoft.com/office/powerpoint/2010/main" val="746595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653" y="381000"/>
            <a:ext cx="6620968" cy="609600"/>
          </a:xfrm>
        </p:spPr>
        <p:txBody>
          <a:bodyPr/>
          <a:lstStyle/>
          <a:p>
            <a:pPr algn="ctr"/>
            <a:r>
              <a:rPr lang="en-US" sz="2800" dirty="0" smtClean="0"/>
              <a:t>Authorization Process</a:t>
            </a:r>
            <a:endParaRPr lang="en-US" sz="2800" dirty="0"/>
          </a:p>
        </p:txBody>
      </p:sp>
      <p:sp>
        <p:nvSpPr>
          <p:cNvPr id="3" name="Text Placeholder 2"/>
          <p:cNvSpPr>
            <a:spLocks noGrp="1"/>
          </p:cNvSpPr>
          <p:nvPr>
            <p:ph type="body" sz="half" idx="2"/>
          </p:nvPr>
        </p:nvSpPr>
        <p:spPr>
          <a:xfrm>
            <a:off x="866442" y="1371600"/>
            <a:ext cx="6620968" cy="4953000"/>
          </a:xfrm>
        </p:spPr>
        <p:txBody>
          <a:bodyPr anchor="t">
            <a:normAutofit fontScale="47500" lnSpcReduction="20000"/>
          </a:bodyPr>
          <a:lstStyle/>
          <a:p>
            <a:pPr marL="342906" lvl="0" indent="-342906">
              <a:buClr>
                <a:srgbClr val="1E5155">
                  <a:lumMod val="40000"/>
                  <a:lumOff val="60000"/>
                </a:srgbClr>
              </a:buClr>
              <a:buFont typeface="Wingdings 3" charset="2"/>
              <a:buChar char=""/>
            </a:pPr>
            <a:r>
              <a:rPr lang="en-US" sz="2900" dirty="0" smtClean="0">
                <a:solidFill>
                  <a:prstClr val="white"/>
                </a:solidFill>
              </a:rPr>
              <a:t>For Day Rehabilitation, both initial and continuation of service authorizations are completed by the ACBH Utilization Management (UM) Department.</a:t>
            </a:r>
          </a:p>
          <a:p>
            <a:pPr marL="800106" lvl="1" indent="-342906">
              <a:buClr>
                <a:srgbClr val="1E5155">
                  <a:lumMod val="40000"/>
                  <a:lumOff val="60000"/>
                </a:srgbClr>
              </a:buClr>
              <a:buFont typeface="+mj-lt"/>
              <a:buAutoNum type="arabicPeriod"/>
            </a:pPr>
            <a:r>
              <a:rPr lang="en-US" sz="2300" dirty="0" smtClean="0">
                <a:solidFill>
                  <a:prstClr val="white"/>
                </a:solidFill>
              </a:rPr>
              <a:t>Complete the Clinical/Quality Review Request form and fax the form to UM.  For initial  authorization, the following timelines should be followed:</a:t>
            </a:r>
          </a:p>
          <a:p>
            <a:pPr marL="1257306" lvl="2" indent="-342906">
              <a:buClr>
                <a:srgbClr val="1E5155">
                  <a:lumMod val="40000"/>
                  <a:lumOff val="60000"/>
                </a:srgbClr>
              </a:buClr>
              <a:buFont typeface="+mj-lt"/>
              <a:buAutoNum type="alphaUcPeriod"/>
            </a:pPr>
            <a:r>
              <a:rPr lang="en-US" sz="2300" dirty="0" smtClean="0">
                <a:solidFill>
                  <a:prstClr val="white"/>
                </a:solidFill>
              </a:rPr>
              <a:t>For programs lasting 6 or more months – form must be faxed within 60 days of EOD</a:t>
            </a:r>
          </a:p>
          <a:p>
            <a:pPr marL="1257306" lvl="2" indent="-342906">
              <a:buClr>
                <a:srgbClr val="1E5155">
                  <a:lumMod val="40000"/>
                  <a:lumOff val="60000"/>
                </a:srgbClr>
              </a:buClr>
              <a:buFont typeface="+mj-lt"/>
              <a:buAutoNum type="alphaUcPeriod"/>
            </a:pPr>
            <a:r>
              <a:rPr lang="en-US" sz="2300" dirty="0" smtClean="0">
                <a:solidFill>
                  <a:prstClr val="white"/>
                </a:solidFill>
              </a:rPr>
              <a:t>For programs lasting less than 6 months – form must be faxed within 30 days of EOD</a:t>
            </a:r>
          </a:p>
          <a:p>
            <a:pPr marL="1257306" lvl="2" indent="-342906">
              <a:buClr>
                <a:srgbClr val="1E5155">
                  <a:lumMod val="40000"/>
                  <a:lumOff val="60000"/>
                </a:srgbClr>
              </a:buClr>
              <a:buFont typeface="+mj-lt"/>
              <a:buAutoNum type="alphaUcPeriod"/>
            </a:pPr>
            <a:r>
              <a:rPr lang="en-US" sz="2300" dirty="0" smtClean="0">
                <a:solidFill>
                  <a:prstClr val="white"/>
                </a:solidFill>
              </a:rPr>
              <a:t>For programs lasting less than 3 months – form must be faxed within 7 days of EOD</a:t>
            </a:r>
          </a:p>
          <a:p>
            <a:pPr marL="800106" lvl="1" indent="-342906">
              <a:buClr>
                <a:srgbClr val="1E5155">
                  <a:lumMod val="40000"/>
                  <a:lumOff val="60000"/>
                </a:srgbClr>
              </a:buClr>
              <a:buFont typeface="+mj-lt"/>
              <a:buAutoNum type="arabicPeriod"/>
            </a:pPr>
            <a:r>
              <a:rPr lang="en-US" sz="2300" dirty="0" smtClean="0">
                <a:solidFill>
                  <a:prstClr val="white"/>
                </a:solidFill>
              </a:rPr>
              <a:t>UM staff will review the form to confirm that medical necessity is met for DR/DTI services.</a:t>
            </a:r>
          </a:p>
          <a:p>
            <a:pPr marL="800106" lvl="1" indent="-342906">
              <a:buClr>
                <a:srgbClr val="1E5155">
                  <a:lumMod val="40000"/>
                  <a:lumOff val="60000"/>
                </a:srgbClr>
              </a:buClr>
              <a:buFont typeface="+mj-lt"/>
              <a:buAutoNum type="arabicPeriod"/>
            </a:pPr>
            <a:r>
              <a:rPr lang="en-US" sz="2300" dirty="0" smtClean="0">
                <a:solidFill>
                  <a:prstClr val="white"/>
                </a:solidFill>
              </a:rPr>
              <a:t>Once medical necessity is found, the authorization form will be faxed back within 14 calendar days.</a:t>
            </a:r>
          </a:p>
          <a:p>
            <a:pPr marL="342906" lvl="0" indent="-342906">
              <a:buClr>
                <a:srgbClr val="1E5155">
                  <a:lumMod val="40000"/>
                  <a:lumOff val="60000"/>
                </a:srgbClr>
              </a:buClr>
              <a:buFont typeface="Wingdings 3" charset="2"/>
              <a:buChar char=""/>
            </a:pPr>
            <a:r>
              <a:rPr lang="en-US" sz="2900" dirty="0" smtClean="0">
                <a:solidFill>
                  <a:prstClr val="white"/>
                </a:solidFill>
              </a:rPr>
              <a:t>New Programs will also participate in the ACBH supervised CQRT process until training is complete and agency is released to do internal CQRT(see CQRT manual on providers website).</a:t>
            </a:r>
          </a:p>
          <a:p>
            <a:pPr marL="342906" lvl="0" indent="-342906">
              <a:buClr>
                <a:srgbClr val="1E5155">
                  <a:lumMod val="40000"/>
                  <a:lumOff val="60000"/>
                </a:srgbClr>
              </a:buClr>
              <a:buFont typeface="Wingdings 3" charset="2"/>
              <a:buChar char=""/>
            </a:pPr>
            <a:r>
              <a:rPr lang="en-US" sz="2900" dirty="0" smtClean="0">
                <a:solidFill>
                  <a:prstClr val="white"/>
                </a:solidFill>
              </a:rPr>
              <a:t>For Day Treatment Intensive and all programs that are 6 or 7 days per week, contact ACBH Utilization Management Department.</a:t>
            </a:r>
          </a:p>
          <a:p>
            <a:pPr marL="342906" lvl="0" indent="-342906">
              <a:buClr>
                <a:srgbClr val="1E5155">
                  <a:lumMod val="40000"/>
                  <a:lumOff val="60000"/>
                </a:srgbClr>
              </a:buClr>
              <a:buFont typeface="Wingdings 3" charset="2"/>
              <a:buChar char=""/>
            </a:pPr>
            <a:r>
              <a:rPr lang="en-US" sz="2900" dirty="0" smtClean="0">
                <a:solidFill>
                  <a:srgbClr val="FFFF00"/>
                </a:solidFill>
              </a:rPr>
              <a:t>If your contract with ACBH gives you different authorization requirements than are listed above, please follow those guidelines</a:t>
            </a:r>
            <a:r>
              <a:rPr lang="en-US" sz="2600" dirty="0" smtClean="0">
                <a:solidFill>
                  <a:srgbClr val="FFFF00"/>
                </a:solidFill>
              </a:rPr>
              <a:t>.</a:t>
            </a:r>
          </a:p>
          <a:p>
            <a:pPr>
              <a:buClr>
                <a:srgbClr val="1E5155">
                  <a:lumMod val="40000"/>
                  <a:lumOff val="60000"/>
                </a:srgbClr>
              </a:buClr>
            </a:pPr>
            <a:endParaRPr lang="en-US" sz="2600" dirty="0" smtClean="0">
              <a:solidFill>
                <a:prstClr val="white"/>
              </a:solidFill>
            </a:endParaRPr>
          </a:p>
          <a:p>
            <a:pPr marL="342906" indent="-342906">
              <a:buClr>
                <a:srgbClr val="1E5155">
                  <a:lumMod val="40000"/>
                  <a:lumOff val="60000"/>
                </a:srgbClr>
              </a:buClr>
              <a:buFont typeface="+mj-lt"/>
              <a:buAutoNum type="arabicPeriod"/>
            </a:pPr>
            <a:endParaRPr lang="en-US" sz="22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8</a:t>
            </a:fld>
            <a:endParaRPr lang="en-US" dirty="0"/>
          </a:p>
        </p:txBody>
      </p:sp>
    </p:spTree>
    <p:extLst>
      <p:ext uri="{BB962C8B-B14F-4D97-AF65-F5344CB8AC3E}">
        <p14:creationId xmlns:p14="http://schemas.microsoft.com/office/powerpoint/2010/main" val="4049286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457" y="2514600"/>
            <a:ext cx="7055380" cy="1400530"/>
          </a:xfrm>
        </p:spPr>
        <p:txBody>
          <a:bodyPr>
            <a:normAutofit fontScale="90000"/>
          </a:bodyPr>
          <a:lstStyle/>
          <a:p>
            <a:pPr marL="342906" lvl="0" indent="-342906" algn="ctr">
              <a:spcBef>
                <a:spcPts val="1000"/>
              </a:spcBef>
            </a:pPr>
            <a:r>
              <a:rPr lang="en-US" sz="3200" dirty="0">
                <a:solidFill>
                  <a:prstClr val="white"/>
                </a:solidFill>
              </a:rPr>
              <a:t>Day Rehabilitation/Day </a:t>
            </a:r>
            <a:br>
              <a:rPr lang="en-US" sz="3200" dirty="0">
                <a:solidFill>
                  <a:prstClr val="white"/>
                </a:solidFill>
              </a:rPr>
            </a:br>
            <a:r>
              <a:rPr lang="en-US" sz="3200" dirty="0" smtClean="0">
                <a:solidFill>
                  <a:prstClr val="white"/>
                </a:solidFill>
              </a:rPr>
              <a:t>Treatment </a:t>
            </a:r>
            <a:r>
              <a:rPr lang="en-US" sz="3200" dirty="0">
                <a:solidFill>
                  <a:prstClr val="white"/>
                </a:solidFill>
              </a:rPr>
              <a:t>Intensive Services:</a:t>
            </a:r>
            <a:br>
              <a:rPr lang="en-US" sz="3200" dirty="0">
                <a:solidFill>
                  <a:prstClr val="white"/>
                </a:solidFill>
              </a:rPr>
            </a:br>
            <a:r>
              <a:rPr lang="en-US" sz="3200" dirty="0">
                <a:solidFill>
                  <a:prstClr val="white"/>
                </a:solidFill>
              </a:rPr>
              <a:t>Required Service Components</a:t>
            </a:r>
            <a:br>
              <a:rPr lang="en-US" sz="3200" dirty="0">
                <a:solidFill>
                  <a:prstClr val="white"/>
                </a:solidFill>
              </a:rPr>
            </a:br>
            <a:endParaRPr lang="en-US" dirty="0"/>
          </a:p>
        </p:txBody>
      </p:sp>
      <p:sp>
        <p:nvSpPr>
          <p:cNvPr id="3" name="Slide Number Placeholder 2"/>
          <p:cNvSpPr>
            <a:spLocks noGrp="1"/>
          </p:cNvSpPr>
          <p:nvPr>
            <p:ph type="sldNum" sz="quarter" idx="12"/>
          </p:nvPr>
        </p:nvSpPr>
        <p:spPr/>
        <p:txBody>
          <a:bodyPr/>
          <a:lstStyle/>
          <a:p>
            <a:fld id="{299FD6E5-BE93-4F42-8599-AF3EA2588FFA}" type="slidenum">
              <a:rPr lang="en-US" smtClean="0"/>
              <a:pPr/>
              <a:t>9</a:t>
            </a:fld>
            <a:endParaRPr lang="en-US" dirty="0"/>
          </a:p>
        </p:txBody>
      </p:sp>
    </p:spTree>
    <p:extLst>
      <p:ext uri="{BB962C8B-B14F-4D97-AF65-F5344CB8AC3E}">
        <p14:creationId xmlns:p14="http://schemas.microsoft.com/office/powerpoint/2010/main" val="67988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4536</TotalTime>
  <Words>3885</Words>
  <Application>Microsoft Office PowerPoint</Application>
  <PresentationFormat>On-screen Show (4:3)</PresentationFormat>
  <Paragraphs>419</Paragraphs>
  <Slides>43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Century Gothic</vt:lpstr>
      <vt:lpstr>Wingdings</vt:lpstr>
      <vt:lpstr>Wingdings 3</vt:lpstr>
      <vt:lpstr>Ion</vt:lpstr>
      <vt:lpstr>PowerPoint Presentation</vt:lpstr>
      <vt:lpstr>Day Rehabilitation &amp;  Day Treatment Intensive</vt:lpstr>
      <vt:lpstr>Introductions</vt:lpstr>
      <vt:lpstr>Sign-up for QA Provider Website Updates</vt:lpstr>
      <vt:lpstr>Accessing the ACBH Provider’s Website</vt:lpstr>
      <vt:lpstr>Program Definitions</vt:lpstr>
      <vt:lpstr>Authorization Requirements</vt:lpstr>
      <vt:lpstr>Authorization Process</vt:lpstr>
      <vt:lpstr>Day Rehabilitation/Day  Treatment Intensive Services: Required Service Components </vt:lpstr>
      <vt:lpstr>Required Service Components</vt:lpstr>
      <vt:lpstr>Staff to Client Ratio – Day Treatment Intensive</vt:lpstr>
      <vt:lpstr>Staff to Client Ratio – Day Rehabilitation</vt:lpstr>
      <vt:lpstr>Staff to Client Ratios Explained</vt:lpstr>
      <vt:lpstr>Therapeutic Milieu  </vt:lpstr>
      <vt:lpstr>Community Meetings</vt:lpstr>
      <vt:lpstr>Community Meetings </vt:lpstr>
      <vt:lpstr>Community Meetings </vt:lpstr>
      <vt:lpstr>Skill Building Groups</vt:lpstr>
      <vt:lpstr>PowerPoint Presentation</vt:lpstr>
      <vt:lpstr>Adjunctive Therapy Groups</vt:lpstr>
      <vt:lpstr>PowerPoint Presentation</vt:lpstr>
      <vt:lpstr>Process Groups</vt:lpstr>
      <vt:lpstr>PowerPoint Presentation</vt:lpstr>
      <vt:lpstr>Psychotherapy</vt:lpstr>
      <vt:lpstr>Contact Requirements </vt:lpstr>
      <vt:lpstr>Day Rehabilitation/Day Treatment Intensive Services:  Documentation Requirements </vt:lpstr>
      <vt:lpstr>Timeliness For Submission of Clinical Documents</vt:lpstr>
      <vt:lpstr>Timeliness For Submission of Clinical Documents</vt:lpstr>
      <vt:lpstr>Documents for Auditing</vt:lpstr>
      <vt:lpstr> Detailed Weekly Schedule </vt:lpstr>
      <vt:lpstr>Program Description</vt:lpstr>
      <vt:lpstr>Mental Health Crisis Protocol</vt:lpstr>
      <vt:lpstr>Key Service Documentation Requirements</vt:lpstr>
      <vt:lpstr>Progress Note Requirements</vt:lpstr>
      <vt:lpstr>Progress Note Requirements</vt:lpstr>
      <vt:lpstr>Progress Note Requirements</vt:lpstr>
      <vt:lpstr>Progress Note Requirements</vt:lpstr>
      <vt:lpstr>Weekly Clinical Summary Requirements</vt:lpstr>
      <vt:lpstr>Verification of Group Attendance</vt:lpstr>
      <vt:lpstr>Documentation of Unavoidable Absence Requirements</vt:lpstr>
      <vt:lpstr>Lockouts</vt:lpstr>
      <vt:lpstr>Contact Us:</vt:lpstr>
      <vt:lpstr>References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Rehabilitation &amp; day treatment intensive</dc:title>
  <dc:creator>Michael De Vito</dc:creator>
  <cp:lastModifiedBy>Deanna Kolda</cp:lastModifiedBy>
  <cp:revision>403</cp:revision>
  <cp:lastPrinted>2019-02-19T23:08:37Z</cp:lastPrinted>
  <dcterms:created xsi:type="dcterms:W3CDTF">2013-07-29T22:05:18Z</dcterms:created>
  <dcterms:modified xsi:type="dcterms:W3CDTF">2019-02-19T23:35:35Z</dcterms:modified>
</cp:coreProperties>
</file>