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329" r:id="rId6"/>
    <p:sldId id="268" r:id="rId7"/>
    <p:sldId id="316" r:id="rId8"/>
    <p:sldId id="266" r:id="rId9"/>
    <p:sldId id="289" r:id="rId10"/>
    <p:sldId id="311" r:id="rId11"/>
    <p:sldId id="312" r:id="rId12"/>
    <p:sldId id="313" r:id="rId13"/>
    <p:sldId id="292" r:id="rId14"/>
    <p:sldId id="314" r:id="rId15"/>
    <p:sldId id="315" r:id="rId16"/>
    <p:sldId id="296" r:id="rId17"/>
    <p:sldId id="317" r:id="rId18"/>
    <p:sldId id="318" r:id="rId19"/>
    <p:sldId id="258" r:id="rId20"/>
    <p:sldId id="320" r:id="rId21"/>
    <p:sldId id="321" r:id="rId22"/>
    <p:sldId id="322" r:id="rId23"/>
    <p:sldId id="326" r:id="rId24"/>
    <p:sldId id="324" r:id="rId25"/>
    <p:sldId id="304" r:id="rId26"/>
    <p:sldId id="290" r:id="rId27"/>
    <p:sldId id="319" r:id="rId28"/>
    <p:sldId id="291" r:id="rId29"/>
    <p:sldId id="306" r:id="rId30"/>
    <p:sldId id="293" r:id="rId31"/>
    <p:sldId id="294" r:id="rId32"/>
    <p:sldId id="295" r:id="rId33"/>
    <p:sldId id="328" r:id="rId34"/>
    <p:sldId id="308" r:id="rId35"/>
    <p:sldId id="327" r:id="rId36"/>
    <p:sldId id="301" r:id="rId37"/>
    <p:sldId id="261" r:id="rId38"/>
    <p:sldId id="325" r:id="rId39"/>
    <p:sldId id="27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540A0A-7DE8-45CF-B62F-B20FBD0C4100}">
          <p14:sldIdLst>
            <p14:sldId id="256"/>
            <p14:sldId id="329"/>
            <p14:sldId id="268"/>
            <p14:sldId id="316"/>
            <p14:sldId id="266"/>
            <p14:sldId id="289"/>
            <p14:sldId id="311"/>
            <p14:sldId id="312"/>
            <p14:sldId id="313"/>
            <p14:sldId id="292"/>
            <p14:sldId id="314"/>
            <p14:sldId id="315"/>
          </p14:sldIdLst>
        </p14:section>
        <p14:section name="Untitled Section" id="{EEF18300-A0F5-4EE3-8B8E-54BA8E5BDA66}">
          <p14:sldIdLst>
            <p14:sldId id="296"/>
            <p14:sldId id="317"/>
            <p14:sldId id="318"/>
            <p14:sldId id="258"/>
            <p14:sldId id="320"/>
            <p14:sldId id="321"/>
            <p14:sldId id="322"/>
            <p14:sldId id="326"/>
            <p14:sldId id="324"/>
            <p14:sldId id="304"/>
            <p14:sldId id="290"/>
            <p14:sldId id="319"/>
            <p14:sldId id="291"/>
            <p14:sldId id="306"/>
            <p14:sldId id="293"/>
            <p14:sldId id="294"/>
            <p14:sldId id="295"/>
            <p14:sldId id="328"/>
            <p14:sldId id="308"/>
            <p14:sldId id="327"/>
            <p14:sldId id="301"/>
            <p14:sldId id="261"/>
            <p14:sldId id="325"/>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8A9A19-6B42-C913-2E6D-431B0915C9A0}" name="Summer Jackson" initials="SJ" userId="2c884eee5aa52cc7" providerId="Windows Live"/>
  <p188:author id="{11902C8F-B3B0-E2DC-2BFD-A282833AB58B}" name="Jones, Katherine ACBH" initials="JKA" userId="S::Katherine.Jones@acgov.org::d1596204-b51a-4cab-adcf-57c2a8cbdaae" providerId="AD"/>
  <p188:author id="{F1A892D5-9C9C-FEE9-EA7A-E7379047FE0C}" name="Jackson, Summer, ACBH" initials="JA" userId="S::summer.jackson@acgov.org::e71c5bf3-6e18-4725-aa91-4bd5c7d279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B7E"/>
    <a:srgbClr val="7DD4B3"/>
    <a:srgbClr val="E6E6E6"/>
    <a:srgbClr val="66C09E"/>
    <a:srgbClr val="25B781"/>
    <a:srgbClr val="A5D1F1"/>
    <a:srgbClr val="69B3E7"/>
    <a:srgbClr val="0F1F23"/>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74502-1A51-CA50-704F-AA49A59C745D}" v="52" dt="2023-10-04T20:36:40.456"/>
    <p1510:client id="{0A220BC9-B8B9-E0ED-1B90-E37906F9CA3F}" v="1" dt="2023-10-05T17:29:55.257"/>
    <p1510:client id="{1A909A01-8ADA-B68D-5262-99F9B9374AEE}" v="883" dt="2023-10-05T15:39:39.939"/>
    <p1510:client id="{3162069D-F6CE-C721-B68F-147F4F4BB19B}" v="4" dt="2023-09-23T00:58:10.921"/>
    <p1510:client id="{3B606022-90A4-7DC7-C7E3-F9CECB02DDA2}" v="2" dt="2023-09-20T21:56:05.444"/>
    <p1510:client id="{433681ED-A24F-6376-F34A-87855E278516}" v="4" dt="2023-09-21T20:18:25.019"/>
    <p1510:client id="{466FE2D9-70BD-792B-DA3C-49355852F6F1}" v="18" dt="2023-10-19T18:01:50.986"/>
    <p1510:client id="{674E9CD3-4246-762F-1864-5EED9C66B92D}" v="23" dt="2023-10-11T20:26:07.146"/>
    <p1510:client id="{73595489-9CA7-0667-058A-5101F3A6539A}" v="1" dt="2023-09-26T21:57:22.452"/>
    <p1510:client id="{9146537C-80E9-50DD-4E0A-CF349C9873C2}" v="4" dt="2023-09-20T20:14:04.673"/>
    <p1510:client id="{92F1417E-A961-E673-7768-46D188533CE9}" v="6" dt="2023-09-20T21:15:41.172"/>
    <p1510:client id="{A6779585-80B1-0952-9209-33793D03DF80}" v="7" dt="2023-10-11T20:55:14.043"/>
    <p1510:client id="{CB0C564D-852F-304C-9945-86B5BB06E252}" v="94" dt="2023-10-05T17:35:39.944"/>
    <p1510:client id="{DE710D0B-90C1-491B-C652-1AC3523B671D}" v="25" dt="2023-10-25T20:02:44.628"/>
    <p1510:client id="{EDAA0114-8F05-CBF9-5CE8-BC6C2F2541F5}" v="12" dt="2023-09-20T18:45:23.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Charles, ACBH" userId="S::charles.edwards2@acgov.org::5132d604-400c-4328-8b45-cb9775203666" providerId="AD" clId="Web-{DE710D0B-90C1-491B-C652-1AC3523B671D}"/>
    <pc:docChg chg="modSld">
      <pc:chgData name="Edwards, Charles, ACBH" userId="S::charles.edwards2@acgov.org::5132d604-400c-4328-8b45-cb9775203666" providerId="AD" clId="Web-{DE710D0B-90C1-491B-C652-1AC3523B671D}" dt="2023-10-25T20:02:44.628" v="11" actId="20577"/>
      <pc:docMkLst>
        <pc:docMk/>
      </pc:docMkLst>
      <pc:sldChg chg="modSp">
        <pc:chgData name="Edwards, Charles, ACBH" userId="S::charles.edwards2@acgov.org::5132d604-400c-4328-8b45-cb9775203666" providerId="AD" clId="Web-{DE710D0B-90C1-491B-C652-1AC3523B671D}" dt="2023-10-25T20:02:44.628" v="11" actId="20577"/>
        <pc:sldMkLst>
          <pc:docMk/>
          <pc:sldMk cId="1154485828" sldId="294"/>
        </pc:sldMkLst>
        <pc:spChg chg="mod">
          <ac:chgData name="Edwards, Charles, ACBH" userId="S::charles.edwards2@acgov.org::5132d604-400c-4328-8b45-cb9775203666" providerId="AD" clId="Web-{DE710D0B-90C1-491B-C652-1AC3523B671D}" dt="2023-10-25T20:02:44.628" v="11" actId="20577"/>
          <ac:spMkLst>
            <pc:docMk/>
            <pc:sldMk cId="1154485828" sldId="294"/>
            <ac:spMk id="5" creationId="{A04B4C26-D9ED-44B7-BE8E-55780516C177}"/>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E11EE-F2EC-4DAE-9827-1F5E132C84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7E9A03-1534-4A37-840C-F325A97CF2BF}">
      <dgm:prSet/>
      <dgm:spPr/>
      <dgm:t>
        <a:bodyPr/>
        <a:lstStyle/>
        <a:p>
          <a:pPr>
            <a:lnSpc>
              <a:spcPct val="100000"/>
            </a:lnSpc>
          </a:pPr>
          <a:r>
            <a:rPr lang="en-US" b="1" dirty="0"/>
            <a:t>Identify and manage member risk </a:t>
          </a:r>
          <a:r>
            <a:rPr lang="en-US" dirty="0"/>
            <a:t>and need through </a:t>
          </a:r>
          <a:r>
            <a:rPr lang="en-US" b="1" dirty="0"/>
            <a:t>whole person care approaches</a:t>
          </a:r>
          <a:r>
            <a:rPr lang="en-US" dirty="0"/>
            <a:t> and addressing Social Determinants of Health</a:t>
          </a:r>
        </a:p>
      </dgm:t>
    </dgm:pt>
    <dgm:pt modelId="{C8CCBFB9-E382-4DD9-8C89-0BF95FB9AA26}" type="parTrans" cxnId="{D2DB7291-91AE-4312-8B23-FF045F07F4C6}">
      <dgm:prSet/>
      <dgm:spPr/>
      <dgm:t>
        <a:bodyPr/>
        <a:lstStyle/>
        <a:p>
          <a:endParaRPr lang="en-US"/>
        </a:p>
      </dgm:t>
    </dgm:pt>
    <dgm:pt modelId="{D22E9D22-CA76-4678-A528-4ED41C5A82F5}" type="sibTrans" cxnId="{D2DB7291-91AE-4312-8B23-FF045F07F4C6}">
      <dgm:prSet/>
      <dgm:spPr/>
      <dgm:t>
        <a:bodyPr/>
        <a:lstStyle/>
        <a:p>
          <a:endParaRPr lang="en-US"/>
        </a:p>
      </dgm:t>
    </dgm:pt>
    <dgm:pt modelId="{B67301ED-11A3-4EB8-8993-57189AAE2A1F}">
      <dgm:prSet/>
      <dgm:spPr/>
      <dgm:t>
        <a:bodyPr/>
        <a:lstStyle/>
        <a:p>
          <a:pPr>
            <a:lnSpc>
              <a:spcPct val="100000"/>
            </a:lnSpc>
          </a:pPr>
          <a:r>
            <a:rPr lang="en-US" dirty="0"/>
            <a:t>Move Medi-Cal to a </a:t>
          </a:r>
          <a:r>
            <a:rPr lang="en-US" b="1" dirty="0"/>
            <a:t>more consistent and seamless system </a:t>
          </a:r>
          <a:r>
            <a:rPr lang="en-US" dirty="0"/>
            <a:t>by reducing complexity and increasing flexibility</a:t>
          </a:r>
        </a:p>
      </dgm:t>
    </dgm:pt>
    <dgm:pt modelId="{C85BCD3F-968D-4FED-8D25-3463D1E642D7}" type="parTrans" cxnId="{DB079D44-879D-4C70-BBA1-317171AD11E8}">
      <dgm:prSet/>
      <dgm:spPr/>
      <dgm:t>
        <a:bodyPr/>
        <a:lstStyle/>
        <a:p>
          <a:endParaRPr lang="en-US"/>
        </a:p>
      </dgm:t>
    </dgm:pt>
    <dgm:pt modelId="{BDC34D4B-355C-4707-9618-44DABF8CEE2C}" type="sibTrans" cxnId="{DB079D44-879D-4C70-BBA1-317171AD11E8}">
      <dgm:prSet/>
      <dgm:spPr/>
      <dgm:t>
        <a:bodyPr/>
        <a:lstStyle/>
        <a:p>
          <a:endParaRPr lang="en-US"/>
        </a:p>
      </dgm:t>
    </dgm:pt>
    <dgm:pt modelId="{33DFB233-7F57-47BF-A166-D1EB96A01355}">
      <dgm:prSet/>
      <dgm:spPr/>
      <dgm:t>
        <a:bodyPr/>
        <a:lstStyle/>
        <a:p>
          <a:pPr>
            <a:lnSpc>
              <a:spcPct val="100000"/>
            </a:lnSpc>
          </a:pPr>
          <a:r>
            <a:rPr lang="en-US" b="1" dirty="0"/>
            <a:t>Improve quality outcomes, reduce health disparities, </a:t>
          </a:r>
          <a:r>
            <a:rPr lang="en-US" dirty="0"/>
            <a:t>and </a:t>
          </a:r>
          <a:r>
            <a:rPr lang="en-US" b="1" dirty="0"/>
            <a:t>drive delivery system transformation </a:t>
          </a:r>
          <a:r>
            <a:rPr lang="en-US" dirty="0"/>
            <a:t>and innovation through value-based initiatives, modernization of systems, and payment reform</a:t>
          </a:r>
        </a:p>
      </dgm:t>
    </dgm:pt>
    <dgm:pt modelId="{6F91C3E6-3972-47BB-A768-7B39DE30360C}" type="parTrans" cxnId="{4EE0DC17-2E2E-49E5-9C03-1A0495C366C1}">
      <dgm:prSet/>
      <dgm:spPr/>
      <dgm:t>
        <a:bodyPr/>
        <a:lstStyle/>
        <a:p>
          <a:endParaRPr lang="en-US"/>
        </a:p>
      </dgm:t>
    </dgm:pt>
    <dgm:pt modelId="{4D387C19-CA88-4246-B438-6F2FDBEFD750}" type="sibTrans" cxnId="{4EE0DC17-2E2E-49E5-9C03-1A0495C366C1}">
      <dgm:prSet/>
      <dgm:spPr/>
      <dgm:t>
        <a:bodyPr/>
        <a:lstStyle/>
        <a:p>
          <a:endParaRPr lang="en-US"/>
        </a:p>
      </dgm:t>
    </dgm:pt>
    <dgm:pt modelId="{89CBA4D3-C8A7-4974-9ECC-85383A9C36F4}" type="pres">
      <dgm:prSet presAssocID="{68DE11EE-F2EC-4DAE-9827-1F5E132C8431}" presName="root" presStyleCnt="0">
        <dgm:presLayoutVars>
          <dgm:dir/>
          <dgm:resizeHandles val="exact"/>
        </dgm:presLayoutVars>
      </dgm:prSet>
      <dgm:spPr/>
    </dgm:pt>
    <dgm:pt modelId="{61913D0E-C877-42ED-9C90-85CF16011D8B}" type="pres">
      <dgm:prSet presAssocID="{9D7E9A03-1534-4A37-840C-F325A97CF2BF}" presName="compNode" presStyleCnt="0"/>
      <dgm:spPr/>
    </dgm:pt>
    <dgm:pt modelId="{8AC450FB-90B5-40EF-88EE-021DC290A752}" type="pres">
      <dgm:prSet presAssocID="{9D7E9A03-1534-4A37-840C-F325A97CF2BF}" presName="bgRect" presStyleLbl="bgShp" presStyleIdx="0" presStyleCnt="3"/>
      <dgm:spPr>
        <a:solidFill>
          <a:schemeClr val="accent6">
            <a:lumMod val="60000"/>
            <a:lumOff val="40000"/>
          </a:schemeClr>
        </a:solidFill>
      </dgm:spPr>
    </dgm:pt>
    <dgm:pt modelId="{73F93BE0-EE04-4757-AB29-DD55337587FA}" type="pres">
      <dgm:prSet presAssocID="{9D7E9A03-1534-4A37-840C-F325A97CF2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F68F5A96-0D47-4E39-81C8-BA37AEF8E3C8}" type="pres">
      <dgm:prSet presAssocID="{9D7E9A03-1534-4A37-840C-F325A97CF2BF}" presName="spaceRect" presStyleCnt="0"/>
      <dgm:spPr/>
    </dgm:pt>
    <dgm:pt modelId="{FC0B080E-ED21-4F80-92C7-98CAD69F499D}" type="pres">
      <dgm:prSet presAssocID="{9D7E9A03-1534-4A37-840C-F325A97CF2BF}" presName="parTx" presStyleLbl="revTx" presStyleIdx="0" presStyleCnt="3">
        <dgm:presLayoutVars>
          <dgm:chMax val="0"/>
          <dgm:chPref val="0"/>
        </dgm:presLayoutVars>
      </dgm:prSet>
      <dgm:spPr/>
    </dgm:pt>
    <dgm:pt modelId="{D60DE12E-34AE-48C4-826D-1AF06500B388}" type="pres">
      <dgm:prSet presAssocID="{D22E9D22-CA76-4678-A528-4ED41C5A82F5}" presName="sibTrans" presStyleCnt="0"/>
      <dgm:spPr/>
    </dgm:pt>
    <dgm:pt modelId="{6872401A-A5A2-4E68-9075-D51FCAAD8B5A}" type="pres">
      <dgm:prSet presAssocID="{B67301ED-11A3-4EB8-8993-57189AAE2A1F}" presName="compNode" presStyleCnt="0"/>
      <dgm:spPr/>
    </dgm:pt>
    <dgm:pt modelId="{222300A6-EEA6-42E9-813A-9A0046039164}" type="pres">
      <dgm:prSet presAssocID="{B67301ED-11A3-4EB8-8993-57189AAE2A1F}" presName="bgRect" presStyleLbl="bgShp" presStyleIdx="1" presStyleCnt="3"/>
      <dgm:spPr>
        <a:solidFill>
          <a:schemeClr val="accent6">
            <a:lumMod val="60000"/>
            <a:lumOff val="40000"/>
          </a:schemeClr>
        </a:solidFill>
      </dgm:spPr>
    </dgm:pt>
    <dgm:pt modelId="{B57A281C-5D9B-46C4-8D98-B752B3DCB6CF}" type="pres">
      <dgm:prSet presAssocID="{B67301ED-11A3-4EB8-8993-57189AAE2A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145AA85C-617B-44D7-A277-6983026F1124}" type="pres">
      <dgm:prSet presAssocID="{B67301ED-11A3-4EB8-8993-57189AAE2A1F}" presName="spaceRect" presStyleCnt="0"/>
      <dgm:spPr/>
    </dgm:pt>
    <dgm:pt modelId="{254A9B93-A82E-4324-BC17-301C6A026B0F}" type="pres">
      <dgm:prSet presAssocID="{B67301ED-11A3-4EB8-8993-57189AAE2A1F}" presName="parTx" presStyleLbl="revTx" presStyleIdx="1" presStyleCnt="3">
        <dgm:presLayoutVars>
          <dgm:chMax val="0"/>
          <dgm:chPref val="0"/>
        </dgm:presLayoutVars>
      </dgm:prSet>
      <dgm:spPr/>
    </dgm:pt>
    <dgm:pt modelId="{CE8C603A-BBFF-4552-A3D1-45A98A7E1886}" type="pres">
      <dgm:prSet presAssocID="{BDC34D4B-355C-4707-9618-44DABF8CEE2C}" presName="sibTrans" presStyleCnt="0"/>
      <dgm:spPr/>
    </dgm:pt>
    <dgm:pt modelId="{A9752FAE-DC03-49CF-9C99-871BCA4A3E1D}" type="pres">
      <dgm:prSet presAssocID="{33DFB233-7F57-47BF-A166-D1EB96A01355}" presName="compNode" presStyleCnt="0"/>
      <dgm:spPr/>
    </dgm:pt>
    <dgm:pt modelId="{204815FB-E7E6-4B6D-A585-F2B9466FACA8}" type="pres">
      <dgm:prSet presAssocID="{33DFB233-7F57-47BF-A166-D1EB96A01355}" presName="bgRect" presStyleLbl="bgShp" presStyleIdx="2" presStyleCnt="3"/>
      <dgm:spPr>
        <a:solidFill>
          <a:schemeClr val="accent6">
            <a:lumMod val="60000"/>
            <a:lumOff val="40000"/>
          </a:schemeClr>
        </a:solidFill>
      </dgm:spPr>
    </dgm:pt>
    <dgm:pt modelId="{B1008383-040B-4294-A9A0-AE033A109060}" type="pres">
      <dgm:prSet presAssocID="{33DFB233-7F57-47BF-A166-D1EB96A013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F11B3128-9B6F-476C-96C3-E8EC6547270E}" type="pres">
      <dgm:prSet presAssocID="{33DFB233-7F57-47BF-A166-D1EB96A01355}" presName="spaceRect" presStyleCnt="0"/>
      <dgm:spPr/>
    </dgm:pt>
    <dgm:pt modelId="{C6CF2CEF-F82A-4B82-9138-D847F998D307}" type="pres">
      <dgm:prSet presAssocID="{33DFB233-7F57-47BF-A166-D1EB96A01355}" presName="parTx" presStyleLbl="revTx" presStyleIdx="2" presStyleCnt="3">
        <dgm:presLayoutVars>
          <dgm:chMax val="0"/>
          <dgm:chPref val="0"/>
        </dgm:presLayoutVars>
      </dgm:prSet>
      <dgm:spPr/>
    </dgm:pt>
  </dgm:ptLst>
  <dgm:cxnLst>
    <dgm:cxn modelId="{0F4D9713-CB8F-485F-B697-B65BD35554D9}" type="presOf" srcId="{9D7E9A03-1534-4A37-840C-F325A97CF2BF}" destId="{FC0B080E-ED21-4F80-92C7-98CAD69F499D}" srcOrd="0" destOrd="0" presId="urn:microsoft.com/office/officeart/2018/2/layout/IconVerticalSolidList"/>
    <dgm:cxn modelId="{4EE0DC17-2E2E-49E5-9C03-1A0495C366C1}" srcId="{68DE11EE-F2EC-4DAE-9827-1F5E132C8431}" destId="{33DFB233-7F57-47BF-A166-D1EB96A01355}" srcOrd="2" destOrd="0" parTransId="{6F91C3E6-3972-47BB-A768-7B39DE30360C}" sibTransId="{4D387C19-CA88-4246-B438-6F2FDBEFD750}"/>
    <dgm:cxn modelId="{DB079D44-879D-4C70-BBA1-317171AD11E8}" srcId="{68DE11EE-F2EC-4DAE-9827-1F5E132C8431}" destId="{B67301ED-11A3-4EB8-8993-57189AAE2A1F}" srcOrd="1" destOrd="0" parTransId="{C85BCD3F-968D-4FED-8D25-3463D1E642D7}" sibTransId="{BDC34D4B-355C-4707-9618-44DABF8CEE2C}"/>
    <dgm:cxn modelId="{D2DB7291-91AE-4312-8B23-FF045F07F4C6}" srcId="{68DE11EE-F2EC-4DAE-9827-1F5E132C8431}" destId="{9D7E9A03-1534-4A37-840C-F325A97CF2BF}" srcOrd="0" destOrd="0" parTransId="{C8CCBFB9-E382-4DD9-8C89-0BF95FB9AA26}" sibTransId="{D22E9D22-CA76-4678-A528-4ED41C5A82F5}"/>
    <dgm:cxn modelId="{D0D0A89E-FD3E-48AD-A2D7-E3EF19042BDB}" type="presOf" srcId="{33DFB233-7F57-47BF-A166-D1EB96A01355}" destId="{C6CF2CEF-F82A-4B82-9138-D847F998D307}" srcOrd="0" destOrd="0" presId="urn:microsoft.com/office/officeart/2018/2/layout/IconVerticalSolidList"/>
    <dgm:cxn modelId="{FFF1CCBA-938A-41A4-A2F9-191ECFD5DF6C}" type="presOf" srcId="{68DE11EE-F2EC-4DAE-9827-1F5E132C8431}" destId="{89CBA4D3-C8A7-4974-9ECC-85383A9C36F4}" srcOrd="0" destOrd="0" presId="urn:microsoft.com/office/officeart/2018/2/layout/IconVerticalSolidList"/>
    <dgm:cxn modelId="{E89C40FE-3BA7-472D-86B2-65BBFC82AFEC}" type="presOf" srcId="{B67301ED-11A3-4EB8-8993-57189AAE2A1F}" destId="{254A9B93-A82E-4324-BC17-301C6A026B0F}" srcOrd="0" destOrd="0" presId="urn:microsoft.com/office/officeart/2018/2/layout/IconVerticalSolidList"/>
    <dgm:cxn modelId="{BFB5AB96-6CE4-456B-A1C4-B2FB5140FE16}" type="presParOf" srcId="{89CBA4D3-C8A7-4974-9ECC-85383A9C36F4}" destId="{61913D0E-C877-42ED-9C90-85CF16011D8B}" srcOrd="0" destOrd="0" presId="urn:microsoft.com/office/officeart/2018/2/layout/IconVerticalSolidList"/>
    <dgm:cxn modelId="{F58E515C-AD5D-4C06-90BA-4BFD5EE15CE6}" type="presParOf" srcId="{61913D0E-C877-42ED-9C90-85CF16011D8B}" destId="{8AC450FB-90B5-40EF-88EE-021DC290A752}" srcOrd="0" destOrd="0" presId="urn:microsoft.com/office/officeart/2018/2/layout/IconVerticalSolidList"/>
    <dgm:cxn modelId="{80DE7CCD-E965-4191-AF7A-9D238C3E3B81}" type="presParOf" srcId="{61913D0E-C877-42ED-9C90-85CF16011D8B}" destId="{73F93BE0-EE04-4757-AB29-DD55337587FA}" srcOrd="1" destOrd="0" presId="urn:microsoft.com/office/officeart/2018/2/layout/IconVerticalSolidList"/>
    <dgm:cxn modelId="{B4B44500-E6F7-4776-BAB0-6A0AE80F5A4A}" type="presParOf" srcId="{61913D0E-C877-42ED-9C90-85CF16011D8B}" destId="{F68F5A96-0D47-4E39-81C8-BA37AEF8E3C8}" srcOrd="2" destOrd="0" presId="urn:microsoft.com/office/officeart/2018/2/layout/IconVerticalSolidList"/>
    <dgm:cxn modelId="{FD19A64B-E8EE-45E6-A421-DF2C6A8A3F70}" type="presParOf" srcId="{61913D0E-C877-42ED-9C90-85CF16011D8B}" destId="{FC0B080E-ED21-4F80-92C7-98CAD69F499D}" srcOrd="3" destOrd="0" presId="urn:microsoft.com/office/officeart/2018/2/layout/IconVerticalSolidList"/>
    <dgm:cxn modelId="{38E1FBF0-BCA4-4AA0-A365-90F8CA598A95}" type="presParOf" srcId="{89CBA4D3-C8A7-4974-9ECC-85383A9C36F4}" destId="{D60DE12E-34AE-48C4-826D-1AF06500B388}" srcOrd="1" destOrd="0" presId="urn:microsoft.com/office/officeart/2018/2/layout/IconVerticalSolidList"/>
    <dgm:cxn modelId="{2668002C-E3CC-49AF-93C8-FBD521810A1E}" type="presParOf" srcId="{89CBA4D3-C8A7-4974-9ECC-85383A9C36F4}" destId="{6872401A-A5A2-4E68-9075-D51FCAAD8B5A}" srcOrd="2" destOrd="0" presId="urn:microsoft.com/office/officeart/2018/2/layout/IconVerticalSolidList"/>
    <dgm:cxn modelId="{BA0D116B-92B0-4383-A8DB-5AE230E246FD}" type="presParOf" srcId="{6872401A-A5A2-4E68-9075-D51FCAAD8B5A}" destId="{222300A6-EEA6-42E9-813A-9A0046039164}" srcOrd="0" destOrd="0" presId="urn:microsoft.com/office/officeart/2018/2/layout/IconVerticalSolidList"/>
    <dgm:cxn modelId="{DFBCE718-2B63-4FCB-AE7A-3E2EE88622E3}" type="presParOf" srcId="{6872401A-A5A2-4E68-9075-D51FCAAD8B5A}" destId="{B57A281C-5D9B-46C4-8D98-B752B3DCB6CF}" srcOrd="1" destOrd="0" presId="urn:microsoft.com/office/officeart/2018/2/layout/IconVerticalSolidList"/>
    <dgm:cxn modelId="{16DC3641-C2AD-412B-B15C-072FE988A8D1}" type="presParOf" srcId="{6872401A-A5A2-4E68-9075-D51FCAAD8B5A}" destId="{145AA85C-617B-44D7-A277-6983026F1124}" srcOrd="2" destOrd="0" presId="urn:microsoft.com/office/officeart/2018/2/layout/IconVerticalSolidList"/>
    <dgm:cxn modelId="{F1E79B08-8305-4501-B052-5BA726F13EA6}" type="presParOf" srcId="{6872401A-A5A2-4E68-9075-D51FCAAD8B5A}" destId="{254A9B93-A82E-4324-BC17-301C6A026B0F}" srcOrd="3" destOrd="0" presId="urn:microsoft.com/office/officeart/2018/2/layout/IconVerticalSolidList"/>
    <dgm:cxn modelId="{4ACD5FDA-18A1-4AAB-8928-E3D33F72AE69}" type="presParOf" srcId="{89CBA4D3-C8A7-4974-9ECC-85383A9C36F4}" destId="{CE8C603A-BBFF-4552-A3D1-45A98A7E1886}" srcOrd="3" destOrd="0" presId="urn:microsoft.com/office/officeart/2018/2/layout/IconVerticalSolidList"/>
    <dgm:cxn modelId="{B3DB6E80-4917-46F7-A2D5-78FD3E3AF3F1}" type="presParOf" srcId="{89CBA4D3-C8A7-4974-9ECC-85383A9C36F4}" destId="{A9752FAE-DC03-49CF-9C99-871BCA4A3E1D}" srcOrd="4" destOrd="0" presId="urn:microsoft.com/office/officeart/2018/2/layout/IconVerticalSolidList"/>
    <dgm:cxn modelId="{DEE54227-1C6D-415C-ABC5-1912D9CB384F}" type="presParOf" srcId="{A9752FAE-DC03-49CF-9C99-871BCA4A3E1D}" destId="{204815FB-E7E6-4B6D-A585-F2B9466FACA8}" srcOrd="0" destOrd="0" presId="urn:microsoft.com/office/officeart/2018/2/layout/IconVerticalSolidList"/>
    <dgm:cxn modelId="{30747CF4-2690-4556-8086-AFE84FD44B5D}" type="presParOf" srcId="{A9752FAE-DC03-49CF-9C99-871BCA4A3E1D}" destId="{B1008383-040B-4294-A9A0-AE033A109060}" srcOrd="1" destOrd="0" presId="urn:microsoft.com/office/officeart/2018/2/layout/IconVerticalSolidList"/>
    <dgm:cxn modelId="{A9A005B4-FFEA-450F-AB81-780E8F5D0378}" type="presParOf" srcId="{A9752FAE-DC03-49CF-9C99-871BCA4A3E1D}" destId="{F11B3128-9B6F-476C-96C3-E8EC6547270E}" srcOrd="2" destOrd="0" presId="urn:microsoft.com/office/officeart/2018/2/layout/IconVerticalSolidList"/>
    <dgm:cxn modelId="{0506F1D6-8D71-47F1-B4D6-F649A9AB01C2}" type="presParOf" srcId="{A9752FAE-DC03-49CF-9C99-871BCA4A3E1D}" destId="{C6CF2CEF-F82A-4B82-9138-D847F998D3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C706D2-274A-44CD-8A2B-742BDD6C167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16BDA9E-8DF5-4B32-A712-0227440B57F5}">
      <dgm:prSet custT="1"/>
      <dgm:spPr/>
      <dgm:t>
        <a:bodyPr/>
        <a:lstStyle/>
        <a:p>
          <a:r>
            <a:rPr lang="en-US" sz="1600"/>
            <a:t>Mental health Services</a:t>
          </a:r>
        </a:p>
      </dgm:t>
    </dgm:pt>
    <dgm:pt modelId="{9B7EE93A-0A49-4063-B74D-99788098BC57}" type="parTrans" cxnId="{9C253581-2DFB-413C-A00D-463A517A03A2}">
      <dgm:prSet/>
      <dgm:spPr/>
      <dgm:t>
        <a:bodyPr/>
        <a:lstStyle/>
        <a:p>
          <a:endParaRPr lang="en-US"/>
        </a:p>
      </dgm:t>
    </dgm:pt>
    <dgm:pt modelId="{E404B040-A374-4868-B3BC-7AA9FD9E8E09}" type="sibTrans" cxnId="{9C253581-2DFB-413C-A00D-463A517A03A2}">
      <dgm:prSet/>
      <dgm:spPr/>
      <dgm:t>
        <a:bodyPr/>
        <a:lstStyle/>
        <a:p>
          <a:endParaRPr lang="en-US"/>
        </a:p>
      </dgm:t>
    </dgm:pt>
    <dgm:pt modelId="{DDAB1CA3-7AA9-4A38-A176-811CFFAAEE3B}">
      <dgm:prSet custT="1"/>
      <dgm:spPr/>
      <dgm:t>
        <a:bodyPr/>
        <a:lstStyle/>
        <a:p>
          <a:r>
            <a:rPr lang="en-US" sz="1600"/>
            <a:t>Medication Support Services</a:t>
          </a:r>
        </a:p>
      </dgm:t>
    </dgm:pt>
    <dgm:pt modelId="{A91020D8-6CD5-4BA1-9A66-5BE59C2FDC3F}" type="parTrans" cxnId="{697E46C8-907A-4D8E-9B01-537D0B50E06B}">
      <dgm:prSet/>
      <dgm:spPr/>
      <dgm:t>
        <a:bodyPr/>
        <a:lstStyle/>
        <a:p>
          <a:endParaRPr lang="en-US"/>
        </a:p>
      </dgm:t>
    </dgm:pt>
    <dgm:pt modelId="{5B8DFB51-609E-4124-939A-81AE6003DA83}" type="sibTrans" cxnId="{697E46C8-907A-4D8E-9B01-537D0B50E06B}">
      <dgm:prSet/>
      <dgm:spPr/>
      <dgm:t>
        <a:bodyPr/>
        <a:lstStyle/>
        <a:p>
          <a:endParaRPr lang="en-US"/>
        </a:p>
      </dgm:t>
    </dgm:pt>
    <dgm:pt modelId="{78161FC3-85DD-4468-9152-3C8D14DFF19D}">
      <dgm:prSet custT="1"/>
      <dgm:spPr/>
      <dgm:t>
        <a:bodyPr/>
        <a:lstStyle/>
        <a:p>
          <a:r>
            <a:rPr lang="en-US" sz="1600"/>
            <a:t>Day Treatment Intensive</a:t>
          </a:r>
        </a:p>
      </dgm:t>
    </dgm:pt>
    <dgm:pt modelId="{79B0A49A-F6E8-46B8-9E67-598A8344F78B}" type="parTrans" cxnId="{8623F87A-B54B-476E-946C-A3008B9C479E}">
      <dgm:prSet/>
      <dgm:spPr/>
      <dgm:t>
        <a:bodyPr/>
        <a:lstStyle/>
        <a:p>
          <a:endParaRPr lang="en-US"/>
        </a:p>
      </dgm:t>
    </dgm:pt>
    <dgm:pt modelId="{B3D366EA-5F54-433D-9D3A-84A826778C40}" type="sibTrans" cxnId="{8623F87A-B54B-476E-946C-A3008B9C479E}">
      <dgm:prSet/>
      <dgm:spPr/>
      <dgm:t>
        <a:bodyPr/>
        <a:lstStyle/>
        <a:p>
          <a:endParaRPr lang="en-US"/>
        </a:p>
      </dgm:t>
    </dgm:pt>
    <dgm:pt modelId="{B6FBC7B5-E692-44F8-A53E-290CCB3BF281}">
      <dgm:prSet custT="1"/>
      <dgm:spPr/>
      <dgm:t>
        <a:bodyPr/>
        <a:lstStyle/>
        <a:p>
          <a:r>
            <a:rPr lang="en-US" sz="1600"/>
            <a:t>Day Rehabilitation</a:t>
          </a:r>
        </a:p>
      </dgm:t>
    </dgm:pt>
    <dgm:pt modelId="{9BD4DF5C-58AF-4F34-8F71-911AEBF0DDDF}" type="parTrans" cxnId="{A61549B5-12BD-4126-AA58-AB9C496F5C8C}">
      <dgm:prSet/>
      <dgm:spPr/>
      <dgm:t>
        <a:bodyPr/>
        <a:lstStyle/>
        <a:p>
          <a:endParaRPr lang="en-US"/>
        </a:p>
      </dgm:t>
    </dgm:pt>
    <dgm:pt modelId="{09A383E8-7E27-4EDD-94AA-2638D40C8BC3}" type="sibTrans" cxnId="{A61549B5-12BD-4126-AA58-AB9C496F5C8C}">
      <dgm:prSet/>
      <dgm:spPr/>
      <dgm:t>
        <a:bodyPr/>
        <a:lstStyle/>
        <a:p>
          <a:endParaRPr lang="en-US"/>
        </a:p>
      </dgm:t>
    </dgm:pt>
    <dgm:pt modelId="{2FFBA55A-689F-47BB-B705-3E1DB89B2E27}">
      <dgm:prSet custT="1"/>
      <dgm:spPr/>
      <dgm:t>
        <a:bodyPr/>
        <a:lstStyle/>
        <a:p>
          <a:pPr rtl="0"/>
          <a:r>
            <a:rPr lang="en-US" sz="1600"/>
            <a:t>Crisis Intervention</a:t>
          </a:r>
          <a:r>
            <a:rPr lang="en-US" sz="1600">
              <a:latin typeface="Calibri Light" panose="020F0302020204030204"/>
            </a:rPr>
            <a:t> </a:t>
          </a:r>
        </a:p>
      </dgm:t>
    </dgm:pt>
    <dgm:pt modelId="{BA3E621E-28A4-4E7D-A218-D20D0A8C95DB}" type="parTrans" cxnId="{15C0CAA7-7185-4984-B128-A46F940E35F4}">
      <dgm:prSet/>
      <dgm:spPr/>
      <dgm:t>
        <a:bodyPr/>
        <a:lstStyle/>
        <a:p>
          <a:endParaRPr lang="en-US"/>
        </a:p>
      </dgm:t>
    </dgm:pt>
    <dgm:pt modelId="{5C2892EE-6A19-405D-BB22-1AC8189326AE}" type="sibTrans" cxnId="{15C0CAA7-7185-4984-B128-A46F940E35F4}">
      <dgm:prSet/>
      <dgm:spPr/>
      <dgm:t>
        <a:bodyPr/>
        <a:lstStyle/>
        <a:p>
          <a:endParaRPr lang="en-US"/>
        </a:p>
      </dgm:t>
    </dgm:pt>
    <dgm:pt modelId="{41537AB6-4D8C-421B-9F6B-839A49273D06}">
      <dgm:prSet custT="1"/>
      <dgm:spPr/>
      <dgm:t>
        <a:bodyPr/>
        <a:lstStyle/>
        <a:p>
          <a:pPr rtl="0"/>
          <a:r>
            <a:rPr lang="en-US" sz="1600"/>
            <a:t>Crisis Stabilization</a:t>
          </a:r>
          <a:r>
            <a:rPr lang="en-US" sz="1600">
              <a:latin typeface="Calibri Light" panose="020F0302020204030204"/>
            </a:rPr>
            <a:t> </a:t>
          </a:r>
          <a:endParaRPr lang="en-US" sz="1600"/>
        </a:p>
      </dgm:t>
    </dgm:pt>
    <dgm:pt modelId="{39183B2F-0CB0-407E-B598-CCD30864D155}" type="parTrans" cxnId="{47DC86FA-1CAC-4074-811E-D5C8445C829F}">
      <dgm:prSet/>
      <dgm:spPr/>
      <dgm:t>
        <a:bodyPr/>
        <a:lstStyle/>
        <a:p>
          <a:endParaRPr lang="en-US"/>
        </a:p>
      </dgm:t>
    </dgm:pt>
    <dgm:pt modelId="{825296F9-1DA2-4695-BB61-AD1F9535F6D5}" type="sibTrans" cxnId="{47DC86FA-1CAC-4074-811E-D5C8445C829F}">
      <dgm:prSet/>
      <dgm:spPr/>
      <dgm:t>
        <a:bodyPr/>
        <a:lstStyle/>
        <a:p>
          <a:endParaRPr lang="en-US"/>
        </a:p>
      </dgm:t>
    </dgm:pt>
    <dgm:pt modelId="{F0D42A66-9ACA-4B46-B405-81C537050BE7}">
      <dgm:prSet custT="1"/>
      <dgm:spPr/>
      <dgm:t>
        <a:bodyPr/>
        <a:lstStyle/>
        <a:p>
          <a:r>
            <a:rPr lang="en-US" sz="1600"/>
            <a:t>Adult Residential Treatment Services</a:t>
          </a:r>
        </a:p>
      </dgm:t>
    </dgm:pt>
    <dgm:pt modelId="{90662379-B682-4F68-997A-BA5FB75173DA}" type="parTrans" cxnId="{CD1BDB4E-C98D-46AD-8FDC-494FE07F6779}">
      <dgm:prSet/>
      <dgm:spPr/>
      <dgm:t>
        <a:bodyPr/>
        <a:lstStyle/>
        <a:p>
          <a:endParaRPr lang="en-US"/>
        </a:p>
      </dgm:t>
    </dgm:pt>
    <dgm:pt modelId="{A59FACDE-8249-4F41-8C38-27CA2612C374}" type="sibTrans" cxnId="{CD1BDB4E-C98D-46AD-8FDC-494FE07F6779}">
      <dgm:prSet/>
      <dgm:spPr/>
      <dgm:t>
        <a:bodyPr/>
        <a:lstStyle/>
        <a:p>
          <a:endParaRPr lang="en-US"/>
        </a:p>
      </dgm:t>
    </dgm:pt>
    <dgm:pt modelId="{60D47D54-EEEF-4BA4-A6BB-DBE7503415BC}">
      <dgm:prSet custT="1"/>
      <dgm:spPr/>
      <dgm:t>
        <a:bodyPr/>
        <a:lstStyle/>
        <a:p>
          <a:pPr rtl="0"/>
          <a:r>
            <a:rPr lang="en-US" sz="1600"/>
            <a:t>Crisis Residential Treatment Services</a:t>
          </a:r>
          <a:r>
            <a:rPr lang="en-US" sz="1600">
              <a:latin typeface="Calibri Light" panose="020F0302020204030204"/>
            </a:rPr>
            <a:t> </a:t>
          </a:r>
          <a:endParaRPr lang="en-US" sz="1600"/>
        </a:p>
      </dgm:t>
    </dgm:pt>
    <dgm:pt modelId="{4EDBBCCE-7067-4739-BFDE-2DB118B32F4E}" type="parTrans" cxnId="{2D857F5B-984B-477E-A62A-834BADB69B01}">
      <dgm:prSet/>
      <dgm:spPr/>
      <dgm:t>
        <a:bodyPr/>
        <a:lstStyle/>
        <a:p>
          <a:endParaRPr lang="en-US"/>
        </a:p>
      </dgm:t>
    </dgm:pt>
    <dgm:pt modelId="{89E6297B-0F22-41D7-AF13-0AC35041CF8A}" type="sibTrans" cxnId="{2D857F5B-984B-477E-A62A-834BADB69B01}">
      <dgm:prSet/>
      <dgm:spPr/>
      <dgm:t>
        <a:bodyPr/>
        <a:lstStyle/>
        <a:p>
          <a:endParaRPr lang="en-US"/>
        </a:p>
      </dgm:t>
    </dgm:pt>
    <dgm:pt modelId="{9DD7AC01-E714-44C9-8915-0CC1DB30C6D9}">
      <dgm:prSet custT="1"/>
      <dgm:spPr/>
      <dgm:t>
        <a:bodyPr/>
        <a:lstStyle/>
        <a:p>
          <a:r>
            <a:rPr lang="en-US" sz="1600"/>
            <a:t>Psychiatric Health Facility Services</a:t>
          </a:r>
        </a:p>
      </dgm:t>
    </dgm:pt>
    <dgm:pt modelId="{3D83185E-D98C-4D79-AB9C-62D4E2B8E805}" type="parTrans" cxnId="{E0BDCBAF-A226-49E7-A52D-46E5E88CD51C}">
      <dgm:prSet/>
      <dgm:spPr/>
      <dgm:t>
        <a:bodyPr/>
        <a:lstStyle/>
        <a:p>
          <a:endParaRPr lang="en-US"/>
        </a:p>
      </dgm:t>
    </dgm:pt>
    <dgm:pt modelId="{22A32584-F659-44B0-BE2E-6A876ED47272}" type="sibTrans" cxnId="{E0BDCBAF-A226-49E7-A52D-46E5E88CD51C}">
      <dgm:prSet/>
      <dgm:spPr/>
      <dgm:t>
        <a:bodyPr/>
        <a:lstStyle/>
        <a:p>
          <a:endParaRPr lang="en-US"/>
        </a:p>
      </dgm:t>
    </dgm:pt>
    <dgm:pt modelId="{4760C55D-7E62-432E-A674-AB412E457E5E}">
      <dgm:prSet custT="1"/>
      <dgm:spPr/>
      <dgm:t>
        <a:bodyPr/>
        <a:lstStyle/>
        <a:p>
          <a:r>
            <a:rPr lang="en-US" sz="1600"/>
            <a:t>Intensive Care Coordination (for beneficiaries under the age of 21)</a:t>
          </a:r>
        </a:p>
      </dgm:t>
    </dgm:pt>
    <dgm:pt modelId="{A087769A-08AB-4DE9-BBC8-4B8DE91F8EBF}" type="parTrans" cxnId="{5FC967CE-022E-496B-A78B-91D875AF345A}">
      <dgm:prSet/>
      <dgm:spPr/>
      <dgm:t>
        <a:bodyPr/>
        <a:lstStyle/>
        <a:p>
          <a:endParaRPr lang="en-US"/>
        </a:p>
      </dgm:t>
    </dgm:pt>
    <dgm:pt modelId="{FA76BCCE-9F54-45DA-A9C7-166F075C28B1}" type="sibTrans" cxnId="{5FC967CE-022E-496B-A78B-91D875AF345A}">
      <dgm:prSet/>
      <dgm:spPr/>
      <dgm:t>
        <a:bodyPr/>
        <a:lstStyle/>
        <a:p>
          <a:endParaRPr lang="en-US"/>
        </a:p>
      </dgm:t>
    </dgm:pt>
    <dgm:pt modelId="{EE3C457C-6F99-46C5-8E5F-E80B7D7351DD}">
      <dgm:prSet custT="1"/>
      <dgm:spPr/>
      <dgm:t>
        <a:bodyPr/>
        <a:lstStyle/>
        <a:p>
          <a:pPr rtl="0"/>
          <a:r>
            <a:rPr lang="en-US" sz="1600"/>
            <a:t>Intensive Home Based Services (for beneficiaries under the age of 21)</a:t>
          </a:r>
          <a:r>
            <a:rPr lang="en-US" sz="1600">
              <a:latin typeface="Calibri Light" panose="020F0302020204030204"/>
            </a:rPr>
            <a:t> </a:t>
          </a:r>
          <a:endParaRPr lang="en-US" sz="1600"/>
        </a:p>
      </dgm:t>
    </dgm:pt>
    <dgm:pt modelId="{A246F207-113A-4E01-99C7-277B5D79D65B}" type="parTrans" cxnId="{20CA4BAF-E5A8-431D-9062-6A9ABE6D996B}">
      <dgm:prSet/>
      <dgm:spPr/>
      <dgm:t>
        <a:bodyPr/>
        <a:lstStyle/>
        <a:p>
          <a:endParaRPr lang="en-US"/>
        </a:p>
      </dgm:t>
    </dgm:pt>
    <dgm:pt modelId="{40DFD2DF-968B-448D-9125-4525CEE06B0D}" type="sibTrans" cxnId="{20CA4BAF-E5A8-431D-9062-6A9ABE6D996B}">
      <dgm:prSet/>
      <dgm:spPr/>
      <dgm:t>
        <a:bodyPr/>
        <a:lstStyle/>
        <a:p>
          <a:endParaRPr lang="en-US"/>
        </a:p>
      </dgm:t>
    </dgm:pt>
    <dgm:pt modelId="{23639687-0F60-4F97-A124-AC27B7D59C3B}">
      <dgm:prSet custT="1"/>
      <dgm:spPr/>
      <dgm:t>
        <a:bodyPr/>
        <a:lstStyle/>
        <a:p>
          <a:pPr rtl="0"/>
          <a:r>
            <a:rPr lang="en-US" sz="1600"/>
            <a:t>Therapeutic Behavioral Services (for beneficiaries under the age of 21)</a:t>
          </a:r>
          <a:r>
            <a:rPr lang="en-US" sz="1600">
              <a:latin typeface="Calibri Light" panose="020F0302020204030204"/>
            </a:rPr>
            <a:t> </a:t>
          </a:r>
          <a:endParaRPr lang="en-US" sz="1600"/>
        </a:p>
      </dgm:t>
    </dgm:pt>
    <dgm:pt modelId="{35C4C9C0-931D-4A4C-A2AB-4BD03B75B9CA}" type="parTrans" cxnId="{FA929129-FC4F-4B9C-8D9D-44E5E2C76034}">
      <dgm:prSet/>
      <dgm:spPr/>
      <dgm:t>
        <a:bodyPr/>
        <a:lstStyle/>
        <a:p>
          <a:endParaRPr lang="en-US"/>
        </a:p>
      </dgm:t>
    </dgm:pt>
    <dgm:pt modelId="{50E4E062-CC20-4DB9-86E9-502620C1ADF0}" type="sibTrans" cxnId="{FA929129-FC4F-4B9C-8D9D-44E5E2C76034}">
      <dgm:prSet/>
      <dgm:spPr/>
      <dgm:t>
        <a:bodyPr/>
        <a:lstStyle/>
        <a:p>
          <a:endParaRPr lang="en-US"/>
        </a:p>
      </dgm:t>
    </dgm:pt>
    <dgm:pt modelId="{2EF8AB0C-F962-42BB-A139-5E57B203FD1E}">
      <dgm:prSet custT="1"/>
      <dgm:spPr/>
      <dgm:t>
        <a:bodyPr/>
        <a:lstStyle/>
        <a:p>
          <a:r>
            <a:rPr lang="en-US" sz="1600"/>
            <a:t>Therapeutic Foster Care (for beneficiaries under the age of 21)</a:t>
          </a:r>
        </a:p>
      </dgm:t>
    </dgm:pt>
    <dgm:pt modelId="{881FFD17-CE06-439F-B7B2-068C7D8F8A56}" type="parTrans" cxnId="{8EC4BDEA-A1C5-4CDA-980A-5929775101AD}">
      <dgm:prSet/>
      <dgm:spPr/>
      <dgm:t>
        <a:bodyPr/>
        <a:lstStyle/>
        <a:p>
          <a:endParaRPr lang="en-US"/>
        </a:p>
      </dgm:t>
    </dgm:pt>
    <dgm:pt modelId="{5AA4CBCD-55DF-4C4C-A704-43D5A9460E8B}" type="sibTrans" cxnId="{8EC4BDEA-A1C5-4CDA-980A-5929775101AD}">
      <dgm:prSet/>
      <dgm:spPr/>
      <dgm:t>
        <a:bodyPr/>
        <a:lstStyle/>
        <a:p>
          <a:endParaRPr lang="en-US"/>
        </a:p>
      </dgm:t>
    </dgm:pt>
    <dgm:pt modelId="{F9CF085C-1BF4-4A21-BCB1-6E6AB307CF68}">
      <dgm:prSet custT="1"/>
      <dgm:spPr/>
      <dgm:t>
        <a:bodyPr/>
        <a:lstStyle/>
        <a:p>
          <a:r>
            <a:rPr lang="en-US" sz="1600"/>
            <a:t>Psychiatric Inpatient Hospital Services</a:t>
          </a:r>
        </a:p>
      </dgm:t>
    </dgm:pt>
    <dgm:pt modelId="{5705657B-934C-4BD8-A60B-541A4EEBA2B7}" type="parTrans" cxnId="{68D4E89A-382A-409A-A5F9-D2058545FA11}">
      <dgm:prSet/>
      <dgm:spPr/>
      <dgm:t>
        <a:bodyPr/>
        <a:lstStyle/>
        <a:p>
          <a:endParaRPr lang="en-US"/>
        </a:p>
      </dgm:t>
    </dgm:pt>
    <dgm:pt modelId="{B6AE851A-8521-493B-9E2C-2219E20F0BF9}" type="sibTrans" cxnId="{68D4E89A-382A-409A-A5F9-D2058545FA11}">
      <dgm:prSet/>
      <dgm:spPr/>
      <dgm:t>
        <a:bodyPr/>
        <a:lstStyle/>
        <a:p>
          <a:endParaRPr lang="en-US"/>
        </a:p>
      </dgm:t>
    </dgm:pt>
    <dgm:pt modelId="{B5876C2A-F20A-4BC6-9557-288B746AA200}">
      <dgm:prSet custT="1"/>
      <dgm:spPr/>
      <dgm:t>
        <a:bodyPr/>
        <a:lstStyle/>
        <a:p>
          <a:r>
            <a:rPr lang="en-US" sz="1600"/>
            <a:t>Targeted Case Management</a:t>
          </a:r>
        </a:p>
      </dgm:t>
    </dgm:pt>
    <dgm:pt modelId="{383A4EF2-E469-4334-8DB0-B9DA22319B79}" type="parTrans" cxnId="{54FC7FB1-F1CA-4E74-8798-16DCE5DCF28F}">
      <dgm:prSet/>
      <dgm:spPr/>
      <dgm:t>
        <a:bodyPr/>
        <a:lstStyle/>
        <a:p>
          <a:endParaRPr lang="en-US"/>
        </a:p>
      </dgm:t>
    </dgm:pt>
    <dgm:pt modelId="{43AA7EA3-1A92-49B5-9B27-25D4D2588C9C}" type="sibTrans" cxnId="{54FC7FB1-F1CA-4E74-8798-16DCE5DCF28F}">
      <dgm:prSet/>
      <dgm:spPr/>
      <dgm:t>
        <a:bodyPr/>
        <a:lstStyle/>
        <a:p>
          <a:endParaRPr lang="en-US"/>
        </a:p>
      </dgm:t>
    </dgm:pt>
    <dgm:pt modelId="{A6CEAA8D-9131-457F-8958-74032DADA56F}">
      <dgm:prSet custT="1"/>
      <dgm:spPr/>
      <dgm:t>
        <a:bodyPr/>
        <a:lstStyle/>
        <a:p>
          <a:r>
            <a:rPr lang="en-US" sz="1600"/>
            <a:t>Peer Support Services (If the MHP opted in)</a:t>
          </a:r>
        </a:p>
      </dgm:t>
    </dgm:pt>
    <dgm:pt modelId="{8522255F-EE63-469C-A770-B9B940084EC5}" type="parTrans" cxnId="{D674260D-DA05-4944-AE34-FF0390F69E94}">
      <dgm:prSet/>
      <dgm:spPr/>
      <dgm:t>
        <a:bodyPr/>
        <a:lstStyle/>
        <a:p>
          <a:endParaRPr lang="en-US"/>
        </a:p>
      </dgm:t>
    </dgm:pt>
    <dgm:pt modelId="{3ED8ED33-31BF-4B9C-8E10-F07EF0C377F7}" type="sibTrans" cxnId="{D674260D-DA05-4944-AE34-FF0390F69E94}">
      <dgm:prSet/>
      <dgm:spPr/>
      <dgm:t>
        <a:bodyPr/>
        <a:lstStyle/>
        <a:p>
          <a:endParaRPr lang="en-US"/>
        </a:p>
      </dgm:t>
    </dgm:pt>
    <dgm:pt modelId="{A1723DA9-405E-49ED-80C0-686C2391AD62}">
      <dgm:prSet custT="1"/>
      <dgm:spPr/>
      <dgm:t>
        <a:bodyPr/>
        <a:lstStyle/>
        <a:p>
          <a:pPr rtl="0"/>
          <a:r>
            <a:rPr lang="en-US" sz="1300"/>
            <a:t>For beneficiaries under the age of 21, the Contractor shall provide all medically necessary SMHS required under federal Medicaid law for EPSDT</a:t>
          </a:r>
        </a:p>
      </dgm:t>
    </dgm:pt>
    <dgm:pt modelId="{C0299FB4-41BC-4E87-B10A-EE9502F925AD}" type="parTrans" cxnId="{56828991-97B1-44AA-98D7-6DDC40986D8B}">
      <dgm:prSet/>
      <dgm:spPr/>
      <dgm:t>
        <a:bodyPr/>
        <a:lstStyle/>
        <a:p>
          <a:endParaRPr lang="en-US"/>
        </a:p>
      </dgm:t>
    </dgm:pt>
    <dgm:pt modelId="{510A1D46-3D97-4757-BEF5-3003E6169A30}" type="sibTrans" cxnId="{56828991-97B1-44AA-98D7-6DDC40986D8B}">
      <dgm:prSet/>
      <dgm:spPr/>
      <dgm:t>
        <a:bodyPr/>
        <a:lstStyle/>
        <a:p>
          <a:endParaRPr lang="en-US"/>
        </a:p>
      </dgm:t>
    </dgm:pt>
    <dgm:pt modelId="{B4D4212F-4A22-4D92-AFAE-6D0A8CB21BC0}" type="pres">
      <dgm:prSet presAssocID="{37C706D2-274A-44CD-8A2B-742BDD6C1677}" presName="diagram" presStyleCnt="0">
        <dgm:presLayoutVars>
          <dgm:dir/>
          <dgm:resizeHandles val="exact"/>
        </dgm:presLayoutVars>
      </dgm:prSet>
      <dgm:spPr/>
    </dgm:pt>
    <dgm:pt modelId="{2FC63BAA-4E61-466B-804B-018252EFDA58}" type="pres">
      <dgm:prSet presAssocID="{216BDA9E-8DF5-4B32-A712-0227440B57F5}" presName="node" presStyleLbl="node1" presStyleIdx="0" presStyleCnt="17">
        <dgm:presLayoutVars>
          <dgm:bulletEnabled val="1"/>
        </dgm:presLayoutVars>
      </dgm:prSet>
      <dgm:spPr/>
    </dgm:pt>
    <dgm:pt modelId="{077F7E9F-807A-43CE-82A8-DBA961D19DEA}" type="pres">
      <dgm:prSet presAssocID="{E404B040-A374-4868-B3BC-7AA9FD9E8E09}" presName="sibTrans" presStyleCnt="0"/>
      <dgm:spPr/>
    </dgm:pt>
    <dgm:pt modelId="{F552D4CF-BFFC-4B9B-9C0B-546EC2B1A96B}" type="pres">
      <dgm:prSet presAssocID="{DDAB1CA3-7AA9-4A38-A176-811CFFAAEE3B}" presName="node" presStyleLbl="node1" presStyleIdx="1" presStyleCnt="17">
        <dgm:presLayoutVars>
          <dgm:bulletEnabled val="1"/>
        </dgm:presLayoutVars>
      </dgm:prSet>
      <dgm:spPr/>
    </dgm:pt>
    <dgm:pt modelId="{55087088-83B5-4A7D-A66A-9E4709646E89}" type="pres">
      <dgm:prSet presAssocID="{5B8DFB51-609E-4124-939A-81AE6003DA83}" presName="sibTrans" presStyleCnt="0"/>
      <dgm:spPr/>
    </dgm:pt>
    <dgm:pt modelId="{CCD2F9FC-F7F9-4444-95BD-7CAB57F77AA6}" type="pres">
      <dgm:prSet presAssocID="{78161FC3-85DD-4468-9152-3C8D14DFF19D}" presName="node" presStyleLbl="node1" presStyleIdx="2" presStyleCnt="17">
        <dgm:presLayoutVars>
          <dgm:bulletEnabled val="1"/>
        </dgm:presLayoutVars>
      </dgm:prSet>
      <dgm:spPr/>
    </dgm:pt>
    <dgm:pt modelId="{458DD41F-F19A-4B74-84A6-8703D5A5B0AA}" type="pres">
      <dgm:prSet presAssocID="{B3D366EA-5F54-433D-9D3A-84A826778C40}" presName="sibTrans" presStyleCnt="0"/>
      <dgm:spPr/>
    </dgm:pt>
    <dgm:pt modelId="{7180BC6D-172C-4E78-81E8-A0345F89F8A8}" type="pres">
      <dgm:prSet presAssocID="{B6FBC7B5-E692-44F8-A53E-290CCB3BF281}" presName="node" presStyleLbl="node1" presStyleIdx="3" presStyleCnt="17">
        <dgm:presLayoutVars>
          <dgm:bulletEnabled val="1"/>
        </dgm:presLayoutVars>
      </dgm:prSet>
      <dgm:spPr/>
    </dgm:pt>
    <dgm:pt modelId="{C1F192EF-64CA-4624-8513-3DBD4BAEECAF}" type="pres">
      <dgm:prSet presAssocID="{09A383E8-7E27-4EDD-94AA-2638D40C8BC3}" presName="sibTrans" presStyleCnt="0"/>
      <dgm:spPr/>
    </dgm:pt>
    <dgm:pt modelId="{C36A1825-36F1-432E-89B5-77838581AEE5}" type="pres">
      <dgm:prSet presAssocID="{2FFBA55A-689F-47BB-B705-3E1DB89B2E27}" presName="node" presStyleLbl="node1" presStyleIdx="4" presStyleCnt="17">
        <dgm:presLayoutVars>
          <dgm:bulletEnabled val="1"/>
        </dgm:presLayoutVars>
      </dgm:prSet>
      <dgm:spPr/>
    </dgm:pt>
    <dgm:pt modelId="{D79D9B56-248E-4C72-9A81-F6B853782169}" type="pres">
      <dgm:prSet presAssocID="{5C2892EE-6A19-405D-BB22-1AC8189326AE}" presName="sibTrans" presStyleCnt="0"/>
      <dgm:spPr/>
    </dgm:pt>
    <dgm:pt modelId="{F78F7EE4-7086-4638-B8DA-606A60CFBBD4}" type="pres">
      <dgm:prSet presAssocID="{41537AB6-4D8C-421B-9F6B-839A49273D06}" presName="node" presStyleLbl="node1" presStyleIdx="5" presStyleCnt="17">
        <dgm:presLayoutVars>
          <dgm:bulletEnabled val="1"/>
        </dgm:presLayoutVars>
      </dgm:prSet>
      <dgm:spPr/>
    </dgm:pt>
    <dgm:pt modelId="{875D9BE7-2B3E-423A-ADB8-522BDECD480D}" type="pres">
      <dgm:prSet presAssocID="{825296F9-1DA2-4695-BB61-AD1F9535F6D5}" presName="sibTrans" presStyleCnt="0"/>
      <dgm:spPr/>
    </dgm:pt>
    <dgm:pt modelId="{5E211072-BF34-4F6F-8E6D-870FBFD886BF}" type="pres">
      <dgm:prSet presAssocID="{F0D42A66-9ACA-4B46-B405-81C537050BE7}" presName="node" presStyleLbl="node1" presStyleIdx="6" presStyleCnt="17" custScaleY="111597">
        <dgm:presLayoutVars>
          <dgm:bulletEnabled val="1"/>
        </dgm:presLayoutVars>
      </dgm:prSet>
      <dgm:spPr/>
    </dgm:pt>
    <dgm:pt modelId="{59A9DB35-CD6B-4B95-8241-E906B6489D74}" type="pres">
      <dgm:prSet presAssocID="{A59FACDE-8249-4F41-8C38-27CA2612C374}" presName="sibTrans" presStyleCnt="0"/>
      <dgm:spPr/>
    </dgm:pt>
    <dgm:pt modelId="{18143B8E-7263-4454-9DE9-7881B584C33D}" type="pres">
      <dgm:prSet presAssocID="{60D47D54-EEEF-4BA4-A6BB-DBE7503415BC}" presName="node" presStyleLbl="node1" presStyleIdx="7" presStyleCnt="17" custScaleY="117031">
        <dgm:presLayoutVars>
          <dgm:bulletEnabled val="1"/>
        </dgm:presLayoutVars>
      </dgm:prSet>
      <dgm:spPr/>
    </dgm:pt>
    <dgm:pt modelId="{8C84825A-6D17-4290-BED1-952E4C2C230B}" type="pres">
      <dgm:prSet presAssocID="{89E6297B-0F22-41D7-AF13-0AC35041CF8A}" presName="sibTrans" presStyleCnt="0"/>
      <dgm:spPr/>
    </dgm:pt>
    <dgm:pt modelId="{2C7F258A-2BB3-43B5-93CF-B27968A0F1C3}" type="pres">
      <dgm:prSet presAssocID="{9DD7AC01-E714-44C9-8915-0CC1DB30C6D9}" presName="node" presStyleLbl="node1" presStyleIdx="8" presStyleCnt="17" custScaleY="122465">
        <dgm:presLayoutVars>
          <dgm:bulletEnabled val="1"/>
        </dgm:presLayoutVars>
      </dgm:prSet>
      <dgm:spPr/>
    </dgm:pt>
    <dgm:pt modelId="{0E2E3505-51BF-4C94-A10D-EE0790BDD041}" type="pres">
      <dgm:prSet presAssocID="{22A32584-F659-44B0-BE2E-6A876ED47272}" presName="sibTrans" presStyleCnt="0"/>
      <dgm:spPr/>
    </dgm:pt>
    <dgm:pt modelId="{B4919874-B1EF-4D1D-8DFF-18869BD7F3B9}" type="pres">
      <dgm:prSet presAssocID="{4760C55D-7E62-432E-A674-AB412E457E5E}" presName="node" presStyleLbl="node1" presStyleIdx="9" presStyleCnt="17" custScaleY="117031">
        <dgm:presLayoutVars>
          <dgm:bulletEnabled val="1"/>
        </dgm:presLayoutVars>
      </dgm:prSet>
      <dgm:spPr/>
    </dgm:pt>
    <dgm:pt modelId="{C388B00B-55FE-4DFB-ACC3-C2C51A3CDF58}" type="pres">
      <dgm:prSet presAssocID="{FA76BCCE-9F54-45DA-A9C7-166F075C28B1}" presName="sibTrans" presStyleCnt="0"/>
      <dgm:spPr/>
    </dgm:pt>
    <dgm:pt modelId="{82245EEA-3B37-4DA1-8527-66C230F08B0A}" type="pres">
      <dgm:prSet presAssocID="{EE3C457C-6F99-46C5-8E5F-E80B7D7351DD}" presName="node" presStyleLbl="node1" presStyleIdx="10" presStyleCnt="17" custScaleY="117031">
        <dgm:presLayoutVars>
          <dgm:bulletEnabled val="1"/>
        </dgm:presLayoutVars>
      </dgm:prSet>
      <dgm:spPr/>
    </dgm:pt>
    <dgm:pt modelId="{F5F3B17E-564F-4690-B445-E8598C605389}" type="pres">
      <dgm:prSet presAssocID="{40DFD2DF-968B-448D-9125-4525CEE06B0D}" presName="sibTrans" presStyleCnt="0"/>
      <dgm:spPr/>
    </dgm:pt>
    <dgm:pt modelId="{A91DF6B7-AA0A-44ED-BE6C-1AB79910603D}" type="pres">
      <dgm:prSet presAssocID="{23639687-0F60-4F97-A124-AC27B7D59C3B}" presName="node" presStyleLbl="node1" presStyleIdx="11" presStyleCnt="17" custScaleY="119748">
        <dgm:presLayoutVars>
          <dgm:bulletEnabled val="1"/>
        </dgm:presLayoutVars>
      </dgm:prSet>
      <dgm:spPr/>
    </dgm:pt>
    <dgm:pt modelId="{15162B0E-CB9D-454E-AC00-182ED1830272}" type="pres">
      <dgm:prSet presAssocID="{50E4E062-CC20-4DB9-86E9-502620C1ADF0}" presName="sibTrans" presStyleCnt="0"/>
      <dgm:spPr/>
    </dgm:pt>
    <dgm:pt modelId="{14DB241C-DBE2-45C3-8334-24D775B63261}" type="pres">
      <dgm:prSet presAssocID="{2EF8AB0C-F962-42BB-A139-5E57B203FD1E}" presName="node" presStyleLbl="node1" presStyleIdx="12" presStyleCnt="17" custScaleY="119810" custLinFactNeighborX="-815" custLinFactNeighborY="21736">
        <dgm:presLayoutVars>
          <dgm:bulletEnabled val="1"/>
        </dgm:presLayoutVars>
      </dgm:prSet>
      <dgm:spPr/>
    </dgm:pt>
    <dgm:pt modelId="{3D6A314D-2D4F-413B-B965-38CA5B146E8A}" type="pres">
      <dgm:prSet presAssocID="{5AA4CBCD-55DF-4C4C-A704-43D5A9460E8B}" presName="sibTrans" presStyleCnt="0"/>
      <dgm:spPr/>
    </dgm:pt>
    <dgm:pt modelId="{983D2353-E64C-443D-8534-56E0E881FF58}" type="pres">
      <dgm:prSet presAssocID="{F9CF085C-1BF4-4A21-BCB1-6E6AB307CF68}" presName="node" presStyleLbl="node1" presStyleIdx="13" presStyleCnt="17" custScaleY="119810" custLinFactNeighborX="-815" custLinFactNeighborY="20377">
        <dgm:presLayoutVars>
          <dgm:bulletEnabled val="1"/>
        </dgm:presLayoutVars>
      </dgm:prSet>
      <dgm:spPr/>
    </dgm:pt>
    <dgm:pt modelId="{5E380CAB-50EE-45E0-80C4-67247EF994FA}" type="pres">
      <dgm:prSet presAssocID="{B6AE851A-8521-493B-9E2C-2219E20F0BF9}" presName="sibTrans" presStyleCnt="0"/>
      <dgm:spPr/>
    </dgm:pt>
    <dgm:pt modelId="{8795B0A3-83B4-40A2-8B2A-74FD7AA138ED}" type="pres">
      <dgm:prSet presAssocID="{B5876C2A-F20A-4BC6-9557-288B746AA200}" presName="node" presStyleLbl="node1" presStyleIdx="14" presStyleCnt="17" custScaleY="119810" custLinFactNeighborX="2218" custLinFactNeighborY="21736">
        <dgm:presLayoutVars>
          <dgm:bulletEnabled val="1"/>
        </dgm:presLayoutVars>
      </dgm:prSet>
      <dgm:spPr/>
    </dgm:pt>
    <dgm:pt modelId="{B6BDE6A3-119E-4BEB-8567-70702B46015D}" type="pres">
      <dgm:prSet presAssocID="{43AA7EA3-1A92-49B5-9B27-25D4D2588C9C}" presName="sibTrans" presStyleCnt="0"/>
      <dgm:spPr/>
    </dgm:pt>
    <dgm:pt modelId="{E70A17F0-269C-4879-B01F-3067067A314E}" type="pres">
      <dgm:prSet presAssocID="{A6CEAA8D-9131-457F-8958-74032DADA56F}" presName="node" presStyleLbl="node1" presStyleIdx="15" presStyleCnt="17" custScaleY="117092" custLinFactNeighborX="3260" custLinFactNeighborY="21735">
        <dgm:presLayoutVars>
          <dgm:bulletEnabled val="1"/>
        </dgm:presLayoutVars>
      </dgm:prSet>
      <dgm:spPr/>
    </dgm:pt>
    <dgm:pt modelId="{CAC17E78-320C-4656-B308-459C8A62D2A1}" type="pres">
      <dgm:prSet presAssocID="{3ED8ED33-31BF-4B9C-8E10-F07EF0C377F7}" presName="sibTrans" presStyleCnt="0"/>
      <dgm:spPr/>
    </dgm:pt>
    <dgm:pt modelId="{D1F436CA-6D0F-47E0-80D5-2114295D8A3D}" type="pres">
      <dgm:prSet presAssocID="{A1723DA9-405E-49ED-80C0-686C2391AD62}" presName="node" presStyleLbl="node1" presStyleIdx="16" presStyleCnt="17" custScaleY="116363" custLinFactNeighborX="7387" custLinFactNeighborY="17660">
        <dgm:presLayoutVars>
          <dgm:bulletEnabled val="1"/>
        </dgm:presLayoutVars>
      </dgm:prSet>
      <dgm:spPr/>
    </dgm:pt>
  </dgm:ptLst>
  <dgm:cxnLst>
    <dgm:cxn modelId="{2EAEE705-E823-4EEE-BA6B-B117FEB58D91}" type="presOf" srcId="{DDAB1CA3-7AA9-4A38-A176-811CFFAAEE3B}" destId="{F552D4CF-BFFC-4B9B-9C0B-546EC2B1A96B}" srcOrd="0" destOrd="0" presId="urn:microsoft.com/office/officeart/2005/8/layout/default"/>
    <dgm:cxn modelId="{D674260D-DA05-4944-AE34-FF0390F69E94}" srcId="{37C706D2-274A-44CD-8A2B-742BDD6C1677}" destId="{A6CEAA8D-9131-457F-8958-74032DADA56F}" srcOrd="15" destOrd="0" parTransId="{8522255F-EE63-469C-A770-B9B940084EC5}" sibTransId="{3ED8ED33-31BF-4B9C-8E10-F07EF0C377F7}"/>
    <dgm:cxn modelId="{F2085B1B-FFCF-4D26-A663-45C02C4F804B}" type="presOf" srcId="{B6FBC7B5-E692-44F8-A53E-290CCB3BF281}" destId="{7180BC6D-172C-4E78-81E8-A0345F89F8A8}" srcOrd="0" destOrd="0" presId="urn:microsoft.com/office/officeart/2005/8/layout/default"/>
    <dgm:cxn modelId="{6AB43A26-1CEB-48B6-9922-BEBA802DBADF}" type="presOf" srcId="{4760C55D-7E62-432E-A674-AB412E457E5E}" destId="{B4919874-B1EF-4D1D-8DFF-18869BD7F3B9}" srcOrd="0" destOrd="0" presId="urn:microsoft.com/office/officeart/2005/8/layout/default"/>
    <dgm:cxn modelId="{FA929129-FC4F-4B9C-8D9D-44E5E2C76034}" srcId="{37C706D2-274A-44CD-8A2B-742BDD6C1677}" destId="{23639687-0F60-4F97-A124-AC27B7D59C3B}" srcOrd="11" destOrd="0" parTransId="{35C4C9C0-931D-4A4C-A2AB-4BD03B75B9CA}" sibTransId="{50E4E062-CC20-4DB9-86E9-502620C1ADF0}"/>
    <dgm:cxn modelId="{70123C5B-54E9-43E9-B998-C501BB0C01D2}" type="presOf" srcId="{37C706D2-274A-44CD-8A2B-742BDD6C1677}" destId="{B4D4212F-4A22-4D92-AFAE-6D0A8CB21BC0}" srcOrd="0" destOrd="0" presId="urn:microsoft.com/office/officeart/2005/8/layout/default"/>
    <dgm:cxn modelId="{2D857F5B-984B-477E-A62A-834BADB69B01}" srcId="{37C706D2-274A-44CD-8A2B-742BDD6C1677}" destId="{60D47D54-EEEF-4BA4-A6BB-DBE7503415BC}" srcOrd="7" destOrd="0" parTransId="{4EDBBCCE-7067-4739-BFDE-2DB118B32F4E}" sibTransId="{89E6297B-0F22-41D7-AF13-0AC35041CF8A}"/>
    <dgm:cxn modelId="{EF0FE66B-C463-4DA2-A82D-C501033B0807}" type="presOf" srcId="{2FFBA55A-689F-47BB-B705-3E1DB89B2E27}" destId="{C36A1825-36F1-432E-89B5-77838581AEE5}" srcOrd="0" destOrd="0" presId="urn:microsoft.com/office/officeart/2005/8/layout/default"/>
    <dgm:cxn modelId="{AC85306D-CA26-4870-B9DC-976A64DBB03C}" type="presOf" srcId="{41537AB6-4D8C-421B-9F6B-839A49273D06}" destId="{F78F7EE4-7086-4638-B8DA-606A60CFBBD4}" srcOrd="0" destOrd="0" presId="urn:microsoft.com/office/officeart/2005/8/layout/default"/>
    <dgm:cxn modelId="{0726DF4D-5C58-416C-9921-2F5E387106C0}" type="presOf" srcId="{216BDA9E-8DF5-4B32-A712-0227440B57F5}" destId="{2FC63BAA-4E61-466B-804B-018252EFDA58}" srcOrd="0" destOrd="0" presId="urn:microsoft.com/office/officeart/2005/8/layout/default"/>
    <dgm:cxn modelId="{CD1BDB4E-C98D-46AD-8FDC-494FE07F6779}" srcId="{37C706D2-274A-44CD-8A2B-742BDD6C1677}" destId="{F0D42A66-9ACA-4B46-B405-81C537050BE7}" srcOrd="6" destOrd="0" parTransId="{90662379-B682-4F68-997A-BA5FB75173DA}" sibTransId="{A59FACDE-8249-4F41-8C38-27CA2612C374}"/>
    <dgm:cxn modelId="{BD9F4F77-CFF5-4229-8AA1-C14A807021D8}" type="presOf" srcId="{A1723DA9-405E-49ED-80C0-686C2391AD62}" destId="{D1F436CA-6D0F-47E0-80D5-2114295D8A3D}" srcOrd="0" destOrd="0" presId="urn:microsoft.com/office/officeart/2005/8/layout/default"/>
    <dgm:cxn modelId="{E62BED5A-A776-45DC-80BE-69B40C97A80D}" type="presOf" srcId="{F0D42A66-9ACA-4B46-B405-81C537050BE7}" destId="{5E211072-BF34-4F6F-8E6D-870FBFD886BF}" srcOrd="0" destOrd="0" presId="urn:microsoft.com/office/officeart/2005/8/layout/default"/>
    <dgm:cxn modelId="{8623F87A-B54B-476E-946C-A3008B9C479E}" srcId="{37C706D2-274A-44CD-8A2B-742BDD6C1677}" destId="{78161FC3-85DD-4468-9152-3C8D14DFF19D}" srcOrd="2" destOrd="0" parTransId="{79B0A49A-F6E8-46B8-9E67-598A8344F78B}" sibTransId="{B3D366EA-5F54-433D-9D3A-84A826778C40}"/>
    <dgm:cxn modelId="{F831417E-0068-4785-9242-2B0C1A1F86CF}" type="presOf" srcId="{EE3C457C-6F99-46C5-8E5F-E80B7D7351DD}" destId="{82245EEA-3B37-4DA1-8527-66C230F08B0A}" srcOrd="0" destOrd="0" presId="urn:microsoft.com/office/officeart/2005/8/layout/default"/>
    <dgm:cxn modelId="{9C253581-2DFB-413C-A00D-463A517A03A2}" srcId="{37C706D2-274A-44CD-8A2B-742BDD6C1677}" destId="{216BDA9E-8DF5-4B32-A712-0227440B57F5}" srcOrd="0" destOrd="0" parTransId="{9B7EE93A-0A49-4063-B74D-99788098BC57}" sibTransId="{E404B040-A374-4868-B3BC-7AA9FD9E8E09}"/>
    <dgm:cxn modelId="{56828991-97B1-44AA-98D7-6DDC40986D8B}" srcId="{37C706D2-274A-44CD-8A2B-742BDD6C1677}" destId="{A1723DA9-405E-49ED-80C0-686C2391AD62}" srcOrd="16" destOrd="0" parTransId="{C0299FB4-41BC-4E87-B10A-EE9502F925AD}" sibTransId="{510A1D46-3D97-4757-BEF5-3003E6169A30}"/>
    <dgm:cxn modelId="{0DAC9794-E4C1-480B-B5DC-EC57F08389EC}" type="presOf" srcId="{60D47D54-EEEF-4BA4-A6BB-DBE7503415BC}" destId="{18143B8E-7263-4454-9DE9-7881B584C33D}" srcOrd="0" destOrd="0" presId="urn:microsoft.com/office/officeart/2005/8/layout/default"/>
    <dgm:cxn modelId="{68D4E89A-382A-409A-A5F9-D2058545FA11}" srcId="{37C706D2-274A-44CD-8A2B-742BDD6C1677}" destId="{F9CF085C-1BF4-4A21-BCB1-6E6AB307CF68}" srcOrd="13" destOrd="0" parTransId="{5705657B-934C-4BD8-A60B-541A4EEBA2B7}" sibTransId="{B6AE851A-8521-493B-9E2C-2219E20F0BF9}"/>
    <dgm:cxn modelId="{E0A0EFA1-7502-4BD7-89E7-CB3E972AC8DA}" type="presOf" srcId="{F9CF085C-1BF4-4A21-BCB1-6E6AB307CF68}" destId="{983D2353-E64C-443D-8534-56E0E881FF58}" srcOrd="0" destOrd="0" presId="urn:microsoft.com/office/officeart/2005/8/layout/default"/>
    <dgm:cxn modelId="{15C0CAA7-7185-4984-B128-A46F940E35F4}" srcId="{37C706D2-274A-44CD-8A2B-742BDD6C1677}" destId="{2FFBA55A-689F-47BB-B705-3E1DB89B2E27}" srcOrd="4" destOrd="0" parTransId="{BA3E621E-28A4-4E7D-A218-D20D0A8C95DB}" sibTransId="{5C2892EE-6A19-405D-BB22-1AC8189326AE}"/>
    <dgm:cxn modelId="{F19EB4AE-017D-42BC-B533-C72CCD502735}" type="presOf" srcId="{23639687-0F60-4F97-A124-AC27B7D59C3B}" destId="{A91DF6B7-AA0A-44ED-BE6C-1AB79910603D}" srcOrd="0" destOrd="0" presId="urn:microsoft.com/office/officeart/2005/8/layout/default"/>
    <dgm:cxn modelId="{20CA4BAF-E5A8-431D-9062-6A9ABE6D996B}" srcId="{37C706D2-274A-44CD-8A2B-742BDD6C1677}" destId="{EE3C457C-6F99-46C5-8E5F-E80B7D7351DD}" srcOrd="10" destOrd="0" parTransId="{A246F207-113A-4E01-99C7-277B5D79D65B}" sibTransId="{40DFD2DF-968B-448D-9125-4525CEE06B0D}"/>
    <dgm:cxn modelId="{E0BDCBAF-A226-49E7-A52D-46E5E88CD51C}" srcId="{37C706D2-274A-44CD-8A2B-742BDD6C1677}" destId="{9DD7AC01-E714-44C9-8915-0CC1DB30C6D9}" srcOrd="8" destOrd="0" parTransId="{3D83185E-D98C-4D79-AB9C-62D4E2B8E805}" sibTransId="{22A32584-F659-44B0-BE2E-6A876ED47272}"/>
    <dgm:cxn modelId="{03A1D8B0-37FD-4572-8E97-E7BCC469005D}" type="presOf" srcId="{A6CEAA8D-9131-457F-8958-74032DADA56F}" destId="{E70A17F0-269C-4879-B01F-3067067A314E}" srcOrd="0" destOrd="0" presId="urn:microsoft.com/office/officeart/2005/8/layout/default"/>
    <dgm:cxn modelId="{54FC7FB1-F1CA-4E74-8798-16DCE5DCF28F}" srcId="{37C706D2-274A-44CD-8A2B-742BDD6C1677}" destId="{B5876C2A-F20A-4BC6-9557-288B746AA200}" srcOrd="14" destOrd="0" parTransId="{383A4EF2-E469-4334-8DB0-B9DA22319B79}" sibTransId="{43AA7EA3-1A92-49B5-9B27-25D4D2588C9C}"/>
    <dgm:cxn modelId="{DAD101B5-AA47-4B95-ACDF-904CA203584B}" type="presOf" srcId="{2EF8AB0C-F962-42BB-A139-5E57B203FD1E}" destId="{14DB241C-DBE2-45C3-8334-24D775B63261}" srcOrd="0" destOrd="0" presId="urn:microsoft.com/office/officeart/2005/8/layout/default"/>
    <dgm:cxn modelId="{A61549B5-12BD-4126-AA58-AB9C496F5C8C}" srcId="{37C706D2-274A-44CD-8A2B-742BDD6C1677}" destId="{B6FBC7B5-E692-44F8-A53E-290CCB3BF281}" srcOrd="3" destOrd="0" parTransId="{9BD4DF5C-58AF-4F34-8F71-911AEBF0DDDF}" sibTransId="{09A383E8-7E27-4EDD-94AA-2638D40C8BC3}"/>
    <dgm:cxn modelId="{AB207AB8-745F-4460-BA22-430DFD3E4D0A}" type="presOf" srcId="{B5876C2A-F20A-4BC6-9557-288B746AA200}" destId="{8795B0A3-83B4-40A2-8B2A-74FD7AA138ED}" srcOrd="0" destOrd="0" presId="urn:microsoft.com/office/officeart/2005/8/layout/default"/>
    <dgm:cxn modelId="{680F76BB-F8D9-43DA-B4D1-40008F203B3A}" type="presOf" srcId="{78161FC3-85DD-4468-9152-3C8D14DFF19D}" destId="{CCD2F9FC-F7F9-4444-95BD-7CAB57F77AA6}" srcOrd="0" destOrd="0" presId="urn:microsoft.com/office/officeart/2005/8/layout/default"/>
    <dgm:cxn modelId="{697E46C8-907A-4D8E-9B01-537D0B50E06B}" srcId="{37C706D2-274A-44CD-8A2B-742BDD6C1677}" destId="{DDAB1CA3-7AA9-4A38-A176-811CFFAAEE3B}" srcOrd="1" destOrd="0" parTransId="{A91020D8-6CD5-4BA1-9A66-5BE59C2FDC3F}" sibTransId="{5B8DFB51-609E-4124-939A-81AE6003DA83}"/>
    <dgm:cxn modelId="{F563C3CC-007A-452E-93D9-9C9EADF43086}" type="presOf" srcId="{9DD7AC01-E714-44C9-8915-0CC1DB30C6D9}" destId="{2C7F258A-2BB3-43B5-93CF-B27968A0F1C3}" srcOrd="0" destOrd="0" presId="urn:microsoft.com/office/officeart/2005/8/layout/default"/>
    <dgm:cxn modelId="{5FC967CE-022E-496B-A78B-91D875AF345A}" srcId="{37C706D2-274A-44CD-8A2B-742BDD6C1677}" destId="{4760C55D-7E62-432E-A674-AB412E457E5E}" srcOrd="9" destOrd="0" parTransId="{A087769A-08AB-4DE9-BBC8-4B8DE91F8EBF}" sibTransId="{FA76BCCE-9F54-45DA-A9C7-166F075C28B1}"/>
    <dgm:cxn modelId="{8EC4BDEA-A1C5-4CDA-980A-5929775101AD}" srcId="{37C706D2-274A-44CD-8A2B-742BDD6C1677}" destId="{2EF8AB0C-F962-42BB-A139-5E57B203FD1E}" srcOrd="12" destOrd="0" parTransId="{881FFD17-CE06-439F-B7B2-068C7D8F8A56}" sibTransId="{5AA4CBCD-55DF-4C4C-A704-43D5A9460E8B}"/>
    <dgm:cxn modelId="{47DC86FA-1CAC-4074-811E-D5C8445C829F}" srcId="{37C706D2-274A-44CD-8A2B-742BDD6C1677}" destId="{41537AB6-4D8C-421B-9F6B-839A49273D06}" srcOrd="5" destOrd="0" parTransId="{39183B2F-0CB0-407E-B598-CCD30864D155}" sibTransId="{825296F9-1DA2-4695-BB61-AD1F9535F6D5}"/>
    <dgm:cxn modelId="{80B3977F-2F60-46C1-B8E1-91F12DCE2F3B}" type="presParOf" srcId="{B4D4212F-4A22-4D92-AFAE-6D0A8CB21BC0}" destId="{2FC63BAA-4E61-466B-804B-018252EFDA58}" srcOrd="0" destOrd="0" presId="urn:microsoft.com/office/officeart/2005/8/layout/default"/>
    <dgm:cxn modelId="{C55CE858-C617-415F-A4FD-DA6EDFB4C52B}" type="presParOf" srcId="{B4D4212F-4A22-4D92-AFAE-6D0A8CB21BC0}" destId="{077F7E9F-807A-43CE-82A8-DBA961D19DEA}" srcOrd="1" destOrd="0" presId="urn:microsoft.com/office/officeart/2005/8/layout/default"/>
    <dgm:cxn modelId="{ABD16C4E-72E5-488F-B8D3-6C9D2E7BBE8C}" type="presParOf" srcId="{B4D4212F-4A22-4D92-AFAE-6D0A8CB21BC0}" destId="{F552D4CF-BFFC-4B9B-9C0B-546EC2B1A96B}" srcOrd="2" destOrd="0" presId="urn:microsoft.com/office/officeart/2005/8/layout/default"/>
    <dgm:cxn modelId="{C84C3814-A126-4B2A-A551-18CC7546C293}" type="presParOf" srcId="{B4D4212F-4A22-4D92-AFAE-6D0A8CB21BC0}" destId="{55087088-83B5-4A7D-A66A-9E4709646E89}" srcOrd="3" destOrd="0" presId="urn:microsoft.com/office/officeart/2005/8/layout/default"/>
    <dgm:cxn modelId="{ABDA40DF-AAA0-4B5A-8B80-21D64E23537F}" type="presParOf" srcId="{B4D4212F-4A22-4D92-AFAE-6D0A8CB21BC0}" destId="{CCD2F9FC-F7F9-4444-95BD-7CAB57F77AA6}" srcOrd="4" destOrd="0" presId="urn:microsoft.com/office/officeart/2005/8/layout/default"/>
    <dgm:cxn modelId="{9A455B2B-CADB-4D73-91C3-3D95A9F3D437}" type="presParOf" srcId="{B4D4212F-4A22-4D92-AFAE-6D0A8CB21BC0}" destId="{458DD41F-F19A-4B74-84A6-8703D5A5B0AA}" srcOrd="5" destOrd="0" presId="urn:microsoft.com/office/officeart/2005/8/layout/default"/>
    <dgm:cxn modelId="{E92BDBD1-8FEB-4A7F-972B-256F5CAC4951}" type="presParOf" srcId="{B4D4212F-4A22-4D92-AFAE-6D0A8CB21BC0}" destId="{7180BC6D-172C-4E78-81E8-A0345F89F8A8}" srcOrd="6" destOrd="0" presId="urn:microsoft.com/office/officeart/2005/8/layout/default"/>
    <dgm:cxn modelId="{EBA6D8CB-3628-4851-BEFB-913F1A02711E}" type="presParOf" srcId="{B4D4212F-4A22-4D92-AFAE-6D0A8CB21BC0}" destId="{C1F192EF-64CA-4624-8513-3DBD4BAEECAF}" srcOrd="7" destOrd="0" presId="urn:microsoft.com/office/officeart/2005/8/layout/default"/>
    <dgm:cxn modelId="{94A18351-FDB5-44D6-9C68-71E119EF3B35}" type="presParOf" srcId="{B4D4212F-4A22-4D92-AFAE-6D0A8CB21BC0}" destId="{C36A1825-36F1-432E-89B5-77838581AEE5}" srcOrd="8" destOrd="0" presId="urn:microsoft.com/office/officeart/2005/8/layout/default"/>
    <dgm:cxn modelId="{4416E5F9-438B-412E-9AA7-7C864455431E}" type="presParOf" srcId="{B4D4212F-4A22-4D92-AFAE-6D0A8CB21BC0}" destId="{D79D9B56-248E-4C72-9A81-F6B853782169}" srcOrd="9" destOrd="0" presId="urn:microsoft.com/office/officeart/2005/8/layout/default"/>
    <dgm:cxn modelId="{3D790035-4A4E-40A9-8D9B-BB7AB6DC36FB}" type="presParOf" srcId="{B4D4212F-4A22-4D92-AFAE-6D0A8CB21BC0}" destId="{F78F7EE4-7086-4638-B8DA-606A60CFBBD4}" srcOrd="10" destOrd="0" presId="urn:microsoft.com/office/officeart/2005/8/layout/default"/>
    <dgm:cxn modelId="{296A823A-468C-4672-8BCA-568297AF74BC}" type="presParOf" srcId="{B4D4212F-4A22-4D92-AFAE-6D0A8CB21BC0}" destId="{875D9BE7-2B3E-423A-ADB8-522BDECD480D}" srcOrd="11" destOrd="0" presId="urn:microsoft.com/office/officeart/2005/8/layout/default"/>
    <dgm:cxn modelId="{0BE8AD25-DF82-4910-B7AD-D194E96F5303}" type="presParOf" srcId="{B4D4212F-4A22-4D92-AFAE-6D0A8CB21BC0}" destId="{5E211072-BF34-4F6F-8E6D-870FBFD886BF}" srcOrd="12" destOrd="0" presId="urn:microsoft.com/office/officeart/2005/8/layout/default"/>
    <dgm:cxn modelId="{7D5175FB-D649-4D82-ACD5-7F339B24E83C}" type="presParOf" srcId="{B4D4212F-4A22-4D92-AFAE-6D0A8CB21BC0}" destId="{59A9DB35-CD6B-4B95-8241-E906B6489D74}" srcOrd="13" destOrd="0" presId="urn:microsoft.com/office/officeart/2005/8/layout/default"/>
    <dgm:cxn modelId="{AAF6A70A-D766-41E2-A750-0BA7C294115C}" type="presParOf" srcId="{B4D4212F-4A22-4D92-AFAE-6D0A8CB21BC0}" destId="{18143B8E-7263-4454-9DE9-7881B584C33D}" srcOrd="14" destOrd="0" presId="urn:microsoft.com/office/officeart/2005/8/layout/default"/>
    <dgm:cxn modelId="{E18CEE26-664C-4299-99EF-BE7B0A2A4720}" type="presParOf" srcId="{B4D4212F-4A22-4D92-AFAE-6D0A8CB21BC0}" destId="{8C84825A-6D17-4290-BED1-952E4C2C230B}" srcOrd="15" destOrd="0" presId="urn:microsoft.com/office/officeart/2005/8/layout/default"/>
    <dgm:cxn modelId="{5422BEC7-7736-48E2-BCAB-A129F1926915}" type="presParOf" srcId="{B4D4212F-4A22-4D92-AFAE-6D0A8CB21BC0}" destId="{2C7F258A-2BB3-43B5-93CF-B27968A0F1C3}" srcOrd="16" destOrd="0" presId="urn:microsoft.com/office/officeart/2005/8/layout/default"/>
    <dgm:cxn modelId="{A2B5DD0E-01D1-4612-9F50-993A3CA2740F}" type="presParOf" srcId="{B4D4212F-4A22-4D92-AFAE-6D0A8CB21BC0}" destId="{0E2E3505-51BF-4C94-A10D-EE0790BDD041}" srcOrd="17" destOrd="0" presId="urn:microsoft.com/office/officeart/2005/8/layout/default"/>
    <dgm:cxn modelId="{3A1F7062-EE49-49DA-8215-AA9122DDC84D}" type="presParOf" srcId="{B4D4212F-4A22-4D92-AFAE-6D0A8CB21BC0}" destId="{B4919874-B1EF-4D1D-8DFF-18869BD7F3B9}" srcOrd="18" destOrd="0" presId="urn:microsoft.com/office/officeart/2005/8/layout/default"/>
    <dgm:cxn modelId="{BC06C4C2-AF2B-4542-8F1A-61D8D33EC32D}" type="presParOf" srcId="{B4D4212F-4A22-4D92-AFAE-6D0A8CB21BC0}" destId="{C388B00B-55FE-4DFB-ACC3-C2C51A3CDF58}" srcOrd="19" destOrd="0" presId="urn:microsoft.com/office/officeart/2005/8/layout/default"/>
    <dgm:cxn modelId="{F732916C-A3A2-42B2-AC55-B36EF1798867}" type="presParOf" srcId="{B4D4212F-4A22-4D92-AFAE-6D0A8CB21BC0}" destId="{82245EEA-3B37-4DA1-8527-66C230F08B0A}" srcOrd="20" destOrd="0" presId="urn:microsoft.com/office/officeart/2005/8/layout/default"/>
    <dgm:cxn modelId="{78DABB95-FACB-4ECE-A81D-3C4BC6E9C649}" type="presParOf" srcId="{B4D4212F-4A22-4D92-AFAE-6D0A8CB21BC0}" destId="{F5F3B17E-564F-4690-B445-E8598C605389}" srcOrd="21" destOrd="0" presId="urn:microsoft.com/office/officeart/2005/8/layout/default"/>
    <dgm:cxn modelId="{EA31DE35-40C3-4FAC-8135-3B14F283ABB9}" type="presParOf" srcId="{B4D4212F-4A22-4D92-AFAE-6D0A8CB21BC0}" destId="{A91DF6B7-AA0A-44ED-BE6C-1AB79910603D}" srcOrd="22" destOrd="0" presId="urn:microsoft.com/office/officeart/2005/8/layout/default"/>
    <dgm:cxn modelId="{E9948447-C9E4-435C-8043-7A207126566C}" type="presParOf" srcId="{B4D4212F-4A22-4D92-AFAE-6D0A8CB21BC0}" destId="{15162B0E-CB9D-454E-AC00-182ED1830272}" srcOrd="23" destOrd="0" presId="urn:microsoft.com/office/officeart/2005/8/layout/default"/>
    <dgm:cxn modelId="{5E45EFF9-8E8E-461A-B704-A17514C1C88F}" type="presParOf" srcId="{B4D4212F-4A22-4D92-AFAE-6D0A8CB21BC0}" destId="{14DB241C-DBE2-45C3-8334-24D775B63261}" srcOrd="24" destOrd="0" presId="urn:microsoft.com/office/officeart/2005/8/layout/default"/>
    <dgm:cxn modelId="{8EBCF37B-9D7E-4467-886A-F3D00EE994EE}" type="presParOf" srcId="{B4D4212F-4A22-4D92-AFAE-6D0A8CB21BC0}" destId="{3D6A314D-2D4F-413B-B965-38CA5B146E8A}" srcOrd="25" destOrd="0" presId="urn:microsoft.com/office/officeart/2005/8/layout/default"/>
    <dgm:cxn modelId="{D325D744-EF2F-44AE-A25D-574E205178CA}" type="presParOf" srcId="{B4D4212F-4A22-4D92-AFAE-6D0A8CB21BC0}" destId="{983D2353-E64C-443D-8534-56E0E881FF58}" srcOrd="26" destOrd="0" presId="urn:microsoft.com/office/officeart/2005/8/layout/default"/>
    <dgm:cxn modelId="{E43C93C1-2ABC-4AF3-A178-F3C0AC11C6AF}" type="presParOf" srcId="{B4D4212F-4A22-4D92-AFAE-6D0A8CB21BC0}" destId="{5E380CAB-50EE-45E0-80C4-67247EF994FA}" srcOrd="27" destOrd="0" presId="urn:microsoft.com/office/officeart/2005/8/layout/default"/>
    <dgm:cxn modelId="{8BD62567-612F-46D9-9B73-699ED4768213}" type="presParOf" srcId="{B4D4212F-4A22-4D92-AFAE-6D0A8CB21BC0}" destId="{8795B0A3-83B4-40A2-8B2A-74FD7AA138ED}" srcOrd="28" destOrd="0" presId="urn:microsoft.com/office/officeart/2005/8/layout/default"/>
    <dgm:cxn modelId="{51426CF2-5133-47F9-B06F-B3ABD9F98C68}" type="presParOf" srcId="{B4D4212F-4A22-4D92-AFAE-6D0A8CB21BC0}" destId="{B6BDE6A3-119E-4BEB-8567-70702B46015D}" srcOrd="29" destOrd="0" presId="urn:microsoft.com/office/officeart/2005/8/layout/default"/>
    <dgm:cxn modelId="{27D1F1A1-5FB6-4E0C-BE7B-4E520A16001C}" type="presParOf" srcId="{B4D4212F-4A22-4D92-AFAE-6D0A8CB21BC0}" destId="{E70A17F0-269C-4879-B01F-3067067A314E}" srcOrd="30" destOrd="0" presId="urn:microsoft.com/office/officeart/2005/8/layout/default"/>
    <dgm:cxn modelId="{5BDD72DE-3B47-498F-978D-417AC8EC0B10}" type="presParOf" srcId="{B4D4212F-4A22-4D92-AFAE-6D0A8CB21BC0}" destId="{CAC17E78-320C-4656-B308-459C8A62D2A1}" srcOrd="31" destOrd="0" presId="urn:microsoft.com/office/officeart/2005/8/layout/default"/>
    <dgm:cxn modelId="{8468FAD3-C6A8-420E-8715-74218EA174C8}" type="presParOf" srcId="{B4D4212F-4A22-4D92-AFAE-6D0A8CB21BC0}" destId="{D1F436CA-6D0F-47E0-80D5-2114295D8A3D}"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450FB-90B5-40EF-88EE-021DC290A752}">
      <dsp:nvSpPr>
        <dsp:cNvPr id="0" name=""/>
        <dsp:cNvSpPr/>
      </dsp:nvSpPr>
      <dsp:spPr>
        <a:xfrm>
          <a:off x="0" y="531"/>
          <a:ext cx="10515600" cy="1242935"/>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73F93BE0-EE04-4757-AB29-DD55337587F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B080E-ED21-4F80-92C7-98CAD69F499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Identify and manage member risk </a:t>
          </a:r>
          <a:r>
            <a:rPr lang="en-US" sz="2100" kern="1200" dirty="0"/>
            <a:t>and need through </a:t>
          </a:r>
          <a:r>
            <a:rPr lang="en-US" sz="2100" b="1" kern="1200" dirty="0"/>
            <a:t>whole person care approaches</a:t>
          </a:r>
          <a:r>
            <a:rPr lang="en-US" sz="2100" kern="1200" dirty="0"/>
            <a:t> and addressing Social Determinants of Health</a:t>
          </a:r>
        </a:p>
      </dsp:txBody>
      <dsp:txXfrm>
        <a:off x="1435590" y="531"/>
        <a:ext cx="9080009" cy="1242935"/>
      </dsp:txXfrm>
    </dsp:sp>
    <dsp:sp modelId="{222300A6-EEA6-42E9-813A-9A0046039164}">
      <dsp:nvSpPr>
        <dsp:cNvPr id="0" name=""/>
        <dsp:cNvSpPr/>
      </dsp:nvSpPr>
      <dsp:spPr>
        <a:xfrm>
          <a:off x="0" y="1554201"/>
          <a:ext cx="10515600" cy="1242935"/>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B57A281C-5D9B-46C4-8D98-B752B3DCB6C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A9B93-A82E-4324-BC17-301C6A026B0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Move Medi-Cal to a </a:t>
          </a:r>
          <a:r>
            <a:rPr lang="en-US" sz="2100" b="1" kern="1200" dirty="0"/>
            <a:t>more consistent and seamless system </a:t>
          </a:r>
          <a:r>
            <a:rPr lang="en-US" sz="2100" kern="1200" dirty="0"/>
            <a:t>by reducing complexity and increasing flexibility</a:t>
          </a:r>
        </a:p>
      </dsp:txBody>
      <dsp:txXfrm>
        <a:off x="1435590" y="1554201"/>
        <a:ext cx="9080009" cy="1242935"/>
      </dsp:txXfrm>
    </dsp:sp>
    <dsp:sp modelId="{204815FB-E7E6-4B6D-A585-F2B9466FACA8}">
      <dsp:nvSpPr>
        <dsp:cNvPr id="0" name=""/>
        <dsp:cNvSpPr/>
      </dsp:nvSpPr>
      <dsp:spPr>
        <a:xfrm>
          <a:off x="0" y="3107870"/>
          <a:ext cx="10515600" cy="1242935"/>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B1008383-040B-4294-A9A0-AE033A10906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F2CEF-F82A-4B82-9138-D847F998D30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Improve quality outcomes, reduce health disparities, </a:t>
          </a:r>
          <a:r>
            <a:rPr lang="en-US" sz="2100" kern="1200" dirty="0"/>
            <a:t>and </a:t>
          </a:r>
          <a:r>
            <a:rPr lang="en-US" sz="2100" b="1" kern="1200" dirty="0"/>
            <a:t>drive delivery system transformation </a:t>
          </a:r>
          <a:r>
            <a:rPr lang="en-US" sz="2100" kern="1200" dirty="0"/>
            <a:t>and innovation through value-based initiatives, modernization of systems, and payment reform</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63BAA-4E61-466B-804B-018252EFDA58}">
      <dsp:nvSpPr>
        <dsp:cNvPr id="0" name=""/>
        <dsp:cNvSpPr/>
      </dsp:nvSpPr>
      <dsp:spPr>
        <a:xfrm>
          <a:off x="1369" y="332617"/>
          <a:ext cx="1725909" cy="1035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Mental health Services</a:t>
          </a:r>
        </a:p>
      </dsp:txBody>
      <dsp:txXfrm>
        <a:off x="1369" y="332617"/>
        <a:ext cx="1725909" cy="1035545"/>
      </dsp:txXfrm>
    </dsp:sp>
    <dsp:sp modelId="{F552D4CF-BFFC-4B9B-9C0B-546EC2B1A96B}">
      <dsp:nvSpPr>
        <dsp:cNvPr id="0" name=""/>
        <dsp:cNvSpPr/>
      </dsp:nvSpPr>
      <dsp:spPr>
        <a:xfrm>
          <a:off x="1899869" y="332617"/>
          <a:ext cx="1725909" cy="1035545"/>
        </a:xfrm>
        <a:prstGeom prst="rect">
          <a:avLst/>
        </a:prstGeom>
        <a:solidFill>
          <a:schemeClr val="accent5">
            <a:hueOff val="-459584"/>
            <a:satOff val="-639"/>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Medication Support Services</a:t>
          </a:r>
        </a:p>
      </dsp:txBody>
      <dsp:txXfrm>
        <a:off x="1899869" y="332617"/>
        <a:ext cx="1725909" cy="1035545"/>
      </dsp:txXfrm>
    </dsp:sp>
    <dsp:sp modelId="{CCD2F9FC-F7F9-4444-95BD-7CAB57F77AA6}">
      <dsp:nvSpPr>
        <dsp:cNvPr id="0" name=""/>
        <dsp:cNvSpPr/>
      </dsp:nvSpPr>
      <dsp:spPr>
        <a:xfrm>
          <a:off x="3798369" y="332617"/>
          <a:ext cx="1725909" cy="1035545"/>
        </a:xfrm>
        <a:prstGeom prst="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Day Treatment Intensive</a:t>
          </a:r>
        </a:p>
      </dsp:txBody>
      <dsp:txXfrm>
        <a:off x="3798369" y="332617"/>
        <a:ext cx="1725909" cy="1035545"/>
      </dsp:txXfrm>
    </dsp:sp>
    <dsp:sp modelId="{7180BC6D-172C-4E78-81E8-A0345F89F8A8}">
      <dsp:nvSpPr>
        <dsp:cNvPr id="0" name=""/>
        <dsp:cNvSpPr/>
      </dsp:nvSpPr>
      <dsp:spPr>
        <a:xfrm>
          <a:off x="5696869" y="332617"/>
          <a:ext cx="1725909" cy="1035545"/>
        </a:xfrm>
        <a:prstGeom prst="rect">
          <a:avLst/>
        </a:prstGeom>
        <a:solidFill>
          <a:schemeClr val="accent5">
            <a:hueOff val="-1378752"/>
            <a:satOff val="-1918"/>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Day Rehabilitation</a:t>
          </a:r>
        </a:p>
      </dsp:txBody>
      <dsp:txXfrm>
        <a:off x="5696869" y="332617"/>
        <a:ext cx="1725909" cy="1035545"/>
      </dsp:txXfrm>
    </dsp:sp>
    <dsp:sp modelId="{C36A1825-36F1-432E-89B5-77838581AEE5}">
      <dsp:nvSpPr>
        <dsp:cNvPr id="0" name=""/>
        <dsp:cNvSpPr/>
      </dsp:nvSpPr>
      <dsp:spPr>
        <a:xfrm>
          <a:off x="7595370" y="332617"/>
          <a:ext cx="1725909" cy="103554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Crisis Intervention</a:t>
          </a:r>
          <a:r>
            <a:rPr lang="en-US" sz="1600" kern="1200">
              <a:latin typeface="Calibri Light" panose="020F0302020204030204"/>
            </a:rPr>
            <a:t> </a:t>
          </a:r>
        </a:p>
      </dsp:txBody>
      <dsp:txXfrm>
        <a:off x="7595370" y="332617"/>
        <a:ext cx="1725909" cy="1035545"/>
      </dsp:txXfrm>
    </dsp:sp>
    <dsp:sp modelId="{F78F7EE4-7086-4638-B8DA-606A60CFBBD4}">
      <dsp:nvSpPr>
        <dsp:cNvPr id="0" name=""/>
        <dsp:cNvSpPr/>
      </dsp:nvSpPr>
      <dsp:spPr>
        <a:xfrm>
          <a:off x="9493870" y="332617"/>
          <a:ext cx="1725909" cy="1035545"/>
        </a:xfrm>
        <a:prstGeom prst="rect">
          <a:avLst/>
        </a:prstGeom>
        <a:solidFill>
          <a:schemeClr val="accent5">
            <a:hueOff val="-2297920"/>
            <a:satOff val="-3196"/>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Crisis Stabilization</a:t>
          </a:r>
          <a:r>
            <a:rPr lang="en-US" sz="1600" kern="1200">
              <a:latin typeface="Calibri Light" panose="020F0302020204030204"/>
            </a:rPr>
            <a:t> </a:t>
          </a:r>
          <a:endParaRPr lang="en-US" sz="1600" kern="1200"/>
        </a:p>
      </dsp:txBody>
      <dsp:txXfrm>
        <a:off x="9493870" y="332617"/>
        <a:ext cx="1725909" cy="1035545"/>
      </dsp:txXfrm>
    </dsp:sp>
    <dsp:sp modelId="{5E211072-BF34-4F6F-8E6D-870FBFD886BF}">
      <dsp:nvSpPr>
        <dsp:cNvPr id="0" name=""/>
        <dsp:cNvSpPr/>
      </dsp:nvSpPr>
      <dsp:spPr>
        <a:xfrm>
          <a:off x="1369" y="1597025"/>
          <a:ext cx="1725909" cy="1155637"/>
        </a:xfrm>
        <a:prstGeom prst="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Adult Residential Treatment Services</a:t>
          </a:r>
        </a:p>
      </dsp:txBody>
      <dsp:txXfrm>
        <a:off x="1369" y="1597025"/>
        <a:ext cx="1725909" cy="1155637"/>
      </dsp:txXfrm>
    </dsp:sp>
    <dsp:sp modelId="{18143B8E-7263-4454-9DE9-7881B584C33D}">
      <dsp:nvSpPr>
        <dsp:cNvPr id="0" name=""/>
        <dsp:cNvSpPr/>
      </dsp:nvSpPr>
      <dsp:spPr>
        <a:xfrm>
          <a:off x="1899869" y="1568889"/>
          <a:ext cx="1725909" cy="1211909"/>
        </a:xfrm>
        <a:prstGeom prst="rect">
          <a:avLst/>
        </a:prstGeom>
        <a:solidFill>
          <a:schemeClr val="accent5">
            <a:hueOff val="-3217088"/>
            <a:satOff val="-4475"/>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Crisis Residential Treatment Services</a:t>
          </a:r>
          <a:r>
            <a:rPr lang="en-US" sz="1600" kern="1200">
              <a:latin typeface="Calibri Light" panose="020F0302020204030204"/>
            </a:rPr>
            <a:t> </a:t>
          </a:r>
          <a:endParaRPr lang="en-US" sz="1600" kern="1200"/>
        </a:p>
      </dsp:txBody>
      <dsp:txXfrm>
        <a:off x="1899869" y="1568889"/>
        <a:ext cx="1725909" cy="1211909"/>
      </dsp:txXfrm>
    </dsp:sp>
    <dsp:sp modelId="{2C7F258A-2BB3-43B5-93CF-B27968A0F1C3}">
      <dsp:nvSpPr>
        <dsp:cNvPr id="0" name=""/>
        <dsp:cNvSpPr/>
      </dsp:nvSpPr>
      <dsp:spPr>
        <a:xfrm>
          <a:off x="3798369" y="1540753"/>
          <a:ext cx="1725909" cy="126818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Psychiatric Health Facility Services</a:t>
          </a:r>
        </a:p>
      </dsp:txBody>
      <dsp:txXfrm>
        <a:off x="3798369" y="1540753"/>
        <a:ext cx="1725909" cy="1268180"/>
      </dsp:txXfrm>
    </dsp:sp>
    <dsp:sp modelId="{B4919874-B1EF-4D1D-8DFF-18869BD7F3B9}">
      <dsp:nvSpPr>
        <dsp:cNvPr id="0" name=""/>
        <dsp:cNvSpPr/>
      </dsp:nvSpPr>
      <dsp:spPr>
        <a:xfrm>
          <a:off x="5696869" y="1568889"/>
          <a:ext cx="1725909" cy="1211909"/>
        </a:xfrm>
        <a:prstGeom prst="rect">
          <a:avLst/>
        </a:prstGeom>
        <a:solidFill>
          <a:schemeClr val="accent5">
            <a:hueOff val="-4136256"/>
            <a:satOff val="-5753"/>
            <a:lumOff val="-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Intensive Care Coordination (for beneficiaries under the age of 21)</a:t>
          </a:r>
        </a:p>
      </dsp:txBody>
      <dsp:txXfrm>
        <a:off x="5696869" y="1568889"/>
        <a:ext cx="1725909" cy="1211909"/>
      </dsp:txXfrm>
    </dsp:sp>
    <dsp:sp modelId="{82245EEA-3B37-4DA1-8527-66C230F08B0A}">
      <dsp:nvSpPr>
        <dsp:cNvPr id="0" name=""/>
        <dsp:cNvSpPr/>
      </dsp:nvSpPr>
      <dsp:spPr>
        <a:xfrm>
          <a:off x="7595370" y="1568889"/>
          <a:ext cx="1725909" cy="1211909"/>
        </a:xfrm>
        <a:prstGeom prst="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Intensive Home Based Services (for beneficiaries under the age of 21)</a:t>
          </a:r>
          <a:r>
            <a:rPr lang="en-US" sz="1600" kern="1200">
              <a:latin typeface="Calibri Light" panose="020F0302020204030204"/>
            </a:rPr>
            <a:t> </a:t>
          </a:r>
          <a:endParaRPr lang="en-US" sz="1600" kern="1200"/>
        </a:p>
      </dsp:txBody>
      <dsp:txXfrm>
        <a:off x="7595370" y="1568889"/>
        <a:ext cx="1725909" cy="1211909"/>
      </dsp:txXfrm>
    </dsp:sp>
    <dsp:sp modelId="{A91DF6B7-AA0A-44ED-BE6C-1AB79910603D}">
      <dsp:nvSpPr>
        <dsp:cNvPr id="0" name=""/>
        <dsp:cNvSpPr/>
      </dsp:nvSpPr>
      <dsp:spPr>
        <a:xfrm>
          <a:off x="9493870" y="1554821"/>
          <a:ext cx="1725909" cy="1240045"/>
        </a:xfrm>
        <a:prstGeom prst="rect">
          <a:avLst/>
        </a:prstGeom>
        <a:solidFill>
          <a:schemeClr val="accent5">
            <a:hueOff val="-5055424"/>
            <a:satOff val="-7032"/>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Therapeutic Behavioral Services (for beneficiaries under the age of 21)</a:t>
          </a:r>
          <a:r>
            <a:rPr lang="en-US" sz="1600" kern="1200">
              <a:latin typeface="Calibri Light" panose="020F0302020204030204"/>
            </a:rPr>
            <a:t> </a:t>
          </a:r>
          <a:endParaRPr lang="en-US" sz="1600" kern="1200"/>
        </a:p>
      </dsp:txBody>
      <dsp:txXfrm>
        <a:off x="9493870" y="1554821"/>
        <a:ext cx="1725909" cy="1240045"/>
      </dsp:txXfrm>
    </dsp:sp>
    <dsp:sp modelId="{14DB241C-DBE2-45C3-8334-24D775B63261}">
      <dsp:nvSpPr>
        <dsp:cNvPr id="0" name=""/>
        <dsp:cNvSpPr/>
      </dsp:nvSpPr>
      <dsp:spPr>
        <a:xfrm>
          <a:off x="936553" y="3206611"/>
          <a:ext cx="1725909" cy="1240687"/>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Therapeutic Foster Care (for beneficiaries under the age of 21)</a:t>
          </a:r>
        </a:p>
      </dsp:txBody>
      <dsp:txXfrm>
        <a:off x="936553" y="3206611"/>
        <a:ext cx="1725909" cy="1240687"/>
      </dsp:txXfrm>
    </dsp:sp>
    <dsp:sp modelId="{983D2353-E64C-443D-8534-56E0E881FF58}">
      <dsp:nvSpPr>
        <dsp:cNvPr id="0" name=""/>
        <dsp:cNvSpPr/>
      </dsp:nvSpPr>
      <dsp:spPr>
        <a:xfrm>
          <a:off x="2835053" y="3192538"/>
          <a:ext cx="1725909" cy="1240687"/>
        </a:xfrm>
        <a:prstGeom prst="rect">
          <a:avLst/>
        </a:prstGeom>
        <a:solidFill>
          <a:schemeClr val="accent5">
            <a:hueOff val="-5974592"/>
            <a:satOff val="-8310"/>
            <a:lumOff val="-3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Psychiatric Inpatient Hospital Services</a:t>
          </a:r>
        </a:p>
      </dsp:txBody>
      <dsp:txXfrm>
        <a:off x="2835053" y="3192538"/>
        <a:ext cx="1725909" cy="1240687"/>
      </dsp:txXfrm>
    </dsp:sp>
    <dsp:sp modelId="{8795B0A3-83B4-40A2-8B2A-74FD7AA138ED}">
      <dsp:nvSpPr>
        <dsp:cNvPr id="0" name=""/>
        <dsp:cNvSpPr/>
      </dsp:nvSpPr>
      <dsp:spPr>
        <a:xfrm>
          <a:off x="4785900" y="3206611"/>
          <a:ext cx="1725909" cy="1240687"/>
        </a:xfrm>
        <a:prstGeom prst="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Targeted Case Management</a:t>
          </a:r>
        </a:p>
      </dsp:txBody>
      <dsp:txXfrm>
        <a:off x="4785900" y="3206611"/>
        <a:ext cx="1725909" cy="1240687"/>
      </dsp:txXfrm>
    </dsp:sp>
    <dsp:sp modelId="{E70A17F0-269C-4879-B01F-3067067A314E}">
      <dsp:nvSpPr>
        <dsp:cNvPr id="0" name=""/>
        <dsp:cNvSpPr/>
      </dsp:nvSpPr>
      <dsp:spPr>
        <a:xfrm>
          <a:off x="6702384" y="3220674"/>
          <a:ext cx="1725909" cy="1212540"/>
        </a:xfrm>
        <a:prstGeom prst="rect">
          <a:avLst/>
        </a:prstGeom>
        <a:solidFill>
          <a:schemeClr val="accent5">
            <a:hueOff val="-6893760"/>
            <a:satOff val="-9589"/>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Peer Support Services (If the MHP opted in)</a:t>
          </a:r>
        </a:p>
      </dsp:txBody>
      <dsp:txXfrm>
        <a:off x="6702384" y="3220674"/>
        <a:ext cx="1725909" cy="1212540"/>
      </dsp:txXfrm>
    </dsp:sp>
    <dsp:sp modelId="{D1F436CA-6D0F-47E0-80D5-2114295D8A3D}">
      <dsp:nvSpPr>
        <dsp:cNvPr id="0" name=""/>
        <dsp:cNvSpPr/>
      </dsp:nvSpPr>
      <dsp:spPr>
        <a:xfrm>
          <a:off x="8672112" y="3182250"/>
          <a:ext cx="1725909" cy="120499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For beneficiaries under the age of 21, the Contractor shall provide all medically necessary SMHS required under federal Medicaid law for EPSDT</a:t>
          </a:r>
        </a:p>
      </dsp:txBody>
      <dsp:txXfrm>
        <a:off x="8672112" y="3182250"/>
        <a:ext cx="1725909" cy="1204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30CCD1-221B-5545-B850-DB6FB9B4B8C1}" type="datetimeFigureOut">
              <a:rPr lang="en-US" smtClean="0"/>
              <a:t>10/25/2023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5059BE7-361B-FC4F-928C-A807B0FB7DE6}" type="slidenum">
              <a:rPr lang="en-US" smtClean="0"/>
              <a:t>‹#›</a:t>
            </a:fld>
            <a:endParaRPr lang="en-US"/>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2DCE35-DFE1-534C-8467-5FAE052EA909}" type="datetimeFigureOut">
              <a:rPr lang="en-US" smtClean="0"/>
              <a:t>10/25/2023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A44A01-6C60-4341-9D1B-EA7452D4C214}" type="slidenum">
              <a:rPr lang="en-US" smtClean="0"/>
              <a:t>‹#›</a:t>
            </a:fld>
            <a:endParaRPr lang="en-US"/>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Charles to </a:t>
            </a:r>
            <a:r>
              <a:rPr lang="en-US" err="1">
                <a:cs typeface="Calibri"/>
              </a:rPr>
              <a:t>tranistion</a:t>
            </a:r>
            <a:r>
              <a:rPr lang="en-US">
                <a:cs typeface="Calibri"/>
              </a:rPr>
              <a:t> to Kate</a:t>
            </a:r>
          </a:p>
        </p:txBody>
      </p:sp>
      <p:sp>
        <p:nvSpPr>
          <p:cNvPr id="4" name="Slide Number Placeholder 3"/>
          <p:cNvSpPr>
            <a:spLocks noGrp="1"/>
          </p:cNvSpPr>
          <p:nvPr>
            <p:ph type="sldNum" sz="quarter" idx="5"/>
          </p:nvPr>
        </p:nvSpPr>
        <p:spPr/>
        <p:txBody>
          <a:bodyPr/>
          <a:lstStyle/>
          <a:p>
            <a:fld id="{DFA44A01-6C60-4341-9D1B-EA7452D4C214}" type="slidenum">
              <a:rPr lang="en-US" smtClean="0"/>
              <a:t>29</a:t>
            </a:fld>
            <a:endParaRPr lang="en-US"/>
          </a:p>
        </p:txBody>
      </p:sp>
    </p:spTree>
    <p:extLst>
      <p:ext uri="{BB962C8B-B14F-4D97-AF65-F5344CB8AC3E}">
        <p14:creationId xmlns:p14="http://schemas.microsoft.com/office/powerpoint/2010/main" val="174734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34</a:t>
            </a:fld>
            <a:endParaRPr lang="en-US"/>
          </a:p>
        </p:txBody>
      </p:sp>
    </p:spTree>
    <p:extLst>
      <p:ext uri="{BB962C8B-B14F-4D97-AF65-F5344CB8AC3E}">
        <p14:creationId xmlns:p14="http://schemas.microsoft.com/office/powerpoint/2010/main" val="17432479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3019127" y="3597007"/>
            <a:ext cx="7307943" cy="325345"/>
          </a:xfrm>
        </p:spPr>
        <p:txBody>
          <a:bodyPr>
            <a:spAutoFit/>
          </a:bodyPr>
          <a:lstStyle>
            <a:lvl1pPr marL="0" indent="0" algn="l">
              <a:lnSpc>
                <a:spcPts val="2000"/>
              </a:lnSpc>
              <a:buNone/>
              <a:defRPr sz="1200" b="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019127" y="3597007"/>
            <a:ext cx="7307943" cy="325345"/>
          </a:xfrm>
        </p:spPr>
        <p:txBody>
          <a:bodyPr>
            <a:spAutoFit/>
          </a:bodyPr>
          <a:lstStyle>
            <a:lvl1pPr marL="0" indent="0" algn="l">
              <a:lnSpc>
                <a:spcPts val="2000"/>
              </a:lnSpc>
              <a:buNone/>
              <a:defRPr sz="1200" b="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10/25/2023</a:t>
            </a:fld>
            <a:endParaRPr lang="en-US"/>
          </a:p>
        </p:txBody>
      </p:sp>
      <p:sp>
        <p:nvSpPr>
          <p:cNvPr id="27" name="Footer Placeholder 26"/>
          <p:cNvSpPr>
            <a:spLocks noGrp="1"/>
          </p:cNvSpPr>
          <p:nvPr>
            <p:ph type="ftr" sz="quarter" idx="11"/>
          </p:nvPr>
        </p:nvSpPr>
        <p:spPr/>
        <p:txBody>
          <a:bodyPr/>
          <a:lstStyle/>
          <a:p>
            <a:endParaRPr lang="en-US"/>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2973034" y="3059874"/>
            <a:ext cx="7307943" cy="306109"/>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10/25/2023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2523564" y="3408054"/>
            <a:ext cx="7307943" cy="306109"/>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10/25/2023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mn-lt"/>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10/25/2023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mn-lt"/>
                <a:ea typeface="Verdana" charset="0"/>
                <a:cs typeface="Verdana" charset="0"/>
              </a:defRPr>
            </a:lvl1pPr>
          </a:lstStyle>
          <a:p>
            <a:fld id="{6E9F442E-095D-414B-A3C1-4D7C903EC540}" type="slidenum">
              <a:rPr lang="uk-UA" smtClean="0"/>
              <a:pPr/>
              <a:t>‹#›</a:t>
            </a:fld>
            <a:endParaRPr lang="uk-UA"/>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mn-lt"/>
                <a:cs typeface="Calibri" panose="020F0502020204030204" pitchFamily="34" charset="0"/>
              </a:defRPr>
            </a:lvl1pPr>
            <a:lvl2pPr algn="l">
              <a:defRPr lang="en-US" sz="1400" i="1" dirty="0" smtClean="0">
                <a:solidFill>
                  <a:schemeClr val="bg2">
                    <a:lumMod val="50000"/>
                  </a:schemeClr>
                </a:solidFill>
                <a:latin typeface="+mn-lt"/>
                <a:ea typeface="Verdana" charset="0"/>
                <a:cs typeface="Verdana" charset="0"/>
              </a:defRPr>
            </a:lvl2pPr>
            <a:lvl3pPr algn="l">
              <a:defRPr lang="en-US" sz="1400" i="1" dirty="0" smtClean="0">
                <a:solidFill>
                  <a:schemeClr val="bg2">
                    <a:lumMod val="50000"/>
                  </a:schemeClr>
                </a:solidFill>
                <a:latin typeface="+mn-lt"/>
                <a:ea typeface="Verdana" charset="0"/>
                <a:cs typeface="Verdana" charset="0"/>
              </a:defRPr>
            </a:lvl3pPr>
            <a:lvl4pPr algn="l">
              <a:defRPr lang="en-US" sz="1400" i="1" dirty="0" smtClean="0">
                <a:solidFill>
                  <a:schemeClr val="bg2">
                    <a:lumMod val="50000"/>
                  </a:schemeClr>
                </a:solidFill>
                <a:latin typeface="+mn-lt"/>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10/25/2023</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mn-lt"/>
                <a:cs typeface="Calibri" panose="020F0502020204030204" pitchFamily="34" charset="0"/>
              </a:defRPr>
            </a:lvl1pPr>
            <a:lvl2pPr algn="l">
              <a:defRPr lang="en-US" sz="1400" i="1" dirty="0" smtClean="0">
                <a:solidFill>
                  <a:schemeClr val="bg2">
                    <a:lumMod val="50000"/>
                  </a:schemeClr>
                </a:solidFill>
                <a:latin typeface="+mn-lt"/>
                <a:ea typeface="Verdana" charset="0"/>
                <a:cs typeface="Verdana" charset="0"/>
              </a:defRPr>
            </a:lvl2pPr>
            <a:lvl3pPr algn="l">
              <a:defRPr lang="en-US" sz="1400" i="1" dirty="0" smtClean="0">
                <a:solidFill>
                  <a:schemeClr val="bg2">
                    <a:lumMod val="50000"/>
                  </a:schemeClr>
                </a:solidFill>
                <a:latin typeface="+mn-lt"/>
                <a:ea typeface="Verdana" charset="0"/>
                <a:cs typeface="Verdana" charset="0"/>
              </a:defRPr>
            </a:lvl3pPr>
            <a:lvl4pPr algn="l">
              <a:defRPr lang="en-US" sz="1400" i="1" dirty="0" smtClean="0">
                <a:solidFill>
                  <a:schemeClr val="bg2">
                    <a:lumMod val="50000"/>
                  </a:schemeClr>
                </a:solidFill>
                <a:latin typeface="+mn-lt"/>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sp>
        <p:nvSpPr>
          <p:cNvPr id="2" name="Date Placeholder 1"/>
          <p:cNvSpPr>
            <a:spLocks noGrp="1"/>
          </p:cNvSpPr>
          <p:nvPr>
            <p:ph type="dt" sz="half" idx="16"/>
          </p:nvPr>
        </p:nvSpPr>
        <p:spPr/>
        <p:txBody>
          <a:bodyPr/>
          <a:lstStyle/>
          <a:p>
            <a:fld id="{744D3905-5480-174B-9D36-FCE62A2E81A7}" type="datetime1">
              <a:rPr lang="en-US" smtClean="0"/>
              <a:t>10/25/2023</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10/25/2023</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mn-lt"/>
                <a:ea typeface="Verdana" panose="020B0604030504040204" pitchFamily="34" charset="0"/>
                <a:cs typeface="Verdana" panose="020B060403050404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81" r:id="rId9"/>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 Id="rId4" Type="http://schemas.openxmlformats.org/officeDocument/2006/relationships/hyperlink" Target="https://www.dhcs.ca.gov/Documents/DHCS-8765-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jenica.x.babbitt-pearce@kp.org" TargetMode="External"/><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 Id="rId5" Type="http://schemas.openxmlformats.org/officeDocument/2006/relationships/hyperlink" Target="mailto:bhcmreferrals@anthem.com" TargetMode="External"/><Relationship Id="rId4" Type="http://schemas.openxmlformats.org/officeDocument/2006/relationships/hyperlink" Target="mailto:radawn.l.alcorn@kp.o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dhcs.ca.gov/Documents/STT-February-TA-Webinar-2-16-23.pdf" TargetMode="External"/><Relationship Id="rId3" Type="http://schemas.openxmlformats.org/officeDocument/2006/relationships/hyperlink" Target="https://www.dhcs.ca.gov/Documents/DHCS-8765-A.pdf" TargetMode="External"/><Relationship Id="rId7" Type="http://schemas.openxmlformats.org/officeDocument/2006/relationships/hyperlink" Target="https://www.dhcs.ca.gov/Pages/Screening-and-Transition-of-Care-Tools-FAQ.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dhcs.ca.gov/Pages/Screening-and-Transition-of-Care-Tools-for-Medi-Cal-Mental-Health-Services.aspx" TargetMode="External"/><Relationship Id="rId11" Type="http://schemas.openxmlformats.org/officeDocument/2006/relationships/hyperlink" Target="mailto:Maribeth.Capen@anthem.com" TargetMode="External"/><Relationship Id="rId5" Type="http://schemas.openxmlformats.org/officeDocument/2006/relationships/hyperlink" Target="https://www.dhcs.ca.gov/Documents/DHCS-8765-B.pdf" TargetMode="External"/><Relationship Id="rId10" Type="http://schemas.openxmlformats.org/officeDocument/2006/relationships/hyperlink" Target="mailto:radawn.l.alcorn@kp.org" TargetMode="External"/><Relationship Id="rId4" Type="http://schemas.openxmlformats.org/officeDocument/2006/relationships/hyperlink" Target="https://www.dhcs.ca.gov/Documents/DHCS-8765-C.pdf" TargetMode="External"/><Relationship Id="rId9" Type="http://schemas.openxmlformats.org/officeDocument/2006/relationships/hyperlink" Target="mailto:jenica.x.babbitt-pearce@kp.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8.xml"/><Relationship Id="rId7" Type="http://schemas.openxmlformats.org/officeDocument/2006/relationships/image" Target="../media/image24.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dhcs.ca.gov/Documents/BHIN-22-011-No-Wrong-Door-for-Mental-Health-Services-Policy.pdf" TargetMode="Externa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7307943" cy="2800767"/>
          </a:xfrm>
        </p:spPr>
        <p:txBody>
          <a:bodyPr/>
          <a:lstStyle/>
          <a:p>
            <a:r>
              <a:rPr lang="en-US" sz="4400">
                <a:latin typeface="Calibri"/>
                <a:cs typeface="Calibri"/>
              </a:rPr>
              <a:t>NO WRONG DOOR  &amp; SCREENING &amp; </a:t>
            </a:r>
            <a:br>
              <a:rPr lang="en-US" sz="4400">
                <a:latin typeface="Calibri"/>
                <a:cs typeface="Calibri"/>
              </a:rPr>
            </a:br>
            <a:r>
              <a:rPr lang="en-US" sz="4400">
                <a:latin typeface="Calibri"/>
                <a:cs typeface="Calibri"/>
              </a:rPr>
              <a:t>TRANSITION TOOLS PRESENTATION</a:t>
            </a: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F48A5-D03D-A345-A743-B46E6BF9909A}"/>
              </a:ext>
            </a:extLst>
          </p:cNvPr>
          <p:cNvPicPr>
            <a:picLocks noChangeAspect="1"/>
          </p:cNvPicPr>
          <p:nvPr/>
        </p:nvPicPr>
        <p:blipFill rotWithShape="1">
          <a:blip r:embed="rId2"/>
          <a:srcRect r="20689"/>
          <a:stretch/>
        </p:blipFill>
        <p:spPr>
          <a:xfrm>
            <a:off x="1" y="1174052"/>
            <a:ext cx="7202659" cy="5112447"/>
          </a:xfrm>
          <a:prstGeom prst="rect">
            <a:avLst/>
          </a:prstGeom>
        </p:spPr>
      </p:pic>
      <p:sp>
        <p:nvSpPr>
          <p:cNvPr id="2" name="Title 1">
            <a:extLst>
              <a:ext uri="{FF2B5EF4-FFF2-40B4-BE49-F238E27FC236}">
                <a16:creationId xmlns:a16="http://schemas.microsoft.com/office/drawing/2014/main" id="{F0E3FFF8-8EB5-36D1-CE8D-001EFE56EB69}"/>
              </a:ext>
            </a:extLst>
          </p:cNvPr>
          <p:cNvSpPr>
            <a:spLocks noGrp="1"/>
          </p:cNvSpPr>
          <p:nvPr>
            <p:ph type="title"/>
          </p:nvPr>
        </p:nvSpPr>
        <p:spPr>
          <a:xfrm>
            <a:off x="2494671" y="142436"/>
            <a:ext cx="7202658" cy="858130"/>
          </a:xfrm>
        </p:spPr>
        <p:txBody>
          <a:bodyPr>
            <a:normAutofit/>
          </a:bodyPr>
          <a:lstStyle/>
          <a:p>
            <a:r>
              <a:rPr lang="en-US" sz="4000"/>
              <a:t>No Wrong Door Goals</a:t>
            </a:r>
          </a:p>
        </p:txBody>
      </p:sp>
      <p:sp>
        <p:nvSpPr>
          <p:cNvPr id="3" name="Content Placeholder 2">
            <a:extLst>
              <a:ext uri="{FF2B5EF4-FFF2-40B4-BE49-F238E27FC236}">
                <a16:creationId xmlns:a16="http://schemas.microsoft.com/office/drawing/2014/main" id="{BB45905D-1B8E-1B50-B432-80F23E939101}"/>
              </a:ext>
            </a:extLst>
          </p:cNvPr>
          <p:cNvSpPr>
            <a:spLocks noGrp="1"/>
          </p:cNvSpPr>
          <p:nvPr>
            <p:ph idx="1"/>
          </p:nvPr>
        </p:nvSpPr>
        <p:spPr>
          <a:xfrm>
            <a:off x="7202659" y="1174052"/>
            <a:ext cx="4825217" cy="4889123"/>
          </a:xfrm>
        </p:spPr>
        <p:txBody>
          <a:bodyPr>
            <a:normAutofit/>
          </a:bodyPr>
          <a:lstStyle/>
          <a:p>
            <a:pPr marL="800100" lvl="1" indent="-342900">
              <a:buFont typeface="+mj-lt"/>
              <a:buAutoNum type="arabicPeriod"/>
            </a:pPr>
            <a:r>
              <a:rPr lang="en-US" sz="2400">
                <a:solidFill>
                  <a:schemeClr val="tx1"/>
                </a:solidFill>
                <a:latin typeface="Calibri" panose="020F0502020204030204" pitchFamily="34" charset="0"/>
                <a:cs typeface="Calibri" panose="020F0502020204030204" pitchFamily="34" charset="0"/>
              </a:rPr>
              <a:t>Members can access mental health services when they need them, no matter what Medi-Cal service delivery system they first go to (Managed Care Plan or Mental Health Plan)</a:t>
            </a:r>
          </a:p>
          <a:p>
            <a:pPr marL="800100" lvl="1" indent="-342900">
              <a:buFont typeface="+mj-lt"/>
              <a:buAutoNum type="arabicPeriod"/>
            </a:pPr>
            <a:endParaRPr lang="en-US" sz="2400">
              <a:solidFill>
                <a:schemeClr val="tx1"/>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400">
                <a:solidFill>
                  <a:schemeClr val="tx1"/>
                </a:solidFill>
                <a:latin typeface="Calibri" panose="020F0502020204030204" pitchFamily="34" charset="0"/>
                <a:cs typeface="Calibri" panose="020F0502020204030204" pitchFamily="34" charset="0"/>
              </a:rPr>
              <a:t>Members can maintain treatment relationships with trusted providers without interruption</a:t>
            </a:r>
            <a:endParaRPr lang="en-US" sz="2400"/>
          </a:p>
          <a:p>
            <a:pPr marL="457200" lvl="1" indent="0">
              <a:buNone/>
            </a:pPr>
            <a:endParaRPr lang="en-US" sz="1900"/>
          </a:p>
          <a:p>
            <a:pPr marL="457200" lvl="1" indent="0">
              <a:buNone/>
            </a:pPr>
            <a:endParaRPr lang="en-US" sz="1900"/>
          </a:p>
          <a:p>
            <a:endParaRPr lang="en-US" sz="1900"/>
          </a:p>
        </p:txBody>
      </p:sp>
    </p:spTree>
    <p:extLst>
      <p:ext uri="{BB962C8B-B14F-4D97-AF65-F5344CB8AC3E}">
        <p14:creationId xmlns:p14="http://schemas.microsoft.com/office/powerpoint/2010/main" val="79596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F3B5E-517B-08C3-1775-A310669130B8}"/>
              </a:ext>
            </a:extLst>
          </p:cNvPr>
          <p:cNvSpPr>
            <a:spLocks noGrp="1"/>
          </p:cNvSpPr>
          <p:nvPr>
            <p:ph type="title"/>
          </p:nvPr>
        </p:nvSpPr>
        <p:spPr>
          <a:xfrm>
            <a:off x="4067989" y="1422684"/>
            <a:ext cx="3197701" cy="3515075"/>
          </a:xfrm>
        </p:spPr>
        <p:txBody>
          <a:bodyPr/>
          <a:lstStyle/>
          <a:p>
            <a:pPr marL="0" indent="0"/>
            <a:r>
              <a:rPr lang="en-US" sz="2400" b="1" u="sng">
                <a:solidFill>
                  <a:schemeClr val="accent2"/>
                </a:solidFill>
              </a:rPr>
              <a:t>Managed Care Plans</a:t>
            </a:r>
            <a:br>
              <a:rPr lang="en-US" sz="2400" b="1" u="sng">
                <a:solidFill>
                  <a:schemeClr val="accent2"/>
                </a:solidFill>
              </a:rPr>
            </a:br>
            <a:r>
              <a:rPr lang="en-US" sz="2400" b="0">
                <a:solidFill>
                  <a:schemeClr val="tx1"/>
                </a:solidFill>
              </a:rPr>
              <a:t>Are responsible for providing Medi-Cal members physical health care services and </a:t>
            </a:r>
            <a:r>
              <a:rPr lang="en-US" sz="2400">
                <a:solidFill>
                  <a:schemeClr val="accent2"/>
                </a:solidFill>
              </a:rPr>
              <a:t>Non-Specialty Mental Health Services </a:t>
            </a:r>
            <a:r>
              <a:rPr lang="en-US" sz="2400" b="0">
                <a:solidFill>
                  <a:schemeClr val="tx1"/>
                </a:solidFill>
              </a:rPr>
              <a:t>who meet access to care criteria</a:t>
            </a:r>
            <a:br>
              <a:rPr lang="en-US" sz="2400"/>
            </a:br>
            <a:endParaRPr lang="en-US"/>
          </a:p>
        </p:txBody>
      </p:sp>
      <p:sp>
        <p:nvSpPr>
          <p:cNvPr id="4" name="Content Placeholder 2">
            <a:extLst>
              <a:ext uri="{FF2B5EF4-FFF2-40B4-BE49-F238E27FC236}">
                <a16:creationId xmlns:a16="http://schemas.microsoft.com/office/drawing/2014/main" id="{4F646295-0617-1F1C-C587-9C50753A0ABD}"/>
              </a:ext>
            </a:extLst>
          </p:cNvPr>
          <p:cNvSpPr txBox="1">
            <a:spLocks/>
          </p:cNvSpPr>
          <p:nvPr/>
        </p:nvSpPr>
        <p:spPr>
          <a:xfrm>
            <a:off x="8047267" y="1585742"/>
            <a:ext cx="3770142" cy="24139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a:solidFill>
                  <a:srgbClr val="00B050"/>
                </a:solidFill>
              </a:rPr>
              <a:t>Mental Health Plan</a:t>
            </a:r>
          </a:p>
          <a:p>
            <a:pPr marL="0" indent="0">
              <a:buNone/>
            </a:pPr>
            <a:r>
              <a:rPr lang="en-US" sz="2400"/>
              <a:t>Are responsible for providing Medi-Cal members </a:t>
            </a:r>
            <a:r>
              <a:rPr lang="en-US" sz="2400">
                <a:solidFill>
                  <a:srgbClr val="00B050"/>
                </a:solidFill>
              </a:rPr>
              <a:t>Specialty Mental Health Services </a:t>
            </a:r>
            <a:r>
              <a:rPr lang="en-US" sz="2400"/>
              <a:t>who meet access to care criteria</a:t>
            </a:r>
            <a:endParaRPr lang="en-US" sz="2400">
              <a:cs typeface="Calibri"/>
            </a:endParaRPr>
          </a:p>
          <a:p>
            <a:pPr marL="0"/>
            <a:endParaRPr lang="en-US" sz="2000"/>
          </a:p>
        </p:txBody>
      </p:sp>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1200">
                <a:solidFill>
                  <a:srgbClr val="FFFFFF"/>
                </a:solidFill>
                <a:latin typeface="+mn-lt"/>
                <a:ea typeface="+mj-ea"/>
                <a:cs typeface="+mj-cs"/>
              </a:rPr>
              <a:t>There are Two Primary Types of </a:t>
            </a:r>
            <a:br>
              <a:rPr lang="en-US" sz="3600" b="1" kern="1200">
                <a:solidFill>
                  <a:srgbClr val="FFFFFF"/>
                </a:solidFill>
                <a:latin typeface="+mn-lt"/>
                <a:ea typeface="+mj-ea"/>
                <a:cs typeface="+mj-cs"/>
              </a:rPr>
            </a:br>
            <a:r>
              <a:rPr lang="en-US" sz="3600" b="1" kern="1200">
                <a:solidFill>
                  <a:srgbClr val="FFFFFF"/>
                </a:solidFill>
                <a:latin typeface="+mn-lt"/>
                <a:ea typeface="+mj-ea"/>
                <a:cs typeface="+mj-cs"/>
              </a:rPr>
              <a:t>Medi-Cal Delivery Systems for Mental Health Services: </a:t>
            </a:r>
            <a:endParaRPr lang="en-US" sz="3600" b="1"/>
          </a:p>
        </p:txBody>
      </p:sp>
    </p:spTree>
    <p:extLst>
      <p:ext uri="{BB962C8B-B14F-4D97-AF65-F5344CB8AC3E}">
        <p14:creationId xmlns:p14="http://schemas.microsoft.com/office/powerpoint/2010/main" val="192341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DD103-2FC2-13EA-18F7-A7802A7F7B7A}"/>
              </a:ext>
            </a:extLst>
          </p:cNvPr>
          <p:cNvSpPr/>
          <p:nvPr/>
        </p:nvSpPr>
        <p:spPr>
          <a:xfrm>
            <a:off x="0" y="-47524"/>
            <a:ext cx="4506686" cy="6231988"/>
          </a:xfrm>
          <a:prstGeom prst="rect">
            <a:avLst/>
          </a:prstGeom>
          <a:solidFill>
            <a:srgbClr val="66C09E"/>
          </a:solidFill>
          <a:ln>
            <a:solidFill>
              <a:srgbClr val="25B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Non-Specialty Mental Health Services Provided by the Managed Care Plans (MCPs)</a:t>
            </a:r>
            <a:endParaRPr lang="en-US" sz="3600" b="1"/>
          </a:p>
        </p:txBody>
      </p:sp>
      <p:grpSp>
        <p:nvGrpSpPr>
          <p:cNvPr id="2" name="Group 1">
            <a:extLst>
              <a:ext uri="{FF2B5EF4-FFF2-40B4-BE49-F238E27FC236}">
                <a16:creationId xmlns:a16="http://schemas.microsoft.com/office/drawing/2014/main" id="{369330B4-D620-FCC3-7FA4-D2A22593A4A1}"/>
              </a:ext>
            </a:extLst>
          </p:cNvPr>
          <p:cNvGrpSpPr/>
          <p:nvPr/>
        </p:nvGrpSpPr>
        <p:grpSpPr>
          <a:xfrm>
            <a:off x="4985657" y="552439"/>
            <a:ext cx="6900675" cy="1044809"/>
            <a:chOff x="0" y="104512"/>
            <a:chExt cx="4828172" cy="1044809"/>
          </a:xfrm>
        </p:grpSpPr>
        <p:sp>
          <p:nvSpPr>
            <p:cNvPr id="5" name="Rectangle: Rounded Corners 4">
              <a:extLst>
                <a:ext uri="{FF2B5EF4-FFF2-40B4-BE49-F238E27FC236}">
                  <a16:creationId xmlns:a16="http://schemas.microsoft.com/office/drawing/2014/main" id="{A1D345DF-BCF7-EAB2-2724-52FB6375BD41}"/>
                </a:ext>
              </a:extLst>
            </p:cNvPr>
            <p:cNvSpPr/>
            <p:nvPr/>
          </p:nvSpPr>
          <p:spPr>
            <a:xfrm>
              <a:off x="0" y="104512"/>
              <a:ext cx="4828172" cy="104480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9DCA9B72-48DC-B52F-8E13-98301C1C61BB}"/>
                </a:ext>
              </a:extLst>
            </p:cNvPr>
            <p:cNvSpPr txBox="1"/>
            <p:nvPr/>
          </p:nvSpPr>
          <p:spPr>
            <a:xfrm>
              <a:off x="51003" y="15551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a:t>Mental health evaluation and treatment, including individual, group and family psychotherapy</a:t>
              </a:r>
            </a:p>
          </p:txBody>
        </p:sp>
      </p:grpSp>
      <p:grpSp>
        <p:nvGrpSpPr>
          <p:cNvPr id="9" name="Group 8">
            <a:extLst>
              <a:ext uri="{FF2B5EF4-FFF2-40B4-BE49-F238E27FC236}">
                <a16:creationId xmlns:a16="http://schemas.microsoft.com/office/drawing/2014/main" id="{E880488F-A320-7C31-AB45-B6B4E877F2D4}"/>
              </a:ext>
            </a:extLst>
          </p:cNvPr>
          <p:cNvGrpSpPr/>
          <p:nvPr/>
        </p:nvGrpSpPr>
        <p:grpSpPr>
          <a:xfrm>
            <a:off x="4985657" y="1680901"/>
            <a:ext cx="6900675" cy="1044809"/>
            <a:chOff x="0" y="1204042"/>
            <a:chExt cx="4828172" cy="1044809"/>
          </a:xfrm>
        </p:grpSpPr>
        <p:sp>
          <p:nvSpPr>
            <p:cNvPr id="10" name="Rectangle: Rounded Corners 9">
              <a:extLst>
                <a:ext uri="{FF2B5EF4-FFF2-40B4-BE49-F238E27FC236}">
                  <a16:creationId xmlns:a16="http://schemas.microsoft.com/office/drawing/2014/main" id="{6BC0FFA0-DD4C-E525-CE25-13A8E4842231}"/>
                </a:ext>
              </a:extLst>
            </p:cNvPr>
            <p:cNvSpPr/>
            <p:nvPr/>
          </p:nvSpPr>
          <p:spPr>
            <a:xfrm>
              <a:off x="0" y="1204042"/>
              <a:ext cx="4828172" cy="1044809"/>
            </a:xfrm>
            <a:prstGeom prst="roundRect">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6BE289A5-9EE0-6E89-B2EE-6AE90D9E62C2}"/>
                </a:ext>
              </a:extLst>
            </p:cNvPr>
            <p:cNvSpPr txBox="1"/>
            <p:nvPr/>
          </p:nvSpPr>
          <p:spPr>
            <a:xfrm>
              <a:off x="51003" y="125504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a:t>Psychological and neuropsychological testing, when clinically indicated to evaluate a mental health condition</a:t>
              </a:r>
            </a:p>
          </p:txBody>
        </p:sp>
      </p:grpSp>
      <p:grpSp>
        <p:nvGrpSpPr>
          <p:cNvPr id="12" name="Group 11">
            <a:extLst>
              <a:ext uri="{FF2B5EF4-FFF2-40B4-BE49-F238E27FC236}">
                <a16:creationId xmlns:a16="http://schemas.microsoft.com/office/drawing/2014/main" id="{D3625DD0-ED35-54BB-BEBA-695A94B39C0F}"/>
              </a:ext>
            </a:extLst>
          </p:cNvPr>
          <p:cNvGrpSpPr/>
          <p:nvPr/>
        </p:nvGrpSpPr>
        <p:grpSpPr>
          <a:xfrm>
            <a:off x="4985657" y="2817903"/>
            <a:ext cx="6950346" cy="1100178"/>
            <a:chOff x="0" y="2303572"/>
            <a:chExt cx="4828172" cy="1044809"/>
          </a:xfrm>
        </p:grpSpPr>
        <p:sp>
          <p:nvSpPr>
            <p:cNvPr id="13" name="Rectangle: Rounded Corners 12">
              <a:extLst>
                <a:ext uri="{FF2B5EF4-FFF2-40B4-BE49-F238E27FC236}">
                  <a16:creationId xmlns:a16="http://schemas.microsoft.com/office/drawing/2014/main" id="{7685CE38-C3D8-57FB-3611-67D3169F9315}"/>
                </a:ext>
              </a:extLst>
            </p:cNvPr>
            <p:cNvSpPr/>
            <p:nvPr/>
          </p:nvSpPr>
          <p:spPr>
            <a:xfrm>
              <a:off x="0" y="2303572"/>
              <a:ext cx="4828172" cy="1044809"/>
            </a:xfrm>
            <a:prstGeom prst="roundRect">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1A02B1D6-CCA8-20A3-1BF4-241901816AED}"/>
                </a:ext>
              </a:extLst>
            </p:cNvPr>
            <p:cNvSpPr txBox="1"/>
            <p:nvPr/>
          </p:nvSpPr>
          <p:spPr>
            <a:xfrm>
              <a:off x="51003" y="235457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800" b="1" kern="1200"/>
                <a:t>Outpatient services for purposes of monitoring drug therapy</a:t>
              </a:r>
            </a:p>
          </p:txBody>
        </p:sp>
      </p:grpSp>
      <p:grpSp>
        <p:nvGrpSpPr>
          <p:cNvPr id="15" name="Group 14">
            <a:extLst>
              <a:ext uri="{FF2B5EF4-FFF2-40B4-BE49-F238E27FC236}">
                <a16:creationId xmlns:a16="http://schemas.microsoft.com/office/drawing/2014/main" id="{941441FE-BA75-2033-51AA-5EDE24AA759E}"/>
              </a:ext>
            </a:extLst>
          </p:cNvPr>
          <p:cNvGrpSpPr/>
          <p:nvPr/>
        </p:nvGrpSpPr>
        <p:grpSpPr>
          <a:xfrm>
            <a:off x="4985657" y="3938955"/>
            <a:ext cx="7214660" cy="1145050"/>
            <a:chOff x="0" y="3403102"/>
            <a:chExt cx="5015696" cy="1044809"/>
          </a:xfrm>
        </p:grpSpPr>
        <p:sp>
          <p:nvSpPr>
            <p:cNvPr id="16" name="Rectangle: Rounded Corners 15">
              <a:extLst>
                <a:ext uri="{FF2B5EF4-FFF2-40B4-BE49-F238E27FC236}">
                  <a16:creationId xmlns:a16="http://schemas.microsoft.com/office/drawing/2014/main" id="{35006802-2EB8-94C3-18B5-E56CF6AF542D}"/>
                </a:ext>
              </a:extLst>
            </p:cNvPr>
            <p:cNvSpPr/>
            <p:nvPr/>
          </p:nvSpPr>
          <p:spPr>
            <a:xfrm>
              <a:off x="0" y="3403102"/>
              <a:ext cx="4828172" cy="1044809"/>
            </a:xfrm>
            <a:prstGeom prst="roundRect">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3C90B221-44CF-0786-82F4-5C394932EB0D}"/>
                </a:ext>
              </a:extLst>
            </p:cNvPr>
            <p:cNvSpPr txBox="1"/>
            <p:nvPr/>
          </p:nvSpPr>
          <p:spPr>
            <a:xfrm>
              <a:off x="187356" y="3426103"/>
              <a:ext cx="4828340"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a:t>Psychiatric consultation</a:t>
              </a:r>
            </a:p>
          </p:txBody>
        </p:sp>
      </p:grpSp>
      <p:grpSp>
        <p:nvGrpSpPr>
          <p:cNvPr id="18" name="Group 17">
            <a:extLst>
              <a:ext uri="{FF2B5EF4-FFF2-40B4-BE49-F238E27FC236}">
                <a16:creationId xmlns:a16="http://schemas.microsoft.com/office/drawing/2014/main" id="{2A75F302-8BB7-708C-8D2E-89D45C8E6E7B}"/>
              </a:ext>
            </a:extLst>
          </p:cNvPr>
          <p:cNvGrpSpPr/>
          <p:nvPr/>
        </p:nvGrpSpPr>
        <p:grpSpPr>
          <a:xfrm>
            <a:off x="4985657" y="5190658"/>
            <a:ext cx="6950345" cy="1044809"/>
            <a:chOff x="0" y="4502632"/>
            <a:chExt cx="4828172" cy="1044809"/>
          </a:xfrm>
        </p:grpSpPr>
        <p:sp>
          <p:nvSpPr>
            <p:cNvPr id="19" name="Rectangle: Rounded Corners 18">
              <a:extLst>
                <a:ext uri="{FF2B5EF4-FFF2-40B4-BE49-F238E27FC236}">
                  <a16:creationId xmlns:a16="http://schemas.microsoft.com/office/drawing/2014/main" id="{A884E28F-F67E-5D00-484F-1D48F8CC8F21}"/>
                </a:ext>
              </a:extLst>
            </p:cNvPr>
            <p:cNvSpPr/>
            <p:nvPr/>
          </p:nvSpPr>
          <p:spPr>
            <a:xfrm>
              <a:off x="0" y="4502632"/>
              <a:ext cx="4828172" cy="1044809"/>
            </a:xfrm>
            <a:prstGeom prst="round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0800CFDD-36D1-8704-F6CD-38093710F365}"/>
                </a:ext>
              </a:extLst>
            </p:cNvPr>
            <p:cNvSpPr txBox="1"/>
            <p:nvPr/>
          </p:nvSpPr>
          <p:spPr>
            <a:xfrm>
              <a:off x="51003" y="455363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a:t>Outpatient laboratory, drugs, supplies and supplements</a:t>
              </a:r>
            </a:p>
          </p:txBody>
        </p:sp>
      </p:grpSp>
    </p:spTree>
    <p:extLst>
      <p:ext uri="{BB962C8B-B14F-4D97-AF65-F5344CB8AC3E}">
        <p14:creationId xmlns:p14="http://schemas.microsoft.com/office/powerpoint/2010/main" val="151015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652FB3-09A3-1193-FFE5-0C865DEFF13B}"/>
              </a:ext>
            </a:extLst>
          </p:cNvPr>
          <p:cNvSpPr>
            <a:spLocks noGrp="1"/>
          </p:cNvSpPr>
          <p:nvPr>
            <p:ph type="sldNum" sz="quarter" idx="12"/>
          </p:nvPr>
        </p:nvSpPr>
        <p:spPr/>
        <p:txBody>
          <a:bodyPr/>
          <a:lstStyle/>
          <a:p>
            <a:fld id="{6E9F442E-095D-414B-A3C1-4D7C903EC540}" type="slidenum">
              <a:rPr lang="uk-UA" smtClean="0"/>
              <a:pPr/>
              <a:t>13</a:t>
            </a:fld>
            <a:endParaRPr lang="uk-UA"/>
          </a:p>
        </p:txBody>
      </p:sp>
      <p:sp>
        <p:nvSpPr>
          <p:cNvPr id="4" name="Title 3">
            <a:extLst>
              <a:ext uri="{FF2B5EF4-FFF2-40B4-BE49-F238E27FC236}">
                <a16:creationId xmlns:a16="http://schemas.microsoft.com/office/drawing/2014/main" id="{079C0B01-5236-AFAC-5AE1-965A87EB9092}"/>
              </a:ext>
            </a:extLst>
          </p:cNvPr>
          <p:cNvSpPr>
            <a:spLocks noGrp="1"/>
          </p:cNvSpPr>
          <p:nvPr>
            <p:ph type="title"/>
          </p:nvPr>
        </p:nvSpPr>
        <p:spPr>
          <a:xfrm>
            <a:off x="712572" y="733368"/>
            <a:ext cx="10443107" cy="864778"/>
          </a:xfrm>
        </p:spPr>
        <p:txBody>
          <a:bodyPr>
            <a:noAutofit/>
          </a:bodyPr>
          <a:lstStyle/>
          <a:p>
            <a:r>
              <a:rPr lang="en-US" sz="3600" kern="1200">
                <a:latin typeface="+mn-lt"/>
                <a:ea typeface="+mj-ea"/>
                <a:cs typeface="+mj-cs"/>
              </a:rPr>
              <a:t>Specialty Mental Health Services Provided by the Mental Health Plan (MHP)</a:t>
            </a:r>
            <a:endParaRPr lang="en-US" sz="3600">
              <a:latin typeface="+mn-lt"/>
            </a:endParaRPr>
          </a:p>
        </p:txBody>
      </p:sp>
      <p:graphicFrame>
        <p:nvGraphicFramePr>
          <p:cNvPr id="5" name="Content Placeholder 2">
            <a:extLst>
              <a:ext uri="{FF2B5EF4-FFF2-40B4-BE49-F238E27FC236}">
                <a16:creationId xmlns:a16="http://schemas.microsoft.com/office/drawing/2014/main" id="{DD6D03BE-C572-8BA2-0178-CCFE99E650E3}"/>
              </a:ext>
            </a:extLst>
          </p:cNvPr>
          <p:cNvGraphicFramePr>
            <a:graphicFrameLocks noGrp="1"/>
          </p:cNvGraphicFramePr>
          <p:nvPr>
            <p:ph idx="1"/>
            <p:extLst>
              <p:ext uri="{D42A27DB-BD31-4B8C-83A1-F6EECF244321}">
                <p14:modId xmlns:p14="http://schemas.microsoft.com/office/powerpoint/2010/main" val="786916207"/>
              </p:ext>
            </p:extLst>
          </p:nvPr>
        </p:nvGraphicFramePr>
        <p:xfrm>
          <a:off x="447137" y="1632678"/>
          <a:ext cx="11221149" cy="455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18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94CFF9-C23A-D036-4BF4-D861CCCD1FBF}"/>
              </a:ext>
            </a:extLst>
          </p:cNvPr>
          <p:cNvSpPr/>
          <p:nvPr/>
        </p:nvSpPr>
        <p:spPr>
          <a:xfrm>
            <a:off x="0" y="0"/>
            <a:ext cx="12192000" cy="6203852"/>
          </a:xfrm>
          <a:prstGeom prst="rect">
            <a:avLst/>
          </a:prstGeom>
          <a:solidFill>
            <a:srgbClr val="66C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a:extLst>
              <a:ext uri="{FF2B5EF4-FFF2-40B4-BE49-F238E27FC236}">
                <a16:creationId xmlns:a16="http://schemas.microsoft.com/office/drawing/2014/main" id="{C1498AC7-2016-386E-35CB-64EC1646C200}"/>
              </a:ext>
            </a:extLst>
          </p:cNvPr>
          <p:cNvSpPr/>
          <p:nvPr/>
        </p:nvSpPr>
        <p:spPr>
          <a:xfrm rot="17607253">
            <a:off x="4102519" y="-977961"/>
            <a:ext cx="3946283" cy="4135007"/>
          </a:xfrm>
          <a:prstGeom prst="chord">
            <a:avLst>
              <a:gd name="adj1" fmla="val 2191771"/>
              <a:gd name="adj2" fmla="val 165020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ord 5">
            <a:extLst>
              <a:ext uri="{FF2B5EF4-FFF2-40B4-BE49-F238E27FC236}">
                <a16:creationId xmlns:a16="http://schemas.microsoft.com/office/drawing/2014/main" id="{39345323-38DE-7C62-99C9-E39F607A8A24}"/>
              </a:ext>
            </a:extLst>
          </p:cNvPr>
          <p:cNvSpPr/>
          <p:nvPr/>
        </p:nvSpPr>
        <p:spPr>
          <a:xfrm rot="1356949">
            <a:off x="8064759" y="1731978"/>
            <a:ext cx="5810882" cy="4299922"/>
          </a:xfrm>
          <a:prstGeom prst="chord">
            <a:avLst>
              <a:gd name="adj1" fmla="val 2450821"/>
              <a:gd name="adj2" fmla="val 167329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3541C14-1DA8-F846-E052-769DD8D8E223}"/>
              </a:ext>
            </a:extLst>
          </p:cNvPr>
          <p:cNvSpPr>
            <a:spLocks noGrp="1"/>
          </p:cNvSpPr>
          <p:nvPr>
            <p:ph type="title"/>
          </p:nvPr>
        </p:nvSpPr>
        <p:spPr>
          <a:xfrm>
            <a:off x="764949" y="3499076"/>
            <a:ext cx="6053558" cy="2424774"/>
          </a:xfrm>
        </p:spPr>
        <p:txBody>
          <a:bodyPr vert="horz" lIns="91440" tIns="45720" rIns="91440" bIns="45720" rtlCol="0" anchor="ctr">
            <a:noAutofit/>
          </a:bodyPr>
          <a:lstStyle/>
          <a:p>
            <a:r>
              <a:rPr lang="en-US" sz="4400" kern="1200">
                <a:solidFill>
                  <a:srgbClr val="FFFFFF"/>
                </a:solidFill>
                <a:latin typeface="+mn-lt"/>
                <a:ea typeface="+mj-ea"/>
                <a:cs typeface="+mj-cs"/>
              </a:rPr>
              <a:t>Who are the Managed Care Plans and the Mental Health Plan in Alameda County?</a:t>
            </a:r>
          </a:p>
        </p:txBody>
      </p:sp>
      <p:sp>
        <p:nvSpPr>
          <p:cNvPr id="22" name="Content Placeholder 2">
            <a:extLst>
              <a:ext uri="{FF2B5EF4-FFF2-40B4-BE49-F238E27FC236}">
                <a16:creationId xmlns:a16="http://schemas.microsoft.com/office/drawing/2014/main" id="{F9558347-9868-3DD9-1550-C7E3B8868223}"/>
              </a:ext>
            </a:extLst>
          </p:cNvPr>
          <p:cNvSpPr>
            <a:spLocks noGrp="1"/>
          </p:cNvSpPr>
          <p:nvPr>
            <p:ph idx="1"/>
          </p:nvPr>
        </p:nvSpPr>
        <p:spPr>
          <a:xfrm>
            <a:off x="4774669" y="370254"/>
            <a:ext cx="2878409" cy="1792281"/>
          </a:xfrm>
        </p:spPr>
        <p:txBody>
          <a:bodyPr vert="horz" lIns="91440" tIns="45720" rIns="91440" bIns="45720" rtlCol="0" anchor="ctr">
            <a:normAutofit/>
          </a:bodyPr>
          <a:lstStyle/>
          <a:p>
            <a:pPr marL="0" indent="0">
              <a:buNone/>
            </a:pPr>
            <a:r>
              <a:rPr lang="en-US" sz="2400" b="1"/>
              <a:t>Mental Health Plan:</a:t>
            </a:r>
          </a:p>
          <a:p>
            <a:r>
              <a:rPr lang="en-US" sz="2400"/>
              <a:t>Alameda County Behavioral Health </a:t>
            </a:r>
          </a:p>
        </p:txBody>
      </p:sp>
      <p:sp>
        <p:nvSpPr>
          <p:cNvPr id="23" name="Content Placeholder 2">
            <a:extLst>
              <a:ext uri="{FF2B5EF4-FFF2-40B4-BE49-F238E27FC236}">
                <a16:creationId xmlns:a16="http://schemas.microsoft.com/office/drawing/2014/main" id="{518FB0C6-98D5-A549-5C15-63C4B900AF38}"/>
              </a:ext>
            </a:extLst>
          </p:cNvPr>
          <p:cNvSpPr txBox="1">
            <a:spLocks/>
          </p:cNvSpPr>
          <p:nvPr/>
        </p:nvSpPr>
        <p:spPr>
          <a:xfrm>
            <a:off x="8901783" y="2423241"/>
            <a:ext cx="3474621" cy="27804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Managed Care Plans:</a:t>
            </a:r>
          </a:p>
          <a:p>
            <a:r>
              <a:rPr lang="en-US" sz="2400"/>
              <a:t>Alameda Alliance for Health MCP</a:t>
            </a:r>
          </a:p>
          <a:p>
            <a:r>
              <a:rPr lang="en-US" sz="2400"/>
              <a:t>Kaiser MCP</a:t>
            </a:r>
          </a:p>
          <a:p>
            <a:r>
              <a:rPr lang="en-US" sz="2400"/>
              <a:t>Anthem MCP (will no longer be an MCP in January 2024</a:t>
            </a:r>
            <a:r>
              <a:rPr lang="en-US" sz="2000"/>
              <a:t>)</a:t>
            </a:r>
          </a:p>
        </p:txBody>
      </p:sp>
    </p:spTree>
    <p:extLst>
      <p:ext uri="{BB962C8B-B14F-4D97-AF65-F5344CB8AC3E}">
        <p14:creationId xmlns:p14="http://schemas.microsoft.com/office/powerpoint/2010/main" val="414895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F528DA8-A355-8698-780D-90B96272DB38}"/>
              </a:ext>
            </a:extLst>
          </p:cNvPr>
          <p:cNvPicPr>
            <a:picLocks noChangeAspect="1"/>
          </p:cNvPicPr>
          <p:nvPr/>
        </p:nvPicPr>
        <p:blipFill rotWithShape="1">
          <a:blip r:embed="rId2"/>
          <a:srcRect l="19466" r="13581" b="-1"/>
          <a:stretch/>
        </p:blipFill>
        <p:spPr>
          <a:xfrm>
            <a:off x="5853472" y="0"/>
            <a:ext cx="6338528" cy="6319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itle 1">
            <a:extLst>
              <a:ext uri="{FF2B5EF4-FFF2-40B4-BE49-F238E27FC236}">
                <a16:creationId xmlns:a16="http://schemas.microsoft.com/office/drawing/2014/main" id="{90CE12D0-916A-94C3-E892-A5744FCB01D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Now let’s dive into No Wrong Door </a:t>
            </a:r>
          </a:p>
        </p:txBody>
      </p:sp>
    </p:spTree>
    <p:extLst>
      <p:ext uri="{BB962C8B-B14F-4D97-AF65-F5344CB8AC3E}">
        <p14:creationId xmlns:p14="http://schemas.microsoft.com/office/powerpoint/2010/main" val="396374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F07F-29B6-4A1F-A518-53CACA227C10}"/>
              </a:ext>
            </a:extLst>
          </p:cNvPr>
          <p:cNvSpPr>
            <a:spLocks noGrp="1"/>
          </p:cNvSpPr>
          <p:nvPr>
            <p:ph type="title"/>
          </p:nvPr>
        </p:nvSpPr>
        <p:spPr>
          <a:xfrm>
            <a:off x="142275" y="412010"/>
            <a:ext cx="11421884" cy="1467489"/>
          </a:xfrm>
        </p:spPr>
        <p:txBody>
          <a:bodyPr>
            <a:normAutofit/>
          </a:bodyPr>
          <a:lstStyle/>
          <a:p>
            <a:pPr algn="ctr"/>
            <a:r>
              <a:rPr lang="en-US" sz="3600" b="1"/>
              <a:t>There are Three Elements to the No Wrong Door Policy</a:t>
            </a:r>
            <a:br>
              <a:rPr lang="en-US" sz="3600" b="1"/>
            </a:br>
            <a:endParaRPr lang="en-US" sz="3600" b="1">
              <a:cs typeface="Calibri Light"/>
            </a:endParaRPr>
          </a:p>
        </p:txBody>
      </p:sp>
      <p:pic>
        <p:nvPicPr>
          <p:cNvPr id="3" name="Picture 2">
            <a:extLst>
              <a:ext uri="{FF2B5EF4-FFF2-40B4-BE49-F238E27FC236}">
                <a16:creationId xmlns:a16="http://schemas.microsoft.com/office/drawing/2014/main" id="{AC417FA1-6B76-4E2A-AFBF-DE3C933A2BDF}"/>
              </a:ext>
            </a:extLst>
          </p:cNvPr>
          <p:cNvPicPr>
            <a:picLocks noChangeAspect="1"/>
          </p:cNvPicPr>
          <p:nvPr/>
        </p:nvPicPr>
        <p:blipFill>
          <a:blip r:embed="rId2"/>
          <a:stretch>
            <a:fillRect/>
          </a:stretch>
        </p:blipFill>
        <p:spPr>
          <a:xfrm>
            <a:off x="3301866" y="1706553"/>
            <a:ext cx="5102702" cy="3779848"/>
          </a:xfrm>
          <a:prstGeom prst="rect">
            <a:avLst/>
          </a:prstGeom>
        </p:spPr>
      </p:pic>
    </p:spTree>
    <p:extLst>
      <p:ext uri="{BB962C8B-B14F-4D97-AF65-F5344CB8AC3E}">
        <p14:creationId xmlns:p14="http://schemas.microsoft.com/office/powerpoint/2010/main" val="120904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a:extLst>
              <a:ext uri="{FF2B5EF4-FFF2-40B4-BE49-F238E27FC236}">
                <a16:creationId xmlns:a16="http://schemas.microsoft.com/office/drawing/2014/main" id="{E2E761A0-813C-AAE5-7B8C-C08525F0396D}"/>
              </a:ext>
            </a:extLst>
          </p:cNvPr>
          <p:cNvSpPr txBox="1">
            <a:spLocks/>
          </p:cNvSpPr>
          <p:nvPr/>
        </p:nvSpPr>
        <p:spPr>
          <a:xfrm>
            <a:off x="838200" y="1412488"/>
            <a:ext cx="2899189" cy="43638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3600">
                <a:solidFill>
                  <a:srgbClr val="FFFFFF"/>
                </a:solidFill>
                <a:latin typeface="+mn-lt"/>
                <a:cs typeface="+mj-cs"/>
              </a:rPr>
              <a:t>#1: </a:t>
            </a:r>
          </a:p>
          <a:p>
            <a:r>
              <a:rPr lang="en-US" sz="3600">
                <a:solidFill>
                  <a:srgbClr val="FFFFFF"/>
                </a:solidFill>
                <a:latin typeface="+mn-lt"/>
                <a:cs typeface="+mj-cs"/>
              </a:rPr>
              <a:t>Treatment</a:t>
            </a:r>
            <a:r>
              <a:rPr lang="en-US" sz="3600">
                <a:solidFill>
                  <a:srgbClr val="FFFFFF"/>
                </a:solidFill>
                <a:latin typeface="+mn-lt"/>
              </a:rPr>
              <a:t> Services </a:t>
            </a:r>
            <a:r>
              <a:rPr lang="en-US" sz="3600">
                <a:solidFill>
                  <a:srgbClr val="FFFFFF"/>
                </a:solidFill>
                <a:latin typeface="+mn-lt"/>
                <a:cs typeface="+mj-cs"/>
              </a:rPr>
              <a:t>Can Be Provided </a:t>
            </a:r>
            <a:r>
              <a:rPr lang="en-US" sz="3600">
                <a:solidFill>
                  <a:srgbClr val="FFFFFF"/>
                </a:solidFill>
                <a:latin typeface="+mn-lt"/>
              </a:rPr>
              <a:t>Promptly</a:t>
            </a:r>
            <a:endParaRPr lang="en-US" sz="3600">
              <a:solidFill>
                <a:srgbClr val="FFFFFF"/>
              </a:solidFill>
              <a:latin typeface="+mn-lt"/>
              <a:cs typeface="Calibri Light"/>
            </a:endParaRPr>
          </a:p>
        </p:txBody>
      </p:sp>
      <p:sp>
        <p:nvSpPr>
          <p:cNvPr id="5" name="Content Placeholder 2">
            <a:extLst>
              <a:ext uri="{FF2B5EF4-FFF2-40B4-BE49-F238E27FC236}">
                <a16:creationId xmlns:a16="http://schemas.microsoft.com/office/drawing/2014/main" id="{7D6ED53A-7900-3341-072C-22E2B132457B}"/>
              </a:ext>
            </a:extLst>
          </p:cNvPr>
          <p:cNvSpPr>
            <a:spLocks noGrp="1"/>
          </p:cNvSpPr>
          <p:nvPr>
            <p:ph idx="1"/>
          </p:nvPr>
        </p:nvSpPr>
        <p:spPr>
          <a:xfrm>
            <a:off x="4066735" y="211015"/>
            <a:ext cx="3427283" cy="4363844"/>
          </a:xfrm>
        </p:spPr>
        <p:txBody>
          <a:bodyPr vert="horz" lIns="91440" tIns="45720" rIns="91440" bIns="45720" rtlCol="0" anchor="t">
            <a:noAutofit/>
          </a:bodyPr>
          <a:lstStyle/>
          <a:p>
            <a:pPr marL="0" lvl="0" indent="0" algn="ctr">
              <a:buNone/>
            </a:pPr>
            <a:r>
              <a:rPr lang="en-US" sz="2400" b="1" u="sng"/>
              <a:t>Now with No Wrong Door:</a:t>
            </a:r>
            <a:endParaRPr lang="en-US" sz="2400" b="1">
              <a:cs typeface="Calibri" panose="020F0502020204030204"/>
            </a:endParaRPr>
          </a:p>
          <a:p>
            <a:pPr marL="0" indent="0">
              <a:buNone/>
            </a:pPr>
            <a:r>
              <a:rPr lang="en-US" sz="2400"/>
              <a:t>During the Assessment phase, you can provide treatment to a person before a diagnosis is determined </a:t>
            </a:r>
            <a:endParaRPr lang="en-US" sz="2400">
              <a:cs typeface="Calibri" panose="020F0502020204030204"/>
            </a:endParaRPr>
          </a:p>
          <a:p>
            <a:pPr marL="0" indent="0">
              <a:buNone/>
            </a:pPr>
            <a:r>
              <a:rPr lang="en-US" sz="2400" b="1"/>
              <a:t>AND</a:t>
            </a:r>
            <a:r>
              <a:rPr lang="en-US" sz="2400"/>
              <a:t> </a:t>
            </a:r>
            <a:endParaRPr lang="en-US" sz="2400">
              <a:cs typeface="Calibri" panose="020F0502020204030204"/>
            </a:endParaRPr>
          </a:p>
          <a:p>
            <a:pPr marL="0" indent="0">
              <a:buNone/>
            </a:pPr>
            <a:r>
              <a:rPr lang="en-US" sz="2400"/>
              <a:t>before it is clear whether the person should get Non- Specialty Mental Health Services from the Managed Care Plan or Specialty Mental Health Services from the Mental Health Plan. </a:t>
            </a:r>
            <a:endParaRPr lang="en-US" sz="2400">
              <a:cs typeface="Calibri" panose="020F0502020204030204"/>
            </a:endParaRPr>
          </a:p>
          <a:p>
            <a:pPr marL="0"/>
            <a:endParaRPr lang="en-US" sz="2400"/>
          </a:p>
        </p:txBody>
      </p:sp>
      <p:sp>
        <p:nvSpPr>
          <p:cNvPr id="10" name="Content Placeholder 2">
            <a:extLst>
              <a:ext uri="{FF2B5EF4-FFF2-40B4-BE49-F238E27FC236}">
                <a16:creationId xmlns:a16="http://schemas.microsoft.com/office/drawing/2014/main" id="{6FEBEB20-2241-6A59-8953-7079D6806539}"/>
              </a:ext>
            </a:extLst>
          </p:cNvPr>
          <p:cNvSpPr txBox="1">
            <a:spLocks/>
          </p:cNvSpPr>
          <p:nvPr/>
        </p:nvSpPr>
        <p:spPr>
          <a:xfrm>
            <a:off x="8122737" y="337457"/>
            <a:ext cx="3197701" cy="51695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a:t>Prior to No Wrong Door/</a:t>
            </a:r>
            <a:r>
              <a:rPr lang="en-US" sz="2400" b="1" u="sng" err="1"/>
              <a:t>CalAIM</a:t>
            </a:r>
            <a:r>
              <a:rPr lang="en-US" sz="2400" b="1" u="sng"/>
              <a:t>:</a:t>
            </a:r>
            <a:endParaRPr lang="en-US" sz="2400">
              <a:cs typeface="Calibri" panose="020F0502020204030204"/>
            </a:endParaRPr>
          </a:p>
          <a:p>
            <a:pPr marL="0" indent="0">
              <a:buNone/>
            </a:pPr>
            <a:endParaRPr lang="en-US" sz="2400"/>
          </a:p>
          <a:p>
            <a:pPr marL="0" indent="0">
              <a:buNone/>
            </a:pPr>
            <a:r>
              <a:rPr lang="en-US" sz="2400"/>
              <a:t>You had to ensure the person met Specialty Mental Health access criteria and you had to complete the Assessment and Treatment Plan before you could start providing treatment. </a:t>
            </a:r>
            <a:endParaRPr lang="en-US" sz="2400">
              <a:cs typeface="Calibri" panose="020F0502020204030204"/>
            </a:endParaRPr>
          </a:p>
        </p:txBody>
      </p:sp>
    </p:spTree>
    <p:extLst>
      <p:ext uri="{BB962C8B-B14F-4D97-AF65-F5344CB8AC3E}">
        <p14:creationId xmlns:p14="http://schemas.microsoft.com/office/powerpoint/2010/main" val="382643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itle 1">
            <a:extLst>
              <a:ext uri="{FF2B5EF4-FFF2-40B4-BE49-F238E27FC236}">
                <a16:creationId xmlns:a16="http://schemas.microsoft.com/office/drawing/2014/main" id="{02C95493-9539-3EB1-AF14-BB860B3B51BA}"/>
              </a:ext>
            </a:extLst>
          </p:cNvPr>
          <p:cNvSpPr>
            <a:spLocks noGrp="1"/>
          </p:cNvSpPr>
          <p:nvPr>
            <p:ph type="title"/>
          </p:nvPr>
        </p:nvSpPr>
        <p:spPr>
          <a:xfrm>
            <a:off x="506437" y="1143133"/>
            <a:ext cx="3137095" cy="4363844"/>
          </a:xfrm>
        </p:spPr>
        <p:txBody>
          <a:bodyPr anchor="t">
            <a:normAutofit/>
          </a:bodyPr>
          <a:lstStyle/>
          <a:p>
            <a:r>
              <a:rPr lang="en-US" sz="3200">
                <a:solidFill>
                  <a:schemeClr val="bg1"/>
                </a:solidFill>
                <a:cs typeface="Calibri Light"/>
              </a:rPr>
              <a:t>#2: </a:t>
            </a:r>
            <a:br>
              <a:rPr lang="en-US" sz="3200" b="0">
                <a:solidFill>
                  <a:schemeClr val="bg1"/>
                </a:solidFill>
                <a:cs typeface="Calibri Light"/>
              </a:rPr>
            </a:br>
            <a:r>
              <a:rPr lang="en-US" sz="3600">
                <a:solidFill>
                  <a:schemeClr val="bg1"/>
                </a:solidFill>
                <a:cs typeface="Calibri Light"/>
              </a:rPr>
              <a:t>We can treat substance use disorders, but there is a caveat</a:t>
            </a:r>
          </a:p>
          <a:p>
            <a:endParaRPr lang="en-US" sz="4000">
              <a:solidFill>
                <a:srgbClr val="FFFFFF"/>
              </a:solidFill>
              <a:cs typeface="Calibri Light"/>
            </a:endParaRPr>
          </a:p>
        </p:txBody>
      </p:sp>
      <p:sp>
        <p:nvSpPr>
          <p:cNvPr id="4" name="Content Placeholder 2">
            <a:extLst>
              <a:ext uri="{FF2B5EF4-FFF2-40B4-BE49-F238E27FC236}">
                <a16:creationId xmlns:a16="http://schemas.microsoft.com/office/drawing/2014/main" id="{7CBABC73-010B-36C5-F3A8-E7300D56E4F7}"/>
              </a:ext>
            </a:extLst>
          </p:cNvPr>
          <p:cNvSpPr txBox="1">
            <a:spLocks/>
          </p:cNvSpPr>
          <p:nvPr/>
        </p:nvSpPr>
        <p:spPr>
          <a:xfrm>
            <a:off x="4011630" y="1240010"/>
            <a:ext cx="3584917" cy="4186993"/>
          </a:xfrm>
          <a:prstGeom prst="rect">
            <a:avLst/>
          </a:prstGeom>
        </p:spPr>
        <p:txBody>
          <a:bodyPr vert="horz" lIns="91440" tIns="45720" rIns="91440" bIns="45720" rtlCol="0" anchor="t">
            <a:no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a:cs typeface="Calibri"/>
              </a:rPr>
              <a:t>Now with No Wrong Door:</a:t>
            </a:r>
            <a:endParaRPr lang="en-US" sz="2400">
              <a:cs typeface="Calibri"/>
            </a:endParaRPr>
          </a:p>
          <a:p>
            <a:pPr marL="0" indent="0">
              <a:buFont typeface="Arial"/>
              <a:buNone/>
            </a:pPr>
            <a:r>
              <a:rPr lang="en-US" sz="2400">
                <a:cs typeface="Calibri"/>
              </a:rPr>
              <a:t>You can discuss, document, and bill for time spent treating a person’s co-occurring substance use disorder, </a:t>
            </a:r>
            <a:r>
              <a:rPr lang="en-US" sz="2400" b="1" u="sng">
                <a:solidFill>
                  <a:srgbClr val="FF0000"/>
                </a:solidFill>
                <a:cs typeface="Calibri"/>
              </a:rPr>
              <a:t>if</a:t>
            </a:r>
            <a:r>
              <a:rPr lang="en-US" sz="2400" b="1">
                <a:cs typeface="Calibri"/>
              </a:rPr>
              <a:t> </a:t>
            </a:r>
            <a:r>
              <a:rPr lang="en-US" sz="2400">
                <a:cs typeface="Calibri"/>
              </a:rPr>
              <a:t>the session  primarily addresses the person’s mental health need. </a:t>
            </a:r>
            <a:endParaRPr lang="en-US"/>
          </a:p>
        </p:txBody>
      </p:sp>
      <p:sp>
        <p:nvSpPr>
          <p:cNvPr id="11" name="Content Placeholder 3">
            <a:extLst>
              <a:ext uri="{FF2B5EF4-FFF2-40B4-BE49-F238E27FC236}">
                <a16:creationId xmlns:a16="http://schemas.microsoft.com/office/drawing/2014/main" id="{E8B63380-342F-DCD8-3227-0E360C0F3359}"/>
              </a:ext>
            </a:extLst>
          </p:cNvPr>
          <p:cNvSpPr txBox="1">
            <a:spLocks/>
          </p:cNvSpPr>
          <p:nvPr/>
        </p:nvSpPr>
        <p:spPr>
          <a:xfrm>
            <a:off x="8207135" y="1247078"/>
            <a:ext cx="3197701" cy="43638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a:cs typeface="Calibri"/>
              </a:rPr>
              <a:t>Prior to No Wrong Door:</a:t>
            </a:r>
            <a:endParaRPr lang="en-US" sz="2400">
              <a:cs typeface="Calibri"/>
            </a:endParaRPr>
          </a:p>
          <a:p>
            <a:pPr marL="0" indent="0">
              <a:buFont typeface="Arial"/>
              <a:buNone/>
            </a:pPr>
            <a:r>
              <a:rPr lang="en-US" sz="2400">
                <a:cs typeface="Calibri"/>
              </a:rPr>
              <a:t>Specialty  Mental Health Providers could not directly treat a substance use disorder when working with a person who has a co-occurring mental health need and substance use problem. </a:t>
            </a:r>
          </a:p>
        </p:txBody>
      </p:sp>
    </p:spTree>
    <p:extLst>
      <p:ext uri="{BB962C8B-B14F-4D97-AF65-F5344CB8AC3E}">
        <p14:creationId xmlns:p14="http://schemas.microsoft.com/office/powerpoint/2010/main" val="179809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itle 1">
            <a:extLst>
              <a:ext uri="{FF2B5EF4-FFF2-40B4-BE49-F238E27FC236}">
                <a16:creationId xmlns:a16="http://schemas.microsoft.com/office/drawing/2014/main" id="{00E616E8-7DF3-4D91-70E6-09BE3AE20108}"/>
              </a:ext>
            </a:extLst>
          </p:cNvPr>
          <p:cNvSpPr>
            <a:spLocks noGrp="1"/>
          </p:cNvSpPr>
          <p:nvPr>
            <p:ph type="title"/>
          </p:nvPr>
        </p:nvSpPr>
        <p:spPr>
          <a:xfrm>
            <a:off x="435471" y="1427089"/>
            <a:ext cx="2899189" cy="4363844"/>
          </a:xfrm>
        </p:spPr>
        <p:txBody>
          <a:bodyPr anchor="t">
            <a:normAutofit/>
          </a:bodyPr>
          <a:lstStyle/>
          <a:p>
            <a:r>
              <a:rPr lang="en-US" sz="3600">
                <a:solidFill>
                  <a:srgbClr val="FFFFFF"/>
                </a:solidFill>
                <a:cs typeface="Calibri Light"/>
              </a:rPr>
              <a:t>#3: </a:t>
            </a:r>
            <a:br>
              <a:rPr lang="en-US" sz="3600">
                <a:solidFill>
                  <a:srgbClr val="FFFFFF"/>
                </a:solidFill>
                <a:cs typeface="Calibri Light"/>
              </a:rPr>
            </a:br>
            <a:r>
              <a:rPr lang="en-US" sz="3600">
                <a:solidFill>
                  <a:srgbClr val="FFFFFF"/>
                </a:solidFill>
                <a:cs typeface="Calibri Light"/>
              </a:rPr>
              <a:t>A person can receive services from the MCP and the MHP concurrently </a:t>
            </a:r>
            <a:endParaRPr lang="en-US" sz="3600">
              <a:solidFill>
                <a:srgbClr val="FFFFFF"/>
              </a:solidFill>
            </a:endParaRPr>
          </a:p>
        </p:txBody>
      </p:sp>
      <p:sp>
        <p:nvSpPr>
          <p:cNvPr id="9" name="Content Placeholder 2">
            <a:extLst>
              <a:ext uri="{FF2B5EF4-FFF2-40B4-BE49-F238E27FC236}">
                <a16:creationId xmlns:a16="http://schemas.microsoft.com/office/drawing/2014/main" id="{7AB8D37E-27D6-4210-265C-675325B885EC}"/>
              </a:ext>
            </a:extLst>
          </p:cNvPr>
          <p:cNvSpPr>
            <a:spLocks noGrp="1"/>
          </p:cNvSpPr>
          <p:nvPr>
            <p:ph sz="half" idx="1"/>
          </p:nvPr>
        </p:nvSpPr>
        <p:spPr>
          <a:xfrm>
            <a:off x="3935090" y="1143133"/>
            <a:ext cx="3661460" cy="4363844"/>
          </a:xfrm>
        </p:spPr>
        <p:txBody>
          <a:bodyPr vert="horz" lIns="91440" tIns="45720" rIns="91440" bIns="45720" rtlCol="0" anchor="t">
            <a:normAutofit/>
          </a:bodyPr>
          <a:lstStyle/>
          <a:p>
            <a:pPr marL="0" indent="0">
              <a:buFont typeface="Arial"/>
              <a:buNone/>
            </a:pPr>
            <a:r>
              <a:rPr lang="en-US" sz="2400" b="1" u="sng">
                <a:cs typeface="Calibri"/>
              </a:rPr>
              <a:t>Now with No Wrong Door:</a:t>
            </a:r>
            <a:endParaRPr lang="en-US" sz="2400">
              <a:cs typeface="Calibri"/>
            </a:endParaRPr>
          </a:p>
          <a:p>
            <a:pPr marL="0" indent="0">
              <a:buNone/>
            </a:pPr>
            <a:r>
              <a:rPr lang="en-US" sz="2400">
                <a:ea typeface="+mn-lt"/>
                <a:cs typeface="+mn-lt"/>
              </a:rPr>
              <a:t>A person can receive Non-Specialty Mental Health Services through the Managed Care Plan  AND Specialty Mental Health Services through the Mental Health Plan at the same time.</a:t>
            </a:r>
            <a:endParaRPr lang="en-US" sz="2400">
              <a:cs typeface="Calibri"/>
            </a:endParaRPr>
          </a:p>
          <a:p>
            <a:pPr marL="0" indent="0">
              <a:buNone/>
            </a:pPr>
            <a:r>
              <a:rPr lang="en-US" sz="2400" b="1">
                <a:solidFill>
                  <a:srgbClr val="FF0000"/>
                </a:solidFill>
                <a:cs typeface="Calibri"/>
              </a:rPr>
              <a:t>The services must be coordinated and not duplicated.  </a:t>
            </a:r>
          </a:p>
          <a:p>
            <a:endParaRPr lang="en-US" sz="2000">
              <a:cs typeface="Calibri"/>
            </a:endParaRPr>
          </a:p>
        </p:txBody>
      </p:sp>
      <p:sp>
        <p:nvSpPr>
          <p:cNvPr id="10" name="Content Placeholder 3">
            <a:extLst>
              <a:ext uri="{FF2B5EF4-FFF2-40B4-BE49-F238E27FC236}">
                <a16:creationId xmlns:a16="http://schemas.microsoft.com/office/drawing/2014/main" id="{015CC88E-3BCA-E847-AAC3-96E0FE18C89B}"/>
              </a:ext>
            </a:extLst>
          </p:cNvPr>
          <p:cNvSpPr txBox="1">
            <a:spLocks/>
          </p:cNvSpPr>
          <p:nvPr/>
        </p:nvSpPr>
        <p:spPr>
          <a:xfrm>
            <a:off x="7777329" y="1143133"/>
            <a:ext cx="3478081" cy="42561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r>
              <a:rPr lang="en-US" sz="2400" b="1" u="sng">
                <a:cs typeface="Calibri" panose="020F0502020204030204"/>
              </a:rPr>
              <a:t>Prior to No Wrong Door:</a:t>
            </a:r>
            <a:endParaRPr lang="en-US" sz="2400">
              <a:cs typeface="Calibri" panose="020F0502020204030204"/>
            </a:endParaRPr>
          </a:p>
          <a:p>
            <a:pPr>
              <a:buFont typeface="Arial"/>
              <a:buNone/>
            </a:pPr>
            <a:r>
              <a:rPr lang="en-US" sz="2400">
                <a:cs typeface="Calibri" panose="020F0502020204030204"/>
              </a:rPr>
              <a:t>    A person received all their mental health services through the MCP or all their mental health services through the MHP.  </a:t>
            </a:r>
          </a:p>
          <a:p>
            <a:pPr>
              <a:buFont typeface="Arial"/>
              <a:buNone/>
            </a:pPr>
            <a:endParaRPr lang="en-US" sz="2400" b="1" u="sng">
              <a:cs typeface="Calibri" panose="020F0502020204030204"/>
            </a:endParaRPr>
          </a:p>
          <a:p>
            <a:pPr marL="0" indent="0">
              <a:buFont typeface="Arial"/>
              <a:buNone/>
            </a:pPr>
            <a:endParaRPr lang="en-US" sz="2400">
              <a:cs typeface="Calibri" panose="020F0502020204030204"/>
            </a:endParaRPr>
          </a:p>
        </p:txBody>
      </p:sp>
    </p:spTree>
    <p:extLst>
      <p:ext uri="{BB962C8B-B14F-4D97-AF65-F5344CB8AC3E}">
        <p14:creationId xmlns:p14="http://schemas.microsoft.com/office/powerpoint/2010/main" val="252130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2</a:t>
            </a:fld>
            <a:endParaRPr lang="en-US"/>
          </a:p>
        </p:txBody>
      </p:sp>
      <p:sp>
        <p:nvSpPr>
          <p:cNvPr id="5" name="Rectangle 4">
            <a:extLst>
              <a:ext uri="{FF2B5EF4-FFF2-40B4-BE49-F238E27FC236}">
                <a16:creationId xmlns:a16="http://schemas.microsoft.com/office/drawing/2014/main" id="{075F9210-69F5-4661-8E6D-4231174C883B}"/>
              </a:ext>
            </a:extLst>
          </p:cNvPr>
          <p:cNvSpPr/>
          <p:nvPr/>
        </p:nvSpPr>
        <p:spPr>
          <a:xfrm>
            <a:off x="5232077" y="3244334"/>
            <a:ext cx="184731" cy="369332"/>
          </a:xfrm>
          <a:prstGeom prst="rect">
            <a:avLst/>
          </a:prstGeom>
        </p:spPr>
        <p:txBody>
          <a:bodyPr wrap="none">
            <a:spAutoFit/>
          </a:bodyPr>
          <a:lstStyle/>
          <a:p>
            <a:endParaRPr lang="en-US"/>
          </a:p>
        </p:txBody>
      </p:sp>
      <p:sp>
        <p:nvSpPr>
          <p:cNvPr id="6" name="Rectangle 5">
            <a:extLst>
              <a:ext uri="{FF2B5EF4-FFF2-40B4-BE49-F238E27FC236}">
                <a16:creationId xmlns:a16="http://schemas.microsoft.com/office/drawing/2014/main" id="{DB40A3DD-1653-6EAB-406C-88A806476709}"/>
              </a:ext>
            </a:extLst>
          </p:cNvPr>
          <p:cNvSpPr/>
          <p:nvPr/>
        </p:nvSpPr>
        <p:spPr>
          <a:xfrm>
            <a:off x="520505" y="0"/>
            <a:ext cx="3291839" cy="6133514"/>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73F4BA-EC20-F9A2-A32B-4714D8541B5F}"/>
              </a:ext>
            </a:extLst>
          </p:cNvPr>
          <p:cNvSpPr/>
          <p:nvPr/>
        </p:nvSpPr>
        <p:spPr>
          <a:xfrm>
            <a:off x="3812344" y="0"/>
            <a:ext cx="8379656" cy="5289452"/>
          </a:xfrm>
          <a:prstGeom prst="rect">
            <a:avLst/>
          </a:prstGeom>
          <a:solidFill>
            <a:srgbClr val="7DD4B3"/>
          </a:solidFill>
          <a:ln>
            <a:solidFill>
              <a:srgbClr val="7DD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7290C14-32F1-B512-C268-47F85122AB34}"/>
              </a:ext>
            </a:extLst>
          </p:cNvPr>
          <p:cNvSpPr txBox="1">
            <a:spLocks/>
          </p:cNvSpPr>
          <p:nvPr/>
        </p:nvSpPr>
        <p:spPr>
          <a:xfrm>
            <a:off x="520504" y="724486"/>
            <a:ext cx="3218913" cy="2087997"/>
          </a:xfrm>
          <a:prstGeom prst="rect">
            <a:avLst/>
          </a:prstGeom>
        </p:spPr>
        <p:txBody>
          <a:bodyPr vert="horz" wrap="square" lIns="91440" tIns="45720" rIns="91440" bIns="45720" rtlCol="0" anchor="t">
            <a:normAutofit/>
          </a:bodyPr>
          <a:lstStyle>
            <a:lvl1pPr algn="l" defTabSz="914400" rtl="0" eaLnBrk="1" latinLnBrk="0" hangingPunct="1">
              <a:lnSpc>
                <a:spcPct val="100000"/>
              </a:lnSpc>
              <a:spcBef>
                <a:spcPct val="0"/>
              </a:spcBef>
              <a:buNone/>
              <a:defRPr lang="en-US" sz="2800" b="1" i="0" kern="1200" baseline="0">
                <a:solidFill>
                  <a:schemeClr val="bg1"/>
                </a:solidFill>
                <a:latin typeface="+mn-lt"/>
                <a:ea typeface="+mj-ea"/>
                <a:cs typeface="+mj-cs"/>
              </a:defRPr>
            </a:lvl1pPr>
          </a:lstStyle>
          <a:p>
            <a:pPr algn="r"/>
            <a:r>
              <a:rPr lang="en-US" sz="3200">
                <a:solidFill>
                  <a:srgbClr val="FFFFFF"/>
                </a:solidFill>
              </a:rPr>
              <a:t> </a:t>
            </a:r>
            <a:r>
              <a:rPr lang="en-US" sz="3600">
                <a:solidFill>
                  <a:srgbClr val="FFFFFF"/>
                </a:solidFill>
              </a:rPr>
              <a:t>PRESENTATION</a:t>
            </a:r>
            <a:br>
              <a:rPr lang="en-US" sz="3600">
                <a:solidFill>
                  <a:srgbClr val="FFFFFF"/>
                </a:solidFill>
              </a:rPr>
            </a:br>
            <a:r>
              <a:rPr lang="en-US" sz="3600">
                <a:solidFill>
                  <a:srgbClr val="FFFFFF"/>
                </a:solidFill>
                <a:cs typeface="Calibri"/>
              </a:rPr>
              <a:t>OVERVIEW</a:t>
            </a:r>
          </a:p>
        </p:txBody>
      </p:sp>
      <p:sp>
        <p:nvSpPr>
          <p:cNvPr id="9" name="Content Placeholder 2">
            <a:extLst>
              <a:ext uri="{FF2B5EF4-FFF2-40B4-BE49-F238E27FC236}">
                <a16:creationId xmlns:a16="http://schemas.microsoft.com/office/drawing/2014/main" id="{B063D15B-1AA6-FC8F-7C83-28BB3EA5B15F}"/>
              </a:ext>
            </a:extLst>
          </p:cNvPr>
          <p:cNvSpPr txBox="1">
            <a:spLocks/>
          </p:cNvSpPr>
          <p:nvPr/>
        </p:nvSpPr>
        <p:spPr>
          <a:xfrm>
            <a:off x="4299497" y="561919"/>
            <a:ext cx="3593005" cy="4501127"/>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1000"/>
              </a:spcBef>
              <a:buFont typeface="Arial"/>
              <a:buNone/>
              <a:defRPr sz="1200" b="0" i="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400"/>
          </a:p>
          <a:p>
            <a:pPr>
              <a:buFont typeface="Arial" panose="020B0604020202020204" pitchFamily="34" charset="0"/>
              <a:buChar char="•"/>
            </a:pPr>
            <a:r>
              <a:rPr lang="en-US" sz="2400">
                <a:solidFill>
                  <a:schemeClr val="tx1"/>
                </a:solidFill>
              </a:rPr>
              <a:t>Welcome &amp;Introductions</a:t>
            </a:r>
          </a:p>
          <a:p>
            <a:endParaRPr lang="en-US" sz="2400">
              <a:solidFill>
                <a:schemeClr val="tx1"/>
              </a:solidFill>
              <a:cs typeface="Calibri"/>
            </a:endParaRPr>
          </a:p>
          <a:p>
            <a:pPr>
              <a:buFont typeface="Arial" panose="020B0604020202020204" pitchFamily="34" charset="0"/>
              <a:buChar char="•"/>
            </a:pPr>
            <a:r>
              <a:rPr lang="en-US" sz="2400" err="1">
                <a:solidFill>
                  <a:schemeClr val="tx1"/>
                </a:solidFill>
              </a:rPr>
              <a:t>CalAIM</a:t>
            </a:r>
            <a:r>
              <a:rPr lang="en-US" sz="2400">
                <a:solidFill>
                  <a:schemeClr val="tx1"/>
                </a:solidFill>
              </a:rPr>
              <a:t> Overview</a:t>
            </a:r>
          </a:p>
          <a:p>
            <a:endParaRPr lang="en-US" sz="2400">
              <a:solidFill>
                <a:schemeClr val="tx1"/>
              </a:solidFill>
              <a:cs typeface="Calibri"/>
            </a:endParaRPr>
          </a:p>
          <a:p>
            <a:pPr>
              <a:buFont typeface="Arial" panose="020B0604020202020204" pitchFamily="34" charset="0"/>
              <a:buChar char="•"/>
            </a:pPr>
            <a:r>
              <a:rPr lang="en-US" sz="2400">
                <a:solidFill>
                  <a:schemeClr val="tx1"/>
                </a:solidFill>
              </a:rPr>
              <a:t>No Wrong Door Overview</a:t>
            </a:r>
          </a:p>
          <a:p>
            <a:endParaRPr lang="en-US" sz="2400">
              <a:solidFill>
                <a:schemeClr val="tx1"/>
              </a:solidFill>
              <a:cs typeface="Calibri"/>
            </a:endParaRPr>
          </a:p>
          <a:p>
            <a:pPr>
              <a:buFont typeface="Arial" panose="020B0604020202020204" pitchFamily="34" charset="0"/>
              <a:buChar char="•"/>
            </a:pPr>
            <a:r>
              <a:rPr lang="en-US" sz="2400">
                <a:solidFill>
                  <a:schemeClr val="tx1"/>
                </a:solidFill>
              </a:rPr>
              <a:t>Standardized Screening &amp; Transition Tools</a:t>
            </a:r>
          </a:p>
          <a:p>
            <a:endParaRPr lang="en-US" sz="2400">
              <a:solidFill>
                <a:schemeClr val="tx1"/>
              </a:solidFill>
              <a:cs typeface="Calibri"/>
            </a:endParaRPr>
          </a:p>
          <a:p>
            <a:pPr>
              <a:buFont typeface="Arial" panose="020B0604020202020204" pitchFamily="34" charset="0"/>
              <a:buChar char="•"/>
            </a:pPr>
            <a:r>
              <a:rPr lang="en-US" sz="2400">
                <a:solidFill>
                  <a:schemeClr val="tx1"/>
                </a:solidFill>
              </a:rPr>
              <a:t>No Wrong Door in Practice</a:t>
            </a:r>
            <a:endParaRPr lang="en-US" sz="2400">
              <a:solidFill>
                <a:schemeClr val="tx1"/>
              </a:solidFill>
              <a:cs typeface="Calibri"/>
            </a:endParaRPr>
          </a:p>
          <a:p>
            <a:pPr>
              <a:buFont typeface="Arial" panose="020B0604020202020204" pitchFamily="34" charset="0"/>
              <a:buChar char="•"/>
            </a:pPr>
            <a:endParaRPr lang="en-US" sz="2400"/>
          </a:p>
          <a:p>
            <a:pPr>
              <a:buFont typeface="Arial" panose="020B0604020202020204" pitchFamily="34" charset="0"/>
              <a:buChar char="•"/>
            </a:pPr>
            <a:endParaRPr lang="en-US" sz="2400"/>
          </a:p>
          <a:p>
            <a:endParaRPr lang="en-US" sz="2400"/>
          </a:p>
        </p:txBody>
      </p:sp>
      <p:sp>
        <p:nvSpPr>
          <p:cNvPr id="10" name="Content Placeholder 3">
            <a:extLst>
              <a:ext uri="{FF2B5EF4-FFF2-40B4-BE49-F238E27FC236}">
                <a16:creationId xmlns:a16="http://schemas.microsoft.com/office/drawing/2014/main" id="{5D50E171-5C17-63D9-1CD2-A6AD6CB6C284}"/>
              </a:ext>
            </a:extLst>
          </p:cNvPr>
          <p:cNvSpPr txBox="1">
            <a:spLocks/>
          </p:cNvSpPr>
          <p:nvPr/>
        </p:nvSpPr>
        <p:spPr>
          <a:xfrm>
            <a:off x="8825082" y="264622"/>
            <a:ext cx="3421957" cy="5289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000">
              <a:solidFill>
                <a:schemeClr val="bg1"/>
              </a:solidFill>
            </a:endParaRPr>
          </a:p>
          <a:p>
            <a:pPr>
              <a:buFont typeface="Arial" panose="020B0604020202020204" pitchFamily="34" charset="0"/>
              <a:buChar char="•"/>
            </a:pPr>
            <a:r>
              <a:rPr lang="en-US" sz="2400" err="1"/>
              <a:t>Laphonsa</a:t>
            </a:r>
            <a:r>
              <a:rPr lang="en-US" sz="2400"/>
              <a:t> Gibbs</a:t>
            </a:r>
            <a:endParaRPr lang="en-US" sz="2400">
              <a:cs typeface="Calibri"/>
            </a:endParaRPr>
          </a:p>
          <a:p>
            <a:pPr marL="0" indent="0">
              <a:buNone/>
            </a:pPr>
            <a:endParaRPr lang="en-US" sz="2400"/>
          </a:p>
          <a:p>
            <a:pPr>
              <a:buFont typeface="Arial" panose="020B0604020202020204" pitchFamily="34" charset="0"/>
              <a:buChar char="•"/>
            </a:pPr>
            <a:r>
              <a:rPr lang="en-US" sz="2400"/>
              <a:t>Kinzi </a:t>
            </a:r>
            <a:r>
              <a:rPr lang="en-US" sz="2400" err="1"/>
              <a:t>Richholt</a:t>
            </a:r>
            <a:endParaRPr lang="en-US" sz="2400" err="1">
              <a:ea typeface="Calibri"/>
              <a:cs typeface="Calibri"/>
            </a:endParaRPr>
          </a:p>
          <a:p>
            <a:pPr marL="0" indent="0">
              <a:buNone/>
            </a:pPr>
            <a:endParaRPr lang="en-US" sz="2400">
              <a:cs typeface="Calibri"/>
            </a:endParaRPr>
          </a:p>
          <a:p>
            <a:pPr>
              <a:buFont typeface="Arial" panose="020B0604020202020204" pitchFamily="34" charset="0"/>
              <a:buChar char="•"/>
            </a:pPr>
            <a:r>
              <a:rPr lang="en-US" sz="2400"/>
              <a:t>Juliene Schrick</a:t>
            </a:r>
            <a:endParaRPr lang="en-US" sz="2400">
              <a:cs typeface="Calibri"/>
            </a:endParaRPr>
          </a:p>
          <a:p>
            <a:pPr marL="0" indent="0">
              <a:buNone/>
            </a:pPr>
            <a:endParaRPr lang="en-US" sz="2400">
              <a:cs typeface="Calibri"/>
            </a:endParaRPr>
          </a:p>
          <a:p>
            <a:pPr>
              <a:buFont typeface="Arial" panose="020B0604020202020204" pitchFamily="34" charset="0"/>
              <a:buChar char="•"/>
            </a:pPr>
            <a:r>
              <a:rPr lang="en-US" sz="2400"/>
              <a:t>Charles Edwards</a:t>
            </a:r>
            <a:endParaRPr lang="en-US" sz="2400">
              <a:cs typeface="Calibri"/>
            </a:endParaRPr>
          </a:p>
          <a:p>
            <a:pPr marL="0" indent="0">
              <a:buFont typeface="Arial"/>
              <a:buNone/>
            </a:pPr>
            <a:endParaRPr lang="en-US" sz="2400"/>
          </a:p>
          <a:p>
            <a:pPr>
              <a:buFont typeface="Arial" panose="020B0604020202020204" pitchFamily="34" charset="0"/>
              <a:buChar char="•"/>
            </a:pPr>
            <a:r>
              <a:rPr lang="en-US" sz="2400"/>
              <a:t>Michelle Lewis</a:t>
            </a:r>
            <a:endParaRPr lang="en-US" sz="2400">
              <a:cs typeface="Calibri"/>
            </a:endParaRPr>
          </a:p>
          <a:p>
            <a:pPr marL="0" indent="0">
              <a:buFont typeface="Arial"/>
              <a:buNone/>
            </a:pPr>
            <a:endParaRPr lang="en-US" sz="2000"/>
          </a:p>
          <a:p>
            <a:pPr>
              <a:buFont typeface="Arial" panose="020B0604020202020204" pitchFamily="34" charset="0"/>
              <a:buChar char="•"/>
            </a:pPr>
            <a:endParaRPr lang="en-US" sz="2000"/>
          </a:p>
          <a:p>
            <a:pPr>
              <a:buFont typeface="Arial" panose="020B0604020202020204" pitchFamily="34" charset="0"/>
              <a:buChar char="•"/>
            </a:pPr>
            <a:endParaRPr lang="en-US" sz="2000"/>
          </a:p>
          <a:p>
            <a:pPr>
              <a:buFont typeface="Arial" panose="020B0604020202020204" pitchFamily="34" charset="0"/>
              <a:buChar char="•"/>
            </a:pPr>
            <a:endParaRPr lang="en-US" sz="2000"/>
          </a:p>
          <a:p>
            <a:pPr marL="0" indent="0">
              <a:buFont typeface="Arial"/>
              <a:buNone/>
            </a:pPr>
            <a:endParaRPr lang="en-US" sz="2000"/>
          </a:p>
          <a:p>
            <a:pPr marL="0" indent="0">
              <a:buFont typeface="Arial"/>
              <a:buNone/>
            </a:pPr>
            <a:endParaRPr lang="en-US" sz="2000"/>
          </a:p>
        </p:txBody>
      </p:sp>
    </p:spTree>
    <p:extLst>
      <p:ext uri="{BB962C8B-B14F-4D97-AF65-F5344CB8AC3E}">
        <p14:creationId xmlns:p14="http://schemas.microsoft.com/office/powerpoint/2010/main" val="13864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3625DD0-ED35-54BB-BEBA-695A94B39C0F}"/>
              </a:ext>
            </a:extLst>
          </p:cNvPr>
          <p:cNvGrpSpPr/>
          <p:nvPr/>
        </p:nvGrpSpPr>
        <p:grpSpPr>
          <a:xfrm>
            <a:off x="4985133" y="253219"/>
            <a:ext cx="6805323" cy="2735936"/>
            <a:chOff x="0" y="2303572"/>
            <a:chExt cx="4828172" cy="1044809"/>
          </a:xfrm>
          <a:solidFill>
            <a:srgbClr val="00B0F0"/>
          </a:solidFill>
        </p:grpSpPr>
        <p:sp>
          <p:nvSpPr>
            <p:cNvPr id="13" name="Rectangle: Rounded Corners 12">
              <a:extLst>
                <a:ext uri="{FF2B5EF4-FFF2-40B4-BE49-F238E27FC236}">
                  <a16:creationId xmlns:a16="http://schemas.microsoft.com/office/drawing/2014/main" id="{7685CE38-C3D8-57FB-3611-67D3169F9315}"/>
                </a:ext>
              </a:extLst>
            </p:cNvPr>
            <p:cNvSpPr/>
            <p:nvPr/>
          </p:nvSpPr>
          <p:spPr>
            <a:xfrm>
              <a:off x="0" y="2303572"/>
              <a:ext cx="4828172" cy="1044809"/>
            </a:xfrm>
            <a:prstGeom prst="roundRect">
              <a:avLst/>
            </a:pr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1A02B1D6-CCA8-20A3-1BF4-241901816AED}"/>
                </a:ext>
              </a:extLst>
            </p:cNvPr>
            <p:cNvSpPr txBox="1"/>
            <p:nvPr/>
          </p:nvSpPr>
          <p:spPr>
            <a:xfrm>
              <a:off x="144498" y="2396706"/>
              <a:ext cx="4512958" cy="907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rtl="0"/>
              <a:r>
                <a:rPr lang="en-US" sz="3000" b="1"/>
                <a:t>The No Wrong Door Policy defines three new scenarios when Specialty Mental Health Services are covered and reimbursable.</a:t>
              </a:r>
            </a:p>
          </p:txBody>
        </p:sp>
      </p:grpSp>
      <p:grpSp>
        <p:nvGrpSpPr>
          <p:cNvPr id="15" name="Group 14">
            <a:extLst>
              <a:ext uri="{FF2B5EF4-FFF2-40B4-BE49-F238E27FC236}">
                <a16:creationId xmlns:a16="http://schemas.microsoft.com/office/drawing/2014/main" id="{941441FE-BA75-2033-51AA-5EDE24AA759E}"/>
              </a:ext>
            </a:extLst>
          </p:cNvPr>
          <p:cNvGrpSpPr/>
          <p:nvPr/>
        </p:nvGrpSpPr>
        <p:grpSpPr>
          <a:xfrm>
            <a:off x="4985133" y="3256900"/>
            <a:ext cx="6842029" cy="2735936"/>
            <a:chOff x="0" y="3352099"/>
            <a:chExt cx="4854214" cy="1095812"/>
          </a:xfrm>
        </p:grpSpPr>
        <p:sp>
          <p:nvSpPr>
            <p:cNvPr id="16" name="Rectangle: Rounded Corners 15">
              <a:extLst>
                <a:ext uri="{FF2B5EF4-FFF2-40B4-BE49-F238E27FC236}">
                  <a16:creationId xmlns:a16="http://schemas.microsoft.com/office/drawing/2014/main" id="{35006802-2EB8-94C3-18B5-E56CF6AF542D}"/>
                </a:ext>
              </a:extLst>
            </p:cNvPr>
            <p:cNvSpPr/>
            <p:nvPr/>
          </p:nvSpPr>
          <p:spPr>
            <a:xfrm>
              <a:off x="0" y="3403102"/>
              <a:ext cx="4828172" cy="1044809"/>
            </a:xfrm>
            <a:prstGeom prst="roundRect">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3C90B221-44CF-0786-82F4-5C394932EB0D}"/>
                </a:ext>
              </a:extLst>
            </p:cNvPr>
            <p:cNvSpPr txBox="1"/>
            <p:nvPr/>
          </p:nvSpPr>
          <p:spPr>
            <a:xfrm>
              <a:off x="146041" y="3352099"/>
              <a:ext cx="4708173" cy="109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rtl="0"/>
              <a:r>
                <a:rPr lang="en-US" sz="3000" b="1"/>
                <a:t>The Screening Tool and the Transition of Care Tool are the instruments used to operationalize No Wrong Door across all counties. </a:t>
              </a:r>
            </a:p>
          </p:txBody>
        </p:sp>
      </p:grpSp>
      <p:sp>
        <p:nvSpPr>
          <p:cNvPr id="3" name="Rectangle 2">
            <a:extLst>
              <a:ext uri="{FF2B5EF4-FFF2-40B4-BE49-F238E27FC236}">
                <a16:creationId xmlns:a16="http://schemas.microsoft.com/office/drawing/2014/main" id="{97EC23AD-76D7-4667-C44C-D5F98800DCD6}"/>
              </a:ext>
            </a:extLst>
          </p:cNvPr>
          <p:cNvSpPr/>
          <p:nvPr/>
        </p:nvSpPr>
        <p:spPr>
          <a:xfrm>
            <a:off x="0" y="0"/>
            <a:ext cx="4543865" cy="6231988"/>
          </a:xfrm>
          <a:prstGeom prst="rect">
            <a:avLst/>
          </a:prstGeom>
          <a:solidFill>
            <a:srgbClr val="33AB7E"/>
          </a:solidFill>
          <a:ln>
            <a:solidFill>
              <a:srgbClr val="25B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1" i="0" u="none" strike="noStrike" kern="1200" cap="none" spc="0" normalizeH="0" baseline="0" noProof="0">
                <a:ln>
                  <a:noFill/>
                </a:ln>
                <a:solidFill>
                  <a:prstClr val="white"/>
                </a:solidFill>
                <a:effectLst/>
                <a:uLnTx/>
                <a:uFillTx/>
                <a:latin typeface="Calibri" panose="020F0502020204030204" pitchFamily="34" charset="0"/>
                <a:ea typeface="+mj-ea"/>
                <a:cs typeface="Calibri Light"/>
              </a:rPr>
              <a:t>So How Does No Wrong Door Relate to Standardized Screening and Transition Tools?</a:t>
            </a:r>
            <a:endParaRPr lang="en-US" sz="3200" b="1"/>
          </a:p>
        </p:txBody>
      </p:sp>
    </p:spTree>
    <p:extLst>
      <p:ext uri="{BB962C8B-B14F-4D97-AF65-F5344CB8AC3E}">
        <p14:creationId xmlns:p14="http://schemas.microsoft.com/office/powerpoint/2010/main" val="82207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653082" y="1850579"/>
            <a:ext cx="10536702" cy="2629923"/>
          </a:xfrm>
        </p:spPr>
        <p:txBody>
          <a:bodyPr>
            <a:noAutofit/>
          </a:bodyPr>
          <a:lstStyle/>
          <a:p>
            <a:pPr algn="ctr"/>
            <a:r>
              <a:rPr lang="en-US" sz="4800"/>
              <a:t>Screening &amp; Transition of Care Tools for Medi-Cal Mental Health Services</a:t>
            </a:r>
            <a:endParaRPr lang="en-US" sz="1400"/>
          </a:p>
        </p:txBody>
      </p:sp>
    </p:spTree>
    <p:extLst>
      <p:ext uri="{BB962C8B-B14F-4D97-AF65-F5344CB8AC3E}">
        <p14:creationId xmlns:p14="http://schemas.microsoft.com/office/powerpoint/2010/main" val="68247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027B-8A3A-45E5-83B4-0A60B28F174E}"/>
              </a:ext>
            </a:extLst>
          </p:cNvPr>
          <p:cNvSpPr>
            <a:spLocks noGrp="1"/>
          </p:cNvSpPr>
          <p:nvPr>
            <p:ph type="title"/>
          </p:nvPr>
        </p:nvSpPr>
        <p:spPr>
          <a:xfrm>
            <a:off x="581192" y="733368"/>
            <a:ext cx="10574487" cy="864778"/>
          </a:xfrm>
        </p:spPr>
        <p:txBody>
          <a:bodyPr>
            <a:noAutofit/>
          </a:bodyPr>
          <a:lstStyle/>
          <a:p>
            <a:r>
              <a:rPr lang="en-US" sz="4000"/>
              <a:t>Screening &amp; Transition of Care Tools for Medi-Cal Mental Health Services</a:t>
            </a:r>
          </a:p>
        </p:txBody>
      </p:sp>
      <p:sp>
        <p:nvSpPr>
          <p:cNvPr id="3" name="Content Placeholder 2">
            <a:extLst>
              <a:ext uri="{FF2B5EF4-FFF2-40B4-BE49-F238E27FC236}">
                <a16:creationId xmlns:a16="http://schemas.microsoft.com/office/drawing/2014/main" id="{76FC214B-24E6-4F23-B71D-3CEC0E42AA9A}"/>
              </a:ext>
            </a:extLst>
          </p:cNvPr>
          <p:cNvSpPr>
            <a:spLocks noGrp="1"/>
          </p:cNvSpPr>
          <p:nvPr>
            <p:ph idx="1"/>
          </p:nvPr>
        </p:nvSpPr>
        <p:spPr>
          <a:xfrm>
            <a:off x="581192" y="2180497"/>
            <a:ext cx="11029615" cy="1532762"/>
          </a:xfrm>
        </p:spPr>
        <p:txBody>
          <a:bodyPr>
            <a:normAutofit/>
          </a:bodyPr>
          <a:lstStyle/>
          <a:p>
            <a:pPr marL="0" indent="0">
              <a:buNone/>
            </a:pPr>
            <a:r>
              <a:rPr lang="en-US" sz="2400">
                <a:latin typeface="Calibri"/>
                <a:ea typeface="+mn-lt"/>
                <a:cs typeface="Calibri"/>
              </a:rPr>
              <a:t>Beginning January 1, 2023, the Department of Health Care Services (DHCS) mandated use of the new Screening &amp; Transition of Care Tools for Medi-Cal Mental Health Services. </a:t>
            </a:r>
            <a:endParaRPr lang="en-US" sz="2400"/>
          </a:p>
          <a:p>
            <a:endParaRPr lang="en-US"/>
          </a:p>
        </p:txBody>
      </p:sp>
      <p:sp>
        <p:nvSpPr>
          <p:cNvPr id="5" name="Rectangle 4">
            <a:extLst>
              <a:ext uri="{FF2B5EF4-FFF2-40B4-BE49-F238E27FC236}">
                <a16:creationId xmlns:a16="http://schemas.microsoft.com/office/drawing/2014/main" id="{2E689D9A-9A3D-4610-9F93-EEF81E96748A}"/>
              </a:ext>
            </a:extLst>
          </p:cNvPr>
          <p:cNvSpPr/>
          <p:nvPr/>
        </p:nvSpPr>
        <p:spPr>
          <a:xfrm>
            <a:off x="581192" y="3808675"/>
            <a:ext cx="8427636"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hlinkClick r:id="rId2">
                  <a:extLst>
                    <a:ext uri="{A12FA001-AC4F-418D-AE19-62706E023703}">
                      <ahyp:hlinkClr xmlns:ahyp="http://schemas.microsoft.com/office/drawing/2018/hyperlinkcolor" val="tx"/>
                    </a:ext>
                  </a:extLst>
                </a:hlinkClick>
              </a:rPr>
              <a:t>Adult Screening Tool for Medi-Cal Mental Health Services</a:t>
            </a:r>
            <a:endPar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hlinkClick r:id="rId3">
                  <a:extLst>
                    <a:ext uri="{A12FA001-AC4F-418D-AE19-62706E023703}">
                      <ahyp:hlinkClr xmlns:ahyp="http://schemas.microsoft.com/office/drawing/2018/hyperlinkcolor" val="tx"/>
                    </a:ext>
                  </a:extLst>
                </a:hlinkClick>
              </a:rPr>
              <a:t>Youth Screening Tool for Medi-Cal Mental Health Services</a:t>
            </a:r>
            <a:endPar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Gill Sans MT" panose="020B0502020104020203"/>
                <a:ea typeface="+mn-lt"/>
                <a:cs typeface="+mn-lt"/>
                <a:hlinkClick r:id="rId4">
                  <a:extLst>
                    <a:ext uri="{A12FA001-AC4F-418D-AE19-62706E023703}">
                      <ahyp:hlinkClr xmlns:ahyp="http://schemas.microsoft.com/office/drawing/2018/hyperlinkcolor" val="tx"/>
                    </a:ext>
                  </a:extLst>
                </a:hlinkClick>
              </a:rPr>
              <a:t>Transition of Care Tool for Medi-Cal Mental Health Services</a:t>
            </a:r>
            <a:endParaRPr kumimoji="0" lang="en-US" sz="2400" b="0" i="0" u="none" strike="noStrike" kern="1200" cap="none" spc="0" normalizeH="0" baseline="0" noProof="0">
              <a:ln>
                <a:noFill/>
              </a:ln>
              <a:solidFill>
                <a:srgbClr val="0070C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7087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225AC-47E4-431B-9A86-E6FF6EB87BFF}"/>
              </a:ext>
            </a:extLst>
          </p:cNvPr>
          <p:cNvSpPr>
            <a:spLocks noGrp="1"/>
          </p:cNvSpPr>
          <p:nvPr>
            <p:ph idx="1"/>
          </p:nvPr>
        </p:nvSpPr>
        <p:spPr>
          <a:xfrm>
            <a:off x="318052" y="1908313"/>
            <a:ext cx="11292756" cy="1828800"/>
          </a:xfrm>
        </p:spPr>
        <p:txBody>
          <a:bodyPr>
            <a:normAutofit/>
          </a:bodyPr>
          <a:lstStyle/>
          <a:p>
            <a:pPr marL="0" indent="0" fontAlgn="base">
              <a:buNone/>
            </a:pPr>
            <a:endParaRPr lang="en-US" b="1"/>
          </a:p>
          <a:p>
            <a:pPr marL="0" indent="0" fontAlgn="base">
              <a:buNone/>
            </a:pPr>
            <a:endParaRPr lang="en-US" sz="1600"/>
          </a:p>
          <a:p>
            <a:pPr marL="0" indent="0" fontAlgn="base">
              <a:buNone/>
            </a:pPr>
            <a:endParaRPr lang="en-US" sz="1600"/>
          </a:p>
          <a:p>
            <a:pPr marL="0" indent="0" fontAlgn="base">
              <a:buNone/>
            </a:pPr>
            <a:endParaRPr lang="en-US"/>
          </a:p>
          <a:p>
            <a:pPr indent="0">
              <a:buNone/>
            </a:pPr>
            <a:endParaRPr lang="en-US"/>
          </a:p>
        </p:txBody>
      </p:sp>
      <p:sp>
        <p:nvSpPr>
          <p:cNvPr id="8" name="Title 1">
            <a:extLst>
              <a:ext uri="{FF2B5EF4-FFF2-40B4-BE49-F238E27FC236}">
                <a16:creationId xmlns:a16="http://schemas.microsoft.com/office/drawing/2014/main" id="{A2B7727F-B474-63C6-F10B-D81D63BAB78F}"/>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000" kern="1200">
                <a:solidFill>
                  <a:srgbClr val="25B781"/>
                </a:solidFill>
                <a:latin typeface="+mn-lt"/>
                <a:ea typeface="+mj-ea"/>
                <a:cs typeface="+mj-cs"/>
              </a:rPr>
              <a:t>Screening &amp; Transition of Care Tools for Medi-Cal Mental Health Services</a:t>
            </a:r>
          </a:p>
        </p:txBody>
      </p:sp>
      <p:sp>
        <p:nvSpPr>
          <p:cNvPr id="9" name="Content Placeholder 2">
            <a:extLst>
              <a:ext uri="{FF2B5EF4-FFF2-40B4-BE49-F238E27FC236}">
                <a16:creationId xmlns:a16="http://schemas.microsoft.com/office/drawing/2014/main" id="{2CC27469-F86F-B37E-1A70-EE8383635FD1}"/>
              </a:ext>
            </a:extLst>
          </p:cNvPr>
          <p:cNvSpPr txBox="1">
            <a:spLocks/>
          </p:cNvSpPr>
          <p:nvPr/>
        </p:nvSpPr>
        <p:spPr>
          <a:xfrm>
            <a:off x="5126418" y="552091"/>
            <a:ext cx="6224335" cy="5431536"/>
          </a:xfrm>
          <a:prstGeom prst="rect">
            <a:avLst/>
          </a:prstGeom>
        </p:spPr>
        <p:txBody>
          <a:bodyPr vert="horz" lIns="91440" tIns="45720" rIns="91440" bIns="45720" rtlCol="0" anchor="ctr">
            <a:norm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228600">
              <a:buFont typeface="Arial" panose="020B0604020202020204" pitchFamily="34" charset="0"/>
              <a:buChar char="•"/>
            </a:pPr>
            <a:r>
              <a:rPr lang="en-US" sz="2200">
                <a:solidFill>
                  <a:schemeClr val="tx1"/>
                </a:solidFill>
              </a:rPr>
              <a:t>Prior to January 2023, multiple tools were used across the different counties in the state, contributing to inconsistencies about who was seen in the various Medi-Cal Managed Care Plans (MCPs) and County Mental Health Plans (MHPs).</a:t>
            </a:r>
          </a:p>
          <a:p>
            <a:pPr indent="-228600">
              <a:buFont typeface="Arial" panose="020B0604020202020204" pitchFamily="34" charset="0"/>
              <a:buChar char="•"/>
            </a:pPr>
            <a:endParaRPr lang="en-US" sz="2200">
              <a:solidFill>
                <a:schemeClr val="tx1"/>
              </a:solidFill>
            </a:endParaRPr>
          </a:p>
          <a:p>
            <a:pPr marL="0" indent="-228600">
              <a:buFont typeface="Arial" panose="020B0604020202020204" pitchFamily="34" charset="0"/>
              <a:buChar char="•"/>
            </a:pPr>
            <a:r>
              <a:rPr lang="en-US" sz="2200">
                <a:solidFill>
                  <a:schemeClr val="tx1"/>
                </a:solidFill>
              </a:rPr>
              <a:t>One of </a:t>
            </a:r>
            <a:r>
              <a:rPr lang="en-US" sz="2200" err="1">
                <a:solidFill>
                  <a:schemeClr val="tx1"/>
                </a:solidFill>
              </a:rPr>
              <a:t>CalAIM’s</a:t>
            </a:r>
            <a:r>
              <a:rPr lang="en-US" sz="2200">
                <a:solidFill>
                  <a:schemeClr val="tx1"/>
                </a:solidFill>
              </a:rPr>
              <a:t> Behavioral Health Initiatives is to standardize entry into, and transitions between the MCPs and the MHPs. With use of the tools, </a:t>
            </a:r>
            <a:r>
              <a:rPr lang="en-US" sz="2200" err="1">
                <a:solidFill>
                  <a:schemeClr val="tx1"/>
                </a:solidFill>
              </a:rPr>
              <a:t>CalAIM</a:t>
            </a:r>
            <a:r>
              <a:rPr lang="en-US" sz="2200">
                <a:solidFill>
                  <a:schemeClr val="tx1"/>
                </a:solidFill>
              </a:rPr>
              <a:t> is also attempting to ensure access to the right care, in the right place, at the right time.</a:t>
            </a:r>
          </a:p>
          <a:p>
            <a:pPr indent="-228600">
              <a:buFont typeface="Arial" panose="020B0604020202020204" pitchFamily="34" charset="0"/>
              <a:buChar char="•"/>
            </a:pPr>
            <a:endParaRPr lang="en-US" sz="2200">
              <a:solidFill>
                <a:schemeClr val="tx1"/>
              </a:solidFill>
            </a:endParaRPr>
          </a:p>
          <a:p>
            <a:pPr marL="0" indent="-228600">
              <a:buFont typeface="Arial" panose="020B0604020202020204" pitchFamily="34" charset="0"/>
              <a:buChar char="•"/>
            </a:pPr>
            <a:r>
              <a:rPr lang="en-US" sz="2200">
                <a:solidFill>
                  <a:schemeClr val="tx1"/>
                </a:solidFill>
              </a:rPr>
              <a:t>ACCESS began using and receiving the tools on the first day of business January 2023.</a:t>
            </a:r>
          </a:p>
          <a:p>
            <a:pPr indent="-228600">
              <a:buFont typeface="Arial" panose="020B0604020202020204" pitchFamily="34" charset="0"/>
              <a:buChar char="•"/>
            </a:pPr>
            <a:endParaRPr lang="en-US" sz="2200">
              <a:solidFill>
                <a:schemeClr val="tx1"/>
              </a:solidFill>
            </a:endParaRPr>
          </a:p>
        </p:txBody>
      </p:sp>
      <p:cxnSp>
        <p:nvCxnSpPr>
          <p:cNvPr id="11" name="Straight Connector 10">
            <a:extLst>
              <a:ext uri="{FF2B5EF4-FFF2-40B4-BE49-F238E27FC236}">
                <a16:creationId xmlns:a16="http://schemas.microsoft.com/office/drawing/2014/main" id="{DCA5208E-C0F7-9475-7DB7-F06D0032ED11}"/>
              </a:ext>
            </a:extLst>
          </p:cNvPr>
          <p:cNvCxnSpPr>
            <a:cxnSpLocks/>
          </p:cNvCxnSpPr>
          <p:nvPr/>
        </p:nvCxnSpPr>
        <p:spPr>
          <a:xfrm>
            <a:off x="4754880" y="900332"/>
            <a:ext cx="0" cy="4431323"/>
          </a:xfrm>
          <a:prstGeom prst="line">
            <a:avLst/>
          </a:prstGeom>
          <a:ln>
            <a:solidFill>
              <a:srgbClr val="33AB7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1868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41DC-03F8-4539-AB6C-F8B02E2FCEEF}"/>
              </a:ext>
            </a:extLst>
          </p:cNvPr>
          <p:cNvSpPr>
            <a:spLocks noGrp="1"/>
          </p:cNvSpPr>
          <p:nvPr>
            <p:ph type="title"/>
          </p:nvPr>
        </p:nvSpPr>
        <p:spPr>
          <a:xfrm>
            <a:off x="581192" y="376518"/>
            <a:ext cx="11029616" cy="1189889"/>
          </a:xfrm>
        </p:spPr>
        <p:txBody>
          <a:bodyPr>
            <a:noAutofit/>
          </a:bodyPr>
          <a:lstStyle/>
          <a:p>
            <a:r>
              <a:rPr lang="en-US" sz="4000" b="1"/>
              <a:t>Screening &amp; Transition of Care Tools for Medi-Cal Mental Health Services</a:t>
            </a:r>
            <a:r>
              <a:rPr lang="en-US" sz="4000"/>
              <a:t>​</a:t>
            </a:r>
          </a:p>
        </p:txBody>
      </p:sp>
      <p:sp>
        <p:nvSpPr>
          <p:cNvPr id="3" name="Content Placeholder 2">
            <a:extLst>
              <a:ext uri="{FF2B5EF4-FFF2-40B4-BE49-F238E27FC236}">
                <a16:creationId xmlns:a16="http://schemas.microsoft.com/office/drawing/2014/main" id="{BCF225AC-47E4-431B-9A86-E6FF6EB87BFF}"/>
              </a:ext>
            </a:extLst>
          </p:cNvPr>
          <p:cNvSpPr>
            <a:spLocks noGrp="1"/>
          </p:cNvSpPr>
          <p:nvPr>
            <p:ph idx="1"/>
          </p:nvPr>
        </p:nvSpPr>
        <p:spPr>
          <a:xfrm>
            <a:off x="318052" y="1908313"/>
            <a:ext cx="11292756" cy="1828800"/>
          </a:xfrm>
        </p:spPr>
        <p:txBody>
          <a:bodyPr>
            <a:normAutofit/>
          </a:bodyPr>
          <a:lstStyle/>
          <a:p>
            <a:pPr marL="0" indent="0" fontAlgn="base">
              <a:buNone/>
            </a:pPr>
            <a:endParaRPr lang="en-US" b="1"/>
          </a:p>
          <a:p>
            <a:pPr marL="0" indent="0" fontAlgn="base">
              <a:buNone/>
            </a:pPr>
            <a:endParaRPr lang="en-US" sz="1600"/>
          </a:p>
          <a:p>
            <a:pPr marL="0" indent="0" fontAlgn="base">
              <a:buNone/>
            </a:pPr>
            <a:endParaRPr lang="en-US" sz="1600"/>
          </a:p>
          <a:p>
            <a:pPr marL="0" indent="0" fontAlgn="base">
              <a:buNone/>
            </a:pPr>
            <a:endParaRPr lang="en-US"/>
          </a:p>
          <a:p>
            <a:pPr indent="0">
              <a:buNone/>
            </a:pPr>
            <a:endParaRPr lang="en-US"/>
          </a:p>
        </p:txBody>
      </p:sp>
      <p:sp>
        <p:nvSpPr>
          <p:cNvPr id="5" name="Rectangle 4">
            <a:extLst>
              <a:ext uri="{FF2B5EF4-FFF2-40B4-BE49-F238E27FC236}">
                <a16:creationId xmlns:a16="http://schemas.microsoft.com/office/drawing/2014/main" id="{109952E9-4A37-46E0-A939-691376B7CA29}"/>
              </a:ext>
            </a:extLst>
          </p:cNvPr>
          <p:cNvSpPr/>
          <p:nvPr/>
        </p:nvSpPr>
        <p:spPr>
          <a:xfrm>
            <a:off x="581192" y="1908312"/>
            <a:ext cx="11172740" cy="1692771"/>
          </a:xfrm>
          <a:prstGeom prst="rect">
            <a:avLst/>
          </a:prstGeom>
        </p:spPr>
        <p:txBody>
          <a:bodyPr wrap="square">
            <a:spAutoFit/>
          </a:bodyPr>
          <a:lstStyle/>
          <a:p>
            <a:pPr fontAlgn="base"/>
            <a:r>
              <a:rPr lang="en-US" sz="2400" b="1">
                <a:solidFill>
                  <a:srgbClr val="000000"/>
                </a:solidFill>
              </a:rPr>
              <a:t>Screening Tools</a:t>
            </a:r>
            <a:r>
              <a:rPr lang="en-US" sz="2400">
                <a:solidFill>
                  <a:srgbClr val="000000"/>
                </a:solidFill>
              </a:rPr>
              <a:t>​</a:t>
            </a:r>
          </a:p>
          <a:p>
            <a:pPr fontAlgn="base"/>
            <a:endParaRPr lang="en-US" sz="2000">
              <a:solidFill>
                <a:srgbClr val="000000"/>
              </a:solidFill>
            </a:endParaRPr>
          </a:p>
          <a:p>
            <a:pPr fontAlgn="base"/>
            <a:r>
              <a:rPr lang="en-US" sz="2000" u="sng">
                <a:solidFill>
                  <a:srgbClr val="0070C0"/>
                </a:solidFill>
                <a:hlinkClick r:id="rId2">
                  <a:extLst>
                    <a:ext uri="{A12FA001-AC4F-418D-AE19-62706E023703}">
                      <ahyp:hlinkClr xmlns:ahyp="http://schemas.microsoft.com/office/drawing/2018/hyperlinkcolor" val="tx"/>
                    </a:ext>
                  </a:extLst>
                </a:hlinkClick>
              </a:rPr>
              <a:t>Adult Screening Tool for Medi-Cal Mental Health Services</a:t>
            </a:r>
            <a:r>
              <a:rPr lang="en-US" sz="2000">
                <a:solidFill>
                  <a:srgbClr val="0070C0"/>
                </a:solidFill>
              </a:rPr>
              <a:t> </a:t>
            </a:r>
            <a:r>
              <a:rPr lang="en-US" sz="2000">
                <a:solidFill>
                  <a:srgbClr val="000000"/>
                </a:solidFill>
              </a:rPr>
              <a:t>(to be used for beneficiaries ages 21 and over)</a:t>
            </a:r>
          </a:p>
          <a:p>
            <a:pPr fontAlgn="base"/>
            <a:r>
              <a:rPr lang="en-US" sz="2000">
                <a:solidFill>
                  <a:srgbClr val="000000"/>
                </a:solidFill>
              </a:rPr>
              <a:t>​</a:t>
            </a:r>
            <a:r>
              <a:rPr lang="en-US" sz="2000" u="sng">
                <a:solidFill>
                  <a:srgbClr val="0070C0"/>
                </a:solidFill>
                <a:hlinkClick r:id="rId3">
                  <a:extLst>
                    <a:ext uri="{A12FA001-AC4F-418D-AE19-62706E023703}">
                      <ahyp:hlinkClr xmlns:ahyp="http://schemas.microsoft.com/office/drawing/2018/hyperlinkcolor" val="tx"/>
                    </a:ext>
                  </a:extLst>
                </a:hlinkClick>
              </a:rPr>
              <a:t>Youth Screening Tool for Medi-Cal Mental Health Services</a:t>
            </a:r>
            <a:r>
              <a:rPr lang="en-US" sz="2000">
                <a:solidFill>
                  <a:srgbClr val="0070C0"/>
                </a:solidFill>
              </a:rPr>
              <a:t> </a:t>
            </a:r>
            <a:r>
              <a:rPr lang="en-US" sz="2000">
                <a:solidFill>
                  <a:srgbClr val="000000"/>
                </a:solidFill>
              </a:rPr>
              <a:t>(to be used for beneficiaries under age 21 )</a:t>
            </a:r>
          </a:p>
          <a:p>
            <a:pPr fontAlgn="base"/>
            <a:endParaRPr lang="en-US" sz="2000">
              <a:solidFill>
                <a:srgbClr val="000000"/>
              </a:solidFill>
              <a:latin typeface="Segoe UI" panose="020B0502040204020203" pitchFamily="34" charset="0"/>
            </a:endParaRPr>
          </a:p>
        </p:txBody>
      </p:sp>
      <p:sp>
        <p:nvSpPr>
          <p:cNvPr id="6" name="Rectangle 5">
            <a:extLst>
              <a:ext uri="{FF2B5EF4-FFF2-40B4-BE49-F238E27FC236}">
                <a16:creationId xmlns:a16="http://schemas.microsoft.com/office/drawing/2014/main" id="{753D21CA-E0AF-4EE3-8464-9091DE6E4B54}"/>
              </a:ext>
            </a:extLst>
          </p:cNvPr>
          <p:cNvSpPr/>
          <p:nvPr/>
        </p:nvSpPr>
        <p:spPr>
          <a:xfrm>
            <a:off x="437322" y="3727545"/>
            <a:ext cx="11020508" cy="2123658"/>
          </a:xfrm>
          <a:prstGeom prst="rect">
            <a:avLst/>
          </a:prstGeom>
          <a:solidFill>
            <a:schemeClr val="bg1"/>
          </a:solidFill>
        </p:spPr>
        <p:txBody>
          <a:bodyPr wrap="square">
            <a:spAutoFit/>
          </a:bodyPr>
          <a:lstStyle/>
          <a:p>
            <a:pPr fontAlgn="base"/>
            <a:r>
              <a:rPr lang="en-US" sz="2200">
                <a:solidFill>
                  <a:srgbClr val="000000"/>
                </a:solidFill>
              </a:rPr>
              <a:t>The Screening Tools are required for use by MCPs and MHPs when individuals contact the MCP or MHP (ACCESS) seeking mental health services.​</a:t>
            </a:r>
          </a:p>
          <a:p>
            <a:pPr fontAlgn="base"/>
            <a:r>
              <a:rPr lang="en-US" sz="2200">
                <a:solidFill>
                  <a:srgbClr val="000000"/>
                </a:solidFill>
              </a:rPr>
              <a:t>​</a:t>
            </a:r>
          </a:p>
          <a:p>
            <a:pPr fontAlgn="base"/>
            <a:r>
              <a:rPr lang="en-US" sz="2200">
                <a:solidFill>
                  <a:srgbClr val="000000"/>
                </a:solidFill>
              </a:rPr>
              <a:t>The Screening Tools are </a:t>
            </a:r>
            <a:r>
              <a:rPr lang="en-US" sz="2200" b="1">
                <a:solidFill>
                  <a:srgbClr val="000000"/>
                </a:solidFill>
              </a:rPr>
              <a:t>NOT </a:t>
            </a:r>
            <a:r>
              <a:rPr lang="en-US" sz="2200">
                <a:solidFill>
                  <a:srgbClr val="000000"/>
                </a:solidFill>
              </a:rPr>
              <a:t>required for use:​</a:t>
            </a:r>
          </a:p>
          <a:p>
            <a:pPr fontAlgn="base">
              <a:buFont typeface="Arial" panose="020B0604020202020204" pitchFamily="34" charset="0"/>
              <a:buChar char="•"/>
            </a:pPr>
            <a:r>
              <a:rPr lang="en-US" sz="2200">
                <a:solidFill>
                  <a:srgbClr val="000000"/>
                </a:solidFill>
              </a:rPr>
              <a:t>  With beneficiaries who are currently receiving mental health services in the MCP or MHP.​</a:t>
            </a:r>
          </a:p>
          <a:p>
            <a:pPr fontAlgn="base">
              <a:buFont typeface="Arial" panose="020B0604020202020204" pitchFamily="34" charset="0"/>
              <a:buChar char="•"/>
            </a:pPr>
            <a:r>
              <a:rPr lang="en-US" sz="2200">
                <a:solidFill>
                  <a:srgbClr val="000000"/>
                </a:solidFill>
              </a:rPr>
              <a:t>  When individuals contact providers directly seeking mental health services.</a:t>
            </a:r>
            <a:endParaRPr lang="en-US" sz="2200" b="0" i="0">
              <a:solidFill>
                <a:srgbClr val="000000"/>
              </a:solidFill>
              <a:effectLst/>
            </a:endParaRPr>
          </a:p>
        </p:txBody>
      </p:sp>
    </p:spTree>
    <p:extLst>
      <p:ext uri="{BB962C8B-B14F-4D97-AF65-F5344CB8AC3E}">
        <p14:creationId xmlns:p14="http://schemas.microsoft.com/office/powerpoint/2010/main" val="273319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D0B1-D919-4343-BB00-D4E0B68F4161}"/>
              </a:ext>
            </a:extLst>
          </p:cNvPr>
          <p:cNvSpPr>
            <a:spLocks noGrp="1"/>
          </p:cNvSpPr>
          <p:nvPr>
            <p:ph type="title"/>
          </p:nvPr>
        </p:nvSpPr>
        <p:spPr>
          <a:xfrm>
            <a:off x="712573" y="733368"/>
            <a:ext cx="10640055" cy="864778"/>
          </a:xfrm>
        </p:spPr>
        <p:txBody>
          <a:bodyPr>
            <a:noAutofit/>
          </a:bodyPr>
          <a:lstStyle/>
          <a:p>
            <a:r>
              <a:rPr lang="en-US" sz="4000" b="1">
                <a:latin typeface="Calibri"/>
                <a:cs typeface="Calibri"/>
              </a:rPr>
              <a:t>Screening &amp; Transition of Care Tools for Medi-Cal Mental Health Services</a:t>
            </a:r>
            <a:endParaRPr lang="en-US" sz="4000">
              <a:latin typeface="Calibri"/>
              <a:cs typeface="Calibri"/>
            </a:endParaRPr>
          </a:p>
        </p:txBody>
      </p:sp>
      <p:sp>
        <p:nvSpPr>
          <p:cNvPr id="3" name="Content Placeholder 2">
            <a:extLst>
              <a:ext uri="{FF2B5EF4-FFF2-40B4-BE49-F238E27FC236}">
                <a16:creationId xmlns:a16="http://schemas.microsoft.com/office/drawing/2014/main" id="{BA1A430F-39BB-4105-9F1F-727372EFE70A}"/>
              </a:ext>
            </a:extLst>
          </p:cNvPr>
          <p:cNvSpPr>
            <a:spLocks noGrp="1"/>
          </p:cNvSpPr>
          <p:nvPr>
            <p:ph idx="1"/>
          </p:nvPr>
        </p:nvSpPr>
        <p:spPr>
          <a:xfrm>
            <a:off x="581193" y="1682331"/>
            <a:ext cx="11441927" cy="1557349"/>
          </a:xfrm>
        </p:spPr>
        <p:txBody>
          <a:bodyPr vert="horz" wrap="square" lIns="108000" tIns="45720" rIns="91440" bIns="45720" rtlCol="0" anchor="t">
            <a:spAutoFit/>
          </a:bodyPr>
          <a:lstStyle/>
          <a:p>
            <a:pPr marL="0" indent="0" fontAlgn="base">
              <a:buNone/>
            </a:pPr>
            <a:r>
              <a:rPr lang="en-US" sz="2000" b="1"/>
              <a:t>  </a:t>
            </a:r>
            <a:r>
              <a:rPr lang="en-US" sz="2400" b="1"/>
              <a:t>Screening Tools</a:t>
            </a:r>
            <a:r>
              <a:rPr lang="en-US" sz="2400"/>
              <a:t>​</a:t>
            </a:r>
          </a:p>
          <a:p>
            <a:pPr marL="0" indent="0" fontAlgn="base">
              <a:buNone/>
            </a:pPr>
            <a:r>
              <a:rPr lang="en-US" sz="2000" u="sng">
                <a:solidFill>
                  <a:srgbClr val="0070C0"/>
                </a:solidFill>
                <a:hlinkClick r:id="rId2">
                  <a:extLst>
                    <a:ext uri="{A12FA001-AC4F-418D-AE19-62706E023703}">
                      <ahyp:hlinkClr xmlns:ahyp="http://schemas.microsoft.com/office/drawing/2018/hyperlinkcolor" val="tx"/>
                    </a:ext>
                  </a:extLst>
                </a:hlinkClick>
              </a:rPr>
              <a:t>Adult Screening Tool for Medi-Cal Mental Health Services</a:t>
            </a:r>
            <a:r>
              <a:rPr lang="en-US" sz="2000">
                <a:solidFill>
                  <a:srgbClr val="0070C0"/>
                </a:solidFill>
              </a:rPr>
              <a:t> </a:t>
            </a:r>
            <a:r>
              <a:rPr lang="en-US" sz="2000"/>
              <a:t>(to be used for beneficiaries ages 21 and over)​</a:t>
            </a:r>
            <a:endParaRPr lang="en-US" sz="2000">
              <a:cs typeface="Calibri"/>
            </a:endParaRPr>
          </a:p>
          <a:p>
            <a:pPr marL="0" indent="0" fontAlgn="base">
              <a:buNone/>
            </a:pPr>
            <a:r>
              <a:rPr lang="en-US" sz="2000" u="sng">
                <a:solidFill>
                  <a:srgbClr val="0070C0"/>
                </a:solidFill>
                <a:hlinkClick r:id="rId3">
                  <a:extLst>
                    <a:ext uri="{A12FA001-AC4F-418D-AE19-62706E023703}">
                      <ahyp:hlinkClr xmlns:ahyp="http://schemas.microsoft.com/office/drawing/2018/hyperlinkcolor" val="tx"/>
                    </a:ext>
                  </a:extLst>
                </a:hlinkClick>
              </a:rPr>
              <a:t>Youth Screening Tool for Medi-Cal Mental Health Services</a:t>
            </a:r>
            <a:r>
              <a:rPr lang="en-US" sz="2000">
                <a:solidFill>
                  <a:srgbClr val="0070C0"/>
                </a:solidFill>
              </a:rPr>
              <a:t> </a:t>
            </a:r>
            <a:r>
              <a:rPr lang="en-US" sz="2000"/>
              <a:t>(to be used for beneficiaries under age 21 )</a:t>
            </a:r>
            <a:endParaRPr lang="en-US" sz="2000">
              <a:cs typeface="Calibri"/>
            </a:endParaRPr>
          </a:p>
          <a:p>
            <a:pPr indent="97155"/>
            <a:endParaRPr lang="en-US">
              <a:cs typeface="Calibri" panose="020F0502020204030204"/>
            </a:endParaRPr>
          </a:p>
        </p:txBody>
      </p:sp>
      <p:sp>
        <p:nvSpPr>
          <p:cNvPr id="4" name="Rectangle 3">
            <a:extLst>
              <a:ext uri="{FF2B5EF4-FFF2-40B4-BE49-F238E27FC236}">
                <a16:creationId xmlns:a16="http://schemas.microsoft.com/office/drawing/2014/main" id="{1371B218-078C-45E4-89CE-7EBBCF891D22}"/>
              </a:ext>
            </a:extLst>
          </p:cNvPr>
          <p:cNvSpPr/>
          <p:nvPr/>
        </p:nvSpPr>
        <p:spPr>
          <a:xfrm>
            <a:off x="581193" y="3323865"/>
            <a:ext cx="9994042" cy="2800767"/>
          </a:xfrm>
          <a:prstGeom prst="rect">
            <a:avLst/>
          </a:prstGeom>
          <a:solidFill>
            <a:schemeClr val="bg1"/>
          </a:solidFill>
        </p:spPr>
        <p:txBody>
          <a:bodyPr wrap="square">
            <a:spAutoFit/>
          </a:bodyPr>
          <a:lstStyle/>
          <a:p>
            <a:pPr fontAlgn="base"/>
            <a:r>
              <a:rPr lang="en-US" sz="2200">
                <a:solidFill>
                  <a:srgbClr val="000000"/>
                </a:solidFill>
              </a:rPr>
              <a:t>After administering a screening tool, the individual must be referred to either the MCP or the MHP, based on their score.​</a:t>
            </a:r>
          </a:p>
          <a:p>
            <a:pPr fontAlgn="base">
              <a:buFont typeface="Arial" panose="020B0604020202020204" pitchFamily="34" charset="0"/>
              <a:buChar char="•"/>
            </a:pPr>
            <a:r>
              <a:rPr lang="en-US" sz="2200">
                <a:solidFill>
                  <a:srgbClr val="000000"/>
                </a:solidFill>
              </a:rPr>
              <a:t>   0 –5     </a:t>
            </a:r>
            <a:r>
              <a:rPr lang="en-US" sz="2200"/>
              <a:t> </a:t>
            </a:r>
            <a:r>
              <a:rPr lang="en-US" sz="2200">
                <a:solidFill>
                  <a:srgbClr val="000000"/>
                </a:solidFill>
              </a:rPr>
              <a:t>     MCP​</a:t>
            </a:r>
          </a:p>
          <a:p>
            <a:pPr fontAlgn="base">
              <a:buFont typeface="Arial" panose="020B0604020202020204" pitchFamily="34" charset="0"/>
              <a:buChar char="•"/>
            </a:pPr>
            <a:r>
              <a:rPr lang="en-US" sz="2200">
                <a:solidFill>
                  <a:srgbClr val="000000"/>
                </a:solidFill>
              </a:rPr>
              <a:t>   6 and above             MHP  ​</a:t>
            </a:r>
          </a:p>
          <a:p>
            <a:pPr fontAlgn="base"/>
            <a:endParaRPr lang="en-US" sz="2200">
              <a:solidFill>
                <a:srgbClr val="000000"/>
              </a:solidFill>
            </a:endParaRPr>
          </a:p>
          <a:p>
            <a:pPr fontAlgn="base"/>
            <a:r>
              <a:rPr lang="en-US" sz="2200">
                <a:solidFill>
                  <a:srgbClr val="000000"/>
                </a:solidFill>
              </a:rPr>
              <a:t>The screening tools are not replacing assessments. Rather they're being used to identify key indicators of mental health needs and where someone should be referred for an assessment, in the MCP or the MHP. </a:t>
            </a:r>
            <a:endParaRPr lang="en-US" sz="2200" b="0" i="0">
              <a:solidFill>
                <a:srgbClr val="000000"/>
              </a:solidFill>
              <a:effectLst/>
            </a:endParaRPr>
          </a:p>
        </p:txBody>
      </p:sp>
      <p:sp>
        <p:nvSpPr>
          <p:cNvPr id="6" name="Arrow: Right 5">
            <a:extLst>
              <a:ext uri="{FF2B5EF4-FFF2-40B4-BE49-F238E27FC236}">
                <a16:creationId xmlns:a16="http://schemas.microsoft.com/office/drawing/2014/main" id="{6ADB9878-87AA-4D2D-8A44-2EA4FAB89726}"/>
              </a:ext>
            </a:extLst>
          </p:cNvPr>
          <p:cNvSpPr/>
          <p:nvPr/>
        </p:nvSpPr>
        <p:spPr>
          <a:xfrm>
            <a:off x="1565778" y="4116037"/>
            <a:ext cx="461176" cy="22111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2872A04-A4C4-4620-A4F5-49B833D546EF}"/>
              </a:ext>
            </a:extLst>
          </p:cNvPr>
          <p:cNvSpPr/>
          <p:nvPr/>
        </p:nvSpPr>
        <p:spPr>
          <a:xfrm flipV="1">
            <a:off x="2550448" y="4451813"/>
            <a:ext cx="453223" cy="23976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2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6B3E-C0E0-48B1-AFB9-97624681A09C}"/>
              </a:ext>
            </a:extLst>
          </p:cNvPr>
          <p:cNvSpPr>
            <a:spLocks noGrp="1"/>
          </p:cNvSpPr>
          <p:nvPr>
            <p:ph type="title"/>
          </p:nvPr>
        </p:nvSpPr>
        <p:spPr>
          <a:xfrm>
            <a:off x="712572" y="733368"/>
            <a:ext cx="10555649" cy="864778"/>
          </a:xfrm>
        </p:spPr>
        <p:txBody>
          <a:bodyPr>
            <a:noAutofit/>
          </a:bodyPr>
          <a:lstStyle/>
          <a:p>
            <a:r>
              <a:rPr lang="en-US" sz="4000" b="1">
                <a:latin typeface="Calibri"/>
                <a:cs typeface="Calibri"/>
              </a:rPr>
              <a:t>Screening &amp; Transition of Care Tools for Medi-Cal Mental Health Services</a:t>
            </a:r>
            <a:endParaRPr lang="en-US" sz="4000">
              <a:latin typeface="Calibri"/>
              <a:cs typeface="Calibri"/>
            </a:endParaRPr>
          </a:p>
        </p:txBody>
      </p:sp>
      <p:sp>
        <p:nvSpPr>
          <p:cNvPr id="3" name="Content Placeholder 2">
            <a:extLst>
              <a:ext uri="{FF2B5EF4-FFF2-40B4-BE49-F238E27FC236}">
                <a16:creationId xmlns:a16="http://schemas.microsoft.com/office/drawing/2014/main" id="{8BB8E8D6-F95C-4162-83D5-C18BCD76CA9D}"/>
              </a:ext>
            </a:extLst>
          </p:cNvPr>
          <p:cNvSpPr>
            <a:spLocks noGrp="1"/>
          </p:cNvSpPr>
          <p:nvPr>
            <p:ph idx="1"/>
          </p:nvPr>
        </p:nvSpPr>
        <p:spPr>
          <a:xfrm>
            <a:off x="445274" y="1798027"/>
            <a:ext cx="11165534" cy="1396270"/>
          </a:xfrm>
        </p:spPr>
        <p:txBody>
          <a:bodyPr>
            <a:normAutofit/>
          </a:bodyPr>
          <a:lstStyle/>
          <a:p>
            <a:pPr marL="0" indent="0" fontAlgn="base">
              <a:buNone/>
            </a:pPr>
            <a:r>
              <a:rPr lang="en-US" sz="2400" b="1"/>
              <a:t>Transition of Care Tool</a:t>
            </a:r>
            <a:r>
              <a:rPr lang="en-US" sz="2400"/>
              <a:t>​</a:t>
            </a:r>
          </a:p>
          <a:p>
            <a:pPr marL="0" indent="0" fontAlgn="base">
              <a:buNone/>
            </a:pPr>
            <a:r>
              <a:rPr lang="en-US" sz="2200" u="sng">
                <a:solidFill>
                  <a:srgbClr val="0070C0"/>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200">
                <a:solidFill>
                  <a:srgbClr val="0070C0"/>
                </a:solidFill>
              </a:rPr>
              <a:t> </a:t>
            </a:r>
            <a:r>
              <a:rPr lang="en-US" sz="2200"/>
              <a:t>(one tool to be used for all Adult and Youth beneficiaries)</a:t>
            </a:r>
          </a:p>
        </p:txBody>
      </p:sp>
      <p:sp>
        <p:nvSpPr>
          <p:cNvPr id="5" name="Rectangle 4">
            <a:extLst>
              <a:ext uri="{FF2B5EF4-FFF2-40B4-BE49-F238E27FC236}">
                <a16:creationId xmlns:a16="http://schemas.microsoft.com/office/drawing/2014/main" id="{BFB19C01-2B08-4895-B9BB-084FAEADFCE7}"/>
              </a:ext>
            </a:extLst>
          </p:cNvPr>
          <p:cNvSpPr/>
          <p:nvPr/>
        </p:nvSpPr>
        <p:spPr>
          <a:xfrm>
            <a:off x="581192" y="3084716"/>
            <a:ext cx="11324081" cy="3139321"/>
          </a:xfrm>
          <a:prstGeom prst="rect">
            <a:avLst/>
          </a:prstGeom>
          <a:solidFill>
            <a:srgbClr val="E6E6E6"/>
          </a:solidFill>
        </p:spPr>
        <p:txBody>
          <a:bodyPr wrap="square" lIns="91440" tIns="45720" rIns="91440" bIns="45720" anchor="t">
            <a:spAutoFit/>
          </a:bodyPr>
          <a:lstStyle/>
          <a:p>
            <a:pPr fontAlgn="base"/>
            <a:r>
              <a:rPr lang="en-US" sz="2200">
                <a:solidFill>
                  <a:srgbClr val="000000"/>
                </a:solidFill>
              </a:rPr>
              <a:t>Required to be used when a beneficiary needs their care transitioned (entirely or partially) from one mental health system (MCP or MHP) to the other.​</a:t>
            </a:r>
          </a:p>
          <a:p>
            <a:pPr fontAlgn="base"/>
            <a:r>
              <a:rPr lang="en-US" sz="2200">
                <a:solidFill>
                  <a:srgbClr val="000000"/>
                </a:solidFill>
              </a:rPr>
              <a:t>​</a:t>
            </a:r>
          </a:p>
          <a:p>
            <a:pPr fontAlgn="base"/>
            <a:r>
              <a:rPr lang="en-US" sz="2200">
                <a:solidFill>
                  <a:srgbClr val="000000"/>
                </a:solidFill>
              </a:rPr>
              <a:t>A clinician must make the decision (with consulting the beneficiary) to transition and/or add a service from one mental health system to the other.​</a:t>
            </a:r>
          </a:p>
          <a:p>
            <a:pPr fontAlgn="base"/>
            <a:r>
              <a:rPr lang="en-US" sz="2200">
                <a:solidFill>
                  <a:srgbClr val="000000"/>
                </a:solidFill>
              </a:rPr>
              <a:t>​</a:t>
            </a:r>
          </a:p>
          <a:p>
            <a:pPr fontAlgn="base"/>
            <a:r>
              <a:rPr lang="en-US" sz="2200">
                <a:solidFill>
                  <a:srgbClr val="000000"/>
                </a:solidFill>
              </a:rPr>
              <a:t>MCP and MHP must coordinate to facilitate transitions of care or additions of services to the other mental health system and continue to provide care until the beneficiary is connected to the other system.</a:t>
            </a:r>
            <a:endParaRPr lang="en-US" sz="2200">
              <a:solidFill>
                <a:srgbClr val="000000"/>
              </a:solidFill>
              <a:cs typeface="Segoe UI" panose="020B0502040204020203" pitchFamily="34" charset="0"/>
            </a:endParaRPr>
          </a:p>
        </p:txBody>
      </p:sp>
    </p:spTree>
    <p:extLst>
      <p:ext uri="{BB962C8B-B14F-4D97-AF65-F5344CB8AC3E}">
        <p14:creationId xmlns:p14="http://schemas.microsoft.com/office/powerpoint/2010/main" val="50618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7708-A382-4DE1-B0B8-630CE3AD07D5}"/>
              </a:ext>
            </a:extLst>
          </p:cNvPr>
          <p:cNvSpPr>
            <a:spLocks noGrp="1"/>
          </p:cNvSpPr>
          <p:nvPr>
            <p:ph type="title"/>
          </p:nvPr>
        </p:nvSpPr>
        <p:spPr>
          <a:xfrm>
            <a:off x="477079" y="733368"/>
            <a:ext cx="10692670" cy="864778"/>
          </a:xfrm>
        </p:spPr>
        <p:txBody>
          <a:bodyPr>
            <a:noAutofit/>
          </a:bodyPr>
          <a:lstStyle/>
          <a:p>
            <a:r>
              <a:rPr lang="en-US" sz="4000" b="1">
                <a:latin typeface="+mn-lt"/>
                <a:cs typeface="Calibri"/>
              </a:rPr>
              <a:t>Screening &amp; Transition of Care Tools for Medi-Cal Mental Health Services</a:t>
            </a:r>
            <a:endParaRPr lang="en-US" sz="4000">
              <a:latin typeface="+mn-lt"/>
              <a:cs typeface="Calibri"/>
            </a:endParaRPr>
          </a:p>
        </p:txBody>
      </p:sp>
      <p:sp>
        <p:nvSpPr>
          <p:cNvPr id="3" name="Content Placeholder 2">
            <a:extLst>
              <a:ext uri="{FF2B5EF4-FFF2-40B4-BE49-F238E27FC236}">
                <a16:creationId xmlns:a16="http://schemas.microsoft.com/office/drawing/2014/main" id="{26CF02E6-5388-4482-BB90-34BA6A0C0317}"/>
              </a:ext>
            </a:extLst>
          </p:cNvPr>
          <p:cNvSpPr>
            <a:spLocks noGrp="1"/>
          </p:cNvSpPr>
          <p:nvPr>
            <p:ph idx="1"/>
          </p:nvPr>
        </p:nvSpPr>
        <p:spPr>
          <a:xfrm>
            <a:off x="477078" y="1776046"/>
            <a:ext cx="11133730" cy="1162369"/>
          </a:xfrm>
        </p:spPr>
        <p:txBody>
          <a:bodyPr/>
          <a:lstStyle/>
          <a:p>
            <a:pPr marL="0" indent="0" fontAlgn="base">
              <a:buNone/>
            </a:pPr>
            <a:r>
              <a:rPr lang="en-US" sz="2400" b="1"/>
              <a:t>Transition of Care Tool</a:t>
            </a:r>
            <a:r>
              <a:rPr lang="en-US" sz="2400"/>
              <a:t>​</a:t>
            </a:r>
          </a:p>
          <a:p>
            <a:pPr marL="0" indent="0" fontAlgn="base">
              <a:buNone/>
            </a:pPr>
            <a:r>
              <a:rPr lang="en-US" sz="2200" u="sng">
                <a:solidFill>
                  <a:srgbClr val="0070C0"/>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200">
                <a:solidFill>
                  <a:srgbClr val="0070C0"/>
                </a:solidFill>
              </a:rPr>
              <a:t> </a:t>
            </a:r>
            <a:r>
              <a:rPr lang="en-US" sz="2200"/>
              <a:t>(one tool to be used for all Adult and Youth beneficiaries)</a:t>
            </a:r>
          </a:p>
        </p:txBody>
      </p:sp>
      <p:sp>
        <p:nvSpPr>
          <p:cNvPr id="4" name="Rectangle 3">
            <a:extLst>
              <a:ext uri="{FF2B5EF4-FFF2-40B4-BE49-F238E27FC236}">
                <a16:creationId xmlns:a16="http://schemas.microsoft.com/office/drawing/2014/main" id="{1F931C33-24D9-454D-B785-8BFAB4E32EAF}"/>
              </a:ext>
            </a:extLst>
          </p:cNvPr>
          <p:cNvSpPr/>
          <p:nvPr/>
        </p:nvSpPr>
        <p:spPr>
          <a:xfrm>
            <a:off x="477078" y="3081467"/>
            <a:ext cx="10972800" cy="3139321"/>
          </a:xfrm>
          <a:prstGeom prst="rect">
            <a:avLst/>
          </a:prstGeom>
          <a:solidFill>
            <a:srgbClr val="E6E6E6"/>
          </a:solidFill>
        </p:spPr>
        <p:txBody>
          <a:bodyPr wrap="square" lIns="91440" tIns="45720" rIns="91440" bIns="45720" anchor="t">
            <a:spAutoFit/>
          </a:bodyPr>
          <a:lstStyle/>
          <a:p>
            <a:pPr fontAlgn="base"/>
            <a:r>
              <a:rPr lang="en-US" sz="2200">
                <a:solidFill>
                  <a:srgbClr val="000000"/>
                </a:solidFill>
              </a:rPr>
              <a:t>ACBH and the MCPs (Alameda Alliance for Health, Kaiser and Anthen Blue Cross) have made an agreement to include the following documents when sending Transition of Care Tools to the other plan. ​</a:t>
            </a:r>
          </a:p>
          <a:p>
            <a:pPr fontAlgn="base"/>
            <a:r>
              <a:rPr lang="en-US" sz="2200">
                <a:solidFill>
                  <a:srgbClr val="000000"/>
                </a:solidFill>
              </a:rPr>
              <a:t>​</a:t>
            </a:r>
            <a:endParaRPr lang="en-US" sz="2200">
              <a:solidFill>
                <a:srgbClr val="000000"/>
              </a:solidFill>
              <a:cs typeface="Calibri"/>
            </a:endParaRPr>
          </a:p>
          <a:p>
            <a:pPr fontAlgn="base">
              <a:buFont typeface="Arial" panose="020B0604020202020204" pitchFamily="34" charset="0"/>
              <a:buChar char="•"/>
            </a:pPr>
            <a:r>
              <a:rPr lang="en-US" sz="2200">
                <a:solidFill>
                  <a:srgbClr val="000000"/>
                </a:solidFill>
              </a:rPr>
              <a:t>    Assessment ​</a:t>
            </a:r>
            <a:endParaRPr lang="en-US" sz="2200">
              <a:solidFill>
                <a:srgbClr val="000000"/>
              </a:solidFill>
              <a:cs typeface="Calibri"/>
            </a:endParaRPr>
          </a:p>
          <a:p>
            <a:pPr fontAlgn="base">
              <a:buFont typeface="Arial" panose="020B0604020202020204" pitchFamily="34" charset="0"/>
              <a:buChar char="•"/>
            </a:pPr>
            <a:r>
              <a:rPr lang="en-US" sz="2200">
                <a:solidFill>
                  <a:srgbClr val="000000"/>
                </a:solidFill>
              </a:rPr>
              <a:t>    Service History ​</a:t>
            </a:r>
            <a:endParaRPr lang="en-US" sz="2200">
              <a:solidFill>
                <a:srgbClr val="000000"/>
              </a:solidFill>
              <a:cs typeface="Calibri"/>
            </a:endParaRPr>
          </a:p>
          <a:p>
            <a:pPr fontAlgn="base">
              <a:buFont typeface="Arial" panose="020B0604020202020204" pitchFamily="34" charset="0"/>
              <a:buChar char="•"/>
            </a:pPr>
            <a:r>
              <a:rPr lang="en-US" sz="2200">
                <a:solidFill>
                  <a:srgbClr val="000000"/>
                </a:solidFill>
              </a:rPr>
              <a:t>    Medication List​</a:t>
            </a:r>
            <a:endParaRPr lang="en-US" sz="2200">
              <a:solidFill>
                <a:srgbClr val="000000"/>
              </a:solidFill>
              <a:cs typeface="Calibri"/>
            </a:endParaRPr>
          </a:p>
          <a:p>
            <a:pPr fontAlgn="base">
              <a:buFont typeface="Arial" panose="020B0604020202020204" pitchFamily="34" charset="0"/>
              <a:buChar char="•"/>
            </a:pPr>
            <a:r>
              <a:rPr lang="en-US" sz="2200">
                <a:solidFill>
                  <a:srgbClr val="000000"/>
                </a:solidFill>
              </a:rPr>
              <a:t>    Statement regarding the client's knowledge of the referral and willingness to receive services in the other plan.</a:t>
            </a:r>
            <a:endParaRPr lang="en-US" sz="2200">
              <a:solidFill>
                <a:srgbClr val="000000"/>
              </a:solidFill>
              <a:cs typeface="Calibri"/>
            </a:endParaRPr>
          </a:p>
        </p:txBody>
      </p:sp>
    </p:spTree>
    <p:extLst>
      <p:ext uri="{BB962C8B-B14F-4D97-AF65-F5344CB8AC3E}">
        <p14:creationId xmlns:p14="http://schemas.microsoft.com/office/powerpoint/2010/main" val="384270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12A1-275A-45CC-8419-F71511783234}"/>
              </a:ext>
            </a:extLst>
          </p:cNvPr>
          <p:cNvSpPr>
            <a:spLocks noGrp="1"/>
          </p:cNvSpPr>
          <p:nvPr>
            <p:ph type="title"/>
          </p:nvPr>
        </p:nvSpPr>
        <p:spPr>
          <a:xfrm>
            <a:off x="356088" y="334108"/>
            <a:ext cx="10982472" cy="1019907"/>
          </a:xfrm>
        </p:spPr>
        <p:txBody>
          <a:bodyPr>
            <a:noAutofit/>
          </a:bodyPr>
          <a:lstStyle/>
          <a:p>
            <a:r>
              <a:rPr lang="en-US" sz="4000" b="1">
                <a:latin typeface="+mn-lt"/>
                <a:cs typeface="Calibri"/>
              </a:rPr>
              <a:t>Screening &amp; Transition of Care Tools for Medi-Cal Mental Health Services</a:t>
            </a:r>
            <a:endParaRPr lang="en-US" sz="4000">
              <a:latin typeface="+mn-lt"/>
              <a:cs typeface="Calibri"/>
            </a:endParaRPr>
          </a:p>
        </p:txBody>
      </p:sp>
      <p:sp>
        <p:nvSpPr>
          <p:cNvPr id="3" name="Content Placeholder 2">
            <a:extLst>
              <a:ext uri="{FF2B5EF4-FFF2-40B4-BE49-F238E27FC236}">
                <a16:creationId xmlns:a16="http://schemas.microsoft.com/office/drawing/2014/main" id="{2BC5D366-9CE7-4487-942C-9581E5883B50}"/>
              </a:ext>
            </a:extLst>
          </p:cNvPr>
          <p:cNvSpPr>
            <a:spLocks noGrp="1"/>
          </p:cNvSpPr>
          <p:nvPr>
            <p:ph idx="1"/>
          </p:nvPr>
        </p:nvSpPr>
        <p:spPr>
          <a:xfrm>
            <a:off x="356088" y="1354016"/>
            <a:ext cx="11254719" cy="1389184"/>
          </a:xfrm>
        </p:spPr>
        <p:txBody>
          <a:bodyPr>
            <a:normAutofit fontScale="92500" lnSpcReduction="10000"/>
          </a:bodyPr>
          <a:lstStyle/>
          <a:p>
            <a:pPr fontAlgn="base"/>
            <a:endParaRPr lang="en-US" sz="2000" b="1">
              <a:solidFill>
                <a:srgbClr val="000000"/>
              </a:solidFill>
            </a:endParaRPr>
          </a:p>
          <a:p>
            <a:pPr marL="0" indent="0" fontAlgn="base">
              <a:buNone/>
            </a:pPr>
            <a:r>
              <a:rPr lang="en-US" sz="2400" b="1">
                <a:solidFill>
                  <a:srgbClr val="000000"/>
                </a:solidFill>
              </a:rPr>
              <a:t>Transition of Care Tool</a:t>
            </a:r>
            <a:r>
              <a:rPr lang="en-US" sz="2400">
                <a:solidFill>
                  <a:srgbClr val="000000"/>
                </a:solidFill>
              </a:rPr>
              <a:t>​</a:t>
            </a:r>
          </a:p>
          <a:p>
            <a:pPr marL="0" indent="0" fontAlgn="base">
              <a:buNone/>
            </a:pPr>
            <a:r>
              <a:rPr lang="en-US" sz="2400" u="sng">
                <a:solidFill>
                  <a:srgbClr val="0563C1"/>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400">
                <a:solidFill>
                  <a:srgbClr val="000000"/>
                </a:solidFill>
              </a:rPr>
              <a:t> (one tool to be used for all Adult and Youth beneficiaries)</a:t>
            </a:r>
          </a:p>
          <a:p>
            <a:endParaRPr lang="en-US"/>
          </a:p>
        </p:txBody>
      </p:sp>
      <p:sp>
        <p:nvSpPr>
          <p:cNvPr id="5" name="Rectangle 4">
            <a:extLst>
              <a:ext uri="{FF2B5EF4-FFF2-40B4-BE49-F238E27FC236}">
                <a16:creationId xmlns:a16="http://schemas.microsoft.com/office/drawing/2014/main" id="{A04B4C26-D9ED-44B7-BE8E-55780516C177}"/>
              </a:ext>
            </a:extLst>
          </p:cNvPr>
          <p:cNvSpPr/>
          <p:nvPr/>
        </p:nvSpPr>
        <p:spPr>
          <a:xfrm>
            <a:off x="508883" y="3355450"/>
            <a:ext cx="10942888" cy="2092881"/>
          </a:xfrm>
          <a:prstGeom prst="rect">
            <a:avLst/>
          </a:prstGeom>
          <a:solidFill>
            <a:srgbClr val="E6E6E6"/>
          </a:solidFill>
        </p:spPr>
        <p:txBody>
          <a:bodyPr wrap="square" lIns="91440" tIns="45720" rIns="91440" bIns="45720" anchor="t">
            <a:spAutoFit/>
          </a:bodyPr>
          <a:lstStyle/>
          <a:p>
            <a:pPr fontAlgn="base"/>
            <a:r>
              <a:rPr lang="en-US" sz="2400" dirty="0">
                <a:solidFill>
                  <a:srgbClr val="000000"/>
                </a:solidFill>
              </a:rPr>
              <a:t>Where to send Transition of Care Tools​</a:t>
            </a:r>
          </a:p>
          <a:p>
            <a:pPr fontAlgn="base"/>
            <a:endParaRPr lang="en-US">
              <a:solidFill>
                <a:srgbClr val="000000"/>
              </a:solidFill>
            </a:endParaRPr>
          </a:p>
          <a:p>
            <a:pPr fontAlgn="base">
              <a:buFont typeface="Arial" panose="020B0604020202020204" pitchFamily="34" charset="0"/>
              <a:buChar char="•"/>
            </a:pPr>
            <a:r>
              <a:rPr lang="en-US" b="1" dirty="0">
                <a:solidFill>
                  <a:srgbClr val="000000"/>
                </a:solidFill>
              </a:rPr>
              <a:t>  </a:t>
            </a:r>
            <a:r>
              <a:rPr lang="en-US" sz="2200" b="1" dirty="0">
                <a:solidFill>
                  <a:srgbClr val="000000"/>
                </a:solidFill>
              </a:rPr>
              <a:t>Alameda Alliance for Health:</a:t>
            </a:r>
            <a:r>
              <a:rPr lang="en-US" sz="2200" dirty="0">
                <a:solidFill>
                  <a:srgbClr val="000000"/>
                </a:solidFill>
              </a:rPr>
              <a:t> email to </a:t>
            </a:r>
            <a:r>
              <a:rPr lang="en-US" sz="2200" u="sng" dirty="0">
                <a:solidFill>
                  <a:srgbClr val="0563C1"/>
                </a:solidFill>
              </a:rPr>
              <a:t>deptbhmentalhealth@alamedaalliance.org</a:t>
            </a:r>
            <a:r>
              <a:rPr lang="en-US" sz="2200" dirty="0">
                <a:solidFill>
                  <a:srgbClr val="0563C1"/>
                </a:solidFill>
              </a:rPr>
              <a:t>​</a:t>
            </a:r>
            <a:endParaRPr lang="en-US" sz="2200" dirty="0">
              <a:solidFill>
                <a:srgbClr val="000000"/>
              </a:solidFill>
            </a:endParaRPr>
          </a:p>
          <a:p>
            <a:pPr fontAlgn="base">
              <a:buFont typeface="Arial" panose="020B0604020202020204" pitchFamily="34" charset="0"/>
              <a:buChar char="•"/>
            </a:pPr>
            <a:r>
              <a:rPr lang="en-US" sz="2200" b="1" dirty="0">
                <a:solidFill>
                  <a:srgbClr val="000000"/>
                </a:solidFill>
              </a:rPr>
              <a:t>  Kaiser Oakland:</a:t>
            </a:r>
            <a:r>
              <a:rPr lang="en-US" sz="2200" dirty="0">
                <a:solidFill>
                  <a:srgbClr val="000000"/>
                </a:solidFill>
              </a:rPr>
              <a:t> email to </a:t>
            </a:r>
            <a:r>
              <a:rPr lang="en-US" sz="2200" u="sng" dirty="0">
                <a:solidFill>
                  <a:srgbClr val="0070C0"/>
                </a:solidFill>
                <a:hlinkClick r:id="rId3">
                  <a:extLst>
                    <a:ext uri="{A12FA001-AC4F-418D-AE19-62706E023703}">
                      <ahyp:hlinkClr xmlns:ahyp="http://schemas.microsoft.com/office/drawing/2018/hyperlinkcolor" val="tx"/>
                    </a:ext>
                  </a:extLst>
                </a:hlinkClick>
              </a:rPr>
              <a:t>jenica.x.babbitt-pearce@kp.org</a:t>
            </a:r>
            <a:r>
              <a:rPr lang="en-US" sz="2200" dirty="0">
                <a:solidFill>
                  <a:srgbClr val="000000"/>
                </a:solidFill>
              </a:rPr>
              <a:t>​</a:t>
            </a:r>
            <a:endParaRPr lang="en-US" sz="2200" dirty="0">
              <a:solidFill>
                <a:srgbClr val="000000"/>
              </a:solidFill>
              <a:cs typeface="Calibri"/>
            </a:endParaRPr>
          </a:p>
          <a:p>
            <a:pPr fontAlgn="base">
              <a:buFont typeface="Arial" panose="020B0604020202020204" pitchFamily="34" charset="0"/>
              <a:buChar char="•"/>
            </a:pPr>
            <a:r>
              <a:rPr lang="en-US" sz="2200" b="1" dirty="0">
                <a:solidFill>
                  <a:srgbClr val="000000"/>
                </a:solidFill>
              </a:rPr>
              <a:t>  Kaiser Fremont / Union City / San Leandro:</a:t>
            </a:r>
            <a:r>
              <a:rPr lang="en-US" sz="2200" dirty="0">
                <a:solidFill>
                  <a:srgbClr val="000000"/>
                </a:solidFill>
              </a:rPr>
              <a:t> email to </a:t>
            </a:r>
            <a:r>
              <a:rPr lang="en-US" sz="2200" u="sng" dirty="0">
                <a:solidFill>
                  <a:srgbClr val="0070C0"/>
                </a:solidFill>
                <a:hlinkClick r:id="rId4">
                  <a:extLst>
                    <a:ext uri="{A12FA001-AC4F-418D-AE19-62706E023703}">
                      <ahyp:hlinkClr xmlns:ahyp="http://schemas.microsoft.com/office/drawing/2018/hyperlinkcolor" val="tx"/>
                    </a:ext>
                  </a:extLst>
                </a:hlinkClick>
              </a:rPr>
              <a:t>radawn.l.alcorn@kp.org</a:t>
            </a:r>
            <a:r>
              <a:rPr lang="en-US" sz="2200" dirty="0">
                <a:solidFill>
                  <a:srgbClr val="0070C0"/>
                </a:solidFill>
              </a:rPr>
              <a:t>​</a:t>
            </a:r>
            <a:endParaRPr lang="en-US" sz="2200" dirty="0">
              <a:solidFill>
                <a:srgbClr val="0070C0"/>
              </a:solidFill>
              <a:cs typeface="Calibri"/>
            </a:endParaRPr>
          </a:p>
          <a:p>
            <a:pPr fontAlgn="base">
              <a:buFont typeface="Arial" panose="020B0604020202020204" pitchFamily="34" charset="0"/>
              <a:buChar char="•"/>
            </a:pPr>
            <a:r>
              <a:rPr lang="en-US" sz="2200" b="1" dirty="0">
                <a:solidFill>
                  <a:srgbClr val="000000"/>
                </a:solidFill>
              </a:rPr>
              <a:t>  Anthem Blue Cross:</a:t>
            </a:r>
            <a:r>
              <a:rPr lang="en-US" sz="2200" dirty="0">
                <a:solidFill>
                  <a:srgbClr val="000000"/>
                </a:solidFill>
              </a:rPr>
              <a:t> email to </a:t>
            </a:r>
            <a:r>
              <a:rPr lang="en-US" sz="2200" dirty="0">
                <a:solidFill>
                  <a:srgbClr val="000000"/>
                </a:solidFill>
                <a:hlinkClick r:id="rId5"/>
              </a:rPr>
              <a:t>bhcmreferrals@anthem.com</a:t>
            </a:r>
            <a:endParaRPr lang="en-US" sz="2200" b="1" i="0" dirty="0">
              <a:solidFill>
                <a:srgbClr val="000000"/>
              </a:solidFill>
              <a:effectLst/>
              <a:cs typeface="Calibri"/>
            </a:endParaRPr>
          </a:p>
        </p:txBody>
      </p:sp>
    </p:spTree>
    <p:extLst>
      <p:ext uri="{BB962C8B-B14F-4D97-AF65-F5344CB8AC3E}">
        <p14:creationId xmlns:p14="http://schemas.microsoft.com/office/powerpoint/2010/main" val="115448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4C57-8CD6-4165-B69C-B71151440E96}"/>
              </a:ext>
            </a:extLst>
          </p:cNvPr>
          <p:cNvSpPr>
            <a:spLocks noGrp="1"/>
          </p:cNvSpPr>
          <p:nvPr>
            <p:ph type="title"/>
          </p:nvPr>
        </p:nvSpPr>
        <p:spPr>
          <a:xfrm>
            <a:off x="712573" y="733368"/>
            <a:ext cx="10499378" cy="864778"/>
          </a:xfrm>
        </p:spPr>
        <p:txBody>
          <a:bodyPr>
            <a:noAutofit/>
          </a:bodyPr>
          <a:lstStyle/>
          <a:p>
            <a:r>
              <a:rPr lang="en-US" sz="4000" b="1">
                <a:latin typeface="+mn-lt"/>
                <a:cs typeface="Calibri"/>
              </a:rPr>
              <a:t>Screening &amp; Transition of Care Tools for</a:t>
            </a:r>
            <a:r>
              <a:rPr lang="en-US" sz="4000">
                <a:latin typeface="+mn-lt"/>
                <a:cs typeface="Calibri"/>
              </a:rPr>
              <a:t> </a:t>
            </a:r>
            <a:r>
              <a:rPr lang="en-US" sz="4000" b="1">
                <a:latin typeface="+mn-lt"/>
                <a:cs typeface="Calibri"/>
              </a:rPr>
              <a:t>Medi-Cal Mental Health Services</a:t>
            </a:r>
            <a:endParaRPr lang="en-US" sz="4000">
              <a:latin typeface="+mn-lt"/>
              <a:cs typeface="Calibri"/>
            </a:endParaRPr>
          </a:p>
        </p:txBody>
      </p:sp>
      <p:sp>
        <p:nvSpPr>
          <p:cNvPr id="3" name="Content Placeholder 2">
            <a:extLst>
              <a:ext uri="{FF2B5EF4-FFF2-40B4-BE49-F238E27FC236}">
                <a16:creationId xmlns:a16="http://schemas.microsoft.com/office/drawing/2014/main" id="{67FF044A-BF92-4AC7-A215-9A256D92EA51}"/>
              </a:ext>
            </a:extLst>
          </p:cNvPr>
          <p:cNvSpPr>
            <a:spLocks noGrp="1"/>
          </p:cNvSpPr>
          <p:nvPr>
            <p:ph idx="1"/>
          </p:nvPr>
        </p:nvSpPr>
        <p:spPr>
          <a:xfrm>
            <a:off x="712911" y="1645175"/>
            <a:ext cx="6225654" cy="2624308"/>
          </a:xfrm>
        </p:spPr>
        <p:txBody>
          <a:bodyPr vert="horz" wrap="square" lIns="108000" tIns="45720" rIns="91440" bIns="45720" rtlCol="0" anchor="t">
            <a:spAutoFit/>
          </a:bodyPr>
          <a:lstStyle/>
          <a:p>
            <a:pPr marL="0" indent="0" fontAlgn="base">
              <a:buNone/>
            </a:pPr>
            <a:r>
              <a:rPr lang="en-US" sz="2000" b="1">
                <a:solidFill>
                  <a:srgbClr val="000000"/>
                </a:solidFill>
                <a:latin typeface="Tenorite"/>
                <a:cs typeface="Calibri"/>
              </a:rPr>
              <a:t>Resources</a:t>
            </a:r>
          </a:p>
          <a:p>
            <a:pPr marL="0" indent="0" fontAlgn="base">
              <a:buNone/>
            </a:pPr>
            <a:r>
              <a:rPr lang="en-US" b="1" u="sng">
                <a:solidFill>
                  <a:srgbClr val="0070C0"/>
                </a:solidFill>
                <a:cs typeface="Segoe UI"/>
                <a:hlinkClick r:id="rId3">
                  <a:extLst>
                    <a:ext uri="{A12FA001-AC4F-418D-AE19-62706E023703}">
                      <ahyp:hlinkClr xmlns:ahyp="http://schemas.microsoft.com/office/drawing/2018/hyperlinkcolor" val="tx"/>
                    </a:ext>
                  </a:extLst>
                </a:hlinkClick>
              </a:rPr>
              <a:t>Adult Screening Tool for Medi-Cal Mental Health Services</a:t>
            </a:r>
            <a:r>
              <a:rPr lang="en-US" b="1">
                <a:solidFill>
                  <a:srgbClr val="0070C0"/>
                </a:solidFill>
              </a:rPr>
              <a:t> ​</a:t>
            </a:r>
            <a:endParaRPr lang="en-US" b="1">
              <a:solidFill>
                <a:srgbClr val="0070C0"/>
              </a:solidFill>
              <a:cs typeface="Segoe UI"/>
            </a:endParaRPr>
          </a:p>
          <a:p>
            <a:pPr marL="0" indent="0" fontAlgn="base">
              <a:buNone/>
            </a:pPr>
            <a:r>
              <a:rPr lang="en-US" b="1" u="sng">
                <a:solidFill>
                  <a:srgbClr val="0070C0"/>
                </a:solidFill>
                <a:cs typeface="Segoe UI"/>
                <a:hlinkClick r:id="rId4">
                  <a:extLst>
                    <a:ext uri="{A12FA001-AC4F-418D-AE19-62706E023703}">
                      <ahyp:hlinkClr xmlns:ahyp="http://schemas.microsoft.com/office/drawing/2018/hyperlinkcolor" val="tx"/>
                    </a:ext>
                  </a:extLst>
                </a:hlinkClick>
              </a:rPr>
              <a:t>Youth Screening Tool for Medi-Cal Mental Health Services</a:t>
            </a:r>
            <a:r>
              <a:rPr lang="en-US" b="1">
                <a:solidFill>
                  <a:srgbClr val="0070C0"/>
                </a:solidFill>
                <a:cs typeface="Calibri"/>
              </a:rPr>
              <a:t> ​</a:t>
            </a:r>
          </a:p>
          <a:p>
            <a:pPr marL="0" indent="0" fontAlgn="base">
              <a:buNone/>
            </a:pPr>
            <a:r>
              <a:rPr lang="en-US" b="1" u="sng">
                <a:solidFill>
                  <a:srgbClr val="0070C0"/>
                </a:solidFill>
                <a:hlinkClick r:id="rId5">
                  <a:extLst>
                    <a:ext uri="{A12FA001-AC4F-418D-AE19-62706E023703}">
                      <ahyp:hlinkClr xmlns:ahyp="http://schemas.microsoft.com/office/drawing/2018/hyperlinkcolor" val="tx"/>
                    </a:ext>
                  </a:extLst>
                </a:hlinkClick>
              </a:rPr>
              <a:t>Transition of Care Tool for Medi-Cal Mental Health Services</a:t>
            </a:r>
            <a:r>
              <a:rPr lang="en-US" b="1">
                <a:solidFill>
                  <a:srgbClr val="0070C0"/>
                </a:solidFill>
              </a:rPr>
              <a:t> ​</a:t>
            </a:r>
            <a:endParaRPr lang="en-US" b="1">
              <a:solidFill>
                <a:srgbClr val="0070C0"/>
              </a:solidFill>
              <a:cs typeface="Segoe UI"/>
            </a:endParaRPr>
          </a:p>
          <a:p>
            <a:pPr marL="0" indent="0" fontAlgn="base">
              <a:buNone/>
            </a:pPr>
            <a:r>
              <a:rPr lang="en-US" b="1" u="sng">
                <a:solidFill>
                  <a:srgbClr val="0070C0"/>
                </a:solidFill>
                <a:hlinkClick r:id="rId6">
                  <a:extLst>
                    <a:ext uri="{A12FA001-AC4F-418D-AE19-62706E023703}">
                      <ahyp:hlinkClr xmlns:ahyp="http://schemas.microsoft.com/office/drawing/2018/hyperlinkcolor" val="tx"/>
                    </a:ext>
                  </a:extLst>
                </a:hlinkClick>
              </a:rPr>
              <a:t>Screening and Transition of Care Tools for Medi-Cal Mental Health Services</a:t>
            </a:r>
            <a:r>
              <a:rPr lang="en-US" b="1">
                <a:solidFill>
                  <a:srgbClr val="0070C0"/>
                </a:solidFill>
              </a:rPr>
              <a:t>​</a:t>
            </a:r>
            <a:endParaRPr lang="en-US" b="1">
              <a:solidFill>
                <a:srgbClr val="0070C0"/>
              </a:solidFill>
              <a:cs typeface="Segoe UI"/>
            </a:endParaRPr>
          </a:p>
          <a:p>
            <a:pPr marL="0" indent="0" fontAlgn="base">
              <a:buNone/>
            </a:pPr>
            <a:r>
              <a:rPr lang="en-US" b="1" u="sng">
                <a:solidFill>
                  <a:srgbClr val="0070C0"/>
                </a:solidFill>
                <a:hlinkClick r:id="rId7">
                  <a:extLst>
                    <a:ext uri="{A12FA001-AC4F-418D-AE19-62706E023703}">
                      <ahyp:hlinkClr xmlns:ahyp="http://schemas.microsoft.com/office/drawing/2018/hyperlinkcolor" val="tx"/>
                    </a:ext>
                  </a:extLst>
                </a:hlinkClick>
              </a:rPr>
              <a:t>Screening-and-Transition-of-Care-Tools-FAQ</a:t>
            </a:r>
            <a:r>
              <a:rPr lang="en-US" b="1">
                <a:solidFill>
                  <a:srgbClr val="0070C0"/>
                </a:solidFill>
              </a:rPr>
              <a:t>​</a:t>
            </a:r>
            <a:endParaRPr lang="en-US" b="1">
              <a:solidFill>
                <a:srgbClr val="0070C0"/>
              </a:solidFill>
              <a:cs typeface="Segoe UI"/>
            </a:endParaRPr>
          </a:p>
          <a:p>
            <a:pPr marL="0" indent="0" fontAlgn="base">
              <a:buNone/>
            </a:pPr>
            <a:r>
              <a:rPr lang="en-US" b="1" u="sng">
                <a:solidFill>
                  <a:srgbClr val="0070C0"/>
                </a:solidFill>
                <a:hlinkClick r:id="rId8">
                  <a:extLst>
                    <a:ext uri="{A12FA001-AC4F-418D-AE19-62706E023703}">
                      <ahyp:hlinkClr xmlns:ahyp="http://schemas.microsoft.com/office/drawing/2018/hyperlinkcolor" val="tx"/>
                    </a:ext>
                  </a:extLst>
                </a:hlinkClick>
              </a:rPr>
              <a:t>Screening &amp; Transition of Care Tools Technical Assistance Webinar</a:t>
            </a:r>
            <a:endParaRPr lang="en-US" b="1">
              <a:solidFill>
                <a:srgbClr val="0070C0"/>
              </a:solidFill>
            </a:endParaRPr>
          </a:p>
          <a:p>
            <a:pPr marL="0" indent="0">
              <a:buNone/>
            </a:pPr>
            <a:endParaRPr lang="en-US"/>
          </a:p>
        </p:txBody>
      </p:sp>
      <p:sp>
        <p:nvSpPr>
          <p:cNvPr id="4" name="Slide Number Placeholder 3">
            <a:extLst>
              <a:ext uri="{FF2B5EF4-FFF2-40B4-BE49-F238E27FC236}">
                <a16:creationId xmlns:a16="http://schemas.microsoft.com/office/drawing/2014/main" id="{2F76A10F-F56A-4B21-826B-810207DD33BC}"/>
              </a:ext>
            </a:extLst>
          </p:cNvPr>
          <p:cNvSpPr>
            <a:spLocks noGrp="1"/>
          </p:cNvSpPr>
          <p:nvPr>
            <p:ph type="sldNum" sz="quarter" idx="12"/>
          </p:nvPr>
        </p:nvSpPr>
        <p:spPr/>
        <p:txBody>
          <a:bodyPr/>
          <a:lstStyle/>
          <a:p>
            <a:fld id="{69E57DC2-970A-4B3E-BB1C-7A09969E49DF}" type="slidenum">
              <a:rPr lang="en-US" smtClean="0"/>
              <a:t>29</a:t>
            </a:fld>
            <a:endParaRPr lang="en-US"/>
          </a:p>
        </p:txBody>
      </p:sp>
      <p:sp>
        <p:nvSpPr>
          <p:cNvPr id="5" name="TextBox 4">
            <a:extLst>
              <a:ext uri="{FF2B5EF4-FFF2-40B4-BE49-F238E27FC236}">
                <a16:creationId xmlns:a16="http://schemas.microsoft.com/office/drawing/2014/main" id="{2155F8AB-C6F0-AFCC-C4EE-4B716201EA35}"/>
              </a:ext>
            </a:extLst>
          </p:cNvPr>
          <p:cNvSpPr txBox="1"/>
          <p:nvPr/>
        </p:nvSpPr>
        <p:spPr>
          <a:xfrm>
            <a:off x="7386962" y="1712353"/>
            <a:ext cx="4706177" cy="2579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cs typeface="Calibri"/>
              </a:rPr>
              <a:t>Managed Care Plans </a:t>
            </a:r>
          </a:p>
          <a:p>
            <a:pPr>
              <a:lnSpc>
                <a:spcPct val="90000"/>
              </a:lnSpc>
              <a:spcBef>
                <a:spcPts val="1000"/>
              </a:spcBef>
            </a:pPr>
            <a:r>
              <a:rPr lang="en-US" sz="1400">
                <a:cs typeface="Calibri"/>
              </a:rPr>
              <a:t>Alameda Alliance: 1-855-856-0577</a:t>
            </a:r>
          </a:p>
          <a:p>
            <a:pPr>
              <a:lnSpc>
                <a:spcPct val="90000"/>
              </a:lnSpc>
              <a:spcBef>
                <a:spcPts val="1000"/>
              </a:spcBef>
            </a:pPr>
            <a:r>
              <a:rPr lang="en-US" sz="1400">
                <a:cs typeface="Calibri"/>
              </a:rPr>
              <a:t>Kaiser Oakland: (510) 752-1075</a:t>
            </a:r>
            <a:endParaRPr lang="en-US">
              <a:cs typeface="Calibri"/>
            </a:endParaRPr>
          </a:p>
          <a:p>
            <a:pPr>
              <a:lnSpc>
                <a:spcPct val="90000"/>
              </a:lnSpc>
              <a:spcBef>
                <a:spcPts val="1000"/>
              </a:spcBef>
            </a:pPr>
            <a:r>
              <a:rPr lang="en-US" sz="1400">
                <a:cs typeface="Calibri"/>
              </a:rPr>
              <a:t>Kaiser San Leandro: (510) 626-2800</a:t>
            </a:r>
            <a:endParaRPr lang="en-US">
              <a:cs typeface="Calibri"/>
            </a:endParaRPr>
          </a:p>
          <a:p>
            <a:pPr>
              <a:lnSpc>
                <a:spcPct val="90000"/>
              </a:lnSpc>
              <a:spcBef>
                <a:spcPts val="1000"/>
              </a:spcBef>
            </a:pPr>
            <a:r>
              <a:rPr lang="en-US" sz="1400">
                <a:cs typeface="Calibri"/>
              </a:rPr>
              <a:t>Kaiser Union City: (510) 675-3080</a:t>
            </a:r>
            <a:endParaRPr lang="en-US">
              <a:cs typeface="Calibri"/>
            </a:endParaRPr>
          </a:p>
          <a:p>
            <a:pPr>
              <a:lnSpc>
                <a:spcPct val="90000"/>
              </a:lnSpc>
              <a:spcBef>
                <a:spcPts val="1000"/>
              </a:spcBef>
            </a:pPr>
            <a:r>
              <a:rPr lang="en-US" sz="1400">
                <a:cs typeface="Calibri"/>
              </a:rPr>
              <a:t>Kaiser Fremont: (510) 248-5050</a:t>
            </a:r>
            <a:endParaRPr lang="en-US">
              <a:cs typeface="Calibri"/>
            </a:endParaRPr>
          </a:p>
          <a:p>
            <a:pPr>
              <a:lnSpc>
                <a:spcPct val="90000"/>
              </a:lnSpc>
              <a:spcBef>
                <a:spcPts val="1000"/>
              </a:spcBef>
            </a:pPr>
            <a:r>
              <a:rPr lang="en-US" sz="1400">
                <a:cs typeface="Calibri"/>
              </a:rPr>
              <a:t>Anthem Blue Cross: 1-800-407-4627</a:t>
            </a:r>
            <a:endParaRPr lang="en-US">
              <a:cs typeface="Calibri"/>
            </a:endParaRPr>
          </a:p>
          <a:p>
            <a:pPr algn="l"/>
            <a:endParaRPr lang="en-US">
              <a:cs typeface="Calibri"/>
            </a:endParaRPr>
          </a:p>
        </p:txBody>
      </p:sp>
      <p:graphicFrame>
        <p:nvGraphicFramePr>
          <p:cNvPr id="6" name="Table 5">
            <a:extLst>
              <a:ext uri="{FF2B5EF4-FFF2-40B4-BE49-F238E27FC236}">
                <a16:creationId xmlns:a16="http://schemas.microsoft.com/office/drawing/2014/main" id="{9879D076-0D2B-8A21-7D53-4267B51B8842}"/>
              </a:ext>
            </a:extLst>
          </p:cNvPr>
          <p:cNvGraphicFramePr>
            <a:graphicFrameLocks noGrp="1"/>
          </p:cNvGraphicFramePr>
          <p:nvPr>
            <p:extLst>
              <p:ext uri="{D42A27DB-BD31-4B8C-83A1-F6EECF244321}">
                <p14:modId xmlns:p14="http://schemas.microsoft.com/office/powerpoint/2010/main" val="3583537615"/>
              </p:ext>
            </p:extLst>
          </p:nvPr>
        </p:nvGraphicFramePr>
        <p:xfrm>
          <a:off x="790222" y="4111036"/>
          <a:ext cx="10623991" cy="1971040"/>
        </p:xfrm>
        <a:graphic>
          <a:graphicData uri="http://schemas.openxmlformats.org/drawingml/2006/table">
            <a:tbl>
              <a:tblPr firstRow="1" bandRow="1">
                <a:tableStyleId>{5C22544A-7EE6-4342-B048-85BDC9FD1C3A}</a:tableStyleId>
              </a:tblPr>
              <a:tblGrid>
                <a:gridCol w="4252148">
                  <a:extLst>
                    <a:ext uri="{9D8B030D-6E8A-4147-A177-3AD203B41FA5}">
                      <a16:colId xmlns:a16="http://schemas.microsoft.com/office/drawing/2014/main" val="61398372"/>
                    </a:ext>
                  </a:extLst>
                </a:gridCol>
                <a:gridCol w="6371843">
                  <a:extLst>
                    <a:ext uri="{9D8B030D-6E8A-4147-A177-3AD203B41FA5}">
                      <a16:colId xmlns:a16="http://schemas.microsoft.com/office/drawing/2014/main" val="1903775471"/>
                    </a:ext>
                  </a:extLst>
                </a:gridCol>
              </a:tblGrid>
              <a:tr h="370840">
                <a:tc gridSpan="2">
                  <a:txBody>
                    <a:bodyPr/>
                    <a:lstStyle/>
                    <a:p>
                      <a:pPr algn="l"/>
                      <a:r>
                        <a:rPr lang="en-US"/>
                        <a:t>Managed Care Plan Clinical Contacts</a:t>
                      </a:r>
                    </a:p>
                  </a:txBody>
                  <a:tcPr>
                    <a:solidFill>
                      <a:srgbClr val="33AB7E"/>
                    </a:solidFill>
                  </a:tcPr>
                </a:tc>
                <a:tc hMerge="1">
                  <a:txBody>
                    <a:bodyPr/>
                    <a:lstStyle/>
                    <a:p>
                      <a:endParaRPr lang="en-US"/>
                    </a:p>
                  </a:txBody>
                  <a:tcPr/>
                </a:tc>
                <a:extLst>
                  <a:ext uri="{0D108BD9-81ED-4DB2-BD59-A6C34878D82A}">
                    <a16:rowId xmlns:a16="http://schemas.microsoft.com/office/drawing/2014/main" val="3583198371"/>
                  </a:ext>
                </a:extLst>
              </a:tr>
              <a:tr h="370840">
                <a:tc>
                  <a:txBody>
                    <a:bodyPr/>
                    <a:lstStyle/>
                    <a:p>
                      <a:r>
                        <a:rPr lang="en-US"/>
                        <a:t>Alameda Alliance for Health </a:t>
                      </a:r>
                    </a:p>
                  </a:txBody>
                  <a:tcPr/>
                </a:tc>
                <a:tc>
                  <a:txBody>
                    <a:bodyPr/>
                    <a:lstStyle/>
                    <a:p>
                      <a:pPr lvl="0">
                        <a:buNone/>
                      </a:pPr>
                      <a:r>
                        <a:rPr lang="en-US" sz="1400" b="0" i="0" u="none" strike="noStrike" noProof="0">
                          <a:solidFill>
                            <a:schemeClr val="tx1"/>
                          </a:solidFill>
                          <a:latin typeface="Calibri"/>
                        </a:rPr>
                        <a:t>Alameda Alliance Behavioral Health</a:t>
                      </a:r>
                      <a:r>
                        <a:rPr lang="en-US" sz="1400" b="0" i="0" u="none" strike="noStrike" noProof="0">
                          <a:solidFill>
                            <a:srgbClr val="0563C1"/>
                          </a:solidFill>
                          <a:latin typeface="Calibri"/>
                        </a:rPr>
                        <a:t> </a:t>
                      </a:r>
                      <a:r>
                        <a:rPr lang="en-US" sz="1400" b="0" i="0" u="sng" strike="noStrike" noProof="0">
                          <a:solidFill>
                            <a:srgbClr val="0563C1"/>
                          </a:solidFill>
                          <a:latin typeface="Calibri"/>
                        </a:rPr>
                        <a:t>deptbhmentalhealth@alamedaalliance.org</a:t>
                      </a:r>
                    </a:p>
                  </a:txBody>
                  <a:tcPr/>
                </a:tc>
                <a:extLst>
                  <a:ext uri="{0D108BD9-81ED-4DB2-BD59-A6C34878D82A}">
                    <a16:rowId xmlns:a16="http://schemas.microsoft.com/office/drawing/2014/main" val="958970126"/>
                  </a:ext>
                </a:extLst>
              </a:tr>
              <a:tr h="370840">
                <a:tc>
                  <a:txBody>
                    <a:bodyPr/>
                    <a:lstStyle/>
                    <a:p>
                      <a:r>
                        <a:rPr lang="en-US"/>
                        <a:t>Kaiser Oakland</a:t>
                      </a:r>
                    </a:p>
                  </a:txBody>
                  <a:tcPr/>
                </a:tc>
                <a:tc>
                  <a:txBody>
                    <a:bodyPr/>
                    <a:lstStyle/>
                    <a:p>
                      <a:pPr lvl="0">
                        <a:buNone/>
                      </a:pPr>
                      <a:r>
                        <a:rPr lang="en-US" sz="1400" b="0" i="0" u="none" strike="noStrike" noProof="0">
                          <a:solidFill>
                            <a:schemeClr val="tx1"/>
                          </a:solidFill>
                          <a:latin typeface="Calibri"/>
                        </a:rPr>
                        <a:t>Jenica Babbitt-Pearce</a:t>
                      </a:r>
                      <a:r>
                        <a:rPr lang="en-US" sz="1400" b="0" i="0" u="none" strike="noStrike" noProof="0">
                          <a:solidFill>
                            <a:srgbClr val="0563C1"/>
                          </a:solidFill>
                          <a:latin typeface="Calibri"/>
                        </a:rPr>
                        <a:t> </a:t>
                      </a:r>
                      <a:r>
                        <a:rPr lang="en-US" sz="1400" b="0" i="0" u="sng" strike="noStrike" noProof="0">
                          <a:solidFill>
                            <a:srgbClr val="0563C1"/>
                          </a:solidFill>
                          <a:latin typeface="Calibri"/>
                          <a:hlinkClick r:id="rId9"/>
                        </a:rPr>
                        <a:t>jenica.x.babbitt-pearce@kp.org</a:t>
                      </a:r>
                      <a:endParaRPr lang="en-US" sz="1400" b="0" i="0" u="none" strike="noStrike" noProof="0">
                        <a:solidFill>
                          <a:srgbClr val="0563C1"/>
                        </a:solidFill>
                        <a:latin typeface="Calibri"/>
                      </a:endParaRPr>
                    </a:p>
                  </a:txBody>
                  <a:tcPr/>
                </a:tc>
                <a:extLst>
                  <a:ext uri="{0D108BD9-81ED-4DB2-BD59-A6C34878D82A}">
                    <a16:rowId xmlns:a16="http://schemas.microsoft.com/office/drawing/2014/main" val="3316734518"/>
                  </a:ext>
                </a:extLst>
              </a:tr>
              <a:tr h="370840">
                <a:tc>
                  <a:txBody>
                    <a:bodyPr/>
                    <a:lstStyle/>
                    <a:p>
                      <a:r>
                        <a:rPr lang="en-US"/>
                        <a:t>Kaiser San Leandro/Union City/Fremont</a:t>
                      </a:r>
                    </a:p>
                  </a:txBody>
                  <a:tcPr/>
                </a:tc>
                <a:tc>
                  <a:txBody>
                    <a:bodyPr/>
                    <a:lstStyle/>
                    <a:p>
                      <a:pPr lvl="0">
                        <a:buNone/>
                      </a:pPr>
                      <a:r>
                        <a:rPr lang="en-US" sz="1400" b="0" i="0" u="none" strike="noStrike" noProof="0" err="1">
                          <a:solidFill>
                            <a:schemeClr val="tx1"/>
                          </a:solidFill>
                          <a:latin typeface="Calibri"/>
                        </a:rPr>
                        <a:t>Radawn</a:t>
                      </a:r>
                      <a:r>
                        <a:rPr lang="en-US" sz="1400" b="0" i="0" u="none" strike="noStrike" noProof="0">
                          <a:solidFill>
                            <a:schemeClr val="tx1"/>
                          </a:solidFill>
                          <a:latin typeface="Calibri"/>
                        </a:rPr>
                        <a:t> Alcorn</a:t>
                      </a:r>
                      <a:r>
                        <a:rPr lang="en-US" sz="1400" b="0" i="0" u="none" strike="noStrike" noProof="0">
                          <a:solidFill>
                            <a:srgbClr val="0563C1"/>
                          </a:solidFill>
                          <a:latin typeface="Calibri"/>
                        </a:rPr>
                        <a:t> </a:t>
                      </a:r>
                      <a:r>
                        <a:rPr lang="en-US" sz="1400" b="0" i="0" u="sng" strike="noStrike" noProof="0">
                          <a:solidFill>
                            <a:srgbClr val="0563C1"/>
                          </a:solidFill>
                          <a:latin typeface="Calibri"/>
                          <a:hlinkClick r:id="rId10"/>
                        </a:rPr>
                        <a:t>radawn.l.alcorn@kp.org</a:t>
                      </a:r>
                      <a:endParaRPr lang="en-US" sz="1400" b="0" i="0" u="sng" strike="noStrike" noProof="0">
                        <a:solidFill>
                          <a:srgbClr val="0563C1"/>
                        </a:solidFill>
                        <a:latin typeface="Calibri"/>
                      </a:endParaRPr>
                    </a:p>
                  </a:txBody>
                  <a:tcPr/>
                </a:tc>
                <a:extLst>
                  <a:ext uri="{0D108BD9-81ED-4DB2-BD59-A6C34878D82A}">
                    <a16:rowId xmlns:a16="http://schemas.microsoft.com/office/drawing/2014/main" val="2580964023"/>
                  </a:ext>
                </a:extLst>
              </a:tr>
              <a:tr h="370840">
                <a:tc>
                  <a:txBody>
                    <a:bodyPr/>
                    <a:lstStyle/>
                    <a:p>
                      <a:r>
                        <a:rPr lang="en-US"/>
                        <a:t>Anthem Blue Cross</a:t>
                      </a:r>
                    </a:p>
                  </a:txBody>
                  <a:tcPr/>
                </a:tc>
                <a:tc>
                  <a:txBody>
                    <a:bodyPr/>
                    <a:lstStyle/>
                    <a:p>
                      <a:pPr lvl="0" algn="l">
                        <a:lnSpc>
                          <a:spcPct val="100000"/>
                        </a:lnSpc>
                        <a:spcBef>
                          <a:spcPts val="0"/>
                        </a:spcBef>
                        <a:spcAft>
                          <a:spcPts val="0"/>
                        </a:spcAft>
                        <a:buNone/>
                      </a:pPr>
                      <a:r>
                        <a:rPr lang="en-US" sz="1300" b="0" i="0" u="none" strike="noStrike" noProof="0" err="1">
                          <a:latin typeface="Calibri"/>
                        </a:rPr>
                        <a:t>Fargol</a:t>
                      </a:r>
                      <a:r>
                        <a:rPr lang="en-US" sz="1300" b="0" i="0" u="none" strike="noStrike" noProof="0">
                          <a:latin typeface="Calibri"/>
                        </a:rPr>
                        <a:t> </a:t>
                      </a:r>
                      <a:r>
                        <a:rPr lang="en-US" sz="1300" b="0" i="0" u="none" strike="noStrike" noProof="0" err="1">
                          <a:latin typeface="Calibri"/>
                        </a:rPr>
                        <a:t>Riahi</a:t>
                      </a:r>
                      <a:r>
                        <a:rPr lang="en-US" sz="1300" b="0" i="0" u="none" strike="noStrike" noProof="0">
                          <a:latin typeface="Calibri"/>
                        </a:rPr>
                        <a:t> </a:t>
                      </a:r>
                      <a:r>
                        <a:rPr lang="en-US" sz="1300" b="0" i="0" u="sng" strike="noStrike" noProof="0">
                          <a:solidFill>
                            <a:srgbClr val="0563C1"/>
                          </a:solidFill>
                          <a:latin typeface="Calibri"/>
                        </a:rPr>
                        <a:t>Fargol.Riahi@anthem.com</a:t>
                      </a:r>
                      <a:r>
                        <a:rPr lang="en-US" sz="1300" b="0" i="0" u="none" strike="noStrike" noProof="0">
                          <a:latin typeface="Calibri"/>
                        </a:rPr>
                        <a:t> or Maribeth </a:t>
                      </a:r>
                      <a:r>
                        <a:rPr lang="en-US" sz="1300" b="0" i="0" u="none" strike="noStrike" noProof="0" err="1">
                          <a:latin typeface="Calibri"/>
                        </a:rPr>
                        <a:t>Capen</a:t>
                      </a:r>
                      <a:r>
                        <a:rPr lang="en-US" sz="1300" b="0" i="0" u="none" strike="noStrike" noProof="0">
                          <a:latin typeface="Calibri"/>
                        </a:rPr>
                        <a:t> </a:t>
                      </a:r>
                      <a:r>
                        <a:rPr lang="en-US" sz="1300" b="0" i="0" u="sng" strike="noStrike" noProof="0">
                          <a:solidFill>
                            <a:srgbClr val="0563C1"/>
                          </a:solidFill>
                          <a:latin typeface="Calibri"/>
                          <a:hlinkClick r:id="rId11"/>
                        </a:rPr>
                        <a:t>Maribeth.Capen@anthem.com</a:t>
                      </a:r>
                      <a:endParaRPr lang="en-US" sz="1300" b="0" i="0" u="none" strike="noStrike" noProof="0">
                        <a:latin typeface="Calibri"/>
                      </a:endParaRPr>
                    </a:p>
                    <a:p>
                      <a:pPr lvl="0">
                        <a:buNone/>
                      </a:pPr>
                      <a:endParaRPr lang="en-US" sz="1300"/>
                    </a:p>
                  </a:txBody>
                  <a:tcPr/>
                </a:tc>
                <a:extLst>
                  <a:ext uri="{0D108BD9-81ED-4DB2-BD59-A6C34878D82A}">
                    <a16:rowId xmlns:a16="http://schemas.microsoft.com/office/drawing/2014/main" val="2646154377"/>
                  </a:ext>
                </a:extLst>
              </a:tr>
            </a:tbl>
          </a:graphicData>
        </a:graphic>
      </p:graphicFrame>
    </p:spTree>
    <p:extLst>
      <p:ext uri="{BB962C8B-B14F-4D97-AF65-F5344CB8AC3E}">
        <p14:creationId xmlns:p14="http://schemas.microsoft.com/office/powerpoint/2010/main" val="133396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1573130" y="2428289"/>
            <a:ext cx="9658905" cy="2163495"/>
          </a:xfrm>
        </p:spPr>
        <p:txBody>
          <a:bodyPr/>
          <a:lstStyle/>
          <a:p>
            <a:r>
              <a:rPr lang="en-US" sz="8000">
                <a:solidFill>
                  <a:schemeClr val="tx1"/>
                </a:solidFill>
              </a:rPr>
              <a:t>WHAT IS </a:t>
            </a:r>
            <a:r>
              <a:rPr lang="en-US" sz="8000" err="1">
                <a:solidFill>
                  <a:schemeClr val="tx1"/>
                </a:solidFill>
              </a:rPr>
              <a:t>CalAIM</a:t>
            </a:r>
            <a:r>
              <a:rPr lang="en-US" sz="8000">
                <a:solidFill>
                  <a:schemeClr val="tx1"/>
                </a:solidFill>
              </a:rPr>
              <a:t>?</a:t>
            </a:r>
            <a:endParaRPr lang="en-US" sz="8000"/>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3</a:t>
            </a:fld>
            <a:endParaRPr lang="en-US"/>
          </a:p>
        </p:txBody>
      </p:sp>
      <p:sp>
        <p:nvSpPr>
          <p:cNvPr id="5" name="Rectangle 4">
            <a:extLst>
              <a:ext uri="{FF2B5EF4-FFF2-40B4-BE49-F238E27FC236}">
                <a16:creationId xmlns:a16="http://schemas.microsoft.com/office/drawing/2014/main" id="{075F9210-69F5-4661-8E6D-4231174C883B}"/>
              </a:ext>
            </a:extLst>
          </p:cNvPr>
          <p:cNvSpPr/>
          <p:nvPr/>
        </p:nvSpPr>
        <p:spPr>
          <a:xfrm>
            <a:off x="5232077" y="3244334"/>
            <a:ext cx="184731" cy="369332"/>
          </a:xfrm>
          <a:prstGeom prst="rect">
            <a:avLst/>
          </a:prstGeom>
        </p:spPr>
        <p:txBody>
          <a:bodyPr wrap="none">
            <a:spAutoFit/>
          </a:bodyPr>
          <a:lstStyle/>
          <a:p>
            <a:endParaRPr lang="en-US"/>
          </a:p>
        </p:txBody>
      </p:sp>
    </p:spTree>
    <p:extLst>
      <p:ext uri="{BB962C8B-B14F-4D97-AF65-F5344CB8AC3E}">
        <p14:creationId xmlns:p14="http://schemas.microsoft.com/office/powerpoint/2010/main" val="351515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824CAB-3ABB-5042-E2FE-13E1A55C8878}"/>
              </a:ext>
            </a:extLst>
          </p:cNvPr>
          <p:cNvSpPr txBox="1">
            <a:spLocks/>
          </p:cNvSpPr>
          <p:nvPr/>
        </p:nvSpPr>
        <p:spPr>
          <a:xfrm>
            <a:off x="838200" y="451381"/>
            <a:ext cx="10512552" cy="40665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6600" err="1"/>
              <a:t>CalAIM</a:t>
            </a:r>
            <a:endParaRPr lang="en-US" sz="6600"/>
          </a:p>
        </p:txBody>
      </p:sp>
      <p:sp>
        <p:nvSpPr>
          <p:cNvPr id="8" name="Subtitle 2">
            <a:extLst>
              <a:ext uri="{FF2B5EF4-FFF2-40B4-BE49-F238E27FC236}">
                <a16:creationId xmlns:a16="http://schemas.microsoft.com/office/drawing/2014/main" id="{DECD8670-5357-8A22-A43A-D99CA682ADCD}"/>
              </a:ext>
            </a:extLst>
          </p:cNvPr>
          <p:cNvSpPr txBox="1">
            <a:spLocks/>
          </p:cNvSpPr>
          <p:nvPr/>
        </p:nvSpPr>
        <p:spPr>
          <a:xfrm>
            <a:off x="838199" y="5228216"/>
            <a:ext cx="10512552" cy="881740"/>
          </a:xfrm>
          <a:prstGeom prst="rect">
            <a:avLst/>
          </a:prstGeom>
        </p:spPr>
        <p:txBody>
          <a:bodyPr vert="horz" lIns="108000" tIns="45720" rIns="91440" bIns="45720" rtlCol="0">
            <a:norm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08000" indent="0">
              <a:buFont typeface="Arial"/>
              <a:buNone/>
            </a:pPr>
            <a:r>
              <a:rPr lang="en-US" sz="3200"/>
              <a:t>No Wrong Door in Practice</a:t>
            </a:r>
          </a:p>
        </p:txBody>
      </p:sp>
      <p:cxnSp>
        <p:nvCxnSpPr>
          <p:cNvPr id="10" name="Straight Connector 9">
            <a:extLst>
              <a:ext uri="{FF2B5EF4-FFF2-40B4-BE49-F238E27FC236}">
                <a16:creationId xmlns:a16="http://schemas.microsoft.com/office/drawing/2014/main" id="{69A97C57-A7CF-8AB1-5572-A1821E985458}"/>
              </a:ext>
            </a:extLst>
          </p:cNvPr>
          <p:cNvCxnSpPr/>
          <p:nvPr/>
        </p:nvCxnSpPr>
        <p:spPr>
          <a:xfrm>
            <a:off x="618978" y="4799275"/>
            <a:ext cx="6231988" cy="0"/>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4775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BD7435-AE95-4B44-0031-2F1FAA59310A}"/>
              </a:ext>
            </a:extLst>
          </p:cNvPr>
          <p:cNvSpPr>
            <a:spLocks noGrp="1"/>
          </p:cNvSpPr>
          <p:nvPr>
            <p:ph type="title"/>
          </p:nvPr>
        </p:nvSpPr>
        <p:spPr>
          <a:xfrm>
            <a:off x="174174" y="538125"/>
            <a:ext cx="2989940" cy="5431536"/>
          </a:xfrm>
        </p:spPr>
        <p:txBody>
          <a:bodyPr vert="horz" lIns="91440" tIns="45720" rIns="91440" bIns="45720" rtlCol="0" anchor="ctr">
            <a:normAutofit/>
          </a:bodyPr>
          <a:lstStyle/>
          <a:p>
            <a:pPr algn="just"/>
            <a:r>
              <a:rPr lang="en-US" sz="4000" kern="1200">
                <a:latin typeface="+mn-lt"/>
                <a:ea typeface="+mj-ea"/>
                <a:cs typeface="+mj-cs"/>
              </a:rPr>
              <a:t>Seeking Services Directly from a Provider</a:t>
            </a:r>
          </a:p>
        </p:txBody>
      </p:sp>
      <p:sp>
        <p:nvSpPr>
          <p:cNvPr id="9" name="Content Placeholder 2">
            <a:extLst>
              <a:ext uri="{FF2B5EF4-FFF2-40B4-BE49-F238E27FC236}">
                <a16:creationId xmlns:a16="http://schemas.microsoft.com/office/drawing/2014/main" id="{770F0438-F760-425B-1972-076E0ED011E5}"/>
              </a:ext>
            </a:extLst>
          </p:cNvPr>
          <p:cNvSpPr>
            <a:spLocks noGrp="1"/>
          </p:cNvSpPr>
          <p:nvPr>
            <p:ph idx="1"/>
          </p:nvPr>
        </p:nvSpPr>
        <p:spPr>
          <a:xfrm>
            <a:off x="3512457" y="552091"/>
            <a:ext cx="8505365" cy="5431536"/>
          </a:xfrm>
        </p:spPr>
        <p:txBody>
          <a:bodyPr vert="horz" lIns="91440" tIns="45720" rIns="91440" bIns="45720" rtlCol="0" anchor="ctr">
            <a:noAutofit/>
          </a:bodyPr>
          <a:lstStyle/>
          <a:p>
            <a:pPr marL="914400" lvl="2" indent="0">
              <a:buNone/>
            </a:pPr>
            <a:r>
              <a:rPr lang="en-US" sz="2200" b="1" i="0">
                <a:solidFill>
                  <a:schemeClr val="tx1"/>
                </a:solidFill>
                <a:latin typeface="Verdana"/>
                <a:ea typeface="Calibri"/>
                <a:cs typeface="Calibri"/>
              </a:rPr>
              <a:t>                Services For Jackson</a:t>
            </a:r>
            <a:endParaRPr lang="en-US" sz="2200">
              <a:solidFill>
                <a:schemeClr val="tx1"/>
              </a:solidFill>
              <a:ea typeface="Calibri"/>
              <a:cs typeface="Calibri"/>
            </a:endParaRPr>
          </a:p>
          <a:p>
            <a:pPr indent="-228600">
              <a:buFont typeface="Arial" panose="020B0604020202020204" pitchFamily="34" charset="0"/>
              <a:buChar char="•"/>
            </a:pPr>
            <a:r>
              <a:rPr lang="en-US" sz="2200">
                <a:solidFill>
                  <a:schemeClr val="tx1"/>
                </a:solidFill>
              </a:rPr>
              <a:t> Jackson (</a:t>
            </a:r>
            <a:r>
              <a:rPr lang="en-US" sz="2000">
                <a:solidFill>
                  <a:schemeClr val="tx1"/>
                </a:solidFill>
              </a:rPr>
              <a:t>9 years old)</a:t>
            </a:r>
            <a:r>
              <a:rPr lang="en-US" sz="2200">
                <a:solidFill>
                  <a:schemeClr val="tx1"/>
                </a:solidFill>
              </a:rPr>
              <a:t> walks into Eden Children's services with his mother requesting services:</a:t>
            </a:r>
            <a:endParaRPr lang="en-US" sz="2200">
              <a:solidFill>
                <a:schemeClr val="tx1"/>
              </a:solidFill>
              <a:ea typeface="Calibri"/>
              <a:cs typeface="Calibri"/>
            </a:endParaRPr>
          </a:p>
          <a:p>
            <a:pPr indent="97155">
              <a:buFont typeface="Arial" panose="020B0604020202020204" pitchFamily="34" charset="0"/>
              <a:buChar char="•"/>
            </a:pPr>
            <a:r>
              <a:rPr lang="en-US" sz="2200">
                <a:solidFill>
                  <a:schemeClr val="tx1"/>
                </a:solidFill>
                <a:ea typeface="Calibri"/>
                <a:cs typeface="Calibri"/>
              </a:rPr>
              <a:t>Clinician provides a warm welcome and greeting to the client and his mother.</a:t>
            </a:r>
            <a:endParaRPr lang="en-US" sz="2200">
              <a:solidFill>
                <a:schemeClr val="tx1"/>
              </a:solidFill>
              <a:latin typeface="+mn-lt"/>
              <a:ea typeface="Calibri"/>
              <a:cs typeface="Calibri"/>
            </a:endParaRPr>
          </a:p>
          <a:p>
            <a:pPr lvl="1">
              <a:buFont typeface="Arial" panose="020B0604020202020204" pitchFamily="34" charset="0"/>
              <a:buChar char="•"/>
            </a:pPr>
            <a:endParaRPr lang="en-US" sz="2200">
              <a:solidFill>
                <a:schemeClr val="tx1"/>
              </a:solidFill>
              <a:latin typeface="+mn-lt"/>
              <a:ea typeface="+mn-ea"/>
              <a:cs typeface="+mn-cs"/>
            </a:endParaRPr>
          </a:p>
          <a:p>
            <a:pPr lvl="1">
              <a:buFont typeface="Arial" panose="020B0604020202020204" pitchFamily="34" charset="0"/>
              <a:buChar char="•"/>
            </a:pPr>
            <a:r>
              <a:rPr lang="en-US" sz="2200">
                <a:solidFill>
                  <a:schemeClr val="tx1"/>
                </a:solidFill>
                <a:latin typeface="+mn-lt"/>
                <a:ea typeface="+mn-ea"/>
                <a:cs typeface="+mn-cs"/>
              </a:rPr>
              <a:t>Clinician conducts a crisis assessment to determine if client needs immediate crisis intervention (</a:t>
            </a:r>
            <a:r>
              <a:rPr lang="en-US" sz="2200" i="1">
                <a:solidFill>
                  <a:schemeClr val="tx1"/>
                </a:solidFill>
                <a:latin typeface="+mn-lt"/>
                <a:ea typeface="+mn-ea"/>
                <a:cs typeface="+mn-cs"/>
              </a:rPr>
              <a:t>all providers are expected to do this when someone walks in or calls requesting services).</a:t>
            </a:r>
            <a:endParaRPr lang="en-US" sz="2200" i="1">
              <a:solidFill>
                <a:schemeClr val="tx1"/>
              </a:solidFill>
              <a:latin typeface="+mn-lt"/>
              <a:ea typeface="Calibri"/>
              <a:cs typeface="Calibri"/>
            </a:endParaRPr>
          </a:p>
          <a:p>
            <a:pPr lvl="1">
              <a:buFont typeface="Arial" panose="020B0604020202020204" pitchFamily="34" charset="0"/>
              <a:buChar char="•"/>
            </a:pPr>
            <a:endParaRPr lang="en-US" sz="2200" i="1">
              <a:solidFill>
                <a:schemeClr val="tx1"/>
              </a:solidFill>
              <a:latin typeface="+mn-lt"/>
              <a:ea typeface="+mn-ea"/>
              <a:cs typeface="+mn-cs"/>
            </a:endParaRPr>
          </a:p>
          <a:p>
            <a:pPr marL="457200" lvl="1" indent="0">
              <a:buNone/>
            </a:pPr>
            <a:r>
              <a:rPr lang="en-US" sz="2200" b="1" i="1">
                <a:solidFill>
                  <a:schemeClr val="tx1"/>
                </a:solidFill>
                <a:latin typeface="+mn-lt"/>
                <a:ea typeface="+mn-ea"/>
                <a:cs typeface="+mn-cs"/>
              </a:rPr>
              <a:t>No crisis, Next steps:</a:t>
            </a:r>
            <a:endParaRPr lang="en-US" sz="2200" b="1" i="1">
              <a:solidFill>
                <a:schemeClr val="tx1"/>
              </a:solidFill>
              <a:latin typeface="+mn-lt"/>
              <a:ea typeface="+mn-ea"/>
              <a:cs typeface="Calibri"/>
            </a:endParaRPr>
          </a:p>
          <a:p>
            <a:pPr lvl="1"/>
            <a:r>
              <a:rPr lang="en-US" sz="2200" i="1">
                <a:solidFill>
                  <a:schemeClr val="tx1"/>
                </a:solidFill>
                <a:latin typeface="Calibri"/>
                <a:ea typeface="Verdana"/>
              </a:rPr>
              <a:t>Clinician assists client </a:t>
            </a:r>
            <a:r>
              <a:rPr lang="en-US" sz="2200" i="1">
                <a:solidFill>
                  <a:schemeClr val="tx1"/>
                </a:solidFill>
                <a:latin typeface="+mn-lt"/>
                <a:ea typeface="+mn-ea"/>
                <a:cs typeface="+mn-cs"/>
              </a:rPr>
              <a:t>and mother in contacting the ACCESS line to get a screening and referral to the appropriate level of care.</a:t>
            </a:r>
            <a:endParaRPr lang="en-US" i="1">
              <a:solidFill>
                <a:schemeClr val="tx1"/>
              </a:solidFill>
              <a:cs typeface="Calibri"/>
            </a:endParaRPr>
          </a:p>
          <a:p>
            <a:pPr lvl="1"/>
            <a:r>
              <a:rPr lang="en-US" sz="2200" i="1">
                <a:solidFill>
                  <a:schemeClr val="tx1"/>
                </a:solidFill>
                <a:latin typeface="+mn-lt"/>
                <a:ea typeface="+mn-ea"/>
                <a:cs typeface="+mn-cs"/>
              </a:rPr>
              <a:t>Jackson receives services at a clinic that meet his needs.</a:t>
            </a:r>
            <a:endParaRPr lang="en-US" i="1">
              <a:solidFill>
                <a:schemeClr val="tx1"/>
              </a:solidFill>
              <a:cs typeface="Calibri"/>
            </a:endParaRPr>
          </a:p>
          <a:p>
            <a:pPr lvl="2">
              <a:buFont typeface="Arial" panose="020B0604020202020204" pitchFamily="34" charset="0"/>
              <a:buChar char="•"/>
            </a:pPr>
            <a:endParaRPr lang="en-US" sz="2200" i="1">
              <a:solidFill>
                <a:schemeClr val="tx1"/>
              </a:solidFill>
              <a:latin typeface="+mn-lt"/>
              <a:ea typeface="Calibri"/>
              <a:cs typeface="Calibri"/>
            </a:endParaRPr>
          </a:p>
        </p:txBody>
      </p:sp>
      <p:cxnSp>
        <p:nvCxnSpPr>
          <p:cNvPr id="11" name="Straight Connector 10">
            <a:extLst>
              <a:ext uri="{FF2B5EF4-FFF2-40B4-BE49-F238E27FC236}">
                <a16:creationId xmlns:a16="http://schemas.microsoft.com/office/drawing/2014/main" id="{276C8D1A-12C9-5C15-74DE-D24545002C26}"/>
              </a:ext>
            </a:extLst>
          </p:cNvPr>
          <p:cNvCxnSpPr/>
          <p:nvPr/>
        </p:nvCxnSpPr>
        <p:spPr>
          <a:xfrm>
            <a:off x="3182994" y="1351973"/>
            <a:ext cx="0" cy="3831771"/>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446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1C1E8-81BF-AE62-6AF2-503443E35906}"/>
              </a:ext>
            </a:extLst>
          </p:cNvPr>
          <p:cNvSpPr>
            <a:spLocks noGrp="1"/>
          </p:cNvSpPr>
          <p:nvPr>
            <p:ph idx="1"/>
          </p:nvPr>
        </p:nvSpPr>
        <p:spPr>
          <a:xfrm>
            <a:off x="4262510" y="2233667"/>
            <a:ext cx="7032338" cy="2545825"/>
          </a:xfrm>
        </p:spPr>
        <p:txBody>
          <a:bodyPr/>
          <a:lstStyle/>
          <a:p>
            <a:pPr marL="342900" indent="-342900">
              <a:buFont typeface="Arial" panose="020B0604020202020204" pitchFamily="34" charset="0"/>
              <a:buChar char="•"/>
            </a:pPr>
            <a:r>
              <a:rPr lang="en-US" sz="2800">
                <a:solidFill>
                  <a:schemeClr val="tx1"/>
                </a:solidFill>
              </a:rPr>
              <a:t>Transition fully to the Managed Care Plan and out of Specialty Mental Health Services</a:t>
            </a:r>
          </a:p>
          <a:p>
            <a:pPr marL="0" indent="0">
              <a:buNone/>
            </a:pPr>
            <a:endParaRPr lang="en-US" sz="2800">
              <a:solidFill>
                <a:schemeClr val="tx1"/>
              </a:solidFill>
            </a:endParaRPr>
          </a:p>
          <a:p>
            <a:pPr marL="342900" indent="-342900">
              <a:buFont typeface="Arial" panose="020B0604020202020204" pitchFamily="34" charset="0"/>
              <a:buChar char="•"/>
            </a:pPr>
            <a:r>
              <a:rPr lang="en-US" sz="2800">
                <a:solidFill>
                  <a:schemeClr val="tx1"/>
                </a:solidFill>
              </a:rPr>
              <a:t>Add a service that our Mental Health Plan does not have available</a:t>
            </a:r>
          </a:p>
          <a:p>
            <a:pPr lvl="1"/>
            <a:endParaRPr lang="en-US"/>
          </a:p>
        </p:txBody>
      </p:sp>
      <p:sp>
        <p:nvSpPr>
          <p:cNvPr id="4" name="Title 1">
            <a:extLst>
              <a:ext uri="{FF2B5EF4-FFF2-40B4-BE49-F238E27FC236}">
                <a16:creationId xmlns:a16="http://schemas.microsoft.com/office/drawing/2014/main" id="{CE01D1F3-2AD2-B89C-578A-A3CA4B9ABB81}"/>
              </a:ext>
            </a:extLst>
          </p:cNvPr>
          <p:cNvSpPr txBox="1">
            <a:spLocks/>
          </p:cNvSpPr>
          <p:nvPr/>
        </p:nvSpPr>
        <p:spPr>
          <a:xfrm>
            <a:off x="1473385" y="672355"/>
            <a:ext cx="8821270" cy="995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4000"/>
              <a:t>Filling out a Transition of Care Tool</a:t>
            </a:r>
          </a:p>
        </p:txBody>
      </p:sp>
      <p:pic>
        <p:nvPicPr>
          <p:cNvPr id="7" name="Graphic 6" descr="Clipboard outline">
            <a:extLst>
              <a:ext uri="{FF2B5EF4-FFF2-40B4-BE49-F238E27FC236}">
                <a16:creationId xmlns:a16="http://schemas.microsoft.com/office/drawing/2014/main" id="{614FAD8A-055B-107A-9386-21D0B3936C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62" y="1667436"/>
            <a:ext cx="3678287" cy="3678287"/>
          </a:xfrm>
          <a:prstGeom prst="rect">
            <a:avLst/>
          </a:prstGeom>
        </p:spPr>
      </p:pic>
    </p:spTree>
    <p:extLst>
      <p:ext uri="{BB962C8B-B14F-4D97-AF65-F5344CB8AC3E}">
        <p14:creationId xmlns:p14="http://schemas.microsoft.com/office/powerpoint/2010/main" val="32006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D043-8290-47C2-B7C5-1CA08B249699}"/>
              </a:ext>
            </a:extLst>
          </p:cNvPr>
          <p:cNvSpPr>
            <a:spLocks noGrp="1"/>
          </p:cNvSpPr>
          <p:nvPr>
            <p:ph type="title"/>
          </p:nvPr>
        </p:nvSpPr>
        <p:spPr>
          <a:xfrm>
            <a:off x="355002" y="231289"/>
            <a:ext cx="6252403" cy="785309"/>
          </a:xfrm>
        </p:spPr>
        <p:txBody>
          <a:bodyPr>
            <a:normAutofit/>
          </a:bodyPr>
          <a:lstStyle/>
          <a:p>
            <a:r>
              <a:rPr lang="en-US" sz="4000">
                <a:latin typeface="Calibri"/>
                <a:ea typeface="Calibri"/>
                <a:cs typeface="Calibri"/>
              </a:rPr>
              <a:t>Psych Testing Example</a:t>
            </a:r>
          </a:p>
        </p:txBody>
      </p:sp>
      <p:sp>
        <p:nvSpPr>
          <p:cNvPr id="3" name="Content Placeholder 2">
            <a:extLst>
              <a:ext uri="{FF2B5EF4-FFF2-40B4-BE49-F238E27FC236}">
                <a16:creationId xmlns:a16="http://schemas.microsoft.com/office/drawing/2014/main" id="{781B7CB6-9FB9-419C-A51E-2B6A96979166}"/>
              </a:ext>
            </a:extLst>
          </p:cNvPr>
          <p:cNvSpPr>
            <a:spLocks noGrp="1"/>
          </p:cNvSpPr>
          <p:nvPr>
            <p:ph idx="1"/>
          </p:nvPr>
        </p:nvSpPr>
        <p:spPr>
          <a:xfrm>
            <a:off x="220532" y="1075765"/>
            <a:ext cx="12037807" cy="5013063"/>
          </a:xfrm>
        </p:spPr>
        <p:txBody>
          <a:bodyPr vert="horz" lIns="108000" tIns="45720" rIns="91440" bIns="45720" rtlCol="0" anchor="t">
            <a:normAutofit fontScale="92500" lnSpcReduction="10000"/>
          </a:bodyPr>
          <a:lstStyle/>
          <a:p>
            <a:pPr indent="97155" fontAlgn="base">
              <a:buFont typeface="Arial" panose="020B0604020202020204" pitchFamily="34" charset="0"/>
              <a:buChar char="•"/>
            </a:pPr>
            <a:r>
              <a:rPr lang="en-US" sz="2800">
                <a:solidFill>
                  <a:schemeClr val="tx1">
                    <a:lumMod val="75000"/>
                    <a:lumOff val="25000"/>
                  </a:schemeClr>
                </a:solidFill>
              </a:rPr>
              <a:t>  </a:t>
            </a:r>
            <a:r>
              <a:rPr lang="en-US" sz="3100">
                <a:solidFill>
                  <a:schemeClr val="tx1">
                    <a:lumMod val="75000"/>
                    <a:lumOff val="25000"/>
                  </a:schemeClr>
                </a:solidFill>
              </a:rPr>
              <a:t>You have a current beneficiary that needs psych testing, and your team does not provide psych testing​  </a:t>
            </a:r>
            <a:endParaRPr lang="en-US">
              <a:solidFill>
                <a:schemeClr val="tx1">
                  <a:lumMod val="75000"/>
                  <a:lumOff val="25000"/>
                </a:schemeClr>
              </a:solidFill>
            </a:endParaRPr>
          </a:p>
          <a:p>
            <a:pPr indent="0" fontAlgn="base">
              <a:buNone/>
            </a:pPr>
            <a:endParaRPr lang="en-US" sz="3100">
              <a:solidFill>
                <a:schemeClr val="tx1">
                  <a:lumMod val="75000"/>
                  <a:lumOff val="25000"/>
                </a:schemeClr>
              </a:solidFill>
              <a:ea typeface="Calibri" panose="020F0502020204030204"/>
              <a:cs typeface="Calibri" panose="020F0502020204030204"/>
            </a:endParaRPr>
          </a:p>
          <a:p>
            <a:pPr lvl="1" fontAlgn="base">
              <a:buFont typeface="Arial" panose="020B0604020202020204" pitchFamily="34" charset="0"/>
              <a:buChar char="•"/>
            </a:pPr>
            <a:r>
              <a:rPr lang="en-US" sz="3100">
                <a:solidFill>
                  <a:schemeClr val="tx1">
                    <a:lumMod val="75000"/>
                    <a:lumOff val="25000"/>
                  </a:schemeClr>
                </a:solidFill>
                <a:latin typeface="Calibri" panose="020F0502020204030204" pitchFamily="34" charset="0"/>
                <a:cs typeface="Calibri" panose="020F0502020204030204" pitchFamily="34" charset="0"/>
              </a:rPr>
              <a:t>Fill out the Transition of Care Tool and click “Add a Service”​</a:t>
            </a:r>
          </a:p>
          <a:p>
            <a:pPr lvl="1" indent="0" fontAlgn="base">
              <a:buNone/>
            </a:pPr>
            <a:endParaRPr lang="en-US" sz="310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a:solidFill>
                  <a:schemeClr val="tx1">
                    <a:lumMod val="75000"/>
                    <a:lumOff val="25000"/>
                  </a:schemeClr>
                </a:solidFill>
                <a:latin typeface="Calibri" panose="020F0502020204030204" pitchFamily="34" charset="0"/>
                <a:cs typeface="Calibri" panose="020F0502020204030204" pitchFamily="34" charset="0"/>
              </a:rPr>
              <a:t>Fill in all relevant information including supporting documentation​</a:t>
            </a:r>
          </a:p>
          <a:p>
            <a:pPr lvl="1" indent="0" fontAlgn="base">
              <a:buNone/>
            </a:pPr>
            <a:endParaRPr lang="en-US" sz="310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a:solidFill>
                  <a:schemeClr val="tx1">
                    <a:lumMod val="75000"/>
                    <a:lumOff val="25000"/>
                  </a:schemeClr>
                </a:solidFill>
                <a:latin typeface="Calibri"/>
                <a:ea typeface="Verdana"/>
                <a:cs typeface="Calibri"/>
              </a:rPr>
              <a:t>Request the services of psych testing (MCPs are required to provide these services)​</a:t>
            </a:r>
          </a:p>
          <a:p>
            <a:pPr lvl="1" indent="0" fontAlgn="base">
              <a:buNone/>
            </a:pPr>
            <a:endParaRPr lang="en-US" sz="310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a:solidFill>
                  <a:schemeClr val="tx1">
                    <a:lumMod val="75000"/>
                    <a:lumOff val="25000"/>
                  </a:schemeClr>
                </a:solidFill>
                <a:latin typeface="Calibri" panose="020F0502020204030204" pitchFamily="34" charset="0"/>
                <a:cs typeface="Calibri" panose="020F0502020204030204" pitchFamily="34" charset="0"/>
              </a:rPr>
              <a:t>Send to MCP and document in the chart</a:t>
            </a:r>
          </a:p>
          <a:p>
            <a:pPr marL="0" indent="0">
              <a:buNone/>
            </a:pPr>
            <a:endParaRPr lang="en-US"/>
          </a:p>
        </p:txBody>
      </p:sp>
    </p:spTree>
    <p:extLst>
      <p:ext uri="{BB962C8B-B14F-4D97-AF65-F5344CB8AC3E}">
        <p14:creationId xmlns:p14="http://schemas.microsoft.com/office/powerpoint/2010/main" val="33644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17C5-CD9F-DC33-3853-990C26EB1A88}"/>
              </a:ext>
            </a:extLst>
          </p:cNvPr>
          <p:cNvSpPr>
            <a:spLocks noGrp="1"/>
          </p:cNvSpPr>
          <p:nvPr>
            <p:ph type="title"/>
          </p:nvPr>
        </p:nvSpPr>
        <p:spPr>
          <a:xfrm>
            <a:off x="712572" y="733368"/>
            <a:ext cx="9171657" cy="864778"/>
          </a:xfrm>
        </p:spPr>
        <p:txBody>
          <a:bodyPr>
            <a:noAutofit/>
          </a:bodyPr>
          <a:lstStyle/>
          <a:p>
            <a:r>
              <a:rPr lang="en-US" sz="4000"/>
              <a:t>Stepping Someone Down from the MHP</a:t>
            </a:r>
          </a:p>
        </p:txBody>
      </p:sp>
      <p:sp>
        <p:nvSpPr>
          <p:cNvPr id="3" name="Content Placeholder 2">
            <a:extLst>
              <a:ext uri="{FF2B5EF4-FFF2-40B4-BE49-F238E27FC236}">
                <a16:creationId xmlns:a16="http://schemas.microsoft.com/office/drawing/2014/main" id="{F403CD02-9066-E506-913E-48C2E3A8AD63}"/>
              </a:ext>
            </a:extLst>
          </p:cNvPr>
          <p:cNvSpPr>
            <a:spLocks noGrp="1"/>
          </p:cNvSpPr>
          <p:nvPr>
            <p:ph idx="1"/>
          </p:nvPr>
        </p:nvSpPr>
        <p:spPr>
          <a:xfrm>
            <a:off x="605646" y="1662056"/>
            <a:ext cx="9673285" cy="4518160"/>
          </a:xfrm>
        </p:spPr>
        <p:txBody>
          <a:bodyPr vert="horz" lIns="108000" tIns="45720" rIns="91440" bIns="45720" rtlCol="0" anchor="t">
            <a:spAutoFit/>
          </a:bodyPr>
          <a:lstStyle/>
          <a:p>
            <a:pPr indent="97155"/>
            <a:r>
              <a:rPr lang="en-US" sz="2300">
                <a:solidFill>
                  <a:schemeClr val="tx1">
                    <a:lumMod val="75000"/>
                    <a:lumOff val="25000"/>
                  </a:schemeClr>
                </a:solidFill>
              </a:rPr>
              <a:t>A Medication Clinic in our system believes a beneficiary is stable enough to be followed by his/her/their Primary Care Physician (PCP)</a:t>
            </a:r>
            <a:endParaRPr lang="en-US" sz="2300">
              <a:solidFill>
                <a:schemeClr val="tx1">
                  <a:lumMod val="75000"/>
                  <a:lumOff val="25000"/>
                </a:schemeClr>
              </a:solidFill>
              <a:cs typeface="Calibri"/>
            </a:endParaRPr>
          </a:p>
          <a:p>
            <a:pPr indent="0">
              <a:buNone/>
            </a:pPr>
            <a:endParaRPr lang="en-US" sz="2300">
              <a:solidFill>
                <a:schemeClr val="tx1">
                  <a:lumMod val="75000"/>
                  <a:lumOff val="25000"/>
                </a:schemeClr>
              </a:solidFill>
              <a:cs typeface="Calibri"/>
            </a:endParaRPr>
          </a:p>
          <a:p>
            <a:pPr indent="97155"/>
            <a:r>
              <a:rPr lang="en-US" sz="2300">
                <a:solidFill>
                  <a:schemeClr val="tx1">
                    <a:lumMod val="75000"/>
                    <a:lumOff val="25000"/>
                  </a:schemeClr>
                </a:solidFill>
              </a:rPr>
              <a:t>The Medication Clinic Care Coordinator fills out the Transition of Care Tool (TOCT) and attaches supporting documentation to the tool</a:t>
            </a:r>
            <a:endParaRPr lang="en-US" sz="2300">
              <a:solidFill>
                <a:schemeClr val="tx1">
                  <a:lumMod val="75000"/>
                  <a:lumOff val="25000"/>
                </a:schemeClr>
              </a:solidFill>
              <a:cs typeface="Calibri"/>
            </a:endParaRPr>
          </a:p>
          <a:p>
            <a:pPr indent="0">
              <a:buNone/>
            </a:pPr>
            <a:endParaRPr lang="en-US" sz="2300">
              <a:solidFill>
                <a:schemeClr val="tx1">
                  <a:lumMod val="75000"/>
                  <a:lumOff val="25000"/>
                </a:schemeClr>
              </a:solidFill>
              <a:cs typeface="Calibri"/>
            </a:endParaRPr>
          </a:p>
          <a:p>
            <a:pPr indent="97155"/>
            <a:r>
              <a:rPr lang="en-US" sz="2300">
                <a:solidFill>
                  <a:schemeClr val="tx1">
                    <a:lumMod val="75000"/>
                    <a:lumOff val="25000"/>
                  </a:schemeClr>
                </a:solidFill>
              </a:rPr>
              <a:t>The Clinic emails the completed TOCT to the beneficiary’s MCP</a:t>
            </a:r>
            <a:endParaRPr lang="en-US" sz="2300">
              <a:solidFill>
                <a:schemeClr val="tx1">
                  <a:lumMod val="75000"/>
                  <a:lumOff val="25000"/>
                </a:schemeClr>
              </a:solidFill>
              <a:cs typeface="Calibri"/>
            </a:endParaRPr>
          </a:p>
          <a:p>
            <a:pPr indent="0">
              <a:buNone/>
            </a:pPr>
            <a:endParaRPr lang="en-US" sz="2300">
              <a:solidFill>
                <a:schemeClr val="tx1">
                  <a:lumMod val="75000"/>
                  <a:lumOff val="25000"/>
                </a:schemeClr>
              </a:solidFill>
              <a:cs typeface="Calibri"/>
            </a:endParaRPr>
          </a:p>
          <a:p>
            <a:pPr indent="97155"/>
            <a:r>
              <a:rPr lang="en-US" sz="2300">
                <a:solidFill>
                  <a:schemeClr val="tx1">
                    <a:lumMod val="75000"/>
                    <a:lumOff val="25000"/>
                  </a:schemeClr>
                </a:solidFill>
              </a:rPr>
              <a:t>The Medication Clinic continues to serve the individual until it can be verified that the beneficiary has had their first appointment with the newly assigned provider/PCP within the MCP</a:t>
            </a:r>
            <a:endParaRPr lang="en-US" sz="2300">
              <a:solidFill>
                <a:schemeClr val="tx1">
                  <a:lumMod val="75000"/>
                  <a:lumOff val="25000"/>
                </a:schemeClr>
              </a:solidFill>
              <a:cs typeface="Calibri"/>
            </a:endParaRPr>
          </a:p>
        </p:txBody>
      </p:sp>
    </p:spTree>
    <p:extLst>
      <p:ext uri="{BB962C8B-B14F-4D97-AF65-F5344CB8AC3E}">
        <p14:creationId xmlns:p14="http://schemas.microsoft.com/office/powerpoint/2010/main" val="22500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2498271" y="630077"/>
            <a:ext cx="7587343" cy="2629923"/>
          </a:xfrm>
        </p:spPr>
        <p:txBody>
          <a:bodyPr>
            <a:noAutofit/>
          </a:bodyPr>
          <a:lstStyle/>
          <a:p>
            <a:pPr algn="ctr"/>
            <a:r>
              <a:rPr lang="en-US" sz="4800"/>
              <a:t>	Questions?</a:t>
            </a:r>
            <a:br>
              <a:rPr lang="en-US" sz="4800"/>
            </a:br>
            <a:endParaRPr lang="en-US" sz="1400"/>
          </a:p>
        </p:txBody>
      </p:sp>
      <p:pic>
        <p:nvPicPr>
          <p:cNvPr id="5" name="Graphic 4" descr="Thought outline">
            <a:extLst>
              <a:ext uri="{FF2B5EF4-FFF2-40B4-BE49-F238E27FC236}">
                <a16:creationId xmlns:a16="http://schemas.microsoft.com/office/drawing/2014/main" id="{CD27B1FD-92CE-7F22-1941-F005227326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0342" y="2371897"/>
            <a:ext cx="3374571" cy="2853246"/>
          </a:xfrm>
          <a:prstGeom prst="rect">
            <a:avLst/>
          </a:prstGeom>
        </p:spPr>
      </p:pic>
    </p:spTree>
    <p:extLst>
      <p:ext uri="{BB962C8B-B14F-4D97-AF65-F5344CB8AC3E}">
        <p14:creationId xmlns:p14="http://schemas.microsoft.com/office/powerpoint/2010/main" val="50053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dirty="0" smtClean="0"/>
              <a:pPr/>
              <a:t>36</a:t>
            </a:fld>
            <a:endParaRPr lang="uk-UA" dirty="0"/>
          </a:p>
        </p:txBody>
      </p:sp>
    </p:spTree>
    <p:extLst>
      <p:ext uri="{BB962C8B-B14F-4D97-AF65-F5344CB8AC3E}">
        <p14:creationId xmlns:p14="http://schemas.microsoft.com/office/powerpoint/2010/main" val="420836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row: Right 14">
            <a:extLst>
              <a:ext uri="{FF2B5EF4-FFF2-40B4-BE49-F238E27FC236}">
                <a16:creationId xmlns:a16="http://schemas.microsoft.com/office/drawing/2014/main" id="{5876FB3D-2720-4472-BDDF-C659F0DFC431}"/>
              </a:ext>
            </a:extLst>
          </p:cNvPr>
          <p:cNvSpPr/>
          <p:nvPr/>
        </p:nvSpPr>
        <p:spPr>
          <a:xfrm>
            <a:off x="1242519" y="4546296"/>
            <a:ext cx="101572" cy="4571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Google Shape;84;p15">
            <a:extLst>
              <a:ext uri="{FF2B5EF4-FFF2-40B4-BE49-F238E27FC236}">
                <a16:creationId xmlns:a16="http://schemas.microsoft.com/office/drawing/2014/main" id="{58ACCBE1-C334-CFC4-FBD0-AA232CCFEB60}"/>
              </a:ext>
            </a:extLst>
          </p:cNvPr>
          <p:cNvSpPr txBox="1">
            <a:spLocks noGrp="1"/>
          </p:cNvSpPr>
          <p:nvPr>
            <p:ph type="title"/>
          </p:nvPr>
        </p:nvSpPr>
        <p:spPr>
          <a:xfrm>
            <a:off x="656823" y="962166"/>
            <a:ext cx="3103808" cy="4421876"/>
          </a:xfrm>
        </p:spPr>
        <p:txBody>
          <a:bodyPr spcFirstLastPara="1" vert="horz" lIns="91440" tIns="45720" rIns="91440" bIns="45720" rtlCol="0" anchor="t" anchorCtr="0">
            <a:normAutofit/>
          </a:bodyPr>
          <a:lstStyle/>
          <a:p>
            <a:pPr algn="r"/>
            <a:r>
              <a:rPr lang="en-US" sz="4000" kern="1200">
                <a:latin typeface="+mn-lt"/>
                <a:ea typeface="+mj-ea"/>
                <a:cs typeface="+mj-cs"/>
              </a:rPr>
              <a:t>California Advancing and Innovating Medi-Cal (</a:t>
            </a:r>
            <a:r>
              <a:rPr lang="en-US" sz="4000" kern="1200" err="1">
                <a:latin typeface="+mn-lt"/>
                <a:ea typeface="+mj-ea"/>
                <a:cs typeface="+mj-cs"/>
              </a:rPr>
              <a:t>CalAIM</a:t>
            </a:r>
            <a:r>
              <a:rPr lang="en-US" sz="4000" kern="1200">
                <a:latin typeface="+mn-lt"/>
                <a:ea typeface="+mj-ea"/>
                <a:cs typeface="+mj-cs"/>
              </a:rPr>
              <a:t>)</a:t>
            </a:r>
          </a:p>
        </p:txBody>
      </p:sp>
      <p:sp>
        <p:nvSpPr>
          <p:cNvPr id="17" name="Content Placeholder 2">
            <a:extLst>
              <a:ext uri="{FF2B5EF4-FFF2-40B4-BE49-F238E27FC236}">
                <a16:creationId xmlns:a16="http://schemas.microsoft.com/office/drawing/2014/main" id="{21879BA7-E6C6-FDE4-3192-80CA71BD928A}"/>
              </a:ext>
            </a:extLst>
          </p:cNvPr>
          <p:cNvSpPr>
            <a:spLocks noGrp="1"/>
          </p:cNvSpPr>
          <p:nvPr>
            <p:ph idx="1"/>
          </p:nvPr>
        </p:nvSpPr>
        <p:spPr>
          <a:xfrm>
            <a:off x="4088929" y="962167"/>
            <a:ext cx="6858113" cy="4743174"/>
          </a:xfrm>
          <a:ln>
            <a:solidFill>
              <a:srgbClr val="006600"/>
            </a:solidFill>
          </a:ln>
        </p:spPr>
        <p:txBody>
          <a:bodyPr anchor="ctr">
            <a:normAutofit/>
          </a:bodyPr>
          <a:lstStyle/>
          <a:p>
            <a:pPr marL="0" indent="0">
              <a:buNone/>
            </a:pPr>
            <a:endParaRPr lang="en-US" sz="2000"/>
          </a:p>
          <a:p>
            <a:pPr marL="0" indent="0">
              <a:buNone/>
            </a:pPr>
            <a:r>
              <a:rPr lang="en-US" sz="2400" dirty="0" err="1"/>
              <a:t>CalAIM</a:t>
            </a:r>
            <a:r>
              <a:rPr lang="en-US" sz="2400" dirty="0"/>
              <a:t> is a long-term commitment to transform Medi-Cal, making the program more </a:t>
            </a:r>
            <a:r>
              <a:rPr lang="en-US" sz="2400" b="1" dirty="0"/>
              <a:t>equitable</a:t>
            </a:r>
            <a:r>
              <a:rPr lang="en-US" sz="2400" dirty="0"/>
              <a:t>, </a:t>
            </a:r>
            <a:r>
              <a:rPr lang="en-US" sz="2400" b="1" dirty="0"/>
              <a:t>coordinated</a:t>
            </a:r>
            <a:r>
              <a:rPr lang="en-US" sz="2400" dirty="0"/>
              <a:t>, and </a:t>
            </a:r>
            <a:r>
              <a:rPr lang="en-US" sz="2400" b="1" dirty="0"/>
              <a:t>person-centered</a:t>
            </a:r>
            <a:r>
              <a:rPr lang="en-US" sz="2400" dirty="0"/>
              <a:t> to help people maximize their health and life trajectory. The success of </a:t>
            </a:r>
            <a:r>
              <a:rPr lang="en-US" sz="2400" dirty="0" err="1"/>
              <a:t>CalAIM</a:t>
            </a:r>
            <a:r>
              <a:rPr lang="en-US" sz="2400" dirty="0"/>
              <a:t> will be a model for transformation of the entire health care sector</a:t>
            </a:r>
            <a:endParaRPr lang="en-US" sz="2400" dirty="0">
              <a:cs typeface="Calibri"/>
            </a:endParaRPr>
          </a:p>
          <a:p>
            <a:pPr marL="0" indent="0">
              <a:buNone/>
            </a:pPr>
            <a:r>
              <a:rPr lang="en-US" sz="2400" dirty="0"/>
              <a:t>		~ Department of Health Care Services</a:t>
            </a:r>
            <a:endParaRPr lang="en-US" sz="2400" dirty="0">
              <a:cs typeface="Calibri"/>
            </a:endParaRPr>
          </a:p>
          <a:p>
            <a:pPr marL="0" indent="0">
              <a:buNone/>
            </a:pPr>
            <a:r>
              <a:rPr lang="en-US" sz="2400">
                <a:cs typeface="Calibri"/>
              </a:rPr>
              <a:t>                              5-Year Plan</a:t>
            </a:r>
          </a:p>
          <a:p>
            <a:pPr marL="0" indent="0">
              <a:buNone/>
            </a:pPr>
            <a:endParaRPr lang="en-US" sz="2000">
              <a:cs typeface="Calibri" panose="020F0502020204030204"/>
            </a:endParaRPr>
          </a:p>
        </p:txBody>
      </p:sp>
    </p:spTree>
    <p:extLst>
      <p:ext uri="{BB962C8B-B14F-4D97-AF65-F5344CB8AC3E}">
        <p14:creationId xmlns:p14="http://schemas.microsoft.com/office/powerpoint/2010/main" val="347204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F5C8-1995-CA53-5892-14848B93B442}"/>
              </a:ext>
            </a:extLst>
          </p:cNvPr>
          <p:cNvSpPr>
            <a:spLocks noGrp="1"/>
          </p:cNvSpPr>
          <p:nvPr>
            <p:ph type="title"/>
          </p:nvPr>
        </p:nvSpPr>
        <p:spPr/>
        <p:txBody>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CalAIM Primary Goals:</a:t>
            </a:r>
          </a:p>
        </p:txBody>
      </p:sp>
      <p:graphicFrame>
        <p:nvGraphicFramePr>
          <p:cNvPr id="5" name="Content Placeholder 2">
            <a:extLst>
              <a:ext uri="{FF2B5EF4-FFF2-40B4-BE49-F238E27FC236}">
                <a16:creationId xmlns:a16="http://schemas.microsoft.com/office/drawing/2014/main" id="{1A9F406C-37BD-9263-52FD-2859EB9D8FCB}"/>
              </a:ext>
            </a:extLst>
          </p:cNvPr>
          <p:cNvGraphicFramePr>
            <a:graphicFrameLocks noGrp="1"/>
          </p:cNvGraphicFramePr>
          <p:nvPr>
            <p:ph idx="1"/>
            <p:extLst>
              <p:ext uri="{D42A27DB-BD31-4B8C-83A1-F6EECF244321}">
                <p14:modId xmlns:p14="http://schemas.microsoft.com/office/powerpoint/2010/main" val="1399961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30EFE833-6723-787B-556B-40E6BFF7F601}"/>
              </a:ext>
            </a:extLst>
          </p:cNvPr>
          <p:cNvSpPr>
            <a:spLocks noGrp="1"/>
          </p:cNvSpPr>
          <p:nvPr>
            <p:ph type="sldNum" sz="quarter" idx="12"/>
          </p:nvPr>
        </p:nvSpPr>
        <p:spPr/>
        <p:txBody>
          <a:bodyPr/>
          <a:lstStyle/>
          <a:p>
            <a:fld id="{69E57DC2-970A-4B3E-BB1C-7A09969E49DF}" type="slidenum">
              <a:rPr lang="en-US" smtClean="0"/>
              <a:t>5</a:t>
            </a:fld>
            <a:endParaRPr lang="en-US"/>
          </a:p>
        </p:txBody>
      </p:sp>
    </p:spTree>
    <p:extLst>
      <p:ext uri="{BB962C8B-B14F-4D97-AF65-F5344CB8AC3E}">
        <p14:creationId xmlns:p14="http://schemas.microsoft.com/office/powerpoint/2010/main" val="230191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E8D8F7-6196-9FD2-4D3F-FDDA4AE09E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422" r="4881" b="2511"/>
          <a:stretch/>
        </p:blipFill>
        <p:spPr bwMode="auto">
          <a:xfrm>
            <a:off x="2565495" y="1869344"/>
            <a:ext cx="6817170" cy="4394199"/>
          </a:xfrm>
          <a:prstGeom prst="rect">
            <a:avLst/>
          </a:prstGeom>
          <a:noFill/>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F81079DB-F604-BB71-61DF-9BCE100E458E}"/>
              </a:ext>
            </a:extLst>
          </p:cNvPr>
          <p:cNvSpPr txBox="1"/>
          <p:nvPr/>
        </p:nvSpPr>
        <p:spPr>
          <a:xfrm>
            <a:off x="4905345" y="2160401"/>
            <a:ext cx="1722637" cy="307777"/>
          </a:xfrm>
          <a:prstGeom prst="rect">
            <a:avLst/>
          </a:prstGeom>
          <a:solidFill>
            <a:srgbClr val="FAE5D7"/>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BEBEB">
                    <a:lumMod val="50000"/>
                  </a:srgbClr>
                </a:solidFill>
                <a:effectLst/>
                <a:uLnTx/>
                <a:uFillTx/>
                <a:latin typeface="Gill Sans MT" panose="020B0502020104020203"/>
                <a:ea typeface="+mn-ea"/>
                <a:cs typeface="+mn-cs"/>
              </a:rPr>
              <a:t>Payment Reforms</a:t>
            </a: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554608" y="661917"/>
            <a:ext cx="10536702" cy="972469"/>
          </a:xfrm>
        </p:spPr>
        <p:txBody>
          <a:bodyPr>
            <a:noAutofit/>
          </a:bodyPr>
          <a:lstStyle/>
          <a:p>
            <a:pPr algn="ctr"/>
            <a:r>
              <a:rPr lang="en-US" sz="3600" cap="none" dirty="0"/>
              <a:t>The Journey</a:t>
            </a:r>
            <a:br>
              <a:rPr lang="en-US" sz="3600" cap="none" dirty="0"/>
            </a:br>
            <a:r>
              <a:rPr lang="en-US" sz="3600" cap="none" dirty="0"/>
              <a:t> Journey to Transform Medi-Cal Delivery System</a:t>
            </a:r>
            <a:endParaRPr lang="en-US" sz="3600" dirty="0"/>
          </a:p>
        </p:txBody>
      </p:sp>
      <p:sp>
        <p:nvSpPr>
          <p:cNvPr id="15" name="Arrow: Right 14">
            <a:extLst>
              <a:ext uri="{FF2B5EF4-FFF2-40B4-BE49-F238E27FC236}">
                <a16:creationId xmlns:a16="http://schemas.microsoft.com/office/drawing/2014/main" id="{5876FB3D-2720-4472-BDDF-C659F0DFC431}"/>
              </a:ext>
            </a:extLst>
          </p:cNvPr>
          <p:cNvSpPr/>
          <p:nvPr/>
        </p:nvSpPr>
        <p:spPr>
          <a:xfrm>
            <a:off x="1242519" y="4546296"/>
            <a:ext cx="101572" cy="4571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64E38652-EFEA-E5C2-0CD9-EC361984A155}"/>
              </a:ext>
            </a:extLst>
          </p:cNvPr>
          <p:cNvSpPr txBox="1"/>
          <p:nvPr/>
        </p:nvSpPr>
        <p:spPr>
          <a:xfrm flipH="1">
            <a:off x="7753417" y="2034540"/>
            <a:ext cx="4161846" cy="52322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Greatest impact on Alameda County Medi-Cal Beneficiaries at the County and State level.</a:t>
            </a:r>
          </a:p>
        </p:txBody>
      </p:sp>
      <p:sp>
        <p:nvSpPr>
          <p:cNvPr id="10" name="Arrow: Right 9">
            <a:extLst>
              <a:ext uri="{FF2B5EF4-FFF2-40B4-BE49-F238E27FC236}">
                <a16:creationId xmlns:a16="http://schemas.microsoft.com/office/drawing/2014/main" id="{3AAC4663-B021-4499-BFDA-9945134DACAC}"/>
              </a:ext>
            </a:extLst>
          </p:cNvPr>
          <p:cNvSpPr/>
          <p:nvPr/>
        </p:nvSpPr>
        <p:spPr>
          <a:xfrm>
            <a:off x="656181" y="4358189"/>
            <a:ext cx="2584737" cy="29993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Arrow: Left 1">
            <a:extLst>
              <a:ext uri="{FF2B5EF4-FFF2-40B4-BE49-F238E27FC236}">
                <a16:creationId xmlns:a16="http://schemas.microsoft.com/office/drawing/2014/main" id="{A1AB395D-16E1-40E5-B9AD-1B3202818608}"/>
              </a:ext>
            </a:extLst>
          </p:cNvPr>
          <p:cNvSpPr/>
          <p:nvPr/>
        </p:nvSpPr>
        <p:spPr>
          <a:xfrm flipV="1">
            <a:off x="6917635" y="4226334"/>
            <a:ext cx="2998525" cy="3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7037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653082" y="1850579"/>
            <a:ext cx="10536702" cy="2629923"/>
          </a:xfrm>
        </p:spPr>
        <p:txBody>
          <a:bodyPr>
            <a:noAutofit/>
          </a:bodyPr>
          <a:lstStyle/>
          <a:p>
            <a:pPr algn="ctr"/>
            <a:r>
              <a:rPr kumimoji="0" lang="en-US" sz="7200" b="1" i="0" u="none" strike="noStrike" kern="1200" cap="none" spc="0" normalizeH="0" baseline="0" noProof="0">
                <a:ln>
                  <a:noFill/>
                </a:ln>
                <a:solidFill>
                  <a:srgbClr val="33AB7E"/>
                </a:solidFill>
                <a:effectLst/>
                <a:uLnTx/>
                <a:uFillTx/>
                <a:latin typeface="Calibri" panose="020F0502020204030204" pitchFamily="34" charset="0"/>
                <a:ea typeface="+mj-ea"/>
                <a:cs typeface="Calibri" panose="020F0502020204030204" pitchFamily="34" charset="0"/>
              </a:rPr>
              <a:t>No Wrong Door</a:t>
            </a:r>
            <a:endParaRPr lang="en-US"/>
          </a:p>
        </p:txBody>
      </p:sp>
    </p:spTree>
    <p:extLst>
      <p:ext uri="{BB962C8B-B14F-4D97-AF65-F5344CB8AC3E}">
        <p14:creationId xmlns:p14="http://schemas.microsoft.com/office/powerpoint/2010/main" val="11397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2">
            <a:extLst>
              <a:ext uri="{FF2B5EF4-FFF2-40B4-BE49-F238E27FC236}">
                <a16:creationId xmlns:a16="http://schemas.microsoft.com/office/drawing/2014/main" id="{99F1AC80-BD73-8B00-6EF0-E35701B1F235}"/>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228600">
              <a:buFont typeface="Arial" panose="020B0604020202020204" pitchFamily="34" charset="0"/>
              <a:buChar char="•"/>
            </a:pPr>
            <a:endParaRPr lang="en-US">
              <a:solidFill>
                <a:schemeClr val="tx1"/>
              </a:solidFill>
            </a:endParaRPr>
          </a:p>
          <a:p>
            <a:pPr indent="-228600">
              <a:buFont typeface="Arial" panose="020B0604020202020204" pitchFamily="34" charset="0"/>
              <a:buChar char="•"/>
            </a:pPr>
            <a:r>
              <a:rPr lang="en-US" sz="2800">
                <a:solidFill>
                  <a:schemeClr val="tx1"/>
                </a:solidFill>
              </a:rPr>
              <a:t>On March 31, 2022, the Department of Health Care Services (DHCS) published </a:t>
            </a:r>
            <a:r>
              <a:rPr lang="en-US" sz="2800">
                <a:solidFill>
                  <a:schemeClr val="tx1"/>
                </a:solidFill>
                <a:hlinkClick r:id="rId7"/>
              </a:rPr>
              <a:t>Behavioral Health Information Notice: 22-011 No Wrong Door for Mental Health Services Policy</a:t>
            </a:r>
            <a:r>
              <a:rPr lang="en-US" sz="2800">
                <a:solidFill>
                  <a:schemeClr val="tx1"/>
                </a:solidFill>
              </a:rPr>
              <a:t>.</a:t>
            </a:r>
            <a:endParaRPr lang="en-US" sz="2800" b="1">
              <a:solidFill>
                <a:schemeClr val="tx1"/>
              </a:solidFill>
            </a:endParaRPr>
          </a:p>
          <a:p>
            <a:pPr indent="-228600">
              <a:buFont typeface="Arial" panose="020B0604020202020204" pitchFamily="34" charset="0"/>
              <a:buChar char="•"/>
            </a:pPr>
            <a:endParaRPr lang="en-US" sz="2800">
              <a:solidFill>
                <a:schemeClr val="tx1"/>
              </a:solidFill>
            </a:endParaRPr>
          </a:p>
          <a:p>
            <a:pPr indent="-228600">
              <a:buFont typeface="Arial" panose="020B0604020202020204" pitchFamily="34" charset="0"/>
              <a:buChar char="•"/>
            </a:pPr>
            <a:r>
              <a:rPr lang="en-US" sz="2800">
                <a:solidFill>
                  <a:schemeClr val="tx1"/>
                </a:solidFill>
              </a:rPr>
              <a:t>The No Wrong Door Policy is a </a:t>
            </a:r>
            <a:r>
              <a:rPr lang="en-US" sz="2800" err="1">
                <a:solidFill>
                  <a:schemeClr val="tx1"/>
                </a:solidFill>
              </a:rPr>
              <a:t>CalAIM</a:t>
            </a:r>
            <a:r>
              <a:rPr lang="en-US" sz="2800">
                <a:solidFill>
                  <a:schemeClr val="tx1"/>
                </a:solidFill>
              </a:rPr>
              <a:t> initiative that went live on July 1, 2022</a:t>
            </a:r>
          </a:p>
          <a:p>
            <a:pPr marL="0" indent="-228600">
              <a:buFont typeface="Arial" panose="020B0604020202020204" pitchFamily="34" charset="0"/>
              <a:buChar char="•"/>
            </a:pPr>
            <a:endParaRPr lang="en-US">
              <a:solidFill>
                <a:schemeClr val="tx1"/>
              </a:solidFill>
            </a:endParaRPr>
          </a:p>
        </p:txBody>
      </p:sp>
      <p:sp>
        <p:nvSpPr>
          <p:cNvPr id="7" name="Chord 6">
            <a:extLst>
              <a:ext uri="{FF2B5EF4-FFF2-40B4-BE49-F238E27FC236}">
                <a16:creationId xmlns:a16="http://schemas.microsoft.com/office/drawing/2014/main" id="{D42757C9-84CE-9058-ABD3-3C97DB358369}"/>
              </a:ext>
            </a:extLst>
          </p:cNvPr>
          <p:cNvSpPr/>
          <p:nvPr/>
        </p:nvSpPr>
        <p:spPr>
          <a:xfrm flipH="1">
            <a:off x="-2057400" y="446315"/>
            <a:ext cx="5526259" cy="5258114"/>
          </a:xfrm>
          <a:prstGeom prst="chord">
            <a:avLst>
              <a:gd name="adj1" fmla="val 4453687"/>
              <a:gd name="adj2" fmla="val 17157000"/>
            </a:avLst>
          </a:prstGeom>
          <a:solidFill>
            <a:srgbClr val="33AB7E"/>
          </a:solidFill>
          <a:ln>
            <a:solidFill>
              <a:srgbClr val="A5D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6DDE8A9-4E83-0F90-363B-4BC44EA9C86B}"/>
              </a:ext>
            </a:extLst>
          </p:cNvPr>
          <p:cNvSpPr>
            <a:spLocks noGrp="1"/>
          </p:cNvSpPr>
          <p:nvPr>
            <p:ph type="title"/>
          </p:nvPr>
        </p:nvSpPr>
        <p:spPr>
          <a:xfrm>
            <a:off x="112542" y="1153572"/>
            <a:ext cx="3774692" cy="4461163"/>
          </a:xfrm>
        </p:spPr>
        <p:txBody>
          <a:bodyPr vert="horz" lIns="91440" tIns="45720" rIns="91440" bIns="45720" rtlCol="0" anchor="ctr">
            <a:normAutofit/>
          </a:bodyPr>
          <a:lstStyle/>
          <a:p>
            <a:r>
              <a:rPr lang="en-US" sz="4400" kern="1200">
                <a:solidFill>
                  <a:srgbClr val="FFFFFF"/>
                </a:solidFill>
                <a:latin typeface="+mn-lt"/>
                <a:ea typeface="+mj-ea"/>
                <a:cs typeface="+mj-cs"/>
              </a:rPr>
              <a:t>What is No Wrong Door?</a:t>
            </a:r>
          </a:p>
        </p:txBody>
      </p:sp>
    </p:spTree>
    <p:extLst>
      <p:ext uri="{BB962C8B-B14F-4D97-AF65-F5344CB8AC3E}">
        <p14:creationId xmlns:p14="http://schemas.microsoft.com/office/powerpoint/2010/main" val="184684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340614-4C5C-B833-EDC2-3174A8A4E5DD}"/>
              </a:ext>
            </a:extLst>
          </p:cNvPr>
          <p:cNvSpPr/>
          <p:nvPr/>
        </p:nvSpPr>
        <p:spPr>
          <a:xfrm>
            <a:off x="0" y="0"/>
            <a:ext cx="12192000" cy="621792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712596-7E7C-AD38-1857-F81C6FF1A500}"/>
              </a:ext>
            </a:extLst>
          </p:cNvPr>
          <p:cNvSpPr/>
          <p:nvPr/>
        </p:nvSpPr>
        <p:spPr>
          <a:xfrm>
            <a:off x="2560321" y="0"/>
            <a:ext cx="7371470" cy="6217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1">
            <a:extLst>
              <a:ext uri="{FF2B5EF4-FFF2-40B4-BE49-F238E27FC236}">
                <a16:creationId xmlns:a16="http://schemas.microsoft.com/office/drawing/2014/main" id="{9A99121E-5E60-F500-4520-46FFB2529BC1}"/>
              </a:ext>
            </a:extLst>
          </p:cNvPr>
          <p:cNvSpPr>
            <a:spLocks noGrp="1"/>
          </p:cNvSpPr>
          <p:nvPr>
            <p:ph type="title"/>
          </p:nvPr>
        </p:nvSpPr>
        <p:spPr>
          <a:xfrm>
            <a:off x="2705687" y="914901"/>
            <a:ext cx="7080738" cy="3974124"/>
          </a:xfrm>
        </p:spPr>
        <p:txBody>
          <a:bodyPr vert="horz" lIns="91440" tIns="45720" rIns="91440" bIns="45720" rtlCol="0" anchor="ctr">
            <a:normAutofit/>
          </a:bodyPr>
          <a:lstStyle/>
          <a:p>
            <a:pPr algn="ctr"/>
            <a:r>
              <a:rPr lang="en-US" sz="4000">
                <a:latin typeface="+mn-lt"/>
                <a:cs typeface="+mj-cs"/>
              </a:rPr>
              <a:t>Before diving into the No Wrong Door policy, </a:t>
            </a:r>
            <a:br>
              <a:rPr lang="en-US" sz="4000">
                <a:latin typeface="+mn-lt"/>
                <a:cs typeface="+mj-cs"/>
              </a:rPr>
            </a:br>
            <a:r>
              <a:rPr lang="en-US" sz="4000">
                <a:latin typeface="+mn-lt"/>
                <a:cs typeface="+mj-cs"/>
              </a:rPr>
              <a:t>let’s review the landscape of Medi-Cal Mental Health</a:t>
            </a:r>
          </a:p>
        </p:txBody>
      </p:sp>
    </p:spTree>
    <p:extLst>
      <p:ext uri="{BB962C8B-B14F-4D97-AF65-F5344CB8AC3E}">
        <p14:creationId xmlns:p14="http://schemas.microsoft.com/office/powerpoint/2010/main" val="3267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29544B0B5FBE4A9E28C92B2E683C30" ma:contentTypeVersion="14" ma:contentTypeDescription="Create a new document." ma:contentTypeScope="" ma:versionID="aae81fb59bcffce1a94bcbde97ef2cee">
  <xsd:schema xmlns:xsd="http://www.w3.org/2001/XMLSchema" xmlns:xs="http://www.w3.org/2001/XMLSchema" xmlns:p="http://schemas.microsoft.com/office/2006/metadata/properties" xmlns:ns2="bcd186b9-6cfc-4e02-b864-9c4db5f121a7" xmlns:ns3="33aed35c-66e1-4114-bec9-fb3b30398eca" targetNamespace="http://schemas.microsoft.com/office/2006/metadata/properties" ma:root="true" ma:fieldsID="3d94d3365ce25dbabe2add8dea929de9" ns2:_="" ns3:_="">
    <xsd:import namespace="bcd186b9-6cfc-4e02-b864-9c4db5f121a7"/>
    <xsd:import namespace="33aed35c-66e1-4114-bec9-fb3b30398e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186b9-6cfc-4e02-b864-9c4db5f121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c8d1cdd-3923-4231-8a1f-65b78c5754d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ed35c-66e1-4114-bec9-fb3b30398e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d394761-1d39-4273-b23c-6391e08a91c3}" ma:internalName="TaxCatchAll" ma:showField="CatchAllData" ma:web="33aed35c-66e1-4114-bec9-fb3b30398e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3aed35c-66e1-4114-bec9-fb3b30398eca">
      <UserInfo>
        <DisplayName/>
        <AccountId xsi:nil="true"/>
        <AccountType/>
      </UserInfo>
    </SharedWithUsers>
    <lcf76f155ced4ddcb4097134ff3c332f xmlns="bcd186b9-6cfc-4e02-b864-9c4db5f121a7">
      <Terms xmlns="http://schemas.microsoft.com/office/infopath/2007/PartnerControls"/>
    </lcf76f155ced4ddcb4097134ff3c332f>
    <TaxCatchAll xmlns="33aed35c-66e1-4114-bec9-fb3b30398eca" xsi:nil="true"/>
    <MediaLengthInSeconds xmlns="bcd186b9-6cfc-4e02-b864-9c4db5f121a7" xsi:nil="true"/>
  </documentManagement>
</p:properties>
</file>

<file path=customXml/itemProps1.xml><?xml version="1.0" encoding="utf-8"?>
<ds:datastoreItem xmlns:ds="http://schemas.openxmlformats.org/officeDocument/2006/customXml" ds:itemID="{EB93D0E6-E296-4EB3-A26C-207AE6F985B5}">
  <ds:schemaRefs>
    <ds:schemaRef ds:uri="33aed35c-66e1-4114-bec9-fb3b30398eca"/>
    <ds:schemaRef ds:uri="bcd186b9-6cfc-4e02-b864-9c4db5f121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F6E375-5631-4203-A561-72B0D4804275}">
  <ds:schemaRefs>
    <ds:schemaRef ds:uri="http://schemas.microsoft.com/sharepoint/v3/contenttype/forms"/>
  </ds:schemaRefs>
</ds:datastoreItem>
</file>

<file path=customXml/itemProps3.xml><?xml version="1.0" encoding="utf-8"?>
<ds:datastoreItem xmlns:ds="http://schemas.openxmlformats.org/officeDocument/2006/customXml" ds:itemID="{7B0EACA4-AD93-43CD-8D5B-542AF347B356}">
  <ds:schemaRefs>
    <ds:schemaRef ds:uri="http://schemas.microsoft.com/office/2006/documentManagement/types"/>
    <ds:schemaRef ds:uri="http://schemas.microsoft.com/office/infopath/2007/PartnerControls"/>
    <ds:schemaRef ds:uri="http://purl.org/dc/terms/"/>
    <ds:schemaRef ds:uri="bcd186b9-6cfc-4e02-b864-9c4db5f121a7"/>
    <ds:schemaRef ds:uri="http://www.w3.org/XML/1998/namespace"/>
    <ds:schemaRef ds:uri="http://schemas.microsoft.com/office/2006/metadata/properties"/>
    <ds:schemaRef ds:uri="33aed35c-66e1-4114-bec9-fb3b30398eca"/>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TotalTime>
  <Words>1121</Words>
  <Application>Microsoft Office PowerPoint</Application>
  <PresentationFormat>Widescreen</PresentationFormat>
  <Paragraphs>253</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ACHBCS Slide Theme</vt:lpstr>
      <vt:lpstr>NO WRONG DOOR  &amp; SCREENING &amp;  TRANSITION TOOLS PRESENTATION</vt:lpstr>
      <vt:lpstr>PowerPoint Presentation</vt:lpstr>
      <vt:lpstr>WHAT IS CalAIM?</vt:lpstr>
      <vt:lpstr>California Advancing and Innovating Medi-Cal (CalAIM)</vt:lpstr>
      <vt:lpstr>CalAIM Primary Goals:</vt:lpstr>
      <vt:lpstr>The Journey  Journey to Transform Medi-Cal Delivery System</vt:lpstr>
      <vt:lpstr>No Wrong Door</vt:lpstr>
      <vt:lpstr>What is No Wrong Door?</vt:lpstr>
      <vt:lpstr>Before diving into the No Wrong Door policy,  let’s review the landscape of Medi-Cal Mental Health</vt:lpstr>
      <vt:lpstr>No Wrong Door Goals</vt:lpstr>
      <vt:lpstr>Managed Care Plans Are responsible for providing Medi-Cal members physical health care services and Non-Specialty Mental Health Services who meet access to care criteria </vt:lpstr>
      <vt:lpstr>PowerPoint Presentation</vt:lpstr>
      <vt:lpstr>Specialty Mental Health Services Provided by the Mental Health Plan (MHP)</vt:lpstr>
      <vt:lpstr>Who are the Managed Care Plans and the Mental Health Plan in Alameda County?</vt:lpstr>
      <vt:lpstr>Now let’s dive into No Wrong Door </vt:lpstr>
      <vt:lpstr>There are Three Elements to the No Wrong Door Policy </vt:lpstr>
      <vt:lpstr>PowerPoint Presentation</vt:lpstr>
      <vt:lpstr>#2:  We can treat substance use disorders, but there is a caveat </vt:lpstr>
      <vt:lpstr>#3:  A person can receive services from the MCP and the MHP concurrently </vt:lpstr>
      <vt:lpstr>PowerPoint Presentation</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PowerPoint Presentation</vt:lpstr>
      <vt:lpstr>Seeking Services Directly from a Provider</vt:lpstr>
      <vt:lpstr>PowerPoint Presentation</vt:lpstr>
      <vt:lpstr>Psych Testing Example</vt:lpstr>
      <vt:lpstr>Stepping Someone Down from the MHP</vt:lpstr>
      <vt:lpstr>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WRONG DOOR SCREENING &amp; TRANSITION TOOLS PRESENTATION</dc:title>
  <dc:creator>Microsoft Office User</dc:creator>
  <cp:lastModifiedBy>Baffo-Gyan, Anna, ACBH</cp:lastModifiedBy>
  <cp:revision>18</cp:revision>
  <cp:lastPrinted>2023-10-19T20:19:59Z</cp:lastPrinted>
  <dcterms:created xsi:type="dcterms:W3CDTF">2018-09-18T06:33:21Z</dcterms:created>
  <dcterms:modified xsi:type="dcterms:W3CDTF">2023-10-25T20:02:45Z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0x0101001F29544B0B5FBE4A9E28C92B2E683C30</vt:lpwstr>
  </property>
  <property fmtid="{D5CDD505-2E9C-101B-9397-08002B2CF9AE}" pid="3" name="Order">
    <vt:r8>91800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