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3">
  <p:sldMasterIdLst>
    <p:sldMasterId id="2147483648" r:id="rId1"/>
  </p:sldMasterIdLst>
  <p:notesMasterIdLst>
    <p:notesMasterId r:id="rId19"/>
  </p:notesMasterIdLst>
  <p:handoutMasterIdLst>
    <p:handoutMasterId r:id="rId20"/>
  </p:handoutMasterIdLst>
  <p:sldIdLst>
    <p:sldId id="282" r:id="rId2"/>
    <p:sldId id="309" r:id="rId3"/>
    <p:sldId id="301" r:id="rId4"/>
    <p:sldId id="302" r:id="rId5"/>
    <p:sldId id="303" r:id="rId6"/>
    <p:sldId id="299" r:id="rId7"/>
    <p:sldId id="293" r:id="rId8"/>
    <p:sldId id="295" r:id="rId9"/>
    <p:sldId id="304" r:id="rId10"/>
    <p:sldId id="305" r:id="rId11"/>
    <p:sldId id="306" r:id="rId12"/>
    <p:sldId id="308" r:id="rId13"/>
    <p:sldId id="290" r:id="rId14"/>
    <p:sldId id="307" r:id="rId15"/>
    <p:sldId id="276" r:id="rId16"/>
    <p:sldId id="285"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47485C-0617-8AD1-2931-A402B5A6E5D0}" name="Capece, Karen, ACBH" initials="CKA" userId="S::Karen.Capece2@acgov.org::fb100a8a-8b85-498b-86a5-32ea32c1918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5B781"/>
    <a:srgbClr val="A5D1F1"/>
    <a:srgbClr val="7DD4B3"/>
    <a:srgbClr val="66C09E"/>
    <a:srgbClr val="323232"/>
    <a:srgbClr val="69B3E7"/>
    <a:srgbClr val="33AB7E"/>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27" autoAdjust="0"/>
    <p:restoredTop sz="85995" autoAdjust="0"/>
  </p:normalViewPr>
  <p:slideViewPr>
    <p:cSldViewPr snapToGrid="0" snapToObjects="1">
      <p:cViewPr varScale="1">
        <p:scale>
          <a:sx n="57" d="100"/>
          <a:sy n="57" d="100"/>
        </p:scale>
        <p:origin x="636" y="44"/>
      </p:cViewPr>
      <p:guideLst/>
    </p:cSldViewPr>
  </p:slideViewPr>
  <p:notesTextViewPr>
    <p:cViewPr>
      <p:scale>
        <a:sx n="1" d="1"/>
        <a:sy n="1" d="1"/>
      </p:scale>
      <p:origin x="0" y="0"/>
    </p:cViewPr>
  </p:notesTextViewPr>
  <p:notesViewPr>
    <p:cSldViewPr snapToGrid="0" snapToObjects="1">
      <p:cViewPr varScale="1">
        <p:scale>
          <a:sx n="148" d="100"/>
          <a:sy n="148" d="100"/>
        </p:scale>
        <p:origin x="460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30CCD1-221B-5545-B850-DB6FB9B4B8C1}" type="datetimeFigureOut">
              <a:rPr lang="en-US" smtClean="0"/>
              <a:t>11/9/2022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059BE7-361B-FC4F-928C-A807B0FB7DE6}" type="slidenum">
              <a:rPr lang="en-US" smtClean="0"/>
              <a:t>‹#›</a:t>
            </a:fld>
            <a:endParaRPr lang="en-US" dirty="0"/>
          </a:p>
        </p:txBody>
      </p:sp>
    </p:spTree>
    <p:extLst>
      <p:ext uri="{BB962C8B-B14F-4D97-AF65-F5344CB8AC3E}">
        <p14:creationId xmlns:p14="http://schemas.microsoft.com/office/powerpoint/2010/main" val="781132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DCE35-DFE1-534C-8467-5FAE052EA909}" type="datetimeFigureOut">
              <a:rPr lang="en-US" smtClean="0"/>
              <a:t>11/8/2022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A44A01-6C60-4341-9D1B-EA7452D4C214}" type="slidenum">
              <a:rPr lang="en-US" smtClean="0"/>
              <a:t>‹#›</a:t>
            </a:fld>
            <a:endParaRPr lang="en-US" dirty="0"/>
          </a:p>
        </p:txBody>
      </p:sp>
    </p:spTree>
    <p:extLst>
      <p:ext uri="{BB962C8B-B14F-4D97-AF65-F5344CB8AC3E}">
        <p14:creationId xmlns:p14="http://schemas.microsoft.com/office/powerpoint/2010/main" val="1045021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i="1" dirty="0"/>
          </a:p>
        </p:txBody>
      </p:sp>
      <p:sp>
        <p:nvSpPr>
          <p:cNvPr id="4" name="Slide Number Placeholder 3"/>
          <p:cNvSpPr>
            <a:spLocks noGrp="1"/>
          </p:cNvSpPr>
          <p:nvPr>
            <p:ph type="sldNum" sz="quarter" idx="5"/>
          </p:nvPr>
        </p:nvSpPr>
        <p:spPr/>
        <p:txBody>
          <a:bodyPr/>
          <a:lstStyle/>
          <a:p>
            <a:fld id="{DFA44A01-6C60-4341-9D1B-EA7452D4C214}" type="slidenum">
              <a:rPr lang="en-US" smtClean="0"/>
              <a:t>1</a:t>
            </a:fld>
            <a:endParaRPr lang="en-US" dirty="0"/>
          </a:p>
        </p:txBody>
      </p:sp>
    </p:spTree>
    <p:extLst>
      <p:ext uri="{BB962C8B-B14F-4D97-AF65-F5344CB8AC3E}">
        <p14:creationId xmlns:p14="http://schemas.microsoft.com/office/powerpoint/2010/main" val="2562435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10</a:t>
            </a:fld>
            <a:endParaRPr lang="en-US" dirty="0"/>
          </a:p>
        </p:txBody>
      </p:sp>
    </p:spTree>
    <p:extLst>
      <p:ext uri="{BB962C8B-B14F-4D97-AF65-F5344CB8AC3E}">
        <p14:creationId xmlns:p14="http://schemas.microsoft.com/office/powerpoint/2010/main" val="3598041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11</a:t>
            </a:fld>
            <a:endParaRPr lang="en-US" dirty="0"/>
          </a:p>
        </p:txBody>
      </p:sp>
    </p:spTree>
    <p:extLst>
      <p:ext uri="{BB962C8B-B14F-4D97-AF65-F5344CB8AC3E}">
        <p14:creationId xmlns:p14="http://schemas.microsoft.com/office/powerpoint/2010/main" val="4274677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12</a:t>
            </a:fld>
            <a:endParaRPr lang="en-US" dirty="0"/>
          </a:p>
        </p:txBody>
      </p:sp>
    </p:spTree>
    <p:extLst>
      <p:ext uri="{BB962C8B-B14F-4D97-AF65-F5344CB8AC3E}">
        <p14:creationId xmlns:p14="http://schemas.microsoft.com/office/powerpoint/2010/main" val="745097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14</a:t>
            </a:fld>
            <a:endParaRPr lang="en-US" dirty="0"/>
          </a:p>
        </p:txBody>
      </p:sp>
    </p:spTree>
    <p:extLst>
      <p:ext uri="{BB962C8B-B14F-4D97-AF65-F5344CB8AC3E}">
        <p14:creationId xmlns:p14="http://schemas.microsoft.com/office/powerpoint/2010/main" val="770226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15</a:t>
            </a:fld>
            <a:endParaRPr lang="en-US" dirty="0"/>
          </a:p>
        </p:txBody>
      </p:sp>
    </p:spTree>
    <p:extLst>
      <p:ext uri="{BB962C8B-B14F-4D97-AF65-F5344CB8AC3E}">
        <p14:creationId xmlns:p14="http://schemas.microsoft.com/office/powerpoint/2010/main" val="3991058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16</a:t>
            </a:fld>
            <a:endParaRPr lang="en-US" dirty="0"/>
          </a:p>
        </p:txBody>
      </p:sp>
    </p:spTree>
    <p:extLst>
      <p:ext uri="{BB962C8B-B14F-4D97-AF65-F5344CB8AC3E}">
        <p14:creationId xmlns:p14="http://schemas.microsoft.com/office/powerpoint/2010/main" val="652977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2</a:t>
            </a:fld>
            <a:endParaRPr lang="en-US" dirty="0"/>
          </a:p>
        </p:txBody>
      </p:sp>
    </p:spTree>
    <p:extLst>
      <p:ext uri="{BB962C8B-B14F-4D97-AF65-F5344CB8AC3E}">
        <p14:creationId xmlns:p14="http://schemas.microsoft.com/office/powerpoint/2010/main" val="3839160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3</a:t>
            </a:fld>
            <a:endParaRPr lang="en-US" dirty="0"/>
          </a:p>
        </p:txBody>
      </p:sp>
    </p:spTree>
    <p:extLst>
      <p:ext uri="{BB962C8B-B14F-4D97-AF65-F5344CB8AC3E}">
        <p14:creationId xmlns:p14="http://schemas.microsoft.com/office/powerpoint/2010/main" val="1957718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4</a:t>
            </a:fld>
            <a:endParaRPr lang="en-US" dirty="0"/>
          </a:p>
        </p:txBody>
      </p:sp>
    </p:spTree>
    <p:extLst>
      <p:ext uri="{BB962C8B-B14F-4D97-AF65-F5344CB8AC3E}">
        <p14:creationId xmlns:p14="http://schemas.microsoft.com/office/powerpoint/2010/main" val="517417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5</a:t>
            </a:fld>
            <a:endParaRPr lang="en-US" dirty="0"/>
          </a:p>
        </p:txBody>
      </p:sp>
    </p:spTree>
    <p:extLst>
      <p:ext uri="{BB962C8B-B14F-4D97-AF65-F5344CB8AC3E}">
        <p14:creationId xmlns:p14="http://schemas.microsoft.com/office/powerpoint/2010/main" val="1041748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6</a:t>
            </a:fld>
            <a:endParaRPr lang="en-US" dirty="0"/>
          </a:p>
        </p:txBody>
      </p:sp>
    </p:spTree>
    <p:extLst>
      <p:ext uri="{BB962C8B-B14F-4D97-AF65-F5344CB8AC3E}">
        <p14:creationId xmlns:p14="http://schemas.microsoft.com/office/powerpoint/2010/main" val="1055529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7</a:t>
            </a:fld>
            <a:endParaRPr lang="en-US" dirty="0"/>
          </a:p>
        </p:txBody>
      </p:sp>
    </p:spTree>
    <p:extLst>
      <p:ext uri="{BB962C8B-B14F-4D97-AF65-F5344CB8AC3E}">
        <p14:creationId xmlns:p14="http://schemas.microsoft.com/office/powerpoint/2010/main" val="3530784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dirty="0"/>
          </a:p>
          <a:p>
            <a:pPr marL="0" indent="0">
              <a:buFont typeface="Arial" panose="020B0604020202020204" pitchFamily="34" charset="0"/>
              <a:buNone/>
            </a:pPr>
            <a:r>
              <a:rPr lang="en-US" b="1" dirty="0"/>
              <a:t>SUD Care Coordination (Case Management) PIP Overview</a:t>
            </a:r>
          </a:p>
          <a:p>
            <a:pPr marL="0" indent="0">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fld id="{DFA44A01-6C60-4341-9D1B-EA7452D4C214}" type="slidenum">
              <a:rPr lang="en-US" smtClean="0"/>
              <a:t>8</a:t>
            </a:fld>
            <a:endParaRPr lang="en-US" dirty="0"/>
          </a:p>
        </p:txBody>
      </p:sp>
    </p:spTree>
    <p:extLst>
      <p:ext uri="{BB962C8B-B14F-4D97-AF65-F5344CB8AC3E}">
        <p14:creationId xmlns:p14="http://schemas.microsoft.com/office/powerpoint/2010/main" val="2919601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9</a:t>
            </a:fld>
            <a:endParaRPr lang="en-US" dirty="0"/>
          </a:p>
        </p:txBody>
      </p:sp>
    </p:spTree>
    <p:extLst>
      <p:ext uri="{BB962C8B-B14F-4D97-AF65-F5344CB8AC3E}">
        <p14:creationId xmlns:p14="http://schemas.microsoft.com/office/powerpoint/2010/main" val="244745918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2794000" y="1054100"/>
            <a:ext cx="9398000" cy="3721100"/>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11/8/2022</a:t>
            </a:fld>
            <a:endParaRPr lang="en-US" dirty="0"/>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15" name="그림 13">
            <a:extLst>
              <a:ext uri="{FF2B5EF4-FFF2-40B4-BE49-F238E27FC236}">
                <a16:creationId xmlns:a16="http://schemas.microsoft.com/office/drawing/2014/main" id="{E457818D-A34A-4B37-8D36-C8680A1278F1}"/>
              </a:ext>
            </a:extLst>
          </p:cNvPr>
          <p:cNvPicPr>
            <a:picLocks noChangeAspect="1"/>
          </p:cNvPicPr>
          <p:nvPr userDrawn="1"/>
        </p:nvPicPr>
        <p:blipFill>
          <a:blip r:embed="rId6"/>
          <a:stretch>
            <a:fillRect/>
          </a:stretch>
        </p:blipFill>
        <p:spPr>
          <a:xfrm>
            <a:off x="923724" y="1342470"/>
            <a:ext cx="1101311" cy="487922"/>
          </a:xfrm>
          <a:prstGeom prst="rect">
            <a:avLst/>
          </a:prstGeom>
        </p:spPr>
      </p:pic>
    </p:spTree>
    <p:extLst>
      <p:ext uri="{BB962C8B-B14F-4D97-AF65-F5344CB8AC3E}">
        <p14:creationId xmlns:p14="http://schemas.microsoft.com/office/powerpoint/2010/main" val="399220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_text">
    <p:spTree>
      <p:nvGrpSpPr>
        <p:cNvPr id="1" name=""/>
        <p:cNvGrpSpPr/>
        <p:nvPr/>
      </p:nvGrpSpPr>
      <p:grpSpPr>
        <a:xfrm>
          <a:off x="0" y="0"/>
          <a:ext cx="0" cy="0"/>
          <a:chOff x="0" y="0"/>
          <a:chExt cx="0" cy="0"/>
        </a:xfrm>
      </p:grpSpPr>
      <p:sp>
        <p:nvSpPr>
          <p:cNvPr id="41" name="Date Placeholder 40"/>
          <p:cNvSpPr>
            <a:spLocks noGrp="1"/>
          </p:cNvSpPr>
          <p:nvPr>
            <p:ph type="dt" sz="half" idx="10"/>
          </p:nvPr>
        </p:nvSpPr>
        <p:spPr/>
        <p:txBody>
          <a:bodyPr/>
          <a:lstStyle/>
          <a:p>
            <a:fld id="{01C1D24E-D088-5D49-938F-5F301CFBB26B}" type="datetime1">
              <a:rPr lang="en-US" smtClean="0"/>
              <a:t>11/8/2022</a:t>
            </a:fld>
            <a:endParaRPr lang="en-US" dirty="0"/>
          </a:p>
        </p:txBody>
      </p:sp>
      <p:sp>
        <p:nvSpPr>
          <p:cNvPr id="42" name="Footer Placeholder 41"/>
          <p:cNvSpPr>
            <a:spLocks noGrp="1"/>
          </p:cNvSpPr>
          <p:nvPr>
            <p:ph type="ftr" sz="quarter" idx="11"/>
          </p:nvPr>
        </p:nvSpPr>
        <p:spPr/>
        <p:txBody>
          <a:bodyPr/>
          <a:lstStyle/>
          <a:p>
            <a:endParaRPr lang="en-US" dirty="0"/>
          </a:p>
        </p:txBody>
      </p:sp>
      <p:sp>
        <p:nvSpPr>
          <p:cNvPr id="43" name="Slide Number Placeholder 42"/>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2" name="TextBox 1">
            <a:extLst>
              <a:ext uri="{FF2B5EF4-FFF2-40B4-BE49-F238E27FC236}">
                <a16:creationId xmlns:a16="http://schemas.microsoft.com/office/drawing/2014/main" id="{E87E11C0-43E5-B342-AD1C-9447FE2B69FD}"/>
              </a:ext>
            </a:extLst>
          </p:cNvPr>
          <p:cNvSpPr txBox="1"/>
          <p:nvPr userDrawn="1"/>
        </p:nvSpPr>
        <p:spPr>
          <a:xfrm>
            <a:off x="753035" y="605118"/>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0C1C1836-93C7-8A48-8F28-9A973927FC66}"/>
              </a:ext>
            </a:extLst>
          </p:cNvPr>
          <p:cNvPicPr>
            <a:picLocks noChangeAspect="1"/>
          </p:cNvPicPr>
          <p:nvPr userDrawn="1"/>
        </p:nvPicPr>
        <p:blipFill>
          <a:blip r:embed="rId2"/>
          <a:stretch>
            <a:fillRect/>
          </a:stretch>
        </p:blipFill>
        <p:spPr>
          <a:xfrm>
            <a:off x="4600269" y="5507605"/>
            <a:ext cx="2991460" cy="831131"/>
          </a:xfrm>
          <a:prstGeom prst="rect">
            <a:avLst/>
          </a:prstGeom>
        </p:spPr>
      </p:pic>
      <p:sp>
        <p:nvSpPr>
          <p:cNvPr id="12" name="Title 6">
            <a:extLst>
              <a:ext uri="{FF2B5EF4-FFF2-40B4-BE49-F238E27FC236}">
                <a16:creationId xmlns:a16="http://schemas.microsoft.com/office/drawing/2014/main" id="{EDBC0A48-D6D4-FF45-AF26-B44FBA7B9CEC}"/>
              </a:ext>
            </a:extLst>
          </p:cNvPr>
          <p:cNvSpPr>
            <a:spLocks noGrp="1"/>
          </p:cNvSpPr>
          <p:nvPr>
            <p:ph type="title"/>
          </p:nvPr>
        </p:nvSpPr>
        <p:spPr>
          <a:xfrm>
            <a:off x="2857499" y="3033255"/>
            <a:ext cx="6477000" cy="658020"/>
          </a:xfrm>
        </p:spPr>
        <p:txBody>
          <a:bodyPr anchor="t" anchorCtr="0">
            <a:noAutofit/>
          </a:bodyPr>
          <a:lstStyle>
            <a:lvl1pPr algn="ctr">
              <a:defRPr sz="2000" b="0" i="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13" name="Picture 12">
            <a:extLst>
              <a:ext uri="{FF2B5EF4-FFF2-40B4-BE49-F238E27FC236}">
                <a16:creationId xmlns:a16="http://schemas.microsoft.com/office/drawing/2014/main" id="{1E5357DD-4F17-B242-9EE5-72BB0171FC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7229" y="1942166"/>
            <a:ext cx="3757540" cy="798584"/>
          </a:xfrm>
          <a:prstGeom prst="rect">
            <a:avLst/>
          </a:prstGeom>
        </p:spPr>
      </p:pic>
    </p:spTree>
    <p:extLst>
      <p:ext uri="{BB962C8B-B14F-4D97-AF65-F5344CB8AC3E}">
        <p14:creationId xmlns:p14="http://schemas.microsoft.com/office/powerpoint/2010/main" val="3645153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_Cover Slide">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2794000" y="1054100"/>
            <a:ext cx="9398000" cy="3721100"/>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p:cNvCxnSpPr/>
          <p:nvPr userDrawn="1"/>
        </p:nvCxnSpPr>
        <p:spPr>
          <a:xfrm>
            <a:off x="3149027" y="3282046"/>
            <a:ext cx="18142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11/8/2022</a:t>
            </a:fld>
            <a:endParaRPr lang="en-US" dirty="0"/>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5" name="Picture 4">
            <a:extLst>
              <a:ext uri="{FF2B5EF4-FFF2-40B4-BE49-F238E27FC236}">
                <a16:creationId xmlns:a16="http://schemas.microsoft.com/office/drawing/2014/main" id="{5BC507C8-89D7-DB40-91F9-27F61D33F59D}"/>
              </a:ext>
            </a:extLst>
          </p:cNvPr>
          <p:cNvPicPr>
            <a:picLocks noChangeAspect="1"/>
          </p:cNvPicPr>
          <p:nvPr userDrawn="1"/>
        </p:nvPicPr>
        <p:blipFill>
          <a:blip r:embed="rId6"/>
          <a:stretch>
            <a:fillRect/>
          </a:stretch>
        </p:blipFill>
        <p:spPr>
          <a:xfrm>
            <a:off x="914010" y="1298196"/>
            <a:ext cx="1131197" cy="566540"/>
          </a:xfrm>
          <a:prstGeom prst="rect">
            <a:avLst/>
          </a:prstGeom>
        </p:spPr>
      </p:pic>
    </p:spTree>
    <p:extLst>
      <p:ext uri="{BB962C8B-B14F-4D97-AF65-F5344CB8AC3E}">
        <p14:creationId xmlns:p14="http://schemas.microsoft.com/office/powerpoint/2010/main" val="2192417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ver Slide 2">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0" y="-1"/>
            <a:ext cx="12192000" cy="6129867"/>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p:cNvCxnSpPr/>
          <p:nvPr userDrawn="1"/>
        </p:nvCxnSpPr>
        <p:spPr>
          <a:xfrm>
            <a:off x="3149027" y="3282046"/>
            <a:ext cx="18142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11/8/2022</a:t>
            </a:fld>
            <a:endParaRPr lang="en-US" dirty="0"/>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5" name="Picture 4">
            <a:extLst>
              <a:ext uri="{FF2B5EF4-FFF2-40B4-BE49-F238E27FC236}">
                <a16:creationId xmlns:a16="http://schemas.microsoft.com/office/drawing/2014/main" id="{FB8AFA73-E847-CB41-BFF4-E56915AB17A3}"/>
              </a:ext>
            </a:extLst>
          </p:cNvPr>
          <p:cNvPicPr>
            <a:picLocks noChangeAspect="1"/>
          </p:cNvPicPr>
          <p:nvPr userDrawn="1"/>
        </p:nvPicPr>
        <p:blipFill>
          <a:blip r:embed="rId6"/>
          <a:stretch>
            <a:fillRect/>
          </a:stretch>
        </p:blipFill>
        <p:spPr>
          <a:xfrm>
            <a:off x="898770" y="1294316"/>
            <a:ext cx="1139236" cy="570566"/>
          </a:xfrm>
          <a:prstGeom prst="rect">
            <a:avLst/>
          </a:prstGeom>
        </p:spPr>
      </p:pic>
    </p:spTree>
    <p:extLst>
      <p:ext uri="{BB962C8B-B14F-4D97-AF65-F5344CB8AC3E}">
        <p14:creationId xmlns:p14="http://schemas.microsoft.com/office/powerpoint/2010/main" val="2713807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lue_Section Title Page Style 1">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pic>
        <p:nvPicPr>
          <p:cNvPr id="15"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sp>
        <p:nvSpPr>
          <p:cNvPr id="2" name="Title 1"/>
          <p:cNvSpPr>
            <a:spLocks noGrp="1"/>
          </p:cNvSpPr>
          <p:nvPr>
            <p:ph type="ctrTitle"/>
          </p:nvPr>
        </p:nvSpPr>
        <p:spPr>
          <a:xfrm>
            <a:off x="3016685" y="1350261"/>
            <a:ext cx="7307943" cy="480131"/>
          </a:xfrm>
        </p:spPr>
        <p:txBody>
          <a:bodyPr wrap="square" anchor="t">
            <a:spAutoFit/>
          </a:bodyPr>
          <a:lstStyle>
            <a:lvl1pPr algn="l">
              <a:defRPr sz="2800" b="1" i="0" baseline="0">
                <a:solidFill>
                  <a:srgbClr val="69B3E7"/>
                </a:solidFill>
                <a:latin typeface="Georgia" charset="0"/>
              </a:defRPr>
            </a:lvl1pPr>
          </a:lstStyle>
          <a:p>
            <a:r>
              <a:rPr lang="en-US" dirty="0"/>
              <a:t>Click to edit Master </a:t>
            </a:r>
            <a:r>
              <a:rPr lang="en-US"/>
              <a:t>title style</a:t>
            </a:r>
            <a:endParaRPr lang="en-US" dirty="0"/>
          </a:p>
        </p:txBody>
      </p:sp>
      <p:sp>
        <p:nvSpPr>
          <p:cNvPr id="3" name="Subtitle 2"/>
          <p:cNvSpPr>
            <a:spLocks noGrp="1"/>
          </p:cNvSpPr>
          <p:nvPr>
            <p:ph type="subTitle" idx="1"/>
          </p:nvPr>
        </p:nvSpPr>
        <p:spPr>
          <a:xfrm>
            <a:off x="2973034" y="305987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11/8/2022</a:t>
            </a:fld>
            <a:endParaRPr lang="en-US" dirty="0"/>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pic>
        <p:nvPicPr>
          <p:cNvPr id="12" name="Picture 11">
            <a:extLst>
              <a:ext uri="{FF2B5EF4-FFF2-40B4-BE49-F238E27FC236}">
                <a16:creationId xmlns:a16="http://schemas.microsoft.com/office/drawing/2014/main" id="{DAF192F4-C17A-F845-9D3F-6FABC40C32D9}"/>
              </a:ext>
            </a:extLst>
          </p:cNvPr>
          <p:cNvPicPr>
            <a:picLocks noChangeAspect="1"/>
          </p:cNvPicPr>
          <p:nvPr userDrawn="1"/>
        </p:nvPicPr>
        <p:blipFill>
          <a:blip r:embed="rId7"/>
          <a:stretch>
            <a:fillRect/>
          </a:stretch>
        </p:blipFill>
        <p:spPr>
          <a:xfrm>
            <a:off x="914010" y="1298196"/>
            <a:ext cx="1131197" cy="566540"/>
          </a:xfrm>
          <a:prstGeom prst="rect">
            <a:avLst/>
          </a:prstGeom>
        </p:spPr>
      </p:pic>
    </p:spTree>
    <p:extLst>
      <p:ext uri="{BB962C8B-B14F-4D97-AF65-F5344CB8AC3E}">
        <p14:creationId xmlns:p14="http://schemas.microsoft.com/office/powerpoint/2010/main" val="277433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ue_Section Title Page Styl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05315" y="1724145"/>
            <a:ext cx="7307943" cy="480131"/>
          </a:xfrm>
        </p:spPr>
        <p:txBody>
          <a:bodyPr wrap="square" anchor="b">
            <a:spAutoFit/>
          </a:bodyPr>
          <a:lstStyle>
            <a:lvl1pPr algn="l">
              <a:defRPr sz="2800" b="1" i="0" baseline="0">
                <a:solidFill>
                  <a:srgbClr val="69B3E7"/>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2523564" y="340805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9D148482-9DDE-3044-85B1-5FA2A2F100A5}"/>
              </a:ext>
            </a:extLst>
          </p:cNvPr>
          <p:cNvPicPr>
            <a:picLocks noChangeAspect="1"/>
          </p:cNvPicPr>
          <p:nvPr userDrawn="1"/>
        </p:nvPicPr>
        <p:blipFill>
          <a:blip r:embed="rId2"/>
          <a:stretch>
            <a:fillRect/>
          </a:stretch>
        </p:blipFill>
        <p:spPr>
          <a:xfrm>
            <a:off x="1706095" y="1829907"/>
            <a:ext cx="247647" cy="218014"/>
          </a:xfrm>
          <a:prstGeom prst="rect">
            <a:avLst/>
          </a:prstGeom>
        </p:spPr>
      </p:pic>
      <p:pic>
        <p:nvPicPr>
          <p:cNvPr id="7" name="Picture 6">
            <a:extLst>
              <a:ext uri="{FF2B5EF4-FFF2-40B4-BE49-F238E27FC236}">
                <a16:creationId xmlns:a16="http://schemas.microsoft.com/office/drawing/2014/main" id="{C814F4B8-56BB-8A42-8DA3-74DB3B648235}"/>
              </a:ext>
            </a:extLst>
          </p:cNvPr>
          <p:cNvPicPr>
            <a:picLocks noChangeAspect="1"/>
          </p:cNvPicPr>
          <p:nvPr userDrawn="1"/>
        </p:nvPicPr>
        <p:blipFill>
          <a:blip r:embed="rId3"/>
          <a:stretch>
            <a:fillRect/>
          </a:stretch>
        </p:blipFill>
        <p:spPr>
          <a:xfrm rot="16200000">
            <a:off x="1989226" y="1843781"/>
            <a:ext cx="274149" cy="193618"/>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sp>
        <p:nvSpPr>
          <p:cNvPr id="19" name="Rectangle 9">
            <a:extLst>
              <a:ext uri="{FF2B5EF4-FFF2-40B4-BE49-F238E27FC236}">
                <a16:creationId xmlns:a16="http://schemas.microsoft.com/office/drawing/2014/main" id="{FACD5E0F-63B2-4700-8ACA-3FCD412EFC8F}"/>
              </a:ext>
            </a:extLst>
          </p:cNvPr>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12">
            <a:extLst>
              <a:ext uri="{FF2B5EF4-FFF2-40B4-BE49-F238E27FC236}">
                <a16:creationId xmlns:a16="http://schemas.microsoft.com/office/drawing/2014/main" id="{9419D7B7-6D20-4CB8-94FD-DF93A3A86C6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11/8/2022</a:t>
            </a:fld>
            <a:endParaRPr lang="en-US" dirty="0"/>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Tree>
    <p:extLst>
      <p:ext uri="{BB962C8B-B14F-4D97-AF65-F5344CB8AC3E}">
        <p14:creationId xmlns:p14="http://schemas.microsoft.com/office/powerpoint/2010/main" val="866695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_Title and Content">
    <p:spTree>
      <p:nvGrpSpPr>
        <p:cNvPr id="1" name=""/>
        <p:cNvGrpSpPr/>
        <p:nvPr/>
      </p:nvGrpSpPr>
      <p:grpSpPr>
        <a:xfrm>
          <a:off x="0" y="0"/>
          <a:ext cx="0" cy="0"/>
          <a:chOff x="0" y="0"/>
          <a:chExt cx="0" cy="0"/>
        </a:xfrm>
      </p:grpSpPr>
      <p:sp>
        <p:nvSpPr>
          <p:cNvPr id="10" name="Rectangle 9"/>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5647" y="2209518"/>
            <a:ext cx="7675110" cy="1291123"/>
          </a:xfrm>
        </p:spPr>
        <p:txBody>
          <a:bodyPr vert="horz" lIns="108000" tIns="45720" rIns="91440" bIns="45720" rtlCol="0">
            <a:spAutoFit/>
          </a:bodyPr>
          <a:lstStyle>
            <a:lvl1pPr indent="97200" algn="l">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4" name="Date Placeholder 23"/>
          <p:cNvSpPr>
            <a:spLocks noGrp="1"/>
          </p:cNvSpPr>
          <p:nvPr>
            <p:ph type="dt" sz="half" idx="10"/>
          </p:nvPr>
        </p:nvSpPr>
        <p:spPr/>
        <p:txBody>
          <a:bodyPr/>
          <a:lstStyle/>
          <a:p>
            <a:fld id="{B1C0B1FA-CE00-2141-B1CB-FAE48F73E443}" type="datetime1">
              <a:rPr lang="en-US" smtClean="0"/>
              <a:t>11/8/2022</a:t>
            </a:fld>
            <a:endParaRPr lang="en-US" dirty="0"/>
          </a:p>
        </p:txBody>
      </p:sp>
      <p:sp>
        <p:nvSpPr>
          <p:cNvPr id="25" name="Footer Placeholder 24"/>
          <p:cNvSpPr>
            <a:spLocks noGrp="1"/>
          </p:cNvSpPr>
          <p:nvPr>
            <p:ph type="ftr" sz="quarter" idx="11"/>
          </p:nvPr>
        </p:nvSpPr>
        <p:spPr/>
        <p:txBody>
          <a:bodyPr/>
          <a:lstStyle/>
          <a:p>
            <a:endParaRPr lang="en-US" dirty="0"/>
          </a:p>
        </p:txBody>
      </p:sp>
      <p:sp>
        <p:nvSpPr>
          <p:cNvPr id="26" name="Slide Number Placeholder 25"/>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1" name="Title 1">
            <a:extLst>
              <a:ext uri="{FF2B5EF4-FFF2-40B4-BE49-F238E27FC236}">
                <a16:creationId xmlns:a16="http://schemas.microsoft.com/office/drawing/2014/main" id="{0A2B20B7-EA78-479A-89F8-E944F5C68713}"/>
              </a:ext>
            </a:extLst>
          </p:cNvPr>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69B3E7"/>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2551709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_Title and Content 2 pics">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7698658" y="1071716"/>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p:cNvSpPr>
            <a:spLocks noGrp="1"/>
          </p:cNvSpPr>
          <p:nvPr>
            <p:ph type="pic" idx="14"/>
          </p:nvPr>
        </p:nvSpPr>
        <p:spPr>
          <a:xfrm>
            <a:off x="7698658" y="3362632"/>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9" name="Rectangle 18"/>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p:cNvSpPr>
            <a:spLocks noGrp="1"/>
          </p:cNvSpPr>
          <p:nvPr>
            <p:ph idx="15"/>
          </p:nvPr>
        </p:nvSpPr>
        <p:spPr>
          <a:xfrm>
            <a:off x="614310" y="2216918"/>
            <a:ext cx="5282321" cy="1312667"/>
          </a:xfrm>
        </p:spPr>
        <p:txBody>
          <a:bodyPr vert="horz"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15" name="Title 1"/>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69B3E7"/>
                </a:solidFill>
                <a:latin typeface="Georgia" charset="0"/>
              </a:defRPr>
            </a:lvl1pPr>
          </a:lstStyle>
          <a:p>
            <a:pPr lvl="0"/>
            <a:r>
              <a:rPr lang="en-US" dirty="0"/>
              <a:t>Click to edit Master title style</a:t>
            </a: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5" name="Date Placeholder 24"/>
          <p:cNvSpPr>
            <a:spLocks noGrp="1"/>
          </p:cNvSpPr>
          <p:nvPr>
            <p:ph type="dt" sz="half" idx="16"/>
          </p:nvPr>
        </p:nvSpPr>
        <p:spPr/>
        <p:txBody>
          <a:bodyPr/>
          <a:lstStyle/>
          <a:p>
            <a:fld id="{9E51CCC7-8A35-1440-AC69-EB0921DF91EC}" type="datetime1">
              <a:rPr lang="en-US" smtClean="0"/>
              <a:t>11/8/2022</a:t>
            </a:fld>
            <a:endParaRPr lang="en-US" dirty="0"/>
          </a:p>
        </p:txBody>
      </p:sp>
      <p:sp>
        <p:nvSpPr>
          <p:cNvPr id="26" name="Footer Placeholder 25"/>
          <p:cNvSpPr>
            <a:spLocks noGrp="1"/>
          </p:cNvSpPr>
          <p:nvPr>
            <p:ph type="ftr" sz="quarter" idx="17"/>
          </p:nvPr>
        </p:nvSpPr>
        <p:spPr/>
        <p:txBody>
          <a:bodyPr/>
          <a:lstStyle/>
          <a:p>
            <a:endParaRPr lang="en-US" dirty="0"/>
          </a:p>
        </p:txBody>
      </p:sp>
      <p:sp>
        <p:nvSpPr>
          <p:cNvPr id="27" name="Slide Number Placeholder 26"/>
          <p:cNvSpPr>
            <a:spLocks noGrp="1"/>
          </p:cNvSpPr>
          <p:nvPr>
            <p:ph type="sldNum" sz="quarter" idx="18"/>
          </p:nvPr>
        </p:nvSpPr>
        <p:spPr/>
        <p:txBody>
          <a:bodyPr/>
          <a:lstStyle>
            <a:lvl1pPr>
              <a:defRPr sz="1100" b="1" i="1">
                <a:solidFill>
                  <a:schemeClr val="bg1"/>
                </a:solidFill>
                <a:latin typeface="Verdana" charset="0"/>
                <a:ea typeface="Verdana" charset="0"/>
                <a:cs typeface="Verdana" charset="0"/>
              </a:defRPr>
            </a:lvl1pPr>
          </a:lstStyle>
          <a:p>
            <a:fld id="{6E9F442E-095D-414B-A3C1-4D7C903EC540}" type="slidenum">
              <a:rPr lang="en-US" smtClean="0"/>
              <a:pPr/>
              <a:t>‹#›</a:t>
            </a:fld>
            <a:endParaRPr lang="en-US" dirty="0"/>
          </a:p>
        </p:txBody>
      </p:sp>
      <p:pic>
        <p:nvPicPr>
          <p:cNvPr id="22" name="Picture 21">
            <a:extLst>
              <a:ext uri="{FF2B5EF4-FFF2-40B4-BE49-F238E27FC236}">
                <a16:creationId xmlns:a16="http://schemas.microsoft.com/office/drawing/2014/main" id="{A7CE4469-60CC-744D-BAFB-E58EFBF3AD82}"/>
              </a:ext>
            </a:extLst>
          </p:cNvPr>
          <p:cNvPicPr>
            <a:picLocks noChangeAspect="1"/>
          </p:cNvPicPr>
          <p:nvPr userDrawn="1"/>
        </p:nvPicPr>
        <p:blipFill>
          <a:blip r:embed="rId3">
            <a:alphaModFix amt="80000"/>
          </a:blip>
          <a:stretch>
            <a:fillRect/>
          </a:stretch>
        </p:blipFill>
        <p:spPr>
          <a:xfrm>
            <a:off x="7405388" y="3350044"/>
            <a:ext cx="582625" cy="411480"/>
          </a:xfrm>
          <a:prstGeom prst="rect">
            <a:avLst/>
          </a:prstGeom>
        </p:spPr>
      </p:pic>
      <p:pic>
        <p:nvPicPr>
          <p:cNvPr id="16" name="Picture 15">
            <a:extLst>
              <a:ext uri="{FF2B5EF4-FFF2-40B4-BE49-F238E27FC236}">
                <a16:creationId xmlns:a16="http://schemas.microsoft.com/office/drawing/2014/main" id="{A3B382F0-341A-0048-9444-C560BD487F50}"/>
              </a:ext>
            </a:extLst>
          </p:cNvPr>
          <p:cNvPicPr>
            <a:picLocks noChangeAspect="1"/>
          </p:cNvPicPr>
          <p:nvPr userDrawn="1"/>
        </p:nvPicPr>
        <p:blipFill>
          <a:blip r:embed="rId4">
            <a:alphaModFix/>
          </a:blip>
          <a:stretch>
            <a:fillRect/>
          </a:stretch>
        </p:blipFill>
        <p:spPr>
          <a:xfrm>
            <a:off x="10465002" y="2901336"/>
            <a:ext cx="503685" cy="443415"/>
          </a:xfrm>
          <a:prstGeom prst="rect">
            <a:avLst/>
          </a:prstGeom>
        </p:spPr>
      </p:pic>
    </p:spTree>
    <p:extLst>
      <p:ext uri="{BB962C8B-B14F-4D97-AF65-F5344CB8AC3E}">
        <p14:creationId xmlns:p14="http://schemas.microsoft.com/office/powerpoint/2010/main" val="862947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_Title and Content 1 pic">
    <p:spTree>
      <p:nvGrpSpPr>
        <p:cNvPr id="1" name=""/>
        <p:cNvGrpSpPr/>
        <p:nvPr/>
      </p:nvGrpSpPr>
      <p:grpSpPr>
        <a:xfrm>
          <a:off x="0" y="0"/>
          <a:ext cx="0" cy="0"/>
          <a:chOff x="0" y="0"/>
          <a:chExt cx="0" cy="0"/>
        </a:xfrm>
      </p:grpSpPr>
      <p:sp>
        <p:nvSpPr>
          <p:cNvPr id="19" name="Rectangle 18"/>
          <p:cNvSpPr/>
          <p:nvPr userDrawn="1"/>
        </p:nvSpPr>
        <p:spPr>
          <a:xfrm>
            <a:off x="0" y="6238567"/>
            <a:ext cx="12200238"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8" name="Picture Placeholder 2"/>
          <p:cNvSpPr>
            <a:spLocks noGrp="1"/>
          </p:cNvSpPr>
          <p:nvPr>
            <p:ph type="pic" idx="13"/>
          </p:nvPr>
        </p:nvSpPr>
        <p:spPr>
          <a:xfrm>
            <a:off x="6071812" y="-32950"/>
            <a:ext cx="6128426" cy="62715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7" name="Picture 16"/>
          <p:cNvPicPr>
            <a:picLocks noChangeAspect="1"/>
          </p:cNvPicPr>
          <p:nvPr userDrawn="1"/>
        </p:nvPicPr>
        <p:blipFill>
          <a:blip r:embed="rId3"/>
          <a:stretch>
            <a:fillRect/>
          </a:stretch>
        </p:blipFill>
        <p:spPr>
          <a:xfrm>
            <a:off x="5781838" y="3411912"/>
            <a:ext cx="563072" cy="397669"/>
          </a:xfrm>
          <a:prstGeom prst="rect">
            <a:avLst/>
          </a:prstGeom>
        </p:spPr>
      </p:pic>
      <p:pic>
        <p:nvPicPr>
          <p:cNvPr id="18" name="Picture 17"/>
          <p:cNvPicPr>
            <a:picLocks noChangeAspect="1"/>
          </p:cNvPicPr>
          <p:nvPr userDrawn="1"/>
        </p:nvPicPr>
        <p:blipFill>
          <a:blip r:embed="rId4"/>
          <a:stretch>
            <a:fillRect/>
          </a:stretch>
        </p:blipFill>
        <p:spPr>
          <a:xfrm>
            <a:off x="5835778" y="2197130"/>
            <a:ext cx="476122" cy="419150"/>
          </a:xfrm>
          <a:prstGeom prst="rect">
            <a:avLst/>
          </a:prstGeom>
        </p:spPr>
      </p:pic>
      <p:sp>
        <p:nvSpPr>
          <p:cNvPr id="20" name="Content Placeholder 2"/>
          <p:cNvSpPr>
            <a:spLocks noGrp="1"/>
          </p:cNvSpPr>
          <p:nvPr>
            <p:ph idx="15"/>
          </p:nvPr>
        </p:nvSpPr>
        <p:spPr>
          <a:xfrm>
            <a:off x="614311" y="2216918"/>
            <a:ext cx="5091456" cy="1312667"/>
          </a:xfrm>
        </p:spPr>
        <p:txBody>
          <a:bodyPr vert="horz" wrap="square"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2" name="Date Placeholder 1"/>
          <p:cNvSpPr>
            <a:spLocks noGrp="1"/>
          </p:cNvSpPr>
          <p:nvPr>
            <p:ph type="dt" sz="half" idx="16"/>
          </p:nvPr>
        </p:nvSpPr>
        <p:spPr/>
        <p:txBody>
          <a:bodyPr/>
          <a:lstStyle/>
          <a:p>
            <a:fld id="{744D3905-5480-174B-9D36-FCE62A2E81A7}" type="datetime1">
              <a:rPr lang="en-US" smtClean="0"/>
              <a:t>11/8/2022</a:t>
            </a:fld>
            <a:endParaRPr lang="en-US" dirty="0"/>
          </a:p>
        </p:txBody>
      </p:sp>
      <p:sp>
        <p:nvSpPr>
          <p:cNvPr id="3" name="Footer Placeholder 2"/>
          <p:cNvSpPr>
            <a:spLocks noGrp="1"/>
          </p:cNvSpPr>
          <p:nvPr>
            <p:ph type="ftr" sz="quarter" idx="17"/>
          </p:nvPr>
        </p:nvSpPr>
        <p:spPr/>
        <p:txBody>
          <a:bodyPr/>
          <a:lstStyle/>
          <a:p>
            <a:endParaRPr lang="en-US" dirty="0"/>
          </a:p>
        </p:txBody>
      </p:sp>
      <p:sp>
        <p:nvSpPr>
          <p:cNvPr id="4" name="Slide Number Placeholder 3"/>
          <p:cNvSpPr>
            <a:spLocks noGrp="1"/>
          </p:cNvSpPr>
          <p:nvPr>
            <p:ph type="sldNum" sz="quarter" idx="18"/>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4" name="Title 1">
            <a:extLst>
              <a:ext uri="{FF2B5EF4-FFF2-40B4-BE49-F238E27FC236}">
                <a16:creationId xmlns:a16="http://schemas.microsoft.com/office/drawing/2014/main" id="{795839EF-EE3F-4E4B-9948-E420DC709994}"/>
              </a:ext>
            </a:extLst>
          </p:cNvPr>
          <p:cNvSpPr>
            <a:spLocks noGrp="1"/>
          </p:cNvSpPr>
          <p:nvPr>
            <p:ph type="title"/>
          </p:nvPr>
        </p:nvSpPr>
        <p:spPr>
          <a:xfrm>
            <a:off x="712574" y="733368"/>
            <a:ext cx="4993194" cy="864778"/>
          </a:xfrm>
        </p:spPr>
        <p:txBody>
          <a:bodyPr vert="horz" lIns="91440" tIns="45720" rIns="91440" bIns="45720" rtlCol="0" anchor="ctr">
            <a:normAutofit/>
          </a:bodyPr>
          <a:lstStyle>
            <a:lvl1pPr>
              <a:defRPr lang="en-US" sz="2400" b="1" i="0" baseline="0">
                <a:solidFill>
                  <a:srgbClr val="69B3E7"/>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1292732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_Title only">
    <p:spTree>
      <p:nvGrpSpPr>
        <p:cNvPr id="1" name=""/>
        <p:cNvGrpSpPr/>
        <p:nvPr/>
      </p:nvGrpSpPr>
      <p:grpSpPr>
        <a:xfrm>
          <a:off x="0" y="0"/>
          <a:ext cx="0" cy="0"/>
          <a:chOff x="0" y="0"/>
          <a:chExt cx="0" cy="0"/>
        </a:xfrm>
      </p:grpSpPr>
      <p:sp>
        <p:nvSpPr>
          <p:cNvPr id="19" name="Rectangle 18"/>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3" name="Date Placeholder 2"/>
          <p:cNvSpPr>
            <a:spLocks noGrp="1"/>
          </p:cNvSpPr>
          <p:nvPr>
            <p:ph type="dt" sz="half" idx="10"/>
          </p:nvPr>
        </p:nvSpPr>
        <p:spPr/>
        <p:txBody>
          <a:bodyPr/>
          <a:lstStyle/>
          <a:p>
            <a:fld id="{91C22D60-5DA2-524C-AC00-B35D16C841CC}" type="datetime1">
              <a:rPr lang="en-US" smtClean="0"/>
              <a:t>11/8/2022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7208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91C729-C44A-4FA0-8740-96DA15D616A5}" type="datetimeFigureOut">
              <a:rPr lang="en-US" smtClean="0"/>
              <a:t>11/8/2022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8DE0D8F-2744-427B-A223-406C83290A52}" type="slidenum">
              <a:rPr lang="en-US" smtClean="0"/>
              <a:t>‹#›</a:t>
            </a:fld>
            <a:endParaRPr lang="en-US" dirty="0"/>
          </a:p>
        </p:txBody>
      </p:sp>
    </p:spTree>
    <p:extLst>
      <p:ext uri="{BB962C8B-B14F-4D97-AF65-F5344CB8AC3E}">
        <p14:creationId xmlns:p14="http://schemas.microsoft.com/office/powerpoint/2010/main" val="2090584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0" y="-1"/>
            <a:ext cx="12192000" cy="6129867"/>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11/8/2022</a:t>
            </a:fld>
            <a:endParaRPr lang="en-US" dirty="0"/>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5" name="Picture 4">
            <a:extLst>
              <a:ext uri="{FF2B5EF4-FFF2-40B4-BE49-F238E27FC236}">
                <a16:creationId xmlns:a16="http://schemas.microsoft.com/office/drawing/2014/main" id="{FB8AFA73-E847-CB41-BFF4-E56915AB17A3}"/>
              </a:ext>
            </a:extLst>
          </p:cNvPr>
          <p:cNvPicPr>
            <a:picLocks noChangeAspect="1"/>
          </p:cNvPicPr>
          <p:nvPr userDrawn="1"/>
        </p:nvPicPr>
        <p:blipFill>
          <a:blip r:embed="rId6"/>
          <a:stretch>
            <a:fillRect/>
          </a:stretch>
        </p:blipFill>
        <p:spPr>
          <a:xfrm>
            <a:off x="898770" y="1294316"/>
            <a:ext cx="1139236" cy="570566"/>
          </a:xfrm>
          <a:prstGeom prst="rect">
            <a:avLst/>
          </a:prstGeom>
        </p:spPr>
      </p:pic>
    </p:spTree>
    <p:extLst>
      <p:ext uri="{BB962C8B-B14F-4D97-AF65-F5344CB8AC3E}">
        <p14:creationId xmlns:p14="http://schemas.microsoft.com/office/powerpoint/2010/main" val="467279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91C729-C44A-4FA0-8740-96DA15D616A5}" type="datetimeFigureOut">
              <a:rPr lang="en-US" smtClean="0"/>
              <a:t>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DE0D8F-2744-427B-A223-406C83290A52}" type="slidenum">
              <a:rPr lang="en-US" smtClean="0"/>
              <a:t>‹#›</a:t>
            </a:fld>
            <a:endParaRPr lang="en-US" dirty="0"/>
          </a:p>
        </p:txBody>
      </p:sp>
    </p:spTree>
    <p:extLst>
      <p:ext uri="{BB962C8B-B14F-4D97-AF65-F5344CB8AC3E}">
        <p14:creationId xmlns:p14="http://schemas.microsoft.com/office/powerpoint/2010/main" val="2898355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Title Page Style 1">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pic>
        <p:nvPicPr>
          <p:cNvPr id="15"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sp>
        <p:nvSpPr>
          <p:cNvPr id="2" name="Title 1"/>
          <p:cNvSpPr>
            <a:spLocks noGrp="1"/>
          </p:cNvSpPr>
          <p:nvPr>
            <p:ph type="ctrTitle"/>
          </p:nvPr>
        </p:nvSpPr>
        <p:spPr>
          <a:xfrm>
            <a:off x="3016685" y="1350261"/>
            <a:ext cx="7307943" cy="480131"/>
          </a:xfrm>
        </p:spPr>
        <p:txBody>
          <a:bodyPr wrap="square" anchor="t">
            <a:spAutoFit/>
          </a:bodyPr>
          <a:lstStyle>
            <a:lvl1pPr algn="l">
              <a:defRPr sz="2800" b="1" i="0" baseline="0">
                <a:solidFill>
                  <a:srgbClr val="33AB7E"/>
                </a:solidFill>
                <a:latin typeface="Georgia" charset="0"/>
              </a:defRPr>
            </a:lvl1pPr>
          </a:lstStyle>
          <a:p>
            <a:r>
              <a:rPr lang="en-US" dirty="0"/>
              <a:t>Click to edit Master </a:t>
            </a:r>
            <a:r>
              <a:rPr lang="en-US"/>
              <a:t>title style</a:t>
            </a:r>
            <a:endParaRPr lang="en-US" dirty="0"/>
          </a:p>
        </p:txBody>
      </p:sp>
      <p:sp>
        <p:nvSpPr>
          <p:cNvPr id="3" name="Subtitle 2"/>
          <p:cNvSpPr>
            <a:spLocks noGrp="1"/>
          </p:cNvSpPr>
          <p:nvPr>
            <p:ph type="subTitle" idx="1"/>
          </p:nvPr>
        </p:nvSpPr>
        <p:spPr>
          <a:xfrm>
            <a:off x="2973034" y="305987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11/8/2022</a:t>
            </a:fld>
            <a:endParaRPr lang="en-US" dirty="0"/>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pic>
        <p:nvPicPr>
          <p:cNvPr id="17" name="그림 13">
            <a:extLst>
              <a:ext uri="{FF2B5EF4-FFF2-40B4-BE49-F238E27FC236}">
                <a16:creationId xmlns:a16="http://schemas.microsoft.com/office/drawing/2014/main" id="{E457818D-A34A-4B37-8D36-C8680A1278F1}"/>
              </a:ext>
            </a:extLst>
          </p:cNvPr>
          <p:cNvPicPr>
            <a:picLocks noChangeAspect="1"/>
          </p:cNvPicPr>
          <p:nvPr userDrawn="1"/>
        </p:nvPicPr>
        <p:blipFill>
          <a:blip r:embed="rId7"/>
          <a:stretch>
            <a:fillRect/>
          </a:stretch>
        </p:blipFill>
        <p:spPr>
          <a:xfrm>
            <a:off x="923724" y="1342470"/>
            <a:ext cx="1101311" cy="487922"/>
          </a:xfrm>
          <a:prstGeom prst="rect">
            <a:avLst/>
          </a:prstGeom>
        </p:spPr>
      </p:pic>
    </p:spTree>
    <p:extLst>
      <p:ext uri="{BB962C8B-B14F-4D97-AF65-F5344CB8AC3E}">
        <p14:creationId xmlns:p14="http://schemas.microsoft.com/office/powerpoint/2010/main" val="1262273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age Styl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05315" y="1724145"/>
            <a:ext cx="7307943" cy="480131"/>
          </a:xfrm>
        </p:spPr>
        <p:txBody>
          <a:bodyPr wrap="square" anchor="b">
            <a:spAutoFit/>
          </a:bodyPr>
          <a:lstStyle>
            <a:lvl1pPr algn="l">
              <a:defRPr sz="2800" b="1" i="0" baseline="0">
                <a:solidFill>
                  <a:srgbClr val="33AB7E"/>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2523564" y="340805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9995" y="1740023"/>
            <a:ext cx="798316" cy="429862"/>
          </a:xfrm>
          <a:prstGeom prst="rect">
            <a:avLst/>
          </a:prstGeom>
        </p:spPr>
      </p:pic>
      <p:sp>
        <p:nvSpPr>
          <p:cNvPr id="19" name="Rectangle 9">
            <a:extLst>
              <a:ext uri="{FF2B5EF4-FFF2-40B4-BE49-F238E27FC236}">
                <a16:creationId xmlns:a16="http://schemas.microsoft.com/office/drawing/2014/main" id="{FACD5E0F-63B2-4700-8ACA-3FCD412EFC8F}"/>
              </a:ext>
            </a:extLst>
          </p:cNvPr>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12">
            <a:extLst>
              <a:ext uri="{FF2B5EF4-FFF2-40B4-BE49-F238E27FC236}">
                <a16:creationId xmlns:a16="http://schemas.microsoft.com/office/drawing/2014/main" id="{9419D7B7-6D20-4CB8-94FD-DF93A3A86C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11/8/2022</a:t>
            </a:fld>
            <a:endParaRPr lang="en-US" dirty="0"/>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Tree>
    <p:extLst>
      <p:ext uri="{BB962C8B-B14F-4D97-AF65-F5344CB8AC3E}">
        <p14:creationId xmlns:p14="http://schemas.microsoft.com/office/powerpoint/2010/main" val="174271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5647" y="2209518"/>
            <a:ext cx="7675110" cy="1291123"/>
          </a:xfrm>
        </p:spPr>
        <p:txBody>
          <a:bodyPr vert="horz" lIns="108000" tIns="45720" rIns="91440" bIns="45720" rtlCol="0">
            <a:spAutoFit/>
          </a:bodyPr>
          <a:lstStyle>
            <a:lvl1pPr indent="97200" algn="l">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4" name="Date Placeholder 23"/>
          <p:cNvSpPr>
            <a:spLocks noGrp="1"/>
          </p:cNvSpPr>
          <p:nvPr>
            <p:ph type="dt" sz="half" idx="10"/>
          </p:nvPr>
        </p:nvSpPr>
        <p:spPr/>
        <p:txBody>
          <a:bodyPr/>
          <a:lstStyle/>
          <a:p>
            <a:fld id="{B1C0B1FA-CE00-2141-B1CB-FAE48F73E443}" type="datetime1">
              <a:rPr lang="en-US" smtClean="0"/>
              <a:t>11/8/2022</a:t>
            </a:fld>
            <a:endParaRPr lang="en-US" dirty="0"/>
          </a:p>
        </p:txBody>
      </p:sp>
      <p:sp>
        <p:nvSpPr>
          <p:cNvPr id="25" name="Footer Placeholder 24"/>
          <p:cNvSpPr>
            <a:spLocks noGrp="1"/>
          </p:cNvSpPr>
          <p:nvPr>
            <p:ph type="ftr" sz="quarter" idx="11"/>
          </p:nvPr>
        </p:nvSpPr>
        <p:spPr/>
        <p:txBody>
          <a:bodyPr/>
          <a:lstStyle/>
          <a:p>
            <a:endParaRPr lang="en-US" dirty="0"/>
          </a:p>
        </p:txBody>
      </p:sp>
      <p:sp>
        <p:nvSpPr>
          <p:cNvPr id="26" name="Slide Number Placeholder 25"/>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1" name="Title 1">
            <a:extLst>
              <a:ext uri="{FF2B5EF4-FFF2-40B4-BE49-F238E27FC236}">
                <a16:creationId xmlns:a16="http://schemas.microsoft.com/office/drawing/2014/main" id="{0A2B20B7-EA78-479A-89F8-E944F5C68713}"/>
              </a:ext>
            </a:extLst>
          </p:cNvPr>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33AB7E"/>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509753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9" name="Rectangle 18"/>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2"/>
          <p:cNvSpPr>
            <a:spLocks noGrp="1"/>
          </p:cNvSpPr>
          <p:nvPr>
            <p:ph type="pic" idx="13"/>
          </p:nvPr>
        </p:nvSpPr>
        <p:spPr>
          <a:xfrm>
            <a:off x="7698658" y="1071716"/>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p:cNvSpPr>
            <a:spLocks noGrp="1"/>
          </p:cNvSpPr>
          <p:nvPr>
            <p:ph type="pic" idx="14"/>
          </p:nvPr>
        </p:nvSpPr>
        <p:spPr>
          <a:xfrm>
            <a:off x="7698658" y="3362632"/>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Content Placeholder 2"/>
          <p:cNvSpPr>
            <a:spLocks noGrp="1"/>
          </p:cNvSpPr>
          <p:nvPr>
            <p:ph idx="15"/>
          </p:nvPr>
        </p:nvSpPr>
        <p:spPr>
          <a:xfrm>
            <a:off x="614310" y="2216918"/>
            <a:ext cx="5282321" cy="1312667"/>
          </a:xfrm>
        </p:spPr>
        <p:txBody>
          <a:bodyPr vert="horz"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15" name="Title 1"/>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33AB7E"/>
                </a:solidFill>
                <a:latin typeface="Georgia" charset="0"/>
              </a:defRPr>
            </a:lvl1pPr>
          </a:lstStyle>
          <a:p>
            <a:pPr lvl="0"/>
            <a:r>
              <a:rPr lang="en-US" dirty="0"/>
              <a:t>Click to edit Master title style</a:t>
            </a: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5" name="Date Placeholder 24"/>
          <p:cNvSpPr>
            <a:spLocks noGrp="1"/>
          </p:cNvSpPr>
          <p:nvPr>
            <p:ph type="dt" sz="half" idx="16"/>
          </p:nvPr>
        </p:nvSpPr>
        <p:spPr/>
        <p:txBody>
          <a:bodyPr/>
          <a:lstStyle/>
          <a:p>
            <a:fld id="{9E51CCC7-8A35-1440-AC69-EB0921DF91EC}" type="datetime1">
              <a:rPr lang="en-US" smtClean="0"/>
              <a:t>11/8/2022</a:t>
            </a:fld>
            <a:endParaRPr lang="en-US" dirty="0"/>
          </a:p>
        </p:txBody>
      </p:sp>
      <p:sp>
        <p:nvSpPr>
          <p:cNvPr id="26" name="Footer Placeholder 25"/>
          <p:cNvSpPr>
            <a:spLocks noGrp="1"/>
          </p:cNvSpPr>
          <p:nvPr>
            <p:ph type="ftr" sz="quarter" idx="17"/>
          </p:nvPr>
        </p:nvSpPr>
        <p:spPr/>
        <p:txBody>
          <a:bodyPr/>
          <a:lstStyle/>
          <a:p>
            <a:endParaRPr lang="en-US" dirty="0"/>
          </a:p>
        </p:txBody>
      </p:sp>
      <p:sp>
        <p:nvSpPr>
          <p:cNvPr id="27" name="Slide Number Placeholder 26"/>
          <p:cNvSpPr>
            <a:spLocks noGrp="1"/>
          </p:cNvSpPr>
          <p:nvPr>
            <p:ph type="sldNum" sz="quarter" idx="18"/>
          </p:nvPr>
        </p:nvSpPr>
        <p:spPr/>
        <p:txBody>
          <a:bodyPr/>
          <a:lstStyle>
            <a:lvl1pPr>
              <a:defRPr sz="1100" b="1" i="1">
                <a:solidFill>
                  <a:schemeClr val="bg1"/>
                </a:solidFill>
                <a:latin typeface="Verdana" charset="0"/>
                <a:ea typeface="Verdana" charset="0"/>
                <a:cs typeface="Verdana" charset="0"/>
              </a:defRPr>
            </a:lvl1pPr>
          </a:lstStyle>
          <a:p>
            <a:fld id="{6E9F442E-095D-414B-A3C1-4D7C903EC540}" type="slidenum">
              <a:rPr lang="en-US" smtClean="0"/>
              <a:pPr/>
              <a:t>‹#›</a:t>
            </a:fld>
            <a:endParaRPr lang="en-US" dirty="0"/>
          </a:p>
        </p:txBody>
      </p:sp>
      <p:pic>
        <p:nvPicPr>
          <p:cNvPr id="17" name="Picture 16"/>
          <p:cNvPicPr>
            <a:picLocks noChangeAspect="1"/>
          </p:cNvPicPr>
          <p:nvPr userDrawn="1"/>
        </p:nvPicPr>
        <p:blipFill>
          <a:blip r:embed="rId3">
            <a:alphaModFix amt="80000"/>
            <a:extLst>
              <a:ext uri="{28A0092B-C50C-407E-A947-70E740481C1C}">
                <a14:useLocalDpi xmlns:a14="http://schemas.microsoft.com/office/drawing/2010/main" val="0"/>
              </a:ext>
            </a:extLst>
          </a:blip>
          <a:stretch>
            <a:fillRect/>
          </a:stretch>
        </p:blipFill>
        <p:spPr>
          <a:xfrm>
            <a:off x="7418614" y="3305629"/>
            <a:ext cx="563072" cy="500508"/>
          </a:xfrm>
          <a:prstGeom prst="rect">
            <a:avLst/>
          </a:prstGeom>
        </p:spPr>
      </p:pic>
      <p:pic>
        <p:nvPicPr>
          <p:cNvPr id="18" name="Picture 17"/>
          <p:cNvPicPr>
            <a:picLocks noChangeAspect="1"/>
          </p:cNvPicPr>
          <p:nvPr userDrawn="1"/>
        </p:nvPicPr>
        <p:blipFill>
          <a:blip r:embed="rId4">
            <a:alphaModFix amt="80000"/>
            <a:extLst>
              <a:ext uri="{28A0092B-C50C-407E-A947-70E740481C1C}">
                <a14:useLocalDpi xmlns:a14="http://schemas.microsoft.com/office/drawing/2010/main" val="0"/>
              </a:ext>
            </a:extLst>
          </a:blip>
          <a:stretch>
            <a:fillRect/>
          </a:stretch>
        </p:blipFill>
        <p:spPr>
          <a:xfrm>
            <a:off x="10430892" y="2874770"/>
            <a:ext cx="541908" cy="481696"/>
          </a:xfrm>
          <a:prstGeom prst="rect">
            <a:avLst/>
          </a:prstGeom>
        </p:spPr>
      </p:pic>
    </p:spTree>
    <p:extLst>
      <p:ext uri="{BB962C8B-B14F-4D97-AF65-F5344CB8AC3E}">
        <p14:creationId xmlns:p14="http://schemas.microsoft.com/office/powerpoint/2010/main" val="92224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9" name="Rectangle 18"/>
          <p:cNvSpPr/>
          <p:nvPr userDrawn="1"/>
        </p:nvSpPr>
        <p:spPr>
          <a:xfrm>
            <a:off x="0" y="6238567"/>
            <a:ext cx="12200238"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2"/>
          <p:cNvSpPr>
            <a:spLocks noGrp="1"/>
          </p:cNvSpPr>
          <p:nvPr>
            <p:ph type="pic" idx="13"/>
          </p:nvPr>
        </p:nvSpPr>
        <p:spPr>
          <a:xfrm>
            <a:off x="6071812" y="-32950"/>
            <a:ext cx="6128426" cy="62715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7" name="Picture 16"/>
          <p:cNvPicPr>
            <a:picLocks noChangeAspect="1"/>
          </p:cNvPicPr>
          <p:nvPr userDrawn="1"/>
        </p:nvPicPr>
        <p:blipFill>
          <a:blip r:embed="rId2">
            <a:alphaModFix amt="80000"/>
            <a:extLst>
              <a:ext uri="{28A0092B-C50C-407E-A947-70E740481C1C}">
                <a14:useLocalDpi xmlns:a14="http://schemas.microsoft.com/office/drawing/2010/main" val="0"/>
              </a:ext>
            </a:extLst>
          </a:blip>
          <a:stretch>
            <a:fillRect/>
          </a:stretch>
        </p:blipFill>
        <p:spPr>
          <a:xfrm>
            <a:off x="5781838" y="3360493"/>
            <a:ext cx="563072" cy="500508"/>
          </a:xfrm>
          <a:prstGeom prst="rect">
            <a:avLst/>
          </a:prstGeom>
        </p:spPr>
      </p:pic>
      <p:pic>
        <p:nvPicPr>
          <p:cNvPr id="18" name="Picture 17"/>
          <p:cNvPicPr>
            <a:picLocks noChangeAspect="1"/>
          </p:cNvPicPr>
          <p:nvPr userDrawn="1"/>
        </p:nvPicPr>
        <p:blipFill>
          <a:blip r:embed="rId3">
            <a:alphaModFix amt="80000"/>
            <a:extLst>
              <a:ext uri="{28A0092B-C50C-407E-A947-70E740481C1C}">
                <a14:useLocalDpi xmlns:a14="http://schemas.microsoft.com/office/drawing/2010/main" val="0"/>
              </a:ext>
            </a:extLst>
          </a:blip>
          <a:stretch>
            <a:fillRect/>
          </a:stretch>
        </p:blipFill>
        <p:spPr>
          <a:xfrm>
            <a:off x="5804028" y="2143250"/>
            <a:ext cx="541908" cy="481696"/>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0" name="Content Placeholder 2"/>
          <p:cNvSpPr>
            <a:spLocks noGrp="1"/>
          </p:cNvSpPr>
          <p:nvPr>
            <p:ph idx="15"/>
          </p:nvPr>
        </p:nvSpPr>
        <p:spPr>
          <a:xfrm>
            <a:off x="614311" y="2216918"/>
            <a:ext cx="5091456" cy="1312667"/>
          </a:xfrm>
        </p:spPr>
        <p:txBody>
          <a:bodyPr vert="horz" wrap="square"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2" name="Date Placeholder 1"/>
          <p:cNvSpPr>
            <a:spLocks noGrp="1"/>
          </p:cNvSpPr>
          <p:nvPr>
            <p:ph type="dt" sz="half" idx="16"/>
          </p:nvPr>
        </p:nvSpPr>
        <p:spPr/>
        <p:txBody>
          <a:bodyPr/>
          <a:lstStyle/>
          <a:p>
            <a:fld id="{744D3905-5480-174B-9D36-FCE62A2E81A7}" type="datetime1">
              <a:rPr lang="en-US" smtClean="0"/>
              <a:t>11/8/2022</a:t>
            </a:fld>
            <a:endParaRPr lang="en-US" dirty="0"/>
          </a:p>
        </p:txBody>
      </p:sp>
      <p:sp>
        <p:nvSpPr>
          <p:cNvPr id="3" name="Footer Placeholder 2"/>
          <p:cNvSpPr>
            <a:spLocks noGrp="1"/>
          </p:cNvSpPr>
          <p:nvPr>
            <p:ph type="ftr" sz="quarter" idx="17"/>
          </p:nvPr>
        </p:nvSpPr>
        <p:spPr/>
        <p:txBody>
          <a:bodyPr/>
          <a:lstStyle/>
          <a:p>
            <a:endParaRPr lang="en-US" dirty="0"/>
          </a:p>
        </p:txBody>
      </p:sp>
      <p:sp>
        <p:nvSpPr>
          <p:cNvPr id="4" name="Slide Number Placeholder 3"/>
          <p:cNvSpPr>
            <a:spLocks noGrp="1"/>
          </p:cNvSpPr>
          <p:nvPr>
            <p:ph type="sldNum" sz="quarter" idx="18"/>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4" name="Title 1">
            <a:extLst>
              <a:ext uri="{FF2B5EF4-FFF2-40B4-BE49-F238E27FC236}">
                <a16:creationId xmlns:a16="http://schemas.microsoft.com/office/drawing/2014/main" id="{795839EF-EE3F-4E4B-9948-E420DC709994}"/>
              </a:ext>
            </a:extLst>
          </p:cNvPr>
          <p:cNvSpPr>
            <a:spLocks noGrp="1"/>
          </p:cNvSpPr>
          <p:nvPr>
            <p:ph type="title"/>
          </p:nvPr>
        </p:nvSpPr>
        <p:spPr>
          <a:xfrm>
            <a:off x="712574" y="733368"/>
            <a:ext cx="4993194" cy="864778"/>
          </a:xfrm>
        </p:spPr>
        <p:txBody>
          <a:bodyPr vert="horz" lIns="91440" tIns="45720" rIns="91440" bIns="45720" rtlCol="0" anchor="ctr">
            <a:normAutofit/>
          </a:bodyPr>
          <a:lstStyle>
            <a:lvl1pPr>
              <a:defRPr lang="en-US" sz="2400" b="1" i="0" baseline="0">
                <a:solidFill>
                  <a:srgbClr val="33AB7E"/>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1330096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9" name="Rectangle 18"/>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3" name="Date Placeholder 2"/>
          <p:cNvSpPr>
            <a:spLocks noGrp="1"/>
          </p:cNvSpPr>
          <p:nvPr>
            <p:ph type="dt" sz="half" idx="10"/>
          </p:nvPr>
        </p:nvSpPr>
        <p:spPr/>
        <p:txBody>
          <a:bodyPr/>
          <a:lstStyle/>
          <a:p>
            <a:fld id="{91C22D60-5DA2-524C-AC00-B35D16C841CC}" type="datetime1">
              <a:rPr lang="en-US" smtClean="0"/>
              <a:t>11/8/2022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7322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0A4461-17FE-664E-8053-D85AA4257E65}"/>
              </a:ext>
            </a:extLst>
          </p:cNvPr>
          <p:cNvPicPr>
            <a:picLocks noChangeAspect="1"/>
          </p:cNvPicPr>
          <p:nvPr userDrawn="1"/>
        </p:nvPicPr>
        <p:blipFill rotWithShape="1">
          <a:blip r:embed="rId2"/>
          <a:srcRect t="4590"/>
          <a:stretch/>
        </p:blipFill>
        <p:spPr>
          <a:xfrm>
            <a:off x="203200" y="0"/>
            <a:ext cx="11805920" cy="6336030"/>
          </a:xfrm>
          <a:prstGeom prst="rect">
            <a:avLst/>
          </a:prstGeom>
        </p:spPr>
      </p:pic>
      <p:pic>
        <p:nvPicPr>
          <p:cNvPr id="40" name="Picture 3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52798" y="5716007"/>
            <a:ext cx="2823335" cy="600038"/>
          </a:xfrm>
          <a:prstGeom prst="rect">
            <a:avLst/>
          </a:prstGeom>
        </p:spPr>
      </p:pic>
      <p:sp>
        <p:nvSpPr>
          <p:cNvPr id="41" name="Date Placeholder 40"/>
          <p:cNvSpPr>
            <a:spLocks noGrp="1"/>
          </p:cNvSpPr>
          <p:nvPr>
            <p:ph type="dt" sz="half" idx="10"/>
          </p:nvPr>
        </p:nvSpPr>
        <p:spPr/>
        <p:txBody>
          <a:bodyPr/>
          <a:lstStyle/>
          <a:p>
            <a:fld id="{01C1D24E-D088-5D49-938F-5F301CFBB26B}" type="datetime1">
              <a:rPr lang="en-US" smtClean="0"/>
              <a:t>11/8/2022</a:t>
            </a:fld>
            <a:endParaRPr lang="en-US" dirty="0"/>
          </a:p>
        </p:txBody>
      </p:sp>
      <p:sp>
        <p:nvSpPr>
          <p:cNvPr id="42" name="Footer Placeholder 41"/>
          <p:cNvSpPr>
            <a:spLocks noGrp="1"/>
          </p:cNvSpPr>
          <p:nvPr>
            <p:ph type="ftr" sz="quarter" idx="11"/>
          </p:nvPr>
        </p:nvSpPr>
        <p:spPr/>
        <p:txBody>
          <a:bodyPr/>
          <a:lstStyle/>
          <a:p>
            <a:endParaRPr lang="en-US" dirty="0"/>
          </a:p>
        </p:txBody>
      </p:sp>
      <p:sp>
        <p:nvSpPr>
          <p:cNvPr id="43" name="Slide Number Placeholder 42"/>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pic>
        <p:nvPicPr>
          <p:cNvPr id="45" name="Picture 6">
            <a:extLst>
              <a:ext uri="{FF2B5EF4-FFF2-40B4-BE49-F238E27FC236}">
                <a16:creationId xmlns:a16="http://schemas.microsoft.com/office/drawing/2014/main" id="{FDA2364E-2666-4158-B3B6-D3BA8899487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447" t="9875" r="-1"/>
          <a:stretch/>
        </p:blipFill>
        <p:spPr>
          <a:xfrm>
            <a:off x="1535145" y="5771334"/>
            <a:ext cx="3391530" cy="402046"/>
          </a:xfrm>
          <a:prstGeom prst="rect">
            <a:avLst/>
          </a:prstGeom>
        </p:spPr>
      </p:pic>
      <p:sp>
        <p:nvSpPr>
          <p:cNvPr id="2" name="TextBox 1">
            <a:extLst>
              <a:ext uri="{FF2B5EF4-FFF2-40B4-BE49-F238E27FC236}">
                <a16:creationId xmlns:a16="http://schemas.microsoft.com/office/drawing/2014/main" id="{E87E11C0-43E5-B342-AD1C-9447FE2B69FD}"/>
              </a:ext>
            </a:extLst>
          </p:cNvPr>
          <p:cNvSpPr txBox="1"/>
          <p:nvPr userDrawn="1"/>
        </p:nvSpPr>
        <p:spPr>
          <a:xfrm>
            <a:off x="753035" y="60511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51743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lvl="0"/>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5A1A1-EEEE-0E4C-99AA-DB1ABF597B59}" type="datetime1">
              <a:rPr lang="en-US" smtClean="0"/>
              <a:t>11/8/2022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9F442E-095D-414B-A3C1-4D7C903EC540}"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71" r:id="rId1"/>
    <p:sldLayoutId id="2147483649" r:id="rId2"/>
    <p:sldLayoutId id="2147483669" r:id="rId3"/>
    <p:sldLayoutId id="2147483668" r:id="rId4"/>
    <p:sldLayoutId id="2147483650" r:id="rId5"/>
    <p:sldLayoutId id="2147483662" r:id="rId6"/>
    <p:sldLayoutId id="2147483664" r:id="rId7"/>
    <p:sldLayoutId id="2147483665" r:id="rId8"/>
    <p:sldLayoutId id="2147483670" r:id="rId9"/>
    <p:sldLayoutId id="214748368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2" r:id="rId19"/>
    <p:sldLayoutId id="2147483683" r:id="rId20"/>
  </p:sldLayoutIdLst>
  <p:hf hdr="0" ftr="0" dt="0"/>
  <p:txStyles>
    <p:titleStyle>
      <a:lvl1pPr algn="l" defTabSz="914400" rtl="0" eaLnBrk="1" latinLnBrk="0" hangingPunct="1">
        <a:lnSpc>
          <a:spcPct val="90000"/>
        </a:lnSpc>
        <a:spcBef>
          <a:spcPct val="0"/>
        </a:spcBef>
        <a:buNone/>
        <a:defRPr lang="en-US" sz="2800" b="1" i="0" kern="1200" baseline="0" smtClean="0">
          <a:solidFill>
            <a:schemeClr val="tx1"/>
          </a:solidFill>
          <a:latin typeface="Georgia"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store.samhsa.gov/sites/default/files/SAMHSA_Digital_Download/PEP20-02-02-013.pdf"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store.samhsa.gov/sites/default/files/d7/priv/sma15-4215.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Lori.Shallcross@acgov.org" TargetMode="External"/><Relationship Id="rId2" Type="http://schemas.openxmlformats.org/officeDocument/2006/relationships/hyperlink" Target="mailto:Rashad.eady@acgov.org"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000">
              <a:schemeClr val="accent1">
                <a:lumMod val="5000"/>
                <a:lumOff val="9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8DF5B-4732-496E-B577-4E29C6E10C33}"/>
              </a:ext>
            </a:extLst>
          </p:cNvPr>
          <p:cNvSpPr>
            <a:spLocks noGrp="1"/>
          </p:cNvSpPr>
          <p:nvPr>
            <p:ph type="ctrTitle"/>
          </p:nvPr>
        </p:nvSpPr>
        <p:spPr>
          <a:xfrm>
            <a:off x="2373031" y="999797"/>
            <a:ext cx="9359186" cy="3600986"/>
          </a:xfrm>
          <a:solidFill>
            <a:srgbClr val="25B781"/>
          </a:solidFill>
          <a:effectLst>
            <a:softEdge rad="31750"/>
          </a:effectLst>
        </p:spPr>
        <p:txBody>
          <a:bodyPr/>
          <a:lstStyle/>
          <a:p>
            <a:pPr algn="ctr">
              <a:lnSpc>
                <a:spcPct val="100000"/>
              </a:lnSpc>
              <a:spcBef>
                <a:spcPts val="0"/>
              </a:spcBef>
            </a:pPr>
            <a:br>
              <a:rPr lang="en-US" sz="3200" dirty="0">
                <a:solidFill>
                  <a:schemeClr val="bg1">
                    <a:lumMod val="95000"/>
                  </a:schemeClr>
                </a:solidFill>
              </a:rPr>
            </a:br>
            <a:r>
              <a:rPr lang="en-US" sz="3200" dirty="0">
                <a:solidFill>
                  <a:schemeClr val="bg1">
                    <a:lumMod val="95000"/>
                  </a:schemeClr>
                </a:solidFill>
              </a:rPr>
              <a:t>Substance Use Disorder (SUD) Care Coordination</a:t>
            </a:r>
            <a:br>
              <a:rPr lang="en-US" sz="3200" dirty="0">
                <a:solidFill>
                  <a:schemeClr val="bg1">
                    <a:lumMod val="95000"/>
                  </a:schemeClr>
                </a:solidFill>
              </a:rPr>
            </a:br>
            <a:r>
              <a:rPr lang="en-US" dirty="0">
                <a:solidFill>
                  <a:schemeClr val="bg1">
                    <a:lumMod val="95000"/>
                  </a:schemeClr>
                </a:solidFill>
              </a:rPr>
              <a:t>Performance Improvement Project (PIP)</a:t>
            </a:r>
            <a:br>
              <a:rPr lang="en-US" dirty="0">
                <a:solidFill>
                  <a:schemeClr val="bg1"/>
                </a:solidFill>
              </a:rPr>
            </a:br>
            <a:br>
              <a:rPr lang="en-US" dirty="0">
                <a:solidFill>
                  <a:schemeClr val="bg1"/>
                </a:solidFill>
              </a:rPr>
            </a:br>
            <a:r>
              <a:rPr lang="en-US" sz="1600" dirty="0">
                <a:solidFill>
                  <a:schemeClr val="bg1"/>
                </a:solidFill>
              </a:rPr>
              <a:t>QI &amp; UM </a:t>
            </a:r>
            <a:br>
              <a:rPr lang="en-US" sz="1600" dirty="0">
                <a:solidFill>
                  <a:schemeClr val="bg1"/>
                </a:solidFill>
              </a:rPr>
            </a:br>
            <a:br>
              <a:rPr lang="en-US" sz="1600" dirty="0">
                <a:solidFill>
                  <a:schemeClr val="bg1"/>
                </a:solidFill>
              </a:rPr>
            </a:br>
            <a:r>
              <a:rPr lang="en-US" sz="1600" dirty="0">
                <a:solidFill>
                  <a:schemeClr val="bg1"/>
                </a:solidFill>
              </a:rPr>
              <a:t>November 2022</a:t>
            </a:r>
            <a:br>
              <a:rPr lang="en-US" dirty="0"/>
            </a:br>
            <a:endParaRPr lang="en-US" dirty="0"/>
          </a:p>
        </p:txBody>
      </p:sp>
      <p:sp>
        <p:nvSpPr>
          <p:cNvPr id="4" name="TextBox 3"/>
          <p:cNvSpPr txBox="1"/>
          <p:nvPr/>
        </p:nvSpPr>
        <p:spPr>
          <a:xfrm>
            <a:off x="3584448" y="4897523"/>
            <a:ext cx="7057532" cy="646331"/>
          </a:xfrm>
          <a:prstGeom prst="rect">
            <a:avLst/>
          </a:prstGeom>
          <a:noFill/>
        </p:spPr>
        <p:txBody>
          <a:bodyPr wrap="square" rtlCol="0">
            <a:spAutoFit/>
          </a:bodyPr>
          <a:lstStyle/>
          <a:p>
            <a:r>
              <a:rPr lang="en-US" dirty="0"/>
              <a:t>Rashad Eady Quality Improvement, Program Specialist</a:t>
            </a:r>
          </a:p>
          <a:p>
            <a:r>
              <a:rPr lang="en-US" dirty="0"/>
              <a:t>Lori Shallcross LCSW Utilization Management, Clinical Review Specialist</a:t>
            </a:r>
          </a:p>
        </p:txBody>
      </p:sp>
    </p:spTree>
    <p:extLst>
      <p:ext uri="{BB962C8B-B14F-4D97-AF65-F5344CB8AC3E}">
        <p14:creationId xmlns:p14="http://schemas.microsoft.com/office/powerpoint/2010/main" val="673338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5000">
              <a:schemeClr val="accent1">
                <a:lumMod val="5000"/>
                <a:lumOff val="9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A06239-AAD5-429A-B5B8-B51357691CC1}"/>
              </a:ext>
            </a:extLst>
          </p:cNvPr>
          <p:cNvSpPr>
            <a:spLocks noGrp="1"/>
          </p:cNvSpPr>
          <p:nvPr>
            <p:ph type="sldNum" sz="quarter" idx="12"/>
          </p:nvPr>
        </p:nvSpPr>
        <p:spPr/>
        <p:txBody>
          <a:bodyPr/>
          <a:lstStyle/>
          <a:p>
            <a:fld id="{6E9F442E-095D-414B-A3C1-4D7C903EC540}" type="slidenum">
              <a:rPr lang="uk-UA" smtClean="0"/>
              <a:pPr/>
              <a:t>10</a:t>
            </a:fld>
            <a:endParaRPr lang="uk-UA" dirty="0"/>
          </a:p>
        </p:txBody>
      </p:sp>
      <p:sp>
        <p:nvSpPr>
          <p:cNvPr id="6" name="Content Placeholder 2">
            <a:extLst>
              <a:ext uri="{FF2B5EF4-FFF2-40B4-BE49-F238E27FC236}">
                <a16:creationId xmlns:a16="http://schemas.microsoft.com/office/drawing/2014/main" id="{CA1218DA-3321-4822-89B1-C6AC834AA25C}"/>
              </a:ext>
            </a:extLst>
          </p:cNvPr>
          <p:cNvSpPr txBox="1">
            <a:spLocks/>
          </p:cNvSpPr>
          <p:nvPr/>
        </p:nvSpPr>
        <p:spPr>
          <a:xfrm>
            <a:off x="3829233" y="241815"/>
            <a:ext cx="8902430" cy="3899090"/>
          </a:xfrm>
          <a:prstGeom prst="rect">
            <a:avLst/>
          </a:prstGeom>
        </p:spPr>
        <p:txBody>
          <a:bodyPr vert="horz" lIns="108000" tIns="45720" rIns="91440" bIns="45720" rtlCol="0">
            <a:normAutofit/>
          </a:bodyPr>
          <a:lstStyle>
            <a:lvl1pPr marL="285750" indent="-177750" algn="l" defTabSz="914400" rtl="0" eaLnBrk="1" latinLnBrk="0" hangingPunct="1">
              <a:lnSpc>
                <a:spcPts val="1800"/>
              </a:lnSpc>
              <a:spcBef>
                <a:spcPts val="500"/>
              </a:spcBef>
              <a:buClr>
                <a:schemeClr val="bg2">
                  <a:lumMod val="25000"/>
                </a:schemeClr>
              </a:buClr>
              <a:buSzPct val="130000"/>
              <a:buFont typeface="Arial" charset="0"/>
              <a:buChar char="•"/>
              <a:defRPr sz="1200" b="0" i="0" kern="1200" baseline="0">
                <a:solidFill>
                  <a:schemeClr val="bg2">
                    <a:lumMod val="50000"/>
                  </a:schemeClr>
                </a:solidFill>
                <a:latin typeface="verdana"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buFont typeface="Arial" panose="020B0604020202020204" pitchFamily="34" charset="0"/>
              <a:buChar char="•"/>
            </a:pPr>
            <a:endParaRPr lang="en-US" sz="2000" b="1" dirty="0">
              <a:solidFill>
                <a:schemeClr val="tx1"/>
              </a:solidFill>
              <a:latin typeface="Verdana" panose="020B0604030504040204" pitchFamily="34" charset="0"/>
              <a:ea typeface="Verdana" panose="020B0604030504040204" pitchFamily="34" charset="0"/>
            </a:endParaRPr>
          </a:p>
          <a:p>
            <a:pPr>
              <a:buFont typeface="Arial" panose="020B0604020202020204" pitchFamily="34" charset="0"/>
              <a:buChar char="•"/>
            </a:pPr>
            <a:endParaRPr lang="en-US" sz="2000" b="1" dirty="0">
              <a:solidFill>
                <a:schemeClr val="tx1"/>
              </a:solidFill>
              <a:latin typeface="Verdana" panose="020B0604030504040204" pitchFamily="34" charset="0"/>
              <a:ea typeface="Verdana" panose="020B0604030504040204" pitchFamily="34" charset="0"/>
            </a:endParaRPr>
          </a:p>
          <a:p>
            <a:pPr>
              <a:buFont typeface="Arial" panose="020B0604020202020204" pitchFamily="34" charset="0"/>
              <a:buChar char="•"/>
            </a:pPr>
            <a:endParaRPr lang="en-US" sz="2000" b="1" dirty="0">
              <a:solidFill>
                <a:schemeClr val="tx1"/>
              </a:solidFill>
              <a:latin typeface="Verdana" panose="020B0604030504040204" pitchFamily="34" charset="0"/>
              <a:ea typeface="Verdana" panose="020B0604030504040204" pitchFamily="34" charset="0"/>
            </a:endParaRPr>
          </a:p>
          <a:p>
            <a:pPr>
              <a:buFont typeface="Arial" panose="020B0604020202020204" pitchFamily="34" charset="0"/>
              <a:buChar char="•"/>
            </a:pPr>
            <a:endParaRPr lang="en-US" sz="2000" b="1" dirty="0">
              <a:solidFill>
                <a:schemeClr val="tx1"/>
              </a:solidFill>
              <a:latin typeface="Verdana" panose="020B0604030504040204" pitchFamily="34" charset="0"/>
              <a:ea typeface="Verdana" panose="020B0604030504040204" pitchFamily="34" charset="0"/>
            </a:endParaRPr>
          </a:p>
        </p:txBody>
      </p:sp>
      <p:graphicFrame>
        <p:nvGraphicFramePr>
          <p:cNvPr id="10" name="Table 9">
            <a:extLst>
              <a:ext uri="{FF2B5EF4-FFF2-40B4-BE49-F238E27FC236}">
                <a16:creationId xmlns:a16="http://schemas.microsoft.com/office/drawing/2014/main" id="{F8152948-3684-4E44-B6F5-B47204B91F9F}"/>
              </a:ext>
            </a:extLst>
          </p:cNvPr>
          <p:cNvGraphicFramePr>
            <a:graphicFrameLocks noGrp="1"/>
          </p:cNvGraphicFramePr>
          <p:nvPr>
            <p:extLst>
              <p:ext uri="{D42A27DB-BD31-4B8C-83A1-F6EECF244321}">
                <p14:modId xmlns:p14="http://schemas.microsoft.com/office/powerpoint/2010/main" val="1586139087"/>
              </p:ext>
            </p:extLst>
          </p:nvPr>
        </p:nvGraphicFramePr>
        <p:xfrm>
          <a:off x="2292263" y="149547"/>
          <a:ext cx="9695144" cy="5668294"/>
        </p:xfrm>
        <a:graphic>
          <a:graphicData uri="http://schemas.openxmlformats.org/drawingml/2006/table">
            <a:tbl>
              <a:tblPr/>
              <a:tblGrid>
                <a:gridCol w="1866156">
                  <a:extLst>
                    <a:ext uri="{9D8B030D-6E8A-4147-A177-3AD203B41FA5}">
                      <a16:colId xmlns:a16="http://schemas.microsoft.com/office/drawing/2014/main" val="3703412490"/>
                    </a:ext>
                  </a:extLst>
                </a:gridCol>
                <a:gridCol w="1409484">
                  <a:extLst>
                    <a:ext uri="{9D8B030D-6E8A-4147-A177-3AD203B41FA5}">
                      <a16:colId xmlns:a16="http://schemas.microsoft.com/office/drawing/2014/main" val="2891009814"/>
                    </a:ext>
                  </a:extLst>
                </a:gridCol>
                <a:gridCol w="1618333">
                  <a:extLst>
                    <a:ext uri="{9D8B030D-6E8A-4147-A177-3AD203B41FA5}">
                      <a16:colId xmlns:a16="http://schemas.microsoft.com/office/drawing/2014/main" val="1467883559"/>
                    </a:ext>
                  </a:extLst>
                </a:gridCol>
                <a:gridCol w="1438962">
                  <a:extLst>
                    <a:ext uri="{9D8B030D-6E8A-4147-A177-3AD203B41FA5}">
                      <a16:colId xmlns:a16="http://schemas.microsoft.com/office/drawing/2014/main" val="1539874473"/>
                    </a:ext>
                  </a:extLst>
                </a:gridCol>
                <a:gridCol w="3362209">
                  <a:extLst>
                    <a:ext uri="{9D8B030D-6E8A-4147-A177-3AD203B41FA5}">
                      <a16:colId xmlns:a16="http://schemas.microsoft.com/office/drawing/2014/main" val="2277193151"/>
                    </a:ext>
                  </a:extLst>
                </a:gridCol>
              </a:tblGrid>
              <a:tr h="500119">
                <a:tc gridSpan="5">
                  <a:txBody>
                    <a:bodyPr/>
                    <a:lstStyle/>
                    <a:p>
                      <a:pPr algn="ctr" fontAlgn="ctr"/>
                      <a:r>
                        <a:rPr lang="en-US" sz="2000" b="0" i="0" u="none" strike="noStrike" dirty="0">
                          <a:solidFill>
                            <a:srgbClr val="000000"/>
                          </a:solidFill>
                          <a:effectLst/>
                          <a:latin typeface="Calibri" panose="020F0502020204030204" pitchFamily="34" charset="0"/>
                        </a:rPr>
                        <a:t>ACBH BILLING CODES FOR CASE MANAGEMENT SERVICES</a:t>
                      </a:r>
                    </a:p>
                  </a:txBody>
                  <a:tcPr marL="7940" marR="7940" marT="79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08380752"/>
                  </a:ext>
                </a:extLst>
              </a:tr>
              <a:tr h="421572">
                <a:tc>
                  <a:txBody>
                    <a:bodyPr/>
                    <a:lstStyle/>
                    <a:p>
                      <a:pPr algn="ctr" fontAlgn="b"/>
                      <a:r>
                        <a:rPr lang="en-US" sz="1600" b="0" i="0" u="none" strike="noStrike" dirty="0">
                          <a:solidFill>
                            <a:srgbClr val="000000"/>
                          </a:solidFill>
                          <a:effectLst/>
                          <a:latin typeface="Arial Narrow" panose="020B0606020202030204" pitchFamily="34" charset="0"/>
                        </a:rPr>
                        <a:t>Level of Care</a:t>
                      </a:r>
                    </a:p>
                  </a:txBody>
                  <a:tcPr marL="7940" marR="7940" marT="79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96B4"/>
                    </a:solidFill>
                  </a:tcPr>
                </a:tc>
                <a:tc>
                  <a:txBody>
                    <a:bodyPr/>
                    <a:lstStyle/>
                    <a:p>
                      <a:pPr algn="ctr" fontAlgn="b"/>
                      <a:r>
                        <a:rPr lang="en-US" sz="1600" b="0" i="0" u="none" strike="noStrike" dirty="0">
                          <a:solidFill>
                            <a:srgbClr val="000000"/>
                          </a:solidFill>
                          <a:effectLst/>
                          <a:latin typeface="Arial Narrow" panose="020B0606020202030204" pitchFamily="34" charset="0"/>
                        </a:rPr>
                        <a:t>Billing Code</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96B4"/>
                    </a:solidFill>
                  </a:tcPr>
                </a:tc>
                <a:tc gridSpan="3">
                  <a:txBody>
                    <a:bodyPr/>
                    <a:lstStyle/>
                    <a:p>
                      <a:pPr algn="ctr" fontAlgn="b"/>
                      <a:r>
                        <a:rPr lang="en-US" sz="1600" b="0" i="0" u="none" strike="noStrike" dirty="0">
                          <a:solidFill>
                            <a:srgbClr val="000000"/>
                          </a:solidFill>
                          <a:effectLst/>
                          <a:latin typeface="Arial Narrow" panose="020B0606020202030204" pitchFamily="34" charset="0"/>
                        </a:rPr>
                        <a:t>Service Provided</a:t>
                      </a:r>
                    </a:p>
                  </a:txBody>
                  <a:tcPr marL="7940" marR="7940" marT="79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96B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60822702"/>
                  </a:ext>
                </a:extLst>
              </a:tr>
              <a:tr h="259478">
                <a:tc>
                  <a:txBody>
                    <a:bodyPr/>
                    <a:lstStyle/>
                    <a:p>
                      <a:pPr algn="ctr" fontAlgn="b"/>
                      <a:r>
                        <a:rPr lang="en-US" sz="1600" b="0" i="0" u="none" strike="noStrike" dirty="0">
                          <a:solidFill>
                            <a:srgbClr val="000000"/>
                          </a:solidFill>
                          <a:effectLst/>
                          <a:latin typeface="Arial Narrow" panose="020B0606020202030204" pitchFamily="34" charset="0"/>
                        </a:rPr>
                        <a:t>3.1</a:t>
                      </a:r>
                    </a:p>
                  </a:txBody>
                  <a:tcPr marL="7940" marR="7940" marT="79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Narrow" panose="020B0606020202030204" pitchFamily="34" charset="0"/>
                        </a:rPr>
                        <a:t>112</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b"/>
                      <a:r>
                        <a:rPr lang="en-US" sz="1600" b="0" i="0" u="none" strike="noStrike" dirty="0">
                          <a:solidFill>
                            <a:srgbClr val="000000"/>
                          </a:solidFill>
                          <a:effectLst/>
                          <a:latin typeface="Arial Narrow" panose="020B0606020202030204" pitchFamily="34" charset="0"/>
                        </a:rPr>
                        <a:t>CM Care Coordination</a:t>
                      </a:r>
                    </a:p>
                  </a:txBody>
                  <a:tcPr marL="7940" marR="7940" marT="79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61421887"/>
                  </a:ext>
                </a:extLst>
              </a:tr>
              <a:tr h="259478">
                <a:tc>
                  <a:txBody>
                    <a:bodyPr/>
                    <a:lstStyle/>
                    <a:p>
                      <a:pPr algn="ctr" fontAlgn="b"/>
                      <a:r>
                        <a:rPr lang="en-US" sz="1600" b="0" i="0" u="none" strike="noStrike" dirty="0">
                          <a:solidFill>
                            <a:srgbClr val="000000"/>
                          </a:solidFill>
                          <a:effectLst/>
                          <a:latin typeface="Arial Narrow" panose="020B0606020202030204" pitchFamily="34" charset="0"/>
                        </a:rPr>
                        <a:t> </a:t>
                      </a:r>
                    </a:p>
                  </a:txBody>
                  <a:tcPr marL="7940" marR="7940" marT="79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Narrow" panose="020B0606020202030204" pitchFamily="34" charset="0"/>
                        </a:rPr>
                        <a:t>113</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b"/>
                      <a:r>
                        <a:rPr lang="en-US" sz="1600" b="0" i="0" u="none" strike="noStrike" dirty="0">
                          <a:solidFill>
                            <a:srgbClr val="000000"/>
                          </a:solidFill>
                          <a:effectLst/>
                          <a:latin typeface="Arial Narrow" panose="020B0606020202030204" pitchFamily="34" charset="0"/>
                        </a:rPr>
                        <a:t>Service Coordination</a:t>
                      </a:r>
                    </a:p>
                  </a:txBody>
                  <a:tcPr marL="7940" marR="7940" marT="79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1021196"/>
                  </a:ext>
                </a:extLst>
              </a:tr>
              <a:tr h="259478">
                <a:tc>
                  <a:txBody>
                    <a:bodyPr/>
                    <a:lstStyle/>
                    <a:p>
                      <a:pPr algn="ctr" fontAlgn="b"/>
                      <a:r>
                        <a:rPr lang="en-US" sz="1600" b="0" i="0" u="none" strike="noStrike" dirty="0">
                          <a:solidFill>
                            <a:srgbClr val="000000"/>
                          </a:solidFill>
                          <a:effectLst/>
                          <a:latin typeface="Arial Narrow" panose="020B0606020202030204" pitchFamily="34" charset="0"/>
                        </a:rPr>
                        <a:t> </a:t>
                      </a:r>
                    </a:p>
                  </a:txBody>
                  <a:tcPr marL="7940" marR="7940" marT="794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600" b="0" i="0" u="none" strike="noStrike" dirty="0">
                          <a:solidFill>
                            <a:srgbClr val="000000"/>
                          </a:solidFill>
                          <a:effectLst/>
                          <a:latin typeface="Arial Narrow" panose="020B0606020202030204" pitchFamily="34" charset="0"/>
                        </a:rPr>
                        <a:t> </a:t>
                      </a:r>
                    </a:p>
                  </a:txBody>
                  <a:tcPr marL="7940" marR="7940" marT="79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600" b="0" i="0" u="none" strike="noStrike" dirty="0">
                          <a:solidFill>
                            <a:srgbClr val="000000"/>
                          </a:solidFill>
                          <a:effectLst/>
                          <a:latin typeface="Arial Narrow" panose="020B0606020202030204" pitchFamily="34" charset="0"/>
                        </a:rPr>
                        <a:t> </a:t>
                      </a:r>
                    </a:p>
                  </a:txBody>
                  <a:tcPr marL="7940" marR="7940" marT="79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600" b="0" i="0" u="none" strike="noStrike" dirty="0">
                          <a:solidFill>
                            <a:srgbClr val="000000"/>
                          </a:solidFill>
                          <a:effectLst/>
                          <a:latin typeface="Arial Narrow" panose="020B0606020202030204" pitchFamily="34" charset="0"/>
                        </a:rPr>
                        <a:t> </a:t>
                      </a:r>
                    </a:p>
                  </a:txBody>
                  <a:tcPr marL="7940" marR="7940" marT="79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7940" marR="7940" marT="794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21899660"/>
                  </a:ext>
                </a:extLst>
              </a:tr>
              <a:tr h="259478">
                <a:tc>
                  <a:txBody>
                    <a:bodyPr/>
                    <a:lstStyle/>
                    <a:p>
                      <a:pPr algn="ctr" fontAlgn="b"/>
                      <a:r>
                        <a:rPr lang="en-US" sz="1600" b="0" i="0" u="none" strike="noStrike" dirty="0">
                          <a:solidFill>
                            <a:srgbClr val="000000"/>
                          </a:solidFill>
                          <a:effectLst/>
                          <a:latin typeface="Arial Narrow" panose="020B0606020202030204" pitchFamily="34" charset="0"/>
                        </a:rPr>
                        <a:t>3.3</a:t>
                      </a:r>
                    </a:p>
                  </a:txBody>
                  <a:tcPr marL="7940" marR="7940" marT="79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Narrow" panose="020B0606020202030204" pitchFamily="34" charset="0"/>
                        </a:rPr>
                        <a:t>142</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b"/>
                      <a:r>
                        <a:rPr lang="en-US" sz="1600" b="0" i="0" u="none" strike="noStrike" dirty="0">
                          <a:solidFill>
                            <a:srgbClr val="000000"/>
                          </a:solidFill>
                          <a:effectLst/>
                          <a:latin typeface="Arial Narrow" panose="020B0606020202030204" pitchFamily="34" charset="0"/>
                        </a:rPr>
                        <a:t>CM Care Coordination</a:t>
                      </a:r>
                    </a:p>
                  </a:txBody>
                  <a:tcPr marL="7940" marR="7940" marT="79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3724205"/>
                  </a:ext>
                </a:extLst>
              </a:tr>
              <a:tr h="259478">
                <a:tc>
                  <a:txBody>
                    <a:bodyPr/>
                    <a:lstStyle/>
                    <a:p>
                      <a:pPr algn="ctr" fontAlgn="b"/>
                      <a:r>
                        <a:rPr lang="en-US" sz="1600" b="0" i="0" u="none" strike="noStrike" dirty="0">
                          <a:solidFill>
                            <a:srgbClr val="000000"/>
                          </a:solidFill>
                          <a:effectLst/>
                          <a:latin typeface="Arial Narrow" panose="020B0606020202030204" pitchFamily="34" charset="0"/>
                        </a:rPr>
                        <a:t> </a:t>
                      </a:r>
                    </a:p>
                  </a:txBody>
                  <a:tcPr marL="7940" marR="7940" marT="79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Narrow" panose="020B0606020202030204" pitchFamily="34" charset="0"/>
                        </a:rPr>
                        <a:t>143</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b"/>
                      <a:r>
                        <a:rPr lang="en-US" sz="1600" b="0" i="0" u="none" strike="noStrike" dirty="0">
                          <a:solidFill>
                            <a:srgbClr val="000000"/>
                          </a:solidFill>
                          <a:effectLst/>
                          <a:latin typeface="Arial Narrow" panose="020B0606020202030204" pitchFamily="34" charset="0"/>
                        </a:rPr>
                        <a:t>Service Coordination</a:t>
                      </a:r>
                    </a:p>
                  </a:txBody>
                  <a:tcPr marL="7940" marR="7940" marT="79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18310638"/>
                  </a:ext>
                </a:extLst>
              </a:tr>
              <a:tr h="259478">
                <a:tc>
                  <a:txBody>
                    <a:bodyPr/>
                    <a:lstStyle/>
                    <a:p>
                      <a:pPr algn="ctr" fontAlgn="b"/>
                      <a:r>
                        <a:rPr lang="en-US" sz="1600" b="0" i="0" u="none" strike="noStrike" dirty="0">
                          <a:solidFill>
                            <a:srgbClr val="000000"/>
                          </a:solidFill>
                          <a:effectLst/>
                          <a:latin typeface="Arial Narrow" panose="020B0606020202030204" pitchFamily="34" charset="0"/>
                        </a:rPr>
                        <a:t> </a:t>
                      </a:r>
                    </a:p>
                  </a:txBody>
                  <a:tcPr marL="7940" marR="7940" marT="794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600" b="0" i="0" u="none" strike="noStrike" dirty="0">
                          <a:solidFill>
                            <a:srgbClr val="000000"/>
                          </a:solidFill>
                          <a:effectLst/>
                          <a:latin typeface="Arial Narrow" panose="020B0606020202030204" pitchFamily="34" charset="0"/>
                        </a:rPr>
                        <a:t> </a:t>
                      </a:r>
                    </a:p>
                  </a:txBody>
                  <a:tcPr marL="7940" marR="7940" marT="79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600" b="0" i="0" u="none" strike="noStrike" dirty="0">
                          <a:solidFill>
                            <a:srgbClr val="000000"/>
                          </a:solidFill>
                          <a:effectLst/>
                          <a:latin typeface="Arial Narrow" panose="020B0606020202030204" pitchFamily="34" charset="0"/>
                        </a:rPr>
                        <a:t> </a:t>
                      </a:r>
                    </a:p>
                  </a:txBody>
                  <a:tcPr marL="7940" marR="7940" marT="79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600" b="0" i="0" u="none" strike="noStrike" dirty="0">
                          <a:solidFill>
                            <a:srgbClr val="000000"/>
                          </a:solidFill>
                          <a:effectLst/>
                          <a:latin typeface="Arial Narrow" panose="020B0606020202030204" pitchFamily="34" charset="0"/>
                        </a:rPr>
                        <a:t> </a:t>
                      </a:r>
                    </a:p>
                  </a:txBody>
                  <a:tcPr marL="7940" marR="7940" marT="79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7940" marR="7940" marT="794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933124259"/>
                  </a:ext>
                </a:extLst>
              </a:tr>
              <a:tr h="259478">
                <a:tc>
                  <a:txBody>
                    <a:bodyPr/>
                    <a:lstStyle/>
                    <a:p>
                      <a:pPr algn="ctr" fontAlgn="b"/>
                      <a:r>
                        <a:rPr lang="en-US" sz="1600" b="0" i="0" u="none" strike="noStrike" dirty="0">
                          <a:solidFill>
                            <a:srgbClr val="000000"/>
                          </a:solidFill>
                          <a:effectLst/>
                          <a:latin typeface="Arial Narrow" panose="020B0606020202030204" pitchFamily="34" charset="0"/>
                        </a:rPr>
                        <a:t>3.5</a:t>
                      </a:r>
                    </a:p>
                  </a:txBody>
                  <a:tcPr marL="7940" marR="7940" marT="79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Narrow" panose="020B0606020202030204" pitchFamily="34" charset="0"/>
                        </a:rPr>
                        <a:t>172</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b"/>
                      <a:r>
                        <a:rPr lang="en-US" sz="1600" b="0" i="0" u="none" strike="noStrike" dirty="0">
                          <a:solidFill>
                            <a:srgbClr val="000000"/>
                          </a:solidFill>
                          <a:effectLst/>
                          <a:latin typeface="Arial Narrow" panose="020B0606020202030204" pitchFamily="34" charset="0"/>
                        </a:rPr>
                        <a:t>CM Care Coordination</a:t>
                      </a:r>
                    </a:p>
                  </a:txBody>
                  <a:tcPr marL="7940" marR="7940" marT="79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85345487"/>
                  </a:ext>
                </a:extLst>
              </a:tr>
              <a:tr h="259478">
                <a:tc>
                  <a:txBody>
                    <a:bodyPr/>
                    <a:lstStyle/>
                    <a:p>
                      <a:pPr algn="ctr" fontAlgn="b"/>
                      <a:r>
                        <a:rPr lang="en-US" sz="1600" b="0" i="0" u="none" strike="noStrike" dirty="0">
                          <a:solidFill>
                            <a:srgbClr val="000000"/>
                          </a:solidFill>
                          <a:effectLst/>
                          <a:latin typeface="Arial Narrow" panose="020B0606020202030204" pitchFamily="34" charset="0"/>
                        </a:rPr>
                        <a:t> </a:t>
                      </a:r>
                    </a:p>
                  </a:txBody>
                  <a:tcPr marL="7940" marR="7940" marT="79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Narrow" panose="020B0606020202030204" pitchFamily="34" charset="0"/>
                        </a:rPr>
                        <a:t>173</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b"/>
                      <a:r>
                        <a:rPr lang="en-US" sz="1600" b="0" i="0" u="none" strike="noStrike" dirty="0">
                          <a:solidFill>
                            <a:srgbClr val="000000"/>
                          </a:solidFill>
                          <a:effectLst/>
                          <a:latin typeface="Arial Narrow" panose="020B0606020202030204" pitchFamily="34" charset="0"/>
                        </a:rPr>
                        <a:t>Service Coordination</a:t>
                      </a:r>
                    </a:p>
                  </a:txBody>
                  <a:tcPr marL="7940" marR="7940" marT="79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70504714"/>
                  </a:ext>
                </a:extLst>
              </a:tr>
              <a:tr h="259478">
                <a:tc>
                  <a:txBody>
                    <a:bodyPr/>
                    <a:lstStyle/>
                    <a:p>
                      <a:pPr algn="ctr" fontAlgn="b"/>
                      <a:r>
                        <a:rPr lang="en-US" sz="1600" b="0" i="0" u="none" strike="noStrike" dirty="0">
                          <a:solidFill>
                            <a:srgbClr val="000000"/>
                          </a:solidFill>
                          <a:effectLst/>
                          <a:latin typeface="Arial Narrow" panose="020B0606020202030204" pitchFamily="34" charset="0"/>
                        </a:rPr>
                        <a:t> </a:t>
                      </a:r>
                    </a:p>
                  </a:txBody>
                  <a:tcPr marL="7940" marR="7940" marT="794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600" b="0" i="0" u="none" strike="noStrike" dirty="0">
                          <a:solidFill>
                            <a:srgbClr val="000000"/>
                          </a:solidFill>
                          <a:effectLst/>
                          <a:latin typeface="Arial Narrow" panose="020B0606020202030204" pitchFamily="34" charset="0"/>
                        </a:rPr>
                        <a:t> </a:t>
                      </a:r>
                    </a:p>
                  </a:txBody>
                  <a:tcPr marL="7940" marR="7940" marT="794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600" b="0" i="0" u="none" strike="noStrike" dirty="0">
                          <a:solidFill>
                            <a:srgbClr val="000000"/>
                          </a:solidFill>
                          <a:effectLst/>
                          <a:latin typeface="Arial Narrow" panose="020B0606020202030204" pitchFamily="34" charset="0"/>
                        </a:rPr>
                        <a:t> </a:t>
                      </a:r>
                    </a:p>
                  </a:txBody>
                  <a:tcPr marL="7940" marR="7940" marT="794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600" b="0" i="0" u="none" strike="noStrike" dirty="0">
                          <a:solidFill>
                            <a:srgbClr val="000000"/>
                          </a:solidFill>
                          <a:effectLst/>
                          <a:latin typeface="Arial Narrow" panose="020B0606020202030204" pitchFamily="34" charset="0"/>
                        </a:rPr>
                        <a:t> </a:t>
                      </a:r>
                    </a:p>
                  </a:txBody>
                  <a:tcPr marL="7940" marR="7940" marT="794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7940" marR="7940" marT="794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181416287"/>
                  </a:ext>
                </a:extLst>
              </a:tr>
              <a:tr h="259478">
                <a:tc>
                  <a:txBody>
                    <a:bodyPr/>
                    <a:lstStyle/>
                    <a:p>
                      <a:pPr algn="l" fontAlgn="b"/>
                      <a:r>
                        <a:rPr lang="en-US" sz="1600" b="0" i="0" u="none" strike="noStrike" dirty="0">
                          <a:solidFill>
                            <a:srgbClr val="000000"/>
                          </a:solidFill>
                          <a:effectLst/>
                          <a:latin typeface="Arial Narrow" panose="020B0606020202030204" pitchFamily="34" charset="0"/>
                        </a:rPr>
                        <a:t>CM Service</a:t>
                      </a:r>
                    </a:p>
                  </a:txBody>
                  <a:tcPr marL="7940" marR="7940" marT="794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fontAlgn="b"/>
                      <a:r>
                        <a:rPr lang="en-US" sz="1600" b="0" i="0" u="none" strike="noStrike" dirty="0">
                          <a:solidFill>
                            <a:srgbClr val="000000"/>
                          </a:solidFill>
                          <a:effectLst/>
                          <a:latin typeface="Arial Narrow" panose="020B0606020202030204" pitchFamily="34" charset="0"/>
                        </a:rPr>
                        <a:t> </a:t>
                      </a:r>
                    </a:p>
                  </a:txBody>
                  <a:tcPr marL="7940" marR="7940" marT="794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gridSpan="3">
                  <a:txBody>
                    <a:bodyPr/>
                    <a:lstStyle/>
                    <a:p>
                      <a:pPr algn="ctr" fontAlgn="b"/>
                      <a:r>
                        <a:rPr lang="en-US" sz="1600" b="0" i="0" u="none" strike="noStrike" dirty="0">
                          <a:solidFill>
                            <a:srgbClr val="000000"/>
                          </a:solidFill>
                          <a:effectLst/>
                          <a:latin typeface="Arial Narrow" panose="020B0606020202030204" pitchFamily="34" charset="0"/>
                        </a:rPr>
                        <a:t>Description of Service</a:t>
                      </a:r>
                    </a:p>
                  </a:txBody>
                  <a:tcPr marL="7940" marR="7940" marT="79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24427894"/>
                  </a:ext>
                </a:extLst>
              </a:tr>
              <a:tr h="843144">
                <a:tc gridSpan="2">
                  <a:txBody>
                    <a:bodyPr/>
                    <a:lstStyle/>
                    <a:p>
                      <a:pPr algn="l" fontAlgn="ctr"/>
                      <a:r>
                        <a:rPr lang="en-US" sz="1600" b="0" i="0" u="none" strike="noStrike" dirty="0">
                          <a:solidFill>
                            <a:srgbClr val="000000"/>
                          </a:solidFill>
                          <a:effectLst/>
                          <a:latin typeface="Arial Narrow" panose="020B0606020202030204" pitchFamily="34" charset="0"/>
                        </a:rPr>
                        <a:t> CM-Care Coordination</a:t>
                      </a:r>
                    </a:p>
                  </a:txBody>
                  <a:tcPr marL="7940" marR="7940" marT="794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algn="l" fontAlgn="ctr"/>
                      <a:r>
                        <a:rPr lang="en-US" sz="1600" b="0" i="0" u="none" strike="noStrike" dirty="0">
                          <a:solidFill>
                            <a:srgbClr val="000000"/>
                          </a:solidFill>
                          <a:effectLst/>
                          <a:latin typeface="Arial Narrow" panose="020B0606020202030204" pitchFamily="34" charset="0"/>
                        </a:rPr>
                        <a:t>Coordination of care for clients in DMC-ODS without disruptions to services; this would include any care coordination to </a:t>
                      </a:r>
                      <a:r>
                        <a:rPr lang="en-US" sz="1600" b="0" i="0" u="sng" strike="noStrike" dirty="0">
                          <a:solidFill>
                            <a:srgbClr val="000000"/>
                          </a:solidFill>
                          <a:effectLst/>
                          <a:latin typeface="Arial Narrow" panose="020B0606020202030204" pitchFamily="34" charset="0"/>
                        </a:rPr>
                        <a:t>transition to a lower level of SUD care</a:t>
                      </a:r>
                      <a:r>
                        <a:rPr lang="en-US" sz="1600" b="0" i="0" u="none" strike="noStrike" dirty="0">
                          <a:solidFill>
                            <a:srgbClr val="000000"/>
                          </a:solidFill>
                          <a:effectLst/>
                          <a:latin typeface="Arial Narrow" panose="020B0606020202030204" pitchFamily="34" charset="0"/>
                        </a:rPr>
                        <a:t>.</a:t>
                      </a:r>
                    </a:p>
                  </a:txBody>
                  <a:tcPr marL="7940" marR="7940" marT="794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52080587"/>
                  </a:ext>
                </a:extLst>
              </a:tr>
              <a:tr h="811474">
                <a:tc gridSpan="2">
                  <a:txBody>
                    <a:bodyPr/>
                    <a:lstStyle/>
                    <a:p>
                      <a:pPr algn="l" fontAlgn="ctr"/>
                      <a:r>
                        <a:rPr lang="en-US" sz="1600" b="0" i="0" u="none" strike="noStrike" dirty="0">
                          <a:solidFill>
                            <a:srgbClr val="000000"/>
                          </a:solidFill>
                          <a:effectLst/>
                          <a:latin typeface="Arial Narrow" panose="020B0606020202030204" pitchFamily="34" charset="0"/>
                        </a:rPr>
                        <a:t> Service Coordination</a:t>
                      </a:r>
                    </a:p>
                  </a:txBody>
                  <a:tcPr marL="7940" marR="7940" marT="794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algn="l" fontAlgn="b"/>
                      <a:r>
                        <a:rPr lang="en-US" sz="1600" b="0" i="0" u="none" strike="noStrike" dirty="0">
                          <a:solidFill>
                            <a:srgbClr val="000000"/>
                          </a:solidFill>
                          <a:effectLst/>
                          <a:latin typeface="Arial Narrow" panose="020B0606020202030204" pitchFamily="34" charset="0"/>
                        </a:rPr>
                        <a:t>Services provided to assist clients to access needed medical, educational, social, prevocational, vocational, rehabilitative, or other community services</a:t>
                      </a:r>
                    </a:p>
                  </a:txBody>
                  <a:tcPr marL="7940" marR="7940" marT="794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71279372"/>
                  </a:ext>
                </a:extLst>
              </a:tr>
              <a:tr h="399482">
                <a:tc gridSpan="5">
                  <a:txBody>
                    <a:bodyPr/>
                    <a:lstStyle/>
                    <a:p>
                      <a:pPr algn="l" fontAlgn="ctr"/>
                      <a:r>
                        <a:rPr lang="en-US" sz="1600" b="0" i="0" u="none" strike="noStrike" dirty="0">
                          <a:solidFill>
                            <a:srgbClr val="000000"/>
                          </a:solidFill>
                          <a:effectLst/>
                          <a:latin typeface="Arial Narrow" panose="020B0606020202030204" pitchFamily="34" charset="0"/>
                        </a:rPr>
                        <a:t>NOTE:  Residential Providers cannot bill the daily rate on the client's date of discharge.  However, services provided in transitioning the client to a lower level of SUD care or other service coordination activities can be billed on the discharge date.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41606041"/>
                  </a:ext>
                </a:extLst>
              </a:tr>
            </a:tbl>
          </a:graphicData>
        </a:graphic>
      </p:graphicFrame>
    </p:spTree>
    <p:extLst>
      <p:ext uri="{BB962C8B-B14F-4D97-AF65-F5344CB8AC3E}">
        <p14:creationId xmlns:p14="http://schemas.microsoft.com/office/powerpoint/2010/main" val="1465123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5000">
              <a:schemeClr val="accent1">
                <a:lumMod val="5000"/>
                <a:lumOff val="9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A06239-AAD5-429A-B5B8-B51357691CC1}"/>
              </a:ext>
            </a:extLst>
          </p:cNvPr>
          <p:cNvSpPr>
            <a:spLocks noGrp="1"/>
          </p:cNvSpPr>
          <p:nvPr>
            <p:ph type="sldNum" sz="quarter" idx="12"/>
          </p:nvPr>
        </p:nvSpPr>
        <p:spPr/>
        <p:txBody>
          <a:bodyPr/>
          <a:lstStyle/>
          <a:p>
            <a:fld id="{6E9F442E-095D-414B-A3C1-4D7C903EC540}" type="slidenum">
              <a:rPr lang="uk-UA" smtClean="0"/>
              <a:pPr/>
              <a:t>11</a:t>
            </a:fld>
            <a:endParaRPr lang="uk-UA" dirty="0"/>
          </a:p>
        </p:txBody>
      </p:sp>
      <p:sp>
        <p:nvSpPr>
          <p:cNvPr id="6" name="Content Placeholder 2">
            <a:extLst>
              <a:ext uri="{FF2B5EF4-FFF2-40B4-BE49-F238E27FC236}">
                <a16:creationId xmlns:a16="http://schemas.microsoft.com/office/drawing/2014/main" id="{CA1218DA-3321-4822-89B1-C6AC834AA25C}"/>
              </a:ext>
            </a:extLst>
          </p:cNvPr>
          <p:cNvSpPr txBox="1">
            <a:spLocks/>
          </p:cNvSpPr>
          <p:nvPr/>
        </p:nvSpPr>
        <p:spPr>
          <a:xfrm>
            <a:off x="3829233" y="241815"/>
            <a:ext cx="8902430" cy="3899090"/>
          </a:xfrm>
          <a:prstGeom prst="rect">
            <a:avLst/>
          </a:prstGeom>
        </p:spPr>
        <p:txBody>
          <a:bodyPr vert="horz" lIns="108000" tIns="45720" rIns="91440" bIns="45720" rtlCol="0">
            <a:normAutofit/>
          </a:bodyPr>
          <a:lstStyle>
            <a:lvl1pPr marL="285750" indent="-177750" algn="l" defTabSz="914400" rtl="0" eaLnBrk="1" latinLnBrk="0" hangingPunct="1">
              <a:lnSpc>
                <a:spcPts val="1800"/>
              </a:lnSpc>
              <a:spcBef>
                <a:spcPts val="500"/>
              </a:spcBef>
              <a:buClr>
                <a:schemeClr val="bg2">
                  <a:lumMod val="25000"/>
                </a:schemeClr>
              </a:buClr>
              <a:buSzPct val="130000"/>
              <a:buFont typeface="Arial" charset="0"/>
              <a:buChar char="•"/>
              <a:defRPr sz="1200" b="0" i="0" kern="1200" baseline="0">
                <a:solidFill>
                  <a:schemeClr val="bg2">
                    <a:lumMod val="50000"/>
                  </a:schemeClr>
                </a:solidFill>
                <a:latin typeface="verdana"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buFont typeface="Arial" panose="020B0604020202020204" pitchFamily="34" charset="0"/>
              <a:buChar char="•"/>
            </a:pPr>
            <a:endParaRPr lang="en-US" sz="2000" b="1" dirty="0">
              <a:solidFill>
                <a:schemeClr val="tx1"/>
              </a:solidFill>
              <a:latin typeface="Verdana" panose="020B0604030504040204" pitchFamily="34" charset="0"/>
              <a:ea typeface="Verdana" panose="020B0604030504040204" pitchFamily="34" charset="0"/>
            </a:endParaRPr>
          </a:p>
          <a:p>
            <a:pPr>
              <a:buFont typeface="Arial" panose="020B0604020202020204" pitchFamily="34" charset="0"/>
              <a:buChar char="•"/>
            </a:pPr>
            <a:endParaRPr lang="en-US" sz="2000" b="1" dirty="0">
              <a:solidFill>
                <a:schemeClr val="tx1"/>
              </a:solidFill>
              <a:latin typeface="Verdana" panose="020B0604030504040204" pitchFamily="34" charset="0"/>
              <a:ea typeface="Verdana" panose="020B0604030504040204" pitchFamily="34" charset="0"/>
            </a:endParaRPr>
          </a:p>
          <a:p>
            <a:pPr>
              <a:buFont typeface="Arial" panose="020B0604020202020204" pitchFamily="34" charset="0"/>
              <a:buChar char="•"/>
            </a:pPr>
            <a:endParaRPr lang="en-US" sz="2000" b="1" dirty="0">
              <a:solidFill>
                <a:schemeClr val="tx1"/>
              </a:solidFill>
              <a:latin typeface="Verdana" panose="020B0604030504040204" pitchFamily="34" charset="0"/>
              <a:ea typeface="Verdana" panose="020B0604030504040204" pitchFamily="34" charset="0"/>
            </a:endParaRPr>
          </a:p>
          <a:p>
            <a:pPr>
              <a:buFont typeface="Arial" panose="020B0604020202020204" pitchFamily="34" charset="0"/>
              <a:buChar char="•"/>
            </a:pPr>
            <a:endParaRPr lang="en-US" sz="2000" b="1" dirty="0">
              <a:solidFill>
                <a:schemeClr val="tx1"/>
              </a:solidFill>
              <a:latin typeface="Verdana" panose="020B0604030504040204" pitchFamily="34" charset="0"/>
              <a:ea typeface="Verdana" panose="020B0604030504040204" pitchFamily="34" charset="0"/>
            </a:endParaRPr>
          </a:p>
        </p:txBody>
      </p:sp>
      <p:sp>
        <p:nvSpPr>
          <p:cNvPr id="7" name="Title 1">
            <a:extLst>
              <a:ext uri="{FF2B5EF4-FFF2-40B4-BE49-F238E27FC236}">
                <a16:creationId xmlns:a16="http://schemas.microsoft.com/office/drawing/2014/main" id="{E688FD1E-2983-4342-85A7-2A10B3CCC39B}"/>
              </a:ext>
            </a:extLst>
          </p:cNvPr>
          <p:cNvSpPr>
            <a:spLocks noGrp="1"/>
          </p:cNvSpPr>
          <p:nvPr>
            <p:ph type="ctrTitle"/>
          </p:nvPr>
        </p:nvSpPr>
        <p:spPr>
          <a:xfrm>
            <a:off x="577049" y="487037"/>
            <a:ext cx="10776751" cy="480131"/>
          </a:xfrm>
        </p:spPr>
        <p:txBody>
          <a:bodyPr/>
          <a:lstStyle/>
          <a:p>
            <a:pPr algn="ctr"/>
            <a:r>
              <a:rPr lang="en-US" dirty="0"/>
              <a:t>Case Management Activities</a:t>
            </a:r>
            <a:endParaRPr lang="en-US" sz="1800" dirty="0"/>
          </a:p>
        </p:txBody>
      </p:sp>
      <p:sp>
        <p:nvSpPr>
          <p:cNvPr id="8" name="Content Placeholder 2">
            <a:extLst>
              <a:ext uri="{FF2B5EF4-FFF2-40B4-BE49-F238E27FC236}">
                <a16:creationId xmlns:a16="http://schemas.microsoft.com/office/drawing/2014/main" id="{4F48C3CD-A4DB-4B95-B194-4C88FE4EF027}"/>
              </a:ext>
            </a:extLst>
          </p:cNvPr>
          <p:cNvSpPr>
            <a:spLocks noGrp="1"/>
          </p:cNvSpPr>
          <p:nvPr>
            <p:ph type="subTitle" idx="1"/>
          </p:nvPr>
        </p:nvSpPr>
        <p:spPr>
          <a:xfrm>
            <a:off x="2242513" y="2065704"/>
            <a:ext cx="9431744" cy="3182923"/>
          </a:xfrm>
        </p:spPr>
        <p:txBody>
          <a:bodyPr/>
          <a:lstStyle/>
          <a:p>
            <a:pPr marL="0" indent="0">
              <a:buNone/>
            </a:pPr>
            <a:r>
              <a:rPr lang="en-US" sz="2000" dirty="0">
                <a:solidFill>
                  <a:schemeClr val="tx1"/>
                </a:solidFill>
              </a:rPr>
              <a:t>The following reference table may be used as a tool to ensure that core functions of case management and their respective activities are being performed.  This table offers some examples of activities that could be covered in sessions, when applicable and are billable.  The examples should not be considered an exhaustive list of case management activities.</a:t>
            </a:r>
          </a:p>
          <a:p>
            <a:pPr marL="0" indent="0">
              <a:buNone/>
            </a:pPr>
            <a:endParaRPr lang="en-US" sz="2000" dirty="0">
              <a:solidFill>
                <a:schemeClr val="tx1"/>
              </a:solidFill>
            </a:endParaRPr>
          </a:p>
          <a:p>
            <a:pPr marL="0" indent="0">
              <a:buNone/>
            </a:pPr>
            <a:endParaRPr lang="en-US" sz="2000" dirty="0">
              <a:solidFill>
                <a:schemeClr val="tx1"/>
              </a:solidFill>
            </a:endParaRPr>
          </a:p>
          <a:p>
            <a:pPr marL="0" indent="0">
              <a:buNone/>
            </a:pPr>
            <a:endParaRPr lang="en-US" sz="2000" dirty="0">
              <a:solidFill>
                <a:schemeClr val="tx1"/>
              </a:solidFill>
            </a:endParaRPr>
          </a:p>
          <a:p>
            <a:pPr marL="0" indent="0">
              <a:buNone/>
            </a:pPr>
            <a:endParaRPr lang="en-US" sz="2000" dirty="0">
              <a:solidFill>
                <a:schemeClr val="tx1"/>
              </a:solidFill>
            </a:endParaRPr>
          </a:p>
          <a:p>
            <a:pPr marL="0" indent="0">
              <a:buNone/>
            </a:pPr>
            <a:r>
              <a:rPr lang="en-US" sz="2000" dirty="0">
                <a:solidFill>
                  <a:schemeClr val="tx1"/>
                </a:solidFill>
              </a:rPr>
              <a:t>NOTE:  Case management services must be provided by either registered/certified Counselors or LPHAs in order to be billable.  </a:t>
            </a:r>
          </a:p>
        </p:txBody>
      </p:sp>
    </p:spTree>
    <p:extLst>
      <p:ext uri="{BB962C8B-B14F-4D97-AF65-F5344CB8AC3E}">
        <p14:creationId xmlns:p14="http://schemas.microsoft.com/office/powerpoint/2010/main" val="1401359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5000">
              <a:schemeClr val="accent1">
                <a:lumMod val="5000"/>
                <a:lumOff val="9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A06239-AAD5-429A-B5B8-B51357691CC1}"/>
              </a:ext>
            </a:extLst>
          </p:cNvPr>
          <p:cNvSpPr>
            <a:spLocks noGrp="1"/>
          </p:cNvSpPr>
          <p:nvPr>
            <p:ph type="sldNum" sz="quarter" idx="12"/>
          </p:nvPr>
        </p:nvSpPr>
        <p:spPr/>
        <p:txBody>
          <a:bodyPr/>
          <a:lstStyle/>
          <a:p>
            <a:fld id="{6E9F442E-095D-414B-A3C1-4D7C903EC540}" type="slidenum">
              <a:rPr lang="uk-UA" smtClean="0"/>
              <a:pPr/>
              <a:t>12</a:t>
            </a:fld>
            <a:endParaRPr lang="uk-UA" dirty="0"/>
          </a:p>
        </p:txBody>
      </p:sp>
      <p:sp>
        <p:nvSpPr>
          <p:cNvPr id="6" name="Content Placeholder 2">
            <a:extLst>
              <a:ext uri="{FF2B5EF4-FFF2-40B4-BE49-F238E27FC236}">
                <a16:creationId xmlns:a16="http://schemas.microsoft.com/office/drawing/2014/main" id="{CA1218DA-3321-4822-89B1-C6AC834AA25C}"/>
              </a:ext>
            </a:extLst>
          </p:cNvPr>
          <p:cNvSpPr txBox="1">
            <a:spLocks/>
          </p:cNvSpPr>
          <p:nvPr/>
        </p:nvSpPr>
        <p:spPr>
          <a:xfrm>
            <a:off x="3829233" y="241815"/>
            <a:ext cx="8902430" cy="3899090"/>
          </a:xfrm>
          <a:prstGeom prst="rect">
            <a:avLst/>
          </a:prstGeom>
        </p:spPr>
        <p:txBody>
          <a:bodyPr vert="horz" lIns="108000" tIns="45720" rIns="91440" bIns="45720" rtlCol="0">
            <a:normAutofit/>
          </a:bodyPr>
          <a:lstStyle>
            <a:lvl1pPr marL="285750" indent="-177750" algn="l" defTabSz="914400" rtl="0" eaLnBrk="1" latinLnBrk="0" hangingPunct="1">
              <a:lnSpc>
                <a:spcPts val="1800"/>
              </a:lnSpc>
              <a:spcBef>
                <a:spcPts val="500"/>
              </a:spcBef>
              <a:buClr>
                <a:schemeClr val="bg2">
                  <a:lumMod val="25000"/>
                </a:schemeClr>
              </a:buClr>
              <a:buSzPct val="130000"/>
              <a:buFont typeface="Arial" charset="0"/>
              <a:buChar char="•"/>
              <a:defRPr sz="1200" b="0" i="0" kern="1200" baseline="0">
                <a:solidFill>
                  <a:schemeClr val="bg2">
                    <a:lumMod val="50000"/>
                  </a:schemeClr>
                </a:solidFill>
                <a:latin typeface="verdana"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buFont typeface="Arial" panose="020B0604020202020204" pitchFamily="34" charset="0"/>
              <a:buChar char="•"/>
            </a:pPr>
            <a:endParaRPr lang="en-US" sz="2000" b="1" dirty="0">
              <a:solidFill>
                <a:schemeClr val="tx1"/>
              </a:solidFill>
              <a:latin typeface="Verdana" panose="020B0604030504040204" pitchFamily="34" charset="0"/>
              <a:ea typeface="Verdana" panose="020B0604030504040204" pitchFamily="34" charset="0"/>
            </a:endParaRPr>
          </a:p>
          <a:p>
            <a:pPr>
              <a:buFont typeface="Arial" panose="020B0604020202020204" pitchFamily="34" charset="0"/>
              <a:buChar char="•"/>
            </a:pPr>
            <a:endParaRPr lang="en-US" sz="2000" b="1" dirty="0">
              <a:solidFill>
                <a:schemeClr val="tx1"/>
              </a:solidFill>
              <a:latin typeface="Verdana" panose="020B0604030504040204" pitchFamily="34" charset="0"/>
              <a:ea typeface="Verdana" panose="020B0604030504040204" pitchFamily="34" charset="0"/>
            </a:endParaRPr>
          </a:p>
          <a:p>
            <a:pPr>
              <a:buFont typeface="Arial" panose="020B0604020202020204" pitchFamily="34" charset="0"/>
              <a:buChar char="•"/>
            </a:pPr>
            <a:endParaRPr lang="en-US" sz="2000" b="1" dirty="0">
              <a:solidFill>
                <a:schemeClr val="tx1"/>
              </a:solidFill>
              <a:latin typeface="Verdana" panose="020B0604030504040204" pitchFamily="34" charset="0"/>
              <a:ea typeface="Verdana" panose="020B0604030504040204" pitchFamily="34" charset="0"/>
            </a:endParaRPr>
          </a:p>
          <a:p>
            <a:pPr>
              <a:buFont typeface="Arial" panose="020B0604020202020204" pitchFamily="34" charset="0"/>
              <a:buChar char="•"/>
            </a:pPr>
            <a:endParaRPr lang="en-US" sz="2000" b="1" dirty="0">
              <a:solidFill>
                <a:schemeClr val="tx1"/>
              </a:solidFill>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5233DB65-7259-4015-8156-7987B46C7AC9}"/>
              </a:ext>
            </a:extLst>
          </p:cNvPr>
          <p:cNvSpPr txBox="1"/>
          <p:nvPr/>
        </p:nvSpPr>
        <p:spPr>
          <a:xfrm>
            <a:off x="870494" y="860148"/>
            <a:ext cx="461665" cy="1434662"/>
          </a:xfrm>
          <a:prstGeom prst="rect">
            <a:avLst/>
          </a:prstGeom>
          <a:solidFill>
            <a:schemeClr val="accent1">
              <a:lumMod val="40000"/>
              <a:lumOff val="60000"/>
            </a:schemeClr>
          </a:solidFill>
        </p:spPr>
        <p:txBody>
          <a:bodyPr vert="vert270" wrap="square" rtlCol="0">
            <a:spAutoFit/>
          </a:bodyPr>
          <a:lstStyle/>
          <a:p>
            <a:pPr algn="ctr"/>
            <a:r>
              <a:rPr lang="en-US" dirty="0"/>
              <a:t>Connection</a:t>
            </a:r>
          </a:p>
        </p:txBody>
      </p:sp>
      <p:sp>
        <p:nvSpPr>
          <p:cNvPr id="7" name="TextBox 6">
            <a:extLst>
              <a:ext uri="{FF2B5EF4-FFF2-40B4-BE49-F238E27FC236}">
                <a16:creationId xmlns:a16="http://schemas.microsoft.com/office/drawing/2014/main" id="{4D4F0724-69EB-4260-B901-758BBF5A1F86}"/>
              </a:ext>
            </a:extLst>
          </p:cNvPr>
          <p:cNvSpPr txBox="1"/>
          <p:nvPr/>
        </p:nvSpPr>
        <p:spPr>
          <a:xfrm>
            <a:off x="876075" y="2304354"/>
            <a:ext cx="461665" cy="2159875"/>
          </a:xfrm>
          <a:prstGeom prst="rect">
            <a:avLst/>
          </a:prstGeom>
          <a:solidFill>
            <a:schemeClr val="accent2">
              <a:lumMod val="40000"/>
              <a:lumOff val="60000"/>
            </a:schemeClr>
          </a:solidFill>
        </p:spPr>
        <p:txBody>
          <a:bodyPr vert="vert270" wrap="square" rtlCol="0">
            <a:spAutoFit/>
          </a:bodyPr>
          <a:lstStyle/>
          <a:p>
            <a:pPr algn="ctr"/>
            <a:r>
              <a:rPr lang="en-US" dirty="0"/>
              <a:t>Coordination</a:t>
            </a:r>
          </a:p>
        </p:txBody>
      </p:sp>
      <p:sp>
        <p:nvSpPr>
          <p:cNvPr id="8" name="TextBox 7">
            <a:extLst>
              <a:ext uri="{FF2B5EF4-FFF2-40B4-BE49-F238E27FC236}">
                <a16:creationId xmlns:a16="http://schemas.microsoft.com/office/drawing/2014/main" id="{86692D3F-EBCD-488C-8967-88A3614081C1}"/>
              </a:ext>
            </a:extLst>
          </p:cNvPr>
          <p:cNvSpPr txBox="1"/>
          <p:nvPr/>
        </p:nvSpPr>
        <p:spPr>
          <a:xfrm>
            <a:off x="870493" y="4454685"/>
            <a:ext cx="461665" cy="1901665"/>
          </a:xfrm>
          <a:prstGeom prst="rect">
            <a:avLst/>
          </a:prstGeom>
          <a:solidFill>
            <a:schemeClr val="accent4">
              <a:lumMod val="40000"/>
              <a:lumOff val="60000"/>
            </a:schemeClr>
          </a:solidFill>
        </p:spPr>
        <p:txBody>
          <a:bodyPr vert="vert270" wrap="square" rtlCol="0">
            <a:spAutoFit/>
          </a:bodyPr>
          <a:lstStyle/>
          <a:p>
            <a:pPr algn="ctr"/>
            <a:r>
              <a:rPr lang="en-US" dirty="0"/>
              <a:t>Communication</a:t>
            </a:r>
          </a:p>
        </p:txBody>
      </p:sp>
      <p:pic>
        <p:nvPicPr>
          <p:cNvPr id="2" name="Picture 1"/>
          <p:cNvPicPr>
            <a:picLocks noChangeAspect="1"/>
          </p:cNvPicPr>
          <p:nvPr/>
        </p:nvPicPr>
        <p:blipFill>
          <a:blip r:embed="rId3"/>
          <a:stretch>
            <a:fillRect/>
          </a:stretch>
        </p:blipFill>
        <p:spPr>
          <a:xfrm>
            <a:off x="1343322" y="412235"/>
            <a:ext cx="10687707" cy="5944115"/>
          </a:xfrm>
          <a:prstGeom prst="rect">
            <a:avLst/>
          </a:prstGeom>
        </p:spPr>
      </p:pic>
    </p:spTree>
    <p:extLst>
      <p:ext uri="{BB962C8B-B14F-4D97-AF65-F5344CB8AC3E}">
        <p14:creationId xmlns:p14="http://schemas.microsoft.com/office/powerpoint/2010/main" val="2432739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198D9F9-72F1-4596-8D15-7054A1473DDF}"/>
              </a:ext>
            </a:extLst>
          </p:cNvPr>
          <p:cNvSpPr txBox="1"/>
          <p:nvPr/>
        </p:nvSpPr>
        <p:spPr>
          <a:xfrm>
            <a:off x="479999" y="1715826"/>
            <a:ext cx="4787466" cy="377206"/>
          </a:xfrm>
          <a:prstGeom prst="rect">
            <a:avLst/>
          </a:prstGeom>
          <a:solidFill>
            <a:srgbClr val="92D050"/>
          </a:solidFill>
          <a:ln>
            <a:solidFill>
              <a:schemeClr val="tx1">
                <a:lumMod val="95000"/>
                <a:lumOff val="5000"/>
              </a:schemeClr>
            </a:solidFill>
          </a:ln>
        </p:spPr>
        <p:txBody>
          <a:bodyPr wrap="square" rtlCol="0">
            <a:spAutoFit/>
          </a:bodyPr>
          <a:lstStyle/>
          <a:p>
            <a:pPr algn="ctr"/>
            <a:r>
              <a:rPr lang="en-US" dirty="0"/>
              <a:t>BILLABLE</a:t>
            </a:r>
          </a:p>
        </p:txBody>
      </p:sp>
      <p:sp>
        <p:nvSpPr>
          <p:cNvPr id="15" name="TextBox 14">
            <a:extLst>
              <a:ext uri="{FF2B5EF4-FFF2-40B4-BE49-F238E27FC236}">
                <a16:creationId xmlns:a16="http://schemas.microsoft.com/office/drawing/2014/main" id="{3338CEEE-FF32-4BFD-9F73-B6756151F770}"/>
              </a:ext>
            </a:extLst>
          </p:cNvPr>
          <p:cNvSpPr txBox="1"/>
          <p:nvPr/>
        </p:nvSpPr>
        <p:spPr>
          <a:xfrm>
            <a:off x="5272716" y="1715825"/>
            <a:ext cx="6438949" cy="369333"/>
          </a:xfrm>
          <a:prstGeom prst="rect">
            <a:avLst/>
          </a:prstGeom>
          <a:solidFill>
            <a:srgbClr val="FF0000"/>
          </a:solidFill>
          <a:ln>
            <a:solidFill>
              <a:schemeClr val="tx1">
                <a:lumMod val="95000"/>
                <a:lumOff val="5000"/>
              </a:schemeClr>
            </a:solidFill>
          </a:ln>
        </p:spPr>
        <p:txBody>
          <a:bodyPr wrap="square" rtlCol="0">
            <a:spAutoFit/>
          </a:bodyPr>
          <a:lstStyle/>
          <a:p>
            <a:pPr algn="ctr"/>
            <a:r>
              <a:rPr lang="en-US" dirty="0"/>
              <a:t>NOT BILLABLE</a:t>
            </a:r>
          </a:p>
        </p:txBody>
      </p:sp>
      <p:sp>
        <p:nvSpPr>
          <p:cNvPr id="19" name="TextBox 18">
            <a:extLst>
              <a:ext uri="{FF2B5EF4-FFF2-40B4-BE49-F238E27FC236}">
                <a16:creationId xmlns:a16="http://schemas.microsoft.com/office/drawing/2014/main" id="{99FD256A-428E-4EE4-A212-FE609FDFBC4D}"/>
              </a:ext>
            </a:extLst>
          </p:cNvPr>
          <p:cNvSpPr txBox="1">
            <a:spLocks noChangeAspect="1"/>
          </p:cNvSpPr>
          <p:nvPr/>
        </p:nvSpPr>
        <p:spPr>
          <a:xfrm>
            <a:off x="479999" y="2093032"/>
            <a:ext cx="4776959" cy="1696166"/>
          </a:xfrm>
          <a:prstGeom prst="rect">
            <a:avLst/>
          </a:prstGeom>
          <a:noFill/>
          <a:ln>
            <a:solidFill>
              <a:schemeClr val="tx1">
                <a:lumMod val="95000"/>
                <a:lumOff val="5000"/>
              </a:schemeClr>
            </a:solidFill>
          </a:ln>
        </p:spPr>
        <p:txBody>
          <a:bodyPr wrap="square" rtlCol="0">
            <a:noAutofit/>
          </a:bodyPr>
          <a:lstStyle/>
          <a:p>
            <a:pPr marL="285750" indent="-285750">
              <a:buFont typeface="Wingdings" panose="05000000000000000000" pitchFamily="2" charset="2"/>
              <a:buChar char="ü"/>
            </a:pPr>
            <a:r>
              <a:rPr lang="en-US" sz="1400" dirty="0">
                <a:latin typeface="Arial Narrow" panose="020B0606020202030204" pitchFamily="34" charset="0"/>
              </a:rPr>
              <a:t>Linking Clients to housing resources.</a:t>
            </a:r>
          </a:p>
          <a:p>
            <a:pPr marL="285750" indent="-285750">
              <a:buFont typeface="Wingdings" panose="05000000000000000000" pitchFamily="2" charset="2"/>
              <a:buChar char="ü"/>
            </a:pPr>
            <a:r>
              <a:rPr lang="en-US" sz="1400" dirty="0">
                <a:latin typeface="Arial Narrow" panose="020B0606020202030204" pitchFamily="34" charset="0"/>
              </a:rPr>
              <a:t>Assisting clients with applying for Medi-Cal.</a:t>
            </a:r>
          </a:p>
          <a:p>
            <a:pPr marL="285750" indent="-285750">
              <a:buFont typeface="Wingdings" panose="05000000000000000000" pitchFamily="2" charset="2"/>
              <a:buChar char="ü"/>
            </a:pPr>
            <a:r>
              <a:rPr lang="en-US" sz="1400" dirty="0">
                <a:latin typeface="Arial Narrow" panose="020B0606020202030204" pitchFamily="34" charset="0"/>
              </a:rPr>
              <a:t>Transferring Medi-Cal benefits for clients</a:t>
            </a:r>
          </a:p>
          <a:p>
            <a:pPr marL="285750" indent="-285750">
              <a:buFont typeface="Wingdings" panose="05000000000000000000" pitchFamily="2" charset="2"/>
              <a:buChar char="ü"/>
            </a:pPr>
            <a:r>
              <a:rPr lang="en-US" sz="1400" dirty="0">
                <a:latin typeface="Arial Narrow" panose="020B0606020202030204" pitchFamily="34" charset="0"/>
              </a:rPr>
              <a:t>Linking clients to community resources such as food and clothing assistance</a:t>
            </a:r>
          </a:p>
          <a:p>
            <a:pPr marL="285750" indent="-285750">
              <a:buFont typeface="Wingdings" panose="05000000000000000000" pitchFamily="2" charset="2"/>
              <a:buChar char="ü"/>
            </a:pPr>
            <a:r>
              <a:rPr lang="en-US" sz="1400" dirty="0">
                <a:latin typeface="Arial Narrow" panose="020B0606020202030204" pitchFamily="34" charset="0"/>
              </a:rPr>
              <a:t>Providing warm hand-offs to new LOC.</a:t>
            </a:r>
          </a:p>
          <a:p>
            <a:endParaRPr lang="en-US" sz="1400" dirty="0">
              <a:latin typeface="Arial Narrow" panose="020B0606020202030204" pitchFamily="34" charset="0"/>
            </a:endParaRPr>
          </a:p>
          <a:p>
            <a:pPr marL="285750" indent="-285750">
              <a:buFont typeface="Wingdings" panose="05000000000000000000" pitchFamily="2" charset="2"/>
              <a:buChar char="ü"/>
            </a:pPr>
            <a:endParaRPr lang="en-US" sz="1600" dirty="0">
              <a:latin typeface="Arial Narrow" panose="020B0606020202030204" pitchFamily="34" charset="0"/>
            </a:endParaRPr>
          </a:p>
          <a:p>
            <a:pPr marL="285750" indent="-285750">
              <a:buFont typeface="Wingdings" panose="05000000000000000000" pitchFamily="2" charset="2"/>
              <a:buChar char="ü"/>
            </a:pPr>
            <a:endParaRPr lang="en-US" sz="1600" dirty="0">
              <a:latin typeface="Arial Narrow" panose="020B0606020202030204" pitchFamily="34" charset="0"/>
            </a:endParaRPr>
          </a:p>
          <a:p>
            <a:pPr marL="285750" indent="-285750">
              <a:buFont typeface="Wingdings" panose="05000000000000000000" pitchFamily="2" charset="2"/>
              <a:buChar char="ü"/>
            </a:pPr>
            <a:endParaRPr lang="en-US" sz="1600" dirty="0"/>
          </a:p>
        </p:txBody>
      </p:sp>
      <p:sp>
        <p:nvSpPr>
          <p:cNvPr id="21" name="TextBox 20">
            <a:extLst>
              <a:ext uri="{FF2B5EF4-FFF2-40B4-BE49-F238E27FC236}">
                <a16:creationId xmlns:a16="http://schemas.microsoft.com/office/drawing/2014/main" id="{61175766-3FD7-4479-81FB-A9CE57D2F447}"/>
              </a:ext>
            </a:extLst>
          </p:cNvPr>
          <p:cNvSpPr txBox="1">
            <a:spLocks noChangeAspect="1"/>
          </p:cNvSpPr>
          <p:nvPr/>
        </p:nvSpPr>
        <p:spPr>
          <a:xfrm>
            <a:off x="5256958" y="2093033"/>
            <a:ext cx="6455043" cy="1711406"/>
          </a:xfrm>
          <a:prstGeom prst="rect">
            <a:avLst/>
          </a:prstGeom>
          <a:noFill/>
          <a:ln>
            <a:solidFill>
              <a:schemeClr val="tx1">
                <a:lumMod val="95000"/>
                <a:lumOff val="5000"/>
              </a:schemeClr>
            </a:solidFill>
          </a:ln>
        </p:spPr>
        <p:txBody>
          <a:bodyPr wrap="square" rtlCol="0" anchor="ctr">
            <a:noAutofit/>
          </a:bodyPr>
          <a:lstStyle/>
          <a:p>
            <a:pPr marL="285750" indent="-285750">
              <a:buFont typeface="Wingdings" panose="05000000000000000000" pitchFamily="2" charset="2"/>
              <a:buChar char="ü"/>
            </a:pPr>
            <a:r>
              <a:rPr lang="en-US" sz="1400" dirty="0">
                <a:latin typeface="Arial Narrow" panose="020B0606020202030204" pitchFamily="34" charset="0"/>
              </a:rPr>
              <a:t>Providing transportation for clients to scheduled appointments (not considered medically necessary treatment) such as driving client to and from DMV to obtain ID card.</a:t>
            </a:r>
          </a:p>
          <a:p>
            <a:pPr marL="285750" indent="-285750">
              <a:buFont typeface="Wingdings" panose="05000000000000000000" pitchFamily="2" charset="2"/>
              <a:buChar char="ü"/>
            </a:pPr>
            <a:r>
              <a:rPr lang="en-US" sz="1400" dirty="0">
                <a:latin typeface="Arial Narrow" panose="020B0606020202030204" pitchFamily="34" charset="0"/>
              </a:rPr>
              <a:t>Helping a client move residences.</a:t>
            </a:r>
          </a:p>
          <a:p>
            <a:pPr marL="285750" indent="-285750">
              <a:buFont typeface="Wingdings" panose="05000000000000000000" pitchFamily="2" charset="2"/>
              <a:buChar char="ü"/>
            </a:pPr>
            <a:r>
              <a:rPr lang="en-US" sz="1400" dirty="0">
                <a:latin typeface="Arial Narrow" panose="020B0606020202030204" pitchFamily="34" charset="0"/>
              </a:rPr>
              <a:t>Driving around looking for a client who went AWOL from the program.</a:t>
            </a:r>
          </a:p>
          <a:p>
            <a:pPr marL="285750" indent="-285750">
              <a:buFont typeface="Wingdings" panose="05000000000000000000" pitchFamily="2" charset="2"/>
              <a:buChar char="ü"/>
            </a:pPr>
            <a:r>
              <a:rPr lang="en-US" sz="1400" dirty="0">
                <a:latin typeface="Arial Narrow" panose="020B0606020202030204" pitchFamily="34" charset="0"/>
              </a:rPr>
              <a:t>Driving to visit a client in the community and waiting for the client, but the client is a no-show for the appointment.</a:t>
            </a:r>
          </a:p>
          <a:p>
            <a:pPr marL="285750" indent="-285750">
              <a:buFont typeface="Wingdings" panose="05000000000000000000" pitchFamily="2" charset="2"/>
              <a:buChar char="ü"/>
            </a:pPr>
            <a:r>
              <a:rPr lang="en-US" sz="1400" dirty="0">
                <a:latin typeface="Arial Narrow" panose="020B0606020202030204" pitchFamily="34" charset="0"/>
              </a:rPr>
              <a:t>Waiting for a client in the lobby during a client’s doctor appointment.</a:t>
            </a:r>
          </a:p>
          <a:p>
            <a:pPr marL="285750" indent="-285750">
              <a:buFont typeface="Wingdings" panose="05000000000000000000" pitchFamily="2" charset="2"/>
              <a:buChar char="ü"/>
            </a:pPr>
            <a:endParaRPr lang="en-US" sz="1400" dirty="0">
              <a:latin typeface="Arial Narrow" panose="020B0606020202030204" pitchFamily="34" charset="0"/>
            </a:endParaRPr>
          </a:p>
        </p:txBody>
      </p:sp>
      <p:sp>
        <p:nvSpPr>
          <p:cNvPr id="23" name="TextBox 22">
            <a:extLst>
              <a:ext uri="{FF2B5EF4-FFF2-40B4-BE49-F238E27FC236}">
                <a16:creationId xmlns:a16="http://schemas.microsoft.com/office/drawing/2014/main" id="{ED00F83B-EBB4-4B44-A058-6BB54C62F2C7}"/>
              </a:ext>
            </a:extLst>
          </p:cNvPr>
          <p:cNvSpPr txBox="1"/>
          <p:nvPr/>
        </p:nvSpPr>
        <p:spPr>
          <a:xfrm>
            <a:off x="479999" y="3804438"/>
            <a:ext cx="4776960" cy="1169551"/>
          </a:xfrm>
          <a:prstGeom prst="rect">
            <a:avLst/>
          </a:prstGeom>
          <a:noFill/>
          <a:ln>
            <a:solidFill>
              <a:schemeClr val="tx1">
                <a:lumMod val="95000"/>
                <a:lumOff val="5000"/>
              </a:schemeClr>
            </a:solidFill>
          </a:ln>
        </p:spPr>
        <p:txBody>
          <a:bodyPr wrap="square" rtlCol="0">
            <a:noAutofit/>
          </a:bodyPr>
          <a:lstStyle/>
          <a:p>
            <a:pPr marL="285750" indent="-285750">
              <a:buFont typeface="Wingdings" panose="05000000000000000000" pitchFamily="2" charset="2"/>
              <a:buChar char="ü"/>
            </a:pPr>
            <a:r>
              <a:rPr lang="en-US" sz="1400" dirty="0">
                <a:latin typeface="Arial Narrow" panose="020B0606020202030204" pitchFamily="34" charset="0"/>
              </a:rPr>
              <a:t>Identifying a referral agency and scheduling an appointment for a level of care transition (e.g. from IOP or ASAM 2.1.)</a:t>
            </a:r>
          </a:p>
          <a:p>
            <a:pPr marL="285750" indent="-285750">
              <a:buFont typeface="Wingdings" panose="05000000000000000000" pitchFamily="2" charset="2"/>
              <a:buChar char="ü"/>
            </a:pPr>
            <a:r>
              <a:rPr lang="en-US" sz="1400" dirty="0">
                <a:latin typeface="Arial Narrow" panose="020B0606020202030204" pitchFamily="34" charset="0"/>
              </a:rPr>
              <a:t>Coordinating care to physical and mental health providers to ensure clients are provided appropriate services.</a:t>
            </a:r>
          </a:p>
        </p:txBody>
      </p:sp>
      <p:sp>
        <p:nvSpPr>
          <p:cNvPr id="24" name="TextBox 23">
            <a:extLst>
              <a:ext uri="{FF2B5EF4-FFF2-40B4-BE49-F238E27FC236}">
                <a16:creationId xmlns:a16="http://schemas.microsoft.com/office/drawing/2014/main" id="{F2764CD2-7794-41E1-9A80-F58B56329134}"/>
              </a:ext>
            </a:extLst>
          </p:cNvPr>
          <p:cNvSpPr txBox="1"/>
          <p:nvPr/>
        </p:nvSpPr>
        <p:spPr>
          <a:xfrm>
            <a:off x="5256958" y="3804438"/>
            <a:ext cx="6455043" cy="1169551"/>
          </a:xfrm>
          <a:prstGeom prst="rect">
            <a:avLst/>
          </a:prstGeom>
          <a:noFill/>
          <a:ln>
            <a:solidFill>
              <a:schemeClr val="tx1">
                <a:lumMod val="95000"/>
                <a:lumOff val="5000"/>
              </a:schemeClr>
            </a:solidFill>
          </a:ln>
        </p:spPr>
        <p:txBody>
          <a:bodyPr wrap="square" rtlCol="0">
            <a:spAutoFit/>
          </a:bodyPr>
          <a:lstStyle/>
          <a:p>
            <a:pPr marL="285750" indent="-285750">
              <a:buFont typeface="Wingdings" panose="05000000000000000000" pitchFamily="2" charset="2"/>
              <a:buChar char="ü"/>
            </a:pPr>
            <a:r>
              <a:rPr lang="en-US" sz="1400" dirty="0">
                <a:latin typeface="Arial Narrow" panose="020B0606020202030204" pitchFamily="34" charset="0"/>
              </a:rPr>
              <a:t>Documenting case mgt activities outside of a progress note for services, including information regarding recent primary care and specialist visits, ED visits, auxiliary treatment services (e.g. dialysis) and any community resources received.  Although providers are expected to conduct these activities, time spent documenting these activities are not billable if not a part of a direct documented service.</a:t>
            </a:r>
          </a:p>
        </p:txBody>
      </p:sp>
      <p:sp>
        <p:nvSpPr>
          <p:cNvPr id="25" name="TextBox 24">
            <a:extLst>
              <a:ext uri="{FF2B5EF4-FFF2-40B4-BE49-F238E27FC236}">
                <a16:creationId xmlns:a16="http://schemas.microsoft.com/office/drawing/2014/main" id="{CDFC88D8-559E-457E-9EB1-7DD039CB0C03}"/>
              </a:ext>
            </a:extLst>
          </p:cNvPr>
          <p:cNvSpPr txBox="1"/>
          <p:nvPr/>
        </p:nvSpPr>
        <p:spPr>
          <a:xfrm>
            <a:off x="479998" y="4973989"/>
            <a:ext cx="4776960" cy="1696167"/>
          </a:xfrm>
          <a:prstGeom prst="rect">
            <a:avLst/>
          </a:prstGeom>
          <a:noFill/>
          <a:ln>
            <a:solidFill>
              <a:schemeClr val="tx1">
                <a:lumMod val="95000"/>
                <a:lumOff val="5000"/>
              </a:schemeClr>
            </a:solidFill>
          </a:ln>
        </p:spPr>
        <p:txBody>
          <a:bodyPr wrap="square" rtlCol="0">
            <a:noAutofit/>
          </a:bodyPr>
          <a:lstStyle/>
          <a:p>
            <a:pPr marL="285750" indent="-285750">
              <a:buFont typeface="Wingdings" panose="05000000000000000000" pitchFamily="2" charset="2"/>
              <a:buChar char="ü"/>
            </a:pPr>
            <a:r>
              <a:rPr lang="en-US" sz="1400" dirty="0">
                <a:latin typeface="Arial Narrow" panose="020B0606020202030204" pitchFamily="34" charset="0"/>
              </a:rPr>
              <a:t>Time spent communicating with service providers, county workers, judges, etc. either face-to-face or by phone (e.g. meeting with patient and doctor during a primary care visit) or discussing treatment progress with county partners (e.g. Child, Youth and Family Services, Probation Department.</a:t>
            </a:r>
          </a:p>
          <a:p>
            <a:pPr marL="285750" indent="-285750">
              <a:buFont typeface="Wingdings" panose="05000000000000000000" pitchFamily="2" charset="2"/>
              <a:buChar char="ü"/>
            </a:pPr>
            <a:r>
              <a:rPr lang="en-US" sz="1400" dirty="0">
                <a:latin typeface="Arial Narrow" panose="020B0606020202030204" pitchFamily="34" charset="0"/>
              </a:rPr>
              <a:t>Following up with other agencies regarding scheduled services and/or services received by clients.</a:t>
            </a:r>
          </a:p>
        </p:txBody>
      </p:sp>
      <p:sp>
        <p:nvSpPr>
          <p:cNvPr id="26" name="TextBox 25">
            <a:extLst>
              <a:ext uri="{FF2B5EF4-FFF2-40B4-BE49-F238E27FC236}">
                <a16:creationId xmlns:a16="http://schemas.microsoft.com/office/drawing/2014/main" id="{2510A165-D6FA-42BE-993A-8BEF62B02500}"/>
              </a:ext>
            </a:extLst>
          </p:cNvPr>
          <p:cNvSpPr txBox="1"/>
          <p:nvPr/>
        </p:nvSpPr>
        <p:spPr>
          <a:xfrm>
            <a:off x="5256958" y="3672720"/>
            <a:ext cx="6320805" cy="369332"/>
          </a:xfrm>
          <a:prstGeom prst="rect">
            <a:avLst/>
          </a:prstGeom>
          <a:noFill/>
        </p:spPr>
        <p:txBody>
          <a:bodyPr wrap="square" rtlCol="0">
            <a:noAutofit/>
          </a:bodyPr>
          <a:lstStyle/>
          <a:p>
            <a:endParaRPr lang="en-US" sz="1400" dirty="0">
              <a:ln>
                <a:solidFill>
                  <a:schemeClr val="tx1">
                    <a:lumMod val="95000"/>
                    <a:lumOff val="5000"/>
                  </a:schemeClr>
                </a:solidFill>
              </a:ln>
              <a:latin typeface="Arial Narrow" panose="020B0606020202030204" pitchFamily="34" charset="0"/>
            </a:endParaRPr>
          </a:p>
        </p:txBody>
      </p:sp>
      <p:sp>
        <p:nvSpPr>
          <p:cNvPr id="27" name="TextBox 26">
            <a:extLst>
              <a:ext uri="{FF2B5EF4-FFF2-40B4-BE49-F238E27FC236}">
                <a16:creationId xmlns:a16="http://schemas.microsoft.com/office/drawing/2014/main" id="{831B7A02-E958-437E-94D0-F524ED724499}"/>
              </a:ext>
            </a:extLst>
          </p:cNvPr>
          <p:cNvSpPr txBox="1"/>
          <p:nvPr/>
        </p:nvSpPr>
        <p:spPr>
          <a:xfrm>
            <a:off x="5267465" y="4973989"/>
            <a:ext cx="6444200" cy="1696167"/>
          </a:xfrm>
          <a:prstGeom prst="rect">
            <a:avLst/>
          </a:prstGeom>
          <a:noFill/>
          <a:ln>
            <a:solidFill>
              <a:schemeClr val="tx1">
                <a:lumMod val="95000"/>
                <a:lumOff val="5000"/>
                <a:alpha val="94000"/>
              </a:schemeClr>
            </a:solidFill>
          </a:ln>
        </p:spPr>
        <p:txBody>
          <a:bodyPr wrap="square" rtlCol="0">
            <a:noAutofit/>
          </a:bodyPr>
          <a:lstStyle/>
          <a:p>
            <a:pPr marL="285750" indent="-285750">
              <a:buFont typeface="Wingdings" panose="05000000000000000000" pitchFamily="2" charset="2"/>
              <a:buChar char="ü"/>
            </a:pPr>
            <a:r>
              <a:rPr lang="en-US" sz="1400" dirty="0">
                <a:latin typeface="Arial Narrow" panose="020B0606020202030204" pitchFamily="34" charset="0"/>
              </a:rPr>
              <a:t>Entering data into InSyst/Clinician’s Gateway; submitting authorizations, progress notes, etc.</a:t>
            </a:r>
          </a:p>
          <a:p>
            <a:pPr marL="285750" indent="-285750">
              <a:buFont typeface="Wingdings" panose="05000000000000000000" pitchFamily="2" charset="2"/>
              <a:buChar char="ü"/>
            </a:pPr>
            <a:r>
              <a:rPr lang="en-US" sz="1400" dirty="0">
                <a:latin typeface="Arial Narrow" panose="020B0606020202030204" pitchFamily="34" charset="0"/>
              </a:rPr>
              <a:t>Attempting but not successfully contacting service providers either by phone or face-to-face (e.g., leaving a voice mail message).  Providers should only bill for CM if they are successful in communicating with other services providers on the client’s behalf.</a:t>
            </a:r>
          </a:p>
          <a:p>
            <a:pPr marL="285750" indent="-285750">
              <a:buFont typeface="Wingdings" panose="05000000000000000000" pitchFamily="2" charset="2"/>
              <a:buChar char="ü"/>
            </a:pPr>
            <a:r>
              <a:rPr lang="en-US" sz="1400" dirty="0">
                <a:latin typeface="Arial Narrow" panose="020B0606020202030204" pitchFamily="34" charset="0"/>
              </a:rPr>
              <a:t>Providing written reports or communicating via email to health and mental health providers, and county partners (e.g. Child, Youth and Family services, Probation).</a:t>
            </a:r>
          </a:p>
        </p:txBody>
      </p:sp>
      <p:sp>
        <p:nvSpPr>
          <p:cNvPr id="28" name="Title 1">
            <a:extLst>
              <a:ext uri="{FF2B5EF4-FFF2-40B4-BE49-F238E27FC236}">
                <a16:creationId xmlns:a16="http://schemas.microsoft.com/office/drawing/2014/main" id="{C3046328-C17B-4883-B581-6CAE2F73B4DF}"/>
              </a:ext>
            </a:extLst>
          </p:cNvPr>
          <p:cNvSpPr txBox="1">
            <a:spLocks/>
          </p:cNvSpPr>
          <p:nvPr/>
        </p:nvSpPr>
        <p:spPr>
          <a:xfrm>
            <a:off x="578813" y="180478"/>
            <a:ext cx="10970746" cy="534142"/>
          </a:xfrm>
          <a:prstGeom prst="rect">
            <a:avLst/>
          </a:prstGeom>
          <a:solidFill>
            <a:schemeClr val="accent1">
              <a:lumMod val="60000"/>
              <a:lumOff val="40000"/>
            </a:schemeClr>
          </a:solidFill>
          <a:ln>
            <a:solidFill>
              <a:schemeClr val="tx1"/>
            </a:solid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CASE MANAGEMENT ACTIVITY SCENARIOS</a:t>
            </a:r>
          </a:p>
        </p:txBody>
      </p:sp>
      <p:sp>
        <p:nvSpPr>
          <p:cNvPr id="29" name="Content Placeholder 2">
            <a:extLst>
              <a:ext uri="{FF2B5EF4-FFF2-40B4-BE49-F238E27FC236}">
                <a16:creationId xmlns:a16="http://schemas.microsoft.com/office/drawing/2014/main" id="{D742A5B7-A406-4530-84C9-D23E77C91645}"/>
              </a:ext>
            </a:extLst>
          </p:cNvPr>
          <p:cNvSpPr txBox="1">
            <a:spLocks/>
          </p:cNvSpPr>
          <p:nvPr/>
        </p:nvSpPr>
        <p:spPr>
          <a:xfrm>
            <a:off x="607016" y="714620"/>
            <a:ext cx="10942543" cy="985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latin typeface="Arial Narrow" panose="020B0606020202030204" pitchFamily="34" charset="0"/>
              </a:rPr>
              <a:t>The following reference table may be used as a tool to ensure that core functions of case management and their respective activities are being performed.  This table offers some examples of activities that could be covered in sessions, when applicable and are billable.  The examples should not be considered an exhaustive list of case management activities.</a:t>
            </a:r>
          </a:p>
          <a:p>
            <a:pPr marL="0" indent="0">
              <a:buFont typeface="Arial" panose="020B0604020202020204" pitchFamily="34" charset="0"/>
              <a:buNone/>
            </a:pPr>
            <a:r>
              <a:rPr lang="en-US" sz="1400" dirty="0">
                <a:latin typeface="Arial Narrow" panose="020B0606020202030204" pitchFamily="34" charset="0"/>
              </a:rPr>
              <a:t>NOTE:  Case management services must be provided by either registered/certified Counselors or LPHAs in order to be billable.  </a:t>
            </a:r>
          </a:p>
        </p:txBody>
      </p:sp>
    </p:spTree>
    <p:extLst>
      <p:ext uri="{BB962C8B-B14F-4D97-AF65-F5344CB8AC3E}">
        <p14:creationId xmlns:p14="http://schemas.microsoft.com/office/powerpoint/2010/main" val="1338245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5000">
              <a:schemeClr val="accent1">
                <a:lumMod val="5000"/>
                <a:lumOff val="9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A06239-AAD5-429A-B5B8-B51357691CC1}"/>
              </a:ext>
            </a:extLst>
          </p:cNvPr>
          <p:cNvSpPr>
            <a:spLocks noGrp="1"/>
          </p:cNvSpPr>
          <p:nvPr>
            <p:ph type="sldNum" sz="quarter" idx="12"/>
          </p:nvPr>
        </p:nvSpPr>
        <p:spPr/>
        <p:txBody>
          <a:bodyPr/>
          <a:lstStyle/>
          <a:p>
            <a:fld id="{6E9F442E-095D-414B-A3C1-4D7C903EC540}" type="slidenum">
              <a:rPr lang="uk-UA" smtClean="0"/>
              <a:pPr/>
              <a:t>14</a:t>
            </a:fld>
            <a:endParaRPr lang="uk-UA" dirty="0"/>
          </a:p>
        </p:txBody>
      </p:sp>
      <p:sp>
        <p:nvSpPr>
          <p:cNvPr id="6" name="Content Placeholder 2">
            <a:extLst>
              <a:ext uri="{FF2B5EF4-FFF2-40B4-BE49-F238E27FC236}">
                <a16:creationId xmlns:a16="http://schemas.microsoft.com/office/drawing/2014/main" id="{CA1218DA-3321-4822-89B1-C6AC834AA25C}"/>
              </a:ext>
            </a:extLst>
          </p:cNvPr>
          <p:cNvSpPr txBox="1">
            <a:spLocks/>
          </p:cNvSpPr>
          <p:nvPr/>
        </p:nvSpPr>
        <p:spPr>
          <a:xfrm>
            <a:off x="3829233" y="241815"/>
            <a:ext cx="8902430" cy="3899090"/>
          </a:xfrm>
          <a:prstGeom prst="rect">
            <a:avLst/>
          </a:prstGeom>
        </p:spPr>
        <p:txBody>
          <a:bodyPr vert="horz" lIns="108000" tIns="45720" rIns="91440" bIns="45720" rtlCol="0">
            <a:normAutofit/>
          </a:bodyPr>
          <a:lstStyle>
            <a:lvl1pPr marL="285750" indent="-177750" algn="l" defTabSz="914400" rtl="0" eaLnBrk="1" latinLnBrk="0" hangingPunct="1">
              <a:lnSpc>
                <a:spcPts val="1800"/>
              </a:lnSpc>
              <a:spcBef>
                <a:spcPts val="500"/>
              </a:spcBef>
              <a:buClr>
                <a:schemeClr val="bg2">
                  <a:lumMod val="25000"/>
                </a:schemeClr>
              </a:buClr>
              <a:buSzPct val="130000"/>
              <a:buFont typeface="Arial" charset="0"/>
              <a:buChar char="•"/>
              <a:defRPr sz="1200" b="0" i="0" kern="1200" baseline="0">
                <a:solidFill>
                  <a:schemeClr val="bg2">
                    <a:lumMod val="50000"/>
                  </a:schemeClr>
                </a:solidFill>
                <a:latin typeface="verdana"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buFont typeface="Arial" panose="020B0604020202020204" pitchFamily="34" charset="0"/>
              <a:buChar char="•"/>
            </a:pPr>
            <a:endParaRPr lang="en-US" sz="2000" b="1" dirty="0">
              <a:solidFill>
                <a:schemeClr val="tx1"/>
              </a:solidFill>
              <a:latin typeface="Verdana" panose="020B0604030504040204" pitchFamily="34" charset="0"/>
              <a:ea typeface="Verdana" panose="020B0604030504040204" pitchFamily="34" charset="0"/>
            </a:endParaRPr>
          </a:p>
          <a:p>
            <a:pPr>
              <a:buFont typeface="Arial" panose="020B0604020202020204" pitchFamily="34" charset="0"/>
              <a:buChar char="•"/>
            </a:pPr>
            <a:endParaRPr lang="en-US" sz="2000" b="1" dirty="0">
              <a:solidFill>
                <a:schemeClr val="tx1"/>
              </a:solidFill>
              <a:latin typeface="Verdana" panose="020B0604030504040204" pitchFamily="34" charset="0"/>
              <a:ea typeface="Verdana" panose="020B0604030504040204" pitchFamily="34" charset="0"/>
            </a:endParaRPr>
          </a:p>
          <a:p>
            <a:pPr>
              <a:buFont typeface="Arial" panose="020B0604020202020204" pitchFamily="34" charset="0"/>
              <a:buChar char="•"/>
            </a:pPr>
            <a:endParaRPr lang="en-US" sz="2000" b="1" dirty="0">
              <a:solidFill>
                <a:schemeClr val="tx1"/>
              </a:solidFill>
              <a:latin typeface="Verdana" panose="020B0604030504040204" pitchFamily="34" charset="0"/>
              <a:ea typeface="Verdana" panose="020B0604030504040204" pitchFamily="34" charset="0"/>
            </a:endParaRPr>
          </a:p>
          <a:p>
            <a:pPr>
              <a:buFont typeface="Arial" panose="020B0604020202020204" pitchFamily="34" charset="0"/>
              <a:buChar char="•"/>
            </a:pPr>
            <a:endParaRPr lang="en-US" sz="2000" b="1" dirty="0">
              <a:solidFill>
                <a:schemeClr val="tx1"/>
              </a:solidFill>
              <a:latin typeface="Verdana" panose="020B0604030504040204" pitchFamily="34" charset="0"/>
              <a:ea typeface="Verdana" panose="020B0604030504040204" pitchFamily="34" charset="0"/>
            </a:endParaRPr>
          </a:p>
        </p:txBody>
      </p:sp>
      <p:pic>
        <p:nvPicPr>
          <p:cNvPr id="2" name="Picture 1"/>
          <p:cNvPicPr>
            <a:picLocks noChangeAspect="1"/>
          </p:cNvPicPr>
          <p:nvPr/>
        </p:nvPicPr>
        <p:blipFill>
          <a:blip r:embed="rId3"/>
          <a:stretch>
            <a:fillRect/>
          </a:stretch>
        </p:blipFill>
        <p:spPr>
          <a:xfrm>
            <a:off x="962723" y="627645"/>
            <a:ext cx="10266554" cy="5602710"/>
          </a:xfrm>
          <a:prstGeom prst="rect">
            <a:avLst/>
          </a:prstGeom>
        </p:spPr>
      </p:pic>
    </p:spTree>
    <p:extLst>
      <p:ext uri="{BB962C8B-B14F-4D97-AF65-F5344CB8AC3E}">
        <p14:creationId xmlns:p14="http://schemas.microsoft.com/office/powerpoint/2010/main" val="621672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5000">
              <a:schemeClr val="accent1">
                <a:lumMod val="5000"/>
                <a:lumOff val="9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4D1AC-F8FB-45D9-AE78-42F96A01464F}"/>
              </a:ext>
            </a:extLst>
          </p:cNvPr>
          <p:cNvSpPr>
            <a:spLocks noGrp="1"/>
          </p:cNvSpPr>
          <p:nvPr>
            <p:ph type="ctrTitle"/>
          </p:nvPr>
        </p:nvSpPr>
        <p:spPr>
          <a:xfrm>
            <a:off x="2850103" y="460402"/>
            <a:ext cx="7999605" cy="480131"/>
          </a:xfrm>
        </p:spPr>
        <p:txBody>
          <a:bodyPr/>
          <a:lstStyle/>
          <a:p>
            <a:r>
              <a:rPr lang="en-US" dirty="0"/>
              <a:t>Care Coordination Best Practices &amp; Tips</a:t>
            </a:r>
          </a:p>
        </p:txBody>
      </p:sp>
      <p:sp>
        <p:nvSpPr>
          <p:cNvPr id="3" name="Subtitle 2">
            <a:extLst>
              <a:ext uri="{FF2B5EF4-FFF2-40B4-BE49-F238E27FC236}">
                <a16:creationId xmlns:a16="http://schemas.microsoft.com/office/drawing/2014/main" id="{FF8381EB-1364-467A-9906-D6C3FF6958B9}"/>
              </a:ext>
            </a:extLst>
          </p:cNvPr>
          <p:cNvSpPr>
            <a:spLocks noGrp="1"/>
          </p:cNvSpPr>
          <p:nvPr>
            <p:ph type="subTitle" idx="1"/>
          </p:nvPr>
        </p:nvSpPr>
        <p:spPr>
          <a:xfrm>
            <a:off x="2088561" y="1291262"/>
            <a:ext cx="10103439" cy="8647495"/>
          </a:xfrm>
        </p:spPr>
        <p:txBody>
          <a:bodyPr/>
          <a:lstStyle/>
          <a:p>
            <a:pPr>
              <a:buFont typeface="Arial" panose="020B0604020202020204" pitchFamily="34" charset="0"/>
              <a:buChar char="•"/>
            </a:pPr>
            <a:r>
              <a:rPr lang="en-US" sz="1600" dirty="0">
                <a:solidFill>
                  <a:schemeClr val="tx1"/>
                </a:solidFill>
                <a:latin typeface="Verdana" panose="020B0604030504040204" pitchFamily="34" charset="0"/>
                <a:ea typeface="Verdana" panose="020B0604030504040204" pitchFamily="34" charset="0"/>
                <a:cs typeface="Times New Roman" panose="02020603050405020304" pitchFamily="18" charset="0"/>
              </a:rPr>
              <a:t>Substance abuse clients often arrive in treatment programs with numerous social problems and addressing them in a respectful and timely way makes a difference.</a:t>
            </a:r>
          </a:p>
          <a:p>
            <a:pPr marL="108000" indent="0">
              <a:buNone/>
            </a:pPr>
            <a:endParaRPr lang="en-US" sz="1600"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p>
            <a:pPr lvl="1" algn="l">
              <a:buFont typeface="Arial" panose="020B0604020202020204" pitchFamily="34" charset="0"/>
              <a:buChar char="•"/>
            </a:pPr>
            <a:r>
              <a:rPr lang="en-US" sz="1600" dirty="0">
                <a:solidFill>
                  <a:schemeClr val="tx1"/>
                </a:solidFill>
                <a:latin typeface="Verdana" panose="020B0604030504040204" pitchFamily="34" charset="0"/>
                <a:ea typeface="Verdana" panose="020B0604030504040204" pitchFamily="34" charset="0"/>
                <a:cs typeface="Times New Roman" panose="02020603050405020304" pitchFamily="18" charset="0"/>
              </a:rPr>
              <a:t>Supporting clients in reconnecting with family &amp; friends</a:t>
            </a:r>
          </a:p>
          <a:p>
            <a:pPr lvl="1" algn="l"/>
            <a:endParaRPr lang="en-US" sz="1600" dirty="0">
              <a:latin typeface="Verdana" panose="020B0604030504040204" pitchFamily="34" charset="0"/>
              <a:ea typeface="Verdana" panose="020B0604030504040204" pitchFamily="34" charset="0"/>
              <a:cs typeface="Times New Roman" panose="02020603050405020304" pitchFamily="18" charset="0"/>
            </a:endParaRPr>
          </a:p>
          <a:p>
            <a:pPr lvl="1" algn="l">
              <a:buFont typeface="Arial" panose="020B0604020202020204" pitchFamily="34" charset="0"/>
              <a:buChar char="•"/>
            </a:pPr>
            <a:r>
              <a:rPr lang="en-US" sz="1600" dirty="0">
                <a:solidFill>
                  <a:schemeClr val="tx1"/>
                </a:solidFill>
                <a:latin typeface="Verdana" panose="020B0604030504040204" pitchFamily="34" charset="0"/>
                <a:ea typeface="Verdana" panose="020B0604030504040204" pitchFamily="34" charset="0"/>
                <a:cs typeface="Times New Roman" panose="02020603050405020304" pitchFamily="18" charset="0"/>
              </a:rPr>
              <a:t>Assisting in goal planning and following up with the client’s progress and future plans</a:t>
            </a:r>
          </a:p>
          <a:p>
            <a:pPr>
              <a:buFont typeface="Arial" panose="020B0604020202020204" pitchFamily="34" charset="0"/>
              <a:buChar char="•"/>
            </a:pPr>
            <a:endParaRPr lang="en-US" sz="1600"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p>
            <a:pPr lvl="1" algn="l">
              <a:buFont typeface="Arial" panose="020B0604020202020204" pitchFamily="34" charset="0"/>
              <a:buChar char="•"/>
            </a:pPr>
            <a:r>
              <a:rPr lang="en-US" sz="1600" dirty="0">
                <a:solidFill>
                  <a:schemeClr val="tx1"/>
                </a:solidFill>
                <a:latin typeface="Verdana" panose="020B0604030504040204" pitchFamily="34" charset="0"/>
                <a:ea typeface="Verdana" panose="020B0604030504040204" pitchFamily="34" charset="0"/>
                <a:cs typeface="Times New Roman" panose="02020603050405020304" pitchFamily="18" charset="0"/>
              </a:rPr>
              <a:t>Finding and making referrals to other needed services and monitoring the subsequent engagement of the referrals</a:t>
            </a:r>
          </a:p>
          <a:p>
            <a:pPr lvl="2" algn="l">
              <a:buFont typeface="Arial" panose="020B0604020202020204" pitchFamily="34" charset="0"/>
              <a:buChar char="•"/>
            </a:pPr>
            <a:r>
              <a:rPr lang="en-US" sz="1600" dirty="0">
                <a:latin typeface="Verdana" panose="020B0604030504040204" pitchFamily="34" charset="0"/>
                <a:ea typeface="Verdana" panose="020B0604030504040204" pitchFamily="34" charset="0"/>
                <a:cs typeface="Times New Roman" panose="02020603050405020304" pitchFamily="18" charset="0"/>
              </a:rPr>
              <a:t>Physical health concerns are one of the number one needed referral. </a:t>
            </a:r>
          </a:p>
          <a:p>
            <a:pPr lvl="2" algn="l">
              <a:buFont typeface="Arial" panose="020B0604020202020204" pitchFamily="34" charset="0"/>
              <a:buChar char="•"/>
            </a:pPr>
            <a:endParaRPr lang="en-US" sz="1600" dirty="0">
              <a:latin typeface="Verdana" panose="020B0604030504040204" pitchFamily="34" charset="0"/>
              <a:ea typeface="Verdana" panose="020B0604030504040204" pitchFamily="34" charset="0"/>
              <a:cs typeface="Times New Roman" panose="02020603050405020304" pitchFamily="18" charset="0"/>
            </a:endParaRPr>
          </a:p>
          <a:p>
            <a:pPr lvl="1" algn="l">
              <a:buFont typeface="Arial" panose="020B0604020202020204" pitchFamily="34" charset="0"/>
              <a:buChar char="•"/>
            </a:pPr>
            <a:r>
              <a:rPr lang="en-US" sz="1600" dirty="0">
                <a:solidFill>
                  <a:schemeClr val="tx1"/>
                </a:solidFill>
                <a:latin typeface="Verdana" panose="020B0604030504040204" pitchFamily="34" charset="0"/>
                <a:ea typeface="Verdana" panose="020B0604030504040204" pitchFamily="34" charset="0"/>
                <a:cs typeface="Times New Roman" panose="02020603050405020304" pitchFamily="18" charset="0"/>
              </a:rPr>
              <a:t>Engaging in advocacy on behalf of individuals to secure additional resources including:</a:t>
            </a:r>
          </a:p>
          <a:p>
            <a:pPr lvl="2" algn="l">
              <a:buFont typeface="Arial" panose="020B0604020202020204" pitchFamily="34" charset="0"/>
              <a:buChar char="•"/>
            </a:pPr>
            <a:r>
              <a:rPr lang="en-US" sz="1600" dirty="0">
                <a:latin typeface="Verdana" panose="020B0604030504040204" pitchFamily="34" charset="0"/>
                <a:ea typeface="Verdana" panose="020B0604030504040204" pitchFamily="34" charset="0"/>
                <a:cs typeface="Times New Roman" panose="02020603050405020304" pitchFamily="18" charset="0"/>
              </a:rPr>
              <a:t>Income - GA, CalWorks, employment services</a:t>
            </a:r>
          </a:p>
          <a:p>
            <a:pPr lvl="2" algn="l">
              <a:buFont typeface="Arial" panose="020B0604020202020204" pitchFamily="34" charset="0"/>
              <a:buChar char="•"/>
            </a:pPr>
            <a:r>
              <a:rPr lang="en-US" sz="1600" dirty="0">
                <a:solidFill>
                  <a:schemeClr val="tx1"/>
                </a:solidFill>
                <a:latin typeface="Verdana" panose="020B0604030504040204" pitchFamily="34" charset="0"/>
                <a:ea typeface="Verdana" panose="020B0604030504040204" pitchFamily="34" charset="0"/>
                <a:cs typeface="Times New Roman" panose="02020603050405020304" pitchFamily="18" charset="0"/>
              </a:rPr>
              <a:t>Food including CalFresh benefits</a:t>
            </a:r>
          </a:p>
          <a:p>
            <a:pPr lvl="2" algn="l">
              <a:buFont typeface="Arial" panose="020B0604020202020204" pitchFamily="34" charset="0"/>
              <a:buChar char="•"/>
            </a:pPr>
            <a:r>
              <a:rPr lang="en-US" sz="1600" dirty="0">
                <a:latin typeface="Verdana" panose="020B0604030504040204" pitchFamily="34" charset="0"/>
                <a:ea typeface="Verdana" panose="020B0604030504040204" pitchFamily="34" charset="0"/>
                <a:cs typeface="Times New Roman" panose="02020603050405020304" pitchFamily="18" charset="0"/>
              </a:rPr>
              <a:t>Phone</a:t>
            </a:r>
          </a:p>
          <a:p>
            <a:pPr lvl="2" algn="l"/>
            <a:endParaRPr lang="en-US" sz="1600"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p>
            <a:pPr>
              <a:buFont typeface="Arial" panose="020B0604020202020204" pitchFamily="34" charset="0"/>
              <a:buChar char="•"/>
            </a:pPr>
            <a:r>
              <a:rPr lang="en-US" sz="1600" dirty="0">
                <a:solidFill>
                  <a:schemeClr val="tx1"/>
                </a:solidFill>
                <a:latin typeface="Verdana" panose="020B0604030504040204" pitchFamily="34" charset="0"/>
                <a:ea typeface="Verdana" panose="020B0604030504040204" pitchFamily="34" charset="0"/>
                <a:cs typeface="Times New Roman" panose="02020603050405020304" pitchFamily="18" charset="0"/>
              </a:rPr>
              <a:t>Always come first with a strength based perspective.</a:t>
            </a:r>
          </a:p>
          <a:p>
            <a:pPr>
              <a:buFont typeface="Arial" panose="020B0604020202020204" pitchFamily="34" charset="0"/>
              <a:buChar char="•"/>
            </a:pPr>
            <a:endParaRPr lang="en-US" sz="1400" b="1"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p>
            <a:pPr>
              <a:buFont typeface="Arial" panose="020B0604020202020204" pitchFamily="34" charset="0"/>
              <a:buChar char="•"/>
            </a:pPr>
            <a:endParaRPr lang="en-US" sz="2000" b="1"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p>
            <a:pPr>
              <a:buFont typeface="Arial" panose="020B0604020202020204" pitchFamily="34" charset="0"/>
              <a:buChar char="•"/>
            </a:pPr>
            <a:endParaRPr lang="en-US" sz="2000" b="1"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p>
            <a:pPr>
              <a:buFont typeface="Arial" panose="020B0604020202020204" pitchFamily="34" charset="0"/>
              <a:buChar char="•"/>
            </a:pPr>
            <a:endParaRPr lang="en-US" sz="2000" b="1"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p>
            <a:pPr marL="108000" indent="0">
              <a:buNone/>
            </a:pPr>
            <a:endParaRPr lang="en-US" sz="2000" b="1"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p>
            <a:pPr>
              <a:buFont typeface="Arial" panose="020B0604020202020204" pitchFamily="34" charset="0"/>
              <a:buChar char="•"/>
            </a:pPr>
            <a:endParaRPr lang="en-US" b="1" dirty="0">
              <a:latin typeface="Verdana" panose="020B0604030504040204" pitchFamily="34" charset="0"/>
              <a:ea typeface="Verdana" panose="020B0604030504040204" pitchFamily="34" charset="0"/>
              <a:cs typeface="Times New Roman" panose="02020603050405020304" pitchFamily="18" charset="0"/>
            </a:endParaRPr>
          </a:p>
          <a:p>
            <a:pPr lvl="1" algn="l">
              <a:buFont typeface="Arial" panose="020B0604020202020204" pitchFamily="34" charset="0"/>
              <a:buChar char="•"/>
            </a:pPr>
            <a:endParaRPr lang="en-US" sz="2800" b="1"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p>
            <a:endParaRPr lang="en-US" sz="2800" b="1"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p>
            <a:pPr lvl="1" algn="l"/>
            <a:endParaRPr lang="en-US" sz="2800" b="1"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p>
            <a:endParaRPr lang="en-US" sz="2000" b="1"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p>
            <a:endParaRPr lang="en-US" sz="2000" b="1"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4D2843C-8204-48C2-B181-C1620265F8DE}"/>
              </a:ext>
            </a:extLst>
          </p:cNvPr>
          <p:cNvSpPr>
            <a:spLocks noGrp="1"/>
          </p:cNvSpPr>
          <p:nvPr>
            <p:ph type="sldNum" sz="quarter" idx="12"/>
          </p:nvPr>
        </p:nvSpPr>
        <p:spPr/>
        <p:txBody>
          <a:bodyPr/>
          <a:lstStyle/>
          <a:p>
            <a:fld id="{6E9F442E-095D-414B-A3C1-4D7C903EC540}" type="slidenum">
              <a:rPr lang="uk-UA" smtClean="0"/>
              <a:pPr/>
              <a:t>15</a:t>
            </a:fld>
            <a:endParaRPr lang="uk-UA" dirty="0"/>
          </a:p>
        </p:txBody>
      </p:sp>
    </p:spTree>
    <p:extLst>
      <p:ext uri="{BB962C8B-B14F-4D97-AF65-F5344CB8AC3E}">
        <p14:creationId xmlns:p14="http://schemas.microsoft.com/office/powerpoint/2010/main" val="344176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5000">
              <a:schemeClr val="accent1">
                <a:lumMod val="5000"/>
                <a:lumOff val="9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4D1AC-F8FB-45D9-AE78-42F96A01464F}"/>
              </a:ext>
            </a:extLst>
          </p:cNvPr>
          <p:cNvSpPr>
            <a:spLocks noGrp="1"/>
          </p:cNvSpPr>
          <p:nvPr>
            <p:ph type="ctrTitle"/>
          </p:nvPr>
        </p:nvSpPr>
        <p:spPr>
          <a:xfrm>
            <a:off x="1701478" y="449251"/>
            <a:ext cx="9493513" cy="480131"/>
          </a:xfrm>
        </p:spPr>
        <p:txBody>
          <a:bodyPr/>
          <a:lstStyle/>
          <a:p>
            <a:pPr algn="ctr"/>
            <a:r>
              <a:rPr lang="en-US" dirty="0"/>
              <a:t>SUD PIP Next Steps</a:t>
            </a:r>
          </a:p>
        </p:txBody>
      </p:sp>
      <p:sp>
        <p:nvSpPr>
          <p:cNvPr id="4" name="Slide Number Placeholder 3">
            <a:extLst>
              <a:ext uri="{FF2B5EF4-FFF2-40B4-BE49-F238E27FC236}">
                <a16:creationId xmlns:a16="http://schemas.microsoft.com/office/drawing/2014/main" id="{94D2843C-8204-48C2-B181-C1620265F8DE}"/>
              </a:ext>
            </a:extLst>
          </p:cNvPr>
          <p:cNvSpPr>
            <a:spLocks noGrp="1"/>
          </p:cNvSpPr>
          <p:nvPr>
            <p:ph type="sldNum" sz="quarter" idx="12"/>
          </p:nvPr>
        </p:nvSpPr>
        <p:spPr/>
        <p:txBody>
          <a:bodyPr/>
          <a:lstStyle/>
          <a:p>
            <a:fld id="{6E9F442E-095D-414B-A3C1-4D7C903EC540}" type="slidenum">
              <a:rPr lang="uk-UA" smtClean="0"/>
              <a:pPr/>
              <a:t>16</a:t>
            </a:fld>
            <a:endParaRPr lang="uk-UA" dirty="0"/>
          </a:p>
        </p:txBody>
      </p:sp>
      <p:sp>
        <p:nvSpPr>
          <p:cNvPr id="6" name="Subtitle 5">
            <a:extLst>
              <a:ext uri="{FF2B5EF4-FFF2-40B4-BE49-F238E27FC236}">
                <a16:creationId xmlns:a16="http://schemas.microsoft.com/office/drawing/2014/main" id="{FCED9A5B-E294-4F90-8107-F43AE243E138}"/>
              </a:ext>
            </a:extLst>
          </p:cNvPr>
          <p:cNvSpPr>
            <a:spLocks noGrp="1"/>
          </p:cNvSpPr>
          <p:nvPr>
            <p:ph type="subTitle" idx="1"/>
          </p:nvPr>
        </p:nvSpPr>
        <p:spPr>
          <a:xfrm>
            <a:off x="2645635" y="1341123"/>
            <a:ext cx="8328950" cy="5016245"/>
          </a:xfrm>
        </p:spPr>
        <p:txBody>
          <a:bodyPr/>
          <a:lstStyle/>
          <a:p>
            <a:r>
              <a:rPr lang="en-US" sz="2000" dirty="0">
                <a:solidFill>
                  <a:schemeClr val="tx1"/>
                </a:solidFill>
                <a:latin typeface="Verdana" panose="020B0604030504040204" pitchFamily="34" charset="0"/>
                <a:ea typeface="Verdana" panose="020B0604030504040204" pitchFamily="34" charset="0"/>
              </a:rPr>
              <a:t>Set up on-going meetings with care coordination staff to:</a:t>
            </a:r>
          </a:p>
          <a:p>
            <a:pPr marL="914400" lvl="1" indent="-457200" algn="l">
              <a:buFont typeface="Arial" panose="020B0604020202020204" pitchFamily="34" charset="0"/>
              <a:buChar char="•"/>
            </a:pPr>
            <a:r>
              <a:rPr lang="en-US" dirty="0">
                <a:latin typeface="Verdana" panose="020B0604030504040204" pitchFamily="34" charset="0"/>
                <a:ea typeface="Verdana" panose="020B0604030504040204" pitchFamily="34" charset="0"/>
              </a:rPr>
              <a:t>T</a:t>
            </a:r>
            <a:r>
              <a:rPr lang="en-US" dirty="0">
                <a:solidFill>
                  <a:schemeClr val="tx1"/>
                </a:solidFill>
                <a:latin typeface="Verdana" panose="020B0604030504040204" pitchFamily="34" charset="0"/>
                <a:ea typeface="Verdana" panose="020B0604030504040204" pitchFamily="34" charset="0"/>
              </a:rPr>
              <a:t>rack success </a:t>
            </a:r>
          </a:p>
          <a:p>
            <a:pPr marL="914400" lvl="1" indent="-457200" algn="l">
              <a:buFont typeface="Arial" panose="020B0604020202020204" pitchFamily="34" charset="0"/>
              <a:buChar char="•"/>
            </a:pPr>
            <a:r>
              <a:rPr lang="en-US" dirty="0">
                <a:latin typeface="Verdana" panose="020B0604030504040204" pitchFamily="34" charset="0"/>
                <a:ea typeface="Verdana" panose="020B0604030504040204" pitchFamily="34" charset="0"/>
              </a:rPr>
              <a:t>I</a:t>
            </a:r>
            <a:r>
              <a:rPr lang="en-US" dirty="0">
                <a:solidFill>
                  <a:schemeClr val="tx1"/>
                </a:solidFill>
                <a:latin typeface="Verdana" panose="020B0604030504040204" pitchFamily="34" charset="0"/>
                <a:ea typeface="Verdana" panose="020B0604030504040204" pitchFamily="34" charset="0"/>
              </a:rPr>
              <a:t>dentify areas that need improvement</a:t>
            </a:r>
            <a:endParaRPr lang="en-US" dirty="0">
              <a:latin typeface="Verdana" panose="020B0604030504040204" pitchFamily="34" charset="0"/>
              <a:ea typeface="Verdana" panose="020B0604030504040204" pitchFamily="34" charset="0"/>
            </a:endParaRPr>
          </a:p>
          <a:p>
            <a:pPr marL="914400" lvl="1" indent="-457200" algn="l">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rPr>
              <a:t>Remove any barriers encountered</a:t>
            </a:r>
          </a:p>
          <a:p>
            <a:pPr marL="108000" indent="0">
              <a:buNone/>
            </a:pPr>
            <a:endParaRPr lang="en-US" sz="2000" dirty="0">
              <a:solidFill>
                <a:schemeClr val="tx1"/>
              </a:solidFill>
              <a:latin typeface="Verdana" panose="020B0604030504040204" pitchFamily="34" charset="0"/>
              <a:ea typeface="Verdana" panose="020B0604030504040204" pitchFamily="34" charset="0"/>
            </a:endParaRPr>
          </a:p>
          <a:p>
            <a:r>
              <a:rPr lang="en-US" sz="2000" dirty="0">
                <a:solidFill>
                  <a:schemeClr val="tx1"/>
                </a:solidFill>
                <a:latin typeface="Verdana" panose="020B0604030504040204" pitchFamily="34" charset="0"/>
                <a:ea typeface="Verdana" panose="020B0604030504040204" pitchFamily="34" charset="0"/>
              </a:rPr>
              <a:t>Provide on-going support for:</a:t>
            </a:r>
          </a:p>
          <a:p>
            <a:pPr marL="914400" lvl="1" indent="-457200" algn="l">
              <a:buFont typeface="Arial" panose="020B0604020202020204" pitchFamily="34" charset="0"/>
              <a:buChar char="•"/>
            </a:pPr>
            <a:r>
              <a:rPr lang="en-US" dirty="0">
                <a:latin typeface="Verdana" panose="020B0604030504040204" pitchFamily="34" charset="0"/>
                <a:ea typeface="Verdana" panose="020B0604030504040204" pitchFamily="34" charset="0"/>
              </a:rPr>
              <a:t>C</a:t>
            </a:r>
            <a:r>
              <a:rPr lang="en-US" dirty="0">
                <a:solidFill>
                  <a:schemeClr val="tx1"/>
                </a:solidFill>
                <a:latin typeface="Verdana" panose="020B0604030504040204" pitchFamily="34" charset="0"/>
                <a:ea typeface="Verdana" panose="020B0604030504040204" pitchFamily="34" charset="0"/>
              </a:rPr>
              <a:t>ase notes</a:t>
            </a:r>
          </a:p>
          <a:p>
            <a:pPr marL="914400" lvl="1" indent="-457200" algn="l">
              <a:buFont typeface="Arial" panose="020B0604020202020204" pitchFamily="34" charset="0"/>
              <a:buChar char="•"/>
            </a:pPr>
            <a:r>
              <a:rPr lang="en-US" dirty="0">
                <a:latin typeface="Verdana" panose="020B0604030504040204" pitchFamily="34" charset="0"/>
                <a:ea typeface="Verdana" panose="020B0604030504040204" pitchFamily="34" charset="0"/>
              </a:rPr>
              <a:t>D</a:t>
            </a:r>
            <a:r>
              <a:rPr lang="en-US" dirty="0">
                <a:solidFill>
                  <a:schemeClr val="tx1"/>
                </a:solidFill>
                <a:latin typeface="Verdana" panose="020B0604030504040204" pitchFamily="34" charset="0"/>
                <a:ea typeface="Verdana" panose="020B0604030504040204" pitchFamily="34" charset="0"/>
              </a:rPr>
              <a:t>ata input </a:t>
            </a:r>
          </a:p>
          <a:p>
            <a:pPr marL="914400" lvl="1" indent="-457200" algn="l">
              <a:buFont typeface="Arial" panose="020B0604020202020204" pitchFamily="34" charset="0"/>
              <a:buChar char="•"/>
            </a:pPr>
            <a:r>
              <a:rPr lang="en-US" dirty="0">
                <a:latin typeface="Verdana" panose="020B0604030504040204" pitchFamily="34" charset="0"/>
                <a:ea typeface="Verdana" panose="020B0604030504040204" pitchFamily="34" charset="0"/>
              </a:rPr>
              <a:t>C</a:t>
            </a:r>
            <a:r>
              <a:rPr lang="en-US" dirty="0">
                <a:solidFill>
                  <a:schemeClr val="tx1"/>
                </a:solidFill>
                <a:latin typeface="Verdana" panose="020B0604030504040204" pitchFamily="34" charset="0"/>
                <a:ea typeface="Verdana" panose="020B0604030504040204" pitchFamily="34" charset="0"/>
              </a:rPr>
              <a:t>are coordination strategies</a:t>
            </a:r>
          </a:p>
          <a:p>
            <a:pPr marL="108000" indent="0">
              <a:buNone/>
            </a:pPr>
            <a:endParaRPr lang="en-US" sz="2000" dirty="0">
              <a:solidFill>
                <a:schemeClr val="tx1"/>
              </a:solidFill>
              <a:latin typeface="Verdana" panose="020B0604030504040204" pitchFamily="34" charset="0"/>
              <a:ea typeface="Verdana" panose="020B0604030504040204" pitchFamily="34" charset="0"/>
            </a:endParaRPr>
          </a:p>
          <a:p>
            <a:r>
              <a:rPr lang="en-US" sz="2000" dirty="0">
                <a:solidFill>
                  <a:schemeClr val="tx1"/>
                </a:solidFill>
                <a:latin typeface="Verdana" panose="020B0604030504040204" pitchFamily="34" charset="0"/>
                <a:ea typeface="Verdana" panose="020B0604030504040204" pitchFamily="34" charset="0"/>
              </a:rPr>
              <a:t>Resources </a:t>
            </a:r>
          </a:p>
          <a:p>
            <a:pPr marL="800100" lvl="1" indent="-342900" algn="l">
              <a:buFont typeface="Arial" panose="020B0604020202020204" pitchFamily="34" charset="0"/>
              <a:buChar char="•"/>
            </a:pPr>
            <a:r>
              <a:rPr lang="en-US" sz="1600" u="sng" dirty="0">
                <a:latin typeface="Verdana" panose="020B0604030504040204" pitchFamily="34" charset="0"/>
                <a:ea typeface="Verdana" panose="020B0604030504040204" pitchFamily="34" charset="0"/>
                <a:hlinkClick r:id="rId3"/>
              </a:rPr>
              <a:t>COMPREHENSIVE CASE MANAGEMENT FOR SUBSTANCE USE DISORDEER TREATMENT (samhsa.gov)</a:t>
            </a:r>
            <a:endParaRPr lang="en-US" sz="1600" dirty="0">
              <a:latin typeface="Verdana" panose="020B0604030504040204" pitchFamily="34" charset="0"/>
              <a:ea typeface="Verdana" panose="020B0604030504040204" pitchFamily="34" charset="0"/>
            </a:endParaRPr>
          </a:p>
          <a:p>
            <a:pPr marL="800100" lvl="1" indent="-342900" algn="l">
              <a:buFont typeface="Arial" panose="020B0604020202020204" pitchFamily="34" charset="0"/>
              <a:buChar char="•"/>
            </a:pPr>
            <a:r>
              <a:rPr lang="en-US" sz="1600" u="sng" dirty="0">
                <a:latin typeface="Verdana" panose="020B0604030504040204" pitchFamily="34" charset="0"/>
                <a:ea typeface="Verdana" panose="020B0604030504040204" pitchFamily="34" charset="0"/>
                <a:hlinkClick r:id="rId4"/>
              </a:rPr>
              <a:t>TIP 27: Comprehensive Case Management for Substance Abuse Treatment (samhsa.gov)</a:t>
            </a:r>
            <a:endParaRPr lang="en-US" sz="1600" dirty="0">
              <a:solidFill>
                <a:schemeClr val="tx1"/>
              </a:solidFill>
              <a:latin typeface="Verdana" panose="020B0604030504040204" pitchFamily="34" charset="0"/>
              <a:ea typeface="Verdana" panose="020B0604030504040204" pitchFamily="34" charset="0"/>
            </a:endParaRPr>
          </a:p>
          <a:p>
            <a:pPr lvl="1"/>
            <a:endParaRPr lang="en-US" sz="2800" b="1" dirty="0"/>
          </a:p>
        </p:txBody>
      </p:sp>
    </p:spTree>
    <p:extLst>
      <p:ext uri="{BB962C8B-B14F-4D97-AF65-F5344CB8AC3E}">
        <p14:creationId xmlns:p14="http://schemas.microsoft.com/office/powerpoint/2010/main" val="3468077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5000">
              <a:schemeClr val="accent1">
                <a:lumMod val="5000"/>
                <a:lumOff val="9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AE299E-6839-444F-AA2D-55C05BB3E648}"/>
              </a:ext>
            </a:extLst>
          </p:cNvPr>
          <p:cNvSpPr>
            <a:spLocks noGrp="1"/>
          </p:cNvSpPr>
          <p:nvPr>
            <p:ph type="sldNum" sz="quarter" idx="12"/>
          </p:nvPr>
        </p:nvSpPr>
        <p:spPr/>
        <p:txBody>
          <a:bodyPr/>
          <a:lstStyle/>
          <a:p>
            <a:fld id="{6E9F442E-095D-414B-A3C1-4D7C903EC540}" type="slidenum">
              <a:rPr lang="uk-UA" smtClean="0"/>
              <a:pPr/>
              <a:t>17</a:t>
            </a:fld>
            <a:endParaRPr lang="uk-UA" dirty="0"/>
          </a:p>
        </p:txBody>
      </p:sp>
      <p:sp>
        <p:nvSpPr>
          <p:cNvPr id="3" name="Title 2">
            <a:extLst>
              <a:ext uri="{FF2B5EF4-FFF2-40B4-BE49-F238E27FC236}">
                <a16:creationId xmlns:a16="http://schemas.microsoft.com/office/drawing/2014/main" id="{929BA761-CEA2-E94A-B6F8-E75AB23A7B49}"/>
              </a:ext>
            </a:extLst>
          </p:cNvPr>
          <p:cNvSpPr>
            <a:spLocks noGrp="1"/>
          </p:cNvSpPr>
          <p:nvPr>
            <p:ph type="title"/>
          </p:nvPr>
        </p:nvSpPr>
        <p:spPr>
          <a:xfrm>
            <a:off x="2857499" y="3033255"/>
            <a:ext cx="6477000" cy="2098038"/>
          </a:xfrm>
        </p:spPr>
        <p:txBody>
          <a:bodyPr/>
          <a:lstStyle/>
          <a:p>
            <a:r>
              <a:rPr lang="en-US" b="1" dirty="0"/>
              <a:t>Questions and or Feedback?</a:t>
            </a:r>
            <a:br>
              <a:rPr lang="en-US" b="1" dirty="0"/>
            </a:br>
            <a:br>
              <a:rPr lang="en-US" b="1" dirty="0"/>
            </a:br>
            <a:br>
              <a:rPr lang="en-US" dirty="0"/>
            </a:br>
            <a:r>
              <a:rPr lang="en-US" dirty="0">
                <a:hlinkClick r:id="rId2"/>
              </a:rPr>
              <a:t>Rashad.Eady@acgov.org</a:t>
            </a:r>
            <a:br>
              <a:rPr lang="en-US" dirty="0"/>
            </a:br>
            <a:br>
              <a:rPr lang="en-US" dirty="0"/>
            </a:br>
            <a:r>
              <a:rPr lang="en-US" dirty="0">
                <a:hlinkClick r:id="rId3"/>
              </a:rPr>
              <a:t>Lori.Shallcross@acgov.org</a:t>
            </a:r>
            <a:br>
              <a:rPr lang="en-US" dirty="0"/>
            </a:br>
            <a:br>
              <a:rPr lang="en-US" dirty="0"/>
            </a:br>
            <a:endParaRPr lang="en-US" dirty="0"/>
          </a:p>
        </p:txBody>
      </p:sp>
    </p:spTree>
    <p:extLst>
      <p:ext uri="{BB962C8B-B14F-4D97-AF65-F5344CB8AC3E}">
        <p14:creationId xmlns:p14="http://schemas.microsoft.com/office/powerpoint/2010/main" val="4208366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5000">
              <a:schemeClr val="accent1">
                <a:lumMod val="5000"/>
                <a:lumOff val="95000"/>
              </a:schemeClr>
            </a:gs>
            <a:gs pos="9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887414" y="483896"/>
            <a:ext cx="9346224" cy="867930"/>
          </a:xfrm>
        </p:spPr>
        <p:txBody>
          <a:bodyPr/>
          <a:lstStyle/>
          <a:p>
            <a:pPr algn="ctr"/>
            <a:r>
              <a:rPr lang="en-US" dirty="0"/>
              <a:t>WHAT ARE PIPs?</a:t>
            </a:r>
            <a:br>
              <a:rPr lang="en-US" dirty="0"/>
            </a:br>
            <a:endParaRPr lang="en-US" dirty="0"/>
          </a:p>
        </p:txBody>
      </p:sp>
      <p:sp>
        <p:nvSpPr>
          <p:cNvPr id="4" name="Subtitle 3"/>
          <p:cNvSpPr>
            <a:spLocks noGrp="1"/>
          </p:cNvSpPr>
          <p:nvPr>
            <p:ph type="subTitle" idx="1"/>
          </p:nvPr>
        </p:nvSpPr>
        <p:spPr>
          <a:xfrm>
            <a:off x="2552761" y="1351825"/>
            <a:ext cx="9346224" cy="4575612"/>
          </a:xfrm>
        </p:spPr>
        <p:txBody>
          <a:bodyPr anchor="t"/>
          <a:lstStyle/>
          <a:p>
            <a:pPr marL="571500" indent="-285750">
              <a:buFont typeface="Arial" panose="020B0604020202020204" pitchFamily="34" charset="0"/>
              <a:buChar char="•"/>
            </a:pPr>
            <a:endParaRPr lang="en-US" sz="2000" b="1" dirty="0">
              <a:solidFill>
                <a:schemeClr val="tx1"/>
              </a:solidFill>
              <a:latin typeface="Verdana" panose="020B0604030504040204" pitchFamily="34" charset="0"/>
              <a:ea typeface="Verdana" panose="020B0604030504040204" pitchFamily="34" charset="0"/>
            </a:endParaRPr>
          </a:p>
          <a:p>
            <a:r>
              <a:rPr lang="en-US" sz="2000" b="1" dirty="0">
                <a:solidFill>
                  <a:schemeClr val="tx1"/>
                </a:solidFill>
                <a:latin typeface="Verdana" panose="020B0604030504040204" pitchFamily="34" charset="0"/>
                <a:ea typeface="Verdana" panose="020B0604030504040204" pitchFamily="34" charset="0"/>
              </a:rPr>
              <a:t>Program Improvement Projects (PIP): </a:t>
            </a:r>
          </a:p>
          <a:p>
            <a:pPr marL="108000" indent="0">
              <a:buNone/>
            </a:pPr>
            <a:endParaRPr lang="en-US" sz="2000" b="1" dirty="0">
              <a:solidFill>
                <a:schemeClr val="tx1"/>
              </a:solidFill>
              <a:latin typeface="Verdana" panose="020B0604030504040204" pitchFamily="34" charset="0"/>
              <a:ea typeface="Verdana" panose="020B0604030504040204" pitchFamily="34" charset="0"/>
            </a:endParaRPr>
          </a:p>
          <a:p>
            <a:pPr marL="800100" lvl="1" indent="-342900" algn="l">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rPr>
              <a:t>As a Medi-Cal funded Mental Health Plan (MHP) and Drug Medi-Cal Organized Delivery System (DMC-ODS), we are required by Federal regulation and State contract to have various active PIPs at any given time.</a:t>
            </a:r>
          </a:p>
          <a:p>
            <a:endParaRPr lang="en-US" sz="2000" dirty="0">
              <a:solidFill>
                <a:schemeClr val="tx1"/>
              </a:solidFill>
              <a:latin typeface="Verdana" panose="020B0604030504040204" pitchFamily="34" charset="0"/>
              <a:ea typeface="Verdana" panose="020B0604030504040204" pitchFamily="34" charset="0"/>
            </a:endParaRPr>
          </a:p>
          <a:p>
            <a:pPr marL="914400" lvl="1" indent="-457200" algn="l">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rPr>
              <a:t>A PIP is a project designed to address an identified problem</a:t>
            </a:r>
            <a:r>
              <a:rPr lang="en-US" dirty="0">
                <a:latin typeface="Verdana" panose="020B0604030504040204" pitchFamily="34" charset="0"/>
                <a:ea typeface="Verdana" panose="020B0604030504040204" pitchFamily="34" charset="0"/>
              </a:rPr>
              <a:t> and </a:t>
            </a:r>
            <a:r>
              <a:rPr lang="en-US" dirty="0">
                <a:solidFill>
                  <a:schemeClr val="tx1"/>
                </a:solidFill>
                <a:latin typeface="Verdana" panose="020B0604030504040204" pitchFamily="34" charset="0"/>
                <a:ea typeface="Verdana" panose="020B0604030504040204" pitchFamily="34" charset="0"/>
              </a:rPr>
              <a:t>achieve significant improvement, sustained over time, in health outcomes and client satisfaction.</a:t>
            </a:r>
          </a:p>
          <a:p>
            <a:pPr lvl="1" algn="l"/>
            <a:endParaRPr lang="en-US" dirty="0">
              <a:solidFill>
                <a:schemeClr val="tx1"/>
              </a:solidFill>
              <a:latin typeface="Verdana" panose="020B0604030504040204" pitchFamily="34" charset="0"/>
              <a:ea typeface="Verdana" panose="020B0604030504040204" pitchFamily="34" charset="0"/>
            </a:endParaRPr>
          </a:p>
          <a:p>
            <a:pPr marL="914400" lvl="1" indent="-457200" algn="l">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rPr>
              <a:t>A PIP may be designed to change behavior at a client, provider, and/or system level.</a:t>
            </a:r>
          </a:p>
          <a:p>
            <a:pPr lvl="1" algn="l"/>
            <a:endParaRPr lang="en-US" dirty="0">
              <a:latin typeface="Verdana" panose="020B0604030504040204" pitchFamily="34" charset="0"/>
              <a:ea typeface="Verdana" panose="020B0604030504040204" pitchFamily="34" charset="0"/>
            </a:endParaRP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fld id="{6E9F442E-095D-414B-A3C1-4D7C903EC540}" type="slidenum">
              <a:rPr lang="uk-UA" smtClean="0"/>
              <a:pPr/>
              <a:t>2</a:t>
            </a:fld>
            <a:endParaRPr lang="uk-UA" dirty="0"/>
          </a:p>
        </p:txBody>
      </p:sp>
    </p:spTree>
    <p:extLst>
      <p:ext uri="{BB962C8B-B14F-4D97-AF65-F5344CB8AC3E}">
        <p14:creationId xmlns:p14="http://schemas.microsoft.com/office/powerpoint/2010/main" val="1999034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000">
              <a:schemeClr val="accent1">
                <a:lumMod val="5000"/>
                <a:lumOff val="95000"/>
              </a:schemeClr>
            </a:gs>
            <a:gs pos="9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887414" y="483896"/>
            <a:ext cx="9346224" cy="480131"/>
          </a:xfrm>
        </p:spPr>
        <p:txBody>
          <a:bodyPr/>
          <a:lstStyle/>
          <a:p>
            <a:r>
              <a:rPr lang="en-US" dirty="0"/>
              <a:t>SUD Treatment Outcomes</a:t>
            </a:r>
          </a:p>
        </p:txBody>
      </p:sp>
      <p:sp>
        <p:nvSpPr>
          <p:cNvPr id="4" name="Subtitle 3"/>
          <p:cNvSpPr>
            <a:spLocks noGrp="1"/>
          </p:cNvSpPr>
          <p:nvPr>
            <p:ph type="subTitle" idx="1"/>
          </p:nvPr>
        </p:nvSpPr>
        <p:spPr>
          <a:xfrm>
            <a:off x="2552761" y="1351825"/>
            <a:ext cx="9346224" cy="664284"/>
          </a:xfrm>
        </p:spPr>
        <p:txBody>
          <a:bodyPr anchor="t"/>
          <a:lstStyle/>
          <a:p>
            <a:pPr marL="571500" indent="-285750">
              <a:buFont typeface="Arial" panose="020B0604020202020204" pitchFamily="34" charset="0"/>
              <a:buChar char="•"/>
            </a:pPr>
            <a:endParaRPr lang="en-US" sz="2000" b="1" dirty="0">
              <a:solidFill>
                <a:schemeClr val="tx1"/>
              </a:solidFill>
              <a:latin typeface="Verdana" panose="020B0604030504040204" pitchFamily="34" charset="0"/>
              <a:ea typeface="Verdana" panose="020B0604030504040204" pitchFamily="34" charset="0"/>
            </a:endParaRPr>
          </a:p>
          <a:p>
            <a:pPr lvl="1" algn="l"/>
            <a:endParaRPr lang="en-US" b="1" dirty="0">
              <a:latin typeface="Verdana" panose="020B0604030504040204" pitchFamily="34" charset="0"/>
              <a:ea typeface="Verdana" panose="020B0604030504040204" pitchFamily="34" charset="0"/>
            </a:endParaRP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fld id="{6E9F442E-095D-414B-A3C1-4D7C903EC540}" type="slidenum">
              <a:rPr lang="uk-UA" smtClean="0"/>
              <a:pPr/>
              <a:t>3</a:t>
            </a:fld>
            <a:endParaRPr lang="uk-UA" dirty="0"/>
          </a:p>
        </p:txBody>
      </p:sp>
      <p:sp>
        <p:nvSpPr>
          <p:cNvPr id="6" name="Rectangle 5"/>
          <p:cNvSpPr/>
          <p:nvPr/>
        </p:nvSpPr>
        <p:spPr>
          <a:xfrm>
            <a:off x="3048000" y="1097593"/>
            <a:ext cx="6096000" cy="5073697"/>
          </a:xfrm>
          <a:prstGeom prst="rect">
            <a:avLst/>
          </a:prstGeom>
        </p:spPr>
        <p:txBody>
          <a:bodyPr>
            <a:spAutoFit/>
          </a:bodyPr>
          <a:lstStyle/>
          <a:p>
            <a:pPr marL="285750" lvl="0" indent="-285750">
              <a:lnSpc>
                <a:spcPct val="150000"/>
              </a:lnSpc>
              <a:buFont typeface="Arial" panose="020B0604020202020204" pitchFamily="34" charset="0"/>
              <a:buChar char="•"/>
            </a:pPr>
            <a:r>
              <a:rPr lang="en-US" sz="2000" b="1" dirty="0">
                <a:latin typeface="verdana" charset="0"/>
              </a:rPr>
              <a:t>Definition of Progress</a:t>
            </a:r>
          </a:p>
          <a:p>
            <a:pPr marL="742950" lvl="1" indent="-285750">
              <a:lnSpc>
                <a:spcPct val="150000"/>
              </a:lnSpc>
              <a:buFont typeface="Wingdings" panose="05000000000000000000" pitchFamily="2" charset="2"/>
              <a:buChar char="§"/>
            </a:pPr>
            <a:r>
              <a:rPr lang="en-US" sz="2000" dirty="0">
                <a:latin typeface="verdana" charset="0"/>
              </a:rPr>
              <a:t>Made Progress</a:t>
            </a:r>
          </a:p>
          <a:p>
            <a:pPr marL="1200150" lvl="2" indent="-285750">
              <a:lnSpc>
                <a:spcPct val="150000"/>
              </a:lnSpc>
              <a:buFont typeface="Courier New" panose="02070309020205020404" pitchFamily="49" charset="0"/>
              <a:buChar char="o"/>
            </a:pPr>
            <a:r>
              <a:rPr lang="en-US" sz="2000" dirty="0">
                <a:latin typeface="verdana" charset="0"/>
              </a:rPr>
              <a:t>Comp Tx/Rcvr Plan Goals/No Ref</a:t>
            </a:r>
            <a:br>
              <a:rPr lang="en-US" sz="2000" dirty="0">
                <a:latin typeface="verdana" charset="0"/>
              </a:rPr>
            </a:br>
            <a:r>
              <a:rPr lang="en-US" sz="2000" dirty="0">
                <a:latin typeface="verdana" charset="0"/>
              </a:rPr>
              <a:t>Comp Tx/Rcvr Plan Goals/Ref</a:t>
            </a:r>
          </a:p>
          <a:p>
            <a:pPr marL="1200150" lvl="2" indent="-285750">
              <a:lnSpc>
                <a:spcPct val="150000"/>
              </a:lnSpc>
              <a:buFont typeface="Courier New" panose="02070309020205020404" pitchFamily="49" charset="0"/>
              <a:buChar char="o"/>
            </a:pPr>
            <a:r>
              <a:rPr lang="en-US" sz="2000" dirty="0">
                <a:latin typeface="verdana" charset="0"/>
              </a:rPr>
              <a:t>Left w/Satis Prog/No Ref</a:t>
            </a:r>
            <a:br>
              <a:rPr lang="en-US" sz="2000" dirty="0">
                <a:latin typeface="verdana" charset="0"/>
              </a:rPr>
            </a:br>
            <a:r>
              <a:rPr lang="en-US" sz="2000" dirty="0">
                <a:latin typeface="verdana" charset="0"/>
              </a:rPr>
              <a:t>Left w/Satis Prog/Ref</a:t>
            </a:r>
          </a:p>
          <a:p>
            <a:pPr marL="742950" lvl="1" indent="-285750">
              <a:lnSpc>
                <a:spcPct val="150000"/>
              </a:lnSpc>
              <a:buFont typeface="Wingdings" panose="05000000000000000000" pitchFamily="2" charset="2"/>
              <a:buChar char="§"/>
            </a:pPr>
            <a:r>
              <a:rPr lang="en-US" sz="2000" dirty="0">
                <a:latin typeface="verdana" charset="0"/>
              </a:rPr>
              <a:t>No Progress</a:t>
            </a:r>
          </a:p>
          <a:p>
            <a:pPr marL="1200150" lvl="2" indent="-285750">
              <a:lnSpc>
                <a:spcPct val="150000"/>
              </a:lnSpc>
              <a:buFont typeface="Courier New" panose="02070309020205020404" pitchFamily="49" charset="0"/>
              <a:buChar char="o"/>
            </a:pPr>
            <a:r>
              <a:rPr lang="en-US" sz="2000" dirty="0">
                <a:latin typeface="verdana" charset="0"/>
              </a:rPr>
              <a:t>Left w/Unsatis Prog/No Ref</a:t>
            </a:r>
          </a:p>
          <a:p>
            <a:pPr marL="1200150" lvl="2" indent="-285750">
              <a:lnSpc>
                <a:spcPct val="150000"/>
              </a:lnSpc>
              <a:buFont typeface="Courier New" panose="02070309020205020404" pitchFamily="49" charset="0"/>
              <a:buChar char="o"/>
            </a:pPr>
            <a:r>
              <a:rPr lang="en-US" sz="2000" dirty="0">
                <a:latin typeface="verdana" charset="0"/>
              </a:rPr>
              <a:t>Left w/Unsatis Prog/Ref</a:t>
            </a:r>
          </a:p>
          <a:p>
            <a:pPr marL="1200150" lvl="2" indent="-285750">
              <a:lnSpc>
                <a:spcPct val="150000"/>
              </a:lnSpc>
              <a:buFont typeface="Wingdings" panose="05000000000000000000" pitchFamily="2" charset="2"/>
              <a:buChar char="§"/>
            </a:pPr>
            <a:endParaRPr lang="en-US" sz="2000" dirty="0">
              <a:latin typeface="verdana" charset="0"/>
            </a:endParaRPr>
          </a:p>
          <a:p>
            <a:pPr marL="285750" lvl="0" indent="-285750">
              <a:lnSpc>
                <a:spcPct val="150000"/>
              </a:lnSpc>
              <a:buFont typeface="Wingdings" panose="05000000000000000000" pitchFamily="2" charset="2"/>
              <a:buChar char="v"/>
            </a:pPr>
            <a:r>
              <a:rPr lang="en-US" sz="2000" dirty="0">
                <a:latin typeface="verdana" charset="0"/>
              </a:rPr>
              <a:t>Excludes Death &amp; Incarceration</a:t>
            </a:r>
            <a:endParaRPr lang="en-US" sz="2000" dirty="0"/>
          </a:p>
        </p:txBody>
      </p:sp>
    </p:spTree>
    <p:extLst>
      <p:ext uri="{BB962C8B-B14F-4D97-AF65-F5344CB8AC3E}">
        <p14:creationId xmlns:p14="http://schemas.microsoft.com/office/powerpoint/2010/main" val="2598079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5000">
              <a:schemeClr val="accent1">
                <a:lumMod val="5000"/>
                <a:lumOff val="95000"/>
              </a:schemeClr>
            </a:gs>
            <a:gs pos="9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26723" y="483896"/>
            <a:ext cx="11272261" cy="867930"/>
          </a:xfrm>
        </p:spPr>
        <p:txBody>
          <a:bodyPr/>
          <a:lstStyle/>
          <a:p>
            <a:r>
              <a:rPr lang="en-US" dirty="0"/>
              <a:t>SUD Treatment Outcomes— Discharge Status by Modality</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fld id="{6E9F442E-095D-414B-A3C1-4D7C903EC540}" type="slidenum">
              <a:rPr lang="uk-UA" smtClean="0"/>
              <a:pPr/>
              <a:t>4</a:t>
            </a:fld>
            <a:endParaRPr lang="uk-UA" dirty="0"/>
          </a:p>
        </p:txBody>
      </p:sp>
      <p:sp>
        <p:nvSpPr>
          <p:cNvPr id="6" name="Rectangle 5"/>
          <p:cNvSpPr/>
          <p:nvPr/>
        </p:nvSpPr>
        <p:spPr>
          <a:xfrm>
            <a:off x="1183831" y="2812170"/>
            <a:ext cx="4195281" cy="1200329"/>
          </a:xfrm>
          <a:prstGeom prst="rect">
            <a:avLst/>
          </a:prstGeom>
        </p:spPr>
        <p:txBody>
          <a:bodyPr wrap="square">
            <a:spAutoFit/>
          </a:bodyPr>
          <a:lstStyle/>
          <a:p>
            <a:pPr marL="285750" lvl="0" indent="-285750">
              <a:buFont typeface="Arial" panose="020B0604020202020204" pitchFamily="34" charset="0"/>
              <a:buChar char="•"/>
            </a:pPr>
            <a:r>
              <a:rPr lang="en-US" dirty="0">
                <a:solidFill>
                  <a:srgbClr val="E7E6E6">
                    <a:lumMod val="50000"/>
                  </a:srgbClr>
                </a:solidFill>
                <a:latin typeface="verdana" charset="0"/>
              </a:rPr>
              <a:t>Almost 50% of the clients receiving services in Residential settings are discharged without making any progress.</a:t>
            </a:r>
          </a:p>
        </p:txBody>
      </p:sp>
      <p:sp>
        <p:nvSpPr>
          <p:cNvPr id="7" name="Arrow: Right 17">
            <a:extLst>
              <a:ext uri="{FF2B5EF4-FFF2-40B4-BE49-F238E27FC236}">
                <a16:creationId xmlns:a16="http://schemas.microsoft.com/office/drawing/2014/main" id="{63968D5D-AE54-42EA-84CF-0CC83BAE1482}"/>
              </a:ext>
            </a:extLst>
          </p:cNvPr>
          <p:cNvSpPr/>
          <p:nvPr/>
        </p:nvSpPr>
        <p:spPr>
          <a:xfrm>
            <a:off x="1046652" y="2891201"/>
            <a:ext cx="388237" cy="28198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a:stretch>
            <a:fillRect/>
          </a:stretch>
        </p:blipFill>
        <p:spPr>
          <a:xfrm>
            <a:off x="6147602" y="1103174"/>
            <a:ext cx="4925995" cy="4651651"/>
          </a:xfrm>
          <a:prstGeom prst="rect">
            <a:avLst/>
          </a:prstGeom>
        </p:spPr>
      </p:pic>
      <p:sp>
        <p:nvSpPr>
          <p:cNvPr id="9" name="Arrow: Right 7">
            <a:extLst>
              <a:ext uri="{FF2B5EF4-FFF2-40B4-BE49-F238E27FC236}">
                <a16:creationId xmlns:a16="http://schemas.microsoft.com/office/drawing/2014/main" id="{8BADDE0F-105E-4140-BEEB-EF6B0E0CB6F3}"/>
              </a:ext>
            </a:extLst>
          </p:cNvPr>
          <p:cNvSpPr/>
          <p:nvPr/>
        </p:nvSpPr>
        <p:spPr>
          <a:xfrm rot="10800000">
            <a:off x="11228534" y="4112822"/>
            <a:ext cx="551028" cy="145473"/>
          </a:xfrm>
          <a:prstGeom prst="rightArrow">
            <a:avLst/>
          </a:prstGeom>
          <a:solidFill>
            <a:srgbClr val="FD241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Right 7">
            <a:extLst>
              <a:ext uri="{FF2B5EF4-FFF2-40B4-BE49-F238E27FC236}">
                <a16:creationId xmlns:a16="http://schemas.microsoft.com/office/drawing/2014/main" id="{8BADDE0F-105E-4140-BEEB-EF6B0E0CB6F3}"/>
              </a:ext>
            </a:extLst>
          </p:cNvPr>
          <p:cNvSpPr/>
          <p:nvPr/>
        </p:nvSpPr>
        <p:spPr>
          <a:xfrm rot="10800000">
            <a:off x="11210776" y="5487847"/>
            <a:ext cx="551028" cy="145473"/>
          </a:xfrm>
          <a:prstGeom prst="rightArrow">
            <a:avLst/>
          </a:prstGeom>
          <a:solidFill>
            <a:srgbClr val="FD241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5544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5000">
              <a:schemeClr val="accent1">
                <a:lumMod val="5000"/>
                <a:lumOff val="95000"/>
              </a:schemeClr>
            </a:gs>
            <a:gs pos="9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26723" y="483896"/>
            <a:ext cx="11272261" cy="867930"/>
          </a:xfrm>
        </p:spPr>
        <p:txBody>
          <a:bodyPr/>
          <a:lstStyle/>
          <a:p>
            <a:r>
              <a:rPr lang="en-US" dirty="0"/>
              <a:t>SUD Treatment Outcomes— Discharge Status by Modality</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fld id="{6E9F442E-095D-414B-A3C1-4D7C903EC540}" type="slidenum">
              <a:rPr lang="uk-UA" smtClean="0"/>
              <a:pPr/>
              <a:t>5</a:t>
            </a:fld>
            <a:endParaRPr lang="uk-UA" dirty="0"/>
          </a:p>
        </p:txBody>
      </p:sp>
      <p:sp>
        <p:nvSpPr>
          <p:cNvPr id="6" name="Rectangle 5"/>
          <p:cNvSpPr/>
          <p:nvPr/>
        </p:nvSpPr>
        <p:spPr>
          <a:xfrm>
            <a:off x="1126934" y="2503946"/>
            <a:ext cx="4195281" cy="1477328"/>
          </a:xfrm>
          <a:prstGeom prst="rect">
            <a:avLst/>
          </a:prstGeom>
        </p:spPr>
        <p:txBody>
          <a:bodyPr wrap="square">
            <a:spAutoFit/>
          </a:bodyPr>
          <a:lstStyle/>
          <a:p>
            <a:pPr marL="285750" indent="-285750">
              <a:buFont typeface="Arial" panose="020B0604020202020204" pitchFamily="34" charset="0"/>
              <a:buChar char="•"/>
            </a:pPr>
            <a:r>
              <a:rPr lang="en-US" dirty="0">
                <a:solidFill>
                  <a:schemeClr val="bg2">
                    <a:lumMod val="50000"/>
                  </a:schemeClr>
                </a:solidFill>
                <a:latin typeface="verdana" charset="0"/>
              </a:rPr>
              <a:t>Clients discharging from Residential services only successfully transition to the next level of care 27% of the time.</a:t>
            </a:r>
          </a:p>
        </p:txBody>
      </p:sp>
      <p:sp>
        <p:nvSpPr>
          <p:cNvPr id="11" name="Arrow: Right 10">
            <a:extLst>
              <a:ext uri="{FF2B5EF4-FFF2-40B4-BE49-F238E27FC236}">
                <a16:creationId xmlns:a16="http://schemas.microsoft.com/office/drawing/2014/main" id="{F83BDBEA-A4BE-4967-8F4F-F9EC0E4CCB99}"/>
              </a:ext>
            </a:extLst>
          </p:cNvPr>
          <p:cNvSpPr/>
          <p:nvPr/>
        </p:nvSpPr>
        <p:spPr>
          <a:xfrm>
            <a:off x="1012547" y="2584161"/>
            <a:ext cx="342568" cy="23661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CB6B9095-7559-4419-BCC9-BB36E187003D}"/>
              </a:ext>
            </a:extLst>
          </p:cNvPr>
          <p:cNvPicPr>
            <a:picLocks noChangeAspect="1"/>
          </p:cNvPicPr>
          <p:nvPr/>
        </p:nvPicPr>
        <p:blipFill>
          <a:blip r:embed="rId3"/>
          <a:stretch>
            <a:fillRect/>
          </a:stretch>
        </p:blipFill>
        <p:spPr>
          <a:xfrm>
            <a:off x="5718594" y="1619329"/>
            <a:ext cx="5635206" cy="3415007"/>
          </a:xfrm>
          <a:prstGeom prst="rect">
            <a:avLst/>
          </a:prstGeom>
        </p:spPr>
      </p:pic>
      <p:sp>
        <p:nvSpPr>
          <p:cNvPr id="13" name="Arrow: Right 17">
            <a:extLst>
              <a:ext uri="{FF2B5EF4-FFF2-40B4-BE49-F238E27FC236}">
                <a16:creationId xmlns:a16="http://schemas.microsoft.com/office/drawing/2014/main" id="{1DED75A7-CFF2-4B3D-9BF3-2CE16B34135E}"/>
              </a:ext>
            </a:extLst>
          </p:cNvPr>
          <p:cNvSpPr/>
          <p:nvPr/>
        </p:nvSpPr>
        <p:spPr>
          <a:xfrm rot="10800000">
            <a:off x="11414403" y="3326832"/>
            <a:ext cx="551028" cy="145473"/>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Right 17">
            <a:extLst>
              <a:ext uri="{FF2B5EF4-FFF2-40B4-BE49-F238E27FC236}">
                <a16:creationId xmlns:a16="http://schemas.microsoft.com/office/drawing/2014/main" id="{1DED75A7-CFF2-4B3D-9BF3-2CE16B34135E}"/>
              </a:ext>
            </a:extLst>
          </p:cNvPr>
          <p:cNvSpPr/>
          <p:nvPr/>
        </p:nvSpPr>
        <p:spPr>
          <a:xfrm rot="10800000">
            <a:off x="11414403" y="2675304"/>
            <a:ext cx="551028" cy="145473"/>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0081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5000">
              <a:schemeClr val="accent1">
                <a:lumMod val="5000"/>
                <a:lumOff val="95000"/>
              </a:schemeClr>
            </a:gs>
            <a:gs pos="9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887414" y="483896"/>
            <a:ext cx="9346224" cy="1255728"/>
          </a:xfrm>
        </p:spPr>
        <p:txBody>
          <a:bodyPr/>
          <a:lstStyle/>
          <a:p>
            <a:pPr algn="ctr"/>
            <a:r>
              <a:rPr lang="en-US" dirty="0"/>
              <a:t>Care Coordination/ Case Management Improves Outcomes</a:t>
            </a:r>
            <a:br>
              <a:rPr lang="en-US" dirty="0"/>
            </a:br>
            <a:endParaRPr lang="en-US" dirty="0"/>
          </a:p>
        </p:txBody>
      </p:sp>
      <p:sp>
        <p:nvSpPr>
          <p:cNvPr id="4" name="Subtitle 3"/>
          <p:cNvSpPr>
            <a:spLocks noGrp="1"/>
          </p:cNvSpPr>
          <p:nvPr>
            <p:ph type="subTitle" idx="1"/>
          </p:nvPr>
        </p:nvSpPr>
        <p:spPr>
          <a:xfrm>
            <a:off x="2552761" y="1351825"/>
            <a:ext cx="9346224" cy="664284"/>
          </a:xfrm>
        </p:spPr>
        <p:txBody>
          <a:bodyPr anchor="t"/>
          <a:lstStyle/>
          <a:p>
            <a:pPr indent="0">
              <a:buNone/>
            </a:pPr>
            <a:endParaRPr lang="en-US" sz="2000" b="1" dirty="0">
              <a:solidFill>
                <a:schemeClr val="tx1"/>
              </a:solidFill>
              <a:latin typeface="Verdana" panose="020B0604030504040204" pitchFamily="34" charset="0"/>
              <a:ea typeface="Verdana" panose="020B0604030504040204" pitchFamily="34" charset="0"/>
            </a:endParaRPr>
          </a:p>
          <a:p>
            <a:pPr lvl="1" algn="l"/>
            <a:endParaRPr lang="en-US" dirty="0">
              <a:latin typeface="Verdana" panose="020B0604030504040204" pitchFamily="34" charset="0"/>
              <a:ea typeface="Verdana" panose="020B0604030504040204" pitchFamily="34" charset="0"/>
            </a:endParaRP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fld id="{6E9F442E-095D-414B-A3C1-4D7C903EC540}" type="slidenum">
              <a:rPr lang="uk-UA" smtClean="0"/>
              <a:pPr/>
              <a:t>6</a:t>
            </a:fld>
            <a:endParaRPr lang="uk-UA" dirty="0"/>
          </a:p>
        </p:txBody>
      </p:sp>
      <p:pic>
        <p:nvPicPr>
          <p:cNvPr id="6" name="Picture 5"/>
          <p:cNvPicPr>
            <a:picLocks noChangeAspect="1"/>
          </p:cNvPicPr>
          <p:nvPr/>
        </p:nvPicPr>
        <p:blipFill>
          <a:blip r:embed="rId3"/>
          <a:stretch>
            <a:fillRect/>
          </a:stretch>
        </p:blipFill>
        <p:spPr>
          <a:xfrm>
            <a:off x="372966" y="2016109"/>
            <a:ext cx="5612666" cy="3373571"/>
          </a:xfrm>
          <a:prstGeom prst="rect">
            <a:avLst/>
          </a:prstGeom>
        </p:spPr>
      </p:pic>
      <p:pic>
        <p:nvPicPr>
          <p:cNvPr id="7" name="Picture 6"/>
          <p:cNvPicPr>
            <a:picLocks noChangeAspect="1"/>
          </p:cNvPicPr>
          <p:nvPr/>
        </p:nvPicPr>
        <p:blipFill>
          <a:blip r:embed="rId4"/>
          <a:stretch>
            <a:fillRect/>
          </a:stretch>
        </p:blipFill>
        <p:spPr>
          <a:xfrm>
            <a:off x="6318304" y="2016110"/>
            <a:ext cx="5671021" cy="3408646"/>
          </a:xfrm>
          <a:prstGeom prst="rect">
            <a:avLst/>
          </a:prstGeom>
        </p:spPr>
      </p:pic>
      <p:sp>
        <p:nvSpPr>
          <p:cNvPr id="8" name="TextBox 7">
            <a:extLst>
              <a:ext uri="{FF2B5EF4-FFF2-40B4-BE49-F238E27FC236}">
                <a16:creationId xmlns:a16="http://schemas.microsoft.com/office/drawing/2014/main" id="{6BBBEA0C-4ABA-4533-B38E-EC73F1801CB0}"/>
              </a:ext>
            </a:extLst>
          </p:cNvPr>
          <p:cNvSpPr txBox="1"/>
          <p:nvPr/>
        </p:nvSpPr>
        <p:spPr>
          <a:xfrm>
            <a:off x="962526" y="5506175"/>
            <a:ext cx="10587790" cy="369332"/>
          </a:xfrm>
          <a:prstGeom prst="rect">
            <a:avLst/>
          </a:prstGeom>
          <a:noFill/>
        </p:spPr>
        <p:txBody>
          <a:bodyPr wrap="square" rtlCol="0">
            <a:spAutoFit/>
          </a:bodyPr>
          <a:lstStyle/>
          <a:p>
            <a:r>
              <a:rPr lang="en-US" b="1" dirty="0"/>
              <a:t>NOTE: Care coordination and case management will be used synonymously throughout this presentation.  </a:t>
            </a:r>
          </a:p>
        </p:txBody>
      </p:sp>
    </p:spTree>
    <p:extLst>
      <p:ext uri="{BB962C8B-B14F-4D97-AF65-F5344CB8AC3E}">
        <p14:creationId xmlns:p14="http://schemas.microsoft.com/office/powerpoint/2010/main" val="1049859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5000">
              <a:schemeClr val="accent1">
                <a:lumMod val="5000"/>
                <a:lumOff val="9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8FD1E-2983-4342-85A7-2A10B3CCC39B}"/>
              </a:ext>
            </a:extLst>
          </p:cNvPr>
          <p:cNvSpPr>
            <a:spLocks noGrp="1"/>
          </p:cNvSpPr>
          <p:nvPr>
            <p:ph type="ctrTitle"/>
          </p:nvPr>
        </p:nvSpPr>
        <p:spPr>
          <a:xfrm>
            <a:off x="577049" y="487037"/>
            <a:ext cx="11514688" cy="1255728"/>
          </a:xfrm>
        </p:spPr>
        <p:txBody>
          <a:bodyPr/>
          <a:lstStyle/>
          <a:p>
            <a:pPr algn="ctr"/>
            <a:r>
              <a:rPr lang="en-US" dirty="0"/>
              <a:t>Substance Abuse &amp; Mental Health Services Administration (SAMSHA) Definition of Case Management </a:t>
            </a:r>
            <a:endParaRPr lang="en-US" sz="1800" dirty="0"/>
          </a:p>
        </p:txBody>
      </p:sp>
      <p:sp>
        <p:nvSpPr>
          <p:cNvPr id="4" name="Slide Number Placeholder 3">
            <a:extLst>
              <a:ext uri="{FF2B5EF4-FFF2-40B4-BE49-F238E27FC236}">
                <a16:creationId xmlns:a16="http://schemas.microsoft.com/office/drawing/2014/main" id="{D7A06239-AAD5-429A-B5B8-B51357691CC1}"/>
              </a:ext>
            </a:extLst>
          </p:cNvPr>
          <p:cNvSpPr>
            <a:spLocks noGrp="1"/>
          </p:cNvSpPr>
          <p:nvPr>
            <p:ph type="sldNum" sz="quarter" idx="12"/>
          </p:nvPr>
        </p:nvSpPr>
        <p:spPr/>
        <p:txBody>
          <a:bodyPr/>
          <a:lstStyle/>
          <a:p>
            <a:fld id="{6E9F442E-095D-414B-A3C1-4D7C903EC540}" type="slidenum">
              <a:rPr lang="uk-UA" smtClean="0"/>
              <a:pPr/>
              <a:t>7</a:t>
            </a:fld>
            <a:endParaRPr lang="uk-UA" dirty="0"/>
          </a:p>
        </p:txBody>
      </p:sp>
      <p:sp>
        <p:nvSpPr>
          <p:cNvPr id="6" name="Content Placeholder 2">
            <a:extLst>
              <a:ext uri="{FF2B5EF4-FFF2-40B4-BE49-F238E27FC236}">
                <a16:creationId xmlns:a16="http://schemas.microsoft.com/office/drawing/2014/main" id="{CA1218DA-3321-4822-89B1-C6AC834AA25C}"/>
              </a:ext>
            </a:extLst>
          </p:cNvPr>
          <p:cNvSpPr txBox="1">
            <a:spLocks/>
          </p:cNvSpPr>
          <p:nvPr/>
        </p:nvSpPr>
        <p:spPr>
          <a:xfrm>
            <a:off x="2451370" y="1690826"/>
            <a:ext cx="8902430" cy="3899090"/>
          </a:xfrm>
          <a:prstGeom prst="rect">
            <a:avLst/>
          </a:prstGeom>
        </p:spPr>
        <p:txBody>
          <a:bodyPr vert="horz" lIns="108000" tIns="45720" rIns="91440" bIns="45720" rtlCol="0">
            <a:normAutofit/>
          </a:bodyPr>
          <a:lstStyle>
            <a:lvl1pPr marL="285750" indent="-177750" algn="l" defTabSz="914400" rtl="0" eaLnBrk="1" latinLnBrk="0" hangingPunct="1">
              <a:lnSpc>
                <a:spcPts val="1800"/>
              </a:lnSpc>
              <a:spcBef>
                <a:spcPts val="500"/>
              </a:spcBef>
              <a:buClr>
                <a:schemeClr val="bg2">
                  <a:lumMod val="25000"/>
                </a:schemeClr>
              </a:buClr>
              <a:buSzPct val="130000"/>
              <a:buFont typeface="Arial" charset="0"/>
              <a:buChar char="•"/>
              <a:defRPr sz="1200" b="0" i="0" kern="1200" baseline="0">
                <a:solidFill>
                  <a:schemeClr val="bg2">
                    <a:lumMod val="50000"/>
                  </a:schemeClr>
                </a:solidFill>
                <a:latin typeface="verdana"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buFont typeface="Arial" panose="020B0604020202020204" pitchFamily="34" charset="0"/>
              <a:buChar char="•"/>
            </a:pPr>
            <a:endParaRPr lang="en-US" sz="2000" b="1" dirty="0">
              <a:solidFill>
                <a:schemeClr val="tx1"/>
              </a:solidFill>
              <a:latin typeface="Verdana" panose="020B0604030504040204" pitchFamily="34" charset="0"/>
              <a:ea typeface="Verdana" panose="020B0604030504040204" pitchFamily="34" charset="0"/>
            </a:endParaRPr>
          </a:p>
          <a:p>
            <a:pPr>
              <a:buFont typeface="Arial" panose="020B0604020202020204" pitchFamily="34" charset="0"/>
              <a:buChar char="•"/>
            </a:pPr>
            <a:endParaRPr lang="en-US" sz="2000" b="1" dirty="0">
              <a:solidFill>
                <a:schemeClr val="tx1"/>
              </a:solidFill>
              <a:latin typeface="Verdana" panose="020B0604030504040204" pitchFamily="34" charset="0"/>
              <a:ea typeface="Verdana" panose="020B0604030504040204" pitchFamily="34" charset="0"/>
            </a:endParaRPr>
          </a:p>
          <a:p>
            <a:pPr>
              <a:buFont typeface="Arial" panose="020B0604020202020204" pitchFamily="34" charset="0"/>
              <a:buChar char="•"/>
            </a:pPr>
            <a:endParaRPr lang="en-US" sz="2000" b="1" dirty="0">
              <a:solidFill>
                <a:schemeClr val="tx1"/>
              </a:solidFill>
              <a:latin typeface="Verdana" panose="020B0604030504040204" pitchFamily="34" charset="0"/>
              <a:ea typeface="Verdana" panose="020B0604030504040204" pitchFamily="34" charset="0"/>
            </a:endParaRPr>
          </a:p>
          <a:p>
            <a:pPr>
              <a:buFont typeface="Arial" panose="020B0604020202020204" pitchFamily="34" charset="0"/>
              <a:buChar char="•"/>
            </a:pPr>
            <a:endParaRPr lang="en-US" sz="2000" b="1" dirty="0">
              <a:solidFill>
                <a:schemeClr val="tx1"/>
              </a:solidFill>
              <a:latin typeface="Verdana" panose="020B0604030504040204" pitchFamily="34" charset="0"/>
              <a:ea typeface="Verdana" panose="020B0604030504040204" pitchFamily="34" charset="0"/>
            </a:endParaRPr>
          </a:p>
        </p:txBody>
      </p:sp>
      <p:pic>
        <p:nvPicPr>
          <p:cNvPr id="3" name="Picture 2"/>
          <p:cNvPicPr>
            <a:picLocks noChangeAspect="1"/>
          </p:cNvPicPr>
          <p:nvPr/>
        </p:nvPicPr>
        <p:blipFill>
          <a:blip r:embed="rId3"/>
          <a:stretch>
            <a:fillRect/>
          </a:stretch>
        </p:blipFill>
        <p:spPr>
          <a:xfrm>
            <a:off x="2021305" y="2364116"/>
            <a:ext cx="9332496" cy="3844179"/>
          </a:xfrm>
          <a:prstGeom prst="rect">
            <a:avLst/>
          </a:prstGeom>
        </p:spPr>
      </p:pic>
      <p:sp>
        <p:nvSpPr>
          <p:cNvPr id="5" name="TextBox 4">
            <a:extLst>
              <a:ext uri="{FF2B5EF4-FFF2-40B4-BE49-F238E27FC236}">
                <a16:creationId xmlns:a16="http://schemas.microsoft.com/office/drawing/2014/main" id="{5EEB9764-2155-4AC1-B777-6C5BDFC7A4E5}"/>
              </a:ext>
            </a:extLst>
          </p:cNvPr>
          <p:cNvSpPr txBox="1"/>
          <p:nvPr/>
        </p:nvSpPr>
        <p:spPr>
          <a:xfrm>
            <a:off x="2189748" y="1569730"/>
            <a:ext cx="8999621" cy="646331"/>
          </a:xfrm>
          <a:prstGeom prst="rect">
            <a:avLst/>
          </a:prstGeom>
          <a:noFill/>
        </p:spPr>
        <p:txBody>
          <a:bodyPr wrap="square" rtlCol="0">
            <a:spAutoFit/>
          </a:bodyPr>
          <a:lstStyle/>
          <a:p>
            <a:r>
              <a:rPr lang="en-US" b="1" dirty="0"/>
              <a:t>SAMSHA General Definition: </a:t>
            </a:r>
            <a:r>
              <a:rPr lang="en-US" dirty="0"/>
              <a:t>Coordinated, individualized approach that links clients with appropriate services to address their specific needs and help them achieve their stated goals.</a:t>
            </a:r>
          </a:p>
        </p:txBody>
      </p:sp>
    </p:spTree>
    <p:extLst>
      <p:ext uri="{BB962C8B-B14F-4D97-AF65-F5344CB8AC3E}">
        <p14:creationId xmlns:p14="http://schemas.microsoft.com/office/powerpoint/2010/main" val="2332744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5000">
              <a:schemeClr val="accent1">
                <a:lumMod val="5000"/>
                <a:lumOff val="9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8FD1E-2983-4342-85A7-2A10B3CCC39B}"/>
              </a:ext>
            </a:extLst>
          </p:cNvPr>
          <p:cNvSpPr>
            <a:spLocks noGrp="1"/>
          </p:cNvSpPr>
          <p:nvPr>
            <p:ph type="ctrTitle"/>
          </p:nvPr>
        </p:nvSpPr>
        <p:spPr>
          <a:xfrm>
            <a:off x="577049" y="487037"/>
            <a:ext cx="10776751" cy="784830"/>
          </a:xfrm>
        </p:spPr>
        <p:txBody>
          <a:bodyPr/>
          <a:lstStyle/>
          <a:p>
            <a:pPr algn="ctr"/>
            <a:r>
              <a:rPr lang="en-US" sz="3200" dirty="0"/>
              <a:t>SUD Care Coordination PIP Overview</a:t>
            </a:r>
            <a:br>
              <a:rPr lang="en-US" sz="1800" dirty="0"/>
            </a:br>
            <a:endParaRPr lang="en-US" sz="1800" dirty="0"/>
          </a:p>
        </p:txBody>
      </p:sp>
      <p:sp>
        <p:nvSpPr>
          <p:cNvPr id="4" name="Slide Number Placeholder 3">
            <a:extLst>
              <a:ext uri="{FF2B5EF4-FFF2-40B4-BE49-F238E27FC236}">
                <a16:creationId xmlns:a16="http://schemas.microsoft.com/office/drawing/2014/main" id="{D7A06239-AAD5-429A-B5B8-B51357691CC1}"/>
              </a:ext>
            </a:extLst>
          </p:cNvPr>
          <p:cNvSpPr>
            <a:spLocks noGrp="1"/>
          </p:cNvSpPr>
          <p:nvPr>
            <p:ph type="sldNum" sz="quarter" idx="12"/>
          </p:nvPr>
        </p:nvSpPr>
        <p:spPr/>
        <p:txBody>
          <a:bodyPr/>
          <a:lstStyle/>
          <a:p>
            <a:fld id="{6E9F442E-095D-414B-A3C1-4D7C903EC540}" type="slidenum">
              <a:rPr lang="uk-UA" smtClean="0"/>
              <a:pPr/>
              <a:t>8</a:t>
            </a:fld>
            <a:endParaRPr lang="uk-UA" dirty="0"/>
          </a:p>
        </p:txBody>
      </p:sp>
      <p:sp>
        <p:nvSpPr>
          <p:cNvPr id="6" name="Content Placeholder 2">
            <a:extLst>
              <a:ext uri="{FF2B5EF4-FFF2-40B4-BE49-F238E27FC236}">
                <a16:creationId xmlns:a16="http://schemas.microsoft.com/office/drawing/2014/main" id="{CA1218DA-3321-4822-89B1-C6AC834AA25C}"/>
              </a:ext>
            </a:extLst>
          </p:cNvPr>
          <p:cNvSpPr txBox="1">
            <a:spLocks/>
          </p:cNvSpPr>
          <p:nvPr/>
        </p:nvSpPr>
        <p:spPr>
          <a:xfrm>
            <a:off x="2451370" y="1271867"/>
            <a:ext cx="8902430" cy="4642045"/>
          </a:xfrm>
          <a:prstGeom prst="rect">
            <a:avLst/>
          </a:prstGeom>
        </p:spPr>
        <p:txBody>
          <a:bodyPr vert="horz" lIns="108000" tIns="45720" rIns="91440" bIns="45720" rtlCol="0">
            <a:normAutofit/>
          </a:bodyPr>
          <a:lstStyle>
            <a:lvl1pPr marL="285750" indent="-177750" algn="l" defTabSz="914400" rtl="0" eaLnBrk="1" latinLnBrk="0" hangingPunct="1">
              <a:lnSpc>
                <a:spcPts val="1800"/>
              </a:lnSpc>
              <a:spcBef>
                <a:spcPts val="500"/>
              </a:spcBef>
              <a:buClr>
                <a:schemeClr val="bg2">
                  <a:lumMod val="25000"/>
                </a:schemeClr>
              </a:buClr>
              <a:buSzPct val="130000"/>
              <a:buFont typeface="Arial" charset="0"/>
              <a:buChar char="•"/>
              <a:defRPr sz="1200" b="0" i="0" kern="1200" baseline="0">
                <a:solidFill>
                  <a:schemeClr val="bg2">
                    <a:lumMod val="50000"/>
                  </a:schemeClr>
                </a:solidFill>
                <a:latin typeface="verdana"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buFont typeface="Arial" panose="020B0604020202020204" pitchFamily="34" charset="0"/>
              <a:buChar char="•"/>
            </a:pPr>
            <a:endParaRPr lang="en-US" sz="2000" dirty="0">
              <a:solidFill>
                <a:schemeClr val="tx1"/>
              </a:solidFill>
              <a:latin typeface="Verdana" panose="020B0604030504040204" pitchFamily="34" charset="0"/>
              <a:ea typeface="Verdana" panose="020B0604030504040204" pitchFamily="34" charset="0"/>
            </a:endParaRPr>
          </a:p>
          <a:p>
            <a:pPr marL="108000" indent="0">
              <a:buNone/>
            </a:pPr>
            <a:endParaRPr lang="en-US" sz="2000" b="1" u="sng" dirty="0">
              <a:solidFill>
                <a:schemeClr val="tx1"/>
              </a:solidFill>
            </a:endParaRPr>
          </a:p>
          <a:p>
            <a:pPr marL="108000" indent="0">
              <a:buNone/>
            </a:pPr>
            <a:r>
              <a:rPr lang="en-US" sz="2000" b="1" u="sng" dirty="0">
                <a:solidFill>
                  <a:schemeClr val="tx1"/>
                </a:solidFill>
              </a:rPr>
              <a:t>GOAL:</a:t>
            </a:r>
            <a:r>
              <a:rPr lang="en-US" sz="2000" b="1" dirty="0">
                <a:solidFill>
                  <a:schemeClr val="tx1"/>
                </a:solidFill>
              </a:rPr>
              <a:t> </a:t>
            </a:r>
            <a:r>
              <a:rPr lang="en-US" sz="2000" dirty="0">
                <a:solidFill>
                  <a:schemeClr val="tx1"/>
                </a:solidFill>
              </a:rPr>
              <a:t>Improve SUD outcomes in Alameda County residential treatment programs by increasing care coordination services for beneficiaries.</a:t>
            </a:r>
          </a:p>
          <a:p>
            <a:pPr marL="108000" indent="0">
              <a:buNone/>
            </a:pPr>
            <a:endParaRPr lang="en-US" sz="2000" dirty="0">
              <a:solidFill>
                <a:schemeClr val="tx1"/>
              </a:solidFill>
              <a:latin typeface="Verdana" panose="020B0604030504040204" pitchFamily="34" charset="0"/>
              <a:ea typeface="Verdana" panose="020B0604030504040204" pitchFamily="34" charset="0"/>
            </a:endParaRPr>
          </a:p>
          <a:p>
            <a:pPr marL="108000" indent="0">
              <a:buNone/>
            </a:pPr>
            <a:r>
              <a:rPr lang="en-US" sz="2000" b="1" u="sng" dirty="0">
                <a:solidFill>
                  <a:schemeClr val="tx1"/>
                </a:solidFill>
                <a:latin typeface="Verdana" panose="020B0604030504040204" pitchFamily="34" charset="0"/>
                <a:ea typeface="Verdana" panose="020B0604030504040204" pitchFamily="34" charset="0"/>
              </a:rPr>
              <a:t>SAMHSA/Multi-County Best Practices and Areas of Focus for Improving Care Coordination:</a:t>
            </a:r>
          </a:p>
          <a:p>
            <a:pPr marL="108000" indent="0">
              <a:buNone/>
            </a:pPr>
            <a:endParaRPr lang="en-US" sz="2000" dirty="0">
              <a:latin typeface="Verdana" panose="020B0604030504040204" pitchFamily="34" charset="0"/>
              <a:ea typeface="Verdana" panose="020B0604030504040204" pitchFamily="34" charset="0"/>
            </a:endParaRPr>
          </a:p>
          <a:p>
            <a:pPr lvl="2" algn="l">
              <a:buFont typeface="Arial" panose="020B0604020202020204" pitchFamily="34" charset="0"/>
              <a:buChar char="•"/>
            </a:pPr>
            <a:r>
              <a:rPr lang="en-US" sz="2000" dirty="0">
                <a:solidFill>
                  <a:schemeClr val="tx1"/>
                </a:solidFill>
                <a:latin typeface="Verdana" panose="020B0604030504040204" pitchFamily="34" charset="0"/>
                <a:ea typeface="Verdana" panose="020B0604030504040204" pitchFamily="34" charset="0"/>
              </a:rPr>
              <a:t>Family and support</a:t>
            </a:r>
          </a:p>
          <a:p>
            <a:pPr lvl="2" algn="l">
              <a:buFont typeface="Arial" panose="020B0604020202020204" pitchFamily="34" charset="0"/>
              <a:buChar char="•"/>
            </a:pPr>
            <a:r>
              <a:rPr lang="en-US" sz="2000" dirty="0">
                <a:latin typeface="Verdana" panose="020B0604030504040204" pitchFamily="34" charset="0"/>
                <a:ea typeface="Verdana" panose="020B0604030504040204" pitchFamily="34" charset="0"/>
              </a:rPr>
              <a:t>Social connection/concerns</a:t>
            </a:r>
          </a:p>
          <a:p>
            <a:pPr lvl="2" algn="l">
              <a:buFont typeface="Arial" panose="020B0604020202020204" pitchFamily="34" charset="0"/>
              <a:buChar char="•"/>
            </a:pPr>
            <a:r>
              <a:rPr lang="en-US" sz="2000" dirty="0">
                <a:latin typeface="Verdana" panose="020B0604030504040204" pitchFamily="34" charset="0"/>
                <a:ea typeface="Verdana" panose="020B0604030504040204" pitchFamily="34" charset="0"/>
              </a:rPr>
              <a:t>Frequency of Care Coordination contacts</a:t>
            </a:r>
          </a:p>
          <a:p>
            <a:pPr lvl="2" algn="l">
              <a:buFont typeface="Arial" panose="020B0604020202020204" pitchFamily="34" charset="0"/>
              <a:buChar char="•"/>
            </a:pPr>
            <a:r>
              <a:rPr lang="en-US" sz="2000" dirty="0">
                <a:latin typeface="Verdana" panose="020B0604030504040204" pitchFamily="34" charset="0"/>
                <a:ea typeface="Verdana" panose="020B0604030504040204" pitchFamily="34" charset="0"/>
              </a:rPr>
              <a:t>Transitions in level of care </a:t>
            </a:r>
          </a:p>
          <a:p>
            <a:pPr lvl="2" algn="l">
              <a:buFont typeface="Arial" panose="020B0604020202020204" pitchFamily="34" charset="0"/>
              <a:buChar char="•"/>
            </a:pPr>
            <a:r>
              <a:rPr lang="en-US" sz="2000" dirty="0">
                <a:latin typeface="Verdana" panose="020B0604030504040204" pitchFamily="34" charset="0"/>
                <a:ea typeface="Verdana" panose="020B0604030504040204" pitchFamily="34" charset="0"/>
              </a:rPr>
              <a:t>Physical health concerns</a:t>
            </a:r>
            <a:endParaRPr lang="en-US" sz="2000" dirty="0">
              <a:solidFill>
                <a:schemeClr val="tx1"/>
              </a:solidFill>
              <a:latin typeface="Verdana" panose="020B0604030504040204" pitchFamily="34" charset="0"/>
              <a:ea typeface="Verdana" panose="020B0604030504040204" pitchFamily="34" charset="0"/>
            </a:endParaRPr>
          </a:p>
          <a:p>
            <a:pPr>
              <a:buFont typeface="Arial" panose="020B0604020202020204" pitchFamily="34" charset="0"/>
              <a:buChar char="•"/>
            </a:pPr>
            <a:endParaRPr lang="en-US" sz="2000" dirty="0">
              <a:solidFill>
                <a:schemeClr val="tx1"/>
              </a:solidFill>
              <a:latin typeface="Verdana" panose="020B0604030504040204" pitchFamily="34" charset="0"/>
              <a:ea typeface="Verdana" panose="020B0604030504040204" pitchFamily="34" charset="0"/>
            </a:endParaRPr>
          </a:p>
          <a:p>
            <a:pPr>
              <a:buFont typeface="Arial" panose="020B0604020202020204" pitchFamily="34" charset="0"/>
              <a:buChar char="•"/>
            </a:pPr>
            <a:endParaRPr lang="en-US" sz="2000" b="1" dirty="0">
              <a:solidFill>
                <a:schemeClr val="tx1"/>
              </a:solidFill>
              <a:latin typeface="Verdana" panose="020B0604030504040204" pitchFamily="34" charset="0"/>
              <a:ea typeface="Verdana" panose="020B0604030504040204" pitchFamily="34" charset="0"/>
            </a:endParaRPr>
          </a:p>
          <a:p>
            <a:pPr>
              <a:buFont typeface="Arial" panose="020B0604020202020204" pitchFamily="34" charset="0"/>
              <a:buChar char="•"/>
            </a:pPr>
            <a:endParaRPr lang="en-US" sz="2000" b="1" dirty="0">
              <a:solidFill>
                <a:schemeClr val="tx1"/>
              </a:solidFill>
              <a:latin typeface="Verdana" panose="020B0604030504040204" pitchFamily="34" charset="0"/>
              <a:ea typeface="Verdana" panose="020B0604030504040204" pitchFamily="34" charset="0"/>
            </a:endParaRPr>
          </a:p>
          <a:p>
            <a:pPr>
              <a:buFont typeface="Arial" panose="020B0604020202020204" pitchFamily="34" charset="0"/>
              <a:buChar char="•"/>
            </a:pPr>
            <a:endParaRPr lang="en-US" sz="2000" b="1" dirty="0">
              <a:solidFill>
                <a:schemeClr val="tx1"/>
              </a:solidFill>
              <a:latin typeface="Verdana" panose="020B0604030504040204" pitchFamily="34" charset="0"/>
              <a:ea typeface="Verdana" panose="020B0604030504040204" pitchFamily="34" charset="0"/>
            </a:endParaRPr>
          </a:p>
          <a:p>
            <a:pPr>
              <a:buFont typeface="Arial" panose="020B0604020202020204" pitchFamily="34" charset="0"/>
              <a:buChar char="•"/>
            </a:pPr>
            <a:endParaRPr lang="en-US" sz="2000" b="1"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7471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5000">
              <a:schemeClr val="accent1">
                <a:lumMod val="5000"/>
                <a:lumOff val="9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A06239-AAD5-429A-B5B8-B51357691CC1}"/>
              </a:ext>
            </a:extLst>
          </p:cNvPr>
          <p:cNvSpPr>
            <a:spLocks noGrp="1"/>
          </p:cNvSpPr>
          <p:nvPr>
            <p:ph type="sldNum" sz="quarter" idx="12"/>
          </p:nvPr>
        </p:nvSpPr>
        <p:spPr/>
        <p:txBody>
          <a:bodyPr/>
          <a:lstStyle/>
          <a:p>
            <a:fld id="{6E9F442E-095D-414B-A3C1-4D7C903EC540}" type="slidenum">
              <a:rPr lang="uk-UA" smtClean="0"/>
              <a:pPr/>
              <a:t>9</a:t>
            </a:fld>
            <a:endParaRPr lang="uk-UA" dirty="0"/>
          </a:p>
        </p:txBody>
      </p:sp>
      <p:sp>
        <p:nvSpPr>
          <p:cNvPr id="6" name="Content Placeholder 2">
            <a:extLst>
              <a:ext uri="{FF2B5EF4-FFF2-40B4-BE49-F238E27FC236}">
                <a16:creationId xmlns:a16="http://schemas.microsoft.com/office/drawing/2014/main" id="{CA1218DA-3321-4822-89B1-C6AC834AA25C}"/>
              </a:ext>
            </a:extLst>
          </p:cNvPr>
          <p:cNvSpPr txBox="1">
            <a:spLocks/>
          </p:cNvSpPr>
          <p:nvPr/>
        </p:nvSpPr>
        <p:spPr>
          <a:xfrm>
            <a:off x="3829233" y="241815"/>
            <a:ext cx="8902430" cy="3899090"/>
          </a:xfrm>
          <a:prstGeom prst="rect">
            <a:avLst/>
          </a:prstGeom>
        </p:spPr>
        <p:txBody>
          <a:bodyPr vert="horz" lIns="108000" tIns="45720" rIns="91440" bIns="45720" rtlCol="0">
            <a:normAutofit/>
          </a:bodyPr>
          <a:lstStyle>
            <a:lvl1pPr marL="285750" indent="-177750" algn="l" defTabSz="914400" rtl="0" eaLnBrk="1" latinLnBrk="0" hangingPunct="1">
              <a:lnSpc>
                <a:spcPts val="1800"/>
              </a:lnSpc>
              <a:spcBef>
                <a:spcPts val="500"/>
              </a:spcBef>
              <a:buClr>
                <a:schemeClr val="bg2">
                  <a:lumMod val="25000"/>
                </a:schemeClr>
              </a:buClr>
              <a:buSzPct val="130000"/>
              <a:buFont typeface="Arial" charset="0"/>
              <a:buChar char="•"/>
              <a:defRPr sz="1200" b="0" i="0" kern="1200" baseline="0">
                <a:solidFill>
                  <a:schemeClr val="bg2">
                    <a:lumMod val="50000"/>
                  </a:schemeClr>
                </a:solidFill>
                <a:latin typeface="verdana"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buFont typeface="Arial" panose="020B0604020202020204" pitchFamily="34" charset="0"/>
              <a:buChar char="•"/>
            </a:pPr>
            <a:endParaRPr lang="en-US" sz="2000" b="1" dirty="0">
              <a:solidFill>
                <a:schemeClr val="tx1"/>
              </a:solidFill>
              <a:latin typeface="Verdana" panose="020B0604030504040204" pitchFamily="34" charset="0"/>
              <a:ea typeface="Verdana" panose="020B0604030504040204" pitchFamily="34" charset="0"/>
            </a:endParaRPr>
          </a:p>
          <a:p>
            <a:pPr>
              <a:buFont typeface="Arial" panose="020B0604020202020204" pitchFamily="34" charset="0"/>
              <a:buChar char="•"/>
            </a:pPr>
            <a:endParaRPr lang="en-US" sz="2000" b="1" dirty="0">
              <a:solidFill>
                <a:schemeClr val="tx1"/>
              </a:solidFill>
              <a:latin typeface="Verdana" panose="020B0604030504040204" pitchFamily="34" charset="0"/>
              <a:ea typeface="Verdana" panose="020B0604030504040204" pitchFamily="34" charset="0"/>
            </a:endParaRPr>
          </a:p>
          <a:p>
            <a:pPr>
              <a:buFont typeface="Arial" panose="020B0604020202020204" pitchFamily="34" charset="0"/>
              <a:buChar char="•"/>
            </a:pPr>
            <a:endParaRPr lang="en-US" sz="2000" b="1" dirty="0">
              <a:solidFill>
                <a:schemeClr val="tx1"/>
              </a:solidFill>
              <a:latin typeface="Verdana" panose="020B0604030504040204" pitchFamily="34" charset="0"/>
              <a:ea typeface="Verdana" panose="020B0604030504040204" pitchFamily="34" charset="0"/>
            </a:endParaRPr>
          </a:p>
          <a:p>
            <a:pPr>
              <a:buFont typeface="Arial" panose="020B0604020202020204" pitchFamily="34" charset="0"/>
              <a:buChar char="•"/>
            </a:pPr>
            <a:endParaRPr lang="en-US" sz="2000" b="1" dirty="0">
              <a:solidFill>
                <a:schemeClr val="tx1"/>
              </a:solidFill>
              <a:latin typeface="Verdana" panose="020B0604030504040204" pitchFamily="34" charset="0"/>
              <a:ea typeface="Verdana" panose="020B0604030504040204" pitchFamily="34" charset="0"/>
            </a:endParaRPr>
          </a:p>
        </p:txBody>
      </p:sp>
      <p:pic>
        <p:nvPicPr>
          <p:cNvPr id="7" name="Picture 6"/>
          <p:cNvPicPr>
            <a:picLocks noChangeAspect="1"/>
          </p:cNvPicPr>
          <p:nvPr/>
        </p:nvPicPr>
        <p:blipFill>
          <a:blip r:embed="rId3"/>
          <a:stretch>
            <a:fillRect/>
          </a:stretch>
        </p:blipFill>
        <p:spPr>
          <a:xfrm>
            <a:off x="327083" y="2452970"/>
            <a:ext cx="2243522" cy="1810669"/>
          </a:xfrm>
          <a:prstGeom prst="rect">
            <a:avLst/>
          </a:prstGeom>
        </p:spPr>
      </p:pic>
      <p:sp>
        <p:nvSpPr>
          <p:cNvPr id="8" name="Title 1">
            <a:extLst>
              <a:ext uri="{FF2B5EF4-FFF2-40B4-BE49-F238E27FC236}">
                <a16:creationId xmlns:a16="http://schemas.microsoft.com/office/drawing/2014/main" id="{F915DC1C-24AE-40D0-B4EA-82E5F1296891}"/>
              </a:ext>
            </a:extLst>
          </p:cNvPr>
          <p:cNvSpPr>
            <a:spLocks noGrp="1"/>
          </p:cNvSpPr>
          <p:nvPr>
            <p:ph type="ctrTitle"/>
          </p:nvPr>
        </p:nvSpPr>
        <p:spPr>
          <a:xfrm>
            <a:off x="2973034" y="1929750"/>
            <a:ext cx="7307943" cy="523220"/>
          </a:xfrm>
        </p:spPr>
        <p:txBody>
          <a:bodyPr>
            <a:normAutofit fontScale="90000"/>
          </a:bodyPr>
          <a:lstStyle/>
          <a:p>
            <a:pPr algn="l"/>
            <a:r>
              <a:rPr lang="en-US" sz="4800" dirty="0"/>
              <a:t>The Nuts and Bolts –</a:t>
            </a:r>
            <a:br>
              <a:rPr lang="en-US" sz="4800" dirty="0"/>
            </a:br>
            <a:br>
              <a:rPr lang="en-US" sz="4800" dirty="0"/>
            </a:br>
            <a:r>
              <a:rPr lang="en-US" sz="4800" dirty="0"/>
              <a:t>Billing for</a:t>
            </a:r>
            <a:br>
              <a:rPr lang="en-US" sz="4800" dirty="0"/>
            </a:br>
            <a:r>
              <a:rPr lang="en-US" sz="4400" dirty="0"/>
              <a:t>Case Management Services</a:t>
            </a:r>
            <a:endParaRPr lang="en-US" sz="4800" dirty="0"/>
          </a:p>
        </p:txBody>
      </p:sp>
    </p:spTree>
    <p:extLst>
      <p:ext uri="{BB962C8B-B14F-4D97-AF65-F5344CB8AC3E}">
        <p14:creationId xmlns:p14="http://schemas.microsoft.com/office/powerpoint/2010/main" val="932788000"/>
      </p:ext>
    </p:extLst>
  </p:cSld>
  <p:clrMapOvr>
    <a:masterClrMapping/>
  </p:clrMapOvr>
</p:sld>
</file>

<file path=ppt/theme/theme1.xml><?xml version="1.0" encoding="utf-8"?>
<a:theme xmlns:a="http://schemas.openxmlformats.org/drawingml/2006/main" name="ACHBCS Slid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3883</TotalTime>
  <Words>1371</Words>
  <Application>Microsoft Office PowerPoint</Application>
  <PresentationFormat>Widescreen</PresentationFormat>
  <Paragraphs>210</Paragraphs>
  <Slides>17</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Arial Narrow</vt:lpstr>
      <vt:lpstr>Calibri</vt:lpstr>
      <vt:lpstr>Calibri Light</vt:lpstr>
      <vt:lpstr>Courier New</vt:lpstr>
      <vt:lpstr>Georgia</vt:lpstr>
      <vt:lpstr>Verdana</vt:lpstr>
      <vt:lpstr>Verdana</vt:lpstr>
      <vt:lpstr>Wingdings</vt:lpstr>
      <vt:lpstr>ACHBCS Slide Theme</vt:lpstr>
      <vt:lpstr> Substance Use Disorder (SUD) Care Coordination Performance Improvement Project (PIP)  QI &amp; UM   November 2022 </vt:lpstr>
      <vt:lpstr>WHAT ARE PIPs? </vt:lpstr>
      <vt:lpstr>SUD Treatment Outcomes</vt:lpstr>
      <vt:lpstr>SUD Treatment Outcomes— Discharge Status by Modality</vt:lpstr>
      <vt:lpstr>SUD Treatment Outcomes— Discharge Status by Modality</vt:lpstr>
      <vt:lpstr>Care Coordination/ Case Management Improves Outcomes </vt:lpstr>
      <vt:lpstr>Substance Abuse &amp; Mental Health Services Administration (SAMSHA) Definition of Case Management </vt:lpstr>
      <vt:lpstr>SUD Care Coordination PIP Overview </vt:lpstr>
      <vt:lpstr>The Nuts and Bolts –  Billing for Case Management Services</vt:lpstr>
      <vt:lpstr>PowerPoint Presentation</vt:lpstr>
      <vt:lpstr>Case Management Activities</vt:lpstr>
      <vt:lpstr>PowerPoint Presentation</vt:lpstr>
      <vt:lpstr>PowerPoint Presentation</vt:lpstr>
      <vt:lpstr>PowerPoint Presentation</vt:lpstr>
      <vt:lpstr>Care Coordination Best Practices &amp; Tips</vt:lpstr>
      <vt:lpstr>SUD PIP Next Steps</vt:lpstr>
      <vt:lpstr>Questions and or Feedback?   Rashad.Eady@acgov.org  Lori.Shallcross@acgov.org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Eady, Rashad ACBH</cp:lastModifiedBy>
  <cp:revision>228</cp:revision>
  <dcterms:created xsi:type="dcterms:W3CDTF">2018-09-18T06:33:21Z</dcterms:created>
  <dcterms:modified xsi:type="dcterms:W3CDTF">2022-11-09T19:54:18Z</dcterms:modified>
</cp:coreProperties>
</file>