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31"/>
  </p:notesMasterIdLst>
  <p:sldIdLst>
    <p:sldId id="306" r:id="rId5"/>
    <p:sldId id="307" r:id="rId6"/>
    <p:sldId id="308" r:id="rId7"/>
    <p:sldId id="309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1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9" r:id="rId24"/>
    <p:sldId id="330" r:id="rId25"/>
    <p:sldId id="331" r:id="rId26"/>
    <p:sldId id="332" r:id="rId27"/>
    <p:sldId id="328" r:id="rId28"/>
    <p:sldId id="311" r:id="rId29"/>
    <p:sldId id="31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84967" autoAdjust="0"/>
  </p:normalViewPr>
  <p:slideViewPr>
    <p:cSldViewPr snapToGrid="0">
      <p:cViewPr varScale="1">
        <p:scale>
          <a:sx n="88" d="100"/>
          <a:sy n="88" d="100"/>
        </p:scale>
        <p:origin x="108" y="432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6/22/2023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7/1/2023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7/1/2023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7/1/2023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7/1/2023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qata@acgov.org" TargetMode="External"/><Relationship Id="rId2" Type="http://schemas.openxmlformats.org/officeDocument/2006/relationships/hyperlink" Target="mailto:his@acgov.or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n-US" sz="5000" spc="400"/>
              <a:t>Clinicians Gateway-SmartCare / </a:t>
            </a:r>
            <a:r>
              <a:rPr lang="en-US" sz="5000" spc="400">
                <a:latin typeface="+mn-lt"/>
              </a:rPr>
              <a:t>CalAIM </a:t>
            </a:r>
            <a:r>
              <a:rPr lang="en-US" sz="5000" spc="400"/>
              <a:t>implementation</a:t>
            </a:r>
            <a:endParaRPr lang="en-US" sz="5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>
            <a:normAutofit/>
          </a:bodyPr>
          <a:lstStyle/>
          <a:p>
            <a:pPr algn="l"/>
            <a:r>
              <a:rPr lang="en-US"/>
              <a:t>July 1, 2023</a:t>
            </a:r>
          </a:p>
          <a:p>
            <a:pPr algn="l"/>
            <a:endParaRPr lang="en-US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46D35-54E8-4A4A-9168-6650A020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0360D-87C2-420D-9B9D-95F8C4D36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8F765-F84F-473F-AF89-EC3D73BB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CE27A-2DDD-4099-99F1-31CE84402F99}"/>
              </a:ext>
            </a:extLst>
          </p:cNvPr>
          <p:cNvSpPr txBox="1"/>
          <p:nvPr/>
        </p:nvSpPr>
        <p:spPr>
          <a:xfrm>
            <a:off x="1418490" y="1530626"/>
            <a:ext cx="9935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InSyst Reporting Units  		     SmartCare Programs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6FF3FBF-913A-4FAC-9BF8-D57DCB7F8087}"/>
              </a:ext>
            </a:extLst>
          </p:cNvPr>
          <p:cNvSpPr/>
          <p:nvPr/>
        </p:nvSpPr>
        <p:spPr>
          <a:xfrm>
            <a:off x="5637624" y="1671228"/>
            <a:ext cx="1497037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02EACC-437A-44A5-829B-9D2F9CAA0341}"/>
              </a:ext>
            </a:extLst>
          </p:cNvPr>
          <p:cNvSpPr txBox="1"/>
          <p:nvPr/>
        </p:nvSpPr>
        <p:spPr>
          <a:xfrm>
            <a:off x="1418490" y="3312832"/>
            <a:ext cx="9935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InSyst Episodes			Program Enrollments/Admissions</a:t>
            </a:r>
          </a:p>
          <a:p>
            <a:r>
              <a:rPr lang="en-US" sz="2400" dirty="0"/>
              <a:t>	Diagnoses will be associated with the program enrollment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B6A27B2-D73D-4CA8-9EC7-A34614EED1AF}"/>
              </a:ext>
            </a:extLst>
          </p:cNvPr>
          <p:cNvSpPr/>
          <p:nvPr/>
        </p:nvSpPr>
        <p:spPr>
          <a:xfrm>
            <a:off x="4176933" y="3361101"/>
            <a:ext cx="1497037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6C6E1-DA87-4928-8A5D-CBA1F6E65862}"/>
              </a:ext>
            </a:extLst>
          </p:cNvPr>
          <p:cNvSpPr txBox="1"/>
          <p:nvPr/>
        </p:nvSpPr>
        <p:spPr>
          <a:xfrm>
            <a:off x="1418491" y="4965507"/>
            <a:ext cx="993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SmartCare “Episode” is a term for an umbrella ‘episode of care’ within SmartCare.  We will not use the SmartCare Episode in relation to our program enrollments/admissions.</a:t>
            </a:r>
          </a:p>
        </p:txBody>
      </p:sp>
    </p:spTree>
    <p:extLst>
      <p:ext uri="{BB962C8B-B14F-4D97-AF65-F5344CB8AC3E}">
        <p14:creationId xmlns:p14="http://schemas.microsoft.com/office/powerpoint/2010/main" val="3074046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D808-49A7-405B-AD95-F8A783D4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1536192"/>
          </a:xfrm>
        </p:spPr>
        <p:txBody>
          <a:bodyPr/>
          <a:lstStyle/>
          <a:p>
            <a:r>
              <a:rPr lang="en-US" dirty="0"/>
              <a:t>Staff 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4D222-8642-4019-ACC6-8E2F2BEC43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Clinicians Gateway will retain the InSyst Staff ID #s</a:t>
            </a:r>
          </a:p>
          <a:p>
            <a:r>
              <a:rPr lang="en-US" sz="2800" dirty="0"/>
              <a:t>SmartCare will display staff by name</a:t>
            </a:r>
          </a:p>
        </p:txBody>
      </p:sp>
    </p:spTree>
    <p:extLst>
      <p:ext uri="{BB962C8B-B14F-4D97-AF65-F5344CB8AC3E}">
        <p14:creationId xmlns:p14="http://schemas.microsoft.com/office/powerpoint/2010/main" val="2791052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3180" y="1204395"/>
            <a:ext cx="4434840" cy="4449209"/>
          </a:xfrm>
        </p:spPr>
        <p:txBody>
          <a:bodyPr>
            <a:normAutofit/>
          </a:bodyPr>
          <a:lstStyle/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*Staff will be identified in SC by name.  SC ID # is in the background only.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*Within CG-SC, existing InSyst Staff ID #s will remain the same.  They will be mapped to their corresponding SC ID #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*Staff who were end-dated in InSyst were not migrated to SC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*New and non-migrated staff will receive new SC Staff ID #s starting at 200,000 when newly created in SC</a:t>
            </a:r>
          </a:p>
        </p:txBody>
      </p:sp>
      <p:pic>
        <p:nvPicPr>
          <p:cNvPr id="8" name="Picture Placeholder 7" descr="mountains at sunset">
            <a:extLst>
              <a:ext uri="{FF2B5EF4-FFF2-40B4-BE49-F238E27FC236}">
                <a16:creationId xmlns:a16="http://schemas.microsoft.com/office/drawing/2014/main" id="{8DD372BB-220C-48D2-B19A-562BE88C2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/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7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27D64-F47E-4E62-91DB-9FAF9A9048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Services – procedure codes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17926-5287-4CFA-8978-C24893FE6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8625"/>
            <a:ext cx="9144000" cy="1325880"/>
          </a:xfrm>
        </p:spPr>
        <p:txBody>
          <a:bodyPr/>
          <a:lstStyle/>
          <a:p>
            <a:r>
              <a:rPr lang="en-US" dirty="0"/>
              <a:t>Refer to guidance from ACBH BBS and QA for specific details</a:t>
            </a:r>
          </a:p>
        </p:txBody>
      </p:sp>
    </p:spTree>
    <p:extLst>
      <p:ext uri="{BB962C8B-B14F-4D97-AF65-F5344CB8AC3E}">
        <p14:creationId xmlns:p14="http://schemas.microsoft.com/office/powerpoint/2010/main" val="3615622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8A673-E8F0-421E-B6B0-C1C57DEA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60468-F850-4D6C-AED9-BF24B0D69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2ECA7-289C-4D53-8EF4-8BB1DA9A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75ADB5-E5CA-4FD2-877F-221243067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29" y="5138447"/>
            <a:ext cx="10628571" cy="1009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043BE0-B376-4AAF-8EDE-C6B6E80B4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06" y="500352"/>
            <a:ext cx="10628571" cy="4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77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1D90B-7B64-4DDD-AE1D-15D46843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BF346-2383-4C89-83D6-55D4407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DB80C-9E4F-46CF-8D0A-D4238241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F2764-2DAA-4534-85F2-1A4054433B2E}"/>
              </a:ext>
            </a:extLst>
          </p:cNvPr>
          <p:cNvSpPr txBox="1"/>
          <p:nvPr/>
        </p:nvSpPr>
        <p:spPr>
          <a:xfrm>
            <a:off x="1012370" y="674914"/>
            <a:ext cx="10341429" cy="5390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– Procedure codes – refer to guidance from ACBH BBS and QA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codes will have time ranges which are shown in their description</a:t>
            </a: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SC will assign the correct code according to the duration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Primary codes will need Add-on codes to report additional time or complexity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codes will be locked out when in combination with others on the same day.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Duplicate override codes will still be requested by the system when necessary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 of Delivery is now required (Face to Face, Telephone, Video… ) in addition to Location.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Clinicians Gateway will incorporate permissions and restrictions to aid in correct choices</a:t>
            </a:r>
          </a:p>
        </p:txBody>
      </p:sp>
    </p:spTree>
    <p:extLst>
      <p:ext uri="{BB962C8B-B14F-4D97-AF65-F5344CB8AC3E}">
        <p14:creationId xmlns:p14="http://schemas.microsoft.com/office/powerpoint/2010/main" val="1126988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E589-17DF-407C-82E4-377A8E2A5B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Services – </a:t>
            </a:r>
            <a:br>
              <a:rPr lang="en-US" dirty="0"/>
            </a:br>
            <a:r>
              <a:rPr lang="en-US" dirty="0"/>
              <a:t>Time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94530-85F8-4884-9ACA-B6C6BD404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80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6A250-D2A8-43D7-9C6B-18FFA4CD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5ABF-FCBB-43CF-9A24-87DA01AA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39453-1434-4754-BAA6-9B86C032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454F8-733B-4B21-B2CC-504A443AC29D}"/>
              </a:ext>
            </a:extLst>
          </p:cNvPr>
          <p:cNvSpPr txBox="1"/>
          <p:nvPr/>
        </p:nvSpPr>
        <p:spPr>
          <a:xfrm>
            <a:off x="990600" y="377809"/>
            <a:ext cx="6858000" cy="2450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– Time Reporting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Time for Service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hh:mm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AM/PM)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 time fields for Service, Travel, and Documentation durations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time and Add-on time used for claiming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Clinician time reported on Individual Staff Log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Add-On code requires its own Service Time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reporting will not change for Indirect Service notes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56AB4D-35CD-444C-8A66-382E9021B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67190"/>
            <a:ext cx="10523809" cy="3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43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DD73-B187-4916-B029-0F24F7869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>
            <a:normAutofit/>
          </a:bodyPr>
          <a:lstStyle/>
          <a:p>
            <a:r>
              <a:rPr lang="en-US" dirty="0"/>
              <a:t>Services</a:t>
            </a:r>
            <a:br>
              <a:rPr lang="en-US" dirty="0"/>
            </a:br>
            <a:r>
              <a:rPr lang="en-US" sz="4400" dirty="0"/>
              <a:t>Service specific Diagnosis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63EEC-D046-40B0-BE65-9D16032F8C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2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A0DE7-FDFB-402F-A269-DB7737C4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569DB-AEA2-44D4-9AB9-20E86E21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3094F-26A4-475D-A226-32E8F6B1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23FCA6-E990-4C06-940D-5DB8A0365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00" y="3384921"/>
            <a:ext cx="10400000" cy="2971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D3C30B-FDDF-468F-B18A-8864991E2CF5}"/>
              </a:ext>
            </a:extLst>
          </p:cNvPr>
          <p:cNvSpPr txBox="1"/>
          <p:nvPr/>
        </p:nvSpPr>
        <p:spPr>
          <a:xfrm>
            <a:off x="991738" y="501649"/>
            <a:ext cx="10304262" cy="2153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Diagnosis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Please refer to guidance from ACBH QA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service specific diagnosis is required with each note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diagnosis will be sent with the claim line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Claimable diagnoses are required after the assessment period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Diagnoses from the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SmartCare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enrollment will be offered at the top of the drop-down list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Diagnoses outside of program enrollment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be offered, according to scope of practice of author of note, in the drop down. </a:t>
            </a:r>
          </a:p>
        </p:txBody>
      </p:sp>
    </p:spTree>
    <p:extLst>
      <p:ext uri="{BB962C8B-B14F-4D97-AF65-F5344CB8AC3E}">
        <p14:creationId xmlns:p14="http://schemas.microsoft.com/office/powerpoint/2010/main" val="380432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936" y="585216"/>
            <a:ext cx="5833872" cy="1395984"/>
          </a:xfrm>
        </p:spPr>
        <p:txBody>
          <a:bodyPr/>
          <a:lstStyle/>
          <a:p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Topics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2808514"/>
            <a:ext cx="5833872" cy="3436838"/>
          </a:xfrm>
        </p:spPr>
        <p:txBody>
          <a:bodyPr/>
          <a:lstStyle/>
          <a:p>
            <a:pPr algn="r"/>
            <a:r>
              <a:rPr lang="en-US" sz="1800" dirty="0">
                <a:solidFill>
                  <a:schemeClr val="bg1"/>
                </a:solidFill>
              </a:rPr>
              <a:t>Logging In</a:t>
            </a:r>
          </a:p>
          <a:p>
            <a:pPr algn="r"/>
            <a:r>
              <a:rPr lang="en-US" dirty="0"/>
              <a:t>Facesheet</a:t>
            </a:r>
            <a:endParaRPr lang="en-US" sz="1800" dirty="0">
              <a:solidFill>
                <a:schemeClr val="bg1"/>
              </a:solidFill>
            </a:endParaRPr>
          </a:p>
          <a:p>
            <a:pPr algn="r"/>
            <a:r>
              <a:rPr lang="en-US" sz="1800" dirty="0">
                <a:solidFill>
                  <a:schemeClr val="bg1"/>
                </a:solidFill>
              </a:rPr>
              <a:t>Terminology-Programs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</a:rPr>
              <a:t>Staff IDs</a:t>
            </a:r>
          </a:p>
          <a:p>
            <a:pPr algn="r"/>
            <a:r>
              <a:rPr lang="en-US" dirty="0"/>
              <a:t>Service Procedure Codes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</a:rPr>
              <a:t>Service Time Reporting</a:t>
            </a:r>
          </a:p>
          <a:p>
            <a:pPr algn="r"/>
            <a:r>
              <a:rPr lang="en-US" dirty="0"/>
              <a:t>Service Diagnosis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</a:rPr>
              <a:t>Service Rejections</a:t>
            </a:r>
          </a:p>
          <a:p>
            <a:pPr algn="r"/>
            <a:r>
              <a:rPr lang="en-US" dirty="0"/>
              <a:t>Schedule of Uploads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/>
          <a:stretch/>
        </p:blipFill>
        <p:spPr>
          <a:xfrm>
            <a:off x="1366432" y="2530058"/>
            <a:ext cx="2597114" cy="2597113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7/1/2023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5DD09-8E39-430D-888F-3CF04BC41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Services</a:t>
            </a:r>
            <a:br>
              <a:rPr lang="en-US" dirty="0"/>
            </a:br>
            <a:r>
              <a:rPr lang="en-US" dirty="0"/>
              <a:t>rejections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C39F2-AF7B-4ABD-AF38-EE5BE54F64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Rejected during Service Upload nightly process</a:t>
            </a:r>
          </a:p>
        </p:txBody>
      </p:sp>
    </p:spTree>
    <p:extLst>
      <p:ext uri="{BB962C8B-B14F-4D97-AF65-F5344CB8AC3E}">
        <p14:creationId xmlns:p14="http://schemas.microsoft.com/office/powerpoint/2010/main" val="2732269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E936E-C3E9-4228-B4EC-0F8D0E618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3" y="2939473"/>
            <a:ext cx="5221625" cy="97905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E4299-6042-40C8-A894-C9DD5F71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7/1/2023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7DA841-39A9-4500-94CE-E902F5277C40}"/>
              </a:ext>
            </a:extLst>
          </p:cNvPr>
          <p:cNvSpPr txBox="1"/>
          <p:nvPr/>
        </p:nvSpPr>
        <p:spPr>
          <a:xfrm>
            <a:off x="6404072" y="1755180"/>
            <a:ext cx="4434721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/>
              <a:t>Clinicians will be able to correct rejected notes and resubmit through CG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Finalized services will be uploaded nightly from Clinicians Gateway to SmartCare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Some services may be rejected by SmartCare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Rejected services will be returned to the user’s Pending Services list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Rejected services status will be changed from Finalized to Draft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Rejected services will have an Error indicator in the “Sort” column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DE170A-EA4A-4C72-A035-B5DE1C08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2115" y="1591485"/>
            <a:ext cx="35480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i="0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Clinicians Gateway - SmartCare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EBBEF-F66D-4B4E-A002-3D91CC4AE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67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E157E-C609-40A5-9EF7-A09C4BC5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21A5F4-A011-4020-A07B-41558075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3C77C-E620-4D36-A73E-5C7468B6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27DBE-1C16-4823-9D0A-3EAA6760F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818" y="2165026"/>
            <a:ext cx="9362364" cy="3969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38DAB-CA5E-454F-ADBE-DA49470D7D64}"/>
              </a:ext>
            </a:extLst>
          </p:cNvPr>
          <p:cNvSpPr txBox="1"/>
          <p:nvPr/>
        </p:nvSpPr>
        <p:spPr>
          <a:xfrm>
            <a:off x="1310185" y="723331"/>
            <a:ext cx="9553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Error reason is provided in red at the top of the View Service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clinician can make corrections to resolve the error and re-finalize the note.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Corrections needed may be within the note or in SmartCare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Reprint Individual Staff Log to reflect the changes</a:t>
            </a:r>
          </a:p>
        </p:txBody>
      </p:sp>
    </p:spTree>
    <p:extLst>
      <p:ext uri="{BB962C8B-B14F-4D97-AF65-F5344CB8AC3E}">
        <p14:creationId xmlns:p14="http://schemas.microsoft.com/office/powerpoint/2010/main" val="732895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ACBB4-647D-4494-822C-BB150D56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of Uploads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DF6F20-1712-404D-88DA-C9318639D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EF597-1E5D-4BE2-9387-10B53007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5D897-7EC0-4B66-9F5C-DD791CD2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71FF29D-CD39-4EB6-A723-EEDEB376D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063744"/>
              </p:ext>
            </p:extLst>
          </p:nvPr>
        </p:nvGraphicFramePr>
        <p:xfrm>
          <a:off x="1959970" y="1910687"/>
          <a:ext cx="8272060" cy="4126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030">
                  <a:extLst>
                    <a:ext uri="{9D8B030D-6E8A-4147-A177-3AD203B41FA5}">
                      <a16:colId xmlns:a16="http://schemas.microsoft.com/office/drawing/2014/main" val="2446934055"/>
                    </a:ext>
                  </a:extLst>
                </a:gridCol>
                <a:gridCol w="4136030">
                  <a:extLst>
                    <a:ext uri="{9D8B030D-6E8A-4147-A177-3AD203B41FA5}">
                      <a16:colId xmlns:a16="http://schemas.microsoft.com/office/drawing/2014/main" val="793227204"/>
                    </a:ext>
                  </a:extLst>
                </a:gridCol>
              </a:tblGrid>
              <a:tr h="687751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57126"/>
                  </a:ext>
                </a:extLst>
              </a:tr>
              <a:tr h="687751">
                <a:tc>
                  <a:txBody>
                    <a:bodyPr/>
                    <a:lstStyle/>
                    <a:p>
                      <a:r>
                        <a:rPr lang="en-US" dirty="0"/>
                        <a:t>New Clients to 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055121"/>
                  </a:ext>
                </a:extLst>
              </a:tr>
              <a:tr h="687751">
                <a:tc>
                  <a:txBody>
                    <a:bodyPr/>
                    <a:lstStyle/>
                    <a:p>
                      <a:r>
                        <a:rPr lang="en-US" dirty="0"/>
                        <a:t>New Program Enrollments to 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885451"/>
                  </a:ext>
                </a:extLst>
              </a:tr>
              <a:tr h="687751">
                <a:tc>
                  <a:txBody>
                    <a:bodyPr/>
                    <a:lstStyle/>
                    <a:p>
                      <a:r>
                        <a:rPr lang="en-US" dirty="0"/>
                        <a:t>Updates of Clients to 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Nightly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708738"/>
                  </a:ext>
                </a:extLst>
              </a:tr>
              <a:tr h="687751">
                <a:tc>
                  <a:txBody>
                    <a:bodyPr/>
                    <a:lstStyle/>
                    <a:p>
                      <a:r>
                        <a:rPr lang="en-US" dirty="0"/>
                        <a:t>Updates of Enrollments to 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Nightly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50540"/>
                  </a:ext>
                </a:extLst>
              </a:tr>
              <a:tr h="687751">
                <a:tc>
                  <a:txBody>
                    <a:bodyPr/>
                    <a:lstStyle/>
                    <a:p>
                      <a:r>
                        <a:rPr lang="en-US" dirty="0"/>
                        <a:t>Services to SmartCare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Nightly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346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362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F6AD0-7EDE-4AF6-87D4-F8AF7172A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5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4304F-59DB-4B3E-A920-10C80AEB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24937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i="0" kern="1200" cap="all" spc="1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Clinicians Gateway - SmartCare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73BDC-C217-4744-91F2-8DB49822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2493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F071298-885E-45F8-B556-80821A6F6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926" y="2395625"/>
            <a:ext cx="5569864" cy="3188746"/>
          </a:xfrm>
          <a:prstGeom prst="rect">
            <a:avLst/>
          </a:prstGeom>
        </p:spPr>
      </p:pic>
      <p:sp>
        <p:nvSpPr>
          <p:cNvPr id="21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93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Wishes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 hope these changes to adapt Clinicians Gateway to SmartCare and </a:t>
            </a:r>
            <a:r>
              <a:rPr lang="en-US" dirty="0" err="1"/>
              <a:t>CalAIM</a:t>
            </a:r>
            <a:r>
              <a:rPr lang="en-US" dirty="0"/>
              <a:t> requirements are easy for current users.</a:t>
            </a:r>
          </a:p>
          <a:p>
            <a:r>
              <a:rPr lang="en-US" dirty="0"/>
              <a:t>We will continue to add features to integrate CG with SC.</a:t>
            </a:r>
          </a:p>
          <a:p>
            <a:r>
              <a:rPr lang="en-US" dirty="0"/>
              <a:t>For questions, please contact</a:t>
            </a:r>
          </a:p>
          <a:p>
            <a:r>
              <a:rPr lang="en-US" sz="1400" dirty="0"/>
              <a:t>IS Support: </a:t>
            </a:r>
            <a:r>
              <a:rPr lang="en-US" sz="1400" dirty="0">
                <a:hlinkClick r:id="rId2"/>
              </a:rPr>
              <a:t>his@acgov.org</a:t>
            </a:r>
            <a:r>
              <a:rPr lang="en-US" sz="1400" dirty="0"/>
              <a:t> or 510-567-8181</a:t>
            </a:r>
          </a:p>
          <a:p>
            <a:r>
              <a:rPr lang="en-US" sz="1400" dirty="0"/>
              <a:t>ACBH QA: </a:t>
            </a:r>
            <a:r>
              <a:rPr lang="en-US" sz="1400" dirty="0">
                <a:hlinkClick r:id="rId3"/>
              </a:rPr>
              <a:t>qata@acgov.org</a:t>
            </a:r>
            <a:r>
              <a:rPr lang="en-US" sz="1400" dirty="0"/>
              <a:t> or </a:t>
            </a:r>
            <a:r>
              <a:rPr lang="en-US" sz="1400" dirty="0">
                <a:highlight>
                  <a:srgbClr val="FFFF00"/>
                </a:highlight>
              </a:rPr>
              <a:t>_____________</a:t>
            </a:r>
          </a:p>
          <a:p>
            <a:r>
              <a:rPr lang="en-US" sz="1400" dirty="0"/>
              <a:t>ACBH BBS: </a:t>
            </a:r>
            <a:r>
              <a:rPr lang="en-US" sz="1400" dirty="0">
                <a:highlight>
                  <a:srgbClr val="FFFF00"/>
                </a:highlight>
              </a:rPr>
              <a:t>_______________________</a:t>
            </a:r>
          </a:p>
          <a:p>
            <a:r>
              <a:rPr lang="en-US" sz="1400" dirty="0">
                <a:highlight>
                  <a:srgbClr val="FFFF00"/>
                </a:highlight>
              </a:rPr>
              <a:t>ACBH QA will be offering Office Hours 3:30 – 5 PM</a:t>
            </a:r>
          </a:p>
          <a:p>
            <a:r>
              <a:rPr lang="en-US" sz="1400" dirty="0">
                <a:highlight>
                  <a:srgbClr val="FFFF00"/>
                </a:highlight>
              </a:rPr>
              <a:t>From July 3 – July ??????</a:t>
            </a:r>
          </a:p>
        </p:txBody>
      </p:sp>
      <p:pic>
        <p:nvPicPr>
          <p:cNvPr id="22" name="Picture Placeholder 21" descr="mountains under near dusk sky">
            <a:extLst>
              <a:ext uri="{FF2B5EF4-FFF2-40B4-BE49-F238E27FC236}">
                <a16:creationId xmlns:a16="http://schemas.microsoft.com/office/drawing/2014/main" id="{D8AC51EB-1C22-4303-8354-FC97950C7D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t="63" b="63"/>
          <a:stretch/>
        </p:blipFill>
        <p:spPr/>
      </p:pic>
      <p:pic>
        <p:nvPicPr>
          <p:cNvPr id="18" name="Picture Placeholder 17" descr="mountains at sunset">
            <a:extLst>
              <a:ext uri="{FF2B5EF4-FFF2-40B4-BE49-F238E27FC236}">
                <a16:creationId xmlns:a16="http://schemas.microsoft.com/office/drawing/2014/main" id="{B503D699-E643-4969-9463-5C6331D0C8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/>
          <a:srcRect t="177" b="177"/>
          <a:stretch/>
        </p:blipFill>
        <p:spPr/>
      </p:pic>
      <p:pic>
        <p:nvPicPr>
          <p:cNvPr id="20" name="Picture Placeholder 19" descr="mountains at sunset">
            <a:extLst>
              <a:ext uri="{FF2B5EF4-FFF2-40B4-BE49-F238E27FC236}">
                <a16:creationId xmlns:a16="http://schemas.microsoft.com/office/drawing/2014/main" id="{B8714555-7486-4DD7-A96C-52C2764835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/>
          <a:srcRect t="209" b="209"/>
          <a:stretch/>
        </p:blipFill>
        <p:spPr/>
      </p:pic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249ACE4E-0038-4BA2-8883-8C3F73B7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72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692474E6-3035-46B8-9C05-9B4204E8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7/1/2023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Clinicians Gateway - SmartCare</a:t>
            </a:r>
            <a:endParaRPr lang="en-US" dirty="0"/>
          </a:p>
        </p:txBody>
      </p:sp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347" b="347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ACBH IS System Support</a:t>
            </a:r>
          </a:p>
          <a:p>
            <a:r>
              <a:rPr lang="en-US" dirty="0"/>
              <a:t>his@acgov.org</a:t>
            </a:r>
          </a:p>
          <a:p>
            <a:r>
              <a:rPr lang="en-US" dirty="0"/>
              <a:t>510-567-8181</a:t>
            </a:r>
          </a:p>
          <a:p>
            <a:endParaRPr lang="en-US" dirty="0"/>
          </a:p>
        </p:txBody>
      </p:sp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/>
          <a:srcRect l="16" r="16"/>
          <a:stretch/>
        </p:blipFill>
        <p:spPr/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108" b="108"/>
          <a:stretch/>
        </p:blipFill>
        <p:spPr/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2E74B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Clinicians Gateway-SmartCare apps are coming on July 1, 2023.</a:t>
            </a:r>
            <a:r>
              <a:rPr lang="en-US" sz="1800" dirty="0">
                <a:solidFill>
                  <a:srgbClr val="2E74B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 the transition to SmartCare on 7/1/2023, and new billing rules from </a:t>
            </a:r>
            <a:r>
              <a:rPr lang="en-US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CalAIM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new instances of Clinicians Gateway (CG) are required.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kept changes as minimal as possible.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look and feel of the new CG-SmartCare will be very familiar to current CG users.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Placeholder 7" descr="mountains under the night sky just before dawn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1" r="71"/>
          <a:stretch/>
        </p:blipFill>
        <p:spPr/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7/1/2023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Clinicians Gateway - SmartCare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6869"/>
            <a:ext cx="9144000" cy="1325880"/>
          </a:xfrm>
        </p:spPr>
        <p:txBody>
          <a:bodyPr/>
          <a:lstStyle/>
          <a:p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Logging IN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2166257"/>
            <a:ext cx="9144000" cy="4310743"/>
          </a:xfrm>
        </p:spPr>
        <p:txBody>
          <a:bodyPr/>
          <a:lstStyle/>
          <a:p>
            <a:r>
              <a:rPr lang="en-US" dirty="0"/>
              <a:t>Two new instances of Clinicians Gateway will used with services dated July 1, 2023 and later</a:t>
            </a:r>
          </a:p>
          <a:p>
            <a:endParaRPr lang="en-US" dirty="0"/>
          </a:p>
          <a:p>
            <a:r>
              <a:rPr lang="en-US" dirty="0"/>
              <a:t>Clinicians Gateway MHS – SmartCare</a:t>
            </a:r>
          </a:p>
          <a:p>
            <a:r>
              <a:rPr lang="en-US" dirty="0"/>
              <a:t>Clinicians Gateway SUD – SmartCare</a:t>
            </a:r>
          </a:p>
          <a:p>
            <a:endParaRPr lang="en-US" dirty="0"/>
          </a:p>
          <a:p>
            <a:r>
              <a:rPr lang="en-US" dirty="0"/>
              <a:t>Existing instances of Clinicians Gateway will be used with services dated June 30, 2023 and earlier</a:t>
            </a:r>
          </a:p>
          <a:p>
            <a:endParaRPr lang="en-US" dirty="0"/>
          </a:p>
          <a:p>
            <a:r>
              <a:rPr lang="en-US" dirty="0"/>
              <a:t>Clinicians Gateway MHS – InSyst</a:t>
            </a:r>
          </a:p>
          <a:p>
            <a:r>
              <a:rPr lang="en-US" dirty="0"/>
              <a:t>Clinicians Gateway SUD – InSyst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F050B49-5301-4602-B7E7-038CDD142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311" y="751344"/>
            <a:ext cx="965981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Citrix Users: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Citrix icons will be made available on 7/1/23.  Note the InSyst version and the SmartCare version.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MHS and SUD are still separate applications.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C2FB16-B11D-4BBA-9236-F3CA7005D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82" y="3794760"/>
            <a:ext cx="8534035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5EF28D7-56D4-4DA8-A63C-C8E903E88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19" y="23183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7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898BC9-1431-4C96-BEED-E523E7D7A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299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D3BD8C-2824-40FF-A2B2-4BE9E51A0452}"/>
              </a:ext>
            </a:extLst>
          </p:cNvPr>
          <p:cNvSpPr txBox="1"/>
          <p:nvPr/>
        </p:nvSpPr>
        <p:spPr>
          <a:xfrm>
            <a:off x="1041009" y="871158"/>
            <a:ext cx="1045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strike="noStrike" dirty="0">
                <a:solidFill>
                  <a:srgbClr val="2E74B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r>
              <a:rPr lang="en-US" sz="2400" b="1" u="sng" dirty="0">
                <a:solidFill>
                  <a:srgbClr val="2E74B5"/>
                </a:solidFill>
                <a:ea typeface="Calibri" panose="020F0502020204030204" pitchFamily="34" charset="0"/>
              </a:rPr>
              <a:t>For Internal Users: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On the ACBH Home Screen, we will update the existing links to include “InSyst” in the name.  On 7/1/23, we will add the links to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CG MHS SmartCare and CG SUD SmartCare.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0AB4EB3-9E46-4B93-AA1B-D07F19467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65" y="2823943"/>
            <a:ext cx="8595360" cy="3798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60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DF4CF-E5F1-47CF-8479-FE174E16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0118"/>
          </a:xfrm>
        </p:spPr>
        <p:txBody>
          <a:bodyPr>
            <a:normAutofit/>
          </a:bodyPr>
          <a:lstStyle/>
          <a:p>
            <a:r>
              <a:rPr lang="en-US" sz="2400" dirty="0"/>
              <a:t>ACBH Network Login Username may be used for logging in.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royal blue header alerts to CG-SmartCare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8D1FE-34ED-4BAB-88EB-B2467311D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4F292-3C00-4078-AD11-FB00BF94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Clinicians Gateway - SmartCare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83DE2-1F5C-44C1-AAA4-348C4FE5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7B117-1090-43F5-9F0B-4EA18722E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809" y="2015551"/>
            <a:ext cx="7952381" cy="3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2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EA352-F2E7-49DA-8BA1-A5D42D9DF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300" y="321328"/>
            <a:ext cx="9679449" cy="1463136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facesheet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411C721-2631-4D08-BBF8-59109F066545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256275" y="5252936"/>
            <a:ext cx="9679449" cy="6546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dirty="0"/>
              <a:t>Preferred name will be imported into CG when designated in SmartCare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A27A0E-D9A9-4D6D-B01F-542ACAC67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1784464"/>
            <a:ext cx="7410450" cy="33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9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1661-A5E5-4B1C-B64F-728B41FB03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E0994-EC2F-49F3-B0E1-70F03A0A09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Say goodbye to Reporting Units and InSyst Episodes</a:t>
            </a:r>
          </a:p>
        </p:txBody>
      </p:sp>
    </p:spTree>
    <p:extLst>
      <p:ext uri="{BB962C8B-B14F-4D97-AF65-F5344CB8AC3E}">
        <p14:creationId xmlns:p14="http://schemas.microsoft.com/office/powerpoint/2010/main" val="194519494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{EF84189C-8193-4680-9A2B-0B9DCB22E866}tf89338750_win32</Template>
  <TotalTime>790</TotalTime>
  <Words>1033</Words>
  <Application>Microsoft Office PowerPoint</Application>
  <PresentationFormat>Widescreen</PresentationFormat>
  <Paragraphs>164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Univers</vt:lpstr>
      <vt:lpstr>Verdana</vt:lpstr>
      <vt:lpstr>GradientUnivers</vt:lpstr>
      <vt:lpstr>Clinicians Gateway-SmartCare / CalAIM implementation</vt:lpstr>
      <vt:lpstr>Topics</vt:lpstr>
      <vt:lpstr>New Clinicians Gateway-SmartCare apps are coming on July 1, 2023.  </vt:lpstr>
      <vt:lpstr>Logging IN</vt:lpstr>
      <vt:lpstr>PowerPoint Presentation</vt:lpstr>
      <vt:lpstr>PowerPoint Presentation</vt:lpstr>
      <vt:lpstr>ACBH Network Login Username may be used for logging in.   The royal blue header alerts to CG-SmartCare </vt:lpstr>
      <vt:lpstr>facesheet</vt:lpstr>
      <vt:lpstr>Terminology</vt:lpstr>
      <vt:lpstr>PowerPoint Presentation</vt:lpstr>
      <vt:lpstr>Staff ids</vt:lpstr>
      <vt:lpstr>*Staff will be identified in SC by name.  SC ID # is in the background only.  *Within CG-SC, existing InSyst Staff ID #s will remain the same.  They will be mapped to their corresponding SC ID #  *Staff who were end-dated in InSyst were not migrated to SC  *New and non-migrated staff will receive new SC Staff ID #s starting at 200,000 when newly created in SC</vt:lpstr>
      <vt:lpstr>Services – procedure codes</vt:lpstr>
      <vt:lpstr>PowerPoint Presentation</vt:lpstr>
      <vt:lpstr>PowerPoint Presentation</vt:lpstr>
      <vt:lpstr>Services –  Time Reporting</vt:lpstr>
      <vt:lpstr>PowerPoint Presentation</vt:lpstr>
      <vt:lpstr>Services Service specific Diagnosis</vt:lpstr>
      <vt:lpstr>PowerPoint Presentation</vt:lpstr>
      <vt:lpstr>Services rejections</vt:lpstr>
      <vt:lpstr>PowerPoint Presentation</vt:lpstr>
      <vt:lpstr>PowerPoint Presentation</vt:lpstr>
      <vt:lpstr>Schedule of Uploads</vt:lpstr>
      <vt:lpstr>Questions?</vt:lpstr>
      <vt:lpstr>Best Wishes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Clinicians Gateway-SmartCare / CalAIM implementation</dc:title>
  <dc:creator>Camille Peterson</dc:creator>
  <cp:lastModifiedBy>Camille Peterson</cp:lastModifiedBy>
  <cp:revision>15</cp:revision>
  <dcterms:created xsi:type="dcterms:W3CDTF">2023-06-21T17:39:16Z</dcterms:created>
  <dcterms:modified xsi:type="dcterms:W3CDTF">2023-06-22T21:48:14Z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