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75" r:id="rId2"/>
    <p:sldId id="426" r:id="rId3"/>
    <p:sldId id="343" r:id="rId4"/>
    <p:sldId id="446" r:id="rId5"/>
    <p:sldId id="425" r:id="rId6"/>
    <p:sldId id="447" r:id="rId7"/>
    <p:sldId id="445" r:id="rId8"/>
    <p:sldId id="450" r:id="rId9"/>
    <p:sldId id="452" r:id="rId10"/>
    <p:sldId id="349" r:id="rId11"/>
    <p:sldId id="451" r:id="rId12"/>
    <p:sldId id="457" r:id="rId13"/>
    <p:sldId id="406" r:id="rId14"/>
    <p:sldId id="375" r:id="rId15"/>
    <p:sldId id="334" r:id="rId16"/>
    <p:sldId id="350" r:id="rId17"/>
    <p:sldId id="424" r:id="rId18"/>
    <p:sldId id="408" r:id="rId19"/>
    <p:sldId id="456" r:id="rId20"/>
    <p:sldId id="372" r:id="rId21"/>
    <p:sldId id="364" r:id="rId22"/>
    <p:sldId id="398" r:id="rId23"/>
    <p:sldId id="405" r:id="rId24"/>
    <p:sldId id="368" r:id="rId25"/>
    <p:sldId id="367" r:id="rId26"/>
    <p:sldId id="357" r:id="rId27"/>
    <p:sldId id="435" r:id="rId28"/>
    <p:sldId id="356" r:id="rId29"/>
    <p:sldId id="458" r:id="rId30"/>
    <p:sldId id="369" r:id="rId31"/>
    <p:sldId id="370" r:id="rId32"/>
    <p:sldId id="378" r:id="rId33"/>
    <p:sldId id="259" r:id="rId34"/>
    <p:sldId id="388" r:id="rId35"/>
    <p:sldId id="411" r:id="rId36"/>
    <p:sldId id="407" r:id="rId37"/>
    <p:sldId id="430" r:id="rId38"/>
    <p:sldId id="433" r:id="rId39"/>
    <p:sldId id="438" r:id="rId40"/>
    <p:sldId id="401" r:id="rId41"/>
    <p:sldId id="431" r:id="rId42"/>
    <p:sldId id="432" r:id="rId43"/>
    <p:sldId id="45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BFA14-8774-F95D-BD55-0E2E98F380CC}" name="Phipps, Brion ACBH" initials="PBA" userId="S::Brion.Phipps@acgov.org::39929567-df70-46e4-8a22-5f2c2afa1563" providerId="AD"/>
  <p188:author id="{FD7D652B-F443-6A9F-0AAE-8A27C93E5FB0}" name="Phipps, Brion ACBH" initials="PA" userId="S::brion.phipps@acgov.org::39929567-df70-46e4-8a22-5f2c2afa15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3AB7E"/>
    <a:srgbClr val="A5D1F1"/>
    <a:srgbClr val="66C09E"/>
    <a:srgbClr val="323232"/>
    <a:srgbClr val="69B3E7"/>
    <a:srgbClr val="25B781"/>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86"/>
  </p:normalViewPr>
  <p:slideViewPr>
    <p:cSldViewPr snapToGrid="0" snapToObjects="1">
      <p:cViewPr>
        <p:scale>
          <a:sx n="70" d="100"/>
          <a:sy n="70" d="100"/>
        </p:scale>
        <p:origin x="1098" y="504"/>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5/25/2023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5/25/2023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5/25/2023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5/25/2023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5/25/2023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5/25/2023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5/25/2023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5/25/2023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5/25/2023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5/25/2023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5/25/2023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5/25/2023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5/25/2023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5/25/2023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5/25/2023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5/25/2023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5/25/2023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5/25/2023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5/25/2023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hcs.ca.gov/services/MH/Pages/MedCCC-Library.aspx" TargetMode="External"/><Relationship Id="rId2" Type="http://schemas.openxmlformats.org/officeDocument/2006/relationships/hyperlink" Target="https://www.ama-assn.org/practice-management/cpt/need-coding-resources" TargetMode="External"/><Relationship Id="rId1" Type="http://schemas.openxmlformats.org/officeDocument/2006/relationships/slideLayout" Target="../slideLayouts/slideLayout5.xml"/><Relationship Id="rId6" Type="http://schemas.openxmlformats.org/officeDocument/2006/relationships/hyperlink" Target="https://www.calmhsa.org/calaim-payment-reform-webinars/" TargetMode="External"/><Relationship Id="rId5" Type="http://schemas.openxmlformats.org/officeDocument/2006/relationships/hyperlink" Target="https://www.acbhcs.org/providers/QA/qa_manual.htm" TargetMode="External"/><Relationship Id="rId4" Type="http://schemas.openxmlformats.org/officeDocument/2006/relationships/hyperlink" Target="https://www.acbhcs.org/providers/QA/Training.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downloads.cms.gov/medicare-coverage-database/lcd_attachments/34616_20/L34616_PSYCH014_BCG.pdf" TargetMode="External"/><Relationship Id="rId2" Type="http://schemas.openxmlformats.org/officeDocument/2006/relationships/hyperlink" Target="https://www.psychiatry.org/File%20Library/Psychiatrists/Practice/Practice-Management/Coding-Reimbursement-Medicare-Medicaid/Coding-Reimbursement/cpt-interactive-complexity.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3206949" y="1495114"/>
            <a:ext cx="8658985" cy="707886"/>
          </a:xfrm>
        </p:spPr>
        <p:txBody>
          <a:bodyPr/>
          <a:lstStyle/>
          <a:p>
            <a:r>
              <a:rPr lang="en-US" sz="2000" dirty="0"/>
              <a:t>CalAIM Payment Reform</a:t>
            </a:r>
            <a:br>
              <a:rPr lang="en-US" sz="2000" dirty="0"/>
            </a:br>
            <a:r>
              <a:rPr lang="en-US" sz="2000" dirty="0"/>
              <a:t>Transition to CPT Codes for Billing</a:t>
            </a:r>
          </a:p>
        </p:txBody>
      </p:sp>
      <p:sp>
        <p:nvSpPr>
          <p:cNvPr id="5" name="Subtitle 4"/>
          <p:cNvSpPr>
            <a:spLocks noGrp="1"/>
          </p:cNvSpPr>
          <p:nvPr>
            <p:ph type="subTitle" idx="1"/>
          </p:nvPr>
        </p:nvSpPr>
        <p:spPr>
          <a:xfrm>
            <a:off x="3058094" y="2889504"/>
            <a:ext cx="5926417" cy="2595582"/>
          </a:xfrm>
        </p:spPr>
        <p:txBody>
          <a:bodyPr/>
          <a:lstStyle/>
          <a:p>
            <a:pPr>
              <a:lnSpc>
                <a:spcPct val="100000"/>
              </a:lnSpc>
            </a:pPr>
            <a:r>
              <a:rPr lang="en-US" sz="1200" b="1" i="0" dirty="0"/>
              <a:t>Quality Assurance Team (QA)</a:t>
            </a:r>
          </a:p>
          <a:p>
            <a:pPr>
              <a:lnSpc>
                <a:spcPct val="100000"/>
              </a:lnSpc>
            </a:pPr>
            <a:r>
              <a:rPr lang="en-US" b="1" dirty="0"/>
              <a:t>Alameda County Behavioral Health Services (ACBH)</a:t>
            </a:r>
          </a:p>
          <a:p>
            <a:pPr>
              <a:lnSpc>
                <a:spcPct val="100000"/>
              </a:lnSpc>
            </a:pPr>
            <a:endParaRPr lang="en-US" b="1" dirty="0"/>
          </a:p>
          <a:p>
            <a:r>
              <a:rPr lang="en-US" sz="1200" b="1" dirty="0">
                <a:solidFill>
                  <a:schemeClr val="bg1"/>
                </a:solidFill>
                <a:latin typeface="Verdana" panose="020B0604030504040204" pitchFamily="34" charset="0"/>
                <a:ea typeface="Verdana" panose="020B0604030504040204" pitchFamily="34" charset="0"/>
              </a:rPr>
              <a:t>Presented by: </a:t>
            </a:r>
          </a:p>
          <a:p>
            <a:pPr>
              <a:lnSpc>
                <a:spcPct val="100000"/>
              </a:lnSpc>
              <a:spcBef>
                <a:spcPts val="0"/>
              </a:spcBef>
            </a:pPr>
            <a:r>
              <a:rPr lang="en-US" sz="1200" dirty="0">
                <a:solidFill>
                  <a:schemeClr val="bg1"/>
                </a:solidFill>
                <a:latin typeface="Verdana" panose="020B0604030504040204" pitchFamily="34" charset="0"/>
                <a:ea typeface="Verdana" panose="020B0604030504040204" pitchFamily="34" charset="0"/>
              </a:rPr>
              <a:t>Torfeh Rejali, Division Director, Quality Assurance</a:t>
            </a:r>
          </a:p>
          <a:p>
            <a:pPr>
              <a:lnSpc>
                <a:spcPct val="100000"/>
              </a:lnSpc>
              <a:spcBef>
                <a:spcPts val="0"/>
              </a:spcBef>
            </a:pPr>
            <a:r>
              <a:rPr lang="en-US" sz="1200" dirty="0">
                <a:solidFill>
                  <a:schemeClr val="bg1"/>
                </a:solidFill>
                <a:latin typeface="Verdana" panose="020B0604030504040204" pitchFamily="34" charset="0"/>
                <a:ea typeface="Verdana" panose="020B0604030504040204" pitchFamily="34" charset="0"/>
              </a:rPr>
              <a:t>Brion Phipps, Interim Associate QA Administrator</a:t>
            </a:r>
          </a:p>
          <a:p>
            <a:pPr>
              <a:lnSpc>
                <a:spcPct val="100000"/>
              </a:lnSpc>
            </a:pPr>
            <a:endParaRPr lang="en-US" b="1" dirty="0"/>
          </a:p>
          <a:p>
            <a:pPr>
              <a:lnSpc>
                <a:spcPct val="100000"/>
              </a:lnSpc>
            </a:pPr>
            <a:endParaRPr lang="en-US" b="1" dirty="0"/>
          </a:p>
          <a:p>
            <a:pPr>
              <a:lnSpc>
                <a:spcPct val="100000"/>
              </a:lnSpc>
            </a:pPr>
            <a:endParaRPr lang="en-US" b="1"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B7447DC-9DE0-46BD-89ED-FAD9790DFD1D}"/>
              </a:ext>
            </a:extLst>
          </p:cNvPr>
          <p:cNvSpPr txBox="1"/>
          <p:nvPr/>
        </p:nvSpPr>
        <p:spPr>
          <a:xfrm>
            <a:off x="10249786" y="4004568"/>
            <a:ext cx="1392865" cy="276999"/>
          </a:xfrm>
          <a:prstGeom prst="rect">
            <a:avLst/>
          </a:prstGeom>
          <a:noFill/>
        </p:spPr>
        <p:txBody>
          <a:bodyPr wrap="square" rtlCol="0">
            <a:spAutoFit/>
          </a:bodyPr>
          <a:lstStyle/>
          <a:p>
            <a:r>
              <a:rPr lang="en-US" sz="1200" b="1" dirty="0">
                <a:solidFill>
                  <a:schemeClr val="bg1"/>
                </a:solidFill>
                <a:latin typeface="Verdana" panose="020B0604030504040204" pitchFamily="34" charset="0"/>
                <a:ea typeface="Verdana" panose="020B0604030504040204" pitchFamily="34" charset="0"/>
              </a:rPr>
              <a:t>May 24, 2023</a:t>
            </a:r>
          </a:p>
        </p:txBody>
      </p:sp>
    </p:spTree>
    <p:extLst>
      <p:ext uri="{BB962C8B-B14F-4D97-AF65-F5344CB8AC3E}">
        <p14:creationId xmlns:p14="http://schemas.microsoft.com/office/powerpoint/2010/main" val="339585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10A82A3-F910-EB93-2CDC-DC695CDE1820}"/>
              </a:ext>
            </a:extLst>
          </p:cNvPr>
          <p:cNvSpPr>
            <a:spLocks noGrp="1"/>
          </p:cNvSpPr>
          <p:nvPr>
            <p:ph type="ctrTitle"/>
          </p:nvPr>
        </p:nvSpPr>
        <p:spPr>
          <a:xfrm>
            <a:off x="5206993" y="2796084"/>
            <a:ext cx="6655197" cy="3450168"/>
          </a:xfrm>
        </p:spPr>
        <p:txBody>
          <a:bodyPr vert="horz" lIns="91440" tIns="45720" rIns="91440" bIns="45720" rtlCol="0" anchor="b">
            <a:noAutofit/>
          </a:bodyPr>
          <a:lstStyle/>
          <a:p>
            <a:pPr algn="r">
              <a:lnSpc>
                <a:spcPct val="90000"/>
              </a:lnSpc>
            </a:pPr>
            <a:r>
              <a:rPr lang="en-US" sz="2400" kern="1200" dirty="0">
                <a:solidFill>
                  <a:srgbClr val="33AB7E"/>
                </a:solidFill>
                <a:latin typeface="+mn-lt"/>
                <a:ea typeface="+mj-ea"/>
                <a:cs typeface="+mj-cs"/>
              </a:rPr>
              <a:t>CPT </a:t>
            </a:r>
            <a:r>
              <a:rPr lang="en-US" sz="2400" dirty="0">
                <a:solidFill>
                  <a:srgbClr val="33AB7E"/>
                </a:solidFill>
                <a:latin typeface="+mn-lt"/>
              </a:rPr>
              <a:t>Code Basics:</a:t>
            </a:r>
            <a:br>
              <a:rPr lang="en-US" sz="2400" dirty="0">
                <a:solidFill>
                  <a:srgbClr val="33AB7E"/>
                </a:solidFill>
                <a:latin typeface="+mn-lt"/>
              </a:rPr>
            </a:br>
            <a:br>
              <a:rPr lang="en-US" sz="2400" dirty="0">
                <a:solidFill>
                  <a:srgbClr val="33AB7E"/>
                </a:solidFill>
                <a:latin typeface="+mn-lt"/>
              </a:rPr>
            </a:br>
            <a:r>
              <a:rPr lang="en-US" sz="2400" kern="1200" dirty="0">
                <a:solidFill>
                  <a:srgbClr val="33AB7E"/>
                </a:solidFill>
                <a:latin typeface="+mn-lt"/>
                <a:ea typeface="+mj-ea"/>
                <a:cs typeface="+mj-cs"/>
              </a:rPr>
              <a:t>Reference Guides and Resources</a:t>
            </a:r>
            <a:br>
              <a:rPr lang="en-US" sz="2400" kern="1200" dirty="0">
                <a:solidFill>
                  <a:srgbClr val="33AB7E"/>
                </a:solidFill>
                <a:latin typeface="+mn-lt"/>
                <a:ea typeface="+mj-ea"/>
                <a:cs typeface="+mj-cs"/>
              </a:rPr>
            </a:br>
            <a:r>
              <a:rPr lang="en-US" sz="2400" kern="1200" dirty="0">
                <a:solidFill>
                  <a:srgbClr val="33AB7E"/>
                </a:solidFill>
                <a:latin typeface="+mn-lt"/>
                <a:ea typeface="+mj-ea"/>
                <a:cs typeface="+mj-cs"/>
              </a:rPr>
              <a:t>Procedure Code Descriptions</a:t>
            </a:r>
            <a:br>
              <a:rPr lang="en-US" sz="2400" kern="1200" dirty="0">
                <a:solidFill>
                  <a:srgbClr val="33AB7E"/>
                </a:solidFill>
                <a:latin typeface="+mn-lt"/>
                <a:ea typeface="+mj-ea"/>
                <a:cs typeface="+mj-cs"/>
              </a:rPr>
            </a:br>
            <a:r>
              <a:rPr lang="en-US" sz="2400" kern="1200" dirty="0">
                <a:solidFill>
                  <a:srgbClr val="33AB7E"/>
                </a:solidFill>
                <a:latin typeface="+mn-lt"/>
                <a:ea typeface="+mj-ea"/>
                <a:cs typeface="+mj-cs"/>
              </a:rPr>
              <a:t>Reimbursement of Documentation and Travel Time</a:t>
            </a:r>
            <a:br>
              <a:rPr lang="en-US" sz="2400" kern="1200" dirty="0">
                <a:solidFill>
                  <a:srgbClr val="33AB7E"/>
                </a:solidFill>
                <a:latin typeface="+mn-lt"/>
                <a:ea typeface="+mj-ea"/>
                <a:cs typeface="+mj-cs"/>
              </a:rPr>
            </a:br>
            <a:r>
              <a:rPr lang="en-US" sz="2400" kern="1200" dirty="0">
                <a:solidFill>
                  <a:srgbClr val="33AB7E"/>
                </a:solidFill>
                <a:latin typeface="+mn-lt"/>
                <a:ea typeface="+mj-ea"/>
                <a:cs typeface="+mj-cs"/>
              </a:rPr>
              <a:t>Entering Services in SmartCare</a:t>
            </a:r>
            <a:br>
              <a:rPr lang="en-US" sz="2400" kern="1200" dirty="0">
                <a:solidFill>
                  <a:srgbClr val="33AB7E"/>
                </a:solidFill>
                <a:latin typeface="+mn-lt"/>
                <a:ea typeface="+mj-ea"/>
                <a:cs typeface="+mj-cs"/>
              </a:rPr>
            </a:br>
            <a:br>
              <a:rPr lang="en-US" sz="2400" kern="1200" dirty="0">
                <a:solidFill>
                  <a:srgbClr val="33AB7E"/>
                </a:solidFill>
                <a:latin typeface="+mn-lt"/>
                <a:ea typeface="+mj-ea"/>
                <a:cs typeface="+mj-cs"/>
              </a:rPr>
            </a:br>
            <a:br>
              <a:rPr lang="en-US" sz="2400" kern="1200" dirty="0">
                <a:solidFill>
                  <a:srgbClr val="33AB7E"/>
                </a:solidFill>
                <a:latin typeface="+mn-lt"/>
                <a:ea typeface="+mj-ea"/>
                <a:cs typeface="+mj-cs"/>
              </a:rPr>
            </a:br>
            <a:endParaRPr lang="en-US" sz="2400" kern="1200" dirty="0">
              <a:solidFill>
                <a:srgbClr val="33AB7E"/>
              </a:solidFill>
              <a:latin typeface="+mn-lt"/>
              <a:ea typeface="+mj-ea"/>
              <a:cs typeface="+mj-cs"/>
            </a:endParaRPr>
          </a:p>
        </p:txBody>
      </p:sp>
      <p:sp>
        <p:nvSpPr>
          <p:cNvPr id="3" name="Slide Number Placeholder 2">
            <a:extLst>
              <a:ext uri="{FF2B5EF4-FFF2-40B4-BE49-F238E27FC236}">
                <a16:creationId xmlns:a16="http://schemas.microsoft.com/office/drawing/2014/main" id="{29AA7EC4-14C1-1B50-AC0A-586E6877E1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mtClean="0"/>
              <a:pPr>
                <a:spcAft>
                  <a:spcPts val="600"/>
                </a:spcAft>
              </a:pPr>
              <a:t>10</a:t>
            </a:fld>
            <a:endParaRPr lang="en-US" dirty="0"/>
          </a:p>
        </p:txBody>
      </p:sp>
    </p:spTree>
    <p:extLst>
      <p:ext uri="{BB962C8B-B14F-4D97-AF65-F5344CB8AC3E}">
        <p14:creationId xmlns:p14="http://schemas.microsoft.com/office/powerpoint/2010/main" val="245465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9E80E10-45AD-40FF-B0DB-6576326A7147}"/>
              </a:ext>
            </a:extLst>
          </p:cNvPr>
          <p:cNvGraphicFramePr>
            <a:graphicFrameLocks noGrp="1"/>
          </p:cNvGraphicFramePr>
          <p:nvPr>
            <p:ph idx="1"/>
            <p:extLst>
              <p:ext uri="{D42A27DB-BD31-4B8C-83A1-F6EECF244321}">
                <p14:modId xmlns:p14="http://schemas.microsoft.com/office/powerpoint/2010/main" val="3256850484"/>
              </p:ext>
            </p:extLst>
          </p:nvPr>
        </p:nvGraphicFramePr>
        <p:xfrm>
          <a:off x="1035985" y="1314444"/>
          <a:ext cx="10090802" cy="3688080"/>
        </p:xfrm>
        <a:graphic>
          <a:graphicData uri="http://schemas.openxmlformats.org/drawingml/2006/table">
            <a:tbl>
              <a:tblPr firstRow="1" bandRow="1">
                <a:tableStyleId>{5C22544A-7EE6-4342-B048-85BDC9FD1C3A}</a:tableStyleId>
              </a:tblPr>
              <a:tblGrid>
                <a:gridCol w="4799056">
                  <a:extLst>
                    <a:ext uri="{9D8B030D-6E8A-4147-A177-3AD203B41FA5}">
                      <a16:colId xmlns:a16="http://schemas.microsoft.com/office/drawing/2014/main" val="3246200295"/>
                    </a:ext>
                  </a:extLst>
                </a:gridCol>
                <a:gridCol w="5291746">
                  <a:extLst>
                    <a:ext uri="{9D8B030D-6E8A-4147-A177-3AD203B41FA5}">
                      <a16:colId xmlns:a16="http://schemas.microsoft.com/office/drawing/2014/main" val="596247462"/>
                    </a:ext>
                  </a:extLst>
                </a:gridCol>
              </a:tblGrid>
              <a:tr h="370840">
                <a:tc>
                  <a:txBody>
                    <a:bodyPr/>
                    <a:lstStyle/>
                    <a:p>
                      <a:r>
                        <a:rPr lang="en-US" sz="1600" b="1" dirty="0">
                          <a:solidFill>
                            <a:schemeClr val="bg2">
                              <a:lumMod val="25000"/>
                            </a:schemeClr>
                          </a:solidFill>
                          <a:latin typeface="+mn-lt"/>
                        </a:rPr>
                        <a:t>American Medical Association (AMA) CPT Codebook </a:t>
                      </a:r>
                    </a:p>
                    <a:p>
                      <a:pPr lvl="1"/>
                      <a:r>
                        <a:rPr lang="en-US" sz="1600" i="0" dirty="0">
                          <a:solidFill>
                            <a:schemeClr val="bg2">
                              <a:lumMod val="25000"/>
                            </a:schemeClr>
                          </a:solidFill>
                          <a:latin typeface="+mn-lt"/>
                          <a:hlinkClick r:id="rId2"/>
                        </a:rPr>
                        <a:t>AMA/CPT site</a:t>
                      </a:r>
                      <a:endParaRPr lang="en-US" sz="1600" dirty="0">
                        <a:latin typeface="+mn-lt"/>
                      </a:endParaRPr>
                    </a:p>
                  </a:txBody>
                  <a:tcPr>
                    <a:solidFill>
                      <a:srgbClr val="E6E6E6"/>
                    </a:solidFill>
                  </a:tcPr>
                </a:tc>
                <a:tc>
                  <a:txBody>
                    <a:bodyPr/>
                    <a:lstStyle/>
                    <a:p>
                      <a:pPr algn="l">
                        <a:buFont typeface="Arial" panose="020B0604020202020204" pitchFamily="34" charset="0"/>
                        <a:buNone/>
                      </a:pPr>
                      <a:r>
                        <a:rPr lang="en-US" sz="1600" b="1" i="0" dirty="0">
                          <a:solidFill>
                            <a:schemeClr val="bg2">
                              <a:lumMod val="25000"/>
                            </a:schemeClr>
                          </a:solidFill>
                          <a:effectLst/>
                          <a:latin typeface="+mn-lt"/>
                          <a:hlinkClick r:id="rId3"/>
                        </a:rPr>
                        <a:t>Short Doyle Medi-Cal References</a:t>
                      </a:r>
                      <a:r>
                        <a:rPr lang="en-US" sz="1600" b="1" i="0" dirty="0">
                          <a:effectLst/>
                          <a:latin typeface="+mn-lt"/>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dirty="0">
                          <a:solidFill>
                            <a:schemeClr val="bg2">
                              <a:lumMod val="25000"/>
                            </a:schemeClr>
                          </a:solidFill>
                          <a:effectLst/>
                          <a:latin typeface="+mn-lt"/>
                        </a:rPr>
                        <a:t>CALAIM References and Manuals Effective 7/1/23:</a:t>
                      </a:r>
                    </a:p>
                    <a:p>
                      <a:pPr marL="285750" indent="-285750" algn="l">
                        <a:buFont typeface="Arial" panose="020B0604020202020204" pitchFamily="34" charset="0"/>
                        <a:buChar char="•"/>
                      </a:pPr>
                      <a:r>
                        <a:rPr lang="en-US" sz="1600" b="0" i="0" dirty="0">
                          <a:solidFill>
                            <a:schemeClr val="bg2">
                              <a:lumMod val="25000"/>
                            </a:schemeClr>
                          </a:solidFill>
                          <a:effectLst/>
                          <a:latin typeface="+mn-lt"/>
                        </a:rPr>
                        <a:t>CalAIM Reference Guide for CPT Codes -Specialty Mental Health</a:t>
                      </a:r>
                    </a:p>
                    <a:p>
                      <a:pPr marL="285750" indent="-285750" algn="l">
                        <a:buFont typeface="Arial" panose="020B0604020202020204" pitchFamily="34" charset="0"/>
                        <a:buChar char="•"/>
                      </a:pPr>
                      <a:r>
                        <a:rPr lang="en-US" sz="1600" b="0" i="0" dirty="0">
                          <a:solidFill>
                            <a:schemeClr val="bg2">
                              <a:lumMod val="25000"/>
                            </a:schemeClr>
                          </a:solidFill>
                          <a:effectLst/>
                          <a:latin typeface="+mn-lt"/>
                        </a:rPr>
                        <a:t>CalAIM Reference Guide for CPT Codes - Drug Medi-Cal Organized Delivery System</a:t>
                      </a:r>
                      <a:r>
                        <a:rPr lang="en-US" sz="1600" b="0" i="0" dirty="0">
                          <a:solidFill>
                            <a:srgbClr val="000000"/>
                          </a:solidFill>
                          <a:effectLst/>
                          <a:latin typeface="+mn-lt"/>
                        </a:rPr>
                        <a:t>​​</a:t>
                      </a:r>
                      <a:endParaRPr lang="en-US" sz="1600" dirty="0">
                        <a:latin typeface="+mn-lt"/>
                      </a:endParaRPr>
                    </a:p>
                  </a:txBody>
                  <a:tcPr>
                    <a:solidFill>
                      <a:srgbClr val="E6E6E6"/>
                    </a:solidFill>
                  </a:tcPr>
                </a:tc>
                <a:extLst>
                  <a:ext uri="{0D108BD9-81ED-4DB2-BD59-A6C34878D82A}">
                    <a16:rowId xmlns:a16="http://schemas.microsoft.com/office/drawing/2014/main" val="4239186356"/>
                  </a:ext>
                </a:extLst>
              </a:tr>
              <a:tr h="370840">
                <a:tc>
                  <a:txBody>
                    <a:bodyPr/>
                    <a:lstStyle/>
                    <a:p>
                      <a:pPr algn="l">
                        <a:buFont typeface="Arial" panose="020B0604020202020204" pitchFamily="34" charset="0"/>
                        <a:buNone/>
                      </a:pPr>
                      <a:r>
                        <a:rPr lang="en-US" sz="1600" b="1" i="0" dirty="0">
                          <a:solidFill>
                            <a:schemeClr val="bg2">
                              <a:lumMod val="25000"/>
                            </a:schemeClr>
                          </a:solidFill>
                          <a:effectLst/>
                          <a:latin typeface="+mn-lt"/>
                          <a:hlinkClick r:id="rId3"/>
                        </a:rPr>
                        <a:t>Short Doyle Medi-Cal Manuals</a:t>
                      </a:r>
                      <a:endParaRPr lang="en-US" sz="1600" b="1" i="0" dirty="0">
                        <a:solidFill>
                          <a:schemeClr val="bg2">
                            <a:lumMod val="25000"/>
                          </a:schemeClr>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dirty="0">
                          <a:solidFill>
                            <a:schemeClr val="bg2">
                              <a:lumMod val="25000"/>
                            </a:schemeClr>
                          </a:solidFill>
                          <a:effectLst/>
                          <a:latin typeface="+mn-lt"/>
                        </a:rPr>
                        <a:t>CALAIM References and Manuals Effective 7/1/23:</a:t>
                      </a:r>
                    </a:p>
                    <a:p>
                      <a:pPr marL="285750" indent="-285750" algn="l">
                        <a:buFont typeface="Arial" panose="020B0604020202020204" pitchFamily="34" charset="0"/>
                        <a:buChar char="•"/>
                      </a:pPr>
                      <a:r>
                        <a:rPr lang="en-US" sz="1600" b="0" i="0" dirty="0">
                          <a:solidFill>
                            <a:schemeClr val="bg2">
                              <a:lumMod val="25000"/>
                            </a:schemeClr>
                          </a:solidFill>
                          <a:effectLst/>
                          <a:latin typeface="+mn-lt"/>
                        </a:rPr>
                        <a:t>Specialty Mental Health Billing Manual</a:t>
                      </a:r>
                    </a:p>
                    <a:p>
                      <a:pPr marL="285750" indent="-285750" algn="l">
                        <a:buFont typeface="Arial" panose="020B0604020202020204" pitchFamily="34" charset="0"/>
                        <a:buChar char="•"/>
                      </a:pPr>
                      <a:r>
                        <a:rPr lang="en-US" sz="1600" b="0" i="0" dirty="0">
                          <a:solidFill>
                            <a:schemeClr val="bg2">
                              <a:lumMod val="25000"/>
                            </a:schemeClr>
                          </a:solidFill>
                          <a:effectLst/>
                          <a:latin typeface="+mn-lt"/>
                        </a:rPr>
                        <a:t>Drug Medi-Cal ODS Billing Manual</a:t>
                      </a:r>
                      <a:endParaRPr lang="en-US" sz="1600" dirty="0">
                        <a:latin typeface="+mn-lt"/>
                      </a:endParaRPr>
                    </a:p>
                  </a:txBody>
                  <a:tcPr>
                    <a:solidFill>
                      <a:srgbClr val="E6E6E6"/>
                    </a:solidFill>
                  </a:tcPr>
                </a:tc>
                <a:tc>
                  <a:txBody>
                    <a:bodyPr/>
                    <a:lstStyle/>
                    <a:p>
                      <a:r>
                        <a:rPr lang="en-US" sz="1600" b="1" dirty="0">
                          <a:solidFill>
                            <a:schemeClr val="bg2">
                              <a:lumMod val="25000"/>
                            </a:schemeClr>
                          </a:solidFill>
                          <a:latin typeface="+mn-lt"/>
                        </a:rPr>
                        <a:t>ACBH Reference Guides on </a:t>
                      </a:r>
                      <a:r>
                        <a:rPr lang="en-US" sz="1600" b="1" dirty="0">
                          <a:solidFill>
                            <a:schemeClr val="bg2">
                              <a:lumMod val="25000"/>
                            </a:schemeClr>
                          </a:solidFill>
                          <a:latin typeface="+mn-lt"/>
                          <a:hlinkClick r:id="rId4"/>
                        </a:rPr>
                        <a:t>QA Training </a:t>
                      </a:r>
                      <a:r>
                        <a:rPr lang="en-US" sz="1600" b="1" dirty="0">
                          <a:solidFill>
                            <a:schemeClr val="bg2">
                              <a:lumMod val="25000"/>
                            </a:schemeClr>
                          </a:solidFill>
                          <a:latin typeface="+mn-lt"/>
                        </a:rPr>
                        <a:t>webpage</a:t>
                      </a:r>
                    </a:p>
                    <a:p>
                      <a:pPr marL="365760" lvl="1" indent="-182880">
                        <a:buFont typeface="Arial" panose="020B0604020202020204" pitchFamily="34" charset="0"/>
                        <a:buChar char="•"/>
                      </a:pPr>
                      <a:r>
                        <a:rPr lang="en-US" sz="1600" i="0" dirty="0">
                          <a:solidFill>
                            <a:schemeClr val="bg2">
                              <a:lumMod val="25000"/>
                            </a:schemeClr>
                          </a:solidFill>
                          <a:latin typeface="+mn-lt"/>
                        </a:rPr>
                        <a:t>Detailed Preliminary DMC-ODS Codes in SmartCare</a:t>
                      </a:r>
                    </a:p>
                    <a:p>
                      <a:pPr marL="365760" lvl="1" indent="-182880">
                        <a:spcAft>
                          <a:spcPts val="1800"/>
                        </a:spcAft>
                        <a:buFont typeface="Arial" panose="020B0604020202020204" pitchFamily="34" charset="0"/>
                        <a:buChar char="•"/>
                      </a:pPr>
                      <a:r>
                        <a:rPr lang="en-US" sz="1600" i="0" dirty="0">
                          <a:solidFill>
                            <a:schemeClr val="bg2">
                              <a:lumMod val="25000"/>
                            </a:schemeClr>
                          </a:solidFill>
                          <a:latin typeface="+mn-lt"/>
                        </a:rPr>
                        <a:t>Detailed Preliminary SMHS CPT Codes in SmartCare</a:t>
                      </a:r>
                      <a:endParaRPr lang="en-US" sz="1600" dirty="0">
                        <a:latin typeface="+mn-lt"/>
                      </a:endParaRPr>
                    </a:p>
                  </a:txBody>
                  <a:tcPr>
                    <a:solidFill>
                      <a:srgbClr val="E6E6E6"/>
                    </a:solidFill>
                  </a:tcPr>
                </a:tc>
                <a:extLst>
                  <a:ext uri="{0D108BD9-81ED-4DB2-BD59-A6C34878D82A}">
                    <a16:rowId xmlns:a16="http://schemas.microsoft.com/office/drawing/2014/main" val="3986327434"/>
                  </a:ext>
                </a:extLst>
              </a:tr>
              <a:tr h="370840">
                <a:tc>
                  <a:txBody>
                    <a:bodyPr/>
                    <a:lstStyle/>
                    <a:p>
                      <a:r>
                        <a:rPr lang="en-US" sz="1600" b="1" dirty="0">
                          <a:solidFill>
                            <a:schemeClr val="bg2">
                              <a:lumMod val="25000"/>
                            </a:schemeClr>
                          </a:solidFill>
                          <a:latin typeface="+mn-lt"/>
                        </a:rPr>
                        <a:t>SmartCare Billing System Implementation and Payment Reform FAQ </a:t>
                      </a:r>
                    </a:p>
                    <a:p>
                      <a:pPr lvl="1"/>
                      <a:r>
                        <a:rPr lang="en-US" sz="1600" i="0" dirty="0">
                          <a:solidFill>
                            <a:schemeClr val="bg2">
                              <a:lumMod val="25000"/>
                            </a:schemeClr>
                          </a:solidFill>
                          <a:latin typeface="+mn-lt"/>
                        </a:rPr>
                        <a:t>Section 19 of the </a:t>
                      </a:r>
                      <a:r>
                        <a:rPr lang="en-US" sz="1600" i="0" dirty="0">
                          <a:solidFill>
                            <a:schemeClr val="accent1">
                              <a:lumMod val="75000"/>
                            </a:schemeClr>
                          </a:solidFill>
                          <a:latin typeface="+mn-lt"/>
                          <a:hlinkClick r:id="rId5">
                            <a:extLst>
                              <a:ext uri="{A12FA001-AC4F-418D-AE19-62706E023703}">
                                <ahyp:hlinkClr xmlns:ahyp="http://schemas.microsoft.com/office/drawing/2018/hyperlinkcolor" val="tx"/>
                              </a:ext>
                            </a:extLst>
                          </a:hlinkClick>
                        </a:rPr>
                        <a:t>QA Manual</a:t>
                      </a:r>
                      <a:endParaRPr lang="en-US" sz="1800" dirty="0">
                        <a:latin typeface="+mn-lt"/>
                      </a:endParaRPr>
                    </a:p>
                  </a:txBody>
                  <a:tcPr>
                    <a:solidFill>
                      <a:srgbClr val="E6E6E6"/>
                    </a:solidFill>
                  </a:tcPr>
                </a:tc>
                <a:tc>
                  <a:txBody>
                    <a:bodyPr/>
                    <a:lstStyle/>
                    <a:p>
                      <a:r>
                        <a:rPr lang="en-US" sz="1600" b="1" dirty="0">
                          <a:solidFill>
                            <a:schemeClr val="bg2">
                              <a:lumMod val="25000"/>
                            </a:schemeClr>
                          </a:solidFill>
                          <a:latin typeface="+mn-lt"/>
                        </a:rPr>
                        <a:t>CalMHSA Payment Reform </a:t>
                      </a:r>
                      <a:r>
                        <a:rPr lang="en-US" sz="1600" b="1" dirty="0">
                          <a:latin typeface="+mn-lt"/>
                          <a:hlinkClick r:id="rId6"/>
                        </a:rPr>
                        <a:t>webinars</a:t>
                      </a:r>
                      <a:endParaRPr lang="en-US" sz="1600" b="1" dirty="0">
                        <a:latin typeface="+mn-lt"/>
                      </a:endParaRPr>
                    </a:p>
                    <a:p>
                      <a:pPr marL="365760" lvl="1" indent="-182880">
                        <a:buFont typeface="Arial" panose="020B0604020202020204" pitchFamily="34" charset="0"/>
                        <a:buChar char="•"/>
                      </a:pPr>
                      <a:r>
                        <a:rPr lang="en-US" sz="1600" b="0" i="0" dirty="0">
                          <a:solidFill>
                            <a:schemeClr val="bg2">
                              <a:lumMod val="25000"/>
                            </a:schemeClr>
                          </a:solidFill>
                          <a:latin typeface="+mn-lt"/>
                          <a:ea typeface="+mn-ea"/>
                          <a:cs typeface="+mn-cs"/>
                        </a:rPr>
                        <a:t>CPT Code 101- Introduction to CPT Codes </a:t>
                      </a:r>
                    </a:p>
                    <a:p>
                      <a:pPr marL="365760" lvl="1" indent="-182880">
                        <a:spcAft>
                          <a:spcPts val="600"/>
                        </a:spcAft>
                        <a:buFont typeface="Arial" panose="020B0604020202020204" pitchFamily="34" charset="0"/>
                        <a:buChar char="•"/>
                      </a:pPr>
                      <a:r>
                        <a:rPr lang="en-US" sz="1600" b="0" i="0" dirty="0">
                          <a:solidFill>
                            <a:schemeClr val="bg2">
                              <a:lumMod val="25000"/>
                            </a:schemeClr>
                          </a:solidFill>
                          <a:latin typeface="+mn-lt"/>
                          <a:ea typeface="+mn-ea"/>
                          <a:cs typeface="+mn-cs"/>
                        </a:rPr>
                        <a:t>CPT Code 102- Optimization of CPT Codes for Majority of Behavioral Health Services</a:t>
                      </a:r>
                      <a:endParaRPr lang="en-US" sz="1800" dirty="0">
                        <a:latin typeface="+mn-lt"/>
                      </a:endParaRPr>
                    </a:p>
                  </a:txBody>
                  <a:tcPr>
                    <a:solidFill>
                      <a:srgbClr val="E6E6E6"/>
                    </a:solidFill>
                  </a:tcPr>
                </a:tc>
                <a:extLst>
                  <a:ext uri="{0D108BD9-81ED-4DB2-BD59-A6C34878D82A}">
                    <a16:rowId xmlns:a16="http://schemas.microsoft.com/office/drawing/2014/main" val="1644160999"/>
                  </a:ext>
                </a:extLst>
              </a:tr>
            </a:tbl>
          </a:graphicData>
        </a:graphic>
      </p:graphicFrame>
      <p:sp>
        <p:nvSpPr>
          <p:cNvPr id="3" name="Slide Number Placeholder 2">
            <a:extLst>
              <a:ext uri="{FF2B5EF4-FFF2-40B4-BE49-F238E27FC236}">
                <a16:creationId xmlns:a16="http://schemas.microsoft.com/office/drawing/2014/main" id="{568FAE87-F10F-A8B1-A1D4-48F96A0A41D6}"/>
              </a:ext>
            </a:extLst>
          </p:cNvPr>
          <p:cNvSpPr>
            <a:spLocks noGrp="1"/>
          </p:cNvSpPr>
          <p:nvPr>
            <p:ph type="sldNum" sz="quarter" idx="12"/>
          </p:nvPr>
        </p:nvSpPr>
        <p:spPr/>
        <p:txBody>
          <a:bodyPr/>
          <a:lstStyle/>
          <a:p>
            <a:fld id="{6E9F442E-095D-414B-A3C1-4D7C903EC540}" type="slidenum">
              <a:rPr lang="uk-UA" smtClean="0"/>
              <a:pPr/>
              <a:t>11</a:t>
            </a:fld>
            <a:endParaRPr lang="uk-UA" dirty="0"/>
          </a:p>
        </p:txBody>
      </p:sp>
      <p:sp>
        <p:nvSpPr>
          <p:cNvPr id="4" name="Title 3">
            <a:extLst>
              <a:ext uri="{FF2B5EF4-FFF2-40B4-BE49-F238E27FC236}">
                <a16:creationId xmlns:a16="http://schemas.microsoft.com/office/drawing/2014/main" id="{A631336C-AACF-3937-9787-8041458CE646}"/>
              </a:ext>
            </a:extLst>
          </p:cNvPr>
          <p:cNvSpPr>
            <a:spLocks noGrp="1"/>
          </p:cNvSpPr>
          <p:nvPr>
            <p:ph type="title"/>
          </p:nvPr>
        </p:nvSpPr>
        <p:spPr>
          <a:xfrm>
            <a:off x="627513" y="313024"/>
            <a:ext cx="5894832" cy="864778"/>
          </a:xfrm>
        </p:spPr>
        <p:txBody>
          <a:bodyPr/>
          <a:lstStyle/>
          <a:p>
            <a:r>
              <a:rPr lang="en-US" dirty="0"/>
              <a:t>Reference Guides and Resources</a:t>
            </a:r>
          </a:p>
        </p:txBody>
      </p:sp>
      <p:sp>
        <p:nvSpPr>
          <p:cNvPr id="7" name="TextBox 6">
            <a:extLst>
              <a:ext uri="{FF2B5EF4-FFF2-40B4-BE49-F238E27FC236}">
                <a16:creationId xmlns:a16="http://schemas.microsoft.com/office/drawing/2014/main" id="{AEBDB8ED-BF77-6600-A490-8100703D7099}"/>
              </a:ext>
            </a:extLst>
          </p:cNvPr>
          <p:cNvSpPr txBox="1"/>
          <p:nvPr/>
        </p:nvSpPr>
        <p:spPr>
          <a:xfrm>
            <a:off x="1035985" y="5508969"/>
            <a:ext cx="9995019" cy="584775"/>
          </a:xfrm>
          <a:prstGeom prst="rect">
            <a:avLst/>
          </a:prstGeom>
          <a:noFill/>
        </p:spPr>
        <p:txBody>
          <a:bodyPr wrap="square">
            <a:spAutoFit/>
          </a:bodyPr>
          <a:lstStyle/>
          <a:p>
            <a:pPr marL="0" marR="0" algn="ctr">
              <a:spcBef>
                <a:spcPts val="0"/>
              </a:spcBef>
              <a:spcAft>
                <a:spcPts val="1200"/>
              </a:spcAft>
            </a:pPr>
            <a:r>
              <a:rPr lang="en-US" sz="1600" b="1" dirty="0">
                <a:solidFill>
                  <a:schemeClr val="bg2">
                    <a:lumMod val="25000"/>
                  </a:schemeClr>
                </a:solidFill>
                <a:latin typeface="+mn-lt"/>
              </a:rPr>
              <a:t>Note: Department of Health Care Services expects providers to be familiar with and follow the rules noted in the CPT Code Manual</a:t>
            </a:r>
            <a:endParaRPr lang="en-US" sz="1600" b="1" dirty="0">
              <a:solidFill>
                <a:schemeClr val="bg2">
                  <a:lumMod val="25000"/>
                </a:schemeClr>
              </a:solidFill>
            </a:endParaRPr>
          </a:p>
        </p:txBody>
      </p:sp>
    </p:spTree>
    <p:extLst>
      <p:ext uri="{BB962C8B-B14F-4D97-AF65-F5344CB8AC3E}">
        <p14:creationId xmlns:p14="http://schemas.microsoft.com/office/powerpoint/2010/main" val="297520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35147-B7CA-0998-6F70-76CEF2952A1E}"/>
              </a:ext>
            </a:extLst>
          </p:cNvPr>
          <p:cNvSpPr>
            <a:spLocks noGrp="1"/>
          </p:cNvSpPr>
          <p:nvPr>
            <p:ph idx="1"/>
          </p:nvPr>
        </p:nvSpPr>
        <p:spPr>
          <a:xfrm>
            <a:off x="1219881" y="1766602"/>
            <a:ext cx="9752237" cy="3333220"/>
          </a:xfrm>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This training is not intended to be a full training on Current Procedural Terminology (CPT) coding but is an introduction to key concepts. </a:t>
            </a: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ACBH will continue to provide trainings, technical assistance, and build controls into our systems.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Providers are encouraged to seek out external resources and trainings as necessary to ensure compliance with rules for the codes they claim. </a:t>
            </a:r>
          </a:p>
          <a:p>
            <a:pPr marL="0" marR="0">
              <a:spcBef>
                <a:spcPts val="0"/>
              </a:spcBef>
              <a:spcAft>
                <a:spcPts val="0"/>
              </a:spcAft>
            </a:pPr>
            <a:endParaRPr lang="en-US" sz="1800" dirty="0">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ACBH and other oversight entities (e.g., DHCS, CMS, OIG, etc.) will hold providers to CPT/HCPC standards, regardless of ACBH training.</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ACBH strongly encourages providers to closely review DHCS billing manuals and updates as well as follow guidance in the American Medical Association's (AMA) CPT Codebook.</a:t>
            </a:r>
            <a:endParaRPr lang="en-US" dirty="0"/>
          </a:p>
        </p:txBody>
      </p:sp>
      <p:sp>
        <p:nvSpPr>
          <p:cNvPr id="3" name="Slide Number Placeholder 2">
            <a:extLst>
              <a:ext uri="{FF2B5EF4-FFF2-40B4-BE49-F238E27FC236}">
                <a16:creationId xmlns:a16="http://schemas.microsoft.com/office/drawing/2014/main" id="{C438856C-9BF8-D633-F4C7-1F11522A9248}"/>
              </a:ext>
            </a:extLst>
          </p:cNvPr>
          <p:cNvSpPr>
            <a:spLocks noGrp="1"/>
          </p:cNvSpPr>
          <p:nvPr>
            <p:ph type="sldNum" sz="quarter" idx="12"/>
          </p:nvPr>
        </p:nvSpPr>
        <p:spPr/>
        <p:txBody>
          <a:bodyPr/>
          <a:lstStyle/>
          <a:p>
            <a:fld id="{6E9F442E-095D-414B-A3C1-4D7C903EC540}" type="slidenum">
              <a:rPr lang="uk-UA" smtClean="0"/>
              <a:pPr/>
              <a:t>12</a:t>
            </a:fld>
            <a:endParaRPr lang="uk-UA" dirty="0"/>
          </a:p>
        </p:txBody>
      </p:sp>
      <p:sp>
        <p:nvSpPr>
          <p:cNvPr id="4" name="Title 3">
            <a:extLst>
              <a:ext uri="{FF2B5EF4-FFF2-40B4-BE49-F238E27FC236}">
                <a16:creationId xmlns:a16="http://schemas.microsoft.com/office/drawing/2014/main" id="{DCB8C120-BAB2-F1E4-749A-614F8A5A07E3}"/>
              </a:ext>
            </a:extLst>
          </p:cNvPr>
          <p:cNvSpPr>
            <a:spLocks noGrp="1"/>
          </p:cNvSpPr>
          <p:nvPr>
            <p:ph type="title"/>
          </p:nvPr>
        </p:nvSpPr>
        <p:spPr/>
        <p:txBody>
          <a:bodyPr/>
          <a:lstStyle/>
          <a:p>
            <a:r>
              <a:rPr lang="en-US" dirty="0"/>
              <a:t>A Word About This Training</a:t>
            </a:r>
          </a:p>
        </p:txBody>
      </p:sp>
    </p:spTree>
    <p:extLst>
      <p:ext uri="{BB962C8B-B14F-4D97-AF65-F5344CB8AC3E}">
        <p14:creationId xmlns:p14="http://schemas.microsoft.com/office/powerpoint/2010/main" val="298055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D8ECD-44C6-0DBF-CAC8-95F2548B5E16}"/>
              </a:ext>
            </a:extLst>
          </p:cNvPr>
          <p:cNvSpPr>
            <a:spLocks noGrp="1"/>
          </p:cNvSpPr>
          <p:nvPr>
            <p:ph idx="1"/>
          </p:nvPr>
        </p:nvSpPr>
        <p:spPr>
          <a:xfrm>
            <a:off x="1075251" y="1576954"/>
            <a:ext cx="9718567" cy="3704091"/>
          </a:xfrm>
        </p:spPr>
        <p:txBody>
          <a:bodyPr/>
          <a:lstStyle/>
          <a:p>
            <a:pPr>
              <a:spcAft>
                <a:spcPts val="600"/>
              </a:spcAft>
            </a:pPr>
            <a:r>
              <a:rPr lang="en-US" sz="2000" dirty="0">
                <a:effectLst/>
                <a:latin typeface="Calibri" panose="020F0502020204030204" pitchFamily="34" charset="0"/>
                <a:ea typeface="Times New Roman" panose="02020603050405020304" pitchFamily="18" charset="0"/>
              </a:rPr>
              <a:t>Starting 7/1/23, SmartCare will have functionality to prevent some service entry errors. </a:t>
            </a:r>
          </a:p>
          <a:p>
            <a:r>
              <a:rPr lang="en-US" sz="2000" dirty="0">
                <a:effectLst/>
                <a:latin typeface="Calibri" panose="020F0502020204030204" pitchFamily="34" charset="0"/>
                <a:ea typeface="Times New Roman" panose="02020603050405020304" pitchFamily="18" charset="0"/>
              </a:rPr>
              <a:t>SmartCare will: </a:t>
            </a:r>
          </a:p>
          <a:p>
            <a:pPr lvl="1">
              <a:spcBef>
                <a:spcPts val="0"/>
              </a:spcBef>
            </a:pPr>
            <a:r>
              <a:rPr lang="en-US" sz="2000" i="0" dirty="0">
                <a:solidFill>
                  <a:schemeClr val="bg2">
                    <a:lumMod val="25000"/>
                  </a:schemeClr>
                </a:solidFill>
                <a:latin typeface="Calibri" panose="020F0502020204030204" pitchFamily="34" charset="0"/>
              </a:rPr>
              <a:t>Prevent services entry for dates of services before 7/1/23</a:t>
            </a:r>
            <a:r>
              <a:rPr lang="en-US" sz="2800" b="0" i="0" dirty="0">
                <a:solidFill>
                  <a:srgbClr val="3B3838"/>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lvl="1"/>
            <a:r>
              <a:rPr lang="en-US" sz="2000" i="0" dirty="0">
                <a:solidFill>
                  <a:schemeClr val="bg2">
                    <a:lumMod val="25000"/>
                  </a:schemeClr>
                </a:solidFill>
                <a:latin typeface="Calibri" panose="020F0502020204030204" pitchFamily="34" charset="0"/>
                <a:ea typeface="Times New Roman" panose="02020603050405020304" pitchFamily="18" charset="0"/>
              </a:rPr>
              <a:t>Only allow staff with the correct disciplines to use certain codes.</a:t>
            </a:r>
          </a:p>
          <a:p>
            <a:pPr lvl="1"/>
            <a:r>
              <a:rPr lang="en-US" sz="2000" i="0" dirty="0">
                <a:solidFill>
                  <a:schemeClr val="bg2">
                    <a:lumMod val="25000"/>
                  </a:schemeClr>
                </a:solidFill>
                <a:effectLst/>
                <a:latin typeface="Calibri" panose="020F0502020204030204" pitchFamily="34" charset="0"/>
                <a:ea typeface="Times New Roman" panose="02020603050405020304" pitchFamily="18" charset="0"/>
              </a:rPr>
              <a:t>Prevent codes from being used when the service time exceeds what is allowed for the code.</a:t>
            </a:r>
          </a:p>
          <a:p>
            <a:pPr lvl="1">
              <a:spcAft>
                <a:spcPts val="600"/>
              </a:spcAft>
            </a:pPr>
            <a:r>
              <a:rPr lang="en-US" sz="2000" i="0" dirty="0">
                <a:solidFill>
                  <a:schemeClr val="tx1">
                    <a:lumMod val="85000"/>
                    <a:lumOff val="15000"/>
                  </a:schemeClr>
                </a:solidFill>
                <a:latin typeface="Calibri" panose="020F0502020204030204" pitchFamily="34" charset="0"/>
                <a:ea typeface="Times New Roman" panose="02020603050405020304" pitchFamily="18" charset="0"/>
              </a:rPr>
              <a:t>Calculate the Units based on Service Duration minutes and CPT Procedure Code.</a:t>
            </a:r>
          </a:p>
          <a:p>
            <a:r>
              <a:rPr lang="en-US" sz="2000" dirty="0">
                <a:effectLst/>
                <a:latin typeface="Calibri" panose="020F0502020204030204" pitchFamily="34" charset="0"/>
                <a:ea typeface="Times New Roman" panose="02020603050405020304" pitchFamily="18" charset="0"/>
              </a:rPr>
              <a:t>SmartCare will not:</a:t>
            </a:r>
          </a:p>
          <a:p>
            <a:pPr lvl="1"/>
            <a:r>
              <a:rPr lang="en-US" sz="2000" i="0" dirty="0">
                <a:solidFill>
                  <a:schemeClr val="bg2">
                    <a:lumMod val="25000"/>
                  </a:schemeClr>
                </a:solidFill>
                <a:latin typeface="Calibri" panose="020F0502020204030204" pitchFamily="34" charset="0"/>
                <a:cs typeface="+mn-cs"/>
              </a:rPr>
              <a:t>Prompt users to add Dependent-On codes. </a:t>
            </a:r>
            <a:endParaRPr lang="en-US" sz="2000" i="0" dirty="0">
              <a:solidFill>
                <a:schemeClr val="bg2">
                  <a:lumMod val="25000"/>
                </a:schemeClr>
              </a:solidFill>
              <a:highlight>
                <a:srgbClr val="FFFF00"/>
              </a:highlight>
              <a:latin typeface="Calibri" panose="020F0502020204030204" pitchFamily="34" charset="0"/>
              <a:cs typeface="+mn-cs"/>
            </a:endParaRPr>
          </a:p>
          <a:p>
            <a:pPr lvl="1"/>
            <a:r>
              <a:rPr lang="en-US" sz="2000" i="0" dirty="0">
                <a:solidFill>
                  <a:schemeClr val="bg2">
                    <a:lumMod val="25000"/>
                  </a:schemeClr>
                </a:solidFill>
                <a:latin typeface="Calibri" panose="020F0502020204030204" pitchFamily="34" charset="0"/>
                <a:cs typeface="+mn-cs"/>
              </a:rPr>
              <a:t>Prevent codes that are locked out. Lockout edits may be a future SmartCare design.</a:t>
            </a:r>
            <a:endParaRPr lang="en-US" sz="2000" dirty="0"/>
          </a:p>
        </p:txBody>
      </p:sp>
      <p:sp>
        <p:nvSpPr>
          <p:cNvPr id="3" name="Slide Number Placeholder 2">
            <a:extLst>
              <a:ext uri="{FF2B5EF4-FFF2-40B4-BE49-F238E27FC236}">
                <a16:creationId xmlns:a16="http://schemas.microsoft.com/office/drawing/2014/main" id="{52A5A77A-0E86-0DF3-3F3E-BE0029CCC0BD}"/>
              </a:ext>
            </a:extLst>
          </p:cNvPr>
          <p:cNvSpPr>
            <a:spLocks noGrp="1"/>
          </p:cNvSpPr>
          <p:nvPr>
            <p:ph type="sldNum" sz="quarter" idx="12"/>
          </p:nvPr>
        </p:nvSpPr>
        <p:spPr/>
        <p:txBody>
          <a:bodyPr/>
          <a:lstStyle/>
          <a:p>
            <a:fld id="{6E9F442E-095D-414B-A3C1-4D7C903EC540}" type="slidenum">
              <a:rPr lang="uk-UA" smtClean="0"/>
              <a:pPr/>
              <a:t>13</a:t>
            </a:fld>
            <a:endParaRPr lang="uk-UA" dirty="0"/>
          </a:p>
        </p:txBody>
      </p:sp>
      <p:sp>
        <p:nvSpPr>
          <p:cNvPr id="4" name="Title 3">
            <a:extLst>
              <a:ext uri="{FF2B5EF4-FFF2-40B4-BE49-F238E27FC236}">
                <a16:creationId xmlns:a16="http://schemas.microsoft.com/office/drawing/2014/main" id="{C91EDB1E-7149-DD11-8CA3-A7DFB4557790}"/>
              </a:ext>
            </a:extLst>
          </p:cNvPr>
          <p:cNvSpPr>
            <a:spLocks noGrp="1"/>
          </p:cNvSpPr>
          <p:nvPr>
            <p:ph type="title"/>
          </p:nvPr>
        </p:nvSpPr>
        <p:spPr>
          <a:xfrm>
            <a:off x="818898" y="577371"/>
            <a:ext cx="7259852" cy="864778"/>
          </a:xfrm>
        </p:spPr>
        <p:txBody>
          <a:bodyPr/>
          <a:lstStyle/>
          <a:p>
            <a:r>
              <a:rPr lang="en-US" dirty="0"/>
              <a:t>SmartCare Automation and Functionality</a:t>
            </a:r>
          </a:p>
        </p:txBody>
      </p:sp>
    </p:spTree>
    <p:extLst>
      <p:ext uri="{BB962C8B-B14F-4D97-AF65-F5344CB8AC3E}">
        <p14:creationId xmlns:p14="http://schemas.microsoft.com/office/powerpoint/2010/main" val="46114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977EB-23E3-847F-2FC3-15A382191452}"/>
              </a:ext>
            </a:extLst>
          </p:cNvPr>
          <p:cNvSpPr>
            <a:spLocks noGrp="1"/>
          </p:cNvSpPr>
          <p:nvPr>
            <p:ph type="title"/>
          </p:nvPr>
        </p:nvSpPr>
        <p:spPr>
          <a:xfrm>
            <a:off x="320655" y="702945"/>
            <a:ext cx="5722080" cy="932475"/>
          </a:xfrm>
        </p:spPr>
        <p:txBody>
          <a:bodyPr vert="horz" lIns="91440" tIns="45720" rIns="91440" bIns="45720" rtlCol="0" anchor="ctr">
            <a:normAutofit/>
          </a:bodyPr>
          <a:lstStyle/>
          <a:p>
            <a:r>
              <a:rPr lang="en-US" sz="2800" dirty="0">
                <a:latin typeface="Georgia" panose="02040502050405020303" pitchFamily="18" charset="0"/>
              </a:rPr>
              <a:t>Procedure Code Descriptions</a:t>
            </a:r>
          </a:p>
        </p:txBody>
      </p:sp>
      <p:sp>
        <p:nvSpPr>
          <p:cNvPr id="3" name="Slide Number Placeholder 2">
            <a:extLst>
              <a:ext uri="{FF2B5EF4-FFF2-40B4-BE49-F238E27FC236}">
                <a16:creationId xmlns:a16="http://schemas.microsoft.com/office/drawing/2014/main" id="{B220A278-94BE-5E1C-38DA-7F32FF6F19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14</a:t>
            </a:fld>
            <a:endParaRPr lang="en-US" sz="1200" dirty="0">
              <a:solidFill>
                <a:schemeClr val="tx1">
                  <a:tint val="75000"/>
                </a:schemeClr>
              </a:solidFill>
              <a:latin typeface="+mn-lt"/>
              <a:ea typeface="+mn-ea"/>
              <a:cs typeface="+mn-cs"/>
            </a:endParaRPr>
          </a:p>
        </p:txBody>
      </p:sp>
      <p:sp>
        <p:nvSpPr>
          <p:cNvPr id="2" name="Content Placeholder 1">
            <a:extLst>
              <a:ext uri="{FF2B5EF4-FFF2-40B4-BE49-F238E27FC236}">
                <a16:creationId xmlns:a16="http://schemas.microsoft.com/office/drawing/2014/main" id="{3412214E-2687-3258-1153-EC2276754F48}"/>
              </a:ext>
            </a:extLst>
          </p:cNvPr>
          <p:cNvSpPr>
            <a:spLocks noGrp="1"/>
          </p:cNvSpPr>
          <p:nvPr>
            <p:ph idx="1"/>
          </p:nvPr>
        </p:nvSpPr>
        <p:spPr>
          <a:xfrm>
            <a:off x="588319" y="1477925"/>
            <a:ext cx="5497033" cy="3479505"/>
          </a:xfrm>
        </p:spPr>
        <p:txBody>
          <a:bodyPr vert="horz" lIns="91440" tIns="45720" rIns="91440" bIns="45720" rtlCol="0" anchor="ctr">
            <a:noAutofit/>
          </a:bodyPr>
          <a:lstStyle/>
          <a:p>
            <a:pPr marL="91440" indent="-182880">
              <a:spcBef>
                <a:spcPts val="600"/>
              </a:spcBef>
              <a:spcAft>
                <a:spcPts val="600"/>
              </a:spcAft>
              <a:buFont typeface="Arial" panose="020B0604020202020204" pitchFamily="34" charset="0"/>
              <a:buChar char="•"/>
            </a:pPr>
            <a:r>
              <a:rPr lang="en-US" sz="1800" dirty="0">
                <a:latin typeface="+mn-lt"/>
              </a:rPr>
              <a:t>Most Procedure Code descriptions provide the time or time range associated with the service.</a:t>
            </a:r>
          </a:p>
          <a:p>
            <a:pPr marL="91440" indent="-182880">
              <a:spcBef>
                <a:spcPts val="600"/>
              </a:spcBef>
              <a:spcAft>
                <a:spcPts val="600"/>
              </a:spcAft>
              <a:buFont typeface="Arial" panose="020B0604020202020204" pitchFamily="34" charset="0"/>
              <a:buChar char="•"/>
            </a:pPr>
            <a:r>
              <a:rPr lang="en-US" sz="1800" dirty="0">
                <a:latin typeface="+mn-lt"/>
              </a:rPr>
              <a:t>For those that do not, DHCS has assigned a time of </a:t>
            </a:r>
            <a:r>
              <a:rPr lang="en-US" sz="1800" b="1" dirty="0">
                <a:latin typeface="+mn-lt"/>
              </a:rPr>
              <a:t>15 minutes</a:t>
            </a:r>
            <a:r>
              <a:rPr lang="en-US" sz="1800" dirty="0">
                <a:latin typeface="+mn-lt"/>
              </a:rPr>
              <a:t>. </a:t>
            </a:r>
          </a:p>
          <a:p>
            <a:pPr marL="91440" indent="-182880">
              <a:spcBef>
                <a:spcPts val="600"/>
              </a:spcBef>
              <a:spcAft>
                <a:spcPts val="600"/>
              </a:spcAft>
              <a:buFont typeface="Arial" panose="020B0604020202020204" pitchFamily="34" charset="0"/>
              <a:buChar char="•"/>
            </a:pPr>
            <a:r>
              <a:rPr lang="en-US" sz="1800" dirty="0">
                <a:latin typeface="+mn-lt"/>
              </a:rPr>
              <a:t>A service associated with multiple time ranges, is shown in SmartCare as one bundled Procedure Code (see example). </a:t>
            </a:r>
          </a:p>
          <a:p>
            <a:pPr marL="91440" indent="-182880">
              <a:spcBef>
                <a:spcPts val="600"/>
              </a:spcBef>
              <a:spcAft>
                <a:spcPts val="600"/>
              </a:spcAft>
              <a:buFont typeface="Arial" panose="020B0604020202020204" pitchFamily="34" charset="0"/>
              <a:buChar char="•"/>
            </a:pPr>
            <a:r>
              <a:rPr lang="en-US" sz="1800" dirty="0">
                <a:latin typeface="+mn-lt"/>
              </a:rPr>
              <a:t>SmartCare will choose the specific Procedure Code based on the Face-to-Face time entered by provider. </a:t>
            </a:r>
          </a:p>
        </p:txBody>
      </p:sp>
      <p:pic>
        <p:nvPicPr>
          <p:cNvPr id="6" name="Picture 5">
            <a:extLst>
              <a:ext uri="{FF2B5EF4-FFF2-40B4-BE49-F238E27FC236}">
                <a16:creationId xmlns:a16="http://schemas.microsoft.com/office/drawing/2014/main" id="{2F160422-E32D-BFE2-1D64-7FE5625B69F1}"/>
              </a:ext>
            </a:extLst>
          </p:cNvPr>
          <p:cNvPicPr>
            <a:picLocks noChangeAspect="1"/>
          </p:cNvPicPr>
          <p:nvPr/>
        </p:nvPicPr>
        <p:blipFill rotWithShape="1">
          <a:blip r:embed="rId2"/>
          <a:srcRect l="15473"/>
          <a:stretch/>
        </p:blipFill>
        <p:spPr>
          <a:xfrm>
            <a:off x="6496493" y="1477925"/>
            <a:ext cx="5210080" cy="3140592"/>
          </a:xfrm>
          <a:prstGeom prst="rect">
            <a:avLst/>
          </a:prstGeom>
        </p:spPr>
      </p:pic>
      <p:sp>
        <p:nvSpPr>
          <p:cNvPr id="8" name="Rectangle: Rounded Corners 7">
            <a:extLst>
              <a:ext uri="{FF2B5EF4-FFF2-40B4-BE49-F238E27FC236}">
                <a16:creationId xmlns:a16="http://schemas.microsoft.com/office/drawing/2014/main" id="{FEA45F8D-5EDB-D80A-2717-82360D7A2F91}"/>
              </a:ext>
            </a:extLst>
          </p:cNvPr>
          <p:cNvSpPr/>
          <p:nvPr/>
        </p:nvSpPr>
        <p:spPr>
          <a:xfrm>
            <a:off x="8763000" y="2200870"/>
            <a:ext cx="2046962" cy="113288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6FC397E-D62B-F621-50F9-6914A2B42A81}"/>
              </a:ext>
            </a:extLst>
          </p:cNvPr>
          <p:cNvSpPr txBox="1"/>
          <p:nvPr/>
        </p:nvSpPr>
        <p:spPr>
          <a:xfrm>
            <a:off x="6353016" y="4819951"/>
            <a:ext cx="5497033" cy="923330"/>
          </a:xfrm>
          <a:prstGeom prst="rect">
            <a:avLst/>
          </a:prstGeom>
          <a:noFill/>
        </p:spPr>
        <p:txBody>
          <a:bodyPr wrap="square" rtlCol="0">
            <a:spAutoFit/>
          </a:bodyPr>
          <a:lstStyle/>
          <a:p>
            <a:pPr algn="ctr"/>
            <a:r>
              <a:rPr lang="en-US" dirty="0">
                <a:solidFill>
                  <a:schemeClr val="bg2">
                    <a:lumMod val="25000"/>
                  </a:schemeClr>
                </a:solidFill>
              </a:rPr>
              <a:t>In this example, SmartCare will show this: </a:t>
            </a:r>
          </a:p>
          <a:p>
            <a:pPr algn="ctr"/>
            <a:r>
              <a:rPr lang="en-US" b="1" dirty="0">
                <a:solidFill>
                  <a:schemeClr val="accent2">
                    <a:lumMod val="75000"/>
                  </a:schemeClr>
                </a:solidFill>
              </a:rPr>
              <a:t>99202-99205 Office or Other Outpatient Visit of New Patient, 15-74 Minutes</a:t>
            </a:r>
          </a:p>
        </p:txBody>
      </p:sp>
    </p:spTree>
    <p:extLst>
      <p:ext uri="{BB962C8B-B14F-4D97-AF65-F5344CB8AC3E}">
        <p14:creationId xmlns:p14="http://schemas.microsoft.com/office/powerpoint/2010/main" val="960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AED43A-517D-4BF3-B7F2-5041AA054903}"/>
              </a:ext>
            </a:extLst>
          </p:cNvPr>
          <p:cNvSpPr>
            <a:spLocks noGrp="1"/>
          </p:cNvSpPr>
          <p:nvPr>
            <p:ph idx="1"/>
          </p:nvPr>
        </p:nvSpPr>
        <p:spPr>
          <a:xfrm>
            <a:off x="616650" y="1447461"/>
            <a:ext cx="5015970" cy="4153958"/>
          </a:xfrm>
        </p:spPr>
        <p:txBody>
          <a:bodyPr/>
          <a:lstStyle/>
          <a:p>
            <a:pPr marL="91440">
              <a:spcAft>
                <a:spcPts val="600"/>
              </a:spcAft>
            </a:pPr>
            <a:r>
              <a:rPr lang="en-US" sz="1800" dirty="0">
                <a:latin typeface="+mn-lt"/>
              </a:rPr>
              <a:t>Per DHCS, providers must be familiar with and follow the rules noted in the CPT Code Manual.</a:t>
            </a:r>
          </a:p>
          <a:p>
            <a:pPr marL="91440">
              <a:spcAft>
                <a:spcPts val="600"/>
              </a:spcAft>
            </a:pPr>
            <a:r>
              <a:rPr lang="en-US" sz="1800" dirty="0">
                <a:latin typeface="+mn-lt"/>
              </a:rPr>
              <a:t>Some services can be claimed once they reach the mid point of the time associated with code. </a:t>
            </a:r>
          </a:p>
          <a:p>
            <a:pPr marL="91440">
              <a:spcAft>
                <a:spcPts val="600"/>
              </a:spcAft>
            </a:pPr>
            <a:r>
              <a:rPr lang="en-US" sz="1800" dirty="0">
                <a:latin typeface="+mn-lt"/>
              </a:rPr>
              <a:t>For example, </a:t>
            </a:r>
            <a:r>
              <a:rPr lang="en-US" sz="1800" i="1" dirty="0">
                <a:latin typeface="+mn-lt"/>
              </a:rPr>
              <a:t>Targeted Case Management </a:t>
            </a:r>
            <a:r>
              <a:rPr lang="en-US" sz="1800" dirty="0">
                <a:latin typeface="+mn-lt"/>
              </a:rPr>
              <a:t>has a 15-minute time associated with the code. The service cannot be claimed unless it lasts at least 8 minutes (midpoint).</a:t>
            </a:r>
          </a:p>
          <a:p>
            <a:pPr marL="91440">
              <a:spcAft>
                <a:spcPts val="600"/>
              </a:spcAft>
            </a:pPr>
            <a:r>
              <a:rPr lang="en-US" sz="1800" dirty="0">
                <a:latin typeface="+mn-lt"/>
              </a:rPr>
              <a:t>Other codes, have a time range associated with the service and the service can be claimed as long as it fits within the designated time range.</a:t>
            </a:r>
          </a:p>
          <a:p>
            <a:pPr marL="91440">
              <a:spcAft>
                <a:spcPts val="600"/>
              </a:spcAft>
            </a:pPr>
            <a:r>
              <a:rPr lang="en-US" sz="1800" dirty="0">
                <a:latin typeface="+mn-lt"/>
              </a:rPr>
              <a:t>For example, code 99202 is claimed for services that last anywhere from 15-29 minutes. </a:t>
            </a:r>
            <a:endParaRPr lang="en-US" sz="2000" dirty="0">
              <a:latin typeface="+mn-lt"/>
            </a:endParaRPr>
          </a:p>
        </p:txBody>
      </p:sp>
      <p:sp>
        <p:nvSpPr>
          <p:cNvPr id="3" name="Slide Number Placeholder 2">
            <a:extLst>
              <a:ext uri="{FF2B5EF4-FFF2-40B4-BE49-F238E27FC236}">
                <a16:creationId xmlns:a16="http://schemas.microsoft.com/office/drawing/2014/main" id="{2914FB56-802C-4D92-BE88-658F9966822F}"/>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4" name="Title 3">
            <a:extLst>
              <a:ext uri="{FF2B5EF4-FFF2-40B4-BE49-F238E27FC236}">
                <a16:creationId xmlns:a16="http://schemas.microsoft.com/office/drawing/2014/main" id="{1FA1F843-99B8-43A8-AF38-7CBC0D3BE873}"/>
              </a:ext>
            </a:extLst>
          </p:cNvPr>
          <p:cNvSpPr>
            <a:spLocks noGrp="1"/>
          </p:cNvSpPr>
          <p:nvPr>
            <p:ph type="title"/>
          </p:nvPr>
        </p:nvSpPr>
        <p:spPr>
          <a:xfrm>
            <a:off x="425828" y="576640"/>
            <a:ext cx="8877994" cy="864778"/>
          </a:xfrm>
        </p:spPr>
        <p:txBody>
          <a:bodyPr/>
          <a:lstStyle/>
          <a:p>
            <a:r>
              <a:rPr lang="en-US" dirty="0"/>
              <a:t>Time Associated with Procedure Codes</a:t>
            </a:r>
          </a:p>
        </p:txBody>
      </p:sp>
      <p:sp>
        <p:nvSpPr>
          <p:cNvPr id="6" name="TextBox 5">
            <a:extLst>
              <a:ext uri="{FF2B5EF4-FFF2-40B4-BE49-F238E27FC236}">
                <a16:creationId xmlns:a16="http://schemas.microsoft.com/office/drawing/2014/main" id="{3D48D9BD-1A2F-E8DA-9ADC-BF09321EA07E}"/>
              </a:ext>
            </a:extLst>
          </p:cNvPr>
          <p:cNvSpPr txBox="1"/>
          <p:nvPr/>
        </p:nvSpPr>
        <p:spPr>
          <a:xfrm>
            <a:off x="5486400" y="5264187"/>
            <a:ext cx="6651795" cy="523220"/>
          </a:xfrm>
          <a:prstGeom prst="rect">
            <a:avLst/>
          </a:prstGeom>
          <a:noFill/>
        </p:spPr>
        <p:txBody>
          <a:bodyPr wrap="square" rtlCol="0">
            <a:spAutoFit/>
          </a:bodyPr>
          <a:lstStyle/>
          <a:p>
            <a:pPr algn="ctr"/>
            <a:r>
              <a:rPr lang="en-US" sz="1400" b="1" dirty="0">
                <a:solidFill>
                  <a:srgbClr val="33AB7E"/>
                </a:solidFill>
              </a:rPr>
              <a:t>NOTE: Snapshots of the Procedure Code tables used throughout the presentation only show a piece of the section for demonstration purposes. </a:t>
            </a:r>
          </a:p>
        </p:txBody>
      </p:sp>
      <p:pic>
        <p:nvPicPr>
          <p:cNvPr id="11" name="Picture 10">
            <a:extLst>
              <a:ext uri="{FF2B5EF4-FFF2-40B4-BE49-F238E27FC236}">
                <a16:creationId xmlns:a16="http://schemas.microsoft.com/office/drawing/2014/main" id="{09991DA6-AB9B-FE6F-19EB-A091D94D6882}"/>
              </a:ext>
            </a:extLst>
          </p:cNvPr>
          <p:cNvPicPr>
            <a:picLocks noChangeAspect="1"/>
          </p:cNvPicPr>
          <p:nvPr/>
        </p:nvPicPr>
        <p:blipFill>
          <a:blip r:embed="rId2"/>
          <a:stretch>
            <a:fillRect/>
          </a:stretch>
        </p:blipFill>
        <p:spPr>
          <a:xfrm>
            <a:off x="5632620" y="1471470"/>
            <a:ext cx="6409121" cy="3069741"/>
          </a:xfrm>
          <a:prstGeom prst="rect">
            <a:avLst/>
          </a:prstGeom>
        </p:spPr>
      </p:pic>
    </p:spTree>
    <p:extLst>
      <p:ext uri="{BB962C8B-B14F-4D97-AF65-F5344CB8AC3E}">
        <p14:creationId xmlns:p14="http://schemas.microsoft.com/office/powerpoint/2010/main" val="89555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5CB2CCE-2949-483C-8B81-EEB527E53C27}"/>
              </a:ext>
            </a:extLst>
          </p:cNvPr>
          <p:cNvSpPr>
            <a:spLocks noGrp="1"/>
          </p:cNvSpPr>
          <p:nvPr>
            <p:ph type="title"/>
          </p:nvPr>
        </p:nvSpPr>
        <p:spPr>
          <a:xfrm>
            <a:off x="978599" y="469501"/>
            <a:ext cx="4784796" cy="817262"/>
          </a:xfrm>
        </p:spPr>
        <p:txBody>
          <a:bodyPr vert="horz" lIns="91440" tIns="45720" rIns="91440" bIns="45720" rtlCol="0" anchor="ctr">
            <a:normAutofit/>
          </a:bodyPr>
          <a:lstStyle/>
          <a:p>
            <a:r>
              <a:rPr lang="en-US" sz="2800" dirty="0"/>
              <a:t>Direct Patient Care</a:t>
            </a:r>
          </a:p>
        </p:txBody>
      </p:sp>
      <p:sp>
        <p:nvSpPr>
          <p:cNvPr id="2" name="Content Placeholder 1">
            <a:extLst>
              <a:ext uri="{FF2B5EF4-FFF2-40B4-BE49-F238E27FC236}">
                <a16:creationId xmlns:a16="http://schemas.microsoft.com/office/drawing/2014/main" id="{375CBAA1-1FCD-4DC0-B2DE-28B58DFE21C7}"/>
              </a:ext>
            </a:extLst>
          </p:cNvPr>
          <p:cNvSpPr>
            <a:spLocks noGrp="1"/>
          </p:cNvSpPr>
          <p:nvPr>
            <p:ph idx="1"/>
          </p:nvPr>
        </p:nvSpPr>
        <p:spPr>
          <a:xfrm>
            <a:off x="620702" y="1455563"/>
            <a:ext cx="5142693" cy="4438610"/>
          </a:xfrm>
        </p:spPr>
        <p:txBody>
          <a:bodyPr vert="horz" lIns="91440" tIns="45720" rIns="91440" bIns="45720" rtlCol="0">
            <a:noAutofit/>
          </a:bodyPr>
          <a:lstStyle/>
          <a:p>
            <a:pPr indent="-228600">
              <a:spcAft>
                <a:spcPts val="600"/>
              </a:spcAft>
              <a:buFont typeface="Arial" panose="020B0604020202020204" pitchFamily="34" charset="0"/>
              <a:buChar char="•"/>
            </a:pPr>
            <a:r>
              <a:rPr lang="en-US" sz="1800" dirty="0">
                <a:latin typeface="+mn-lt"/>
              </a:rPr>
              <a:t>In general, for most CPT codes*, only the time it takes to provide direct services associated with a code can be claimed to the State. </a:t>
            </a:r>
          </a:p>
          <a:p>
            <a:pPr indent="-228600">
              <a:spcAft>
                <a:spcPts val="600"/>
              </a:spcAft>
              <a:buFont typeface="Arial" panose="020B0604020202020204" pitchFamily="34" charset="0"/>
              <a:buChar char="•"/>
            </a:pPr>
            <a:r>
              <a:rPr lang="en-US" sz="1800" dirty="0">
                <a:latin typeface="+mn-lt"/>
              </a:rPr>
              <a:t>Depending on the CPT code, Direct Patient Care means time spent with:</a:t>
            </a:r>
          </a:p>
          <a:p>
            <a:pPr lvl="1">
              <a:buFont typeface="Arial" panose="020B0604020202020204" pitchFamily="34" charset="0"/>
              <a:buChar char="•"/>
            </a:pPr>
            <a:r>
              <a:rPr lang="en-US" sz="1800" i="0" dirty="0">
                <a:solidFill>
                  <a:schemeClr val="bg2">
                    <a:lumMod val="25000"/>
                  </a:schemeClr>
                </a:solidFill>
                <a:latin typeface="+mn-lt"/>
                <a:ea typeface="+mn-ea"/>
                <a:cs typeface="+mn-cs"/>
              </a:rPr>
              <a:t>The patient for the purpose of providing healthcare </a:t>
            </a:r>
          </a:p>
          <a:p>
            <a:pPr lvl="1">
              <a:spcAft>
                <a:spcPts val="1200"/>
              </a:spcAft>
              <a:buFont typeface="Arial" panose="020B0604020202020204" pitchFamily="34" charset="0"/>
              <a:buChar char="•"/>
            </a:pPr>
            <a:r>
              <a:rPr lang="en-US" sz="1800" i="0" dirty="0">
                <a:solidFill>
                  <a:schemeClr val="bg2">
                    <a:lumMod val="25000"/>
                  </a:schemeClr>
                </a:solidFill>
                <a:latin typeface="+mn-lt"/>
                <a:ea typeface="+mn-ea"/>
                <a:cs typeface="+mn-cs"/>
              </a:rPr>
              <a:t>The consultant/members of the beneficiary’s care team (may include family)</a:t>
            </a:r>
          </a:p>
          <a:p>
            <a:pPr indent="-228600">
              <a:spcAft>
                <a:spcPts val="1200"/>
              </a:spcAft>
              <a:buFont typeface="Arial" panose="020B0604020202020204" pitchFamily="34" charset="0"/>
              <a:buChar char="•"/>
            </a:pPr>
            <a:r>
              <a:rPr lang="en-US" sz="1800" b="1" dirty="0">
                <a:latin typeface="+mn-lt"/>
              </a:rPr>
              <a:t>Direct Patient Care does not include </a:t>
            </a:r>
            <a:r>
              <a:rPr lang="en-US" sz="1800" dirty="0">
                <a:latin typeface="+mn-lt"/>
              </a:rPr>
              <a:t>travel time, administrative activities, chart review, documentation, utilization review and quality assurance activities or other activities a provider engages in either before or after a patient visit.</a:t>
            </a:r>
          </a:p>
        </p:txBody>
      </p:sp>
      <p:sp>
        <p:nvSpPr>
          <p:cNvPr id="3" name="Slide Number Placeholder 2">
            <a:extLst>
              <a:ext uri="{FF2B5EF4-FFF2-40B4-BE49-F238E27FC236}">
                <a16:creationId xmlns:a16="http://schemas.microsoft.com/office/drawing/2014/main" id="{F2F340FA-EF2F-47A2-BD4A-E5B9F8E56F2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000" smtClean="0">
                <a:solidFill>
                  <a:schemeClr val="tx1">
                    <a:tint val="75000"/>
                  </a:schemeClr>
                </a:solidFill>
                <a:latin typeface="+mn-lt"/>
                <a:ea typeface="+mn-ea"/>
                <a:cs typeface="+mn-cs"/>
              </a:rPr>
              <a:pPr>
                <a:spcAft>
                  <a:spcPts val="600"/>
                </a:spcAft>
              </a:pPr>
              <a:t>16</a:t>
            </a:fld>
            <a:endParaRPr lang="en-US" sz="1000" dirty="0">
              <a:solidFill>
                <a:schemeClr val="tx1">
                  <a:tint val="75000"/>
                </a:schemeClr>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1303C980-517D-6ED5-4C3B-E330BF5CF1C9}"/>
              </a:ext>
            </a:extLst>
          </p:cNvPr>
          <p:cNvGraphicFramePr>
            <a:graphicFrameLocks/>
          </p:cNvGraphicFramePr>
          <p:nvPr>
            <p:extLst>
              <p:ext uri="{D42A27DB-BD31-4B8C-83A1-F6EECF244321}">
                <p14:modId xmlns:p14="http://schemas.microsoft.com/office/powerpoint/2010/main" val="178158008"/>
              </p:ext>
            </p:extLst>
          </p:nvPr>
        </p:nvGraphicFramePr>
        <p:xfrm>
          <a:off x="6741994" y="1657111"/>
          <a:ext cx="5142693" cy="4511314"/>
        </p:xfrm>
        <a:graphic>
          <a:graphicData uri="http://schemas.openxmlformats.org/drawingml/2006/table">
            <a:tbl>
              <a:tblPr firstRow="1" firstCol="1" bandRow="1">
                <a:tableStyleId>{5C22544A-7EE6-4342-B048-85BDC9FD1C3A}</a:tableStyleId>
              </a:tblPr>
              <a:tblGrid>
                <a:gridCol w="758667">
                  <a:extLst>
                    <a:ext uri="{9D8B030D-6E8A-4147-A177-3AD203B41FA5}">
                      <a16:colId xmlns:a16="http://schemas.microsoft.com/office/drawing/2014/main" val="2286423738"/>
                    </a:ext>
                  </a:extLst>
                </a:gridCol>
                <a:gridCol w="1087174">
                  <a:extLst>
                    <a:ext uri="{9D8B030D-6E8A-4147-A177-3AD203B41FA5}">
                      <a16:colId xmlns:a16="http://schemas.microsoft.com/office/drawing/2014/main" val="1451750412"/>
                    </a:ext>
                  </a:extLst>
                </a:gridCol>
                <a:gridCol w="3296852">
                  <a:extLst>
                    <a:ext uri="{9D8B030D-6E8A-4147-A177-3AD203B41FA5}">
                      <a16:colId xmlns:a16="http://schemas.microsoft.com/office/drawing/2014/main" val="1374756654"/>
                    </a:ext>
                  </a:extLst>
                </a:gridCol>
              </a:tblGrid>
              <a:tr h="241295">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Code</a:t>
                      </a:r>
                    </a:p>
                  </a:txBody>
                  <a:tcPr marL="61669" marR="61669" marT="0" marB="0"/>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System</a:t>
                      </a:r>
                    </a:p>
                  </a:txBody>
                  <a:tcPr marL="61669" marR="61669" marT="0" marB="0"/>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Description</a:t>
                      </a:r>
                    </a:p>
                  </a:txBody>
                  <a:tcPr marL="61669" marR="61669" marT="0" marB="0"/>
                </a:tc>
                <a:extLst>
                  <a:ext uri="{0D108BD9-81ED-4DB2-BD59-A6C34878D82A}">
                    <a16:rowId xmlns:a16="http://schemas.microsoft.com/office/drawing/2014/main" val="1106887391"/>
                  </a:ext>
                </a:extLst>
              </a:tr>
              <a:tr h="553615">
                <a:tc>
                  <a:txBody>
                    <a:bodyPr/>
                    <a:lstStyle/>
                    <a:p>
                      <a:pPr marL="0" marR="0">
                        <a:lnSpc>
                          <a:spcPct val="107000"/>
                        </a:lnSpc>
                        <a:spcBef>
                          <a:spcPts val="0"/>
                        </a:spcBef>
                        <a:spcAft>
                          <a:spcPts val="0"/>
                        </a:spcAft>
                      </a:pPr>
                      <a:r>
                        <a:rPr lang="en-US" sz="1300" dirty="0">
                          <a:effectLst/>
                          <a:latin typeface="+mn-lt"/>
                        </a:rPr>
                        <a:t>99339-99340</a:t>
                      </a:r>
                      <a:endParaRPr lang="en-US" sz="1300" dirty="0">
                        <a:effectLst/>
                        <a:latin typeface="+mn-lt"/>
                        <a:ea typeface="Calibri" panose="020F0502020204030204" pitchFamily="34" charset="0"/>
                        <a:cs typeface="Times New Roman" panose="02020603050405020304" pitchFamily="18" charset="0"/>
                      </a:endParaRP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ea typeface="Calibri" panose="020F0502020204030204" pitchFamily="34" charset="0"/>
                          <a:cs typeface="Times New Roman" panose="02020603050405020304" pitchFamily="18" charset="0"/>
                        </a:rPr>
                        <a:t>DMC-ODS</a:t>
                      </a: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rPr>
                        <a:t>Individual physician supervisory of a patient (patient not present) in home.</a:t>
                      </a:r>
                      <a:endParaRPr lang="en-US" sz="13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1669" marR="61669" marT="0" marB="0"/>
                </a:tc>
                <a:extLst>
                  <a:ext uri="{0D108BD9-81ED-4DB2-BD59-A6C34878D82A}">
                    <a16:rowId xmlns:a16="http://schemas.microsoft.com/office/drawing/2014/main" val="3462416476"/>
                  </a:ext>
                </a:extLst>
              </a:tr>
              <a:tr h="483868">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90846</a:t>
                      </a: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ea typeface="Calibri" panose="020F0502020204030204" pitchFamily="34" charset="0"/>
                          <a:cs typeface="Times New Roman" panose="02020603050405020304" pitchFamily="18" charset="0"/>
                        </a:rPr>
                        <a:t>DMC-ODS</a:t>
                      </a:r>
                    </a:p>
                  </a:txBody>
                  <a:tcPr marL="61669" marR="61669" marT="0" marB="0"/>
                </a:tc>
                <a:tc>
                  <a:txBody>
                    <a:bodyPr/>
                    <a:lstStyle/>
                    <a:p>
                      <a:pPr marL="0" marR="0">
                        <a:lnSpc>
                          <a:spcPct val="107000"/>
                        </a:lnSpc>
                        <a:spcBef>
                          <a:spcPts val="0"/>
                        </a:spcBef>
                        <a:spcAft>
                          <a:spcPts val="0"/>
                        </a:spcAft>
                      </a:pPr>
                      <a:r>
                        <a:rPr lang="en-US" sz="1300" kern="1200" dirty="0">
                          <a:solidFill>
                            <a:schemeClr val="bg2">
                              <a:lumMod val="25000"/>
                            </a:schemeClr>
                          </a:solidFill>
                          <a:effectLst/>
                          <a:latin typeface="+mn-lt"/>
                          <a:ea typeface="+mn-ea"/>
                          <a:cs typeface="+mn-cs"/>
                        </a:rPr>
                        <a:t>Family Psychotherapy (Without the Patient Present)</a:t>
                      </a:r>
                    </a:p>
                  </a:txBody>
                  <a:tcPr marL="61669" marR="61669" marT="0" marB="0"/>
                </a:tc>
                <a:extLst>
                  <a:ext uri="{0D108BD9-81ED-4DB2-BD59-A6C34878D82A}">
                    <a16:rowId xmlns:a16="http://schemas.microsoft.com/office/drawing/2014/main" val="688161278"/>
                  </a:ext>
                </a:extLst>
              </a:tr>
              <a:tr h="906863">
                <a:tc>
                  <a:txBody>
                    <a:bodyPr/>
                    <a:lstStyle/>
                    <a:p>
                      <a:pPr marL="0" marR="0">
                        <a:lnSpc>
                          <a:spcPct val="107000"/>
                        </a:lnSpc>
                        <a:spcBef>
                          <a:spcPts val="0"/>
                        </a:spcBef>
                        <a:spcAft>
                          <a:spcPts val="0"/>
                        </a:spcAft>
                      </a:pPr>
                      <a:r>
                        <a:rPr lang="en-US" sz="1300" dirty="0">
                          <a:effectLst/>
                          <a:latin typeface="+mn-lt"/>
                        </a:rPr>
                        <a:t>99367</a:t>
                      </a:r>
                      <a:endParaRPr lang="en-US" sz="1300" dirty="0">
                        <a:effectLst/>
                        <a:latin typeface="+mn-lt"/>
                        <a:ea typeface="Calibri" panose="020F0502020204030204" pitchFamily="34" charset="0"/>
                        <a:cs typeface="Times New Roman" panose="02020603050405020304" pitchFamily="18" charset="0"/>
                      </a:endParaRP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ea typeface="Calibri" panose="020F0502020204030204" pitchFamily="34" charset="0"/>
                          <a:cs typeface="Times New Roman" panose="02020603050405020304" pitchFamily="18" charset="0"/>
                        </a:rPr>
                        <a:t>DMC-ODS and SMHS</a:t>
                      </a: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rPr>
                        <a:t>Medical Team Conference with Interdisciplinary Team of Health Care Professionals, Participation by </a:t>
                      </a:r>
                      <a:r>
                        <a:rPr lang="en-US" sz="1300" i="1" dirty="0">
                          <a:solidFill>
                            <a:schemeClr val="bg2">
                              <a:lumMod val="25000"/>
                            </a:schemeClr>
                          </a:solidFill>
                          <a:effectLst/>
                          <a:latin typeface="+mn-lt"/>
                        </a:rPr>
                        <a:t>Physician</a:t>
                      </a:r>
                      <a:r>
                        <a:rPr lang="en-US" sz="1300" dirty="0">
                          <a:solidFill>
                            <a:schemeClr val="bg2">
                              <a:lumMod val="25000"/>
                            </a:schemeClr>
                          </a:solidFill>
                          <a:effectLst/>
                          <a:latin typeface="+mn-lt"/>
                        </a:rPr>
                        <a:t>. Patient and/or Family not present. </a:t>
                      </a:r>
                      <a:endParaRPr lang="en-US" sz="13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1669" marR="61669" marT="0" marB="0"/>
                </a:tc>
                <a:extLst>
                  <a:ext uri="{0D108BD9-81ED-4DB2-BD59-A6C34878D82A}">
                    <a16:rowId xmlns:a16="http://schemas.microsoft.com/office/drawing/2014/main" val="981578547"/>
                  </a:ext>
                </a:extLst>
              </a:tr>
              <a:tr h="975100">
                <a:tc>
                  <a:txBody>
                    <a:bodyPr/>
                    <a:lstStyle/>
                    <a:p>
                      <a:pPr marL="0" marR="0">
                        <a:lnSpc>
                          <a:spcPct val="107000"/>
                        </a:lnSpc>
                        <a:spcBef>
                          <a:spcPts val="0"/>
                        </a:spcBef>
                        <a:spcAft>
                          <a:spcPts val="0"/>
                        </a:spcAft>
                      </a:pPr>
                      <a:r>
                        <a:rPr lang="en-US" sz="1300" dirty="0">
                          <a:effectLst/>
                          <a:latin typeface="+mn-lt"/>
                        </a:rPr>
                        <a:t>99368</a:t>
                      </a:r>
                      <a:endParaRPr lang="en-US" sz="1300" dirty="0">
                        <a:effectLst/>
                        <a:latin typeface="+mn-lt"/>
                        <a:ea typeface="Calibri" panose="020F0502020204030204" pitchFamily="34" charset="0"/>
                        <a:cs typeface="Times New Roman" panose="02020603050405020304" pitchFamily="18" charset="0"/>
                      </a:endParaRP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ea typeface="Calibri" panose="020F0502020204030204" pitchFamily="34" charset="0"/>
                          <a:cs typeface="Times New Roman" panose="02020603050405020304" pitchFamily="18" charset="0"/>
                        </a:rPr>
                        <a:t>DMC-ODS and SMHS</a:t>
                      </a:r>
                    </a:p>
                  </a:txBody>
                  <a:tcPr marL="61669" marR="61669" marT="0" marB="0"/>
                </a:tc>
                <a:tc>
                  <a:txBody>
                    <a:bodyPr/>
                    <a:lstStyle/>
                    <a:p>
                      <a:pPr marL="0" marR="0">
                        <a:lnSpc>
                          <a:spcPct val="107000"/>
                        </a:lnSpc>
                        <a:spcBef>
                          <a:spcPts val="0"/>
                        </a:spcBef>
                        <a:spcAft>
                          <a:spcPts val="0"/>
                        </a:spcAft>
                      </a:pPr>
                      <a:r>
                        <a:rPr lang="en-US" sz="1300" dirty="0">
                          <a:solidFill>
                            <a:schemeClr val="bg2">
                              <a:lumMod val="25000"/>
                            </a:schemeClr>
                          </a:solidFill>
                          <a:effectLst/>
                          <a:latin typeface="+mn-lt"/>
                        </a:rPr>
                        <a:t>Medical Team Conference with Interdisciplinary Team of Health Care Professionals, Participation by </a:t>
                      </a:r>
                      <a:r>
                        <a:rPr lang="en-US" sz="1300" i="1" dirty="0">
                          <a:solidFill>
                            <a:schemeClr val="bg2">
                              <a:lumMod val="25000"/>
                            </a:schemeClr>
                          </a:solidFill>
                          <a:effectLst/>
                          <a:latin typeface="+mn-lt"/>
                        </a:rPr>
                        <a:t>Non-Physician</a:t>
                      </a:r>
                      <a:r>
                        <a:rPr lang="en-US" sz="1300" dirty="0">
                          <a:solidFill>
                            <a:schemeClr val="bg2">
                              <a:lumMod val="25000"/>
                            </a:schemeClr>
                          </a:solidFill>
                          <a:effectLst/>
                          <a:latin typeface="+mn-lt"/>
                        </a:rPr>
                        <a:t>. Patient and/or Family Not Present. </a:t>
                      </a:r>
                      <a:endParaRPr lang="en-US" sz="13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1669" marR="61669" marT="0" marB="0"/>
                </a:tc>
                <a:extLst>
                  <a:ext uri="{0D108BD9-81ED-4DB2-BD59-A6C34878D82A}">
                    <a16:rowId xmlns:a16="http://schemas.microsoft.com/office/drawing/2014/main" val="3320432480"/>
                  </a:ext>
                </a:extLst>
              </a:tr>
              <a:tr h="1350573">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H2021</a:t>
                      </a:r>
                    </a:p>
                  </a:txBody>
                  <a:tcPr marL="61669" marR="6166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solidFill>
                            <a:schemeClr val="bg2">
                              <a:lumMod val="25000"/>
                            </a:schemeClr>
                          </a:solidFill>
                          <a:effectLst/>
                          <a:latin typeface="+mn-lt"/>
                          <a:ea typeface="Calibri" panose="020F0502020204030204" pitchFamily="34" charset="0"/>
                          <a:cs typeface="Times New Roman" panose="02020603050405020304" pitchFamily="18" charset="0"/>
                        </a:rPr>
                        <a:t>DMC-ODS and SMHS</a:t>
                      </a:r>
                    </a:p>
                    <a:p>
                      <a:pPr marL="0" marR="0">
                        <a:lnSpc>
                          <a:spcPct val="107000"/>
                        </a:lnSpc>
                        <a:spcBef>
                          <a:spcPts val="0"/>
                        </a:spcBef>
                        <a:spcAft>
                          <a:spcPts val="0"/>
                        </a:spcAft>
                      </a:pPr>
                      <a:endParaRPr lang="en-US" sz="13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1669" marR="61669" marT="0" marB="0"/>
                </a:tc>
                <a:tc>
                  <a:txBody>
                    <a:bodyPr/>
                    <a:lstStyle/>
                    <a:p>
                      <a:pPr marL="0" marR="0">
                        <a:lnSpc>
                          <a:spcPct val="107000"/>
                        </a:lnSpc>
                        <a:spcBef>
                          <a:spcPts val="0"/>
                        </a:spcBef>
                        <a:spcAft>
                          <a:spcPts val="0"/>
                        </a:spcAft>
                      </a:pPr>
                      <a:r>
                        <a:rPr lang="en-US" sz="1300" kern="1200" dirty="0">
                          <a:solidFill>
                            <a:schemeClr val="bg2">
                              <a:lumMod val="25000"/>
                            </a:schemeClr>
                          </a:solidFill>
                          <a:effectLst/>
                          <a:latin typeface="+mn-lt"/>
                          <a:ea typeface="+mn-ea"/>
                          <a:cs typeface="+mn-cs"/>
                        </a:rPr>
                        <a:t>Community-Based Wrap Around Services, per 15 Minutes. (DMC-ODS definition of Code: Coordination of care between providers in the Drug Medi-Cal System and providers who are outside the Drug Medi-Cal System.) </a:t>
                      </a:r>
                    </a:p>
                  </a:txBody>
                  <a:tcPr marL="61669" marR="61669" marT="0" marB="0"/>
                </a:tc>
                <a:extLst>
                  <a:ext uri="{0D108BD9-81ED-4DB2-BD59-A6C34878D82A}">
                    <a16:rowId xmlns:a16="http://schemas.microsoft.com/office/drawing/2014/main" val="772675658"/>
                  </a:ext>
                </a:extLst>
              </a:tr>
            </a:tbl>
          </a:graphicData>
        </a:graphic>
      </p:graphicFrame>
      <p:sp>
        <p:nvSpPr>
          <p:cNvPr id="6" name="TextBox 5">
            <a:extLst>
              <a:ext uri="{FF2B5EF4-FFF2-40B4-BE49-F238E27FC236}">
                <a16:creationId xmlns:a16="http://schemas.microsoft.com/office/drawing/2014/main" id="{B0FE797F-66F7-CD0B-6C63-12BC15BD2060}"/>
              </a:ext>
            </a:extLst>
          </p:cNvPr>
          <p:cNvSpPr txBox="1"/>
          <p:nvPr/>
        </p:nvSpPr>
        <p:spPr>
          <a:xfrm>
            <a:off x="7401641" y="822856"/>
            <a:ext cx="3692270" cy="646331"/>
          </a:xfrm>
          <a:prstGeom prst="rect">
            <a:avLst/>
          </a:prstGeom>
          <a:noFill/>
        </p:spPr>
        <p:txBody>
          <a:bodyPr wrap="square" rtlCol="0">
            <a:spAutoFit/>
          </a:bodyPr>
          <a:lstStyle/>
          <a:p>
            <a:pPr algn="ctr"/>
            <a:r>
              <a:rPr lang="en-US" b="1" dirty="0">
                <a:solidFill>
                  <a:schemeClr val="bg2">
                    <a:lumMod val="25000"/>
                  </a:schemeClr>
                </a:solidFill>
              </a:rPr>
              <a:t>Example of codes that can be claimed without the patient present</a:t>
            </a:r>
          </a:p>
        </p:txBody>
      </p:sp>
      <p:sp>
        <p:nvSpPr>
          <p:cNvPr id="7" name="TextBox 6">
            <a:extLst>
              <a:ext uri="{FF2B5EF4-FFF2-40B4-BE49-F238E27FC236}">
                <a16:creationId xmlns:a16="http://schemas.microsoft.com/office/drawing/2014/main" id="{3ADC4AD0-2EB1-8A75-B07A-811E5B03C479}"/>
              </a:ext>
            </a:extLst>
          </p:cNvPr>
          <p:cNvSpPr txBox="1"/>
          <p:nvPr/>
        </p:nvSpPr>
        <p:spPr>
          <a:xfrm>
            <a:off x="524486" y="6083699"/>
            <a:ext cx="5379308" cy="523220"/>
          </a:xfrm>
          <a:prstGeom prst="rect">
            <a:avLst/>
          </a:prstGeom>
          <a:noFill/>
        </p:spPr>
        <p:txBody>
          <a:bodyPr wrap="square" rtlCol="0">
            <a:spAutoFit/>
          </a:bodyPr>
          <a:lstStyle/>
          <a:p>
            <a:r>
              <a:rPr lang="en-US" sz="1400" dirty="0"/>
              <a:t>*Some E/M codes (e.g. 99202-99205) require including administrative and other tasks into Direct Patient Care time. </a:t>
            </a:r>
          </a:p>
        </p:txBody>
      </p:sp>
    </p:spTree>
    <p:extLst>
      <p:ext uri="{BB962C8B-B14F-4D97-AF65-F5344CB8AC3E}">
        <p14:creationId xmlns:p14="http://schemas.microsoft.com/office/powerpoint/2010/main" val="191671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A7A56-7110-0071-B78F-3A5E2BEA38C3}"/>
              </a:ext>
            </a:extLst>
          </p:cNvPr>
          <p:cNvSpPr>
            <a:spLocks noGrp="1"/>
          </p:cNvSpPr>
          <p:nvPr>
            <p:ph idx="1"/>
          </p:nvPr>
        </p:nvSpPr>
        <p:spPr>
          <a:xfrm>
            <a:off x="1041991" y="1441697"/>
            <a:ext cx="9622465" cy="4139595"/>
          </a:xfrm>
        </p:spPr>
        <p:txBody>
          <a:bodyPr/>
          <a:lstStyle/>
          <a:p>
            <a:pPr fontAlgn="ctr">
              <a:lnSpc>
                <a:spcPct val="100000"/>
              </a:lnSpc>
              <a:spcBef>
                <a:spcPts val="0"/>
              </a:spcBef>
              <a:spcAft>
                <a:spcPts val="600"/>
              </a:spcAft>
            </a:pPr>
            <a:r>
              <a:rPr lang="en-US" sz="2000" dirty="0">
                <a:latin typeface="Calibri" panose="020F0502020204030204" pitchFamily="34" charset="0"/>
              </a:rPr>
              <a:t>At least through FY23-24, ACBH will continue to reimburse providers separately for travel and documentation time per minute*.</a:t>
            </a:r>
          </a:p>
          <a:p>
            <a:pPr fontAlgn="ctr">
              <a:spcBef>
                <a:spcPts val="0"/>
              </a:spcBef>
            </a:pPr>
            <a:endParaRPr lang="en-US" sz="2000" dirty="0">
              <a:latin typeface="Calibri" panose="020F0502020204030204" pitchFamily="34" charset="0"/>
            </a:endParaRPr>
          </a:p>
          <a:p>
            <a:pPr indent="0" fontAlgn="ctr">
              <a:lnSpc>
                <a:spcPct val="100000"/>
              </a:lnSpc>
              <a:spcBef>
                <a:spcPts val="0"/>
              </a:spcBef>
              <a:buNone/>
            </a:pPr>
            <a:r>
              <a:rPr lang="en-US" sz="2000" b="1" u="sng" dirty="0">
                <a:latin typeface="Calibri" panose="020F0502020204030204" pitchFamily="34" charset="0"/>
              </a:rPr>
              <a:t>PROCESS</a:t>
            </a:r>
          </a:p>
          <a:p>
            <a:pPr indent="0" fontAlgn="ctr">
              <a:lnSpc>
                <a:spcPct val="100000"/>
              </a:lnSpc>
              <a:spcBef>
                <a:spcPts val="0"/>
              </a:spcBef>
              <a:spcAft>
                <a:spcPts val="600"/>
              </a:spcAft>
              <a:buNone/>
            </a:pPr>
            <a:r>
              <a:rPr lang="en-US" sz="2000" dirty="0">
                <a:latin typeface="Calibri" panose="020F0502020204030204" pitchFamily="34" charset="0"/>
              </a:rPr>
              <a:t>Providers will: </a:t>
            </a:r>
          </a:p>
          <a:p>
            <a:pPr marL="548640" fontAlgn="ctr">
              <a:lnSpc>
                <a:spcPct val="100000"/>
              </a:lnSpc>
              <a:spcBef>
                <a:spcPts val="0"/>
              </a:spcBef>
              <a:spcAft>
                <a:spcPts val="600"/>
              </a:spcAft>
            </a:pPr>
            <a:r>
              <a:rPr lang="en-US" sz="2000" dirty="0">
                <a:effectLst/>
                <a:latin typeface="Calibri" panose="020F0502020204030204" pitchFamily="34" charset="0"/>
              </a:rPr>
              <a:t>Select CPT codes based on Direct service time only. </a:t>
            </a:r>
          </a:p>
          <a:p>
            <a:pPr marL="548640" fontAlgn="ctr">
              <a:lnSpc>
                <a:spcPct val="100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Enter the following fields in SmartCare and CG: 1) Start Time and Duration for </a:t>
            </a:r>
            <a:r>
              <a:rPr lang="en-US" sz="2000" dirty="0">
                <a:latin typeface="Calibri" panose="020F0502020204030204" pitchFamily="34" charset="0"/>
                <a:ea typeface="Calibri" panose="020F0502020204030204" pitchFamily="34" charset="0"/>
                <a:cs typeface="Times New Roman" panose="02020603050405020304" pitchFamily="18" charset="0"/>
              </a:rPr>
              <a:t>Direct service (“face to face”), 2) Travel</a:t>
            </a:r>
            <a:r>
              <a:rPr lang="en-US" sz="2000" dirty="0">
                <a:effectLst/>
                <a:latin typeface="Calibri" panose="020F0502020204030204" pitchFamily="34" charset="0"/>
                <a:ea typeface="Calibri" panose="020F0502020204030204" pitchFamily="34" charset="0"/>
              </a:rPr>
              <a:t> time and 3) Documentation time.</a:t>
            </a:r>
          </a:p>
          <a:p>
            <a:pPr marL="548640" fontAlgn="ctr">
              <a:lnSpc>
                <a:spcPct val="100000"/>
              </a:lnSpc>
              <a:spcBef>
                <a:spcPts val="0"/>
              </a:spcBef>
              <a:spcAft>
                <a:spcPts val="600"/>
              </a:spcAft>
            </a:pPr>
            <a:r>
              <a:rPr lang="en-US" sz="2000" dirty="0">
                <a:latin typeface="Calibri" panose="020F0502020204030204" pitchFamily="34" charset="0"/>
                <a:ea typeface="Calibri" panose="020F0502020204030204" pitchFamily="34" charset="0"/>
              </a:rPr>
              <a:t>Receive a monthly </a:t>
            </a:r>
            <a:r>
              <a:rPr lang="en-US" sz="2000" dirty="0">
                <a:effectLst/>
                <a:latin typeface="Calibri" panose="020F0502020204030204" pitchFamily="34" charset="0"/>
              </a:rPr>
              <a:t>report, mimicking the current InSyst invoicing reports, from ACBH for all services (including documentation, travel and face-to-face time) for the previous month. </a:t>
            </a:r>
          </a:p>
          <a:p>
            <a:pPr marL="548640" fontAlgn="ctr">
              <a:lnSpc>
                <a:spcPct val="100000"/>
              </a:lnSpc>
              <a:spcBef>
                <a:spcPts val="0"/>
              </a:spcBef>
            </a:pPr>
            <a:r>
              <a:rPr lang="en-US" sz="2000" dirty="0">
                <a:latin typeface="Calibri" panose="020F0502020204030204" pitchFamily="34" charset="0"/>
              </a:rPr>
              <a:t>Use the </a:t>
            </a:r>
            <a:r>
              <a:rPr lang="en-US" sz="2000" dirty="0">
                <a:effectLst/>
                <a:latin typeface="Calibri" panose="020F0502020204030204" pitchFamily="34" charset="0"/>
              </a:rPr>
              <a:t>report to bill ACBH</a:t>
            </a:r>
            <a:r>
              <a:rPr lang="en-US" sz="2000" dirty="0">
                <a:latin typeface="Calibri" panose="020F0502020204030204" pitchFamily="34" charset="0"/>
              </a:rPr>
              <a:t> for documentation and travel time.</a:t>
            </a:r>
            <a:endParaRPr lang="en-US" sz="2000" dirty="0">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03D0E0AD-23BA-2EF4-D8BA-4C467BA4B632}"/>
              </a:ext>
            </a:extLst>
          </p:cNvPr>
          <p:cNvSpPr>
            <a:spLocks noGrp="1"/>
          </p:cNvSpPr>
          <p:nvPr>
            <p:ph type="sldNum" sz="quarter" idx="12"/>
          </p:nvPr>
        </p:nvSpPr>
        <p:spPr/>
        <p:txBody>
          <a:bodyPr/>
          <a:lstStyle/>
          <a:p>
            <a:fld id="{6E9F442E-095D-414B-A3C1-4D7C903EC540}" type="slidenum">
              <a:rPr lang="uk-UA" smtClean="0"/>
              <a:pPr/>
              <a:t>17</a:t>
            </a:fld>
            <a:endParaRPr lang="uk-UA" dirty="0"/>
          </a:p>
        </p:txBody>
      </p:sp>
      <p:sp>
        <p:nvSpPr>
          <p:cNvPr id="4" name="Title 3">
            <a:extLst>
              <a:ext uri="{FF2B5EF4-FFF2-40B4-BE49-F238E27FC236}">
                <a16:creationId xmlns:a16="http://schemas.microsoft.com/office/drawing/2014/main" id="{6030BB81-764D-3F06-7DCB-77275B56BCD9}"/>
              </a:ext>
            </a:extLst>
          </p:cNvPr>
          <p:cNvSpPr>
            <a:spLocks noGrp="1"/>
          </p:cNvSpPr>
          <p:nvPr>
            <p:ph type="title"/>
          </p:nvPr>
        </p:nvSpPr>
        <p:spPr>
          <a:xfrm>
            <a:off x="712571" y="733368"/>
            <a:ext cx="9026851" cy="627599"/>
          </a:xfrm>
        </p:spPr>
        <p:txBody>
          <a:bodyPr>
            <a:noAutofit/>
          </a:bodyPr>
          <a:lstStyle/>
          <a:p>
            <a:r>
              <a:rPr lang="en-US" dirty="0"/>
              <a:t>Reimbursement of Documentation and Travel Time</a:t>
            </a:r>
          </a:p>
        </p:txBody>
      </p:sp>
      <p:sp>
        <p:nvSpPr>
          <p:cNvPr id="5" name="TextBox 4">
            <a:extLst>
              <a:ext uri="{FF2B5EF4-FFF2-40B4-BE49-F238E27FC236}">
                <a16:creationId xmlns:a16="http://schemas.microsoft.com/office/drawing/2014/main" id="{20E06486-ACB8-9AD6-29E6-D1A505249FB3}"/>
              </a:ext>
            </a:extLst>
          </p:cNvPr>
          <p:cNvSpPr txBox="1"/>
          <p:nvPr/>
        </p:nvSpPr>
        <p:spPr>
          <a:xfrm>
            <a:off x="840259" y="5784155"/>
            <a:ext cx="11124059" cy="307777"/>
          </a:xfrm>
          <a:prstGeom prst="rect">
            <a:avLst/>
          </a:prstGeom>
          <a:noFill/>
        </p:spPr>
        <p:txBody>
          <a:bodyPr wrap="square" rtlCol="0">
            <a:spAutoFit/>
          </a:bodyPr>
          <a:lstStyle/>
          <a:p>
            <a:r>
              <a:rPr lang="en-US" sz="1400" dirty="0"/>
              <a:t>*If documentation time is factored into the code, as in the examples provided on the previous slide, do not enter documentation time separately.</a:t>
            </a:r>
          </a:p>
        </p:txBody>
      </p:sp>
    </p:spTree>
    <p:extLst>
      <p:ext uri="{BB962C8B-B14F-4D97-AF65-F5344CB8AC3E}">
        <p14:creationId xmlns:p14="http://schemas.microsoft.com/office/powerpoint/2010/main" val="28740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94CC3F-35E7-8F85-65F7-00E6F290DDA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Entering Services in  SmartCare </a:t>
            </a:r>
          </a:p>
        </p:txBody>
      </p:sp>
      <p:sp>
        <p:nvSpPr>
          <p:cNvPr id="3" name="Slide Number Placeholder 2">
            <a:extLst>
              <a:ext uri="{FF2B5EF4-FFF2-40B4-BE49-F238E27FC236}">
                <a16:creationId xmlns:a16="http://schemas.microsoft.com/office/drawing/2014/main" id="{75B3FAA1-346B-A773-0609-61992C1D81FD}"/>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6E9F442E-095D-414B-A3C1-4D7C903EC540}" type="slidenum">
              <a:rPr lang="en-US" sz="1200">
                <a:solidFill>
                  <a:schemeClr val="tx1">
                    <a:tint val="75000"/>
                  </a:schemeClr>
                </a:solidFill>
                <a:latin typeface="+mn-lt"/>
                <a:ea typeface="+mn-ea"/>
                <a:cs typeface="+mn-cs"/>
              </a:rPr>
              <a:pPr algn="l">
                <a:spcAft>
                  <a:spcPts val="600"/>
                </a:spcAft>
              </a:pPr>
              <a:t>18</a:t>
            </a:fld>
            <a:endParaRPr lang="en-US" sz="1200" dirty="0">
              <a:solidFill>
                <a:schemeClr val="tx1">
                  <a:tint val="75000"/>
                </a:schemeClr>
              </a:solidFill>
              <a:latin typeface="+mn-lt"/>
              <a:ea typeface="+mn-ea"/>
              <a:cs typeface="+mn-cs"/>
            </a:endParaRPr>
          </a:p>
        </p:txBody>
      </p:sp>
      <p:sp>
        <p:nvSpPr>
          <p:cNvPr id="9" name="TextBox 8">
            <a:extLst>
              <a:ext uri="{FF2B5EF4-FFF2-40B4-BE49-F238E27FC236}">
                <a16:creationId xmlns:a16="http://schemas.microsoft.com/office/drawing/2014/main" id="{0D56F1FD-7545-7852-8B7A-69E3FFDC34C1}"/>
              </a:ext>
            </a:extLst>
          </p:cNvPr>
          <p:cNvSpPr txBox="1"/>
          <p:nvPr/>
        </p:nvSpPr>
        <p:spPr>
          <a:xfrm>
            <a:off x="926805" y="4652349"/>
            <a:ext cx="1056309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25000"/>
                  </a:schemeClr>
                </a:solidFill>
              </a:rPr>
              <a:t>In this example, 30 minutes of Face-to-Face, 15 minutes of Travel and 15 minutes of Documentation time was provided. Face-to-Face time refers to Direct Service time.</a:t>
            </a:r>
          </a:p>
          <a:p>
            <a:pPr marL="285750" indent="-285750">
              <a:buFont typeface="Arial" panose="020B0604020202020204" pitchFamily="34" charset="0"/>
              <a:buChar char="•"/>
            </a:pPr>
            <a:r>
              <a:rPr lang="en-US" dirty="0">
                <a:solidFill>
                  <a:schemeClr val="bg2">
                    <a:lumMod val="25000"/>
                  </a:schemeClr>
                </a:solidFill>
              </a:rPr>
              <a:t>Note that the </a:t>
            </a:r>
            <a:r>
              <a:rPr lang="en-US" i="1" dirty="0">
                <a:solidFill>
                  <a:schemeClr val="bg2">
                    <a:lumMod val="25000"/>
                  </a:schemeClr>
                </a:solidFill>
              </a:rPr>
              <a:t>Total Duration field </a:t>
            </a:r>
            <a:r>
              <a:rPr lang="en-US" dirty="0">
                <a:solidFill>
                  <a:schemeClr val="bg2">
                    <a:lumMod val="25000"/>
                  </a:schemeClr>
                </a:solidFill>
              </a:rPr>
              <a:t>is 30 minutes. </a:t>
            </a:r>
            <a:r>
              <a:rPr lang="en-US" b="1" dirty="0">
                <a:solidFill>
                  <a:schemeClr val="bg2">
                    <a:lumMod val="25000"/>
                  </a:schemeClr>
                </a:solidFill>
              </a:rPr>
              <a:t>Total Duration equals Direct Service/Face-to-Face time.</a:t>
            </a:r>
          </a:p>
          <a:p>
            <a:pPr marL="285750" indent="-285750">
              <a:buFont typeface="Arial" panose="020B0604020202020204" pitchFamily="34" charset="0"/>
              <a:buChar char="•"/>
            </a:pPr>
            <a:r>
              <a:rPr lang="en-US" dirty="0">
                <a:solidFill>
                  <a:schemeClr val="bg2">
                    <a:lumMod val="25000"/>
                  </a:schemeClr>
                </a:solidFill>
              </a:rPr>
              <a:t>Providers should select the CPT or HCPC code based on the Direct service/Face-to-Face time.</a:t>
            </a:r>
          </a:p>
        </p:txBody>
      </p:sp>
      <p:pic>
        <p:nvPicPr>
          <p:cNvPr id="5" name="Picture 4">
            <a:extLst>
              <a:ext uri="{FF2B5EF4-FFF2-40B4-BE49-F238E27FC236}">
                <a16:creationId xmlns:a16="http://schemas.microsoft.com/office/drawing/2014/main" id="{FDB8765B-6BBF-6889-947E-4C867813CEDC}"/>
              </a:ext>
            </a:extLst>
          </p:cNvPr>
          <p:cNvPicPr>
            <a:picLocks noChangeAspect="1"/>
          </p:cNvPicPr>
          <p:nvPr/>
        </p:nvPicPr>
        <p:blipFill>
          <a:blip r:embed="rId2"/>
          <a:stretch>
            <a:fillRect/>
          </a:stretch>
        </p:blipFill>
        <p:spPr>
          <a:xfrm>
            <a:off x="4828102" y="446567"/>
            <a:ext cx="6763825" cy="3842637"/>
          </a:xfrm>
          <a:prstGeom prst="rect">
            <a:avLst/>
          </a:prstGeom>
        </p:spPr>
      </p:pic>
    </p:spTree>
    <p:extLst>
      <p:ext uri="{BB962C8B-B14F-4D97-AF65-F5344CB8AC3E}">
        <p14:creationId xmlns:p14="http://schemas.microsoft.com/office/powerpoint/2010/main" val="315532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Flowchart: Document 103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D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629DB2-5D01-AC49-0DC5-BDF1EB00ECA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Entering Services in Clinician’s Gateway</a:t>
            </a:r>
          </a:p>
        </p:txBody>
      </p:sp>
      <p:pic>
        <p:nvPicPr>
          <p:cNvPr id="1026" name="Picture 7">
            <a:extLst>
              <a:ext uri="{FF2B5EF4-FFF2-40B4-BE49-F238E27FC236}">
                <a16:creationId xmlns:a16="http://schemas.microsoft.com/office/drawing/2014/main" id="{AB83F328-6D06-1CF0-7502-507384CE7A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72698" y="1079374"/>
            <a:ext cx="8061393" cy="4394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8707EDF-A8FA-5978-E9C9-3AB6525584E8}"/>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6E9F442E-095D-414B-A3C1-4D7C903EC540}" type="slidenum">
              <a:rPr lang="en-US" sz="1200">
                <a:solidFill>
                  <a:schemeClr val="tx1">
                    <a:tint val="75000"/>
                  </a:schemeClr>
                </a:solidFill>
                <a:latin typeface="+mn-lt"/>
                <a:ea typeface="+mn-ea"/>
                <a:cs typeface="+mn-cs"/>
              </a:rPr>
              <a:pPr algn="l">
                <a:spcAft>
                  <a:spcPts val="600"/>
                </a:spcAft>
              </a:pPr>
              <a:t>19</a:t>
            </a:fld>
            <a:endParaRPr lang="en-US" sz="120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4E3037D9-1B32-6816-A8BE-93C1E4522E52}"/>
              </a:ext>
            </a:extLst>
          </p:cNvPr>
          <p:cNvSpPr txBox="1"/>
          <p:nvPr/>
        </p:nvSpPr>
        <p:spPr>
          <a:xfrm>
            <a:off x="5945490" y="543870"/>
            <a:ext cx="3787447" cy="369332"/>
          </a:xfrm>
          <a:prstGeom prst="rect">
            <a:avLst/>
          </a:prstGeom>
          <a:noFill/>
        </p:spPr>
        <p:txBody>
          <a:bodyPr wrap="none" rtlCol="0">
            <a:spAutoFit/>
          </a:bodyPr>
          <a:lstStyle/>
          <a:p>
            <a:r>
              <a:rPr lang="en-US" b="1" dirty="0"/>
              <a:t>New MH and SUD Service Fields in CG</a:t>
            </a:r>
          </a:p>
        </p:txBody>
      </p:sp>
      <p:sp>
        <p:nvSpPr>
          <p:cNvPr id="2" name="TextBox 1">
            <a:extLst>
              <a:ext uri="{FF2B5EF4-FFF2-40B4-BE49-F238E27FC236}">
                <a16:creationId xmlns:a16="http://schemas.microsoft.com/office/drawing/2014/main" id="{F8F231B6-8B5C-DD83-D91A-5D92673B9988}"/>
              </a:ext>
            </a:extLst>
          </p:cNvPr>
          <p:cNvSpPr txBox="1"/>
          <p:nvPr/>
        </p:nvSpPr>
        <p:spPr>
          <a:xfrm>
            <a:off x="6581553" y="3940767"/>
            <a:ext cx="3248453" cy="369332"/>
          </a:xfrm>
          <a:prstGeom prst="rect">
            <a:avLst/>
          </a:prstGeom>
          <a:noFill/>
        </p:spPr>
        <p:txBody>
          <a:bodyPr wrap="none" rtlCol="0">
            <a:spAutoFit/>
          </a:bodyPr>
          <a:lstStyle/>
          <a:p>
            <a:r>
              <a:rPr lang="en-US" dirty="0"/>
              <a:t>Direct Service/Face-to Face Time</a:t>
            </a:r>
          </a:p>
        </p:txBody>
      </p:sp>
      <p:cxnSp>
        <p:nvCxnSpPr>
          <p:cNvPr id="8" name="Straight Arrow Connector 7">
            <a:extLst>
              <a:ext uri="{FF2B5EF4-FFF2-40B4-BE49-F238E27FC236}">
                <a16:creationId xmlns:a16="http://schemas.microsoft.com/office/drawing/2014/main" id="{7F389C57-8D80-59CD-E126-0F6F895C2F7B}"/>
              </a:ext>
            </a:extLst>
          </p:cNvPr>
          <p:cNvCxnSpPr>
            <a:cxnSpLocks/>
          </p:cNvCxnSpPr>
          <p:nvPr/>
        </p:nvCxnSpPr>
        <p:spPr>
          <a:xfrm>
            <a:off x="9830006" y="4125433"/>
            <a:ext cx="7812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9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06BCEF-9401-E050-8EF6-61DABD2DCBAC}"/>
              </a:ext>
            </a:extLst>
          </p:cNvPr>
          <p:cNvSpPr>
            <a:spLocks noGrp="1"/>
          </p:cNvSpPr>
          <p:nvPr>
            <p:ph type="title"/>
          </p:nvPr>
        </p:nvSpPr>
        <p:spPr>
          <a:xfrm>
            <a:off x="1244434" y="548640"/>
            <a:ext cx="3197674" cy="5431536"/>
          </a:xfrm>
        </p:spPr>
        <p:txBody>
          <a:bodyPr vert="horz" lIns="91440" tIns="45720" rIns="91440" bIns="45720" rtlCol="0" anchor="ctr">
            <a:normAutofit/>
          </a:bodyPr>
          <a:lstStyle/>
          <a:p>
            <a:r>
              <a:rPr lang="en-US" sz="3600" dirty="0"/>
              <a:t>Topics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82E6B46-357C-39D5-1CC6-688BCC6CA2C0}"/>
              </a:ext>
            </a:extLst>
          </p:cNvPr>
          <p:cNvSpPr>
            <a:spLocks noGrp="1"/>
          </p:cNvSpPr>
          <p:nvPr>
            <p:ph idx="1"/>
          </p:nvPr>
        </p:nvSpPr>
        <p:spPr>
          <a:xfrm>
            <a:off x="5126418" y="852287"/>
            <a:ext cx="6497945" cy="5048783"/>
          </a:xfrm>
        </p:spPr>
        <p:txBody>
          <a:bodyPr vert="horz" lIns="91440" tIns="45720" rIns="91440" bIns="45720" rtlCol="0" anchor="ctr">
            <a:normAutofit/>
          </a:bodyPr>
          <a:lstStyle/>
          <a:p>
            <a:pPr indent="-228600">
              <a:buFont typeface="Arial" panose="020B0604020202020204" pitchFamily="34" charset="0"/>
              <a:buChar char="•"/>
            </a:pPr>
            <a:r>
              <a:rPr lang="en-US" sz="1800" dirty="0">
                <a:latin typeface="+mn-lt"/>
              </a:rPr>
              <a:t>CalAIM Payment Reform Initiative and Timelines</a:t>
            </a:r>
          </a:p>
          <a:p>
            <a:pPr indent="-228600">
              <a:buFont typeface="Arial" panose="020B0604020202020204" pitchFamily="34" charset="0"/>
              <a:buChar char="•"/>
            </a:pPr>
            <a:r>
              <a:rPr lang="en-US" sz="1800" dirty="0">
                <a:latin typeface="+mn-lt"/>
              </a:rPr>
              <a:t>Timing of Service Entry into SmartCare and Clinician’s Gateway</a:t>
            </a:r>
          </a:p>
          <a:p>
            <a:pPr indent="-228600">
              <a:buFont typeface="Arial" panose="020B0604020202020204" pitchFamily="34" charset="0"/>
              <a:buChar char="•"/>
            </a:pPr>
            <a:r>
              <a:rPr lang="en-US" sz="1800" dirty="0">
                <a:latin typeface="+mn-lt"/>
              </a:rPr>
              <a:t>Provider Billing</a:t>
            </a:r>
          </a:p>
          <a:p>
            <a:pPr lvl="1">
              <a:buFont typeface="Arial" panose="020B0604020202020204" pitchFamily="34" charset="0"/>
              <a:buChar char="•"/>
            </a:pPr>
            <a:r>
              <a:rPr lang="en-US" sz="1800" i="0" dirty="0">
                <a:solidFill>
                  <a:schemeClr val="bg2">
                    <a:lumMod val="25000"/>
                  </a:schemeClr>
                </a:solidFill>
                <a:latin typeface="+mn-lt"/>
                <a:ea typeface="+mn-ea"/>
                <a:cs typeface="+mn-cs"/>
              </a:rPr>
              <a:t>What Is Changing</a:t>
            </a:r>
          </a:p>
          <a:p>
            <a:pPr lvl="1">
              <a:buFont typeface="Arial" panose="020B0604020202020204" pitchFamily="34" charset="0"/>
              <a:buChar char="•"/>
            </a:pPr>
            <a:r>
              <a:rPr lang="en-US" sz="1800" i="0" dirty="0">
                <a:solidFill>
                  <a:schemeClr val="bg2">
                    <a:lumMod val="25000"/>
                  </a:schemeClr>
                </a:solidFill>
                <a:latin typeface="+mn-lt"/>
                <a:ea typeface="+mn-ea"/>
                <a:cs typeface="+mn-cs"/>
              </a:rPr>
              <a:t>Billing Rules for Interns and Students</a:t>
            </a:r>
          </a:p>
          <a:p>
            <a:pPr lvl="1">
              <a:buFont typeface="Arial" panose="020B0604020202020204" pitchFamily="34" charset="0"/>
              <a:buChar char="•"/>
            </a:pPr>
            <a:r>
              <a:rPr lang="en-US" sz="1800" i="0" dirty="0">
                <a:solidFill>
                  <a:schemeClr val="bg2">
                    <a:lumMod val="25000"/>
                  </a:schemeClr>
                </a:solidFill>
                <a:latin typeface="+mn-lt"/>
                <a:ea typeface="+mn-ea"/>
                <a:cs typeface="+mn-cs"/>
              </a:rPr>
              <a:t>CPT Code Key Concepts:</a:t>
            </a:r>
          </a:p>
          <a:p>
            <a:pPr lvl="2">
              <a:buFont typeface="Arial" panose="020B0604020202020204" pitchFamily="34" charset="0"/>
              <a:buChar char="•"/>
            </a:pPr>
            <a:r>
              <a:rPr lang="en-US" sz="1800" i="0" dirty="0">
                <a:solidFill>
                  <a:schemeClr val="bg2">
                    <a:lumMod val="25000"/>
                  </a:schemeClr>
                </a:solidFill>
                <a:latin typeface="+mn-lt"/>
                <a:ea typeface="+mn-ea"/>
                <a:cs typeface="+mn-cs"/>
              </a:rPr>
              <a:t>Resources</a:t>
            </a:r>
          </a:p>
          <a:p>
            <a:pPr lvl="2">
              <a:buFont typeface="Arial" panose="020B0604020202020204" pitchFamily="34" charset="0"/>
              <a:buChar char="•"/>
            </a:pPr>
            <a:r>
              <a:rPr lang="en-US" sz="1800" i="0" dirty="0">
                <a:solidFill>
                  <a:schemeClr val="bg2">
                    <a:lumMod val="25000"/>
                  </a:schemeClr>
                </a:solidFill>
                <a:latin typeface="+mn-lt"/>
                <a:ea typeface="+mn-ea"/>
                <a:cs typeface="+mn-cs"/>
              </a:rPr>
              <a:t>Procedure Codes, Units, Dependent-On Codes, Modifiers, Lockouts </a:t>
            </a:r>
          </a:p>
          <a:p>
            <a:pPr lvl="1">
              <a:buFont typeface="Arial" panose="020B0604020202020204" pitchFamily="34" charset="0"/>
              <a:buChar char="•"/>
            </a:pPr>
            <a:r>
              <a:rPr lang="en-US" sz="1800" i="0" dirty="0">
                <a:solidFill>
                  <a:schemeClr val="bg2">
                    <a:lumMod val="25000"/>
                  </a:schemeClr>
                </a:solidFill>
                <a:latin typeface="+mn-lt"/>
                <a:ea typeface="+mn-ea"/>
                <a:cs typeface="+mn-cs"/>
              </a:rPr>
              <a:t>Reimbursement for Documentation and Travel Time</a:t>
            </a:r>
          </a:p>
          <a:p>
            <a:pPr lvl="1">
              <a:buFont typeface="Arial" panose="020B0604020202020204" pitchFamily="34" charset="0"/>
              <a:buChar char="•"/>
            </a:pPr>
            <a:r>
              <a:rPr lang="en-US" sz="1800" i="0" dirty="0">
                <a:solidFill>
                  <a:schemeClr val="bg2">
                    <a:lumMod val="25000"/>
                  </a:schemeClr>
                </a:solidFill>
                <a:latin typeface="+mn-lt"/>
                <a:ea typeface="+mn-ea"/>
                <a:cs typeface="+mn-cs"/>
              </a:rPr>
              <a:t>SmartCare Automation and Functionality</a:t>
            </a:r>
          </a:p>
          <a:p>
            <a:pPr lvl="1">
              <a:buFont typeface="Arial" panose="020B0604020202020204" pitchFamily="34" charset="0"/>
              <a:buChar char="•"/>
            </a:pPr>
            <a:r>
              <a:rPr lang="en-US" sz="1800" i="0" dirty="0">
                <a:solidFill>
                  <a:schemeClr val="bg2">
                    <a:lumMod val="25000"/>
                  </a:schemeClr>
                </a:solidFill>
                <a:latin typeface="+mn-lt"/>
                <a:ea typeface="+mn-ea"/>
                <a:cs typeface="+mn-cs"/>
              </a:rPr>
              <a:t>Clarification of Specific Services/Frequently Asked Questions</a:t>
            </a:r>
          </a:p>
          <a:p>
            <a:pPr lvl="1">
              <a:buFont typeface="Arial" panose="020B0604020202020204" pitchFamily="34" charset="0"/>
              <a:buChar char="•"/>
            </a:pPr>
            <a:r>
              <a:rPr lang="en-US" sz="1800" i="0" dirty="0">
                <a:solidFill>
                  <a:schemeClr val="bg2">
                    <a:lumMod val="25000"/>
                  </a:schemeClr>
                </a:solidFill>
                <a:latin typeface="+mn-lt"/>
                <a:ea typeface="+mn-ea"/>
                <a:cs typeface="+mn-cs"/>
              </a:rPr>
              <a:t>Review of Reference Guides</a:t>
            </a:r>
          </a:p>
          <a:p>
            <a:pPr indent="-228600">
              <a:buFont typeface="Arial" panose="020B0604020202020204" pitchFamily="34" charset="0"/>
              <a:buChar char="•"/>
            </a:pPr>
            <a:r>
              <a:rPr lang="en-US" sz="1800" dirty="0">
                <a:latin typeface="+mn-lt"/>
              </a:rPr>
              <a:t>Q&amp;A</a:t>
            </a:r>
          </a:p>
        </p:txBody>
      </p:sp>
      <p:sp>
        <p:nvSpPr>
          <p:cNvPr id="4" name="Slide Number Placeholder 3">
            <a:extLst>
              <a:ext uri="{FF2B5EF4-FFF2-40B4-BE49-F238E27FC236}">
                <a16:creationId xmlns:a16="http://schemas.microsoft.com/office/drawing/2014/main" id="{2C3BB937-FFEB-14DE-6118-6ED7C08D69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16361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5D3DE-DA40-45A0-8552-F4DD47D3F3C6}"/>
              </a:ext>
            </a:extLst>
          </p:cNvPr>
          <p:cNvSpPr>
            <a:spLocks noGrp="1"/>
          </p:cNvSpPr>
          <p:nvPr>
            <p:ph idx="1"/>
          </p:nvPr>
        </p:nvSpPr>
        <p:spPr>
          <a:xfrm>
            <a:off x="1042180" y="1130122"/>
            <a:ext cx="9705152" cy="4708981"/>
          </a:xfrm>
        </p:spPr>
        <p:txBody>
          <a:bodyPr/>
          <a:lstStyle/>
          <a:p>
            <a:pPr>
              <a:spcAft>
                <a:spcPts val="600"/>
              </a:spcAft>
            </a:pPr>
            <a:r>
              <a:rPr lang="en-US" sz="2000" dirty="0">
                <a:latin typeface="+mn-lt"/>
              </a:rPr>
              <a:t>Except for Interactive Complexity (90785) and Health Behavior Interventions for the Family Without the Patient Present (96170 and 96171), an outpatient procedure is considered a duplicate if all of the following are the same:</a:t>
            </a:r>
          </a:p>
          <a:p>
            <a:pPr marL="640080" lvl="1">
              <a:lnSpc>
                <a:spcPct val="100000"/>
              </a:lnSpc>
              <a:spcBef>
                <a:spcPts val="0"/>
              </a:spcBef>
            </a:pPr>
            <a:r>
              <a:rPr lang="en-US" sz="2000" i="0" dirty="0">
                <a:solidFill>
                  <a:schemeClr val="bg2">
                    <a:lumMod val="25000"/>
                  </a:schemeClr>
                </a:solidFill>
                <a:latin typeface="+mn-lt"/>
              </a:rPr>
              <a:t>The beneficiary’s CIN</a:t>
            </a:r>
            <a:r>
              <a:rPr lang="en-US" sz="2000" dirty="0">
                <a:solidFill>
                  <a:schemeClr val="bg2">
                    <a:lumMod val="25000"/>
                  </a:schemeClr>
                </a:solidFill>
                <a:latin typeface="+mn-lt"/>
              </a:rPr>
              <a:t> </a:t>
            </a:r>
            <a:endParaRPr lang="en-US" sz="2000" dirty="0">
              <a:solidFill>
                <a:srgbClr val="00B0F0"/>
              </a:solidFill>
              <a:latin typeface="+mn-lt"/>
            </a:endParaRPr>
          </a:p>
          <a:p>
            <a:pPr marL="640080" lvl="1">
              <a:lnSpc>
                <a:spcPct val="100000"/>
              </a:lnSpc>
              <a:spcBef>
                <a:spcPts val="0"/>
              </a:spcBef>
            </a:pPr>
            <a:r>
              <a:rPr lang="en-US" sz="2000" i="0" dirty="0">
                <a:solidFill>
                  <a:schemeClr val="bg2">
                    <a:lumMod val="25000"/>
                  </a:schemeClr>
                </a:solidFill>
                <a:latin typeface="+mn-lt"/>
              </a:rPr>
              <a:t>Rendering provider NPI</a:t>
            </a:r>
          </a:p>
          <a:p>
            <a:pPr marL="640080" lvl="1">
              <a:lnSpc>
                <a:spcPct val="100000"/>
              </a:lnSpc>
              <a:spcBef>
                <a:spcPts val="0"/>
              </a:spcBef>
            </a:pPr>
            <a:r>
              <a:rPr lang="en-US" sz="2000" i="0" dirty="0">
                <a:solidFill>
                  <a:schemeClr val="bg2">
                    <a:lumMod val="25000"/>
                  </a:schemeClr>
                </a:solidFill>
                <a:latin typeface="+mn-lt"/>
              </a:rPr>
              <a:t>Procedure codes/modifiers</a:t>
            </a:r>
          </a:p>
          <a:p>
            <a:pPr marL="640080" lvl="1">
              <a:lnSpc>
                <a:spcPct val="100000"/>
              </a:lnSpc>
              <a:spcBef>
                <a:spcPts val="0"/>
              </a:spcBef>
              <a:spcAft>
                <a:spcPts val="600"/>
              </a:spcAft>
            </a:pPr>
            <a:r>
              <a:rPr lang="en-US" sz="2000" i="0" dirty="0">
                <a:solidFill>
                  <a:schemeClr val="bg2">
                    <a:lumMod val="25000"/>
                  </a:schemeClr>
                </a:solidFill>
                <a:latin typeface="+mn-lt"/>
              </a:rPr>
              <a:t>Date of service</a:t>
            </a:r>
          </a:p>
          <a:p>
            <a:pPr>
              <a:spcAft>
                <a:spcPts val="600"/>
              </a:spcAft>
            </a:pPr>
            <a:r>
              <a:rPr lang="en-US" sz="2000" dirty="0">
                <a:latin typeface="+mn-lt"/>
              </a:rPr>
              <a:t>If a provider renders the same service to the same beneficiary on the same day in two or more separate encounters, each unique service would be entered separately in SmartCare.</a:t>
            </a:r>
          </a:p>
          <a:p>
            <a:r>
              <a:rPr lang="en-US" sz="2000" dirty="0">
                <a:latin typeface="+mn-lt"/>
              </a:rPr>
              <a:t>The SmartCare system will automatically bundle the services as one service when submitting to Medi-Cal, to prevent duplicate service errors. </a:t>
            </a:r>
          </a:p>
          <a:p>
            <a:r>
              <a:rPr lang="en-US" sz="2000" dirty="0">
                <a:latin typeface="+mn-lt"/>
              </a:rPr>
              <a:t>Providers are encouraged to enter these services timely, so they are bundled on the same claim submission.</a:t>
            </a:r>
          </a:p>
        </p:txBody>
      </p:sp>
      <p:sp>
        <p:nvSpPr>
          <p:cNvPr id="4" name="Slide Number Placeholder 3">
            <a:extLst>
              <a:ext uri="{FF2B5EF4-FFF2-40B4-BE49-F238E27FC236}">
                <a16:creationId xmlns:a16="http://schemas.microsoft.com/office/drawing/2014/main" id="{D3A45529-FE28-4E58-884C-D0517BE2422C}"/>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
        <p:nvSpPr>
          <p:cNvPr id="6" name="Title 5">
            <a:extLst>
              <a:ext uri="{FF2B5EF4-FFF2-40B4-BE49-F238E27FC236}">
                <a16:creationId xmlns:a16="http://schemas.microsoft.com/office/drawing/2014/main" id="{90ADA226-2285-4226-8481-F6B49DBEB822}"/>
              </a:ext>
            </a:extLst>
          </p:cNvPr>
          <p:cNvSpPr>
            <a:spLocks noGrp="1"/>
          </p:cNvSpPr>
          <p:nvPr>
            <p:ph type="title"/>
          </p:nvPr>
        </p:nvSpPr>
        <p:spPr>
          <a:xfrm>
            <a:off x="733838" y="265344"/>
            <a:ext cx="5894832" cy="864778"/>
          </a:xfrm>
        </p:spPr>
        <p:txBody>
          <a:bodyPr/>
          <a:lstStyle/>
          <a:p>
            <a:r>
              <a:rPr lang="en-US" dirty="0"/>
              <a:t>Preventing Duplicate Service Errors</a:t>
            </a:r>
          </a:p>
        </p:txBody>
      </p:sp>
    </p:spTree>
    <p:extLst>
      <p:ext uri="{BB962C8B-B14F-4D97-AF65-F5344CB8AC3E}">
        <p14:creationId xmlns:p14="http://schemas.microsoft.com/office/powerpoint/2010/main" val="176150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2482999-E3E7-451C-8416-8497570C7C90}"/>
              </a:ext>
            </a:extLst>
          </p:cNvPr>
          <p:cNvSpPr>
            <a:spLocks noGrp="1"/>
          </p:cNvSpPr>
          <p:nvPr>
            <p:ph type="title"/>
          </p:nvPr>
        </p:nvSpPr>
        <p:spPr>
          <a:xfrm>
            <a:off x="7857460" y="4209443"/>
            <a:ext cx="3825767" cy="990115"/>
          </a:xfrm>
        </p:spPr>
        <p:txBody>
          <a:bodyPr vert="horz" lIns="91440" tIns="45720" rIns="91440" bIns="45720" rtlCol="0" anchor="b">
            <a:normAutofit fontScale="90000"/>
          </a:bodyPr>
          <a:lstStyle/>
          <a:p>
            <a:pPr algn="r"/>
            <a:r>
              <a:rPr lang="en-US" sz="3200" dirty="0">
                <a:latin typeface="+mn-lt"/>
              </a:rPr>
              <a:t>Dependent On Codes:</a:t>
            </a:r>
            <a:br>
              <a:rPr lang="en-US" sz="3200" dirty="0">
                <a:latin typeface="+mn-lt"/>
              </a:rPr>
            </a:br>
            <a:r>
              <a:rPr lang="en-US" sz="3200" dirty="0">
                <a:latin typeface="+mn-lt"/>
              </a:rPr>
              <a:t> </a:t>
            </a:r>
            <a:br>
              <a:rPr lang="en-US" sz="3200" dirty="0">
                <a:latin typeface="+mn-lt"/>
              </a:rPr>
            </a:br>
            <a:r>
              <a:rPr lang="en-US" sz="3200" dirty="0">
                <a:latin typeface="+mn-lt"/>
              </a:rPr>
              <a:t>Add On Codes</a:t>
            </a:r>
            <a:br>
              <a:rPr lang="en-US" sz="3200" dirty="0">
                <a:latin typeface="+mn-lt"/>
              </a:rPr>
            </a:br>
            <a:r>
              <a:rPr lang="en-US" sz="3200" dirty="0">
                <a:latin typeface="+mn-lt"/>
              </a:rPr>
              <a:t>Supplemental Codes</a:t>
            </a:r>
          </a:p>
        </p:txBody>
      </p:sp>
      <p:sp>
        <p:nvSpPr>
          <p:cNvPr id="3" name="Slide Number Placeholder 2">
            <a:extLst>
              <a:ext uri="{FF2B5EF4-FFF2-40B4-BE49-F238E27FC236}">
                <a16:creationId xmlns:a16="http://schemas.microsoft.com/office/drawing/2014/main" id="{289E8316-2334-9E7A-B338-50C049F8F9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21</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4571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53C8A-E189-8DD5-4582-0E0143112C7D}"/>
              </a:ext>
            </a:extLst>
          </p:cNvPr>
          <p:cNvPicPr>
            <a:picLocks noChangeAspect="1"/>
          </p:cNvPicPr>
          <p:nvPr/>
        </p:nvPicPr>
        <p:blipFill>
          <a:blip r:embed="rId2"/>
          <a:stretch>
            <a:fillRect/>
          </a:stretch>
        </p:blipFill>
        <p:spPr>
          <a:xfrm>
            <a:off x="6653669" y="2241310"/>
            <a:ext cx="5238750" cy="2181225"/>
          </a:xfrm>
          <a:prstGeom prst="rect">
            <a:avLst/>
          </a:prstGeom>
        </p:spPr>
      </p:pic>
      <p:sp>
        <p:nvSpPr>
          <p:cNvPr id="6" name="Content Placeholder 5">
            <a:extLst>
              <a:ext uri="{FF2B5EF4-FFF2-40B4-BE49-F238E27FC236}">
                <a16:creationId xmlns:a16="http://schemas.microsoft.com/office/drawing/2014/main" id="{1EAAFF62-EBEF-C3A4-F555-60AD465EA18E}"/>
              </a:ext>
            </a:extLst>
          </p:cNvPr>
          <p:cNvSpPr>
            <a:spLocks noGrp="1"/>
          </p:cNvSpPr>
          <p:nvPr>
            <p:ph idx="1"/>
          </p:nvPr>
        </p:nvSpPr>
        <p:spPr>
          <a:xfrm>
            <a:off x="612360" y="1665481"/>
            <a:ext cx="5875354" cy="4209226"/>
          </a:xfrm>
        </p:spPr>
        <p:txBody>
          <a:bodyPr vert="horz" lIns="91440" tIns="45720" rIns="91440" bIns="45720" rtlCol="0">
            <a:noAutofit/>
          </a:bodyPr>
          <a:lstStyle/>
          <a:p>
            <a:pPr indent="-228600">
              <a:lnSpc>
                <a:spcPct val="100000"/>
              </a:lnSpc>
              <a:spcBef>
                <a:spcPts val="600"/>
              </a:spcBef>
              <a:spcAft>
                <a:spcPts val="600"/>
              </a:spcAft>
              <a:buFont typeface="Arial" panose="020B0604020202020204" pitchFamily="34" charset="0"/>
              <a:buChar char="•"/>
            </a:pPr>
            <a:r>
              <a:rPr lang="en-US" sz="2000" dirty="0">
                <a:solidFill>
                  <a:schemeClr val="bg2">
                    <a:lumMod val="25000"/>
                  </a:schemeClr>
                </a:solidFill>
                <a:latin typeface="+mn-lt"/>
              </a:rPr>
              <a:t>Outpatient codes have a maximum number of units that can be billed per day. </a:t>
            </a:r>
          </a:p>
          <a:p>
            <a:pPr marL="285750" indent="-228600">
              <a:lnSpc>
                <a:spcPct val="100000"/>
              </a:lnSpc>
              <a:spcBef>
                <a:spcPts val="600"/>
              </a:spcBef>
              <a:spcAft>
                <a:spcPts val="600"/>
              </a:spcAft>
              <a:buFont typeface="Arial" panose="020B0604020202020204" pitchFamily="34" charset="0"/>
              <a:buChar char="•"/>
            </a:pPr>
            <a:r>
              <a:rPr lang="en-US" sz="2000" dirty="0">
                <a:solidFill>
                  <a:schemeClr val="bg2">
                    <a:lumMod val="25000"/>
                  </a:schemeClr>
                </a:solidFill>
                <a:latin typeface="+mn-lt"/>
              </a:rPr>
              <a:t>For example, only one unit, or one 15-minute </a:t>
            </a:r>
            <a:r>
              <a:rPr lang="en-US" sz="2000" i="1" dirty="0">
                <a:latin typeface="+mn-lt"/>
              </a:rPr>
              <a:t>90791 Psychiatric Diagnostic Evaluation service</a:t>
            </a:r>
            <a:r>
              <a:rPr lang="en-US" sz="2000" dirty="0">
                <a:latin typeface="+mn-lt"/>
              </a:rPr>
              <a:t> can be  billed per day.</a:t>
            </a:r>
            <a:endParaRPr lang="en-US" sz="2000" dirty="0">
              <a:solidFill>
                <a:schemeClr val="bg2">
                  <a:lumMod val="25000"/>
                </a:schemeClr>
              </a:solidFill>
              <a:latin typeface="+mn-lt"/>
            </a:endParaRPr>
          </a:p>
          <a:p>
            <a:pPr indent="-228600">
              <a:lnSpc>
                <a:spcPct val="100000"/>
              </a:lnSpc>
              <a:spcBef>
                <a:spcPts val="600"/>
              </a:spcBef>
              <a:spcAft>
                <a:spcPts val="600"/>
              </a:spcAft>
              <a:buFont typeface="Arial" panose="020B0604020202020204" pitchFamily="34" charset="0"/>
              <a:buChar char="•"/>
            </a:pPr>
            <a:r>
              <a:rPr lang="en-US" sz="2000" dirty="0">
                <a:latin typeface="+mn-lt"/>
              </a:rPr>
              <a:t>Maximum Units are per beneficiary, per service line.</a:t>
            </a:r>
          </a:p>
          <a:p>
            <a:pPr indent="-228600">
              <a:lnSpc>
                <a:spcPct val="100000"/>
              </a:lnSpc>
              <a:spcBef>
                <a:spcPts val="600"/>
              </a:spcBef>
              <a:spcAft>
                <a:spcPts val="600"/>
              </a:spcAft>
              <a:buFont typeface="Arial" panose="020B0604020202020204" pitchFamily="34" charset="0"/>
              <a:buChar char="•"/>
            </a:pPr>
            <a:r>
              <a:rPr lang="en-US" sz="2000" dirty="0">
                <a:latin typeface="+mn-lt"/>
              </a:rPr>
              <a:t>For example, if provider A bills for one unit of 90791, provider B can also bill for one unit of the same service on the same day. </a:t>
            </a:r>
          </a:p>
          <a:p>
            <a:pPr indent="-228600">
              <a:lnSpc>
                <a:spcPct val="100000"/>
              </a:lnSpc>
              <a:spcBef>
                <a:spcPts val="600"/>
              </a:spcBef>
              <a:spcAft>
                <a:spcPts val="600"/>
              </a:spcAft>
              <a:buFont typeface="Arial" panose="020B0604020202020204" pitchFamily="34" charset="0"/>
              <a:buChar char="•"/>
            </a:pPr>
            <a:r>
              <a:rPr lang="en-US" sz="2000" dirty="0">
                <a:solidFill>
                  <a:schemeClr val="bg2">
                    <a:lumMod val="25000"/>
                  </a:schemeClr>
                </a:solidFill>
                <a:latin typeface="+mn-lt"/>
              </a:rPr>
              <a:t>Add-On codes can be used to extend the time associated with a Service.</a:t>
            </a:r>
            <a:endParaRPr lang="en-US" sz="2000" dirty="0">
              <a:solidFill>
                <a:schemeClr val="tx1"/>
              </a:solidFill>
              <a:latin typeface="+mn-lt"/>
              <a:ea typeface="Verdana" charset="0"/>
            </a:endParaRPr>
          </a:p>
          <a:p>
            <a:pPr indent="-228600">
              <a:lnSpc>
                <a:spcPct val="100000"/>
              </a:lnSpc>
              <a:spcBef>
                <a:spcPts val="600"/>
              </a:spcBef>
              <a:spcAft>
                <a:spcPts val="600"/>
              </a:spcAft>
              <a:buFont typeface="Arial" panose="020B0604020202020204" pitchFamily="34" charset="0"/>
              <a:buChar char="•"/>
            </a:pPr>
            <a:endParaRPr lang="en-US" sz="2000" dirty="0">
              <a:latin typeface="+mn-lt"/>
            </a:endParaRPr>
          </a:p>
          <a:p>
            <a:pPr marL="285750" indent="-228600">
              <a:lnSpc>
                <a:spcPct val="100000"/>
              </a:lnSpc>
              <a:spcBef>
                <a:spcPts val="600"/>
              </a:spcBef>
              <a:spcAft>
                <a:spcPts val="600"/>
              </a:spcAft>
              <a:buFont typeface="Arial" panose="020B0604020202020204" pitchFamily="34" charset="0"/>
              <a:buChar char="•"/>
            </a:pPr>
            <a:endParaRPr lang="en-US" sz="2000" i="0" dirty="0">
              <a:solidFill>
                <a:schemeClr val="tx1"/>
              </a:solidFill>
              <a:latin typeface="+mn-lt"/>
              <a:ea typeface="+mn-ea"/>
              <a:cs typeface="+mn-cs"/>
            </a:endParaRPr>
          </a:p>
          <a:p>
            <a:pPr indent="-228600">
              <a:buFont typeface="Arial" panose="020B0604020202020204" pitchFamily="34" charset="0"/>
              <a:buChar char="•"/>
            </a:pPr>
            <a:endParaRPr lang="en-US" sz="2000" i="0" dirty="0">
              <a:solidFill>
                <a:schemeClr val="tx1"/>
              </a:solidFill>
              <a:latin typeface="+mn-lt"/>
            </a:endParaRPr>
          </a:p>
        </p:txBody>
      </p:sp>
      <p:sp>
        <p:nvSpPr>
          <p:cNvPr id="4" name="Slide Number Placeholder 3">
            <a:extLst>
              <a:ext uri="{FF2B5EF4-FFF2-40B4-BE49-F238E27FC236}">
                <a16:creationId xmlns:a16="http://schemas.microsoft.com/office/drawing/2014/main" id="{88C1DA30-641E-BFF8-3197-382ADF2A2303}"/>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000">
                <a:solidFill>
                  <a:schemeClr val="tx1">
                    <a:lumMod val="50000"/>
                    <a:lumOff val="50000"/>
                  </a:schemeClr>
                </a:solidFill>
                <a:latin typeface="+mn-lt"/>
                <a:ea typeface="+mn-ea"/>
                <a:cs typeface="+mn-cs"/>
              </a:rPr>
              <a:pPr>
                <a:spcAft>
                  <a:spcPts val="600"/>
                </a:spcAft>
              </a:pPr>
              <a:t>22</a:t>
            </a:fld>
            <a:endParaRPr lang="en-US" sz="1000" dirty="0">
              <a:solidFill>
                <a:schemeClr val="tx1">
                  <a:lumMod val="50000"/>
                  <a:lumOff val="50000"/>
                </a:schemeClr>
              </a:solidFill>
              <a:latin typeface="+mn-lt"/>
              <a:ea typeface="+mn-ea"/>
              <a:cs typeface="+mn-cs"/>
            </a:endParaRPr>
          </a:p>
        </p:txBody>
      </p:sp>
      <p:sp>
        <p:nvSpPr>
          <p:cNvPr id="5" name="Title 4">
            <a:extLst>
              <a:ext uri="{FF2B5EF4-FFF2-40B4-BE49-F238E27FC236}">
                <a16:creationId xmlns:a16="http://schemas.microsoft.com/office/drawing/2014/main" id="{ED1884CC-CC06-6EE7-F1BB-C41BE427A1EF}"/>
              </a:ext>
            </a:extLst>
          </p:cNvPr>
          <p:cNvSpPr>
            <a:spLocks noGrp="1"/>
          </p:cNvSpPr>
          <p:nvPr>
            <p:ph type="title"/>
          </p:nvPr>
        </p:nvSpPr>
        <p:spPr>
          <a:xfrm>
            <a:off x="449526" y="628789"/>
            <a:ext cx="6453771" cy="864778"/>
          </a:xfrm>
        </p:spPr>
        <p:txBody>
          <a:bodyPr vert="horz" lIns="91440" tIns="45720" rIns="91440" bIns="45720" rtlCol="0" anchor="ctr">
            <a:noAutofit/>
          </a:bodyPr>
          <a:lstStyle/>
          <a:p>
            <a:r>
              <a:rPr lang="en-US" sz="2800" dirty="0">
                <a:latin typeface="Georgia" panose="02040502050405020303" pitchFamily="18" charset="0"/>
              </a:rPr>
              <a:t>Maximum Units Allowed per Day</a:t>
            </a:r>
          </a:p>
        </p:txBody>
      </p:sp>
      <p:sp>
        <p:nvSpPr>
          <p:cNvPr id="8" name="Rectangle: Rounded Corners 7">
            <a:extLst>
              <a:ext uri="{FF2B5EF4-FFF2-40B4-BE49-F238E27FC236}">
                <a16:creationId xmlns:a16="http://schemas.microsoft.com/office/drawing/2014/main" id="{4792B0E5-0AEB-709C-E5CC-B43A41413ABD}"/>
              </a:ext>
            </a:extLst>
          </p:cNvPr>
          <p:cNvSpPr/>
          <p:nvPr/>
        </p:nvSpPr>
        <p:spPr>
          <a:xfrm>
            <a:off x="10890070" y="2820130"/>
            <a:ext cx="384428" cy="45579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EBA2BEA3-FA63-AE86-62A9-400ECCAC4A29}"/>
              </a:ext>
            </a:extLst>
          </p:cNvPr>
          <p:cNvSpPr/>
          <p:nvPr/>
        </p:nvSpPr>
        <p:spPr>
          <a:xfrm>
            <a:off x="7590773" y="2876126"/>
            <a:ext cx="3133342" cy="45579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012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5C5C0-B4E0-E48E-D73B-8A600F1ED147}"/>
              </a:ext>
            </a:extLst>
          </p:cNvPr>
          <p:cNvSpPr>
            <a:spLocks noGrp="1"/>
          </p:cNvSpPr>
          <p:nvPr>
            <p:ph type="sldNum" sz="quarter" idx="12"/>
          </p:nvPr>
        </p:nvSpPr>
        <p:spPr/>
        <p:txBody>
          <a:bodyPr/>
          <a:lstStyle/>
          <a:p>
            <a:fld id="{6E9F442E-095D-414B-A3C1-4D7C903EC540}" type="slidenum">
              <a:rPr lang="uk-UA" smtClean="0"/>
              <a:pPr/>
              <a:t>23</a:t>
            </a:fld>
            <a:endParaRPr lang="uk-UA" dirty="0"/>
          </a:p>
        </p:txBody>
      </p:sp>
      <p:sp>
        <p:nvSpPr>
          <p:cNvPr id="4" name="Title 3">
            <a:extLst>
              <a:ext uri="{FF2B5EF4-FFF2-40B4-BE49-F238E27FC236}">
                <a16:creationId xmlns:a16="http://schemas.microsoft.com/office/drawing/2014/main" id="{CDC5BED7-F56A-73C7-E562-8BFAEB078B75}"/>
              </a:ext>
            </a:extLst>
          </p:cNvPr>
          <p:cNvSpPr>
            <a:spLocks noGrp="1"/>
          </p:cNvSpPr>
          <p:nvPr>
            <p:ph type="title"/>
          </p:nvPr>
        </p:nvSpPr>
        <p:spPr>
          <a:xfrm>
            <a:off x="712572" y="629889"/>
            <a:ext cx="8469527" cy="864778"/>
          </a:xfrm>
        </p:spPr>
        <p:txBody>
          <a:bodyPr>
            <a:normAutofit/>
          </a:bodyPr>
          <a:lstStyle/>
          <a:p>
            <a:r>
              <a:rPr lang="en-US" dirty="0"/>
              <a:t>Combined Aggregate Limits</a:t>
            </a:r>
          </a:p>
        </p:txBody>
      </p:sp>
      <p:sp>
        <p:nvSpPr>
          <p:cNvPr id="5" name="Content Placeholder 1">
            <a:extLst>
              <a:ext uri="{FF2B5EF4-FFF2-40B4-BE49-F238E27FC236}">
                <a16:creationId xmlns:a16="http://schemas.microsoft.com/office/drawing/2014/main" id="{04CFE27E-BC24-C65F-8D34-EF4716D43DC4}"/>
              </a:ext>
            </a:extLst>
          </p:cNvPr>
          <p:cNvSpPr txBox="1">
            <a:spLocks/>
          </p:cNvSpPr>
          <p:nvPr/>
        </p:nvSpPr>
        <p:spPr>
          <a:xfrm>
            <a:off x="1034973" y="1579972"/>
            <a:ext cx="9650747" cy="4129132"/>
          </a:xfrm>
          <a:prstGeom prst="rect">
            <a:avLst/>
          </a:prstGeom>
        </p:spPr>
        <p:txBody>
          <a:bodyPr vert="horz" lIns="91440" tIns="45720" rIns="91440" bIns="45720" rtlCol="0" anchor="t">
            <a:no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100584">
              <a:spcAft>
                <a:spcPts val="1200"/>
              </a:spcAft>
              <a:buFont typeface="Arial" panose="020B0604020202020204" pitchFamily="34" charset="0"/>
              <a:buChar char="•"/>
            </a:pPr>
            <a:r>
              <a:rPr lang="en-US" sz="2000" dirty="0">
                <a:latin typeface="+mn-lt"/>
              </a:rPr>
              <a:t>There are some SMHS services that are limited to a specific amount of time in a </a:t>
            </a:r>
            <a:r>
              <a:rPr lang="en-US" sz="2000" b="1" dirty="0">
                <a:latin typeface="+mn-lt"/>
              </a:rPr>
              <a:t>24- hour </a:t>
            </a:r>
            <a:r>
              <a:rPr lang="en-US" sz="2000" dirty="0">
                <a:latin typeface="+mn-lt"/>
              </a:rPr>
              <a:t>period, according to California Code of Regulations. These include the following: </a:t>
            </a:r>
          </a:p>
          <a:p>
            <a:pPr lvl="1">
              <a:buFont typeface="Arial" panose="020B0604020202020204" pitchFamily="34" charset="0"/>
              <a:buChar char="•"/>
            </a:pPr>
            <a:r>
              <a:rPr lang="en-US" sz="2000" i="0" dirty="0">
                <a:solidFill>
                  <a:schemeClr val="bg2">
                    <a:lumMod val="25000"/>
                  </a:schemeClr>
                </a:solidFill>
                <a:latin typeface="+mn-lt"/>
              </a:rPr>
              <a:t>Medication Support Services are limited to 4 hours (9 CCR 1840.372)</a:t>
            </a:r>
          </a:p>
          <a:p>
            <a:pPr lvl="1">
              <a:buFont typeface="Arial" panose="020B0604020202020204" pitchFamily="34" charset="0"/>
              <a:buChar char="•"/>
            </a:pPr>
            <a:r>
              <a:rPr lang="en-US" sz="2000" i="0" dirty="0">
                <a:solidFill>
                  <a:schemeClr val="bg2">
                    <a:lumMod val="25000"/>
                  </a:schemeClr>
                </a:solidFill>
                <a:latin typeface="+mn-lt"/>
              </a:rPr>
              <a:t>Crisis Intervention Services are limited to 8 hours (9 CCR 1840.366)</a:t>
            </a:r>
          </a:p>
          <a:p>
            <a:pPr lvl="1">
              <a:spcAft>
                <a:spcPts val="600"/>
              </a:spcAft>
              <a:buFont typeface="Arial" panose="020B0604020202020204" pitchFamily="34" charset="0"/>
              <a:buChar char="•"/>
            </a:pPr>
            <a:r>
              <a:rPr lang="en-US" sz="2000" i="0" dirty="0">
                <a:solidFill>
                  <a:schemeClr val="bg2">
                    <a:lumMod val="25000"/>
                  </a:schemeClr>
                </a:solidFill>
                <a:latin typeface="+mn-lt"/>
              </a:rPr>
              <a:t>Crisis Stabilization Services are limited to 20 hours (9 CCR 1840.368)</a:t>
            </a:r>
          </a:p>
          <a:p>
            <a:pPr>
              <a:spcAft>
                <a:spcPts val="600"/>
              </a:spcAft>
              <a:buFont typeface="Arial" panose="020B0604020202020204" pitchFamily="34" charset="0"/>
              <a:buChar char="•"/>
            </a:pPr>
            <a:r>
              <a:rPr lang="en-US" sz="2000" dirty="0">
                <a:latin typeface="+mn-lt"/>
              </a:rPr>
              <a:t>These are known as Combined Aggregate Limits.</a:t>
            </a:r>
          </a:p>
          <a:p>
            <a:pPr>
              <a:buFont typeface="Arial" panose="020B0604020202020204" pitchFamily="34" charset="0"/>
              <a:buChar char="•"/>
            </a:pPr>
            <a:r>
              <a:rPr lang="en-US" sz="2000" dirty="0">
                <a:latin typeface="+mn-lt"/>
              </a:rPr>
              <a:t>The Combined Aggregate is equal to the sum of time associated with all approved services in DHCS claim history provided to the same beneficiary, on the same day. </a:t>
            </a:r>
          </a:p>
          <a:p>
            <a:pPr>
              <a:buFont typeface="Arial" panose="020B0604020202020204" pitchFamily="34" charset="0"/>
              <a:buChar char="•"/>
            </a:pPr>
            <a:r>
              <a:rPr lang="en-US" sz="2000" b="1" dirty="0">
                <a:latin typeface="+mn-lt"/>
              </a:rPr>
              <a:t>Note</a:t>
            </a:r>
            <a:r>
              <a:rPr lang="en-US" sz="2000" dirty="0">
                <a:latin typeface="+mn-lt"/>
              </a:rPr>
              <a:t>: Please see the DHCS SMHS Billing manual for the table list of all the procedure codes and the time associated with each procedure code that SD/MC will use to calculate the combined aggregate. </a:t>
            </a:r>
          </a:p>
          <a:p>
            <a:pPr indent="0">
              <a:buNone/>
            </a:pPr>
            <a:endParaRPr lang="en-US" sz="2000" dirty="0">
              <a:solidFill>
                <a:schemeClr val="tx1"/>
              </a:solidFill>
              <a:latin typeface="+mn-lt"/>
            </a:endParaRPr>
          </a:p>
        </p:txBody>
      </p:sp>
    </p:spTree>
    <p:extLst>
      <p:ext uri="{BB962C8B-B14F-4D97-AF65-F5344CB8AC3E}">
        <p14:creationId xmlns:p14="http://schemas.microsoft.com/office/powerpoint/2010/main" val="171150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B6163-4E65-8231-4D6C-E1AE8C07A10E}"/>
              </a:ext>
            </a:extLst>
          </p:cNvPr>
          <p:cNvSpPr>
            <a:spLocks noGrp="1"/>
          </p:cNvSpPr>
          <p:nvPr>
            <p:ph idx="1"/>
          </p:nvPr>
        </p:nvSpPr>
        <p:spPr>
          <a:xfrm>
            <a:off x="941615" y="1699155"/>
            <a:ext cx="8808441" cy="2698175"/>
          </a:xfrm>
        </p:spPr>
        <p:txBody>
          <a:bodyPr/>
          <a:lstStyle/>
          <a:p>
            <a:pPr>
              <a:spcAft>
                <a:spcPts val="600"/>
              </a:spcAft>
            </a:pPr>
            <a:r>
              <a:rPr lang="en-US" sz="2000" dirty="0">
                <a:latin typeface="+mn-lt"/>
              </a:rPr>
              <a:t>Dependent On Codes can only be used in conjunction with another procedure code.</a:t>
            </a:r>
          </a:p>
          <a:p>
            <a:pPr>
              <a:spcAft>
                <a:spcPts val="600"/>
              </a:spcAft>
            </a:pPr>
            <a:r>
              <a:rPr lang="en-US" sz="2000" dirty="0">
                <a:latin typeface="+mn-lt"/>
              </a:rPr>
              <a:t>These codes cannot be billed unless the provider first bills for the primary procedure to the </a:t>
            </a:r>
            <a:r>
              <a:rPr lang="en-US" sz="2000" u="sng" dirty="0">
                <a:latin typeface="+mn-lt"/>
              </a:rPr>
              <a:t>same beneficiary</a:t>
            </a:r>
            <a:r>
              <a:rPr lang="en-US" sz="2000" dirty="0">
                <a:latin typeface="+mn-lt"/>
              </a:rPr>
              <a:t>, on the </a:t>
            </a:r>
            <a:r>
              <a:rPr lang="en-US" sz="2000" u="sng" dirty="0">
                <a:latin typeface="+mn-lt"/>
              </a:rPr>
              <a:t>same date</a:t>
            </a:r>
            <a:r>
              <a:rPr lang="en-US" sz="2000" dirty="0">
                <a:latin typeface="+mn-lt"/>
              </a:rPr>
              <a:t>.</a:t>
            </a:r>
          </a:p>
          <a:p>
            <a:r>
              <a:rPr lang="en-US" sz="2000" dirty="0">
                <a:latin typeface="+mn-lt"/>
              </a:rPr>
              <a:t>There are two types of Dependent On Codes:</a:t>
            </a:r>
          </a:p>
          <a:p>
            <a:pPr lvl="1"/>
            <a:r>
              <a:rPr lang="en-US" sz="2000" b="1" i="0" dirty="0">
                <a:solidFill>
                  <a:schemeClr val="bg2">
                    <a:lumMod val="25000"/>
                  </a:schemeClr>
                </a:solidFill>
                <a:latin typeface="+mn-lt"/>
                <a:ea typeface="+mn-ea"/>
                <a:cs typeface="+mn-cs"/>
              </a:rPr>
              <a:t>Add on Codes</a:t>
            </a:r>
            <a:r>
              <a:rPr lang="en-US" sz="2000" i="0" dirty="0">
                <a:solidFill>
                  <a:schemeClr val="bg2">
                    <a:lumMod val="25000"/>
                  </a:schemeClr>
                </a:solidFill>
                <a:latin typeface="+mn-lt"/>
                <a:ea typeface="+mn-ea"/>
                <a:cs typeface="+mn-cs"/>
              </a:rPr>
              <a:t>: Add time to a primary procedure</a:t>
            </a:r>
          </a:p>
          <a:p>
            <a:pPr lvl="1"/>
            <a:r>
              <a:rPr lang="en-US" sz="2000" b="1" i="0" dirty="0">
                <a:solidFill>
                  <a:schemeClr val="bg2">
                    <a:lumMod val="25000"/>
                  </a:schemeClr>
                </a:solidFill>
                <a:latin typeface="+mn-lt"/>
                <a:ea typeface="+mn-ea"/>
                <a:cs typeface="+mn-cs"/>
              </a:rPr>
              <a:t>Supplemental Codes</a:t>
            </a:r>
            <a:r>
              <a:rPr lang="en-US" sz="2000" i="0" dirty="0">
                <a:solidFill>
                  <a:schemeClr val="bg2">
                    <a:lumMod val="25000"/>
                  </a:schemeClr>
                </a:solidFill>
                <a:latin typeface="+mn-lt"/>
                <a:ea typeface="+mn-ea"/>
                <a:cs typeface="+mn-cs"/>
              </a:rPr>
              <a:t>: Modify a procedure </a:t>
            </a:r>
            <a:endParaRPr lang="en-US" sz="2000" dirty="0">
              <a:latin typeface="+mn-lt"/>
            </a:endParaRPr>
          </a:p>
          <a:p>
            <a:endParaRPr lang="en-US" sz="2000" dirty="0"/>
          </a:p>
        </p:txBody>
      </p:sp>
      <p:sp>
        <p:nvSpPr>
          <p:cNvPr id="3" name="Slide Number Placeholder 2">
            <a:extLst>
              <a:ext uri="{FF2B5EF4-FFF2-40B4-BE49-F238E27FC236}">
                <a16:creationId xmlns:a16="http://schemas.microsoft.com/office/drawing/2014/main" id="{569BB4D5-88E4-DAD9-E451-8A39F479F5DA}"/>
              </a:ext>
            </a:extLst>
          </p:cNvPr>
          <p:cNvSpPr>
            <a:spLocks noGrp="1"/>
          </p:cNvSpPr>
          <p:nvPr>
            <p:ph type="sldNum" sz="quarter" idx="12"/>
          </p:nvPr>
        </p:nvSpPr>
        <p:spPr/>
        <p:txBody>
          <a:bodyPr/>
          <a:lstStyle/>
          <a:p>
            <a:fld id="{6E9F442E-095D-414B-A3C1-4D7C903EC540}" type="slidenum">
              <a:rPr lang="uk-UA" smtClean="0"/>
              <a:pPr/>
              <a:t>24</a:t>
            </a:fld>
            <a:endParaRPr lang="uk-UA" dirty="0"/>
          </a:p>
        </p:txBody>
      </p:sp>
      <p:sp>
        <p:nvSpPr>
          <p:cNvPr id="4" name="Title 3">
            <a:extLst>
              <a:ext uri="{FF2B5EF4-FFF2-40B4-BE49-F238E27FC236}">
                <a16:creationId xmlns:a16="http://schemas.microsoft.com/office/drawing/2014/main" id="{DE75C64C-04C8-835F-5175-0B29EF85DEFB}"/>
              </a:ext>
            </a:extLst>
          </p:cNvPr>
          <p:cNvSpPr>
            <a:spLocks noGrp="1"/>
          </p:cNvSpPr>
          <p:nvPr>
            <p:ph type="title"/>
          </p:nvPr>
        </p:nvSpPr>
        <p:spPr/>
        <p:txBody>
          <a:bodyPr/>
          <a:lstStyle/>
          <a:p>
            <a:r>
              <a:rPr lang="en-US" dirty="0"/>
              <a:t>Dependent On Codes</a:t>
            </a:r>
          </a:p>
        </p:txBody>
      </p:sp>
    </p:spTree>
    <p:extLst>
      <p:ext uri="{BB962C8B-B14F-4D97-AF65-F5344CB8AC3E}">
        <p14:creationId xmlns:p14="http://schemas.microsoft.com/office/powerpoint/2010/main" val="195616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6DF29-876F-9457-21EB-219ACBA6B491}"/>
              </a:ext>
            </a:extLst>
          </p:cNvPr>
          <p:cNvPicPr>
            <a:picLocks noChangeAspect="1"/>
          </p:cNvPicPr>
          <p:nvPr/>
        </p:nvPicPr>
        <p:blipFill rotWithShape="1">
          <a:blip r:embed="rId2"/>
          <a:srcRect r="1637"/>
          <a:stretch/>
        </p:blipFill>
        <p:spPr>
          <a:xfrm>
            <a:off x="3109785" y="3730230"/>
            <a:ext cx="5162345" cy="2162175"/>
          </a:xfrm>
          <a:prstGeom prst="rect">
            <a:avLst/>
          </a:prstGeom>
        </p:spPr>
      </p:pic>
      <p:sp>
        <p:nvSpPr>
          <p:cNvPr id="2" name="Title 1">
            <a:extLst>
              <a:ext uri="{FF2B5EF4-FFF2-40B4-BE49-F238E27FC236}">
                <a16:creationId xmlns:a16="http://schemas.microsoft.com/office/drawing/2014/main" id="{7EFC2C38-849A-8C9B-07FF-3AE7EBB2E6F7}"/>
              </a:ext>
            </a:extLst>
          </p:cNvPr>
          <p:cNvSpPr>
            <a:spLocks noGrp="1"/>
          </p:cNvSpPr>
          <p:nvPr>
            <p:ph type="title"/>
          </p:nvPr>
        </p:nvSpPr>
        <p:spPr>
          <a:xfrm>
            <a:off x="589006" y="390880"/>
            <a:ext cx="5894832" cy="864778"/>
          </a:xfrm>
        </p:spPr>
        <p:txBody>
          <a:bodyPr/>
          <a:lstStyle/>
          <a:p>
            <a:r>
              <a:rPr lang="en-US" dirty="0"/>
              <a:t>Add On Codes</a:t>
            </a:r>
          </a:p>
        </p:txBody>
      </p:sp>
      <p:sp>
        <p:nvSpPr>
          <p:cNvPr id="3" name="Content Placeholder 2">
            <a:extLst>
              <a:ext uri="{FF2B5EF4-FFF2-40B4-BE49-F238E27FC236}">
                <a16:creationId xmlns:a16="http://schemas.microsoft.com/office/drawing/2014/main" id="{A1F867B7-F5B3-AA05-D40F-43B986ABFE48}"/>
              </a:ext>
            </a:extLst>
          </p:cNvPr>
          <p:cNvSpPr>
            <a:spLocks noGrp="1"/>
          </p:cNvSpPr>
          <p:nvPr>
            <p:ph idx="1"/>
          </p:nvPr>
        </p:nvSpPr>
        <p:spPr>
          <a:xfrm>
            <a:off x="967154" y="1171396"/>
            <a:ext cx="10043224" cy="3604064"/>
          </a:xfrm>
        </p:spPr>
        <p:txBody>
          <a:bodyPr/>
          <a:lstStyle/>
          <a:p>
            <a:r>
              <a:rPr lang="en-US" sz="1800" dirty="0">
                <a:latin typeface="+mn-lt"/>
              </a:rPr>
              <a:t>Because of the time associated with Units of Service, some outpatient services may need to be claimed with two procedure codes: the primary code and an add-on code.</a:t>
            </a:r>
          </a:p>
          <a:p>
            <a:r>
              <a:rPr lang="en-US" sz="1800" dirty="0">
                <a:latin typeface="+mn-lt"/>
              </a:rPr>
              <a:t>In the example below, only one </a:t>
            </a:r>
            <a:r>
              <a:rPr lang="en-US" sz="1800" i="1" dirty="0">
                <a:latin typeface="+mn-lt"/>
              </a:rPr>
              <a:t>96130 Psych Testing Eval, First Hour </a:t>
            </a:r>
            <a:r>
              <a:rPr lang="en-US" sz="1800" dirty="0">
                <a:latin typeface="+mn-lt"/>
              </a:rPr>
              <a:t>can be billed per day.</a:t>
            </a:r>
          </a:p>
          <a:p>
            <a:r>
              <a:rPr lang="en-US" sz="1800" dirty="0">
                <a:latin typeface="+mn-lt"/>
              </a:rPr>
              <a:t>If the psych testing evaluation takes more than an hour, the Add On code of </a:t>
            </a:r>
            <a:r>
              <a:rPr lang="en-US" sz="1800" i="1" dirty="0">
                <a:latin typeface="+mn-lt"/>
              </a:rPr>
              <a:t>96131 Psych Testing Eval, Ea Add’l Hour</a:t>
            </a:r>
            <a:r>
              <a:rPr lang="en-US" sz="1800" dirty="0">
                <a:latin typeface="+mn-lt"/>
              </a:rPr>
              <a:t> would be used to bill for each additional 31-60 minutes of service. Note, 31 is the mid point of the time assigned to this code.</a:t>
            </a:r>
          </a:p>
          <a:p>
            <a:r>
              <a:rPr lang="en-US" sz="1800" dirty="0">
                <a:latin typeface="+mn-lt"/>
              </a:rPr>
              <a:t>SmartCare will show an Error message if the user enters a </a:t>
            </a:r>
            <a:r>
              <a:rPr lang="en-US" sz="1800" i="1" dirty="0">
                <a:latin typeface="+mn-lt"/>
              </a:rPr>
              <a:t>Total Duration </a:t>
            </a:r>
            <a:r>
              <a:rPr lang="en-US" sz="1800" dirty="0">
                <a:latin typeface="+mn-lt"/>
              </a:rPr>
              <a:t>time</a:t>
            </a:r>
            <a:r>
              <a:rPr lang="en-US" sz="1800" i="1" dirty="0">
                <a:latin typeface="+mn-lt"/>
              </a:rPr>
              <a:t> </a:t>
            </a:r>
            <a:r>
              <a:rPr lang="en-US" sz="1800" dirty="0">
                <a:latin typeface="+mn-lt"/>
              </a:rPr>
              <a:t>that is longer than the code allows.</a:t>
            </a:r>
          </a:p>
          <a:p>
            <a:pPr indent="0">
              <a:buNone/>
            </a:pPr>
            <a:endParaRPr lang="en-US" sz="1800" dirty="0">
              <a:latin typeface="+mn-lt"/>
            </a:endParaRPr>
          </a:p>
          <a:p>
            <a:pPr indent="0">
              <a:buNone/>
            </a:pPr>
            <a:endParaRPr lang="en-US" sz="1800" dirty="0">
              <a:latin typeface="+mn-lt"/>
            </a:endParaRPr>
          </a:p>
          <a:p>
            <a:endParaRPr lang="en-US" sz="1800" dirty="0">
              <a:latin typeface="+mn-lt"/>
            </a:endParaRPr>
          </a:p>
        </p:txBody>
      </p:sp>
      <p:sp>
        <p:nvSpPr>
          <p:cNvPr id="6" name="Rectangle: Rounded Corners 5">
            <a:extLst>
              <a:ext uri="{FF2B5EF4-FFF2-40B4-BE49-F238E27FC236}">
                <a16:creationId xmlns:a16="http://schemas.microsoft.com/office/drawing/2014/main" id="{DCEEB4D2-625D-D97D-368C-23158BC988FD}"/>
              </a:ext>
            </a:extLst>
          </p:cNvPr>
          <p:cNvSpPr/>
          <p:nvPr/>
        </p:nvSpPr>
        <p:spPr>
          <a:xfrm>
            <a:off x="4065625" y="5162864"/>
            <a:ext cx="3181382" cy="35521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A59A84F4-49CB-E767-BF00-810C654F27C3}"/>
              </a:ext>
            </a:extLst>
          </p:cNvPr>
          <p:cNvSpPr/>
          <p:nvPr/>
        </p:nvSpPr>
        <p:spPr>
          <a:xfrm>
            <a:off x="4065625" y="4413430"/>
            <a:ext cx="3600304" cy="37510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318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2C38-849A-8C9B-07FF-3AE7EBB2E6F7}"/>
              </a:ext>
            </a:extLst>
          </p:cNvPr>
          <p:cNvSpPr>
            <a:spLocks noGrp="1"/>
          </p:cNvSpPr>
          <p:nvPr>
            <p:ph type="title"/>
          </p:nvPr>
        </p:nvSpPr>
        <p:spPr>
          <a:xfrm>
            <a:off x="663434" y="844089"/>
            <a:ext cx="5894832" cy="605497"/>
          </a:xfrm>
        </p:spPr>
        <p:txBody>
          <a:bodyPr/>
          <a:lstStyle/>
          <a:p>
            <a:r>
              <a:rPr lang="en-US" dirty="0"/>
              <a:t>Add On Codes</a:t>
            </a:r>
          </a:p>
        </p:txBody>
      </p:sp>
      <p:sp>
        <p:nvSpPr>
          <p:cNvPr id="3" name="Content Placeholder 2">
            <a:extLst>
              <a:ext uri="{FF2B5EF4-FFF2-40B4-BE49-F238E27FC236}">
                <a16:creationId xmlns:a16="http://schemas.microsoft.com/office/drawing/2014/main" id="{A1F867B7-F5B3-AA05-D40F-43B986ABFE48}"/>
              </a:ext>
            </a:extLst>
          </p:cNvPr>
          <p:cNvSpPr>
            <a:spLocks noGrp="1"/>
          </p:cNvSpPr>
          <p:nvPr>
            <p:ph idx="1"/>
          </p:nvPr>
        </p:nvSpPr>
        <p:spPr>
          <a:xfrm>
            <a:off x="1005046" y="1601319"/>
            <a:ext cx="5553220" cy="4251420"/>
          </a:xfrm>
        </p:spPr>
        <p:txBody>
          <a:bodyPr/>
          <a:lstStyle/>
          <a:p>
            <a:pPr marL="91440">
              <a:lnSpc>
                <a:spcPct val="100000"/>
              </a:lnSpc>
              <a:spcBef>
                <a:spcPts val="600"/>
              </a:spcBef>
            </a:pPr>
            <a:r>
              <a:rPr lang="en-US" sz="1800" dirty="0">
                <a:latin typeface="+mn-lt"/>
              </a:rPr>
              <a:t>Some Procedure Codes do not have established Add On Codes.</a:t>
            </a:r>
          </a:p>
          <a:p>
            <a:pPr marL="91440">
              <a:lnSpc>
                <a:spcPct val="100000"/>
              </a:lnSpc>
            </a:pPr>
            <a:r>
              <a:rPr lang="en-US" sz="1800" dirty="0">
                <a:latin typeface="+mn-lt"/>
              </a:rPr>
              <a:t>For those services, use </a:t>
            </a:r>
            <a:r>
              <a:rPr lang="en-US" sz="1800" b="1" dirty="0">
                <a:latin typeface="+mn-lt"/>
              </a:rPr>
              <a:t>G2212</a:t>
            </a:r>
            <a:r>
              <a:rPr lang="en-US" sz="1800" dirty="0">
                <a:latin typeface="+mn-lt"/>
              </a:rPr>
              <a:t> as the Add On Code.</a:t>
            </a:r>
          </a:p>
          <a:p>
            <a:pPr marL="91440">
              <a:lnSpc>
                <a:spcPct val="100000"/>
              </a:lnSpc>
            </a:pPr>
            <a:r>
              <a:rPr lang="en-US" sz="1800" dirty="0">
                <a:latin typeface="+mn-lt"/>
              </a:rPr>
              <a:t>This code is used in </a:t>
            </a:r>
            <a:r>
              <a:rPr lang="en-US" sz="1800" b="1" dirty="0">
                <a:latin typeface="+mn-lt"/>
              </a:rPr>
              <a:t>15-minute </a:t>
            </a:r>
            <a:r>
              <a:rPr lang="en-US" sz="1800" dirty="0">
                <a:latin typeface="+mn-lt"/>
              </a:rPr>
              <a:t>increments and can be claimed once it’s midpoint of 8 minutes is reached. </a:t>
            </a:r>
          </a:p>
          <a:p>
            <a:pPr marL="91440">
              <a:lnSpc>
                <a:spcPct val="100000"/>
              </a:lnSpc>
            </a:pPr>
            <a:r>
              <a:rPr lang="en-US" sz="1800" dirty="0">
                <a:latin typeface="+mn-lt"/>
              </a:rPr>
              <a:t>Do not use this code if the service already has an established Add On Code.</a:t>
            </a:r>
          </a:p>
          <a:p>
            <a:pPr marL="91440">
              <a:lnSpc>
                <a:spcPct val="100000"/>
              </a:lnSpc>
            </a:pPr>
            <a:r>
              <a:rPr lang="en-US" sz="1800" dirty="0">
                <a:latin typeface="+mn-lt"/>
              </a:rPr>
              <a:t>For example, 90791 </a:t>
            </a:r>
            <a:r>
              <a:rPr lang="en-US" sz="1800" i="1" dirty="0">
                <a:latin typeface="+mn-lt"/>
              </a:rPr>
              <a:t>Psychiatric Diagnostic Eval </a:t>
            </a:r>
            <a:r>
              <a:rPr lang="en-US" sz="1800" dirty="0">
                <a:latin typeface="+mn-lt"/>
              </a:rPr>
              <a:t>has a 15-minute time associated with code, and only one service can be claimed per day.</a:t>
            </a:r>
          </a:p>
          <a:p>
            <a:pPr marL="91440">
              <a:spcAft>
                <a:spcPts val="600"/>
              </a:spcAft>
            </a:pPr>
            <a:r>
              <a:rPr lang="en-US" sz="1800" dirty="0">
                <a:latin typeface="+mn-lt"/>
              </a:rPr>
              <a:t>Since G2212 has a midpoint of 8 minutes, once the evaluation lasts 23 minutes or more, G2212 can be used to claim for the additional time.</a:t>
            </a:r>
          </a:p>
        </p:txBody>
      </p:sp>
      <p:pic>
        <p:nvPicPr>
          <p:cNvPr id="4" name="Picture 3">
            <a:extLst>
              <a:ext uri="{FF2B5EF4-FFF2-40B4-BE49-F238E27FC236}">
                <a16:creationId xmlns:a16="http://schemas.microsoft.com/office/drawing/2014/main" id="{415C4E96-C210-EC72-09E6-380CBA29BF77}"/>
              </a:ext>
            </a:extLst>
          </p:cNvPr>
          <p:cNvPicPr>
            <a:picLocks noChangeAspect="1"/>
          </p:cNvPicPr>
          <p:nvPr/>
        </p:nvPicPr>
        <p:blipFill>
          <a:blip r:embed="rId2"/>
          <a:stretch>
            <a:fillRect/>
          </a:stretch>
        </p:blipFill>
        <p:spPr>
          <a:xfrm>
            <a:off x="6758369" y="2338387"/>
            <a:ext cx="5238750" cy="2181225"/>
          </a:xfrm>
          <a:prstGeom prst="rect">
            <a:avLst/>
          </a:prstGeom>
        </p:spPr>
      </p:pic>
      <p:sp>
        <p:nvSpPr>
          <p:cNvPr id="8" name="Rectangle: Rounded Corners 7">
            <a:extLst>
              <a:ext uri="{FF2B5EF4-FFF2-40B4-BE49-F238E27FC236}">
                <a16:creationId xmlns:a16="http://schemas.microsoft.com/office/drawing/2014/main" id="{BFA94E3D-A626-F78B-CC46-7F8BBE52890C}"/>
              </a:ext>
            </a:extLst>
          </p:cNvPr>
          <p:cNvSpPr/>
          <p:nvPr/>
        </p:nvSpPr>
        <p:spPr>
          <a:xfrm>
            <a:off x="7728559" y="2945759"/>
            <a:ext cx="3582443" cy="490655"/>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353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4C85D4-C565-2A05-21B9-4EDCD7024CCC}"/>
              </a:ext>
            </a:extLst>
          </p:cNvPr>
          <p:cNvSpPr>
            <a:spLocks noGrp="1"/>
          </p:cNvSpPr>
          <p:nvPr>
            <p:ph type="sldNum" sz="quarter" idx="12"/>
          </p:nvPr>
        </p:nvSpPr>
        <p:spPr/>
        <p:txBody>
          <a:bodyPr/>
          <a:lstStyle/>
          <a:p>
            <a:fld id="{6E9F442E-095D-414B-A3C1-4D7C903EC540}" type="slidenum">
              <a:rPr lang="uk-UA" smtClean="0"/>
              <a:pPr/>
              <a:t>27</a:t>
            </a:fld>
            <a:endParaRPr lang="uk-UA" dirty="0"/>
          </a:p>
        </p:txBody>
      </p:sp>
      <p:sp>
        <p:nvSpPr>
          <p:cNvPr id="4" name="Title 3">
            <a:extLst>
              <a:ext uri="{FF2B5EF4-FFF2-40B4-BE49-F238E27FC236}">
                <a16:creationId xmlns:a16="http://schemas.microsoft.com/office/drawing/2014/main" id="{588777A9-5B76-61A7-7598-FE6BB62AFDF4}"/>
              </a:ext>
            </a:extLst>
          </p:cNvPr>
          <p:cNvSpPr>
            <a:spLocks noGrp="1"/>
          </p:cNvSpPr>
          <p:nvPr>
            <p:ph type="title"/>
          </p:nvPr>
        </p:nvSpPr>
        <p:spPr>
          <a:xfrm>
            <a:off x="310170" y="240829"/>
            <a:ext cx="5894832" cy="558694"/>
          </a:xfrm>
        </p:spPr>
        <p:txBody>
          <a:bodyPr/>
          <a:lstStyle/>
          <a:p>
            <a:r>
              <a:rPr lang="en-US" dirty="0"/>
              <a:t>SmartCare Add On Code Example</a:t>
            </a:r>
          </a:p>
        </p:txBody>
      </p:sp>
      <p:pic>
        <p:nvPicPr>
          <p:cNvPr id="19" name="Picture 18">
            <a:extLst>
              <a:ext uri="{FF2B5EF4-FFF2-40B4-BE49-F238E27FC236}">
                <a16:creationId xmlns:a16="http://schemas.microsoft.com/office/drawing/2014/main" id="{C3AAB610-AD5A-9826-0EFF-6F65E36B962A}"/>
              </a:ext>
            </a:extLst>
          </p:cNvPr>
          <p:cNvPicPr>
            <a:picLocks noChangeAspect="1"/>
          </p:cNvPicPr>
          <p:nvPr/>
        </p:nvPicPr>
        <p:blipFill rotWithShape="1">
          <a:blip r:embed="rId2"/>
          <a:srcRect b="28735"/>
          <a:stretch/>
        </p:blipFill>
        <p:spPr>
          <a:xfrm>
            <a:off x="498610" y="4153010"/>
            <a:ext cx="5614977" cy="1690207"/>
          </a:xfrm>
          <a:prstGeom prst="rect">
            <a:avLst/>
          </a:prstGeom>
        </p:spPr>
      </p:pic>
      <p:sp>
        <p:nvSpPr>
          <p:cNvPr id="20" name="TextBox 19">
            <a:extLst>
              <a:ext uri="{FF2B5EF4-FFF2-40B4-BE49-F238E27FC236}">
                <a16:creationId xmlns:a16="http://schemas.microsoft.com/office/drawing/2014/main" id="{19537C11-8BF5-144F-A984-57242D529A01}"/>
              </a:ext>
            </a:extLst>
          </p:cNvPr>
          <p:cNvSpPr txBox="1"/>
          <p:nvPr/>
        </p:nvSpPr>
        <p:spPr>
          <a:xfrm>
            <a:off x="6468578" y="1014783"/>
            <a:ext cx="5486989" cy="4739759"/>
          </a:xfrm>
          <a:prstGeom prst="rect">
            <a:avLst/>
          </a:prstGeom>
          <a:noFill/>
        </p:spPr>
        <p:txBody>
          <a:bodyPr wrap="square">
            <a:spAutoFit/>
          </a:bodyPr>
          <a:lstStyle/>
          <a:p>
            <a:pPr marR="0" lvl="0">
              <a:spcBef>
                <a:spcPts val="0"/>
              </a:spcBef>
              <a:spcAft>
                <a:spcPts val="120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In this example, 60 minutes of Face-to-Face and 10 minutes of documentation and travel time were provided.</a:t>
            </a:r>
          </a:p>
          <a:p>
            <a:pPr marR="0" lvl="0">
              <a:spcBef>
                <a:spcPts val="0"/>
              </a:spcBef>
              <a:spcAft>
                <a:spcPts val="1200"/>
              </a:spcAft>
            </a:pPr>
            <a:r>
              <a:rPr lang="en-US" u="sng" dirty="0">
                <a:solidFill>
                  <a:schemeClr val="bg2">
                    <a:lumMod val="25000"/>
                  </a:schemeClr>
                </a:solidFill>
                <a:latin typeface="Calibri" panose="020F0502020204030204" pitchFamily="34" charset="0"/>
                <a:ea typeface="Times New Roman" panose="02020603050405020304" pitchFamily="18" charset="0"/>
              </a:rPr>
              <a:t>Primary Procedure Code 90791</a:t>
            </a:r>
          </a:p>
          <a:p>
            <a:pPr marL="548640" lvl="2" indent="-182880">
              <a:buFont typeface="Arial" panose="020B0604020202020204" pitchFamily="34" charset="0"/>
              <a:buChar char="•"/>
            </a:pPr>
            <a:r>
              <a:rPr lang="en-US" dirty="0">
                <a:solidFill>
                  <a:schemeClr val="bg2">
                    <a:lumMod val="25000"/>
                  </a:schemeClr>
                </a:solidFill>
                <a:effectLst/>
                <a:latin typeface="Calibri" panose="020F0502020204030204" pitchFamily="34" charset="0"/>
                <a:ea typeface="Times New Roman" panose="02020603050405020304" pitchFamily="18" charset="0"/>
              </a:rPr>
              <a:t>Face to Face Time/Direct Service = </a:t>
            </a:r>
            <a:r>
              <a:rPr lang="en-US" b="1" dirty="0">
                <a:solidFill>
                  <a:schemeClr val="bg2">
                    <a:lumMod val="25000"/>
                  </a:schemeClr>
                </a:solidFill>
                <a:effectLst/>
                <a:latin typeface="Calibri" panose="020F0502020204030204" pitchFamily="34" charset="0"/>
                <a:ea typeface="Times New Roman" panose="02020603050405020304" pitchFamily="18" charset="0"/>
              </a:rPr>
              <a:t>60</a:t>
            </a:r>
            <a:r>
              <a:rPr lang="en-US" dirty="0">
                <a:solidFill>
                  <a:schemeClr val="bg2">
                    <a:lumMod val="25000"/>
                  </a:schemeClr>
                </a:solidFill>
                <a:effectLst/>
                <a:latin typeface="Calibri" panose="020F0502020204030204" pitchFamily="34" charset="0"/>
                <a:ea typeface="Times New Roman" panose="02020603050405020304" pitchFamily="18" charset="0"/>
              </a:rPr>
              <a:t> minutes</a:t>
            </a:r>
          </a:p>
          <a:p>
            <a:pPr marL="548640" lvl="2" indent="-182880">
              <a:buFont typeface="Arial" panose="020B0604020202020204" pitchFamily="34" charset="0"/>
              <a:buChar char="•"/>
            </a:pPr>
            <a:r>
              <a:rPr lang="en-US" dirty="0">
                <a:solidFill>
                  <a:schemeClr val="bg2">
                    <a:lumMod val="25000"/>
                  </a:schemeClr>
                </a:solidFill>
                <a:latin typeface="Calibri" panose="020F0502020204030204" pitchFamily="34" charset="0"/>
                <a:ea typeface="Times New Roman" panose="02020603050405020304" pitchFamily="18" charset="0"/>
              </a:rPr>
              <a:t>Total Duration = </a:t>
            </a:r>
            <a:r>
              <a:rPr lang="en-US" b="1" dirty="0">
                <a:solidFill>
                  <a:schemeClr val="bg2">
                    <a:lumMod val="25000"/>
                  </a:schemeClr>
                </a:solidFill>
                <a:latin typeface="Calibri" panose="020F0502020204030204" pitchFamily="34" charset="0"/>
                <a:ea typeface="Times New Roman" panose="02020603050405020304" pitchFamily="18" charset="0"/>
              </a:rPr>
              <a:t>15</a:t>
            </a:r>
            <a:r>
              <a:rPr lang="en-US" dirty="0">
                <a:solidFill>
                  <a:schemeClr val="bg2">
                    <a:lumMod val="25000"/>
                  </a:schemeClr>
                </a:solidFill>
                <a:latin typeface="Calibri" panose="020F0502020204030204" pitchFamily="34" charset="0"/>
                <a:ea typeface="Times New Roman" panose="02020603050405020304" pitchFamily="18" charset="0"/>
              </a:rPr>
              <a:t> minutes (due to code limitations)</a:t>
            </a:r>
          </a:p>
          <a:p>
            <a:pPr marL="548640" lvl="2" indent="-182880">
              <a:buFont typeface="Arial" panose="020B0604020202020204" pitchFamily="34" charset="0"/>
              <a:buChar char="•"/>
            </a:pPr>
            <a:r>
              <a:rPr lang="en-US" dirty="0">
                <a:solidFill>
                  <a:schemeClr val="bg2">
                    <a:lumMod val="25000"/>
                  </a:schemeClr>
                </a:solidFill>
                <a:effectLst/>
                <a:latin typeface="Calibri" panose="020F0502020204030204" pitchFamily="34" charset="0"/>
                <a:ea typeface="Times New Roman" panose="02020603050405020304" pitchFamily="18" charset="0"/>
              </a:rPr>
              <a:t>Documentation Time = 10 minutes</a:t>
            </a:r>
          </a:p>
          <a:p>
            <a:pPr marL="548640" lvl="2" indent="-182880">
              <a:spcAft>
                <a:spcPts val="1200"/>
              </a:spcAft>
              <a:buFont typeface="Arial" panose="020B0604020202020204" pitchFamily="34" charset="0"/>
              <a:buChar char="•"/>
            </a:pPr>
            <a:r>
              <a:rPr lang="en-US" dirty="0">
                <a:solidFill>
                  <a:schemeClr val="bg2">
                    <a:lumMod val="25000"/>
                  </a:schemeClr>
                </a:solidFill>
                <a:latin typeface="Calibri" panose="020F0502020204030204" pitchFamily="34" charset="0"/>
                <a:ea typeface="Times New Roman" panose="02020603050405020304" pitchFamily="18" charset="0"/>
              </a:rPr>
              <a:t>Travel Time = 10 minutes</a:t>
            </a:r>
            <a:endParaRPr lang="en-US" dirty="0">
              <a:solidFill>
                <a:schemeClr val="bg2">
                  <a:lumMod val="25000"/>
                </a:schemeClr>
              </a:solidFill>
              <a:effectLst/>
              <a:latin typeface="Calibri" panose="020F0502020204030204" pitchFamily="34" charset="0"/>
              <a:ea typeface="Times New Roman" panose="02020603050405020304" pitchFamily="18" charset="0"/>
            </a:endParaRPr>
          </a:p>
          <a:p>
            <a:pPr marR="0" lvl="0">
              <a:spcBef>
                <a:spcPts val="0"/>
              </a:spcBef>
              <a:spcAft>
                <a:spcPts val="1200"/>
              </a:spcAft>
            </a:pPr>
            <a:r>
              <a:rPr lang="en-US" sz="1800" u="sng" dirty="0">
                <a:solidFill>
                  <a:schemeClr val="bg2">
                    <a:lumMod val="25000"/>
                  </a:schemeClr>
                </a:solidFill>
                <a:effectLst/>
                <a:latin typeface="Calibri" panose="020F0502020204030204" pitchFamily="34" charset="0"/>
                <a:ea typeface="Times New Roman" panose="02020603050405020304" pitchFamily="18" charset="0"/>
              </a:rPr>
              <a:t>Add On Code G2212</a:t>
            </a:r>
          </a:p>
          <a:p>
            <a:pPr marL="548640" lvl="2" indent="-182880">
              <a:spcAft>
                <a:spcPts val="1200"/>
              </a:spcAft>
              <a:buFont typeface="Arial" panose="020B0604020202020204" pitchFamily="34" charset="0"/>
              <a:buChar char="•"/>
            </a:pPr>
            <a:r>
              <a:rPr lang="en-US" dirty="0">
                <a:solidFill>
                  <a:schemeClr val="bg2">
                    <a:lumMod val="25000"/>
                  </a:schemeClr>
                </a:solidFill>
                <a:latin typeface="Calibri" panose="020F0502020204030204" pitchFamily="34" charset="0"/>
                <a:ea typeface="Times New Roman" panose="02020603050405020304" pitchFamily="18" charset="0"/>
              </a:rPr>
              <a:t>Total Duration = </a:t>
            </a:r>
            <a:r>
              <a:rPr lang="en-US" b="1" dirty="0">
                <a:solidFill>
                  <a:schemeClr val="bg2">
                    <a:lumMod val="25000"/>
                  </a:schemeClr>
                </a:solidFill>
                <a:latin typeface="Calibri" panose="020F0502020204030204" pitchFamily="34" charset="0"/>
                <a:ea typeface="Times New Roman" panose="02020603050405020304" pitchFamily="18" charset="0"/>
              </a:rPr>
              <a:t>45</a:t>
            </a:r>
            <a:r>
              <a:rPr lang="en-US" dirty="0">
                <a:solidFill>
                  <a:schemeClr val="bg2">
                    <a:lumMod val="25000"/>
                  </a:schemeClr>
                </a:solidFill>
                <a:latin typeface="Calibri" panose="020F0502020204030204" pitchFamily="34" charset="0"/>
                <a:ea typeface="Times New Roman" panose="02020603050405020304" pitchFamily="18" charset="0"/>
              </a:rPr>
              <a:t> minutes</a:t>
            </a:r>
            <a:endParaRPr lang="en-US" dirty="0">
              <a:solidFill>
                <a:schemeClr val="bg2">
                  <a:lumMod val="25000"/>
                </a:schemeClr>
              </a:solidFill>
              <a:effectLst/>
              <a:latin typeface="Calibri" panose="020F0502020204030204" pitchFamily="34" charset="0"/>
              <a:ea typeface="Times New Roman" panose="02020603050405020304" pitchFamily="18" charset="0"/>
            </a:endParaRPr>
          </a:p>
          <a:p>
            <a:pPr marL="91440" indent="-182880">
              <a:buFont typeface="Arial" panose="020B0604020202020204" pitchFamily="34" charset="0"/>
              <a:buChar char="•"/>
            </a:pPr>
            <a:r>
              <a:rPr lang="en-US" sz="1800" dirty="0">
                <a:solidFill>
                  <a:schemeClr val="bg2">
                    <a:lumMod val="25000"/>
                  </a:schemeClr>
                </a:solidFill>
                <a:effectLst/>
                <a:latin typeface="Calibri" panose="020F0502020204030204" pitchFamily="34" charset="0"/>
                <a:ea typeface="Times New Roman" panose="02020603050405020304" pitchFamily="18" charset="0"/>
              </a:rPr>
              <a:t>The Start Time of the primary code automatically populates to the Add-on code.</a:t>
            </a:r>
            <a:endParaRPr lang="en-US" dirty="0">
              <a:solidFill>
                <a:schemeClr val="bg2">
                  <a:lumMod val="25000"/>
                </a:schemeClr>
              </a:solidFill>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sz="1800" dirty="0">
              <a:solidFill>
                <a:schemeClr val="bg2">
                  <a:lumMod val="25000"/>
                </a:schemeClr>
              </a:solidFill>
              <a:effectLst/>
              <a:latin typeface="Calibri" panose="020F0502020204030204" pitchFamily="34" charset="0"/>
              <a:ea typeface="Times New Roman" panose="02020603050405020304" pitchFamily="18" charset="0"/>
            </a:endParaRPr>
          </a:p>
        </p:txBody>
      </p:sp>
      <p:sp>
        <p:nvSpPr>
          <p:cNvPr id="23" name="Rectangle: Rounded Corners 22">
            <a:extLst>
              <a:ext uri="{FF2B5EF4-FFF2-40B4-BE49-F238E27FC236}">
                <a16:creationId xmlns:a16="http://schemas.microsoft.com/office/drawing/2014/main" id="{679F9589-5EDB-E7F8-A0B3-81EF8B999444}"/>
              </a:ext>
            </a:extLst>
          </p:cNvPr>
          <p:cNvSpPr/>
          <p:nvPr/>
        </p:nvSpPr>
        <p:spPr>
          <a:xfrm>
            <a:off x="3678863" y="4828543"/>
            <a:ext cx="1166935" cy="27041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FDFF0EC-2EAD-F0D4-A88A-EB9EF78E410F}"/>
              </a:ext>
            </a:extLst>
          </p:cNvPr>
          <p:cNvSpPr/>
          <p:nvPr/>
        </p:nvSpPr>
        <p:spPr>
          <a:xfrm>
            <a:off x="2838893" y="4828543"/>
            <a:ext cx="839970" cy="27122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357DDE-21BD-7E58-8700-24EBAE47A20E}"/>
              </a:ext>
            </a:extLst>
          </p:cNvPr>
          <p:cNvPicPr>
            <a:picLocks noChangeAspect="1"/>
          </p:cNvPicPr>
          <p:nvPr/>
        </p:nvPicPr>
        <p:blipFill>
          <a:blip r:embed="rId3"/>
          <a:stretch>
            <a:fillRect/>
          </a:stretch>
        </p:blipFill>
        <p:spPr>
          <a:xfrm>
            <a:off x="498610" y="970277"/>
            <a:ext cx="5597390" cy="2968157"/>
          </a:xfrm>
          <a:prstGeom prst="rect">
            <a:avLst/>
          </a:prstGeom>
        </p:spPr>
      </p:pic>
      <p:sp>
        <p:nvSpPr>
          <p:cNvPr id="9" name="TextBox 8">
            <a:extLst>
              <a:ext uri="{FF2B5EF4-FFF2-40B4-BE49-F238E27FC236}">
                <a16:creationId xmlns:a16="http://schemas.microsoft.com/office/drawing/2014/main" id="{02BA8EFB-AA5B-E9E9-B7B0-3D404613436B}"/>
              </a:ext>
            </a:extLst>
          </p:cNvPr>
          <p:cNvSpPr txBox="1"/>
          <p:nvPr/>
        </p:nvSpPr>
        <p:spPr>
          <a:xfrm>
            <a:off x="3141078" y="5900756"/>
            <a:ext cx="6394251" cy="338554"/>
          </a:xfrm>
          <a:prstGeom prst="rect">
            <a:avLst/>
          </a:prstGeom>
          <a:noFill/>
        </p:spPr>
        <p:txBody>
          <a:bodyPr wrap="none" rtlCol="0">
            <a:spAutoFit/>
          </a:bodyPr>
          <a:lstStyle/>
          <a:p>
            <a:r>
              <a:rPr lang="en-US" sz="1600" dirty="0"/>
              <a:t>When Add On codes are used, Face to Face Time = Total Direct Service time</a:t>
            </a:r>
          </a:p>
        </p:txBody>
      </p:sp>
    </p:spTree>
    <p:extLst>
      <p:ext uri="{BB962C8B-B14F-4D97-AF65-F5344CB8AC3E}">
        <p14:creationId xmlns:p14="http://schemas.microsoft.com/office/powerpoint/2010/main" val="53144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4AE4AA9-1690-8900-ABFD-E91D57741EEF}"/>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3600" dirty="0">
                <a:latin typeface="Georgia" panose="02040502050405020303" pitchFamily="18" charset="0"/>
              </a:rPr>
              <a:t>Let’s try it</a:t>
            </a: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5002DC1-1A0C-327A-2996-7DC01318A60E}"/>
              </a:ext>
            </a:extLst>
          </p:cNvPr>
          <p:cNvSpPr>
            <a:spLocks noGrp="1"/>
          </p:cNvSpPr>
          <p:nvPr>
            <p:ph idx="1"/>
          </p:nvPr>
        </p:nvSpPr>
        <p:spPr>
          <a:xfrm>
            <a:off x="4636006" y="282266"/>
            <a:ext cx="6894576" cy="2599158"/>
          </a:xfrm>
        </p:spPr>
        <p:txBody>
          <a:bodyPr vert="horz" lIns="91440" tIns="45720" rIns="91440" bIns="45720" rtlCol="0" anchor="ctr">
            <a:noAutofit/>
          </a:bodyPr>
          <a:lstStyle/>
          <a:p>
            <a:pPr indent="-228600">
              <a:buFont typeface="Arial" panose="020B0604020202020204" pitchFamily="34" charset="0"/>
              <a:buChar char="•"/>
            </a:pPr>
            <a:r>
              <a:rPr lang="en-US" sz="1800" dirty="0">
                <a:latin typeface="+mn-lt"/>
              </a:rPr>
              <a:t>How do you claim for a multiple family group psychotherapy session that lasts 50 minutes? </a:t>
            </a:r>
          </a:p>
          <a:p>
            <a:pPr lvl="1">
              <a:buFont typeface="Arial" panose="020B0604020202020204" pitchFamily="34" charset="0"/>
              <a:buChar char="•"/>
            </a:pPr>
            <a:r>
              <a:rPr lang="en-US" sz="1800" b="1" i="0" dirty="0">
                <a:solidFill>
                  <a:schemeClr val="bg2">
                    <a:lumMod val="25000"/>
                  </a:schemeClr>
                </a:solidFill>
                <a:latin typeface="+mn-lt"/>
                <a:ea typeface="+mn-ea"/>
                <a:cs typeface="+mn-cs"/>
              </a:rPr>
              <a:t>A.</a:t>
            </a:r>
            <a:r>
              <a:rPr lang="en-US" sz="1800" i="0" dirty="0">
                <a:solidFill>
                  <a:schemeClr val="bg2">
                    <a:lumMod val="25000"/>
                  </a:schemeClr>
                </a:solidFill>
                <a:latin typeface="+mn-lt"/>
                <a:ea typeface="+mn-ea"/>
                <a:cs typeface="+mn-cs"/>
              </a:rPr>
              <a:t> CPT code 90849 for 50 minutes</a:t>
            </a:r>
          </a:p>
          <a:p>
            <a:pPr lvl="1">
              <a:buFont typeface="Arial" panose="020B0604020202020204" pitchFamily="34" charset="0"/>
              <a:buChar char="•"/>
            </a:pPr>
            <a:r>
              <a:rPr lang="en-US" sz="1800" b="1" i="0" dirty="0">
                <a:solidFill>
                  <a:schemeClr val="bg2">
                    <a:lumMod val="25000"/>
                  </a:schemeClr>
                </a:solidFill>
                <a:latin typeface="+mn-lt"/>
                <a:ea typeface="+mn-ea"/>
                <a:cs typeface="+mn-cs"/>
              </a:rPr>
              <a:t>B.</a:t>
            </a:r>
            <a:r>
              <a:rPr lang="en-US" sz="1800" i="0" dirty="0">
                <a:solidFill>
                  <a:schemeClr val="bg2">
                    <a:lumMod val="25000"/>
                  </a:schemeClr>
                </a:solidFill>
                <a:latin typeface="+mn-lt"/>
                <a:ea typeface="+mn-ea"/>
                <a:cs typeface="+mn-cs"/>
              </a:rPr>
              <a:t> CPT code 90847 for 50 minutes</a:t>
            </a:r>
          </a:p>
          <a:p>
            <a:pPr lvl="1">
              <a:buFont typeface="Arial" panose="020B0604020202020204" pitchFamily="34" charset="0"/>
              <a:buChar char="•"/>
            </a:pPr>
            <a:r>
              <a:rPr lang="en-US" sz="1800" b="1" i="0" dirty="0">
                <a:solidFill>
                  <a:schemeClr val="bg2">
                    <a:lumMod val="25000"/>
                  </a:schemeClr>
                </a:solidFill>
                <a:latin typeface="+mn-lt"/>
                <a:ea typeface="+mn-ea"/>
                <a:cs typeface="+mn-cs"/>
              </a:rPr>
              <a:t>C.</a:t>
            </a:r>
            <a:r>
              <a:rPr lang="en-US" sz="1800" i="0" dirty="0">
                <a:solidFill>
                  <a:schemeClr val="bg2">
                    <a:lumMod val="25000"/>
                  </a:schemeClr>
                </a:solidFill>
                <a:latin typeface="+mn-lt"/>
                <a:ea typeface="+mn-ea"/>
                <a:cs typeface="+mn-cs"/>
              </a:rPr>
              <a:t> CPT code 90849 for 15 minutes and G2212 for 35 minutes</a:t>
            </a:r>
          </a:p>
          <a:p>
            <a:pPr lvl="1">
              <a:buFont typeface="Arial" panose="020B0604020202020204" pitchFamily="34" charset="0"/>
              <a:buChar char="•"/>
            </a:pPr>
            <a:r>
              <a:rPr lang="en-US" sz="1800" b="1" i="0" dirty="0">
                <a:solidFill>
                  <a:schemeClr val="bg2">
                    <a:lumMod val="25000"/>
                  </a:schemeClr>
                </a:solidFill>
                <a:latin typeface="+mn-lt"/>
                <a:ea typeface="+mn-ea"/>
                <a:cs typeface="+mn-cs"/>
              </a:rPr>
              <a:t>D.</a:t>
            </a:r>
            <a:r>
              <a:rPr lang="en-US" sz="1800" i="0" dirty="0">
                <a:solidFill>
                  <a:schemeClr val="bg2">
                    <a:lumMod val="25000"/>
                  </a:schemeClr>
                </a:solidFill>
                <a:latin typeface="+mn-lt"/>
                <a:ea typeface="+mn-ea"/>
                <a:cs typeface="+mn-cs"/>
              </a:rPr>
              <a:t> CPT code 90853 for 15 minutes and G2212 for 50 minutes</a:t>
            </a:r>
          </a:p>
        </p:txBody>
      </p:sp>
      <p:sp>
        <p:nvSpPr>
          <p:cNvPr id="3" name="Slide Number Placeholder 2">
            <a:extLst>
              <a:ext uri="{FF2B5EF4-FFF2-40B4-BE49-F238E27FC236}">
                <a16:creationId xmlns:a16="http://schemas.microsoft.com/office/drawing/2014/main" id="{D9992BD0-E01A-D532-C83D-CB36BAFF964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28</a:t>
            </a:fld>
            <a:endParaRPr lang="en-US" sz="1200" dirty="0">
              <a:solidFill>
                <a:schemeClr val="tx1">
                  <a:tint val="75000"/>
                </a:schemeClr>
              </a:solidFill>
              <a:latin typeface="+mn-lt"/>
              <a:ea typeface="+mn-ea"/>
              <a:cs typeface="+mn-cs"/>
            </a:endParaRPr>
          </a:p>
        </p:txBody>
      </p:sp>
      <p:pic>
        <p:nvPicPr>
          <p:cNvPr id="9" name="Picture 8">
            <a:extLst>
              <a:ext uri="{FF2B5EF4-FFF2-40B4-BE49-F238E27FC236}">
                <a16:creationId xmlns:a16="http://schemas.microsoft.com/office/drawing/2014/main" id="{9989AE86-9292-A81E-376C-45DFCB376F26}"/>
              </a:ext>
            </a:extLst>
          </p:cNvPr>
          <p:cNvPicPr>
            <a:picLocks noChangeAspect="1"/>
          </p:cNvPicPr>
          <p:nvPr/>
        </p:nvPicPr>
        <p:blipFill>
          <a:blip r:embed="rId2"/>
          <a:stretch>
            <a:fillRect/>
          </a:stretch>
        </p:blipFill>
        <p:spPr>
          <a:xfrm>
            <a:off x="2668314" y="3085362"/>
            <a:ext cx="7762875" cy="3067050"/>
          </a:xfrm>
          <a:prstGeom prst="rect">
            <a:avLst/>
          </a:prstGeom>
        </p:spPr>
      </p:pic>
    </p:spTree>
    <p:extLst>
      <p:ext uri="{BB962C8B-B14F-4D97-AF65-F5344CB8AC3E}">
        <p14:creationId xmlns:p14="http://schemas.microsoft.com/office/powerpoint/2010/main" val="74881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4C85D4-C565-2A05-21B9-4EDCD7024CCC}"/>
              </a:ext>
            </a:extLst>
          </p:cNvPr>
          <p:cNvSpPr>
            <a:spLocks noGrp="1"/>
          </p:cNvSpPr>
          <p:nvPr>
            <p:ph type="sldNum" sz="quarter" idx="12"/>
          </p:nvPr>
        </p:nvSpPr>
        <p:spPr/>
        <p:txBody>
          <a:bodyPr/>
          <a:lstStyle/>
          <a:p>
            <a:fld id="{6E9F442E-095D-414B-A3C1-4D7C903EC540}" type="slidenum">
              <a:rPr lang="uk-UA" smtClean="0"/>
              <a:pPr/>
              <a:t>29</a:t>
            </a:fld>
            <a:endParaRPr lang="uk-UA" dirty="0"/>
          </a:p>
        </p:txBody>
      </p:sp>
      <p:sp>
        <p:nvSpPr>
          <p:cNvPr id="4" name="Title 3">
            <a:extLst>
              <a:ext uri="{FF2B5EF4-FFF2-40B4-BE49-F238E27FC236}">
                <a16:creationId xmlns:a16="http://schemas.microsoft.com/office/drawing/2014/main" id="{588777A9-5B76-61A7-7598-FE6BB62AFDF4}"/>
              </a:ext>
            </a:extLst>
          </p:cNvPr>
          <p:cNvSpPr>
            <a:spLocks noGrp="1"/>
          </p:cNvSpPr>
          <p:nvPr>
            <p:ph type="title"/>
          </p:nvPr>
        </p:nvSpPr>
        <p:spPr>
          <a:xfrm>
            <a:off x="363279" y="249998"/>
            <a:ext cx="5894832" cy="864778"/>
          </a:xfrm>
        </p:spPr>
        <p:txBody>
          <a:bodyPr>
            <a:normAutofit/>
          </a:bodyPr>
          <a:lstStyle/>
          <a:p>
            <a:r>
              <a:rPr lang="en-US" sz="3600" dirty="0"/>
              <a:t>Answer</a:t>
            </a:r>
            <a:endParaRPr lang="en-US" sz="3600" dirty="0">
              <a:highlight>
                <a:srgbClr val="FFFF00"/>
              </a:highlight>
            </a:endParaRPr>
          </a:p>
        </p:txBody>
      </p:sp>
      <p:sp>
        <p:nvSpPr>
          <p:cNvPr id="20" name="TextBox 19">
            <a:extLst>
              <a:ext uri="{FF2B5EF4-FFF2-40B4-BE49-F238E27FC236}">
                <a16:creationId xmlns:a16="http://schemas.microsoft.com/office/drawing/2014/main" id="{19537C11-8BF5-144F-A984-57242D529A01}"/>
              </a:ext>
            </a:extLst>
          </p:cNvPr>
          <p:cNvSpPr txBox="1"/>
          <p:nvPr/>
        </p:nvSpPr>
        <p:spPr>
          <a:xfrm>
            <a:off x="6592186" y="3215936"/>
            <a:ext cx="5028019" cy="2769989"/>
          </a:xfrm>
          <a:prstGeom prst="rect">
            <a:avLst/>
          </a:prstGeom>
          <a:noFill/>
        </p:spPr>
        <p:txBody>
          <a:bodyPr wrap="square">
            <a:spAutoFit/>
          </a:bodyPr>
          <a:lstStyle/>
          <a:p>
            <a:pPr marL="285750" marR="0" lvl="0" indent="-285750">
              <a:spcBef>
                <a:spcPts val="0"/>
              </a:spcBef>
              <a:spcAft>
                <a:spcPts val="1200"/>
              </a:spcAft>
              <a:buFont typeface="Arial" panose="020B0604020202020204" pitchFamily="34" charset="0"/>
              <a:buChar char="•"/>
            </a:pPr>
            <a:r>
              <a:rPr lang="en-US" u="sng" dirty="0">
                <a:solidFill>
                  <a:schemeClr val="bg2">
                    <a:lumMod val="25000"/>
                  </a:schemeClr>
                </a:solidFill>
                <a:latin typeface="Calibri" panose="020F0502020204030204" pitchFamily="34" charset="0"/>
                <a:ea typeface="Times New Roman" panose="02020603050405020304" pitchFamily="18" charset="0"/>
              </a:rPr>
              <a:t>Primary Procedure Code 90849</a:t>
            </a:r>
          </a:p>
          <a:p>
            <a:pPr marL="548640" lvl="1" indent="-182880">
              <a:buFont typeface="Arial" panose="020B0604020202020204" pitchFamily="34" charset="0"/>
              <a:buChar char="•"/>
            </a:pPr>
            <a:r>
              <a:rPr lang="en-US" dirty="0">
                <a:solidFill>
                  <a:schemeClr val="bg2">
                    <a:lumMod val="25000"/>
                  </a:schemeClr>
                </a:solidFill>
                <a:effectLst/>
                <a:latin typeface="Calibri" panose="020F0502020204030204" pitchFamily="34" charset="0"/>
                <a:ea typeface="Times New Roman" panose="02020603050405020304" pitchFamily="18" charset="0"/>
              </a:rPr>
              <a:t>90849- Multiple Family Group Psychotherapy- 15 minutes</a:t>
            </a:r>
          </a:p>
          <a:p>
            <a:pPr marL="548640" lvl="1" indent="-182880">
              <a:buFont typeface="Arial" panose="020B0604020202020204" pitchFamily="34" charset="0"/>
              <a:buChar char="•"/>
            </a:pPr>
            <a:r>
              <a:rPr lang="en-US" dirty="0">
                <a:solidFill>
                  <a:schemeClr val="bg2">
                    <a:lumMod val="25000"/>
                  </a:schemeClr>
                </a:solidFill>
                <a:effectLst/>
                <a:latin typeface="Calibri" panose="020F0502020204030204" pitchFamily="34" charset="0"/>
                <a:ea typeface="Times New Roman" panose="02020603050405020304" pitchFamily="18" charset="0"/>
              </a:rPr>
              <a:t>Face to Face Time = 5</a:t>
            </a:r>
            <a:r>
              <a:rPr lang="en-US" dirty="0">
                <a:solidFill>
                  <a:schemeClr val="bg2">
                    <a:lumMod val="25000"/>
                  </a:schemeClr>
                </a:solidFill>
                <a:latin typeface="Calibri" panose="020F0502020204030204" pitchFamily="34" charset="0"/>
                <a:ea typeface="Times New Roman" panose="02020603050405020304" pitchFamily="18" charset="0"/>
              </a:rPr>
              <a:t>0</a:t>
            </a:r>
            <a:r>
              <a:rPr lang="en-US" dirty="0">
                <a:solidFill>
                  <a:schemeClr val="bg2">
                    <a:lumMod val="25000"/>
                  </a:schemeClr>
                </a:solidFill>
                <a:effectLst/>
                <a:latin typeface="Calibri" panose="020F0502020204030204" pitchFamily="34" charset="0"/>
                <a:ea typeface="Times New Roman" panose="02020603050405020304" pitchFamily="18" charset="0"/>
              </a:rPr>
              <a:t> minutes</a:t>
            </a:r>
          </a:p>
          <a:p>
            <a:pPr marL="548640" lvl="1" indent="-182880">
              <a:spcAft>
                <a:spcPts val="1200"/>
              </a:spcAft>
              <a:buFont typeface="Arial" panose="020B0604020202020204" pitchFamily="34" charset="0"/>
              <a:buChar char="•"/>
            </a:pPr>
            <a:r>
              <a:rPr lang="en-US" dirty="0">
                <a:solidFill>
                  <a:schemeClr val="bg2">
                    <a:lumMod val="25000"/>
                  </a:schemeClr>
                </a:solidFill>
                <a:latin typeface="Calibri" panose="020F0502020204030204" pitchFamily="34" charset="0"/>
                <a:ea typeface="Times New Roman" panose="02020603050405020304" pitchFamily="18" charset="0"/>
              </a:rPr>
              <a:t>Total Duration = 15 minutes (due to code limitations)</a:t>
            </a:r>
          </a:p>
          <a:p>
            <a:pPr marL="285750" marR="0" lvl="0" indent="-285750">
              <a:spcBef>
                <a:spcPts val="0"/>
              </a:spcBef>
              <a:spcAft>
                <a:spcPts val="1200"/>
              </a:spcAft>
              <a:buFont typeface="Arial" panose="020B0604020202020204" pitchFamily="34" charset="0"/>
              <a:buChar char="•"/>
            </a:pPr>
            <a:r>
              <a:rPr lang="en-US" sz="1800" u="sng" dirty="0">
                <a:solidFill>
                  <a:schemeClr val="bg2">
                    <a:lumMod val="25000"/>
                  </a:schemeClr>
                </a:solidFill>
                <a:effectLst/>
                <a:latin typeface="Calibri" panose="020F0502020204030204" pitchFamily="34" charset="0"/>
                <a:ea typeface="Times New Roman" panose="02020603050405020304" pitchFamily="18" charset="0"/>
              </a:rPr>
              <a:t>Add On Code G2212</a:t>
            </a:r>
          </a:p>
          <a:p>
            <a:pPr marL="548640" lvl="1" indent="-182880">
              <a:spcAft>
                <a:spcPts val="1800"/>
              </a:spcAft>
              <a:buFont typeface="Arial" panose="020B0604020202020204" pitchFamily="34" charset="0"/>
              <a:buChar char="•"/>
            </a:pPr>
            <a:r>
              <a:rPr lang="en-US" dirty="0">
                <a:solidFill>
                  <a:schemeClr val="bg2">
                    <a:lumMod val="25000"/>
                  </a:schemeClr>
                </a:solidFill>
                <a:latin typeface="Calibri" panose="020F0502020204030204" pitchFamily="34" charset="0"/>
                <a:ea typeface="Times New Roman" panose="02020603050405020304" pitchFamily="18" charset="0"/>
              </a:rPr>
              <a:t>Total Duration = 35 minutes</a:t>
            </a:r>
          </a:p>
        </p:txBody>
      </p:sp>
      <p:sp>
        <p:nvSpPr>
          <p:cNvPr id="11" name="Content Placeholder 1">
            <a:extLst>
              <a:ext uri="{FF2B5EF4-FFF2-40B4-BE49-F238E27FC236}">
                <a16:creationId xmlns:a16="http://schemas.microsoft.com/office/drawing/2014/main" id="{EFB66E0D-F702-5CBE-2A70-3782B4888020}"/>
              </a:ext>
            </a:extLst>
          </p:cNvPr>
          <p:cNvSpPr txBox="1">
            <a:spLocks/>
          </p:cNvSpPr>
          <p:nvPr/>
        </p:nvSpPr>
        <p:spPr>
          <a:xfrm>
            <a:off x="6515054" y="798307"/>
            <a:ext cx="5182282" cy="1955417"/>
          </a:xfrm>
          <a:prstGeom prst="rect">
            <a:avLst/>
          </a:prstGeom>
          <a:ln w="28575">
            <a:solidFill>
              <a:schemeClr val="tx1"/>
            </a:solidFill>
          </a:ln>
        </p:spPr>
        <p:txBody>
          <a:bodyPr vert="horz" lIns="91440" tIns="45720" rIns="91440" bIns="45720" rtlCol="0" anchor="ctr">
            <a:no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mn-lt"/>
              </a:rPr>
              <a:t>How do you claim for a multiple family group psychotherapy session that lasts 50 minutes? </a:t>
            </a:r>
          </a:p>
          <a:p>
            <a:pPr lvl="1">
              <a:buFont typeface="Arial" panose="020B0604020202020204" pitchFamily="34" charset="0"/>
              <a:buChar char="•"/>
            </a:pPr>
            <a:r>
              <a:rPr lang="en-US" b="1" i="0" dirty="0">
                <a:solidFill>
                  <a:schemeClr val="bg2">
                    <a:lumMod val="25000"/>
                  </a:schemeClr>
                </a:solidFill>
                <a:latin typeface="+mn-lt"/>
                <a:ea typeface="+mn-ea"/>
                <a:cs typeface="+mn-cs"/>
              </a:rPr>
              <a:t>A.</a:t>
            </a:r>
            <a:r>
              <a:rPr lang="en-US" i="0" dirty="0">
                <a:solidFill>
                  <a:schemeClr val="bg2">
                    <a:lumMod val="25000"/>
                  </a:schemeClr>
                </a:solidFill>
                <a:latin typeface="+mn-lt"/>
                <a:ea typeface="+mn-ea"/>
                <a:cs typeface="+mn-cs"/>
              </a:rPr>
              <a:t> CPT code 90849 for 50 minutes</a:t>
            </a:r>
          </a:p>
          <a:p>
            <a:pPr lvl="1">
              <a:buFont typeface="Arial" panose="020B0604020202020204" pitchFamily="34" charset="0"/>
              <a:buChar char="•"/>
            </a:pPr>
            <a:r>
              <a:rPr lang="en-US" b="1" i="0" dirty="0">
                <a:solidFill>
                  <a:schemeClr val="bg2">
                    <a:lumMod val="25000"/>
                  </a:schemeClr>
                </a:solidFill>
                <a:latin typeface="+mn-lt"/>
                <a:ea typeface="+mn-ea"/>
                <a:cs typeface="+mn-cs"/>
              </a:rPr>
              <a:t>B.</a:t>
            </a:r>
            <a:r>
              <a:rPr lang="en-US" i="0" dirty="0">
                <a:solidFill>
                  <a:schemeClr val="bg2">
                    <a:lumMod val="25000"/>
                  </a:schemeClr>
                </a:solidFill>
                <a:latin typeface="+mn-lt"/>
                <a:ea typeface="+mn-ea"/>
                <a:cs typeface="+mn-cs"/>
              </a:rPr>
              <a:t> CPT code 90847 for 50 minutes</a:t>
            </a:r>
          </a:p>
          <a:p>
            <a:pPr lvl="1">
              <a:buFont typeface="Arial" panose="020B0604020202020204" pitchFamily="34" charset="0"/>
              <a:buChar char="•"/>
            </a:pPr>
            <a:r>
              <a:rPr lang="en-US" b="1" i="0" dirty="0">
                <a:solidFill>
                  <a:schemeClr val="bg2">
                    <a:lumMod val="25000"/>
                  </a:schemeClr>
                </a:solidFill>
                <a:latin typeface="+mn-lt"/>
                <a:ea typeface="+mn-ea"/>
                <a:cs typeface="+mn-cs"/>
              </a:rPr>
              <a:t>C. CPT code 90849 for 15 minutes and G2212 for 35 minutes</a:t>
            </a:r>
          </a:p>
          <a:p>
            <a:pPr lvl="1">
              <a:buFont typeface="Arial" panose="020B0604020202020204" pitchFamily="34" charset="0"/>
              <a:buChar char="•"/>
            </a:pPr>
            <a:r>
              <a:rPr lang="en-US" b="1" i="0" dirty="0">
                <a:solidFill>
                  <a:schemeClr val="bg2">
                    <a:lumMod val="25000"/>
                  </a:schemeClr>
                </a:solidFill>
                <a:latin typeface="+mn-lt"/>
                <a:ea typeface="+mn-ea"/>
                <a:cs typeface="+mn-cs"/>
              </a:rPr>
              <a:t>D.</a:t>
            </a:r>
            <a:r>
              <a:rPr lang="en-US" i="0" dirty="0">
                <a:solidFill>
                  <a:schemeClr val="bg2">
                    <a:lumMod val="25000"/>
                  </a:schemeClr>
                </a:solidFill>
                <a:latin typeface="+mn-lt"/>
                <a:ea typeface="+mn-ea"/>
                <a:cs typeface="+mn-cs"/>
              </a:rPr>
              <a:t> CPT code 90853 for 15 minutes and G2212 for 50 minutes</a:t>
            </a:r>
          </a:p>
        </p:txBody>
      </p:sp>
      <p:sp>
        <p:nvSpPr>
          <p:cNvPr id="16" name="TextBox 15">
            <a:extLst>
              <a:ext uri="{FF2B5EF4-FFF2-40B4-BE49-F238E27FC236}">
                <a16:creationId xmlns:a16="http://schemas.microsoft.com/office/drawing/2014/main" id="{427334D8-B49B-90D5-58F5-00F1A9D44E67}"/>
              </a:ext>
            </a:extLst>
          </p:cNvPr>
          <p:cNvSpPr txBox="1"/>
          <p:nvPr/>
        </p:nvSpPr>
        <p:spPr>
          <a:xfrm>
            <a:off x="2766723" y="919718"/>
            <a:ext cx="2979688" cy="338554"/>
          </a:xfrm>
          <a:prstGeom prst="rect">
            <a:avLst/>
          </a:prstGeom>
          <a:noFill/>
        </p:spPr>
        <p:txBody>
          <a:bodyPr wrap="square" rtlCol="0">
            <a:spAutoFit/>
          </a:bodyPr>
          <a:lstStyle/>
          <a:p>
            <a:r>
              <a:rPr lang="en-US" sz="1600" b="1" dirty="0"/>
              <a:t>Primary Code Service Details</a:t>
            </a:r>
          </a:p>
        </p:txBody>
      </p:sp>
      <p:pic>
        <p:nvPicPr>
          <p:cNvPr id="19" name="Picture 18">
            <a:extLst>
              <a:ext uri="{FF2B5EF4-FFF2-40B4-BE49-F238E27FC236}">
                <a16:creationId xmlns:a16="http://schemas.microsoft.com/office/drawing/2014/main" id="{A647310F-4B2B-9E4B-DED5-46369B70096C}"/>
              </a:ext>
            </a:extLst>
          </p:cNvPr>
          <p:cNvPicPr>
            <a:picLocks noChangeAspect="1"/>
          </p:cNvPicPr>
          <p:nvPr/>
        </p:nvPicPr>
        <p:blipFill>
          <a:blip r:embed="rId2"/>
          <a:stretch>
            <a:fillRect/>
          </a:stretch>
        </p:blipFill>
        <p:spPr>
          <a:xfrm>
            <a:off x="838957" y="1275636"/>
            <a:ext cx="4943475" cy="4638675"/>
          </a:xfrm>
          <a:prstGeom prst="rect">
            <a:avLst/>
          </a:prstGeom>
        </p:spPr>
      </p:pic>
    </p:spTree>
    <p:extLst>
      <p:ext uri="{BB962C8B-B14F-4D97-AF65-F5344CB8AC3E}">
        <p14:creationId xmlns:p14="http://schemas.microsoft.com/office/powerpoint/2010/main" val="54123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51F473-1F09-42BC-94D6-9FED4BC5F53E}"/>
              </a:ext>
            </a:extLst>
          </p:cNvPr>
          <p:cNvSpPr>
            <a:spLocks noGrp="1"/>
          </p:cNvSpPr>
          <p:nvPr>
            <p:ph idx="1"/>
          </p:nvPr>
        </p:nvSpPr>
        <p:spPr>
          <a:xfrm>
            <a:off x="1234011" y="1387578"/>
            <a:ext cx="9442849" cy="4544321"/>
          </a:xfrm>
        </p:spPr>
        <p:txBody>
          <a:bodyPr/>
          <a:lstStyle/>
          <a:p>
            <a:pPr>
              <a:spcAft>
                <a:spcPts val="600"/>
              </a:spcAft>
            </a:pPr>
            <a:r>
              <a:rPr lang="en-US" sz="1800" dirty="0">
                <a:latin typeface="+mn-lt"/>
              </a:rPr>
              <a:t>Beginning July 1, 2023, the CalAIM Behavioral Health Payment Reform initiative will change the way county BH plans claim federal and state reimbursement. </a:t>
            </a:r>
          </a:p>
          <a:p>
            <a:pPr>
              <a:spcAft>
                <a:spcPts val="600"/>
              </a:spcAft>
            </a:pPr>
            <a:r>
              <a:rPr lang="en-US" sz="1800" dirty="0">
                <a:latin typeface="+mn-lt"/>
              </a:rPr>
              <a:t>The initiative consists of three different transitions: </a:t>
            </a:r>
          </a:p>
          <a:p>
            <a:pPr lvl="1"/>
            <a:r>
              <a:rPr lang="en-US" sz="1800" b="1" i="0" u="sng" dirty="0">
                <a:solidFill>
                  <a:schemeClr val="bg2">
                    <a:lumMod val="25000"/>
                  </a:schemeClr>
                </a:solidFill>
                <a:latin typeface="+mn-lt"/>
                <a:ea typeface="+mn-ea"/>
                <a:cs typeface="+mn-cs"/>
              </a:rPr>
              <a:t>Reimbursement Structure</a:t>
            </a:r>
            <a:r>
              <a:rPr lang="en-US" sz="1800" i="0" dirty="0">
                <a:solidFill>
                  <a:schemeClr val="bg2">
                    <a:lumMod val="25000"/>
                  </a:schemeClr>
                </a:solidFill>
                <a:latin typeface="+mn-lt"/>
                <a:ea typeface="+mn-ea"/>
                <a:cs typeface="+mn-cs"/>
              </a:rPr>
              <a:t>: End cost-based reimbursement and implement fee-for-service payments to county BH plans. </a:t>
            </a:r>
          </a:p>
          <a:p>
            <a:pPr lvl="2"/>
            <a:r>
              <a:rPr lang="en-US" sz="1800" b="1" i="0" dirty="0">
                <a:solidFill>
                  <a:schemeClr val="bg2">
                    <a:lumMod val="25000"/>
                  </a:schemeClr>
                </a:solidFill>
                <a:latin typeface="+mn-lt"/>
                <a:ea typeface="+mn-ea"/>
                <a:cs typeface="+mn-cs"/>
              </a:rPr>
              <a:t>DHCS is changing reimbursement structure to Counties effective July 1, 2023.</a:t>
            </a:r>
          </a:p>
          <a:p>
            <a:pPr lvl="2">
              <a:spcAft>
                <a:spcPts val="600"/>
              </a:spcAft>
            </a:pPr>
            <a:r>
              <a:rPr lang="en-US" sz="1800" b="1" i="0" dirty="0">
                <a:solidFill>
                  <a:schemeClr val="bg2">
                    <a:lumMod val="25000"/>
                  </a:schemeClr>
                </a:solidFill>
                <a:latin typeface="+mn-lt"/>
                <a:ea typeface="+mn-ea"/>
                <a:cs typeface="+mn-cs"/>
              </a:rPr>
              <a:t>ACBH is changing reimbursement structure to contracted providers in phases beginning FY 23/24.</a:t>
            </a:r>
          </a:p>
          <a:p>
            <a:pPr lvl="1">
              <a:spcAft>
                <a:spcPts val="600"/>
              </a:spcAft>
            </a:pPr>
            <a:r>
              <a:rPr lang="en-US" sz="1800" b="1" i="0" u="sng" dirty="0">
                <a:solidFill>
                  <a:schemeClr val="bg2">
                    <a:lumMod val="25000"/>
                  </a:schemeClr>
                </a:solidFill>
                <a:latin typeface="+mn-lt"/>
                <a:ea typeface="+mn-ea"/>
                <a:cs typeface="+mn-cs"/>
              </a:rPr>
              <a:t>Financing Mechanism</a:t>
            </a:r>
            <a:r>
              <a:rPr lang="en-US" sz="1800" i="0" dirty="0">
                <a:solidFill>
                  <a:schemeClr val="bg2">
                    <a:lumMod val="25000"/>
                  </a:schemeClr>
                </a:solidFill>
                <a:latin typeface="+mn-lt"/>
                <a:ea typeface="+mn-ea"/>
                <a:cs typeface="+mn-cs"/>
              </a:rPr>
              <a:t>: Enable county BH plans to continue providing the non-federal share of cost for Medi-Cal services without certified public expenditures and cost-based reimbursement. </a:t>
            </a:r>
            <a:endParaRPr lang="en-US" sz="1800" b="1" i="0" dirty="0">
              <a:solidFill>
                <a:schemeClr val="bg2">
                  <a:lumMod val="25000"/>
                </a:schemeClr>
              </a:solidFill>
              <a:latin typeface="+mn-lt"/>
              <a:ea typeface="+mn-ea"/>
              <a:cs typeface="+mn-cs"/>
            </a:endParaRPr>
          </a:p>
          <a:p>
            <a:pPr lvl="1">
              <a:spcAft>
                <a:spcPts val="600"/>
              </a:spcAft>
            </a:pPr>
            <a:r>
              <a:rPr lang="en-US" sz="1800" b="1" i="0" u="sng" dirty="0">
                <a:solidFill>
                  <a:schemeClr val="bg2">
                    <a:lumMod val="25000"/>
                  </a:schemeClr>
                </a:solidFill>
                <a:latin typeface="+mn-lt"/>
                <a:ea typeface="+mn-ea"/>
                <a:cs typeface="+mn-cs"/>
              </a:rPr>
              <a:t>Provider Billing</a:t>
            </a:r>
            <a:r>
              <a:rPr lang="en-US" sz="1800" i="0" dirty="0">
                <a:solidFill>
                  <a:schemeClr val="bg2">
                    <a:lumMod val="25000"/>
                  </a:schemeClr>
                </a:solidFill>
                <a:latin typeface="+mn-lt"/>
                <a:ea typeface="+mn-ea"/>
                <a:cs typeface="+mn-cs"/>
              </a:rPr>
              <a:t>: Implement CPT Coding Transition. </a:t>
            </a:r>
            <a:endParaRPr lang="en-US" sz="1800" b="1" i="0" dirty="0">
              <a:solidFill>
                <a:schemeClr val="bg2">
                  <a:lumMod val="25000"/>
                </a:schemeClr>
              </a:solidFill>
              <a:latin typeface="+mn-lt"/>
              <a:ea typeface="+mn-ea"/>
              <a:cs typeface="+mn-cs"/>
            </a:endParaRPr>
          </a:p>
          <a:p>
            <a:r>
              <a:rPr lang="en-US" sz="1800" dirty="0">
                <a:latin typeface="+mn-lt"/>
              </a:rPr>
              <a:t>Also on July 1, 2023, ACBH will be transitioning from its existing billing systems, InSyst and eCura to SmartCare.</a:t>
            </a:r>
          </a:p>
        </p:txBody>
      </p:sp>
      <p:sp>
        <p:nvSpPr>
          <p:cNvPr id="3" name="Slide Number Placeholder 2">
            <a:extLst>
              <a:ext uri="{FF2B5EF4-FFF2-40B4-BE49-F238E27FC236}">
                <a16:creationId xmlns:a16="http://schemas.microsoft.com/office/drawing/2014/main" id="{BDAAD808-8D85-4890-B5F2-E5107D9643C1}"/>
              </a:ext>
            </a:extLst>
          </p:cNvPr>
          <p:cNvSpPr>
            <a:spLocks noGrp="1"/>
          </p:cNvSpPr>
          <p:nvPr>
            <p:ph type="sldNum" sz="quarter" idx="12"/>
          </p:nvPr>
        </p:nvSpPr>
        <p:spPr/>
        <p:txBody>
          <a:bodyPr/>
          <a:lstStyle/>
          <a:p>
            <a:fld id="{6E9F442E-095D-414B-A3C1-4D7C903EC540}" type="slidenum">
              <a:rPr lang="uk-UA" smtClean="0"/>
              <a:pPr/>
              <a:t>3</a:t>
            </a:fld>
            <a:endParaRPr lang="uk-UA" dirty="0"/>
          </a:p>
        </p:txBody>
      </p:sp>
      <p:sp>
        <p:nvSpPr>
          <p:cNvPr id="4" name="Title 3">
            <a:extLst>
              <a:ext uri="{FF2B5EF4-FFF2-40B4-BE49-F238E27FC236}">
                <a16:creationId xmlns:a16="http://schemas.microsoft.com/office/drawing/2014/main" id="{453E0187-4404-41B2-8F1E-BC9E1821F7FB}"/>
              </a:ext>
            </a:extLst>
          </p:cNvPr>
          <p:cNvSpPr>
            <a:spLocks noGrp="1"/>
          </p:cNvSpPr>
          <p:nvPr>
            <p:ph type="title"/>
          </p:nvPr>
        </p:nvSpPr>
        <p:spPr>
          <a:xfrm>
            <a:off x="712573" y="405841"/>
            <a:ext cx="8612180" cy="864778"/>
          </a:xfrm>
        </p:spPr>
        <p:txBody>
          <a:bodyPr/>
          <a:lstStyle/>
          <a:p>
            <a:r>
              <a:rPr lang="en-US" dirty="0"/>
              <a:t>CalAIM Payment Reform Initiative and Timelines</a:t>
            </a:r>
          </a:p>
        </p:txBody>
      </p:sp>
    </p:spTree>
    <p:extLst>
      <p:ext uri="{BB962C8B-B14F-4D97-AF65-F5344CB8AC3E}">
        <p14:creationId xmlns:p14="http://schemas.microsoft.com/office/powerpoint/2010/main" val="346115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52B545-760D-D2A8-358B-E93CF8EBAB83}"/>
              </a:ext>
            </a:extLst>
          </p:cNvPr>
          <p:cNvSpPr>
            <a:spLocks noGrp="1"/>
          </p:cNvSpPr>
          <p:nvPr>
            <p:ph type="sldNum" sz="quarter" idx="12"/>
          </p:nvPr>
        </p:nvSpPr>
        <p:spPr/>
        <p:txBody>
          <a:bodyPr/>
          <a:lstStyle/>
          <a:p>
            <a:fld id="{6E9F442E-095D-414B-A3C1-4D7C903EC540}" type="slidenum">
              <a:rPr lang="uk-UA" smtClean="0"/>
              <a:pPr/>
              <a:t>30</a:t>
            </a:fld>
            <a:endParaRPr lang="uk-UA" dirty="0"/>
          </a:p>
        </p:txBody>
      </p:sp>
      <p:sp>
        <p:nvSpPr>
          <p:cNvPr id="4" name="Title 3">
            <a:extLst>
              <a:ext uri="{FF2B5EF4-FFF2-40B4-BE49-F238E27FC236}">
                <a16:creationId xmlns:a16="http://schemas.microsoft.com/office/drawing/2014/main" id="{1AFE1CD3-B626-354D-E349-DE204637B545}"/>
              </a:ext>
            </a:extLst>
          </p:cNvPr>
          <p:cNvSpPr>
            <a:spLocks noGrp="1"/>
          </p:cNvSpPr>
          <p:nvPr>
            <p:ph type="title"/>
          </p:nvPr>
        </p:nvSpPr>
        <p:spPr>
          <a:xfrm>
            <a:off x="712573" y="314772"/>
            <a:ext cx="5894832" cy="864778"/>
          </a:xfrm>
        </p:spPr>
        <p:txBody>
          <a:bodyPr/>
          <a:lstStyle/>
          <a:p>
            <a:r>
              <a:rPr lang="en-US" dirty="0"/>
              <a:t>Supplemental Codes</a:t>
            </a:r>
          </a:p>
        </p:txBody>
      </p:sp>
      <p:sp>
        <p:nvSpPr>
          <p:cNvPr id="2" name="Content Placeholder 1">
            <a:extLst>
              <a:ext uri="{FF2B5EF4-FFF2-40B4-BE49-F238E27FC236}">
                <a16:creationId xmlns:a16="http://schemas.microsoft.com/office/drawing/2014/main" id="{31CCDD41-4A9D-2FE2-BD55-51A1238FD5A6}"/>
              </a:ext>
            </a:extLst>
          </p:cNvPr>
          <p:cNvSpPr>
            <a:spLocks noGrp="1"/>
          </p:cNvSpPr>
          <p:nvPr>
            <p:ph idx="1"/>
          </p:nvPr>
        </p:nvSpPr>
        <p:spPr>
          <a:xfrm>
            <a:off x="860828" y="1179550"/>
            <a:ext cx="10828664" cy="5223994"/>
          </a:xfrm>
        </p:spPr>
        <p:txBody>
          <a:bodyPr/>
          <a:lstStyle/>
          <a:p>
            <a:pPr>
              <a:spcAft>
                <a:spcPts val="600"/>
              </a:spcAft>
            </a:pPr>
            <a:r>
              <a:rPr lang="en-US" sz="1800" dirty="0">
                <a:latin typeface="+mn-lt"/>
              </a:rPr>
              <a:t>Supplemental Codes describe </a:t>
            </a:r>
            <a:r>
              <a:rPr lang="en-US" sz="1800" b="1" dirty="0">
                <a:latin typeface="+mn-lt"/>
              </a:rPr>
              <a:t>additional and simultaneous services</a:t>
            </a:r>
            <a:r>
              <a:rPr lang="en-US" sz="1800" dirty="0">
                <a:latin typeface="+mn-lt"/>
              </a:rPr>
              <a:t> that were provided to the beneficiary </a:t>
            </a:r>
            <a:r>
              <a:rPr lang="en-US" sz="1800" b="1" dirty="0">
                <a:latin typeface="+mn-lt"/>
              </a:rPr>
              <a:t>during the visit </a:t>
            </a:r>
            <a:r>
              <a:rPr lang="en-US" sz="1800" dirty="0">
                <a:latin typeface="+mn-lt"/>
              </a:rPr>
              <a:t>OR codes that describe the </a:t>
            </a:r>
            <a:r>
              <a:rPr lang="en-US" sz="1800" b="1" dirty="0">
                <a:latin typeface="+mn-lt"/>
              </a:rPr>
              <a:t>additional severity </a:t>
            </a:r>
            <a:r>
              <a:rPr lang="en-US" sz="1800" dirty="0">
                <a:latin typeface="+mn-lt"/>
              </a:rPr>
              <a:t>of the patient’s condition. </a:t>
            </a:r>
          </a:p>
          <a:p>
            <a:pPr>
              <a:spcAft>
                <a:spcPts val="600"/>
              </a:spcAft>
            </a:pPr>
            <a:r>
              <a:rPr lang="en-US" sz="1800" dirty="0">
                <a:latin typeface="+mn-lt"/>
              </a:rPr>
              <a:t>These codes cannot be billed independently and must be submitted on the same claim with a primary code.</a:t>
            </a:r>
          </a:p>
          <a:p>
            <a:pPr>
              <a:spcAft>
                <a:spcPts val="600"/>
              </a:spcAft>
            </a:pPr>
            <a:r>
              <a:rPr lang="en-US" sz="1800" dirty="0">
                <a:latin typeface="+mn-lt"/>
              </a:rPr>
              <a:t>For example, 90785 is a Supplemental code that can be used to indicate interactive complexity. </a:t>
            </a:r>
          </a:p>
          <a:p>
            <a:r>
              <a:rPr lang="en-US" sz="1800" dirty="0">
                <a:latin typeface="+mn-lt"/>
              </a:rPr>
              <a:t>It must be used on the same claim as one of the primary codes listed in the Dependent On Codes column of the Billing Manual. </a:t>
            </a:r>
          </a:p>
          <a:p>
            <a:r>
              <a:rPr lang="en-US" sz="1800" dirty="0">
                <a:latin typeface="+mn-lt"/>
              </a:rPr>
              <a:t>Supplemental codes cannot be extended with G2212.</a:t>
            </a: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p>
        </p:txBody>
      </p:sp>
      <p:pic>
        <p:nvPicPr>
          <p:cNvPr id="21" name="Picture 20">
            <a:extLst>
              <a:ext uri="{FF2B5EF4-FFF2-40B4-BE49-F238E27FC236}">
                <a16:creationId xmlns:a16="http://schemas.microsoft.com/office/drawing/2014/main" id="{CCDCAA28-11ED-0DC7-C8CD-529D8568A640}"/>
              </a:ext>
            </a:extLst>
          </p:cNvPr>
          <p:cNvPicPr>
            <a:picLocks noChangeAspect="1"/>
          </p:cNvPicPr>
          <p:nvPr/>
        </p:nvPicPr>
        <p:blipFill rotWithShape="1">
          <a:blip r:embed="rId2"/>
          <a:srcRect b="22302"/>
          <a:stretch/>
        </p:blipFill>
        <p:spPr>
          <a:xfrm>
            <a:off x="2199503" y="3791547"/>
            <a:ext cx="7451124" cy="2258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96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F78B414-94B6-69A6-230A-E44D4D5C11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31</a:t>
            </a:fld>
            <a:endParaRPr lang="en-US" sz="1200" dirty="0">
              <a:solidFill>
                <a:schemeClr val="tx1">
                  <a:tint val="75000"/>
                </a:schemeClr>
              </a:solidFill>
              <a:latin typeface="+mn-lt"/>
              <a:ea typeface="+mn-ea"/>
              <a:cs typeface="+mn-cs"/>
            </a:endParaRPr>
          </a:p>
        </p:txBody>
      </p:sp>
      <p:sp>
        <p:nvSpPr>
          <p:cNvPr id="15" name="Title 3">
            <a:extLst>
              <a:ext uri="{FF2B5EF4-FFF2-40B4-BE49-F238E27FC236}">
                <a16:creationId xmlns:a16="http://schemas.microsoft.com/office/drawing/2014/main" id="{AAF19A71-7A99-1F3D-6BC1-7485DB9BC95B}"/>
              </a:ext>
            </a:extLst>
          </p:cNvPr>
          <p:cNvSpPr txBox="1">
            <a:spLocks/>
          </p:cNvSpPr>
          <p:nvPr/>
        </p:nvSpPr>
        <p:spPr>
          <a:xfrm>
            <a:off x="6992236" y="3645105"/>
            <a:ext cx="4011771" cy="1276451"/>
          </a:xfrm>
          <a:prstGeom prst="rect">
            <a:avLst/>
          </a:prstGeom>
        </p:spPr>
        <p:txBody>
          <a:bodyPr vert="horz" lIns="91440" tIns="45720" rIns="91440" bIns="45720" rtlCol="0" anchor="b">
            <a:normAutofit fontScale="97500"/>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r">
              <a:buFont typeface="Arial"/>
              <a:buNone/>
            </a:pPr>
            <a:r>
              <a:rPr lang="fr-FR" sz="2900" b="1" dirty="0">
                <a:solidFill>
                  <a:srgbClr val="33AB7E"/>
                </a:solidFill>
                <a:latin typeface="+mn-lt"/>
                <a:ea typeface="+mj-ea"/>
                <a:cs typeface="+mj-cs"/>
              </a:rPr>
              <a:t>Lockouts and Modifiers</a:t>
            </a:r>
          </a:p>
        </p:txBody>
      </p:sp>
    </p:spTree>
    <p:extLst>
      <p:ext uri="{BB962C8B-B14F-4D97-AF65-F5344CB8AC3E}">
        <p14:creationId xmlns:p14="http://schemas.microsoft.com/office/powerpoint/2010/main" val="325972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AE8B1-E575-833C-32A7-16AE4F067BEC}"/>
              </a:ext>
            </a:extLst>
          </p:cNvPr>
          <p:cNvSpPr>
            <a:spLocks noGrp="1"/>
          </p:cNvSpPr>
          <p:nvPr>
            <p:ph idx="1"/>
          </p:nvPr>
        </p:nvSpPr>
        <p:spPr>
          <a:xfrm>
            <a:off x="425324" y="1416263"/>
            <a:ext cx="5220564" cy="4153958"/>
          </a:xfrm>
        </p:spPr>
        <p:txBody>
          <a:bodyPr/>
          <a:lstStyle/>
          <a:p>
            <a:pPr>
              <a:spcAft>
                <a:spcPts val="600"/>
              </a:spcAft>
            </a:pPr>
            <a:r>
              <a:rPr lang="en-US" sz="1800" dirty="0">
                <a:latin typeface="+mn-lt"/>
              </a:rPr>
              <a:t>Some codes cannot be billed together, and others can only be billed together in special circumstances.</a:t>
            </a:r>
          </a:p>
          <a:p>
            <a:pPr>
              <a:spcAft>
                <a:spcPts val="600"/>
              </a:spcAft>
            </a:pPr>
            <a:r>
              <a:rPr lang="en-US" sz="1800" dirty="0">
                <a:latin typeface="+mn-lt"/>
              </a:rPr>
              <a:t>Lockouts apply across the system, not just per provider or per agency.</a:t>
            </a:r>
          </a:p>
          <a:p>
            <a:pPr>
              <a:spcAft>
                <a:spcPts val="600"/>
              </a:spcAft>
            </a:pPr>
            <a:r>
              <a:rPr lang="en-US" sz="1800" dirty="0">
                <a:latin typeface="+mn-lt"/>
              </a:rPr>
              <a:t>Sometimes lockouts can be overridden with an appropriate modifier. </a:t>
            </a:r>
          </a:p>
          <a:p>
            <a:pPr>
              <a:spcAft>
                <a:spcPts val="600"/>
              </a:spcAft>
            </a:pPr>
            <a:r>
              <a:rPr lang="en-US" sz="1800" dirty="0">
                <a:latin typeface="+mn-lt"/>
              </a:rPr>
              <a:t>Lockouts that can be overridden are indicated with either one or two asterisks in the lockout column of the ACBH and Short Doyle/Medi-Cal Reference Guides.</a:t>
            </a:r>
          </a:p>
          <a:p>
            <a:r>
              <a:rPr lang="en-US" sz="1800" dirty="0">
                <a:latin typeface="+mn-lt"/>
              </a:rPr>
              <a:t>Lockout over-riding modifiers only apply to CPT codes, not HCPCS codes. </a:t>
            </a:r>
          </a:p>
        </p:txBody>
      </p:sp>
      <p:sp>
        <p:nvSpPr>
          <p:cNvPr id="3" name="Slide Number Placeholder 2">
            <a:extLst>
              <a:ext uri="{FF2B5EF4-FFF2-40B4-BE49-F238E27FC236}">
                <a16:creationId xmlns:a16="http://schemas.microsoft.com/office/drawing/2014/main" id="{E94566CB-A966-6CCE-4F89-B10A2EC046A3}"/>
              </a:ext>
            </a:extLst>
          </p:cNvPr>
          <p:cNvSpPr>
            <a:spLocks noGrp="1"/>
          </p:cNvSpPr>
          <p:nvPr>
            <p:ph type="sldNum" sz="quarter" idx="12"/>
          </p:nvPr>
        </p:nvSpPr>
        <p:spPr/>
        <p:txBody>
          <a:bodyPr/>
          <a:lstStyle/>
          <a:p>
            <a:fld id="{6E9F442E-095D-414B-A3C1-4D7C903EC540}" type="slidenum">
              <a:rPr lang="uk-UA" smtClean="0"/>
              <a:pPr/>
              <a:t>32</a:t>
            </a:fld>
            <a:endParaRPr lang="uk-UA" dirty="0"/>
          </a:p>
        </p:txBody>
      </p:sp>
      <p:sp>
        <p:nvSpPr>
          <p:cNvPr id="4" name="Title 3">
            <a:extLst>
              <a:ext uri="{FF2B5EF4-FFF2-40B4-BE49-F238E27FC236}">
                <a16:creationId xmlns:a16="http://schemas.microsoft.com/office/drawing/2014/main" id="{2ED8CAA5-B091-BD6B-6BA3-5FC685AD3A6D}"/>
              </a:ext>
            </a:extLst>
          </p:cNvPr>
          <p:cNvSpPr>
            <a:spLocks noGrp="1"/>
          </p:cNvSpPr>
          <p:nvPr>
            <p:ph type="title"/>
          </p:nvPr>
        </p:nvSpPr>
        <p:spPr>
          <a:xfrm>
            <a:off x="425324" y="648410"/>
            <a:ext cx="5894832" cy="332514"/>
          </a:xfrm>
        </p:spPr>
        <p:txBody>
          <a:bodyPr>
            <a:normAutofit fontScale="90000"/>
          </a:bodyPr>
          <a:lstStyle/>
          <a:p>
            <a:r>
              <a:rPr lang="en-US" dirty="0"/>
              <a:t>Lockouts</a:t>
            </a:r>
          </a:p>
        </p:txBody>
      </p:sp>
      <p:pic>
        <p:nvPicPr>
          <p:cNvPr id="7" name="Picture 6">
            <a:extLst>
              <a:ext uri="{FF2B5EF4-FFF2-40B4-BE49-F238E27FC236}">
                <a16:creationId xmlns:a16="http://schemas.microsoft.com/office/drawing/2014/main" id="{92FB9A4C-1F5A-3D40-B05A-73232DE7E5BC}"/>
              </a:ext>
            </a:extLst>
          </p:cNvPr>
          <p:cNvPicPr>
            <a:picLocks noChangeAspect="1"/>
          </p:cNvPicPr>
          <p:nvPr/>
        </p:nvPicPr>
        <p:blipFill>
          <a:blip r:embed="rId2"/>
          <a:stretch>
            <a:fillRect/>
          </a:stretch>
        </p:blipFill>
        <p:spPr>
          <a:xfrm>
            <a:off x="5693626" y="879055"/>
            <a:ext cx="5833948" cy="2418129"/>
          </a:xfrm>
          <a:prstGeom prst="rect">
            <a:avLst/>
          </a:prstGeom>
        </p:spPr>
      </p:pic>
      <p:sp>
        <p:nvSpPr>
          <p:cNvPr id="10" name="TextBox 9">
            <a:extLst>
              <a:ext uri="{FF2B5EF4-FFF2-40B4-BE49-F238E27FC236}">
                <a16:creationId xmlns:a16="http://schemas.microsoft.com/office/drawing/2014/main" id="{03597DA2-C52D-33D6-024C-04A039861CE5}"/>
              </a:ext>
            </a:extLst>
          </p:cNvPr>
          <p:cNvSpPr txBox="1"/>
          <p:nvPr/>
        </p:nvSpPr>
        <p:spPr>
          <a:xfrm>
            <a:off x="5693626" y="3527829"/>
            <a:ext cx="5833948" cy="1723549"/>
          </a:xfrm>
          <a:prstGeom prst="rect">
            <a:avLst/>
          </a:prstGeom>
          <a:noFill/>
          <a:ln w="57150">
            <a:noFill/>
          </a:ln>
        </p:spPr>
        <p:txBody>
          <a:bodyPr wrap="square">
            <a:spAutoFit/>
          </a:bodyPr>
          <a:lstStyle/>
          <a:p>
            <a:pPr indent="-100584">
              <a:spcAft>
                <a:spcPts val="1200"/>
              </a:spcAft>
              <a:buFont typeface="Arial" panose="020B0604020202020204" pitchFamily="34" charset="0"/>
              <a:buChar char="•"/>
            </a:pPr>
            <a:r>
              <a:rPr lang="en-US" sz="1600" dirty="0">
                <a:solidFill>
                  <a:schemeClr val="bg2">
                    <a:lumMod val="25000"/>
                  </a:schemeClr>
                </a:solidFill>
                <a:latin typeface="+mn-lt"/>
              </a:rPr>
              <a:t>In this example, CPT code 90791 cannot be claimed with 90792 and there are no modifiers that can be used to create an exception, since there is no asterisk on 90792 in the Lockout column.</a:t>
            </a:r>
          </a:p>
          <a:p>
            <a:pPr indent="-100584">
              <a:buFont typeface="Arial" panose="020B0604020202020204" pitchFamily="34" charset="0"/>
              <a:buChar char="•"/>
            </a:pPr>
            <a:r>
              <a:rPr lang="en-US" sz="1600" dirty="0">
                <a:solidFill>
                  <a:schemeClr val="bg2">
                    <a:lumMod val="25000"/>
                  </a:schemeClr>
                </a:solidFill>
                <a:latin typeface="+mn-lt"/>
              </a:rPr>
              <a:t>CPT code 90791 also cannot be claimed with CPT code 90839 and 90840, however, since there is an asterisk on these codes, an appropriate modifier can be used to override this Lockout. </a:t>
            </a:r>
          </a:p>
        </p:txBody>
      </p:sp>
    </p:spTree>
    <p:extLst>
      <p:ext uri="{BB962C8B-B14F-4D97-AF65-F5344CB8AC3E}">
        <p14:creationId xmlns:p14="http://schemas.microsoft.com/office/powerpoint/2010/main" val="376439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70CE-D2CA-5B08-CCA2-79DBDDABA6A9}"/>
              </a:ext>
            </a:extLst>
          </p:cNvPr>
          <p:cNvSpPr>
            <a:spLocks noGrp="1"/>
          </p:cNvSpPr>
          <p:nvPr>
            <p:ph type="title"/>
          </p:nvPr>
        </p:nvSpPr>
        <p:spPr>
          <a:xfrm>
            <a:off x="698396" y="356068"/>
            <a:ext cx="5894832" cy="864778"/>
          </a:xfrm>
        </p:spPr>
        <p:txBody>
          <a:bodyPr>
            <a:normAutofit/>
          </a:bodyPr>
          <a:lstStyle/>
          <a:p>
            <a:r>
              <a:rPr lang="en-US" dirty="0"/>
              <a:t>Modifiers</a:t>
            </a:r>
          </a:p>
        </p:txBody>
      </p:sp>
      <p:sp>
        <p:nvSpPr>
          <p:cNvPr id="3" name="Content Placeholder 2">
            <a:extLst>
              <a:ext uri="{FF2B5EF4-FFF2-40B4-BE49-F238E27FC236}">
                <a16:creationId xmlns:a16="http://schemas.microsoft.com/office/drawing/2014/main" id="{121157D3-F8C6-E2D8-2FFD-856BA12DC302}"/>
              </a:ext>
            </a:extLst>
          </p:cNvPr>
          <p:cNvSpPr>
            <a:spLocks noGrp="1"/>
          </p:cNvSpPr>
          <p:nvPr>
            <p:ph idx="1"/>
          </p:nvPr>
        </p:nvSpPr>
        <p:spPr>
          <a:xfrm>
            <a:off x="967755" y="1057018"/>
            <a:ext cx="9888087" cy="4239894"/>
          </a:xfrm>
        </p:spPr>
        <p:txBody>
          <a:bodyPr>
            <a:noAutofit/>
          </a:bodyPr>
          <a:lstStyle/>
          <a:p>
            <a:r>
              <a:rPr lang="en-US" sz="1800" dirty="0">
                <a:latin typeface="+mn-lt"/>
              </a:rPr>
              <a:t>Modifiers provide a way to indicate that a service or procedure performed was </a:t>
            </a:r>
            <a:r>
              <a:rPr lang="en-US" sz="1800" b="1" dirty="0">
                <a:latin typeface="+mn-lt"/>
              </a:rPr>
              <a:t>altered</a:t>
            </a:r>
            <a:r>
              <a:rPr lang="en-US" sz="1800" dirty="0">
                <a:latin typeface="+mn-lt"/>
              </a:rPr>
              <a:t> by some specific circumstance </a:t>
            </a:r>
            <a:r>
              <a:rPr lang="en-US" sz="1800" b="1" dirty="0">
                <a:latin typeface="+mn-lt"/>
              </a:rPr>
              <a:t>but not changed in its definition or code</a:t>
            </a:r>
            <a:r>
              <a:rPr lang="en-US" sz="1800" dirty="0">
                <a:latin typeface="+mn-lt"/>
              </a:rPr>
              <a:t>. </a:t>
            </a:r>
          </a:p>
          <a:p>
            <a:r>
              <a:rPr lang="en-US" sz="1800" dirty="0">
                <a:latin typeface="+mn-lt"/>
              </a:rPr>
              <a:t>Modifiers will not impact how much a service is reimbursed but may impact how a service should be billed and/or who pays for the service.</a:t>
            </a:r>
          </a:p>
          <a:p>
            <a:pPr>
              <a:spcAft>
                <a:spcPts val="600"/>
              </a:spcAft>
            </a:pPr>
            <a:r>
              <a:rPr lang="en-US" sz="1800" dirty="0">
                <a:latin typeface="+mn-lt"/>
              </a:rPr>
              <a:t>SmartCare is being programmed to apply most modifiers automatically or to prompt the user to apply the appropriate modifier.</a:t>
            </a:r>
          </a:p>
          <a:p>
            <a:pPr>
              <a:spcAft>
                <a:spcPts val="600"/>
              </a:spcAft>
            </a:pPr>
            <a:r>
              <a:rPr lang="en-US" sz="1800" dirty="0">
                <a:latin typeface="+mn-lt"/>
              </a:rPr>
              <a:t>Information will be communicated to providers about this SmartCare functionality, once it becomes available. </a:t>
            </a:r>
          </a:p>
          <a:p>
            <a:endParaRPr lang="en-US" sz="1800" dirty="0">
              <a:latin typeface="+mn-lt"/>
            </a:endParaRPr>
          </a:p>
          <a:p>
            <a:pPr indent="0">
              <a:buNone/>
            </a:pPr>
            <a:endParaRPr lang="en-US" sz="1600" dirty="0"/>
          </a:p>
          <a:p>
            <a:pPr lvl="1" indent="0">
              <a:buNone/>
            </a:pPr>
            <a:r>
              <a:rPr lang="en-US" sz="1600" i="0" dirty="0">
                <a:solidFill>
                  <a:schemeClr val="bg2">
                    <a:lumMod val="25000"/>
                  </a:schemeClr>
                </a:solidFill>
                <a:latin typeface="+mn-lt"/>
              </a:rPr>
              <a:t>Examples</a:t>
            </a:r>
            <a:r>
              <a:rPr lang="en-US" sz="1600" dirty="0"/>
              <a:t>:</a:t>
            </a:r>
          </a:p>
        </p:txBody>
      </p:sp>
      <p:graphicFrame>
        <p:nvGraphicFramePr>
          <p:cNvPr id="6" name="Table 6">
            <a:extLst>
              <a:ext uri="{FF2B5EF4-FFF2-40B4-BE49-F238E27FC236}">
                <a16:creationId xmlns:a16="http://schemas.microsoft.com/office/drawing/2014/main" id="{7C080029-2121-3690-C405-4D9AB22C0EFE}"/>
              </a:ext>
            </a:extLst>
          </p:cNvPr>
          <p:cNvGraphicFramePr>
            <a:graphicFrameLocks noGrp="1"/>
          </p:cNvGraphicFramePr>
          <p:nvPr>
            <p:extLst>
              <p:ext uri="{D42A27DB-BD31-4B8C-83A1-F6EECF244321}">
                <p14:modId xmlns:p14="http://schemas.microsoft.com/office/powerpoint/2010/main" val="645018439"/>
              </p:ext>
            </p:extLst>
          </p:nvPr>
        </p:nvGraphicFramePr>
        <p:xfrm>
          <a:off x="3069074" y="4277463"/>
          <a:ext cx="8155171" cy="1701968"/>
        </p:xfrm>
        <a:graphic>
          <a:graphicData uri="http://schemas.openxmlformats.org/drawingml/2006/table">
            <a:tbl>
              <a:tblPr firstRow="1" bandRow="1">
                <a:tableStyleId>{5C22544A-7EE6-4342-B048-85BDC9FD1C3A}</a:tableStyleId>
              </a:tblPr>
              <a:tblGrid>
                <a:gridCol w="920203">
                  <a:extLst>
                    <a:ext uri="{9D8B030D-6E8A-4147-A177-3AD203B41FA5}">
                      <a16:colId xmlns:a16="http://schemas.microsoft.com/office/drawing/2014/main" val="2790829008"/>
                    </a:ext>
                  </a:extLst>
                </a:gridCol>
                <a:gridCol w="1098503">
                  <a:extLst>
                    <a:ext uri="{9D8B030D-6E8A-4147-A177-3AD203B41FA5}">
                      <a16:colId xmlns:a16="http://schemas.microsoft.com/office/drawing/2014/main" val="3435123789"/>
                    </a:ext>
                  </a:extLst>
                </a:gridCol>
                <a:gridCol w="6136465">
                  <a:extLst>
                    <a:ext uri="{9D8B030D-6E8A-4147-A177-3AD203B41FA5}">
                      <a16:colId xmlns:a16="http://schemas.microsoft.com/office/drawing/2014/main" val="519357813"/>
                    </a:ext>
                  </a:extLst>
                </a:gridCol>
              </a:tblGrid>
              <a:tr h="298726">
                <a:tc>
                  <a:txBody>
                    <a:bodyPr/>
                    <a:lstStyle/>
                    <a:p>
                      <a:r>
                        <a:rPr lang="en-US" sz="1600" dirty="0"/>
                        <a:t>Modifier</a:t>
                      </a:r>
                    </a:p>
                  </a:txBody>
                  <a:tcPr/>
                </a:tc>
                <a:tc>
                  <a:txBody>
                    <a:bodyPr/>
                    <a:lstStyle/>
                    <a:p>
                      <a:r>
                        <a:rPr lang="en-US" sz="1600" dirty="0"/>
                        <a:t>Definition</a:t>
                      </a:r>
                    </a:p>
                  </a:txBody>
                  <a:tcPr/>
                </a:tc>
                <a:tc>
                  <a:txBody>
                    <a:bodyPr/>
                    <a:lstStyle/>
                    <a:p>
                      <a:r>
                        <a:rPr lang="en-US" sz="1600" dirty="0"/>
                        <a:t>When to Use</a:t>
                      </a:r>
                    </a:p>
                  </a:txBody>
                  <a:tcPr/>
                </a:tc>
                <a:extLst>
                  <a:ext uri="{0D108BD9-81ED-4DB2-BD59-A6C34878D82A}">
                    <a16:rowId xmlns:a16="http://schemas.microsoft.com/office/drawing/2014/main" val="2466979497"/>
                  </a:ext>
                </a:extLst>
              </a:tr>
              <a:tr h="461667">
                <a:tc>
                  <a:txBody>
                    <a:bodyPr/>
                    <a:lstStyle/>
                    <a:p>
                      <a:r>
                        <a:rPr lang="en-US" sz="1400" b="0" dirty="0">
                          <a:solidFill>
                            <a:schemeClr val="tx1"/>
                          </a:solidFill>
                        </a:rPr>
                        <a:t>HQ</a:t>
                      </a:r>
                    </a:p>
                  </a:txBody>
                  <a:tcPr/>
                </a:tc>
                <a:tc>
                  <a:txBody>
                    <a:bodyPr/>
                    <a:lstStyle/>
                    <a:p>
                      <a:r>
                        <a:rPr lang="en-US" sz="1400" b="0" dirty="0">
                          <a:solidFill>
                            <a:schemeClr val="tx1"/>
                          </a:solidFill>
                        </a:rPr>
                        <a:t>Group Setting</a:t>
                      </a:r>
                    </a:p>
                  </a:txBody>
                  <a:tcPr/>
                </a:tc>
                <a:tc>
                  <a:txBody>
                    <a:bodyPr/>
                    <a:lstStyle/>
                    <a:p>
                      <a:r>
                        <a:rPr lang="en-US" sz="1400" b="0" dirty="0">
                          <a:solidFill>
                            <a:schemeClr val="tx1"/>
                          </a:solidFill>
                        </a:rPr>
                        <a:t>Use this modifier to indicate that a therapy service was provided in a group setting.</a:t>
                      </a:r>
                    </a:p>
                  </a:txBody>
                  <a:tcPr/>
                </a:tc>
                <a:extLst>
                  <a:ext uri="{0D108BD9-81ED-4DB2-BD59-A6C34878D82A}">
                    <a16:rowId xmlns:a16="http://schemas.microsoft.com/office/drawing/2014/main" val="168760386"/>
                  </a:ext>
                </a:extLst>
              </a:tr>
              <a:tr h="848528">
                <a:tc>
                  <a:txBody>
                    <a:bodyPr/>
                    <a:lstStyle/>
                    <a:p>
                      <a:r>
                        <a:rPr lang="en-US" sz="1400" b="0" dirty="0">
                          <a:solidFill>
                            <a:schemeClr val="tx1"/>
                          </a:solidFill>
                        </a:rPr>
                        <a:t>HL</a:t>
                      </a:r>
                    </a:p>
                  </a:txBody>
                  <a:tcPr/>
                </a:tc>
                <a:tc>
                  <a:txBody>
                    <a:bodyPr/>
                    <a:lstStyle/>
                    <a:p>
                      <a:r>
                        <a:rPr lang="en-US" sz="1400" b="0" dirty="0">
                          <a:solidFill>
                            <a:schemeClr val="tx1"/>
                          </a:solidFill>
                        </a:rPr>
                        <a:t>Intern</a:t>
                      </a:r>
                    </a:p>
                  </a:txBody>
                  <a:tcPr/>
                </a:tc>
                <a:tc>
                  <a:txBody>
                    <a:bodyPr/>
                    <a:lstStyle/>
                    <a:p>
                      <a:r>
                        <a:rPr lang="en-US" sz="1400" b="0" dirty="0">
                          <a:solidFill>
                            <a:schemeClr val="tx1"/>
                          </a:solidFill>
                        </a:rPr>
                        <a:t>Use this modifier when the service was performed by a registered, pre-licensed MH professional working in a clinical setting under supervision.</a:t>
                      </a:r>
                    </a:p>
                  </a:txBody>
                  <a:tcPr/>
                </a:tc>
                <a:extLst>
                  <a:ext uri="{0D108BD9-81ED-4DB2-BD59-A6C34878D82A}">
                    <a16:rowId xmlns:a16="http://schemas.microsoft.com/office/drawing/2014/main" val="1164479350"/>
                  </a:ext>
                </a:extLst>
              </a:tr>
            </a:tbl>
          </a:graphicData>
        </a:graphic>
      </p:graphicFrame>
    </p:spTree>
    <p:extLst>
      <p:ext uri="{BB962C8B-B14F-4D97-AF65-F5344CB8AC3E}">
        <p14:creationId xmlns:p14="http://schemas.microsoft.com/office/powerpoint/2010/main" val="269897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4601A85-CAFE-0404-7365-95FFAED04523}"/>
              </a:ext>
            </a:extLst>
          </p:cNvPr>
          <p:cNvSpPr>
            <a:spLocks noGrp="1"/>
          </p:cNvSpPr>
          <p:nvPr>
            <p:ph type="title"/>
          </p:nvPr>
        </p:nvSpPr>
        <p:spPr>
          <a:xfrm>
            <a:off x="4038600" y="2788568"/>
            <a:ext cx="7644627" cy="2751086"/>
          </a:xfrm>
        </p:spPr>
        <p:txBody>
          <a:bodyPr vert="horz" lIns="91440" tIns="45720" rIns="91440" bIns="45720" rtlCol="0" anchor="b">
            <a:normAutofit/>
          </a:bodyPr>
          <a:lstStyle/>
          <a:p>
            <a:pPr algn="r"/>
            <a:r>
              <a:rPr lang="en-US" sz="2900" dirty="0">
                <a:solidFill>
                  <a:srgbClr val="33AB7E"/>
                </a:solidFill>
                <a:latin typeface="+mn-lt"/>
              </a:rPr>
              <a:t>Clarification of Specific Service Codes and Frequently Asked Questions</a:t>
            </a:r>
            <a:br>
              <a:rPr lang="en-US" sz="2900" dirty="0">
                <a:solidFill>
                  <a:srgbClr val="33AB7E"/>
                </a:solidFill>
                <a:latin typeface="+mn-lt"/>
              </a:rPr>
            </a:br>
            <a:br>
              <a:rPr lang="en-US" sz="2400" dirty="0">
                <a:solidFill>
                  <a:srgbClr val="33AB7E"/>
                </a:solidFill>
              </a:rPr>
            </a:br>
            <a:endParaRPr lang="en-US" sz="2400" dirty="0">
              <a:solidFill>
                <a:srgbClr val="33AB7E"/>
              </a:solidFill>
            </a:endParaRPr>
          </a:p>
        </p:txBody>
      </p:sp>
      <p:sp>
        <p:nvSpPr>
          <p:cNvPr id="3" name="Slide Number Placeholder 2">
            <a:extLst>
              <a:ext uri="{FF2B5EF4-FFF2-40B4-BE49-F238E27FC236}">
                <a16:creationId xmlns:a16="http://schemas.microsoft.com/office/drawing/2014/main" id="{97D334D2-8F59-C0AF-6ABE-85F7D32F8A0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34</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8196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15EBC-E6C6-8EA7-D258-E248AF8C3B00}"/>
              </a:ext>
            </a:extLst>
          </p:cNvPr>
          <p:cNvSpPr>
            <a:spLocks noGrp="1"/>
          </p:cNvSpPr>
          <p:nvPr>
            <p:ph idx="1"/>
          </p:nvPr>
        </p:nvSpPr>
        <p:spPr>
          <a:xfrm>
            <a:off x="499922" y="950004"/>
            <a:ext cx="10215525" cy="3162404"/>
          </a:xfrm>
        </p:spPr>
        <p:txBody>
          <a:bodyPr/>
          <a:lstStyle/>
          <a:p>
            <a:r>
              <a:rPr lang="en-US" sz="1800" dirty="0">
                <a:latin typeface="+mn-lt"/>
              </a:rPr>
              <a:t>Group services can be claimed using specific CPT Codes and if needed, can be extended using G2212 plus the HQ Modifier.</a:t>
            </a:r>
            <a:endParaRPr lang="en-US" sz="1800" i="0" dirty="0">
              <a:latin typeface="+mn-lt"/>
              <a:ea typeface="+mn-ea"/>
              <a:cs typeface="+mn-cs"/>
            </a:endParaRPr>
          </a:p>
          <a:p>
            <a:r>
              <a:rPr lang="en-US" sz="1800" dirty="0">
                <a:latin typeface="+mn-lt"/>
              </a:rPr>
              <a:t>Additionally, some SMHS procedure codes (</a:t>
            </a:r>
            <a:r>
              <a:rPr lang="en-US" sz="1800" kern="1200" dirty="0">
                <a:effectLst/>
                <a:latin typeface="+mn-lt"/>
                <a:ea typeface="+mn-ea"/>
                <a:cs typeface="+mn-cs"/>
              </a:rPr>
              <a:t>H0034, H2014, and H2017) </a:t>
            </a:r>
            <a:r>
              <a:rPr lang="en-US" sz="1800" dirty="0">
                <a:latin typeface="+mn-lt"/>
              </a:rPr>
              <a:t>allow the use of the HQ Modifier to indicate they were group sessions. This option is currently pending a fix from the State. </a:t>
            </a:r>
          </a:p>
          <a:p>
            <a:r>
              <a:rPr lang="en-US" sz="1800" dirty="0">
                <a:latin typeface="+mn-lt"/>
              </a:rPr>
              <a:t>Claims should be submitted separately for each beneficiary receiving group therapy as follows:</a:t>
            </a:r>
          </a:p>
          <a:p>
            <a:pPr lvl="1"/>
            <a:r>
              <a:rPr lang="en-US" sz="1800" i="0" dirty="0">
                <a:solidFill>
                  <a:schemeClr val="bg2">
                    <a:lumMod val="25000"/>
                  </a:schemeClr>
                </a:solidFill>
                <a:latin typeface="+mn-lt"/>
                <a:ea typeface="+mn-ea"/>
                <a:cs typeface="+mn-cs"/>
              </a:rPr>
              <a:t>Enter </a:t>
            </a:r>
            <a:r>
              <a:rPr lang="en-US" sz="1800" i="0" u="sng" dirty="0">
                <a:solidFill>
                  <a:schemeClr val="bg2">
                    <a:lumMod val="25000"/>
                  </a:schemeClr>
                </a:solidFill>
                <a:latin typeface="+mn-lt"/>
                <a:ea typeface="+mn-ea"/>
                <a:cs typeface="+mn-cs"/>
              </a:rPr>
              <a:t>total face-to-face </a:t>
            </a:r>
            <a:r>
              <a:rPr lang="en-US" sz="1800" i="0" dirty="0">
                <a:solidFill>
                  <a:schemeClr val="bg2">
                    <a:lumMod val="25000"/>
                  </a:schemeClr>
                </a:solidFill>
                <a:latin typeface="+mn-lt"/>
                <a:ea typeface="+mn-ea"/>
                <a:cs typeface="+mn-cs"/>
              </a:rPr>
              <a:t>time on </a:t>
            </a:r>
            <a:r>
              <a:rPr lang="en-US" sz="1800" i="0" u="sng" dirty="0">
                <a:solidFill>
                  <a:schemeClr val="bg2">
                    <a:lumMod val="25000"/>
                  </a:schemeClr>
                </a:solidFill>
                <a:latin typeface="+mn-lt"/>
                <a:ea typeface="+mn-ea"/>
                <a:cs typeface="+mn-cs"/>
              </a:rPr>
              <a:t>each</a:t>
            </a:r>
            <a:r>
              <a:rPr lang="en-US" sz="1800" i="0" dirty="0">
                <a:solidFill>
                  <a:schemeClr val="bg2">
                    <a:lumMod val="25000"/>
                  </a:schemeClr>
                </a:solidFill>
                <a:latin typeface="+mn-lt"/>
                <a:ea typeface="+mn-ea"/>
                <a:cs typeface="+mn-cs"/>
              </a:rPr>
              <a:t> beneficiary claim.</a:t>
            </a:r>
          </a:p>
          <a:p>
            <a:pPr lvl="1"/>
            <a:r>
              <a:rPr lang="en-US" sz="1800" i="0" dirty="0">
                <a:solidFill>
                  <a:schemeClr val="bg2">
                    <a:lumMod val="25000"/>
                  </a:schemeClr>
                </a:solidFill>
                <a:latin typeface="+mn-lt"/>
                <a:ea typeface="+mn-ea"/>
                <a:cs typeface="+mn-cs"/>
              </a:rPr>
              <a:t>Enter </a:t>
            </a:r>
            <a:r>
              <a:rPr lang="en-US" sz="1800" i="0" u="sng" dirty="0">
                <a:solidFill>
                  <a:schemeClr val="bg2">
                    <a:lumMod val="25000"/>
                  </a:schemeClr>
                </a:solidFill>
                <a:latin typeface="+mn-lt"/>
                <a:ea typeface="+mn-ea"/>
                <a:cs typeface="+mn-cs"/>
              </a:rPr>
              <a:t>total travel time </a:t>
            </a:r>
            <a:r>
              <a:rPr lang="en-US" sz="1800" i="0" dirty="0">
                <a:solidFill>
                  <a:schemeClr val="bg2">
                    <a:lumMod val="25000"/>
                  </a:schemeClr>
                </a:solidFill>
                <a:latin typeface="+mn-lt"/>
                <a:ea typeface="+mn-ea"/>
                <a:cs typeface="+mn-cs"/>
              </a:rPr>
              <a:t>for the service on </a:t>
            </a:r>
            <a:r>
              <a:rPr lang="en-US" sz="1800" i="0" u="sng" dirty="0">
                <a:solidFill>
                  <a:schemeClr val="bg2">
                    <a:lumMod val="25000"/>
                  </a:schemeClr>
                </a:solidFill>
                <a:latin typeface="+mn-lt"/>
                <a:ea typeface="+mn-ea"/>
                <a:cs typeface="+mn-cs"/>
              </a:rPr>
              <a:t>one</a:t>
            </a:r>
            <a:r>
              <a:rPr lang="en-US" sz="1800" i="0" dirty="0">
                <a:solidFill>
                  <a:schemeClr val="bg2">
                    <a:lumMod val="25000"/>
                  </a:schemeClr>
                </a:solidFill>
                <a:latin typeface="+mn-lt"/>
                <a:ea typeface="+mn-ea"/>
                <a:cs typeface="+mn-cs"/>
              </a:rPr>
              <a:t> of the client service records OR divide evenly between each participant in the group.</a:t>
            </a:r>
          </a:p>
          <a:p>
            <a:pPr lvl="1"/>
            <a:r>
              <a:rPr lang="en-US" sz="1800" i="0" dirty="0">
                <a:solidFill>
                  <a:schemeClr val="bg2">
                    <a:lumMod val="25000"/>
                  </a:schemeClr>
                </a:solidFill>
                <a:latin typeface="+mn-lt"/>
                <a:ea typeface="+mn-ea"/>
                <a:cs typeface="+mn-cs"/>
              </a:rPr>
              <a:t>Enter </a:t>
            </a:r>
            <a:r>
              <a:rPr lang="en-US" sz="1800" i="0" u="sng" dirty="0">
                <a:solidFill>
                  <a:schemeClr val="bg2">
                    <a:lumMod val="25000"/>
                  </a:schemeClr>
                </a:solidFill>
                <a:latin typeface="+mn-lt"/>
                <a:ea typeface="+mn-ea"/>
                <a:cs typeface="+mn-cs"/>
              </a:rPr>
              <a:t>individual documentation time </a:t>
            </a:r>
            <a:r>
              <a:rPr lang="en-US" sz="1800" i="0" dirty="0">
                <a:solidFill>
                  <a:schemeClr val="bg2">
                    <a:lumMod val="25000"/>
                  </a:schemeClr>
                </a:solidFill>
                <a:latin typeface="+mn-lt"/>
                <a:ea typeface="+mn-ea"/>
                <a:cs typeface="+mn-cs"/>
              </a:rPr>
              <a:t>for each client separately on each participant’s service.</a:t>
            </a:r>
          </a:p>
          <a:p>
            <a:endParaRPr lang="en-US" sz="1800" dirty="0">
              <a:solidFill>
                <a:srgbClr val="FF0000"/>
              </a:solidFill>
              <a:latin typeface="+mn-lt"/>
            </a:endParaRPr>
          </a:p>
        </p:txBody>
      </p:sp>
      <p:sp>
        <p:nvSpPr>
          <p:cNvPr id="3" name="Slide Number Placeholder 2">
            <a:extLst>
              <a:ext uri="{FF2B5EF4-FFF2-40B4-BE49-F238E27FC236}">
                <a16:creationId xmlns:a16="http://schemas.microsoft.com/office/drawing/2014/main" id="{42A05A4C-9523-ECC7-955F-8C8F1C9ADECA}"/>
              </a:ext>
            </a:extLst>
          </p:cNvPr>
          <p:cNvSpPr>
            <a:spLocks noGrp="1"/>
          </p:cNvSpPr>
          <p:nvPr>
            <p:ph type="sldNum" sz="quarter" idx="12"/>
          </p:nvPr>
        </p:nvSpPr>
        <p:spPr/>
        <p:txBody>
          <a:bodyPr/>
          <a:lstStyle/>
          <a:p>
            <a:fld id="{6E9F442E-095D-414B-A3C1-4D7C903EC540}" type="slidenum">
              <a:rPr lang="uk-UA" smtClean="0"/>
              <a:pPr/>
              <a:t>35</a:t>
            </a:fld>
            <a:endParaRPr lang="uk-UA" dirty="0"/>
          </a:p>
        </p:txBody>
      </p:sp>
      <p:sp>
        <p:nvSpPr>
          <p:cNvPr id="4" name="Title 3">
            <a:extLst>
              <a:ext uri="{FF2B5EF4-FFF2-40B4-BE49-F238E27FC236}">
                <a16:creationId xmlns:a16="http://schemas.microsoft.com/office/drawing/2014/main" id="{074566F6-ED07-D90C-405B-210788A0BB75}"/>
              </a:ext>
            </a:extLst>
          </p:cNvPr>
          <p:cNvSpPr>
            <a:spLocks noGrp="1"/>
          </p:cNvSpPr>
          <p:nvPr>
            <p:ph type="title"/>
          </p:nvPr>
        </p:nvSpPr>
        <p:spPr>
          <a:xfrm>
            <a:off x="499922" y="300979"/>
            <a:ext cx="5894832" cy="652488"/>
          </a:xfrm>
        </p:spPr>
        <p:txBody>
          <a:bodyPr>
            <a:normAutofit fontScale="90000"/>
          </a:bodyPr>
          <a:lstStyle/>
          <a:p>
            <a:r>
              <a:rPr lang="en-US" dirty="0"/>
              <a:t>How do we claim for group services?</a:t>
            </a:r>
          </a:p>
        </p:txBody>
      </p:sp>
      <p:sp>
        <p:nvSpPr>
          <p:cNvPr id="7" name="TextBox 6">
            <a:extLst>
              <a:ext uri="{FF2B5EF4-FFF2-40B4-BE49-F238E27FC236}">
                <a16:creationId xmlns:a16="http://schemas.microsoft.com/office/drawing/2014/main" id="{83AE0938-FCE6-9548-017D-9A6EAE243FA5}"/>
              </a:ext>
            </a:extLst>
          </p:cNvPr>
          <p:cNvSpPr txBox="1"/>
          <p:nvPr/>
        </p:nvSpPr>
        <p:spPr>
          <a:xfrm>
            <a:off x="8347828" y="4413059"/>
            <a:ext cx="3649625" cy="1323439"/>
          </a:xfrm>
          <a:prstGeom prst="rect">
            <a:avLst/>
          </a:prstGeom>
          <a:noFill/>
        </p:spPr>
        <p:txBody>
          <a:bodyPr wrap="square">
            <a:spAutoFit/>
          </a:bodyPr>
          <a:lstStyle/>
          <a:p>
            <a:r>
              <a:rPr lang="en-US" sz="1600" dirty="0">
                <a:solidFill>
                  <a:schemeClr val="bg2">
                    <a:lumMod val="25000"/>
                  </a:schemeClr>
                </a:solidFill>
                <a:latin typeface="+mn-lt"/>
              </a:rPr>
              <a:t>Note: Currently group service rates are calculated based on the number of participants in the group. Starting 7/1/23, DHCS will automatically adjust the rate for group therapy by 4.5. </a:t>
            </a:r>
            <a:endParaRPr lang="en-US" sz="1600" dirty="0">
              <a:solidFill>
                <a:schemeClr val="bg2">
                  <a:lumMod val="25000"/>
                </a:schemeClr>
              </a:solidFill>
              <a:highlight>
                <a:srgbClr val="00FFFF"/>
              </a:highlight>
              <a:latin typeface="+mn-lt"/>
            </a:endParaRPr>
          </a:p>
        </p:txBody>
      </p:sp>
      <p:pic>
        <p:nvPicPr>
          <p:cNvPr id="6" name="Picture 5">
            <a:extLst>
              <a:ext uri="{FF2B5EF4-FFF2-40B4-BE49-F238E27FC236}">
                <a16:creationId xmlns:a16="http://schemas.microsoft.com/office/drawing/2014/main" id="{E50106CE-CEDC-C1B4-30B0-6836DED3C191}"/>
              </a:ext>
            </a:extLst>
          </p:cNvPr>
          <p:cNvPicPr>
            <a:picLocks noChangeAspect="1"/>
          </p:cNvPicPr>
          <p:nvPr/>
        </p:nvPicPr>
        <p:blipFill>
          <a:blip r:embed="rId2"/>
          <a:stretch>
            <a:fillRect/>
          </a:stretch>
        </p:blipFill>
        <p:spPr>
          <a:xfrm>
            <a:off x="1050851" y="4017503"/>
            <a:ext cx="6858000" cy="211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639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D5DFF-FAC9-BB0E-C4F8-AA8AFF769260}"/>
              </a:ext>
            </a:extLst>
          </p:cNvPr>
          <p:cNvSpPr>
            <a:spLocks noGrp="1"/>
          </p:cNvSpPr>
          <p:nvPr>
            <p:ph idx="1"/>
          </p:nvPr>
        </p:nvSpPr>
        <p:spPr>
          <a:xfrm>
            <a:off x="454961" y="2053114"/>
            <a:ext cx="5641039" cy="2746393"/>
          </a:xfrm>
        </p:spPr>
        <p:txBody>
          <a:bodyPr/>
          <a:lstStyle/>
          <a:p>
            <a:pPr>
              <a:spcAft>
                <a:spcPts val="600"/>
              </a:spcAft>
            </a:pPr>
            <a:r>
              <a:rPr lang="en-US" sz="1800" dirty="0">
                <a:latin typeface="+mn-lt"/>
              </a:rPr>
              <a:t>The Reference Guides provided can be sorted by Service Category.</a:t>
            </a:r>
          </a:p>
          <a:p>
            <a:pPr>
              <a:spcAft>
                <a:spcPts val="600"/>
              </a:spcAft>
            </a:pPr>
            <a:r>
              <a:rPr lang="en-US" sz="1800" dirty="0">
                <a:latin typeface="+mn-lt"/>
              </a:rPr>
              <a:t>Search for “Referral Codes” for SMHS, or “Care Coordination Codes” for DMC-ODS, to find appropriate Brokerage/Case Management services.</a:t>
            </a:r>
          </a:p>
          <a:p>
            <a:pPr>
              <a:spcAft>
                <a:spcPts val="600"/>
              </a:spcAft>
            </a:pPr>
            <a:r>
              <a:rPr lang="en-US" sz="1800" dirty="0">
                <a:latin typeface="+mn-lt"/>
              </a:rPr>
              <a:t>Targeted Case Management is a service that assists a beneficiary to access needed medical, educational, social, prevocational, vocational, rehabilitative or other community services. </a:t>
            </a:r>
          </a:p>
        </p:txBody>
      </p:sp>
      <p:sp>
        <p:nvSpPr>
          <p:cNvPr id="3" name="Slide Number Placeholder 2">
            <a:extLst>
              <a:ext uri="{FF2B5EF4-FFF2-40B4-BE49-F238E27FC236}">
                <a16:creationId xmlns:a16="http://schemas.microsoft.com/office/drawing/2014/main" id="{6274723C-A724-663E-5865-9309F810FF5B}"/>
              </a:ext>
            </a:extLst>
          </p:cNvPr>
          <p:cNvSpPr>
            <a:spLocks noGrp="1"/>
          </p:cNvSpPr>
          <p:nvPr>
            <p:ph type="sldNum" sz="quarter" idx="12"/>
          </p:nvPr>
        </p:nvSpPr>
        <p:spPr/>
        <p:txBody>
          <a:bodyPr/>
          <a:lstStyle/>
          <a:p>
            <a:fld id="{6E9F442E-095D-414B-A3C1-4D7C903EC540}" type="slidenum">
              <a:rPr lang="uk-UA" smtClean="0"/>
              <a:pPr/>
              <a:t>36</a:t>
            </a:fld>
            <a:endParaRPr lang="uk-UA" dirty="0"/>
          </a:p>
        </p:txBody>
      </p:sp>
      <p:sp>
        <p:nvSpPr>
          <p:cNvPr id="4" name="Title 3">
            <a:extLst>
              <a:ext uri="{FF2B5EF4-FFF2-40B4-BE49-F238E27FC236}">
                <a16:creationId xmlns:a16="http://schemas.microsoft.com/office/drawing/2014/main" id="{CE70913B-945A-9708-E2C2-76385DAE511E}"/>
              </a:ext>
            </a:extLst>
          </p:cNvPr>
          <p:cNvSpPr>
            <a:spLocks noGrp="1"/>
          </p:cNvSpPr>
          <p:nvPr>
            <p:ph type="title"/>
          </p:nvPr>
        </p:nvSpPr>
        <p:spPr>
          <a:xfrm>
            <a:off x="448673" y="1058560"/>
            <a:ext cx="9533527" cy="619309"/>
          </a:xfrm>
        </p:spPr>
        <p:txBody>
          <a:bodyPr>
            <a:normAutofit/>
          </a:bodyPr>
          <a:lstStyle/>
          <a:p>
            <a:r>
              <a:rPr lang="en-US" dirty="0"/>
              <a:t>What CPT codes can be used to connect clients to services?</a:t>
            </a:r>
          </a:p>
        </p:txBody>
      </p:sp>
      <p:pic>
        <p:nvPicPr>
          <p:cNvPr id="6" name="Picture 5">
            <a:extLst>
              <a:ext uri="{FF2B5EF4-FFF2-40B4-BE49-F238E27FC236}">
                <a16:creationId xmlns:a16="http://schemas.microsoft.com/office/drawing/2014/main" id="{F8830F6B-EBC1-875E-842F-D8616618AD21}"/>
              </a:ext>
            </a:extLst>
          </p:cNvPr>
          <p:cNvPicPr>
            <a:picLocks noChangeAspect="1"/>
          </p:cNvPicPr>
          <p:nvPr/>
        </p:nvPicPr>
        <p:blipFill>
          <a:blip r:embed="rId2"/>
          <a:stretch>
            <a:fillRect/>
          </a:stretch>
        </p:blipFill>
        <p:spPr>
          <a:xfrm>
            <a:off x="6096000" y="2063321"/>
            <a:ext cx="5762625" cy="2533650"/>
          </a:xfrm>
          <a:prstGeom prst="rect">
            <a:avLst/>
          </a:prstGeom>
        </p:spPr>
      </p:pic>
      <p:sp>
        <p:nvSpPr>
          <p:cNvPr id="8" name="Rectangle: Rounded Corners 7">
            <a:extLst>
              <a:ext uri="{FF2B5EF4-FFF2-40B4-BE49-F238E27FC236}">
                <a16:creationId xmlns:a16="http://schemas.microsoft.com/office/drawing/2014/main" id="{79A919BA-7B71-F4AC-DF9F-EF2B35706693}"/>
              </a:ext>
            </a:extLst>
          </p:cNvPr>
          <p:cNvSpPr/>
          <p:nvPr/>
        </p:nvSpPr>
        <p:spPr>
          <a:xfrm>
            <a:off x="10377087" y="2339606"/>
            <a:ext cx="1106075" cy="27041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4EFD828-8C35-8D25-058E-A4F0C783D74C}"/>
              </a:ext>
            </a:extLst>
          </p:cNvPr>
          <p:cNvPicPr>
            <a:picLocks noChangeAspect="1"/>
          </p:cNvPicPr>
          <p:nvPr/>
        </p:nvPicPr>
        <p:blipFill>
          <a:blip r:embed="rId3"/>
          <a:stretch>
            <a:fillRect/>
          </a:stretch>
        </p:blipFill>
        <p:spPr>
          <a:xfrm>
            <a:off x="6467475" y="4982423"/>
            <a:ext cx="5019675" cy="76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388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534D0F-D7CC-9321-8E8A-B58736D2413C}"/>
              </a:ext>
            </a:extLst>
          </p:cNvPr>
          <p:cNvSpPr>
            <a:spLocks noGrp="1"/>
          </p:cNvSpPr>
          <p:nvPr>
            <p:ph idx="1"/>
          </p:nvPr>
        </p:nvSpPr>
        <p:spPr>
          <a:xfrm>
            <a:off x="1338337" y="1779234"/>
            <a:ext cx="8900816" cy="3272691"/>
          </a:xfrm>
        </p:spPr>
        <p:txBody>
          <a:bodyPr/>
          <a:lstStyle/>
          <a:p>
            <a:pPr>
              <a:spcAft>
                <a:spcPts val="1200"/>
              </a:spcAft>
            </a:pPr>
            <a:r>
              <a:rPr lang="en-US" sz="2000" kern="1200" dirty="0">
                <a:effectLst/>
                <a:latin typeface="+mn-lt"/>
                <a:ea typeface="+mn-ea"/>
                <a:cs typeface="+mn-cs"/>
              </a:rPr>
              <a:t>At this time, there are no clear replacements for the following MH </a:t>
            </a:r>
            <a:r>
              <a:rPr lang="en-US" sz="2000" kern="1200" dirty="0" err="1">
                <a:effectLst/>
                <a:latin typeface="+mn-lt"/>
                <a:ea typeface="+mn-ea"/>
                <a:cs typeface="+mn-cs"/>
              </a:rPr>
              <a:t>InSyst</a:t>
            </a:r>
            <a:r>
              <a:rPr lang="en-US" sz="2000" kern="1200" dirty="0">
                <a:effectLst/>
                <a:latin typeface="+mn-lt"/>
                <a:ea typeface="+mn-ea"/>
                <a:cs typeface="+mn-cs"/>
              </a:rPr>
              <a:t> and CPT codes:</a:t>
            </a:r>
          </a:p>
          <a:p>
            <a:pPr marL="742950" lvl="1" indent="-285750">
              <a:lnSpc>
                <a:spcPct val="100000"/>
              </a:lnSpc>
              <a:spcBef>
                <a:spcPts val="0"/>
              </a:spcBef>
              <a:buFont typeface="Arial" panose="020B0604020202020204" pitchFamily="34" charset="0"/>
              <a:buChar char="•"/>
            </a:pPr>
            <a:r>
              <a:rPr lang="en-US" sz="2000" i="0" kern="1200" dirty="0">
                <a:solidFill>
                  <a:schemeClr val="bg2">
                    <a:lumMod val="25000"/>
                  </a:schemeClr>
                </a:solidFill>
                <a:effectLst/>
                <a:latin typeface="+mn-lt"/>
                <a:ea typeface="+mn-ea"/>
                <a:cs typeface="+mn-cs"/>
              </a:rPr>
              <a:t>325    90889 Psy Diag Eval (non face/face)</a:t>
            </a:r>
          </a:p>
          <a:p>
            <a:pPr marL="742950" lvl="1" indent="-285750">
              <a:lnSpc>
                <a:spcPct val="100000"/>
              </a:lnSpc>
              <a:spcBef>
                <a:spcPts val="0"/>
              </a:spcBef>
              <a:buFont typeface="Arial" panose="020B0604020202020204" pitchFamily="34" charset="0"/>
              <a:buChar char="•"/>
            </a:pPr>
            <a:r>
              <a:rPr lang="en-US" sz="2000" i="0" kern="1200" dirty="0">
                <a:solidFill>
                  <a:schemeClr val="bg2">
                    <a:lumMod val="25000"/>
                  </a:schemeClr>
                </a:solidFill>
                <a:effectLst/>
                <a:latin typeface="+mn-lt"/>
                <a:ea typeface="+mn-ea"/>
                <a:cs typeface="+mn-cs"/>
              </a:rPr>
              <a:t>326 </a:t>
            </a:r>
            <a:r>
              <a:rPr lang="en-US" sz="2000" i="0" dirty="0">
                <a:solidFill>
                  <a:schemeClr val="bg2">
                    <a:lumMod val="25000"/>
                  </a:schemeClr>
                </a:solidFill>
                <a:latin typeface="+mn-lt"/>
                <a:ea typeface="+mn-ea"/>
                <a:cs typeface="+mn-cs"/>
              </a:rPr>
              <a:t>   </a:t>
            </a:r>
            <a:r>
              <a:rPr lang="en-US" sz="2000" i="0" kern="1200" dirty="0">
                <a:solidFill>
                  <a:schemeClr val="bg2">
                    <a:lumMod val="25000"/>
                  </a:schemeClr>
                </a:solidFill>
                <a:effectLst/>
                <a:latin typeface="+mn-lt"/>
                <a:ea typeface="+mn-ea"/>
                <a:cs typeface="+mn-cs"/>
              </a:rPr>
              <a:t>90889 Behav Eval (CFE, ANSA, CANS non face/face)</a:t>
            </a:r>
          </a:p>
          <a:p>
            <a:pPr marL="742950" lvl="1" indent="-285750">
              <a:lnSpc>
                <a:spcPct val="100000"/>
              </a:lnSpc>
              <a:spcBef>
                <a:spcPts val="0"/>
              </a:spcBef>
              <a:buFont typeface="Arial" panose="020B0604020202020204" pitchFamily="34" charset="0"/>
              <a:buChar char="•"/>
            </a:pPr>
            <a:r>
              <a:rPr lang="en-US" sz="2000" i="0" kern="1200" dirty="0">
                <a:solidFill>
                  <a:schemeClr val="bg2">
                    <a:lumMod val="25000"/>
                  </a:schemeClr>
                </a:solidFill>
                <a:effectLst/>
                <a:latin typeface="+mn-lt"/>
                <a:ea typeface="+mn-ea"/>
                <a:cs typeface="+mn-cs"/>
              </a:rPr>
              <a:t>317    Collateral Family Group </a:t>
            </a:r>
          </a:p>
          <a:p>
            <a:pPr marL="742950" lvl="1" indent="-285750">
              <a:lnSpc>
                <a:spcPct val="100000"/>
              </a:lnSpc>
              <a:spcBef>
                <a:spcPts val="0"/>
              </a:spcBef>
              <a:spcAft>
                <a:spcPts val="1200"/>
              </a:spcAft>
              <a:buFont typeface="Arial" panose="020B0604020202020204" pitchFamily="34" charset="0"/>
              <a:buChar char="•"/>
            </a:pPr>
            <a:r>
              <a:rPr lang="en-US" sz="2000" i="0" kern="1200" dirty="0">
                <a:solidFill>
                  <a:schemeClr val="bg2">
                    <a:lumMod val="25000"/>
                  </a:schemeClr>
                </a:solidFill>
                <a:effectLst/>
                <a:latin typeface="+mn-lt"/>
                <a:ea typeface="+mn-ea"/>
                <a:cs typeface="+mn-cs"/>
              </a:rPr>
              <a:t>413    90846 Collateral FamCounseling </a:t>
            </a:r>
          </a:p>
          <a:p>
            <a:r>
              <a:rPr lang="en-US" sz="2000" kern="1200" dirty="0">
                <a:effectLst/>
                <a:latin typeface="+mn-lt"/>
                <a:ea typeface="+mn-ea"/>
                <a:cs typeface="+mn-cs"/>
              </a:rPr>
              <a:t>InSyst codes 325 and 326 are currently used for non-Face-to-Face claiming of documentation time. </a:t>
            </a:r>
          </a:p>
          <a:p>
            <a:pPr indent="0">
              <a:buNone/>
            </a:pPr>
            <a:endParaRPr lang="en-US" sz="2000" kern="1200" dirty="0">
              <a:effectLst/>
              <a:latin typeface="+mn-lt"/>
              <a:ea typeface="+mn-ea"/>
              <a:cs typeface="+mn-cs"/>
            </a:endParaRPr>
          </a:p>
        </p:txBody>
      </p:sp>
      <p:sp>
        <p:nvSpPr>
          <p:cNvPr id="3" name="Slide Number Placeholder 2">
            <a:extLst>
              <a:ext uri="{FF2B5EF4-FFF2-40B4-BE49-F238E27FC236}">
                <a16:creationId xmlns:a16="http://schemas.microsoft.com/office/drawing/2014/main" id="{46AB9B9D-5FFE-6F58-B38D-6A131A64224F}"/>
              </a:ext>
            </a:extLst>
          </p:cNvPr>
          <p:cNvSpPr>
            <a:spLocks noGrp="1"/>
          </p:cNvSpPr>
          <p:nvPr>
            <p:ph type="sldNum" sz="quarter" idx="12"/>
          </p:nvPr>
        </p:nvSpPr>
        <p:spPr/>
        <p:txBody>
          <a:bodyPr/>
          <a:lstStyle/>
          <a:p>
            <a:fld id="{6E9F442E-095D-414B-A3C1-4D7C903EC540}" type="slidenum">
              <a:rPr lang="uk-UA" smtClean="0"/>
              <a:pPr/>
              <a:t>37</a:t>
            </a:fld>
            <a:endParaRPr lang="uk-UA" dirty="0"/>
          </a:p>
        </p:txBody>
      </p:sp>
      <p:sp>
        <p:nvSpPr>
          <p:cNvPr id="5" name="Title 3">
            <a:extLst>
              <a:ext uri="{FF2B5EF4-FFF2-40B4-BE49-F238E27FC236}">
                <a16:creationId xmlns:a16="http://schemas.microsoft.com/office/drawing/2014/main" id="{67203D7F-21E1-BA0E-2072-B34262E09F83}"/>
              </a:ext>
            </a:extLst>
          </p:cNvPr>
          <p:cNvSpPr>
            <a:spLocks noGrp="1"/>
          </p:cNvSpPr>
          <p:nvPr>
            <p:ph type="title"/>
          </p:nvPr>
        </p:nvSpPr>
        <p:spPr>
          <a:xfrm>
            <a:off x="734052" y="738274"/>
            <a:ext cx="10338955" cy="865188"/>
          </a:xfrm>
          <a:noFill/>
        </p:spPr>
        <p:txBody>
          <a:bodyPr/>
          <a:lstStyle/>
          <a:p>
            <a:r>
              <a:rPr lang="en-US" dirty="0"/>
              <a:t>What current MH InSyst codes do not have a clear replacement?</a:t>
            </a:r>
          </a:p>
        </p:txBody>
      </p:sp>
    </p:spTree>
    <p:extLst>
      <p:ext uri="{BB962C8B-B14F-4D97-AF65-F5344CB8AC3E}">
        <p14:creationId xmlns:p14="http://schemas.microsoft.com/office/powerpoint/2010/main" val="201426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051E5-6DE7-0A48-154A-CA3A38C77E27}"/>
              </a:ext>
            </a:extLst>
          </p:cNvPr>
          <p:cNvSpPr>
            <a:spLocks noGrp="1"/>
          </p:cNvSpPr>
          <p:nvPr>
            <p:ph idx="1"/>
          </p:nvPr>
        </p:nvSpPr>
        <p:spPr>
          <a:xfrm>
            <a:off x="746349" y="2168843"/>
            <a:ext cx="4287029" cy="2185214"/>
          </a:xfrm>
        </p:spPr>
        <p:txBody>
          <a:bodyPr/>
          <a:lstStyle/>
          <a:p>
            <a:pPr marL="91440" indent="0">
              <a:spcBef>
                <a:spcPts val="600"/>
              </a:spcBef>
              <a:spcAft>
                <a:spcPts val="600"/>
              </a:spcAft>
              <a:buNone/>
            </a:pPr>
            <a:r>
              <a:rPr lang="en-US" sz="2000" dirty="0">
                <a:latin typeface="+mn-lt"/>
              </a:rPr>
              <a:t>Until further notice, time </a:t>
            </a:r>
            <a:r>
              <a:rPr lang="en-US" sz="2000" kern="1200" dirty="0">
                <a:effectLst/>
                <a:latin typeface="+mn-lt"/>
                <a:ea typeface="+mn-ea"/>
                <a:cs typeface="+mn-cs"/>
              </a:rPr>
              <a:t>spent completing the CANS/ANSA can be:</a:t>
            </a:r>
          </a:p>
          <a:p>
            <a:pPr marL="434340" indent="-342900">
              <a:spcBef>
                <a:spcPts val="600"/>
              </a:spcBef>
              <a:spcAft>
                <a:spcPts val="600"/>
              </a:spcAft>
            </a:pPr>
            <a:r>
              <a:rPr lang="en-US" sz="2000" dirty="0">
                <a:latin typeface="+mn-lt"/>
              </a:rPr>
              <a:t>R</a:t>
            </a:r>
            <a:r>
              <a:rPr lang="en-US" sz="2000" kern="1200" dirty="0">
                <a:effectLst/>
                <a:latin typeface="+mn-lt"/>
                <a:ea typeface="+mn-ea"/>
                <a:cs typeface="+mn-cs"/>
              </a:rPr>
              <a:t>eported as Documentation Time, using the Procedure Code for the assessment session where the provider gathered the relevant information</a:t>
            </a:r>
            <a:r>
              <a:rPr lang="en-US" sz="2000" dirty="0">
                <a:latin typeface="+mn-lt"/>
              </a:rPr>
              <a:t> and claimed to ACBH.</a:t>
            </a:r>
            <a:endParaRPr lang="en-US" sz="2000" kern="1200" dirty="0">
              <a:effectLst/>
              <a:latin typeface="+mn-lt"/>
              <a:ea typeface="+mn-ea"/>
              <a:cs typeface="+mn-cs"/>
            </a:endParaRPr>
          </a:p>
        </p:txBody>
      </p:sp>
      <p:sp>
        <p:nvSpPr>
          <p:cNvPr id="3" name="Slide Number Placeholder 2">
            <a:extLst>
              <a:ext uri="{FF2B5EF4-FFF2-40B4-BE49-F238E27FC236}">
                <a16:creationId xmlns:a16="http://schemas.microsoft.com/office/drawing/2014/main" id="{C98B67C6-5C60-95E9-2099-A6C355D8C35D}"/>
              </a:ext>
            </a:extLst>
          </p:cNvPr>
          <p:cNvSpPr>
            <a:spLocks noGrp="1"/>
          </p:cNvSpPr>
          <p:nvPr>
            <p:ph type="sldNum" sz="quarter" idx="12"/>
          </p:nvPr>
        </p:nvSpPr>
        <p:spPr/>
        <p:txBody>
          <a:bodyPr/>
          <a:lstStyle/>
          <a:p>
            <a:fld id="{6E9F442E-095D-414B-A3C1-4D7C903EC540}" type="slidenum">
              <a:rPr lang="uk-UA" smtClean="0"/>
              <a:pPr/>
              <a:t>38</a:t>
            </a:fld>
            <a:endParaRPr lang="uk-UA" dirty="0"/>
          </a:p>
        </p:txBody>
      </p:sp>
      <p:sp>
        <p:nvSpPr>
          <p:cNvPr id="4" name="Title 3">
            <a:extLst>
              <a:ext uri="{FF2B5EF4-FFF2-40B4-BE49-F238E27FC236}">
                <a16:creationId xmlns:a16="http://schemas.microsoft.com/office/drawing/2014/main" id="{2304FAAB-493C-6E65-1B38-1CFB8B6509A4}"/>
              </a:ext>
            </a:extLst>
          </p:cNvPr>
          <p:cNvSpPr>
            <a:spLocks noGrp="1"/>
          </p:cNvSpPr>
          <p:nvPr>
            <p:ph type="title"/>
          </p:nvPr>
        </p:nvSpPr>
        <p:spPr>
          <a:xfrm>
            <a:off x="478897" y="737099"/>
            <a:ext cx="10856998" cy="864778"/>
          </a:xfrm>
        </p:spPr>
        <p:txBody>
          <a:bodyPr>
            <a:normAutofit/>
          </a:bodyPr>
          <a:lstStyle/>
          <a:p>
            <a:r>
              <a:rPr lang="en-US" dirty="0"/>
              <a:t>How do providers claim for time spent completing the CANS/ANSA?</a:t>
            </a:r>
          </a:p>
        </p:txBody>
      </p:sp>
      <p:pic>
        <p:nvPicPr>
          <p:cNvPr id="9" name="Picture 8">
            <a:extLst>
              <a:ext uri="{FF2B5EF4-FFF2-40B4-BE49-F238E27FC236}">
                <a16:creationId xmlns:a16="http://schemas.microsoft.com/office/drawing/2014/main" id="{A2DF17BD-2EC8-7010-E1C2-4EF4E5AFFBA3}"/>
              </a:ext>
            </a:extLst>
          </p:cNvPr>
          <p:cNvPicPr>
            <a:picLocks noChangeAspect="1"/>
          </p:cNvPicPr>
          <p:nvPr/>
        </p:nvPicPr>
        <p:blipFill>
          <a:blip r:embed="rId2"/>
          <a:stretch>
            <a:fillRect/>
          </a:stretch>
        </p:blipFill>
        <p:spPr>
          <a:xfrm>
            <a:off x="5189838" y="1623150"/>
            <a:ext cx="6255813" cy="3795414"/>
          </a:xfrm>
          <a:prstGeom prst="rect">
            <a:avLst/>
          </a:prstGeom>
        </p:spPr>
      </p:pic>
    </p:spTree>
    <p:extLst>
      <p:ext uri="{BB962C8B-B14F-4D97-AF65-F5344CB8AC3E}">
        <p14:creationId xmlns:p14="http://schemas.microsoft.com/office/powerpoint/2010/main" val="4270505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CFD2760-D214-E5F7-3C52-ACD4A11E6EFB}"/>
              </a:ext>
            </a:extLst>
          </p:cNvPr>
          <p:cNvSpPr>
            <a:spLocks noGrp="1"/>
          </p:cNvSpPr>
          <p:nvPr>
            <p:ph type="title"/>
          </p:nvPr>
        </p:nvSpPr>
        <p:spPr>
          <a:xfrm>
            <a:off x="397202" y="931666"/>
            <a:ext cx="5947589" cy="829189"/>
          </a:xfrm>
        </p:spPr>
        <p:txBody>
          <a:bodyPr vert="horz" lIns="91440" tIns="45720" rIns="91440" bIns="45720" rtlCol="0" anchor="ctr">
            <a:normAutofit/>
          </a:bodyPr>
          <a:lstStyle/>
          <a:p>
            <a:r>
              <a:rPr lang="en-US" dirty="0"/>
              <a:t>Claiming for MH Collateral Services</a:t>
            </a:r>
          </a:p>
        </p:txBody>
      </p:sp>
      <p:sp>
        <p:nvSpPr>
          <p:cNvPr id="2" name="Content Placeholder 1">
            <a:extLst>
              <a:ext uri="{FF2B5EF4-FFF2-40B4-BE49-F238E27FC236}">
                <a16:creationId xmlns:a16="http://schemas.microsoft.com/office/drawing/2014/main" id="{402498D9-C495-B949-2337-55C091FA1A04}"/>
              </a:ext>
            </a:extLst>
          </p:cNvPr>
          <p:cNvSpPr>
            <a:spLocks noGrp="1"/>
          </p:cNvSpPr>
          <p:nvPr>
            <p:ph idx="1"/>
          </p:nvPr>
        </p:nvSpPr>
        <p:spPr>
          <a:xfrm>
            <a:off x="156768" y="1940440"/>
            <a:ext cx="5977726" cy="4376774"/>
          </a:xfrm>
        </p:spPr>
        <p:txBody>
          <a:bodyPr vert="horz" lIns="91440" tIns="45720" rIns="91440" bIns="45720" rtlCol="0">
            <a:noAutofit/>
          </a:bodyPr>
          <a:lstStyle/>
          <a:p>
            <a:pPr indent="-228600">
              <a:spcAft>
                <a:spcPts val="600"/>
              </a:spcAft>
              <a:buFont typeface="Arial" panose="020B0604020202020204" pitchFamily="34" charset="0"/>
              <a:buChar char="•"/>
            </a:pPr>
            <a:r>
              <a:rPr lang="en-US" sz="1800" dirty="0">
                <a:latin typeface="+mn-lt"/>
              </a:rPr>
              <a:t>Effective 7/1/2023, collateral services cannot be claimed as a stand-alone service and must be in the same claim submission as the primary covered service.</a:t>
            </a:r>
          </a:p>
          <a:p>
            <a:pPr indent="-228600">
              <a:spcAft>
                <a:spcPts val="600"/>
              </a:spcAft>
              <a:buFont typeface="Arial" panose="020B0604020202020204" pitchFamily="34" charset="0"/>
              <a:buChar char="•"/>
            </a:pPr>
            <a:r>
              <a:rPr lang="en-US" sz="1800" dirty="0">
                <a:latin typeface="+mn-lt"/>
              </a:rPr>
              <a:t>Counties can claim for collateral-type services and are advised to identify codes that best describe the activity performed by the </a:t>
            </a:r>
            <a:r>
              <a:rPr lang="en-US" sz="1800" u="sng" dirty="0">
                <a:latin typeface="+mn-lt"/>
              </a:rPr>
              <a:t>non-clinical</a:t>
            </a:r>
            <a:r>
              <a:rPr lang="en-US" sz="1800" dirty="0">
                <a:latin typeface="+mn-lt"/>
              </a:rPr>
              <a:t> staff when billing for those services. </a:t>
            </a:r>
          </a:p>
          <a:p>
            <a:pPr indent="-228600">
              <a:spcAft>
                <a:spcPts val="600"/>
              </a:spcAft>
              <a:buFont typeface="Arial" panose="020B0604020202020204" pitchFamily="34" charset="0"/>
              <a:buChar char="•"/>
            </a:pPr>
            <a:r>
              <a:rPr lang="en-US" sz="1800" u="sng" dirty="0">
                <a:latin typeface="+mn-lt"/>
              </a:rPr>
              <a:t>HCPCS</a:t>
            </a:r>
            <a:r>
              <a:rPr lang="en-US" sz="1800" dirty="0">
                <a:latin typeface="+mn-lt"/>
              </a:rPr>
              <a:t> codes that may be used for collateral-type contacts are available in every category except Therapy.</a:t>
            </a:r>
          </a:p>
          <a:p>
            <a:pPr indent="-228600">
              <a:buFont typeface="Arial" panose="020B0604020202020204" pitchFamily="34" charset="0"/>
              <a:buChar char="•"/>
            </a:pPr>
            <a:r>
              <a:rPr lang="en-US" sz="1800" dirty="0">
                <a:latin typeface="+mn-lt"/>
              </a:rPr>
              <a:t>The DHCS policy unit is in discussion with CMS regarding Collateral Services and will provide guidance in the future. </a:t>
            </a:r>
          </a:p>
        </p:txBody>
      </p:sp>
      <p:pic>
        <p:nvPicPr>
          <p:cNvPr id="6" name="Picture 5">
            <a:extLst>
              <a:ext uri="{FF2B5EF4-FFF2-40B4-BE49-F238E27FC236}">
                <a16:creationId xmlns:a16="http://schemas.microsoft.com/office/drawing/2014/main" id="{3BF4898D-1C62-1308-2517-A52E81692031}"/>
              </a:ext>
            </a:extLst>
          </p:cNvPr>
          <p:cNvPicPr>
            <a:picLocks noChangeAspect="1"/>
          </p:cNvPicPr>
          <p:nvPr/>
        </p:nvPicPr>
        <p:blipFill rotWithShape="1">
          <a:blip r:embed="rId2"/>
          <a:srcRect l="10808"/>
          <a:stretch/>
        </p:blipFill>
        <p:spPr>
          <a:xfrm>
            <a:off x="6677246" y="2137144"/>
            <a:ext cx="5209953" cy="4161900"/>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0BA4DF23-9565-62C5-6D03-7E7A4F1F2E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000">
                <a:solidFill>
                  <a:schemeClr val="tx1">
                    <a:tint val="75000"/>
                  </a:schemeClr>
                </a:solidFill>
                <a:latin typeface="+mn-lt"/>
                <a:ea typeface="+mn-ea"/>
                <a:cs typeface="+mn-cs"/>
              </a:rPr>
              <a:pPr>
                <a:spcAft>
                  <a:spcPts val="600"/>
                </a:spcAft>
              </a:pPr>
              <a:t>39</a:t>
            </a:fld>
            <a:endParaRPr lang="en-US" sz="1000" dirty="0">
              <a:solidFill>
                <a:schemeClr val="tx1">
                  <a:tint val="75000"/>
                </a:schemeClr>
              </a:solidFill>
              <a:latin typeface="+mn-lt"/>
              <a:ea typeface="+mn-ea"/>
              <a:cs typeface="+mn-cs"/>
            </a:endParaRPr>
          </a:p>
        </p:txBody>
      </p:sp>
      <p:sp>
        <p:nvSpPr>
          <p:cNvPr id="8" name="TextBox 7">
            <a:extLst>
              <a:ext uri="{FF2B5EF4-FFF2-40B4-BE49-F238E27FC236}">
                <a16:creationId xmlns:a16="http://schemas.microsoft.com/office/drawing/2014/main" id="{5DABD903-3FCD-1A6E-84F4-34778106CF68}"/>
              </a:ext>
            </a:extLst>
          </p:cNvPr>
          <p:cNvSpPr txBox="1"/>
          <p:nvPr/>
        </p:nvSpPr>
        <p:spPr>
          <a:xfrm>
            <a:off x="6898761" y="1114827"/>
            <a:ext cx="4850215" cy="646331"/>
          </a:xfrm>
          <a:prstGeom prst="rect">
            <a:avLst/>
          </a:prstGeom>
          <a:noFill/>
        </p:spPr>
        <p:txBody>
          <a:bodyPr wrap="square">
            <a:spAutoFit/>
          </a:bodyPr>
          <a:lstStyle/>
          <a:p>
            <a:pPr algn="ctr"/>
            <a:r>
              <a:rPr lang="en-US" sz="1800" b="1" dirty="0">
                <a:solidFill>
                  <a:schemeClr val="bg2">
                    <a:lumMod val="25000"/>
                  </a:schemeClr>
                </a:solidFill>
                <a:latin typeface="+mn-lt"/>
              </a:rPr>
              <a:t>Possible Collateral</a:t>
            </a:r>
            <a:r>
              <a:rPr lang="en-US" b="1" dirty="0">
                <a:solidFill>
                  <a:schemeClr val="bg2">
                    <a:lumMod val="25000"/>
                  </a:schemeClr>
                </a:solidFill>
              </a:rPr>
              <a:t>-Type Service Codes Identified by ACBH Based on Current Billing Manuals</a:t>
            </a:r>
            <a:r>
              <a:rPr lang="en-US" sz="1800" b="1" dirty="0">
                <a:solidFill>
                  <a:schemeClr val="bg2">
                    <a:lumMod val="25000"/>
                  </a:schemeClr>
                </a:solidFill>
                <a:latin typeface="+mn-lt"/>
              </a:rPr>
              <a:t> </a:t>
            </a:r>
          </a:p>
        </p:txBody>
      </p:sp>
    </p:spTree>
    <p:extLst>
      <p:ext uri="{BB962C8B-B14F-4D97-AF65-F5344CB8AC3E}">
        <p14:creationId xmlns:p14="http://schemas.microsoft.com/office/powerpoint/2010/main" val="26923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83BC03-1CC3-5A22-C2C5-FDC7BD8013A2}"/>
              </a:ext>
            </a:extLst>
          </p:cNvPr>
          <p:cNvSpPr>
            <a:spLocks noGrp="1"/>
          </p:cNvSpPr>
          <p:nvPr>
            <p:ph idx="1"/>
          </p:nvPr>
        </p:nvSpPr>
        <p:spPr>
          <a:xfrm>
            <a:off x="1428422" y="2049372"/>
            <a:ext cx="9369013" cy="3461460"/>
          </a:xfrm>
        </p:spPr>
        <p:txBody>
          <a:bodyPr vert="horz" wrap="square" lIns="108000" tIns="45720" rIns="91440" bIns="45720" rtlCol="0" anchor="t">
            <a:spAutoFit/>
          </a:bodyPr>
          <a:lstStyle/>
          <a:p>
            <a:pPr marL="0" indent="97155">
              <a:spcBef>
                <a:spcPts val="0"/>
              </a:spcBef>
            </a:pPr>
            <a:r>
              <a:rPr lang="en-US" sz="2000" dirty="0">
                <a:latin typeface="Calibri"/>
                <a:ea typeface="Calibri" panose="020F0502020204030204" pitchFamily="34" charset="0"/>
                <a:cs typeface="Calibri"/>
              </a:rPr>
              <a:t>All services with dates of service June 30</a:t>
            </a:r>
            <a:r>
              <a:rPr lang="en-US" sz="2000" baseline="30000" dirty="0">
                <a:latin typeface="Calibri"/>
                <a:ea typeface="Calibri" panose="020F0502020204030204" pitchFamily="34" charset="0"/>
                <a:cs typeface="Calibri"/>
              </a:rPr>
              <a:t>th</a:t>
            </a:r>
            <a:r>
              <a:rPr lang="en-US" sz="2000" dirty="0">
                <a:latin typeface="Calibri"/>
                <a:ea typeface="Calibri" panose="020F0502020204030204" pitchFamily="34" charset="0"/>
                <a:cs typeface="Calibri"/>
              </a:rPr>
              <a:t> and earlier must be entered into the legacy systems (InSyst, eCura, legacy Clinician’s Gateway) by July 21, 2023.</a:t>
            </a:r>
          </a:p>
          <a:p>
            <a:pPr marL="0" indent="0">
              <a:spcBef>
                <a:spcPts val="0"/>
              </a:spcBef>
              <a:buNone/>
            </a:pPr>
            <a:endParaRPr lang="en-US" sz="2000" dirty="0">
              <a:latin typeface="Calibri"/>
              <a:ea typeface="Calibri" panose="020F0502020204030204" pitchFamily="34" charset="0"/>
              <a:cs typeface="Calibri"/>
            </a:endParaRPr>
          </a:p>
          <a:p>
            <a:pPr marL="0" indent="97155">
              <a:spcBef>
                <a:spcPts val="0"/>
              </a:spcBef>
            </a:pPr>
            <a:r>
              <a:rPr lang="en-US" sz="2000" dirty="0">
                <a:effectLst/>
                <a:latin typeface="Calibri"/>
                <a:ea typeface="Calibri" panose="020F0502020204030204" pitchFamily="34" charset="0"/>
                <a:cs typeface="Calibri"/>
              </a:rPr>
              <a:t>Providers are encouraged to enter the majority of their services provided through June 30, 2023 into </a:t>
            </a:r>
            <a:r>
              <a:rPr lang="en-US" sz="2000" dirty="0">
                <a:latin typeface="Calibri"/>
                <a:ea typeface="Calibri" panose="020F0502020204030204" pitchFamily="34" charset="0"/>
                <a:cs typeface="Calibri"/>
              </a:rPr>
              <a:t>these systems</a:t>
            </a:r>
            <a:r>
              <a:rPr lang="en-US" sz="2000" dirty="0">
                <a:effectLst/>
                <a:latin typeface="Calibri"/>
                <a:ea typeface="Calibri" panose="020F0502020204030204" pitchFamily="34" charset="0"/>
                <a:cs typeface="Calibri"/>
              </a:rPr>
              <a:t> before the July 1, 2023 SmartCare launch.</a:t>
            </a:r>
          </a:p>
          <a:p>
            <a:pPr marL="0" indent="0">
              <a:spcBef>
                <a:spcPts val="0"/>
              </a:spcBef>
              <a:buNone/>
            </a:pPr>
            <a:endParaRPr lang="en-US" sz="2000" dirty="0">
              <a:latin typeface="Calibri"/>
              <a:ea typeface="Calibri" panose="020F0502020204030204" pitchFamily="34" charset="0"/>
              <a:cs typeface="Calibri"/>
            </a:endParaRPr>
          </a:p>
          <a:p>
            <a:pPr marL="0" indent="97155">
              <a:spcBef>
                <a:spcPts val="0"/>
              </a:spcBef>
            </a:pPr>
            <a:r>
              <a:rPr lang="en-US" sz="2000" dirty="0">
                <a:latin typeface="Calibri"/>
                <a:ea typeface="Calibri" panose="020F0502020204030204" pitchFamily="34" charset="0"/>
                <a:cs typeface="Calibri"/>
              </a:rPr>
              <a:t>After July 1, 2023, there</a:t>
            </a:r>
            <a:r>
              <a:rPr lang="en-US" sz="2000" dirty="0">
                <a:effectLst/>
                <a:latin typeface="Calibri"/>
                <a:ea typeface="Calibri" panose="020F0502020204030204" pitchFamily="34" charset="0"/>
                <a:cs typeface="Calibri"/>
              </a:rPr>
              <a:t> will be two </a:t>
            </a:r>
            <a:r>
              <a:rPr lang="en-US" sz="2000" dirty="0">
                <a:latin typeface="Calibri"/>
                <a:ea typeface="Calibri" panose="020F0502020204030204" pitchFamily="34" charset="0"/>
                <a:cs typeface="Calibri"/>
              </a:rPr>
              <a:t>CG environments for each system of care (2 for MH and 2 for SUD). </a:t>
            </a:r>
          </a:p>
          <a:p>
            <a:pPr marL="0" indent="0">
              <a:spcBef>
                <a:spcPts val="0"/>
              </a:spcBef>
              <a:buNone/>
            </a:pPr>
            <a:endParaRPr lang="en-US" sz="2000" dirty="0">
              <a:latin typeface="Calibri"/>
              <a:ea typeface="Calibri" panose="020F0502020204030204" pitchFamily="34" charset="0"/>
              <a:cs typeface="Calibri"/>
            </a:endParaRPr>
          </a:p>
          <a:p>
            <a:pPr marL="0" indent="97155">
              <a:spcBef>
                <a:spcPts val="0"/>
              </a:spcBef>
            </a:pPr>
            <a:r>
              <a:rPr lang="en-US" sz="2000" dirty="0">
                <a:latin typeface="Calibri"/>
                <a:ea typeface="Calibri" panose="020F0502020204030204" pitchFamily="34" charset="0"/>
                <a:cs typeface="Calibri"/>
              </a:rPr>
              <a:t>The legacy CG systems will feed information for services dated prior to 7/1/23 to InSyst.</a:t>
            </a:r>
          </a:p>
          <a:p>
            <a:pPr marL="0" indent="0">
              <a:spcBef>
                <a:spcPts val="0"/>
              </a:spcBef>
              <a:buNone/>
            </a:pPr>
            <a:endParaRPr lang="en-US" sz="2000" dirty="0">
              <a:latin typeface="Calibri"/>
              <a:ea typeface="Calibri" panose="020F0502020204030204" pitchFamily="34" charset="0"/>
              <a:cs typeface="Calibri"/>
            </a:endParaRPr>
          </a:p>
          <a:p>
            <a:pPr indent="0">
              <a:buNone/>
            </a:pPr>
            <a:endParaRPr lang="en-US" dirty="0">
              <a:ea typeface="verdana" charset="0"/>
              <a:cs typeface="Calibri"/>
            </a:endParaRPr>
          </a:p>
        </p:txBody>
      </p:sp>
      <p:sp>
        <p:nvSpPr>
          <p:cNvPr id="3" name="Slide Number Placeholder 2">
            <a:extLst>
              <a:ext uri="{FF2B5EF4-FFF2-40B4-BE49-F238E27FC236}">
                <a16:creationId xmlns:a16="http://schemas.microsoft.com/office/drawing/2014/main" id="{9777E6CE-7735-F904-9A70-83341F224BC7}"/>
              </a:ext>
            </a:extLst>
          </p:cNvPr>
          <p:cNvSpPr>
            <a:spLocks noGrp="1"/>
          </p:cNvSpPr>
          <p:nvPr>
            <p:ph type="sldNum" sz="quarter" idx="12"/>
          </p:nvPr>
        </p:nvSpPr>
        <p:spPr/>
        <p:txBody>
          <a:bodyPr/>
          <a:lstStyle/>
          <a:p>
            <a:fld id="{6E9F442E-095D-414B-A3C1-4D7C903EC540}" type="slidenum">
              <a:rPr lang="uk-UA" smtClean="0"/>
              <a:pPr/>
              <a:t>4</a:t>
            </a:fld>
            <a:endParaRPr lang="uk-UA" dirty="0"/>
          </a:p>
        </p:txBody>
      </p:sp>
      <p:sp>
        <p:nvSpPr>
          <p:cNvPr id="4" name="Title 3">
            <a:extLst>
              <a:ext uri="{FF2B5EF4-FFF2-40B4-BE49-F238E27FC236}">
                <a16:creationId xmlns:a16="http://schemas.microsoft.com/office/drawing/2014/main" id="{DA9A68E7-04B5-4934-8D40-2A12AAA9E128}"/>
              </a:ext>
            </a:extLst>
          </p:cNvPr>
          <p:cNvSpPr>
            <a:spLocks noGrp="1"/>
          </p:cNvSpPr>
          <p:nvPr>
            <p:ph type="title"/>
          </p:nvPr>
        </p:nvSpPr>
        <p:spPr>
          <a:xfrm>
            <a:off x="900549" y="771465"/>
            <a:ext cx="10159934" cy="864778"/>
          </a:xfrm>
        </p:spPr>
        <p:txBody>
          <a:bodyPr/>
          <a:lstStyle/>
          <a:p>
            <a:r>
              <a:rPr lang="en-US" dirty="0">
                <a:latin typeface="Georgia"/>
              </a:rPr>
              <a:t>Service Entry into Legacy Systems for Dates of Service Through June 30, 2023</a:t>
            </a:r>
            <a:endParaRPr lang="en-US" dirty="0"/>
          </a:p>
        </p:txBody>
      </p:sp>
    </p:spTree>
    <p:extLst>
      <p:ext uri="{BB962C8B-B14F-4D97-AF65-F5344CB8AC3E}">
        <p14:creationId xmlns:p14="http://schemas.microsoft.com/office/powerpoint/2010/main" val="1362861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0D2D-DAAF-F0E2-91BA-DFB85F675CB5}"/>
              </a:ext>
            </a:extLst>
          </p:cNvPr>
          <p:cNvSpPr>
            <a:spLocks noGrp="1"/>
          </p:cNvSpPr>
          <p:nvPr>
            <p:ph idx="1"/>
          </p:nvPr>
        </p:nvSpPr>
        <p:spPr>
          <a:xfrm>
            <a:off x="955839" y="1477932"/>
            <a:ext cx="10514238" cy="4557145"/>
          </a:xfrm>
        </p:spPr>
        <p:txBody>
          <a:bodyPr/>
          <a:lstStyle/>
          <a:p>
            <a:pPr>
              <a:spcAft>
                <a:spcPts val="600"/>
              </a:spcAft>
            </a:pPr>
            <a:r>
              <a:rPr lang="en-US" sz="1800" kern="1200" dirty="0">
                <a:effectLst/>
                <a:latin typeface="+mn-lt"/>
                <a:ea typeface="+mn-ea"/>
                <a:cs typeface="+mn-cs"/>
              </a:rPr>
              <a:t>This is a Supplemental Code that doesn’t change the time of service but increases the reimbursement for that service.  </a:t>
            </a:r>
          </a:p>
          <a:p>
            <a:pPr>
              <a:spcAft>
                <a:spcPts val="600"/>
              </a:spcAft>
            </a:pPr>
            <a:r>
              <a:rPr lang="en-US" sz="1800" kern="1200" dirty="0">
                <a:effectLst/>
                <a:latin typeface="+mn-lt"/>
                <a:ea typeface="+mn-ea"/>
                <a:cs typeface="+mn-cs"/>
              </a:rPr>
              <a:t>Interactive complexity (90785) is an add-on code for a service that is particularly challenging as a result of “</a:t>
            </a:r>
            <a:r>
              <a:rPr lang="en-US" sz="1800" b="1" kern="1200" dirty="0">
                <a:effectLst/>
                <a:latin typeface="+mn-lt"/>
                <a:ea typeface="+mn-ea"/>
                <a:cs typeface="+mn-cs"/>
              </a:rPr>
              <a:t>communication difficulties during the psychiatric procedure</a:t>
            </a:r>
            <a:r>
              <a:rPr lang="en-US" sz="1800" kern="1200" dirty="0">
                <a:effectLst/>
                <a:latin typeface="+mn-lt"/>
                <a:ea typeface="+mn-ea"/>
                <a:cs typeface="+mn-cs"/>
              </a:rPr>
              <a:t>”. </a:t>
            </a:r>
          </a:p>
          <a:p>
            <a:pPr>
              <a:spcAft>
                <a:spcPts val="600"/>
              </a:spcAft>
            </a:pPr>
            <a:r>
              <a:rPr lang="en-US" sz="1800" dirty="0">
                <a:latin typeface="+mn-lt"/>
              </a:rPr>
              <a:t>Interactive complexity may be reported with psychiatric procedures when at least one of the following communication difficulties is present: </a:t>
            </a:r>
          </a:p>
          <a:p>
            <a:pPr lvl="1" indent="0">
              <a:spcAft>
                <a:spcPts val="600"/>
              </a:spcAft>
              <a:buNone/>
            </a:pPr>
            <a:r>
              <a:rPr lang="en-US" sz="1800" i="0" dirty="0">
                <a:solidFill>
                  <a:schemeClr val="bg2">
                    <a:lumMod val="25000"/>
                  </a:schemeClr>
                </a:solidFill>
                <a:latin typeface="+mn-lt"/>
              </a:rPr>
              <a:t>1. The need to manage maladaptive communication (related to, e.g., high anxiety, high reactivity, repeated questions, or disagreement) among participants that complicates delivery of care. </a:t>
            </a:r>
          </a:p>
          <a:p>
            <a:pPr lvl="1" indent="0">
              <a:spcAft>
                <a:spcPts val="600"/>
              </a:spcAft>
              <a:buNone/>
            </a:pPr>
            <a:r>
              <a:rPr lang="en-US" sz="1800" i="0" dirty="0">
                <a:solidFill>
                  <a:schemeClr val="bg2">
                    <a:lumMod val="25000"/>
                  </a:schemeClr>
                </a:solidFill>
                <a:latin typeface="+mn-lt"/>
              </a:rPr>
              <a:t>2. Caregiver emotions/behavior that interfere with implementation of the treatment plan. </a:t>
            </a:r>
          </a:p>
          <a:p>
            <a:pPr lvl="1" indent="0">
              <a:spcAft>
                <a:spcPts val="600"/>
              </a:spcAft>
              <a:buNone/>
            </a:pPr>
            <a:r>
              <a:rPr lang="en-US" sz="1800" i="0" dirty="0">
                <a:solidFill>
                  <a:schemeClr val="bg2">
                    <a:lumMod val="25000"/>
                  </a:schemeClr>
                </a:solidFill>
                <a:latin typeface="+mn-lt"/>
              </a:rPr>
              <a:t>3. Evidence/disclosure of a sentinel event and mandated report to a third party (e.g., abuse or neglect with report to state agency) with initiation of discussion of the sentinel event and/or report with patient and other visit participants. </a:t>
            </a:r>
          </a:p>
          <a:p>
            <a:pPr lvl="1" indent="0">
              <a:buNone/>
            </a:pPr>
            <a:r>
              <a:rPr lang="en-US" sz="1800" i="0" dirty="0">
                <a:solidFill>
                  <a:schemeClr val="bg2">
                    <a:lumMod val="25000"/>
                  </a:schemeClr>
                </a:solidFill>
                <a:latin typeface="+mn-lt"/>
              </a:rPr>
              <a:t>4. Use of play equipment, physical devices, interpreter or translator to overcome significant language barriers.</a:t>
            </a:r>
          </a:p>
        </p:txBody>
      </p:sp>
      <p:sp>
        <p:nvSpPr>
          <p:cNvPr id="3" name="Slide Number Placeholder 2">
            <a:extLst>
              <a:ext uri="{FF2B5EF4-FFF2-40B4-BE49-F238E27FC236}">
                <a16:creationId xmlns:a16="http://schemas.microsoft.com/office/drawing/2014/main" id="{AE165A55-FC3F-62F4-A36C-5598F37C09AB}"/>
              </a:ext>
            </a:extLst>
          </p:cNvPr>
          <p:cNvSpPr>
            <a:spLocks noGrp="1"/>
          </p:cNvSpPr>
          <p:nvPr>
            <p:ph type="sldNum" sz="quarter" idx="12"/>
          </p:nvPr>
        </p:nvSpPr>
        <p:spPr/>
        <p:txBody>
          <a:bodyPr/>
          <a:lstStyle/>
          <a:p>
            <a:fld id="{6E9F442E-095D-414B-A3C1-4D7C903EC540}" type="slidenum">
              <a:rPr lang="uk-UA" smtClean="0"/>
              <a:pPr/>
              <a:t>40</a:t>
            </a:fld>
            <a:endParaRPr lang="uk-UA" dirty="0"/>
          </a:p>
        </p:txBody>
      </p:sp>
      <p:sp>
        <p:nvSpPr>
          <p:cNvPr id="4" name="Title 3">
            <a:extLst>
              <a:ext uri="{FF2B5EF4-FFF2-40B4-BE49-F238E27FC236}">
                <a16:creationId xmlns:a16="http://schemas.microsoft.com/office/drawing/2014/main" id="{A04CE77F-97D3-91AC-42C9-8E36DC41C9D6}"/>
              </a:ext>
            </a:extLst>
          </p:cNvPr>
          <p:cNvSpPr>
            <a:spLocks noGrp="1"/>
          </p:cNvSpPr>
          <p:nvPr>
            <p:ph type="title"/>
          </p:nvPr>
        </p:nvSpPr>
        <p:spPr>
          <a:xfrm>
            <a:off x="712572" y="522807"/>
            <a:ext cx="8031377" cy="864778"/>
          </a:xfrm>
        </p:spPr>
        <p:txBody>
          <a:bodyPr>
            <a:normAutofit/>
          </a:bodyPr>
          <a:lstStyle/>
          <a:p>
            <a:r>
              <a:rPr lang="en-US" dirty="0"/>
              <a:t>Can the Interactive Complexity CPT code be used to claim for Collateral sessions?</a:t>
            </a:r>
          </a:p>
        </p:txBody>
      </p:sp>
      <p:sp>
        <p:nvSpPr>
          <p:cNvPr id="7" name="TextBox 6">
            <a:extLst>
              <a:ext uri="{FF2B5EF4-FFF2-40B4-BE49-F238E27FC236}">
                <a16:creationId xmlns:a16="http://schemas.microsoft.com/office/drawing/2014/main" id="{BAD45E04-4373-DAA3-6BF8-DA68D8CFA1CC}"/>
              </a:ext>
            </a:extLst>
          </p:cNvPr>
          <p:cNvSpPr txBox="1"/>
          <p:nvPr/>
        </p:nvSpPr>
        <p:spPr>
          <a:xfrm>
            <a:off x="5967486" y="6285160"/>
            <a:ext cx="5029198" cy="523220"/>
          </a:xfrm>
          <a:prstGeom prst="rect">
            <a:avLst/>
          </a:prstGeom>
          <a:noFill/>
        </p:spPr>
        <p:txBody>
          <a:bodyPr wrap="square">
            <a:spAutoFit/>
          </a:bodyPr>
          <a:lstStyle/>
          <a:p>
            <a:r>
              <a:rPr lang="en-US" sz="1400" dirty="0">
                <a:solidFill>
                  <a:schemeClr val="bg2">
                    <a:lumMod val="25000"/>
                  </a:schemeClr>
                </a:solidFill>
              </a:rPr>
              <a:t>References: </a:t>
            </a:r>
            <a:r>
              <a:rPr lang="en-US" sz="1400" dirty="0">
                <a:hlinkClick r:id="rId2"/>
              </a:rPr>
              <a:t>American Academy of Child and Adolescent Psychiatry</a:t>
            </a:r>
            <a:endParaRPr lang="en-US" sz="1400" dirty="0"/>
          </a:p>
          <a:p>
            <a:r>
              <a:rPr lang="en-US" sz="1400" dirty="0">
                <a:hlinkClick r:id="rId3"/>
              </a:rPr>
              <a:t>CMS.gov</a:t>
            </a:r>
            <a:endParaRPr lang="en-US" sz="1400" dirty="0"/>
          </a:p>
        </p:txBody>
      </p:sp>
    </p:spTree>
    <p:extLst>
      <p:ext uri="{BB962C8B-B14F-4D97-AF65-F5344CB8AC3E}">
        <p14:creationId xmlns:p14="http://schemas.microsoft.com/office/powerpoint/2010/main" val="86231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BBDCEF-619E-4BDB-BA5A-D33BC50DCBAF}"/>
              </a:ext>
            </a:extLst>
          </p:cNvPr>
          <p:cNvSpPr>
            <a:spLocks noGrp="1"/>
          </p:cNvSpPr>
          <p:nvPr>
            <p:ph idx="1"/>
          </p:nvPr>
        </p:nvSpPr>
        <p:spPr>
          <a:xfrm>
            <a:off x="1010284" y="1907558"/>
            <a:ext cx="9367694" cy="2917722"/>
          </a:xfrm>
        </p:spPr>
        <p:txBody>
          <a:bodyPr/>
          <a:lstStyle/>
          <a:p>
            <a:pPr>
              <a:spcAft>
                <a:spcPts val="1200"/>
              </a:spcAft>
            </a:pPr>
            <a:r>
              <a:rPr lang="en-US" sz="2000" dirty="0">
                <a:latin typeface="+mn-lt"/>
              </a:rPr>
              <a:t>No. Code 90885 is for “</a:t>
            </a:r>
            <a:r>
              <a:rPr lang="en-US" sz="2000" dirty="0">
                <a:effectLst/>
                <a:latin typeface="+mn-lt"/>
                <a:ea typeface="Times New Roman" panose="02020603050405020304" pitchFamily="18" charset="0"/>
              </a:rPr>
              <a:t>'Psychiatric Evaluation of Hospital Records, Other Psychiatric Reports, Psychometric and/or Projective Tests, and Other Accumulated Data for Medical</a:t>
            </a:r>
            <a:r>
              <a:rPr lang="en-US" sz="2000" b="1" dirty="0">
                <a:effectLst/>
                <a:latin typeface="+mn-lt"/>
                <a:ea typeface="Times New Roman" panose="02020603050405020304" pitchFamily="18" charset="0"/>
              </a:rPr>
              <a:t> Diagnostic Purposes</a:t>
            </a:r>
            <a:r>
              <a:rPr lang="en-US" sz="2000" dirty="0">
                <a:effectLst/>
                <a:latin typeface="+mn-lt"/>
                <a:ea typeface="Times New Roman" panose="02020603050405020304" pitchFamily="18" charset="0"/>
              </a:rPr>
              <a:t>, </a:t>
            </a:r>
            <a:r>
              <a:rPr lang="en-US" sz="2000">
                <a:effectLst/>
                <a:latin typeface="+mn-lt"/>
                <a:ea typeface="Times New Roman" panose="02020603050405020304" pitchFamily="18" charset="0"/>
              </a:rPr>
              <a:t>15 Minutes”.</a:t>
            </a:r>
            <a:endParaRPr lang="en-US" sz="2000" kern="1200" dirty="0">
              <a:effectLst/>
              <a:latin typeface="+mn-lt"/>
              <a:ea typeface="+mn-ea"/>
              <a:cs typeface="+mn-cs"/>
            </a:endParaRPr>
          </a:p>
          <a:p>
            <a:pPr>
              <a:spcAft>
                <a:spcPts val="1200"/>
              </a:spcAft>
            </a:pPr>
            <a:r>
              <a:rPr lang="en-US" sz="2000" dirty="0">
                <a:latin typeface="+mn-lt"/>
              </a:rPr>
              <a:t>Based on this description, </a:t>
            </a:r>
            <a:r>
              <a:rPr lang="en-US" sz="2000" kern="1200" dirty="0">
                <a:effectLst/>
                <a:latin typeface="+mn-lt"/>
                <a:ea typeface="+mn-ea"/>
                <a:cs typeface="+mn-cs"/>
              </a:rPr>
              <a:t>this code cannot be used for a record review unrelated to medical diagnostic purposes.</a:t>
            </a:r>
          </a:p>
          <a:p>
            <a:r>
              <a:rPr lang="en-US" sz="2000" kern="1200" dirty="0">
                <a:effectLst/>
                <a:latin typeface="+mn-lt"/>
                <a:ea typeface="+mn-ea"/>
                <a:cs typeface="+mn-cs"/>
              </a:rPr>
              <a:t>Additionally, the code is locked out by codes 90791, 90792 (Psychiatric Diagnostic Evaluation) 90839, and 90840 (Psychotherapy for Crisis).</a:t>
            </a:r>
          </a:p>
          <a:p>
            <a:pPr indent="0">
              <a:buNone/>
            </a:pPr>
            <a:endParaRPr lang="en-US" dirty="0"/>
          </a:p>
        </p:txBody>
      </p:sp>
      <p:sp>
        <p:nvSpPr>
          <p:cNvPr id="3" name="Slide Number Placeholder 2">
            <a:extLst>
              <a:ext uri="{FF2B5EF4-FFF2-40B4-BE49-F238E27FC236}">
                <a16:creationId xmlns:a16="http://schemas.microsoft.com/office/drawing/2014/main" id="{DCC150F3-D80B-38F5-4C18-237834A26709}"/>
              </a:ext>
            </a:extLst>
          </p:cNvPr>
          <p:cNvSpPr>
            <a:spLocks noGrp="1"/>
          </p:cNvSpPr>
          <p:nvPr>
            <p:ph type="sldNum" sz="quarter" idx="12"/>
          </p:nvPr>
        </p:nvSpPr>
        <p:spPr/>
        <p:txBody>
          <a:bodyPr/>
          <a:lstStyle/>
          <a:p>
            <a:fld id="{6E9F442E-095D-414B-A3C1-4D7C903EC540}" type="slidenum">
              <a:rPr lang="uk-UA" smtClean="0"/>
              <a:pPr/>
              <a:t>41</a:t>
            </a:fld>
            <a:endParaRPr lang="uk-UA" dirty="0"/>
          </a:p>
        </p:txBody>
      </p:sp>
      <p:sp>
        <p:nvSpPr>
          <p:cNvPr id="4" name="Title 3">
            <a:extLst>
              <a:ext uri="{FF2B5EF4-FFF2-40B4-BE49-F238E27FC236}">
                <a16:creationId xmlns:a16="http://schemas.microsoft.com/office/drawing/2014/main" id="{6300141F-8048-3664-1823-39DFA34BE3DA}"/>
              </a:ext>
            </a:extLst>
          </p:cNvPr>
          <p:cNvSpPr>
            <a:spLocks noGrp="1"/>
          </p:cNvSpPr>
          <p:nvPr>
            <p:ph type="title"/>
          </p:nvPr>
        </p:nvSpPr>
        <p:spPr>
          <a:xfrm>
            <a:off x="712572" y="733368"/>
            <a:ext cx="9048115" cy="864778"/>
          </a:xfrm>
        </p:spPr>
        <p:txBody>
          <a:bodyPr>
            <a:normAutofit/>
          </a:bodyPr>
          <a:lstStyle/>
          <a:p>
            <a:r>
              <a:rPr lang="en-US" dirty="0"/>
              <a:t>Can record review or preparing for a group be claimed using code 90885?</a:t>
            </a:r>
          </a:p>
        </p:txBody>
      </p:sp>
    </p:spTree>
    <p:extLst>
      <p:ext uri="{BB962C8B-B14F-4D97-AF65-F5344CB8AC3E}">
        <p14:creationId xmlns:p14="http://schemas.microsoft.com/office/powerpoint/2010/main" val="157281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4D39B-9170-7535-34FF-416443BDE942}"/>
              </a:ext>
            </a:extLst>
          </p:cNvPr>
          <p:cNvSpPr>
            <a:spLocks noGrp="1"/>
          </p:cNvSpPr>
          <p:nvPr>
            <p:ph idx="1"/>
          </p:nvPr>
        </p:nvSpPr>
        <p:spPr>
          <a:xfrm>
            <a:off x="712574" y="2089130"/>
            <a:ext cx="4699686" cy="3477875"/>
          </a:xfrm>
        </p:spPr>
        <p:txBody>
          <a:bodyPr/>
          <a:lstStyle/>
          <a:p>
            <a:pPr>
              <a:spcAft>
                <a:spcPts val="600"/>
              </a:spcAft>
            </a:pPr>
            <a:r>
              <a:rPr lang="en-US" sz="2000" dirty="0">
                <a:latin typeface="+mn-lt"/>
              </a:rPr>
              <a:t>Clinician Consultation is not a direct service provided to beneficiaries.</a:t>
            </a:r>
          </a:p>
          <a:p>
            <a:pPr>
              <a:spcAft>
                <a:spcPts val="600"/>
              </a:spcAft>
            </a:pPr>
            <a:r>
              <a:rPr lang="en-US" sz="2000" dirty="0">
                <a:latin typeface="+mn-lt"/>
              </a:rPr>
              <a:t>It involves consulting with licensed professionals to support the provision of care.</a:t>
            </a:r>
          </a:p>
          <a:p>
            <a:pPr>
              <a:spcAft>
                <a:spcPts val="600"/>
              </a:spcAft>
            </a:pPr>
            <a:r>
              <a:rPr lang="en-US" sz="2000" kern="1200" dirty="0">
                <a:effectLst/>
                <a:latin typeface="+mn-lt"/>
                <a:ea typeface="+mn-ea"/>
                <a:cs typeface="+mn-cs"/>
              </a:rPr>
              <a:t>If the consultation is a service to refer, link or monitor a beneficiary’s use of additional services, then </a:t>
            </a:r>
            <a:r>
              <a:rPr lang="en-US" sz="2000" dirty="0">
                <a:latin typeface="+mn-lt"/>
              </a:rPr>
              <a:t>C</a:t>
            </a:r>
            <a:r>
              <a:rPr lang="en-US" sz="2000" kern="1200" dirty="0">
                <a:effectLst/>
                <a:latin typeface="+mn-lt"/>
                <a:ea typeface="+mn-ea"/>
                <a:cs typeface="+mn-cs"/>
              </a:rPr>
              <a:t>ase </a:t>
            </a:r>
            <a:r>
              <a:rPr lang="en-US" sz="2000" dirty="0">
                <a:latin typeface="+mn-lt"/>
              </a:rPr>
              <a:t>M</a:t>
            </a:r>
            <a:r>
              <a:rPr lang="en-US" sz="2000" kern="1200" dirty="0">
                <a:effectLst/>
                <a:latin typeface="+mn-lt"/>
                <a:ea typeface="+mn-ea"/>
                <a:cs typeface="+mn-cs"/>
              </a:rPr>
              <a:t>anagement codes may apply.</a:t>
            </a:r>
          </a:p>
          <a:p>
            <a:endParaRPr lang="en-US" sz="2000" dirty="0">
              <a:latin typeface="+mn-lt"/>
            </a:endParaRPr>
          </a:p>
        </p:txBody>
      </p:sp>
      <p:sp>
        <p:nvSpPr>
          <p:cNvPr id="3" name="Slide Number Placeholder 2">
            <a:extLst>
              <a:ext uri="{FF2B5EF4-FFF2-40B4-BE49-F238E27FC236}">
                <a16:creationId xmlns:a16="http://schemas.microsoft.com/office/drawing/2014/main" id="{3D3D95DA-4551-E951-EFEE-C921C9DF5337}"/>
              </a:ext>
            </a:extLst>
          </p:cNvPr>
          <p:cNvSpPr>
            <a:spLocks noGrp="1"/>
          </p:cNvSpPr>
          <p:nvPr>
            <p:ph type="sldNum" sz="quarter" idx="12"/>
          </p:nvPr>
        </p:nvSpPr>
        <p:spPr/>
        <p:txBody>
          <a:bodyPr/>
          <a:lstStyle/>
          <a:p>
            <a:fld id="{6E9F442E-095D-414B-A3C1-4D7C903EC540}" type="slidenum">
              <a:rPr lang="uk-UA" smtClean="0"/>
              <a:pPr/>
              <a:t>42</a:t>
            </a:fld>
            <a:endParaRPr lang="uk-UA" dirty="0"/>
          </a:p>
        </p:txBody>
      </p:sp>
      <p:sp>
        <p:nvSpPr>
          <p:cNvPr id="4" name="Title 3">
            <a:extLst>
              <a:ext uri="{FF2B5EF4-FFF2-40B4-BE49-F238E27FC236}">
                <a16:creationId xmlns:a16="http://schemas.microsoft.com/office/drawing/2014/main" id="{6250C784-AD59-790A-40F7-F26BC4BAF7BE}"/>
              </a:ext>
            </a:extLst>
          </p:cNvPr>
          <p:cNvSpPr>
            <a:spLocks noGrp="1"/>
          </p:cNvSpPr>
          <p:nvPr>
            <p:ph type="title"/>
          </p:nvPr>
        </p:nvSpPr>
        <p:spPr>
          <a:xfrm>
            <a:off x="978386" y="866573"/>
            <a:ext cx="8186878" cy="701737"/>
          </a:xfrm>
        </p:spPr>
        <p:txBody>
          <a:bodyPr>
            <a:normAutofit fontScale="90000"/>
          </a:bodyPr>
          <a:lstStyle/>
          <a:p>
            <a:r>
              <a:rPr lang="en-US" dirty="0"/>
              <a:t>What CPT codes can be used for Case Consultation?</a:t>
            </a:r>
            <a:br>
              <a:rPr lang="en-US" dirty="0"/>
            </a:br>
            <a:endParaRPr lang="en-US" dirty="0"/>
          </a:p>
        </p:txBody>
      </p:sp>
      <p:pic>
        <p:nvPicPr>
          <p:cNvPr id="6" name="Picture 5">
            <a:extLst>
              <a:ext uri="{FF2B5EF4-FFF2-40B4-BE49-F238E27FC236}">
                <a16:creationId xmlns:a16="http://schemas.microsoft.com/office/drawing/2014/main" id="{942C775C-1FFA-07B2-D725-FEF0F4DCB9A3}"/>
              </a:ext>
            </a:extLst>
          </p:cNvPr>
          <p:cNvPicPr>
            <a:picLocks noChangeAspect="1"/>
          </p:cNvPicPr>
          <p:nvPr/>
        </p:nvPicPr>
        <p:blipFill>
          <a:blip r:embed="rId2"/>
          <a:stretch>
            <a:fillRect/>
          </a:stretch>
        </p:blipFill>
        <p:spPr>
          <a:xfrm>
            <a:off x="5412260" y="2279171"/>
            <a:ext cx="6453199" cy="3287834"/>
          </a:xfrm>
          <a:prstGeom prst="rect">
            <a:avLst/>
          </a:prstGeom>
        </p:spPr>
      </p:pic>
      <p:sp>
        <p:nvSpPr>
          <p:cNvPr id="10" name="TextBox 9">
            <a:extLst>
              <a:ext uri="{FF2B5EF4-FFF2-40B4-BE49-F238E27FC236}">
                <a16:creationId xmlns:a16="http://schemas.microsoft.com/office/drawing/2014/main" id="{2AE307EA-01A0-9F39-ED3E-8A0D178A655B}"/>
              </a:ext>
            </a:extLst>
          </p:cNvPr>
          <p:cNvSpPr txBox="1"/>
          <p:nvPr/>
        </p:nvSpPr>
        <p:spPr>
          <a:xfrm>
            <a:off x="7324503" y="1655918"/>
            <a:ext cx="3149895" cy="369332"/>
          </a:xfrm>
          <a:prstGeom prst="rect">
            <a:avLst/>
          </a:prstGeom>
          <a:noFill/>
        </p:spPr>
        <p:txBody>
          <a:bodyPr wrap="square">
            <a:spAutoFit/>
          </a:bodyPr>
          <a:lstStyle/>
          <a:p>
            <a:r>
              <a:rPr lang="en-US" b="1" dirty="0">
                <a:solidFill>
                  <a:schemeClr val="bg2">
                    <a:lumMod val="25000"/>
                  </a:schemeClr>
                </a:solidFill>
              </a:rPr>
              <a:t>Case Consultation Codes </a:t>
            </a:r>
          </a:p>
        </p:txBody>
      </p:sp>
    </p:spTree>
    <p:extLst>
      <p:ext uri="{BB962C8B-B14F-4D97-AF65-F5344CB8AC3E}">
        <p14:creationId xmlns:p14="http://schemas.microsoft.com/office/powerpoint/2010/main" val="1238482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43C2C2-3B08-A008-5DE4-A4CCF73FD5B1}"/>
              </a:ext>
            </a:extLst>
          </p:cNvPr>
          <p:cNvSpPr>
            <a:spLocks noGrp="1"/>
          </p:cNvSpPr>
          <p:nvPr>
            <p:ph type="sldNum" sz="quarter" idx="12"/>
          </p:nvPr>
        </p:nvSpPr>
        <p:spPr/>
        <p:txBody>
          <a:bodyPr/>
          <a:lstStyle/>
          <a:p>
            <a:fld id="{6E9F442E-095D-414B-A3C1-4D7C903EC540}" type="slidenum">
              <a:rPr lang="uk-UA" smtClean="0"/>
              <a:pPr/>
              <a:t>43</a:t>
            </a:fld>
            <a:endParaRPr lang="uk-UA" dirty="0"/>
          </a:p>
        </p:txBody>
      </p:sp>
      <p:sp>
        <p:nvSpPr>
          <p:cNvPr id="5" name="Title 4">
            <a:extLst>
              <a:ext uri="{FF2B5EF4-FFF2-40B4-BE49-F238E27FC236}">
                <a16:creationId xmlns:a16="http://schemas.microsoft.com/office/drawing/2014/main" id="{A740A15B-8CE9-A3E2-C455-B293FCB8F9E8}"/>
              </a:ext>
            </a:extLst>
          </p:cNvPr>
          <p:cNvSpPr>
            <a:spLocks noGrp="1"/>
          </p:cNvSpPr>
          <p:nvPr>
            <p:ph type="title"/>
          </p:nvPr>
        </p:nvSpPr>
        <p:spPr>
          <a:xfrm>
            <a:off x="2857500" y="3980522"/>
            <a:ext cx="6477000" cy="658020"/>
          </a:xfrm>
        </p:spPr>
        <p:txBody>
          <a:bodyPr/>
          <a:lstStyle/>
          <a:p>
            <a:r>
              <a:rPr lang="en-US" sz="2400" dirty="0">
                <a:solidFill>
                  <a:schemeClr val="bg2">
                    <a:lumMod val="25000"/>
                  </a:schemeClr>
                </a:solidFill>
                <a:latin typeface="+mn-lt"/>
              </a:rPr>
              <a:t>For questions about the presentation, contact </a:t>
            </a:r>
            <a:r>
              <a:rPr lang="en-US" sz="2400" i="0" dirty="0">
                <a:solidFill>
                  <a:schemeClr val="bg2">
                    <a:lumMod val="25000"/>
                  </a:schemeClr>
                </a:solidFill>
                <a:latin typeface="+mn-lt"/>
              </a:rPr>
              <a:t>QATA@acgov.org.</a:t>
            </a:r>
            <a:br>
              <a:rPr lang="en-US" sz="1600" dirty="0">
                <a:solidFill>
                  <a:schemeClr val="bg2">
                    <a:lumMod val="25000"/>
                  </a:schemeClr>
                </a:solidFill>
                <a:latin typeface="+mn-lt"/>
              </a:rPr>
            </a:br>
            <a:endParaRPr lang="en-US" sz="2200" b="1" dirty="0">
              <a:solidFill>
                <a:srgbClr val="33AB7E"/>
              </a:solidFill>
              <a:latin typeface="+mn-lt"/>
              <a:ea typeface="+mj-ea"/>
              <a:cs typeface="+mj-cs"/>
            </a:endParaRPr>
          </a:p>
        </p:txBody>
      </p:sp>
    </p:spTree>
    <p:extLst>
      <p:ext uri="{BB962C8B-B14F-4D97-AF65-F5344CB8AC3E}">
        <p14:creationId xmlns:p14="http://schemas.microsoft.com/office/powerpoint/2010/main" val="353148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A7A56-7110-0071-B78F-3A5E2BEA38C3}"/>
              </a:ext>
            </a:extLst>
          </p:cNvPr>
          <p:cNvSpPr>
            <a:spLocks noGrp="1"/>
          </p:cNvSpPr>
          <p:nvPr>
            <p:ph idx="1"/>
          </p:nvPr>
        </p:nvSpPr>
        <p:spPr>
          <a:xfrm>
            <a:off x="1125279" y="1724961"/>
            <a:ext cx="8975651" cy="3070071"/>
          </a:xfrm>
        </p:spPr>
        <p:txBody>
          <a:bodyPr/>
          <a:lstStyle/>
          <a:p>
            <a:pPr fontAlgn="ctr">
              <a:lnSpc>
                <a:spcPct val="100000"/>
              </a:lnSpc>
              <a:spcBef>
                <a:spcPts val="0"/>
              </a:spcBef>
              <a:spcAft>
                <a:spcPts val="1200"/>
              </a:spcAft>
            </a:pPr>
            <a:r>
              <a:rPr lang="en-US" sz="2000" dirty="0">
                <a:effectLst/>
                <a:latin typeface="Calibri" panose="020F0502020204030204" pitchFamily="34" charset="0"/>
              </a:rPr>
              <a:t>Effective July 1, 2023, the new CG systems will automatically upload information to SmartCare.</a:t>
            </a:r>
          </a:p>
          <a:p>
            <a:pPr fontAlgn="ctr">
              <a:lnSpc>
                <a:spcPct val="100000"/>
              </a:lnSpc>
              <a:spcBef>
                <a:spcPts val="0"/>
              </a:spcBef>
              <a:spcAft>
                <a:spcPts val="1200"/>
              </a:spcAft>
            </a:pPr>
            <a:r>
              <a:rPr lang="en-US" sz="2000" dirty="0">
                <a:latin typeface="Calibri" panose="020F0502020204030204" pitchFamily="34" charset="0"/>
              </a:rPr>
              <a:t>Providers not using CG will need to enter their services into SmartCare.</a:t>
            </a:r>
          </a:p>
          <a:p>
            <a:pPr fontAlgn="ctr">
              <a:lnSpc>
                <a:spcPct val="100000"/>
              </a:lnSpc>
              <a:spcBef>
                <a:spcPts val="0"/>
              </a:spcBef>
              <a:spcAft>
                <a:spcPts val="1200"/>
              </a:spcAft>
            </a:pPr>
            <a:r>
              <a:rPr lang="en-US" sz="2000" dirty="0">
                <a:latin typeface="Calibri" panose="020F0502020204030204" pitchFamily="34" charset="0"/>
              </a:rPr>
              <a:t>Providers will have until </a:t>
            </a:r>
            <a:r>
              <a:rPr lang="en-US" sz="2000" u="sng" dirty="0">
                <a:latin typeface="Calibri" panose="020F0502020204030204" pitchFamily="34" charset="0"/>
              </a:rPr>
              <a:t>September 15, 2023 </a:t>
            </a:r>
            <a:r>
              <a:rPr lang="en-US" sz="2000" dirty="0">
                <a:latin typeface="Calibri" panose="020F0502020204030204" pitchFamily="34" charset="0"/>
              </a:rPr>
              <a:t>to enter all their July and August services into SmartCare.</a:t>
            </a:r>
          </a:p>
          <a:p>
            <a:pPr fontAlgn="ctr">
              <a:lnSpc>
                <a:spcPct val="100000"/>
              </a:lnSpc>
              <a:spcBef>
                <a:spcPts val="0"/>
              </a:spcBef>
              <a:spcAft>
                <a:spcPts val="600"/>
              </a:spcAft>
            </a:pPr>
            <a:r>
              <a:rPr lang="en-US" sz="2000" dirty="0">
                <a:latin typeface="Calibri" panose="020F0502020204030204" pitchFamily="34" charset="0"/>
              </a:rPr>
              <a:t>Although permissible, please note that waiting to enter the services will delay submission of your invoice for July and August claims. </a:t>
            </a:r>
          </a:p>
          <a:p>
            <a:pPr indent="0" rtl="0" fontAlgn="ctr">
              <a:spcBef>
                <a:spcPts val="0"/>
              </a:spcBef>
              <a:spcAft>
                <a:spcPts val="0"/>
              </a:spcAft>
              <a:buNone/>
            </a:pPr>
            <a:endParaRPr lang="en-US" sz="2000" dirty="0">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03D0E0AD-23BA-2EF4-D8BA-4C467BA4B632}"/>
              </a:ext>
            </a:extLst>
          </p:cNvPr>
          <p:cNvSpPr>
            <a:spLocks noGrp="1"/>
          </p:cNvSpPr>
          <p:nvPr>
            <p:ph type="sldNum" sz="quarter" idx="12"/>
          </p:nvPr>
        </p:nvSpPr>
        <p:spPr/>
        <p:txBody>
          <a:bodyPr/>
          <a:lstStyle/>
          <a:p>
            <a:fld id="{6E9F442E-095D-414B-A3C1-4D7C903EC540}" type="slidenum">
              <a:rPr lang="uk-UA" smtClean="0"/>
              <a:pPr/>
              <a:t>5</a:t>
            </a:fld>
            <a:endParaRPr lang="uk-UA" dirty="0"/>
          </a:p>
        </p:txBody>
      </p:sp>
      <p:sp>
        <p:nvSpPr>
          <p:cNvPr id="4" name="Title 3">
            <a:extLst>
              <a:ext uri="{FF2B5EF4-FFF2-40B4-BE49-F238E27FC236}">
                <a16:creationId xmlns:a16="http://schemas.microsoft.com/office/drawing/2014/main" id="{6030BB81-764D-3F06-7DCB-77275B56BCD9}"/>
              </a:ext>
            </a:extLst>
          </p:cNvPr>
          <p:cNvSpPr>
            <a:spLocks noGrp="1"/>
          </p:cNvSpPr>
          <p:nvPr>
            <p:ph type="title"/>
          </p:nvPr>
        </p:nvSpPr>
        <p:spPr>
          <a:xfrm>
            <a:off x="829530" y="754633"/>
            <a:ext cx="7898027" cy="627599"/>
          </a:xfrm>
        </p:spPr>
        <p:txBody>
          <a:bodyPr>
            <a:normAutofit/>
          </a:bodyPr>
          <a:lstStyle/>
          <a:p>
            <a:r>
              <a:rPr lang="en-US" dirty="0"/>
              <a:t>Service Entry into SmartCare</a:t>
            </a:r>
          </a:p>
        </p:txBody>
      </p:sp>
    </p:spTree>
    <p:extLst>
      <p:ext uri="{BB962C8B-B14F-4D97-AF65-F5344CB8AC3E}">
        <p14:creationId xmlns:p14="http://schemas.microsoft.com/office/powerpoint/2010/main" val="29158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E60FBA-792D-4DC5-830F-3B105A808E3F}"/>
              </a:ext>
            </a:extLst>
          </p:cNvPr>
          <p:cNvSpPr>
            <a:spLocks noGrp="1"/>
          </p:cNvSpPr>
          <p:nvPr>
            <p:ph idx="1"/>
          </p:nvPr>
        </p:nvSpPr>
        <p:spPr>
          <a:xfrm>
            <a:off x="1421236" y="1374078"/>
            <a:ext cx="9349527" cy="3354765"/>
          </a:xfrm>
        </p:spPr>
        <p:txBody>
          <a:bodyPr vert="horz" wrap="square" lIns="108000" tIns="45720" rIns="91440" bIns="45720" rtlCol="0" anchor="t">
            <a:spAutoFit/>
          </a:bodyPr>
          <a:lstStyle/>
          <a:p>
            <a:pPr marL="0" indent="0">
              <a:buNone/>
            </a:pPr>
            <a:r>
              <a:rPr lang="en-US" sz="1800" b="1" u="sng" dirty="0">
                <a:latin typeface="+mn-lt"/>
              </a:rPr>
              <a:t>What is Changing</a:t>
            </a:r>
          </a:p>
          <a:p>
            <a:pPr marL="285750" indent="-285750"/>
            <a:r>
              <a:rPr lang="en-US" sz="1800" dirty="0">
                <a:latin typeface="+mn-lt"/>
                <a:cs typeface="Calibri"/>
              </a:rPr>
              <a:t>Changes to procedure codes:</a:t>
            </a:r>
          </a:p>
          <a:p>
            <a:pPr lvl="1"/>
            <a:r>
              <a:rPr lang="en-US" sz="1800" i="0" dirty="0">
                <a:solidFill>
                  <a:schemeClr val="bg2">
                    <a:lumMod val="25000"/>
                  </a:schemeClr>
                </a:solidFill>
                <a:latin typeface="+mn-lt"/>
                <a:ea typeface="+mn-ea"/>
                <a:cs typeface="Calibri"/>
              </a:rPr>
              <a:t>Addition of CPT codes to both SMHS and DMC-ODS delivery systems.</a:t>
            </a:r>
          </a:p>
          <a:p>
            <a:pPr lvl="1"/>
            <a:r>
              <a:rPr lang="en-US" sz="1800" i="0" dirty="0">
                <a:solidFill>
                  <a:schemeClr val="bg2">
                    <a:lumMod val="25000"/>
                  </a:schemeClr>
                </a:solidFill>
                <a:latin typeface="+mn-lt"/>
                <a:ea typeface="+mn-ea"/>
                <a:cs typeface="Calibri"/>
              </a:rPr>
              <a:t>More codes with more specific usage.</a:t>
            </a:r>
          </a:p>
          <a:p>
            <a:pPr lvl="1"/>
            <a:r>
              <a:rPr lang="en-US" sz="1800" i="0" dirty="0">
                <a:solidFill>
                  <a:schemeClr val="bg2">
                    <a:lumMod val="25000"/>
                  </a:schemeClr>
                </a:solidFill>
                <a:latin typeface="+mn-lt"/>
                <a:ea typeface="+mn-ea"/>
                <a:cs typeface="+mn-cs"/>
              </a:rPr>
              <a:t>Most CPT codes may only be used by licensed/registered/waivered professionals.</a:t>
            </a:r>
            <a:endParaRPr lang="en-US" sz="1800" i="0" dirty="0">
              <a:solidFill>
                <a:schemeClr val="bg2">
                  <a:lumMod val="25000"/>
                </a:schemeClr>
              </a:solidFill>
              <a:latin typeface="+mn-lt"/>
              <a:ea typeface="+mn-ea"/>
              <a:cs typeface="Calibri"/>
            </a:endParaRPr>
          </a:p>
          <a:p>
            <a:pPr lvl="1"/>
            <a:r>
              <a:rPr lang="en-US" sz="1800" i="0" dirty="0">
                <a:solidFill>
                  <a:schemeClr val="bg2">
                    <a:lumMod val="25000"/>
                  </a:schemeClr>
                </a:solidFill>
                <a:latin typeface="+mn-lt"/>
                <a:ea typeface="+mn-ea"/>
                <a:cs typeface="+mn-cs"/>
              </a:rPr>
              <a:t>HCPCs will continue to be used by both licensed and non-licensed staff and for Existing Day/24-hour services. </a:t>
            </a:r>
            <a:endParaRPr lang="en-US" sz="1800" i="0" dirty="0">
              <a:solidFill>
                <a:schemeClr val="bg2">
                  <a:lumMod val="25000"/>
                </a:schemeClr>
              </a:solidFill>
              <a:latin typeface="+mn-lt"/>
              <a:ea typeface="+mn-ea"/>
              <a:cs typeface="Calibri"/>
            </a:endParaRPr>
          </a:p>
          <a:p>
            <a:pPr marL="285750" indent="-285750"/>
            <a:r>
              <a:rPr lang="en-US" sz="1800" i="0" dirty="0">
                <a:solidFill>
                  <a:schemeClr val="bg2">
                    <a:lumMod val="25000"/>
                  </a:schemeClr>
                </a:solidFill>
                <a:latin typeface="+mn-lt"/>
                <a:ea typeface="+mn-ea"/>
                <a:cs typeface="+mn-cs"/>
              </a:rPr>
              <a:t>Duplicate Service Changes</a:t>
            </a:r>
          </a:p>
          <a:p>
            <a:pPr marL="285750" indent="-285750"/>
            <a:r>
              <a:rPr lang="en-US" sz="1800" dirty="0">
                <a:latin typeface="+mn-lt"/>
              </a:rPr>
              <a:t>Modifier Changes</a:t>
            </a:r>
          </a:p>
          <a:p>
            <a:pPr marL="285750" indent="-285750"/>
            <a:r>
              <a:rPr lang="en-US" sz="1800" dirty="0">
                <a:latin typeface="+mn-lt"/>
                <a:cs typeface="Calibri"/>
              </a:rPr>
              <a:t>Significant expansion of code lockouts</a:t>
            </a:r>
          </a:p>
        </p:txBody>
      </p:sp>
      <p:sp>
        <p:nvSpPr>
          <p:cNvPr id="3" name="Slide Number Placeholder 2">
            <a:extLst>
              <a:ext uri="{FF2B5EF4-FFF2-40B4-BE49-F238E27FC236}">
                <a16:creationId xmlns:a16="http://schemas.microsoft.com/office/drawing/2014/main" id="{E05D1455-B957-4BA7-B808-65317822F269}"/>
              </a:ext>
            </a:extLst>
          </p:cNvPr>
          <p:cNvSpPr>
            <a:spLocks noGrp="1"/>
          </p:cNvSpPr>
          <p:nvPr>
            <p:ph type="sldNum" sz="quarter" idx="12"/>
          </p:nvPr>
        </p:nvSpPr>
        <p:spPr/>
        <p:txBody>
          <a:bodyPr/>
          <a:lstStyle/>
          <a:p>
            <a:fld id="{6E9F442E-095D-414B-A3C1-4D7C903EC540}" type="slidenum">
              <a:rPr lang="uk-UA" smtClean="0"/>
              <a:pPr/>
              <a:t>6</a:t>
            </a:fld>
            <a:endParaRPr lang="uk-UA" dirty="0"/>
          </a:p>
        </p:txBody>
      </p:sp>
      <p:sp>
        <p:nvSpPr>
          <p:cNvPr id="4" name="Title 3">
            <a:extLst>
              <a:ext uri="{FF2B5EF4-FFF2-40B4-BE49-F238E27FC236}">
                <a16:creationId xmlns:a16="http://schemas.microsoft.com/office/drawing/2014/main" id="{522AF7E6-DF35-4A5B-8035-0A7F1C85A16A}"/>
              </a:ext>
            </a:extLst>
          </p:cNvPr>
          <p:cNvSpPr>
            <a:spLocks noGrp="1"/>
          </p:cNvSpPr>
          <p:nvPr>
            <p:ph type="title"/>
          </p:nvPr>
        </p:nvSpPr>
        <p:spPr>
          <a:xfrm>
            <a:off x="565709" y="598578"/>
            <a:ext cx="4050814" cy="864778"/>
          </a:xfrm>
        </p:spPr>
        <p:txBody>
          <a:bodyPr>
            <a:normAutofit/>
          </a:bodyPr>
          <a:lstStyle/>
          <a:p>
            <a:r>
              <a:rPr lang="en-US" sz="2700" dirty="0"/>
              <a:t>Provider Billing </a:t>
            </a:r>
            <a:br>
              <a:rPr lang="en-US" sz="2200" dirty="0"/>
            </a:br>
            <a:endParaRPr lang="en-US" sz="2200" dirty="0"/>
          </a:p>
        </p:txBody>
      </p:sp>
      <p:pic>
        <p:nvPicPr>
          <p:cNvPr id="5" name="Picture 4">
            <a:extLst>
              <a:ext uri="{FF2B5EF4-FFF2-40B4-BE49-F238E27FC236}">
                <a16:creationId xmlns:a16="http://schemas.microsoft.com/office/drawing/2014/main" id="{C9279799-2177-4A84-B0FD-EEB8A130E3A9}"/>
              </a:ext>
            </a:extLst>
          </p:cNvPr>
          <p:cNvPicPr>
            <a:picLocks noChangeAspect="1"/>
          </p:cNvPicPr>
          <p:nvPr/>
        </p:nvPicPr>
        <p:blipFill rotWithShape="1">
          <a:blip r:embed="rId2"/>
          <a:srcRect t="80852"/>
          <a:stretch/>
        </p:blipFill>
        <p:spPr>
          <a:xfrm>
            <a:off x="1034552" y="5684602"/>
            <a:ext cx="6162675" cy="501551"/>
          </a:xfrm>
          <a:prstGeom prst="rect">
            <a:avLst/>
          </a:prstGeom>
        </p:spPr>
      </p:pic>
    </p:spTree>
    <p:extLst>
      <p:ext uri="{BB962C8B-B14F-4D97-AF65-F5344CB8AC3E}">
        <p14:creationId xmlns:p14="http://schemas.microsoft.com/office/powerpoint/2010/main" val="92301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87B9B-3A1E-36C0-9033-5704E9303109}"/>
              </a:ext>
            </a:extLst>
          </p:cNvPr>
          <p:cNvSpPr>
            <a:spLocks noGrp="1"/>
          </p:cNvSpPr>
          <p:nvPr>
            <p:ph idx="1"/>
          </p:nvPr>
        </p:nvSpPr>
        <p:spPr>
          <a:xfrm>
            <a:off x="1176465" y="1280079"/>
            <a:ext cx="9686669" cy="4442242"/>
          </a:xfrm>
        </p:spPr>
        <p:txBody>
          <a:bodyPr/>
          <a:lstStyle/>
          <a:p>
            <a:pPr marL="91440">
              <a:spcAft>
                <a:spcPts val="600"/>
              </a:spcAft>
            </a:pPr>
            <a:r>
              <a:rPr lang="en-US" sz="2000" kern="1200" dirty="0">
                <a:solidFill>
                  <a:schemeClr val="bg2">
                    <a:lumMod val="25000"/>
                  </a:schemeClr>
                </a:solidFill>
                <a:effectLst/>
                <a:latin typeface="+mn-lt"/>
                <a:ea typeface="+mn-ea"/>
                <a:cs typeface="+mn-cs"/>
              </a:rPr>
              <a:t>Payment Reform does not change definitions of MH or SUD services. Definitions of services for each delivery system can be found in the DHCS Billing Manuals. </a:t>
            </a:r>
          </a:p>
          <a:p>
            <a:pPr marL="91440">
              <a:spcAft>
                <a:spcPts val="600"/>
              </a:spcAft>
            </a:pPr>
            <a:r>
              <a:rPr lang="en-US" sz="2000" kern="1200" dirty="0">
                <a:solidFill>
                  <a:schemeClr val="bg2">
                    <a:lumMod val="25000"/>
                  </a:schemeClr>
                </a:solidFill>
                <a:effectLst/>
                <a:latin typeface="+mn-lt"/>
                <a:ea typeface="+mn-ea"/>
                <a:cs typeface="+mn-cs"/>
              </a:rPr>
              <a:t>Providers may only claim SMHS and DMC-ODS for the defined services in each delivery system and choose the best code to describe the services </a:t>
            </a:r>
            <a:r>
              <a:rPr lang="en-US" sz="2000" dirty="0">
                <a:latin typeface="+mn-lt"/>
              </a:rPr>
              <a:t>provided</a:t>
            </a:r>
            <a:r>
              <a:rPr lang="en-US" sz="2000" kern="1200" dirty="0">
                <a:solidFill>
                  <a:schemeClr val="bg2">
                    <a:lumMod val="25000"/>
                  </a:schemeClr>
                </a:solidFill>
                <a:effectLst/>
                <a:latin typeface="+mn-lt"/>
                <a:ea typeface="+mn-ea"/>
                <a:cs typeface="+mn-cs"/>
              </a:rPr>
              <a:t> </a:t>
            </a:r>
            <a:r>
              <a:rPr lang="en-US" sz="2000" dirty="0">
                <a:latin typeface="+mn-lt"/>
              </a:rPr>
              <a:t>in accordance with their ACBH contract deliverables and Medi-Cal certification.</a:t>
            </a:r>
            <a:endParaRPr lang="en-US" sz="2000" kern="1200" dirty="0">
              <a:solidFill>
                <a:schemeClr val="bg2">
                  <a:lumMod val="25000"/>
                </a:schemeClr>
              </a:solidFill>
              <a:effectLst/>
              <a:latin typeface="+mn-lt"/>
              <a:ea typeface="+mn-ea"/>
              <a:cs typeface="+mn-cs"/>
            </a:endParaRPr>
          </a:p>
          <a:p>
            <a:pPr marL="91440">
              <a:spcAft>
                <a:spcPts val="600"/>
              </a:spcAft>
            </a:pPr>
            <a:r>
              <a:rPr lang="en-US" sz="2000" dirty="0">
                <a:latin typeface="+mn-lt"/>
              </a:rPr>
              <a:t>ACBH has provided a Preliminary list of codes that will be available in SmartCare.</a:t>
            </a:r>
            <a:r>
              <a:rPr lang="en-US" sz="2000" kern="1200" dirty="0">
                <a:solidFill>
                  <a:schemeClr val="bg2">
                    <a:lumMod val="25000"/>
                  </a:schemeClr>
                </a:solidFill>
                <a:effectLst/>
                <a:latin typeface="+mn-lt"/>
                <a:ea typeface="+mn-ea"/>
                <a:cs typeface="+mn-cs"/>
              </a:rPr>
              <a:t> </a:t>
            </a:r>
          </a:p>
          <a:p>
            <a:pPr marL="91440">
              <a:spcAft>
                <a:spcPts val="600"/>
              </a:spcAft>
            </a:pPr>
            <a:r>
              <a:rPr lang="en-US" sz="2000" dirty="0">
                <a:solidFill>
                  <a:schemeClr val="bg2">
                    <a:lumMod val="25000"/>
                  </a:schemeClr>
                </a:solidFill>
                <a:effectLst/>
                <a:latin typeface="+mn-lt"/>
                <a:ea typeface="Times New Roman" panose="02020603050405020304" pitchFamily="18" charset="0"/>
              </a:rPr>
              <a:t>Providers will still be able to claim for non-MediCal billable services, per their contract [e.g. Outreach (Mode 45), Supportive services (Mode 60), MAA (Mode 55), ACBH special non-billable codes, etc.]. </a:t>
            </a:r>
          </a:p>
          <a:p>
            <a:pPr marL="91440"/>
            <a:r>
              <a:rPr lang="en-US" sz="2000" dirty="0">
                <a:solidFill>
                  <a:schemeClr val="bg2">
                    <a:lumMod val="25000"/>
                  </a:schemeClr>
                </a:solidFill>
                <a:effectLst/>
                <a:latin typeface="+mn-lt"/>
                <a:ea typeface="Times New Roman" panose="02020603050405020304" pitchFamily="18" charset="0"/>
              </a:rPr>
              <a:t>ACBH plans to retain the same procedure code numbers that were used in InSyst for these codes.</a:t>
            </a:r>
          </a:p>
          <a:p>
            <a:pPr marL="91440" indent="0">
              <a:buNone/>
            </a:pPr>
            <a:endParaRPr lang="en-US" sz="2000" dirty="0"/>
          </a:p>
        </p:txBody>
      </p:sp>
      <p:sp>
        <p:nvSpPr>
          <p:cNvPr id="3" name="Slide Number Placeholder 2">
            <a:extLst>
              <a:ext uri="{FF2B5EF4-FFF2-40B4-BE49-F238E27FC236}">
                <a16:creationId xmlns:a16="http://schemas.microsoft.com/office/drawing/2014/main" id="{EDF368CB-6F11-5F4A-7823-E2FBEF45ED8E}"/>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4" name="Title 3">
            <a:extLst>
              <a:ext uri="{FF2B5EF4-FFF2-40B4-BE49-F238E27FC236}">
                <a16:creationId xmlns:a16="http://schemas.microsoft.com/office/drawing/2014/main" id="{CD955881-EAC3-1B66-C8E9-BE5B7EB90812}"/>
              </a:ext>
            </a:extLst>
          </p:cNvPr>
          <p:cNvSpPr>
            <a:spLocks noGrp="1"/>
          </p:cNvSpPr>
          <p:nvPr>
            <p:ph type="title"/>
          </p:nvPr>
        </p:nvSpPr>
        <p:spPr>
          <a:xfrm>
            <a:off x="712573" y="415301"/>
            <a:ext cx="8707874" cy="864778"/>
          </a:xfrm>
        </p:spPr>
        <p:txBody>
          <a:bodyPr/>
          <a:lstStyle/>
          <a:p>
            <a:r>
              <a:rPr lang="en-US" dirty="0"/>
              <a:t>Provider Billing</a:t>
            </a:r>
          </a:p>
        </p:txBody>
      </p:sp>
      <p:sp>
        <p:nvSpPr>
          <p:cNvPr id="5" name="TextBox 4">
            <a:extLst>
              <a:ext uri="{FF2B5EF4-FFF2-40B4-BE49-F238E27FC236}">
                <a16:creationId xmlns:a16="http://schemas.microsoft.com/office/drawing/2014/main" id="{FEB93C7A-F721-969D-94C1-720BB8820283}"/>
              </a:ext>
            </a:extLst>
          </p:cNvPr>
          <p:cNvSpPr txBox="1"/>
          <p:nvPr/>
        </p:nvSpPr>
        <p:spPr>
          <a:xfrm>
            <a:off x="1255512" y="5683102"/>
            <a:ext cx="8968579" cy="369332"/>
          </a:xfrm>
          <a:prstGeom prst="rect">
            <a:avLst/>
          </a:prstGeom>
          <a:noFill/>
        </p:spPr>
        <p:txBody>
          <a:bodyPr wrap="square">
            <a:spAutoFit/>
          </a:bodyPr>
          <a:lstStyle/>
          <a:p>
            <a:r>
              <a:rPr lang="en-US" sz="1800" b="1" dirty="0">
                <a:solidFill>
                  <a:schemeClr val="tx1">
                    <a:lumMod val="85000"/>
                    <a:lumOff val="15000"/>
                  </a:schemeClr>
                </a:solidFill>
                <a:latin typeface="+mn-lt"/>
              </a:rPr>
              <a:t>Note</a:t>
            </a:r>
            <a:r>
              <a:rPr lang="en-US" sz="1800" dirty="0">
                <a:solidFill>
                  <a:schemeClr val="tx1">
                    <a:lumMod val="85000"/>
                    <a:lumOff val="15000"/>
                  </a:schemeClr>
                </a:solidFill>
                <a:latin typeface="+mn-lt"/>
              </a:rPr>
              <a:t>: Providers will continue to use County defined Location Codes in SmartCare.</a:t>
            </a:r>
          </a:p>
        </p:txBody>
      </p:sp>
    </p:spTree>
    <p:extLst>
      <p:ext uri="{BB962C8B-B14F-4D97-AF65-F5344CB8AC3E}">
        <p14:creationId xmlns:p14="http://schemas.microsoft.com/office/powerpoint/2010/main" val="309049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F82C76-C04F-F0B1-6CBA-2063FFF75777}"/>
              </a:ext>
            </a:extLst>
          </p:cNvPr>
          <p:cNvSpPr>
            <a:spLocks noGrp="1"/>
          </p:cNvSpPr>
          <p:nvPr>
            <p:ph idx="1"/>
          </p:nvPr>
        </p:nvSpPr>
        <p:spPr>
          <a:xfrm>
            <a:off x="1069109" y="1843529"/>
            <a:ext cx="9616612" cy="3674769"/>
          </a:xfrm>
        </p:spPr>
        <p:txBody>
          <a:bodyPr/>
          <a:lstStyle/>
          <a:p>
            <a:pPr marL="91440" indent="100584">
              <a:spcAft>
                <a:spcPts val="600"/>
              </a:spcAft>
            </a:pPr>
            <a:r>
              <a:rPr lang="en-US" sz="2000" dirty="0">
                <a:latin typeface="Calibri"/>
                <a:cs typeface="Calibri"/>
              </a:rPr>
              <a:t>Interns are </a:t>
            </a:r>
            <a:r>
              <a:rPr lang="en-US" sz="2000" b="1" dirty="0">
                <a:latin typeface="Calibri"/>
                <a:cs typeface="Calibri"/>
              </a:rPr>
              <a:t>registered</a:t>
            </a:r>
            <a:r>
              <a:rPr lang="en-US" sz="2000" dirty="0">
                <a:latin typeface="Calibri"/>
                <a:cs typeface="Calibri"/>
              </a:rPr>
              <a:t>, pre-licensed mental health professionals who work in clinical settings under supervision (e.g., ASW, AMFT, APCCs, etc.).</a:t>
            </a:r>
          </a:p>
          <a:p>
            <a:pPr marL="91440" indent="100584">
              <a:spcAft>
                <a:spcPts val="600"/>
              </a:spcAft>
            </a:pPr>
            <a:r>
              <a:rPr lang="en-US" sz="2000" dirty="0">
                <a:latin typeface="Calibri"/>
                <a:ea typeface="verdana"/>
                <a:cs typeface="Calibri"/>
              </a:rPr>
              <a:t>In both Specialty Mental Health (SMHS) and Drug MediCal Organized Delivery (DMC-ODS) systems, </a:t>
            </a:r>
          </a:p>
          <a:p>
            <a:pPr marL="548640" lvl="1" indent="100584">
              <a:spcAft>
                <a:spcPts val="600"/>
              </a:spcAft>
            </a:pPr>
            <a:r>
              <a:rPr lang="en-US" sz="2000" i="0" dirty="0">
                <a:solidFill>
                  <a:schemeClr val="bg2">
                    <a:lumMod val="25000"/>
                  </a:schemeClr>
                </a:solidFill>
                <a:latin typeface="Calibri"/>
                <a:ea typeface="verdana"/>
                <a:cs typeface="Calibri"/>
              </a:rPr>
              <a:t>Interns should use the Taxonomy codes for the profession for which they are registered.</a:t>
            </a:r>
          </a:p>
          <a:p>
            <a:pPr marL="548640" lvl="1" indent="100584">
              <a:spcAft>
                <a:spcPts val="600"/>
              </a:spcAft>
            </a:pPr>
            <a:r>
              <a:rPr lang="en-US" sz="2000" i="0" dirty="0">
                <a:solidFill>
                  <a:schemeClr val="bg2">
                    <a:lumMod val="25000"/>
                  </a:schemeClr>
                </a:solidFill>
                <a:latin typeface="Calibri"/>
                <a:ea typeface="verdana"/>
                <a:cs typeface="Calibri"/>
              </a:rPr>
              <a:t>Interns may use CPT codes and HCPCs to bill. </a:t>
            </a:r>
          </a:p>
          <a:p>
            <a:pPr marL="91440" indent="100584">
              <a:spcAft>
                <a:spcPts val="600"/>
              </a:spcAft>
            </a:pPr>
            <a:r>
              <a:rPr lang="en-US" sz="2000" i="0" dirty="0">
                <a:solidFill>
                  <a:schemeClr val="bg2">
                    <a:lumMod val="25000"/>
                  </a:schemeClr>
                </a:solidFill>
                <a:latin typeface="Calibri"/>
                <a:ea typeface="Verdana"/>
                <a:cs typeface="Calibri"/>
              </a:rPr>
              <a:t>SmartCare will automatically attach the HL modifier to their claims to identify them as an intern.</a:t>
            </a:r>
            <a:endParaRPr lang="en-US" dirty="0"/>
          </a:p>
        </p:txBody>
      </p:sp>
      <p:sp>
        <p:nvSpPr>
          <p:cNvPr id="3" name="Slide Number Placeholder 2">
            <a:extLst>
              <a:ext uri="{FF2B5EF4-FFF2-40B4-BE49-F238E27FC236}">
                <a16:creationId xmlns:a16="http://schemas.microsoft.com/office/drawing/2014/main" id="{F4BB73A2-1C9A-F61B-A71D-8D762A05BFD0}"/>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
        <p:nvSpPr>
          <p:cNvPr id="4" name="Title 3">
            <a:extLst>
              <a:ext uri="{FF2B5EF4-FFF2-40B4-BE49-F238E27FC236}">
                <a16:creationId xmlns:a16="http://schemas.microsoft.com/office/drawing/2014/main" id="{289B816F-EC60-664F-0CC4-90FB4B4A7D03}"/>
              </a:ext>
            </a:extLst>
          </p:cNvPr>
          <p:cNvSpPr>
            <a:spLocks noGrp="1"/>
          </p:cNvSpPr>
          <p:nvPr>
            <p:ph type="title"/>
          </p:nvPr>
        </p:nvSpPr>
        <p:spPr>
          <a:xfrm>
            <a:off x="712572" y="839529"/>
            <a:ext cx="10347909" cy="864778"/>
          </a:xfrm>
        </p:spPr>
        <p:txBody>
          <a:bodyPr/>
          <a:lstStyle/>
          <a:p>
            <a:r>
              <a:rPr lang="en-US" dirty="0">
                <a:latin typeface="Georgia"/>
              </a:rPr>
              <a:t>What codes do Interns use to bill for services? </a:t>
            </a:r>
            <a:endParaRPr lang="en-US" dirty="0"/>
          </a:p>
        </p:txBody>
      </p:sp>
    </p:spTree>
    <p:extLst>
      <p:ext uri="{BB962C8B-B14F-4D97-AF65-F5344CB8AC3E}">
        <p14:creationId xmlns:p14="http://schemas.microsoft.com/office/powerpoint/2010/main" val="226615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49BD3-A02E-CC58-7363-6897F06C75B4}"/>
              </a:ext>
            </a:extLst>
          </p:cNvPr>
          <p:cNvSpPr>
            <a:spLocks noGrp="1"/>
          </p:cNvSpPr>
          <p:nvPr>
            <p:ph idx="1"/>
          </p:nvPr>
        </p:nvSpPr>
        <p:spPr>
          <a:xfrm>
            <a:off x="508738" y="2018765"/>
            <a:ext cx="5823221" cy="3883114"/>
          </a:xfrm>
        </p:spPr>
        <p:txBody>
          <a:bodyPr vert="horz" wrap="square" lIns="108000" tIns="45720" rIns="91440" bIns="45720" rtlCol="0" anchor="t">
            <a:spAutoFit/>
          </a:bodyPr>
          <a:lstStyle/>
          <a:p>
            <a:pPr marL="0" lvl="1" indent="0">
              <a:spcAft>
                <a:spcPts val="1200"/>
              </a:spcAft>
              <a:buNone/>
            </a:pPr>
            <a:r>
              <a:rPr lang="en-US" sz="1800" b="1" i="0" u="sng" dirty="0">
                <a:solidFill>
                  <a:schemeClr val="bg2">
                    <a:lumMod val="25000"/>
                  </a:schemeClr>
                </a:solidFill>
                <a:latin typeface="+mn-lt"/>
                <a:ea typeface="+mn-ea"/>
                <a:cs typeface="Calibri"/>
              </a:rPr>
              <a:t>SMHS</a:t>
            </a:r>
          </a:p>
          <a:p>
            <a:pPr marL="91440" lvl="1" indent="-100584">
              <a:spcAft>
                <a:spcPts val="600"/>
              </a:spcAft>
            </a:pPr>
            <a:r>
              <a:rPr lang="en-US" sz="1800" i="0" dirty="0">
                <a:solidFill>
                  <a:schemeClr val="bg2">
                    <a:lumMod val="25000"/>
                  </a:schemeClr>
                </a:solidFill>
                <a:latin typeface="+mn-lt"/>
                <a:ea typeface="+mn-ea"/>
                <a:cs typeface="Calibri"/>
              </a:rPr>
              <a:t>MH students s</a:t>
            </a:r>
            <a:r>
              <a:rPr lang="en-US" sz="1800" i="0" dirty="0">
                <a:solidFill>
                  <a:schemeClr val="bg2">
                    <a:lumMod val="25000"/>
                  </a:schemeClr>
                </a:solidFill>
                <a:effectLst/>
                <a:latin typeface="+mn-lt"/>
                <a:ea typeface="Verdana"/>
              </a:rPr>
              <a:t>hould use Taxonomy codes for MHRS, Other Qualified Professional, or Certified Peer Specialist, based on their education, training, and experience.</a:t>
            </a:r>
          </a:p>
          <a:p>
            <a:pPr marL="91440" lvl="1" indent="-100584">
              <a:spcAft>
                <a:spcPts val="600"/>
              </a:spcAft>
            </a:pPr>
            <a:r>
              <a:rPr lang="en-US" sz="1800" i="0" dirty="0">
                <a:solidFill>
                  <a:schemeClr val="bg2">
                    <a:lumMod val="25000"/>
                  </a:schemeClr>
                </a:solidFill>
                <a:latin typeface="+mn-lt"/>
                <a:ea typeface="Verdana"/>
              </a:rPr>
              <a:t>Cannot use </a:t>
            </a:r>
            <a:r>
              <a:rPr lang="en-US" sz="1800" i="0" dirty="0">
                <a:solidFill>
                  <a:schemeClr val="bg2">
                    <a:lumMod val="25000"/>
                  </a:schemeClr>
                </a:solidFill>
                <a:latin typeface="+mn-lt"/>
              </a:rPr>
              <a:t>CPT codes to bill</a:t>
            </a:r>
          </a:p>
          <a:p>
            <a:pPr marL="91440" lvl="1" indent="-100584">
              <a:spcAft>
                <a:spcPts val="600"/>
              </a:spcAft>
            </a:pPr>
            <a:r>
              <a:rPr lang="en-US" sz="1800" i="0" dirty="0">
                <a:solidFill>
                  <a:schemeClr val="bg2">
                    <a:lumMod val="25000"/>
                  </a:schemeClr>
                </a:solidFill>
                <a:effectLst/>
                <a:latin typeface="+mn-lt"/>
              </a:rPr>
              <a:t>Can use HCPCs</a:t>
            </a:r>
            <a:r>
              <a:rPr lang="en-US" sz="1800" i="0" dirty="0">
                <a:solidFill>
                  <a:schemeClr val="bg2">
                    <a:lumMod val="25000"/>
                  </a:schemeClr>
                </a:solidFill>
                <a:latin typeface="+mn-lt"/>
              </a:rPr>
              <a:t>, depending on their designation: </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latin typeface="+mn-lt"/>
              </a:rPr>
              <a:t>H0031 MH assessment by non-physician</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latin typeface="+mn-lt"/>
              </a:rPr>
              <a:t>H0032 MH service plan by non-physician</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effectLst/>
                <a:latin typeface="+mn-lt"/>
              </a:rPr>
              <a:t>H2017 </a:t>
            </a:r>
            <a:r>
              <a:rPr lang="en-US" sz="1600" i="0" dirty="0">
                <a:solidFill>
                  <a:schemeClr val="bg2">
                    <a:lumMod val="25000"/>
                  </a:schemeClr>
                </a:solidFill>
                <a:latin typeface="+mn-lt"/>
              </a:rPr>
              <a:t>Psychosocial rehabilitation</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effectLst/>
                <a:latin typeface="+mn-lt"/>
              </a:rPr>
              <a:t>H2021 Community wrap-around services</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latin typeface="+mn-lt"/>
              </a:rPr>
              <a:t>H2000 Comprehensive multi-disciplinary eval. </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effectLst/>
                <a:latin typeface="+mn-lt"/>
              </a:rPr>
              <a:t>T1017 Targeted ca</a:t>
            </a:r>
            <a:r>
              <a:rPr lang="en-US" sz="1600" i="0" dirty="0">
                <a:solidFill>
                  <a:schemeClr val="bg2">
                    <a:lumMod val="25000"/>
                  </a:schemeClr>
                </a:solidFill>
                <a:latin typeface="+mn-lt"/>
              </a:rPr>
              <a:t>se management</a:t>
            </a:r>
          </a:p>
          <a:p>
            <a:pPr marL="742950" lvl="3" indent="-285750">
              <a:spcBef>
                <a:spcPts val="100"/>
              </a:spcBef>
              <a:spcAft>
                <a:spcPts val="100"/>
              </a:spcAft>
              <a:buFont typeface="Arial" panose="020B0604020202020204" pitchFamily="34" charset="0"/>
              <a:buChar char="•"/>
            </a:pPr>
            <a:r>
              <a:rPr lang="en-US" sz="1600" i="0" dirty="0">
                <a:solidFill>
                  <a:schemeClr val="bg2">
                    <a:lumMod val="25000"/>
                  </a:schemeClr>
                </a:solidFill>
                <a:effectLst/>
                <a:latin typeface="+mn-lt"/>
              </a:rPr>
              <a:t>H201</a:t>
            </a:r>
            <a:r>
              <a:rPr lang="en-US" sz="1600" i="0" dirty="0">
                <a:solidFill>
                  <a:schemeClr val="bg2">
                    <a:lumMod val="25000"/>
                  </a:schemeClr>
                </a:solidFill>
                <a:latin typeface="+mn-lt"/>
              </a:rPr>
              <a:t>1 Crisis intervention</a:t>
            </a:r>
            <a:endParaRPr lang="en-US" sz="1600" i="0" dirty="0">
              <a:solidFill>
                <a:schemeClr val="bg2">
                  <a:lumMod val="25000"/>
                </a:schemeClr>
              </a:solidFill>
              <a:effectLst/>
              <a:latin typeface="+mn-lt"/>
            </a:endParaRPr>
          </a:p>
        </p:txBody>
      </p:sp>
      <p:sp>
        <p:nvSpPr>
          <p:cNvPr id="3" name="Slide Number Placeholder 2">
            <a:extLst>
              <a:ext uri="{FF2B5EF4-FFF2-40B4-BE49-F238E27FC236}">
                <a16:creationId xmlns:a16="http://schemas.microsoft.com/office/drawing/2014/main" id="{05B8F116-511D-1080-3273-03EA6D14270E}"/>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4" name="Title 3">
            <a:extLst>
              <a:ext uri="{FF2B5EF4-FFF2-40B4-BE49-F238E27FC236}">
                <a16:creationId xmlns:a16="http://schemas.microsoft.com/office/drawing/2014/main" id="{ED6969B5-4976-593A-2094-497D0C5E863D}"/>
              </a:ext>
            </a:extLst>
          </p:cNvPr>
          <p:cNvSpPr>
            <a:spLocks noGrp="1"/>
          </p:cNvSpPr>
          <p:nvPr>
            <p:ph type="title"/>
          </p:nvPr>
        </p:nvSpPr>
        <p:spPr>
          <a:xfrm>
            <a:off x="471448" y="440570"/>
            <a:ext cx="8555970" cy="864778"/>
          </a:xfrm>
        </p:spPr>
        <p:txBody>
          <a:bodyPr/>
          <a:lstStyle/>
          <a:p>
            <a:r>
              <a:rPr lang="en-US" dirty="0">
                <a:latin typeface="Georgia"/>
              </a:rPr>
              <a:t>What codes do MH students use for billing? </a:t>
            </a:r>
            <a:endParaRPr lang="en-US" dirty="0"/>
          </a:p>
        </p:txBody>
      </p:sp>
      <p:sp>
        <p:nvSpPr>
          <p:cNvPr id="6" name="Content Placeholder 1">
            <a:extLst>
              <a:ext uri="{FF2B5EF4-FFF2-40B4-BE49-F238E27FC236}">
                <a16:creationId xmlns:a16="http://schemas.microsoft.com/office/drawing/2014/main" id="{5F855DD2-1A3E-4325-9251-D6873DABCFC2}"/>
              </a:ext>
            </a:extLst>
          </p:cNvPr>
          <p:cNvSpPr txBox="1">
            <a:spLocks/>
          </p:cNvSpPr>
          <p:nvPr/>
        </p:nvSpPr>
        <p:spPr>
          <a:xfrm>
            <a:off x="6233787" y="2050015"/>
            <a:ext cx="5587262" cy="3239348"/>
          </a:xfrm>
          <a:prstGeom prst="rect">
            <a:avLst/>
          </a:prstGeom>
        </p:spPr>
        <p:txBody>
          <a:bodyPr vert="horz" wrap="square" lIns="108000" tIns="45720" rIns="91440" bIns="45720" rtlCol="0" anchor="t">
            <a:sp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 lvl="1" indent="0">
              <a:lnSpc>
                <a:spcPct val="100000"/>
              </a:lnSpc>
              <a:spcAft>
                <a:spcPts val="1200"/>
              </a:spcAft>
              <a:buNone/>
            </a:pPr>
            <a:r>
              <a:rPr lang="en-US" sz="1800" b="1" i="0" u="sng" dirty="0">
                <a:solidFill>
                  <a:schemeClr val="bg2">
                    <a:lumMod val="25000"/>
                  </a:schemeClr>
                </a:solidFill>
                <a:latin typeface="Calibri"/>
                <a:ea typeface="Verdana"/>
                <a:cs typeface="Calibri"/>
              </a:rPr>
              <a:t>DMC-ODS</a:t>
            </a:r>
          </a:p>
          <a:p>
            <a:pPr marL="91440" lvl="1" indent="100584">
              <a:lnSpc>
                <a:spcPct val="100000"/>
              </a:lnSpc>
              <a:spcAft>
                <a:spcPts val="1200"/>
              </a:spcAft>
            </a:pPr>
            <a:r>
              <a:rPr lang="en-US" sz="1800" i="0" dirty="0">
                <a:solidFill>
                  <a:schemeClr val="bg2">
                    <a:lumMod val="25000"/>
                  </a:schemeClr>
                </a:solidFill>
                <a:latin typeface="Calibri"/>
                <a:ea typeface="Verdana"/>
                <a:cs typeface="Calibri"/>
              </a:rPr>
              <a:t>Per Assembly Bill 1860 &amp; BHIN 23-008 graduate students may provide services in DMC-ODS.</a:t>
            </a:r>
          </a:p>
          <a:p>
            <a:pPr marL="91440" lvl="1" indent="100584">
              <a:lnSpc>
                <a:spcPct val="100000"/>
              </a:lnSpc>
              <a:spcAft>
                <a:spcPts val="1200"/>
              </a:spcAft>
            </a:pPr>
            <a:r>
              <a:rPr lang="en-US" sz="1800" i="0" dirty="0">
                <a:solidFill>
                  <a:schemeClr val="bg2">
                    <a:lumMod val="25000"/>
                  </a:schemeClr>
                </a:solidFill>
                <a:latin typeface="Calibri"/>
                <a:ea typeface="Verdana"/>
                <a:cs typeface="Calibri"/>
              </a:rPr>
              <a:t>The latest version of the DHCS DMC-ODS billing manual does not include information about students performing services in DMC-ODS.</a:t>
            </a:r>
          </a:p>
          <a:p>
            <a:pPr marL="91440" lvl="1" indent="100584">
              <a:lnSpc>
                <a:spcPct val="100000"/>
              </a:lnSpc>
            </a:pPr>
            <a:r>
              <a:rPr lang="en-US" sz="1800" i="0" dirty="0">
                <a:solidFill>
                  <a:schemeClr val="bg2">
                    <a:lumMod val="25000"/>
                  </a:schemeClr>
                </a:solidFill>
                <a:latin typeface="Calibri"/>
                <a:ea typeface="Verdana"/>
                <a:cs typeface="Calibri"/>
              </a:rPr>
              <a:t>We are expecting additional information from DHCS on this matter when the next version of the SUD billing manual is issued.</a:t>
            </a:r>
          </a:p>
        </p:txBody>
      </p:sp>
      <p:sp>
        <p:nvSpPr>
          <p:cNvPr id="8" name="TextBox 7">
            <a:extLst>
              <a:ext uri="{FF2B5EF4-FFF2-40B4-BE49-F238E27FC236}">
                <a16:creationId xmlns:a16="http://schemas.microsoft.com/office/drawing/2014/main" id="{D63CDE54-DD65-D985-30C3-9122AB8BF0EF}"/>
              </a:ext>
            </a:extLst>
          </p:cNvPr>
          <p:cNvSpPr txBox="1"/>
          <p:nvPr/>
        </p:nvSpPr>
        <p:spPr>
          <a:xfrm>
            <a:off x="574428" y="1363648"/>
            <a:ext cx="8832260" cy="369332"/>
          </a:xfrm>
          <a:prstGeom prst="rect">
            <a:avLst/>
          </a:prstGeom>
          <a:noFill/>
        </p:spPr>
        <p:txBody>
          <a:bodyPr wrap="square">
            <a:spAutoFit/>
          </a:bodyPr>
          <a:lstStyle/>
          <a:p>
            <a:pPr marL="91440" lvl="1" indent="-100584">
              <a:spcAft>
                <a:spcPts val="600"/>
              </a:spcAft>
            </a:pPr>
            <a:r>
              <a:rPr lang="en-US" sz="1800" i="0" dirty="0">
                <a:solidFill>
                  <a:schemeClr val="bg2">
                    <a:lumMod val="25000"/>
                  </a:schemeClr>
                </a:solidFill>
                <a:latin typeface="+mn-lt"/>
                <a:ea typeface="+mn-ea"/>
                <a:cs typeface="Calibri"/>
              </a:rPr>
              <a:t>MH students are individuals </a:t>
            </a:r>
            <a:r>
              <a:rPr lang="en-US" sz="1800" b="1" i="0" dirty="0">
                <a:solidFill>
                  <a:schemeClr val="bg2">
                    <a:lumMod val="25000"/>
                  </a:schemeClr>
                </a:solidFill>
                <a:latin typeface="+mn-lt"/>
                <a:ea typeface="+mn-ea"/>
                <a:cs typeface="Calibri"/>
              </a:rPr>
              <a:t>not registered </a:t>
            </a:r>
            <a:r>
              <a:rPr lang="en-US" sz="1800" i="0" dirty="0">
                <a:solidFill>
                  <a:schemeClr val="bg2">
                    <a:lumMod val="25000"/>
                  </a:schemeClr>
                </a:solidFill>
                <a:latin typeface="+mn-lt"/>
                <a:ea typeface="+mn-ea"/>
                <a:cs typeface="Calibri"/>
              </a:rPr>
              <a:t>with the appropriate board</a:t>
            </a:r>
          </a:p>
        </p:txBody>
      </p:sp>
    </p:spTree>
    <p:extLst>
      <p:ext uri="{BB962C8B-B14F-4D97-AF65-F5344CB8AC3E}">
        <p14:creationId xmlns:p14="http://schemas.microsoft.com/office/powerpoint/2010/main" val="3377737874"/>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9317</TotalTime>
  <Words>4345</Words>
  <Application>Microsoft Office PowerPoint</Application>
  <PresentationFormat>Widescreen</PresentationFormat>
  <Paragraphs>383</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Georgia</vt:lpstr>
      <vt:lpstr>verdana</vt:lpstr>
      <vt:lpstr>verdana</vt:lpstr>
      <vt:lpstr>ACHBCS Slide Theme</vt:lpstr>
      <vt:lpstr>CalAIM Payment Reform Transition to CPT Codes for Billing</vt:lpstr>
      <vt:lpstr>Topics</vt:lpstr>
      <vt:lpstr>CalAIM Payment Reform Initiative and Timelines</vt:lpstr>
      <vt:lpstr>Service Entry into Legacy Systems for Dates of Service Through June 30, 2023</vt:lpstr>
      <vt:lpstr>Service Entry into SmartCare</vt:lpstr>
      <vt:lpstr>Provider Billing  </vt:lpstr>
      <vt:lpstr>Provider Billing</vt:lpstr>
      <vt:lpstr>What codes do Interns use to bill for services? </vt:lpstr>
      <vt:lpstr>What codes do MH students use for billing? </vt:lpstr>
      <vt:lpstr>CPT Code Basics:  Reference Guides and Resources Procedure Code Descriptions Reimbursement of Documentation and Travel Time Entering Services in SmartCare   </vt:lpstr>
      <vt:lpstr>Reference Guides and Resources</vt:lpstr>
      <vt:lpstr>A Word About This Training</vt:lpstr>
      <vt:lpstr>SmartCare Automation and Functionality</vt:lpstr>
      <vt:lpstr>Procedure Code Descriptions</vt:lpstr>
      <vt:lpstr>Time Associated with Procedure Codes</vt:lpstr>
      <vt:lpstr>Direct Patient Care</vt:lpstr>
      <vt:lpstr>Reimbursement of Documentation and Travel Time</vt:lpstr>
      <vt:lpstr>Entering Services in  SmartCare </vt:lpstr>
      <vt:lpstr>Entering Services in Clinician’s Gateway</vt:lpstr>
      <vt:lpstr>Preventing Duplicate Service Errors</vt:lpstr>
      <vt:lpstr>Dependent On Codes:   Add On Codes Supplemental Codes</vt:lpstr>
      <vt:lpstr>Maximum Units Allowed per Day</vt:lpstr>
      <vt:lpstr>Combined Aggregate Limits</vt:lpstr>
      <vt:lpstr>Dependent On Codes</vt:lpstr>
      <vt:lpstr>Add On Codes</vt:lpstr>
      <vt:lpstr>Add On Codes</vt:lpstr>
      <vt:lpstr>SmartCare Add On Code Example</vt:lpstr>
      <vt:lpstr>Let’s try it</vt:lpstr>
      <vt:lpstr>Answer</vt:lpstr>
      <vt:lpstr>Supplemental Codes</vt:lpstr>
      <vt:lpstr>PowerPoint Presentation</vt:lpstr>
      <vt:lpstr>Lockouts</vt:lpstr>
      <vt:lpstr>Modifiers</vt:lpstr>
      <vt:lpstr>Clarification of Specific Service Codes and Frequently Asked Questions  </vt:lpstr>
      <vt:lpstr>How do we claim for group services?</vt:lpstr>
      <vt:lpstr>What CPT codes can be used to connect clients to services?</vt:lpstr>
      <vt:lpstr>What current MH InSyst codes do not have a clear replacement?</vt:lpstr>
      <vt:lpstr>How do providers claim for time spent completing the CANS/ANSA?</vt:lpstr>
      <vt:lpstr>Claiming for MH Collateral Services</vt:lpstr>
      <vt:lpstr>Can the Interactive Complexity CPT code be used to claim for Collateral sessions?</vt:lpstr>
      <vt:lpstr>Can record review or preparing for a group be claimed using code 90885?</vt:lpstr>
      <vt:lpstr>What CPT codes can be used for Case Consultation? </vt:lpstr>
      <vt:lpstr>For questions about the presentation, contact QATA@acgov.org.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Rejali, Torfeh, ACBH</cp:lastModifiedBy>
  <cp:revision>453</cp:revision>
  <dcterms:created xsi:type="dcterms:W3CDTF">2018-09-18T06:33:21Z</dcterms:created>
  <dcterms:modified xsi:type="dcterms:W3CDTF">2023-05-25T20:15:55Z</dcterms:modified>
</cp:coreProperties>
</file>