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840" r:id="rId1"/>
  </p:sldMasterIdLst>
  <p:notesMasterIdLst>
    <p:notesMasterId r:id="rId42"/>
  </p:notesMasterIdLst>
  <p:sldIdLst>
    <p:sldId id="256" r:id="rId2"/>
    <p:sldId id="262" r:id="rId3"/>
    <p:sldId id="285" r:id="rId4"/>
    <p:sldId id="286" r:id="rId5"/>
    <p:sldId id="289" r:id="rId6"/>
    <p:sldId id="291" r:id="rId7"/>
    <p:sldId id="292" r:id="rId8"/>
    <p:sldId id="293" r:id="rId9"/>
    <p:sldId id="294" r:id="rId10"/>
    <p:sldId id="295" r:id="rId11"/>
    <p:sldId id="296" r:id="rId12"/>
    <p:sldId id="297" r:id="rId13"/>
    <p:sldId id="298" r:id="rId14"/>
    <p:sldId id="299" r:id="rId15"/>
    <p:sldId id="288" r:id="rId16"/>
    <p:sldId id="257" r:id="rId17"/>
    <p:sldId id="258" r:id="rId18"/>
    <p:sldId id="259" r:id="rId19"/>
    <p:sldId id="261" r:id="rId20"/>
    <p:sldId id="264" r:id="rId21"/>
    <p:sldId id="260" r:id="rId22"/>
    <p:sldId id="263" r:id="rId23"/>
    <p:sldId id="265" r:id="rId24"/>
    <p:sldId id="266" r:id="rId25"/>
    <p:sldId id="267" r:id="rId26"/>
    <p:sldId id="268" r:id="rId27"/>
    <p:sldId id="269" r:id="rId28"/>
    <p:sldId id="270" r:id="rId29"/>
    <p:sldId id="271" r:id="rId30"/>
    <p:sldId id="272" r:id="rId31"/>
    <p:sldId id="273" r:id="rId32"/>
    <p:sldId id="282" r:id="rId33"/>
    <p:sldId id="283" r:id="rId34"/>
    <p:sldId id="275" r:id="rId35"/>
    <p:sldId id="276" r:id="rId36"/>
    <p:sldId id="277" r:id="rId37"/>
    <p:sldId id="278" r:id="rId38"/>
    <p:sldId id="279" r:id="rId39"/>
    <p:sldId id="280" r:id="rId40"/>
    <p:sldId id="281"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Saucier" initials="AS" lastIdx="2" clrIdx="0">
    <p:extLst>
      <p:ext uri="{19B8F6BF-5375-455C-9EA6-DF929625EA0E}">
        <p15:presenceInfo xmlns:p15="http://schemas.microsoft.com/office/powerpoint/2012/main" userId="S-1-5-21-44243306-1802261150-1097818727-15017" providerId="AD"/>
      </p:ext>
    </p:extLst>
  </p:cmAuthor>
  <p:cmAuthor id="2" name="Kolda, Deanna ACBH" initials="KDA" lastIdx="2" clrIdx="1">
    <p:extLst>
      <p:ext uri="{19B8F6BF-5375-455C-9EA6-DF929625EA0E}">
        <p15:presenceInfo xmlns:p15="http://schemas.microsoft.com/office/powerpoint/2012/main" userId="S-1-5-21-44243306-1802261150-1097818727-169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2" autoAdjust="0"/>
    <p:restoredTop sz="94660"/>
  </p:normalViewPr>
  <p:slideViewPr>
    <p:cSldViewPr snapToGrid="0">
      <p:cViewPr varScale="1">
        <p:scale>
          <a:sx n="68" d="100"/>
          <a:sy n="68" d="100"/>
        </p:scale>
        <p:origin x="78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D1385B-D0D1-4846-9271-06F574530802}" type="datetimeFigureOut">
              <a:rPr lang="en-US" smtClean="0"/>
              <a:t>9/23/2020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6230FD-9C40-4654-B6EA-EC51D0A7C852}" type="slidenum">
              <a:rPr lang="en-US" smtClean="0"/>
              <a:t>‹#›</a:t>
            </a:fld>
            <a:endParaRPr lang="en-US"/>
          </a:p>
        </p:txBody>
      </p:sp>
    </p:spTree>
    <p:extLst>
      <p:ext uri="{BB962C8B-B14F-4D97-AF65-F5344CB8AC3E}">
        <p14:creationId xmlns:p14="http://schemas.microsoft.com/office/powerpoint/2010/main" val="2372321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a:t>
            </a:r>
            <a:r>
              <a:rPr lang="en-US"/>
              <a:t>screenshot of SAR form here with captions</a:t>
            </a:r>
          </a:p>
        </p:txBody>
      </p:sp>
      <p:sp>
        <p:nvSpPr>
          <p:cNvPr id="4" name="Slide Number Placeholder 3"/>
          <p:cNvSpPr>
            <a:spLocks noGrp="1"/>
          </p:cNvSpPr>
          <p:nvPr>
            <p:ph type="sldNum" sz="quarter" idx="5"/>
          </p:nvPr>
        </p:nvSpPr>
        <p:spPr/>
        <p:txBody>
          <a:bodyPr/>
          <a:lstStyle/>
          <a:p>
            <a:fld id="{736230FD-9C40-4654-B6EA-EC51D0A7C852}" type="slidenum">
              <a:rPr lang="en-US" smtClean="0"/>
              <a:t>15</a:t>
            </a:fld>
            <a:endParaRPr lang="en-US"/>
          </a:p>
        </p:txBody>
      </p:sp>
    </p:spTree>
    <p:extLst>
      <p:ext uri="{BB962C8B-B14F-4D97-AF65-F5344CB8AC3E}">
        <p14:creationId xmlns:p14="http://schemas.microsoft.com/office/powerpoint/2010/main" val="2047757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 FTE per 16 clients served.  I believe this refers to total staff employed by the program and not staff required to be available each shift.</a:t>
            </a:r>
          </a:p>
          <a:p>
            <a:endParaRPr lang="en-US" dirty="0"/>
          </a:p>
        </p:txBody>
      </p:sp>
      <p:sp>
        <p:nvSpPr>
          <p:cNvPr id="4" name="Slide Number Placeholder 3"/>
          <p:cNvSpPr>
            <a:spLocks noGrp="1"/>
          </p:cNvSpPr>
          <p:nvPr>
            <p:ph type="sldNum" sz="quarter" idx="5"/>
          </p:nvPr>
        </p:nvSpPr>
        <p:spPr/>
        <p:txBody>
          <a:bodyPr/>
          <a:lstStyle/>
          <a:p>
            <a:fld id="{736230FD-9C40-4654-B6EA-EC51D0A7C852}" type="slidenum">
              <a:rPr lang="en-US" smtClean="0"/>
              <a:t>26</a:t>
            </a:fld>
            <a:endParaRPr lang="en-US"/>
          </a:p>
        </p:txBody>
      </p:sp>
    </p:spTree>
    <p:extLst>
      <p:ext uri="{BB962C8B-B14F-4D97-AF65-F5344CB8AC3E}">
        <p14:creationId xmlns:p14="http://schemas.microsoft.com/office/powerpoint/2010/main" val="2877141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to employment</a:t>
            </a:r>
          </a:p>
        </p:txBody>
      </p:sp>
      <p:sp>
        <p:nvSpPr>
          <p:cNvPr id="4" name="Slide Number Placeholder 3"/>
          <p:cNvSpPr>
            <a:spLocks noGrp="1"/>
          </p:cNvSpPr>
          <p:nvPr>
            <p:ph type="sldNum" sz="quarter" idx="5"/>
          </p:nvPr>
        </p:nvSpPr>
        <p:spPr/>
        <p:txBody>
          <a:bodyPr/>
          <a:lstStyle/>
          <a:p>
            <a:fld id="{736230FD-9C40-4654-B6EA-EC51D0A7C852}" type="slidenum">
              <a:rPr lang="en-US" smtClean="0"/>
              <a:t>27</a:t>
            </a:fld>
            <a:endParaRPr lang="en-US"/>
          </a:p>
        </p:txBody>
      </p:sp>
    </p:spTree>
    <p:extLst>
      <p:ext uri="{BB962C8B-B14F-4D97-AF65-F5344CB8AC3E}">
        <p14:creationId xmlns:p14="http://schemas.microsoft.com/office/powerpoint/2010/main" val="3253373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seems to support that it is total staff rather than staff on each shift.  2 full time staff if 5 clients or 4 full time staff if there are 10.</a:t>
            </a:r>
          </a:p>
          <a:p>
            <a:endParaRPr lang="en-US" dirty="0"/>
          </a:p>
        </p:txBody>
      </p:sp>
      <p:sp>
        <p:nvSpPr>
          <p:cNvPr id="4" name="Slide Number Placeholder 3"/>
          <p:cNvSpPr>
            <a:spLocks noGrp="1"/>
          </p:cNvSpPr>
          <p:nvPr>
            <p:ph type="sldNum" sz="quarter" idx="5"/>
          </p:nvPr>
        </p:nvSpPr>
        <p:spPr/>
        <p:txBody>
          <a:bodyPr/>
          <a:lstStyle/>
          <a:p>
            <a:fld id="{736230FD-9C40-4654-B6EA-EC51D0A7C852}" type="slidenum">
              <a:rPr lang="en-US" smtClean="0"/>
              <a:t>28</a:t>
            </a:fld>
            <a:endParaRPr lang="en-US"/>
          </a:p>
        </p:txBody>
      </p:sp>
    </p:spTree>
    <p:extLst>
      <p:ext uri="{BB962C8B-B14F-4D97-AF65-F5344CB8AC3E}">
        <p14:creationId xmlns:p14="http://schemas.microsoft.com/office/powerpoint/2010/main" val="1566218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An approved client plan must be in place for Crisis residential services and no later than 72 hours (actual count) from admission.</a:t>
            </a:r>
          </a:p>
          <a:p>
            <a:endParaRPr lang="en-US" dirty="0"/>
          </a:p>
        </p:txBody>
      </p:sp>
      <p:sp>
        <p:nvSpPr>
          <p:cNvPr id="4" name="Slide Number Placeholder 3"/>
          <p:cNvSpPr>
            <a:spLocks noGrp="1"/>
          </p:cNvSpPr>
          <p:nvPr>
            <p:ph type="sldNum" sz="quarter" idx="5"/>
          </p:nvPr>
        </p:nvSpPr>
        <p:spPr/>
        <p:txBody>
          <a:bodyPr/>
          <a:lstStyle/>
          <a:p>
            <a:fld id="{736230FD-9C40-4654-B6EA-EC51D0A7C852}" type="slidenum">
              <a:rPr lang="en-US" smtClean="0"/>
              <a:t>35</a:t>
            </a:fld>
            <a:endParaRPr lang="en-US"/>
          </a:p>
        </p:txBody>
      </p:sp>
    </p:spTree>
    <p:extLst>
      <p:ext uri="{BB962C8B-B14F-4D97-AF65-F5344CB8AC3E}">
        <p14:creationId xmlns:p14="http://schemas.microsoft.com/office/powerpoint/2010/main" val="1005237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Care plan = rehabilitation plan</a:t>
            </a:r>
          </a:p>
        </p:txBody>
      </p:sp>
      <p:sp>
        <p:nvSpPr>
          <p:cNvPr id="4" name="Slide Number Placeholder 3"/>
          <p:cNvSpPr>
            <a:spLocks noGrp="1"/>
          </p:cNvSpPr>
          <p:nvPr>
            <p:ph type="sldNum" sz="quarter" idx="5"/>
          </p:nvPr>
        </p:nvSpPr>
        <p:spPr/>
        <p:txBody>
          <a:bodyPr/>
          <a:lstStyle/>
          <a:p>
            <a:fld id="{736230FD-9C40-4654-B6EA-EC51D0A7C852}" type="slidenum">
              <a:rPr lang="en-US" smtClean="0"/>
              <a:t>38</a:t>
            </a:fld>
            <a:endParaRPr lang="en-US"/>
          </a:p>
        </p:txBody>
      </p:sp>
    </p:spTree>
    <p:extLst>
      <p:ext uri="{BB962C8B-B14F-4D97-AF65-F5344CB8AC3E}">
        <p14:creationId xmlns:p14="http://schemas.microsoft.com/office/powerpoint/2010/main" val="74387748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9/23/2020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9/23/2020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9/23/2020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9/23/2020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9/23/2020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9/23/2020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9/23/2020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9/23/2020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mailto:Christine.Mukai@acgov.org" TargetMode="External"/><Relationship Id="rId2" Type="http://schemas.openxmlformats.org/officeDocument/2006/relationships/hyperlink" Target="mailto:SunHyung.Lee@acgov.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27F08-66A0-4CB8-85F9-A81698D010D1}"/>
              </a:ext>
            </a:extLst>
          </p:cNvPr>
          <p:cNvSpPr>
            <a:spLocks noGrp="1"/>
          </p:cNvSpPr>
          <p:nvPr>
            <p:ph type="ctrTitle"/>
          </p:nvPr>
        </p:nvSpPr>
        <p:spPr/>
        <p:txBody>
          <a:bodyPr/>
          <a:lstStyle/>
          <a:p>
            <a:r>
              <a:rPr lang="en-US" dirty="0"/>
              <a:t>Residential Treatment </a:t>
            </a:r>
          </a:p>
        </p:txBody>
      </p:sp>
      <p:sp>
        <p:nvSpPr>
          <p:cNvPr id="3" name="Subtitle 2">
            <a:extLst>
              <a:ext uri="{FF2B5EF4-FFF2-40B4-BE49-F238E27FC236}">
                <a16:creationId xmlns:a16="http://schemas.microsoft.com/office/drawing/2014/main" id="{715A6734-13F3-4AE2-AEAC-68F1439CF321}"/>
              </a:ext>
            </a:extLst>
          </p:cNvPr>
          <p:cNvSpPr>
            <a:spLocks noGrp="1"/>
          </p:cNvSpPr>
          <p:nvPr>
            <p:ph type="subTitle" idx="1"/>
          </p:nvPr>
        </p:nvSpPr>
        <p:spPr/>
        <p:txBody>
          <a:bodyPr/>
          <a:lstStyle/>
          <a:p>
            <a:r>
              <a:rPr lang="en-US" dirty="0"/>
              <a:t>Authorizations and Documentation Standards Training</a:t>
            </a:r>
          </a:p>
        </p:txBody>
      </p:sp>
    </p:spTree>
    <p:extLst>
      <p:ext uri="{BB962C8B-B14F-4D97-AF65-F5344CB8AC3E}">
        <p14:creationId xmlns:p14="http://schemas.microsoft.com/office/powerpoint/2010/main" val="195378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F9375-F63A-4653-A339-DE4BCC7246AD}"/>
              </a:ext>
            </a:extLst>
          </p:cNvPr>
          <p:cNvSpPr>
            <a:spLocks noGrp="1"/>
          </p:cNvSpPr>
          <p:nvPr>
            <p:ph type="title"/>
          </p:nvPr>
        </p:nvSpPr>
        <p:spPr/>
        <p:txBody>
          <a:bodyPr/>
          <a:lstStyle/>
          <a:p>
            <a:r>
              <a:rPr lang="en-US" dirty="0"/>
              <a:t>Medical necessity criteria (cont.)</a:t>
            </a:r>
          </a:p>
        </p:txBody>
      </p:sp>
      <p:sp>
        <p:nvSpPr>
          <p:cNvPr id="3" name="Content Placeholder 2">
            <a:extLst>
              <a:ext uri="{FF2B5EF4-FFF2-40B4-BE49-F238E27FC236}">
                <a16:creationId xmlns:a16="http://schemas.microsoft.com/office/drawing/2014/main" id="{434319F6-16D7-4764-A029-769E685594AD}"/>
              </a:ext>
            </a:extLst>
          </p:cNvPr>
          <p:cNvSpPr>
            <a:spLocks noGrp="1"/>
          </p:cNvSpPr>
          <p:nvPr>
            <p:ph idx="1"/>
          </p:nvPr>
        </p:nvSpPr>
        <p:spPr/>
        <p:txBody>
          <a:bodyPr/>
          <a:lstStyle/>
          <a:p>
            <a:pPr lvl="1"/>
            <a:r>
              <a:rPr lang="en-US" dirty="0"/>
              <a:t>Beneficiary has only poor-to-fair community supports sufficient to maintain him/her within the community with treatment at a lower level of care;</a:t>
            </a:r>
          </a:p>
          <a:p>
            <a:pPr lvl="1"/>
            <a:r>
              <a:rPr lang="en-US" dirty="0"/>
              <a:t>Beneficiary requires a time-limited period for stabilization and lower-level-of care and community resource connection for successful community reintegration;</a:t>
            </a:r>
            <a:r>
              <a:rPr lang="en-US" sz="1000" dirty="0"/>
              <a:t> </a:t>
            </a:r>
            <a:endParaRPr lang="en-US" dirty="0"/>
          </a:p>
          <a:p>
            <a:pPr lvl="1"/>
            <a:r>
              <a:rPr lang="en-US" dirty="0"/>
              <a:t>Beneficiary does not have medical complications that can only be treated at a medical/surgical setting or requires nursing care.</a:t>
            </a:r>
          </a:p>
          <a:p>
            <a:pPr lvl="1"/>
            <a:r>
              <a:rPr lang="en-US" dirty="0"/>
              <a:t>Beneficiary (or guardian as appropriate) is willing to participate in treatment voluntarily </a:t>
            </a:r>
          </a:p>
          <a:p>
            <a:endParaRPr lang="en-US" dirty="0"/>
          </a:p>
        </p:txBody>
      </p:sp>
    </p:spTree>
    <p:extLst>
      <p:ext uri="{BB962C8B-B14F-4D97-AF65-F5344CB8AC3E}">
        <p14:creationId xmlns:p14="http://schemas.microsoft.com/office/powerpoint/2010/main" val="945008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3E0BF-F47D-46E3-8D29-66BD30E301E4}"/>
              </a:ext>
            </a:extLst>
          </p:cNvPr>
          <p:cNvSpPr>
            <a:spLocks noGrp="1"/>
          </p:cNvSpPr>
          <p:nvPr>
            <p:ph type="title"/>
          </p:nvPr>
        </p:nvSpPr>
        <p:spPr/>
        <p:txBody>
          <a:bodyPr/>
          <a:lstStyle/>
          <a:p>
            <a:r>
              <a:rPr lang="en-US" dirty="0"/>
              <a:t>Continuation Authorization</a:t>
            </a:r>
          </a:p>
        </p:txBody>
      </p:sp>
      <p:sp>
        <p:nvSpPr>
          <p:cNvPr id="3" name="Content Placeholder 2">
            <a:extLst>
              <a:ext uri="{FF2B5EF4-FFF2-40B4-BE49-F238E27FC236}">
                <a16:creationId xmlns:a16="http://schemas.microsoft.com/office/drawing/2014/main" id="{DAE7141F-C53F-4AF1-AE1B-19BF87753D6C}"/>
              </a:ext>
            </a:extLst>
          </p:cNvPr>
          <p:cNvSpPr>
            <a:spLocks noGrp="1"/>
          </p:cNvSpPr>
          <p:nvPr>
            <p:ph idx="1"/>
          </p:nvPr>
        </p:nvSpPr>
        <p:spPr/>
        <p:txBody>
          <a:bodyPr/>
          <a:lstStyle/>
          <a:p>
            <a:r>
              <a:rPr lang="en-US" dirty="0"/>
              <a:t>5 business days before the current authorization expires, the program is expected to submit a new SAR along with:</a:t>
            </a:r>
          </a:p>
          <a:p>
            <a:endParaRPr lang="en-US" dirty="0"/>
          </a:p>
          <a:p>
            <a:pPr lvl="1"/>
            <a:r>
              <a:rPr lang="en-US" dirty="0"/>
              <a:t>Weekly progress notes documenting services since the last authorization cycle</a:t>
            </a:r>
          </a:p>
          <a:p>
            <a:pPr lvl="1"/>
            <a:r>
              <a:rPr lang="en-US" dirty="0"/>
              <a:t>Treatment plan (only if updated since last authorization cycle)</a:t>
            </a:r>
          </a:p>
          <a:p>
            <a:pPr lvl="1"/>
            <a:r>
              <a:rPr lang="en-US" dirty="0"/>
              <a:t>Assessment (only if updated since last authorization cycle)</a:t>
            </a:r>
          </a:p>
        </p:txBody>
      </p:sp>
    </p:spTree>
    <p:extLst>
      <p:ext uri="{BB962C8B-B14F-4D97-AF65-F5344CB8AC3E}">
        <p14:creationId xmlns:p14="http://schemas.microsoft.com/office/powerpoint/2010/main" val="596163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96933-78FC-4DB8-A048-496016577C0E}"/>
              </a:ext>
            </a:extLst>
          </p:cNvPr>
          <p:cNvSpPr>
            <a:spLocks noGrp="1"/>
          </p:cNvSpPr>
          <p:nvPr>
            <p:ph type="title"/>
          </p:nvPr>
        </p:nvSpPr>
        <p:spPr/>
        <p:txBody>
          <a:bodyPr/>
          <a:lstStyle/>
          <a:p>
            <a:r>
              <a:rPr lang="en-US" dirty="0"/>
              <a:t>Medical necessity criteria</a:t>
            </a:r>
          </a:p>
        </p:txBody>
      </p:sp>
      <p:sp>
        <p:nvSpPr>
          <p:cNvPr id="3" name="Content Placeholder 2">
            <a:extLst>
              <a:ext uri="{FF2B5EF4-FFF2-40B4-BE49-F238E27FC236}">
                <a16:creationId xmlns:a16="http://schemas.microsoft.com/office/drawing/2014/main" id="{27BBAD89-7BE0-4712-9B78-DA8A4824725F}"/>
              </a:ext>
            </a:extLst>
          </p:cNvPr>
          <p:cNvSpPr>
            <a:spLocks noGrp="1"/>
          </p:cNvSpPr>
          <p:nvPr>
            <p:ph idx="1"/>
          </p:nvPr>
        </p:nvSpPr>
        <p:spPr/>
        <p:txBody>
          <a:bodyPr>
            <a:normAutofit fontScale="92500" lnSpcReduction="20000"/>
          </a:bodyPr>
          <a:lstStyle/>
          <a:p>
            <a:r>
              <a:rPr lang="en-US" b="1" dirty="0"/>
              <a:t>All of the following criteria must be met for continuation authorizations to be approved: </a:t>
            </a:r>
            <a:endParaRPr lang="en-US" dirty="0"/>
          </a:p>
          <a:p>
            <a:pPr lvl="1"/>
            <a:r>
              <a:rPr lang="en-US" dirty="0"/>
              <a:t>Beneficiary continues to meet admission criteria;</a:t>
            </a:r>
          </a:p>
          <a:p>
            <a:pPr lvl="1"/>
            <a:r>
              <a:rPr lang="en-US" dirty="0"/>
              <a:t>A less restrictive level of care would not be adequate to safely and effectively treat the beneficiary’s current condition;</a:t>
            </a:r>
          </a:p>
          <a:p>
            <a:pPr lvl="1"/>
            <a:r>
              <a:rPr lang="en-US" dirty="0"/>
              <a:t>Beneficiary is experiencing symptoms of such intensity that if discharged, s/he would likely require crisis or emergency services;</a:t>
            </a:r>
          </a:p>
          <a:p>
            <a:pPr lvl="1"/>
            <a:r>
              <a:rPr lang="en-US" dirty="0"/>
              <a:t>Treatment is still necessary to reduce symptoms and improve functioning so beneficiary may be treated in a less restrictive level of care;</a:t>
            </a:r>
          </a:p>
          <a:p>
            <a:pPr lvl="1"/>
            <a:r>
              <a:rPr lang="en-US" dirty="0"/>
              <a:t>Beneficiary’s behavior or symptoms, as evidenced by the initial assessment and treatment plan, are likely to respond to, or are responding to active treatment;</a:t>
            </a:r>
            <a:r>
              <a:rPr lang="en-US" sz="1100" dirty="0"/>
              <a:t>  </a:t>
            </a:r>
            <a:endParaRPr lang="en-US" dirty="0"/>
          </a:p>
          <a:p>
            <a:pPr lvl="1"/>
            <a:r>
              <a:rPr lang="en-US" dirty="0"/>
              <a:t>There is evidence of progress towards resolution of the symptoms that are preventing treatment from continuing in a less restrictive level of care;</a:t>
            </a:r>
          </a:p>
          <a:p>
            <a:pPr lvl="1"/>
            <a:r>
              <a:rPr lang="en-US" dirty="0"/>
              <a:t>Medication assessment has been completed when appropriate and medication trials have been initiated or ruled out;</a:t>
            </a:r>
          </a:p>
          <a:p>
            <a:pPr lvl="1"/>
            <a:r>
              <a:rPr lang="en-US" dirty="0"/>
              <a:t>Beneficiary evaluation by a physician occurs at least on a weekly basis;</a:t>
            </a:r>
            <a:r>
              <a:rPr lang="en-US" sz="1100" dirty="0"/>
              <a:t>  </a:t>
            </a:r>
            <a:endParaRPr lang="en-US" dirty="0"/>
          </a:p>
          <a:p>
            <a:pPr marL="274320" lvl="1" indent="0">
              <a:buNone/>
            </a:pPr>
            <a:endParaRPr lang="en-US" dirty="0"/>
          </a:p>
        </p:txBody>
      </p:sp>
    </p:spTree>
    <p:extLst>
      <p:ext uri="{BB962C8B-B14F-4D97-AF65-F5344CB8AC3E}">
        <p14:creationId xmlns:p14="http://schemas.microsoft.com/office/powerpoint/2010/main" val="3651985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FAF00-EE65-422C-8DF4-EFF6FAC02EE9}"/>
              </a:ext>
            </a:extLst>
          </p:cNvPr>
          <p:cNvSpPr>
            <a:spLocks noGrp="1"/>
          </p:cNvSpPr>
          <p:nvPr>
            <p:ph type="title"/>
          </p:nvPr>
        </p:nvSpPr>
        <p:spPr/>
        <p:txBody>
          <a:bodyPr/>
          <a:lstStyle/>
          <a:p>
            <a:r>
              <a:rPr lang="en-US" dirty="0"/>
              <a:t>Medical necessity criteria (cont.)</a:t>
            </a:r>
          </a:p>
        </p:txBody>
      </p:sp>
      <p:sp>
        <p:nvSpPr>
          <p:cNvPr id="3" name="Content Placeholder 2">
            <a:extLst>
              <a:ext uri="{FF2B5EF4-FFF2-40B4-BE49-F238E27FC236}">
                <a16:creationId xmlns:a16="http://schemas.microsoft.com/office/drawing/2014/main" id="{E11DFCF4-F097-4F0D-B1A2-1EC561F1A12F}"/>
              </a:ext>
            </a:extLst>
          </p:cNvPr>
          <p:cNvSpPr>
            <a:spLocks noGrp="1"/>
          </p:cNvSpPr>
          <p:nvPr>
            <p:ph idx="1"/>
          </p:nvPr>
        </p:nvSpPr>
        <p:spPr/>
        <p:txBody>
          <a:bodyPr/>
          <a:lstStyle/>
          <a:p>
            <a:pPr lvl="1"/>
            <a:r>
              <a:rPr lang="en-US" dirty="0"/>
              <a:t>Beneficiary progress is monitored regularly and the treatment plan modified, if the beneficiary is not making substantial progress toward a set of clearly defined and measurable goals;</a:t>
            </a:r>
          </a:p>
          <a:p>
            <a:pPr lvl="1"/>
            <a:r>
              <a:rPr lang="en-US" dirty="0"/>
              <a:t>Beneficiary is engaged in treatment and amenable to goals/interventions set forth by the treatment team;</a:t>
            </a:r>
          </a:p>
          <a:p>
            <a:pPr lvl="1"/>
            <a:r>
              <a:rPr lang="en-US" dirty="0"/>
              <a:t>Family/guardian/caregiver/significant other is participating in treatment as clinically indicated and appropriate or engagement is underway;</a:t>
            </a:r>
          </a:p>
          <a:p>
            <a:pPr lvl="1"/>
            <a:r>
              <a:rPr lang="en-US" dirty="0"/>
              <a:t>Beginning at admission, there is evidence of coordination of care and active discharge planning for:</a:t>
            </a:r>
          </a:p>
          <a:p>
            <a:pPr lvl="2"/>
            <a:r>
              <a:rPr lang="en-US" dirty="0"/>
              <a:t>transitioning the beneficiary to a less intensive level of care; and, </a:t>
            </a:r>
          </a:p>
          <a:p>
            <a:pPr lvl="2"/>
            <a:r>
              <a:rPr lang="en-US" dirty="0"/>
              <a:t>provider referral/linkage and teaching/coaching, with beneficiary active involvement, towards the development and connection to appropriate aftercare and non-mental health community supports.</a:t>
            </a:r>
          </a:p>
          <a:p>
            <a:endParaRPr lang="en-US" dirty="0"/>
          </a:p>
        </p:txBody>
      </p:sp>
    </p:spTree>
    <p:extLst>
      <p:ext uri="{BB962C8B-B14F-4D97-AF65-F5344CB8AC3E}">
        <p14:creationId xmlns:p14="http://schemas.microsoft.com/office/powerpoint/2010/main" val="1729912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A4D31-5462-4C83-A8F9-45ED41157F5C}"/>
              </a:ext>
            </a:extLst>
          </p:cNvPr>
          <p:cNvSpPr>
            <a:spLocks noGrp="1"/>
          </p:cNvSpPr>
          <p:nvPr>
            <p:ph type="title"/>
          </p:nvPr>
        </p:nvSpPr>
        <p:spPr/>
        <p:txBody>
          <a:bodyPr/>
          <a:lstStyle/>
          <a:p>
            <a:r>
              <a:rPr lang="en-US" dirty="0"/>
              <a:t>Medical necessity criteria - discharge </a:t>
            </a:r>
          </a:p>
        </p:txBody>
      </p:sp>
      <p:sp>
        <p:nvSpPr>
          <p:cNvPr id="3" name="Content Placeholder 2">
            <a:extLst>
              <a:ext uri="{FF2B5EF4-FFF2-40B4-BE49-F238E27FC236}">
                <a16:creationId xmlns:a16="http://schemas.microsoft.com/office/drawing/2014/main" id="{514B45CC-5193-4AFD-94D5-CE6A929833DA}"/>
              </a:ext>
            </a:extLst>
          </p:cNvPr>
          <p:cNvSpPr>
            <a:spLocks noGrp="1"/>
          </p:cNvSpPr>
          <p:nvPr>
            <p:ph idx="1"/>
          </p:nvPr>
        </p:nvSpPr>
        <p:spPr/>
        <p:txBody>
          <a:bodyPr/>
          <a:lstStyle/>
          <a:p>
            <a:r>
              <a:rPr lang="en-US" b="1" dirty="0"/>
              <a:t>Any one of the following criteria must be met for discharge to occur:</a:t>
            </a:r>
            <a:endParaRPr lang="en-US" dirty="0"/>
          </a:p>
          <a:p>
            <a:pPr lvl="1"/>
            <a:r>
              <a:rPr lang="en-US" dirty="0"/>
              <a:t>Beneficiary no longer meets admission criteria and/or meets criteria for another level of care, either more or less intensive; </a:t>
            </a:r>
            <a:r>
              <a:rPr lang="en-US" b="1" dirty="0"/>
              <a:t>OR</a:t>
            </a:r>
            <a:endParaRPr lang="en-US" dirty="0"/>
          </a:p>
          <a:p>
            <a:pPr lvl="1"/>
            <a:r>
              <a:rPr lang="en-US" dirty="0"/>
              <a:t>Beneficiary or parent/guardian withdraws consent for treatment and the beneficiary does not meet criteria for involuntary/mandated treatment; </a:t>
            </a:r>
            <a:r>
              <a:rPr lang="en-US" b="1" dirty="0"/>
              <a:t>OR</a:t>
            </a:r>
            <a:endParaRPr lang="en-US" dirty="0"/>
          </a:p>
          <a:p>
            <a:pPr lvl="1"/>
            <a:r>
              <a:rPr lang="en-US" dirty="0"/>
              <a:t>Beneficiary does not appear to be participating in the treatment plan; </a:t>
            </a:r>
            <a:r>
              <a:rPr lang="en-US" b="1" dirty="0"/>
              <a:t>OR</a:t>
            </a:r>
            <a:endParaRPr lang="en-US" dirty="0"/>
          </a:p>
          <a:p>
            <a:pPr lvl="1"/>
            <a:r>
              <a:rPr lang="en-US" dirty="0"/>
              <a:t>Beneficiary is not making progress toward goals, nor is there expectation of any progress;</a:t>
            </a:r>
            <a:r>
              <a:rPr lang="en-US" b="1" dirty="0"/>
              <a:t> OR</a:t>
            </a:r>
            <a:endParaRPr lang="en-US" dirty="0"/>
          </a:p>
          <a:p>
            <a:pPr lvl="1"/>
            <a:r>
              <a:rPr lang="en-US" dirty="0"/>
              <a:t>Beneficiary’s individual treatment plan and goals have been met, and when indicated, beneficiary’s support systems are in agreement with the aftercare treatment plan.</a:t>
            </a:r>
          </a:p>
          <a:p>
            <a:pPr lvl="1"/>
            <a:endParaRPr lang="en-US" dirty="0"/>
          </a:p>
          <a:p>
            <a:pPr marL="274320" lvl="1" indent="0" algn="ctr">
              <a:buNone/>
            </a:pPr>
            <a:r>
              <a:rPr lang="en-US" b="1" dirty="0"/>
              <a:t>* Note – Discharge Criteria listed above are limited to Medical Necessity scenarios only.  There may be additional bases for discharge.*</a:t>
            </a:r>
          </a:p>
          <a:p>
            <a:endParaRPr lang="en-US" dirty="0"/>
          </a:p>
        </p:txBody>
      </p:sp>
    </p:spTree>
    <p:extLst>
      <p:ext uri="{BB962C8B-B14F-4D97-AF65-F5344CB8AC3E}">
        <p14:creationId xmlns:p14="http://schemas.microsoft.com/office/powerpoint/2010/main" val="1456992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918D7-BCD6-4F50-8C72-1E785B929836}"/>
              </a:ext>
            </a:extLst>
          </p:cNvPr>
          <p:cNvSpPr>
            <a:spLocks noGrp="1"/>
          </p:cNvSpPr>
          <p:nvPr>
            <p:ph type="title"/>
          </p:nvPr>
        </p:nvSpPr>
        <p:spPr/>
        <p:txBody>
          <a:bodyPr/>
          <a:lstStyle/>
          <a:p>
            <a:r>
              <a:rPr lang="en-US" dirty="0"/>
              <a:t>Documentation standards</a:t>
            </a:r>
          </a:p>
        </p:txBody>
      </p:sp>
      <p:sp>
        <p:nvSpPr>
          <p:cNvPr id="3" name="Text Placeholder 2">
            <a:extLst>
              <a:ext uri="{FF2B5EF4-FFF2-40B4-BE49-F238E27FC236}">
                <a16:creationId xmlns:a16="http://schemas.microsoft.com/office/drawing/2014/main" id="{3BA47DB3-1B74-4E13-AF31-A3023F993FD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29187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375A5-D188-4182-8839-3F3187DB90F2}"/>
              </a:ext>
            </a:extLst>
          </p:cNvPr>
          <p:cNvSpPr>
            <a:spLocks noGrp="1"/>
          </p:cNvSpPr>
          <p:nvPr>
            <p:ph type="title"/>
          </p:nvPr>
        </p:nvSpPr>
        <p:spPr/>
        <p:txBody>
          <a:bodyPr/>
          <a:lstStyle/>
          <a:p>
            <a:r>
              <a:rPr lang="en-US" dirty="0"/>
              <a:t>Crisis Residential Treatment (CRT)</a:t>
            </a:r>
          </a:p>
        </p:txBody>
      </p:sp>
      <p:sp>
        <p:nvSpPr>
          <p:cNvPr id="3" name="Content Placeholder 2">
            <a:extLst>
              <a:ext uri="{FF2B5EF4-FFF2-40B4-BE49-F238E27FC236}">
                <a16:creationId xmlns:a16="http://schemas.microsoft.com/office/drawing/2014/main" id="{CAF335F7-31D0-47D6-80CA-55A08CC1429B}"/>
              </a:ext>
            </a:extLst>
          </p:cNvPr>
          <p:cNvSpPr>
            <a:spLocks noGrp="1"/>
          </p:cNvSpPr>
          <p:nvPr>
            <p:ph idx="1"/>
          </p:nvPr>
        </p:nvSpPr>
        <p:spPr/>
        <p:txBody>
          <a:bodyPr anchor="ctr">
            <a:normAutofit/>
          </a:bodyPr>
          <a:lstStyle/>
          <a:p>
            <a:r>
              <a:rPr lang="en-US" sz="2800" dirty="0"/>
              <a:t>therapeutic or rehabilitative services provided in a non-institutional residential setting </a:t>
            </a:r>
          </a:p>
          <a:p>
            <a:r>
              <a:rPr lang="en-US" sz="2800" dirty="0"/>
              <a:t>a structured program as an alternative to hospitalization for beneficiaries experiencing an acute psychiatric episode or crisis </a:t>
            </a:r>
          </a:p>
          <a:p>
            <a:r>
              <a:rPr lang="en-US" sz="2800" dirty="0"/>
              <a:t>For beneficiaries who do not have medical complications requiring nursing care. </a:t>
            </a:r>
          </a:p>
        </p:txBody>
      </p:sp>
    </p:spTree>
    <p:extLst>
      <p:ext uri="{BB962C8B-B14F-4D97-AF65-F5344CB8AC3E}">
        <p14:creationId xmlns:p14="http://schemas.microsoft.com/office/powerpoint/2010/main" val="1890632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EB76-31AA-4056-BD6D-951D394679DF}"/>
              </a:ext>
            </a:extLst>
          </p:cNvPr>
          <p:cNvSpPr>
            <a:spLocks noGrp="1"/>
          </p:cNvSpPr>
          <p:nvPr>
            <p:ph type="title"/>
          </p:nvPr>
        </p:nvSpPr>
        <p:spPr/>
        <p:txBody>
          <a:bodyPr/>
          <a:lstStyle/>
          <a:p>
            <a:r>
              <a:rPr lang="en-US" dirty="0"/>
              <a:t>CRT Services</a:t>
            </a:r>
          </a:p>
        </p:txBody>
      </p:sp>
      <p:sp>
        <p:nvSpPr>
          <p:cNvPr id="3" name="Content Placeholder 2">
            <a:extLst>
              <a:ext uri="{FF2B5EF4-FFF2-40B4-BE49-F238E27FC236}">
                <a16:creationId xmlns:a16="http://schemas.microsoft.com/office/drawing/2014/main" id="{55020930-1989-488D-B13E-4428466B843A}"/>
              </a:ext>
            </a:extLst>
          </p:cNvPr>
          <p:cNvSpPr>
            <a:spLocks noGrp="1"/>
          </p:cNvSpPr>
          <p:nvPr>
            <p:ph idx="1"/>
          </p:nvPr>
        </p:nvSpPr>
        <p:spPr>
          <a:xfrm>
            <a:off x="1069848" y="2121408"/>
            <a:ext cx="10058400" cy="4050792"/>
          </a:xfrm>
        </p:spPr>
        <p:txBody>
          <a:bodyPr/>
          <a:lstStyle/>
          <a:p>
            <a:r>
              <a:rPr lang="en-US" dirty="0"/>
              <a:t>a range of activities and services that support beneficiaries in their efforts to restore, maintain, and apply interpersonal and independent living skills, and to access community support systems. </a:t>
            </a:r>
          </a:p>
          <a:p>
            <a:endParaRPr lang="en-US" dirty="0"/>
          </a:p>
          <a:p>
            <a:endParaRPr lang="en-US" dirty="0"/>
          </a:p>
          <a:p>
            <a:r>
              <a:rPr lang="en-US" dirty="0"/>
              <a:t>available 24 hours a day, 7 days a week</a:t>
            </a:r>
          </a:p>
          <a:p>
            <a:endParaRPr lang="en-US" dirty="0"/>
          </a:p>
          <a:p>
            <a:pPr marL="0" indent="0">
              <a:buNone/>
            </a:pPr>
            <a:endParaRPr lang="en-US" dirty="0"/>
          </a:p>
          <a:p>
            <a:r>
              <a:rPr lang="en-US" dirty="0"/>
              <a:t>may include but are not limited to assessment, plan development, therapy, rehabilitation, collateral, and crisis intervention</a:t>
            </a:r>
          </a:p>
        </p:txBody>
      </p:sp>
      <p:pic>
        <p:nvPicPr>
          <p:cNvPr id="4" name="Picture 3">
            <a:extLst>
              <a:ext uri="{FF2B5EF4-FFF2-40B4-BE49-F238E27FC236}">
                <a16:creationId xmlns:a16="http://schemas.microsoft.com/office/drawing/2014/main" id="{E06C52D7-8F07-44B6-8B92-C506882E0B4F}"/>
              </a:ext>
            </a:extLst>
          </p:cNvPr>
          <p:cNvPicPr>
            <a:picLocks noChangeAspect="1"/>
          </p:cNvPicPr>
          <p:nvPr/>
        </p:nvPicPr>
        <p:blipFill>
          <a:blip r:embed="rId2"/>
          <a:stretch>
            <a:fillRect/>
          </a:stretch>
        </p:blipFill>
        <p:spPr>
          <a:xfrm>
            <a:off x="7287986" y="3063648"/>
            <a:ext cx="2514600" cy="1819275"/>
          </a:xfrm>
          <a:prstGeom prst="rect">
            <a:avLst/>
          </a:prstGeom>
        </p:spPr>
      </p:pic>
    </p:spTree>
    <p:extLst>
      <p:ext uri="{BB962C8B-B14F-4D97-AF65-F5344CB8AC3E}">
        <p14:creationId xmlns:p14="http://schemas.microsoft.com/office/powerpoint/2010/main" val="3412099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F253E-F99D-47D2-B02F-846294EAC792}"/>
              </a:ext>
            </a:extLst>
          </p:cNvPr>
          <p:cNvSpPr>
            <a:spLocks noGrp="1"/>
          </p:cNvSpPr>
          <p:nvPr>
            <p:ph type="title"/>
          </p:nvPr>
        </p:nvSpPr>
        <p:spPr/>
        <p:txBody>
          <a:bodyPr/>
          <a:lstStyle/>
          <a:p>
            <a:r>
              <a:rPr lang="en-US" dirty="0"/>
              <a:t>Adult Residential Treatment (ART)</a:t>
            </a:r>
          </a:p>
        </p:txBody>
      </p:sp>
      <p:sp>
        <p:nvSpPr>
          <p:cNvPr id="3" name="Content Placeholder 2">
            <a:extLst>
              <a:ext uri="{FF2B5EF4-FFF2-40B4-BE49-F238E27FC236}">
                <a16:creationId xmlns:a16="http://schemas.microsoft.com/office/drawing/2014/main" id="{EAFF1C0A-D3A6-4AB1-AB32-4F2C5E0AC908}"/>
              </a:ext>
            </a:extLst>
          </p:cNvPr>
          <p:cNvSpPr>
            <a:spLocks noGrp="1"/>
          </p:cNvSpPr>
          <p:nvPr>
            <p:ph idx="1"/>
          </p:nvPr>
        </p:nvSpPr>
        <p:spPr/>
        <p:txBody>
          <a:bodyPr anchor="ctr">
            <a:normAutofit/>
          </a:bodyPr>
          <a:lstStyle/>
          <a:p>
            <a:r>
              <a:rPr lang="en-US" sz="3200" dirty="0"/>
              <a:t>Rehabilitative services, provided in a non-institutional, residential setting</a:t>
            </a:r>
          </a:p>
          <a:p>
            <a:r>
              <a:rPr lang="en-US" sz="3200" dirty="0"/>
              <a:t>For beneficiaries who would be at risk of hospitalization or other institutional placement if they were not in the residential treatment program. </a:t>
            </a:r>
          </a:p>
        </p:txBody>
      </p:sp>
    </p:spTree>
    <p:extLst>
      <p:ext uri="{BB962C8B-B14F-4D97-AF65-F5344CB8AC3E}">
        <p14:creationId xmlns:p14="http://schemas.microsoft.com/office/powerpoint/2010/main" val="3454642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7C41-1080-47AC-8391-4DCE46247E4E}"/>
              </a:ext>
            </a:extLst>
          </p:cNvPr>
          <p:cNvSpPr>
            <a:spLocks noGrp="1"/>
          </p:cNvSpPr>
          <p:nvPr>
            <p:ph type="title"/>
          </p:nvPr>
        </p:nvSpPr>
        <p:spPr/>
        <p:txBody>
          <a:bodyPr/>
          <a:lstStyle/>
          <a:p>
            <a:r>
              <a:rPr lang="en-US" dirty="0"/>
              <a:t>Levels of residential treatment</a:t>
            </a:r>
          </a:p>
        </p:txBody>
      </p:sp>
      <p:sp>
        <p:nvSpPr>
          <p:cNvPr id="3" name="Content Placeholder 2">
            <a:extLst>
              <a:ext uri="{FF2B5EF4-FFF2-40B4-BE49-F238E27FC236}">
                <a16:creationId xmlns:a16="http://schemas.microsoft.com/office/drawing/2014/main" id="{0AE0B3B8-0999-4807-A08C-ED897C82D4BE}"/>
              </a:ext>
            </a:extLst>
          </p:cNvPr>
          <p:cNvSpPr>
            <a:spLocks noGrp="1"/>
          </p:cNvSpPr>
          <p:nvPr>
            <p:ph sz="half" idx="1"/>
          </p:nvPr>
        </p:nvSpPr>
        <p:spPr/>
        <p:txBody>
          <a:bodyPr/>
          <a:lstStyle/>
          <a:p>
            <a:pPr marL="0" indent="0">
              <a:buNone/>
            </a:pPr>
            <a:endParaRPr lang="en-US" b="1" u="sng" dirty="0"/>
          </a:p>
          <a:p>
            <a:pPr marL="0" indent="0" algn="ctr">
              <a:buNone/>
            </a:pPr>
            <a:r>
              <a:rPr lang="en-US" b="1" u="sng" dirty="0"/>
              <a:t>Transitional Residential</a:t>
            </a:r>
          </a:p>
          <a:p>
            <a:pPr marL="0" indent="0">
              <a:buNone/>
            </a:pPr>
            <a:r>
              <a:rPr lang="en-US" dirty="0"/>
              <a:t> </a:t>
            </a:r>
          </a:p>
          <a:p>
            <a:endParaRPr lang="en-US" dirty="0"/>
          </a:p>
          <a:p>
            <a:r>
              <a:rPr lang="en-US" dirty="0"/>
              <a:t>Has a planned length of stay in accordance with the client’s assessed need</a:t>
            </a:r>
          </a:p>
          <a:p>
            <a:r>
              <a:rPr lang="en-US" dirty="0"/>
              <a:t> Not to exceed one year or what’s listed in your contract.</a:t>
            </a:r>
          </a:p>
          <a:p>
            <a:pPr marL="0" indent="0">
              <a:buNone/>
            </a:pPr>
            <a:endParaRPr lang="en-US" dirty="0"/>
          </a:p>
        </p:txBody>
      </p:sp>
      <p:sp>
        <p:nvSpPr>
          <p:cNvPr id="4" name="Content Placeholder 3">
            <a:extLst>
              <a:ext uri="{FF2B5EF4-FFF2-40B4-BE49-F238E27FC236}">
                <a16:creationId xmlns:a16="http://schemas.microsoft.com/office/drawing/2014/main" id="{ADCA2A0D-13D0-4509-BA20-4D6D8079D2C4}"/>
              </a:ext>
            </a:extLst>
          </p:cNvPr>
          <p:cNvSpPr>
            <a:spLocks noGrp="1"/>
          </p:cNvSpPr>
          <p:nvPr>
            <p:ph sz="half" idx="2"/>
          </p:nvPr>
        </p:nvSpPr>
        <p:spPr/>
        <p:txBody>
          <a:bodyPr/>
          <a:lstStyle/>
          <a:p>
            <a:pPr marL="0" indent="0" algn="ctr">
              <a:buNone/>
            </a:pPr>
            <a:endParaRPr lang="en-US" b="1" u="sng" dirty="0"/>
          </a:p>
          <a:p>
            <a:pPr marL="0" indent="0" algn="ctr">
              <a:buNone/>
            </a:pPr>
            <a:r>
              <a:rPr lang="en-US" b="1" u="sng" dirty="0"/>
              <a:t>Long Term Residential</a:t>
            </a:r>
          </a:p>
          <a:p>
            <a:pPr marL="0" indent="0" algn="ctr">
              <a:buNone/>
            </a:pPr>
            <a:endParaRPr lang="en-US" b="1" u="sng" dirty="0"/>
          </a:p>
          <a:p>
            <a:pPr marL="0" indent="0" algn="ctr">
              <a:buNone/>
            </a:pPr>
            <a:endParaRPr lang="en-US" b="1" u="sng" dirty="0"/>
          </a:p>
          <a:p>
            <a:r>
              <a:rPr lang="en-US" dirty="0">
                <a:ea typeface="Calibri" panose="020F0502020204030204" pitchFamily="34" charset="0"/>
              </a:rPr>
              <a:t>Has a planned length of stay in accordance with the client’s assessed needs </a:t>
            </a:r>
          </a:p>
          <a:p>
            <a:r>
              <a:rPr lang="en-US" dirty="0">
                <a:ea typeface="Calibri" panose="020F0502020204030204" pitchFamily="34" charset="0"/>
              </a:rPr>
              <a:t>Not to exceed eighteen months. </a:t>
            </a:r>
            <a:endParaRPr lang="en-US" b="1" u="sng" dirty="0"/>
          </a:p>
        </p:txBody>
      </p:sp>
    </p:spTree>
    <p:extLst>
      <p:ext uri="{BB962C8B-B14F-4D97-AF65-F5344CB8AC3E}">
        <p14:creationId xmlns:p14="http://schemas.microsoft.com/office/powerpoint/2010/main" val="2723633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147B9-F3DA-4571-BD5B-F45707AFBC8B}"/>
              </a:ext>
            </a:extLst>
          </p:cNvPr>
          <p:cNvSpPr>
            <a:spLocks noGrp="1"/>
          </p:cNvSpPr>
          <p:nvPr>
            <p:ph type="title"/>
          </p:nvPr>
        </p:nvSpPr>
        <p:spPr/>
        <p:txBody>
          <a:bodyPr/>
          <a:lstStyle/>
          <a:p>
            <a:r>
              <a:rPr lang="en-US" dirty="0"/>
              <a:t>Authorization</a:t>
            </a:r>
          </a:p>
        </p:txBody>
      </p:sp>
      <p:sp>
        <p:nvSpPr>
          <p:cNvPr id="3" name="Content Placeholder 2">
            <a:extLst>
              <a:ext uri="{FF2B5EF4-FFF2-40B4-BE49-F238E27FC236}">
                <a16:creationId xmlns:a16="http://schemas.microsoft.com/office/drawing/2014/main" id="{DAA80ACE-9616-4112-BA7D-51E0EEC49D4E}"/>
              </a:ext>
            </a:extLst>
          </p:cNvPr>
          <p:cNvSpPr>
            <a:spLocks noGrp="1"/>
          </p:cNvSpPr>
          <p:nvPr>
            <p:ph idx="1"/>
          </p:nvPr>
        </p:nvSpPr>
        <p:spPr/>
        <p:txBody>
          <a:bodyPr anchor="ctr"/>
          <a:lstStyle/>
          <a:p>
            <a:pPr lvl="0"/>
            <a:r>
              <a:rPr lang="en-US" sz="2800" dirty="0"/>
              <a:t>Information Notice 19-026 states that Mental Health Plans must utilize referral and/or concurrent review and authorization for all Crisis Residential Treatment Services (CRTS) and Adult Residential Treatment Services (ARTS).</a:t>
            </a:r>
          </a:p>
          <a:p>
            <a:pPr lvl="0"/>
            <a:r>
              <a:rPr lang="en-US" sz="2800" dirty="0"/>
              <a:t>This IN further states that Mental Health Plans may not require prior authorization</a:t>
            </a:r>
          </a:p>
        </p:txBody>
      </p:sp>
      <p:pic>
        <p:nvPicPr>
          <p:cNvPr id="4" name="Picture 3">
            <a:extLst>
              <a:ext uri="{FF2B5EF4-FFF2-40B4-BE49-F238E27FC236}">
                <a16:creationId xmlns:a16="http://schemas.microsoft.com/office/drawing/2014/main" id="{A4412D61-F153-4FEC-B5C8-24ED4549867F}"/>
              </a:ext>
            </a:extLst>
          </p:cNvPr>
          <p:cNvPicPr>
            <a:picLocks noChangeAspect="1"/>
          </p:cNvPicPr>
          <p:nvPr/>
        </p:nvPicPr>
        <p:blipFill>
          <a:blip r:embed="rId2"/>
          <a:stretch>
            <a:fillRect/>
          </a:stretch>
        </p:blipFill>
        <p:spPr>
          <a:xfrm>
            <a:off x="7456170" y="484632"/>
            <a:ext cx="2619375" cy="1743075"/>
          </a:xfrm>
          <a:prstGeom prst="rect">
            <a:avLst/>
          </a:prstGeom>
        </p:spPr>
      </p:pic>
    </p:spTree>
    <p:extLst>
      <p:ext uri="{BB962C8B-B14F-4D97-AF65-F5344CB8AC3E}">
        <p14:creationId xmlns:p14="http://schemas.microsoft.com/office/powerpoint/2010/main" val="157119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59EB7-E65E-4D34-A140-596A42EF6A06}"/>
              </a:ext>
            </a:extLst>
          </p:cNvPr>
          <p:cNvSpPr>
            <a:spLocks noGrp="1"/>
          </p:cNvSpPr>
          <p:nvPr>
            <p:ph type="title"/>
          </p:nvPr>
        </p:nvSpPr>
        <p:spPr/>
        <p:txBody>
          <a:bodyPr/>
          <a:lstStyle/>
          <a:p>
            <a:r>
              <a:rPr lang="en-US" dirty="0"/>
              <a:t>Additional service requirements</a:t>
            </a:r>
          </a:p>
        </p:txBody>
      </p:sp>
      <p:sp>
        <p:nvSpPr>
          <p:cNvPr id="3" name="Text Placeholder 2">
            <a:extLst>
              <a:ext uri="{FF2B5EF4-FFF2-40B4-BE49-F238E27FC236}">
                <a16:creationId xmlns:a16="http://schemas.microsoft.com/office/drawing/2014/main" id="{4097E2A8-CB4F-4D25-BC65-D8FF0ED4C2E7}"/>
              </a:ext>
            </a:extLst>
          </p:cNvPr>
          <p:cNvSpPr>
            <a:spLocks noGrp="1"/>
          </p:cNvSpPr>
          <p:nvPr>
            <p:ph type="body" idx="1"/>
          </p:nvPr>
        </p:nvSpPr>
        <p:spPr/>
        <p:txBody>
          <a:bodyPr/>
          <a:lstStyle/>
          <a:p>
            <a:r>
              <a:rPr lang="en-US" dirty="0"/>
              <a:t>Transitional residential 	</a:t>
            </a:r>
          </a:p>
        </p:txBody>
      </p:sp>
      <p:sp>
        <p:nvSpPr>
          <p:cNvPr id="4" name="Content Placeholder 3">
            <a:extLst>
              <a:ext uri="{FF2B5EF4-FFF2-40B4-BE49-F238E27FC236}">
                <a16:creationId xmlns:a16="http://schemas.microsoft.com/office/drawing/2014/main" id="{5684AC09-B557-4B88-BD2A-259B5BB82873}"/>
              </a:ext>
            </a:extLst>
          </p:cNvPr>
          <p:cNvSpPr>
            <a:spLocks noGrp="1"/>
          </p:cNvSpPr>
          <p:nvPr>
            <p:ph sz="half" idx="2"/>
          </p:nvPr>
        </p:nvSpPr>
        <p:spPr/>
        <p:txBody>
          <a:bodyPr anchor="t">
            <a:normAutofit fontScale="77500" lnSpcReduction="20000"/>
          </a:bodyPr>
          <a:lstStyle/>
          <a:p>
            <a:r>
              <a:rPr lang="en-US" dirty="0"/>
              <a:t>must provide services which emphasize the development of vocational skills, and linkages to services offering transitional employment or job placement.</a:t>
            </a:r>
          </a:p>
          <a:p>
            <a:endParaRPr lang="en-US" dirty="0"/>
          </a:p>
        </p:txBody>
      </p:sp>
      <p:sp>
        <p:nvSpPr>
          <p:cNvPr id="5" name="Text Placeholder 4">
            <a:extLst>
              <a:ext uri="{FF2B5EF4-FFF2-40B4-BE49-F238E27FC236}">
                <a16:creationId xmlns:a16="http://schemas.microsoft.com/office/drawing/2014/main" id="{E88DB15E-9A2D-46F1-BF3F-34570510CFCB}"/>
              </a:ext>
            </a:extLst>
          </p:cNvPr>
          <p:cNvSpPr>
            <a:spLocks noGrp="1"/>
          </p:cNvSpPr>
          <p:nvPr>
            <p:ph type="body" sz="quarter" idx="3"/>
          </p:nvPr>
        </p:nvSpPr>
        <p:spPr/>
        <p:txBody>
          <a:bodyPr/>
          <a:lstStyle/>
          <a:p>
            <a:r>
              <a:rPr lang="en-US" dirty="0"/>
              <a:t>Long term residential</a:t>
            </a:r>
          </a:p>
        </p:txBody>
      </p:sp>
      <p:sp>
        <p:nvSpPr>
          <p:cNvPr id="6" name="Content Placeholder 5">
            <a:extLst>
              <a:ext uri="{FF2B5EF4-FFF2-40B4-BE49-F238E27FC236}">
                <a16:creationId xmlns:a16="http://schemas.microsoft.com/office/drawing/2014/main" id="{86664DA7-3256-4C56-97B7-175AB3C26F0C}"/>
              </a:ext>
            </a:extLst>
          </p:cNvPr>
          <p:cNvSpPr>
            <a:spLocks noGrp="1"/>
          </p:cNvSpPr>
          <p:nvPr>
            <p:ph sz="quarter" idx="4"/>
          </p:nvPr>
        </p:nvSpPr>
        <p:spPr/>
        <p:txBody>
          <a:bodyPr>
            <a:normAutofit fontScale="77500" lnSpcReduction="20000"/>
          </a:bodyPr>
          <a:lstStyle/>
          <a:p>
            <a:pPr lvl="0"/>
            <a:r>
              <a:rPr lang="en-US" dirty="0"/>
              <a:t>must provide pre-vocational and vocational services. </a:t>
            </a:r>
          </a:p>
          <a:p>
            <a:pPr lvl="0"/>
            <a:r>
              <a:rPr lang="en-US" dirty="0"/>
              <a:t>Including volunteer activities, supported employment, transitional employment and job placement.  </a:t>
            </a:r>
          </a:p>
          <a:p>
            <a:pPr lvl="0"/>
            <a:r>
              <a:rPr lang="en-US" dirty="0"/>
              <a:t>When any of these vocational services are provided by outside agencies or programs, written agreements or documented treatment plans must be developed consistent with the treatment goals and orientation of the program. </a:t>
            </a:r>
          </a:p>
          <a:p>
            <a:pPr lvl="0"/>
            <a:r>
              <a:rPr lang="en-US" dirty="0"/>
              <a:t>must also include provisions for special education services and learning disability assessment and remediation. </a:t>
            </a:r>
          </a:p>
          <a:p>
            <a:pPr marL="0" indent="0">
              <a:buNone/>
            </a:pPr>
            <a:r>
              <a:rPr lang="en-US" dirty="0"/>
              <a:t> </a:t>
            </a:r>
          </a:p>
          <a:p>
            <a:endParaRPr lang="en-US" dirty="0"/>
          </a:p>
        </p:txBody>
      </p:sp>
      <p:pic>
        <p:nvPicPr>
          <p:cNvPr id="7" name="Picture 6">
            <a:extLst>
              <a:ext uri="{FF2B5EF4-FFF2-40B4-BE49-F238E27FC236}">
                <a16:creationId xmlns:a16="http://schemas.microsoft.com/office/drawing/2014/main" id="{2E535C4A-FD92-45C6-A5A9-19A8E7D17C92}"/>
              </a:ext>
            </a:extLst>
          </p:cNvPr>
          <p:cNvPicPr>
            <a:picLocks noChangeAspect="1"/>
          </p:cNvPicPr>
          <p:nvPr/>
        </p:nvPicPr>
        <p:blipFill>
          <a:blip r:embed="rId2"/>
          <a:stretch>
            <a:fillRect/>
          </a:stretch>
        </p:blipFill>
        <p:spPr>
          <a:xfrm>
            <a:off x="1760659" y="3975833"/>
            <a:ext cx="2762250" cy="1657350"/>
          </a:xfrm>
          <a:prstGeom prst="rect">
            <a:avLst/>
          </a:prstGeom>
        </p:spPr>
      </p:pic>
    </p:spTree>
    <p:extLst>
      <p:ext uri="{BB962C8B-B14F-4D97-AF65-F5344CB8AC3E}">
        <p14:creationId xmlns:p14="http://schemas.microsoft.com/office/powerpoint/2010/main" val="3963160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89D09-559F-49AA-A8CF-3CF6050BDDD3}"/>
              </a:ext>
            </a:extLst>
          </p:cNvPr>
          <p:cNvSpPr>
            <a:spLocks noGrp="1"/>
          </p:cNvSpPr>
          <p:nvPr>
            <p:ph type="title"/>
          </p:nvPr>
        </p:nvSpPr>
        <p:spPr/>
        <p:txBody>
          <a:bodyPr/>
          <a:lstStyle/>
          <a:p>
            <a:r>
              <a:rPr lang="en-US" dirty="0"/>
              <a:t>ART Services</a:t>
            </a:r>
          </a:p>
        </p:txBody>
      </p:sp>
      <p:sp>
        <p:nvSpPr>
          <p:cNvPr id="3" name="Content Placeholder 2">
            <a:extLst>
              <a:ext uri="{FF2B5EF4-FFF2-40B4-BE49-F238E27FC236}">
                <a16:creationId xmlns:a16="http://schemas.microsoft.com/office/drawing/2014/main" id="{EDCD32A2-83B5-4B6D-BEF5-64A23914F6D1}"/>
              </a:ext>
            </a:extLst>
          </p:cNvPr>
          <p:cNvSpPr>
            <a:spLocks noGrp="1"/>
          </p:cNvSpPr>
          <p:nvPr>
            <p:ph idx="1"/>
          </p:nvPr>
        </p:nvSpPr>
        <p:spPr>
          <a:xfrm>
            <a:off x="303939" y="1937669"/>
            <a:ext cx="10058400" cy="4050792"/>
          </a:xfrm>
        </p:spPr>
        <p:txBody>
          <a:bodyPr anchor="ctr"/>
          <a:lstStyle/>
          <a:p>
            <a:r>
              <a:rPr lang="en-US" dirty="0"/>
              <a:t>A range of activities and services that support beneficiaries in their efforts to restore, maintain and apply interpersonal and independent living skills and to access community support systems. </a:t>
            </a:r>
          </a:p>
          <a:p>
            <a:endParaRPr lang="en-US" dirty="0"/>
          </a:p>
          <a:p>
            <a:r>
              <a:rPr lang="en-US" dirty="0"/>
              <a:t>Available 24 hours a day, 7 days a week</a:t>
            </a:r>
          </a:p>
          <a:p>
            <a:endParaRPr lang="en-US" dirty="0"/>
          </a:p>
          <a:p>
            <a:r>
              <a:rPr lang="en-US" dirty="0"/>
              <a:t>May include but are not limited to assessment, plan development, therapy, rehabilitation and collateral</a:t>
            </a:r>
          </a:p>
        </p:txBody>
      </p:sp>
      <p:pic>
        <p:nvPicPr>
          <p:cNvPr id="1026" name="Picture 2" descr="Image result for residential treatment images">
            <a:extLst>
              <a:ext uri="{FF2B5EF4-FFF2-40B4-BE49-F238E27FC236}">
                <a16:creationId xmlns:a16="http://schemas.microsoft.com/office/drawing/2014/main" id="{9D1AE9F4-E411-4D0D-A63C-7C086D23F0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6231" y="3091527"/>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48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D9F8A-97F1-44C6-ADBC-B5DAB58DD2E1}"/>
              </a:ext>
            </a:extLst>
          </p:cNvPr>
          <p:cNvSpPr>
            <a:spLocks noGrp="1"/>
          </p:cNvSpPr>
          <p:nvPr>
            <p:ph type="title"/>
          </p:nvPr>
        </p:nvSpPr>
        <p:spPr/>
        <p:txBody>
          <a:bodyPr/>
          <a:lstStyle/>
          <a:p>
            <a:r>
              <a:rPr lang="en-US" dirty="0"/>
              <a:t>Service components </a:t>
            </a:r>
          </a:p>
        </p:txBody>
      </p:sp>
      <p:sp>
        <p:nvSpPr>
          <p:cNvPr id="3" name="Content Placeholder 2">
            <a:extLst>
              <a:ext uri="{FF2B5EF4-FFF2-40B4-BE49-F238E27FC236}">
                <a16:creationId xmlns:a16="http://schemas.microsoft.com/office/drawing/2014/main" id="{D0ACD240-05E1-429F-ACFD-373B69262671}"/>
              </a:ext>
            </a:extLst>
          </p:cNvPr>
          <p:cNvSpPr>
            <a:spLocks noGrp="1"/>
          </p:cNvSpPr>
          <p:nvPr>
            <p:ph idx="1"/>
          </p:nvPr>
        </p:nvSpPr>
        <p:spPr/>
        <p:txBody>
          <a:bodyPr>
            <a:normAutofit lnSpcReduction="10000"/>
          </a:bodyPr>
          <a:lstStyle/>
          <a:p>
            <a:pPr lvl="1"/>
            <a:r>
              <a:rPr lang="en-US" dirty="0"/>
              <a:t>Individual and group counseling</a:t>
            </a:r>
            <a:endParaRPr lang="en-US" sz="1600" dirty="0"/>
          </a:p>
          <a:p>
            <a:pPr lvl="1"/>
            <a:r>
              <a:rPr lang="en-US" dirty="0"/>
              <a:t>Crisis intervention</a:t>
            </a:r>
            <a:endParaRPr lang="en-US" sz="1600" dirty="0"/>
          </a:p>
          <a:p>
            <a:pPr lvl="1"/>
            <a:r>
              <a:rPr lang="en-US" dirty="0"/>
              <a:t>Planned activities</a:t>
            </a:r>
            <a:endParaRPr lang="en-US" sz="1600" dirty="0"/>
          </a:p>
          <a:p>
            <a:pPr lvl="1"/>
            <a:r>
              <a:rPr lang="en-US" dirty="0"/>
              <a:t>Counseling, with available members of the client’s family, when indicated in the client’s treatment/care plan</a:t>
            </a:r>
            <a:endParaRPr lang="en-US" sz="1600" dirty="0"/>
          </a:p>
          <a:p>
            <a:pPr lvl="1"/>
            <a:r>
              <a:rPr lang="en-US" dirty="0"/>
              <a:t>The development of community support systems for clients to maximize their utilization of non-mental health community resources</a:t>
            </a:r>
            <a:r>
              <a:rPr lang="en-US" sz="1050" dirty="0"/>
              <a:t> </a:t>
            </a:r>
            <a:endParaRPr lang="en-US" sz="1600" dirty="0"/>
          </a:p>
          <a:p>
            <a:pPr lvl="1"/>
            <a:r>
              <a:rPr lang="en-US" dirty="0"/>
              <a:t>Pre-vocational or vocational counseling</a:t>
            </a:r>
            <a:endParaRPr lang="en-US" sz="1600" dirty="0"/>
          </a:p>
          <a:p>
            <a:pPr lvl="1"/>
            <a:r>
              <a:rPr lang="en-US" dirty="0"/>
              <a:t>Client advocacy, including assisting clients to develop their own advocacy skills</a:t>
            </a:r>
            <a:endParaRPr lang="en-US" sz="1600" dirty="0"/>
          </a:p>
          <a:p>
            <a:pPr lvl="1"/>
            <a:r>
              <a:rPr lang="en-US" dirty="0"/>
              <a:t>An activity program that encourages socialization within the program and general community, and which links the client to resources which are available after leaving the program </a:t>
            </a:r>
            <a:endParaRPr lang="en-US" sz="1600" dirty="0"/>
          </a:p>
          <a:p>
            <a:pPr lvl="1"/>
            <a:r>
              <a:rPr lang="en-US" dirty="0"/>
              <a:t>Use of the residential environment to assist clients in the acquisition, testing, and/or refinement of community living and interpersonal skills</a:t>
            </a:r>
            <a:endParaRPr lang="en-US" sz="1600" dirty="0"/>
          </a:p>
          <a:p>
            <a:endParaRPr lang="en-US" dirty="0"/>
          </a:p>
        </p:txBody>
      </p:sp>
      <p:pic>
        <p:nvPicPr>
          <p:cNvPr id="4" name="Picture 3">
            <a:extLst>
              <a:ext uri="{FF2B5EF4-FFF2-40B4-BE49-F238E27FC236}">
                <a16:creationId xmlns:a16="http://schemas.microsoft.com/office/drawing/2014/main" id="{77D88D68-57EC-43F5-B18B-43034D8F3394}"/>
              </a:ext>
            </a:extLst>
          </p:cNvPr>
          <p:cNvPicPr>
            <a:picLocks noChangeAspect="1"/>
          </p:cNvPicPr>
          <p:nvPr/>
        </p:nvPicPr>
        <p:blipFill>
          <a:blip r:embed="rId2"/>
          <a:stretch>
            <a:fillRect/>
          </a:stretch>
        </p:blipFill>
        <p:spPr>
          <a:xfrm>
            <a:off x="7021879" y="1116012"/>
            <a:ext cx="2571750" cy="1781175"/>
          </a:xfrm>
          <a:prstGeom prst="rect">
            <a:avLst/>
          </a:prstGeom>
        </p:spPr>
      </p:pic>
    </p:spTree>
    <p:extLst>
      <p:ext uri="{BB962C8B-B14F-4D97-AF65-F5344CB8AC3E}">
        <p14:creationId xmlns:p14="http://schemas.microsoft.com/office/powerpoint/2010/main" val="1261954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3CE30-0170-4BCD-A053-E137E06413B3}"/>
              </a:ext>
            </a:extLst>
          </p:cNvPr>
          <p:cNvSpPr>
            <a:spLocks noGrp="1"/>
          </p:cNvSpPr>
          <p:nvPr>
            <p:ph type="title"/>
          </p:nvPr>
        </p:nvSpPr>
        <p:spPr/>
        <p:txBody>
          <a:bodyPr/>
          <a:lstStyle/>
          <a:p>
            <a:r>
              <a:rPr lang="en-US" dirty="0"/>
              <a:t>Client Involvement requirements</a:t>
            </a:r>
          </a:p>
        </p:txBody>
      </p:sp>
      <p:sp>
        <p:nvSpPr>
          <p:cNvPr id="3" name="Content Placeholder 2">
            <a:extLst>
              <a:ext uri="{FF2B5EF4-FFF2-40B4-BE49-F238E27FC236}">
                <a16:creationId xmlns:a16="http://schemas.microsoft.com/office/drawing/2014/main" id="{B9F5913B-7EDF-4BFD-BFE3-DF8A68427E03}"/>
              </a:ext>
            </a:extLst>
          </p:cNvPr>
          <p:cNvSpPr>
            <a:spLocks noGrp="1"/>
          </p:cNvSpPr>
          <p:nvPr>
            <p:ph idx="1"/>
          </p:nvPr>
        </p:nvSpPr>
        <p:spPr/>
        <p:txBody>
          <a:bodyPr anchor="ctr"/>
          <a:lstStyle/>
          <a:p>
            <a:pPr lvl="0"/>
            <a:r>
              <a:rPr lang="en-US" dirty="0"/>
              <a:t>Clients must be involved in the development and implementation of their treatment/care plan.</a:t>
            </a:r>
          </a:p>
          <a:p>
            <a:pPr lvl="0"/>
            <a:r>
              <a:rPr lang="en-US" dirty="0"/>
              <a:t>Clients must be involved, depending on capability, in the operation of the household. This includes participation in the formulation and monitoring of house rules, as well as in the daily operation of the facility, including but not limited to cooking, cleaning, menu planning and activity planning.</a:t>
            </a:r>
          </a:p>
          <a:p>
            <a:pPr lvl="0"/>
            <a:r>
              <a:rPr lang="en-US" dirty="0"/>
              <a:t>Clients must be encouraged to participate in program evaluations and reviews.</a:t>
            </a:r>
          </a:p>
          <a:p>
            <a:pPr lvl="0"/>
            <a:r>
              <a:rPr lang="en-US" dirty="0"/>
              <a:t>Plans must be reviewed and updated every 30 days.</a:t>
            </a:r>
          </a:p>
          <a:p>
            <a:endParaRPr lang="en-US" dirty="0"/>
          </a:p>
        </p:txBody>
      </p:sp>
    </p:spTree>
    <p:extLst>
      <p:ext uri="{BB962C8B-B14F-4D97-AF65-F5344CB8AC3E}">
        <p14:creationId xmlns:p14="http://schemas.microsoft.com/office/powerpoint/2010/main" val="668520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964BD-630B-473E-82B3-7E456D507BCF}"/>
              </a:ext>
            </a:extLst>
          </p:cNvPr>
          <p:cNvSpPr>
            <a:spLocks noGrp="1"/>
          </p:cNvSpPr>
          <p:nvPr>
            <p:ph type="title"/>
          </p:nvPr>
        </p:nvSpPr>
        <p:spPr/>
        <p:txBody>
          <a:bodyPr/>
          <a:lstStyle/>
          <a:p>
            <a:r>
              <a:rPr lang="en-US" dirty="0"/>
              <a:t>Medical requirements</a:t>
            </a:r>
          </a:p>
        </p:txBody>
      </p:sp>
      <p:sp>
        <p:nvSpPr>
          <p:cNvPr id="3" name="Content Placeholder 2">
            <a:extLst>
              <a:ext uri="{FF2B5EF4-FFF2-40B4-BE49-F238E27FC236}">
                <a16:creationId xmlns:a16="http://schemas.microsoft.com/office/drawing/2014/main" id="{99A17C33-5120-4BF0-9CFA-3161484F4695}"/>
              </a:ext>
            </a:extLst>
          </p:cNvPr>
          <p:cNvSpPr>
            <a:spLocks noGrp="1"/>
          </p:cNvSpPr>
          <p:nvPr>
            <p:ph idx="1"/>
          </p:nvPr>
        </p:nvSpPr>
        <p:spPr/>
        <p:txBody>
          <a:bodyPr>
            <a:normAutofit fontScale="85000" lnSpcReduction="10000"/>
          </a:bodyPr>
          <a:lstStyle/>
          <a:p>
            <a:pPr lvl="0"/>
            <a:r>
              <a:rPr lang="en-US" dirty="0"/>
              <a:t>Providers are required to maintain up-to-date written medical and psychiatric policies and practices for their programs and these policies must include, but not be limited to:</a:t>
            </a:r>
            <a:endParaRPr lang="en-US" sz="1800" dirty="0"/>
          </a:p>
          <a:p>
            <a:pPr lvl="1"/>
            <a:r>
              <a:rPr lang="en-US" dirty="0"/>
              <a:t>A plan for the monitoring of medications by a person licensed to prescribe or dispense prescription drugs which will include but not be limited to the name and qualifications of the person or persons who will conduct the monitoring, its frequency and procedures;</a:t>
            </a:r>
            <a:endParaRPr lang="en-US" sz="1600" dirty="0"/>
          </a:p>
          <a:p>
            <a:pPr lvl="1"/>
            <a:r>
              <a:rPr lang="en-US" dirty="0"/>
              <a:t>Screening for medical complications which may contribute to disability conducted by a physician, nurse practitioner or physician's assistant and a plan for follow-up. The screening for medical complications must occur within 30 calendar days prior to, or after admission. If a client refuses a screening for medical complications, the program must document the refusal in the client case record.</a:t>
            </a:r>
            <a:endParaRPr lang="en-US" sz="1600" dirty="0"/>
          </a:p>
          <a:p>
            <a:pPr lvl="1"/>
            <a:r>
              <a:rPr lang="en-US" dirty="0"/>
              <a:t>Client education, provided by program staff or consultants, about the role of medications and their potential side effects, with the goal of enabling the client to become responsible for his or her own medication;</a:t>
            </a:r>
            <a:endParaRPr lang="en-US" sz="1600" dirty="0"/>
          </a:p>
          <a:p>
            <a:pPr lvl="1"/>
            <a:r>
              <a:rPr lang="en-US" dirty="0"/>
              <a:t>Entries in client case records indicating all prescribed and non-prescribed medications;</a:t>
            </a:r>
            <a:endParaRPr lang="en-US" sz="1600" dirty="0"/>
          </a:p>
          <a:p>
            <a:pPr lvl="1"/>
            <a:r>
              <a:rPr lang="en-US" dirty="0"/>
              <a:t>Provisions for program staff to discuss medication issues with a person licensed to prescribe or dispense prescription drugs;</a:t>
            </a:r>
            <a:endParaRPr lang="en-US" sz="1600" dirty="0"/>
          </a:p>
          <a:p>
            <a:pPr lvl="1"/>
            <a:r>
              <a:rPr lang="en-US" dirty="0"/>
              <a:t>Provisions for central storage of medication when necessary; and,</a:t>
            </a:r>
            <a:endParaRPr lang="en-US" sz="1600" dirty="0"/>
          </a:p>
          <a:p>
            <a:pPr lvl="1"/>
            <a:r>
              <a:rPr lang="en-US" dirty="0"/>
              <a:t>Encouragement to clients, when part of the treatment/rehabilitation plan, to be personally responsible for holding, managing and safeguarding all of their medications.</a:t>
            </a:r>
            <a:endParaRPr lang="en-US" sz="1600" dirty="0"/>
          </a:p>
          <a:p>
            <a:endParaRPr lang="en-US" dirty="0"/>
          </a:p>
        </p:txBody>
      </p:sp>
      <p:pic>
        <p:nvPicPr>
          <p:cNvPr id="4" name="Picture 3">
            <a:extLst>
              <a:ext uri="{FF2B5EF4-FFF2-40B4-BE49-F238E27FC236}">
                <a16:creationId xmlns:a16="http://schemas.microsoft.com/office/drawing/2014/main" id="{2C6CBB1A-96C5-49BA-AAE9-33A30FF2CE3C}"/>
              </a:ext>
            </a:extLst>
          </p:cNvPr>
          <p:cNvPicPr>
            <a:picLocks noChangeAspect="1"/>
          </p:cNvPicPr>
          <p:nvPr/>
        </p:nvPicPr>
        <p:blipFill>
          <a:blip r:embed="rId2"/>
          <a:stretch>
            <a:fillRect/>
          </a:stretch>
        </p:blipFill>
        <p:spPr>
          <a:xfrm>
            <a:off x="7263789" y="350901"/>
            <a:ext cx="2619375" cy="1743075"/>
          </a:xfrm>
          <a:prstGeom prst="rect">
            <a:avLst/>
          </a:prstGeom>
        </p:spPr>
      </p:pic>
    </p:spTree>
    <p:extLst>
      <p:ext uri="{BB962C8B-B14F-4D97-AF65-F5344CB8AC3E}">
        <p14:creationId xmlns:p14="http://schemas.microsoft.com/office/powerpoint/2010/main" val="2059995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6BC28-401B-4010-8940-45FE6FBF6447}"/>
              </a:ext>
            </a:extLst>
          </p:cNvPr>
          <p:cNvSpPr>
            <a:spLocks noGrp="1"/>
          </p:cNvSpPr>
          <p:nvPr>
            <p:ph type="title"/>
          </p:nvPr>
        </p:nvSpPr>
        <p:spPr/>
        <p:txBody>
          <a:bodyPr/>
          <a:lstStyle/>
          <a:p>
            <a:r>
              <a:rPr lang="en-US" dirty="0"/>
              <a:t>Staffing requirements</a:t>
            </a:r>
          </a:p>
        </p:txBody>
      </p:sp>
      <p:sp>
        <p:nvSpPr>
          <p:cNvPr id="3" name="Content Placeholder 2">
            <a:extLst>
              <a:ext uri="{FF2B5EF4-FFF2-40B4-BE49-F238E27FC236}">
                <a16:creationId xmlns:a16="http://schemas.microsoft.com/office/drawing/2014/main" id="{9DBC4D05-3F06-4760-857E-3E482836A1B3}"/>
              </a:ext>
            </a:extLst>
          </p:cNvPr>
          <p:cNvSpPr>
            <a:spLocks noGrp="1"/>
          </p:cNvSpPr>
          <p:nvPr>
            <p:ph idx="1"/>
          </p:nvPr>
        </p:nvSpPr>
        <p:spPr/>
        <p:txBody>
          <a:bodyPr>
            <a:normAutofit fontScale="85000" lnSpcReduction="10000"/>
          </a:bodyPr>
          <a:lstStyle/>
          <a:p>
            <a:pPr lvl="0"/>
            <a:r>
              <a:rPr lang="en-US" dirty="0"/>
              <a:t>The program must document the use of multi-disciplinary professional consultation and staff when necessary to meet the specific diagnostic and treatment needs of the clients. </a:t>
            </a:r>
          </a:p>
          <a:p>
            <a:pPr lvl="0"/>
            <a:r>
              <a:rPr lang="en-US" dirty="0"/>
              <a:t>Paraprofessionals and persons who have been consumers of mental health services must be utilized in the program when consistent with the program design and services provided.</a:t>
            </a:r>
          </a:p>
          <a:p>
            <a:pPr lvl="0"/>
            <a:r>
              <a:rPr lang="en-US" dirty="0"/>
              <a:t>All direct care staff must have graduated from high school or possess a GED and have a minimum of one (1) year of full-time experience, or its part-time equivalent, working in a program serving persons with mental disabilities. Such experience must be in the direct provision of services to clients. If the employee does not have the required experience, the program must document a specific plan of supervision and in-service training for the employee which will guarantee the ongoing qualification of the employee to perform the job. The plan must include but not be limited to the frequency and number of hours of training, the subjects to be covered, and a description of the supervision to be provided written by the Program Director.</a:t>
            </a:r>
          </a:p>
          <a:p>
            <a:pPr lvl="0"/>
            <a:r>
              <a:rPr lang="en-US" dirty="0"/>
              <a:t>All social rehabilitation facilities must have a program director.</a:t>
            </a:r>
          </a:p>
          <a:p>
            <a:pPr lvl="0"/>
            <a:r>
              <a:rPr lang="en-US" dirty="0"/>
              <a:t>The program director must be on the premises the number of hours necessary to manage and administer the program component of the facility in compliance with applicable laws and regulations.</a:t>
            </a:r>
          </a:p>
          <a:p>
            <a:pPr lvl="0"/>
            <a:endParaRPr lang="en-US" dirty="0"/>
          </a:p>
          <a:p>
            <a:pPr marL="0" indent="0">
              <a:buNone/>
            </a:pPr>
            <a:endParaRPr lang="en-US" dirty="0"/>
          </a:p>
        </p:txBody>
      </p:sp>
    </p:spTree>
    <p:extLst>
      <p:ext uri="{BB962C8B-B14F-4D97-AF65-F5344CB8AC3E}">
        <p14:creationId xmlns:p14="http://schemas.microsoft.com/office/powerpoint/2010/main" val="2658637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8D96C-670C-48F9-9641-DE4B5AA311CA}"/>
              </a:ext>
            </a:extLst>
          </p:cNvPr>
          <p:cNvSpPr>
            <a:spLocks noGrp="1"/>
          </p:cNvSpPr>
          <p:nvPr>
            <p:ph type="title"/>
          </p:nvPr>
        </p:nvSpPr>
        <p:spPr/>
        <p:txBody>
          <a:bodyPr/>
          <a:lstStyle/>
          <a:p>
            <a:r>
              <a:rPr lang="en-US" dirty="0"/>
              <a:t>Staffing requirements Crisis</a:t>
            </a:r>
          </a:p>
        </p:txBody>
      </p:sp>
      <p:sp>
        <p:nvSpPr>
          <p:cNvPr id="3" name="Content Placeholder 2">
            <a:extLst>
              <a:ext uri="{FF2B5EF4-FFF2-40B4-BE49-F238E27FC236}">
                <a16:creationId xmlns:a16="http://schemas.microsoft.com/office/drawing/2014/main" id="{E06D8CC6-9D9F-4CE1-909B-0A2F7EE84AA5}"/>
              </a:ext>
            </a:extLst>
          </p:cNvPr>
          <p:cNvSpPr>
            <a:spLocks noGrp="1"/>
          </p:cNvSpPr>
          <p:nvPr>
            <p:ph idx="1"/>
          </p:nvPr>
        </p:nvSpPr>
        <p:spPr/>
        <p:txBody>
          <a:bodyPr anchor="ctr"/>
          <a:lstStyle/>
          <a:p>
            <a:pPr lvl="1"/>
            <a:r>
              <a:rPr lang="en-US" dirty="0"/>
              <a:t>at least two (2) staff members must be on duty 24 hours a day, seven (7) days per week. </a:t>
            </a:r>
          </a:p>
          <a:p>
            <a:pPr lvl="1"/>
            <a:r>
              <a:rPr lang="en-US" dirty="0"/>
              <a:t>If program design results in some clients not being in the facility during specific hours of the day, scheduling adjustments may be made so that coverage is consistent with and related to the number and needs of clients in the facility. </a:t>
            </a:r>
          </a:p>
          <a:p>
            <a:pPr lvl="1"/>
            <a:r>
              <a:rPr lang="en-US" dirty="0"/>
              <a:t>During the night time hours, when clients are sleeping, only one of the two on duty staff members need be awake, providing the program does not accept admissions at that time. </a:t>
            </a:r>
          </a:p>
          <a:p>
            <a:pPr lvl="1"/>
            <a:r>
              <a:rPr lang="en-US" dirty="0"/>
              <a:t>There must be a staffing ratio of at least one (1) full-time equivalent direct service staff for each 1.6 clients served.</a:t>
            </a:r>
            <a:r>
              <a:rPr lang="en-US" sz="1050" dirty="0"/>
              <a:t> </a:t>
            </a:r>
            <a:endParaRPr lang="en-US" sz="1600" dirty="0"/>
          </a:p>
          <a:p>
            <a:pPr marL="0" indent="0">
              <a:buNone/>
            </a:pPr>
            <a:endParaRPr lang="en-US" dirty="0"/>
          </a:p>
        </p:txBody>
      </p:sp>
    </p:spTree>
    <p:extLst>
      <p:ext uri="{BB962C8B-B14F-4D97-AF65-F5344CB8AC3E}">
        <p14:creationId xmlns:p14="http://schemas.microsoft.com/office/powerpoint/2010/main" val="3129904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253F5-AC60-4CE1-8FE8-67A475BE9FAC}"/>
              </a:ext>
            </a:extLst>
          </p:cNvPr>
          <p:cNvSpPr>
            <a:spLocks noGrp="1"/>
          </p:cNvSpPr>
          <p:nvPr>
            <p:ph type="title"/>
          </p:nvPr>
        </p:nvSpPr>
        <p:spPr/>
        <p:txBody>
          <a:bodyPr/>
          <a:lstStyle/>
          <a:p>
            <a:r>
              <a:rPr lang="en-US" dirty="0"/>
              <a:t>Program Director requirements crisis</a:t>
            </a:r>
          </a:p>
        </p:txBody>
      </p:sp>
      <p:sp>
        <p:nvSpPr>
          <p:cNvPr id="3" name="Content Placeholder 2">
            <a:extLst>
              <a:ext uri="{FF2B5EF4-FFF2-40B4-BE49-F238E27FC236}">
                <a16:creationId xmlns:a16="http://schemas.microsoft.com/office/drawing/2014/main" id="{C93E6EE9-C4AB-49A8-B649-031145E24B74}"/>
              </a:ext>
            </a:extLst>
          </p:cNvPr>
          <p:cNvSpPr>
            <a:spLocks noGrp="1"/>
          </p:cNvSpPr>
          <p:nvPr>
            <p:ph idx="1"/>
          </p:nvPr>
        </p:nvSpPr>
        <p:spPr/>
        <p:txBody>
          <a:bodyPr/>
          <a:lstStyle/>
          <a:p>
            <a:pPr lvl="2"/>
            <a:r>
              <a:rPr lang="en-US" dirty="0"/>
              <a:t>A Bachelor's Degree in Psychology, Social Work or any other major which includes at least 24 semester college units in one or more of the following subject areas:</a:t>
            </a:r>
            <a:endParaRPr lang="en-US" sz="1400" dirty="0"/>
          </a:p>
          <a:p>
            <a:pPr lvl="3"/>
            <a:r>
              <a:rPr lang="en-US" dirty="0"/>
              <a:t>Psychology</a:t>
            </a:r>
            <a:endParaRPr lang="en-US" sz="1400" dirty="0"/>
          </a:p>
          <a:p>
            <a:pPr lvl="3"/>
            <a:r>
              <a:rPr lang="en-US" dirty="0"/>
              <a:t>Social Work</a:t>
            </a:r>
            <a:endParaRPr lang="en-US" sz="1400" dirty="0"/>
          </a:p>
          <a:p>
            <a:pPr lvl="3"/>
            <a:r>
              <a:rPr lang="en-US" dirty="0"/>
              <a:t>Sociology</a:t>
            </a:r>
            <a:endParaRPr lang="en-US" sz="1400" dirty="0"/>
          </a:p>
          <a:p>
            <a:pPr lvl="3"/>
            <a:r>
              <a:rPr lang="en-US" dirty="0"/>
              <a:t>Behavioral Sciences</a:t>
            </a:r>
            <a:endParaRPr lang="en-US" sz="1400" dirty="0"/>
          </a:p>
          <a:p>
            <a:pPr lvl="3"/>
            <a:r>
              <a:rPr lang="en-US" dirty="0"/>
              <a:t>Psychiatric Nursing; and</a:t>
            </a:r>
            <a:endParaRPr lang="en-US" sz="1400" dirty="0"/>
          </a:p>
          <a:p>
            <a:pPr lvl="2"/>
            <a:r>
              <a:rPr lang="en-US" dirty="0"/>
              <a:t>Two (2) years of full-time work experience in a community program that serves clients who have a mental illness. Such experience must be in the direct provision of services to clients, of which one (1) year must be in the position of supervising direct care staff, or</a:t>
            </a:r>
            <a:endParaRPr lang="en-US" sz="1400" dirty="0"/>
          </a:p>
          <a:p>
            <a:pPr lvl="2"/>
            <a:r>
              <a:rPr lang="en-US" dirty="0"/>
              <a:t>As an alternative to the Bachelor’s Degree and experience requirement described above, a total of four (4) years of experience in a community program providing direct services to persons with mental disabilities, of which one (1) year must be in the position of supervising direct care staff, and graduation from high school or possession of a GED may be substituted.</a:t>
            </a:r>
            <a:endParaRPr lang="en-US" sz="1400" dirty="0"/>
          </a:p>
          <a:p>
            <a:endParaRPr lang="en-US" dirty="0"/>
          </a:p>
        </p:txBody>
      </p:sp>
    </p:spTree>
    <p:extLst>
      <p:ext uri="{BB962C8B-B14F-4D97-AF65-F5344CB8AC3E}">
        <p14:creationId xmlns:p14="http://schemas.microsoft.com/office/powerpoint/2010/main" val="3867105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AEB69-37DF-4190-81C8-1FD5C08C96CB}"/>
              </a:ext>
            </a:extLst>
          </p:cNvPr>
          <p:cNvSpPr>
            <a:spLocks noGrp="1"/>
          </p:cNvSpPr>
          <p:nvPr>
            <p:ph type="title"/>
          </p:nvPr>
        </p:nvSpPr>
        <p:spPr/>
        <p:txBody>
          <a:bodyPr/>
          <a:lstStyle/>
          <a:p>
            <a:r>
              <a:rPr lang="en-US" dirty="0"/>
              <a:t>Staffing requirements transitional</a:t>
            </a:r>
          </a:p>
        </p:txBody>
      </p:sp>
      <p:sp>
        <p:nvSpPr>
          <p:cNvPr id="3" name="Content Placeholder 2">
            <a:extLst>
              <a:ext uri="{FF2B5EF4-FFF2-40B4-BE49-F238E27FC236}">
                <a16:creationId xmlns:a16="http://schemas.microsoft.com/office/drawing/2014/main" id="{A19FE891-BAE5-417D-8939-BBD1C235DBB6}"/>
              </a:ext>
            </a:extLst>
          </p:cNvPr>
          <p:cNvSpPr>
            <a:spLocks noGrp="1"/>
          </p:cNvSpPr>
          <p:nvPr>
            <p:ph idx="1"/>
          </p:nvPr>
        </p:nvSpPr>
        <p:spPr/>
        <p:txBody>
          <a:bodyPr anchor="ctr"/>
          <a:lstStyle/>
          <a:p>
            <a:pPr lvl="1"/>
            <a:r>
              <a:rPr lang="en-US" dirty="0"/>
              <a:t>A greater number of staff must be present during times when there are greater numbers of clients in programmed activities. </a:t>
            </a:r>
          </a:p>
          <a:p>
            <a:pPr lvl="1"/>
            <a:r>
              <a:rPr lang="en-US" dirty="0"/>
              <a:t>Staff schedules must be determined by the program based on the number of clients in the program during specific hours of the day, level of care provided by the program, and the range of services provided within the facility.</a:t>
            </a:r>
            <a:endParaRPr lang="en-US" sz="1600" dirty="0"/>
          </a:p>
          <a:p>
            <a:pPr lvl="1"/>
            <a:r>
              <a:rPr lang="en-US" dirty="0"/>
              <a:t>At least one staff member must be present at any time there are clients at the facility. </a:t>
            </a:r>
          </a:p>
          <a:p>
            <a:pPr lvl="1"/>
            <a:r>
              <a:rPr lang="en-US" dirty="0"/>
              <a:t>There must be a staffing ratio of at least one (1) full-time equivalent direct service staff for each 2.5 clients served. </a:t>
            </a:r>
          </a:p>
          <a:p>
            <a:pPr lvl="1"/>
            <a:r>
              <a:rPr lang="en-US" dirty="0"/>
              <a:t>All scheduled hours in the facility must be considered part of this required full-time equivalent staffing ratio.</a:t>
            </a:r>
            <a:r>
              <a:rPr lang="en-US" sz="1050" dirty="0"/>
              <a:t> </a:t>
            </a:r>
            <a:endParaRPr lang="en-US" sz="1600" dirty="0"/>
          </a:p>
          <a:p>
            <a:pPr marL="0" indent="0">
              <a:buNone/>
            </a:pPr>
            <a:endParaRPr lang="en-US" dirty="0"/>
          </a:p>
        </p:txBody>
      </p:sp>
    </p:spTree>
    <p:extLst>
      <p:ext uri="{BB962C8B-B14F-4D97-AF65-F5344CB8AC3E}">
        <p14:creationId xmlns:p14="http://schemas.microsoft.com/office/powerpoint/2010/main" val="2287973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DAA21-8E91-4E0F-9C3D-252D7EAC03B7}"/>
              </a:ext>
            </a:extLst>
          </p:cNvPr>
          <p:cNvSpPr>
            <a:spLocks noGrp="1"/>
          </p:cNvSpPr>
          <p:nvPr>
            <p:ph type="title"/>
          </p:nvPr>
        </p:nvSpPr>
        <p:spPr/>
        <p:txBody>
          <a:bodyPr/>
          <a:lstStyle/>
          <a:p>
            <a:r>
              <a:rPr lang="en-US" dirty="0"/>
              <a:t>Program director requirements transitional</a:t>
            </a:r>
          </a:p>
        </p:txBody>
      </p:sp>
      <p:sp>
        <p:nvSpPr>
          <p:cNvPr id="3" name="Content Placeholder 2">
            <a:extLst>
              <a:ext uri="{FF2B5EF4-FFF2-40B4-BE49-F238E27FC236}">
                <a16:creationId xmlns:a16="http://schemas.microsoft.com/office/drawing/2014/main" id="{C9A68946-048E-4741-8751-2FA8E0594AAD}"/>
              </a:ext>
            </a:extLst>
          </p:cNvPr>
          <p:cNvSpPr>
            <a:spLocks noGrp="1"/>
          </p:cNvSpPr>
          <p:nvPr>
            <p:ph idx="1"/>
          </p:nvPr>
        </p:nvSpPr>
        <p:spPr/>
        <p:txBody>
          <a:bodyPr/>
          <a:lstStyle/>
          <a:p>
            <a:pPr lvl="2"/>
            <a:r>
              <a:rPr lang="en-US" dirty="0"/>
              <a:t>A Bachelor's Degree in Psychology, Social Work or any other major which includes at least 24 semester college units in one or more of the following subject areas:</a:t>
            </a:r>
            <a:endParaRPr lang="en-US" sz="1400" dirty="0"/>
          </a:p>
          <a:p>
            <a:pPr lvl="3"/>
            <a:r>
              <a:rPr lang="en-US" dirty="0"/>
              <a:t>Psychology</a:t>
            </a:r>
            <a:endParaRPr lang="en-US" sz="1400" dirty="0"/>
          </a:p>
          <a:p>
            <a:pPr lvl="3"/>
            <a:r>
              <a:rPr lang="en-US" dirty="0"/>
              <a:t>Social Work</a:t>
            </a:r>
            <a:endParaRPr lang="en-US" sz="1400" dirty="0"/>
          </a:p>
          <a:p>
            <a:pPr lvl="3"/>
            <a:r>
              <a:rPr lang="en-US" dirty="0"/>
              <a:t>Sociology</a:t>
            </a:r>
            <a:endParaRPr lang="en-US" sz="1400" dirty="0"/>
          </a:p>
          <a:p>
            <a:pPr lvl="3"/>
            <a:r>
              <a:rPr lang="en-US" dirty="0"/>
              <a:t>Behavioral Sciences</a:t>
            </a:r>
            <a:endParaRPr lang="en-US" sz="1400" dirty="0"/>
          </a:p>
          <a:p>
            <a:pPr lvl="3"/>
            <a:r>
              <a:rPr lang="en-US" dirty="0"/>
              <a:t>Psychiatric Nursing; and</a:t>
            </a:r>
            <a:endParaRPr lang="en-US" sz="1400" dirty="0"/>
          </a:p>
          <a:p>
            <a:pPr lvl="2"/>
            <a:r>
              <a:rPr lang="en-US" dirty="0"/>
              <a:t>One (1) year of full-time work experience in a community program that serves clients who have a mental illness. Such experience must be in the direct provision of services to clients, of which four (4) months must be in a position of supervising direct care staff.</a:t>
            </a:r>
            <a:endParaRPr lang="en-US" sz="1400" dirty="0"/>
          </a:p>
          <a:p>
            <a:pPr lvl="2"/>
            <a:r>
              <a:rPr lang="en-US" dirty="0"/>
              <a:t>As an alternative to the Bachelor's Degree and experience requirement described, a total of three years of experience in providing direct services in the community to persons with mental illnesses, of which six (6) months must be in a position of supervising direct care staff, and graduation from high school or possession of a GED may be substituted.</a:t>
            </a:r>
            <a:endParaRPr lang="en-US" sz="1400" dirty="0"/>
          </a:p>
          <a:p>
            <a:endParaRPr lang="en-US" dirty="0"/>
          </a:p>
        </p:txBody>
      </p:sp>
    </p:spTree>
    <p:extLst>
      <p:ext uri="{BB962C8B-B14F-4D97-AF65-F5344CB8AC3E}">
        <p14:creationId xmlns:p14="http://schemas.microsoft.com/office/powerpoint/2010/main" val="2600168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92B12E-BB55-4B47-951D-DE315C6CC798}"/>
              </a:ext>
            </a:extLst>
          </p:cNvPr>
          <p:cNvPicPr>
            <a:picLocks noChangeAspect="1"/>
          </p:cNvPicPr>
          <p:nvPr/>
        </p:nvPicPr>
        <p:blipFill>
          <a:blip r:embed="rId2"/>
          <a:stretch>
            <a:fillRect/>
          </a:stretch>
        </p:blipFill>
        <p:spPr>
          <a:xfrm>
            <a:off x="214180" y="2208628"/>
            <a:ext cx="11470498" cy="2841673"/>
          </a:xfrm>
          <a:prstGeom prst="rect">
            <a:avLst/>
          </a:prstGeom>
        </p:spPr>
      </p:pic>
    </p:spTree>
    <p:extLst>
      <p:ext uri="{BB962C8B-B14F-4D97-AF65-F5344CB8AC3E}">
        <p14:creationId xmlns:p14="http://schemas.microsoft.com/office/powerpoint/2010/main" val="3824021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BDE7B-4A0D-46FE-9174-D7EE4F1E7A40}"/>
              </a:ext>
            </a:extLst>
          </p:cNvPr>
          <p:cNvSpPr>
            <a:spLocks noGrp="1"/>
          </p:cNvSpPr>
          <p:nvPr>
            <p:ph type="title"/>
          </p:nvPr>
        </p:nvSpPr>
        <p:spPr/>
        <p:txBody>
          <a:bodyPr/>
          <a:lstStyle/>
          <a:p>
            <a:r>
              <a:rPr lang="en-US" dirty="0"/>
              <a:t>Staffing requirements long-term</a:t>
            </a:r>
          </a:p>
        </p:txBody>
      </p:sp>
      <p:sp>
        <p:nvSpPr>
          <p:cNvPr id="3" name="Content Placeholder 2">
            <a:extLst>
              <a:ext uri="{FF2B5EF4-FFF2-40B4-BE49-F238E27FC236}">
                <a16:creationId xmlns:a16="http://schemas.microsoft.com/office/drawing/2014/main" id="{3D751AF1-2837-46C6-8CD9-7E5DC801BC47}"/>
              </a:ext>
            </a:extLst>
          </p:cNvPr>
          <p:cNvSpPr>
            <a:spLocks noGrp="1"/>
          </p:cNvSpPr>
          <p:nvPr>
            <p:ph idx="1"/>
          </p:nvPr>
        </p:nvSpPr>
        <p:spPr/>
        <p:txBody>
          <a:bodyPr/>
          <a:lstStyle/>
          <a:p>
            <a:r>
              <a:rPr lang="en-US" dirty="0"/>
              <a:t>Scheduling of staff which provides for the maximum number of staff to be present during the times when clients are engaged in structured activities. </a:t>
            </a:r>
          </a:p>
          <a:p>
            <a:r>
              <a:rPr lang="en-US" dirty="0"/>
              <a:t>At least one direct service staff must be on the premises 24-hours a day, seven (7) days per week. Additional staff, including part-time or consulting services staff, must be on duty during program hours to provide specialized services and structured evening services. </a:t>
            </a:r>
          </a:p>
          <a:p>
            <a:r>
              <a:rPr lang="en-US" dirty="0"/>
              <a:t>When only one staff member is on the premises there must be staff on call who can be contacted by telephone if an additional staff person is needed, and can be at the facility and on duty within 60 minutes after being contacted. </a:t>
            </a:r>
          </a:p>
          <a:p>
            <a:r>
              <a:rPr lang="en-US" dirty="0"/>
              <a:t>There must be a staffing ratio of at least one (1) full-time equivalent direct service staff member for each 2.8 clients served.</a:t>
            </a:r>
          </a:p>
          <a:p>
            <a:endParaRPr lang="en-US" dirty="0"/>
          </a:p>
        </p:txBody>
      </p:sp>
    </p:spTree>
    <p:extLst>
      <p:ext uri="{BB962C8B-B14F-4D97-AF65-F5344CB8AC3E}">
        <p14:creationId xmlns:p14="http://schemas.microsoft.com/office/powerpoint/2010/main" val="906572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DFBC5-4E46-4B02-9E52-1A7E5EEF9E6C}"/>
              </a:ext>
            </a:extLst>
          </p:cNvPr>
          <p:cNvSpPr>
            <a:spLocks noGrp="1"/>
          </p:cNvSpPr>
          <p:nvPr>
            <p:ph type="title"/>
          </p:nvPr>
        </p:nvSpPr>
        <p:spPr/>
        <p:txBody>
          <a:bodyPr/>
          <a:lstStyle/>
          <a:p>
            <a:r>
              <a:rPr lang="en-US" dirty="0"/>
              <a:t>Program director requirements long-term</a:t>
            </a:r>
          </a:p>
        </p:txBody>
      </p:sp>
      <p:sp>
        <p:nvSpPr>
          <p:cNvPr id="3" name="Content Placeholder 2">
            <a:extLst>
              <a:ext uri="{FF2B5EF4-FFF2-40B4-BE49-F238E27FC236}">
                <a16:creationId xmlns:a16="http://schemas.microsoft.com/office/drawing/2014/main" id="{BA9E09B3-D316-4F74-AE08-DF7C51153FC0}"/>
              </a:ext>
            </a:extLst>
          </p:cNvPr>
          <p:cNvSpPr>
            <a:spLocks noGrp="1"/>
          </p:cNvSpPr>
          <p:nvPr>
            <p:ph idx="1"/>
          </p:nvPr>
        </p:nvSpPr>
        <p:spPr/>
        <p:txBody>
          <a:bodyPr/>
          <a:lstStyle/>
          <a:p>
            <a:pPr lvl="2"/>
            <a:r>
              <a:rPr lang="en-US" dirty="0"/>
              <a:t>A Bachelor's Degree in Psychology, Social Work or any other major which includes at least 24 semester college units in one or more of the following subject areas:</a:t>
            </a:r>
            <a:endParaRPr lang="en-US" sz="1400" dirty="0"/>
          </a:p>
          <a:p>
            <a:pPr lvl="3"/>
            <a:r>
              <a:rPr lang="en-US" dirty="0"/>
              <a:t>Psychology</a:t>
            </a:r>
            <a:endParaRPr lang="en-US" sz="1400" dirty="0"/>
          </a:p>
          <a:p>
            <a:pPr lvl="3"/>
            <a:r>
              <a:rPr lang="en-US" dirty="0"/>
              <a:t>Social Work</a:t>
            </a:r>
            <a:endParaRPr lang="en-US" sz="1400" dirty="0"/>
          </a:p>
          <a:p>
            <a:pPr lvl="3"/>
            <a:r>
              <a:rPr lang="en-US" dirty="0"/>
              <a:t>Sociology</a:t>
            </a:r>
            <a:endParaRPr lang="en-US" sz="1400" dirty="0"/>
          </a:p>
          <a:p>
            <a:pPr lvl="3"/>
            <a:r>
              <a:rPr lang="en-US" dirty="0"/>
              <a:t>Behavioral Sciences</a:t>
            </a:r>
            <a:endParaRPr lang="en-US" sz="1400" dirty="0"/>
          </a:p>
          <a:p>
            <a:pPr lvl="3"/>
            <a:r>
              <a:rPr lang="en-US" dirty="0"/>
              <a:t>Psychiatric Nursing; and</a:t>
            </a:r>
            <a:endParaRPr lang="en-US" sz="1400" dirty="0"/>
          </a:p>
          <a:p>
            <a:pPr lvl="2"/>
            <a:r>
              <a:rPr lang="en-US" dirty="0"/>
              <a:t>One (1) year of full-time work experience in a community program that serves clients who have a mental illness. Such experience must be in the direct provision of services to clients, of which four (4) months must be in a position of supervising direct care staff.</a:t>
            </a:r>
            <a:endParaRPr lang="en-US" sz="1400" dirty="0"/>
          </a:p>
          <a:p>
            <a:pPr lvl="2"/>
            <a:r>
              <a:rPr lang="en-US" dirty="0"/>
              <a:t>As an alternative to the Bachelor's Degree and experience requirement described, a total of three years of experience in providing direct services in the community to persons with mental illnesses, of which six (6) months must be in a position of supervising direct care staff, and graduation from high school or possession of a GED may be substituted.</a:t>
            </a:r>
            <a:endParaRPr lang="en-US" sz="1400" dirty="0"/>
          </a:p>
          <a:p>
            <a:endParaRPr lang="en-US" dirty="0"/>
          </a:p>
        </p:txBody>
      </p:sp>
    </p:spTree>
    <p:extLst>
      <p:ext uri="{BB962C8B-B14F-4D97-AF65-F5344CB8AC3E}">
        <p14:creationId xmlns:p14="http://schemas.microsoft.com/office/powerpoint/2010/main" val="1777725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64F7D-C470-4C53-9800-7CC718A065D4}"/>
              </a:ext>
            </a:extLst>
          </p:cNvPr>
          <p:cNvSpPr>
            <a:spLocks noGrp="1"/>
          </p:cNvSpPr>
          <p:nvPr>
            <p:ph type="title"/>
          </p:nvPr>
        </p:nvSpPr>
        <p:spPr/>
        <p:txBody>
          <a:bodyPr/>
          <a:lstStyle/>
          <a:p>
            <a:r>
              <a:rPr lang="en-US" dirty="0"/>
              <a:t>Progress Notes- Crisis</a:t>
            </a:r>
          </a:p>
        </p:txBody>
      </p:sp>
      <p:sp>
        <p:nvSpPr>
          <p:cNvPr id="3" name="Content Placeholder 2">
            <a:extLst>
              <a:ext uri="{FF2B5EF4-FFF2-40B4-BE49-F238E27FC236}">
                <a16:creationId xmlns:a16="http://schemas.microsoft.com/office/drawing/2014/main" id="{B4F3E579-3F57-4A07-88ED-596914649B8E}"/>
              </a:ext>
            </a:extLst>
          </p:cNvPr>
          <p:cNvSpPr>
            <a:spLocks noGrp="1"/>
          </p:cNvSpPr>
          <p:nvPr>
            <p:ph idx="1"/>
          </p:nvPr>
        </p:nvSpPr>
        <p:spPr/>
        <p:txBody>
          <a:bodyPr/>
          <a:lstStyle/>
          <a:p>
            <a:r>
              <a:rPr lang="en-US" b="1" dirty="0"/>
              <a:t>Daily Progress Note</a:t>
            </a:r>
          </a:p>
          <a:p>
            <a:pPr lvl="1"/>
            <a:r>
              <a:rPr lang="en-US" dirty="0"/>
              <a:t>Date(s) of service,</a:t>
            </a:r>
            <a:endParaRPr lang="en-US" sz="1600" dirty="0"/>
          </a:p>
          <a:p>
            <a:pPr lvl="1"/>
            <a:r>
              <a:rPr lang="en-US" dirty="0"/>
              <a:t>The full signature of the person providing the service which includes their credentials and the date the Progress Note was signed.</a:t>
            </a:r>
            <a:endParaRPr lang="en-US" sz="1600" dirty="0"/>
          </a:p>
          <a:p>
            <a:pPr lvl="1"/>
            <a:r>
              <a:rPr lang="en-US" dirty="0"/>
              <a:t>The date the documentation was entered into the client chart.</a:t>
            </a:r>
            <a:endParaRPr lang="en-US" sz="1600" dirty="0"/>
          </a:p>
          <a:p>
            <a:pPr lvl="1"/>
            <a:r>
              <a:rPr lang="en-US" dirty="0"/>
              <a:t>Relevant clinical decisions.</a:t>
            </a:r>
            <a:endParaRPr lang="en-US" sz="1600" dirty="0"/>
          </a:p>
          <a:p>
            <a:pPr lvl="1"/>
            <a:r>
              <a:rPr lang="en-US" dirty="0"/>
              <a:t>When decisions are made and alternative approaches for future interventions.</a:t>
            </a:r>
            <a:endParaRPr lang="en-US" sz="1600" dirty="0"/>
          </a:p>
          <a:p>
            <a:pPr lvl="1"/>
            <a:r>
              <a:rPr lang="en-US" dirty="0"/>
              <a:t>The interventions applied and the client’s response to those interventions.</a:t>
            </a:r>
            <a:endParaRPr lang="en-US" sz="1600" dirty="0"/>
          </a:p>
          <a:p>
            <a:pPr lvl="1"/>
            <a:r>
              <a:rPr lang="en-US" dirty="0"/>
              <a:t>Referrals to community resources or other agencies, follow-up care, and discharge summaries when relevant.</a:t>
            </a:r>
            <a:endParaRPr lang="en-US" sz="1600" dirty="0"/>
          </a:p>
          <a:p>
            <a:endParaRPr lang="en-US" dirty="0"/>
          </a:p>
        </p:txBody>
      </p:sp>
      <p:pic>
        <p:nvPicPr>
          <p:cNvPr id="4" name="Picture 3">
            <a:extLst>
              <a:ext uri="{FF2B5EF4-FFF2-40B4-BE49-F238E27FC236}">
                <a16:creationId xmlns:a16="http://schemas.microsoft.com/office/drawing/2014/main" id="{A070317B-89E5-4752-9A45-B6023E4C2F52}"/>
              </a:ext>
            </a:extLst>
          </p:cNvPr>
          <p:cNvPicPr>
            <a:picLocks noChangeAspect="1"/>
          </p:cNvPicPr>
          <p:nvPr/>
        </p:nvPicPr>
        <p:blipFill>
          <a:blip r:embed="rId2"/>
          <a:stretch>
            <a:fillRect/>
          </a:stretch>
        </p:blipFill>
        <p:spPr>
          <a:xfrm>
            <a:off x="8045611" y="484632"/>
            <a:ext cx="2145978" cy="2145978"/>
          </a:xfrm>
          <a:prstGeom prst="rect">
            <a:avLst/>
          </a:prstGeom>
        </p:spPr>
      </p:pic>
    </p:spTree>
    <p:extLst>
      <p:ext uri="{BB962C8B-B14F-4D97-AF65-F5344CB8AC3E}">
        <p14:creationId xmlns:p14="http://schemas.microsoft.com/office/powerpoint/2010/main" val="2708305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0F865-14F2-40D4-AD9D-5971483EFB81}"/>
              </a:ext>
            </a:extLst>
          </p:cNvPr>
          <p:cNvSpPr>
            <a:spLocks noGrp="1"/>
          </p:cNvSpPr>
          <p:nvPr>
            <p:ph type="title"/>
          </p:nvPr>
        </p:nvSpPr>
        <p:spPr/>
        <p:txBody>
          <a:bodyPr/>
          <a:lstStyle/>
          <a:p>
            <a:r>
              <a:rPr lang="en-US" dirty="0"/>
              <a:t>Progress Notes- Adult </a:t>
            </a:r>
          </a:p>
        </p:txBody>
      </p:sp>
      <p:sp>
        <p:nvSpPr>
          <p:cNvPr id="3" name="Content Placeholder 2">
            <a:extLst>
              <a:ext uri="{FF2B5EF4-FFF2-40B4-BE49-F238E27FC236}">
                <a16:creationId xmlns:a16="http://schemas.microsoft.com/office/drawing/2014/main" id="{040AD355-D80F-401B-B1E2-EA877C11F81C}"/>
              </a:ext>
            </a:extLst>
          </p:cNvPr>
          <p:cNvSpPr>
            <a:spLocks noGrp="1"/>
          </p:cNvSpPr>
          <p:nvPr>
            <p:ph idx="1"/>
          </p:nvPr>
        </p:nvSpPr>
        <p:spPr/>
        <p:txBody>
          <a:bodyPr/>
          <a:lstStyle/>
          <a:p>
            <a:r>
              <a:rPr lang="en-US" b="1" dirty="0"/>
              <a:t>Weekly Progress Note</a:t>
            </a:r>
          </a:p>
          <a:p>
            <a:pPr lvl="1"/>
            <a:r>
              <a:rPr lang="en-US" dirty="0"/>
              <a:t>Date(s) of service,</a:t>
            </a:r>
            <a:endParaRPr lang="en-US" sz="1600" dirty="0"/>
          </a:p>
          <a:p>
            <a:pPr lvl="1"/>
            <a:r>
              <a:rPr lang="en-US" dirty="0"/>
              <a:t>The full signature of the person providing the service which includes their credentials and the date the Progress Note was signed.</a:t>
            </a:r>
            <a:endParaRPr lang="en-US" sz="1600" dirty="0"/>
          </a:p>
          <a:p>
            <a:pPr lvl="1"/>
            <a:r>
              <a:rPr lang="en-US" dirty="0"/>
              <a:t>The date the documentation was entered into the client chart.</a:t>
            </a:r>
            <a:endParaRPr lang="en-US" sz="1600" dirty="0"/>
          </a:p>
          <a:p>
            <a:pPr lvl="1"/>
            <a:r>
              <a:rPr lang="en-US" dirty="0"/>
              <a:t>Relevant clinical decisions.</a:t>
            </a:r>
            <a:endParaRPr lang="en-US" sz="1600" dirty="0"/>
          </a:p>
          <a:p>
            <a:pPr lvl="1"/>
            <a:r>
              <a:rPr lang="en-US" dirty="0"/>
              <a:t>When decisions are made and alternative approaches for future interventions.</a:t>
            </a:r>
            <a:endParaRPr lang="en-US" sz="1600" dirty="0"/>
          </a:p>
          <a:p>
            <a:pPr lvl="1"/>
            <a:r>
              <a:rPr lang="en-US" dirty="0"/>
              <a:t>The interventions applied and the client’s response to those interventions.</a:t>
            </a:r>
            <a:endParaRPr lang="en-US" sz="1600" dirty="0"/>
          </a:p>
          <a:p>
            <a:pPr lvl="1"/>
            <a:r>
              <a:rPr lang="en-US" dirty="0"/>
              <a:t>Referrals to community resources or other agencies, follow-up care, and discharge summaries when relevant.</a:t>
            </a:r>
            <a:endParaRPr lang="en-US" sz="1600" dirty="0"/>
          </a:p>
          <a:p>
            <a:endParaRPr lang="en-US" dirty="0"/>
          </a:p>
        </p:txBody>
      </p:sp>
      <p:pic>
        <p:nvPicPr>
          <p:cNvPr id="4" name="Picture 3">
            <a:extLst>
              <a:ext uri="{FF2B5EF4-FFF2-40B4-BE49-F238E27FC236}">
                <a16:creationId xmlns:a16="http://schemas.microsoft.com/office/drawing/2014/main" id="{A4BFB469-1C0D-4643-BF13-10F808F82623}"/>
              </a:ext>
            </a:extLst>
          </p:cNvPr>
          <p:cNvPicPr>
            <a:picLocks noChangeAspect="1"/>
          </p:cNvPicPr>
          <p:nvPr/>
        </p:nvPicPr>
        <p:blipFill>
          <a:blip r:embed="rId2"/>
          <a:stretch>
            <a:fillRect/>
          </a:stretch>
        </p:blipFill>
        <p:spPr>
          <a:xfrm>
            <a:off x="8159911" y="414435"/>
            <a:ext cx="2145978" cy="2145978"/>
          </a:xfrm>
          <a:prstGeom prst="rect">
            <a:avLst/>
          </a:prstGeom>
        </p:spPr>
      </p:pic>
    </p:spTree>
    <p:extLst>
      <p:ext uri="{BB962C8B-B14F-4D97-AF65-F5344CB8AC3E}">
        <p14:creationId xmlns:p14="http://schemas.microsoft.com/office/powerpoint/2010/main" val="3003309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B9B8-6140-440C-8A0A-96CF97ABEB06}"/>
              </a:ext>
            </a:extLst>
          </p:cNvPr>
          <p:cNvSpPr>
            <a:spLocks noGrp="1"/>
          </p:cNvSpPr>
          <p:nvPr>
            <p:ph type="title"/>
          </p:nvPr>
        </p:nvSpPr>
        <p:spPr/>
        <p:txBody>
          <a:bodyPr/>
          <a:lstStyle/>
          <a:p>
            <a:r>
              <a:rPr lang="en-US" dirty="0"/>
              <a:t>Admission agreement</a:t>
            </a:r>
          </a:p>
        </p:txBody>
      </p:sp>
      <p:sp>
        <p:nvSpPr>
          <p:cNvPr id="3" name="Content Placeholder 2">
            <a:extLst>
              <a:ext uri="{FF2B5EF4-FFF2-40B4-BE49-F238E27FC236}">
                <a16:creationId xmlns:a16="http://schemas.microsoft.com/office/drawing/2014/main" id="{34205FAE-840A-4E07-9923-93E579A1B6BB}"/>
              </a:ext>
            </a:extLst>
          </p:cNvPr>
          <p:cNvSpPr>
            <a:spLocks noGrp="1"/>
          </p:cNvSpPr>
          <p:nvPr>
            <p:ph idx="1"/>
          </p:nvPr>
        </p:nvSpPr>
        <p:spPr/>
        <p:txBody>
          <a:bodyPr anchor="ctr"/>
          <a:lstStyle/>
          <a:p>
            <a:r>
              <a:rPr lang="en-US" dirty="0"/>
              <a:t>Each program must have an admission agreement</a:t>
            </a:r>
          </a:p>
          <a:p>
            <a:r>
              <a:rPr lang="en-US" dirty="0"/>
              <a:t>It must be signed on entry by the client or an authorized representative and program representative </a:t>
            </a:r>
          </a:p>
          <a:p>
            <a:r>
              <a:rPr lang="en-US" dirty="0"/>
              <a:t>describe the services to be provided  </a:t>
            </a:r>
          </a:p>
          <a:p>
            <a:r>
              <a:rPr lang="en-US" dirty="0"/>
              <a:t>expectations and rights of the client regarding house rules</a:t>
            </a:r>
          </a:p>
          <a:p>
            <a:r>
              <a:rPr lang="en-US" dirty="0"/>
              <a:t>Expectations of client involvement in the program</a:t>
            </a:r>
          </a:p>
          <a:p>
            <a:r>
              <a:rPr lang="en-US" dirty="0"/>
              <a:t>fees. </a:t>
            </a:r>
          </a:p>
          <a:p>
            <a:r>
              <a:rPr lang="en-US" dirty="0"/>
              <a:t>The client must receive a copy of the signed admission agreement.</a:t>
            </a:r>
          </a:p>
          <a:p>
            <a:endParaRPr lang="en-US" dirty="0"/>
          </a:p>
        </p:txBody>
      </p:sp>
      <p:pic>
        <p:nvPicPr>
          <p:cNvPr id="4" name="Picture 3">
            <a:extLst>
              <a:ext uri="{FF2B5EF4-FFF2-40B4-BE49-F238E27FC236}">
                <a16:creationId xmlns:a16="http://schemas.microsoft.com/office/drawing/2014/main" id="{86E8759D-789C-40E2-9830-D5159943A0E9}"/>
              </a:ext>
            </a:extLst>
          </p:cNvPr>
          <p:cNvPicPr>
            <a:picLocks noChangeAspect="1"/>
          </p:cNvPicPr>
          <p:nvPr/>
        </p:nvPicPr>
        <p:blipFill>
          <a:blip r:embed="rId2"/>
          <a:stretch>
            <a:fillRect/>
          </a:stretch>
        </p:blipFill>
        <p:spPr>
          <a:xfrm>
            <a:off x="7960580" y="882772"/>
            <a:ext cx="2257425" cy="2028825"/>
          </a:xfrm>
          <a:prstGeom prst="rect">
            <a:avLst/>
          </a:prstGeom>
        </p:spPr>
      </p:pic>
    </p:spTree>
    <p:extLst>
      <p:ext uri="{BB962C8B-B14F-4D97-AF65-F5344CB8AC3E}">
        <p14:creationId xmlns:p14="http://schemas.microsoft.com/office/powerpoint/2010/main" val="4360859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D52A0-FCC8-41A3-A38A-16C95C808567}"/>
              </a:ext>
            </a:extLst>
          </p:cNvPr>
          <p:cNvSpPr>
            <a:spLocks noGrp="1"/>
          </p:cNvSpPr>
          <p:nvPr>
            <p:ph type="title"/>
          </p:nvPr>
        </p:nvSpPr>
        <p:spPr/>
        <p:txBody>
          <a:bodyPr/>
          <a:lstStyle/>
          <a:p>
            <a:r>
              <a:rPr lang="en-US" dirty="0"/>
              <a:t>Treatment/care plan</a:t>
            </a:r>
          </a:p>
        </p:txBody>
      </p:sp>
      <p:sp>
        <p:nvSpPr>
          <p:cNvPr id="3" name="Content Placeholder 2">
            <a:extLst>
              <a:ext uri="{FF2B5EF4-FFF2-40B4-BE49-F238E27FC236}">
                <a16:creationId xmlns:a16="http://schemas.microsoft.com/office/drawing/2014/main" id="{0839E299-CF3B-4452-997C-CFFD5121879A}"/>
              </a:ext>
            </a:extLst>
          </p:cNvPr>
          <p:cNvSpPr>
            <a:spLocks noGrp="1"/>
          </p:cNvSpPr>
          <p:nvPr>
            <p:ph idx="1"/>
          </p:nvPr>
        </p:nvSpPr>
        <p:spPr/>
        <p:txBody>
          <a:bodyPr/>
          <a:lstStyle/>
          <a:p>
            <a:pPr lvl="0"/>
            <a:r>
              <a:rPr lang="en-US" dirty="0"/>
              <a:t>An approved client plan must be in place for Adult residential no later than day 10.  </a:t>
            </a:r>
          </a:p>
          <a:p>
            <a:pPr lvl="0"/>
            <a:r>
              <a:rPr lang="en-US" dirty="0"/>
              <a:t>The plan must be signed (or co-signed) by LPHA and client (or document the reason client refused)</a:t>
            </a:r>
          </a:p>
          <a:p>
            <a:r>
              <a:rPr lang="en-US" dirty="0"/>
              <a:t>The program and client must together develop a written treatment/care plan specifying goals and objectives and the staff and client's responsibilities for their achievement. </a:t>
            </a:r>
          </a:p>
          <a:p>
            <a:r>
              <a:rPr lang="en-US" dirty="0"/>
              <a:t>Clients must be involved in an on-going review of progress towards reaching established goals and be involved in the planning and evaluation of their treatment goals. </a:t>
            </a:r>
          </a:p>
        </p:txBody>
      </p:sp>
      <p:pic>
        <p:nvPicPr>
          <p:cNvPr id="4" name="Picture 3">
            <a:extLst>
              <a:ext uri="{FF2B5EF4-FFF2-40B4-BE49-F238E27FC236}">
                <a16:creationId xmlns:a16="http://schemas.microsoft.com/office/drawing/2014/main" id="{F4378975-5046-4423-A6CA-EC3D1EFED014}"/>
              </a:ext>
            </a:extLst>
          </p:cNvPr>
          <p:cNvPicPr>
            <a:picLocks noChangeAspect="1"/>
          </p:cNvPicPr>
          <p:nvPr/>
        </p:nvPicPr>
        <p:blipFill>
          <a:blip r:embed="rId3"/>
          <a:stretch>
            <a:fillRect/>
          </a:stretch>
        </p:blipFill>
        <p:spPr>
          <a:xfrm>
            <a:off x="8199681" y="58860"/>
            <a:ext cx="2466975" cy="1847850"/>
          </a:xfrm>
          <a:prstGeom prst="rect">
            <a:avLst/>
          </a:prstGeom>
        </p:spPr>
      </p:pic>
    </p:spTree>
    <p:extLst>
      <p:ext uri="{BB962C8B-B14F-4D97-AF65-F5344CB8AC3E}">
        <p14:creationId xmlns:p14="http://schemas.microsoft.com/office/powerpoint/2010/main" val="675218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12C3A-E9EC-49B5-984C-C9F3B5427F53}"/>
              </a:ext>
            </a:extLst>
          </p:cNvPr>
          <p:cNvSpPr>
            <a:spLocks noGrp="1"/>
          </p:cNvSpPr>
          <p:nvPr>
            <p:ph type="title"/>
          </p:nvPr>
        </p:nvSpPr>
        <p:spPr/>
        <p:txBody>
          <a:bodyPr/>
          <a:lstStyle/>
          <a:p>
            <a:r>
              <a:rPr lang="en-US" dirty="0"/>
              <a:t>Treatment plan required elements</a:t>
            </a:r>
          </a:p>
        </p:txBody>
      </p:sp>
      <p:sp>
        <p:nvSpPr>
          <p:cNvPr id="3" name="Content Placeholder 2">
            <a:extLst>
              <a:ext uri="{FF2B5EF4-FFF2-40B4-BE49-F238E27FC236}">
                <a16:creationId xmlns:a16="http://schemas.microsoft.com/office/drawing/2014/main" id="{669E1305-84A0-4E80-8644-DEB66023C59F}"/>
              </a:ext>
            </a:extLst>
          </p:cNvPr>
          <p:cNvSpPr>
            <a:spLocks noGrp="1"/>
          </p:cNvSpPr>
          <p:nvPr>
            <p:ph idx="1"/>
          </p:nvPr>
        </p:nvSpPr>
        <p:spPr/>
        <p:txBody>
          <a:bodyPr anchor="ctr"/>
          <a:lstStyle/>
          <a:p>
            <a:pPr lvl="1"/>
            <a:r>
              <a:rPr lang="en-US" dirty="0"/>
              <a:t>Statement of specific treatment needs and goals.</a:t>
            </a:r>
            <a:endParaRPr lang="en-US" sz="1600" dirty="0"/>
          </a:p>
          <a:p>
            <a:pPr lvl="1"/>
            <a:r>
              <a:rPr lang="en-US" dirty="0"/>
              <a:t>Description of specific services to address identified treatment needs.</a:t>
            </a:r>
            <a:endParaRPr lang="en-US" sz="1600" dirty="0"/>
          </a:p>
          <a:p>
            <a:pPr lvl="1"/>
            <a:r>
              <a:rPr lang="en-US" dirty="0"/>
              <a:t>Documentation of reviews by staff and client of the treatment/care plan adhering to the following schedule:</a:t>
            </a:r>
            <a:endParaRPr lang="en-US" sz="1600" dirty="0"/>
          </a:p>
          <a:p>
            <a:pPr lvl="2"/>
            <a:r>
              <a:rPr lang="en-US" dirty="0"/>
              <a:t>Crisis Residential Treatment: at least weekly.</a:t>
            </a:r>
          </a:p>
          <a:p>
            <a:pPr lvl="2"/>
            <a:r>
              <a:rPr lang="en-US" dirty="0"/>
              <a:t>Adult Residential Treatment:  </a:t>
            </a:r>
          </a:p>
          <a:p>
            <a:pPr lvl="3"/>
            <a:r>
              <a:rPr lang="en-US" dirty="0"/>
              <a:t>Transitional: at least once every 30 days.</a:t>
            </a:r>
            <a:endParaRPr lang="en-US" sz="1400" dirty="0"/>
          </a:p>
          <a:p>
            <a:pPr lvl="3"/>
            <a:r>
              <a:rPr lang="en-US" dirty="0"/>
              <a:t>Long-Term: at least once every 60 days.</a:t>
            </a:r>
            <a:endParaRPr lang="en-US" sz="1400" dirty="0"/>
          </a:p>
          <a:p>
            <a:pPr lvl="1"/>
            <a:r>
              <a:rPr lang="en-US" dirty="0"/>
              <a:t>Anticipated length of stay needed to accomplish identified goals, and methods to evaluate the achievement of these goals.</a:t>
            </a:r>
            <a:endParaRPr lang="en-US" sz="1600" dirty="0"/>
          </a:p>
          <a:p>
            <a:pPr marL="0" indent="0">
              <a:buNone/>
            </a:pPr>
            <a:endParaRPr lang="en-US" sz="1800" dirty="0"/>
          </a:p>
        </p:txBody>
      </p:sp>
      <p:pic>
        <p:nvPicPr>
          <p:cNvPr id="4" name="Picture 3">
            <a:extLst>
              <a:ext uri="{FF2B5EF4-FFF2-40B4-BE49-F238E27FC236}">
                <a16:creationId xmlns:a16="http://schemas.microsoft.com/office/drawing/2014/main" id="{BA4FC202-69B3-43B0-9F11-A18D6C124830}"/>
              </a:ext>
            </a:extLst>
          </p:cNvPr>
          <p:cNvPicPr>
            <a:picLocks noChangeAspect="1"/>
          </p:cNvPicPr>
          <p:nvPr/>
        </p:nvPicPr>
        <p:blipFill>
          <a:blip r:embed="rId2"/>
          <a:stretch>
            <a:fillRect/>
          </a:stretch>
        </p:blipFill>
        <p:spPr>
          <a:xfrm>
            <a:off x="6745654" y="5305914"/>
            <a:ext cx="3124200" cy="1466850"/>
          </a:xfrm>
          <a:prstGeom prst="rect">
            <a:avLst/>
          </a:prstGeom>
        </p:spPr>
      </p:pic>
    </p:spTree>
    <p:extLst>
      <p:ext uri="{BB962C8B-B14F-4D97-AF65-F5344CB8AC3E}">
        <p14:creationId xmlns:p14="http://schemas.microsoft.com/office/powerpoint/2010/main" val="20637959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167E9-00AD-4B64-9ECB-F595BDBBB9D4}"/>
              </a:ext>
            </a:extLst>
          </p:cNvPr>
          <p:cNvSpPr>
            <a:spLocks noGrp="1"/>
          </p:cNvSpPr>
          <p:nvPr>
            <p:ph type="title"/>
          </p:nvPr>
        </p:nvSpPr>
        <p:spPr/>
        <p:txBody>
          <a:bodyPr/>
          <a:lstStyle/>
          <a:p>
            <a:r>
              <a:rPr lang="en-US" dirty="0"/>
              <a:t>Admission/discharge criteria</a:t>
            </a:r>
          </a:p>
        </p:txBody>
      </p:sp>
      <p:sp>
        <p:nvSpPr>
          <p:cNvPr id="3" name="Content Placeholder 2">
            <a:extLst>
              <a:ext uri="{FF2B5EF4-FFF2-40B4-BE49-F238E27FC236}">
                <a16:creationId xmlns:a16="http://schemas.microsoft.com/office/drawing/2014/main" id="{45E46FD7-0733-4921-8147-F3440C6084BE}"/>
              </a:ext>
            </a:extLst>
          </p:cNvPr>
          <p:cNvSpPr>
            <a:spLocks noGrp="1"/>
          </p:cNvSpPr>
          <p:nvPr>
            <p:ph idx="1"/>
          </p:nvPr>
        </p:nvSpPr>
        <p:spPr/>
        <p:txBody>
          <a:bodyPr/>
          <a:lstStyle/>
          <a:p>
            <a:pPr lvl="0"/>
            <a:r>
              <a:rPr lang="en-US" dirty="0"/>
              <a:t>Admission and discharge criteria of all programs must be written and consistent with program goals.</a:t>
            </a:r>
          </a:p>
          <a:p>
            <a:pPr lvl="0"/>
            <a:r>
              <a:rPr lang="en-US" dirty="0"/>
              <a:t>The program's exclusionary criteria must also be written and clearly defined.</a:t>
            </a:r>
          </a:p>
          <a:p>
            <a:pPr lvl="0"/>
            <a:r>
              <a:rPr lang="en-US" dirty="0"/>
              <a:t>The program must have written policies and procedures for orienting new clients to the service.</a:t>
            </a:r>
          </a:p>
          <a:p>
            <a:pPr lvl="0"/>
            <a:r>
              <a:rPr lang="en-US" dirty="0"/>
              <a:t>The range of services provided must be discussed prior to admission with the prospective client or an authorized representative so that the program's services are clearly understood.</a:t>
            </a:r>
          </a:p>
          <a:p>
            <a:pPr lvl="0"/>
            <a:r>
              <a:rPr lang="en-US" dirty="0"/>
              <a:t>A written discharge summary must be prepared by staff and client, which includes an outline of services provided, goals accomplished, reason and plan for discharge, and referral follow-up plans.</a:t>
            </a:r>
          </a:p>
          <a:p>
            <a:endParaRPr lang="en-US" dirty="0"/>
          </a:p>
        </p:txBody>
      </p:sp>
    </p:spTree>
    <p:extLst>
      <p:ext uri="{BB962C8B-B14F-4D97-AF65-F5344CB8AC3E}">
        <p14:creationId xmlns:p14="http://schemas.microsoft.com/office/powerpoint/2010/main" val="12811886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EC94B-2385-471D-997E-6F27BF9795C5}"/>
              </a:ext>
            </a:extLst>
          </p:cNvPr>
          <p:cNvSpPr>
            <a:spLocks noGrp="1"/>
          </p:cNvSpPr>
          <p:nvPr>
            <p:ph type="title"/>
          </p:nvPr>
        </p:nvSpPr>
        <p:spPr/>
        <p:txBody>
          <a:bodyPr/>
          <a:lstStyle/>
          <a:p>
            <a:r>
              <a:rPr lang="en-US" dirty="0"/>
              <a:t>Documentation training requirements</a:t>
            </a:r>
          </a:p>
        </p:txBody>
      </p:sp>
      <p:sp>
        <p:nvSpPr>
          <p:cNvPr id="3" name="Content Placeholder 2">
            <a:extLst>
              <a:ext uri="{FF2B5EF4-FFF2-40B4-BE49-F238E27FC236}">
                <a16:creationId xmlns:a16="http://schemas.microsoft.com/office/drawing/2014/main" id="{83E5183D-4D98-4AA0-82B7-45A13C6B2715}"/>
              </a:ext>
            </a:extLst>
          </p:cNvPr>
          <p:cNvSpPr>
            <a:spLocks noGrp="1"/>
          </p:cNvSpPr>
          <p:nvPr>
            <p:ph sz="half" idx="1"/>
          </p:nvPr>
        </p:nvSpPr>
        <p:spPr>
          <a:xfrm>
            <a:off x="421171" y="3111634"/>
            <a:ext cx="4754880" cy="3069492"/>
          </a:xfrm>
        </p:spPr>
        <p:txBody>
          <a:bodyPr>
            <a:normAutofit fontScale="92500" lnSpcReduction="20000"/>
          </a:bodyPr>
          <a:lstStyle/>
          <a:p>
            <a:pPr lvl="2"/>
            <a:r>
              <a:rPr lang="en-US" dirty="0"/>
              <a:t>A minimum of one hour of instruction on the development and preparation of the admission assessment.</a:t>
            </a:r>
          </a:p>
          <a:p>
            <a:pPr lvl="2"/>
            <a:r>
              <a:rPr lang="en-US" dirty="0"/>
              <a:t>A minimum of one hour of instruction on the development and preparation of the treatment/care plan.</a:t>
            </a:r>
            <a:endParaRPr lang="en-US" sz="1400" dirty="0"/>
          </a:p>
          <a:p>
            <a:pPr lvl="2"/>
            <a:r>
              <a:rPr lang="en-US" dirty="0"/>
              <a:t>A minimum of one hour of instruction on the development and preparation of the discharge summary.</a:t>
            </a:r>
            <a:endParaRPr lang="en-US" sz="1400" dirty="0"/>
          </a:p>
          <a:p>
            <a:pPr lvl="2"/>
            <a:r>
              <a:rPr lang="en-US" dirty="0"/>
              <a:t>This training must include guidance regarding the expected content of documentation, methods used to prepare the document, timeframes for completion of documentation, and resources to be consulted in preparing the document.</a:t>
            </a:r>
            <a:endParaRPr lang="en-US" sz="1400" dirty="0"/>
          </a:p>
          <a:p>
            <a:endParaRPr lang="en-US" dirty="0"/>
          </a:p>
        </p:txBody>
      </p:sp>
      <p:sp>
        <p:nvSpPr>
          <p:cNvPr id="4" name="Content Placeholder 3">
            <a:extLst>
              <a:ext uri="{FF2B5EF4-FFF2-40B4-BE49-F238E27FC236}">
                <a16:creationId xmlns:a16="http://schemas.microsoft.com/office/drawing/2014/main" id="{0F79BCB4-11E2-4F0F-A133-F5ABB7C290EF}"/>
              </a:ext>
            </a:extLst>
          </p:cNvPr>
          <p:cNvSpPr>
            <a:spLocks noGrp="1"/>
          </p:cNvSpPr>
          <p:nvPr>
            <p:ph sz="half" idx="2"/>
          </p:nvPr>
        </p:nvSpPr>
        <p:spPr>
          <a:xfrm>
            <a:off x="6207917" y="3111633"/>
            <a:ext cx="4754880" cy="3069493"/>
          </a:xfrm>
        </p:spPr>
        <p:txBody>
          <a:bodyPr>
            <a:normAutofit fontScale="92500" lnSpcReduction="20000"/>
          </a:bodyPr>
          <a:lstStyle/>
          <a:p>
            <a:pPr marL="548640" lvl="2" indent="0">
              <a:buNone/>
            </a:pPr>
            <a:r>
              <a:rPr lang="en-US" b="1" dirty="0"/>
              <a:t>Presentation Methods</a:t>
            </a:r>
          </a:p>
          <a:p>
            <a:pPr lvl="2"/>
            <a:endParaRPr lang="en-US" dirty="0"/>
          </a:p>
          <a:p>
            <a:pPr lvl="2"/>
            <a:r>
              <a:rPr lang="en-US" dirty="0"/>
              <a:t>Formal classroom instruction;</a:t>
            </a:r>
            <a:endParaRPr lang="en-US" sz="1400" dirty="0"/>
          </a:p>
          <a:p>
            <a:pPr lvl="2"/>
            <a:r>
              <a:rPr lang="en-US" dirty="0"/>
              <a:t>Oral presentation;</a:t>
            </a:r>
            <a:endParaRPr lang="en-US" sz="1400" dirty="0"/>
          </a:p>
          <a:p>
            <a:pPr lvl="2"/>
            <a:r>
              <a:rPr lang="en-US" dirty="0"/>
              <a:t>Videotape, film, or audiovisual presentation;</a:t>
            </a:r>
            <a:endParaRPr lang="en-US" sz="1400" dirty="0"/>
          </a:p>
          <a:p>
            <a:pPr lvl="2"/>
            <a:r>
              <a:rPr lang="en-US" dirty="0"/>
              <a:t>Audiotape presentation; or</a:t>
            </a:r>
            <a:endParaRPr lang="en-US" sz="1400" dirty="0"/>
          </a:p>
          <a:p>
            <a:pPr lvl="2"/>
            <a:r>
              <a:rPr lang="en-US" dirty="0"/>
              <a:t>Performing the duties, on the job, under the direct supervision of the instructor.</a:t>
            </a:r>
            <a:endParaRPr lang="en-US" sz="1400" dirty="0"/>
          </a:p>
          <a:p>
            <a:endParaRPr lang="en-US" dirty="0"/>
          </a:p>
        </p:txBody>
      </p:sp>
      <p:sp>
        <p:nvSpPr>
          <p:cNvPr id="5" name="TextBox 4">
            <a:extLst>
              <a:ext uri="{FF2B5EF4-FFF2-40B4-BE49-F238E27FC236}">
                <a16:creationId xmlns:a16="http://schemas.microsoft.com/office/drawing/2014/main" id="{76F609E0-7582-406D-B08C-BF8AD29C396D}"/>
              </a:ext>
            </a:extLst>
          </p:cNvPr>
          <p:cNvSpPr txBox="1"/>
          <p:nvPr/>
        </p:nvSpPr>
        <p:spPr>
          <a:xfrm>
            <a:off x="1069848" y="2141140"/>
            <a:ext cx="10049256" cy="646331"/>
          </a:xfrm>
          <a:prstGeom prst="rect">
            <a:avLst/>
          </a:prstGeom>
          <a:noFill/>
        </p:spPr>
        <p:txBody>
          <a:bodyPr wrap="square" rtlCol="0">
            <a:spAutoFit/>
          </a:bodyPr>
          <a:lstStyle/>
          <a:p>
            <a:r>
              <a:rPr lang="en-US" dirty="0"/>
              <a:t>The admission assessment, treatment/care plan, and discharge summary must be prepared by staff who have received training in the development and preparation of these documents.</a:t>
            </a:r>
          </a:p>
        </p:txBody>
      </p:sp>
      <p:pic>
        <p:nvPicPr>
          <p:cNvPr id="6" name="Picture 5">
            <a:extLst>
              <a:ext uri="{FF2B5EF4-FFF2-40B4-BE49-F238E27FC236}">
                <a16:creationId xmlns:a16="http://schemas.microsoft.com/office/drawing/2014/main" id="{5909CDE9-9199-4BF0-A0AC-47890253CA85}"/>
              </a:ext>
            </a:extLst>
          </p:cNvPr>
          <p:cNvPicPr>
            <a:picLocks noChangeAspect="1"/>
          </p:cNvPicPr>
          <p:nvPr/>
        </p:nvPicPr>
        <p:blipFill>
          <a:blip r:embed="rId3"/>
          <a:stretch>
            <a:fillRect/>
          </a:stretch>
        </p:blipFill>
        <p:spPr>
          <a:xfrm>
            <a:off x="7931150" y="350901"/>
            <a:ext cx="2628900" cy="1743075"/>
          </a:xfrm>
          <a:prstGeom prst="rect">
            <a:avLst/>
          </a:prstGeom>
        </p:spPr>
      </p:pic>
    </p:spTree>
    <p:extLst>
      <p:ext uri="{BB962C8B-B14F-4D97-AF65-F5344CB8AC3E}">
        <p14:creationId xmlns:p14="http://schemas.microsoft.com/office/powerpoint/2010/main" val="20127824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E3096-ADAD-4EEE-A5E5-CD22E762D6EC}"/>
              </a:ext>
            </a:extLst>
          </p:cNvPr>
          <p:cNvSpPr>
            <a:spLocks noGrp="1"/>
          </p:cNvSpPr>
          <p:nvPr>
            <p:ph type="title"/>
          </p:nvPr>
        </p:nvSpPr>
        <p:spPr/>
        <p:txBody>
          <a:bodyPr/>
          <a:lstStyle/>
          <a:p>
            <a:r>
              <a:rPr lang="en-US" dirty="0"/>
              <a:t> Policies and procedures</a:t>
            </a:r>
          </a:p>
        </p:txBody>
      </p:sp>
      <p:sp>
        <p:nvSpPr>
          <p:cNvPr id="3" name="Content Placeholder 2">
            <a:extLst>
              <a:ext uri="{FF2B5EF4-FFF2-40B4-BE49-F238E27FC236}">
                <a16:creationId xmlns:a16="http://schemas.microsoft.com/office/drawing/2014/main" id="{FE1BCFB6-2A66-4536-A4CE-058EF02F42DB}"/>
              </a:ext>
            </a:extLst>
          </p:cNvPr>
          <p:cNvSpPr>
            <a:spLocks noGrp="1"/>
          </p:cNvSpPr>
          <p:nvPr>
            <p:ph idx="1"/>
          </p:nvPr>
        </p:nvSpPr>
        <p:spPr/>
        <p:txBody>
          <a:bodyPr anchor="ctr">
            <a:normAutofit lnSpcReduction="10000"/>
          </a:bodyPr>
          <a:lstStyle/>
          <a:p>
            <a:pPr lvl="1"/>
            <a:r>
              <a:rPr lang="en-US" dirty="0"/>
              <a:t>The provider must:</a:t>
            </a:r>
            <a:endParaRPr lang="en-US" sz="1600" dirty="0"/>
          </a:p>
          <a:p>
            <a:pPr lvl="2"/>
            <a:r>
              <a:rPr lang="en-US" dirty="0"/>
              <a:t>Have written policies defining the purpose, goals, and services of the program.</a:t>
            </a:r>
            <a:endParaRPr lang="en-US" sz="1400" dirty="0"/>
          </a:p>
          <a:p>
            <a:pPr lvl="2"/>
            <a:r>
              <a:rPr lang="en-US" dirty="0"/>
              <a:t>Establish and maintain financial records in accordance with generally accepted accounting principles and an annual budget.</a:t>
            </a:r>
            <a:endParaRPr lang="en-US" sz="1400" dirty="0"/>
          </a:p>
          <a:p>
            <a:pPr lvl="1"/>
            <a:r>
              <a:rPr lang="en-US" dirty="0"/>
              <a:t>Each program must be directed by a designated individual who is responsible for its overall administration and management.</a:t>
            </a:r>
            <a:endParaRPr lang="en-US" sz="1600" dirty="0"/>
          </a:p>
          <a:p>
            <a:pPr lvl="1"/>
            <a:r>
              <a:rPr lang="en-US" dirty="0"/>
              <a:t>Each residential program must have an individual(s) designated as the administrator of the facility. </a:t>
            </a:r>
          </a:p>
          <a:p>
            <a:pPr lvl="1"/>
            <a:r>
              <a:rPr lang="en-US" dirty="0"/>
              <a:t>The program must identify the qualifications, experience, skills, and knowledge required of an individual who is designated the facility administrator. </a:t>
            </a:r>
          </a:p>
          <a:p>
            <a:pPr lvl="1"/>
            <a:r>
              <a:rPr lang="en-US" dirty="0"/>
              <a:t>These requirements must at least satisfy the minimum requirements established by the Community Care Licensing Division of the Department of Social Services for this position.</a:t>
            </a:r>
            <a:endParaRPr lang="en-US" sz="1600" dirty="0"/>
          </a:p>
          <a:p>
            <a:pPr lvl="1"/>
            <a:r>
              <a:rPr lang="en-US" dirty="0"/>
              <a:t>The agency or program must have a financial plan of operation that is consistent with the goals and purpose of the organization and in accordance with generally accepted accounting practices and legal requirements.</a:t>
            </a:r>
            <a:endParaRPr lang="en-US" sz="1600" dirty="0"/>
          </a:p>
          <a:p>
            <a:endParaRPr lang="en-US" dirty="0"/>
          </a:p>
        </p:txBody>
      </p:sp>
      <p:pic>
        <p:nvPicPr>
          <p:cNvPr id="4" name="Picture 3">
            <a:extLst>
              <a:ext uri="{FF2B5EF4-FFF2-40B4-BE49-F238E27FC236}">
                <a16:creationId xmlns:a16="http://schemas.microsoft.com/office/drawing/2014/main" id="{5C3C37F6-60E9-42C8-AB68-0771A697C029}"/>
              </a:ext>
            </a:extLst>
          </p:cNvPr>
          <p:cNvPicPr>
            <a:picLocks noChangeAspect="1"/>
          </p:cNvPicPr>
          <p:nvPr/>
        </p:nvPicPr>
        <p:blipFill>
          <a:blip r:embed="rId2"/>
          <a:stretch>
            <a:fillRect/>
          </a:stretch>
        </p:blipFill>
        <p:spPr>
          <a:xfrm>
            <a:off x="8518769" y="685800"/>
            <a:ext cx="3048000" cy="1504950"/>
          </a:xfrm>
          <a:prstGeom prst="rect">
            <a:avLst/>
          </a:prstGeom>
        </p:spPr>
      </p:pic>
    </p:spTree>
    <p:extLst>
      <p:ext uri="{BB962C8B-B14F-4D97-AF65-F5344CB8AC3E}">
        <p14:creationId xmlns:p14="http://schemas.microsoft.com/office/powerpoint/2010/main" val="3992041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5880B8-3BC6-4D3A-BD6B-6E96640D14EF}"/>
              </a:ext>
            </a:extLst>
          </p:cNvPr>
          <p:cNvPicPr>
            <a:picLocks noChangeAspect="1"/>
          </p:cNvPicPr>
          <p:nvPr/>
        </p:nvPicPr>
        <p:blipFill>
          <a:blip r:embed="rId2"/>
          <a:stretch>
            <a:fillRect/>
          </a:stretch>
        </p:blipFill>
        <p:spPr>
          <a:xfrm>
            <a:off x="325401" y="1968500"/>
            <a:ext cx="11741913" cy="2971800"/>
          </a:xfrm>
          <a:prstGeom prst="rect">
            <a:avLst/>
          </a:prstGeom>
        </p:spPr>
      </p:pic>
    </p:spTree>
    <p:extLst>
      <p:ext uri="{BB962C8B-B14F-4D97-AF65-F5344CB8AC3E}">
        <p14:creationId xmlns:p14="http://schemas.microsoft.com/office/powerpoint/2010/main" val="36716622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EF2C0F-AEEB-4B29-A11C-0066CF923B5B}"/>
              </a:ext>
            </a:extLst>
          </p:cNvPr>
          <p:cNvPicPr>
            <a:picLocks noChangeAspect="1"/>
          </p:cNvPicPr>
          <p:nvPr/>
        </p:nvPicPr>
        <p:blipFill>
          <a:blip r:embed="rId2"/>
          <a:stretch>
            <a:fillRect/>
          </a:stretch>
        </p:blipFill>
        <p:spPr>
          <a:xfrm>
            <a:off x="2719754" y="1156677"/>
            <a:ext cx="6807200" cy="4626707"/>
          </a:xfrm>
          <a:prstGeom prst="rect">
            <a:avLst/>
          </a:prstGeom>
        </p:spPr>
      </p:pic>
    </p:spTree>
    <p:extLst>
      <p:ext uri="{BB962C8B-B14F-4D97-AF65-F5344CB8AC3E}">
        <p14:creationId xmlns:p14="http://schemas.microsoft.com/office/powerpoint/2010/main" val="1021701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E64D267-F075-45CC-81F4-850B6A08D63E}"/>
              </a:ext>
            </a:extLst>
          </p:cNvPr>
          <p:cNvPicPr>
            <a:picLocks noGrp="1" noChangeAspect="1"/>
          </p:cNvPicPr>
          <p:nvPr>
            <p:ph sz="half" idx="2"/>
          </p:nvPr>
        </p:nvPicPr>
        <p:blipFill>
          <a:blip r:embed="rId2"/>
          <a:stretch>
            <a:fillRect/>
          </a:stretch>
        </p:blipFill>
        <p:spPr>
          <a:xfrm>
            <a:off x="6747028" y="1705132"/>
            <a:ext cx="3844031" cy="4977756"/>
          </a:xfrm>
        </p:spPr>
      </p:pic>
      <p:sp>
        <p:nvSpPr>
          <p:cNvPr id="2" name="Title 1">
            <a:extLst>
              <a:ext uri="{FF2B5EF4-FFF2-40B4-BE49-F238E27FC236}">
                <a16:creationId xmlns:a16="http://schemas.microsoft.com/office/drawing/2014/main" id="{DA68FBE8-EA61-4C0D-A156-E9A614EABC19}"/>
              </a:ext>
            </a:extLst>
          </p:cNvPr>
          <p:cNvSpPr>
            <a:spLocks noGrp="1"/>
          </p:cNvSpPr>
          <p:nvPr>
            <p:ph type="title"/>
          </p:nvPr>
        </p:nvSpPr>
        <p:spPr/>
        <p:txBody>
          <a:bodyPr/>
          <a:lstStyle/>
          <a:p>
            <a:r>
              <a:rPr lang="en-US" dirty="0"/>
              <a:t>Admission Notification/service authorization request (SAR)</a:t>
            </a:r>
          </a:p>
        </p:txBody>
      </p:sp>
      <p:sp>
        <p:nvSpPr>
          <p:cNvPr id="3" name="Content Placeholder 2">
            <a:extLst>
              <a:ext uri="{FF2B5EF4-FFF2-40B4-BE49-F238E27FC236}">
                <a16:creationId xmlns:a16="http://schemas.microsoft.com/office/drawing/2014/main" id="{87F70444-15F5-4D7C-B526-1D75DB4DD1D7}"/>
              </a:ext>
            </a:extLst>
          </p:cNvPr>
          <p:cNvSpPr>
            <a:spLocks noGrp="1"/>
          </p:cNvSpPr>
          <p:nvPr>
            <p:ph sz="half" idx="1"/>
          </p:nvPr>
        </p:nvSpPr>
        <p:spPr/>
        <p:txBody>
          <a:bodyPr/>
          <a:lstStyle/>
          <a:p>
            <a:r>
              <a:rPr lang="en-US" dirty="0"/>
              <a:t>Within one business day of admission, provider will submit the admission notification and service authorization request to your program’s county liaison for review.  </a:t>
            </a:r>
          </a:p>
          <a:p>
            <a:r>
              <a:rPr lang="en-US" dirty="0"/>
              <a:t>Along with the Service Authorization Request (SAR), programs should include the completed referral and a completed brief screening tool to support medical necessity determinations.</a:t>
            </a:r>
          </a:p>
        </p:txBody>
      </p:sp>
    </p:spTree>
    <p:extLst>
      <p:ext uri="{BB962C8B-B14F-4D97-AF65-F5344CB8AC3E}">
        <p14:creationId xmlns:p14="http://schemas.microsoft.com/office/powerpoint/2010/main" val="2547528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42AE9-3307-4D13-AF1A-0937F3DC7E37}"/>
              </a:ext>
            </a:extLst>
          </p:cNvPr>
          <p:cNvSpPr>
            <a:spLocks noGrp="1"/>
          </p:cNvSpPr>
          <p:nvPr>
            <p:ph type="title"/>
          </p:nvPr>
        </p:nvSpPr>
        <p:spPr/>
        <p:txBody>
          <a:bodyPr/>
          <a:lstStyle/>
          <a:p>
            <a:r>
              <a:rPr lang="en-US" dirty="0"/>
              <a:t>County contacts for initial authorization</a:t>
            </a:r>
          </a:p>
        </p:txBody>
      </p:sp>
      <p:sp>
        <p:nvSpPr>
          <p:cNvPr id="3" name="Content Placeholder 2">
            <a:extLst>
              <a:ext uri="{FF2B5EF4-FFF2-40B4-BE49-F238E27FC236}">
                <a16:creationId xmlns:a16="http://schemas.microsoft.com/office/drawing/2014/main" id="{2CAA04A0-97F3-428C-B672-868CD7EAA226}"/>
              </a:ext>
            </a:extLst>
          </p:cNvPr>
          <p:cNvSpPr>
            <a:spLocks noGrp="1"/>
          </p:cNvSpPr>
          <p:nvPr>
            <p:ph idx="1"/>
          </p:nvPr>
        </p:nvSpPr>
        <p:spPr/>
        <p:txBody>
          <a:bodyPr/>
          <a:lstStyle/>
          <a:p>
            <a:r>
              <a:rPr lang="en-US" dirty="0"/>
              <a:t>Bonita House – TBD at time of implementation</a:t>
            </a:r>
          </a:p>
          <a:p>
            <a:endParaRPr lang="en-US" dirty="0"/>
          </a:p>
          <a:p>
            <a:r>
              <a:rPr lang="en-US" dirty="0"/>
              <a:t>Casa de la Vida – TBD at time of implementation</a:t>
            </a:r>
          </a:p>
          <a:p>
            <a:endParaRPr lang="en-US" dirty="0"/>
          </a:p>
          <a:p>
            <a:r>
              <a:rPr lang="en-US" dirty="0"/>
              <a:t>REFUGE </a:t>
            </a:r>
            <a:r>
              <a:rPr lang="en-US" dirty="0" err="1"/>
              <a:t>Kimbilio</a:t>
            </a:r>
            <a:r>
              <a:rPr lang="en-US" dirty="0"/>
              <a:t> (please email initial SARs securely (ENCRYPT) to the following email addresses)</a:t>
            </a:r>
          </a:p>
          <a:p>
            <a:pPr lvl="1"/>
            <a:r>
              <a:rPr lang="en-US" dirty="0"/>
              <a:t>Sun Hyung Lee – </a:t>
            </a:r>
            <a:r>
              <a:rPr lang="en-US" dirty="0">
                <a:hlinkClick r:id="rId2"/>
              </a:rPr>
              <a:t>SunHyung.Lee@acgov.org</a:t>
            </a:r>
            <a:endParaRPr lang="en-US" dirty="0"/>
          </a:p>
          <a:p>
            <a:pPr lvl="1"/>
            <a:r>
              <a:rPr lang="en-US" dirty="0"/>
              <a:t>Christine Mukai – </a:t>
            </a:r>
            <a:r>
              <a:rPr lang="en-US" dirty="0">
                <a:hlinkClick r:id="rId3"/>
              </a:rPr>
              <a:t>Christine.Mukai@acgov.org</a:t>
            </a:r>
            <a:r>
              <a:rPr lang="en-US" dirty="0"/>
              <a:t> </a:t>
            </a:r>
          </a:p>
        </p:txBody>
      </p:sp>
    </p:spTree>
    <p:extLst>
      <p:ext uri="{BB962C8B-B14F-4D97-AF65-F5344CB8AC3E}">
        <p14:creationId xmlns:p14="http://schemas.microsoft.com/office/powerpoint/2010/main" val="2680975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CE730-EB12-459C-B342-7826D3065319}"/>
              </a:ext>
            </a:extLst>
          </p:cNvPr>
          <p:cNvSpPr>
            <a:spLocks noGrp="1"/>
          </p:cNvSpPr>
          <p:nvPr>
            <p:ph type="title"/>
          </p:nvPr>
        </p:nvSpPr>
        <p:spPr/>
        <p:txBody>
          <a:bodyPr/>
          <a:lstStyle/>
          <a:p>
            <a:r>
              <a:rPr lang="en-US" dirty="0"/>
              <a:t>Initial authorization</a:t>
            </a:r>
          </a:p>
        </p:txBody>
      </p:sp>
      <p:sp>
        <p:nvSpPr>
          <p:cNvPr id="3" name="Content Placeholder 2">
            <a:extLst>
              <a:ext uri="{FF2B5EF4-FFF2-40B4-BE49-F238E27FC236}">
                <a16:creationId xmlns:a16="http://schemas.microsoft.com/office/drawing/2014/main" id="{574E5066-1FA2-42AE-A80A-5A5343994EF8}"/>
              </a:ext>
            </a:extLst>
          </p:cNvPr>
          <p:cNvSpPr>
            <a:spLocks noGrp="1"/>
          </p:cNvSpPr>
          <p:nvPr>
            <p:ph sz="half" idx="1"/>
          </p:nvPr>
        </p:nvSpPr>
        <p:spPr/>
        <p:txBody>
          <a:bodyPr/>
          <a:lstStyle/>
          <a:p>
            <a:r>
              <a:rPr lang="en-US" dirty="0"/>
              <a:t>Upon receipt of the initial SAR and related paperwork, the appointed MHP delegate(s) (see previous slide) will review this paperwork and make a medical necessity determination.</a:t>
            </a:r>
          </a:p>
          <a:p>
            <a:r>
              <a:rPr lang="en-US" dirty="0"/>
              <a:t>Within 5 business days, the MHP delegate will render a decision and send the program this decision in writing via the Authorization Decision Form</a:t>
            </a:r>
          </a:p>
          <a:p>
            <a:r>
              <a:rPr lang="en-US" dirty="0"/>
              <a:t>Initial Authorization will be up to 9 days.</a:t>
            </a:r>
          </a:p>
          <a:p>
            <a:endParaRPr lang="en-US" dirty="0"/>
          </a:p>
        </p:txBody>
      </p:sp>
      <p:pic>
        <p:nvPicPr>
          <p:cNvPr id="6" name="Content Placeholder 5">
            <a:extLst>
              <a:ext uri="{FF2B5EF4-FFF2-40B4-BE49-F238E27FC236}">
                <a16:creationId xmlns:a16="http://schemas.microsoft.com/office/drawing/2014/main" id="{53E48AF6-2FF4-45AF-B7C4-B025FF6E31A4}"/>
              </a:ext>
            </a:extLst>
          </p:cNvPr>
          <p:cNvPicPr>
            <a:picLocks noGrp="1" noChangeAspect="1"/>
          </p:cNvPicPr>
          <p:nvPr>
            <p:ph sz="half" idx="2"/>
          </p:nvPr>
        </p:nvPicPr>
        <p:blipFill>
          <a:blip r:embed="rId2"/>
          <a:stretch>
            <a:fillRect/>
          </a:stretch>
        </p:blipFill>
        <p:spPr>
          <a:xfrm>
            <a:off x="6951216" y="1386330"/>
            <a:ext cx="3941685" cy="5124191"/>
          </a:xfrm>
        </p:spPr>
      </p:pic>
    </p:spTree>
    <p:extLst>
      <p:ext uri="{BB962C8B-B14F-4D97-AF65-F5344CB8AC3E}">
        <p14:creationId xmlns:p14="http://schemas.microsoft.com/office/powerpoint/2010/main" val="2815639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18BD7-D7A4-4E23-AA3E-5E5CF0E6CFD7}"/>
              </a:ext>
            </a:extLst>
          </p:cNvPr>
          <p:cNvSpPr>
            <a:spLocks noGrp="1"/>
          </p:cNvSpPr>
          <p:nvPr>
            <p:ph type="title"/>
          </p:nvPr>
        </p:nvSpPr>
        <p:spPr/>
        <p:txBody>
          <a:bodyPr/>
          <a:lstStyle/>
          <a:p>
            <a:r>
              <a:rPr lang="en-US" dirty="0"/>
              <a:t>Medical necessity criteria</a:t>
            </a:r>
          </a:p>
        </p:txBody>
      </p:sp>
      <p:sp>
        <p:nvSpPr>
          <p:cNvPr id="3" name="Content Placeholder 2">
            <a:extLst>
              <a:ext uri="{FF2B5EF4-FFF2-40B4-BE49-F238E27FC236}">
                <a16:creationId xmlns:a16="http://schemas.microsoft.com/office/drawing/2014/main" id="{4B127FB4-897A-44FA-BA1C-50A64EE5BF2B}"/>
              </a:ext>
            </a:extLst>
          </p:cNvPr>
          <p:cNvSpPr>
            <a:spLocks noGrp="1"/>
          </p:cNvSpPr>
          <p:nvPr>
            <p:ph idx="1"/>
          </p:nvPr>
        </p:nvSpPr>
        <p:spPr/>
        <p:txBody>
          <a:bodyPr/>
          <a:lstStyle/>
          <a:p>
            <a:r>
              <a:rPr lang="en-US" b="1" dirty="0"/>
              <a:t>All of the following criteria must be met for initial authorization to be approved: </a:t>
            </a:r>
            <a:endParaRPr lang="en-US" dirty="0"/>
          </a:p>
          <a:p>
            <a:pPr lvl="1"/>
            <a:r>
              <a:rPr lang="en-US" dirty="0"/>
              <a:t>Symptoms consistent with a Medi-Cal covered DSM/corresponding ICD diagnosis for Specialty Mental Health Services (SMHS) and can reasonably be expected to respond to therapeutic interventions;</a:t>
            </a:r>
          </a:p>
          <a:p>
            <a:pPr lvl="1"/>
            <a:r>
              <a:rPr lang="en-US" dirty="0"/>
              <a:t>Due to the covered SMHS diagnosis, beneficiary is experiencing emotional and/or behavioral problems that result in significant impairment in an important area of life functioning </a:t>
            </a:r>
            <a:r>
              <a:rPr lang="en-US" b="1" dirty="0"/>
              <a:t>OR</a:t>
            </a:r>
            <a:r>
              <a:rPr lang="en-US" dirty="0"/>
              <a:t> a probability of significant deterioration in an important area of life functioning </a:t>
            </a:r>
            <a:r>
              <a:rPr lang="en-US" b="1" dirty="0"/>
              <a:t>OR for beneficiaries under 21</a:t>
            </a:r>
            <a:r>
              <a:rPr lang="en-US" dirty="0"/>
              <a:t>, a reasonable probability a child will not progress as individually appropriate;</a:t>
            </a:r>
          </a:p>
          <a:p>
            <a:pPr lvl="1"/>
            <a:r>
              <a:rPr lang="en-US" dirty="0"/>
              <a:t>Beneficiary is not sufficiently stable to be treated outside of a highly structured 24-hour therapeutic setting, but does not require a crisis or emergency higher level of care (i.e. inpatient); </a:t>
            </a:r>
          </a:p>
          <a:p>
            <a:pPr lvl="1"/>
            <a:endParaRPr lang="en-US" dirty="0"/>
          </a:p>
          <a:p>
            <a:endParaRPr lang="en-US" dirty="0"/>
          </a:p>
        </p:txBody>
      </p:sp>
    </p:spTree>
    <p:extLst>
      <p:ext uri="{BB962C8B-B14F-4D97-AF65-F5344CB8AC3E}">
        <p14:creationId xmlns:p14="http://schemas.microsoft.com/office/powerpoint/2010/main" val="4094197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BD064-34BC-400B-8805-405D3D6644F3}"/>
              </a:ext>
            </a:extLst>
          </p:cNvPr>
          <p:cNvSpPr>
            <a:spLocks noGrp="1"/>
          </p:cNvSpPr>
          <p:nvPr>
            <p:ph type="title"/>
          </p:nvPr>
        </p:nvSpPr>
        <p:spPr/>
        <p:txBody>
          <a:bodyPr/>
          <a:lstStyle/>
          <a:p>
            <a:r>
              <a:rPr lang="en-US" dirty="0"/>
              <a:t>Medical necessity criteria (cont.)</a:t>
            </a:r>
          </a:p>
        </p:txBody>
      </p:sp>
      <p:sp>
        <p:nvSpPr>
          <p:cNvPr id="3" name="Content Placeholder 2">
            <a:extLst>
              <a:ext uri="{FF2B5EF4-FFF2-40B4-BE49-F238E27FC236}">
                <a16:creationId xmlns:a16="http://schemas.microsoft.com/office/drawing/2014/main" id="{269310E6-1C90-43E9-B68F-7BB6FD476300}"/>
              </a:ext>
            </a:extLst>
          </p:cNvPr>
          <p:cNvSpPr>
            <a:spLocks noGrp="1"/>
          </p:cNvSpPr>
          <p:nvPr>
            <p:ph idx="1"/>
          </p:nvPr>
        </p:nvSpPr>
        <p:spPr/>
        <p:txBody>
          <a:bodyPr>
            <a:normAutofit/>
          </a:bodyPr>
          <a:lstStyle/>
          <a:p>
            <a:pPr lvl="1"/>
            <a:r>
              <a:rPr lang="en-US" dirty="0"/>
              <a:t>Beneficiary’s behavior or symptoms, as evidenced by initial screening and/or assessment are likely to respond to treatment;</a:t>
            </a:r>
          </a:p>
          <a:p>
            <a:pPr lvl="1"/>
            <a:r>
              <a:rPr lang="en-US" dirty="0"/>
              <a:t>Beneficiary may not be appropriate for a less intensive level of care as evidenced by a series of increasingly dangerous behaviors that present risk to self or others and if not admitted will likely require crisis and/or emergency services;</a:t>
            </a:r>
            <a:r>
              <a:rPr lang="en-US" sz="1000" dirty="0"/>
              <a:t> </a:t>
            </a:r>
            <a:endParaRPr lang="en-US" dirty="0"/>
          </a:p>
          <a:p>
            <a:pPr lvl="1"/>
            <a:r>
              <a:rPr lang="en-US" dirty="0"/>
              <a:t>Beneficiary has sufficient cognitive capacity to respond to active, intensive and time-limited behavioral health treatment and intervention;</a:t>
            </a:r>
          </a:p>
          <a:p>
            <a:pPr lvl="1"/>
            <a:endParaRPr lang="en-US" dirty="0"/>
          </a:p>
          <a:p>
            <a:pPr lvl="1"/>
            <a:endParaRPr lang="en-US" dirty="0"/>
          </a:p>
        </p:txBody>
      </p:sp>
    </p:spTree>
    <p:extLst>
      <p:ext uri="{BB962C8B-B14F-4D97-AF65-F5344CB8AC3E}">
        <p14:creationId xmlns:p14="http://schemas.microsoft.com/office/powerpoint/2010/main" val="16927747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1902</TotalTime>
  <Words>3984</Words>
  <Application>Microsoft Office PowerPoint</Application>
  <PresentationFormat>Widescreen</PresentationFormat>
  <Paragraphs>263</Paragraphs>
  <Slides>40</Slides>
  <Notes>6</Notes>
  <HiddenSlides>5</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Calibri</vt:lpstr>
      <vt:lpstr>Rockwell</vt:lpstr>
      <vt:lpstr>Rockwell Condensed</vt:lpstr>
      <vt:lpstr>Wingdings</vt:lpstr>
      <vt:lpstr>Wood Type</vt:lpstr>
      <vt:lpstr>Residential Treatment </vt:lpstr>
      <vt:lpstr>Authorization</vt:lpstr>
      <vt:lpstr>PowerPoint Presentation</vt:lpstr>
      <vt:lpstr>PowerPoint Presentation</vt:lpstr>
      <vt:lpstr>Admission Notification/service authorization request (SAR)</vt:lpstr>
      <vt:lpstr>County contacts for initial authorization</vt:lpstr>
      <vt:lpstr>Initial authorization</vt:lpstr>
      <vt:lpstr>Medical necessity criteria</vt:lpstr>
      <vt:lpstr>Medical necessity criteria (cont.)</vt:lpstr>
      <vt:lpstr>Medical necessity criteria (cont.)</vt:lpstr>
      <vt:lpstr>Continuation Authorization</vt:lpstr>
      <vt:lpstr>Medical necessity criteria</vt:lpstr>
      <vt:lpstr>Medical necessity criteria (cont.)</vt:lpstr>
      <vt:lpstr>Medical necessity criteria - discharge </vt:lpstr>
      <vt:lpstr>Documentation standards</vt:lpstr>
      <vt:lpstr>Crisis Residential Treatment (CRT)</vt:lpstr>
      <vt:lpstr>CRT Services</vt:lpstr>
      <vt:lpstr>Adult Residential Treatment (ART)</vt:lpstr>
      <vt:lpstr>Levels of residential treatment</vt:lpstr>
      <vt:lpstr>Additional service requirements</vt:lpstr>
      <vt:lpstr>ART Services</vt:lpstr>
      <vt:lpstr>Service components </vt:lpstr>
      <vt:lpstr>Client Involvement requirements</vt:lpstr>
      <vt:lpstr>Medical requirements</vt:lpstr>
      <vt:lpstr>Staffing requirements</vt:lpstr>
      <vt:lpstr>Staffing requirements Crisis</vt:lpstr>
      <vt:lpstr>Program Director requirements crisis</vt:lpstr>
      <vt:lpstr>Staffing requirements transitional</vt:lpstr>
      <vt:lpstr>Program director requirements transitional</vt:lpstr>
      <vt:lpstr>Staffing requirements long-term</vt:lpstr>
      <vt:lpstr>Program director requirements long-term</vt:lpstr>
      <vt:lpstr>Progress Notes- Crisis</vt:lpstr>
      <vt:lpstr>Progress Notes- Adult </vt:lpstr>
      <vt:lpstr>Admission agreement</vt:lpstr>
      <vt:lpstr>Treatment/care plan</vt:lpstr>
      <vt:lpstr>Treatment plan required elements</vt:lpstr>
      <vt:lpstr>Admission/discharge criteria</vt:lpstr>
      <vt:lpstr>Documentation training requirements</vt:lpstr>
      <vt:lpstr> Policies and procedures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Residential Treatment</dc:title>
  <dc:creator>Amy Saucier</dc:creator>
  <cp:lastModifiedBy>Amy Saucier</cp:lastModifiedBy>
  <cp:revision>76</cp:revision>
  <dcterms:created xsi:type="dcterms:W3CDTF">2020-01-06T19:14:33Z</dcterms:created>
  <dcterms:modified xsi:type="dcterms:W3CDTF">2020-09-23T18:29:41Z</dcterms:modified>
</cp:coreProperties>
</file>